
<file path=[Content_Types].xml><?xml version="1.0" encoding="utf-8"?>
<Types xmlns="http://schemas.openxmlformats.org/package/2006/content-types">
  <Default Extension="emf" ContentType="image/x-emf"/>
  <Default Extension="gif" ContentType="image/gif"/>
  <Default Extension="jpeg" ContentType="image/jpeg"/>
  <Default Extension="jpg" ContentType="image/jpeg"/>
  <Default Extension="MOV" ContentType="video/quicktime"/>
  <Default Extension="mp4" ContentType="video/mp4"/>
  <Default Extension="png" ContentType="image/png"/>
  <Default Extension="rels" ContentType="application/vnd.openxmlformats-package.relationships+xml"/>
  <Default Extension="wav" ContentType="audio/x-wav"/>
  <Default Extension="wdp" ContentType="image/vnd.ms-photo"/>
  <Default Extension="wmv" ContentType="video/x-ms-wm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6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62"/>
  </p:notesMasterIdLst>
  <p:sldIdLst>
    <p:sldId id="256" r:id="rId2"/>
    <p:sldId id="269" r:id="rId3"/>
    <p:sldId id="298" r:id="rId4"/>
    <p:sldId id="300" r:id="rId5"/>
    <p:sldId id="278" r:id="rId6"/>
    <p:sldId id="311" r:id="rId7"/>
    <p:sldId id="289" r:id="rId8"/>
    <p:sldId id="291" r:id="rId9"/>
    <p:sldId id="308" r:id="rId10"/>
    <p:sldId id="344" r:id="rId11"/>
    <p:sldId id="320" r:id="rId12"/>
    <p:sldId id="321" r:id="rId13"/>
    <p:sldId id="276" r:id="rId14"/>
    <p:sldId id="290" r:id="rId15"/>
    <p:sldId id="293" r:id="rId16"/>
    <p:sldId id="294" r:id="rId17"/>
    <p:sldId id="342" r:id="rId18"/>
    <p:sldId id="292" r:id="rId19"/>
    <p:sldId id="295" r:id="rId20"/>
    <p:sldId id="280" r:id="rId21"/>
    <p:sldId id="306" r:id="rId22"/>
    <p:sldId id="301" r:id="rId23"/>
    <p:sldId id="296" r:id="rId24"/>
    <p:sldId id="305" r:id="rId25"/>
    <p:sldId id="297" r:id="rId26"/>
    <p:sldId id="332" r:id="rId27"/>
    <p:sldId id="302" r:id="rId28"/>
    <p:sldId id="303" r:id="rId29"/>
    <p:sldId id="324" r:id="rId30"/>
    <p:sldId id="325" r:id="rId31"/>
    <p:sldId id="326" r:id="rId32"/>
    <p:sldId id="327" r:id="rId33"/>
    <p:sldId id="328" r:id="rId34"/>
    <p:sldId id="304" r:id="rId35"/>
    <p:sldId id="329" r:id="rId36"/>
    <p:sldId id="330" r:id="rId37"/>
    <p:sldId id="331" r:id="rId38"/>
    <p:sldId id="339" r:id="rId39"/>
    <p:sldId id="307" r:id="rId40"/>
    <p:sldId id="309" r:id="rId41"/>
    <p:sldId id="340" r:id="rId42"/>
    <p:sldId id="333" r:id="rId43"/>
    <p:sldId id="335" r:id="rId44"/>
    <p:sldId id="337" r:id="rId45"/>
    <p:sldId id="338" r:id="rId46"/>
    <p:sldId id="341" r:id="rId47"/>
    <p:sldId id="310" r:id="rId48"/>
    <p:sldId id="281" r:id="rId49"/>
    <p:sldId id="322" r:id="rId50"/>
    <p:sldId id="313" r:id="rId51"/>
    <p:sldId id="314" r:id="rId52"/>
    <p:sldId id="315" r:id="rId53"/>
    <p:sldId id="316" r:id="rId54"/>
    <p:sldId id="318" r:id="rId55"/>
    <p:sldId id="319" r:id="rId56"/>
    <p:sldId id="345" r:id="rId57"/>
    <p:sldId id="346" r:id="rId58"/>
    <p:sldId id="284" r:id="rId59"/>
    <p:sldId id="312" r:id="rId60"/>
    <p:sldId id="343" r:id="rId61"/>
  </p:sldIdLst>
  <p:sldSz cx="12192000" cy="6858000"/>
  <p:notesSz cx="6858000" cy="9144000"/>
  <p:defaultTextStyle>
    <a:defPPr>
      <a:defRPr lang="en-US"/>
    </a:defPPr>
    <a:lvl1pPr marL="0" algn="l" defTabSz="998433" rtl="0" eaLnBrk="1" latinLnBrk="0" hangingPunct="1">
      <a:defRPr sz="1965" kern="1200">
        <a:solidFill>
          <a:schemeClr val="tx1"/>
        </a:solidFill>
        <a:latin typeface="+mn-lt"/>
        <a:ea typeface="+mn-ea"/>
        <a:cs typeface="+mn-cs"/>
      </a:defRPr>
    </a:lvl1pPr>
    <a:lvl2pPr marL="499217" algn="l" defTabSz="998433" rtl="0" eaLnBrk="1" latinLnBrk="0" hangingPunct="1">
      <a:defRPr sz="1965" kern="1200">
        <a:solidFill>
          <a:schemeClr val="tx1"/>
        </a:solidFill>
        <a:latin typeface="+mn-lt"/>
        <a:ea typeface="+mn-ea"/>
        <a:cs typeface="+mn-cs"/>
      </a:defRPr>
    </a:lvl2pPr>
    <a:lvl3pPr marL="998433" algn="l" defTabSz="998433" rtl="0" eaLnBrk="1" latinLnBrk="0" hangingPunct="1">
      <a:defRPr sz="1965" kern="1200">
        <a:solidFill>
          <a:schemeClr val="tx1"/>
        </a:solidFill>
        <a:latin typeface="+mn-lt"/>
        <a:ea typeface="+mn-ea"/>
        <a:cs typeface="+mn-cs"/>
      </a:defRPr>
    </a:lvl3pPr>
    <a:lvl4pPr marL="1497650" algn="l" defTabSz="998433" rtl="0" eaLnBrk="1" latinLnBrk="0" hangingPunct="1">
      <a:defRPr sz="1965" kern="1200">
        <a:solidFill>
          <a:schemeClr val="tx1"/>
        </a:solidFill>
        <a:latin typeface="+mn-lt"/>
        <a:ea typeface="+mn-ea"/>
        <a:cs typeface="+mn-cs"/>
      </a:defRPr>
    </a:lvl4pPr>
    <a:lvl5pPr marL="1996867" algn="l" defTabSz="998433" rtl="0" eaLnBrk="1" latinLnBrk="0" hangingPunct="1">
      <a:defRPr sz="1965" kern="1200">
        <a:solidFill>
          <a:schemeClr val="tx1"/>
        </a:solidFill>
        <a:latin typeface="+mn-lt"/>
        <a:ea typeface="+mn-ea"/>
        <a:cs typeface="+mn-cs"/>
      </a:defRPr>
    </a:lvl5pPr>
    <a:lvl6pPr marL="2496083" algn="l" defTabSz="998433" rtl="0" eaLnBrk="1" latinLnBrk="0" hangingPunct="1">
      <a:defRPr sz="1965" kern="1200">
        <a:solidFill>
          <a:schemeClr val="tx1"/>
        </a:solidFill>
        <a:latin typeface="+mn-lt"/>
        <a:ea typeface="+mn-ea"/>
        <a:cs typeface="+mn-cs"/>
      </a:defRPr>
    </a:lvl6pPr>
    <a:lvl7pPr marL="2995300" algn="l" defTabSz="998433" rtl="0" eaLnBrk="1" latinLnBrk="0" hangingPunct="1">
      <a:defRPr sz="1965" kern="1200">
        <a:solidFill>
          <a:schemeClr val="tx1"/>
        </a:solidFill>
        <a:latin typeface="+mn-lt"/>
        <a:ea typeface="+mn-ea"/>
        <a:cs typeface="+mn-cs"/>
      </a:defRPr>
    </a:lvl7pPr>
    <a:lvl8pPr marL="3494517" algn="l" defTabSz="998433" rtl="0" eaLnBrk="1" latinLnBrk="0" hangingPunct="1">
      <a:defRPr sz="1965" kern="1200">
        <a:solidFill>
          <a:schemeClr val="tx1"/>
        </a:solidFill>
        <a:latin typeface="+mn-lt"/>
        <a:ea typeface="+mn-ea"/>
        <a:cs typeface="+mn-cs"/>
      </a:defRPr>
    </a:lvl8pPr>
    <a:lvl9pPr marL="3993733" algn="l" defTabSz="998433" rtl="0" eaLnBrk="1" latinLnBrk="0" hangingPunct="1">
      <a:defRPr sz="1965"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F81BD"/>
    <a:srgbClr val="006699"/>
    <a:srgbClr val="ED1526"/>
    <a:srgbClr val="FF9999"/>
    <a:srgbClr val="B7121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975" autoAdjust="0"/>
    <p:restoredTop sz="48687" autoAdjust="0"/>
  </p:normalViewPr>
  <p:slideViewPr>
    <p:cSldViewPr>
      <p:cViewPr varScale="1">
        <p:scale>
          <a:sx n="32" d="100"/>
          <a:sy n="32" d="100"/>
        </p:scale>
        <p:origin x="1230" y="48"/>
      </p:cViewPr>
      <p:guideLst>
        <p:guide orient="horz" pos="2160"/>
        <p:guide pos="3840"/>
      </p:guideLst>
    </p:cSldViewPr>
  </p:slideViewPr>
  <p:notesTextViewPr>
    <p:cViewPr>
      <p:scale>
        <a:sx n="3" d="2"/>
        <a:sy n="3" d="2"/>
      </p:scale>
      <p:origin x="0" y="0"/>
    </p:cViewPr>
  </p:notesTextViewPr>
  <p:notesViewPr>
    <p:cSldViewPr>
      <p:cViewPr varScale="1">
        <p:scale>
          <a:sx n="50" d="100"/>
          <a:sy n="50" d="100"/>
        </p:scale>
        <p:origin x="2712" y="66"/>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tableStyles" Target="tableStyle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viewProps" Target="viewProp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s>
</file>

<file path=ppt/diagrams/_rels/data1.xml.rels><?xml version="1.0" encoding="UTF-8" standalone="yes"?>
<Relationships xmlns="http://schemas.openxmlformats.org/package/2006/relationships"><Relationship Id="rId1" Type="http://schemas.openxmlformats.org/officeDocument/2006/relationships/image" Target="../media/image4.jpg"/></Relationships>
</file>

<file path=ppt/diagrams/_rels/data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_rels/data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_rels/data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_rels/drawing1.xml.rels><?xml version="1.0" encoding="UTF-8" standalone="yes"?>
<Relationships xmlns="http://schemas.openxmlformats.org/package/2006/relationships"><Relationship Id="rId1" Type="http://schemas.openxmlformats.org/officeDocument/2006/relationships/image" Target="../media/image4.jpg"/></Relationships>
</file>

<file path=ppt/diagrams/_rels/drawing2.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_rels/drawing3.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_rels/drawing4.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image" Target="../media/image73.png"/><Relationship Id="rId1" Type="http://schemas.openxmlformats.org/officeDocument/2006/relationships/image" Target="../media/image72.png"/><Relationship Id="rId4" Type="http://schemas.openxmlformats.org/officeDocument/2006/relationships/image" Target="../media/image75.jpe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3E9EA161-D53A-4961-8129-1C6692BCE481}" type="doc">
      <dgm:prSet loTypeId="urn:microsoft.com/office/officeart/2008/layout/CircularPictureCallout" loCatId="picture" qsTypeId="urn:microsoft.com/office/officeart/2005/8/quickstyle/simple1" qsCatId="simple" csTypeId="urn:microsoft.com/office/officeart/2005/8/colors/accent1_2" csCatId="accent1" phldr="1"/>
      <dgm:spPr/>
      <dgm:t>
        <a:bodyPr/>
        <a:lstStyle/>
        <a:p>
          <a:endParaRPr lang="en-GB"/>
        </a:p>
      </dgm:t>
    </dgm:pt>
    <dgm:pt modelId="{6A3F6ED3-1FAF-45E7-942C-A93C9329E13E}">
      <dgm:prSet phldrT="[Text]"/>
      <dgm:spPr/>
      <dgm:t>
        <a:bodyPr/>
        <a:lstStyle/>
        <a:p>
          <a:r>
            <a:rPr lang="en-GB" dirty="0"/>
            <a:t>8 Clinical Vascular Scientists</a:t>
          </a:r>
        </a:p>
      </dgm:t>
    </dgm:pt>
    <dgm:pt modelId="{86BACDC4-4316-4BBE-903A-FB0A87F53A16}" type="parTrans" cxnId="{6801B8ED-B459-4B70-AEF5-42418F113359}">
      <dgm:prSet/>
      <dgm:spPr/>
      <dgm:t>
        <a:bodyPr/>
        <a:lstStyle/>
        <a:p>
          <a:endParaRPr lang="en-GB"/>
        </a:p>
      </dgm:t>
    </dgm:pt>
    <dgm:pt modelId="{1B7D1B30-81CB-411A-B23C-506BFBAA409D}" type="sibTrans" cxnId="{6801B8ED-B459-4B70-AEF5-42418F113359}">
      <dgm:prSet/>
      <dgm:spPr>
        <a:solidFill>
          <a:srgbClr val="FF0000"/>
        </a:solidFill>
      </dgm:spPr>
      <dgm:t>
        <a:bodyPr/>
        <a:lstStyle/>
        <a:p>
          <a:endParaRPr lang="en-GB"/>
        </a:p>
      </dgm:t>
    </dgm:pt>
    <dgm:pt modelId="{09F6C1B2-8853-410D-850F-82C2DBA9F635}">
      <dgm:prSet phldrT="[Text]"/>
      <dgm:spPr/>
      <dgm:t>
        <a:bodyPr/>
        <a:lstStyle/>
        <a:p>
          <a:r>
            <a:rPr lang="en-GB" dirty="0"/>
            <a:t>2 Trainee Vascular Scientists</a:t>
          </a:r>
        </a:p>
      </dgm:t>
    </dgm:pt>
    <dgm:pt modelId="{7D3D9395-3185-4657-973E-DEA9F527A096}" type="parTrans" cxnId="{F959CD34-7C6C-4D0C-9B38-9BE597F4CC64}">
      <dgm:prSet/>
      <dgm:spPr/>
      <dgm:t>
        <a:bodyPr/>
        <a:lstStyle/>
        <a:p>
          <a:endParaRPr lang="en-GB"/>
        </a:p>
      </dgm:t>
    </dgm:pt>
    <dgm:pt modelId="{D0B5DA35-9EC1-43AC-B9FA-9B528B31BBAD}" type="sibTrans" cxnId="{F959CD34-7C6C-4D0C-9B38-9BE597F4CC64}">
      <dgm:prSet/>
      <dgm:spPr>
        <a:solidFill>
          <a:srgbClr val="4F81BD"/>
        </a:solidFill>
      </dgm:spPr>
      <dgm:t>
        <a:bodyPr/>
        <a:lstStyle/>
        <a:p>
          <a:endParaRPr lang="en-GB"/>
        </a:p>
      </dgm:t>
    </dgm:pt>
    <dgm:pt modelId="{07A5C565-D071-49AA-9292-7A415BC0C5BB}">
      <dgm:prSet phldrT="[Text]"/>
      <dgm:spPr/>
      <dgm:t>
        <a:bodyPr/>
        <a:lstStyle/>
        <a:p>
          <a:r>
            <a:rPr lang="en-GB" dirty="0"/>
            <a:t>3 Specialist Admin </a:t>
          </a:r>
        </a:p>
      </dgm:t>
    </dgm:pt>
    <dgm:pt modelId="{9D431D89-483C-4159-B65E-33690384D5F9}" type="parTrans" cxnId="{491E15B7-41BA-40A9-858C-23C55320C34E}">
      <dgm:prSet/>
      <dgm:spPr/>
      <dgm:t>
        <a:bodyPr/>
        <a:lstStyle/>
        <a:p>
          <a:endParaRPr lang="en-GB"/>
        </a:p>
      </dgm:t>
    </dgm:pt>
    <dgm:pt modelId="{0341EE2F-C498-4FE3-A8B9-C10E0BAF060C}" type="sibTrans" cxnId="{491E15B7-41BA-40A9-858C-23C55320C34E}">
      <dgm:prSet/>
      <dgm:spPr>
        <a:solidFill>
          <a:srgbClr val="FFFF00"/>
        </a:solidFill>
      </dgm:spPr>
      <dgm:t>
        <a:bodyPr/>
        <a:lstStyle/>
        <a:p>
          <a:endParaRPr lang="en-GB"/>
        </a:p>
      </dgm:t>
    </dgm:pt>
    <dgm:pt modelId="{374785AD-DFD7-490B-A55F-E77B789544D1}">
      <dgm:prSet/>
      <dgm:spPr/>
      <dgm:t>
        <a:bodyPr/>
        <a:lstStyle/>
        <a:p>
          <a:endParaRPr lang="en-GB" dirty="0">
            <a:solidFill>
              <a:srgbClr val="FFFF00"/>
            </a:solidFill>
          </a:endParaRPr>
        </a:p>
      </dgm:t>
    </dgm:pt>
    <dgm:pt modelId="{9EAA1897-A263-4793-B4E5-3A754117D201}" type="sibTrans" cxnId="{148C135C-C767-444F-B18F-F2B6C456290E}">
      <dgm:prSet/>
      <dgm:spPr>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dgm:spPr>
      <dgm:t>
        <a:bodyPr/>
        <a:lstStyle/>
        <a:p>
          <a:endParaRPr lang="en-GB"/>
        </a:p>
      </dgm:t>
    </dgm:pt>
    <dgm:pt modelId="{3161D453-9CAC-463B-856E-C2F7830671E7}" type="parTrans" cxnId="{148C135C-C767-444F-B18F-F2B6C456290E}">
      <dgm:prSet/>
      <dgm:spPr/>
      <dgm:t>
        <a:bodyPr/>
        <a:lstStyle/>
        <a:p>
          <a:endParaRPr lang="en-GB"/>
        </a:p>
      </dgm:t>
    </dgm:pt>
    <dgm:pt modelId="{DF8406DB-EA2E-4848-B0EB-56AE4389F062}" type="pres">
      <dgm:prSet presAssocID="{3E9EA161-D53A-4961-8129-1C6692BCE481}" presName="Name0" presStyleCnt="0">
        <dgm:presLayoutVars>
          <dgm:chMax val="7"/>
          <dgm:chPref val="7"/>
          <dgm:dir/>
        </dgm:presLayoutVars>
      </dgm:prSet>
      <dgm:spPr/>
    </dgm:pt>
    <dgm:pt modelId="{90020D14-2E52-4341-8E3E-701CCE7F2CAB}" type="pres">
      <dgm:prSet presAssocID="{3E9EA161-D53A-4961-8129-1C6692BCE481}" presName="Name1" presStyleCnt="0"/>
      <dgm:spPr/>
    </dgm:pt>
    <dgm:pt modelId="{BBEF8027-43AA-49DF-81BB-28901FF8B3EE}" type="pres">
      <dgm:prSet presAssocID="{9EAA1897-A263-4793-B4E5-3A754117D201}" presName="picture_1" presStyleCnt="0"/>
      <dgm:spPr/>
    </dgm:pt>
    <dgm:pt modelId="{840A079A-E3A0-462F-8A37-51D42B169389}" type="pres">
      <dgm:prSet presAssocID="{9EAA1897-A263-4793-B4E5-3A754117D201}" presName="pictureRepeatNode" presStyleLbl="alignImgPlace1" presStyleIdx="0" presStyleCnt="4"/>
      <dgm:spPr/>
    </dgm:pt>
    <dgm:pt modelId="{A1B235B1-D803-416F-8091-00A4527B5D1A}" type="pres">
      <dgm:prSet presAssocID="{374785AD-DFD7-490B-A55F-E77B789544D1}" presName="text_1" presStyleLbl="node1" presStyleIdx="0" presStyleCnt="0">
        <dgm:presLayoutVars>
          <dgm:bulletEnabled val="1"/>
        </dgm:presLayoutVars>
      </dgm:prSet>
      <dgm:spPr/>
    </dgm:pt>
    <dgm:pt modelId="{0F416F93-E76E-47F8-937E-DCB6EC59F5EE}" type="pres">
      <dgm:prSet presAssocID="{1B7D1B30-81CB-411A-B23C-506BFBAA409D}" presName="picture_2" presStyleCnt="0"/>
      <dgm:spPr/>
    </dgm:pt>
    <dgm:pt modelId="{6AD57714-3E76-42A4-9287-E4CCD114C43A}" type="pres">
      <dgm:prSet presAssocID="{1B7D1B30-81CB-411A-B23C-506BFBAA409D}" presName="pictureRepeatNode" presStyleLbl="alignImgPlace1" presStyleIdx="1" presStyleCnt="4" custScaleX="62669" custScaleY="61556" custLinFactNeighborX="-20477" custLinFactNeighborY="3275"/>
      <dgm:spPr/>
    </dgm:pt>
    <dgm:pt modelId="{03E4DE82-8352-4128-966E-03073789A493}" type="pres">
      <dgm:prSet presAssocID="{6A3F6ED3-1FAF-45E7-942C-A93C9329E13E}" presName="line_2" presStyleLbl="parChTrans1D1" presStyleIdx="0" presStyleCnt="3"/>
      <dgm:spPr/>
    </dgm:pt>
    <dgm:pt modelId="{E7FF4FEF-F994-4EBD-A74B-D3BCD2259FA6}" type="pres">
      <dgm:prSet presAssocID="{6A3F6ED3-1FAF-45E7-942C-A93C9329E13E}" presName="textparent_2" presStyleLbl="node1" presStyleIdx="0" presStyleCnt="0"/>
      <dgm:spPr/>
    </dgm:pt>
    <dgm:pt modelId="{6C18A710-88E2-44D6-A521-A50E07FC767E}" type="pres">
      <dgm:prSet presAssocID="{6A3F6ED3-1FAF-45E7-942C-A93C9329E13E}" presName="text_2" presStyleLbl="revTx" presStyleIdx="0" presStyleCnt="3" custLinFactNeighborX="-31668" custLinFactNeighborY="-366">
        <dgm:presLayoutVars>
          <dgm:bulletEnabled val="1"/>
        </dgm:presLayoutVars>
      </dgm:prSet>
      <dgm:spPr/>
    </dgm:pt>
    <dgm:pt modelId="{A08AB951-4CE3-4B81-9848-7E987D350A11}" type="pres">
      <dgm:prSet presAssocID="{D0B5DA35-9EC1-43AC-B9FA-9B528B31BBAD}" presName="picture_3" presStyleCnt="0"/>
      <dgm:spPr/>
    </dgm:pt>
    <dgm:pt modelId="{A30991A2-39E9-4FF3-B1DE-19C4E9F29014}" type="pres">
      <dgm:prSet presAssocID="{D0B5DA35-9EC1-43AC-B9FA-9B528B31BBAD}" presName="pictureRepeatNode" presStyleLbl="alignImgPlace1" presStyleIdx="2" presStyleCnt="4" custScaleX="61884" custScaleY="62559" custLinFactNeighborX="10551" custLinFactNeighborY="3161"/>
      <dgm:spPr/>
    </dgm:pt>
    <dgm:pt modelId="{EE2976E6-D64B-4948-820A-72138F808A14}" type="pres">
      <dgm:prSet presAssocID="{09F6C1B2-8853-410D-850F-82C2DBA9F635}" presName="line_3" presStyleLbl="parChTrans1D1" presStyleIdx="1" presStyleCnt="3"/>
      <dgm:spPr/>
    </dgm:pt>
    <dgm:pt modelId="{3247A7D7-04AD-4308-9C01-62E4800ED753}" type="pres">
      <dgm:prSet presAssocID="{09F6C1B2-8853-410D-850F-82C2DBA9F635}" presName="textparent_3" presStyleLbl="node1" presStyleIdx="0" presStyleCnt="0"/>
      <dgm:spPr/>
    </dgm:pt>
    <dgm:pt modelId="{F8641AE2-76D6-4FFD-B392-F1C1B7977FCF}" type="pres">
      <dgm:prSet presAssocID="{09F6C1B2-8853-410D-850F-82C2DBA9F635}" presName="text_3" presStyleLbl="revTx" presStyleIdx="1" presStyleCnt="3">
        <dgm:presLayoutVars>
          <dgm:bulletEnabled val="1"/>
        </dgm:presLayoutVars>
      </dgm:prSet>
      <dgm:spPr/>
    </dgm:pt>
    <dgm:pt modelId="{43FD47E3-B774-4BAA-BD53-CC5858C0F751}" type="pres">
      <dgm:prSet presAssocID="{0341EE2F-C498-4FE3-A8B9-C10E0BAF060C}" presName="picture_4" presStyleCnt="0"/>
      <dgm:spPr/>
    </dgm:pt>
    <dgm:pt modelId="{7B31948B-FF1E-4FBA-A40D-D4C0395B2993}" type="pres">
      <dgm:prSet presAssocID="{0341EE2F-C498-4FE3-A8B9-C10E0BAF060C}" presName="pictureRepeatNode" presStyleLbl="alignImgPlace1" presStyleIdx="3" presStyleCnt="4" custScaleX="62164" custScaleY="64109"/>
      <dgm:spPr/>
    </dgm:pt>
    <dgm:pt modelId="{4C111F95-9B6D-4358-9465-B2F89F44AE80}" type="pres">
      <dgm:prSet presAssocID="{07A5C565-D071-49AA-9292-7A415BC0C5BB}" presName="line_4" presStyleLbl="parChTrans1D1" presStyleIdx="2" presStyleCnt="3"/>
      <dgm:spPr/>
    </dgm:pt>
    <dgm:pt modelId="{3D6E9788-5947-418E-A7D8-5A7B63EA6209}" type="pres">
      <dgm:prSet presAssocID="{07A5C565-D071-49AA-9292-7A415BC0C5BB}" presName="textparent_4" presStyleLbl="node1" presStyleIdx="0" presStyleCnt="0"/>
      <dgm:spPr/>
    </dgm:pt>
    <dgm:pt modelId="{F40500DE-F9D6-48FA-91FE-AB7741E6C75F}" type="pres">
      <dgm:prSet presAssocID="{07A5C565-D071-49AA-9292-7A415BC0C5BB}" presName="text_4" presStyleLbl="revTx" presStyleIdx="2" presStyleCnt="3">
        <dgm:presLayoutVars>
          <dgm:bulletEnabled val="1"/>
        </dgm:presLayoutVars>
      </dgm:prSet>
      <dgm:spPr/>
    </dgm:pt>
  </dgm:ptLst>
  <dgm:cxnLst>
    <dgm:cxn modelId="{F959CD34-7C6C-4D0C-9B38-9BE597F4CC64}" srcId="{3E9EA161-D53A-4961-8129-1C6692BCE481}" destId="{09F6C1B2-8853-410D-850F-82C2DBA9F635}" srcOrd="2" destOrd="0" parTransId="{7D3D9395-3185-4657-973E-DEA9F527A096}" sibTransId="{D0B5DA35-9EC1-43AC-B9FA-9B528B31BBAD}"/>
    <dgm:cxn modelId="{148C135C-C767-444F-B18F-F2B6C456290E}" srcId="{3E9EA161-D53A-4961-8129-1C6692BCE481}" destId="{374785AD-DFD7-490B-A55F-E77B789544D1}" srcOrd="0" destOrd="0" parTransId="{3161D453-9CAC-463B-856E-C2F7830671E7}" sibTransId="{9EAA1897-A263-4793-B4E5-3A754117D201}"/>
    <dgm:cxn modelId="{4E787C61-4395-45AD-BE59-9EB236C5D2FD}" type="presOf" srcId="{6A3F6ED3-1FAF-45E7-942C-A93C9329E13E}" destId="{6C18A710-88E2-44D6-A521-A50E07FC767E}" srcOrd="0" destOrd="0" presId="urn:microsoft.com/office/officeart/2008/layout/CircularPictureCallout"/>
    <dgm:cxn modelId="{4F43BA41-205F-476F-859D-BAB3943D244D}" type="presOf" srcId="{07A5C565-D071-49AA-9292-7A415BC0C5BB}" destId="{F40500DE-F9D6-48FA-91FE-AB7741E6C75F}" srcOrd="0" destOrd="0" presId="urn:microsoft.com/office/officeart/2008/layout/CircularPictureCallout"/>
    <dgm:cxn modelId="{63282F4B-1DA1-4A6C-971B-85F00FD68B2E}" type="presOf" srcId="{3E9EA161-D53A-4961-8129-1C6692BCE481}" destId="{DF8406DB-EA2E-4848-B0EB-56AE4389F062}" srcOrd="0" destOrd="0" presId="urn:microsoft.com/office/officeart/2008/layout/CircularPictureCallout"/>
    <dgm:cxn modelId="{7504FC4F-6B94-4D1E-A791-11302255A4F5}" type="presOf" srcId="{09F6C1B2-8853-410D-850F-82C2DBA9F635}" destId="{F8641AE2-76D6-4FFD-B392-F1C1B7977FCF}" srcOrd="0" destOrd="0" presId="urn:microsoft.com/office/officeart/2008/layout/CircularPictureCallout"/>
    <dgm:cxn modelId="{A71E1254-0256-4C9D-91E3-51EB4BC39C9E}" type="presOf" srcId="{D0B5DA35-9EC1-43AC-B9FA-9B528B31BBAD}" destId="{A30991A2-39E9-4FF3-B1DE-19C4E9F29014}" srcOrd="0" destOrd="0" presId="urn:microsoft.com/office/officeart/2008/layout/CircularPictureCallout"/>
    <dgm:cxn modelId="{E0BF3778-2AEC-4CFD-9DB8-DEBB0F0F8ACD}" type="presOf" srcId="{9EAA1897-A263-4793-B4E5-3A754117D201}" destId="{840A079A-E3A0-462F-8A37-51D42B169389}" srcOrd="0" destOrd="0" presId="urn:microsoft.com/office/officeart/2008/layout/CircularPictureCallout"/>
    <dgm:cxn modelId="{9D6CF992-247E-4B3E-8D5F-140C97B8D2FB}" type="presOf" srcId="{1B7D1B30-81CB-411A-B23C-506BFBAA409D}" destId="{6AD57714-3E76-42A4-9287-E4CCD114C43A}" srcOrd="0" destOrd="0" presId="urn:microsoft.com/office/officeart/2008/layout/CircularPictureCallout"/>
    <dgm:cxn modelId="{B2A488B6-989B-4A7F-8379-741F5421122C}" type="presOf" srcId="{0341EE2F-C498-4FE3-A8B9-C10E0BAF060C}" destId="{7B31948B-FF1E-4FBA-A40D-D4C0395B2993}" srcOrd="0" destOrd="0" presId="urn:microsoft.com/office/officeart/2008/layout/CircularPictureCallout"/>
    <dgm:cxn modelId="{491E15B7-41BA-40A9-858C-23C55320C34E}" srcId="{3E9EA161-D53A-4961-8129-1C6692BCE481}" destId="{07A5C565-D071-49AA-9292-7A415BC0C5BB}" srcOrd="3" destOrd="0" parTransId="{9D431D89-483C-4159-B65E-33690384D5F9}" sibTransId="{0341EE2F-C498-4FE3-A8B9-C10E0BAF060C}"/>
    <dgm:cxn modelId="{4D4347E4-9298-4774-BD2B-311DE1A7C951}" type="presOf" srcId="{374785AD-DFD7-490B-A55F-E77B789544D1}" destId="{A1B235B1-D803-416F-8091-00A4527B5D1A}" srcOrd="0" destOrd="0" presId="urn:microsoft.com/office/officeart/2008/layout/CircularPictureCallout"/>
    <dgm:cxn modelId="{6801B8ED-B459-4B70-AEF5-42418F113359}" srcId="{3E9EA161-D53A-4961-8129-1C6692BCE481}" destId="{6A3F6ED3-1FAF-45E7-942C-A93C9329E13E}" srcOrd="1" destOrd="0" parTransId="{86BACDC4-4316-4BBE-903A-FB0A87F53A16}" sibTransId="{1B7D1B30-81CB-411A-B23C-506BFBAA409D}"/>
    <dgm:cxn modelId="{AF696093-6F29-4906-BB82-98F2231B061A}" type="presParOf" srcId="{DF8406DB-EA2E-4848-B0EB-56AE4389F062}" destId="{90020D14-2E52-4341-8E3E-701CCE7F2CAB}" srcOrd="0" destOrd="0" presId="urn:microsoft.com/office/officeart/2008/layout/CircularPictureCallout"/>
    <dgm:cxn modelId="{AC614654-35B5-4CAE-99D4-8140A5BBA1D4}" type="presParOf" srcId="{90020D14-2E52-4341-8E3E-701CCE7F2CAB}" destId="{BBEF8027-43AA-49DF-81BB-28901FF8B3EE}" srcOrd="0" destOrd="0" presId="urn:microsoft.com/office/officeart/2008/layout/CircularPictureCallout"/>
    <dgm:cxn modelId="{8C9DD898-5E2A-43B6-8DB2-2C4E8038EA7C}" type="presParOf" srcId="{BBEF8027-43AA-49DF-81BB-28901FF8B3EE}" destId="{840A079A-E3A0-462F-8A37-51D42B169389}" srcOrd="0" destOrd="0" presId="urn:microsoft.com/office/officeart/2008/layout/CircularPictureCallout"/>
    <dgm:cxn modelId="{B8B08991-FADC-42B3-A474-AB4638EF3343}" type="presParOf" srcId="{90020D14-2E52-4341-8E3E-701CCE7F2CAB}" destId="{A1B235B1-D803-416F-8091-00A4527B5D1A}" srcOrd="1" destOrd="0" presId="urn:microsoft.com/office/officeart/2008/layout/CircularPictureCallout"/>
    <dgm:cxn modelId="{67C45FBD-1A91-4505-8A60-69CC65CE9130}" type="presParOf" srcId="{90020D14-2E52-4341-8E3E-701CCE7F2CAB}" destId="{0F416F93-E76E-47F8-937E-DCB6EC59F5EE}" srcOrd="2" destOrd="0" presId="urn:microsoft.com/office/officeart/2008/layout/CircularPictureCallout"/>
    <dgm:cxn modelId="{D61921F5-939A-496D-B57D-D3F3CD235F51}" type="presParOf" srcId="{0F416F93-E76E-47F8-937E-DCB6EC59F5EE}" destId="{6AD57714-3E76-42A4-9287-E4CCD114C43A}" srcOrd="0" destOrd="0" presId="urn:microsoft.com/office/officeart/2008/layout/CircularPictureCallout"/>
    <dgm:cxn modelId="{9A340B33-71FD-45FE-B1C2-81FCAA41B6A3}" type="presParOf" srcId="{90020D14-2E52-4341-8E3E-701CCE7F2CAB}" destId="{03E4DE82-8352-4128-966E-03073789A493}" srcOrd="3" destOrd="0" presId="urn:microsoft.com/office/officeart/2008/layout/CircularPictureCallout"/>
    <dgm:cxn modelId="{EDF3A4DA-C058-4C33-97E0-0C7A99EC3634}" type="presParOf" srcId="{90020D14-2E52-4341-8E3E-701CCE7F2CAB}" destId="{E7FF4FEF-F994-4EBD-A74B-D3BCD2259FA6}" srcOrd="4" destOrd="0" presId="urn:microsoft.com/office/officeart/2008/layout/CircularPictureCallout"/>
    <dgm:cxn modelId="{8E76D2B2-211A-4404-BBDA-E5F95C86BA95}" type="presParOf" srcId="{E7FF4FEF-F994-4EBD-A74B-D3BCD2259FA6}" destId="{6C18A710-88E2-44D6-A521-A50E07FC767E}" srcOrd="0" destOrd="0" presId="urn:microsoft.com/office/officeart/2008/layout/CircularPictureCallout"/>
    <dgm:cxn modelId="{A98220FB-4422-4634-A5C7-65BDEBBEB3AB}" type="presParOf" srcId="{90020D14-2E52-4341-8E3E-701CCE7F2CAB}" destId="{A08AB951-4CE3-4B81-9848-7E987D350A11}" srcOrd="5" destOrd="0" presId="urn:microsoft.com/office/officeart/2008/layout/CircularPictureCallout"/>
    <dgm:cxn modelId="{CE4F2B02-AEA1-45EC-A8D6-24B9FEB04B3D}" type="presParOf" srcId="{A08AB951-4CE3-4B81-9848-7E987D350A11}" destId="{A30991A2-39E9-4FF3-B1DE-19C4E9F29014}" srcOrd="0" destOrd="0" presId="urn:microsoft.com/office/officeart/2008/layout/CircularPictureCallout"/>
    <dgm:cxn modelId="{BD2EEED7-E1A6-4E36-B825-83359FCBF9DB}" type="presParOf" srcId="{90020D14-2E52-4341-8E3E-701CCE7F2CAB}" destId="{EE2976E6-D64B-4948-820A-72138F808A14}" srcOrd="6" destOrd="0" presId="urn:microsoft.com/office/officeart/2008/layout/CircularPictureCallout"/>
    <dgm:cxn modelId="{A579EF66-B0E6-4BF3-8243-BE2521A19982}" type="presParOf" srcId="{90020D14-2E52-4341-8E3E-701CCE7F2CAB}" destId="{3247A7D7-04AD-4308-9C01-62E4800ED753}" srcOrd="7" destOrd="0" presId="urn:microsoft.com/office/officeart/2008/layout/CircularPictureCallout"/>
    <dgm:cxn modelId="{D0147600-4FDB-4781-ADDD-B445577E8251}" type="presParOf" srcId="{3247A7D7-04AD-4308-9C01-62E4800ED753}" destId="{F8641AE2-76D6-4FFD-B392-F1C1B7977FCF}" srcOrd="0" destOrd="0" presId="urn:microsoft.com/office/officeart/2008/layout/CircularPictureCallout"/>
    <dgm:cxn modelId="{80D0C3A3-FA01-4293-AC45-6DE140607FAB}" type="presParOf" srcId="{90020D14-2E52-4341-8E3E-701CCE7F2CAB}" destId="{43FD47E3-B774-4BAA-BD53-CC5858C0F751}" srcOrd="8" destOrd="0" presId="urn:microsoft.com/office/officeart/2008/layout/CircularPictureCallout"/>
    <dgm:cxn modelId="{7096608E-E0DA-4CF3-BDE7-502D5C6E35A8}" type="presParOf" srcId="{43FD47E3-B774-4BAA-BD53-CC5858C0F751}" destId="{7B31948B-FF1E-4FBA-A40D-D4C0395B2993}" srcOrd="0" destOrd="0" presId="urn:microsoft.com/office/officeart/2008/layout/CircularPictureCallout"/>
    <dgm:cxn modelId="{33CA3AC0-712F-4F7C-B232-64B5E8AAE5B0}" type="presParOf" srcId="{90020D14-2E52-4341-8E3E-701CCE7F2CAB}" destId="{4C111F95-9B6D-4358-9465-B2F89F44AE80}" srcOrd="9" destOrd="0" presId="urn:microsoft.com/office/officeart/2008/layout/CircularPictureCallout"/>
    <dgm:cxn modelId="{B290243D-C76F-4033-815E-DC0394FDEAD1}" type="presParOf" srcId="{90020D14-2E52-4341-8E3E-701CCE7F2CAB}" destId="{3D6E9788-5947-418E-A7D8-5A7B63EA6209}" srcOrd="10" destOrd="0" presId="urn:microsoft.com/office/officeart/2008/layout/CircularPictureCallout"/>
    <dgm:cxn modelId="{FB5EDBB2-8BAE-4191-83E0-FA44C07BB39C}" type="presParOf" srcId="{3D6E9788-5947-418E-A7D8-5A7B63EA6209}" destId="{F40500DE-F9D6-48FA-91FE-AB7741E6C75F}" srcOrd="0" destOrd="0" presId="urn:microsoft.com/office/officeart/2008/layout/CircularPictureCallout"/>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7252DAB-2141-40C7-93C8-98FC447CA4B0}"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n-GB"/>
        </a:p>
      </dgm:t>
    </dgm:pt>
    <dgm:pt modelId="{0332148C-9411-41CF-A3BC-065031D008FA}">
      <dgm:prSet phldrT="[Text]"/>
      <dgm:spPr>
        <a:solidFill>
          <a:srgbClr val="4F81BD"/>
        </a:solidFill>
      </dgm:spPr>
      <dgm:t>
        <a:bodyPr/>
        <a:lstStyle/>
        <a:p>
          <a:r>
            <a:rPr lang="en-GB" dirty="0">
              <a:solidFill>
                <a:srgbClr val="FFFF00"/>
              </a:solidFill>
            </a:rPr>
            <a:t>Treatment</a:t>
          </a:r>
        </a:p>
      </dgm:t>
    </dgm:pt>
    <dgm:pt modelId="{77663598-DF22-4689-8849-043D255D66CE}" type="parTrans" cxnId="{59969A14-9B2A-49D9-9D46-A2E42EF896FE}">
      <dgm:prSet/>
      <dgm:spPr/>
      <dgm:t>
        <a:bodyPr/>
        <a:lstStyle/>
        <a:p>
          <a:endParaRPr lang="en-GB"/>
        </a:p>
      </dgm:t>
    </dgm:pt>
    <dgm:pt modelId="{3C20B2E8-3718-44D6-B1CC-06A5056B27F7}" type="sibTrans" cxnId="{59969A14-9B2A-49D9-9D46-A2E42EF896FE}">
      <dgm:prSet/>
      <dgm:spPr/>
      <dgm:t>
        <a:bodyPr/>
        <a:lstStyle/>
        <a:p>
          <a:endParaRPr lang="en-GB"/>
        </a:p>
      </dgm:t>
    </dgm:pt>
    <dgm:pt modelId="{88E3A596-BF05-472A-9E5D-F4C466154AA7}">
      <dgm:prSet phldrT="[Text]"/>
      <dgm:spPr>
        <a:blipFill dpi="0" rotWithShape="1">
          <a:blip xmlns:r="http://schemas.openxmlformats.org/officeDocument/2006/relationships" r:embed="rId1">
            <a:alphaModFix amt="40000"/>
          </a:blip>
          <a:srcRect/>
          <a:stretch>
            <a:fillRect/>
          </a:stretch>
        </a:blipFill>
      </dgm:spPr>
      <dgm:t>
        <a:bodyPr/>
        <a:lstStyle/>
        <a:p>
          <a:r>
            <a:rPr lang="en-GB" dirty="0">
              <a:solidFill>
                <a:srgbClr val="FF0000"/>
              </a:solidFill>
            </a:rPr>
            <a:t>Best Medical Therapy + lifestyle advice</a:t>
          </a:r>
        </a:p>
      </dgm:t>
    </dgm:pt>
    <dgm:pt modelId="{3FB96FFB-E022-4007-BD6E-31B9362E3AA4}" type="parTrans" cxnId="{47AAC56B-7327-4B90-A4BE-6522CE651CA2}">
      <dgm:prSet/>
      <dgm:spPr/>
      <dgm:t>
        <a:bodyPr/>
        <a:lstStyle/>
        <a:p>
          <a:endParaRPr lang="en-GB"/>
        </a:p>
      </dgm:t>
    </dgm:pt>
    <dgm:pt modelId="{622E790A-B0B7-4ECB-BB8B-86716AC5D2F7}" type="sibTrans" cxnId="{47AAC56B-7327-4B90-A4BE-6522CE651CA2}">
      <dgm:prSet/>
      <dgm:spPr/>
      <dgm:t>
        <a:bodyPr/>
        <a:lstStyle/>
        <a:p>
          <a:endParaRPr lang="en-GB"/>
        </a:p>
      </dgm:t>
    </dgm:pt>
    <dgm:pt modelId="{1FA897E9-6BE2-445E-8ED9-3585969A36BF}">
      <dgm:prSet phldrT="[Text]"/>
      <dgm:spPr>
        <a:blipFill dpi="0" rotWithShape="0">
          <a:blip xmlns:r="http://schemas.openxmlformats.org/officeDocument/2006/relationships" r:embed="rId2">
            <a:alphaModFix amt="40000"/>
          </a:blip>
          <a:srcRect/>
          <a:stretch>
            <a:fillRect/>
          </a:stretch>
        </a:blipFill>
        <a:ln>
          <a:noFill/>
        </a:ln>
      </dgm:spPr>
      <dgm:t>
        <a:bodyPr/>
        <a:lstStyle/>
        <a:p>
          <a:r>
            <a:rPr lang="en-GB" dirty="0">
              <a:solidFill>
                <a:srgbClr val="FF0000"/>
              </a:solidFill>
            </a:rPr>
            <a:t>Endovascular revascularisation</a:t>
          </a:r>
        </a:p>
      </dgm:t>
    </dgm:pt>
    <dgm:pt modelId="{8AC40852-FC00-47CF-A598-6088625B058C}" type="parTrans" cxnId="{74A2F1A0-F57E-4998-AF36-58ABFA73632E}">
      <dgm:prSet/>
      <dgm:spPr/>
      <dgm:t>
        <a:bodyPr/>
        <a:lstStyle/>
        <a:p>
          <a:endParaRPr lang="en-GB"/>
        </a:p>
      </dgm:t>
    </dgm:pt>
    <dgm:pt modelId="{F6AAF9F6-95A4-461A-8B5F-57A6DD48FBEE}" type="sibTrans" cxnId="{74A2F1A0-F57E-4998-AF36-58ABFA73632E}">
      <dgm:prSet/>
      <dgm:spPr/>
      <dgm:t>
        <a:bodyPr/>
        <a:lstStyle/>
        <a:p>
          <a:endParaRPr lang="en-GB"/>
        </a:p>
      </dgm:t>
    </dgm:pt>
    <dgm:pt modelId="{DCCAD2A6-6A90-4409-903F-378C91ADDFA1}">
      <dgm:prSet phldrT="[Text]"/>
      <dgm:spPr>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Open revascularisation</a:t>
          </a:r>
        </a:p>
      </dgm:t>
    </dgm:pt>
    <dgm:pt modelId="{7F9A5904-C963-4332-9696-16F42B605776}" type="parTrans" cxnId="{A2FC165C-33A0-4FFC-86A1-C530800125FA}">
      <dgm:prSet/>
      <dgm:spPr/>
      <dgm:t>
        <a:bodyPr/>
        <a:lstStyle/>
        <a:p>
          <a:endParaRPr lang="en-GB"/>
        </a:p>
      </dgm:t>
    </dgm:pt>
    <dgm:pt modelId="{A71B04D2-6F01-49C9-9BDE-95556529DCC1}" type="sibTrans" cxnId="{A2FC165C-33A0-4FFC-86A1-C530800125FA}">
      <dgm:prSet/>
      <dgm:spPr/>
      <dgm:t>
        <a:bodyPr/>
        <a:lstStyle/>
        <a:p>
          <a:endParaRPr lang="en-GB"/>
        </a:p>
      </dgm:t>
    </dgm:pt>
    <dgm:pt modelId="{B20B5A0A-86B9-4CA4-8BBB-31382E277757}">
      <dgm:prSet phldrT="[Text]"/>
      <dgm:spPr>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Amputation</a:t>
          </a:r>
        </a:p>
      </dgm:t>
    </dgm:pt>
    <dgm:pt modelId="{626C5B03-6EC8-4FFD-A3BE-F6489EFCED5B}" type="parTrans" cxnId="{BC058C2B-A9BE-4053-B874-C8E56CF12302}">
      <dgm:prSet/>
      <dgm:spPr/>
      <dgm:t>
        <a:bodyPr/>
        <a:lstStyle/>
        <a:p>
          <a:endParaRPr lang="en-GB"/>
        </a:p>
      </dgm:t>
    </dgm:pt>
    <dgm:pt modelId="{100DE483-9197-4FEB-8A7A-DF72B0E3110D}" type="sibTrans" cxnId="{BC058C2B-A9BE-4053-B874-C8E56CF12302}">
      <dgm:prSet/>
      <dgm:spPr/>
      <dgm:t>
        <a:bodyPr/>
        <a:lstStyle/>
        <a:p>
          <a:endParaRPr lang="en-GB"/>
        </a:p>
      </dgm:t>
    </dgm:pt>
    <dgm:pt modelId="{12C53BD2-C445-41D6-9DBF-69AA9C9441FB}" type="pres">
      <dgm:prSet presAssocID="{87252DAB-2141-40C7-93C8-98FC447CA4B0}" presName="diagram" presStyleCnt="0">
        <dgm:presLayoutVars>
          <dgm:chMax val="1"/>
          <dgm:dir/>
          <dgm:animLvl val="ctr"/>
          <dgm:resizeHandles val="exact"/>
        </dgm:presLayoutVars>
      </dgm:prSet>
      <dgm:spPr/>
    </dgm:pt>
    <dgm:pt modelId="{49049231-C7B9-41E5-9167-27033783B941}" type="pres">
      <dgm:prSet presAssocID="{87252DAB-2141-40C7-93C8-98FC447CA4B0}" presName="matrix" presStyleCnt="0"/>
      <dgm:spPr/>
    </dgm:pt>
    <dgm:pt modelId="{F31429CB-F35C-4564-9FE1-83490FD0B6C8}" type="pres">
      <dgm:prSet presAssocID="{87252DAB-2141-40C7-93C8-98FC447CA4B0}" presName="tile1" presStyleLbl="node1" presStyleIdx="0" presStyleCnt="4"/>
      <dgm:spPr/>
    </dgm:pt>
    <dgm:pt modelId="{96F1EF8C-030B-42BD-8C4E-D83D4C6BFE08}" type="pres">
      <dgm:prSet presAssocID="{87252DAB-2141-40C7-93C8-98FC447CA4B0}" presName="tile1text" presStyleLbl="node1" presStyleIdx="0" presStyleCnt="4">
        <dgm:presLayoutVars>
          <dgm:chMax val="0"/>
          <dgm:chPref val="0"/>
          <dgm:bulletEnabled val="1"/>
        </dgm:presLayoutVars>
      </dgm:prSet>
      <dgm:spPr/>
    </dgm:pt>
    <dgm:pt modelId="{BCD15E2C-3701-4E29-9AF7-28D36886499C}" type="pres">
      <dgm:prSet presAssocID="{87252DAB-2141-40C7-93C8-98FC447CA4B0}" presName="tile2" presStyleLbl="node1" presStyleIdx="1" presStyleCnt="4"/>
      <dgm:spPr/>
    </dgm:pt>
    <dgm:pt modelId="{9938A343-4BDE-4618-B0FE-41E2C3945CAB}" type="pres">
      <dgm:prSet presAssocID="{87252DAB-2141-40C7-93C8-98FC447CA4B0}" presName="tile2text" presStyleLbl="node1" presStyleIdx="1" presStyleCnt="4">
        <dgm:presLayoutVars>
          <dgm:chMax val="0"/>
          <dgm:chPref val="0"/>
          <dgm:bulletEnabled val="1"/>
        </dgm:presLayoutVars>
      </dgm:prSet>
      <dgm:spPr/>
    </dgm:pt>
    <dgm:pt modelId="{9DA31C47-9716-4780-B7C4-CA3B3630A56A}" type="pres">
      <dgm:prSet presAssocID="{87252DAB-2141-40C7-93C8-98FC447CA4B0}" presName="tile3" presStyleLbl="node1" presStyleIdx="2" presStyleCnt="4"/>
      <dgm:spPr/>
    </dgm:pt>
    <dgm:pt modelId="{5F3CF6AD-95ED-4C32-A56A-1070C6D8C9E0}" type="pres">
      <dgm:prSet presAssocID="{87252DAB-2141-40C7-93C8-98FC447CA4B0}" presName="tile3text" presStyleLbl="node1" presStyleIdx="2" presStyleCnt="4">
        <dgm:presLayoutVars>
          <dgm:chMax val="0"/>
          <dgm:chPref val="0"/>
          <dgm:bulletEnabled val="1"/>
        </dgm:presLayoutVars>
      </dgm:prSet>
      <dgm:spPr/>
    </dgm:pt>
    <dgm:pt modelId="{2F73CAF3-AF3B-4579-97BA-36E2F37224FD}" type="pres">
      <dgm:prSet presAssocID="{87252DAB-2141-40C7-93C8-98FC447CA4B0}" presName="tile4" presStyleLbl="node1" presStyleIdx="3" presStyleCnt="4" custLinFactNeighborX="3022" custLinFactNeighborY="0"/>
      <dgm:spPr/>
    </dgm:pt>
    <dgm:pt modelId="{27281AC0-A3F7-4B40-B4D4-58D5D239772B}" type="pres">
      <dgm:prSet presAssocID="{87252DAB-2141-40C7-93C8-98FC447CA4B0}" presName="tile4text" presStyleLbl="node1" presStyleIdx="3" presStyleCnt="4">
        <dgm:presLayoutVars>
          <dgm:chMax val="0"/>
          <dgm:chPref val="0"/>
          <dgm:bulletEnabled val="1"/>
        </dgm:presLayoutVars>
      </dgm:prSet>
      <dgm:spPr/>
    </dgm:pt>
    <dgm:pt modelId="{18739523-FA49-4805-8EC5-FF1F6555FE25}" type="pres">
      <dgm:prSet presAssocID="{87252DAB-2141-40C7-93C8-98FC447CA4B0}" presName="centerTile" presStyleLbl="fgShp" presStyleIdx="0" presStyleCnt="1">
        <dgm:presLayoutVars>
          <dgm:chMax val="0"/>
          <dgm:chPref val="0"/>
        </dgm:presLayoutVars>
      </dgm:prSet>
      <dgm:spPr/>
    </dgm:pt>
  </dgm:ptLst>
  <dgm:cxnLst>
    <dgm:cxn modelId="{59969A14-9B2A-49D9-9D46-A2E42EF896FE}" srcId="{87252DAB-2141-40C7-93C8-98FC447CA4B0}" destId="{0332148C-9411-41CF-A3BC-065031D008FA}" srcOrd="0" destOrd="0" parTransId="{77663598-DF22-4689-8849-043D255D66CE}" sibTransId="{3C20B2E8-3718-44D6-B1CC-06A5056B27F7}"/>
    <dgm:cxn modelId="{BC058C2B-A9BE-4053-B874-C8E56CF12302}" srcId="{0332148C-9411-41CF-A3BC-065031D008FA}" destId="{B20B5A0A-86B9-4CA4-8BBB-31382E277757}" srcOrd="3" destOrd="0" parTransId="{626C5B03-6EC8-4FFD-A3BE-F6489EFCED5B}" sibTransId="{100DE483-9197-4FEB-8A7A-DF72B0E3110D}"/>
    <dgm:cxn modelId="{A2FC165C-33A0-4FFC-86A1-C530800125FA}" srcId="{0332148C-9411-41CF-A3BC-065031D008FA}" destId="{DCCAD2A6-6A90-4409-903F-378C91ADDFA1}" srcOrd="2" destOrd="0" parTransId="{7F9A5904-C963-4332-9696-16F42B605776}" sibTransId="{A71B04D2-6F01-49C9-9BDE-95556529DCC1}"/>
    <dgm:cxn modelId="{B7E06144-95A2-40E7-A263-195508223DE2}" type="presOf" srcId="{B20B5A0A-86B9-4CA4-8BBB-31382E277757}" destId="{2F73CAF3-AF3B-4579-97BA-36E2F37224FD}" srcOrd="0" destOrd="0" presId="urn:microsoft.com/office/officeart/2005/8/layout/matrix1"/>
    <dgm:cxn modelId="{47AAC56B-7327-4B90-A4BE-6522CE651CA2}" srcId="{0332148C-9411-41CF-A3BC-065031D008FA}" destId="{88E3A596-BF05-472A-9E5D-F4C466154AA7}" srcOrd="0" destOrd="0" parTransId="{3FB96FFB-E022-4007-BD6E-31B9362E3AA4}" sibTransId="{622E790A-B0B7-4ECB-BB8B-86716AC5D2F7}"/>
    <dgm:cxn modelId="{88413B7B-60FF-4ABE-8948-C3FBDF1B8CAE}" type="presOf" srcId="{DCCAD2A6-6A90-4409-903F-378C91ADDFA1}" destId="{5F3CF6AD-95ED-4C32-A56A-1070C6D8C9E0}" srcOrd="1" destOrd="0" presId="urn:microsoft.com/office/officeart/2005/8/layout/matrix1"/>
    <dgm:cxn modelId="{74A2F1A0-F57E-4998-AF36-58ABFA73632E}" srcId="{0332148C-9411-41CF-A3BC-065031D008FA}" destId="{1FA897E9-6BE2-445E-8ED9-3585969A36BF}" srcOrd="1" destOrd="0" parTransId="{8AC40852-FC00-47CF-A598-6088625B058C}" sibTransId="{F6AAF9F6-95A4-461A-8B5F-57A6DD48FBEE}"/>
    <dgm:cxn modelId="{C0822AA8-564C-48E3-9851-732EF3CF4C44}" type="presOf" srcId="{1FA897E9-6BE2-445E-8ED9-3585969A36BF}" destId="{9938A343-4BDE-4618-B0FE-41E2C3945CAB}" srcOrd="1" destOrd="0" presId="urn:microsoft.com/office/officeart/2005/8/layout/matrix1"/>
    <dgm:cxn modelId="{8B21FEB5-CC8A-4A41-B103-0B64D11762E6}" type="presOf" srcId="{1FA897E9-6BE2-445E-8ED9-3585969A36BF}" destId="{BCD15E2C-3701-4E29-9AF7-28D36886499C}" srcOrd="0" destOrd="0" presId="urn:microsoft.com/office/officeart/2005/8/layout/matrix1"/>
    <dgm:cxn modelId="{B38471C2-2998-4335-A15A-631CEE64A1B8}" type="presOf" srcId="{88E3A596-BF05-472A-9E5D-F4C466154AA7}" destId="{96F1EF8C-030B-42BD-8C4E-D83D4C6BFE08}" srcOrd="1" destOrd="0" presId="urn:microsoft.com/office/officeart/2005/8/layout/matrix1"/>
    <dgm:cxn modelId="{9C4804CB-6BCE-43D4-90CD-6E49C55DF4EF}" type="presOf" srcId="{DCCAD2A6-6A90-4409-903F-378C91ADDFA1}" destId="{9DA31C47-9716-4780-B7C4-CA3B3630A56A}" srcOrd="0" destOrd="0" presId="urn:microsoft.com/office/officeart/2005/8/layout/matrix1"/>
    <dgm:cxn modelId="{811592CE-9022-4B3D-A7C5-EA0EBAA25F4B}" type="presOf" srcId="{88E3A596-BF05-472A-9E5D-F4C466154AA7}" destId="{F31429CB-F35C-4564-9FE1-83490FD0B6C8}" srcOrd="0" destOrd="0" presId="urn:microsoft.com/office/officeart/2005/8/layout/matrix1"/>
    <dgm:cxn modelId="{E5EFB8E2-2DAD-495C-B726-E0352736A6B4}" type="presOf" srcId="{0332148C-9411-41CF-A3BC-065031D008FA}" destId="{18739523-FA49-4805-8EC5-FF1F6555FE25}" srcOrd="0" destOrd="0" presId="urn:microsoft.com/office/officeart/2005/8/layout/matrix1"/>
    <dgm:cxn modelId="{A47DECE8-EF2F-4B5F-874D-0CC686374767}" type="presOf" srcId="{87252DAB-2141-40C7-93C8-98FC447CA4B0}" destId="{12C53BD2-C445-41D6-9DBF-69AA9C9441FB}" srcOrd="0" destOrd="0" presId="urn:microsoft.com/office/officeart/2005/8/layout/matrix1"/>
    <dgm:cxn modelId="{3448F4F2-B857-4969-A282-773D3D0FB3A8}" type="presOf" srcId="{B20B5A0A-86B9-4CA4-8BBB-31382E277757}" destId="{27281AC0-A3F7-4B40-B4D4-58D5D239772B}" srcOrd="1" destOrd="0" presId="urn:microsoft.com/office/officeart/2005/8/layout/matrix1"/>
    <dgm:cxn modelId="{9384B36E-999D-454E-8EBA-C0DD6D7E3F37}" type="presParOf" srcId="{12C53BD2-C445-41D6-9DBF-69AA9C9441FB}" destId="{49049231-C7B9-41E5-9167-27033783B941}" srcOrd="0" destOrd="0" presId="urn:microsoft.com/office/officeart/2005/8/layout/matrix1"/>
    <dgm:cxn modelId="{56C269CA-9A95-4A4A-9592-830BB9AAA0AB}" type="presParOf" srcId="{49049231-C7B9-41E5-9167-27033783B941}" destId="{F31429CB-F35C-4564-9FE1-83490FD0B6C8}" srcOrd="0" destOrd="0" presId="urn:microsoft.com/office/officeart/2005/8/layout/matrix1"/>
    <dgm:cxn modelId="{2BD97588-7FA2-42BC-A025-3732A4191FCF}" type="presParOf" srcId="{49049231-C7B9-41E5-9167-27033783B941}" destId="{96F1EF8C-030B-42BD-8C4E-D83D4C6BFE08}" srcOrd="1" destOrd="0" presId="urn:microsoft.com/office/officeart/2005/8/layout/matrix1"/>
    <dgm:cxn modelId="{CADCE4BA-4D3B-4B0F-9697-2F2EF00BA868}" type="presParOf" srcId="{49049231-C7B9-41E5-9167-27033783B941}" destId="{BCD15E2C-3701-4E29-9AF7-28D36886499C}" srcOrd="2" destOrd="0" presId="urn:microsoft.com/office/officeart/2005/8/layout/matrix1"/>
    <dgm:cxn modelId="{74DDA0C4-146E-49CF-A19B-F874DFE59AC5}" type="presParOf" srcId="{49049231-C7B9-41E5-9167-27033783B941}" destId="{9938A343-4BDE-4618-B0FE-41E2C3945CAB}" srcOrd="3" destOrd="0" presId="urn:microsoft.com/office/officeart/2005/8/layout/matrix1"/>
    <dgm:cxn modelId="{B2A70032-6C93-4909-B74C-D704D95B06A1}" type="presParOf" srcId="{49049231-C7B9-41E5-9167-27033783B941}" destId="{9DA31C47-9716-4780-B7C4-CA3B3630A56A}" srcOrd="4" destOrd="0" presId="urn:microsoft.com/office/officeart/2005/8/layout/matrix1"/>
    <dgm:cxn modelId="{CEFBB072-2BEA-433A-A32E-DBB96EDABCDA}" type="presParOf" srcId="{49049231-C7B9-41E5-9167-27033783B941}" destId="{5F3CF6AD-95ED-4C32-A56A-1070C6D8C9E0}" srcOrd="5" destOrd="0" presId="urn:microsoft.com/office/officeart/2005/8/layout/matrix1"/>
    <dgm:cxn modelId="{F6157532-37F1-4914-AC44-A3B95B020386}" type="presParOf" srcId="{49049231-C7B9-41E5-9167-27033783B941}" destId="{2F73CAF3-AF3B-4579-97BA-36E2F37224FD}" srcOrd="6" destOrd="0" presId="urn:microsoft.com/office/officeart/2005/8/layout/matrix1"/>
    <dgm:cxn modelId="{80611C0B-B85D-464D-9DEE-F9543A432520}" type="presParOf" srcId="{49049231-C7B9-41E5-9167-27033783B941}" destId="{27281AC0-A3F7-4B40-B4D4-58D5D239772B}" srcOrd="7" destOrd="0" presId="urn:microsoft.com/office/officeart/2005/8/layout/matrix1"/>
    <dgm:cxn modelId="{77629622-0AD1-4575-BF1F-D1C9FA7FAE1B}" type="presParOf" srcId="{12C53BD2-C445-41D6-9DBF-69AA9C9441FB}" destId="{18739523-FA49-4805-8EC5-FF1F6555FE25}" srcOrd="1" destOrd="0" presId="urn:microsoft.com/office/officeart/2005/8/layout/matrix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7252DAB-2141-40C7-93C8-98FC447CA4B0}"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n-GB"/>
        </a:p>
      </dgm:t>
    </dgm:pt>
    <dgm:pt modelId="{0332148C-9411-41CF-A3BC-065031D008FA}">
      <dgm:prSet phldrT="[Text]"/>
      <dgm:spPr>
        <a:solidFill>
          <a:srgbClr val="4F81BD"/>
        </a:solidFill>
      </dgm:spPr>
      <dgm:t>
        <a:bodyPr/>
        <a:lstStyle/>
        <a:p>
          <a:r>
            <a:rPr lang="en-GB" dirty="0">
              <a:solidFill>
                <a:srgbClr val="FFFF00"/>
              </a:solidFill>
            </a:rPr>
            <a:t>Treatment</a:t>
          </a:r>
        </a:p>
      </dgm:t>
    </dgm:pt>
    <dgm:pt modelId="{77663598-DF22-4689-8849-043D255D66CE}" type="parTrans" cxnId="{59969A14-9B2A-49D9-9D46-A2E42EF896FE}">
      <dgm:prSet/>
      <dgm:spPr/>
      <dgm:t>
        <a:bodyPr/>
        <a:lstStyle/>
        <a:p>
          <a:endParaRPr lang="en-GB"/>
        </a:p>
      </dgm:t>
    </dgm:pt>
    <dgm:pt modelId="{3C20B2E8-3718-44D6-B1CC-06A5056B27F7}" type="sibTrans" cxnId="{59969A14-9B2A-49D9-9D46-A2E42EF896FE}">
      <dgm:prSet/>
      <dgm:spPr/>
      <dgm:t>
        <a:bodyPr/>
        <a:lstStyle/>
        <a:p>
          <a:endParaRPr lang="en-GB"/>
        </a:p>
      </dgm:t>
    </dgm:pt>
    <dgm:pt modelId="{88E3A596-BF05-472A-9E5D-F4C466154AA7}">
      <dgm:prSet phldrT="[Text]"/>
      <dgm:spPr>
        <a:blipFill dpi="0" rotWithShape="1">
          <a:blip xmlns:r="http://schemas.openxmlformats.org/officeDocument/2006/relationships" r:embed="rId1">
            <a:alphaModFix amt="40000"/>
          </a:blip>
          <a:srcRect/>
          <a:stretch>
            <a:fillRect/>
          </a:stretch>
        </a:blipFill>
      </dgm:spPr>
      <dgm:t>
        <a:bodyPr/>
        <a:lstStyle/>
        <a:p>
          <a:r>
            <a:rPr lang="en-GB" dirty="0">
              <a:solidFill>
                <a:srgbClr val="FF0000"/>
              </a:solidFill>
            </a:rPr>
            <a:t>Best Medical Therapy + lifestyle advice</a:t>
          </a:r>
        </a:p>
      </dgm:t>
    </dgm:pt>
    <dgm:pt modelId="{3FB96FFB-E022-4007-BD6E-31B9362E3AA4}" type="parTrans" cxnId="{47AAC56B-7327-4B90-A4BE-6522CE651CA2}">
      <dgm:prSet/>
      <dgm:spPr/>
      <dgm:t>
        <a:bodyPr/>
        <a:lstStyle/>
        <a:p>
          <a:endParaRPr lang="en-GB"/>
        </a:p>
      </dgm:t>
    </dgm:pt>
    <dgm:pt modelId="{622E790A-B0B7-4ECB-BB8B-86716AC5D2F7}" type="sibTrans" cxnId="{47AAC56B-7327-4B90-A4BE-6522CE651CA2}">
      <dgm:prSet/>
      <dgm:spPr/>
      <dgm:t>
        <a:bodyPr/>
        <a:lstStyle/>
        <a:p>
          <a:endParaRPr lang="en-GB"/>
        </a:p>
      </dgm:t>
    </dgm:pt>
    <dgm:pt modelId="{1FA897E9-6BE2-445E-8ED9-3585969A36BF}">
      <dgm:prSet phldrT="[Text]"/>
      <dgm:spPr>
        <a:blipFill dpi="0" rotWithShape="0">
          <a:blip xmlns:r="http://schemas.openxmlformats.org/officeDocument/2006/relationships" r:embed="rId2">
            <a:alphaModFix amt="40000"/>
          </a:blip>
          <a:srcRect/>
          <a:stretch>
            <a:fillRect/>
          </a:stretch>
        </a:blipFill>
        <a:ln>
          <a:noFill/>
        </a:ln>
      </dgm:spPr>
      <dgm:t>
        <a:bodyPr/>
        <a:lstStyle/>
        <a:p>
          <a:r>
            <a:rPr lang="en-GB" dirty="0">
              <a:solidFill>
                <a:srgbClr val="FF0000"/>
              </a:solidFill>
            </a:rPr>
            <a:t>Endovascular revascularisation</a:t>
          </a:r>
        </a:p>
      </dgm:t>
    </dgm:pt>
    <dgm:pt modelId="{8AC40852-FC00-47CF-A598-6088625B058C}" type="parTrans" cxnId="{74A2F1A0-F57E-4998-AF36-58ABFA73632E}">
      <dgm:prSet/>
      <dgm:spPr/>
      <dgm:t>
        <a:bodyPr/>
        <a:lstStyle/>
        <a:p>
          <a:endParaRPr lang="en-GB"/>
        </a:p>
      </dgm:t>
    </dgm:pt>
    <dgm:pt modelId="{F6AAF9F6-95A4-461A-8B5F-57A6DD48FBEE}" type="sibTrans" cxnId="{74A2F1A0-F57E-4998-AF36-58ABFA73632E}">
      <dgm:prSet/>
      <dgm:spPr/>
      <dgm:t>
        <a:bodyPr/>
        <a:lstStyle/>
        <a:p>
          <a:endParaRPr lang="en-GB"/>
        </a:p>
      </dgm:t>
    </dgm:pt>
    <dgm:pt modelId="{DCCAD2A6-6A90-4409-903F-378C91ADDFA1}">
      <dgm:prSet phldrT="[Text]"/>
      <dgm:spPr>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Open revascularisation</a:t>
          </a:r>
        </a:p>
      </dgm:t>
    </dgm:pt>
    <dgm:pt modelId="{7F9A5904-C963-4332-9696-16F42B605776}" type="parTrans" cxnId="{A2FC165C-33A0-4FFC-86A1-C530800125FA}">
      <dgm:prSet/>
      <dgm:spPr/>
      <dgm:t>
        <a:bodyPr/>
        <a:lstStyle/>
        <a:p>
          <a:endParaRPr lang="en-GB"/>
        </a:p>
      </dgm:t>
    </dgm:pt>
    <dgm:pt modelId="{A71B04D2-6F01-49C9-9BDE-95556529DCC1}" type="sibTrans" cxnId="{A2FC165C-33A0-4FFC-86A1-C530800125FA}">
      <dgm:prSet/>
      <dgm:spPr/>
      <dgm:t>
        <a:bodyPr/>
        <a:lstStyle/>
        <a:p>
          <a:endParaRPr lang="en-GB"/>
        </a:p>
      </dgm:t>
    </dgm:pt>
    <dgm:pt modelId="{B20B5A0A-86B9-4CA4-8BBB-31382E277757}">
      <dgm:prSet phldrT="[Text]"/>
      <dgm:spPr>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Amputation</a:t>
          </a:r>
        </a:p>
      </dgm:t>
    </dgm:pt>
    <dgm:pt modelId="{626C5B03-6EC8-4FFD-A3BE-F6489EFCED5B}" type="parTrans" cxnId="{BC058C2B-A9BE-4053-B874-C8E56CF12302}">
      <dgm:prSet/>
      <dgm:spPr/>
      <dgm:t>
        <a:bodyPr/>
        <a:lstStyle/>
        <a:p>
          <a:endParaRPr lang="en-GB"/>
        </a:p>
      </dgm:t>
    </dgm:pt>
    <dgm:pt modelId="{100DE483-9197-4FEB-8A7A-DF72B0E3110D}" type="sibTrans" cxnId="{BC058C2B-A9BE-4053-B874-C8E56CF12302}">
      <dgm:prSet/>
      <dgm:spPr/>
      <dgm:t>
        <a:bodyPr/>
        <a:lstStyle/>
        <a:p>
          <a:endParaRPr lang="en-GB"/>
        </a:p>
      </dgm:t>
    </dgm:pt>
    <dgm:pt modelId="{12C53BD2-C445-41D6-9DBF-69AA9C9441FB}" type="pres">
      <dgm:prSet presAssocID="{87252DAB-2141-40C7-93C8-98FC447CA4B0}" presName="diagram" presStyleCnt="0">
        <dgm:presLayoutVars>
          <dgm:chMax val="1"/>
          <dgm:dir/>
          <dgm:animLvl val="ctr"/>
          <dgm:resizeHandles val="exact"/>
        </dgm:presLayoutVars>
      </dgm:prSet>
      <dgm:spPr/>
    </dgm:pt>
    <dgm:pt modelId="{49049231-C7B9-41E5-9167-27033783B941}" type="pres">
      <dgm:prSet presAssocID="{87252DAB-2141-40C7-93C8-98FC447CA4B0}" presName="matrix" presStyleCnt="0"/>
      <dgm:spPr/>
    </dgm:pt>
    <dgm:pt modelId="{F31429CB-F35C-4564-9FE1-83490FD0B6C8}" type="pres">
      <dgm:prSet presAssocID="{87252DAB-2141-40C7-93C8-98FC447CA4B0}" presName="tile1" presStyleLbl="node1" presStyleIdx="0" presStyleCnt="4"/>
      <dgm:spPr/>
    </dgm:pt>
    <dgm:pt modelId="{96F1EF8C-030B-42BD-8C4E-D83D4C6BFE08}" type="pres">
      <dgm:prSet presAssocID="{87252DAB-2141-40C7-93C8-98FC447CA4B0}" presName="tile1text" presStyleLbl="node1" presStyleIdx="0" presStyleCnt="4">
        <dgm:presLayoutVars>
          <dgm:chMax val="0"/>
          <dgm:chPref val="0"/>
          <dgm:bulletEnabled val="1"/>
        </dgm:presLayoutVars>
      </dgm:prSet>
      <dgm:spPr/>
    </dgm:pt>
    <dgm:pt modelId="{BCD15E2C-3701-4E29-9AF7-28D36886499C}" type="pres">
      <dgm:prSet presAssocID="{87252DAB-2141-40C7-93C8-98FC447CA4B0}" presName="tile2" presStyleLbl="node1" presStyleIdx="1" presStyleCnt="4"/>
      <dgm:spPr/>
    </dgm:pt>
    <dgm:pt modelId="{9938A343-4BDE-4618-B0FE-41E2C3945CAB}" type="pres">
      <dgm:prSet presAssocID="{87252DAB-2141-40C7-93C8-98FC447CA4B0}" presName="tile2text" presStyleLbl="node1" presStyleIdx="1" presStyleCnt="4">
        <dgm:presLayoutVars>
          <dgm:chMax val="0"/>
          <dgm:chPref val="0"/>
          <dgm:bulletEnabled val="1"/>
        </dgm:presLayoutVars>
      </dgm:prSet>
      <dgm:spPr/>
    </dgm:pt>
    <dgm:pt modelId="{9DA31C47-9716-4780-B7C4-CA3B3630A56A}" type="pres">
      <dgm:prSet presAssocID="{87252DAB-2141-40C7-93C8-98FC447CA4B0}" presName="tile3" presStyleLbl="node1" presStyleIdx="2" presStyleCnt="4"/>
      <dgm:spPr/>
    </dgm:pt>
    <dgm:pt modelId="{5F3CF6AD-95ED-4C32-A56A-1070C6D8C9E0}" type="pres">
      <dgm:prSet presAssocID="{87252DAB-2141-40C7-93C8-98FC447CA4B0}" presName="tile3text" presStyleLbl="node1" presStyleIdx="2" presStyleCnt="4">
        <dgm:presLayoutVars>
          <dgm:chMax val="0"/>
          <dgm:chPref val="0"/>
          <dgm:bulletEnabled val="1"/>
        </dgm:presLayoutVars>
      </dgm:prSet>
      <dgm:spPr/>
    </dgm:pt>
    <dgm:pt modelId="{2F73CAF3-AF3B-4579-97BA-36E2F37224FD}" type="pres">
      <dgm:prSet presAssocID="{87252DAB-2141-40C7-93C8-98FC447CA4B0}" presName="tile4" presStyleLbl="node1" presStyleIdx="3" presStyleCnt="4" custLinFactNeighborX="3022" custLinFactNeighborY="0"/>
      <dgm:spPr/>
    </dgm:pt>
    <dgm:pt modelId="{27281AC0-A3F7-4B40-B4D4-58D5D239772B}" type="pres">
      <dgm:prSet presAssocID="{87252DAB-2141-40C7-93C8-98FC447CA4B0}" presName="tile4text" presStyleLbl="node1" presStyleIdx="3" presStyleCnt="4">
        <dgm:presLayoutVars>
          <dgm:chMax val="0"/>
          <dgm:chPref val="0"/>
          <dgm:bulletEnabled val="1"/>
        </dgm:presLayoutVars>
      </dgm:prSet>
      <dgm:spPr/>
    </dgm:pt>
    <dgm:pt modelId="{18739523-FA49-4805-8EC5-FF1F6555FE25}" type="pres">
      <dgm:prSet presAssocID="{87252DAB-2141-40C7-93C8-98FC447CA4B0}" presName="centerTile" presStyleLbl="fgShp" presStyleIdx="0" presStyleCnt="1">
        <dgm:presLayoutVars>
          <dgm:chMax val="0"/>
          <dgm:chPref val="0"/>
        </dgm:presLayoutVars>
      </dgm:prSet>
      <dgm:spPr/>
    </dgm:pt>
  </dgm:ptLst>
  <dgm:cxnLst>
    <dgm:cxn modelId="{59969A14-9B2A-49D9-9D46-A2E42EF896FE}" srcId="{87252DAB-2141-40C7-93C8-98FC447CA4B0}" destId="{0332148C-9411-41CF-A3BC-065031D008FA}" srcOrd="0" destOrd="0" parTransId="{77663598-DF22-4689-8849-043D255D66CE}" sibTransId="{3C20B2E8-3718-44D6-B1CC-06A5056B27F7}"/>
    <dgm:cxn modelId="{BC058C2B-A9BE-4053-B874-C8E56CF12302}" srcId="{0332148C-9411-41CF-A3BC-065031D008FA}" destId="{B20B5A0A-86B9-4CA4-8BBB-31382E277757}" srcOrd="3" destOrd="0" parTransId="{626C5B03-6EC8-4FFD-A3BE-F6489EFCED5B}" sibTransId="{100DE483-9197-4FEB-8A7A-DF72B0E3110D}"/>
    <dgm:cxn modelId="{A2FC165C-33A0-4FFC-86A1-C530800125FA}" srcId="{0332148C-9411-41CF-A3BC-065031D008FA}" destId="{DCCAD2A6-6A90-4409-903F-378C91ADDFA1}" srcOrd="2" destOrd="0" parTransId="{7F9A5904-C963-4332-9696-16F42B605776}" sibTransId="{A71B04D2-6F01-49C9-9BDE-95556529DCC1}"/>
    <dgm:cxn modelId="{B7E06144-95A2-40E7-A263-195508223DE2}" type="presOf" srcId="{B20B5A0A-86B9-4CA4-8BBB-31382E277757}" destId="{2F73CAF3-AF3B-4579-97BA-36E2F37224FD}" srcOrd="0" destOrd="0" presId="urn:microsoft.com/office/officeart/2005/8/layout/matrix1"/>
    <dgm:cxn modelId="{47AAC56B-7327-4B90-A4BE-6522CE651CA2}" srcId="{0332148C-9411-41CF-A3BC-065031D008FA}" destId="{88E3A596-BF05-472A-9E5D-F4C466154AA7}" srcOrd="0" destOrd="0" parTransId="{3FB96FFB-E022-4007-BD6E-31B9362E3AA4}" sibTransId="{622E790A-B0B7-4ECB-BB8B-86716AC5D2F7}"/>
    <dgm:cxn modelId="{88413B7B-60FF-4ABE-8948-C3FBDF1B8CAE}" type="presOf" srcId="{DCCAD2A6-6A90-4409-903F-378C91ADDFA1}" destId="{5F3CF6AD-95ED-4C32-A56A-1070C6D8C9E0}" srcOrd="1" destOrd="0" presId="urn:microsoft.com/office/officeart/2005/8/layout/matrix1"/>
    <dgm:cxn modelId="{74A2F1A0-F57E-4998-AF36-58ABFA73632E}" srcId="{0332148C-9411-41CF-A3BC-065031D008FA}" destId="{1FA897E9-6BE2-445E-8ED9-3585969A36BF}" srcOrd="1" destOrd="0" parTransId="{8AC40852-FC00-47CF-A598-6088625B058C}" sibTransId="{F6AAF9F6-95A4-461A-8B5F-57A6DD48FBEE}"/>
    <dgm:cxn modelId="{C0822AA8-564C-48E3-9851-732EF3CF4C44}" type="presOf" srcId="{1FA897E9-6BE2-445E-8ED9-3585969A36BF}" destId="{9938A343-4BDE-4618-B0FE-41E2C3945CAB}" srcOrd="1" destOrd="0" presId="urn:microsoft.com/office/officeart/2005/8/layout/matrix1"/>
    <dgm:cxn modelId="{8B21FEB5-CC8A-4A41-B103-0B64D11762E6}" type="presOf" srcId="{1FA897E9-6BE2-445E-8ED9-3585969A36BF}" destId="{BCD15E2C-3701-4E29-9AF7-28D36886499C}" srcOrd="0" destOrd="0" presId="urn:microsoft.com/office/officeart/2005/8/layout/matrix1"/>
    <dgm:cxn modelId="{B38471C2-2998-4335-A15A-631CEE64A1B8}" type="presOf" srcId="{88E3A596-BF05-472A-9E5D-F4C466154AA7}" destId="{96F1EF8C-030B-42BD-8C4E-D83D4C6BFE08}" srcOrd="1" destOrd="0" presId="urn:microsoft.com/office/officeart/2005/8/layout/matrix1"/>
    <dgm:cxn modelId="{9C4804CB-6BCE-43D4-90CD-6E49C55DF4EF}" type="presOf" srcId="{DCCAD2A6-6A90-4409-903F-378C91ADDFA1}" destId="{9DA31C47-9716-4780-B7C4-CA3B3630A56A}" srcOrd="0" destOrd="0" presId="urn:microsoft.com/office/officeart/2005/8/layout/matrix1"/>
    <dgm:cxn modelId="{811592CE-9022-4B3D-A7C5-EA0EBAA25F4B}" type="presOf" srcId="{88E3A596-BF05-472A-9E5D-F4C466154AA7}" destId="{F31429CB-F35C-4564-9FE1-83490FD0B6C8}" srcOrd="0" destOrd="0" presId="urn:microsoft.com/office/officeart/2005/8/layout/matrix1"/>
    <dgm:cxn modelId="{E5EFB8E2-2DAD-495C-B726-E0352736A6B4}" type="presOf" srcId="{0332148C-9411-41CF-A3BC-065031D008FA}" destId="{18739523-FA49-4805-8EC5-FF1F6555FE25}" srcOrd="0" destOrd="0" presId="urn:microsoft.com/office/officeart/2005/8/layout/matrix1"/>
    <dgm:cxn modelId="{A47DECE8-EF2F-4B5F-874D-0CC686374767}" type="presOf" srcId="{87252DAB-2141-40C7-93C8-98FC447CA4B0}" destId="{12C53BD2-C445-41D6-9DBF-69AA9C9441FB}" srcOrd="0" destOrd="0" presId="urn:microsoft.com/office/officeart/2005/8/layout/matrix1"/>
    <dgm:cxn modelId="{3448F4F2-B857-4969-A282-773D3D0FB3A8}" type="presOf" srcId="{B20B5A0A-86B9-4CA4-8BBB-31382E277757}" destId="{27281AC0-A3F7-4B40-B4D4-58D5D239772B}" srcOrd="1" destOrd="0" presId="urn:microsoft.com/office/officeart/2005/8/layout/matrix1"/>
    <dgm:cxn modelId="{9384B36E-999D-454E-8EBA-C0DD6D7E3F37}" type="presParOf" srcId="{12C53BD2-C445-41D6-9DBF-69AA9C9441FB}" destId="{49049231-C7B9-41E5-9167-27033783B941}" srcOrd="0" destOrd="0" presId="urn:microsoft.com/office/officeart/2005/8/layout/matrix1"/>
    <dgm:cxn modelId="{56C269CA-9A95-4A4A-9592-830BB9AAA0AB}" type="presParOf" srcId="{49049231-C7B9-41E5-9167-27033783B941}" destId="{F31429CB-F35C-4564-9FE1-83490FD0B6C8}" srcOrd="0" destOrd="0" presId="urn:microsoft.com/office/officeart/2005/8/layout/matrix1"/>
    <dgm:cxn modelId="{2BD97588-7FA2-42BC-A025-3732A4191FCF}" type="presParOf" srcId="{49049231-C7B9-41E5-9167-27033783B941}" destId="{96F1EF8C-030B-42BD-8C4E-D83D4C6BFE08}" srcOrd="1" destOrd="0" presId="urn:microsoft.com/office/officeart/2005/8/layout/matrix1"/>
    <dgm:cxn modelId="{CADCE4BA-4D3B-4B0F-9697-2F2EF00BA868}" type="presParOf" srcId="{49049231-C7B9-41E5-9167-27033783B941}" destId="{BCD15E2C-3701-4E29-9AF7-28D36886499C}" srcOrd="2" destOrd="0" presId="urn:microsoft.com/office/officeart/2005/8/layout/matrix1"/>
    <dgm:cxn modelId="{74DDA0C4-146E-49CF-A19B-F874DFE59AC5}" type="presParOf" srcId="{49049231-C7B9-41E5-9167-27033783B941}" destId="{9938A343-4BDE-4618-B0FE-41E2C3945CAB}" srcOrd="3" destOrd="0" presId="urn:microsoft.com/office/officeart/2005/8/layout/matrix1"/>
    <dgm:cxn modelId="{B2A70032-6C93-4909-B74C-D704D95B06A1}" type="presParOf" srcId="{49049231-C7B9-41E5-9167-27033783B941}" destId="{9DA31C47-9716-4780-B7C4-CA3B3630A56A}" srcOrd="4" destOrd="0" presId="urn:microsoft.com/office/officeart/2005/8/layout/matrix1"/>
    <dgm:cxn modelId="{CEFBB072-2BEA-433A-A32E-DBB96EDABCDA}" type="presParOf" srcId="{49049231-C7B9-41E5-9167-27033783B941}" destId="{5F3CF6AD-95ED-4C32-A56A-1070C6D8C9E0}" srcOrd="5" destOrd="0" presId="urn:microsoft.com/office/officeart/2005/8/layout/matrix1"/>
    <dgm:cxn modelId="{F6157532-37F1-4914-AC44-A3B95B020386}" type="presParOf" srcId="{49049231-C7B9-41E5-9167-27033783B941}" destId="{2F73CAF3-AF3B-4579-97BA-36E2F37224FD}" srcOrd="6" destOrd="0" presId="urn:microsoft.com/office/officeart/2005/8/layout/matrix1"/>
    <dgm:cxn modelId="{80611C0B-B85D-464D-9DEE-F9543A432520}" type="presParOf" srcId="{49049231-C7B9-41E5-9167-27033783B941}" destId="{27281AC0-A3F7-4B40-B4D4-58D5D239772B}" srcOrd="7" destOrd="0" presId="urn:microsoft.com/office/officeart/2005/8/layout/matrix1"/>
    <dgm:cxn modelId="{77629622-0AD1-4575-BF1F-D1C9FA7FAE1B}" type="presParOf" srcId="{12C53BD2-C445-41D6-9DBF-69AA9C9441FB}" destId="{18739523-FA49-4805-8EC5-FF1F6555FE25}" srcOrd="1" destOrd="0" presId="urn:microsoft.com/office/officeart/2005/8/layout/matrix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7252DAB-2141-40C7-93C8-98FC447CA4B0}" type="doc">
      <dgm:prSet loTypeId="urn:microsoft.com/office/officeart/2005/8/layout/matrix1" loCatId="matrix" qsTypeId="urn:microsoft.com/office/officeart/2005/8/quickstyle/simple1" qsCatId="simple" csTypeId="urn:microsoft.com/office/officeart/2005/8/colors/accent1_2" csCatId="accent1" phldr="1"/>
      <dgm:spPr/>
      <dgm:t>
        <a:bodyPr/>
        <a:lstStyle/>
        <a:p>
          <a:endParaRPr lang="en-GB"/>
        </a:p>
      </dgm:t>
    </dgm:pt>
    <dgm:pt modelId="{0332148C-9411-41CF-A3BC-065031D008FA}">
      <dgm:prSet phldrT="[Text]"/>
      <dgm:spPr>
        <a:solidFill>
          <a:srgbClr val="4F81BD"/>
        </a:solidFill>
      </dgm:spPr>
      <dgm:t>
        <a:bodyPr/>
        <a:lstStyle/>
        <a:p>
          <a:r>
            <a:rPr lang="en-GB" dirty="0">
              <a:solidFill>
                <a:srgbClr val="FFFF00"/>
              </a:solidFill>
            </a:rPr>
            <a:t>Treatment</a:t>
          </a:r>
        </a:p>
      </dgm:t>
    </dgm:pt>
    <dgm:pt modelId="{77663598-DF22-4689-8849-043D255D66CE}" type="parTrans" cxnId="{59969A14-9B2A-49D9-9D46-A2E42EF896FE}">
      <dgm:prSet/>
      <dgm:spPr/>
      <dgm:t>
        <a:bodyPr/>
        <a:lstStyle/>
        <a:p>
          <a:endParaRPr lang="en-GB"/>
        </a:p>
      </dgm:t>
    </dgm:pt>
    <dgm:pt modelId="{3C20B2E8-3718-44D6-B1CC-06A5056B27F7}" type="sibTrans" cxnId="{59969A14-9B2A-49D9-9D46-A2E42EF896FE}">
      <dgm:prSet/>
      <dgm:spPr/>
      <dgm:t>
        <a:bodyPr/>
        <a:lstStyle/>
        <a:p>
          <a:endParaRPr lang="en-GB"/>
        </a:p>
      </dgm:t>
    </dgm:pt>
    <dgm:pt modelId="{88E3A596-BF05-472A-9E5D-F4C466154AA7}">
      <dgm:prSet phldrT="[Text]"/>
      <dgm:spPr>
        <a:blipFill dpi="0" rotWithShape="1">
          <a:blip xmlns:r="http://schemas.openxmlformats.org/officeDocument/2006/relationships" r:embed="rId1">
            <a:alphaModFix amt="40000"/>
          </a:blip>
          <a:srcRect/>
          <a:stretch>
            <a:fillRect/>
          </a:stretch>
        </a:blipFill>
      </dgm:spPr>
      <dgm:t>
        <a:bodyPr/>
        <a:lstStyle/>
        <a:p>
          <a:r>
            <a:rPr lang="en-GB" dirty="0">
              <a:solidFill>
                <a:srgbClr val="FF0000"/>
              </a:solidFill>
            </a:rPr>
            <a:t>Best Medical Therapy + lifestyle advice</a:t>
          </a:r>
        </a:p>
      </dgm:t>
    </dgm:pt>
    <dgm:pt modelId="{3FB96FFB-E022-4007-BD6E-31B9362E3AA4}" type="parTrans" cxnId="{47AAC56B-7327-4B90-A4BE-6522CE651CA2}">
      <dgm:prSet/>
      <dgm:spPr/>
      <dgm:t>
        <a:bodyPr/>
        <a:lstStyle/>
        <a:p>
          <a:endParaRPr lang="en-GB"/>
        </a:p>
      </dgm:t>
    </dgm:pt>
    <dgm:pt modelId="{622E790A-B0B7-4ECB-BB8B-86716AC5D2F7}" type="sibTrans" cxnId="{47AAC56B-7327-4B90-A4BE-6522CE651CA2}">
      <dgm:prSet/>
      <dgm:spPr/>
      <dgm:t>
        <a:bodyPr/>
        <a:lstStyle/>
        <a:p>
          <a:endParaRPr lang="en-GB"/>
        </a:p>
      </dgm:t>
    </dgm:pt>
    <dgm:pt modelId="{1FA897E9-6BE2-445E-8ED9-3585969A36BF}">
      <dgm:prSet phldrT="[Text]"/>
      <dgm:spPr>
        <a:blipFill dpi="0" rotWithShape="0">
          <a:blip xmlns:r="http://schemas.openxmlformats.org/officeDocument/2006/relationships" r:embed="rId2">
            <a:alphaModFix amt="40000"/>
          </a:blip>
          <a:srcRect/>
          <a:stretch>
            <a:fillRect/>
          </a:stretch>
        </a:blipFill>
        <a:ln>
          <a:noFill/>
        </a:ln>
      </dgm:spPr>
      <dgm:t>
        <a:bodyPr/>
        <a:lstStyle/>
        <a:p>
          <a:r>
            <a:rPr lang="en-GB" dirty="0">
              <a:solidFill>
                <a:srgbClr val="FF0000"/>
              </a:solidFill>
            </a:rPr>
            <a:t>Endovascular revascularisation</a:t>
          </a:r>
        </a:p>
      </dgm:t>
    </dgm:pt>
    <dgm:pt modelId="{8AC40852-FC00-47CF-A598-6088625B058C}" type="parTrans" cxnId="{74A2F1A0-F57E-4998-AF36-58ABFA73632E}">
      <dgm:prSet/>
      <dgm:spPr/>
      <dgm:t>
        <a:bodyPr/>
        <a:lstStyle/>
        <a:p>
          <a:endParaRPr lang="en-GB"/>
        </a:p>
      </dgm:t>
    </dgm:pt>
    <dgm:pt modelId="{F6AAF9F6-95A4-461A-8B5F-57A6DD48FBEE}" type="sibTrans" cxnId="{74A2F1A0-F57E-4998-AF36-58ABFA73632E}">
      <dgm:prSet/>
      <dgm:spPr/>
      <dgm:t>
        <a:bodyPr/>
        <a:lstStyle/>
        <a:p>
          <a:endParaRPr lang="en-GB"/>
        </a:p>
      </dgm:t>
    </dgm:pt>
    <dgm:pt modelId="{DCCAD2A6-6A90-4409-903F-378C91ADDFA1}">
      <dgm:prSet phldrT="[Text]"/>
      <dgm:spPr>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Open revascularisation</a:t>
          </a:r>
        </a:p>
      </dgm:t>
    </dgm:pt>
    <dgm:pt modelId="{7F9A5904-C963-4332-9696-16F42B605776}" type="parTrans" cxnId="{A2FC165C-33A0-4FFC-86A1-C530800125FA}">
      <dgm:prSet/>
      <dgm:spPr/>
      <dgm:t>
        <a:bodyPr/>
        <a:lstStyle/>
        <a:p>
          <a:endParaRPr lang="en-GB"/>
        </a:p>
      </dgm:t>
    </dgm:pt>
    <dgm:pt modelId="{A71B04D2-6F01-49C9-9BDE-95556529DCC1}" type="sibTrans" cxnId="{A2FC165C-33A0-4FFC-86A1-C530800125FA}">
      <dgm:prSet/>
      <dgm:spPr/>
      <dgm:t>
        <a:bodyPr/>
        <a:lstStyle/>
        <a:p>
          <a:endParaRPr lang="en-GB"/>
        </a:p>
      </dgm:t>
    </dgm:pt>
    <dgm:pt modelId="{B20B5A0A-86B9-4CA4-8BBB-31382E277757}">
      <dgm:prSet phldrT="[Text]"/>
      <dgm:spPr>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dgm:spPr>
      <dgm:t>
        <a:bodyPr/>
        <a:lstStyle/>
        <a:p>
          <a:r>
            <a:rPr lang="en-GB" dirty="0">
              <a:solidFill>
                <a:srgbClr val="FF0000"/>
              </a:solidFill>
            </a:rPr>
            <a:t>Amputation</a:t>
          </a:r>
        </a:p>
      </dgm:t>
    </dgm:pt>
    <dgm:pt modelId="{626C5B03-6EC8-4FFD-A3BE-F6489EFCED5B}" type="parTrans" cxnId="{BC058C2B-A9BE-4053-B874-C8E56CF12302}">
      <dgm:prSet/>
      <dgm:spPr/>
      <dgm:t>
        <a:bodyPr/>
        <a:lstStyle/>
        <a:p>
          <a:endParaRPr lang="en-GB"/>
        </a:p>
      </dgm:t>
    </dgm:pt>
    <dgm:pt modelId="{100DE483-9197-4FEB-8A7A-DF72B0E3110D}" type="sibTrans" cxnId="{BC058C2B-A9BE-4053-B874-C8E56CF12302}">
      <dgm:prSet/>
      <dgm:spPr/>
      <dgm:t>
        <a:bodyPr/>
        <a:lstStyle/>
        <a:p>
          <a:endParaRPr lang="en-GB"/>
        </a:p>
      </dgm:t>
    </dgm:pt>
    <dgm:pt modelId="{12C53BD2-C445-41D6-9DBF-69AA9C9441FB}" type="pres">
      <dgm:prSet presAssocID="{87252DAB-2141-40C7-93C8-98FC447CA4B0}" presName="diagram" presStyleCnt="0">
        <dgm:presLayoutVars>
          <dgm:chMax val="1"/>
          <dgm:dir/>
          <dgm:animLvl val="ctr"/>
          <dgm:resizeHandles val="exact"/>
        </dgm:presLayoutVars>
      </dgm:prSet>
      <dgm:spPr/>
    </dgm:pt>
    <dgm:pt modelId="{49049231-C7B9-41E5-9167-27033783B941}" type="pres">
      <dgm:prSet presAssocID="{87252DAB-2141-40C7-93C8-98FC447CA4B0}" presName="matrix" presStyleCnt="0"/>
      <dgm:spPr/>
    </dgm:pt>
    <dgm:pt modelId="{F31429CB-F35C-4564-9FE1-83490FD0B6C8}" type="pres">
      <dgm:prSet presAssocID="{87252DAB-2141-40C7-93C8-98FC447CA4B0}" presName="tile1" presStyleLbl="node1" presStyleIdx="0" presStyleCnt="4"/>
      <dgm:spPr/>
    </dgm:pt>
    <dgm:pt modelId="{96F1EF8C-030B-42BD-8C4E-D83D4C6BFE08}" type="pres">
      <dgm:prSet presAssocID="{87252DAB-2141-40C7-93C8-98FC447CA4B0}" presName="tile1text" presStyleLbl="node1" presStyleIdx="0" presStyleCnt="4">
        <dgm:presLayoutVars>
          <dgm:chMax val="0"/>
          <dgm:chPref val="0"/>
          <dgm:bulletEnabled val="1"/>
        </dgm:presLayoutVars>
      </dgm:prSet>
      <dgm:spPr/>
    </dgm:pt>
    <dgm:pt modelId="{BCD15E2C-3701-4E29-9AF7-28D36886499C}" type="pres">
      <dgm:prSet presAssocID="{87252DAB-2141-40C7-93C8-98FC447CA4B0}" presName="tile2" presStyleLbl="node1" presStyleIdx="1" presStyleCnt="4"/>
      <dgm:spPr/>
    </dgm:pt>
    <dgm:pt modelId="{9938A343-4BDE-4618-B0FE-41E2C3945CAB}" type="pres">
      <dgm:prSet presAssocID="{87252DAB-2141-40C7-93C8-98FC447CA4B0}" presName="tile2text" presStyleLbl="node1" presStyleIdx="1" presStyleCnt="4">
        <dgm:presLayoutVars>
          <dgm:chMax val="0"/>
          <dgm:chPref val="0"/>
          <dgm:bulletEnabled val="1"/>
        </dgm:presLayoutVars>
      </dgm:prSet>
      <dgm:spPr/>
    </dgm:pt>
    <dgm:pt modelId="{9DA31C47-9716-4780-B7C4-CA3B3630A56A}" type="pres">
      <dgm:prSet presAssocID="{87252DAB-2141-40C7-93C8-98FC447CA4B0}" presName="tile3" presStyleLbl="node1" presStyleIdx="2" presStyleCnt="4"/>
      <dgm:spPr/>
    </dgm:pt>
    <dgm:pt modelId="{5F3CF6AD-95ED-4C32-A56A-1070C6D8C9E0}" type="pres">
      <dgm:prSet presAssocID="{87252DAB-2141-40C7-93C8-98FC447CA4B0}" presName="tile3text" presStyleLbl="node1" presStyleIdx="2" presStyleCnt="4">
        <dgm:presLayoutVars>
          <dgm:chMax val="0"/>
          <dgm:chPref val="0"/>
          <dgm:bulletEnabled val="1"/>
        </dgm:presLayoutVars>
      </dgm:prSet>
      <dgm:spPr/>
    </dgm:pt>
    <dgm:pt modelId="{2F73CAF3-AF3B-4579-97BA-36E2F37224FD}" type="pres">
      <dgm:prSet presAssocID="{87252DAB-2141-40C7-93C8-98FC447CA4B0}" presName="tile4" presStyleLbl="node1" presStyleIdx="3" presStyleCnt="4" custLinFactNeighborX="3022" custLinFactNeighborY="0"/>
      <dgm:spPr/>
    </dgm:pt>
    <dgm:pt modelId="{27281AC0-A3F7-4B40-B4D4-58D5D239772B}" type="pres">
      <dgm:prSet presAssocID="{87252DAB-2141-40C7-93C8-98FC447CA4B0}" presName="tile4text" presStyleLbl="node1" presStyleIdx="3" presStyleCnt="4">
        <dgm:presLayoutVars>
          <dgm:chMax val="0"/>
          <dgm:chPref val="0"/>
          <dgm:bulletEnabled val="1"/>
        </dgm:presLayoutVars>
      </dgm:prSet>
      <dgm:spPr/>
    </dgm:pt>
    <dgm:pt modelId="{18739523-FA49-4805-8EC5-FF1F6555FE25}" type="pres">
      <dgm:prSet presAssocID="{87252DAB-2141-40C7-93C8-98FC447CA4B0}" presName="centerTile" presStyleLbl="fgShp" presStyleIdx="0" presStyleCnt="1">
        <dgm:presLayoutVars>
          <dgm:chMax val="0"/>
          <dgm:chPref val="0"/>
        </dgm:presLayoutVars>
      </dgm:prSet>
      <dgm:spPr/>
    </dgm:pt>
  </dgm:ptLst>
  <dgm:cxnLst>
    <dgm:cxn modelId="{59969A14-9B2A-49D9-9D46-A2E42EF896FE}" srcId="{87252DAB-2141-40C7-93C8-98FC447CA4B0}" destId="{0332148C-9411-41CF-A3BC-065031D008FA}" srcOrd="0" destOrd="0" parTransId="{77663598-DF22-4689-8849-043D255D66CE}" sibTransId="{3C20B2E8-3718-44D6-B1CC-06A5056B27F7}"/>
    <dgm:cxn modelId="{BC058C2B-A9BE-4053-B874-C8E56CF12302}" srcId="{0332148C-9411-41CF-A3BC-065031D008FA}" destId="{B20B5A0A-86B9-4CA4-8BBB-31382E277757}" srcOrd="3" destOrd="0" parTransId="{626C5B03-6EC8-4FFD-A3BE-F6489EFCED5B}" sibTransId="{100DE483-9197-4FEB-8A7A-DF72B0E3110D}"/>
    <dgm:cxn modelId="{A2FC165C-33A0-4FFC-86A1-C530800125FA}" srcId="{0332148C-9411-41CF-A3BC-065031D008FA}" destId="{DCCAD2A6-6A90-4409-903F-378C91ADDFA1}" srcOrd="2" destOrd="0" parTransId="{7F9A5904-C963-4332-9696-16F42B605776}" sibTransId="{A71B04D2-6F01-49C9-9BDE-95556529DCC1}"/>
    <dgm:cxn modelId="{B7E06144-95A2-40E7-A263-195508223DE2}" type="presOf" srcId="{B20B5A0A-86B9-4CA4-8BBB-31382E277757}" destId="{2F73CAF3-AF3B-4579-97BA-36E2F37224FD}" srcOrd="0" destOrd="0" presId="urn:microsoft.com/office/officeart/2005/8/layout/matrix1"/>
    <dgm:cxn modelId="{47AAC56B-7327-4B90-A4BE-6522CE651CA2}" srcId="{0332148C-9411-41CF-A3BC-065031D008FA}" destId="{88E3A596-BF05-472A-9E5D-F4C466154AA7}" srcOrd="0" destOrd="0" parTransId="{3FB96FFB-E022-4007-BD6E-31B9362E3AA4}" sibTransId="{622E790A-B0B7-4ECB-BB8B-86716AC5D2F7}"/>
    <dgm:cxn modelId="{88413B7B-60FF-4ABE-8948-C3FBDF1B8CAE}" type="presOf" srcId="{DCCAD2A6-6A90-4409-903F-378C91ADDFA1}" destId="{5F3CF6AD-95ED-4C32-A56A-1070C6D8C9E0}" srcOrd="1" destOrd="0" presId="urn:microsoft.com/office/officeart/2005/8/layout/matrix1"/>
    <dgm:cxn modelId="{74A2F1A0-F57E-4998-AF36-58ABFA73632E}" srcId="{0332148C-9411-41CF-A3BC-065031D008FA}" destId="{1FA897E9-6BE2-445E-8ED9-3585969A36BF}" srcOrd="1" destOrd="0" parTransId="{8AC40852-FC00-47CF-A598-6088625B058C}" sibTransId="{F6AAF9F6-95A4-461A-8B5F-57A6DD48FBEE}"/>
    <dgm:cxn modelId="{C0822AA8-564C-48E3-9851-732EF3CF4C44}" type="presOf" srcId="{1FA897E9-6BE2-445E-8ED9-3585969A36BF}" destId="{9938A343-4BDE-4618-B0FE-41E2C3945CAB}" srcOrd="1" destOrd="0" presId="urn:microsoft.com/office/officeart/2005/8/layout/matrix1"/>
    <dgm:cxn modelId="{8B21FEB5-CC8A-4A41-B103-0B64D11762E6}" type="presOf" srcId="{1FA897E9-6BE2-445E-8ED9-3585969A36BF}" destId="{BCD15E2C-3701-4E29-9AF7-28D36886499C}" srcOrd="0" destOrd="0" presId="urn:microsoft.com/office/officeart/2005/8/layout/matrix1"/>
    <dgm:cxn modelId="{B38471C2-2998-4335-A15A-631CEE64A1B8}" type="presOf" srcId="{88E3A596-BF05-472A-9E5D-F4C466154AA7}" destId="{96F1EF8C-030B-42BD-8C4E-D83D4C6BFE08}" srcOrd="1" destOrd="0" presId="urn:microsoft.com/office/officeart/2005/8/layout/matrix1"/>
    <dgm:cxn modelId="{9C4804CB-6BCE-43D4-90CD-6E49C55DF4EF}" type="presOf" srcId="{DCCAD2A6-6A90-4409-903F-378C91ADDFA1}" destId="{9DA31C47-9716-4780-B7C4-CA3B3630A56A}" srcOrd="0" destOrd="0" presId="urn:microsoft.com/office/officeart/2005/8/layout/matrix1"/>
    <dgm:cxn modelId="{811592CE-9022-4B3D-A7C5-EA0EBAA25F4B}" type="presOf" srcId="{88E3A596-BF05-472A-9E5D-F4C466154AA7}" destId="{F31429CB-F35C-4564-9FE1-83490FD0B6C8}" srcOrd="0" destOrd="0" presId="urn:microsoft.com/office/officeart/2005/8/layout/matrix1"/>
    <dgm:cxn modelId="{E5EFB8E2-2DAD-495C-B726-E0352736A6B4}" type="presOf" srcId="{0332148C-9411-41CF-A3BC-065031D008FA}" destId="{18739523-FA49-4805-8EC5-FF1F6555FE25}" srcOrd="0" destOrd="0" presId="urn:microsoft.com/office/officeart/2005/8/layout/matrix1"/>
    <dgm:cxn modelId="{A47DECE8-EF2F-4B5F-874D-0CC686374767}" type="presOf" srcId="{87252DAB-2141-40C7-93C8-98FC447CA4B0}" destId="{12C53BD2-C445-41D6-9DBF-69AA9C9441FB}" srcOrd="0" destOrd="0" presId="urn:microsoft.com/office/officeart/2005/8/layout/matrix1"/>
    <dgm:cxn modelId="{3448F4F2-B857-4969-A282-773D3D0FB3A8}" type="presOf" srcId="{B20B5A0A-86B9-4CA4-8BBB-31382E277757}" destId="{27281AC0-A3F7-4B40-B4D4-58D5D239772B}" srcOrd="1" destOrd="0" presId="urn:microsoft.com/office/officeart/2005/8/layout/matrix1"/>
    <dgm:cxn modelId="{9384B36E-999D-454E-8EBA-C0DD6D7E3F37}" type="presParOf" srcId="{12C53BD2-C445-41D6-9DBF-69AA9C9441FB}" destId="{49049231-C7B9-41E5-9167-27033783B941}" srcOrd="0" destOrd="0" presId="urn:microsoft.com/office/officeart/2005/8/layout/matrix1"/>
    <dgm:cxn modelId="{56C269CA-9A95-4A4A-9592-830BB9AAA0AB}" type="presParOf" srcId="{49049231-C7B9-41E5-9167-27033783B941}" destId="{F31429CB-F35C-4564-9FE1-83490FD0B6C8}" srcOrd="0" destOrd="0" presId="urn:microsoft.com/office/officeart/2005/8/layout/matrix1"/>
    <dgm:cxn modelId="{2BD97588-7FA2-42BC-A025-3732A4191FCF}" type="presParOf" srcId="{49049231-C7B9-41E5-9167-27033783B941}" destId="{96F1EF8C-030B-42BD-8C4E-D83D4C6BFE08}" srcOrd="1" destOrd="0" presId="urn:microsoft.com/office/officeart/2005/8/layout/matrix1"/>
    <dgm:cxn modelId="{CADCE4BA-4D3B-4B0F-9697-2F2EF00BA868}" type="presParOf" srcId="{49049231-C7B9-41E5-9167-27033783B941}" destId="{BCD15E2C-3701-4E29-9AF7-28D36886499C}" srcOrd="2" destOrd="0" presId="urn:microsoft.com/office/officeart/2005/8/layout/matrix1"/>
    <dgm:cxn modelId="{74DDA0C4-146E-49CF-A19B-F874DFE59AC5}" type="presParOf" srcId="{49049231-C7B9-41E5-9167-27033783B941}" destId="{9938A343-4BDE-4618-B0FE-41E2C3945CAB}" srcOrd="3" destOrd="0" presId="urn:microsoft.com/office/officeart/2005/8/layout/matrix1"/>
    <dgm:cxn modelId="{B2A70032-6C93-4909-B74C-D704D95B06A1}" type="presParOf" srcId="{49049231-C7B9-41E5-9167-27033783B941}" destId="{9DA31C47-9716-4780-B7C4-CA3B3630A56A}" srcOrd="4" destOrd="0" presId="urn:microsoft.com/office/officeart/2005/8/layout/matrix1"/>
    <dgm:cxn modelId="{CEFBB072-2BEA-433A-A32E-DBB96EDABCDA}" type="presParOf" srcId="{49049231-C7B9-41E5-9167-27033783B941}" destId="{5F3CF6AD-95ED-4C32-A56A-1070C6D8C9E0}" srcOrd="5" destOrd="0" presId="urn:microsoft.com/office/officeart/2005/8/layout/matrix1"/>
    <dgm:cxn modelId="{F6157532-37F1-4914-AC44-A3B95B020386}" type="presParOf" srcId="{49049231-C7B9-41E5-9167-27033783B941}" destId="{2F73CAF3-AF3B-4579-97BA-36E2F37224FD}" srcOrd="6" destOrd="0" presId="urn:microsoft.com/office/officeart/2005/8/layout/matrix1"/>
    <dgm:cxn modelId="{80611C0B-B85D-464D-9DEE-F9543A432520}" type="presParOf" srcId="{49049231-C7B9-41E5-9167-27033783B941}" destId="{27281AC0-A3F7-4B40-B4D4-58D5D239772B}" srcOrd="7" destOrd="0" presId="urn:microsoft.com/office/officeart/2005/8/layout/matrix1"/>
    <dgm:cxn modelId="{77629622-0AD1-4575-BF1F-D1C9FA7FAE1B}" type="presParOf" srcId="{12C53BD2-C445-41D6-9DBF-69AA9C9441FB}" destId="{18739523-FA49-4805-8EC5-FF1F6555FE25}" srcOrd="1" destOrd="0" presId="urn:microsoft.com/office/officeart/2005/8/layout/matrix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20F33960-6134-4D2E-A61C-7290E1221438}" type="doc">
      <dgm:prSet loTypeId="urn:microsoft.com/office/officeart/2005/8/layout/venn3" loCatId="relationship" qsTypeId="urn:microsoft.com/office/officeart/2005/8/quickstyle/simple1" qsCatId="simple" csTypeId="urn:microsoft.com/office/officeart/2005/8/colors/accent1_2" csCatId="accent1" phldr="1"/>
      <dgm:spPr/>
      <dgm:t>
        <a:bodyPr/>
        <a:lstStyle/>
        <a:p>
          <a:endParaRPr lang="en-GB"/>
        </a:p>
      </dgm:t>
    </dgm:pt>
    <dgm:pt modelId="{2BB31E5A-ABBE-4C0F-B307-780555E0A148}">
      <dgm:prSet phldrT="[Text]"/>
      <dgm:spPr/>
      <dgm:t>
        <a:bodyPr/>
        <a:lstStyle/>
        <a:p>
          <a:r>
            <a:rPr lang="en-GB" dirty="0"/>
            <a:t>Rapport</a:t>
          </a:r>
        </a:p>
      </dgm:t>
    </dgm:pt>
    <dgm:pt modelId="{62D8FB78-5293-4683-95C9-6CE7965D1A57}" type="parTrans" cxnId="{D282B03C-C5C4-4252-A19C-7B4073AA7818}">
      <dgm:prSet/>
      <dgm:spPr/>
      <dgm:t>
        <a:bodyPr/>
        <a:lstStyle/>
        <a:p>
          <a:endParaRPr lang="en-GB"/>
        </a:p>
      </dgm:t>
    </dgm:pt>
    <dgm:pt modelId="{EDCD0C72-5FD4-439A-92AF-6E6EF74D7146}" type="sibTrans" cxnId="{D282B03C-C5C4-4252-A19C-7B4073AA7818}">
      <dgm:prSet/>
      <dgm:spPr/>
      <dgm:t>
        <a:bodyPr/>
        <a:lstStyle/>
        <a:p>
          <a:endParaRPr lang="en-GB"/>
        </a:p>
      </dgm:t>
    </dgm:pt>
    <dgm:pt modelId="{986A40C5-E15B-4B0A-A487-EF2F5E666523}">
      <dgm:prSet phldrT="[Text]"/>
      <dgm:spPr>
        <a:solidFill>
          <a:srgbClr val="FF0000">
            <a:alpha val="50000"/>
          </a:srgbClr>
        </a:solidFill>
      </dgm:spPr>
      <dgm:t>
        <a:bodyPr/>
        <a:lstStyle/>
        <a:p>
          <a:r>
            <a:rPr lang="en-GB" dirty="0"/>
            <a:t>Patient outcomes</a:t>
          </a:r>
        </a:p>
      </dgm:t>
    </dgm:pt>
    <dgm:pt modelId="{3CAC17AB-E007-4763-B91D-F7905234D361}" type="parTrans" cxnId="{B9348A16-CAC4-4AC3-B3B5-2279432B5DB2}">
      <dgm:prSet/>
      <dgm:spPr/>
      <dgm:t>
        <a:bodyPr/>
        <a:lstStyle/>
        <a:p>
          <a:endParaRPr lang="en-GB"/>
        </a:p>
      </dgm:t>
    </dgm:pt>
    <dgm:pt modelId="{314BCE5F-59EA-48CD-B4C1-22555308DC6C}" type="sibTrans" cxnId="{B9348A16-CAC4-4AC3-B3B5-2279432B5DB2}">
      <dgm:prSet/>
      <dgm:spPr/>
      <dgm:t>
        <a:bodyPr/>
        <a:lstStyle/>
        <a:p>
          <a:endParaRPr lang="en-GB"/>
        </a:p>
      </dgm:t>
    </dgm:pt>
    <dgm:pt modelId="{2FE488B5-C7BE-4D6F-8601-A280B1F3935A}">
      <dgm:prSet phldrT="[Text]"/>
      <dgm:spPr>
        <a:solidFill>
          <a:schemeClr val="accent1">
            <a:alpha val="50000"/>
          </a:schemeClr>
        </a:solidFill>
      </dgm:spPr>
      <dgm:t>
        <a:bodyPr/>
        <a:lstStyle/>
        <a:p>
          <a:r>
            <a:rPr lang="en-GB" dirty="0"/>
            <a:t>Scientific skill</a:t>
          </a:r>
        </a:p>
      </dgm:t>
    </dgm:pt>
    <dgm:pt modelId="{2B759913-D9D1-45A6-A540-CE916CC5C159}" type="parTrans" cxnId="{D30DAFCD-847D-441D-A1DB-A763014792ED}">
      <dgm:prSet/>
      <dgm:spPr/>
      <dgm:t>
        <a:bodyPr/>
        <a:lstStyle/>
        <a:p>
          <a:endParaRPr lang="en-GB"/>
        </a:p>
      </dgm:t>
    </dgm:pt>
    <dgm:pt modelId="{6C6B8983-9B93-42F0-BDF6-2BD696AAD784}" type="sibTrans" cxnId="{D30DAFCD-847D-441D-A1DB-A763014792ED}">
      <dgm:prSet/>
      <dgm:spPr/>
      <dgm:t>
        <a:bodyPr/>
        <a:lstStyle/>
        <a:p>
          <a:endParaRPr lang="en-GB"/>
        </a:p>
      </dgm:t>
    </dgm:pt>
    <dgm:pt modelId="{A1B960A2-E038-43DE-B83B-64600AC24AC1}">
      <dgm:prSet phldrT="[Text]"/>
      <dgm:spPr>
        <a:solidFill>
          <a:srgbClr val="FF0000">
            <a:alpha val="50000"/>
          </a:srgbClr>
        </a:solidFill>
      </dgm:spPr>
      <dgm:t>
        <a:bodyPr/>
        <a:lstStyle/>
        <a:p>
          <a:r>
            <a:rPr lang="en-GB" dirty="0"/>
            <a:t>MDT</a:t>
          </a:r>
        </a:p>
      </dgm:t>
    </dgm:pt>
    <dgm:pt modelId="{91D2A51F-C896-4C00-98E7-496E792FD5C1}" type="parTrans" cxnId="{18C09B61-C425-4FAE-9B96-0B08AF05D44C}">
      <dgm:prSet/>
      <dgm:spPr/>
      <dgm:t>
        <a:bodyPr/>
        <a:lstStyle/>
        <a:p>
          <a:endParaRPr lang="en-GB"/>
        </a:p>
      </dgm:t>
    </dgm:pt>
    <dgm:pt modelId="{E3506C92-A2CE-462B-9A35-5624273EEE24}" type="sibTrans" cxnId="{18C09B61-C425-4FAE-9B96-0B08AF05D44C}">
      <dgm:prSet/>
      <dgm:spPr/>
      <dgm:t>
        <a:bodyPr/>
        <a:lstStyle/>
        <a:p>
          <a:endParaRPr lang="en-GB"/>
        </a:p>
      </dgm:t>
    </dgm:pt>
    <dgm:pt modelId="{26110877-F5FD-4BE5-ACC0-136EA135CD9F}" type="pres">
      <dgm:prSet presAssocID="{20F33960-6134-4D2E-A61C-7290E1221438}" presName="Name0" presStyleCnt="0">
        <dgm:presLayoutVars>
          <dgm:dir/>
          <dgm:resizeHandles val="exact"/>
        </dgm:presLayoutVars>
      </dgm:prSet>
      <dgm:spPr/>
    </dgm:pt>
    <dgm:pt modelId="{20ED793A-ACB0-4739-970A-B086CB45382C}" type="pres">
      <dgm:prSet presAssocID="{2BB31E5A-ABBE-4C0F-B307-780555E0A148}" presName="Name5" presStyleLbl="vennNode1" presStyleIdx="0" presStyleCnt="4">
        <dgm:presLayoutVars>
          <dgm:bulletEnabled val="1"/>
        </dgm:presLayoutVars>
      </dgm:prSet>
      <dgm:spPr/>
    </dgm:pt>
    <dgm:pt modelId="{CE9BF9B3-B25E-4F5C-90B2-3AB9F28A2C6B}" type="pres">
      <dgm:prSet presAssocID="{EDCD0C72-5FD4-439A-92AF-6E6EF74D7146}" presName="space" presStyleCnt="0"/>
      <dgm:spPr/>
    </dgm:pt>
    <dgm:pt modelId="{9A69DE50-D572-4B09-B760-8F69E057AB63}" type="pres">
      <dgm:prSet presAssocID="{986A40C5-E15B-4B0A-A487-EF2F5E666523}" presName="Name5" presStyleLbl="vennNode1" presStyleIdx="1" presStyleCnt="4">
        <dgm:presLayoutVars>
          <dgm:bulletEnabled val="1"/>
        </dgm:presLayoutVars>
      </dgm:prSet>
      <dgm:spPr/>
    </dgm:pt>
    <dgm:pt modelId="{5BCAE6B2-918D-4219-B687-B95ACB5E58BB}" type="pres">
      <dgm:prSet presAssocID="{314BCE5F-59EA-48CD-B4C1-22555308DC6C}" presName="space" presStyleCnt="0"/>
      <dgm:spPr/>
    </dgm:pt>
    <dgm:pt modelId="{53ECFEA2-B30D-49B5-A805-FF1B7DF5E2AD}" type="pres">
      <dgm:prSet presAssocID="{2FE488B5-C7BE-4D6F-8601-A280B1F3935A}" presName="Name5" presStyleLbl="vennNode1" presStyleIdx="2" presStyleCnt="4">
        <dgm:presLayoutVars>
          <dgm:bulletEnabled val="1"/>
        </dgm:presLayoutVars>
      </dgm:prSet>
      <dgm:spPr/>
    </dgm:pt>
    <dgm:pt modelId="{F377C4DF-4A7D-40C5-B126-BF1191F9601F}" type="pres">
      <dgm:prSet presAssocID="{6C6B8983-9B93-42F0-BDF6-2BD696AAD784}" presName="space" presStyleCnt="0"/>
      <dgm:spPr/>
    </dgm:pt>
    <dgm:pt modelId="{2E9D247B-15F7-490A-821A-88B4B60623BE}" type="pres">
      <dgm:prSet presAssocID="{A1B960A2-E038-43DE-B83B-64600AC24AC1}" presName="Name5" presStyleLbl="vennNode1" presStyleIdx="3" presStyleCnt="4">
        <dgm:presLayoutVars>
          <dgm:bulletEnabled val="1"/>
        </dgm:presLayoutVars>
      </dgm:prSet>
      <dgm:spPr/>
    </dgm:pt>
  </dgm:ptLst>
  <dgm:cxnLst>
    <dgm:cxn modelId="{B9348A16-CAC4-4AC3-B3B5-2279432B5DB2}" srcId="{20F33960-6134-4D2E-A61C-7290E1221438}" destId="{986A40C5-E15B-4B0A-A487-EF2F5E666523}" srcOrd="1" destOrd="0" parTransId="{3CAC17AB-E007-4763-B91D-F7905234D361}" sibTransId="{314BCE5F-59EA-48CD-B4C1-22555308DC6C}"/>
    <dgm:cxn modelId="{AB90F032-5D72-4B44-9F5D-E1C3D9272910}" type="presOf" srcId="{986A40C5-E15B-4B0A-A487-EF2F5E666523}" destId="{9A69DE50-D572-4B09-B760-8F69E057AB63}" srcOrd="0" destOrd="0" presId="urn:microsoft.com/office/officeart/2005/8/layout/venn3"/>
    <dgm:cxn modelId="{D282B03C-C5C4-4252-A19C-7B4073AA7818}" srcId="{20F33960-6134-4D2E-A61C-7290E1221438}" destId="{2BB31E5A-ABBE-4C0F-B307-780555E0A148}" srcOrd="0" destOrd="0" parTransId="{62D8FB78-5293-4683-95C9-6CE7965D1A57}" sibTransId="{EDCD0C72-5FD4-439A-92AF-6E6EF74D7146}"/>
    <dgm:cxn modelId="{40FFAD5F-3374-42C7-8282-A69707835793}" type="presOf" srcId="{A1B960A2-E038-43DE-B83B-64600AC24AC1}" destId="{2E9D247B-15F7-490A-821A-88B4B60623BE}" srcOrd="0" destOrd="0" presId="urn:microsoft.com/office/officeart/2005/8/layout/venn3"/>
    <dgm:cxn modelId="{18C09B61-C425-4FAE-9B96-0B08AF05D44C}" srcId="{20F33960-6134-4D2E-A61C-7290E1221438}" destId="{A1B960A2-E038-43DE-B83B-64600AC24AC1}" srcOrd="3" destOrd="0" parTransId="{91D2A51F-C896-4C00-98E7-496E792FD5C1}" sibTransId="{E3506C92-A2CE-462B-9A35-5624273EEE24}"/>
    <dgm:cxn modelId="{2BFC357D-5FF8-4C8A-A227-0E018E38BF86}" type="presOf" srcId="{2FE488B5-C7BE-4D6F-8601-A280B1F3935A}" destId="{53ECFEA2-B30D-49B5-A805-FF1B7DF5E2AD}" srcOrd="0" destOrd="0" presId="urn:microsoft.com/office/officeart/2005/8/layout/venn3"/>
    <dgm:cxn modelId="{ED4FB1BC-A9A2-4A2D-98EC-9D4EE9D84CC0}" type="presOf" srcId="{20F33960-6134-4D2E-A61C-7290E1221438}" destId="{26110877-F5FD-4BE5-ACC0-136EA135CD9F}" srcOrd="0" destOrd="0" presId="urn:microsoft.com/office/officeart/2005/8/layout/venn3"/>
    <dgm:cxn modelId="{D30DAFCD-847D-441D-A1DB-A763014792ED}" srcId="{20F33960-6134-4D2E-A61C-7290E1221438}" destId="{2FE488B5-C7BE-4D6F-8601-A280B1F3935A}" srcOrd="2" destOrd="0" parTransId="{2B759913-D9D1-45A6-A540-CE916CC5C159}" sibTransId="{6C6B8983-9B93-42F0-BDF6-2BD696AAD784}"/>
    <dgm:cxn modelId="{82DC09F8-E1D5-4D51-8A29-EDF3586A00F3}" type="presOf" srcId="{2BB31E5A-ABBE-4C0F-B307-780555E0A148}" destId="{20ED793A-ACB0-4739-970A-B086CB45382C}" srcOrd="0" destOrd="0" presId="urn:microsoft.com/office/officeart/2005/8/layout/venn3"/>
    <dgm:cxn modelId="{C93FDCE8-C8F9-4E59-B022-046719DB9BAA}" type="presParOf" srcId="{26110877-F5FD-4BE5-ACC0-136EA135CD9F}" destId="{20ED793A-ACB0-4739-970A-B086CB45382C}" srcOrd="0" destOrd="0" presId="urn:microsoft.com/office/officeart/2005/8/layout/venn3"/>
    <dgm:cxn modelId="{FB2E2020-6D67-4544-90E3-3AF47C3C1891}" type="presParOf" srcId="{26110877-F5FD-4BE5-ACC0-136EA135CD9F}" destId="{CE9BF9B3-B25E-4F5C-90B2-3AB9F28A2C6B}" srcOrd="1" destOrd="0" presId="urn:microsoft.com/office/officeart/2005/8/layout/venn3"/>
    <dgm:cxn modelId="{EA41CB23-9F69-4ECA-ACCE-3134EC59DA10}" type="presParOf" srcId="{26110877-F5FD-4BE5-ACC0-136EA135CD9F}" destId="{9A69DE50-D572-4B09-B760-8F69E057AB63}" srcOrd="2" destOrd="0" presId="urn:microsoft.com/office/officeart/2005/8/layout/venn3"/>
    <dgm:cxn modelId="{EA0EF608-00B9-4715-90B0-EBA52FBF10FC}" type="presParOf" srcId="{26110877-F5FD-4BE5-ACC0-136EA135CD9F}" destId="{5BCAE6B2-918D-4219-B687-B95ACB5E58BB}" srcOrd="3" destOrd="0" presId="urn:microsoft.com/office/officeart/2005/8/layout/venn3"/>
    <dgm:cxn modelId="{355451EF-22EA-48D8-91C3-2B0EB65494AD}" type="presParOf" srcId="{26110877-F5FD-4BE5-ACC0-136EA135CD9F}" destId="{53ECFEA2-B30D-49B5-A805-FF1B7DF5E2AD}" srcOrd="4" destOrd="0" presId="urn:microsoft.com/office/officeart/2005/8/layout/venn3"/>
    <dgm:cxn modelId="{3A6B33CB-E4A1-49AF-8A38-90475121D217}" type="presParOf" srcId="{26110877-F5FD-4BE5-ACC0-136EA135CD9F}" destId="{F377C4DF-4A7D-40C5-B126-BF1191F9601F}" srcOrd="5" destOrd="0" presId="urn:microsoft.com/office/officeart/2005/8/layout/venn3"/>
    <dgm:cxn modelId="{0039C213-6676-4FCB-AA83-EBB8258C4F76}" type="presParOf" srcId="{26110877-F5FD-4BE5-ACC0-136EA135CD9F}" destId="{2E9D247B-15F7-490A-821A-88B4B60623BE}" srcOrd="6" destOrd="0" presId="urn:microsoft.com/office/officeart/2005/8/layout/venn3"/>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C111F95-9B6D-4358-9465-B2F89F44AE80}">
      <dsp:nvSpPr>
        <dsp:cNvPr id="0" name=""/>
        <dsp:cNvSpPr/>
      </dsp:nvSpPr>
      <dsp:spPr>
        <a:xfrm>
          <a:off x="2192833" y="4473949"/>
          <a:ext cx="4360773"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EE2976E6-D64B-4948-820A-72138F808A14}">
      <dsp:nvSpPr>
        <dsp:cNvPr id="0" name=""/>
        <dsp:cNvSpPr/>
      </dsp:nvSpPr>
      <dsp:spPr>
        <a:xfrm>
          <a:off x="2192833" y="2953759"/>
          <a:ext cx="3735324"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3E4DE82-8352-4128-966E-03073789A493}">
      <dsp:nvSpPr>
        <dsp:cNvPr id="0" name=""/>
        <dsp:cNvSpPr/>
      </dsp:nvSpPr>
      <dsp:spPr>
        <a:xfrm>
          <a:off x="2192833" y="1433568"/>
          <a:ext cx="4360773" cy="0"/>
        </a:xfrm>
        <a:prstGeom prst="line">
          <a:avLst/>
        </a:prstGeom>
        <a:noFill/>
        <a:ln w="25400" cap="flat" cmpd="sng" algn="ctr">
          <a:solidFill>
            <a:schemeClr val="accent1">
              <a:shade val="60000"/>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840A079A-E3A0-462F-8A37-51D42B169389}">
      <dsp:nvSpPr>
        <dsp:cNvPr id="0" name=""/>
        <dsp:cNvSpPr/>
      </dsp:nvSpPr>
      <dsp:spPr>
        <a:xfrm>
          <a:off x="21133" y="782058"/>
          <a:ext cx="4343400" cy="4343400"/>
        </a:xfrm>
        <a:prstGeom prst="ellipse">
          <a:avLst/>
        </a:prstGeom>
        <a:blipFill>
          <a:blip xmlns:r="http://schemas.openxmlformats.org/officeDocument/2006/relationships" r:embed="rId1">
            <a:extLst>
              <a:ext uri="{28A0092B-C50C-407E-A947-70E740481C1C}">
                <a14:useLocalDpi xmlns:a14="http://schemas.microsoft.com/office/drawing/2010/main" val="0"/>
              </a:ext>
            </a:extLst>
          </a:blip>
          <a:srcRect/>
          <a:stretch>
            <a:fillRect l="-25000" r="-25000"/>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A1B235B1-D803-416F-8091-00A4527B5D1A}">
      <dsp:nvSpPr>
        <dsp:cNvPr id="0" name=""/>
        <dsp:cNvSpPr/>
      </dsp:nvSpPr>
      <dsp:spPr>
        <a:xfrm>
          <a:off x="802945" y="3088404"/>
          <a:ext cx="2779776" cy="1433322"/>
        </a:xfrm>
        <a:prstGeom prst="rect">
          <a:avLst/>
        </a:prstGeom>
        <a:noFill/>
        <a:ln w="25400" cap="flat" cmpd="sng" algn="ctr">
          <a:noFill/>
          <a:prstDash val="solid"/>
        </a:ln>
        <a:effectLst/>
        <a:sp3d/>
      </dsp:spPr>
      <dsp:style>
        <a:lnRef idx="2">
          <a:scrgbClr r="0" g="0" b="0"/>
        </a:lnRef>
        <a:fillRef idx="1">
          <a:scrgbClr r="0" g="0" b="0"/>
        </a:fillRef>
        <a:effectRef idx="0">
          <a:scrgbClr r="0" g="0" b="0"/>
        </a:effectRef>
        <a:fontRef idx="minor">
          <a:schemeClr val="lt1"/>
        </a:fontRef>
      </dsp:style>
      <dsp:txBody>
        <a:bodyPr spcFirstLastPara="0" vert="horz" wrap="square" lIns="0" tIns="0" rIns="0" bIns="0" numCol="1" spcCol="1270" anchor="b" anchorCtr="0">
          <a:noAutofit/>
        </a:bodyPr>
        <a:lstStyle/>
        <a:p>
          <a:pPr marL="0" lvl="0" indent="0" algn="ctr" defTabSz="2889250">
            <a:lnSpc>
              <a:spcPct val="90000"/>
            </a:lnSpc>
            <a:spcBef>
              <a:spcPct val="0"/>
            </a:spcBef>
            <a:spcAft>
              <a:spcPct val="35000"/>
            </a:spcAft>
            <a:buNone/>
          </a:pPr>
          <a:endParaRPr lang="en-GB" sz="6500" kern="1200" dirty="0">
            <a:solidFill>
              <a:srgbClr val="FFFF00"/>
            </a:solidFill>
          </a:endParaRPr>
        </a:p>
      </dsp:txBody>
      <dsp:txXfrm>
        <a:off x="802945" y="3088404"/>
        <a:ext cx="2779776" cy="1433322"/>
      </dsp:txXfrm>
    </dsp:sp>
    <dsp:sp modelId="{6AD57714-3E76-42A4-9287-E4CCD114C43A}">
      <dsp:nvSpPr>
        <dsp:cNvPr id="0" name=""/>
        <dsp:cNvSpPr/>
      </dsp:nvSpPr>
      <dsp:spPr>
        <a:xfrm>
          <a:off x="5878492" y="1075199"/>
          <a:ext cx="816589" cy="802086"/>
        </a:xfrm>
        <a:prstGeom prst="ellipse">
          <a:avLst/>
        </a:prstGeom>
        <a:solidFill>
          <a:srgbClr val="FF00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6C18A710-88E2-44D6-A521-A50E07FC767E}">
      <dsp:nvSpPr>
        <dsp:cNvPr id="0" name=""/>
        <dsp:cNvSpPr/>
      </dsp:nvSpPr>
      <dsp:spPr>
        <a:xfrm>
          <a:off x="6742590" y="777289"/>
          <a:ext cx="1460549" cy="1303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0" rIns="99060" bIns="0" numCol="1" spcCol="1270" anchor="ctr" anchorCtr="0">
          <a:noAutofit/>
        </a:bodyPr>
        <a:lstStyle/>
        <a:p>
          <a:pPr marL="0" lvl="0" indent="0" algn="l" defTabSz="1155700">
            <a:lnSpc>
              <a:spcPct val="90000"/>
            </a:lnSpc>
            <a:spcBef>
              <a:spcPct val="0"/>
            </a:spcBef>
            <a:spcAft>
              <a:spcPct val="35000"/>
            </a:spcAft>
            <a:buNone/>
          </a:pPr>
          <a:r>
            <a:rPr lang="en-GB" sz="2600" kern="1200" dirty="0"/>
            <a:t>8 Clinical Vascular Scientists</a:t>
          </a:r>
        </a:p>
      </dsp:txBody>
      <dsp:txXfrm>
        <a:off x="6742590" y="777289"/>
        <a:ext cx="1460549" cy="1303020"/>
      </dsp:txXfrm>
    </dsp:sp>
    <dsp:sp modelId="{A30991A2-39E9-4FF3-B1DE-19C4E9F29014}">
      <dsp:nvSpPr>
        <dsp:cNvPr id="0" name=""/>
        <dsp:cNvSpPr/>
      </dsp:nvSpPr>
      <dsp:spPr>
        <a:xfrm>
          <a:off x="5662458" y="2587369"/>
          <a:ext cx="806360" cy="815156"/>
        </a:xfrm>
        <a:prstGeom prst="ellipse">
          <a:avLst/>
        </a:prstGeom>
        <a:solidFill>
          <a:srgbClr val="4F81BD"/>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8641AE2-76D6-4FFD-B392-F1C1B7977FCF}">
      <dsp:nvSpPr>
        <dsp:cNvPr id="0" name=""/>
        <dsp:cNvSpPr/>
      </dsp:nvSpPr>
      <dsp:spPr>
        <a:xfrm>
          <a:off x="6579667" y="2302248"/>
          <a:ext cx="1469833" cy="1303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0" rIns="99060" bIns="0" numCol="1" spcCol="1270" anchor="ctr" anchorCtr="0">
          <a:noAutofit/>
        </a:bodyPr>
        <a:lstStyle/>
        <a:p>
          <a:pPr marL="0" lvl="0" indent="0" algn="l" defTabSz="1155700">
            <a:lnSpc>
              <a:spcPct val="90000"/>
            </a:lnSpc>
            <a:spcBef>
              <a:spcPct val="0"/>
            </a:spcBef>
            <a:spcAft>
              <a:spcPct val="35000"/>
            </a:spcAft>
            <a:buNone/>
          </a:pPr>
          <a:r>
            <a:rPr lang="en-GB" sz="2600" kern="1200" dirty="0"/>
            <a:t>2 Trainee Vascular Scientists</a:t>
          </a:r>
        </a:p>
      </dsp:txBody>
      <dsp:txXfrm>
        <a:off x="6579667" y="2302248"/>
        <a:ext cx="1469833" cy="1303020"/>
      </dsp:txXfrm>
    </dsp:sp>
    <dsp:sp modelId="{7B31948B-FF1E-4FBA-A40D-D4C0395B2993}">
      <dsp:nvSpPr>
        <dsp:cNvPr id="0" name=""/>
        <dsp:cNvSpPr/>
      </dsp:nvSpPr>
      <dsp:spPr>
        <a:xfrm>
          <a:off x="6148602" y="4056272"/>
          <a:ext cx="810009" cy="835353"/>
        </a:xfrm>
        <a:prstGeom prst="ellipse">
          <a:avLst/>
        </a:prstGeom>
        <a:solidFill>
          <a:srgbClr val="FFFF00"/>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sp>
    <dsp:sp modelId="{F40500DE-F9D6-48FA-91FE-AB7741E6C75F}">
      <dsp:nvSpPr>
        <dsp:cNvPr id="0" name=""/>
        <dsp:cNvSpPr/>
      </dsp:nvSpPr>
      <dsp:spPr>
        <a:xfrm>
          <a:off x="7205116" y="3822439"/>
          <a:ext cx="1460549" cy="1303020"/>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99060" tIns="0" rIns="99060" bIns="0" numCol="1" spcCol="1270" anchor="ctr" anchorCtr="0">
          <a:noAutofit/>
        </a:bodyPr>
        <a:lstStyle/>
        <a:p>
          <a:pPr marL="0" lvl="0" indent="0" algn="l" defTabSz="1155700">
            <a:lnSpc>
              <a:spcPct val="90000"/>
            </a:lnSpc>
            <a:spcBef>
              <a:spcPct val="0"/>
            </a:spcBef>
            <a:spcAft>
              <a:spcPct val="35000"/>
            </a:spcAft>
            <a:buNone/>
          </a:pPr>
          <a:r>
            <a:rPr lang="en-GB" sz="2600" kern="1200" dirty="0"/>
            <a:t>3 Specialist Admin </a:t>
          </a:r>
        </a:p>
      </dsp:txBody>
      <dsp:txXfrm>
        <a:off x="7205116" y="3822439"/>
        <a:ext cx="1460549" cy="1303020"/>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1429CB-F35C-4564-9FE1-83490FD0B6C8}">
      <dsp:nvSpPr>
        <dsp:cNvPr id="0" name=""/>
        <dsp:cNvSpPr/>
      </dsp:nvSpPr>
      <dsp:spPr>
        <a:xfrm rot="16200000">
          <a:off x="698706" y="-698706"/>
          <a:ext cx="2290770" cy="3688184"/>
        </a:xfrm>
        <a:prstGeom prst="round1Rect">
          <a:avLst/>
        </a:prstGeom>
        <a:blipFill dpi="0" rotWithShape="1">
          <a:blip xmlns:r="http://schemas.openxmlformats.org/officeDocument/2006/relationships" r:embed="rId1">
            <a:alphaModFix amt="40000"/>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Best Medical Therapy + lifestyle advice</a:t>
          </a:r>
        </a:p>
      </dsp:txBody>
      <dsp:txXfrm rot="5400000">
        <a:off x="0" y="0"/>
        <a:ext cx="3688184" cy="1718077"/>
      </dsp:txXfrm>
    </dsp:sp>
    <dsp:sp modelId="{BCD15E2C-3701-4E29-9AF7-28D36886499C}">
      <dsp:nvSpPr>
        <dsp:cNvPr id="0" name=""/>
        <dsp:cNvSpPr/>
      </dsp:nvSpPr>
      <dsp:spPr>
        <a:xfrm>
          <a:off x="3688184" y="0"/>
          <a:ext cx="3688184" cy="2290770"/>
        </a:xfrm>
        <a:prstGeom prst="round1Rect">
          <a:avLst/>
        </a:prstGeom>
        <a:blipFill dpi="0" rotWithShape="0">
          <a:blip xmlns:r="http://schemas.openxmlformats.org/officeDocument/2006/relationships" r:embed="rId2">
            <a:alphaModFix amt="40000"/>
          </a:blip>
          <a:srcRect/>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Endovascular revascularisation</a:t>
          </a:r>
        </a:p>
      </dsp:txBody>
      <dsp:txXfrm>
        <a:off x="3688184" y="0"/>
        <a:ext cx="3688184" cy="1718077"/>
      </dsp:txXfrm>
    </dsp:sp>
    <dsp:sp modelId="{9DA31C47-9716-4780-B7C4-CA3B3630A56A}">
      <dsp:nvSpPr>
        <dsp:cNvPr id="0" name=""/>
        <dsp:cNvSpPr/>
      </dsp:nvSpPr>
      <dsp:spPr>
        <a:xfrm rot="10800000">
          <a:off x="0" y="2290770"/>
          <a:ext cx="3688184" cy="2290770"/>
        </a:xfrm>
        <a:prstGeom prst="round1Rect">
          <a:avLst/>
        </a:prstGeom>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Open revascularisation</a:t>
          </a:r>
        </a:p>
      </dsp:txBody>
      <dsp:txXfrm rot="10800000">
        <a:off x="0" y="2863463"/>
        <a:ext cx="3688184" cy="1718077"/>
      </dsp:txXfrm>
    </dsp:sp>
    <dsp:sp modelId="{2F73CAF3-AF3B-4579-97BA-36E2F37224FD}">
      <dsp:nvSpPr>
        <dsp:cNvPr id="0" name=""/>
        <dsp:cNvSpPr/>
      </dsp:nvSpPr>
      <dsp:spPr>
        <a:xfrm rot="5400000">
          <a:off x="4386890" y="1592063"/>
          <a:ext cx="2290770" cy="3688184"/>
        </a:xfrm>
        <a:prstGeom prst="round1Rect">
          <a:avLst/>
        </a:prstGeom>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Amputation</a:t>
          </a:r>
        </a:p>
      </dsp:txBody>
      <dsp:txXfrm rot="-5400000">
        <a:off x="3688184" y="2863463"/>
        <a:ext cx="3688184" cy="1718077"/>
      </dsp:txXfrm>
    </dsp:sp>
    <dsp:sp modelId="{18739523-FA49-4805-8EC5-FF1F6555FE25}">
      <dsp:nvSpPr>
        <dsp:cNvPr id="0" name=""/>
        <dsp:cNvSpPr/>
      </dsp:nvSpPr>
      <dsp:spPr>
        <a:xfrm>
          <a:off x="2581728" y="1718077"/>
          <a:ext cx="2212910" cy="1145385"/>
        </a:xfrm>
        <a:prstGeom prst="roundRect">
          <a:avLst/>
        </a:prstGeom>
        <a:solidFill>
          <a:srgbClr val="4F81BD"/>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FF00"/>
              </a:solidFill>
            </a:rPr>
            <a:t>Treatment</a:t>
          </a:r>
        </a:p>
      </dsp:txBody>
      <dsp:txXfrm>
        <a:off x="2637641" y="1773990"/>
        <a:ext cx="2101084" cy="103355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1429CB-F35C-4564-9FE1-83490FD0B6C8}">
      <dsp:nvSpPr>
        <dsp:cNvPr id="0" name=""/>
        <dsp:cNvSpPr/>
      </dsp:nvSpPr>
      <dsp:spPr>
        <a:xfrm rot="16200000">
          <a:off x="698706" y="-698706"/>
          <a:ext cx="2290770" cy="3688184"/>
        </a:xfrm>
        <a:prstGeom prst="round1Rect">
          <a:avLst/>
        </a:prstGeom>
        <a:blipFill dpi="0" rotWithShape="1">
          <a:blip xmlns:r="http://schemas.openxmlformats.org/officeDocument/2006/relationships" r:embed="rId1">
            <a:alphaModFix amt="40000"/>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Best Medical Therapy + lifestyle advice</a:t>
          </a:r>
        </a:p>
      </dsp:txBody>
      <dsp:txXfrm rot="5400000">
        <a:off x="0" y="0"/>
        <a:ext cx="3688184" cy="1718077"/>
      </dsp:txXfrm>
    </dsp:sp>
    <dsp:sp modelId="{BCD15E2C-3701-4E29-9AF7-28D36886499C}">
      <dsp:nvSpPr>
        <dsp:cNvPr id="0" name=""/>
        <dsp:cNvSpPr/>
      </dsp:nvSpPr>
      <dsp:spPr>
        <a:xfrm>
          <a:off x="3688184" y="0"/>
          <a:ext cx="3688184" cy="2290770"/>
        </a:xfrm>
        <a:prstGeom prst="round1Rect">
          <a:avLst/>
        </a:prstGeom>
        <a:blipFill dpi="0" rotWithShape="0">
          <a:blip xmlns:r="http://schemas.openxmlformats.org/officeDocument/2006/relationships" r:embed="rId2">
            <a:alphaModFix amt="40000"/>
          </a:blip>
          <a:srcRect/>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Endovascular revascularisation</a:t>
          </a:r>
        </a:p>
      </dsp:txBody>
      <dsp:txXfrm>
        <a:off x="3688184" y="0"/>
        <a:ext cx="3688184" cy="1718077"/>
      </dsp:txXfrm>
    </dsp:sp>
    <dsp:sp modelId="{9DA31C47-9716-4780-B7C4-CA3B3630A56A}">
      <dsp:nvSpPr>
        <dsp:cNvPr id="0" name=""/>
        <dsp:cNvSpPr/>
      </dsp:nvSpPr>
      <dsp:spPr>
        <a:xfrm rot="10800000">
          <a:off x="0" y="2290770"/>
          <a:ext cx="3688184" cy="2290770"/>
        </a:xfrm>
        <a:prstGeom prst="round1Rect">
          <a:avLst/>
        </a:prstGeom>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Open revascularisation</a:t>
          </a:r>
        </a:p>
      </dsp:txBody>
      <dsp:txXfrm rot="10800000">
        <a:off x="0" y="2863463"/>
        <a:ext cx="3688184" cy="1718077"/>
      </dsp:txXfrm>
    </dsp:sp>
    <dsp:sp modelId="{2F73CAF3-AF3B-4579-97BA-36E2F37224FD}">
      <dsp:nvSpPr>
        <dsp:cNvPr id="0" name=""/>
        <dsp:cNvSpPr/>
      </dsp:nvSpPr>
      <dsp:spPr>
        <a:xfrm rot="5400000">
          <a:off x="4386890" y="1592063"/>
          <a:ext cx="2290770" cy="3688184"/>
        </a:xfrm>
        <a:prstGeom prst="round1Rect">
          <a:avLst/>
        </a:prstGeom>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Amputation</a:t>
          </a:r>
        </a:p>
      </dsp:txBody>
      <dsp:txXfrm rot="-5400000">
        <a:off x="3688184" y="2863463"/>
        <a:ext cx="3688184" cy="1718077"/>
      </dsp:txXfrm>
    </dsp:sp>
    <dsp:sp modelId="{18739523-FA49-4805-8EC5-FF1F6555FE25}">
      <dsp:nvSpPr>
        <dsp:cNvPr id="0" name=""/>
        <dsp:cNvSpPr/>
      </dsp:nvSpPr>
      <dsp:spPr>
        <a:xfrm>
          <a:off x="2581728" y="1718077"/>
          <a:ext cx="2212910" cy="1145385"/>
        </a:xfrm>
        <a:prstGeom prst="roundRect">
          <a:avLst/>
        </a:prstGeom>
        <a:solidFill>
          <a:srgbClr val="4F81BD"/>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FF00"/>
              </a:solidFill>
            </a:rPr>
            <a:t>Treatment</a:t>
          </a:r>
        </a:p>
      </dsp:txBody>
      <dsp:txXfrm>
        <a:off x="2637641" y="1773990"/>
        <a:ext cx="2101084" cy="103355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31429CB-F35C-4564-9FE1-83490FD0B6C8}">
      <dsp:nvSpPr>
        <dsp:cNvPr id="0" name=""/>
        <dsp:cNvSpPr/>
      </dsp:nvSpPr>
      <dsp:spPr>
        <a:xfrm rot="16200000">
          <a:off x="698706" y="-698706"/>
          <a:ext cx="2290770" cy="3688184"/>
        </a:xfrm>
        <a:prstGeom prst="round1Rect">
          <a:avLst/>
        </a:prstGeom>
        <a:blipFill dpi="0" rotWithShape="1">
          <a:blip xmlns:r="http://schemas.openxmlformats.org/officeDocument/2006/relationships" r:embed="rId1">
            <a:alphaModFix amt="40000"/>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Best Medical Therapy + lifestyle advice</a:t>
          </a:r>
        </a:p>
      </dsp:txBody>
      <dsp:txXfrm rot="5400000">
        <a:off x="0" y="0"/>
        <a:ext cx="3688184" cy="1718077"/>
      </dsp:txXfrm>
    </dsp:sp>
    <dsp:sp modelId="{BCD15E2C-3701-4E29-9AF7-28D36886499C}">
      <dsp:nvSpPr>
        <dsp:cNvPr id="0" name=""/>
        <dsp:cNvSpPr/>
      </dsp:nvSpPr>
      <dsp:spPr>
        <a:xfrm>
          <a:off x="3688184" y="0"/>
          <a:ext cx="3688184" cy="2290770"/>
        </a:xfrm>
        <a:prstGeom prst="round1Rect">
          <a:avLst/>
        </a:prstGeom>
        <a:blipFill dpi="0" rotWithShape="0">
          <a:blip xmlns:r="http://schemas.openxmlformats.org/officeDocument/2006/relationships" r:embed="rId2">
            <a:alphaModFix amt="40000"/>
          </a:blip>
          <a:srcRect/>
          <a:stretch>
            <a:fillRect/>
          </a:stretch>
        </a:blipFill>
        <a:ln w="25400" cap="flat" cmpd="sng" algn="ctr">
          <a:no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Endovascular revascularisation</a:t>
          </a:r>
        </a:p>
      </dsp:txBody>
      <dsp:txXfrm>
        <a:off x="3688184" y="0"/>
        <a:ext cx="3688184" cy="1718077"/>
      </dsp:txXfrm>
    </dsp:sp>
    <dsp:sp modelId="{9DA31C47-9716-4780-B7C4-CA3B3630A56A}">
      <dsp:nvSpPr>
        <dsp:cNvPr id="0" name=""/>
        <dsp:cNvSpPr/>
      </dsp:nvSpPr>
      <dsp:spPr>
        <a:xfrm rot="10800000">
          <a:off x="0" y="2290770"/>
          <a:ext cx="3688184" cy="2290770"/>
        </a:xfrm>
        <a:prstGeom prst="round1Rect">
          <a:avLst/>
        </a:prstGeom>
        <a:blipFill dpi="0" rotWithShape="0">
          <a:blip xmlns:r="http://schemas.openxmlformats.org/officeDocument/2006/relationships" r:embed="rId3" cstate="print">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Open revascularisation</a:t>
          </a:r>
        </a:p>
      </dsp:txBody>
      <dsp:txXfrm rot="10800000">
        <a:off x="0" y="2863463"/>
        <a:ext cx="3688184" cy="1718077"/>
      </dsp:txXfrm>
    </dsp:sp>
    <dsp:sp modelId="{2F73CAF3-AF3B-4579-97BA-36E2F37224FD}">
      <dsp:nvSpPr>
        <dsp:cNvPr id="0" name=""/>
        <dsp:cNvSpPr/>
      </dsp:nvSpPr>
      <dsp:spPr>
        <a:xfrm rot="5400000">
          <a:off x="4386890" y="1592063"/>
          <a:ext cx="2290770" cy="3688184"/>
        </a:xfrm>
        <a:prstGeom prst="round1Rect">
          <a:avLst/>
        </a:prstGeom>
        <a:blipFill dpi="0" rotWithShape="0">
          <a:blip xmlns:r="http://schemas.openxmlformats.org/officeDocument/2006/relationships" r:embed="rId4">
            <a:alphaModFix amt="40000"/>
            <a:extLst>
              <a:ext uri="{28A0092B-C50C-407E-A947-70E740481C1C}">
                <a14:useLocalDpi xmlns:a14="http://schemas.microsoft.com/office/drawing/2010/main" val="0"/>
              </a:ext>
            </a:extLst>
          </a:blip>
          <a:srcRect/>
          <a:stretch>
            <a:fillRect/>
          </a:stretch>
        </a:blip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213360" tIns="213360" rIns="213360" bIns="21336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0000"/>
              </a:solidFill>
            </a:rPr>
            <a:t>Amputation</a:t>
          </a:r>
        </a:p>
      </dsp:txBody>
      <dsp:txXfrm rot="-5400000">
        <a:off x="3688184" y="2863463"/>
        <a:ext cx="3688184" cy="1718077"/>
      </dsp:txXfrm>
    </dsp:sp>
    <dsp:sp modelId="{18739523-FA49-4805-8EC5-FF1F6555FE25}">
      <dsp:nvSpPr>
        <dsp:cNvPr id="0" name=""/>
        <dsp:cNvSpPr/>
      </dsp:nvSpPr>
      <dsp:spPr>
        <a:xfrm>
          <a:off x="2581728" y="1718077"/>
          <a:ext cx="2212910" cy="1145385"/>
        </a:xfrm>
        <a:prstGeom prst="roundRect">
          <a:avLst/>
        </a:prstGeom>
        <a:solidFill>
          <a:srgbClr val="4F81BD"/>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14300" tIns="114300" rIns="114300" bIns="114300" numCol="1" spcCol="1270" anchor="ctr" anchorCtr="0">
          <a:noAutofit/>
        </a:bodyPr>
        <a:lstStyle/>
        <a:p>
          <a:pPr marL="0" lvl="0" indent="0" algn="ctr" defTabSz="1333500">
            <a:lnSpc>
              <a:spcPct val="90000"/>
            </a:lnSpc>
            <a:spcBef>
              <a:spcPct val="0"/>
            </a:spcBef>
            <a:spcAft>
              <a:spcPct val="35000"/>
            </a:spcAft>
            <a:buNone/>
          </a:pPr>
          <a:r>
            <a:rPr lang="en-GB" sz="3000" kern="1200" dirty="0">
              <a:solidFill>
                <a:srgbClr val="FFFF00"/>
              </a:solidFill>
            </a:rPr>
            <a:t>Treatment</a:t>
          </a:r>
        </a:p>
      </dsp:txBody>
      <dsp:txXfrm>
        <a:off x="2637641" y="1773990"/>
        <a:ext cx="2101084" cy="1033559"/>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0ED793A-ACB0-4739-970A-B086CB45382C}">
      <dsp:nvSpPr>
        <dsp:cNvPr id="0" name=""/>
        <dsp:cNvSpPr/>
      </dsp:nvSpPr>
      <dsp:spPr>
        <a:xfrm>
          <a:off x="2411" y="1593771"/>
          <a:ext cx="2419052" cy="2419052"/>
        </a:xfrm>
        <a:prstGeom prst="ellipse">
          <a:avLst/>
        </a:prstGeom>
        <a:solidFill>
          <a:schemeClr val="accent1">
            <a:alpha val="50000"/>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33129" tIns="35560" rIns="133129" bIns="35560" numCol="1" spcCol="1270" anchor="ctr" anchorCtr="0">
          <a:noAutofit/>
        </a:bodyPr>
        <a:lstStyle/>
        <a:p>
          <a:pPr marL="0" lvl="0" indent="0" algn="ctr" defTabSz="1244600">
            <a:lnSpc>
              <a:spcPct val="90000"/>
            </a:lnSpc>
            <a:spcBef>
              <a:spcPct val="0"/>
            </a:spcBef>
            <a:spcAft>
              <a:spcPct val="35000"/>
            </a:spcAft>
            <a:buNone/>
          </a:pPr>
          <a:r>
            <a:rPr lang="en-GB" sz="2800" kern="1200" dirty="0"/>
            <a:t>Rapport</a:t>
          </a:r>
        </a:p>
      </dsp:txBody>
      <dsp:txXfrm>
        <a:off x="356673" y="1948033"/>
        <a:ext cx="1710528" cy="1710528"/>
      </dsp:txXfrm>
    </dsp:sp>
    <dsp:sp modelId="{9A69DE50-D572-4B09-B760-8F69E057AB63}">
      <dsp:nvSpPr>
        <dsp:cNvPr id="0" name=""/>
        <dsp:cNvSpPr/>
      </dsp:nvSpPr>
      <dsp:spPr>
        <a:xfrm>
          <a:off x="1937652" y="1593771"/>
          <a:ext cx="2419052" cy="2419052"/>
        </a:xfrm>
        <a:prstGeom prst="ellipse">
          <a:avLst/>
        </a:prstGeom>
        <a:solidFill>
          <a:srgbClr val="FF0000">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33129" tIns="35560" rIns="133129" bIns="35560" numCol="1" spcCol="1270" anchor="ctr" anchorCtr="0">
          <a:noAutofit/>
        </a:bodyPr>
        <a:lstStyle/>
        <a:p>
          <a:pPr marL="0" lvl="0" indent="0" algn="ctr" defTabSz="1244600">
            <a:lnSpc>
              <a:spcPct val="90000"/>
            </a:lnSpc>
            <a:spcBef>
              <a:spcPct val="0"/>
            </a:spcBef>
            <a:spcAft>
              <a:spcPct val="35000"/>
            </a:spcAft>
            <a:buNone/>
          </a:pPr>
          <a:r>
            <a:rPr lang="en-GB" sz="2800" kern="1200" dirty="0"/>
            <a:t>Patient outcomes</a:t>
          </a:r>
        </a:p>
      </dsp:txBody>
      <dsp:txXfrm>
        <a:off x="2291914" y="1948033"/>
        <a:ext cx="1710528" cy="1710528"/>
      </dsp:txXfrm>
    </dsp:sp>
    <dsp:sp modelId="{53ECFEA2-B30D-49B5-A805-FF1B7DF5E2AD}">
      <dsp:nvSpPr>
        <dsp:cNvPr id="0" name=""/>
        <dsp:cNvSpPr/>
      </dsp:nvSpPr>
      <dsp:spPr>
        <a:xfrm>
          <a:off x="3872894" y="1593771"/>
          <a:ext cx="2419052" cy="2419052"/>
        </a:xfrm>
        <a:prstGeom prst="ellipse">
          <a:avLst/>
        </a:prstGeom>
        <a:solidFill>
          <a:schemeClr val="accent1">
            <a:alpha val="5000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33129" tIns="35560" rIns="133129" bIns="35560" numCol="1" spcCol="1270" anchor="ctr" anchorCtr="0">
          <a:noAutofit/>
        </a:bodyPr>
        <a:lstStyle/>
        <a:p>
          <a:pPr marL="0" lvl="0" indent="0" algn="ctr" defTabSz="1244600">
            <a:lnSpc>
              <a:spcPct val="90000"/>
            </a:lnSpc>
            <a:spcBef>
              <a:spcPct val="0"/>
            </a:spcBef>
            <a:spcAft>
              <a:spcPct val="35000"/>
            </a:spcAft>
            <a:buNone/>
          </a:pPr>
          <a:r>
            <a:rPr lang="en-GB" sz="2800" kern="1200" dirty="0"/>
            <a:t>Scientific skill</a:t>
          </a:r>
        </a:p>
      </dsp:txBody>
      <dsp:txXfrm>
        <a:off x="4227156" y="1948033"/>
        <a:ext cx="1710528" cy="1710528"/>
      </dsp:txXfrm>
    </dsp:sp>
    <dsp:sp modelId="{2E9D247B-15F7-490A-821A-88B4B60623BE}">
      <dsp:nvSpPr>
        <dsp:cNvPr id="0" name=""/>
        <dsp:cNvSpPr/>
      </dsp:nvSpPr>
      <dsp:spPr>
        <a:xfrm>
          <a:off x="5808136" y="1593771"/>
          <a:ext cx="2419052" cy="2419052"/>
        </a:xfrm>
        <a:prstGeom prst="ellipse">
          <a:avLst/>
        </a:prstGeom>
        <a:solidFill>
          <a:srgbClr val="FF0000">
            <a:alpha val="50000"/>
          </a:srgb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tx1"/>
        </a:fontRef>
      </dsp:style>
      <dsp:txBody>
        <a:bodyPr spcFirstLastPara="0" vert="horz" wrap="square" lIns="133129" tIns="35560" rIns="133129" bIns="35560" numCol="1" spcCol="1270" anchor="ctr" anchorCtr="0">
          <a:noAutofit/>
        </a:bodyPr>
        <a:lstStyle/>
        <a:p>
          <a:pPr marL="0" lvl="0" indent="0" algn="ctr" defTabSz="1244600">
            <a:lnSpc>
              <a:spcPct val="90000"/>
            </a:lnSpc>
            <a:spcBef>
              <a:spcPct val="0"/>
            </a:spcBef>
            <a:spcAft>
              <a:spcPct val="35000"/>
            </a:spcAft>
            <a:buNone/>
          </a:pPr>
          <a:r>
            <a:rPr lang="en-GB" sz="2800" kern="1200" dirty="0"/>
            <a:t>MDT</a:t>
          </a:r>
        </a:p>
      </dsp:txBody>
      <dsp:txXfrm>
        <a:off x="6162398" y="1948033"/>
        <a:ext cx="1710528" cy="1710528"/>
      </dsp:txXfrm>
    </dsp:sp>
  </dsp:spTree>
</dsp:drawing>
</file>

<file path=ppt/diagrams/layout1.xml><?xml version="1.0" encoding="utf-8"?>
<dgm:layoutDef xmlns:dgm="http://schemas.openxmlformats.org/drawingml/2006/diagram" xmlns:a="http://schemas.openxmlformats.org/drawingml/2006/main" uniqueId="urn:microsoft.com/office/officeart/2008/layout/CircularPictureCallout">
  <dgm:title val=""/>
  <dgm:desc val=""/>
  <dgm:catLst>
    <dgm:cat type="picture" pri="2000"/>
    <dgm:cat type="pictureconvert" pri="2000"/>
  </dgm:catLst>
  <dgm:sampData>
    <dgm:dataModel>
      <dgm:ptLst>
        <dgm:pt modelId="0" type="doc"/>
        <dgm:pt modelId="1"/>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tyleData>
  <dgm:clr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7"/>
      <dgm:chPref val="7"/>
      <dgm:dir/>
    </dgm:varLst>
    <dgm:alg type="composite"/>
    <dgm:shape xmlns:r="http://schemas.openxmlformats.org/officeDocument/2006/relationships" r:blip="">
      <dgm:adjLst/>
    </dgm:shape>
    <dgm:constrLst>
      <dgm:constr type="w" for="ch" refType="h" refFor="ch" op="gte" fact="2"/>
    </dgm:constrLst>
    <dgm:layoutNode name="Name1">
      <dgm:alg type="composite"/>
      <dgm:shape xmlns:r="http://schemas.openxmlformats.org/officeDocument/2006/relationships" r:blip="">
        <dgm:adjLst/>
      </dgm:shape>
      <dgm:choose name="Name2">
        <dgm:if name="Name3" axis="ch" ptType="node" func="cnt" op="lte" val="1">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w" refFor="ch" refForName="picture_1" fact="0.18"/>
            <dgm:constr type="t" for="ch" forName="text_1" refType="h" refFor="ch" refForName="picture_1" fact="0.531"/>
          </dgm:constrLst>
        </dgm:if>
        <dgm:if name="Name4" axis="ch" ptType="node" func="cnt" op="lte" val="2">
          <dgm:choose name="Name5">
            <dgm:if name="Name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l" for="ch" forName="picture_2" refType="w" refFor="ch" refForName="picture_1" fact="1.21"/>
                <dgm:constr type="ctrY" for="ch" forName="picture_2" refType="h" refFor="ch" refForName="picture_1" fact="0.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Lst>
            </dgm:if>
            <dgm:else name="Name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5"/>
                <dgm:constr type="h" for="ch" forName="picture_2" refType="h" refFor="ch" refForName="picture_1" fact="0.5"/>
                <dgm:constr type="r" for="ch" forName="picture_2" refType="w"/>
                <dgm:constr type="rOff" for="ch" forName="picture_2" refType="w" refFor="ch" refForName="picture_1" fact="-1.21"/>
                <dgm:constr type="ctrY" for="ch" forName="picture_2" refType="h" refFor="ch" refForName="picture_1" fact="0.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Lst>
            </dgm:else>
          </dgm:choose>
        </dgm:if>
        <dgm:if name="Name8" axis="ch" ptType="node" func="cnt" op="lte" val="3">
          <dgm:choose name="Name9">
            <dgm:if name="Name10"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l" for="ch" forName="picture_2" refType="w" refFor="ch" refForName="picture_1" fact="1.21"/>
                <dgm:constr type="ctrY" for="ch" forName="picture_2" refType="h" refFor="ch" refForName="picture_1" fact="0.18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l" for="ch" forName="picture_3" refType="w" refFor="ch" refForName="picture_1" fact="1.21"/>
                <dgm:constr type="ctrY" for="ch" forName="picture_3" refType="h" refFor="ch" refForName="picture_1" fact="0.812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Lst>
            </dgm:if>
            <dgm:else name="Name11">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75"/>
                <dgm:constr type="h" for="ch" forName="picture_2" refType="h" refFor="ch" refForName="picture_1" fact="0.375"/>
                <dgm:constr type="r" for="ch" forName="picture_2" refType="w"/>
                <dgm:constr type="rOff" for="ch" forName="picture_2" refType="w" refFor="ch" refForName="picture_1" fact="-1.21"/>
                <dgm:constr type="ctrY" for="ch" forName="picture_2" refType="h" refFor="ch" refForName="picture_1" fact="0.18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75"/>
                <dgm:constr type="h" for="ch" forName="picture_3" refType="h" refFor="ch" refForName="picture_1" fact="0.375"/>
                <dgm:constr type="r" for="ch" forName="picture_3" refType="w"/>
                <dgm:constr type="rOff" for="ch" forName="picture_3" refType="w" refFor="ch" refForName="picture_1" fact="-1.21"/>
                <dgm:constr type="ctrY" for="ch" forName="picture_3" refType="h" refFor="ch" refForName="picture_1" fact="0.812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Lst>
            </dgm:else>
          </dgm:choose>
        </dgm:if>
        <dgm:if name="Name12" axis="ch" ptType="node" func="cnt" op="lte" val="4">
          <dgm:choose name="Name13">
            <dgm:if name="Name14"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l" for="ch" forName="picture_2" refType="w" refFor="ch" refForName="picture_1" fact="1.354"/>
                <dgm:constr type="ctrY" for="ch" forName="picture_2" refType="h" refFor="ch" refForName="picture_1" fact="0.1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l" for="ch" forName="picture_3" refType="w" refFor="ch" refForName="picture_1" fact="1.21"/>
                <dgm:constr type="ctrY" for="ch" forName="picture_3" refType="h" refFor="ch" refForName="picture_1" fact="0.5"/>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l" for="ch" forName="picture_4" refType="w" refFor="ch" refForName="picture_1" fact="1.354"/>
                <dgm:constr type="ctrY" for="ch" forName="picture_4" refType="h" refFor="ch" refForName="picture_1" fact="0.8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Lst>
            </dgm:if>
            <dgm:else name="Name15">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3"/>
                <dgm:constr type="h" for="ch" forName="picture_2" refType="h" refFor="ch" refForName="picture_1" fact="0.3"/>
                <dgm:constr type="r" for="ch" forName="picture_2" refType="w"/>
                <dgm:constr type="rOff" for="ch" forName="picture_2" refType="w" refFor="ch" refForName="picture_1" fact="-1.354"/>
                <dgm:constr type="ctrY" for="ch" forName="picture_2" refType="h" refFor="ch" refForName="picture_1" fact="0.1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3"/>
                <dgm:constr type="h" for="ch" forName="picture_3" refType="h" refFor="ch" refForName="picture_1" fact="0.3"/>
                <dgm:constr type="r" for="ch" forName="picture_3" refType="w"/>
                <dgm:constr type="rOff" for="ch" forName="picture_3" refType="w" refFor="ch" refForName="picture_1" fact="-1.21"/>
                <dgm:constr type="ctrY" for="ch" forName="picture_3" refType="h" refFor="ch" refForName="picture_1" fact="0.5"/>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3"/>
                <dgm:constr type="h" for="ch" forName="picture_4" refType="h" refFor="ch" refForName="picture_1" fact="0.3"/>
                <dgm:constr type="r" for="ch" forName="picture_4" refType="w"/>
                <dgm:constr type="rOff" for="ch" forName="picture_4" refType="w" refFor="ch" refForName="picture_1" fact="-1.354"/>
                <dgm:constr type="ctrY" for="ch" forName="picture_4" refType="h" refFor="ch" refForName="picture_1" fact="0.8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Lst>
            </dgm:else>
          </dgm:choose>
        </dgm:if>
        <dgm:if name="Name16" axis="ch" ptType="node" func="cnt" op="lte" val="5">
          <dgm:choose name="Name17">
            <dgm:if name="Name18"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l" for="ch" forName="picture_2" refType="w" refFor="ch" refForName="picture_1" fact="1.375"/>
                <dgm:constr type="ctrY" for="ch" forName="picture_2" refType="h" refFor="ch" refForName="picture_1" fact="0.11"/>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l" for="ch" forName="picture_3" refType="w" refFor="ch" refForName="picture_1" fact="1.21"/>
                <dgm:constr type="ctrY" for="ch" forName="picture_3" refType="h" refFor="ch" refForName="picture_1" fact="0.353"/>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l" for="ch" forName="picture_4" refType="w" refFor="ch" refForName="picture_1" fact="1.21"/>
                <dgm:constr type="ctrY" for="ch" forName="picture_4" refType="h" refFor="ch" refForName="picture_1" fact="0.647"/>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l" for="ch" forName="picture_5" refType="w" refFor="ch" refForName="picture_1" fact="1.375"/>
                <dgm:constr type="ctrY" for="ch" forName="picture_5" refType="h" refFor="ch" refForName="picture_1" fact="0.8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Lst>
            </dgm:if>
            <dgm:else name="Name19">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22"/>
                <dgm:constr type="h" for="ch" forName="picture_2" refType="h" refFor="ch" refForName="picture_1" fact="0.22"/>
                <dgm:constr type="r" for="ch" forName="picture_2" refType="w"/>
                <dgm:constr type="rOff" for="ch" forName="picture_2" refType="w" refFor="ch" refForName="picture_1" fact="-1.375"/>
                <dgm:constr type="ctrY" for="ch" forName="picture_2" refType="h" refFor="ch" refForName="picture_1" fact="0.11"/>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22"/>
                <dgm:constr type="h" for="ch" forName="picture_3" refType="h" refFor="ch" refForName="picture_1" fact="0.22"/>
                <dgm:constr type="r" for="ch" forName="picture_3" refType="w"/>
                <dgm:constr type="rOff" for="ch" forName="picture_3" refType="w" refFor="ch" refForName="picture_1" fact="-1.21"/>
                <dgm:constr type="ctrY" for="ch" forName="picture_3" refType="h" refFor="ch" refForName="picture_1" fact="0.353"/>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22"/>
                <dgm:constr type="h" for="ch" forName="picture_4" refType="h" refFor="ch" refForName="picture_1" fact="0.22"/>
                <dgm:constr type="r" for="ch" forName="picture_4" refType="w"/>
                <dgm:constr type="rOff" for="ch" forName="picture_4" refType="w" refFor="ch" refForName="picture_1" fact="-1.21"/>
                <dgm:constr type="ctrY" for="ch" forName="picture_4" refType="h" refFor="ch" refForName="picture_1" fact="0.647"/>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22"/>
                <dgm:constr type="h" for="ch" forName="picture_5" refType="h" refFor="ch" refForName="picture_1" fact="0.22"/>
                <dgm:constr type="r" for="ch" forName="picture_5" refType="w"/>
                <dgm:constr type="rOff" for="ch" forName="picture_5" refType="w" refFor="ch" refForName="picture_1" fact="-1.375"/>
                <dgm:constr type="ctrY" for="ch" forName="picture_5" refType="h" refFor="ch" refForName="picture_1" fact="0.8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Lst>
            </dgm:else>
          </dgm:choose>
        </dgm:if>
        <dgm:if name="Name20" axis="ch" ptType="node" func="cnt" op="lte" val="6">
          <dgm:choose name="Name21">
            <dgm:if name="Name22"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l" for="ch" forName="picture_2" refType="w" refFor="ch" refForName="picture_1" fact="1.4238"/>
                <dgm:constr type="ctrY" for="ch" forName="picture_2" refType="h" refFor="ch" refForName="picture_1" fact="0.09"/>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l" for="ch" forName="picture_3" refType="w" refFor="ch" refForName="picture_1" fact="1.2667"/>
                <dgm:constr type="ctrY" for="ch" forName="picture_3" refType="h" refFor="ch" refForName="picture_1" fact="0.261"/>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l" for="ch" forName="picture_4" refType="w" refFor="ch" refForName="picture_1" fact="1.21"/>
                <dgm:constr type="ctrY" for="ch" forName="picture_4" refType="h" refFor="ch" refForName="picture_1" fact="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l" for="ch" forName="picture_5" refType="w" refFor="ch" refForName="picture_1" fact="1.2667"/>
                <dgm:constr type="ctrY" for="ch" forName="picture_5" refType="h" refFor="ch" refForName="picture_1" fact="0.739"/>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l" for="ch" forName="picture_6" refType="w" refFor="ch" refForName="picture_1" fact="1.4238"/>
                <dgm:constr type="ctrY" for="ch" forName="picture_6" refType="h" refFor="ch" refForName="picture_1" fact="0.91"/>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Lst>
            </dgm:if>
            <dgm:else name="Name23">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8"/>
                <dgm:constr type="h" for="ch" forName="picture_2" refType="h" refFor="ch" refForName="picture_1" fact="0.18"/>
                <dgm:constr type="r" for="ch" forName="picture_2" refType="w"/>
                <dgm:constr type="rOff" for="ch" forName="picture_2" refType="w" refFor="ch" refForName="picture_1" fact="-1.4238"/>
                <dgm:constr type="ctrY" for="ch" forName="picture_2" refType="h" refFor="ch" refForName="picture_1" fact="0.09"/>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8"/>
                <dgm:constr type="h" for="ch" forName="picture_3" refType="h" refFor="ch" refForName="picture_1" fact="0.18"/>
                <dgm:constr type="r" for="ch" forName="picture_3" refType="w"/>
                <dgm:constr type="rOff" for="ch" forName="picture_3" refType="w" refFor="ch" refForName="picture_1" fact="-1.2667"/>
                <dgm:constr type="ctrY" for="ch" forName="picture_3" refType="h" refFor="ch" refForName="picture_1" fact="0.261"/>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8"/>
                <dgm:constr type="h" for="ch" forName="picture_4" refType="h" refFor="ch" refForName="picture_1" fact="0.18"/>
                <dgm:constr type="r" for="ch" forName="picture_4" refType="w"/>
                <dgm:constr type="rOff" for="ch" forName="picture_4" refType="w" refFor="ch" refForName="picture_1" fact="-1.21"/>
                <dgm:constr type="ctrY" for="ch" forName="picture_4" refType="h" refFor="ch" refForName="picture_1" fact="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8"/>
                <dgm:constr type="h" for="ch" forName="picture_5" refType="h" refFor="ch" refForName="picture_1" fact="0.18"/>
                <dgm:constr type="r" for="ch" forName="picture_5" refType="w"/>
                <dgm:constr type="rOff" for="ch" forName="picture_5" refType="w" refFor="ch" refForName="picture_1" fact="-1.2667"/>
                <dgm:constr type="ctrY" for="ch" forName="picture_5" refType="h" refFor="ch" refForName="picture_1" fact="0.739"/>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8"/>
                <dgm:constr type="h" for="ch" forName="picture_6" refType="h" refFor="ch" refForName="picture_1" fact="0.18"/>
                <dgm:constr type="r" for="ch" forName="picture_6" refType="w"/>
                <dgm:constr type="rOff" for="ch" forName="picture_6" refType="w" refFor="ch" refForName="picture_1" fact="-1.4238"/>
                <dgm:constr type="ctrY" for="ch" forName="picture_6" refType="h" refFor="ch" refForName="picture_1" fact="0.91"/>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Lst>
            </dgm:else>
          </dgm:choose>
        </dgm:if>
        <dgm:else name="Name24">
          <dgm:choose name="Name25">
            <dgm:if name="Name26" func="var" arg="dir" op="equ" val="norm">
              <dgm:constrLst>
                <dgm:constr type="h" for="ch" forName="picture_1" refType="h"/>
                <dgm:constr type="w" for="ch" forName="picture_1" refType="h" refFor="ch" refForName="picture_1" op="equ"/>
                <dgm:constr type="l" for="ch" forName="picture_1"/>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l" for="ch" forName="picture_2" refType="w" refFor="ch" refForName="picture_1" fact="1.4363"/>
                <dgm:constr type="ctrY" for="ch" forName="picture_2" refType="h" refFor="ch" refForName="picture_1" fact="0.075"/>
                <dgm:constr type="l" for="ch" forName="line_2" refType="ctrX" refFor="ch" refForName="picture_1"/>
                <dgm:constr type="h" for="ch" forName="line_2"/>
                <dgm:constr type="r" for="ch" forName="line_2" refType="ctrX" refFor="ch" refForName="picture_2"/>
                <dgm:constr type="ctrY" for="ch" forName="line_2" refType="ctrY" refFor="ch" refForName="picture_2"/>
                <dgm:constr type="r" for="ch" forName="textparent_2" refType="w"/>
                <dgm:constr type="h" for="ch" forName="textparent_2" refType="h" refFor="ch" refForName="picture_2"/>
                <dgm:constr type="l" for="ch" forName="textparent_2" refType="r"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l" for="ch" forName="picture_3" refType="w" refFor="ch" refForName="picture_1" fact="1.2898"/>
                <dgm:constr type="ctrY" for="ch" forName="picture_3" refType="h" refFor="ch" refForName="picture_1" fact="0.227"/>
                <dgm:constr type="l" for="ch" forName="line_3" refType="ctrX" refFor="ch" refForName="picture_1"/>
                <dgm:constr type="h" for="ch" forName="line_3"/>
                <dgm:constr type="r" for="ch" forName="line_3" refType="ctrX" refFor="ch" refForName="picture_3"/>
                <dgm:constr type="ctrY" for="ch" forName="line_3" refType="ctrY" refFor="ch" refForName="picture_3"/>
                <dgm:constr type="r" for="ch" forName="textparent_3" refType="w"/>
                <dgm:constr type="h" for="ch" forName="textparent_3" refType="h" refFor="ch" refForName="picture_3"/>
                <dgm:constr type="l" for="ch" forName="textparent_3" refType="r"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l" for="ch" forName="picture_4" refType="w" refFor="ch" refForName="picture_1" fact="1.21"/>
                <dgm:constr type="ctrY" for="ch" forName="picture_4" refType="h" refFor="ch" refForName="picture_1" fact="0.405"/>
                <dgm:constr type="l" for="ch" forName="line_4" refType="ctrX" refFor="ch" refForName="picture_1"/>
                <dgm:constr type="h" for="ch" forName="line_4"/>
                <dgm:constr type="r" for="ch" forName="line_4" refType="ctrX" refFor="ch" refForName="picture_4"/>
                <dgm:constr type="ctrY" for="ch" forName="line_4" refType="ctrY" refFor="ch" refForName="picture_4"/>
                <dgm:constr type="r" for="ch" forName="textparent_4" refType="w"/>
                <dgm:constr type="h" for="ch" forName="textparent_4" refType="h" refFor="ch" refForName="picture_4"/>
                <dgm:constr type="l" for="ch" forName="textparent_4" refType="r"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l" for="ch" forName="picture_5" refType="w" refFor="ch" refForName="picture_1" fact="1.21"/>
                <dgm:constr type="ctrY" for="ch" forName="picture_5" refType="h" refFor="ch" refForName="picture_1" fact="0.595"/>
                <dgm:constr type="l" for="ch" forName="line_5" refType="ctrX" refFor="ch" refForName="picture_1"/>
                <dgm:constr type="h" for="ch" forName="line_5"/>
                <dgm:constr type="r" for="ch" forName="line_5" refType="ctrX" refFor="ch" refForName="picture_5"/>
                <dgm:constr type="ctrY" for="ch" forName="line_5" refType="ctrY" refFor="ch" refForName="picture_5"/>
                <dgm:constr type="r" for="ch" forName="textparent_5" refType="w"/>
                <dgm:constr type="h" for="ch" forName="textparent_5" refType="h" refFor="ch" refForName="picture_5"/>
                <dgm:constr type="l" for="ch" forName="textparent_5" refType="r"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l" for="ch" forName="picture_6" refType="w" refFor="ch" refForName="picture_1" fact="1.2898"/>
                <dgm:constr type="ctrY" for="ch" forName="picture_6" refType="h" refFor="ch" refForName="picture_1" fact="0.773"/>
                <dgm:constr type="l" for="ch" forName="line_6" refType="ctrX" refFor="ch" refForName="picture_1"/>
                <dgm:constr type="h" for="ch" forName="line_6"/>
                <dgm:constr type="r" for="ch" forName="line_6" refType="ctrX" refFor="ch" refForName="picture_6"/>
                <dgm:constr type="ctrY" for="ch" forName="line_6" refType="ctrY" refFor="ch" refForName="picture_6"/>
                <dgm:constr type="r" for="ch" forName="textparent_6" refType="w"/>
                <dgm:constr type="h" for="ch" forName="textparent_6" refType="h" refFor="ch" refForName="picture_6"/>
                <dgm:constr type="l" for="ch" forName="textparent_6" refType="r"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l" for="ch" forName="picture_7" refType="w" refFor="ch" refForName="picture_1" fact="1.4363"/>
                <dgm:constr type="ctrY" for="ch" forName="picture_7" refType="h" refFor="ch" refForName="picture_1" fact="0.925"/>
                <dgm:constr type="l" for="ch" forName="line_7" refType="ctrX" refFor="ch" refForName="picture_1"/>
                <dgm:constr type="h" for="ch" forName="line_7"/>
                <dgm:constr type="r" for="ch" forName="line_7" refType="ctrX" refFor="ch" refForName="picture_7"/>
                <dgm:constr type="ctrY" for="ch" forName="line_7" refType="ctrY" refFor="ch" refForName="picture_7"/>
                <dgm:constr type="r" for="ch" forName="textparent_7" refType="w"/>
                <dgm:constr type="h" for="ch" forName="textparent_7" refType="h" refFor="ch" refForName="picture_7"/>
                <dgm:constr type="l" for="ch" forName="textparent_7" refType="r" refFor="ch" refForName="picture_7"/>
                <dgm:constr type="ctrY" for="ch" forName="textparent_7" refType="ctrY" refFor="ch" refForName="picture_7"/>
                <dgm:constr type="primFontSz" for="des" forName="text_7" refType="primFontSz" refFor="des" refForName="text_2" op="equ"/>
              </dgm:constrLst>
            </dgm:if>
            <dgm:else name="Name27">
              <dgm:constrLst>
                <dgm:constr type="h" for="ch" forName="picture_1" refType="h"/>
                <dgm:constr type="w" for="ch" forName="picture_1" refType="h" refFor="ch" refForName="picture_1" op="equ"/>
                <dgm:constr type="r" for="ch" forName="picture_1" refType="w"/>
                <dgm:constr type="t" for="ch" forName="picture_1"/>
                <dgm:constr type="w" for="ch" forName="text_1" refType="w" refFor="ch" refForName="picture_1" fact="0.64"/>
                <dgm:constr type="h" for="ch" forName="text_1" refType="h" refFor="ch" refForName="picture_1" fact="0.33"/>
                <dgm:constr type="l" for="ch" forName="text_1" refType="l" refFor="ch" refForName="picture_1"/>
                <dgm:constr type="lOff" for="ch" forName="text_1" refType="w" refFor="ch" refForName="picture_1" fact="0.18"/>
                <dgm:constr type="t" for="ch" forName="text_1" refType="h" refFor="ch" refForName="picture_1" fact="0.531"/>
                <dgm:constr type="w" for="ch" forName="picture_2" refType="w" refFor="ch" refForName="picture_1" fact="0.15"/>
                <dgm:constr type="h" for="ch" forName="picture_2" refType="h" refFor="ch" refForName="picture_1" fact="0.15"/>
                <dgm:constr type="r" for="ch" forName="picture_2" refType="w"/>
                <dgm:constr type="rOff" for="ch" forName="picture_2" refType="w" refFor="ch" refForName="picture_1" fact="-1.4363"/>
                <dgm:constr type="ctrY" for="ch" forName="picture_2" refType="h" refFor="ch" refForName="picture_1" fact="0.075"/>
                <dgm:constr type="r" for="ch" forName="line_2" refType="ctrX" refFor="ch" refForName="picture_1"/>
                <dgm:constr type="h" for="ch" forName="line_2"/>
                <dgm:constr type="l" for="ch" forName="line_2" refType="ctrX" refFor="ch" refForName="picture_2"/>
                <dgm:constr type="ctrY" for="ch" forName="line_2" refType="ctrY" refFor="ch" refForName="picture_2"/>
                <dgm:constr type="l" for="ch" forName="textparent_2"/>
                <dgm:constr type="h" for="ch" forName="textparent_2" refType="h" refFor="ch" refForName="picture_2"/>
                <dgm:constr type="r" for="ch" forName="textparent_2" refType="l" refFor="ch" refForName="picture_2"/>
                <dgm:constr type="ctrY" for="ch" forName="textparent_2" refType="ctrY" refFor="ch" refForName="picture_2"/>
                <dgm:constr type="primFontSz" for="des" forName="text_2" val="65"/>
                <dgm:constr type="w" for="ch" forName="picture_3" refType="w" refFor="ch" refForName="picture_1" fact="0.15"/>
                <dgm:constr type="h" for="ch" forName="picture_3" refType="h" refFor="ch" refForName="picture_1" fact="0.15"/>
                <dgm:constr type="r" for="ch" forName="picture_3" refType="w"/>
                <dgm:constr type="rOff" for="ch" forName="picture_3" refType="w" refFor="ch" refForName="picture_1" fact="-1.2898"/>
                <dgm:constr type="ctrY" for="ch" forName="picture_3" refType="h" refFor="ch" refForName="picture_1" fact="0.227"/>
                <dgm:constr type="r" for="ch" forName="line_3" refType="ctrX" refFor="ch" refForName="picture_1"/>
                <dgm:constr type="h" for="ch" forName="line_3"/>
                <dgm:constr type="l" for="ch" forName="line_3" refType="ctrX" refFor="ch" refForName="picture_3"/>
                <dgm:constr type="ctrY" for="ch" forName="line_3" refType="ctrY" refFor="ch" refForName="picture_3"/>
                <dgm:constr type="l" for="ch" forName="textparent_3"/>
                <dgm:constr type="h" for="ch" forName="textparent_3" refType="h" refFor="ch" refForName="picture_3"/>
                <dgm:constr type="r" for="ch" forName="textparent_3" refType="l" refFor="ch" refForName="picture_3"/>
                <dgm:constr type="ctrY" for="ch" forName="textparent_3" refType="ctrY" refFor="ch" refForName="picture_3"/>
                <dgm:constr type="primFontSz" for="des" forName="text_3" refType="primFontSz" refFor="des" refForName="text_2" op="equ"/>
                <dgm:constr type="w" for="ch" forName="picture_4" refType="w" refFor="ch" refForName="picture_1" fact="0.15"/>
                <dgm:constr type="h" for="ch" forName="picture_4" refType="h" refFor="ch" refForName="picture_1" fact="0.15"/>
                <dgm:constr type="r" for="ch" forName="picture_4" refType="w"/>
                <dgm:constr type="rOff" for="ch" forName="picture_4" refType="w" refFor="ch" refForName="picture_1" fact="-1.21"/>
                <dgm:constr type="ctrY" for="ch" forName="picture_4" refType="h" refFor="ch" refForName="picture_1" fact="0.405"/>
                <dgm:constr type="r" for="ch" forName="line_4" refType="ctrX" refFor="ch" refForName="picture_1"/>
                <dgm:constr type="h" for="ch" forName="line_4"/>
                <dgm:constr type="l" for="ch" forName="line_4" refType="ctrX" refFor="ch" refForName="picture_4"/>
                <dgm:constr type="ctrY" for="ch" forName="line_4" refType="ctrY" refFor="ch" refForName="picture_4"/>
                <dgm:constr type="l" for="ch" forName="textparent_4"/>
                <dgm:constr type="h" for="ch" forName="textparent_4" refType="h" refFor="ch" refForName="picture_4"/>
                <dgm:constr type="r" for="ch" forName="textparent_4" refType="l" refFor="ch" refForName="picture_4"/>
                <dgm:constr type="ctrY" for="ch" forName="textparent_4" refType="ctrY" refFor="ch" refForName="picture_4"/>
                <dgm:constr type="primFontSz" for="des" forName="text_4" refType="primFontSz" refFor="des" refForName="text_2" op="equ"/>
                <dgm:constr type="w" for="ch" forName="picture_5" refType="w" refFor="ch" refForName="picture_1" fact="0.15"/>
                <dgm:constr type="h" for="ch" forName="picture_5" refType="h" refFor="ch" refForName="picture_1" fact="0.15"/>
                <dgm:constr type="r" for="ch" forName="picture_5" refType="w"/>
                <dgm:constr type="rOff" for="ch" forName="picture_5" refType="w" refFor="ch" refForName="picture_1" fact="-1.21"/>
                <dgm:constr type="ctrY" for="ch" forName="picture_5" refType="h" refFor="ch" refForName="picture_1" fact="0.595"/>
                <dgm:constr type="r" for="ch" forName="line_5" refType="ctrX" refFor="ch" refForName="picture_1"/>
                <dgm:constr type="h" for="ch" forName="line_5"/>
                <dgm:constr type="l" for="ch" forName="line_5" refType="ctrX" refFor="ch" refForName="picture_5"/>
                <dgm:constr type="ctrY" for="ch" forName="line_5" refType="ctrY" refFor="ch" refForName="picture_5"/>
                <dgm:constr type="l" for="ch" forName="textparent_5"/>
                <dgm:constr type="h" for="ch" forName="textparent_5" refType="h" refFor="ch" refForName="picture_5"/>
                <dgm:constr type="r" for="ch" forName="textparent_5" refType="l" refFor="ch" refForName="picture_5"/>
                <dgm:constr type="ctrY" for="ch" forName="textparent_5" refType="ctrY" refFor="ch" refForName="picture_5"/>
                <dgm:constr type="primFontSz" for="des" forName="text_5" refType="primFontSz" refFor="des" refForName="text_2" op="equ"/>
                <dgm:constr type="w" for="ch" forName="picture_6" refType="w" refFor="ch" refForName="picture_1" fact="0.15"/>
                <dgm:constr type="h" for="ch" forName="picture_6" refType="h" refFor="ch" refForName="picture_1" fact="0.15"/>
                <dgm:constr type="r" for="ch" forName="picture_6" refType="w"/>
                <dgm:constr type="rOff" for="ch" forName="picture_6" refType="w" refFor="ch" refForName="picture_1" fact="-1.2898"/>
                <dgm:constr type="ctrY" for="ch" forName="picture_6" refType="h" refFor="ch" refForName="picture_1" fact="0.773"/>
                <dgm:constr type="r" for="ch" forName="line_6" refType="ctrX" refFor="ch" refForName="picture_1"/>
                <dgm:constr type="h" for="ch" forName="line_6"/>
                <dgm:constr type="l" for="ch" forName="line_6" refType="ctrX" refFor="ch" refForName="picture_6"/>
                <dgm:constr type="ctrY" for="ch" forName="line_6" refType="ctrY" refFor="ch" refForName="picture_6"/>
                <dgm:constr type="l" for="ch" forName="textparent_6"/>
                <dgm:constr type="h" for="ch" forName="textparent_6" refType="h" refFor="ch" refForName="picture_6"/>
                <dgm:constr type="r" for="ch" forName="textparent_6" refType="l" refFor="ch" refForName="picture_6"/>
                <dgm:constr type="ctrY" for="ch" forName="textparent_6" refType="ctrY" refFor="ch" refForName="picture_6"/>
                <dgm:constr type="primFontSz" for="des" forName="text_6" refType="primFontSz" refFor="des" refForName="text_2" op="equ"/>
                <dgm:constr type="w" for="ch" forName="picture_7" refType="w" refFor="ch" refForName="picture_1" fact="0.15"/>
                <dgm:constr type="h" for="ch" forName="picture_7" refType="h" refFor="ch" refForName="picture_1" fact="0.15"/>
                <dgm:constr type="r" for="ch" forName="picture_7" refType="w"/>
                <dgm:constr type="rOff" for="ch" forName="picture_7" refType="w" refFor="ch" refForName="picture_1" fact="-1.4363"/>
                <dgm:constr type="ctrY" for="ch" forName="picture_7" refType="h" refFor="ch" refForName="picture_1" fact="0.925"/>
                <dgm:constr type="r" for="ch" forName="line_7" refType="ctrX" refFor="ch" refForName="picture_1"/>
                <dgm:constr type="h" for="ch" forName="line_7"/>
                <dgm:constr type="l" for="ch" forName="line_7" refType="ctrX" refFor="ch" refForName="picture_7"/>
                <dgm:constr type="ctrY" for="ch" forName="line_7" refType="ctrY" refFor="ch" refForName="picture_7"/>
                <dgm:constr type="l" for="ch" forName="textparent_7"/>
                <dgm:constr type="h" for="ch" forName="textparent_7" refType="h" refFor="ch" refForName="picture_7"/>
                <dgm:constr type="r" for="ch" forName="textparent_7" refType="l" refFor="ch" refForName="picture_7"/>
                <dgm:constr type="ctrY" for="ch" forName="textparent_7" refType="ctrY" refFor="ch" refForName="picture_7"/>
                <dgm:constr type="primFontSz" for="des" forName="text_7" refType="primFontSz" refFor="des" refForName="text_2" op="equ"/>
              </dgm:constrLst>
            </dgm:else>
          </dgm:choose>
        </dgm:else>
      </dgm:choose>
      <dgm:forEach name="wrapper" axis="self" ptType="parTrans">
        <dgm:forEach name="wrapper2" axis="self" ptType="sibTrans" st="2">
          <dgm:forEach name="pictureRepeat" axis="self">
            <dgm:layoutNode name="pictureRepeatNode" styleLbl="alignImgPlace1">
              <dgm:alg type="sp"/>
              <dgm:shape xmlns:r="http://schemas.openxmlformats.org/officeDocument/2006/relationships" type="ellipse" r:blip="" blipPhldr="1">
                <dgm:adjLst/>
              </dgm:shape>
              <dgm:presOf axis="self"/>
            </dgm:layoutNode>
          </dgm:forEach>
        </dgm:forEach>
      </dgm:forEach>
      <dgm:forEach name="Name28" axis="ch" ptType="sibTrans" hideLastTrans="0" cnt="1">
        <dgm:layoutNode name="picture_1">
          <dgm:alg type="sp"/>
          <dgm:shape xmlns:r="http://schemas.openxmlformats.org/officeDocument/2006/relationships" r:blip="">
            <dgm:adjLst/>
          </dgm:shape>
          <dgm:presOf/>
          <dgm:constrLst/>
          <dgm:forEach name="Name29" ref="pictureRepeat"/>
        </dgm:layoutNode>
      </dgm:forEach>
      <dgm:forEach name="Name30" axis="ch" ptType="node" cnt="1">
        <dgm:layoutNode name="text_1" styleLbl="node1">
          <dgm:varLst>
            <dgm:bulletEnabled val="1"/>
          </dgm:varLst>
          <dgm:alg type="tx">
            <dgm:param type="txAnchorVert" val="b"/>
            <dgm:param type="txAnchorVertCh" val="b"/>
            <dgm:param type="parTxRTLAlign" val="r"/>
            <dgm:param type="shpTxRTLAlignCh" val="r"/>
          </dgm:alg>
          <dgm:shape xmlns:r="http://schemas.openxmlformats.org/officeDocument/2006/relationships" type="rect" r:blip="" hideGeom="1">
            <dgm:adjLst/>
          </dgm:shape>
          <dgm:presOf axis="desOrSelf" ptType="node"/>
          <dgm:constrLst>
            <dgm:constr type="primFontSz" val="65"/>
            <dgm:constr type="lMarg"/>
            <dgm:constr type="rMarg"/>
            <dgm:constr type="tMarg"/>
            <dgm:constr type="bMarg"/>
          </dgm:constrLst>
          <dgm:ruleLst>
            <dgm:rule type="primFontSz" val="5" fact="NaN" max="NaN"/>
          </dgm:ruleLst>
        </dgm:layoutNode>
      </dgm:forEach>
      <dgm:forEach name="Name31" axis="ch" ptType="sibTrans" hideLastTrans="0" st="2" cnt="1">
        <dgm:layoutNode name="picture_2">
          <dgm:alg type="sp"/>
          <dgm:shape xmlns:r="http://schemas.openxmlformats.org/officeDocument/2006/relationships" r:blip="">
            <dgm:adjLst/>
          </dgm:shape>
          <dgm:presOf/>
          <dgm:constrLst/>
          <dgm:forEach name="Name32" ref="pictureRepeat"/>
        </dgm:layoutNode>
      </dgm:forEach>
      <dgm:forEach name="Name33" axis="ch" ptType="node" st="2" cnt="1">
        <dgm:layoutNode name="line_2" styleLbl="parChTrans1D1">
          <dgm:alg type="sp"/>
          <dgm:shape xmlns:r="http://schemas.openxmlformats.org/officeDocument/2006/relationships" type="line" r:blip="" zOrderOff="-100">
            <dgm:adjLst/>
          </dgm:shape>
          <dgm:presOf/>
        </dgm:layoutNode>
        <dgm:layoutNode name="textparent_2">
          <dgm:choose name="Name34">
            <dgm:if name="Name35" func="var" arg="dir" op="equ" val="norm">
              <dgm:alg type="lin">
                <dgm:param type="horzAlign" val="l"/>
              </dgm:alg>
            </dgm:if>
            <dgm:else name="Name36">
              <dgm:alg type="lin">
                <dgm:param type="horzAlign" val="r"/>
              </dgm:alg>
            </dgm:else>
          </dgm:choose>
          <dgm:shape xmlns:r="http://schemas.openxmlformats.org/officeDocument/2006/relationships" type="rect" r:blip="" hideGeom="1">
            <dgm:adjLst/>
          </dgm:shape>
          <dgm:constrLst>
            <dgm:constr type="userW" for="ch" forName="text_2" refType="w"/>
            <dgm:constr type="h" for="ch" forName="text_2" refType="h"/>
          </dgm:constrLst>
          <dgm:presOf/>
          <dgm:layoutNode name="text_2" styleLbl="revTx">
            <dgm:varLst>
              <dgm:bulletEnabled val="1"/>
            </dgm:varLst>
            <dgm:choose name="Name37">
              <dgm:if name="Name38" func="var" arg="dir" op="equ" val="norm">
                <dgm:alg type="tx">
                  <dgm:param type="parTxLTRAlign" val="l"/>
                  <dgm:param type="shpTxLTRAlignCh" val="l"/>
                  <dgm:param type="parTxRTLAlign" val="r"/>
                  <dgm:param type="shpTxRTLAlignCh" val="r"/>
                </dgm:alg>
              </dgm:if>
              <dgm:else name="Name39">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0" axis="ch" ptType="sibTrans" hideLastTrans="0" st="3" cnt="1">
        <dgm:layoutNode name="picture_3">
          <dgm:alg type="sp"/>
          <dgm:shape xmlns:r="http://schemas.openxmlformats.org/officeDocument/2006/relationships" r:blip="">
            <dgm:adjLst/>
          </dgm:shape>
          <dgm:presOf/>
          <dgm:constrLst/>
          <dgm:forEach name="Name41" ref="pictureRepeat"/>
        </dgm:layoutNode>
      </dgm:forEach>
      <dgm:forEach name="Name42" axis="ch" ptType="node" st="3" cnt="1">
        <dgm:layoutNode name="line_3" styleLbl="parChTrans1D1">
          <dgm:alg type="sp"/>
          <dgm:shape xmlns:r="http://schemas.openxmlformats.org/officeDocument/2006/relationships" type="line" r:blip="" zOrderOff="-100">
            <dgm:adjLst/>
          </dgm:shape>
          <dgm:presOf/>
        </dgm:layoutNode>
        <dgm:layoutNode name="textparent_3">
          <dgm:choose name="Name43">
            <dgm:if name="Name44" func="var" arg="dir" op="equ" val="norm">
              <dgm:alg type="lin">
                <dgm:param type="horzAlign" val="l"/>
              </dgm:alg>
            </dgm:if>
            <dgm:else name="Name45">
              <dgm:alg type="lin">
                <dgm:param type="horzAlign" val="r"/>
              </dgm:alg>
            </dgm:else>
          </dgm:choose>
          <dgm:shape xmlns:r="http://schemas.openxmlformats.org/officeDocument/2006/relationships" type="rect" r:blip="" hideGeom="1">
            <dgm:adjLst/>
          </dgm:shape>
          <dgm:constrLst>
            <dgm:constr type="userW" for="ch" forName="text_3" refType="w"/>
            <dgm:constr type="h" for="ch" forName="text_3" refType="h"/>
          </dgm:constrLst>
          <dgm:presOf/>
          <dgm:layoutNode name="text_3" styleLbl="revTx">
            <dgm:varLst>
              <dgm:bulletEnabled val="1"/>
            </dgm:varLst>
            <dgm:choose name="Name46">
              <dgm:if name="Name47" func="var" arg="dir" op="equ" val="norm">
                <dgm:alg type="tx">
                  <dgm:param type="parTxLTRAlign" val="l"/>
                  <dgm:param type="shpTxLTRAlignCh" val="l"/>
                  <dgm:param type="parTxRTLAlign" val="r"/>
                  <dgm:param type="shpTxRTLAlignCh" val="r"/>
                </dgm:alg>
              </dgm:if>
              <dgm:else name="Name48">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49" axis="ch" ptType="sibTrans" hideLastTrans="0" st="4" cnt="1">
        <dgm:layoutNode name="picture_4">
          <dgm:alg type="sp"/>
          <dgm:shape xmlns:r="http://schemas.openxmlformats.org/officeDocument/2006/relationships" r:blip="">
            <dgm:adjLst/>
          </dgm:shape>
          <dgm:presOf/>
          <dgm:constrLst/>
          <dgm:forEach name="Name50" ref="pictureRepeat"/>
        </dgm:layoutNode>
      </dgm:forEach>
      <dgm:forEach name="Name51" axis="ch" ptType="node" st="4" cnt="1">
        <dgm:layoutNode name="line_4" styleLbl="parChTrans1D1">
          <dgm:alg type="sp"/>
          <dgm:shape xmlns:r="http://schemas.openxmlformats.org/officeDocument/2006/relationships" type="line" r:blip="" zOrderOff="-100">
            <dgm:adjLst/>
          </dgm:shape>
          <dgm:presOf/>
        </dgm:layoutNode>
        <dgm:layoutNode name="textparent_4">
          <dgm:choose name="Name52">
            <dgm:if name="Name53" func="var" arg="dir" op="equ" val="norm">
              <dgm:alg type="lin">
                <dgm:param type="horzAlign" val="l"/>
              </dgm:alg>
            </dgm:if>
            <dgm:else name="Name54">
              <dgm:alg type="lin">
                <dgm:param type="horzAlign" val="r"/>
              </dgm:alg>
            </dgm:else>
          </dgm:choose>
          <dgm:shape xmlns:r="http://schemas.openxmlformats.org/officeDocument/2006/relationships" type="rect" r:blip="" hideGeom="1">
            <dgm:adjLst/>
          </dgm:shape>
          <dgm:constrLst>
            <dgm:constr type="userW" for="ch" forName="text_4" refType="w"/>
            <dgm:constr type="h" for="ch" forName="text_4" refType="h"/>
          </dgm:constrLst>
          <dgm:presOf/>
          <dgm:layoutNode name="text_4" styleLbl="revTx">
            <dgm:varLst>
              <dgm:bulletEnabled val="1"/>
            </dgm:varLst>
            <dgm:choose name="Name55">
              <dgm:if name="Name56" func="var" arg="dir" op="equ" val="norm">
                <dgm:alg type="tx">
                  <dgm:param type="parTxLTRAlign" val="l"/>
                  <dgm:param type="shpTxLTRAlignCh" val="l"/>
                  <dgm:param type="parTxRTLAlign" val="r"/>
                  <dgm:param type="shpTxRTLAlignCh" val="r"/>
                </dgm:alg>
              </dgm:if>
              <dgm:else name="Name57">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58" axis="ch" ptType="sibTrans" hideLastTrans="0" st="5" cnt="1">
        <dgm:layoutNode name="picture_5">
          <dgm:alg type="sp"/>
          <dgm:shape xmlns:r="http://schemas.openxmlformats.org/officeDocument/2006/relationships" r:blip="">
            <dgm:adjLst/>
          </dgm:shape>
          <dgm:presOf/>
          <dgm:constrLst/>
          <dgm:forEach name="Name59" ref="pictureRepeat"/>
        </dgm:layoutNode>
      </dgm:forEach>
      <dgm:forEach name="Name60" axis="ch" ptType="node" st="5" cnt="1">
        <dgm:layoutNode name="line_5" styleLbl="parChTrans1D1">
          <dgm:alg type="sp"/>
          <dgm:shape xmlns:r="http://schemas.openxmlformats.org/officeDocument/2006/relationships" type="line" r:blip="" zOrderOff="-100">
            <dgm:adjLst/>
          </dgm:shape>
          <dgm:presOf/>
        </dgm:layoutNode>
        <dgm:layoutNode name="textparent_5">
          <dgm:choose name="Name61">
            <dgm:if name="Name62" func="var" arg="dir" op="equ" val="norm">
              <dgm:alg type="lin">
                <dgm:param type="horzAlign" val="l"/>
              </dgm:alg>
            </dgm:if>
            <dgm:else name="Name63">
              <dgm:alg type="lin">
                <dgm:param type="horzAlign" val="r"/>
              </dgm:alg>
            </dgm:else>
          </dgm:choose>
          <dgm:shape xmlns:r="http://schemas.openxmlformats.org/officeDocument/2006/relationships" type="rect" r:blip="" hideGeom="1">
            <dgm:adjLst/>
          </dgm:shape>
          <dgm:constrLst>
            <dgm:constr type="userW" for="ch" forName="text_5" refType="w"/>
            <dgm:constr type="h" for="ch" forName="text_5" refType="h"/>
          </dgm:constrLst>
          <dgm:presOf/>
          <dgm:layoutNode name="text_5" styleLbl="revTx">
            <dgm:varLst>
              <dgm:bulletEnabled val="1"/>
            </dgm:varLst>
            <dgm:choose name="Name64">
              <dgm:if name="Name65" func="var" arg="dir" op="equ" val="norm">
                <dgm:alg type="tx">
                  <dgm:param type="parTxLTRAlign" val="l"/>
                  <dgm:param type="shpTxLTRAlignCh" val="l"/>
                  <dgm:param type="parTxRTLAlign" val="r"/>
                  <dgm:param type="shpTxRTLAlignCh" val="r"/>
                </dgm:alg>
              </dgm:if>
              <dgm:else name="Name66">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67" axis="ch" ptType="sibTrans" hideLastTrans="0" st="6" cnt="1">
        <dgm:layoutNode name="picture_6">
          <dgm:alg type="sp"/>
          <dgm:shape xmlns:r="http://schemas.openxmlformats.org/officeDocument/2006/relationships" r:blip="">
            <dgm:adjLst/>
          </dgm:shape>
          <dgm:presOf/>
          <dgm:constrLst/>
          <dgm:forEach name="Name68" ref="pictureRepeat"/>
        </dgm:layoutNode>
      </dgm:forEach>
      <dgm:forEach name="Name69" axis="ch" ptType="node" st="6" cnt="1">
        <dgm:layoutNode name="line_6" styleLbl="parChTrans1D1">
          <dgm:alg type="sp"/>
          <dgm:shape xmlns:r="http://schemas.openxmlformats.org/officeDocument/2006/relationships" type="line" r:blip="" zOrderOff="-100">
            <dgm:adjLst/>
          </dgm:shape>
          <dgm:presOf/>
        </dgm:layoutNode>
        <dgm:layoutNode name="textparent_6">
          <dgm:choose name="Name70">
            <dgm:if name="Name71" func="var" arg="dir" op="equ" val="norm">
              <dgm:alg type="lin">
                <dgm:param type="horzAlign" val="l"/>
              </dgm:alg>
            </dgm:if>
            <dgm:else name="Name72">
              <dgm:alg type="lin">
                <dgm:param type="horzAlign" val="r"/>
              </dgm:alg>
            </dgm:else>
          </dgm:choose>
          <dgm:shape xmlns:r="http://schemas.openxmlformats.org/officeDocument/2006/relationships" type="rect" r:blip="" hideGeom="1">
            <dgm:adjLst/>
          </dgm:shape>
          <dgm:constrLst>
            <dgm:constr type="userW" for="ch" forName="text_6" refType="w"/>
            <dgm:constr type="h" for="ch" forName="text_6" refType="h"/>
          </dgm:constrLst>
          <dgm:presOf/>
          <dgm:layoutNode name="text_6" styleLbl="revTx">
            <dgm:varLst>
              <dgm:bulletEnabled val="1"/>
            </dgm:varLst>
            <dgm:choose name="Name73">
              <dgm:if name="Name74" func="var" arg="dir" op="equ" val="norm">
                <dgm:alg type="tx">
                  <dgm:param type="parTxLTRAlign" val="l"/>
                  <dgm:param type="shpTxLTRAlignCh" val="l"/>
                  <dgm:param type="parTxRTLAlign" val="r"/>
                  <dgm:param type="shpTxRTLAlignCh" val="r"/>
                </dgm:alg>
              </dgm:if>
              <dgm:else name="Name75">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forEach name="Name76" axis="ch" ptType="sibTrans" hideLastTrans="0" st="7" cnt="1">
        <dgm:layoutNode name="picture_7">
          <dgm:alg type="sp"/>
          <dgm:shape xmlns:r="http://schemas.openxmlformats.org/officeDocument/2006/relationships" r:blip="">
            <dgm:adjLst/>
          </dgm:shape>
          <dgm:presOf/>
          <dgm:constrLst/>
          <dgm:forEach name="Name77" ref="pictureRepeat"/>
        </dgm:layoutNode>
      </dgm:forEach>
      <dgm:forEach name="Name78" axis="ch" ptType="node" st="7" cnt="1">
        <dgm:layoutNode name="line_7" styleLbl="parChTrans1D1">
          <dgm:alg type="sp"/>
          <dgm:shape xmlns:r="http://schemas.openxmlformats.org/officeDocument/2006/relationships" type="line" r:blip="" zOrderOff="-100">
            <dgm:adjLst/>
          </dgm:shape>
          <dgm:presOf/>
        </dgm:layoutNode>
        <dgm:layoutNode name="textparent_7">
          <dgm:choose name="Name79">
            <dgm:if name="Name80" func="var" arg="dir" op="equ" val="norm">
              <dgm:alg type="lin">
                <dgm:param type="horzAlign" val="l"/>
              </dgm:alg>
            </dgm:if>
            <dgm:else name="Name81">
              <dgm:alg type="lin">
                <dgm:param type="horzAlign" val="r"/>
              </dgm:alg>
            </dgm:else>
          </dgm:choose>
          <dgm:shape xmlns:r="http://schemas.openxmlformats.org/officeDocument/2006/relationships" type="rect" r:blip="" hideGeom="1">
            <dgm:adjLst/>
          </dgm:shape>
          <dgm:constrLst>
            <dgm:constr type="userW" for="ch" forName="text_7" refType="w"/>
            <dgm:constr type="h" for="ch" forName="text_7" refType="h"/>
          </dgm:constrLst>
          <dgm:presOf/>
          <dgm:layoutNode name="text_7" styleLbl="revTx">
            <dgm:varLst>
              <dgm:bulletEnabled val="1"/>
            </dgm:varLst>
            <dgm:choose name="Name82">
              <dgm:if name="Name83" func="var" arg="dir" op="equ" val="norm">
                <dgm:alg type="tx">
                  <dgm:param type="parTxLTRAlign" val="l"/>
                  <dgm:param type="shpTxLTRAlignCh" val="l"/>
                  <dgm:param type="parTxRTLAlign" val="r"/>
                  <dgm:param type="shpTxRTLAlignCh" val="r"/>
                </dgm:alg>
              </dgm:if>
              <dgm:else name="Name84">
                <dgm:alg type="tx">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desOrSelf" ptType="node"/>
            <dgm:constrLst>
              <dgm:constr type="userW"/>
              <dgm:constr type="w" refType="userW" fact="0.1"/>
              <dgm:constr type="lMarg" refType="primFontSz" fact="0.3"/>
              <dgm:constr type="rMarg" refType="primFontSz" fact="0.3"/>
              <dgm:constr type="tMarg"/>
              <dgm:constr type="bMarg"/>
            </dgm:constrLst>
            <dgm:ruleLst>
              <dgm:rule type="w" val="NaN" fact="1" max="NaN"/>
              <dgm:rule type="primFontSz" val="5" fact="NaN" max="NaN"/>
            </dgm:ruleLst>
          </dgm:layoutNode>
        </dgm:layoutNode>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3.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4.xml><?xml version="1.0" encoding="utf-8"?>
<dgm:layoutDef xmlns:dgm="http://schemas.openxmlformats.org/drawingml/2006/diagram" xmlns:a="http://schemas.openxmlformats.org/drawingml/2006/main" uniqueId="urn:microsoft.com/office/officeart/2005/8/layout/matrix1">
  <dgm:title val=""/>
  <dgm:desc val=""/>
  <dgm:catLst>
    <dgm:cat type="matrix" pri="2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styleData>
  <dgm:clrData>
    <dgm:dataModel>
      <dgm:ptLst>
        <dgm:pt modelId="0" type="doc"/>
        <dgm:pt modelId="1"/>
        <dgm:pt modelId="11"/>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3" destOrd="0"/>
      </dgm:cxnLst>
      <dgm:bg/>
      <dgm:whole/>
    </dgm:dataModel>
  </dgm:clrData>
  <dgm:layoutNode name="diagram">
    <dgm:varLst>
      <dgm:chMax val="1"/>
      <dgm:dir/>
      <dgm:animLvl val="ctr"/>
      <dgm:resizeHandles val="exact"/>
    </dgm:varLst>
    <dgm:alg type="composite"/>
    <dgm:shape xmlns:r="http://schemas.openxmlformats.org/officeDocument/2006/relationships" r:blip="">
      <dgm:adjLst/>
    </dgm:shape>
    <dgm:presOf/>
    <dgm:constrLst>
      <dgm:constr type="ctrX" for="ch" forName="matrix" refType="w" fact="0.5"/>
      <dgm:constr type="ctrY" for="ch" forName="matrix" refType="h" fact="0.5"/>
      <dgm:constr type="w" for="ch" forName="matrix" refType="w"/>
      <dgm:constr type="h" for="ch" forName="matrix" refType="h"/>
      <dgm:constr type="ctrX" for="ch" forName="centerTile" refType="w" fact="0.5"/>
      <dgm:constr type="ctrY" for="ch" forName="centerTile" refType="h" fact="0.5"/>
      <dgm:constr type="w" for="ch" forName="centerTile" refType="w" fact="0.3"/>
      <dgm:constr type="h" for="ch" forName="centerTile" refType="h" fact="0.25"/>
      <dgm:constr type="primFontSz" for="des" ptType="node" op="equ" val="65"/>
    </dgm:constrLst>
    <dgm:ruleLst/>
    <dgm:choose name="Name0">
      <dgm:if name="Name1" axis="ch" ptType="node" func="cnt" op="gte" val="1">
        <dgm:layoutNode name="matrix">
          <dgm:alg type="composite"/>
          <dgm:shape xmlns:r="http://schemas.openxmlformats.org/officeDocument/2006/relationships" r:blip="">
            <dgm:adjLst/>
          </dgm:shape>
          <dgm:presOf/>
          <dgm:constrLst>
            <dgm:constr type="l" for="ch" forName="tile1"/>
            <dgm:constr type="t" for="ch" forName="tile1"/>
            <dgm:constr type="r" for="ch" forName="tile1" refType="w" fact="0.5"/>
            <dgm:constr type="b" for="ch" forName="tile1" refType="h" fact="0.5"/>
            <dgm:constr type="l" for="ch" forName="tile1text" refType="l" refFor="ch" refForName="tile1"/>
            <dgm:constr type="t" for="ch" forName="tile1text" refType="t" refFor="ch" refForName="tile1"/>
            <dgm:constr type="w" for="ch" forName="tile1text" refType="w" refFor="ch" refForName="tile1"/>
            <dgm:constr type="h" for="ch" forName="tile1text" refType="h" refFor="ch" refForName="tile1" fact="0.75"/>
            <dgm:constr type="r" for="ch" forName="tile2" refType="w"/>
            <dgm:constr type="t" for="ch" forName="tile2"/>
            <dgm:constr type="l" for="ch" forName="tile2" refType="w" fact="0.5"/>
            <dgm:constr type="b" for="ch" forName="tile2" refType="h" fact="0.5"/>
            <dgm:constr type="r" for="ch" forName="tile2text" refType="r" refFor="ch" refForName="tile2"/>
            <dgm:constr type="t" for="ch" forName="tile2text" refType="t" refFor="ch" refForName="tile2"/>
            <dgm:constr type="w" for="ch" forName="tile2text" refType="w" refFor="ch" refForName="tile2"/>
            <dgm:constr type="h" for="ch" forName="tile2text" refType="h" refFor="ch" refForName="tile2" fact="0.75"/>
            <dgm:constr type="l" for="ch" forName="tile3"/>
            <dgm:constr type="b" for="ch" forName="tile3" refType="h"/>
            <dgm:constr type="r" for="ch" forName="tile3" refType="w" fact="0.5"/>
            <dgm:constr type="t" for="ch" forName="tile3" refType="h" fact="0.5"/>
            <dgm:constr type="l" for="ch" forName="tile3text" refType="l" refFor="ch" refForName="tile3"/>
            <dgm:constr type="b" for="ch" forName="tile3text" refType="b" refFor="ch" refForName="tile3"/>
            <dgm:constr type="w" for="ch" forName="tile3text" refType="w" refFor="ch" refForName="tile3"/>
            <dgm:constr type="h" for="ch" forName="tile3text" refType="h" refFor="ch" refForName="tile3" fact="0.75"/>
            <dgm:constr type="r" for="ch" forName="tile4" refType="w"/>
            <dgm:constr type="b" for="ch" forName="tile4" refType="h"/>
            <dgm:constr type="l" for="ch" forName="tile4" refType="w" fact="0.5"/>
            <dgm:constr type="t" for="ch" forName="tile4" refType="h" fact="0.5"/>
            <dgm:constr type="r" for="ch" forName="tile4text" refType="r" refFor="ch" refForName="tile4"/>
            <dgm:constr type="b" for="ch" forName="tile4text" refType="b" refFor="ch" refForName="tile4"/>
            <dgm:constr type="w" for="ch" forName="tile4text" refType="w" refFor="ch" refForName="tile4"/>
            <dgm:constr type="h" for="ch" forName="tile4text" refType="h" refFor="ch" refForName="tile4" fact="0.75"/>
          </dgm:constrLst>
          <dgm:ruleLst/>
          <dgm:layoutNode name="tile1" styleLbl="node1">
            <dgm:alg type="sp"/>
            <dgm:shape xmlns:r="http://schemas.openxmlformats.org/officeDocument/2006/relationships" rot="270" type="round1Rect" r:blip="">
              <dgm:adjLst/>
            </dgm:shape>
            <dgm:choose name="Name2">
              <dgm:if name="Name3" func="var" arg="dir" op="equ" val="norm">
                <dgm:presOf axis="ch ch desOrSelf" ptType="node node node" st="1 1 1" cnt="1 1 0"/>
              </dgm:if>
              <dgm:else name="Name4">
                <dgm:presOf axis="ch ch desOrSelf" ptType="node node node" st="1 2 1" cnt="1 1 0"/>
              </dgm:else>
            </dgm:choose>
            <dgm:constrLst/>
            <dgm:ruleLst/>
          </dgm:layoutNode>
          <dgm:layoutNode name="tile1text" styleLbl="node1">
            <dgm:varLst>
              <dgm:chMax val="0"/>
              <dgm:chPref val="0"/>
              <dgm:bulletEnabled val="1"/>
            </dgm:varLst>
            <dgm:choose name="Name5">
              <dgm:if name="Name6" axis="root des" func="maxDepth" op="gte" val="3">
                <dgm:alg type="tx">
                  <dgm:param type="txAnchorVert" val="t"/>
                  <dgm:param type="parTxLTRAlign" val="l"/>
                  <dgm:param type="parTxRTLAlign" val="r"/>
                </dgm:alg>
              </dgm:if>
              <dgm:else name="Name7">
                <dgm:alg type="tx"/>
              </dgm:else>
            </dgm:choose>
            <dgm:shape xmlns:r="http://schemas.openxmlformats.org/officeDocument/2006/relationships" rot="270" type="rect" r:blip="" hideGeom="1">
              <dgm:adjLst>
                <dgm:adj idx="1" val="0.2"/>
              </dgm:adjLst>
            </dgm:shape>
            <dgm:choose name="Name8">
              <dgm:if name="Name9" func="var" arg="dir" op="equ" val="norm">
                <dgm:presOf axis="ch ch desOrSelf" ptType="node node node" st="1 1 1" cnt="1 1 0"/>
              </dgm:if>
              <dgm:else name="Name10">
                <dgm:presOf axis="ch ch desOrSelf" ptType="node node node" st="1 2 1" cnt="1 1 0"/>
              </dgm:else>
            </dgm:choose>
            <dgm:constrLst/>
            <dgm:ruleLst>
              <dgm:rule type="primFontSz" val="5" fact="NaN" max="NaN"/>
            </dgm:ruleLst>
          </dgm:layoutNode>
          <dgm:layoutNode name="tile2" styleLbl="node1">
            <dgm:alg type="sp"/>
            <dgm:shape xmlns:r="http://schemas.openxmlformats.org/officeDocument/2006/relationships" type="round1Rect" r:blip="">
              <dgm:adjLst/>
            </dgm:shape>
            <dgm:choose name="Name11">
              <dgm:if name="Name12" func="var" arg="dir" op="equ" val="norm">
                <dgm:presOf axis="ch ch desOrSelf" ptType="node node node" st="1 2 1" cnt="1 1 0"/>
              </dgm:if>
              <dgm:else name="Name13">
                <dgm:presOf axis="ch ch desOrSelf" ptType="node node node" st="1 1 1" cnt="1 1 0"/>
              </dgm:else>
            </dgm:choose>
            <dgm:constrLst/>
            <dgm:ruleLst/>
          </dgm:layoutNode>
          <dgm:layoutNode name="tile2text" styleLbl="node1">
            <dgm:varLst>
              <dgm:chMax val="0"/>
              <dgm:chPref val="0"/>
              <dgm:bulletEnabled val="1"/>
            </dgm:varLst>
            <dgm:choose name="Name14">
              <dgm:if name="Name15" axis="root des" func="maxDepth" op="gte" val="3">
                <dgm:alg type="tx">
                  <dgm:param type="txAnchorVert" val="t"/>
                  <dgm:param type="parTxLTRAlign" val="l"/>
                  <dgm:param type="parTxRTLAlign" val="r"/>
                </dgm:alg>
              </dgm:if>
              <dgm:else name="Name16">
                <dgm:alg type="tx"/>
              </dgm:else>
            </dgm:choose>
            <dgm:shape xmlns:r="http://schemas.openxmlformats.org/officeDocument/2006/relationships" type="rect" r:blip="" hideGeom="1">
              <dgm:adjLst/>
            </dgm:shape>
            <dgm:choose name="Name17">
              <dgm:if name="Name18" func="var" arg="dir" op="equ" val="norm">
                <dgm:presOf axis="ch ch desOrSelf" ptType="node node node" st="1 2 1" cnt="1 1 0"/>
              </dgm:if>
              <dgm:else name="Name19">
                <dgm:presOf axis="ch ch desOrSelf" ptType="node node node" st="1 1 1" cnt="1 1 0"/>
              </dgm:else>
            </dgm:choose>
            <dgm:constrLst/>
            <dgm:ruleLst>
              <dgm:rule type="primFontSz" val="5" fact="NaN" max="NaN"/>
            </dgm:ruleLst>
          </dgm:layoutNode>
          <dgm:layoutNode name="tile3" styleLbl="node1">
            <dgm:alg type="sp"/>
            <dgm:shape xmlns:r="http://schemas.openxmlformats.org/officeDocument/2006/relationships" rot="180" type="round1Rect" r:blip="">
              <dgm:adjLst/>
            </dgm:shape>
            <dgm:choose name="Name20">
              <dgm:if name="Name21" func="var" arg="dir" op="equ" val="norm">
                <dgm:presOf axis="ch ch desOrSelf" ptType="node node node" st="1 3 1" cnt="1 1 0"/>
              </dgm:if>
              <dgm:else name="Name22">
                <dgm:presOf axis="ch ch desOrSelf" ptType="node node node" st="1 4 1" cnt="1 1 0"/>
              </dgm:else>
            </dgm:choose>
            <dgm:constrLst/>
            <dgm:ruleLst/>
          </dgm:layoutNode>
          <dgm:layoutNode name="tile3text" styleLbl="node1">
            <dgm:varLst>
              <dgm:chMax val="0"/>
              <dgm:chPref val="0"/>
              <dgm:bulletEnabled val="1"/>
            </dgm:varLst>
            <dgm:choose name="Name23">
              <dgm:if name="Name24" axis="root des" func="maxDepth" op="gte" val="3">
                <dgm:alg type="tx">
                  <dgm:param type="txAnchorVert" val="t"/>
                  <dgm:param type="parTxLTRAlign" val="l"/>
                  <dgm:param type="parTxRTLAlign" val="r"/>
                </dgm:alg>
              </dgm:if>
              <dgm:else name="Name25">
                <dgm:alg type="tx"/>
              </dgm:else>
            </dgm:choose>
            <dgm:shape xmlns:r="http://schemas.openxmlformats.org/officeDocument/2006/relationships" rot="180" type="rect" r:blip="" hideGeom="1">
              <dgm:adjLst/>
            </dgm:shape>
            <dgm:choose name="Name26">
              <dgm:if name="Name27" func="var" arg="dir" op="equ" val="norm">
                <dgm:presOf axis="ch ch desOrSelf" ptType="node node node" st="1 3 1" cnt="1 1 0"/>
              </dgm:if>
              <dgm:else name="Name28">
                <dgm:presOf axis="ch ch desOrSelf" ptType="node node node" st="1 4 1" cnt="1 1 0"/>
              </dgm:else>
            </dgm:choose>
            <dgm:constrLst/>
            <dgm:ruleLst>
              <dgm:rule type="primFontSz" val="5" fact="NaN" max="NaN"/>
            </dgm:ruleLst>
          </dgm:layoutNode>
          <dgm:layoutNode name="tile4" styleLbl="node1">
            <dgm:alg type="sp"/>
            <dgm:shape xmlns:r="http://schemas.openxmlformats.org/officeDocument/2006/relationships" rot="90" type="round1Rect" r:blip="">
              <dgm:adjLst/>
            </dgm:shape>
            <dgm:choose name="Name29">
              <dgm:if name="Name30" func="var" arg="dir" op="equ" val="norm">
                <dgm:presOf axis="ch ch desOrSelf" ptType="node node node" st="1 4 1" cnt="1 1 0"/>
              </dgm:if>
              <dgm:else name="Name31">
                <dgm:presOf axis="ch ch desOrSelf" ptType="node node node" st="1 3 1" cnt="1 1 0"/>
              </dgm:else>
            </dgm:choose>
            <dgm:constrLst/>
            <dgm:ruleLst/>
          </dgm:layoutNode>
          <dgm:layoutNode name="tile4text" styleLbl="node1">
            <dgm:varLst>
              <dgm:chMax val="0"/>
              <dgm:chPref val="0"/>
              <dgm:bulletEnabled val="1"/>
            </dgm:varLst>
            <dgm:choose name="Name32">
              <dgm:if name="Name33" axis="root des" func="maxDepth" op="gte" val="3">
                <dgm:alg type="tx">
                  <dgm:param type="txAnchorVert" val="t"/>
                  <dgm:param type="parTxLTRAlign" val="l"/>
                  <dgm:param type="parTxRTLAlign" val="r"/>
                </dgm:alg>
              </dgm:if>
              <dgm:else name="Name34">
                <dgm:alg type="tx"/>
              </dgm:else>
            </dgm:choose>
            <dgm:shape xmlns:r="http://schemas.openxmlformats.org/officeDocument/2006/relationships" rot="90" type="rect" r:blip="" hideGeom="1">
              <dgm:adjLst/>
            </dgm:shape>
            <dgm:choose name="Name35">
              <dgm:if name="Name36" func="var" arg="dir" op="equ" val="norm">
                <dgm:presOf axis="ch ch desOrSelf" ptType="node node node" st="1 4 1" cnt="1 1 0"/>
              </dgm:if>
              <dgm:else name="Name37">
                <dgm:presOf axis="ch ch desOrSelf" ptType="node node node" st="1 3 1" cnt="1 1 0"/>
              </dgm:else>
            </dgm:choose>
            <dgm:constrLst/>
            <dgm:ruleLst>
              <dgm:rule type="primFontSz" val="5" fact="NaN" max="NaN"/>
            </dgm:ruleLst>
          </dgm:layoutNode>
        </dgm:layoutNode>
        <dgm:layoutNode name="centerTile" styleLbl="fgShp">
          <dgm:varLst>
            <dgm:chMax val="0"/>
            <dgm:chPref val="0"/>
          </dgm:varLst>
          <dgm:alg type="tx"/>
          <dgm:shape xmlns:r="http://schemas.openxmlformats.org/officeDocument/2006/relationships" type="roundRect" r:blip="">
            <dgm:adjLst/>
          </dgm:shape>
          <dgm:presOf axis="ch" ptType="node" cnt="1"/>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8"/>
    </dgm:choose>
  </dgm:layoutNode>
</dgm:layoutDef>
</file>

<file path=ppt/diagrams/layout5.xml><?xml version="1.0" encoding="utf-8"?>
<dgm:layoutDef xmlns:dgm="http://schemas.openxmlformats.org/drawingml/2006/diagram" xmlns:a="http://schemas.openxmlformats.org/drawingml/2006/main" uniqueId="urn:microsoft.com/office/officeart/2005/8/layout/venn3">
  <dgm:title val=""/>
  <dgm:desc val=""/>
  <dgm:catLst>
    <dgm:cat type="relationship" pri="2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fallback" val="2D"/>
        </dgm:alg>
      </dgm:if>
      <dgm:else name="Name3">
        <dgm:alg type="lin">
          <dgm:param type="fallback" val="2D"/>
          <dgm:param type="linDir" val="fromR"/>
        </dgm:alg>
      </dgm:else>
    </dgm:choose>
    <dgm:shape xmlns:r="http://schemas.openxmlformats.org/officeDocument/2006/relationships" r:blip="">
      <dgm:adjLst/>
    </dgm:shape>
    <dgm:presOf/>
    <dgm:constrLst>
      <dgm:constr type="w" for="ch" ptType="node" refType="w"/>
      <dgm:constr type="h" for="ch" ptType="node" refType="w" refFor="ch" refPtType="node"/>
      <dgm:constr type="w" for="ch" forName="space" refType="w" refFor="ch" refPtType="node" fact="-0.2"/>
      <dgm:constr type="primFontSz" for="ch" ptType="node" op="equ" val="65"/>
    </dgm:constrLst>
    <dgm:ruleLst/>
    <dgm:forEach name="Name4" axis="ch" ptType="node">
      <dgm:layoutNode name="Name5" styleLbl="vennNode1">
        <dgm:varLst>
          <dgm:bulletEnabled val="1"/>
        </dgm:varLst>
        <dgm:alg type="tx">
          <dgm:param type="txAnchorVertCh" val="mid"/>
          <dgm:param type="txAnchorHorzCh" val="ctr"/>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w" fact="0.156"/>
          <dgm:constr type="rMarg" refType="w" fact="0.156"/>
        </dgm:constrLst>
        <dgm:ruleLst>
          <dgm:rule type="primFontSz" val="5" fact="NaN" max="NaN"/>
        </dgm:ruleLst>
      </dgm:layoutNode>
      <dgm:forEach name="Name6"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83EE6AAD-A495-4922-902E-21A4C632098C}" type="datetimeFigureOut">
              <a:rPr lang="en-GB" smtClean="0"/>
              <a:t>09/10/2024</a:t>
            </a:fld>
            <a:endParaRPr lang="en-GB"/>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017F9296-AA67-4B06-A2EC-12940101E3FB}" type="slidenum">
              <a:rPr lang="en-GB" smtClean="0"/>
              <a:t>‹#›</a:t>
            </a:fld>
            <a:endParaRPr lang="en-GB"/>
          </a:p>
        </p:txBody>
      </p:sp>
    </p:spTree>
    <p:extLst>
      <p:ext uri="{BB962C8B-B14F-4D97-AF65-F5344CB8AC3E}">
        <p14:creationId xmlns:p14="http://schemas.microsoft.com/office/powerpoint/2010/main" val="2770601203"/>
      </p:ext>
    </p:extLst>
  </p:cSld>
  <p:clrMap bg1="lt1" tx1="dk1" bg2="lt2" tx2="dk2" accent1="accent1" accent2="accent2" accent3="accent3" accent4="accent4" accent5="accent5" accent6="accent6" hlink="hlink" folHlink="folHlink"/>
  <p:notesStyle>
    <a:lvl1pPr marL="0" algn="l" defTabSz="998433" rtl="0" eaLnBrk="1" latinLnBrk="0" hangingPunct="1">
      <a:defRPr sz="1310" kern="1200">
        <a:solidFill>
          <a:schemeClr val="tx1"/>
        </a:solidFill>
        <a:latin typeface="+mn-lt"/>
        <a:ea typeface="+mn-ea"/>
        <a:cs typeface="+mn-cs"/>
      </a:defRPr>
    </a:lvl1pPr>
    <a:lvl2pPr marL="499217" algn="l" defTabSz="998433" rtl="0" eaLnBrk="1" latinLnBrk="0" hangingPunct="1">
      <a:defRPr sz="1310" kern="1200">
        <a:solidFill>
          <a:schemeClr val="tx1"/>
        </a:solidFill>
        <a:latin typeface="+mn-lt"/>
        <a:ea typeface="+mn-ea"/>
        <a:cs typeface="+mn-cs"/>
      </a:defRPr>
    </a:lvl2pPr>
    <a:lvl3pPr marL="998433" algn="l" defTabSz="998433" rtl="0" eaLnBrk="1" latinLnBrk="0" hangingPunct="1">
      <a:defRPr sz="1310" kern="1200">
        <a:solidFill>
          <a:schemeClr val="tx1"/>
        </a:solidFill>
        <a:latin typeface="+mn-lt"/>
        <a:ea typeface="+mn-ea"/>
        <a:cs typeface="+mn-cs"/>
      </a:defRPr>
    </a:lvl3pPr>
    <a:lvl4pPr marL="1497650" algn="l" defTabSz="998433" rtl="0" eaLnBrk="1" latinLnBrk="0" hangingPunct="1">
      <a:defRPr sz="1310" kern="1200">
        <a:solidFill>
          <a:schemeClr val="tx1"/>
        </a:solidFill>
        <a:latin typeface="+mn-lt"/>
        <a:ea typeface="+mn-ea"/>
        <a:cs typeface="+mn-cs"/>
      </a:defRPr>
    </a:lvl4pPr>
    <a:lvl5pPr marL="1996867" algn="l" defTabSz="998433" rtl="0" eaLnBrk="1" latinLnBrk="0" hangingPunct="1">
      <a:defRPr sz="1310" kern="1200">
        <a:solidFill>
          <a:schemeClr val="tx1"/>
        </a:solidFill>
        <a:latin typeface="+mn-lt"/>
        <a:ea typeface="+mn-ea"/>
        <a:cs typeface="+mn-cs"/>
      </a:defRPr>
    </a:lvl5pPr>
    <a:lvl6pPr marL="2496083" algn="l" defTabSz="998433" rtl="0" eaLnBrk="1" latinLnBrk="0" hangingPunct="1">
      <a:defRPr sz="1310" kern="1200">
        <a:solidFill>
          <a:schemeClr val="tx1"/>
        </a:solidFill>
        <a:latin typeface="+mn-lt"/>
        <a:ea typeface="+mn-ea"/>
        <a:cs typeface="+mn-cs"/>
      </a:defRPr>
    </a:lvl6pPr>
    <a:lvl7pPr marL="2995300" algn="l" defTabSz="998433" rtl="0" eaLnBrk="1" latinLnBrk="0" hangingPunct="1">
      <a:defRPr sz="1310" kern="1200">
        <a:solidFill>
          <a:schemeClr val="tx1"/>
        </a:solidFill>
        <a:latin typeface="+mn-lt"/>
        <a:ea typeface="+mn-ea"/>
        <a:cs typeface="+mn-cs"/>
      </a:defRPr>
    </a:lvl7pPr>
    <a:lvl8pPr marL="3494517" algn="l" defTabSz="998433" rtl="0" eaLnBrk="1" latinLnBrk="0" hangingPunct="1">
      <a:defRPr sz="1310" kern="1200">
        <a:solidFill>
          <a:schemeClr val="tx1"/>
        </a:solidFill>
        <a:latin typeface="+mn-lt"/>
        <a:ea typeface="+mn-ea"/>
        <a:cs typeface="+mn-cs"/>
      </a:defRPr>
    </a:lvl8pPr>
    <a:lvl9pPr marL="3993733" algn="l" defTabSz="998433" rtl="0" eaLnBrk="1" latinLnBrk="0" hangingPunct="1">
      <a:defRPr sz="131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17F9296-AA67-4B06-A2EC-12940101E3FB}" type="slidenum">
              <a:rPr lang="en-GB" smtClean="0"/>
              <a:t>1</a:t>
            </a:fld>
            <a:endParaRPr lang="en-GB"/>
          </a:p>
        </p:txBody>
      </p:sp>
    </p:spTree>
    <p:extLst>
      <p:ext uri="{BB962C8B-B14F-4D97-AF65-F5344CB8AC3E}">
        <p14:creationId xmlns:p14="http://schemas.microsoft.com/office/powerpoint/2010/main" val="221355601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Often you may hear of our scans being referred to as Duplex scans but really we should it triplex ultrasound because we utilise 3 main features of ultrasound, which I will now explore a little more-the first is the B-mode or </a:t>
            </a:r>
            <a:r>
              <a:rPr lang="en-GB" dirty="0" err="1"/>
              <a:t>gray</a:t>
            </a:r>
            <a:r>
              <a:rPr lang="en-GB" dirty="0"/>
              <a:t> scale </a:t>
            </a:r>
          </a:p>
        </p:txBody>
      </p:sp>
      <p:sp>
        <p:nvSpPr>
          <p:cNvPr id="4" name="Slide Number Placeholder 3"/>
          <p:cNvSpPr>
            <a:spLocks noGrp="1"/>
          </p:cNvSpPr>
          <p:nvPr>
            <p:ph type="sldNum" sz="quarter" idx="5"/>
          </p:nvPr>
        </p:nvSpPr>
        <p:spPr/>
        <p:txBody>
          <a:bodyPr/>
          <a:lstStyle/>
          <a:p>
            <a:fld id="{017F9296-AA67-4B06-A2EC-12940101E3FB}" type="slidenum">
              <a:rPr lang="en-GB" smtClean="0"/>
              <a:t>10</a:t>
            </a:fld>
            <a:endParaRPr lang="en-GB"/>
          </a:p>
        </p:txBody>
      </p:sp>
    </p:spTree>
    <p:extLst>
      <p:ext uri="{BB962C8B-B14F-4D97-AF65-F5344CB8AC3E}">
        <p14:creationId xmlns:p14="http://schemas.microsoft.com/office/powerpoint/2010/main" val="382506600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Functional map on top of the B-mode demonstrating direction and speed of blood</a:t>
            </a:r>
          </a:p>
        </p:txBody>
      </p:sp>
      <p:sp>
        <p:nvSpPr>
          <p:cNvPr id="4" name="Slide Number Placeholder 3"/>
          <p:cNvSpPr>
            <a:spLocks noGrp="1"/>
          </p:cNvSpPr>
          <p:nvPr>
            <p:ph type="sldNum" sz="quarter" idx="5"/>
          </p:nvPr>
        </p:nvSpPr>
        <p:spPr/>
        <p:txBody>
          <a:bodyPr/>
          <a:lstStyle/>
          <a:p>
            <a:fld id="{017F9296-AA67-4B06-A2EC-12940101E3FB}" type="slidenum">
              <a:rPr lang="en-GB" smtClean="0"/>
              <a:t>11</a:t>
            </a:fld>
            <a:endParaRPr lang="en-GB"/>
          </a:p>
        </p:txBody>
      </p:sp>
    </p:spTree>
    <p:extLst>
      <p:ext uri="{BB962C8B-B14F-4D97-AF65-F5344CB8AC3E}">
        <p14:creationId xmlns:p14="http://schemas.microsoft.com/office/powerpoint/2010/main" val="19776952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12</a:t>
            </a:fld>
            <a:endParaRPr lang="en-GB"/>
          </a:p>
        </p:txBody>
      </p:sp>
    </p:spTree>
    <p:extLst>
      <p:ext uri="{BB962C8B-B14F-4D97-AF65-F5344CB8AC3E}">
        <p14:creationId xmlns:p14="http://schemas.microsoft.com/office/powerpoint/2010/main" val="2817016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within the vascular lab we look at a huge variety of different arteries and veins around the body and assess the problems associated with them, so as vascular scientists we have extensive knowledge of simple and complex vascular disease processes, here are some examples, red on the left are the arteries, left is veins. The ones in bold we are going to explore in a bit more detail</a:t>
            </a:r>
          </a:p>
        </p:txBody>
      </p:sp>
      <p:sp>
        <p:nvSpPr>
          <p:cNvPr id="4" name="Slide Number Placeholder 3"/>
          <p:cNvSpPr>
            <a:spLocks noGrp="1"/>
          </p:cNvSpPr>
          <p:nvPr>
            <p:ph type="sldNum" sz="quarter" idx="5"/>
          </p:nvPr>
        </p:nvSpPr>
        <p:spPr/>
        <p:txBody>
          <a:bodyPr/>
          <a:lstStyle/>
          <a:p>
            <a:fld id="{017F9296-AA67-4B06-A2EC-12940101E3FB}" type="slidenum">
              <a:rPr lang="en-GB" smtClean="0"/>
              <a:t>13</a:t>
            </a:fld>
            <a:endParaRPr lang="en-GB"/>
          </a:p>
        </p:txBody>
      </p:sp>
    </p:spTree>
    <p:extLst>
      <p:ext uri="{BB962C8B-B14F-4D97-AF65-F5344CB8AC3E}">
        <p14:creationId xmlns:p14="http://schemas.microsoft.com/office/powerpoint/2010/main" val="41230084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why and when are we needed? An aneurysm is defined as a localised swelling of an artery which exceeds 50% of its normal diameter. So here the abdominal aorta is normal and measures 1.5cm. Here the abdominal aorta is aneurysmal and measures 5.0cm so requires 3 monthly surveillance. Aneurysms are usually asymptomatic until they are either rupturing or in imminent danger of doing so, and rupturing carries a high mortality rate (so when 5.5cm is reached- risk of this goes up) the majority are detected coincidentally through routine clinical examination or abdominal imaging, or if you are a male &gt;65yo through the NAAASP programme. In the vascular lab we check for aneurysms, here is a normal abdominal aorta in B-mode, and here is an aneurysm= we can then carry out surveillance programmes, monitoring aneurysm growth until  treatment is required.</a:t>
            </a:r>
          </a:p>
        </p:txBody>
      </p:sp>
      <p:sp>
        <p:nvSpPr>
          <p:cNvPr id="4" name="Slide Number Placeholder 3"/>
          <p:cNvSpPr>
            <a:spLocks noGrp="1"/>
          </p:cNvSpPr>
          <p:nvPr>
            <p:ph type="sldNum" sz="quarter" idx="5"/>
          </p:nvPr>
        </p:nvSpPr>
        <p:spPr/>
        <p:txBody>
          <a:bodyPr/>
          <a:lstStyle/>
          <a:p>
            <a:fld id="{017F9296-AA67-4B06-A2EC-12940101E3FB}" type="slidenum">
              <a:rPr lang="en-GB" smtClean="0"/>
              <a:t>14</a:t>
            </a:fld>
            <a:endParaRPr lang="en-GB"/>
          </a:p>
        </p:txBody>
      </p:sp>
    </p:spTree>
    <p:extLst>
      <p:ext uri="{BB962C8B-B14F-4D97-AF65-F5344CB8AC3E}">
        <p14:creationId xmlns:p14="http://schemas.microsoft.com/office/powerpoint/2010/main" val="40692231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 patient will lie on the couch and we will perform an initial sweep in TP in B-mode. This </a:t>
            </a:r>
            <a:r>
              <a:rPr lang="en-GB" dirty="0" err="1"/>
              <a:t>cineloop</a:t>
            </a:r>
            <a:r>
              <a:rPr lang="en-GB" dirty="0"/>
              <a:t> in B-mode and using a TP demonstrates a normal aorta and as the scan goes down you can see landmarks such as the spine and vena cava, plus the aorta bifurcates into the iliac vessels. Landmarks are vital in vascular ultrasound to correctly identify the target vessel. Explain in more detail: this is a B=-mode (</a:t>
            </a:r>
            <a:r>
              <a:rPr lang="en-GB" dirty="0" err="1"/>
              <a:t>gray</a:t>
            </a:r>
            <a:r>
              <a:rPr lang="en-GB" dirty="0"/>
              <a:t> scale) image of an abdominal aorta with a frozen image taken in longitudinal plane, using our </a:t>
            </a:r>
            <a:r>
              <a:rPr lang="en-GB" dirty="0" err="1"/>
              <a:t>calipers</a:t>
            </a:r>
            <a:r>
              <a:rPr lang="en-GB" dirty="0"/>
              <a:t> (the stars) we measure across the lumen of the vessel (the black area) from, the inner wall to inner wall to measure the diameter. The top US image demonstrates a normal aorta without aneurysmal, the bottom image demonstrates an aneurysmal abdominal aorta and at 5.5cm this patient has reached the threshold for intervention and we will flag this to the vascular consultants and they will be reviewed for surgery</a:t>
            </a:r>
          </a:p>
        </p:txBody>
      </p:sp>
      <p:sp>
        <p:nvSpPr>
          <p:cNvPr id="4" name="Slide Number Placeholder 3"/>
          <p:cNvSpPr>
            <a:spLocks noGrp="1"/>
          </p:cNvSpPr>
          <p:nvPr>
            <p:ph type="sldNum" sz="quarter" idx="5"/>
          </p:nvPr>
        </p:nvSpPr>
        <p:spPr/>
        <p:txBody>
          <a:bodyPr/>
          <a:lstStyle/>
          <a:p>
            <a:fld id="{017F9296-AA67-4B06-A2EC-12940101E3FB}" type="slidenum">
              <a:rPr lang="en-GB" smtClean="0"/>
              <a:t>15</a:t>
            </a:fld>
            <a:endParaRPr lang="en-GB"/>
          </a:p>
        </p:txBody>
      </p:sp>
    </p:spTree>
    <p:extLst>
      <p:ext uri="{BB962C8B-B14F-4D97-AF65-F5344CB8AC3E}">
        <p14:creationId xmlns:p14="http://schemas.microsoft.com/office/powerpoint/2010/main" val="11680445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 vascular team will review appropriateness for surgery= with the principle aim of surgery to exclude the aneurysm from the circulation, so will have a CT scan and with the MDT then work out if they will do anything </a:t>
            </a:r>
            <a:r>
              <a:rPr lang="en-GB" dirty="0" err="1"/>
              <a:t>atall</a:t>
            </a:r>
            <a:r>
              <a:rPr lang="en-GB" dirty="0"/>
              <a:t>, perform open repair or perform an EVAR by insertion of a synthetic graft inside the aneurysm sac which we can assess in the vascular lab as EVARs have high complication rate</a:t>
            </a:r>
          </a:p>
          <a:p>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16</a:t>
            </a:fld>
            <a:endParaRPr lang="en-GB"/>
          </a:p>
        </p:txBody>
      </p:sp>
    </p:spTree>
    <p:extLst>
      <p:ext uri="{BB962C8B-B14F-4D97-AF65-F5344CB8AC3E}">
        <p14:creationId xmlns:p14="http://schemas.microsoft.com/office/powerpoint/2010/main" val="53169350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perform yearly EVAR surveillance scans to check the stents and monitor the size of the residual aneurysm sac as </a:t>
            </a:r>
            <a:r>
              <a:rPr lang="en-GB" dirty="0" err="1"/>
              <a:t>endoleaks</a:t>
            </a:r>
            <a:r>
              <a:rPr lang="en-GB" dirty="0"/>
              <a:t> can form increasing the size. This patient was found to have an </a:t>
            </a:r>
            <a:r>
              <a:rPr lang="en-GB" dirty="0" err="1"/>
              <a:t>endoleak</a:t>
            </a:r>
            <a:r>
              <a:rPr lang="en-GB" dirty="0"/>
              <a:t> from a small lumbar artery which was causing the sac expand. To provide further information about the </a:t>
            </a:r>
            <a:r>
              <a:rPr lang="en-GB" dirty="0" err="1"/>
              <a:t>endoleak</a:t>
            </a:r>
            <a:r>
              <a:rPr lang="en-GB" dirty="0"/>
              <a:t> in the vascular lab we also can perform contrast enhanced ultrasound alongside the radiologists using bubbles created by the injected contrast to guide more precisely the type of </a:t>
            </a:r>
            <a:r>
              <a:rPr lang="en-GB" dirty="0" err="1"/>
              <a:t>endoleak</a:t>
            </a:r>
            <a:r>
              <a:rPr lang="en-GB" dirty="0"/>
              <a:t> and how the </a:t>
            </a:r>
            <a:r>
              <a:rPr lang="en-GB" dirty="0" err="1"/>
              <a:t>endoleak</a:t>
            </a:r>
            <a:r>
              <a:rPr lang="en-GB" dirty="0"/>
              <a:t> might be fixed- as shown on these images here</a:t>
            </a:r>
          </a:p>
        </p:txBody>
      </p:sp>
      <p:sp>
        <p:nvSpPr>
          <p:cNvPr id="4" name="Slide Number Placeholder 3"/>
          <p:cNvSpPr>
            <a:spLocks noGrp="1"/>
          </p:cNvSpPr>
          <p:nvPr>
            <p:ph type="sldNum" sz="quarter" idx="5"/>
          </p:nvPr>
        </p:nvSpPr>
        <p:spPr/>
        <p:txBody>
          <a:bodyPr/>
          <a:lstStyle/>
          <a:p>
            <a:fld id="{017F9296-AA67-4B06-A2EC-12940101E3FB}" type="slidenum">
              <a:rPr lang="en-GB" smtClean="0"/>
              <a:t>17</a:t>
            </a:fld>
            <a:endParaRPr lang="en-GB"/>
          </a:p>
        </p:txBody>
      </p:sp>
    </p:spTree>
    <p:extLst>
      <p:ext uri="{BB962C8B-B14F-4D97-AF65-F5344CB8AC3E}">
        <p14:creationId xmlns:p14="http://schemas.microsoft.com/office/powerpoint/2010/main" val="317507147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another thing we are often asked to identify  is Atherosclerosis is the most common form of vascular disease and is the build up of cholesterol-laden fatty plaque building up within the lumen of the arteries which significantly narrows by 50% or more or blocks the artery, this has a significant impact on blood flow reducing flow to  the target organ, thus causing a range of associated symptoms</a:t>
            </a:r>
          </a:p>
        </p:txBody>
      </p:sp>
      <p:sp>
        <p:nvSpPr>
          <p:cNvPr id="4" name="Slide Number Placeholder 3"/>
          <p:cNvSpPr>
            <a:spLocks noGrp="1"/>
          </p:cNvSpPr>
          <p:nvPr>
            <p:ph type="sldNum" sz="quarter" idx="5"/>
          </p:nvPr>
        </p:nvSpPr>
        <p:spPr/>
        <p:txBody>
          <a:bodyPr/>
          <a:lstStyle/>
          <a:p>
            <a:fld id="{017F9296-AA67-4B06-A2EC-12940101E3FB}" type="slidenum">
              <a:rPr lang="en-GB" smtClean="0"/>
              <a:t>18</a:t>
            </a:fld>
            <a:endParaRPr lang="en-GB"/>
          </a:p>
        </p:txBody>
      </p:sp>
    </p:spTree>
    <p:extLst>
      <p:ext uri="{BB962C8B-B14F-4D97-AF65-F5344CB8AC3E}">
        <p14:creationId xmlns:p14="http://schemas.microsoft.com/office/powerpoint/2010/main" val="88524133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Atherosclerosis builds up within the carotid arteries of the neck, the main brain supply to the brain, causing disruption of flow and then TIA or CVA. Also atherosclerosis can cause peripheral arterial disease causing reduced blood flow to the limbs and symptoms such as IC and CLTI incorporates rest pain and tissue loss</a:t>
            </a:r>
          </a:p>
        </p:txBody>
      </p:sp>
      <p:sp>
        <p:nvSpPr>
          <p:cNvPr id="4" name="Slide Number Placeholder 3"/>
          <p:cNvSpPr>
            <a:spLocks noGrp="1"/>
          </p:cNvSpPr>
          <p:nvPr>
            <p:ph type="sldNum" sz="quarter" idx="5"/>
          </p:nvPr>
        </p:nvSpPr>
        <p:spPr/>
        <p:txBody>
          <a:bodyPr/>
          <a:lstStyle/>
          <a:p>
            <a:fld id="{017F9296-AA67-4B06-A2EC-12940101E3FB}" type="slidenum">
              <a:rPr lang="en-GB" smtClean="0"/>
              <a:t>19</a:t>
            </a:fld>
            <a:endParaRPr lang="en-GB"/>
          </a:p>
        </p:txBody>
      </p:sp>
    </p:spTree>
    <p:extLst>
      <p:ext uri="{BB962C8B-B14F-4D97-AF65-F5344CB8AC3E}">
        <p14:creationId xmlns:p14="http://schemas.microsoft.com/office/powerpoint/2010/main" val="41216915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Within the Vascular Lab of Gloucestershire Hospitals we have 8 clinical vascular scientists, 2 trainee Clinical Vascular Scientists completing the 3 year STP and 3 specialist admin staff. </a:t>
            </a:r>
          </a:p>
        </p:txBody>
      </p:sp>
      <p:sp>
        <p:nvSpPr>
          <p:cNvPr id="4" name="Slide Number Placeholder 3"/>
          <p:cNvSpPr>
            <a:spLocks noGrp="1"/>
          </p:cNvSpPr>
          <p:nvPr>
            <p:ph type="sldNum" sz="quarter" idx="5"/>
          </p:nvPr>
        </p:nvSpPr>
        <p:spPr/>
        <p:txBody>
          <a:bodyPr/>
          <a:lstStyle/>
          <a:p>
            <a:fld id="{017F9296-AA67-4B06-A2EC-12940101E3FB}" type="slidenum">
              <a:rPr lang="en-GB" smtClean="0"/>
              <a:t>2</a:t>
            </a:fld>
            <a:endParaRPr lang="en-GB"/>
          </a:p>
        </p:txBody>
      </p:sp>
    </p:spTree>
    <p:extLst>
      <p:ext uri="{BB962C8B-B14F-4D97-AF65-F5344CB8AC3E}">
        <p14:creationId xmlns:p14="http://schemas.microsoft.com/office/powerpoint/2010/main" val="173128766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Lets explore carotid disease in a little more detail. Here are all the vessels we look at during our routine carotid duplex scans- here is a B-mode image of the common carotid bifurcation- where it splits into the internal and external carotid arteries, this is the colour image of normal, non-diseased vessels</a:t>
            </a:r>
          </a:p>
        </p:txBody>
      </p:sp>
      <p:sp>
        <p:nvSpPr>
          <p:cNvPr id="4" name="Slide Number Placeholder 3"/>
          <p:cNvSpPr>
            <a:spLocks noGrp="1"/>
          </p:cNvSpPr>
          <p:nvPr>
            <p:ph type="sldNum" sz="quarter" idx="5"/>
          </p:nvPr>
        </p:nvSpPr>
        <p:spPr/>
        <p:txBody>
          <a:bodyPr/>
          <a:lstStyle/>
          <a:p>
            <a:fld id="{017F9296-AA67-4B06-A2EC-12940101E3FB}" type="slidenum">
              <a:rPr lang="en-GB" smtClean="0"/>
              <a:t>20</a:t>
            </a:fld>
            <a:endParaRPr lang="en-GB"/>
          </a:p>
        </p:txBody>
      </p:sp>
    </p:spTree>
    <p:extLst>
      <p:ext uri="{BB962C8B-B14F-4D97-AF65-F5344CB8AC3E}">
        <p14:creationId xmlns:p14="http://schemas.microsoft.com/office/powerpoint/2010/main" val="119453634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also take spectral doppler waveforms from all the arteries </a:t>
            </a:r>
          </a:p>
        </p:txBody>
      </p:sp>
      <p:sp>
        <p:nvSpPr>
          <p:cNvPr id="4" name="Slide Number Placeholder 3"/>
          <p:cNvSpPr>
            <a:spLocks noGrp="1"/>
          </p:cNvSpPr>
          <p:nvPr>
            <p:ph type="sldNum" sz="quarter" idx="5"/>
          </p:nvPr>
        </p:nvSpPr>
        <p:spPr/>
        <p:txBody>
          <a:bodyPr/>
          <a:lstStyle/>
          <a:p>
            <a:fld id="{017F9296-AA67-4B06-A2EC-12940101E3FB}" type="slidenum">
              <a:rPr lang="en-GB" smtClean="0"/>
              <a:t>21</a:t>
            </a:fld>
            <a:endParaRPr lang="en-GB"/>
          </a:p>
        </p:txBody>
      </p:sp>
    </p:spTree>
    <p:extLst>
      <p:ext uri="{BB962C8B-B14F-4D97-AF65-F5344CB8AC3E}">
        <p14:creationId xmlns:p14="http://schemas.microsoft.com/office/powerpoint/2010/main" val="162028982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when atherosclerosis builds up in the carotid arteries, specifically the internal carotid artery, this can cause significant stenosis, here is how one looks on </a:t>
            </a:r>
            <a:r>
              <a:rPr lang="en-GB" dirty="0" err="1"/>
              <a:t>color</a:t>
            </a:r>
            <a:r>
              <a:rPr lang="en-GB" dirty="0"/>
              <a:t> Doppler- you can see the narrowed channel of flow and this will disrupts the blood flow to the brain and causes TIAs or strokes. When patients present with symptoms of TIA they are seen in the one stop TIA clinic and we perform a Carotid Duplex scan as part of this, this colour image is taken from a recent patient in the TIA clinic, who presented with 20 minutes of right sided weakness and had a left hemisphere TIA- just a reminder- the right side of the body is controlled by the left hemisphere of the brain which is supplied by the left ICA</a:t>
            </a:r>
          </a:p>
        </p:txBody>
      </p:sp>
      <p:sp>
        <p:nvSpPr>
          <p:cNvPr id="4" name="Slide Number Placeholder 3"/>
          <p:cNvSpPr>
            <a:spLocks noGrp="1"/>
          </p:cNvSpPr>
          <p:nvPr>
            <p:ph type="sldNum" sz="quarter" idx="5"/>
          </p:nvPr>
        </p:nvSpPr>
        <p:spPr/>
        <p:txBody>
          <a:bodyPr/>
          <a:lstStyle/>
          <a:p>
            <a:fld id="{017F9296-AA67-4B06-A2EC-12940101E3FB}" type="slidenum">
              <a:rPr lang="en-GB" smtClean="0"/>
              <a:t>22</a:t>
            </a:fld>
            <a:endParaRPr lang="en-GB"/>
          </a:p>
        </p:txBody>
      </p:sp>
    </p:spTree>
    <p:extLst>
      <p:ext uri="{BB962C8B-B14F-4D97-AF65-F5344CB8AC3E}">
        <p14:creationId xmlns:p14="http://schemas.microsoft.com/office/powerpoint/2010/main" val="293293239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as part of our Carotid Duplex assessment we look at the CCA using B-mode, colour and spectral Doppler and take some velocities. Here I can see nice colour filling to the walls and very little in the way of plaque, the PSV 50</a:t>
            </a:r>
          </a:p>
        </p:txBody>
      </p:sp>
      <p:sp>
        <p:nvSpPr>
          <p:cNvPr id="4" name="Slide Number Placeholder 3"/>
          <p:cNvSpPr>
            <a:spLocks noGrp="1"/>
          </p:cNvSpPr>
          <p:nvPr>
            <p:ph type="sldNum" sz="quarter" idx="5"/>
          </p:nvPr>
        </p:nvSpPr>
        <p:spPr/>
        <p:txBody>
          <a:bodyPr/>
          <a:lstStyle/>
          <a:p>
            <a:fld id="{017F9296-AA67-4B06-A2EC-12940101E3FB}" type="slidenum">
              <a:rPr lang="en-GB" smtClean="0"/>
              <a:t>23</a:t>
            </a:fld>
            <a:endParaRPr lang="en-GB"/>
          </a:p>
        </p:txBody>
      </p:sp>
    </p:spTree>
    <p:extLst>
      <p:ext uri="{BB962C8B-B14F-4D97-AF65-F5344CB8AC3E}">
        <p14:creationId xmlns:p14="http://schemas.microsoft.com/office/powerpoint/2010/main" val="41107794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Then moved onto the ICA where things are a little different- on the colour image you can see a narrowed lumen and on the b-mode plaque has built up within the vessel- also on the spectral Doppler we have increased velocities at 485.</a:t>
            </a:r>
          </a:p>
          <a:p>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24</a:t>
            </a:fld>
            <a:endParaRPr lang="en-GB"/>
          </a:p>
        </p:txBody>
      </p:sp>
    </p:spTree>
    <p:extLst>
      <p:ext uri="{BB962C8B-B14F-4D97-AF65-F5344CB8AC3E}">
        <p14:creationId xmlns:p14="http://schemas.microsoft.com/office/powerpoint/2010/main" val="168416245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with all the information we generate a report, which demonstrates here that this patient has a symptomatic significant &gt;90% stenosis of the left ICA. How have we determined this- alongside appearances on B-mode and colour, we use the velocities to calculate the degree of stenosis. So we need to get up our NASCET criteria- angiographically standardised stenosis grading criteria to guide our delineation of the stenosis- so firstly we take the ICA PSV which is 485- into this box, then </a:t>
            </a:r>
            <a:r>
              <a:rPr lang="en-GB" dirty="0" err="1"/>
              <a:t>usingthe</a:t>
            </a:r>
            <a:r>
              <a:rPr lang="en-GB" dirty="0"/>
              <a:t> CCA PSV we calculate a ratio- which is 9.7 so greater than 5 and that goes into this box and tells us this stenosis is likely </a:t>
            </a:r>
            <a:r>
              <a:rPr lang="en-GB" dirty="0" err="1"/>
              <a:t>ot</a:t>
            </a:r>
            <a:r>
              <a:rPr lang="en-GB" dirty="0"/>
              <a:t> be&gt;(). The end column is used when there is </a:t>
            </a:r>
            <a:r>
              <a:rPr lang="en-GB" dirty="0" err="1"/>
              <a:t>ambuiguity</a:t>
            </a:r>
            <a:r>
              <a:rPr lang="en-GB" dirty="0"/>
              <a:t> with the other </a:t>
            </a:r>
            <a:r>
              <a:rPr lang="en-GB" dirty="0" err="1"/>
              <a:t>criteraia</a:t>
            </a:r>
            <a:r>
              <a:rPr lang="en-GB" dirty="0"/>
              <a:t>. So this patient has a significant, symptomatic internal carotid artery stenosis and needs vascular review.</a:t>
            </a:r>
          </a:p>
        </p:txBody>
      </p:sp>
      <p:sp>
        <p:nvSpPr>
          <p:cNvPr id="4" name="Slide Number Placeholder 3"/>
          <p:cNvSpPr>
            <a:spLocks noGrp="1"/>
          </p:cNvSpPr>
          <p:nvPr>
            <p:ph type="sldNum" sz="quarter" idx="5"/>
          </p:nvPr>
        </p:nvSpPr>
        <p:spPr/>
        <p:txBody>
          <a:bodyPr/>
          <a:lstStyle/>
          <a:p>
            <a:fld id="{017F9296-AA67-4B06-A2EC-12940101E3FB}" type="slidenum">
              <a:rPr lang="en-GB" smtClean="0"/>
              <a:t>25</a:t>
            </a:fld>
            <a:endParaRPr lang="en-GB"/>
          </a:p>
        </p:txBody>
      </p:sp>
    </p:spTree>
    <p:extLst>
      <p:ext uri="{BB962C8B-B14F-4D97-AF65-F5344CB8AC3E}">
        <p14:creationId xmlns:p14="http://schemas.microsoft.com/office/powerpoint/2010/main" val="1362831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Each patient will be reviewed for lifestyle modifications and optimisation of medical therapy to minimise stroke risk. The review also involves determining if the patient is a suitable surgical candidate for carotid endarterectomy, with the primary aim to reduce the risk of further stroke. This patient went onto have surgical treatment in the form of carotid endarterectomy, where significant stenotic plaque is surgically removed from the internal carotid artery</a:t>
            </a:r>
          </a:p>
        </p:txBody>
      </p:sp>
      <p:sp>
        <p:nvSpPr>
          <p:cNvPr id="4" name="Slide Number Placeholder 3"/>
          <p:cNvSpPr>
            <a:spLocks noGrp="1"/>
          </p:cNvSpPr>
          <p:nvPr>
            <p:ph type="sldNum" sz="quarter" idx="5"/>
          </p:nvPr>
        </p:nvSpPr>
        <p:spPr/>
        <p:txBody>
          <a:bodyPr/>
          <a:lstStyle/>
          <a:p>
            <a:fld id="{017F9296-AA67-4B06-A2EC-12940101E3FB}" type="slidenum">
              <a:rPr lang="en-GB" smtClean="0"/>
              <a:t>26</a:t>
            </a:fld>
            <a:endParaRPr lang="en-GB"/>
          </a:p>
        </p:txBody>
      </p:sp>
    </p:spTree>
    <p:extLst>
      <p:ext uri="{BB962C8B-B14F-4D97-AF65-F5344CB8AC3E}">
        <p14:creationId xmlns:p14="http://schemas.microsoft.com/office/powerpoint/2010/main" val="67447178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during our routine assessment for peripheral arterial disease we can look at the arteries of the lower limb as shown here. For the scan we will get the patient to lie down on the couch and scan from their abdomens all the way down the inside of their thigh and the inside and outside of their calf and can take up to 45mins + reporting time. Here are some images taken from normal, non-diseased vessel. Here you can see the CFA and its bifurcation into the SFA and PFA, this colour flow image demonstrates filling to the walls and appearances are good, then follow the SFA down into the popliteal artery behind the knee. </a:t>
            </a:r>
          </a:p>
        </p:txBody>
      </p:sp>
      <p:sp>
        <p:nvSpPr>
          <p:cNvPr id="4" name="Slide Number Placeholder 3"/>
          <p:cNvSpPr>
            <a:spLocks noGrp="1"/>
          </p:cNvSpPr>
          <p:nvPr>
            <p:ph type="sldNum" sz="quarter" idx="5"/>
          </p:nvPr>
        </p:nvSpPr>
        <p:spPr/>
        <p:txBody>
          <a:bodyPr/>
          <a:lstStyle/>
          <a:p>
            <a:fld id="{017F9296-AA67-4B06-A2EC-12940101E3FB}" type="slidenum">
              <a:rPr lang="en-GB" smtClean="0"/>
              <a:t>27</a:t>
            </a:fld>
            <a:endParaRPr lang="en-GB"/>
          </a:p>
        </p:txBody>
      </p:sp>
    </p:spTree>
    <p:extLst>
      <p:ext uri="{BB962C8B-B14F-4D97-AF65-F5344CB8AC3E}">
        <p14:creationId xmlns:p14="http://schemas.microsoft.com/office/powerpoint/2010/main" val="111579145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98433" rtl="0" eaLnBrk="1" fontAlgn="auto" latinLnBrk="0" hangingPunct="1">
              <a:lnSpc>
                <a:spcPct val="100000"/>
              </a:lnSpc>
              <a:spcBef>
                <a:spcPts val="0"/>
              </a:spcBef>
              <a:spcAft>
                <a:spcPts val="0"/>
              </a:spcAft>
              <a:buClrTx/>
              <a:buSzTx/>
              <a:buFontTx/>
              <a:buNone/>
              <a:tabLst/>
              <a:defRPr/>
            </a:pPr>
            <a:r>
              <a:rPr lang="en-GB" dirty="0"/>
              <a:t>Lets have a look at a real life example a Patient with an infected diabetic foot ulcer, was seen in the vascular hot clinic and scanned the same day by us. The report demonstrates multi-level disease, starting at the CFA- We noted the waveforms were triphasic as indicated here suggesting there is no disease higher up so we didn’t need to scan their abdomen- the report demonstrates &lt;50% so non-significant plaque which looks like this on the ultrasound. </a:t>
            </a:r>
          </a:p>
          <a:p>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28</a:t>
            </a:fld>
            <a:endParaRPr lang="en-GB"/>
          </a:p>
        </p:txBody>
      </p:sp>
    </p:spTree>
    <p:extLst>
      <p:ext uri="{BB962C8B-B14F-4D97-AF65-F5344CB8AC3E}">
        <p14:creationId xmlns:p14="http://schemas.microsoft.com/office/powerpoint/2010/main" val="19529524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which looks like this on the ultrasound. </a:t>
            </a:r>
          </a:p>
        </p:txBody>
      </p:sp>
      <p:sp>
        <p:nvSpPr>
          <p:cNvPr id="4" name="Slide Number Placeholder 3"/>
          <p:cNvSpPr>
            <a:spLocks noGrp="1"/>
          </p:cNvSpPr>
          <p:nvPr>
            <p:ph type="sldNum" sz="quarter" idx="5"/>
          </p:nvPr>
        </p:nvSpPr>
        <p:spPr/>
        <p:txBody>
          <a:bodyPr/>
          <a:lstStyle/>
          <a:p>
            <a:fld id="{017F9296-AA67-4B06-A2EC-12940101E3FB}" type="slidenum">
              <a:rPr lang="en-GB" smtClean="0"/>
              <a:t>29</a:t>
            </a:fld>
            <a:endParaRPr lang="en-GB"/>
          </a:p>
        </p:txBody>
      </p:sp>
    </p:spTree>
    <p:extLst>
      <p:ext uri="{BB962C8B-B14F-4D97-AF65-F5344CB8AC3E}">
        <p14:creationId xmlns:p14="http://schemas.microsoft.com/office/powerpoint/2010/main" val="59319268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 The majority of us rotate daily between the Labs on each site- GRH within the gallery wing and CGH in West block where we see a range of inpatients and outpatients from a range of specialities. Our core hours are Monday to Friday 8.30-4.30</a:t>
            </a:r>
          </a:p>
          <a:p>
            <a:r>
              <a:rPr lang="en-GB" dirty="0"/>
              <a:t>Lab</a:t>
            </a:r>
          </a:p>
          <a:p>
            <a:r>
              <a:rPr lang="en-GB" dirty="0"/>
              <a:t>We mostly get inpatients to us but can be portable=theatres, dcc, wards etc for various reasons</a:t>
            </a:r>
          </a:p>
        </p:txBody>
      </p:sp>
      <p:sp>
        <p:nvSpPr>
          <p:cNvPr id="4" name="Slide Number Placeholder 3"/>
          <p:cNvSpPr>
            <a:spLocks noGrp="1"/>
          </p:cNvSpPr>
          <p:nvPr>
            <p:ph type="sldNum" sz="quarter" idx="5"/>
          </p:nvPr>
        </p:nvSpPr>
        <p:spPr/>
        <p:txBody>
          <a:bodyPr/>
          <a:lstStyle/>
          <a:p>
            <a:fld id="{017F9296-AA67-4B06-A2EC-12940101E3FB}" type="slidenum">
              <a:rPr lang="en-GB" smtClean="0"/>
              <a:t>3</a:t>
            </a:fld>
            <a:endParaRPr lang="en-GB"/>
          </a:p>
        </p:txBody>
      </p:sp>
    </p:spTree>
    <p:extLst>
      <p:ext uri="{BB962C8B-B14F-4D97-AF65-F5344CB8AC3E}">
        <p14:creationId xmlns:p14="http://schemas.microsoft.com/office/powerpoint/2010/main" val="4040928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Then within the proximal SFA there was ~50% stenosis which appeared as so on colour image</a:t>
            </a:r>
          </a:p>
        </p:txBody>
      </p:sp>
      <p:sp>
        <p:nvSpPr>
          <p:cNvPr id="4" name="Slide Number Placeholder 3"/>
          <p:cNvSpPr>
            <a:spLocks noGrp="1"/>
          </p:cNvSpPr>
          <p:nvPr>
            <p:ph type="sldNum" sz="quarter" idx="5"/>
          </p:nvPr>
        </p:nvSpPr>
        <p:spPr/>
        <p:txBody>
          <a:bodyPr/>
          <a:lstStyle/>
          <a:p>
            <a:fld id="{017F9296-AA67-4B06-A2EC-12940101E3FB}" type="slidenum">
              <a:rPr lang="en-GB" smtClean="0"/>
              <a:t>30</a:t>
            </a:fld>
            <a:endParaRPr lang="en-GB"/>
          </a:p>
        </p:txBody>
      </p:sp>
    </p:spTree>
    <p:extLst>
      <p:ext uri="{BB962C8B-B14F-4D97-AF65-F5344CB8AC3E}">
        <p14:creationId xmlns:p14="http://schemas.microsoft.com/office/powerpoint/2010/main" val="12258769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algn="l"/>
            <a:r>
              <a:rPr lang="en-GB" dirty="0"/>
              <a:t>Longitudinal</a:t>
            </a:r>
          </a:p>
        </p:txBody>
      </p:sp>
      <p:sp>
        <p:nvSpPr>
          <p:cNvPr id="4" name="Slide Number Placeholder 3"/>
          <p:cNvSpPr>
            <a:spLocks noGrp="1"/>
          </p:cNvSpPr>
          <p:nvPr>
            <p:ph type="sldNum" sz="quarter" idx="5"/>
          </p:nvPr>
        </p:nvSpPr>
        <p:spPr/>
        <p:txBody>
          <a:bodyPr/>
          <a:lstStyle/>
          <a:p>
            <a:fld id="{017F9296-AA67-4B06-A2EC-12940101E3FB}" type="slidenum">
              <a:rPr lang="en-GB" smtClean="0"/>
              <a:t>31</a:t>
            </a:fld>
            <a:endParaRPr lang="en-GB"/>
          </a:p>
        </p:txBody>
      </p:sp>
    </p:spTree>
    <p:extLst>
      <p:ext uri="{BB962C8B-B14F-4D97-AF65-F5344CB8AC3E}">
        <p14:creationId xmlns:p14="http://schemas.microsoft.com/office/powerpoint/2010/main" val="225188368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 within the mid-thigh there is a </a:t>
            </a:r>
            <a:r>
              <a:rPr lang="en-GB" dirty="0" err="1"/>
              <a:t>signficant</a:t>
            </a:r>
            <a:r>
              <a:rPr lang="en-GB" dirty="0"/>
              <a:t> stenosis- these numbers are the recorded velocities, and the 70-99% indicates the severity of the disease, so pretty severe in this case. SO to determine this</a:t>
            </a:r>
          </a:p>
        </p:txBody>
      </p:sp>
      <p:sp>
        <p:nvSpPr>
          <p:cNvPr id="4" name="Slide Number Placeholder 3"/>
          <p:cNvSpPr>
            <a:spLocks noGrp="1"/>
          </p:cNvSpPr>
          <p:nvPr>
            <p:ph type="sldNum" sz="quarter" idx="5"/>
          </p:nvPr>
        </p:nvSpPr>
        <p:spPr/>
        <p:txBody>
          <a:bodyPr/>
          <a:lstStyle/>
          <a:p>
            <a:fld id="{017F9296-AA67-4B06-A2EC-12940101E3FB}" type="slidenum">
              <a:rPr lang="en-GB" smtClean="0"/>
              <a:t>32</a:t>
            </a:fld>
            <a:endParaRPr lang="en-GB"/>
          </a:p>
        </p:txBody>
      </p:sp>
    </p:spTree>
    <p:extLst>
      <p:ext uri="{BB962C8B-B14F-4D97-AF65-F5344CB8AC3E}">
        <p14:creationId xmlns:p14="http://schemas.microsoft.com/office/powerpoint/2010/main" val="63701933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took the PSV from the less diseased artery before and the PSV at the tightest point of the stenosis and divided them to generate a ratio</a:t>
            </a:r>
          </a:p>
        </p:txBody>
      </p:sp>
      <p:sp>
        <p:nvSpPr>
          <p:cNvPr id="4" name="Slide Number Placeholder 3"/>
          <p:cNvSpPr>
            <a:spLocks noGrp="1"/>
          </p:cNvSpPr>
          <p:nvPr>
            <p:ph type="sldNum" sz="quarter" idx="5"/>
          </p:nvPr>
        </p:nvSpPr>
        <p:spPr/>
        <p:txBody>
          <a:bodyPr/>
          <a:lstStyle/>
          <a:p>
            <a:fld id="{017F9296-AA67-4B06-A2EC-12940101E3FB}" type="slidenum">
              <a:rPr lang="en-GB" smtClean="0"/>
              <a:t>33</a:t>
            </a:fld>
            <a:endParaRPr lang="en-GB"/>
          </a:p>
        </p:txBody>
      </p:sp>
    </p:spTree>
    <p:extLst>
      <p:ext uri="{BB962C8B-B14F-4D97-AF65-F5344CB8AC3E}">
        <p14:creationId xmlns:p14="http://schemas.microsoft.com/office/powerpoint/2010/main" val="65019313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Then like with the Carotid artery Duplex we use the information within our </a:t>
            </a:r>
            <a:r>
              <a:rPr lang="en-GB" dirty="0" err="1"/>
              <a:t>depattmental</a:t>
            </a:r>
            <a:r>
              <a:rPr lang="en-GB" dirty="0"/>
              <a:t> standard operating procedure and using the criteria can determine that based on the velocity ratio, the stenosis is 70-99%. </a:t>
            </a:r>
          </a:p>
        </p:txBody>
      </p:sp>
      <p:sp>
        <p:nvSpPr>
          <p:cNvPr id="4" name="Slide Number Placeholder 3"/>
          <p:cNvSpPr>
            <a:spLocks noGrp="1"/>
          </p:cNvSpPr>
          <p:nvPr>
            <p:ph type="sldNum" sz="quarter" idx="5"/>
          </p:nvPr>
        </p:nvSpPr>
        <p:spPr/>
        <p:txBody>
          <a:bodyPr/>
          <a:lstStyle/>
          <a:p>
            <a:fld id="{017F9296-AA67-4B06-A2EC-12940101E3FB}" type="slidenum">
              <a:rPr lang="en-GB" smtClean="0"/>
              <a:t>34</a:t>
            </a:fld>
            <a:endParaRPr lang="en-GB"/>
          </a:p>
        </p:txBody>
      </p:sp>
    </p:spTree>
    <p:extLst>
      <p:ext uri="{BB962C8B-B14F-4D97-AF65-F5344CB8AC3E}">
        <p14:creationId xmlns:p14="http://schemas.microsoft.com/office/powerpoint/2010/main" val="342683665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Finally, we determine the posterior tibial artery is occluded or blocked and this is what it looked like on the US</a:t>
            </a:r>
          </a:p>
        </p:txBody>
      </p:sp>
      <p:sp>
        <p:nvSpPr>
          <p:cNvPr id="4" name="Slide Number Placeholder 3"/>
          <p:cNvSpPr>
            <a:spLocks noGrp="1"/>
          </p:cNvSpPr>
          <p:nvPr>
            <p:ph type="sldNum" sz="quarter" idx="5"/>
          </p:nvPr>
        </p:nvSpPr>
        <p:spPr/>
        <p:txBody>
          <a:bodyPr/>
          <a:lstStyle/>
          <a:p>
            <a:fld id="{017F9296-AA67-4B06-A2EC-12940101E3FB}" type="slidenum">
              <a:rPr lang="en-GB" smtClean="0"/>
              <a:t>35</a:t>
            </a:fld>
            <a:endParaRPr lang="en-GB"/>
          </a:p>
        </p:txBody>
      </p:sp>
    </p:spTree>
    <p:extLst>
      <p:ext uri="{BB962C8B-B14F-4D97-AF65-F5344CB8AC3E}">
        <p14:creationId xmlns:p14="http://schemas.microsoft.com/office/powerpoint/2010/main" val="30431464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As was the anterior tibial artery</a:t>
            </a:r>
          </a:p>
        </p:txBody>
      </p:sp>
      <p:sp>
        <p:nvSpPr>
          <p:cNvPr id="4" name="Slide Number Placeholder 3"/>
          <p:cNvSpPr>
            <a:spLocks noGrp="1"/>
          </p:cNvSpPr>
          <p:nvPr>
            <p:ph type="sldNum" sz="quarter" idx="5"/>
          </p:nvPr>
        </p:nvSpPr>
        <p:spPr/>
        <p:txBody>
          <a:bodyPr/>
          <a:lstStyle/>
          <a:p>
            <a:fld id="{017F9296-AA67-4B06-A2EC-12940101E3FB}" type="slidenum">
              <a:rPr lang="en-GB" smtClean="0"/>
              <a:t>36</a:t>
            </a:fld>
            <a:endParaRPr lang="en-GB"/>
          </a:p>
        </p:txBody>
      </p:sp>
    </p:spTree>
    <p:extLst>
      <p:ext uri="{BB962C8B-B14F-4D97-AF65-F5344CB8AC3E}">
        <p14:creationId xmlns:p14="http://schemas.microsoft.com/office/powerpoint/2010/main" val="24233046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However the peroneal artery was patent  with monophasic flow</a:t>
            </a:r>
          </a:p>
          <a:p>
            <a:endParaRPr lang="en-GB" dirty="0"/>
          </a:p>
          <a:p>
            <a:r>
              <a:rPr lang="en-GB" dirty="0"/>
              <a:t>We see a huge range of disease states, no 2 patients are the same, and this patient</a:t>
            </a:r>
          </a:p>
        </p:txBody>
      </p:sp>
      <p:sp>
        <p:nvSpPr>
          <p:cNvPr id="4" name="Slide Number Placeholder 3"/>
          <p:cNvSpPr>
            <a:spLocks noGrp="1"/>
          </p:cNvSpPr>
          <p:nvPr>
            <p:ph type="sldNum" sz="quarter" idx="5"/>
          </p:nvPr>
        </p:nvSpPr>
        <p:spPr/>
        <p:txBody>
          <a:bodyPr/>
          <a:lstStyle/>
          <a:p>
            <a:fld id="{017F9296-AA67-4B06-A2EC-12940101E3FB}" type="slidenum">
              <a:rPr lang="en-GB" smtClean="0"/>
              <a:t>37</a:t>
            </a:fld>
            <a:endParaRPr lang="en-GB"/>
          </a:p>
        </p:txBody>
      </p:sp>
    </p:spTree>
    <p:extLst>
      <p:ext uri="{BB962C8B-B14F-4D97-AF65-F5344CB8AC3E}">
        <p14:creationId xmlns:p14="http://schemas.microsoft.com/office/powerpoint/2010/main" val="22523313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Has severe occlusive disease and probably has </a:t>
            </a:r>
            <a:r>
              <a:rPr lang="en-GB" dirty="0" err="1"/>
              <a:t>sx</a:t>
            </a:r>
            <a:r>
              <a:rPr lang="en-GB" dirty="0"/>
              <a:t> of CLTI and the US </a:t>
            </a:r>
            <a:r>
              <a:rPr lang="en-GB" dirty="0" err="1"/>
              <a:t>imagefrom</a:t>
            </a:r>
            <a:r>
              <a:rPr lang="en-GB" dirty="0"/>
              <a:t> the SFA </a:t>
            </a:r>
          </a:p>
        </p:txBody>
      </p:sp>
      <p:sp>
        <p:nvSpPr>
          <p:cNvPr id="4" name="Slide Number Placeholder 3"/>
          <p:cNvSpPr>
            <a:spLocks noGrp="1"/>
          </p:cNvSpPr>
          <p:nvPr>
            <p:ph type="sldNum" sz="quarter" idx="5"/>
          </p:nvPr>
        </p:nvSpPr>
        <p:spPr/>
        <p:txBody>
          <a:bodyPr/>
          <a:lstStyle/>
          <a:p>
            <a:fld id="{017F9296-AA67-4B06-A2EC-12940101E3FB}" type="slidenum">
              <a:rPr lang="en-GB" smtClean="0"/>
              <a:t>38</a:t>
            </a:fld>
            <a:endParaRPr lang="en-GB"/>
          </a:p>
        </p:txBody>
      </p:sp>
    </p:spTree>
    <p:extLst>
      <p:ext uri="{BB962C8B-B14F-4D97-AF65-F5344CB8AC3E}">
        <p14:creationId xmlns:p14="http://schemas.microsoft.com/office/powerpoint/2010/main" val="23585310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Best medical therapy is offered to all PAD patients alongside lifestyle advice, smoking cessation etc. </a:t>
            </a:r>
          </a:p>
          <a:p>
            <a:r>
              <a:rPr lang="en-GB" dirty="0"/>
              <a:t>Then endovascular revascularisation options are explored such as angioplasty and stenting  which are a minimally invasive approach and involves a image guided technique where is wire is threaded through the blockage and devices such as balloons and stents are passed over the wire and used to re-open the blocked or narrowed artery</a:t>
            </a:r>
          </a:p>
        </p:txBody>
      </p:sp>
      <p:sp>
        <p:nvSpPr>
          <p:cNvPr id="4" name="Slide Number Placeholder 3"/>
          <p:cNvSpPr>
            <a:spLocks noGrp="1"/>
          </p:cNvSpPr>
          <p:nvPr>
            <p:ph type="sldNum" sz="quarter" idx="5"/>
          </p:nvPr>
        </p:nvSpPr>
        <p:spPr/>
        <p:txBody>
          <a:bodyPr/>
          <a:lstStyle/>
          <a:p>
            <a:fld id="{017F9296-AA67-4B06-A2EC-12940101E3FB}" type="slidenum">
              <a:rPr lang="en-GB" smtClean="0"/>
              <a:t>39</a:t>
            </a:fld>
            <a:endParaRPr lang="en-GB"/>
          </a:p>
        </p:txBody>
      </p:sp>
    </p:spTree>
    <p:extLst>
      <p:ext uri="{BB962C8B-B14F-4D97-AF65-F5344CB8AC3E}">
        <p14:creationId xmlns:p14="http://schemas.microsoft.com/office/powerpoint/2010/main" val="62590364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Following on from a relevant undergrad you apply for the scientist training programme which is a nationwide programme a wide range of healthcare science specialisms from cancer genomics and clinical microbiology to nuclear medicine and of course vascular science. If you are a successful applicants are employed by a Trust for 3 years for work based training with </a:t>
            </a:r>
            <a:r>
              <a:rPr lang="en-GB" dirty="0" err="1"/>
              <a:t>uni</a:t>
            </a:r>
            <a:r>
              <a:rPr lang="en-GB" dirty="0"/>
              <a:t> blocks, rotate through a range of relevant departments in the 1</a:t>
            </a:r>
            <a:r>
              <a:rPr lang="en-GB" baseline="30000" dirty="0"/>
              <a:t>st</a:t>
            </a:r>
            <a:r>
              <a:rPr lang="en-GB" dirty="0"/>
              <a:t> year, and you complete an MSc in clinical science. s. Once the STP is complete we can gain statutory registration and become Clinical Vascular Scientist, then After completing min 3 years experience and 1100 scans across 4 modalities we can gain accreditation with the society of clinical vascular scientists </a:t>
            </a:r>
          </a:p>
          <a:p>
            <a:endParaRPr lang="en-GB" dirty="0"/>
          </a:p>
          <a:p>
            <a:r>
              <a:rPr lang="en-GB" dirty="0"/>
              <a:t>It is an intensive training and The royal college of surgeons recognises our training as comparable to ST5 level for medics.</a:t>
            </a:r>
          </a:p>
        </p:txBody>
      </p:sp>
      <p:sp>
        <p:nvSpPr>
          <p:cNvPr id="4" name="Slide Number Placeholder 3"/>
          <p:cNvSpPr>
            <a:spLocks noGrp="1"/>
          </p:cNvSpPr>
          <p:nvPr>
            <p:ph type="sldNum" sz="quarter" idx="5"/>
          </p:nvPr>
        </p:nvSpPr>
        <p:spPr/>
        <p:txBody>
          <a:bodyPr/>
          <a:lstStyle/>
          <a:p>
            <a:fld id="{017F9296-AA67-4B06-A2EC-12940101E3FB}" type="slidenum">
              <a:rPr lang="en-GB" smtClean="0"/>
              <a:t>4</a:t>
            </a:fld>
            <a:endParaRPr lang="en-GB"/>
          </a:p>
        </p:txBody>
      </p:sp>
    </p:spTree>
    <p:extLst>
      <p:ext uri="{BB962C8B-B14F-4D97-AF65-F5344CB8AC3E}">
        <p14:creationId xmlns:p14="http://schemas.microsoft.com/office/powerpoint/2010/main" val="157780223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which are a minimally invasive approach and involves a image guided technique where is wire is threaded through the blockage and devices such as balloons and stents are passed over the wire and used to re-open the blocked or narrowed artery. Here are some angiographic images from a patient having an angioplasty and then a stent deployed. Stents are metal mesh tubes and we can see them on ultrasound and these patients are then </a:t>
            </a:r>
            <a:r>
              <a:rPr lang="en-GB" dirty="0" err="1"/>
              <a:t>refered</a:t>
            </a:r>
            <a:r>
              <a:rPr lang="en-GB" dirty="0"/>
              <a:t> to us to check how well these procedures go and this example here you can see the bright, cross-hatched walls of the stent within the SFA that has created a uniform channel of flow in a previously blocked artery. We provide surveillance with regular scans to improve the durability of the stents on a case-by case preference</a:t>
            </a:r>
          </a:p>
        </p:txBody>
      </p:sp>
      <p:sp>
        <p:nvSpPr>
          <p:cNvPr id="4" name="Slide Number Placeholder 3"/>
          <p:cNvSpPr>
            <a:spLocks noGrp="1"/>
          </p:cNvSpPr>
          <p:nvPr>
            <p:ph type="sldNum" sz="quarter" idx="5"/>
          </p:nvPr>
        </p:nvSpPr>
        <p:spPr/>
        <p:txBody>
          <a:bodyPr/>
          <a:lstStyle/>
          <a:p>
            <a:fld id="{017F9296-AA67-4B06-A2EC-12940101E3FB}" type="slidenum">
              <a:rPr lang="en-GB" smtClean="0"/>
              <a:t>40</a:t>
            </a:fld>
            <a:endParaRPr lang="en-GB"/>
          </a:p>
        </p:txBody>
      </p:sp>
    </p:spTree>
    <p:extLst>
      <p:ext uri="{BB962C8B-B14F-4D97-AF65-F5344CB8AC3E}">
        <p14:creationId xmlns:p14="http://schemas.microsoft.com/office/powerpoint/2010/main" val="191407646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Open revascularisation options include </a:t>
            </a:r>
            <a:r>
              <a:rPr lang="en-GB" dirty="0" err="1"/>
              <a:t>endartectomy</a:t>
            </a:r>
            <a:r>
              <a:rPr lang="en-GB" dirty="0"/>
              <a:t> and bypass graft</a:t>
            </a:r>
          </a:p>
        </p:txBody>
      </p:sp>
      <p:sp>
        <p:nvSpPr>
          <p:cNvPr id="4" name="Slide Number Placeholder 3"/>
          <p:cNvSpPr>
            <a:spLocks noGrp="1"/>
          </p:cNvSpPr>
          <p:nvPr>
            <p:ph type="sldNum" sz="quarter" idx="5"/>
          </p:nvPr>
        </p:nvSpPr>
        <p:spPr/>
        <p:txBody>
          <a:bodyPr/>
          <a:lstStyle/>
          <a:p>
            <a:fld id="{017F9296-AA67-4B06-A2EC-12940101E3FB}" type="slidenum">
              <a:rPr lang="en-GB" smtClean="0"/>
              <a:t>41</a:t>
            </a:fld>
            <a:endParaRPr lang="en-GB"/>
          </a:p>
        </p:txBody>
      </p:sp>
    </p:spTree>
    <p:extLst>
      <p:ext uri="{BB962C8B-B14F-4D97-AF65-F5344CB8AC3E}">
        <p14:creationId xmlns:p14="http://schemas.microsoft.com/office/powerpoint/2010/main" val="407713545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 bypass </a:t>
            </a:r>
            <a:r>
              <a:rPr lang="en-GB"/>
              <a:t>graft is </a:t>
            </a:r>
            <a:r>
              <a:rPr lang="en-GB" dirty="0"/>
              <a:t>where less diseased arteries before and after the blocked arteries are exposed and a tube or conduit is sewn to each- blood travels through the conduit and bypasses the blockage, thus restoring blood flow to the lower limb. The conduit is usually taken from the leg using the patients own veins and they come to us first of all to map the veins and help surgical decision making </a:t>
            </a:r>
          </a:p>
        </p:txBody>
      </p:sp>
      <p:sp>
        <p:nvSpPr>
          <p:cNvPr id="4" name="Slide Number Placeholder 3"/>
          <p:cNvSpPr>
            <a:spLocks noGrp="1"/>
          </p:cNvSpPr>
          <p:nvPr>
            <p:ph type="sldNum" sz="quarter" idx="5"/>
          </p:nvPr>
        </p:nvSpPr>
        <p:spPr/>
        <p:txBody>
          <a:bodyPr/>
          <a:lstStyle/>
          <a:p>
            <a:fld id="{017F9296-AA67-4B06-A2EC-12940101E3FB}" type="slidenum">
              <a:rPr lang="en-GB" smtClean="0"/>
              <a:t>42</a:t>
            </a:fld>
            <a:endParaRPr lang="en-GB"/>
          </a:p>
        </p:txBody>
      </p:sp>
    </p:spTree>
    <p:extLst>
      <p:ext uri="{BB962C8B-B14F-4D97-AF65-F5344CB8AC3E}">
        <p14:creationId xmlns:p14="http://schemas.microsoft.com/office/powerpoint/2010/main" val="35664648"/>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check the deep veins and then assess the diameters of the superficial veins along their length. We report that and the team decides if a vein is viable. If no veins are suitable then a PTFE graft can be used</a:t>
            </a:r>
          </a:p>
        </p:txBody>
      </p:sp>
      <p:sp>
        <p:nvSpPr>
          <p:cNvPr id="4" name="Slide Number Placeholder 3"/>
          <p:cNvSpPr>
            <a:spLocks noGrp="1"/>
          </p:cNvSpPr>
          <p:nvPr>
            <p:ph type="sldNum" sz="quarter" idx="5"/>
          </p:nvPr>
        </p:nvSpPr>
        <p:spPr/>
        <p:txBody>
          <a:bodyPr/>
          <a:lstStyle/>
          <a:p>
            <a:fld id="{017F9296-AA67-4B06-A2EC-12940101E3FB}" type="slidenum">
              <a:rPr lang="en-GB" smtClean="0"/>
              <a:t>43</a:t>
            </a:fld>
            <a:endParaRPr lang="en-GB"/>
          </a:p>
        </p:txBody>
      </p:sp>
    </p:spTree>
    <p:extLst>
      <p:ext uri="{BB962C8B-B14F-4D97-AF65-F5344CB8AC3E}">
        <p14:creationId xmlns:p14="http://schemas.microsoft.com/office/powerpoint/2010/main" val="24535686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can then provide surveillance for the graft at regular intervals for a year or more if required, here you can see the graft lying within a lower limb- the double lines indicate this is a PTFE graft</a:t>
            </a:r>
          </a:p>
        </p:txBody>
      </p:sp>
      <p:sp>
        <p:nvSpPr>
          <p:cNvPr id="4" name="Slide Number Placeholder 3"/>
          <p:cNvSpPr>
            <a:spLocks noGrp="1"/>
          </p:cNvSpPr>
          <p:nvPr>
            <p:ph type="sldNum" sz="quarter" idx="5"/>
          </p:nvPr>
        </p:nvSpPr>
        <p:spPr/>
        <p:txBody>
          <a:bodyPr/>
          <a:lstStyle/>
          <a:p>
            <a:fld id="{017F9296-AA67-4B06-A2EC-12940101E3FB}" type="slidenum">
              <a:rPr lang="en-GB" smtClean="0"/>
              <a:t>44</a:t>
            </a:fld>
            <a:endParaRPr lang="en-GB"/>
          </a:p>
        </p:txBody>
      </p:sp>
    </p:spTree>
    <p:extLst>
      <p:ext uri="{BB962C8B-B14F-4D97-AF65-F5344CB8AC3E}">
        <p14:creationId xmlns:p14="http://schemas.microsoft.com/office/powerpoint/2010/main" val="37535857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can then provide surveillance for the graft at regular intervals for a year or more if required, particularly if a vein has been used. For us to be able to monitor the quality of the graft and to detect for pending graft failure on top of our usual values we also record the graft flow velocity and ankle brachial pressure index each scan and reductions in both may mean revascularisation of the graft will be required.  </a:t>
            </a:r>
          </a:p>
        </p:txBody>
      </p:sp>
      <p:sp>
        <p:nvSpPr>
          <p:cNvPr id="4" name="Slide Number Placeholder 3"/>
          <p:cNvSpPr>
            <a:spLocks noGrp="1"/>
          </p:cNvSpPr>
          <p:nvPr>
            <p:ph type="sldNum" sz="quarter" idx="5"/>
          </p:nvPr>
        </p:nvSpPr>
        <p:spPr/>
        <p:txBody>
          <a:bodyPr/>
          <a:lstStyle/>
          <a:p>
            <a:fld id="{017F9296-AA67-4B06-A2EC-12940101E3FB}" type="slidenum">
              <a:rPr lang="en-GB" smtClean="0"/>
              <a:t>45</a:t>
            </a:fld>
            <a:endParaRPr lang="en-GB"/>
          </a:p>
        </p:txBody>
      </p:sp>
    </p:spTree>
    <p:extLst>
      <p:ext uri="{BB962C8B-B14F-4D97-AF65-F5344CB8AC3E}">
        <p14:creationId xmlns:p14="http://schemas.microsoft.com/office/powerpoint/2010/main" val="381706633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Unfortunately some patients are not suitable candidates for any form of limb salvage or revascularisation, and amputation is the inevitable outcome and w can scan the limb to help guide whether BKA or AKA</a:t>
            </a:r>
          </a:p>
        </p:txBody>
      </p:sp>
      <p:sp>
        <p:nvSpPr>
          <p:cNvPr id="4" name="Slide Number Placeholder 3"/>
          <p:cNvSpPr>
            <a:spLocks noGrp="1"/>
          </p:cNvSpPr>
          <p:nvPr>
            <p:ph type="sldNum" sz="quarter" idx="5"/>
          </p:nvPr>
        </p:nvSpPr>
        <p:spPr/>
        <p:txBody>
          <a:bodyPr/>
          <a:lstStyle/>
          <a:p>
            <a:fld id="{017F9296-AA67-4B06-A2EC-12940101E3FB}" type="slidenum">
              <a:rPr lang="en-GB" smtClean="0"/>
              <a:t>46</a:t>
            </a:fld>
            <a:endParaRPr lang="en-GB"/>
          </a:p>
        </p:txBody>
      </p:sp>
    </p:spTree>
    <p:extLst>
      <p:ext uri="{BB962C8B-B14F-4D97-AF65-F5344CB8AC3E}">
        <p14:creationId xmlns:p14="http://schemas.microsoft.com/office/powerpoint/2010/main" val="19169756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An important part of our PAD scans involves listening and recording the waveforms- multiphasic is normal and monophasic is abnormal and this is what it looks like on spectral doppler</a:t>
            </a:r>
          </a:p>
        </p:txBody>
      </p:sp>
      <p:sp>
        <p:nvSpPr>
          <p:cNvPr id="4" name="Slide Number Placeholder 3"/>
          <p:cNvSpPr>
            <a:spLocks noGrp="1"/>
          </p:cNvSpPr>
          <p:nvPr>
            <p:ph type="sldNum" sz="quarter" idx="5"/>
          </p:nvPr>
        </p:nvSpPr>
        <p:spPr/>
        <p:txBody>
          <a:bodyPr/>
          <a:lstStyle/>
          <a:p>
            <a:fld id="{017F9296-AA67-4B06-A2EC-12940101E3FB}" type="slidenum">
              <a:rPr lang="en-GB" smtClean="0"/>
              <a:t>47</a:t>
            </a:fld>
            <a:endParaRPr lang="en-GB"/>
          </a:p>
        </p:txBody>
      </p:sp>
    </p:spTree>
    <p:extLst>
      <p:ext uri="{BB962C8B-B14F-4D97-AF65-F5344CB8AC3E}">
        <p14:creationId xmlns:p14="http://schemas.microsoft.com/office/powerpoint/2010/main" val="1271039347"/>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The superficial veins can become varicose veins, which are where the valves stop working causing the veins to become larger and balloon up, looking like that bunch of grapes appearance CLICK and meaning blood doesn’t move through the veins effectively increasing the pressure in the veins, this can lead to a range of mild </a:t>
            </a:r>
            <a:r>
              <a:rPr lang="en-GB" dirty="0" err="1"/>
              <a:t>sx</a:t>
            </a:r>
            <a:r>
              <a:rPr lang="en-GB" dirty="0"/>
              <a:t> such as itching, aching and swelling, and more severe </a:t>
            </a:r>
            <a:r>
              <a:rPr lang="en-GB" dirty="0" err="1"/>
              <a:t>sx</a:t>
            </a:r>
            <a:r>
              <a:rPr lang="en-GB" dirty="0"/>
              <a:t> which can significantly impact the QoL of patients and include eczema, bleeding and ulcers. (lower leg)</a:t>
            </a:r>
          </a:p>
          <a:p>
            <a:pPr algn="l"/>
            <a:r>
              <a:rPr lang="en-GB" sz="1800" b="1" i="0" u="none" strike="noStrike" baseline="0" dirty="0">
                <a:latin typeface="ArialNova-Bold"/>
              </a:rPr>
              <a:t>Clinical directed imaging</a:t>
            </a:r>
          </a:p>
          <a:p>
            <a:pPr algn="l"/>
            <a:r>
              <a:rPr lang="en-GB" sz="1800" b="0" i="0" u="none" strike="noStrike" baseline="0" dirty="0">
                <a:latin typeface="ArialNova"/>
              </a:rPr>
              <a:t>Imaging should be undertaken with a venous</a:t>
            </a:r>
          </a:p>
          <a:p>
            <a:pPr algn="l"/>
            <a:r>
              <a:rPr lang="en-GB" sz="1800" b="0" i="0" u="none" strike="noStrike" baseline="0" dirty="0">
                <a:latin typeface="ArialNova"/>
              </a:rPr>
              <a:t>insufficiency duplex ultrasound scan to assess</a:t>
            </a:r>
          </a:p>
          <a:p>
            <a:pPr algn="l"/>
            <a:r>
              <a:rPr lang="en-GB" sz="1800" b="0" i="0" u="none" strike="noStrike" baseline="0" dirty="0">
                <a:latin typeface="ArialNova"/>
              </a:rPr>
              <a:t>for superficial and deep venous reflux. Duplex</a:t>
            </a:r>
          </a:p>
          <a:p>
            <a:pPr algn="l"/>
            <a:r>
              <a:rPr lang="en-GB" sz="1800" b="0" i="0" u="none" strike="noStrike" baseline="0" dirty="0">
                <a:latin typeface="ArialNova"/>
              </a:rPr>
              <a:t>means the use of colour imaging to show flow</a:t>
            </a:r>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48</a:t>
            </a:fld>
            <a:endParaRPr lang="en-GB"/>
          </a:p>
        </p:txBody>
      </p:sp>
    </p:spTree>
    <p:extLst>
      <p:ext uri="{BB962C8B-B14F-4D97-AF65-F5344CB8AC3E}">
        <p14:creationId xmlns:p14="http://schemas.microsoft.com/office/powerpoint/2010/main" val="77953989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dirty="0"/>
              <a:t>As part of our routine venous investigation we look at all of these veins and these scans can take around 45mins per limb the patient sat on the edge of the couch with their feet on a stool so we can scan from the top of their leg down</a:t>
            </a:r>
          </a:p>
        </p:txBody>
      </p:sp>
      <p:sp>
        <p:nvSpPr>
          <p:cNvPr id="4" name="Slide Number Placeholder 3"/>
          <p:cNvSpPr>
            <a:spLocks noGrp="1"/>
          </p:cNvSpPr>
          <p:nvPr>
            <p:ph type="sldNum" sz="quarter" idx="5"/>
          </p:nvPr>
        </p:nvSpPr>
        <p:spPr/>
        <p:txBody>
          <a:bodyPr/>
          <a:lstStyle/>
          <a:p>
            <a:fld id="{017F9296-AA67-4B06-A2EC-12940101E3FB}" type="slidenum">
              <a:rPr lang="en-GB" smtClean="0"/>
              <a:t>49</a:t>
            </a:fld>
            <a:endParaRPr lang="en-GB"/>
          </a:p>
        </p:txBody>
      </p:sp>
    </p:spTree>
    <p:extLst>
      <p:ext uri="{BB962C8B-B14F-4D97-AF65-F5344CB8AC3E}">
        <p14:creationId xmlns:p14="http://schemas.microsoft.com/office/powerpoint/2010/main" val="300484955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Vascular science is the study of blood vessels, the arteries and veins and the blood flow using ultrasound. Within vascular science we look at vessels outside of the heart that are responsible for taking blood to and from different areas of the body. As vascular scientists we have detailed knowledge of the vascular anatomy and surrounding structures</a:t>
            </a:r>
          </a:p>
        </p:txBody>
      </p:sp>
      <p:sp>
        <p:nvSpPr>
          <p:cNvPr id="4" name="Slide Number Placeholder 3"/>
          <p:cNvSpPr>
            <a:spLocks noGrp="1"/>
          </p:cNvSpPr>
          <p:nvPr>
            <p:ph type="sldNum" sz="quarter" idx="5"/>
          </p:nvPr>
        </p:nvSpPr>
        <p:spPr/>
        <p:txBody>
          <a:bodyPr/>
          <a:lstStyle/>
          <a:p>
            <a:fld id="{017F9296-AA67-4B06-A2EC-12940101E3FB}" type="slidenum">
              <a:rPr lang="en-GB" smtClean="0"/>
              <a:t>5</a:t>
            </a:fld>
            <a:endParaRPr lang="en-GB"/>
          </a:p>
        </p:txBody>
      </p:sp>
    </p:spTree>
    <p:extLst>
      <p:ext uri="{BB962C8B-B14F-4D97-AF65-F5344CB8AC3E}">
        <p14:creationId xmlns:p14="http://schemas.microsoft.com/office/powerpoint/2010/main" val="331153249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first of all we would look at the deep veins and they are analogues of the arteries we’ve just discussed, servicing the same region but returning blood flow. Here in the groin you can see the common femoral artery, common femoral vein and saphenofemoral junction, where the superficial vein drains. Looks like mickey mouse- we call this our mickey mouse sign. We assess the deep veins for patency and flow</a:t>
            </a:r>
          </a:p>
        </p:txBody>
      </p:sp>
      <p:sp>
        <p:nvSpPr>
          <p:cNvPr id="4" name="Slide Number Placeholder 3"/>
          <p:cNvSpPr>
            <a:spLocks noGrp="1"/>
          </p:cNvSpPr>
          <p:nvPr>
            <p:ph type="sldNum" sz="quarter" idx="5"/>
          </p:nvPr>
        </p:nvSpPr>
        <p:spPr/>
        <p:txBody>
          <a:bodyPr/>
          <a:lstStyle/>
          <a:p>
            <a:fld id="{017F9296-AA67-4B06-A2EC-12940101E3FB}" type="slidenum">
              <a:rPr lang="en-GB" smtClean="0"/>
              <a:t>50</a:t>
            </a:fld>
            <a:endParaRPr lang="en-GB"/>
          </a:p>
        </p:txBody>
      </p:sp>
    </p:spTree>
    <p:extLst>
      <p:ext uri="{BB962C8B-B14F-4D97-AF65-F5344CB8AC3E}">
        <p14:creationId xmlns:p14="http://schemas.microsoft.com/office/powerpoint/2010/main" val="13709630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Then we look at the superficial veins, which don’t have a corresponding artery and lie within a </a:t>
            </a:r>
            <a:r>
              <a:rPr lang="en-GB" dirty="0" err="1"/>
              <a:t>ksucular</a:t>
            </a:r>
            <a:r>
              <a:rPr lang="en-GB" dirty="0"/>
              <a:t> fascia and look like an eye- this is our </a:t>
            </a:r>
            <a:r>
              <a:rPr lang="en-GB" dirty="0" err="1"/>
              <a:t>landmar</a:t>
            </a:r>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51</a:t>
            </a:fld>
            <a:endParaRPr lang="en-GB"/>
          </a:p>
        </p:txBody>
      </p:sp>
    </p:spTree>
    <p:extLst>
      <p:ext uri="{BB962C8B-B14F-4D97-AF65-F5344CB8AC3E}">
        <p14:creationId xmlns:p14="http://schemas.microsoft.com/office/powerpoint/2010/main" val="418148371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then we assess the blood flow to see if the vales are working. Spectral Doppler of competent valve, for this we squeeze the calf to augment the flow and here is the squeeze, the valve opens and then the valve closes- competent</a:t>
            </a:r>
          </a:p>
        </p:txBody>
      </p:sp>
      <p:sp>
        <p:nvSpPr>
          <p:cNvPr id="4" name="Slide Number Placeholder 3"/>
          <p:cNvSpPr>
            <a:spLocks noGrp="1"/>
          </p:cNvSpPr>
          <p:nvPr>
            <p:ph type="sldNum" sz="quarter" idx="5"/>
          </p:nvPr>
        </p:nvSpPr>
        <p:spPr/>
        <p:txBody>
          <a:bodyPr/>
          <a:lstStyle/>
          <a:p>
            <a:fld id="{017F9296-AA67-4B06-A2EC-12940101E3FB}" type="slidenum">
              <a:rPr lang="en-GB" smtClean="0"/>
              <a:t>52</a:t>
            </a:fld>
            <a:endParaRPr lang="en-GB"/>
          </a:p>
        </p:txBody>
      </p:sp>
    </p:spTree>
    <p:extLst>
      <p:ext uri="{BB962C8B-B14F-4D97-AF65-F5344CB8AC3E}">
        <p14:creationId xmlns:p14="http://schemas.microsoft.com/office/powerpoint/2010/main" val="202657857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In diseased veins, one way valves fail to close properly and are incompetent And blood flows back down the leg causing venous hypertension</a:t>
            </a:r>
          </a:p>
        </p:txBody>
      </p:sp>
      <p:sp>
        <p:nvSpPr>
          <p:cNvPr id="4" name="Slide Number Placeholder 3"/>
          <p:cNvSpPr>
            <a:spLocks noGrp="1"/>
          </p:cNvSpPr>
          <p:nvPr>
            <p:ph type="sldNum" sz="quarter" idx="5"/>
          </p:nvPr>
        </p:nvSpPr>
        <p:spPr/>
        <p:txBody>
          <a:bodyPr/>
          <a:lstStyle/>
          <a:p>
            <a:fld id="{017F9296-AA67-4B06-A2EC-12940101E3FB}" type="slidenum">
              <a:rPr lang="en-GB" smtClean="0"/>
              <a:t>53</a:t>
            </a:fld>
            <a:endParaRPr lang="en-GB"/>
          </a:p>
        </p:txBody>
      </p:sp>
    </p:spTree>
    <p:extLst>
      <p:ext uri="{BB962C8B-B14F-4D97-AF65-F5344CB8AC3E}">
        <p14:creationId xmlns:p14="http://schemas.microsoft.com/office/powerpoint/2010/main" val="279477856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Generate a report, red indicates incompetent flow/ blue competent. This patient as an incompetent long saphenous vein and calf tributaries</a:t>
            </a:r>
          </a:p>
        </p:txBody>
      </p:sp>
      <p:sp>
        <p:nvSpPr>
          <p:cNvPr id="4" name="Slide Number Placeholder 3"/>
          <p:cNvSpPr>
            <a:spLocks noGrp="1"/>
          </p:cNvSpPr>
          <p:nvPr>
            <p:ph type="sldNum" sz="quarter" idx="5"/>
          </p:nvPr>
        </p:nvSpPr>
        <p:spPr/>
        <p:txBody>
          <a:bodyPr/>
          <a:lstStyle/>
          <a:p>
            <a:fld id="{017F9296-AA67-4B06-A2EC-12940101E3FB}" type="slidenum">
              <a:rPr lang="en-GB" smtClean="0"/>
              <a:t>54</a:t>
            </a:fld>
            <a:endParaRPr lang="en-GB"/>
          </a:p>
        </p:txBody>
      </p:sp>
    </p:spTree>
    <p:extLst>
      <p:ext uri="{BB962C8B-B14F-4D97-AF65-F5344CB8AC3E}">
        <p14:creationId xmlns:p14="http://schemas.microsoft.com/office/powerpoint/2010/main" val="44419527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ADD OCCLUDED VEIN REPORT </a:t>
            </a:r>
          </a:p>
          <a:p>
            <a:r>
              <a:rPr lang="en-GB" dirty="0"/>
              <a:t>Change VV report to </a:t>
            </a:r>
            <a:r>
              <a:rPr lang="en-GB"/>
              <a:t>LSV reflux one</a:t>
            </a:r>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55</a:t>
            </a:fld>
            <a:endParaRPr lang="en-GB"/>
          </a:p>
        </p:txBody>
      </p:sp>
    </p:spTree>
    <p:extLst>
      <p:ext uri="{BB962C8B-B14F-4D97-AF65-F5344CB8AC3E}">
        <p14:creationId xmlns:p14="http://schemas.microsoft.com/office/powerpoint/2010/main" val="22999929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 can provide ultrasound guidance for certain venous treatments, including foam sclerotherapy and RFA where the incompetent veins are targeted- here is a </a:t>
            </a:r>
            <a:r>
              <a:rPr lang="en-GB" dirty="0" err="1"/>
              <a:t>cineloop</a:t>
            </a:r>
            <a:r>
              <a:rPr lang="en-GB" dirty="0"/>
              <a:t> of a varicose vein being cannulated and injected with foam</a:t>
            </a:r>
          </a:p>
        </p:txBody>
      </p:sp>
      <p:sp>
        <p:nvSpPr>
          <p:cNvPr id="4" name="Slide Number Placeholder 3"/>
          <p:cNvSpPr>
            <a:spLocks noGrp="1"/>
          </p:cNvSpPr>
          <p:nvPr>
            <p:ph type="sldNum" sz="quarter" idx="5"/>
          </p:nvPr>
        </p:nvSpPr>
        <p:spPr/>
        <p:txBody>
          <a:bodyPr/>
          <a:lstStyle/>
          <a:p>
            <a:fld id="{017F9296-AA67-4B06-A2EC-12940101E3FB}" type="slidenum">
              <a:rPr lang="en-GB" smtClean="0"/>
              <a:t>56</a:t>
            </a:fld>
            <a:endParaRPr lang="en-GB"/>
          </a:p>
        </p:txBody>
      </p:sp>
    </p:spTree>
    <p:extLst>
      <p:ext uri="{BB962C8B-B14F-4D97-AF65-F5344CB8AC3E}">
        <p14:creationId xmlns:p14="http://schemas.microsoft.com/office/powerpoint/2010/main" val="84362097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Check for DVT, SVT and check how well the treatment has worked. Here is a clip of an occluded long saphenous vein in B-mode and transverse plane and with pressure applied by the transducer to the limb we can see the vein isn’t compressing and is occluded, the treatment was successful. </a:t>
            </a:r>
          </a:p>
        </p:txBody>
      </p:sp>
      <p:sp>
        <p:nvSpPr>
          <p:cNvPr id="4" name="Slide Number Placeholder 3"/>
          <p:cNvSpPr>
            <a:spLocks noGrp="1"/>
          </p:cNvSpPr>
          <p:nvPr>
            <p:ph type="sldNum" sz="quarter" idx="5"/>
          </p:nvPr>
        </p:nvSpPr>
        <p:spPr/>
        <p:txBody>
          <a:bodyPr/>
          <a:lstStyle/>
          <a:p>
            <a:fld id="{017F9296-AA67-4B06-A2EC-12940101E3FB}" type="slidenum">
              <a:rPr lang="en-GB" smtClean="0"/>
              <a:t>57</a:t>
            </a:fld>
            <a:endParaRPr lang="en-GB"/>
          </a:p>
        </p:txBody>
      </p:sp>
    </p:spTree>
    <p:extLst>
      <p:ext uri="{BB962C8B-B14F-4D97-AF65-F5344CB8AC3E}">
        <p14:creationId xmlns:p14="http://schemas.microsoft.com/office/powerpoint/2010/main" val="356443358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0" marR="0" lvl="0" indent="0" algn="l" defTabSz="998433" rtl="0" eaLnBrk="1" fontAlgn="auto" latinLnBrk="0" hangingPunct="1">
              <a:lnSpc>
                <a:spcPct val="100000"/>
              </a:lnSpc>
              <a:spcBef>
                <a:spcPts val="0"/>
              </a:spcBef>
              <a:spcAft>
                <a:spcPts val="0"/>
              </a:spcAft>
              <a:buClrTx/>
              <a:buSzTx/>
              <a:buFontTx/>
              <a:buNone/>
              <a:tabLst/>
              <a:defRPr/>
            </a:pPr>
            <a:r>
              <a:rPr lang="en-GB" dirty="0"/>
              <a:t>Well obviously it’s manually intensive nature of the job, glamourous, fragrant, consistent, weird and wonderful, lots of bowel gas issues</a:t>
            </a:r>
          </a:p>
          <a:p>
            <a:pPr marL="0" marR="0" lvl="0" indent="0" algn="l" defTabSz="998433" rtl="0" eaLnBrk="1" fontAlgn="auto" latinLnBrk="0" hangingPunct="1">
              <a:lnSpc>
                <a:spcPct val="100000"/>
              </a:lnSpc>
              <a:spcBef>
                <a:spcPts val="0"/>
              </a:spcBef>
              <a:spcAft>
                <a:spcPts val="0"/>
              </a:spcAft>
              <a:buClrTx/>
              <a:buSzTx/>
              <a:buFontTx/>
              <a:buNone/>
              <a:tabLst/>
              <a:defRPr/>
            </a:pPr>
            <a:endParaRPr lang="en-GB" dirty="0"/>
          </a:p>
          <a:p>
            <a:r>
              <a:rPr lang="en-GB" dirty="0"/>
              <a:t>No in reality it’s the rapport we build with patients  impact we have on patient outcomes</a:t>
            </a:r>
          </a:p>
        </p:txBody>
      </p:sp>
      <p:sp>
        <p:nvSpPr>
          <p:cNvPr id="4" name="Slide Number Placeholder 3"/>
          <p:cNvSpPr>
            <a:spLocks noGrp="1"/>
          </p:cNvSpPr>
          <p:nvPr>
            <p:ph type="sldNum" sz="quarter" idx="5"/>
          </p:nvPr>
        </p:nvSpPr>
        <p:spPr/>
        <p:txBody>
          <a:bodyPr/>
          <a:lstStyle/>
          <a:p>
            <a:fld id="{017F9296-AA67-4B06-A2EC-12940101E3FB}" type="slidenum">
              <a:rPr lang="en-GB" smtClean="0"/>
              <a:t>58</a:t>
            </a:fld>
            <a:endParaRPr lang="en-GB"/>
          </a:p>
        </p:txBody>
      </p:sp>
    </p:spTree>
    <p:extLst>
      <p:ext uri="{BB962C8B-B14F-4D97-AF65-F5344CB8AC3E}">
        <p14:creationId xmlns:p14="http://schemas.microsoft.com/office/powerpoint/2010/main" val="92021976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Well obviously it’s the glamour</a:t>
            </a:r>
          </a:p>
          <a:p>
            <a:r>
              <a:rPr lang="en-GB" dirty="0"/>
              <a:t>No in reality, and personally, it’s the rapport we build with patients, our scans can take up to 2 hours sometimes and involving private areas and this really gives us a big insight into their world, and gives us a platform to make a difference through building their trust, education, signposting etc. It’s the positive impact we have on patient outcomes, we see patients throughout their care journeys and on a regular basis. </a:t>
            </a:r>
            <a:r>
              <a:rPr lang="en-GB" dirty="0" err="1"/>
              <a:t>Eg</a:t>
            </a:r>
            <a:r>
              <a:rPr lang="en-GB" dirty="0"/>
              <a:t> a patient with CTLI- we will diagnose their PAD, then map their veins, see them 1 day post op to check the graft and then 3 monthly for a year. Its using a highly </a:t>
            </a:r>
            <a:r>
              <a:rPr lang="en-GB" dirty="0" err="1"/>
              <a:t>expierenced</a:t>
            </a:r>
            <a:r>
              <a:rPr lang="en-GB" dirty="0"/>
              <a:t> and specialist scientific skill to diagnose complex disease processes, and of course working in an outstanding MDT</a:t>
            </a:r>
          </a:p>
        </p:txBody>
      </p:sp>
      <p:sp>
        <p:nvSpPr>
          <p:cNvPr id="4" name="Slide Number Placeholder 3"/>
          <p:cNvSpPr>
            <a:spLocks noGrp="1"/>
          </p:cNvSpPr>
          <p:nvPr>
            <p:ph type="sldNum" sz="quarter" idx="5"/>
          </p:nvPr>
        </p:nvSpPr>
        <p:spPr/>
        <p:txBody>
          <a:bodyPr/>
          <a:lstStyle/>
          <a:p>
            <a:fld id="{017F9296-AA67-4B06-A2EC-12940101E3FB}" type="slidenum">
              <a:rPr lang="en-GB" smtClean="0"/>
              <a:t>59</a:t>
            </a:fld>
            <a:endParaRPr lang="en-GB"/>
          </a:p>
        </p:txBody>
      </p:sp>
    </p:spTree>
    <p:extLst>
      <p:ext uri="{BB962C8B-B14F-4D97-AF65-F5344CB8AC3E}">
        <p14:creationId xmlns:p14="http://schemas.microsoft.com/office/powerpoint/2010/main" val="26453433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where we fit in to the patient pathway, so a patient presents with a problem and we are referred the patient and are responsible to determine the underling cause or provide more information about the problem so it can be fixed, then we might see the patient again after treatment to check progress. So for example here is a leg ulcer, the problem, and we identify the underlying cause, in this case- peripheral arterial disease</a:t>
            </a:r>
          </a:p>
        </p:txBody>
      </p:sp>
      <p:sp>
        <p:nvSpPr>
          <p:cNvPr id="4" name="Slide Number Placeholder 3"/>
          <p:cNvSpPr>
            <a:spLocks noGrp="1"/>
          </p:cNvSpPr>
          <p:nvPr>
            <p:ph type="sldNum" sz="quarter" idx="5"/>
          </p:nvPr>
        </p:nvSpPr>
        <p:spPr/>
        <p:txBody>
          <a:bodyPr/>
          <a:lstStyle/>
          <a:p>
            <a:fld id="{017F9296-AA67-4B06-A2EC-12940101E3FB}" type="slidenum">
              <a:rPr lang="en-GB" smtClean="0"/>
              <a:t>6</a:t>
            </a:fld>
            <a:endParaRPr lang="en-GB"/>
          </a:p>
        </p:txBody>
      </p:sp>
    </p:spTree>
    <p:extLst>
      <p:ext uri="{BB962C8B-B14F-4D97-AF65-F5344CB8AC3E}">
        <p14:creationId xmlns:p14="http://schemas.microsoft.com/office/powerpoint/2010/main" val="74331208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017F9296-AA67-4B06-A2EC-12940101E3FB}" type="slidenum">
              <a:rPr lang="en-GB" smtClean="0"/>
              <a:t>60</a:t>
            </a:fld>
            <a:endParaRPr lang="en-GB"/>
          </a:p>
        </p:txBody>
      </p:sp>
    </p:spTree>
    <p:extLst>
      <p:ext uri="{BB962C8B-B14F-4D97-AF65-F5344CB8AC3E}">
        <p14:creationId xmlns:p14="http://schemas.microsoft.com/office/powerpoint/2010/main" val="312927921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And so how do we do this? Within our vascular labs we utilising our specialist skill with ultrasound to obtain still and real-time moving images of the blood vessels and blood flow throughout the body and also we use hand held Doppler ultrasound to sample pulses and record pressures, as a way of detecting and grading vascular disease</a:t>
            </a:r>
          </a:p>
          <a:p>
            <a:endParaRPr lang="en-GB" dirty="0"/>
          </a:p>
        </p:txBody>
      </p:sp>
      <p:sp>
        <p:nvSpPr>
          <p:cNvPr id="4" name="Slide Number Placeholder 3"/>
          <p:cNvSpPr>
            <a:spLocks noGrp="1"/>
          </p:cNvSpPr>
          <p:nvPr>
            <p:ph type="sldNum" sz="quarter" idx="5"/>
          </p:nvPr>
        </p:nvSpPr>
        <p:spPr/>
        <p:txBody>
          <a:bodyPr/>
          <a:lstStyle/>
          <a:p>
            <a:fld id="{017F9296-AA67-4B06-A2EC-12940101E3FB}" type="slidenum">
              <a:rPr lang="en-GB" smtClean="0"/>
              <a:t>7</a:t>
            </a:fld>
            <a:endParaRPr lang="en-GB"/>
          </a:p>
        </p:txBody>
      </p:sp>
    </p:spTree>
    <p:extLst>
      <p:ext uri="{BB962C8B-B14F-4D97-AF65-F5344CB8AC3E}">
        <p14:creationId xmlns:p14="http://schemas.microsoft.com/office/powerpoint/2010/main" val="37507238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So what makes ultrasound so good- in the hands of an experienced operator there are lots of benefits of ultrasound, it is safe as doesn’t use any radiation, it is non-invasive (cold gel is the worse bit), the scans are highly and readily repeatable and relatively inexpensive.  And really innovative as a modality too</a:t>
            </a:r>
          </a:p>
        </p:txBody>
      </p:sp>
      <p:sp>
        <p:nvSpPr>
          <p:cNvPr id="4" name="Slide Number Placeholder 3"/>
          <p:cNvSpPr>
            <a:spLocks noGrp="1"/>
          </p:cNvSpPr>
          <p:nvPr>
            <p:ph type="sldNum" sz="quarter" idx="5"/>
          </p:nvPr>
        </p:nvSpPr>
        <p:spPr/>
        <p:txBody>
          <a:bodyPr/>
          <a:lstStyle/>
          <a:p>
            <a:fld id="{017F9296-AA67-4B06-A2EC-12940101E3FB}" type="slidenum">
              <a:rPr lang="en-GB" smtClean="0"/>
              <a:t>8</a:t>
            </a:fld>
            <a:endParaRPr lang="en-GB"/>
          </a:p>
        </p:txBody>
      </p:sp>
    </p:spTree>
    <p:extLst>
      <p:ext uri="{BB962C8B-B14F-4D97-AF65-F5344CB8AC3E}">
        <p14:creationId xmlns:p14="http://schemas.microsoft.com/office/powerpoint/2010/main" val="65099222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GB" dirty="0"/>
              <a:t>Often you may hear of our scans being referred to as Duplex Ultrasound but really we should be calling it triplex ultrasound because we utilise 3 modalities of ultrasound during each of our scans: the B-mode, colour Doppler and spectral </a:t>
            </a:r>
          </a:p>
        </p:txBody>
      </p:sp>
      <p:sp>
        <p:nvSpPr>
          <p:cNvPr id="4" name="Slide Number Placeholder 3"/>
          <p:cNvSpPr>
            <a:spLocks noGrp="1"/>
          </p:cNvSpPr>
          <p:nvPr>
            <p:ph type="sldNum" sz="quarter" idx="5"/>
          </p:nvPr>
        </p:nvSpPr>
        <p:spPr/>
        <p:txBody>
          <a:bodyPr/>
          <a:lstStyle/>
          <a:p>
            <a:fld id="{017F9296-AA67-4B06-A2EC-12940101E3FB}" type="slidenum">
              <a:rPr lang="en-GB" smtClean="0"/>
              <a:t>9</a:t>
            </a:fld>
            <a:endParaRPr lang="en-GB"/>
          </a:p>
        </p:txBody>
      </p:sp>
    </p:spTree>
    <p:extLst>
      <p:ext uri="{BB962C8B-B14F-4D97-AF65-F5344CB8AC3E}">
        <p14:creationId xmlns:p14="http://schemas.microsoft.com/office/powerpoint/2010/main" val="39027343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2" y="2130425"/>
            <a:ext cx="10363201" cy="1470025"/>
          </a:xfrm>
        </p:spPr>
        <p:txBody>
          <a:bodyPr/>
          <a:lstStyle/>
          <a:p>
            <a:r>
              <a:rPr lang="en-US"/>
              <a:t>Click to edit Master title style</a:t>
            </a:r>
            <a:endParaRPr lang="en-GB"/>
          </a:p>
        </p:txBody>
      </p:sp>
      <p:sp>
        <p:nvSpPr>
          <p:cNvPr id="3" name="Subtitle 2"/>
          <p:cNvSpPr>
            <a:spLocks noGrp="1"/>
          </p:cNvSpPr>
          <p:nvPr>
            <p:ph type="subTitle" idx="1"/>
          </p:nvPr>
        </p:nvSpPr>
        <p:spPr>
          <a:xfrm>
            <a:off x="1828801" y="3886200"/>
            <a:ext cx="8534400" cy="1752600"/>
          </a:xfrm>
        </p:spPr>
        <p:txBody>
          <a:bodyPr/>
          <a:lstStyle>
            <a:lvl1pPr marL="0" indent="0" algn="ctr">
              <a:buNone/>
              <a:defRPr>
                <a:solidFill>
                  <a:schemeClr val="tx1">
                    <a:tint val="75000"/>
                  </a:schemeClr>
                </a:solidFill>
              </a:defRPr>
            </a:lvl1pPr>
            <a:lvl2pPr marL="457238" indent="0" algn="ctr">
              <a:buNone/>
              <a:defRPr>
                <a:solidFill>
                  <a:schemeClr val="tx1">
                    <a:tint val="75000"/>
                  </a:schemeClr>
                </a:solidFill>
              </a:defRPr>
            </a:lvl2pPr>
            <a:lvl3pPr marL="914476" indent="0" algn="ctr">
              <a:buNone/>
              <a:defRPr>
                <a:solidFill>
                  <a:schemeClr val="tx1">
                    <a:tint val="75000"/>
                  </a:schemeClr>
                </a:solidFill>
              </a:defRPr>
            </a:lvl3pPr>
            <a:lvl4pPr marL="1371714" indent="0" algn="ctr">
              <a:buNone/>
              <a:defRPr>
                <a:solidFill>
                  <a:schemeClr val="tx1">
                    <a:tint val="75000"/>
                  </a:schemeClr>
                </a:solidFill>
              </a:defRPr>
            </a:lvl4pPr>
            <a:lvl5pPr marL="1828951" indent="0" algn="ctr">
              <a:buNone/>
              <a:defRPr>
                <a:solidFill>
                  <a:schemeClr val="tx1">
                    <a:tint val="75000"/>
                  </a:schemeClr>
                </a:solidFill>
              </a:defRPr>
            </a:lvl5pPr>
            <a:lvl6pPr marL="2286189" indent="0" algn="ctr">
              <a:buNone/>
              <a:defRPr>
                <a:solidFill>
                  <a:schemeClr val="tx1">
                    <a:tint val="75000"/>
                  </a:schemeClr>
                </a:solidFill>
              </a:defRPr>
            </a:lvl6pPr>
            <a:lvl7pPr marL="2743427" indent="0" algn="ctr">
              <a:buNone/>
              <a:defRPr>
                <a:solidFill>
                  <a:schemeClr val="tx1">
                    <a:tint val="75000"/>
                  </a:schemeClr>
                </a:solidFill>
              </a:defRPr>
            </a:lvl7pPr>
            <a:lvl8pPr marL="3200665" indent="0" algn="ctr">
              <a:buNone/>
              <a:defRPr>
                <a:solidFill>
                  <a:schemeClr val="tx1">
                    <a:tint val="75000"/>
                  </a:schemeClr>
                </a:solidFill>
              </a:defRPr>
            </a:lvl8pPr>
            <a:lvl9pPr marL="3657902" indent="0" algn="ctr">
              <a:buNone/>
              <a:defRPr>
                <a:solidFill>
                  <a:schemeClr val="tx1">
                    <a:tint val="75000"/>
                  </a:schemeClr>
                </a:solidFill>
              </a:defRPr>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845C0917-DBC9-4620-9416-BF19393877B7}" type="datetimeFigureOut">
              <a:rPr lang="en-GB" smtClean="0"/>
              <a:t>09/10/2024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9953374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845C0917-DBC9-4620-9416-BF19393877B7}" type="datetimeFigureOut">
              <a:rPr lang="en-GB" smtClean="0"/>
              <a:t>09/10/2024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5845938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609601" y="274640"/>
            <a:ext cx="8026401"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845C0917-DBC9-4620-9416-BF19393877B7}" type="datetimeFigureOut">
              <a:rPr lang="en-GB" smtClean="0"/>
              <a:t>09/10/2024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510751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845C0917-DBC9-4620-9416-BF19393877B7}" type="datetimeFigureOut">
              <a:rPr lang="en-GB" smtClean="0"/>
              <a:t>09/10/2024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69924439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6" y="4406902"/>
            <a:ext cx="10363201"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963086" y="2906715"/>
            <a:ext cx="10363201" cy="1500187"/>
          </a:xfrm>
        </p:spPr>
        <p:txBody>
          <a:bodyPr anchor="b"/>
          <a:lstStyle>
            <a:lvl1pPr marL="0" indent="0">
              <a:buNone/>
              <a:defRPr sz="2000">
                <a:solidFill>
                  <a:schemeClr val="tx1">
                    <a:tint val="75000"/>
                  </a:schemeClr>
                </a:solidFill>
              </a:defRPr>
            </a:lvl1pPr>
            <a:lvl2pPr marL="457238" indent="0">
              <a:buNone/>
              <a:defRPr sz="1800">
                <a:solidFill>
                  <a:schemeClr val="tx1">
                    <a:tint val="75000"/>
                  </a:schemeClr>
                </a:solidFill>
              </a:defRPr>
            </a:lvl2pPr>
            <a:lvl3pPr marL="914476" indent="0">
              <a:buNone/>
              <a:defRPr sz="1600">
                <a:solidFill>
                  <a:schemeClr val="tx1">
                    <a:tint val="75000"/>
                  </a:schemeClr>
                </a:solidFill>
              </a:defRPr>
            </a:lvl3pPr>
            <a:lvl4pPr marL="1371714" indent="0">
              <a:buNone/>
              <a:defRPr sz="1401">
                <a:solidFill>
                  <a:schemeClr val="tx1">
                    <a:tint val="75000"/>
                  </a:schemeClr>
                </a:solidFill>
              </a:defRPr>
            </a:lvl4pPr>
            <a:lvl5pPr marL="1828951" indent="0">
              <a:buNone/>
              <a:defRPr sz="1401">
                <a:solidFill>
                  <a:schemeClr val="tx1">
                    <a:tint val="75000"/>
                  </a:schemeClr>
                </a:solidFill>
              </a:defRPr>
            </a:lvl5pPr>
            <a:lvl6pPr marL="2286189" indent="0">
              <a:buNone/>
              <a:defRPr sz="1401">
                <a:solidFill>
                  <a:schemeClr val="tx1">
                    <a:tint val="75000"/>
                  </a:schemeClr>
                </a:solidFill>
              </a:defRPr>
            </a:lvl6pPr>
            <a:lvl7pPr marL="2743427" indent="0">
              <a:buNone/>
              <a:defRPr sz="1401">
                <a:solidFill>
                  <a:schemeClr val="tx1">
                    <a:tint val="75000"/>
                  </a:schemeClr>
                </a:solidFill>
              </a:defRPr>
            </a:lvl7pPr>
            <a:lvl8pPr marL="3200665" indent="0">
              <a:buNone/>
              <a:defRPr sz="1401">
                <a:solidFill>
                  <a:schemeClr val="tx1">
                    <a:tint val="75000"/>
                  </a:schemeClr>
                </a:solidFill>
              </a:defRPr>
            </a:lvl8pPr>
            <a:lvl9pPr marL="3657902" indent="0">
              <a:buNone/>
              <a:defRPr sz="1401">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845C0917-DBC9-4620-9416-BF19393877B7}" type="datetimeFigureOut">
              <a:rPr lang="en-GB" smtClean="0"/>
              <a:t>09/10/2024</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71742597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609602" y="1600202"/>
            <a:ext cx="5384799" cy="4525963"/>
          </a:xfrm>
        </p:spPr>
        <p:txBody>
          <a:bodyPr/>
          <a:lstStyle>
            <a:lvl1pPr>
              <a:defRPr sz="2800"/>
            </a:lvl1pPr>
            <a:lvl2pPr>
              <a:defRPr sz="2401"/>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97600" y="1600202"/>
            <a:ext cx="5384799" cy="4525963"/>
          </a:xfrm>
        </p:spPr>
        <p:txBody>
          <a:bodyPr/>
          <a:lstStyle>
            <a:lvl1pPr>
              <a:defRPr sz="2800"/>
            </a:lvl1pPr>
            <a:lvl2pPr>
              <a:defRPr sz="2401"/>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845C0917-DBC9-4620-9416-BF19393877B7}" type="datetimeFigureOut">
              <a:rPr lang="en-GB" smtClean="0"/>
              <a:t>09/10/2024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73604198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endParaRPr lang="en-GB"/>
          </a:p>
        </p:txBody>
      </p:sp>
      <p:sp>
        <p:nvSpPr>
          <p:cNvPr id="3" name="Text Placeholder 2"/>
          <p:cNvSpPr>
            <a:spLocks noGrp="1"/>
          </p:cNvSpPr>
          <p:nvPr>
            <p:ph type="body" idx="1"/>
          </p:nvPr>
        </p:nvSpPr>
        <p:spPr>
          <a:xfrm>
            <a:off x="609602" y="1535113"/>
            <a:ext cx="5386917" cy="639762"/>
          </a:xfrm>
        </p:spPr>
        <p:txBody>
          <a:bodyPr anchor="b"/>
          <a:lstStyle>
            <a:lvl1pPr marL="0" indent="0">
              <a:buNone/>
              <a:defRPr sz="2401" b="1"/>
            </a:lvl1pPr>
            <a:lvl2pPr marL="457238" indent="0">
              <a:buNone/>
              <a:defRPr sz="2000" b="1"/>
            </a:lvl2pPr>
            <a:lvl3pPr marL="914476" indent="0">
              <a:buNone/>
              <a:defRPr sz="1800" b="1"/>
            </a:lvl3pPr>
            <a:lvl4pPr marL="1371714" indent="0">
              <a:buNone/>
              <a:defRPr sz="1600" b="1"/>
            </a:lvl4pPr>
            <a:lvl5pPr marL="1828951" indent="0">
              <a:buNone/>
              <a:defRPr sz="1600" b="1"/>
            </a:lvl5pPr>
            <a:lvl6pPr marL="2286189" indent="0">
              <a:buNone/>
              <a:defRPr sz="1600" b="1"/>
            </a:lvl6pPr>
            <a:lvl7pPr marL="2743427" indent="0">
              <a:buNone/>
              <a:defRPr sz="1600" b="1"/>
            </a:lvl7pPr>
            <a:lvl8pPr marL="3200665" indent="0">
              <a:buNone/>
              <a:defRPr sz="1600" b="1"/>
            </a:lvl8pPr>
            <a:lvl9pPr marL="3657902"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2" y="2174875"/>
            <a:ext cx="5386917" cy="3951288"/>
          </a:xfrm>
        </p:spPr>
        <p:txBody>
          <a:bodyPr/>
          <a:lstStyle>
            <a:lvl1pPr>
              <a:defRPr sz="2401"/>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93369" y="1535113"/>
            <a:ext cx="5389033" cy="639762"/>
          </a:xfrm>
        </p:spPr>
        <p:txBody>
          <a:bodyPr anchor="b"/>
          <a:lstStyle>
            <a:lvl1pPr marL="0" indent="0">
              <a:buNone/>
              <a:defRPr sz="2401" b="1"/>
            </a:lvl1pPr>
            <a:lvl2pPr marL="457238" indent="0">
              <a:buNone/>
              <a:defRPr sz="2000" b="1"/>
            </a:lvl2pPr>
            <a:lvl3pPr marL="914476" indent="0">
              <a:buNone/>
              <a:defRPr sz="1800" b="1"/>
            </a:lvl3pPr>
            <a:lvl4pPr marL="1371714" indent="0">
              <a:buNone/>
              <a:defRPr sz="1600" b="1"/>
            </a:lvl4pPr>
            <a:lvl5pPr marL="1828951" indent="0">
              <a:buNone/>
              <a:defRPr sz="1600" b="1"/>
            </a:lvl5pPr>
            <a:lvl6pPr marL="2286189" indent="0">
              <a:buNone/>
              <a:defRPr sz="1600" b="1"/>
            </a:lvl6pPr>
            <a:lvl7pPr marL="2743427" indent="0">
              <a:buNone/>
              <a:defRPr sz="1600" b="1"/>
            </a:lvl7pPr>
            <a:lvl8pPr marL="3200665" indent="0">
              <a:buNone/>
              <a:defRPr sz="1600" b="1"/>
            </a:lvl8pPr>
            <a:lvl9pPr marL="3657902"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1"/>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845C0917-DBC9-4620-9416-BF19393877B7}" type="datetimeFigureOut">
              <a:rPr lang="en-GB" smtClean="0"/>
              <a:t>09/10/2024</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37259435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845C0917-DBC9-4620-9416-BF19393877B7}" type="datetimeFigureOut">
              <a:rPr lang="en-GB" smtClean="0"/>
              <a:t>09/10/2024</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0395012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45C0917-DBC9-4620-9416-BF19393877B7}" type="datetimeFigureOut">
              <a:rPr lang="en-GB" smtClean="0"/>
              <a:t>09/10/2024</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107425531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50"/>
            <a:ext cx="4011083" cy="1162050"/>
          </a:xfrm>
        </p:spPr>
        <p:txBody>
          <a:bodyPr anchor="b"/>
          <a:lstStyle>
            <a:lvl1pPr algn="l">
              <a:defRPr sz="2000" b="1"/>
            </a:lvl1pPr>
          </a:lstStyle>
          <a:p>
            <a:r>
              <a:rPr lang="en-US"/>
              <a:t>Click to edit Master title style</a:t>
            </a:r>
            <a:endParaRPr lang="en-GB"/>
          </a:p>
        </p:txBody>
      </p:sp>
      <p:sp>
        <p:nvSpPr>
          <p:cNvPr id="3" name="Content Placeholder 2"/>
          <p:cNvSpPr>
            <a:spLocks noGrp="1"/>
          </p:cNvSpPr>
          <p:nvPr>
            <p:ph idx="1"/>
          </p:nvPr>
        </p:nvSpPr>
        <p:spPr>
          <a:xfrm>
            <a:off x="4766734" y="273052"/>
            <a:ext cx="6815667" cy="5853113"/>
          </a:xfrm>
        </p:spPr>
        <p:txBody>
          <a:bodyPr/>
          <a:lstStyle>
            <a:lvl1pPr>
              <a:defRPr sz="3201"/>
            </a:lvl1pPr>
            <a:lvl2pPr>
              <a:defRPr sz="2800"/>
            </a:lvl2pPr>
            <a:lvl3pPr>
              <a:defRPr sz="2401"/>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609602" y="1435102"/>
            <a:ext cx="4011083" cy="4691063"/>
          </a:xfrm>
        </p:spPr>
        <p:txBody>
          <a:bodyPr/>
          <a:lstStyle>
            <a:lvl1pPr marL="0" indent="0">
              <a:buNone/>
              <a:defRPr sz="1401"/>
            </a:lvl1pPr>
            <a:lvl2pPr marL="457238" indent="0">
              <a:buNone/>
              <a:defRPr sz="1200"/>
            </a:lvl2pPr>
            <a:lvl3pPr marL="914476" indent="0">
              <a:buNone/>
              <a:defRPr sz="1000"/>
            </a:lvl3pPr>
            <a:lvl4pPr marL="1371714" indent="0">
              <a:buNone/>
              <a:defRPr sz="900"/>
            </a:lvl4pPr>
            <a:lvl5pPr marL="1828951" indent="0">
              <a:buNone/>
              <a:defRPr sz="900"/>
            </a:lvl5pPr>
            <a:lvl6pPr marL="2286189" indent="0">
              <a:buNone/>
              <a:defRPr sz="900"/>
            </a:lvl6pPr>
            <a:lvl7pPr marL="2743427" indent="0">
              <a:buNone/>
              <a:defRPr sz="900"/>
            </a:lvl7pPr>
            <a:lvl8pPr marL="3200665" indent="0">
              <a:buNone/>
              <a:defRPr sz="900"/>
            </a:lvl8pPr>
            <a:lvl9pPr marL="3657902"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5C0917-DBC9-4620-9416-BF19393877B7}" type="datetimeFigureOut">
              <a:rPr lang="en-GB" smtClean="0"/>
              <a:t>09/10/2024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28251341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endParaRPr lang="en-GB"/>
          </a:p>
        </p:txBody>
      </p:sp>
      <p:sp>
        <p:nvSpPr>
          <p:cNvPr id="3" name="Picture Placeholder 2"/>
          <p:cNvSpPr>
            <a:spLocks noGrp="1"/>
          </p:cNvSpPr>
          <p:nvPr>
            <p:ph type="pic" idx="1"/>
          </p:nvPr>
        </p:nvSpPr>
        <p:spPr>
          <a:xfrm>
            <a:off x="2389717" y="612775"/>
            <a:ext cx="7315200" cy="4114800"/>
          </a:xfrm>
        </p:spPr>
        <p:txBody>
          <a:bodyPr/>
          <a:lstStyle>
            <a:lvl1pPr marL="0" indent="0">
              <a:buNone/>
              <a:defRPr sz="3201"/>
            </a:lvl1pPr>
            <a:lvl2pPr marL="457238" indent="0">
              <a:buNone/>
              <a:defRPr sz="2800"/>
            </a:lvl2pPr>
            <a:lvl3pPr marL="914476" indent="0">
              <a:buNone/>
              <a:defRPr sz="2401"/>
            </a:lvl3pPr>
            <a:lvl4pPr marL="1371714" indent="0">
              <a:buNone/>
              <a:defRPr sz="2000"/>
            </a:lvl4pPr>
            <a:lvl5pPr marL="1828951" indent="0">
              <a:buNone/>
              <a:defRPr sz="2000"/>
            </a:lvl5pPr>
            <a:lvl6pPr marL="2286189" indent="0">
              <a:buNone/>
              <a:defRPr sz="2000"/>
            </a:lvl6pPr>
            <a:lvl7pPr marL="2743427" indent="0">
              <a:buNone/>
              <a:defRPr sz="2000"/>
            </a:lvl7pPr>
            <a:lvl8pPr marL="3200665" indent="0">
              <a:buNone/>
              <a:defRPr sz="2000"/>
            </a:lvl8pPr>
            <a:lvl9pPr marL="3657902" indent="0">
              <a:buNone/>
              <a:defRPr sz="2000"/>
            </a:lvl9pPr>
          </a:lstStyle>
          <a:p>
            <a:r>
              <a:rPr lang="en-US"/>
              <a:t>Click icon to add picture</a:t>
            </a:r>
            <a:endParaRPr lang="en-GB"/>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1"/>
            </a:lvl1pPr>
            <a:lvl2pPr marL="457238" indent="0">
              <a:buNone/>
              <a:defRPr sz="1200"/>
            </a:lvl2pPr>
            <a:lvl3pPr marL="914476" indent="0">
              <a:buNone/>
              <a:defRPr sz="1000"/>
            </a:lvl3pPr>
            <a:lvl4pPr marL="1371714" indent="0">
              <a:buNone/>
              <a:defRPr sz="900"/>
            </a:lvl4pPr>
            <a:lvl5pPr marL="1828951" indent="0">
              <a:buNone/>
              <a:defRPr sz="900"/>
            </a:lvl5pPr>
            <a:lvl6pPr marL="2286189" indent="0">
              <a:buNone/>
              <a:defRPr sz="900"/>
            </a:lvl6pPr>
            <a:lvl7pPr marL="2743427" indent="0">
              <a:buNone/>
              <a:defRPr sz="900"/>
            </a:lvl7pPr>
            <a:lvl8pPr marL="3200665" indent="0">
              <a:buNone/>
              <a:defRPr sz="900"/>
            </a:lvl8pPr>
            <a:lvl9pPr marL="3657902"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845C0917-DBC9-4620-9416-BF19393877B7}" type="datetimeFigureOut">
              <a:rPr lang="en-GB" smtClean="0"/>
              <a:t>09/10/2024</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53ACED14-B0C6-4030-A7D2-BA274E37612A}" type="slidenum">
              <a:rPr lang="en-GB" smtClean="0"/>
              <a:t>‹#›</a:t>
            </a:fld>
            <a:endParaRPr lang="en-GB"/>
          </a:p>
        </p:txBody>
      </p:sp>
    </p:spTree>
    <p:extLst>
      <p:ext uri="{BB962C8B-B14F-4D97-AF65-F5344CB8AC3E}">
        <p14:creationId xmlns:p14="http://schemas.microsoft.com/office/powerpoint/2010/main" val="20637823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1" y="274638"/>
            <a:ext cx="10972800" cy="1143000"/>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p:cNvSpPr>
            <a:spLocks noGrp="1"/>
          </p:cNvSpPr>
          <p:nvPr>
            <p:ph type="body" idx="1"/>
          </p:nvPr>
        </p:nvSpPr>
        <p:spPr>
          <a:xfrm>
            <a:off x="609601" y="1600202"/>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45C0917-DBC9-4620-9416-BF19393877B7}" type="datetimeFigureOut">
              <a:rPr lang="en-GB" smtClean="0"/>
              <a:t>09/10/2024</a:t>
            </a:fld>
            <a:endParaRPr lang="en-GB"/>
          </a:p>
        </p:txBody>
      </p:sp>
      <p:sp>
        <p:nvSpPr>
          <p:cNvPr id="5" name="Footer Placeholder 4"/>
          <p:cNvSpPr>
            <a:spLocks noGrp="1"/>
          </p:cNvSpPr>
          <p:nvPr>
            <p:ph type="ftr" sz="quarter" idx="3"/>
          </p:nvPr>
        </p:nvSpPr>
        <p:spPr>
          <a:xfrm>
            <a:off x="4165601"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GB"/>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3ACED14-B0C6-4030-A7D2-BA274E37612A}" type="slidenum">
              <a:rPr lang="en-GB" smtClean="0"/>
              <a:t>‹#›</a:t>
            </a:fld>
            <a:endParaRPr lang="en-GB"/>
          </a:p>
        </p:txBody>
      </p:sp>
    </p:spTree>
    <p:extLst>
      <p:ext uri="{BB962C8B-B14F-4D97-AF65-F5344CB8AC3E}">
        <p14:creationId xmlns:p14="http://schemas.microsoft.com/office/powerpoint/2010/main" val="398258434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76" rtl="0" eaLnBrk="1" latinLnBrk="0" hangingPunct="1">
        <a:spcBef>
          <a:spcPct val="0"/>
        </a:spcBef>
        <a:buNone/>
        <a:defRPr sz="4401" kern="1200">
          <a:solidFill>
            <a:schemeClr val="tx1"/>
          </a:solidFill>
          <a:latin typeface="+mj-lt"/>
          <a:ea typeface="+mj-ea"/>
          <a:cs typeface="+mj-cs"/>
        </a:defRPr>
      </a:lvl1pPr>
    </p:titleStyle>
    <p:bodyStyle>
      <a:lvl1pPr marL="342928" indent="-342928" algn="l" defTabSz="914476" rtl="0" eaLnBrk="1" latinLnBrk="0" hangingPunct="1">
        <a:spcBef>
          <a:spcPct val="20000"/>
        </a:spcBef>
        <a:buFont typeface="Arial" panose="020B0604020202020204" pitchFamily="34" charset="0"/>
        <a:buChar char="•"/>
        <a:defRPr sz="3201" kern="1200">
          <a:solidFill>
            <a:schemeClr val="tx1"/>
          </a:solidFill>
          <a:latin typeface="+mn-lt"/>
          <a:ea typeface="+mn-ea"/>
          <a:cs typeface="+mn-cs"/>
        </a:defRPr>
      </a:lvl1pPr>
      <a:lvl2pPr marL="743012" indent="-285774" algn="l" defTabSz="914476"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94" indent="-228618" algn="l" defTabSz="914476" rtl="0" eaLnBrk="1" latinLnBrk="0" hangingPunct="1">
        <a:spcBef>
          <a:spcPct val="20000"/>
        </a:spcBef>
        <a:buFont typeface="Arial" panose="020B0604020202020204" pitchFamily="34" charset="0"/>
        <a:buChar char="•"/>
        <a:defRPr sz="2401" kern="1200">
          <a:solidFill>
            <a:schemeClr val="tx1"/>
          </a:solidFill>
          <a:latin typeface="+mn-lt"/>
          <a:ea typeface="+mn-ea"/>
          <a:cs typeface="+mn-cs"/>
        </a:defRPr>
      </a:lvl3pPr>
      <a:lvl4pPr marL="160033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569"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808"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2046"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284"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52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76" rtl="0" eaLnBrk="1" latinLnBrk="0" hangingPunct="1">
        <a:defRPr sz="1800" kern="1200">
          <a:solidFill>
            <a:schemeClr val="tx1"/>
          </a:solidFill>
          <a:latin typeface="+mn-lt"/>
          <a:ea typeface="+mn-ea"/>
          <a:cs typeface="+mn-cs"/>
        </a:defRPr>
      </a:lvl1pPr>
      <a:lvl2pPr marL="457238" algn="l" defTabSz="914476" rtl="0" eaLnBrk="1" latinLnBrk="0" hangingPunct="1">
        <a:defRPr sz="1800" kern="1200">
          <a:solidFill>
            <a:schemeClr val="tx1"/>
          </a:solidFill>
          <a:latin typeface="+mn-lt"/>
          <a:ea typeface="+mn-ea"/>
          <a:cs typeface="+mn-cs"/>
        </a:defRPr>
      </a:lvl2pPr>
      <a:lvl3pPr marL="914476" algn="l" defTabSz="914476" rtl="0" eaLnBrk="1" latinLnBrk="0" hangingPunct="1">
        <a:defRPr sz="1800" kern="1200">
          <a:solidFill>
            <a:schemeClr val="tx1"/>
          </a:solidFill>
          <a:latin typeface="+mn-lt"/>
          <a:ea typeface="+mn-ea"/>
          <a:cs typeface="+mn-cs"/>
        </a:defRPr>
      </a:lvl3pPr>
      <a:lvl4pPr marL="1371714" algn="l" defTabSz="914476" rtl="0" eaLnBrk="1" latinLnBrk="0" hangingPunct="1">
        <a:defRPr sz="1800" kern="1200">
          <a:solidFill>
            <a:schemeClr val="tx1"/>
          </a:solidFill>
          <a:latin typeface="+mn-lt"/>
          <a:ea typeface="+mn-ea"/>
          <a:cs typeface="+mn-cs"/>
        </a:defRPr>
      </a:lvl4pPr>
      <a:lvl5pPr marL="1828951" algn="l" defTabSz="914476" rtl="0" eaLnBrk="1" latinLnBrk="0" hangingPunct="1">
        <a:defRPr sz="1800" kern="1200">
          <a:solidFill>
            <a:schemeClr val="tx1"/>
          </a:solidFill>
          <a:latin typeface="+mn-lt"/>
          <a:ea typeface="+mn-ea"/>
          <a:cs typeface="+mn-cs"/>
        </a:defRPr>
      </a:lvl5pPr>
      <a:lvl6pPr marL="2286189" algn="l" defTabSz="914476" rtl="0" eaLnBrk="1" latinLnBrk="0" hangingPunct="1">
        <a:defRPr sz="1800" kern="1200">
          <a:solidFill>
            <a:schemeClr val="tx1"/>
          </a:solidFill>
          <a:latin typeface="+mn-lt"/>
          <a:ea typeface="+mn-ea"/>
          <a:cs typeface="+mn-cs"/>
        </a:defRPr>
      </a:lvl6pPr>
      <a:lvl7pPr marL="2743427" algn="l" defTabSz="914476" rtl="0" eaLnBrk="1" latinLnBrk="0" hangingPunct="1">
        <a:defRPr sz="1800" kern="1200">
          <a:solidFill>
            <a:schemeClr val="tx1"/>
          </a:solidFill>
          <a:latin typeface="+mn-lt"/>
          <a:ea typeface="+mn-ea"/>
          <a:cs typeface="+mn-cs"/>
        </a:defRPr>
      </a:lvl7pPr>
      <a:lvl8pPr marL="3200665" algn="l" defTabSz="914476" rtl="0" eaLnBrk="1" latinLnBrk="0" hangingPunct="1">
        <a:defRPr sz="1800" kern="1200">
          <a:solidFill>
            <a:schemeClr val="tx1"/>
          </a:solidFill>
          <a:latin typeface="+mn-lt"/>
          <a:ea typeface="+mn-ea"/>
          <a:cs typeface="+mn-cs"/>
        </a:defRPr>
      </a:lvl8pPr>
      <a:lvl9pPr marL="3657902" algn="l" defTabSz="914476"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1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1.xml"/><Relationship Id="rId1" Type="http://schemas.openxmlformats.org/officeDocument/2006/relationships/slideLayout" Target="../slideLayouts/slideLayout2.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2.mp4"/><Relationship Id="rId1" Type="http://schemas.microsoft.com/office/2007/relationships/media" Target="../media/media2.mp4"/><Relationship Id="rId6" Type="http://schemas.openxmlformats.org/officeDocument/2006/relationships/image" Target="../media/image26.png"/><Relationship Id="rId5" Type="http://schemas.openxmlformats.org/officeDocument/2006/relationships/image" Target="../media/image3.png"/><Relationship Id="rId4"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29.png"/><Relationship Id="rId5" Type="http://schemas.openxmlformats.org/officeDocument/2006/relationships/image" Target="../media/image28.jpeg"/><Relationship Id="rId4" Type="http://schemas.openxmlformats.org/officeDocument/2006/relationships/image" Target="../media/image27.jpeg"/></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slideLayout" Target="../slideLayouts/slideLayout2.xml"/><Relationship Id="rId7" Type="http://schemas.openxmlformats.org/officeDocument/2006/relationships/image" Target="../media/image29.png"/><Relationship Id="rId2" Type="http://schemas.openxmlformats.org/officeDocument/2006/relationships/video" Target="../media/media3.mp4"/><Relationship Id="rId1" Type="http://schemas.microsoft.com/office/2007/relationships/media" Target="../media/media3.mp4"/><Relationship Id="rId6" Type="http://schemas.openxmlformats.org/officeDocument/2006/relationships/image" Target="../media/image28.jpeg"/><Relationship Id="rId11" Type="http://schemas.openxmlformats.org/officeDocument/2006/relationships/image" Target="../media/image31.png"/><Relationship Id="rId5" Type="http://schemas.openxmlformats.org/officeDocument/2006/relationships/image" Target="../media/image3.png"/><Relationship Id="rId10" Type="http://schemas.openxmlformats.org/officeDocument/2006/relationships/image" Target="../media/image27.jpeg"/><Relationship Id="rId4" Type="http://schemas.openxmlformats.org/officeDocument/2006/relationships/notesSlide" Target="../notesSlides/notesSlide15.xml"/><Relationship Id="rId9" Type="http://schemas.openxmlformats.org/officeDocument/2006/relationships/image" Target="../media/image24.jpeg"/></Relationships>
</file>

<file path=ppt/slides/_rels/slide16.xml.rels><?xml version="1.0" encoding="UTF-8" standalone="yes"?>
<Relationships xmlns="http://schemas.openxmlformats.org/package/2006/relationships"><Relationship Id="rId8" Type="http://schemas.openxmlformats.org/officeDocument/2006/relationships/image" Target="../media/image34.emf"/><Relationship Id="rId3" Type="http://schemas.openxmlformats.org/officeDocument/2006/relationships/image" Target="../media/image3.png"/><Relationship Id="rId7"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2.xml"/><Relationship Id="rId6" Type="http://schemas.openxmlformats.org/officeDocument/2006/relationships/image" Target="../media/image29.png"/><Relationship Id="rId5" Type="http://schemas.openxmlformats.org/officeDocument/2006/relationships/image" Target="../media/image27.jpeg"/><Relationship Id="rId10" Type="http://schemas.openxmlformats.org/officeDocument/2006/relationships/image" Target="../media/image36.png"/><Relationship Id="rId4" Type="http://schemas.openxmlformats.org/officeDocument/2006/relationships/image" Target="../media/image32.jpeg"/><Relationship Id="rId9" Type="http://schemas.openxmlformats.org/officeDocument/2006/relationships/image" Target="../media/image35.png"/></Relationships>
</file>

<file path=ppt/slides/_rels/slide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35.png"/><Relationship Id="rId5" Type="http://schemas.openxmlformats.org/officeDocument/2006/relationships/image" Target="../media/image38.png"/><Relationship Id="rId4" Type="http://schemas.openxmlformats.org/officeDocument/2006/relationships/image" Target="../media/image37.png"/></Relationships>
</file>

<file path=ppt/slides/_rels/slide1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8.xml"/><Relationship Id="rId1" Type="http://schemas.openxmlformats.org/officeDocument/2006/relationships/slideLayout" Target="../slideLayouts/slideLayout2.xml"/><Relationship Id="rId4" Type="http://schemas.openxmlformats.org/officeDocument/2006/relationships/image" Target="../media/image39.jpeg"/></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microsoft.com/office/2007/relationships/diagramDrawing" Target="../diagrams/drawing1.xml"/><Relationship Id="rId3" Type="http://schemas.openxmlformats.org/officeDocument/2006/relationships/image" Target="../media/image3.png"/><Relationship Id="rId7" Type="http://schemas.openxmlformats.org/officeDocument/2006/relationships/diagramColors" Target="../diagrams/colors1.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diagramQuickStyle" Target="../diagrams/quickStyle1.xml"/><Relationship Id="rId5" Type="http://schemas.openxmlformats.org/officeDocument/2006/relationships/diagramLayout" Target="../diagrams/layout1.xml"/><Relationship Id="rId4" Type="http://schemas.openxmlformats.org/officeDocument/2006/relationships/diagramData" Target="../diagrams/data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41.png"/><Relationship Id="rId4" Type="http://schemas.openxmlformats.org/officeDocument/2006/relationships/image" Target="../media/image40.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4.mp4"/><Relationship Id="rId1" Type="http://schemas.microsoft.com/office/2007/relationships/media" Target="../media/media4.mp4"/><Relationship Id="rId6" Type="http://schemas.openxmlformats.org/officeDocument/2006/relationships/image" Target="../media/image42.png"/><Relationship Id="rId5" Type="http://schemas.openxmlformats.org/officeDocument/2006/relationships/image" Target="../media/image3.png"/><Relationship Id="rId4"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45.jpeg"/><Relationship Id="rId2" Type="http://schemas.openxmlformats.org/officeDocument/2006/relationships/notesSlide" Target="../notesSlides/notesSlide22.xml"/><Relationship Id="rId1" Type="http://schemas.openxmlformats.org/officeDocument/2006/relationships/slideLayout" Target="../slideLayouts/slideLayout2.xml"/><Relationship Id="rId6" Type="http://schemas.openxmlformats.org/officeDocument/2006/relationships/image" Target="../media/image44.png"/><Relationship Id="rId5" Type="http://schemas.openxmlformats.org/officeDocument/2006/relationships/image" Target="../media/image27.jpeg"/><Relationship Id="rId4" Type="http://schemas.openxmlformats.org/officeDocument/2006/relationships/image" Target="../media/image43.png"/></Relationships>
</file>

<file path=ppt/slides/_rels/slide2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27.jpeg"/><Relationship Id="rId5" Type="http://schemas.openxmlformats.org/officeDocument/2006/relationships/image" Target="../media/image47.png"/><Relationship Id="rId4" Type="http://schemas.openxmlformats.org/officeDocument/2006/relationships/image" Target="../media/image46.png"/></Relationships>
</file>

<file path=ppt/slides/_rels/slide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27.jpeg"/><Relationship Id="rId5" Type="http://schemas.openxmlformats.org/officeDocument/2006/relationships/image" Target="../media/image47.png"/><Relationship Id="rId4" Type="http://schemas.openxmlformats.org/officeDocument/2006/relationships/image" Target="../media/image48.png"/></Relationships>
</file>

<file path=ppt/slides/_rels/slide2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51.png"/><Relationship Id="rId5" Type="http://schemas.openxmlformats.org/officeDocument/2006/relationships/image" Target="../media/image50.png"/><Relationship Id="rId4" Type="http://schemas.openxmlformats.org/officeDocument/2006/relationships/image" Target="../media/image49.png"/></Relationships>
</file>

<file path=ppt/slides/_rels/slide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2.xml"/><Relationship Id="rId5" Type="http://schemas.openxmlformats.org/officeDocument/2006/relationships/image" Target="../media/image53.jpeg"/><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8" Type="http://schemas.openxmlformats.org/officeDocument/2006/relationships/image" Target="../media/image56.jpeg"/><Relationship Id="rId3" Type="http://schemas.openxmlformats.org/officeDocument/2006/relationships/slideLayout" Target="../slideLayouts/slideLayout2.xml"/><Relationship Id="rId7" Type="http://schemas.openxmlformats.org/officeDocument/2006/relationships/image" Target="../media/image55.jpeg"/><Relationship Id="rId2" Type="http://schemas.openxmlformats.org/officeDocument/2006/relationships/video" Target="../media/media5.MOV"/><Relationship Id="rId1" Type="http://schemas.microsoft.com/office/2007/relationships/media" Target="../media/media5.MOV"/><Relationship Id="rId6" Type="http://schemas.openxmlformats.org/officeDocument/2006/relationships/image" Target="../media/image54.jpeg"/><Relationship Id="rId5" Type="http://schemas.openxmlformats.org/officeDocument/2006/relationships/image" Target="../media/image3.png"/><Relationship Id="rId4" Type="http://schemas.openxmlformats.org/officeDocument/2006/relationships/notesSlide" Target="../notesSlides/notesSlide27.xml"/><Relationship Id="rId9" Type="http://schemas.openxmlformats.org/officeDocument/2006/relationships/image" Target="../media/image57.png"/></Relationships>
</file>

<file path=ppt/slides/_rels/slide2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8.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2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27.jpeg"/><Relationship Id="rId5" Type="http://schemas.openxmlformats.org/officeDocument/2006/relationships/image" Target="../media/image60.jpeg"/><Relationship Id="rId4" Type="http://schemas.openxmlformats.org/officeDocument/2006/relationships/image" Target="../media/image59.png"/></Relationships>
</file>

<file path=ppt/slides/_rels/slide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3.png"/><Relationship Id="rId5" Type="http://schemas.openxmlformats.org/officeDocument/2006/relationships/image" Target="../media/image6.jpg"/><Relationship Id="rId4" Type="http://schemas.openxmlformats.org/officeDocument/2006/relationships/hyperlink" Target="http://www.geograph.org.uk/photo/1932750"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3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62.png"/><Relationship Id="rId4" Type="http://schemas.openxmlformats.org/officeDocument/2006/relationships/image" Target="../media/image61.png"/></Relationships>
</file>

<file path=ppt/slides/_rels/slide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58.png"/></Relationships>
</file>

<file path=ppt/slides/_rels/slide3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64.png"/><Relationship Id="rId4" Type="http://schemas.openxmlformats.org/officeDocument/2006/relationships/image" Target="../media/image63.png"/></Relationships>
</file>

<file path=ppt/slides/_rels/slide3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66.png"/><Relationship Id="rId5" Type="http://schemas.openxmlformats.org/officeDocument/2006/relationships/image" Target="../media/image65.png"/><Relationship Id="rId4" Type="http://schemas.openxmlformats.org/officeDocument/2006/relationships/image" Target="../media/image58.png"/></Relationships>
</file>

<file path=ppt/slides/_rels/slide3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67.png"/><Relationship Id="rId4" Type="http://schemas.openxmlformats.org/officeDocument/2006/relationships/image" Target="../media/image58.png"/></Relationships>
</file>

<file path=ppt/slides/_rels/slide36.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68.png"/><Relationship Id="rId4" Type="http://schemas.openxmlformats.org/officeDocument/2006/relationships/image" Target="../media/image58.png"/></Relationships>
</file>

<file path=ppt/slides/_rels/slide3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7.xml"/><Relationship Id="rId1" Type="http://schemas.openxmlformats.org/officeDocument/2006/relationships/slideLayout" Target="../slideLayouts/slideLayout2.xml"/><Relationship Id="rId5" Type="http://schemas.openxmlformats.org/officeDocument/2006/relationships/image" Target="../media/image69.png"/><Relationship Id="rId4" Type="http://schemas.openxmlformats.org/officeDocument/2006/relationships/image" Target="../media/image58.png"/></Relationships>
</file>

<file path=ppt/slides/_rels/slide3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8.xml"/><Relationship Id="rId1" Type="http://schemas.openxmlformats.org/officeDocument/2006/relationships/slideLayout" Target="../slideLayouts/slideLayout2.xml"/><Relationship Id="rId5" Type="http://schemas.openxmlformats.org/officeDocument/2006/relationships/image" Target="../media/image71.png"/><Relationship Id="rId4" Type="http://schemas.openxmlformats.org/officeDocument/2006/relationships/image" Target="../media/image70.png"/></Relationships>
</file>

<file path=ppt/slides/_rels/slide39.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3.png"/><Relationship Id="rId7" Type="http://schemas.openxmlformats.org/officeDocument/2006/relationships/diagramColors" Target="../diagrams/colors2.xml"/><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3.png"/><Relationship Id="rId7" Type="http://schemas.openxmlformats.org/officeDocument/2006/relationships/image" Target="../media/image79.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png"/></Relationships>
</file>

<file path=ppt/slides/_rels/slide41.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3.png"/><Relationship Id="rId7" Type="http://schemas.openxmlformats.org/officeDocument/2006/relationships/diagramColors" Target="../diagrams/colors3.xml"/><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4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2.xml"/><Relationship Id="rId1" Type="http://schemas.openxmlformats.org/officeDocument/2006/relationships/slideLayout" Target="../slideLayouts/slideLayout2.xml"/><Relationship Id="rId5" Type="http://schemas.openxmlformats.org/officeDocument/2006/relationships/image" Target="../media/image82.png"/><Relationship Id="rId4" Type="http://schemas.openxmlformats.org/officeDocument/2006/relationships/image" Target="../media/image81.emf"/></Relationships>
</file>

<file path=ppt/slides/_rels/slide4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3.xml"/><Relationship Id="rId1" Type="http://schemas.openxmlformats.org/officeDocument/2006/relationships/slideLayout" Target="../slideLayouts/slideLayout2.xml"/><Relationship Id="rId6" Type="http://schemas.openxmlformats.org/officeDocument/2006/relationships/image" Target="../media/image85.png"/><Relationship Id="rId5" Type="http://schemas.openxmlformats.org/officeDocument/2006/relationships/image" Target="../media/image84.png"/><Relationship Id="rId4" Type="http://schemas.openxmlformats.org/officeDocument/2006/relationships/image" Target="../media/image83.png"/></Relationships>
</file>

<file path=ppt/slides/_rels/slide4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4.xml"/><Relationship Id="rId1" Type="http://schemas.openxmlformats.org/officeDocument/2006/relationships/slideLayout" Target="../slideLayouts/slideLayout2.xml"/><Relationship Id="rId5" Type="http://schemas.openxmlformats.org/officeDocument/2006/relationships/image" Target="../media/image87.jpg"/><Relationship Id="rId4" Type="http://schemas.openxmlformats.org/officeDocument/2006/relationships/image" Target="../media/image86.jpg"/></Relationships>
</file>

<file path=ppt/slides/_rels/slide4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5.xml"/><Relationship Id="rId1" Type="http://schemas.openxmlformats.org/officeDocument/2006/relationships/slideLayout" Target="../slideLayouts/slideLayout2.xml"/><Relationship Id="rId4" Type="http://schemas.openxmlformats.org/officeDocument/2006/relationships/image" Target="../media/image88.png"/></Relationships>
</file>

<file path=ppt/slides/_rels/slide46.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3.png"/><Relationship Id="rId7" Type="http://schemas.openxmlformats.org/officeDocument/2006/relationships/diagramColors" Target="../diagrams/colors4.xml"/><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47.xml.rels><?xml version="1.0" encoding="UTF-8" standalone="yes"?>
<Relationships xmlns="http://schemas.openxmlformats.org/package/2006/relationships"><Relationship Id="rId8" Type="http://schemas.openxmlformats.org/officeDocument/2006/relationships/image" Target="../media/image90.png"/><Relationship Id="rId13" Type="http://schemas.openxmlformats.org/officeDocument/2006/relationships/image" Target="../media/image93.png"/><Relationship Id="rId3" Type="http://schemas.microsoft.com/office/2007/relationships/media" Target="../media/media7.wav"/><Relationship Id="rId7" Type="http://schemas.openxmlformats.org/officeDocument/2006/relationships/image" Target="../media/image89.png"/><Relationship Id="rId12" Type="http://schemas.openxmlformats.org/officeDocument/2006/relationships/image" Target="../media/image92.png"/><Relationship Id="rId2" Type="http://schemas.openxmlformats.org/officeDocument/2006/relationships/video" Target="../media/media6.wmv"/><Relationship Id="rId1" Type="http://schemas.microsoft.com/office/2007/relationships/media" Target="../media/media6.wmv"/><Relationship Id="rId6" Type="http://schemas.openxmlformats.org/officeDocument/2006/relationships/notesSlide" Target="../notesSlides/notesSlide47.xml"/><Relationship Id="rId11" Type="http://schemas.openxmlformats.org/officeDocument/2006/relationships/image" Target="../media/image69.png"/><Relationship Id="rId5" Type="http://schemas.openxmlformats.org/officeDocument/2006/relationships/slideLayout" Target="../slideLayouts/slideLayout2.xml"/><Relationship Id="rId10" Type="http://schemas.openxmlformats.org/officeDocument/2006/relationships/image" Target="../media/image3.png"/><Relationship Id="rId4" Type="http://schemas.openxmlformats.org/officeDocument/2006/relationships/audio" Target="../media/media7.wav"/><Relationship Id="rId9" Type="http://schemas.openxmlformats.org/officeDocument/2006/relationships/image" Target="../media/image91.png"/></Relationships>
</file>

<file path=ppt/slides/_rels/slide4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8.xml"/><Relationship Id="rId1" Type="http://schemas.openxmlformats.org/officeDocument/2006/relationships/slideLayout" Target="../slideLayouts/slideLayout2.xml"/><Relationship Id="rId5" Type="http://schemas.openxmlformats.org/officeDocument/2006/relationships/image" Target="../media/image95.png"/><Relationship Id="rId4" Type="http://schemas.openxmlformats.org/officeDocument/2006/relationships/image" Target="../media/image94.jpeg"/></Relationships>
</file>

<file path=ppt/slides/_rels/slide4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9.xml"/><Relationship Id="rId1" Type="http://schemas.openxmlformats.org/officeDocument/2006/relationships/slideLayout" Target="../slideLayouts/slideLayout2.xml"/><Relationship Id="rId5" Type="http://schemas.openxmlformats.org/officeDocument/2006/relationships/image" Target="../media/image97.jpeg"/><Relationship Id="rId4" Type="http://schemas.openxmlformats.org/officeDocument/2006/relationships/image" Target="../media/image96.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10.jpeg"/><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9.png"/><Relationship Id="rId5" Type="http://schemas.openxmlformats.org/officeDocument/2006/relationships/image" Target="../media/image8.png"/><Relationship Id="rId4" Type="http://schemas.openxmlformats.org/officeDocument/2006/relationships/image" Target="../media/image7.png"/></Relationships>
</file>

<file path=ppt/slides/_rels/slide50.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50.xml"/><Relationship Id="rId1" Type="http://schemas.openxmlformats.org/officeDocument/2006/relationships/slideLayout" Target="../slideLayouts/slideLayout2.xml"/><Relationship Id="rId6" Type="http://schemas.openxmlformats.org/officeDocument/2006/relationships/image" Target="../media/image96.png"/><Relationship Id="rId5" Type="http://schemas.openxmlformats.org/officeDocument/2006/relationships/image" Target="../media/image99.jpg"/><Relationship Id="rId4" Type="http://schemas.openxmlformats.org/officeDocument/2006/relationships/image" Target="../media/image98.jpeg"/></Relationships>
</file>

<file path=ppt/slides/_rels/slide51.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27.jpe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96.png"/><Relationship Id="rId5" Type="http://schemas.openxmlformats.org/officeDocument/2006/relationships/image" Target="../media/image101.jpeg"/><Relationship Id="rId4" Type="http://schemas.openxmlformats.org/officeDocument/2006/relationships/image" Target="../media/image100.jpeg"/></Relationships>
</file>

<file path=ppt/slides/_rels/slide52.xml.rels><?xml version="1.0" encoding="UTF-8" standalone="yes"?>
<Relationships xmlns="http://schemas.openxmlformats.org/package/2006/relationships"><Relationship Id="rId8" Type="http://schemas.openxmlformats.org/officeDocument/2006/relationships/image" Target="../media/image24.jpeg"/><Relationship Id="rId3" Type="http://schemas.openxmlformats.org/officeDocument/2006/relationships/slideLayout" Target="../slideLayouts/slideLayout2.xml"/><Relationship Id="rId7" Type="http://schemas.openxmlformats.org/officeDocument/2006/relationships/image" Target="../media/image103.png"/><Relationship Id="rId2" Type="http://schemas.openxmlformats.org/officeDocument/2006/relationships/video" Target="../media/media8.mp4"/><Relationship Id="rId1" Type="http://schemas.microsoft.com/office/2007/relationships/media" Target="../media/media8.mp4"/><Relationship Id="rId6" Type="http://schemas.openxmlformats.org/officeDocument/2006/relationships/image" Target="../media/image102.gif"/><Relationship Id="rId5" Type="http://schemas.openxmlformats.org/officeDocument/2006/relationships/image" Target="../media/image3.png"/><Relationship Id="rId10" Type="http://schemas.openxmlformats.org/officeDocument/2006/relationships/image" Target="../media/image27.jpeg"/><Relationship Id="rId4" Type="http://schemas.openxmlformats.org/officeDocument/2006/relationships/notesSlide" Target="../notesSlides/notesSlide52.xml"/><Relationship Id="rId9" Type="http://schemas.openxmlformats.org/officeDocument/2006/relationships/image" Target="../media/image104.png"/></Relationships>
</file>

<file path=ppt/slides/_rels/slide53.xml.rels><?xml version="1.0" encoding="UTF-8" standalone="yes"?>
<Relationships xmlns="http://schemas.openxmlformats.org/package/2006/relationships"><Relationship Id="rId8" Type="http://schemas.openxmlformats.org/officeDocument/2006/relationships/image" Target="../media/image107.png"/><Relationship Id="rId3" Type="http://schemas.openxmlformats.org/officeDocument/2006/relationships/slideLayout" Target="../slideLayouts/slideLayout2.xml"/><Relationship Id="rId7" Type="http://schemas.openxmlformats.org/officeDocument/2006/relationships/image" Target="../media/image106.png"/><Relationship Id="rId2" Type="http://schemas.openxmlformats.org/officeDocument/2006/relationships/video" Target="../media/media9.wmv"/><Relationship Id="rId1" Type="http://schemas.microsoft.com/office/2007/relationships/media" Target="../media/media9.wmv"/><Relationship Id="rId6" Type="http://schemas.openxmlformats.org/officeDocument/2006/relationships/image" Target="../media/image105.gif"/><Relationship Id="rId5" Type="http://schemas.openxmlformats.org/officeDocument/2006/relationships/image" Target="../media/image3.png"/><Relationship Id="rId10" Type="http://schemas.openxmlformats.org/officeDocument/2006/relationships/image" Target="../media/image27.jpeg"/><Relationship Id="rId4" Type="http://schemas.openxmlformats.org/officeDocument/2006/relationships/notesSlide" Target="../notesSlides/notesSlide53.xml"/><Relationship Id="rId9" Type="http://schemas.openxmlformats.org/officeDocument/2006/relationships/image" Target="../media/image24.jpeg"/></Relationships>
</file>

<file path=ppt/slides/_rels/slide5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4.xml"/><Relationship Id="rId1" Type="http://schemas.openxmlformats.org/officeDocument/2006/relationships/slideLayout" Target="../slideLayouts/slideLayout2.xml"/><Relationship Id="rId4" Type="http://schemas.openxmlformats.org/officeDocument/2006/relationships/image" Target="../media/image108.png"/></Relationships>
</file>

<file path=ppt/slides/_rels/slide55.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3.png"/><Relationship Id="rId7" Type="http://schemas.openxmlformats.org/officeDocument/2006/relationships/image" Target="../media/image112.jpe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110.jpeg"/><Relationship Id="rId4" Type="http://schemas.openxmlformats.org/officeDocument/2006/relationships/image" Target="../media/image109.jpeg"/></Relationships>
</file>

<file path=ppt/slides/_rels/slide56.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slideLayout" Target="../slideLayouts/slideLayout2.xml"/><Relationship Id="rId7" Type="http://schemas.openxmlformats.org/officeDocument/2006/relationships/image" Target="../media/image111.jpeg"/><Relationship Id="rId2" Type="http://schemas.openxmlformats.org/officeDocument/2006/relationships/video" Target="../media/media10.wmv"/><Relationship Id="rId1" Type="http://schemas.microsoft.com/office/2007/relationships/media" Target="../media/media10.wmv"/><Relationship Id="rId6" Type="http://schemas.openxmlformats.org/officeDocument/2006/relationships/image" Target="../media/image109.jpeg"/><Relationship Id="rId5" Type="http://schemas.openxmlformats.org/officeDocument/2006/relationships/image" Target="../media/image3.png"/><Relationship Id="rId4" Type="http://schemas.openxmlformats.org/officeDocument/2006/relationships/notesSlide" Target="../notesSlides/notesSlide56.xml"/><Relationship Id="rId9" Type="http://schemas.openxmlformats.org/officeDocument/2006/relationships/image" Target="../media/image108.png"/></Relationships>
</file>

<file path=ppt/slides/_rels/slide57.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slideLayout" Target="../slideLayouts/slideLayout2.xml"/><Relationship Id="rId7" Type="http://schemas.openxmlformats.org/officeDocument/2006/relationships/image" Target="../media/image111.jpeg"/><Relationship Id="rId2" Type="http://schemas.openxmlformats.org/officeDocument/2006/relationships/video" Target="../media/media11.mp4"/><Relationship Id="rId1" Type="http://schemas.microsoft.com/office/2007/relationships/media" Target="../media/media11.mp4"/><Relationship Id="rId6" Type="http://schemas.openxmlformats.org/officeDocument/2006/relationships/image" Target="../media/image109.jpeg"/><Relationship Id="rId5" Type="http://schemas.openxmlformats.org/officeDocument/2006/relationships/image" Target="../media/image3.png"/><Relationship Id="rId4" Type="http://schemas.openxmlformats.org/officeDocument/2006/relationships/notesSlide" Target="../notesSlides/notesSlide57.xml"/><Relationship Id="rId9" Type="http://schemas.openxmlformats.org/officeDocument/2006/relationships/image" Target="../media/image115.png"/></Relationships>
</file>

<file path=ppt/slides/_rels/slide58.xml.rels><?xml version="1.0" encoding="UTF-8" standalone="yes"?>
<Relationships xmlns="http://schemas.openxmlformats.org/package/2006/relationships"><Relationship Id="rId8" Type="http://schemas.openxmlformats.org/officeDocument/2006/relationships/image" Target="../media/image117.jpeg"/><Relationship Id="rId13" Type="http://schemas.openxmlformats.org/officeDocument/2006/relationships/image" Target="../media/image119.png"/><Relationship Id="rId18" Type="http://schemas.openxmlformats.org/officeDocument/2006/relationships/image" Target="../media/image123.png"/><Relationship Id="rId3" Type="http://schemas.openxmlformats.org/officeDocument/2006/relationships/image" Target="../media/image31.png"/><Relationship Id="rId7" Type="http://schemas.openxmlformats.org/officeDocument/2006/relationships/image" Target="../media/image94.jpeg"/><Relationship Id="rId12" Type="http://schemas.microsoft.com/office/2007/relationships/hdphoto" Target="../media/hdphoto1.wdp"/><Relationship Id="rId17" Type="http://schemas.openxmlformats.org/officeDocument/2006/relationships/image" Target="../media/image122.jpeg"/><Relationship Id="rId2" Type="http://schemas.openxmlformats.org/officeDocument/2006/relationships/notesSlide" Target="../notesSlides/notesSlide58.xml"/><Relationship Id="rId16" Type="http://schemas.openxmlformats.org/officeDocument/2006/relationships/image" Target="../media/image45.jpeg"/><Relationship Id="rId1" Type="http://schemas.openxmlformats.org/officeDocument/2006/relationships/slideLayout" Target="../slideLayouts/slideLayout2.xml"/><Relationship Id="rId6" Type="http://schemas.openxmlformats.org/officeDocument/2006/relationships/image" Target="../media/image116.jpeg"/><Relationship Id="rId11" Type="http://schemas.openxmlformats.org/officeDocument/2006/relationships/image" Target="../media/image14.png"/><Relationship Id="rId5" Type="http://schemas.openxmlformats.org/officeDocument/2006/relationships/image" Target="../media/image97.jpeg"/><Relationship Id="rId15" Type="http://schemas.openxmlformats.org/officeDocument/2006/relationships/image" Target="../media/image121.jpeg"/><Relationship Id="rId10" Type="http://schemas.openxmlformats.org/officeDocument/2006/relationships/image" Target="../media/image118.jpg"/><Relationship Id="rId4" Type="http://schemas.openxmlformats.org/officeDocument/2006/relationships/image" Target="../media/image3.png"/><Relationship Id="rId9" Type="http://schemas.microsoft.com/office/2007/relationships/hdphoto" Target="../media/hdphoto2.wdp"/><Relationship Id="rId14" Type="http://schemas.openxmlformats.org/officeDocument/2006/relationships/image" Target="../media/image120.png"/></Relationships>
</file>

<file path=ppt/slides/_rels/slide59.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3.png"/><Relationship Id="rId7" Type="http://schemas.openxmlformats.org/officeDocument/2006/relationships/diagramColors" Target="../diagrams/colors5.xml"/><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6.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png"/><Relationship Id="rId7" Type="http://schemas.openxmlformats.org/officeDocument/2006/relationships/image" Target="../media/image14.pn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jpeg"/><Relationship Id="rId9" Type="http://schemas.openxmlformats.org/officeDocument/2006/relationships/image" Target="../media/image15.png"/></Relationships>
</file>

<file path=ppt/slides/_rels/slide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0.xml"/><Relationship Id="rId1" Type="http://schemas.openxmlformats.org/officeDocument/2006/relationships/slideLayout" Target="../slideLayouts/slideLayout1.xml"/><Relationship Id="rId4" Type="http://schemas.openxmlformats.org/officeDocument/2006/relationships/image" Target="../media/image3.png"/></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xml"/><Relationship Id="rId7" Type="http://schemas.openxmlformats.org/officeDocument/2006/relationships/image" Target="../media/image17.png"/><Relationship Id="rId2" Type="http://schemas.openxmlformats.org/officeDocument/2006/relationships/video" Target="../media/media1.wmv"/><Relationship Id="rId1" Type="http://schemas.microsoft.com/office/2007/relationships/media" Target="../media/media1.wmv"/><Relationship Id="rId6" Type="http://schemas.openxmlformats.org/officeDocument/2006/relationships/image" Target="../media/image16.jpeg"/><Relationship Id="rId5" Type="http://schemas.openxmlformats.org/officeDocument/2006/relationships/image" Target="../media/image3.pn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image" Target="../media/image18.jpg"/><Relationship Id="rId7" Type="http://schemas.openxmlformats.org/officeDocument/2006/relationships/image" Target="../media/image3.png"/><Relationship Id="rId2" Type="http://schemas.openxmlformats.org/officeDocument/2006/relationships/notesSlide" Target="../notesSlides/notesSlide8.xml"/><Relationship Id="rId1" Type="http://schemas.openxmlformats.org/officeDocument/2006/relationships/slideLayout" Target="../slideLayouts/slideLayout2.xml"/><Relationship Id="rId6" Type="http://schemas.openxmlformats.org/officeDocument/2006/relationships/image" Target="../media/image21.jpg"/><Relationship Id="rId5" Type="http://schemas.openxmlformats.org/officeDocument/2006/relationships/image" Target="../media/image20.jpg"/><Relationship Id="rId4" Type="http://schemas.openxmlformats.org/officeDocument/2006/relationships/image" Target="../media/image19.jpg"/></Relationships>
</file>

<file path=ppt/slides/_rels/slide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B339F0C-6DDD-D66D-7347-EFEA461CE574}"/>
              </a:ext>
            </a:extLst>
          </p:cNvPr>
          <p:cNvPicPr>
            <a:picLocks noChangeAspect="1"/>
          </p:cNvPicPr>
          <p:nvPr/>
        </p:nvPicPr>
        <p:blipFill rotWithShape="1">
          <a:blip r:embed="rId3">
            <a:extLst>
              <a:ext uri="{28A0092B-C50C-407E-A947-70E740481C1C}">
                <a14:useLocalDpi xmlns:a14="http://schemas.microsoft.com/office/drawing/2010/main" val="0"/>
              </a:ext>
            </a:extLst>
          </a:blip>
          <a:srcRect t="7766" b="8255"/>
          <a:stretch/>
        </p:blipFill>
        <p:spPr>
          <a:xfrm>
            <a:off x="0" y="0"/>
            <a:ext cx="12192000" cy="6858000"/>
          </a:xfrm>
          <a:prstGeom prst="rect">
            <a:avLst/>
          </a:prstGeom>
        </p:spPr>
      </p:pic>
      <p:sp>
        <p:nvSpPr>
          <p:cNvPr id="2" name="Title 1"/>
          <p:cNvSpPr>
            <a:spLocks noGrp="1"/>
          </p:cNvSpPr>
          <p:nvPr>
            <p:ph type="ctrTitle"/>
          </p:nvPr>
        </p:nvSpPr>
        <p:spPr>
          <a:xfrm>
            <a:off x="1555458" y="1844824"/>
            <a:ext cx="8710736" cy="2259682"/>
          </a:xfrm>
        </p:spPr>
        <p:txBody>
          <a:bodyPr>
            <a:normAutofit fontScale="90000"/>
          </a:bodyPr>
          <a:lstStyle/>
          <a:p>
            <a:r>
              <a:rPr lang="en-GB" dirty="0">
                <a:solidFill>
                  <a:schemeClr val="bg1"/>
                </a:solidFill>
              </a:rPr>
              <a:t>Clinical Vascular Scientists</a:t>
            </a:r>
            <a:br>
              <a:rPr lang="en-GB" dirty="0">
                <a:solidFill>
                  <a:schemeClr val="bg1"/>
                </a:solidFill>
              </a:rPr>
            </a:br>
            <a:r>
              <a:rPr lang="en-GB" i="1" dirty="0">
                <a:solidFill>
                  <a:schemeClr val="bg1"/>
                </a:solidFill>
              </a:rPr>
              <a:t>Who, where, how, what, when and why! </a:t>
            </a:r>
            <a:br>
              <a:rPr lang="en-GB" dirty="0">
                <a:solidFill>
                  <a:schemeClr val="bg1"/>
                </a:solidFill>
              </a:rPr>
            </a:br>
            <a:r>
              <a:rPr lang="en-GB" dirty="0">
                <a:solidFill>
                  <a:schemeClr val="bg1"/>
                </a:solidFill>
              </a:rPr>
              <a:t>Julia Warne</a:t>
            </a:r>
            <a:br>
              <a:rPr lang="en-GB" dirty="0"/>
            </a:br>
            <a:endParaRPr lang="en-GB" i="1" dirty="0"/>
          </a:p>
        </p:txBody>
      </p:sp>
      <p:pic>
        <p:nvPicPr>
          <p:cNvPr id="12" name="Picture 2">
            <a:extLst>
              <a:ext uri="{FF2B5EF4-FFF2-40B4-BE49-F238E27FC236}">
                <a16:creationId xmlns:a16="http://schemas.microsoft.com/office/drawing/2014/main" id="{53862DF2-79C5-22AF-50F1-EE374D3E9E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12971" y="5921862"/>
            <a:ext cx="3306445" cy="936138"/>
          </a:xfrm>
          <a:prstGeom prst="rect">
            <a:avLst/>
          </a:prstGeom>
          <a:solidFill>
            <a:schemeClr val="bg1"/>
          </a:solidFill>
        </p:spPr>
      </p:pic>
      <p:sp>
        <p:nvSpPr>
          <p:cNvPr id="3" name="Title 1">
            <a:extLst>
              <a:ext uri="{FF2B5EF4-FFF2-40B4-BE49-F238E27FC236}">
                <a16:creationId xmlns:a16="http://schemas.microsoft.com/office/drawing/2014/main" id="{0DB1889D-747C-77AA-2460-42C8103FF39E}"/>
              </a:ext>
            </a:extLst>
          </p:cNvPr>
          <p:cNvSpPr txBox="1">
            <a:spLocks/>
          </p:cNvSpPr>
          <p:nvPr/>
        </p:nvSpPr>
        <p:spPr>
          <a:xfrm>
            <a:off x="1740633" y="3429000"/>
            <a:ext cx="8710736" cy="225968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4401" dirty="0">
                <a:solidFill>
                  <a:srgbClr val="FFFF00"/>
                </a:solidFill>
              </a:rPr>
              <a:t>Vascular Laboratory </a:t>
            </a:r>
          </a:p>
          <a:p>
            <a:r>
              <a:rPr lang="en-GB" sz="4401" i="1" dirty="0">
                <a:solidFill>
                  <a:srgbClr val="FFFF00"/>
                </a:solidFill>
              </a:rPr>
              <a:t>GHNHSFT</a:t>
            </a:r>
          </a:p>
        </p:txBody>
      </p:sp>
    </p:spTree>
    <p:extLst>
      <p:ext uri="{BB962C8B-B14F-4D97-AF65-F5344CB8AC3E}">
        <p14:creationId xmlns:p14="http://schemas.microsoft.com/office/powerpoint/2010/main" val="218652806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Triplex Ultrasound</a:t>
            </a:r>
          </a:p>
        </p:txBody>
      </p:sp>
      <p:sp>
        <p:nvSpPr>
          <p:cNvPr id="18" name="Title 1">
            <a:extLst>
              <a:ext uri="{FF2B5EF4-FFF2-40B4-BE49-F238E27FC236}">
                <a16:creationId xmlns:a16="http://schemas.microsoft.com/office/drawing/2014/main" id="{553AA4B8-41EC-3939-183F-7F36D6DFA3B8}"/>
              </a:ext>
            </a:extLst>
          </p:cNvPr>
          <p:cNvSpPr txBox="1">
            <a:spLocks/>
          </p:cNvSpPr>
          <p:nvPr/>
        </p:nvSpPr>
        <p:spPr>
          <a:xfrm>
            <a:off x="-744760" y="1340848"/>
            <a:ext cx="5479200" cy="720000"/>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4401" dirty="0">
                <a:solidFill>
                  <a:srgbClr val="FF0000"/>
                </a:solidFill>
              </a:rPr>
              <a:t>B-mode</a:t>
            </a:r>
          </a:p>
        </p:txBody>
      </p:sp>
      <p:pic>
        <p:nvPicPr>
          <p:cNvPr id="20" name="Picture 19">
            <a:extLst>
              <a:ext uri="{FF2B5EF4-FFF2-40B4-BE49-F238E27FC236}">
                <a16:creationId xmlns:a16="http://schemas.microsoft.com/office/drawing/2014/main" id="{623B98BF-383F-1659-647A-2F240CB28BF1}"/>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785844" y="1510919"/>
            <a:ext cx="5028103" cy="3771077"/>
          </a:xfrm>
          <a:prstGeom prst="rect">
            <a:avLst/>
          </a:prstGeom>
        </p:spPr>
      </p:pic>
      <p:sp>
        <p:nvSpPr>
          <p:cNvPr id="3" name="Text Placeholder 2">
            <a:extLst>
              <a:ext uri="{FF2B5EF4-FFF2-40B4-BE49-F238E27FC236}">
                <a16:creationId xmlns:a16="http://schemas.microsoft.com/office/drawing/2014/main" id="{363D2490-0E09-739E-BDF7-5AE9BEBAC8CB}"/>
              </a:ext>
            </a:extLst>
          </p:cNvPr>
          <p:cNvSpPr txBox="1">
            <a:spLocks/>
          </p:cNvSpPr>
          <p:nvPr/>
        </p:nvSpPr>
        <p:spPr>
          <a:xfrm>
            <a:off x="1055440" y="2084493"/>
            <a:ext cx="5478913" cy="4368843"/>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r>
              <a:rPr lang="en-GB" sz="2401" dirty="0"/>
              <a:t>Black and white anatomical image</a:t>
            </a:r>
          </a:p>
          <a:p>
            <a:endParaRPr lang="en-GB" sz="2401" dirty="0"/>
          </a:p>
          <a:p>
            <a:r>
              <a:rPr lang="en-GB" sz="2401" dirty="0"/>
              <a:t>Demonstrate presence of </a:t>
            </a:r>
            <a:r>
              <a:rPr lang="en-GB" sz="2401" b="1" dirty="0">
                <a:solidFill>
                  <a:srgbClr val="4772A8"/>
                </a:solidFill>
              </a:rPr>
              <a:t>disease</a:t>
            </a:r>
            <a:r>
              <a:rPr lang="en-GB" sz="2401" dirty="0"/>
              <a:t> along arterial and vein walls</a:t>
            </a:r>
          </a:p>
          <a:p>
            <a:endParaRPr lang="en-GB" sz="2401" dirty="0"/>
          </a:p>
          <a:p>
            <a:r>
              <a:rPr lang="en-GB" sz="2401" dirty="0"/>
              <a:t>Diagnose and provide surveillance for </a:t>
            </a:r>
            <a:r>
              <a:rPr lang="en-GB" sz="2401" b="1" dirty="0">
                <a:solidFill>
                  <a:srgbClr val="4772A8"/>
                </a:solidFill>
              </a:rPr>
              <a:t>aneurysms</a:t>
            </a:r>
          </a:p>
          <a:p>
            <a:endParaRPr lang="en-GB" sz="3201" dirty="0"/>
          </a:p>
        </p:txBody>
      </p:sp>
      <p:grpSp>
        <p:nvGrpSpPr>
          <p:cNvPr id="5" name="Group 4">
            <a:extLst>
              <a:ext uri="{FF2B5EF4-FFF2-40B4-BE49-F238E27FC236}">
                <a16:creationId xmlns:a16="http://schemas.microsoft.com/office/drawing/2014/main" id="{A67F0A91-7548-B70D-B28F-D9B19FF3FA6F}"/>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A889CE2F-2984-A9F8-1609-3BF2E80B45E8}"/>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8D5D19E4-2EC8-1FE1-8A7A-80B2DEFACFFB}"/>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9ED95801-A00A-C23D-D4C5-90BA62E3280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8688B472-8615-DC2B-2566-6F51436D3F5C}"/>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AC80C112-A3EE-C32A-2CA8-4C1BB845710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C0BC975D-77A0-A460-4AF1-2BFB6BF46D7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DD2CD15C-7233-A071-1012-A4F9BBB5749B}"/>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6555CD43-345E-0E60-F629-5A1A5F5484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4" name="TextBox 3">
            <a:extLst>
              <a:ext uri="{FF2B5EF4-FFF2-40B4-BE49-F238E27FC236}">
                <a16:creationId xmlns:a16="http://schemas.microsoft.com/office/drawing/2014/main" id="{D4217CA2-28CA-A8E5-603C-E19C1F786C1D}"/>
              </a:ext>
            </a:extLst>
          </p:cNvPr>
          <p:cNvSpPr txBox="1"/>
          <p:nvPr/>
        </p:nvSpPr>
        <p:spPr>
          <a:xfrm>
            <a:off x="8831399" y="3535503"/>
            <a:ext cx="2124696" cy="369332"/>
          </a:xfrm>
          <a:prstGeom prst="rect">
            <a:avLst/>
          </a:prstGeom>
          <a:noFill/>
        </p:spPr>
        <p:txBody>
          <a:bodyPr wrap="square" rtlCol="0">
            <a:spAutoFit/>
          </a:bodyPr>
          <a:lstStyle/>
          <a:p>
            <a:r>
              <a:rPr lang="en-GB" sz="1800" dirty="0">
                <a:solidFill>
                  <a:srgbClr val="FF0000"/>
                </a:solidFill>
              </a:rPr>
              <a:t>abdominal aorta</a:t>
            </a:r>
          </a:p>
        </p:txBody>
      </p:sp>
      <p:sp>
        <p:nvSpPr>
          <p:cNvPr id="6" name="TextBox 5">
            <a:extLst>
              <a:ext uri="{FF2B5EF4-FFF2-40B4-BE49-F238E27FC236}">
                <a16:creationId xmlns:a16="http://schemas.microsoft.com/office/drawing/2014/main" id="{93C84302-D6EE-9D3F-7130-0978528181B4}"/>
              </a:ext>
            </a:extLst>
          </p:cNvPr>
          <p:cNvSpPr txBox="1"/>
          <p:nvPr/>
        </p:nvSpPr>
        <p:spPr>
          <a:xfrm>
            <a:off x="8435799" y="2510716"/>
            <a:ext cx="864096" cy="394723"/>
          </a:xfrm>
          <a:prstGeom prst="rect">
            <a:avLst/>
          </a:prstGeom>
          <a:noFill/>
        </p:spPr>
        <p:txBody>
          <a:bodyPr wrap="square" rtlCol="0">
            <a:spAutoFit/>
          </a:bodyPr>
          <a:lstStyle/>
          <a:p>
            <a:r>
              <a:rPr lang="en-GB" dirty="0">
                <a:solidFill>
                  <a:srgbClr val="FF0000"/>
                </a:solidFill>
              </a:rPr>
              <a:t>liver</a:t>
            </a:r>
          </a:p>
        </p:txBody>
      </p:sp>
      <p:sp>
        <p:nvSpPr>
          <p:cNvPr id="7" name="TextBox 6">
            <a:extLst>
              <a:ext uri="{FF2B5EF4-FFF2-40B4-BE49-F238E27FC236}">
                <a16:creationId xmlns:a16="http://schemas.microsoft.com/office/drawing/2014/main" id="{1A3E7FDF-EBC5-0F5A-C102-49E33607FA20}"/>
              </a:ext>
            </a:extLst>
          </p:cNvPr>
          <p:cNvSpPr txBox="1"/>
          <p:nvPr/>
        </p:nvSpPr>
        <p:spPr>
          <a:xfrm>
            <a:off x="9056518" y="4120661"/>
            <a:ext cx="864096" cy="394723"/>
          </a:xfrm>
          <a:prstGeom prst="rect">
            <a:avLst/>
          </a:prstGeom>
          <a:noFill/>
        </p:spPr>
        <p:txBody>
          <a:bodyPr wrap="square" rtlCol="0">
            <a:spAutoFit/>
          </a:bodyPr>
          <a:lstStyle/>
          <a:p>
            <a:r>
              <a:rPr lang="en-GB" dirty="0">
                <a:solidFill>
                  <a:srgbClr val="FF0000"/>
                </a:solidFill>
              </a:rPr>
              <a:t>spine</a:t>
            </a:r>
          </a:p>
        </p:txBody>
      </p:sp>
    </p:spTree>
    <p:extLst>
      <p:ext uri="{BB962C8B-B14F-4D97-AF65-F5344CB8AC3E}">
        <p14:creationId xmlns:p14="http://schemas.microsoft.com/office/powerpoint/2010/main" val="4296996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6" grpId="0"/>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134BBCD-A50F-682F-540C-D1344042D304}"/>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93BE808C-ECD5-FC79-20A7-B3A3F305DDEA}"/>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745F9E4F-0C78-45B1-0351-F5ECA6FFFFE4}"/>
                  </a:ext>
                </a:extLst>
              </p:cNvPr>
              <p:cNvGrpSpPr/>
              <p:nvPr/>
            </p:nvGrpSpPr>
            <p:grpSpPr>
              <a:xfrm>
                <a:off x="-74382" y="5218534"/>
                <a:ext cx="9195401" cy="955514"/>
                <a:chOff x="-37870" y="5583981"/>
                <a:chExt cx="9195401" cy="1274019"/>
              </a:xfrm>
            </p:grpSpPr>
            <p:sp>
              <p:nvSpPr>
                <p:cNvPr id="18" name="Rectangle 17">
                  <a:extLst>
                    <a:ext uri="{FF2B5EF4-FFF2-40B4-BE49-F238E27FC236}">
                      <a16:creationId xmlns:a16="http://schemas.microsoft.com/office/drawing/2014/main" id="{219C0DD8-00E9-EE2D-328D-7EE3A27FACA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292C07CF-F135-C8D8-8F6C-2266CFCFA8AC}"/>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141CCC7A-2114-4822-21D3-42A568CC41A3}"/>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a:extLst>
                  <a:ext uri="{FF2B5EF4-FFF2-40B4-BE49-F238E27FC236}">
                    <a16:creationId xmlns:a16="http://schemas.microsoft.com/office/drawing/2014/main" id="{CB009B27-12E2-CF8A-D179-CCC485DA9140}"/>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D92AF699-3EB3-C419-AC75-AD2BF1C072B1}"/>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260A48F1-1FE9-09D7-D9B5-17ACD5919B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a:xfrm>
            <a:off x="1981201" y="255495"/>
            <a:ext cx="8229600" cy="1143000"/>
          </a:xfrm>
        </p:spPr>
        <p:txBody>
          <a:bodyPr/>
          <a:lstStyle/>
          <a:p>
            <a:r>
              <a:rPr lang="en-GB" dirty="0">
                <a:solidFill>
                  <a:srgbClr val="006699"/>
                </a:solidFill>
              </a:rPr>
              <a:t>Triplex Ultrasound</a:t>
            </a:r>
          </a:p>
        </p:txBody>
      </p:sp>
      <p:cxnSp>
        <p:nvCxnSpPr>
          <p:cNvPr id="19" name="Straight Arrow Connector 18">
            <a:extLst>
              <a:ext uri="{FF2B5EF4-FFF2-40B4-BE49-F238E27FC236}">
                <a16:creationId xmlns:a16="http://schemas.microsoft.com/office/drawing/2014/main" id="{9E38056C-601C-E2AA-F42B-2D85E19B3B16}"/>
              </a:ext>
            </a:extLst>
          </p:cNvPr>
          <p:cNvCxnSpPr/>
          <p:nvPr/>
        </p:nvCxnSpPr>
        <p:spPr>
          <a:xfrm flipV="1">
            <a:off x="9102012" y="4080353"/>
            <a:ext cx="577762" cy="263135"/>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F7554319-C1C8-98BB-AB9C-2743D180098B}"/>
              </a:ext>
            </a:extLst>
          </p:cNvPr>
          <p:cNvCxnSpPr>
            <a:cxnSpLocks/>
          </p:cNvCxnSpPr>
          <p:nvPr/>
        </p:nvCxnSpPr>
        <p:spPr>
          <a:xfrm>
            <a:off x="12249942" y="3907405"/>
            <a:ext cx="454719" cy="129373"/>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4" name="Title 1">
            <a:extLst>
              <a:ext uri="{FF2B5EF4-FFF2-40B4-BE49-F238E27FC236}">
                <a16:creationId xmlns:a16="http://schemas.microsoft.com/office/drawing/2014/main" id="{178D10E0-E7AB-3800-9474-7B01F8B59C85}"/>
              </a:ext>
            </a:extLst>
          </p:cNvPr>
          <p:cNvSpPr txBox="1">
            <a:spLocks/>
          </p:cNvSpPr>
          <p:nvPr/>
        </p:nvSpPr>
        <p:spPr>
          <a:xfrm>
            <a:off x="-370464" y="1425527"/>
            <a:ext cx="5479200" cy="720000"/>
          </a:xfrm>
          <a:prstGeom prst="rect">
            <a:avLst/>
          </a:prstGeom>
        </p:spPr>
        <p:txBody>
          <a:bodyPr vert="horz" lIns="91440" tIns="45720" rIns="91440" bIns="45720" rtlCol="0" anchor="ctr">
            <a:normAutofit lnSpcReduction="10000"/>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FF0000"/>
                </a:solidFill>
              </a:rPr>
              <a:t>Colour Doppler</a:t>
            </a:r>
          </a:p>
        </p:txBody>
      </p:sp>
      <p:sp>
        <p:nvSpPr>
          <p:cNvPr id="25" name="Text Placeholder 2">
            <a:extLst>
              <a:ext uri="{FF2B5EF4-FFF2-40B4-BE49-F238E27FC236}">
                <a16:creationId xmlns:a16="http://schemas.microsoft.com/office/drawing/2014/main" id="{503654C0-6351-262D-A420-79B47CE3F8FF}"/>
              </a:ext>
            </a:extLst>
          </p:cNvPr>
          <p:cNvSpPr txBox="1">
            <a:spLocks/>
          </p:cNvSpPr>
          <p:nvPr/>
        </p:nvSpPr>
        <p:spPr>
          <a:xfrm>
            <a:off x="392331" y="2279553"/>
            <a:ext cx="5478913" cy="1185832"/>
          </a:xfrm>
          <a:prstGeom prst="rect">
            <a:avLst/>
          </a:prstGeom>
        </p:spPr>
        <p:txBody>
          <a:bodyPr>
            <a:normAutofit/>
          </a:bodyPr>
          <a:lstStyle>
            <a:lvl1pPr marL="342928" indent="-342928" algn="l" defTabSz="914476" rtl="0" eaLnBrk="1" latinLnBrk="0" hangingPunct="1">
              <a:spcBef>
                <a:spcPct val="20000"/>
              </a:spcBef>
              <a:buFont typeface="Arial" panose="020B0604020202020204" pitchFamily="34" charset="0"/>
              <a:buChar char="•"/>
              <a:defRPr sz="3201" kern="1200">
                <a:solidFill>
                  <a:schemeClr val="tx1"/>
                </a:solidFill>
                <a:latin typeface="+mn-lt"/>
                <a:ea typeface="+mn-ea"/>
                <a:cs typeface="+mn-cs"/>
              </a:defRPr>
            </a:lvl1pPr>
            <a:lvl2pPr marL="743012" indent="-285774" algn="l" defTabSz="914476"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94" indent="-228618" algn="l" defTabSz="914476" rtl="0" eaLnBrk="1" latinLnBrk="0" hangingPunct="1">
              <a:spcBef>
                <a:spcPct val="20000"/>
              </a:spcBef>
              <a:buFont typeface="Arial" panose="020B0604020202020204" pitchFamily="34" charset="0"/>
              <a:buChar char="•"/>
              <a:defRPr sz="2401" kern="1200">
                <a:solidFill>
                  <a:schemeClr val="tx1"/>
                </a:solidFill>
                <a:latin typeface="+mn-lt"/>
                <a:ea typeface="+mn-ea"/>
                <a:cs typeface="+mn-cs"/>
              </a:defRPr>
            </a:lvl3pPr>
            <a:lvl4pPr marL="160033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569"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808"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2046"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284"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52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indent="-342900"/>
            <a:r>
              <a:rPr lang="en-GB" sz="2400" dirty="0"/>
              <a:t>Functional map to form a</a:t>
            </a:r>
          </a:p>
          <a:p>
            <a:pPr marL="0" indent="0">
              <a:buNone/>
            </a:pPr>
            <a:r>
              <a:rPr lang="en-GB" sz="2400" dirty="0"/>
              <a:t>     colour flow image </a:t>
            </a:r>
          </a:p>
          <a:p>
            <a:pPr marL="342900" indent="-342900"/>
            <a:endParaRPr lang="en-GB" dirty="0"/>
          </a:p>
          <a:p>
            <a:endParaRPr lang="en-GB" dirty="0"/>
          </a:p>
          <a:p>
            <a:pPr marL="342900" indent="-342900"/>
            <a:endParaRPr lang="en-GB" dirty="0"/>
          </a:p>
        </p:txBody>
      </p:sp>
      <p:pic>
        <p:nvPicPr>
          <p:cNvPr id="26" name="Picture 25">
            <a:extLst>
              <a:ext uri="{FF2B5EF4-FFF2-40B4-BE49-F238E27FC236}">
                <a16:creationId xmlns:a16="http://schemas.microsoft.com/office/drawing/2014/main" id="{225FA9D5-B19F-CDB8-5B10-152575382706}"/>
              </a:ext>
            </a:extLst>
          </p:cNvPr>
          <p:cNvPicPr>
            <a:picLocks noChangeAspect="1"/>
          </p:cNvPicPr>
          <p:nvPr/>
        </p:nvPicPr>
        <p:blipFill>
          <a:blip r:embed="rId4"/>
          <a:stretch>
            <a:fillRect/>
          </a:stretch>
        </p:blipFill>
        <p:spPr>
          <a:xfrm>
            <a:off x="5230682" y="1202214"/>
            <a:ext cx="6347908" cy="4698195"/>
          </a:xfrm>
          <a:prstGeom prst="rect">
            <a:avLst/>
          </a:prstGeom>
        </p:spPr>
      </p:pic>
      <p:cxnSp>
        <p:nvCxnSpPr>
          <p:cNvPr id="29" name="Straight Arrow Connector 28">
            <a:extLst>
              <a:ext uri="{FF2B5EF4-FFF2-40B4-BE49-F238E27FC236}">
                <a16:creationId xmlns:a16="http://schemas.microsoft.com/office/drawing/2014/main" id="{DFEE213B-53E4-1452-815A-2C6120275B1B}"/>
              </a:ext>
            </a:extLst>
          </p:cNvPr>
          <p:cNvCxnSpPr>
            <a:cxnSpLocks/>
          </p:cNvCxnSpPr>
          <p:nvPr/>
        </p:nvCxnSpPr>
        <p:spPr>
          <a:xfrm flipV="1">
            <a:off x="8047867" y="3956975"/>
            <a:ext cx="713538" cy="159605"/>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1" name="Text Placeholder 2">
            <a:extLst>
              <a:ext uri="{FF2B5EF4-FFF2-40B4-BE49-F238E27FC236}">
                <a16:creationId xmlns:a16="http://schemas.microsoft.com/office/drawing/2014/main" id="{687E631F-C639-2F49-557E-D5B8AB99E03D}"/>
              </a:ext>
            </a:extLst>
          </p:cNvPr>
          <p:cNvSpPr txBox="1">
            <a:spLocks/>
          </p:cNvSpPr>
          <p:nvPr/>
        </p:nvSpPr>
        <p:spPr>
          <a:xfrm>
            <a:off x="478177" y="2742373"/>
            <a:ext cx="8470121" cy="3782971"/>
          </a:xfrm>
          <a:prstGeom prst="rect">
            <a:avLst/>
          </a:prstGeom>
        </p:spPr>
        <p:txBody>
          <a:bodyPr vert="horz" lIns="0" tIns="331200" rIns="0" bIns="0" rtlCol="0">
            <a:normAutofit/>
          </a:bodyPr>
          <a:lstStyle>
            <a:lvl1pPr marL="0" indent="0" algn="l" defTabSz="914400" rtl="0" eaLnBrk="1" latinLnBrk="0" hangingPunct="1">
              <a:lnSpc>
                <a:spcPct val="100000"/>
              </a:lnSpc>
              <a:spcBef>
                <a:spcPts val="0"/>
              </a:spcBef>
              <a:spcAft>
                <a:spcPts val="371"/>
              </a:spcAft>
              <a:buFontTx/>
              <a:buNone/>
              <a:defRPr lang="en-US" sz="2400" u="none" kern="1200" dirty="0" smtClean="0">
                <a:solidFill>
                  <a:schemeClr val="tx2"/>
                </a:solidFill>
                <a:latin typeface="+mn-lt"/>
                <a:ea typeface="+mn-ea"/>
                <a:cs typeface="+mn-cs"/>
              </a:defRPr>
            </a:lvl1pPr>
            <a:lvl2pPr marL="432000" indent="-288000" algn="l" defTabSz="914400" rtl="0" eaLnBrk="1" latinLnBrk="0" hangingPunct="1">
              <a:lnSpc>
                <a:spcPct val="100000"/>
              </a:lnSpc>
              <a:spcBef>
                <a:spcPts val="0"/>
              </a:spcBef>
              <a:spcAft>
                <a:spcPts val="371"/>
              </a:spcAft>
              <a:buClr>
                <a:schemeClr val="accent3"/>
              </a:buClr>
              <a:buSzPct val="90000"/>
              <a:buFont typeface="Wingdings" panose="05000000000000000000" pitchFamily="2" charset="2"/>
              <a:buChar char="n"/>
              <a:defRPr lang="en-US" sz="2400" b="0" i="0" u="none" kern="1200" dirty="0" smtClean="0">
                <a:solidFill>
                  <a:schemeClr val="tx2"/>
                </a:solidFill>
                <a:latin typeface="+mn-lt"/>
                <a:ea typeface="+mn-ea"/>
                <a:cs typeface="+mn-cs"/>
              </a:defRPr>
            </a:lvl2pPr>
            <a:lvl3pPr marL="576000" indent="-216000" algn="l" defTabSz="914400" rtl="0" eaLnBrk="1" latinLnBrk="0" hangingPunct="1">
              <a:lnSpc>
                <a:spcPct val="100000"/>
              </a:lnSpc>
              <a:spcBef>
                <a:spcPts val="0"/>
              </a:spcBef>
              <a:spcAft>
                <a:spcPts val="371"/>
              </a:spcAft>
              <a:buClr>
                <a:schemeClr val="accent3"/>
              </a:buClr>
              <a:buSzPct val="90000"/>
              <a:buFont typeface="Wingdings" panose="05000000000000000000" pitchFamily="2" charset="2"/>
              <a:buChar char="§"/>
              <a:defRPr sz="2300" b="0" u="none" kern="1200">
                <a:solidFill>
                  <a:schemeClr val="tx2"/>
                </a:solidFill>
                <a:latin typeface="+mn-lt"/>
                <a:ea typeface="+mn-ea"/>
                <a:cs typeface="+mn-cs"/>
              </a:defRPr>
            </a:lvl3pPr>
            <a:lvl4pPr marL="720000" indent="-216000" algn="l" defTabSz="914400" rtl="0" eaLnBrk="1" latinLnBrk="0" hangingPunct="1">
              <a:lnSpc>
                <a:spcPct val="100000"/>
              </a:lnSpc>
              <a:spcBef>
                <a:spcPts val="0"/>
              </a:spcBef>
              <a:spcAft>
                <a:spcPts val="371"/>
              </a:spcAft>
              <a:buSzPct val="90000"/>
              <a:buFont typeface="Arial" panose="020B0604020202020204" pitchFamily="34" charset="0"/>
              <a:buChar char="▪"/>
              <a:defRPr sz="2200" u="none" kern="1200" baseline="0">
                <a:solidFill>
                  <a:schemeClr val="tx2"/>
                </a:solidFill>
                <a:latin typeface="+mn-lt"/>
                <a:ea typeface="+mn-ea"/>
                <a:cs typeface="+mn-cs"/>
              </a:defRPr>
            </a:lvl4pPr>
            <a:lvl5pPr marL="864000" indent="-216000" algn="l" defTabSz="914400" rtl="0" eaLnBrk="1" latinLnBrk="0" hangingPunct="1">
              <a:lnSpc>
                <a:spcPct val="100000"/>
              </a:lnSpc>
              <a:spcBef>
                <a:spcPts val="0"/>
              </a:spcBef>
              <a:spcAft>
                <a:spcPts val="371"/>
              </a:spcAft>
              <a:buClrTx/>
              <a:buSzPct val="80000"/>
              <a:buFont typeface="Arial" panose="020B0604020202020204" pitchFamily="34" charset="0"/>
              <a:buChar char="▫"/>
              <a:tabLst/>
              <a:defRPr lang="en-US" sz="2100" kern="1200" dirty="0">
                <a:solidFill>
                  <a:schemeClr val="tx2"/>
                </a:solidFill>
                <a:latin typeface="+mn-lt"/>
                <a:ea typeface="+mn-ea"/>
                <a:cs typeface="+mn-cs"/>
              </a:defRPr>
            </a:lvl5pPr>
            <a:lvl6pPr marL="576000" marR="0" indent="-216000" algn="l" defTabSz="914400" rtl="0" eaLnBrk="1" fontAlgn="auto" latinLnBrk="0" hangingPunct="1">
              <a:lnSpc>
                <a:spcPct val="100000"/>
              </a:lnSpc>
              <a:spcBef>
                <a:spcPts val="0"/>
              </a:spcBef>
              <a:spcAft>
                <a:spcPts val="371"/>
              </a:spcAft>
              <a:buClr>
                <a:schemeClr val="tx2"/>
              </a:buClr>
              <a:buSzPct val="90000"/>
              <a:buFont typeface="Wingdings" panose="05000000000000000000" pitchFamily="2" charset="2"/>
              <a:buChar char="§"/>
              <a:tabLst/>
              <a:defRPr lang="en-US" sz="2400" kern="1200" dirty="0">
                <a:solidFill>
                  <a:schemeClr val="tx2"/>
                </a:solidFill>
                <a:latin typeface="+mn-lt"/>
                <a:ea typeface="+mn-ea"/>
                <a:cs typeface="+mn-cs"/>
              </a:defRPr>
            </a:lvl6pPr>
            <a:lvl7pPr marL="720000" indent="-216000" algn="l" defTabSz="914400" rtl="0" eaLnBrk="1" latinLnBrk="0" hangingPunct="1">
              <a:lnSpc>
                <a:spcPct val="100000"/>
              </a:lnSpc>
              <a:spcBef>
                <a:spcPts val="0"/>
              </a:spcBef>
              <a:spcAft>
                <a:spcPts val="371"/>
              </a:spcAft>
              <a:buSzPct val="80000"/>
              <a:buFont typeface="Arial" panose="020B0604020202020204" pitchFamily="34" charset="0"/>
              <a:buChar char="▪"/>
              <a:defRPr sz="2200" kern="1200">
                <a:solidFill>
                  <a:schemeClr val="tx1"/>
                </a:solidFill>
                <a:latin typeface="+mn-lt"/>
                <a:ea typeface="+mn-ea"/>
                <a:cs typeface="+mn-cs"/>
              </a:defRPr>
            </a:lvl7pPr>
            <a:lvl8pPr marL="864000" indent="-216000" algn="l" defTabSz="914400" rtl="0" eaLnBrk="1" latinLnBrk="0" hangingPunct="1">
              <a:lnSpc>
                <a:spcPct val="100000"/>
              </a:lnSpc>
              <a:spcBef>
                <a:spcPts val="0"/>
              </a:spcBef>
              <a:spcAft>
                <a:spcPts val="371"/>
              </a:spcAft>
              <a:buFont typeface="Arial" panose="020B0604020202020204" pitchFamily="34" charset="0"/>
              <a:buChar char="▫"/>
              <a:defRPr sz="2100" kern="1200" baseline="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GB" dirty="0"/>
          </a:p>
          <a:p>
            <a:pPr marL="342900" indent="-342900">
              <a:buFont typeface="Arial" panose="020B0604020202020204" pitchFamily="34" charset="0"/>
              <a:buChar char="•"/>
            </a:pPr>
            <a:r>
              <a:rPr lang="en-GB" dirty="0">
                <a:solidFill>
                  <a:schemeClr val="tx1"/>
                </a:solidFill>
              </a:rPr>
              <a:t>Displays presence or absence of</a:t>
            </a:r>
          </a:p>
          <a:p>
            <a:r>
              <a:rPr lang="en-GB" dirty="0">
                <a:solidFill>
                  <a:schemeClr val="tx1"/>
                </a:solidFill>
              </a:rPr>
              <a:t>     </a:t>
            </a:r>
            <a:r>
              <a:rPr lang="en-GB" b="1" dirty="0">
                <a:solidFill>
                  <a:schemeClr val="tx1"/>
                </a:solidFill>
              </a:rPr>
              <a:t>blood flow </a:t>
            </a:r>
            <a:r>
              <a:rPr lang="en-GB" dirty="0">
                <a:solidFill>
                  <a:schemeClr val="tx1"/>
                </a:solidFill>
              </a:rPr>
              <a:t>in arteries and veins</a:t>
            </a:r>
          </a:p>
          <a:p>
            <a:endParaRPr lang="en-GB" dirty="0">
              <a:solidFill>
                <a:schemeClr val="tx1"/>
              </a:solidFill>
            </a:endParaRPr>
          </a:p>
          <a:p>
            <a:pPr marL="342900" indent="-342900">
              <a:buFont typeface="Arial" panose="020B0604020202020204" pitchFamily="34" charset="0"/>
              <a:buChar char="•"/>
            </a:pPr>
            <a:r>
              <a:rPr lang="en-GB" dirty="0">
                <a:solidFill>
                  <a:schemeClr val="tx1"/>
                </a:solidFill>
              </a:rPr>
              <a:t>Displays direction and speed of</a:t>
            </a:r>
          </a:p>
          <a:p>
            <a:r>
              <a:rPr lang="en-GB" dirty="0">
                <a:solidFill>
                  <a:schemeClr val="tx1"/>
                </a:solidFill>
              </a:rPr>
              <a:t>     blood flow</a:t>
            </a:r>
            <a:endParaRPr lang="en-GB" dirty="0"/>
          </a:p>
          <a:p>
            <a:pPr marL="342900" indent="-342900">
              <a:buFont typeface="Arial" panose="020B0604020202020204" pitchFamily="34" charset="0"/>
              <a:buChar char="•"/>
            </a:pPr>
            <a:endParaRPr lang="en-GB" dirty="0"/>
          </a:p>
        </p:txBody>
      </p:sp>
      <p:pic>
        <p:nvPicPr>
          <p:cNvPr id="32" name="Picture 2" descr="Anatomical Position: Definitions and Illustrations">
            <a:extLst>
              <a:ext uri="{FF2B5EF4-FFF2-40B4-BE49-F238E27FC236}">
                <a16:creationId xmlns:a16="http://schemas.microsoft.com/office/drawing/2014/main" id="{2CDDEA0A-4C24-BF03-A23D-5A94DB146E6E}"/>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18667" r="740" b="37237"/>
          <a:stretch/>
        </p:blipFill>
        <p:spPr bwMode="auto">
          <a:xfrm>
            <a:off x="6048784" y="1160172"/>
            <a:ext cx="4862827" cy="1289062"/>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4" descr="Three Ultrasound Transducer Including Curvilinear Cardiac and Linear ...">
            <a:extLst>
              <a:ext uri="{FF2B5EF4-FFF2-40B4-BE49-F238E27FC236}">
                <a16:creationId xmlns:a16="http://schemas.microsoft.com/office/drawing/2014/main" id="{1C0E3229-D5E3-EA59-9C42-58EB1B36B59B}"/>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 t="11127" r="63756" b="6821"/>
          <a:stretch/>
        </p:blipFill>
        <p:spPr bwMode="auto">
          <a:xfrm>
            <a:off x="7928881" y="782125"/>
            <a:ext cx="621745" cy="832217"/>
          </a:xfrm>
          <a:prstGeom prst="rect">
            <a:avLst/>
          </a:prstGeom>
          <a:solidFill>
            <a:schemeClr val="accent1">
              <a:alpha val="33000"/>
            </a:schemeClr>
          </a:solidFill>
        </p:spPr>
      </p:pic>
      <p:pic>
        <p:nvPicPr>
          <p:cNvPr id="27" name="Picture 26">
            <a:extLst>
              <a:ext uri="{FF2B5EF4-FFF2-40B4-BE49-F238E27FC236}">
                <a16:creationId xmlns:a16="http://schemas.microsoft.com/office/drawing/2014/main" id="{354318FE-E30A-F553-9C48-7F177EE713EB}"/>
              </a:ext>
            </a:extLst>
          </p:cNvPr>
          <p:cNvPicPr>
            <a:picLocks noChangeAspect="1"/>
          </p:cNvPicPr>
          <p:nvPr/>
        </p:nvPicPr>
        <p:blipFill rotWithShape="1">
          <a:blip r:embed="rId4"/>
          <a:srcRect l="29479" t="52148" r="30130" b="21900"/>
          <a:stretch/>
        </p:blipFill>
        <p:spPr>
          <a:xfrm rot="744166">
            <a:off x="7892598" y="1690447"/>
            <a:ext cx="641333" cy="304978"/>
          </a:xfrm>
          <a:prstGeom prst="rect">
            <a:avLst/>
          </a:prstGeom>
        </p:spPr>
      </p:pic>
    </p:spTree>
    <p:extLst>
      <p:ext uri="{BB962C8B-B14F-4D97-AF65-F5344CB8AC3E}">
        <p14:creationId xmlns:p14="http://schemas.microsoft.com/office/powerpoint/2010/main" val="12474938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1"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584A537F-EF5C-7133-012A-94B02D21D837}"/>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1D3CC1B5-A322-5ECD-AEF3-008527AE82DB}"/>
                </a:ext>
              </a:extLst>
            </p:cNvPr>
            <p:cNvGrpSpPr/>
            <p:nvPr/>
          </p:nvGrpSpPr>
          <p:grpSpPr>
            <a:xfrm>
              <a:off x="-74382" y="324109"/>
              <a:ext cx="9258553" cy="6389037"/>
              <a:chOff x="-74382" y="260648"/>
              <a:chExt cx="9258553" cy="6389037"/>
            </a:xfrm>
          </p:grpSpPr>
          <p:grpSp>
            <p:nvGrpSpPr>
              <p:cNvPr id="17" name="Group 16">
                <a:extLst>
                  <a:ext uri="{FF2B5EF4-FFF2-40B4-BE49-F238E27FC236}">
                    <a16:creationId xmlns:a16="http://schemas.microsoft.com/office/drawing/2014/main" id="{9CCE3488-7A7B-6D6C-2498-111720CCB9AC}"/>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C30F3C45-6903-6744-5897-9A268C942592}"/>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01A5206A-D9ED-1D82-6EE8-CBA826687D9A}"/>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5A667465-BE7B-CAF5-D72C-E559D1CA77F1}"/>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Rectangle 17">
                <a:extLst>
                  <a:ext uri="{FF2B5EF4-FFF2-40B4-BE49-F238E27FC236}">
                    <a16:creationId xmlns:a16="http://schemas.microsoft.com/office/drawing/2014/main" id="{2FF6FA18-4271-6778-68E7-E5D4B0AC48C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87A37410-4628-0B4B-7230-E3BA84DAD69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0AA7D5FE-A2CE-1C08-16C6-547EBF34F62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a:xfrm>
            <a:off x="1981201" y="255495"/>
            <a:ext cx="8229600" cy="1143000"/>
          </a:xfrm>
        </p:spPr>
        <p:txBody>
          <a:bodyPr/>
          <a:lstStyle/>
          <a:p>
            <a:r>
              <a:rPr lang="en-GB" dirty="0">
                <a:solidFill>
                  <a:srgbClr val="006699"/>
                </a:solidFill>
              </a:rPr>
              <a:t>Ultrasound</a:t>
            </a:r>
          </a:p>
        </p:txBody>
      </p:sp>
      <p:cxnSp>
        <p:nvCxnSpPr>
          <p:cNvPr id="19" name="Straight Arrow Connector 18">
            <a:extLst>
              <a:ext uri="{FF2B5EF4-FFF2-40B4-BE49-F238E27FC236}">
                <a16:creationId xmlns:a16="http://schemas.microsoft.com/office/drawing/2014/main" id="{9E38056C-601C-E2AA-F42B-2D85E19B3B16}"/>
              </a:ext>
            </a:extLst>
          </p:cNvPr>
          <p:cNvCxnSpPr/>
          <p:nvPr/>
        </p:nvCxnSpPr>
        <p:spPr>
          <a:xfrm flipV="1">
            <a:off x="9102012" y="4080353"/>
            <a:ext cx="577762" cy="263135"/>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24" name="Title 1">
            <a:extLst>
              <a:ext uri="{FF2B5EF4-FFF2-40B4-BE49-F238E27FC236}">
                <a16:creationId xmlns:a16="http://schemas.microsoft.com/office/drawing/2014/main" id="{178D10E0-E7AB-3800-9474-7B01F8B59C85}"/>
              </a:ext>
            </a:extLst>
          </p:cNvPr>
          <p:cNvSpPr txBox="1">
            <a:spLocks/>
          </p:cNvSpPr>
          <p:nvPr/>
        </p:nvSpPr>
        <p:spPr>
          <a:xfrm>
            <a:off x="-370464" y="1340848"/>
            <a:ext cx="5479200" cy="720000"/>
          </a:xfrm>
          <a:prstGeom prst="rect">
            <a:avLst/>
          </a:prstGeom>
        </p:spPr>
        <p:txBody>
          <a:bodyPr vert="horz" lIns="91440" tIns="45720" rIns="91440" bIns="45720" rtlCol="0" anchor="ctr">
            <a:normAutofit lnSpcReduction="10000"/>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FF0000"/>
                </a:solidFill>
              </a:rPr>
              <a:t>Spectral Doppler</a:t>
            </a:r>
          </a:p>
        </p:txBody>
      </p:sp>
      <p:cxnSp>
        <p:nvCxnSpPr>
          <p:cNvPr id="28" name="Straight Arrow Connector 27">
            <a:extLst>
              <a:ext uri="{FF2B5EF4-FFF2-40B4-BE49-F238E27FC236}">
                <a16:creationId xmlns:a16="http://schemas.microsoft.com/office/drawing/2014/main" id="{C7839760-9BFA-280A-3FEE-836D650C4727}"/>
              </a:ext>
            </a:extLst>
          </p:cNvPr>
          <p:cNvCxnSpPr/>
          <p:nvPr/>
        </p:nvCxnSpPr>
        <p:spPr>
          <a:xfrm flipV="1">
            <a:off x="7578011" y="4080352"/>
            <a:ext cx="577762" cy="263135"/>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cxnSp>
        <p:nvCxnSpPr>
          <p:cNvPr id="29" name="Straight Arrow Connector 28">
            <a:extLst>
              <a:ext uri="{FF2B5EF4-FFF2-40B4-BE49-F238E27FC236}">
                <a16:creationId xmlns:a16="http://schemas.microsoft.com/office/drawing/2014/main" id="{DFEE213B-53E4-1452-815A-2C6120275B1B}"/>
              </a:ext>
            </a:extLst>
          </p:cNvPr>
          <p:cNvCxnSpPr>
            <a:cxnSpLocks/>
          </p:cNvCxnSpPr>
          <p:nvPr/>
        </p:nvCxnSpPr>
        <p:spPr>
          <a:xfrm>
            <a:off x="9201942" y="3907404"/>
            <a:ext cx="454719" cy="129373"/>
          </a:xfrm>
          <a:prstGeom prst="straightConnector1">
            <a:avLst/>
          </a:prstGeom>
          <a:ln w="4445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7D4BF5A3-4B5B-9A36-C515-510386E8C14E}"/>
              </a:ext>
            </a:extLst>
          </p:cNvPr>
          <p:cNvSpPr txBox="1">
            <a:spLocks/>
          </p:cNvSpPr>
          <p:nvPr/>
        </p:nvSpPr>
        <p:spPr>
          <a:xfrm>
            <a:off x="549470" y="2012485"/>
            <a:ext cx="5478913" cy="4368843"/>
          </a:xfrm>
          <a:prstGeom prst="rect">
            <a:avLst/>
          </a:prstGeom>
        </p:spPr>
        <p:txBody>
          <a:bodyPr>
            <a:normAutofit/>
          </a:bodyPr>
          <a:lstStyle>
            <a:lvl1pPr marL="342928" indent="-342928" algn="l" defTabSz="914476" rtl="0" eaLnBrk="1" latinLnBrk="0" hangingPunct="1">
              <a:spcBef>
                <a:spcPct val="20000"/>
              </a:spcBef>
              <a:buFont typeface="Arial" panose="020B0604020202020204" pitchFamily="34" charset="0"/>
              <a:buChar char="•"/>
              <a:defRPr sz="3201" kern="1200">
                <a:solidFill>
                  <a:schemeClr val="tx1"/>
                </a:solidFill>
                <a:latin typeface="+mn-lt"/>
                <a:ea typeface="+mn-ea"/>
                <a:cs typeface="+mn-cs"/>
              </a:defRPr>
            </a:lvl1pPr>
            <a:lvl2pPr marL="743012" indent="-285774" algn="l" defTabSz="914476"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94" indent="-228618" algn="l" defTabSz="914476" rtl="0" eaLnBrk="1" latinLnBrk="0" hangingPunct="1">
              <a:spcBef>
                <a:spcPct val="20000"/>
              </a:spcBef>
              <a:buFont typeface="Arial" panose="020B0604020202020204" pitchFamily="34" charset="0"/>
              <a:buChar char="•"/>
              <a:defRPr sz="2401" kern="1200">
                <a:solidFill>
                  <a:schemeClr val="tx1"/>
                </a:solidFill>
                <a:latin typeface="+mn-lt"/>
                <a:ea typeface="+mn-ea"/>
                <a:cs typeface="+mn-cs"/>
              </a:defRPr>
            </a:lvl3pPr>
            <a:lvl4pPr marL="160033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569"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808"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2046"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284"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522" indent="-228618" algn="l" defTabSz="914476"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indent="-342900"/>
            <a:r>
              <a:rPr lang="en-GB" sz="2600" dirty="0"/>
              <a:t>Pulse Wave Doppler </a:t>
            </a:r>
            <a:r>
              <a:rPr lang="en-GB" sz="2600" dirty="0">
                <a:solidFill>
                  <a:srgbClr val="488ECB"/>
                </a:solidFill>
              </a:rPr>
              <a:t>waveforms</a:t>
            </a:r>
            <a:r>
              <a:rPr lang="en-GB" sz="2600" dirty="0"/>
              <a:t> recorded from blood vessels</a:t>
            </a:r>
          </a:p>
          <a:p>
            <a:pPr marL="342900" indent="-342900"/>
            <a:endParaRPr lang="en-GB" sz="2600" dirty="0"/>
          </a:p>
          <a:p>
            <a:pPr marL="342900" indent="-342900"/>
            <a:r>
              <a:rPr lang="en-GB" sz="2600" dirty="0"/>
              <a:t>Assess blood </a:t>
            </a:r>
            <a:r>
              <a:rPr lang="en-GB" sz="2600" dirty="0">
                <a:solidFill>
                  <a:srgbClr val="488ECB"/>
                </a:solidFill>
              </a:rPr>
              <a:t>flow</a:t>
            </a:r>
            <a:r>
              <a:rPr lang="en-GB" sz="2600" dirty="0"/>
              <a:t> and </a:t>
            </a:r>
            <a:r>
              <a:rPr lang="en-GB" sz="2600" dirty="0">
                <a:solidFill>
                  <a:srgbClr val="488ECB"/>
                </a:solidFill>
              </a:rPr>
              <a:t>changes</a:t>
            </a:r>
            <a:r>
              <a:rPr lang="en-GB" sz="2600" dirty="0"/>
              <a:t> in blood flow</a:t>
            </a:r>
          </a:p>
          <a:p>
            <a:pPr marL="342900" indent="-342900"/>
            <a:endParaRPr lang="en-GB" sz="2600" dirty="0"/>
          </a:p>
          <a:p>
            <a:pPr marL="342900" indent="-342900"/>
            <a:r>
              <a:rPr lang="en-GB" sz="2600" dirty="0"/>
              <a:t>Calculate </a:t>
            </a:r>
            <a:r>
              <a:rPr lang="en-GB" sz="2600" dirty="0">
                <a:solidFill>
                  <a:srgbClr val="488ECB"/>
                </a:solidFill>
              </a:rPr>
              <a:t>velocity</a:t>
            </a:r>
            <a:r>
              <a:rPr lang="en-GB" sz="2600" dirty="0"/>
              <a:t> measurements to grade disease severity</a:t>
            </a:r>
          </a:p>
          <a:p>
            <a:pPr marL="342900" indent="-342900"/>
            <a:endParaRPr lang="en-GB" dirty="0"/>
          </a:p>
          <a:p>
            <a:pPr marL="342900" indent="-342900"/>
            <a:endParaRPr lang="en-GB" dirty="0"/>
          </a:p>
        </p:txBody>
      </p:sp>
      <p:pic>
        <p:nvPicPr>
          <p:cNvPr id="5" name="02201020231013_Temp ID-20231013102002_20231013102230351">
            <a:hlinkClick r:id="" action="ppaction://media"/>
            <a:extLst>
              <a:ext uri="{FF2B5EF4-FFF2-40B4-BE49-F238E27FC236}">
                <a16:creationId xmlns:a16="http://schemas.microsoft.com/office/drawing/2014/main" id="{73172C1E-6694-6998-46A7-1B74EA0131D2}"/>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6000913" y="1289066"/>
            <a:ext cx="5825124" cy="4368843"/>
          </a:xfrm>
          <a:prstGeom prst="rect">
            <a:avLst/>
          </a:prstGeom>
        </p:spPr>
      </p:pic>
    </p:spTree>
    <p:extLst>
      <p:ext uri="{BB962C8B-B14F-4D97-AF65-F5344CB8AC3E}">
        <p14:creationId xmlns:p14="http://schemas.microsoft.com/office/powerpoint/2010/main" val="3664929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mediacall" presetSubtype="0" fill="hold" nodeType="clickEffect">
                                  <p:stCondLst>
                                    <p:cond delay="0"/>
                                  </p:stCondLst>
                                  <p:childTnLst>
                                    <p:cmd type="call" cmd="playFrom(0.0)">
                                      <p:cBhvr>
                                        <p:cTn id="12" dur="4036"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5"/>
                </p:tgtEl>
              </p:cMediaNode>
            </p:video>
          </p:childTnLst>
        </p:cTn>
      </p:par>
    </p:tnLst>
    <p:bldLst>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2D055A37-C8F9-B44F-284C-32EDEC2F6EAF}"/>
              </a:ext>
            </a:extLst>
          </p:cNvPr>
          <p:cNvGrpSpPr/>
          <p:nvPr/>
        </p:nvGrpSpPr>
        <p:grpSpPr>
          <a:xfrm>
            <a:off x="-264628" y="324110"/>
            <a:ext cx="12625324" cy="6413873"/>
            <a:chOff x="-74382" y="324109"/>
            <a:chExt cx="9258553" cy="6413873"/>
          </a:xfrm>
        </p:grpSpPr>
        <p:grpSp>
          <p:nvGrpSpPr>
            <p:cNvPr id="9" name="Group 8">
              <a:extLst>
                <a:ext uri="{FF2B5EF4-FFF2-40B4-BE49-F238E27FC236}">
                  <a16:creationId xmlns:a16="http://schemas.microsoft.com/office/drawing/2014/main" id="{0F6ADDA6-8E67-B18A-4D7C-FC552A462957}"/>
                </a:ext>
              </a:extLst>
            </p:cNvPr>
            <p:cNvGrpSpPr/>
            <p:nvPr/>
          </p:nvGrpSpPr>
          <p:grpSpPr>
            <a:xfrm>
              <a:off x="-74382" y="324109"/>
              <a:ext cx="9258553" cy="6389037"/>
              <a:chOff x="-74382" y="260648"/>
              <a:chExt cx="9258553" cy="6389037"/>
            </a:xfrm>
          </p:grpSpPr>
          <p:grpSp>
            <p:nvGrpSpPr>
              <p:cNvPr id="11" name="Group 10">
                <a:extLst>
                  <a:ext uri="{FF2B5EF4-FFF2-40B4-BE49-F238E27FC236}">
                    <a16:creationId xmlns:a16="http://schemas.microsoft.com/office/drawing/2014/main" id="{5EFFDCE0-909E-E348-3DC1-39F88B1DE936}"/>
                  </a:ext>
                </a:extLst>
              </p:cNvPr>
              <p:cNvGrpSpPr/>
              <p:nvPr/>
            </p:nvGrpSpPr>
            <p:grpSpPr>
              <a:xfrm>
                <a:off x="-74382" y="5218534"/>
                <a:ext cx="9195401" cy="955514"/>
                <a:chOff x="-37870" y="5583981"/>
                <a:chExt cx="9195401" cy="1274019"/>
              </a:xfrm>
            </p:grpSpPr>
            <p:sp>
              <p:nvSpPr>
                <p:cNvPr id="14" name="Rectangle 13">
                  <a:extLst>
                    <a:ext uri="{FF2B5EF4-FFF2-40B4-BE49-F238E27FC236}">
                      <a16:creationId xmlns:a16="http://schemas.microsoft.com/office/drawing/2014/main" id="{FC8D6F08-4720-D83F-9BEE-E463C87365AC}"/>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ectangle 14">
                  <a:extLst>
                    <a:ext uri="{FF2B5EF4-FFF2-40B4-BE49-F238E27FC236}">
                      <a16:creationId xmlns:a16="http://schemas.microsoft.com/office/drawing/2014/main" id="{0D34476E-7122-5890-F31E-7A46EEE8CAA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16" name="Rectangle 15">
                  <a:extLst>
                    <a:ext uri="{FF2B5EF4-FFF2-40B4-BE49-F238E27FC236}">
                      <a16:creationId xmlns:a16="http://schemas.microsoft.com/office/drawing/2014/main" id="{5707EAB6-5200-7D59-7E7E-BAC112BBD824}"/>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2" name="Rectangle 11">
                <a:extLst>
                  <a:ext uri="{FF2B5EF4-FFF2-40B4-BE49-F238E27FC236}">
                    <a16:creationId xmlns:a16="http://schemas.microsoft.com/office/drawing/2014/main" id="{E93E7297-3CC6-3926-C74B-A5C611670887}"/>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3A85061F-16EA-565F-1F20-0D3A17DF46E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 name="Picture 2">
              <a:extLst>
                <a:ext uri="{FF2B5EF4-FFF2-40B4-BE49-F238E27FC236}">
                  <a16:creationId xmlns:a16="http://schemas.microsoft.com/office/drawing/2014/main" id="{60B1AB55-5662-F8DD-682D-992198FA76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7A8DEC86-CF28-2F41-ACB3-15BF1039AF00}"/>
              </a:ext>
            </a:extLst>
          </p:cNvPr>
          <p:cNvSpPr>
            <a:spLocks noGrp="1"/>
          </p:cNvSpPr>
          <p:nvPr>
            <p:ph type="title"/>
          </p:nvPr>
        </p:nvSpPr>
        <p:spPr/>
        <p:txBody>
          <a:bodyPr/>
          <a:lstStyle/>
          <a:p>
            <a:r>
              <a:rPr lang="en-GB" dirty="0">
                <a:solidFill>
                  <a:srgbClr val="006699"/>
                </a:solidFill>
              </a:rPr>
              <a:t>Why and when?</a:t>
            </a:r>
          </a:p>
        </p:txBody>
      </p:sp>
      <p:grpSp>
        <p:nvGrpSpPr>
          <p:cNvPr id="80" name="Group 79">
            <a:extLst>
              <a:ext uri="{FF2B5EF4-FFF2-40B4-BE49-F238E27FC236}">
                <a16:creationId xmlns:a16="http://schemas.microsoft.com/office/drawing/2014/main" id="{6A975CF8-5FCD-13EE-316D-2E770BC0D904}"/>
              </a:ext>
            </a:extLst>
          </p:cNvPr>
          <p:cNvGrpSpPr>
            <a:grpSpLocks/>
          </p:cNvGrpSpPr>
          <p:nvPr/>
        </p:nvGrpSpPr>
        <p:grpSpPr bwMode="auto">
          <a:xfrm>
            <a:off x="2374603" y="1651119"/>
            <a:ext cx="1558566" cy="4010129"/>
            <a:chOff x="519" y="717"/>
            <a:chExt cx="1301" cy="3367"/>
          </a:xfrm>
        </p:grpSpPr>
        <p:grpSp>
          <p:nvGrpSpPr>
            <p:cNvPr id="81" name="Group 80">
              <a:extLst>
                <a:ext uri="{FF2B5EF4-FFF2-40B4-BE49-F238E27FC236}">
                  <a16:creationId xmlns:a16="http://schemas.microsoft.com/office/drawing/2014/main" id="{7BC72946-9B2F-A64C-B2A6-7CD61ACA99AB}"/>
                </a:ext>
              </a:extLst>
            </p:cNvPr>
            <p:cNvGrpSpPr>
              <a:grpSpLocks/>
            </p:cNvGrpSpPr>
            <p:nvPr/>
          </p:nvGrpSpPr>
          <p:grpSpPr bwMode="auto">
            <a:xfrm>
              <a:off x="519" y="717"/>
              <a:ext cx="1301" cy="3367"/>
              <a:chOff x="519" y="717"/>
              <a:chExt cx="1301" cy="3367"/>
            </a:xfrm>
          </p:grpSpPr>
          <p:sp>
            <p:nvSpPr>
              <p:cNvPr id="294" name="Freeform 5">
                <a:extLst>
                  <a:ext uri="{FF2B5EF4-FFF2-40B4-BE49-F238E27FC236}">
                    <a16:creationId xmlns:a16="http://schemas.microsoft.com/office/drawing/2014/main" id="{7CADBA6D-A1C0-37F5-9C46-B32B3D54858D}"/>
                  </a:ext>
                </a:extLst>
              </p:cNvPr>
              <p:cNvSpPr>
                <a:spLocks/>
              </p:cNvSpPr>
              <p:nvPr/>
            </p:nvSpPr>
            <p:spPr bwMode="auto">
              <a:xfrm>
                <a:off x="519" y="717"/>
                <a:ext cx="1301" cy="3367"/>
              </a:xfrm>
              <a:custGeom>
                <a:avLst/>
                <a:gdLst>
                  <a:gd name="T0" fmla="*/ 1394 w 967"/>
                  <a:gd name="T1" fmla="*/ 818 h 2504"/>
                  <a:gd name="T2" fmla="*/ 1573 w 967"/>
                  <a:gd name="T3" fmla="*/ 672 h 2504"/>
                  <a:gd name="T4" fmla="*/ 1566 w 967"/>
                  <a:gd name="T5" fmla="*/ 584 h 2504"/>
                  <a:gd name="T6" fmla="*/ 1545 w 967"/>
                  <a:gd name="T7" fmla="*/ 403 h 2504"/>
                  <a:gd name="T8" fmla="*/ 1522 w 967"/>
                  <a:gd name="T9" fmla="*/ 221 h 2504"/>
                  <a:gd name="T10" fmla="*/ 1440 w 967"/>
                  <a:gd name="T11" fmla="*/ 83 h 2504"/>
                  <a:gd name="T12" fmla="*/ 1306 w 967"/>
                  <a:gd name="T13" fmla="*/ 30 h 2504"/>
                  <a:gd name="T14" fmla="*/ 1183 w 967"/>
                  <a:gd name="T15" fmla="*/ 5 h 2504"/>
                  <a:gd name="T16" fmla="*/ 833 w 967"/>
                  <a:gd name="T17" fmla="*/ 410 h 2504"/>
                  <a:gd name="T18" fmla="*/ 928 w 967"/>
                  <a:gd name="T19" fmla="*/ 640 h 2504"/>
                  <a:gd name="T20" fmla="*/ 866 w 967"/>
                  <a:gd name="T21" fmla="*/ 945 h 2504"/>
                  <a:gd name="T22" fmla="*/ 351 w 967"/>
                  <a:gd name="T23" fmla="*/ 1604 h 2504"/>
                  <a:gd name="T24" fmla="*/ 225 w 967"/>
                  <a:gd name="T25" fmla="*/ 2849 h 2504"/>
                  <a:gd name="T26" fmla="*/ 43 w 967"/>
                  <a:gd name="T27" fmla="*/ 3282 h 2504"/>
                  <a:gd name="T28" fmla="*/ 147 w 967"/>
                  <a:gd name="T29" fmla="*/ 3274 h 2504"/>
                  <a:gd name="T30" fmla="*/ 256 w 967"/>
                  <a:gd name="T31" fmla="*/ 3590 h 2504"/>
                  <a:gd name="T32" fmla="*/ 362 w 967"/>
                  <a:gd name="T33" fmla="*/ 3540 h 2504"/>
                  <a:gd name="T34" fmla="*/ 452 w 967"/>
                  <a:gd name="T35" fmla="*/ 3278 h 2504"/>
                  <a:gd name="T36" fmla="*/ 565 w 967"/>
                  <a:gd name="T37" fmla="*/ 2502 h 2504"/>
                  <a:gd name="T38" fmla="*/ 620 w 967"/>
                  <a:gd name="T39" fmla="*/ 1835 h 2504"/>
                  <a:gd name="T40" fmla="*/ 692 w 967"/>
                  <a:gd name="T41" fmla="*/ 2595 h 2504"/>
                  <a:gd name="T42" fmla="*/ 720 w 967"/>
                  <a:gd name="T43" fmla="*/ 4365 h 2504"/>
                  <a:gd name="T44" fmla="*/ 887 w 967"/>
                  <a:gd name="T45" fmla="*/ 5638 h 2504"/>
                  <a:gd name="T46" fmla="*/ 727 w 967"/>
                  <a:gd name="T47" fmla="*/ 5947 h 2504"/>
                  <a:gd name="T48" fmla="*/ 724 w 967"/>
                  <a:gd name="T49" fmla="*/ 6023 h 2504"/>
                  <a:gd name="T50" fmla="*/ 844 w 967"/>
                  <a:gd name="T51" fmla="*/ 6060 h 2504"/>
                  <a:gd name="T52" fmla="*/ 1099 w 967"/>
                  <a:gd name="T53" fmla="*/ 5986 h 2504"/>
                  <a:gd name="T54" fmla="*/ 1078 w 967"/>
                  <a:gd name="T55" fmla="*/ 5545 h 2504"/>
                  <a:gd name="T56" fmla="*/ 1074 w 967"/>
                  <a:gd name="T57" fmla="*/ 4359 h 2504"/>
                  <a:gd name="T58" fmla="*/ 1211 w 967"/>
                  <a:gd name="T59" fmla="*/ 3817 h 2504"/>
                  <a:gd name="T60" fmla="*/ 1262 w 967"/>
                  <a:gd name="T61" fmla="*/ 5221 h 2504"/>
                  <a:gd name="T62" fmla="*/ 1253 w 967"/>
                  <a:gd name="T63" fmla="*/ 5916 h 2504"/>
                  <a:gd name="T64" fmla="*/ 1426 w 967"/>
                  <a:gd name="T65" fmla="*/ 6054 h 2504"/>
                  <a:gd name="T66" fmla="*/ 1588 w 967"/>
                  <a:gd name="T67" fmla="*/ 6037 h 2504"/>
                  <a:gd name="T68" fmla="*/ 1639 w 967"/>
                  <a:gd name="T69" fmla="*/ 6001 h 2504"/>
                  <a:gd name="T70" fmla="*/ 1458 w 967"/>
                  <a:gd name="T71" fmla="*/ 5723 h 2504"/>
                  <a:gd name="T72" fmla="*/ 1598 w 967"/>
                  <a:gd name="T73" fmla="*/ 4537 h 2504"/>
                  <a:gd name="T74" fmla="*/ 1729 w 967"/>
                  <a:gd name="T75" fmla="*/ 3117 h 2504"/>
                  <a:gd name="T76" fmla="*/ 1719 w 967"/>
                  <a:gd name="T77" fmla="*/ 1998 h 2504"/>
                  <a:gd name="T78" fmla="*/ 1746 w 967"/>
                  <a:gd name="T79" fmla="*/ 1956 h 2504"/>
                  <a:gd name="T80" fmla="*/ 1945 w 967"/>
                  <a:gd name="T81" fmla="*/ 2976 h 2504"/>
                  <a:gd name="T82" fmla="*/ 1940 w 967"/>
                  <a:gd name="T83" fmla="*/ 3467 h 2504"/>
                  <a:gd name="T84" fmla="*/ 2044 w 967"/>
                  <a:gd name="T85" fmla="*/ 3578 h 2504"/>
                  <a:gd name="T86" fmla="*/ 2170 w 967"/>
                  <a:gd name="T87" fmla="*/ 3457 h 2504"/>
                  <a:gd name="T88" fmla="*/ 2318 w 967"/>
                  <a:gd name="T89" fmla="*/ 3409 h 2504"/>
                  <a:gd name="T90" fmla="*/ 2158 w 967"/>
                  <a:gd name="T91" fmla="*/ 3025 h 2504"/>
                  <a:gd name="T92" fmla="*/ 2071 w 967"/>
                  <a:gd name="T93" fmla="*/ 2199 h 2504"/>
                  <a:gd name="T94" fmla="*/ 1807 w 967"/>
                  <a:gd name="T95" fmla="*/ 1074 h 25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7" h="2504">
                    <a:moveTo>
                      <a:pt x="557" y="363"/>
                    </a:moveTo>
                    <a:cubicBezTo>
                      <a:pt x="558" y="362"/>
                      <a:pt x="558" y="362"/>
                      <a:pt x="559" y="361"/>
                    </a:cubicBezTo>
                    <a:cubicBezTo>
                      <a:pt x="564" y="356"/>
                      <a:pt x="567" y="346"/>
                      <a:pt x="567" y="346"/>
                    </a:cubicBezTo>
                    <a:cubicBezTo>
                      <a:pt x="567" y="346"/>
                      <a:pt x="568" y="342"/>
                      <a:pt x="572" y="336"/>
                    </a:cubicBezTo>
                    <a:cubicBezTo>
                      <a:pt x="578" y="327"/>
                      <a:pt x="598" y="333"/>
                      <a:pt x="619" y="328"/>
                    </a:cubicBezTo>
                    <a:cubicBezTo>
                      <a:pt x="640" y="323"/>
                      <a:pt x="636" y="304"/>
                      <a:pt x="636" y="297"/>
                    </a:cubicBezTo>
                    <a:cubicBezTo>
                      <a:pt x="636" y="290"/>
                      <a:pt x="637" y="287"/>
                      <a:pt x="643" y="282"/>
                    </a:cubicBezTo>
                    <a:cubicBezTo>
                      <a:pt x="643" y="280"/>
                      <a:pt x="645" y="280"/>
                      <a:pt x="646" y="277"/>
                    </a:cubicBezTo>
                    <a:cubicBezTo>
                      <a:pt x="646" y="273"/>
                      <a:pt x="644" y="271"/>
                      <a:pt x="643" y="269"/>
                    </a:cubicBezTo>
                    <a:cubicBezTo>
                      <a:pt x="646" y="267"/>
                      <a:pt x="646" y="264"/>
                      <a:pt x="644" y="260"/>
                    </a:cubicBezTo>
                    <a:cubicBezTo>
                      <a:pt x="644" y="258"/>
                      <a:pt x="642" y="256"/>
                      <a:pt x="642" y="253"/>
                    </a:cubicBezTo>
                    <a:cubicBezTo>
                      <a:pt x="641" y="248"/>
                      <a:pt x="640" y="241"/>
                      <a:pt x="643" y="240"/>
                    </a:cubicBezTo>
                    <a:cubicBezTo>
                      <a:pt x="649" y="237"/>
                      <a:pt x="652" y="239"/>
                      <a:pt x="658" y="234"/>
                    </a:cubicBezTo>
                    <a:cubicBezTo>
                      <a:pt x="669" y="226"/>
                      <a:pt x="663" y="216"/>
                      <a:pt x="657" y="207"/>
                    </a:cubicBezTo>
                    <a:cubicBezTo>
                      <a:pt x="651" y="198"/>
                      <a:pt x="653" y="204"/>
                      <a:pt x="644" y="189"/>
                    </a:cubicBezTo>
                    <a:cubicBezTo>
                      <a:pt x="640" y="182"/>
                      <a:pt x="635" y="178"/>
                      <a:pt x="634" y="166"/>
                    </a:cubicBezTo>
                    <a:cubicBezTo>
                      <a:pt x="633" y="163"/>
                      <a:pt x="635" y="158"/>
                      <a:pt x="635" y="152"/>
                    </a:cubicBezTo>
                    <a:cubicBezTo>
                      <a:pt x="635" y="141"/>
                      <a:pt x="634" y="132"/>
                      <a:pt x="632" y="123"/>
                    </a:cubicBezTo>
                    <a:cubicBezTo>
                      <a:pt x="629" y="115"/>
                      <a:pt x="628" y="102"/>
                      <a:pt x="625" y="91"/>
                    </a:cubicBezTo>
                    <a:cubicBezTo>
                      <a:pt x="625" y="91"/>
                      <a:pt x="625" y="91"/>
                      <a:pt x="625" y="91"/>
                    </a:cubicBezTo>
                    <a:cubicBezTo>
                      <a:pt x="631" y="87"/>
                      <a:pt x="627" y="77"/>
                      <a:pt x="636" y="75"/>
                    </a:cubicBezTo>
                    <a:cubicBezTo>
                      <a:pt x="628" y="73"/>
                      <a:pt x="620" y="63"/>
                      <a:pt x="616" y="56"/>
                    </a:cubicBezTo>
                    <a:cubicBezTo>
                      <a:pt x="613" y="52"/>
                      <a:pt x="612" y="46"/>
                      <a:pt x="608" y="43"/>
                    </a:cubicBezTo>
                    <a:cubicBezTo>
                      <a:pt x="604" y="39"/>
                      <a:pt x="596" y="37"/>
                      <a:pt x="591" y="34"/>
                    </a:cubicBezTo>
                    <a:cubicBezTo>
                      <a:pt x="586" y="31"/>
                      <a:pt x="582" y="28"/>
                      <a:pt x="576" y="27"/>
                    </a:cubicBezTo>
                    <a:cubicBezTo>
                      <a:pt x="570" y="25"/>
                      <a:pt x="565" y="24"/>
                      <a:pt x="559" y="21"/>
                    </a:cubicBezTo>
                    <a:cubicBezTo>
                      <a:pt x="555" y="18"/>
                      <a:pt x="553" y="15"/>
                      <a:pt x="548" y="14"/>
                    </a:cubicBezTo>
                    <a:cubicBezTo>
                      <a:pt x="544" y="13"/>
                      <a:pt x="540" y="13"/>
                      <a:pt x="537" y="12"/>
                    </a:cubicBezTo>
                    <a:cubicBezTo>
                      <a:pt x="533" y="11"/>
                      <a:pt x="530" y="8"/>
                      <a:pt x="527" y="7"/>
                    </a:cubicBezTo>
                    <a:cubicBezTo>
                      <a:pt x="521" y="5"/>
                      <a:pt x="513" y="8"/>
                      <a:pt x="506" y="6"/>
                    </a:cubicBezTo>
                    <a:cubicBezTo>
                      <a:pt x="506" y="5"/>
                      <a:pt x="506" y="5"/>
                      <a:pt x="506" y="5"/>
                    </a:cubicBezTo>
                    <a:cubicBezTo>
                      <a:pt x="498" y="4"/>
                      <a:pt x="491" y="2"/>
                      <a:pt x="485" y="2"/>
                    </a:cubicBezTo>
                    <a:cubicBezTo>
                      <a:pt x="469" y="0"/>
                      <a:pt x="413" y="14"/>
                      <a:pt x="379" y="51"/>
                    </a:cubicBezTo>
                    <a:cubicBezTo>
                      <a:pt x="363" y="69"/>
                      <a:pt x="352" y="101"/>
                      <a:pt x="345" y="125"/>
                    </a:cubicBezTo>
                    <a:cubicBezTo>
                      <a:pt x="341" y="138"/>
                      <a:pt x="340" y="153"/>
                      <a:pt x="337" y="166"/>
                    </a:cubicBezTo>
                    <a:cubicBezTo>
                      <a:pt x="339" y="167"/>
                      <a:pt x="340" y="168"/>
                      <a:pt x="342" y="169"/>
                    </a:cubicBezTo>
                    <a:cubicBezTo>
                      <a:pt x="337" y="176"/>
                      <a:pt x="336" y="185"/>
                      <a:pt x="335" y="193"/>
                    </a:cubicBezTo>
                    <a:cubicBezTo>
                      <a:pt x="349" y="194"/>
                      <a:pt x="340" y="220"/>
                      <a:pt x="340" y="228"/>
                    </a:cubicBezTo>
                    <a:cubicBezTo>
                      <a:pt x="354" y="220"/>
                      <a:pt x="357" y="249"/>
                      <a:pt x="364" y="256"/>
                    </a:cubicBezTo>
                    <a:cubicBezTo>
                      <a:pt x="368" y="259"/>
                      <a:pt x="376" y="259"/>
                      <a:pt x="381" y="263"/>
                    </a:cubicBezTo>
                    <a:cubicBezTo>
                      <a:pt x="387" y="269"/>
                      <a:pt x="389" y="271"/>
                      <a:pt x="391" y="280"/>
                    </a:cubicBezTo>
                    <a:cubicBezTo>
                      <a:pt x="398" y="271"/>
                      <a:pt x="404" y="279"/>
                      <a:pt x="412" y="282"/>
                    </a:cubicBezTo>
                    <a:cubicBezTo>
                      <a:pt x="412" y="283"/>
                      <a:pt x="412" y="283"/>
                      <a:pt x="412" y="283"/>
                    </a:cubicBezTo>
                    <a:cubicBezTo>
                      <a:pt x="412" y="301"/>
                      <a:pt x="398" y="381"/>
                      <a:pt x="356" y="389"/>
                    </a:cubicBezTo>
                    <a:cubicBezTo>
                      <a:pt x="339" y="391"/>
                      <a:pt x="287" y="417"/>
                      <a:pt x="279" y="425"/>
                    </a:cubicBezTo>
                    <a:cubicBezTo>
                      <a:pt x="268" y="436"/>
                      <a:pt x="242" y="438"/>
                      <a:pt x="225" y="442"/>
                    </a:cubicBezTo>
                    <a:cubicBezTo>
                      <a:pt x="208" y="446"/>
                      <a:pt x="172" y="465"/>
                      <a:pt x="155" y="540"/>
                    </a:cubicBezTo>
                    <a:cubicBezTo>
                      <a:pt x="147" y="574"/>
                      <a:pt x="138" y="618"/>
                      <a:pt x="144" y="660"/>
                    </a:cubicBezTo>
                    <a:cubicBezTo>
                      <a:pt x="146" y="688"/>
                      <a:pt x="125" y="741"/>
                      <a:pt x="123" y="832"/>
                    </a:cubicBezTo>
                    <a:cubicBezTo>
                      <a:pt x="124" y="866"/>
                      <a:pt x="120" y="889"/>
                      <a:pt x="116" y="904"/>
                    </a:cubicBezTo>
                    <a:cubicBezTo>
                      <a:pt x="97" y="950"/>
                      <a:pt x="97" y="1079"/>
                      <a:pt x="96" y="1111"/>
                    </a:cubicBezTo>
                    <a:cubicBezTo>
                      <a:pt x="95" y="1130"/>
                      <a:pt x="95" y="1158"/>
                      <a:pt x="92" y="1172"/>
                    </a:cubicBezTo>
                    <a:cubicBezTo>
                      <a:pt x="88" y="1186"/>
                      <a:pt x="91" y="1199"/>
                      <a:pt x="87" y="1211"/>
                    </a:cubicBezTo>
                    <a:cubicBezTo>
                      <a:pt x="83" y="1222"/>
                      <a:pt x="85" y="1240"/>
                      <a:pt x="83" y="1244"/>
                    </a:cubicBezTo>
                    <a:cubicBezTo>
                      <a:pt x="75" y="1251"/>
                      <a:pt x="45" y="1295"/>
                      <a:pt x="38" y="1305"/>
                    </a:cubicBezTo>
                    <a:cubicBezTo>
                      <a:pt x="30" y="1315"/>
                      <a:pt x="22" y="1345"/>
                      <a:pt x="18" y="1350"/>
                    </a:cubicBezTo>
                    <a:cubicBezTo>
                      <a:pt x="13" y="1356"/>
                      <a:pt x="12" y="1370"/>
                      <a:pt x="8" y="1381"/>
                    </a:cubicBezTo>
                    <a:cubicBezTo>
                      <a:pt x="3" y="1393"/>
                      <a:pt x="0" y="1403"/>
                      <a:pt x="14" y="1402"/>
                    </a:cubicBezTo>
                    <a:cubicBezTo>
                      <a:pt x="26" y="1401"/>
                      <a:pt x="39" y="1381"/>
                      <a:pt x="41" y="1367"/>
                    </a:cubicBezTo>
                    <a:cubicBezTo>
                      <a:pt x="45" y="1365"/>
                      <a:pt x="52" y="1356"/>
                      <a:pt x="60" y="1347"/>
                    </a:cubicBezTo>
                    <a:cubicBezTo>
                      <a:pt x="58" y="1355"/>
                      <a:pt x="64" y="1362"/>
                      <a:pt x="70" y="1386"/>
                    </a:cubicBezTo>
                    <a:cubicBezTo>
                      <a:pt x="70" y="1394"/>
                      <a:pt x="76" y="1413"/>
                      <a:pt x="76" y="1422"/>
                    </a:cubicBezTo>
                    <a:cubicBezTo>
                      <a:pt x="75" y="1431"/>
                      <a:pt x="81" y="1455"/>
                      <a:pt x="84" y="1468"/>
                    </a:cubicBezTo>
                    <a:cubicBezTo>
                      <a:pt x="86" y="1480"/>
                      <a:pt x="97" y="1481"/>
                      <a:pt x="105" y="1477"/>
                    </a:cubicBezTo>
                    <a:cubicBezTo>
                      <a:pt x="105" y="1477"/>
                      <a:pt x="104" y="1488"/>
                      <a:pt x="115" y="1489"/>
                    </a:cubicBezTo>
                    <a:cubicBezTo>
                      <a:pt x="126" y="1491"/>
                      <a:pt x="128" y="1472"/>
                      <a:pt x="128" y="1472"/>
                    </a:cubicBezTo>
                    <a:cubicBezTo>
                      <a:pt x="128" y="1472"/>
                      <a:pt x="128" y="1479"/>
                      <a:pt x="136" y="1480"/>
                    </a:cubicBezTo>
                    <a:cubicBezTo>
                      <a:pt x="147" y="1480"/>
                      <a:pt x="149" y="1456"/>
                      <a:pt x="149" y="1456"/>
                    </a:cubicBezTo>
                    <a:cubicBezTo>
                      <a:pt x="150" y="1459"/>
                      <a:pt x="150" y="1461"/>
                      <a:pt x="156" y="1461"/>
                    </a:cubicBezTo>
                    <a:cubicBezTo>
                      <a:pt x="162" y="1461"/>
                      <a:pt x="167" y="1436"/>
                      <a:pt x="170" y="1426"/>
                    </a:cubicBezTo>
                    <a:cubicBezTo>
                      <a:pt x="172" y="1416"/>
                      <a:pt x="177" y="1406"/>
                      <a:pt x="178" y="1398"/>
                    </a:cubicBezTo>
                    <a:cubicBezTo>
                      <a:pt x="178" y="1390"/>
                      <a:pt x="179" y="1385"/>
                      <a:pt x="186" y="1348"/>
                    </a:cubicBezTo>
                    <a:cubicBezTo>
                      <a:pt x="193" y="1310"/>
                      <a:pt x="171" y="1271"/>
                      <a:pt x="174" y="1259"/>
                    </a:cubicBezTo>
                    <a:cubicBezTo>
                      <a:pt x="178" y="1246"/>
                      <a:pt x="166" y="1227"/>
                      <a:pt x="168" y="1224"/>
                    </a:cubicBezTo>
                    <a:cubicBezTo>
                      <a:pt x="169" y="1220"/>
                      <a:pt x="173" y="1206"/>
                      <a:pt x="175" y="1192"/>
                    </a:cubicBezTo>
                    <a:cubicBezTo>
                      <a:pt x="178" y="1178"/>
                      <a:pt x="228" y="1056"/>
                      <a:pt x="232" y="1029"/>
                    </a:cubicBezTo>
                    <a:cubicBezTo>
                      <a:pt x="243" y="976"/>
                      <a:pt x="242" y="953"/>
                      <a:pt x="236" y="917"/>
                    </a:cubicBezTo>
                    <a:cubicBezTo>
                      <a:pt x="237" y="890"/>
                      <a:pt x="248" y="818"/>
                      <a:pt x="250" y="805"/>
                    </a:cubicBezTo>
                    <a:cubicBezTo>
                      <a:pt x="251" y="802"/>
                      <a:pt x="251" y="789"/>
                      <a:pt x="253" y="780"/>
                    </a:cubicBezTo>
                    <a:cubicBezTo>
                      <a:pt x="253" y="775"/>
                      <a:pt x="254" y="766"/>
                      <a:pt x="255" y="755"/>
                    </a:cubicBezTo>
                    <a:cubicBezTo>
                      <a:pt x="255" y="756"/>
                      <a:pt x="255" y="756"/>
                      <a:pt x="255" y="756"/>
                    </a:cubicBezTo>
                    <a:cubicBezTo>
                      <a:pt x="255" y="768"/>
                      <a:pt x="259" y="789"/>
                      <a:pt x="261" y="822"/>
                    </a:cubicBezTo>
                    <a:cubicBezTo>
                      <a:pt x="259" y="849"/>
                      <a:pt x="272" y="898"/>
                      <a:pt x="274" y="923"/>
                    </a:cubicBezTo>
                    <a:cubicBezTo>
                      <a:pt x="271" y="932"/>
                      <a:pt x="284" y="1067"/>
                      <a:pt x="284" y="1067"/>
                    </a:cubicBezTo>
                    <a:cubicBezTo>
                      <a:pt x="279" y="1075"/>
                      <a:pt x="256" y="1178"/>
                      <a:pt x="255" y="1209"/>
                    </a:cubicBezTo>
                    <a:cubicBezTo>
                      <a:pt x="252" y="1225"/>
                      <a:pt x="258" y="1247"/>
                      <a:pt x="257" y="1282"/>
                    </a:cubicBezTo>
                    <a:cubicBezTo>
                      <a:pt x="255" y="1325"/>
                      <a:pt x="216" y="1497"/>
                      <a:pt x="287" y="1715"/>
                    </a:cubicBezTo>
                    <a:cubicBezTo>
                      <a:pt x="291" y="1727"/>
                      <a:pt x="292" y="1771"/>
                      <a:pt x="296" y="1795"/>
                    </a:cubicBezTo>
                    <a:cubicBezTo>
                      <a:pt x="297" y="1801"/>
                      <a:pt x="310" y="1828"/>
                      <a:pt x="310" y="1866"/>
                    </a:cubicBezTo>
                    <a:cubicBezTo>
                      <a:pt x="312" y="1926"/>
                      <a:pt x="305" y="2004"/>
                      <a:pt x="307" y="2048"/>
                    </a:cubicBezTo>
                    <a:cubicBezTo>
                      <a:pt x="310" y="2118"/>
                      <a:pt x="339" y="2183"/>
                      <a:pt x="351" y="2228"/>
                    </a:cubicBezTo>
                    <a:cubicBezTo>
                      <a:pt x="362" y="2273"/>
                      <a:pt x="366" y="2310"/>
                      <a:pt x="364" y="2319"/>
                    </a:cubicBezTo>
                    <a:cubicBezTo>
                      <a:pt x="362" y="2326"/>
                      <a:pt x="360" y="2341"/>
                      <a:pt x="367" y="2354"/>
                    </a:cubicBezTo>
                    <a:cubicBezTo>
                      <a:pt x="367" y="2355"/>
                      <a:pt x="347" y="2401"/>
                      <a:pt x="335" y="2408"/>
                    </a:cubicBezTo>
                    <a:cubicBezTo>
                      <a:pt x="325" y="2416"/>
                      <a:pt x="322" y="2424"/>
                      <a:pt x="314" y="2428"/>
                    </a:cubicBezTo>
                    <a:cubicBezTo>
                      <a:pt x="305" y="2433"/>
                      <a:pt x="301" y="2437"/>
                      <a:pt x="298" y="2446"/>
                    </a:cubicBezTo>
                    <a:cubicBezTo>
                      <a:pt x="295" y="2453"/>
                      <a:pt x="287" y="2463"/>
                      <a:pt x="293" y="2468"/>
                    </a:cubicBezTo>
                    <a:cubicBezTo>
                      <a:pt x="294" y="2469"/>
                      <a:pt x="295" y="2470"/>
                      <a:pt x="296" y="2470"/>
                    </a:cubicBezTo>
                    <a:cubicBezTo>
                      <a:pt x="296" y="2470"/>
                      <a:pt x="296" y="2470"/>
                      <a:pt x="296" y="2470"/>
                    </a:cubicBezTo>
                    <a:cubicBezTo>
                      <a:pt x="296" y="2473"/>
                      <a:pt x="296" y="2475"/>
                      <a:pt x="297" y="2477"/>
                    </a:cubicBezTo>
                    <a:cubicBezTo>
                      <a:pt x="300" y="2483"/>
                      <a:pt x="307" y="2484"/>
                      <a:pt x="314" y="2483"/>
                    </a:cubicBezTo>
                    <a:cubicBezTo>
                      <a:pt x="315" y="2482"/>
                      <a:pt x="315" y="2482"/>
                      <a:pt x="315" y="2482"/>
                    </a:cubicBezTo>
                    <a:cubicBezTo>
                      <a:pt x="315" y="2484"/>
                      <a:pt x="316" y="2486"/>
                      <a:pt x="318" y="2489"/>
                    </a:cubicBezTo>
                    <a:cubicBezTo>
                      <a:pt x="323" y="2496"/>
                      <a:pt x="340" y="2499"/>
                      <a:pt x="346" y="2493"/>
                    </a:cubicBezTo>
                    <a:cubicBezTo>
                      <a:pt x="355" y="2498"/>
                      <a:pt x="373" y="2499"/>
                      <a:pt x="380" y="2490"/>
                    </a:cubicBezTo>
                    <a:cubicBezTo>
                      <a:pt x="385" y="2504"/>
                      <a:pt x="405" y="2502"/>
                      <a:pt x="417" y="2499"/>
                    </a:cubicBezTo>
                    <a:cubicBezTo>
                      <a:pt x="429" y="2497"/>
                      <a:pt x="434" y="2490"/>
                      <a:pt x="441" y="2484"/>
                    </a:cubicBezTo>
                    <a:cubicBezTo>
                      <a:pt x="448" y="2479"/>
                      <a:pt x="453" y="2474"/>
                      <a:pt x="451" y="2462"/>
                    </a:cubicBezTo>
                    <a:cubicBezTo>
                      <a:pt x="449" y="2449"/>
                      <a:pt x="451" y="2449"/>
                      <a:pt x="452" y="2433"/>
                    </a:cubicBezTo>
                    <a:cubicBezTo>
                      <a:pt x="453" y="2424"/>
                      <a:pt x="461" y="2421"/>
                      <a:pt x="462" y="2406"/>
                    </a:cubicBezTo>
                    <a:cubicBezTo>
                      <a:pt x="463" y="2394"/>
                      <a:pt x="454" y="2343"/>
                      <a:pt x="455" y="2336"/>
                    </a:cubicBezTo>
                    <a:cubicBezTo>
                      <a:pt x="457" y="2320"/>
                      <a:pt x="446" y="2307"/>
                      <a:pt x="442" y="2281"/>
                    </a:cubicBezTo>
                    <a:cubicBezTo>
                      <a:pt x="438" y="2254"/>
                      <a:pt x="449" y="2165"/>
                      <a:pt x="449" y="2148"/>
                    </a:cubicBezTo>
                    <a:cubicBezTo>
                      <a:pt x="449" y="2117"/>
                      <a:pt x="465" y="2067"/>
                      <a:pt x="461" y="2003"/>
                    </a:cubicBezTo>
                    <a:cubicBezTo>
                      <a:pt x="458" y="1967"/>
                      <a:pt x="440" y="1855"/>
                      <a:pt x="440" y="1830"/>
                    </a:cubicBezTo>
                    <a:cubicBezTo>
                      <a:pt x="440" y="1826"/>
                      <a:pt x="439" y="1798"/>
                      <a:pt x="441" y="1793"/>
                    </a:cubicBezTo>
                    <a:cubicBezTo>
                      <a:pt x="446" y="1776"/>
                      <a:pt x="470" y="1572"/>
                      <a:pt x="470" y="1570"/>
                    </a:cubicBezTo>
                    <a:cubicBezTo>
                      <a:pt x="472" y="1546"/>
                      <a:pt x="482" y="1385"/>
                      <a:pt x="482" y="1385"/>
                    </a:cubicBezTo>
                    <a:cubicBezTo>
                      <a:pt x="484" y="1385"/>
                      <a:pt x="484" y="1385"/>
                      <a:pt x="484" y="1385"/>
                    </a:cubicBezTo>
                    <a:cubicBezTo>
                      <a:pt x="484" y="1385"/>
                      <a:pt x="494" y="1546"/>
                      <a:pt x="497" y="1570"/>
                    </a:cubicBezTo>
                    <a:cubicBezTo>
                      <a:pt x="497" y="1572"/>
                      <a:pt x="520" y="1776"/>
                      <a:pt x="525" y="1793"/>
                    </a:cubicBezTo>
                    <a:cubicBezTo>
                      <a:pt x="527" y="1798"/>
                      <a:pt x="526" y="1826"/>
                      <a:pt x="526" y="1830"/>
                    </a:cubicBezTo>
                    <a:cubicBezTo>
                      <a:pt x="526" y="1855"/>
                      <a:pt x="508" y="1967"/>
                      <a:pt x="506" y="2003"/>
                    </a:cubicBezTo>
                    <a:cubicBezTo>
                      <a:pt x="501" y="2067"/>
                      <a:pt x="518" y="2117"/>
                      <a:pt x="518" y="2148"/>
                    </a:cubicBezTo>
                    <a:cubicBezTo>
                      <a:pt x="518" y="2165"/>
                      <a:pt x="528" y="2254"/>
                      <a:pt x="524" y="2281"/>
                    </a:cubicBezTo>
                    <a:cubicBezTo>
                      <a:pt x="520" y="2307"/>
                      <a:pt x="509" y="2320"/>
                      <a:pt x="512" y="2336"/>
                    </a:cubicBezTo>
                    <a:cubicBezTo>
                      <a:pt x="513" y="2343"/>
                      <a:pt x="503" y="2394"/>
                      <a:pt x="504" y="2406"/>
                    </a:cubicBezTo>
                    <a:cubicBezTo>
                      <a:pt x="505" y="2421"/>
                      <a:pt x="513" y="2424"/>
                      <a:pt x="514" y="2433"/>
                    </a:cubicBezTo>
                    <a:cubicBezTo>
                      <a:pt x="516" y="2449"/>
                      <a:pt x="517" y="2449"/>
                      <a:pt x="515" y="2462"/>
                    </a:cubicBezTo>
                    <a:cubicBezTo>
                      <a:pt x="514" y="2474"/>
                      <a:pt x="518" y="2479"/>
                      <a:pt x="525" y="2484"/>
                    </a:cubicBezTo>
                    <a:cubicBezTo>
                      <a:pt x="532" y="2490"/>
                      <a:pt x="537" y="2497"/>
                      <a:pt x="549" y="2499"/>
                    </a:cubicBezTo>
                    <a:cubicBezTo>
                      <a:pt x="561" y="2502"/>
                      <a:pt x="582" y="2504"/>
                      <a:pt x="586" y="2490"/>
                    </a:cubicBezTo>
                    <a:cubicBezTo>
                      <a:pt x="593" y="2499"/>
                      <a:pt x="611" y="2498"/>
                      <a:pt x="620" y="2493"/>
                    </a:cubicBezTo>
                    <a:cubicBezTo>
                      <a:pt x="627" y="2499"/>
                      <a:pt x="644" y="2496"/>
                      <a:pt x="649" y="2489"/>
                    </a:cubicBezTo>
                    <a:cubicBezTo>
                      <a:pt x="651" y="2486"/>
                      <a:pt x="651" y="2484"/>
                      <a:pt x="651" y="2482"/>
                    </a:cubicBezTo>
                    <a:cubicBezTo>
                      <a:pt x="652" y="2483"/>
                      <a:pt x="652" y="2483"/>
                      <a:pt x="652" y="2483"/>
                    </a:cubicBezTo>
                    <a:cubicBezTo>
                      <a:pt x="660" y="2484"/>
                      <a:pt x="668" y="2481"/>
                      <a:pt x="669" y="2477"/>
                    </a:cubicBezTo>
                    <a:cubicBezTo>
                      <a:pt x="671" y="2475"/>
                      <a:pt x="671" y="2473"/>
                      <a:pt x="670" y="2470"/>
                    </a:cubicBezTo>
                    <a:cubicBezTo>
                      <a:pt x="670" y="2470"/>
                      <a:pt x="670" y="2470"/>
                      <a:pt x="670" y="2470"/>
                    </a:cubicBezTo>
                    <a:cubicBezTo>
                      <a:pt x="671" y="2470"/>
                      <a:pt x="672" y="2469"/>
                      <a:pt x="673" y="2468"/>
                    </a:cubicBezTo>
                    <a:cubicBezTo>
                      <a:pt x="679" y="2463"/>
                      <a:pt x="671" y="2453"/>
                      <a:pt x="668" y="2446"/>
                    </a:cubicBezTo>
                    <a:cubicBezTo>
                      <a:pt x="665" y="2437"/>
                      <a:pt x="661" y="2433"/>
                      <a:pt x="653" y="2428"/>
                    </a:cubicBezTo>
                    <a:cubicBezTo>
                      <a:pt x="644" y="2424"/>
                      <a:pt x="641" y="2416"/>
                      <a:pt x="631" y="2408"/>
                    </a:cubicBezTo>
                    <a:cubicBezTo>
                      <a:pt x="619" y="2401"/>
                      <a:pt x="599" y="2355"/>
                      <a:pt x="599" y="2354"/>
                    </a:cubicBezTo>
                    <a:cubicBezTo>
                      <a:pt x="606" y="2341"/>
                      <a:pt x="604" y="2326"/>
                      <a:pt x="602" y="2319"/>
                    </a:cubicBezTo>
                    <a:cubicBezTo>
                      <a:pt x="600" y="2310"/>
                      <a:pt x="604" y="2273"/>
                      <a:pt x="616" y="2228"/>
                    </a:cubicBezTo>
                    <a:cubicBezTo>
                      <a:pt x="627" y="2183"/>
                      <a:pt x="656" y="2118"/>
                      <a:pt x="659" y="2048"/>
                    </a:cubicBezTo>
                    <a:cubicBezTo>
                      <a:pt x="661" y="2004"/>
                      <a:pt x="655" y="1926"/>
                      <a:pt x="656" y="1866"/>
                    </a:cubicBezTo>
                    <a:cubicBezTo>
                      <a:pt x="657" y="1828"/>
                      <a:pt x="669" y="1801"/>
                      <a:pt x="670" y="1795"/>
                    </a:cubicBezTo>
                    <a:cubicBezTo>
                      <a:pt x="675" y="1771"/>
                      <a:pt x="675" y="1727"/>
                      <a:pt x="679" y="1715"/>
                    </a:cubicBezTo>
                    <a:cubicBezTo>
                      <a:pt x="750" y="1497"/>
                      <a:pt x="712" y="1325"/>
                      <a:pt x="710" y="1282"/>
                    </a:cubicBezTo>
                    <a:cubicBezTo>
                      <a:pt x="710" y="1282"/>
                      <a:pt x="710" y="1282"/>
                      <a:pt x="710" y="1282"/>
                    </a:cubicBezTo>
                    <a:cubicBezTo>
                      <a:pt x="708" y="1247"/>
                      <a:pt x="715" y="1225"/>
                      <a:pt x="712" y="1209"/>
                    </a:cubicBezTo>
                    <a:cubicBezTo>
                      <a:pt x="711" y="1178"/>
                      <a:pt x="688" y="1075"/>
                      <a:pt x="683" y="1067"/>
                    </a:cubicBezTo>
                    <a:cubicBezTo>
                      <a:pt x="683" y="1067"/>
                      <a:pt x="696" y="932"/>
                      <a:pt x="693" y="923"/>
                    </a:cubicBezTo>
                    <a:cubicBezTo>
                      <a:pt x="694" y="898"/>
                      <a:pt x="708" y="849"/>
                      <a:pt x="706" y="822"/>
                    </a:cubicBezTo>
                    <a:cubicBezTo>
                      <a:pt x="708" y="789"/>
                      <a:pt x="712" y="768"/>
                      <a:pt x="712" y="756"/>
                    </a:cubicBezTo>
                    <a:cubicBezTo>
                      <a:pt x="712" y="755"/>
                      <a:pt x="712" y="755"/>
                      <a:pt x="712" y="755"/>
                    </a:cubicBezTo>
                    <a:cubicBezTo>
                      <a:pt x="713" y="766"/>
                      <a:pt x="713" y="775"/>
                      <a:pt x="714" y="780"/>
                    </a:cubicBezTo>
                    <a:cubicBezTo>
                      <a:pt x="716" y="789"/>
                      <a:pt x="715" y="802"/>
                      <a:pt x="717" y="805"/>
                    </a:cubicBezTo>
                    <a:cubicBezTo>
                      <a:pt x="719" y="818"/>
                      <a:pt x="729" y="890"/>
                      <a:pt x="730" y="917"/>
                    </a:cubicBezTo>
                    <a:cubicBezTo>
                      <a:pt x="725" y="953"/>
                      <a:pt x="724" y="976"/>
                      <a:pt x="734" y="1029"/>
                    </a:cubicBezTo>
                    <a:cubicBezTo>
                      <a:pt x="739" y="1056"/>
                      <a:pt x="789" y="1178"/>
                      <a:pt x="791" y="1192"/>
                    </a:cubicBezTo>
                    <a:cubicBezTo>
                      <a:pt x="794" y="1206"/>
                      <a:pt x="797" y="1220"/>
                      <a:pt x="799" y="1224"/>
                    </a:cubicBezTo>
                    <a:cubicBezTo>
                      <a:pt x="800" y="1227"/>
                      <a:pt x="789" y="1246"/>
                      <a:pt x="792" y="1259"/>
                    </a:cubicBezTo>
                    <a:cubicBezTo>
                      <a:pt x="796" y="1271"/>
                      <a:pt x="774" y="1310"/>
                      <a:pt x="781" y="1348"/>
                    </a:cubicBezTo>
                    <a:cubicBezTo>
                      <a:pt x="787" y="1385"/>
                      <a:pt x="788" y="1390"/>
                      <a:pt x="789" y="1398"/>
                    </a:cubicBezTo>
                    <a:cubicBezTo>
                      <a:pt x="790" y="1406"/>
                      <a:pt x="794" y="1416"/>
                      <a:pt x="797" y="1426"/>
                    </a:cubicBezTo>
                    <a:cubicBezTo>
                      <a:pt x="800" y="1436"/>
                      <a:pt x="804" y="1461"/>
                      <a:pt x="811" y="1461"/>
                    </a:cubicBezTo>
                    <a:cubicBezTo>
                      <a:pt x="817" y="1461"/>
                      <a:pt x="817" y="1459"/>
                      <a:pt x="817" y="1456"/>
                    </a:cubicBezTo>
                    <a:cubicBezTo>
                      <a:pt x="817" y="1456"/>
                      <a:pt x="819" y="1480"/>
                      <a:pt x="831" y="1480"/>
                    </a:cubicBezTo>
                    <a:cubicBezTo>
                      <a:pt x="839" y="1479"/>
                      <a:pt x="839" y="1472"/>
                      <a:pt x="839" y="1472"/>
                    </a:cubicBezTo>
                    <a:cubicBezTo>
                      <a:pt x="839" y="1472"/>
                      <a:pt x="841" y="1491"/>
                      <a:pt x="852" y="1489"/>
                    </a:cubicBezTo>
                    <a:cubicBezTo>
                      <a:pt x="862" y="1488"/>
                      <a:pt x="862" y="1477"/>
                      <a:pt x="862" y="1477"/>
                    </a:cubicBezTo>
                    <a:cubicBezTo>
                      <a:pt x="870" y="1481"/>
                      <a:pt x="880" y="1480"/>
                      <a:pt x="883" y="1468"/>
                    </a:cubicBezTo>
                    <a:cubicBezTo>
                      <a:pt x="886" y="1455"/>
                      <a:pt x="892" y="1431"/>
                      <a:pt x="891" y="1422"/>
                    </a:cubicBezTo>
                    <a:cubicBezTo>
                      <a:pt x="890" y="1413"/>
                      <a:pt x="897" y="1394"/>
                      <a:pt x="897" y="1386"/>
                    </a:cubicBezTo>
                    <a:cubicBezTo>
                      <a:pt x="903" y="1362"/>
                      <a:pt x="909" y="1355"/>
                      <a:pt x="907" y="1347"/>
                    </a:cubicBezTo>
                    <a:cubicBezTo>
                      <a:pt x="914" y="1356"/>
                      <a:pt x="921" y="1365"/>
                      <a:pt x="925" y="1367"/>
                    </a:cubicBezTo>
                    <a:cubicBezTo>
                      <a:pt x="927" y="1381"/>
                      <a:pt x="941" y="1401"/>
                      <a:pt x="952" y="1402"/>
                    </a:cubicBezTo>
                    <a:cubicBezTo>
                      <a:pt x="967" y="1403"/>
                      <a:pt x="963" y="1393"/>
                      <a:pt x="959" y="1381"/>
                    </a:cubicBezTo>
                    <a:cubicBezTo>
                      <a:pt x="954" y="1370"/>
                      <a:pt x="953" y="1356"/>
                      <a:pt x="949" y="1350"/>
                    </a:cubicBezTo>
                    <a:cubicBezTo>
                      <a:pt x="945" y="1345"/>
                      <a:pt x="938" y="1315"/>
                      <a:pt x="931" y="1305"/>
                    </a:cubicBezTo>
                    <a:cubicBezTo>
                      <a:pt x="923" y="1295"/>
                      <a:pt x="893" y="1251"/>
                      <a:pt x="886" y="1244"/>
                    </a:cubicBezTo>
                    <a:cubicBezTo>
                      <a:pt x="883" y="1240"/>
                      <a:pt x="885" y="1222"/>
                      <a:pt x="881" y="1211"/>
                    </a:cubicBezTo>
                    <a:cubicBezTo>
                      <a:pt x="878" y="1199"/>
                      <a:pt x="878" y="1186"/>
                      <a:pt x="875" y="1172"/>
                    </a:cubicBezTo>
                    <a:cubicBezTo>
                      <a:pt x="872" y="1158"/>
                      <a:pt x="871" y="1130"/>
                      <a:pt x="871" y="1111"/>
                    </a:cubicBezTo>
                    <a:cubicBezTo>
                      <a:pt x="869" y="1079"/>
                      <a:pt x="869" y="950"/>
                      <a:pt x="850" y="904"/>
                    </a:cubicBezTo>
                    <a:cubicBezTo>
                      <a:pt x="846" y="889"/>
                      <a:pt x="843" y="866"/>
                      <a:pt x="843" y="832"/>
                    </a:cubicBezTo>
                    <a:cubicBezTo>
                      <a:pt x="841" y="741"/>
                      <a:pt x="821" y="688"/>
                      <a:pt x="823" y="660"/>
                    </a:cubicBezTo>
                    <a:cubicBezTo>
                      <a:pt x="828" y="618"/>
                      <a:pt x="819" y="574"/>
                      <a:pt x="812" y="540"/>
                    </a:cubicBezTo>
                    <a:cubicBezTo>
                      <a:pt x="795" y="465"/>
                      <a:pt x="759" y="446"/>
                      <a:pt x="742" y="442"/>
                    </a:cubicBezTo>
                    <a:cubicBezTo>
                      <a:pt x="725" y="438"/>
                      <a:pt x="686" y="427"/>
                      <a:pt x="672" y="421"/>
                    </a:cubicBezTo>
                    <a:cubicBezTo>
                      <a:pt x="655" y="414"/>
                      <a:pt x="614" y="390"/>
                      <a:pt x="598" y="384"/>
                    </a:cubicBezTo>
                    <a:cubicBezTo>
                      <a:pt x="584" y="379"/>
                      <a:pt x="558" y="363"/>
                      <a:pt x="558" y="363"/>
                    </a:cubicBezTo>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95" name="Freeform 6">
                <a:extLst>
                  <a:ext uri="{FF2B5EF4-FFF2-40B4-BE49-F238E27FC236}">
                    <a16:creationId xmlns:a16="http://schemas.microsoft.com/office/drawing/2014/main" id="{483AD8CA-2156-BA5D-6E00-EA0CF653C2AE}"/>
                  </a:ext>
                </a:extLst>
              </p:cNvPr>
              <p:cNvSpPr>
                <a:spLocks/>
              </p:cNvSpPr>
              <p:nvPr/>
            </p:nvSpPr>
            <p:spPr bwMode="auto">
              <a:xfrm>
                <a:off x="1342" y="947"/>
                <a:ext cx="11" cy="16"/>
              </a:xfrm>
              <a:custGeom>
                <a:avLst/>
                <a:gdLst>
                  <a:gd name="T0" fmla="*/ 6 w 8"/>
                  <a:gd name="T1" fmla="*/ 0 h 12"/>
                  <a:gd name="T2" fmla="*/ 14 w 8"/>
                  <a:gd name="T3" fmla="*/ 28 h 12"/>
                  <a:gd name="T4" fmla="*/ 21 w 8"/>
                  <a:gd name="T5" fmla="*/ 15 h 12"/>
                  <a:gd name="T6" fmla="*/ 19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5" y="12"/>
                    </a:cubicBezTo>
                    <a:cubicBezTo>
                      <a:pt x="7" y="12"/>
                      <a:pt x="7" y="9"/>
                      <a:pt x="8" y="6"/>
                    </a:cubicBezTo>
                    <a:cubicBezTo>
                      <a:pt x="8" y="3"/>
                      <a:pt x="7" y="0"/>
                      <a:pt x="7"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96" name="Freeform 7">
                <a:extLst>
                  <a:ext uri="{FF2B5EF4-FFF2-40B4-BE49-F238E27FC236}">
                    <a16:creationId xmlns:a16="http://schemas.microsoft.com/office/drawing/2014/main" id="{FB2CB6BA-5BE0-D097-8E39-E418053B5A27}"/>
                  </a:ext>
                </a:extLst>
              </p:cNvPr>
              <p:cNvSpPr>
                <a:spLocks/>
              </p:cNvSpPr>
              <p:nvPr/>
            </p:nvSpPr>
            <p:spPr bwMode="auto">
              <a:xfrm>
                <a:off x="994" y="3096"/>
                <a:ext cx="76" cy="81"/>
              </a:xfrm>
              <a:custGeom>
                <a:avLst/>
                <a:gdLst>
                  <a:gd name="T0" fmla="*/ 0 w 57"/>
                  <a:gd name="T1" fmla="*/ 104 h 60"/>
                  <a:gd name="T2" fmla="*/ 123 w 57"/>
                  <a:gd name="T3" fmla="*/ 0 h 60"/>
                  <a:gd name="T4" fmla="*/ 112 w 57"/>
                  <a:gd name="T5" fmla="*/ 84 h 60"/>
                  <a:gd name="T6" fmla="*/ 23 w 57"/>
                  <a:gd name="T7" fmla="*/ 115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60">
                    <a:moveTo>
                      <a:pt x="0" y="42"/>
                    </a:moveTo>
                    <a:cubicBezTo>
                      <a:pt x="23" y="60"/>
                      <a:pt x="46" y="15"/>
                      <a:pt x="52" y="0"/>
                    </a:cubicBezTo>
                    <a:cubicBezTo>
                      <a:pt x="53" y="12"/>
                      <a:pt x="57" y="24"/>
                      <a:pt x="47" y="34"/>
                    </a:cubicBezTo>
                    <a:cubicBezTo>
                      <a:pt x="39" y="43"/>
                      <a:pt x="22" y="47"/>
                      <a:pt x="10" y="4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97" name="Freeform 8">
                <a:extLst>
                  <a:ext uri="{FF2B5EF4-FFF2-40B4-BE49-F238E27FC236}">
                    <a16:creationId xmlns:a16="http://schemas.microsoft.com/office/drawing/2014/main" id="{55C36B7C-0E85-0352-E224-AAA2C4512994}"/>
                  </a:ext>
                </a:extLst>
              </p:cNvPr>
              <p:cNvSpPr>
                <a:spLocks/>
              </p:cNvSpPr>
              <p:nvPr/>
            </p:nvSpPr>
            <p:spPr bwMode="auto">
              <a:xfrm>
                <a:off x="1327" y="3093"/>
                <a:ext cx="56" cy="80"/>
              </a:xfrm>
              <a:custGeom>
                <a:avLst/>
                <a:gdLst>
                  <a:gd name="T0" fmla="*/ 0 w 41"/>
                  <a:gd name="T1" fmla="*/ 114 h 59"/>
                  <a:gd name="T2" fmla="*/ 78 w 41"/>
                  <a:gd name="T3" fmla="*/ 0 h 59"/>
                  <a:gd name="T4" fmla="*/ 10 w 41"/>
                  <a:gd name="T5" fmla="*/ 121 h 59"/>
                  <a:gd name="T6" fmla="*/ 0 60000 65536"/>
                  <a:gd name="T7" fmla="*/ 0 60000 65536"/>
                  <a:gd name="T8" fmla="*/ 0 60000 65536"/>
                </a:gdLst>
                <a:ahLst/>
                <a:cxnLst>
                  <a:cxn ang="T6">
                    <a:pos x="T0" y="T1"/>
                  </a:cxn>
                  <a:cxn ang="T7">
                    <a:pos x="T2" y="T3"/>
                  </a:cxn>
                  <a:cxn ang="T8">
                    <a:pos x="T4" y="T5"/>
                  </a:cxn>
                </a:cxnLst>
                <a:rect l="0" t="0" r="r" b="b"/>
                <a:pathLst>
                  <a:path w="41" h="59">
                    <a:moveTo>
                      <a:pt x="0" y="46"/>
                    </a:moveTo>
                    <a:cubicBezTo>
                      <a:pt x="24" y="57"/>
                      <a:pt x="32" y="13"/>
                      <a:pt x="31" y="0"/>
                    </a:cubicBezTo>
                    <a:cubicBezTo>
                      <a:pt x="41" y="19"/>
                      <a:pt x="32" y="59"/>
                      <a:pt x="4" y="4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98" name="Freeform 9">
                <a:extLst>
                  <a:ext uri="{FF2B5EF4-FFF2-40B4-BE49-F238E27FC236}">
                    <a16:creationId xmlns:a16="http://schemas.microsoft.com/office/drawing/2014/main" id="{6152A2D9-7F0D-D59A-2596-4AFD698F3CD7}"/>
                  </a:ext>
                </a:extLst>
              </p:cNvPr>
              <p:cNvSpPr>
                <a:spLocks/>
              </p:cNvSpPr>
              <p:nvPr/>
            </p:nvSpPr>
            <p:spPr bwMode="auto">
              <a:xfrm>
                <a:off x="917" y="1308"/>
                <a:ext cx="213" cy="44"/>
              </a:xfrm>
              <a:custGeom>
                <a:avLst/>
                <a:gdLst>
                  <a:gd name="T0" fmla="*/ 84 w 158"/>
                  <a:gd name="T1" fmla="*/ 31 h 33"/>
                  <a:gd name="T2" fmla="*/ 241 w 158"/>
                  <a:gd name="T3" fmla="*/ 57 h 33"/>
                  <a:gd name="T4" fmla="*/ 387 w 158"/>
                  <a:gd name="T5" fmla="*/ 55 h 33"/>
                  <a:gd name="T6" fmla="*/ 194 w 158"/>
                  <a:gd name="T7" fmla="*/ 16 h 33"/>
                  <a:gd name="T8" fmla="*/ 0 w 158"/>
                  <a:gd name="T9" fmla="*/ 2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33">
                    <a:moveTo>
                      <a:pt x="34" y="13"/>
                    </a:moveTo>
                    <a:cubicBezTo>
                      <a:pt x="57" y="14"/>
                      <a:pt x="78" y="21"/>
                      <a:pt x="99" y="24"/>
                    </a:cubicBezTo>
                    <a:cubicBezTo>
                      <a:pt x="117" y="27"/>
                      <a:pt x="145" y="33"/>
                      <a:pt x="158" y="23"/>
                    </a:cubicBezTo>
                    <a:cubicBezTo>
                      <a:pt x="134" y="24"/>
                      <a:pt x="104" y="11"/>
                      <a:pt x="79" y="7"/>
                    </a:cubicBezTo>
                    <a:cubicBezTo>
                      <a:pt x="52" y="1"/>
                      <a:pt x="23" y="0"/>
                      <a:pt x="0"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99" name="Freeform 10">
                <a:extLst>
                  <a:ext uri="{FF2B5EF4-FFF2-40B4-BE49-F238E27FC236}">
                    <a16:creationId xmlns:a16="http://schemas.microsoft.com/office/drawing/2014/main" id="{CF997D28-AF0B-0B61-3095-94AF81651128}"/>
                  </a:ext>
                </a:extLst>
              </p:cNvPr>
              <p:cNvSpPr>
                <a:spLocks/>
              </p:cNvSpPr>
              <p:nvPr/>
            </p:nvSpPr>
            <p:spPr bwMode="auto">
              <a:xfrm>
                <a:off x="1349" y="1579"/>
                <a:ext cx="128" cy="335"/>
              </a:xfrm>
              <a:custGeom>
                <a:avLst/>
                <a:gdLst>
                  <a:gd name="T0" fmla="*/ 218 w 95"/>
                  <a:gd name="T1" fmla="*/ 5 h 249"/>
                  <a:gd name="T2" fmla="*/ 220 w 95"/>
                  <a:gd name="T3" fmla="*/ 297 h 249"/>
                  <a:gd name="T4" fmla="*/ 203 w 95"/>
                  <a:gd name="T5" fmla="*/ 433 h 249"/>
                  <a:gd name="T6" fmla="*/ 190 w 95"/>
                  <a:gd name="T7" fmla="*/ 509 h 249"/>
                  <a:gd name="T8" fmla="*/ 168 w 95"/>
                  <a:gd name="T9" fmla="*/ 607 h 249"/>
                  <a:gd name="T10" fmla="*/ 182 w 95"/>
                  <a:gd name="T11" fmla="*/ 480 h 249"/>
                  <a:gd name="T12" fmla="*/ 177 w 95"/>
                  <a:gd name="T13" fmla="*/ 309 h 249"/>
                  <a:gd name="T14" fmla="*/ 96 w 95"/>
                  <a:gd name="T15" fmla="*/ 274 h 249"/>
                  <a:gd name="T16" fmla="*/ 0 w 95"/>
                  <a:gd name="T17" fmla="*/ 245 h 249"/>
                  <a:gd name="T18" fmla="*/ 73 w 95"/>
                  <a:gd name="T19" fmla="*/ 231 h 249"/>
                  <a:gd name="T20" fmla="*/ 155 w 95"/>
                  <a:gd name="T21" fmla="*/ 183 h 249"/>
                  <a:gd name="T22" fmla="*/ 63 w 95"/>
                  <a:gd name="T23" fmla="*/ 135 h 249"/>
                  <a:gd name="T24" fmla="*/ 141 w 95"/>
                  <a:gd name="T25" fmla="*/ 22 h 249"/>
                  <a:gd name="T26" fmla="*/ 209 w 95"/>
                  <a:gd name="T27" fmla="*/ 0 h 2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5" h="249">
                    <a:moveTo>
                      <a:pt x="89" y="2"/>
                    </a:moveTo>
                    <a:cubicBezTo>
                      <a:pt x="77" y="41"/>
                      <a:pt x="95" y="83"/>
                      <a:pt x="90" y="122"/>
                    </a:cubicBezTo>
                    <a:cubicBezTo>
                      <a:pt x="88" y="141"/>
                      <a:pt x="85" y="159"/>
                      <a:pt x="83" y="178"/>
                    </a:cubicBezTo>
                    <a:cubicBezTo>
                      <a:pt x="82" y="188"/>
                      <a:pt x="79" y="198"/>
                      <a:pt x="78" y="209"/>
                    </a:cubicBezTo>
                    <a:cubicBezTo>
                      <a:pt x="77" y="222"/>
                      <a:pt x="77" y="238"/>
                      <a:pt x="69" y="249"/>
                    </a:cubicBezTo>
                    <a:cubicBezTo>
                      <a:pt x="77" y="233"/>
                      <a:pt x="73" y="214"/>
                      <a:pt x="74" y="197"/>
                    </a:cubicBezTo>
                    <a:cubicBezTo>
                      <a:pt x="75" y="175"/>
                      <a:pt x="82" y="148"/>
                      <a:pt x="72" y="127"/>
                    </a:cubicBezTo>
                    <a:cubicBezTo>
                      <a:pt x="66" y="115"/>
                      <a:pt x="52" y="116"/>
                      <a:pt x="39" y="113"/>
                    </a:cubicBezTo>
                    <a:cubicBezTo>
                      <a:pt x="26" y="109"/>
                      <a:pt x="13" y="104"/>
                      <a:pt x="0" y="100"/>
                    </a:cubicBezTo>
                    <a:cubicBezTo>
                      <a:pt x="8" y="95"/>
                      <a:pt x="20" y="98"/>
                      <a:pt x="30" y="95"/>
                    </a:cubicBezTo>
                    <a:cubicBezTo>
                      <a:pt x="42" y="92"/>
                      <a:pt x="55" y="86"/>
                      <a:pt x="63" y="75"/>
                    </a:cubicBezTo>
                    <a:cubicBezTo>
                      <a:pt x="85" y="43"/>
                      <a:pt x="46" y="47"/>
                      <a:pt x="26" y="55"/>
                    </a:cubicBezTo>
                    <a:cubicBezTo>
                      <a:pt x="36" y="42"/>
                      <a:pt x="42" y="17"/>
                      <a:pt x="58" y="9"/>
                    </a:cubicBezTo>
                    <a:cubicBezTo>
                      <a:pt x="66" y="6"/>
                      <a:pt x="82" y="10"/>
                      <a:pt x="85"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0" name="Freeform 11">
                <a:extLst>
                  <a:ext uri="{FF2B5EF4-FFF2-40B4-BE49-F238E27FC236}">
                    <a16:creationId xmlns:a16="http://schemas.microsoft.com/office/drawing/2014/main" id="{6F15E628-2743-6CE5-BB78-AE6472E368B8}"/>
                  </a:ext>
                </a:extLst>
              </p:cNvPr>
              <p:cNvSpPr>
                <a:spLocks/>
              </p:cNvSpPr>
              <p:nvPr/>
            </p:nvSpPr>
            <p:spPr bwMode="auto">
              <a:xfrm>
                <a:off x="1381" y="1938"/>
                <a:ext cx="69" cy="269"/>
              </a:xfrm>
              <a:custGeom>
                <a:avLst/>
                <a:gdLst>
                  <a:gd name="T0" fmla="*/ 104 w 51"/>
                  <a:gd name="T1" fmla="*/ 98 h 200"/>
                  <a:gd name="T2" fmla="*/ 106 w 51"/>
                  <a:gd name="T3" fmla="*/ 217 h 200"/>
                  <a:gd name="T4" fmla="*/ 97 w 51"/>
                  <a:gd name="T5" fmla="*/ 299 h 200"/>
                  <a:gd name="T6" fmla="*/ 83 w 51"/>
                  <a:gd name="T7" fmla="*/ 387 h 200"/>
                  <a:gd name="T8" fmla="*/ 0 w 51"/>
                  <a:gd name="T9" fmla="*/ 487 h 200"/>
                  <a:gd name="T10" fmla="*/ 58 w 51"/>
                  <a:gd name="T11" fmla="*/ 344 h 200"/>
                  <a:gd name="T12" fmla="*/ 20 w 51"/>
                  <a:gd name="T13" fmla="*/ 315 h 200"/>
                  <a:gd name="T14" fmla="*/ 64 w 51"/>
                  <a:gd name="T15" fmla="*/ 258 h 200"/>
                  <a:gd name="T16" fmla="*/ 97 w 51"/>
                  <a:gd name="T17" fmla="*/ 132 h 200"/>
                  <a:gd name="T18" fmla="*/ 110 w 51"/>
                  <a:gd name="T19" fmla="*/ 70 h 200"/>
                  <a:gd name="T20" fmla="*/ 126 w 51"/>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1" h="200">
                    <a:moveTo>
                      <a:pt x="42" y="40"/>
                    </a:moveTo>
                    <a:cubicBezTo>
                      <a:pt x="46" y="53"/>
                      <a:pt x="44" y="75"/>
                      <a:pt x="43" y="89"/>
                    </a:cubicBezTo>
                    <a:cubicBezTo>
                      <a:pt x="43" y="101"/>
                      <a:pt x="41" y="112"/>
                      <a:pt x="39" y="123"/>
                    </a:cubicBezTo>
                    <a:cubicBezTo>
                      <a:pt x="37" y="135"/>
                      <a:pt x="36" y="147"/>
                      <a:pt x="33" y="159"/>
                    </a:cubicBezTo>
                    <a:cubicBezTo>
                      <a:pt x="28" y="180"/>
                      <a:pt x="17" y="188"/>
                      <a:pt x="0" y="200"/>
                    </a:cubicBezTo>
                    <a:cubicBezTo>
                      <a:pt x="13" y="192"/>
                      <a:pt x="38" y="156"/>
                      <a:pt x="24" y="141"/>
                    </a:cubicBezTo>
                    <a:cubicBezTo>
                      <a:pt x="20" y="136"/>
                      <a:pt x="8" y="139"/>
                      <a:pt x="8" y="129"/>
                    </a:cubicBezTo>
                    <a:cubicBezTo>
                      <a:pt x="8" y="124"/>
                      <a:pt x="22" y="111"/>
                      <a:pt x="26" y="106"/>
                    </a:cubicBezTo>
                    <a:cubicBezTo>
                      <a:pt x="39" y="89"/>
                      <a:pt x="36" y="74"/>
                      <a:pt x="39" y="54"/>
                    </a:cubicBezTo>
                    <a:cubicBezTo>
                      <a:pt x="40" y="45"/>
                      <a:pt x="43" y="37"/>
                      <a:pt x="44" y="29"/>
                    </a:cubicBezTo>
                    <a:cubicBezTo>
                      <a:pt x="46" y="18"/>
                      <a:pt x="41" y="7"/>
                      <a:pt x="51"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1" name="Freeform 12">
                <a:extLst>
                  <a:ext uri="{FF2B5EF4-FFF2-40B4-BE49-F238E27FC236}">
                    <a16:creationId xmlns:a16="http://schemas.microsoft.com/office/drawing/2014/main" id="{91F5AF38-F2B1-03A9-0F62-FE66112F7658}"/>
                  </a:ext>
                </a:extLst>
              </p:cNvPr>
              <p:cNvSpPr>
                <a:spLocks/>
              </p:cNvSpPr>
              <p:nvPr/>
            </p:nvSpPr>
            <p:spPr bwMode="auto">
              <a:xfrm>
                <a:off x="1296" y="1613"/>
                <a:ext cx="173" cy="72"/>
              </a:xfrm>
              <a:custGeom>
                <a:avLst/>
                <a:gdLst>
                  <a:gd name="T0" fmla="*/ 15 w 128"/>
                  <a:gd name="T1" fmla="*/ 108 h 54"/>
                  <a:gd name="T2" fmla="*/ 191 w 128"/>
                  <a:gd name="T3" fmla="*/ 105 h 54"/>
                  <a:gd name="T4" fmla="*/ 245 w 128"/>
                  <a:gd name="T5" fmla="*/ 16 h 54"/>
                  <a:gd name="T6" fmla="*/ 173 w 128"/>
                  <a:gd name="T7" fmla="*/ 55 h 54"/>
                  <a:gd name="T8" fmla="*/ 0 w 128"/>
                  <a:gd name="T9" fmla="*/ 101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54">
                    <a:moveTo>
                      <a:pt x="6" y="46"/>
                    </a:moveTo>
                    <a:cubicBezTo>
                      <a:pt x="28" y="51"/>
                      <a:pt x="56" y="49"/>
                      <a:pt x="77" y="44"/>
                    </a:cubicBezTo>
                    <a:cubicBezTo>
                      <a:pt x="91" y="41"/>
                      <a:pt x="128" y="19"/>
                      <a:pt x="99" y="7"/>
                    </a:cubicBezTo>
                    <a:cubicBezTo>
                      <a:pt x="85" y="0"/>
                      <a:pt x="80" y="14"/>
                      <a:pt x="70" y="23"/>
                    </a:cubicBezTo>
                    <a:cubicBezTo>
                      <a:pt x="58" y="34"/>
                      <a:pt x="16" y="54"/>
                      <a:pt x="0" y="4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2" name="Freeform 13">
                <a:extLst>
                  <a:ext uri="{FF2B5EF4-FFF2-40B4-BE49-F238E27FC236}">
                    <a16:creationId xmlns:a16="http://schemas.microsoft.com/office/drawing/2014/main" id="{58A456C8-7A4C-4ADF-D1AC-A4BE5696C0C9}"/>
                  </a:ext>
                </a:extLst>
              </p:cNvPr>
              <p:cNvSpPr>
                <a:spLocks/>
              </p:cNvSpPr>
              <p:nvPr/>
            </p:nvSpPr>
            <p:spPr bwMode="auto">
              <a:xfrm>
                <a:off x="1527" y="1328"/>
                <a:ext cx="101" cy="392"/>
              </a:xfrm>
              <a:custGeom>
                <a:avLst/>
                <a:gdLst>
                  <a:gd name="T0" fmla="*/ 0 w 75"/>
                  <a:gd name="T1" fmla="*/ 0 h 292"/>
                  <a:gd name="T2" fmla="*/ 127 w 75"/>
                  <a:gd name="T3" fmla="*/ 226 h 292"/>
                  <a:gd name="T4" fmla="*/ 151 w 75"/>
                  <a:gd name="T5" fmla="*/ 501 h 292"/>
                  <a:gd name="T6" fmla="*/ 183 w 75"/>
                  <a:gd name="T7" fmla="*/ 706 h 292"/>
                  <a:gd name="T8" fmla="*/ 112 w 75"/>
                  <a:gd name="T9" fmla="*/ 473 h 292"/>
                  <a:gd name="T10" fmla="*/ 0 w 75"/>
                  <a:gd name="T11" fmla="*/ 0 h 29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5" h="292">
                    <a:moveTo>
                      <a:pt x="0" y="0"/>
                    </a:moveTo>
                    <a:cubicBezTo>
                      <a:pt x="17" y="6"/>
                      <a:pt x="37" y="27"/>
                      <a:pt x="52" y="93"/>
                    </a:cubicBezTo>
                    <a:cubicBezTo>
                      <a:pt x="68" y="160"/>
                      <a:pt x="63" y="187"/>
                      <a:pt x="62" y="207"/>
                    </a:cubicBezTo>
                    <a:cubicBezTo>
                      <a:pt x="61" y="227"/>
                      <a:pt x="71" y="262"/>
                      <a:pt x="75" y="292"/>
                    </a:cubicBezTo>
                    <a:cubicBezTo>
                      <a:pt x="70" y="258"/>
                      <a:pt x="50" y="222"/>
                      <a:pt x="46" y="195"/>
                    </a:cubicBezTo>
                    <a:cubicBezTo>
                      <a:pt x="43" y="168"/>
                      <a:pt x="38" y="27"/>
                      <a:pt x="0"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3" name="Freeform 14">
                <a:extLst>
                  <a:ext uri="{FF2B5EF4-FFF2-40B4-BE49-F238E27FC236}">
                    <a16:creationId xmlns:a16="http://schemas.microsoft.com/office/drawing/2014/main" id="{F8602226-B0E3-8D95-5D87-6A20B70952E3}"/>
                  </a:ext>
                </a:extLst>
              </p:cNvPr>
              <p:cNvSpPr>
                <a:spLocks/>
              </p:cNvSpPr>
              <p:nvPr/>
            </p:nvSpPr>
            <p:spPr bwMode="auto">
              <a:xfrm>
                <a:off x="1657" y="1957"/>
                <a:ext cx="32" cy="354"/>
              </a:xfrm>
              <a:custGeom>
                <a:avLst/>
                <a:gdLst>
                  <a:gd name="T0" fmla="*/ 9 w 24"/>
                  <a:gd name="T1" fmla="*/ 281 h 263"/>
                  <a:gd name="T2" fmla="*/ 57 w 24"/>
                  <a:gd name="T3" fmla="*/ 641 h 263"/>
                  <a:gd name="T4" fmla="*/ 33 w 24"/>
                  <a:gd name="T5" fmla="*/ 312 h 263"/>
                  <a:gd name="T6" fmla="*/ 1 w 24"/>
                  <a:gd name="T7" fmla="*/ 0 h 263"/>
                  <a:gd name="T8" fmla="*/ 9 w 24"/>
                  <a:gd name="T9" fmla="*/ 281 h 2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263">
                    <a:moveTo>
                      <a:pt x="4" y="115"/>
                    </a:moveTo>
                    <a:cubicBezTo>
                      <a:pt x="5" y="138"/>
                      <a:pt x="16" y="231"/>
                      <a:pt x="24" y="263"/>
                    </a:cubicBezTo>
                    <a:cubicBezTo>
                      <a:pt x="22" y="244"/>
                      <a:pt x="16" y="189"/>
                      <a:pt x="14" y="128"/>
                    </a:cubicBezTo>
                    <a:cubicBezTo>
                      <a:pt x="13" y="68"/>
                      <a:pt x="7" y="27"/>
                      <a:pt x="1" y="0"/>
                    </a:cubicBezTo>
                    <a:cubicBezTo>
                      <a:pt x="0" y="28"/>
                      <a:pt x="3" y="89"/>
                      <a:pt x="4" y="115"/>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4" name="Freeform 15">
                <a:extLst>
                  <a:ext uri="{FF2B5EF4-FFF2-40B4-BE49-F238E27FC236}">
                    <a16:creationId xmlns:a16="http://schemas.microsoft.com/office/drawing/2014/main" id="{306B3F7F-BAE0-3ED6-E9FD-C75811080D4A}"/>
                  </a:ext>
                </a:extLst>
              </p:cNvPr>
              <p:cNvSpPr>
                <a:spLocks/>
              </p:cNvSpPr>
              <p:nvPr/>
            </p:nvSpPr>
            <p:spPr bwMode="auto">
              <a:xfrm>
                <a:off x="1637" y="2453"/>
                <a:ext cx="92" cy="182"/>
              </a:xfrm>
              <a:custGeom>
                <a:avLst/>
                <a:gdLst>
                  <a:gd name="T0" fmla="*/ 58 w 68"/>
                  <a:gd name="T1" fmla="*/ 24 h 135"/>
                  <a:gd name="T2" fmla="*/ 100 w 68"/>
                  <a:gd name="T3" fmla="*/ 93 h 135"/>
                  <a:gd name="T4" fmla="*/ 152 w 68"/>
                  <a:gd name="T5" fmla="*/ 127 h 135"/>
                  <a:gd name="T6" fmla="*/ 152 w 68"/>
                  <a:gd name="T7" fmla="*/ 202 h 135"/>
                  <a:gd name="T8" fmla="*/ 118 w 68"/>
                  <a:gd name="T9" fmla="*/ 330 h 135"/>
                  <a:gd name="T10" fmla="*/ 135 w 68"/>
                  <a:gd name="T11" fmla="*/ 191 h 135"/>
                  <a:gd name="T12" fmla="*/ 87 w 68"/>
                  <a:gd name="T13" fmla="*/ 150 h 135"/>
                  <a:gd name="T14" fmla="*/ 32 w 68"/>
                  <a:gd name="T15" fmla="*/ 78 h 135"/>
                  <a:gd name="T16" fmla="*/ 35 w 68"/>
                  <a:gd name="T17" fmla="*/ 0 h 135"/>
                  <a:gd name="T18" fmla="*/ 50 w 68"/>
                  <a:gd name="T19" fmla="*/ 15 h 1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135">
                    <a:moveTo>
                      <a:pt x="24" y="10"/>
                    </a:moveTo>
                    <a:cubicBezTo>
                      <a:pt x="28" y="19"/>
                      <a:pt x="34" y="30"/>
                      <a:pt x="41" y="38"/>
                    </a:cubicBezTo>
                    <a:cubicBezTo>
                      <a:pt x="47" y="44"/>
                      <a:pt x="56" y="46"/>
                      <a:pt x="61" y="52"/>
                    </a:cubicBezTo>
                    <a:cubicBezTo>
                      <a:pt x="68" y="60"/>
                      <a:pt x="64" y="72"/>
                      <a:pt x="61" y="82"/>
                    </a:cubicBezTo>
                    <a:cubicBezTo>
                      <a:pt x="57" y="99"/>
                      <a:pt x="52" y="117"/>
                      <a:pt x="47" y="135"/>
                    </a:cubicBezTo>
                    <a:cubicBezTo>
                      <a:pt x="51" y="120"/>
                      <a:pt x="60" y="93"/>
                      <a:pt x="55" y="78"/>
                    </a:cubicBezTo>
                    <a:cubicBezTo>
                      <a:pt x="52" y="69"/>
                      <a:pt x="43" y="65"/>
                      <a:pt x="35" y="61"/>
                    </a:cubicBezTo>
                    <a:cubicBezTo>
                      <a:pt x="19" y="53"/>
                      <a:pt x="19" y="51"/>
                      <a:pt x="13" y="32"/>
                    </a:cubicBezTo>
                    <a:cubicBezTo>
                      <a:pt x="9" y="19"/>
                      <a:pt x="0" y="9"/>
                      <a:pt x="14" y="0"/>
                    </a:cubicBezTo>
                    <a:cubicBezTo>
                      <a:pt x="16" y="1"/>
                      <a:pt x="20" y="6"/>
                      <a:pt x="20" y="6"/>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5" name="Freeform 16">
                <a:extLst>
                  <a:ext uri="{FF2B5EF4-FFF2-40B4-BE49-F238E27FC236}">
                    <a16:creationId xmlns:a16="http://schemas.microsoft.com/office/drawing/2014/main" id="{6867B7F1-2446-5294-60EF-5A033DA48A6E}"/>
                  </a:ext>
                </a:extLst>
              </p:cNvPr>
              <p:cNvSpPr>
                <a:spLocks/>
              </p:cNvSpPr>
              <p:nvPr/>
            </p:nvSpPr>
            <p:spPr bwMode="auto">
              <a:xfrm>
                <a:off x="1587" y="2448"/>
                <a:ext cx="78" cy="82"/>
              </a:xfrm>
              <a:custGeom>
                <a:avLst/>
                <a:gdLst>
                  <a:gd name="T0" fmla="*/ 141 w 58"/>
                  <a:gd name="T1" fmla="*/ 36 h 61"/>
                  <a:gd name="T2" fmla="*/ 54 w 58"/>
                  <a:gd name="T3" fmla="*/ 30 h 61"/>
                  <a:gd name="T4" fmla="*/ 15 w 58"/>
                  <a:gd name="T5" fmla="*/ 148 h 61"/>
                  <a:gd name="T6" fmla="*/ 56 w 58"/>
                  <a:gd name="T7" fmla="*/ 58 h 61"/>
                  <a:gd name="T8" fmla="*/ 136 w 58"/>
                  <a:gd name="T9" fmla="*/ 70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61">
                    <a:moveTo>
                      <a:pt x="58" y="15"/>
                    </a:moveTo>
                    <a:cubicBezTo>
                      <a:pt x="49" y="0"/>
                      <a:pt x="35" y="3"/>
                      <a:pt x="22" y="12"/>
                    </a:cubicBezTo>
                    <a:cubicBezTo>
                      <a:pt x="6" y="24"/>
                      <a:pt x="0" y="42"/>
                      <a:pt x="6" y="61"/>
                    </a:cubicBezTo>
                    <a:cubicBezTo>
                      <a:pt x="13" y="48"/>
                      <a:pt x="7" y="33"/>
                      <a:pt x="23" y="24"/>
                    </a:cubicBezTo>
                    <a:cubicBezTo>
                      <a:pt x="35" y="18"/>
                      <a:pt x="46" y="23"/>
                      <a:pt x="56" y="2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6" name="Freeform 17">
                <a:extLst>
                  <a:ext uri="{FF2B5EF4-FFF2-40B4-BE49-F238E27FC236}">
                    <a16:creationId xmlns:a16="http://schemas.microsoft.com/office/drawing/2014/main" id="{60E30FB7-1C90-73B7-A889-EEEF7C2AA870}"/>
                  </a:ext>
                </a:extLst>
              </p:cNvPr>
              <p:cNvSpPr>
                <a:spLocks/>
              </p:cNvSpPr>
              <p:nvPr/>
            </p:nvSpPr>
            <p:spPr bwMode="auto">
              <a:xfrm>
                <a:off x="1723" y="2420"/>
                <a:ext cx="84" cy="165"/>
              </a:xfrm>
              <a:custGeom>
                <a:avLst/>
                <a:gdLst>
                  <a:gd name="T0" fmla="*/ 0 w 62"/>
                  <a:gd name="T1" fmla="*/ 0 h 123"/>
                  <a:gd name="T2" fmla="*/ 87 w 62"/>
                  <a:gd name="T3" fmla="*/ 142 h 123"/>
                  <a:gd name="T4" fmla="*/ 141 w 62"/>
                  <a:gd name="T5" fmla="*/ 296 h 123"/>
                  <a:gd name="T6" fmla="*/ 118 w 62"/>
                  <a:gd name="T7" fmla="*/ 232 h 123"/>
                  <a:gd name="T8" fmla="*/ 72 w 62"/>
                  <a:gd name="T9" fmla="*/ 196 h 123"/>
                  <a:gd name="T10" fmla="*/ 72 w 62"/>
                  <a:gd name="T11" fmla="*/ 137 h 123"/>
                  <a:gd name="T12" fmla="*/ 56 w 62"/>
                  <a:gd name="T13" fmla="*/ 97 h 123"/>
                  <a:gd name="T14" fmla="*/ 5 w 62"/>
                  <a:gd name="T15" fmla="*/ 12 h 1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123">
                    <a:moveTo>
                      <a:pt x="0" y="0"/>
                    </a:moveTo>
                    <a:cubicBezTo>
                      <a:pt x="12" y="20"/>
                      <a:pt x="24" y="39"/>
                      <a:pt x="35" y="59"/>
                    </a:cubicBezTo>
                    <a:cubicBezTo>
                      <a:pt x="44" y="76"/>
                      <a:pt x="62" y="102"/>
                      <a:pt x="57" y="123"/>
                    </a:cubicBezTo>
                    <a:cubicBezTo>
                      <a:pt x="48" y="121"/>
                      <a:pt x="51" y="103"/>
                      <a:pt x="47" y="96"/>
                    </a:cubicBezTo>
                    <a:cubicBezTo>
                      <a:pt x="42" y="86"/>
                      <a:pt x="34" y="88"/>
                      <a:pt x="29" y="81"/>
                    </a:cubicBezTo>
                    <a:cubicBezTo>
                      <a:pt x="25" y="75"/>
                      <a:pt x="30" y="64"/>
                      <a:pt x="29" y="57"/>
                    </a:cubicBezTo>
                    <a:cubicBezTo>
                      <a:pt x="28" y="51"/>
                      <a:pt x="26" y="46"/>
                      <a:pt x="22" y="40"/>
                    </a:cubicBezTo>
                    <a:cubicBezTo>
                      <a:pt x="15" y="30"/>
                      <a:pt x="10" y="15"/>
                      <a:pt x="2" y="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7" name="Freeform 18">
                <a:extLst>
                  <a:ext uri="{FF2B5EF4-FFF2-40B4-BE49-F238E27FC236}">
                    <a16:creationId xmlns:a16="http://schemas.microsoft.com/office/drawing/2014/main" id="{35B28034-9DFB-0504-8269-B285CDA8FDD5}"/>
                  </a:ext>
                </a:extLst>
              </p:cNvPr>
              <p:cNvSpPr>
                <a:spLocks/>
              </p:cNvSpPr>
              <p:nvPr/>
            </p:nvSpPr>
            <p:spPr bwMode="auto">
              <a:xfrm>
                <a:off x="1509" y="1937"/>
                <a:ext cx="101" cy="85"/>
              </a:xfrm>
              <a:custGeom>
                <a:avLst/>
                <a:gdLst>
                  <a:gd name="T0" fmla="*/ 40 w 75"/>
                  <a:gd name="T1" fmla="*/ 27 h 63"/>
                  <a:gd name="T2" fmla="*/ 183 w 75"/>
                  <a:gd name="T3" fmla="*/ 42 h 63"/>
                  <a:gd name="T4" fmla="*/ 104 w 75"/>
                  <a:gd name="T5" fmla="*/ 42 h 63"/>
                  <a:gd name="T6" fmla="*/ 0 w 75"/>
                  <a:gd name="T7" fmla="*/ 2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63">
                    <a:moveTo>
                      <a:pt x="16" y="11"/>
                    </a:moveTo>
                    <a:cubicBezTo>
                      <a:pt x="33" y="12"/>
                      <a:pt x="67" y="63"/>
                      <a:pt x="75" y="17"/>
                    </a:cubicBezTo>
                    <a:cubicBezTo>
                      <a:pt x="66" y="32"/>
                      <a:pt x="52" y="24"/>
                      <a:pt x="42" y="17"/>
                    </a:cubicBezTo>
                    <a:cubicBezTo>
                      <a:pt x="30" y="8"/>
                      <a:pt x="15" y="0"/>
                      <a:pt x="0" y="8"/>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8" name="Freeform 19">
                <a:extLst>
                  <a:ext uri="{FF2B5EF4-FFF2-40B4-BE49-F238E27FC236}">
                    <a16:creationId xmlns:a16="http://schemas.microsoft.com/office/drawing/2014/main" id="{D3537E46-C73A-C9AC-CE39-7F4CF93D026F}"/>
                  </a:ext>
                </a:extLst>
              </p:cNvPr>
              <p:cNvSpPr>
                <a:spLocks/>
              </p:cNvSpPr>
              <p:nvPr/>
            </p:nvSpPr>
            <p:spPr bwMode="auto">
              <a:xfrm>
                <a:off x="731" y="1942"/>
                <a:ext cx="86" cy="72"/>
              </a:xfrm>
              <a:custGeom>
                <a:avLst/>
                <a:gdLst>
                  <a:gd name="T0" fmla="*/ 7 w 64"/>
                  <a:gd name="T1" fmla="*/ 62 h 53"/>
                  <a:gd name="T2" fmla="*/ 156 w 64"/>
                  <a:gd name="T3" fmla="*/ 26 h 53"/>
                  <a:gd name="T4" fmla="*/ 0 w 64"/>
                  <a:gd name="T5" fmla="*/ 56 h 53"/>
                  <a:gd name="T6" fmla="*/ 0 60000 65536"/>
                  <a:gd name="T7" fmla="*/ 0 60000 65536"/>
                  <a:gd name="T8" fmla="*/ 0 60000 65536"/>
                </a:gdLst>
                <a:ahLst/>
                <a:cxnLst>
                  <a:cxn ang="T6">
                    <a:pos x="T0" y="T1"/>
                  </a:cxn>
                  <a:cxn ang="T7">
                    <a:pos x="T2" y="T3"/>
                  </a:cxn>
                  <a:cxn ang="T8">
                    <a:pos x="T4" y="T5"/>
                  </a:cxn>
                </a:cxnLst>
                <a:rect l="0" t="0" r="r" b="b"/>
                <a:pathLst>
                  <a:path w="64" h="53">
                    <a:moveTo>
                      <a:pt x="3" y="25"/>
                    </a:moveTo>
                    <a:cubicBezTo>
                      <a:pt x="13" y="53"/>
                      <a:pt x="51" y="8"/>
                      <a:pt x="64" y="10"/>
                    </a:cubicBezTo>
                    <a:cubicBezTo>
                      <a:pt x="38" y="0"/>
                      <a:pt x="24" y="31"/>
                      <a:pt x="0" y="22"/>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09" name="Freeform 20">
                <a:extLst>
                  <a:ext uri="{FF2B5EF4-FFF2-40B4-BE49-F238E27FC236}">
                    <a16:creationId xmlns:a16="http://schemas.microsoft.com/office/drawing/2014/main" id="{DA0551D8-CF7C-A0BA-8B67-0E997E165E11}"/>
                  </a:ext>
                </a:extLst>
              </p:cNvPr>
              <p:cNvSpPr>
                <a:spLocks/>
              </p:cNvSpPr>
              <p:nvPr/>
            </p:nvSpPr>
            <p:spPr bwMode="auto">
              <a:xfrm>
                <a:off x="817" y="1562"/>
                <a:ext cx="41" cy="387"/>
              </a:xfrm>
              <a:custGeom>
                <a:avLst/>
                <a:gdLst>
                  <a:gd name="T0" fmla="*/ 70 w 30"/>
                  <a:gd name="T1" fmla="*/ 0 h 288"/>
                  <a:gd name="T2" fmla="*/ 70 w 30"/>
                  <a:gd name="T3" fmla="*/ 296 h 288"/>
                  <a:gd name="T4" fmla="*/ 29 w 30"/>
                  <a:gd name="T5" fmla="*/ 613 h 288"/>
                  <a:gd name="T6" fmla="*/ 19 w 30"/>
                  <a:gd name="T7" fmla="*/ 699 h 288"/>
                  <a:gd name="T8" fmla="*/ 22 w 30"/>
                  <a:gd name="T9" fmla="*/ 410 h 288"/>
                  <a:gd name="T10" fmla="*/ 70 w 30"/>
                  <a:gd name="T11" fmla="*/ 0 h 2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88">
                    <a:moveTo>
                      <a:pt x="27" y="0"/>
                    </a:moveTo>
                    <a:cubicBezTo>
                      <a:pt x="29" y="21"/>
                      <a:pt x="29" y="84"/>
                      <a:pt x="27" y="122"/>
                    </a:cubicBezTo>
                    <a:cubicBezTo>
                      <a:pt x="24" y="161"/>
                      <a:pt x="16" y="231"/>
                      <a:pt x="11" y="252"/>
                    </a:cubicBezTo>
                    <a:cubicBezTo>
                      <a:pt x="7" y="274"/>
                      <a:pt x="7" y="288"/>
                      <a:pt x="7" y="288"/>
                    </a:cubicBezTo>
                    <a:cubicBezTo>
                      <a:pt x="0" y="257"/>
                      <a:pt x="8" y="189"/>
                      <a:pt x="9" y="169"/>
                    </a:cubicBezTo>
                    <a:cubicBezTo>
                      <a:pt x="10" y="148"/>
                      <a:pt x="30" y="27"/>
                      <a:pt x="2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0" name="Freeform 21">
                <a:extLst>
                  <a:ext uri="{FF2B5EF4-FFF2-40B4-BE49-F238E27FC236}">
                    <a16:creationId xmlns:a16="http://schemas.microsoft.com/office/drawing/2014/main" id="{D23DB60C-9CA0-2A30-13D6-175816FDAFDF}"/>
                  </a:ext>
                </a:extLst>
              </p:cNvPr>
              <p:cNvSpPr>
                <a:spLocks/>
              </p:cNvSpPr>
              <p:nvPr/>
            </p:nvSpPr>
            <p:spPr bwMode="auto">
              <a:xfrm>
                <a:off x="741" y="1972"/>
                <a:ext cx="97" cy="374"/>
              </a:xfrm>
              <a:custGeom>
                <a:avLst/>
                <a:gdLst>
                  <a:gd name="T0" fmla="*/ 163 w 72"/>
                  <a:gd name="T1" fmla="*/ 0 h 278"/>
                  <a:gd name="T2" fmla="*/ 110 w 72"/>
                  <a:gd name="T3" fmla="*/ 355 h 278"/>
                  <a:gd name="T4" fmla="*/ 0 w 72"/>
                  <a:gd name="T5" fmla="*/ 677 h 278"/>
                  <a:gd name="T6" fmla="*/ 69 w 72"/>
                  <a:gd name="T7" fmla="*/ 373 h 278"/>
                  <a:gd name="T8" fmla="*/ 163 w 72"/>
                  <a:gd name="T9" fmla="*/ 0 h 2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78">
                    <a:moveTo>
                      <a:pt x="67" y="0"/>
                    </a:moveTo>
                    <a:cubicBezTo>
                      <a:pt x="68" y="31"/>
                      <a:pt x="72" y="78"/>
                      <a:pt x="45" y="146"/>
                    </a:cubicBezTo>
                    <a:cubicBezTo>
                      <a:pt x="18" y="213"/>
                      <a:pt x="3" y="259"/>
                      <a:pt x="0" y="278"/>
                    </a:cubicBezTo>
                    <a:cubicBezTo>
                      <a:pt x="2" y="250"/>
                      <a:pt x="16" y="188"/>
                      <a:pt x="28" y="153"/>
                    </a:cubicBezTo>
                    <a:cubicBezTo>
                      <a:pt x="40" y="117"/>
                      <a:pt x="72" y="25"/>
                      <a:pt x="6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1" name="Freeform 22">
                <a:extLst>
                  <a:ext uri="{FF2B5EF4-FFF2-40B4-BE49-F238E27FC236}">
                    <a16:creationId xmlns:a16="http://schemas.microsoft.com/office/drawing/2014/main" id="{77B36331-0298-CDDF-16A0-4E1A3674C783}"/>
                  </a:ext>
                </a:extLst>
              </p:cNvPr>
              <p:cNvSpPr>
                <a:spLocks/>
              </p:cNvSpPr>
              <p:nvPr/>
            </p:nvSpPr>
            <p:spPr bwMode="auto">
              <a:xfrm>
                <a:off x="606" y="2479"/>
                <a:ext cx="84" cy="145"/>
              </a:xfrm>
              <a:custGeom>
                <a:avLst/>
                <a:gdLst>
                  <a:gd name="T0" fmla="*/ 0 w 62"/>
                  <a:gd name="T1" fmla="*/ 83 h 108"/>
                  <a:gd name="T2" fmla="*/ 92 w 62"/>
                  <a:gd name="T3" fmla="*/ 0 h 108"/>
                  <a:gd name="T4" fmla="*/ 84 w 62"/>
                  <a:gd name="T5" fmla="*/ 86 h 108"/>
                  <a:gd name="T6" fmla="*/ 103 w 62"/>
                  <a:gd name="T7" fmla="*/ 114 h 108"/>
                  <a:gd name="T8" fmla="*/ 138 w 62"/>
                  <a:gd name="T9" fmla="*/ 128 h 108"/>
                  <a:gd name="T10" fmla="*/ 107 w 62"/>
                  <a:gd name="T11" fmla="*/ 183 h 108"/>
                  <a:gd name="T12" fmla="*/ 72 w 62"/>
                  <a:gd name="T13" fmla="*/ 212 h 108"/>
                  <a:gd name="T14" fmla="*/ 57 w 62"/>
                  <a:gd name="T15" fmla="*/ 262 h 108"/>
                  <a:gd name="T16" fmla="*/ 12 w 62"/>
                  <a:gd name="T17" fmla="*/ 94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2" h="108">
                    <a:moveTo>
                      <a:pt x="0" y="34"/>
                    </a:moveTo>
                    <a:cubicBezTo>
                      <a:pt x="21" y="32"/>
                      <a:pt x="23" y="11"/>
                      <a:pt x="37" y="0"/>
                    </a:cubicBezTo>
                    <a:cubicBezTo>
                      <a:pt x="43" y="12"/>
                      <a:pt x="30" y="23"/>
                      <a:pt x="34" y="36"/>
                    </a:cubicBezTo>
                    <a:cubicBezTo>
                      <a:pt x="35" y="40"/>
                      <a:pt x="37" y="44"/>
                      <a:pt x="41" y="47"/>
                    </a:cubicBezTo>
                    <a:cubicBezTo>
                      <a:pt x="44" y="51"/>
                      <a:pt x="52" y="50"/>
                      <a:pt x="55" y="53"/>
                    </a:cubicBezTo>
                    <a:cubicBezTo>
                      <a:pt x="62" y="61"/>
                      <a:pt x="49" y="69"/>
                      <a:pt x="43" y="75"/>
                    </a:cubicBezTo>
                    <a:cubicBezTo>
                      <a:pt x="39" y="79"/>
                      <a:pt x="32" y="82"/>
                      <a:pt x="29" y="88"/>
                    </a:cubicBezTo>
                    <a:cubicBezTo>
                      <a:pt x="25" y="94"/>
                      <a:pt x="26" y="102"/>
                      <a:pt x="23" y="108"/>
                    </a:cubicBezTo>
                    <a:cubicBezTo>
                      <a:pt x="16" y="89"/>
                      <a:pt x="5" y="59"/>
                      <a:pt x="5" y="3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2" name="Freeform 23">
                <a:extLst>
                  <a:ext uri="{FF2B5EF4-FFF2-40B4-BE49-F238E27FC236}">
                    <a16:creationId xmlns:a16="http://schemas.microsoft.com/office/drawing/2014/main" id="{30EFB41A-82D3-11C7-5A9C-E75CCF181292}"/>
                  </a:ext>
                </a:extLst>
              </p:cNvPr>
              <p:cNvSpPr>
                <a:spLocks/>
              </p:cNvSpPr>
              <p:nvPr/>
            </p:nvSpPr>
            <p:spPr bwMode="auto">
              <a:xfrm>
                <a:off x="729" y="2369"/>
                <a:ext cx="33" cy="194"/>
              </a:xfrm>
              <a:custGeom>
                <a:avLst/>
                <a:gdLst>
                  <a:gd name="T0" fmla="*/ 26 w 25"/>
                  <a:gd name="T1" fmla="*/ 59 h 145"/>
                  <a:gd name="T2" fmla="*/ 45 w 25"/>
                  <a:gd name="T3" fmla="*/ 177 h 145"/>
                  <a:gd name="T4" fmla="*/ 34 w 25"/>
                  <a:gd name="T5" fmla="*/ 348 h 145"/>
                  <a:gd name="T6" fmla="*/ 5 w 25"/>
                  <a:gd name="T7" fmla="*/ 143 h 145"/>
                  <a:gd name="T8" fmla="*/ 7 w 25"/>
                  <a:gd name="T9" fmla="*/ 78 h 145"/>
                  <a:gd name="T10" fmla="*/ 9 w 25"/>
                  <a:gd name="T11" fmla="*/ 0 h 145"/>
                  <a:gd name="T12" fmla="*/ 26 w 25"/>
                  <a:gd name="T13" fmla="*/ 43 h 145"/>
                  <a:gd name="T14" fmla="*/ 28 w 25"/>
                  <a:gd name="T15" fmla="*/ 79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5" h="145">
                    <a:moveTo>
                      <a:pt x="11" y="25"/>
                    </a:moveTo>
                    <a:cubicBezTo>
                      <a:pt x="10" y="45"/>
                      <a:pt x="17" y="55"/>
                      <a:pt x="20" y="74"/>
                    </a:cubicBezTo>
                    <a:cubicBezTo>
                      <a:pt x="25" y="97"/>
                      <a:pt x="23" y="124"/>
                      <a:pt x="15" y="145"/>
                    </a:cubicBezTo>
                    <a:cubicBezTo>
                      <a:pt x="22" y="116"/>
                      <a:pt x="8" y="88"/>
                      <a:pt x="2" y="60"/>
                    </a:cubicBezTo>
                    <a:cubicBezTo>
                      <a:pt x="0" y="48"/>
                      <a:pt x="2" y="43"/>
                      <a:pt x="3" y="32"/>
                    </a:cubicBezTo>
                    <a:cubicBezTo>
                      <a:pt x="4" y="21"/>
                      <a:pt x="2" y="11"/>
                      <a:pt x="4" y="0"/>
                    </a:cubicBezTo>
                    <a:cubicBezTo>
                      <a:pt x="6" y="6"/>
                      <a:pt x="10" y="13"/>
                      <a:pt x="11" y="18"/>
                    </a:cubicBezTo>
                    <a:cubicBezTo>
                      <a:pt x="13" y="23"/>
                      <a:pt x="11" y="28"/>
                      <a:pt x="12" y="3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3" name="Freeform 24">
                <a:extLst>
                  <a:ext uri="{FF2B5EF4-FFF2-40B4-BE49-F238E27FC236}">
                    <a16:creationId xmlns:a16="http://schemas.microsoft.com/office/drawing/2014/main" id="{58D917A8-96A6-C283-7811-77A632058336}"/>
                  </a:ext>
                </a:extLst>
              </p:cNvPr>
              <p:cNvSpPr>
                <a:spLocks/>
              </p:cNvSpPr>
              <p:nvPr/>
            </p:nvSpPr>
            <p:spPr bwMode="auto">
              <a:xfrm>
                <a:off x="571" y="2468"/>
                <a:ext cx="71" cy="74"/>
              </a:xfrm>
              <a:custGeom>
                <a:avLst/>
                <a:gdLst>
                  <a:gd name="T0" fmla="*/ 31 w 53"/>
                  <a:gd name="T1" fmla="*/ 94 h 55"/>
                  <a:gd name="T2" fmla="*/ 78 w 53"/>
                  <a:gd name="T3" fmla="*/ 77 h 55"/>
                  <a:gd name="T4" fmla="*/ 127 w 53"/>
                  <a:gd name="T5" fmla="*/ 0 h 55"/>
                  <a:gd name="T6" fmla="*/ 0 w 53"/>
                  <a:gd name="T7" fmla="*/ 135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55">
                    <a:moveTo>
                      <a:pt x="13" y="39"/>
                    </a:moveTo>
                    <a:cubicBezTo>
                      <a:pt x="19" y="33"/>
                      <a:pt x="25" y="34"/>
                      <a:pt x="32" y="31"/>
                    </a:cubicBezTo>
                    <a:cubicBezTo>
                      <a:pt x="46" y="25"/>
                      <a:pt x="48" y="13"/>
                      <a:pt x="53" y="0"/>
                    </a:cubicBezTo>
                    <a:cubicBezTo>
                      <a:pt x="35" y="20"/>
                      <a:pt x="6" y="28"/>
                      <a:pt x="0" y="5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4" name="Freeform 25">
                <a:extLst>
                  <a:ext uri="{FF2B5EF4-FFF2-40B4-BE49-F238E27FC236}">
                    <a16:creationId xmlns:a16="http://schemas.microsoft.com/office/drawing/2014/main" id="{8DFCE38E-A72B-D9F1-7EDA-C5977D244597}"/>
                  </a:ext>
                </a:extLst>
              </p:cNvPr>
              <p:cNvSpPr>
                <a:spLocks/>
              </p:cNvSpPr>
              <p:nvPr/>
            </p:nvSpPr>
            <p:spPr bwMode="auto">
              <a:xfrm>
                <a:off x="718" y="1320"/>
                <a:ext cx="121" cy="320"/>
              </a:xfrm>
              <a:custGeom>
                <a:avLst/>
                <a:gdLst>
                  <a:gd name="T0" fmla="*/ 219 w 90"/>
                  <a:gd name="T1" fmla="*/ 0 h 238"/>
                  <a:gd name="T2" fmla="*/ 47 w 90"/>
                  <a:gd name="T3" fmla="*/ 190 h 238"/>
                  <a:gd name="T4" fmla="*/ 5 w 90"/>
                  <a:gd name="T5" fmla="*/ 465 h 238"/>
                  <a:gd name="T6" fmla="*/ 7 w 90"/>
                  <a:gd name="T7" fmla="*/ 578 h 238"/>
                  <a:gd name="T8" fmla="*/ 54 w 90"/>
                  <a:gd name="T9" fmla="*/ 319 h 238"/>
                  <a:gd name="T10" fmla="*/ 219 w 90"/>
                  <a:gd name="T11" fmla="*/ 0 h 2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238">
                    <a:moveTo>
                      <a:pt x="90" y="0"/>
                    </a:moveTo>
                    <a:cubicBezTo>
                      <a:pt x="68" y="0"/>
                      <a:pt x="35" y="26"/>
                      <a:pt x="19" y="78"/>
                    </a:cubicBezTo>
                    <a:cubicBezTo>
                      <a:pt x="4" y="130"/>
                      <a:pt x="3" y="173"/>
                      <a:pt x="2" y="191"/>
                    </a:cubicBezTo>
                    <a:cubicBezTo>
                      <a:pt x="0" y="210"/>
                      <a:pt x="6" y="225"/>
                      <a:pt x="3" y="238"/>
                    </a:cubicBezTo>
                    <a:cubicBezTo>
                      <a:pt x="7" y="219"/>
                      <a:pt x="15" y="154"/>
                      <a:pt x="22" y="131"/>
                    </a:cubicBezTo>
                    <a:cubicBezTo>
                      <a:pt x="29" y="109"/>
                      <a:pt x="41" y="8"/>
                      <a:pt x="9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5" name="Freeform 26">
                <a:extLst>
                  <a:ext uri="{FF2B5EF4-FFF2-40B4-BE49-F238E27FC236}">
                    <a16:creationId xmlns:a16="http://schemas.microsoft.com/office/drawing/2014/main" id="{777D5ACB-674E-B783-BFD8-F02AC9522995}"/>
                  </a:ext>
                </a:extLst>
              </p:cNvPr>
              <p:cNvSpPr>
                <a:spLocks/>
              </p:cNvSpPr>
              <p:nvPr/>
            </p:nvSpPr>
            <p:spPr bwMode="auto">
              <a:xfrm>
                <a:off x="653" y="1972"/>
                <a:ext cx="27" cy="324"/>
              </a:xfrm>
              <a:custGeom>
                <a:avLst/>
                <a:gdLst>
                  <a:gd name="T0" fmla="*/ 0 w 20"/>
                  <a:gd name="T1" fmla="*/ 586 h 241"/>
                  <a:gd name="T2" fmla="*/ 16 w 20"/>
                  <a:gd name="T3" fmla="*/ 320 h 241"/>
                  <a:gd name="T4" fmla="*/ 43 w 20"/>
                  <a:gd name="T5" fmla="*/ 0 h 241"/>
                  <a:gd name="T6" fmla="*/ 47 w 20"/>
                  <a:gd name="T7" fmla="*/ 241 h 241"/>
                  <a:gd name="T8" fmla="*/ 0 w 20"/>
                  <a:gd name="T9" fmla="*/ 586 h 2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41">
                    <a:moveTo>
                      <a:pt x="0" y="241"/>
                    </a:moveTo>
                    <a:cubicBezTo>
                      <a:pt x="0" y="234"/>
                      <a:pt x="7" y="176"/>
                      <a:pt x="7" y="132"/>
                    </a:cubicBezTo>
                    <a:cubicBezTo>
                      <a:pt x="7" y="83"/>
                      <a:pt x="11" y="35"/>
                      <a:pt x="18" y="0"/>
                    </a:cubicBezTo>
                    <a:cubicBezTo>
                      <a:pt x="14" y="22"/>
                      <a:pt x="18" y="67"/>
                      <a:pt x="19" y="99"/>
                    </a:cubicBezTo>
                    <a:cubicBezTo>
                      <a:pt x="20" y="130"/>
                      <a:pt x="11" y="212"/>
                      <a:pt x="0"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6" name="Freeform 27">
                <a:extLst>
                  <a:ext uri="{FF2B5EF4-FFF2-40B4-BE49-F238E27FC236}">
                    <a16:creationId xmlns:a16="http://schemas.microsoft.com/office/drawing/2014/main" id="{BC0E7EA4-E6C4-FF45-5958-38EDC1381F85}"/>
                  </a:ext>
                </a:extLst>
              </p:cNvPr>
              <p:cNvSpPr>
                <a:spLocks/>
              </p:cNvSpPr>
              <p:nvPr/>
            </p:nvSpPr>
            <p:spPr bwMode="auto">
              <a:xfrm>
                <a:off x="883" y="1809"/>
                <a:ext cx="42" cy="346"/>
              </a:xfrm>
              <a:custGeom>
                <a:avLst/>
                <a:gdLst>
                  <a:gd name="T0" fmla="*/ 1 w 31"/>
                  <a:gd name="T1" fmla="*/ 0 h 257"/>
                  <a:gd name="T2" fmla="*/ 30 w 31"/>
                  <a:gd name="T3" fmla="*/ 203 h 257"/>
                  <a:gd name="T4" fmla="*/ 45 w 31"/>
                  <a:gd name="T5" fmla="*/ 431 h 257"/>
                  <a:gd name="T6" fmla="*/ 77 w 31"/>
                  <a:gd name="T7" fmla="*/ 627 h 257"/>
                  <a:gd name="T8" fmla="*/ 76 w 31"/>
                  <a:gd name="T9" fmla="*/ 413 h 257"/>
                  <a:gd name="T10" fmla="*/ 61 w 31"/>
                  <a:gd name="T11" fmla="*/ 178 h 257"/>
                  <a:gd name="T12" fmla="*/ 1 w 31"/>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57">
                    <a:moveTo>
                      <a:pt x="1" y="0"/>
                    </a:moveTo>
                    <a:cubicBezTo>
                      <a:pt x="6" y="36"/>
                      <a:pt x="6" y="51"/>
                      <a:pt x="12" y="83"/>
                    </a:cubicBezTo>
                    <a:cubicBezTo>
                      <a:pt x="18" y="114"/>
                      <a:pt x="14" y="133"/>
                      <a:pt x="18" y="177"/>
                    </a:cubicBezTo>
                    <a:cubicBezTo>
                      <a:pt x="21" y="221"/>
                      <a:pt x="23" y="242"/>
                      <a:pt x="31" y="257"/>
                    </a:cubicBezTo>
                    <a:cubicBezTo>
                      <a:pt x="29" y="231"/>
                      <a:pt x="29" y="192"/>
                      <a:pt x="30" y="169"/>
                    </a:cubicBezTo>
                    <a:cubicBezTo>
                      <a:pt x="31" y="145"/>
                      <a:pt x="30" y="93"/>
                      <a:pt x="24" y="73"/>
                    </a:cubicBezTo>
                    <a:cubicBezTo>
                      <a:pt x="18" y="53"/>
                      <a:pt x="0"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7" name="Freeform 28">
                <a:extLst>
                  <a:ext uri="{FF2B5EF4-FFF2-40B4-BE49-F238E27FC236}">
                    <a16:creationId xmlns:a16="http://schemas.microsoft.com/office/drawing/2014/main" id="{F1F705F4-0BC7-D324-CA02-90E67F508396}"/>
                  </a:ext>
                </a:extLst>
              </p:cNvPr>
              <p:cNvSpPr>
                <a:spLocks/>
              </p:cNvSpPr>
              <p:nvPr/>
            </p:nvSpPr>
            <p:spPr bwMode="auto">
              <a:xfrm>
                <a:off x="1426" y="2498"/>
                <a:ext cx="55" cy="481"/>
              </a:xfrm>
              <a:custGeom>
                <a:avLst/>
                <a:gdLst>
                  <a:gd name="T0" fmla="*/ 58 w 41"/>
                  <a:gd name="T1" fmla="*/ 411 h 358"/>
                  <a:gd name="T2" fmla="*/ 0 w 41"/>
                  <a:gd name="T3" fmla="*/ 868 h 358"/>
                  <a:gd name="T4" fmla="*/ 75 w 41"/>
                  <a:gd name="T5" fmla="*/ 545 h 358"/>
                  <a:gd name="T6" fmla="*/ 63 w 41"/>
                  <a:gd name="T7" fmla="*/ 0 h 358"/>
                  <a:gd name="T8" fmla="*/ 58 w 41"/>
                  <a:gd name="T9" fmla="*/ 411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58">
                    <a:moveTo>
                      <a:pt x="24" y="170"/>
                    </a:moveTo>
                    <a:cubicBezTo>
                      <a:pt x="26" y="212"/>
                      <a:pt x="5" y="333"/>
                      <a:pt x="0" y="358"/>
                    </a:cubicBezTo>
                    <a:cubicBezTo>
                      <a:pt x="10" y="331"/>
                      <a:pt x="22" y="296"/>
                      <a:pt x="31" y="225"/>
                    </a:cubicBezTo>
                    <a:cubicBezTo>
                      <a:pt x="41" y="154"/>
                      <a:pt x="37" y="52"/>
                      <a:pt x="26" y="0"/>
                    </a:cubicBezTo>
                    <a:cubicBezTo>
                      <a:pt x="28" y="42"/>
                      <a:pt x="21" y="137"/>
                      <a:pt x="24" y="17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8" name="Freeform 29">
                <a:extLst>
                  <a:ext uri="{FF2B5EF4-FFF2-40B4-BE49-F238E27FC236}">
                    <a16:creationId xmlns:a16="http://schemas.microsoft.com/office/drawing/2014/main" id="{781C7F8B-A18D-FE45-7505-431BE668E6CD}"/>
                  </a:ext>
                </a:extLst>
              </p:cNvPr>
              <p:cNvSpPr>
                <a:spLocks/>
              </p:cNvSpPr>
              <p:nvPr/>
            </p:nvSpPr>
            <p:spPr bwMode="auto">
              <a:xfrm>
                <a:off x="932" y="3304"/>
                <a:ext cx="82" cy="445"/>
              </a:xfrm>
              <a:custGeom>
                <a:avLst/>
                <a:gdLst>
                  <a:gd name="T0" fmla="*/ 35 w 61"/>
                  <a:gd name="T1" fmla="*/ 0 h 331"/>
                  <a:gd name="T2" fmla="*/ 40 w 61"/>
                  <a:gd name="T3" fmla="*/ 423 h 331"/>
                  <a:gd name="T4" fmla="*/ 148 w 61"/>
                  <a:gd name="T5" fmla="*/ 804 h 331"/>
                  <a:gd name="T6" fmla="*/ 69 w 61"/>
                  <a:gd name="T7" fmla="*/ 409 h 331"/>
                  <a:gd name="T8" fmla="*/ 35 w 61"/>
                  <a:gd name="T9" fmla="*/ 0 h 3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331">
                    <a:moveTo>
                      <a:pt x="14" y="0"/>
                    </a:moveTo>
                    <a:cubicBezTo>
                      <a:pt x="13" y="40"/>
                      <a:pt x="0" y="96"/>
                      <a:pt x="16" y="174"/>
                    </a:cubicBezTo>
                    <a:cubicBezTo>
                      <a:pt x="33" y="252"/>
                      <a:pt x="55" y="305"/>
                      <a:pt x="61" y="331"/>
                    </a:cubicBezTo>
                    <a:cubicBezTo>
                      <a:pt x="54" y="297"/>
                      <a:pt x="33" y="199"/>
                      <a:pt x="28" y="168"/>
                    </a:cubicBezTo>
                    <a:cubicBezTo>
                      <a:pt x="23" y="137"/>
                      <a:pt x="11" y="44"/>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19" name="Freeform 30">
                <a:extLst>
                  <a:ext uri="{FF2B5EF4-FFF2-40B4-BE49-F238E27FC236}">
                    <a16:creationId xmlns:a16="http://schemas.microsoft.com/office/drawing/2014/main" id="{2DDD5253-0208-6A46-00A8-96608008F6DD}"/>
                  </a:ext>
                </a:extLst>
              </p:cNvPr>
              <p:cNvSpPr>
                <a:spLocks/>
              </p:cNvSpPr>
              <p:nvPr/>
            </p:nvSpPr>
            <p:spPr bwMode="auto">
              <a:xfrm>
                <a:off x="1096" y="2598"/>
                <a:ext cx="58" cy="585"/>
              </a:xfrm>
              <a:custGeom>
                <a:avLst/>
                <a:gdLst>
                  <a:gd name="T0" fmla="*/ 24 w 43"/>
                  <a:gd name="T1" fmla="*/ 592 h 435"/>
                  <a:gd name="T2" fmla="*/ 9 w 43"/>
                  <a:gd name="T3" fmla="*/ 1058 h 435"/>
                  <a:gd name="T4" fmla="*/ 43 w 43"/>
                  <a:gd name="T5" fmla="*/ 698 h 435"/>
                  <a:gd name="T6" fmla="*/ 105 w 43"/>
                  <a:gd name="T7" fmla="*/ 0 h 435"/>
                  <a:gd name="T8" fmla="*/ 24 w 43"/>
                  <a:gd name="T9" fmla="*/ 592 h 4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5">
                    <a:moveTo>
                      <a:pt x="10" y="243"/>
                    </a:moveTo>
                    <a:cubicBezTo>
                      <a:pt x="0" y="302"/>
                      <a:pt x="5" y="396"/>
                      <a:pt x="4" y="435"/>
                    </a:cubicBezTo>
                    <a:cubicBezTo>
                      <a:pt x="2" y="406"/>
                      <a:pt x="6" y="382"/>
                      <a:pt x="18" y="287"/>
                    </a:cubicBezTo>
                    <a:cubicBezTo>
                      <a:pt x="30" y="191"/>
                      <a:pt x="43" y="35"/>
                      <a:pt x="43" y="0"/>
                    </a:cubicBezTo>
                    <a:cubicBezTo>
                      <a:pt x="39" y="16"/>
                      <a:pt x="16" y="170"/>
                      <a:pt x="10" y="243"/>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0" name="Freeform 31">
                <a:extLst>
                  <a:ext uri="{FF2B5EF4-FFF2-40B4-BE49-F238E27FC236}">
                    <a16:creationId xmlns:a16="http://schemas.microsoft.com/office/drawing/2014/main" id="{07A6872E-A5A6-579C-40F8-3916BEEA6642}"/>
                  </a:ext>
                </a:extLst>
              </p:cNvPr>
              <p:cNvSpPr>
                <a:spLocks/>
              </p:cNvSpPr>
              <p:nvPr/>
            </p:nvSpPr>
            <p:spPr bwMode="auto">
              <a:xfrm>
                <a:off x="1096" y="3248"/>
                <a:ext cx="35" cy="414"/>
              </a:xfrm>
              <a:custGeom>
                <a:avLst/>
                <a:gdLst>
                  <a:gd name="T0" fmla="*/ 22 w 26"/>
                  <a:gd name="T1" fmla="*/ 0 h 308"/>
                  <a:gd name="T2" fmla="*/ 62 w 26"/>
                  <a:gd name="T3" fmla="*/ 366 h 308"/>
                  <a:gd name="T4" fmla="*/ 24 w 26"/>
                  <a:gd name="T5" fmla="*/ 747 h 308"/>
                  <a:gd name="T6" fmla="*/ 32 w 26"/>
                  <a:gd name="T7" fmla="*/ 277 h 308"/>
                  <a:gd name="T8" fmla="*/ 22 w 26"/>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08">
                    <a:moveTo>
                      <a:pt x="9" y="0"/>
                    </a:moveTo>
                    <a:cubicBezTo>
                      <a:pt x="15" y="28"/>
                      <a:pt x="26" y="108"/>
                      <a:pt x="25" y="150"/>
                    </a:cubicBezTo>
                    <a:cubicBezTo>
                      <a:pt x="24" y="191"/>
                      <a:pt x="13" y="241"/>
                      <a:pt x="10" y="308"/>
                    </a:cubicBezTo>
                    <a:cubicBezTo>
                      <a:pt x="4" y="277"/>
                      <a:pt x="15" y="150"/>
                      <a:pt x="13" y="114"/>
                    </a:cubicBezTo>
                    <a:cubicBezTo>
                      <a:pt x="12" y="79"/>
                      <a:pt x="0" y="8"/>
                      <a:pt x="9"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1" name="Freeform 32">
                <a:extLst>
                  <a:ext uri="{FF2B5EF4-FFF2-40B4-BE49-F238E27FC236}">
                    <a16:creationId xmlns:a16="http://schemas.microsoft.com/office/drawing/2014/main" id="{403FC046-52DE-34B1-45C9-2C4B4FF43DE7}"/>
                  </a:ext>
                </a:extLst>
              </p:cNvPr>
              <p:cNvSpPr>
                <a:spLocks/>
              </p:cNvSpPr>
              <p:nvPr/>
            </p:nvSpPr>
            <p:spPr bwMode="auto">
              <a:xfrm>
                <a:off x="1097" y="3819"/>
                <a:ext cx="38" cy="184"/>
              </a:xfrm>
              <a:custGeom>
                <a:avLst/>
                <a:gdLst>
                  <a:gd name="T0" fmla="*/ 37 w 28"/>
                  <a:gd name="T1" fmla="*/ 31 h 137"/>
                  <a:gd name="T2" fmla="*/ 35 w 28"/>
                  <a:gd name="T3" fmla="*/ 106 h 137"/>
                  <a:gd name="T4" fmla="*/ 57 w 28"/>
                  <a:gd name="T5" fmla="*/ 164 h 137"/>
                  <a:gd name="T6" fmla="*/ 26 w 28"/>
                  <a:gd name="T7" fmla="*/ 332 h 137"/>
                  <a:gd name="T8" fmla="*/ 41 w 28"/>
                  <a:gd name="T9" fmla="*/ 238 h 137"/>
                  <a:gd name="T10" fmla="*/ 41 w 28"/>
                  <a:gd name="T11" fmla="*/ 205 h 137"/>
                  <a:gd name="T12" fmla="*/ 10 w 28"/>
                  <a:gd name="T13" fmla="*/ 189 h 137"/>
                  <a:gd name="T14" fmla="*/ 19 w 28"/>
                  <a:gd name="T15" fmla="*/ 121 h 137"/>
                  <a:gd name="T16" fmla="*/ 30 w 28"/>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137">
                    <a:moveTo>
                      <a:pt x="15" y="13"/>
                    </a:moveTo>
                    <a:cubicBezTo>
                      <a:pt x="18" y="23"/>
                      <a:pt x="12" y="33"/>
                      <a:pt x="14" y="44"/>
                    </a:cubicBezTo>
                    <a:cubicBezTo>
                      <a:pt x="16" y="52"/>
                      <a:pt x="21" y="60"/>
                      <a:pt x="23" y="68"/>
                    </a:cubicBezTo>
                    <a:cubicBezTo>
                      <a:pt x="28" y="95"/>
                      <a:pt x="19" y="112"/>
                      <a:pt x="10" y="137"/>
                    </a:cubicBezTo>
                    <a:cubicBezTo>
                      <a:pt x="9" y="124"/>
                      <a:pt x="15" y="110"/>
                      <a:pt x="16" y="98"/>
                    </a:cubicBezTo>
                    <a:cubicBezTo>
                      <a:pt x="16" y="93"/>
                      <a:pt x="18" y="89"/>
                      <a:pt x="16" y="85"/>
                    </a:cubicBezTo>
                    <a:cubicBezTo>
                      <a:pt x="13" y="78"/>
                      <a:pt x="7" y="82"/>
                      <a:pt x="4" y="78"/>
                    </a:cubicBezTo>
                    <a:cubicBezTo>
                      <a:pt x="0" y="72"/>
                      <a:pt x="6" y="58"/>
                      <a:pt x="7" y="50"/>
                    </a:cubicBezTo>
                    <a:cubicBezTo>
                      <a:pt x="10" y="34"/>
                      <a:pt x="12" y="16"/>
                      <a:pt x="12"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2" name="Freeform 33">
                <a:extLst>
                  <a:ext uri="{FF2B5EF4-FFF2-40B4-BE49-F238E27FC236}">
                    <a16:creationId xmlns:a16="http://schemas.microsoft.com/office/drawing/2014/main" id="{D17539E8-4B7D-F2CB-657C-731D1829E8C2}"/>
                  </a:ext>
                </a:extLst>
              </p:cNvPr>
              <p:cNvSpPr>
                <a:spLocks/>
              </p:cNvSpPr>
              <p:nvPr/>
            </p:nvSpPr>
            <p:spPr bwMode="auto">
              <a:xfrm>
                <a:off x="1046" y="3987"/>
                <a:ext cx="76" cy="86"/>
              </a:xfrm>
              <a:custGeom>
                <a:avLst/>
                <a:gdLst>
                  <a:gd name="T0" fmla="*/ 26 w 56"/>
                  <a:gd name="T1" fmla="*/ 156 h 64"/>
                  <a:gd name="T2" fmla="*/ 113 w 56"/>
                  <a:gd name="T3" fmla="*/ 112 h 64"/>
                  <a:gd name="T4" fmla="*/ 133 w 56"/>
                  <a:gd name="T5" fmla="*/ 0 h 64"/>
                  <a:gd name="T6" fmla="*/ 76 w 56"/>
                  <a:gd name="T7" fmla="*/ 78 h 64"/>
                  <a:gd name="T8" fmla="*/ 0 w 56"/>
                  <a:gd name="T9" fmla="*/ 142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4">
                    <a:moveTo>
                      <a:pt x="10" y="64"/>
                    </a:moveTo>
                    <a:cubicBezTo>
                      <a:pt x="25" y="63"/>
                      <a:pt x="35" y="58"/>
                      <a:pt x="45" y="46"/>
                    </a:cubicBezTo>
                    <a:cubicBezTo>
                      <a:pt x="56" y="31"/>
                      <a:pt x="53" y="18"/>
                      <a:pt x="53" y="0"/>
                    </a:cubicBezTo>
                    <a:cubicBezTo>
                      <a:pt x="45" y="11"/>
                      <a:pt x="50" y="33"/>
                      <a:pt x="30" y="32"/>
                    </a:cubicBezTo>
                    <a:cubicBezTo>
                      <a:pt x="32" y="51"/>
                      <a:pt x="16" y="56"/>
                      <a:pt x="0" y="5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3" name="Freeform 34">
                <a:extLst>
                  <a:ext uri="{FF2B5EF4-FFF2-40B4-BE49-F238E27FC236}">
                    <a16:creationId xmlns:a16="http://schemas.microsoft.com/office/drawing/2014/main" id="{45626A79-2C42-3A78-F389-35EF5A0078E9}"/>
                  </a:ext>
                </a:extLst>
              </p:cNvPr>
              <p:cNvSpPr>
                <a:spLocks/>
              </p:cNvSpPr>
              <p:nvPr/>
            </p:nvSpPr>
            <p:spPr bwMode="auto">
              <a:xfrm>
                <a:off x="1218" y="3960"/>
                <a:ext cx="66" cy="109"/>
              </a:xfrm>
              <a:custGeom>
                <a:avLst/>
                <a:gdLst>
                  <a:gd name="T0" fmla="*/ 0 w 49"/>
                  <a:gd name="T1" fmla="*/ 5 h 81"/>
                  <a:gd name="T2" fmla="*/ 16 w 49"/>
                  <a:gd name="T3" fmla="*/ 87 h 81"/>
                  <a:gd name="T4" fmla="*/ 36 w 49"/>
                  <a:gd name="T5" fmla="*/ 147 h 81"/>
                  <a:gd name="T6" fmla="*/ 69 w 49"/>
                  <a:gd name="T7" fmla="*/ 188 h 81"/>
                  <a:gd name="T8" fmla="*/ 120 w 49"/>
                  <a:gd name="T9" fmla="*/ 182 h 81"/>
                  <a:gd name="T10" fmla="*/ 58 w 49"/>
                  <a:gd name="T11" fmla="*/ 105 h 81"/>
                  <a:gd name="T12" fmla="*/ 36 w 49"/>
                  <a:gd name="T13" fmla="*/ 57 h 81"/>
                  <a:gd name="T14" fmla="*/ 9 w 49"/>
                  <a:gd name="T15" fmla="*/ 0 h 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81">
                    <a:moveTo>
                      <a:pt x="0" y="2"/>
                    </a:moveTo>
                    <a:cubicBezTo>
                      <a:pt x="8" y="11"/>
                      <a:pt x="7" y="25"/>
                      <a:pt x="7" y="36"/>
                    </a:cubicBezTo>
                    <a:cubicBezTo>
                      <a:pt x="7" y="48"/>
                      <a:pt x="10" y="49"/>
                      <a:pt x="15" y="60"/>
                    </a:cubicBezTo>
                    <a:cubicBezTo>
                      <a:pt x="18" y="70"/>
                      <a:pt x="16" y="74"/>
                      <a:pt x="28" y="77"/>
                    </a:cubicBezTo>
                    <a:cubicBezTo>
                      <a:pt x="35" y="79"/>
                      <a:pt x="46" y="81"/>
                      <a:pt x="49" y="74"/>
                    </a:cubicBezTo>
                    <a:cubicBezTo>
                      <a:pt x="25" y="77"/>
                      <a:pt x="22" y="62"/>
                      <a:pt x="24" y="43"/>
                    </a:cubicBezTo>
                    <a:cubicBezTo>
                      <a:pt x="17" y="40"/>
                      <a:pt x="17" y="30"/>
                      <a:pt x="15" y="23"/>
                    </a:cubicBezTo>
                    <a:cubicBezTo>
                      <a:pt x="12" y="16"/>
                      <a:pt x="2" y="8"/>
                      <a:pt x="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4" name="Freeform 35">
                <a:extLst>
                  <a:ext uri="{FF2B5EF4-FFF2-40B4-BE49-F238E27FC236}">
                    <a16:creationId xmlns:a16="http://schemas.microsoft.com/office/drawing/2014/main" id="{06DB3CB4-F43B-B663-2C54-F859FDA463D1}"/>
                  </a:ext>
                </a:extLst>
              </p:cNvPr>
              <p:cNvSpPr>
                <a:spLocks/>
              </p:cNvSpPr>
              <p:nvPr/>
            </p:nvSpPr>
            <p:spPr bwMode="auto">
              <a:xfrm>
                <a:off x="1208" y="3256"/>
                <a:ext cx="28" cy="452"/>
              </a:xfrm>
              <a:custGeom>
                <a:avLst/>
                <a:gdLst>
                  <a:gd name="T0" fmla="*/ 48 w 21"/>
                  <a:gd name="T1" fmla="*/ 791 h 336"/>
                  <a:gd name="T2" fmla="*/ 15 w 21"/>
                  <a:gd name="T3" fmla="*/ 439 h 336"/>
                  <a:gd name="T4" fmla="*/ 44 w 21"/>
                  <a:gd name="T5" fmla="*/ 0 h 336"/>
                  <a:gd name="T6" fmla="*/ 44 w 21"/>
                  <a:gd name="T7" fmla="*/ 324 h 336"/>
                  <a:gd name="T8" fmla="*/ 48 w 21"/>
                  <a:gd name="T9" fmla="*/ 791 h 3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336">
                    <a:moveTo>
                      <a:pt x="20" y="325"/>
                    </a:moveTo>
                    <a:cubicBezTo>
                      <a:pt x="19" y="336"/>
                      <a:pt x="12" y="246"/>
                      <a:pt x="6" y="180"/>
                    </a:cubicBezTo>
                    <a:cubicBezTo>
                      <a:pt x="0" y="114"/>
                      <a:pt x="8" y="44"/>
                      <a:pt x="19" y="0"/>
                    </a:cubicBezTo>
                    <a:cubicBezTo>
                      <a:pt x="18" y="15"/>
                      <a:pt x="17" y="102"/>
                      <a:pt x="19" y="133"/>
                    </a:cubicBezTo>
                    <a:cubicBezTo>
                      <a:pt x="21" y="164"/>
                      <a:pt x="21" y="315"/>
                      <a:pt x="20" y="32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5" name="Freeform 36">
                <a:extLst>
                  <a:ext uri="{FF2B5EF4-FFF2-40B4-BE49-F238E27FC236}">
                    <a16:creationId xmlns:a16="http://schemas.microsoft.com/office/drawing/2014/main" id="{BE73F27E-F9D2-8D95-16D7-4C782F61CEA6}"/>
                  </a:ext>
                </a:extLst>
              </p:cNvPr>
              <p:cNvSpPr>
                <a:spLocks/>
              </p:cNvSpPr>
              <p:nvPr/>
            </p:nvSpPr>
            <p:spPr bwMode="auto">
              <a:xfrm>
                <a:off x="1341" y="3306"/>
                <a:ext cx="65" cy="404"/>
              </a:xfrm>
              <a:custGeom>
                <a:avLst/>
                <a:gdLst>
                  <a:gd name="T0" fmla="*/ 0 w 48"/>
                  <a:gd name="T1" fmla="*/ 727 h 301"/>
                  <a:gd name="T2" fmla="*/ 89 w 48"/>
                  <a:gd name="T3" fmla="*/ 377 h 301"/>
                  <a:gd name="T4" fmla="*/ 93 w 48"/>
                  <a:gd name="T5" fmla="*/ 0 h 301"/>
                  <a:gd name="T6" fmla="*/ 64 w 48"/>
                  <a:gd name="T7" fmla="*/ 373 h 301"/>
                  <a:gd name="T8" fmla="*/ 0 w 48"/>
                  <a:gd name="T9" fmla="*/ 727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301">
                    <a:moveTo>
                      <a:pt x="0" y="301"/>
                    </a:moveTo>
                    <a:cubicBezTo>
                      <a:pt x="5" y="278"/>
                      <a:pt x="24" y="202"/>
                      <a:pt x="36" y="156"/>
                    </a:cubicBezTo>
                    <a:cubicBezTo>
                      <a:pt x="48" y="110"/>
                      <a:pt x="39" y="32"/>
                      <a:pt x="38" y="0"/>
                    </a:cubicBezTo>
                    <a:cubicBezTo>
                      <a:pt x="35" y="32"/>
                      <a:pt x="35" y="121"/>
                      <a:pt x="26" y="154"/>
                    </a:cubicBezTo>
                    <a:cubicBezTo>
                      <a:pt x="18" y="187"/>
                      <a:pt x="5" y="277"/>
                      <a:pt x="0" y="301"/>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6" name="Freeform 37">
                <a:extLst>
                  <a:ext uri="{FF2B5EF4-FFF2-40B4-BE49-F238E27FC236}">
                    <a16:creationId xmlns:a16="http://schemas.microsoft.com/office/drawing/2014/main" id="{BB8EBC99-2211-77E0-1ECD-3AA009A11B69}"/>
                  </a:ext>
                </a:extLst>
              </p:cNvPr>
              <p:cNvSpPr>
                <a:spLocks/>
              </p:cNvSpPr>
              <p:nvPr/>
            </p:nvSpPr>
            <p:spPr bwMode="auto">
              <a:xfrm>
                <a:off x="1315" y="3986"/>
                <a:ext cx="105" cy="83"/>
              </a:xfrm>
              <a:custGeom>
                <a:avLst/>
                <a:gdLst>
                  <a:gd name="T0" fmla="*/ 85 w 78"/>
                  <a:gd name="T1" fmla="*/ 139 h 62"/>
                  <a:gd name="T2" fmla="*/ 125 w 78"/>
                  <a:gd name="T3" fmla="*/ 112 h 62"/>
                  <a:gd name="T4" fmla="*/ 176 w 78"/>
                  <a:gd name="T5" fmla="*/ 90 h 62"/>
                  <a:gd name="T6" fmla="*/ 156 w 78"/>
                  <a:gd name="T7" fmla="*/ 0 h 62"/>
                  <a:gd name="T8" fmla="*/ 121 w 78"/>
                  <a:gd name="T9" fmla="*/ 64 h 62"/>
                  <a:gd name="T10" fmla="*/ 90 w 78"/>
                  <a:gd name="T11" fmla="*/ 64 h 62"/>
                  <a:gd name="T12" fmla="*/ 85 w 78"/>
                  <a:gd name="T13" fmla="*/ 94 h 62"/>
                  <a:gd name="T14" fmla="*/ 27 w 78"/>
                  <a:gd name="T15" fmla="*/ 99 h 62"/>
                  <a:gd name="T16" fmla="*/ 15 w 78"/>
                  <a:gd name="T17" fmla="*/ 129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8" h="62">
                    <a:moveTo>
                      <a:pt x="35" y="58"/>
                    </a:moveTo>
                    <a:cubicBezTo>
                      <a:pt x="44" y="62"/>
                      <a:pt x="45" y="51"/>
                      <a:pt x="51" y="47"/>
                    </a:cubicBezTo>
                    <a:cubicBezTo>
                      <a:pt x="58" y="43"/>
                      <a:pt x="66" y="48"/>
                      <a:pt x="72" y="37"/>
                    </a:cubicBezTo>
                    <a:cubicBezTo>
                      <a:pt x="78" y="26"/>
                      <a:pt x="71" y="11"/>
                      <a:pt x="64" y="0"/>
                    </a:cubicBezTo>
                    <a:cubicBezTo>
                      <a:pt x="63" y="18"/>
                      <a:pt x="71" y="26"/>
                      <a:pt x="50" y="27"/>
                    </a:cubicBezTo>
                    <a:cubicBezTo>
                      <a:pt x="48" y="27"/>
                      <a:pt x="39" y="25"/>
                      <a:pt x="37" y="27"/>
                    </a:cubicBezTo>
                    <a:cubicBezTo>
                      <a:pt x="32" y="30"/>
                      <a:pt x="36" y="37"/>
                      <a:pt x="35" y="39"/>
                    </a:cubicBezTo>
                    <a:cubicBezTo>
                      <a:pt x="28" y="46"/>
                      <a:pt x="19" y="39"/>
                      <a:pt x="11" y="41"/>
                    </a:cubicBezTo>
                    <a:cubicBezTo>
                      <a:pt x="0" y="44"/>
                      <a:pt x="5" y="56"/>
                      <a:pt x="6" y="5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7" name="Freeform 38">
                <a:extLst>
                  <a:ext uri="{FF2B5EF4-FFF2-40B4-BE49-F238E27FC236}">
                    <a16:creationId xmlns:a16="http://schemas.microsoft.com/office/drawing/2014/main" id="{33D22083-F660-9CFE-420E-908A27CB84A3}"/>
                  </a:ext>
                </a:extLst>
              </p:cNvPr>
              <p:cNvSpPr>
                <a:spLocks/>
              </p:cNvSpPr>
              <p:nvPr/>
            </p:nvSpPr>
            <p:spPr bwMode="auto">
              <a:xfrm>
                <a:off x="1152" y="1292"/>
                <a:ext cx="65" cy="64"/>
              </a:xfrm>
              <a:custGeom>
                <a:avLst/>
                <a:gdLst>
                  <a:gd name="T0" fmla="*/ 107 w 48"/>
                  <a:gd name="T1" fmla="*/ 0 h 48"/>
                  <a:gd name="T2" fmla="*/ 0 w 48"/>
                  <a:gd name="T3" fmla="*/ 105 h 48"/>
                  <a:gd name="T4" fmla="*/ 84 w 48"/>
                  <a:gd name="T5" fmla="*/ 80 h 48"/>
                  <a:gd name="T6" fmla="*/ 112 w 48"/>
                  <a:gd name="T7" fmla="*/ 9 h 48"/>
                  <a:gd name="T8" fmla="*/ 119 w 48"/>
                  <a:gd name="T9" fmla="*/ 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8">
                    <a:moveTo>
                      <a:pt x="43" y="0"/>
                    </a:moveTo>
                    <a:cubicBezTo>
                      <a:pt x="32" y="16"/>
                      <a:pt x="26" y="47"/>
                      <a:pt x="0" y="44"/>
                    </a:cubicBezTo>
                    <a:cubicBezTo>
                      <a:pt x="16" y="45"/>
                      <a:pt x="22" y="48"/>
                      <a:pt x="34" y="34"/>
                    </a:cubicBezTo>
                    <a:cubicBezTo>
                      <a:pt x="40" y="26"/>
                      <a:pt x="48" y="15"/>
                      <a:pt x="45" y="4"/>
                    </a:cubicBezTo>
                    <a:cubicBezTo>
                      <a:pt x="46" y="4"/>
                      <a:pt x="47" y="3"/>
                      <a:pt x="4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8" name="Freeform 39">
                <a:extLst>
                  <a:ext uri="{FF2B5EF4-FFF2-40B4-BE49-F238E27FC236}">
                    <a16:creationId xmlns:a16="http://schemas.microsoft.com/office/drawing/2014/main" id="{481917F8-3FB4-1695-E6F5-1BD9F751DFF7}"/>
                  </a:ext>
                </a:extLst>
              </p:cNvPr>
              <p:cNvSpPr>
                <a:spLocks/>
              </p:cNvSpPr>
              <p:nvPr/>
            </p:nvSpPr>
            <p:spPr bwMode="auto">
              <a:xfrm>
                <a:off x="944" y="1335"/>
                <a:ext cx="161" cy="22"/>
              </a:xfrm>
              <a:custGeom>
                <a:avLst/>
                <a:gdLst>
                  <a:gd name="T0" fmla="*/ 0 w 120"/>
                  <a:gd name="T1" fmla="*/ 0 h 17"/>
                  <a:gd name="T2" fmla="*/ 122 w 120"/>
                  <a:gd name="T3" fmla="*/ 10 h 17"/>
                  <a:gd name="T4" fmla="*/ 290 w 120"/>
                  <a:gd name="T5" fmla="*/ 22 h 17"/>
                  <a:gd name="T6" fmla="*/ 178 w 120"/>
                  <a:gd name="T7" fmla="*/ 30 h 17"/>
                  <a:gd name="T8" fmla="*/ 64 w 120"/>
                  <a:gd name="T9" fmla="*/ 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7">
                    <a:moveTo>
                      <a:pt x="0" y="0"/>
                    </a:moveTo>
                    <a:cubicBezTo>
                      <a:pt x="18" y="0"/>
                      <a:pt x="34" y="3"/>
                      <a:pt x="51" y="5"/>
                    </a:cubicBezTo>
                    <a:cubicBezTo>
                      <a:pt x="74" y="7"/>
                      <a:pt x="98" y="7"/>
                      <a:pt x="120" y="10"/>
                    </a:cubicBezTo>
                    <a:cubicBezTo>
                      <a:pt x="105" y="13"/>
                      <a:pt x="89" y="17"/>
                      <a:pt x="74" y="14"/>
                    </a:cubicBezTo>
                    <a:cubicBezTo>
                      <a:pt x="58" y="10"/>
                      <a:pt x="44" y="2"/>
                      <a:pt x="27"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29" name="Freeform 40">
                <a:extLst>
                  <a:ext uri="{FF2B5EF4-FFF2-40B4-BE49-F238E27FC236}">
                    <a16:creationId xmlns:a16="http://schemas.microsoft.com/office/drawing/2014/main" id="{5A23E1E6-B034-A972-46FC-5ABB60F5461D}"/>
                  </a:ext>
                </a:extLst>
              </p:cNvPr>
              <p:cNvSpPr>
                <a:spLocks/>
              </p:cNvSpPr>
              <p:nvPr/>
            </p:nvSpPr>
            <p:spPr bwMode="auto">
              <a:xfrm>
                <a:off x="1232" y="1308"/>
                <a:ext cx="213" cy="44"/>
              </a:xfrm>
              <a:custGeom>
                <a:avLst/>
                <a:gdLst>
                  <a:gd name="T0" fmla="*/ 303 w 158"/>
                  <a:gd name="T1" fmla="*/ 31 h 33"/>
                  <a:gd name="T2" fmla="*/ 146 w 158"/>
                  <a:gd name="T3" fmla="*/ 57 h 33"/>
                  <a:gd name="T4" fmla="*/ 0 w 158"/>
                  <a:gd name="T5" fmla="*/ 55 h 33"/>
                  <a:gd name="T6" fmla="*/ 194 w 158"/>
                  <a:gd name="T7" fmla="*/ 16 h 33"/>
                  <a:gd name="T8" fmla="*/ 387 w 158"/>
                  <a:gd name="T9" fmla="*/ 2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33">
                    <a:moveTo>
                      <a:pt x="124" y="13"/>
                    </a:moveTo>
                    <a:cubicBezTo>
                      <a:pt x="102" y="14"/>
                      <a:pt x="80" y="21"/>
                      <a:pt x="59" y="24"/>
                    </a:cubicBezTo>
                    <a:cubicBezTo>
                      <a:pt x="42" y="27"/>
                      <a:pt x="14" y="33"/>
                      <a:pt x="0" y="23"/>
                    </a:cubicBezTo>
                    <a:cubicBezTo>
                      <a:pt x="25" y="24"/>
                      <a:pt x="54" y="11"/>
                      <a:pt x="79" y="7"/>
                    </a:cubicBezTo>
                    <a:cubicBezTo>
                      <a:pt x="106" y="1"/>
                      <a:pt x="135" y="0"/>
                      <a:pt x="158"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0" name="Freeform 41">
                <a:extLst>
                  <a:ext uri="{FF2B5EF4-FFF2-40B4-BE49-F238E27FC236}">
                    <a16:creationId xmlns:a16="http://schemas.microsoft.com/office/drawing/2014/main" id="{ABC0266D-EA4A-187E-1FC5-21372938E012}"/>
                  </a:ext>
                </a:extLst>
              </p:cNvPr>
              <p:cNvSpPr>
                <a:spLocks/>
              </p:cNvSpPr>
              <p:nvPr/>
            </p:nvSpPr>
            <p:spPr bwMode="auto">
              <a:xfrm>
                <a:off x="1256" y="1335"/>
                <a:ext cx="162" cy="22"/>
              </a:xfrm>
              <a:custGeom>
                <a:avLst/>
                <a:gdLst>
                  <a:gd name="T0" fmla="*/ 296 w 120"/>
                  <a:gd name="T1" fmla="*/ 0 h 17"/>
                  <a:gd name="T2" fmla="*/ 170 w 120"/>
                  <a:gd name="T3" fmla="*/ 10 h 17"/>
                  <a:gd name="T4" fmla="*/ 0 w 120"/>
                  <a:gd name="T5" fmla="*/ 22 h 17"/>
                  <a:gd name="T6" fmla="*/ 115 w 120"/>
                  <a:gd name="T7" fmla="*/ 30 h 17"/>
                  <a:gd name="T8" fmla="*/ 230 w 120"/>
                  <a:gd name="T9" fmla="*/ 6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7">
                    <a:moveTo>
                      <a:pt x="120" y="0"/>
                    </a:moveTo>
                    <a:cubicBezTo>
                      <a:pt x="102" y="0"/>
                      <a:pt x="86" y="3"/>
                      <a:pt x="69" y="5"/>
                    </a:cubicBezTo>
                    <a:cubicBezTo>
                      <a:pt x="46" y="7"/>
                      <a:pt x="22" y="7"/>
                      <a:pt x="0" y="10"/>
                    </a:cubicBezTo>
                    <a:cubicBezTo>
                      <a:pt x="16" y="13"/>
                      <a:pt x="31" y="17"/>
                      <a:pt x="47" y="14"/>
                    </a:cubicBezTo>
                    <a:cubicBezTo>
                      <a:pt x="62" y="10"/>
                      <a:pt x="76" y="2"/>
                      <a:pt x="93"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1" name="Freeform 42">
                <a:extLst>
                  <a:ext uri="{FF2B5EF4-FFF2-40B4-BE49-F238E27FC236}">
                    <a16:creationId xmlns:a16="http://schemas.microsoft.com/office/drawing/2014/main" id="{163157CE-D84D-66DF-2947-E183C0FFB19D}"/>
                  </a:ext>
                </a:extLst>
              </p:cNvPr>
              <p:cNvSpPr>
                <a:spLocks/>
              </p:cNvSpPr>
              <p:nvPr/>
            </p:nvSpPr>
            <p:spPr bwMode="auto">
              <a:xfrm>
                <a:off x="878" y="1593"/>
                <a:ext cx="130" cy="88"/>
              </a:xfrm>
              <a:custGeom>
                <a:avLst/>
                <a:gdLst>
                  <a:gd name="T0" fmla="*/ 5 w 97"/>
                  <a:gd name="T1" fmla="*/ 21 h 66"/>
                  <a:gd name="T2" fmla="*/ 83 w 97"/>
                  <a:gd name="T3" fmla="*/ 129 h 66"/>
                  <a:gd name="T4" fmla="*/ 233 w 97"/>
                  <a:gd name="T5" fmla="*/ 148 h 66"/>
                  <a:gd name="T6" fmla="*/ 21 w 97"/>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7" h="66">
                    <a:moveTo>
                      <a:pt x="2" y="9"/>
                    </a:moveTo>
                    <a:cubicBezTo>
                      <a:pt x="0" y="26"/>
                      <a:pt x="19" y="47"/>
                      <a:pt x="34" y="55"/>
                    </a:cubicBezTo>
                    <a:cubicBezTo>
                      <a:pt x="56" y="66"/>
                      <a:pt x="74" y="60"/>
                      <a:pt x="97" y="62"/>
                    </a:cubicBezTo>
                    <a:cubicBezTo>
                      <a:pt x="72" y="63"/>
                      <a:pt x="1" y="31"/>
                      <a:pt x="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2" name="Freeform 43">
                <a:extLst>
                  <a:ext uri="{FF2B5EF4-FFF2-40B4-BE49-F238E27FC236}">
                    <a16:creationId xmlns:a16="http://schemas.microsoft.com/office/drawing/2014/main" id="{B0EEDF0B-A437-0E3B-780E-E12A4A0A710A}"/>
                  </a:ext>
                </a:extLst>
              </p:cNvPr>
              <p:cNvSpPr>
                <a:spLocks/>
              </p:cNvSpPr>
              <p:nvPr/>
            </p:nvSpPr>
            <p:spPr bwMode="auto">
              <a:xfrm>
                <a:off x="965" y="1168"/>
                <a:ext cx="100" cy="91"/>
              </a:xfrm>
              <a:custGeom>
                <a:avLst/>
                <a:gdLst>
                  <a:gd name="T0" fmla="*/ 181 w 74"/>
                  <a:gd name="T1" fmla="*/ 0 h 68"/>
                  <a:gd name="T2" fmla="*/ 126 w 74"/>
                  <a:gd name="T3" fmla="*/ 111 h 68"/>
                  <a:gd name="T4" fmla="*/ 74 w 74"/>
                  <a:gd name="T5" fmla="*/ 139 h 68"/>
                  <a:gd name="T6" fmla="*/ 0 w 74"/>
                  <a:gd name="T7" fmla="*/ 163 h 68"/>
                  <a:gd name="T8" fmla="*/ 135 w 74"/>
                  <a:gd name="T9" fmla="*/ 127 h 68"/>
                  <a:gd name="T10" fmla="*/ 182 w 74"/>
                  <a:gd name="T11" fmla="*/ 28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68">
                    <a:moveTo>
                      <a:pt x="73" y="0"/>
                    </a:moveTo>
                    <a:cubicBezTo>
                      <a:pt x="69" y="17"/>
                      <a:pt x="67" y="35"/>
                      <a:pt x="51" y="46"/>
                    </a:cubicBezTo>
                    <a:cubicBezTo>
                      <a:pt x="45" y="51"/>
                      <a:pt x="37" y="56"/>
                      <a:pt x="30" y="58"/>
                    </a:cubicBezTo>
                    <a:cubicBezTo>
                      <a:pt x="20" y="61"/>
                      <a:pt x="9" y="64"/>
                      <a:pt x="0" y="68"/>
                    </a:cubicBezTo>
                    <a:cubicBezTo>
                      <a:pt x="16" y="65"/>
                      <a:pt x="40" y="62"/>
                      <a:pt x="55" y="53"/>
                    </a:cubicBezTo>
                    <a:cubicBezTo>
                      <a:pt x="70" y="44"/>
                      <a:pt x="71" y="27"/>
                      <a:pt x="74"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3" name="Freeform 44">
                <a:extLst>
                  <a:ext uri="{FF2B5EF4-FFF2-40B4-BE49-F238E27FC236}">
                    <a16:creationId xmlns:a16="http://schemas.microsoft.com/office/drawing/2014/main" id="{CC732E3E-40BA-7273-9939-08CC5FC2377F}"/>
                  </a:ext>
                </a:extLst>
              </p:cNvPr>
              <p:cNvSpPr>
                <a:spLocks/>
              </p:cNvSpPr>
              <p:nvPr/>
            </p:nvSpPr>
            <p:spPr bwMode="auto">
              <a:xfrm>
                <a:off x="1189" y="2687"/>
                <a:ext cx="38" cy="346"/>
              </a:xfrm>
              <a:custGeom>
                <a:avLst/>
                <a:gdLst>
                  <a:gd name="T0" fmla="*/ 0 w 28"/>
                  <a:gd name="T1" fmla="*/ 0 h 257"/>
                  <a:gd name="T2" fmla="*/ 65 w 28"/>
                  <a:gd name="T3" fmla="*/ 627 h 257"/>
                  <a:gd name="T4" fmla="*/ 0 w 28"/>
                  <a:gd name="T5" fmla="*/ 0 h 257"/>
                  <a:gd name="T6" fmla="*/ 0 60000 65536"/>
                  <a:gd name="T7" fmla="*/ 0 60000 65536"/>
                  <a:gd name="T8" fmla="*/ 0 60000 65536"/>
                </a:gdLst>
                <a:ahLst/>
                <a:cxnLst>
                  <a:cxn ang="T6">
                    <a:pos x="T0" y="T1"/>
                  </a:cxn>
                  <a:cxn ang="T7">
                    <a:pos x="T2" y="T3"/>
                  </a:cxn>
                  <a:cxn ang="T8">
                    <a:pos x="T4" y="T5"/>
                  </a:cxn>
                </a:cxnLst>
                <a:rect l="0" t="0" r="r" b="b"/>
                <a:pathLst>
                  <a:path w="28" h="257">
                    <a:moveTo>
                      <a:pt x="0" y="0"/>
                    </a:moveTo>
                    <a:cubicBezTo>
                      <a:pt x="0" y="48"/>
                      <a:pt x="13" y="171"/>
                      <a:pt x="26" y="257"/>
                    </a:cubicBezTo>
                    <a:cubicBezTo>
                      <a:pt x="28" y="205"/>
                      <a:pt x="16" y="4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4" name="Freeform 45">
                <a:extLst>
                  <a:ext uri="{FF2B5EF4-FFF2-40B4-BE49-F238E27FC236}">
                    <a16:creationId xmlns:a16="http://schemas.microsoft.com/office/drawing/2014/main" id="{2C3A3BA1-5CCF-8879-791C-4B04963A0475}"/>
                  </a:ext>
                </a:extLst>
              </p:cNvPr>
              <p:cNvSpPr>
                <a:spLocks/>
              </p:cNvSpPr>
              <p:nvPr/>
            </p:nvSpPr>
            <p:spPr bwMode="auto">
              <a:xfrm>
                <a:off x="1151" y="2174"/>
                <a:ext cx="45" cy="33"/>
              </a:xfrm>
              <a:custGeom>
                <a:avLst/>
                <a:gdLst>
                  <a:gd name="T0" fmla="*/ 0 w 33"/>
                  <a:gd name="T1" fmla="*/ 38 h 25"/>
                  <a:gd name="T2" fmla="*/ 65 w 33"/>
                  <a:gd name="T3" fmla="*/ 58 h 25"/>
                  <a:gd name="T4" fmla="*/ 0 w 33"/>
                  <a:gd name="T5" fmla="*/ 37 h 25"/>
                  <a:gd name="T6" fmla="*/ 0 60000 65536"/>
                  <a:gd name="T7" fmla="*/ 0 60000 65536"/>
                  <a:gd name="T8" fmla="*/ 0 60000 65536"/>
                </a:gdLst>
                <a:ahLst/>
                <a:cxnLst>
                  <a:cxn ang="T6">
                    <a:pos x="T0" y="T1"/>
                  </a:cxn>
                  <a:cxn ang="T7">
                    <a:pos x="T2" y="T3"/>
                  </a:cxn>
                  <a:cxn ang="T8">
                    <a:pos x="T4" y="T5"/>
                  </a:cxn>
                </a:cxnLst>
                <a:rect l="0" t="0" r="r" b="b"/>
                <a:pathLst>
                  <a:path w="33" h="25">
                    <a:moveTo>
                      <a:pt x="0" y="17"/>
                    </a:moveTo>
                    <a:cubicBezTo>
                      <a:pt x="7" y="10"/>
                      <a:pt x="22" y="14"/>
                      <a:pt x="26" y="25"/>
                    </a:cubicBezTo>
                    <a:cubicBezTo>
                      <a:pt x="33" y="16"/>
                      <a:pt x="6" y="0"/>
                      <a:pt x="0"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5" name="Freeform 46">
                <a:extLst>
                  <a:ext uri="{FF2B5EF4-FFF2-40B4-BE49-F238E27FC236}">
                    <a16:creationId xmlns:a16="http://schemas.microsoft.com/office/drawing/2014/main" id="{2AFC4144-2906-1330-1771-FF71955F667A}"/>
                  </a:ext>
                </a:extLst>
              </p:cNvPr>
              <p:cNvSpPr>
                <a:spLocks/>
              </p:cNvSpPr>
              <p:nvPr/>
            </p:nvSpPr>
            <p:spPr bwMode="auto">
              <a:xfrm>
                <a:off x="1255" y="1107"/>
                <a:ext cx="118" cy="104"/>
              </a:xfrm>
              <a:custGeom>
                <a:avLst/>
                <a:gdLst>
                  <a:gd name="T0" fmla="*/ 21 w 88"/>
                  <a:gd name="T1" fmla="*/ 155 h 77"/>
                  <a:gd name="T2" fmla="*/ 62 w 88"/>
                  <a:gd name="T3" fmla="*/ 97 h 77"/>
                  <a:gd name="T4" fmla="*/ 142 w 88"/>
                  <a:gd name="T5" fmla="*/ 84 h 77"/>
                  <a:gd name="T6" fmla="*/ 198 w 88"/>
                  <a:gd name="T7" fmla="*/ 62 h 77"/>
                  <a:gd name="T8" fmla="*/ 207 w 88"/>
                  <a:gd name="T9" fmla="*/ 0 h 77"/>
                  <a:gd name="T10" fmla="*/ 162 w 88"/>
                  <a:gd name="T11" fmla="*/ 47 h 77"/>
                  <a:gd name="T12" fmla="*/ 113 w 88"/>
                  <a:gd name="T13" fmla="*/ 55 h 77"/>
                  <a:gd name="T14" fmla="*/ 68 w 88"/>
                  <a:gd name="T15" fmla="*/ 72 h 77"/>
                  <a:gd name="T16" fmla="*/ 31 w 88"/>
                  <a:gd name="T17" fmla="*/ 93 h 77"/>
                  <a:gd name="T18" fmla="*/ 20 w 88"/>
                  <a:gd name="T19" fmla="*/ 126 h 77"/>
                  <a:gd name="T20" fmla="*/ 7 w 88"/>
                  <a:gd name="T21" fmla="*/ 150 h 77"/>
                  <a:gd name="T22" fmla="*/ 0 w 88"/>
                  <a:gd name="T23" fmla="*/ 189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8" h="77">
                    <a:moveTo>
                      <a:pt x="9" y="63"/>
                    </a:moveTo>
                    <a:cubicBezTo>
                      <a:pt x="18" y="59"/>
                      <a:pt x="16" y="44"/>
                      <a:pt x="25" y="39"/>
                    </a:cubicBezTo>
                    <a:cubicBezTo>
                      <a:pt x="35" y="33"/>
                      <a:pt x="48" y="35"/>
                      <a:pt x="59" y="34"/>
                    </a:cubicBezTo>
                    <a:cubicBezTo>
                      <a:pt x="67" y="33"/>
                      <a:pt x="77" y="32"/>
                      <a:pt x="82" y="25"/>
                    </a:cubicBezTo>
                    <a:cubicBezTo>
                      <a:pt x="85" y="20"/>
                      <a:pt x="88" y="6"/>
                      <a:pt x="86" y="0"/>
                    </a:cubicBezTo>
                    <a:cubicBezTo>
                      <a:pt x="83" y="11"/>
                      <a:pt x="77" y="15"/>
                      <a:pt x="67" y="19"/>
                    </a:cubicBezTo>
                    <a:cubicBezTo>
                      <a:pt x="61" y="21"/>
                      <a:pt x="54" y="21"/>
                      <a:pt x="47" y="22"/>
                    </a:cubicBezTo>
                    <a:cubicBezTo>
                      <a:pt x="41" y="24"/>
                      <a:pt x="34" y="27"/>
                      <a:pt x="28" y="29"/>
                    </a:cubicBezTo>
                    <a:cubicBezTo>
                      <a:pt x="23" y="31"/>
                      <a:pt x="17" y="33"/>
                      <a:pt x="13" y="38"/>
                    </a:cubicBezTo>
                    <a:cubicBezTo>
                      <a:pt x="11" y="41"/>
                      <a:pt x="10" y="47"/>
                      <a:pt x="8" y="51"/>
                    </a:cubicBezTo>
                    <a:cubicBezTo>
                      <a:pt x="7" y="55"/>
                      <a:pt x="5" y="58"/>
                      <a:pt x="3" y="61"/>
                    </a:cubicBezTo>
                    <a:cubicBezTo>
                      <a:pt x="1" y="66"/>
                      <a:pt x="1" y="72"/>
                      <a:pt x="0" y="7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6" name="Freeform 47">
                <a:extLst>
                  <a:ext uri="{FF2B5EF4-FFF2-40B4-BE49-F238E27FC236}">
                    <a16:creationId xmlns:a16="http://schemas.microsoft.com/office/drawing/2014/main" id="{8B629F82-A951-F2FE-7DBB-66DF9D318215}"/>
                  </a:ext>
                </a:extLst>
              </p:cNvPr>
              <p:cNvSpPr>
                <a:spLocks/>
              </p:cNvSpPr>
              <p:nvPr/>
            </p:nvSpPr>
            <p:spPr bwMode="auto">
              <a:xfrm>
                <a:off x="1127" y="955"/>
                <a:ext cx="58" cy="60"/>
              </a:xfrm>
              <a:custGeom>
                <a:avLst/>
                <a:gdLst>
                  <a:gd name="T0" fmla="*/ 62 w 43"/>
                  <a:gd name="T1" fmla="*/ 34 h 44"/>
                  <a:gd name="T2" fmla="*/ 12 w 43"/>
                  <a:gd name="T3" fmla="*/ 15 h 44"/>
                  <a:gd name="T4" fmla="*/ 7 w 43"/>
                  <a:gd name="T5" fmla="*/ 63 h 44"/>
                  <a:gd name="T6" fmla="*/ 32 w 43"/>
                  <a:gd name="T7" fmla="*/ 83 h 44"/>
                  <a:gd name="T8" fmla="*/ 58 w 43"/>
                  <a:gd name="T9" fmla="*/ 102 h 44"/>
                  <a:gd name="T10" fmla="*/ 89 w 43"/>
                  <a:gd name="T11" fmla="*/ 109 h 44"/>
                  <a:gd name="T12" fmla="*/ 84 w 43"/>
                  <a:gd name="T13" fmla="*/ 86 h 44"/>
                  <a:gd name="T14" fmla="*/ 77 w 43"/>
                  <a:gd name="T15" fmla="*/ 55 h 4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44">
                    <a:moveTo>
                      <a:pt x="25" y="13"/>
                    </a:moveTo>
                    <a:cubicBezTo>
                      <a:pt x="25" y="3"/>
                      <a:pt x="11" y="0"/>
                      <a:pt x="5" y="6"/>
                    </a:cubicBezTo>
                    <a:cubicBezTo>
                      <a:pt x="2" y="10"/>
                      <a:pt x="0" y="21"/>
                      <a:pt x="3" y="25"/>
                    </a:cubicBezTo>
                    <a:cubicBezTo>
                      <a:pt x="5" y="28"/>
                      <a:pt x="10" y="29"/>
                      <a:pt x="13" y="33"/>
                    </a:cubicBezTo>
                    <a:cubicBezTo>
                      <a:pt x="17" y="39"/>
                      <a:pt x="17" y="39"/>
                      <a:pt x="24" y="40"/>
                    </a:cubicBezTo>
                    <a:cubicBezTo>
                      <a:pt x="28" y="41"/>
                      <a:pt x="32" y="44"/>
                      <a:pt x="36" y="43"/>
                    </a:cubicBezTo>
                    <a:cubicBezTo>
                      <a:pt x="43" y="41"/>
                      <a:pt x="37" y="39"/>
                      <a:pt x="34" y="34"/>
                    </a:cubicBezTo>
                    <a:cubicBezTo>
                      <a:pt x="32" y="31"/>
                      <a:pt x="34" y="22"/>
                      <a:pt x="31" y="21"/>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7" name="Freeform 48">
                <a:extLst>
                  <a:ext uri="{FF2B5EF4-FFF2-40B4-BE49-F238E27FC236}">
                    <a16:creationId xmlns:a16="http://schemas.microsoft.com/office/drawing/2014/main" id="{7733C3E7-2611-57BD-2120-0F90181D6126}"/>
                  </a:ext>
                </a:extLst>
              </p:cNvPr>
              <p:cNvSpPr>
                <a:spLocks/>
              </p:cNvSpPr>
              <p:nvPr/>
            </p:nvSpPr>
            <p:spPr bwMode="auto">
              <a:xfrm>
                <a:off x="1330" y="949"/>
                <a:ext cx="14" cy="16"/>
              </a:xfrm>
              <a:custGeom>
                <a:avLst/>
                <a:gdLst>
                  <a:gd name="T0" fmla="*/ 28 w 10"/>
                  <a:gd name="T1" fmla="*/ 0 h 12"/>
                  <a:gd name="T2" fmla="*/ 0 w 10"/>
                  <a:gd name="T3" fmla="*/ 15 h 12"/>
                  <a:gd name="T4" fmla="*/ 28 w 10"/>
                  <a:gd name="T5" fmla="*/ 28 h 12"/>
                  <a:gd name="T6" fmla="*/ 28 w 10"/>
                  <a:gd name="T7" fmla="*/ 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2">
                    <a:moveTo>
                      <a:pt x="10" y="0"/>
                    </a:moveTo>
                    <a:cubicBezTo>
                      <a:pt x="7" y="1"/>
                      <a:pt x="1" y="2"/>
                      <a:pt x="0" y="6"/>
                    </a:cubicBezTo>
                    <a:cubicBezTo>
                      <a:pt x="3" y="8"/>
                      <a:pt x="6" y="11"/>
                      <a:pt x="10" y="12"/>
                    </a:cubicBezTo>
                    <a:cubicBezTo>
                      <a:pt x="8" y="9"/>
                      <a:pt x="8" y="4"/>
                      <a:pt x="1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8" name="Freeform 49">
                <a:extLst>
                  <a:ext uri="{FF2B5EF4-FFF2-40B4-BE49-F238E27FC236}">
                    <a16:creationId xmlns:a16="http://schemas.microsoft.com/office/drawing/2014/main" id="{A5DF0E18-52CA-1094-8FB6-01D4FDA2076B}"/>
                  </a:ext>
                </a:extLst>
              </p:cNvPr>
              <p:cNvSpPr>
                <a:spLocks/>
              </p:cNvSpPr>
              <p:nvPr/>
            </p:nvSpPr>
            <p:spPr bwMode="auto">
              <a:xfrm>
                <a:off x="982" y="756"/>
                <a:ext cx="107" cy="269"/>
              </a:xfrm>
              <a:custGeom>
                <a:avLst/>
                <a:gdLst>
                  <a:gd name="T0" fmla="*/ 186 w 80"/>
                  <a:gd name="T1" fmla="*/ 0 h 200"/>
                  <a:gd name="T2" fmla="*/ 28 w 80"/>
                  <a:gd name="T3" fmla="*/ 219 h 200"/>
                  <a:gd name="T4" fmla="*/ 7 w 80"/>
                  <a:gd name="T5" fmla="*/ 347 h 200"/>
                  <a:gd name="T6" fmla="*/ 5 w 80"/>
                  <a:gd name="T7" fmla="*/ 404 h 200"/>
                  <a:gd name="T8" fmla="*/ 36 w 80"/>
                  <a:gd name="T9" fmla="*/ 487 h 200"/>
                  <a:gd name="T10" fmla="*/ 48 w 80"/>
                  <a:gd name="T11" fmla="*/ 440 h 200"/>
                  <a:gd name="T12" fmla="*/ 37 w 80"/>
                  <a:gd name="T13" fmla="*/ 414 h 200"/>
                  <a:gd name="T14" fmla="*/ 70 w 80"/>
                  <a:gd name="T15" fmla="*/ 325 h 200"/>
                  <a:gd name="T16" fmla="*/ 106 w 80"/>
                  <a:gd name="T17" fmla="*/ 188 h 200"/>
                  <a:gd name="T18" fmla="*/ 158 w 80"/>
                  <a:gd name="T19" fmla="*/ 79 h 200"/>
                  <a:gd name="T20" fmla="*/ 191 w 80"/>
                  <a:gd name="T21" fmla="*/ 5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200">
                    <a:moveTo>
                      <a:pt x="78" y="0"/>
                    </a:moveTo>
                    <a:cubicBezTo>
                      <a:pt x="44" y="28"/>
                      <a:pt x="23" y="47"/>
                      <a:pt x="12" y="90"/>
                    </a:cubicBezTo>
                    <a:cubicBezTo>
                      <a:pt x="9" y="104"/>
                      <a:pt x="2" y="129"/>
                      <a:pt x="3" y="143"/>
                    </a:cubicBezTo>
                    <a:cubicBezTo>
                      <a:pt x="3" y="150"/>
                      <a:pt x="0" y="159"/>
                      <a:pt x="2" y="166"/>
                    </a:cubicBezTo>
                    <a:cubicBezTo>
                      <a:pt x="5" y="178"/>
                      <a:pt x="14" y="184"/>
                      <a:pt x="15" y="200"/>
                    </a:cubicBezTo>
                    <a:cubicBezTo>
                      <a:pt x="17" y="195"/>
                      <a:pt x="20" y="187"/>
                      <a:pt x="20" y="181"/>
                    </a:cubicBezTo>
                    <a:cubicBezTo>
                      <a:pt x="20" y="172"/>
                      <a:pt x="18" y="178"/>
                      <a:pt x="16" y="170"/>
                    </a:cubicBezTo>
                    <a:cubicBezTo>
                      <a:pt x="12" y="151"/>
                      <a:pt x="7" y="143"/>
                      <a:pt x="29" y="134"/>
                    </a:cubicBezTo>
                    <a:cubicBezTo>
                      <a:pt x="9" y="117"/>
                      <a:pt x="25" y="86"/>
                      <a:pt x="44" y="77"/>
                    </a:cubicBezTo>
                    <a:cubicBezTo>
                      <a:pt x="29" y="62"/>
                      <a:pt x="42" y="26"/>
                      <a:pt x="66" y="33"/>
                    </a:cubicBezTo>
                    <a:cubicBezTo>
                      <a:pt x="56" y="15"/>
                      <a:pt x="79" y="13"/>
                      <a:pt x="8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39" name="Freeform 50">
                <a:extLst>
                  <a:ext uri="{FF2B5EF4-FFF2-40B4-BE49-F238E27FC236}">
                    <a16:creationId xmlns:a16="http://schemas.microsoft.com/office/drawing/2014/main" id="{48C02D16-933B-001C-ACE3-4A877BAF6602}"/>
                  </a:ext>
                </a:extLst>
              </p:cNvPr>
              <p:cNvSpPr>
                <a:spLocks/>
              </p:cNvSpPr>
              <p:nvPr/>
            </p:nvSpPr>
            <p:spPr bwMode="auto">
              <a:xfrm>
                <a:off x="937" y="1859"/>
                <a:ext cx="98" cy="60"/>
              </a:xfrm>
              <a:custGeom>
                <a:avLst/>
                <a:gdLst>
                  <a:gd name="T0" fmla="*/ 15 w 73"/>
                  <a:gd name="T1" fmla="*/ 107 h 45"/>
                  <a:gd name="T2" fmla="*/ 54 w 73"/>
                  <a:gd name="T3" fmla="*/ 80 h 45"/>
                  <a:gd name="T4" fmla="*/ 91 w 73"/>
                  <a:gd name="T5" fmla="*/ 69 h 45"/>
                  <a:gd name="T6" fmla="*/ 122 w 73"/>
                  <a:gd name="T7" fmla="*/ 76 h 45"/>
                  <a:gd name="T8" fmla="*/ 149 w 73"/>
                  <a:gd name="T9" fmla="*/ 76 h 45"/>
                  <a:gd name="T10" fmla="*/ 172 w 73"/>
                  <a:gd name="T11" fmla="*/ 69 h 45"/>
                  <a:gd name="T12" fmla="*/ 142 w 73"/>
                  <a:gd name="T13" fmla="*/ 20 h 45"/>
                  <a:gd name="T14" fmla="*/ 72 w 73"/>
                  <a:gd name="T15" fmla="*/ 23 h 45"/>
                  <a:gd name="T16" fmla="*/ 23 w 73"/>
                  <a:gd name="T17" fmla="*/ 63 h 45"/>
                  <a:gd name="T18" fmla="*/ 15 w 73"/>
                  <a:gd name="T19" fmla="*/ 107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5">
                    <a:moveTo>
                      <a:pt x="6" y="45"/>
                    </a:moveTo>
                    <a:cubicBezTo>
                      <a:pt x="10" y="39"/>
                      <a:pt x="16" y="34"/>
                      <a:pt x="22" y="34"/>
                    </a:cubicBezTo>
                    <a:cubicBezTo>
                      <a:pt x="29" y="34"/>
                      <a:pt x="37" y="33"/>
                      <a:pt x="38" y="29"/>
                    </a:cubicBezTo>
                    <a:cubicBezTo>
                      <a:pt x="45" y="34"/>
                      <a:pt x="47" y="34"/>
                      <a:pt x="51" y="32"/>
                    </a:cubicBezTo>
                    <a:cubicBezTo>
                      <a:pt x="58" y="35"/>
                      <a:pt x="58" y="33"/>
                      <a:pt x="62" y="32"/>
                    </a:cubicBezTo>
                    <a:cubicBezTo>
                      <a:pt x="66" y="32"/>
                      <a:pt x="73" y="35"/>
                      <a:pt x="71" y="29"/>
                    </a:cubicBezTo>
                    <a:cubicBezTo>
                      <a:pt x="69" y="22"/>
                      <a:pt x="71" y="17"/>
                      <a:pt x="59" y="8"/>
                    </a:cubicBezTo>
                    <a:cubicBezTo>
                      <a:pt x="47" y="0"/>
                      <a:pt x="34" y="7"/>
                      <a:pt x="30" y="10"/>
                    </a:cubicBezTo>
                    <a:cubicBezTo>
                      <a:pt x="26" y="13"/>
                      <a:pt x="15" y="18"/>
                      <a:pt x="10" y="26"/>
                    </a:cubicBezTo>
                    <a:cubicBezTo>
                      <a:pt x="8" y="31"/>
                      <a:pt x="0" y="41"/>
                      <a:pt x="6" y="45"/>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0" name="Freeform 51">
                <a:extLst>
                  <a:ext uri="{FF2B5EF4-FFF2-40B4-BE49-F238E27FC236}">
                    <a16:creationId xmlns:a16="http://schemas.microsoft.com/office/drawing/2014/main" id="{E395B49A-8E12-64E6-7B92-D8EDF01E465C}"/>
                  </a:ext>
                </a:extLst>
              </p:cNvPr>
              <p:cNvSpPr>
                <a:spLocks/>
              </p:cNvSpPr>
              <p:nvPr/>
            </p:nvSpPr>
            <p:spPr bwMode="auto">
              <a:xfrm>
                <a:off x="933" y="1898"/>
                <a:ext cx="110" cy="161"/>
              </a:xfrm>
              <a:custGeom>
                <a:avLst/>
                <a:gdLst>
                  <a:gd name="T0" fmla="*/ 162 w 82"/>
                  <a:gd name="T1" fmla="*/ 105 h 120"/>
                  <a:gd name="T2" fmla="*/ 178 w 82"/>
                  <a:gd name="T3" fmla="*/ 7 h 120"/>
                  <a:gd name="T4" fmla="*/ 157 w 82"/>
                  <a:gd name="T5" fmla="*/ 7 h 120"/>
                  <a:gd name="T6" fmla="*/ 130 w 82"/>
                  <a:gd name="T7" fmla="*/ 7 h 120"/>
                  <a:gd name="T8" fmla="*/ 99 w 82"/>
                  <a:gd name="T9" fmla="*/ 0 h 120"/>
                  <a:gd name="T10" fmla="*/ 62 w 82"/>
                  <a:gd name="T11" fmla="*/ 12 h 120"/>
                  <a:gd name="T12" fmla="*/ 21 w 82"/>
                  <a:gd name="T13" fmla="*/ 38 h 120"/>
                  <a:gd name="T14" fmla="*/ 20 w 82"/>
                  <a:gd name="T15" fmla="*/ 38 h 120"/>
                  <a:gd name="T16" fmla="*/ 0 w 82"/>
                  <a:gd name="T17" fmla="*/ 141 h 120"/>
                  <a:gd name="T18" fmla="*/ 105 w 82"/>
                  <a:gd name="T19" fmla="*/ 288 h 120"/>
                  <a:gd name="T20" fmla="*/ 157 w 82"/>
                  <a:gd name="T21" fmla="*/ 185 h 120"/>
                  <a:gd name="T22" fmla="*/ 162 w 82"/>
                  <a:gd name="T23" fmla="*/ 105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7" y="43"/>
                    </a:moveTo>
                    <a:cubicBezTo>
                      <a:pt x="82" y="33"/>
                      <a:pt x="82" y="15"/>
                      <a:pt x="74" y="3"/>
                    </a:cubicBezTo>
                    <a:cubicBezTo>
                      <a:pt x="73" y="5"/>
                      <a:pt x="68" y="3"/>
                      <a:pt x="65" y="3"/>
                    </a:cubicBezTo>
                    <a:cubicBezTo>
                      <a:pt x="61" y="4"/>
                      <a:pt x="61" y="6"/>
                      <a:pt x="54" y="3"/>
                    </a:cubicBezTo>
                    <a:cubicBezTo>
                      <a:pt x="50" y="5"/>
                      <a:pt x="48" y="5"/>
                      <a:pt x="41" y="0"/>
                    </a:cubicBezTo>
                    <a:cubicBezTo>
                      <a:pt x="40" y="4"/>
                      <a:pt x="32" y="5"/>
                      <a:pt x="25" y="5"/>
                    </a:cubicBezTo>
                    <a:cubicBezTo>
                      <a:pt x="19" y="5"/>
                      <a:pt x="13" y="10"/>
                      <a:pt x="9" y="16"/>
                    </a:cubicBezTo>
                    <a:cubicBezTo>
                      <a:pt x="9" y="16"/>
                      <a:pt x="8" y="16"/>
                      <a:pt x="8" y="16"/>
                    </a:cubicBezTo>
                    <a:cubicBezTo>
                      <a:pt x="3" y="26"/>
                      <a:pt x="0" y="39"/>
                      <a:pt x="0" y="58"/>
                    </a:cubicBezTo>
                    <a:cubicBezTo>
                      <a:pt x="1" y="102"/>
                      <a:pt x="21" y="117"/>
                      <a:pt x="43" y="119"/>
                    </a:cubicBezTo>
                    <a:cubicBezTo>
                      <a:pt x="58" y="120"/>
                      <a:pt x="82" y="100"/>
                      <a:pt x="65" y="77"/>
                    </a:cubicBezTo>
                    <a:cubicBezTo>
                      <a:pt x="69" y="70"/>
                      <a:pt x="76" y="62"/>
                      <a:pt x="67" y="43"/>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1" name="Freeform 52">
                <a:extLst>
                  <a:ext uri="{FF2B5EF4-FFF2-40B4-BE49-F238E27FC236}">
                    <a16:creationId xmlns:a16="http://schemas.microsoft.com/office/drawing/2014/main" id="{FEA070E6-0652-6727-3195-D29C74963CED}"/>
                  </a:ext>
                </a:extLst>
              </p:cNvPr>
              <p:cNvSpPr>
                <a:spLocks/>
              </p:cNvSpPr>
              <p:nvPr/>
            </p:nvSpPr>
            <p:spPr bwMode="auto">
              <a:xfrm>
                <a:off x="1010" y="1956"/>
                <a:ext cx="13" cy="6"/>
              </a:xfrm>
              <a:custGeom>
                <a:avLst/>
                <a:gdLst>
                  <a:gd name="T0" fmla="*/ 0 w 10"/>
                  <a:gd name="T1" fmla="*/ 8 h 5"/>
                  <a:gd name="T2" fmla="*/ 22 w 10"/>
                  <a:gd name="T3" fmla="*/ 0 h 5"/>
                  <a:gd name="T4" fmla="*/ 0 60000 65536"/>
                  <a:gd name="T5" fmla="*/ 0 60000 65536"/>
                </a:gdLst>
                <a:ahLst/>
                <a:cxnLst>
                  <a:cxn ang="T4">
                    <a:pos x="T0" y="T1"/>
                  </a:cxn>
                  <a:cxn ang="T5">
                    <a:pos x="T2" y="T3"/>
                  </a:cxn>
                </a:cxnLst>
                <a:rect l="0" t="0" r="r" b="b"/>
                <a:pathLst>
                  <a:path w="10" h="5">
                    <a:moveTo>
                      <a:pt x="0" y="5"/>
                    </a:moveTo>
                    <a:cubicBezTo>
                      <a:pt x="5" y="4"/>
                      <a:pt x="10" y="0"/>
                      <a:pt x="1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42" name="Freeform 53">
                <a:extLst>
                  <a:ext uri="{FF2B5EF4-FFF2-40B4-BE49-F238E27FC236}">
                    <a16:creationId xmlns:a16="http://schemas.microsoft.com/office/drawing/2014/main" id="{533B18EA-944B-3E6A-CF98-AB79BEC7C3E6}"/>
                  </a:ext>
                </a:extLst>
              </p:cNvPr>
              <p:cNvSpPr>
                <a:spLocks/>
              </p:cNvSpPr>
              <p:nvPr/>
            </p:nvSpPr>
            <p:spPr bwMode="auto">
              <a:xfrm>
                <a:off x="1014" y="1993"/>
                <a:ext cx="7" cy="8"/>
              </a:xfrm>
              <a:custGeom>
                <a:avLst/>
                <a:gdLst>
                  <a:gd name="T0" fmla="*/ 1 w 5"/>
                  <a:gd name="T1" fmla="*/ 0 h 6"/>
                  <a:gd name="T2" fmla="*/ 14 w 5"/>
                  <a:gd name="T3" fmla="*/ 15 h 6"/>
                  <a:gd name="T4" fmla="*/ 0 60000 65536"/>
                  <a:gd name="T5" fmla="*/ 0 60000 65536"/>
                </a:gdLst>
                <a:ahLst/>
                <a:cxnLst>
                  <a:cxn ang="T4">
                    <a:pos x="T0" y="T1"/>
                  </a:cxn>
                  <a:cxn ang="T5">
                    <a:pos x="T2" y="T3"/>
                  </a:cxn>
                </a:cxnLst>
                <a:rect l="0" t="0" r="r" b="b"/>
                <a:pathLst>
                  <a:path w="5" h="6">
                    <a:moveTo>
                      <a:pt x="1" y="0"/>
                    </a:moveTo>
                    <a:cubicBezTo>
                      <a:pt x="1" y="0"/>
                      <a:pt x="0" y="0"/>
                      <a:pt x="5" y="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43" name="Freeform 54">
                <a:extLst>
                  <a:ext uri="{FF2B5EF4-FFF2-40B4-BE49-F238E27FC236}">
                    <a16:creationId xmlns:a16="http://schemas.microsoft.com/office/drawing/2014/main" id="{B04CEB06-13FC-825D-A15D-5359CC628320}"/>
                  </a:ext>
                </a:extLst>
              </p:cNvPr>
              <p:cNvSpPr>
                <a:spLocks/>
              </p:cNvSpPr>
              <p:nvPr/>
            </p:nvSpPr>
            <p:spPr bwMode="auto">
              <a:xfrm>
                <a:off x="933" y="1898"/>
                <a:ext cx="110" cy="161"/>
              </a:xfrm>
              <a:custGeom>
                <a:avLst/>
                <a:gdLst>
                  <a:gd name="T0" fmla="*/ 162 w 82"/>
                  <a:gd name="T1" fmla="*/ 105 h 120"/>
                  <a:gd name="T2" fmla="*/ 178 w 82"/>
                  <a:gd name="T3" fmla="*/ 7 h 120"/>
                  <a:gd name="T4" fmla="*/ 157 w 82"/>
                  <a:gd name="T5" fmla="*/ 7 h 120"/>
                  <a:gd name="T6" fmla="*/ 130 w 82"/>
                  <a:gd name="T7" fmla="*/ 7 h 120"/>
                  <a:gd name="T8" fmla="*/ 99 w 82"/>
                  <a:gd name="T9" fmla="*/ 0 h 120"/>
                  <a:gd name="T10" fmla="*/ 62 w 82"/>
                  <a:gd name="T11" fmla="*/ 12 h 120"/>
                  <a:gd name="T12" fmla="*/ 21 w 82"/>
                  <a:gd name="T13" fmla="*/ 38 h 120"/>
                  <a:gd name="T14" fmla="*/ 20 w 82"/>
                  <a:gd name="T15" fmla="*/ 38 h 120"/>
                  <a:gd name="T16" fmla="*/ 0 w 82"/>
                  <a:gd name="T17" fmla="*/ 141 h 120"/>
                  <a:gd name="T18" fmla="*/ 105 w 82"/>
                  <a:gd name="T19" fmla="*/ 288 h 120"/>
                  <a:gd name="T20" fmla="*/ 157 w 82"/>
                  <a:gd name="T21" fmla="*/ 185 h 120"/>
                  <a:gd name="T22" fmla="*/ 162 w 82"/>
                  <a:gd name="T23" fmla="*/ 105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7" y="43"/>
                    </a:moveTo>
                    <a:cubicBezTo>
                      <a:pt x="82" y="33"/>
                      <a:pt x="82" y="15"/>
                      <a:pt x="74" y="3"/>
                    </a:cubicBezTo>
                    <a:cubicBezTo>
                      <a:pt x="73" y="5"/>
                      <a:pt x="68" y="3"/>
                      <a:pt x="65" y="3"/>
                    </a:cubicBezTo>
                    <a:cubicBezTo>
                      <a:pt x="61" y="4"/>
                      <a:pt x="61" y="6"/>
                      <a:pt x="54" y="3"/>
                    </a:cubicBezTo>
                    <a:cubicBezTo>
                      <a:pt x="50" y="5"/>
                      <a:pt x="48" y="5"/>
                      <a:pt x="41" y="0"/>
                    </a:cubicBezTo>
                    <a:cubicBezTo>
                      <a:pt x="40" y="4"/>
                      <a:pt x="32" y="5"/>
                      <a:pt x="25" y="5"/>
                    </a:cubicBezTo>
                    <a:cubicBezTo>
                      <a:pt x="19" y="5"/>
                      <a:pt x="13" y="10"/>
                      <a:pt x="9" y="16"/>
                    </a:cubicBezTo>
                    <a:cubicBezTo>
                      <a:pt x="9" y="16"/>
                      <a:pt x="8" y="16"/>
                      <a:pt x="8" y="16"/>
                    </a:cubicBezTo>
                    <a:cubicBezTo>
                      <a:pt x="3" y="26"/>
                      <a:pt x="0" y="39"/>
                      <a:pt x="0" y="58"/>
                    </a:cubicBezTo>
                    <a:cubicBezTo>
                      <a:pt x="1" y="102"/>
                      <a:pt x="21" y="117"/>
                      <a:pt x="43" y="119"/>
                    </a:cubicBezTo>
                    <a:cubicBezTo>
                      <a:pt x="58" y="120"/>
                      <a:pt x="82" y="100"/>
                      <a:pt x="65" y="77"/>
                    </a:cubicBezTo>
                    <a:cubicBezTo>
                      <a:pt x="69" y="70"/>
                      <a:pt x="76" y="62"/>
                      <a:pt x="67" y="43"/>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44" name="Freeform 55">
                <a:extLst>
                  <a:ext uri="{FF2B5EF4-FFF2-40B4-BE49-F238E27FC236}">
                    <a16:creationId xmlns:a16="http://schemas.microsoft.com/office/drawing/2014/main" id="{D71C384F-FE33-0E81-0A26-BFF0025DEB04}"/>
                  </a:ext>
                </a:extLst>
              </p:cNvPr>
              <p:cNvSpPr>
                <a:spLocks/>
              </p:cNvSpPr>
              <p:nvPr/>
            </p:nvSpPr>
            <p:spPr bwMode="auto">
              <a:xfrm>
                <a:off x="975" y="2008"/>
                <a:ext cx="51" cy="45"/>
              </a:xfrm>
              <a:custGeom>
                <a:avLst/>
                <a:gdLst>
                  <a:gd name="T0" fmla="*/ 70 w 38"/>
                  <a:gd name="T1" fmla="*/ 0 h 33"/>
                  <a:gd name="T2" fmla="*/ 64 w 38"/>
                  <a:gd name="T3" fmla="*/ 61 h 33"/>
                  <a:gd name="T4" fmla="*/ 0 w 38"/>
                  <a:gd name="T5" fmla="*/ 65 h 33"/>
                  <a:gd name="T6" fmla="*/ 70 w 38"/>
                  <a:gd name="T7" fmla="*/ 0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33">
                    <a:moveTo>
                      <a:pt x="29" y="0"/>
                    </a:moveTo>
                    <a:cubicBezTo>
                      <a:pt x="36" y="6"/>
                      <a:pt x="38" y="16"/>
                      <a:pt x="27" y="24"/>
                    </a:cubicBezTo>
                    <a:cubicBezTo>
                      <a:pt x="17" y="33"/>
                      <a:pt x="0" y="26"/>
                      <a:pt x="0" y="26"/>
                    </a:cubicBezTo>
                    <a:cubicBezTo>
                      <a:pt x="10" y="26"/>
                      <a:pt x="35" y="22"/>
                      <a:pt x="29"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5" name="Freeform 56">
                <a:extLst>
                  <a:ext uri="{FF2B5EF4-FFF2-40B4-BE49-F238E27FC236}">
                    <a16:creationId xmlns:a16="http://schemas.microsoft.com/office/drawing/2014/main" id="{EE693AB4-2E90-A8F1-613F-7F522E73314E}"/>
                  </a:ext>
                </a:extLst>
              </p:cNvPr>
              <p:cNvSpPr>
                <a:spLocks/>
              </p:cNvSpPr>
              <p:nvPr/>
            </p:nvSpPr>
            <p:spPr bwMode="auto">
              <a:xfrm>
                <a:off x="1019" y="1966"/>
                <a:ext cx="7" cy="22"/>
              </a:xfrm>
              <a:custGeom>
                <a:avLst/>
                <a:gdLst>
                  <a:gd name="T0" fmla="*/ 0 w 5"/>
                  <a:gd name="T1" fmla="*/ 0 h 16"/>
                  <a:gd name="T2" fmla="*/ 1 w 5"/>
                  <a:gd name="T3" fmla="*/ 41 h 16"/>
                  <a:gd name="T4" fmla="*/ 0 60000 65536"/>
                  <a:gd name="T5" fmla="*/ 0 60000 65536"/>
                </a:gdLst>
                <a:ahLst/>
                <a:cxnLst>
                  <a:cxn ang="T4">
                    <a:pos x="T0" y="T1"/>
                  </a:cxn>
                  <a:cxn ang="T5">
                    <a:pos x="T2" y="T3"/>
                  </a:cxn>
                </a:cxnLst>
                <a:rect l="0" t="0" r="r" b="b"/>
                <a:pathLst>
                  <a:path w="5" h="16">
                    <a:moveTo>
                      <a:pt x="0" y="0"/>
                    </a:moveTo>
                    <a:cubicBezTo>
                      <a:pt x="5" y="4"/>
                      <a:pt x="4" y="8"/>
                      <a:pt x="1" y="16"/>
                    </a:cubicBezTo>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6" name="Freeform 57">
                <a:extLst>
                  <a:ext uri="{FF2B5EF4-FFF2-40B4-BE49-F238E27FC236}">
                    <a16:creationId xmlns:a16="http://schemas.microsoft.com/office/drawing/2014/main" id="{3B95ED9A-191F-9CB8-A696-22F4811AE9E1}"/>
                  </a:ext>
                </a:extLst>
              </p:cNvPr>
              <p:cNvSpPr>
                <a:spLocks/>
              </p:cNvSpPr>
              <p:nvPr/>
            </p:nvSpPr>
            <p:spPr bwMode="auto">
              <a:xfrm>
                <a:off x="1014" y="1911"/>
                <a:ext cx="21" cy="41"/>
              </a:xfrm>
              <a:custGeom>
                <a:avLst/>
                <a:gdLst>
                  <a:gd name="T0" fmla="*/ 29 w 16"/>
                  <a:gd name="T1" fmla="*/ 0 h 30"/>
                  <a:gd name="T2" fmla="*/ 0 w 16"/>
                  <a:gd name="T3" fmla="*/ 77 h 30"/>
                  <a:gd name="T4" fmla="*/ 29 w 16"/>
                  <a:gd name="T5" fmla="*/ 0 h 30"/>
                  <a:gd name="T6" fmla="*/ 0 60000 65536"/>
                  <a:gd name="T7" fmla="*/ 0 60000 65536"/>
                  <a:gd name="T8" fmla="*/ 0 60000 65536"/>
                </a:gdLst>
                <a:ahLst/>
                <a:cxnLst>
                  <a:cxn ang="T6">
                    <a:pos x="T0" y="T1"/>
                  </a:cxn>
                  <a:cxn ang="T7">
                    <a:pos x="T2" y="T3"/>
                  </a:cxn>
                  <a:cxn ang="T8">
                    <a:pos x="T4" y="T5"/>
                  </a:cxn>
                </a:cxnLst>
                <a:rect l="0" t="0" r="r" b="b"/>
                <a:pathLst>
                  <a:path w="16" h="30">
                    <a:moveTo>
                      <a:pt x="13" y="0"/>
                    </a:moveTo>
                    <a:cubicBezTo>
                      <a:pt x="16" y="18"/>
                      <a:pt x="11" y="25"/>
                      <a:pt x="0" y="30"/>
                    </a:cubicBezTo>
                    <a:cubicBezTo>
                      <a:pt x="5" y="24"/>
                      <a:pt x="12" y="11"/>
                      <a:pt x="1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7" name="Freeform 58">
                <a:extLst>
                  <a:ext uri="{FF2B5EF4-FFF2-40B4-BE49-F238E27FC236}">
                    <a16:creationId xmlns:a16="http://schemas.microsoft.com/office/drawing/2014/main" id="{6F74AE49-6663-9DB4-76C5-DAE35B3150C9}"/>
                  </a:ext>
                </a:extLst>
              </p:cNvPr>
              <p:cNvSpPr>
                <a:spLocks/>
              </p:cNvSpPr>
              <p:nvPr/>
            </p:nvSpPr>
            <p:spPr bwMode="auto">
              <a:xfrm>
                <a:off x="959" y="1862"/>
                <a:ext cx="51" cy="33"/>
              </a:xfrm>
              <a:custGeom>
                <a:avLst/>
                <a:gdLst>
                  <a:gd name="T0" fmla="*/ 0 w 38"/>
                  <a:gd name="T1" fmla="*/ 58 h 25"/>
                  <a:gd name="T2" fmla="*/ 91 w 38"/>
                  <a:gd name="T3" fmla="*/ 28 h 25"/>
                  <a:gd name="T4" fmla="*/ 62 w 38"/>
                  <a:gd name="T5" fmla="*/ 38 h 25"/>
                  <a:gd name="T6" fmla="*/ 36 w 38"/>
                  <a:gd name="T7" fmla="*/ 49 h 25"/>
                  <a:gd name="T8" fmla="*/ 16 w 38"/>
                  <a:gd name="T9" fmla="*/ 5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5">
                    <a:moveTo>
                      <a:pt x="0" y="25"/>
                    </a:moveTo>
                    <a:cubicBezTo>
                      <a:pt x="3" y="19"/>
                      <a:pt x="33" y="0"/>
                      <a:pt x="38" y="12"/>
                    </a:cubicBezTo>
                    <a:cubicBezTo>
                      <a:pt x="33" y="11"/>
                      <a:pt x="25" y="8"/>
                      <a:pt x="25" y="17"/>
                    </a:cubicBezTo>
                    <a:cubicBezTo>
                      <a:pt x="21" y="16"/>
                      <a:pt x="15" y="15"/>
                      <a:pt x="15" y="21"/>
                    </a:cubicBezTo>
                    <a:cubicBezTo>
                      <a:pt x="12" y="19"/>
                      <a:pt x="6" y="18"/>
                      <a:pt x="7" y="22"/>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48" name="Freeform 59">
                <a:extLst>
                  <a:ext uri="{FF2B5EF4-FFF2-40B4-BE49-F238E27FC236}">
                    <a16:creationId xmlns:a16="http://schemas.microsoft.com/office/drawing/2014/main" id="{1D875560-DAB5-AD1A-7DD5-AA809554B09F}"/>
                  </a:ext>
                </a:extLst>
              </p:cNvPr>
              <p:cNvSpPr>
                <a:spLocks/>
              </p:cNvSpPr>
              <p:nvPr/>
            </p:nvSpPr>
            <p:spPr bwMode="auto">
              <a:xfrm>
                <a:off x="937" y="1859"/>
                <a:ext cx="98" cy="60"/>
              </a:xfrm>
              <a:custGeom>
                <a:avLst/>
                <a:gdLst>
                  <a:gd name="T0" fmla="*/ 15 w 73"/>
                  <a:gd name="T1" fmla="*/ 107 h 45"/>
                  <a:gd name="T2" fmla="*/ 54 w 73"/>
                  <a:gd name="T3" fmla="*/ 80 h 45"/>
                  <a:gd name="T4" fmla="*/ 91 w 73"/>
                  <a:gd name="T5" fmla="*/ 69 h 45"/>
                  <a:gd name="T6" fmla="*/ 122 w 73"/>
                  <a:gd name="T7" fmla="*/ 76 h 45"/>
                  <a:gd name="T8" fmla="*/ 149 w 73"/>
                  <a:gd name="T9" fmla="*/ 76 h 45"/>
                  <a:gd name="T10" fmla="*/ 172 w 73"/>
                  <a:gd name="T11" fmla="*/ 69 h 45"/>
                  <a:gd name="T12" fmla="*/ 142 w 73"/>
                  <a:gd name="T13" fmla="*/ 20 h 45"/>
                  <a:gd name="T14" fmla="*/ 72 w 73"/>
                  <a:gd name="T15" fmla="*/ 23 h 45"/>
                  <a:gd name="T16" fmla="*/ 23 w 73"/>
                  <a:gd name="T17" fmla="*/ 63 h 45"/>
                  <a:gd name="T18" fmla="*/ 15 w 73"/>
                  <a:gd name="T19" fmla="*/ 107 h 4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5">
                    <a:moveTo>
                      <a:pt x="6" y="45"/>
                    </a:moveTo>
                    <a:cubicBezTo>
                      <a:pt x="10" y="39"/>
                      <a:pt x="16" y="34"/>
                      <a:pt x="22" y="34"/>
                    </a:cubicBezTo>
                    <a:cubicBezTo>
                      <a:pt x="29" y="34"/>
                      <a:pt x="37" y="33"/>
                      <a:pt x="38" y="29"/>
                    </a:cubicBezTo>
                    <a:cubicBezTo>
                      <a:pt x="45" y="34"/>
                      <a:pt x="47" y="34"/>
                      <a:pt x="51" y="32"/>
                    </a:cubicBezTo>
                    <a:cubicBezTo>
                      <a:pt x="58" y="35"/>
                      <a:pt x="58" y="33"/>
                      <a:pt x="62" y="32"/>
                    </a:cubicBezTo>
                    <a:cubicBezTo>
                      <a:pt x="66" y="32"/>
                      <a:pt x="73" y="35"/>
                      <a:pt x="71" y="29"/>
                    </a:cubicBezTo>
                    <a:cubicBezTo>
                      <a:pt x="69" y="22"/>
                      <a:pt x="71" y="17"/>
                      <a:pt x="59" y="8"/>
                    </a:cubicBezTo>
                    <a:cubicBezTo>
                      <a:pt x="47" y="0"/>
                      <a:pt x="34" y="7"/>
                      <a:pt x="30" y="10"/>
                    </a:cubicBezTo>
                    <a:cubicBezTo>
                      <a:pt x="26" y="13"/>
                      <a:pt x="15" y="18"/>
                      <a:pt x="10" y="26"/>
                    </a:cubicBezTo>
                    <a:cubicBezTo>
                      <a:pt x="8" y="31"/>
                      <a:pt x="0" y="41"/>
                      <a:pt x="6" y="45"/>
                    </a:cubicBezTo>
                    <a:close/>
                  </a:path>
                </a:pathLst>
              </a:custGeom>
              <a:noFill/>
              <a:ln w="3175" cap="rnd">
                <a:solidFill>
                  <a:srgbClr val="BA7C4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49" name="Freeform 60">
                <a:extLst>
                  <a:ext uri="{FF2B5EF4-FFF2-40B4-BE49-F238E27FC236}">
                    <a16:creationId xmlns:a16="http://schemas.microsoft.com/office/drawing/2014/main" id="{984D0EC1-F9CC-A602-79B6-8C316095BF45}"/>
                  </a:ext>
                </a:extLst>
              </p:cNvPr>
              <p:cNvSpPr>
                <a:spLocks/>
              </p:cNvSpPr>
              <p:nvPr/>
            </p:nvSpPr>
            <p:spPr bwMode="auto">
              <a:xfrm>
                <a:off x="976" y="1870"/>
                <a:ext cx="28" cy="13"/>
              </a:xfrm>
              <a:custGeom>
                <a:avLst/>
                <a:gdLst>
                  <a:gd name="T0" fmla="*/ 0 w 21"/>
                  <a:gd name="T1" fmla="*/ 22 h 10"/>
                  <a:gd name="T2" fmla="*/ 49 w 21"/>
                  <a:gd name="T3" fmla="*/ 5 h 10"/>
                  <a:gd name="T4" fmla="*/ 0 60000 65536"/>
                  <a:gd name="T5" fmla="*/ 0 60000 65536"/>
                </a:gdLst>
                <a:ahLst/>
                <a:cxnLst>
                  <a:cxn ang="T4">
                    <a:pos x="T0" y="T1"/>
                  </a:cxn>
                  <a:cxn ang="T5">
                    <a:pos x="T2" y="T3"/>
                  </a:cxn>
                </a:cxnLst>
                <a:rect l="0" t="0" r="r" b="b"/>
                <a:pathLst>
                  <a:path w="21" h="10">
                    <a:moveTo>
                      <a:pt x="0" y="10"/>
                    </a:moveTo>
                    <a:cubicBezTo>
                      <a:pt x="9" y="3"/>
                      <a:pt x="17" y="0"/>
                      <a:pt x="21"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0" name="Freeform 61">
                <a:extLst>
                  <a:ext uri="{FF2B5EF4-FFF2-40B4-BE49-F238E27FC236}">
                    <a16:creationId xmlns:a16="http://schemas.microsoft.com/office/drawing/2014/main" id="{45360178-0590-C842-BEE5-9A80FB065914}"/>
                  </a:ext>
                </a:extLst>
              </p:cNvPr>
              <p:cNvSpPr>
                <a:spLocks/>
              </p:cNvSpPr>
              <p:nvPr/>
            </p:nvSpPr>
            <p:spPr bwMode="auto">
              <a:xfrm>
                <a:off x="909" y="2481"/>
                <a:ext cx="36" cy="38"/>
              </a:xfrm>
              <a:custGeom>
                <a:avLst/>
                <a:gdLst>
                  <a:gd name="T0" fmla="*/ 64 w 27"/>
                  <a:gd name="T1" fmla="*/ 71 h 28"/>
                  <a:gd name="T2" fmla="*/ 33 w 27"/>
                  <a:gd name="T3" fmla="*/ 33 h 28"/>
                  <a:gd name="T4" fmla="*/ 0 w 27"/>
                  <a:gd name="T5" fmla="*/ 0 h 28"/>
                  <a:gd name="T6" fmla="*/ 12 w 27"/>
                  <a:gd name="T7" fmla="*/ 19 h 28"/>
                  <a:gd name="T8" fmla="*/ 28 w 27"/>
                  <a:gd name="T9" fmla="*/ 33 h 28"/>
                  <a:gd name="T10" fmla="*/ 57 w 27"/>
                  <a:gd name="T11" fmla="*/ 6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8">
                    <a:moveTo>
                      <a:pt x="27" y="28"/>
                    </a:moveTo>
                    <a:cubicBezTo>
                      <a:pt x="21" y="24"/>
                      <a:pt x="19" y="18"/>
                      <a:pt x="14" y="13"/>
                    </a:cubicBezTo>
                    <a:cubicBezTo>
                      <a:pt x="10" y="8"/>
                      <a:pt x="2" y="6"/>
                      <a:pt x="0" y="0"/>
                    </a:cubicBezTo>
                    <a:cubicBezTo>
                      <a:pt x="1" y="2"/>
                      <a:pt x="3" y="5"/>
                      <a:pt x="5" y="7"/>
                    </a:cubicBezTo>
                    <a:cubicBezTo>
                      <a:pt x="7" y="10"/>
                      <a:pt x="10" y="11"/>
                      <a:pt x="12" y="13"/>
                    </a:cubicBezTo>
                    <a:cubicBezTo>
                      <a:pt x="17" y="16"/>
                      <a:pt x="19" y="23"/>
                      <a:pt x="24" y="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1" name="Freeform 62">
                <a:extLst>
                  <a:ext uri="{FF2B5EF4-FFF2-40B4-BE49-F238E27FC236}">
                    <a16:creationId xmlns:a16="http://schemas.microsoft.com/office/drawing/2014/main" id="{461E9E94-982D-F8FF-853A-928FB9FD2500}"/>
                  </a:ext>
                </a:extLst>
              </p:cNvPr>
              <p:cNvSpPr>
                <a:spLocks/>
              </p:cNvSpPr>
              <p:nvPr/>
            </p:nvSpPr>
            <p:spPr bwMode="auto">
              <a:xfrm>
                <a:off x="955" y="2531"/>
                <a:ext cx="12" cy="14"/>
              </a:xfrm>
              <a:custGeom>
                <a:avLst/>
                <a:gdLst>
                  <a:gd name="T0" fmla="*/ 21 w 9"/>
                  <a:gd name="T1" fmla="*/ 28 h 10"/>
                  <a:gd name="T2" fmla="*/ 0 w 9"/>
                  <a:gd name="T3" fmla="*/ 0 h 10"/>
                  <a:gd name="T4" fmla="*/ 9 w 9"/>
                  <a:gd name="T5" fmla="*/ 14 h 10"/>
                  <a:gd name="T6" fmla="*/ 20 w 9"/>
                  <a:gd name="T7" fmla="*/ 28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0">
                    <a:moveTo>
                      <a:pt x="9" y="10"/>
                    </a:moveTo>
                    <a:cubicBezTo>
                      <a:pt x="9" y="4"/>
                      <a:pt x="1" y="5"/>
                      <a:pt x="0" y="0"/>
                    </a:cubicBezTo>
                    <a:cubicBezTo>
                      <a:pt x="1" y="2"/>
                      <a:pt x="2" y="4"/>
                      <a:pt x="4" y="5"/>
                    </a:cubicBezTo>
                    <a:cubicBezTo>
                      <a:pt x="5" y="7"/>
                      <a:pt x="8" y="7"/>
                      <a:pt x="8"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2" name="Freeform 63">
                <a:extLst>
                  <a:ext uri="{FF2B5EF4-FFF2-40B4-BE49-F238E27FC236}">
                    <a16:creationId xmlns:a16="http://schemas.microsoft.com/office/drawing/2014/main" id="{208EE0CD-EDDD-A504-15DE-93A1F6714B7C}"/>
                  </a:ext>
                </a:extLst>
              </p:cNvPr>
              <p:cNvSpPr>
                <a:spLocks/>
              </p:cNvSpPr>
              <p:nvPr/>
            </p:nvSpPr>
            <p:spPr bwMode="auto">
              <a:xfrm>
                <a:off x="957" y="2491"/>
                <a:ext cx="19" cy="33"/>
              </a:xfrm>
              <a:custGeom>
                <a:avLst/>
                <a:gdLst>
                  <a:gd name="T0" fmla="*/ 35 w 14"/>
                  <a:gd name="T1" fmla="*/ 0 h 25"/>
                  <a:gd name="T2" fmla="*/ 0 w 14"/>
                  <a:gd name="T3" fmla="*/ 58 h 25"/>
                  <a:gd name="T4" fmla="*/ 35 w 14"/>
                  <a:gd name="T5" fmla="*/ 0 h 25"/>
                  <a:gd name="T6" fmla="*/ 0 60000 65536"/>
                  <a:gd name="T7" fmla="*/ 0 60000 65536"/>
                  <a:gd name="T8" fmla="*/ 0 60000 65536"/>
                </a:gdLst>
                <a:ahLst/>
                <a:cxnLst>
                  <a:cxn ang="T6">
                    <a:pos x="T0" y="T1"/>
                  </a:cxn>
                  <a:cxn ang="T7">
                    <a:pos x="T2" y="T3"/>
                  </a:cxn>
                  <a:cxn ang="T8">
                    <a:pos x="T4" y="T5"/>
                  </a:cxn>
                </a:cxnLst>
                <a:rect l="0" t="0" r="r" b="b"/>
                <a:pathLst>
                  <a:path w="14" h="25">
                    <a:moveTo>
                      <a:pt x="14" y="0"/>
                    </a:moveTo>
                    <a:cubicBezTo>
                      <a:pt x="11" y="4"/>
                      <a:pt x="1" y="13"/>
                      <a:pt x="0" y="25"/>
                    </a:cubicBezTo>
                    <a:cubicBezTo>
                      <a:pt x="0" y="13"/>
                      <a:pt x="7" y="4"/>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3" name="Freeform 64">
                <a:extLst>
                  <a:ext uri="{FF2B5EF4-FFF2-40B4-BE49-F238E27FC236}">
                    <a16:creationId xmlns:a16="http://schemas.microsoft.com/office/drawing/2014/main" id="{2FB8D5F1-81FF-3AFA-C960-04ABD7D0117F}"/>
                  </a:ext>
                </a:extLst>
              </p:cNvPr>
              <p:cNvSpPr>
                <a:spLocks/>
              </p:cNvSpPr>
              <p:nvPr/>
            </p:nvSpPr>
            <p:spPr bwMode="auto">
              <a:xfrm>
                <a:off x="940" y="2510"/>
                <a:ext cx="8" cy="8"/>
              </a:xfrm>
              <a:custGeom>
                <a:avLst/>
                <a:gdLst>
                  <a:gd name="T0" fmla="*/ 15 w 6"/>
                  <a:gd name="T1" fmla="*/ 0 h 6"/>
                  <a:gd name="T2" fmla="*/ 0 w 6"/>
                  <a:gd name="T3" fmla="*/ 15 h 6"/>
                  <a:gd name="T4" fmla="*/ 0 60000 65536"/>
                  <a:gd name="T5" fmla="*/ 0 60000 65536"/>
                </a:gdLst>
                <a:ahLst/>
                <a:cxnLst>
                  <a:cxn ang="T4">
                    <a:pos x="T0" y="T1"/>
                  </a:cxn>
                  <a:cxn ang="T5">
                    <a:pos x="T2" y="T3"/>
                  </a:cxn>
                </a:cxnLst>
                <a:rect l="0" t="0" r="r" b="b"/>
                <a:pathLst>
                  <a:path w="6" h="6">
                    <a:moveTo>
                      <a:pt x="6" y="0"/>
                    </a:moveTo>
                    <a:cubicBezTo>
                      <a:pt x="6" y="0"/>
                      <a:pt x="0" y="6"/>
                      <a:pt x="0" y="6"/>
                    </a:cubicBezTo>
                  </a:path>
                </a:pathLst>
              </a:custGeom>
              <a:noFill/>
              <a:ln w="7938" cap="flat">
                <a:solidFill>
                  <a:srgbClr val="FFECC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54" name="Freeform 65">
                <a:extLst>
                  <a:ext uri="{FF2B5EF4-FFF2-40B4-BE49-F238E27FC236}">
                    <a16:creationId xmlns:a16="http://schemas.microsoft.com/office/drawing/2014/main" id="{9791433B-4739-BC29-8FEF-AAA11E2BED85}"/>
                  </a:ext>
                </a:extLst>
              </p:cNvPr>
              <p:cNvSpPr>
                <a:spLocks/>
              </p:cNvSpPr>
              <p:nvPr/>
            </p:nvSpPr>
            <p:spPr bwMode="auto">
              <a:xfrm>
                <a:off x="909" y="1374"/>
                <a:ext cx="19" cy="14"/>
              </a:xfrm>
              <a:custGeom>
                <a:avLst/>
                <a:gdLst>
                  <a:gd name="T0" fmla="*/ 35 w 14"/>
                  <a:gd name="T1" fmla="*/ 23 h 11"/>
                  <a:gd name="T2" fmla="*/ 0 w 14"/>
                  <a:gd name="T3" fmla="*/ 13 h 11"/>
                  <a:gd name="T4" fmla="*/ 27 w 14"/>
                  <a:gd name="T5" fmla="*/ 18 h 11"/>
                  <a:gd name="T6" fmla="*/ 0 60000 65536"/>
                  <a:gd name="T7" fmla="*/ 0 60000 65536"/>
                  <a:gd name="T8" fmla="*/ 0 60000 65536"/>
                </a:gdLst>
                <a:ahLst/>
                <a:cxnLst>
                  <a:cxn ang="T6">
                    <a:pos x="T0" y="T1"/>
                  </a:cxn>
                  <a:cxn ang="T7">
                    <a:pos x="T2" y="T3"/>
                  </a:cxn>
                  <a:cxn ang="T8">
                    <a:pos x="T4" y="T5"/>
                  </a:cxn>
                </a:cxnLst>
                <a:rect l="0" t="0" r="r" b="b"/>
                <a:pathLst>
                  <a:path w="14" h="11">
                    <a:moveTo>
                      <a:pt x="14" y="11"/>
                    </a:moveTo>
                    <a:cubicBezTo>
                      <a:pt x="13" y="3"/>
                      <a:pt x="5" y="0"/>
                      <a:pt x="0" y="6"/>
                    </a:cubicBezTo>
                    <a:cubicBezTo>
                      <a:pt x="5" y="3"/>
                      <a:pt x="8" y="5"/>
                      <a:pt x="11"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5" name="Freeform 66">
                <a:extLst>
                  <a:ext uri="{FF2B5EF4-FFF2-40B4-BE49-F238E27FC236}">
                    <a16:creationId xmlns:a16="http://schemas.microsoft.com/office/drawing/2014/main" id="{D389740F-8127-CD82-82AD-089ED4FF40C7}"/>
                  </a:ext>
                </a:extLst>
              </p:cNvPr>
              <p:cNvSpPr>
                <a:spLocks/>
              </p:cNvSpPr>
              <p:nvPr/>
            </p:nvSpPr>
            <p:spPr bwMode="auto">
              <a:xfrm>
                <a:off x="789" y="1394"/>
                <a:ext cx="23" cy="62"/>
              </a:xfrm>
              <a:custGeom>
                <a:avLst/>
                <a:gdLst>
                  <a:gd name="T0" fmla="*/ 42 w 17"/>
                  <a:gd name="T1" fmla="*/ 7 h 46"/>
                  <a:gd name="T2" fmla="*/ 5 w 17"/>
                  <a:gd name="T3" fmla="*/ 43 h 46"/>
                  <a:gd name="T4" fmla="*/ 9 w 17"/>
                  <a:gd name="T5" fmla="*/ 113 h 46"/>
                  <a:gd name="T6" fmla="*/ 42 w 17"/>
                  <a:gd name="T7" fmla="*/ 7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46">
                    <a:moveTo>
                      <a:pt x="17" y="3"/>
                    </a:moveTo>
                    <a:cubicBezTo>
                      <a:pt x="8" y="0"/>
                      <a:pt x="3" y="7"/>
                      <a:pt x="2" y="18"/>
                    </a:cubicBezTo>
                    <a:cubicBezTo>
                      <a:pt x="0" y="30"/>
                      <a:pt x="4" y="39"/>
                      <a:pt x="4" y="46"/>
                    </a:cubicBezTo>
                    <a:cubicBezTo>
                      <a:pt x="3" y="28"/>
                      <a:pt x="5" y="3"/>
                      <a:pt x="1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6" name="Freeform 67">
                <a:extLst>
                  <a:ext uri="{FF2B5EF4-FFF2-40B4-BE49-F238E27FC236}">
                    <a16:creationId xmlns:a16="http://schemas.microsoft.com/office/drawing/2014/main" id="{D8F72673-50E3-73D7-D95E-F5E15C89EB8E}"/>
                  </a:ext>
                </a:extLst>
              </p:cNvPr>
              <p:cNvSpPr>
                <a:spLocks/>
              </p:cNvSpPr>
              <p:nvPr/>
            </p:nvSpPr>
            <p:spPr bwMode="auto">
              <a:xfrm>
                <a:off x="1085" y="1326"/>
                <a:ext cx="43" cy="9"/>
              </a:xfrm>
              <a:custGeom>
                <a:avLst/>
                <a:gdLst>
                  <a:gd name="T0" fmla="*/ 0 w 32"/>
                  <a:gd name="T1" fmla="*/ 14 h 6"/>
                  <a:gd name="T2" fmla="*/ 78 w 32"/>
                  <a:gd name="T3" fmla="*/ 21 h 6"/>
                  <a:gd name="T4" fmla="*/ 0 60000 65536"/>
                  <a:gd name="T5" fmla="*/ 0 60000 65536"/>
                </a:gdLst>
                <a:ahLst/>
                <a:cxnLst>
                  <a:cxn ang="T4">
                    <a:pos x="T0" y="T1"/>
                  </a:cxn>
                  <a:cxn ang="T5">
                    <a:pos x="T2" y="T3"/>
                  </a:cxn>
                </a:cxnLst>
                <a:rect l="0" t="0" r="r" b="b"/>
                <a:pathLst>
                  <a:path w="32" h="6">
                    <a:moveTo>
                      <a:pt x="0" y="4"/>
                    </a:moveTo>
                    <a:cubicBezTo>
                      <a:pt x="13" y="0"/>
                      <a:pt x="22" y="1"/>
                      <a:pt x="3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7" name="Freeform 68">
                <a:extLst>
                  <a:ext uri="{FF2B5EF4-FFF2-40B4-BE49-F238E27FC236}">
                    <a16:creationId xmlns:a16="http://schemas.microsoft.com/office/drawing/2014/main" id="{D1880EF5-BDE6-2EA5-0CDF-8AF4160E17E7}"/>
                  </a:ext>
                </a:extLst>
              </p:cNvPr>
              <p:cNvSpPr>
                <a:spLocks/>
              </p:cNvSpPr>
              <p:nvPr/>
            </p:nvSpPr>
            <p:spPr bwMode="auto">
              <a:xfrm>
                <a:off x="968" y="1329"/>
                <a:ext cx="74" cy="14"/>
              </a:xfrm>
              <a:custGeom>
                <a:avLst/>
                <a:gdLst>
                  <a:gd name="T0" fmla="*/ 135 w 55"/>
                  <a:gd name="T1" fmla="*/ 28 h 10"/>
                  <a:gd name="T2" fmla="*/ 78 w 55"/>
                  <a:gd name="T3" fmla="*/ 11 h 10"/>
                  <a:gd name="T4" fmla="*/ 0 w 55"/>
                  <a:gd name="T5" fmla="*/ 6 h 10"/>
                  <a:gd name="T6" fmla="*/ 48 w 55"/>
                  <a:gd name="T7" fmla="*/ 11 h 10"/>
                  <a:gd name="T8" fmla="*/ 73 w 55"/>
                  <a:gd name="T9" fmla="*/ 15 h 10"/>
                  <a:gd name="T10" fmla="*/ 98 w 55"/>
                  <a:gd name="T11" fmla="*/ 15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 h="10">
                    <a:moveTo>
                      <a:pt x="55" y="10"/>
                    </a:moveTo>
                    <a:cubicBezTo>
                      <a:pt x="48" y="10"/>
                      <a:pt x="39" y="6"/>
                      <a:pt x="32" y="4"/>
                    </a:cubicBezTo>
                    <a:cubicBezTo>
                      <a:pt x="21" y="0"/>
                      <a:pt x="11" y="0"/>
                      <a:pt x="0" y="2"/>
                    </a:cubicBezTo>
                    <a:cubicBezTo>
                      <a:pt x="6" y="1"/>
                      <a:pt x="14" y="2"/>
                      <a:pt x="20" y="4"/>
                    </a:cubicBezTo>
                    <a:cubicBezTo>
                      <a:pt x="24" y="5"/>
                      <a:pt x="27" y="6"/>
                      <a:pt x="30" y="6"/>
                    </a:cubicBezTo>
                    <a:cubicBezTo>
                      <a:pt x="33" y="7"/>
                      <a:pt x="37" y="5"/>
                      <a:pt x="40"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58" name="Line 69">
                <a:extLst>
                  <a:ext uri="{FF2B5EF4-FFF2-40B4-BE49-F238E27FC236}">
                    <a16:creationId xmlns:a16="http://schemas.microsoft.com/office/drawing/2014/main" id="{B36A1D98-C26F-F057-FD2B-20DA8BFB7D00}"/>
                  </a:ext>
                </a:extLst>
              </p:cNvPr>
              <p:cNvSpPr>
                <a:spLocks noChangeShapeType="1"/>
              </p:cNvSpPr>
              <p:nvPr/>
            </p:nvSpPr>
            <p:spPr bwMode="auto">
              <a:xfrm>
                <a:off x="947" y="2199"/>
                <a:ext cx="114" cy="11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59" name="Line 70">
                <a:extLst>
                  <a:ext uri="{FF2B5EF4-FFF2-40B4-BE49-F238E27FC236}">
                    <a16:creationId xmlns:a16="http://schemas.microsoft.com/office/drawing/2014/main" id="{0BF6B56E-444A-04DA-F2B6-01B9A8933B8B}"/>
                  </a:ext>
                </a:extLst>
              </p:cNvPr>
              <p:cNvSpPr>
                <a:spLocks noChangeShapeType="1"/>
              </p:cNvSpPr>
              <p:nvPr/>
            </p:nvSpPr>
            <p:spPr bwMode="auto">
              <a:xfrm>
                <a:off x="941" y="2207"/>
                <a:ext cx="121" cy="12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0" name="Line 71">
                <a:extLst>
                  <a:ext uri="{FF2B5EF4-FFF2-40B4-BE49-F238E27FC236}">
                    <a16:creationId xmlns:a16="http://schemas.microsoft.com/office/drawing/2014/main" id="{317294D0-9F8F-47DB-B12F-98EEBBA8230B}"/>
                  </a:ext>
                </a:extLst>
              </p:cNvPr>
              <p:cNvSpPr>
                <a:spLocks noChangeShapeType="1"/>
              </p:cNvSpPr>
              <p:nvPr/>
            </p:nvSpPr>
            <p:spPr bwMode="auto">
              <a:xfrm>
                <a:off x="932" y="2215"/>
                <a:ext cx="128" cy="12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1" name="Line 72">
                <a:extLst>
                  <a:ext uri="{FF2B5EF4-FFF2-40B4-BE49-F238E27FC236}">
                    <a16:creationId xmlns:a16="http://schemas.microsoft.com/office/drawing/2014/main" id="{AC32CEFD-4343-DB8A-9FE0-487733B3BE98}"/>
                  </a:ext>
                </a:extLst>
              </p:cNvPr>
              <p:cNvSpPr>
                <a:spLocks noChangeShapeType="1"/>
              </p:cNvSpPr>
              <p:nvPr/>
            </p:nvSpPr>
            <p:spPr bwMode="auto">
              <a:xfrm>
                <a:off x="1057" y="2295"/>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2" name="Line 73">
                <a:extLst>
                  <a:ext uri="{FF2B5EF4-FFF2-40B4-BE49-F238E27FC236}">
                    <a16:creationId xmlns:a16="http://schemas.microsoft.com/office/drawing/2014/main" id="{D10FCB23-5228-F055-B9F2-3270EC0D9218}"/>
                  </a:ext>
                </a:extLst>
              </p:cNvPr>
              <p:cNvSpPr>
                <a:spLocks noChangeShapeType="1"/>
              </p:cNvSpPr>
              <p:nvPr/>
            </p:nvSpPr>
            <p:spPr bwMode="auto">
              <a:xfrm>
                <a:off x="1046" y="2284"/>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3" name="Freeform 74">
                <a:extLst>
                  <a:ext uri="{FF2B5EF4-FFF2-40B4-BE49-F238E27FC236}">
                    <a16:creationId xmlns:a16="http://schemas.microsoft.com/office/drawing/2014/main" id="{99118DFB-0704-C20B-B040-97F585C866AB}"/>
                  </a:ext>
                </a:extLst>
              </p:cNvPr>
              <p:cNvSpPr>
                <a:spLocks/>
              </p:cNvSpPr>
              <p:nvPr/>
            </p:nvSpPr>
            <p:spPr bwMode="auto">
              <a:xfrm>
                <a:off x="1045" y="2292"/>
                <a:ext cx="29" cy="59"/>
              </a:xfrm>
              <a:custGeom>
                <a:avLst/>
                <a:gdLst>
                  <a:gd name="T0" fmla="*/ 7 w 22"/>
                  <a:gd name="T1" fmla="*/ 0 h 44"/>
                  <a:gd name="T2" fmla="*/ 5 w 22"/>
                  <a:gd name="T3" fmla="*/ 63 h 44"/>
                  <a:gd name="T4" fmla="*/ 29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3" y="0"/>
                    </a:moveTo>
                    <a:cubicBezTo>
                      <a:pt x="2" y="8"/>
                      <a:pt x="0" y="18"/>
                      <a:pt x="2" y="26"/>
                    </a:cubicBezTo>
                    <a:cubicBezTo>
                      <a:pt x="8" y="44"/>
                      <a:pt x="22" y="13"/>
                      <a:pt x="13" y="1"/>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364" name="Freeform 75">
                <a:extLst>
                  <a:ext uri="{FF2B5EF4-FFF2-40B4-BE49-F238E27FC236}">
                    <a16:creationId xmlns:a16="http://schemas.microsoft.com/office/drawing/2014/main" id="{0E8043EB-204B-12C2-2E90-94D0EF92C02A}"/>
                  </a:ext>
                </a:extLst>
              </p:cNvPr>
              <p:cNvSpPr>
                <a:spLocks/>
              </p:cNvSpPr>
              <p:nvPr/>
            </p:nvSpPr>
            <p:spPr bwMode="auto">
              <a:xfrm>
                <a:off x="1045" y="2292"/>
                <a:ext cx="29" cy="59"/>
              </a:xfrm>
              <a:custGeom>
                <a:avLst/>
                <a:gdLst>
                  <a:gd name="T0" fmla="*/ 7 w 22"/>
                  <a:gd name="T1" fmla="*/ 0 h 44"/>
                  <a:gd name="T2" fmla="*/ 5 w 22"/>
                  <a:gd name="T3" fmla="*/ 63 h 44"/>
                  <a:gd name="T4" fmla="*/ 29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3" y="0"/>
                    </a:moveTo>
                    <a:cubicBezTo>
                      <a:pt x="2" y="8"/>
                      <a:pt x="0" y="18"/>
                      <a:pt x="2" y="26"/>
                    </a:cubicBezTo>
                    <a:cubicBezTo>
                      <a:pt x="8" y="44"/>
                      <a:pt x="22" y="13"/>
                      <a:pt x="13"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65" name="Freeform 76">
                <a:extLst>
                  <a:ext uri="{FF2B5EF4-FFF2-40B4-BE49-F238E27FC236}">
                    <a16:creationId xmlns:a16="http://schemas.microsoft.com/office/drawing/2014/main" id="{1B054AB4-60CA-BBEC-E84C-7789D5C1FA2D}"/>
                  </a:ext>
                </a:extLst>
              </p:cNvPr>
              <p:cNvSpPr>
                <a:spLocks/>
              </p:cNvSpPr>
              <p:nvPr/>
            </p:nvSpPr>
            <p:spPr bwMode="auto">
              <a:xfrm>
                <a:off x="917" y="2654"/>
                <a:ext cx="65" cy="1"/>
              </a:xfrm>
              <a:custGeom>
                <a:avLst/>
                <a:gdLst>
                  <a:gd name="T0" fmla="*/ 0 w 65"/>
                  <a:gd name="T1" fmla="*/ 0 h 1"/>
                  <a:gd name="T2" fmla="*/ 65 w 65"/>
                  <a:gd name="T3" fmla="*/ 0 h 1"/>
                  <a:gd name="T4" fmla="*/ 0 w 65"/>
                  <a:gd name="T5" fmla="*/ 0 h 1"/>
                  <a:gd name="T6" fmla="*/ 0 60000 65536"/>
                  <a:gd name="T7" fmla="*/ 0 60000 65536"/>
                  <a:gd name="T8" fmla="*/ 0 60000 65536"/>
                </a:gdLst>
                <a:ahLst/>
                <a:cxnLst>
                  <a:cxn ang="T6">
                    <a:pos x="T0" y="T1"/>
                  </a:cxn>
                  <a:cxn ang="T7">
                    <a:pos x="T2" y="T3"/>
                  </a:cxn>
                  <a:cxn ang="T8">
                    <a:pos x="T4" y="T5"/>
                  </a:cxn>
                </a:cxnLst>
                <a:rect l="0" t="0" r="r" b="b"/>
                <a:pathLst>
                  <a:path w="65" h="1">
                    <a:moveTo>
                      <a:pt x="0" y="0"/>
                    </a:moveTo>
                    <a:lnTo>
                      <a:pt x="65"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66" name="Line 77">
                <a:extLst>
                  <a:ext uri="{FF2B5EF4-FFF2-40B4-BE49-F238E27FC236}">
                    <a16:creationId xmlns:a16="http://schemas.microsoft.com/office/drawing/2014/main" id="{3D0323E8-CDC3-27E5-0FC0-F360FEEA5D34}"/>
                  </a:ext>
                </a:extLst>
              </p:cNvPr>
              <p:cNvSpPr>
                <a:spLocks noChangeShapeType="1"/>
              </p:cNvSpPr>
              <p:nvPr/>
            </p:nvSpPr>
            <p:spPr bwMode="auto">
              <a:xfrm>
                <a:off x="917" y="2654"/>
                <a:ext cx="6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7" name="Freeform 78">
                <a:extLst>
                  <a:ext uri="{FF2B5EF4-FFF2-40B4-BE49-F238E27FC236}">
                    <a16:creationId xmlns:a16="http://schemas.microsoft.com/office/drawing/2014/main" id="{D1EE392D-6BD9-16BD-2AD2-F2D43C15C1A6}"/>
                  </a:ext>
                </a:extLst>
              </p:cNvPr>
              <p:cNvSpPr>
                <a:spLocks/>
              </p:cNvSpPr>
              <p:nvPr/>
            </p:nvSpPr>
            <p:spPr bwMode="auto">
              <a:xfrm>
                <a:off x="917" y="2641"/>
                <a:ext cx="65" cy="1"/>
              </a:xfrm>
              <a:custGeom>
                <a:avLst/>
                <a:gdLst>
                  <a:gd name="T0" fmla="*/ 0 w 65"/>
                  <a:gd name="T1" fmla="*/ 0 h 1"/>
                  <a:gd name="T2" fmla="*/ 65 w 65"/>
                  <a:gd name="T3" fmla="*/ 0 h 1"/>
                  <a:gd name="T4" fmla="*/ 0 w 65"/>
                  <a:gd name="T5" fmla="*/ 0 h 1"/>
                  <a:gd name="T6" fmla="*/ 0 60000 65536"/>
                  <a:gd name="T7" fmla="*/ 0 60000 65536"/>
                  <a:gd name="T8" fmla="*/ 0 60000 65536"/>
                </a:gdLst>
                <a:ahLst/>
                <a:cxnLst>
                  <a:cxn ang="T6">
                    <a:pos x="T0" y="T1"/>
                  </a:cxn>
                  <a:cxn ang="T7">
                    <a:pos x="T2" y="T3"/>
                  </a:cxn>
                  <a:cxn ang="T8">
                    <a:pos x="T4" y="T5"/>
                  </a:cxn>
                </a:cxnLst>
                <a:rect l="0" t="0" r="r" b="b"/>
                <a:pathLst>
                  <a:path w="65" h="1">
                    <a:moveTo>
                      <a:pt x="0" y="0"/>
                    </a:moveTo>
                    <a:lnTo>
                      <a:pt x="65"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68" name="Line 79">
                <a:extLst>
                  <a:ext uri="{FF2B5EF4-FFF2-40B4-BE49-F238E27FC236}">
                    <a16:creationId xmlns:a16="http://schemas.microsoft.com/office/drawing/2014/main" id="{AD0164D4-56E8-7910-FFBE-C6116E336EA2}"/>
                  </a:ext>
                </a:extLst>
              </p:cNvPr>
              <p:cNvSpPr>
                <a:spLocks noChangeShapeType="1"/>
              </p:cNvSpPr>
              <p:nvPr/>
            </p:nvSpPr>
            <p:spPr bwMode="auto">
              <a:xfrm>
                <a:off x="917" y="2641"/>
                <a:ext cx="6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69" name="Freeform 80">
                <a:extLst>
                  <a:ext uri="{FF2B5EF4-FFF2-40B4-BE49-F238E27FC236}">
                    <a16:creationId xmlns:a16="http://schemas.microsoft.com/office/drawing/2014/main" id="{317779FC-D5DC-7A58-E093-148A7E1D97C0}"/>
                  </a:ext>
                </a:extLst>
              </p:cNvPr>
              <p:cNvSpPr>
                <a:spLocks/>
              </p:cNvSpPr>
              <p:nvPr/>
            </p:nvSpPr>
            <p:spPr bwMode="auto">
              <a:xfrm>
                <a:off x="909" y="2625"/>
                <a:ext cx="66" cy="1"/>
              </a:xfrm>
              <a:custGeom>
                <a:avLst/>
                <a:gdLst>
                  <a:gd name="T0" fmla="*/ 0 w 66"/>
                  <a:gd name="T1" fmla="*/ 0 h 1"/>
                  <a:gd name="T2" fmla="*/ 66 w 66"/>
                  <a:gd name="T3" fmla="*/ 0 h 1"/>
                  <a:gd name="T4" fmla="*/ 0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0" y="0"/>
                    </a:moveTo>
                    <a:lnTo>
                      <a:pt x="66"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70" name="Line 81">
                <a:extLst>
                  <a:ext uri="{FF2B5EF4-FFF2-40B4-BE49-F238E27FC236}">
                    <a16:creationId xmlns:a16="http://schemas.microsoft.com/office/drawing/2014/main" id="{055214F4-2D3D-57A2-4163-595112FEF4F2}"/>
                  </a:ext>
                </a:extLst>
              </p:cNvPr>
              <p:cNvSpPr>
                <a:spLocks noChangeShapeType="1"/>
              </p:cNvSpPr>
              <p:nvPr/>
            </p:nvSpPr>
            <p:spPr bwMode="auto">
              <a:xfrm>
                <a:off x="909" y="2625"/>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71" name="Freeform 82">
                <a:extLst>
                  <a:ext uri="{FF2B5EF4-FFF2-40B4-BE49-F238E27FC236}">
                    <a16:creationId xmlns:a16="http://schemas.microsoft.com/office/drawing/2014/main" id="{438A38C3-AA87-CEA7-992D-C3D63B7FC508}"/>
                  </a:ext>
                </a:extLst>
              </p:cNvPr>
              <p:cNvSpPr>
                <a:spLocks/>
              </p:cNvSpPr>
              <p:nvPr/>
            </p:nvSpPr>
            <p:spPr bwMode="auto">
              <a:xfrm>
                <a:off x="901" y="1384"/>
                <a:ext cx="58" cy="133"/>
              </a:xfrm>
              <a:custGeom>
                <a:avLst/>
                <a:gdLst>
                  <a:gd name="T0" fmla="*/ 58 w 58"/>
                  <a:gd name="T1" fmla="*/ 0 h 133"/>
                  <a:gd name="T2" fmla="*/ 0 w 58"/>
                  <a:gd name="T3" fmla="*/ 133 h 133"/>
                  <a:gd name="T4" fmla="*/ 58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58" y="0"/>
                    </a:moveTo>
                    <a:lnTo>
                      <a:pt x="0" y="133"/>
                    </a:lnTo>
                    <a:lnTo>
                      <a:pt x="58"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72" name="Line 83">
                <a:extLst>
                  <a:ext uri="{FF2B5EF4-FFF2-40B4-BE49-F238E27FC236}">
                    <a16:creationId xmlns:a16="http://schemas.microsoft.com/office/drawing/2014/main" id="{4B928F3C-6787-D6FA-6A95-4FC0004C2270}"/>
                  </a:ext>
                </a:extLst>
              </p:cNvPr>
              <p:cNvSpPr>
                <a:spLocks noChangeShapeType="1"/>
              </p:cNvSpPr>
              <p:nvPr/>
            </p:nvSpPr>
            <p:spPr bwMode="auto">
              <a:xfrm flipH="1">
                <a:off x="901" y="1384"/>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73" name="Freeform 84">
                <a:extLst>
                  <a:ext uri="{FF2B5EF4-FFF2-40B4-BE49-F238E27FC236}">
                    <a16:creationId xmlns:a16="http://schemas.microsoft.com/office/drawing/2014/main" id="{A96D5E21-192F-F45F-8BF3-9235BC990904}"/>
                  </a:ext>
                </a:extLst>
              </p:cNvPr>
              <p:cNvSpPr>
                <a:spLocks/>
              </p:cNvSpPr>
              <p:nvPr/>
            </p:nvSpPr>
            <p:spPr bwMode="auto">
              <a:xfrm>
                <a:off x="891" y="1380"/>
                <a:ext cx="58" cy="133"/>
              </a:xfrm>
              <a:custGeom>
                <a:avLst/>
                <a:gdLst>
                  <a:gd name="T0" fmla="*/ 58 w 58"/>
                  <a:gd name="T1" fmla="*/ 0 h 133"/>
                  <a:gd name="T2" fmla="*/ 0 w 58"/>
                  <a:gd name="T3" fmla="*/ 133 h 133"/>
                  <a:gd name="T4" fmla="*/ 58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58" y="0"/>
                    </a:moveTo>
                    <a:lnTo>
                      <a:pt x="0" y="133"/>
                    </a:lnTo>
                    <a:lnTo>
                      <a:pt x="58"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74" name="Line 85">
                <a:extLst>
                  <a:ext uri="{FF2B5EF4-FFF2-40B4-BE49-F238E27FC236}">
                    <a16:creationId xmlns:a16="http://schemas.microsoft.com/office/drawing/2014/main" id="{95277240-D4D4-F6AF-D7F0-4CC50A87213B}"/>
                  </a:ext>
                </a:extLst>
              </p:cNvPr>
              <p:cNvSpPr>
                <a:spLocks noChangeShapeType="1"/>
              </p:cNvSpPr>
              <p:nvPr/>
            </p:nvSpPr>
            <p:spPr bwMode="auto">
              <a:xfrm flipH="1">
                <a:off x="891" y="1380"/>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75" name="Freeform 86">
                <a:extLst>
                  <a:ext uri="{FF2B5EF4-FFF2-40B4-BE49-F238E27FC236}">
                    <a16:creationId xmlns:a16="http://schemas.microsoft.com/office/drawing/2014/main" id="{26D26BCF-FD8D-98D1-06CF-B81B1EB15A18}"/>
                  </a:ext>
                </a:extLst>
              </p:cNvPr>
              <p:cNvSpPr>
                <a:spLocks/>
              </p:cNvSpPr>
              <p:nvPr/>
            </p:nvSpPr>
            <p:spPr bwMode="auto">
              <a:xfrm>
                <a:off x="777" y="1562"/>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76" name="Line 87">
                <a:extLst>
                  <a:ext uri="{FF2B5EF4-FFF2-40B4-BE49-F238E27FC236}">
                    <a16:creationId xmlns:a16="http://schemas.microsoft.com/office/drawing/2014/main" id="{89998D5E-AC6A-C472-A818-B01962C778CE}"/>
                  </a:ext>
                </a:extLst>
              </p:cNvPr>
              <p:cNvSpPr>
                <a:spLocks noChangeShapeType="1"/>
              </p:cNvSpPr>
              <p:nvPr/>
            </p:nvSpPr>
            <p:spPr bwMode="auto">
              <a:xfrm>
                <a:off x="777" y="1562"/>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77" name="Freeform 88">
                <a:extLst>
                  <a:ext uri="{FF2B5EF4-FFF2-40B4-BE49-F238E27FC236}">
                    <a16:creationId xmlns:a16="http://schemas.microsoft.com/office/drawing/2014/main" id="{DBF4A948-FC78-A3BB-B9D7-0C1C6932E66A}"/>
                  </a:ext>
                </a:extLst>
              </p:cNvPr>
              <p:cNvSpPr>
                <a:spLocks/>
              </p:cNvSpPr>
              <p:nvPr/>
            </p:nvSpPr>
            <p:spPr bwMode="auto">
              <a:xfrm>
                <a:off x="777" y="1550"/>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78" name="Line 89">
                <a:extLst>
                  <a:ext uri="{FF2B5EF4-FFF2-40B4-BE49-F238E27FC236}">
                    <a16:creationId xmlns:a16="http://schemas.microsoft.com/office/drawing/2014/main" id="{80200638-D819-AB4F-A14A-D1B393FC1FF0}"/>
                  </a:ext>
                </a:extLst>
              </p:cNvPr>
              <p:cNvSpPr>
                <a:spLocks noChangeShapeType="1"/>
              </p:cNvSpPr>
              <p:nvPr/>
            </p:nvSpPr>
            <p:spPr bwMode="auto">
              <a:xfrm>
                <a:off x="777" y="1550"/>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79" name="Freeform 90">
                <a:extLst>
                  <a:ext uri="{FF2B5EF4-FFF2-40B4-BE49-F238E27FC236}">
                    <a16:creationId xmlns:a16="http://schemas.microsoft.com/office/drawing/2014/main" id="{FC23009F-3F0F-0AC5-6270-2DBBED464F9A}"/>
                  </a:ext>
                </a:extLst>
              </p:cNvPr>
              <p:cNvSpPr>
                <a:spLocks/>
              </p:cNvSpPr>
              <p:nvPr/>
            </p:nvSpPr>
            <p:spPr bwMode="auto">
              <a:xfrm>
                <a:off x="777" y="1540"/>
                <a:ext cx="54" cy="1"/>
              </a:xfrm>
              <a:custGeom>
                <a:avLst/>
                <a:gdLst>
                  <a:gd name="T0" fmla="*/ 0 w 54"/>
                  <a:gd name="T1" fmla="*/ 0 h 1"/>
                  <a:gd name="T2" fmla="*/ 54 w 54"/>
                  <a:gd name="T3" fmla="*/ 0 h 1"/>
                  <a:gd name="T4" fmla="*/ 0 w 54"/>
                  <a:gd name="T5" fmla="*/ 0 h 1"/>
                  <a:gd name="T6" fmla="*/ 0 60000 65536"/>
                  <a:gd name="T7" fmla="*/ 0 60000 65536"/>
                  <a:gd name="T8" fmla="*/ 0 60000 65536"/>
                </a:gdLst>
                <a:ahLst/>
                <a:cxnLst>
                  <a:cxn ang="T6">
                    <a:pos x="T0" y="T1"/>
                  </a:cxn>
                  <a:cxn ang="T7">
                    <a:pos x="T2" y="T3"/>
                  </a:cxn>
                  <a:cxn ang="T8">
                    <a:pos x="T4" y="T5"/>
                  </a:cxn>
                </a:cxnLst>
                <a:rect l="0" t="0" r="r" b="b"/>
                <a:pathLst>
                  <a:path w="54" h="1">
                    <a:moveTo>
                      <a:pt x="0" y="0"/>
                    </a:moveTo>
                    <a:lnTo>
                      <a:pt x="54" y="0"/>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0" name="Line 91">
                <a:extLst>
                  <a:ext uri="{FF2B5EF4-FFF2-40B4-BE49-F238E27FC236}">
                    <a16:creationId xmlns:a16="http://schemas.microsoft.com/office/drawing/2014/main" id="{22BD5129-2249-FF75-4B3A-CCC61058571C}"/>
                  </a:ext>
                </a:extLst>
              </p:cNvPr>
              <p:cNvSpPr>
                <a:spLocks noChangeShapeType="1"/>
              </p:cNvSpPr>
              <p:nvPr/>
            </p:nvSpPr>
            <p:spPr bwMode="auto">
              <a:xfrm>
                <a:off x="777" y="1540"/>
                <a:ext cx="5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81" name="Freeform 92">
                <a:extLst>
                  <a:ext uri="{FF2B5EF4-FFF2-40B4-BE49-F238E27FC236}">
                    <a16:creationId xmlns:a16="http://schemas.microsoft.com/office/drawing/2014/main" id="{B988DEEA-0D5C-5A14-4FDA-C6E4BD33D03B}"/>
                  </a:ext>
                </a:extLst>
              </p:cNvPr>
              <p:cNvSpPr>
                <a:spLocks/>
              </p:cNvSpPr>
              <p:nvPr/>
            </p:nvSpPr>
            <p:spPr bwMode="auto">
              <a:xfrm>
                <a:off x="1395" y="2481"/>
                <a:ext cx="36" cy="38"/>
              </a:xfrm>
              <a:custGeom>
                <a:avLst/>
                <a:gdLst>
                  <a:gd name="T0" fmla="*/ 0 w 27"/>
                  <a:gd name="T1" fmla="*/ 71 h 28"/>
                  <a:gd name="T2" fmla="*/ 31 w 27"/>
                  <a:gd name="T3" fmla="*/ 33 h 28"/>
                  <a:gd name="T4" fmla="*/ 64 w 27"/>
                  <a:gd name="T5" fmla="*/ 0 h 28"/>
                  <a:gd name="T6" fmla="*/ 52 w 27"/>
                  <a:gd name="T7" fmla="*/ 19 h 28"/>
                  <a:gd name="T8" fmla="*/ 36 w 27"/>
                  <a:gd name="T9" fmla="*/ 33 h 28"/>
                  <a:gd name="T10" fmla="*/ 7 w 27"/>
                  <a:gd name="T11" fmla="*/ 65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8">
                    <a:moveTo>
                      <a:pt x="0" y="28"/>
                    </a:moveTo>
                    <a:cubicBezTo>
                      <a:pt x="7" y="24"/>
                      <a:pt x="8" y="18"/>
                      <a:pt x="13" y="13"/>
                    </a:cubicBezTo>
                    <a:cubicBezTo>
                      <a:pt x="17" y="8"/>
                      <a:pt x="25" y="6"/>
                      <a:pt x="27" y="0"/>
                    </a:cubicBezTo>
                    <a:cubicBezTo>
                      <a:pt x="26" y="2"/>
                      <a:pt x="24" y="5"/>
                      <a:pt x="22" y="7"/>
                    </a:cubicBezTo>
                    <a:cubicBezTo>
                      <a:pt x="20" y="10"/>
                      <a:pt x="18" y="11"/>
                      <a:pt x="15" y="13"/>
                    </a:cubicBezTo>
                    <a:cubicBezTo>
                      <a:pt x="10" y="16"/>
                      <a:pt x="8" y="23"/>
                      <a:pt x="3" y="2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2" name="Freeform 93">
                <a:extLst>
                  <a:ext uri="{FF2B5EF4-FFF2-40B4-BE49-F238E27FC236}">
                    <a16:creationId xmlns:a16="http://schemas.microsoft.com/office/drawing/2014/main" id="{8CBBDEAD-EF07-1229-4DEA-F08C0B948197}"/>
                  </a:ext>
                </a:extLst>
              </p:cNvPr>
              <p:cNvSpPr>
                <a:spLocks/>
              </p:cNvSpPr>
              <p:nvPr/>
            </p:nvSpPr>
            <p:spPr bwMode="auto">
              <a:xfrm>
                <a:off x="1375" y="2531"/>
                <a:ext cx="10" cy="14"/>
              </a:xfrm>
              <a:custGeom>
                <a:avLst/>
                <a:gdLst>
                  <a:gd name="T0" fmla="*/ 0 w 8"/>
                  <a:gd name="T1" fmla="*/ 28 h 10"/>
                  <a:gd name="T2" fmla="*/ 16 w 8"/>
                  <a:gd name="T3" fmla="*/ 0 h 10"/>
                  <a:gd name="T4" fmla="*/ 10 w 8"/>
                  <a:gd name="T5" fmla="*/ 14 h 10"/>
                  <a:gd name="T6" fmla="*/ 0 w 8"/>
                  <a:gd name="T7" fmla="*/ 28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0">
                    <a:moveTo>
                      <a:pt x="0" y="10"/>
                    </a:moveTo>
                    <a:cubicBezTo>
                      <a:pt x="0" y="4"/>
                      <a:pt x="7" y="5"/>
                      <a:pt x="8" y="0"/>
                    </a:cubicBezTo>
                    <a:cubicBezTo>
                      <a:pt x="7" y="2"/>
                      <a:pt x="7" y="4"/>
                      <a:pt x="5" y="5"/>
                    </a:cubicBezTo>
                    <a:cubicBezTo>
                      <a:pt x="3" y="7"/>
                      <a:pt x="0" y="7"/>
                      <a:pt x="0" y="1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3" name="Freeform 94">
                <a:extLst>
                  <a:ext uri="{FF2B5EF4-FFF2-40B4-BE49-F238E27FC236}">
                    <a16:creationId xmlns:a16="http://schemas.microsoft.com/office/drawing/2014/main" id="{6450A1D4-014E-E6D0-B528-F2E5874742A4}"/>
                  </a:ext>
                </a:extLst>
              </p:cNvPr>
              <p:cNvSpPr>
                <a:spLocks/>
              </p:cNvSpPr>
              <p:nvPr/>
            </p:nvSpPr>
            <p:spPr bwMode="auto">
              <a:xfrm>
                <a:off x="1364" y="2491"/>
                <a:ext cx="19" cy="33"/>
              </a:xfrm>
              <a:custGeom>
                <a:avLst/>
                <a:gdLst>
                  <a:gd name="T0" fmla="*/ 0 w 14"/>
                  <a:gd name="T1" fmla="*/ 0 h 25"/>
                  <a:gd name="T2" fmla="*/ 35 w 14"/>
                  <a:gd name="T3" fmla="*/ 58 h 25"/>
                  <a:gd name="T4" fmla="*/ 0 w 14"/>
                  <a:gd name="T5" fmla="*/ 0 h 25"/>
                  <a:gd name="T6" fmla="*/ 0 60000 65536"/>
                  <a:gd name="T7" fmla="*/ 0 60000 65536"/>
                  <a:gd name="T8" fmla="*/ 0 60000 65536"/>
                </a:gdLst>
                <a:ahLst/>
                <a:cxnLst>
                  <a:cxn ang="T6">
                    <a:pos x="T0" y="T1"/>
                  </a:cxn>
                  <a:cxn ang="T7">
                    <a:pos x="T2" y="T3"/>
                  </a:cxn>
                  <a:cxn ang="T8">
                    <a:pos x="T4" y="T5"/>
                  </a:cxn>
                </a:cxnLst>
                <a:rect l="0" t="0" r="r" b="b"/>
                <a:pathLst>
                  <a:path w="14" h="25">
                    <a:moveTo>
                      <a:pt x="0" y="0"/>
                    </a:moveTo>
                    <a:cubicBezTo>
                      <a:pt x="4" y="4"/>
                      <a:pt x="13" y="13"/>
                      <a:pt x="14" y="25"/>
                    </a:cubicBezTo>
                    <a:cubicBezTo>
                      <a:pt x="14" y="13"/>
                      <a:pt x="7" y="4"/>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4" name="Freeform 95">
                <a:extLst>
                  <a:ext uri="{FF2B5EF4-FFF2-40B4-BE49-F238E27FC236}">
                    <a16:creationId xmlns:a16="http://schemas.microsoft.com/office/drawing/2014/main" id="{50A5044F-6CF3-9A22-BB16-82E129C7952A}"/>
                  </a:ext>
                </a:extLst>
              </p:cNvPr>
              <p:cNvSpPr>
                <a:spLocks/>
              </p:cNvSpPr>
              <p:nvPr/>
            </p:nvSpPr>
            <p:spPr bwMode="auto">
              <a:xfrm>
                <a:off x="1392" y="2510"/>
                <a:ext cx="8" cy="8"/>
              </a:xfrm>
              <a:custGeom>
                <a:avLst/>
                <a:gdLst>
                  <a:gd name="T0" fmla="*/ 0 w 6"/>
                  <a:gd name="T1" fmla="*/ 0 h 6"/>
                  <a:gd name="T2" fmla="*/ 15 w 6"/>
                  <a:gd name="T3" fmla="*/ 15 h 6"/>
                  <a:gd name="T4" fmla="*/ 0 60000 65536"/>
                  <a:gd name="T5" fmla="*/ 0 60000 65536"/>
                </a:gdLst>
                <a:ahLst/>
                <a:cxnLst>
                  <a:cxn ang="T4">
                    <a:pos x="T0" y="T1"/>
                  </a:cxn>
                  <a:cxn ang="T5">
                    <a:pos x="T2" y="T3"/>
                  </a:cxn>
                </a:cxnLst>
                <a:rect l="0" t="0" r="r" b="b"/>
                <a:pathLst>
                  <a:path w="6" h="6">
                    <a:moveTo>
                      <a:pt x="0" y="0"/>
                    </a:moveTo>
                    <a:cubicBezTo>
                      <a:pt x="1" y="0"/>
                      <a:pt x="6" y="6"/>
                      <a:pt x="6" y="6"/>
                    </a:cubicBezTo>
                  </a:path>
                </a:pathLst>
              </a:custGeom>
              <a:noFill/>
              <a:ln w="7938" cap="flat">
                <a:solidFill>
                  <a:srgbClr val="FFECC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85" name="Freeform 96">
                <a:extLst>
                  <a:ext uri="{FF2B5EF4-FFF2-40B4-BE49-F238E27FC236}">
                    <a16:creationId xmlns:a16="http://schemas.microsoft.com/office/drawing/2014/main" id="{DE4727A8-3D38-F080-D3D6-C2C8EF269479}"/>
                  </a:ext>
                </a:extLst>
              </p:cNvPr>
              <p:cNvSpPr>
                <a:spLocks/>
              </p:cNvSpPr>
              <p:nvPr/>
            </p:nvSpPr>
            <p:spPr bwMode="auto">
              <a:xfrm>
                <a:off x="1474" y="1394"/>
                <a:ext cx="10" cy="8"/>
              </a:xfrm>
              <a:custGeom>
                <a:avLst/>
                <a:gdLst>
                  <a:gd name="T0" fmla="*/ 0 w 7"/>
                  <a:gd name="T1" fmla="*/ 15 h 6"/>
                  <a:gd name="T2" fmla="*/ 20 w 7"/>
                  <a:gd name="T3" fmla="*/ 0 h 6"/>
                  <a:gd name="T4" fmla="*/ 0 60000 65536"/>
                  <a:gd name="T5" fmla="*/ 0 60000 65536"/>
                </a:gdLst>
                <a:ahLst/>
                <a:cxnLst>
                  <a:cxn ang="T4">
                    <a:pos x="T0" y="T1"/>
                  </a:cxn>
                  <a:cxn ang="T5">
                    <a:pos x="T2" y="T3"/>
                  </a:cxn>
                </a:cxnLst>
                <a:rect l="0" t="0" r="r" b="b"/>
                <a:pathLst>
                  <a:path w="7" h="6">
                    <a:moveTo>
                      <a:pt x="0" y="6"/>
                    </a:moveTo>
                    <a:cubicBezTo>
                      <a:pt x="1" y="3"/>
                      <a:pt x="4" y="1"/>
                      <a:pt x="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6" name="Freeform 97">
                <a:extLst>
                  <a:ext uri="{FF2B5EF4-FFF2-40B4-BE49-F238E27FC236}">
                    <a16:creationId xmlns:a16="http://schemas.microsoft.com/office/drawing/2014/main" id="{4757CB24-CC6B-6D9C-CBB6-478CB6E4DE54}"/>
                  </a:ext>
                </a:extLst>
              </p:cNvPr>
              <p:cNvSpPr>
                <a:spLocks/>
              </p:cNvSpPr>
              <p:nvPr/>
            </p:nvSpPr>
            <p:spPr bwMode="auto">
              <a:xfrm>
                <a:off x="1412" y="1374"/>
                <a:ext cx="20" cy="14"/>
              </a:xfrm>
              <a:custGeom>
                <a:avLst/>
                <a:gdLst>
                  <a:gd name="T0" fmla="*/ 0 w 15"/>
                  <a:gd name="T1" fmla="*/ 23 h 11"/>
                  <a:gd name="T2" fmla="*/ 36 w 15"/>
                  <a:gd name="T3" fmla="*/ 13 h 11"/>
                  <a:gd name="T4" fmla="*/ 7 w 15"/>
                  <a:gd name="T5" fmla="*/ 18 h 11"/>
                  <a:gd name="T6" fmla="*/ 0 60000 65536"/>
                  <a:gd name="T7" fmla="*/ 0 60000 65536"/>
                  <a:gd name="T8" fmla="*/ 0 60000 65536"/>
                </a:gdLst>
                <a:ahLst/>
                <a:cxnLst>
                  <a:cxn ang="T6">
                    <a:pos x="T0" y="T1"/>
                  </a:cxn>
                  <a:cxn ang="T7">
                    <a:pos x="T2" y="T3"/>
                  </a:cxn>
                  <a:cxn ang="T8">
                    <a:pos x="T4" y="T5"/>
                  </a:cxn>
                </a:cxnLst>
                <a:rect l="0" t="0" r="r" b="b"/>
                <a:pathLst>
                  <a:path w="15" h="11">
                    <a:moveTo>
                      <a:pt x="0" y="11"/>
                    </a:moveTo>
                    <a:cubicBezTo>
                      <a:pt x="1" y="3"/>
                      <a:pt x="9" y="0"/>
                      <a:pt x="15" y="6"/>
                    </a:cubicBezTo>
                    <a:cubicBezTo>
                      <a:pt x="9" y="3"/>
                      <a:pt x="7" y="5"/>
                      <a:pt x="3"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7" name="Freeform 98">
                <a:extLst>
                  <a:ext uri="{FF2B5EF4-FFF2-40B4-BE49-F238E27FC236}">
                    <a16:creationId xmlns:a16="http://schemas.microsoft.com/office/drawing/2014/main" id="{A666A970-A8C7-FFF0-7793-03C97116DA6A}"/>
                  </a:ext>
                </a:extLst>
              </p:cNvPr>
              <p:cNvSpPr>
                <a:spLocks/>
              </p:cNvSpPr>
              <p:nvPr/>
            </p:nvSpPr>
            <p:spPr bwMode="auto">
              <a:xfrm>
                <a:off x="1529" y="1394"/>
                <a:ext cx="22" cy="62"/>
              </a:xfrm>
              <a:custGeom>
                <a:avLst/>
                <a:gdLst>
                  <a:gd name="T0" fmla="*/ 0 w 16"/>
                  <a:gd name="T1" fmla="*/ 7 h 46"/>
                  <a:gd name="T2" fmla="*/ 40 w 16"/>
                  <a:gd name="T3" fmla="*/ 43 h 46"/>
                  <a:gd name="T4" fmla="*/ 34 w 16"/>
                  <a:gd name="T5" fmla="*/ 113 h 46"/>
                  <a:gd name="T6" fmla="*/ 0 w 16"/>
                  <a:gd name="T7" fmla="*/ 7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46">
                    <a:moveTo>
                      <a:pt x="0" y="3"/>
                    </a:moveTo>
                    <a:cubicBezTo>
                      <a:pt x="8" y="0"/>
                      <a:pt x="13" y="7"/>
                      <a:pt x="15" y="18"/>
                    </a:cubicBezTo>
                    <a:cubicBezTo>
                      <a:pt x="16" y="30"/>
                      <a:pt x="12" y="39"/>
                      <a:pt x="13" y="46"/>
                    </a:cubicBezTo>
                    <a:cubicBezTo>
                      <a:pt x="13" y="28"/>
                      <a:pt x="11" y="3"/>
                      <a:pt x="0"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8" name="Freeform 99">
                <a:extLst>
                  <a:ext uri="{FF2B5EF4-FFF2-40B4-BE49-F238E27FC236}">
                    <a16:creationId xmlns:a16="http://schemas.microsoft.com/office/drawing/2014/main" id="{69D7339E-7E04-8B11-B8C1-F46279C8F0AA}"/>
                  </a:ext>
                </a:extLst>
              </p:cNvPr>
              <p:cNvSpPr>
                <a:spLocks/>
              </p:cNvSpPr>
              <p:nvPr/>
            </p:nvSpPr>
            <p:spPr bwMode="auto">
              <a:xfrm>
                <a:off x="1298" y="1329"/>
                <a:ext cx="75" cy="14"/>
              </a:xfrm>
              <a:custGeom>
                <a:avLst/>
                <a:gdLst>
                  <a:gd name="T0" fmla="*/ 0 w 56"/>
                  <a:gd name="T1" fmla="*/ 28 h 10"/>
                  <a:gd name="T2" fmla="*/ 58 w 56"/>
                  <a:gd name="T3" fmla="*/ 11 h 10"/>
                  <a:gd name="T4" fmla="*/ 134 w 56"/>
                  <a:gd name="T5" fmla="*/ 6 h 10"/>
                  <a:gd name="T6" fmla="*/ 84 w 56"/>
                  <a:gd name="T7" fmla="*/ 11 h 10"/>
                  <a:gd name="T8" fmla="*/ 59 w 56"/>
                  <a:gd name="T9" fmla="*/ 15 h 10"/>
                  <a:gd name="T10" fmla="*/ 38 w 56"/>
                  <a:gd name="T11" fmla="*/ 15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10">
                    <a:moveTo>
                      <a:pt x="0" y="10"/>
                    </a:moveTo>
                    <a:cubicBezTo>
                      <a:pt x="8" y="10"/>
                      <a:pt x="16" y="6"/>
                      <a:pt x="24" y="4"/>
                    </a:cubicBezTo>
                    <a:cubicBezTo>
                      <a:pt x="34" y="0"/>
                      <a:pt x="44" y="0"/>
                      <a:pt x="56" y="2"/>
                    </a:cubicBezTo>
                    <a:cubicBezTo>
                      <a:pt x="49" y="1"/>
                      <a:pt x="41" y="2"/>
                      <a:pt x="35" y="4"/>
                    </a:cubicBezTo>
                    <a:cubicBezTo>
                      <a:pt x="32" y="5"/>
                      <a:pt x="28" y="6"/>
                      <a:pt x="25" y="6"/>
                    </a:cubicBezTo>
                    <a:cubicBezTo>
                      <a:pt x="22" y="7"/>
                      <a:pt x="19" y="5"/>
                      <a:pt x="16"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89" name="Line 100">
                <a:extLst>
                  <a:ext uri="{FF2B5EF4-FFF2-40B4-BE49-F238E27FC236}">
                    <a16:creationId xmlns:a16="http://schemas.microsoft.com/office/drawing/2014/main" id="{9DD5DFB8-5E1A-F7B0-9EB0-1D87234D8696}"/>
                  </a:ext>
                </a:extLst>
              </p:cNvPr>
              <p:cNvSpPr>
                <a:spLocks noChangeShapeType="1"/>
              </p:cNvSpPr>
              <p:nvPr/>
            </p:nvSpPr>
            <p:spPr bwMode="auto">
              <a:xfrm flipH="1">
                <a:off x="1279" y="2199"/>
                <a:ext cx="116" cy="11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0" name="Line 101">
                <a:extLst>
                  <a:ext uri="{FF2B5EF4-FFF2-40B4-BE49-F238E27FC236}">
                    <a16:creationId xmlns:a16="http://schemas.microsoft.com/office/drawing/2014/main" id="{7C39937C-061E-7641-F154-1BC8693BFD16}"/>
                  </a:ext>
                </a:extLst>
              </p:cNvPr>
              <p:cNvSpPr>
                <a:spLocks noChangeShapeType="1"/>
              </p:cNvSpPr>
              <p:nvPr/>
            </p:nvSpPr>
            <p:spPr bwMode="auto">
              <a:xfrm flipH="1">
                <a:off x="1278" y="2207"/>
                <a:ext cx="122" cy="12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1" name="Line 102">
                <a:extLst>
                  <a:ext uri="{FF2B5EF4-FFF2-40B4-BE49-F238E27FC236}">
                    <a16:creationId xmlns:a16="http://schemas.microsoft.com/office/drawing/2014/main" id="{55D523C1-EB00-F76A-34D2-C86110205D67}"/>
                  </a:ext>
                </a:extLst>
              </p:cNvPr>
              <p:cNvSpPr>
                <a:spLocks noChangeShapeType="1"/>
              </p:cNvSpPr>
              <p:nvPr/>
            </p:nvSpPr>
            <p:spPr bwMode="auto">
              <a:xfrm flipH="1">
                <a:off x="1280" y="2215"/>
                <a:ext cx="128" cy="12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2" name="Line 103">
                <a:extLst>
                  <a:ext uri="{FF2B5EF4-FFF2-40B4-BE49-F238E27FC236}">
                    <a16:creationId xmlns:a16="http://schemas.microsoft.com/office/drawing/2014/main" id="{E41335AA-E321-4868-8993-B0D467403392}"/>
                  </a:ext>
                </a:extLst>
              </p:cNvPr>
              <p:cNvSpPr>
                <a:spLocks noChangeShapeType="1"/>
              </p:cNvSpPr>
              <p:nvPr/>
            </p:nvSpPr>
            <p:spPr bwMode="auto">
              <a:xfrm>
                <a:off x="1284" y="2295"/>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3" name="Line 104">
                <a:extLst>
                  <a:ext uri="{FF2B5EF4-FFF2-40B4-BE49-F238E27FC236}">
                    <a16:creationId xmlns:a16="http://schemas.microsoft.com/office/drawing/2014/main" id="{BFD2460C-7570-A288-B50D-8910D9679B2D}"/>
                  </a:ext>
                </a:extLst>
              </p:cNvPr>
              <p:cNvSpPr>
                <a:spLocks noChangeShapeType="1"/>
              </p:cNvSpPr>
              <p:nvPr/>
            </p:nvSpPr>
            <p:spPr bwMode="auto">
              <a:xfrm>
                <a:off x="1294" y="2284"/>
                <a:ext cx="1" cy="26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4" name="Freeform 105">
                <a:extLst>
                  <a:ext uri="{FF2B5EF4-FFF2-40B4-BE49-F238E27FC236}">
                    <a16:creationId xmlns:a16="http://schemas.microsoft.com/office/drawing/2014/main" id="{3592A8A9-24EC-98B5-801E-3E66D5AB5E52}"/>
                  </a:ext>
                </a:extLst>
              </p:cNvPr>
              <p:cNvSpPr>
                <a:spLocks/>
              </p:cNvSpPr>
              <p:nvPr/>
            </p:nvSpPr>
            <p:spPr bwMode="auto">
              <a:xfrm>
                <a:off x="1267" y="2292"/>
                <a:ext cx="29" cy="59"/>
              </a:xfrm>
              <a:custGeom>
                <a:avLst/>
                <a:gdLst>
                  <a:gd name="T0" fmla="*/ 42 w 22"/>
                  <a:gd name="T1" fmla="*/ 0 h 44"/>
                  <a:gd name="T2" fmla="*/ 44 w 22"/>
                  <a:gd name="T3" fmla="*/ 63 h 44"/>
                  <a:gd name="T4" fmla="*/ 20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18" y="0"/>
                    </a:moveTo>
                    <a:cubicBezTo>
                      <a:pt x="20" y="8"/>
                      <a:pt x="22" y="18"/>
                      <a:pt x="19" y="26"/>
                    </a:cubicBezTo>
                    <a:cubicBezTo>
                      <a:pt x="13" y="44"/>
                      <a:pt x="0" y="13"/>
                      <a:pt x="8" y="1"/>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395" name="Freeform 106">
                <a:extLst>
                  <a:ext uri="{FF2B5EF4-FFF2-40B4-BE49-F238E27FC236}">
                    <a16:creationId xmlns:a16="http://schemas.microsoft.com/office/drawing/2014/main" id="{084AF379-8684-3790-F416-CB82E68E457B}"/>
                  </a:ext>
                </a:extLst>
              </p:cNvPr>
              <p:cNvSpPr>
                <a:spLocks/>
              </p:cNvSpPr>
              <p:nvPr/>
            </p:nvSpPr>
            <p:spPr bwMode="auto">
              <a:xfrm>
                <a:off x="1267" y="2292"/>
                <a:ext cx="29" cy="59"/>
              </a:xfrm>
              <a:custGeom>
                <a:avLst/>
                <a:gdLst>
                  <a:gd name="T0" fmla="*/ 42 w 22"/>
                  <a:gd name="T1" fmla="*/ 0 h 44"/>
                  <a:gd name="T2" fmla="*/ 44 w 22"/>
                  <a:gd name="T3" fmla="*/ 63 h 44"/>
                  <a:gd name="T4" fmla="*/ 20 w 22"/>
                  <a:gd name="T5" fmla="*/ 1 h 44"/>
                  <a:gd name="T6" fmla="*/ 0 60000 65536"/>
                  <a:gd name="T7" fmla="*/ 0 60000 65536"/>
                  <a:gd name="T8" fmla="*/ 0 60000 65536"/>
                </a:gdLst>
                <a:ahLst/>
                <a:cxnLst>
                  <a:cxn ang="T6">
                    <a:pos x="T0" y="T1"/>
                  </a:cxn>
                  <a:cxn ang="T7">
                    <a:pos x="T2" y="T3"/>
                  </a:cxn>
                  <a:cxn ang="T8">
                    <a:pos x="T4" y="T5"/>
                  </a:cxn>
                </a:cxnLst>
                <a:rect l="0" t="0" r="r" b="b"/>
                <a:pathLst>
                  <a:path w="22" h="44">
                    <a:moveTo>
                      <a:pt x="18" y="0"/>
                    </a:moveTo>
                    <a:cubicBezTo>
                      <a:pt x="20" y="8"/>
                      <a:pt x="22" y="18"/>
                      <a:pt x="19" y="26"/>
                    </a:cubicBezTo>
                    <a:cubicBezTo>
                      <a:pt x="13" y="44"/>
                      <a:pt x="0" y="13"/>
                      <a:pt x="8"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396" name="Freeform 107">
                <a:extLst>
                  <a:ext uri="{FF2B5EF4-FFF2-40B4-BE49-F238E27FC236}">
                    <a16:creationId xmlns:a16="http://schemas.microsoft.com/office/drawing/2014/main" id="{0651A581-2028-ECE5-4DEA-CBF6FA08A50B}"/>
                  </a:ext>
                </a:extLst>
              </p:cNvPr>
              <p:cNvSpPr>
                <a:spLocks/>
              </p:cNvSpPr>
              <p:nvPr/>
            </p:nvSpPr>
            <p:spPr bwMode="auto">
              <a:xfrm>
                <a:off x="1358" y="2654"/>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97" name="Line 108">
                <a:extLst>
                  <a:ext uri="{FF2B5EF4-FFF2-40B4-BE49-F238E27FC236}">
                    <a16:creationId xmlns:a16="http://schemas.microsoft.com/office/drawing/2014/main" id="{75DD1EA6-D4B6-2829-222A-8E514B37386F}"/>
                  </a:ext>
                </a:extLst>
              </p:cNvPr>
              <p:cNvSpPr>
                <a:spLocks noChangeShapeType="1"/>
              </p:cNvSpPr>
              <p:nvPr/>
            </p:nvSpPr>
            <p:spPr bwMode="auto">
              <a:xfrm flipH="1">
                <a:off x="1358" y="2654"/>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398" name="Freeform 109">
                <a:extLst>
                  <a:ext uri="{FF2B5EF4-FFF2-40B4-BE49-F238E27FC236}">
                    <a16:creationId xmlns:a16="http://schemas.microsoft.com/office/drawing/2014/main" id="{65D76ACA-7DB8-7D20-C45C-E727BE367FF0}"/>
                  </a:ext>
                </a:extLst>
              </p:cNvPr>
              <p:cNvSpPr>
                <a:spLocks/>
              </p:cNvSpPr>
              <p:nvPr/>
            </p:nvSpPr>
            <p:spPr bwMode="auto">
              <a:xfrm>
                <a:off x="1358" y="2641"/>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399" name="Line 110">
                <a:extLst>
                  <a:ext uri="{FF2B5EF4-FFF2-40B4-BE49-F238E27FC236}">
                    <a16:creationId xmlns:a16="http://schemas.microsoft.com/office/drawing/2014/main" id="{E81480B7-5268-06D2-6C88-B82DDECCE581}"/>
                  </a:ext>
                </a:extLst>
              </p:cNvPr>
              <p:cNvSpPr>
                <a:spLocks noChangeShapeType="1"/>
              </p:cNvSpPr>
              <p:nvPr/>
            </p:nvSpPr>
            <p:spPr bwMode="auto">
              <a:xfrm flipH="1">
                <a:off x="1358" y="2641"/>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00" name="Freeform 111">
                <a:extLst>
                  <a:ext uri="{FF2B5EF4-FFF2-40B4-BE49-F238E27FC236}">
                    <a16:creationId xmlns:a16="http://schemas.microsoft.com/office/drawing/2014/main" id="{6FA63690-CBB3-2F65-11EC-98C71716E217}"/>
                  </a:ext>
                </a:extLst>
              </p:cNvPr>
              <p:cNvSpPr>
                <a:spLocks/>
              </p:cNvSpPr>
              <p:nvPr/>
            </p:nvSpPr>
            <p:spPr bwMode="auto">
              <a:xfrm>
                <a:off x="1365" y="2625"/>
                <a:ext cx="66" cy="1"/>
              </a:xfrm>
              <a:custGeom>
                <a:avLst/>
                <a:gdLst>
                  <a:gd name="T0" fmla="*/ 66 w 66"/>
                  <a:gd name="T1" fmla="*/ 0 h 1"/>
                  <a:gd name="T2" fmla="*/ 0 w 66"/>
                  <a:gd name="T3" fmla="*/ 0 h 1"/>
                  <a:gd name="T4" fmla="*/ 66 w 66"/>
                  <a:gd name="T5" fmla="*/ 0 h 1"/>
                  <a:gd name="T6" fmla="*/ 0 60000 65536"/>
                  <a:gd name="T7" fmla="*/ 0 60000 65536"/>
                  <a:gd name="T8" fmla="*/ 0 60000 65536"/>
                </a:gdLst>
                <a:ahLst/>
                <a:cxnLst>
                  <a:cxn ang="T6">
                    <a:pos x="T0" y="T1"/>
                  </a:cxn>
                  <a:cxn ang="T7">
                    <a:pos x="T2" y="T3"/>
                  </a:cxn>
                  <a:cxn ang="T8">
                    <a:pos x="T4" y="T5"/>
                  </a:cxn>
                </a:cxnLst>
                <a:rect l="0" t="0" r="r" b="b"/>
                <a:pathLst>
                  <a:path w="66" h="1">
                    <a:moveTo>
                      <a:pt x="66" y="0"/>
                    </a:moveTo>
                    <a:lnTo>
                      <a:pt x="0" y="0"/>
                    </a:lnTo>
                    <a:lnTo>
                      <a:pt x="66"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01" name="Line 112">
                <a:extLst>
                  <a:ext uri="{FF2B5EF4-FFF2-40B4-BE49-F238E27FC236}">
                    <a16:creationId xmlns:a16="http://schemas.microsoft.com/office/drawing/2014/main" id="{180B484A-2989-A9F1-70E0-FC320467AF46}"/>
                  </a:ext>
                </a:extLst>
              </p:cNvPr>
              <p:cNvSpPr>
                <a:spLocks noChangeShapeType="1"/>
              </p:cNvSpPr>
              <p:nvPr/>
            </p:nvSpPr>
            <p:spPr bwMode="auto">
              <a:xfrm flipH="1">
                <a:off x="1365" y="2625"/>
                <a:ext cx="66"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02" name="Freeform 113">
                <a:extLst>
                  <a:ext uri="{FF2B5EF4-FFF2-40B4-BE49-F238E27FC236}">
                    <a16:creationId xmlns:a16="http://schemas.microsoft.com/office/drawing/2014/main" id="{DCAF6EE5-8F1D-1ACD-4FB7-934941305E73}"/>
                  </a:ext>
                </a:extLst>
              </p:cNvPr>
              <p:cNvSpPr>
                <a:spLocks/>
              </p:cNvSpPr>
              <p:nvPr/>
            </p:nvSpPr>
            <p:spPr bwMode="auto">
              <a:xfrm>
                <a:off x="1381" y="1384"/>
                <a:ext cx="58" cy="133"/>
              </a:xfrm>
              <a:custGeom>
                <a:avLst/>
                <a:gdLst>
                  <a:gd name="T0" fmla="*/ 0 w 58"/>
                  <a:gd name="T1" fmla="*/ 0 h 133"/>
                  <a:gd name="T2" fmla="*/ 58 w 58"/>
                  <a:gd name="T3" fmla="*/ 133 h 133"/>
                  <a:gd name="T4" fmla="*/ 0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0" y="0"/>
                    </a:moveTo>
                    <a:lnTo>
                      <a:pt x="58" y="133"/>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03" name="Line 114">
                <a:extLst>
                  <a:ext uri="{FF2B5EF4-FFF2-40B4-BE49-F238E27FC236}">
                    <a16:creationId xmlns:a16="http://schemas.microsoft.com/office/drawing/2014/main" id="{A9040620-F019-1BD7-FBF4-3B78C7170A29}"/>
                  </a:ext>
                </a:extLst>
              </p:cNvPr>
              <p:cNvSpPr>
                <a:spLocks noChangeShapeType="1"/>
              </p:cNvSpPr>
              <p:nvPr/>
            </p:nvSpPr>
            <p:spPr bwMode="auto">
              <a:xfrm>
                <a:off x="1381" y="1384"/>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04" name="Freeform 115">
                <a:extLst>
                  <a:ext uri="{FF2B5EF4-FFF2-40B4-BE49-F238E27FC236}">
                    <a16:creationId xmlns:a16="http://schemas.microsoft.com/office/drawing/2014/main" id="{FFAAF900-C218-4EE5-A8BC-D5399C446991}"/>
                  </a:ext>
                </a:extLst>
              </p:cNvPr>
              <p:cNvSpPr>
                <a:spLocks/>
              </p:cNvSpPr>
              <p:nvPr/>
            </p:nvSpPr>
            <p:spPr bwMode="auto">
              <a:xfrm>
                <a:off x="1391" y="1380"/>
                <a:ext cx="58" cy="133"/>
              </a:xfrm>
              <a:custGeom>
                <a:avLst/>
                <a:gdLst>
                  <a:gd name="T0" fmla="*/ 0 w 58"/>
                  <a:gd name="T1" fmla="*/ 0 h 133"/>
                  <a:gd name="T2" fmla="*/ 58 w 58"/>
                  <a:gd name="T3" fmla="*/ 133 h 133"/>
                  <a:gd name="T4" fmla="*/ 0 w 58"/>
                  <a:gd name="T5" fmla="*/ 0 h 133"/>
                  <a:gd name="T6" fmla="*/ 0 60000 65536"/>
                  <a:gd name="T7" fmla="*/ 0 60000 65536"/>
                  <a:gd name="T8" fmla="*/ 0 60000 65536"/>
                </a:gdLst>
                <a:ahLst/>
                <a:cxnLst>
                  <a:cxn ang="T6">
                    <a:pos x="T0" y="T1"/>
                  </a:cxn>
                  <a:cxn ang="T7">
                    <a:pos x="T2" y="T3"/>
                  </a:cxn>
                  <a:cxn ang="T8">
                    <a:pos x="T4" y="T5"/>
                  </a:cxn>
                </a:cxnLst>
                <a:rect l="0" t="0" r="r" b="b"/>
                <a:pathLst>
                  <a:path w="58" h="133">
                    <a:moveTo>
                      <a:pt x="0" y="0"/>
                    </a:moveTo>
                    <a:lnTo>
                      <a:pt x="58" y="133"/>
                    </a:lnTo>
                    <a:lnTo>
                      <a:pt x="0"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05" name="Line 116">
                <a:extLst>
                  <a:ext uri="{FF2B5EF4-FFF2-40B4-BE49-F238E27FC236}">
                    <a16:creationId xmlns:a16="http://schemas.microsoft.com/office/drawing/2014/main" id="{0896A5E5-B3BA-038E-61B3-A39579BDF0D4}"/>
                  </a:ext>
                </a:extLst>
              </p:cNvPr>
              <p:cNvSpPr>
                <a:spLocks noChangeShapeType="1"/>
              </p:cNvSpPr>
              <p:nvPr/>
            </p:nvSpPr>
            <p:spPr bwMode="auto">
              <a:xfrm>
                <a:off x="1391" y="1380"/>
                <a:ext cx="58" cy="13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06" name="Freeform 117">
                <a:extLst>
                  <a:ext uri="{FF2B5EF4-FFF2-40B4-BE49-F238E27FC236}">
                    <a16:creationId xmlns:a16="http://schemas.microsoft.com/office/drawing/2014/main" id="{6EEF6B8E-8499-9477-7954-B842AA0D4266}"/>
                  </a:ext>
                </a:extLst>
              </p:cNvPr>
              <p:cNvSpPr>
                <a:spLocks/>
              </p:cNvSpPr>
              <p:nvPr/>
            </p:nvSpPr>
            <p:spPr bwMode="auto">
              <a:xfrm>
                <a:off x="1509" y="1562"/>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07" name="Line 118">
                <a:extLst>
                  <a:ext uri="{FF2B5EF4-FFF2-40B4-BE49-F238E27FC236}">
                    <a16:creationId xmlns:a16="http://schemas.microsoft.com/office/drawing/2014/main" id="{225A8183-C996-C77C-C1C9-D08201985F78}"/>
                  </a:ext>
                </a:extLst>
              </p:cNvPr>
              <p:cNvSpPr>
                <a:spLocks noChangeShapeType="1"/>
              </p:cNvSpPr>
              <p:nvPr/>
            </p:nvSpPr>
            <p:spPr bwMode="auto">
              <a:xfrm flipH="1">
                <a:off x="1509" y="1562"/>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08" name="Freeform 119">
                <a:extLst>
                  <a:ext uri="{FF2B5EF4-FFF2-40B4-BE49-F238E27FC236}">
                    <a16:creationId xmlns:a16="http://schemas.microsoft.com/office/drawing/2014/main" id="{7804B263-AAB2-3390-256A-9B053C80F169}"/>
                  </a:ext>
                </a:extLst>
              </p:cNvPr>
              <p:cNvSpPr>
                <a:spLocks/>
              </p:cNvSpPr>
              <p:nvPr/>
            </p:nvSpPr>
            <p:spPr bwMode="auto">
              <a:xfrm>
                <a:off x="1509" y="1550"/>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09" name="Line 120">
                <a:extLst>
                  <a:ext uri="{FF2B5EF4-FFF2-40B4-BE49-F238E27FC236}">
                    <a16:creationId xmlns:a16="http://schemas.microsoft.com/office/drawing/2014/main" id="{FBA66C0F-3097-2DC7-7562-63F3507791AE}"/>
                  </a:ext>
                </a:extLst>
              </p:cNvPr>
              <p:cNvSpPr>
                <a:spLocks noChangeShapeType="1"/>
              </p:cNvSpPr>
              <p:nvPr/>
            </p:nvSpPr>
            <p:spPr bwMode="auto">
              <a:xfrm flipH="1">
                <a:off x="1509" y="1550"/>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10" name="Freeform 121">
                <a:extLst>
                  <a:ext uri="{FF2B5EF4-FFF2-40B4-BE49-F238E27FC236}">
                    <a16:creationId xmlns:a16="http://schemas.microsoft.com/office/drawing/2014/main" id="{52590C9C-F431-BAAB-8A70-34E7FC51C91C}"/>
                  </a:ext>
                </a:extLst>
              </p:cNvPr>
              <p:cNvSpPr>
                <a:spLocks/>
              </p:cNvSpPr>
              <p:nvPr/>
            </p:nvSpPr>
            <p:spPr bwMode="auto">
              <a:xfrm>
                <a:off x="1509" y="1540"/>
                <a:ext cx="55" cy="1"/>
              </a:xfrm>
              <a:custGeom>
                <a:avLst/>
                <a:gdLst>
                  <a:gd name="T0" fmla="*/ 55 w 55"/>
                  <a:gd name="T1" fmla="*/ 0 h 1"/>
                  <a:gd name="T2" fmla="*/ 0 w 55"/>
                  <a:gd name="T3" fmla="*/ 0 h 1"/>
                  <a:gd name="T4" fmla="*/ 55 w 55"/>
                  <a:gd name="T5" fmla="*/ 0 h 1"/>
                  <a:gd name="T6" fmla="*/ 0 60000 65536"/>
                  <a:gd name="T7" fmla="*/ 0 60000 65536"/>
                  <a:gd name="T8" fmla="*/ 0 60000 65536"/>
                </a:gdLst>
                <a:ahLst/>
                <a:cxnLst>
                  <a:cxn ang="T6">
                    <a:pos x="T0" y="T1"/>
                  </a:cxn>
                  <a:cxn ang="T7">
                    <a:pos x="T2" y="T3"/>
                  </a:cxn>
                  <a:cxn ang="T8">
                    <a:pos x="T4" y="T5"/>
                  </a:cxn>
                </a:cxnLst>
                <a:rect l="0" t="0" r="r" b="b"/>
                <a:pathLst>
                  <a:path w="55" h="1">
                    <a:moveTo>
                      <a:pt x="55" y="0"/>
                    </a:moveTo>
                    <a:lnTo>
                      <a:pt x="0" y="0"/>
                    </a:lnTo>
                    <a:lnTo>
                      <a:pt x="55" y="0"/>
                    </a:lnTo>
                    <a:close/>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11" name="Line 122">
                <a:extLst>
                  <a:ext uri="{FF2B5EF4-FFF2-40B4-BE49-F238E27FC236}">
                    <a16:creationId xmlns:a16="http://schemas.microsoft.com/office/drawing/2014/main" id="{E04E6D41-A25A-9412-0C73-4E921A3C926D}"/>
                  </a:ext>
                </a:extLst>
              </p:cNvPr>
              <p:cNvSpPr>
                <a:spLocks noChangeShapeType="1"/>
              </p:cNvSpPr>
              <p:nvPr/>
            </p:nvSpPr>
            <p:spPr bwMode="auto">
              <a:xfrm flipH="1">
                <a:off x="1509" y="1540"/>
                <a:ext cx="55"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412" name="Freeform 123">
                <a:extLst>
                  <a:ext uri="{FF2B5EF4-FFF2-40B4-BE49-F238E27FC236}">
                    <a16:creationId xmlns:a16="http://schemas.microsoft.com/office/drawing/2014/main" id="{467FE872-8ECA-F560-9062-9D24A4C08F49}"/>
                  </a:ext>
                </a:extLst>
              </p:cNvPr>
              <p:cNvSpPr>
                <a:spLocks/>
              </p:cNvSpPr>
              <p:nvPr/>
            </p:nvSpPr>
            <p:spPr bwMode="auto">
              <a:xfrm>
                <a:off x="1257" y="1867"/>
                <a:ext cx="87" cy="43"/>
              </a:xfrm>
              <a:custGeom>
                <a:avLst/>
                <a:gdLst>
                  <a:gd name="T0" fmla="*/ 7 w 64"/>
                  <a:gd name="T1" fmla="*/ 65 h 32"/>
                  <a:gd name="T2" fmla="*/ 37 w 64"/>
                  <a:gd name="T3" fmla="*/ 62 h 32"/>
                  <a:gd name="T4" fmla="*/ 83 w 64"/>
                  <a:gd name="T5" fmla="*/ 48 h 32"/>
                  <a:gd name="T6" fmla="*/ 128 w 64"/>
                  <a:gd name="T7" fmla="*/ 58 h 32"/>
                  <a:gd name="T8" fmla="*/ 159 w 64"/>
                  <a:gd name="T9" fmla="*/ 63 h 32"/>
                  <a:gd name="T10" fmla="*/ 92 w 64"/>
                  <a:gd name="T11" fmla="*/ 1 h 32"/>
                  <a:gd name="T12" fmla="*/ 41 w 64"/>
                  <a:gd name="T13" fmla="*/ 7 h 32"/>
                  <a:gd name="T14" fmla="*/ 7 w 64"/>
                  <a:gd name="T15" fmla="*/ 65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5" y="25"/>
                    </a:cubicBezTo>
                    <a:cubicBezTo>
                      <a:pt x="19" y="18"/>
                      <a:pt x="28" y="20"/>
                      <a:pt x="33" y="20"/>
                    </a:cubicBezTo>
                    <a:cubicBezTo>
                      <a:pt x="42" y="23"/>
                      <a:pt x="46" y="26"/>
                      <a:pt x="51" y="24"/>
                    </a:cubicBezTo>
                    <a:cubicBezTo>
                      <a:pt x="60" y="26"/>
                      <a:pt x="62" y="29"/>
                      <a:pt x="63" y="26"/>
                    </a:cubicBezTo>
                    <a:cubicBezTo>
                      <a:pt x="64" y="23"/>
                      <a:pt x="52" y="1"/>
                      <a:pt x="37" y="1"/>
                    </a:cubicBezTo>
                    <a:cubicBezTo>
                      <a:pt x="24" y="0"/>
                      <a:pt x="25" y="0"/>
                      <a:pt x="16" y="3"/>
                    </a:cubicBezTo>
                    <a:cubicBezTo>
                      <a:pt x="8" y="7"/>
                      <a:pt x="0" y="19"/>
                      <a:pt x="3" y="27"/>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13" name="Freeform 124">
                <a:extLst>
                  <a:ext uri="{FF2B5EF4-FFF2-40B4-BE49-F238E27FC236}">
                    <a16:creationId xmlns:a16="http://schemas.microsoft.com/office/drawing/2014/main" id="{EA9AD088-876C-B2BC-C39E-6A99033D70FF}"/>
                  </a:ext>
                </a:extLst>
              </p:cNvPr>
              <p:cNvSpPr>
                <a:spLocks/>
              </p:cNvSpPr>
              <p:nvPr/>
            </p:nvSpPr>
            <p:spPr bwMode="auto">
              <a:xfrm>
                <a:off x="1253" y="1891"/>
                <a:ext cx="111" cy="164"/>
              </a:xfrm>
              <a:custGeom>
                <a:avLst/>
                <a:gdLst>
                  <a:gd name="T0" fmla="*/ 162 w 82"/>
                  <a:gd name="T1" fmla="*/ 15 h 122"/>
                  <a:gd name="T2" fmla="*/ 162 w 82"/>
                  <a:gd name="T3" fmla="*/ 20 h 122"/>
                  <a:gd name="T4" fmla="*/ 134 w 82"/>
                  <a:gd name="T5" fmla="*/ 15 h 122"/>
                  <a:gd name="T6" fmla="*/ 89 w 82"/>
                  <a:gd name="T7" fmla="*/ 5 h 122"/>
                  <a:gd name="T8" fmla="*/ 43 w 82"/>
                  <a:gd name="T9" fmla="*/ 16 h 122"/>
                  <a:gd name="T10" fmla="*/ 15 w 82"/>
                  <a:gd name="T11" fmla="*/ 22 h 122"/>
                  <a:gd name="T12" fmla="*/ 37 w 82"/>
                  <a:gd name="T13" fmla="*/ 109 h 122"/>
                  <a:gd name="T14" fmla="*/ 42 w 82"/>
                  <a:gd name="T15" fmla="*/ 191 h 122"/>
                  <a:gd name="T16" fmla="*/ 97 w 82"/>
                  <a:gd name="T17" fmla="*/ 294 h 122"/>
                  <a:gd name="T18" fmla="*/ 203 w 82"/>
                  <a:gd name="T19" fmla="*/ 147 h 122"/>
                  <a:gd name="T20" fmla="*/ 162 w 82"/>
                  <a:gd name="T21" fmla="*/ 15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2">
                    <a:moveTo>
                      <a:pt x="66" y="6"/>
                    </a:moveTo>
                    <a:cubicBezTo>
                      <a:pt x="66" y="7"/>
                      <a:pt x="66" y="8"/>
                      <a:pt x="66" y="8"/>
                    </a:cubicBezTo>
                    <a:cubicBezTo>
                      <a:pt x="65" y="11"/>
                      <a:pt x="63" y="8"/>
                      <a:pt x="54" y="6"/>
                    </a:cubicBezTo>
                    <a:cubicBezTo>
                      <a:pt x="49" y="8"/>
                      <a:pt x="45" y="5"/>
                      <a:pt x="36" y="2"/>
                    </a:cubicBezTo>
                    <a:cubicBezTo>
                      <a:pt x="31" y="2"/>
                      <a:pt x="22" y="0"/>
                      <a:pt x="18" y="7"/>
                    </a:cubicBezTo>
                    <a:cubicBezTo>
                      <a:pt x="15" y="14"/>
                      <a:pt x="10" y="9"/>
                      <a:pt x="6" y="9"/>
                    </a:cubicBezTo>
                    <a:cubicBezTo>
                      <a:pt x="0" y="21"/>
                      <a:pt x="2" y="36"/>
                      <a:pt x="15" y="45"/>
                    </a:cubicBezTo>
                    <a:cubicBezTo>
                      <a:pt x="6" y="64"/>
                      <a:pt x="13" y="72"/>
                      <a:pt x="17" y="79"/>
                    </a:cubicBezTo>
                    <a:cubicBezTo>
                      <a:pt x="0" y="102"/>
                      <a:pt x="24" y="122"/>
                      <a:pt x="39" y="121"/>
                    </a:cubicBezTo>
                    <a:cubicBezTo>
                      <a:pt x="62" y="119"/>
                      <a:pt x="81" y="104"/>
                      <a:pt x="82" y="60"/>
                    </a:cubicBezTo>
                    <a:cubicBezTo>
                      <a:pt x="82" y="32"/>
                      <a:pt x="75" y="16"/>
                      <a:pt x="66" y="6"/>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14" name="Freeform 125">
                <a:extLst>
                  <a:ext uri="{FF2B5EF4-FFF2-40B4-BE49-F238E27FC236}">
                    <a16:creationId xmlns:a16="http://schemas.microsoft.com/office/drawing/2014/main" id="{E68F63E8-EA61-0968-6E8D-3837D5FDDA05}"/>
                  </a:ext>
                </a:extLst>
              </p:cNvPr>
              <p:cNvSpPr>
                <a:spLocks/>
              </p:cNvSpPr>
              <p:nvPr/>
            </p:nvSpPr>
            <p:spPr bwMode="auto">
              <a:xfrm>
                <a:off x="1253" y="1891"/>
                <a:ext cx="111" cy="164"/>
              </a:xfrm>
              <a:custGeom>
                <a:avLst/>
                <a:gdLst>
                  <a:gd name="T0" fmla="*/ 162 w 82"/>
                  <a:gd name="T1" fmla="*/ 15 h 122"/>
                  <a:gd name="T2" fmla="*/ 162 w 82"/>
                  <a:gd name="T3" fmla="*/ 20 h 122"/>
                  <a:gd name="T4" fmla="*/ 134 w 82"/>
                  <a:gd name="T5" fmla="*/ 15 h 122"/>
                  <a:gd name="T6" fmla="*/ 89 w 82"/>
                  <a:gd name="T7" fmla="*/ 5 h 122"/>
                  <a:gd name="T8" fmla="*/ 43 w 82"/>
                  <a:gd name="T9" fmla="*/ 16 h 122"/>
                  <a:gd name="T10" fmla="*/ 15 w 82"/>
                  <a:gd name="T11" fmla="*/ 22 h 122"/>
                  <a:gd name="T12" fmla="*/ 37 w 82"/>
                  <a:gd name="T13" fmla="*/ 109 h 122"/>
                  <a:gd name="T14" fmla="*/ 42 w 82"/>
                  <a:gd name="T15" fmla="*/ 191 h 122"/>
                  <a:gd name="T16" fmla="*/ 97 w 82"/>
                  <a:gd name="T17" fmla="*/ 294 h 122"/>
                  <a:gd name="T18" fmla="*/ 203 w 82"/>
                  <a:gd name="T19" fmla="*/ 147 h 122"/>
                  <a:gd name="T20" fmla="*/ 162 w 82"/>
                  <a:gd name="T21" fmla="*/ 15 h 1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2">
                    <a:moveTo>
                      <a:pt x="66" y="6"/>
                    </a:moveTo>
                    <a:cubicBezTo>
                      <a:pt x="66" y="7"/>
                      <a:pt x="66" y="8"/>
                      <a:pt x="66" y="8"/>
                    </a:cubicBezTo>
                    <a:cubicBezTo>
                      <a:pt x="65" y="11"/>
                      <a:pt x="63" y="8"/>
                      <a:pt x="54" y="6"/>
                    </a:cubicBezTo>
                    <a:cubicBezTo>
                      <a:pt x="49" y="8"/>
                      <a:pt x="45" y="5"/>
                      <a:pt x="36" y="2"/>
                    </a:cubicBezTo>
                    <a:cubicBezTo>
                      <a:pt x="31" y="2"/>
                      <a:pt x="22" y="0"/>
                      <a:pt x="18" y="7"/>
                    </a:cubicBezTo>
                    <a:cubicBezTo>
                      <a:pt x="15" y="14"/>
                      <a:pt x="10" y="9"/>
                      <a:pt x="6" y="9"/>
                    </a:cubicBezTo>
                    <a:cubicBezTo>
                      <a:pt x="0" y="21"/>
                      <a:pt x="2" y="36"/>
                      <a:pt x="15" y="45"/>
                    </a:cubicBezTo>
                    <a:cubicBezTo>
                      <a:pt x="6" y="64"/>
                      <a:pt x="13" y="72"/>
                      <a:pt x="17" y="79"/>
                    </a:cubicBezTo>
                    <a:cubicBezTo>
                      <a:pt x="0" y="102"/>
                      <a:pt x="24" y="122"/>
                      <a:pt x="39" y="121"/>
                    </a:cubicBezTo>
                    <a:cubicBezTo>
                      <a:pt x="62" y="119"/>
                      <a:pt x="81" y="104"/>
                      <a:pt x="82" y="60"/>
                    </a:cubicBezTo>
                    <a:cubicBezTo>
                      <a:pt x="82" y="32"/>
                      <a:pt x="75" y="16"/>
                      <a:pt x="66" y="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15" name="Freeform 126">
                <a:extLst>
                  <a:ext uri="{FF2B5EF4-FFF2-40B4-BE49-F238E27FC236}">
                    <a16:creationId xmlns:a16="http://schemas.microsoft.com/office/drawing/2014/main" id="{6D95599C-9226-1FBA-1AD5-D39F2C3F620E}"/>
                  </a:ext>
                </a:extLst>
              </p:cNvPr>
              <p:cNvSpPr>
                <a:spLocks/>
              </p:cNvSpPr>
              <p:nvPr/>
            </p:nvSpPr>
            <p:spPr bwMode="auto">
              <a:xfrm>
                <a:off x="1274" y="1952"/>
                <a:ext cx="13" cy="6"/>
              </a:xfrm>
              <a:custGeom>
                <a:avLst/>
                <a:gdLst>
                  <a:gd name="T0" fmla="*/ 0 w 10"/>
                  <a:gd name="T1" fmla="*/ 0 h 5"/>
                  <a:gd name="T2" fmla="*/ 22 w 10"/>
                  <a:gd name="T3" fmla="*/ 8 h 5"/>
                  <a:gd name="T4" fmla="*/ 0 60000 65536"/>
                  <a:gd name="T5" fmla="*/ 0 60000 65536"/>
                </a:gdLst>
                <a:ahLst/>
                <a:cxnLst>
                  <a:cxn ang="T4">
                    <a:pos x="T0" y="T1"/>
                  </a:cxn>
                  <a:cxn ang="T5">
                    <a:pos x="T2" y="T3"/>
                  </a:cxn>
                </a:cxnLst>
                <a:rect l="0" t="0" r="r" b="b"/>
                <a:pathLst>
                  <a:path w="10" h="5">
                    <a:moveTo>
                      <a:pt x="0" y="0"/>
                    </a:moveTo>
                    <a:cubicBezTo>
                      <a:pt x="0" y="0"/>
                      <a:pt x="5" y="4"/>
                      <a:pt x="10" y="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16" name="Freeform 127">
                <a:extLst>
                  <a:ext uri="{FF2B5EF4-FFF2-40B4-BE49-F238E27FC236}">
                    <a16:creationId xmlns:a16="http://schemas.microsoft.com/office/drawing/2014/main" id="{E0BBD888-440B-96F5-954C-5A9CB017AE65}"/>
                  </a:ext>
                </a:extLst>
              </p:cNvPr>
              <p:cNvSpPr>
                <a:spLocks/>
              </p:cNvSpPr>
              <p:nvPr/>
            </p:nvSpPr>
            <p:spPr bwMode="auto">
              <a:xfrm>
                <a:off x="1276" y="1989"/>
                <a:ext cx="7" cy="8"/>
              </a:xfrm>
              <a:custGeom>
                <a:avLst/>
                <a:gdLst>
                  <a:gd name="T0" fmla="*/ 0 w 5"/>
                  <a:gd name="T1" fmla="*/ 15 h 6"/>
                  <a:gd name="T2" fmla="*/ 11 w 5"/>
                  <a:gd name="T3" fmla="*/ 0 h 6"/>
                  <a:gd name="T4" fmla="*/ 0 60000 65536"/>
                  <a:gd name="T5" fmla="*/ 0 60000 65536"/>
                </a:gdLst>
                <a:ahLst/>
                <a:cxnLst>
                  <a:cxn ang="T4">
                    <a:pos x="T0" y="T1"/>
                  </a:cxn>
                  <a:cxn ang="T5">
                    <a:pos x="T2" y="T3"/>
                  </a:cxn>
                </a:cxnLst>
                <a:rect l="0" t="0" r="r" b="b"/>
                <a:pathLst>
                  <a:path w="5" h="6">
                    <a:moveTo>
                      <a:pt x="0" y="6"/>
                    </a:moveTo>
                    <a:cubicBezTo>
                      <a:pt x="5" y="0"/>
                      <a:pt x="4" y="0"/>
                      <a:pt x="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17" name="Freeform 128">
                <a:extLst>
                  <a:ext uri="{FF2B5EF4-FFF2-40B4-BE49-F238E27FC236}">
                    <a16:creationId xmlns:a16="http://schemas.microsoft.com/office/drawing/2014/main" id="{C0E44C76-959B-A3D6-81D2-A5DC406C828C}"/>
                  </a:ext>
                </a:extLst>
              </p:cNvPr>
              <p:cNvSpPr>
                <a:spLocks/>
              </p:cNvSpPr>
              <p:nvPr/>
            </p:nvSpPr>
            <p:spPr bwMode="auto">
              <a:xfrm>
                <a:off x="1263" y="1914"/>
                <a:ext cx="20" cy="32"/>
              </a:xfrm>
              <a:custGeom>
                <a:avLst/>
                <a:gdLst>
                  <a:gd name="T0" fmla="*/ 5 w 15"/>
                  <a:gd name="T1" fmla="*/ 0 h 24"/>
                  <a:gd name="T2" fmla="*/ 36 w 15"/>
                  <a:gd name="T3" fmla="*/ 57 h 24"/>
                  <a:gd name="T4" fmla="*/ 5 w 15"/>
                  <a:gd name="T5" fmla="*/ 0 h 24"/>
                  <a:gd name="T6" fmla="*/ 0 60000 65536"/>
                  <a:gd name="T7" fmla="*/ 0 60000 65536"/>
                  <a:gd name="T8" fmla="*/ 0 60000 65536"/>
                </a:gdLst>
                <a:ahLst/>
                <a:cxnLst>
                  <a:cxn ang="T6">
                    <a:pos x="T0" y="T1"/>
                  </a:cxn>
                  <a:cxn ang="T7">
                    <a:pos x="T2" y="T3"/>
                  </a:cxn>
                  <a:cxn ang="T8">
                    <a:pos x="T4" y="T5"/>
                  </a:cxn>
                </a:cxnLst>
                <a:rect l="0" t="0" r="r" b="b"/>
                <a:pathLst>
                  <a:path w="15" h="24">
                    <a:moveTo>
                      <a:pt x="2" y="0"/>
                    </a:moveTo>
                    <a:cubicBezTo>
                      <a:pt x="0" y="10"/>
                      <a:pt x="5" y="20"/>
                      <a:pt x="15" y="24"/>
                    </a:cubicBezTo>
                    <a:cubicBezTo>
                      <a:pt x="12" y="22"/>
                      <a:pt x="1" y="7"/>
                      <a:pt x="2"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18" name="Freeform 129">
                <a:extLst>
                  <a:ext uri="{FF2B5EF4-FFF2-40B4-BE49-F238E27FC236}">
                    <a16:creationId xmlns:a16="http://schemas.microsoft.com/office/drawing/2014/main" id="{2CAB77A7-F778-BEEA-DA64-9FD3009ABCAF}"/>
                  </a:ext>
                </a:extLst>
              </p:cNvPr>
              <p:cNvSpPr>
                <a:spLocks/>
              </p:cNvSpPr>
              <p:nvPr/>
            </p:nvSpPr>
            <p:spPr bwMode="auto">
              <a:xfrm>
                <a:off x="1271" y="1995"/>
                <a:ext cx="17" cy="41"/>
              </a:xfrm>
              <a:custGeom>
                <a:avLst/>
                <a:gdLst>
                  <a:gd name="T0" fmla="*/ 29 w 13"/>
                  <a:gd name="T1" fmla="*/ 0 h 31"/>
                  <a:gd name="T2" fmla="*/ 22 w 13"/>
                  <a:gd name="T3" fmla="*/ 71 h 31"/>
                  <a:gd name="T4" fmla="*/ 29 w 13"/>
                  <a:gd name="T5" fmla="*/ 0 h 31"/>
                  <a:gd name="T6" fmla="*/ 0 60000 65536"/>
                  <a:gd name="T7" fmla="*/ 0 60000 65536"/>
                  <a:gd name="T8" fmla="*/ 0 60000 65536"/>
                </a:gdLst>
                <a:ahLst/>
                <a:cxnLst>
                  <a:cxn ang="T6">
                    <a:pos x="T0" y="T1"/>
                  </a:cxn>
                  <a:cxn ang="T7">
                    <a:pos x="T2" y="T3"/>
                  </a:cxn>
                  <a:cxn ang="T8">
                    <a:pos x="T4" y="T5"/>
                  </a:cxn>
                </a:cxnLst>
                <a:rect l="0" t="0" r="r" b="b"/>
                <a:pathLst>
                  <a:path w="13" h="31">
                    <a:moveTo>
                      <a:pt x="13" y="0"/>
                    </a:moveTo>
                    <a:cubicBezTo>
                      <a:pt x="8" y="9"/>
                      <a:pt x="0" y="20"/>
                      <a:pt x="10" y="31"/>
                    </a:cubicBezTo>
                    <a:cubicBezTo>
                      <a:pt x="9" y="26"/>
                      <a:pt x="9" y="8"/>
                      <a:pt x="13"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19" name="Freeform 130">
                <a:extLst>
                  <a:ext uri="{FF2B5EF4-FFF2-40B4-BE49-F238E27FC236}">
                    <a16:creationId xmlns:a16="http://schemas.microsoft.com/office/drawing/2014/main" id="{F8878DE2-D755-590A-ABD4-70AAEE2B77A6}"/>
                  </a:ext>
                </a:extLst>
              </p:cNvPr>
              <p:cNvSpPr>
                <a:spLocks/>
              </p:cNvSpPr>
              <p:nvPr/>
            </p:nvSpPr>
            <p:spPr bwMode="auto">
              <a:xfrm>
                <a:off x="1270" y="1962"/>
                <a:ext cx="6" cy="19"/>
              </a:xfrm>
              <a:custGeom>
                <a:avLst/>
                <a:gdLst>
                  <a:gd name="T0" fmla="*/ 8 w 5"/>
                  <a:gd name="T1" fmla="*/ 0 h 14"/>
                  <a:gd name="T2" fmla="*/ 6 w 5"/>
                  <a:gd name="T3" fmla="*/ 35 h 14"/>
                  <a:gd name="T4" fmla="*/ 0 60000 65536"/>
                  <a:gd name="T5" fmla="*/ 0 60000 65536"/>
                </a:gdLst>
                <a:ahLst/>
                <a:cxnLst>
                  <a:cxn ang="T4">
                    <a:pos x="T0" y="T1"/>
                  </a:cxn>
                  <a:cxn ang="T5">
                    <a:pos x="T2" y="T3"/>
                  </a:cxn>
                </a:cxnLst>
                <a:rect l="0" t="0" r="r" b="b"/>
                <a:pathLst>
                  <a:path w="5" h="14">
                    <a:moveTo>
                      <a:pt x="5" y="0"/>
                    </a:moveTo>
                    <a:cubicBezTo>
                      <a:pt x="1" y="7"/>
                      <a:pt x="0" y="9"/>
                      <a:pt x="3" y="14"/>
                    </a:cubicBezTo>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20" name="Freeform 131">
                <a:extLst>
                  <a:ext uri="{FF2B5EF4-FFF2-40B4-BE49-F238E27FC236}">
                    <a16:creationId xmlns:a16="http://schemas.microsoft.com/office/drawing/2014/main" id="{F973595F-3FE5-E227-99FD-38A9D1A7973B}"/>
                  </a:ext>
                </a:extLst>
              </p:cNvPr>
              <p:cNvSpPr>
                <a:spLocks/>
              </p:cNvSpPr>
              <p:nvPr/>
            </p:nvSpPr>
            <p:spPr bwMode="auto">
              <a:xfrm>
                <a:off x="1305" y="1923"/>
                <a:ext cx="59" cy="127"/>
              </a:xfrm>
              <a:custGeom>
                <a:avLst/>
                <a:gdLst>
                  <a:gd name="T0" fmla="*/ 79 w 44"/>
                  <a:gd name="T1" fmla="*/ 0 h 94"/>
                  <a:gd name="T2" fmla="*/ 0 w 44"/>
                  <a:gd name="T3" fmla="*/ 223 h 94"/>
                  <a:gd name="T4" fmla="*/ 79 w 44"/>
                  <a:gd name="T5" fmla="*/ 0 h 94"/>
                  <a:gd name="T6" fmla="*/ 0 60000 65536"/>
                  <a:gd name="T7" fmla="*/ 0 60000 65536"/>
                  <a:gd name="T8" fmla="*/ 0 60000 65536"/>
                </a:gdLst>
                <a:ahLst/>
                <a:cxnLst>
                  <a:cxn ang="T6">
                    <a:pos x="T0" y="T1"/>
                  </a:cxn>
                  <a:cxn ang="T7">
                    <a:pos x="T2" y="T3"/>
                  </a:cxn>
                  <a:cxn ang="T8">
                    <a:pos x="T4" y="T5"/>
                  </a:cxn>
                </a:cxnLst>
                <a:rect l="0" t="0" r="r" b="b"/>
                <a:pathLst>
                  <a:path w="44" h="94">
                    <a:moveTo>
                      <a:pt x="33" y="0"/>
                    </a:moveTo>
                    <a:cubicBezTo>
                      <a:pt x="42" y="14"/>
                      <a:pt x="44" y="94"/>
                      <a:pt x="0" y="90"/>
                    </a:cubicBezTo>
                    <a:cubicBezTo>
                      <a:pt x="11" y="88"/>
                      <a:pt x="39" y="61"/>
                      <a:pt x="3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21" name="Freeform 132">
                <a:extLst>
                  <a:ext uri="{FF2B5EF4-FFF2-40B4-BE49-F238E27FC236}">
                    <a16:creationId xmlns:a16="http://schemas.microsoft.com/office/drawing/2014/main" id="{28CE4373-E12F-CC09-CA38-F0244E7B2F37}"/>
                  </a:ext>
                </a:extLst>
              </p:cNvPr>
              <p:cNvSpPr>
                <a:spLocks/>
              </p:cNvSpPr>
              <p:nvPr/>
            </p:nvSpPr>
            <p:spPr bwMode="auto">
              <a:xfrm>
                <a:off x="1270" y="1868"/>
                <a:ext cx="37" cy="22"/>
              </a:xfrm>
              <a:custGeom>
                <a:avLst/>
                <a:gdLst>
                  <a:gd name="T0" fmla="*/ 0 w 28"/>
                  <a:gd name="T1" fmla="*/ 41 h 16"/>
                  <a:gd name="T2" fmla="*/ 65 w 28"/>
                  <a:gd name="T3" fmla="*/ 21 h 16"/>
                  <a:gd name="T4" fmla="*/ 45 w 28"/>
                  <a:gd name="T5" fmla="*/ 32 h 16"/>
                  <a:gd name="T6" fmla="*/ 29 w 28"/>
                  <a:gd name="T7" fmla="*/ 34 h 16"/>
                  <a:gd name="T8" fmla="*/ 12 w 28"/>
                  <a:gd name="T9" fmla="*/ 4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6">
                    <a:moveTo>
                      <a:pt x="0" y="16"/>
                    </a:moveTo>
                    <a:cubicBezTo>
                      <a:pt x="4" y="9"/>
                      <a:pt x="21" y="0"/>
                      <a:pt x="28" y="8"/>
                    </a:cubicBezTo>
                    <a:cubicBezTo>
                      <a:pt x="24" y="5"/>
                      <a:pt x="17" y="8"/>
                      <a:pt x="20" y="12"/>
                    </a:cubicBezTo>
                    <a:cubicBezTo>
                      <a:pt x="18" y="9"/>
                      <a:pt x="13" y="8"/>
                      <a:pt x="13" y="13"/>
                    </a:cubicBezTo>
                    <a:cubicBezTo>
                      <a:pt x="10" y="11"/>
                      <a:pt x="6" y="11"/>
                      <a:pt x="5" y="15"/>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22" name="Freeform 133">
                <a:extLst>
                  <a:ext uri="{FF2B5EF4-FFF2-40B4-BE49-F238E27FC236}">
                    <a16:creationId xmlns:a16="http://schemas.microsoft.com/office/drawing/2014/main" id="{4557ABDD-8A9F-CBDD-9436-87F0239621F0}"/>
                  </a:ext>
                </a:extLst>
              </p:cNvPr>
              <p:cNvSpPr>
                <a:spLocks/>
              </p:cNvSpPr>
              <p:nvPr/>
            </p:nvSpPr>
            <p:spPr bwMode="auto">
              <a:xfrm>
                <a:off x="1257" y="1867"/>
                <a:ext cx="87" cy="43"/>
              </a:xfrm>
              <a:custGeom>
                <a:avLst/>
                <a:gdLst>
                  <a:gd name="T0" fmla="*/ 7 w 64"/>
                  <a:gd name="T1" fmla="*/ 65 h 32"/>
                  <a:gd name="T2" fmla="*/ 37 w 64"/>
                  <a:gd name="T3" fmla="*/ 62 h 32"/>
                  <a:gd name="T4" fmla="*/ 83 w 64"/>
                  <a:gd name="T5" fmla="*/ 48 h 32"/>
                  <a:gd name="T6" fmla="*/ 128 w 64"/>
                  <a:gd name="T7" fmla="*/ 58 h 32"/>
                  <a:gd name="T8" fmla="*/ 159 w 64"/>
                  <a:gd name="T9" fmla="*/ 63 h 32"/>
                  <a:gd name="T10" fmla="*/ 92 w 64"/>
                  <a:gd name="T11" fmla="*/ 1 h 32"/>
                  <a:gd name="T12" fmla="*/ 41 w 64"/>
                  <a:gd name="T13" fmla="*/ 7 h 32"/>
                  <a:gd name="T14" fmla="*/ 7 w 64"/>
                  <a:gd name="T15" fmla="*/ 65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5" y="25"/>
                    </a:cubicBezTo>
                    <a:cubicBezTo>
                      <a:pt x="19" y="18"/>
                      <a:pt x="28" y="20"/>
                      <a:pt x="33" y="20"/>
                    </a:cubicBezTo>
                    <a:cubicBezTo>
                      <a:pt x="42" y="23"/>
                      <a:pt x="46" y="26"/>
                      <a:pt x="51" y="24"/>
                    </a:cubicBezTo>
                    <a:cubicBezTo>
                      <a:pt x="60" y="26"/>
                      <a:pt x="62" y="29"/>
                      <a:pt x="63" y="26"/>
                    </a:cubicBezTo>
                    <a:cubicBezTo>
                      <a:pt x="64" y="23"/>
                      <a:pt x="52" y="1"/>
                      <a:pt x="37" y="1"/>
                    </a:cubicBezTo>
                    <a:cubicBezTo>
                      <a:pt x="24" y="0"/>
                      <a:pt x="25" y="0"/>
                      <a:pt x="16" y="3"/>
                    </a:cubicBezTo>
                    <a:cubicBezTo>
                      <a:pt x="8" y="7"/>
                      <a:pt x="0" y="19"/>
                      <a:pt x="3" y="2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23" name="Freeform 134">
                <a:extLst>
                  <a:ext uri="{FF2B5EF4-FFF2-40B4-BE49-F238E27FC236}">
                    <a16:creationId xmlns:a16="http://schemas.microsoft.com/office/drawing/2014/main" id="{E7EDD9BA-0B07-73E5-31FC-D7414EA3B9B2}"/>
                  </a:ext>
                </a:extLst>
              </p:cNvPr>
              <p:cNvSpPr>
                <a:spLocks/>
              </p:cNvSpPr>
              <p:nvPr/>
            </p:nvSpPr>
            <p:spPr bwMode="auto">
              <a:xfrm>
                <a:off x="1276" y="2004"/>
                <a:ext cx="7" cy="27"/>
              </a:xfrm>
              <a:custGeom>
                <a:avLst/>
                <a:gdLst>
                  <a:gd name="T0" fmla="*/ 14 w 5"/>
                  <a:gd name="T1" fmla="*/ 0 h 20"/>
                  <a:gd name="T2" fmla="*/ 8 w 5"/>
                  <a:gd name="T3" fmla="*/ 49 h 20"/>
                  <a:gd name="T4" fmla="*/ 0 60000 65536"/>
                  <a:gd name="T5" fmla="*/ 0 60000 65536"/>
                </a:gdLst>
                <a:ahLst/>
                <a:cxnLst>
                  <a:cxn ang="T4">
                    <a:pos x="T0" y="T1"/>
                  </a:cxn>
                  <a:cxn ang="T5">
                    <a:pos x="T2" y="T3"/>
                  </a:cxn>
                </a:cxnLst>
                <a:rect l="0" t="0" r="r" b="b"/>
                <a:pathLst>
                  <a:path w="5" h="20">
                    <a:moveTo>
                      <a:pt x="5" y="0"/>
                    </a:moveTo>
                    <a:cubicBezTo>
                      <a:pt x="2" y="5"/>
                      <a:pt x="0" y="14"/>
                      <a:pt x="3"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24" name="Freeform 135">
                <a:extLst>
                  <a:ext uri="{FF2B5EF4-FFF2-40B4-BE49-F238E27FC236}">
                    <a16:creationId xmlns:a16="http://schemas.microsoft.com/office/drawing/2014/main" id="{DD068A4B-7A03-8F29-4CDD-CFA3E19D27D1}"/>
                  </a:ext>
                </a:extLst>
              </p:cNvPr>
              <p:cNvSpPr>
                <a:spLocks/>
              </p:cNvSpPr>
              <p:nvPr/>
            </p:nvSpPr>
            <p:spPr bwMode="auto">
              <a:xfrm>
                <a:off x="928" y="1325"/>
                <a:ext cx="5" cy="30"/>
              </a:xfrm>
              <a:custGeom>
                <a:avLst/>
                <a:gdLst>
                  <a:gd name="T0" fmla="*/ 8 w 4"/>
                  <a:gd name="T1" fmla="*/ 0 h 22"/>
                  <a:gd name="T2" fmla="*/ 0 w 4"/>
                  <a:gd name="T3" fmla="*/ 56 h 22"/>
                  <a:gd name="T4" fmla="*/ 0 60000 65536"/>
                  <a:gd name="T5" fmla="*/ 0 60000 65536"/>
                </a:gdLst>
                <a:ahLst/>
                <a:cxnLst>
                  <a:cxn ang="T4">
                    <a:pos x="T0" y="T1"/>
                  </a:cxn>
                  <a:cxn ang="T5">
                    <a:pos x="T2" y="T3"/>
                  </a:cxn>
                </a:cxnLst>
                <a:rect l="0" t="0" r="r" b="b"/>
                <a:pathLst>
                  <a:path w="4" h="22">
                    <a:moveTo>
                      <a:pt x="4" y="0"/>
                    </a:moveTo>
                    <a:cubicBezTo>
                      <a:pt x="4" y="7"/>
                      <a:pt x="2" y="15"/>
                      <a:pt x="0" y="22"/>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25" name="Freeform 136">
                <a:extLst>
                  <a:ext uri="{FF2B5EF4-FFF2-40B4-BE49-F238E27FC236}">
                    <a16:creationId xmlns:a16="http://schemas.microsoft.com/office/drawing/2014/main" id="{8C00219A-4F46-0A53-7189-EA451BF83DB5}"/>
                  </a:ext>
                </a:extLst>
              </p:cNvPr>
              <p:cNvSpPr>
                <a:spLocks/>
              </p:cNvSpPr>
              <p:nvPr/>
            </p:nvSpPr>
            <p:spPr bwMode="auto">
              <a:xfrm>
                <a:off x="928" y="1325"/>
                <a:ext cx="5" cy="30"/>
              </a:xfrm>
              <a:custGeom>
                <a:avLst/>
                <a:gdLst>
                  <a:gd name="T0" fmla="*/ 8 w 4"/>
                  <a:gd name="T1" fmla="*/ 0 h 22"/>
                  <a:gd name="T2" fmla="*/ 0 w 4"/>
                  <a:gd name="T3" fmla="*/ 56 h 22"/>
                  <a:gd name="T4" fmla="*/ 0 60000 65536"/>
                  <a:gd name="T5" fmla="*/ 0 60000 65536"/>
                </a:gdLst>
                <a:ahLst/>
                <a:cxnLst>
                  <a:cxn ang="T4">
                    <a:pos x="T0" y="T1"/>
                  </a:cxn>
                  <a:cxn ang="T5">
                    <a:pos x="T2" y="T3"/>
                  </a:cxn>
                </a:cxnLst>
                <a:rect l="0" t="0" r="r" b="b"/>
                <a:pathLst>
                  <a:path w="4" h="22">
                    <a:moveTo>
                      <a:pt x="4" y="0"/>
                    </a:moveTo>
                    <a:cubicBezTo>
                      <a:pt x="4" y="7"/>
                      <a:pt x="2" y="15"/>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26" name="Freeform 137">
                <a:extLst>
                  <a:ext uri="{FF2B5EF4-FFF2-40B4-BE49-F238E27FC236}">
                    <a16:creationId xmlns:a16="http://schemas.microsoft.com/office/drawing/2014/main" id="{4E26710E-0989-88B3-D252-7754A71BE67C}"/>
                  </a:ext>
                </a:extLst>
              </p:cNvPr>
              <p:cNvSpPr>
                <a:spLocks/>
              </p:cNvSpPr>
              <p:nvPr/>
            </p:nvSpPr>
            <p:spPr bwMode="auto">
              <a:xfrm>
                <a:off x="936" y="1325"/>
                <a:ext cx="5" cy="30"/>
              </a:xfrm>
              <a:custGeom>
                <a:avLst/>
                <a:gdLst>
                  <a:gd name="T0" fmla="*/ 8 w 4"/>
                  <a:gd name="T1" fmla="*/ 0 h 22"/>
                  <a:gd name="T2" fmla="*/ 6 w 4"/>
                  <a:gd name="T3" fmla="*/ 27 h 22"/>
                  <a:gd name="T4" fmla="*/ 0 w 4"/>
                  <a:gd name="T5" fmla="*/ 56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7"/>
                      <a:pt x="3" y="11"/>
                    </a:cubicBezTo>
                    <a:cubicBezTo>
                      <a:pt x="2" y="15"/>
                      <a:pt x="0" y="18"/>
                      <a:pt x="0" y="22"/>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27" name="Freeform 138">
                <a:extLst>
                  <a:ext uri="{FF2B5EF4-FFF2-40B4-BE49-F238E27FC236}">
                    <a16:creationId xmlns:a16="http://schemas.microsoft.com/office/drawing/2014/main" id="{CA0AEFAC-97DE-2483-C5A4-74351162AADA}"/>
                  </a:ext>
                </a:extLst>
              </p:cNvPr>
              <p:cNvSpPr>
                <a:spLocks/>
              </p:cNvSpPr>
              <p:nvPr/>
            </p:nvSpPr>
            <p:spPr bwMode="auto">
              <a:xfrm>
                <a:off x="936" y="1325"/>
                <a:ext cx="5" cy="30"/>
              </a:xfrm>
              <a:custGeom>
                <a:avLst/>
                <a:gdLst>
                  <a:gd name="T0" fmla="*/ 8 w 4"/>
                  <a:gd name="T1" fmla="*/ 0 h 22"/>
                  <a:gd name="T2" fmla="*/ 6 w 4"/>
                  <a:gd name="T3" fmla="*/ 27 h 22"/>
                  <a:gd name="T4" fmla="*/ 0 w 4"/>
                  <a:gd name="T5" fmla="*/ 56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7"/>
                      <a:pt x="3" y="11"/>
                    </a:cubicBezTo>
                    <a:cubicBezTo>
                      <a:pt x="2" y="15"/>
                      <a:pt x="0" y="18"/>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28" name="Freeform 139">
                <a:extLst>
                  <a:ext uri="{FF2B5EF4-FFF2-40B4-BE49-F238E27FC236}">
                    <a16:creationId xmlns:a16="http://schemas.microsoft.com/office/drawing/2014/main" id="{FE52A9E1-E48C-CA26-2F65-DF1EBCFC73E2}"/>
                  </a:ext>
                </a:extLst>
              </p:cNvPr>
              <p:cNvSpPr>
                <a:spLocks/>
              </p:cNvSpPr>
              <p:nvPr/>
            </p:nvSpPr>
            <p:spPr bwMode="auto">
              <a:xfrm>
                <a:off x="1416" y="1326"/>
                <a:ext cx="8" cy="27"/>
              </a:xfrm>
              <a:custGeom>
                <a:avLst/>
                <a:gdLst>
                  <a:gd name="T0" fmla="*/ 12 w 6"/>
                  <a:gd name="T1" fmla="*/ 0 h 20"/>
                  <a:gd name="T2" fmla="*/ 0 w 6"/>
                  <a:gd name="T3" fmla="*/ 49 h 20"/>
                  <a:gd name="T4" fmla="*/ 0 60000 65536"/>
                  <a:gd name="T5" fmla="*/ 0 60000 65536"/>
                </a:gdLst>
                <a:ahLst/>
                <a:cxnLst>
                  <a:cxn ang="T4">
                    <a:pos x="T0" y="T1"/>
                  </a:cxn>
                  <a:cxn ang="T5">
                    <a:pos x="T2" y="T3"/>
                  </a:cxn>
                </a:cxnLst>
                <a:rect l="0" t="0" r="r" b="b"/>
                <a:pathLst>
                  <a:path w="6" h="20">
                    <a:moveTo>
                      <a:pt x="5" y="0"/>
                    </a:moveTo>
                    <a:cubicBezTo>
                      <a:pt x="6" y="7"/>
                      <a:pt x="2" y="14"/>
                      <a:pt x="0" y="2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29" name="Freeform 140">
                <a:extLst>
                  <a:ext uri="{FF2B5EF4-FFF2-40B4-BE49-F238E27FC236}">
                    <a16:creationId xmlns:a16="http://schemas.microsoft.com/office/drawing/2014/main" id="{CF870519-DFF7-6590-91F9-0C6072D2FC7B}"/>
                  </a:ext>
                </a:extLst>
              </p:cNvPr>
              <p:cNvSpPr>
                <a:spLocks/>
              </p:cNvSpPr>
              <p:nvPr/>
            </p:nvSpPr>
            <p:spPr bwMode="auto">
              <a:xfrm>
                <a:off x="1416" y="1326"/>
                <a:ext cx="8" cy="27"/>
              </a:xfrm>
              <a:custGeom>
                <a:avLst/>
                <a:gdLst>
                  <a:gd name="T0" fmla="*/ 12 w 6"/>
                  <a:gd name="T1" fmla="*/ 0 h 20"/>
                  <a:gd name="T2" fmla="*/ 0 w 6"/>
                  <a:gd name="T3" fmla="*/ 49 h 20"/>
                  <a:gd name="T4" fmla="*/ 0 60000 65536"/>
                  <a:gd name="T5" fmla="*/ 0 60000 65536"/>
                </a:gdLst>
                <a:ahLst/>
                <a:cxnLst>
                  <a:cxn ang="T4">
                    <a:pos x="T0" y="T1"/>
                  </a:cxn>
                  <a:cxn ang="T5">
                    <a:pos x="T2" y="T3"/>
                  </a:cxn>
                </a:cxnLst>
                <a:rect l="0" t="0" r="r" b="b"/>
                <a:pathLst>
                  <a:path w="6" h="20">
                    <a:moveTo>
                      <a:pt x="5" y="0"/>
                    </a:moveTo>
                    <a:cubicBezTo>
                      <a:pt x="6" y="7"/>
                      <a:pt x="2" y="14"/>
                      <a:pt x="0" y="2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30" name="Freeform 141">
                <a:extLst>
                  <a:ext uri="{FF2B5EF4-FFF2-40B4-BE49-F238E27FC236}">
                    <a16:creationId xmlns:a16="http://schemas.microsoft.com/office/drawing/2014/main" id="{8C4ACA06-F38B-C736-55B8-72C844B7C803}"/>
                  </a:ext>
                </a:extLst>
              </p:cNvPr>
              <p:cNvSpPr>
                <a:spLocks/>
              </p:cNvSpPr>
              <p:nvPr/>
            </p:nvSpPr>
            <p:spPr bwMode="auto">
              <a:xfrm>
                <a:off x="1408" y="1325"/>
                <a:ext cx="8" cy="27"/>
              </a:xfrm>
              <a:custGeom>
                <a:avLst/>
                <a:gdLst>
                  <a:gd name="T0" fmla="*/ 15 w 6"/>
                  <a:gd name="T1" fmla="*/ 0 h 20"/>
                  <a:gd name="T2" fmla="*/ 0 w 6"/>
                  <a:gd name="T3" fmla="*/ 49 h 20"/>
                  <a:gd name="T4" fmla="*/ 0 60000 65536"/>
                  <a:gd name="T5" fmla="*/ 0 60000 65536"/>
                </a:gdLst>
                <a:ahLst/>
                <a:cxnLst>
                  <a:cxn ang="T4">
                    <a:pos x="T0" y="T1"/>
                  </a:cxn>
                  <a:cxn ang="T5">
                    <a:pos x="T2" y="T3"/>
                  </a:cxn>
                </a:cxnLst>
                <a:rect l="0" t="0" r="r" b="b"/>
                <a:pathLst>
                  <a:path w="6" h="20">
                    <a:moveTo>
                      <a:pt x="6" y="0"/>
                    </a:moveTo>
                    <a:cubicBezTo>
                      <a:pt x="5" y="6"/>
                      <a:pt x="1" y="15"/>
                      <a:pt x="0" y="2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31" name="Freeform 142">
                <a:extLst>
                  <a:ext uri="{FF2B5EF4-FFF2-40B4-BE49-F238E27FC236}">
                    <a16:creationId xmlns:a16="http://schemas.microsoft.com/office/drawing/2014/main" id="{CEBDB5C2-38F1-F27D-601D-A57E7EE0B992}"/>
                  </a:ext>
                </a:extLst>
              </p:cNvPr>
              <p:cNvSpPr>
                <a:spLocks/>
              </p:cNvSpPr>
              <p:nvPr/>
            </p:nvSpPr>
            <p:spPr bwMode="auto">
              <a:xfrm>
                <a:off x="1408" y="1325"/>
                <a:ext cx="8" cy="27"/>
              </a:xfrm>
              <a:custGeom>
                <a:avLst/>
                <a:gdLst>
                  <a:gd name="T0" fmla="*/ 15 w 6"/>
                  <a:gd name="T1" fmla="*/ 0 h 20"/>
                  <a:gd name="T2" fmla="*/ 0 w 6"/>
                  <a:gd name="T3" fmla="*/ 49 h 20"/>
                  <a:gd name="T4" fmla="*/ 0 60000 65536"/>
                  <a:gd name="T5" fmla="*/ 0 60000 65536"/>
                </a:gdLst>
                <a:ahLst/>
                <a:cxnLst>
                  <a:cxn ang="T4">
                    <a:pos x="T0" y="T1"/>
                  </a:cxn>
                  <a:cxn ang="T5">
                    <a:pos x="T2" y="T3"/>
                  </a:cxn>
                </a:cxnLst>
                <a:rect l="0" t="0" r="r" b="b"/>
                <a:pathLst>
                  <a:path w="6" h="20">
                    <a:moveTo>
                      <a:pt x="6" y="0"/>
                    </a:moveTo>
                    <a:cubicBezTo>
                      <a:pt x="5" y="6"/>
                      <a:pt x="1" y="15"/>
                      <a:pt x="0" y="2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32" name="Freeform 143">
                <a:extLst>
                  <a:ext uri="{FF2B5EF4-FFF2-40B4-BE49-F238E27FC236}">
                    <a16:creationId xmlns:a16="http://schemas.microsoft.com/office/drawing/2014/main" id="{952ED4FA-23F9-9343-1DF7-740E151C33DD}"/>
                  </a:ext>
                </a:extLst>
              </p:cNvPr>
              <p:cNvSpPr>
                <a:spLocks/>
              </p:cNvSpPr>
              <p:nvPr/>
            </p:nvSpPr>
            <p:spPr bwMode="auto">
              <a:xfrm>
                <a:off x="1033" y="1356"/>
                <a:ext cx="35" cy="8"/>
              </a:xfrm>
              <a:custGeom>
                <a:avLst/>
                <a:gdLst>
                  <a:gd name="T0" fmla="*/ 0 w 26"/>
                  <a:gd name="T1" fmla="*/ 0 h 6"/>
                  <a:gd name="T2" fmla="*/ 63 w 26"/>
                  <a:gd name="T3" fmla="*/ 15 h 6"/>
                  <a:gd name="T4" fmla="*/ 0 60000 65536"/>
                  <a:gd name="T5" fmla="*/ 0 60000 65536"/>
                </a:gdLst>
                <a:ahLst/>
                <a:cxnLst>
                  <a:cxn ang="T4">
                    <a:pos x="T0" y="T1"/>
                  </a:cxn>
                  <a:cxn ang="T5">
                    <a:pos x="T2" y="T3"/>
                  </a:cxn>
                </a:cxnLst>
                <a:rect l="0" t="0" r="r" b="b"/>
                <a:pathLst>
                  <a:path w="26" h="6">
                    <a:moveTo>
                      <a:pt x="0" y="0"/>
                    </a:moveTo>
                    <a:cubicBezTo>
                      <a:pt x="8" y="3"/>
                      <a:pt x="18" y="4"/>
                      <a:pt x="26" y="6"/>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33" name="Freeform 144">
                <a:extLst>
                  <a:ext uri="{FF2B5EF4-FFF2-40B4-BE49-F238E27FC236}">
                    <a16:creationId xmlns:a16="http://schemas.microsoft.com/office/drawing/2014/main" id="{90BA18D7-F2A9-9009-0D0D-29C4E60608F6}"/>
                  </a:ext>
                </a:extLst>
              </p:cNvPr>
              <p:cNvSpPr>
                <a:spLocks/>
              </p:cNvSpPr>
              <p:nvPr/>
            </p:nvSpPr>
            <p:spPr bwMode="auto">
              <a:xfrm>
                <a:off x="1033" y="1356"/>
                <a:ext cx="35" cy="8"/>
              </a:xfrm>
              <a:custGeom>
                <a:avLst/>
                <a:gdLst>
                  <a:gd name="T0" fmla="*/ 0 w 26"/>
                  <a:gd name="T1" fmla="*/ 0 h 6"/>
                  <a:gd name="T2" fmla="*/ 63 w 26"/>
                  <a:gd name="T3" fmla="*/ 15 h 6"/>
                  <a:gd name="T4" fmla="*/ 0 60000 65536"/>
                  <a:gd name="T5" fmla="*/ 0 60000 65536"/>
                </a:gdLst>
                <a:ahLst/>
                <a:cxnLst>
                  <a:cxn ang="T4">
                    <a:pos x="T0" y="T1"/>
                  </a:cxn>
                  <a:cxn ang="T5">
                    <a:pos x="T2" y="T3"/>
                  </a:cxn>
                </a:cxnLst>
                <a:rect l="0" t="0" r="r" b="b"/>
                <a:pathLst>
                  <a:path w="26" h="6">
                    <a:moveTo>
                      <a:pt x="0" y="0"/>
                    </a:moveTo>
                    <a:cubicBezTo>
                      <a:pt x="8" y="3"/>
                      <a:pt x="18" y="4"/>
                      <a:pt x="26"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34" name="Freeform 145">
                <a:extLst>
                  <a:ext uri="{FF2B5EF4-FFF2-40B4-BE49-F238E27FC236}">
                    <a16:creationId xmlns:a16="http://schemas.microsoft.com/office/drawing/2014/main" id="{A4531B85-1A33-3801-92EF-27F56DF72B34}"/>
                  </a:ext>
                </a:extLst>
              </p:cNvPr>
              <p:cNvSpPr>
                <a:spLocks/>
              </p:cNvSpPr>
              <p:nvPr/>
            </p:nvSpPr>
            <p:spPr bwMode="auto">
              <a:xfrm>
                <a:off x="1029" y="1360"/>
                <a:ext cx="25" cy="16"/>
              </a:xfrm>
              <a:custGeom>
                <a:avLst/>
                <a:gdLst>
                  <a:gd name="T0" fmla="*/ 0 w 19"/>
                  <a:gd name="T1" fmla="*/ 0 h 12"/>
                  <a:gd name="T2" fmla="*/ 43 w 19"/>
                  <a:gd name="T3" fmla="*/ 28 h 12"/>
                  <a:gd name="T4" fmla="*/ 0 60000 65536"/>
                  <a:gd name="T5" fmla="*/ 0 60000 65536"/>
                </a:gdLst>
                <a:ahLst/>
                <a:cxnLst>
                  <a:cxn ang="T4">
                    <a:pos x="T0" y="T1"/>
                  </a:cxn>
                  <a:cxn ang="T5">
                    <a:pos x="T2" y="T3"/>
                  </a:cxn>
                </a:cxnLst>
                <a:rect l="0" t="0" r="r" b="b"/>
                <a:pathLst>
                  <a:path w="19" h="12">
                    <a:moveTo>
                      <a:pt x="0" y="0"/>
                    </a:moveTo>
                    <a:cubicBezTo>
                      <a:pt x="5" y="6"/>
                      <a:pt x="13" y="8"/>
                      <a:pt x="19" y="12"/>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35" name="Freeform 146">
                <a:extLst>
                  <a:ext uri="{FF2B5EF4-FFF2-40B4-BE49-F238E27FC236}">
                    <a16:creationId xmlns:a16="http://schemas.microsoft.com/office/drawing/2014/main" id="{EB8BB334-F488-8617-BF50-C17766E08E93}"/>
                  </a:ext>
                </a:extLst>
              </p:cNvPr>
              <p:cNvSpPr>
                <a:spLocks/>
              </p:cNvSpPr>
              <p:nvPr/>
            </p:nvSpPr>
            <p:spPr bwMode="auto">
              <a:xfrm>
                <a:off x="1029" y="1360"/>
                <a:ext cx="25" cy="16"/>
              </a:xfrm>
              <a:custGeom>
                <a:avLst/>
                <a:gdLst>
                  <a:gd name="T0" fmla="*/ 0 w 19"/>
                  <a:gd name="T1" fmla="*/ 0 h 12"/>
                  <a:gd name="T2" fmla="*/ 43 w 19"/>
                  <a:gd name="T3" fmla="*/ 28 h 12"/>
                  <a:gd name="T4" fmla="*/ 0 60000 65536"/>
                  <a:gd name="T5" fmla="*/ 0 60000 65536"/>
                </a:gdLst>
                <a:ahLst/>
                <a:cxnLst>
                  <a:cxn ang="T4">
                    <a:pos x="T0" y="T1"/>
                  </a:cxn>
                  <a:cxn ang="T5">
                    <a:pos x="T2" y="T3"/>
                  </a:cxn>
                </a:cxnLst>
                <a:rect l="0" t="0" r="r" b="b"/>
                <a:pathLst>
                  <a:path w="19" h="12">
                    <a:moveTo>
                      <a:pt x="0" y="0"/>
                    </a:moveTo>
                    <a:cubicBezTo>
                      <a:pt x="5" y="6"/>
                      <a:pt x="13" y="8"/>
                      <a:pt x="19"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36" name="Freeform 147">
                <a:extLst>
                  <a:ext uri="{FF2B5EF4-FFF2-40B4-BE49-F238E27FC236}">
                    <a16:creationId xmlns:a16="http://schemas.microsoft.com/office/drawing/2014/main" id="{79A7ECFB-1089-AAAD-73DC-640E51AE488F}"/>
                  </a:ext>
                </a:extLst>
              </p:cNvPr>
              <p:cNvSpPr>
                <a:spLocks/>
              </p:cNvSpPr>
              <p:nvPr/>
            </p:nvSpPr>
            <p:spPr bwMode="auto">
              <a:xfrm>
                <a:off x="1276" y="1359"/>
                <a:ext cx="30" cy="4"/>
              </a:xfrm>
              <a:custGeom>
                <a:avLst/>
                <a:gdLst>
                  <a:gd name="T0" fmla="*/ 0 w 22"/>
                  <a:gd name="T1" fmla="*/ 7 h 3"/>
                  <a:gd name="T2" fmla="*/ 56 w 22"/>
                  <a:gd name="T3" fmla="*/ 0 h 3"/>
                  <a:gd name="T4" fmla="*/ 0 60000 65536"/>
                  <a:gd name="T5" fmla="*/ 0 60000 65536"/>
                </a:gdLst>
                <a:ahLst/>
                <a:cxnLst>
                  <a:cxn ang="T4">
                    <a:pos x="T0" y="T1"/>
                  </a:cxn>
                  <a:cxn ang="T5">
                    <a:pos x="T2" y="T3"/>
                  </a:cxn>
                </a:cxnLst>
                <a:rect l="0" t="0" r="r" b="b"/>
                <a:pathLst>
                  <a:path w="22" h="3">
                    <a:moveTo>
                      <a:pt x="0" y="3"/>
                    </a:moveTo>
                    <a:cubicBezTo>
                      <a:pt x="7" y="1"/>
                      <a:pt x="15" y="1"/>
                      <a:pt x="22" y="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37" name="Freeform 148">
                <a:extLst>
                  <a:ext uri="{FF2B5EF4-FFF2-40B4-BE49-F238E27FC236}">
                    <a16:creationId xmlns:a16="http://schemas.microsoft.com/office/drawing/2014/main" id="{0FEA984E-526A-69C0-74F8-F0C870F77D03}"/>
                  </a:ext>
                </a:extLst>
              </p:cNvPr>
              <p:cNvSpPr>
                <a:spLocks/>
              </p:cNvSpPr>
              <p:nvPr/>
            </p:nvSpPr>
            <p:spPr bwMode="auto">
              <a:xfrm>
                <a:off x="1276" y="1359"/>
                <a:ext cx="30" cy="4"/>
              </a:xfrm>
              <a:custGeom>
                <a:avLst/>
                <a:gdLst>
                  <a:gd name="T0" fmla="*/ 0 w 22"/>
                  <a:gd name="T1" fmla="*/ 7 h 3"/>
                  <a:gd name="T2" fmla="*/ 56 w 22"/>
                  <a:gd name="T3" fmla="*/ 0 h 3"/>
                  <a:gd name="T4" fmla="*/ 0 60000 65536"/>
                  <a:gd name="T5" fmla="*/ 0 60000 65536"/>
                </a:gdLst>
                <a:ahLst/>
                <a:cxnLst>
                  <a:cxn ang="T4">
                    <a:pos x="T0" y="T1"/>
                  </a:cxn>
                  <a:cxn ang="T5">
                    <a:pos x="T2" y="T3"/>
                  </a:cxn>
                </a:cxnLst>
                <a:rect l="0" t="0" r="r" b="b"/>
                <a:pathLst>
                  <a:path w="22" h="3">
                    <a:moveTo>
                      <a:pt x="0" y="3"/>
                    </a:moveTo>
                    <a:cubicBezTo>
                      <a:pt x="7" y="1"/>
                      <a:pt x="15" y="1"/>
                      <a:pt x="2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38" name="Freeform 149">
                <a:extLst>
                  <a:ext uri="{FF2B5EF4-FFF2-40B4-BE49-F238E27FC236}">
                    <a16:creationId xmlns:a16="http://schemas.microsoft.com/office/drawing/2014/main" id="{5586CB7A-8412-EB14-0238-CF748934B1BA}"/>
                  </a:ext>
                </a:extLst>
              </p:cNvPr>
              <p:cNvSpPr>
                <a:spLocks/>
              </p:cNvSpPr>
              <p:nvPr/>
            </p:nvSpPr>
            <p:spPr bwMode="auto">
              <a:xfrm>
                <a:off x="1287" y="1359"/>
                <a:ext cx="30" cy="12"/>
              </a:xfrm>
              <a:custGeom>
                <a:avLst/>
                <a:gdLst>
                  <a:gd name="T0" fmla="*/ 0 w 22"/>
                  <a:gd name="T1" fmla="*/ 21 h 9"/>
                  <a:gd name="T2" fmla="*/ 56 w 22"/>
                  <a:gd name="T3" fmla="*/ 0 h 9"/>
                  <a:gd name="T4" fmla="*/ 0 60000 65536"/>
                  <a:gd name="T5" fmla="*/ 0 60000 65536"/>
                </a:gdLst>
                <a:ahLst/>
                <a:cxnLst>
                  <a:cxn ang="T4">
                    <a:pos x="T0" y="T1"/>
                  </a:cxn>
                  <a:cxn ang="T5">
                    <a:pos x="T2" y="T3"/>
                  </a:cxn>
                </a:cxnLst>
                <a:rect l="0" t="0" r="r" b="b"/>
                <a:pathLst>
                  <a:path w="22" h="9">
                    <a:moveTo>
                      <a:pt x="0" y="9"/>
                    </a:moveTo>
                    <a:cubicBezTo>
                      <a:pt x="8" y="6"/>
                      <a:pt x="15" y="4"/>
                      <a:pt x="22" y="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439" name="Freeform 150">
                <a:extLst>
                  <a:ext uri="{FF2B5EF4-FFF2-40B4-BE49-F238E27FC236}">
                    <a16:creationId xmlns:a16="http://schemas.microsoft.com/office/drawing/2014/main" id="{1A6C8FC7-2347-4363-31DB-00C34FC5A8A5}"/>
                  </a:ext>
                </a:extLst>
              </p:cNvPr>
              <p:cNvSpPr>
                <a:spLocks/>
              </p:cNvSpPr>
              <p:nvPr/>
            </p:nvSpPr>
            <p:spPr bwMode="auto">
              <a:xfrm>
                <a:off x="1287" y="1359"/>
                <a:ext cx="30" cy="12"/>
              </a:xfrm>
              <a:custGeom>
                <a:avLst/>
                <a:gdLst>
                  <a:gd name="T0" fmla="*/ 0 w 22"/>
                  <a:gd name="T1" fmla="*/ 21 h 9"/>
                  <a:gd name="T2" fmla="*/ 56 w 22"/>
                  <a:gd name="T3" fmla="*/ 0 h 9"/>
                  <a:gd name="T4" fmla="*/ 0 60000 65536"/>
                  <a:gd name="T5" fmla="*/ 0 60000 65536"/>
                </a:gdLst>
                <a:ahLst/>
                <a:cxnLst>
                  <a:cxn ang="T4">
                    <a:pos x="T0" y="T1"/>
                  </a:cxn>
                  <a:cxn ang="T5">
                    <a:pos x="T2" y="T3"/>
                  </a:cxn>
                </a:cxnLst>
                <a:rect l="0" t="0" r="r" b="b"/>
                <a:pathLst>
                  <a:path w="22" h="9">
                    <a:moveTo>
                      <a:pt x="0" y="9"/>
                    </a:moveTo>
                    <a:cubicBezTo>
                      <a:pt x="8" y="6"/>
                      <a:pt x="15" y="4"/>
                      <a:pt x="2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40" name="Freeform 151">
                <a:extLst>
                  <a:ext uri="{FF2B5EF4-FFF2-40B4-BE49-F238E27FC236}">
                    <a16:creationId xmlns:a16="http://schemas.microsoft.com/office/drawing/2014/main" id="{1F50CA55-A2CA-E75D-6716-1B53BCE2E6EB}"/>
                  </a:ext>
                </a:extLst>
              </p:cNvPr>
              <p:cNvSpPr>
                <a:spLocks/>
              </p:cNvSpPr>
              <p:nvPr/>
            </p:nvSpPr>
            <p:spPr bwMode="auto">
              <a:xfrm>
                <a:off x="1099" y="1661"/>
                <a:ext cx="39" cy="39"/>
              </a:xfrm>
              <a:custGeom>
                <a:avLst/>
                <a:gdLst>
                  <a:gd name="T0" fmla="*/ 16 w 29"/>
                  <a:gd name="T1" fmla="*/ 1 h 29"/>
                  <a:gd name="T2" fmla="*/ 0 w 29"/>
                  <a:gd name="T3" fmla="*/ 0 h 29"/>
                  <a:gd name="T4" fmla="*/ 7 w 29"/>
                  <a:gd name="T5" fmla="*/ 54 h 29"/>
                  <a:gd name="T6" fmla="*/ 70 w 29"/>
                  <a:gd name="T7" fmla="*/ 58 h 29"/>
                  <a:gd name="T8" fmla="*/ 70 w 29"/>
                  <a:gd name="T9" fmla="*/ 51 h 29"/>
                  <a:gd name="T10" fmla="*/ 16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7" y="1"/>
                    </a:moveTo>
                    <a:cubicBezTo>
                      <a:pt x="2" y="0"/>
                      <a:pt x="1" y="1"/>
                      <a:pt x="0" y="0"/>
                    </a:cubicBezTo>
                    <a:cubicBezTo>
                      <a:pt x="2" y="9"/>
                      <a:pt x="0" y="16"/>
                      <a:pt x="3" y="22"/>
                    </a:cubicBezTo>
                    <a:cubicBezTo>
                      <a:pt x="5" y="27"/>
                      <a:pt x="26" y="29"/>
                      <a:pt x="29" y="24"/>
                    </a:cubicBezTo>
                    <a:cubicBezTo>
                      <a:pt x="29" y="24"/>
                      <a:pt x="29" y="22"/>
                      <a:pt x="29" y="21"/>
                    </a:cubicBezTo>
                    <a:cubicBezTo>
                      <a:pt x="20" y="16"/>
                      <a:pt x="12" y="10"/>
                      <a:pt x="7"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1" name="Freeform 152">
                <a:extLst>
                  <a:ext uri="{FF2B5EF4-FFF2-40B4-BE49-F238E27FC236}">
                    <a16:creationId xmlns:a16="http://schemas.microsoft.com/office/drawing/2014/main" id="{27C7EBB5-C921-B0BD-E327-050D83D5831A}"/>
                  </a:ext>
                </a:extLst>
              </p:cNvPr>
              <p:cNvSpPr>
                <a:spLocks/>
              </p:cNvSpPr>
              <p:nvPr/>
            </p:nvSpPr>
            <p:spPr bwMode="auto">
              <a:xfrm>
                <a:off x="1088" y="1435"/>
                <a:ext cx="43" cy="120"/>
              </a:xfrm>
              <a:custGeom>
                <a:avLst/>
                <a:gdLst>
                  <a:gd name="T0" fmla="*/ 78 w 32"/>
                  <a:gd name="T1" fmla="*/ 63 h 89"/>
                  <a:gd name="T2" fmla="*/ 75 w 32"/>
                  <a:gd name="T3" fmla="*/ 16 h 89"/>
                  <a:gd name="T4" fmla="*/ 1 w 32"/>
                  <a:gd name="T5" fmla="*/ 27 h 89"/>
                  <a:gd name="T6" fmla="*/ 7 w 32"/>
                  <a:gd name="T7" fmla="*/ 119 h 89"/>
                  <a:gd name="T8" fmla="*/ 0 w 32"/>
                  <a:gd name="T9" fmla="*/ 218 h 89"/>
                  <a:gd name="T10" fmla="*/ 0 w 32"/>
                  <a:gd name="T11" fmla="*/ 218 h 89"/>
                  <a:gd name="T12" fmla="*/ 23 w 32"/>
                  <a:gd name="T13" fmla="*/ 198 h 89"/>
                  <a:gd name="T14" fmla="*/ 43 w 32"/>
                  <a:gd name="T15" fmla="*/ 178 h 89"/>
                  <a:gd name="T16" fmla="*/ 73 w 32"/>
                  <a:gd name="T17" fmla="*/ 171 h 89"/>
                  <a:gd name="T18" fmla="*/ 70 w 32"/>
                  <a:gd name="T19" fmla="*/ 147 h 89"/>
                  <a:gd name="T20" fmla="*/ 78 w 32"/>
                  <a:gd name="T21" fmla="*/ 63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89">
                    <a:moveTo>
                      <a:pt x="32" y="26"/>
                    </a:moveTo>
                    <a:cubicBezTo>
                      <a:pt x="32" y="18"/>
                      <a:pt x="31" y="10"/>
                      <a:pt x="31" y="7"/>
                    </a:cubicBezTo>
                    <a:cubicBezTo>
                      <a:pt x="27" y="1"/>
                      <a:pt x="8" y="0"/>
                      <a:pt x="1" y="11"/>
                    </a:cubicBezTo>
                    <a:cubicBezTo>
                      <a:pt x="3" y="27"/>
                      <a:pt x="3" y="44"/>
                      <a:pt x="3" y="48"/>
                    </a:cubicBezTo>
                    <a:cubicBezTo>
                      <a:pt x="3" y="54"/>
                      <a:pt x="5" y="78"/>
                      <a:pt x="0" y="89"/>
                    </a:cubicBezTo>
                    <a:cubicBezTo>
                      <a:pt x="0" y="89"/>
                      <a:pt x="0" y="89"/>
                      <a:pt x="0" y="89"/>
                    </a:cubicBezTo>
                    <a:cubicBezTo>
                      <a:pt x="4" y="85"/>
                      <a:pt x="6" y="85"/>
                      <a:pt x="10" y="81"/>
                    </a:cubicBezTo>
                    <a:cubicBezTo>
                      <a:pt x="15" y="77"/>
                      <a:pt x="12" y="75"/>
                      <a:pt x="18" y="73"/>
                    </a:cubicBezTo>
                    <a:cubicBezTo>
                      <a:pt x="23" y="71"/>
                      <a:pt x="24" y="72"/>
                      <a:pt x="30" y="70"/>
                    </a:cubicBezTo>
                    <a:cubicBezTo>
                      <a:pt x="29" y="67"/>
                      <a:pt x="29" y="64"/>
                      <a:pt x="29" y="60"/>
                    </a:cubicBezTo>
                    <a:cubicBezTo>
                      <a:pt x="28" y="50"/>
                      <a:pt x="28" y="37"/>
                      <a:pt x="32" y="2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2" name="Freeform 153">
                <a:extLst>
                  <a:ext uri="{FF2B5EF4-FFF2-40B4-BE49-F238E27FC236}">
                    <a16:creationId xmlns:a16="http://schemas.microsoft.com/office/drawing/2014/main" id="{4EDE2033-99C4-62C8-DB39-928BC1C8A152}"/>
                  </a:ext>
                </a:extLst>
              </p:cNvPr>
              <p:cNvSpPr>
                <a:spLocks/>
              </p:cNvSpPr>
              <p:nvPr/>
            </p:nvSpPr>
            <p:spPr bwMode="auto">
              <a:xfrm>
                <a:off x="1103" y="1516"/>
                <a:ext cx="206" cy="192"/>
              </a:xfrm>
              <a:custGeom>
                <a:avLst/>
                <a:gdLst>
                  <a:gd name="T0" fmla="*/ 339 w 153"/>
                  <a:gd name="T1" fmla="*/ 141 h 143"/>
                  <a:gd name="T2" fmla="*/ 294 w 153"/>
                  <a:gd name="T3" fmla="*/ 79 h 143"/>
                  <a:gd name="T4" fmla="*/ 273 w 153"/>
                  <a:gd name="T5" fmla="*/ 83 h 143"/>
                  <a:gd name="T6" fmla="*/ 252 w 153"/>
                  <a:gd name="T7" fmla="*/ 79 h 143"/>
                  <a:gd name="T8" fmla="*/ 219 w 153"/>
                  <a:gd name="T9" fmla="*/ 70 h 143"/>
                  <a:gd name="T10" fmla="*/ 195 w 153"/>
                  <a:gd name="T11" fmla="*/ 56 h 143"/>
                  <a:gd name="T12" fmla="*/ 195 w 153"/>
                  <a:gd name="T13" fmla="*/ 35 h 143"/>
                  <a:gd name="T14" fmla="*/ 205 w 153"/>
                  <a:gd name="T15" fmla="*/ 20 h 143"/>
                  <a:gd name="T16" fmla="*/ 205 w 153"/>
                  <a:gd name="T17" fmla="*/ 20 h 143"/>
                  <a:gd name="T18" fmla="*/ 205 w 153"/>
                  <a:gd name="T19" fmla="*/ 15 h 143"/>
                  <a:gd name="T20" fmla="*/ 106 w 153"/>
                  <a:gd name="T21" fmla="*/ 23 h 143"/>
                  <a:gd name="T22" fmla="*/ 104 w 153"/>
                  <a:gd name="T23" fmla="*/ 51 h 143"/>
                  <a:gd name="T24" fmla="*/ 73 w 153"/>
                  <a:gd name="T25" fmla="*/ 101 h 143"/>
                  <a:gd name="T26" fmla="*/ 32 w 153"/>
                  <a:gd name="T27" fmla="*/ 148 h 143"/>
                  <a:gd name="T28" fmla="*/ 12 w 153"/>
                  <a:gd name="T29" fmla="*/ 177 h 143"/>
                  <a:gd name="T30" fmla="*/ 1 w 153"/>
                  <a:gd name="T31" fmla="*/ 218 h 143"/>
                  <a:gd name="T32" fmla="*/ 7 w 153"/>
                  <a:gd name="T33" fmla="*/ 254 h 143"/>
                  <a:gd name="T34" fmla="*/ 9 w 153"/>
                  <a:gd name="T35" fmla="*/ 263 h 143"/>
                  <a:gd name="T36" fmla="*/ 193 w 153"/>
                  <a:gd name="T37" fmla="*/ 338 h 143"/>
                  <a:gd name="T38" fmla="*/ 288 w 153"/>
                  <a:gd name="T39" fmla="*/ 344 h 143"/>
                  <a:gd name="T40" fmla="*/ 330 w 153"/>
                  <a:gd name="T41" fmla="*/ 322 h 143"/>
                  <a:gd name="T42" fmla="*/ 350 w 153"/>
                  <a:gd name="T43" fmla="*/ 299 h 143"/>
                  <a:gd name="T44" fmla="*/ 339 w 153"/>
                  <a:gd name="T45" fmla="*/ 141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3" h="143">
                    <a:moveTo>
                      <a:pt x="139" y="58"/>
                    </a:moveTo>
                    <a:cubicBezTo>
                      <a:pt x="135" y="48"/>
                      <a:pt x="127" y="41"/>
                      <a:pt x="120" y="33"/>
                    </a:cubicBezTo>
                    <a:cubicBezTo>
                      <a:pt x="119" y="34"/>
                      <a:pt x="115" y="34"/>
                      <a:pt x="112" y="34"/>
                    </a:cubicBezTo>
                    <a:cubicBezTo>
                      <a:pt x="104" y="34"/>
                      <a:pt x="108" y="31"/>
                      <a:pt x="103" y="33"/>
                    </a:cubicBezTo>
                    <a:cubicBezTo>
                      <a:pt x="98" y="36"/>
                      <a:pt x="96" y="32"/>
                      <a:pt x="90" y="29"/>
                    </a:cubicBezTo>
                    <a:cubicBezTo>
                      <a:pt x="83" y="26"/>
                      <a:pt x="84" y="30"/>
                      <a:pt x="80" y="23"/>
                    </a:cubicBezTo>
                    <a:cubicBezTo>
                      <a:pt x="78" y="20"/>
                      <a:pt x="78" y="17"/>
                      <a:pt x="80" y="14"/>
                    </a:cubicBezTo>
                    <a:cubicBezTo>
                      <a:pt x="80" y="12"/>
                      <a:pt x="81" y="11"/>
                      <a:pt x="84" y="8"/>
                    </a:cubicBezTo>
                    <a:cubicBezTo>
                      <a:pt x="84" y="8"/>
                      <a:pt x="84" y="8"/>
                      <a:pt x="84" y="8"/>
                    </a:cubicBezTo>
                    <a:cubicBezTo>
                      <a:pt x="84" y="7"/>
                      <a:pt x="84" y="6"/>
                      <a:pt x="84" y="6"/>
                    </a:cubicBezTo>
                    <a:cubicBezTo>
                      <a:pt x="70" y="0"/>
                      <a:pt x="56" y="3"/>
                      <a:pt x="44" y="10"/>
                    </a:cubicBezTo>
                    <a:cubicBezTo>
                      <a:pt x="45" y="12"/>
                      <a:pt x="44" y="16"/>
                      <a:pt x="42" y="21"/>
                    </a:cubicBezTo>
                    <a:cubicBezTo>
                      <a:pt x="45" y="28"/>
                      <a:pt x="31" y="28"/>
                      <a:pt x="30" y="42"/>
                    </a:cubicBezTo>
                    <a:cubicBezTo>
                      <a:pt x="30" y="48"/>
                      <a:pt x="21" y="62"/>
                      <a:pt x="13" y="61"/>
                    </a:cubicBezTo>
                    <a:cubicBezTo>
                      <a:pt x="14" y="67"/>
                      <a:pt x="12" y="66"/>
                      <a:pt x="5" y="73"/>
                    </a:cubicBezTo>
                    <a:cubicBezTo>
                      <a:pt x="5" y="83"/>
                      <a:pt x="6" y="82"/>
                      <a:pt x="1" y="90"/>
                    </a:cubicBezTo>
                    <a:cubicBezTo>
                      <a:pt x="1" y="96"/>
                      <a:pt x="0" y="103"/>
                      <a:pt x="3" y="105"/>
                    </a:cubicBezTo>
                    <a:cubicBezTo>
                      <a:pt x="5" y="107"/>
                      <a:pt x="5" y="107"/>
                      <a:pt x="4" y="109"/>
                    </a:cubicBezTo>
                    <a:cubicBezTo>
                      <a:pt x="20" y="137"/>
                      <a:pt x="66" y="140"/>
                      <a:pt x="79" y="140"/>
                    </a:cubicBezTo>
                    <a:cubicBezTo>
                      <a:pt x="92" y="140"/>
                      <a:pt x="111" y="143"/>
                      <a:pt x="118" y="142"/>
                    </a:cubicBezTo>
                    <a:cubicBezTo>
                      <a:pt x="125" y="141"/>
                      <a:pt x="130" y="137"/>
                      <a:pt x="135" y="133"/>
                    </a:cubicBezTo>
                    <a:cubicBezTo>
                      <a:pt x="137" y="131"/>
                      <a:pt x="137" y="131"/>
                      <a:pt x="143" y="124"/>
                    </a:cubicBezTo>
                    <a:cubicBezTo>
                      <a:pt x="153" y="109"/>
                      <a:pt x="144" y="70"/>
                      <a:pt x="139" y="58"/>
                    </a:cubicBezTo>
                    <a:close/>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3" name="Freeform 154">
                <a:extLst>
                  <a:ext uri="{FF2B5EF4-FFF2-40B4-BE49-F238E27FC236}">
                    <a16:creationId xmlns:a16="http://schemas.microsoft.com/office/drawing/2014/main" id="{74B790F4-8C0A-703F-E572-4C4A44F0F8AD}"/>
                  </a:ext>
                </a:extLst>
              </p:cNvPr>
              <p:cNvSpPr>
                <a:spLocks/>
              </p:cNvSpPr>
              <p:nvPr/>
            </p:nvSpPr>
            <p:spPr bwMode="auto">
              <a:xfrm>
                <a:off x="1167" y="1472"/>
                <a:ext cx="81" cy="63"/>
              </a:xfrm>
              <a:custGeom>
                <a:avLst/>
                <a:gdLst>
                  <a:gd name="T0" fmla="*/ 16 w 60"/>
                  <a:gd name="T1" fmla="*/ 36 h 47"/>
                  <a:gd name="T2" fmla="*/ 16 w 60"/>
                  <a:gd name="T3" fmla="*/ 28 h 47"/>
                  <a:gd name="T4" fmla="*/ 41 w 60"/>
                  <a:gd name="T5" fmla="*/ 0 h 47"/>
                  <a:gd name="T6" fmla="*/ 55 w 60"/>
                  <a:gd name="T7" fmla="*/ 5 h 47"/>
                  <a:gd name="T8" fmla="*/ 72 w 60"/>
                  <a:gd name="T9" fmla="*/ 1 h 47"/>
                  <a:gd name="T10" fmla="*/ 74 w 60"/>
                  <a:gd name="T11" fmla="*/ 1 h 47"/>
                  <a:gd name="T12" fmla="*/ 74 w 60"/>
                  <a:gd name="T13" fmla="*/ 1 h 47"/>
                  <a:gd name="T14" fmla="*/ 92 w 60"/>
                  <a:gd name="T15" fmla="*/ 1 h 47"/>
                  <a:gd name="T16" fmla="*/ 92 w 60"/>
                  <a:gd name="T17" fmla="*/ 1 h 47"/>
                  <a:gd name="T18" fmla="*/ 93 w 60"/>
                  <a:gd name="T19" fmla="*/ 1 h 47"/>
                  <a:gd name="T20" fmla="*/ 93 w 60"/>
                  <a:gd name="T21" fmla="*/ 1 h 47"/>
                  <a:gd name="T22" fmla="*/ 97 w 60"/>
                  <a:gd name="T23" fmla="*/ 1 h 47"/>
                  <a:gd name="T24" fmla="*/ 99 w 60"/>
                  <a:gd name="T25" fmla="*/ 1 h 47"/>
                  <a:gd name="T26" fmla="*/ 100 w 60"/>
                  <a:gd name="T27" fmla="*/ 1 h 47"/>
                  <a:gd name="T28" fmla="*/ 100 w 60"/>
                  <a:gd name="T29" fmla="*/ 1 h 47"/>
                  <a:gd name="T30" fmla="*/ 104 w 60"/>
                  <a:gd name="T31" fmla="*/ 5 h 47"/>
                  <a:gd name="T32" fmla="*/ 105 w 60"/>
                  <a:gd name="T33" fmla="*/ 5 h 47"/>
                  <a:gd name="T34" fmla="*/ 108 w 60"/>
                  <a:gd name="T35" fmla="*/ 5 h 47"/>
                  <a:gd name="T36" fmla="*/ 108 w 60"/>
                  <a:gd name="T37" fmla="*/ 5 h 47"/>
                  <a:gd name="T38" fmla="*/ 111 w 60"/>
                  <a:gd name="T39" fmla="*/ 5 h 47"/>
                  <a:gd name="T40" fmla="*/ 111 w 60"/>
                  <a:gd name="T41" fmla="*/ 5 h 47"/>
                  <a:gd name="T42" fmla="*/ 126 w 60"/>
                  <a:gd name="T43" fmla="*/ 12 h 47"/>
                  <a:gd name="T44" fmla="*/ 142 w 60"/>
                  <a:gd name="T45" fmla="*/ 23 h 47"/>
                  <a:gd name="T46" fmla="*/ 134 w 60"/>
                  <a:gd name="T47" fmla="*/ 68 h 47"/>
                  <a:gd name="T48" fmla="*/ 89 w 60"/>
                  <a:gd name="T49" fmla="*/ 113 h 47"/>
                  <a:gd name="T50" fmla="*/ 0 w 60"/>
                  <a:gd name="T51" fmla="*/ 113 h 4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0" h="47">
                    <a:moveTo>
                      <a:pt x="7" y="15"/>
                    </a:moveTo>
                    <a:cubicBezTo>
                      <a:pt x="7" y="14"/>
                      <a:pt x="7" y="13"/>
                      <a:pt x="7" y="12"/>
                    </a:cubicBezTo>
                    <a:cubicBezTo>
                      <a:pt x="8" y="5"/>
                      <a:pt x="12" y="2"/>
                      <a:pt x="16" y="0"/>
                    </a:cubicBezTo>
                    <a:cubicBezTo>
                      <a:pt x="18" y="2"/>
                      <a:pt x="18" y="2"/>
                      <a:pt x="22" y="2"/>
                    </a:cubicBezTo>
                    <a:cubicBezTo>
                      <a:pt x="23" y="2"/>
                      <a:pt x="26" y="1"/>
                      <a:pt x="29" y="1"/>
                    </a:cubicBezTo>
                    <a:cubicBezTo>
                      <a:pt x="30" y="1"/>
                      <a:pt x="30" y="1"/>
                      <a:pt x="30" y="1"/>
                    </a:cubicBezTo>
                    <a:cubicBezTo>
                      <a:pt x="30" y="1"/>
                      <a:pt x="30" y="1"/>
                      <a:pt x="30" y="1"/>
                    </a:cubicBezTo>
                    <a:cubicBezTo>
                      <a:pt x="32" y="1"/>
                      <a:pt x="34" y="1"/>
                      <a:pt x="37" y="1"/>
                    </a:cubicBezTo>
                    <a:cubicBezTo>
                      <a:pt x="37" y="1"/>
                      <a:pt x="37" y="1"/>
                      <a:pt x="37" y="1"/>
                    </a:cubicBezTo>
                    <a:cubicBezTo>
                      <a:pt x="37" y="1"/>
                      <a:pt x="38" y="1"/>
                      <a:pt x="38" y="1"/>
                    </a:cubicBezTo>
                    <a:cubicBezTo>
                      <a:pt x="38" y="1"/>
                      <a:pt x="38" y="1"/>
                      <a:pt x="38" y="1"/>
                    </a:cubicBezTo>
                    <a:cubicBezTo>
                      <a:pt x="39" y="1"/>
                      <a:pt x="39" y="1"/>
                      <a:pt x="39" y="1"/>
                    </a:cubicBezTo>
                    <a:cubicBezTo>
                      <a:pt x="39" y="1"/>
                      <a:pt x="40" y="1"/>
                      <a:pt x="40" y="1"/>
                    </a:cubicBezTo>
                    <a:cubicBezTo>
                      <a:pt x="40" y="1"/>
                      <a:pt x="40" y="1"/>
                      <a:pt x="41" y="1"/>
                    </a:cubicBezTo>
                    <a:cubicBezTo>
                      <a:pt x="41" y="1"/>
                      <a:pt x="41" y="1"/>
                      <a:pt x="41" y="1"/>
                    </a:cubicBezTo>
                    <a:cubicBezTo>
                      <a:pt x="41" y="1"/>
                      <a:pt x="42" y="2"/>
                      <a:pt x="42" y="2"/>
                    </a:cubicBezTo>
                    <a:cubicBezTo>
                      <a:pt x="42" y="2"/>
                      <a:pt x="42" y="2"/>
                      <a:pt x="43" y="2"/>
                    </a:cubicBezTo>
                    <a:cubicBezTo>
                      <a:pt x="43" y="2"/>
                      <a:pt x="43" y="2"/>
                      <a:pt x="44" y="2"/>
                    </a:cubicBezTo>
                    <a:cubicBezTo>
                      <a:pt x="44" y="2"/>
                      <a:pt x="44" y="2"/>
                      <a:pt x="44" y="2"/>
                    </a:cubicBezTo>
                    <a:cubicBezTo>
                      <a:pt x="44" y="2"/>
                      <a:pt x="45" y="2"/>
                      <a:pt x="45" y="2"/>
                    </a:cubicBezTo>
                    <a:cubicBezTo>
                      <a:pt x="45" y="2"/>
                      <a:pt x="45" y="2"/>
                      <a:pt x="45" y="2"/>
                    </a:cubicBezTo>
                    <a:cubicBezTo>
                      <a:pt x="47" y="3"/>
                      <a:pt x="49" y="4"/>
                      <a:pt x="51" y="5"/>
                    </a:cubicBezTo>
                    <a:cubicBezTo>
                      <a:pt x="54" y="6"/>
                      <a:pt x="56" y="8"/>
                      <a:pt x="58" y="10"/>
                    </a:cubicBezTo>
                    <a:cubicBezTo>
                      <a:pt x="60" y="17"/>
                      <a:pt x="60" y="24"/>
                      <a:pt x="54" y="28"/>
                    </a:cubicBezTo>
                    <a:cubicBezTo>
                      <a:pt x="36" y="47"/>
                      <a:pt x="36" y="47"/>
                      <a:pt x="36" y="47"/>
                    </a:cubicBezTo>
                    <a:cubicBezTo>
                      <a:pt x="0" y="47"/>
                      <a:pt x="0" y="47"/>
                      <a:pt x="0" y="47"/>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4" name="Freeform 155">
                <a:extLst>
                  <a:ext uri="{FF2B5EF4-FFF2-40B4-BE49-F238E27FC236}">
                    <a16:creationId xmlns:a16="http://schemas.microsoft.com/office/drawing/2014/main" id="{872B3FCD-6EE3-AC36-48BA-E38160C24EC2}"/>
                  </a:ext>
                </a:extLst>
              </p:cNvPr>
              <p:cNvSpPr>
                <a:spLocks/>
              </p:cNvSpPr>
              <p:nvPr/>
            </p:nvSpPr>
            <p:spPr bwMode="auto">
              <a:xfrm>
                <a:off x="1169" y="1524"/>
                <a:ext cx="41" cy="32"/>
              </a:xfrm>
              <a:custGeom>
                <a:avLst/>
                <a:gdLst>
                  <a:gd name="T0" fmla="*/ 5 w 31"/>
                  <a:gd name="T1" fmla="*/ 1 h 24"/>
                  <a:gd name="T2" fmla="*/ 1 w 31"/>
                  <a:gd name="T3" fmla="*/ 27 h 24"/>
                  <a:gd name="T4" fmla="*/ 20 w 31"/>
                  <a:gd name="T5" fmla="*/ 49 h 24"/>
                  <a:gd name="T6" fmla="*/ 50 w 31"/>
                  <a:gd name="T7" fmla="*/ 55 h 24"/>
                  <a:gd name="T8" fmla="*/ 65 w 31"/>
                  <a:gd name="T9" fmla="*/ 52 h 24"/>
                  <a:gd name="T10" fmla="*/ 65 w 31"/>
                  <a:gd name="T11" fmla="*/ 37 h 24"/>
                  <a:gd name="T12" fmla="*/ 66 w 31"/>
                  <a:gd name="T13" fmla="*/ 16 h 24"/>
                  <a:gd name="T14" fmla="*/ 71 w 31"/>
                  <a:gd name="T15" fmla="*/ 5 h 24"/>
                  <a:gd name="T16" fmla="*/ 45 w 31"/>
                  <a:gd name="T17" fmla="*/ 5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24">
                    <a:moveTo>
                      <a:pt x="2" y="1"/>
                    </a:moveTo>
                    <a:cubicBezTo>
                      <a:pt x="0" y="2"/>
                      <a:pt x="1" y="9"/>
                      <a:pt x="1" y="11"/>
                    </a:cubicBezTo>
                    <a:cubicBezTo>
                      <a:pt x="2" y="16"/>
                      <a:pt x="2" y="20"/>
                      <a:pt x="8" y="21"/>
                    </a:cubicBezTo>
                    <a:cubicBezTo>
                      <a:pt x="13" y="22"/>
                      <a:pt x="17" y="24"/>
                      <a:pt x="22" y="23"/>
                    </a:cubicBezTo>
                    <a:cubicBezTo>
                      <a:pt x="23" y="23"/>
                      <a:pt x="27" y="23"/>
                      <a:pt x="28" y="22"/>
                    </a:cubicBezTo>
                    <a:cubicBezTo>
                      <a:pt x="29" y="21"/>
                      <a:pt x="28" y="17"/>
                      <a:pt x="28" y="16"/>
                    </a:cubicBezTo>
                    <a:cubicBezTo>
                      <a:pt x="28" y="13"/>
                      <a:pt x="29" y="10"/>
                      <a:pt x="29" y="7"/>
                    </a:cubicBezTo>
                    <a:cubicBezTo>
                      <a:pt x="30" y="5"/>
                      <a:pt x="31" y="4"/>
                      <a:pt x="31" y="2"/>
                    </a:cubicBezTo>
                    <a:cubicBezTo>
                      <a:pt x="30" y="0"/>
                      <a:pt x="22" y="1"/>
                      <a:pt x="20" y="2"/>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5" name="Freeform 156">
                <a:extLst>
                  <a:ext uri="{FF2B5EF4-FFF2-40B4-BE49-F238E27FC236}">
                    <a16:creationId xmlns:a16="http://schemas.microsoft.com/office/drawing/2014/main" id="{F95A9D70-0AC1-DFB8-80F2-2A0946383CAE}"/>
                  </a:ext>
                </a:extLst>
              </p:cNvPr>
              <p:cNvSpPr>
                <a:spLocks/>
              </p:cNvSpPr>
              <p:nvPr/>
            </p:nvSpPr>
            <p:spPr bwMode="auto">
              <a:xfrm>
                <a:off x="1150" y="1540"/>
                <a:ext cx="25" cy="26"/>
              </a:xfrm>
              <a:custGeom>
                <a:avLst/>
                <a:gdLst>
                  <a:gd name="T0" fmla="*/ 29 w 19"/>
                  <a:gd name="T1" fmla="*/ 0 h 19"/>
                  <a:gd name="T2" fmla="*/ 29 w 19"/>
                  <a:gd name="T3" fmla="*/ 40 h 19"/>
                  <a:gd name="T4" fmla="*/ 0 w 19"/>
                  <a:gd name="T5" fmla="*/ 40 h 19"/>
                  <a:gd name="T6" fmla="*/ 0 60000 65536"/>
                  <a:gd name="T7" fmla="*/ 0 60000 65536"/>
                  <a:gd name="T8" fmla="*/ 0 60000 65536"/>
                </a:gdLst>
                <a:ahLst/>
                <a:cxnLst>
                  <a:cxn ang="T6">
                    <a:pos x="T0" y="T1"/>
                  </a:cxn>
                  <a:cxn ang="T7">
                    <a:pos x="T2" y="T3"/>
                  </a:cxn>
                  <a:cxn ang="T8">
                    <a:pos x="T4" y="T5"/>
                  </a:cxn>
                </a:cxnLst>
                <a:rect l="0" t="0" r="r" b="b"/>
                <a:pathLst>
                  <a:path w="19" h="19">
                    <a:moveTo>
                      <a:pt x="13" y="0"/>
                    </a:moveTo>
                    <a:cubicBezTo>
                      <a:pt x="15" y="5"/>
                      <a:pt x="19" y="12"/>
                      <a:pt x="13" y="15"/>
                    </a:cubicBezTo>
                    <a:cubicBezTo>
                      <a:pt x="10" y="16"/>
                      <a:pt x="2" y="19"/>
                      <a:pt x="0" y="15"/>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6" name="Freeform 157">
                <a:extLst>
                  <a:ext uri="{FF2B5EF4-FFF2-40B4-BE49-F238E27FC236}">
                    <a16:creationId xmlns:a16="http://schemas.microsoft.com/office/drawing/2014/main" id="{017E1601-8ACE-0D4C-F21D-742A07633C88}"/>
                  </a:ext>
                </a:extLst>
              </p:cNvPr>
              <p:cNvSpPr>
                <a:spLocks/>
              </p:cNvSpPr>
              <p:nvPr/>
            </p:nvSpPr>
            <p:spPr bwMode="auto">
              <a:xfrm>
                <a:off x="1206" y="1503"/>
                <a:ext cx="64" cy="61"/>
              </a:xfrm>
              <a:custGeom>
                <a:avLst/>
                <a:gdLst>
                  <a:gd name="T0" fmla="*/ 63 w 47"/>
                  <a:gd name="T1" fmla="*/ 12 h 46"/>
                  <a:gd name="T2" fmla="*/ 42 w 47"/>
                  <a:gd name="T3" fmla="*/ 12 h 46"/>
                  <a:gd name="T4" fmla="*/ 30 w 47"/>
                  <a:gd name="T5" fmla="*/ 23 h 46"/>
                  <a:gd name="T6" fmla="*/ 19 w 47"/>
                  <a:gd name="T7" fmla="*/ 42 h 46"/>
                  <a:gd name="T8" fmla="*/ 7 w 47"/>
                  <a:gd name="T9" fmla="*/ 77 h 46"/>
                  <a:gd name="T10" fmla="*/ 34 w 47"/>
                  <a:gd name="T11" fmla="*/ 91 h 46"/>
                  <a:gd name="T12" fmla="*/ 65 w 47"/>
                  <a:gd name="T13" fmla="*/ 101 h 46"/>
                  <a:gd name="T14" fmla="*/ 89 w 47"/>
                  <a:gd name="T15" fmla="*/ 102 h 46"/>
                  <a:gd name="T16" fmla="*/ 113 w 47"/>
                  <a:gd name="T17" fmla="*/ 91 h 46"/>
                  <a:gd name="T18" fmla="*/ 101 w 47"/>
                  <a:gd name="T19" fmla="*/ 72 h 46"/>
                  <a:gd name="T20" fmla="*/ 63 w 47"/>
                  <a:gd name="T21" fmla="*/ 12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5" y="5"/>
                    </a:moveTo>
                    <a:cubicBezTo>
                      <a:pt x="22" y="0"/>
                      <a:pt x="19" y="4"/>
                      <a:pt x="17" y="5"/>
                    </a:cubicBezTo>
                    <a:cubicBezTo>
                      <a:pt x="12" y="8"/>
                      <a:pt x="13" y="8"/>
                      <a:pt x="12" y="10"/>
                    </a:cubicBezTo>
                    <a:cubicBezTo>
                      <a:pt x="10" y="12"/>
                      <a:pt x="7" y="14"/>
                      <a:pt x="7" y="18"/>
                    </a:cubicBezTo>
                    <a:cubicBezTo>
                      <a:pt x="2" y="24"/>
                      <a:pt x="0" y="28"/>
                      <a:pt x="3" y="33"/>
                    </a:cubicBezTo>
                    <a:cubicBezTo>
                      <a:pt x="7" y="40"/>
                      <a:pt x="6" y="36"/>
                      <a:pt x="13" y="39"/>
                    </a:cubicBezTo>
                    <a:cubicBezTo>
                      <a:pt x="19" y="42"/>
                      <a:pt x="21" y="46"/>
                      <a:pt x="26" y="43"/>
                    </a:cubicBezTo>
                    <a:cubicBezTo>
                      <a:pt x="31" y="41"/>
                      <a:pt x="27" y="44"/>
                      <a:pt x="35" y="44"/>
                    </a:cubicBezTo>
                    <a:cubicBezTo>
                      <a:pt x="42" y="43"/>
                      <a:pt x="47" y="44"/>
                      <a:pt x="45" y="39"/>
                    </a:cubicBezTo>
                    <a:cubicBezTo>
                      <a:pt x="44" y="34"/>
                      <a:pt x="44" y="33"/>
                      <a:pt x="40" y="31"/>
                    </a:cubicBezTo>
                    <a:cubicBezTo>
                      <a:pt x="36" y="28"/>
                      <a:pt x="35" y="8"/>
                      <a:pt x="25" y="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7" name="Freeform 158">
                <a:extLst>
                  <a:ext uri="{FF2B5EF4-FFF2-40B4-BE49-F238E27FC236}">
                    <a16:creationId xmlns:a16="http://schemas.microsoft.com/office/drawing/2014/main" id="{4E460243-938C-7208-D7BB-5FE5918C7A87}"/>
                  </a:ext>
                </a:extLst>
              </p:cNvPr>
              <p:cNvSpPr>
                <a:spLocks/>
              </p:cNvSpPr>
              <p:nvPr/>
            </p:nvSpPr>
            <p:spPr bwMode="auto">
              <a:xfrm>
                <a:off x="1205" y="1515"/>
                <a:ext cx="32" cy="31"/>
              </a:xfrm>
              <a:custGeom>
                <a:avLst/>
                <a:gdLst>
                  <a:gd name="T0" fmla="*/ 48 w 24"/>
                  <a:gd name="T1" fmla="*/ 0 h 23"/>
                  <a:gd name="T2" fmla="*/ 37 w 24"/>
                  <a:gd name="T3" fmla="*/ 57 h 23"/>
                  <a:gd name="T4" fmla="*/ 55 w 24"/>
                  <a:gd name="T5" fmla="*/ 24 h 23"/>
                  <a:gd name="T6" fmla="*/ 57 w 24"/>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3">
                    <a:moveTo>
                      <a:pt x="20" y="0"/>
                    </a:moveTo>
                    <a:cubicBezTo>
                      <a:pt x="15" y="5"/>
                      <a:pt x="0" y="22"/>
                      <a:pt x="16" y="23"/>
                    </a:cubicBezTo>
                    <a:cubicBezTo>
                      <a:pt x="13" y="17"/>
                      <a:pt x="17" y="10"/>
                      <a:pt x="23" y="10"/>
                    </a:cubicBezTo>
                    <a:cubicBezTo>
                      <a:pt x="21" y="8"/>
                      <a:pt x="19" y="1"/>
                      <a:pt x="24"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48" name="Freeform 159">
                <a:extLst>
                  <a:ext uri="{FF2B5EF4-FFF2-40B4-BE49-F238E27FC236}">
                    <a16:creationId xmlns:a16="http://schemas.microsoft.com/office/drawing/2014/main" id="{E6AFCCDA-300E-45B2-29C8-7CECAEF6F0E4}"/>
                  </a:ext>
                </a:extLst>
              </p:cNvPr>
              <p:cNvSpPr>
                <a:spLocks/>
              </p:cNvSpPr>
              <p:nvPr/>
            </p:nvSpPr>
            <p:spPr bwMode="auto">
              <a:xfrm>
                <a:off x="1088" y="1435"/>
                <a:ext cx="43" cy="120"/>
              </a:xfrm>
              <a:custGeom>
                <a:avLst/>
                <a:gdLst>
                  <a:gd name="T0" fmla="*/ 78 w 32"/>
                  <a:gd name="T1" fmla="*/ 63 h 89"/>
                  <a:gd name="T2" fmla="*/ 75 w 32"/>
                  <a:gd name="T3" fmla="*/ 16 h 89"/>
                  <a:gd name="T4" fmla="*/ 1 w 32"/>
                  <a:gd name="T5" fmla="*/ 27 h 89"/>
                  <a:gd name="T6" fmla="*/ 7 w 32"/>
                  <a:gd name="T7" fmla="*/ 119 h 89"/>
                  <a:gd name="T8" fmla="*/ 0 w 32"/>
                  <a:gd name="T9" fmla="*/ 218 h 89"/>
                  <a:gd name="T10" fmla="*/ 0 w 32"/>
                  <a:gd name="T11" fmla="*/ 218 h 89"/>
                  <a:gd name="T12" fmla="*/ 23 w 32"/>
                  <a:gd name="T13" fmla="*/ 198 h 89"/>
                  <a:gd name="T14" fmla="*/ 43 w 32"/>
                  <a:gd name="T15" fmla="*/ 178 h 89"/>
                  <a:gd name="T16" fmla="*/ 73 w 32"/>
                  <a:gd name="T17" fmla="*/ 171 h 89"/>
                  <a:gd name="T18" fmla="*/ 70 w 32"/>
                  <a:gd name="T19" fmla="*/ 147 h 89"/>
                  <a:gd name="T20" fmla="*/ 78 w 32"/>
                  <a:gd name="T21" fmla="*/ 63 h 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89">
                    <a:moveTo>
                      <a:pt x="32" y="26"/>
                    </a:moveTo>
                    <a:cubicBezTo>
                      <a:pt x="32" y="18"/>
                      <a:pt x="31" y="10"/>
                      <a:pt x="31" y="7"/>
                    </a:cubicBezTo>
                    <a:cubicBezTo>
                      <a:pt x="27" y="1"/>
                      <a:pt x="8" y="0"/>
                      <a:pt x="1" y="11"/>
                    </a:cubicBezTo>
                    <a:cubicBezTo>
                      <a:pt x="3" y="27"/>
                      <a:pt x="3" y="44"/>
                      <a:pt x="3" y="48"/>
                    </a:cubicBezTo>
                    <a:cubicBezTo>
                      <a:pt x="3" y="54"/>
                      <a:pt x="5" y="78"/>
                      <a:pt x="0" y="89"/>
                    </a:cubicBezTo>
                    <a:cubicBezTo>
                      <a:pt x="0" y="89"/>
                      <a:pt x="0" y="89"/>
                      <a:pt x="0" y="89"/>
                    </a:cubicBezTo>
                    <a:cubicBezTo>
                      <a:pt x="4" y="85"/>
                      <a:pt x="6" y="85"/>
                      <a:pt x="10" y="81"/>
                    </a:cubicBezTo>
                    <a:cubicBezTo>
                      <a:pt x="15" y="77"/>
                      <a:pt x="12" y="75"/>
                      <a:pt x="18" y="73"/>
                    </a:cubicBezTo>
                    <a:cubicBezTo>
                      <a:pt x="23" y="71"/>
                      <a:pt x="24" y="72"/>
                      <a:pt x="30" y="70"/>
                    </a:cubicBezTo>
                    <a:cubicBezTo>
                      <a:pt x="29" y="67"/>
                      <a:pt x="29" y="64"/>
                      <a:pt x="29" y="60"/>
                    </a:cubicBezTo>
                    <a:cubicBezTo>
                      <a:pt x="28" y="50"/>
                      <a:pt x="28" y="37"/>
                      <a:pt x="32" y="2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49" name="Freeform 160">
                <a:extLst>
                  <a:ext uri="{FF2B5EF4-FFF2-40B4-BE49-F238E27FC236}">
                    <a16:creationId xmlns:a16="http://schemas.microsoft.com/office/drawing/2014/main" id="{71C955E4-D0B5-C0DF-346C-6FF2EA6A0B71}"/>
                  </a:ext>
                </a:extLst>
              </p:cNvPr>
              <p:cNvSpPr>
                <a:spLocks/>
              </p:cNvSpPr>
              <p:nvPr/>
            </p:nvSpPr>
            <p:spPr bwMode="auto">
              <a:xfrm>
                <a:off x="1099" y="1661"/>
                <a:ext cx="39" cy="39"/>
              </a:xfrm>
              <a:custGeom>
                <a:avLst/>
                <a:gdLst>
                  <a:gd name="T0" fmla="*/ 16 w 29"/>
                  <a:gd name="T1" fmla="*/ 1 h 29"/>
                  <a:gd name="T2" fmla="*/ 0 w 29"/>
                  <a:gd name="T3" fmla="*/ 0 h 29"/>
                  <a:gd name="T4" fmla="*/ 7 w 29"/>
                  <a:gd name="T5" fmla="*/ 54 h 29"/>
                  <a:gd name="T6" fmla="*/ 70 w 29"/>
                  <a:gd name="T7" fmla="*/ 58 h 29"/>
                  <a:gd name="T8" fmla="*/ 70 w 29"/>
                  <a:gd name="T9" fmla="*/ 51 h 29"/>
                  <a:gd name="T10" fmla="*/ 16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7" y="1"/>
                    </a:moveTo>
                    <a:cubicBezTo>
                      <a:pt x="2" y="0"/>
                      <a:pt x="1" y="1"/>
                      <a:pt x="0" y="0"/>
                    </a:cubicBezTo>
                    <a:cubicBezTo>
                      <a:pt x="2" y="9"/>
                      <a:pt x="0" y="16"/>
                      <a:pt x="3" y="22"/>
                    </a:cubicBezTo>
                    <a:cubicBezTo>
                      <a:pt x="5" y="27"/>
                      <a:pt x="26" y="29"/>
                      <a:pt x="29" y="24"/>
                    </a:cubicBezTo>
                    <a:cubicBezTo>
                      <a:pt x="29" y="24"/>
                      <a:pt x="29" y="22"/>
                      <a:pt x="29" y="21"/>
                    </a:cubicBezTo>
                    <a:cubicBezTo>
                      <a:pt x="20" y="16"/>
                      <a:pt x="12" y="10"/>
                      <a:pt x="7" y="1"/>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0" name="Freeform 161">
                <a:extLst>
                  <a:ext uri="{FF2B5EF4-FFF2-40B4-BE49-F238E27FC236}">
                    <a16:creationId xmlns:a16="http://schemas.microsoft.com/office/drawing/2014/main" id="{521EA747-62FE-4896-478F-721A4C3B0736}"/>
                  </a:ext>
                </a:extLst>
              </p:cNvPr>
              <p:cNvSpPr>
                <a:spLocks/>
              </p:cNvSpPr>
              <p:nvPr/>
            </p:nvSpPr>
            <p:spPr bwMode="auto">
              <a:xfrm>
                <a:off x="1194" y="1473"/>
                <a:ext cx="54" cy="36"/>
              </a:xfrm>
              <a:custGeom>
                <a:avLst/>
                <a:gdLst>
                  <a:gd name="T0" fmla="*/ 0 w 40"/>
                  <a:gd name="T1" fmla="*/ 1 h 27"/>
                  <a:gd name="T2" fmla="*/ 5 w 40"/>
                  <a:gd name="T3" fmla="*/ 1 h 27"/>
                  <a:gd name="T4" fmla="*/ 22 w 40"/>
                  <a:gd name="T5" fmla="*/ 0 h 27"/>
                  <a:gd name="T6" fmla="*/ 26 w 40"/>
                  <a:gd name="T7" fmla="*/ 0 h 27"/>
                  <a:gd name="T8" fmla="*/ 26 w 40"/>
                  <a:gd name="T9" fmla="*/ 0 h 27"/>
                  <a:gd name="T10" fmla="*/ 42 w 40"/>
                  <a:gd name="T11" fmla="*/ 0 h 27"/>
                  <a:gd name="T12" fmla="*/ 42 w 40"/>
                  <a:gd name="T13" fmla="*/ 0 h 27"/>
                  <a:gd name="T14" fmla="*/ 43 w 40"/>
                  <a:gd name="T15" fmla="*/ 0 h 27"/>
                  <a:gd name="T16" fmla="*/ 43 w 40"/>
                  <a:gd name="T17" fmla="*/ 0 h 27"/>
                  <a:gd name="T18" fmla="*/ 47 w 40"/>
                  <a:gd name="T19" fmla="*/ 0 h 27"/>
                  <a:gd name="T20" fmla="*/ 49 w 40"/>
                  <a:gd name="T21" fmla="*/ 0 h 27"/>
                  <a:gd name="T22" fmla="*/ 51 w 40"/>
                  <a:gd name="T23" fmla="*/ 0 h 27"/>
                  <a:gd name="T24" fmla="*/ 51 w 40"/>
                  <a:gd name="T25" fmla="*/ 0 h 27"/>
                  <a:gd name="T26" fmla="*/ 55 w 40"/>
                  <a:gd name="T27" fmla="*/ 1 h 27"/>
                  <a:gd name="T28" fmla="*/ 57 w 40"/>
                  <a:gd name="T29" fmla="*/ 1 h 27"/>
                  <a:gd name="T30" fmla="*/ 58 w 40"/>
                  <a:gd name="T31" fmla="*/ 1 h 27"/>
                  <a:gd name="T32" fmla="*/ 58 w 40"/>
                  <a:gd name="T33" fmla="*/ 1 h 27"/>
                  <a:gd name="T34" fmla="*/ 62 w 40"/>
                  <a:gd name="T35" fmla="*/ 1 h 27"/>
                  <a:gd name="T36" fmla="*/ 62 w 40"/>
                  <a:gd name="T37" fmla="*/ 1 h 27"/>
                  <a:gd name="T38" fmla="*/ 77 w 40"/>
                  <a:gd name="T39" fmla="*/ 9 h 27"/>
                  <a:gd name="T40" fmla="*/ 93 w 40"/>
                  <a:gd name="T41" fmla="*/ 21 h 27"/>
                  <a:gd name="T42" fmla="*/ 84 w 40"/>
                  <a:gd name="T43" fmla="*/ 64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0" h="27">
                    <a:moveTo>
                      <a:pt x="0" y="1"/>
                    </a:moveTo>
                    <a:cubicBezTo>
                      <a:pt x="0" y="1"/>
                      <a:pt x="1" y="1"/>
                      <a:pt x="2" y="1"/>
                    </a:cubicBezTo>
                    <a:cubicBezTo>
                      <a:pt x="3" y="1"/>
                      <a:pt x="6" y="0"/>
                      <a:pt x="9" y="0"/>
                    </a:cubicBezTo>
                    <a:cubicBezTo>
                      <a:pt x="10" y="0"/>
                      <a:pt x="10" y="0"/>
                      <a:pt x="10" y="0"/>
                    </a:cubicBezTo>
                    <a:cubicBezTo>
                      <a:pt x="10" y="0"/>
                      <a:pt x="10" y="0"/>
                      <a:pt x="10" y="0"/>
                    </a:cubicBezTo>
                    <a:cubicBezTo>
                      <a:pt x="12" y="0"/>
                      <a:pt x="14" y="0"/>
                      <a:pt x="17" y="0"/>
                    </a:cubicBezTo>
                    <a:cubicBezTo>
                      <a:pt x="17" y="0"/>
                      <a:pt x="17" y="0"/>
                      <a:pt x="17" y="0"/>
                    </a:cubicBezTo>
                    <a:cubicBezTo>
                      <a:pt x="17" y="0"/>
                      <a:pt x="18" y="0"/>
                      <a:pt x="18" y="0"/>
                    </a:cubicBezTo>
                    <a:cubicBezTo>
                      <a:pt x="18" y="0"/>
                      <a:pt x="18" y="0"/>
                      <a:pt x="18" y="0"/>
                    </a:cubicBezTo>
                    <a:cubicBezTo>
                      <a:pt x="19" y="0"/>
                      <a:pt x="19" y="0"/>
                      <a:pt x="19" y="0"/>
                    </a:cubicBezTo>
                    <a:cubicBezTo>
                      <a:pt x="19" y="0"/>
                      <a:pt x="20" y="0"/>
                      <a:pt x="20" y="0"/>
                    </a:cubicBezTo>
                    <a:cubicBezTo>
                      <a:pt x="20" y="0"/>
                      <a:pt x="20" y="0"/>
                      <a:pt x="21" y="0"/>
                    </a:cubicBezTo>
                    <a:cubicBezTo>
                      <a:pt x="21" y="0"/>
                      <a:pt x="21" y="0"/>
                      <a:pt x="21" y="0"/>
                    </a:cubicBezTo>
                    <a:cubicBezTo>
                      <a:pt x="21" y="0"/>
                      <a:pt x="22" y="1"/>
                      <a:pt x="22" y="1"/>
                    </a:cubicBezTo>
                    <a:cubicBezTo>
                      <a:pt x="22" y="1"/>
                      <a:pt x="22" y="1"/>
                      <a:pt x="23" y="1"/>
                    </a:cubicBezTo>
                    <a:cubicBezTo>
                      <a:pt x="23" y="1"/>
                      <a:pt x="23" y="1"/>
                      <a:pt x="24" y="1"/>
                    </a:cubicBezTo>
                    <a:cubicBezTo>
                      <a:pt x="24" y="1"/>
                      <a:pt x="24" y="1"/>
                      <a:pt x="24" y="1"/>
                    </a:cubicBezTo>
                    <a:cubicBezTo>
                      <a:pt x="24" y="1"/>
                      <a:pt x="25" y="1"/>
                      <a:pt x="25" y="1"/>
                    </a:cubicBezTo>
                    <a:cubicBezTo>
                      <a:pt x="25" y="1"/>
                      <a:pt x="25" y="1"/>
                      <a:pt x="25" y="1"/>
                    </a:cubicBezTo>
                    <a:cubicBezTo>
                      <a:pt x="27" y="2"/>
                      <a:pt x="29" y="3"/>
                      <a:pt x="31" y="4"/>
                    </a:cubicBezTo>
                    <a:cubicBezTo>
                      <a:pt x="34" y="5"/>
                      <a:pt x="36" y="7"/>
                      <a:pt x="38" y="9"/>
                    </a:cubicBezTo>
                    <a:cubicBezTo>
                      <a:pt x="40" y="16"/>
                      <a:pt x="40" y="23"/>
                      <a:pt x="34" y="2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1" name="Freeform 162">
                <a:extLst>
                  <a:ext uri="{FF2B5EF4-FFF2-40B4-BE49-F238E27FC236}">
                    <a16:creationId xmlns:a16="http://schemas.microsoft.com/office/drawing/2014/main" id="{C22FB707-D5DF-56CA-421D-985871F1CB4A}"/>
                  </a:ext>
                </a:extLst>
              </p:cNvPr>
              <p:cNvSpPr>
                <a:spLocks/>
              </p:cNvSpPr>
              <p:nvPr/>
            </p:nvSpPr>
            <p:spPr bwMode="auto">
              <a:xfrm>
                <a:off x="1103" y="1524"/>
                <a:ext cx="206" cy="184"/>
              </a:xfrm>
              <a:custGeom>
                <a:avLst/>
                <a:gdLst>
                  <a:gd name="T0" fmla="*/ 106 w 153"/>
                  <a:gd name="T1" fmla="*/ 9 h 137"/>
                  <a:gd name="T2" fmla="*/ 104 w 153"/>
                  <a:gd name="T3" fmla="*/ 36 h 137"/>
                  <a:gd name="T4" fmla="*/ 73 w 153"/>
                  <a:gd name="T5" fmla="*/ 86 h 137"/>
                  <a:gd name="T6" fmla="*/ 32 w 153"/>
                  <a:gd name="T7" fmla="*/ 133 h 137"/>
                  <a:gd name="T8" fmla="*/ 12 w 153"/>
                  <a:gd name="T9" fmla="*/ 163 h 137"/>
                  <a:gd name="T10" fmla="*/ 1 w 153"/>
                  <a:gd name="T11" fmla="*/ 204 h 137"/>
                  <a:gd name="T12" fmla="*/ 7 w 153"/>
                  <a:gd name="T13" fmla="*/ 240 h 137"/>
                  <a:gd name="T14" fmla="*/ 9 w 153"/>
                  <a:gd name="T15" fmla="*/ 248 h 137"/>
                  <a:gd name="T16" fmla="*/ 193 w 153"/>
                  <a:gd name="T17" fmla="*/ 325 h 137"/>
                  <a:gd name="T18" fmla="*/ 288 w 153"/>
                  <a:gd name="T19" fmla="*/ 330 h 137"/>
                  <a:gd name="T20" fmla="*/ 330 w 153"/>
                  <a:gd name="T21" fmla="*/ 309 h 137"/>
                  <a:gd name="T22" fmla="*/ 350 w 153"/>
                  <a:gd name="T23" fmla="*/ 285 h 137"/>
                  <a:gd name="T24" fmla="*/ 339 w 153"/>
                  <a:gd name="T25" fmla="*/ 126 h 137"/>
                  <a:gd name="T26" fmla="*/ 294 w 153"/>
                  <a:gd name="T27" fmla="*/ 64 h 137"/>
                  <a:gd name="T28" fmla="*/ 273 w 153"/>
                  <a:gd name="T29" fmla="*/ 68 h 137"/>
                  <a:gd name="T30" fmla="*/ 252 w 153"/>
                  <a:gd name="T31" fmla="*/ 64 h 137"/>
                  <a:gd name="T32" fmla="*/ 219 w 153"/>
                  <a:gd name="T33" fmla="*/ 56 h 137"/>
                  <a:gd name="T34" fmla="*/ 195 w 153"/>
                  <a:gd name="T35" fmla="*/ 42 h 137"/>
                  <a:gd name="T36" fmla="*/ 195 w 153"/>
                  <a:gd name="T37" fmla="*/ 20 h 137"/>
                  <a:gd name="T38" fmla="*/ 205 w 153"/>
                  <a:gd name="T39" fmla="*/ 5 h 137"/>
                  <a:gd name="T40" fmla="*/ 205 w 153"/>
                  <a:gd name="T41" fmla="*/ 5 h 137"/>
                  <a:gd name="T42" fmla="*/ 205 w 153"/>
                  <a:gd name="T43" fmla="*/ 0 h 1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3" h="137">
                    <a:moveTo>
                      <a:pt x="44" y="4"/>
                    </a:moveTo>
                    <a:cubicBezTo>
                      <a:pt x="45" y="6"/>
                      <a:pt x="44" y="10"/>
                      <a:pt x="42" y="15"/>
                    </a:cubicBezTo>
                    <a:cubicBezTo>
                      <a:pt x="45" y="22"/>
                      <a:pt x="31" y="22"/>
                      <a:pt x="30" y="36"/>
                    </a:cubicBezTo>
                    <a:cubicBezTo>
                      <a:pt x="30" y="42"/>
                      <a:pt x="21" y="56"/>
                      <a:pt x="13" y="55"/>
                    </a:cubicBezTo>
                    <a:cubicBezTo>
                      <a:pt x="14" y="61"/>
                      <a:pt x="12" y="60"/>
                      <a:pt x="5" y="67"/>
                    </a:cubicBezTo>
                    <a:cubicBezTo>
                      <a:pt x="5" y="77"/>
                      <a:pt x="6" y="76"/>
                      <a:pt x="1" y="84"/>
                    </a:cubicBezTo>
                    <a:cubicBezTo>
                      <a:pt x="1" y="90"/>
                      <a:pt x="0" y="97"/>
                      <a:pt x="3" y="99"/>
                    </a:cubicBezTo>
                    <a:cubicBezTo>
                      <a:pt x="5" y="101"/>
                      <a:pt x="5" y="101"/>
                      <a:pt x="4" y="103"/>
                    </a:cubicBezTo>
                    <a:cubicBezTo>
                      <a:pt x="20" y="131"/>
                      <a:pt x="66" y="134"/>
                      <a:pt x="79" y="134"/>
                    </a:cubicBezTo>
                    <a:cubicBezTo>
                      <a:pt x="92" y="134"/>
                      <a:pt x="111" y="137"/>
                      <a:pt x="118" y="136"/>
                    </a:cubicBezTo>
                    <a:cubicBezTo>
                      <a:pt x="125" y="135"/>
                      <a:pt x="130" y="131"/>
                      <a:pt x="135" y="127"/>
                    </a:cubicBezTo>
                    <a:cubicBezTo>
                      <a:pt x="137" y="125"/>
                      <a:pt x="137" y="125"/>
                      <a:pt x="143" y="118"/>
                    </a:cubicBezTo>
                    <a:cubicBezTo>
                      <a:pt x="153" y="103"/>
                      <a:pt x="144" y="64"/>
                      <a:pt x="139" y="52"/>
                    </a:cubicBezTo>
                    <a:cubicBezTo>
                      <a:pt x="135" y="42"/>
                      <a:pt x="127" y="35"/>
                      <a:pt x="120" y="27"/>
                    </a:cubicBezTo>
                    <a:cubicBezTo>
                      <a:pt x="119" y="28"/>
                      <a:pt x="115" y="28"/>
                      <a:pt x="112" y="28"/>
                    </a:cubicBezTo>
                    <a:cubicBezTo>
                      <a:pt x="104" y="28"/>
                      <a:pt x="108" y="25"/>
                      <a:pt x="103" y="27"/>
                    </a:cubicBezTo>
                    <a:cubicBezTo>
                      <a:pt x="98" y="30"/>
                      <a:pt x="96" y="26"/>
                      <a:pt x="90" y="23"/>
                    </a:cubicBezTo>
                    <a:cubicBezTo>
                      <a:pt x="83" y="20"/>
                      <a:pt x="84" y="24"/>
                      <a:pt x="80" y="17"/>
                    </a:cubicBezTo>
                    <a:cubicBezTo>
                      <a:pt x="78" y="14"/>
                      <a:pt x="78" y="11"/>
                      <a:pt x="80" y="8"/>
                    </a:cubicBezTo>
                    <a:cubicBezTo>
                      <a:pt x="80" y="6"/>
                      <a:pt x="81" y="5"/>
                      <a:pt x="84" y="2"/>
                    </a:cubicBezTo>
                    <a:cubicBezTo>
                      <a:pt x="84" y="2"/>
                      <a:pt x="84" y="2"/>
                      <a:pt x="84" y="2"/>
                    </a:cubicBezTo>
                    <a:cubicBezTo>
                      <a:pt x="84" y="1"/>
                      <a:pt x="84" y="0"/>
                      <a:pt x="8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2" name="Freeform 163">
                <a:extLst>
                  <a:ext uri="{FF2B5EF4-FFF2-40B4-BE49-F238E27FC236}">
                    <a16:creationId xmlns:a16="http://schemas.microsoft.com/office/drawing/2014/main" id="{192CFBA2-42F8-0595-97BE-9C2AECED36CA}"/>
                  </a:ext>
                </a:extLst>
              </p:cNvPr>
              <p:cNvSpPr>
                <a:spLocks/>
              </p:cNvSpPr>
              <p:nvPr/>
            </p:nvSpPr>
            <p:spPr bwMode="auto">
              <a:xfrm>
                <a:off x="1109" y="1562"/>
                <a:ext cx="105" cy="103"/>
              </a:xfrm>
              <a:custGeom>
                <a:avLst/>
                <a:gdLst>
                  <a:gd name="T0" fmla="*/ 77 w 78"/>
                  <a:gd name="T1" fmla="*/ 16 h 77"/>
                  <a:gd name="T2" fmla="*/ 24 w 78"/>
                  <a:gd name="T3" fmla="*/ 94 h 77"/>
                  <a:gd name="T4" fmla="*/ 27 w 78"/>
                  <a:gd name="T5" fmla="*/ 185 h 77"/>
                  <a:gd name="T6" fmla="*/ 71 w 78"/>
                  <a:gd name="T7" fmla="*/ 80 h 77"/>
                  <a:gd name="T8" fmla="*/ 190 w 78"/>
                  <a:gd name="T9" fmla="*/ 31 h 77"/>
                  <a:gd name="T10" fmla="*/ 83 w 78"/>
                  <a:gd name="T11" fmla="*/ 9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77">
                    <a:moveTo>
                      <a:pt x="31" y="7"/>
                    </a:moveTo>
                    <a:cubicBezTo>
                      <a:pt x="33" y="21"/>
                      <a:pt x="15" y="28"/>
                      <a:pt x="10" y="39"/>
                    </a:cubicBezTo>
                    <a:cubicBezTo>
                      <a:pt x="4" y="52"/>
                      <a:pt x="0" y="64"/>
                      <a:pt x="11" y="77"/>
                    </a:cubicBezTo>
                    <a:cubicBezTo>
                      <a:pt x="4" y="64"/>
                      <a:pt x="23" y="43"/>
                      <a:pt x="29" y="34"/>
                    </a:cubicBezTo>
                    <a:cubicBezTo>
                      <a:pt x="39" y="20"/>
                      <a:pt x="60" y="9"/>
                      <a:pt x="78" y="13"/>
                    </a:cubicBezTo>
                    <a:cubicBezTo>
                      <a:pt x="66" y="2"/>
                      <a:pt x="51" y="0"/>
                      <a:pt x="34" y="4"/>
                    </a:cubicBezTo>
                  </a:path>
                </a:pathLst>
              </a:custGeom>
              <a:solidFill>
                <a:srgbClr val="FCEE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53" name="Freeform 164">
                <a:extLst>
                  <a:ext uri="{FF2B5EF4-FFF2-40B4-BE49-F238E27FC236}">
                    <a16:creationId xmlns:a16="http://schemas.microsoft.com/office/drawing/2014/main" id="{3C3BC56A-1BAB-AF8D-49D9-CC67BEB762FD}"/>
                  </a:ext>
                </a:extLst>
              </p:cNvPr>
              <p:cNvSpPr>
                <a:spLocks/>
              </p:cNvSpPr>
              <p:nvPr/>
            </p:nvSpPr>
            <p:spPr bwMode="auto">
              <a:xfrm>
                <a:off x="1169" y="1603"/>
                <a:ext cx="127" cy="101"/>
              </a:xfrm>
              <a:custGeom>
                <a:avLst/>
                <a:gdLst>
                  <a:gd name="T0" fmla="*/ 0 w 95"/>
                  <a:gd name="T1" fmla="*/ 162 h 75"/>
                  <a:gd name="T2" fmla="*/ 110 w 95"/>
                  <a:gd name="T3" fmla="*/ 176 h 75"/>
                  <a:gd name="T4" fmla="*/ 175 w 95"/>
                  <a:gd name="T5" fmla="*/ 171 h 75"/>
                  <a:gd name="T6" fmla="*/ 219 w 95"/>
                  <a:gd name="T7" fmla="*/ 127 h 75"/>
                  <a:gd name="T8" fmla="*/ 206 w 95"/>
                  <a:gd name="T9" fmla="*/ 0 h 75"/>
                  <a:gd name="T10" fmla="*/ 190 w 95"/>
                  <a:gd name="T11" fmla="*/ 120 h 75"/>
                  <a:gd name="T12" fmla="*/ 0 w 95"/>
                  <a:gd name="T13" fmla="*/ 162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75">
                    <a:moveTo>
                      <a:pt x="0" y="66"/>
                    </a:moveTo>
                    <a:cubicBezTo>
                      <a:pt x="15" y="69"/>
                      <a:pt x="34" y="69"/>
                      <a:pt x="46" y="72"/>
                    </a:cubicBezTo>
                    <a:cubicBezTo>
                      <a:pt x="58" y="74"/>
                      <a:pt x="64" y="75"/>
                      <a:pt x="73" y="70"/>
                    </a:cubicBezTo>
                    <a:cubicBezTo>
                      <a:pt x="82" y="65"/>
                      <a:pt x="89" y="59"/>
                      <a:pt x="92" y="52"/>
                    </a:cubicBezTo>
                    <a:cubicBezTo>
                      <a:pt x="95" y="45"/>
                      <a:pt x="94" y="12"/>
                      <a:pt x="86" y="0"/>
                    </a:cubicBezTo>
                    <a:cubicBezTo>
                      <a:pt x="88" y="13"/>
                      <a:pt x="92" y="33"/>
                      <a:pt x="79" y="49"/>
                    </a:cubicBezTo>
                    <a:cubicBezTo>
                      <a:pt x="66" y="66"/>
                      <a:pt x="16" y="73"/>
                      <a:pt x="0" y="6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54" name="Freeform 165">
                <a:extLst>
                  <a:ext uri="{FF2B5EF4-FFF2-40B4-BE49-F238E27FC236}">
                    <a16:creationId xmlns:a16="http://schemas.microsoft.com/office/drawing/2014/main" id="{438C07F2-B5AC-E2FF-67AB-AE0B145AA116}"/>
                  </a:ext>
                </a:extLst>
              </p:cNvPr>
              <p:cNvSpPr>
                <a:spLocks noEditPoints="1"/>
              </p:cNvSpPr>
              <p:nvPr/>
            </p:nvSpPr>
            <p:spPr bwMode="auto">
              <a:xfrm>
                <a:off x="1107" y="1558"/>
                <a:ext cx="198" cy="150"/>
              </a:xfrm>
              <a:custGeom>
                <a:avLst/>
                <a:gdLst>
                  <a:gd name="T0" fmla="*/ 85 w 147"/>
                  <a:gd name="T1" fmla="*/ 197 h 112"/>
                  <a:gd name="T2" fmla="*/ 62 w 147"/>
                  <a:gd name="T3" fmla="*/ 169 h 112"/>
                  <a:gd name="T4" fmla="*/ 36 w 147"/>
                  <a:gd name="T5" fmla="*/ 129 h 112"/>
                  <a:gd name="T6" fmla="*/ 47 w 147"/>
                  <a:gd name="T7" fmla="*/ 99 h 112"/>
                  <a:gd name="T8" fmla="*/ 62 w 147"/>
                  <a:gd name="T9" fmla="*/ 64 h 112"/>
                  <a:gd name="T10" fmla="*/ 77 w 147"/>
                  <a:gd name="T11" fmla="*/ 86 h 112"/>
                  <a:gd name="T12" fmla="*/ 79 w 147"/>
                  <a:gd name="T13" fmla="*/ 118 h 112"/>
                  <a:gd name="T14" fmla="*/ 132 w 147"/>
                  <a:gd name="T15" fmla="*/ 150 h 112"/>
                  <a:gd name="T16" fmla="*/ 85 w 147"/>
                  <a:gd name="T17" fmla="*/ 104 h 112"/>
                  <a:gd name="T18" fmla="*/ 78 w 147"/>
                  <a:gd name="T19" fmla="*/ 78 h 112"/>
                  <a:gd name="T20" fmla="*/ 90 w 147"/>
                  <a:gd name="T21" fmla="*/ 0 h 112"/>
                  <a:gd name="T22" fmla="*/ 63 w 147"/>
                  <a:gd name="T23" fmla="*/ 48 h 112"/>
                  <a:gd name="T24" fmla="*/ 48 w 147"/>
                  <a:gd name="T25" fmla="*/ 84 h 112"/>
                  <a:gd name="T26" fmla="*/ 30 w 147"/>
                  <a:gd name="T27" fmla="*/ 121 h 112"/>
                  <a:gd name="T28" fmla="*/ 16 w 147"/>
                  <a:gd name="T29" fmla="*/ 150 h 112"/>
                  <a:gd name="T30" fmla="*/ 15 w 147"/>
                  <a:gd name="T31" fmla="*/ 165 h 112"/>
                  <a:gd name="T32" fmla="*/ 32 w 147"/>
                  <a:gd name="T33" fmla="*/ 224 h 112"/>
                  <a:gd name="T34" fmla="*/ 30 w 147"/>
                  <a:gd name="T35" fmla="*/ 143 h 112"/>
                  <a:gd name="T36" fmla="*/ 47 w 147"/>
                  <a:gd name="T37" fmla="*/ 162 h 112"/>
                  <a:gd name="T38" fmla="*/ 62 w 147"/>
                  <a:gd name="T39" fmla="*/ 192 h 112"/>
                  <a:gd name="T40" fmla="*/ 106 w 147"/>
                  <a:gd name="T41" fmla="*/ 218 h 112"/>
                  <a:gd name="T42" fmla="*/ 114 w 147"/>
                  <a:gd name="T43" fmla="*/ 213 h 112"/>
                  <a:gd name="T44" fmla="*/ 325 w 147"/>
                  <a:gd name="T45" fmla="*/ 143 h 112"/>
                  <a:gd name="T46" fmla="*/ 315 w 147"/>
                  <a:gd name="T47" fmla="*/ 111 h 112"/>
                  <a:gd name="T48" fmla="*/ 279 w 147"/>
                  <a:gd name="T49" fmla="*/ 23 h 112"/>
                  <a:gd name="T50" fmla="*/ 310 w 147"/>
                  <a:gd name="T51" fmla="*/ 27 h 112"/>
                  <a:gd name="T52" fmla="*/ 287 w 147"/>
                  <a:gd name="T53" fmla="*/ 15 h 112"/>
                  <a:gd name="T54" fmla="*/ 240 w 147"/>
                  <a:gd name="T55" fmla="*/ 9 h 112"/>
                  <a:gd name="T56" fmla="*/ 298 w 147"/>
                  <a:gd name="T57" fmla="*/ 90 h 112"/>
                  <a:gd name="T58" fmla="*/ 288 w 147"/>
                  <a:gd name="T59" fmla="*/ 139 h 112"/>
                  <a:gd name="T60" fmla="*/ 261 w 147"/>
                  <a:gd name="T61" fmla="*/ 183 h 112"/>
                  <a:gd name="T62" fmla="*/ 294 w 147"/>
                  <a:gd name="T63" fmla="*/ 150 h 112"/>
                  <a:gd name="T64" fmla="*/ 308 w 147"/>
                  <a:gd name="T65" fmla="*/ 121 h 112"/>
                  <a:gd name="T66" fmla="*/ 319 w 147"/>
                  <a:gd name="T67" fmla="*/ 173 h 112"/>
                  <a:gd name="T68" fmla="*/ 283 w 147"/>
                  <a:gd name="T69" fmla="*/ 232 h 112"/>
                  <a:gd name="T70" fmla="*/ 249 w 147"/>
                  <a:gd name="T71" fmla="*/ 240 h 112"/>
                  <a:gd name="T72" fmla="*/ 198 w 147"/>
                  <a:gd name="T73" fmla="*/ 233 h 112"/>
                  <a:gd name="T74" fmla="*/ 230 w 147"/>
                  <a:gd name="T75" fmla="*/ 238 h 112"/>
                  <a:gd name="T76" fmla="*/ 276 w 147"/>
                  <a:gd name="T77" fmla="*/ 240 h 112"/>
                  <a:gd name="T78" fmla="*/ 315 w 147"/>
                  <a:gd name="T79" fmla="*/ 221 h 112"/>
                  <a:gd name="T80" fmla="*/ 282 w 147"/>
                  <a:gd name="T81" fmla="*/ 268 h 112"/>
                  <a:gd name="T82" fmla="*/ 315 w 147"/>
                  <a:gd name="T83" fmla="*/ 242 h 112"/>
                  <a:gd name="T84" fmla="*/ 330 w 147"/>
                  <a:gd name="T85" fmla="*/ 194 h 112"/>
                  <a:gd name="T86" fmla="*/ 352 w 147"/>
                  <a:gd name="T87" fmla="*/ 183 h 112"/>
                  <a:gd name="T88" fmla="*/ 360 w 147"/>
                  <a:gd name="T89" fmla="*/ 179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7" h="112">
                    <a:moveTo>
                      <a:pt x="47" y="89"/>
                    </a:moveTo>
                    <a:cubicBezTo>
                      <a:pt x="43" y="85"/>
                      <a:pt x="43" y="85"/>
                      <a:pt x="43" y="85"/>
                    </a:cubicBezTo>
                    <a:cubicBezTo>
                      <a:pt x="41" y="83"/>
                      <a:pt x="38" y="83"/>
                      <a:pt x="35" y="82"/>
                    </a:cubicBezTo>
                    <a:cubicBezTo>
                      <a:pt x="32" y="81"/>
                      <a:pt x="29" y="81"/>
                      <a:pt x="27" y="78"/>
                    </a:cubicBezTo>
                    <a:cubicBezTo>
                      <a:pt x="26" y="77"/>
                      <a:pt x="26" y="75"/>
                      <a:pt x="26" y="74"/>
                    </a:cubicBezTo>
                    <a:cubicBezTo>
                      <a:pt x="25" y="70"/>
                      <a:pt x="25" y="70"/>
                      <a:pt x="25" y="70"/>
                    </a:cubicBezTo>
                    <a:cubicBezTo>
                      <a:pt x="24" y="67"/>
                      <a:pt x="22" y="66"/>
                      <a:pt x="21" y="65"/>
                    </a:cubicBezTo>
                    <a:cubicBezTo>
                      <a:pt x="19" y="63"/>
                      <a:pt x="19" y="63"/>
                      <a:pt x="19" y="63"/>
                    </a:cubicBezTo>
                    <a:cubicBezTo>
                      <a:pt x="17" y="61"/>
                      <a:pt x="15" y="57"/>
                      <a:pt x="15" y="54"/>
                    </a:cubicBezTo>
                    <a:cubicBezTo>
                      <a:pt x="16" y="53"/>
                      <a:pt x="16" y="50"/>
                      <a:pt x="16" y="50"/>
                    </a:cubicBezTo>
                    <a:cubicBezTo>
                      <a:pt x="16" y="48"/>
                      <a:pt x="16" y="46"/>
                      <a:pt x="17" y="44"/>
                    </a:cubicBezTo>
                    <a:cubicBezTo>
                      <a:pt x="19" y="41"/>
                      <a:pt x="19" y="41"/>
                      <a:pt x="19" y="41"/>
                    </a:cubicBezTo>
                    <a:cubicBezTo>
                      <a:pt x="21" y="40"/>
                      <a:pt x="22" y="39"/>
                      <a:pt x="23" y="36"/>
                    </a:cubicBezTo>
                    <a:cubicBezTo>
                      <a:pt x="24" y="31"/>
                      <a:pt x="24" y="31"/>
                      <a:pt x="24" y="31"/>
                    </a:cubicBezTo>
                    <a:cubicBezTo>
                      <a:pt x="24" y="29"/>
                      <a:pt x="24" y="29"/>
                      <a:pt x="25" y="27"/>
                    </a:cubicBezTo>
                    <a:cubicBezTo>
                      <a:pt x="26" y="26"/>
                      <a:pt x="27" y="25"/>
                      <a:pt x="28" y="24"/>
                    </a:cubicBezTo>
                    <a:cubicBezTo>
                      <a:pt x="28" y="27"/>
                      <a:pt x="29" y="30"/>
                      <a:pt x="30" y="33"/>
                    </a:cubicBezTo>
                    <a:cubicBezTo>
                      <a:pt x="31" y="36"/>
                      <a:pt x="31" y="36"/>
                      <a:pt x="31" y="36"/>
                    </a:cubicBezTo>
                    <a:cubicBezTo>
                      <a:pt x="32" y="39"/>
                      <a:pt x="32" y="39"/>
                      <a:pt x="32" y="39"/>
                    </a:cubicBezTo>
                    <a:cubicBezTo>
                      <a:pt x="32" y="43"/>
                      <a:pt x="32" y="43"/>
                      <a:pt x="32" y="43"/>
                    </a:cubicBezTo>
                    <a:cubicBezTo>
                      <a:pt x="32" y="45"/>
                      <a:pt x="31" y="47"/>
                      <a:pt x="33" y="49"/>
                    </a:cubicBezTo>
                    <a:cubicBezTo>
                      <a:pt x="35" y="56"/>
                      <a:pt x="36" y="58"/>
                      <a:pt x="45" y="59"/>
                    </a:cubicBezTo>
                    <a:cubicBezTo>
                      <a:pt x="52" y="61"/>
                      <a:pt x="52" y="61"/>
                      <a:pt x="54" y="64"/>
                    </a:cubicBezTo>
                    <a:cubicBezTo>
                      <a:pt x="54" y="63"/>
                      <a:pt x="54" y="63"/>
                      <a:pt x="54" y="63"/>
                    </a:cubicBezTo>
                    <a:cubicBezTo>
                      <a:pt x="52" y="60"/>
                      <a:pt x="52" y="59"/>
                      <a:pt x="44" y="57"/>
                    </a:cubicBezTo>
                    <a:cubicBezTo>
                      <a:pt x="37" y="56"/>
                      <a:pt x="38" y="54"/>
                      <a:pt x="35" y="48"/>
                    </a:cubicBezTo>
                    <a:cubicBezTo>
                      <a:pt x="34" y="46"/>
                      <a:pt x="35" y="45"/>
                      <a:pt x="35" y="43"/>
                    </a:cubicBezTo>
                    <a:cubicBezTo>
                      <a:pt x="35" y="39"/>
                      <a:pt x="35" y="39"/>
                      <a:pt x="35" y="39"/>
                    </a:cubicBezTo>
                    <a:cubicBezTo>
                      <a:pt x="33" y="35"/>
                      <a:pt x="33" y="35"/>
                      <a:pt x="33" y="35"/>
                    </a:cubicBezTo>
                    <a:cubicBezTo>
                      <a:pt x="32" y="32"/>
                      <a:pt x="32" y="32"/>
                      <a:pt x="32" y="32"/>
                    </a:cubicBezTo>
                    <a:cubicBezTo>
                      <a:pt x="31" y="29"/>
                      <a:pt x="30" y="23"/>
                      <a:pt x="31" y="19"/>
                    </a:cubicBezTo>
                    <a:cubicBezTo>
                      <a:pt x="32" y="18"/>
                      <a:pt x="32" y="18"/>
                      <a:pt x="32" y="18"/>
                    </a:cubicBezTo>
                    <a:cubicBezTo>
                      <a:pt x="34" y="14"/>
                      <a:pt x="36" y="6"/>
                      <a:pt x="37" y="0"/>
                    </a:cubicBezTo>
                    <a:cubicBezTo>
                      <a:pt x="32" y="1"/>
                      <a:pt x="32" y="1"/>
                      <a:pt x="32" y="1"/>
                    </a:cubicBezTo>
                    <a:cubicBezTo>
                      <a:pt x="32" y="6"/>
                      <a:pt x="31" y="12"/>
                      <a:pt x="28" y="16"/>
                    </a:cubicBezTo>
                    <a:cubicBezTo>
                      <a:pt x="26" y="20"/>
                      <a:pt x="26" y="20"/>
                      <a:pt x="26" y="20"/>
                    </a:cubicBezTo>
                    <a:cubicBezTo>
                      <a:pt x="24" y="21"/>
                      <a:pt x="23" y="23"/>
                      <a:pt x="22" y="24"/>
                    </a:cubicBezTo>
                    <a:cubicBezTo>
                      <a:pt x="21" y="27"/>
                      <a:pt x="20" y="29"/>
                      <a:pt x="20" y="31"/>
                    </a:cubicBezTo>
                    <a:cubicBezTo>
                      <a:pt x="20" y="35"/>
                      <a:pt x="20" y="35"/>
                      <a:pt x="20" y="35"/>
                    </a:cubicBezTo>
                    <a:cubicBezTo>
                      <a:pt x="19" y="36"/>
                      <a:pt x="18" y="37"/>
                      <a:pt x="17" y="39"/>
                    </a:cubicBezTo>
                    <a:cubicBezTo>
                      <a:pt x="13" y="43"/>
                      <a:pt x="13" y="43"/>
                      <a:pt x="13" y="43"/>
                    </a:cubicBezTo>
                    <a:cubicBezTo>
                      <a:pt x="12" y="45"/>
                      <a:pt x="12" y="48"/>
                      <a:pt x="12" y="50"/>
                    </a:cubicBezTo>
                    <a:cubicBezTo>
                      <a:pt x="11" y="55"/>
                      <a:pt x="11" y="55"/>
                      <a:pt x="11" y="55"/>
                    </a:cubicBezTo>
                    <a:cubicBezTo>
                      <a:pt x="9" y="58"/>
                      <a:pt x="9" y="58"/>
                      <a:pt x="9" y="58"/>
                    </a:cubicBezTo>
                    <a:cubicBezTo>
                      <a:pt x="8" y="59"/>
                      <a:pt x="7" y="61"/>
                      <a:pt x="7" y="63"/>
                    </a:cubicBezTo>
                    <a:cubicBezTo>
                      <a:pt x="4" y="66"/>
                      <a:pt x="0" y="71"/>
                      <a:pt x="1" y="74"/>
                    </a:cubicBezTo>
                    <a:cubicBezTo>
                      <a:pt x="2" y="76"/>
                      <a:pt x="2" y="76"/>
                      <a:pt x="2" y="76"/>
                    </a:cubicBezTo>
                    <a:cubicBezTo>
                      <a:pt x="2" y="75"/>
                      <a:pt x="4" y="71"/>
                      <a:pt x="6" y="69"/>
                    </a:cubicBezTo>
                    <a:cubicBezTo>
                      <a:pt x="6" y="74"/>
                      <a:pt x="4" y="86"/>
                      <a:pt x="11" y="93"/>
                    </a:cubicBezTo>
                    <a:cubicBezTo>
                      <a:pt x="13" y="95"/>
                      <a:pt x="14" y="94"/>
                      <a:pt x="15" y="95"/>
                    </a:cubicBezTo>
                    <a:cubicBezTo>
                      <a:pt x="13" y="93"/>
                      <a:pt x="13" y="93"/>
                      <a:pt x="13" y="93"/>
                    </a:cubicBezTo>
                    <a:cubicBezTo>
                      <a:pt x="6" y="88"/>
                      <a:pt x="10" y="73"/>
                      <a:pt x="10" y="68"/>
                    </a:cubicBezTo>
                    <a:cubicBezTo>
                      <a:pt x="10" y="66"/>
                      <a:pt x="10" y="66"/>
                      <a:pt x="10" y="66"/>
                    </a:cubicBezTo>
                    <a:cubicBezTo>
                      <a:pt x="10" y="64"/>
                      <a:pt x="11" y="62"/>
                      <a:pt x="12" y="60"/>
                    </a:cubicBezTo>
                    <a:cubicBezTo>
                      <a:pt x="13" y="59"/>
                      <a:pt x="13" y="59"/>
                      <a:pt x="13" y="59"/>
                    </a:cubicBezTo>
                    <a:cubicBezTo>
                      <a:pt x="14" y="62"/>
                      <a:pt x="15" y="64"/>
                      <a:pt x="17" y="65"/>
                    </a:cubicBezTo>
                    <a:cubicBezTo>
                      <a:pt x="17" y="65"/>
                      <a:pt x="19" y="67"/>
                      <a:pt x="19" y="67"/>
                    </a:cubicBezTo>
                    <a:cubicBezTo>
                      <a:pt x="20" y="68"/>
                      <a:pt x="21" y="69"/>
                      <a:pt x="22" y="71"/>
                    </a:cubicBezTo>
                    <a:cubicBezTo>
                      <a:pt x="23" y="74"/>
                      <a:pt x="23" y="74"/>
                      <a:pt x="23" y="74"/>
                    </a:cubicBezTo>
                    <a:cubicBezTo>
                      <a:pt x="23" y="76"/>
                      <a:pt x="23" y="78"/>
                      <a:pt x="25" y="80"/>
                    </a:cubicBezTo>
                    <a:cubicBezTo>
                      <a:pt x="27" y="83"/>
                      <a:pt x="31" y="84"/>
                      <a:pt x="35" y="85"/>
                    </a:cubicBezTo>
                    <a:cubicBezTo>
                      <a:pt x="37" y="85"/>
                      <a:pt x="40" y="86"/>
                      <a:pt x="42" y="88"/>
                    </a:cubicBezTo>
                    <a:cubicBezTo>
                      <a:pt x="44" y="91"/>
                      <a:pt x="44" y="91"/>
                      <a:pt x="44" y="91"/>
                    </a:cubicBezTo>
                    <a:cubicBezTo>
                      <a:pt x="47" y="95"/>
                      <a:pt x="51" y="100"/>
                      <a:pt x="65" y="101"/>
                    </a:cubicBezTo>
                    <a:cubicBezTo>
                      <a:pt x="64" y="100"/>
                      <a:pt x="64" y="100"/>
                      <a:pt x="64" y="100"/>
                    </a:cubicBezTo>
                    <a:cubicBezTo>
                      <a:pt x="52" y="99"/>
                      <a:pt x="49" y="93"/>
                      <a:pt x="47" y="89"/>
                    </a:cubicBezTo>
                    <a:close/>
                    <a:moveTo>
                      <a:pt x="147" y="75"/>
                    </a:moveTo>
                    <a:cubicBezTo>
                      <a:pt x="146" y="70"/>
                      <a:pt x="141" y="66"/>
                      <a:pt x="136" y="62"/>
                    </a:cubicBezTo>
                    <a:cubicBezTo>
                      <a:pt x="133" y="60"/>
                      <a:pt x="133" y="60"/>
                      <a:pt x="133" y="60"/>
                    </a:cubicBezTo>
                    <a:cubicBezTo>
                      <a:pt x="133" y="59"/>
                      <a:pt x="132" y="58"/>
                      <a:pt x="132" y="57"/>
                    </a:cubicBezTo>
                    <a:cubicBezTo>
                      <a:pt x="130" y="52"/>
                      <a:pt x="130" y="52"/>
                      <a:pt x="130" y="52"/>
                    </a:cubicBezTo>
                    <a:cubicBezTo>
                      <a:pt x="129" y="46"/>
                      <a:pt x="129" y="46"/>
                      <a:pt x="129" y="46"/>
                    </a:cubicBezTo>
                    <a:cubicBezTo>
                      <a:pt x="128" y="42"/>
                      <a:pt x="128" y="37"/>
                      <a:pt x="125" y="33"/>
                    </a:cubicBezTo>
                    <a:cubicBezTo>
                      <a:pt x="121" y="27"/>
                      <a:pt x="119" y="23"/>
                      <a:pt x="117" y="16"/>
                    </a:cubicBezTo>
                    <a:cubicBezTo>
                      <a:pt x="116" y="14"/>
                      <a:pt x="115" y="12"/>
                      <a:pt x="114" y="10"/>
                    </a:cubicBezTo>
                    <a:cubicBezTo>
                      <a:pt x="115" y="10"/>
                      <a:pt x="117" y="10"/>
                      <a:pt x="118" y="9"/>
                    </a:cubicBezTo>
                    <a:cubicBezTo>
                      <a:pt x="120" y="9"/>
                      <a:pt x="123" y="8"/>
                      <a:pt x="124" y="9"/>
                    </a:cubicBezTo>
                    <a:cubicBezTo>
                      <a:pt x="125" y="9"/>
                      <a:pt x="126" y="9"/>
                      <a:pt x="127" y="11"/>
                    </a:cubicBezTo>
                    <a:cubicBezTo>
                      <a:pt x="128" y="12"/>
                      <a:pt x="128" y="12"/>
                      <a:pt x="128" y="12"/>
                    </a:cubicBezTo>
                    <a:cubicBezTo>
                      <a:pt x="128" y="10"/>
                      <a:pt x="127" y="7"/>
                      <a:pt x="126" y="6"/>
                    </a:cubicBezTo>
                    <a:cubicBezTo>
                      <a:pt x="124" y="5"/>
                      <a:pt x="121" y="5"/>
                      <a:pt x="117" y="6"/>
                    </a:cubicBezTo>
                    <a:cubicBezTo>
                      <a:pt x="115" y="7"/>
                      <a:pt x="112" y="7"/>
                      <a:pt x="111" y="7"/>
                    </a:cubicBezTo>
                    <a:cubicBezTo>
                      <a:pt x="109" y="5"/>
                      <a:pt x="107" y="3"/>
                      <a:pt x="104" y="1"/>
                    </a:cubicBezTo>
                    <a:cubicBezTo>
                      <a:pt x="98" y="4"/>
                      <a:pt x="98" y="4"/>
                      <a:pt x="98" y="4"/>
                    </a:cubicBezTo>
                    <a:cubicBezTo>
                      <a:pt x="104" y="7"/>
                      <a:pt x="111" y="13"/>
                      <a:pt x="113" y="18"/>
                    </a:cubicBezTo>
                    <a:cubicBezTo>
                      <a:pt x="115" y="25"/>
                      <a:pt x="117" y="28"/>
                      <a:pt x="121" y="35"/>
                    </a:cubicBezTo>
                    <a:cubicBezTo>
                      <a:pt x="122" y="36"/>
                      <a:pt x="122" y="36"/>
                      <a:pt x="122" y="37"/>
                    </a:cubicBezTo>
                    <a:cubicBezTo>
                      <a:pt x="123" y="40"/>
                      <a:pt x="124" y="43"/>
                      <a:pt x="124" y="46"/>
                    </a:cubicBezTo>
                    <a:cubicBezTo>
                      <a:pt x="124" y="49"/>
                      <a:pt x="122" y="51"/>
                      <a:pt x="121" y="53"/>
                    </a:cubicBezTo>
                    <a:cubicBezTo>
                      <a:pt x="118" y="58"/>
                      <a:pt x="118" y="58"/>
                      <a:pt x="118" y="58"/>
                    </a:cubicBezTo>
                    <a:cubicBezTo>
                      <a:pt x="117" y="59"/>
                      <a:pt x="117" y="61"/>
                      <a:pt x="117" y="63"/>
                    </a:cubicBezTo>
                    <a:cubicBezTo>
                      <a:pt x="117" y="65"/>
                      <a:pt x="117" y="67"/>
                      <a:pt x="116" y="69"/>
                    </a:cubicBezTo>
                    <a:cubicBezTo>
                      <a:pt x="114" y="71"/>
                      <a:pt x="111" y="76"/>
                      <a:pt x="107" y="76"/>
                    </a:cubicBezTo>
                    <a:cubicBezTo>
                      <a:pt x="108" y="77"/>
                      <a:pt x="108" y="77"/>
                      <a:pt x="108" y="77"/>
                    </a:cubicBezTo>
                    <a:cubicBezTo>
                      <a:pt x="111" y="76"/>
                      <a:pt x="116" y="74"/>
                      <a:pt x="118" y="70"/>
                    </a:cubicBezTo>
                    <a:cubicBezTo>
                      <a:pt x="120" y="68"/>
                      <a:pt x="120" y="66"/>
                      <a:pt x="120" y="63"/>
                    </a:cubicBezTo>
                    <a:cubicBezTo>
                      <a:pt x="120" y="62"/>
                      <a:pt x="120" y="60"/>
                      <a:pt x="120" y="59"/>
                    </a:cubicBezTo>
                    <a:cubicBezTo>
                      <a:pt x="123" y="55"/>
                      <a:pt x="123" y="55"/>
                      <a:pt x="123" y="55"/>
                    </a:cubicBezTo>
                    <a:cubicBezTo>
                      <a:pt x="124" y="53"/>
                      <a:pt x="125" y="52"/>
                      <a:pt x="126" y="50"/>
                    </a:cubicBezTo>
                    <a:cubicBezTo>
                      <a:pt x="127" y="53"/>
                      <a:pt x="127" y="53"/>
                      <a:pt x="127" y="53"/>
                    </a:cubicBezTo>
                    <a:cubicBezTo>
                      <a:pt x="128" y="59"/>
                      <a:pt x="128" y="59"/>
                      <a:pt x="128" y="59"/>
                    </a:cubicBezTo>
                    <a:cubicBezTo>
                      <a:pt x="130" y="63"/>
                      <a:pt x="131" y="67"/>
                      <a:pt x="131" y="72"/>
                    </a:cubicBezTo>
                    <a:cubicBezTo>
                      <a:pt x="131" y="76"/>
                      <a:pt x="132" y="82"/>
                      <a:pt x="131" y="86"/>
                    </a:cubicBezTo>
                    <a:cubicBezTo>
                      <a:pt x="128" y="90"/>
                      <a:pt x="124" y="93"/>
                      <a:pt x="121" y="95"/>
                    </a:cubicBezTo>
                    <a:cubicBezTo>
                      <a:pt x="116" y="96"/>
                      <a:pt x="116" y="96"/>
                      <a:pt x="116" y="96"/>
                    </a:cubicBezTo>
                    <a:cubicBezTo>
                      <a:pt x="112" y="97"/>
                      <a:pt x="112" y="97"/>
                      <a:pt x="112" y="97"/>
                    </a:cubicBezTo>
                    <a:cubicBezTo>
                      <a:pt x="108" y="98"/>
                      <a:pt x="108" y="98"/>
                      <a:pt x="108" y="98"/>
                    </a:cubicBezTo>
                    <a:cubicBezTo>
                      <a:pt x="106" y="99"/>
                      <a:pt x="104" y="100"/>
                      <a:pt x="102" y="100"/>
                    </a:cubicBezTo>
                    <a:cubicBezTo>
                      <a:pt x="100" y="100"/>
                      <a:pt x="98" y="99"/>
                      <a:pt x="96" y="98"/>
                    </a:cubicBezTo>
                    <a:cubicBezTo>
                      <a:pt x="91" y="96"/>
                      <a:pt x="91" y="96"/>
                      <a:pt x="91" y="96"/>
                    </a:cubicBezTo>
                    <a:cubicBezTo>
                      <a:pt x="87" y="95"/>
                      <a:pt x="84" y="96"/>
                      <a:pt x="81" y="97"/>
                    </a:cubicBezTo>
                    <a:cubicBezTo>
                      <a:pt x="81" y="98"/>
                      <a:pt x="81" y="98"/>
                      <a:pt x="81" y="98"/>
                    </a:cubicBezTo>
                    <a:cubicBezTo>
                      <a:pt x="84" y="97"/>
                      <a:pt x="86" y="97"/>
                      <a:pt x="89" y="97"/>
                    </a:cubicBezTo>
                    <a:cubicBezTo>
                      <a:pt x="94" y="99"/>
                      <a:pt x="94" y="99"/>
                      <a:pt x="94" y="99"/>
                    </a:cubicBezTo>
                    <a:cubicBezTo>
                      <a:pt x="96" y="101"/>
                      <a:pt x="99" y="103"/>
                      <a:pt x="102" y="103"/>
                    </a:cubicBezTo>
                    <a:cubicBezTo>
                      <a:pt x="105" y="103"/>
                      <a:pt x="107" y="102"/>
                      <a:pt x="110" y="101"/>
                    </a:cubicBezTo>
                    <a:cubicBezTo>
                      <a:pt x="113" y="100"/>
                      <a:pt x="113" y="100"/>
                      <a:pt x="113" y="100"/>
                    </a:cubicBezTo>
                    <a:cubicBezTo>
                      <a:pt x="117" y="99"/>
                      <a:pt x="117" y="99"/>
                      <a:pt x="117" y="99"/>
                    </a:cubicBezTo>
                    <a:cubicBezTo>
                      <a:pt x="122" y="97"/>
                      <a:pt x="122" y="97"/>
                      <a:pt x="122" y="97"/>
                    </a:cubicBezTo>
                    <a:cubicBezTo>
                      <a:pt x="124" y="97"/>
                      <a:pt x="127" y="95"/>
                      <a:pt x="129" y="92"/>
                    </a:cubicBezTo>
                    <a:cubicBezTo>
                      <a:pt x="128" y="95"/>
                      <a:pt x="127" y="97"/>
                      <a:pt x="126" y="99"/>
                    </a:cubicBezTo>
                    <a:cubicBezTo>
                      <a:pt x="124" y="102"/>
                      <a:pt x="124" y="102"/>
                      <a:pt x="124" y="102"/>
                    </a:cubicBezTo>
                    <a:cubicBezTo>
                      <a:pt x="121" y="106"/>
                      <a:pt x="118" y="112"/>
                      <a:pt x="115" y="111"/>
                    </a:cubicBezTo>
                    <a:cubicBezTo>
                      <a:pt x="115" y="111"/>
                      <a:pt x="115" y="111"/>
                      <a:pt x="115" y="111"/>
                    </a:cubicBezTo>
                    <a:cubicBezTo>
                      <a:pt x="121" y="112"/>
                      <a:pt x="125" y="108"/>
                      <a:pt x="127" y="104"/>
                    </a:cubicBezTo>
                    <a:cubicBezTo>
                      <a:pt x="129" y="101"/>
                      <a:pt x="129" y="101"/>
                      <a:pt x="129" y="101"/>
                    </a:cubicBezTo>
                    <a:cubicBezTo>
                      <a:pt x="133" y="96"/>
                      <a:pt x="134" y="91"/>
                      <a:pt x="135" y="85"/>
                    </a:cubicBezTo>
                    <a:cubicBezTo>
                      <a:pt x="135" y="84"/>
                      <a:pt x="136" y="82"/>
                      <a:pt x="135" y="81"/>
                    </a:cubicBezTo>
                    <a:cubicBezTo>
                      <a:pt x="135" y="81"/>
                      <a:pt x="135" y="81"/>
                      <a:pt x="135" y="81"/>
                    </a:cubicBezTo>
                    <a:cubicBezTo>
                      <a:pt x="135" y="78"/>
                      <a:pt x="135" y="75"/>
                      <a:pt x="135" y="71"/>
                    </a:cubicBezTo>
                    <a:cubicBezTo>
                      <a:pt x="135" y="69"/>
                      <a:pt x="135" y="67"/>
                      <a:pt x="134" y="65"/>
                    </a:cubicBezTo>
                    <a:cubicBezTo>
                      <a:pt x="138" y="68"/>
                      <a:pt x="144" y="72"/>
                      <a:pt x="144" y="76"/>
                    </a:cubicBezTo>
                    <a:cubicBezTo>
                      <a:pt x="145" y="77"/>
                      <a:pt x="146" y="79"/>
                      <a:pt x="145" y="80"/>
                    </a:cubicBezTo>
                    <a:cubicBezTo>
                      <a:pt x="145" y="83"/>
                      <a:pt x="145" y="83"/>
                      <a:pt x="145" y="83"/>
                    </a:cubicBezTo>
                    <a:cubicBezTo>
                      <a:pt x="146" y="81"/>
                      <a:pt x="147" y="77"/>
                      <a:pt x="147" y="7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55" name="Freeform 166">
                <a:extLst>
                  <a:ext uri="{FF2B5EF4-FFF2-40B4-BE49-F238E27FC236}">
                    <a16:creationId xmlns:a16="http://schemas.microsoft.com/office/drawing/2014/main" id="{5877DAC7-008F-A62B-C96F-AF5DCDA4DDAE}"/>
                  </a:ext>
                </a:extLst>
              </p:cNvPr>
              <p:cNvSpPr>
                <a:spLocks/>
              </p:cNvSpPr>
              <p:nvPr/>
            </p:nvSpPr>
            <p:spPr bwMode="auto">
              <a:xfrm>
                <a:off x="1206" y="1503"/>
                <a:ext cx="64" cy="61"/>
              </a:xfrm>
              <a:custGeom>
                <a:avLst/>
                <a:gdLst>
                  <a:gd name="T0" fmla="*/ 63 w 47"/>
                  <a:gd name="T1" fmla="*/ 12 h 46"/>
                  <a:gd name="T2" fmla="*/ 42 w 47"/>
                  <a:gd name="T3" fmla="*/ 12 h 46"/>
                  <a:gd name="T4" fmla="*/ 30 w 47"/>
                  <a:gd name="T5" fmla="*/ 23 h 46"/>
                  <a:gd name="T6" fmla="*/ 19 w 47"/>
                  <a:gd name="T7" fmla="*/ 42 h 46"/>
                  <a:gd name="T8" fmla="*/ 7 w 47"/>
                  <a:gd name="T9" fmla="*/ 77 h 46"/>
                  <a:gd name="T10" fmla="*/ 34 w 47"/>
                  <a:gd name="T11" fmla="*/ 91 h 46"/>
                  <a:gd name="T12" fmla="*/ 65 w 47"/>
                  <a:gd name="T13" fmla="*/ 101 h 46"/>
                  <a:gd name="T14" fmla="*/ 89 w 47"/>
                  <a:gd name="T15" fmla="*/ 102 h 46"/>
                  <a:gd name="T16" fmla="*/ 113 w 47"/>
                  <a:gd name="T17" fmla="*/ 91 h 46"/>
                  <a:gd name="T18" fmla="*/ 101 w 47"/>
                  <a:gd name="T19" fmla="*/ 72 h 46"/>
                  <a:gd name="T20" fmla="*/ 63 w 47"/>
                  <a:gd name="T21" fmla="*/ 12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5" y="5"/>
                    </a:moveTo>
                    <a:cubicBezTo>
                      <a:pt x="22" y="0"/>
                      <a:pt x="19" y="4"/>
                      <a:pt x="17" y="5"/>
                    </a:cubicBezTo>
                    <a:cubicBezTo>
                      <a:pt x="12" y="8"/>
                      <a:pt x="13" y="8"/>
                      <a:pt x="12" y="10"/>
                    </a:cubicBezTo>
                    <a:cubicBezTo>
                      <a:pt x="10" y="12"/>
                      <a:pt x="7" y="14"/>
                      <a:pt x="7" y="18"/>
                    </a:cubicBezTo>
                    <a:cubicBezTo>
                      <a:pt x="2" y="24"/>
                      <a:pt x="0" y="28"/>
                      <a:pt x="3" y="33"/>
                    </a:cubicBezTo>
                    <a:cubicBezTo>
                      <a:pt x="7" y="40"/>
                      <a:pt x="6" y="36"/>
                      <a:pt x="13" y="39"/>
                    </a:cubicBezTo>
                    <a:cubicBezTo>
                      <a:pt x="19" y="42"/>
                      <a:pt x="21" y="46"/>
                      <a:pt x="26" y="43"/>
                    </a:cubicBezTo>
                    <a:cubicBezTo>
                      <a:pt x="31" y="41"/>
                      <a:pt x="27" y="44"/>
                      <a:pt x="35" y="44"/>
                    </a:cubicBezTo>
                    <a:cubicBezTo>
                      <a:pt x="42" y="43"/>
                      <a:pt x="47" y="44"/>
                      <a:pt x="45" y="39"/>
                    </a:cubicBezTo>
                    <a:cubicBezTo>
                      <a:pt x="44" y="34"/>
                      <a:pt x="44" y="33"/>
                      <a:pt x="40" y="31"/>
                    </a:cubicBezTo>
                    <a:cubicBezTo>
                      <a:pt x="36" y="28"/>
                      <a:pt x="35" y="8"/>
                      <a:pt x="25" y="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6" name="Freeform 167">
                <a:extLst>
                  <a:ext uri="{FF2B5EF4-FFF2-40B4-BE49-F238E27FC236}">
                    <a16:creationId xmlns:a16="http://schemas.microsoft.com/office/drawing/2014/main" id="{D0E06429-B7F8-E580-7EE8-7BF174812F69}"/>
                  </a:ext>
                </a:extLst>
              </p:cNvPr>
              <p:cNvSpPr>
                <a:spLocks/>
              </p:cNvSpPr>
              <p:nvPr/>
            </p:nvSpPr>
            <p:spPr bwMode="auto">
              <a:xfrm>
                <a:off x="1362" y="1091"/>
                <a:ext cx="22" cy="11"/>
              </a:xfrm>
              <a:custGeom>
                <a:avLst/>
                <a:gdLst>
                  <a:gd name="T0" fmla="*/ 41 w 16"/>
                  <a:gd name="T1" fmla="*/ 8 h 8"/>
                  <a:gd name="T2" fmla="*/ 0 w 16"/>
                  <a:gd name="T3" fmla="*/ 1 h 8"/>
                  <a:gd name="T4" fmla="*/ 0 60000 65536"/>
                  <a:gd name="T5" fmla="*/ 0 60000 65536"/>
                </a:gdLst>
                <a:ahLst/>
                <a:cxnLst>
                  <a:cxn ang="T4">
                    <a:pos x="T0" y="T1"/>
                  </a:cxn>
                  <a:cxn ang="T5">
                    <a:pos x="T2" y="T3"/>
                  </a:cxn>
                </a:cxnLst>
                <a:rect l="0" t="0" r="r" b="b"/>
                <a:pathLst>
                  <a:path w="16" h="8">
                    <a:moveTo>
                      <a:pt x="16" y="3"/>
                    </a:moveTo>
                    <a:cubicBezTo>
                      <a:pt x="11" y="8"/>
                      <a:pt x="5" y="0"/>
                      <a:pt x="0" y="1"/>
                    </a:cubicBezTo>
                  </a:path>
                </a:pathLst>
              </a:custGeom>
              <a:noFill/>
              <a:ln w="3175" cap="rnd">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7" name="Freeform 168">
                <a:extLst>
                  <a:ext uri="{FF2B5EF4-FFF2-40B4-BE49-F238E27FC236}">
                    <a16:creationId xmlns:a16="http://schemas.microsoft.com/office/drawing/2014/main" id="{0E01E39E-8FEB-C297-1CE6-04444316696D}"/>
                  </a:ext>
                </a:extLst>
              </p:cNvPr>
              <p:cNvSpPr>
                <a:spLocks/>
              </p:cNvSpPr>
              <p:nvPr/>
            </p:nvSpPr>
            <p:spPr bwMode="auto">
              <a:xfrm>
                <a:off x="1139" y="970"/>
                <a:ext cx="42" cy="46"/>
              </a:xfrm>
              <a:custGeom>
                <a:avLst/>
                <a:gdLst>
                  <a:gd name="T0" fmla="*/ 41 w 31"/>
                  <a:gd name="T1" fmla="*/ 0 h 34"/>
                  <a:gd name="T2" fmla="*/ 20 w 31"/>
                  <a:gd name="T3" fmla="*/ 9 h 34"/>
                  <a:gd name="T4" fmla="*/ 1 w 31"/>
                  <a:gd name="T5" fmla="*/ 22 h 34"/>
                  <a:gd name="T6" fmla="*/ 27 w 31"/>
                  <a:gd name="T7" fmla="*/ 72 h 34"/>
                  <a:gd name="T8" fmla="*/ 50 w 31"/>
                  <a:gd name="T9" fmla="*/ 72 h 34"/>
                  <a:gd name="T10" fmla="*/ 72 w 31"/>
                  <a:gd name="T11" fmla="*/ 78 h 34"/>
                  <a:gd name="T12" fmla="*/ 64 w 31"/>
                  <a:gd name="T13" fmla="*/ 62 h 34"/>
                  <a:gd name="T14" fmla="*/ 62 w 31"/>
                  <a:gd name="T15" fmla="*/ 30 h 34"/>
                  <a:gd name="T16" fmla="*/ 57 w 31"/>
                  <a:gd name="T17" fmla="*/ 2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6" y="0"/>
                    </a:moveTo>
                    <a:cubicBezTo>
                      <a:pt x="11" y="2"/>
                      <a:pt x="10" y="4"/>
                      <a:pt x="8" y="4"/>
                    </a:cubicBezTo>
                    <a:cubicBezTo>
                      <a:pt x="6" y="4"/>
                      <a:pt x="2" y="4"/>
                      <a:pt x="1" y="9"/>
                    </a:cubicBezTo>
                    <a:cubicBezTo>
                      <a:pt x="0" y="14"/>
                      <a:pt x="6" y="29"/>
                      <a:pt x="11" y="29"/>
                    </a:cubicBezTo>
                    <a:cubicBezTo>
                      <a:pt x="15" y="29"/>
                      <a:pt x="19" y="28"/>
                      <a:pt x="20" y="29"/>
                    </a:cubicBezTo>
                    <a:cubicBezTo>
                      <a:pt x="21" y="30"/>
                      <a:pt x="26" y="34"/>
                      <a:pt x="29" y="32"/>
                    </a:cubicBezTo>
                    <a:cubicBezTo>
                      <a:pt x="31" y="29"/>
                      <a:pt x="27" y="27"/>
                      <a:pt x="26" y="25"/>
                    </a:cubicBezTo>
                    <a:cubicBezTo>
                      <a:pt x="25" y="24"/>
                      <a:pt x="25" y="12"/>
                      <a:pt x="25" y="12"/>
                    </a:cubicBezTo>
                    <a:cubicBezTo>
                      <a:pt x="24" y="10"/>
                      <a:pt x="23" y="10"/>
                      <a:pt x="23" y="1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8" name="Freeform 169">
                <a:extLst>
                  <a:ext uri="{FF2B5EF4-FFF2-40B4-BE49-F238E27FC236}">
                    <a16:creationId xmlns:a16="http://schemas.microsoft.com/office/drawing/2014/main" id="{EF69B066-0FBD-9519-29A4-DDB9CC1EA1C4}"/>
                  </a:ext>
                </a:extLst>
              </p:cNvPr>
              <p:cNvSpPr>
                <a:spLocks/>
              </p:cNvSpPr>
              <p:nvPr/>
            </p:nvSpPr>
            <p:spPr bwMode="auto">
              <a:xfrm>
                <a:off x="1362" y="1091"/>
                <a:ext cx="22" cy="11"/>
              </a:xfrm>
              <a:custGeom>
                <a:avLst/>
                <a:gdLst>
                  <a:gd name="T0" fmla="*/ 41 w 16"/>
                  <a:gd name="T1" fmla="*/ 8 h 8"/>
                  <a:gd name="T2" fmla="*/ 0 w 16"/>
                  <a:gd name="T3" fmla="*/ 1 h 8"/>
                  <a:gd name="T4" fmla="*/ 0 60000 65536"/>
                  <a:gd name="T5" fmla="*/ 0 60000 65536"/>
                </a:gdLst>
                <a:ahLst/>
                <a:cxnLst>
                  <a:cxn ang="T4">
                    <a:pos x="T0" y="T1"/>
                  </a:cxn>
                  <a:cxn ang="T5">
                    <a:pos x="T2" y="T3"/>
                  </a:cxn>
                </a:cxnLst>
                <a:rect l="0" t="0" r="r" b="b"/>
                <a:pathLst>
                  <a:path w="16" h="8">
                    <a:moveTo>
                      <a:pt x="16" y="3"/>
                    </a:moveTo>
                    <a:cubicBezTo>
                      <a:pt x="11" y="8"/>
                      <a:pt x="5" y="0"/>
                      <a:pt x="0" y="1"/>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59" name="Freeform 170">
                <a:extLst>
                  <a:ext uri="{FF2B5EF4-FFF2-40B4-BE49-F238E27FC236}">
                    <a16:creationId xmlns:a16="http://schemas.microsoft.com/office/drawing/2014/main" id="{3668D75A-F1E9-3844-502A-C04BD8A390E1}"/>
                  </a:ext>
                </a:extLst>
              </p:cNvPr>
              <p:cNvSpPr>
                <a:spLocks/>
              </p:cNvSpPr>
              <p:nvPr/>
            </p:nvSpPr>
            <p:spPr bwMode="auto">
              <a:xfrm>
                <a:off x="1139" y="970"/>
                <a:ext cx="42" cy="46"/>
              </a:xfrm>
              <a:custGeom>
                <a:avLst/>
                <a:gdLst>
                  <a:gd name="T0" fmla="*/ 41 w 31"/>
                  <a:gd name="T1" fmla="*/ 0 h 34"/>
                  <a:gd name="T2" fmla="*/ 20 w 31"/>
                  <a:gd name="T3" fmla="*/ 9 h 34"/>
                  <a:gd name="T4" fmla="*/ 1 w 31"/>
                  <a:gd name="T5" fmla="*/ 22 h 34"/>
                  <a:gd name="T6" fmla="*/ 27 w 31"/>
                  <a:gd name="T7" fmla="*/ 72 h 34"/>
                  <a:gd name="T8" fmla="*/ 50 w 31"/>
                  <a:gd name="T9" fmla="*/ 72 h 34"/>
                  <a:gd name="T10" fmla="*/ 72 w 31"/>
                  <a:gd name="T11" fmla="*/ 78 h 34"/>
                  <a:gd name="T12" fmla="*/ 64 w 31"/>
                  <a:gd name="T13" fmla="*/ 62 h 34"/>
                  <a:gd name="T14" fmla="*/ 62 w 31"/>
                  <a:gd name="T15" fmla="*/ 30 h 34"/>
                  <a:gd name="T16" fmla="*/ 57 w 31"/>
                  <a:gd name="T17" fmla="*/ 26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6" y="0"/>
                    </a:moveTo>
                    <a:cubicBezTo>
                      <a:pt x="11" y="2"/>
                      <a:pt x="10" y="4"/>
                      <a:pt x="8" y="4"/>
                    </a:cubicBezTo>
                    <a:cubicBezTo>
                      <a:pt x="6" y="4"/>
                      <a:pt x="2" y="4"/>
                      <a:pt x="1" y="9"/>
                    </a:cubicBezTo>
                    <a:cubicBezTo>
                      <a:pt x="0" y="14"/>
                      <a:pt x="6" y="29"/>
                      <a:pt x="11" y="29"/>
                    </a:cubicBezTo>
                    <a:cubicBezTo>
                      <a:pt x="15" y="29"/>
                      <a:pt x="19" y="28"/>
                      <a:pt x="20" y="29"/>
                    </a:cubicBezTo>
                    <a:cubicBezTo>
                      <a:pt x="21" y="30"/>
                      <a:pt x="26" y="34"/>
                      <a:pt x="29" y="32"/>
                    </a:cubicBezTo>
                    <a:cubicBezTo>
                      <a:pt x="31" y="29"/>
                      <a:pt x="27" y="27"/>
                      <a:pt x="26" y="25"/>
                    </a:cubicBezTo>
                    <a:cubicBezTo>
                      <a:pt x="25" y="24"/>
                      <a:pt x="25" y="12"/>
                      <a:pt x="25" y="12"/>
                    </a:cubicBezTo>
                    <a:cubicBezTo>
                      <a:pt x="24" y="10"/>
                      <a:pt x="23" y="10"/>
                      <a:pt x="23" y="10"/>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0" name="Freeform 171">
                <a:extLst>
                  <a:ext uri="{FF2B5EF4-FFF2-40B4-BE49-F238E27FC236}">
                    <a16:creationId xmlns:a16="http://schemas.microsoft.com/office/drawing/2014/main" id="{4FB1037C-CAF9-177C-DF9B-B0384C0349DE}"/>
                  </a:ext>
                </a:extLst>
              </p:cNvPr>
              <p:cNvSpPr>
                <a:spLocks/>
              </p:cNvSpPr>
              <p:nvPr/>
            </p:nvSpPr>
            <p:spPr bwMode="auto">
              <a:xfrm>
                <a:off x="1119" y="939"/>
                <a:ext cx="68" cy="101"/>
              </a:xfrm>
              <a:custGeom>
                <a:avLst/>
                <a:gdLst>
                  <a:gd name="T0" fmla="*/ 73 w 51"/>
                  <a:gd name="T1" fmla="*/ 20 h 75"/>
                  <a:gd name="T2" fmla="*/ 5 w 51"/>
                  <a:gd name="T3" fmla="*/ 62 h 75"/>
                  <a:gd name="T4" fmla="*/ 48 w 51"/>
                  <a:gd name="T5" fmla="*/ 162 h 75"/>
                  <a:gd name="T6" fmla="*/ 92 w 51"/>
                  <a:gd name="T7" fmla="*/ 182 h 75"/>
                  <a:gd name="T8" fmla="*/ 121 w 51"/>
                  <a:gd name="T9" fmla="*/ 162 h 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75">
                    <a:moveTo>
                      <a:pt x="31" y="8"/>
                    </a:moveTo>
                    <a:cubicBezTo>
                      <a:pt x="24" y="0"/>
                      <a:pt x="0" y="3"/>
                      <a:pt x="2" y="25"/>
                    </a:cubicBezTo>
                    <a:cubicBezTo>
                      <a:pt x="3" y="47"/>
                      <a:pt x="9" y="62"/>
                      <a:pt x="20" y="66"/>
                    </a:cubicBezTo>
                    <a:cubicBezTo>
                      <a:pt x="26" y="68"/>
                      <a:pt x="31" y="75"/>
                      <a:pt x="39" y="74"/>
                    </a:cubicBezTo>
                    <a:cubicBezTo>
                      <a:pt x="50" y="74"/>
                      <a:pt x="51" y="66"/>
                      <a:pt x="51" y="66"/>
                    </a:cubicBezTo>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1" name="Freeform 172">
                <a:extLst>
                  <a:ext uri="{FF2B5EF4-FFF2-40B4-BE49-F238E27FC236}">
                    <a16:creationId xmlns:a16="http://schemas.microsoft.com/office/drawing/2014/main" id="{D7CB2F5B-3D11-B65E-1D0C-5407A922A0CA}"/>
                  </a:ext>
                </a:extLst>
              </p:cNvPr>
              <p:cNvSpPr>
                <a:spLocks/>
              </p:cNvSpPr>
              <p:nvPr/>
            </p:nvSpPr>
            <p:spPr bwMode="auto">
              <a:xfrm>
                <a:off x="1356" y="830"/>
                <a:ext cx="4" cy="10"/>
              </a:xfrm>
              <a:custGeom>
                <a:avLst/>
                <a:gdLst>
                  <a:gd name="T0" fmla="*/ 0 w 3"/>
                  <a:gd name="T1" fmla="*/ 0 h 7"/>
                  <a:gd name="T2" fmla="*/ 7 w 3"/>
                  <a:gd name="T3" fmla="*/ 20 h 7"/>
                  <a:gd name="T4" fmla="*/ 0 60000 65536"/>
                  <a:gd name="T5" fmla="*/ 0 60000 65536"/>
                </a:gdLst>
                <a:ahLst/>
                <a:cxnLst>
                  <a:cxn ang="T4">
                    <a:pos x="T0" y="T1"/>
                  </a:cxn>
                  <a:cxn ang="T5">
                    <a:pos x="T2" y="T3"/>
                  </a:cxn>
                </a:cxnLst>
                <a:rect l="0" t="0" r="r" b="b"/>
                <a:pathLst>
                  <a:path w="3" h="7">
                    <a:moveTo>
                      <a:pt x="0" y="0"/>
                    </a:moveTo>
                    <a:cubicBezTo>
                      <a:pt x="1" y="2"/>
                      <a:pt x="2" y="5"/>
                      <a:pt x="3" y="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2" name="Freeform 173">
                <a:extLst>
                  <a:ext uri="{FF2B5EF4-FFF2-40B4-BE49-F238E27FC236}">
                    <a16:creationId xmlns:a16="http://schemas.microsoft.com/office/drawing/2014/main" id="{BA1951D7-6A05-1506-F68D-572B7F8F3F99}"/>
                  </a:ext>
                </a:extLst>
              </p:cNvPr>
              <p:cNvSpPr>
                <a:spLocks/>
              </p:cNvSpPr>
              <p:nvPr/>
            </p:nvSpPr>
            <p:spPr bwMode="auto">
              <a:xfrm>
                <a:off x="1329" y="946"/>
                <a:ext cx="28" cy="35"/>
              </a:xfrm>
              <a:custGeom>
                <a:avLst/>
                <a:gdLst>
                  <a:gd name="T0" fmla="*/ 49 w 21"/>
                  <a:gd name="T1" fmla="*/ 0 h 26"/>
                  <a:gd name="T2" fmla="*/ 0 w 21"/>
                  <a:gd name="T3" fmla="*/ 16 h 26"/>
                  <a:gd name="T4" fmla="*/ 37 w 21"/>
                  <a:gd name="T5" fmla="*/ 32 h 26"/>
                  <a:gd name="T6" fmla="*/ 36 w 21"/>
                  <a:gd name="T7" fmla="*/ 47 h 26"/>
                  <a:gd name="T8" fmla="*/ 36 w 21"/>
                  <a:gd name="T9" fmla="*/ 6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26">
                    <a:moveTo>
                      <a:pt x="21" y="0"/>
                    </a:moveTo>
                    <a:cubicBezTo>
                      <a:pt x="15" y="0"/>
                      <a:pt x="6" y="1"/>
                      <a:pt x="0" y="7"/>
                    </a:cubicBezTo>
                    <a:cubicBezTo>
                      <a:pt x="3" y="11"/>
                      <a:pt x="12" y="14"/>
                      <a:pt x="16" y="13"/>
                    </a:cubicBezTo>
                    <a:cubicBezTo>
                      <a:pt x="18" y="16"/>
                      <a:pt x="15" y="15"/>
                      <a:pt x="15" y="19"/>
                    </a:cubicBezTo>
                    <a:cubicBezTo>
                      <a:pt x="15" y="22"/>
                      <a:pt x="15" y="26"/>
                      <a:pt x="15" y="2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3" name="Freeform 174">
                <a:extLst>
                  <a:ext uri="{FF2B5EF4-FFF2-40B4-BE49-F238E27FC236}">
                    <a16:creationId xmlns:a16="http://schemas.microsoft.com/office/drawing/2014/main" id="{87FD4940-07D0-6A88-0FF7-7F3E5349481F}"/>
                  </a:ext>
                </a:extLst>
              </p:cNvPr>
              <p:cNvSpPr>
                <a:spLocks/>
              </p:cNvSpPr>
              <p:nvPr/>
            </p:nvSpPr>
            <p:spPr bwMode="auto">
              <a:xfrm>
                <a:off x="1323" y="939"/>
                <a:ext cx="34" cy="16"/>
              </a:xfrm>
              <a:custGeom>
                <a:avLst/>
                <a:gdLst>
                  <a:gd name="T0" fmla="*/ 0 w 25"/>
                  <a:gd name="T1" fmla="*/ 28 h 12"/>
                  <a:gd name="T2" fmla="*/ 63 w 25"/>
                  <a:gd name="T3" fmla="*/ 1 h 12"/>
                  <a:gd name="T4" fmla="*/ 0 60000 65536"/>
                  <a:gd name="T5" fmla="*/ 0 60000 65536"/>
                </a:gdLst>
                <a:ahLst/>
                <a:cxnLst>
                  <a:cxn ang="T4">
                    <a:pos x="T0" y="T1"/>
                  </a:cxn>
                  <a:cxn ang="T5">
                    <a:pos x="T2" y="T3"/>
                  </a:cxn>
                </a:cxnLst>
                <a:rect l="0" t="0" r="r" b="b"/>
                <a:pathLst>
                  <a:path w="25" h="12">
                    <a:moveTo>
                      <a:pt x="0" y="12"/>
                    </a:moveTo>
                    <a:cubicBezTo>
                      <a:pt x="8" y="3"/>
                      <a:pt x="19" y="0"/>
                      <a:pt x="25" y="1"/>
                    </a:cubicBezTo>
                  </a:path>
                </a:pathLst>
              </a:custGeom>
              <a:noFill/>
              <a:ln w="15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4" name="Freeform 175">
                <a:extLst>
                  <a:ext uri="{FF2B5EF4-FFF2-40B4-BE49-F238E27FC236}">
                    <a16:creationId xmlns:a16="http://schemas.microsoft.com/office/drawing/2014/main" id="{18D2F2B6-B7A4-D41A-473F-44DED02D0DB1}"/>
                  </a:ext>
                </a:extLst>
              </p:cNvPr>
              <p:cNvSpPr>
                <a:spLocks/>
              </p:cNvSpPr>
              <p:nvPr/>
            </p:nvSpPr>
            <p:spPr bwMode="auto">
              <a:xfrm>
                <a:off x="1321" y="912"/>
                <a:ext cx="44" cy="18"/>
              </a:xfrm>
              <a:custGeom>
                <a:avLst/>
                <a:gdLst>
                  <a:gd name="T0" fmla="*/ 0 w 33"/>
                  <a:gd name="T1" fmla="*/ 35 h 13"/>
                  <a:gd name="T2" fmla="*/ 59 w 33"/>
                  <a:gd name="T3" fmla="*/ 19 h 13"/>
                  <a:gd name="T4" fmla="*/ 76 w 33"/>
                  <a:gd name="T5" fmla="*/ 24 h 13"/>
                  <a:gd name="T6" fmla="*/ 48 w 33"/>
                  <a:gd name="T7" fmla="*/ 1 h 13"/>
                  <a:gd name="T8" fmla="*/ 0 w 33"/>
                  <a:gd name="T9" fmla="*/ 35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13">
                    <a:moveTo>
                      <a:pt x="0" y="13"/>
                    </a:moveTo>
                    <a:cubicBezTo>
                      <a:pt x="13" y="7"/>
                      <a:pt x="20" y="4"/>
                      <a:pt x="25" y="7"/>
                    </a:cubicBezTo>
                    <a:cubicBezTo>
                      <a:pt x="29" y="11"/>
                      <a:pt x="31" y="12"/>
                      <a:pt x="32" y="9"/>
                    </a:cubicBezTo>
                    <a:cubicBezTo>
                      <a:pt x="33" y="4"/>
                      <a:pt x="28" y="0"/>
                      <a:pt x="20" y="1"/>
                    </a:cubicBezTo>
                    <a:cubicBezTo>
                      <a:pt x="12" y="2"/>
                      <a:pt x="7" y="7"/>
                      <a:pt x="0" y="13"/>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65" name="Freeform 176">
                <a:extLst>
                  <a:ext uri="{FF2B5EF4-FFF2-40B4-BE49-F238E27FC236}">
                    <a16:creationId xmlns:a16="http://schemas.microsoft.com/office/drawing/2014/main" id="{32AD83ED-6C33-3ECA-7AFE-6F5AA0051573}"/>
                  </a:ext>
                </a:extLst>
              </p:cNvPr>
              <p:cNvSpPr>
                <a:spLocks/>
              </p:cNvSpPr>
              <p:nvPr/>
            </p:nvSpPr>
            <p:spPr bwMode="auto">
              <a:xfrm>
                <a:off x="1342" y="947"/>
                <a:ext cx="11" cy="16"/>
              </a:xfrm>
              <a:custGeom>
                <a:avLst/>
                <a:gdLst>
                  <a:gd name="T0" fmla="*/ 6 w 8"/>
                  <a:gd name="T1" fmla="*/ 0 h 12"/>
                  <a:gd name="T2" fmla="*/ 14 w 8"/>
                  <a:gd name="T3" fmla="*/ 28 h 12"/>
                  <a:gd name="T4" fmla="*/ 21 w 8"/>
                  <a:gd name="T5" fmla="*/ 15 h 12"/>
                  <a:gd name="T6" fmla="*/ 19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5" y="12"/>
                    </a:cubicBezTo>
                    <a:cubicBezTo>
                      <a:pt x="7" y="12"/>
                      <a:pt x="7" y="9"/>
                      <a:pt x="8" y="6"/>
                    </a:cubicBezTo>
                    <a:cubicBezTo>
                      <a:pt x="8" y="3"/>
                      <a:pt x="7" y="0"/>
                      <a:pt x="7"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6" name="Freeform 177">
                <a:extLst>
                  <a:ext uri="{FF2B5EF4-FFF2-40B4-BE49-F238E27FC236}">
                    <a16:creationId xmlns:a16="http://schemas.microsoft.com/office/drawing/2014/main" id="{5541AD94-5FEB-2BF4-C793-99B25C58D362}"/>
                  </a:ext>
                </a:extLst>
              </p:cNvPr>
              <p:cNvSpPr>
                <a:spLocks/>
              </p:cNvSpPr>
              <p:nvPr/>
            </p:nvSpPr>
            <p:spPr bwMode="auto">
              <a:xfrm>
                <a:off x="1357" y="946"/>
                <a:ext cx="8" cy="4"/>
              </a:xfrm>
              <a:custGeom>
                <a:avLst/>
                <a:gdLst>
                  <a:gd name="T0" fmla="*/ 0 w 6"/>
                  <a:gd name="T1" fmla="*/ 1 h 3"/>
                  <a:gd name="T2" fmla="*/ 15 w 6"/>
                  <a:gd name="T3" fmla="*/ 0 h 3"/>
                  <a:gd name="T4" fmla="*/ 0 60000 65536"/>
                  <a:gd name="T5" fmla="*/ 0 60000 65536"/>
                </a:gdLst>
                <a:ahLst/>
                <a:cxnLst>
                  <a:cxn ang="T4">
                    <a:pos x="T0" y="T1"/>
                  </a:cxn>
                  <a:cxn ang="T5">
                    <a:pos x="T2" y="T3"/>
                  </a:cxn>
                </a:cxnLst>
                <a:rect l="0" t="0" r="r" b="b"/>
                <a:pathLst>
                  <a:path w="6" h="3">
                    <a:moveTo>
                      <a:pt x="0" y="1"/>
                    </a:moveTo>
                    <a:cubicBezTo>
                      <a:pt x="3" y="3"/>
                      <a:pt x="4" y="0"/>
                      <a:pt x="6"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7" name="Freeform 178">
                <a:extLst>
                  <a:ext uri="{FF2B5EF4-FFF2-40B4-BE49-F238E27FC236}">
                    <a16:creationId xmlns:a16="http://schemas.microsoft.com/office/drawing/2014/main" id="{33A4D332-D21C-56AC-8509-28AD4B329E1D}"/>
                  </a:ext>
                </a:extLst>
              </p:cNvPr>
              <p:cNvSpPr>
                <a:spLocks/>
              </p:cNvSpPr>
              <p:nvPr/>
            </p:nvSpPr>
            <p:spPr bwMode="auto">
              <a:xfrm>
                <a:off x="1358" y="1015"/>
                <a:ext cx="34" cy="25"/>
              </a:xfrm>
              <a:custGeom>
                <a:avLst/>
                <a:gdLst>
                  <a:gd name="T0" fmla="*/ 22 w 25"/>
                  <a:gd name="T1" fmla="*/ 0 h 19"/>
                  <a:gd name="T2" fmla="*/ 7 w 25"/>
                  <a:gd name="T3" fmla="*/ 29 h 19"/>
                  <a:gd name="T4" fmla="*/ 35 w 25"/>
                  <a:gd name="T5" fmla="*/ 37 h 19"/>
                  <a:gd name="T6" fmla="*/ 63 w 25"/>
                  <a:gd name="T7" fmla="*/ 28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9">
                    <a:moveTo>
                      <a:pt x="9" y="0"/>
                    </a:moveTo>
                    <a:cubicBezTo>
                      <a:pt x="4" y="1"/>
                      <a:pt x="0" y="7"/>
                      <a:pt x="3" y="13"/>
                    </a:cubicBezTo>
                    <a:cubicBezTo>
                      <a:pt x="7" y="19"/>
                      <a:pt x="10" y="18"/>
                      <a:pt x="14" y="16"/>
                    </a:cubicBezTo>
                    <a:cubicBezTo>
                      <a:pt x="17" y="15"/>
                      <a:pt x="22" y="9"/>
                      <a:pt x="25"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8" name="Freeform 179">
                <a:extLst>
                  <a:ext uri="{FF2B5EF4-FFF2-40B4-BE49-F238E27FC236}">
                    <a16:creationId xmlns:a16="http://schemas.microsoft.com/office/drawing/2014/main" id="{FD112CB6-DD75-BEDC-DA86-9F657E455CF1}"/>
                  </a:ext>
                </a:extLst>
              </p:cNvPr>
              <p:cNvSpPr>
                <a:spLocks/>
              </p:cNvSpPr>
              <p:nvPr/>
            </p:nvSpPr>
            <p:spPr bwMode="auto">
              <a:xfrm>
                <a:off x="519" y="717"/>
                <a:ext cx="1301" cy="3367"/>
              </a:xfrm>
              <a:custGeom>
                <a:avLst/>
                <a:gdLst>
                  <a:gd name="T0" fmla="*/ 1394 w 967"/>
                  <a:gd name="T1" fmla="*/ 818 h 2504"/>
                  <a:gd name="T2" fmla="*/ 1573 w 967"/>
                  <a:gd name="T3" fmla="*/ 672 h 2504"/>
                  <a:gd name="T4" fmla="*/ 1566 w 967"/>
                  <a:gd name="T5" fmla="*/ 584 h 2504"/>
                  <a:gd name="T6" fmla="*/ 1545 w 967"/>
                  <a:gd name="T7" fmla="*/ 403 h 2504"/>
                  <a:gd name="T8" fmla="*/ 1522 w 967"/>
                  <a:gd name="T9" fmla="*/ 221 h 2504"/>
                  <a:gd name="T10" fmla="*/ 1440 w 967"/>
                  <a:gd name="T11" fmla="*/ 83 h 2504"/>
                  <a:gd name="T12" fmla="*/ 1306 w 967"/>
                  <a:gd name="T13" fmla="*/ 30 h 2504"/>
                  <a:gd name="T14" fmla="*/ 1183 w 967"/>
                  <a:gd name="T15" fmla="*/ 5 h 2504"/>
                  <a:gd name="T16" fmla="*/ 833 w 967"/>
                  <a:gd name="T17" fmla="*/ 410 h 2504"/>
                  <a:gd name="T18" fmla="*/ 928 w 967"/>
                  <a:gd name="T19" fmla="*/ 640 h 2504"/>
                  <a:gd name="T20" fmla="*/ 866 w 967"/>
                  <a:gd name="T21" fmla="*/ 945 h 2504"/>
                  <a:gd name="T22" fmla="*/ 351 w 967"/>
                  <a:gd name="T23" fmla="*/ 1604 h 2504"/>
                  <a:gd name="T24" fmla="*/ 225 w 967"/>
                  <a:gd name="T25" fmla="*/ 2849 h 2504"/>
                  <a:gd name="T26" fmla="*/ 43 w 967"/>
                  <a:gd name="T27" fmla="*/ 3282 h 2504"/>
                  <a:gd name="T28" fmla="*/ 147 w 967"/>
                  <a:gd name="T29" fmla="*/ 3274 h 2504"/>
                  <a:gd name="T30" fmla="*/ 256 w 967"/>
                  <a:gd name="T31" fmla="*/ 3590 h 2504"/>
                  <a:gd name="T32" fmla="*/ 362 w 967"/>
                  <a:gd name="T33" fmla="*/ 3540 h 2504"/>
                  <a:gd name="T34" fmla="*/ 452 w 967"/>
                  <a:gd name="T35" fmla="*/ 3278 h 2504"/>
                  <a:gd name="T36" fmla="*/ 565 w 967"/>
                  <a:gd name="T37" fmla="*/ 2502 h 2504"/>
                  <a:gd name="T38" fmla="*/ 620 w 967"/>
                  <a:gd name="T39" fmla="*/ 1835 h 2504"/>
                  <a:gd name="T40" fmla="*/ 692 w 967"/>
                  <a:gd name="T41" fmla="*/ 2595 h 2504"/>
                  <a:gd name="T42" fmla="*/ 720 w 967"/>
                  <a:gd name="T43" fmla="*/ 4365 h 2504"/>
                  <a:gd name="T44" fmla="*/ 887 w 967"/>
                  <a:gd name="T45" fmla="*/ 5638 h 2504"/>
                  <a:gd name="T46" fmla="*/ 727 w 967"/>
                  <a:gd name="T47" fmla="*/ 5947 h 2504"/>
                  <a:gd name="T48" fmla="*/ 724 w 967"/>
                  <a:gd name="T49" fmla="*/ 6023 h 2504"/>
                  <a:gd name="T50" fmla="*/ 844 w 967"/>
                  <a:gd name="T51" fmla="*/ 6060 h 2504"/>
                  <a:gd name="T52" fmla="*/ 1099 w 967"/>
                  <a:gd name="T53" fmla="*/ 5986 h 2504"/>
                  <a:gd name="T54" fmla="*/ 1078 w 967"/>
                  <a:gd name="T55" fmla="*/ 5545 h 2504"/>
                  <a:gd name="T56" fmla="*/ 1074 w 967"/>
                  <a:gd name="T57" fmla="*/ 4359 h 2504"/>
                  <a:gd name="T58" fmla="*/ 1211 w 967"/>
                  <a:gd name="T59" fmla="*/ 3817 h 2504"/>
                  <a:gd name="T60" fmla="*/ 1262 w 967"/>
                  <a:gd name="T61" fmla="*/ 5221 h 2504"/>
                  <a:gd name="T62" fmla="*/ 1253 w 967"/>
                  <a:gd name="T63" fmla="*/ 5916 h 2504"/>
                  <a:gd name="T64" fmla="*/ 1426 w 967"/>
                  <a:gd name="T65" fmla="*/ 6054 h 2504"/>
                  <a:gd name="T66" fmla="*/ 1588 w 967"/>
                  <a:gd name="T67" fmla="*/ 6037 h 2504"/>
                  <a:gd name="T68" fmla="*/ 1639 w 967"/>
                  <a:gd name="T69" fmla="*/ 6001 h 2504"/>
                  <a:gd name="T70" fmla="*/ 1458 w 967"/>
                  <a:gd name="T71" fmla="*/ 5723 h 2504"/>
                  <a:gd name="T72" fmla="*/ 1598 w 967"/>
                  <a:gd name="T73" fmla="*/ 4537 h 2504"/>
                  <a:gd name="T74" fmla="*/ 1729 w 967"/>
                  <a:gd name="T75" fmla="*/ 3117 h 2504"/>
                  <a:gd name="T76" fmla="*/ 1719 w 967"/>
                  <a:gd name="T77" fmla="*/ 1998 h 2504"/>
                  <a:gd name="T78" fmla="*/ 1746 w 967"/>
                  <a:gd name="T79" fmla="*/ 1956 h 2504"/>
                  <a:gd name="T80" fmla="*/ 1945 w 967"/>
                  <a:gd name="T81" fmla="*/ 2976 h 2504"/>
                  <a:gd name="T82" fmla="*/ 1940 w 967"/>
                  <a:gd name="T83" fmla="*/ 3467 h 2504"/>
                  <a:gd name="T84" fmla="*/ 2044 w 967"/>
                  <a:gd name="T85" fmla="*/ 3578 h 2504"/>
                  <a:gd name="T86" fmla="*/ 2170 w 967"/>
                  <a:gd name="T87" fmla="*/ 3457 h 2504"/>
                  <a:gd name="T88" fmla="*/ 2318 w 967"/>
                  <a:gd name="T89" fmla="*/ 3409 h 2504"/>
                  <a:gd name="T90" fmla="*/ 2158 w 967"/>
                  <a:gd name="T91" fmla="*/ 3025 h 2504"/>
                  <a:gd name="T92" fmla="*/ 2071 w 967"/>
                  <a:gd name="T93" fmla="*/ 2199 h 2504"/>
                  <a:gd name="T94" fmla="*/ 1807 w 967"/>
                  <a:gd name="T95" fmla="*/ 1074 h 25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7" h="2504">
                    <a:moveTo>
                      <a:pt x="553" y="386"/>
                    </a:moveTo>
                    <a:cubicBezTo>
                      <a:pt x="553" y="386"/>
                      <a:pt x="551" y="369"/>
                      <a:pt x="559" y="361"/>
                    </a:cubicBezTo>
                    <a:cubicBezTo>
                      <a:pt x="564" y="356"/>
                      <a:pt x="567" y="346"/>
                      <a:pt x="567" y="346"/>
                    </a:cubicBezTo>
                    <a:cubicBezTo>
                      <a:pt x="567" y="346"/>
                      <a:pt x="568" y="342"/>
                      <a:pt x="572" y="336"/>
                    </a:cubicBezTo>
                    <a:cubicBezTo>
                      <a:pt x="578" y="327"/>
                      <a:pt x="598" y="333"/>
                      <a:pt x="619" y="328"/>
                    </a:cubicBezTo>
                    <a:cubicBezTo>
                      <a:pt x="640" y="323"/>
                      <a:pt x="636" y="304"/>
                      <a:pt x="636" y="297"/>
                    </a:cubicBezTo>
                    <a:cubicBezTo>
                      <a:pt x="636" y="290"/>
                      <a:pt x="637" y="287"/>
                      <a:pt x="643" y="282"/>
                    </a:cubicBezTo>
                    <a:cubicBezTo>
                      <a:pt x="643" y="280"/>
                      <a:pt x="645" y="280"/>
                      <a:pt x="646" y="277"/>
                    </a:cubicBezTo>
                    <a:cubicBezTo>
                      <a:pt x="646" y="273"/>
                      <a:pt x="644" y="271"/>
                      <a:pt x="643" y="269"/>
                    </a:cubicBezTo>
                    <a:cubicBezTo>
                      <a:pt x="646" y="267"/>
                      <a:pt x="646" y="264"/>
                      <a:pt x="644" y="260"/>
                    </a:cubicBezTo>
                    <a:cubicBezTo>
                      <a:pt x="644" y="258"/>
                      <a:pt x="642" y="256"/>
                      <a:pt x="642" y="253"/>
                    </a:cubicBezTo>
                    <a:cubicBezTo>
                      <a:pt x="641" y="248"/>
                      <a:pt x="640" y="241"/>
                      <a:pt x="643" y="240"/>
                    </a:cubicBezTo>
                    <a:cubicBezTo>
                      <a:pt x="649" y="237"/>
                      <a:pt x="652" y="239"/>
                      <a:pt x="658" y="234"/>
                    </a:cubicBezTo>
                    <a:cubicBezTo>
                      <a:pt x="669" y="226"/>
                      <a:pt x="663" y="216"/>
                      <a:pt x="657" y="207"/>
                    </a:cubicBezTo>
                    <a:cubicBezTo>
                      <a:pt x="651" y="198"/>
                      <a:pt x="653" y="204"/>
                      <a:pt x="644" y="189"/>
                    </a:cubicBezTo>
                    <a:cubicBezTo>
                      <a:pt x="640" y="182"/>
                      <a:pt x="635" y="178"/>
                      <a:pt x="634" y="166"/>
                    </a:cubicBezTo>
                    <a:cubicBezTo>
                      <a:pt x="633" y="163"/>
                      <a:pt x="635" y="158"/>
                      <a:pt x="635" y="152"/>
                    </a:cubicBezTo>
                    <a:cubicBezTo>
                      <a:pt x="635" y="141"/>
                      <a:pt x="634" y="132"/>
                      <a:pt x="632" y="123"/>
                    </a:cubicBezTo>
                    <a:cubicBezTo>
                      <a:pt x="629" y="115"/>
                      <a:pt x="628" y="102"/>
                      <a:pt x="625" y="91"/>
                    </a:cubicBezTo>
                    <a:cubicBezTo>
                      <a:pt x="625" y="91"/>
                      <a:pt x="625" y="91"/>
                      <a:pt x="625" y="91"/>
                    </a:cubicBezTo>
                    <a:cubicBezTo>
                      <a:pt x="631" y="87"/>
                      <a:pt x="627" y="77"/>
                      <a:pt x="636" y="75"/>
                    </a:cubicBezTo>
                    <a:cubicBezTo>
                      <a:pt x="628" y="73"/>
                      <a:pt x="620" y="63"/>
                      <a:pt x="616" y="56"/>
                    </a:cubicBezTo>
                    <a:cubicBezTo>
                      <a:pt x="613" y="52"/>
                      <a:pt x="612" y="46"/>
                      <a:pt x="608" y="43"/>
                    </a:cubicBezTo>
                    <a:cubicBezTo>
                      <a:pt x="604" y="39"/>
                      <a:pt x="596" y="37"/>
                      <a:pt x="591" y="34"/>
                    </a:cubicBezTo>
                    <a:cubicBezTo>
                      <a:pt x="586" y="31"/>
                      <a:pt x="582" y="28"/>
                      <a:pt x="576" y="27"/>
                    </a:cubicBezTo>
                    <a:cubicBezTo>
                      <a:pt x="570" y="25"/>
                      <a:pt x="565" y="24"/>
                      <a:pt x="559" y="21"/>
                    </a:cubicBezTo>
                    <a:cubicBezTo>
                      <a:pt x="555" y="18"/>
                      <a:pt x="553" y="15"/>
                      <a:pt x="548" y="14"/>
                    </a:cubicBezTo>
                    <a:cubicBezTo>
                      <a:pt x="544" y="13"/>
                      <a:pt x="540" y="13"/>
                      <a:pt x="537" y="12"/>
                    </a:cubicBezTo>
                    <a:cubicBezTo>
                      <a:pt x="533" y="11"/>
                      <a:pt x="530" y="8"/>
                      <a:pt x="527" y="7"/>
                    </a:cubicBezTo>
                    <a:cubicBezTo>
                      <a:pt x="521" y="5"/>
                      <a:pt x="513" y="8"/>
                      <a:pt x="506" y="6"/>
                    </a:cubicBezTo>
                    <a:cubicBezTo>
                      <a:pt x="506" y="5"/>
                      <a:pt x="506" y="5"/>
                      <a:pt x="506" y="5"/>
                    </a:cubicBezTo>
                    <a:cubicBezTo>
                      <a:pt x="498" y="4"/>
                      <a:pt x="491" y="2"/>
                      <a:pt x="485" y="2"/>
                    </a:cubicBezTo>
                    <a:cubicBezTo>
                      <a:pt x="469" y="0"/>
                      <a:pt x="413" y="14"/>
                      <a:pt x="379" y="51"/>
                    </a:cubicBezTo>
                    <a:cubicBezTo>
                      <a:pt x="363" y="69"/>
                      <a:pt x="352" y="101"/>
                      <a:pt x="345" y="125"/>
                    </a:cubicBezTo>
                    <a:cubicBezTo>
                      <a:pt x="341" y="138"/>
                      <a:pt x="340" y="153"/>
                      <a:pt x="337" y="166"/>
                    </a:cubicBezTo>
                    <a:cubicBezTo>
                      <a:pt x="339" y="167"/>
                      <a:pt x="340" y="168"/>
                      <a:pt x="342" y="169"/>
                    </a:cubicBezTo>
                    <a:cubicBezTo>
                      <a:pt x="337" y="176"/>
                      <a:pt x="336" y="185"/>
                      <a:pt x="335" y="193"/>
                    </a:cubicBezTo>
                    <a:cubicBezTo>
                      <a:pt x="349" y="194"/>
                      <a:pt x="340" y="220"/>
                      <a:pt x="340" y="228"/>
                    </a:cubicBezTo>
                    <a:cubicBezTo>
                      <a:pt x="354" y="220"/>
                      <a:pt x="357" y="249"/>
                      <a:pt x="364" y="256"/>
                    </a:cubicBezTo>
                    <a:cubicBezTo>
                      <a:pt x="368" y="259"/>
                      <a:pt x="376" y="259"/>
                      <a:pt x="381" y="263"/>
                    </a:cubicBezTo>
                    <a:cubicBezTo>
                      <a:pt x="387" y="269"/>
                      <a:pt x="389" y="271"/>
                      <a:pt x="391" y="280"/>
                    </a:cubicBezTo>
                    <a:cubicBezTo>
                      <a:pt x="398" y="271"/>
                      <a:pt x="404" y="279"/>
                      <a:pt x="412" y="282"/>
                    </a:cubicBezTo>
                    <a:cubicBezTo>
                      <a:pt x="412" y="283"/>
                      <a:pt x="412" y="283"/>
                      <a:pt x="412" y="283"/>
                    </a:cubicBezTo>
                    <a:cubicBezTo>
                      <a:pt x="412" y="301"/>
                      <a:pt x="398" y="381"/>
                      <a:pt x="356" y="389"/>
                    </a:cubicBezTo>
                    <a:cubicBezTo>
                      <a:pt x="339" y="391"/>
                      <a:pt x="287" y="417"/>
                      <a:pt x="279" y="425"/>
                    </a:cubicBezTo>
                    <a:cubicBezTo>
                      <a:pt x="268" y="436"/>
                      <a:pt x="242" y="438"/>
                      <a:pt x="225" y="442"/>
                    </a:cubicBezTo>
                    <a:cubicBezTo>
                      <a:pt x="208" y="446"/>
                      <a:pt x="172" y="465"/>
                      <a:pt x="155" y="540"/>
                    </a:cubicBezTo>
                    <a:cubicBezTo>
                      <a:pt x="147" y="574"/>
                      <a:pt x="138" y="618"/>
                      <a:pt x="144" y="660"/>
                    </a:cubicBezTo>
                    <a:cubicBezTo>
                      <a:pt x="146" y="688"/>
                      <a:pt x="125" y="741"/>
                      <a:pt x="123" y="832"/>
                    </a:cubicBezTo>
                    <a:cubicBezTo>
                      <a:pt x="124" y="866"/>
                      <a:pt x="120" y="889"/>
                      <a:pt x="116" y="904"/>
                    </a:cubicBezTo>
                    <a:cubicBezTo>
                      <a:pt x="97" y="950"/>
                      <a:pt x="97" y="1079"/>
                      <a:pt x="96" y="1111"/>
                    </a:cubicBezTo>
                    <a:cubicBezTo>
                      <a:pt x="95" y="1130"/>
                      <a:pt x="95" y="1158"/>
                      <a:pt x="92" y="1172"/>
                    </a:cubicBezTo>
                    <a:cubicBezTo>
                      <a:pt x="88" y="1186"/>
                      <a:pt x="91" y="1199"/>
                      <a:pt x="87" y="1211"/>
                    </a:cubicBezTo>
                    <a:cubicBezTo>
                      <a:pt x="83" y="1222"/>
                      <a:pt x="85" y="1240"/>
                      <a:pt x="83" y="1244"/>
                    </a:cubicBezTo>
                    <a:cubicBezTo>
                      <a:pt x="75" y="1251"/>
                      <a:pt x="45" y="1295"/>
                      <a:pt x="38" y="1305"/>
                    </a:cubicBezTo>
                    <a:cubicBezTo>
                      <a:pt x="30" y="1315"/>
                      <a:pt x="22" y="1345"/>
                      <a:pt x="18" y="1350"/>
                    </a:cubicBezTo>
                    <a:cubicBezTo>
                      <a:pt x="13" y="1356"/>
                      <a:pt x="12" y="1370"/>
                      <a:pt x="8" y="1381"/>
                    </a:cubicBezTo>
                    <a:cubicBezTo>
                      <a:pt x="3" y="1393"/>
                      <a:pt x="0" y="1403"/>
                      <a:pt x="14" y="1402"/>
                    </a:cubicBezTo>
                    <a:cubicBezTo>
                      <a:pt x="26" y="1401"/>
                      <a:pt x="39" y="1381"/>
                      <a:pt x="41" y="1367"/>
                    </a:cubicBezTo>
                    <a:cubicBezTo>
                      <a:pt x="45" y="1365"/>
                      <a:pt x="52" y="1356"/>
                      <a:pt x="60" y="1347"/>
                    </a:cubicBezTo>
                    <a:cubicBezTo>
                      <a:pt x="58" y="1355"/>
                      <a:pt x="64" y="1362"/>
                      <a:pt x="70" y="1386"/>
                    </a:cubicBezTo>
                    <a:cubicBezTo>
                      <a:pt x="70" y="1394"/>
                      <a:pt x="76" y="1413"/>
                      <a:pt x="76" y="1422"/>
                    </a:cubicBezTo>
                    <a:cubicBezTo>
                      <a:pt x="75" y="1431"/>
                      <a:pt x="81" y="1455"/>
                      <a:pt x="84" y="1468"/>
                    </a:cubicBezTo>
                    <a:cubicBezTo>
                      <a:pt x="86" y="1480"/>
                      <a:pt x="97" y="1481"/>
                      <a:pt x="105" y="1477"/>
                    </a:cubicBezTo>
                    <a:cubicBezTo>
                      <a:pt x="105" y="1477"/>
                      <a:pt x="104" y="1488"/>
                      <a:pt x="115" y="1489"/>
                    </a:cubicBezTo>
                    <a:cubicBezTo>
                      <a:pt x="126" y="1491"/>
                      <a:pt x="128" y="1472"/>
                      <a:pt x="128" y="1472"/>
                    </a:cubicBezTo>
                    <a:cubicBezTo>
                      <a:pt x="128" y="1472"/>
                      <a:pt x="128" y="1479"/>
                      <a:pt x="136" y="1480"/>
                    </a:cubicBezTo>
                    <a:cubicBezTo>
                      <a:pt x="147" y="1480"/>
                      <a:pt x="149" y="1456"/>
                      <a:pt x="149" y="1456"/>
                    </a:cubicBezTo>
                    <a:cubicBezTo>
                      <a:pt x="150" y="1459"/>
                      <a:pt x="150" y="1461"/>
                      <a:pt x="156" y="1461"/>
                    </a:cubicBezTo>
                    <a:cubicBezTo>
                      <a:pt x="162" y="1461"/>
                      <a:pt x="167" y="1436"/>
                      <a:pt x="170" y="1426"/>
                    </a:cubicBezTo>
                    <a:cubicBezTo>
                      <a:pt x="172" y="1416"/>
                      <a:pt x="177" y="1406"/>
                      <a:pt x="178" y="1398"/>
                    </a:cubicBezTo>
                    <a:cubicBezTo>
                      <a:pt x="178" y="1390"/>
                      <a:pt x="179" y="1385"/>
                      <a:pt x="186" y="1348"/>
                    </a:cubicBezTo>
                    <a:cubicBezTo>
                      <a:pt x="193" y="1310"/>
                      <a:pt x="171" y="1271"/>
                      <a:pt x="174" y="1259"/>
                    </a:cubicBezTo>
                    <a:cubicBezTo>
                      <a:pt x="178" y="1246"/>
                      <a:pt x="166" y="1227"/>
                      <a:pt x="168" y="1224"/>
                    </a:cubicBezTo>
                    <a:cubicBezTo>
                      <a:pt x="169" y="1220"/>
                      <a:pt x="173" y="1206"/>
                      <a:pt x="175" y="1192"/>
                    </a:cubicBezTo>
                    <a:cubicBezTo>
                      <a:pt x="178" y="1178"/>
                      <a:pt x="228" y="1056"/>
                      <a:pt x="232" y="1029"/>
                    </a:cubicBezTo>
                    <a:cubicBezTo>
                      <a:pt x="243" y="976"/>
                      <a:pt x="242" y="953"/>
                      <a:pt x="236" y="917"/>
                    </a:cubicBezTo>
                    <a:cubicBezTo>
                      <a:pt x="237" y="890"/>
                      <a:pt x="248" y="818"/>
                      <a:pt x="250" y="805"/>
                    </a:cubicBezTo>
                    <a:cubicBezTo>
                      <a:pt x="251" y="802"/>
                      <a:pt x="251" y="789"/>
                      <a:pt x="253" y="780"/>
                    </a:cubicBezTo>
                    <a:cubicBezTo>
                      <a:pt x="253" y="775"/>
                      <a:pt x="254" y="766"/>
                      <a:pt x="255" y="755"/>
                    </a:cubicBezTo>
                    <a:cubicBezTo>
                      <a:pt x="255" y="756"/>
                      <a:pt x="255" y="756"/>
                      <a:pt x="255" y="756"/>
                    </a:cubicBezTo>
                    <a:cubicBezTo>
                      <a:pt x="255" y="768"/>
                      <a:pt x="259" y="789"/>
                      <a:pt x="261" y="822"/>
                    </a:cubicBezTo>
                    <a:cubicBezTo>
                      <a:pt x="259" y="849"/>
                      <a:pt x="272" y="898"/>
                      <a:pt x="274" y="923"/>
                    </a:cubicBezTo>
                    <a:cubicBezTo>
                      <a:pt x="271" y="932"/>
                      <a:pt x="284" y="1067"/>
                      <a:pt x="284" y="1067"/>
                    </a:cubicBezTo>
                    <a:cubicBezTo>
                      <a:pt x="279" y="1075"/>
                      <a:pt x="256" y="1178"/>
                      <a:pt x="255" y="1209"/>
                    </a:cubicBezTo>
                    <a:cubicBezTo>
                      <a:pt x="252" y="1225"/>
                      <a:pt x="258" y="1247"/>
                      <a:pt x="257" y="1282"/>
                    </a:cubicBezTo>
                    <a:cubicBezTo>
                      <a:pt x="255" y="1325"/>
                      <a:pt x="216" y="1497"/>
                      <a:pt x="287" y="1715"/>
                    </a:cubicBezTo>
                    <a:cubicBezTo>
                      <a:pt x="291" y="1727"/>
                      <a:pt x="292" y="1771"/>
                      <a:pt x="296" y="1795"/>
                    </a:cubicBezTo>
                    <a:cubicBezTo>
                      <a:pt x="297" y="1801"/>
                      <a:pt x="310" y="1828"/>
                      <a:pt x="310" y="1866"/>
                    </a:cubicBezTo>
                    <a:cubicBezTo>
                      <a:pt x="312" y="1926"/>
                      <a:pt x="305" y="2004"/>
                      <a:pt x="307" y="2048"/>
                    </a:cubicBezTo>
                    <a:cubicBezTo>
                      <a:pt x="310" y="2118"/>
                      <a:pt x="339" y="2183"/>
                      <a:pt x="351" y="2228"/>
                    </a:cubicBezTo>
                    <a:cubicBezTo>
                      <a:pt x="362" y="2273"/>
                      <a:pt x="366" y="2310"/>
                      <a:pt x="364" y="2319"/>
                    </a:cubicBezTo>
                    <a:cubicBezTo>
                      <a:pt x="362" y="2326"/>
                      <a:pt x="360" y="2341"/>
                      <a:pt x="367" y="2354"/>
                    </a:cubicBezTo>
                    <a:cubicBezTo>
                      <a:pt x="367" y="2355"/>
                      <a:pt x="347" y="2401"/>
                      <a:pt x="335" y="2408"/>
                    </a:cubicBezTo>
                    <a:cubicBezTo>
                      <a:pt x="325" y="2416"/>
                      <a:pt x="322" y="2424"/>
                      <a:pt x="314" y="2428"/>
                    </a:cubicBezTo>
                    <a:cubicBezTo>
                      <a:pt x="305" y="2433"/>
                      <a:pt x="301" y="2437"/>
                      <a:pt x="298" y="2446"/>
                    </a:cubicBezTo>
                    <a:cubicBezTo>
                      <a:pt x="295" y="2453"/>
                      <a:pt x="287" y="2463"/>
                      <a:pt x="293" y="2468"/>
                    </a:cubicBezTo>
                    <a:cubicBezTo>
                      <a:pt x="294" y="2469"/>
                      <a:pt x="295" y="2470"/>
                      <a:pt x="296" y="2470"/>
                    </a:cubicBezTo>
                    <a:cubicBezTo>
                      <a:pt x="296" y="2470"/>
                      <a:pt x="296" y="2470"/>
                      <a:pt x="296" y="2470"/>
                    </a:cubicBezTo>
                    <a:cubicBezTo>
                      <a:pt x="296" y="2473"/>
                      <a:pt x="296" y="2475"/>
                      <a:pt x="297" y="2477"/>
                    </a:cubicBezTo>
                    <a:cubicBezTo>
                      <a:pt x="300" y="2483"/>
                      <a:pt x="307" y="2484"/>
                      <a:pt x="314" y="2483"/>
                    </a:cubicBezTo>
                    <a:cubicBezTo>
                      <a:pt x="315" y="2482"/>
                      <a:pt x="315" y="2482"/>
                      <a:pt x="315" y="2482"/>
                    </a:cubicBezTo>
                    <a:cubicBezTo>
                      <a:pt x="315" y="2484"/>
                      <a:pt x="316" y="2486"/>
                      <a:pt x="318" y="2489"/>
                    </a:cubicBezTo>
                    <a:cubicBezTo>
                      <a:pt x="323" y="2496"/>
                      <a:pt x="340" y="2499"/>
                      <a:pt x="346" y="2493"/>
                    </a:cubicBezTo>
                    <a:cubicBezTo>
                      <a:pt x="355" y="2498"/>
                      <a:pt x="373" y="2499"/>
                      <a:pt x="380" y="2490"/>
                    </a:cubicBezTo>
                    <a:cubicBezTo>
                      <a:pt x="385" y="2504"/>
                      <a:pt x="405" y="2502"/>
                      <a:pt x="417" y="2499"/>
                    </a:cubicBezTo>
                    <a:cubicBezTo>
                      <a:pt x="429" y="2497"/>
                      <a:pt x="434" y="2490"/>
                      <a:pt x="441" y="2484"/>
                    </a:cubicBezTo>
                    <a:cubicBezTo>
                      <a:pt x="448" y="2479"/>
                      <a:pt x="453" y="2474"/>
                      <a:pt x="451" y="2462"/>
                    </a:cubicBezTo>
                    <a:cubicBezTo>
                      <a:pt x="449" y="2449"/>
                      <a:pt x="451" y="2449"/>
                      <a:pt x="452" y="2433"/>
                    </a:cubicBezTo>
                    <a:cubicBezTo>
                      <a:pt x="453" y="2424"/>
                      <a:pt x="461" y="2421"/>
                      <a:pt x="462" y="2406"/>
                    </a:cubicBezTo>
                    <a:cubicBezTo>
                      <a:pt x="463" y="2394"/>
                      <a:pt x="454" y="2343"/>
                      <a:pt x="455" y="2336"/>
                    </a:cubicBezTo>
                    <a:cubicBezTo>
                      <a:pt x="457" y="2320"/>
                      <a:pt x="446" y="2307"/>
                      <a:pt x="442" y="2281"/>
                    </a:cubicBezTo>
                    <a:cubicBezTo>
                      <a:pt x="438" y="2254"/>
                      <a:pt x="449" y="2165"/>
                      <a:pt x="449" y="2148"/>
                    </a:cubicBezTo>
                    <a:cubicBezTo>
                      <a:pt x="449" y="2117"/>
                      <a:pt x="465" y="2067"/>
                      <a:pt x="461" y="2003"/>
                    </a:cubicBezTo>
                    <a:cubicBezTo>
                      <a:pt x="458" y="1967"/>
                      <a:pt x="440" y="1855"/>
                      <a:pt x="440" y="1830"/>
                    </a:cubicBezTo>
                    <a:cubicBezTo>
                      <a:pt x="440" y="1826"/>
                      <a:pt x="439" y="1798"/>
                      <a:pt x="441" y="1793"/>
                    </a:cubicBezTo>
                    <a:cubicBezTo>
                      <a:pt x="446" y="1776"/>
                      <a:pt x="470" y="1572"/>
                      <a:pt x="470" y="1570"/>
                    </a:cubicBezTo>
                    <a:cubicBezTo>
                      <a:pt x="472" y="1546"/>
                      <a:pt x="482" y="1385"/>
                      <a:pt x="482" y="1385"/>
                    </a:cubicBezTo>
                    <a:cubicBezTo>
                      <a:pt x="484" y="1385"/>
                      <a:pt x="484" y="1385"/>
                      <a:pt x="484" y="1385"/>
                    </a:cubicBezTo>
                    <a:cubicBezTo>
                      <a:pt x="484" y="1385"/>
                      <a:pt x="494" y="1546"/>
                      <a:pt x="497" y="1570"/>
                    </a:cubicBezTo>
                    <a:cubicBezTo>
                      <a:pt x="497" y="1572"/>
                      <a:pt x="520" y="1776"/>
                      <a:pt x="525" y="1793"/>
                    </a:cubicBezTo>
                    <a:cubicBezTo>
                      <a:pt x="527" y="1798"/>
                      <a:pt x="526" y="1826"/>
                      <a:pt x="526" y="1830"/>
                    </a:cubicBezTo>
                    <a:cubicBezTo>
                      <a:pt x="526" y="1855"/>
                      <a:pt x="508" y="1967"/>
                      <a:pt x="506" y="2003"/>
                    </a:cubicBezTo>
                    <a:cubicBezTo>
                      <a:pt x="501" y="2067"/>
                      <a:pt x="518" y="2117"/>
                      <a:pt x="518" y="2148"/>
                    </a:cubicBezTo>
                    <a:cubicBezTo>
                      <a:pt x="518" y="2165"/>
                      <a:pt x="528" y="2254"/>
                      <a:pt x="524" y="2281"/>
                    </a:cubicBezTo>
                    <a:cubicBezTo>
                      <a:pt x="520" y="2307"/>
                      <a:pt x="509" y="2320"/>
                      <a:pt x="512" y="2336"/>
                    </a:cubicBezTo>
                    <a:cubicBezTo>
                      <a:pt x="513" y="2343"/>
                      <a:pt x="503" y="2394"/>
                      <a:pt x="504" y="2406"/>
                    </a:cubicBezTo>
                    <a:cubicBezTo>
                      <a:pt x="505" y="2421"/>
                      <a:pt x="513" y="2424"/>
                      <a:pt x="514" y="2433"/>
                    </a:cubicBezTo>
                    <a:cubicBezTo>
                      <a:pt x="516" y="2449"/>
                      <a:pt x="517" y="2449"/>
                      <a:pt x="515" y="2462"/>
                    </a:cubicBezTo>
                    <a:cubicBezTo>
                      <a:pt x="514" y="2474"/>
                      <a:pt x="518" y="2479"/>
                      <a:pt x="525" y="2484"/>
                    </a:cubicBezTo>
                    <a:cubicBezTo>
                      <a:pt x="532" y="2490"/>
                      <a:pt x="537" y="2497"/>
                      <a:pt x="549" y="2499"/>
                    </a:cubicBezTo>
                    <a:cubicBezTo>
                      <a:pt x="561" y="2502"/>
                      <a:pt x="582" y="2504"/>
                      <a:pt x="586" y="2490"/>
                    </a:cubicBezTo>
                    <a:cubicBezTo>
                      <a:pt x="593" y="2499"/>
                      <a:pt x="611" y="2498"/>
                      <a:pt x="620" y="2493"/>
                    </a:cubicBezTo>
                    <a:cubicBezTo>
                      <a:pt x="627" y="2499"/>
                      <a:pt x="644" y="2496"/>
                      <a:pt x="649" y="2489"/>
                    </a:cubicBezTo>
                    <a:cubicBezTo>
                      <a:pt x="651" y="2486"/>
                      <a:pt x="651" y="2484"/>
                      <a:pt x="651" y="2482"/>
                    </a:cubicBezTo>
                    <a:cubicBezTo>
                      <a:pt x="652" y="2483"/>
                      <a:pt x="652" y="2483"/>
                      <a:pt x="652" y="2483"/>
                    </a:cubicBezTo>
                    <a:cubicBezTo>
                      <a:pt x="660" y="2484"/>
                      <a:pt x="668" y="2481"/>
                      <a:pt x="669" y="2477"/>
                    </a:cubicBezTo>
                    <a:cubicBezTo>
                      <a:pt x="671" y="2475"/>
                      <a:pt x="671" y="2473"/>
                      <a:pt x="670" y="2470"/>
                    </a:cubicBezTo>
                    <a:cubicBezTo>
                      <a:pt x="670" y="2470"/>
                      <a:pt x="670" y="2470"/>
                      <a:pt x="670" y="2470"/>
                    </a:cubicBezTo>
                    <a:cubicBezTo>
                      <a:pt x="671" y="2470"/>
                      <a:pt x="672" y="2469"/>
                      <a:pt x="673" y="2468"/>
                    </a:cubicBezTo>
                    <a:cubicBezTo>
                      <a:pt x="679" y="2463"/>
                      <a:pt x="671" y="2453"/>
                      <a:pt x="668" y="2446"/>
                    </a:cubicBezTo>
                    <a:cubicBezTo>
                      <a:pt x="665" y="2437"/>
                      <a:pt x="661" y="2433"/>
                      <a:pt x="653" y="2428"/>
                    </a:cubicBezTo>
                    <a:cubicBezTo>
                      <a:pt x="644" y="2424"/>
                      <a:pt x="641" y="2416"/>
                      <a:pt x="631" y="2408"/>
                    </a:cubicBezTo>
                    <a:cubicBezTo>
                      <a:pt x="619" y="2401"/>
                      <a:pt x="599" y="2355"/>
                      <a:pt x="599" y="2354"/>
                    </a:cubicBezTo>
                    <a:cubicBezTo>
                      <a:pt x="606" y="2341"/>
                      <a:pt x="604" y="2326"/>
                      <a:pt x="602" y="2319"/>
                    </a:cubicBezTo>
                    <a:cubicBezTo>
                      <a:pt x="600" y="2310"/>
                      <a:pt x="604" y="2273"/>
                      <a:pt x="616" y="2228"/>
                    </a:cubicBezTo>
                    <a:cubicBezTo>
                      <a:pt x="627" y="2183"/>
                      <a:pt x="656" y="2118"/>
                      <a:pt x="659" y="2048"/>
                    </a:cubicBezTo>
                    <a:cubicBezTo>
                      <a:pt x="661" y="2004"/>
                      <a:pt x="655" y="1926"/>
                      <a:pt x="656" y="1866"/>
                    </a:cubicBezTo>
                    <a:cubicBezTo>
                      <a:pt x="657" y="1828"/>
                      <a:pt x="669" y="1801"/>
                      <a:pt x="670" y="1795"/>
                    </a:cubicBezTo>
                    <a:cubicBezTo>
                      <a:pt x="675" y="1771"/>
                      <a:pt x="675" y="1727"/>
                      <a:pt x="679" y="1715"/>
                    </a:cubicBezTo>
                    <a:cubicBezTo>
                      <a:pt x="750" y="1497"/>
                      <a:pt x="712" y="1325"/>
                      <a:pt x="710" y="1282"/>
                    </a:cubicBezTo>
                    <a:cubicBezTo>
                      <a:pt x="710" y="1282"/>
                      <a:pt x="710" y="1282"/>
                      <a:pt x="710" y="1282"/>
                    </a:cubicBezTo>
                    <a:cubicBezTo>
                      <a:pt x="708" y="1247"/>
                      <a:pt x="715" y="1225"/>
                      <a:pt x="712" y="1209"/>
                    </a:cubicBezTo>
                    <a:cubicBezTo>
                      <a:pt x="711" y="1178"/>
                      <a:pt x="688" y="1075"/>
                      <a:pt x="683" y="1067"/>
                    </a:cubicBezTo>
                    <a:cubicBezTo>
                      <a:pt x="683" y="1067"/>
                      <a:pt x="696" y="932"/>
                      <a:pt x="693" y="923"/>
                    </a:cubicBezTo>
                    <a:cubicBezTo>
                      <a:pt x="694" y="898"/>
                      <a:pt x="708" y="849"/>
                      <a:pt x="706" y="822"/>
                    </a:cubicBezTo>
                    <a:cubicBezTo>
                      <a:pt x="708" y="789"/>
                      <a:pt x="712" y="768"/>
                      <a:pt x="712" y="756"/>
                    </a:cubicBezTo>
                    <a:cubicBezTo>
                      <a:pt x="712" y="755"/>
                      <a:pt x="712" y="755"/>
                      <a:pt x="712" y="755"/>
                    </a:cubicBezTo>
                    <a:cubicBezTo>
                      <a:pt x="713" y="766"/>
                      <a:pt x="713" y="775"/>
                      <a:pt x="714" y="780"/>
                    </a:cubicBezTo>
                    <a:cubicBezTo>
                      <a:pt x="716" y="789"/>
                      <a:pt x="715" y="802"/>
                      <a:pt x="717" y="805"/>
                    </a:cubicBezTo>
                    <a:cubicBezTo>
                      <a:pt x="719" y="818"/>
                      <a:pt x="729" y="890"/>
                      <a:pt x="730" y="917"/>
                    </a:cubicBezTo>
                    <a:cubicBezTo>
                      <a:pt x="725" y="953"/>
                      <a:pt x="724" y="976"/>
                      <a:pt x="734" y="1029"/>
                    </a:cubicBezTo>
                    <a:cubicBezTo>
                      <a:pt x="739" y="1056"/>
                      <a:pt x="789" y="1178"/>
                      <a:pt x="791" y="1192"/>
                    </a:cubicBezTo>
                    <a:cubicBezTo>
                      <a:pt x="794" y="1206"/>
                      <a:pt x="797" y="1220"/>
                      <a:pt x="799" y="1224"/>
                    </a:cubicBezTo>
                    <a:cubicBezTo>
                      <a:pt x="800" y="1227"/>
                      <a:pt x="789" y="1246"/>
                      <a:pt x="792" y="1259"/>
                    </a:cubicBezTo>
                    <a:cubicBezTo>
                      <a:pt x="796" y="1271"/>
                      <a:pt x="774" y="1310"/>
                      <a:pt x="781" y="1348"/>
                    </a:cubicBezTo>
                    <a:cubicBezTo>
                      <a:pt x="787" y="1385"/>
                      <a:pt x="788" y="1390"/>
                      <a:pt x="789" y="1398"/>
                    </a:cubicBezTo>
                    <a:cubicBezTo>
                      <a:pt x="790" y="1406"/>
                      <a:pt x="794" y="1416"/>
                      <a:pt x="797" y="1426"/>
                    </a:cubicBezTo>
                    <a:cubicBezTo>
                      <a:pt x="800" y="1436"/>
                      <a:pt x="804" y="1461"/>
                      <a:pt x="811" y="1461"/>
                    </a:cubicBezTo>
                    <a:cubicBezTo>
                      <a:pt x="817" y="1461"/>
                      <a:pt x="817" y="1459"/>
                      <a:pt x="817" y="1456"/>
                    </a:cubicBezTo>
                    <a:cubicBezTo>
                      <a:pt x="817" y="1456"/>
                      <a:pt x="819" y="1480"/>
                      <a:pt x="831" y="1480"/>
                    </a:cubicBezTo>
                    <a:cubicBezTo>
                      <a:pt x="839" y="1479"/>
                      <a:pt x="839" y="1472"/>
                      <a:pt x="839" y="1472"/>
                    </a:cubicBezTo>
                    <a:cubicBezTo>
                      <a:pt x="839" y="1472"/>
                      <a:pt x="841" y="1491"/>
                      <a:pt x="852" y="1489"/>
                    </a:cubicBezTo>
                    <a:cubicBezTo>
                      <a:pt x="862" y="1488"/>
                      <a:pt x="862" y="1477"/>
                      <a:pt x="862" y="1477"/>
                    </a:cubicBezTo>
                    <a:cubicBezTo>
                      <a:pt x="870" y="1481"/>
                      <a:pt x="880" y="1480"/>
                      <a:pt x="883" y="1468"/>
                    </a:cubicBezTo>
                    <a:cubicBezTo>
                      <a:pt x="886" y="1455"/>
                      <a:pt x="892" y="1431"/>
                      <a:pt x="891" y="1422"/>
                    </a:cubicBezTo>
                    <a:cubicBezTo>
                      <a:pt x="890" y="1413"/>
                      <a:pt x="897" y="1394"/>
                      <a:pt x="897" y="1386"/>
                    </a:cubicBezTo>
                    <a:cubicBezTo>
                      <a:pt x="903" y="1362"/>
                      <a:pt x="909" y="1355"/>
                      <a:pt x="907" y="1347"/>
                    </a:cubicBezTo>
                    <a:cubicBezTo>
                      <a:pt x="914" y="1356"/>
                      <a:pt x="921" y="1365"/>
                      <a:pt x="925" y="1367"/>
                    </a:cubicBezTo>
                    <a:cubicBezTo>
                      <a:pt x="927" y="1381"/>
                      <a:pt x="941" y="1401"/>
                      <a:pt x="952" y="1402"/>
                    </a:cubicBezTo>
                    <a:cubicBezTo>
                      <a:pt x="967" y="1403"/>
                      <a:pt x="963" y="1393"/>
                      <a:pt x="959" y="1381"/>
                    </a:cubicBezTo>
                    <a:cubicBezTo>
                      <a:pt x="954" y="1370"/>
                      <a:pt x="953" y="1356"/>
                      <a:pt x="949" y="1350"/>
                    </a:cubicBezTo>
                    <a:cubicBezTo>
                      <a:pt x="945" y="1345"/>
                      <a:pt x="938" y="1315"/>
                      <a:pt x="931" y="1305"/>
                    </a:cubicBezTo>
                    <a:cubicBezTo>
                      <a:pt x="923" y="1295"/>
                      <a:pt x="893" y="1251"/>
                      <a:pt x="886" y="1244"/>
                    </a:cubicBezTo>
                    <a:cubicBezTo>
                      <a:pt x="883" y="1240"/>
                      <a:pt x="885" y="1222"/>
                      <a:pt x="881" y="1211"/>
                    </a:cubicBezTo>
                    <a:cubicBezTo>
                      <a:pt x="878" y="1199"/>
                      <a:pt x="878" y="1186"/>
                      <a:pt x="875" y="1172"/>
                    </a:cubicBezTo>
                    <a:cubicBezTo>
                      <a:pt x="872" y="1158"/>
                      <a:pt x="871" y="1130"/>
                      <a:pt x="871" y="1111"/>
                    </a:cubicBezTo>
                    <a:cubicBezTo>
                      <a:pt x="869" y="1079"/>
                      <a:pt x="869" y="950"/>
                      <a:pt x="850" y="904"/>
                    </a:cubicBezTo>
                    <a:cubicBezTo>
                      <a:pt x="846" y="889"/>
                      <a:pt x="843" y="866"/>
                      <a:pt x="843" y="832"/>
                    </a:cubicBezTo>
                    <a:cubicBezTo>
                      <a:pt x="841" y="741"/>
                      <a:pt x="821" y="688"/>
                      <a:pt x="823" y="660"/>
                    </a:cubicBezTo>
                    <a:cubicBezTo>
                      <a:pt x="828" y="618"/>
                      <a:pt x="819" y="574"/>
                      <a:pt x="812" y="540"/>
                    </a:cubicBezTo>
                    <a:cubicBezTo>
                      <a:pt x="795" y="465"/>
                      <a:pt x="759" y="446"/>
                      <a:pt x="742" y="442"/>
                    </a:cubicBezTo>
                    <a:cubicBezTo>
                      <a:pt x="725" y="438"/>
                      <a:pt x="686" y="427"/>
                      <a:pt x="672" y="421"/>
                    </a:cubicBezTo>
                    <a:cubicBezTo>
                      <a:pt x="655" y="414"/>
                      <a:pt x="614" y="390"/>
                      <a:pt x="598" y="384"/>
                    </a:cubicBezTo>
                    <a:cubicBezTo>
                      <a:pt x="584" y="379"/>
                      <a:pt x="558" y="363"/>
                      <a:pt x="558" y="363"/>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69" name="Freeform 180">
                <a:extLst>
                  <a:ext uri="{FF2B5EF4-FFF2-40B4-BE49-F238E27FC236}">
                    <a16:creationId xmlns:a16="http://schemas.microsoft.com/office/drawing/2014/main" id="{C1AD9901-F7F8-3C97-31EA-7F7B78535C8E}"/>
                  </a:ext>
                </a:extLst>
              </p:cNvPr>
              <p:cNvSpPr>
                <a:spLocks/>
              </p:cNvSpPr>
              <p:nvPr/>
            </p:nvSpPr>
            <p:spPr bwMode="auto">
              <a:xfrm>
                <a:off x="1128" y="951"/>
                <a:ext cx="34" cy="47"/>
              </a:xfrm>
              <a:custGeom>
                <a:avLst/>
                <a:gdLst>
                  <a:gd name="T0" fmla="*/ 57 w 25"/>
                  <a:gd name="T1" fmla="*/ 48 h 35"/>
                  <a:gd name="T2" fmla="*/ 56 w 25"/>
                  <a:gd name="T3" fmla="*/ 15 h 35"/>
                  <a:gd name="T4" fmla="*/ 14 w 25"/>
                  <a:gd name="T5" fmla="*/ 16 h 35"/>
                  <a:gd name="T6" fmla="*/ 10 w 25"/>
                  <a:gd name="T7" fmla="*/ 85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5">
                    <a:moveTo>
                      <a:pt x="23" y="20"/>
                    </a:moveTo>
                    <a:cubicBezTo>
                      <a:pt x="25" y="19"/>
                      <a:pt x="25" y="11"/>
                      <a:pt x="22" y="6"/>
                    </a:cubicBezTo>
                    <a:cubicBezTo>
                      <a:pt x="19" y="2"/>
                      <a:pt x="10" y="0"/>
                      <a:pt x="5" y="7"/>
                    </a:cubicBezTo>
                    <a:cubicBezTo>
                      <a:pt x="1" y="12"/>
                      <a:pt x="0" y="25"/>
                      <a:pt x="4" y="3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0" name="Freeform 181">
                <a:extLst>
                  <a:ext uri="{FF2B5EF4-FFF2-40B4-BE49-F238E27FC236}">
                    <a16:creationId xmlns:a16="http://schemas.microsoft.com/office/drawing/2014/main" id="{F4838FCB-2126-4681-C970-9C76854BA96B}"/>
                  </a:ext>
                </a:extLst>
              </p:cNvPr>
              <p:cNvSpPr>
                <a:spLocks/>
              </p:cNvSpPr>
              <p:nvPr/>
            </p:nvSpPr>
            <p:spPr bwMode="auto">
              <a:xfrm>
                <a:off x="1139" y="955"/>
                <a:ext cx="5" cy="17"/>
              </a:xfrm>
              <a:custGeom>
                <a:avLst/>
                <a:gdLst>
                  <a:gd name="T0" fmla="*/ 8 w 4"/>
                  <a:gd name="T1" fmla="*/ 0 h 12"/>
                  <a:gd name="T2" fmla="*/ 6 w 4"/>
                  <a:gd name="T3" fmla="*/ 34 h 12"/>
                  <a:gd name="T4" fmla="*/ 0 60000 65536"/>
                  <a:gd name="T5" fmla="*/ 0 60000 65536"/>
                </a:gdLst>
                <a:ahLst/>
                <a:cxnLst>
                  <a:cxn ang="T4">
                    <a:pos x="T0" y="T1"/>
                  </a:cxn>
                  <a:cxn ang="T5">
                    <a:pos x="T2" y="T3"/>
                  </a:cxn>
                </a:cxnLst>
                <a:rect l="0" t="0" r="r" b="b"/>
                <a:pathLst>
                  <a:path w="4" h="12">
                    <a:moveTo>
                      <a:pt x="4" y="0"/>
                    </a:moveTo>
                    <a:cubicBezTo>
                      <a:pt x="1" y="3"/>
                      <a:pt x="0" y="9"/>
                      <a:pt x="3"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1" name="Freeform 182">
                <a:extLst>
                  <a:ext uri="{FF2B5EF4-FFF2-40B4-BE49-F238E27FC236}">
                    <a16:creationId xmlns:a16="http://schemas.microsoft.com/office/drawing/2014/main" id="{A0D1CB99-4799-B9A4-0A66-D35A5F4A152E}"/>
                  </a:ext>
                </a:extLst>
              </p:cNvPr>
              <p:cNvSpPr>
                <a:spLocks/>
              </p:cNvSpPr>
              <p:nvPr/>
            </p:nvSpPr>
            <p:spPr bwMode="auto">
              <a:xfrm>
                <a:off x="1358" y="1078"/>
                <a:ext cx="26" cy="9"/>
              </a:xfrm>
              <a:custGeom>
                <a:avLst/>
                <a:gdLst>
                  <a:gd name="T0" fmla="*/ 49 w 19"/>
                  <a:gd name="T1" fmla="*/ 0 h 7"/>
                  <a:gd name="T2" fmla="*/ 36 w 19"/>
                  <a:gd name="T3" fmla="*/ 8 h 7"/>
                  <a:gd name="T4" fmla="*/ 0 w 19"/>
                  <a:gd name="T5" fmla="*/ 8 h 7"/>
                  <a:gd name="T6" fmla="*/ 0 60000 65536"/>
                  <a:gd name="T7" fmla="*/ 0 60000 65536"/>
                  <a:gd name="T8" fmla="*/ 0 60000 65536"/>
                </a:gdLst>
                <a:ahLst/>
                <a:cxnLst>
                  <a:cxn ang="T6">
                    <a:pos x="T0" y="T1"/>
                  </a:cxn>
                  <a:cxn ang="T7">
                    <a:pos x="T2" y="T3"/>
                  </a:cxn>
                  <a:cxn ang="T8">
                    <a:pos x="T4" y="T5"/>
                  </a:cxn>
                </a:cxnLst>
                <a:rect l="0" t="0" r="r" b="b"/>
                <a:pathLst>
                  <a:path w="19" h="7">
                    <a:moveTo>
                      <a:pt x="19" y="0"/>
                    </a:moveTo>
                    <a:cubicBezTo>
                      <a:pt x="17" y="2"/>
                      <a:pt x="16" y="2"/>
                      <a:pt x="14" y="4"/>
                    </a:cubicBezTo>
                    <a:cubicBezTo>
                      <a:pt x="8" y="7"/>
                      <a:pt x="6" y="2"/>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2" name="Freeform 183">
                <a:extLst>
                  <a:ext uri="{FF2B5EF4-FFF2-40B4-BE49-F238E27FC236}">
                    <a16:creationId xmlns:a16="http://schemas.microsoft.com/office/drawing/2014/main" id="{5B83A6E9-1DAC-F15D-6581-6520346DC498}"/>
                  </a:ext>
                </a:extLst>
              </p:cNvPr>
              <p:cNvSpPr>
                <a:spLocks/>
              </p:cNvSpPr>
              <p:nvPr/>
            </p:nvSpPr>
            <p:spPr bwMode="auto">
              <a:xfrm>
                <a:off x="1150" y="2202"/>
                <a:ext cx="42" cy="24"/>
              </a:xfrm>
              <a:custGeom>
                <a:avLst/>
                <a:gdLst>
                  <a:gd name="T0" fmla="*/ 22 w 31"/>
                  <a:gd name="T1" fmla="*/ 0 h 18"/>
                  <a:gd name="T2" fmla="*/ 22 w 31"/>
                  <a:gd name="T3" fmla="*/ 36 h 18"/>
                  <a:gd name="T4" fmla="*/ 50 w 31"/>
                  <a:gd name="T5" fmla="*/ 16 h 18"/>
                  <a:gd name="T6" fmla="*/ 0 60000 65536"/>
                  <a:gd name="T7" fmla="*/ 0 60000 65536"/>
                  <a:gd name="T8" fmla="*/ 0 60000 65536"/>
                </a:gdLst>
                <a:ahLst/>
                <a:cxnLst>
                  <a:cxn ang="T6">
                    <a:pos x="T0" y="T1"/>
                  </a:cxn>
                  <a:cxn ang="T7">
                    <a:pos x="T2" y="T3"/>
                  </a:cxn>
                  <a:cxn ang="T8">
                    <a:pos x="T4" y="T5"/>
                  </a:cxn>
                </a:cxnLst>
                <a:rect l="0" t="0" r="r" b="b"/>
                <a:pathLst>
                  <a:path w="31" h="18">
                    <a:moveTo>
                      <a:pt x="9" y="0"/>
                    </a:moveTo>
                    <a:cubicBezTo>
                      <a:pt x="0" y="2"/>
                      <a:pt x="0" y="12"/>
                      <a:pt x="9" y="15"/>
                    </a:cubicBezTo>
                    <a:cubicBezTo>
                      <a:pt x="16" y="18"/>
                      <a:pt x="31" y="9"/>
                      <a:pt x="20" y="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73" name="Freeform 184">
                <a:extLst>
                  <a:ext uri="{FF2B5EF4-FFF2-40B4-BE49-F238E27FC236}">
                    <a16:creationId xmlns:a16="http://schemas.microsoft.com/office/drawing/2014/main" id="{594FC285-1594-6388-A43B-2358DC41EC2F}"/>
                  </a:ext>
                </a:extLst>
              </p:cNvPr>
              <p:cNvSpPr>
                <a:spLocks/>
              </p:cNvSpPr>
              <p:nvPr/>
            </p:nvSpPr>
            <p:spPr bwMode="auto">
              <a:xfrm>
                <a:off x="1334" y="1590"/>
                <a:ext cx="41" cy="40"/>
              </a:xfrm>
              <a:custGeom>
                <a:avLst/>
                <a:gdLst>
                  <a:gd name="T0" fmla="*/ 21 w 30"/>
                  <a:gd name="T1" fmla="*/ 9 h 30"/>
                  <a:gd name="T2" fmla="*/ 46 w 30"/>
                  <a:gd name="T3" fmla="*/ 63 h 30"/>
                  <a:gd name="T4" fmla="*/ 75 w 30"/>
                  <a:gd name="T5" fmla="*/ 33 h 30"/>
                  <a:gd name="T6" fmla="*/ 42 w 30"/>
                  <a:gd name="T7" fmla="*/ 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0">
                    <a:moveTo>
                      <a:pt x="8" y="4"/>
                    </a:moveTo>
                    <a:cubicBezTo>
                      <a:pt x="0" y="13"/>
                      <a:pt x="4" y="30"/>
                      <a:pt x="18" y="26"/>
                    </a:cubicBezTo>
                    <a:cubicBezTo>
                      <a:pt x="24" y="25"/>
                      <a:pt x="28" y="20"/>
                      <a:pt x="29" y="14"/>
                    </a:cubicBezTo>
                    <a:cubicBezTo>
                      <a:pt x="30" y="6"/>
                      <a:pt x="24" y="3"/>
                      <a:pt x="17"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74" name="Freeform 185">
                <a:extLst>
                  <a:ext uri="{FF2B5EF4-FFF2-40B4-BE49-F238E27FC236}">
                    <a16:creationId xmlns:a16="http://schemas.microsoft.com/office/drawing/2014/main" id="{B401A9A2-8A10-D631-6F1F-ABFDBD2F77EC}"/>
                  </a:ext>
                </a:extLst>
              </p:cNvPr>
              <p:cNvSpPr>
                <a:spLocks/>
              </p:cNvSpPr>
              <p:nvPr/>
            </p:nvSpPr>
            <p:spPr bwMode="auto">
              <a:xfrm>
                <a:off x="955" y="1590"/>
                <a:ext cx="60" cy="54"/>
              </a:xfrm>
              <a:custGeom>
                <a:avLst/>
                <a:gdLst>
                  <a:gd name="T0" fmla="*/ 52 w 45"/>
                  <a:gd name="T1" fmla="*/ 0 h 40"/>
                  <a:gd name="T2" fmla="*/ 20 w 45"/>
                  <a:gd name="T3" fmla="*/ 57 h 40"/>
                  <a:gd name="T4" fmla="*/ 84 w 45"/>
                  <a:gd name="T5" fmla="*/ 9 h 40"/>
                  <a:gd name="T6" fmla="*/ 0 60000 65536"/>
                  <a:gd name="T7" fmla="*/ 0 60000 65536"/>
                  <a:gd name="T8" fmla="*/ 0 60000 65536"/>
                </a:gdLst>
                <a:ahLst/>
                <a:cxnLst>
                  <a:cxn ang="T6">
                    <a:pos x="T0" y="T1"/>
                  </a:cxn>
                  <a:cxn ang="T7">
                    <a:pos x="T2" y="T3"/>
                  </a:cxn>
                  <a:cxn ang="T8">
                    <a:pos x="T4" y="T5"/>
                  </a:cxn>
                </a:cxnLst>
                <a:rect l="0" t="0" r="r" b="b"/>
                <a:pathLst>
                  <a:path w="45" h="40">
                    <a:moveTo>
                      <a:pt x="22" y="0"/>
                    </a:moveTo>
                    <a:cubicBezTo>
                      <a:pt x="10" y="0"/>
                      <a:pt x="0" y="12"/>
                      <a:pt x="8" y="23"/>
                    </a:cubicBezTo>
                    <a:cubicBezTo>
                      <a:pt x="20" y="40"/>
                      <a:pt x="45" y="21"/>
                      <a:pt x="35" y="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75" name="Freeform 186">
                <a:extLst>
                  <a:ext uri="{FF2B5EF4-FFF2-40B4-BE49-F238E27FC236}">
                    <a16:creationId xmlns:a16="http://schemas.microsoft.com/office/drawing/2014/main" id="{38473CE7-D3C8-1A02-6FCF-AF0E6E0F4A8D}"/>
                  </a:ext>
                </a:extLst>
              </p:cNvPr>
              <p:cNvSpPr>
                <a:spLocks/>
              </p:cNvSpPr>
              <p:nvPr/>
            </p:nvSpPr>
            <p:spPr bwMode="auto">
              <a:xfrm>
                <a:off x="860" y="1562"/>
                <a:ext cx="6" cy="172"/>
              </a:xfrm>
              <a:custGeom>
                <a:avLst/>
                <a:gdLst>
                  <a:gd name="T0" fmla="*/ 5 w 4"/>
                  <a:gd name="T1" fmla="*/ 310 h 128"/>
                  <a:gd name="T2" fmla="*/ 5 w 4"/>
                  <a:gd name="T3" fmla="*/ 309 h 128"/>
                  <a:gd name="T4" fmla="*/ 0 w 4"/>
                  <a:gd name="T5" fmla="*/ 0 h 128"/>
                  <a:gd name="T6" fmla="*/ 0 60000 65536"/>
                  <a:gd name="T7" fmla="*/ 0 60000 65536"/>
                  <a:gd name="T8" fmla="*/ 0 60000 65536"/>
                </a:gdLst>
                <a:ahLst/>
                <a:cxnLst>
                  <a:cxn ang="T6">
                    <a:pos x="T0" y="T1"/>
                  </a:cxn>
                  <a:cxn ang="T7">
                    <a:pos x="T2" y="T3"/>
                  </a:cxn>
                  <a:cxn ang="T8">
                    <a:pos x="T4" y="T5"/>
                  </a:cxn>
                </a:cxnLst>
                <a:rect l="0" t="0" r="r" b="b"/>
                <a:pathLst>
                  <a:path w="4" h="128">
                    <a:moveTo>
                      <a:pt x="1" y="128"/>
                    </a:moveTo>
                    <a:cubicBezTo>
                      <a:pt x="1" y="127"/>
                      <a:pt x="1" y="127"/>
                      <a:pt x="1" y="127"/>
                    </a:cubicBezTo>
                    <a:cubicBezTo>
                      <a:pt x="3" y="84"/>
                      <a:pt x="4" y="8"/>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6" name="Freeform 187">
                <a:extLst>
                  <a:ext uri="{FF2B5EF4-FFF2-40B4-BE49-F238E27FC236}">
                    <a16:creationId xmlns:a16="http://schemas.microsoft.com/office/drawing/2014/main" id="{7D3AA6D3-38F2-4C5F-EFF9-241F8BF2B74C}"/>
                  </a:ext>
                </a:extLst>
              </p:cNvPr>
              <p:cNvSpPr>
                <a:spLocks/>
              </p:cNvSpPr>
              <p:nvPr/>
            </p:nvSpPr>
            <p:spPr bwMode="auto">
              <a:xfrm>
                <a:off x="964" y="1599"/>
                <a:ext cx="1" cy="4"/>
              </a:xfrm>
              <a:custGeom>
                <a:avLst/>
                <a:gdLst>
                  <a:gd name="T0" fmla="*/ 0 w 1"/>
                  <a:gd name="T1" fmla="*/ 7 h 3"/>
                  <a:gd name="T2" fmla="*/ 1 w 1"/>
                  <a:gd name="T3" fmla="*/ 0 h 3"/>
                  <a:gd name="T4" fmla="*/ 0 60000 65536"/>
                  <a:gd name="T5" fmla="*/ 0 60000 65536"/>
                </a:gdLst>
                <a:ahLst/>
                <a:cxnLst>
                  <a:cxn ang="T4">
                    <a:pos x="T0" y="T1"/>
                  </a:cxn>
                  <a:cxn ang="T5">
                    <a:pos x="T2" y="T3"/>
                  </a:cxn>
                </a:cxnLst>
                <a:rect l="0" t="0" r="r" b="b"/>
                <a:pathLst>
                  <a:path w="1" h="3">
                    <a:moveTo>
                      <a:pt x="0" y="3"/>
                    </a:moveTo>
                    <a:cubicBezTo>
                      <a:pt x="0" y="2"/>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7" name="Freeform 188">
                <a:extLst>
                  <a:ext uri="{FF2B5EF4-FFF2-40B4-BE49-F238E27FC236}">
                    <a16:creationId xmlns:a16="http://schemas.microsoft.com/office/drawing/2014/main" id="{B27166CC-3F86-E53D-60D0-CB68798E4442}"/>
                  </a:ext>
                </a:extLst>
              </p:cNvPr>
              <p:cNvSpPr>
                <a:spLocks/>
              </p:cNvSpPr>
              <p:nvPr/>
            </p:nvSpPr>
            <p:spPr bwMode="auto">
              <a:xfrm>
                <a:off x="964" y="1590"/>
                <a:ext cx="38" cy="39"/>
              </a:xfrm>
              <a:custGeom>
                <a:avLst/>
                <a:gdLst>
                  <a:gd name="T0" fmla="*/ 33 w 28"/>
                  <a:gd name="T1" fmla="*/ 0 h 29"/>
                  <a:gd name="T2" fmla="*/ 71 w 28"/>
                  <a:gd name="T3" fmla="*/ 36 h 29"/>
                  <a:gd name="T4" fmla="*/ 33 w 28"/>
                  <a:gd name="T5" fmla="*/ 70 h 29"/>
                  <a:gd name="T6" fmla="*/ 0 w 28"/>
                  <a:gd name="T7" fmla="*/ 51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9">
                    <a:moveTo>
                      <a:pt x="13" y="0"/>
                    </a:moveTo>
                    <a:cubicBezTo>
                      <a:pt x="21" y="0"/>
                      <a:pt x="28" y="7"/>
                      <a:pt x="28" y="15"/>
                    </a:cubicBezTo>
                    <a:cubicBezTo>
                      <a:pt x="28" y="23"/>
                      <a:pt x="21" y="29"/>
                      <a:pt x="13" y="29"/>
                    </a:cubicBezTo>
                    <a:cubicBezTo>
                      <a:pt x="8" y="29"/>
                      <a:pt x="3" y="26"/>
                      <a:pt x="0"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78" name="Oval 189">
                <a:extLst>
                  <a:ext uri="{FF2B5EF4-FFF2-40B4-BE49-F238E27FC236}">
                    <a16:creationId xmlns:a16="http://schemas.microsoft.com/office/drawing/2014/main" id="{A5A59262-175E-E4AD-1F1F-7DE03148F435}"/>
                  </a:ext>
                </a:extLst>
              </p:cNvPr>
              <p:cNvSpPr>
                <a:spLocks noChangeArrowheads="1"/>
              </p:cNvSpPr>
              <p:nvPr/>
            </p:nvSpPr>
            <p:spPr bwMode="auto">
              <a:xfrm>
                <a:off x="976" y="1605"/>
                <a:ext cx="11" cy="11"/>
              </a:xfrm>
              <a:prstGeom prst="ellipse">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479" name="Freeform 190">
                <a:extLst>
                  <a:ext uri="{FF2B5EF4-FFF2-40B4-BE49-F238E27FC236}">
                    <a16:creationId xmlns:a16="http://schemas.microsoft.com/office/drawing/2014/main" id="{B59A3F75-65DA-4CD9-7D42-BC72D4EA5FED}"/>
                  </a:ext>
                </a:extLst>
              </p:cNvPr>
              <p:cNvSpPr>
                <a:spLocks/>
              </p:cNvSpPr>
              <p:nvPr/>
            </p:nvSpPr>
            <p:spPr bwMode="auto">
              <a:xfrm>
                <a:off x="932" y="1324"/>
                <a:ext cx="173" cy="19"/>
              </a:xfrm>
              <a:custGeom>
                <a:avLst/>
                <a:gdLst>
                  <a:gd name="T0" fmla="*/ 0 w 129"/>
                  <a:gd name="T1" fmla="*/ 1 h 14"/>
                  <a:gd name="T2" fmla="*/ 28 w 129"/>
                  <a:gd name="T3" fmla="*/ 5 h 14"/>
                  <a:gd name="T4" fmla="*/ 62 w 129"/>
                  <a:gd name="T5" fmla="*/ 7 h 14"/>
                  <a:gd name="T6" fmla="*/ 170 w 129"/>
                  <a:gd name="T7" fmla="*/ 22 h 14"/>
                  <a:gd name="T8" fmla="*/ 207 w 129"/>
                  <a:gd name="T9" fmla="*/ 30 h 14"/>
                  <a:gd name="T10" fmla="*/ 311 w 129"/>
                  <a:gd name="T11" fmla="*/ 30 h 14"/>
                  <a:gd name="T12" fmla="*/ 311 w 129"/>
                  <a:gd name="T13" fmla="*/ 30 h 14"/>
                  <a:gd name="T14" fmla="*/ 311 w 129"/>
                  <a:gd name="T15" fmla="*/ 30 h 14"/>
                  <a:gd name="T16" fmla="*/ 311 w 129"/>
                  <a:gd name="T17" fmla="*/ 30 h 14"/>
                  <a:gd name="T18" fmla="*/ 211 w 129"/>
                  <a:gd name="T19" fmla="*/ 26 h 14"/>
                  <a:gd name="T20" fmla="*/ 170 w 129"/>
                  <a:gd name="T21" fmla="*/ 19 h 14"/>
                  <a:gd name="T22" fmla="*/ 62 w 129"/>
                  <a:gd name="T23" fmla="*/ 1 h 14"/>
                  <a:gd name="T24" fmla="*/ 28 w 129"/>
                  <a:gd name="T25" fmla="*/ 0 h 14"/>
                  <a:gd name="T26" fmla="*/ 0 w 129"/>
                  <a:gd name="T27" fmla="*/ 1 h 1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14">
                    <a:moveTo>
                      <a:pt x="0" y="1"/>
                    </a:moveTo>
                    <a:cubicBezTo>
                      <a:pt x="12" y="2"/>
                      <a:pt x="12" y="2"/>
                      <a:pt x="12" y="2"/>
                    </a:cubicBezTo>
                    <a:cubicBezTo>
                      <a:pt x="18" y="3"/>
                      <a:pt x="25" y="3"/>
                      <a:pt x="25" y="3"/>
                    </a:cubicBezTo>
                    <a:cubicBezTo>
                      <a:pt x="41" y="5"/>
                      <a:pt x="57" y="7"/>
                      <a:pt x="71" y="9"/>
                    </a:cubicBezTo>
                    <a:cubicBezTo>
                      <a:pt x="86" y="12"/>
                      <a:pt x="86" y="12"/>
                      <a:pt x="86" y="12"/>
                    </a:cubicBezTo>
                    <a:cubicBezTo>
                      <a:pt x="101" y="14"/>
                      <a:pt x="119" y="12"/>
                      <a:pt x="129" y="12"/>
                    </a:cubicBezTo>
                    <a:cubicBezTo>
                      <a:pt x="129" y="12"/>
                      <a:pt x="129" y="12"/>
                      <a:pt x="129" y="12"/>
                    </a:cubicBezTo>
                    <a:cubicBezTo>
                      <a:pt x="129" y="12"/>
                      <a:pt x="129" y="12"/>
                      <a:pt x="129" y="12"/>
                    </a:cubicBezTo>
                    <a:cubicBezTo>
                      <a:pt x="129" y="12"/>
                      <a:pt x="129" y="12"/>
                      <a:pt x="129" y="12"/>
                    </a:cubicBezTo>
                    <a:cubicBezTo>
                      <a:pt x="119" y="12"/>
                      <a:pt x="101" y="11"/>
                      <a:pt x="87" y="10"/>
                    </a:cubicBezTo>
                    <a:cubicBezTo>
                      <a:pt x="71" y="7"/>
                      <a:pt x="71" y="7"/>
                      <a:pt x="71" y="7"/>
                    </a:cubicBezTo>
                    <a:cubicBezTo>
                      <a:pt x="58" y="5"/>
                      <a:pt x="41" y="2"/>
                      <a:pt x="25" y="1"/>
                    </a:cubicBezTo>
                    <a:cubicBezTo>
                      <a:pt x="25" y="1"/>
                      <a:pt x="18" y="1"/>
                      <a:pt x="12" y="0"/>
                    </a:cubicBezTo>
                    <a:cubicBezTo>
                      <a:pt x="12" y="0"/>
                      <a:pt x="0" y="1"/>
                      <a:pt x="0" y="1"/>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80" name="Freeform 191">
                <a:extLst>
                  <a:ext uri="{FF2B5EF4-FFF2-40B4-BE49-F238E27FC236}">
                    <a16:creationId xmlns:a16="http://schemas.microsoft.com/office/drawing/2014/main" id="{624A847F-8424-4BDA-7F73-9C97C66A5C88}"/>
                  </a:ext>
                </a:extLst>
              </p:cNvPr>
              <p:cNvSpPr>
                <a:spLocks/>
              </p:cNvSpPr>
              <p:nvPr/>
            </p:nvSpPr>
            <p:spPr bwMode="auto">
              <a:xfrm>
                <a:off x="1131" y="1261"/>
                <a:ext cx="81" cy="78"/>
              </a:xfrm>
              <a:custGeom>
                <a:avLst/>
                <a:gdLst>
                  <a:gd name="T0" fmla="*/ 72 w 60"/>
                  <a:gd name="T1" fmla="*/ 134 h 58"/>
                  <a:gd name="T2" fmla="*/ 63 w 60"/>
                  <a:gd name="T3" fmla="*/ 136 h 58"/>
                  <a:gd name="T4" fmla="*/ 55 w 60"/>
                  <a:gd name="T5" fmla="*/ 134 h 58"/>
                  <a:gd name="T6" fmla="*/ 0 w 60"/>
                  <a:gd name="T7" fmla="*/ 63 h 58"/>
                  <a:gd name="T8" fmla="*/ 0 w 60"/>
                  <a:gd name="T9" fmla="*/ 63 h 58"/>
                  <a:gd name="T10" fmla="*/ 55 w 60"/>
                  <a:gd name="T11" fmla="*/ 141 h 58"/>
                  <a:gd name="T12" fmla="*/ 63 w 60"/>
                  <a:gd name="T13" fmla="*/ 141 h 58"/>
                  <a:gd name="T14" fmla="*/ 72 w 60"/>
                  <a:gd name="T15" fmla="*/ 141 h 58"/>
                  <a:gd name="T16" fmla="*/ 147 w 60"/>
                  <a:gd name="T17" fmla="*/ 0 h 58"/>
                  <a:gd name="T18" fmla="*/ 147 w 60"/>
                  <a:gd name="T19" fmla="*/ 0 h 58"/>
                  <a:gd name="T20" fmla="*/ 72 w 60"/>
                  <a:gd name="T21" fmla="*/ 134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58">
                    <a:moveTo>
                      <a:pt x="29" y="55"/>
                    </a:moveTo>
                    <a:cubicBezTo>
                      <a:pt x="26" y="56"/>
                      <a:pt x="26" y="56"/>
                      <a:pt x="26" y="56"/>
                    </a:cubicBezTo>
                    <a:cubicBezTo>
                      <a:pt x="22" y="55"/>
                      <a:pt x="22" y="55"/>
                      <a:pt x="22" y="55"/>
                    </a:cubicBezTo>
                    <a:cubicBezTo>
                      <a:pt x="17" y="55"/>
                      <a:pt x="7" y="43"/>
                      <a:pt x="0" y="26"/>
                    </a:cubicBezTo>
                    <a:cubicBezTo>
                      <a:pt x="0" y="26"/>
                      <a:pt x="0" y="26"/>
                      <a:pt x="0" y="26"/>
                    </a:cubicBezTo>
                    <a:cubicBezTo>
                      <a:pt x="3" y="33"/>
                      <a:pt x="12" y="57"/>
                      <a:pt x="22" y="58"/>
                    </a:cubicBezTo>
                    <a:cubicBezTo>
                      <a:pt x="26" y="58"/>
                      <a:pt x="26" y="58"/>
                      <a:pt x="26" y="58"/>
                    </a:cubicBezTo>
                    <a:cubicBezTo>
                      <a:pt x="29" y="58"/>
                      <a:pt x="29" y="58"/>
                      <a:pt x="29" y="58"/>
                    </a:cubicBezTo>
                    <a:cubicBezTo>
                      <a:pt x="41" y="56"/>
                      <a:pt x="55" y="22"/>
                      <a:pt x="60" y="0"/>
                    </a:cubicBezTo>
                    <a:cubicBezTo>
                      <a:pt x="60" y="0"/>
                      <a:pt x="60" y="0"/>
                      <a:pt x="60" y="0"/>
                    </a:cubicBezTo>
                    <a:cubicBezTo>
                      <a:pt x="55" y="24"/>
                      <a:pt x="39" y="54"/>
                      <a:pt x="29" y="5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81" name="Freeform 192">
                <a:extLst>
                  <a:ext uri="{FF2B5EF4-FFF2-40B4-BE49-F238E27FC236}">
                    <a16:creationId xmlns:a16="http://schemas.microsoft.com/office/drawing/2014/main" id="{5D2DB8F8-D2C0-76FF-22C7-E9EE4F5A1F61}"/>
                  </a:ext>
                </a:extLst>
              </p:cNvPr>
              <p:cNvSpPr>
                <a:spLocks/>
              </p:cNvSpPr>
              <p:nvPr/>
            </p:nvSpPr>
            <p:spPr bwMode="auto">
              <a:xfrm>
                <a:off x="1144" y="2200"/>
                <a:ext cx="46" cy="17"/>
              </a:xfrm>
              <a:custGeom>
                <a:avLst/>
                <a:gdLst>
                  <a:gd name="T0" fmla="*/ 0 w 34"/>
                  <a:gd name="T1" fmla="*/ 34 h 12"/>
                  <a:gd name="T2" fmla="*/ 41 w 34"/>
                  <a:gd name="T3" fmla="*/ 0 h 12"/>
                  <a:gd name="T4" fmla="*/ 84 w 34"/>
                  <a:gd name="T5" fmla="*/ 34 h 12"/>
                  <a:gd name="T6" fmla="*/ 0 60000 65536"/>
                  <a:gd name="T7" fmla="*/ 0 60000 65536"/>
                  <a:gd name="T8" fmla="*/ 0 60000 65536"/>
                </a:gdLst>
                <a:ahLst/>
                <a:cxnLst>
                  <a:cxn ang="T6">
                    <a:pos x="T0" y="T1"/>
                  </a:cxn>
                  <a:cxn ang="T7">
                    <a:pos x="T2" y="T3"/>
                  </a:cxn>
                  <a:cxn ang="T8">
                    <a:pos x="T4" y="T5"/>
                  </a:cxn>
                </a:cxnLst>
                <a:rect l="0" t="0" r="r" b="b"/>
                <a:pathLst>
                  <a:path w="34" h="12">
                    <a:moveTo>
                      <a:pt x="0" y="12"/>
                    </a:moveTo>
                    <a:cubicBezTo>
                      <a:pt x="8" y="2"/>
                      <a:pt x="9" y="0"/>
                      <a:pt x="16" y="0"/>
                    </a:cubicBezTo>
                    <a:cubicBezTo>
                      <a:pt x="24" y="0"/>
                      <a:pt x="26" y="2"/>
                      <a:pt x="34" y="1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2" name="Freeform 193">
                <a:extLst>
                  <a:ext uri="{FF2B5EF4-FFF2-40B4-BE49-F238E27FC236}">
                    <a16:creationId xmlns:a16="http://schemas.microsoft.com/office/drawing/2014/main" id="{10478D8D-CBF9-D952-A51B-9EBD8F0ABB9B}"/>
                  </a:ext>
                </a:extLst>
              </p:cNvPr>
              <p:cNvSpPr>
                <a:spLocks/>
              </p:cNvSpPr>
              <p:nvPr/>
            </p:nvSpPr>
            <p:spPr bwMode="auto">
              <a:xfrm>
                <a:off x="1144" y="2463"/>
                <a:ext cx="46" cy="6"/>
              </a:xfrm>
              <a:custGeom>
                <a:avLst/>
                <a:gdLst>
                  <a:gd name="T0" fmla="*/ 0 w 34"/>
                  <a:gd name="T1" fmla="*/ 0 h 5"/>
                  <a:gd name="T2" fmla="*/ 41 w 34"/>
                  <a:gd name="T3" fmla="*/ 8 h 5"/>
                  <a:gd name="T4" fmla="*/ 84 w 34"/>
                  <a:gd name="T5" fmla="*/ 0 h 5"/>
                  <a:gd name="T6" fmla="*/ 0 60000 65536"/>
                  <a:gd name="T7" fmla="*/ 0 60000 65536"/>
                  <a:gd name="T8" fmla="*/ 0 60000 65536"/>
                </a:gdLst>
                <a:ahLst/>
                <a:cxnLst>
                  <a:cxn ang="T6">
                    <a:pos x="T0" y="T1"/>
                  </a:cxn>
                  <a:cxn ang="T7">
                    <a:pos x="T2" y="T3"/>
                  </a:cxn>
                  <a:cxn ang="T8">
                    <a:pos x="T4" y="T5"/>
                  </a:cxn>
                </a:cxnLst>
                <a:rect l="0" t="0" r="r" b="b"/>
                <a:pathLst>
                  <a:path w="34" h="5">
                    <a:moveTo>
                      <a:pt x="0" y="0"/>
                    </a:moveTo>
                    <a:cubicBezTo>
                      <a:pt x="8" y="4"/>
                      <a:pt x="9" y="5"/>
                      <a:pt x="16" y="5"/>
                    </a:cubicBezTo>
                    <a:cubicBezTo>
                      <a:pt x="24" y="5"/>
                      <a:pt x="26" y="4"/>
                      <a:pt x="3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3" name="Freeform 194">
                <a:extLst>
                  <a:ext uri="{FF2B5EF4-FFF2-40B4-BE49-F238E27FC236}">
                    <a16:creationId xmlns:a16="http://schemas.microsoft.com/office/drawing/2014/main" id="{FF7D3C50-4401-A3A8-0A31-1AB626460647}"/>
                  </a:ext>
                </a:extLst>
              </p:cNvPr>
              <p:cNvSpPr>
                <a:spLocks/>
              </p:cNvSpPr>
              <p:nvPr/>
            </p:nvSpPr>
            <p:spPr bwMode="auto">
              <a:xfrm>
                <a:off x="1152" y="2210"/>
                <a:ext cx="30" cy="13"/>
              </a:xfrm>
              <a:custGeom>
                <a:avLst/>
                <a:gdLst>
                  <a:gd name="T0" fmla="*/ 0 w 22"/>
                  <a:gd name="T1" fmla="*/ 0 h 10"/>
                  <a:gd name="T2" fmla="*/ 56 w 22"/>
                  <a:gd name="T3" fmla="*/ 0 h 10"/>
                  <a:gd name="T4" fmla="*/ 0 60000 65536"/>
                  <a:gd name="T5" fmla="*/ 0 60000 65536"/>
                </a:gdLst>
                <a:ahLst/>
                <a:cxnLst>
                  <a:cxn ang="T4">
                    <a:pos x="T0" y="T1"/>
                  </a:cxn>
                  <a:cxn ang="T5">
                    <a:pos x="T2" y="T3"/>
                  </a:cxn>
                </a:cxnLst>
                <a:rect l="0" t="0" r="r" b="b"/>
                <a:pathLst>
                  <a:path w="22" h="10">
                    <a:moveTo>
                      <a:pt x="0" y="0"/>
                    </a:moveTo>
                    <a:cubicBezTo>
                      <a:pt x="2" y="10"/>
                      <a:pt x="19" y="10"/>
                      <a:pt x="2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4" name="Freeform 195">
                <a:extLst>
                  <a:ext uri="{FF2B5EF4-FFF2-40B4-BE49-F238E27FC236}">
                    <a16:creationId xmlns:a16="http://schemas.microsoft.com/office/drawing/2014/main" id="{770D557F-D1A4-8F61-9E31-841DA9D30128}"/>
                  </a:ext>
                </a:extLst>
              </p:cNvPr>
              <p:cNvSpPr>
                <a:spLocks/>
              </p:cNvSpPr>
              <p:nvPr/>
            </p:nvSpPr>
            <p:spPr bwMode="auto">
              <a:xfrm>
                <a:off x="905" y="1665"/>
                <a:ext cx="202" cy="33"/>
              </a:xfrm>
              <a:custGeom>
                <a:avLst/>
                <a:gdLst>
                  <a:gd name="T0" fmla="*/ 0 w 150"/>
                  <a:gd name="T1" fmla="*/ 0 h 24"/>
                  <a:gd name="T2" fmla="*/ 281 w 150"/>
                  <a:gd name="T3" fmla="*/ 29 h 24"/>
                  <a:gd name="T4" fmla="*/ 366 w 150"/>
                  <a:gd name="T5" fmla="*/ 14 h 24"/>
                  <a:gd name="T6" fmla="*/ 366 w 150"/>
                  <a:gd name="T7" fmla="*/ 14 h 24"/>
                  <a:gd name="T8" fmla="*/ 281 w 150"/>
                  <a:gd name="T9" fmla="*/ 23 h 24"/>
                  <a:gd name="T10" fmla="*/ 0 w 150"/>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0" h="24">
                    <a:moveTo>
                      <a:pt x="0" y="0"/>
                    </a:moveTo>
                    <a:cubicBezTo>
                      <a:pt x="29" y="24"/>
                      <a:pt x="75" y="18"/>
                      <a:pt x="115" y="11"/>
                    </a:cubicBezTo>
                    <a:cubicBezTo>
                      <a:pt x="128" y="9"/>
                      <a:pt x="140" y="6"/>
                      <a:pt x="150" y="5"/>
                    </a:cubicBezTo>
                    <a:cubicBezTo>
                      <a:pt x="150" y="5"/>
                      <a:pt x="150" y="5"/>
                      <a:pt x="150" y="5"/>
                    </a:cubicBezTo>
                    <a:cubicBezTo>
                      <a:pt x="139" y="6"/>
                      <a:pt x="128" y="7"/>
                      <a:pt x="115" y="9"/>
                    </a:cubicBezTo>
                    <a:cubicBezTo>
                      <a:pt x="75" y="15"/>
                      <a:pt x="28" y="23"/>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85" name="Freeform 196">
                <a:extLst>
                  <a:ext uri="{FF2B5EF4-FFF2-40B4-BE49-F238E27FC236}">
                    <a16:creationId xmlns:a16="http://schemas.microsoft.com/office/drawing/2014/main" id="{53D029C7-0AEB-8287-B010-98E2021F963C}"/>
                  </a:ext>
                </a:extLst>
              </p:cNvPr>
              <p:cNvSpPr>
                <a:spLocks/>
              </p:cNvSpPr>
              <p:nvPr/>
            </p:nvSpPr>
            <p:spPr bwMode="auto">
              <a:xfrm>
                <a:off x="1471" y="1562"/>
                <a:ext cx="6" cy="172"/>
              </a:xfrm>
              <a:custGeom>
                <a:avLst/>
                <a:gdLst>
                  <a:gd name="T0" fmla="*/ 14 w 4"/>
                  <a:gd name="T1" fmla="*/ 310 h 128"/>
                  <a:gd name="T2" fmla="*/ 14 w 4"/>
                  <a:gd name="T3" fmla="*/ 309 h 128"/>
                  <a:gd name="T4" fmla="*/ 14 w 4"/>
                  <a:gd name="T5" fmla="*/ 0 h 128"/>
                  <a:gd name="T6" fmla="*/ 0 60000 65536"/>
                  <a:gd name="T7" fmla="*/ 0 60000 65536"/>
                  <a:gd name="T8" fmla="*/ 0 60000 65536"/>
                </a:gdLst>
                <a:ahLst/>
                <a:cxnLst>
                  <a:cxn ang="T6">
                    <a:pos x="T0" y="T1"/>
                  </a:cxn>
                  <a:cxn ang="T7">
                    <a:pos x="T2" y="T3"/>
                  </a:cxn>
                  <a:cxn ang="T8">
                    <a:pos x="T4" y="T5"/>
                  </a:cxn>
                </a:cxnLst>
                <a:rect l="0" t="0" r="r" b="b"/>
                <a:pathLst>
                  <a:path w="4" h="128">
                    <a:moveTo>
                      <a:pt x="4" y="128"/>
                    </a:moveTo>
                    <a:cubicBezTo>
                      <a:pt x="4" y="127"/>
                      <a:pt x="4" y="127"/>
                      <a:pt x="4" y="127"/>
                    </a:cubicBezTo>
                    <a:cubicBezTo>
                      <a:pt x="2" y="84"/>
                      <a:pt x="0" y="8"/>
                      <a:pt x="4"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6" name="Freeform 197">
                <a:extLst>
                  <a:ext uri="{FF2B5EF4-FFF2-40B4-BE49-F238E27FC236}">
                    <a16:creationId xmlns:a16="http://schemas.microsoft.com/office/drawing/2014/main" id="{00321534-045A-60C0-FB72-EF5FAFCA4928}"/>
                  </a:ext>
                </a:extLst>
              </p:cNvPr>
              <p:cNvSpPr>
                <a:spLocks/>
              </p:cNvSpPr>
              <p:nvPr/>
            </p:nvSpPr>
            <p:spPr bwMode="auto">
              <a:xfrm>
                <a:off x="1372" y="1599"/>
                <a:ext cx="3" cy="4"/>
              </a:xfrm>
              <a:custGeom>
                <a:avLst/>
                <a:gdLst>
                  <a:gd name="T0" fmla="*/ 8 w 2"/>
                  <a:gd name="T1" fmla="*/ 7 h 3"/>
                  <a:gd name="T2" fmla="*/ 0 w 2"/>
                  <a:gd name="T3" fmla="*/ 0 h 3"/>
                  <a:gd name="T4" fmla="*/ 0 60000 65536"/>
                  <a:gd name="T5" fmla="*/ 0 60000 65536"/>
                </a:gdLst>
                <a:ahLst/>
                <a:cxnLst>
                  <a:cxn ang="T4">
                    <a:pos x="T0" y="T1"/>
                  </a:cxn>
                  <a:cxn ang="T5">
                    <a:pos x="T2" y="T3"/>
                  </a:cxn>
                </a:cxnLst>
                <a:rect l="0" t="0" r="r" b="b"/>
                <a:pathLst>
                  <a:path w="2" h="3">
                    <a:moveTo>
                      <a:pt x="2" y="3"/>
                    </a:moveTo>
                    <a:cubicBezTo>
                      <a:pt x="1" y="2"/>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7" name="Freeform 198">
                <a:extLst>
                  <a:ext uri="{FF2B5EF4-FFF2-40B4-BE49-F238E27FC236}">
                    <a16:creationId xmlns:a16="http://schemas.microsoft.com/office/drawing/2014/main" id="{F83B6442-10CD-FEFA-1BE9-582CEA9DDE89}"/>
                  </a:ext>
                </a:extLst>
              </p:cNvPr>
              <p:cNvSpPr>
                <a:spLocks/>
              </p:cNvSpPr>
              <p:nvPr/>
            </p:nvSpPr>
            <p:spPr bwMode="auto">
              <a:xfrm>
                <a:off x="1337" y="1590"/>
                <a:ext cx="36" cy="39"/>
              </a:xfrm>
              <a:custGeom>
                <a:avLst/>
                <a:gdLst>
                  <a:gd name="T0" fmla="*/ 33 w 27"/>
                  <a:gd name="T1" fmla="*/ 0 h 29"/>
                  <a:gd name="T2" fmla="*/ 0 w 27"/>
                  <a:gd name="T3" fmla="*/ 36 h 29"/>
                  <a:gd name="T4" fmla="*/ 33 w 27"/>
                  <a:gd name="T5" fmla="*/ 70 h 29"/>
                  <a:gd name="T6" fmla="*/ 64 w 27"/>
                  <a:gd name="T7" fmla="*/ 51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9">
                    <a:moveTo>
                      <a:pt x="14" y="0"/>
                    </a:moveTo>
                    <a:cubicBezTo>
                      <a:pt x="6" y="0"/>
                      <a:pt x="0" y="7"/>
                      <a:pt x="0" y="15"/>
                    </a:cubicBezTo>
                    <a:cubicBezTo>
                      <a:pt x="0" y="23"/>
                      <a:pt x="6" y="29"/>
                      <a:pt x="14" y="29"/>
                    </a:cubicBezTo>
                    <a:cubicBezTo>
                      <a:pt x="20" y="29"/>
                      <a:pt x="25" y="26"/>
                      <a:pt x="27"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488" name="Oval 199">
                <a:extLst>
                  <a:ext uri="{FF2B5EF4-FFF2-40B4-BE49-F238E27FC236}">
                    <a16:creationId xmlns:a16="http://schemas.microsoft.com/office/drawing/2014/main" id="{D060F29A-E327-3B53-A84B-DA597F7CB465}"/>
                  </a:ext>
                </a:extLst>
              </p:cNvPr>
              <p:cNvSpPr>
                <a:spLocks noChangeArrowheads="1"/>
              </p:cNvSpPr>
              <p:nvPr/>
            </p:nvSpPr>
            <p:spPr bwMode="auto">
              <a:xfrm>
                <a:off x="1350" y="1605"/>
                <a:ext cx="11" cy="11"/>
              </a:xfrm>
              <a:prstGeom prst="ellipse">
                <a:avLst/>
              </a:prstGeom>
              <a:noFill/>
              <a:ln w="3175"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489" name="Freeform 200">
                <a:extLst>
                  <a:ext uri="{FF2B5EF4-FFF2-40B4-BE49-F238E27FC236}">
                    <a16:creationId xmlns:a16="http://schemas.microsoft.com/office/drawing/2014/main" id="{26DDC4BA-8175-E4E3-DBF9-1DD292AF1559}"/>
                  </a:ext>
                </a:extLst>
              </p:cNvPr>
              <p:cNvSpPr>
                <a:spLocks/>
              </p:cNvSpPr>
              <p:nvPr/>
            </p:nvSpPr>
            <p:spPr bwMode="auto">
              <a:xfrm>
                <a:off x="1233" y="1324"/>
                <a:ext cx="173" cy="19"/>
              </a:xfrm>
              <a:custGeom>
                <a:avLst/>
                <a:gdLst>
                  <a:gd name="T0" fmla="*/ 254 w 128"/>
                  <a:gd name="T1" fmla="*/ 1 h 14"/>
                  <a:gd name="T2" fmla="*/ 142 w 128"/>
                  <a:gd name="T3" fmla="*/ 19 h 14"/>
                  <a:gd name="T4" fmla="*/ 104 w 128"/>
                  <a:gd name="T5" fmla="*/ 26 h 14"/>
                  <a:gd name="T6" fmla="*/ 0 w 128"/>
                  <a:gd name="T7" fmla="*/ 30 h 14"/>
                  <a:gd name="T8" fmla="*/ 0 w 128"/>
                  <a:gd name="T9" fmla="*/ 30 h 14"/>
                  <a:gd name="T10" fmla="*/ 0 w 128"/>
                  <a:gd name="T11" fmla="*/ 30 h 14"/>
                  <a:gd name="T12" fmla="*/ 0 w 128"/>
                  <a:gd name="T13" fmla="*/ 30 h 14"/>
                  <a:gd name="T14" fmla="*/ 104 w 128"/>
                  <a:gd name="T15" fmla="*/ 30 h 14"/>
                  <a:gd name="T16" fmla="*/ 142 w 128"/>
                  <a:gd name="T17" fmla="*/ 22 h 14"/>
                  <a:gd name="T18" fmla="*/ 258 w 128"/>
                  <a:gd name="T19" fmla="*/ 7 h 14"/>
                  <a:gd name="T20" fmla="*/ 287 w 128"/>
                  <a:gd name="T21" fmla="*/ 5 h 14"/>
                  <a:gd name="T22" fmla="*/ 316 w 128"/>
                  <a:gd name="T23" fmla="*/ 1 h 14"/>
                  <a:gd name="T24" fmla="*/ 316 w 128"/>
                  <a:gd name="T25" fmla="*/ 1 h 14"/>
                  <a:gd name="T26" fmla="*/ 287 w 128"/>
                  <a:gd name="T27" fmla="*/ 0 h 14"/>
                  <a:gd name="T28" fmla="*/ 254 w 128"/>
                  <a:gd name="T29" fmla="*/ 1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8" h="14">
                    <a:moveTo>
                      <a:pt x="103" y="1"/>
                    </a:moveTo>
                    <a:cubicBezTo>
                      <a:pt x="88" y="2"/>
                      <a:pt x="71" y="5"/>
                      <a:pt x="58" y="7"/>
                    </a:cubicBezTo>
                    <a:cubicBezTo>
                      <a:pt x="42" y="10"/>
                      <a:pt x="42" y="10"/>
                      <a:pt x="42" y="10"/>
                    </a:cubicBezTo>
                    <a:cubicBezTo>
                      <a:pt x="28" y="11"/>
                      <a:pt x="9" y="12"/>
                      <a:pt x="0" y="12"/>
                    </a:cubicBezTo>
                    <a:cubicBezTo>
                      <a:pt x="0" y="12"/>
                      <a:pt x="0" y="12"/>
                      <a:pt x="0" y="12"/>
                    </a:cubicBezTo>
                    <a:cubicBezTo>
                      <a:pt x="0" y="12"/>
                      <a:pt x="0" y="12"/>
                      <a:pt x="0" y="12"/>
                    </a:cubicBezTo>
                    <a:cubicBezTo>
                      <a:pt x="0" y="12"/>
                      <a:pt x="0" y="12"/>
                      <a:pt x="0" y="12"/>
                    </a:cubicBezTo>
                    <a:cubicBezTo>
                      <a:pt x="9" y="12"/>
                      <a:pt x="28" y="14"/>
                      <a:pt x="42" y="12"/>
                    </a:cubicBezTo>
                    <a:cubicBezTo>
                      <a:pt x="58" y="9"/>
                      <a:pt x="58" y="9"/>
                      <a:pt x="58" y="9"/>
                    </a:cubicBezTo>
                    <a:cubicBezTo>
                      <a:pt x="71" y="7"/>
                      <a:pt x="88" y="5"/>
                      <a:pt x="104" y="3"/>
                    </a:cubicBezTo>
                    <a:cubicBezTo>
                      <a:pt x="109" y="2"/>
                      <a:pt x="116" y="2"/>
                      <a:pt x="116" y="2"/>
                    </a:cubicBezTo>
                    <a:cubicBezTo>
                      <a:pt x="116" y="2"/>
                      <a:pt x="128" y="1"/>
                      <a:pt x="128" y="1"/>
                    </a:cubicBezTo>
                    <a:cubicBezTo>
                      <a:pt x="128" y="1"/>
                      <a:pt x="128" y="1"/>
                      <a:pt x="128" y="1"/>
                    </a:cubicBezTo>
                    <a:cubicBezTo>
                      <a:pt x="116" y="0"/>
                      <a:pt x="116" y="0"/>
                      <a:pt x="116" y="0"/>
                    </a:cubicBezTo>
                    <a:cubicBezTo>
                      <a:pt x="116" y="0"/>
                      <a:pt x="109" y="0"/>
                      <a:pt x="103" y="1"/>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0" name="Freeform 201">
                <a:extLst>
                  <a:ext uri="{FF2B5EF4-FFF2-40B4-BE49-F238E27FC236}">
                    <a16:creationId xmlns:a16="http://schemas.microsoft.com/office/drawing/2014/main" id="{9FE80FD9-10EF-068E-9DE2-5669F8BAF97A}"/>
                  </a:ext>
                </a:extLst>
              </p:cNvPr>
              <p:cNvSpPr>
                <a:spLocks/>
              </p:cNvSpPr>
              <p:nvPr/>
            </p:nvSpPr>
            <p:spPr bwMode="auto">
              <a:xfrm>
                <a:off x="1232" y="1665"/>
                <a:ext cx="202" cy="33"/>
              </a:xfrm>
              <a:custGeom>
                <a:avLst/>
                <a:gdLst>
                  <a:gd name="T0" fmla="*/ 85 w 150"/>
                  <a:gd name="T1" fmla="*/ 23 h 24"/>
                  <a:gd name="T2" fmla="*/ 0 w 150"/>
                  <a:gd name="T3" fmla="*/ 14 h 24"/>
                  <a:gd name="T4" fmla="*/ 0 w 150"/>
                  <a:gd name="T5" fmla="*/ 14 h 24"/>
                  <a:gd name="T6" fmla="*/ 83 w 150"/>
                  <a:gd name="T7" fmla="*/ 29 h 24"/>
                  <a:gd name="T8" fmla="*/ 366 w 150"/>
                  <a:gd name="T9" fmla="*/ 0 h 24"/>
                  <a:gd name="T10" fmla="*/ 366 w 150"/>
                  <a:gd name="T11" fmla="*/ 0 h 24"/>
                  <a:gd name="T12" fmla="*/ 85 w 150"/>
                  <a:gd name="T13" fmla="*/ 23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24">
                    <a:moveTo>
                      <a:pt x="35" y="9"/>
                    </a:moveTo>
                    <a:cubicBezTo>
                      <a:pt x="22" y="7"/>
                      <a:pt x="10" y="6"/>
                      <a:pt x="0" y="5"/>
                    </a:cubicBezTo>
                    <a:cubicBezTo>
                      <a:pt x="0" y="5"/>
                      <a:pt x="0" y="5"/>
                      <a:pt x="0" y="5"/>
                    </a:cubicBezTo>
                    <a:cubicBezTo>
                      <a:pt x="10" y="6"/>
                      <a:pt x="22" y="9"/>
                      <a:pt x="34" y="11"/>
                    </a:cubicBezTo>
                    <a:cubicBezTo>
                      <a:pt x="75" y="18"/>
                      <a:pt x="120" y="24"/>
                      <a:pt x="150" y="0"/>
                    </a:cubicBezTo>
                    <a:cubicBezTo>
                      <a:pt x="150" y="0"/>
                      <a:pt x="150" y="0"/>
                      <a:pt x="150" y="0"/>
                    </a:cubicBezTo>
                    <a:cubicBezTo>
                      <a:pt x="121" y="23"/>
                      <a:pt x="75" y="15"/>
                      <a:pt x="35"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1" name="Freeform 202">
                <a:extLst>
                  <a:ext uri="{FF2B5EF4-FFF2-40B4-BE49-F238E27FC236}">
                    <a16:creationId xmlns:a16="http://schemas.microsoft.com/office/drawing/2014/main" id="{F53B54AD-6032-8C7A-025E-DE20EB0BA0A5}"/>
                  </a:ext>
                </a:extLst>
              </p:cNvPr>
              <p:cNvSpPr>
                <a:spLocks/>
              </p:cNvSpPr>
              <p:nvPr/>
            </p:nvSpPr>
            <p:spPr bwMode="auto">
              <a:xfrm>
                <a:off x="1457" y="1542"/>
                <a:ext cx="33" cy="39"/>
              </a:xfrm>
              <a:custGeom>
                <a:avLst/>
                <a:gdLst>
                  <a:gd name="T0" fmla="*/ 0 w 25"/>
                  <a:gd name="T1" fmla="*/ 70 h 29"/>
                  <a:gd name="T2" fmla="*/ 0 w 25"/>
                  <a:gd name="T3" fmla="*/ 70 h 29"/>
                  <a:gd name="T4" fmla="*/ 58 w 25"/>
                  <a:gd name="T5" fmla="*/ 1 h 29"/>
                  <a:gd name="T6" fmla="*/ 53 w 25"/>
                  <a:gd name="T7" fmla="*/ 0 h 29"/>
                  <a:gd name="T8" fmla="*/ 0 w 25"/>
                  <a:gd name="T9" fmla="*/ 7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29">
                    <a:moveTo>
                      <a:pt x="0" y="29"/>
                    </a:moveTo>
                    <a:cubicBezTo>
                      <a:pt x="0" y="29"/>
                      <a:pt x="0" y="29"/>
                      <a:pt x="0" y="29"/>
                    </a:cubicBezTo>
                    <a:cubicBezTo>
                      <a:pt x="10" y="23"/>
                      <a:pt x="19" y="14"/>
                      <a:pt x="25" y="1"/>
                    </a:cubicBezTo>
                    <a:cubicBezTo>
                      <a:pt x="23" y="0"/>
                      <a:pt x="23" y="0"/>
                      <a:pt x="23" y="0"/>
                    </a:cubicBezTo>
                    <a:cubicBezTo>
                      <a:pt x="17" y="13"/>
                      <a:pt x="9" y="23"/>
                      <a:pt x="0" y="2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2" name="Freeform 203">
                <a:extLst>
                  <a:ext uri="{FF2B5EF4-FFF2-40B4-BE49-F238E27FC236}">
                    <a16:creationId xmlns:a16="http://schemas.microsoft.com/office/drawing/2014/main" id="{F1A79120-8952-F5FD-381F-B347561DCC43}"/>
                  </a:ext>
                </a:extLst>
              </p:cNvPr>
              <p:cNvSpPr>
                <a:spLocks/>
              </p:cNvSpPr>
              <p:nvPr/>
            </p:nvSpPr>
            <p:spPr bwMode="auto">
              <a:xfrm>
                <a:off x="847" y="1542"/>
                <a:ext cx="35" cy="39"/>
              </a:xfrm>
              <a:custGeom>
                <a:avLst/>
                <a:gdLst>
                  <a:gd name="T0" fmla="*/ 0 w 26"/>
                  <a:gd name="T1" fmla="*/ 1 h 29"/>
                  <a:gd name="T2" fmla="*/ 63 w 26"/>
                  <a:gd name="T3" fmla="*/ 70 h 29"/>
                  <a:gd name="T4" fmla="*/ 63 w 26"/>
                  <a:gd name="T5" fmla="*/ 70 h 29"/>
                  <a:gd name="T6" fmla="*/ 5 w 26"/>
                  <a:gd name="T7" fmla="*/ 0 h 29"/>
                  <a:gd name="T8" fmla="*/ 0 w 26"/>
                  <a:gd name="T9" fmla="*/ 1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29">
                    <a:moveTo>
                      <a:pt x="0" y="1"/>
                    </a:moveTo>
                    <a:cubicBezTo>
                      <a:pt x="7" y="14"/>
                      <a:pt x="16" y="23"/>
                      <a:pt x="26" y="29"/>
                    </a:cubicBezTo>
                    <a:cubicBezTo>
                      <a:pt x="26" y="29"/>
                      <a:pt x="26" y="29"/>
                      <a:pt x="26" y="29"/>
                    </a:cubicBezTo>
                    <a:cubicBezTo>
                      <a:pt x="16" y="23"/>
                      <a:pt x="9" y="13"/>
                      <a:pt x="2" y="0"/>
                    </a:cubicBezTo>
                    <a:lnTo>
                      <a:pt x="0"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3" name="Freeform 204">
                <a:extLst>
                  <a:ext uri="{FF2B5EF4-FFF2-40B4-BE49-F238E27FC236}">
                    <a16:creationId xmlns:a16="http://schemas.microsoft.com/office/drawing/2014/main" id="{EAEFFAD0-1F98-BF21-D933-B87D71C00C75}"/>
                  </a:ext>
                </a:extLst>
              </p:cNvPr>
              <p:cNvSpPr>
                <a:spLocks/>
              </p:cNvSpPr>
              <p:nvPr/>
            </p:nvSpPr>
            <p:spPr bwMode="auto">
              <a:xfrm>
                <a:off x="1148" y="934"/>
                <a:ext cx="19" cy="17"/>
              </a:xfrm>
              <a:custGeom>
                <a:avLst/>
                <a:gdLst>
                  <a:gd name="T0" fmla="*/ 15 w 14"/>
                  <a:gd name="T1" fmla="*/ 29 h 13"/>
                  <a:gd name="T2" fmla="*/ 5 w 14"/>
                  <a:gd name="T3" fmla="*/ 22 h 13"/>
                  <a:gd name="T4" fmla="*/ 0 60000 65536"/>
                  <a:gd name="T5" fmla="*/ 0 60000 65536"/>
                </a:gdLst>
                <a:ahLst/>
                <a:cxnLst>
                  <a:cxn ang="T4">
                    <a:pos x="T0" y="T1"/>
                  </a:cxn>
                  <a:cxn ang="T5">
                    <a:pos x="T2" y="T3"/>
                  </a:cxn>
                </a:cxnLst>
                <a:rect l="0" t="0" r="r" b="b"/>
                <a:pathLst>
                  <a:path w="14" h="13">
                    <a:moveTo>
                      <a:pt x="6" y="13"/>
                    </a:moveTo>
                    <a:cubicBezTo>
                      <a:pt x="14" y="4"/>
                      <a:pt x="0" y="0"/>
                      <a:pt x="2" y="1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grpSp>
        <p:grpSp>
          <p:nvGrpSpPr>
            <p:cNvPr id="82" name="Group 205">
              <a:extLst>
                <a:ext uri="{FF2B5EF4-FFF2-40B4-BE49-F238E27FC236}">
                  <a16:creationId xmlns:a16="http://schemas.microsoft.com/office/drawing/2014/main" id="{9EA631DE-8F95-88A0-E45D-2E6845A9F859}"/>
                </a:ext>
              </a:extLst>
            </p:cNvPr>
            <p:cNvGrpSpPr>
              <a:grpSpLocks/>
            </p:cNvGrpSpPr>
            <p:nvPr/>
          </p:nvGrpSpPr>
          <p:grpSpPr bwMode="auto">
            <a:xfrm>
              <a:off x="543" y="789"/>
              <a:ext cx="1255" cy="3274"/>
              <a:chOff x="543" y="789"/>
              <a:chExt cx="1255" cy="3274"/>
            </a:xfrm>
          </p:grpSpPr>
          <p:sp>
            <p:nvSpPr>
              <p:cNvPr id="94" name="Freeform 206">
                <a:extLst>
                  <a:ext uri="{FF2B5EF4-FFF2-40B4-BE49-F238E27FC236}">
                    <a16:creationId xmlns:a16="http://schemas.microsoft.com/office/drawing/2014/main" id="{C89C2A88-329B-66E5-EBFB-AA2BE31A8B4B}"/>
                  </a:ext>
                </a:extLst>
              </p:cNvPr>
              <p:cNvSpPr>
                <a:spLocks/>
              </p:cNvSpPr>
              <p:nvPr/>
            </p:nvSpPr>
            <p:spPr bwMode="auto">
              <a:xfrm>
                <a:off x="1182" y="1029"/>
                <a:ext cx="5" cy="2"/>
              </a:xfrm>
              <a:custGeom>
                <a:avLst/>
                <a:gdLst>
                  <a:gd name="T0" fmla="*/ 0 w 4"/>
                  <a:gd name="T1" fmla="*/ 0 h 1"/>
                  <a:gd name="T2" fmla="*/ 8 w 4"/>
                  <a:gd name="T3" fmla="*/ 8 h 1"/>
                  <a:gd name="T4" fmla="*/ 0 60000 65536"/>
                  <a:gd name="T5" fmla="*/ 0 60000 65536"/>
                </a:gdLst>
                <a:ahLst/>
                <a:cxnLst>
                  <a:cxn ang="T4">
                    <a:pos x="T0" y="T1"/>
                  </a:cxn>
                  <a:cxn ang="T5">
                    <a:pos x="T2" y="T3"/>
                  </a:cxn>
                </a:cxnLst>
                <a:rect l="0" t="0" r="r" b="b"/>
                <a:pathLst>
                  <a:path w="4" h="1">
                    <a:moveTo>
                      <a:pt x="0" y="0"/>
                    </a:moveTo>
                    <a:cubicBezTo>
                      <a:pt x="2" y="0"/>
                      <a:pt x="3" y="1"/>
                      <a:pt x="4" y="1"/>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5" name="Freeform 207">
                <a:extLst>
                  <a:ext uri="{FF2B5EF4-FFF2-40B4-BE49-F238E27FC236}">
                    <a16:creationId xmlns:a16="http://schemas.microsoft.com/office/drawing/2014/main" id="{737CEE3E-DBBF-4965-11EB-E2862C264C1B}"/>
                  </a:ext>
                </a:extLst>
              </p:cNvPr>
              <p:cNvSpPr>
                <a:spLocks/>
              </p:cNvSpPr>
              <p:nvPr/>
            </p:nvSpPr>
            <p:spPr bwMode="auto">
              <a:xfrm>
                <a:off x="1127" y="989"/>
                <a:ext cx="8" cy="7"/>
              </a:xfrm>
              <a:custGeom>
                <a:avLst/>
                <a:gdLst>
                  <a:gd name="T0" fmla="*/ 15 w 6"/>
                  <a:gd name="T1" fmla="*/ 14 h 5"/>
                  <a:gd name="T2" fmla="*/ 0 w 6"/>
                  <a:gd name="T3" fmla="*/ 8 h 5"/>
                  <a:gd name="T4" fmla="*/ 9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6" y="5"/>
                    </a:moveTo>
                    <a:cubicBezTo>
                      <a:pt x="5" y="5"/>
                      <a:pt x="1" y="5"/>
                      <a:pt x="0" y="3"/>
                    </a:cubicBezTo>
                    <a:cubicBezTo>
                      <a:pt x="0" y="1"/>
                      <a:pt x="4" y="0"/>
                      <a:pt x="4"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6" name="Freeform 208">
                <a:extLst>
                  <a:ext uri="{FF2B5EF4-FFF2-40B4-BE49-F238E27FC236}">
                    <a16:creationId xmlns:a16="http://schemas.microsoft.com/office/drawing/2014/main" id="{0506CBFA-EF25-5B70-2D87-3CC6B3A3BC67}"/>
                  </a:ext>
                </a:extLst>
              </p:cNvPr>
              <p:cNvSpPr>
                <a:spLocks/>
              </p:cNvSpPr>
              <p:nvPr/>
            </p:nvSpPr>
            <p:spPr bwMode="auto">
              <a:xfrm>
                <a:off x="1346" y="974"/>
                <a:ext cx="7" cy="4"/>
              </a:xfrm>
              <a:custGeom>
                <a:avLst/>
                <a:gdLst>
                  <a:gd name="T0" fmla="*/ 0 w 5"/>
                  <a:gd name="T1" fmla="*/ 5 h 3"/>
                  <a:gd name="T2" fmla="*/ 14 w 5"/>
                  <a:gd name="T3" fmla="*/ 0 h 3"/>
                  <a:gd name="T4" fmla="*/ 0 60000 65536"/>
                  <a:gd name="T5" fmla="*/ 0 60000 65536"/>
                </a:gdLst>
                <a:ahLst/>
                <a:cxnLst>
                  <a:cxn ang="T4">
                    <a:pos x="T0" y="T1"/>
                  </a:cxn>
                  <a:cxn ang="T5">
                    <a:pos x="T2" y="T3"/>
                  </a:cxn>
                </a:cxnLst>
                <a:rect l="0" t="0" r="r" b="b"/>
                <a:pathLst>
                  <a:path w="5" h="3">
                    <a:moveTo>
                      <a:pt x="0" y="2"/>
                    </a:moveTo>
                    <a:cubicBezTo>
                      <a:pt x="2" y="2"/>
                      <a:pt x="5" y="3"/>
                      <a:pt x="5"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7" name="Freeform 209">
                <a:extLst>
                  <a:ext uri="{FF2B5EF4-FFF2-40B4-BE49-F238E27FC236}">
                    <a16:creationId xmlns:a16="http://schemas.microsoft.com/office/drawing/2014/main" id="{186F31E4-8AC7-BE2A-B6AD-4DC668F1BD8C}"/>
                  </a:ext>
                </a:extLst>
              </p:cNvPr>
              <p:cNvSpPr>
                <a:spLocks/>
              </p:cNvSpPr>
              <p:nvPr/>
            </p:nvSpPr>
            <p:spPr bwMode="auto">
              <a:xfrm>
                <a:off x="1361" y="1006"/>
                <a:ext cx="10" cy="17"/>
              </a:xfrm>
              <a:custGeom>
                <a:avLst/>
                <a:gdLst>
                  <a:gd name="T0" fmla="*/ 20 w 7"/>
                  <a:gd name="T1" fmla="*/ 26 h 12"/>
                  <a:gd name="T2" fmla="*/ 20 w 7"/>
                  <a:gd name="T3" fmla="*/ 34 h 12"/>
                  <a:gd name="T4" fmla="*/ 0 60000 65536"/>
                  <a:gd name="T5" fmla="*/ 0 60000 65536"/>
                </a:gdLst>
                <a:ahLst/>
                <a:cxnLst>
                  <a:cxn ang="T4">
                    <a:pos x="T0" y="T1"/>
                  </a:cxn>
                  <a:cxn ang="T5">
                    <a:pos x="T2" y="T3"/>
                  </a:cxn>
                </a:cxnLst>
                <a:rect l="0" t="0" r="r" b="b"/>
                <a:pathLst>
                  <a:path w="7" h="12">
                    <a:moveTo>
                      <a:pt x="7" y="9"/>
                    </a:moveTo>
                    <a:cubicBezTo>
                      <a:pt x="0" y="0"/>
                      <a:pt x="0" y="12"/>
                      <a:pt x="7" y="12"/>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8" name="Freeform 210">
                <a:extLst>
                  <a:ext uri="{FF2B5EF4-FFF2-40B4-BE49-F238E27FC236}">
                    <a16:creationId xmlns:a16="http://schemas.microsoft.com/office/drawing/2014/main" id="{15C7EDDB-B561-C1C7-3B97-4874DB2D07DF}"/>
                  </a:ext>
                </a:extLst>
              </p:cNvPr>
              <p:cNvSpPr>
                <a:spLocks/>
              </p:cNvSpPr>
              <p:nvPr/>
            </p:nvSpPr>
            <p:spPr bwMode="auto">
              <a:xfrm>
                <a:off x="1360" y="1076"/>
                <a:ext cx="16" cy="12"/>
              </a:xfrm>
              <a:custGeom>
                <a:avLst/>
                <a:gdLst>
                  <a:gd name="T0" fmla="*/ 1 w 12"/>
                  <a:gd name="T1" fmla="*/ 16 h 9"/>
                  <a:gd name="T2" fmla="*/ 5 w 12"/>
                  <a:gd name="T3" fmla="*/ 5 h 9"/>
                  <a:gd name="T4" fmla="*/ 16 w 12"/>
                  <a:gd name="T5" fmla="*/ 21 h 9"/>
                  <a:gd name="T6" fmla="*/ 21 w 12"/>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9">
                    <a:moveTo>
                      <a:pt x="1" y="7"/>
                    </a:moveTo>
                    <a:cubicBezTo>
                      <a:pt x="0" y="5"/>
                      <a:pt x="0" y="3"/>
                      <a:pt x="2" y="2"/>
                    </a:cubicBezTo>
                    <a:cubicBezTo>
                      <a:pt x="4" y="3"/>
                      <a:pt x="4" y="8"/>
                      <a:pt x="7" y="9"/>
                    </a:cubicBezTo>
                    <a:cubicBezTo>
                      <a:pt x="12" y="9"/>
                      <a:pt x="10" y="2"/>
                      <a:pt x="9" y="0"/>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9" name="Freeform 211">
                <a:extLst>
                  <a:ext uri="{FF2B5EF4-FFF2-40B4-BE49-F238E27FC236}">
                    <a16:creationId xmlns:a16="http://schemas.microsoft.com/office/drawing/2014/main" id="{8E06066B-28C4-C510-E225-6ED0475D9A35}"/>
                  </a:ext>
                </a:extLst>
              </p:cNvPr>
              <p:cNvSpPr>
                <a:spLocks/>
              </p:cNvSpPr>
              <p:nvPr/>
            </p:nvSpPr>
            <p:spPr bwMode="auto">
              <a:xfrm>
                <a:off x="1365" y="1091"/>
                <a:ext cx="1" cy="7"/>
              </a:xfrm>
              <a:custGeom>
                <a:avLst/>
                <a:gdLst>
                  <a:gd name="T0" fmla="*/ 1 w 1"/>
                  <a:gd name="T1" fmla="*/ 0 h 5"/>
                  <a:gd name="T2" fmla="*/ 0 w 1"/>
                  <a:gd name="T3" fmla="*/ 14 h 5"/>
                  <a:gd name="T4" fmla="*/ 0 60000 65536"/>
                  <a:gd name="T5" fmla="*/ 0 60000 65536"/>
                </a:gdLst>
                <a:ahLst/>
                <a:cxnLst>
                  <a:cxn ang="T4">
                    <a:pos x="T0" y="T1"/>
                  </a:cxn>
                  <a:cxn ang="T5">
                    <a:pos x="T2" y="T3"/>
                  </a:cxn>
                </a:cxnLst>
                <a:rect l="0" t="0" r="r" b="b"/>
                <a:pathLst>
                  <a:path w="1" h="5">
                    <a:moveTo>
                      <a:pt x="1" y="0"/>
                    </a:moveTo>
                    <a:cubicBezTo>
                      <a:pt x="0" y="1"/>
                      <a:pt x="0" y="3"/>
                      <a:pt x="0" y="5"/>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0" name="Freeform 212">
                <a:extLst>
                  <a:ext uri="{FF2B5EF4-FFF2-40B4-BE49-F238E27FC236}">
                    <a16:creationId xmlns:a16="http://schemas.microsoft.com/office/drawing/2014/main" id="{043C0E52-7009-240D-1E10-9E0358A5BA05}"/>
                  </a:ext>
                </a:extLst>
              </p:cNvPr>
              <p:cNvSpPr>
                <a:spLocks/>
              </p:cNvSpPr>
              <p:nvPr/>
            </p:nvSpPr>
            <p:spPr bwMode="auto">
              <a:xfrm>
                <a:off x="1257" y="1227"/>
                <a:ext cx="11" cy="8"/>
              </a:xfrm>
              <a:custGeom>
                <a:avLst/>
                <a:gdLst>
                  <a:gd name="T0" fmla="*/ 1 w 8"/>
                  <a:gd name="T1" fmla="*/ 15 h 6"/>
                  <a:gd name="T2" fmla="*/ 21 w 8"/>
                  <a:gd name="T3" fmla="*/ 7 h 6"/>
                  <a:gd name="T4" fmla="*/ 0 w 8"/>
                  <a:gd name="T5" fmla="*/ 1 h 6"/>
                  <a:gd name="T6" fmla="*/ 0 60000 65536"/>
                  <a:gd name="T7" fmla="*/ 0 60000 65536"/>
                  <a:gd name="T8" fmla="*/ 0 60000 65536"/>
                </a:gdLst>
                <a:ahLst/>
                <a:cxnLst>
                  <a:cxn ang="T6">
                    <a:pos x="T0" y="T1"/>
                  </a:cxn>
                  <a:cxn ang="T7">
                    <a:pos x="T2" y="T3"/>
                  </a:cxn>
                  <a:cxn ang="T8">
                    <a:pos x="T4" y="T5"/>
                  </a:cxn>
                </a:cxnLst>
                <a:rect l="0" t="0" r="r" b="b"/>
                <a:pathLst>
                  <a:path w="8" h="6">
                    <a:moveTo>
                      <a:pt x="1" y="6"/>
                    </a:moveTo>
                    <a:cubicBezTo>
                      <a:pt x="4" y="6"/>
                      <a:pt x="6" y="5"/>
                      <a:pt x="8" y="3"/>
                    </a:cubicBezTo>
                    <a:cubicBezTo>
                      <a:pt x="7" y="0"/>
                      <a:pt x="3" y="1"/>
                      <a:pt x="0" y="1"/>
                    </a:cubicBezTo>
                  </a:path>
                </a:pathLst>
              </a:custGeom>
              <a:noFill/>
              <a:ln w="3175"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1" name="Freeform 213">
                <a:extLst>
                  <a:ext uri="{FF2B5EF4-FFF2-40B4-BE49-F238E27FC236}">
                    <a16:creationId xmlns:a16="http://schemas.microsoft.com/office/drawing/2014/main" id="{0473A85A-6FD0-EBAD-805E-9A66B8FF77F9}"/>
                  </a:ext>
                </a:extLst>
              </p:cNvPr>
              <p:cNvSpPr>
                <a:spLocks/>
              </p:cNvSpPr>
              <p:nvPr/>
            </p:nvSpPr>
            <p:spPr bwMode="auto">
              <a:xfrm>
                <a:off x="1159" y="2577"/>
                <a:ext cx="24" cy="3"/>
              </a:xfrm>
              <a:custGeom>
                <a:avLst/>
                <a:gdLst>
                  <a:gd name="T0" fmla="*/ 0 w 18"/>
                  <a:gd name="T1" fmla="*/ 0 h 2"/>
                  <a:gd name="T2" fmla="*/ 43 w 18"/>
                  <a:gd name="T3" fmla="*/ 0 h 2"/>
                  <a:gd name="T4" fmla="*/ 0 60000 65536"/>
                  <a:gd name="T5" fmla="*/ 0 60000 65536"/>
                </a:gdLst>
                <a:ahLst/>
                <a:cxnLst>
                  <a:cxn ang="T4">
                    <a:pos x="T0" y="T1"/>
                  </a:cxn>
                  <a:cxn ang="T5">
                    <a:pos x="T2" y="T3"/>
                  </a:cxn>
                </a:cxnLst>
                <a:rect l="0" t="0" r="r" b="b"/>
                <a:pathLst>
                  <a:path w="18" h="2">
                    <a:moveTo>
                      <a:pt x="0" y="0"/>
                    </a:moveTo>
                    <a:cubicBezTo>
                      <a:pt x="6" y="2"/>
                      <a:pt x="15" y="1"/>
                      <a:pt x="18"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2" name="Freeform 214">
                <a:extLst>
                  <a:ext uri="{FF2B5EF4-FFF2-40B4-BE49-F238E27FC236}">
                    <a16:creationId xmlns:a16="http://schemas.microsoft.com/office/drawing/2014/main" id="{F8FC52EC-A008-95FB-8592-2E580EECBE1C}"/>
                  </a:ext>
                </a:extLst>
              </p:cNvPr>
              <p:cNvSpPr>
                <a:spLocks/>
              </p:cNvSpPr>
              <p:nvPr/>
            </p:nvSpPr>
            <p:spPr bwMode="auto">
              <a:xfrm>
                <a:off x="1175" y="2569"/>
                <a:ext cx="4" cy="23"/>
              </a:xfrm>
              <a:custGeom>
                <a:avLst/>
                <a:gdLst>
                  <a:gd name="T0" fmla="*/ 7 w 3"/>
                  <a:gd name="T1" fmla="*/ 0 h 17"/>
                  <a:gd name="T2" fmla="*/ 7 w 3"/>
                  <a:gd name="T3" fmla="*/ 42 h 17"/>
                  <a:gd name="T4" fmla="*/ 0 60000 65536"/>
                  <a:gd name="T5" fmla="*/ 0 60000 65536"/>
                </a:gdLst>
                <a:ahLst/>
                <a:cxnLst>
                  <a:cxn ang="T4">
                    <a:pos x="T0" y="T1"/>
                  </a:cxn>
                  <a:cxn ang="T5">
                    <a:pos x="T2" y="T3"/>
                  </a:cxn>
                </a:cxnLst>
                <a:rect l="0" t="0" r="r" b="b"/>
                <a:pathLst>
                  <a:path w="3" h="17">
                    <a:moveTo>
                      <a:pt x="3" y="0"/>
                    </a:moveTo>
                    <a:cubicBezTo>
                      <a:pt x="0" y="5"/>
                      <a:pt x="2" y="12"/>
                      <a:pt x="3" y="1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3" name="Freeform 215">
                <a:extLst>
                  <a:ext uri="{FF2B5EF4-FFF2-40B4-BE49-F238E27FC236}">
                    <a16:creationId xmlns:a16="http://schemas.microsoft.com/office/drawing/2014/main" id="{C5E56C85-B9AA-923F-BA4B-8AF4BC75C73A}"/>
                  </a:ext>
                </a:extLst>
              </p:cNvPr>
              <p:cNvSpPr>
                <a:spLocks/>
              </p:cNvSpPr>
              <p:nvPr/>
            </p:nvSpPr>
            <p:spPr bwMode="auto">
              <a:xfrm>
                <a:off x="871" y="2387"/>
                <a:ext cx="129" cy="903"/>
              </a:xfrm>
              <a:custGeom>
                <a:avLst/>
                <a:gdLst>
                  <a:gd name="T0" fmla="*/ 203 w 96"/>
                  <a:gd name="T1" fmla="*/ 125 h 671"/>
                  <a:gd name="T2" fmla="*/ 172 w 96"/>
                  <a:gd name="T3" fmla="*/ 171 h 671"/>
                  <a:gd name="T4" fmla="*/ 157 w 96"/>
                  <a:gd name="T5" fmla="*/ 168 h 671"/>
                  <a:gd name="T6" fmla="*/ 133 w 96"/>
                  <a:gd name="T7" fmla="*/ 30 h 671"/>
                  <a:gd name="T8" fmla="*/ 136 w 96"/>
                  <a:gd name="T9" fmla="*/ 0 h 671"/>
                  <a:gd name="T10" fmla="*/ 121 w 96"/>
                  <a:gd name="T11" fmla="*/ 0 h 671"/>
                  <a:gd name="T12" fmla="*/ 120 w 96"/>
                  <a:gd name="T13" fmla="*/ 27 h 671"/>
                  <a:gd name="T14" fmla="*/ 142 w 96"/>
                  <a:gd name="T15" fmla="*/ 183 h 671"/>
                  <a:gd name="T16" fmla="*/ 142 w 96"/>
                  <a:gd name="T17" fmla="*/ 195 h 671"/>
                  <a:gd name="T18" fmla="*/ 93 w 96"/>
                  <a:gd name="T19" fmla="*/ 270 h 671"/>
                  <a:gd name="T20" fmla="*/ 93 w 96"/>
                  <a:gd name="T21" fmla="*/ 270 h 671"/>
                  <a:gd name="T22" fmla="*/ 23 w 96"/>
                  <a:gd name="T23" fmla="*/ 284 h 671"/>
                  <a:gd name="T24" fmla="*/ 16 w 96"/>
                  <a:gd name="T25" fmla="*/ 277 h 671"/>
                  <a:gd name="T26" fmla="*/ 85 w 96"/>
                  <a:gd name="T27" fmla="*/ 295 h 671"/>
                  <a:gd name="T28" fmla="*/ 78 w 96"/>
                  <a:gd name="T29" fmla="*/ 324 h 671"/>
                  <a:gd name="T30" fmla="*/ 70 w 96"/>
                  <a:gd name="T31" fmla="*/ 472 h 671"/>
                  <a:gd name="T32" fmla="*/ 62 w 96"/>
                  <a:gd name="T33" fmla="*/ 480 h 671"/>
                  <a:gd name="T34" fmla="*/ 36 w 96"/>
                  <a:gd name="T35" fmla="*/ 444 h 671"/>
                  <a:gd name="T36" fmla="*/ 27 w 96"/>
                  <a:gd name="T37" fmla="*/ 408 h 671"/>
                  <a:gd name="T38" fmla="*/ 16 w 96"/>
                  <a:gd name="T39" fmla="*/ 409 h 671"/>
                  <a:gd name="T40" fmla="*/ 27 w 96"/>
                  <a:gd name="T41" fmla="*/ 445 h 671"/>
                  <a:gd name="T42" fmla="*/ 35 w 96"/>
                  <a:gd name="T43" fmla="*/ 472 h 671"/>
                  <a:gd name="T44" fmla="*/ 16 w 96"/>
                  <a:gd name="T45" fmla="*/ 538 h 671"/>
                  <a:gd name="T46" fmla="*/ 16 w 96"/>
                  <a:gd name="T47" fmla="*/ 561 h 671"/>
                  <a:gd name="T48" fmla="*/ 12 w 96"/>
                  <a:gd name="T49" fmla="*/ 604 h 671"/>
                  <a:gd name="T50" fmla="*/ 12 w 96"/>
                  <a:gd name="T51" fmla="*/ 719 h 671"/>
                  <a:gd name="T52" fmla="*/ 20 w 96"/>
                  <a:gd name="T53" fmla="*/ 717 h 671"/>
                  <a:gd name="T54" fmla="*/ 22 w 96"/>
                  <a:gd name="T55" fmla="*/ 607 h 671"/>
                  <a:gd name="T56" fmla="*/ 30 w 96"/>
                  <a:gd name="T57" fmla="*/ 561 h 671"/>
                  <a:gd name="T58" fmla="*/ 30 w 96"/>
                  <a:gd name="T59" fmla="*/ 536 h 671"/>
                  <a:gd name="T60" fmla="*/ 42 w 96"/>
                  <a:gd name="T61" fmla="*/ 486 h 671"/>
                  <a:gd name="T62" fmla="*/ 62 w 96"/>
                  <a:gd name="T63" fmla="*/ 494 h 671"/>
                  <a:gd name="T64" fmla="*/ 70 w 96"/>
                  <a:gd name="T65" fmla="*/ 509 h 671"/>
                  <a:gd name="T66" fmla="*/ 85 w 96"/>
                  <a:gd name="T67" fmla="*/ 838 h 671"/>
                  <a:gd name="T68" fmla="*/ 114 w 96"/>
                  <a:gd name="T69" fmla="*/ 968 h 671"/>
                  <a:gd name="T70" fmla="*/ 146 w 96"/>
                  <a:gd name="T71" fmla="*/ 1101 h 671"/>
                  <a:gd name="T72" fmla="*/ 156 w 96"/>
                  <a:gd name="T73" fmla="*/ 1184 h 671"/>
                  <a:gd name="T74" fmla="*/ 156 w 96"/>
                  <a:gd name="T75" fmla="*/ 1292 h 671"/>
                  <a:gd name="T76" fmla="*/ 153 w 96"/>
                  <a:gd name="T77" fmla="*/ 1379 h 671"/>
                  <a:gd name="T78" fmla="*/ 148 w 96"/>
                  <a:gd name="T79" fmla="*/ 1440 h 671"/>
                  <a:gd name="T80" fmla="*/ 172 w 96"/>
                  <a:gd name="T81" fmla="*/ 1635 h 671"/>
                  <a:gd name="T82" fmla="*/ 163 w 96"/>
                  <a:gd name="T83" fmla="*/ 1444 h 671"/>
                  <a:gd name="T84" fmla="*/ 163 w 96"/>
                  <a:gd name="T85" fmla="*/ 1432 h 671"/>
                  <a:gd name="T86" fmla="*/ 175 w 96"/>
                  <a:gd name="T87" fmla="*/ 1447 h 671"/>
                  <a:gd name="T88" fmla="*/ 183 w 96"/>
                  <a:gd name="T89" fmla="*/ 1457 h 671"/>
                  <a:gd name="T90" fmla="*/ 219 w 96"/>
                  <a:gd name="T91" fmla="*/ 1507 h 671"/>
                  <a:gd name="T92" fmla="*/ 231 w 96"/>
                  <a:gd name="T93" fmla="*/ 1560 h 671"/>
                  <a:gd name="T94" fmla="*/ 226 w 96"/>
                  <a:gd name="T95" fmla="*/ 1503 h 671"/>
                  <a:gd name="T96" fmla="*/ 195 w 96"/>
                  <a:gd name="T97" fmla="*/ 1447 h 671"/>
                  <a:gd name="T98" fmla="*/ 184 w 96"/>
                  <a:gd name="T99" fmla="*/ 1439 h 671"/>
                  <a:gd name="T100" fmla="*/ 168 w 96"/>
                  <a:gd name="T101" fmla="*/ 1389 h 671"/>
                  <a:gd name="T102" fmla="*/ 168 w 96"/>
                  <a:gd name="T103" fmla="*/ 1382 h 671"/>
                  <a:gd name="T104" fmla="*/ 175 w 96"/>
                  <a:gd name="T105" fmla="*/ 1295 h 671"/>
                  <a:gd name="T106" fmla="*/ 175 w 96"/>
                  <a:gd name="T107" fmla="*/ 1179 h 671"/>
                  <a:gd name="T108" fmla="*/ 164 w 96"/>
                  <a:gd name="T109" fmla="*/ 1101 h 671"/>
                  <a:gd name="T110" fmla="*/ 133 w 96"/>
                  <a:gd name="T111" fmla="*/ 964 h 671"/>
                  <a:gd name="T112" fmla="*/ 105 w 96"/>
                  <a:gd name="T113" fmla="*/ 837 h 671"/>
                  <a:gd name="T114" fmla="*/ 98 w 96"/>
                  <a:gd name="T115" fmla="*/ 326 h 671"/>
                  <a:gd name="T116" fmla="*/ 175 w 96"/>
                  <a:gd name="T117" fmla="*/ 192 h 671"/>
                  <a:gd name="T118" fmla="*/ 196 w 96"/>
                  <a:gd name="T119" fmla="*/ 210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83" y="51"/>
                    </a:moveTo>
                    <a:cubicBezTo>
                      <a:pt x="82" y="57"/>
                      <a:pt x="77" y="69"/>
                      <a:pt x="71" y="70"/>
                    </a:cubicBezTo>
                    <a:cubicBezTo>
                      <a:pt x="70" y="71"/>
                      <a:pt x="66" y="70"/>
                      <a:pt x="65" y="69"/>
                    </a:cubicBezTo>
                    <a:cubicBezTo>
                      <a:pt x="50" y="57"/>
                      <a:pt x="53" y="32"/>
                      <a:pt x="55" y="12"/>
                    </a:cubicBezTo>
                    <a:cubicBezTo>
                      <a:pt x="56" y="0"/>
                      <a:pt x="56" y="0"/>
                      <a:pt x="56" y="0"/>
                    </a:cubicBezTo>
                    <a:cubicBezTo>
                      <a:pt x="50" y="0"/>
                      <a:pt x="50" y="0"/>
                      <a:pt x="50" y="0"/>
                    </a:cubicBezTo>
                    <a:cubicBezTo>
                      <a:pt x="49" y="11"/>
                      <a:pt x="49" y="11"/>
                      <a:pt x="49" y="11"/>
                    </a:cubicBezTo>
                    <a:cubicBezTo>
                      <a:pt x="47" y="32"/>
                      <a:pt x="42" y="60"/>
                      <a:pt x="59" y="75"/>
                    </a:cubicBezTo>
                    <a:cubicBezTo>
                      <a:pt x="60" y="75"/>
                      <a:pt x="60" y="79"/>
                      <a:pt x="59" y="80"/>
                    </a:cubicBezTo>
                    <a:cubicBezTo>
                      <a:pt x="50" y="87"/>
                      <a:pt x="42" y="99"/>
                      <a:pt x="38" y="111"/>
                    </a:cubicBezTo>
                    <a:cubicBezTo>
                      <a:pt x="38" y="111"/>
                      <a:pt x="38" y="111"/>
                      <a:pt x="38" y="111"/>
                    </a:cubicBezTo>
                    <a:cubicBezTo>
                      <a:pt x="28" y="120"/>
                      <a:pt x="19" y="128"/>
                      <a:pt x="10" y="117"/>
                    </a:cubicBezTo>
                    <a:cubicBezTo>
                      <a:pt x="7" y="114"/>
                      <a:pt x="7" y="114"/>
                      <a:pt x="7" y="114"/>
                    </a:cubicBezTo>
                    <a:cubicBezTo>
                      <a:pt x="12" y="126"/>
                      <a:pt x="21" y="135"/>
                      <a:pt x="35" y="121"/>
                    </a:cubicBezTo>
                    <a:cubicBezTo>
                      <a:pt x="34" y="125"/>
                      <a:pt x="33" y="129"/>
                      <a:pt x="32" y="133"/>
                    </a:cubicBezTo>
                    <a:cubicBezTo>
                      <a:pt x="30" y="149"/>
                      <a:pt x="30" y="171"/>
                      <a:pt x="29" y="194"/>
                    </a:cubicBezTo>
                    <a:cubicBezTo>
                      <a:pt x="29" y="196"/>
                      <a:pt x="26" y="198"/>
                      <a:pt x="25" y="197"/>
                    </a:cubicBezTo>
                    <a:cubicBezTo>
                      <a:pt x="19" y="194"/>
                      <a:pt x="16" y="190"/>
                      <a:pt x="15" y="182"/>
                    </a:cubicBezTo>
                    <a:cubicBezTo>
                      <a:pt x="14" y="178"/>
                      <a:pt x="13" y="173"/>
                      <a:pt x="11" y="167"/>
                    </a:cubicBezTo>
                    <a:cubicBezTo>
                      <a:pt x="7" y="168"/>
                      <a:pt x="7" y="168"/>
                      <a:pt x="7" y="168"/>
                    </a:cubicBezTo>
                    <a:cubicBezTo>
                      <a:pt x="9" y="174"/>
                      <a:pt x="10" y="178"/>
                      <a:pt x="11" y="183"/>
                    </a:cubicBezTo>
                    <a:cubicBezTo>
                      <a:pt x="11" y="187"/>
                      <a:pt x="12" y="191"/>
                      <a:pt x="14" y="194"/>
                    </a:cubicBezTo>
                    <a:cubicBezTo>
                      <a:pt x="6" y="199"/>
                      <a:pt x="7" y="212"/>
                      <a:pt x="7" y="221"/>
                    </a:cubicBezTo>
                    <a:cubicBezTo>
                      <a:pt x="7" y="230"/>
                      <a:pt x="7" y="230"/>
                      <a:pt x="7" y="230"/>
                    </a:cubicBezTo>
                    <a:cubicBezTo>
                      <a:pt x="5" y="248"/>
                      <a:pt x="5" y="248"/>
                      <a:pt x="5" y="248"/>
                    </a:cubicBezTo>
                    <a:cubicBezTo>
                      <a:pt x="2" y="264"/>
                      <a:pt x="0" y="279"/>
                      <a:pt x="5" y="295"/>
                    </a:cubicBezTo>
                    <a:cubicBezTo>
                      <a:pt x="8" y="294"/>
                      <a:pt x="8" y="294"/>
                      <a:pt x="8" y="294"/>
                    </a:cubicBezTo>
                    <a:cubicBezTo>
                      <a:pt x="3" y="280"/>
                      <a:pt x="7" y="264"/>
                      <a:pt x="9" y="249"/>
                    </a:cubicBezTo>
                    <a:cubicBezTo>
                      <a:pt x="12" y="230"/>
                      <a:pt x="12" y="230"/>
                      <a:pt x="12" y="230"/>
                    </a:cubicBezTo>
                    <a:cubicBezTo>
                      <a:pt x="12" y="220"/>
                      <a:pt x="12" y="220"/>
                      <a:pt x="12" y="220"/>
                    </a:cubicBezTo>
                    <a:cubicBezTo>
                      <a:pt x="11" y="210"/>
                      <a:pt x="13" y="202"/>
                      <a:pt x="17" y="199"/>
                    </a:cubicBezTo>
                    <a:cubicBezTo>
                      <a:pt x="19" y="201"/>
                      <a:pt x="22" y="202"/>
                      <a:pt x="25" y="203"/>
                    </a:cubicBezTo>
                    <a:cubicBezTo>
                      <a:pt x="27" y="204"/>
                      <a:pt x="29" y="207"/>
                      <a:pt x="29" y="209"/>
                    </a:cubicBezTo>
                    <a:cubicBezTo>
                      <a:pt x="29" y="258"/>
                      <a:pt x="32" y="314"/>
                      <a:pt x="35" y="344"/>
                    </a:cubicBezTo>
                    <a:cubicBezTo>
                      <a:pt x="36" y="355"/>
                      <a:pt x="41" y="376"/>
                      <a:pt x="47" y="397"/>
                    </a:cubicBezTo>
                    <a:cubicBezTo>
                      <a:pt x="54" y="425"/>
                      <a:pt x="61" y="438"/>
                      <a:pt x="60" y="452"/>
                    </a:cubicBezTo>
                    <a:cubicBezTo>
                      <a:pt x="60" y="463"/>
                      <a:pt x="62" y="475"/>
                      <a:pt x="64" y="486"/>
                    </a:cubicBezTo>
                    <a:cubicBezTo>
                      <a:pt x="66" y="496"/>
                      <a:pt x="65" y="516"/>
                      <a:pt x="64" y="530"/>
                    </a:cubicBezTo>
                    <a:cubicBezTo>
                      <a:pt x="63" y="542"/>
                      <a:pt x="64" y="554"/>
                      <a:pt x="63" y="566"/>
                    </a:cubicBezTo>
                    <a:cubicBezTo>
                      <a:pt x="61" y="591"/>
                      <a:pt x="61" y="591"/>
                      <a:pt x="61" y="591"/>
                    </a:cubicBezTo>
                    <a:cubicBezTo>
                      <a:pt x="59" y="620"/>
                      <a:pt x="58" y="648"/>
                      <a:pt x="71" y="671"/>
                    </a:cubicBezTo>
                    <a:cubicBezTo>
                      <a:pt x="59" y="651"/>
                      <a:pt x="65" y="620"/>
                      <a:pt x="67" y="592"/>
                    </a:cubicBezTo>
                    <a:cubicBezTo>
                      <a:pt x="67" y="588"/>
                      <a:pt x="67" y="588"/>
                      <a:pt x="67" y="588"/>
                    </a:cubicBezTo>
                    <a:cubicBezTo>
                      <a:pt x="68" y="589"/>
                      <a:pt x="70" y="591"/>
                      <a:pt x="72" y="594"/>
                    </a:cubicBezTo>
                    <a:cubicBezTo>
                      <a:pt x="75" y="598"/>
                      <a:pt x="75" y="598"/>
                      <a:pt x="75" y="598"/>
                    </a:cubicBezTo>
                    <a:cubicBezTo>
                      <a:pt x="80" y="605"/>
                      <a:pt x="87" y="610"/>
                      <a:pt x="90" y="618"/>
                    </a:cubicBezTo>
                    <a:cubicBezTo>
                      <a:pt x="92" y="622"/>
                      <a:pt x="95" y="640"/>
                      <a:pt x="95" y="640"/>
                    </a:cubicBezTo>
                    <a:cubicBezTo>
                      <a:pt x="95" y="640"/>
                      <a:pt x="96" y="625"/>
                      <a:pt x="93" y="617"/>
                    </a:cubicBezTo>
                    <a:cubicBezTo>
                      <a:pt x="90" y="608"/>
                      <a:pt x="85" y="601"/>
                      <a:pt x="80" y="594"/>
                    </a:cubicBezTo>
                    <a:cubicBezTo>
                      <a:pt x="76" y="590"/>
                      <a:pt x="76" y="590"/>
                      <a:pt x="76" y="590"/>
                    </a:cubicBezTo>
                    <a:cubicBezTo>
                      <a:pt x="71" y="583"/>
                      <a:pt x="70" y="578"/>
                      <a:pt x="69" y="570"/>
                    </a:cubicBezTo>
                    <a:cubicBezTo>
                      <a:pt x="69" y="567"/>
                      <a:pt x="69" y="567"/>
                      <a:pt x="69" y="567"/>
                    </a:cubicBezTo>
                    <a:cubicBezTo>
                      <a:pt x="69" y="555"/>
                      <a:pt x="71" y="543"/>
                      <a:pt x="72" y="531"/>
                    </a:cubicBezTo>
                    <a:cubicBezTo>
                      <a:pt x="73" y="517"/>
                      <a:pt x="74" y="494"/>
                      <a:pt x="72" y="484"/>
                    </a:cubicBezTo>
                    <a:cubicBezTo>
                      <a:pt x="70" y="473"/>
                      <a:pt x="68" y="463"/>
                      <a:pt x="68" y="452"/>
                    </a:cubicBezTo>
                    <a:cubicBezTo>
                      <a:pt x="69" y="437"/>
                      <a:pt x="62" y="425"/>
                      <a:pt x="55" y="395"/>
                    </a:cubicBezTo>
                    <a:cubicBezTo>
                      <a:pt x="49" y="374"/>
                      <a:pt x="44" y="354"/>
                      <a:pt x="43" y="343"/>
                    </a:cubicBezTo>
                    <a:cubicBezTo>
                      <a:pt x="39" y="297"/>
                      <a:pt x="34" y="184"/>
                      <a:pt x="40" y="134"/>
                    </a:cubicBezTo>
                    <a:cubicBezTo>
                      <a:pt x="44" y="106"/>
                      <a:pt x="55" y="91"/>
                      <a:pt x="72" y="79"/>
                    </a:cubicBezTo>
                    <a:cubicBezTo>
                      <a:pt x="76" y="78"/>
                      <a:pt x="79" y="77"/>
                      <a:pt x="81" y="86"/>
                    </a:cubicBez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4" name="Freeform 216">
                <a:extLst>
                  <a:ext uri="{FF2B5EF4-FFF2-40B4-BE49-F238E27FC236}">
                    <a16:creationId xmlns:a16="http://schemas.microsoft.com/office/drawing/2014/main" id="{DAFECE8B-DB91-C536-FE07-033BC5B20A61}"/>
                  </a:ext>
                </a:extLst>
              </p:cNvPr>
              <p:cNvSpPr>
                <a:spLocks/>
              </p:cNvSpPr>
              <p:nvPr/>
            </p:nvSpPr>
            <p:spPr bwMode="auto">
              <a:xfrm>
                <a:off x="1210" y="1270"/>
                <a:ext cx="170" cy="301"/>
              </a:xfrm>
              <a:custGeom>
                <a:avLst/>
                <a:gdLst>
                  <a:gd name="T0" fmla="*/ 217 w 126"/>
                  <a:gd name="T1" fmla="*/ 410 h 224"/>
                  <a:gd name="T2" fmla="*/ 205 w 126"/>
                  <a:gd name="T3" fmla="*/ 395 h 224"/>
                  <a:gd name="T4" fmla="*/ 192 w 126"/>
                  <a:gd name="T5" fmla="*/ 325 h 224"/>
                  <a:gd name="T6" fmla="*/ 217 w 126"/>
                  <a:gd name="T7" fmla="*/ 331 h 224"/>
                  <a:gd name="T8" fmla="*/ 217 w 126"/>
                  <a:gd name="T9" fmla="*/ 320 h 224"/>
                  <a:gd name="T10" fmla="*/ 194 w 126"/>
                  <a:gd name="T11" fmla="*/ 316 h 224"/>
                  <a:gd name="T12" fmla="*/ 182 w 126"/>
                  <a:gd name="T13" fmla="*/ 298 h 224"/>
                  <a:gd name="T14" fmla="*/ 171 w 126"/>
                  <a:gd name="T15" fmla="*/ 269 h 224"/>
                  <a:gd name="T16" fmla="*/ 157 w 126"/>
                  <a:gd name="T17" fmla="*/ 241 h 224"/>
                  <a:gd name="T18" fmla="*/ 105 w 126"/>
                  <a:gd name="T19" fmla="*/ 114 h 224"/>
                  <a:gd name="T20" fmla="*/ 108 w 126"/>
                  <a:gd name="T21" fmla="*/ 101 h 224"/>
                  <a:gd name="T22" fmla="*/ 121 w 126"/>
                  <a:gd name="T23" fmla="*/ 93 h 224"/>
                  <a:gd name="T24" fmla="*/ 219 w 126"/>
                  <a:gd name="T25" fmla="*/ 98 h 224"/>
                  <a:gd name="T26" fmla="*/ 287 w 126"/>
                  <a:gd name="T27" fmla="*/ 138 h 224"/>
                  <a:gd name="T28" fmla="*/ 309 w 126"/>
                  <a:gd name="T29" fmla="*/ 120 h 224"/>
                  <a:gd name="T30" fmla="*/ 228 w 126"/>
                  <a:gd name="T31" fmla="*/ 70 h 224"/>
                  <a:gd name="T32" fmla="*/ 183 w 126"/>
                  <a:gd name="T33" fmla="*/ 58 h 224"/>
                  <a:gd name="T34" fmla="*/ 175 w 126"/>
                  <a:gd name="T35" fmla="*/ 48 h 224"/>
                  <a:gd name="T36" fmla="*/ 177 w 126"/>
                  <a:gd name="T37" fmla="*/ 30 h 224"/>
                  <a:gd name="T38" fmla="*/ 205 w 126"/>
                  <a:gd name="T39" fmla="*/ 15 h 224"/>
                  <a:gd name="T40" fmla="*/ 202 w 126"/>
                  <a:gd name="T41" fmla="*/ 1 h 224"/>
                  <a:gd name="T42" fmla="*/ 175 w 126"/>
                  <a:gd name="T43" fmla="*/ 15 h 224"/>
                  <a:gd name="T44" fmla="*/ 162 w 126"/>
                  <a:gd name="T45" fmla="*/ 15 h 224"/>
                  <a:gd name="T46" fmla="*/ 147 w 126"/>
                  <a:gd name="T47" fmla="*/ 0 h 224"/>
                  <a:gd name="T48" fmla="*/ 139 w 126"/>
                  <a:gd name="T49" fmla="*/ 12 h 224"/>
                  <a:gd name="T50" fmla="*/ 157 w 126"/>
                  <a:gd name="T51" fmla="*/ 30 h 224"/>
                  <a:gd name="T52" fmla="*/ 155 w 126"/>
                  <a:gd name="T53" fmla="*/ 48 h 224"/>
                  <a:gd name="T54" fmla="*/ 142 w 126"/>
                  <a:gd name="T55" fmla="*/ 56 h 224"/>
                  <a:gd name="T56" fmla="*/ 111 w 126"/>
                  <a:gd name="T57" fmla="*/ 65 h 224"/>
                  <a:gd name="T58" fmla="*/ 104 w 126"/>
                  <a:gd name="T59" fmla="*/ 70 h 224"/>
                  <a:gd name="T60" fmla="*/ 97 w 126"/>
                  <a:gd name="T61" fmla="*/ 65 h 224"/>
                  <a:gd name="T62" fmla="*/ 73 w 126"/>
                  <a:gd name="T63" fmla="*/ 27 h 224"/>
                  <a:gd name="T64" fmla="*/ 57 w 126"/>
                  <a:gd name="T65" fmla="*/ 43 h 224"/>
                  <a:gd name="T66" fmla="*/ 73 w 126"/>
                  <a:gd name="T67" fmla="*/ 78 h 224"/>
                  <a:gd name="T68" fmla="*/ 72 w 126"/>
                  <a:gd name="T69" fmla="*/ 98 h 224"/>
                  <a:gd name="T70" fmla="*/ 0 w 126"/>
                  <a:gd name="T71" fmla="*/ 254 h 224"/>
                  <a:gd name="T72" fmla="*/ 30 w 126"/>
                  <a:gd name="T73" fmla="*/ 262 h 224"/>
                  <a:gd name="T74" fmla="*/ 84 w 126"/>
                  <a:gd name="T75" fmla="*/ 126 h 224"/>
                  <a:gd name="T76" fmla="*/ 89 w 126"/>
                  <a:gd name="T77" fmla="*/ 128 h 224"/>
                  <a:gd name="T78" fmla="*/ 140 w 126"/>
                  <a:gd name="T79" fmla="*/ 249 h 224"/>
                  <a:gd name="T80" fmla="*/ 152 w 126"/>
                  <a:gd name="T81" fmla="*/ 277 h 224"/>
                  <a:gd name="T82" fmla="*/ 175 w 126"/>
                  <a:gd name="T83" fmla="*/ 335 h 224"/>
                  <a:gd name="T84" fmla="*/ 198 w 126"/>
                  <a:gd name="T85" fmla="*/ 453 h 224"/>
                  <a:gd name="T86" fmla="*/ 198 w 126"/>
                  <a:gd name="T87" fmla="*/ 542 h 224"/>
                  <a:gd name="T88" fmla="*/ 209 w 126"/>
                  <a:gd name="T89" fmla="*/ 543 h 224"/>
                  <a:gd name="T90" fmla="*/ 205 w 126"/>
                  <a:gd name="T91" fmla="*/ 422 h 224"/>
                  <a:gd name="T92" fmla="*/ 209 w 126"/>
                  <a:gd name="T93" fmla="*/ 417 h 224"/>
                  <a:gd name="T94" fmla="*/ 255 w 126"/>
                  <a:gd name="T95" fmla="*/ 430 h 224"/>
                  <a:gd name="T96" fmla="*/ 255 w 126"/>
                  <a:gd name="T97" fmla="*/ 419 h 224"/>
                  <a:gd name="T98" fmla="*/ 217 w 126"/>
                  <a:gd name="T99" fmla="*/ 410 h 2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6" h="224">
                    <a:moveTo>
                      <a:pt x="88" y="169"/>
                    </a:moveTo>
                    <a:cubicBezTo>
                      <a:pt x="86" y="168"/>
                      <a:pt x="84" y="163"/>
                      <a:pt x="84" y="163"/>
                    </a:cubicBezTo>
                    <a:cubicBezTo>
                      <a:pt x="82" y="153"/>
                      <a:pt x="80" y="143"/>
                      <a:pt x="78" y="134"/>
                    </a:cubicBezTo>
                    <a:cubicBezTo>
                      <a:pt x="81" y="135"/>
                      <a:pt x="85" y="136"/>
                      <a:pt x="88" y="136"/>
                    </a:cubicBezTo>
                    <a:cubicBezTo>
                      <a:pt x="88" y="132"/>
                      <a:pt x="88" y="132"/>
                      <a:pt x="88" y="132"/>
                    </a:cubicBezTo>
                    <a:cubicBezTo>
                      <a:pt x="85" y="132"/>
                      <a:pt x="82" y="131"/>
                      <a:pt x="79" y="130"/>
                    </a:cubicBezTo>
                    <a:cubicBezTo>
                      <a:pt x="76" y="128"/>
                      <a:pt x="75" y="125"/>
                      <a:pt x="74" y="123"/>
                    </a:cubicBezTo>
                    <a:cubicBezTo>
                      <a:pt x="73" y="119"/>
                      <a:pt x="71" y="115"/>
                      <a:pt x="70" y="111"/>
                    </a:cubicBezTo>
                    <a:cubicBezTo>
                      <a:pt x="64" y="99"/>
                      <a:pt x="64" y="99"/>
                      <a:pt x="64" y="99"/>
                    </a:cubicBezTo>
                    <a:cubicBezTo>
                      <a:pt x="56" y="84"/>
                      <a:pt x="46" y="63"/>
                      <a:pt x="43" y="47"/>
                    </a:cubicBezTo>
                    <a:cubicBezTo>
                      <a:pt x="43" y="46"/>
                      <a:pt x="44" y="42"/>
                      <a:pt x="44" y="42"/>
                    </a:cubicBezTo>
                    <a:cubicBezTo>
                      <a:pt x="46" y="40"/>
                      <a:pt x="48" y="39"/>
                      <a:pt x="50" y="38"/>
                    </a:cubicBezTo>
                    <a:cubicBezTo>
                      <a:pt x="61" y="33"/>
                      <a:pt x="73" y="34"/>
                      <a:pt x="89" y="40"/>
                    </a:cubicBezTo>
                    <a:cubicBezTo>
                      <a:pt x="95" y="43"/>
                      <a:pt x="105" y="48"/>
                      <a:pt x="117" y="57"/>
                    </a:cubicBezTo>
                    <a:cubicBezTo>
                      <a:pt x="126" y="49"/>
                      <a:pt x="126" y="49"/>
                      <a:pt x="126" y="49"/>
                    </a:cubicBezTo>
                    <a:cubicBezTo>
                      <a:pt x="112" y="38"/>
                      <a:pt x="101" y="33"/>
                      <a:pt x="93" y="29"/>
                    </a:cubicBezTo>
                    <a:cubicBezTo>
                      <a:pt x="87" y="26"/>
                      <a:pt x="81" y="25"/>
                      <a:pt x="75" y="24"/>
                    </a:cubicBezTo>
                    <a:cubicBezTo>
                      <a:pt x="71" y="23"/>
                      <a:pt x="71" y="20"/>
                      <a:pt x="71" y="20"/>
                    </a:cubicBezTo>
                    <a:cubicBezTo>
                      <a:pt x="72" y="12"/>
                      <a:pt x="72" y="12"/>
                      <a:pt x="72" y="12"/>
                    </a:cubicBezTo>
                    <a:cubicBezTo>
                      <a:pt x="74" y="11"/>
                      <a:pt x="78" y="9"/>
                      <a:pt x="84" y="6"/>
                    </a:cubicBezTo>
                    <a:cubicBezTo>
                      <a:pt x="82" y="1"/>
                      <a:pt x="82" y="1"/>
                      <a:pt x="82" y="1"/>
                    </a:cubicBezTo>
                    <a:cubicBezTo>
                      <a:pt x="77" y="2"/>
                      <a:pt x="74" y="4"/>
                      <a:pt x="71" y="6"/>
                    </a:cubicBezTo>
                    <a:cubicBezTo>
                      <a:pt x="70" y="6"/>
                      <a:pt x="66" y="6"/>
                      <a:pt x="66" y="6"/>
                    </a:cubicBezTo>
                    <a:cubicBezTo>
                      <a:pt x="63" y="3"/>
                      <a:pt x="60" y="0"/>
                      <a:pt x="60" y="0"/>
                    </a:cubicBezTo>
                    <a:cubicBezTo>
                      <a:pt x="56" y="5"/>
                      <a:pt x="56" y="5"/>
                      <a:pt x="56" y="5"/>
                    </a:cubicBezTo>
                    <a:cubicBezTo>
                      <a:pt x="64" y="12"/>
                      <a:pt x="64" y="12"/>
                      <a:pt x="64" y="12"/>
                    </a:cubicBezTo>
                    <a:cubicBezTo>
                      <a:pt x="63" y="20"/>
                      <a:pt x="63" y="20"/>
                      <a:pt x="63" y="20"/>
                    </a:cubicBezTo>
                    <a:cubicBezTo>
                      <a:pt x="63" y="20"/>
                      <a:pt x="63" y="23"/>
                      <a:pt x="58" y="23"/>
                    </a:cubicBezTo>
                    <a:cubicBezTo>
                      <a:pt x="54" y="24"/>
                      <a:pt x="49" y="25"/>
                      <a:pt x="45" y="27"/>
                    </a:cubicBezTo>
                    <a:cubicBezTo>
                      <a:pt x="44" y="28"/>
                      <a:pt x="43" y="28"/>
                      <a:pt x="42" y="29"/>
                    </a:cubicBezTo>
                    <a:cubicBezTo>
                      <a:pt x="41" y="29"/>
                      <a:pt x="39" y="28"/>
                      <a:pt x="39" y="27"/>
                    </a:cubicBezTo>
                    <a:cubicBezTo>
                      <a:pt x="37" y="21"/>
                      <a:pt x="34" y="16"/>
                      <a:pt x="30" y="11"/>
                    </a:cubicBezTo>
                    <a:cubicBezTo>
                      <a:pt x="23" y="18"/>
                      <a:pt x="23" y="18"/>
                      <a:pt x="23" y="18"/>
                    </a:cubicBezTo>
                    <a:cubicBezTo>
                      <a:pt x="26" y="22"/>
                      <a:pt x="28" y="27"/>
                      <a:pt x="30" y="32"/>
                    </a:cubicBezTo>
                    <a:cubicBezTo>
                      <a:pt x="30" y="34"/>
                      <a:pt x="29" y="39"/>
                      <a:pt x="29" y="40"/>
                    </a:cubicBezTo>
                    <a:cubicBezTo>
                      <a:pt x="14" y="56"/>
                      <a:pt x="6" y="81"/>
                      <a:pt x="0" y="105"/>
                    </a:cubicBezTo>
                    <a:cubicBezTo>
                      <a:pt x="12" y="108"/>
                      <a:pt x="12" y="108"/>
                      <a:pt x="12" y="108"/>
                    </a:cubicBezTo>
                    <a:cubicBezTo>
                      <a:pt x="16" y="89"/>
                      <a:pt x="23" y="67"/>
                      <a:pt x="34" y="52"/>
                    </a:cubicBezTo>
                    <a:cubicBezTo>
                      <a:pt x="34" y="52"/>
                      <a:pt x="36" y="52"/>
                      <a:pt x="36" y="53"/>
                    </a:cubicBezTo>
                    <a:cubicBezTo>
                      <a:pt x="40" y="70"/>
                      <a:pt x="50" y="88"/>
                      <a:pt x="57" y="103"/>
                    </a:cubicBezTo>
                    <a:cubicBezTo>
                      <a:pt x="62" y="114"/>
                      <a:pt x="62" y="114"/>
                      <a:pt x="62" y="114"/>
                    </a:cubicBezTo>
                    <a:cubicBezTo>
                      <a:pt x="66" y="123"/>
                      <a:pt x="69" y="128"/>
                      <a:pt x="71" y="138"/>
                    </a:cubicBezTo>
                    <a:cubicBezTo>
                      <a:pt x="73" y="145"/>
                      <a:pt x="80" y="179"/>
                      <a:pt x="81" y="187"/>
                    </a:cubicBezTo>
                    <a:cubicBezTo>
                      <a:pt x="81" y="199"/>
                      <a:pt x="82" y="212"/>
                      <a:pt x="81" y="223"/>
                    </a:cubicBezTo>
                    <a:cubicBezTo>
                      <a:pt x="85" y="224"/>
                      <a:pt x="85" y="224"/>
                      <a:pt x="85" y="224"/>
                    </a:cubicBezTo>
                    <a:cubicBezTo>
                      <a:pt x="86" y="207"/>
                      <a:pt x="85" y="189"/>
                      <a:pt x="84" y="174"/>
                    </a:cubicBezTo>
                    <a:cubicBezTo>
                      <a:pt x="83" y="172"/>
                      <a:pt x="85" y="172"/>
                      <a:pt x="85" y="172"/>
                    </a:cubicBezTo>
                    <a:cubicBezTo>
                      <a:pt x="90" y="176"/>
                      <a:pt x="96" y="178"/>
                      <a:pt x="104" y="177"/>
                    </a:cubicBezTo>
                    <a:cubicBezTo>
                      <a:pt x="104" y="173"/>
                      <a:pt x="104" y="173"/>
                      <a:pt x="104" y="173"/>
                    </a:cubicBezTo>
                    <a:cubicBezTo>
                      <a:pt x="97" y="174"/>
                      <a:pt x="92" y="173"/>
                      <a:pt x="88" y="16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5" name="Freeform 217">
                <a:extLst>
                  <a:ext uri="{FF2B5EF4-FFF2-40B4-BE49-F238E27FC236}">
                    <a16:creationId xmlns:a16="http://schemas.microsoft.com/office/drawing/2014/main" id="{517B7E0B-812F-7A7A-93F5-32FA0EABC360}"/>
                  </a:ext>
                </a:extLst>
              </p:cNvPr>
              <p:cNvSpPr>
                <a:spLocks noEditPoints="1"/>
              </p:cNvSpPr>
              <p:nvPr/>
            </p:nvSpPr>
            <p:spPr bwMode="auto">
              <a:xfrm>
                <a:off x="1179" y="2051"/>
                <a:ext cx="196" cy="1801"/>
              </a:xfrm>
              <a:custGeom>
                <a:avLst/>
                <a:gdLst>
                  <a:gd name="T0" fmla="*/ 265 w 145"/>
                  <a:gd name="T1" fmla="*/ 471 h 1339"/>
                  <a:gd name="T2" fmla="*/ 89 w 145"/>
                  <a:gd name="T3" fmla="*/ 90 h 1339"/>
                  <a:gd name="T4" fmla="*/ 62 w 145"/>
                  <a:gd name="T5" fmla="*/ 58 h 1339"/>
                  <a:gd name="T6" fmla="*/ 36 w 145"/>
                  <a:gd name="T7" fmla="*/ 0 h 1339"/>
                  <a:gd name="T8" fmla="*/ 0 w 145"/>
                  <a:gd name="T9" fmla="*/ 98 h 1339"/>
                  <a:gd name="T10" fmla="*/ 51 w 145"/>
                  <a:gd name="T11" fmla="*/ 125 h 1339"/>
                  <a:gd name="T12" fmla="*/ 134 w 145"/>
                  <a:gd name="T13" fmla="*/ 256 h 1339"/>
                  <a:gd name="T14" fmla="*/ 128 w 145"/>
                  <a:gd name="T15" fmla="*/ 299 h 1339"/>
                  <a:gd name="T16" fmla="*/ 92 w 145"/>
                  <a:gd name="T17" fmla="*/ 331 h 1339"/>
                  <a:gd name="T18" fmla="*/ 108 w 145"/>
                  <a:gd name="T19" fmla="*/ 360 h 1339"/>
                  <a:gd name="T20" fmla="*/ 139 w 145"/>
                  <a:gd name="T21" fmla="*/ 332 h 1339"/>
                  <a:gd name="T22" fmla="*/ 147 w 145"/>
                  <a:gd name="T23" fmla="*/ 332 h 1339"/>
                  <a:gd name="T24" fmla="*/ 289 w 145"/>
                  <a:gd name="T25" fmla="*/ 859 h 1339"/>
                  <a:gd name="T26" fmla="*/ 281 w 145"/>
                  <a:gd name="T27" fmla="*/ 1285 h 1339"/>
                  <a:gd name="T28" fmla="*/ 216 w 145"/>
                  <a:gd name="T29" fmla="*/ 1404 h 1339"/>
                  <a:gd name="T30" fmla="*/ 196 w 145"/>
                  <a:gd name="T31" fmla="*/ 1454 h 1339"/>
                  <a:gd name="T32" fmla="*/ 161 w 145"/>
                  <a:gd name="T33" fmla="*/ 1570 h 1339"/>
                  <a:gd name="T34" fmla="*/ 141 w 145"/>
                  <a:gd name="T35" fmla="*/ 1742 h 1339"/>
                  <a:gd name="T36" fmla="*/ 139 w 145"/>
                  <a:gd name="T37" fmla="*/ 1766 h 1339"/>
                  <a:gd name="T38" fmla="*/ 114 w 145"/>
                  <a:gd name="T39" fmla="*/ 1903 h 1339"/>
                  <a:gd name="T40" fmla="*/ 134 w 145"/>
                  <a:gd name="T41" fmla="*/ 1913 h 1339"/>
                  <a:gd name="T42" fmla="*/ 160 w 145"/>
                  <a:gd name="T43" fmla="*/ 1792 h 1339"/>
                  <a:gd name="T44" fmla="*/ 160 w 145"/>
                  <a:gd name="T45" fmla="*/ 1792 h 1339"/>
                  <a:gd name="T46" fmla="*/ 182 w 145"/>
                  <a:gd name="T47" fmla="*/ 1734 h 1339"/>
                  <a:gd name="T48" fmla="*/ 210 w 145"/>
                  <a:gd name="T49" fmla="*/ 1673 h 1339"/>
                  <a:gd name="T50" fmla="*/ 234 w 145"/>
                  <a:gd name="T51" fmla="*/ 1645 h 1339"/>
                  <a:gd name="T52" fmla="*/ 239 w 145"/>
                  <a:gd name="T53" fmla="*/ 1641 h 1339"/>
                  <a:gd name="T54" fmla="*/ 238 w 145"/>
                  <a:gd name="T55" fmla="*/ 1658 h 1339"/>
                  <a:gd name="T56" fmla="*/ 210 w 145"/>
                  <a:gd name="T57" fmla="*/ 1876 h 1339"/>
                  <a:gd name="T58" fmla="*/ 191 w 145"/>
                  <a:gd name="T59" fmla="*/ 2102 h 1339"/>
                  <a:gd name="T60" fmla="*/ 168 w 145"/>
                  <a:gd name="T61" fmla="*/ 2280 h 1339"/>
                  <a:gd name="T62" fmla="*/ 168 w 145"/>
                  <a:gd name="T63" fmla="*/ 2280 h 1339"/>
                  <a:gd name="T64" fmla="*/ 139 w 145"/>
                  <a:gd name="T65" fmla="*/ 2915 h 1339"/>
                  <a:gd name="T66" fmla="*/ 104 w 145"/>
                  <a:gd name="T67" fmla="*/ 3088 h 1339"/>
                  <a:gd name="T68" fmla="*/ 78 w 145"/>
                  <a:gd name="T69" fmla="*/ 3188 h 1339"/>
                  <a:gd name="T70" fmla="*/ 58 w 145"/>
                  <a:gd name="T71" fmla="*/ 3256 h 1339"/>
                  <a:gd name="T72" fmla="*/ 72 w 145"/>
                  <a:gd name="T73" fmla="*/ 3258 h 1339"/>
                  <a:gd name="T74" fmla="*/ 108 w 145"/>
                  <a:gd name="T75" fmla="*/ 3131 h 1339"/>
                  <a:gd name="T76" fmla="*/ 160 w 145"/>
                  <a:gd name="T77" fmla="*/ 2925 h 1339"/>
                  <a:gd name="T78" fmla="*/ 196 w 145"/>
                  <a:gd name="T79" fmla="*/ 2285 h 1339"/>
                  <a:gd name="T80" fmla="*/ 210 w 145"/>
                  <a:gd name="T81" fmla="*/ 2287 h 1339"/>
                  <a:gd name="T82" fmla="*/ 232 w 145"/>
                  <a:gd name="T83" fmla="*/ 2112 h 1339"/>
                  <a:gd name="T84" fmla="*/ 260 w 145"/>
                  <a:gd name="T85" fmla="*/ 1882 h 1339"/>
                  <a:gd name="T86" fmla="*/ 287 w 145"/>
                  <a:gd name="T87" fmla="*/ 1664 h 1339"/>
                  <a:gd name="T88" fmla="*/ 338 w 145"/>
                  <a:gd name="T89" fmla="*/ 855 h 1339"/>
                  <a:gd name="T90" fmla="*/ 292 w 145"/>
                  <a:gd name="T91" fmla="*/ 551 h 1339"/>
                  <a:gd name="T92" fmla="*/ 265 w 145"/>
                  <a:gd name="T93" fmla="*/ 471 h 1339"/>
                  <a:gd name="T94" fmla="*/ 246 w 145"/>
                  <a:gd name="T95" fmla="*/ 1606 h 1339"/>
                  <a:gd name="T96" fmla="*/ 224 w 145"/>
                  <a:gd name="T97" fmla="*/ 1630 h 1339"/>
                  <a:gd name="T98" fmla="*/ 196 w 145"/>
                  <a:gd name="T99" fmla="*/ 1662 h 1339"/>
                  <a:gd name="T100" fmla="*/ 166 w 145"/>
                  <a:gd name="T101" fmla="*/ 1728 h 1339"/>
                  <a:gd name="T102" fmla="*/ 162 w 145"/>
                  <a:gd name="T103" fmla="*/ 1736 h 1339"/>
                  <a:gd name="T104" fmla="*/ 181 w 145"/>
                  <a:gd name="T105" fmla="*/ 1574 h 1339"/>
                  <a:gd name="T106" fmla="*/ 218 w 145"/>
                  <a:gd name="T107" fmla="*/ 1462 h 1339"/>
                  <a:gd name="T108" fmla="*/ 234 w 145"/>
                  <a:gd name="T109" fmla="*/ 1410 h 1339"/>
                  <a:gd name="T110" fmla="*/ 281 w 145"/>
                  <a:gd name="T111" fmla="*/ 1317 h 1339"/>
                  <a:gd name="T112" fmla="*/ 246 w 145"/>
                  <a:gd name="T113" fmla="*/ 1606 h 133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45" h="1339">
                    <a:moveTo>
                      <a:pt x="107" y="193"/>
                    </a:moveTo>
                    <a:cubicBezTo>
                      <a:pt x="81" y="118"/>
                      <a:pt x="66" y="71"/>
                      <a:pt x="36" y="37"/>
                    </a:cubicBezTo>
                    <a:cubicBezTo>
                      <a:pt x="36" y="37"/>
                      <a:pt x="27" y="27"/>
                      <a:pt x="25" y="24"/>
                    </a:cubicBezTo>
                    <a:cubicBezTo>
                      <a:pt x="20" y="18"/>
                      <a:pt x="15" y="9"/>
                      <a:pt x="15" y="0"/>
                    </a:cubicBezTo>
                    <a:cubicBezTo>
                      <a:pt x="0" y="40"/>
                      <a:pt x="0" y="40"/>
                      <a:pt x="0" y="40"/>
                    </a:cubicBezTo>
                    <a:cubicBezTo>
                      <a:pt x="7" y="40"/>
                      <a:pt x="16" y="45"/>
                      <a:pt x="21" y="51"/>
                    </a:cubicBezTo>
                    <a:cubicBezTo>
                      <a:pt x="36" y="69"/>
                      <a:pt x="42" y="74"/>
                      <a:pt x="54" y="105"/>
                    </a:cubicBezTo>
                    <a:cubicBezTo>
                      <a:pt x="57" y="114"/>
                      <a:pt x="54" y="119"/>
                      <a:pt x="52" y="123"/>
                    </a:cubicBezTo>
                    <a:cubicBezTo>
                      <a:pt x="48" y="131"/>
                      <a:pt x="42" y="132"/>
                      <a:pt x="37" y="136"/>
                    </a:cubicBezTo>
                    <a:cubicBezTo>
                      <a:pt x="44" y="148"/>
                      <a:pt x="44" y="148"/>
                      <a:pt x="44" y="148"/>
                    </a:cubicBezTo>
                    <a:cubicBezTo>
                      <a:pt x="49" y="144"/>
                      <a:pt x="52" y="143"/>
                      <a:pt x="56" y="137"/>
                    </a:cubicBezTo>
                    <a:cubicBezTo>
                      <a:pt x="57" y="135"/>
                      <a:pt x="59" y="135"/>
                      <a:pt x="60" y="137"/>
                    </a:cubicBezTo>
                    <a:cubicBezTo>
                      <a:pt x="88" y="187"/>
                      <a:pt x="111" y="255"/>
                      <a:pt x="117" y="353"/>
                    </a:cubicBezTo>
                    <a:cubicBezTo>
                      <a:pt x="121" y="414"/>
                      <a:pt x="119" y="473"/>
                      <a:pt x="114" y="528"/>
                    </a:cubicBezTo>
                    <a:cubicBezTo>
                      <a:pt x="100" y="542"/>
                      <a:pt x="93" y="558"/>
                      <a:pt x="87" y="577"/>
                    </a:cubicBezTo>
                    <a:cubicBezTo>
                      <a:pt x="79" y="598"/>
                      <a:pt x="79" y="598"/>
                      <a:pt x="79" y="598"/>
                    </a:cubicBezTo>
                    <a:cubicBezTo>
                      <a:pt x="74" y="614"/>
                      <a:pt x="68" y="629"/>
                      <a:pt x="65" y="645"/>
                    </a:cubicBezTo>
                    <a:cubicBezTo>
                      <a:pt x="60" y="668"/>
                      <a:pt x="58" y="692"/>
                      <a:pt x="57" y="716"/>
                    </a:cubicBezTo>
                    <a:cubicBezTo>
                      <a:pt x="56" y="726"/>
                      <a:pt x="56" y="726"/>
                      <a:pt x="56" y="726"/>
                    </a:cubicBezTo>
                    <a:cubicBezTo>
                      <a:pt x="55" y="744"/>
                      <a:pt x="54" y="766"/>
                      <a:pt x="46" y="782"/>
                    </a:cubicBezTo>
                    <a:cubicBezTo>
                      <a:pt x="54" y="786"/>
                      <a:pt x="54" y="786"/>
                      <a:pt x="54" y="786"/>
                    </a:cubicBezTo>
                    <a:cubicBezTo>
                      <a:pt x="60" y="771"/>
                      <a:pt x="62" y="753"/>
                      <a:pt x="64" y="736"/>
                    </a:cubicBezTo>
                    <a:cubicBezTo>
                      <a:pt x="64" y="736"/>
                      <a:pt x="64" y="736"/>
                      <a:pt x="64" y="736"/>
                    </a:cubicBezTo>
                    <a:cubicBezTo>
                      <a:pt x="68" y="729"/>
                      <a:pt x="71" y="720"/>
                      <a:pt x="74" y="712"/>
                    </a:cubicBezTo>
                    <a:cubicBezTo>
                      <a:pt x="77" y="703"/>
                      <a:pt x="80" y="694"/>
                      <a:pt x="85" y="688"/>
                    </a:cubicBezTo>
                    <a:cubicBezTo>
                      <a:pt x="88" y="684"/>
                      <a:pt x="91" y="680"/>
                      <a:pt x="95" y="676"/>
                    </a:cubicBezTo>
                    <a:cubicBezTo>
                      <a:pt x="96" y="675"/>
                      <a:pt x="97" y="675"/>
                      <a:pt x="97" y="674"/>
                    </a:cubicBezTo>
                    <a:cubicBezTo>
                      <a:pt x="97" y="677"/>
                      <a:pt x="97" y="679"/>
                      <a:pt x="96" y="682"/>
                    </a:cubicBezTo>
                    <a:cubicBezTo>
                      <a:pt x="92" y="716"/>
                      <a:pt x="88" y="745"/>
                      <a:pt x="85" y="771"/>
                    </a:cubicBezTo>
                    <a:cubicBezTo>
                      <a:pt x="81" y="820"/>
                      <a:pt x="81" y="842"/>
                      <a:pt x="77" y="864"/>
                    </a:cubicBezTo>
                    <a:cubicBezTo>
                      <a:pt x="74" y="883"/>
                      <a:pt x="71" y="902"/>
                      <a:pt x="68" y="937"/>
                    </a:cubicBezTo>
                    <a:cubicBezTo>
                      <a:pt x="68" y="937"/>
                      <a:pt x="68" y="937"/>
                      <a:pt x="68" y="937"/>
                    </a:cubicBezTo>
                    <a:cubicBezTo>
                      <a:pt x="62" y="1010"/>
                      <a:pt x="59" y="1113"/>
                      <a:pt x="56" y="1198"/>
                    </a:cubicBezTo>
                    <a:cubicBezTo>
                      <a:pt x="55" y="1217"/>
                      <a:pt x="48" y="1247"/>
                      <a:pt x="42" y="1269"/>
                    </a:cubicBezTo>
                    <a:cubicBezTo>
                      <a:pt x="41" y="1273"/>
                      <a:pt x="34" y="1305"/>
                      <a:pt x="32" y="1310"/>
                    </a:cubicBezTo>
                    <a:cubicBezTo>
                      <a:pt x="28" y="1321"/>
                      <a:pt x="24" y="1328"/>
                      <a:pt x="24" y="1338"/>
                    </a:cubicBezTo>
                    <a:cubicBezTo>
                      <a:pt x="29" y="1339"/>
                      <a:pt x="29" y="1339"/>
                      <a:pt x="29" y="1339"/>
                    </a:cubicBezTo>
                    <a:cubicBezTo>
                      <a:pt x="32" y="1324"/>
                      <a:pt x="38" y="1306"/>
                      <a:pt x="44" y="1287"/>
                    </a:cubicBezTo>
                    <a:cubicBezTo>
                      <a:pt x="53" y="1258"/>
                      <a:pt x="63" y="1229"/>
                      <a:pt x="64" y="1202"/>
                    </a:cubicBezTo>
                    <a:cubicBezTo>
                      <a:pt x="67" y="1116"/>
                      <a:pt x="73" y="1012"/>
                      <a:pt x="79" y="939"/>
                    </a:cubicBezTo>
                    <a:cubicBezTo>
                      <a:pt x="85" y="940"/>
                      <a:pt x="85" y="940"/>
                      <a:pt x="85" y="940"/>
                    </a:cubicBezTo>
                    <a:cubicBezTo>
                      <a:pt x="88" y="905"/>
                      <a:pt x="91" y="887"/>
                      <a:pt x="94" y="868"/>
                    </a:cubicBezTo>
                    <a:cubicBezTo>
                      <a:pt x="97" y="847"/>
                      <a:pt x="101" y="822"/>
                      <a:pt x="105" y="773"/>
                    </a:cubicBezTo>
                    <a:cubicBezTo>
                      <a:pt x="107" y="748"/>
                      <a:pt x="111" y="718"/>
                      <a:pt x="116" y="684"/>
                    </a:cubicBezTo>
                    <a:cubicBezTo>
                      <a:pt x="129" y="593"/>
                      <a:pt x="145" y="479"/>
                      <a:pt x="137" y="352"/>
                    </a:cubicBezTo>
                    <a:cubicBezTo>
                      <a:pt x="134" y="304"/>
                      <a:pt x="127" y="263"/>
                      <a:pt x="118" y="227"/>
                    </a:cubicBezTo>
                    <a:cubicBezTo>
                      <a:pt x="115" y="216"/>
                      <a:pt x="112" y="206"/>
                      <a:pt x="107" y="193"/>
                    </a:cubicBezTo>
                    <a:close/>
                    <a:moveTo>
                      <a:pt x="100" y="660"/>
                    </a:moveTo>
                    <a:cubicBezTo>
                      <a:pt x="98" y="664"/>
                      <a:pt x="94" y="667"/>
                      <a:pt x="91" y="670"/>
                    </a:cubicBezTo>
                    <a:cubicBezTo>
                      <a:pt x="87" y="674"/>
                      <a:pt x="83" y="678"/>
                      <a:pt x="79" y="683"/>
                    </a:cubicBezTo>
                    <a:cubicBezTo>
                      <a:pt x="74" y="691"/>
                      <a:pt x="71" y="700"/>
                      <a:pt x="67" y="710"/>
                    </a:cubicBezTo>
                    <a:cubicBezTo>
                      <a:pt x="67" y="711"/>
                      <a:pt x="66" y="712"/>
                      <a:pt x="66" y="714"/>
                    </a:cubicBezTo>
                    <a:cubicBezTo>
                      <a:pt x="68" y="691"/>
                      <a:pt x="69" y="668"/>
                      <a:pt x="73" y="647"/>
                    </a:cubicBezTo>
                    <a:cubicBezTo>
                      <a:pt x="76" y="631"/>
                      <a:pt x="82" y="616"/>
                      <a:pt x="88" y="601"/>
                    </a:cubicBezTo>
                    <a:cubicBezTo>
                      <a:pt x="95" y="579"/>
                      <a:pt x="95" y="579"/>
                      <a:pt x="95" y="579"/>
                    </a:cubicBezTo>
                    <a:cubicBezTo>
                      <a:pt x="100" y="564"/>
                      <a:pt x="105" y="552"/>
                      <a:pt x="114" y="541"/>
                    </a:cubicBezTo>
                    <a:cubicBezTo>
                      <a:pt x="110" y="584"/>
                      <a:pt x="105" y="624"/>
                      <a:pt x="100" y="66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6" name="Freeform 218">
                <a:extLst>
                  <a:ext uri="{FF2B5EF4-FFF2-40B4-BE49-F238E27FC236}">
                    <a16:creationId xmlns:a16="http://schemas.microsoft.com/office/drawing/2014/main" id="{D4B1E6B6-B119-66AA-323E-F2E0F00D8F5B}"/>
                  </a:ext>
                </a:extLst>
              </p:cNvPr>
              <p:cNvSpPr>
                <a:spLocks noEditPoints="1"/>
              </p:cNvSpPr>
              <p:nvPr/>
            </p:nvSpPr>
            <p:spPr bwMode="auto">
              <a:xfrm>
                <a:off x="1338" y="1314"/>
                <a:ext cx="362" cy="1227"/>
              </a:xfrm>
              <a:custGeom>
                <a:avLst/>
                <a:gdLst>
                  <a:gd name="T0" fmla="*/ 632 w 269"/>
                  <a:gd name="T1" fmla="*/ 1993 h 912"/>
                  <a:gd name="T2" fmla="*/ 627 w 269"/>
                  <a:gd name="T3" fmla="*/ 1959 h 912"/>
                  <a:gd name="T4" fmla="*/ 591 w 269"/>
                  <a:gd name="T5" fmla="*/ 1678 h 912"/>
                  <a:gd name="T6" fmla="*/ 478 w 269"/>
                  <a:gd name="T7" fmla="*/ 1305 h 912"/>
                  <a:gd name="T8" fmla="*/ 456 w 269"/>
                  <a:gd name="T9" fmla="*/ 1243 h 912"/>
                  <a:gd name="T10" fmla="*/ 414 w 269"/>
                  <a:gd name="T11" fmla="*/ 704 h 912"/>
                  <a:gd name="T12" fmla="*/ 210 w 269"/>
                  <a:gd name="T13" fmla="*/ 163 h 912"/>
                  <a:gd name="T14" fmla="*/ 12 w 269"/>
                  <a:gd name="T15" fmla="*/ 0 h 912"/>
                  <a:gd name="T16" fmla="*/ 0 w 269"/>
                  <a:gd name="T17" fmla="*/ 27 h 912"/>
                  <a:gd name="T18" fmla="*/ 386 w 269"/>
                  <a:gd name="T19" fmla="*/ 706 h 912"/>
                  <a:gd name="T20" fmla="*/ 428 w 269"/>
                  <a:gd name="T21" fmla="*/ 1249 h 912"/>
                  <a:gd name="T22" fmla="*/ 431 w 269"/>
                  <a:gd name="T23" fmla="*/ 1341 h 912"/>
                  <a:gd name="T24" fmla="*/ 428 w 269"/>
                  <a:gd name="T25" fmla="*/ 1472 h 912"/>
                  <a:gd name="T26" fmla="*/ 444 w 269"/>
                  <a:gd name="T27" fmla="*/ 1680 h 912"/>
                  <a:gd name="T28" fmla="*/ 487 w 269"/>
                  <a:gd name="T29" fmla="*/ 1859 h 912"/>
                  <a:gd name="T30" fmla="*/ 509 w 269"/>
                  <a:gd name="T31" fmla="*/ 1975 h 912"/>
                  <a:gd name="T32" fmla="*/ 509 w 269"/>
                  <a:gd name="T33" fmla="*/ 1982 h 912"/>
                  <a:gd name="T34" fmla="*/ 505 w 269"/>
                  <a:gd name="T35" fmla="*/ 2025 h 912"/>
                  <a:gd name="T36" fmla="*/ 499 w 269"/>
                  <a:gd name="T37" fmla="*/ 2095 h 912"/>
                  <a:gd name="T38" fmla="*/ 576 w 269"/>
                  <a:gd name="T39" fmla="*/ 2212 h 912"/>
                  <a:gd name="T40" fmla="*/ 634 w 269"/>
                  <a:gd name="T41" fmla="*/ 2200 h 912"/>
                  <a:gd name="T42" fmla="*/ 655 w 269"/>
                  <a:gd name="T43" fmla="*/ 2123 h 912"/>
                  <a:gd name="T44" fmla="*/ 632 w 269"/>
                  <a:gd name="T45" fmla="*/ 1993 h 912"/>
                  <a:gd name="T46" fmla="*/ 619 w 269"/>
                  <a:gd name="T47" fmla="*/ 2186 h 912"/>
                  <a:gd name="T48" fmla="*/ 580 w 269"/>
                  <a:gd name="T49" fmla="*/ 2192 h 912"/>
                  <a:gd name="T50" fmla="*/ 523 w 269"/>
                  <a:gd name="T51" fmla="*/ 2029 h 912"/>
                  <a:gd name="T52" fmla="*/ 529 w 269"/>
                  <a:gd name="T53" fmla="*/ 1982 h 912"/>
                  <a:gd name="T54" fmla="*/ 529 w 269"/>
                  <a:gd name="T55" fmla="*/ 1982 h 912"/>
                  <a:gd name="T56" fmla="*/ 529 w 269"/>
                  <a:gd name="T57" fmla="*/ 1982 h 912"/>
                  <a:gd name="T58" fmla="*/ 529 w 269"/>
                  <a:gd name="T59" fmla="*/ 1975 h 912"/>
                  <a:gd name="T60" fmla="*/ 507 w 269"/>
                  <a:gd name="T61" fmla="*/ 1851 h 912"/>
                  <a:gd name="T62" fmla="*/ 464 w 269"/>
                  <a:gd name="T63" fmla="*/ 1676 h 912"/>
                  <a:gd name="T64" fmla="*/ 445 w 269"/>
                  <a:gd name="T65" fmla="*/ 1472 h 912"/>
                  <a:gd name="T66" fmla="*/ 451 w 269"/>
                  <a:gd name="T67" fmla="*/ 1341 h 912"/>
                  <a:gd name="T68" fmla="*/ 451 w 269"/>
                  <a:gd name="T69" fmla="*/ 1317 h 912"/>
                  <a:gd name="T70" fmla="*/ 460 w 269"/>
                  <a:gd name="T71" fmla="*/ 1312 h 912"/>
                  <a:gd name="T72" fmla="*/ 571 w 269"/>
                  <a:gd name="T73" fmla="*/ 1678 h 912"/>
                  <a:gd name="T74" fmla="*/ 607 w 269"/>
                  <a:gd name="T75" fmla="*/ 1962 h 912"/>
                  <a:gd name="T76" fmla="*/ 612 w 269"/>
                  <a:gd name="T77" fmla="*/ 1997 h 912"/>
                  <a:gd name="T78" fmla="*/ 612 w 269"/>
                  <a:gd name="T79" fmla="*/ 1997 h 912"/>
                  <a:gd name="T80" fmla="*/ 635 w 269"/>
                  <a:gd name="T81" fmla="*/ 2123 h 912"/>
                  <a:gd name="T82" fmla="*/ 619 w 269"/>
                  <a:gd name="T83" fmla="*/ 2186 h 9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9" h="912">
                    <a:moveTo>
                      <a:pt x="259" y="818"/>
                    </a:moveTo>
                    <a:cubicBezTo>
                      <a:pt x="259" y="817"/>
                      <a:pt x="257" y="804"/>
                      <a:pt x="257" y="804"/>
                    </a:cubicBezTo>
                    <a:cubicBezTo>
                      <a:pt x="254" y="791"/>
                      <a:pt x="250" y="772"/>
                      <a:pt x="242" y="689"/>
                    </a:cubicBezTo>
                    <a:cubicBezTo>
                      <a:pt x="235" y="610"/>
                      <a:pt x="210" y="563"/>
                      <a:pt x="196" y="536"/>
                    </a:cubicBezTo>
                    <a:cubicBezTo>
                      <a:pt x="190" y="525"/>
                      <a:pt x="187" y="511"/>
                      <a:pt x="187" y="511"/>
                    </a:cubicBezTo>
                    <a:cubicBezTo>
                      <a:pt x="187" y="511"/>
                      <a:pt x="183" y="474"/>
                      <a:pt x="170" y="289"/>
                    </a:cubicBezTo>
                    <a:cubicBezTo>
                      <a:pt x="163" y="185"/>
                      <a:pt x="124" y="109"/>
                      <a:pt x="86" y="67"/>
                    </a:cubicBezTo>
                    <a:cubicBezTo>
                      <a:pt x="54" y="30"/>
                      <a:pt x="34" y="14"/>
                      <a:pt x="5" y="0"/>
                    </a:cubicBezTo>
                    <a:cubicBezTo>
                      <a:pt x="0" y="11"/>
                      <a:pt x="0" y="11"/>
                      <a:pt x="0" y="11"/>
                    </a:cubicBezTo>
                    <a:cubicBezTo>
                      <a:pt x="61" y="41"/>
                      <a:pt x="147" y="129"/>
                      <a:pt x="158" y="290"/>
                    </a:cubicBezTo>
                    <a:cubicBezTo>
                      <a:pt x="171" y="476"/>
                      <a:pt x="175" y="512"/>
                      <a:pt x="175" y="513"/>
                    </a:cubicBezTo>
                    <a:cubicBezTo>
                      <a:pt x="175" y="513"/>
                      <a:pt x="177" y="540"/>
                      <a:pt x="177" y="551"/>
                    </a:cubicBezTo>
                    <a:cubicBezTo>
                      <a:pt x="176" y="566"/>
                      <a:pt x="175" y="584"/>
                      <a:pt x="175" y="604"/>
                    </a:cubicBezTo>
                    <a:cubicBezTo>
                      <a:pt x="175" y="631"/>
                      <a:pt x="177" y="661"/>
                      <a:pt x="182" y="690"/>
                    </a:cubicBezTo>
                    <a:cubicBezTo>
                      <a:pt x="189" y="723"/>
                      <a:pt x="195" y="745"/>
                      <a:pt x="200" y="763"/>
                    </a:cubicBezTo>
                    <a:cubicBezTo>
                      <a:pt x="206" y="782"/>
                      <a:pt x="209" y="795"/>
                      <a:pt x="209" y="811"/>
                    </a:cubicBezTo>
                    <a:cubicBezTo>
                      <a:pt x="209" y="812"/>
                      <a:pt x="209" y="813"/>
                      <a:pt x="209" y="814"/>
                    </a:cubicBezTo>
                    <a:cubicBezTo>
                      <a:pt x="209" y="814"/>
                      <a:pt x="207" y="832"/>
                      <a:pt x="207" y="832"/>
                    </a:cubicBezTo>
                    <a:cubicBezTo>
                      <a:pt x="206" y="841"/>
                      <a:pt x="205" y="851"/>
                      <a:pt x="205" y="860"/>
                    </a:cubicBezTo>
                    <a:cubicBezTo>
                      <a:pt x="205" y="881"/>
                      <a:pt x="211" y="901"/>
                      <a:pt x="236" y="908"/>
                    </a:cubicBezTo>
                    <a:cubicBezTo>
                      <a:pt x="249" y="912"/>
                      <a:pt x="256" y="907"/>
                      <a:pt x="260" y="903"/>
                    </a:cubicBezTo>
                    <a:cubicBezTo>
                      <a:pt x="266" y="897"/>
                      <a:pt x="269" y="885"/>
                      <a:pt x="269" y="872"/>
                    </a:cubicBezTo>
                    <a:cubicBezTo>
                      <a:pt x="269" y="852"/>
                      <a:pt x="263" y="829"/>
                      <a:pt x="259" y="818"/>
                    </a:cubicBezTo>
                    <a:close/>
                    <a:moveTo>
                      <a:pt x="254" y="898"/>
                    </a:moveTo>
                    <a:cubicBezTo>
                      <a:pt x="251" y="902"/>
                      <a:pt x="246" y="902"/>
                      <a:pt x="238" y="900"/>
                    </a:cubicBezTo>
                    <a:cubicBezTo>
                      <a:pt x="208" y="891"/>
                      <a:pt x="212" y="862"/>
                      <a:pt x="215" y="833"/>
                    </a:cubicBezTo>
                    <a:cubicBezTo>
                      <a:pt x="217" y="814"/>
                      <a:pt x="217" y="814"/>
                      <a:pt x="217" y="814"/>
                    </a:cubicBezTo>
                    <a:cubicBezTo>
                      <a:pt x="217" y="814"/>
                      <a:pt x="217" y="814"/>
                      <a:pt x="217" y="814"/>
                    </a:cubicBezTo>
                    <a:cubicBezTo>
                      <a:pt x="217" y="814"/>
                      <a:pt x="217" y="814"/>
                      <a:pt x="217" y="814"/>
                    </a:cubicBezTo>
                    <a:cubicBezTo>
                      <a:pt x="217" y="813"/>
                      <a:pt x="217" y="812"/>
                      <a:pt x="217" y="811"/>
                    </a:cubicBezTo>
                    <a:cubicBezTo>
                      <a:pt x="217" y="794"/>
                      <a:pt x="213" y="781"/>
                      <a:pt x="208" y="760"/>
                    </a:cubicBezTo>
                    <a:cubicBezTo>
                      <a:pt x="203" y="743"/>
                      <a:pt x="196" y="721"/>
                      <a:pt x="190" y="688"/>
                    </a:cubicBezTo>
                    <a:cubicBezTo>
                      <a:pt x="185" y="660"/>
                      <a:pt x="183" y="631"/>
                      <a:pt x="183" y="604"/>
                    </a:cubicBezTo>
                    <a:cubicBezTo>
                      <a:pt x="183" y="584"/>
                      <a:pt x="184" y="566"/>
                      <a:pt x="185" y="551"/>
                    </a:cubicBezTo>
                    <a:cubicBezTo>
                      <a:pt x="185" y="547"/>
                      <a:pt x="185" y="544"/>
                      <a:pt x="185" y="541"/>
                    </a:cubicBezTo>
                    <a:cubicBezTo>
                      <a:pt x="185" y="538"/>
                      <a:pt x="187" y="537"/>
                      <a:pt x="189" y="539"/>
                    </a:cubicBezTo>
                    <a:cubicBezTo>
                      <a:pt x="203" y="567"/>
                      <a:pt x="227" y="612"/>
                      <a:pt x="234" y="689"/>
                    </a:cubicBezTo>
                    <a:cubicBezTo>
                      <a:pt x="242" y="773"/>
                      <a:pt x="246" y="792"/>
                      <a:pt x="249" y="806"/>
                    </a:cubicBezTo>
                    <a:cubicBezTo>
                      <a:pt x="251" y="820"/>
                      <a:pt x="251" y="820"/>
                      <a:pt x="251" y="820"/>
                    </a:cubicBezTo>
                    <a:cubicBezTo>
                      <a:pt x="251" y="820"/>
                      <a:pt x="251" y="820"/>
                      <a:pt x="251" y="820"/>
                    </a:cubicBezTo>
                    <a:cubicBezTo>
                      <a:pt x="256" y="833"/>
                      <a:pt x="261" y="855"/>
                      <a:pt x="261" y="872"/>
                    </a:cubicBezTo>
                    <a:cubicBezTo>
                      <a:pt x="261" y="883"/>
                      <a:pt x="259" y="893"/>
                      <a:pt x="254" y="898"/>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7" name="Freeform 219">
                <a:extLst>
                  <a:ext uri="{FF2B5EF4-FFF2-40B4-BE49-F238E27FC236}">
                    <a16:creationId xmlns:a16="http://schemas.microsoft.com/office/drawing/2014/main" id="{9A1EF261-F09A-CFB6-0214-D02C236CBD48}"/>
                  </a:ext>
                </a:extLst>
              </p:cNvPr>
              <p:cNvSpPr>
                <a:spLocks/>
              </p:cNvSpPr>
              <p:nvPr/>
            </p:nvSpPr>
            <p:spPr bwMode="auto">
              <a:xfrm>
                <a:off x="1574" y="2120"/>
                <a:ext cx="62" cy="160"/>
              </a:xfrm>
              <a:custGeom>
                <a:avLst/>
                <a:gdLst>
                  <a:gd name="T0" fmla="*/ 16 w 46"/>
                  <a:gd name="T1" fmla="*/ 0 h 119"/>
                  <a:gd name="T2" fmla="*/ 43 w 46"/>
                  <a:gd name="T3" fmla="*/ 93 h 119"/>
                  <a:gd name="T4" fmla="*/ 96 w 46"/>
                  <a:gd name="T5" fmla="*/ 233 h 119"/>
                  <a:gd name="T6" fmla="*/ 113 w 46"/>
                  <a:gd name="T7" fmla="*/ 289 h 119"/>
                  <a:gd name="T8" fmla="*/ 113 w 46"/>
                  <a:gd name="T9" fmla="*/ 289 h 119"/>
                  <a:gd name="T10" fmla="*/ 90 w 46"/>
                  <a:gd name="T11" fmla="*/ 241 h 119"/>
                  <a:gd name="T12" fmla="*/ 30 w 46"/>
                  <a:gd name="T13" fmla="*/ 98 h 119"/>
                  <a:gd name="T14" fmla="*/ 1 w 46"/>
                  <a:gd name="T15" fmla="*/ 0 h 119"/>
                  <a:gd name="T16" fmla="*/ 16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7" y="0"/>
                    </a:moveTo>
                    <a:cubicBezTo>
                      <a:pt x="6" y="13"/>
                      <a:pt x="12" y="25"/>
                      <a:pt x="18" y="38"/>
                    </a:cubicBezTo>
                    <a:cubicBezTo>
                      <a:pt x="27" y="57"/>
                      <a:pt x="32" y="77"/>
                      <a:pt x="39" y="96"/>
                    </a:cubicBezTo>
                    <a:cubicBezTo>
                      <a:pt x="46" y="119"/>
                      <a:pt x="46" y="119"/>
                      <a:pt x="46" y="119"/>
                    </a:cubicBezTo>
                    <a:cubicBezTo>
                      <a:pt x="46" y="119"/>
                      <a:pt x="46" y="119"/>
                      <a:pt x="46" y="119"/>
                    </a:cubicBezTo>
                    <a:cubicBezTo>
                      <a:pt x="37" y="99"/>
                      <a:pt x="37" y="99"/>
                      <a:pt x="37" y="99"/>
                    </a:cubicBezTo>
                    <a:cubicBezTo>
                      <a:pt x="30" y="80"/>
                      <a:pt x="21" y="59"/>
                      <a:pt x="12" y="40"/>
                    </a:cubicBezTo>
                    <a:cubicBezTo>
                      <a:pt x="6" y="27"/>
                      <a:pt x="0" y="14"/>
                      <a:pt x="1" y="0"/>
                    </a:cubicBezTo>
                    <a:lnTo>
                      <a:pt x="7"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8" name="Freeform 220">
                <a:extLst>
                  <a:ext uri="{FF2B5EF4-FFF2-40B4-BE49-F238E27FC236}">
                    <a16:creationId xmlns:a16="http://schemas.microsoft.com/office/drawing/2014/main" id="{E3C84EE6-C84E-E0D5-385D-404F6D24CA88}"/>
                  </a:ext>
                </a:extLst>
              </p:cNvPr>
              <p:cNvSpPr>
                <a:spLocks/>
              </p:cNvSpPr>
              <p:nvPr/>
            </p:nvSpPr>
            <p:spPr bwMode="auto">
              <a:xfrm>
                <a:off x="1527" y="1646"/>
                <a:ext cx="134" cy="564"/>
              </a:xfrm>
              <a:custGeom>
                <a:avLst/>
                <a:gdLst>
                  <a:gd name="T0" fmla="*/ 1 w 100"/>
                  <a:gd name="T1" fmla="*/ 397 h 419"/>
                  <a:gd name="T2" fmla="*/ 7 w 100"/>
                  <a:gd name="T3" fmla="*/ 339 h 419"/>
                  <a:gd name="T4" fmla="*/ 12 w 100"/>
                  <a:gd name="T5" fmla="*/ 256 h 419"/>
                  <a:gd name="T6" fmla="*/ 16 w 100"/>
                  <a:gd name="T7" fmla="*/ 203 h 419"/>
                  <a:gd name="T8" fmla="*/ 34 w 100"/>
                  <a:gd name="T9" fmla="*/ 0 h 419"/>
                  <a:gd name="T10" fmla="*/ 56 w 100"/>
                  <a:gd name="T11" fmla="*/ 22 h 419"/>
                  <a:gd name="T12" fmla="*/ 31 w 100"/>
                  <a:gd name="T13" fmla="*/ 203 h 419"/>
                  <a:gd name="T14" fmla="*/ 27 w 100"/>
                  <a:gd name="T15" fmla="*/ 258 h 419"/>
                  <a:gd name="T16" fmla="*/ 21 w 100"/>
                  <a:gd name="T17" fmla="*/ 339 h 419"/>
                  <a:gd name="T18" fmla="*/ 16 w 100"/>
                  <a:gd name="T19" fmla="*/ 397 h 419"/>
                  <a:gd name="T20" fmla="*/ 20 w 100"/>
                  <a:gd name="T21" fmla="*/ 459 h 419"/>
                  <a:gd name="T22" fmla="*/ 101 w 100"/>
                  <a:gd name="T23" fmla="*/ 598 h 419"/>
                  <a:gd name="T24" fmla="*/ 122 w 100"/>
                  <a:gd name="T25" fmla="*/ 629 h 419"/>
                  <a:gd name="T26" fmla="*/ 137 w 100"/>
                  <a:gd name="T27" fmla="*/ 649 h 419"/>
                  <a:gd name="T28" fmla="*/ 157 w 100"/>
                  <a:gd name="T29" fmla="*/ 677 h 419"/>
                  <a:gd name="T30" fmla="*/ 210 w 100"/>
                  <a:gd name="T31" fmla="*/ 774 h 419"/>
                  <a:gd name="T32" fmla="*/ 239 w 100"/>
                  <a:gd name="T33" fmla="*/ 938 h 419"/>
                  <a:gd name="T34" fmla="*/ 239 w 100"/>
                  <a:gd name="T35" fmla="*/ 980 h 419"/>
                  <a:gd name="T36" fmla="*/ 236 w 100"/>
                  <a:gd name="T37" fmla="*/ 1020 h 419"/>
                  <a:gd name="T38" fmla="*/ 221 w 100"/>
                  <a:gd name="T39" fmla="*/ 1022 h 419"/>
                  <a:gd name="T40" fmla="*/ 225 w 100"/>
                  <a:gd name="T41" fmla="*/ 979 h 419"/>
                  <a:gd name="T42" fmla="*/ 225 w 100"/>
                  <a:gd name="T43" fmla="*/ 938 h 419"/>
                  <a:gd name="T44" fmla="*/ 197 w 100"/>
                  <a:gd name="T45" fmla="*/ 777 h 419"/>
                  <a:gd name="T46" fmla="*/ 158 w 100"/>
                  <a:gd name="T47" fmla="*/ 707 h 419"/>
                  <a:gd name="T48" fmla="*/ 158 w 100"/>
                  <a:gd name="T49" fmla="*/ 711 h 419"/>
                  <a:gd name="T50" fmla="*/ 163 w 100"/>
                  <a:gd name="T51" fmla="*/ 766 h 419"/>
                  <a:gd name="T52" fmla="*/ 149 w 100"/>
                  <a:gd name="T53" fmla="*/ 770 h 419"/>
                  <a:gd name="T54" fmla="*/ 143 w 100"/>
                  <a:gd name="T55" fmla="*/ 711 h 419"/>
                  <a:gd name="T56" fmla="*/ 142 w 100"/>
                  <a:gd name="T57" fmla="*/ 682 h 419"/>
                  <a:gd name="T58" fmla="*/ 126 w 100"/>
                  <a:gd name="T59" fmla="*/ 658 h 419"/>
                  <a:gd name="T60" fmla="*/ 111 w 100"/>
                  <a:gd name="T61" fmla="*/ 635 h 419"/>
                  <a:gd name="T62" fmla="*/ 90 w 100"/>
                  <a:gd name="T63" fmla="*/ 607 h 419"/>
                  <a:gd name="T64" fmla="*/ 46 w 100"/>
                  <a:gd name="T65" fmla="*/ 548 h 419"/>
                  <a:gd name="T66" fmla="*/ 38 w 100"/>
                  <a:gd name="T67" fmla="*/ 549 h 419"/>
                  <a:gd name="T68" fmla="*/ 48 w 100"/>
                  <a:gd name="T69" fmla="*/ 629 h 419"/>
                  <a:gd name="T70" fmla="*/ 78 w 100"/>
                  <a:gd name="T71" fmla="*/ 826 h 419"/>
                  <a:gd name="T72" fmla="*/ 90 w 100"/>
                  <a:gd name="T73" fmla="*/ 859 h 419"/>
                  <a:gd name="T74" fmla="*/ 106 w 100"/>
                  <a:gd name="T75" fmla="*/ 896 h 419"/>
                  <a:gd name="T76" fmla="*/ 91 w 100"/>
                  <a:gd name="T77" fmla="*/ 902 h 419"/>
                  <a:gd name="T78" fmla="*/ 78 w 100"/>
                  <a:gd name="T79" fmla="*/ 864 h 419"/>
                  <a:gd name="T80" fmla="*/ 63 w 100"/>
                  <a:gd name="T81" fmla="*/ 832 h 419"/>
                  <a:gd name="T82" fmla="*/ 34 w 100"/>
                  <a:gd name="T83" fmla="*/ 629 h 419"/>
                  <a:gd name="T84" fmla="*/ 20 w 100"/>
                  <a:gd name="T85" fmla="*/ 528 h 419"/>
                  <a:gd name="T86" fmla="*/ 5 w 100"/>
                  <a:gd name="T87" fmla="*/ 464 h 419"/>
                  <a:gd name="T88" fmla="*/ 1 w 100"/>
                  <a:gd name="T89" fmla="*/ 397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0" h="419">
                    <a:moveTo>
                      <a:pt x="1" y="163"/>
                    </a:moveTo>
                    <a:cubicBezTo>
                      <a:pt x="3" y="139"/>
                      <a:pt x="3" y="139"/>
                      <a:pt x="3" y="139"/>
                    </a:cubicBezTo>
                    <a:cubicBezTo>
                      <a:pt x="3" y="126"/>
                      <a:pt x="4" y="114"/>
                      <a:pt x="5" y="105"/>
                    </a:cubicBezTo>
                    <a:cubicBezTo>
                      <a:pt x="6" y="102"/>
                      <a:pt x="6" y="94"/>
                      <a:pt x="7" y="83"/>
                    </a:cubicBezTo>
                    <a:cubicBezTo>
                      <a:pt x="11" y="44"/>
                      <a:pt x="13" y="9"/>
                      <a:pt x="14" y="0"/>
                    </a:cubicBezTo>
                    <a:cubicBezTo>
                      <a:pt x="23" y="9"/>
                      <a:pt x="23" y="9"/>
                      <a:pt x="23" y="9"/>
                    </a:cubicBezTo>
                    <a:cubicBezTo>
                      <a:pt x="19" y="14"/>
                      <a:pt x="15" y="61"/>
                      <a:pt x="13" y="83"/>
                    </a:cubicBezTo>
                    <a:cubicBezTo>
                      <a:pt x="12" y="95"/>
                      <a:pt x="12" y="103"/>
                      <a:pt x="11" y="106"/>
                    </a:cubicBezTo>
                    <a:cubicBezTo>
                      <a:pt x="10" y="114"/>
                      <a:pt x="9" y="127"/>
                      <a:pt x="9" y="139"/>
                    </a:cubicBezTo>
                    <a:cubicBezTo>
                      <a:pt x="7" y="163"/>
                      <a:pt x="7" y="163"/>
                      <a:pt x="7" y="163"/>
                    </a:cubicBezTo>
                    <a:cubicBezTo>
                      <a:pt x="6" y="172"/>
                      <a:pt x="7" y="180"/>
                      <a:pt x="8" y="188"/>
                    </a:cubicBezTo>
                    <a:cubicBezTo>
                      <a:pt x="13" y="206"/>
                      <a:pt x="29" y="228"/>
                      <a:pt x="42" y="245"/>
                    </a:cubicBezTo>
                    <a:cubicBezTo>
                      <a:pt x="51" y="258"/>
                      <a:pt x="51" y="258"/>
                      <a:pt x="51" y="258"/>
                    </a:cubicBezTo>
                    <a:cubicBezTo>
                      <a:pt x="57" y="266"/>
                      <a:pt x="57" y="266"/>
                      <a:pt x="57" y="266"/>
                    </a:cubicBezTo>
                    <a:cubicBezTo>
                      <a:pt x="59" y="270"/>
                      <a:pt x="65" y="277"/>
                      <a:pt x="65" y="278"/>
                    </a:cubicBezTo>
                    <a:cubicBezTo>
                      <a:pt x="73" y="290"/>
                      <a:pt x="81" y="303"/>
                      <a:pt x="87" y="317"/>
                    </a:cubicBezTo>
                    <a:cubicBezTo>
                      <a:pt x="96" y="339"/>
                      <a:pt x="98" y="362"/>
                      <a:pt x="99" y="385"/>
                    </a:cubicBezTo>
                    <a:cubicBezTo>
                      <a:pt x="100" y="389"/>
                      <a:pt x="99" y="396"/>
                      <a:pt x="99" y="402"/>
                    </a:cubicBezTo>
                    <a:cubicBezTo>
                      <a:pt x="98" y="408"/>
                      <a:pt x="98" y="414"/>
                      <a:pt x="98" y="418"/>
                    </a:cubicBezTo>
                    <a:cubicBezTo>
                      <a:pt x="92" y="419"/>
                      <a:pt x="92" y="419"/>
                      <a:pt x="92" y="419"/>
                    </a:cubicBezTo>
                    <a:cubicBezTo>
                      <a:pt x="92" y="415"/>
                      <a:pt x="92" y="408"/>
                      <a:pt x="93" y="401"/>
                    </a:cubicBezTo>
                    <a:cubicBezTo>
                      <a:pt x="93" y="395"/>
                      <a:pt x="94" y="389"/>
                      <a:pt x="93" y="385"/>
                    </a:cubicBezTo>
                    <a:cubicBezTo>
                      <a:pt x="92" y="363"/>
                      <a:pt x="90" y="340"/>
                      <a:pt x="82" y="319"/>
                    </a:cubicBezTo>
                    <a:cubicBezTo>
                      <a:pt x="77" y="309"/>
                      <a:pt x="72" y="299"/>
                      <a:pt x="66" y="290"/>
                    </a:cubicBezTo>
                    <a:cubicBezTo>
                      <a:pt x="66" y="291"/>
                      <a:pt x="66" y="291"/>
                      <a:pt x="66" y="291"/>
                    </a:cubicBezTo>
                    <a:cubicBezTo>
                      <a:pt x="66" y="298"/>
                      <a:pt x="65" y="305"/>
                      <a:pt x="68" y="314"/>
                    </a:cubicBezTo>
                    <a:cubicBezTo>
                      <a:pt x="62" y="316"/>
                      <a:pt x="62" y="316"/>
                      <a:pt x="62" y="316"/>
                    </a:cubicBezTo>
                    <a:cubicBezTo>
                      <a:pt x="59" y="305"/>
                      <a:pt x="60" y="297"/>
                      <a:pt x="60" y="291"/>
                    </a:cubicBezTo>
                    <a:cubicBezTo>
                      <a:pt x="60" y="287"/>
                      <a:pt x="60" y="283"/>
                      <a:pt x="59" y="280"/>
                    </a:cubicBezTo>
                    <a:cubicBezTo>
                      <a:pt x="57" y="277"/>
                      <a:pt x="54" y="273"/>
                      <a:pt x="52" y="270"/>
                    </a:cubicBezTo>
                    <a:cubicBezTo>
                      <a:pt x="46" y="261"/>
                      <a:pt x="46" y="261"/>
                      <a:pt x="46" y="261"/>
                    </a:cubicBezTo>
                    <a:cubicBezTo>
                      <a:pt x="37" y="249"/>
                      <a:pt x="37" y="249"/>
                      <a:pt x="37" y="249"/>
                    </a:cubicBezTo>
                    <a:cubicBezTo>
                      <a:pt x="32" y="241"/>
                      <a:pt x="25" y="233"/>
                      <a:pt x="19" y="224"/>
                    </a:cubicBezTo>
                    <a:cubicBezTo>
                      <a:pt x="17" y="221"/>
                      <a:pt x="15" y="221"/>
                      <a:pt x="16" y="225"/>
                    </a:cubicBezTo>
                    <a:cubicBezTo>
                      <a:pt x="18" y="236"/>
                      <a:pt x="20" y="247"/>
                      <a:pt x="20" y="258"/>
                    </a:cubicBezTo>
                    <a:cubicBezTo>
                      <a:pt x="20" y="286"/>
                      <a:pt x="22" y="310"/>
                      <a:pt x="32" y="339"/>
                    </a:cubicBezTo>
                    <a:cubicBezTo>
                      <a:pt x="37" y="352"/>
                      <a:pt x="37" y="352"/>
                      <a:pt x="37" y="352"/>
                    </a:cubicBezTo>
                    <a:cubicBezTo>
                      <a:pt x="44" y="368"/>
                      <a:pt x="44" y="368"/>
                      <a:pt x="44" y="368"/>
                    </a:cubicBezTo>
                    <a:cubicBezTo>
                      <a:pt x="38" y="370"/>
                      <a:pt x="38" y="370"/>
                      <a:pt x="38" y="370"/>
                    </a:cubicBezTo>
                    <a:cubicBezTo>
                      <a:pt x="32" y="354"/>
                      <a:pt x="32" y="354"/>
                      <a:pt x="32" y="354"/>
                    </a:cubicBezTo>
                    <a:cubicBezTo>
                      <a:pt x="26" y="341"/>
                      <a:pt x="26" y="341"/>
                      <a:pt x="26" y="341"/>
                    </a:cubicBezTo>
                    <a:cubicBezTo>
                      <a:pt x="16" y="311"/>
                      <a:pt x="14" y="286"/>
                      <a:pt x="14" y="258"/>
                    </a:cubicBezTo>
                    <a:cubicBezTo>
                      <a:pt x="14" y="244"/>
                      <a:pt x="11" y="230"/>
                      <a:pt x="8" y="216"/>
                    </a:cubicBezTo>
                    <a:cubicBezTo>
                      <a:pt x="6" y="207"/>
                      <a:pt x="4" y="198"/>
                      <a:pt x="2" y="190"/>
                    </a:cubicBezTo>
                    <a:cubicBezTo>
                      <a:pt x="1" y="182"/>
                      <a:pt x="0" y="170"/>
                      <a:pt x="1" y="163"/>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09" name="Freeform 221">
                <a:extLst>
                  <a:ext uri="{FF2B5EF4-FFF2-40B4-BE49-F238E27FC236}">
                    <a16:creationId xmlns:a16="http://schemas.microsoft.com/office/drawing/2014/main" id="{8804CCC3-720F-E16A-4126-8C030111488F}"/>
                  </a:ext>
                </a:extLst>
              </p:cNvPr>
              <p:cNvSpPr>
                <a:spLocks/>
              </p:cNvSpPr>
              <p:nvPr/>
            </p:nvSpPr>
            <p:spPr bwMode="auto">
              <a:xfrm>
                <a:off x="1618" y="2383"/>
                <a:ext cx="180" cy="189"/>
              </a:xfrm>
              <a:custGeom>
                <a:avLst/>
                <a:gdLst>
                  <a:gd name="T0" fmla="*/ 43 w 134"/>
                  <a:gd name="T1" fmla="*/ 153 h 140"/>
                  <a:gd name="T2" fmla="*/ 42 w 134"/>
                  <a:gd name="T3" fmla="*/ 142 h 140"/>
                  <a:gd name="T4" fmla="*/ 0 w 134"/>
                  <a:gd name="T5" fmla="*/ 77 h 140"/>
                  <a:gd name="T6" fmla="*/ 9 w 134"/>
                  <a:gd name="T7" fmla="*/ 74 h 140"/>
                  <a:gd name="T8" fmla="*/ 70 w 134"/>
                  <a:gd name="T9" fmla="*/ 150 h 140"/>
                  <a:gd name="T10" fmla="*/ 132 w 134"/>
                  <a:gd name="T11" fmla="*/ 142 h 140"/>
                  <a:gd name="T12" fmla="*/ 157 w 134"/>
                  <a:gd name="T13" fmla="*/ 89 h 140"/>
                  <a:gd name="T14" fmla="*/ 149 w 134"/>
                  <a:gd name="T15" fmla="*/ 74 h 140"/>
                  <a:gd name="T16" fmla="*/ 99 w 134"/>
                  <a:gd name="T17" fmla="*/ 7 h 140"/>
                  <a:gd name="T18" fmla="*/ 101 w 134"/>
                  <a:gd name="T19" fmla="*/ 0 h 140"/>
                  <a:gd name="T20" fmla="*/ 109 w 134"/>
                  <a:gd name="T21" fmla="*/ 7 h 140"/>
                  <a:gd name="T22" fmla="*/ 109 w 134"/>
                  <a:gd name="T23" fmla="*/ 7 h 140"/>
                  <a:gd name="T24" fmla="*/ 220 w 134"/>
                  <a:gd name="T25" fmla="*/ 128 h 140"/>
                  <a:gd name="T26" fmla="*/ 294 w 134"/>
                  <a:gd name="T27" fmla="*/ 248 h 140"/>
                  <a:gd name="T28" fmla="*/ 310 w 134"/>
                  <a:gd name="T29" fmla="*/ 301 h 140"/>
                  <a:gd name="T30" fmla="*/ 325 w 134"/>
                  <a:gd name="T31" fmla="*/ 344 h 140"/>
                  <a:gd name="T32" fmla="*/ 325 w 134"/>
                  <a:gd name="T33" fmla="*/ 344 h 140"/>
                  <a:gd name="T34" fmla="*/ 304 w 134"/>
                  <a:gd name="T35" fmla="*/ 304 h 140"/>
                  <a:gd name="T36" fmla="*/ 283 w 134"/>
                  <a:gd name="T37" fmla="*/ 251 h 140"/>
                  <a:gd name="T38" fmla="*/ 216 w 134"/>
                  <a:gd name="T39" fmla="*/ 135 h 140"/>
                  <a:gd name="T40" fmla="*/ 172 w 134"/>
                  <a:gd name="T41" fmla="*/ 97 h 140"/>
                  <a:gd name="T42" fmla="*/ 164 w 134"/>
                  <a:gd name="T43" fmla="*/ 99 h 140"/>
                  <a:gd name="T44" fmla="*/ 136 w 134"/>
                  <a:gd name="T45" fmla="*/ 150 h 140"/>
                  <a:gd name="T46" fmla="*/ 120 w 134"/>
                  <a:gd name="T47" fmla="*/ 161 h 140"/>
                  <a:gd name="T48" fmla="*/ 116 w 134"/>
                  <a:gd name="T49" fmla="*/ 167 h 140"/>
                  <a:gd name="T50" fmla="*/ 116 w 134"/>
                  <a:gd name="T51" fmla="*/ 267 h 140"/>
                  <a:gd name="T52" fmla="*/ 106 w 134"/>
                  <a:gd name="T53" fmla="*/ 267 h 140"/>
                  <a:gd name="T54" fmla="*/ 106 w 134"/>
                  <a:gd name="T55" fmla="*/ 167 h 140"/>
                  <a:gd name="T56" fmla="*/ 101 w 134"/>
                  <a:gd name="T57" fmla="*/ 165 h 140"/>
                  <a:gd name="T58" fmla="*/ 85 w 134"/>
                  <a:gd name="T59" fmla="*/ 162 h 140"/>
                  <a:gd name="T60" fmla="*/ 79 w 134"/>
                  <a:gd name="T61" fmla="*/ 170 h 140"/>
                  <a:gd name="T62" fmla="*/ 78 w 134"/>
                  <a:gd name="T63" fmla="*/ 198 h 140"/>
                  <a:gd name="T64" fmla="*/ 75 w 134"/>
                  <a:gd name="T65" fmla="*/ 219 h 140"/>
                  <a:gd name="T66" fmla="*/ 73 w 134"/>
                  <a:gd name="T67" fmla="*/ 230 h 140"/>
                  <a:gd name="T68" fmla="*/ 73 w 134"/>
                  <a:gd name="T69" fmla="*/ 262 h 140"/>
                  <a:gd name="T70" fmla="*/ 63 w 134"/>
                  <a:gd name="T71" fmla="*/ 255 h 140"/>
                  <a:gd name="T72" fmla="*/ 63 w 134"/>
                  <a:gd name="T73" fmla="*/ 230 h 140"/>
                  <a:gd name="T74" fmla="*/ 64 w 134"/>
                  <a:gd name="T75" fmla="*/ 217 h 140"/>
                  <a:gd name="T76" fmla="*/ 69 w 134"/>
                  <a:gd name="T77" fmla="*/ 197 h 140"/>
                  <a:gd name="T78" fmla="*/ 70 w 134"/>
                  <a:gd name="T79" fmla="*/ 165 h 140"/>
                  <a:gd name="T80" fmla="*/ 69 w 134"/>
                  <a:gd name="T81" fmla="*/ 161 h 140"/>
                  <a:gd name="T82" fmla="*/ 62 w 134"/>
                  <a:gd name="T83" fmla="*/ 155 h 140"/>
                  <a:gd name="T84" fmla="*/ 54 w 134"/>
                  <a:gd name="T85" fmla="*/ 157 h 140"/>
                  <a:gd name="T86" fmla="*/ 47 w 134"/>
                  <a:gd name="T87" fmla="*/ 197 h 140"/>
                  <a:gd name="T88" fmla="*/ 35 w 134"/>
                  <a:gd name="T89" fmla="*/ 251 h 140"/>
                  <a:gd name="T90" fmla="*/ 23 w 134"/>
                  <a:gd name="T91" fmla="*/ 246 h 140"/>
                  <a:gd name="T92" fmla="*/ 36 w 134"/>
                  <a:gd name="T93" fmla="*/ 197 h 140"/>
                  <a:gd name="T94" fmla="*/ 43 w 134"/>
                  <a:gd name="T95" fmla="*/ 15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4" h="140">
                    <a:moveTo>
                      <a:pt x="18" y="62"/>
                    </a:moveTo>
                    <a:cubicBezTo>
                      <a:pt x="18" y="61"/>
                      <a:pt x="17" y="58"/>
                      <a:pt x="17" y="58"/>
                    </a:cubicBezTo>
                    <a:cubicBezTo>
                      <a:pt x="9" y="51"/>
                      <a:pt x="2" y="40"/>
                      <a:pt x="0" y="31"/>
                    </a:cubicBezTo>
                    <a:cubicBezTo>
                      <a:pt x="4" y="30"/>
                      <a:pt x="4" y="30"/>
                      <a:pt x="4" y="30"/>
                    </a:cubicBezTo>
                    <a:cubicBezTo>
                      <a:pt x="7" y="41"/>
                      <a:pt x="17" y="57"/>
                      <a:pt x="29" y="61"/>
                    </a:cubicBezTo>
                    <a:cubicBezTo>
                      <a:pt x="38" y="64"/>
                      <a:pt x="47" y="63"/>
                      <a:pt x="54" y="58"/>
                    </a:cubicBezTo>
                    <a:cubicBezTo>
                      <a:pt x="61" y="53"/>
                      <a:pt x="65" y="45"/>
                      <a:pt x="65" y="36"/>
                    </a:cubicBezTo>
                    <a:cubicBezTo>
                      <a:pt x="65" y="35"/>
                      <a:pt x="63" y="31"/>
                      <a:pt x="62" y="30"/>
                    </a:cubicBezTo>
                    <a:cubicBezTo>
                      <a:pt x="51" y="19"/>
                      <a:pt x="41" y="7"/>
                      <a:pt x="41" y="3"/>
                    </a:cubicBezTo>
                    <a:cubicBezTo>
                      <a:pt x="41" y="1"/>
                      <a:pt x="42" y="1"/>
                      <a:pt x="42" y="0"/>
                    </a:cubicBezTo>
                    <a:cubicBezTo>
                      <a:pt x="45" y="3"/>
                      <a:pt x="45" y="3"/>
                      <a:pt x="45" y="3"/>
                    </a:cubicBezTo>
                    <a:cubicBezTo>
                      <a:pt x="45" y="3"/>
                      <a:pt x="45" y="3"/>
                      <a:pt x="45" y="3"/>
                    </a:cubicBezTo>
                    <a:cubicBezTo>
                      <a:pt x="45" y="8"/>
                      <a:pt x="84" y="47"/>
                      <a:pt x="91" y="52"/>
                    </a:cubicBezTo>
                    <a:cubicBezTo>
                      <a:pt x="109" y="64"/>
                      <a:pt x="117" y="84"/>
                      <a:pt x="121" y="101"/>
                    </a:cubicBezTo>
                    <a:cubicBezTo>
                      <a:pt x="123" y="108"/>
                      <a:pt x="125" y="115"/>
                      <a:pt x="128" y="122"/>
                    </a:cubicBezTo>
                    <a:cubicBezTo>
                      <a:pt x="134" y="140"/>
                      <a:pt x="134" y="140"/>
                      <a:pt x="134" y="140"/>
                    </a:cubicBezTo>
                    <a:cubicBezTo>
                      <a:pt x="134" y="140"/>
                      <a:pt x="134" y="140"/>
                      <a:pt x="134" y="140"/>
                    </a:cubicBezTo>
                    <a:cubicBezTo>
                      <a:pt x="125" y="124"/>
                      <a:pt x="125" y="124"/>
                      <a:pt x="125" y="124"/>
                    </a:cubicBezTo>
                    <a:cubicBezTo>
                      <a:pt x="122" y="116"/>
                      <a:pt x="119" y="109"/>
                      <a:pt x="117" y="102"/>
                    </a:cubicBezTo>
                    <a:cubicBezTo>
                      <a:pt x="113" y="85"/>
                      <a:pt x="106" y="66"/>
                      <a:pt x="89" y="55"/>
                    </a:cubicBezTo>
                    <a:cubicBezTo>
                      <a:pt x="87" y="54"/>
                      <a:pt x="79" y="47"/>
                      <a:pt x="71" y="39"/>
                    </a:cubicBezTo>
                    <a:cubicBezTo>
                      <a:pt x="70" y="38"/>
                      <a:pt x="69" y="39"/>
                      <a:pt x="68" y="40"/>
                    </a:cubicBezTo>
                    <a:cubicBezTo>
                      <a:pt x="67" y="49"/>
                      <a:pt x="63" y="56"/>
                      <a:pt x="56" y="61"/>
                    </a:cubicBezTo>
                    <a:cubicBezTo>
                      <a:pt x="54" y="63"/>
                      <a:pt x="52" y="64"/>
                      <a:pt x="49" y="65"/>
                    </a:cubicBezTo>
                    <a:cubicBezTo>
                      <a:pt x="49" y="65"/>
                      <a:pt x="48" y="67"/>
                      <a:pt x="48" y="68"/>
                    </a:cubicBezTo>
                    <a:cubicBezTo>
                      <a:pt x="50" y="83"/>
                      <a:pt x="49" y="103"/>
                      <a:pt x="48" y="109"/>
                    </a:cubicBezTo>
                    <a:cubicBezTo>
                      <a:pt x="44" y="109"/>
                      <a:pt x="44" y="109"/>
                      <a:pt x="44" y="109"/>
                    </a:cubicBezTo>
                    <a:cubicBezTo>
                      <a:pt x="45" y="103"/>
                      <a:pt x="46" y="83"/>
                      <a:pt x="44" y="68"/>
                    </a:cubicBezTo>
                    <a:cubicBezTo>
                      <a:pt x="44" y="68"/>
                      <a:pt x="42" y="67"/>
                      <a:pt x="42" y="67"/>
                    </a:cubicBezTo>
                    <a:cubicBezTo>
                      <a:pt x="40" y="67"/>
                      <a:pt x="37" y="67"/>
                      <a:pt x="35" y="66"/>
                    </a:cubicBezTo>
                    <a:cubicBezTo>
                      <a:pt x="35" y="66"/>
                      <a:pt x="33" y="68"/>
                      <a:pt x="33" y="69"/>
                    </a:cubicBezTo>
                    <a:cubicBezTo>
                      <a:pt x="32" y="73"/>
                      <a:pt x="32" y="77"/>
                      <a:pt x="32" y="81"/>
                    </a:cubicBezTo>
                    <a:cubicBezTo>
                      <a:pt x="31" y="89"/>
                      <a:pt x="31" y="89"/>
                      <a:pt x="31" y="89"/>
                    </a:cubicBezTo>
                    <a:cubicBezTo>
                      <a:pt x="30" y="93"/>
                      <a:pt x="30" y="93"/>
                      <a:pt x="30" y="93"/>
                    </a:cubicBezTo>
                    <a:cubicBezTo>
                      <a:pt x="30" y="97"/>
                      <a:pt x="29" y="104"/>
                      <a:pt x="30" y="107"/>
                    </a:cubicBezTo>
                    <a:cubicBezTo>
                      <a:pt x="26" y="104"/>
                      <a:pt x="26" y="104"/>
                      <a:pt x="26" y="104"/>
                    </a:cubicBezTo>
                    <a:cubicBezTo>
                      <a:pt x="25" y="101"/>
                      <a:pt x="26" y="97"/>
                      <a:pt x="26" y="93"/>
                    </a:cubicBezTo>
                    <a:cubicBezTo>
                      <a:pt x="27" y="88"/>
                      <a:pt x="27" y="88"/>
                      <a:pt x="27" y="88"/>
                    </a:cubicBezTo>
                    <a:cubicBezTo>
                      <a:pt x="28" y="80"/>
                      <a:pt x="28" y="80"/>
                      <a:pt x="28" y="80"/>
                    </a:cubicBezTo>
                    <a:cubicBezTo>
                      <a:pt x="28" y="76"/>
                      <a:pt x="28" y="72"/>
                      <a:pt x="29" y="67"/>
                    </a:cubicBezTo>
                    <a:cubicBezTo>
                      <a:pt x="29" y="66"/>
                      <a:pt x="28" y="65"/>
                      <a:pt x="28" y="65"/>
                    </a:cubicBezTo>
                    <a:cubicBezTo>
                      <a:pt x="27" y="64"/>
                      <a:pt x="26" y="64"/>
                      <a:pt x="25" y="63"/>
                    </a:cubicBezTo>
                    <a:cubicBezTo>
                      <a:pt x="24" y="63"/>
                      <a:pt x="22" y="64"/>
                      <a:pt x="22" y="64"/>
                    </a:cubicBezTo>
                    <a:cubicBezTo>
                      <a:pt x="21" y="70"/>
                      <a:pt x="20" y="75"/>
                      <a:pt x="19" y="80"/>
                    </a:cubicBezTo>
                    <a:cubicBezTo>
                      <a:pt x="18" y="88"/>
                      <a:pt x="17" y="95"/>
                      <a:pt x="14" y="102"/>
                    </a:cubicBezTo>
                    <a:cubicBezTo>
                      <a:pt x="10" y="100"/>
                      <a:pt x="10" y="100"/>
                      <a:pt x="10" y="100"/>
                    </a:cubicBezTo>
                    <a:cubicBezTo>
                      <a:pt x="13" y="94"/>
                      <a:pt x="14" y="87"/>
                      <a:pt x="15" y="80"/>
                    </a:cubicBezTo>
                    <a:cubicBezTo>
                      <a:pt x="16" y="75"/>
                      <a:pt x="17" y="68"/>
                      <a:pt x="18" y="62"/>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0" name="Freeform 222">
                <a:extLst>
                  <a:ext uri="{FF2B5EF4-FFF2-40B4-BE49-F238E27FC236}">
                    <a16:creationId xmlns:a16="http://schemas.microsoft.com/office/drawing/2014/main" id="{FBD819B9-94A1-D63A-A912-9FA66EB515D6}"/>
                  </a:ext>
                </a:extLst>
              </p:cNvPr>
              <p:cNvSpPr>
                <a:spLocks noEditPoints="1"/>
              </p:cNvSpPr>
              <p:nvPr/>
            </p:nvSpPr>
            <p:spPr bwMode="auto">
              <a:xfrm>
                <a:off x="1594" y="2436"/>
                <a:ext cx="176" cy="275"/>
              </a:xfrm>
              <a:custGeom>
                <a:avLst/>
                <a:gdLst>
                  <a:gd name="T0" fmla="*/ 23 w 131"/>
                  <a:gd name="T1" fmla="*/ 402 h 205"/>
                  <a:gd name="T2" fmla="*/ 54 w 131"/>
                  <a:gd name="T3" fmla="*/ 200 h 205"/>
                  <a:gd name="T4" fmla="*/ 64 w 131"/>
                  <a:gd name="T5" fmla="*/ 205 h 205"/>
                  <a:gd name="T6" fmla="*/ 70 w 131"/>
                  <a:gd name="T7" fmla="*/ 468 h 205"/>
                  <a:gd name="T8" fmla="*/ 101 w 131"/>
                  <a:gd name="T9" fmla="*/ 299 h 205"/>
                  <a:gd name="T10" fmla="*/ 116 w 131"/>
                  <a:gd name="T11" fmla="*/ 217 h 205"/>
                  <a:gd name="T12" fmla="*/ 109 w 131"/>
                  <a:gd name="T13" fmla="*/ 347 h 205"/>
                  <a:gd name="T14" fmla="*/ 120 w 131"/>
                  <a:gd name="T15" fmla="*/ 490 h 205"/>
                  <a:gd name="T16" fmla="*/ 141 w 131"/>
                  <a:gd name="T17" fmla="*/ 439 h 205"/>
                  <a:gd name="T18" fmla="*/ 150 w 131"/>
                  <a:gd name="T19" fmla="*/ 346 h 205"/>
                  <a:gd name="T20" fmla="*/ 156 w 131"/>
                  <a:gd name="T21" fmla="*/ 228 h 205"/>
                  <a:gd name="T22" fmla="*/ 164 w 131"/>
                  <a:gd name="T23" fmla="*/ 306 h 205"/>
                  <a:gd name="T24" fmla="*/ 164 w 131"/>
                  <a:gd name="T25" fmla="*/ 465 h 205"/>
                  <a:gd name="T26" fmla="*/ 191 w 131"/>
                  <a:gd name="T27" fmla="*/ 431 h 205"/>
                  <a:gd name="T28" fmla="*/ 204 w 131"/>
                  <a:gd name="T29" fmla="*/ 290 h 205"/>
                  <a:gd name="T30" fmla="*/ 227 w 131"/>
                  <a:gd name="T31" fmla="*/ 107 h 205"/>
                  <a:gd name="T32" fmla="*/ 262 w 131"/>
                  <a:gd name="T33" fmla="*/ 144 h 205"/>
                  <a:gd name="T34" fmla="*/ 267 w 131"/>
                  <a:gd name="T35" fmla="*/ 141 h 205"/>
                  <a:gd name="T36" fmla="*/ 231 w 131"/>
                  <a:gd name="T37" fmla="*/ 63 h 205"/>
                  <a:gd name="T38" fmla="*/ 219 w 131"/>
                  <a:gd name="T39" fmla="*/ 101 h 205"/>
                  <a:gd name="T40" fmla="*/ 193 w 131"/>
                  <a:gd name="T41" fmla="*/ 290 h 205"/>
                  <a:gd name="T42" fmla="*/ 183 w 131"/>
                  <a:gd name="T43" fmla="*/ 427 h 205"/>
                  <a:gd name="T44" fmla="*/ 172 w 131"/>
                  <a:gd name="T45" fmla="*/ 459 h 205"/>
                  <a:gd name="T46" fmla="*/ 175 w 131"/>
                  <a:gd name="T47" fmla="*/ 306 h 205"/>
                  <a:gd name="T48" fmla="*/ 169 w 131"/>
                  <a:gd name="T49" fmla="*/ 204 h 205"/>
                  <a:gd name="T50" fmla="*/ 150 w 131"/>
                  <a:gd name="T51" fmla="*/ 170 h 205"/>
                  <a:gd name="T52" fmla="*/ 142 w 131"/>
                  <a:gd name="T53" fmla="*/ 291 h 205"/>
                  <a:gd name="T54" fmla="*/ 133 w 131"/>
                  <a:gd name="T55" fmla="*/ 431 h 205"/>
                  <a:gd name="T56" fmla="*/ 126 w 131"/>
                  <a:gd name="T57" fmla="*/ 479 h 205"/>
                  <a:gd name="T58" fmla="*/ 120 w 131"/>
                  <a:gd name="T59" fmla="*/ 449 h 205"/>
                  <a:gd name="T60" fmla="*/ 121 w 131"/>
                  <a:gd name="T61" fmla="*/ 268 h 205"/>
                  <a:gd name="T62" fmla="*/ 116 w 131"/>
                  <a:gd name="T63" fmla="*/ 168 h 205"/>
                  <a:gd name="T64" fmla="*/ 109 w 131"/>
                  <a:gd name="T65" fmla="*/ 204 h 205"/>
                  <a:gd name="T66" fmla="*/ 99 w 131"/>
                  <a:gd name="T67" fmla="*/ 169 h 205"/>
                  <a:gd name="T68" fmla="*/ 93 w 131"/>
                  <a:gd name="T69" fmla="*/ 360 h 205"/>
                  <a:gd name="T70" fmla="*/ 64 w 131"/>
                  <a:gd name="T71" fmla="*/ 354 h 205"/>
                  <a:gd name="T72" fmla="*/ 83 w 131"/>
                  <a:gd name="T73" fmla="*/ 157 h 205"/>
                  <a:gd name="T74" fmla="*/ 56 w 131"/>
                  <a:gd name="T75" fmla="*/ 185 h 205"/>
                  <a:gd name="T76" fmla="*/ 35 w 131"/>
                  <a:gd name="T77" fmla="*/ 291 h 205"/>
                  <a:gd name="T78" fmla="*/ 16 w 131"/>
                  <a:gd name="T79" fmla="*/ 346 h 205"/>
                  <a:gd name="T80" fmla="*/ 15 w 131"/>
                  <a:gd name="T81" fmla="*/ 204 h 205"/>
                  <a:gd name="T82" fmla="*/ 5 w 131"/>
                  <a:gd name="T83" fmla="*/ 204 h 205"/>
                  <a:gd name="T84" fmla="*/ 157 w 131"/>
                  <a:gd name="T85" fmla="*/ 184 h 205"/>
                  <a:gd name="T86" fmla="*/ 161 w 131"/>
                  <a:gd name="T87" fmla="*/ 217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2" y="140"/>
                    </a:moveTo>
                    <a:cubicBezTo>
                      <a:pt x="3" y="143"/>
                      <a:pt x="3" y="143"/>
                      <a:pt x="3" y="143"/>
                    </a:cubicBezTo>
                    <a:cubicBezTo>
                      <a:pt x="3" y="152"/>
                      <a:pt x="4" y="164"/>
                      <a:pt x="10" y="167"/>
                    </a:cubicBezTo>
                    <a:cubicBezTo>
                      <a:pt x="10" y="167"/>
                      <a:pt x="13" y="167"/>
                      <a:pt x="14" y="163"/>
                    </a:cubicBezTo>
                    <a:cubicBezTo>
                      <a:pt x="17" y="150"/>
                      <a:pt x="18" y="135"/>
                      <a:pt x="18" y="121"/>
                    </a:cubicBezTo>
                    <a:cubicBezTo>
                      <a:pt x="19" y="108"/>
                      <a:pt x="19" y="96"/>
                      <a:pt x="22" y="83"/>
                    </a:cubicBezTo>
                    <a:cubicBezTo>
                      <a:pt x="22" y="83"/>
                      <a:pt x="23" y="82"/>
                      <a:pt x="23" y="82"/>
                    </a:cubicBezTo>
                    <a:cubicBezTo>
                      <a:pt x="24" y="82"/>
                      <a:pt x="25" y="82"/>
                      <a:pt x="25" y="83"/>
                    </a:cubicBezTo>
                    <a:cubicBezTo>
                      <a:pt x="26" y="83"/>
                      <a:pt x="27" y="84"/>
                      <a:pt x="27" y="85"/>
                    </a:cubicBezTo>
                    <a:cubicBezTo>
                      <a:pt x="25" y="97"/>
                      <a:pt x="25" y="109"/>
                      <a:pt x="24" y="121"/>
                    </a:cubicBezTo>
                    <a:cubicBezTo>
                      <a:pt x="23" y="135"/>
                      <a:pt x="23" y="135"/>
                      <a:pt x="23" y="135"/>
                    </a:cubicBezTo>
                    <a:cubicBezTo>
                      <a:pt x="23" y="136"/>
                      <a:pt x="22" y="186"/>
                      <a:pt x="29" y="194"/>
                    </a:cubicBezTo>
                    <a:cubicBezTo>
                      <a:pt x="29" y="194"/>
                      <a:pt x="34" y="196"/>
                      <a:pt x="35" y="192"/>
                    </a:cubicBezTo>
                    <a:cubicBezTo>
                      <a:pt x="40" y="183"/>
                      <a:pt x="42" y="150"/>
                      <a:pt x="42" y="150"/>
                    </a:cubicBezTo>
                    <a:cubicBezTo>
                      <a:pt x="42" y="124"/>
                      <a:pt x="42" y="124"/>
                      <a:pt x="42" y="124"/>
                    </a:cubicBezTo>
                    <a:cubicBezTo>
                      <a:pt x="42" y="112"/>
                      <a:pt x="42" y="100"/>
                      <a:pt x="43" y="88"/>
                    </a:cubicBezTo>
                    <a:cubicBezTo>
                      <a:pt x="43" y="89"/>
                      <a:pt x="43" y="89"/>
                      <a:pt x="43" y="89"/>
                    </a:cubicBezTo>
                    <a:cubicBezTo>
                      <a:pt x="45" y="88"/>
                      <a:pt x="47" y="89"/>
                      <a:pt x="48" y="90"/>
                    </a:cubicBezTo>
                    <a:cubicBezTo>
                      <a:pt x="48" y="90"/>
                      <a:pt x="48" y="90"/>
                      <a:pt x="48" y="90"/>
                    </a:cubicBezTo>
                    <a:cubicBezTo>
                      <a:pt x="47" y="97"/>
                      <a:pt x="47" y="104"/>
                      <a:pt x="46" y="111"/>
                    </a:cubicBezTo>
                    <a:cubicBezTo>
                      <a:pt x="46" y="122"/>
                      <a:pt x="45" y="133"/>
                      <a:pt x="45" y="144"/>
                    </a:cubicBezTo>
                    <a:cubicBezTo>
                      <a:pt x="45" y="184"/>
                      <a:pt x="45" y="184"/>
                      <a:pt x="45" y="184"/>
                    </a:cubicBezTo>
                    <a:cubicBezTo>
                      <a:pt x="45" y="186"/>
                      <a:pt x="45" y="186"/>
                      <a:pt x="45" y="186"/>
                    </a:cubicBezTo>
                    <a:cubicBezTo>
                      <a:pt x="45" y="191"/>
                      <a:pt x="45" y="199"/>
                      <a:pt x="49" y="203"/>
                    </a:cubicBezTo>
                    <a:cubicBezTo>
                      <a:pt x="51" y="205"/>
                      <a:pt x="54" y="204"/>
                      <a:pt x="55" y="201"/>
                    </a:cubicBezTo>
                    <a:cubicBezTo>
                      <a:pt x="57" y="197"/>
                      <a:pt x="57" y="192"/>
                      <a:pt x="58" y="188"/>
                    </a:cubicBezTo>
                    <a:cubicBezTo>
                      <a:pt x="58" y="182"/>
                      <a:pt x="58" y="182"/>
                      <a:pt x="58" y="182"/>
                    </a:cubicBezTo>
                    <a:cubicBezTo>
                      <a:pt x="59" y="178"/>
                      <a:pt x="59" y="178"/>
                      <a:pt x="59" y="178"/>
                    </a:cubicBezTo>
                    <a:cubicBezTo>
                      <a:pt x="60" y="170"/>
                      <a:pt x="61" y="163"/>
                      <a:pt x="62" y="154"/>
                    </a:cubicBezTo>
                    <a:cubicBezTo>
                      <a:pt x="62" y="143"/>
                      <a:pt x="62" y="143"/>
                      <a:pt x="62" y="143"/>
                    </a:cubicBezTo>
                    <a:cubicBezTo>
                      <a:pt x="63" y="134"/>
                      <a:pt x="63" y="125"/>
                      <a:pt x="63" y="115"/>
                    </a:cubicBezTo>
                    <a:cubicBezTo>
                      <a:pt x="63" y="111"/>
                      <a:pt x="63" y="104"/>
                      <a:pt x="63" y="97"/>
                    </a:cubicBezTo>
                    <a:cubicBezTo>
                      <a:pt x="63" y="96"/>
                      <a:pt x="64" y="95"/>
                      <a:pt x="64" y="95"/>
                    </a:cubicBezTo>
                    <a:cubicBezTo>
                      <a:pt x="64" y="95"/>
                      <a:pt x="66" y="94"/>
                      <a:pt x="68" y="94"/>
                    </a:cubicBezTo>
                    <a:cubicBezTo>
                      <a:pt x="69" y="101"/>
                      <a:pt x="68" y="108"/>
                      <a:pt x="68" y="116"/>
                    </a:cubicBezTo>
                    <a:cubicBezTo>
                      <a:pt x="68" y="127"/>
                      <a:pt x="68" y="127"/>
                      <a:pt x="68" y="127"/>
                    </a:cubicBezTo>
                    <a:cubicBezTo>
                      <a:pt x="68" y="140"/>
                      <a:pt x="67" y="153"/>
                      <a:pt x="67" y="165"/>
                    </a:cubicBezTo>
                    <a:cubicBezTo>
                      <a:pt x="66" y="180"/>
                      <a:pt x="66" y="180"/>
                      <a:pt x="66" y="180"/>
                    </a:cubicBezTo>
                    <a:cubicBezTo>
                      <a:pt x="65" y="185"/>
                      <a:pt x="65" y="191"/>
                      <a:pt x="68" y="193"/>
                    </a:cubicBezTo>
                    <a:cubicBezTo>
                      <a:pt x="69" y="194"/>
                      <a:pt x="71" y="195"/>
                      <a:pt x="74" y="193"/>
                    </a:cubicBezTo>
                    <a:cubicBezTo>
                      <a:pt x="79" y="191"/>
                      <a:pt x="79" y="185"/>
                      <a:pt x="79" y="180"/>
                    </a:cubicBezTo>
                    <a:cubicBezTo>
                      <a:pt x="79" y="178"/>
                      <a:pt x="79" y="178"/>
                      <a:pt x="79" y="178"/>
                    </a:cubicBezTo>
                    <a:cubicBezTo>
                      <a:pt x="80" y="171"/>
                      <a:pt x="80" y="165"/>
                      <a:pt x="80" y="159"/>
                    </a:cubicBezTo>
                    <a:cubicBezTo>
                      <a:pt x="80" y="152"/>
                      <a:pt x="80" y="145"/>
                      <a:pt x="81" y="138"/>
                    </a:cubicBezTo>
                    <a:cubicBezTo>
                      <a:pt x="84" y="120"/>
                      <a:pt x="84" y="120"/>
                      <a:pt x="84" y="120"/>
                    </a:cubicBezTo>
                    <a:cubicBezTo>
                      <a:pt x="88" y="101"/>
                      <a:pt x="88" y="101"/>
                      <a:pt x="88" y="101"/>
                    </a:cubicBezTo>
                    <a:cubicBezTo>
                      <a:pt x="93" y="51"/>
                      <a:pt x="93" y="51"/>
                      <a:pt x="93" y="51"/>
                    </a:cubicBezTo>
                    <a:cubicBezTo>
                      <a:pt x="94" y="45"/>
                      <a:pt x="94" y="45"/>
                      <a:pt x="94" y="45"/>
                    </a:cubicBezTo>
                    <a:cubicBezTo>
                      <a:pt x="94" y="45"/>
                      <a:pt x="95" y="44"/>
                      <a:pt x="96" y="45"/>
                    </a:cubicBezTo>
                    <a:cubicBezTo>
                      <a:pt x="98" y="50"/>
                      <a:pt x="101" y="53"/>
                      <a:pt x="106" y="58"/>
                    </a:cubicBezTo>
                    <a:cubicBezTo>
                      <a:pt x="108" y="60"/>
                      <a:pt x="108" y="60"/>
                      <a:pt x="108" y="60"/>
                    </a:cubicBezTo>
                    <a:cubicBezTo>
                      <a:pt x="116" y="67"/>
                      <a:pt x="126" y="75"/>
                      <a:pt x="131" y="85"/>
                    </a:cubicBezTo>
                    <a:cubicBezTo>
                      <a:pt x="131" y="85"/>
                      <a:pt x="131" y="85"/>
                      <a:pt x="131" y="85"/>
                    </a:cubicBezTo>
                    <a:cubicBezTo>
                      <a:pt x="126" y="74"/>
                      <a:pt x="119" y="66"/>
                      <a:pt x="110" y="58"/>
                    </a:cubicBezTo>
                    <a:cubicBezTo>
                      <a:pt x="108" y="56"/>
                      <a:pt x="108" y="56"/>
                      <a:pt x="108" y="56"/>
                    </a:cubicBezTo>
                    <a:cubicBezTo>
                      <a:pt x="102" y="50"/>
                      <a:pt x="100" y="44"/>
                      <a:pt x="97" y="37"/>
                    </a:cubicBezTo>
                    <a:cubicBezTo>
                      <a:pt x="97" y="37"/>
                      <a:pt x="95" y="31"/>
                      <a:pt x="95" y="26"/>
                    </a:cubicBezTo>
                    <a:cubicBezTo>
                      <a:pt x="96" y="17"/>
                      <a:pt x="96" y="8"/>
                      <a:pt x="94" y="0"/>
                    </a:cubicBezTo>
                    <a:cubicBezTo>
                      <a:pt x="90" y="0"/>
                      <a:pt x="90" y="0"/>
                      <a:pt x="90" y="0"/>
                    </a:cubicBezTo>
                    <a:cubicBezTo>
                      <a:pt x="93" y="12"/>
                      <a:pt x="91" y="29"/>
                      <a:pt x="90" y="42"/>
                    </a:cubicBezTo>
                    <a:cubicBezTo>
                      <a:pt x="89" y="51"/>
                      <a:pt x="89" y="51"/>
                      <a:pt x="89" y="51"/>
                    </a:cubicBezTo>
                    <a:cubicBezTo>
                      <a:pt x="84" y="100"/>
                      <a:pt x="84" y="100"/>
                      <a:pt x="84" y="100"/>
                    </a:cubicBezTo>
                    <a:cubicBezTo>
                      <a:pt x="80" y="120"/>
                      <a:pt x="80" y="120"/>
                      <a:pt x="80" y="120"/>
                    </a:cubicBezTo>
                    <a:cubicBezTo>
                      <a:pt x="77" y="137"/>
                      <a:pt x="77" y="137"/>
                      <a:pt x="77" y="137"/>
                    </a:cubicBezTo>
                    <a:cubicBezTo>
                      <a:pt x="76" y="145"/>
                      <a:pt x="76" y="152"/>
                      <a:pt x="76" y="159"/>
                    </a:cubicBezTo>
                    <a:cubicBezTo>
                      <a:pt x="76" y="165"/>
                      <a:pt x="76" y="171"/>
                      <a:pt x="75" y="177"/>
                    </a:cubicBezTo>
                    <a:cubicBezTo>
                      <a:pt x="75" y="180"/>
                      <a:pt x="75" y="180"/>
                      <a:pt x="75" y="180"/>
                    </a:cubicBezTo>
                    <a:cubicBezTo>
                      <a:pt x="75" y="184"/>
                      <a:pt x="75" y="189"/>
                      <a:pt x="73" y="190"/>
                    </a:cubicBezTo>
                    <a:cubicBezTo>
                      <a:pt x="72" y="190"/>
                      <a:pt x="71" y="190"/>
                      <a:pt x="71" y="190"/>
                    </a:cubicBezTo>
                    <a:cubicBezTo>
                      <a:pt x="69" y="189"/>
                      <a:pt x="69" y="186"/>
                      <a:pt x="70" y="180"/>
                    </a:cubicBezTo>
                    <a:cubicBezTo>
                      <a:pt x="71" y="165"/>
                      <a:pt x="71" y="165"/>
                      <a:pt x="71" y="165"/>
                    </a:cubicBezTo>
                    <a:cubicBezTo>
                      <a:pt x="71" y="153"/>
                      <a:pt x="72" y="140"/>
                      <a:pt x="72" y="127"/>
                    </a:cubicBezTo>
                    <a:cubicBezTo>
                      <a:pt x="72" y="116"/>
                      <a:pt x="72" y="116"/>
                      <a:pt x="72" y="116"/>
                    </a:cubicBezTo>
                    <a:cubicBezTo>
                      <a:pt x="73" y="107"/>
                      <a:pt x="73" y="98"/>
                      <a:pt x="71" y="89"/>
                    </a:cubicBezTo>
                    <a:cubicBezTo>
                      <a:pt x="70" y="84"/>
                      <a:pt x="70" y="84"/>
                      <a:pt x="70" y="84"/>
                    </a:cubicBezTo>
                    <a:cubicBezTo>
                      <a:pt x="70" y="79"/>
                      <a:pt x="69" y="73"/>
                      <a:pt x="67" y="70"/>
                    </a:cubicBezTo>
                    <a:cubicBezTo>
                      <a:pt x="65" y="72"/>
                      <a:pt x="65" y="72"/>
                      <a:pt x="65" y="72"/>
                    </a:cubicBezTo>
                    <a:cubicBezTo>
                      <a:pt x="62" y="71"/>
                      <a:pt x="62" y="71"/>
                      <a:pt x="62" y="71"/>
                    </a:cubicBezTo>
                    <a:cubicBezTo>
                      <a:pt x="60" y="83"/>
                      <a:pt x="59" y="96"/>
                      <a:pt x="59" y="106"/>
                    </a:cubicBezTo>
                    <a:cubicBezTo>
                      <a:pt x="59" y="110"/>
                      <a:pt x="59" y="113"/>
                      <a:pt x="59" y="115"/>
                    </a:cubicBezTo>
                    <a:cubicBezTo>
                      <a:pt x="59" y="117"/>
                      <a:pt x="59" y="119"/>
                      <a:pt x="59" y="121"/>
                    </a:cubicBezTo>
                    <a:cubicBezTo>
                      <a:pt x="59" y="128"/>
                      <a:pt x="59" y="136"/>
                      <a:pt x="58" y="143"/>
                    </a:cubicBezTo>
                    <a:cubicBezTo>
                      <a:pt x="58" y="154"/>
                      <a:pt x="58" y="154"/>
                      <a:pt x="58" y="154"/>
                    </a:cubicBezTo>
                    <a:cubicBezTo>
                      <a:pt x="57" y="162"/>
                      <a:pt x="56" y="170"/>
                      <a:pt x="55" y="178"/>
                    </a:cubicBezTo>
                    <a:cubicBezTo>
                      <a:pt x="54" y="182"/>
                      <a:pt x="54" y="182"/>
                      <a:pt x="54" y="182"/>
                    </a:cubicBezTo>
                    <a:cubicBezTo>
                      <a:pt x="54" y="187"/>
                      <a:pt x="54" y="187"/>
                      <a:pt x="54" y="187"/>
                    </a:cubicBezTo>
                    <a:cubicBezTo>
                      <a:pt x="53" y="191"/>
                      <a:pt x="53" y="195"/>
                      <a:pt x="52" y="198"/>
                    </a:cubicBezTo>
                    <a:cubicBezTo>
                      <a:pt x="52" y="199"/>
                      <a:pt x="50" y="198"/>
                      <a:pt x="50" y="197"/>
                    </a:cubicBezTo>
                    <a:cubicBezTo>
                      <a:pt x="49" y="195"/>
                      <a:pt x="49" y="192"/>
                      <a:pt x="49" y="189"/>
                    </a:cubicBezTo>
                    <a:cubicBezTo>
                      <a:pt x="49" y="188"/>
                      <a:pt x="49" y="187"/>
                      <a:pt x="49" y="186"/>
                    </a:cubicBezTo>
                    <a:cubicBezTo>
                      <a:pt x="49" y="184"/>
                      <a:pt x="49" y="184"/>
                      <a:pt x="49" y="184"/>
                    </a:cubicBezTo>
                    <a:cubicBezTo>
                      <a:pt x="49" y="144"/>
                      <a:pt x="49" y="144"/>
                      <a:pt x="49" y="144"/>
                    </a:cubicBezTo>
                    <a:cubicBezTo>
                      <a:pt x="49" y="133"/>
                      <a:pt x="50" y="122"/>
                      <a:pt x="50" y="111"/>
                    </a:cubicBezTo>
                    <a:cubicBezTo>
                      <a:pt x="51" y="101"/>
                      <a:pt x="52" y="90"/>
                      <a:pt x="52" y="79"/>
                    </a:cubicBezTo>
                    <a:cubicBezTo>
                      <a:pt x="52" y="75"/>
                      <a:pt x="52" y="72"/>
                      <a:pt x="52" y="69"/>
                    </a:cubicBezTo>
                    <a:cubicBezTo>
                      <a:pt x="48" y="69"/>
                      <a:pt x="48" y="69"/>
                      <a:pt x="48" y="69"/>
                    </a:cubicBezTo>
                    <a:cubicBezTo>
                      <a:pt x="48" y="74"/>
                      <a:pt x="48" y="79"/>
                      <a:pt x="48" y="84"/>
                    </a:cubicBezTo>
                    <a:cubicBezTo>
                      <a:pt x="48" y="84"/>
                      <a:pt x="47" y="85"/>
                      <a:pt x="46" y="85"/>
                    </a:cubicBezTo>
                    <a:cubicBezTo>
                      <a:pt x="46" y="85"/>
                      <a:pt x="45" y="85"/>
                      <a:pt x="45" y="84"/>
                    </a:cubicBezTo>
                    <a:cubicBezTo>
                      <a:pt x="44" y="84"/>
                      <a:pt x="43" y="83"/>
                      <a:pt x="43" y="83"/>
                    </a:cubicBezTo>
                    <a:cubicBezTo>
                      <a:pt x="44" y="79"/>
                      <a:pt x="44" y="75"/>
                      <a:pt x="45" y="71"/>
                    </a:cubicBezTo>
                    <a:cubicBezTo>
                      <a:pt x="41" y="70"/>
                      <a:pt x="41" y="70"/>
                      <a:pt x="41" y="70"/>
                    </a:cubicBezTo>
                    <a:cubicBezTo>
                      <a:pt x="38" y="86"/>
                      <a:pt x="38" y="103"/>
                      <a:pt x="38" y="119"/>
                    </a:cubicBezTo>
                    <a:cubicBezTo>
                      <a:pt x="38" y="121"/>
                      <a:pt x="38" y="122"/>
                      <a:pt x="38" y="124"/>
                    </a:cubicBezTo>
                    <a:cubicBezTo>
                      <a:pt x="38" y="149"/>
                      <a:pt x="38" y="149"/>
                      <a:pt x="38" y="149"/>
                    </a:cubicBezTo>
                    <a:cubicBezTo>
                      <a:pt x="37" y="158"/>
                      <a:pt x="35" y="181"/>
                      <a:pt x="32" y="189"/>
                    </a:cubicBezTo>
                    <a:cubicBezTo>
                      <a:pt x="32" y="189"/>
                      <a:pt x="31" y="189"/>
                      <a:pt x="31" y="188"/>
                    </a:cubicBezTo>
                    <a:cubicBezTo>
                      <a:pt x="28" y="181"/>
                      <a:pt x="27" y="161"/>
                      <a:pt x="27" y="147"/>
                    </a:cubicBezTo>
                    <a:cubicBezTo>
                      <a:pt x="27" y="142"/>
                      <a:pt x="27" y="138"/>
                      <a:pt x="27" y="136"/>
                    </a:cubicBezTo>
                    <a:cubicBezTo>
                      <a:pt x="28" y="122"/>
                      <a:pt x="28" y="122"/>
                      <a:pt x="28" y="122"/>
                    </a:cubicBezTo>
                    <a:cubicBezTo>
                      <a:pt x="29" y="102"/>
                      <a:pt x="30" y="83"/>
                      <a:pt x="34" y="65"/>
                    </a:cubicBezTo>
                    <a:cubicBezTo>
                      <a:pt x="30" y="64"/>
                      <a:pt x="30" y="64"/>
                      <a:pt x="30" y="64"/>
                    </a:cubicBezTo>
                    <a:cubicBezTo>
                      <a:pt x="29" y="69"/>
                      <a:pt x="28" y="74"/>
                      <a:pt x="28" y="79"/>
                    </a:cubicBezTo>
                    <a:cubicBezTo>
                      <a:pt x="26" y="79"/>
                      <a:pt x="24" y="78"/>
                      <a:pt x="23" y="77"/>
                    </a:cubicBezTo>
                    <a:cubicBezTo>
                      <a:pt x="25" y="72"/>
                      <a:pt x="26" y="67"/>
                      <a:pt x="29" y="62"/>
                    </a:cubicBezTo>
                    <a:cubicBezTo>
                      <a:pt x="25" y="60"/>
                      <a:pt x="25" y="60"/>
                      <a:pt x="25" y="60"/>
                    </a:cubicBezTo>
                    <a:cubicBezTo>
                      <a:pt x="16" y="79"/>
                      <a:pt x="15" y="100"/>
                      <a:pt x="14" y="121"/>
                    </a:cubicBezTo>
                    <a:cubicBezTo>
                      <a:pt x="14" y="133"/>
                      <a:pt x="13" y="146"/>
                      <a:pt x="10" y="159"/>
                    </a:cubicBezTo>
                    <a:cubicBezTo>
                      <a:pt x="10" y="159"/>
                      <a:pt x="9" y="159"/>
                      <a:pt x="9" y="158"/>
                    </a:cubicBezTo>
                    <a:cubicBezTo>
                      <a:pt x="7" y="154"/>
                      <a:pt x="7" y="147"/>
                      <a:pt x="7" y="143"/>
                    </a:cubicBezTo>
                    <a:cubicBezTo>
                      <a:pt x="6" y="140"/>
                      <a:pt x="6" y="140"/>
                      <a:pt x="6" y="140"/>
                    </a:cubicBezTo>
                    <a:cubicBezTo>
                      <a:pt x="5" y="131"/>
                      <a:pt x="5" y="121"/>
                      <a:pt x="5" y="112"/>
                    </a:cubicBezTo>
                    <a:cubicBezTo>
                      <a:pt x="5" y="103"/>
                      <a:pt x="5" y="94"/>
                      <a:pt x="6" y="84"/>
                    </a:cubicBezTo>
                    <a:cubicBezTo>
                      <a:pt x="7" y="63"/>
                      <a:pt x="9" y="38"/>
                      <a:pt x="19" y="20"/>
                    </a:cubicBezTo>
                    <a:cubicBezTo>
                      <a:pt x="16" y="18"/>
                      <a:pt x="16" y="18"/>
                      <a:pt x="16" y="18"/>
                    </a:cubicBezTo>
                    <a:cubicBezTo>
                      <a:pt x="5" y="37"/>
                      <a:pt x="3" y="62"/>
                      <a:pt x="2" y="84"/>
                    </a:cubicBezTo>
                    <a:cubicBezTo>
                      <a:pt x="1" y="102"/>
                      <a:pt x="0" y="121"/>
                      <a:pt x="2" y="140"/>
                    </a:cubicBezTo>
                    <a:close/>
                    <a:moveTo>
                      <a:pt x="64" y="89"/>
                    </a:moveTo>
                    <a:cubicBezTo>
                      <a:pt x="64" y="85"/>
                      <a:pt x="65" y="80"/>
                      <a:pt x="65" y="76"/>
                    </a:cubicBezTo>
                    <a:cubicBezTo>
                      <a:pt x="66" y="79"/>
                      <a:pt x="66" y="81"/>
                      <a:pt x="66" y="84"/>
                    </a:cubicBezTo>
                    <a:cubicBezTo>
                      <a:pt x="67" y="88"/>
                      <a:pt x="67" y="88"/>
                      <a:pt x="67" y="88"/>
                    </a:cubicBezTo>
                    <a:cubicBezTo>
                      <a:pt x="67" y="88"/>
                      <a:pt x="66" y="90"/>
                      <a:pt x="66" y="90"/>
                    </a:cubicBezTo>
                    <a:cubicBezTo>
                      <a:pt x="66" y="90"/>
                      <a:pt x="65" y="90"/>
                      <a:pt x="65" y="90"/>
                    </a:cubicBezTo>
                    <a:cubicBezTo>
                      <a:pt x="64" y="90"/>
                      <a:pt x="64" y="89"/>
                      <a:pt x="64" y="8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1" name="Freeform 223">
                <a:extLst>
                  <a:ext uri="{FF2B5EF4-FFF2-40B4-BE49-F238E27FC236}">
                    <a16:creationId xmlns:a16="http://schemas.microsoft.com/office/drawing/2014/main" id="{2FC776AC-7DB5-4DBA-6D5A-EFACC4F745BD}"/>
                  </a:ext>
                </a:extLst>
              </p:cNvPr>
              <p:cNvSpPr>
                <a:spLocks/>
              </p:cNvSpPr>
              <p:nvPr/>
            </p:nvSpPr>
            <p:spPr bwMode="auto">
              <a:xfrm>
                <a:off x="1237" y="3303"/>
                <a:ext cx="84" cy="729"/>
              </a:xfrm>
              <a:custGeom>
                <a:avLst/>
                <a:gdLst>
                  <a:gd name="T0" fmla="*/ 0 w 62"/>
                  <a:gd name="T1" fmla="*/ 1247 h 542"/>
                  <a:gd name="T2" fmla="*/ 27 w 62"/>
                  <a:gd name="T3" fmla="*/ 1084 h 542"/>
                  <a:gd name="T4" fmla="*/ 50 w 62"/>
                  <a:gd name="T5" fmla="*/ 881 h 542"/>
                  <a:gd name="T6" fmla="*/ 112 w 62"/>
                  <a:gd name="T7" fmla="*/ 577 h 542"/>
                  <a:gd name="T8" fmla="*/ 118 w 62"/>
                  <a:gd name="T9" fmla="*/ 472 h 542"/>
                  <a:gd name="T10" fmla="*/ 121 w 62"/>
                  <a:gd name="T11" fmla="*/ 418 h 542"/>
                  <a:gd name="T12" fmla="*/ 112 w 62"/>
                  <a:gd name="T13" fmla="*/ 319 h 542"/>
                  <a:gd name="T14" fmla="*/ 103 w 62"/>
                  <a:gd name="T15" fmla="*/ 227 h 542"/>
                  <a:gd name="T16" fmla="*/ 89 w 62"/>
                  <a:gd name="T17" fmla="*/ 121 h 542"/>
                  <a:gd name="T18" fmla="*/ 76 w 62"/>
                  <a:gd name="T19" fmla="*/ 5 h 542"/>
                  <a:gd name="T20" fmla="*/ 104 w 62"/>
                  <a:gd name="T21" fmla="*/ 0 h 542"/>
                  <a:gd name="T22" fmla="*/ 110 w 62"/>
                  <a:gd name="T23" fmla="*/ 117 h 542"/>
                  <a:gd name="T24" fmla="*/ 121 w 62"/>
                  <a:gd name="T25" fmla="*/ 227 h 542"/>
                  <a:gd name="T26" fmla="*/ 133 w 62"/>
                  <a:gd name="T27" fmla="*/ 316 h 542"/>
                  <a:gd name="T28" fmla="*/ 141 w 62"/>
                  <a:gd name="T29" fmla="*/ 418 h 542"/>
                  <a:gd name="T30" fmla="*/ 138 w 62"/>
                  <a:gd name="T31" fmla="*/ 473 h 542"/>
                  <a:gd name="T32" fmla="*/ 133 w 62"/>
                  <a:gd name="T33" fmla="*/ 573 h 542"/>
                  <a:gd name="T34" fmla="*/ 68 w 62"/>
                  <a:gd name="T35" fmla="*/ 888 h 542"/>
                  <a:gd name="T36" fmla="*/ 47 w 62"/>
                  <a:gd name="T37" fmla="*/ 1079 h 542"/>
                  <a:gd name="T38" fmla="*/ 45 w 62"/>
                  <a:gd name="T39" fmla="*/ 1190 h 542"/>
                  <a:gd name="T40" fmla="*/ 45 w 62"/>
                  <a:gd name="T41" fmla="*/ 1190 h 542"/>
                  <a:gd name="T42" fmla="*/ 129 w 62"/>
                  <a:gd name="T43" fmla="*/ 1289 h 542"/>
                  <a:gd name="T44" fmla="*/ 154 w 62"/>
                  <a:gd name="T45" fmla="*/ 1302 h 542"/>
                  <a:gd name="T46" fmla="*/ 141 w 62"/>
                  <a:gd name="T47" fmla="*/ 1319 h 542"/>
                  <a:gd name="T48" fmla="*/ 118 w 62"/>
                  <a:gd name="T49" fmla="*/ 1302 h 542"/>
                  <a:gd name="T50" fmla="*/ 45 w 62"/>
                  <a:gd name="T51" fmla="*/ 1241 h 542"/>
                  <a:gd name="T52" fmla="*/ 27 w 62"/>
                  <a:gd name="T53" fmla="*/ 1239 h 542"/>
                  <a:gd name="T54" fmla="*/ 15 w 62"/>
                  <a:gd name="T55" fmla="*/ 1258 h 542"/>
                  <a:gd name="T56" fmla="*/ 0 w 62"/>
                  <a:gd name="T57" fmla="*/ 124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542">
                    <a:moveTo>
                      <a:pt x="0" y="512"/>
                    </a:moveTo>
                    <a:cubicBezTo>
                      <a:pt x="11" y="497"/>
                      <a:pt x="15" y="464"/>
                      <a:pt x="11" y="445"/>
                    </a:cubicBezTo>
                    <a:cubicBezTo>
                      <a:pt x="7" y="425"/>
                      <a:pt x="9" y="388"/>
                      <a:pt x="20" y="362"/>
                    </a:cubicBezTo>
                    <a:cubicBezTo>
                      <a:pt x="31" y="336"/>
                      <a:pt x="49" y="261"/>
                      <a:pt x="45" y="237"/>
                    </a:cubicBezTo>
                    <a:cubicBezTo>
                      <a:pt x="43" y="223"/>
                      <a:pt x="45" y="208"/>
                      <a:pt x="47" y="194"/>
                    </a:cubicBezTo>
                    <a:cubicBezTo>
                      <a:pt x="48" y="186"/>
                      <a:pt x="49" y="179"/>
                      <a:pt x="49" y="172"/>
                    </a:cubicBezTo>
                    <a:cubicBezTo>
                      <a:pt x="50" y="158"/>
                      <a:pt x="48" y="145"/>
                      <a:pt x="45" y="131"/>
                    </a:cubicBezTo>
                    <a:cubicBezTo>
                      <a:pt x="43" y="119"/>
                      <a:pt x="41" y="106"/>
                      <a:pt x="41" y="94"/>
                    </a:cubicBezTo>
                    <a:cubicBezTo>
                      <a:pt x="41" y="80"/>
                      <a:pt x="39" y="65"/>
                      <a:pt x="36" y="50"/>
                    </a:cubicBezTo>
                    <a:cubicBezTo>
                      <a:pt x="34" y="34"/>
                      <a:pt x="31" y="19"/>
                      <a:pt x="30" y="2"/>
                    </a:cubicBezTo>
                    <a:cubicBezTo>
                      <a:pt x="42" y="0"/>
                      <a:pt x="42" y="0"/>
                      <a:pt x="42" y="0"/>
                    </a:cubicBezTo>
                    <a:cubicBezTo>
                      <a:pt x="41" y="17"/>
                      <a:pt x="41" y="33"/>
                      <a:pt x="44" y="48"/>
                    </a:cubicBezTo>
                    <a:cubicBezTo>
                      <a:pt x="47" y="64"/>
                      <a:pt x="49" y="80"/>
                      <a:pt x="49" y="94"/>
                    </a:cubicBezTo>
                    <a:cubicBezTo>
                      <a:pt x="49" y="106"/>
                      <a:pt x="51" y="118"/>
                      <a:pt x="53" y="130"/>
                    </a:cubicBezTo>
                    <a:cubicBezTo>
                      <a:pt x="55" y="143"/>
                      <a:pt x="58" y="158"/>
                      <a:pt x="57" y="172"/>
                    </a:cubicBezTo>
                    <a:cubicBezTo>
                      <a:pt x="57" y="180"/>
                      <a:pt x="56" y="187"/>
                      <a:pt x="55" y="195"/>
                    </a:cubicBezTo>
                    <a:cubicBezTo>
                      <a:pt x="53" y="208"/>
                      <a:pt x="51" y="223"/>
                      <a:pt x="53" y="236"/>
                    </a:cubicBezTo>
                    <a:cubicBezTo>
                      <a:pt x="58" y="263"/>
                      <a:pt x="38" y="340"/>
                      <a:pt x="27" y="365"/>
                    </a:cubicBezTo>
                    <a:cubicBezTo>
                      <a:pt x="17" y="390"/>
                      <a:pt x="16" y="425"/>
                      <a:pt x="19" y="443"/>
                    </a:cubicBezTo>
                    <a:cubicBezTo>
                      <a:pt x="22" y="456"/>
                      <a:pt x="21" y="473"/>
                      <a:pt x="18" y="489"/>
                    </a:cubicBezTo>
                    <a:cubicBezTo>
                      <a:pt x="18" y="489"/>
                      <a:pt x="18" y="489"/>
                      <a:pt x="18" y="489"/>
                    </a:cubicBezTo>
                    <a:cubicBezTo>
                      <a:pt x="20" y="508"/>
                      <a:pt x="37" y="519"/>
                      <a:pt x="52" y="529"/>
                    </a:cubicBezTo>
                    <a:cubicBezTo>
                      <a:pt x="62" y="535"/>
                      <a:pt x="62" y="535"/>
                      <a:pt x="62" y="535"/>
                    </a:cubicBezTo>
                    <a:cubicBezTo>
                      <a:pt x="57" y="542"/>
                      <a:pt x="57" y="542"/>
                      <a:pt x="57" y="542"/>
                    </a:cubicBezTo>
                    <a:cubicBezTo>
                      <a:pt x="47" y="535"/>
                      <a:pt x="47" y="535"/>
                      <a:pt x="47" y="535"/>
                    </a:cubicBezTo>
                    <a:cubicBezTo>
                      <a:pt x="37" y="529"/>
                      <a:pt x="25" y="521"/>
                      <a:pt x="18" y="510"/>
                    </a:cubicBezTo>
                    <a:cubicBezTo>
                      <a:pt x="16" y="508"/>
                      <a:pt x="12" y="507"/>
                      <a:pt x="11" y="509"/>
                    </a:cubicBezTo>
                    <a:cubicBezTo>
                      <a:pt x="10" y="512"/>
                      <a:pt x="8" y="515"/>
                      <a:pt x="6" y="517"/>
                    </a:cubicBezTo>
                    <a:lnTo>
                      <a:pt x="0" y="51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2" name="Freeform 224">
                <a:extLst>
                  <a:ext uri="{FF2B5EF4-FFF2-40B4-BE49-F238E27FC236}">
                    <a16:creationId xmlns:a16="http://schemas.microsoft.com/office/drawing/2014/main" id="{081628D7-36A1-73CD-9C8B-70C22976E48C}"/>
                  </a:ext>
                </a:extLst>
              </p:cNvPr>
              <p:cNvSpPr>
                <a:spLocks/>
              </p:cNvSpPr>
              <p:nvPr/>
            </p:nvSpPr>
            <p:spPr bwMode="auto">
              <a:xfrm>
                <a:off x="1212" y="3116"/>
                <a:ext cx="202" cy="947"/>
              </a:xfrm>
              <a:custGeom>
                <a:avLst/>
                <a:gdLst>
                  <a:gd name="T0" fmla="*/ 0 w 150"/>
                  <a:gd name="T1" fmla="*/ 1375 h 704"/>
                  <a:gd name="T2" fmla="*/ 1 w 150"/>
                  <a:gd name="T3" fmla="*/ 1344 h 704"/>
                  <a:gd name="T4" fmla="*/ 1 w 150"/>
                  <a:gd name="T5" fmla="*/ 1310 h 704"/>
                  <a:gd name="T6" fmla="*/ 16 w 150"/>
                  <a:gd name="T7" fmla="*/ 1317 h 704"/>
                  <a:gd name="T8" fmla="*/ 22 w 150"/>
                  <a:gd name="T9" fmla="*/ 1361 h 704"/>
                  <a:gd name="T10" fmla="*/ 35 w 150"/>
                  <a:gd name="T11" fmla="*/ 1430 h 704"/>
                  <a:gd name="T12" fmla="*/ 79 w 150"/>
                  <a:gd name="T13" fmla="*/ 1616 h 704"/>
                  <a:gd name="T14" fmla="*/ 252 w 150"/>
                  <a:gd name="T15" fmla="*/ 1599 h 704"/>
                  <a:gd name="T16" fmla="*/ 261 w 150"/>
                  <a:gd name="T17" fmla="*/ 1585 h 704"/>
                  <a:gd name="T18" fmla="*/ 220 w 150"/>
                  <a:gd name="T19" fmla="*/ 1540 h 704"/>
                  <a:gd name="T20" fmla="*/ 184 w 150"/>
                  <a:gd name="T21" fmla="*/ 1511 h 704"/>
                  <a:gd name="T22" fmla="*/ 147 w 150"/>
                  <a:gd name="T23" fmla="*/ 1290 h 704"/>
                  <a:gd name="T24" fmla="*/ 147 w 150"/>
                  <a:gd name="T25" fmla="*/ 1289 h 704"/>
                  <a:gd name="T26" fmla="*/ 148 w 150"/>
                  <a:gd name="T27" fmla="*/ 1289 h 704"/>
                  <a:gd name="T28" fmla="*/ 225 w 150"/>
                  <a:gd name="T29" fmla="*/ 675 h 704"/>
                  <a:gd name="T30" fmla="*/ 182 w 150"/>
                  <a:gd name="T31" fmla="*/ 246 h 704"/>
                  <a:gd name="T32" fmla="*/ 154 w 150"/>
                  <a:gd name="T33" fmla="*/ 0 h 704"/>
                  <a:gd name="T34" fmla="*/ 183 w 150"/>
                  <a:gd name="T35" fmla="*/ 1 h 704"/>
                  <a:gd name="T36" fmla="*/ 183 w 150"/>
                  <a:gd name="T37" fmla="*/ 15 h 704"/>
                  <a:gd name="T38" fmla="*/ 210 w 150"/>
                  <a:gd name="T39" fmla="*/ 241 h 704"/>
                  <a:gd name="T40" fmla="*/ 255 w 150"/>
                  <a:gd name="T41" fmla="*/ 650 h 704"/>
                  <a:gd name="T42" fmla="*/ 255 w 150"/>
                  <a:gd name="T43" fmla="*/ 677 h 704"/>
                  <a:gd name="T44" fmla="*/ 176 w 150"/>
                  <a:gd name="T45" fmla="*/ 1295 h 704"/>
                  <a:gd name="T46" fmla="*/ 174 w 150"/>
                  <a:gd name="T47" fmla="*/ 1332 h 704"/>
                  <a:gd name="T48" fmla="*/ 210 w 150"/>
                  <a:gd name="T49" fmla="*/ 1494 h 704"/>
                  <a:gd name="T50" fmla="*/ 237 w 150"/>
                  <a:gd name="T51" fmla="*/ 1519 h 704"/>
                  <a:gd name="T52" fmla="*/ 290 w 150"/>
                  <a:gd name="T53" fmla="*/ 1579 h 704"/>
                  <a:gd name="T54" fmla="*/ 298 w 150"/>
                  <a:gd name="T55" fmla="*/ 1585 h 704"/>
                  <a:gd name="T56" fmla="*/ 315 w 150"/>
                  <a:gd name="T57" fmla="*/ 1594 h 704"/>
                  <a:gd name="T58" fmla="*/ 331 w 150"/>
                  <a:gd name="T59" fmla="*/ 1599 h 704"/>
                  <a:gd name="T60" fmla="*/ 366 w 150"/>
                  <a:gd name="T61" fmla="*/ 1629 h 704"/>
                  <a:gd name="T62" fmla="*/ 326 w 150"/>
                  <a:gd name="T63" fmla="*/ 1616 h 704"/>
                  <a:gd name="T64" fmla="*/ 308 w 150"/>
                  <a:gd name="T65" fmla="*/ 1609 h 704"/>
                  <a:gd name="T66" fmla="*/ 287 w 150"/>
                  <a:gd name="T67" fmla="*/ 1601 h 704"/>
                  <a:gd name="T68" fmla="*/ 287 w 150"/>
                  <a:gd name="T69" fmla="*/ 1601 h 704"/>
                  <a:gd name="T70" fmla="*/ 281 w 150"/>
                  <a:gd name="T71" fmla="*/ 1609 h 704"/>
                  <a:gd name="T72" fmla="*/ 310 w 150"/>
                  <a:gd name="T73" fmla="*/ 1630 h 704"/>
                  <a:gd name="T74" fmla="*/ 345 w 150"/>
                  <a:gd name="T75" fmla="*/ 1677 h 704"/>
                  <a:gd name="T76" fmla="*/ 298 w 150"/>
                  <a:gd name="T77" fmla="*/ 1642 h 704"/>
                  <a:gd name="T78" fmla="*/ 268 w 150"/>
                  <a:gd name="T79" fmla="*/ 1621 h 704"/>
                  <a:gd name="T80" fmla="*/ 246 w 150"/>
                  <a:gd name="T81" fmla="*/ 1636 h 704"/>
                  <a:gd name="T82" fmla="*/ 287 w 150"/>
                  <a:gd name="T83" fmla="*/ 1683 h 704"/>
                  <a:gd name="T84" fmla="*/ 296 w 150"/>
                  <a:gd name="T85" fmla="*/ 1714 h 704"/>
                  <a:gd name="T86" fmla="*/ 271 w 150"/>
                  <a:gd name="T87" fmla="*/ 1683 h 704"/>
                  <a:gd name="T88" fmla="*/ 226 w 150"/>
                  <a:gd name="T89" fmla="*/ 1645 h 704"/>
                  <a:gd name="T90" fmla="*/ 205 w 150"/>
                  <a:gd name="T91" fmla="*/ 1656 h 704"/>
                  <a:gd name="T92" fmla="*/ 218 w 150"/>
                  <a:gd name="T93" fmla="*/ 1712 h 704"/>
                  <a:gd name="T94" fmla="*/ 184 w 150"/>
                  <a:gd name="T95" fmla="*/ 1660 h 704"/>
                  <a:gd name="T96" fmla="*/ 110 w 150"/>
                  <a:gd name="T97" fmla="*/ 1665 h 704"/>
                  <a:gd name="T98" fmla="*/ 112 w 150"/>
                  <a:gd name="T99" fmla="*/ 1677 h 704"/>
                  <a:gd name="T100" fmla="*/ 119 w 150"/>
                  <a:gd name="T101" fmla="*/ 1714 h 704"/>
                  <a:gd name="T102" fmla="*/ 98 w 150"/>
                  <a:gd name="T103" fmla="*/ 1677 h 704"/>
                  <a:gd name="T104" fmla="*/ 90 w 150"/>
                  <a:gd name="T105" fmla="*/ 1657 h 704"/>
                  <a:gd name="T106" fmla="*/ 58 w 150"/>
                  <a:gd name="T107" fmla="*/ 1636 h 704"/>
                  <a:gd name="T108" fmla="*/ 5 w 150"/>
                  <a:gd name="T109" fmla="*/ 1426 h 704"/>
                  <a:gd name="T110" fmla="*/ 0 w 150"/>
                  <a:gd name="T111" fmla="*/ 1375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0" y="565"/>
                    </a:moveTo>
                    <a:cubicBezTo>
                      <a:pt x="1" y="560"/>
                      <a:pt x="2" y="554"/>
                      <a:pt x="1" y="552"/>
                    </a:cubicBezTo>
                    <a:cubicBezTo>
                      <a:pt x="1" y="548"/>
                      <a:pt x="0" y="542"/>
                      <a:pt x="1" y="538"/>
                    </a:cubicBezTo>
                    <a:cubicBezTo>
                      <a:pt x="7" y="541"/>
                      <a:pt x="7" y="541"/>
                      <a:pt x="7" y="541"/>
                    </a:cubicBezTo>
                    <a:cubicBezTo>
                      <a:pt x="5" y="546"/>
                      <a:pt x="7" y="552"/>
                      <a:pt x="9" y="559"/>
                    </a:cubicBezTo>
                    <a:cubicBezTo>
                      <a:pt x="12" y="567"/>
                      <a:pt x="14" y="576"/>
                      <a:pt x="14" y="587"/>
                    </a:cubicBezTo>
                    <a:cubicBezTo>
                      <a:pt x="12" y="608"/>
                      <a:pt x="18" y="647"/>
                      <a:pt x="33" y="664"/>
                    </a:cubicBezTo>
                    <a:cubicBezTo>
                      <a:pt x="48" y="682"/>
                      <a:pt x="84" y="671"/>
                      <a:pt x="103" y="657"/>
                    </a:cubicBezTo>
                    <a:cubicBezTo>
                      <a:pt x="105" y="655"/>
                      <a:pt x="107" y="653"/>
                      <a:pt x="107" y="651"/>
                    </a:cubicBezTo>
                    <a:cubicBezTo>
                      <a:pt x="107" y="646"/>
                      <a:pt x="97" y="639"/>
                      <a:pt x="90" y="633"/>
                    </a:cubicBezTo>
                    <a:cubicBezTo>
                      <a:pt x="84" y="629"/>
                      <a:pt x="79" y="625"/>
                      <a:pt x="76" y="621"/>
                    </a:cubicBezTo>
                    <a:cubicBezTo>
                      <a:pt x="65" y="607"/>
                      <a:pt x="55" y="557"/>
                      <a:pt x="60" y="530"/>
                    </a:cubicBezTo>
                    <a:cubicBezTo>
                      <a:pt x="60" y="529"/>
                      <a:pt x="60" y="529"/>
                      <a:pt x="60" y="529"/>
                    </a:cubicBezTo>
                    <a:cubicBezTo>
                      <a:pt x="61" y="529"/>
                      <a:pt x="61" y="529"/>
                      <a:pt x="61" y="529"/>
                    </a:cubicBezTo>
                    <a:cubicBezTo>
                      <a:pt x="80" y="465"/>
                      <a:pt x="90" y="383"/>
                      <a:pt x="92" y="277"/>
                    </a:cubicBezTo>
                    <a:cubicBezTo>
                      <a:pt x="93" y="214"/>
                      <a:pt x="83" y="154"/>
                      <a:pt x="74" y="101"/>
                    </a:cubicBezTo>
                    <a:cubicBezTo>
                      <a:pt x="68" y="61"/>
                      <a:pt x="62" y="26"/>
                      <a:pt x="63" y="0"/>
                    </a:cubicBezTo>
                    <a:cubicBezTo>
                      <a:pt x="75" y="1"/>
                      <a:pt x="75" y="1"/>
                      <a:pt x="75" y="1"/>
                    </a:cubicBezTo>
                    <a:cubicBezTo>
                      <a:pt x="75" y="2"/>
                      <a:pt x="75" y="4"/>
                      <a:pt x="75" y="6"/>
                    </a:cubicBezTo>
                    <a:cubicBezTo>
                      <a:pt x="75" y="30"/>
                      <a:pt x="80" y="62"/>
                      <a:pt x="86" y="99"/>
                    </a:cubicBezTo>
                    <a:cubicBezTo>
                      <a:pt x="95" y="150"/>
                      <a:pt x="104" y="207"/>
                      <a:pt x="104" y="267"/>
                    </a:cubicBezTo>
                    <a:cubicBezTo>
                      <a:pt x="104" y="271"/>
                      <a:pt x="104" y="274"/>
                      <a:pt x="104" y="278"/>
                    </a:cubicBezTo>
                    <a:cubicBezTo>
                      <a:pt x="102" y="384"/>
                      <a:pt x="91" y="467"/>
                      <a:pt x="72" y="532"/>
                    </a:cubicBezTo>
                    <a:cubicBezTo>
                      <a:pt x="71" y="537"/>
                      <a:pt x="71" y="542"/>
                      <a:pt x="71" y="547"/>
                    </a:cubicBezTo>
                    <a:cubicBezTo>
                      <a:pt x="71" y="573"/>
                      <a:pt x="79" y="605"/>
                      <a:pt x="86" y="614"/>
                    </a:cubicBezTo>
                    <a:cubicBezTo>
                      <a:pt x="88" y="617"/>
                      <a:pt x="93" y="620"/>
                      <a:pt x="97" y="624"/>
                    </a:cubicBezTo>
                    <a:cubicBezTo>
                      <a:pt x="107" y="631"/>
                      <a:pt x="117" y="639"/>
                      <a:pt x="119" y="649"/>
                    </a:cubicBezTo>
                    <a:cubicBezTo>
                      <a:pt x="120" y="650"/>
                      <a:pt x="121" y="650"/>
                      <a:pt x="122" y="651"/>
                    </a:cubicBezTo>
                    <a:cubicBezTo>
                      <a:pt x="129" y="655"/>
                      <a:pt x="129" y="655"/>
                      <a:pt x="129" y="655"/>
                    </a:cubicBezTo>
                    <a:cubicBezTo>
                      <a:pt x="136" y="657"/>
                      <a:pt x="136" y="657"/>
                      <a:pt x="136" y="657"/>
                    </a:cubicBezTo>
                    <a:cubicBezTo>
                      <a:pt x="142" y="659"/>
                      <a:pt x="145" y="663"/>
                      <a:pt x="150" y="669"/>
                    </a:cubicBezTo>
                    <a:cubicBezTo>
                      <a:pt x="147" y="665"/>
                      <a:pt x="139" y="665"/>
                      <a:pt x="134" y="664"/>
                    </a:cubicBezTo>
                    <a:cubicBezTo>
                      <a:pt x="126" y="661"/>
                      <a:pt x="126" y="661"/>
                      <a:pt x="126" y="661"/>
                    </a:cubicBezTo>
                    <a:cubicBezTo>
                      <a:pt x="117" y="658"/>
                      <a:pt x="117" y="658"/>
                      <a:pt x="117" y="658"/>
                    </a:cubicBezTo>
                    <a:cubicBezTo>
                      <a:pt x="117" y="658"/>
                      <a:pt x="117" y="658"/>
                      <a:pt x="117" y="658"/>
                    </a:cubicBezTo>
                    <a:cubicBezTo>
                      <a:pt x="117" y="659"/>
                      <a:pt x="116" y="660"/>
                      <a:pt x="115" y="661"/>
                    </a:cubicBezTo>
                    <a:cubicBezTo>
                      <a:pt x="119" y="664"/>
                      <a:pt x="123" y="667"/>
                      <a:pt x="127" y="670"/>
                    </a:cubicBezTo>
                    <a:cubicBezTo>
                      <a:pt x="133" y="675"/>
                      <a:pt x="137" y="681"/>
                      <a:pt x="141" y="689"/>
                    </a:cubicBezTo>
                    <a:cubicBezTo>
                      <a:pt x="137" y="683"/>
                      <a:pt x="128" y="679"/>
                      <a:pt x="122" y="675"/>
                    </a:cubicBezTo>
                    <a:cubicBezTo>
                      <a:pt x="117" y="672"/>
                      <a:pt x="113" y="670"/>
                      <a:pt x="110" y="666"/>
                    </a:cubicBezTo>
                    <a:cubicBezTo>
                      <a:pt x="107" y="668"/>
                      <a:pt x="104" y="670"/>
                      <a:pt x="101" y="672"/>
                    </a:cubicBezTo>
                    <a:cubicBezTo>
                      <a:pt x="110" y="677"/>
                      <a:pt x="114" y="683"/>
                      <a:pt x="117" y="691"/>
                    </a:cubicBezTo>
                    <a:cubicBezTo>
                      <a:pt x="121" y="704"/>
                      <a:pt x="121" y="704"/>
                      <a:pt x="121" y="704"/>
                    </a:cubicBezTo>
                    <a:cubicBezTo>
                      <a:pt x="111" y="691"/>
                      <a:pt x="111" y="691"/>
                      <a:pt x="111" y="691"/>
                    </a:cubicBezTo>
                    <a:cubicBezTo>
                      <a:pt x="105" y="683"/>
                      <a:pt x="102" y="681"/>
                      <a:pt x="93" y="676"/>
                    </a:cubicBezTo>
                    <a:cubicBezTo>
                      <a:pt x="90" y="678"/>
                      <a:pt x="87" y="679"/>
                      <a:pt x="84" y="680"/>
                    </a:cubicBezTo>
                    <a:cubicBezTo>
                      <a:pt x="88" y="686"/>
                      <a:pt x="90" y="696"/>
                      <a:pt x="89" y="703"/>
                    </a:cubicBezTo>
                    <a:cubicBezTo>
                      <a:pt x="90" y="698"/>
                      <a:pt x="82" y="687"/>
                      <a:pt x="76" y="682"/>
                    </a:cubicBezTo>
                    <a:cubicBezTo>
                      <a:pt x="66" y="685"/>
                      <a:pt x="55" y="686"/>
                      <a:pt x="45" y="684"/>
                    </a:cubicBezTo>
                    <a:cubicBezTo>
                      <a:pt x="46" y="685"/>
                      <a:pt x="46" y="687"/>
                      <a:pt x="46" y="689"/>
                    </a:cubicBezTo>
                    <a:cubicBezTo>
                      <a:pt x="47" y="694"/>
                      <a:pt x="45" y="701"/>
                      <a:pt x="48" y="704"/>
                    </a:cubicBezTo>
                    <a:cubicBezTo>
                      <a:pt x="43" y="700"/>
                      <a:pt x="41" y="695"/>
                      <a:pt x="40" y="689"/>
                    </a:cubicBezTo>
                    <a:cubicBezTo>
                      <a:pt x="39" y="686"/>
                      <a:pt x="39" y="684"/>
                      <a:pt x="37" y="681"/>
                    </a:cubicBezTo>
                    <a:cubicBezTo>
                      <a:pt x="32" y="679"/>
                      <a:pt x="28" y="676"/>
                      <a:pt x="24" y="672"/>
                    </a:cubicBezTo>
                    <a:cubicBezTo>
                      <a:pt x="4" y="649"/>
                      <a:pt x="0" y="604"/>
                      <a:pt x="2" y="586"/>
                    </a:cubicBezTo>
                    <a:cubicBezTo>
                      <a:pt x="2" y="578"/>
                      <a:pt x="3" y="573"/>
                      <a:pt x="0" y="56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3" name="Freeform 225">
                <a:extLst>
                  <a:ext uri="{FF2B5EF4-FFF2-40B4-BE49-F238E27FC236}">
                    <a16:creationId xmlns:a16="http://schemas.microsoft.com/office/drawing/2014/main" id="{A180EB30-D1A7-7377-C1F3-98EB12C6CD1B}"/>
                  </a:ext>
                </a:extLst>
              </p:cNvPr>
              <p:cNvSpPr>
                <a:spLocks/>
              </p:cNvSpPr>
              <p:nvPr/>
            </p:nvSpPr>
            <p:spPr bwMode="auto">
              <a:xfrm>
                <a:off x="1193" y="1199"/>
                <a:ext cx="48" cy="218"/>
              </a:xfrm>
              <a:custGeom>
                <a:avLst/>
                <a:gdLst>
                  <a:gd name="T0" fmla="*/ 59 w 36"/>
                  <a:gd name="T1" fmla="*/ 1 h 162"/>
                  <a:gd name="T2" fmla="*/ 0 w 36"/>
                  <a:gd name="T3" fmla="*/ 388 h 162"/>
                  <a:gd name="T4" fmla="*/ 27 w 36"/>
                  <a:gd name="T5" fmla="*/ 394 h 162"/>
                  <a:gd name="T6" fmla="*/ 79 w 36"/>
                  <a:gd name="T7" fmla="*/ 0 h 162"/>
                  <a:gd name="T8" fmla="*/ 59 w 36"/>
                  <a:gd name="T9" fmla="*/ 1 h 1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62">
                    <a:moveTo>
                      <a:pt x="25" y="1"/>
                    </a:moveTo>
                    <a:cubicBezTo>
                      <a:pt x="28" y="37"/>
                      <a:pt x="14" y="105"/>
                      <a:pt x="0" y="159"/>
                    </a:cubicBezTo>
                    <a:cubicBezTo>
                      <a:pt x="11" y="162"/>
                      <a:pt x="11" y="162"/>
                      <a:pt x="11" y="162"/>
                    </a:cubicBezTo>
                    <a:cubicBezTo>
                      <a:pt x="26" y="107"/>
                      <a:pt x="36" y="37"/>
                      <a:pt x="33" y="0"/>
                    </a:cubicBezTo>
                    <a:lnTo>
                      <a:pt x="25" y="1"/>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4" name="Freeform 226">
                <a:extLst>
                  <a:ext uri="{FF2B5EF4-FFF2-40B4-BE49-F238E27FC236}">
                    <a16:creationId xmlns:a16="http://schemas.microsoft.com/office/drawing/2014/main" id="{B689F99E-D455-C1CC-57D5-BE60A0F0D85A}"/>
                  </a:ext>
                </a:extLst>
              </p:cNvPr>
              <p:cNvSpPr>
                <a:spLocks/>
              </p:cNvSpPr>
              <p:nvPr/>
            </p:nvSpPr>
            <p:spPr bwMode="auto">
              <a:xfrm>
                <a:off x="1088" y="1047"/>
                <a:ext cx="25" cy="258"/>
              </a:xfrm>
              <a:custGeom>
                <a:avLst/>
                <a:gdLst>
                  <a:gd name="T0" fmla="*/ 16 w 19"/>
                  <a:gd name="T1" fmla="*/ 51 h 192"/>
                  <a:gd name="T2" fmla="*/ 5 w 19"/>
                  <a:gd name="T3" fmla="*/ 98 h 192"/>
                  <a:gd name="T4" fmla="*/ 14 w 19"/>
                  <a:gd name="T5" fmla="*/ 231 h 192"/>
                  <a:gd name="T6" fmla="*/ 18 w 19"/>
                  <a:gd name="T7" fmla="*/ 262 h 192"/>
                  <a:gd name="T8" fmla="*/ 12 w 19"/>
                  <a:gd name="T9" fmla="*/ 383 h 192"/>
                  <a:gd name="T10" fmla="*/ 9 w 19"/>
                  <a:gd name="T11" fmla="*/ 398 h 192"/>
                  <a:gd name="T12" fmla="*/ 9 w 19"/>
                  <a:gd name="T13" fmla="*/ 466 h 192"/>
                  <a:gd name="T14" fmla="*/ 22 w 19"/>
                  <a:gd name="T15" fmla="*/ 457 h 192"/>
                  <a:gd name="T16" fmla="*/ 28 w 19"/>
                  <a:gd name="T17" fmla="*/ 400 h 192"/>
                  <a:gd name="T18" fmla="*/ 29 w 19"/>
                  <a:gd name="T19" fmla="*/ 388 h 192"/>
                  <a:gd name="T20" fmla="*/ 37 w 19"/>
                  <a:gd name="T21" fmla="*/ 261 h 192"/>
                  <a:gd name="T22" fmla="*/ 29 w 19"/>
                  <a:gd name="T23" fmla="*/ 227 h 192"/>
                  <a:gd name="T24" fmla="*/ 18 w 19"/>
                  <a:gd name="T25" fmla="*/ 99 h 192"/>
                  <a:gd name="T26" fmla="*/ 24 w 19"/>
                  <a:gd name="T27" fmla="*/ 56 h 192"/>
                  <a:gd name="T28" fmla="*/ 34 w 19"/>
                  <a:gd name="T29" fmla="*/ 0 h 192"/>
                  <a:gd name="T30" fmla="*/ 24 w 19"/>
                  <a:gd name="T31" fmla="*/ 0 h 192"/>
                  <a:gd name="T32" fmla="*/ 16 w 19"/>
                  <a:gd name="T33" fmla="*/ 51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2">
                    <a:moveTo>
                      <a:pt x="7" y="21"/>
                    </a:moveTo>
                    <a:cubicBezTo>
                      <a:pt x="5" y="26"/>
                      <a:pt x="3" y="32"/>
                      <a:pt x="2" y="40"/>
                    </a:cubicBezTo>
                    <a:cubicBezTo>
                      <a:pt x="0" y="57"/>
                      <a:pt x="2" y="77"/>
                      <a:pt x="6" y="95"/>
                    </a:cubicBezTo>
                    <a:cubicBezTo>
                      <a:pt x="8" y="108"/>
                      <a:pt x="8" y="108"/>
                      <a:pt x="8" y="108"/>
                    </a:cubicBezTo>
                    <a:cubicBezTo>
                      <a:pt x="11" y="125"/>
                      <a:pt x="8" y="141"/>
                      <a:pt x="5" y="158"/>
                    </a:cubicBezTo>
                    <a:cubicBezTo>
                      <a:pt x="4" y="164"/>
                      <a:pt x="4" y="164"/>
                      <a:pt x="4" y="164"/>
                    </a:cubicBezTo>
                    <a:cubicBezTo>
                      <a:pt x="2" y="176"/>
                      <a:pt x="0" y="187"/>
                      <a:pt x="4" y="192"/>
                    </a:cubicBezTo>
                    <a:cubicBezTo>
                      <a:pt x="10" y="188"/>
                      <a:pt x="10" y="188"/>
                      <a:pt x="10" y="188"/>
                    </a:cubicBezTo>
                    <a:cubicBezTo>
                      <a:pt x="8" y="185"/>
                      <a:pt x="11" y="172"/>
                      <a:pt x="12" y="165"/>
                    </a:cubicBezTo>
                    <a:cubicBezTo>
                      <a:pt x="13" y="160"/>
                      <a:pt x="13" y="160"/>
                      <a:pt x="13" y="160"/>
                    </a:cubicBezTo>
                    <a:cubicBezTo>
                      <a:pt x="16" y="142"/>
                      <a:pt x="19" y="125"/>
                      <a:pt x="16" y="107"/>
                    </a:cubicBezTo>
                    <a:cubicBezTo>
                      <a:pt x="13" y="94"/>
                      <a:pt x="13" y="94"/>
                      <a:pt x="13" y="94"/>
                    </a:cubicBezTo>
                    <a:cubicBezTo>
                      <a:pt x="10" y="76"/>
                      <a:pt x="6" y="56"/>
                      <a:pt x="8" y="41"/>
                    </a:cubicBezTo>
                    <a:cubicBezTo>
                      <a:pt x="9" y="33"/>
                      <a:pt x="10" y="28"/>
                      <a:pt x="11" y="23"/>
                    </a:cubicBezTo>
                    <a:cubicBezTo>
                      <a:pt x="13" y="16"/>
                      <a:pt x="15" y="10"/>
                      <a:pt x="15" y="0"/>
                    </a:cubicBezTo>
                    <a:cubicBezTo>
                      <a:pt x="11" y="0"/>
                      <a:pt x="11" y="0"/>
                      <a:pt x="11" y="0"/>
                    </a:cubicBezTo>
                    <a:cubicBezTo>
                      <a:pt x="10" y="8"/>
                      <a:pt x="8" y="14"/>
                      <a:pt x="7" y="21"/>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5" name="Freeform 227">
                <a:extLst>
                  <a:ext uri="{FF2B5EF4-FFF2-40B4-BE49-F238E27FC236}">
                    <a16:creationId xmlns:a16="http://schemas.microsoft.com/office/drawing/2014/main" id="{56E9476A-5227-5924-813B-7704EF717F00}"/>
                  </a:ext>
                </a:extLst>
              </p:cNvPr>
              <p:cNvSpPr>
                <a:spLocks/>
              </p:cNvSpPr>
              <p:nvPr/>
            </p:nvSpPr>
            <p:spPr bwMode="auto">
              <a:xfrm>
                <a:off x="1144" y="876"/>
                <a:ext cx="167" cy="362"/>
              </a:xfrm>
              <a:custGeom>
                <a:avLst/>
                <a:gdLst>
                  <a:gd name="T0" fmla="*/ 303 w 124"/>
                  <a:gd name="T1" fmla="*/ 23 h 269"/>
                  <a:gd name="T2" fmla="*/ 296 w 124"/>
                  <a:gd name="T3" fmla="*/ 27 h 269"/>
                  <a:gd name="T4" fmla="*/ 268 w 124"/>
                  <a:gd name="T5" fmla="*/ 54 h 269"/>
                  <a:gd name="T6" fmla="*/ 260 w 124"/>
                  <a:gd name="T7" fmla="*/ 58 h 269"/>
                  <a:gd name="T8" fmla="*/ 246 w 124"/>
                  <a:gd name="T9" fmla="*/ 51 h 269"/>
                  <a:gd name="T10" fmla="*/ 246 w 124"/>
                  <a:gd name="T11" fmla="*/ 42 h 269"/>
                  <a:gd name="T12" fmla="*/ 249 w 124"/>
                  <a:gd name="T13" fmla="*/ 7 h 269"/>
                  <a:gd name="T14" fmla="*/ 252 w 124"/>
                  <a:gd name="T15" fmla="*/ 0 h 269"/>
                  <a:gd name="T16" fmla="*/ 252 w 124"/>
                  <a:gd name="T17" fmla="*/ 0 h 269"/>
                  <a:gd name="T18" fmla="*/ 237 w 124"/>
                  <a:gd name="T19" fmla="*/ 43 h 269"/>
                  <a:gd name="T20" fmla="*/ 237 w 124"/>
                  <a:gd name="T21" fmla="*/ 65 h 269"/>
                  <a:gd name="T22" fmla="*/ 220 w 124"/>
                  <a:gd name="T23" fmla="*/ 85 h 269"/>
                  <a:gd name="T24" fmla="*/ 203 w 124"/>
                  <a:gd name="T25" fmla="*/ 98 h 269"/>
                  <a:gd name="T26" fmla="*/ 193 w 124"/>
                  <a:gd name="T27" fmla="*/ 106 h 269"/>
                  <a:gd name="T28" fmla="*/ 168 w 124"/>
                  <a:gd name="T29" fmla="*/ 77 h 269"/>
                  <a:gd name="T30" fmla="*/ 163 w 124"/>
                  <a:gd name="T31" fmla="*/ 78 h 269"/>
                  <a:gd name="T32" fmla="*/ 182 w 124"/>
                  <a:gd name="T33" fmla="*/ 110 h 269"/>
                  <a:gd name="T34" fmla="*/ 178 w 124"/>
                  <a:gd name="T35" fmla="*/ 129 h 269"/>
                  <a:gd name="T36" fmla="*/ 174 w 124"/>
                  <a:gd name="T37" fmla="*/ 167 h 269"/>
                  <a:gd name="T38" fmla="*/ 174 w 124"/>
                  <a:gd name="T39" fmla="*/ 168 h 269"/>
                  <a:gd name="T40" fmla="*/ 154 w 124"/>
                  <a:gd name="T41" fmla="*/ 219 h 269"/>
                  <a:gd name="T42" fmla="*/ 114 w 124"/>
                  <a:gd name="T43" fmla="*/ 258 h 269"/>
                  <a:gd name="T44" fmla="*/ 15 w 124"/>
                  <a:gd name="T45" fmla="*/ 404 h 269"/>
                  <a:gd name="T46" fmla="*/ 9 w 124"/>
                  <a:gd name="T47" fmla="*/ 544 h 269"/>
                  <a:gd name="T48" fmla="*/ 0 w 124"/>
                  <a:gd name="T49" fmla="*/ 655 h 269"/>
                  <a:gd name="T50" fmla="*/ 35 w 124"/>
                  <a:gd name="T51" fmla="*/ 619 h 269"/>
                  <a:gd name="T52" fmla="*/ 35 w 124"/>
                  <a:gd name="T53" fmla="*/ 541 h 269"/>
                  <a:gd name="T54" fmla="*/ 40 w 124"/>
                  <a:gd name="T55" fmla="*/ 409 h 269"/>
                  <a:gd name="T56" fmla="*/ 132 w 124"/>
                  <a:gd name="T57" fmla="*/ 277 h 269"/>
                  <a:gd name="T58" fmla="*/ 174 w 124"/>
                  <a:gd name="T59" fmla="*/ 237 h 269"/>
                  <a:gd name="T60" fmla="*/ 198 w 124"/>
                  <a:gd name="T61" fmla="*/ 168 h 269"/>
                  <a:gd name="T62" fmla="*/ 198 w 124"/>
                  <a:gd name="T63" fmla="*/ 167 h 269"/>
                  <a:gd name="T64" fmla="*/ 215 w 124"/>
                  <a:gd name="T65" fmla="*/ 112 h 269"/>
                  <a:gd name="T66" fmla="*/ 226 w 124"/>
                  <a:gd name="T67" fmla="*/ 104 h 269"/>
                  <a:gd name="T68" fmla="*/ 246 w 124"/>
                  <a:gd name="T69" fmla="*/ 85 h 269"/>
                  <a:gd name="T70" fmla="*/ 260 w 124"/>
                  <a:gd name="T71" fmla="*/ 70 h 269"/>
                  <a:gd name="T72" fmla="*/ 271 w 124"/>
                  <a:gd name="T73" fmla="*/ 65 h 269"/>
                  <a:gd name="T74" fmla="*/ 303 w 124"/>
                  <a:gd name="T75" fmla="*/ 23 h 2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4" h="269">
                    <a:moveTo>
                      <a:pt x="124" y="10"/>
                    </a:moveTo>
                    <a:cubicBezTo>
                      <a:pt x="123" y="10"/>
                      <a:pt x="122" y="9"/>
                      <a:pt x="121" y="11"/>
                    </a:cubicBezTo>
                    <a:cubicBezTo>
                      <a:pt x="119" y="14"/>
                      <a:pt x="118" y="19"/>
                      <a:pt x="110" y="22"/>
                    </a:cubicBezTo>
                    <a:cubicBezTo>
                      <a:pt x="106" y="24"/>
                      <a:pt x="106" y="24"/>
                      <a:pt x="106" y="24"/>
                    </a:cubicBezTo>
                    <a:cubicBezTo>
                      <a:pt x="105" y="24"/>
                      <a:pt x="102" y="24"/>
                      <a:pt x="101" y="21"/>
                    </a:cubicBezTo>
                    <a:cubicBezTo>
                      <a:pt x="101" y="19"/>
                      <a:pt x="101" y="18"/>
                      <a:pt x="101" y="17"/>
                    </a:cubicBezTo>
                    <a:cubicBezTo>
                      <a:pt x="100" y="12"/>
                      <a:pt x="99" y="5"/>
                      <a:pt x="102" y="3"/>
                    </a:cubicBezTo>
                    <a:cubicBezTo>
                      <a:pt x="103" y="2"/>
                      <a:pt x="102" y="1"/>
                      <a:pt x="103" y="0"/>
                    </a:cubicBezTo>
                    <a:cubicBezTo>
                      <a:pt x="103" y="0"/>
                      <a:pt x="103" y="0"/>
                      <a:pt x="103" y="0"/>
                    </a:cubicBezTo>
                    <a:cubicBezTo>
                      <a:pt x="95" y="4"/>
                      <a:pt x="95" y="11"/>
                      <a:pt x="97" y="18"/>
                    </a:cubicBezTo>
                    <a:cubicBezTo>
                      <a:pt x="97" y="21"/>
                      <a:pt x="97" y="27"/>
                      <a:pt x="97" y="27"/>
                    </a:cubicBezTo>
                    <a:cubicBezTo>
                      <a:pt x="96" y="33"/>
                      <a:pt x="93" y="33"/>
                      <a:pt x="90" y="35"/>
                    </a:cubicBezTo>
                    <a:cubicBezTo>
                      <a:pt x="83" y="40"/>
                      <a:pt x="83" y="40"/>
                      <a:pt x="83" y="40"/>
                    </a:cubicBezTo>
                    <a:cubicBezTo>
                      <a:pt x="81" y="41"/>
                      <a:pt x="80" y="42"/>
                      <a:pt x="79" y="44"/>
                    </a:cubicBezTo>
                    <a:cubicBezTo>
                      <a:pt x="77" y="40"/>
                      <a:pt x="72" y="33"/>
                      <a:pt x="69" y="31"/>
                    </a:cubicBezTo>
                    <a:cubicBezTo>
                      <a:pt x="67" y="29"/>
                      <a:pt x="67" y="32"/>
                      <a:pt x="67" y="32"/>
                    </a:cubicBezTo>
                    <a:cubicBezTo>
                      <a:pt x="71" y="36"/>
                      <a:pt x="74" y="39"/>
                      <a:pt x="74" y="45"/>
                    </a:cubicBezTo>
                    <a:cubicBezTo>
                      <a:pt x="74" y="46"/>
                      <a:pt x="75" y="50"/>
                      <a:pt x="73" y="53"/>
                    </a:cubicBezTo>
                    <a:cubicBezTo>
                      <a:pt x="72" y="57"/>
                      <a:pt x="71" y="62"/>
                      <a:pt x="71" y="68"/>
                    </a:cubicBezTo>
                    <a:cubicBezTo>
                      <a:pt x="71" y="69"/>
                      <a:pt x="71" y="69"/>
                      <a:pt x="71" y="69"/>
                    </a:cubicBezTo>
                    <a:cubicBezTo>
                      <a:pt x="71" y="80"/>
                      <a:pt x="71" y="82"/>
                      <a:pt x="63" y="90"/>
                    </a:cubicBezTo>
                    <a:cubicBezTo>
                      <a:pt x="58" y="96"/>
                      <a:pt x="52" y="101"/>
                      <a:pt x="47" y="106"/>
                    </a:cubicBezTo>
                    <a:cubicBezTo>
                      <a:pt x="29" y="123"/>
                      <a:pt x="11" y="140"/>
                      <a:pt x="6" y="166"/>
                    </a:cubicBezTo>
                    <a:cubicBezTo>
                      <a:pt x="3" y="184"/>
                      <a:pt x="3" y="204"/>
                      <a:pt x="4" y="223"/>
                    </a:cubicBezTo>
                    <a:cubicBezTo>
                      <a:pt x="4" y="233"/>
                      <a:pt x="5" y="252"/>
                      <a:pt x="0" y="269"/>
                    </a:cubicBezTo>
                    <a:cubicBezTo>
                      <a:pt x="14" y="254"/>
                      <a:pt x="14" y="254"/>
                      <a:pt x="14" y="254"/>
                    </a:cubicBezTo>
                    <a:cubicBezTo>
                      <a:pt x="14" y="244"/>
                      <a:pt x="14" y="233"/>
                      <a:pt x="14" y="222"/>
                    </a:cubicBezTo>
                    <a:cubicBezTo>
                      <a:pt x="13" y="204"/>
                      <a:pt x="13" y="185"/>
                      <a:pt x="16" y="168"/>
                    </a:cubicBezTo>
                    <a:cubicBezTo>
                      <a:pt x="20" y="145"/>
                      <a:pt x="36" y="130"/>
                      <a:pt x="54" y="114"/>
                    </a:cubicBezTo>
                    <a:cubicBezTo>
                      <a:pt x="59" y="108"/>
                      <a:pt x="65" y="103"/>
                      <a:pt x="71" y="97"/>
                    </a:cubicBezTo>
                    <a:cubicBezTo>
                      <a:pt x="81" y="86"/>
                      <a:pt x="81" y="81"/>
                      <a:pt x="81" y="69"/>
                    </a:cubicBezTo>
                    <a:cubicBezTo>
                      <a:pt x="81" y="68"/>
                      <a:pt x="81" y="68"/>
                      <a:pt x="81" y="68"/>
                    </a:cubicBezTo>
                    <a:cubicBezTo>
                      <a:pt x="81" y="58"/>
                      <a:pt x="82" y="51"/>
                      <a:pt x="88" y="46"/>
                    </a:cubicBezTo>
                    <a:cubicBezTo>
                      <a:pt x="93" y="42"/>
                      <a:pt x="93" y="42"/>
                      <a:pt x="93" y="42"/>
                    </a:cubicBezTo>
                    <a:cubicBezTo>
                      <a:pt x="96" y="41"/>
                      <a:pt x="99" y="39"/>
                      <a:pt x="101" y="35"/>
                    </a:cubicBezTo>
                    <a:cubicBezTo>
                      <a:pt x="102" y="33"/>
                      <a:pt x="105" y="29"/>
                      <a:pt x="106" y="29"/>
                    </a:cubicBezTo>
                    <a:cubicBezTo>
                      <a:pt x="111" y="27"/>
                      <a:pt x="111" y="27"/>
                      <a:pt x="111" y="27"/>
                    </a:cubicBezTo>
                    <a:cubicBezTo>
                      <a:pt x="118" y="23"/>
                      <a:pt x="121" y="18"/>
                      <a:pt x="124" y="10"/>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6" name="Freeform 228">
                <a:extLst>
                  <a:ext uri="{FF2B5EF4-FFF2-40B4-BE49-F238E27FC236}">
                    <a16:creationId xmlns:a16="http://schemas.microsoft.com/office/drawing/2014/main" id="{72E80BFC-FE30-D1A8-58D2-DF3227003193}"/>
                  </a:ext>
                </a:extLst>
              </p:cNvPr>
              <p:cNvSpPr>
                <a:spLocks/>
              </p:cNvSpPr>
              <p:nvPr/>
            </p:nvSpPr>
            <p:spPr bwMode="auto">
              <a:xfrm>
                <a:off x="1050" y="794"/>
                <a:ext cx="315" cy="549"/>
              </a:xfrm>
              <a:custGeom>
                <a:avLst/>
                <a:gdLst>
                  <a:gd name="T0" fmla="*/ 543 w 234"/>
                  <a:gd name="T1" fmla="*/ 494 h 408"/>
                  <a:gd name="T2" fmla="*/ 522 w 234"/>
                  <a:gd name="T3" fmla="*/ 492 h 408"/>
                  <a:gd name="T4" fmla="*/ 530 w 234"/>
                  <a:gd name="T5" fmla="*/ 436 h 408"/>
                  <a:gd name="T6" fmla="*/ 528 w 234"/>
                  <a:gd name="T7" fmla="*/ 373 h 408"/>
                  <a:gd name="T8" fmla="*/ 522 w 234"/>
                  <a:gd name="T9" fmla="*/ 435 h 408"/>
                  <a:gd name="T10" fmla="*/ 513 w 234"/>
                  <a:gd name="T11" fmla="*/ 488 h 408"/>
                  <a:gd name="T12" fmla="*/ 506 w 234"/>
                  <a:gd name="T13" fmla="*/ 509 h 408"/>
                  <a:gd name="T14" fmla="*/ 444 w 234"/>
                  <a:gd name="T15" fmla="*/ 569 h 408"/>
                  <a:gd name="T16" fmla="*/ 394 w 234"/>
                  <a:gd name="T17" fmla="*/ 587 h 408"/>
                  <a:gd name="T18" fmla="*/ 324 w 234"/>
                  <a:gd name="T19" fmla="*/ 593 h 408"/>
                  <a:gd name="T20" fmla="*/ 289 w 234"/>
                  <a:gd name="T21" fmla="*/ 569 h 408"/>
                  <a:gd name="T22" fmla="*/ 318 w 234"/>
                  <a:gd name="T23" fmla="*/ 502 h 408"/>
                  <a:gd name="T24" fmla="*/ 389 w 234"/>
                  <a:gd name="T25" fmla="*/ 471 h 408"/>
                  <a:gd name="T26" fmla="*/ 413 w 234"/>
                  <a:gd name="T27" fmla="*/ 452 h 408"/>
                  <a:gd name="T28" fmla="*/ 451 w 234"/>
                  <a:gd name="T29" fmla="*/ 414 h 408"/>
                  <a:gd name="T30" fmla="*/ 408 w 234"/>
                  <a:gd name="T31" fmla="*/ 439 h 408"/>
                  <a:gd name="T32" fmla="*/ 381 w 234"/>
                  <a:gd name="T33" fmla="*/ 460 h 408"/>
                  <a:gd name="T34" fmla="*/ 323 w 234"/>
                  <a:gd name="T35" fmla="*/ 482 h 408"/>
                  <a:gd name="T36" fmla="*/ 312 w 234"/>
                  <a:gd name="T37" fmla="*/ 386 h 408"/>
                  <a:gd name="T38" fmla="*/ 283 w 234"/>
                  <a:gd name="T39" fmla="*/ 225 h 408"/>
                  <a:gd name="T40" fmla="*/ 341 w 234"/>
                  <a:gd name="T41" fmla="*/ 79 h 408"/>
                  <a:gd name="T42" fmla="*/ 417 w 234"/>
                  <a:gd name="T43" fmla="*/ 57 h 408"/>
                  <a:gd name="T44" fmla="*/ 365 w 234"/>
                  <a:gd name="T45" fmla="*/ 65 h 408"/>
                  <a:gd name="T46" fmla="*/ 361 w 234"/>
                  <a:gd name="T47" fmla="*/ 36 h 408"/>
                  <a:gd name="T48" fmla="*/ 351 w 234"/>
                  <a:gd name="T49" fmla="*/ 0 h 408"/>
                  <a:gd name="T50" fmla="*/ 334 w 234"/>
                  <a:gd name="T51" fmla="*/ 70 h 408"/>
                  <a:gd name="T52" fmla="*/ 252 w 234"/>
                  <a:gd name="T53" fmla="*/ 199 h 408"/>
                  <a:gd name="T54" fmla="*/ 153 w 234"/>
                  <a:gd name="T55" fmla="*/ 136 h 408"/>
                  <a:gd name="T56" fmla="*/ 163 w 234"/>
                  <a:gd name="T57" fmla="*/ 42 h 408"/>
                  <a:gd name="T58" fmla="*/ 183 w 234"/>
                  <a:gd name="T59" fmla="*/ 15 h 408"/>
                  <a:gd name="T60" fmla="*/ 148 w 234"/>
                  <a:gd name="T61" fmla="*/ 48 h 408"/>
                  <a:gd name="T62" fmla="*/ 114 w 234"/>
                  <a:gd name="T63" fmla="*/ 7 h 408"/>
                  <a:gd name="T64" fmla="*/ 135 w 234"/>
                  <a:gd name="T65" fmla="*/ 69 h 408"/>
                  <a:gd name="T66" fmla="*/ 121 w 234"/>
                  <a:gd name="T67" fmla="*/ 136 h 408"/>
                  <a:gd name="T68" fmla="*/ 51 w 234"/>
                  <a:gd name="T69" fmla="*/ 120 h 408"/>
                  <a:gd name="T70" fmla="*/ 35 w 234"/>
                  <a:gd name="T71" fmla="*/ 85 h 408"/>
                  <a:gd name="T72" fmla="*/ 40 w 234"/>
                  <a:gd name="T73" fmla="*/ 135 h 408"/>
                  <a:gd name="T74" fmla="*/ 1 w 234"/>
                  <a:gd name="T75" fmla="*/ 156 h 408"/>
                  <a:gd name="T76" fmla="*/ 118 w 234"/>
                  <a:gd name="T77" fmla="*/ 156 h 408"/>
                  <a:gd name="T78" fmla="*/ 263 w 234"/>
                  <a:gd name="T79" fmla="*/ 262 h 408"/>
                  <a:gd name="T80" fmla="*/ 288 w 234"/>
                  <a:gd name="T81" fmla="*/ 389 h 408"/>
                  <a:gd name="T82" fmla="*/ 277 w 234"/>
                  <a:gd name="T83" fmla="*/ 498 h 408"/>
                  <a:gd name="T84" fmla="*/ 198 w 234"/>
                  <a:gd name="T85" fmla="*/ 460 h 408"/>
                  <a:gd name="T86" fmla="*/ 136 w 234"/>
                  <a:gd name="T87" fmla="*/ 429 h 408"/>
                  <a:gd name="T88" fmla="*/ 127 w 234"/>
                  <a:gd name="T89" fmla="*/ 431 h 408"/>
                  <a:gd name="T90" fmla="*/ 193 w 234"/>
                  <a:gd name="T91" fmla="*/ 475 h 408"/>
                  <a:gd name="T92" fmla="*/ 276 w 234"/>
                  <a:gd name="T93" fmla="*/ 514 h 408"/>
                  <a:gd name="T94" fmla="*/ 256 w 234"/>
                  <a:gd name="T95" fmla="*/ 585 h 408"/>
                  <a:gd name="T96" fmla="*/ 156 w 234"/>
                  <a:gd name="T97" fmla="*/ 994 h 408"/>
                  <a:gd name="T98" fmla="*/ 241 w 234"/>
                  <a:gd name="T99" fmla="*/ 680 h 408"/>
                  <a:gd name="T100" fmla="*/ 261 w 234"/>
                  <a:gd name="T101" fmla="*/ 675 h 408"/>
                  <a:gd name="T102" fmla="*/ 289 w 234"/>
                  <a:gd name="T103" fmla="*/ 690 h 408"/>
                  <a:gd name="T104" fmla="*/ 256 w 234"/>
                  <a:gd name="T105" fmla="*/ 649 h 408"/>
                  <a:gd name="T106" fmla="*/ 287 w 234"/>
                  <a:gd name="T107" fmla="*/ 599 h 408"/>
                  <a:gd name="T108" fmla="*/ 386 w 234"/>
                  <a:gd name="T109" fmla="*/ 619 h 408"/>
                  <a:gd name="T110" fmla="*/ 428 w 234"/>
                  <a:gd name="T111" fmla="*/ 592 h 408"/>
                  <a:gd name="T112" fmla="*/ 481 w 234"/>
                  <a:gd name="T113" fmla="*/ 576 h 408"/>
                  <a:gd name="T114" fmla="*/ 543 w 234"/>
                  <a:gd name="T115" fmla="*/ 505 h 408"/>
                  <a:gd name="T116" fmla="*/ 569 w 234"/>
                  <a:gd name="T117" fmla="*/ 487 h 4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4" h="408">
                    <a:moveTo>
                      <a:pt x="233" y="200"/>
                    </a:moveTo>
                    <a:cubicBezTo>
                      <a:pt x="231" y="203"/>
                      <a:pt x="228" y="203"/>
                      <a:pt x="222" y="203"/>
                    </a:cubicBezTo>
                    <a:cubicBezTo>
                      <a:pt x="220" y="203"/>
                      <a:pt x="217" y="204"/>
                      <a:pt x="214" y="204"/>
                    </a:cubicBezTo>
                    <a:cubicBezTo>
                      <a:pt x="214" y="204"/>
                      <a:pt x="214" y="203"/>
                      <a:pt x="214" y="202"/>
                    </a:cubicBezTo>
                    <a:cubicBezTo>
                      <a:pt x="216" y="192"/>
                      <a:pt x="216" y="192"/>
                      <a:pt x="216" y="192"/>
                    </a:cubicBezTo>
                    <a:cubicBezTo>
                      <a:pt x="216" y="188"/>
                      <a:pt x="217" y="184"/>
                      <a:pt x="218" y="179"/>
                    </a:cubicBezTo>
                    <a:cubicBezTo>
                      <a:pt x="220" y="173"/>
                      <a:pt x="219" y="164"/>
                      <a:pt x="219" y="161"/>
                    </a:cubicBezTo>
                    <a:cubicBezTo>
                      <a:pt x="219" y="158"/>
                      <a:pt x="216" y="153"/>
                      <a:pt x="216" y="153"/>
                    </a:cubicBezTo>
                    <a:cubicBezTo>
                      <a:pt x="217" y="162"/>
                      <a:pt x="217" y="162"/>
                      <a:pt x="217" y="162"/>
                    </a:cubicBezTo>
                    <a:cubicBezTo>
                      <a:pt x="218" y="167"/>
                      <a:pt x="216" y="173"/>
                      <a:pt x="214" y="178"/>
                    </a:cubicBezTo>
                    <a:cubicBezTo>
                      <a:pt x="213" y="183"/>
                      <a:pt x="212" y="188"/>
                      <a:pt x="212" y="192"/>
                    </a:cubicBezTo>
                    <a:cubicBezTo>
                      <a:pt x="210" y="201"/>
                      <a:pt x="210" y="201"/>
                      <a:pt x="210" y="201"/>
                    </a:cubicBezTo>
                    <a:cubicBezTo>
                      <a:pt x="210" y="203"/>
                      <a:pt x="208" y="206"/>
                      <a:pt x="207" y="209"/>
                    </a:cubicBezTo>
                    <a:cubicBezTo>
                      <a:pt x="207" y="209"/>
                      <a:pt x="207" y="209"/>
                      <a:pt x="207" y="209"/>
                    </a:cubicBezTo>
                    <a:cubicBezTo>
                      <a:pt x="203" y="219"/>
                      <a:pt x="196" y="227"/>
                      <a:pt x="192" y="230"/>
                    </a:cubicBezTo>
                    <a:cubicBezTo>
                      <a:pt x="189" y="232"/>
                      <a:pt x="186" y="232"/>
                      <a:pt x="182" y="233"/>
                    </a:cubicBezTo>
                    <a:cubicBezTo>
                      <a:pt x="178" y="233"/>
                      <a:pt x="174" y="234"/>
                      <a:pt x="171" y="235"/>
                    </a:cubicBezTo>
                    <a:cubicBezTo>
                      <a:pt x="168" y="237"/>
                      <a:pt x="165" y="239"/>
                      <a:pt x="162" y="241"/>
                    </a:cubicBezTo>
                    <a:cubicBezTo>
                      <a:pt x="160" y="243"/>
                      <a:pt x="158" y="245"/>
                      <a:pt x="155" y="247"/>
                    </a:cubicBezTo>
                    <a:cubicBezTo>
                      <a:pt x="147" y="250"/>
                      <a:pt x="141" y="247"/>
                      <a:pt x="133" y="244"/>
                    </a:cubicBezTo>
                    <a:cubicBezTo>
                      <a:pt x="130" y="242"/>
                      <a:pt x="125" y="240"/>
                      <a:pt x="121" y="239"/>
                    </a:cubicBezTo>
                    <a:cubicBezTo>
                      <a:pt x="117" y="238"/>
                      <a:pt x="118" y="235"/>
                      <a:pt x="119" y="233"/>
                    </a:cubicBezTo>
                    <a:cubicBezTo>
                      <a:pt x="122" y="225"/>
                      <a:pt x="124" y="218"/>
                      <a:pt x="126" y="211"/>
                    </a:cubicBezTo>
                    <a:cubicBezTo>
                      <a:pt x="126" y="210"/>
                      <a:pt x="127" y="206"/>
                      <a:pt x="130" y="206"/>
                    </a:cubicBezTo>
                    <a:cubicBezTo>
                      <a:pt x="133" y="204"/>
                      <a:pt x="137" y="203"/>
                      <a:pt x="141" y="202"/>
                    </a:cubicBezTo>
                    <a:cubicBezTo>
                      <a:pt x="147" y="201"/>
                      <a:pt x="154" y="199"/>
                      <a:pt x="160" y="193"/>
                    </a:cubicBezTo>
                    <a:cubicBezTo>
                      <a:pt x="163" y="190"/>
                      <a:pt x="163" y="190"/>
                      <a:pt x="163" y="190"/>
                    </a:cubicBezTo>
                    <a:cubicBezTo>
                      <a:pt x="165" y="188"/>
                      <a:pt x="165" y="187"/>
                      <a:pt x="169" y="186"/>
                    </a:cubicBezTo>
                    <a:cubicBezTo>
                      <a:pt x="173" y="184"/>
                      <a:pt x="173" y="184"/>
                      <a:pt x="173" y="184"/>
                    </a:cubicBezTo>
                    <a:cubicBezTo>
                      <a:pt x="179" y="181"/>
                      <a:pt x="180" y="178"/>
                      <a:pt x="185" y="170"/>
                    </a:cubicBezTo>
                    <a:cubicBezTo>
                      <a:pt x="181" y="176"/>
                      <a:pt x="176" y="176"/>
                      <a:pt x="170" y="178"/>
                    </a:cubicBezTo>
                    <a:cubicBezTo>
                      <a:pt x="167" y="180"/>
                      <a:pt x="167" y="180"/>
                      <a:pt x="167" y="180"/>
                    </a:cubicBezTo>
                    <a:cubicBezTo>
                      <a:pt x="162" y="182"/>
                      <a:pt x="161" y="184"/>
                      <a:pt x="159" y="186"/>
                    </a:cubicBezTo>
                    <a:cubicBezTo>
                      <a:pt x="156" y="189"/>
                      <a:pt x="156" y="189"/>
                      <a:pt x="156" y="189"/>
                    </a:cubicBezTo>
                    <a:cubicBezTo>
                      <a:pt x="151" y="194"/>
                      <a:pt x="145" y="195"/>
                      <a:pt x="139" y="196"/>
                    </a:cubicBezTo>
                    <a:cubicBezTo>
                      <a:pt x="137" y="197"/>
                      <a:pt x="134" y="198"/>
                      <a:pt x="132" y="198"/>
                    </a:cubicBezTo>
                    <a:cubicBezTo>
                      <a:pt x="131" y="199"/>
                      <a:pt x="129" y="196"/>
                      <a:pt x="129" y="195"/>
                    </a:cubicBezTo>
                    <a:cubicBezTo>
                      <a:pt x="131" y="182"/>
                      <a:pt x="130" y="172"/>
                      <a:pt x="128" y="158"/>
                    </a:cubicBezTo>
                    <a:cubicBezTo>
                      <a:pt x="123" y="137"/>
                      <a:pt x="123" y="137"/>
                      <a:pt x="123" y="137"/>
                    </a:cubicBezTo>
                    <a:cubicBezTo>
                      <a:pt x="120" y="121"/>
                      <a:pt x="117" y="108"/>
                      <a:pt x="116" y="92"/>
                    </a:cubicBezTo>
                    <a:cubicBezTo>
                      <a:pt x="116" y="92"/>
                      <a:pt x="116" y="76"/>
                      <a:pt x="118" y="71"/>
                    </a:cubicBezTo>
                    <a:cubicBezTo>
                      <a:pt x="123" y="54"/>
                      <a:pt x="128" y="45"/>
                      <a:pt x="140" y="33"/>
                    </a:cubicBezTo>
                    <a:cubicBezTo>
                      <a:pt x="142" y="31"/>
                      <a:pt x="145" y="31"/>
                      <a:pt x="147" y="31"/>
                    </a:cubicBezTo>
                    <a:cubicBezTo>
                      <a:pt x="152" y="31"/>
                      <a:pt x="165" y="32"/>
                      <a:pt x="171" y="23"/>
                    </a:cubicBezTo>
                    <a:cubicBezTo>
                      <a:pt x="170" y="23"/>
                      <a:pt x="170" y="23"/>
                      <a:pt x="169" y="23"/>
                    </a:cubicBezTo>
                    <a:cubicBezTo>
                      <a:pt x="163" y="27"/>
                      <a:pt x="154" y="28"/>
                      <a:pt x="149" y="27"/>
                    </a:cubicBezTo>
                    <a:cubicBezTo>
                      <a:pt x="148" y="26"/>
                      <a:pt x="148" y="24"/>
                      <a:pt x="148" y="22"/>
                    </a:cubicBezTo>
                    <a:cubicBezTo>
                      <a:pt x="148" y="20"/>
                      <a:pt x="148" y="17"/>
                      <a:pt x="148" y="15"/>
                    </a:cubicBezTo>
                    <a:cubicBezTo>
                      <a:pt x="148" y="12"/>
                      <a:pt x="147" y="6"/>
                      <a:pt x="146" y="2"/>
                    </a:cubicBezTo>
                    <a:cubicBezTo>
                      <a:pt x="145" y="0"/>
                      <a:pt x="145" y="0"/>
                      <a:pt x="144" y="0"/>
                    </a:cubicBezTo>
                    <a:cubicBezTo>
                      <a:pt x="146" y="9"/>
                      <a:pt x="145" y="17"/>
                      <a:pt x="144" y="21"/>
                    </a:cubicBezTo>
                    <a:cubicBezTo>
                      <a:pt x="144" y="25"/>
                      <a:pt x="139" y="27"/>
                      <a:pt x="137" y="29"/>
                    </a:cubicBezTo>
                    <a:cubicBezTo>
                      <a:pt x="124" y="43"/>
                      <a:pt x="113" y="56"/>
                      <a:pt x="108" y="77"/>
                    </a:cubicBezTo>
                    <a:cubicBezTo>
                      <a:pt x="108" y="80"/>
                      <a:pt x="106" y="84"/>
                      <a:pt x="103" y="82"/>
                    </a:cubicBezTo>
                    <a:cubicBezTo>
                      <a:pt x="94" y="75"/>
                      <a:pt x="82" y="69"/>
                      <a:pt x="71" y="64"/>
                    </a:cubicBezTo>
                    <a:cubicBezTo>
                      <a:pt x="66" y="61"/>
                      <a:pt x="64" y="58"/>
                      <a:pt x="63" y="56"/>
                    </a:cubicBezTo>
                    <a:cubicBezTo>
                      <a:pt x="59" y="48"/>
                      <a:pt x="60" y="38"/>
                      <a:pt x="61" y="30"/>
                    </a:cubicBezTo>
                    <a:cubicBezTo>
                      <a:pt x="61" y="30"/>
                      <a:pt x="65" y="20"/>
                      <a:pt x="67" y="17"/>
                    </a:cubicBezTo>
                    <a:cubicBezTo>
                      <a:pt x="69" y="14"/>
                      <a:pt x="73" y="10"/>
                      <a:pt x="75" y="8"/>
                    </a:cubicBezTo>
                    <a:cubicBezTo>
                      <a:pt x="76" y="7"/>
                      <a:pt x="76" y="7"/>
                      <a:pt x="75" y="6"/>
                    </a:cubicBezTo>
                    <a:cubicBezTo>
                      <a:pt x="73" y="9"/>
                      <a:pt x="67" y="11"/>
                      <a:pt x="64" y="15"/>
                    </a:cubicBezTo>
                    <a:cubicBezTo>
                      <a:pt x="63" y="16"/>
                      <a:pt x="61" y="19"/>
                      <a:pt x="61" y="20"/>
                    </a:cubicBezTo>
                    <a:cubicBezTo>
                      <a:pt x="60" y="18"/>
                      <a:pt x="53" y="9"/>
                      <a:pt x="50" y="5"/>
                    </a:cubicBezTo>
                    <a:cubicBezTo>
                      <a:pt x="48" y="3"/>
                      <a:pt x="47" y="3"/>
                      <a:pt x="47" y="3"/>
                    </a:cubicBezTo>
                    <a:cubicBezTo>
                      <a:pt x="47" y="3"/>
                      <a:pt x="55" y="19"/>
                      <a:pt x="55" y="21"/>
                    </a:cubicBezTo>
                    <a:cubicBezTo>
                      <a:pt x="56" y="25"/>
                      <a:pt x="55" y="28"/>
                      <a:pt x="55" y="28"/>
                    </a:cubicBezTo>
                    <a:cubicBezTo>
                      <a:pt x="54" y="34"/>
                      <a:pt x="52" y="44"/>
                      <a:pt x="53" y="53"/>
                    </a:cubicBezTo>
                    <a:cubicBezTo>
                      <a:pt x="54" y="55"/>
                      <a:pt x="52" y="57"/>
                      <a:pt x="50" y="56"/>
                    </a:cubicBezTo>
                    <a:cubicBezTo>
                      <a:pt x="50" y="56"/>
                      <a:pt x="38" y="55"/>
                      <a:pt x="34" y="54"/>
                    </a:cubicBezTo>
                    <a:cubicBezTo>
                      <a:pt x="31" y="53"/>
                      <a:pt x="23" y="52"/>
                      <a:pt x="21" y="49"/>
                    </a:cubicBezTo>
                    <a:cubicBezTo>
                      <a:pt x="18" y="45"/>
                      <a:pt x="15" y="39"/>
                      <a:pt x="16" y="34"/>
                    </a:cubicBezTo>
                    <a:cubicBezTo>
                      <a:pt x="15" y="35"/>
                      <a:pt x="14" y="33"/>
                      <a:pt x="14" y="35"/>
                    </a:cubicBezTo>
                    <a:cubicBezTo>
                      <a:pt x="14" y="40"/>
                      <a:pt x="15" y="46"/>
                      <a:pt x="17" y="50"/>
                    </a:cubicBezTo>
                    <a:cubicBezTo>
                      <a:pt x="17" y="51"/>
                      <a:pt x="18" y="54"/>
                      <a:pt x="16" y="55"/>
                    </a:cubicBezTo>
                    <a:cubicBezTo>
                      <a:pt x="11" y="56"/>
                      <a:pt x="5" y="59"/>
                      <a:pt x="1" y="62"/>
                    </a:cubicBezTo>
                    <a:cubicBezTo>
                      <a:pt x="0" y="63"/>
                      <a:pt x="1" y="64"/>
                      <a:pt x="1" y="64"/>
                    </a:cubicBezTo>
                    <a:cubicBezTo>
                      <a:pt x="10" y="59"/>
                      <a:pt x="25" y="56"/>
                      <a:pt x="45" y="63"/>
                    </a:cubicBezTo>
                    <a:cubicBezTo>
                      <a:pt x="48" y="64"/>
                      <a:pt x="48" y="64"/>
                      <a:pt x="48" y="64"/>
                    </a:cubicBezTo>
                    <a:cubicBezTo>
                      <a:pt x="61" y="68"/>
                      <a:pt x="81" y="77"/>
                      <a:pt x="95" y="86"/>
                    </a:cubicBezTo>
                    <a:cubicBezTo>
                      <a:pt x="105" y="92"/>
                      <a:pt x="107" y="104"/>
                      <a:pt x="108" y="108"/>
                    </a:cubicBezTo>
                    <a:cubicBezTo>
                      <a:pt x="109" y="118"/>
                      <a:pt x="111" y="128"/>
                      <a:pt x="114" y="139"/>
                    </a:cubicBezTo>
                    <a:cubicBezTo>
                      <a:pt x="118" y="160"/>
                      <a:pt x="118" y="160"/>
                      <a:pt x="118" y="160"/>
                    </a:cubicBezTo>
                    <a:cubicBezTo>
                      <a:pt x="121" y="175"/>
                      <a:pt x="122" y="186"/>
                      <a:pt x="118" y="203"/>
                    </a:cubicBezTo>
                    <a:cubicBezTo>
                      <a:pt x="117" y="206"/>
                      <a:pt x="115" y="205"/>
                      <a:pt x="114" y="204"/>
                    </a:cubicBezTo>
                    <a:cubicBezTo>
                      <a:pt x="108" y="200"/>
                      <a:pt x="101" y="197"/>
                      <a:pt x="97" y="194"/>
                    </a:cubicBezTo>
                    <a:cubicBezTo>
                      <a:pt x="91" y="192"/>
                      <a:pt x="86" y="190"/>
                      <a:pt x="81" y="189"/>
                    </a:cubicBezTo>
                    <a:cubicBezTo>
                      <a:pt x="75" y="187"/>
                      <a:pt x="69" y="186"/>
                      <a:pt x="64" y="183"/>
                    </a:cubicBezTo>
                    <a:cubicBezTo>
                      <a:pt x="61" y="182"/>
                      <a:pt x="59" y="179"/>
                      <a:pt x="56" y="176"/>
                    </a:cubicBezTo>
                    <a:cubicBezTo>
                      <a:pt x="54" y="172"/>
                      <a:pt x="49" y="168"/>
                      <a:pt x="46" y="166"/>
                    </a:cubicBezTo>
                    <a:cubicBezTo>
                      <a:pt x="48" y="168"/>
                      <a:pt x="50" y="174"/>
                      <a:pt x="52" y="177"/>
                    </a:cubicBezTo>
                    <a:cubicBezTo>
                      <a:pt x="55" y="181"/>
                      <a:pt x="57" y="186"/>
                      <a:pt x="61" y="188"/>
                    </a:cubicBezTo>
                    <a:cubicBezTo>
                      <a:pt x="67" y="192"/>
                      <a:pt x="73" y="193"/>
                      <a:pt x="79" y="195"/>
                    </a:cubicBezTo>
                    <a:cubicBezTo>
                      <a:pt x="84" y="196"/>
                      <a:pt x="89" y="198"/>
                      <a:pt x="94" y="200"/>
                    </a:cubicBezTo>
                    <a:cubicBezTo>
                      <a:pt x="99" y="202"/>
                      <a:pt x="108" y="206"/>
                      <a:pt x="113" y="211"/>
                    </a:cubicBezTo>
                    <a:cubicBezTo>
                      <a:pt x="113" y="212"/>
                      <a:pt x="115" y="214"/>
                      <a:pt x="113" y="218"/>
                    </a:cubicBezTo>
                    <a:cubicBezTo>
                      <a:pt x="111" y="225"/>
                      <a:pt x="109" y="232"/>
                      <a:pt x="105" y="240"/>
                    </a:cubicBezTo>
                    <a:cubicBezTo>
                      <a:pt x="102" y="249"/>
                      <a:pt x="98" y="258"/>
                      <a:pt x="94" y="268"/>
                    </a:cubicBezTo>
                    <a:cubicBezTo>
                      <a:pt x="78" y="303"/>
                      <a:pt x="58" y="347"/>
                      <a:pt x="64" y="408"/>
                    </a:cubicBezTo>
                    <a:cubicBezTo>
                      <a:pt x="74" y="407"/>
                      <a:pt x="74" y="407"/>
                      <a:pt x="74" y="407"/>
                    </a:cubicBezTo>
                    <a:cubicBezTo>
                      <a:pt x="68" y="353"/>
                      <a:pt x="84" y="314"/>
                      <a:pt x="99" y="279"/>
                    </a:cubicBezTo>
                    <a:cubicBezTo>
                      <a:pt x="101" y="276"/>
                      <a:pt x="103" y="276"/>
                      <a:pt x="104" y="277"/>
                    </a:cubicBezTo>
                    <a:cubicBezTo>
                      <a:pt x="105" y="277"/>
                      <a:pt x="106" y="277"/>
                      <a:pt x="107" y="277"/>
                    </a:cubicBezTo>
                    <a:cubicBezTo>
                      <a:pt x="114" y="279"/>
                      <a:pt x="115" y="279"/>
                      <a:pt x="115" y="283"/>
                    </a:cubicBezTo>
                    <a:cubicBezTo>
                      <a:pt x="119" y="283"/>
                      <a:pt x="119" y="283"/>
                      <a:pt x="119" y="283"/>
                    </a:cubicBezTo>
                    <a:cubicBezTo>
                      <a:pt x="118" y="272"/>
                      <a:pt x="111" y="272"/>
                      <a:pt x="105" y="271"/>
                    </a:cubicBezTo>
                    <a:cubicBezTo>
                      <a:pt x="102" y="270"/>
                      <a:pt x="105" y="267"/>
                      <a:pt x="105" y="266"/>
                    </a:cubicBezTo>
                    <a:cubicBezTo>
                      <a:pt x="108" y="261"/>
                      <a:pt x="110" y="256"/>
                      <a:pt x="112" y="251"/>
                    </a:cubicBezTo>
                    <a:cubicBezTo>
                      <a:pt x="113" y="246"/>
                      <a:pt x="116" y="246"/>
                      <a:pt x="117" y="246"/>
                    </a:cubicBezTo>
                    <a:cubicBezTo>
                      <a:pt x="122" y="247"/>
                      <a:pt x="126" y="249"/>
                      <a:pt x="130" y="251"/>
                    </a:cubicBezTo>
                    <a:cubicBezTo>
                      <a:pt x="138" y="254"/>
                      <a:pt x="147" y="259"/>
                      <a:pt x="158" y="254"/>
                    </a:cubicBezTo>
                    <a:cubicBezTo>
                      <a:pt x="162" y="252"/>
                      <a:pt x="165" y="250"/>
                      <a:pt x="168" y="248"/>
                    </a:cubicBezTo>
                    <a:cubicBezTo>
                      <a:pt x="170" y="246"/>
                      <a:pt x="172" y="244"/>
                      <a:pt x="175" y="243"/>
                    </a:cubicBezTo>
                    <a:cubicBezTo>
                      <a:pt x="177" y="242"/>
                      <a:pt x="180" y="241"/>
                      <a:pt x="183" y="241"/>
                    </a:cubicBezTo>
                    <a:cubicBezTo>
                      <a:pt x="187" y="240"/>
                      <a:pt x="193" y="239"/>
                      <a:pt x="197" y="236"/>
                    </a:cubicBezTo>
                    <a:cubicBezTo>
                      <a:pt x="203" y="231"/>
                      <a:pt x="209" y="220"/>
                      <a:pt x="213" y="211"/>
                    </a:cubicBezTo>
                    <a:cubicBezTo>
                      <a:pt x="214" y="207"/>
                      <a:pt x="218" y="207"/>
                      <a:pt x="222" y="207"/>
                    </a:cubicBezTo>
                    <a:cubicBezTo>
                      <a:pt x="227" y="206"/>
                      <a:pt x="231" y="206"/>
                      <a:pt x="234" y="200"/>
                    </a:cubicBezTo>
                    <a:lnTo>
                      <a:pt x="233" y="200"/>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7" name="Freeform 229">
                <a:extLst>
                  <a:ext uri="{FF2B5EF4-FFF2-40B4-BE49-F238E27FC236}">
                    <a16:creationId xmlns:a16="http://schemas.microsoft.com/office/drawing/2014/main" id="{8D084E68-DEB0-DE2D-7DB2-6197D57C4F10}"/>
                  </a:ext>
                </a:extLst>
              </p:cNvPr>
              <p:cNvSpPr>
                <a:spLocks noEditPoints="1"/>
              </p:cNvSpPr>
              <p:nvPr/>
            </p:nvSpPr>
            <p:spPr bwMode="auto">
              <a:xfrm>
                <a:off x="641" y="1259"/>
                <a:ext cx="541" cy="1282"/>
              </a:xfrm>
              <a:custGeom>
                <a:avLst/>
                <a:gdLst>
                  <a:gd name="T0" fmla="*/ 863 w 402"/>
                  <a:gd name="T1" fmla="*/ 70 h 953"/>
                  <a:gd name="T2" fmla="*/ 746 w 402"/>
                  <a:gd name="T3" fmla="*/ 54 h 953"/>
                  <a:gd name="T4" fmla="*/ 763 w 402"/>
                  <a:gd name="T5" fmla="*/ 9 h 953"/>
                  <a:gd name="T6" fmla="*/ 739 w 402"/>
                  <a:gd name="T7" fmla="*/ 12 h 953"/>
                  <a:gd name="T8" fmla="*/ 698 w 402"/>
                  <a:gd name="T9" fmla="*/ 0 h 953"/>
                  <a:gd name="T10" fmla="*/ 719 w 402"/>
                  <a:gd name="T11" fmla="*/ 27 h 953"/>
                  <a:gd name="T12" fmla="*/ 727 w 402"/>
                  <a:gd name="T13" fmla="*/ 58 h 953"/>
                  <a:gd name="T14" fmla="*/ 460 w 402"/>
                  <a:gd name="T15" fmla="*/ 269 h 953"/>
                  <a:gd name="T16" fmla="*/ 198 w 402"/>
                  <a:gd name="T17" fmla="*/ 1345 h 953"/>
                  <a:gd name="T18" fmla="*/ 63 w 402"/>
                  <a:gd name="T19" fmla="*/ 1777 h 953"/>
                  <a:gd name="T20" fmla="*/ 22 w 402"/>
                  <a:gd name="T21" fmla="*/ 2092 h 953"/>
                  <a:gd name="T22" fmla="*/ 20 w 402"/>
                  <a:gd name="T23" fmla="*/ 2298 h 953"/>
                  <a:gd name="T24" fmla="*/ 153 w 402"/>
                  <a:gd name="T25" fmla="*/ 2193 h 953"/>
                  <a:gd name="T26" fmla="*/ 143 w 402"/>
                  <a:gd name="T27" fmla="*/ 2081 h 953"/>
                  <a:gd name="T28" fmla="*/ 167 w 402"/>
                  <a:gd name="T29" fmla="*/ 1959 h 953"/>
                  <a:gd name="T30" fmla="*/ 226 w 402"/>
                  <a:gd name="T31" fmla="*/ 1571 h 953"/>
                  <a:gd name="T32" fmla="*/ 226 w 402"/>
                  <a:gd name="T33" fmla="*/ 1348 h 953"/>
                  <a:gd name="T34" fmla="*/ 766 w 402"/>
                  <a:gd name="T35" fmla="*/ 87 h 953"/>
                  <a:gd name="T36" fmla="*/ 813 w 402"/>
                  <a:gd name="T37" fmla="*/ 94 h 953"/>
                  <a:gd name="T38" fmla="*/ 782 w 402"/>
                  <a:gd name="T39" fmla="*/ 231 h 953"/>
                  <a:gd name="T40" fmla="*/ 777 w 402"/>
                  <a:gd name="T41" fmla="*/ 281 h 953"/>
                  <a:gd name="T42" fmla="*/ 721 w 402"/>
                  <a:gd name="T43" fmla="*/ 346 h 953"/>
                  <a:gd name="T44" fmla="*/ 775 w 402"/>
                  <a:gd name="T45" fmla="*/ 303 h 953"/>
                  <a:gd name="T46" fmla="*/ 777 w 402"/>
                  <a:gd name="T47" fmla="*/ 336 h 953"/>
                  <a:gd name="T48" fmla="*/ 763 w 402"/>
                  <a:gd name="T49" fmla="*/ 394 h 953"/>
                  <a:gd name="T50" fmla="*/ 754 w 402"/>
                  <a:gd name="T51" fmla="*/ 449 h 953"/>
                  <a:gd name="T52" fmla="*/ 748 w 402"/>
                  <a:gd name="T53" fmla="*/ 502 h 953"/>
                  <a:gd name="T54" fmla="*/ 763 w 402"/>
                  <a:gd name="T55" fmla="*/ 465 h 953"/>
                  <a:gd name="T56" fmla="*/ 774 w 402"/>
                  <a:gd name="T57" fmla="*/ 492 h 953"/>
                  <a:gd name="T58" fmla="*/ 774 w 402"/>
                  <a:gd name="T59" fmla="*/ 492 h 953"/>
                  <a:gd name="T60" fmla="*/ 777 w 402"/>
                  <a:gd name="T61" fmla="*/ 386 h 953"/>
                  <a:gd name="T62" fmla="*/ 798 w 402"/>
                  <a:gd name="T63" fmla="*/ 292 h 953"/>
                  <a:gd name="T64" fmla="*/ 813 w 402"/>
                  <a:gd name="T65" fmla="*/ 190 h 953"/>
                  <a:gd name="T66" fmla="*/ 848 w 402"/>
                  <a:gd name="T67" fmla="*/ 94 h 953"/>
                  <a:gd name="T68" fmla="*/ 951 w 402"/>
                  <a:gd name="T69" fmla="*/ 344 h 953"/>
                  <a:gd name="T70" fmla="*/ 973 w 402"/>
                  <a:gd name="T71" fmla="*/ 277 h 953"/>
                  <a:gd name="T72" fmla="*/ 148 w 402"/>
                  <a:gd name="T73" fmla="*/ 1951 h 953"/>
                  <a:gd name="T74" fmla="*/ 125 w 402"/>
                  <a:gd name="T75" fmla="*/ 2081 h 953"/>
                  <a:gd name="T76" fmla="*/ 125 w 402"/>
                  <a:gd name="T77" fmla="*/ 2081 h 953"/>
                  <a:gd name="T78" fmla="*/ 73 w 402"/>
                  <a:gd name="T79" fmla="*/ 2291 h 953"/>
                  <a:gd name="T80" fmla="*/ 20 w 402"/>
                  <a:gd name="T81" fmla="*/ 2222 h 953"/>
                  <a:gd name="T82" fmla="*/ 42 w 402"/>
                  <a:gd name="T83" fmla="*/ 2096 h 953"/>
                  <a:gd name="T84" fmla="*/ 83 w 402"/>
                  <a:gd name="T85" fmla="*/ 1777 h 953"/>
                  <a:gd name="T86" fmla="*/ 203 w 402"/>
                  <a:gd name="T87" fmla="*/ 1417 h 953"/>
                  <a:gd name="T88" fmla="*/ 206 w 402"/>
                  <a:gd name="T89" fmla="*/ 1571 h 9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02" h="953">
                    <a:moveTo>
                      <a:pt x="399" y="114"/>
                    </a:moveTo>
                    <a:cubicBezTo>
                      <a:pt x="389" y="69"/>
                      <a:pt x="375" y="41"/>
                      <a:pt x="354" y="29"/>
                    </a:cubicBezTo>
                    <a:cubicBezTo>
                      <a:pt x="341" y="21"/>
                      <a:pt x="327" y="20"/>
                      <a:pt x="310" y="24"/>
                    </a:cubicBezTo>
                    <a:cubicBezTo>
                      <a:pt x="306" y="25"/>
                      <a:pt x="306" y="22"/>
                      <a:pt x="306" y="22"/>
                    </a:cubicBezTo>
                    <a:cubicBezTo>
                      <a:pt x="305" y="11"/>
                      <a:pt x="305" y="11"/>
                      <a:pt x="305" y="11"/>
                    </a:cubicBezTo>
                    <a:cubicBezTo>
                      <a:pt x="313" y="4"/>
                      <a:pt x="313" y="4"/>
                      <a:pt x="313" y="4"/>
                    </a:cubicBezTo>
                    <a:cubicBezTo>
                      <a:pt x="309" y="0"/>
                      <a:pt x="309" y="0"/>
                      <a:pt x="309" y="0"/>
                    </a:cubicBezTo>
                    <a:cubicBezTo>
                      <a:pt x="309" y="0"/>
                      <a:pt x="306" y="3"/>
                      <a:pt x="303" y="5"/>
                    </a:cubicBezTo>
                    <a:cubicBezTo>
                      <a:pt x="302" y="6"/>
                      <a:pt x="299" y="6"/>
                      <a:pt x="299" y="6"/>
                    </a:cubicBezTo>
                    <a:cubicBezTo>
                      <a:pt x="296" y="4"/>
                      <a:pt x="292" y="2"/>
                      <a:pt x="287" y="0"/>
                    </a:cubicBezTo>
                    <a:cubicBezTo>
                      <a:pt x="285" y="6"/>
                      <a:pt x="285" y="6"/>
                      <a:pt x="285" y="6"/>
                    </a:cubicBezTo>
                    <a:cubicBezTo>
                      <a:pt x="289" y="8"/>
                      <a:pt x="293" y="10"/>
                      <a:pt x="295" y="11"/>
                    </a:cubicBezTo>
                    <a:cubicBezTo>
                      <a:pt x="296" y="11"/>
                      <a:pt x="297" y="16"/>
                      <a:pt x="297" y="16"/>
                    </a:cubicBezTo>
                    <a:cubicBezTo>
                      <a:pt x="298" y="24"/>
                      <a:pt x="298" y="24"/>
                      <a:pt x="298" y="24"/>
                    </a:cubicBezTo>
                    <a:cubicBezTo>
                      <a:pt x="298" y="24"/>
                      <a:pt x="300" y="28"/>
                      <a:pt x="295" y="30"/>
                    </a:cubicBezTo>
                    <a:cubicBezTo>
                      <a:pt x="266" y="43"/>
                      <a:pt x="225" y="71"/>
                      <a:pt x="189" y="111"/>
                    </a:cubicBezTo>
                    <a:cubicBezTo>
                      <a:pt x="151" y="154"/>
                      <a:pt x="105" y="226"/>
                      <a:pt x="98" y="330"/>
                    </a:cubicBezTo>
                    <a:cubicBezTo>
                      <a:pt x="85" y="515"/>
                      <a:pt x="81" y="552"/>
                      <a:pt x="81" y="552"/>
                    </a:cubicBezTo>
                    <a:cubicBezTo>
                      <a:pt x="81" y="552"/>
                      <a:pt x="78" y="566"/>
                      <a:pt x="73" y="577"/>
                    </a:cubicBezTo>
                    <a:cubicBezTo>
                      <a:pt x="58" y="604"/>
                      <a:pt x="33" y="651"/>
                      <a:pt x="26" y="730"/>
                    </a:cubicBezTo>
                    <a:cubicBezTo>
                      <a:pt x="19" y="813"/>
                      <a:pt x="14" y="832"/>
                      <a:pt x="12" y="845"/>
                    </a:cubicBezTo>
                    <a:cubicBezTo>
                      <a:pt x="12" y="845"/>
                      <a:pt x="9" y="858"/>
                      <a:pt x="9" y="859"/>
                    </a:cubicBezTo>
                    <a:cubicBezTo>
                      <a:pt x="5" y="870"/>
                      <a:pt x="0" y="893"/>
                      <a:pt x="0" y="913"/>
                    </a:cubicBezTo>
                    <a:cubicBezTo>
                      <a:pt x="0" y="926"/>
                      <a:pt x="2" y="938"/>
                      <a:pt x="8" y="944"/>
                    </a:cubicBezTo>
                    <a:cubicBezTo>
                      <a:pt x="12" y="948"/>
                      <a:pt x="19" y="953"/>
                      <a:pt x="32" y="949"/>
                    </a:cubicBezTo>
                    <a:cubicBezTo>
                      <a:pt x="57" y="942"/>
                      <a:pt x="63" y="922"/>
                      <a:pt x="63" y="901"/>
                    </a:cubicBezTo>
                    <a:cubicBezTo>
                      <a:pt x="63" y="892"/>
                      <a:pt x="62" y="882"/>
                      <a:pt x="61" y="873"/>
                    </a:cubicBezTo>
                    <a:cubicBezTo>
                      <a:pt x="61" y="873"/>
                      <a:pt x="59" y="855"/>
                      <a:pt x="59" y="855"/>
                    </a:cubicBezTo>
                    <a:cubicBezTo>
                      <a:pt x="59" y="854"/>
                      <a:pt x="59" y="853"/>
                      <a:pt x="59" y="852"/>
                    </a:cubicBezTo>
                    <a:cubicBezTo>
                      <a:pt x="59" y="836"/>
                      <a:pt x="63" y="823"/>
                      <a:pt x="68" y="804"/>
                    </a:cubicBezTo>
                    <a:cubicBezTo>
                      <a:pt x="73" y="786"/>
                      <a:pt x="80" y="764"/>
                      <a:pt x="86" y="731"/>
                    </a:cubicBezTo>
                    <a:cubicBezTo>
                      <a:pt x="91" y="702"/>
                      <a:pt x="93" y="672"/>
                      <a:pt x="93" y="645"/>
                    </a:cubicBezTo>
                    <a:cubicBezTo>
                      <a:pt x="93" y="625"/>
                      <a:pt x="92" y="607"/>
                      <a:pt x="91" y="592"/>
                    </a:cubicBezTo>
                    <a:cubicBezTo>
                      <a:pt x="91" y="581"/>
                      <a:pt x="93" y="554"/>
                      <a:pt x="93" y="554"/>
                    </a:cubicBezTo>
                    <a:cubicBezTo>
                      <a:pt x="93" y="553"/>
                      <a:pt x="97" y="517"/>
                      <a:pt x="110" y="331"/>
                    </a:cubicBezTo>
                    <a:cubicBezTo>
                      <a:pt x="123" y="147"/>
                      <a:pt x="264" y="50"/>
                      <a:pt x="314" y="36"/>
                    </a:cubicBezTo>
                    <a:cubicBezTo>
                      <a:pt x="319" y="34"/>
                      <a:pt x="325" y="34"/>
                      <a:pt x="330" y="34"/>
                    </a:cubicBezTo>
                    <a:cubicBezTo>
                      <a:pt x="335" y="34"/>
                      <a:pt x="335" y="37"/>
                      <a:pt x="334" y="39"/>
                    </a:cubicBezTo>
                    <a:cubicBezTo>
                      <a:pt x="332" y="51"/>
                      <a:pt x="331" y="63"/>
                      <a:pt x="327" y="75"/>
                    </a:cubicBezTo>
                    <a:cubicBezTo>
                      <a:pt x="325" y="82"/>
                      <a:pt x="323" y="88"/>
                      <a:pt x="321" y="95"/>
                    </a:cubicBezTo>
                    <a:cubicBezTo>
                      <a:pt x="320" y="100"/>
                      <a:pt x="320" y="105"/>
                      <a:pt x="320" y="110"/>
                    </a:cubicBezTo>
                    <a:cubicBezTo>
                      <a:pt x="320" y="112"/>
                      <a:pt x="319" y="115"/>
                      <a:pt x="319" y="115"/>
                    </a:cubicBezTo>
                    <a:cubicBezTo>
                      <a:pt x="318" y="117"/>
                      <a:pt x="317" y="119"/>
                      <a:pt x="316" y="120"/>
                    </a:cubicBezTo>
                    <a:cubicBezTo>
                      <a:pt x="313" y="127"/>
                      <a:pt x="303" y="140"/>
                      <a:pt x="296" y="142"/>
                    </a:cubicBezTo>
                    <a:cubicBezTo>
                      <a:pt x="297" y="146"/>
                      <a:pt x="297" y="146"/>
                      <a:pt x="297" y="146"/>
                    </a:cubicBezTo>
                    <a:cubicBezTo>
                      <a:pt x="305" y="143"/>
                      <a:pt x="315" y="130"/>
                      <a:pt x="318" y="124"/>
                    </a:cubicBezTo>
                    <a:cubicBezTo>
                      <a:pt x="319" y="124"/>
                      <a:pt x="320" y="124"/>
                      <a:pt x="320" y="126"/>
                    </a:cubicBezTo>
                    <a:cubicBezTo>
                      <a:pt x="320" y="130"/>
                      <a:pt x="320" y="134"/>
                      <a:pt x="319" y="138"/>
                    </a:cubicBezTo>
                    <a:cubicBezTo>
                      <a:pt x="319" y="144"/>
                      <a:pt x="317" y="149"/>
                      <a:pt x="316" y="154"/>
                    </a:cubicBezTo>
                    <a:cubicBezTo>
                      <a:pt x="313" y="162"/>
                      <a:pt x="313" y="162"/>
                      <a:pt x="313" y="162"/>
                    </a:cubicBezTo>
                    <a:cubicBezTo>
                      <a:pt x="312" y="166"/>
                      <a:pt x="312" y="170"/>
                      <a:pt x="312" y="173"/>
                    </a:cubicBezTo>
                    <a:cubicBezTo>
                      <a:pt x="311" y="175"/>
                      <a:pt x="310" y="182"/>
                      <a:pt x="309" y="184"/>
                    </a:cubicBezTo>
                    <a:cubicBezTo>
                      <a:pt x="306" y="191"/>
                      <a:pt x="304" y="199"/>
                      <a:pt x="307" y="206"/>
                    </a:cubicBezTo>
                    <a:cubicBezTo>
                      <a:pt x="307" y="206"/>
                      <a:pt x="307" y="206"/>
                      <a:pt x="307" y="206"/>
                    </a:cubicBezTo>
                    <a:cubicBezTo>
                      <a:pt x="305" y="201"/>
                      <a:pt x="309" y="195"/>
                      <a:pt x="311" y="190"/>
                    </a:cubicBezTo>
                    <a:cubicBezTo>
                      <a:pt x="311" y="189"/>
                      <a:pt x="313" y="189"/>
                      <a:pt x="313" y="191"/>
                    </a:cubicBezTo>
                    <a:cubicBezTo>
                      <a:pt x="313" y="194"/>
                      <a:pt x="316" y="198"/>
                      <a:pt x="317" y="202"/>
                    </a:cubicBezTo>
                    <a:cubicBezTo>
                      <a:pt x="317" y="202"/>
                      <a:pt x="317" y="202"/>
                      <a:pt x="317" y="202"/>
                    </a:cubicBezTo>
                    <a:cubicBezTo>
                      <a:pt x="317" y="202"/>
                      <a:pt x="317" y="202"/>
                      <a:pt x="317" y="202"/>
                    </a:cubicBezTo>
                    <a:cubicBezTo>
                      <a:pt x="317" y="202"/>
                      <a:pt x="317" y="202"/>
                      <a:pt x="317" y="202"/>
                    </a:cubicBezTo>
                    <a:cubicBezTo>
                      <a:pt x="314" y="188"/>
                      <a:pt x="314" y="178"/>
                      <a:pt x="317" y="165"/>
                    </a:cubicBezTo>
                    <a:cubicBezTo>
                      <a:pt x="319" y="158"/>
                      <a:pt x="319" y="158"/>
                      <a:pt x="319" y="158"/>
                    </a:cubicBezTo>
                    <a:cubicBezTo>
                      <a:pt x="321" y="152"/>
                      <a:pt x="325" y="145"/>
                      <a:pt x="326" y="138"/>
                    </a:cubicBezTo>
                    <a:cubicBezTo>
                      <a:pt x="327" y="132"/>
                      <a:pt x="328" y="126"/>
                      <a:pt x="328" y="120"/>
                    </a:cubicBezTo>
                    <a:cubicBezTo>
                      <a:pt x="328" y="112"/>
                      <a:pt x="327" y="104"/>
                      <a:pt x="329" y="96"/>
                    </a:cubicBezTo>
                    <a:cubicBezTo>
                      <a:pt x="330" y="90"/>
                      <a:pt x="332" y="84"/>
                      <a:pt x="334" y="78"/>
                    </a:cubicBezTo>
                    <a:cubicBezTo>
                      <a:pt x="339" y="65"/>
                      <a:pt x="340" y="53"/>
                      <a:pt x="342" y="39"/>
                    </a:cubicBezTo>
                    <a:cubicBezTo>
                      <a:pt x="342" y="38"/>
                      <a:pt x="343" y="36"/>
                      <a:pt x="348" y="39"/>
                    </a:cubicBezTo>
                    <a:cubicBezTo>
                      <a:pt x="365" y="50"/>
                      <a:pt x="379" y="76"/>
                      <a:pt x="387" y="116"/>
                    </a:cubicBezTo>
                    <a:cubicBezTo>
                      <a:pt x="389" y="125"/>
                      <a:pt x="390" y="141"/>
                      <a:pt x="390" y="141"/>
                    </a:cubicBezTo>
                    <a:cubicBezTo>
                      <a:pt x="402" y="141"/>
                      <a:pt x="402" y="141"/>
                      <a:pt x="402" y="141"/>
                    </a:cubicBezTo>
                    <a:cubicBezTo>
                      <a:pt x="402" y="140"/>
                      <a:pt x="401" y="123"/>
                      <a:pt x="399" y="114"/>
                    </a:cubicBezTo>
                    <a:close/>
                    <a:moveTo>
                      <a:pt x="78" y="729"/>
                    </a:moveTo>
                    <a:cubicBezTo>
                      <a:pt x="72" y="762"/>
                      <a:pt x="66" y="784"/>
                      <a:pt x="61" y="801"/>
                    </a:cubicBezTo>
                    <a:cubicBezTo>
                      <a:pt x="55" y="822"/>
                      <a:pt x="51" y="835"/>
                      <a:pt x="51" y="852"/>
                    </a:cubicBezTo>
                    <a:cubicBezTo>
                      <a:pt x="51" y="853"/>
                      <a:pt x="51" y="854"/>
                      <a:pt x="51" y="855"/>
                    </a:cubicBezTo>
                    <a:cubicBezTo>
                      <a:pt x="51" y="855"/>
                      <a:pt x="51" y="855"/>
                      <a:pt x="51" y="855"/>
                    </a:cubicBezTo>
                    <a:cubicBezTo>
                      <a:pt x="51" y="855"/>
                      <a:pt x="51" y="855"/>
                      <a:pt x="51" y="855"/>
                    </a:cubicBezTo>
                    <a:cubicBezTo>
                      <a:pt x="53" y="874"/>
                      <a:pt x="53" y="874"/>
                      <a:pt x="53" y="874"/>
                    </a:cubicBezTo>
                    <a:cubicBezTo>
                      <a:pt x="57" y="903"/>
                      <a:pt x="60" y="932"/>
                      <a:pt x="30" y="941"/>
                    </a:cubicBezTo>
                    <a:cubicBezTo>
                      <a:pt x="23" y="943"/>
                      <a:pt x="17" y="943"/>
                      <a:pt x="14" y="939"/>
                    </a:cubicBezTo>
                    <a:cubicBezTo>
                      <a:pt x="9" y="934"/>
                      <a:pt x="8" y="924"/>
                      <a:pt x="8" y="913"/>
                    </a:cubicBezTo>
                    <a:cubicBezTo>
                      <a:pt x="8" y="896"/>
                      <a:pt x="12" y="874"/>
                      <a:pt x="17" y="861"/>
                    </a:cubicBezTo>
                    <a:cubicBezTo>
                      <a:pt x="17" y="861"/>
                      <a:pt x="17" y="861"/>
                      <a:pt x="17" y="861"/>
                    </a:cubicBezTo>
                    <a:cubicBezTo>
                      <a:pt x="20" y="847"/>
                      <a:pt x="20" y="847"/>
                      <a:pt x="20" y="847"/>
                    </a:cubicBezTo>
                    <a:cubicBezTo>
                      <a:pt x="22" y="833"/>
                      <a:pt x="27" y="814"/>
                      <a:pt x="34" y="730"/>
                    </a:cubicBezTo>
                    <a:cubicBezTo>
                      <a:pt x="41" y="653"/>
                      <a:pt x="65" y="608"/>
                      <a:pt x="80" y="580"/>
                    </a:cubicBezTo>
                    <a:cubicBezTo>
                      <a:pt x="81" y="578"/>
                      <a:pt x="83" y="579"/>
                      <a:pt x="83" y="582"/>
                    </a:cubicBezTo>
                    <a:cubicBezTo>
                      <a:pt x="83" y="585"/>
                      <a:pt x="83" y="588"/>
                      <a:pt x="83" y="592"/>
                    </a:cubicBezTo>
                    <a:cubicBezTo>
                      <a:pt x="84" y="607"/>
                      <a:pt x="85" y="625"/>
                      <a:pt x="85" y="645"/>
                    </a:cubicBezTo>
                    <a:cubicBezTo>
                      <a:pt x="85" y="672"/>
                      <a:pt x="83" y="701"/>
                      <a:pt x="78" y="729"/>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8" name="Freeform 230">
                <a:extLst>
                  <a:ext uri="{FF2B5EF4-FFF2-40B4-BE49-F238E27FC236}">
                    <a16:creationId xmlns:a16="http://schemas.microsoft.com/office/drawing/2014/main" id="{3AD52AA5-7BBC-FFC0-678E-FF1F82B8E098}"/>
                  </a:ext>
                </a:extLst>
              </p:cNvPr>
              <p:cNvSpPr>
                <a:spLocks/>
              </p:cNvSpPr>
              <p:nvPr/>
            </p:nvSpPr>
            <p:spPr bwMode="auto">
              <a:xfrm>
                <a:off x="704" y="2120"/>
                <a:ext cx="62" cy="160"/>
              </a:xfrm>
              <a:custGeom>
                <a:avLst/>
                <a:gdLst>
                  <a:gd name="T0" fmla="*/ 96 w 46"/>
                  <a:gd name="T1" fmla="*/ 0 h 119"/>
                  <a:gd name="T2" fmla="*/ 69 w 46"/>
                  <a:gd name="T3" fmla="*/ 93 h 119"/>
                  <a:gd name="T4" fmla="*/ 16 w 46"/>
                  <a:gd name="T5" fmla="*/ 233 h 119"/>
                  <a:gd name="T6" fmla="*/ 0 w 46"/>
                  <a:gd name="T7" fmla="*/ 289 h 119"/>
                  <a:gd name="T8" fmla="*/ 0 w 46"/>
                  <a:gd name="T9" fmla="*/ 289 h 119"/>
                  <a:gd name="T10" fmla="*/ 22 w 46"/>
                  <a:gd name="T11" fmla="*/ 241 h 119"/>
                  <a:gd name="T12" fmla="*/ 84 w 46"/>
                  <a:gd name="T13" fmla="*/ 98 h 119"/>
                  <a:gd name="T14" fmla="*/ 111 w 46"/>
                  <a:gd name="T15" fmla="*/ 0 h 119"/>
                  <a:gd name="T16" fmla="*/ 96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39" y="0"/>
                    </a:moveTo>
                    <a:cubicBezTo>
                      <a:pt x="40" y="13"/>
                      <a:pt x="34" y="25"/>
                      <a:pt x="28" y="38"/>
                    </a:cubicBezTo>
                    <a:cubicBezTo>
                      <a:pt x="19" y="57"/>
                      <a:pt x="14" y="77"/>
                      <a:pt x="7" y="96"/>
                    </a:cubicBezTo>
                    <a:cubicBezTo>
                      <a:pt x="0" y="119"/>
                      <a:pt x="0" y="119"/>
                      <a:pt x="0" y="119"/>
                    </a:cubicBezTo>
                    <a:cubicBezTo>
                      <a:pt x="0" y="119"/>
                      <a:pt x="0" y="119"/>
                      <a:pt x="0" y="119"/>
                    </a:cubicBezTo>
                    <a:cubicBezTo>
                      <a:pt x="9" y="99"/>
                      <a:pt x="9" y="99"/>
                      <a:pt x="9" y="99"/>
                    </a:cubicBezTo>
                    <a:cubicBezTo>
                      <a:pt x="16" y="80"/>
                      <a:pt x="25" y="59"/>
                      <a:pt x="34" y="40"/>
                    </a:cubicBezTo>
                    <a:cubicBezTo>
                      <a:pt x="40" y="27"/>
                      <a:pt x="46" y="14"/>
                      <a:pt x="45" y="0"/>
                    </a:cubicBezTo>
                    <a:lnTo>
                      <a:pt x="39" y="0"/>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19" name="Freeform 231">
                <a:extLst>
                  <a:ext uri="{FF2B5EF4-FFF2-40B4-BE49-F238E27FC236}">
                    <a16:creationId xmlns:a16="http://schemas.microsoft.com/office/drawing/2014/main" id="{8DB8C5F0-50BC-88F2-1171-D0C3BADD905F}"/>
                  </a:ext>
                </a:extLst>
              </p:cNvPr>
              <p:cNvSpPr>
                <a:spLocks/>
              </p:cNvSpPr>
              <p:nvPr/>
            </p:nvSpPr>
            <p:spPr bwMode="auto">
              <a:xfrm>
                <a:off x="680" y="1646"/>
                <a:ext cx="133" cy="564"/>
              </a:xfrm>
              <a:custGeom>
                <a:avLst/>
                <a:gdLst>
                  <a:gd name="T0" fmla="*/ 238 w 99"/>
                  <a:gd name="T1" fmla="*/ 397 h 419"/>
                  <a:gd name="T2" fmla="*/ 235 w 99"/>
                  <a:gd name="T3" fmla="*/ 339 h 419"/>
                  <a:gd name="T4" fmla="*/ 227 w 99"/>
                  <a:gd name="T5" fmla="*/ 256 h 419"/>
                  <a:gd name="T6" fmla="*/ 224 w 99"/>
                  <a:gd name="T7" fmla="*/ 203 h 419"/>
                  <a:gd name="T8" fmla="*/ 206 w 99"/>
                  <a:gd name="T9" fmla="*/ 0 h 419"/>
                  <a:gd name="T10" fmla="*/ 185 w 99"/>
                  <a:gd name="T11" fmla="*/ 22 h 419"/>
                  <a:gd name="T12" fmla="*/ 210 w 99"/>
                  <a:gd name="T13" fmla="*/ 203 h 419"/>
                  <a:gd name="T14" fmla="*/ 214 w 99"/>
                  <a:gd name="T15" fmla="*/ 258 h 419"/>
                  <a:gd name="T16" fmla="*/ 220 w 99"/>
                  <a:gd name="T17" fmla="*/ 339 h 419"/>
                  <a:gd name="T18" fmla="*/ 224 w 99"/>
                  <a:gd name="T19" fmla="*/ 397 h 419"/>
                  <a:gd name="T20" fmla="*/ 220 w 99"/>
                  <a:gd name="T21" fmla="*/ 459 h 419"/>
                  <a:gd name="T22" fmla="*/ 138 w 99"/>
                  <a:gd name="T23" fmla="*/ 598 h 419"/>
                  <a:gd name="T24" fmla="*/ 116 w 99"/>
                  <a:gd name="T25" fmla="*/ 629 h 419"/>
                  <a:gd name="T26" fmla="*/ 101 w 99"/>
                  <a:gd name="T27" fmla="*/ 649 h 419"/>
                  <a:gd name="T28" fmla="*/ 83 w 99"/>
                  <a:gd name="T29" fmla="*/ 677 h 419"/>
                  <a:gd name="T30" fmla="*/ 28 w 99"/>
                  <a:gd name="T31" fmla="*/ 774 h 419"/>
                  <a:gd name="T32" fmla="*/ 0 w 99"/>
                  <a:gd name="T33" fmla="*/ 938 h 419"/>
                  <a:gd name="T34" fmla="*/ 1 w 99"/>
                  <a:gd name="T35" fmla="*/ 980 h 419"/>
                  <a:gd name="T36" fmla="*/ 1 w 99"/>
                  <a:gd name="T37" fmla="*/ 1020 h 419"/>
                  <a:gd name="T38" fmla="*/ 16 w 99"/>
                  <a:gd name="T39" fmla="*/ 1022 h 419"/>
                  <a:gd name="T40" fmla="*/ 16 w 99"/>
                  <a:gd name="T41" fmla="*/ 979 h 419"/>
                  <a:gd name="T42" fmla="*/ 15 w 99"/>
                  <a:gd name="T43" fmla="*/ 938 h 419"/>
                  <a:gd name="T44" fmla="*/ 43 w 99"/>
                  <a:gd name="T45" fmla="*/ 777 h 419"/>
                  <a:gd name="T46" fmla="*/ 79 w 99"/>
                  <a:gd name="T47" fmla="*/ 707 h 419"/>
                  <a:gd name="T48" fmla="*/ 79 w 99"/>
                  <a:gd name="T49" fmla="*/ 711 h 419"/>
                  <a:gd name="T50" fmla="*/ 75 w 99"/>
                  <a:gd name="T51" fmla="*/ 766 h 419"/>
                  <a:gd name="T52" fmla="*/ 90 w 99"/>
                  <a:gd name="T53" fmla="*/ 770 h 419"/>
                  <a:gd name="T54" fmla="*/ 94 w 99"/>
                  <a:gd name="T55" fmla="*/ 711 h 419"/>
                  <a:gd name="T56" fmla="*/ 98 w 99"/>
                  <a:gd name="T57" fmla="*/ 682 h 419"/>
                  <a:gd name="T58" fmla="*/ 114 w 99"/>
                  <a:gd name="T59" fmla="*/ 658 h 419"/>
                  <a:gd name="T60" fmla="*/ 128 w 99"/>
                  <a:gd name="T61" fmla="*/ 635 h 419"/>
                  <a:gd name="T62" fmla="*/ 150 w 99"/>
                  <a:gd name="T63" fmla="*/ 607 h 419"/>
                  <a:gd name="T64" fmla="*/ 193 w 99"/>
                  <a:gd name="T65" fmla="*/ 548 h 419"/>
                  <a:gd name="T66" fmla="*/ 202 w 99"/>
                  <a:gd name="T67" fmla="*/ 549 h 419"/>
                  <a:gd name="T68" fmla="*/ 191 w 99"/>
                  <a:gd name="T69" fmla="*/ 629 h 419"/>
                  <a:gd name="T70" fmla="*/ 163 w 99"/>
                  <a:gd name="T71" fmla="*/ 826 h 419"/>
                  <a:gd name="T72" fmla="*/ 150 w 99"/>
                  <a:gd name="T73" fmla="*/ 859 h 419"/>
                  <a:gd name="T74" fmla="*/ 133 w 99"/>
                  <a:gd name="T75" fmla="*/ 896 h 419"/>
                  <a:gd name="T76" fmla="*/ 148 w 99"/>
                  <a:gd name="T77" fmla="*/ 902 h 419"/>
                  <a:gd name="T78" fmla="*/ 163 w 99"/>
                  <a:gd name="T79" fmla="*/ 864 h 419"/>
                  <a:gd name="T80" fmla="*/ 177 w 99"/>
                  <a:gd name="T81" fmla="*/ 832 h 419"/>
                  <a:gd name="T82" fmla="*/ 206 w 99"/>
                  <a:gd name="T83" fmla="*/ 629 h 419"/>
                  <a:gd name="T84" fmla="*/ 224 w 99"/>
                  <a:gd name="T85" fmla="*/ 528 h 419"/>
                  <a:gd name="T86" fmla="*/ 235 w 99"/>
                  <a:gd name="T87" fmla="*/ 464 h 419"/>
                  <a:gd name="T88" fmla="*/ 238 w 99"/>
                  <a:gd name="T89" fmla="*/ 397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419">
                    <a:moveTo>
                      <a:pt x="98" y="163"/>
                    </a:moveTo>
                    <a:cubicBezTo>
                      <a:pt x="97" y="139"/>
                      <a:pt x="97" y="139"/>
                      <a:pt x="97" y="139"/>
                    </a:cubicBezTo>
                    <a:cubicBezTo>
                      <a:pt x="96" y="126"/>
                      <a:pt x="95" y="114"/>
                      <a:pt x="94" y="105"/>
                    </a:cubicBezTo>
                    <a:cubicBezTo>
                      <a:pt x="94" y="102"/>
                      <a:pt x="93" y="94"/>
                      <a:pt x="92" y="83"/>
                    </a:cubicBezTo>
                    <a:cubicBezTo>
                      <a:pt x="89" y="44"/>
                      <a:pt x="86" y="9"/>
                      <a:pt x="85" y="0"/>
                    </a:cubicBezTo>
                    <a:cubicBezTo>
                      <a:pt x="77" y="9"/>
                      <a:pt x="77" y="9"/>
                      <a:pt x="77" y="9"/>
                    </a:cubicBezTo>
                    <a:cubicBezTo>
                      <a:pt x="80" y="14"/>
                      <a:pt x="84" y="61"/>
                      <a:pt x="86" y="83"/>
                    </a:cubicBezTo>
                    <a:cubicBezTo>
                      <a:pt x="87" y="95"/>
                      <a:pt x="88" y="103"/>
                      <a:pt x="88" y="106"/>
                    </a:cubicBezTo>
                    <a:cubicBezTo>
                      <a:pt x="89" y="114"/>
                      <a:pt x="90" y="127"/>
                      <a:pt x="91" y="139"/>
                    </a:cubicBezTo>
                    <a:cubicBezTo>
                      <a:pt x="92" y="163"/>
                      <a:pt x="92" y="163"/>
                      <a:pt x="92" y="163"/>
                    </a:cubicBezTo>
                    <a:cubicBezTo>
                      <a:pt x="93" y="172"/>
                      <a:pt x="92" y="180"/>
                      <a:pt x="91" y="188"/>
                    </a:cubicBezTo>
                    <a:cubicBezTo>
                      <a:pt x="86" y="206"/>
                      <a:pt x="70" y="228"/>
                      <a:pt x="57" y="245"/>
                    </a:cubicBezTo>
                    <a:cubicBezTo>
                      <a:pt x="48" y="258"/>
                      <a:pt x="48" y="258"/>
                      <a:pt x="48" y="258"/>
                    </a:cubicBezTo>
                    <a:cubicBezTo>
                      <a:pt x="42" y="266"/>
                      <a:pt x="42" y="266"/>
                      <a:pt x="42" y="266"/>
                    </a:cubicBezTo>
                    <a:cubicBezTo>
                      <a:pt x="40" y="270"/>
                      <a:pt x="35" y="277"/>
                      <a:pt x="34" y="278"/>
                    </a:cubicBezTo>
                    <a:cubicBezTo>
                      <a:pt x="26" y="290"/>
                      <a:pt x="18" y="303"/>
                      <a:pt x="12" y="317"/>
                    </a:cubicBezTo>
                    <a:cubicBezTo>
                      <a:pt x="3" y="339"/>
                      <a:pt x="1" y="362"/>
                      <a:pt x="0" y="385"/>
                    </a:cubicBezTo>
                    <a:cubicBezTo>
                      <a:pt x="0" y="389"/>
                      <a:pt x="0" y="396"/>
                      <a:pt x="1" y="402"/>
                    </a:cubicBezTo>
                    <a:cubicBezTo>
                      <a:pt x="1" y="408"/>
                      <a:pt x="2" y="414"/>
                      <a:pt x="1" y="418"/>
                    </a:cubicBezTo>
                    <a:cubicBezTo>
                      <a:pt x="7" y="419"/>
                      <a:pt x="7" y="419"/>
                      <a:pt x="7" y="419"/>
                    </a:cubicBezTo>
                    <a:cubicBezTo>
                      <a:pt x="8" y="415"/>
                      <a:pt x="7" y="408"/>
                      <a:pt x="7" y="401"/>
                    </a:cubicBezTo>
                    <a:cubicBezTo>
                      <a:pt x="6" y="395"/>
                      <a:pt x="6" y="389"/>
                      <a:pt x="6" y="385"/>
                    </a:cubicBezTo>
                    <a:cubicBezTo>
                      <a:pt x="7" y="363"/>
                      <a:pt x="9" y="340"/>
                      <a:pt x="18" y="319"/>
                    </a:cubicBezTo>
                    <a:cubicBezTo>
                      <a:pt x="22" y="309"/>
                      <a:pt x="27" y="299"/>
                      <a:pt x="33" y="290"/>
                    </a:cubicBezTo>
                    <a:cubicBezTo>
                      <a:pt x="33" y="291"/>
                      <a:pt x="33" y="291"/>
                      <a:pt x="33" y="291"/>
                    </a:cubicBezTo>
                    <a:cubicBezTo>
                      <a:pt x="34" y="298"/>
                      <a:pt x="34" y="305"/>
                      <a:pt x="31" y="314"/>
                    </a:cubicBezTo>
                    <a:cubicBezTo>
                      <a:pt x="37" y="316"/>
                      <a:pt x="37" y="316"/>
                      <a:pt x="37" y="316"/>
                    </a:cubicBezTo>
                    <a:cubicBezTo>
                      <a:pt x="40" y="305"/>
                      <a:pt x="40" y="297"/>
                      <a:pt x="39" y="291"/>
                    </a:cubicBezTo>
                    <a:cubicBezTo>
                      <a:pt x="39" y="287"/>
                      <a:pt x="39" y="283"/>
                      <a:pt x="40" y="280"/>
                    </a:cubicBezTo>
                    <a:cubicBezTo>
                      <a:pt x="42" y="277"/>
                      <a:pt x="45" y="273"/>
                      <a:pt x="47" y="270"/>
                    </a:cubicBezTo>
                    <a:cubicBezTo>
                      <a:pt x="53" y="261"/>
                      <a:pt x="53" y="261"/>
                      <a:pt x="53" y="261"/>
                    </a:cubicBezTo>
                    <a:cubicBezTo>
                      <a:pt x="62" y="249"/>
                      <a:pt x="62" y="249"/>
                      <a:pt x="62" y="249"/>
                    </a:cubicBezTo>
                    <a:cubicBezTo>
                      <a:pt x="68" y="241"/>
                      <a:pt x="74" y="233"/>
                      <a:pt x="80" y="224"/>
                    </a:cubicBezTo>
                    <a:cubicBezTo>
                      <a:pt x="82" y="221"/>
                      <a:pt x="84" y="221"/>
                      <a:pt x="83" y="225"/>
                    </a:cubicBezTo>
                    <a:cubicBezTo>
                      <a:pt x="81" y="236"/>
                      <a:pt x="79" y="247"/>
                      <a:pt x="79" y="258"/>
                    </a:cubicBezTo>
                    <a:cubicBezTo>
                      <a:pt x="79" y="286"/>
                      <a:pt x="77" y="310"/>
                      <a:pt x="67" y="339"/>
                    </a:cubicBezTo>
                    <a:cubicBezTo>
                      <a:pt x="62" y="352"/>
                      <a:pt x="62" y="352"/>
                      <a:pt x="62" y="352"/>
                    </a:cubicBezTo>
                    <a:cubicBezTo>
                      <a:pt x="55" y="368"/>
                      <a:pt x="55" y="368"/>
                      <a:pt x="55" y="368"/>
                    </a:cubicBezTo>
                    <a:cubicBezTo>
                      <a:pt x="61" y="370"/>
                      <a:pt x="61" y="370"/>
                      <a:pt x="61" y="370"/>
                    </a:cubicBezTo>
                    <a:cubicBezTo>
                      <a:pt x="67" y="354"/>
                      <a:pt x="67" y="354"/>
                      <a:pt x="67" y="354"/>
                    </a:cubicBezTo>
                    <a:cubicBezTo>
                      <a:pt x="73" y="341"/>
                      <a:pt x="73" y="341"/>
                      <a:pt x="73" y="341"/>
                    </a:cubicBezTo>
                    <a:cubicBezTo>
                      <a:pt x="83" y="311"/>
                      <a:pt x="85" y="286"/>
                      <a:pt x="85" y="258"/>
                    </a:cubicBezTo>
                    <a:cubicBezTo>
                      <a:pt x="85" y="244"/>
                      <a:pt x="88" y="230"/>
                      <a:pt x="92" y="216"/>
                    </a:cubicBezTo>
                    <a:cubicBezTo>
                      <a:pt x="94" y="207"/>
                      <a:pt x="96" y="198"/>
                      <a:pt x="97" y="190"/>
                    </a:cubicBezTo>
                    <a:cubicBezTo>
                      <a:pt x="99" y="182"/>
                      <a:pt x="99" y="170"/>
                      <a:pt x="98" y="163"/>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0" name="Freeform 232">
                <a:extLst>
                  <a:ext uri="{FF2B5EF4-FFF2-40B4-BE49-F238E27FC236}">
                    <a16:creationId xmlns:a16="http://schemas.microsoft.com/office/drawing/2014/main" id="{2FCB7475-58F0-187B-9D94-61E9FDEF07F6}"/>
                  </a:ext>
                </a:extLst>
              </p:cNvPr>
              <p:cNvSpPr>
                <a:spLocks/>
              </p:cNvSpPr>
              <p:nvPr/>
            </p:nvSpPr>
            <p:spPr bwMode="auto">
              <a:xfrm>
                <a:off x="543" y="2383"/>
                <a:ext cx="179" cy="189"/>
              </a:xfrm>
              <a:custGeom>
                <a:avLst/>
                <a:gdLst>
                  <a:gd name="T0" fmla="*/ 281 w 133"/>
                  <a:gd name="T1" fmla="*/ 153 h 140"/>
                  <a:gd name="T2" fmla="*/ 284 w 133"/>
                  <a:gd name="T3" fmla="*/ 142 h 140"/>
                  <a:gd name="T4" fmla="*/ 324 w 133"/>
                  <a:gd name="T5" fmla="*/ 77 h 140"/>
                  <a:gd name="T6" fmla="*/ 315 w 133"/>
                  <a:gd name="T7" fmla="*/ 74 h 140"/>
                  <a:gd name="T8" fmla="*/ 253 w 133"/>
                  <a:gd name="T9" fmla="*/ 150 h 140"/>
                  <a:gd name="T10" fmla="*/ 192 w 133"/>
                  <a:gd name="T11" fmla="*/ 142 h 140"/>
                  <a:gd name="T12" fmla="*/ 167 w 133"/>
                  <a:gd name="T13" fmla="*/ 89 h 140"/>
                  <a:gd name="T14" fmla="*/ 174 w 133"/>
                  <a:gd name="T15" fmla="*/ 74 h 140"/>
                  <a:gd name="T16" fmla="*/ 225 w 133"/>
                  <a:gd name="T17" fmla="*/ 7 h 140"/>
                  <a:gd name="T18" fmla="*/ 221 w 133"/>
                  <a:gd name="T19" fmla="*/ 0 h 140"/>
                  <a:gd name="T20" fmla="*/ 214 w 133"/>
                  <a:gd name="T21" fmla="*/ 7 h 140"/>
                  <a:gd name="T22" fmla="*/ 214 w 133"/>
                  <a:gd name="T23" fmla="*/ 7 h 140"/>
                  <a:gd name="T24" fmla="*/ 104 w 133"/>
                  <a:gd name="T25" fmla="*/ 128 h 140"/>
                  <a:gd name="T26" fmla="*/ 30 w 133"/>
                  <a:gd name="T27" fmla="*/ 248 h 140"/>
                  <a:gd name="T28" fmla="*/ 12 w 133"/>
                  <a:gd name="T29" fmla="*/ 301 h 140"/>
                  <a:gd name="T30" fmla="*/ 0 w 133"/>
                  <a:gd name="T31" fmla="*/ 344 h 140"/>
                  <a:gd name="T32" fmla="*/ 0 w 133"/>
                  <a:gd name="T33" fmla="*/ 344 h 140"/>
                  <a:gd name="T34" fmla="*/ 20 w 133"/>
                  <a:gd name="T35" fmla="*/ 304 h 140"/>
                  <a:gd name="T36" fmla="*/ 40 w 133"/>
                  <a:gd name="T37" fmla="*/ 251 h 140"/>
                  <a:gd name="T38" fmla="*/ 106 w 133"/>
                  <a:gd name="T39" fmla="*/ 135 h 140"/>
                  <a:gd name="T40" fmla="*/ 153 w 133"/>
                  <a:gd name="T41" fmla="*/ 97 h 140"/>
                  <a:gd name="T42" fmla="*/ 157 w 133"/>
                  <a:gd name="T43" fmla="*/ 99 h 140"/>
                  <a:gd name="T44" fmla="*/ 188 w 133"/>
                  <a:gd name="T45" fmla="*/ 150 h 140"/>
                  <a:gd name="T46" fmla="*/ 205 w 133"/>
                  <a:gd name="T47" fmla="*/ 161 h 140"/>
                  <a:gd name="T48" fmla="*/ 206 w 133"/>
                  <a:gd name="T49" fmla="*/ 167 h 140"/>
                  <a:gd name="T50" fmla="*/ 206 w 133"/>
                  <a:gd name="T51" fmla="*/ 267 h 140"/>
                  <a:gd name="T52" fmla="*/ 218 w 133"/>
                  <a:gd name="T53" fmla="*/ 267 h 140"/>
                  <a:gd name="T54" fmla="*/ 218 w 133"/>
                  <a:gd name="T55" fmla="*/ 167 h 140"/>
                  <a:gd name="T56" fmla="*/ 221 w 133"/>
                  <a:gd name="T57" fmla="*/ 165 h 140"/>
                  <a:gd name="T58" fmla="*/ 240 w 133"/>
                  <a:gd name="T59" fmla="*/ 162 h 140"/>
                  <a:gd name="T60" fmla="*/ 245 w 133"/>
                  <a:gd name="T61" fmla="*/ 170 h 140"/>
                  <a:gd name="T62" fmla="*/ 248 w 133"/>
                  <a:gd name="T63" fmla="*/ 198 h 140"/>
                  <a:gd name="T64" fmla="*/ 248 w 133"/>
                  <a:gd name="T65" fmla="*/ 219 h 140"/>
                  <a:gd name="T66" fmla="*/ 252 w 133"/>
                  <a:gd name="T67" fmla="*/ 230 h 140"/>
                  <a:gd name="T68" fmla="*/ 252 w 133"/>
                  <a:gd name="T69" fmla="*/ 262 h 140"/>
                  <a:gd name="T70" fmla="*/ 262 w 133"/>
                  <a:gd name="T71" fmla="*/ 255 h 140"/>
                  <a:gd name="T72" fmla="*/ 261 w 133"/>
                  <a:gd name="T73" fmla="*/ 230 h 140"/>
                  <a:gd name="T74" fmla="*/ 258 w 133"/>
                  <a:gd name="T75" fmla="*/ 217 h 140"/>
                  <a:gd name="T76" fmla="*/ 258 w 133"/>
                  <a:gd name="T77" fmla="*/ 197 h 140"/>
                  <a:gd name="T78" fmla="*/ 253 w 133"/>
                  <a:gd name="T79" fmla="*/ 165 h 140"/>
                  <a:gd name="T80" fmla="*/ 258 w 133"/>
                  <a:gd name="T81" fmla="*/ 161 h 140"/>
                  <a:gd name="T82" fmla="*/ 266 w 133"/>
                  <a:gd name="T83" fmla="*/ 155 h 140"/>
                  <a:gd name="T84" fmla="*/ 271 w 133"/>
                  <a:gd name="T85" fmla="*/ 157 h 140"/>
                  <a:gd name="T86" fmla="*/ 277 w 133"/>
                  <a:gd name="T87" fmla="*/ 197 h 140"/>
                  <a:gd name="T88" fmla="*/ 289 w 133"/>
                  <a:gd name="T89" fmla="*/ 251 h 140"/>
                  <a:gd name="T90" fmla="*/ 300 w 133"/>
                  <a:gd name="T91" fmla="*/ 246 h 140"/>
                  <a:gd name="T92" fmla="*/ 288 w 133"/>
                  <a:gd name="T93" fmla="*/ 197 h 140"/>
                  <a:gd name="T94" fmla="*/ 281 w 133"/>
                  <a:gd name="T95" fmla="*/ 15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3" h="140">
                    <a:moveTo>
                      <a:pt x="115" y="62"/>
                    </a:moveTo>
                    <a:cubicBezTo>
                      <a:pt x="115" y="61"/>
                      <a:pt x="116" y="58"/>
                      <a:pt x="117" y="58"/>
                    </a:cubicBezTo>
                    <a:cubicBezTo>
                      <a:pt x="125" y="51"/>
                      <a:pt x="131" y="40"/>
                      <a:pt x="133" y="31"/>
                    </a:cubicBezTo>
                    <a:cubicBezTo>
                      <a:pt x="129" y="30"/>
                      <a:pt x="129" y="30"/>
                      <a:pt x="129" y="30"/>
                    </a:cubicBezTo>
                    <a:cubicBezTo>
                      <a:pt x="127" y="41"/>
                      <a:pt x="116" y="57"/>
                      <a:pt x="104" y="61"/>
                    </a:cubicBezTo>
                    <a:cubicBezTo>
                      <a:pt x="95" y="64"/>
                      <a:pt x="86" y="63"/>
                      <a:pt x="79" y="58"/>
                    </a:cubicBezTo>
                    <a:cubicBezTo>
                      <a:pt x="73" y="53"/>
                      <a:pt x="69" y="45"/>
                      <a:pt x="68" y="36"/>
                    </a:cubicBezTo>
                    <a:cubicBezTo>
                      <a:pt x="68" y="35"/>
                      <a:pt x="70" y="31"/>
                      <a:pt x="71" y="30"/>
                    </a:cubicBezTo>
                    <a:cubicBezTo>
                      <a:pt x="82" y="19"/>
                      <a:pt x="92" y="7"/>
                      <a:pt x="92" y="3"/>
                    </a:cubicBezTo>
                    <a:cubicBezTo>
                      <a:pt x="92" y="1"/>
                      <a:pt x="91" y="1"/>
                      <a:pt x="91" y="0"/>
                    </a:cubicBezTo>
                    <a:cubicBezTo>
                      <a:pt x="88" y="3"/>
                      <a:pt x="88" y="3"/>
                      <a:pt x="88" y="3"/>
                    </a:cubicBezTo>
                    <a:cubicBezTo>
                      <a:pt x="88" y="3"/>
                      <a:pt x="88" y="3"/>
                      <a:pt x="88" y="3"/>
                    </a:cubicBezTo>
                    <a:cubicBezTo>
                      <a:pt x="88" y="8"/>
                      <a:pt x="49" y="47"/>
                      <a:pt x="42" y="52"/>
                    </a:cubicBezTo>
                    <a:cubicBezTo>
                      <a:pt x="24" y="64"/>
                      <a:pt x="17" y="84"/>
                      <a:pt x="12" y="101"/>
                    </a:cubicBezTo>
                    <a:cubicBezTo>
                      <a:pt x="10" y="108"/>
                      <a:pt x="8" y="115"/>
                      <a:pt x="5" y="122"/>
                    </a:cubicBezTo>
                    <a:cubicBezTo>
                      <a:pt x="0" y="140"/>
                      <a:pt x="0" y="140"/>
                      <a:pt x="0" y="140"/>
                    </a:cubicBezTo>
                    <a:cubicBezTo>
                      <a:pt x="0" y="140"/>
                      <a:pt x="0" y="140"/>
                      <a:pt x="0" y="140"/>
                    </a:cubicBezTo>
                    <a:cubicBezTo>
                      <a:pt x="8" y="124"/>
                      <a:pt x="8" y="124"/>
                      <a:pt x="8" y="124"/>
                    </a:cubicBezTo>
                    <a:cubicBezTo>
                      <a:pt x="11" y="116"/>
                      <a:pt x="14" y="109"/>
                      <a:pt x="16" y="102"/>
                    </a:cubicBezTo>
                    <a:cubicBezTo>
                      <a:pt x="21" y="85"/>
                      <a:pt x="28" y="66"/>
                      <a:pt x="44" y="55"/>
                    </a:cubicBezTo>
                    <a:cubicBezTo>
                      <a:pt x="46" y="54"/>
                      <a:pt x="54" y="47"/>
                      <a:pt x="63" y="39"/>
                    </a:cubicBezTo>
                    <a:cubicBezTo>
                      <a:pt x="63" y="38"/>
                      <a:pt x="65" y="39"/>
                      <a:pt x="65" y="40"/>
                    </a:cubicBezTo>
                    <a:cubicBezTo>
                      <a:pt x="66" y="49"/>
                      <a:pt x="70" y="56"/>
                      <a:pt x="77" y="61"/>
                    </a:cubicBezTo>
                    <a:cubicBezTo>
                      <a:pt x="79" y="63"/>
                      <a:pt x="81" y="64"/>
                      <a:pt x="84" y="65"/>
                    </a:cubicBezTo>
                    <a:cubicBezTo>
                      <a:pt x="84" y="65"/>
                      <a:pt x="85" y="67"/>
                      <a:pt x="85" y="68"/>
                    </a:cubicBezTo>
                    <a:cubicBezTo>
                      <a:pt x="83" y="83"/>
                      <a:pt x="85" y="103"/>
                      <a:pt x="85" y="109"/>
                    </a:cubicBezTo>
                    <a:cubicBezTo>
                      <a:pt x="89" y="109"/>
                      <a:pt x="89" y="109"/>
                      <a:pt x="89" y="109"/>
                    </a:cubicBezTo>
                    <a:cubicBezTo>
                      <a:pt x="89" y="103"/>
                      <a:pt x="87" y="83"/>
                      <a:pt x="89" y="68"/>
                    </a:cubicBezTo>
                    <a:cubicBezTo>
                      <a:pt x="89" y="68"/>
                      <a:pt x="91" y="67"/>
                      <a:pt x="91" y="67"/>
                    </a:cubicBezTo>
                    <a:cubicBezTo>
                      <a:pt x="94" y="67"/>
                      <a:pt x="96" y="67"/>
                      <a:pt x="98" y="66"/>
                    </a:cubicBezTo>
                    <a:cubicBezTo>
                      <a:pt x="99" y="66"/>
                      <a:pt x="100" y="68"/>
                      <a:pt x="100" y="69"/>
                    </a:cubicBezTo>
                    <a:cubicBezTo>
                      <a:pt x="101" y="73"/>
                      <a:pt x="101" y="77"/>
                      <a:pt x="102" y="81"/>
                    </a:cubicBezTo>
                    <a:cubicBezTo>
                      <a:pt x="102" y="89"/>
                      <a:pt x="102" y="89"/>
                      <a:pt x="102" y="89"/>
                    </a:cubicBezTo>
                    <a:cubicBezTo>
                      <a:pt x="103" y="93"/>
                      <a:pt x="103" y="93"/>
                      <a:pt x="103" y="93"/>
                    </a:cubicBezTo>
                    <a:cubicBezTo>
                      <a:pt x="104" y="97"/>
                      <a:pt x="104" y="104"/>
                      <a:pt x="103" y="107"/>
                    </a:cubicBezTo>
                    <a:cubicBezTo>
                      <a:pt x="108" y="104"/>
                      <a:pt x="108" y="104"/>
                      <a:pt x="108" y="104"/>
                    </a:cubicBezTo>
                    <a:cubicBezTo>
                      <a:pt x="108" y="101"/>
                      <a:pt x="108" y="97"/>
                      <a:pt x="107" y="93"/>
                    </a:cubicBezTo>
                    <a:cubicBezTo>
                      <a:pt x="106" y="88"/>
                      <a:pt x="106" y="88"/>
                      <a:pt x="106" y="88"/>
                    </a:cubicBezTo>
                    <a:cubicBezTo>
                      <a:pt x="106" y="80"/>
                      <a:pt x="106" y="80"/>
                      <a:pt x="106" y="80"/>
                    </a:cubicBezTo>
                    <a:cubicBezTo>
                      <a:pt x="105" y="76"/>
                      <a:pt x="105" y="72"/>
                      <a:pt x="104" y="67"/>
                    </a:cubicBezTo>
                    <a:cubicBezTo>
                      <a:pt x="104" y="66"/>
                      <a:pt x="105" y="65"/>
                      <a:pt x="106" y="65"/>
                    </a:cubicBezTo>
                    <a:cubicBezTo>
                      <a:pt x="107" y="64"/>
                      <a:pt x="108" y="64"/>
                      <a:pt x="109" y="63"/>
                    </a:cubicBezTo>
                    <a:cubicBezTo>
                      <a:pt x="109" y="63"/>
                      <a:pt x="111" y="64"/>
                      <a:pt x="111" y="64"/>
                    </a:cubicBezTo>
                    <a:cubicBezTo>
                      <a:pt x="113" y="70"/>
                      <a:pt x="113" y="75"/>
                      <a:pt x="114" y="80"/>
                    </a:cubicBezTo>
                    <a:cubicBezTo>
                      <a:pt x="115" y="88"/>
                      <a:pt x="116" y="95"/>
                      <a:pt x="119" y="102"/>
                    </a:cubicBezTo>
                    <a:cubicBezTo>
                      <a:pt x="123" y="100"/>
                      <a:pt x="123" y="100"/>
                      <a:pt x="123" y="100"/>
                    </a:cubicBezTo>
                    <a:cubicBezTo>
                      <a:pt x="120" y="94"/>
                      <a:pt x="119" y="87"/>
                      <a:pt x="118" y="80"/>
                    </a:cubicBezTo>
                    <a:cubicBezTo>
                      <a:pt x="117" y="75"/>
                      <a:pt x="116" y="68"/>
                      <a:pt x="115" y="62"/>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1" name="Freeform 233">
                <a:extLst>
                  <a:ext uri="{FF2B5EF4-FFF2-40B4-BE49-F238E27FC236}">
                    <a16:creationId xmlns:a16="http://schemas.microsoft.com/office/drawing/2014/main" id="{BE6DBC72-A1DD-09AA-E0AC-75B395909705}"/>
                  </a:ext>
                </a:extLst>
              </p:cNvPr>
              <p:cNvSpPr>
                <a:spLocks noEditPoints="1"/>
              </p:cNvSpPr>
              <p:nvPr/>
            </p:nvSpPr>
            <p:spPr bwMode="auto">
              <a:xfrm>
                <a:off x="570" y="2436"/>
                <a:ext cx="176" cy="275"/>
              </a:xfrm>
              <a:custGeom>
                <a:avLst/>
                <a:gdLst>
                  <a:gd name="T0" fmla="*/ 271 w 131"/>
                  <a:gd name="T1" fmla="*/ 48 h 205"/>
                  <a:gd name="T2" fmla="*/ 304 w 131"/>
                  <a:gd name="T3" fmla="*/ 338 h 205"/>
                  <a:gd name="T4" fmla="*/ 294 w 131"/>
                  <a:gd name="T5" fmla="*/ 384 h 205"/>
                  <a:gd name="T6" fmla="*/ 249 w 131"/>
                  <a:gd name="T7" fmla="*/ 149 h 205"/>
                  <a:gd name="T8" fmla="*/ 246 w 131"/>
                  <a:gd name="T9" fmla="*/ 154 h 205"/>
                  <a:gd name="T10" fmla="*/ 253 w 131"/>
                  <a:gd name="T11" fmla="*/ 327 h 205"/>
                  <a:gd name="T12" fmla="*/ 240 w 131"/>
                  <a:gd name="T13" fmla="*/ 457 h 205"/>
                  <a:gd name="T14" fmla="*/ 226 w 131"/>
                  <a:gd name="T15" fmla="*/ 288 h 205"/>
                  <a:gd name="T16" fmla="*/ 214 w 131"/>
                  <a:gd name="T17" fmla="*/ 200 h 205"/>
                  <a:gd name="T18" fmla="*/ 204 w 131"/>
                  <a:gd name="T19" fmla="*/ 204 h 205"/>
                  <a:gd name="T20" fmla="*/ 191 w 131"/>
                  <a:gd name="T21" fmla="*/ 190 h 205"/>
                  <a:gd name="T22" fmla="*/ 199 w 131"/>
                  <a:gd name="T23" fmla="*/ 444 h 205"/>
                  <a:gd name="T24" fmla="*/ 196 w 131"/>
                  <a:gd name="T25" fmla="*/ 475 h 205"/>
                  <a:gd name="T26" fmla="*/ 185 w 131"/>
                  <a:gd name="T27" fmla="*/ 439 h 205"/>
                  <a:gd name="T28" fmla="*/ 177 w 131"/>
                  <a:gd name="T29" fmla="*/ 346 h 205"/>
                  <a:gd name="T30" fmla="*/ 175 w 131"/>
                  <a:gd name="T31" fmla="*/ 255 h 205"/>
                  <a:gd name="T32" fmla="*/ 156 w 131"/>
                  <a:gd name="T33" fmla="*/ 169 h 205"/>
                  <a:gd name="T34" fmla="*/ 142 w 131"/>
                  <a:gd name="T35" fmla="*/ 280 h 205"/>
                  <a:gd name="T36" fmla="*/ 150 w 131"/>
                  <a:gd name="T37" fmla="*/ 433 h 205"/>
                  <a:gd name="T38" fmla="*/ 136 w 131"/>
                  <a:gd name="T39" fmla="*/ 433 h 205"/>
                  <a:gd name="T40" fmla="*/ 132 w 131"/>
                  <a:gd name="T41" fmla="*/ 331 h 205"/>
                  <a:gd name="T42" fmla="*/ 101 w 131"/>
                  <a:gd name="T43" fmla="*/ 122 h 205"/>
                  <a:gd name="T44" fmla="*/ 93 w 131"/>
                  <a:gd name="T45" fmla="*/ 0 h 205"/>
                  <a:gd name="T46" fmla="*/ 56 w 131"/>
                  <a:gd name="T47" fmla="*/ 135 h 205"/>
                  <a:gd name="T48" fmla="*/ 0 w 131"/>
                  <a:gd name="T49" fmla="*/ 205 h 205"/>
                  <a:gd name="T50" fmla="*/ 86 w 131"/>
                  <a:gd name="T51" fmla="*/ 107 h 205"/>
                  <a:gd name="T52" fmla="*/ 105 w 131"/>
                  <a:gd name="T53" fmla="*/ 243 h 205"/>
                  <a:gd name="T54" fmla="*/ 125 w 131"/>
                  <a:gd name="T55" fmla="*/ 384 h 205"/>
                  <a:gd name="T56" fmla="*/ 138 w 131"/>
                  <a:gd name="T57" fmla="*/ 465 h 205"/>
                  <a:gd name="T58" fmla="*/ 157 w 131"/>
                  <a:gd name="T59" fmla="*/ 397 h 205"/>
                  <a:gd name="T60" fmla="*/ 156 w 131"/>
                  <a:gd name="T61" fmla="*/ 227 h 205"/>
                  <a:gd name="T62" fmla="*/ 164 w 131"/>
                  <a:gd name="T63" fmla="*/ 278 h 205"/>
                  <a:gd name="T64" fmla="*/ 177 w 131"/>
                  <a:gd name="T65" fmla="*/ 431 h 205"/>
                  <a:gd name="T66" fmla="*/ 184 w 131"/>
                  <a:gd name="T67" fmla="*/ 486 h 205"/>
                  <a:gd name="T68" fmla="*/ 210 w 131"/>
                  <a:gd name="T69" fmla="*/ 444 h 205"/>
                  <a:gd name="T70" fmla="*/ 204 w 131"/>
                  <a:gd name="T71" fmla="*/ 217 h 205"/>
                  <a:gd name="T72" fmla="*/ 214 w 131"/>
                  <a:gd name="T73" fmla="*/ 212 h 205"/>
                  <a:gd name="T74" fmla="*/ 232 w 131"/>
                  <a:gd name="T75" fmla="*/ 464 h 205"/>
                  <a:gd name="T76" fmla="*/ 259 w 131"/>
                  <a:gd name="T77" fmla="*/ 291 h 205"/>
                  <a:gd name="T78" fmla="*/ 262 w 131"/>
                  <a:gd name="T79" fmla="*/ 199 h 205"/>
                  <a:gd name="T80" fmla="*/ 288 w 131"/>
                  <a:gd name="T81" fmla="*/ 394 h 205"/>
                  <a:gd name="T82" fmla="*/ 312 w 131"/>
                  <a:gd name="T83" fmla="*/ 338 h 205"/>
                  <a:gd name="T84" fmla="*/ 157 w 131"/>
                  <a:gd name="T85" fmla="*/ 217 h 205"/>
                  <a:gd name="T86" fmla="*/ 161 w 131"/>
                  <a:gd name="T87" fmla="*/ 184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130" y="84"/>
                    </a:moveTo>
                    <a:cubicBezTo>
                      <a:pt x="129" y="62"/>
                      <a:pt x="127" y="37"/>
                      <a:pt x="115" y="18"/>
                    </a:cubicBezTo>
                    <a:cubicBezTo>
                      <a:pt x="112" y="20"/>
                      <a:pt x="112" y="20"/>
                      <a:pt x="112" y="20"/>
                    </a:cubicBezTo>
                    <a:cubicBezTo>
                      <a:pt x="123" y="38"/>
                      <a:pt x="125" y="63"/>
                      <a:pt x="126" y="84"/>
                    </a:cubicBezTo>
                    <a:cubicBezTo>
                      <a:pt x="126" y="94"/>
                      <a:pt x="126" y="103"/>
                      <a:pt x="126" y="112"/>
                    </a:cubicBezTo>
                    <a:cubicBezTo>
                      <a:pt x="126" y="121"/>
                      <a:pt x="126" y="131"/>
                      <a:pt x="125" y="140"/>
                    </a:cubicBezTo>
                    <a:cubicBezTo>
                      <a:pt x="125" y="143"/>
                      <a:pt x="125" y="143"/>
                      <a:pt x="125" y="143"/>
                    </a:cubicBezTo>
                    <a:cubicBezTo>
                      <a:pt x="124" y="147"/>
                      <a:pt x="124" y="154"/>
                      <a:pt x="122" y="158"/>
                    </a:cubicBezTo>
                    <a:cubicBezTo>
                      <a:pt x="122" y="159"/>
                      <a:pt x="121" y="159"/>
                      <a:pt x="121" y="159"/>
                    </a:cubicBezTo>
                    <a:cubicBezTo>
                      <a:pt x="118" y="146"/>
                      <a:pt x="118" y="133"/>
                      <a:pt x="117" y="121"/>
                    </a:cubicBezTo>
                    <a:cubicBezTo>
                      <a:pt x="116" y="100"/>
                      <a:pt x="115" y="79"/>
                      <a:pt x="106" y="60"/>
                    </a:cubicBezTo>
                    <a:cubicBezTo>
                      <a:pt x="103" y="62"/>
                      <a:pt x="103" y="62"/>
                      <a:pt x="103" y="62"/>
                    </a:cubicBezTo>
                    <a:cubicBezTo>
                      <a:pt x="105" y="67"/>
                      <a:pt x="107" y="72"/>
                      <a:pt x="108" y="77"/>
                    </a:cubicBezTo>
                    <a:cubicBezTo>
                      <a:pt x="107" y="78"/>
                      <a:pt x="105" y="79"/>
                      <a:pt x="104" y="79"/>
                    </a:cubicBezTo>
                    <a:cubicBezTo>
                      <a:pt x="103" y="74"/>
                      <a:pt x="102" y="69"/>
                      <a:pt x="101" y="64"/>
                    </a:cubicBezTo>
                    <a:cubicBezTo>
                      <a:pt x="97" y="65"/>
                      <a:pt x="97" y="65"/>
                      <a:pt x="97" y="65"/>
                    </a:cubicBezTo>
                    <a:cubicBezTo>
                      <a:pt x="101" y="83"/>
                      <a:pt x="102" y="102"/>
                      <a:pt x="103" y="122"/>
                    </a:cubicBezTo>
                    <a:cubicBezTo>
                      <a:pt x="104" y="136"/>
                      <a:pt x="104" y="136"/>
                      <a:pt x="104" y="136"/>
                    </a:cubicBezTo>
                    <a:cubicBezTo>
                      <a:pt x="104" y="138"/>
                      <a:pt x="104" y="142"/>
                      <a:pt x="104" y="147"/>
                    </a:cubicBezTo>
                    <a:cubicBezTo>
                      <a:pt x="104" y="161"/>
                      <a:pt x="103" y="181"/>
                      <a:pt x="101" y="188"/>
                    </a:cubicBezTo>
                    <a:cubicBezTo>
                      <a:pt x="100" y="189"/>
                      <a:pt x="99" y="189"/>
                      <a:pt x="99" y="189"/>
                    </a:cubicBezTo>
                    <a:cubicBezTo>
                      <a:pt x="96" y="181"/>
                      <a:pt x="94" y="158"/>
                      <a:pt x="94" y="149"/>
                    </a:cubicBezTo>
                    <a:cubicBezTo>
                      <a:pt x="93" y="124"/>
                      <a:pt x="93" y="124"/>
                      <a:pt x="93" y="124"/>
                    </a:cubicBezTo>
                    <a:cubicBezTo>
                      <a:pt x="93" y="122"/>
                      <a:pt x="93" y="121"/>
                      <a:pt x="93" y="119"/>
                    </a:cubicBezTo>
                    <a:cubicBezTo>
                      <a:pt x="93" y="103"/>
                      <a:pt x="93" y="86"/>
                      <a:pt x="90" y="70"/>
                    </a:cubicBezTo>
                    <a:cubicBezTo>
                      <a:pt x="86" y="71"/>
                      <a:pt x="86" y="71"/>
                      <a:pt x="86" y="71"/>
                    </a:cubicBezTo>
                    <a:cubicBezTo>
                      <a:pt x="87" y="75"/>
                      <a:pt x="88" y="79"/>
                      <a:pt x="88" y="83"/>
                    </a:cubicBezTo>
                    <a:cubicBezTo>
                      <a:pt x="88" y="83"/>
                      <a:pt x="87" y="84"/>
                      <a:pt x="87" y="84"/>
                    </a:cubicBezTo>
                    <a:cubicBezTo>
                      <a:pt x="86" y="85"/>
                      <a:pt x="85" y="85"/>
                      <a:pt x="85" y="85"/>
                    </a:cubicBezTo>
                    <a:cubicBezTo>
                      <a:pt x="84" y="85"/>
                      <a:pt x="84" y="84"/>
                      <a:pt x="84" y="84"/>
                    </a:cubicBezTo>
                    <a:cubicBezTo>
                      <a:pt x="83" y="79"/>
                      <a:pt x="83" y="74"/>
                      <a:pt x="84" y="69"/>
                    </a:cubicBezTo>
                    <a:cubicBezTo>
                      <a:pt x="80" y="69"/>
                      <a:pt x="80" y="69"/>
                      <a:pt x="80" y="69"/>
                    </a:cubicBezTo>
                    <a:cubicBezTo>
                      <a:pt x="80" y="72"/>
                      <a:pt x="79" y="75"/>
                      <a:pt x="79" y="79"/>
                    </a:cubicBezTo>
                    <a:cubicBezTo>
                      <a:pt x="79" y="90"/>
                      <a:pt x="80" y="101"/>
                      <a:pt x="81" y="111"/>
                    </a:cubicBezTo>
                    <a:cubicBezTo>
                      <a:pt x="82" y="122"/>
                      <a:pt x="82" y="133"/>
                      <a:pt x="82" y="144"/>
                    </a:cubicBezTo>
                    <a:cubicBezTo>
                      <a:pt x="82" y="184"/>
                      <a:pt x="82" y="184"/>
                      <a:pt x="82" y="184"/>
                    </a:cubicBezTo>
                    <a:cubicBezTo>
                      <a:pt x="82" y="186"/>
                      <a:pt x="82" y="186"/>
                      <a:pt x="82" y="186"/>
                    </a:cubicBezTo>
                    <a:cubicBezTo>
                      <a:pt x="82" y="187"/>
                      <a:pt x="82" y="188"/>
                      <a:pt x="82" y="189"/>
                    </a:cubicBezTo>
                    <a:cubicBezTo>
                      <a:pt x="82" y="192"/>
                      <a:pt x="82" y="195"/>
                      <a:pt x="81" y="197"/>
                    </a:cubicBezTo>
                    <a:cubicBezTo>
                      <a:pt x="81" y="198"/>
                      <a:pt x="79" y="199"/>
                      <a:pt x="79" y="198"/>
                    </a:cubicBezTo>
                    <a:cubicBezTo>
                      <a:pt x="78" y="195"/>
                      <a:pt x="78" y="191"/>
                      <a:pt x="78" y="187"/>
                    </a:cubicBezTo>
                    <a:cubicBezTo>
                      <a:pt x="77" y="182"/>
                      <a:pt x="77" y="182"/>
                      <a:pt x="77" y="182"/>
                    </a:cubicBezTo>
                    <a:cubicBezTo>
                      <a:pt x="77" y="178"/>
                      <a:pt x="77" y="178"/>
                      <a:pt x="77" y="178"/>
                    </a:cubicBezTo>
                    <a:cubicBezTo>
                      <a:pt x="75" y="170"/>
                      <a:pt x="74" y="162"/>
                      <a:pt x="74" y="154"/>
                    </a:cubicBezTo>
                    <a:cubicBezTo>
                      <a:pt x="73" y="143"/>
                      <a:pt x="73" y="143"/>
                      <a:pt x="73" y="143"/>
                    </a:cubicBezTo>
                    <a:cubicBezTo>
                      <a:pt x="73" y="136"/>
                      <a:pt x="72" y="128"/>
                      <a:pt x="72" y="121"/>
                    </a:cubicBezTo>
                    <a:cubicBezTo>
                      <a:pt x="72" y="119"/>
                      <a:pt x="72" y="117"/>
                      <a:pt x="72" y="115"/>
                    </a:cubicBezTo>
                    <a:cubicBezTo>
                      <a:pt x="72" y="113"/>
                      <a:pt x="72" y="110"/>
                      <a:pt x="72" y="106"/>
                    </a:cubicBezTo>
                    <a:cubicBezTo>
                      <a:pt x="72" y="96"/>
                      <a:pt x="72" y="83"/>
                      <a:pt x="69" y="71"/>
                    </a:cubicBezTo>
                    <a:cubicBezTo>
                      <a:pt x="66" y="72"/>
                      <a:pt x="66" y="72"/>
                      <a:pt x="66" y="72"/>
                    </a:cubicBezTo>
                    <a:cubicBezTo>
                      <a:pt x="64" y="70"/>
                      <a:pt x="64" y="70"/>
                      <a:pt x="64" y="70"/>
                    </a:cubicBezTo>
                    <a:cubicBezTo>
                      <a:pt x="62" y="73"/>
                      <a:pt x="61" y="79"/>
                      <a:pt x="61" y="84"/>
                    </a:cubicBezTo>
                    <a:cubicBezTo>
                      <a:pt x="60" y="89"/>
                      <a:pt x="60" y="89"/>
                      <a:pt x="60" y="89"/>
                    </a:cubicBezTo>
                    <a:cubicBezTo>
                      <a:pt x="59" y="98"/>
                      <a:pt x="59" y="107"/>
                      <a:pt x="59" y="116"/>
                    </a:cubicBezTo>
                    <a:cubicBezTo>
                      <a:pt x="59" y="127"/>
                      <a:pt x="59" y="127"/>
                      <a:pt x="59" y="127"/>
                    </a:cubicBezTo>
                    <a:cubicBezTo>
                      <a:pt x="59" y="140"/>
                      <a:pt x="60" y="153"/>
                      <a:pt x="61" y="165"/>
                    </a:cubicBezTo>
                    <a:cubicBezTo>
                      <a:pt x="62" y="180"/>
                      <a:pt x="62" y="180"/>
                      <a:pt x="62" y="180"/>
                    </a:cubicBezTo>
                    <a:cubicBezTo>
                      <a:pt x="62" y="186"/>
                      <a:pt x="62" y="189"/>
                      <a:pt x="61" y="190"/>
                    </a:cubicBezTo>
                    <a:cubicBezTo>
                      <a:pt x="60" y="190"/>
                      <a:pt x="59" y="190"/>
                      <a:pt x="59" y="190"/>
                    </a:cubicBezTo>
                    <a:cubicBezTo>
                      <a:pt x="56" y="189"/>
                      <a:pt x="56" y="184"/>
                      <a:pt x="56" y="180"/>
                    </a:cubicBezTo>
                    <a:cubicBezTo>
                      <a:pt x="56" y="177"/>
                      <a:pt x="56" y="177"/>
                      <a:pt x="56" y="177"/>
                    </a:cubicBezTo>
                    <a:cubicBezTo>
                      <a:pt x="55" y="171"/>
                      <a:pt x="55" y="165"/>
                      <a:pt x="55" y="159"/>
                    </a:cubicBezTo>
                    <a:cubicBezTo>
                      <a:pt x="55" y="152"/>
                      <a:pt x="55" y="145"/>
                      <a:pt x="54" y="137"/>
                    </a:cubicBezTo>
                    <a:cubicBezTo>
                      <a:pt x="51" y="120"/>
                      <a:pt x="51" y="120"/>
                      <a:pt x="51" y="120"/>
                    </a:cubicBezTo>
                    <a:cubicBezTo>
                      <a:pt x="47" y="100"/>
                      <a:pt x="47" y="100"/>
                      <a:pt x="47" y="100"/>
                    </a:cubicBezTo>
                    <a:cubicBezTo>
                      <a:pt x="42" y="51"/>
                      <a:pt x="42" y="51"/>
                      <a:pt x="42" y="51"/>
                    </a:cubicBezTo>
                    <a:cubicBezTo>
                      <a:pt x="41" y="42"/>
                      <a:pt x="41" y="42"/>
                      <a:pt x="41" y="42"/>
                    </a:cubicBezTo>
                    <a:cubicBezTo>
                      <a:pt x="40" y="29"/>
                      <a:pt x="38" y="12"/>
                      <a:pt x="41" y="0"/>
                    </a:cubicBezTo>
                    <a:cubicBezTo>
                      <a:pt x="38" y="0"/>
                      <a:pt x="38" y="0"/>
                      <a:pt x="38" y="0"/>
                    </a:cubicBezTo>
                    <a:cubicBezTo>
                      <a:pt x="36" y="8"/>
                      <a:pt x="36" y="17"/>
                      <a:pt x="36" y="26"/>
                    </a:cubicBezTo>
                    <a:cubicBezTo>
                      <a:pt x="36" y="31"/>
                      <a:pt x="34" y="37"/>
                      <a:pt x="34" y="37"/>
                    </a:cubicBezTo>
                    <a:cubicBezTo>
                      <a:pt x="32" y="44"/>
                      <a:pt x="29" y="50"/>
                      <a:pt x="23" y="56"/>
                    </a:cubicBezTo>
                    <a:cubicBezTo>
                      <a:pt x="21" y="58"/>
                      <a:pt x="21" y="58"/>
                      <a:pt x="21" y="58"/>
                    </a:cubicBezTo>
                    <a:cubicBezTo>
                      <a:pt x="12" y="66"/>
                      <a:pt x="6" y="74"/>
                      <a:pt x="0" y="85"/>
                    </a:cubicBezTo>
                    <a:cubicBezTo>
                      <a:pt x="0" y="85"/>
                      <a:pt x="0" y="85"/>
                      <a:pt x="0" y="85"/>
                    </a:cubicBezTo>
                    <a:cubicBezTo>
                      <a:pt x="5" y="75"/>
                      <a:pt x="15" y="67"/>
                      <a:pt x="23" y="60"/>
                    </a:cubicBezTo>
                    <a:cubicBezTo>
                      <a:pt x="25" y="58"/>
                      <a:pt x="25" y="58"/>
                      <a:pt x="25" y="58"/>
                    </a:cubicBezTo>
                    <a:cubicBezTo>
                      <a:pt x="30" y="53"/>
                      <a:pt x="33" y="50"/>
                      <a:pt x="36" y="45"/>
                    </a:cubicBezTo>
                    <a:cubicBezTo>
                      <a:pt x="36" y="44"/>
                      <a:pt x="38" y="45"/>
                      <a:pt x="38" y="45"/>
                    </a:cubicBezTo>
                    <a:cubicBezTo>
                      <a:pt x="38" y="51"/>
                      <a:pt x="38" y="51"/>
                      <a:pt x="38" y="51"/>
                    </a:cubicBezTo>
                    <a:cubicBezTo>
                      <a:pt x="43" y="101"/>
                      <a:pt x="43" y="101"/>
                      <a:pt x="43" y="101"/>
                    </a:cubicBezTo>
                    <a:cubicBezTo>
                      <a:pt x="47" y="120"/>
                      <a:pt x="47" y="120"/>
                      <a:pt x="47" y="120"/>
                    </a:cubicBezTo>
                    <a:cubicBezTo>
                      <a:pt x="50" y="138"/>
                      <a:pt x="50" y="138"/>
                      <a:pt x="50" y="138"/>
                    </a:cubicBezTo>
                    <a:cubicBezTo>
                      <a:pt x="51" y="145"/>
                      <a:pt x="51" y="152"/>
                      <a:pt x="51" y="159"/>
                    </a:cubicBezTo>
                    <a:cubicBezTo>
                      <a:pt x="51" y="165"/>
                      <a:pt x="51" y="171"/>
                      <a:pt x="52" y="178"/>
                    </a:cubicBezTo>
                    <a:cubicBezTo>
                      <a:pt x="52" y="180"/>
                      <a:pt x="52" y="180"/>
                      <a:pt x="52" y="180"/>
                    </a:cubicBezTo>
                    <a:cubicBezTo>
                      <a:pt x="52" y="185"/>
                      <a:pt x="52" y="191"/>
                      <a:pt x="57" y="193"/>
                    </a:cubicBezTo>
                    <a:cubicBezTo>
                      <a:pt x="60" y="195"/>
                      <a:pt x="62" y="194"/>
                      <a:pt x="63" y="193"/>
                    </a:cubicBezTo>
                    <a:cubicBezTo>
                      <a:pt x="66" y="191"/>
                      <a:pt x="66" y="185"/>
                      <a:pt x="66" y="180"/>
                    </a:cubicBezTo>
                    <a:cubicBezTo>
                      <a:pt x="65" y="165"/>
                      <a:pt x="65" y="165"/>
                      <a:pt x="65" y="165"/>
                    </a:cubicBezTo>
                    <a:cubicBezTo>
                      <a:pt x="64" y="153"/>
                      <a:pt x="63" y="140"/>
                      <a:pt x="63" y="127"/>
                    </a:cubicBezTo>
                    <a:cubicBezTo>
                      <a:pt x="63" y="116"/>
                      <a:pt x="63" y="116"/>
                      <a:pt x="63" y="116"/>
                    </a:cubicBezTo>
                    <a:cubicBezTo>
                      <a:pt x="63" y="108"/>
                      <a:pt x="63" y="101"/>
                      <a:pt x="64" y="94"/>
                    </a:cubicBezTo>
                    <a:cubicBezTo>
                      <a:pt x="65" y="94"/>
                      <a:pt x="67" y="95"/>
                      <a:pt x="67" y="95"/>
                    </a:cubicBezTo>
                    <a:cubicBezTo>
                      <a:pt x="67" y="95"/>
                      <a:pt x="68" y="96"/>
                      <a:pt x="68" y="97"/>
                    </a:cubicBezTo>
                    <a:cubicBezTo>
                      <a:pt x="68" y="104"/>
                      <a:pt x="68" y="111"/>
                      <a:pt x="68" y="115"/>
                    </a:cubicBezTo>
                    <a:cubicBezTo>
                      <a:pt x="68" y="125"/>
                      <a:pt x="68" y="134"/>
                      <a:pt x="69" y="143"/>
                    </a:cubicBezTo>
                    <a:cubicBezTo>
                      <a:pt x="70" y="154"/>
                      <a:pt x="70" y="154"/>
                      <a:pt x="70" y="154"/>
                    </a:cubicBezTo>
                    <a:cubicBezTo>
                      <a:pt x="70" y="163"/>
                      <a:pt x="71" y="170"/>
                      <a:pt x="73" y="178"/>
                    </a:cubicBezTo>
                    <a:cubicBezTo>
                      <a:pt x="73" y="182"/>
                      <a:pt x="73" y="182"/>
                      <a:pt x="73" y="182"/>
                    </a:cubicBezTo>
                    <a:cubicBezTo>
                      <a:pt x="74" y="188"/>
                      <a:pt x="74" y="188"/>
                      <a:pt x="74" y="188"/>
                    </a:cubicBezTo>
                    <a:cubicBezTo>
                      <a:pt x="74" y="192"/>
                      <a:pt x="74" y="197"/>
                      <a:pt x="76" y="201"/>
                    </a:cubicBezTo>
                    <a:cubicBezTo>
                      <a:pt x="77" y="204"/>
                      <a:pt x="81" y="205"/>
                      <a:pt x="83" y="203"/>
                    </a:cubicBezTo>
                    <a:cubicBezTo>
                      <a:pt x="87" y="199"/>
                      <a:pt x="86" y="191"/>
                      <a:pt x="86" y="186"/>
                    </a:cubicBezTo>
                    <a:cubicBezTo>
                      <a:pt x="86" y="184"/>
                      <a:pt x="86" y="184"/>
                      <a:pt x="86" y="184"/>
                    </a:cubicBezTo>
                    <a:cubicBezTo>
                      <a:pt x="86" y="144"/>
                      <a:pt x="86" y="144"/>
                      <a:pt x="86" y="144"/>
                    </a:cubicBezTo>
                    <a:cubicBezTo>
                      <a:pt x="86" y="133"/>
                      <a:pt x="86" y="122"/>
                      <a:pt x="85" y="111"/>
                    </a:cubicBezTo>
                    <a:cubicBezTo>
                      <a:pt x="84" y="104"/>
                      <a:pt x="84" y="97"/>
                      <a:pt x="84" y="90"/>
                    </a:cubicBezTo>
                    <a:cubicBezTo>
                      <a:pt x="84" y="90"/>
                      <a:pt x="84" y="90"/>
                      <a:pt x="84" y="90"/>
                    </a:cubicBezTo>
                    <a:cubicBezTo>
                      <a:pt x="84" y="89"/>
                      <a:pt x="86" y="88"/>
                      <a:pt x="88" y="89"/>
                    </a:cubicBezTo>
                    <a:cubicBezTo>
                      <a:pt x="88" y="88"/>
                      <a:pt x="88" y="88"/>
                      <a:pt x="88" y="88"/>
                    </a:cubicBezTo>
                    <a:cubicBezTo>
                      <a:pt x="89" y="100"/>
                      <a:pt x="89" y="112"/>
                      <a:pt x="89" y="124"/>
                    </a:cubicBezTo>
                    <a:cubicBezTo>
                      <a:pt x="90" y="150"/>
                      <a:pt x="90" y="150"/>
                      <a:pt x="90" y="150"/>
                    </a:cubicBezTo>
                    <a:cubicBezTo>
                      <a:pt x="90" y="150"/>
                      <a:pt x="91" y="183"/>
                      <a:pt x="96" y="192"/>
                    </a:cubicBezTo>
                    <a:cubicBezTo>
                      <a:pt x="98" y="196"/>
                      <a:pt x="102" y="194"/>
                      <a:pt x="102" y="194"/>
                    </a:cubicBezTo>
                    <a:cubicBezTo>
                      <a:pt x="109" y="186"/>
                      <a:pt x="108" y="136"/>
                      <a:pt x="108" y="135"/>
                    </a:cubicBezTo>
                    <a:cubicBezTo>
                      <a:pt x="107" y="121"/>
                      <a:pt x="107" y="121"/>
                      <a:pt x="107" y="121"/>
                    </a:cubicBezTo>
                    <a:cubicBezTo>
                      <a:pt x="106" y="109"/>
                      <a:pt x="106" y="97"/>
                      <a:pt x="104" y="85"/>
                    </a:cubicBezTo>
                    <a:cubicBezTo>
                      <a:pt x="104" y="84"/>
                      <a:pt x="105" y="83"/>
                      <a:pt x="106" y="83"/>
                    </a:cubicBezTo>
                    <a:cubicBezTo>
                      <a:pt x="107" y="82"/>
                      <a:pt x="107" y="82"/>
                      <a:pt x="108" y="82"/>
                    </a:cubicBezTo>
                    <a:cubicBezTo>
                      <a:pt x="108" y="82"/>
                      <a:pt x="109" y="83"/>
                      <a:pt x="110" y="83"/>
                    </a:cubicBezTo>
                    <a:cubicBezTo>
                      <a:pt x="112" y="96"/>
                      <a:pt x="113" y="108"/>
                      <a:pt x="113" y="121"/>
                    </a:cubicBezTo>
                    <a:cubicBezTo>
                      <a:pt x="114" y="135"/>
                      <a:pt x="114" y="150"/>
                      <a:pt x="118" y="163"/>
                    </a:cubicBezTo>
                    <a:cubicBezTo>
                      <a:pt x="118" y="167"/>
                      <a:pt x="121" y="167"/>
                      <a:pt x="121" y="167"/>
                    </a:cubicBezTo>
                    <a:cubicBezTo>
                      <a:pt x="127" y="164"/>
                      <a:pt x="128" y="152"/>
                      <a:pt x="129" y="143"/>
                    </a:cubicBezTo>
                    <a:cubicBezTo>
                      <a:pt x="129" y="140"/>
                      <a:pt x="129" y="140"/>
                      <a:pt x="129" y="140"/>
                    </a:cubicBezTo>
                    <a:cubicBezTo>
                      <a:pt x="131" y="121"/>
                      <a:pt x="130" y="102"/>
                      <a:pt x="130" y="84"/>
                    </a:cubicBezTo>
                    <a:close/>
                    <a:moveTo>
                      <a:pt x="66" y="90"/>
                    </a:moveTo>
                    <a:cubicBezTo>
                      <a:pt x="66" y="90"/>
                      <a:pt x="66" y="90"/>
                      <a:pt x="65" y="90"/>
                    </a:cubicBezTo>
                    <a:cubicBezTo>
                      <a:pt x="65" y="90"/>
                      <a:pt x="64" y="88"/>
                      <a:pt x="64" y="88"/>
                    </a:cubicBezTo>
                    <a:cubicBezTo>
                      <a:pt x="65" y="84"/>
                      <a:pt x="65" y="84"/>
                      <a:pt x="65" y="84"/>
                    </a:cubicBezTo>
                    <a:cubicBezTo>
                      <a:pt x="65" y="81"/>
                      <a:pt x="65" y="79"/>
                      <a:pt x="66" y="76"/>
                    </a:cubicBezTo>
                    <a:cubicBezTo>
                      <a:pt x="67" y="80"/>
                      <a:pt x="67" y="85"/>
                      <a:pt x="68" y="89"/>
                    </a:cubicBezTo>
                    <a:cubicBezTo>
                      <a:pt x="68" y="89"/>
                      <a:pt x="67" y="90"/>
                      <a:pt x="66" y="90"/>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2" name="Freeform 234">
                <a:extLst>
                  <a:ext uri="{FF2B5EF4-FFF2-40B4-BE49-F238E27FC236}">
                    <a16:creationId xmlns:a16="http://schemas.microsoft.com/office/drawing/2014/main" id="{D0A90ED9-5F60-AD20-04A0-A5235F6C5B96}"/>
                  </a:ext>
                </a:extLst>
              </p:cNvPr>
              <p:cNvSpPr>
                <a:spLocks/>
              </p:cNvSpPr>
              <p:nvPr/>
            </p:nvSpPr>
            <p:spPr bwMode="auto">
              <a:xfrm>
                <a:off x="1021" y="3303"/>
                <a:ext cx="82" cy="729"/>
              </a:xfrm>
              <a:custGeom>
                <a:avLst/>
                <a:gdLst>
                  <a:gd name="T0" fmla="*/ 148 w 61"/>
                  <a:gd name="T1" fmla="*/ 1247 h 542"/>
                  <a:gd name="T2" fmla="*/ 121 w 61"/>
                  <a:gd name="T3" fmla="*/ 1084 h 542"/>
                  <a:gd name="T4" fmla="*/ 101 w 61"/>
                  <a:gd name="T5" fmla="*/ 881 h 542"/>
                  <a:gd name="T6" fmla="*/ 40 w 61"/>
                  <a:gd name="T7" fmla="*/ 577 h 542"/>
                  <a:gd name="T8" fmla="*/ 35 w 61"/>
                  <a:gd name="T9" fmla="*/ 472 h 542"/>
                  <a:gd name="T10" fmla="*/ 30 w 61"/>
                  <a:gd name="T11" fmla="*/ 418 h 542"/>
                  <a:gd name="T12" fmla="*/ 40 w 61"/>
                  <a:gd name="T13" fmla="*/ 319 h 542"/>
                  <a:gd name="T14" fmla="*/ 48 w 61"/>
                  <a:gd name="T15" fmla="*/ 227 h 542"/>
                  <a:gd name="T16" fmla="*/ 62 w 61"/>
                  <a:gd name="T17" fmla="*/ 121 h 542"/>
                  <a:gd name="T18" fmla="*/ 75 w 61"/>
                  <a:gd name="T19" fmla="*/ 5 h 542"/>
                  <a:gd name="T20" fmla="*/ 47 w 61"/>
                  <a:gd name="T21" fmla="*/ 0 h 542"/>
                  <a:gd name="T22" fmla="*/ 42 w 61"/>
                  <a:gd name="T23" fmla="*/ 117 h 542"/>
                  <a:gd name="T24" fmla="*/ 30 w 61"/>
                  <a:gd name="T25" fmla="*/ 227 h 542"/>
                  <a:gd name="T26" fmla="*/ 20 w 61"/>
                  <a:gd name="T27" fmla="*/ 316 h 542"/>
                  <a:gd name="T28" fmla="*/ 9 w 61"/>
                  <a:gd name="T29" fmla="*/ 418 h 542"/>
                  <a:gd name="T30" fmla="*/ 15 w 61"/>
                  <a:gd name="T31" fmla="*/ 473 h 542"/>
                  <a:gd name="T32" fmla="*/ 20 w 61"/>
                  <a:gd name="T33" fmla="*/ 573 h 542"/>
                  <a:gd name="T34" fmla="*/ 83 w 61"/>
                  <a:gd name="T35" fmla="*/ 888 h 542"/>
                  <a:gd name="T36" fmla="*/ 101 w 61"/>
                  <a:gd name="T37" fmla="*/ 1079 h 542"/>
                  <a:gd name="T38" fmla="*/ 105 w 61"/>
                  <a:gd name="T39" fmla="*/ 1190 h 542"/>
                  <a:gd name="T40" fmla="*/ 105 w 61"/>
                  <a:gd name="T41" fmla="*/ 1190 h 542"/>
                  <a:gd name="T42" fmla="*/ 22 w 61"/>
                  <a:gd name="T43" fmla="*/ 1289 h 542"/>
                  <a:gd name="T44" fmla="*/ 0 w 61"/>
                  <a:gd name="T45" fmla="*/ 1302 h 542"/>
                  <a:gd name="T46" fmla="*/ 9 w 61"/>
                  <a:gd name="T47" fmla="*/ 1319 h 542"/>
                  <a:gd name="T48" fmla="*/ 35 w 61"/>
                  <a:gd name="T49" fmla="*/ 1302 h 542"/>
                  <a:gd name="T50" fmla="*/ 105 w 61"/>
                  <a:gd name="T51" fmla="*/ 1241 h 542"/>
                  <a:gd name="T52" fmla="*/ 121 w 61"/>
                  <a:gd name="T53" fmla="*/ 1239 h 542"/>
                  <a:gd name="T54" fmla="*/ 133 w 61"/>
                  <a:gd name="T55" fmla="*/ 1258 h 542"/>
                  <a:gd name="T56" fmla="*/ 148 w 61"/>
                  <a:gd name="T57" fmla="*/ 124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542">
                    <a:moveTo>
                      <a:pt x="61" y="512"/>
                    </a:moveTo>
                    <a:cubicBezTo>
                      <a:pt x="50" y="497"/>
                      <a:pt x="46" y="464"/>
                      <a:pt x="50" y="445"/>
                    </a:cubicBezTo>
                    <a:cubicBezTo>
                      <a:pt x="54" y="425"/>
                      <a:pt x="52" y="388"/>
                      <a:pt x="42" y="362"/>
                    </a:cubicBezTo>
                    <a:cubicBezTo>
                      <a:pt x="30" y="336"/>
                      <a:pt x="12" y="261"/>
                      <a:pt x="16" y="237"/>
                    </a:cubicBezTo>
                    <a:cubicBezTo>
                      <a:pt x="18" y="223"/>
                      <a:pt x="16" y="208"/>
                      <a:pt x="14" y="194"/>
                    </a:cubicBezTo>
                    <a:cubicBezTo>
                      <a:pt x="14" y="186"/>
                      <a:pt x="13" y="179"/>
                      <a:pt x="12" y="172"/>
                    </a:cubicBezTo>
                    <a:cubicBezTo>
                      <a:pt x="12" y="158"/>
                      <a:pt x="14" y="145"/>
                      <a:pt x="16" y="131"/>
                    </a:cubicBezTo>
                    <a:cubicBezTo>
                      <a:pt x="18" y="119"/>
                      <a:pt x="20" y="106"/>
                      <a:pt x="20" y="94"/>
                    </a:cubicBezTo>
                    <a:cubicBezTo>
                      <a:pt x="20" y="80"/>
                      <a:pt x="23" y="65"/>
                      <a:pt x="25" y="50"/>
                    </a:cubicBezTo>
                    <a:cubicBezTo>
                      <a:pt x="28" y="34"/>
                      <a:pt x="30" y="19"/>
                      <a:pt x="31" y="2"/>
                    </a:cubicBezTo>
                    <a:cubicBezTo>
                      <a:pt x="19" y="0"/>
                      <a:pt x="19" y="0"/>
                      <a:pt x="19" y="0"/>
                    </a:cubicBezTo>
                    <a:cubicBezTo>
                      <a:pt x="20" y="17"/>
                      <a:pt x="20" y="33"/>
                      <a:pt x="17" y="48"/>
                    </a:cubicBezTo>
                    <a:cubicBezTo>
                      <a:pt x="15" y="64"/>
                      <a:pt x="12" y="80"/>
                      <a:pt x="12" y="94"/>
                    </a:cubicBezTo>
                    <a:cubicBezTo>
                      <a:pt x="12" y="106"/>
                      <a:pt x="10" y="118"/>
                      <a:pt x="8" y="130"/>
                    </a:cubicBezTo>
                    <a:cubicBezTo>
                      <a:pt x="6" y="143"/>
                      <a:pt x="4" y="158"/>
                      <a:pt x="4" y="172"/>
                    </a:cubicBezTo>
                    <a:cubicBezTo>
                      <a:pt x="5" y="180"/>
                      <a:pt x="6" y="187"/>
                      <a:pt x="6" y="195"/>
                    </a:cubicBezTo>
                    <a:cubicBezTo>
                      <a:pt x="8" y="208"/>
                      <a:pt x="10" y="223"/>
                      <a:pt x="8" y="236"/>
                    </a:cubicBezTo>
                    <a:cubicBezTo>
                      <a:pt x="3" y="263"/>
                      <a:pt x="23" y="340"/>
                      <a:pt x="34" y="365"/>
                    </a:cubicBezTo>
                    <a:cubicBezTo>
                      <a:pt x="44" y="390"/>
                      <a:pt x="46" y="425"/>
                      <a:pt x="42" y="443"/>
                    </a:cubicBezTo>
                    <a:cubicBezTo>
                      <a:pt x="40" y="456"/>
                      <a:pt x="40" y="473"/>
                      <a:pt x="43" y="489"/>
                    </a:cubicBezTo>
                    <a:cubicBezTo>
                      <a:pt x="43" y="489"/>
                      <a:pt x="43" y="489"/>
                      <a:pt x="43" y="489"/>
                    </a:cubicBezTo>
                    <a:cubicBezTo>
                      <a:pt x="42" y="508"/>
                      <a:pt x="25" y="519"/>
                      <a:pt x="9" y="529"/>
                    </a:cubicBezTo>
                    <a:cubicBezTo>
                      <a:pt x="0" y="535"/>
                      <a:pt x="0" y="535"/>
                      <a:pt x="0" y="535"/>
                    </a:cubicBezTo>
                    <a:cubicBezTo>
                      <a:pt x="4" y="542"/>
                      <a:pt x="4" y="542"/>
                      <a:pt x="4" y="542"/>
                    </a:cubicBezTo>
                    <a:cubicBezTo>
                      <a:pt x="14" y="535"/>
                      <a:pt x="14" y="535"/>
                      <a:pt x="14" y="535"/>
                    </a:cubicBezTo>
                    <a:cubicBezTo>
                      <a:pt x="24" y="529"/>
                      <a:pt x="36" y="521"/>
                      <a:pt x="43" y="510"/>
                    </a:cubicBezTo>
                    <a:cubicBezTo>
                      <a:pt x="45" y="508"/>
                      <a:pt x="49" y="507"/>
                      <a:pt x="50" y="509"/>
                    </a:cubicBezTo>
                    <a:cubicBezTo>
                      <a:pt x="52" y="512"/>
                      <a:pt x="53" y="515"/>
                      <a:pt x="55" y="517"/>
                    </a:cubicBezTo>
                    <a:lnTo>
                      <a:pt x="61" y="512"/>
                    </a:ln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3" name="Freeform 235">
                <a:extLst>
                  <a:ext uri="{FF2B5EF4-FFF2-40B4-BE49-F238E27FC236}">
                    <a16:creationId xmlns:a16="http://schemas.microsoft.com/office/drawing/2014/main" id="{A1F27C26-E8D7-6C67-53A6-EFD73D99ACB6}"/>
                  </a:ext>
                </a:extLst>
              </p:cNvPr>
              <p:cNvSpPr>
                <a:spLocks noEditPoints="1"/>
              </p:cNvSpPr>
              <p:nvPr/>
            </p:nvSpPr>
            <p:spPr bwMode="auto">
              <a:xfrm>
                <a:off x="967" y="1699"/>
                <a:ext cx="309" cy="2153"/>
              </a:xfrm>
              <a:custGeom>
                <a:avLst/>
                <a:gdLst>
                  <a:gd name="T0" fmla="*/ 16 w 230"/>
                  <a:gd name="T1" fmla="*/ 1494 h 1601"/>
                  <a:gd name="T2" fmla="*/ 94 w 230"/>
                  <a:gd name="T3" fmla="*/ 2517 h 1601"/>
                  <a:gd name="T4" fmla="*/ 142 w 230"/>
                  <a:gd name="T5" fmla="*/ 2922 h 1601"/>
                  <a:gd name="T6" fmla="*/ 193 w 230"/>
                  <a:gd name="T7" fmla="*/ 3561 h 1601"/>
                  <a:gd name="T8" fmla="*/ 279 w 230"/>
                  <a:gd name="T9" fmla="*/ 3893 h 1601"/>
                  <a:gd name="T10" fmla="*/ 271 w 230"/>
                  <a:gd name="T11" fmla="*/ 3823 h 1601"/>
                  <a:gd name="T12" fmla="*/ 216 w 230"/>
                  <a:gd name="T13" fmla="*/ 3572 h 1601"/>
                  <a:gd name="T14" fmla="*/ 179 w 230"/>
                  <a:gd name="T15" fmla="*/ 2921 h 1601"/>
                  <a:gd name="T16" fmla="*/ 142 w 230"/>
                  <a:gd name="T17" fmla="*/ 2512 h 1601"/>
                  <a:gd name="T18" fmla="*/ 114 w 230"/>
                  <a:gd name="T19" fmla="*/ 2277 h 1601"/>
                  <a:gd name="T20" fmla="*/ 142 w 230"/>
                  <a:gd name="T21" fmla="*/ 2312 h 1601"/>
                  <a:gd name="T22" fmla="*/ 193 w 230"/>
                  <a:gd name="T23" fmla="*/ 2427 h 1601"/>
                  <a:gd name="T24" fmla="*/ 220 w 230"/>
                  <a:gd name="T25" fmla="*/ 2548 h 1601"/>
                  <a:gd name="T26" fmla="*/ 214 w 230"/>
                  <a:gd name="T27" fmla="*/ 2403 h 1601"/>
                  <a:gd name="T28" fmla="*/ 193 w 230"/>
                  <a:gd name="T29" fmla="*/ 2207 h 1601"/>
                  <a:gd name="T30" fmla="*/ 141 w 230"/>
                  <a:gd name="T31" fmla="*/ 2040 h 1601"/>
                  <a:gd name="T32" fmla="*/ 64 w 230"/>
                  <a:gd name="T33" fmla="*/ 1495 h 1601"/>
                  <a:gd name="T34" fmla="*/ 214 w 230"/>
                  <a:gd name="T35" fmla="*/ 971 h 1601"/>
                  <a:gd name="T36" fmla="*/ 259 w 230"/>
                  <a:gd name="T37" fmla="*/ 967 h 1601"/>
                  <a:gd name="T38" fmla="*/ 235 w 230"/>
                  <a:gd name="T39" fmla="*/ 917 h 1601"/>
                  <a:gd name="T40" fmla="*/ 394 w 230"/>
                  <a:gd name="T41" fmla="*/ 734 h 1601"/>
                  <a:gd name="T42" fmla="*/ 433 w 230"/>
                  <a:gd name="T43" fmla="*/ 636 h 1601"/>
                  <a:gd name="T44" fmla="*/ 433 w 230"/>
                  <a:gd name="T45" fmla="*/ 494 h 1601"/>
                  <a:gd name="T46" fmla="*/ 556 w 230"/>
                  <a:gd name="T47" fmla="*/ 545 h 1601"/>
                  <a:gd name="T48" fmla="*/ 543 w 230"/>
                  <a:gd name="T49" fmla="*/ 507 h 1601"/>
                  <a:gd name="T50" fmla="*/ 543 w 230"/>
                  <a:gd name="T51" fmla="*/ 492 h 1601"/>
                  <a:gd name="T52" fmla="*/ 543 w 230"/>
                  <a:gd name="T53" fmla="*/ 473 h 1601"/>
                  <a:gd name="T54" fmla="*/ 548 w 230"/>
                  <a:gd name="T55" fmla="*/ 452 h 1601"/>
                  <a:gd name="T56" fmla="*/ 489 w 230"/>
                  <a:gd name="T57" fmla="*/ 445 h 1601"/>
                  <a:gd name="T58" fmla="*/ 433 w 230"/>
                  <a:gd name="T59" fmla="*/ 9 h 1601"/>
                  <a:gd name="T60" fmla="*/ 361 w 230"/>
                  <a:gd name="T61" fmla="*/ 452 h 1601"/>
                  <a:gd name="T62" fmla="*/ 156 w 230"/>
                  <a:gd name="T63" fmla="*/ 465 h 1601"/>
                  <a:gd name="T64" fmla="*/ 101 w 230"/>
                  <a:gd name="T65" fmla="*/ 465 h 1601"/>
                  <a:gd name="T66" fmla="*/ 112 w 230"/>
                  <a:gd name="T67" fmla="*/ 492 h 1601"/>
                  <a:gd name="T68" fmla="*/ 132 w 230"/>
                  <a:gd name="T69" fmla="*/ 503 h 1601"/>
                  <a:gd name="T70" fmla="*/ 98 w 230"/>
                  <a:gd name="T71" fmla="*/ 547 h 1601"/>
                  <a:gd name="T72" fmla="*/ 214 w 230"/>
                  <a:gd name="T73" fmla="*/ 507 h 1601"/>
                  <a:gd name="T74" fmla="*/ 361 w 230"/>
                  <a:gd name="T75" fmla="*/ 518 h 1601"/>
                  <a:gd name="T76" fmla="*/ 340 w 230"/>
                  <a:gd name="T77" fmla="*/ 697 h 1601"/>
                  <a:gd name="T78" fmla="*/ 90 w 230"/>
                  <a:gd name="T79" fmla="*/ 1107 h 1601"/>
                  <a:gd name="T80" fmla="*/ 75 w 230"/>
                  <a:gd name="T81" fmla="*/ 1953 h 1601"/>
                  <a:gd name="T82" fmla="*/ 141 w 230"/>
                  <a:gd name="T83" fmla="*/ 2099 h 1601"/>
                  <a:gd name="T84" fmla="*/ 191 w 230"/>
                  <a:gd name="T85" fmla="*/ 2375 h 1601"/>
                  <a:gd name="T86" fmla="*/ 161 w 230"/>
                  <a:gd name="T87" fmla="*/ 2298 h 1601"/>
                  <a:gd name="T88" fmla="*/ 109 w 230"/>
                  <a:gd name="T89" fmla="*/ 2243 h 16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601">
                    <a:moveTo>
                      <a:pt x="26" y="493"/>
                    </a:moveTo>
                    <a:cubicBezTo>
                      <a:pt x="17" y="527"/>
                      <a:pt x="10" y="567"/>
                      <a:pt x="7" y="614"/>
                    </a:cubicBezTo>
                    <a:cubicBezTo>
                      <a:pt x="0" y="741"/>
                      <a:pt x="15" y="855"/>
                      <a:pt x="28" y="946"/>
                    </a:cubicBezTo>
                    <a:cubicBezTo>
                      <a:pt x="33" y="980"/>
                      <a:pt x="37" y="1010"/>
                      <a:pt x="39" y="1035"/>
                    </a:cubicBezTo>
                    <a:cubicBezTo>
                      <a:pt x="43" y="1084"/>
                      <a:pt x="47" y="1109"/>
                      <a:pt x="51" y="1130"/>
                    </a:cubicBezTo>
                    <a:cubicBezTo>
                      <a:pt x="54" y="1149"/>
                      <a:pt x="57" y="1167"/>
                      <a:pt x="59" y="1202"/>
                    </a:cubicBezTo>
                    <a:cubicBezTo>
                      <a:pt x="66" y="1201"/>
                      <a:pt x="66" y="1201"/>
                      <a:pt x="66" y="1201"/>
                    </a:cubicBezTo>
                    <a:cubicBezTo>
                      <a:pt x="72" y="1274"/>
                      <a:pt x="77" y="1378"/>
                      <a:pt x="80" y="1464"/>
                    </a:cubicBezTo>
                    <a:cubicBezTo>
                      <a:pt x="82" y="1491"/>
                      <a:pt x="91" y="1520"/>
                      <a:pt x="100" y="1549"/>
                    </a:cubicBezTo>
                    <a:cubicBezTo>
                      <a:pt x="106" y="1568"/>
                      <a:pt x="112" y="1586"/>
                      <a:pt x="115" y="1601"/>
                    </a:cubicBezTo>
                    <a:cubicBezTo>
                      <a:pt x="121" y="1600"/>
                      <a:pt x="121" y="1600"/>
                      <a:pt x="121" y="1600"/>
                    </a:cubicBezTo>
                    <a:cubicBezTo>
                      <a:pt x="120" y="1590"/>
                      <a:pt x="116" y="1583"/>
                      <a:pt x="112" y="1572"/>
                    </a:cubicBezTo>
                    <a:cubicBezTo>
                      <a:pt x="111" y="1567"/>
                      <a:pt x="104" y="1535"/>
                      <a:pt x="103" y="1531"/>
                    </a:cubicBezTo>
                    <a:cubicBezTo>
                      <a:pt x="97" y="1509"/>
                      <a:pt x="90" y="1488"/>
                      <a:pt x="89" y="1469"/>
                    </a:cubicBezTo>
                    <a:cubicBezTo>
                      <a:pt x="86" y="1384"/>
                      <a:pt x="79" y="1274"/>
                      <a:pt x="73" y="1201"/>
                    </a:cubicBezTo>
                    <a:cubicBezTo>
                      <a:pt x="74" y="1201"/>
                      <a:pt x="74" y="1201"/>
                      <a:pt x="74" y="1201"/>
                    </a:cubicBezTo>
                    <a:cubicBezTo>
                      <a:pt x="71" y="1166"/>
                      <a:pt x="68" y="1147"/>
                      <a:pt x="65" y="1128"/>
                    </a:cubicBezTo>
                    <a:cubicBezTo>
                      <a:pt x="61" y="1106"/>
                      <a:pt x="63" y="1082"/>
                      <a:pt x="59" y="1033"/>
                    </a:cubicBezTo>
                    <a:cubicBezTo>
                      <a:pt x="57" y="1007"/>
                      <a:pt x="53" y="978"/>
                      <a:pt x="48" y="944"/>
                    </a:cubicBezTo>
                    <a:cubicBezTo>
                      <a:pt x="48" y="941"/>
                      <a:pt x="47" y="939"/>
                      <a:pt x="47" y="936"/>
                    </a:cubicBezTo>
                    <a:cubicBezTo>
                      <a:pt x="48" y="937"/>
                      <a:pt x="48" y="937"/>
                      <a:pt x="49" y="938"/>
                    </a:cubicBezTo>
                    <a:cubicBezTo>
                      <a:pt x="53" y="942"/>
                      <a:pt x="57" y="946"/>
                      <a:pt x="59" y="950"/>
                    </a:cubicBezTo>
                    <a:cubicBezTo>
                      <a:pt x="64" y="956"/>
                      <a:pt x="67" y="965"/>
                      <a:pt x="70" y="974"/>
                    </a:cubicBezTo>
                    <a:cubicBezTo>
                      <a:pt x="73" y="982"/>
                      <a:pt x="76" y="991"/>
                      <a:pt x="80" y="998"/>
                    </a:cubicBezTo>
                    <a:cubicBezTo>
                      <a:pt x="81" y="998"/>
                      <a:pt x="81" y="998"/>
                      <a:pt x="81" y="998"/>
                    </a:cubicBezTo>
                    <a:cubicBezTo>
                      <a:pt x="82" y="1015"/>
                      <a:pt x="84" y="1033"/>
                      <a:pt x="91" y="1048"/>
                    </a:cubicBezTo>
                    <a:cubicBezTo>
                      <a:pt x="98" y="1044"/>
                      <a:pt x="98" y="1044"/>
                      <a:pt x="98" y="1044"/>
                    </a:cubicBezTo>
                    <a:cubicBezTo>
                      <a:pt x="90" y="1028"/>
                      <a:pt x="89" y="1006"/>
                      <a:pt x="88" y="988"/>
                    </a:cubicBezTo>
                    <a:cubicBezTo>
                      <a:pt x="87" y="978"/>
                      <a:pt x="87" y="978"/>
                      <a:pt x="87" y="978"/>
                    </a:cubicBezTo>
                    <a:cubicBezTo>
                      <a:pt x="86" y="954"/>
                      <a:pt x="84" y="930"/>
                      <a:pt x="80" y="907"/>
                    </a:cubicBezTo>
                    <a:cubicBezTo>
                      <a:pt x="76" y="891"/>
                      <a:pt x="71" y="876"/>
                      <a:pt x="65" y="860"/>
                    </a:cubicBezTo>
                    <a:cubicBezTo>
                      <a:pt x="58" y="839"/>
                      <a:pt x="58" y="839"/>
                      <a:pt x="58" y="839"/>
                    </a:cubicBezTo>
                    <a:cubicBezTo>
                      <a:pt x="51" y="820"/>
                      <a:pt x="44" y="804"/>
                      <a:pt x="30" y="790"/>
                    </a:cubicBezTo>
                    <a:cubicBezTo>
                      <a:pt x="25" y="735"/>
                      <a:pt x="23" y="676"/>
                      <a:pt x="27" y="615"/>
                    </a:cubicBezTo>
                    <a:cubicBezTo>
                      <a:pt x="33" y="517"/>
                      <a:pt x="57" y="449"/>
                      <a:pt x="84" y="399"/>
                    </a:cubicBezTo>
                    <a:cubicBezTo>
                      <a:pt x="85" y="397"/>
                      <a:pt x="87" y="397"/>
                      <a:pt x="88" y="399"/>
                    </a:cubicBezTo>
                    <a:cubicBezTo>
                      <a:pt x="92" y="405"/>
                      <a:pt x="95" y="406"/>
                      <a:pt x="100" y="410"/>
                    </a:cubicBezTo>
                    <a:cubicBezTo>
                      <a:pt x="107" y="398"/>
                      <a:pt x="107" y="398"/>
                      <a:pt x="107" y="398"/>
                    </a:cubicBezTo>
                    <a:cubicBezTo>
                      <a:pt x="102" y="394"/>
                      <a:pt x="100" y="394"/>
                      <a:pt x="96" y="386"/>
                    </a:cubicBezTo>
                    <a:cubicBezTo>
                      <a:pt x="94" y="383"/>
                      <a:pt x="96" y="378"/>
                      <a:pt x="97" y="377"/>
                    </a:cubicBezTo>
                    <a:cubicBezTo>
                      <a:pt x="114" y="350"/>
                      <a:pt x="129" y="331"/>
                      <a:pt x="143" y="313"/>
                    </a:cubicBezTo>
                    <a:cubicBezTo>
                      <a:pt x="147" y="309"/>
                      <a:pt x="155" y="302"/>
                      <a:pt x="162" y="302"/>
                    </a:cubicBezTo>
                    <a:moveTo>
                      <a:pt x="193" y="300"/>
                    </a:moveTo>
                    <a:cubicBezTo>
                      <a:pt x="184" y="291"/>
                      <a:pt x="179" y="275"/>
                      <a:pt x="179" y="262"/>
                    </a:cubicBezTo>
                    <a:cubicBezTo>
                      <a:pt x="179" y="203"/>
                      <a:pt x="179" y="203"/>
                      <a:pt x="179" y="203"/>
                    </a:cubicBezTo>
                    <a:cubicBezTo>
                      <a:pt x="179" y="203"/>
                      <a:pt x="179" y="203"/>
                      <a:pt x="179" y="203"/>
                    </a:cubicBezTo>
                    <a:cubicBezTo>
                      <a:pt x="180" y="196"/>
                      <a:pt x="187" y="199"/>
                      <a:pt x="198" y="200"/>
                    </a:cubicBezTo>
                    <a:cubicBezTo>
                      <a:pt x="208" y="202"/>
                      <a:pt x="222" y="212"/>
                      <a:pt x="229" y="224"/>
                    </a:cubicBezTo>
                    <a:cubicBezTo>
                      <a:pt x="229" y="223"/>
                      <a:pt x="230" y="222"/>
                      <a:pt x="230" y="222"/>
                    </a:cubicBezTo>
                    <a:cubicBezTo>
                      <a:pt x="228" y="218"/>
                      <a:pt x="225" y="214"/>
                      <a:pt x="224" y="208"/>
                    </a:cubicBezTo>
                    <a:cubicBezTo>
                      <a:pt x="220" y="204"/>
                      <a:pt x="216" y="202"/>
                      <a:pt x="218" y="202"/>
                    </a:cubicBezTo>
                    <a:cubicBezTo>
                      <a:pt x="220" y="201"/>
                      <a:pt x="222" y="202"/>
                      <a:pt x="224" y="202"/>
                    </a:cubicBezTo>
                    <a:cubicBezTo>
                      <a:pt x="224" y="200"/>
                      <a:pt x="225" y="198"/>
                      <a:pt x="225" y="195"/>
                    </a:cubicBezTo>
                    <a:cubicBezTo>
                      <a:pt x="225" y="195"/>
                      <a:pt x="225" y="195"/>
                      <a:pt x="224" y="195"/>
                    </a:cubicBezTo>
                    <a:cubicBezTo>
                      <a:pt x="216" y="193"/>
                      <a:pt x="212" y="189"/>
                      <a:pt x="216" y="189"/>
                    </a:cubicBezTo>
                    <a:cubicBezTo>
                      <a:pt x="219" y="189"/>
                      <a:pt x="223" y="188"/>
                      <a:pt x="226" y="186"/>
                    </a:cubicBezTo>
                    <a:cubicBezTo>
                      <a:pt x="223" y="185"/>
                      <a:pt x="222" y="183"/>
                      <a:pt x="220" y="181"/>
                    </a:cubicBezTo>
                    <a:cubicBezTo>
                      <a:pt x="215" y="182"/>
                      <a:pt x="209" y="183"/>
                      <a:pt x="202" y="183"/>
                    </a:cubicBezTo>
                    <a:cubicBezTo>
                      <a:pt x="190" y="183"/>
                      <a:pt x="182" y="184"/>
                      <a:pt x="179" y="177"/>
                    </a:cubicBezTo>
                    <a:cubicBezTo>
                      <a:pt x="179" y="113"/>
                      <a:pt x="179" y="33"/>
                      <a:pt x="179" y="4"/>
                    </a:cubicBezTo>
                    <a:cubicBezTo>
                      <a:pt x="172" y="4"/>
                      <a:pt x="161" y="3"/>
                      <a:pt x="149" y="0"/>
                    </a:cubicBezTo>
                    <a:cubicBezTo>
                      <a:pt x="149" y="26"/>
                      <a:pt x="149" y="117"/>
                      <a:pt x="149" y="186"/>
                    </a:cubicBezTo>
                    <a:cubicBezTo>
                      <a:pt x="148" y="194"/>
                      <a:pt x="134" y="191"/>
                      <a:pt x="106" y="191"/>
                    </a:cubicBezTo>
                    <a:cubicBezTo>
                      <a:pt x="64" y="191"/>
                      <a:pt x="64" y="191"/>
                      <a:pt x="64" y="191"/>
                    </a:cubicBezTo>
                    <a:cubicBezTo>
                      <a:pt x="62" y="191"/>
                      <a:pt x="54" y="189"/>
                      <a:pt x="49" y="185"/>
                    </a:cubicBezTo>
                    <a:cubicBezTo>
                      <a:pt x="47" y="187"/>
                      <a:pt x="45" y="189"/>
                      <a:pt x="42" y="191"/>
                    </a:cubicBezTo>
                    <a:cubicBezTo>
                      <a:pt x="47" y="193"/>
                      <a:pt x="50" y="195"/>
                      <a:pt x="51" y="198"/>
                    </a:cubicBezTo>
                    <a:cubicBezTo>
                      <a:pt x="54" y="203"/>
                      <a:pt x="50" y="201"/>
                      <a:pt x="46" y="202"/>
                    </a:cubicBezTo>
                    <a:cubicBezTo>
                      <a:pt x="46" y="204"/>
                      <a:pt x="46" y="206"/>
                      <a:pt x="46" y="209"/>
                    </a:cubicBezTo>
                    <a:cubicBezTo>
                      <a:pt x="50" y="207"/>
                      <a:pt x="53" y="206"/>
                      <a:pt x="54" y="207"/>
                    </a:cubicBezTo>
                    <a:cubicBezTo>
                      <a:pt x="55" y="209"/>
                      <a:pt x="48" y="215"/>
                      <a:pt x="42" y="221"/>
                    </a:cubicBezTo>
                    <a:cubicBezTo>
                      <a:pt x="41" y="222"/>
                      <a:pt x="41" y="223"/>
                      <a:pt x="40" y="225"/>
                    </a:cubicBezTo>
                    <a:cubicBezTo>
                      <a:pt x="41" y="226"/>
                      <a:pt x="42" y="228"/>
                      <a:pt x="43" y="230"/>
                    </a:cubicBezTo>
                    <a:cubicBezTo>
                      <a:pt x="59" y="215"/>
                      <a:pt x="64" y="210"/>
                      <a:pt x="88" y="208"/>
                    </a:cubicBezTo>
                    <a:cubicBezTo>
                      <a:pt x="112" y="205"/>
                      <a:pt x="133" y="206"/>
                      <a:pt x="140" y="206"/>
                    </a:cubicBezTo>
                    <a:cubicBezTo>
                      <a:pt x="146" y="206"/>
                      <a:pt x="148" y="208"/>
                      <a:pt x="149" y="213"/>
                    </a:cubicBezTo>
                    <a:cubicBezTo>
                      <a:pt x="149" y="262"/>
                      <a:pt x="149" y="262"/>
                      <a:pt x="149" y="262"/>
                    </a:cubicBezTo>
                    <a:cubicBezTo>
                      <a:pt x="149" y="271"/>
                      <a:pt x="144" y="280"/>
                      <a:pt x="140" y="286"/>
                    </a:cubicBezTo>
                    <a:cubicBezTo>
                      <a:pt x="137" y="289"/>
                      <a:pt x="130" y="297"/>
                      <a:pt x="130" y="297"/>
                    </a:cubicBezTo>
                    <a:cubicBezTo>
                      <a:pt x="102" y="333"/>
                      <a:pt x="64" y="380"/>
                      <a:pt x="37" y="455"/>
                    </a:cubicBezTo>
                    <a:cubicBezTo>
                      <a:pt x="31" y="473"/>
                      <a:pt x="22" y="507"/>
                      <a:pt x="22" y="507"/>
                    </a:cubicBezTo>
                    <a:moveTo>
                      <a:pt x="31" y="803"/>
                    </a:moveTo>
                    <a:cubicBezTo>
                      <a:pt x="40" y="814"/>
                      <a:pt x="45" y="826"/>
                      <a:pt x="50" y="841"/>
                    </a:cubicBezTo>
                    <a:cubicBezTo>
                      <a:pt x="58" y="863"/>
                      <a:pt x="58" y="863"/>
                      <a:pt x="58" y="863"/>
                    </a:cubicBezTo>
                    <a:cubicBezTo>
                      <a:pt x="63" y="878"/>
                      <a:pt x="69" y="893"/>
                      <a:pt x="72" y="909"/>
                    </a:cubicBezTo>
                    <a:cubicBezTo>
                      <a:pt x="76" y="930"/>
                      <a:pt x="78" y="953"/>
                      <a:pt x="79" y="976"/>
                    </a:cubicBezTo>
                    <a:cubicBezTo>
                      <a:pt x="79" y="974"/>
                      <a:pt x="78" y="973"/>
                      <a:pt x="78" y="972"/>
                    </a:cubicBezTo>
                    <a:cubicBezTo>
                      <a:pt x="75" y="962"/>
                      <a:pt x="71" y="953"/>
                      <a:pt x="66" y="945"/>
                    </a:cubicBezTo>
                    <a:cubicBezTo>
                      <a:pt x="63" y="940"/>
                      <a:pt x="58" y="936"/>
                      <a:pt x="54" y="932"/>
                    </a:cubicBezTo>
                    <a:cubicBezTo>
                      <a:pt x="51" y="929"/>
                      <a:pt x="48" y="926"/>
                      <a:pt x="45" y="922"/>
                    </a:cubicBezTo>
                    <a:cubicBezTo>
                      <a:pt x="40" y="886"/>
                      <a:pt x="35" y="846"/>
                      <a:pt x="31" y="803"/>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4" name="Freeform 236">
                <a:extLst>
                  <a:ext uri="{FF2B5EF4-FFF2-40B4-BE49-F238E27FC236}">
                    <a16:creationId xmlns:a16="http://schemas.microsoft.com/office/drawing/2014/main" id="{92C1A1C1-3068-F0B6-78AC-29B6516C3C36}"/>
                  </a:ext>
                </a:extLst>
              </p:cNvPr>
              <p:cNvSpPr>
                <a:spLocks/>
              </p:cNvSpPr>
              <p:nvPr/>
            </p:nvSpPr>
            <p:spPr bwMode="auto">
              <a:xfrm>
                <a:off x="926" y="3116"/>
                <a:ext cx="202" cy="947"/>
              </a:xfrm>
              <a:custGeom>
                <a:avLst/>
                <a:gdLst>
                  <a:gd name="T0" fmla="*/ 366 w 150"/>
                  <a:gd name="T1" fmla="*/ 1375 h 704"/>
                  <a:gd name="T2" fmla="*/ 365 w 150"/>
                  <a:gd name="T3" fmla="*/ 1344 h 704"/>
                  <a:gd name="T4" fmla="*/ 365 w 150"/>
                  <a:gd name="T5" fmla="*/ 1310 h 704"/>
                  <a:gd name="T6" fmla="*/ 351 w 150"/>
                  <a:gd name="T7" fmla="*/ 1317 h 704"/>
                  <a:gd name="T8" fmla="*/ 345 w 150"/>
                  <a:gd name="T9" fmla="*/ 1361 h 704"/>
                  <a:gd name="T10" fmla="*/ 334 w 150"/>
                  <a:gd name="T11" fmla="*/ 1430 h 704"/>
                  <a:gd name="T12" fmla="*/ 287 w 150"/>
                  <a:gd name="T13" fmla="*/ 1616 h 704"/>
                  <a:gd name="T14" fmla="*/ 119 w 150"/>
                  <a:gd name="T15" fmla="*/ 1599 h 704"/>
                  <a:gd name="T16" fmla="*/ 106 w 150"/>
                  <a:gd name="T17" fmla="*/ 1585 h 704"/>
                  <a:gd name="T18" fmla="*/ 147 w 150"/>
                  <a:gd name="T19" fmla="*/ 1540 h 704"/>
                  <a:gd name="T20" fmla="*/ 182 w 150"/>
                  <a:gd name="T21" fmla="*/ 1511 h 704"/>
                  <a:gd name="T22" fmla="*/ 220 w 150"/>
                  <a:gd name="T23" fmla="*/ 1290 h 704"/>
                  <a:gd name="T24" fmla="*/ 220 w 150"/>
                  <a:gd name="T25" fmla="*/ 1289 h 704"/>
                  <a:gd name="T26" fmla="*/ 220 w 150"/>
                  <a:gd name="T27" fmla="*/ 1289 h 704"/>
                  <a:gd name="T28" fmla="*/ 141 w 150"/>
                  <a:gd name="T29" fmla="*/ 675 h 704"/>
                  <a:gd name="T30" fmla="*/ 184 w 150"/>
                  <a:gd name="T31" fmla="*/ 246 h 704"/>
                  <a:gd name="T32" fmla="*/ 213 w 150"/>
                  <a:gd name="T33" fmla="*/ 0 h 704"/>
                  <a:gd name="T34" fmla="*/ 183 w 150"/>
                  <a:gd name="T35" fmla="*/ 1 h 704"/>
                  <a:gd name="T36" fmla="*/ 183 w 150"/>
                  <a:gd name="T37" fmla="*/ 15 h 704"/>
                  <a:gd name="T38" fmla="*/ 156 w 150"/>
                  <a:gd name="T39" fmla="*/ 241 h 704"/>
                  <a:gd name="T40" fmla="*/ 112 w 150"/>
                  <a:gd name="T41" fmla="*/ 650 h 704"/>
                  <a:gd name="T42" fmla="*/ 112 w 150"/>
                  <a:gd name="T43" fmla="*/ 677 h 704"/>
                  <a:gd name="T44" fmla="*/ 190 w 150"/>
                  <a:gd name="T45" fmla="*/ 1295 h 704"/>
                  <a:gd name="T46" fmla="*/ 193 w 150"/>
                  <a:gd name="T47" fmla="*/ 1332 h 704"/>
                  <a:gd name="T48" fmla="*/ 160 w 150"/>
                  <a:gd name="T49" fmla="*/ 1494 h 704"/>
                  <a:gd name="T50" fmla="*/ 129 w 150"/>
                  <a:gd name="T51" fmla="*/ 1519 h 704"/>
                  <a:gd name="T52" fmla="*/ 78 w 150"/>
                  <a:gd name="T53" fmla="*/ 1579 h 704"/>
                  <a:gd name="T54" fmla="*/ 71 w 150"/>
                  <a:gd name="T55" fmla="*/ 1585 h 704"/>
                  <a:gd name="T56" fmla="*/ 51 w 150"/>
                  <a:gd name="T57" fmla="*/ 1594 h 704"/>
                  <a:gd name="T58" fmla="*/ 35 w 150"/>
                  <a:gd name="T59" fmla="*/ 1599 h 704"/>
                  <a:gd name="T60" fmla="*/ 0 w 150"/>
                  <a:gd name="T61" fmla="*/ 1629 h 704"/>
                  <a:gd name="T62" fmla="*/ 40 w 150"/>
                  <a:gd name="T63" fmla="*/ 1616 h 704"/>
                  <a:gd name="T64" fmla="*/ 58 w 150"/>
                  <a:gd name="T65" fmla="*/ 1609 h 704"/>
                  <a:gd name="T66" fmla="*/ 79 w 150"/>
                  <a:gd name="T67" fmla="*/ 1601 h 704"/>
                  <a:gd name="T68" fmla="*/ 79 w 150"/>
                  <a:gd name="T69" fmla="*/ 1601 h 704"/>
                  <a:gd name="T70" fmla="*/ 85 w 150"/>
                  <a:gd name="T71" fmla="*/ 1609 h 704"/>
                  <a:gd name="T72" fmla="*/ 58 w 150"/>
                  <a:gd name="T73" fmla="*/ 1630 h 704"/>
                  <a:gd name="T74" fmla="*/ 22 w 150"/>
                  <a:gd name="T75" fmla="*/ 1677 h 704"/>
                  <a:gd name="T76" fmla="*/ 71 w 150"/>
                  <a:gd name="T77" fmla="*/ 1642 h 704"/>
                  <a:gd name="T78" fmla="*/ 98 w 150"/>
                  <a:gd name="T79" fmla="*/ 1621 h 704"/>
                  <a:gd name="T80" fmla="*/ 120 w 150"/>
                  <a:gd name="T81" fmla="*/ 1636 h 704"/>
                  <a:gd name="T82" fmla="*/ 79 w 150"/>
                  <a:gd name="T83" fmla="*/ 1683 h 704"/>
                  <a:gd name="T84" fmla="*/ 71 w 150"/>
                  <a:gd name="T85" fmla="*/ 1714 h 704"/>
                  <a:gd name="T86" fmla="*/ 96 w 150"/>
                  <a:gd name="T87" fmla="*/ 1683 h 704"/>
                  <a:gd name="T88" fmla="*/ 141 w 150"/>
                  <a:gd name="T89" fmla="*/ 1645 h 704"/>
                  <a:gd name="T90" fmla="*/ 162 w 150"/>
                  <a:gd name="T91" fmla="*/ 1656 h 704"/>
                  <a:gd name="T92" fmla="*/ 148 w 150"/>
                  <a:gd name="T93" fmla="*/ 1712 h 704"/>
                  <a:gd name="T94" fmla="*/ 182 w 150"/>
                  <a:gd name="T95" fmla="*/ 1660 h 704"/>
                  <a:gd name="T96" fmla="*/ 256 w 150"/>
                  <a:gd name="T97" fmla="*/ 1665 h 704"/>
                  <a:gd name="T98" fmla="*/ 255 w 150"/>
                  <a:gd name="T99" fmla="*/ 1677 h 704"/>
                  <a:gd name="T100" fmla="*/ 252 w 150"/>
                  <a:gd name="T101" fmla="*/ 1714 h 704"/>
                  <a:gd name="T102" fmla="*/ 268 w 150"/>
                  <a:gd name="T103" fmla="*/ 1677 h 704"/>
                  <a:gd name="T104" fmla="*/ 276 w 150"/>
                  <a:gd name="T105" fmla="*/ 1657 h 704"/>
                  <a:gd name="T106" fmla="*/ 308 w 150"/>
                  <a:gd name="T107" fmla="*/ 1636 h 704"/>
                  <a:gd name="T108" fmla="*/ 365 w 150"/>
                  <a:gd name="T109" fmla="*/ 1426 h 704"/>
                  <a:gd name="T110" fmla="*/ 366 w 150"/>
                  <a:gd name="T111" fmla="*/ 1375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150" y="565"/>
                    </a:moveTo>
                    <a:cubicBezTo>
                      <a:pt x="149" y="560"/>
                      <a:pt x="149" y="554"/>
                      <a:pt x="149" y="552"/>
                    </a:cubicBezTo>
                    <a:cubicBezTo>
                      <a:pt x="149" y="548"/>
                      <a:pt x="150" y="542"/>
                      <a:pt x="149" y="538"/>
                    </a:cubicBezTo>
                    <a:cubicBezTo>
                      <a:pt x="144" y="541"/>
                      <a:pt x="144" y="541"/>
                      <a:pt x="144" y="541"/>
                    </a:cubicBezTo>
                    <a:cubicBezTo>
                      <a:pt x="145" y="546"/>
                      <a:pt x="143" y="552"/>
                      <a:pt x="141" y="559"/>
                    </a:cubicBezTo>
                    <a:cubicBezTo>
                      <a:pt x="139" y="567"/>
                      <a:pt x="136" y="576"/>
                      <a:pt x="137" y="587"/>
                    </a:cubicBezTo>
                    <a:cubicBezTo>
                      <a:pt x="138" y="608"/>
                      <a:pt x="132" y="647"/>
                      <a:pt x="117" y="664"/>
                    </a:cubicBezTo>
                    <a:cubicBezTo>
                      <a:pt x="102" y="682"/>
                      <a:pt x="66" y="671"/>
                      <a:pt x="48" y="657"/>
                    </a:cubicBezTo>
                    <a:cubicBezTo>
                      <a:pt x="46" y="655"/>
                      <a:pt x="44" y="653"/>
                      <a:pt x="44" y="651"/>
                    </a:cubicBezTo>
                    <a:cubicBezTo>
                      <a:pt x="43" y="646"/>
                      <a:pt x="53" y="639"/>
                      <a:pt x="60" y="633"/>
                    </a:cubicBezTo>
                    <a:cubicBezTo>
                      <a:pt x="66" y="629"/>
                      <a:pt x="71" y="625"/>
                      <a:pt x="74" y="621"/>
                    </a:cubicBezTo>
                    <a:cubicBezTo>
                      <a:pt x="85" y="607"/>
                      <a:pt x="95" y="557"/>
                      <a:pt x="90" y="530"/>
                    </a:cubicBezTo>
                    <a:cubicBezTo>
                      <a:pt x="90" y="529"/>
                      <a:pt x="90" y="529"/>
                      <a:pt x="90" y="529"/>
                    </a:cubicBezTo>
                    <a:cubicBezTo>
                      <a:pt x="90" y="529"/>
                      <a:pt x="90" y="529"/>
                      <a:pt x="90" y="529"/>
                    </a:cubicBezTo>
                    <a:cubicBezTo>
                      <a:pt x="71" y="465"/>
                      <a:pt x="60" y="383"/>
                      <a:pt x="58" y="277"/>
                    </a:cubicBezTo>
                    <a:cubicBezTo>
                      <a:pt x="57" y="214"/>
                      <a:pt x="67" y="154"/>
                      <a:pt x="76" y="101"/>
                    </a:cubicBezTo>
                    <a:cubicBezTo>
                      <a:pt x="82" y="61"/>
                      <a:pt x="88" y="26"/>
                      <a:pt x="87" y="0"/>
                    </a:cubicBezTo>
                    <a:cubicBezTo>
                      <a:pt x="75" y="1"/>
                      <a:pt x="75" y="1"/>
                      <a:pt x="75" y="1"/>
                    </a:cubicBezTo>
                    <a:cubicBezTo>
                      <a:pt x="75" y="2"/>
                      <a:pt x="75" y="4"/>
                      <a:pt x="75" y="6"/>
                    </a:cubicBezTo>
                    <a:cubicBezTo>
                      <a:pt x="75" y="30"/>
                      <a:pt x="70" y="62"/>
                      <a:pt x="64" y="99"/>
                    </a:cubicBezTo>
                    <a:cubicBezTo>
                      <a:pt x="56" y="150"/>
                      <a:pt x="46" y="207"/>
                      <a:pt x="46" y="267"/>
                    </a:cubicBezTo>
                    <a:cubicBezTo>
                      <a:pt x="46" y="271"/>
                      <a:pt x="46" y="274"/>
                      <a:pt x="46" y="278"/>
                    </a:cubicBezTo>
                    <a:cubicBezTo>
                      <a:pt x="48" y="384"/>
                      <a:pt x="59" y="467"/>
                      <a:pt x="78" y="532"/>
                    </a:cubicBezTo>
                    <a:cubicBezTo>
                      <a:pt x="79" y="537"/>
                      <a:pt x="79" y="542"/>
                      <a:pt x="79" y="547"/>
                    </a:cubicBezTo>
                    <a:cubicBezTo>
                      <a:pt x="79" y="573"/>
                      <a:pt x="71" y="605"/>
                      <a:pt x="65" y="614"/>
                    </a:cubicBezTo>
                    <a:cubicBezTo>
                      <a:pt x="62" y="617"/>
                      <a:pt x="58" y="620"/>
                      <a:pt x="53" y="624"/>
                    </a:cubicBezTo>
                    <a:cubicBezTo>
                      <a:pt x="44" y="631"/>
                      <a:pt x="33" y="639"/>
                      <a:pt x="32" y="649"/>
                    </a:cubicBezTo>
                    <a:cubicBezTo>
                      <a:pt x="31" y="650"/>
                      <a:pt x="30" y="650"/>
                      <a:pt x="29" y="651"/>
                    </a:cubicBezTo>
                    <a:cubicBezTo>
                      <a:pt x="21" y="655"/>
                      <a:pt x="21" y="655"/>
                      <a:pt x="21" y="655"/>
                    </a:cubicBezTo>
                    <a:cubicBezTo>
                      <a:pt x="14" y="657"/>
                      <a:pt x="14" y="657"/>
                      <a:pt x="14" y="657"/>
                    </a:cubicBezTo>
                    <a:cubicBezTo>
                      <a:pt x="8" y="659"/>
                      <a:pt x="5" y="663"/>
                      <a:pt x="0" y="669"/>
                    </a:cubicBezTo>
                    <a:cubicBezTo>
                      <a:pt x="4" y="665"/>
                      <a:pt x="11" y="665"/>
                      <a:pt x="16" y="664"/>
                    </a:cubicBezTo>
                    <a:cubicBezTo>
                      <a:pt x="24" y="661"/>
                      <a:pt x="24" y="661"/>
                      <a:pt x="24" y="661"/>
                    </a:cubicBezTo>
                    <a:cubicBezTo>
                      <a:pt x="33" y="658"/>
                      <a:pt x="33" y="658"/>
                      <a:pt x="33" y="658"/>
                    </a:cubicBezTo>
                    <a:cubicBezTo>
                      <a:pt x="33" y="658"/>
                      <a:pt x="33" y="658"/>
                      <a:pt x="33" y="658"/>
                    </a:cubicBezTo>
                    <a:cubicBezTo>
                      <a:pt x="34" y="659"/>
                      <a:pt x="34" y="660"/>
                      <a:pt x="35" y="661"/>
                    </a:cubicBezTo>
                    <a:cubicBezTo>
                      <a:pt x="32" y="664"/>
                      <a:pt x="28" y="667"/>
                      <a:pt x="24" y="670"/>
                    </a:cubicBezTo>
                    <a:cubicBezTo>
                      <a:pt x="17" y="675"/>
                      <a:pt x="14" y="681"/>
                      <a:pt x="9" y="689"/>
                    </a:cubicBezTo>
                    <a:cubicBezTo>
                      <a:pt x="13" y="683"/>
                      <a:pt x="23" y="679"/>
                      <a:pt x="29" y="675"/>
                    </a:cubicBezTo>
                    <a:cubicBezTo>
                      <a:pt x="33" y="672"/>
                      <a:pt x="37" y="670"/>
                      <a:pt x="40" y="666"/>
                    </a:cubicBezTo>
                    <a:cubicBezTo>
                      <a:pt x="43" y="668"/>
                      <a:pt x="46" y="670"/>
                      <a:pt x="49" y="672"/>
                    </a:cubicBezTo>
                    <a:cubicBezTo>
                      <a:pt x="41" y="677"/>
                      <a:pt x="36" y="683"/>
                      <a:pt x="33" y="691"/>
                    </a:cubicBezTo>
                    <a:cubicBezTo>
                      <a:pt x="29" y="704"/>
                      <a:pt x="29" y="704"/>
                      <a:pt x="29" y="704"/>
                    </a:cubicBezTo>
                    <a:cubicBezTo>
                      <a:pt x="39" y="691"/>
                      <a:pt x="39" y="691"/>
                      <a:pt x="39" y="691"/>
                    </a:cubicBezTo>
                    <a:cubicBezTo>
                      <a:pt x="45" y="683"/>
                      <a:pt x="48" y="681"/>
                      <a:pt x="58" y="676"/>
                    </a:cubicBezTo>
                    <a:cubicBezTo>
                      <a:pt x="60" y="678"/>
                      <a:pt x="63" y="679"/>
                      <a:pt x="66" y="680"/>
                    </a:cubicBezTo>
                    <a:cubicBezTo>
                      <a:pt x="62" y="686"/>
                      <a:pt x="60" y="696"/>
                      <a:pt x="61" y="703"/>
                    </a:cubicBezTo>
                    <a:cubicBezTo>
                      <a:pt x="60" y="698"/>
                      <a:pt x="69" y="687"/>
                      <a:pt x="74" y="682"/>
                    </a:cubicBezTo>
                    <a:cubicBezTo>
                      <a:pt x="84" y="685"/>
                      <a:pt x="95" y="686"/>
                      <a:pt x="105" y="684"/>
                    </a:cubicBezTo>
                    <a:cubicBezTo>
                      <a:pt x="104" y="685"/>
                      <a:pt x="104" y="687"/>
                      <a:pt x="104" y="689"/>
                    </a:cubicBezTo>
                    <a:cubicBezTo>
                      <a:pt x="103" y="694"/>
                      <a:pt x="105" y="701"/>
                      <a:pt x="103" y="704"/>
                    </a:cubicBezTo>
                    <a:cubicBezTo>
                      <a:pt x="107" y="700"/>
                      <a:pt x="110" y="695"/>
                      <a:pt x="110" y="689"/>
                    </a:cubicBezTo>
                    <a:cubicBezTo>
                      <a:pt x="111" y="686"/>
                      <a:pt x="112" y="684"/>
                      <a:pt x="113" y="681"/>
                    </a:cubicBezTo>
                    <a:cubicBezTo>
                      <a:pt x="118" y="679"/>
                      <a:pt x="122" y="676"/>
                      <a:pt x="126" y="672"/>
                    </a:cubicBezTo>
                    <a:cubicBezTo>
                      <a:pt x="146" y="649"/>
                      <a:pt x="150" y="604"/>
                      <a:pt x="149" y="586"/>
                    </a:cubicBezTo>
                    <a:cubicBezTo>
                      <a:pt x="148" y="578"/>
                      <a:pt x="148" y="573"/>
                      <a:pt x="150" y="565"/>
                    </a:cubicBezTo>
                    <a:close/>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25" name="Freeform 237">
                <a:extLst>
                  <a:ext uri="{FF2B5EF4-FFF2-40B4-BE49-F238E27FC236}">
                    <a16:creationId xmlns:a16="http://schemas.microsoft.com/office/drawing/2014/main" id="{EDA0C79E-F487-6F3A-EEFF-1CC86E7DBD16}"/>
                  </a:ext>
                </a:extLst>
              </p:cNvPr>
              <p:cNvSpPr>
                <a:spLocks noEditPoints="1"/>
              </p:cNvSpPr>
              <p:nvPr/>
            </p:nvSpPr>
            <p:spPr bwMode="auto">
              <a:xfrm>
                <a:off x="967" y="1699"/>
                <a:ext cx="309" cy="2153"/>
              </a:xfrm>
              <a:custGeom>
                <a:avLst/>
                <a:gdLst>
                  <a:gd name="T0" fmla="*/ 433 w 230"/>
                  <a:gd name="T1" fmla="*/ 636 h 1601"/>
                  <a:gd name="T2" fmla="*/ 433 w 230"/>
                  <a:gd name="T3" fmla="*/ 494 h 1601"/>
                  <a:gd name="T4" fmla="*/ 556 w 230"/>
                  <a:gd name="T5" fmla="*/ 545 h 1601"/>
                  <a:gd name="T6" fmla="*/ 543 w 230"/>
                  <a:gd name="T7" fmla="*/ 507 h 1601"/>
                  <a:gd name="T8" fmla="*/ 543 w 230"/>
                  <a:gd name="T9" fmla="*/ 492 h 1601"/>
                  <a:gd name="T10" fmla="*/ 543 w 230"/>
                  <a:gd name="T11" fmla="*/ 473 h 1601"/>
                  <a:gd name="T12" fmla="*/ 548 w 230"/>
                  <a:gd name="T13" fmla="*/ 452 h 1601"/>
                  <a:gd name="T14" fmla="*/ 489 w 230"/>
                  <a:gd name="T15" fmla="*/ 445 h 1601"/>
                  <a:gd name="T16" fmla="*/ 433 w 230"/>
                  <a:gd name="T17" fmla="*/ 9 h 1601"/>
                  <a:gd name="T18" fmla="*/ 361 w 230"/>
                  <a:gd name="T19" fmla="*/ 452 h 1601"/>
                  <a:gd name="T20" fmla="*/ 156 w 230"/>
                  <a:gd name="T21" fmla="*/ 465 h 1601"/>
                  <a:gd name="T22" fmla="*/ 101 w 230"/>
                  <a:gd name="T23" fmla="*/ 465 h 1601"/>
                  <a:gd name="T24" fmla="*/ 112 w 230"/>
                  <a:gd name="T25" fmla="*/ 492 h 1601"/>
                  <a:gd name="T26" fmla="*/ 132 w 230"/>
                  <a:gd name="T27" fmla="*/ 503 h 1601"/>
                  <a:gd name="T28" fmla="*/ 98 w 230"/>
                  <a:gd name="T29" fmla="*/ 547 h 1601"/>
                  <a:gd name="T30" fmla="*/ 214 w 230"/>
                  <a:gd name="T31" fmla="*/ 507 h 1601"/>
                  <a:gd name="T32" fmla="*/ 361 w 230"/>
                  <a:gd name="T33" fmla="*/ 518 h 1601"/>
                  <a:gd name="T34" fmla="*/ 340 w 230"/>
                  <a:gd name="T35" fmla="*/ 697 h 1601"/>
                  <a:gd name="T36" fmla="*/ 90 w 230"/>
                  <a:gd name="T37" fmla="*/ 1107 h 1601"/>
                  <a:gd name="T38" fmla="*/ 16 w 230"/>
                  <a:gd name="T39" fmla="*/ 1494 h 1601"/>
                  <a:gd name="T40" fmla="*/ 94 w 230"/>
                  <a:gd name="T41" fmla="*/ 2517 h 1601"/>
                  <a:gd name="T42" fmla="*/ 142 w 230"/>
                  <a:gd name="T43" fmla="*/ 2922 h 1601"/>
                  <a:gd name="T44" fmla="*/ 193 w 230"/>
                  <a:gd name="T45" fmla="*/ 3561 h 1601"/>
                  <a:gd name="T46" fmla="*/ 279 w 230"/>
                  <a:gd name="T47" fmla="*/ 3893 h 1601"/>
                  <a:gd name="T48" fmla="*/ 271 w 230"/>
                  <a:gd name="T49" fmla="*/ 3823 h 1601"/>
                  <a:gd name="T50" fmla="*/ 216 w 230"/>
                  <a:gd name="T51" fmla="*/ 3572 h 1601"/>
                  <a:gd name="T52" fmla="*/ 179 w 230"/>
                  <a:gd name="T53" fmla="*/ 2921 h 1601"/>
                  <a:gd name="T54" fmla="*/ 142 w 230"/>
                  <a:gd name="T55" fmla="*/ 2512 h 1601"/>
                  <a:gd name="T56" fmla="*/ 114 w 230"/>
                  <a:gd name="T57" fmla="*/ 2277 h 1601"/>
                  <a:gd name="T58" fmla="*/ 142 w 230"/>
                  <a:gd name="T59" fmla="*/ 2312 h 1601"/>
                  <a:gd name="T60" fmla="*/ 193 w 230"/>
                  <a:gd name="T61" fmla="*/ 2427 h 1601"/>
                  <a:gd name="T62" fmla="*/ 220 w 230"/>
                  <a:gd name="T63" fmla="*/ 2548 h 1601"/>
                  <a:gd name="T64" fmla="*/ 214 w 230"/>
                  <a:gd name="T65" fmla="*/ 2403 h 1601"/>
                  <a:gd name="T66" fmla="*/ 193 w 230"/>
                  <a:gd name="T67" fmla="*/ 2207 h 1601"/>
                  <a:gd name="T68" fmla="*/ 141 w 230"/>
                  <a:gd name="T69" fmla="*/ 2040 h 1601"/>
                  <a:gd name="T70" fmla="*/ 64 w 230"/>
                  <a:gd name="T71" fmla="*/ 1495 h 1601"/>
                  <a:gd name="T72" fmla="*/ 214 w 230"/>
                  <a:gd name="T73" fmla="*/ 971 h 1601"/>
                  <a:gd name="T74" fmla="*/ 259 w 230"/>
                  <a:gd name="T75" fmla="*/ 967 h 1601"/>
                  <a:gd name="T76" fmla="*/ 235 w 230"/>
                  <a:gd name="T77" fmla="*/ 917 h 1601"/>
                  <a:gd name="T78" fmla="*/ 394 w 230"/>
                  <a:gd name="T79" fmla="*/ 734 h 1601"/>
                  <a:gd name="T80" fmla="*/ 121 w 230"/>
                  <a:gd name="T81" fmla="*/ 2045 h 1601"/>
                  <a:gd name="T82" fmla="*/ 175 w 230"/>
                  <a:gd name="T83" fmla="*/ 2209 h 1601"/>
                  <a:gd name="T84" fmla="*/ 189 w 230"/>
                  <a:gd name="T85" fmla="*/ 2364 h 1601"/>
                  <a:gd name="T86" fmla="*/ 132 w 230"/>
                  <a:gd name="T87" fmla="*/ 2266 h 1601"/>
                  <a:gd name="T88" fmla="*/ 75 w 230"/>
                  <a:gd name="T89" fmla="*/ 1953 h 1601"/>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30" h="1601">
                    <a:moveTo>
                      <a:pt x="193" y="300"/>
                    </a:moveTo>
                    <a:cubicBezTo>
                      <a:pt x="184" y="291"/>
                      <a:pt x="179" y="275"/>
                      <a:pt x="179" y="262"/>
                    </a:cubicBezTo>
                    <a:cubicBezTo>
                      <a:pt x="179" y="203"/>
                      <a:pt x="179" y="203"/>
                      <a:pt x="179" y="203"/>
                    </a:cubicBezTo>
                    <a:cubicBezTo>
                      <a:pt x="179" y="203"/>
                      <a:pt x="179" y="203"/>
                      <a:pt x="179" y="203"/>
                    </a:cubicBezTo>
                    <a:cubicBezTo>
                      <a:pt x="180" y="196"/>
                      <a:pt x="187" y="199"/>
                      <a:pt x="198" y="200"/>
                    </a:cubicBezTo>
                    <a:cubicBezTo>
                      <a:pt x="208" y="202"/>
                      <a:pt x="222" y="212"/>
                      <a:pt x="229" y="224"/>
                    </a:cubicBezTo>
                    <a:cubicBezTo>
                      <a:pt x="229" y="223"/>
                      <a:pt x="230" y="222"/>
                      <a:pt x="230" y="222"/>
                    </a:cubicBezTo>
                    <a:cubicBezTo>
                      <a:pt x="228" y="218"/>
                      <a:pt x="225" y="214"/>
                      <a:pt x="224" y="208"/>
                    </a:cubicBezTo>
                    <a:cubicBezTo>
                      <a:pt x="220" y="204"/>
                      <a:pt x="216" y="202"/>
                      <a:pt x="218" y="202"/>
                    </a:cubicBezTo>
                    <a:cubicBezTo>
                      <a:pt x="220" y="201"/>
                      <a:pt x="222" y="202"/>
                      <a:pt x="224" y="202"/>
                    </a:cubicBezTo>
                    <a:cubicBezTo>
                      <a:pt x="224" y="200"/>
                      <a:pt x="225" y="198"/>
                      <a:pt x="225" y="195"/>
                    </a:cubicBezTo>
                    <a:cubicBezTo>
                      <a:pt x="225" y="195"/>
                      <a:pt x="225" y="195"/>
                      <a:pt x="224" y="195"/>
                    </a:cubicBezTo>
                    <a:cubicBezTo>
                      <a:pt x="216" y="193"/>
                      <a:pt x="212" y="189"/>
                      <a:pt x="216" y="189"/>
                    </a:cubicBezTo>
                    <a:cubicBezTo>
                      <a:pt x="219" y="189"/>
                      <a:pt x="223" y="188"/>
                      <a:pt x="226" y="186"/>
                    </a:cubicBezTo>
                    <a:cubicBezTo>
                      <a:pt x="223" y="185"/>
                      <a:pt x="222" y="183"/>
                      <a:pt x="220" y="181"/>
                    </a:cubicBezTo>
                    <a:cubicBezTo>
                      <a:pt x="215" y="182"/>
                      <a:pt x="209" y="183"/>
                      <a:pt x="202" y="183"/>
                    </a:cubicBezTo>
                    <a:cubicBezTo>
                      <a:pt x="190" y="183"/>
                      <a:pt x="182" y="184"/>
                      <a:pt x="179" y="177"/>
                    </a:cubicBezTo>
                    <a:cubicBezTo>
                      <a:pt x="179" y="113"/>
                      <a:pt x="179" y="33"/>
                      <a:pt x="179" y="4"/>
                    </a:cubicBezTo>
                    <a:cubicBezTo>
                      <a:pt x="172" y="4"/>
                      <a:pt x="161" y="3"/>
                      <a:pt x="149" y="0"/>
                    </a:cubicBezTo>
                    <a:cubicBezTo>
                      <a:pt x="149" y="26"/>
                      <a:pt x="149" y="117"/>
                      <a:pt x="149" y="186"/>
                    </a:cubicBezTo>
                    <a:cubicBezTo>
                      <a:pt x="148" y="194"/>
                      <a:pt x="134" y="191"/>
                      <a:pt x="106" y="191"/>
                    </a:cubicBezTo>
                    <a:cubicBezTo>
                      <a:pt x="64" y="191"/>
                      <a:pt x="64" y="191"/>
                      <a:pt x="64" y="191"/>
                    </a:cubicBezTo>
                    <a:cubicBezTo>
                      <a:pt x="62" y="191"/>
                      <a:pt x="54" y="189"/>
                      <a:pt x="49" y="185"/>
                    </a:cubicBezTo>
                    <a:cubicBezTo>
                      <a:pt x="47" y="187"/>
                      <a:pt x="45" y="189"/>
                      <a:pt x="42" y="191"/>
                    </a:cubicBezTo>
                    <a:cubicBezTo>
                      <a:pt x="47" y="193"/>
                      <a:pt x="50" y="195"/>
                      <a:pt x="51" y="198"/>
                    </a:cubicBezTo>
                    <a:cubicBezTo>
                      <a:pt x="54" y="203"/>
                      <a:pt x="50" y="201"/>
                      <a:pt x="46" y="202"/>
                    </a:cubicBezTo>
                    <a:cubicBezTo>
                      <a:pt x="46" y="204"/>
                      <a:pt x="46" y="206"/>
                      <a:pt x="46" y="209"/>
                    </a:cubicBezTo>
                    <a:cubicBezTo>
                      <a:pt x="50" y="207"/>
                      <a:pt x="53" y="206"/>
                      <a:pt x="54" y="207"/>
                    </a:cubicBezTo>
                    <a:cubicBezTo>
                      <a:pt x="55" y="209"/>
                      <a:pt x="48" y="215"/>
                      <a:pt x="42" y="221"/>
                    </a:cubicBezTo>
                    <a:cubicBezTo>
                      <a:pt x="41" y="222"/>
                      <a:pt x="41" y="223"/>
                      <a:pt x="40" y="225"/>
                    </a:cubicBezTo>
                    <a:cubicBezTo>
                      <a:pt x="41" y="226"/>
                      <a:pt x="42" y="228"/>
                      <a:pt x="43" y="230"/>
                    </a:cubicBezTo>
                    <a:cubicBezTo>
                      <a:pt x="59" y="215"/>
                      <a:pt x="64" y="210"/>
                      <a:pt x="88" y="208"/>
                    </a:cubicBezTo>
                    <a:cubicBezTo>
                      <a:pt x="112" y="205"/>
                      <a:pt x="133" y="206"/>
                      <a:pt x="140" y="206"/>
                    </a:cubicBezTo>
                    <a:cubicBezTo>
                      <a:pt x="146" y="206"/>
                      <a:pt x="148" y="208"/>
                      <a:pt x="149" y="213"/>
                    </a:cubicBezTo>
                    <a:cubicBezTo>
                      <a:pt x="149" y="262"/>
                      <a:pt x="149" y="262"/>
                      <a:pt x="149" y="262"/>
                    </a:cubicBezTo>
                    <a:cubicBezTo>
                      <a:pt x="149" y="271"/>
                      <a:pt x="144" y="280"/>
                      <a:pt x="140" y="286"/>
                    </a:cubicBezTo>
                    <a:cubicBezTo>
                      <a:pt x="137" y="289"/>
                      <a:pt x="130" y="297"/>
                      <a:pt x="130" y="297"/>
                    </a:cubicBezTo>
                    <a:cubicBezTo>
                      <a:pt x="102" y="333"/>
                      <a:pt x="64" y="380"/>
                      <a:pt x="37" y="455"/>
                    </a:cubicBezTo>
                    <a:cubicBezTo>
                      <a:pt x="37" y="455"/>
                      <a:pt x="28" y="483"/>
                      <a:pt x="27" y="489"/>
                    </a:cubicBezTo>
                    <a:cubicBezTo>
                      <a:pt x="17" y="525"/>
                      <a:pt x="10" y="566"/>
                      <a:pt x="7" y="614"/>
                    </a:cubicBezTo>
                    <a:cubicBezTo>
                      <a:pt x="0" y="741"/>
                      <a:pt x="15" y="855"/>
                      <a:pt x="28" y="946"/>
                    </a:cubicBezTo>
                    <a:cubicBezTo>
                      <a:pt x="33" y="980"/>
                      <a:pt x="37" y="1010"/>
                      <a:pt x="39" y="1035"/>
                    </a:cubicBezTo>
                    <a:cubicBezTo>
                      <a:pt x="43" y="1084"/>
                      <a:pt x="47" y="1109"/>
                      <a:pt x="51" y="1130"/>
                    </a:cubicBezTo>
                    <a:cubicBezTo>
                      <a:pt x="54" y="1149"/>
                      <a:pt x="57" y="1167"/>
                      <a:pt x="59" y="1202"/>
                    </a:cubicBezTo>
                    <a:cubicBezTo>
                      <a:pt x="66" y="1201"/>
                      <a:pt x="66" y="1201"/>
                      <a:pt x="66" y="1201"/>
                    </a:cubicBezTo>
                    <a:cubicBezTo>
                      <a:pt x="72" y="1274"/>
                      <a:pt x="77" y="1378"/>
                      <a:pt x="80" y="1464"/>
                    </a:cubicBezTo>
                    <a:cubicBezTo>
                      <a:pt x="82" y="1491"/>
                      <a:pt x="91" y="1520"/>
                      <a:pt x="100" y="1549"/>
                    </a:cubicBezTo>
                    <a:cubicBezTo>
                      <a:pt x="106" y="1568"/>
                      <a:pt x="112" y="1586"/>
                      <a:pt x="115" y="1601"/>
                    </a:cubicBezTo>
                    <a:cubicBezTo>
                      <a:pt x="121" y="1600"/>
                      <a:pt x="121" y="1600"/>
                      <a:pt x="121" y="1600"/>
                    </a:cubicBezTo>
                    <a:cubicBezTo>
                      <a:pt x="120" y="1590"/>
                      <a:pt x="116" y="1583"/>
                      <a:pt x="112" y="1572"/>
                    </a:cubicBezTo>
                    <a:cubicBezTo>
                      <a:pt x="111" y="1567"/>
                      <a:pt x="104" y="1535"/>
                      <a:pt x="103" y="1531"/>
                    </a:cubicBezTo>
                    <a:cubicBezTo>
                      <a:pt x="97" y="1509"/>
                      <a:pt x="90" y="1488"/>
                      <a:pt x="89" y="1469"/>
                    </a:cubicBezTo>
                    <a:cubicBezTo>
                      <a:pt x="86" y="1384"/>
                      <a:pt x="79" y="1274"/>
                      <a:pt x="73" y="1201"/>
                    </a:cubicBezTo>
                    <a:cubicBezTo>
                      <a:pt x="74" y="1201"/>
                      <a:pt x="74" y="1201"/>
                      <a:pt x="74" y="1201"/>
                    </a:cubicBezTo>
                    <a:cubicBezTo>
                      <a:pt x="71" y="1166"/>
                      <a:pt x="68" y="1147"/>
                      <a:pt x="65" y="1128"/>
                    </a:cubicBezTo>
                    <a:cubicBezTo>
                      <a:pt x="61" y="1106"/>
                      <a:pt x="63" y="1082"/>
                      <a:pt x="59" y="1033"/>
                    </a:cubicBezTo>
                    <a:cubicBezTo>
                      <a:pt x="57" y="1007"/>
                      <a:pt x="53" y="978"/>
                      <a:pt x="48" y="944"/>
                    </a:cubicBezTo>
                    <a:cubicBezTo>
                      <a:pt x="48" y="941"/>
                      <a:pt x="47" y="939"/>
                      <a:pt x="47" y="936"/>
                    </a:cubicBezTo>
                    <a:cubicBezTo>
                      <a:pt x="48" y="937"/>
                      <a:pt x="48" y="937"/>
                      <a:pt x="49" y="938"/>
                    </a:cubicBezTo>
                    <a:cubicBezTo>
                      <a:pt x="53" y="942"/>
                      <a:pt x="57" y="946"/>
                      <a:pt x="59" y="950"/>
                    </a:cubicBezTo>
                    <a:cubicBezTo>
                      <a:pt x="64" y="956"/>
                      <a:pt x="67" y="965"/>
                      <a:pt x="70" y="974"/>
                    </a:cubicBezTo>
                    <a:cubicBezTo>
                      <a:pt x="73" y="982"/>
                      <a:pt x="76" y="991"/>
                      <a:pt x="80" y="998"/>
                    </a:cubicBezTo>
                    <a:cubicBezTo>
                      <a:pt x="81" y="998"/>
                      <a:pt x="81" y="998"/>
                      <a:pt x="81" y="998"/>
                    </a:cubicBezTo>
                    <a:cubicBezTo>
                      <a:pt x="82" y="1015"/>
                      <a:pt x="84" y="1033"/>
                      <a:pt x="91" y="1048"/>
                    </a:cubicBezTo>
                    <a:cubicBezTo>
                      <a:pt x="98" y="1044"/>
                      <a:pt x="98" y="1044"/>
                      <a:pt x="98" y="1044"/>
                    </a:cubicBezTo>
                    <a:cubicBezTo>
                      <a:pt x="90" y="1028"/>
                      <a:pt x="89" y="1006"/>
                      <a:pt x="88" y="988"/>
                    </a:cubicBezTo>
                    <a:cubicBezTo>
                      <a:pt x="87" y="978"/>
                      <a:pt x="87" y="978"/>
                      <a:pt x="87" y="978"/>
                    </a:cubicBezTo>
                    <a:cubicBezTo>
                      <a:pt x="86" y="954"/>
                      <a:pt x="84" y="930"/>
                      <a:pt x="80" y="907"/>
                    </a:cubicBezTo>
                    <a:cubicBezTo>
                      <a:pt x="76" y="891"/>
                      <a:pt x="71" y="876"/>
                      <a:pt x="65" y="860"/>
                    </a:cubicBezTo>
                    <a:cubicBezTo>
                      <a:pt x="58" y="839"/>
                      <a:pt x="58" y="839"/>
                      <a:pt x="58" y="839"/>
                    </a:cubicBezTo>
                    <a:cubicBezTo>
                      <a:pt x="51" y="820"/>
                      <a:pt x="44" y="804"/>
                      <a:pt x="30" y="790"/>
                    </a:cubicBezTo>
                    <a:cubicBezTo>
                      <a:pt x="25" y="735"/>
                      <a:pt x="23" y="676"/>
                      <a:pt x="27" y="615"/>
                    </a:cubicBezTo>
                    <a:cubicBezTo>
                      <a:pt x="33" y="517"/>
                      <a:pt x="57" y="449"/>
                      <a:pt x="84" y="399"/>
                    </a:cubicBezTo>
                    <a:cubicBezTo>
                      <a:pt x="85" y="397"/>
                      <a:pt x="87" y="397"/>
                      <a:pt x="88" y="399"/>
                    </a:cubicBezTo>
                    <a:cubicBezTo>
                      <a:pt x="92" y="405"/>
                      <a:pt x="95" y="406"/>
                      <a:pt x="100" y="410"/>
                    </a:cubicBezTo>
                    <a:cubicBezTo>
                      <a:pt x="107" y="398"/>
                      <a:pt x="107" y="398"/>
                      <a:pt x="107" y="398"/>
                    </a:cubicBezTo>
                    <a:cubicBezTo>
                      <a:pt x="102" y="394"/>
                      <a:pt x="100" y="394"/>
                      <a:pt x="96" y="386"/>
                    </a:cubicBezTo>
                    <a:cubicBezTo>
                      <a:pt x="94" y="383"/>
                      <a:pt x="96" y="378"/>
                      <a:pt x="97" y="377"/>
                    </a:cubicBezTo>
                    <a:cubicBezTo>
                      <a:pt x="114" y="350"/>
                      <a:pt x="129" y="331"/>
                      <a:pt x="143" y="313"/>
                    </a:cubicBezTo>
                    <a:cubicBezTo>
                      <a:pt x="147" y="309"/>
                      <a:pt x="155" y="302"/>
                      <a:pt x="162" y="302"/>
                    </a:cubicBezTo>
                    <a:moveTo>
                      <a:pt x="31" y="803"/>
                    </a:moveTo>
                    <a:cubicBezTo>
                      <a:pt x="40" y="814"/>
                      <a:pt x="45" y="826"/>
                      <a:pt x="50" y="841"/>
                    </a:cubicBezTo>
                    <a:cubicBezTo>
                      <a:pt x="58" y="863"/>
                      <a:pt x="58" y="863"/>
                      <a:pt x="58" y="863"/>
                    </a:cubicBezTo>
                    <a:cubicBezTo>
                      <a:pt x="63" y="878"/>
                      <a:pt x="69" y="893"/>
                      <a:pt x="72" y="909"/>
                    </a:cubicBezTo>
                    <a:cubicBezTo>
                      <a:pt x="76" y="930"/>
                      <a:pt x="78" y="953"/>
                      <a:pt x="79" y="976"/>
                    </a:cubicBezTo>
                    <a:cubicBezTo>
                      <a:pt x="79" y="974"/>
                      <a:pt x="78" y="973"/>
                      <a:pt x="78" y="972"/>
                    </a:cubicBezTo>
                    <a:cubicBezTo>
                      <a:pt x="75" y="962"/>
                      <a:pt x="71" y="953"/>
                      <a:pt x="66" y="945"/>
                    </a:cubicBezTo>
                    <a:cubicBezTo>
                      <a:pt x="63" y="940"/>
                      <a:pt x="58" y="936"/>
                      <a:pt x="54" y="932"/>
                    </a:cubicBezTo>
                    <a:cubicBezTo>
                      <a:pt x="51" y="929"/>
                      <a:pt x="48" y="926"/>
                      <a:pt x="45" y="922"/>
                    </a:cubicBezTo>
                    <a:cubicBezTo>
                      <a:pt x="40" y="886"/>
                      <a:pt x="35" y="846"/>
                      <a:pt x="31" y="80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26" name="Freeform 238">
                <a:extLst>
                  <a:ext uri="{FF2B5EF4-FFF2-40B4-BE49-F238E27FC236}">
                    <a16:creationId xmlns:a16="http://schemas.microsoft.com/office/drawing/2014/main" id="{64DE0121-F1E6-391C-B0E1-ED3DE3F8EAD0}"/>
                  </a:ext>
                </a:extLst>
              </p:cNvPr>
              <p:cNvSpPr>
                <a:spLocks/>
              </p:cNvSpPr>
              <p:nvPr/>
            </p:nvSpPr>
            <p:spPr bwMode="auto">
              <a:xfrm>
                <a:off x="871" y="2387"/>
                <a:ext cx="129" cy="903"/>
              </a:xfrm>
              <a:custGeom>
                <a:avLst/>
                <a:gdLst>
                  <a:gd name="T0" fmla="*/ 203 w 96"/>
                  <a:gd name="T1" fmla="*/ 125 h 671"/>
                  <a:gd name="T2" fmla="*/ 172 w 96"/>
                  <a:gd name="T3" fmla="*/ 171 h 671"/>
                  <a:gd name="T4" fmla="*/ 157 w 96"/>
                  <a:gd name="T5" fmla="*/ 168 h 671"/>
                  <a:gd name="T6" fmla="*/ 133 w 96"/>
                  <a:gd name="T7" fmla="*/ 30 h 671"/>
                  <a:gd name="T8" fmla="*/ 136 w 96"/>
                  <a:gd name="T9" fmla="*/ 0 h 671"/>
                  <a:gd name="T10" fmla="*/ 121 w 96"/>
                  <a:gd name="T11" fmla="*/ 0 h 671"/>
                  <a:gd name="T12" fmla="*/ 120 w 96"/>
                  <a:gd name="T13" fmla="*/ 27 h 671"/>
                  <a:gd name="T14" fmla="*/ 142 w 96"/>
                  <a:gd name="T15" fmla="*/ 183 h 671"/>
                  <a:gd name="T16" fmla="*/ 142 w 96"/>
                  <a:gd name="T17" fmla="*/ 195 h 671"/>
                  <a:gd name="T18" fmla="*/ 93 w 96"/>
                  <a:gd name="T19" fmla="*/ 270 h 671"/>
                  <a:gd name="T20" fmla="*/ 93 w 96"/>
                  <a:gd name="T21" fmla="*/ 270 h 671"/>
                  <a:gd name="T22" fmla="*/ 23 w 96"/>
                  <a:gd name="T23" fmla="*/ 284 h 671"/>
                  <a:gd name="T24" fmla="*/ 16 w 96"/>
                  <a:gd name="T25" fmla="*/ 277 h 671"/>
                  <a:gd name="T26" fmla="*/ 85 w 96"/>
                  <a:gd name="T27" fmla="*/ 295 h 671"/>
                  <a:gd name="T28" fmla="*/ 78 w 96"/>
                  <a:gd name="T29" fmla="*/ 324 h 671"/>
                  <a:gd name="T30" fmla="*/ 70 w 96"/>
                  <a:gd name="T31" fmla="*/ 472 h 671"/>
                  <a:gd name="T32" fmla="*/ 62 w 96"/>
                  <a:gd name="T33" fmla="*/ 480 h 671"/>
                  <a:gd name="T34" fmla="*/ 36 w 96"/>
                  <a:gd name="T35" fmla="*/ 444 h 671"/>
                  <a:gd name="T36" fmla="*/ 27 w 96"/>
                  <a:gd name="T37" fmla="*/ 408 h 671"/>
                  <a:gd name="T38" fmla="*/ 16 w 96"/>
                  <a:gd name="T39" fmla="*/ 409 h 671"/>
                  <a:gd name="T40" fmla="*/ 27 w 96"/>
                  <a:gd name="T41" fmla="*/ 445 h 671"/>
                  <a:gd name="T42" fmla="*/ 35 w 96"/>
                  <a:gd name="T43" fmla="*/ 472 h 671"/>
                  <a:gd name="T44" fmla="*/ 16 w 96"/>
                  <a:gd name="T45" fmla="*/ 538 h 671"/>
                  <a:gd name="T46" fmla="*/ 16 w 96"/>
                  <a:gd name="T47" fmla="*/ 561 h 671"/>
                  <a:gd name="T48" fmla="*/ 12 w 96"/>
                  <a:gd name="T49" fmla="*/ 604 h 671"/>
                  <a:gd name="T50" fmla="*/ 12 w 96"/>
                  <a:gd name="T51" fmla="*/ 719 h 671"/>
                  <a:gd name="T52" fmla="*/ 20 w 96"/>
                  <a:gd name="T53" fmla="*/ 717 h 671"/>
                  <a:gd name="T54" fmla="*/ 22 w 96"/>
                  <a:gd name="T55" fmla="*/ 607 h 671"/>
                  <a:gd name="T56" fmla="*/ 30 w 96"/>
                  <a:gd name="T57" fmla="*/ 561 h 671"/>
                  <a:gd name="T58" fmla="*/ 30 w 96"/>
                  <a:gd name="T59" fmla="*/ 536 h 671"/>
                  <a:gd name="T60" fmla="*/ 42 w 96"/>
                  <a:gd name="T61" fmla="*/ 486 h 671"/>
                  <a:gd name="T62" fmla="*/ 62 w 96"/>
                  <a:gd name="T63" fmla="*/ 494 h 671"/>
                  <a:gd name="T64" fmla="*/ 70 w 96"/>
                  <a:gd name="T65" fmla="*/ 509 h 671"/>
                  <a:gd name="T66" fmla="*/ 85 w 96"/>
                  <a:gd name="T67" fmla="*/ 838 h 671"/>
                  <a:gd name="T68" fmla="*/ 114 w 96"/>
                  <a:gd name="T69" fmla="*/ 968 h 671"/>
                  <a:gd name="T70" fmla="*/ 146 w 96"/>
                  <a:gd name="T71" fmla="*/ 1101 h 671"/>
                  <a:gd name="T72" fmla="*/ 156 w 96"/>
                  <a:gd name="T73" fmla="*/ 1184 h 671"/>
                  <a:gd name="T74" fmla="*/ 156 w 96"/>
                  <a:gd name="T75" fmla="*/ 1292 h 671"/>
                  <a:gd name="T76" fmla="*/ 153 w 96"/>
                  <a:gd name="T77" fmla="*/ 1379 h 671"/>
                  <a:gd name="T78" fmla="*/ 148 w 96"/>
                  <a:gd name="T79" fmla="*/ 1440 h 671"/>
                  <a:gd name="T80" fmla="*/ 172 w 96"/>
                  <a:gd name="T81" fmla="*/ 1635 h 671"/>
                  <a:gd name="T82" fmla="*/ 163 w 96"/>
                  <a:gd name="T83" fmla="*/ 1444 h 671"/>
                  <a:gd name="T84" fmla="*/ 163 w 96"/>
                  <a:gd name="T85" fmla="*/ 1432 h 671"/>
                  <a:gd name="T86" fmla="*/ 175 w 96"/>
                  <a:gd name="T87" fmla="*/ 1447 h 671"/>
                  <a:gd name="T88" fmla="*/ 183 w 96"/>
                  <a:gd name="T89" fmla="*/ 1457 h 671"/>
                  <a:gd name="T90" fmla="*/ 219 w 96"/>
                  <a:gd name="T91" fmla="*/ 1507 h 671"/>
                  <a:gd name="T92" fmla="*/ 231 w 96"/>
                  <a:gd name="T93" fmla="*/ 1560 h 671"/>
                  <a:gd name="T94" fmla="*/ 226 w 96"/>
                  <a:gd name="T95" fmla="*/ 1503 h 671"/>
                  <a:gd name="T96" fmla="*/ 195 w 96"/>
                  <a:gd name="T97" fmla="*/ 1447 h 671"/>
                  <a:gd name="T98" fmla="*/ 184 w 96"/>
                  <a:gd name="T99" fmla="*/ 1439 h 671"/>
                  <a:gd name="T100" fmla="*/ 168 w 96"/>
                  <a:gd name="T101" fmla="*/ 1389 h 671"/>
                  <a:gd name="T102" fmla="*/ 168 w 96"/>
                  <a:gd name="T103" fmla="*/ 1382 h 671"/>
                  <a:gd name="T104" fmla="*/ 175 w 96"/>
                  <a:gd name="T105" fmla="*/ 1295 h 671"/>
                  <a:gd name="T106" fmla="*/ 175 w 96"/>
                  <a:gd name="T107" fmla="*/ 1179 h 671"/>
                  <a:gd name="T108" fmla="*/ 164 w 96"/>
                  <a:gd name="T109" fmla="*/ 1101 h 671"/>
                  <a:gd name="T110" fmla="*/ 133 w 96"/>
                  <a:gd name="T111" fmla="*/ 964 h 671"/>
                  <a:gd name="T112" fmla="*/ 105 w 96"/>
                  <a:gd name="T113" fmla="*/ 837 h 671"/>
                  <a:gd name="T114" fmla="*/ 98 w 96"/>
                  <a:gd name="T115" fmla="*/ 326 h 671"/>
                  <a:gd name="T116" fmla="*/ 175 w 96"/>
                  <a:gd name="T117" fmla="*/ 192 h 671"/>
                  <a:gd name="T118" fmla="*/ 196 w 96"/>
                  <a:gd name="T119" fmla="*/ 210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83" y="51"/>
                    </a:moveTo>
                    <a:cubicBezTo>
                      <a:pt x="82" y="57"/>
                      <a:pt x="77" y="69"/>
                      <a:pt x="71" y="70"/>
                    </a:cubicBezTo>
                    <a:cubicBezTo>
                      <a:pt x="70" y="71"/>
                      <a:pt x="66" y="70"/>
                      <a:pt x="65" y="69"/>
                    </a:cubicBezTo>
                    <a:cubicBezTo>
                      <a:pt x="50" y="57"/>
                      <a:pt x="53" y="32"/>
                      <a:pt x="55" y="12"/>
                    </a:cubicBezTo>
                    <a:cubicBezTo>
                      <a:pt x="56" y="0"/>
                      <a:pt x="56" y="0"/>
                      <a:pt x="56" y="0"/>
                    </a:cubicBezTo>
                    <a:cubicBezTo>
                      <a:pt x="50" y="0"/>
                      <a:pt x="50" y="0"/>
                      <a:pt x="50" y="0"/>
                    </a:cubicBezTo>
                    <a:cubicBezTo>
                      <a:pt x="49" y="11"/>
                      <a:pt x="49" y="11"/>
                      <a:pt x="49" y="11"/>
                    </a:cubicBezTo>
                    <a:cubicBezTo>
                      <a:pt x="47" y="32"/>
                      <a:pt x="42" y="60"/>
                      <a:pt x="59" y="75"/>
                    </a:cubicBezTo>
                    <a:cubicBezTo>
                      <a:pt x="60" y="75"/>
                      <a:pt x="60" y="79"/>
                      <a:pt x="59" y="80"/>
                    </a:cubicBezTo>
                    <a:cubicBezTo>
                      <a:pt x="50" y="87"/>
                      <a:pt x="42" y="99"/>
                      <a:pt x="38" y="111"/>
                    </a:cubicBezTo>
                    <a:cubicBezTo>
                      <a:pt x="38" y="111"/>
                      <a:pt x="38" y="111"/>
                      <a:pt x="38" y="111"/>
                    </a:cubicBezTo>
                    <a:cubicBezTo>
                      <a:pt x="28" y="120"/>
                      <a:pt x="19" y="128"/>
                      <a:pt x="10" y="117"/>
                    </a:cubicBezTo>
                    <a:cubicBezTo>
                      <a:pt x="7" y="114"/>
                      <a:pt x="7" y="114"/>
                      <a:pt x="7" y="114"/>
                    </a:cubicBezTo>
                    <a:cubicBezTo>
                      <a:pt x="12" y="126"/>
                      <a:pt x="21" y="135"/>
                      <a:pt x="35" y="121"/>
                    </a:cubicBezTo>
                    <a:cubicBezTo>
                      <a:pt x="34" y="125"/>
                      <a:pt x="33" y="129"/>
                      <a:pt x="32" y="133"/>
                    </a:cubicBezTo>
                    <a:cubicBezTo>
                      <a:pt x="30" y="149"/>
                      <a:pt x="30" y="171"/>
                      <a:pt x="29" y="194"/>
                    </a:cubicBezTo>
                    <a:cubicBezTo>
                      <a:pt x="29" y="196"/>
                      <a:pt x="26" y="198"/>
                      <a:pt x="25" y="197"/>
                    </a:cubicBezTo>
                    <a:cubicBezTo>
                      <a:pt x="19" y="194"/>
                      <a:pt x="16" y="190"/>
                      <a:pt x="15" y="182"/>
                    </a:cubicBezTo>
                    <a:cubicBezTo>
                      <a:pt x="14" y="178"/>
                      <a:pt x="13" y="173"/>
                      <a:pt x="11" y="167"/>
                    </a:cubicBezTo>
                    <a:cubicBezTo>
                      <a:pt x="7" y="168"/>
                      <a:pt x="7" y="168"/>
                      <a:pt x="7" y="168"/>
                    </a:cubicBezTo>
                    <a:cubicBezTo>
                      <a:pt x="9" y="174"/>
                      <a:pt x="10" y="178"/>
                      <a:pt x="11" y="183"/>
                    </a:cubicBezTo>
                    <a:cubicBezTo>
                      <a:pt x="11" y="187"/>
                      <a:pt x="12" y="191"/>
                      <a:pt x="14" y="194"/>
                    </a:cubicBezTo>
                    <a:cubicBezTo>
                      <a:pt x="6" y="199"/>
                      <a:pt x="7" y="212"/>
                      <a:pt x="7" y="221"/>
                    </a:cubicBezTo>
                    <a:cubicBezTo>
                      <a:pt x="7" y="230"/>
                      <a:pt x="7" y="230"/>
                      <a:pt x="7" y="230"/>
                    </a:cubicBezTo>
                    <a:cubicBezTo>
                      <a:pt x="5" y="248"/>
                      <a:pt x="5" y="248"/>
                      <a:pt x="5" y="248"/>
                    </a:cubicBezTo>
                    <a:cubicBezTo>
                      <a:pt x="2" y="264"/>
                      <a:pt x="0" y="279"/>
                      <a:pt x="5" y="295"/>
                    </a:cubicBezTo>
                    <a:cubicBezTo>
                      <a:pt x="8" y="294"/>
                      <a:pt x="8" y="294"/>
                      <a:pt x="8" y="294"/>
                    </a:cubicBezTo>
                    <a:cubicBezTo>
                      <a:pt x="3" y="280"/>
                      <a:pt x="7" y="264"/>
                      <a:pt x="9" y="249"/>
                    </a:cubicBezTo>
                    <a:cubicBezTo>
                      <a:pt x="12" y="230"/>
                      <a:pt x="12" y="230"/>
                      <a:pt x="12" y="230"/>
                    </a:cubicBezTo>
                    <a:cubicBezTo>
                      <a:pt x="12" y="220"/>
                      <a:pt x="12" y="220"/>
                      <a:pt x="12" y="220"/>
                    </a:cubicBezTo>
                    <a:cubicBezTo>
                      <a:pt x="11" y="210"/>
                      <a:pt x="13" y="202"/>
                      <a:pt x="17" y="199"/>
                    </a:cubicBezTo>
                    <a:cubicBezTo>
                      <a:pt x="19" y="201"/>
                      <a:pt x="22" y="202"/>
                      <a:pt x="25" y="203"/>
                    </a:cubicBezTo>
                    <a:cubicBezTo>
                      <a:pt x="27" y="204"/>
                      <a:pt x="29" y="207"/>
                      <a:pt x="29" y="209"/>
                    </a:cubicBezTo>
                    <a:cubicBezTo>
                      <a:pt x="29" y="258"/>
                      <a:pt x="32" y="314"/>
                      <a:pt x="35" y="344"/>
                    </a:cubicBezTo>
                    <a:cubicBezTo>
                      <a:pt x="36" y="355"/>
                      <a:pt x="41" y="376"/>
                      <a:pt x="47" y="397"/>
                    </a:cubicBezTo>
                    <a:cubicBezTo>
                      <a:pt x="54" y="425"/>
                      <a:pt x="61" y="438"/>
                      <a:pt x="60" y="452"/>
                    </a:cubicBezTo>
                    <a:cubicBezTo>
                      <a:pt x="60" y="463"/>
                      <a:pt x="62" y="475"/>
                      <a:pt x="64" y="486"/>
                    </a:cubicBezTo>
                    <a:cubicBezTo>
                      <a:pt x="66" y="496"/>
                      <a:pt x="65" y="516"/>
                      <a:pt x="64" y="530"/>
                    </a:cubicBezTo>
                    <a:cubicBezTo>
                      <a:pt x="63" y="542"/>
                      <a:pt x="64" y="554"/>
                      <a:pt x="63" y="566"/>
                    </a:cubicBezTo>
                    <a:cubicBezTo>
                      <a:pt x="61" y="591"/>
                      <a:pt x="61" y="591"/>
                      <a:pt x="61" y="591"/>
                    </a:cubicBezTo>
                    <a:cubicBezTo>
                      <a:pt x="59" y="620"/>
                      <a:pt x="58" y="648"/>
                      <a:pt x="71" y="671"/>
                    </a:cubicBezTo>
                    <a:cubicBezTo>
                      <a:pt x="59" y="651"/>
                      <a:pt x="65" y="620"/>
                      <a:pt x="67" y="592"/>
                    </a:cubicBezTo>
                    <a:cubicBezTo>
                      <a:pt x="67" y="588"/>
                      <a:pt x="67" y="588"/>
                      <a:pt x="67" y="588"/>
                    </a:cubicBezTo>
                    <a:cubicBezTo>
                      <a:pt x="68" y="589"/>
                      <a:pt x="70" y="591"/>
                      <a:pt x="72" y="594"/>
                    </a:cubicBezTo>
                    <a:cubicBezTo>
                      <a:pt x="75" y="598"/>
                      <a:pt x="75" y="598"/>
                      <a:pt x="75" y="598"/>
                    </a:cubicBezTo>
                    <a:cubicBezTo>
                      <a:pt x="80" y="605"/>
                      <a:pt x="87" y="610"/>
                      <a:pt x="90" y="618"/>
                    </a:cubicBezTo>
                    <a:cubicBezTo>
                      <a:pt x="92" y="622"/>
                      <a:pt x="95" y="640"/>
                      <a:pt x="95" y="640"/>
                    </a:cubicBezTo>
                    <a:cubicBezTo>
                      <a:pt x="95" y="640"/>
                      <a:pt x="96" y="625"/>
                      <a:pt x="93" y="617"/>
                    </a:cubicBezTo>
                    <a:cubicBezTo>
                      <a:pt x="90" y="608"/>
                      <a:pt x="85" y="601"/>
                      <a:pt x="80" y="594"/>
                    </a:cubicBezTo>
                    <a:cubicBezTo>
                      <a:pt x="76" y="590"/>
                      <a:pt x="76" y="590"/>
                      <a:pt x="76" y="590"/>
                    </a:cubicBezTo>
                    <a:cubicBezTo>
                      <a:pt x="71" y="583"/>
                      <a:pt x="70" y="578"/>
                      <a:pt x="69" y="570"/>
                    </a:cubicBezTo>
                    <a:cubicBezTo>
                      <a:pt x="69" y="567"/>
                      <a:pt x="69" y="567"/>
                      <a:pt x="69" y="567"/>
                    </a:cubicBezTo>
                    <a:cubicBezTo>
                      <a:pt x="69" y="555"/>
                      <a:pt x="71" y="543"/>
                      <a:pt x="72" y="531"/>
                    </a:cubicBezTo>
                    <a:cubicBezTo>
                      <a:pt x="73" y="517"/>
                      <a:pt x="74" y="494"/>
                      <a:pt x="72" y="484"/>
                    </a:cubicBezTo>
                    <a:cubicBezTo>
                      <a:pt x="70" y="473"/>
                      <a:pt x="68" y="463"/>
                      <a:pt x="68" y="452"/>
                    </a:cubicBezTo>
                    <a:cubicBezTo>
                      <a:pt x="69" y="437"/>
                      <a:pt x="62" y="425"/>
                      <a:pt x="55" y="395"/>
                    </a:cubicBezTo>
                    <a:cubicBezTo>
                      <a:pt x="49" y="374"/>
                      <a:pt x="44" y="354"/>
                      <a:pt x="43" y="343"/>
                    </a:cubicBezTo>
                    <a:cubicBezTo>
                      <a:pt x="39" y="297"/>
                      <a:pt x="34" y="184"/>
                      <a:pt x="40" y="134"/>
                    </a:cubicBezTo>
                    <a:cubicBezTo>
                      <a:pt x="44" y="106"/>
                      <a:pt x="55" y="91"/>
                      <a:pt x="72" y="79"/>
                    </a:cubicBezTo>
                    <a:cubicBezTo>
                      <a:pt x="76" y="78"/>
                      <a:pt x="79" y="77"/>
                      <a:pt x="81" y="86"/>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27" name="Freeform 239">
                <a:extLst>
                  <a:ext uri="{FF2B5EF4-FFF2-40B4-BE49-F238E27FC236}">
                    <a16:creationId xmlns:a16="http://schemas.microsoft.com/office/drawing/2014/main" id="{511FA745-161A-DB22-8C0E-638FFB171809}"/>
                  </a:ext>
                </a:extLst>
              </p:cNvPr>
              <p:cNvSpPr>
                <a:spLocks/>
              </p:cNvSpPr>
              <p:nvPr/>
            </p:nvSpPr>
            <p:spPr bwMode="auto">
              <a:xfrm>
                <a:off x="1193" y="1199"/>
                <a:ext cx="48" cy="218"/>
              </a:xfrm>
              <a:custGeom>
                <a:avLst/>
                <a:gdLst>
                  <a:gd name="T0" fmla="*/ 59 w 36"/>
                  <a:gd name="T1" fmla="*/ 1 h 162"/>
                  <a:gd name="T2" fmla="*/ 0 w 36"/>
                  <a:gd name="T3" fmla="*/ 388 h 162"/>
                  <a:gd name="T4" fmla="*/ 27 w 36"/>
                  <a:gd name="T5" fmla="*/ 394 h 162"/>
                  <a:gd name="T6" fmla="*/ 79 w 36"/>
                  <a:gd name="T7" fmla="*/ 0 h 162"/>
                  <a:gd name="T8" fmla="*/ 59 w 36"/>
                  <a:gd name="T9" fmla="*/ 1 h 1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162">
                    <a:moveTo>
                      <a:pt x="25" y="1"/>
                    </a:moveTo>
                    <a:cubicBezTo>
                      <a:pt x="28" y="37"/>
                      <a:pt x="14" y="105"/>
                      <a:pt x="0" y="159"/>
                    </a:cubicBezTo>
                    <a:cubicBezTo>
                      <a:pt x="11" y="162"/>
                      <a:pt x="11" y="162"/>
                      <a:pt x="11" y="162"/>
                    </a:cubicBezTo>
                    <a:cubicBezTo>
                      <a:pt x="26" y="107"/>
                      <a:pt x="36" y="37"/>
                      <a:pt x="33" y="0"/>
                    </a:cubicBezTo>
                    <a:lnTo>
                      <a:pt x="25" y="1"/>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28" name="Freeform 240">
                <a:extLst>
                  <a:ext uri="{FF2B5EF4-FFF2-40B4-BE49-F238E27FC236}">
                    <a16:creationId xmlns:a16="http://schemas.microsoft.com/office/drawing/2014/main" id="{6E4EA4CC-3F4F-70F7-17F9-CE9F012C0A3F}"/>
                  </a:ext>
                </a:extLst>
              </p:cNvPr>
              <p:cNvSpPr>
                <a:spLocks/>
              </p:cNvSpPr>
              <p:nvPr/>
            </p:nvSpPr>
            <p:spPr bwMode="auto">
              <a:xfrm>
                <a:off x="1088" y="1047"/>
                <a:ext cx="25" cy="258"/>
              </a:xfrm>
              <a:custGeom>
                <a:avLst/>
                <a:gdLst>
                  <a:gd name="T0" fmla="*/ 16 w 19"/>
                  <a:gd name="T1" fmla="*/ 51 h 192"/>
                  <a:gd name="T2" fmla="*/ 5 w 19"/>
                  <a:gd name="T3" fmla="*/ 98 h 192"/>
                  <a:gd name="T4" fmla="*/ 14 w 19"/>
                  <a:gd name="T5" fmla="*/ 231 h 192"/>
                  <a:gd name="T6" fmla="*/ 18 w 19"/>
                  <a:gd name="T7" fmla="*/ 262 h 192"/>
                  <a:gd name="T8" fmla="*/ 12 w 19"/>
                  <a:gd name="T9" fmla="*/ 383 h 192"/>
                  <a:gd name="T10" fmla="*/ 9 w 19"/>
                  <a:gd name="T11" fmla="*/ 398 h 192"/>
                  <a:gd name="T12" fmla="*/ 9 w 19"/>
                  <a:gd name="T13" fmla="*/ 466 h 192"/>
                  <a:gd name="T14" fmla="*/ 22 w 19"/>
                  <a:gd name="T15" fmla="*/ 457 h 192"/>
                  <a:gd name="T16" fmla="*/ 28 w 19"/>
                  <a:gd name="T17" fmla="*/ 400 h 192"/>
                  <a:gd name="T18" fmla="*/ 29 w 19"/>
                  <a:gd name="T19" fmla="*/ 388 h 192"/>
                  <a:gd name="T20" fmla="*/ 37 w 19"/>
                  <a:gd name="T21" fmla="*/ 261 h 192"/>
                  <a:gd name="T22" fmla="*/ 29 w 19"/>
                  <a:gd name="T23" fmla="*/ 227 h 192"/>
                  <a:gd name="T24" fmla="*/ 18 w 19"/>
                  <a:gd name="T25" fmla="*/ 99 h 192"/>
                  <a:gd name="T26" fmla="*/ 24 w 19"/>
                  <a:gd name="T27" fmla="*/ 56 h 192"/>
                  <a:gd name="T28" fmla="*/ 34 w 19"/>
                  <a:gd name="T29" fmla="*/ 0 h 192"/>
                  <a:gd name="T30" fmla="*/ 24 w 19"/>
                  <a:gd name="T31" fmla="*/ 0 h 192"/>
                  <a:gd name="T32" fmla="*/ 16 w 19"/>
                  <a:gd name="T33" fmla="*/ 51 h 19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 h="192">
                    <a:moveTo>
                      <a:pt x="7" y="21"/>
                    </a:moveTo>
                    <a:cubicBezTo>
                      <a:pt x="5" y="26"/>
                      <a:pt x="3" y="32"/>
                      <a:pt x="2" y="40"/>
                    </a:cubicBezTo>
                    <a:cubicBezTo>
                      <a:pt x="0" y="57"/>
                      <a:pt x="2" y="77"/>
                      <a:pt x="6" y="95"/>
                    </a:cubicBezTo>
                    <a:cubicBezTo>
                      <a:pt x="8" y="108"/>
                      <a:pt x="8" y="108"/>
                      <a:pt x="8" y="108"/>
                    </a:cubicBezTo>
                    <a:cubicBezTo>
                      <a:pt x="11" y="125"/>
                      <a:pt x="8" y="141"/>
                      <a:pt x="5" y="158"/>
                    </a:cubicBezTo>
                    <a:cubicBezTo>
                      <a:pt x="4" y="164"/>
                      <a:pt x="4" y="164"/>
                      <a:pt x="4" y="164"/>
                    </a:cubicBezTo>
                    <a:cubicBezTo>
                      <a:pt x="2" y="176"/>
                      <a:pt x="0" y="187"/>
                      <a:pt x="4" y="192"/>
                    </a:cubicBezTo>
                    <a:cubicBezTo>
                      <a:pt x="10" y="188"/>
                      <a:pt x="10" y="188"/>
                      <a:pt x="10" y="188"/>
                    </a:cubicBezTo>
                    <a:cubicBezTo>
                      <a:pt x="8" y="185"/>
                      <a:pt x="11" y="172"/>
                      <a:pt x="12" y="165"/>
                    </a:cubicBezTo>
                    <a:cubicBezTo>
                      <a:pt x="13" y="160"/>
                      <a:pt x="13" y="160"/>
                      <a:pt x="13" y="160"/>
                    </a:cubicBezTo>
                    <a:cubicBezTo>
                      <a:pt x="16" y="142"/>
                      <a:pt x="19" y="125"/>
                      <a:pt x="16" y="107"/>
                    </a:cubicBezTo>
                    <a:cubicBezTo>
                      <a:pt x="13" y="94"/>
                      <a:pt x="13" y="94"/>
                      <a:pt x="13" y="94"/>
                    </a:cubicBezTo>
                    <a:cubicBezTo>
                      <a:pt x="10" y="76"/>
                      <a:pt x="6" y="56"/>
                      <a:pt x="8" y="41"/>
                    </a:cubicBezTo>
                    <a:cubicBezTo>
                      <a:pt x="9" y="33"/>
                      <a:pt x="10" y="28"/>
                      <a:pt x="11" y="23"/>
                    </a:cubicBezTo>
                    <a:cubicBezTo>
                      <a:pt x="13" y="16"/>
                      <a:pt x="15" y="10"/>
                      <a:pt x="15" y="0"/>
                    </a:cubicBezTo>
                    <a:cubicBezTo>
                      <a:pt x="11" y="0"/>
                      <a:pt x="11" y="0"/>
                      <a:pt x="11" y="0"/>
                    </a:cubicBezTo>
                    <a:cubicBezTo>
                      <a:pt x="10" y="8"/>
                      <a:pt x="8" y="14"/>
                      <a:pt x="7" y="21"/>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29" name="Freeform 241">
                <a:extLst>
                  <a:ext uri="{FF2B5EF4-FFF2-40B4-BE49-F238E27FC236}">
                    <a16:creationId xmlns:a16="http://schemas.microsoft.com/office/drawing/2014/main" id="{264252C3-0F61-B29C-D129-5CF5FAAD78A2}"/>
                  </a:ext>
                </a:extLst>
              </p:cNvPr>
              <p:cNvSpPr>
                <a:spLocks/>
              </p:cNvSpPr>
              <p:nvPr/>
            </p:nvSpPr>
            <p:spPr bwMode="auto">
              <a:xfrm>
                <a:off x="1144" y="876"/>
                <a:ext cx="167" cy="362"/>
              </a:xfrm>
              <a:custGeom>
                <a:avLst/>
                <a:gdLst>
                  <a:gd name="T0" fmla="*/ 303 w 124"/>
                  <a:gd name="T1" fmla="*/ 23 h 269"/>
                  <a:gd name="T2" fmla="*/ 296 w 124"/>
                  <a:gd name="T3" fmla="*/ 27 h 269"/>
                  <a:gd name="T4" fmla="*/ 268 w 124"/>
                  <a:gd name="T5" fmla="*/ 54 h 269"/>
                  <a:gd name="T6" fmla="*/ 260 w 124"/>
                  <a:gd name="T7" fmla="*/ 58 h 269"/>
                  <a:gd name="T8" fmla="*/ 246 w 124"/>
                  <a:gd name="T9" fmla="*/ 51 h 269"/>
                  <a:gd name="T10" fmla="*/ 246 w 124"/>
                  <a:gd name="T11" fmla="*/ 42 h 269"/>
                  <a:gd name="T12" fmla="*/ 249 w 124"/>
                  <a:gd name="T13" fmla="*/ 7 h 269"/>
                  <a:gd name="T14" fmla="*/ 252 w 124"/>
                  <a:gd name="T15" fmla="*/ 0 h 269"/>
                  <a:gd name="T16" fmla="*/ 252 w 124"/>
                  <a:gd name="T17" fmla="*/ 0 h 269"/>
                  <a:gd name="T18" fmla="*/ 237 w 124"/>
                  <a:gd name="T19" fmla="*/ 43 h 269"/>
                  <a:gd name="T20" fmla="*/ 237 w 124"/>
                  <a:gd name="T21" fmla="*/ 65 h 269"/>
                  <a:gd name="T22" fmla="*/ 220 w 124"/>
                  <a:gd name="T23" fmla="*/ 85 h 269"/>
                  <a:gd name="T24" fmla="*/ 203 w 124"/>
                  <a:gd name="T25" fmla="*/ 98 h 269"/>
                  <a:gd name="T26" fmla="*/ 193 w 124"/>
                  <a:gd name="T27" fmla="*/ 106 h 269"/>
                  <a:gd name="T28" fmla="*/ 168 w 124"/>
                  <a:gd name="T29" fmla="*/ 77 h 269"/>
                  <a:gd name="T30" fmla="*/ 163 w 124"/>
                  <a:gd name="T31" fmla="*/ 78 h 269"/>
                  <a:gd name="T32" fmla="*/ 182 w 124"/>
                  <a:gd name="T33" fmla="*/ 110 h 269"/>
                  <a:gd name="T34" fmla="*/ 178 w 124"/>
                  <a:gd name="T35" fmla="*/ 129 h 269"/>
                  <a:gd name="T36" fmla="*/ 174 w 124"/>
                  <a:gd name="T37" fmla="*/ 167 h 269"/>
                  <a:gd name="T38" fmla="*/ 174 w 124"/>
                  <a:gd name="T39" fmla="*/ 168 h 269"/>
                  <a:gd name="T40" fmla="*/ 154 w 124"/>
                  <a:gd name="T41" fmla="*/ 219 h 269"/>
                  <a:gd name="T42" fmla="*/ 114 w 124"/>
                  <a:gd name="T43" fmla="*/ 258 h 269"/>
                  <a:gd name="T44" fmla="*/ 15 w 124"/>
                  <a:gd name="T45" fmla="*/ 404 h 269"/>
                  <a:gd name="T46" fmla="*/ 9 w 124"/>
                  <a:gd name="T47" fmla="*/ 544 h 269"/>
                  <a:gd name="T48" fmla="*/ 0 w 124"/>
                  <a:gd name="T49" fmla="*/ 655 h 269"/>
                  <a:gd name="T50" fmla="*/ 35 w 124"/>
                  <a:gd name="T51" fmla="*/ 619 h 269"/>
                  <a:gd name="T52" fmla="*/ 35 w 124"/>
                  <a:gd name="T53" fmla="*/ 541 h 269"/>
                  <a:gd name="T54" fmla="*/ 40 w 124"/>
                  <a:gd name="T55" fmla="*/ 409 h 269"/>
                  <a:gd name="T56" fmla="*/ 132 w 124"/>
                  <a:gd name="T57" fmla="*/ 277 h 269"/>
                  <a:gd name="T58" fmla="*/ 174 w 124"/>
                  <a:gd name="T59" fmla="*/ 237 h 269"/>
                  <a:gd name="T60" fmla="*/ 198 w 124"/>
                  <a:gd name="T61" fmla="*/ 168 h 269"/>
                  <a:gd name="T62" fmla="*/ 198 w 124"/>
                  <a:gd name="T63" fmla="*/ 167 h 269"/>
                  <a:gd name="T64" fmla="*/ 215 w 124"/>
                  <a:gd name="T65" fmla="*/ 112 h 269"/>
                  <a:gd name="T66" fmla="*/ 226 w 124"/>
                  <a:gd name="T67" fmla="*/ 104 h 269"/>
                  <a:gd name="T68" fmla="*/ 246 w 124"/>
                  <a:gd name="T69" fmla="*/ 85 h 269"/>
                  <a:gd name="T70" fmla="*/ 260 w 124"/>
                  <a:gd name="T71" fmla="*/ 70 h 269"/>
                  <a:gd name="T72" fmla="*/ 271 w 124"/>
                  <a:gd name="T73" fmla="*/ 65 h 269"/>
                  <a:gd name="T74" fmla="*/ 303 w 124"/>
                  <a:gd name="T75" fmla="*/ 23 h 26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4" h="269">
                    <a:moveTo>
                      <a:pt x="124" y="10"/>
                    </a:moveTo>
                    <a:cubicBezTo>
                      <a:pt x="123" y="10"/>
                      <a:pt x="122" y="9"/>
                      <a:pt x="121" y="11"/>
                    </a:cubicBezTo>
                    <a:cubicBezTo>
                      <a:pt x="119" y="14"/>
                      <a:pt x="118" y="19"/>
                      <a:pt x="110" y="22"/>
                    </a:cubicBezTo>
                    <a:cubicBezTo>
                      <a:pt x="106" y="24"/>
                      <a:pt x="106" y="24"/>
                      <a:pt x="106" y="24"/>
                    </a:cubicBezTo>
                    <a:cubicBezTo>
                      <a:pt x="105" y="24"/>
                      <a:pt x="102" y="24"/>
                      <a:pt x="101" y="21"/>
                    </a:cubicBezTo>
                    <a:cubicBezTo>
                      <a:pt x="101" y="19"/>
                      <a:pt x="101" y="18"/>
                      <a:pt x="101" y="17"/>
                    </a:cubicBezTo>
                    <a:cubicBezTo>
                      <a:pt x="100" y="12"/>
                      <a:pt x="99" y="5"/>
                      <a:pt x="102" y="3"/>
                    </a:cubicBezTo>
                    <a:cubicBezTo>
                      <a:pt x="103" y="2"/>
                      <a:pt x="102" y="1"/>
                      <a:pt x="103" y="0"/>
                    </a:cubicBezTo>
                    <a:cubicBezTo>
                      <a:pt x="103" y="0"/>
                      <a:pt x="103" y="0"/>
                      <a:pt x="103" y="0"/>
                    </a:cubicBezTo>
                    <a:cubicBezTo>
                      <a:pt x="95" y="4"/>
                      <a:pt x="95" y="11"/>
                      <a:pt x="97" y="18"/>
                    </a:cubicBezTo>
                    <a:cubicBezTo>
                      <a:pt x="97" y="21"/>
                      <a:pt x="97" y="27"/>
                      <a:pt x="97" y="27"/>
                    </a:cubicBezTo>
                    <a:cubicBezTo>
                      <a:pt x="96" y="33"/>
                      <a:pt x="93" y="33"/>
                      <a:pt x="90" y="35"/>
                    </a:cubicBezTo>
                    <a:cubicBezTo>
                      <a:pt x="83" y="40"/>
                      <a:pt x="83" y="40"/>
                      <a:pt x="83" y="40"/>
                    </a:cubicBezTo>
                    <a:cubicBezTo>
                      <a:pt x="81" y="41"/>
                      <a:pt x="80" y="42"/>
                      <a:pt x="79" y="44"/>
                    </a:cubicBezTo>
                    <a:cubicBezTo>
                      <a:pt x="77" y="40"/>
                      <a:pt x="72" y="33"/>
                      <a:pt x="69" y="31"/>
                    </a:cubicBezTo>
                    <a:cubicBezTo>
                      <a:pt x="67" y="29"/>
                      <a:pt x="67" y="32"/>
                      <a:pt x="67" y="32"/>
                    </a:cubicBezTo>
                    <a:cubicBezTo>
                      <a:pt x="71" y="36"/>
                      <a:pt x="74" y="39"/>
                      <a:pt x="74" y="45"/>
                    </a:cubicBezTo>
                    <a:cubicBezTo>
                      <a:pt x="74" y="46"/>
                      <a:pt x="75" y="50"/>
                      <a:pt x="73" y="53"/>
                    </a:cubicBezTo>
                    <a:cubicBezTo>
                      <a:pt x="72" y="57"/>
                      <a:pt x="71" y="62"/>
                      <a:pt x="71" y="68"/>
                    </a:cubicBezTo>
                    <a:cubicBezTo>
                      <a:pt x="71" y="69"/>
                      <a:pt x="71" y="69"/>
                      <a:pt x="71" y="69"/>
                    </a:cubicBezTo>
                    <a:cubicBezTo>
                      <a:pt x="71" y="80"/>
                      <a:pt x="71" y="82"/>
                      <a:pt x="63" y="90"/>
                    </a:cubicBezTo>
                    <a:cubicBezTo>
                      <a:pt x="58" y="96"/>
                      <a:pt x="52" y="101"/>
                      <a:pt x="47" y="106"/>
                    </a:cubicBezTo>
                    <a:cubicBezTo>
                      <a:pt x="29" y="123"/>
                      <a:pt x="11" y="140"/>
                      <a:pt x="6" y="166"/>
                    </a:cubicBezTo>
                    <a:cubicBezTo>
                      <a:pt x="3" y="184"/>
                      <a:pt x="3" y="204"/>
                      <a:pt x="4" y="223"/>
                    </a:cubicBezTo>
                    <a:cubicBezTo>
                      <a:pt x="4" y="233"/>
                      <a:pt x="5" y="252"/>
                      <a:pt x="0" y="269"/>
                    </a:cubicBezTo>
                    <a:cubicBezTo>
                      <a:pt x="14" y="254"/>
                      <a:pt x="14" y="254"/>
                      <a:pt x="14" y="254"/>
                    </a:cubicBezTo>
                    <a:cubicBezTo>
                      <a:pt x="14" y="244"/>
                      <a:pt x="14" y="233"/>
                      <a:pt x="14" y="222"/>
                    </a:cubicBezTo>
                    <a:cubicBezTo>
                      <a:pt x="13" y="204"/>
                      <a:pt x="13" y="185"/>
                      <a:pt x="16" y="168"/>
                    </a:cubicBezTo>
                    <a:cubicBezTo>
                      <a:pt x="20" y="145"/>
                      <a:pt x="36" y="130"/>
                      <a:pt x="54" y="114"/>
                    </a:cubicBezTo>
                    <a:cubicBezTo>
                      <a:pt x="59" y="108"/>
                      <a:pt x="65" y="103"/>
                      <a:pt x="71" y="97"/>
                    </a:cubicBezTo>
                    <a:cubicBezTo>
                      <a:pt x="81" y="86"/>
                      <a:pt x="81" y="81"/>
                      <a:pt x="81" y="69"/>
                    </a:cubicBezTo>
                    <a:cubicBezTo>
                      <a:pt x="81" y="68"/>
                      <a:pt x="81" y="68"/>
                      <a:pt x="81" y="68"/>
                    </a:cubicBezTo>
                    <a:cubicBezTo>
                      <a:pt x="81" y="58"/>
                      <a:pt x="82" y="51"/>
                      <a:pt x="88" y="46"/>
                    </a:cubicBezTo>
                    <a:cubicBezTo>
                      <a:pt x="93" y="42"/>
                      <a:pt x="93" y="42"/>
                      <a:pt x="93" y="42"/>
                    </a:cubicBezTo>
                    <a:cubicBezTo>
                      <a:pt x="96" y="41"/>
                      <a:pt x="99" y="39"/>
                      <a:pt x="101" y="35"/>
                    </a:cubicBezTo>
                    <a:cubicBezTo>
                      <a:pt x="102" y="33"/>
                      <a:pt x="105" y="29"/>
                      <a:pt x="106" y="29"/>
                    </a:cubicBezTo>
                    <a:cubicBezTo>
                      <a:pt x="111" y="27"/>
                      <a:pt x="111" y="27"/>
                      <a:pt x="111" y="27"/>
                    </a:cubicBezTo>
                    <a:cubicBezTo>
                      <a:pt x="118" y="23"/>
                      <a:pt x="121" y="18"/>
                      <a:pt x="124" y="1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0" name="Freeform 242">
                <a:extLst>
                  <a:ext uri="{FF2B5EF4-FFF2-40B4-BE49-F238E27FC236}">
                    <a16:creationId xmlns:a16="http://schemas.microsoft.com/office/drawing/2014/main" id="{8F415236-B055-50CE-850F-CAA49E1028EE}"/>
                  </a:ext>
                </a:extLst>
              </p:cNvPr>
              <p:cNvSpPr>
                <a:spLocks/>
              </p:cNvSpPr>
              <p:nvPr/>
            </p:nvSpPr>
            <p:spPr bwMode="auto">
              <a:xfrm>
                <a:off x="1050" y="794"/>
                <a:ext cx="315" cy="549"/>
              </a:xfrm>
              <a:custGeom>
                <a:avLst/>
                <a:gdLst>
                  <a:gd name="T0" fmla="*/ 543 w 234"/>
                  <a:gd name="T1" fmla="*/ 494 h 408"/>
                  <a:gd name="T2" fmla="*/ 522 w 234"/>
                  <a:gd name="T3" fmla="*/ 492 h 408"/>
                  <a:gd name="T4" fmla="*/ 530 w 234"/>
                  <a:gd name="T5" fmla="*/ 436 h 408"/>
                  <a:gd name="T6" fmla="*/ 528 w 234"/>
                  <a:gd name="T7" fmla="*/ 373 h 408"/>
                  <a:gd name="T8" fmla="*/ 522 w 234"/>
                  <a:gd name="T9" fmla="*/ 435 h 408"/>
                  <a:gd name="T10" fmla="*/ 513 w 234"/>
                  <a:gd name="T11" fmla="*/ 488 h 408"/>
                  <a:gd name="T12" fmla="*/ 506 w 234"/>
                  <a:gd name="T13" fmla="*/ 509 h 408"/>
                  <a:gd name="T14" fmla="*/ 444 w 234"/>
                  <a:gd name="T15" fmla="*/ 569 h 408"/>
                  <a:gd name="T16" fmla="*/ 394 w 234"/>
                  <a:gd name="T17" fmla="*/ 587 h 408"/>
                  <a:gd name="T18" fmla="*/ 324 w 234"/>
                  <a:gd name="T19" fmla="*/ 593 h 408"/>
                  <a:gd name="T20" fmla="*/ 289 w 234"/>
                  <a:gd name="T21" fmla="*/ 569 h 408"/>
                  <a:gd name="T22" fmla="*/ 318 w 234"/>
                  <a:gd name="T23" fmla="*/ 502 h 408"/>
                  <a:gd name="T24" fmla="*/ 389 w 234"/>
                  <a:gd name="T25" fmla="*/ 471 h 408"/>
                  <a:gd name="T26" fmla="*/ 413 w 234"/>
                  <a:gd name="T27" fmla="*/ 452 h 408"/>
                  <a:gd name="T28" fmla="*/ 451 w 234"/>
                  <a:gd name="T29" fmla="*/ 414 h 408"/>
                  <a:gd name="T30" fmla="*/ 408 w 234"/>
                  <a:gd name="T31" fmla="*/ 439 h 408"/>
                  <a:gd name="T32" fmla="*/ 381 w 234"/>
                  <a:gd name="T33" fmla="*/ 460 h 408"/>
                  <a:gd name="T34" fmla="*/ 323 w 234"/>
                  <a:gd name="T35" fmla="*/ 482 h 408"/>
                  <a:gd name="T36" fmla="*/ 312 w 234"/>
                  <a:gd name="T37" fmla="*/ 386 h 408"/>
                  <a:gd name="T38" fmla="*/ 283 w 234"/>
                  <a:gd name="T39" fmla="*/ 225 h 408"/>
                  <a:gd name="T40" fmla="*/ 341 w 234"/>
                  <a:gd name="T41" fmla="*/ 79 h 408"/>
                  <a:gd name="T42" fmla="*/ 417 w 234"/>
                  <a:gd name="T43" fmla="*/ 57 h 408"/>
                  <a:gd name="T44" fmla="*/ 365 w 234"/>
                  <a:gd name="T45" fmla="*/ 65 h 408"/>
                  <a:gd name="T46" fmla="*/ 361 w 234"/>
                  <a:gd name="T47" fmla="*/ 36 h 408"/>
                  <a:gd name="T48" fmla="*/ 351 w 234"/>
                  <a:gd name="T49" fmla="*/ 0 h 408"/>
                  <a:gd name="T50" fmla="*/ 334 w 234"/>
                  <a:gd name="T51" fmla="*/ 70 h 408"/>
                  <a:gd name="T52" fmla="*/ 252 w 234"/>
                  <a:gd name="T53" fmla="*/ 199 h 408"/>
                  <a:gd name="T54" fmla="*/ 153 w 234"/>
                  <a:gd name="T55" fmla="*/ 136 h 408"/>
                  <a:gd name="T56" fmla="*/ 163 w 234"/>
                  <a:gd name="T57" fmla="*/ 42 h 408"/>
                  <a:gd name="T58" fmla="*/ 183 w 234"/>
                  <a:gd name="T59" fmla="*/ 15 h 408"/>
                  <a:gd name="T60" fmla="*/ 148 w 234"/>
                  <a:gd name="T61" fmla="*/ 48 h 408"/>
                  <a:gd name="T62" fmla="*/ 114 w 234"/>
                  <a:gd name="T63" fmla="*/ 7 h 408"/>
                  <a:gd name="T64" fmla="*/ 135 w 234"/>
                  <a:gd name="T65" fmla="*/ 69 h 408"/>
                  <a:gd name="T66" fmla="*/ 121 w 234"/>
                  <a:gd name="T67" fmla="*/ 136 h 408"/>
                  <a:gd name="T68" fmla="*/ 51 w 234"/>
                  <a:gd name="T69" fmla="*/ 120 h 408"/>
                  <a:gd name="T70" fmla="*/ 35 w 234"/>
                  <a:gd name="T71" fmla="*/ 85 h 408"/>
                  <a:gd name="T72" fmla="*/ 40 w 234"/>
                  <a:gd name="T73" fmla="*/ 135 h 408"/>
                  <a:gd name="T74" fmla="*/ 1 w 234"/>
                  <a:gd name="T75" fmla="*/ 156 h 408"/>
                  <a:gd name="T76" fmla="*/ 118 w 234"/>
                  <a:gd name="T77" fmla="*/ 156 h 408"/>
                  <a:gd name="T78" fmla="*/ 263 w 234"/>
                  <a:gd name="T79" fmla="*/ 262 h 408"/>
                  <a:gd name="T80" fmla="*/ 288 w 234"/>
                  <a:gd name="T81" fmla="*/ 389 h 408"/>
                  <a:gd name="T82" fmla="*/ 277 w 234"/>
                  <a:gd name="T83" fmla="*/ 498 h 408"/>
                  <a:gd name="T84" fmla="*/ 198 w 234"/>
                  <a:gd name="T85" fmla="*/ 460 h 408"/>
                  <a:gd name="T86" fmla="*/ 136 w 234"/>
                  <a:gd name="T87" fmla="*/ 429 h 408"/>
                  <a:gd name="T88" fmla="*/ 127 w 234"/>
                  <a:gd name="T89" fmla="*/ 431 h 408"/>
                  <a:gd name="T90" fmla="*/ 193 w 234"/>
                  <a:gd name="T91" fmla="*/ 475 h 408"/>
                  <a:gd name="T92" fmla="*/ 276 w 234"/>
                  <a:gd name="T93" fmla="*/ 514 h 408"/>
                  <a:gd name="T94" fmla="*/ 256 w 234"/>
                  <a:gd name="T95" fmla="*/ 585 h 408"/>
                  <a:gd name="T96" fmla="*/ 156 w 234"/>
                  <a:gd name="T97" fmla="*/ 994 h 408"/>
                  <a:gd name="T98" fmla="*/ 241 w 234"/>
                  <a:gd name="T99" fmla="*/ 680 h 408"/>
                  <a:gd name="T100" fmla="*/ 261 w 234"/>
                  <a:gd name="T101" fmla="*/ 675 h 408"/>
                  <a:gd name="T102" fmla="*/ 289 w 234"/>
                  <a:gd name="T103" fmla="*/ 690 h 408"/>
                  <a:gd name="T104" fmla="*/ 256 w 234"/>
                  <a:gd name="T105" fmla="*/ 649 h 408"/>
                  <a:gd name="T106" fmla="*/ 287 w 234"/>
                  <a:gd name="T107" fmla="*/ 599 h 408"/>
                  <a:gd name="T108" fmla="*/ 386 w 234"/>
                  <a:gd name="T109" fmla="*/ 619 h 408"/>
                  <a:gd name="T110" fmla="*/ 428 w 234"/>
                  <a:gd name="T111" fmla="*/ 592 h 408"/>
                  <a:gd name="T112" fmla="*/ 481 w 234"/>
                  <a:gd name="T113" fmla="*/ 576 h 408"/>
                  <a:gd name="T114" fmla="*/ 543 w 234"/>
                  <a:gd name="T115" fmla="*/ 505 h 408"/>
                  <a:gd name="T116" fmla="*/ 569 w 234"/>
                  <a:gd name="T117" fmla="*/ 487 h 4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34" h="408">
                    <a:moveTo>
                      <a:pt x="233" y="200"/>
                    </a:moveTo>
                    <a:cubicBezTo>
                      <a:pt x="231" y="203"/>
                      <a:pt x="228" y="203"/>
                      <a:pt x="222" y="203"/>
                    </a:cubicBezTo>
                    <a:cubicBezTo>
                      <a:pt x="220" y="203"/>
                      <a:pt x="217" y="204"/>
                      <a:pt x="214" y="204"/>
                    </a:cubicBezTo>
                    <a:cubicBezTo>
                      <a:pt x="214" y="204"/>
                      <a:pt x="214" y="203"/>
                      <a:pt x="214" y="202"/>
                    </a:cubicBezTo>
                    <a:cubicBezTo>
                      <a:pt x="216" y="192"/>
                      <a:pt x="216" y="192"/>
                      <a:pt x="216" y="192"/>
                    </a:cubicBezTo>
                    <a:cubicBezTo>
                      <a:pt x="216" y="188"/>
                      <a:pt x="217" y="184"/>
                      <a:pt x="218" y="179"/>
                    </a:cubicBezTo>
                    <a:cubicBezTo>
                      <a:pt x="220" y="173"/>
                      <a:pt x="219" y="164"/>
                      <a:pt x="219" y="161"/>
                    </a:cubicBezTo>
                    <a:cubicBezTo>
                      <a:pt x="219" y="158"/>
                      <a:pt x="216" y="153"/>
                      <a:pt x="216" y="153"/>
                    </a:cubicBezTo>
                    <a:cubicBezTo>
                      <a:pt x="217" y="162"/>
                      <a:pt x="217" y="162"/>
                      <a:pt x="217" y="162"/>
                    </a:cubicBezTo>
                    <a:cubicBezTo>
                      <a:pt x="218" y="167"/>
                      <a:pt x="216" y="173"/>
                      <a:pt x="214" y="178"/>
                    </a:cubicBezTo>
                    <a:cubicBezTo>
                      <a:pt x="213" y="183"/>
                      <a:pt x="212" y="188"/>
                      <a:pt x="212" y="192"/>
                    </a:cubicBezTo>
                    <a:cubicBezTo>
                      <a:pt x="210" y="201"/>
                      <a:pt x="210" y="201"/>
                      <a:pt x="210" y="201"/>
                    </a:cubicBezTo>
                    <a:cubicBezTo>
                      <a:pt x="210" y="203"/>
                      <a:pt x="208" y="206"/>
                      <a:pt x="207" y="209"/>
                    </a:cubicBezTo>
                    <a:cubicBezTo>
                      <a:pt x="207" y="209"/>
                      <a:pt x="207" y="209"/>
                      <a:pt x="207" y="209"/>
                    </a:cubicBezTo>
                    <a:cubicBezTo>
                      <a:pt x="203" y="219"/>
                      <a:pt x="196" y="227"/>
                      <a:pt x="192" y="230"/>
                    </a:cubicBezTo>
                    <a:cubicBezTo>
                      <a:pt x="189" y="232"/>
                      <a:pt x="186" y="232"/>
                      <a:pt x="182" y="233"/>
                    </a:cubicBezTo>
                    <a:cubicBezTo>
                      <a:pt x="178" y="233"/>
                      <a:pt x="174" y="234"/>
                      <a:pt x="171" y="235"/>
                    </a:cubicBezTo>
                    <a:cubicBezTo>
                      <a:pt x="168" y="237"/>
                      <a:pt x="165" y="239"/>
                      <a:pt x="162" y="241"/>
                    </a:cubicBezTo>
                    <a:cubicBezTo>
                      <a:pt x="160" y="243"/>
                      <a:pt x="158" y="245"/>
                      <a:pt x="155" y="247"/>
                    </a:cubicBezTo>
                    <a:cubicBezTo>
                      <a:pt x="147" y="250"/>
                      <a:pt x="141" y="247"/>
                      <a:pt x="133" y="244"/>
                    </a:cubicBezTo>
                    <a:cubicBezTo>
                      <a:pt x="130" y="242"/>
                      <a:pt x="125" y="240"/>
                      <a:pt x="121" y="239"/>
                    </a:cubicBezTo>
                    <a:cubicBezTo>
                      <a:pt x="117" y="238"/>
                      <a:pt x="118" y="235"/>
                      <a:pt x="119" y="233"/>
                    </a:cubicBezTo>
                    <a:cubicBezTo>
                      <a:pt x="122" y="225"/>
                      <a:pt x="124" y="218"/>
                      <a:pt x="126" y="211"/>
                    </a:cubicBezTo>
                    <a:cubicBezTo>
                      <a:pt x="126" y="210"/>
                      <a:pt x="127" y="206"/>
                      <a:pt x="130" y="206"/>
                    </a:cubicBezTo>
                    <a:cubicBezTo>
                      <a:pt x="133" y="204"/>
                      <a:pt x="137" y="203"/>
                      <a:pt x="141" y="202"/>
                    </a:cubicBezTo>
                    <a:cubicBezTo>
                      <a:pt x="147" y="201"/>
                      <a:pt x="154" y="199"/>
                      <a:pt x="160" y="193"/>
                    </a:cubicBezTo>
                    <a:cubicBezTo>
                      <a:pt x="163" y="190"/>
                      <a:pt x="163" y="190"/>
                      <a:pt x="163" y="190"/>
                    </a:cubicBezTo>
                    <a:cubicBezTo>
                      <a:pt x="165" y="188"/>
                      <a:pt x="165" y="187"/>
                      <a:pt x="169" y="186"/>
                    </a:cubicBezTo>
                    <a:cubicBezTo>
                      <a:pt x="173" y="184"/>
                      <a:pt x="173" y="184"/>
                      <a:pt x="173" y="184"/>
                    </a:cubicBezTo>
                    <a:cubicBezTo>
                      <a:pt x="179" y="181"/>
                      <a:pt x="180" y="178"/>
                      <a:pt x="185" y="170"/>
                    </a:cubicBezTo>
                    <a:cubicBezTo>
                      <a:pt x="181" y="176"/>
                      <a:pt x="176" y="176"/>
                      <a:pt x="170" y="178"/>
                    </a:cubicBezTo>
                    <a:cubicBezTo>
                      <a:pt x="167" y="180"/>
                      <a:pt x="167" y="180"/>
                      <a:pt x="167" y="180"/>
                    </a:cubicBezTo>
                    <a:cubicBezTo>
                      <a:pt x="162" y="182"/>
                      <a:pt x="161" y="184"/>
                      <a:pt x="159" y="186"/>
                    </a:cubicBezTo>
                    <a:cubicBezTo>
                      <a:pt x="156" y="189"/>
                      <a:pt x="156" y="189"/>
                      <a:pt x="156" y="189"/>
                    </a:cubicBezTo>
                    <a:cubicBezTo>
                      <a:pt x="151" y="194"/>
                      <a:pt x="145" y="195"/>
                      <a:pt x="139" y="196"/>
                    </a:cubicBezTo>
                    <a:cubicBezTo>
                      <a:pt x="137" y="197"/>
                      <a:pt x="134" y="198"/>
                      <a:pt x="132" y="198"/>
                    </a:cubicBezTo>
                    <a:cubicBezTo>
                      <a:pt x="131" y="199"/>
                      <a:pt x="129" y="196"/>
                      <a:pt x="129" y="195"/>
                    </a:cubicBezTo>
                    <a:cubicBezTo>
                      <a:pt x="131" y="182"/>
                      <a:pt x="130" y="172"/>
                      <a:pt x="128" y="158"/>
                    </a:cubicBezTo>
                    <a:cubicBezTo>
                      <a:pt x="123" y="137"/>
                      <a:pt x="123" y="137"/>
                      <a:pt x="123" y="137"/>
                    </a:cubicBezTo>
                    <a:cubicBezTo>
                      <a:pt x="120" y="121"/>
                      <a:pt x="117" y="108"/>
                      <a:pt x="116" y="92"/>
                    </a:cubicBezTo>
                    <a:cubicBezTo>
                      <a:pt x="116" y="92"/>
                      <a:pt x="116" y="76"/>
                      <a:pt x="118" y="71"/>
                    </a:cubicBezTo>
                    <a:cubicBezTo>
                      <a:pt x="123" y="54"/>
                      <a:pt x="128" y="45"/>
                      <a:pt x="140" y="33"/>
                    </a:cubicBezTo>
                    <a:cubicBezTo>
                      <a:pt x="142" y="31"/>
                      <a:pt x="145" y="31"/>
                      <a:pt x="147" y="31"/>
                    </a:cubicBezTo>
                    <a:cubicBezTo>
                      <a:pt x="152" y="31"/>
                      <a:pt x="165" y="32"/>
                      <a:pt x="171" y="23"/>
                    </a:cubicBezTo>
                    <a:cubicBezTo>
                      <a:pt x="170" y="23"/>
                      <a:pt x="170" y="23"/>
                      <a:pt x="169" y="23"/>
                    </a:cubicBezTo>
                    <a:cubicBezTo>
                      <a:pt x="163" y="27"/>
                      <a:pt x="154" y="28"/>
                      <a:pt x="149" y="27"/>
                    </a:cubicBezTo>
                    <a:cubicBezTo>
                      <a:pt x="148" y="26"/>
                      <a:pt x="148" y="24"/>
                      <a:pt x="148" y="22"/>
                    </a:cubicBezTo>
                    <a:cubicBezTo>
                      <a:pt x="148" y="20"/>
                      <a:pt x="148" y="17"/>
                      <a:pt x="148" y="15"/>
                    </a:cubicBezTo>
                    <a:cubicBezTo>
                      <a:pt x="148" y="12"/>
                      <a:pt x="147" y="6"/>
                      <a:pt x="146" y="2"/>
                    </a:cubicBezTo>
                    <a:cubicBezTo>
                      <a:pt x="145" y="0"/>
                      <a:pt x="145" y="0"/>
                      <a:pt x="144" y="0"/>
                    </a:cubicBezTo>
                    <a:cubicBezTo>
                      <a:pt x="146" y="9"/>
                      <a:pt x="145" y="17"/>
                      <a:pt x="144" y="21"/>
                    </a:cubicBezTo>
                    <a:cubicBezTo>
                      <a:pt x="144" y="25"/>
                      <a:pt x="139" y="27"/>
                      <a:pt x="137" y="29"/>
                    </a:cubicBezTo>
                    <a:cubicBezTo>
                      <a:pt x="124" y="43"/>
                      <a:pt x="113" y="56"/>
                      <a:pt x="108" y="77"/>
                    </a:cubicBezTo>
                    <a:cubicBezTo>
                      <a:pt x="108" y="80"/>
                      <a:pt x="106" y="84"/>
                      <a:pt x="103" y="82"/>
                    </a:cubicBezTo>
                    <a:cubicBezTo>
                      <a:pt x="94" y="75"/>
                      <a:pt x="82" y="69"/>
                      <a:pt x="71" y="64"/>
                    </a:cubicBezTo>
                    <a:cubicBezTo>
                      <a:pt x="66" y="61"/>
                      <a:pt x="64" y="58"/>
                      <a:pt x="63" y="56"/>
                    </a:cubicBezTo>
                    <a:cubicBezTo>
                      <a:pt x="59" y="48"/>
                      <a:pt x="60" y="38"/>
                      <a:pt x="61" y="30"/>
                    </a:cubicBezTo>
                    <a:cubicBezTo>
                      <a:pt x="61" y="30"/>
                      <a:pt x="65" y="20"/>
                      <a:pt x="67" y="17"/>
                    </a:cubicBezTo>
                    <a:cubicBezTo>
                      <a:pt x="69" y="14"/>
                      <a:pt x="73" y="10"/>
                      <a:pt x="75" y="8"/>
                    </a:cubicBezTo>
                    <a:cubicBezTo>
                      <a:pt x="76" y="7"/>
                      <a:pt x="76" y="7"/>
                      <a:pt x="75" y="6"/>
                    </a:cubicBezTo>
                    <a:cubicBezTo>
                      <a:pt x="73" y="9"/>
                      <a:pt x="67" y="11"/>
                      <a:pt x="64" y="15"/>
                    </a:cubicBezTo>
                    <a:cubicBezTo>
                      <a:pt x="63" y="16"/>
                      <a:pt x="61" y="19"/>
                      <a:pt x="61" y="20"/>
                    </a:cubicBezTo>
                    <a:cubicBezTo>
                      <a:pt x="60" y="18"/>
                      <a:pt x="53" y="9"/>
                      <a:pt x="50" y="5"/>
                    </a:cubicBezTo>
                    <a:cubicBezTo>
                      <a:pt x="48" y="3"/>
                      <a:pt x="47" y="3"/>
                      <a:pt x="47" y="3"/>
                    </a:cubicBezTo>
                    <a:cubicBezTo>
                      <a:pt x="47" y="3"/>
                      <a:pt x="55" y="19"/>
                      <a:pt x="55" y="21"/>
                    </a:cubicBezTo>
                    <a:cubicBezTo>
                      <a:pt x="56" y="25"/>
                      <a:pt x="55" y="28"/>
                      <a:pt x="55" y="28"/>
                    </a:cubicBezTo>
                    <a:cubicBezTo>
                      <a:pt x="54" y="34"/>
                      <a:pt x="52" y="44"/>
                      <a:pt x="53" y="53"/>
                    </a:cubicBezTo>
                    <a:cubicBezTo>
                      <a:pt x="54" y="55"/>
                      <a:pt x="52" y="57"/>
                      <a:pt x="50" y="56"/>
                    </a:cubicBezTo>
                    <a:cubicBezTo>
                      <a:pt x="50" y="56"/>
                      <a:pt x="38" y="55"/>
                      <a:pt x="34" y="54"/>
                    </a:cubicBezTo>
                    <a:cubicBezTo>
                      <a:pt x="31" y="53"/>
                      <a:pt x="23" y="52"/>
                      <a:pt x="21" y="49"/>
                    </a:cubicBezTo>
                    <a:cubicBezTo>
                      <a:pt x="18" y="45"/>
                      <a:pt x="15" y="39"/>
                      <a:pt x="16" y="34"/>
                    </a:cubicBezTo>
                    <a:cubicBezTo>
                      <a:pt x="15" y="35"/>
                      <a:pt x="14" y="33"/>
                      <a:pt x="14" y="35"/>
                    </a:cubicBezTo>
                    <a:cubicBezTo>
                      <a:pt x="14" y="40"/>
                      <a:pt x="15" y="46"/>
                      <a:pt x="17" y="50"/>
                    </a:cubicBezTo>
                    <a:cubicBezTo>
                      <a:pt x="17" y="51"/>
                      <a:pt x="18" y="54"/>
                      <a:pt x="16" y="55"/>
                    </a:cubicBezTo>
                    <a:cubicBezTo>
                      <a:pt x="11" y="56"/>
                      <a:pt x="5" y="59"/>
                      <a:pt x="1" y="62"/>
                    </a:cubicBezTo>
                    <a:cubicBezTo>
                      <a:pt x="0" y="63"/>
                      <a:pt x="1" y="64"/>
                      <a:pt x="1" y="64"/>
                    </a:cubicBezTo>
                    <a:cubicBezTo>
                      <a:pt x="10" y="59"/>
                      <a:pt x="25" y="56"/>
                      <a:pt x="45" y="63"/>
                    </a:cubicBezTo>
                    <a:cubicBezTo>
                      <a:pt x="48" y="64"/>
                      <a:pt x="48" y="64"/>
                      <a:pt x="48" y="64"/>
                    </a:cubicBezTo>
                    <a:cubicBezTo>
                      <a:pt x="61" y="68"/>
                      <a:pt x="81" y="77"/>
                      <a:pt x="95" y="86"/>
                    </a:cubicBezTo>
                    <a:cubicBezTo>
                      <a:pt x="105" y="92"/>
                      <a:pt x="107" y="104"/>
                      <a:pt x="108" y="108"/>
                    </a:cubicBezTo>
                    <a:cubicBezTo>
                      <a:pt x="109" y="118"/>
                      <a:pt x="111" y="128"/>
                      <a:pt x="114" y="139"/>
                    </a:cubicBezTo>
                    <a:cubicBezTo>
                      <a:pt x="118" y="160"/>
                      <a:pt x="118" y="160"/>
                      <a:pt x="118" y="160"/>
                    </a:cubicBezTo>
                    <a:cubicBezTo>
                      <a:pt x="121" y="175"/>
                      <a:pt x="122" y="186"/>
                      <a:pt x="118" y="203"/>
                    </a:cubicBezTo>
                    <a:cubicBezTo>
                      <a:pt x="117" y="206"/>
                      <a:pt x="115" y="205"/>
                      <a:pt x="114" y="204"/>
                    </a:cubicBezTo>
                    <a:cubicBezTo>
                      <a:pt x="108" y="200"/>
                      <a:pt x="101" y="197"/>
                      <a:pt x="97" y="194"/>
                    </a:cubicBezTo>
                    <a:cubicBezTo>
                      <a:pt x="91" y="192"/>
                      <a:pt x="86" y="190"/>
                      <a:pt x="81" y="189"/>
                    </a:cubicBezTo>
                    <a:cubicBezTo>
                      <a:pt x="75" y="187"/>
                      <a:pt x="69" y="186"/>
                      <a:pt x="64" y="183"/>
                    </a:cubicBezTo>
                    <a:cubicBezTo>
                      <a:pt x="61" y="182"/>
                      <a:pt x="59" y="179"/>
                      <a:pt x="56" y="176"/>
                    </a:cubicBezTo>
                    <a:cubicBezTo>
                      <a:pt x="54" y="172"/>
                      <a:pt x="49" y="168"/>
                      <a:pt x="46" y="166"/>
                    </a:cubicBezTo>
                    <a:cubicBezTo>
                      <a:pt x="48" y="168"/>
                      <a:pt x="50" y="174"/>
                      <a:pt x="52" y="177"/>
                    </a:cubicBezTo>
                    <a:cubicBezTo>
                      <a:pt x="55" y="181"/>
                      <a:pt x="57" y="186"/>
                      <a:pt x="61" y="188"/>
                    </a:cubicBezTo>
                    <a:cubicBezTo>
                      <a:pt x="67" y="192"/>
                      <a:pt x="73" y="193"/>
                      <a:pt x="79" y="195"/>
                    </a:cubicBezTo>
                    <a:cubicBezTo>
                      <a:pt x="84" y="196"/>
                      <a:pt x="89" y="198"/>
                      <a:pt x="94" y="200"/>
                    </a:cubicBezTo>
                    <a:cubicBezTo>
                      <a:pt x="99" y="202"/>
                      <a:pt x="108" y="206"/>
                      <a:pt x="113" y="211"/>
                    </a:cubicBezTo>
                    <a:cubicBezTo>
                      <a:pt x="113" y="212"/>
                      <a:pt x="115" y="214"/>
                      <a:pt x="113" y="218"/>
                    </a:cubicBezTo>
                    <a:cubicBezTo>
                      <a:pt x="111" y="225"/>
                      <a:pt x="109" y="232"/>
                      <a:pt x="105" y="240"/>
                    </a:cubicBezTo>
                    <a:cubicBezTo>
                      <a:pt x="102" y="249"/>
                      <a:pt x="98" y="258"/>
                      <a:pt x="94" y="268"/>
                    </a:cubicBezTo>
                    <a:cubicBezTo>
                      <a:pt x="78" y="303"/>
                      <a:pt x="58" y="347"/>
                      <a:pt x="64" y="408"/>
                    </a:cubicBezTo>
                    <a:cubicBezTo>
                      <a:pt x="74" y="407"/>
                      <a:pt x="74" y="407"/>
                      <a:pt x="74" y="407"/>
                    </a:cubicBezTo>
                    <a:cubicBezTo>
                      <a:pt x="68" y="353"/>
                      <a:pt x="84" y="314"/>
                      <a:pt x="99" y="279"/>
                    </a:cubicBezTo>
                    <a:cubicBezTo>
                      <a:pt x="101" y="276"/>
                      <a:pt x="103" y="276"/>
                      <a:pt x="104" y="277"/>
                    </a:cubicBezTo>
                    <a:cubicBezTo>
                      <a:pt x="105" y="277"/>
                      <a:pt x="106" y="277"/>
                      <a:pt x="107" y="277"/>
                    </a:cubicBezTo>
                    <a:cubicBezTo>
                      <a:pt x="114" y="279"/>
                      <a:pt x="115" y="279"/>
                      <a:pt x="115" y="283"/>
                    </a:cubicBezTo>
                    <a:cubicBezTo>
                      <a:pt x="119" y="283"/>
                      <a:pt x="119" y="283"/>
                      <a:pt x="119" y="283"/>
                    </a:cubicBezTo>
                    <a:cubicBezTo>
                      <a:pt x="118" y="272"/>
                      <a:pt x="111" y="272"/>
                      <a:pt x="105" y="271"/>
                    </a:cubicBezTo>
                    <a:cubicBezTo>
                      <a:pt x="102" y="270"/>
                      <a:pt x="105" y="267"/>
                      <a:pt x="105" y="266"/>
                    </a:cubicBezTo>
                    <a:cubicBezTo>
                      <a:pt x="108" y="261"/>
                      <a:pt x="110" y="256"/>
                      <a:pt x="112" y="251"/>
                    </a:cubicBezTo>
                    <a:cubicBezTo>
                      <a:pt x="113" y="246"/>
                      <a:pt x="116" y="246"/>
                      <a:pt x="117" y="246"/>
                    </a:cubicBezTo>
                    <a:cubicBezTo>
                      <a:pt x="122" y="247"/>
                      <a:pt x="126" y="249"/>
                      <a:pt x="130" y="251"/>
                    </a:cubicBezTo>
                    <a:cubicBezTo>
                      <a:pt x="138" y="254"/>
                      <a:pt x="147" y="259"/>
                      <a:pt x="158" y="254"/>
                    </a:cubicBezTo>
                    <a:cubicBezTo>
                      <a:pt x="162" y="252"/>
                      <a:pt x="165" y="250"/>
                      <a:pt x="168" y="248"/>
                    </a:cubicBezTo>
                    <a:cubicBezTo>
                      <a:pt x="170" y="246"/>
                      <a:pt x="172" y="244"/>
                      <a:pt x="175" y="243"/>
                    </a:cubicBezTo>
                    <a:cubicBezTo>
                      <a:pt x="177" y="242"/>
                      <a:pt x="180" y="241"/>
                      <a:pt x="183" y="241"/>
                    </a:cubicBezTo>
                    <a:cubicBezTo>
                      <a:pt x="187" y="240"/>
                      <a:pt x="193" y="239"/>
                      <a:pt x="197" y="236"/>
                    </a:cubicBezTo>
                    <a:cubicBezTo>
                      <a:pt x="203" y="231"/>
                      <a:pt x="209" y="220"/>
                      <a:pt x="213" y="211"/>
                    </a:cubicBezTo>
                    <a:cubicBezTo>
                      <a:pt x="214" y="207"/>
                      <a:pt x="218" y="207"/>
                      <a:pt x="222" y="207"/>
                    </a:cubicBezTo>
                    <a:cubicBezTo>
                      <a:pt x="227" y="206"/>
                      <a:pt x="231" y="206"/>
                      <a:pt x="234" y="200"/>
                    </a:cubicBezTo>
                    <a:lnTo>
                      <a:pt x="233" y="20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1" name="Freeform 243">
                <a:extLst>
                  <a:ext uri="{FF2B5EF4-FFF2-40B4-BE49-F238E27FC236}">
                    <a16:creationId xmlns:a16="http://schemas.microsoft.com/office/drawing/2014/main" id="{A383B13B-BF35-A508-D9C4-7BE57793AB3D}"/>
                  </a:ext>
                </a:extLst>
              </p:cNvPr>
              <p:cNvSpPr>
                <a:spLocks/>
              </p:cNvSpPr>
              <p:nvPr/>
            </p:nvSpPr>
            <p:spPr bwMode="auto">
              <a:xfrm>
                <a:off x="1210" y="1270"/>
                <a:ext cx="170" cy="301"/>
              </a:xfrm>
              <a:custGeom>
                <a:avLst/>
                <a:gdLst>
                  <a:gd name="T0" fmla="*/ 217 w 126"/>
                  <a:gd name="T1" fmla="*/ 410 h 224"/>
                  <a:gd name="T2" fmla="*/ 205 w 126"/>
                  <a:gd name="T3" fmla="*/ 395 h 224"/>
                  <a:gd name="T4" fmla="*/ 192 w 126"/>
                  <a:gd name="T5" fmla="*/ 325 h 224"/>
                  <a:gd name="T6" fmla="*/ 217 w 126"/>
                  <a:gd name="T7" fmla="*/ 331 h 224"/>
                  <a:gd name="T8" fmla="*/ 217 w 126"/>
                  <a:gd name="T9" fmla="*/ 320 h 224"/>
                  <a:gd name="T10" fmla="*/ 194 w 126"/>
                  <a:gd name="T11" fmla="*/ 316 h 224"/>
                  <a:gd name="T12" fmla="*/ 182 w 126"/>
                  <a:gd name="T13" fmla="*/ 298 h 224"/>
                  <a:gd name="T14" fmla="*/ 171 w 126"/>
                  <a:gd name="T15" fmla="*/ 269 h 224"/>
                  <a:gd name="T16" fmla="*/ 157 w 126"/>
                  <a:gd name="T17" fmla="*/ 241 h 224"/>
                  <a:gd name="T18" fmla="*/ 105 w 126"/>
                  <a:gd name="T19" fmla="*/ 114 h 224"/>
                  <a:gd name="T20" fmla="*/ 108 w 126"/>
                  <a:gd name="T21" fmla="*/ 101 h 224"/>
                  <a:gd name="T22" fmla="*/ 121 w 126"/>
                  <a:gd name="T23" fmla="*/ 93 h 224"/>
                  <a:gd name="T24" fmla="*/ 219 w 126"/>
                  <a:gd name="T25" fmla="*/ 98 h 224"/>
                  <a:gd name="T26" fmla="*/ 287 w 126"/>
                  <a:gd name="T27" fmla="*/ 138 h 224"/>
                  <a:gd name="T28" fmla="*/ 309 w 126"/>
                  <a:gd name="T29" fmla="*/ 120 h 224"/>
                  <a:gd name="T30" fmla="*/ 228 w 126"/>
                  <a:gd name="T31" fmla="*/ 70 h 224"/>
                  <a:gd name="T32" fmla="*/ 183 w 126"/>
                  <a:gd name="T33" fmla="*/ 58 h 224"/>
                  <a:gd name="T34" fmla="*/ 175 w 126"/>
                  <a:gd name="T35" fmla="*/ 48 h 224"/>
                  <a:gd name="T36" fmla="*/ 177 w 126"/>
                  <a:gd name="T37" fmla="*/ 30 h 224"/>
                  <a:gd name="T38" fmla="*/ 205 w 126"/>
                  <a:gd name="T39" fmla="*/ 15 h 224"/>
                  <a:gd name="T40" fmla="*/ 202 w 126"/>
                  <a:gd name="T41" fmla="*/ 1 h 224"/>
                  <a:gd name="T42" fmla="*/ 175 w 126"/>
                  <a:gd name="T43" fmla="*/ 15 h 224"/>
                  <a:gd name="T44" fmla="*/ 162 w 126"/>
                  <a:gd name="T45" fmla="*/ 15 h 224"/>
                  <a:gd name="T46" fmla="*/ 147 w 126"/>
                  <a:gd name="T47" fmla="*/ 0 h 224"/>
                  <a:gd name="T48" fmla="*/ 139 w 126"/>
                  <a:gd name="T49" fmla="*/ 12 h 224"/>
                  <a:gd name="T50" fmla="*/ 157 w 126"/>
                  <a:gd name="T51" fmla="*/ 30 h 224"/>
                  <a:gd name="T52" fmla="*/ 155 w 126"/>
                  <a:gd name="T53" fmla="*/ 48 h 224"/>
                  <a:gd name="T54" fmla="*/ 142 w 126"/>
                  <a:gd name="T55" fmla="*/ 56 h 224"/>
                  <a:gd name="T56" fmla="*/ 111 w 126"/>
                  <a:gd name="T57" fmla="*/ 65 h 224"/>
                  <a:gd name="T58" fmla="*/ 104 w 126"/>
                  <a:gd name="T59" fmla="*/ 70 h 224"/>
                  <a:gd name="T60" fmla="*/ 97 w 126"/>
                  <a:gd name="T61" fmla="*/ 65 h 224"/>
                  <a:gd name="T62" fmla="*/ 73 w 126"/>
                  <a:gd name="T63" fmla="*/ 27 h 224"/>
                  <a:gd name="T64" fmla="*/ 57 w 126"/>
                  <a:gd name="T65" fmla="*/ 43 h 224"/>
                  <a:gd name="T66" fmla="*/ 73 w 126"/>
                  <a:gd name="T67" fmla="*/ 78 h 224"/>
                  <a:gd name="T68" fmla="*/ 72 w 126"/>
                  <a:gd name="T69" fmla="*/ 98 h 224"/>
                  <a:gd name="T70" fmla="*/ 0 w 126"/>
                  <a:gd name="T71" fmla="*/ 254 h 224"/>
                  <a:gd name="T72" fmla="*/ 30 w 126"/>
                  <a:gd name="T73" fmla="*/ 262 h 224"/>
                  <a:gd name="T74" fmla="*/ 84 w 126"/>
                  <a:gd name="T75" fmla="*/ 126 h 224"/>
                  <a:gd name="T76" fmla="*/ 89 w 126"/>
                  <a:gd name="T77" fmla="*/ 128 h 224"/>
                  <a:gd name="T78" fmla="*/ 140 w 126"/>
                  <a:gd name="T79" fmla="*/ 249 h 224"/>
                  <a:gd name="T80" fmla="*/ 152 w 126"/>
                  <a:gd name="T81" fmla="*/ 277 h 224"/>
                  <a:gd name="T82" fmla="*/ 175 w 126"/>
                  <a:gd name="T83" fmla="*/ 335 h 224"/>
                  <a:gd name="T84" fmla="*/ 198 w 126"/>
                  <a:gd name="T85" fmla="*/ 453 h 224"/>
                  <a:gd name="T86" fmla="*/ 198 w 126"/>
                  <a:gd name="T87" fmla="*/ 542 h 224"/>
                  <a:gd name="T88" fmla="*/ 209 w 126"/>
                  <a:gd name="T89" fmla="*/ 543 h 224"/>
                  <a:gd name="T90" fmla="*/ 205 w 126"/>
                  <a:gd name="T91" fmla="*/ 422 h 224"/>
                  <a:gd name="T92" fmla="*/ 209 w 126"/>
                  <a:gd name="T93" fmla="*/ 417 h 224"/>
                  <a:gd name="T94" fmla="*/ 255 w 126"/>
                  <a:gd name="T95" fmla="*/ 430 h 224"/>
                  <a:gd name="T96" fmla="*/ 255 w 126"/>
                  <a:gd name="T97" fmla="*/ 419 h 224"/>
                  <a:gd name="T98" fmla="*/ 217 w 126"/>
                  <a:gd name="T99" fmla="*/ 410 h 22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126" h="224">
                    <a:moveTo>
                      <a:pt x="88" y="169"/>
                    </a:moveTo>
                    <a:cubicBezTo>
                      <a:pt x="86" y="168"/>
                      <a:pt x="84" y="163"/>
                      <a:pt x="84" y="163"/>
                    </a:cubicBezTo>
                    <a:cubicBezTo>
                      <a:pt x="82" y="153"/>
                      <a:pt x="80" y="143"/>
                      <a:pt x="78" y="134"/>
                    </a:cubicBezTo>
                    <a:cubicBezTo>
                      <a:pt x="81" y="135"/>
                      <a:pt x="85" y="136"/>
                      <a:pt x="88" y="136"/>
                    </a:cubicBezTo>
                    <a:cubicBezTo>
                      <a:pt x="88" y="132"/>
                      <a:pt x="88" y="132"/>
                      <a:pt x="88" y="132"/>
                    </a:cubicBezTo>
                    <a:cubicBezTo>
                      <a:pt x="85" y="132"/>
                      <a:pt x="82" y="131"/>
                      <a:pt x="79" y="130"/>
                    </a:cubicBezTo>
                    <a:cubicBezTo>
                      <a:pt x="76" y="128"/>
                      <a:pt x="75" y="125"/>
                      <a:pt x="74" y="123"/>
                    </a:cubicBezTo>
                    <a:cubicBezTo>
                      <a:pt x="73" y="119"/>
                      <a:pt x="71" y="115"/>
                      <a:pt x="70" y="111"/>
                    </a:cubicBezTo>
                    <a:cubicBezTo>
                      <a:pt x="64" y="99"/>
                      <a:pt x="64" y="99"/>
                      <a:pt x="64" y="99"/>
                    </a:cubicBezTo>
                    <a:cubicBezTo>
                      <a:pt x="56" y="84"/>
                      <a:pt x="46" y="63"/>
                      <a:pt x="43" y="47"/>
                    </a:cubicBezTo>
                    <a:cubicBezTo>
                      <a:pt x="43" y="46"/>
                      <a:pt x="44" y="42"/>
                      <a:pt x="44" y="42"/>
                    </a:cubicBezTo>
                    <a:cubicBezTo>
                      <a:pt x="46" y="40"/>
                      <a:pt x="48" y="39"/>
                      <a:pt x="50" y="38"/>
                    </a:cubicBezTo>
                    <a:cubicBezTo>
                      <a:pt x="61" y="33"/>
                      <a:pt x="73" y="34"/>
                      <a:pt x="89" y="40"/>
                    </a:cubicBezTo>
                    <a:cubicBezTo>
                      <a:pt x="95" y="43"/>
                      <a:pt x="105" y="48"/>
                      <a:pt x="117" y="57"/>
                    </a:cubicBezTo>
                    <a:cubicBezTo>
                      <a:pt x="126" y="49"/>
                      <a:pt x="126" y="49"/>
                      <a:pt x="126" y="49"/>
                    </a:cubicBezTo>
                    <a:cubicBezTo>
                      <a:pt x="112" y="38"/>
                      <a:pt x="101" y="33"/>
                      <a:pt x="93" y="29"/>
                    </a:cubicBezTo>
                    <a:cubicBezTo>
                      <a:pt x="87" y="26"/>
                      <a:pt x="81" y="25"/>
                      <a:pt x="75" y="24"/>
                    </a:cubicBezTo>
                    <a:cubicBezTo>
                      <a:pt x="71" y="23"/>
                      <a:pt x="71" y="20"/>
                      <a:pt x="71" y="20"/>
                    </a:cubicBezTo>
                    <a:cubicBezTo>
                      <a:pt x="72" y="12"/>
                      <a:pt x="72" y="12"/>
                      <a:pt x="72" y="12"/>
                    </a:cubicBezTo>
                    <a:cubicBezTo>
                      <a:pt x="74" y="11"/>
                      <a:pt x="78" y="9"/>
                      <a:pt x="84" y="6"/>
                    </a:cubicBezTo>
                    <a:cubicBezTo>
                      <a:pt x="82" y="1"/>
                      <a:pt x="82" y="1"/>
                      <a:pt x="82" y="1"/>
                    </a:cubicBezTo>
                    <a:cubicBezTo>
                      <a:pt x="77" y="2"/>
                      <a:pt x="74" y="4"/>
                      <a:pt x="71" y="6"/>
                    </a:cubicBezTo>
                    <a:cubicBezTo>
                      <a:pt x="70" y="6"/>
                      <a:pt x="66" y="6"/>
                      <a:pt x="66" y="6"/>
                    </a:cubicBezTo>
                    <a:cubicBezTo>
                      <a:pt x="63" y="3"/>
                      <a:pt x="60" y="0"/>
                      <a:pt x="60" y="0"/>
                    </a:cubicBezTo>
                    <a:cubicBezTo>
                      <a:pt x="56" y="5"/>
                      <a:pt x="56" y="5"/>
                      <a:pt x="56" y="5"/>
                    </a:cubicBezTo>
                    <a:cubicBezTo>
                      <a:pt x="64" y="12"/>
                      <a:pt x="64" y="12"/>
                      <a:pt x="64" y="12"/>
                    </a:cubicBezTo>
                    <a:cubicBezTo>
                      <a:pt x="63" y="20"/>
                      <a:pt x="63" y="20"/>
                      <a:pt x="63" y="20"/>
                    </a:cubicBezTo>
                    <a:cubicBezTo>
                      <a:pt x="63" y="20"/>
                      <a:pt x="63" y="23"/>
                      <a:pt x="58" y="23"/>
                    </a:cubicBezTo>
                    <a:cubicBezTo>
                      <a:pt x="54" y="24"/>
                      <a:pt x="49" y="25"/>
                      <a:pt x="45" y="27"/>
                    </a:cubicBezTo>
                    <a:cubicBezTo>
                      <a:pt x="44" y="28"/>
                      <a:pt x="43" y="28"/>
                      <a:pt x="42" y="29"/>
                    </a:cubicBezTo>
                    <a:cubicBezTo>
                      <a:pt x="41" y="29"/>
                      <a:pt x="39" y="28"/>
                      <a:pt x="39" y="27"/>
                    </a:cubicBezTo>
                    <a:cubicBezTo>
                      <a:pt x="37" y="21"/>
                      <a:pt x="34" y="16"/>
                      <a:pt x="30" y="11"/>
                    </a:cubicBezTo>
                    <a:cubicBezTo>
                      <a:pt x="23" y="18"/>
                      <a:pt x="23" y="18"/>
                      <a:pt x="23" y="18"/>
                    </a:cubicBezTo>
                    <a:cubicBezTo>
                      <a:pt x="26" y="22"/>
                      <a:pt x="28" y="27"/>
                      <a:pt x="30" y="32"/>
                    </a:cubicBezTo>
                    <a:cubicBezTo>
                      <a:pt x="30" y="34"/>
                      <a:pt x="29" y="39"/>
                      <a:pt x="29" y="40"/>
                    </a:cubicBezTo>
                    <a:cubicBezTo>
                      <a:pt x="14" y="56"/>
                      <a:pt x="6" y="81"/>
                      <a:pt x="0" y="105"/>
                    </a:cubicBezTo>
                    <a:cubicBezTo>
                      <a:pt x="12" y="108"/>
                      <a:pt x="12" y="108"/>
                      <a:pt x="12" y="108"/>
                    </a:cubicBezTo>
                    <a:cubicBezTo>
                      <a:pt x="16" y="89"/>
                      <a:pt x="23" y="67"/>
                      <a:pt x="34" y="52"/>
                    </a:cubicBezTo>
                    <a:cubicBezTo>
                      <a:pt x="34" y="52"/>
                      <a:pt x="36" y="52"/>
                      <a:pt x="36" y="53"/>
                    </a:cubicBezTo>
                    <a:cubicBezTo>
                      <a:pt x="40" y="70"/>
                      <a:pt x="50" y="88"/>
                      <a:pt x="57" y="103"/>
                    </a:cubicBezTo>
                    <a:cubicBezTo>
                      <a:pt x="62" y="114"/>
                      <a:pt x="62" y="114"/>
                      <a:pt x="62" y="114"/>
                    </a:cubicBezTo>
                    <a:cubicBezTo>
                      <a:pt x="66" y="123"/>
                      <a:pt x="69" y="128"/>
                      <a:pt x="71" y="138"/>
                    </a:cubicBezTo>
                    <a:cubicBezTo>
                      <a:pt x="73" y="145"/>
                      <a:pt x="80" y="179"/>
                      <a:pt x="81" y="187"/>
                    </a:cubicBezTo>
                    <a:cubicBezTo>
                      <a:pt x="81" y="199"/>
                      <a:pt x="82" y="212"/>
                      <a:pt x="81" y="223"/>
                    </a:cubicBezTo>
                    <a:cubicBezTo>
                      <a:pt x="85" y="224"/>
                      <a:pt x="85" y="224"/>
                      <a:pt x="85" y="224"/>
                    </a:cubicBezTo>
                    <a:cubicBezTo>
                      <a:pt x="86" y="207"/>
                      <a:pt x="85" y="189"/>
                      <a:pt x="84" y="174"/>
                    </a:cubicBezTo>
                    <a:cubicBezTo>
                      <a:pt x="83" y="172"/>
                      <a:pt x="85" y="172"/>
                      <a:pt x="85" y="172"/>
                    </a:cubicBezTo>
                    <a:cubicBezTo>
                      <a:pt x="90" y="176"/>
                      <a:pt x="96" y="178"/>
                      <a:pt x="104" y="177"/>
                    </a:cubicBezTo>
                    <a:cubicBezTo>
                      <a:pt x="104" y="173"/>
                      <a:pt x="104" y="173"/>
                      <a:pt x="104" y="173"/>
                    </a:cubicBezTo>
                    <a:cubicBezTo>
                      <a:pt x="97" y="174"/>
                      <a:pt x="92" y="173"/>
                      <a:pt x="88" y="16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2" name="Freeform 244">
                <a:extLst>
                  <a:ext uri="{FF2B5EF4-FFF2-40B4-BE49-F238E27FC236}">
                    <a16:creationId xmlns:a16="http://schemas.microsoft.com/office/drawing/2014/main" id="{77A3E91E-3B24-C413-1961-B36224A41312}"/>
                  </a:ext>
                </a:extLst>
              </p:cNvPr>
              <p:cNvSpPr>
                <a:spLocks noEditPoints="1"/>
              </p:cNvSpPr>
              <p:nvPr/>
            </p:nvSpPr>
            <p:spPr bwMode="auto">
              <a:xfrm>
                <a:off x="641" y="1259"/>
                <a:ext cx="541" cy="1282"/>
              </a:xfrm>
              <a:custGeom>
                <a:avLst/>
                <a:gdLst>
                  <a:gd name="T0" fmla="*/ 863 w 402"/>
                  <a:gd name="T1" fmla="*/ 70 h 953"/>
                  <a:gd name="T2" fmla="*/ 746 w 402"/>
                  <a:gd name="T3" fmla="*/ 54 h 953"/>
                  <a:gd name="T4" fmla="*/ 763 w 402"/>
                  <a:gd name="T5" fmla="*/ 9 h 953"/>
                  <a:gd name="T6" fmla="*/ 739 w 402"/>
                  <a:gd name="T7" fmla="*/ 12 h 953"/>
                  <a:gd name="T8" fmla="*/ 698 w 402"/>
                  <a:gd name="T9" fmla="*/ 0 h 953"/>
                  <a:gd name="T10" fmla="*/ 719 w 402"/>
                  <a:gd name="T11" fmla="*/ 27 h 953"/>
                  <a:gd name="T12" fmla="*/ 727 w 402"/>
                  <a:gd name="T13" fmla="*/ 58 h 953"/>
                  <a:gd name="T14" fmla="*/ 460 w 402"/>
                  <a:gd name="T15" fmla="*/ 269 h 953"/>
                  <a:gd name="T16" fmla="*/ 198 w 402"/>
                  <a:gd name="T17" fmla="*/ 1345 h 953"/>
                  <a:gd name="T18" fmla="*/ 63 w 402"/>
                  <a:gd name="T19" fmla="*/ 1777 h 953"/>
                  <a:gd name="T20" fmla="*/ 22 w 402"/>
                  <a:gd name="T21" fmla="*/ 2092 h 953"/>
                  <a:gd name="T22" fmla="*/ 20 w 402"/>
                  <a:gd name="T23" fmla="*/ 2298 h 953"/>
                  <a:gd name="T24" fmla="*/ 153 w 402"/>
                  <a:gd name="T25" fmla="*/ 2193 h 953"/>
                  <a:gd name="T26" fmla="*/ 143 w 402"/>
                  <a:gd name="T27" fmla="*/ 2081 h 953"/>
                  <a:gd name="T28" fmla="*/ 167 w 402"/>
                  <a:gd name="T29" fmla="*/ 1959 h 953"/>
                  <a:gd name="T30" fmla="*/ 226 w 402"/>
                  <a:gd name="T31" fmla="*/ 1571 h 953"/>
                  <a:gd name="T32" fmla="*/ 226 w 402"/>
                  <a:gd name="T33" fmla="*/ 1348 h 953"/>
                  <a:gd name="T34" fmla="*/ 766 w 402"/>
                  <a:gd name="T35" fmla="*/ 87 h 953"/>
                  <a:gd name="T36" fmla="*/ 813 w 402"/>
                  <a:gd name="T37" fmla="*/ 94 h 953"/>
                  <a:gd name="T38" fmla="*/ 782 w 402"/>
                  <a:gd name="T39" fmla="*/ 231 h 953"/>
                  <a:gd name="T40" fmla="*/ 777 w 402"/>
                  <a:gd name="T41" fmla="*/ 281 h 953"/>
                  <a:gd name="T42" fmla="*/ 721 w 402"/>
                  <a:gd name="T43" fmla="*/ 346 h 953"/>
                  <a:gd name="T44" fmla="*/ 775 w 402"/>
                  <a:gd name="T45" fmla="*/ 303 h 953"/>
                  <a:gd name="T46" fmla="*/ 777 w 402"/>
                  <a:gd name="T47" fmla="*/ 336 h 953"/>
                  <a:gd name="T48" fmla="*/ 763 w 402"/>
                  <a:gd name="T49" fmla="*/ 394 h 953"/>
                  <a:gd name="T50" fmla="*/ 754 w 402"/>
                  <a:gd name="T51" fmla="*/ 449 h 953"/>
                  <a:gd name="T52" fmla="*/ 748 w 402"/>
                  <a:gd name="T53" fmla="*/ 502 h 953"/>
                  <a:gd name="T54" fmla="*/ 763 w 402"/>
                  <a:gd name="T55" fmla="*/ 465 h 953"/>
                  <a:gd name="T56" fmla="*/ 774 w 402"/>
                  <a:gd name="T57" fmla="*/ 492 h 953"/>
                  <a:gd name="T58" fmla="*/ 774 w 402"/>
                  <a:gd name="T59" fmla="*/ 492 h 953"/>
                  <a:gd name="T60" fmla="*/ 777 w 402"/>
                  <a:gd name="T61" fmla="*/ 386 h 953"/>
                  <a:gd name="T62" fmla="*/ 798 w 402"/>
                  <a:gd name="T63" fmla="*/ 292 h 953"/>
                  <a:gd name="T64" fmla="*/ 813 w 402"/>
                  <a:gd name="T65" fmla="*/ 190 h 953"/>
                  <a:gd name="T66" fmla="*/ 848 w 402"/>
                  <a:gd name="T67" fmla="*/ 94 h 953"/>
                  <a:gd name="T68" fmla="*/ 951 w 402"/>
                  <a:gd name="T69" fmla="*/ 344 h 953"/>
                  <a:gd name="T70" fmla="*/ 973 w 402"/>
                  <a:gd name="T71" fmla="*/ 277 h 953"/>
                  <a:gd name="T72" fmla="*/ 148 w 402"/>
                  <a:gd name="T73" fmla="*/ 1951 h 953"/>
                  <a:gd name="T74" fmla="*/ 125 w 402"/>
                  <a:gd name="T75" fmla="*/ 2081 h 953"/>
                  <a:gd name="T76" fmla="*/ 125 w 402"/>
                  <a:gd name="T77" fmla="*/ 2081 h 953"/>
                  <a:gd name="T78" fmla="*/ 73 w 402"/>
                  <a:gd name="T79" fmla="*/ 2291 h 953"/>
                  <a:gd name="T80" fmla="*/ 20 w 402"/>
                  <a:gd name="T81" fmla="*/ 2222 h 953"/>
                  <a:gd name="T82" fmla="*/ 42 w 402"/>
                  <a:gd name="T83" fmla="*/ 2096 h 953"/>
                  <a:gd name="T84" fmla="*/ 83 w 402"/>
                  <a:gd name="T85" fmla="*/ 1777 h 953"/>
                  <a:gd name="T86" fmla="*/ 203 w 402"/>
                  <a:gd name="T87" fmla="*/ 1417 h 953"/>
                  <a:gd name="T88" fmla="*/ 206 w 402"/>
                  <a:gd name="T89" fmla="*/ 1571 h 9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02" h="953">
                    <a:moveTo>
                      <a:pt x="399" y="114"/>
                    </a:moveTo>
                    <a:cubicBezTo>
                      <a:pt x="389" y="69"/>
                      <a:pt x="375" y="41"/>
                      <a:pt x="354" y="29"/>
                    </a:cubicBezTo>
                    <a:cubicBezTo>
                      <a:pt x="341" y="21"/>
                      <a:pt x="327" y="20"/>
                      <a:pt x="310" y="24"/>
                    </a:cubicBezTo>
                    <a:cubicBezTo>
                      <a:pt x="306" y="25"/>
                      <a:pt x="306" y="22"/>
                      <a:pt x="306" y="22"/>
                    </a:cubicBezTo>
                    <a:cubicBezTo>
                      <a:pt x="305" y="11"/>
                      <a:pt x="305" y="11"/>
                      <a:pt x="305" y="11"/>
                    </a:cubicBezTo>
                    <a:cubicBezTo>
                      <a:pt x="313" y="4"/>
                      <a:pt x="313" y="4"/>
                      <a:pt x="313" y="4"/>
                    </a:cubicBezTo>
                    <a:cubicBezTo>
                      <a:pt x="309" y="0"/>
                      <a:pt x="309" y="0"/>
                      <a:pt x="309" y="0"/>
                    </a:cubicBezTo>
                    <a:cubicBezTo>
                      <a:pt x="309" y="0"/>
                      <a:pt x="306" y="3"/>
                      <a:pt x="303" y="5"/>
                    </a:cubicBezTo>
                    <a:cubicBezTo>
                      <a:pt x="302" y="6"/>
                      <a:pt x="299" y="6"/>
                      <a:pt x="299" y="6"/>
                    </a:cubicBezTo>
                    <a:cubicBezTo>
                      <a:pt x="296" y="4"/>
                      <a:pt x="292" y="2"/>
                      <a:pt x="287" y="0"/>
                    </a:cubicBezTo>
                    <a:cubicBezTo>
                      <a:pt x="285" y="6"/>
                      <a:pt x="285" y="6"/>
                      <a:pt x="285" y="6"/>
                    </a:cubicBezTo>
                    <a:cubicBezTo>
                      <a:pt x="289" y="8"/>
                      <a:pt x="293" y="10"/>
                      <a:pt x="295" y="11"/>
                    </a:cubicBezTo>
                    <a:cubicBezTo>
                      <a:pt x="296" y="11"/>
                      <a:pt x="297" y="16"/>
                      <a:pt x="297" y="16"/>
                    </a:cubicBezTo>
                    <a:cubicBezTo>
                      <a:pt x="298" y="24"/>
                      <a:pt x="298" y="24"/>
                      <a:pt x="298" y="24"/>
                    </a:cubicBezTo>
                    <a:cubicBezTo>
                      <a:pt x="298" y="24"/>
                      <a:pt x="300" y="28"/>
                      <a:pt x="295" y="30"/>
                    </a:cubicBezTo>
                    <a:cubicBezTo>
                      <a:pt x="266" y="43"/>
                      <a:pt x="225" y="71"/>
                      <a:pt x="189" y="111"/>
                    </a:cubicBezTo>
                    <a:cubicBezTo>
                      <a:pt x="151" y="154"/>
                      <a:pt x="105" y="226"/>
                      <a:pt x="98" y="330"/>
                    </a:cubicBezTo>
                    <a:cubicBezTo>
                      <a:pt x="85" y="515"/>
                      <a:pt x="81" y="552"/>
                      <a:pt x="81" y="552"/>
                    </a:cubicBezTo>
                    <a:cubicBezTo>
                      <a:pt x="81" y="552"/>
                      <a:pt x="78" y="566"/>
                      <a:pt x="73" y="577"/>
                    </a:cubicBezTo>
                    <a:cubicBezTo>
                      <a:pt x="58" y="604"/>
                      <a:pt x="33" y="651"/>
                      <a:pt x="26" y="730"/>
                    </a:cubicBezTo>
                    <a:cubicBezTo>
                      <a:pt x="19" y="813"/>
                      <a:pt x="14" y="832"/>
                      <a:pt x="12" y="845"/>
                    </a:cubicBezTo>
                    <a:cubicBezTo>
                      <a:pt x="12" y="845"/>
                      <a:pt x="9" y="858"/>
                      <a:pt x="9" y="859"/>
                    </a:cubicBezTo>
                    <a:cubicBezTo>
                      <a:pt x="5" y="870"/>
                      <a:pt x="0" y="893"/>
                      <a:pt x="0" y="913"/>
                    </a:cubicBezTo>
                    <a:cubicBezTo>
                      <a:pt x="0" y="926"/>
                      <a:pt x="2" y="938"/>
                      <a:pt x="8" y="944"/>
                    </a:cubicBezTo>
                    <a:cubicBezTo>
                      <a:pt x="12" y="948"/>
                      <a:pt x="19" y="953"/>
                      <a:pt x="32" y="949"/>
                    </a:cubicBezTo>
                    <a:cubicBezTo>
                      <a:pt x="57" y="942"/>
                      <a:pt x="63" y="922"/>
                      <a:pt x="63" y="901"/>
                    </a:cubicBezTo>
                    <a:cubicBezTo>
                      <a:pt x="63" y="892"/>
                      <a:pt x="62" y="882"/>
                      <a:pt x="61" y="873"/>
                    </a:cubicBezTo>
                    <a:cubicBezTo>
                      <a:pt x="61" y="873"/>
                      <a:pt x="59" y="855"/>
                      <a:pt x="59" y="855"/>
                    </a:cubicBezTo>
                    <a:cubicBezTo>
                      <a:pt x="59" y="854"/>
                      <a:pt x="59" y="853"/>
                      <a:pt x="59" y="852"/>
                    </a:cubicBezTo>
                    <a:cubicBezTo>
                      <a:pt x="59" y="836"/>
                      <a:pt x="63" y="823"/>
                      <a:pt x="68" y="804"/>
                    </a:cubicBezTo>
                    <a:cubicBezTo>
                      <a:pt x="73" y="786"/>
                      <a:pt x="80" y="764"/>
                      <a:pt x="86" y="731"/>
                    </a:cubicBezTo>
                    <a:cubicBezTo>
                      <a:pt x="91" y="702"/>
                      <a:pt x="93" y="672"/>
                      <a:pt x="93" y="645"/>
                    </a:cubicBezTo>
                    <a:cubicBezTo>
                      <a:pt x="93" y="625"/>
                      <a:pt x="92" y="607"/>
                      <a:pt x="91" y="592"/>
                    </a:cubicBezTo>
                    <a:cubicBezTo>
                      <a:pt x="91" y="581"/>
                      <a:pt x="93" y="554"/>
                      <a:pt x="93" y="554"/>
                    </a:cubicBezTo>
                    <a:cubicBezTo>
                      <a:pt x="93" y="553"/>
                      <a:pt x="97" y="517"/>
                      <a:pt x="110" y="331"/>
                    </a:cubicBezTo>
                    <a:cubicBezTo>
                      <a:pt x="123" y="147"/>
                      <a:pt x="264" y="50"/>
                      <a:pt x="314" y="36"/>
                    </a:cubicBezTo>
                    <a:cubicBezTo>
                      <a:pt x="319" y="34"/>
                      <a:pt x="325" y="34"/>
                      <a:pt x="330" y="34"/>
                    </a:cubicBezTo>
                    <a:cubicBezTo>
                      <a:pt x="335" y="34"/>
                      <a:pt x="335" y="37"/>
                      <a:pt x="334" y="39"/>
                    </a:cubicBezTo>
                    <a:cubicBezTo>
                      <a:pt x="332" y="51"/>
                      <a:pt x="331" y="63"/>
                      <a:pt x="327" y="75"/>
                    </a:cubicBezTo>
                    <a:cubicBezTo>
                      <a:pt x="325" y="82"/>
                      <a:pt x="323" y="88"/>
                      <a:pt x="321" y="95"/>
                    </a:cubicBezTo>
                    <a:cubicBezTo>
                      <a:pt x="320" y="100"/>
                      <a:pt x="320" y="105"/>
                      <a:pt x="320" y="110"/>
                    </a:cubicBezTo>
                    <a:cubicBezTo>
                      <a:pt x="320" y="112"/>
                      <a:pt x="319" y="115"/>
                      <a:pt x="319" y="115"/>
                    </a:cubicBezTo>
                    <a:cubicBezTo>
                      <a:pt x="318" y="117"/>
                      <a:pt x="317" y="119"/>
                      <a:pt x="316" y="120"/>
                    </a:cubicBezTo>
                    <a:cubicBezTo>
                      <a:pt x="313" y="127"/>
                      <a:pt x="303" y="140"/>
                      <a:pt x="296" y="142"/>
                    </a:cubicBezTo>
                    <a:cubicBezTo>
                      <a:pt x="297" y="146"/>
                      <a:pt x="297" y="146"/>
                      <a:pt x="297" y="146"/>
                    </a:cubicBezTo>
                    <a:cubicBezTo>
                      <a:pt x="305" y="143"/>
                      <a:pt x="315" y="130"/>
                      <a:pt x="318" y="124"/>
                    </a:cubicBezTo>
                    <a:cubicBezTo>
                      <a:pt x="319" y="124"/>
                      <a:pt x="320" y="124"/>
                      <a:pt x="320" y="126"/>
                    </a:cubicBezTo>
                    <a:cubicBezTo>
                      <a:pt x="320" y="130"/>
                      <a:pt x="320" y="134"/>
                      <a:pt x="319" y="138"/>
                    </a:cubicBezTo>
                    <a:cubicBezTo>
                      <a:pt x="319" y="144"/>
                      <a:pt x="317" y="149"/>
                      <a:pt x="316" y="154"/>
                    </a:cubicBezTo>
                    <a:cubicBezTo>
                      <a:pt x="313" y="162"/>
                      <a:pt x="313" y="162"/>
                      <a:pt x="313" y="162"/>
                    </a:cubicBezTo>
                    <a:cubicBezTo>
                      <a:pt x="312" y="166"/>
                      <a:pt x="312" y="170"/>
                      <a:pt x="312" y="173"/>
                    </a:cubicBezTo>
                    <a:cubicBezTo>
                      <a:pt x="311" y="175"/>
                      <a:pt x="310" y="182"/>
                      <a:pt x="309" y="184"/>
                    </a:cubicBezTo>
                    <a:cubicBezTo>
                      <a:pt x="306" y="191"/>
                      <a:pt x="304" y="199"/>
                      <a:pt x="307" y="206"/>
                    </a:cubicBezTo>
                    <a:cubicBezTo>
                      <a:pt x="307" y="206"/>
                      <a:pt x="307" y="206"/>
                      <a:pt x="307" y="206"/>
                    </a:cubicBezTo>
                    <a:cubicBezTo>
                      <a:pt x="305" y="201"/>
                      <a:pt x="309" y="195"/>
                      <a:pt x="311" y="190"/>
                    </a:cubicBezTo>
                    <a:cubicBezTo>
                      <a:pt x="311" y="189"/>
                      <a:pt x="313" y="189"/>
                      <a:pt x="313" y="191"/>
                    </a:cubicBezTo>
                    <a:cubicBezTo>
                      <a:pt x="313" y="194"/>
                      <a:pt x="316" y="198"/>
                      <a:pt x="317" y="202"/>
                    </a:cubicBezTo>
                    <a:cubicBezTo>
                      <a:pt x="317" y="202"/>
                      <a:pt x="317" y="202"/>
                      <a:pt x="317" y="202"/>
                    </a:cubicBezTo>
                    <a:cubicBezTo>
                      <a:pt x="317" y="202"/>
                      <a:pt x="317" y="202"/>
                      <a:pt x="317" y="202"/>
                    </a:cubicBezTo>
                    <a:cubicBezTo>
                      <a:pt x="317" y="202"/>
                      <a:pt x="317" y="202"/>
                      <a:pt x="317" y="202"/>
                    </a:cubicBezTo>
                    <a:cubicBezTo>
                      <a:pt x="314" y="188"/>
                      <a:pt x="314" y="178"/>
                      <a:pt x="317" y="165"/>
                    </a:cubicBezTo>
                    <a:cubicBezTo>
                      <a:pt x="319" y="158"/>
                      <a:pt x="319" y="158"/>
                      <a:pt x="319" y="158"/>
                    </a:cubicBezTo>
                    <a:cubicBezTo>
                      <a:pt x="321" y="152"/>
                      <a:pt x="325" y="145"/>
                      <a:pt x="326" y="138"/>
                    </a:cubicBezTo>
                    <a:cubicBezTo>
                      <a:pt x="327" y="132"/>
                      <a:pt x="328" y="126"/>
                      <a:pt x="328" y="120"/>
                    </a:cubicBezTo>
                    <a:cubicBezTo>
                      <a:pt x="328" y="112"/>
                      <a:pt x="327" y="104"/>
                      <a:pt x="329" y="96"/>
                    </a:cubicBezTo>
                    <a:cubicBezTo>
                      <a:pt x="330" y="90"/>
                      <a:pt x="332" y="84"/>
                      <a:pt x="334" y="78"/>
                    </a:cubicBezTo>
                    <a:cubicBezTo>
                      <a:pt x="339" y="65"/>
                      <a:pt x="340" y="53"/>
                      <a:pt x="342" y="39"/>
                    </a:cubicBezTo>
                    <a:cubicBezTo>
                      <a:pt x="342" y="38"/>
                      <a:pt x="343" y="36"/>
                      <a:pt x="348" y="39"/>
                    </a:cubicBezTo>
                    <a:cubicBezTo>
                      <a:pt x="365" y="50"/>
                      <a:pt x="379" y="76"/>
                      <a:pt x="387" y="116"/>
                    </a:cubicBezTo>
                    <a:cubicBezTo>
                      <a:pt x="389" y="125"/>
                      <a:pt x="390" y="141"/>
                      <a:pt x="390" y="141"/>
                    </a:cubicBezTo>
                    <a:cubicBezTo>
                      <a:pt x="402" y="141"/>
                      <a:pt x="402" y="141"/>
                      <a:pt x="402" y="141"/>
                    </a:cubicBezTo>
                    <a:cubicBezTo>
                      <a:pt x="402" y="140"/>
                      <a:pt x="401" y="123"/>
                      <a:pt x="399" y="114"/>
                    </a:cubicBezTo>
                    <a:close/>
                    <a:moveTo>
                      <a:pt x="78" y="729"/>
                    </a:moveTo>
                    <a:cubicBezTo>
                      <a:pt x="72" y="762"/>
                      <a:pt x="66" y="784"/>
                      <a:pt x="61" y="801"/>
                    </a:cubicBezTo>
                    <a:cubicBezTo>
                      <a:pt x="55" y="822"/>
                      <a:pt x="51" y="835"/>
                      <a:pt x="51" y="852"/>
                    </a:cubicBezTo>
                    <a:cubicBezTo>
                      <a:pt x="51" y="853"/>
                      <a:pt x="51" y="854"/>
                      <a:pt x="51" y="855"/>
                    </a:cubicBezTo>
                    <a:cubicBezTo>
                      <a:pt x="51" y="855"/>
                      <a:pt x="51" y="855"/>
                      <a:pt x="51" y="855"/>
                    </a:cubicBezTo>
                    <a:cubicBezTo>
                      <a:pt x="51" y="855"/>
                      <a:pt x="51" y="855"/>
                      <a:pt x="51" y="855"/>
                    </a:cubicBezTo>
                    <a:cubicBezTo>
                      <a:pt x="53" y="874"/>
                      <a:pt x="53" y="874"/>
                      <a:pt x="53" y="874"/>
                    </a:cubicBezTo>
                    <a:cubicBezTo>
                      <a:pt x="57" y="903"/>
                      <a:pt x="60" y="932"/>
                      <a:pt x="30" y="941"/>
                    </a:cubicBezTo>
                    <a:cubicBezTo>
                      <a:pt x="23" y="943"/>
                      <a:pt x="17" y="943"/>
                      <a:pt x="14" y="939"/>
                    </a:cubicBezTo>
                    <a:cubicBezTo>
                      <a:pt x="9" y="934"/>
                      <a:pt x="8" y="924"/>
                      <a:pt x="8" y="913"/>
                    </a:cubicBezTo>
                    <a:cubicBezTo>
                      <a:pt x="8" y="896"/>
                      <a:pt x="12" y="874"/>
                      <a:pt x="17" y="861"/>
                    </a:cubicBezTo>
                    <a:cubicBezTo>
                      <a:pt x="17" y="861"/>
                      <a:pt x="17" y="861"/>
                      <a:pt x="17" y="861"/>
                    </a:cubicBezTo>
                    <a:cubicBezTo>
                      <a:pt x="20" y="847"/>
                      <a:pt x="20" y="847"/>
                      <a:pt x="20" y="847"/>
                    </a:cubicBezTo>
                    <a:cubicBezTo>
                      <a:pt x="22" y="833"/>
                      <a:pt x="27" y="814"/>
                      <a:pt x="34" y="730"/>
                    </a:cubicBezTo>
                    <a:cubicBezTo>
                      <a:pt x="41" y="653"/>
                      <a:pt x="65" y="608"/>
                      <a:pt x="80" y="580"/>
                    </a:cubicBezTo>
                    <a:cubicBezTo>
                      <a:pt x="81" y="578"/>
                      <a:pt x="83" y="579"/>
                      <a:pt x="83" y="582"/>
                    </a:cubicBezTo>
                    <a:cubicBezTo>
                      <a:pt x="83" y="585"/>
                      <a:pt x="83" y="588"/>
                      <a:pt x="83" y="592"/>
                    </a:cubicBezTo>
                    <a:cubicBezTo>
                      <a:pt x="84" y="607"/>
                      <a:pt x="85" y="625"/>
                      <a:pt x="85" y="645"/>
                    </a:cubicBezTo>
                    <a:cubicBezTo>
                      <a:pt x="85" y="672"/>
                      <a:pt x="83" y="701"/>
                      <a:pt x="78" y="72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3" name="Freeform 245">
                <a:extLst>
                  <a:ext uri="{FF2B5EF4-FFF2-40B4-BE49-F238E27FC236}">
                    <a16:creationId xmlns:a16="http://schemas.microsoft.com/office/drawing/2014/main" id="{86F67884-97B0-5BE8-544D-D5CA5E9AE282}"/>
                  </a:ext>
                </a:extLst>
              </p:cNvPr>
              <p:cNvSpPr>
                <a:spLocks/>
              </p:cNvSpPr>
              <p:nvPr/>
            </p:nvSpPr>
            <p:spPr bwMode="auto">
              <a:xfrm>
                <a:off x="704" y="2120"/>
                <a:ext cx="62" cy="160"/>
              </a:xfrm>
              <a:custGeom>
                <a:avLst/>
                <a:gdLst>
                  <a:gd name="T0" fmla="*/ 96 w 46"/>
                  <a:gd name="T1" fmla="*/ 0 h 119"/>
                  <a:gd name="T2" fmla="*/ 69 w 46"/>
                  <a:gd name="T3" fmla="*/ 93 h 119"/>
                  <a:gd name="T4" fmla="*/ 16 w 46"/>
                  <a:gd name="T5" fmla="*/ 233 h 119"/>
                  <a:gd name="T6" fmla="*/ 0 w 46"/>
                  <a:gd name="T7" fmla="*/ 289 h 119"/>
                  <a:gd name="T8" fmla="*/ 0 w 46"/>
                  <a:gd name="T9" fmla="*/ 289 h 119"/>
                  <a:gd name="T10" fmla="*/ 22 w 46"/>
                  <a:gd name="T11" fmla="*/ 241 h 119"/>
                  <a:gd name="T12" fmla="*/ 84 w 46"/>
                  <a:gd name="T13" fmla="*/ 98 h 119"/>
                  <a:gd name="T14" fmla="*/ 111 w 46"/>
                  <a:gd name="T15" fmla="*/ 0 h 119"/>
                  <a:gd name="T16" fmla="*/ 96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39" y="0"/>
                    </a:moveTo>
                    <a:cubicBezTo>
                      <a:pt x="40" y="13"/>
                      <a:pt x="34" y="25"/>
                      <a:pt x="28" y="38"/>
                    </a:cubicBezTo>
                    <a:cubicBezTo>
                      <a:pt x="19" y="57"/>
                      <a:pt x="14" y="77"/>
                      <a:pt x="7" y="96"/>
                    </a:cubicBezTo>
                    <a:cubicBezTo>
                      <a:pt x="0" y="119"/>
                      <a:pt x="0" y="119"/>
                      <a:pt x="0" y="119"/>
                    </a:cubicBezTo>
                    <a:cubicBezTo>
                      <a:pt x="0" y="119"/>
                      <a:pt x="0" y="119"/>
                      <a:pt x="0" y="119"/>
                    </a:cubicBezTo>
                    <a:cubicBezTo>
                      <a:pt x="9" y="99"/>
                      <a:pt x="9" y="99"/>
                      <a:pt x="9" y="99"/>
                    </a:cubicBezTo>
                    <a:cubicBezTo>
                      <a:pt x="16" y="80"/>
                      <a:pt x="25" y="59"/>
                      <a:pt x="34" y="40"/>
                    </a:cubicBezTo>
                    <a:cubicBezTo>
                      <a:pt x="40" y="27"/>
                      <a:pt x="46" y="14"/>
                      <a:pt x="45" y="0"/>
                    </a:cubicBezTo>
                    <a:lnTo>
                      <a:pt x="39" y="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4" name="Freeform 246">
                <a:extLst>
                  <a:ext uri="{FF2B5EF4-FFF2-40B4-BE49-F238E27FC236}">
                    <a16:creationId xmlns:a16="http://schemas.microsoft.com/office/drawing/2014/main" id="{66F95CAA-C6D0-11BB-A60B-859598B150B0}"/>
                  </a:ext>
                </a:extLst>
              </p:cNvPr>
              <p:cNvSpPr>
                <a:spLocks/>
              </p:cNvSpPr>
              <p:nvPr/>
            </p:nvSpPr>
            <p:spPr bwMode="auto">
              <a:xfrm>
                <a:off x="680" y="1646"/>
                <a:ext cx="133" cy="564"/>
              </a:xfrm>
              <a:custGeom>
                <a:avLst/>
                <a:gdLst>
                  <a:gd name="T0" fmla="*/ 238 w 99"/>
                  <a:gd name="T1" fmla="*/ 397 h 419"/>
                  <a:gd name="T2" fmla="*/ 235 w 99"/>
                  <a:gd name="T3" fmla="*/ 339 h 419"/>
                  <a:gd name="T4" fmla="*/ 227 w 99"/>
                  <a:gd name="T5" fmla="*/ 256 h 419"/>
                  <a:gd name="T6" fmla="*/ 224 w 99"/>
                  <a:gd name="T7" fmla="*/ 203 h 419"/>
                  <a:gd name="T8" fmla="*/ 206 w 99"/>
                  <a:gd name="T9" fmla="*/ 0 h 419"/>
                  <a:gd name="T10" fmla="*/ 185 w 99"/>
                  <a:gd name="T11" fmla="*/ 22 h 419"/>
                  <a:gd name="T12" fmla="*/ 210 w 99"/>
                  <a:gd name="T13" fmla="*/ 203 h 419"/>
                  <a:gd name="T14" fmla="*/ 214 w 99"/>
                  <a:gd name="T15" fmla="*/ 258 h 419"/>
                  <a:gd name="T16" fmla="*/ 220 w 99"/>
                  <a:gd name="T17" fmla="*/ 339 h 419"/>
                  <a:gd name="T18" fmla="*/ 224 w 99"/>
                  <a:gd name="T19" fmla="*/ 397 h 419"/>
                  <a:gd name="T20" fmla="*/ 220 w 99"/>
                  <a:gd name="T21" fmla="*/ 459 h 419"/>
                  <a:gd name="T22" fmla="*/ 138 w 99"/>
                  <a:gd name="T23" fmla="*/ 598 h 419"/>
                  <a:gd name="T24" fmla="*/ 116 w 99"/>
                  <a:gd name="T25" fmla="*/ 629 h 419"/>
                  <a:gd name="T26" fmla="*/ 101 w 99"/>
                  <a:gd name="T27" fmla="*/ 649 h 419"/>
                  <a:gd name="T28" fmla="*/ 83 w 99"/>
                  <a:gd name="T29" fmla="*/ 677 h 419"/>
                  <a:gd name="T30" fmla="*/ 28 w 99"/>
                  <a:gd name="T31" fmla="*/ 774 h 419"/>
                  <a:gd name="T32" fmla="*/ 0 w 99"/>
                  <a:gd name="T33" fmla="*/ 938 h 419"/>
                  <a:gd name="T34" fmla="*/ 1 w 99"/>
                  <a:gd name="T35" fmla="*/ 980 h 419"/>
                  <a:gd name="T36" fmla="*/ 1 w 99"/>
                  <a:gd name="T37" fmla="*/ 1020 h 419"/>
                  <a:gd name="T38" fmla="*/ 16 w 99"/>
                  <a:gd name="T39" fmla="*/ 1022 h 419"/>
                  <a:gd name="T40" fmla="*/ 16 w 99"/>
                  <a:gd name="T41" fmla="*/ 979 h 419"/>
                  <a:gd name="T42" fmla="*/ 15 w 99"/>
                  <a:gd name="T43" fmla="*/ 938 h 419"/>
                  <a:gd name="T44" fmla="*/ 43 w 99"/>
                  <a:gd name="T45" fmla="*/ 777 h 419"/>
                  <a:gd name="T46" fmla="*/ 79 w 99"/>
                  <a:gd name="T47" fmla="*/ 707 h 419"/>
                  <a:gd name="T48" fmla="*/ 79 w 99"/>
                  <a:gd name="T49" fmla="*/ 711 h 419"/>
                  <a:gd name="T50" fmla="*/ 75 w 99"/>
                  <a:gd name="T51" fmla="*/ 766 h 419"/>
                  <a:gd name="T52" fmla="*/ 90 w 99"/>
                  <a:gd name="T53" fmla="*/ 770 h 419"/>
                  <a:gd name="T54" fmla="*/ 94 w 99"/>
                  <a:gd name="T55" fmla="*/ 711 h 419"/>
                  <a:gd name="T56" fmla="*/ 98 w 99"/>
                  <a:gd name="T57" fmla="*/ 682 h 419"/>
                  <a:gd name="T58" fmla="*/ 114 w 99"/>
                  <a:gd name="T59" fmla="*/ 658 h 419"/>
                  <a:gd name="T60" fmla="*/ 128 w 99"/>
                  <a:gd name="T61" fmla="*/ 635 h 419"/>
                  <a:gd name="T62" fmla="*/ 150 w 99"/>
                  <a:gd name="T63" fmla="*/ 607 h 419"/>
                  <a:gd name="T64" fmla="*/ 193 w 99"/>
                  <a:gd name="T65" fmla="*/ 548 h 419"/>
                  <a:gd name="T66" fmla="*/ 202 w 99"/>
                  <a:gd name="T67" fmla="*/ 549 h 419"/>
                  <a:gd name="T68" fmla="*/ 191 w 99"/>
                  <a:gd name="T69" fmla="*/ 629 h 419"/>
                  <a:gd name="T70" fmla="*/ 163 w 99"/>
                  <a:gd name="T71" fmla="*/ 826 h 419"/>
                  <a:gd name="T72" fmla="*/ 150 w 99"/>
                  <a:gd name="T73" fmla="*/ 859 h 419"/>
                  <a:gd name="T74" fmla="*/ 133 w 99"/>
                  <a:gd name="T75" fmla="*/ 896 h 419"/>
                  <a:gd name="T76" fmla="*/ 148 w 99"/>
                  <a:gd name="T77" fmla="*/ 902 h 419"/>
                  <a:gd name="T78" fmla="*/ 163 w 99"/>
                  <a:gd name="T79" fmla="*/ 864 h 419"/>
                  <a:gd name="T80" fmla="*/ 177 w 99"/>
                  <a:gd name="T81" fmla="*/ 832 h 419"/>
                  <a:gd name="T82" fmla="*/ 206 w 99"/>
                  <a:gd name="T83" fmla="*/ 629 h 419"/>
                  <a:gd name="T84" fmla="*/ 224 w 99"/>
                  <a:gd name="T85" fmla="*/ 528 h 419"/>
                  <a:gd name="T86" fmla="*/ 235 w 99"/>
                  <a:gd name="T87" fmla="*/ 464 h 419"/>
                  <a:gd name="T88" fmla="*/ 238 w 99"/>
                  <a:gd name="T89" fmla="*/ 397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99" h="419">
                    <a:moveTo>
                      <a:pt x="98" y="163"/>
                    </a:moveTo>
                    <a:cubicBezTo>
                      <a:pt x="97" y="139"/>
                      <a:pt x="97" y="139"/>
                      <a:pt x="97" y="139"/>
                    </a:cubicBezTo>
                    <a:cubicBezTo>
                      <a:pt x="96" y="126"/>
                      <a:pt x="95" y="114"/>
                      <a:pt x="94" y="105"/>
                    </a:cubicBezTo>
                    <a:cubicBezTo>
                      <a:pt x="94" y="102"/>
                      <a:pt x="93" y="94"/>
                      <a:pt x="92" y="83"/>
                    </a:cubicBezTo>
                    <a:cubicBezTo>
                      <a:pt x="89" y="44"/>
                      <a:pt x="86" y="9"/>
                      <a:pt x="85" y="0"/>
                    </a:cubicBezTo>
                    <a:cubicBezTo>
                      <a:pt x="77" y="9"/>
                      <a:pt x="77" y="9"/>
                      <a:pt x="77" y="9"/>
                    </a:cubicBezTo>
                    <a:cubicBezTo>
                      <a:pt x="80" y="14"/>
                      <a:pt x="84" y="61"/>
                      <a:pt x="86" y="83"/>
                    </a:cubicBezTo>
                    <a:cubicBezTo>
                      <a:pt x="87" y="95"/>
                      <a:pt x="88" y="103"/>
                      <a:pt x="88" y="106"/>
                    </a:cubicBezTo>
                    <a:cubicBezTo>
                      <a:pt x="89" y="114"/>
                      <a:pt x="90" y="127"/>
                      <a:pt x="91" y="139"/>
                    </a:cubicBezTo>
                    <a:cubicBezTo>
                      <a:pt x="92" y="163"/>
                      <a:pt x="92" y="163"/>
                      <a:pt x="92" y="163"/>
                    </a:cubicBezTo>
                    <a:cubicBezTo>
                      <a:pt x="93" y="172"/>
                      <a:pt x="92" y="180"/>
                      <a:pt x="91" y="188"/>
                    </a:cubicBezTo>
                    <a:cubicBezTo>
                      <a:pt x="86" y="206"/>
                      <a:pt x="70" y="228"/>
                      <a:pt x="57" y="245"/>
                    </a:cubicBezTo>
                    <a:cubicBezTo>
                      <a:pt x="48" y="258"/>
                      <a:pt x="48" y="258"/>
                      <a:pt x="48" y="258"/>
                    </a:cubicBezTo>
                    <a:cubicBezTo>
                      <a:pt x="42" y="266"/>
                      <a:pt x="42" y="266"/>
                      <a:pt x="42" y="266"/>
                    </a:cubicBezTo>
                    <a:cubicBezTo>
                      <a:pt x="40" y="270"/>
                      <a:pt x="35" y="277"/>
                      <a:pt x="34" y="278"/>
                    </a:cubicBezTo>
                    <a:cubicBezTo>
                      <a:pt x="26" y="290"/>
                      <a:pt x="18" y="303"/>
                      <a:pt x="12" y="317"/>
                    </a:cubicBezTo>
                    <a:cubicBezTo>
                      <a:pt x="3" y="339"/>
                      <a:pt x="1" y="362"/>
                      <a:pt x="0" y="385"/>
                    </a:cubicBezTo>
                    <a:cubicBezTo>
                      <a:pt x="0" y="389"/>
                      <a:pt x="0" y="396"/>
                      <a:pt x="1" y="402"/>
                    </a:cubicBezTo>
                    <a:cubicBezTo>
                      <a:pt x="1" y="408"/>
                      <a:pt x="2" y="414"/>
                      <a:pt x="1" y="418"/>
                    </a:cubicBezTo>
                    <a:cubicBezTo>
                      <a:pt x="7" y="419"/>
                      <a:pt x="7" y="419"/>
                      <a:pt x="7" y="419"/>
                    </a:cubicBezTo>
                    <a:cubicBezTo>
                      <a:pt x="8" y="415"/>
                      <a:pt x="7" y="408"/>
                      <a:pt x="7" y="401"/>
                    </a:cubicBezTo>
                    <a:cubicBezTo>
                      <a:pt x="6" y="395"/>
                      <a:pt x="6" y="389"/>
                      <a:pt x="6" y="385"/>
                    </a:cubicBezTo>
                    <a:cubicBezTo>
                      <a:pt x="7" y="363"/>
                      <a:pt x="9" y="340"/>
                      <a:pt x="18" y="319"/>
                    </a:cubicBezTo>
                    <a:cubicBezTo>
                      <a:pt x="22" y="309"/>
                      <a:pt x="27" y="299"/>
                      <a:pt x="33" y="290"/>
                    </a:cubicBezTo>
                    <a:cubicBezTo>
                      <a:pt x="33" y="291"/>
                      <a:pt x="33" y="291"/>
                      <a:pt x="33" y="291"/>
                    </a:cubicBezTo>
                    <a:cubicBezTo>
                      <a:pt x="34" y="298"/>
                      <a:pt x="34" y="305"/>
                      <a:pt x="31" y="314"/>
                    </a:cubicBezTo>
                    <a:cubicBezTo>
                      <a:pt x="37" y="316"/>
                      <a:pt x="37" y="316"/>
                      <a:pt x="37" y="316"/>
                    </a:cubicBezTo>
                    <a:cubicBezTo>
                      <a:pt x="40" y="305"/>
                      <a:pt x="40" y="297"/>
                      <a:pt x="39" y="291"/>
                    </a:cubicBezTo>
                    <a:cubicBezTo>
                      <a:pt x="39" y="287"/>
                      <a:pt x="39" y="283"/>
                      <a:pt x="40" y="280"/>
                    </a:cubicBezTo>
                    <a:cubicBezTo>
                      <a:pt x="42" y="277"/>
                      <a:pt x="45" y="273"/>
                      <a:pt x="47" y="270"/>
                    </a:cubicBezTo>
                    <a:cubicBezTo>
                      <a:pt x="53" y="261"/>
                      <a:pt x="53" y="261"/>
                      <a:pt x="53" y="261"/>
                    </a:cubicBezTo>
                    <a:cubicBezTo>
                      <a:pt x="62" y="249"/>
                      <a:pt x="62" y="249"/>
                      <a:pt x="62" y="249"/>
                    </a:cubicBezTo>
                    <a:cubicBezTo>
                      <a:pt x="68" y="241"/>
                      <a:pt x="74" y="233"/>
                      <a:pt x="80" y="224"/>
                    </a:cubicBezTo>
                    <a:cubicBezTo>
                      <a:pt x="82" y="221"/>
                      <a:pt x="84" y="221"/>
                      <a:pt x="83" y="225"/>
                    </a:cubicBezTo>
                    <a:cubicBezTo>
                      <a:pt x="81" y="236"/>
                      <a:pt x="79" y="247"/>
                      <a:pt x="79" y="258"/>
                    </a:cubicBezTo>
                    <a:cubicBezTo>
                      <a:pt x="79" y="286"/>
                      <a:pt x="77" y="310"/>
                      <a:pt x="67" y="339"/>
                    </a:cubicBezTo>
                    <a:cubicBezTo>
                      <a:pt x="62" y="352"/>
                      <a:pt x="62" y="352"/>
                      <a:pt x="62" y="352"/>
                    </a:cubicBezTo>
                    <a:cubicBezTo>
                      <a:pt x="55" y="368"/>
                      <a:pt x="55" y="368"/>
                      <a:pt x="55" y="368"/>
                    </a:cubicBezTo>
                    <a:cubicBezTo>
                      <a:pt x="61" y="370"/>
                      <a:pt x="61" y="370"/>
                      <a:pt x="61" y="370"/>
                    </a:cubicBezTo>
                    <a:cubicBezTo>
                      <a:pt x="67" y="354"/>
                      <a:pt x="67" y="354"/>
                      <a:pt x="67" y="354"/>
                    </a:cubicBezTo>
                    <a:cubicBezTo>
                      <a:pt x="73" y="341"/>
                      <a:pt x="73" y="341"/>
                      <a:pt x="73" y="341"/>
                    </a:cubicBezTo>
                    <a:cubicBezTo>
                      <a:pt x="83" y="311"/>
                      <a:pt x="85" y="286"/>
                      <a:pt x="85" y="258"/>
                    </a:cubicBezTo>
                    <a:cubicBezTo>
                      <a:pt x="85" y="244"/>
                      <a:pt x="88" y="230"/>
                      <a:pt x="92" y="216"/>
                    </a:cubicBezTo>
                    <a:cubicBezTo>
                      <a:pt x="94" y="207"/>
                      <a:pt x="96" y="198"/>
                      <a:pt x="97" y="190"/>
                    </a:cubicBezTo>
                    <a:cubicBezTo>
                      <a:pt x="99" y="182"/>
                      <a:pt x="99" y="170"/>
                      <a:pt x="98" y="16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5" name="Freeform 247">
                <a:extLst>
                  <a:ext uri="{FF2B5EF4-FFF2-40B4-BE49-F238E27FC236}">
                    <a16:creationId xmlns:a16="http://schemas.microsoft.com/office/drawing/2014/main" id="{C4A84C30-35DE-85B8-9544-CFABD9EBD234}"/>
                  </a:ext>
                </a:extLst>
              </p:cNvPr>
              <p:cNvSpPr>
                <a:spLocks/>
              </p:cNvSpPr>
              <p:nvPr/>
            </p:nvSpPr>
            <p:spPr bwMode="auto">
              <a:xfrm>
                <a:off x="543" y="2383"/>
                <a:ext cx="179" cy="189"/>
              </a:xfrm>
              <a:custGeom>
                <a:avLst/>
                <a:gdLst>
                  <a:gd name="T0" fmla="*/ 281 w 133"/>
                  <a:gd name="T1" fmla="*/ 153 h 140"/>
                  <a:gd name="T2" fmla="*/ 284 w 133"/>
                  <a:gd name="T3" fmla="*/ 142 h 140"/>
                  <a:gd name="T4" fmla="*/ 324 w 133"/>
                  <a:gd name="T5" fmla="*/ 77 h 140"/>
                  <a:gd name="T6" fmla="*/ 315 w 133"/>
                  <a:gd name="T7" fmla="*/ 74 h 140"/>
                  <a:gd name="T8" fmla="*/ 253 w 133"/>
                  <a:gd name="T9" fmla="*/ 150 h 140"/>
                  <a:gd name="T10" fmla="*/ 192 w 133"/>
                  <a:gd name="T11" fmla="*/ 142 h 140"/>
                  <a:gd name="T12" fmla="*/ 167 w 133"/>
                  <a:gd name="T13" fmla="*/ 89 h 140"/>
                  <a:gd name="T14" fmla="*/ 174 w 133"/>
                  <a:gd name="T15" fmla="*/ 74 h 140"/>
                  <a:gd name="T16" fmla="*/ 225 w 133"/>
                  <a:gd name="T17" fmla="*/ 7 h 140"/>
                  <a:gd name="T18" fmla="*/ 221 w 133"/>
                  <a:gd name="T19" fmla="*/ 0 h 140"/>
                  <a:gd name="T20" fmla="*/ 214 w 133"/>
                  <a:gd name="T21" fmla="*/ 7 h 140"/>
                  <a:gd name="T22" fmla="*/ 214 w 133"/>
                  <a:gd name="T23" fmla="*/ 7 h 140"/>
                  <a:gd name="T24" fmla="*/ 104 w 133"/>
                  <a:gd name="T25" fmla="*/ 128 h 140"/>
                  <a:gd name="T26" fmla="*/ 30 w 133"/>
                  <a:gd name="T27" fmla="*/ 248 h 140"/>
                  <a:gd name="T28" fmla="*/ 12 w 133"/>
                  <a:gd name="T29" fmla="*/ 301 h 140"/>
                  <a:gd name="T30" fmla="*/ 0 w 133"/>
                  <a:gd name="T31" fmla="*/ 344 h 140"/>
                  <a:gd name="T32" fmla="*/ 0 w 133"/>
                  <a:gd name="T33" fmla="*/ 344 h 140"/>
                  <a:gd name="T34" fmla="*/ 20 w 133"/>
                  <a:gd name="T35" fmla="*/ 304 h 140"/>
                  <a:gd name="T36" fmla="*/ 40 w 133"/>
                  <a:gd name="T37" fmla="*/ 251 h 140"/>
                  <a:gd name="T38" fmla="*/ 106 w 133"/>
                  <a:gd name="T39" fmla="*/ 135 h 140"/>
                  <a:gd name="T40" fmla="*/ 153 w 133"/>
                  <a:gd name="T41" fmla="*/ 97 h 140"/>
                  <a:gd name="T42" fmla="*/ 157 w 133"/>
                  <a:gd name="T43" fmla="*/ 99 h 140"/>
                  <a:gd name="T44" fmla="*/ 188 w 133"/>
                  <a:gd name="T45" fmla="*/ 150 h 140"/>
                  <a:gd name="T46" fmla="*/ 205 w 133"/>
                  <a:gd name="T47" fmla="*/ 161 h 140"/>
                  <a:gd name="T48" fmla="*/ 206 w 133"/>
                  <a:gd name="T49" fmla="*/ 167 h 140"/>
                  <a:gd name="T50" fmla="*/ 206 w 133"/>
                  <a:gd name="T51" fmla="*/ 267 h 140"/>
                  <a:gd name="T52" fmla="*/ 218 w 133"/>
                  <a:gd name="T53" fmla="*/ 267 h 140"/>
                  <a:gd name="T54" fmla="*/ 218 w 133"/>
                  <a:gd name="T55" fmla="*/ 167 h 140"/>
                  <a:gd name="T56" fmla="*/ 221 w 133"/>
                  <a:gd name="T57" fmla="*/ 165 h 140"/>
                  <a:gd name="T58" fmla="*/ 240 w 133"/>
                  <a:gd name="T59" fmla="*/ 162 h 140"/>
                  <a:gd name="T60" fmla="*/ 245 w 133"/>
                  <a:gd name="T61" fmla="*/ 170 h 140"/>
                  <a:gd name="T62" fmla="*/ 248 w 133"/>
                  <a:gd name="T63" fmla="*/ 198 h 140"/>
                  <a:gd name="T64" fmla="*/ 248 w 133"/>
                  <a:gd name="T65" fmla="*/ 219 h 140"/>
                  <a:gd name="T66" fmla="*/ 252 w 133"/>
                  <a:gd name="T67" fmla="*/ 230 h 140"/>
                  <a:gd name="T68" fmla="*/ 252 w 133"/>
                  <a:gd name="T69" fmla="*/ 262 h 140"/>
                  <a:gd name="T70" fmla="*/ 262 w 133"/>
                  <a:gd name="T71" fmla="*/ 255 h 140"/>
                  <a:gd name="T72" fmla="*/ 261 w 133"/>
                  <a:gd name="T73" fmla="*/ 230 h 140"/>
                  <a:gd name="T74" fmla="*/ 258 w 133"/>
                  <a:gd name="T75" fmla="*/ 217 h 140"/>
                  <a:gd name="T76" fmla="*/ 258 w 133"/>
                  <a:gd name="T77" fmla="*/ 197 h 140"/>
                  <a:gd name="T78" fmla="*/ 253 w 133"/>
                  <a:gd name="T79" fmla="*/ 165 h 140"/>
                  <a:gd name="T80" fmla="*/ 258 w 133"/>
                  <a:gd name="T81" fmla="*/ 161 h 140"/>
                  <a:gd name="T82" fmla="*/ 266 w 133"/>
                  <a:gd name="T83" fmla="*/ 155 h 140"/>
                  <a:gd name="T84" fmla="*/ 271 w 133"/>
                  <a:gd name="T85" fmla="*/ 157 h 140"/>
                  <a:gd name="T86" fmla="*/ 277 w 133"/>
                  <a:gd name="T87" fmla="*/ 197 h 140"/>
                  <a:gd name="T88" fmla="*/ 289 w 133"/>
                  <a:gd name="T89" fmla="*/ 251 h 140"/>
                  <a:gd name="T90" fmla="*/ 300 w 133"/>
                  <a:gd name="T91" fmla="*/ 246 h 140"/>
                  <a:gd name="T92" fmla="*/ 288 w 133"/>
                  <a:gd name="T93" fmla="*/ 197 h 140"/>
                  <a:gd name="T94" fmla="*/ 281 w 133"/>
                  <a:gd name="T95" fmla="*/ 15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3" h="140">
                    <a:moveTo>
                      <a:pt x="115" y="62"/>
                    </a:moveTo>
                    <a:cubicBezTo>
                      <a:pt x="115" y="61"/>
                      <a:pt x="116" y="58"/>
                      <a:pt x="117" y="58"/>
                    </a:cubicBezTo>
                    <a:cubicBezTo>
                      <a:pt x="125" y="51"/>
                      <a:pt x="131" y="40"/>
                      <a:pt x="133" y="31"/>
                    </a:cubicBezTo>
                    <a:cubicBezTo>
                      <a:pt x="129" y="30"/>
                      <a:pt x="129" y="30"/>
                      <a:pt x="129" y="30"/>
                    </a:cubicBezTo>
                    <a:cubicBezTo>
                      <a:pt x="127" y="41"/>
                      <a:pt x="116" y="57"/>
                      <a:pt x="104" y="61"/>
                    </a:cubicBezTo>
                    <a:cubicBezTo>
                      <a:pt x="95" y="64"/>
                      <a:pt x="86" y="63"/>
                      <a:pt x="79" y="58"/>
                    </a:cubicBezTo>
                    <a:cubicBezTo>
                      <a:pt x="73" y="53"/>
                      <a:pt x="69" y="45"/>
                      <a:pt x="68" y="36"/>
                    </a:cubicBezTo>
                    <a:cubicBezTo>
                      <a:pt x="68" y="35"/>
                      <a:pt x="70" y="31"/>
                      <a:pt x="71" y="30"/>
                    </a:cubicBezTo>
                    <a:cubicBezTo>
                      <a:pt x="82" y="19"/>
                      <a:pt x="92" y="7"/>
                      <a:pt x="92" y="3"/>
                    </a:cubicBezTo>
                    <a:cubicBezTo>
                      <a:pt x="92" y="1"/>
                      <a:pt x="91" y="1"/>
                      <a:pt x="91" y="0"/>
                    </a:cubicBezTo>
                    <a:cubicBezTo>
                      <a:pt x="88" y="3"/>
                      <a:pt x="88" y="3"/>
                      <a:pt x="88" y="3"/>
                    </a:cubicBezTo>
                    <a:cubicBezTo>
                      <a:pt x="88" y="3"/>
                      <a:pt x="88" y="3"/>
                      <a:pt x="88" y="3"/>
                    </a:cubicBezTo>
                    <a:cubicBezTo>
                      <a:pt x="88" y="8"/>
                      <a:pt x="49" y="47"/>
                      <a:pt x="42" y="52"/>
                    </a:cubicBezTo>
                    <a:cubicBezTo>
                      <a:pt x="24" y="64"/>
                      <a:pt x="17" y="84"/>
                      <a:pt x="12" y="101"/>
                    </a:cubicBezTo>
                    <a:cubicBezTo>
                      <a:pt x="10" y="108"/>
                      <a:pt x="8" y="115"/>
                      <a:pt x="5" y="122"/>
                    </a:cubicBezTo>
                    <a:cubicBezTo>
                      <a:pt x="0" y="140"/>
                      <a:pt x="0" y="140"/>
                      <a:pt x="0" y="140"/>
                    </a:cubicBezTo>
                    <a:cubicBezTo>
                      <a:pt x="0" y="140"/>
                      <a:pt x="0" y="140"/>
                      <a:pt x="0" y="140"/>
                    </a:cubicBezTo>
                    <a:cubicBezTo>
                      <a:pt x="8" y="124"/>
                      <a:pt x="8" y="124"/>
                      <a:pt x="8" y="124"/>
                    </a:cubicBezTo>
                    <a:cubicBezTo>
                      <a:pt x="11" y="116"/>
                      <a:pt x="14" y="109"/>
                      <a:pt x="16" y="102"/>
                    </a:cubicBezTo>
                    <a:cubicBezTo>
                      <a:pt x="21" y="85"/>
                      <a:pt x="28" y="66"/>
                      <a:pt x="44" y="55"/>
                    </a:cubicBezTo>
                    <a:cubicBezTo>
                      <a:pt x="46" y="54"/>
                      <a:pt x="54" y="47"/>
                      <a:pt x="63" y="39"/>
                    </a:cubicBezTo>
                    <a:cubicBezTo>
                      <a:pt x="63" y="38"/>
                      <a:pt x="65" y="39"/>
                      <a:pt x="65" y="40"/>
                    </a:cubicBezTo>
                    <a:cubicBezTo>
                      <a:pt x="66" y="49"/>
                      <a:pt x="70" y="56"/>
                      <a:pt x="77" y="61"/>
                    </a:cubicBezTo>
                    <a:cubicBezTo>
                      <a:pt x="79" y="63"/>
                      <a:pt x="81" y="64"/>
                      <a:pt x="84" y="65"/>
                    </a:cubicBezTo>
                    <a:cubicBezTo>
                      <a:pt x="84" y="65"/>
                      <a:pt x="85" y="67"/>
                      <a:pt x="85" y="68"/>
                    </a:cubicBezTo>
                    <a:cubicBezTo>
                      <a:pt x="83" y="83"/>
                      <a:pt x="85" y="103"/>
                      <a:pt x="85" y="109"/>
                    </a:cubicBezTo>
                    <a:cubicBezTo>
                      <a:pt x="89" y="109"/>
                      <a:pt x="89" y="109"/>
                      <a:pt x="89" y="109"/>
                    </a:cubicBezTo>
                    <a:cubicBezTo>
                      <a:pt x="89" y="103"/>
                      <a:pt x="87" y="83"/>
                      <a:pt x="89" y="68"/>
                    </a:cubicBezTo>
                    <a:cubicBezTo>
                      <a:pt x="89" y="68"/>
                      <a:pt x="91" y="67"/>
                      <a:pt x="91" y="67"/>
                    </a:cubicBezTo>
                    <a:cubicBezTo>
                      <a:pt x="94" y="67"/>
                      <a:pt x="96" y="67"/>
                      <a:pt x="98" y="66"/>
                    </a:cubicBezTo>
                    <a:cubicBezTo>
                      <a:pt x="99" y="66"/>
                      <a:pt x="100" y="68"/>
                      <a:pt x="100" y="69"/>
                    </a:cubicBezTo>
                    <a:cubicBezTo>
                      <a:pt x="101" y="73"/>
                      <a:pt x="101" y="77"/>
                      <a:pt x="102" y="81"/>
                    </a:cubicBezTo>
                    <a:cubicBezTo>
                      <a:pt x="102" y="89"/>
                      <a:pt x="102" y="89"/>
                      <a:pt x="102" y="89"/>
                    </a:cubicBezTo>
                    <a:cubicBezTo>
                      <a:pt x="103" y="93"/>
                      <a:pt x="103" y="93"/>
                      <a:pt x="103" y="93"/>
                    </a:cubicBezTo>
                    <a:cubicBezTo>
                      <a:pt x="104" y="97"/>
                      <a:pt x="104" y="104"/>
                      <a:pt x="103" y="107"/>
                    </a:cubicBezTo>
                    <a:cubicBezTo>
                      <a:pt x="108" y="104"/>
                      <a:pt x="108" y="104"/>
                      <a:pt x="108" y="104"/>
                    </a:cubicBezTo>
                    <a:cubicBezTo>
                      <a:pt x="108" y="101"/>
                      <a:pt x="108" y="97"/>
                      <a:pt x="107" y="93"/>
                    </a:cubicBezTo>
                    <a:cubicBezTo>
                      <a:pt x="106" y="88"/>
                      <a:pt x="106" y="88"/>
                      <a:pt x="106" y="88"/>
                    </a:cubicBezTo>
                    <a:cubicBezTo>
                      <a:pt x="106" y="80"/>
                      <a:pt x="106" y="80"/>
                      <a:pt x="106" y="80"/>
                    </a:cubicBezTo>
                    <a:cubicBezTo>
                      <a:pt x="105" y="76"/>
                      <a:pt x="105" y="72"/>
                      <a:pt x="104" y="67"/>
                    </a:cubicBezTo>
                    <a:cubicBezTo>
                      <a:pt x="104" y="66"/>
                      <a:pt x="105" y="65"/>
                      <a:pt x="106" y="65"/>
                    </a:cubicBezTo>
                    <a:cubicBezTo>
                      <a:pt x="107" y="64"/>
                      <a:pt x="108" y="64"/>
                      <a:pt x="109" y="63"/>
                    </a:cubicBezTo>
                    <a:cubicBezTo>
                      <a:pt x="109" y="63"/>
                      <a:pt x="111" y="64"/>
                      <a:pt x="111" y="64"/>
                    </a:cubicBezTo>
                    <a:cubicBezTo>
                      <a:pt x="113" y="70"/>
                      <a:pt x="113" y="75"/>
                      <a:pt x="114" y="80"/>
                    </a:cubicBezTo>
                    <a:cubicBezTo>
                      <a:pt x="115" y="88"/>
                      <a:pt x="116" y="95"/>
                      <a:pt x="119" y="102"/>
                    </a:cubicBezTo>
                    <a:cubicBezTo>
                      <a:pt x="123" y="100"/>
                      <a:pt x="123" y="100"/>
                      <a:pt x="123" y="100"/>
                    </a:cubicBezTo>
                    <a:cubicBezTo>
                      <a:pt x="120" y="94"/>
                      <a:pt x="119" y="87"/>
                      <a:pt x="118" y="80"/>
                    </a:cubicBezTo>
                    <a:cubicBezTo>
                      <a:pt x="117" y="75"/>
                      <a:pt x="116" y="68"/>
                      <a:pt x="115" y="62"/>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6" name="Freeform 248">
                <a:extLst>
                  <a:ext uri="{FF2B5EF4-FFF2-40B4-BE49-F238E27FC236}">
                    <a16:creationId xmlns:a16="http://schemas.microsoft.com/office/drawing/2014/main" id="{999D049D-4115-2740-D40B-2EBB5EE25833}"/>
                  </a:ext>
                </a:extLst>
              </p:cNvPr>
              <p:cNvSpPr>
                <a:spLocks noEditPoints="1"/>
              </p:cNvSpPr>
              <p:nvPr/>
            </p:nvSpPr>
            <p:spPr bwMode="auto">
              <a:xfrm>
                <a:off x="570" y="2436"/>
                <a:ext cx="176" cy="275"/>
              </a:xfrm>
              <a:custGeom>
                <a:avLst/>
                <a:gdLst>
                  <a:gd name="T0" fmla="*/ 271 w 131"/>
                  <a:gd name="T1" fmla="*/ 48 h 205"/>
                  <a:gd name="T2" fmla="*/ 304 w 131"/>
                  <a:gd name="T3" fmla="*/ 338 h 205"/>
                  <a:gd name="T4" fmla="*/ 294 w 131"/>
                  <a:gd name="T5" fmla="*/ 384 h 205"/>
                  <a:gd name="T6" fmla="*/ 249 w 131"/>
                  <a:gd name="T7" fmla="*/ 149 h 205"/>
                  <a:gd name="T8" fmla="*/ 246 w 131"/>
                  <a:gd name="T9" fmla="*/ 154 h 205"/>
                  <a:gd name="T10" fmla="*/ 253 w 131"/>
                  <a:gd name="T11" fmla="*/ 327 h 205"/>
                  <a:gd name="T12" fmla="*/ 240 w 131"/>
                  <a:gd name="T13" fmla="*/ 457 h 205"/>
                  <a:gd name="T14" fmla="*/ 226 w 131"/>
                  <a:gd name="T15" fmla="*/ 288 h 205"/>
                  <a:gd name="T16" fmla="*/ 214 w 131"/>
                  <a:gd name="T17" fmla="*/ 200 h 205"/>
                  <a:gd name="T18" fmla="*/ 204 w 131"/>
                  <a:gd name="T19" fmla="*/ 204 h 205"/>
                  <a:gd name="T20" fmla="*/ 191 w 131"/>
                  <a:gd name="T21" fmla="*/ 190 h 205"/>
                  <a:gd name="T22" fmla="*/ 199 w 131"/>
                  <a:gd name="T23" fmla="*/ 444 h 205"/>
                  <a:gd name="T24" fmla="*/ 196 w 131"/>
                  <a:gd name="T25" fmla="*/ 475 h 205"/>
                  <a:gd name="T26" fmla="*/ 185 w 131"/>
                  <a:gd name="T27" fmla="*/ 439 h 205"/>
                  <a:gd name="T28" fmla="*/ 177 w 131"/>
                  <a:gd name="T29" fmla="*/ 346 h 205"/>
                  <a:gd name="T30" fmla="*/ 175 w 131"/>
                  <a:gd name="T31" fmla="*/ 255 h 205"/>
                  <a:gd name="T32" fmla="*/ 156 w 131"/>
                  <a:gd name="T33" fmla="*/ 169 h 205"/>
                  <a:gd name="T34" fmla="*/ 142 w 131"/>
                  <a:gd name="T35" fmla="*/ 280 h 205"/>
                  <a:gd name="T36" fmla="*/ 150 w 131"/>
                  <a:gd name="T37" fmla="*/ 433 h 205"/>
                  <a:gd name="T38" fmla="*/ 136 w 131"/>
                  <a:gd name="T39" fmla="*/ 433 h 205"/>
                  <a:gd name="T40" fmla="*/ 132 w 131"/>
                  <a:gd name="T41" fmla="*/ 331 h 205"/>
                  <a:gd name="T42" fmla="*/ 101 w 131"/>
                  <a:gd name="T43" fmla="*/ 122 h 205"/>
                  <a:gd name="T44" fmla="*/ 93 w 131"/>
                  <a:gd name="T45" fmla="*/ 0 h 205"/>
                  <a:gd name="T46" fmla="*/ 56 w 131"/>
                  <a:gd name="T47" fmla="*/ 135 h 205"/>
                  <a:gd name="T48" fmla="*/ 0 w 131"/>
                  <a:gd name="T49" fmla="*/ 205 h 205"/>
                  <a:gd name="T50" fmla="*/ 86 w 131"/>
                  <a:gd name="T51" fmla="*/ 107 h 205"/>
                  <a:gd name="T52" fmla="*/ 105 w 131"/>
                  <a:gd name="T53" fmla="*/ 243 h 205"/>
                  <a:gd name="T54" fmla="*/ 125 w 131"/>
                  <a:gd name="T55" fmla="*/ 384 h 205"/>
                  <a:gd name="T56" fmla="*/ 138 w 131"/>
                  <a:gd name="T57" fmla="*/ 465 h 205"/>
                  <a:gd name="T58" fmla="*/ 157 w 131"/>
                  <a:gd name="T59" fmla="*/ 397 h 205"/>
                  <a:gd name="T60" fmla="*/ 156 w 131"/>
                  <a:gd name="T61" fmla="*/ 227 h 205"/>
                  <a:gd name="T62" fmla="*/ 164 w 131"/>
                  <a:gd name="T63" fmla="*/ 278 h 205"/>
                  <a:gd name="T64" fmla="*/ 177 w 131"/>
                  <a:gd name="T65" fmla="*/ 431 h 205"/>
                  <a:gd name="T66" fmla="*/ 184 w 131"/>
                  <a:gd name="T67" fmla="*/ 486 h 205"/>
                  <a:gd name="T68" fmla="*/ 210 w 131"/>
                  <a:gd name="T69" fmla="*/ 444 h 205"/>
                  <a:gd name="T70" fmla="*/ 204 w 131"/>
                  <a:gd name="T71" fmla="*/ 217 h 205"/>
                  <a:gd name="T72" fmla="*/ 214 w 131"/>
                  <a:gd name="T73" fmla="*/ 212 h 205"/>
                  <a:gd name="T74" fmla="*/ 232 w 131"/>
                  <a:gd name="T75" fmla="*/ 464 h 205"/>
                  <a:gd name="T76" fmla="*/ 259 w 131"/>
                  <a:gd name="T77" fmla="*/ 291 h 205"/>
                  <a:gd name="T78" fmla="*/ 262 w 131"/>
                  <a:gd name="T79" fmla="*/ 199 h 205"/>
                  <a:gd name="T80" fmla="*/ 288 w 131"/>
                  <a:gd name="T81" fmla="*/ 394 h 205"/>
                  <a:gd name="T82" fmla="*/ 312 w 131"/>
                  <a:gd name="T83" fmla="*/ 338 h 205"/>
                  <a:gd name="T84" fmla="*/ 157 w 131"/>
                  <a:gd name="T85" fmla="*/ 217 h 205"/>
                  <a:gd name="T86" fmla="*/ 161 w 131"/>
                  <a:gd name="T87" fmla="*/ 184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130" y="84"/>
                    </a:moveTo>
                    <a:cubicBezTo>
                      <a:pt x="129" y="62"/>
                      <a:pt x="127" y="37"/>
                      <a:pt x="115" y="18"/>
                    </a:cubicBezTo>
                    <a:cubicBezTo>
                      <a:pt x="112" y="20"/>
                      <a:pt x="112" y="20"/>
                      <a:pt x="112" y="20"/>
                    </a:cubicBezTo>
                    <a:cubicBezTo>
                      <a:pt x="123" y="38"/>
                      <a:pt x="125" y="63"/>
                      <a:pt x="126" y="84"/>
                    </a:cubicBezTo>
                    <a:cubicBezTo>
                      <a:pt x="126" y="94"/>
                      <a:pt x="126" y="103"/>
                      <a:pt x="126" y="112"/>
                    </a:cubicBezTo>
                    <a:cubicBezTo>
                      <a:pt x="126" y="121"/>
                      <a:pt x="126" y="131"/>
                      <a:pt x="125" y="140"/>
                    </a:cubicBezTo>
                    <a:cubicBezTo>
                      <a:pt x="125" y="143"/>
                      <a:pt x="125" y="143"/>
                      <a:pt x="125" y="143"/>
                    </a:cubicBezTo>
                    <a:cubicBezTo>
                      <a:pt x="124" y="147"/>
                      <a:pt x="124" y="154"/>
                      <a:pt x="122" y="158"/>
                    </a:cubicBezTo>
                    <a:cubicBezTo>
                      <a:pt x="122" y="159"/>
                      <a:pt x="121" y="159"/>
                      <a:pt x="121" y="159"/>
                    </a:cubicBezTo>
                    <a:cubicBezTo>
                      <a:pt x="118" y="146"/>
                      <a:pt x="118" y="133"/>
                      <a:pt x="117" y="121"/>
                    </a:cubicBezTo>
                    <a:cubicBezTo>
                      <a:pt x="116" y="100"/>
                      <a:pt x="115" y="79"/>
                      <a:pt x="106" y="60"/>
                    </a:cubicBezTo>
                    <a:cubicBezTo>
                      <a:pt x="103" y="62"/>
                      <a:pt x="103" y="62"/>
                      <a:pt x="103" y="62"/>
                    </a:cubicBezTo>
                    <a:cubicBezTo>
                      <a:pt x="105" y="67"/>
                      <a:pt x="107" y="72"/>
                      <a:pt x="108" y="77"/>
                    </a:cubicBezTo>
                    <a:cubicBezTo>
                      <a:pt x="107" y="78"/>
                      <a:pt x="105" y="79"/>
                      <a:pt x="104" y="79"/>
                    </a:cubicBezTo>
                    <a:cubicBezTo>
                      <a:pt x="103" y="74"/>
                      <a:pt x="102" y="69"/>
                      <a:pt x="101" y="64"/>
                    </a:cubicBezTo>
                    <a:cubicBezTo>
                      <a:pt x="97" y="65"/>
                      <a:pt x="97" y="65"/>
                      <a:pt x="97" y="65"/>
                    </a:cubicBezTo>
                    <a:cubicBezTo>
                      <a:pt x="101" y="83"/>
                      <a:pt x="102" y="102"/>
                      <a:pt x="103" y="122"/>
                    </a:cubicBezTo>
                    <a:cubicBezTo>
                      <a:pt x="104" y="136"/>
                      <a:pt x="104" y="136"/>
                      <a:pt x="104" y="136"/>
                    </a:cubicBezTo>
                    <a:cubicBezTo>
                      <a:pt x="104" y="138"/>
                      <a:pt x="104" y="142"/>
                      <a:pt x="104" y="147"/>
                    </a:cubicBezTo>
                    <a:cubicBezTo>
                      <a:pt x="104" y="161"/>
                      <a:pt x="103" y="181"/>
                      <a:pt x="101" y="188"/>
                    </a:cubicBezTo>
                    <a:cubicBezTo>
                      <a:pt x="100" y="189"/>
                      <a:pt x="99" y="189"/>
                      <a:pt x="99" y="189"/>
                    </a:cubicBezTo>
                    <a:cubicBezTo>
                      <a:pt x="96" y="181"/>
                      <a:pt x="94" y="158"/>
                      <a:pt x="94" y="149"/>
                    </a:cubicBezTo>
                    <a:cubicBezTo>
                      <a:pt x="93" y="124"/>
                      <a:pt x="93" y="124"/>
                      <a:pt x="93" y="124"/>
                    </a:cubicBezTo>
                    <a:cubicBezTo>
                      <a:pt x="93" y="122"/>
                      <a:pt x="93" y="121"/>
                      <a:pt x="93" y="119"/>
                    </a:cubicBezTo>
                    <a:cubicBezTo>
                      <a:pt x="93" y="103"/>
                      <a:pt x="93" y="86"/>
                      <a:pt x="90" y="70"/>
                    </a:cubicBezTo>
                    <a:cubicBezTo>
                      <a:pt x="86" y="71"/>
                      <a:pt x="86" y="71"/>
                      <a:pt x="86" y="71"/>
                    </a:cubicBezTo>
                    <a:cubicBezTo>
                      <a:pt x="87" y="75"/>
                      <a:pt x="88" y="79"/>
                      <a:pt x="88" y="83"/>
                    </a:cubicBezTo>
                    <a:cubicBezTo>
                      <a:pt x="88" y="83"/>
                      <a:pt x="87" y="84"/>
                      <a:pt x="87" y="84"/>
                    </a:cubicBezTo>
                    <a:cubicBezTo>
                      <a:pt x="86" y="85"/>
                      <a:pt x="85" y="85"/>
                      <a:pt x="85" y="85"/>
                    </a:cubicBezTo>
                    <a:cubicBezTo>
                      <a:pt x="84" y="85"/>
                      <a:pt x="84" y="84"/>
                      <a:pt x="84" y="84"/>
                    </a:cubicBezTo>
                    <a:cubicBezTo>
                      <a:pt x="83" y="79"/>
                      <a:pt x="83" y="74"/>
                      <a:pt x="84" y="69"/>
                    </a:cubicBezTo>
                    <a:cubicBezTo>
                      <a:pt x="80" y="69"/>
                      <a:pt x="80" y="69"/>
                      <a:pt x="80" y="69"/>
                    </a:cubicBezTo>
                    <a:cubicBezTo>
                      <a:pt x="80" y="72"/>
                      <a:pt x="79" y="75"/>
                      <a:pt x="79" y="79"/>
                    </a:cubicBezTo>
                    <a:cubicBezTo>
                      <a:pt x="79" y="90"/>
                      <a:pt x="80" y="101"/>
                      <a:pt x="81" y="111"/>
                    </a:cubicBezTo>
                    <a:cubicBezTo>
                      <a:pt x="82" y="122"/>
                      <a:pt x="82" y="133"/>
                      <a:pt x="82" y="144"/>
                    </a:cubicBezTo>
                    <a:cubicBezTo>
                      <a:pt x="82" y="184"/>
                      <a:pt x="82" y="184"/>
                      <a:pt x="82" y="184"/>
                    </a:cubicBezTo>
                    <a:cubicBezTo>
                      <a:pt x="82" y="186"/>
                      <a:pt x="82" y="186"/>
                      <a:pt x="82" y="186"/>
                    </a:cubicBezTo>
                    <a:cubicBezTo>
                      <a:pt x="82" y="187"/>
                      <a:pt x="82" y="188"/>
                      <a:pt x="82" y="189"/>
                    </a:cubicBezTo>
                    <a:cubicBezTo>
                      <a:pt x="82" y="192"/>
                      <a:pt x="82" y="195"/>
                      <a:pt x="81" y="197"/>
                    </a:cubicBezTo>
                    <a:cubicBezTo>
                      <a:pt x="81" y="198"/>
                      <a:pt x="79" y="199"/>
                      <a:pt x="79" y="198"/>
                    </a:cubicBezTo>
                    <a:cubicBezTo>
                      <a:pt x="78" y="195"/>
                      <a:pt x="78" y="191"/>
                      <a:pt x="78" y="187"/>
                    </a:cubicBezTo>
                    <a:cubicBezTo>
                      <a:pt x="77" y="182"/>
                      <a:pt x="77" y="182"/>
                      <a:pt x="77" y="182"/>
                    </a:cubicBezTo>
                    <a:cubicBezTo>
                      <a:pt x="77" y="178"/>
                      <a:pt x="77" y="178"/>
                      <a:pt x="77" y="178"/>
                    </a:cubicBezTo>
                    <a:cubicBezTo>
                      <a:pt x="75" y="170"/>
                      <a:pt x="74" y="162"/>
                      <a:pt x="74" y="154"/>
                    </a:cubicBezTo>
                    <a:cubicBezTo>
                      <a:pt x="73" y="143"/>
                      <a:pt x="73" y="143"/>
                      <a:pt x="73" y="143"/>
                    </a:cubicBezTo>
                    <a:cubicBezTo>
                      <a:pt x="73" y="136"/>
                      <a:pt x="72" y="128"/>
                      <a:pt x="72" y="121"/>
                    </a:cubicBezTo>
                    <a:cubicBezTo>
                      <a:pt x="72" y="119"/>
                      <a:pt x="72" y="117"/>
                      <a:pt x="72" y="115"/>
                    </a:cubicBezTo>
                    <a:cubicBezTo>
                      <a:pt x="72" y="113"/>
                      <a:pt x="72" y="110"/>
                      <a:pt x="72" y="106"/>
                    </a:cubicBezTo>
                    <a:cubicBezTo>
                      <a:pt x="72" y="96"/>
                      <a:pt x="72" y="83"/>
                      <a:pt x="69" y="71"/>
                    </a:cubicBezTo>
                    <a:cubicBezTo>
                      <a:pt x="66" y="72"/>
                      <a:pt x="66" y="72"/>
                      <a:pt x="66" y="72"/>
                    </a:cubicBezTo>
                    <a:cubicBezTo>
                      <a:pt x="64" y="70"/>
                      <a:pt x="64" y="70"/>
                      <a:pt x="64" y="70"/>
                    </a:cubicBezTo>
                    <a:cubicBezTo>
                      <a:pt x="62" y="73"/>
                      <a:pt x="61" y="79"/>
                      <a:pt x="61" y="84"/>
                    </a:cubicBezTo>
                    <a:cubicBezTo>
                      <a:pt x="60" y="89"/>
                      <a:pt x="60" y="89"/>
                      <a:pt x="60" y="89"/>
                    </a:cubicBezTo>
                    <a:cubicBezTo>
                      <a:pt x="59" y="98"/>
                      <a:pt x="59" y="107"/>
                      <a:pt x="59" y="116"/>
                    </a:cubicBezTo>
                    <a:cubicBezTo>
                      <a:pt x="59" y="127"/>
                      <a:pt x="59" y="127"/>
                      <a:pt x="59" y="127"/>
                    </a:cubicBezTo>
                    <a:cubicBezTo>
                      <a:pt x="59" y="140"/>
                      <a:pt x="60" y="153"/>
                      <a:pt x="61" y="165"/>
                    </a:cubicBezTo>
                    <a:cubicBezTo>
                      <a:pt x="62" y="180"/>
                      <a:pt x="62" y="180"/>
                      <a:pt x="62" y="180"/>
                    </a:cubicBezTo>
                    <a:cubicBezTo>
                      <a:pt x="62" y="186"/>
                      <a:pt x="62" y="189"/>
                      <a:pt x="61" y="190"/>
                    </a:cubicBezTo>
                    <a:cubicBezTo>
                      <a:pt x="60" y="190"/>
                      <a:pt x="59" y="190"/>
                      <a:pt x="59" y="190"/>
                    </a:cubicBezTo>
                    <a:cubicBezTo>
                      <a:pt x="56" y="189"/>
                      <a:pt x="56" y="184"/>
                      <a:pt x="56" y="180"/>
                    </a:cubicBezTo>
                    <a:cubicBezTo>
                      <a:pt x="56" y="177"/>
                      <a:pt x="56" y="177"/>
                      <a:pt x="56" y="177"/>
                    </a:cubicBezTo>
                    <a:cubicBezTo>
                      <a:pt x="55" y="171"/>
                      <a:pt x="55" y="165"/>
                      <a:pt x="55" y="159"/>
                    </a:cubicBezTo>
                    <a:cubicBezTo>
                      <a:pt x="55" y="152"/>
                      <a:pt x="55" y="145"/>
                      <a:pt x="54" y="137"/>
                    </a:cubicBezTo>
                    <a:cubicBezTo>
                      <a:pt x="51" y="120"/>
                      <a:pt x="51" y="120"/>
                      <a:pt x="51" y="120"/>
                    </a:cubicBezTo>
                    <a:cubicBezTo>
                      <a:pt x="47" y="100"/>
                      <a:pt x="47" y="100"/>
                      <a:pt x="47" y="100"/>
                    </a:cubicBezTo>
                    <a:cubicBezTo>
                      <a:pt x="42" y="51"/>
                      <a:pt x="42" y="51"/>
                      <a:pt x="42" y="51"/>
                    </a:cubicBezTo>
                    <a:cubicBezTo>
                      <a:pt x="41" y="42"/>
                      <a:pt x="41" y="42"/>
                      <a:pt x="41" y="42"/>
                    </a:cubicBezTo>
                    <a:cubicBezTo>
                      <a:pt x="40" y="29"/>
                      <a:pt x="38" y="12"/>
                      <a:pt x="41" y="0"/>
                    </a:cubicBezTo>
                    <a:cubicBezTo>
                      <a:pt x="38" y="0"/>
                      <a:pt x="38" y="0"/>
                      <a:pt x="38" y="0"/>
                    </a:cubicBezTo>
                    <a:cubicBezTo>
                      <a:pt x="36" y="8"/>
                      <a:pt x="36" y="17"/>
                      <a:pt x="36" y="26"/>
                    </a:cubicBezTo>
                    <a:cubicBezTo>
                      <a:pt x="36" y="31"/>
                      <a:pt x="34" y="37"/>
                      <a:pt x="34" y="37"/>
                    </a:cubicBezTo>
                    <a:cubicBezTo>
                      <a:pt x="32" y="44"/>
                      <a:pt x="29" y="50"/>
                      <a:pt x="23" y="56"/>
                    </a:cubicBezTo>
                    <a:cubicBezTo>
                      <a:pt x="21" y="58"/>
                      <a:pt x="21" y="58"/>
                      <a:pt x="21" y="58"/>
                    </a:cubicBezTo>
                    <a:cubicBezTo>
                      <a:pt x="12" y="66"/>
                      <a:pt x="6" y="74"/>
                      <a:pt x="0" y="85"/>
                    </a:cubicBezTo>
                    <a:cubicBezTo>
                      <a:pt x="0" y="85"/>
                      <a:pt x="0" y="85"/>
                      <a:pt x="0" y="85"/>
                    </a:cubicBezTo>
                    <a:cubicBezTo>
                      <a:pt x="5" y="75"/>
                      <a:pt x="15" y="67"/>
                      <a:pt x="23" y="60"/>
                    </a:cubicBezTo>
                    <a:cubicBezTo>
                      <a:pt x="25" y="58"/>
                      <a:pt x="25" y="58"/>
                      <a:pt x="25" y="58"/>
                    </a:cubicBezTo>
                    <a:cubicBezTo>
                      <a:pt x="30" y="53"/>
                      <a:pt x="33" y="50"/>
                      <a:pt x="36" y="45"/>
                    </a:cubicBezTo>
                    <a:cubicBezTo>
                      <a:pt x="36" y="44"/>
                      <a:pt x="38" y="45"/>
                      <a:pt x="38" y="45"/>
                    </a:cubicBezTo>
                    <a:cubicBezTo>
                      <a:pt x="38" y="51"/>
                      <a:pt x="38" y="51"/>
                      <a:pt x="38" y="51"/>
                    </a:cubicBezTo>
                    <a:cubicBezTo>
                      <a:pt x="43" y="101"/>
                      <a:pt x="43" y="101"/>
                      <a:pt x="43" y="101"/>
                    </a:cubicBezTo>
                    <a:cubicBezTo>
                      <a:pt x="47" y="120"/>
                      <a:pt x="47" y="120"/>
                      <a:pt x="47" y="120"/>
                    </a:cubicBezTo>
                    <a:cubicBezTo>
                      <a:pt x="50" y="138"/>
                      <a:pt x="50" y="138"/>
                      <a:pt x="50" y="138"/>
                    </a:cubicBezTo>
                    <a:cubicBezTo>
                      <a:pt x="51" y="145"/>
                      <a:pt x="51" y="152"/>
                      <a:pt x="51" y="159"/>
                    </a:cubicBezTo>
                    <a:cubicBezTo>
                      <a:pt x="51" y="165"/>
                      <a:pt x="51" y="171"/>
                      <a:pt x="52" y="178"/>
                    </a:cubicBezTo>
                    <a:cubicBezTo>
                      <a:pt x="52" y="180"/>
                      <a:pt x="52" y="180"/>
                      <a:pt x="52" y="180"/>
                    </a:cubicBezTo>
                    <a:cubicBezTo>
                      <a:pt x="52" y="185"/>
                      <a:pt x="52" y="191"/>
                      <a:pt x="57" y="193"/>
                    </a:cubicBezTo>
                    <a:cubicBezTo>
                      <a:pt x="60" y="195"/>
                      <a:pt x="62" y="194"/>
                      <a:pt x="63" y="193"/>
                    </a:cubicBezTo>
                    <a:cubicBezTo>
                      <a:pt x="66" y="191"/>
                      <a:pt x="66" y="185"/>
                      <a:pt x="66" y="180"/>
                    </a:cubicBezTo>
                    <a:cubicBezTo>
                      <a:pt x="65" y="165"/>
                      <a:pt x="65" y="165"/>
                      <a:pt x="65" y="165"/>
                    </a:cubicBezTo>
                    <a:cubicBezTo>
                      <a:pt x="64" y="153"/>
                      <a:pt x="63" y="140"/>
                      <a:pt x="63" y="127"/>
                    </a:cubicBezTo>
                    <a:cubicBezTo>
                      <a:pt x="63" y="116"/>
                      <a:pt x="63" y="116"/>
                      <a:pt x="63" y="116"/>
                    </a:cubicBezTo>
                    <a:cubicBezTo>
                      <a:pt x="63" y="108"/>
                      <a:pt x="63" y="101"/>
                      <a:pt x="64" y="94"/>
                    </a:cubicBezTo>
                    <a:cubicBezTo>
                      <a:pt x="65" y="94"/>
                      <a:pt x="67" y="95"/>
                      <a:pt x="67" y="95"/>
                    </a:cubicBezTo>
                    <a:cubicBezTo>
                      <a:pt x="67" y="95"/>
                      <a:pt x="68" y="96"/>
                      <a:pt x="68" y="97"/>
                    </a:cubicBezTo>
                    <a:cubicBezTo>
                      <a:pt x="68" y="104"/>
                      <a:pt x="68" y="111"/>
                      <a:pt x="68" y="115"/>
                    </a:cubicBezTo>
                    <a:cubicBezTo>
                      <a:pt x="68" y="125"/>
                      <a:pt x="68" y="134"/>
                      <a:pt x="69" y="143"/>
                    </a:cubicBezTo>
                    <a:cubicBezTo>
                      <a:pt x="70" y="154"/>
                      <a:pt x="70" y="154"/>
                      <a:pt x="70" y="154"/>
                    </a:cubicBezTo>
                    <a:cubicBezTo>
                      <a:pt x="70" y="163"/>
                      <a:pt x="71" y="170"/>
                      <a:pt x="73" y="178"/>
                    </a:cubicBezTo>
                    <a:cubicBezTo>
                      <a:pt x="73" y="182"/>
                      <a:pt x="73" y="182"/>
                      <a:pt x="73" y="182"/>
                    </a:cubicBezTo>
                    <a:cubicBezTo>
                      <a:pt x="74" y="188"/>
                      <a:pt x="74" y="188"/>
                      <a:pt x="74" y="188"/>
                    </a:cubicBezTo>
                    <a:cubicBezTo>
                      <a:pt x="74" y="192"/>
                      <a:pt x="74" y="197"/>
                      <a:pt x="76" y="201"/>
                    </a:cubicBezTo>
                    <a:cubicBezTo>
                      <a:pt x="77" y="204"/>
                      <a:pt x="81" y="205"/>
                      <a:pt x="83" y="203"/>
                    </a:cubicBezTo>
                    <a:cubicBezTo>
                      <a:pt x="87" y="199"/>
                      <a:pt x="86" y="191"/>
                      <a:pt x="86" y="186"/>
                    </a:cubicBezTo>
                    <a:cubicBezTo>
                      <a:pt x="86" y="184"/>
                      <a:pt x="86" y="184"/>
                      <a:pt x="86" y="184"/>
                    </a:cubicBezTo>
                    <a:cubicBezTo>
                      <a:pt x="86" y="144"/>
                      <a:pt x="86" y="144"/>
                      <a:pt x="86" y="144"/>
                    </a:cubicBezTo>
                    <a:cubicBezTo>
                      <a:pt x="86" y="133"/>
                      <a:pt x="86" y="122"/>
                      <a:pt x="85" y="111"/>
                    </a:cubicBezTo>
                    <a:cubicBezTo>
                      <a:pt x="84" y="104"/>
                      <a:pt x="84" y="97"/>
                      <a:pt x="84" y="90"/>
                    </a:cubicBezTo>
                    <a:cubicBezTo>
                      <a:pt x="84" y="90"/>
                      <a:pt x="84" y="90"/>
                      <a:pt x="84" y="90"/>
                    </a:cubicBezTo>
                    <a:cubicBezTo>
                      <a:pt x="84" y="89"/>
                      <a:pt x="86" y="88"/>
                      <a:pt x="88" y="89"/>
                    </a:cubicBezTo>
                    <a:cubicBezTo>
                      <a:pt x="88" y="88"/>
                      <a:pt x="88" y="88"/>
                      <a:pt x="88" y="88"/>
                    </a:cubicBezTo>
                    <a:cubicBezTo>
                      <a:pt x="89" y="100"/>
                      <a:pt x="89" y="112"/>
                      <a:pt x="89" y="124"/>
                    </a:cubicBezTo>
                    <a:cubicBezTo>
                      <a:pt x="90" y="150"/>
                      <a:pt x="90" y="150"/>
                      <a:pt x="90" y="150"/>
                    </a:cubicBezTo>
                    <a:cubicBezTo>
                      <a:pt x="90" y="150"/>
                      <a:pt x="91" y="183"/>
                      <a:pt x="96" y="192"/>
                    </a:cubicBezTo>
                    <a:cubicBezTo>
                      <a:pt x="98" y="196"/>
                      <a:pt x="102" y="194"/>
                      <a:pt x="102" y="194"/>
                    </a:cubicBezTo>
                    <a:cubicBezTo>
                      <a:pt x="109" y="186"/>
                      <a:pt x="108" y="136"/>
                      <a:pt x="108" y="135"/>
                    </a:cubicBezTo>
                    <a:cubicBezTo>
                      <a:pt x="107" y="121"/>
                      <a:pt x="107" y="121"/>
                      <a:pt x="107" y="121"/>
                    </a:cubicBezTo>
                    <a:cubicBezTo>
                      <a:pt x="106" y="109"/>
                      <a:pt x="106" y="97"/>
                      <a:pt x="104" y="85"/>
                    </a:cubicBezTo>
                    <a:cubicBezTo>
                      <a:pt x="104" y="84"/>
                      <a:pt x="105" y="83"/>
                      <a:pt x="106" y="83"/>
                    </a:cubicBezTo>
                    <a:cubicBezTo>
                      <a:pt x="107" y="82"/>
                      <a:pt x="107" y="82"/>
                      <a:pt x="108" y="82"/>
                    </a:cubicBezTo>
                    <a:cubicBezTo>
                      <a:pt x="108" y="82"/>
                      <a:pt x="109" y="83"/>
                      <a:pt x="110" y="83"/>
                    </a:cubicBezTo>
                    <a:cubicBezTo>
                      <a:pt x="112" y="96"/>
                      <a:pt x="113" y="108"/>
                      <a:pt x="113" y="121"/>
                    </a:cubicBezTo>
                    <a:cubicBezTo>
                      <a:pt x="114" y="135"/>
                      <a:pt x="114" y="150"/>
                      <a:pt x="118" y="163"/>
                    </a:cubicBezTo>
                    <a:cubicBezTo>
                      <a:pt x="118" y="167"/>
                      <a:pt x="121" y="167"/>
                      <a:pt x="121" y="167"/>
                    </a:cubicBezTo>
                    <a:cubicBezTo>
                      <a:pt x="127" y="164"/>
                      <a:pt x="128" y="152"/>
                      <a:pt x="129" y="143"/>
                    </a:cubicBezTo>
                    <a:cubicBezTo>
                      <a:pt x="129" y="140"/>
                      <a:pt x="129" y="140"/>
                      <a:pt x="129" y="140"/>
                    </a:cubicBezTo>
                    <a:cubicBezTo>
                      <a:pt x="131" y="121"/>
                      <a:pt x="130" y="102"/>
                      <a:pt x="130" y="84"/>
                    </a:cubicBezTo>
                    <a:close/>
                    <a:moveTo>
                      <a:pt x="66" y="90"/>
                    </a:moveTo>
                    <a:cubicBezTo>
                      <a:pt x="66" y="90"/>
                      <a:pt x="66" y="90"/>
                      <a:pt x="65" y="90"/>
                    </a:cubicBezTo>
                    <a:cubicBezTo>
                      <a:pt x="65" y="90"/>
                      <a:pt x="64" y="88"/>
                      <a:pt x="64" y="88"/>
                    </a:cubicBezTo>
                    <a:cubicBezTo>
                      <a:pt x="65" y="84"/>
                      <a:pt x="65" y="84"/>
                      <a:pt x="65" y="84"/>
                    </a:cubicBezTo>
                    <a:cubicBezTo>
                      <a:pt x="65" y="81"/>
                      <a:pt x="65" y="79"/>
                      <a:pt x="66" y="76"/>
                    </a:cubicBezTo>
                    <a:cubicBezTo>
                      <a:pt x="67" y="80"/>
                      <a:pt x="67" y="85"/>
                      <a:pt x="68" y="89"/>
                    </a:cubicBezTo>
                    <a:cubicBezTo>
                      <a:pt x="68" y="89"/>
                      <a:pt x="67" y="90"/>
                      <a:pt x="66" y="9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7" name="Freeform 249">
                <a:extLst>
                  <a:ext uri="{FF2B5EF4-FFF2-40B4-BE49-F238E27FC236}">
                    <a16:creationId xmlns:a16="http://schemas.microsoft.com/office/drawing/2014/main" id="{412D73D3-16CE-8E3A-2CAE-06361BF5E066}"/>
                  </a:ext>
                </a:extLst>
              </p:cNvPr>
              <p:cNvSpPr>
                <a:spLocks/>
              </p:cNvSpPr>
              <p:nvPr/>
            </p:nvSpPr>
            <p:spPr bwMode="auto">
              <a:xfrm>
                <a:off x="1021" y="3303"/>
                <a:ext cx="82" cy="729"/>
              </a:xfrm>
              <a:custGeom>
                <a:avLst/>
                <a:gdLst>
                  <a:gd name="T0" fmla="*/ 148 w 61"/>
                  <a:gd name="T1" fmla="*/ 1247 h 542"/>
                  <a:gd name="T2" fmla="*/ 121 w 61"/>
                  <a:gd name="T3" fmla="*/ 1084 h 542"/>
                  <a:gd name="T4" fmla="*/ 101 w 61"/>
                  <a:gd name="T5" fmla="*/ 881 h 542"/>
                  <a:gd name="T6" fmla="*/ 40 w 61"/>
                  <a:gd name="T7" fmla="*/ 577 h 542"/>
                  <a:gd name="T8" fmla="*/ 35 w 61"/>
                  <a:gd name="T9" fmla="*/ 472 h 542"/>
                  <a:gd name="T10" fmla="*/ 30 w 61"/>
                  <a:gd name="T11" fmla="*/ 418 h 542"/>
                  <a:gd name="T12" fmla="*/ 40 w 61"/>
                  <a:gd name="T13" fmla="*/ 319 h 542"/>
                  <a:gd name="T14" fmla="*/ 48 w 61"/>
                  <a:gd name="T15" fmla="*/ 227 h 542"/>
                  <a:gd name="T16" fmla="*/ 62 w 61"/>
                  <a:gd name="T17" fmla="*/ 121 h 542"/>
                  <a:gd name="T18" fmla="*/ 75 w 61"/>
                  <a:gd name="T19" fmla="*/ 5 h 542"/>
                  <a:gd name="T20" fmla="*/ 47 w 61"/>
                  <a:gd name="T21" fmla="*/ 0 h 542"/>
                  <a:gd name="T22" fmla="*/ 42 w 61"/>
                  <a:gd name="T23" fmla="*/ 117 h 542"/>
                  <a:gd name="T24" fmla="*/ 30 w 61"/>
                  <a:gd name="T25" fmla="*/ 227 h 542"/>
                  <a:gd name="T26" fmla="*/ 20 w 61"/>
                  <a:gd name="T27" fmla="*/ 316 h 542"/>
                  <a:gd name="T28" fmla="*/ 9 w 61"/>
                  <a:gd name="T29" fmla="*/ 418 h 542"/>
                  <a:gd name="T30" fmla="*/ 15 w 61"/>
                  <a:gd name="T31" fmla="*/ 473 h 542"/>
                  <a:gd name="T32" fmla="*/ 20 w 61"/>
                  <a:gd name="T33" fmla="*/ 573 h 542"/>
                  <a:gd name="T34" fmla="*/ 83 w 61"/>
                  <a:gd name="T35" fmla="*/ 888 h 542"/>
                  <a:gd name="T36" fmla="*/ 101 w 61"/>
                  <a:gd name="T37" fmla="*/ 1079 h 542"/>
                  <a:gd name="T38" fmla="*/ 105 w 61"/>
                  <a:gd name="T39" fmla="*/ 1190 h 542"/>
                  <a:gd name="T40" fmla="*/ 105 w 61"/>
                  <a:gd name="T41" fmla="*/ 1190 h 542"/>
                  <a:gd name="T42" fmla="*/ 22 w 61"/>
                  <a:gd name="T43" fmla="*/ 1289 h 542"/>
                  <a:gd name="T44" fmla="*/ 0 w 61"/>
                  <a:gd name="T45" fmla="*/ 1302 h 542"/>
                  <a:gd name="T46" fmla="*/ 9 w 61"/>
                  <a:gd name="T47" fmla="*/ 1319 h 542"/>
                  <a:gd name="T48" fmla="*/ 35 w 61"/>
                  <a:gd name="T49" fmla="*/ 1302 h 542"/>
                  <a:gd name="T50" fmla="*/ 105 w 61"/>
                  <a:gd name="T51" fmla="*/ 1241 h 542"/>
                  <a:gd name="T52" fmla="*/ 121 w 61"/>
                  <a:gd name="T53" fmla="*/ 1239 h 542"/>
                  <a:gd name="T54" fmla="*/ 133 w 61"/>
                  <a:gd name="T55" fmla="*/ 1258 h 542"/>
                  <a:gd name="T56" fmla="*/ 148 w 61"/>
                  <a:gd name="T57" fmla="*/ 124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1" h="542">
                    <a:moveTo>
                      <a:pt x="61" y="512"/>
                    </a:moveTo>
                    <a:cubicBezTo>
                      <a:pt x="50" y="497"/>
                      <a:pt x="46" y="464"/>
                      <a:pt x="50" y="445"/>
                    </a:cubicBezTo>
                    <a:cubicBezTo>
                      <a:pt x="54" y="425"/>
                      <a:pt x="52" y="388"/>
                      <a:pt x="42" y="362"/>
                    </a:cubicBezTo>
                    <a:cubicBezTo>
                      <a:pt x="30" y="336"/>
                      <a:pt x="12" y="261"/>
                      <a:pt x="16" y="237"/>
                    </a:cubicBezTo>
                    <a:cubicBezTo>
                      <a:pt x="18" y="223"/>
                      <a:pt x="16" y="208"/>
                      <a:pt x="14" y="194"/>
                    </a:cubicBezTo>
                    <a:cubicBezTo>
                      <a:pt x="14" y="186"/>
                      <a:pt x="13" y="179"/>
                      <a:pt x="12" y="172"/>
                    </a:cubicBezTo>
                    <a:cubicBezTo>
                      <a:pt x="12" y="158"/>
                      <a:pt x="14" y="145"/>
                      <a:pt x="16" y="131"/>
                    </a:cubicBezTo>
                    <a:cubicBezTo>
                      <a:pt x="18" y="119"/>
                      <a:pt x="20" y="106"/>
                      <a:pt x="20" y="94"/>
                    </a:cubicBezTo>
                    <a:cubicBezTo>
                      <a:pt x="20" y="80"/>
                      <a:pt x="23" y="65"/>
                      <a:pt x="25" y="50"/>
                    </a:cubicBezTo>
                    <a:cubicBezTo>
                      <a:pt x="28" y="34"/>
                      <a:pt x="30" y="19"/>
                      <a:pt x="31" y="2"/>
                    </a:cubicBezTo>
                    <a:cubicBezTo>
                      <a:pt x="19" y="0"/>
                      <a:pt x="19" y="0"/>
                      <a:pt x="19" y="0"/>
                    </a:cubicBezTo>
                    <a:cubicBezTo>
                      <a:pt x="20" y="17"/>
                      <a:pt x="20" y="33"/>
                      <a:pt x="17" y="48"/>
                    </a:cubicBezTo>
                    <a:cubicBezTo>
                      <a:pt x="15" y="64"/>
                      <a:pt x="12" y="80"/>
                      <a:pt x="12" y="94"/>
                    </a:cubicBezTo>
                    <a:cubicBezTo>
                      <a:pt x="12" y="106"/>
                      <a:pt x="10" y="118"/>
                      <a:pt x="8" y="130"/>
                    </a:cubicBezTo>
                    <a:cubicBezTo>
                      <a:pt x="6" y="143"/>
                      <a:pt x="4" y="158"/>
                      <a:pt x="4" y="172"/>
                    </a:cubicBezTo>
                    <a:cubicBezTo>
                      <a:pt x="5" y="180"/>
                      <a:pt x="6" y="187"/>
                      <a:pt x="6" y="195"/>
                    </a:cubicBezTo>
                    <a:cubicBezTo>
                      <a:pt x="8" y="208"/>
                      <a:pt x="10" y="223"/>
                      <a:pt x="8" y="236"/>
                    </a:cubicBezTo>
                    <a:cubicBezTo>
                      <a:pt x="3" y="263"/>
                      <a:pt x="23" y="340"/>
                      <a:pt x="34" y="365"/>
                    </a:cubicBezTo>
                    <a:cubicBezTo>
                      <a:pt x="44" y="390"/>
                      <a:pt x="46" y="425"/>
                      <a:pt x="42" y="443"/>
                    </a:cubicBezTo>
                    <a:cubicBezTo>
                      <a:pt x="40" y="456"/>
                      <a:pt x="40" y="473"/>
                      <a:pt x="43" y="489"/>
                    </a:cubicBezTo>
                    <a:cubicBezTo>
                      <a:pt x="43" y="489"/>
                      <a:pt x="43" y="489"/>
                      <a:pt x="43" y="489"/>
                    </a:cubicBezTo>
                    <a:cubicBezTo>
                      <a:pt x="42" y="508"/>
                      <a:pt x="25" y="519"/>
                      <a:pt x="9" y="529"/>
                    </a:cubicBezTo>
                    <a:cubicBezTo>
                      <a:pt x="0" y="535"/>
                      <a:pt x="0" y="535"/>
                      <a:pt x="0" y="535"/>
                    </a:cubicBezTo>
                    <a:cubicBezTo>
                      <a:pt x="4" y="542"/>
                      <a:pt x="4" y="542"/>
                      <a:pt x="4" y="542"/>
                    </a:cubicBezTo>
                    <a:cubicBezTo>
                      <a:pt x="14" y="535"/>
                      <a:pt x="14" y="535"/>
                      <a:pt x="14" y="535"/>
                    </a:cubicBezTo>
                    <a:cubicBezTo>
                      <a:pt x="24" y="529"/>
                      <a:pt x="36" y="521"/>
                      <a:pt x="43" y="510"/>
                    </a:cubicBezTo>
                    <a:cubicBezTo>
                      <a:pt x="45" y="508"/>
                      <a:pt x="49" y="507"/>
                      <a:pt x="50" y="509"/>
                    </a:cubicBezTo>
                    <a:cubicBezTo>
                      <a:pt x="52" y="512"/>
                      <a:pt x="53" y="515"/>
                      <a:pt x="55" y="517"/>
                    </a:cubicBezTo>
                    <a:lnTo>
                      <a:pt x="61" y="5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8" name="Freeform 250">
                <a:extLst>
                  <a:ext uri="{FF2B5EF4-FFF2-40B4-BE49-F238E27FC236}">
                    <a16:creationId xmlns:a16="http://schemas.microsoft.com/office/drawing/2014/main" id="{48EE6477-3CEA-F31C-18B0-8C69DBEB0279}"/>
                  </a:ext>
                </a:extLst>
              </p:cNvPr>
              <p:cNvSpPr>
                <a:spLocks/>
              </p:cNvSpPr>
              <p:nvPr/>
            </p:nvSpPr>
            <p:spPr bwMode="auto">
              <a:xfrm>
                <a:off x="926" y="3116"/>
                <a:ext cx="202" cy="947"/>
              </a:xfrm>
              <a:custGeom>
                <a:avLst/>
                <a:gdLst>
                  <a:gd name="T0" fmla="*/ 366 w 150"/>
                  <a:gd name="T1" fmla="*/ 1375 h 704"/>
                  <a:gd name="T2" fmla="*/ 365 w 150"/>
                  <a:gd name="T3" fmla="*/ 1344 h 704"/>
                  <a:gd name="T4" fmla="*/ 365 w 150"/>
                  <a:gd name="T5" fmla="*/ 1310 h 704"/>
                  <a:gd name="T6" fmla="*/ 351 w 150"/>
                  <a:gd name="T7" fmla="*/ 1317 h 704"/>
                  <a:gd name="T8" fmla="*/ 345 w 150"/>
                  <a:gd name="T9" fmla="*/ 1361 h 704"/>
                  <a:gd name="T10" fmla="*/ 334 w 150"/>
                  <a:gd name="T11" fmla="*/ 1430 h 704"/>
                  <a:gd name="T12" fmla="*/ 287 w 150"/>
                  <a:gd name="T13" fmla="*/ 1616 h 704"/>
                  <a:gd name="T14" fmla="*/ 119 w 150"/>
                  <a:gd name="T15" fmla="*/ 1599 h 704"/>
                  <a:gd name="T16" fmla="*/ 106 w 150"/>
                  <a:gd name="T17" fmla="*/ 1585 h 704"/>
                  <a:gd name="T18" fmla="*/ 147 w 150"/>
                  <a:gd name="T19" fmla="*/ 1540 h 704"/>
                  <a:gd name="T20" fmla="*/ 182 w 150"/>
                  <a:gd name="T21" fmla="*/ 1511 h 704"/>
                  <a:gd name="T22" fmla="*/ 220 w 150"/>
                  <a:gd name="T23" fmla="*/ 1290 h 704"/>
                  <a:gd name="T24" fmla="*/ 220 w 150"/>
                  <a:gd name="T25" fmla="*/ 1289 h 704"/>
                  <a:gd name="T26" fmla="*/ 220 w 150"/>
                  <a:gd name="T27" fmla="*/ 1289 h 704"/>
                  <a:gd name="T28" fmla="*/ 141 w 150"/>
                  <a:gd name="T29" fmla="*/ 675 h 704"/>
                  <a:gd name="T30" fmla="*/ 184 w 150"/>
                  <a:gd name="T31" fmla="*/ 246 h 704"/>
                  <a:gd name="T32" fmla="*/ 213 w 150"/>
                  <a:gd name="T33" fmla="*/ 0 h 704"/>
                  <a:gd name="T34" fmla="*/ 183 w 150"/>
                  <a:gd name="T35" fmla="*/ 1 h 704"/>
                  <a:gd name="T36" fmla="*/ 183 w 150"/>
                  <a:gd name="T37" fmla="*/ 15 h 704"/>
                  <a:gd name="T38" fmla="*/ 156 w 150"/>
                  <a:gd name="T39" fmla="*/ 241 h 704"/>
                  <a:gd name="T40" fmla="*/ 112 w 150"/>
                  <a:gd name="T41" fmla="*/ 650 h 704"/>
                  <a:gd name="T42" fmla="*/ 112 w 150"/>
                  <a:gd name="T43" fmla="*/ 677 h 704"/>
                  <a:gd name="T44" fmla="*/ 190 w 150"/>
                  <a:gd name="T45" fmla="*/ 1295 h 704"/>
                  <a:gd name="T46" fmla="*/ 193 w 150"/>
                  <a:gd name="T47" fmla="*/ 1332 h 704"/>
                  <a:gd name="T48" fmla="*/ 160 w 150"/>
                  <a:gd name="T49" fmla="*/ 1494 h 704"/>
                  <a:gd name="T50" fmla="*/ 129 w 150"/>
                  <a:gd name="T51" fmla="*/ 1519 h 704"/>
                  <a:gd name="T52" fmla="*/ 78 w 150"/>
                  <a:gd name="T53" fmla="*/ 1579 h 704"/>
                  <a:gd name="T54" fmla="*/ 71 w 150"/>
                  <a:gd name="T55" fmla="*/ 1585 h 704"/>
                  <a:gd name="T56" fmla="*/ 51 w 150"/>
                  <a:gd name="T57" fmla="*/ 1594 h 704"/>
                  <a:gd name="T58" fmla="*/ 35 w 150"/>
                  <a:gd name="T59" fmla="*/ 1599 h 704"/>
                  <a:gd name="T60" fmla="*/ 0 w 150"/>
                  <a:gd name="T61" fmla="*/ 1629 h 704"/>
                  <a:gd name="T62" fmla="*/ 40 w 150"/>
                  <a:gd name="T63" fmla="*/ 1616 h 704"/>
                  <a:gd name="T64" fmla="*/ 58 w 150"/>
                  <a:gd name="T65" fmla="*/ 1609 h 704"/>
                  <a:gd name="T66" fmla="*/ 79 w 150"/>
                  <a:gd name="T67" fmla="*/ 1601 h 704"/>
                  <a:gd name="T68" fmla="*/ 79 w 150"/>
                  <a:gd name="T69" fmla="*/ 1601 h 704"/>
                  <a:gd name="T70" fmla="*/ 85 w 150"/>
                  <a:gd name="T71" fmla="*/ 1609 h 704"/>
                  <a:gd name="T72" fmla="*/ 58 w 150"/>
                  <a:gd name="T73" fmla="*/ 1630 h 704"/>
                  <a:gd name="T74" fmla="*/ 22 w 150"/>
                  <a:gd name="T75" fmla="*/ 1677 h 704"/>
                  <a:gd name="T76" fmla="*/ 71 w 150"/>
                  <a:gd name="T77" fmla="*/ 1642 h 704"/>
                  <a:gd name="T78" fmla="*/ 98 w 150"/>
                  <a:gd name="T79" fmla="*/ 1621 h 704"/>
                  <a:gd name="T80" fmla="*/ 120 w 150"/>
                  <a:gd name="T81" fmla="*/ 1636 h 704"/>
                  <a:gd name="T82" fmla="*/ 79 w 150"/>
                  <a:gd name="T83" fmla="*/ 1683 h 704"/>
                  <a:gd name="T84" fmla="*/ 71 w 150"/>
                  <a:gd name="T85" fmla="*/ 1714 h 704"/>
                  <a:gd name="T86" fmla="*/ 96 w 150"/>
                  <a:gd name="T87" fmla="*/ 1683 h 704"/>
                  <a:gd name="T88" fmla="*/ 141 w 150"/>
                  <a:gd name="T89" fmla="*/ 1645 h 704"/>
                  <a:gd name="T90" fmla="*/ 162 w 150"/>
                  <a:gd name="T91" fmla="*/ 1656 h 704"/>
                  <a:gd name="T92" fmla="*/ 148 w 150"/>
                  <a:gd name="T93" fmla="*/ 1712 h 704"/>
                  <a:gd name="T94" fmla="*/ 182 w 150"/>
                  <a:gd name="T95" fmla="*/ 1660 h 704"/>
                  <a:gd name="T96" fmla="*/ 256 w 150"/>
                  <a:gd name="T97" fmla="*/ 1665 h 704"/>
                  <a:gd name="T98" fmla="*/ 255 w 150"/>
                  <a:gd name="T99" fmla="*/ 1677 h 704"/>
                  <a:gd name="T100" fmla="*/ 252 w 150"/>
                  <a:gd name="T101" fmla="*/ 1714 h 704"/>
                  <a:gd name="T102" fmla="*/ 268 w 150"/>
                  <a:gd name="T103" fmla="*/ 1677 h 704"/>
                  <a:gd name="T104" fmla="*/ 276 w 150"/>
                  <a:gd name="T105" fmla="*/ 1657 h 704"/>
                  <a:gd name="T106" fmla="*/ 308 w 150"/>
                  <a:gd name="T107" fmla="*/ 1636 h 704"/>
                  <a:gd name="T108" fmla="*/ 365 w 150"/>
                  <a:gd name="T109" fmla="*/ 1426 h 704"/>
                  <a:gd name="T110" fmla="*/ 366 w 150"/>
                  <a:gd name="T111" fmla="*/ 1375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150" y="565"/>
                    </a:moveTo>
                    <a:cubicBezTo>
                      <a:pt x="149" y="560"/>
                      <a:pt x="149" y="554"/>
                      <a:pt x="149" y="552"/>
                    </a:cubicBezTo>
                    <a:cubicBezTo>
                      <a:pt x="149" y="548"/>
                      <a:pt x="150" y="542"/>
                      <a:pt x="149" y="538"/>
                    </a:cubicBezTo>
                    <a:cubicBezTo>
                      <a:pt x="144" y="541"/>
                      <a:pt x="144" y="541"/>
                      <a:pt x="144" y="541"/>
                    </a:cubicBezTo>
                    <a:cubicBezTo>
                      <a:pt x="145" y="546"/>
                      <a:pt x="143" y="552"/>
                      <a:pt x="141" y="559"/>
                    </a:cubicBezTo>
                    <a:cubicBezTo>
                      <a:pt x="139" y="567"/>
                      <a:pt x="136" y="576"/>
                      <a:pt x="137" y="587"/>
                    </a:cubicBezTo>
                    <a:cubicBezTo>
                      <a:pt x="138" y="608"/>
                      <a:pt x="132" y="647"/>
                      <a:pt x="117" y="664"/>
                    </a:cubicBezTo>
                    <a:cubicBezTo>
                      <a:pt x="102" y="682"/>
                      <a:pt x="66" y="671"/>
                      <a:pt x="48" y="657"/>
                    </a:cubicBezTo>
                    <a:cubicBezTo>
                      <a:pt x="46" y="655"/>
                      <a:pt x="44" y="653"/>
                      <a:pt x="44" y="651"/>
                    </a:cubicBezTo>
                    <a:cubicBezTo>
                      <a:pt x="43" y="646"/>
                      <a:pt x="53" y="639"/>
                      <a:pt x="60" y="633"/>
                    </a:cubicBezTo>
                    <a:cubicBezTo>
                      <a:pt x="66" y="629"/>
                      <a:pt x="71" y="625"/>
                      <a:pt x="74" y="621"/>
                    </a:cubicBezTo>
                    <a:cubicBezTo>
                      <a:pt x="85" y="607"/>
                      <a:pt x="95" y="557"/>
                      <a:pt x="90" y="530"/>
                    </a:cubicBezTo>
                    <a:cubicBezTo>
                      <a:pt x="90" y="529"/>
                      <a:pt x="90" y="529"/>
                      <a:pt x="90" y="529"/>
                    </a:cubicBezTo>
                    <a:cubicBezTo>
                      <a:pt x="90" y="529"/>
                      <a:pt x="90" y="529"/>
                      <a:pt x="90" y="529"/>
                    </a:cubicBezTo>
                    <a:cubicBezTo>
                      <a:pt x="71" y="465"/>
                      <a:pt x="60" y="383"/>
                      <a:pt x="58" y="277"/>
                    </a:cubicBezTo>
                    <a:cubicBezTo>
                      <a:pt x="57" y="214"/>
                      <a:pt x="67" y="154"/>
                      <a:pt x="76" y="101"/>
                    </a:cubicBezTo>
                    <a:cubicBezTo>
                      <a:pt x="82" y="61"/>
                      <a:pt x="88" y="26"/>
                      <a:pt x="87" y="0"/>
                    </a:cubicBezTo>
                    <a:cubicBezTo>
                      <a:pt x="75" y="1"/>
                      <a:pt x="75" y="1"/>
                      <a:pt x="75" y="1"/>
                    </a:cubicBezTo>
                    <a:cubicBezTo>
                      <a:pt x="75" y="2"/>
                      <a:pt x="75" y="4"/>
                      <a:pt x="75" y="6"/>
                    </a:cubicBezTo>
                    <a:cubicBezTo>
                      <a:pt x="75" y="30"/>
                      <a:pt x="70" y="62"/>
                      <a:pt x="64" y="99"/>
                    </a:cubicBezTo>
                    <a:cubicBezTo>
                      <a:pt x="56" y="150"/>
                      <a:pt x="46" y="207"/>
                      <a:pt x="46" y="267"/>
                    </a:cubicBezTo>
                    <a:cubicBezTo>
                      <a:pt x="46" y="271"/>
                      <a:pt x="46" y="274"/>
                      <a:pt x="46" y="278"/>
                    </a:cubicBezTo>
                    <a:cubicBezTo>
                      <a:pt x="48" y="384"/>
                      <a:pt x="59" y="467"/>
                      <a:pt x="78" y="532"/>
                    </a:cubicBezTo>
                    <a:cubicBezTo>
                      <a:pt x="79" y="537"/>
                      <a:pt x="79" y="542"/>
                      <a:pt x="79" y="547"/>
                    </a:cubicBezTo>
                    <a:cubicBezTo>
                      <a:pt x="79" y="573"/>
                      <a:pt x="71" y="605"/>
                      <a:pt x="65" y="614"/>
                    </a:cubicBezTo>
                    <a:cubicBezTo>
                      <a:pt x="62" y="617"/>
                      <a:pt x="58" y="620"/>
                      <a:pt x="53" y="624"/>
                    </a:cubicBezTo>
                    <a:cubicBezTo>
                      <a:pt x="44" y="631"/>
                      <a:pt x="33" y="639"/>
                      <a:pt x="32" y="649"/>
                    </a:cubicBezTo>
                    <a:cubicBezTo>
                      <a:pt x="31" y="650"/>
                      <a:pt x="30" y="650"/>
                      <a:pt x="29" y="651"/>
                    </a:cubicBezTo>
                    <a:cubicBezTo>
                      <a:pt x="21" y="655"/>
                      <a:pt x="21" y="655"/>
                      <a:pt x="21" y="655"/>
                    </a:cubicBezTo>
                    <a:cubicBezTo>
                      <a:pt x="14" y="657"/>
                      <a:pt x="14" y="657"/>
                      <a:pt x="14" y="657"/>
                    </a:cubicBezTo>
                    <a:cubicBezTo>
                      <a:pt x="8" y="659"/>
                      <a:pt x="5" y="663"/>
                      <a:pt x="0" y="669"/>
                    </a:cubicBezTo>
                    <a:cubicBezTo>
                      <a:pt x="4" y="665"/>
                      <a:pt x="11" y="665"/>
                      <a:pt x="16" y="664"/>
                    </a:cubicBezTo>
                    <a:cubicBezTo>
                      <a:pt x="24" y="661"/>
                      <a:pt x="24" y="661"/>
                      <a:pt x="24" y="661"/>
                    </a:cubicBezTo>
                    <a:cubicBezTo>
                      <a:pt x="33" y="658"/>
                      <a:pt x="33" y="658"/>
                      <a:pt x="33" y="658"/>
                    </a:cubicBezTo>
                    <a:cubicBezTo>
                      <a:pt x="33" y="658"/>
                      <a:pt x="33" y="658"/>
                      <a:pt x="33" y="658"/>
                    </a:cubicBezTo>
                    <a:cubicBezTo>
                      <a:pt x="34" y="659"/>
                      <a:pt x="34" y="660"/>
                      <a:pt x="35" y="661"/>
                    </a:cubicBezTo>
                    <a:cubicBezTo>
                      <a:pt x="32" y="664"/>
                      <a:pt x="28" y="667"/>
                      <a:pt x="24" y="670"/>
                    </a:cubicBezTo>
                    <a:cubicBezTo>
                      <a:pt x="17" y="675"/>
                      <a:pt x="14" y="681"/>
                      <a:pt x="9" y="689"/>
                    </a:cubicBezTo>
                    <a:cubicBezTo>
                      <a:pt x="13" y="683"/>
                      <a:pt x="23" y="679"/>
                      <a:pt x="29" y="675"/>
                    </a:cubicBezTo>
                    <a:cubicBezTo>
                      <a:pt x="33" y="672"/>
                      <a:pt x="37" y="670"/>
                      <a:pt x="40" y="666"/>
                    </a:cubicBezTo>
                    <a:cubicBezTo>
                      <a:pt x="43" y="668"/>
                      <a:pt x="46" y="670"/>
                      <a:pt x="49" y="672"/>
                    </a:cubicBezTo>
                    <a:cubicBezTo>
                      <a:pt x="41" y="677"/>
                      <a:pt x="36" y="683"/>
                      <a:pt x="33" y="691"/>
                    </a:cubicBezTo>
                    <a:cubicBezTo>
                      <a:pt x="29" y="704"/>
                      <a:pt x="29" y="704"/>
                      <a:pt x="29" y="704"/>
                    </a:cubicBezTo>
                    <a:cubicBezTo>
                      <a:pt x="39" y="691"/>
                      <a:pt x="39" y="691"/>
                      <a:pt x="39" y="691"/>
                    </a:cubicBezTo>
                    <a:cubicBezTo>
                      <a:pt x="45" y="683"/>
                      <a:pt x="48" y="681"/>
                      <a:pt x="58" y="676"/>
                    </a:cubicBezTo>
                    <a:cubicBezTo>
                      <a:pt x="60" y="678"/>
                      <a:pt x="63" y="679"/>
                      <a:pt x="66" y="680"/>
                    </a:cubicBezTo>
                    <a:cubicBezTo>
                      <a:pt x="62" y="686"/>
                      <a:pt x="60" y="696"/>
                      <a:pt x="61" y="703"/>
                    </a:cubicBezTo>
                    <a:cubicBezTo>
                      <a:pt x="60" y="698"/>
                      <a:pt x="69" y="687"/>
                      <a:pt x="74" y="682"/>
                    </a:cubicBezTo>
                    <a:cubicBezTo>
                      <a:pt x="84" y="685"/>
                      <a:pt x="95" y="686"/>
                      <a:pt x="105" y="684"/>
                    </a:cubicBezTo>
                    <a:cubicBezTo>
                      <a:pt x="104" y="685"/>
                      <a:pt x="104" y="687"/>
                      <a:pt x="104" y="689"/>
                    </a:cubicBezTo>
                    <a:cubicBezTo>
                      <a:pt x="103" y="694"/>
                      <a:pt x="105" y="701"/>
                      <a:pt x="103" y="704"/>
                    </a:cubicBezTo>
                    <a:cubicBezTo>
                      <a:pt x="107" y="700"/>
                      <a:pt x="110" y="695"/>
                      <a:pt x="110" y="689"/>
                    </a:cubicBezTo>
                    <a:cubicBezTo>
                      <a:pt x="111" y="686"/>
                      <a:pt x="112" y="684"/>
                      <a:pt x="113" y="681"/>
                    </a:cubicBezTo>
                    <a:cubicBezTo>
                      <a:pt x="118" y="679"/>
                      <a:pt x="122" y="676"/>
                      <a:pt x="126" y="672"/>
                    </a:cubicBezTo>
                    <a:cubicBezTo>
                      <a:pt x="146" y="649"/>
                      <a:pt x="150" y="604"/>
                      <a:pt x="149" y="586"/>
                    </a:cubicBezTo>
                    <a:cubicBezTo>
                      <a:pt x="148" y="578"/>
                      <a:pt x="148" y="573"/>
                      <a:pt x="150" y="56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39" name="Oval 251">
                <a:extLst>
                  <a:ext uri="{FF2B5EF4-FFF2-40B4-BE49-F238E27FC236}">
                    <a16:creationId xmlns:a16="http://schemas.microsoft.com/office/drawing/2014/main" id="{F3B2509E-9F74-30A4-0481-B4059DECB447}"/>
                  </a:ext>
                </a:extLst>
              </p:cNvPr>
              <p:cNvSpPr>
                <a:spLocks noChangeArrowheads="1"/>
              </p:cNvSpPr>
              <p:nvPr/>
            </p:nvSpPr>
            <p:spPr bwMode="auto">
              <a:xfrm>
                <a:off x="1179" y="2043"/>
                <a:ext cx="15" cy="12"/>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40" name="Oval 252">
                <a:extLst>
                  <a:ext uri="{FF2B5EF4-FFF2-40B4-BE49-F238E27FC236}">
                    <a16:creationId xmlns:a16="http://schemas.microsoft.com/office/drawing/2014/main" id="{2D648643-7015-78AA-12BF-8802103BE36D}"/>
                  </a:ext>
                </a:extLst>
              </p:cNvPr>
              <p:cNvSpPr>
                <a:spLocks noChangeArrowheads="1"/>
              </p:cNvSpPr>
              <p:nvPr/>
            </p:nvSpPr>
            <p:spPr bwMode="auto">
              <a:xfrm>
                <a:off x="1185" y="2047"/>
                <a:ext cx="4" cy="4"/>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41" name="Freeform 253">
                <a:extLst>
                  <a:ext uri="{FF2B5EF4-FFF2-40B4-BE49-F238E27FC236}">
                    <a16:creationId xmlns:a16="http://schemas.microsoft.com/office/drawing/2014/main" id="{D103F479-8B15-EC51-EE0A-1F99AF7B379F}"/>
                  </a:ext>
                </a:extLst>
              </p:cNvPr>
              <p:cNvSpPr>
                <a:spLocks/>
              </p:cNvSpPr>
              <p:nvPr/>
            </p:nvSpPr>
            <p:spPr bwMode="auto">
              <a:xfrm>
                <a:off x="1179" y="2016"/>
                <a:ext cx="15" cy="33"/>
              </a:xfrm>
              <a:custGeom>
                <a:avLst/>
                <a:gdLst>
                  <a:gd name="T0" fmla="*/ 0 w 11"/>
                  <a:gd name="T1" fmla="*/ 0 h 24"/>
                  <a:gd name="T2" fmla="*/ 0 w 11"/>
                  <a:gd name="T3" fmla="*/ 62 h 24"/>
                  <a:gd name="T4" fmla="*/ 15 w 11"/>
                  <a:gd name="T5" fmla="*/ 54 h 24"/>
                  <a:gd name="T6" fmla="*/ 27 w 11"/>
                  <a:gd name="T7" fmla="*/ 62 h 24"/>
                  <a:gd name="T8" fmla="*/ 26 w 11"/>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4">
                    <a:moveTo>
                      <a:pt x="0" y="0"/>
                    </a:moveTo>
                    <a:cubicBezTo>
                      <a:pt x="0" y="0"/>
                      <a:pt x="0" y="16"/>
                      <a:pt x="0" y="24"/>
                    </a:cubicBezTo>
                    <a:cubicBezTo>
                      <a:pt x="0" y="22"/>
                      <a:pt x="3" y="20"/>
                      <a:pt x="6" y="20"/>
                    </a:cubicBezTo>
                    <a:cubicBezTo>
                      <a:pt x="9" y="20"/>
                      <a:pt x="11" y="22"/>
                      <a:pt x="11" y="24"/>
                    </a:cubicBezTo>
                    <a:cubicBezTo>
                      <a:pt x="10" y="20"/>
                      <a:pt x="10" y="6"/>
                      <a:pt x="10" y="0"/>
                    </a:cubicBezTo>
                  </a:path>
                </a:pathLst>
              </a:custGeom>
              <a:solidFill>
                <a:srgbClr val="E2001A"/>
              </a:solidFill>
              <a:ln w="3175" cap="rnd">
                <a:solidFill>
                  <a:srgbClr val="000000"/>
                </a:solidFill>
                <a:prstDash val="solid"/>
                <a:round/>
                <a:headEnd/>
                <a:tailEnd/>
              </a:ln>
            </p:spPr>
            <p:txBody>
              <a:bodyPr/>
              <a:lstStyle/>
              <a:p>
                <a:endParaRPr lang="en-GB" sz="1350"/>
              </a:p>
            </p:txBody>
          </p:sp>
          <p:sp>
            <p:nvSpPr>
              <p:cNvPr id="142" name="Freeform 254">
                <a:extLst>
                  <a:ext uri="{FF2B5EF4-FFF2-40B4-BE49-F238E27FC236}">
                    <a16:creationId xmlns:a16="http://schemas.microsoft.com/office/drawing/2014/main" id="{95C7B648-29A1-57F0-858E-24B2195BB54C}"/>
                  </a:ext>
                </a:extLst>
              </p:cNvPr>
              <p:cNvSpPr>
                <a:spLocks/>
              </p:cNvSpPr>
              <p:nvPr/>
            </p:nvSpPr>
            <p:spPr bwMode="auto">
              <a:xfrm>
                <a:off x="1179" y="2016"/>
                <a:ext cx="15" cy="33"/>
              </a:xfrm>
              <a:custGeom>
                <a:avLst/>
                <a:gdLst>
                  <a:gd name="T0" fmla="*/ 0 w 11"/>
                  <a:gd name="T1" fmla="*/ 0 h 24"/>
                  <a:gd name="T2" fmla="*/ 0 w 11"/>
                  <a:gd name="T3" fmla="*/ 62 h 24"/>
                  <a:gd name="T4" fmla="*/ 15 w 11"/>
                  <a:gd name="T5" fmla="*/ 54 h 24"/>
                  <a:gd name="T6" fmla="*/ 27 w 11"/>
                  <a:gd name="T7" fmla="*/ 62 h 24"/>
                  <a:gd name="T8" fmla="*/ 26 w 11"/>
                  <a:gd name="T9" fmla="*/ 0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24">
                    <a:moveTo>
                      <a:pt x="0" y="0"/>
                    </a:moveTo>
                    <a:cubicBezTo>
                      <a:pt x="0" y="0"/>
                      <a:pt x="0" y="16"/>
                      <a:pt x="0" y="24"/>
                    </a:cubicBezTo>
                    <a:cubicBezTo>
                      <a:pt x="0" y="22"/>
                      <a:pt x="3" y="20"/>
                      <a:pt x="6" y="20"/>
                    </a:cubicBezTo>
                    <a:cubicBezTo>
                      <a:pt x="9" y="20"/>
                      <a:pt x="11" y="22"/>
                      <a:pt x="11" y="24"/>
                    </a:cubicBezTo>
                    <a:cubicBezTo>
                      <a:pt x="10" y="20"/>
                      <a:pt x="10" y="6"/>
                      <a:pt x="1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43" name="Freeform 255">
                <a:extLst>
                  <a:ext uri="{FF2B5EF4-FFF2-40B4-BE49-F238E27FC236}">
                    <a16:creationId xmlns:a16="http://schemas.microsoft.com/office/drawing/2014/main" id="{5641E5CC-CC9D-63A1-0F32-D126EBF41371}"/>
                  </a:ext>
                </a:extLst>
              </p:cNvPr>
              <p:cNvSpPr>
                <a:spLocks/>
              </p:cNvSpPr>
              <p:nvPr/>
            </p:nvSpPr>
            <p:spPr bwMode="auto">
              <a:xfrm>
                <a:off x="1131" y="2032"/>
                <a:ext cx="12" cy="22"/>
              </a:xfrm>
              <a:custGeom>
                <a:avLst/>
                <a:gdLst>
                  <a:gd name="T0" fmla="*/ 12 w 9"/>
                  <a:gd name="T1" fmla="*/ 0 h 16"/>
                  <a:gd name="T2" fmla="*/ 21 w 9"/>
                  <a:gd name="T3" fmla="*/ 21 h 16"/>
                  <a:gd name="T4" fmla="*/ 9 w 9"/>
                  <a:gd name="T5" fmla="*/ 41 h 16"/>
                  <a:gd name="T6" fmla="*/ 0 w 9"/>
                  <a:gd name="T7" fmla="*/ 21 h 16"/>
                  <a:gd name="T8" fmla="*/ 12 w 9"/>
                  <a:gd name="T9" fmla="*/ 0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6">
                    <a:moveTo>
                      <a:pt x="5" y="0"/>
                    </a:moveTo>
                    <a:cubicBezTo>
                      <a:pt x="7" y="1"/>
                      <a:pt x="9" y="4"/>
                      <a:pt x="9" y="8"/>
                    </a:cubicBezTo>
                    <a:cubicBezTo>
                      <a:pt x="9" y="13"/>
                      <a:pt x="7" y="16"/>
                      <a:pt x="4" y="16"/>
                    </a:cubicBezTo>
                    <a:cubicBezTo>
                      <a:pt x="2" y="16"/>
                      <a:pt x="0" y="12"/>
                      <a:pt x="0" y="8"/>
                    </a:cubicBezTo>
                    <a:cubicBezTo>
                      <a:pt x="0" y="4"/>
                      <a:pt x="2" y="0"/>
                      <a:pt x="5" y="0"/>
                    </a:cubicBezTo>
                    <a:close/>
                  </a:path>
                </a:pathLst>
              </a:custGeom>
              <a:solidFill>
                <a:srgbClr val="F4A687"/>
              </a:solidFill>
              <a:ln w="3175" cap="flat">
                <a:solidFill>
                  <a:srgbClr val="000000"/>
                </a:solidFill>
                <a:prstDash val="solid"/>
                <a:miter lim="800000"/>
                <a:headEnd/>
                <a:tailEnd/>
              </a:ln>
            </p:spPr>
            <p:txBody>
              <a:bodyPr/>
              <a:lstStyle/>
              <a:p>
                <a:endParaRPr lang="en-GB" sz="1350"/>
              </a:p>
            </p:txBody>
          </p:sp>
          <p:sp>
            <p:nvSpPr>
              <p:cNvPr id="144" name="Oval 256">
                <a:extLst>
                  <a:ext uri="{FF2B5EF4-FFF2-40B4-BE49-F238E27FC236}">
                    <a16:creationId xmlns:a16="http://schemas.microsoft.com/office/drawing/2014/main" id="{D3596947-8C92-7751-3167-30D8B3EB7E2B}"/>
                  </a:ext>
                </a:extLst>
              </p:cNvPr>
              <p:cNvSpPr>
                <a:spLocks noChangeArrowheads="1"/>
              </p:cNvSpPr>
              <p:nvPr/>
            </p:nvSpPr>
            <p:spPr bwMode="auto">
              <a:xfrm>
                <a:off x="1135" y="2040"/>
                <a:ext cx="3" cy="6"/>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45" name="Freeform 257">
                <a:extLst>
                  <a:ext uri="{FF2B5EF4-FFF2-40B4-BE49-F238E27FC236}">
                    <a16:creationId xmlns:a16="http://schemas.microsoft.com/office/drawing/2014/main" id="{0ACF930A-00E9-F395-A6F4-8E1CD22F39AA}"/>
                  </a:ext>
                </a:extLst>
              </p:cNvPr>
              <p:cNvSpPr>
                <a:spLocks/>
              </p:cNvSpPr>
              <p:nvPr/>
            </p:nvSpPr>
            <p:spPr bwMode="auto">
              <a:xfrm>
                <a:off x="1138" y="1989"/>
                <a:ext cx="33" cy="64"/>
              </a:xfrm>
              <a:custGeom>
                <a:avLst/>
                <a:gdLst>
                  <a:gd name="T0" fmla="*/ 53 w 25"/>
                  <a:gd name="T1" fmla="*/ 0 h 47"/>
                  <a:gd name="T2" fmla="*/ 0 w 25"/>
                  <a:gd name="T3" fmla="*/ 82 h 47"/>
                  <a:gd name="T4" fmla="*/ 9 w 25"/>
                  <a:gd name="T5" fmla="*/ 101 h 47"/>
                  <a:gd name="T6" fmla="*/ 5 w 25"/>
                  <a:gd name="T7" fmla="*/ 118 h 47"/>
                  <a:gd name="T8" fmla="*/ 58 w 25"/>
                  <a:gd name="T9" fmla="*/ 53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7">
                    <a:moveTo>
                      <a:pt x="23" y="0"/>
                    </a:moveTo>
                    <a:cubicBezTo>
                      <a:pt x="22" y="13"/>
                      <a:pt x="4" y="29"/>
                      <a:pt x="0" y="32"/>
                    </a:cubicBezTo>
                    <a:cubicBezTo>
                      <a:pt x="2" y="33"/>
                      <a:pt x="4" y="36"/>
                      <a:pt x="4" y="40"/>
                    </a:cubicBezTo>
                    <a:cubicBezTo>
                      <a:pt x="4" y="43"/>
                      <a:pt x="3" y="45"/>
                      <a:pt x="2" y="47"/>
                    </a:cubicBezTo>
                    <a:cubicBezTo>
                      <a:pt x="8" y="42"/>
                      <a:pt x="21" y="30"/>
                      <a:pt x="25" y="21"/>
                    </a:cubicBezTo>
                  </a:path>
                </a:pathLst>
              </a:custGeom>
              <a:solidFill>
                <a:srgbClr val="E2001A"/>
              </a:solidFill>
              <a:ln w="3175" cap="rnd">
                <a:solidFill>
                  <a:srgbClr val="000000"/>
                </a:solidFill>
                <a:prstDash val="solid"/>
                <a:round/>
                <a:headEnd/>
                <a:tailEnd/>
              </a:ln>
            </p:spPr>
            <p:txBody>
              <a:bodyPr/>
              <a:lstStyle/>
              <a:p>
                <a:endParaRPr lang="en-GB" sz="1350"/>
              </a:p>
            </p:txBody>
          </p:sp>
          <p:sp>
            <p:nvSpPr>
              <p:cNvPr id="146" name="Freeform 258">
                <a:extLst>
                  <a:ext uri="{FF2B5EF4-FFF2-40B4-BE49-F238E27FC236}">
                    <a16:creationId xmlns:a16="http://schemas.microsoft.com/office/drawing/2014/main" id="{E6DD5E21-92FF-656A-840C-1E239163C523}"/>
                  </a:ext>
                </a:extLst>
              </p:cNvPr>
              <p:cNvSpPr>
                <a:spLocks/>
              </p:cNvSpPr>
              <p:nvPr/>
            </p:nvSpPr>
            <p:spPr bwMode="auto">
              <a:xfrm>
                <a:off x="1138" y="1989"/>
                <a:ext cx="33" cy="64"/>
              </a:xfrm>
              <a:custGeom>
                <a:avLst/>
                <a:gdLst>
                  <a:gd name="T0" fmla="*/ 53 w 25"/>
                  <a:gd name="T1" fmla="*/ 0 h 47"/>
                  <a:gd name="T2" fmla="*/ 0 w 25"/>
                  <a:gd name="T3" fmla="*/ 82 h 47"/>
                  <a:gd name="T4" fmla="*/ 9 w 25"/>
                  <a:gd name="T5" fmla="*/ 101 h 47"/>
                  <a:gd name="T6" fmla="*/ 5 w 25"/>
                  <a:gd name="T7" fmla="*/ 118 h 47"/>
                  <a:gd name="T8" fmla="*/ 58 w 25"/>
                  <a:gd name="T9" fmla="*/ 53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47">
                    <a:moveTo>
                      <a:pt x="23" y="0"/>
                    </a:moveTo>
                    <a:cubicBezTo>
                      <a:pt x="22" y="13"/>
                      <a:pt x="4" y="29"/>
                      <a:pt x="0" y="32"/>
                    </a:cubicBezTo>
                    <a:cubicBezTo>
                      <a:pt x="2" y="33"/>
                      <a:pt x="4" y="36"/>
                      <a:pt x="4" y="40"/>
                    </a:cubicBezTo>
                    <a:cubicBezTo>
                      <a:pt x="4" y="43"/>
                      <a:pt x="3" y="45"/>
                      <a:pt x="2" y="47"/>
                    </a:cubicBezTo>
                    <a:cubicBezTo>
                      <a:pt x="8" y="42"/>
                      <a:pt x="21" y="30"/>
                      <a:pt x="25" y="2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47" name="Oval 259">
                <a:extLst>
                  <a:ext uri="{FF2B5EF4-FFF2-40B4-BE49-F238E27FC236}">
                    <a16:creationId xmlns:a16="http://schemas.microsoft.com/office/drawing/2014/main" id="{6CF81D91-8CDD-BA75-BE3C-C0F68FF389E8}"/>
                  </a:ext>
                </a:extLst>
              </p:cNvPr>
              <p:cNvSpPr>
                <a:spLocks noChangeArrowheads="1"/>
              </p:cNvSpPr>
              <p:nvPr/>
            </p:nvSpPr>
            <p:spPr bwMode="auto">
              <a:xfrm>
                <a:off x="1212" y="1884"/>
                <a:ext cx="13" cy="14"/>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48" name="Oval 260">
                <a:extLst>
                  <a:ext uri="{FF2B5EF4-FFF2-40B4-BE49-F238E27FC236}">
                    <a16:creationId xmlns:a16="http://schemas.microsoft.com/office/drawing/2014/main" id="{A85B4FA7-29D2-0505-13EB-72E5350B7B05}"/>
                  </a:ext>
                </a:extLst>
              </p:cNvPr>
              <p:cNvSpPr>
                <a:spLocks noChangeArrowheads="1"/>
              </p:cNvSpPr>
              <p:nvPr/>
            </p:nvSpPr>
            <p:spPr bwMode="auto">
              <a:xfrm>
                <a:off x="1217" y="1889"/>
                <a:ext cx="4" cy="4"/>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49" name="Oval 261">
                <a:extLst>
                  <a:ext uri="{FF2B5EF4-FFF2-40B4-BE49-F238E27FC236}">
                    <a16:creationId xmlns:a16="http://schemas.microsoft.com/office/drawing/2014/main" id="{46CCE62E-8710-895F-CCD2-82728EFB1F18}"/>
                  </a:ext>
                </a:extLst>
              </p:cNvPr>
              <p:cNvSpPr>
                <a:spLocks noChangeArrowheads="1"/>
              </p:cNvSpPr>
              <p:nvPr/>
            </p:nvSpPr>
            <p:spPr bwMode="auto">
              <a:xfrm>
                <a:off x="1218" y="1866"/>
                <a:ext cx="14" cy="13"/>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50" name="Oval 262">
                <a:extLst>
                  <a:ext uri="{FF2B5EF4-FFF2-40B4-BE49-F238E27FC236}">
                    <a16:creationId xmlns:a16="http://schemas.microsoft.com/office/drawing/2014/main" id="{18300F61-6667-A01D-343E-92BA64128310}"/>
                  </a:ext>
                </a:extLst>
              </p:cNvPr>
              <p:cNvSpPr>
                <a:spLocks noChangeArrowheads="1"/>
              </p:cNvSpPr>
              <p:nvPr/>
            </p:nvSpPr>
            <p:spPr bwMode="auto">
              <a:xfrm>
                <a:off x="1224" y="1871"/>
                <a:ext cx="3" cy="3"/>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51" name="Freeform 263">
                <a:extLst>
                  <a:ext uri="{FF2B5EF4-FFF2-40B4-BE49-F238E27FC236}">
                    <a16:creationId xmlns:a16="http://schemas.microsoft.com/office/drawing/2014/main" id="{DA3AFB3B-3FBB-26FD-574E-43D6B5AD0DDB}"/>
                  </a:ext>
                </a:extLst>
              </p:cNvPr>
              <p:cNvSpPr>
                <a:spLocks/>
              </p:cNvSpPr>
              <p:nvPr/>
            </p:nvSpPr>
            <p:spPr bwMode="auto">
              <a:xfrm>
                <a:off x="1157" y="1841"/>
                <a:ext cx="71" cy="57"/>
              </a:xfrm>
              <a:custGeom>
                <a:avLst/>
                <a:gdLst>
                  <a:gd name="T0" fmla="*/ 33 w 53"/>
                  <a:gd name="T1" fmla="*/ 19 h 42"/>
                  <a:gd name="T2" fmla="*/ 0 w 53"/>
                  <a:gd name="T3" fmla="*/ 71 h 42"/>
                  <a:gd name="T4" fmla="*/ 1 w 53"/>
                  <a:gd name="T5" fmla="*/ 71 h 42"/>
                  <a:gd name="T6" fmla="*/ 15 w 53"/>
                  <a:gd name="T7" fmla="*/ 83 h 42"/>
                  <a:gd name="T8" fmla="*/ 7 w 53"/>
                  <a:gd name="T9" fmla="*/ 96 h 42"/>
                  <a:gd name="T10" fmla="*/ 7 w 53"/>
                  <a:gd name="T11" fmla="*/ 96 h 42"/>
                  <a:gd name="T12" fmla="*/ 52 w 53"/>
                  <a:gd name="T13" fmla="*/ 61 h 42"/>
                  <a:gd name="T14" fmla="*/ 111 w 53"/>
                  <a:gd name="T15" fmla="*/ 105 h 42"/>
                  <a:gd name="T16" fmla="*/ 99 w 53"/>
                  <a:gd name="T17" fmla="*/ 92 h 42"/>
                  <a:gd name="T18" fmla="*/ 111 w 53"/>
                  <a:gd name="T19" fmla="*/ 79 h 42"/>
                  <a:gd name="T20" fmla="*/ 115 w 53"/>
                  <a:gd name="T21" fmla="*/ 79 h 42"/>
                  <a:gd name="T22" fmla="*/ 115 w 53"/>
                  <a:gd name="T23" fmla="*/ 79 h 42"/>
                  <a:gd name="T24" fmla="*/ 84 w 53"/>
                  <a:gd name="T25" fmla="*/ 61 h 42"/>
                  <a:gd name="T26" fmla="*/ 127 w 53"/>
                  <a:gd name="T27" fmla="*/ 68 h 42"/>
                  <a:gd name="T28" fmla="*/ 127 w 53"/>
                  <a:gd name="T29" fmla="*/ 68 h 42"/>
                  <a:gd name="T30" fmla="*/ 122 w 53"/>
                  <a:gd name="T31" fmla="*/ 71 h 42"/>
                  <a:gd name="T32" fmla="*/ 111 w 53"/>
                  <a:gd name="T33" fmla="*/ 57 h 42"/>
                  <a:gd name="T34" fmla="*/ 121 w 53"/>
                  <a:gd name="T35" fmla="*/ 45 h 42"/>
                  <a:gd name="T36" fmla="*/ 79 w 53"/>
                  <a:gd name="T37" fmla="*/ 35 h 42"/>
                  <a:gd name="T38" fmla="*/ 64 w 53"/>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42">
                    <a:moveTo>
                      <a:pt x="14" y="7"/>
                    </a:moveTo>
                    <a:cubicBezTo>
                      <a:pt x="17" y="13"/>
                      <a:pt x="10" y="25"/>
                      <a:pt x="0" y="28"/>
                    </a:cubicBezTo>
                    <a:cubicBezTo>
                      <a:pt x="0" y="28"/>
                      <a:pt x="1" y="28"/>
                      <a:pt x="1" y="28"/>
                    </a:cubicBezTo>
                    <a:cubicBezTo>
                      <a:pt x="4" y="28"/>
                      <a:pt x="6" y="30"/>
                      <a:pt x="6" y="33"/>
                    </a:cubicBezTo>
                    <a:cubicBezTo>
                      <a:pt x="6" y="35"/>
                      <a:pt x="5" y="37"/>
                      <a:pt x="3" y="38"/>
                    </a:cubicBezTo>
                    <a:cubicBezTo>
                      <a:pt x="3" y="38"/>
                      <a:pt x="3" y="38"/>
                      <a:pt x="3" y="38"/>
                    </a:cubicBezTo>
                    <a:cubicBezTo>
                      <a:pt x="3" y="38"/>
                      <a:pt x="17" y="34"/>
                      <a:pt x="22" y="24"/>
                    </a:cubicBezTo>
                    <a:cubicBezTo>
                      <a:pt x="28" y="30"/>
                      <a:pt x="38" y="42"/>
                      <a:pt x="46" y="42"/>
                    </a:cubicBezTo>
                    <a:cubicBezTo>
                      <a:pt x="44" y="42"/>
                      <a:pt x="41" y="40"/>
                      <a:pt x="41" y="37"/>
                    </a:cubicBezTo>
                    <a:cubicBezTo>
                      <a:pt x="41" y="34"/>
                      <a:pt x="44" y="32"/>
                      <a:pt x="46" y="32"/>
                    </a:cubicBezTo>
                    <a:cubicBezTo>
                      <a:pt x="47" y="32"/>
                      <a:pt x="47" y="32"/>
                      <a:pt x="48" y="32"/>
                    </a:cubicBezTo>
                    <a:cubicBezTo>
                      <a:pt x="48" y="32"/>
                      <a:pt x="48" y="32"/>
                      <a:pt x="48" y="32"/>
                    </a:cubicBezTo>
                    <a:cubicBezTo>
                      <a:pt x="42" y="31"/>
                      <a:pt x="38" y="29"/>
                      <a:pt x="35" y="24"/>
                    </a:cubicBezTo>
                    <a:cubicBezTo>
                      <a:pt x="40" y="29"/>
                      <a:pt x="49" y="28"/>
                      <a:pt x="53" y="27"/>
                    </a:cubicBezTo>
                    <a:cubicBezTo>
                      <a:pt x="53" y="27"/>
                      <a:pt x="53" y="27"/>
                      <a:pt x="53" y="27"/>
                    </a:cubicBezTo>
                    <a:cubicBezTo>
                      <a:pt x="52" y="28"/>
                      <a:pt x="52" y="28"/>
                      <a:pt x="51" y="28"/>
                    </a:cubicBezTo>
                    <a:cubicBezTo>
                      <a:pt x="49" y="28"/>
                      <a:pt x="46" y="25"/>
                      <a:pt x="46" y="23"/>
                    </a:cubicBezTo>
                    <a:cubicBezTo>
                      <a:pt x="46" y="20"/>
                      <a:pt x="48" y="18"/>
                      <a:pt x="50" y="18"/>
                    </a:cubicBezTo>
                    <a:cubicBezTo>
                      <a:pt x="47" y="18"/>
                      <a:pt x="38" y="18"/>
                      <a:pt x="33" y="14"/>
                    </a:cubicBezTo>
                    <a:cubicBezTo>
                      <a:pt x="27" y="8"/>
                      <a:pt x="27" y="0"/>
                      <a:pt x="27" y="0"/>
                    </a:cubicBezTo>
                  </a:path>
                </a:pathLst>
              </a:custGeom>
              <a:solidFill>
                <a:srgbClr val="E2001A"/>
              </a:solidFill>
              <a:ln w="3175" cap="rnd">
                <a:solidFill>
                  <a:srgbClr val="000000"/>
                </a:solidFill>
                <a:prstDash val="solid"/>
                <a:round/>
                <a:headEnd/>
                <a:tailEnd/>
              </a:ln>
            </p:spPr>
            <p:txBody>
              <a:bodyPr/>
              <a:lstStyle/>
              <a:p>
                <a:endParaRPr lang="en-GB" sz="1350"/>
              </a:p>
            </p:txBody>
          </p:sp>
          <p:sp>
            <p:nvSpPr>
              <p:cNvPr id="152" name="Freeform 264">
                <a:extLst>
                  <a:ext uri="{FF2B5EF4-FFF2-40B4-BE49-F238E27FC236}">
                    <a16:creationId xmlns:a16="http://schemas.microsoft.com/office/drawing/2014/main" id="{A5CE34E0-742B-58F8-D6EB-D19822F91B9D}"/>
                  </a:ext>
                </a:extLst>
              </p:cNvPr>
              <p:cNvSpPr>
                <a:spLocks/>
              </p:cNvSpPr>
              <p:nvPr/>
            </p:nvSpPr>
            <p:spPr bwMode="auto">
              <a:xfrm>
                <a:off x="1157" y="1841"/>
                <a:ext cx="71" cy="57"/>
              </a:xfrm>
              <a:custGeom>
                <a:avLst/>
                <a:gdLst>
                  <a:gd name="T0" fmla="*/ 33 w 53"/>
                  <a:gd name="T1" fmla="*/ 19 h 42"/>
                  <a:gd name="T2" fmla="*/ 0 w 53"/>
                  <a:gd name="T3" fmla="*/ 71 h 42"/>
                  <a:gd name="T4" fmla="*/ 1 w 53"/>
                  <a:gd name="T5" fmla="*/ 71 h 42"/>
                  <a:gd name="T6" fmla="*/ 15 w 53"/>
                  <a:gd name="T7" fmla="*/ 83 h 42"/>
                  <a:gd name="T8" fmla="*/ 7 w 53"/>
                  <a:gd name="T9" fmla="*/ 96 h 42"/>
                  <a:gd name="T10" fmla="*/ 7 w 53"/>
                  <a:gd name="T11" fmla="*/ 96 h 42"/>
                  <a:gd name="T12" fmla="*/ 52 w 53"/>
                  <a:gd name="T13" fmla="*/ 61 h 42"/>
                  <a:gd name="T14" fmla="*/ 111 w 53"/>
                  <a:gd name="T15" fmla="*/ 105 h 42"/>
                  <a:gd name="T16" fmla="*/ 99 w 53"/>
                  <a:gd name="T17" fmla="*/ 92 h 42"/>
                  <a:gd name="T18" fmla="*/ 111 w 53"/>
                  <a:gd name="T19" fmla="*/ 79 h 42"/>
                  <a:gd name="T20" fmla="*/ 115 w 53"/>
                  <a:gd name="T21" fmla="*/ 79 h 42"/>
                  <a:gd name="T22" fmla="*/ 115 w 53"/>
                  <a:gd name="T23" fmla="*/ 79 h 42"/>
                  <a:gd name="T24" fmla="*/ 84 w 53"/>
                  <a:gd name="T25" fmla="*/ 61 h 42"/>
                  <a:gd name="T26" fmla="*/ 127 w 53"/>
                  <a:gd name="T27" fmla="*/ 68 h 42"/>
                  <a:gd name="T28" fmla="*/ 127 w 53"/>
                  <a:gd name="T29" fmla="*/ 68 h 42"/>
                  <a:gd name="T30" fmla="*/ 122 w 53"/>
                  <a:gd name="T31" fmla="*/ 71 h 42"/>
                  <a:gd name="T32" fmla="*/ 111 w 53"/>
                  <a:gd name="T33" fmla="*/ 57 h 42"/>
                  <a:gd name="T34" fmla="*/ 121 w 53"/>
                  <a:gd name="T35" fmla="*/ 45 h 42"/>
                  <a:gd name="T36" fmla="*/ 79 w 53"/>
                  <a:gd name="T37" fmla="*/ 35 h 42"/>
                  <a:gd name="T38" fmla="*/ 64 w 53"/>
                  <a:gd name="T39" fmla="*/ 0 h 4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 h="42">
                    <a:moveTo>
                      <a:pt x="14" y="7"/>
                    </a:moveTo>
                    <a:cubicBezTo>
                      <a:pt x="17" y="13"/>
                      <a:pt x="10" y="25"/>
                      <a:pt x="0" y="28"/>
                    </a:cubicBezTo>
                    <a:cubicBezTo>
                      <a:pt x="0" y="28"/>
                      <a:pt x="1" y="28"/>
                      <a:pt x="1" y="28"/>
                    </a:cubicBezTo>
                    <a:cubicBezTo>
                      <a:pt x="4" y="28"/>
                      <a:pt x="6" y="30"/>
                      <a:pt x="6" y="33"/>
                    </a:cubicBezTo>
                    <a:cubicBezTo>
                      <a:pt x="6" y="35"/>
                      <a:pt x="5" y="37"/>
                      <a:pt x="3" y="38"/>
                    </a:cubicBezTo>
                    <a:cubicBezTo>
                      <a:pt x="3" y="38"/>
                      <a:pt x="3" y="38"/>
                      <a:pt x="3" y="38"/>
                    </a:cubicBezTo>
                    <a:cubicBezTo>
                      <a:pt x="3" y="38"/>
                      <a:pt x="17" y="34"/>
                      <a:pt x="22" y="24"/>
                    </a:cubicBezTo>
                    <a:cubicBezTo>
                      <a:pt x="28" y="30"/>
                      <a:pt x="38" y="42"/>
                      <a:pt x="46" y="42"/>
                    </a:cubicBezTo>
                    <a:cubicBezTo>
                      <a:pt x="44" y="42"/>
                      <a:pt x="41" y="40"/>
                      <a:pt x="41" y="37"/>
                    </a:cubicBezTo>
                    <a:cubicBezTo>
                      <a:pt x="41" y="34"/>
                      <a:pt x="44" y="32"/>
                      <a:pt x="46" y="32"/>
                    </a:cubicBezTo>
                    <a:cubicBezTo>
                      <a:pt x="47" y="32"/>
                      <a:pt x="47" y="32"/>
                      <a:pt x="48" y="32"/>
                    </a:cubicBezTo>
                    <a:cubicBezTo>
                      <a:pt x="48" y="32"/>
                      <a:pt x="48" y="32"/>
                      <a:pt x="48" y="32"/>
                    </a:cubicBezTo>
                    <a:cubicBezTo>
                      <a:pt x="42" y="31"/>
                      <a:pt x="38" y="29"/>
                      <a:pt x="35" y="24"/>
                    </a:cubicBezTo>
                    <a:cubicBezTo>
                      <a:pt x="40" y="29"/>
                      <a:pt x="49" y="28"/>
                      <a:pt x="53" y="27"/>
                    </a:cubicBezTo>
                    <a:cubicBezTo>
                      <a:pt x="53" y="27"/>
                      <a:pt x="53" y="27"/>
                      <a:pt x="53" y="27"/>
                    </a:cubicBezTo>
                    <a:cubicBezTo>
                      <a:pt x="52" y="28"/>
                      <a:pt x="52" y="28"/>
                      <a:pt x="51" y="28"/>
                    </a:cubicBezTo>
                    <a:cubicBezTo>
                      <a:pt x="49" y="28"/>
                      <a:pt x="46" y="25"/>
                      <a:pt x="46" y="23"/>
                    </a:cubicBezTo>
                    <a:cubicBezTo>
                      <a:pt x="46" y="20"/>
                      <a:pt x="48" y="18"/>
                      <a:pt x="50" y="18"/>
                    </a:cubicBezTo>
                    <a:cubicBezTo>
                      <a:pt x="47" y="18"/>
                      <a:pt x="38" y="18"/>
                      <a:pt x="33" y="14"/>
                    </a:cubicBezTo>
                    <a:cubicBezTo>
                      <a:pt x="27" y="8"/>
                      <a:pt x="27" y="0"/>
                      <a:pt x="27"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53" name="Oval 265">
                <a:extLst>
                  <a:ext uri="{FF2B5EF4-FFF2-40B4-BE49-F238E27FC236}">
                    <a16:creationId xmlns:a16="http://schemas.microsoft.com/office/drawing/2014/main" id="{D4EBF85B-097F-1E42-C655-4D0FA795D6B9}"/>
                  </a:ext>
                </a:extLst>
              </p:cNvPr>
              <p:cNvSpPr>
                <a:spLocks noChangeArrowheads="1"/>
              </p:cNvSpPr>
              <p:nvPr/>
            </p:nvSpPr>
            <p:spPr bwMode="auto">
              <a:xfrm>
                <a:off x="1179" y="1915"/>
                <a:ext cx="15" cy="12"/>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54" name="Oval 266">
                <a:extLst>
                  <a:ext uri="{FF2B5EF4-FFF2-40B4-BE49-F238E27FC236}">
                    <a16:creationId xmlns:a16="http://schemas.microsoft.com/office/drawing/2014/main" id="{D4D6807C-B969-834C-99FC-4148914218A2}"/>
                  </a:ext>
                </a:extLst>
              </p:cNvPr>
              <p:cNvSpPr>
                <a:spLocks noChangeArrowheads="1"/>
              </p:cNvSpPr>
              <p:nvPr/>
            </p:nvSpPr>
            <p:spPr bwMode="auto">
              <a:xfrm>
                <a:off x="1185" y="1919"/>
                <a:ext cx="4" cy="4"/>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55" name="Freeform 267">
                <a:extLst>
                  <a:ext uri="{FF2B5EF4-FFF2-40B4-BE49-F238E27FC236}">
                    <a16:creationId xmlns:a16="http://schemas.microsoft.com/office/drawing/2014/main" id="{436C6382-F888-AE5C-92E9-4206F3195779}"/>
                  </a:ext>
                </a:extLst>
              </p:cNvPr>
              <p:cNvSpPr>
                <a:spLocks/>
              </p:cNvSpPr>
              <p:nvPr/>
            </p:nvSpPr>
            <p:spPr bwMode="auto">
              <a:xfrm>
                <a:off x="1179" y="1887"/>
                <a:ext cx="15" cy="34"/>
              </a:xfrm>
              <a:custGeom>
                <a:avLst/>
                <a:gdLst>
                  <a:gd name="T0" fmla="*/ 0 w 11"/>
                  <a:gd name="T1" fmla="*/ 0 h 25"/>
                  <a:gd name="T2" fmla="*/ 0 w 11"/>
                  <a:gd name="T3" fmla="*/ 63 h 25"/>
                  <a:gd name="T4" fmla="*/ 0 w 11"/>
                  <a:gd name="T5" fmla="*/ 63 h 25"/>
                  <a:gd name="T6" fmla="*/ 15 w 11"/>
                  <a:gd name="T7" fmla="*/ 53 h 25"/>
                  <a:gd name="T8" fmla="*/ 27 w 11"/>
                  <a:gd name="T9" fmla="*/ 63 h 25"/>
                  <a:gd name="T10" fmla="*/ 27 w 11"/>
                  <a:gd name="T11" fmla="*/ 63 h 25"/>
                  <a:gd name="T12" fmla="*/ 26 w 11"/>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25">
                    <a:moveTo>
                      <a:pt x="0" y="0"/>
                    </a:moveTo>
                    <a:cubicBezTo>
                      <a:pt x="0" y="0"/>
                      <a:pt x="0" y="16"/>
                      <a:pt x="0" y="25"/>
                    </a:cubicBezTo>
                    <a:cubicBezTo>
                      <a:pt x="0" y="25"/>
                      <a:pt x="0" y="25"/>
                      <a:pt x="0" y="25"/>
                    </a:cubicBezTo>
                    <a:cubicBezTo>
                      <a:pt x="1" y="23"/>
                      <a:pt x="3" y="21"/>
                      <a:pt x="6" y="21"/>
                    </a:cubicBezTo>
                    <a:cubicBezTo>
                      <a:pt x="9" y="21"/>
                      <a:pt x="11" y="23"/>
                      <a:pt x="11" y="25"/>
                    </a:cubicBezTo>
                    <a:cubicBezTo>
                      <a:pt x="11" y="25"/>
                      <a:pt x="11" y="25"/>
                      <a:pt x="11" y="25"/>
                    </a:cubicBezTo>
                    <a:cubicBezTo>
                      <a:pt x="10" y="21"/>
                      <a:pt x="10" y="7"/>
                      <a:pt x="10" y="1"/>
                    </a:cubicBezTo>
                  </a:path>
                </a:pathLst>
              </a:custGeom>
              <a:solidFill>
                <a:srgbClr val="E2001A"/>
              </a:solidFill>
              <a:ln w="3175" cap="rnd">
                <a:solidFill>
                  <a:srgbClr val="000000"/>
                </a:solidFill>
                <a:prstDash val="solid"/>
                <a:round/>
                <a:headEnd/>
                <a:tailEnd/>
              </a:ln>
            </p:spPr>
            <p:txBody>
              <a:bodyPr/>
              <a:lstStyle/>
              <a:p>
                <a:endParaRPr lang="en-GB" sz="1350"/>
              </a:p>
            </p:txBody>
          </p:sp>
          <p:sp>
            <p:nvSpPr>
              <p:cNvPr id="156" name="Freeform 268">
                <a:extLst>
                  <a:ext uri="{FF2B5EF4-FFF2-40B4-BE49-F238E27FC236}">
                    <a16:creationId xmlns:a16="http://schemas.microsoft.com/office/drawing/2014/main" id="{99A2403F-5BD3-88D8-76C3-27A868DEE6D1}"/>
                  </a:ext>
                </a:extLst>
              </p:cNvPr>
              <p:cNvSpPr>
                <a:spLocks/>
              </p:cNvSpPr>
              <p:nvPr/>
            </p:nvSpPr>
            <p:spPr bwMode="auto">
              <a:xfrm>
                <a:off x="1179" y="1887"/>
                <a:ext cx="15" cy="34"/>
              </a:xfrm>
              <a:custGeom>
                <a:avLst/>
                <a:gdLst>
                  <a:gd name="T0" fmla="*/ 0 w 11"/>
                  <a:gd name="T1" fmla="*/ 0 h 25"/>
                  <a:gd name="T2" fmla="*/ 0 w 11"/>
                  <a:gd name="T3" fmla="*/ 63 h 25"/>
                  <a:gd name="T4" fmla="*/ 0 w 11"/>
                  <a:gd name="T5" fmla="*/ 63 h 25"/>
                  <a:gd name="T6" fmla="*/ 15 w 11"/>
                  <a:gd name="T7" fmla="*/ 53 h 25"/>
                  <a:gd name="T8" fmla="*/ 27 w 11"/>
                  <a:gd name="T9" fmla="*/ 63 h 25"/>
                  <a:gd name="T10" fmla="*/ 27 w 11"/>
                  <a:gd name="T11" fmla="*/ 63 h 25"/>
                  <a:gd name="T12" fmla="*/ 26 w 11"/>
                  <a:gd name="T13" fmla="*/ 1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25">
                    <a:moveTo>
                      <a:pt x="0" y="0"/>
                    </a:moveTo>
                    <a:cubicBezTo>
                      <a:pt x="0" y="0"/>
                      <a:pt x="0" y="16"/>
                      <a:pt x="0" y="25"/>
                    </a:cubicBezTo>
                    <a:cubicBezTo>
                      <a:pt x="0" y="25"/>
                      <a:pt x="0" y="25"/>
                      <a:pt x="0" y="25"/>
                    </a:cubicBezTo>
                    <a:cubicBezTo>
                      <a:pt x="1" y="23"/>
                      <a:pt x="3" y="21"/>
                      <a:pt x="6" y="21"/>
                    </a:cubicBezTo>
                    <a:cubicBezTo>
                      <a:pt x="9" y="21"/>
                      <a:pt x="11" y="23"/>
                      <a:pt x="11" y="25"/>
                    </a:cubicBezTo>
                    <a:cubicBezTo>
                      <a:pt x="11" y="25"/>
                      <a:pt x="11" y="25"/>
                      <a:pt x="11" y="25"/>
                    </a:cubicBezTo>
                    <a:cubicBezTo>
                      <a:pt x="10" y="21"/>
                      <a:pt x="10" y="7"/>
                      <a:pt x="1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57" name="Freeform 269">
                <a:extLst>
                  <a:ext uri="{FF2B5EF4-FFF2-40B4-BE49-F238E27FC236}">
                    <a16:creationId xmlns:a16="http://schemas.microsoft.com/office/drawing/2014/main" id="{BDE116D8-CC2F-0074-D6CF-3D8EBCE6C4E7}"/>
                  </a:ext>
                </a:extLst>
              </p:cNvPr>
              <p:cNvSpPr>
                <a:spLocks noEditPoints="1"/>
              </p:cNvSpPr>
              <p:nvPr/>
            </p:nvSpPr>
            <p:spPr bwMode="auto">
              <a:xfrm>
                <a:off x="1204" y="2011"/>
                <a:ext cx="29" cy="43"/>
              </a:xfrm>
              <a:custGeom>
                <a:avLst/>
                <a:gdLst>
                  <a:gd name="T0" fmla="*/ 0 w 22"/>
                  <a:gd name="T1" fmla="*/ 35 h 32"/>
                  <a:gd name="T2" fmla="*/ 49 w 22"/>
                  <a:gd name="T3" fmla="*/ 75 h 32"/>
                  <a:gd name="T4" fmla="*/ 45 w 22"/>
                  <a:gd name="T5" fmla="*/ 65 h 32"/>
                  <a:gd name="T6" fmla="*/ 50 w 22"/>
                  <a:gd name="T7" fmla="*/ 54 h 32"/>
                  <a:gd name="T8" fmla="*/ 5 w 22"/>
                  <a:gd name="T9" fmla="*/ 0 h 32"/>
                  <a:gd name="T10" fmla="*/ 50 w 22"/>
                  <a:gd name="T11" fmla="*/ 78 h 32"/>
                  <a:gd name="T12" fmla="*/ 50 w 22"/>
                  <a:gd name="T13" fmla="*/ 78 h 32"/>
                  <a:gd name="T14" fmla="*/ 50 w 22"/>
                  <a:gd name="T15" fmla="*/ 78 h 32"/>
                  <a:gd name="T16" fmla="*/ 50 w 22"/>
                  <a:gd name="T17" fmla="*/ 78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2" h="32">
                    <a:moveTo>
                      <a:pt x="0" y="14"/>
                    </a:moveTo>
                    <a:cubicBezTo>
                      <a:pt x="3" y="20"/>
                      <a:pt x="16" y="28"/>
                      <a:pt x="21" y="31"/>
                    </a:cubicBezTo>
                    <a:cubicBezTo>
                      <a:pt x="20" y="30"/>
                      <a:pt x="19" y="29"/>
                      <a:pt x="20" y="27"/>
                    </a:cubicBezTo>
                    <a:cubicBezTo>
                      <a:pt x="20" y="24"/>
                      <a:pt x="21" y="22"/>
                      <a:pt x="22" y="22"/>
                    </a:cubicBezTo>
                    <a:cubicBezTo>
                      <a:pt x="18" y="20"/>
                      <a:pt x="5" y="7"/>
                      <a:pt x="2" y="0"/>
                    </a:cubicBezTo>
                    <a:moveTo>
                      <a:pt x="22" y="32"/>
                    </a:moveTo>
                    <a:cubicBezTo>
                      <a:pt x="22" y="32"/>
                      <a:pt x="22" y="32"/>
                      <a:pt x="22" y="32"/>
                    </a:cubicBezTo>
                    <a:cubicBezTo>
                      <a:pt x="22" y="32"/>
                      <a:pt x="22" y="32"/>
                      <a:pt x="22" y="32"/>
                    </a:cubicBezTo>
                    <a:cubicBezTo>
                      <a:pt x="22" y="32"/>
                      <a:pt x="22" y="32"/>
                      <a:pt x="22" y="32"/>
                    </a:cubicBezTo>
                    <a:close/>
                  </a:path>
                </a:pathLst>
              </a:custGeom>
              <a:solidFill>
                <a:srgbClr val="E2001A"/>
              </a:solidFill>
              <a:ln w="3175" cap="rnd">
                <a:solidFill>
                  <a:srgbClr val="000000"/>
                </a:solidFill>
                <a:prstDash val="solid"/>
                <a:round/>
                <a:headEnd/>
                <a:tailEnd/>
              </a:ln>
            </p:spPr>
            <p:txBody>
              <a:bodyPr/>
              <a:lstStyle/>
              <a:p>
                <a:endParaRPr lang="en-GB" sz="1350"/>
              </a:p>
            </p:txBody>
          </p:sp>
          <p:sp>
            <p:nvSpPr>
              <p:cNvPr id="158" name="Freeform 270">
                <a:extLst>
                  <a:ext uri="{FF2B5EF4-FFF2-40B4-BE49-F238E27FC236}">
                    <a16:creationId xmlns:a16="http://schemas.microsoft.com/office/drawing/2014/main" id="{59E6F074-3BDF-67CB-1984-1634E18AACDA}"/>
                  </a:ext>
                </a:extLst>
              </p:cNvPr>
              <p:cNvSpPr>
                <a:spLocks/>
              </p:cNvSpPr>
              <p:nvPr/>
            </p:nvSpPr>
            <p:spPr bwMode="auto">
              <a:xfrm>
                <a:off x="1229" y="2040"/>
                <a:ext cx="8" cy="14"/>
              </a:xfrm>
              <a:custGeom>
                <a:avLst/>
                <a:gdLst>
                  <a:gd name="T0" fmla="*/ 9 w 6"/>
                  <a:gd name="T1" fmla="*/ 0 h 10"/>
                  <a:gd name="T2" fmla="*/ 15 w 6"/>
                  <a:gd name="T3" fmla="*/ 14 h 10"/>
                  <a:gd name="T4" fmla="*/ 7 w 6"/>
                  <a:gd name="T5" fmla="*/ 28 h 10"/>
                  <a:gd name="T6" fmla="*/ 1 w 6"/>
                  <a:gd name="T7" fmla="*/ 14 h 10"/>
                  <a:gd name="T8" fmla="*/ 9 w 6"/>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10">
                    <a:moveTo>
                      <a:pt x="4" y="0"/>
                    </a:moveTo>
                    <a:cubicBezTo>
                      <a:pt x="5" y="0"/>
                      <a:pt x="6" y="2"/>
                      <a:pt x="6" y="5"/>
                    </a:cubicBezTo>
                    <a:cubicBezTo>
                      <a:pt x="6" y="8"/>
                      <a:pt x="5" y="10"/>
                      <a:pt x="3" y="10"/>
                    </a:cubicBezTo>
                    <a:cubicBezTo>
                      <a:pt x="2" y="10"/>
                      <a:pt x="0" y="8"/>
                      <a:pt x="1" y="5"/>
                    </a:cubicBezTo>
                    <a:cubicBezTo>
                      <a:pt x="1" y="2"/>
                      <a:pt x="2" y="0"/>
                      <a:pt x="4" y="0"/>
                    </a:cubicBezTo>
                    <a:close/>
                  </a:path>
                </a:pathLst>
              </a:custGeom>
              <a:solidFill>
                <a:srgbClr val="F4A687"/>
              </a:solidFill>
              <a:ln w="3175" cap="flat">
                <a:solidFill>
                  <a:srgbClr val="000000"/>
                </a:solidFill>
                <a:prstDash val="solid"/>
                <a:miter lim="800000"/>
                <a:headEnd/>
                <a:tailEnd/>
              </a:ln>
            </p:spPr>
            <p:txBody>
              <a:bodyPr/>
              <a:lstStyle/>
              <a:p>
                <a:endParaRPr lang="en-GB" sz="1350"/>
              </a:p>
            </p:txBody>
          </p:sp>
          <p:sp>
            <p:nvSpPr>
              <p:cNvPr id="159" name="Oval 271">
                <a:extLst>
                  <a:ext uri="{FF2B5EF4-FFF2-40B4-BE49-F238E27FC236}">
                    <a16:creationId xmlns:a16="http://schemas.microsoft.com/office/drawing/2014/main" id="{B60BF18D-5AA8-B9B3-7E91-B23BBDE3FDF5}"/>
                  </a:ext>
                </a:extLst>
              </p:cNvPr>
              <p:cNvSpPr>
                <a:spLocks noChangeArrowheads="1"/>
              </p:cNvSpPr>
              <p:nvPr/>
            </p:nvSpPr>
            <p:spPr bwMode="auto">
              <a:xfrm>
                <a:off x="1233" y="2046"/>
                <a:ext cx="2" cy="3"/>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60" name="Oval 272">
                <a:extLst>
                  <a:ext uri="{FF2B5EF4-FFF2-40B4-BE49-F238E27FC236}">
                    <a16:creationId xmlns:a16="http://schemas.microsoft.com/office/drawing/2014/main" id="{15272F8C-9D22-A164-CD9B-2AAC841FAFF5}"/>
                  </a:ext>
                </a:extLst>
              </p:cNvPr>
              <p:cNvSpPr>
                <a:spLocks noChangeArrowheads="1"/>
              </p:cNvSpPr>
              <p:nvPr/>
            </p:nvSpPr>
            <p:spPr bwMode="auto">
              <a:xfrm>
                <a:off x="1151" y="1879"/>
                <a:ext cx="14" cy="14"/>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61" name="Oval 273">
                <a:extLst>
                  <a:ext uri="{FF2B5EF4-FFF2-40B4-BE49-F238E27FC236}">
                    <a16:creationId xmlns:a16="http://schemas.microsoft.com/office/drawing/2014/main" id="{251AD71C-8462-9C1D-1092-AE5A1AA64007}"/>
                  </a:ext>
                </a:extLst>
              </p:cNvPr>
              <p:cNvSpPr>
                <a:spLocks noChangeArrowheads="1"/>
              </p:cNvSpPr>
              <p:nvPr/>
            </p:nvSpPr>
            <p:spPr bwMode="auto">
              <a:xfrm>
                <a:off x="1157" y="1884"/>
                <a:ext cx="4" cy="3"/>
              </a:xfrm>
              <a:prstGeom prst="ellipse">
                <a:avLst/>
              </a:prstGeom>
              <a:solidFill>
                <a:srgbClr val="F4A687"/>
              </a:solidFill>
              <a:ln w="3175">
                <a:solidFill>
                  <a:srgbClr val="000000"/>
                </a:solidFill>
                <a:miter lim="800000"/>
                <a:headEnd/>
                <a:tailEnd/>
              </a:ln>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162" name="Freeform 274">
                <a:extLst>
                  <a:ext uri="{FF2B5EF4-FFF2-40B4-BE49-F238E27FC236}">
                    <a16:creationId xmlns:a16="http://schemas.microsoft.com/office/drawing/2014/main" id="{26D70DD2-0413-0BBD-692B-CFB1431CC73F}"/>
                  </a:ext>
                </a:extLst>
              </p:cNvPr>
              <p:cNvSpPr>
                <a:spLocks/>
              </p:cNvSpPr>
              <p:nvPr/>
            </p:nvSpPr>
            <p:spPr bwMode="auto">
              <a:xfrm>
                <a:off x="1123" y="1404"/>
                <a:ext cx="116" cy="146"/>
              </a:xfrm>
              <a:custGeom>
                <a:avLst/>
                <a:gdLst>
                  <a:gd name="T0" fmla="*/ 20 w 86"/>
                  <a:gd name="T1" fmla="*/ 266 h 108"/>
                  <a:gd name="T2" fmla="*/ 9 w 86"/>
                  <a:gd name="T3" fmla="*/ 230 h 108"/>
                  <a:gd name="T4" fmla="*/ 27 w 86"/>
                  <a:gd name="T5" fmla="*/ 93 h 108"/>
                  <a:gd name="T6" fmla="*/ 51 w 86"/>
                  <a:gd name="T7" fmla="*/ 68 h 108"/>
                  <a:gd name="T8" fmla="*/ 90 w 86"/>
                  <a:gd name="T9" fmla="*/ 47 h 108"/>
                  <a:gd name="T10" fmla="*/ 115 w 86"/>
                  <a:gd name="T11" fmla="*/ 42 h 108"/>
                  <a:gd name="T12" fmla="*/ 125 w 86"/>
                  <a:gd name="T13" fmla="*/ 7 h 108"/>
                  <a:gd name="T14" fmla="*/ 132 w 86"/>
                  <a:gd name="T15" fmla="*/ 9 h 108"/>
                  <a:gd name="T16" fmla="*/ 161 w 86"/>
                  <a:gd name="T17" fmla="*/ 7 h 108"/>
                  <a:gd name="T18" fmla="*/ 161 w 86"/>
                  <a:gd name="T19" fmla="*/ 5 h 108"/>
                  <a:gd name="T20" fmla="*/ 189 w 86"/>
                  <a:gd name="T21" fmla="*/ 12 h 108"/>
                  <a:gd name="T22" fmla="*/ 174 w 86"/>
                  <a:gd name="T23" fmla="*/ 57 h 108"/>
                  <a:gd name="T24" fmla="*/ 204 w 86"/>
                  <a:gd name="T25" fmla="*/ 92 h 108"/>
                  <a:gd name="T26" fmla="*/ 205 w 86"/>
                  <a:gd name="T27" fmla="*/ 135 h 108"/>
                  <a:gd name="T28" fmla="*/ 152 w 86"/>
                  <a:gd name="T29" fmla="*/ 126 h 108"/>
                  <a:gd name="T30" fmla="*/ 127 w 86"/>
                  <a:gd name="T31" fmla="*/ 120 h 108"/>
                  <a:gd name="T32" fmla="*/ 96 w 86"/>
                  <a:gd name="T33" fmla="*/ 173 h 108"/>
                  <a:gd name="T34" fmla="*/ 85 w 86"/>
                  <a:gd name="T35" fmla="*/ 233 h 108"/>
                  <a:gd name="T36" fmla="*/ 89 w 86"/>
                  <a:gd name="T37" fmla="*/ 260 h 108"/>
                  <a:gd name="T38" fmla="*/ 77 w 86"/>
                  <a:gd name="T39" fmla="*/ 265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6" h="108">
                    <a:moveTo>
                      <a:pt x="8" y="108"/>
                    </a:moveTo>
                    <a:cubicBezTo>
                      <a:pt x="7" y="108"/>
                      <a:pt x="4" y="93"/>
                      <a:pt x="4" y="93"/>
                    </a:cubicBezTo>
                    <a:cubicBezTo>
                      <a:pt x="2" y="78"/>
                      <a:pt x="0" y="54"/>
                      <a:pt x="11" y="38"/>
                    </a:cubicBezTo>
                    <a:cubicBezTo>
                      <a:pt x="14" y="34"/>
                      <a:pt x="17" y="30"/>
                      <a:pt x="21" y="27"/>
                    </a:cubicBezTo>
                    <a:cubicBezTo>
                      <a:pt x="25" y="24"/>
                      <a:pt x="32" y="20"/>
                      <a:pt x="37" y="19"/>
                    </a:cubicBezTo>
                    <a:cubicBezTo>
                      <a:pt x="40" y="18"/>
                      <a:pt x="43" y="17"/>
                      <a:pt x="47" y="17"/>
                    </a:cubicBezTo>
                    <a:cubicBezTo>
                      <a:pt x="48" y="13"/>
                      <a:pt x="49" y="7"/>
                      <a:pt x="51" y="3"/>
                    </a:cubicBezTo>
                    <a:cubicBezTo>
                      <a:pt x="52" y="1"/>
                      <a:pt x="54" y="4"/>
                      <a:pt x="54" y="4"/>
                    </a:cubicBezTo>
                    <a:cubicBezTo>
                      <a:pt x="57" y="3"/>
                      <a:pt x="63" y="0"/>
                      <a:pt x="65" y="3"/>
                    </a:cubicBezTo>
                    <a:cubicBezTo>
                      <a:pt x="65" y="2"/>
                      <a:pt x="65" y="2"/>
                      <a:pt x="65" y="2"/>
                    </a:cubicBezTo>
                    <a:cubicBezTo>
                      <a:pt x="68" y="2"/>
                      <a:pt x="75" y="2"/>
                      <a:pt x="77" y="5"/>
                    </a:cubicBezTo>
                    <a:cubicBezTo>
                      <a:pt x="78" y="8"/>
                      <a:pt x="73" y="18"/>
                      <a:pt x="71" y="23"/>
                    </a:cubicBezTo>
                    <a:cubicBezTo>
                      <a:pt x="76" y="26"/>
                      <a:pt x="80" y="31"/>
                      <a:pt x="83" y="37"/>
                    </a:cubicBezTo>
                    <a:cubicBezTo>
                      <a:pt x="86" y="42"/>
                      <a:pt x="86" y="49"/>
                      <a:pt x="84" y="55"/>
                    </a:cubicBezTo>
                    <a:cubicBezTo>
                      <a:pt x="76" y="50"/>
                      <a:pt x="68" y="50"/>
                      <a:pt x="62" y="51"/>
                    </a:cubicBezTo>
                    <a:cubicBezTo>
                      <a:pt x="60" y="48"/>
                      <a:pt x="54" y="48"/>
                      <a:pt x="52" y="49"/>
                    </a:cubicBezTo>
                    <a:cubicBezTo>
                      <a:pt x="46" y="52"/>
                      <a:pt x="39" y="55"/>
                      <a:pt x="39" y="70"/>
                    </a:cubicBezTo>
                    <a:cubicBezTo>
                      <a:pt x="36" y="78"/>
                      <a:pt x="35" y="87"/>
                      <a:pt x="35" y="94"/>
                    </a:cubicBezTo>
                    <a:cubicBezTo>
                      <a:pt x="35" y="96"/>
                      <a:pt x="34" y="102"/>
                      <a:pt x="36" y="105"/>
                    </a:cubicBezTo>
                    <a:cubicBezTo>
                      <a:pt x="37" y="107"/>
                      <a:pt x="32" y="107"/>
                      <a:pt x="31" y="107"/>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63" name="Freeform 275">
                <a:extLst>
                  <a:ext uri="{FF2B5EF4-FFF2-40B4-BE49-F238E27FC236}">
                    <a16:creationId xmlns:a16="http://schemas.microsoft.com/office/drawing/2014/main" id="{13C0F5F0-528F-9CE2-F96D-7D80452797E7}"/>
                  </a:ext>
                </a:extLst>
              </p:cNvPr>
              <p:cNvSpPr>
                <a:spLocks/>
              </p:cNvSpPr>
              <p:nvPr/>
            </p:nvSpPr>
            <p:spPr bwMode="auto">
              <a:xfrm>
                <a:off x="1169" y="1423"/>
                <a:ext cx="70" cy="123"/>
              </a:xfrm>
              <a:custGeom>
                <a:avLst/>
                <a:gdLst>
                  <a:gd name="T0" fmla="*/ 100 w 52"/>
                  <a:gd name="T1" fmla="*/ 0 h 91"/>
                  <a:gd name="T2" fmla="*/ 90 w 52"/>
                  <a:gd name="T3" fmla="*/ 22 h 91"/>
                  <a:gd name="T4" fmla="*/ 120 w 52"/>
                  <a:gd name="T5" fmla="*/ 57 h 91"/>
                  <a:gd name="T6" fmla="*/ 121 w 52"/>
                  <a:gd name="T7" fmla="*/ 100 h 91"/>
                  <a:gd name="T8" fmla="*/ 69 w 52"/>
                  <a:gd name="T9" fmla="*/ 92 h 91"/>
                  <a:gd name="T10" fmla="*/ 43 w 52"/>
                  <a:gd name="T11" fmla="*/ 87 h 91"/>
                  <a:gd name="T12" fmla="*/ 12 w 52"/>
                  <a:gd name="T13" fmla="*/ 139 h 91"/>
                  <a:gd name="T14" fmla="*/ 1 w 52"/>
                  <a:gd name="T15" fmla="*/ 197 h 91"/>
                  <a:gd name="T16" fmla="*/ 5 w 52"/>
                  <a:gd name="T17" fmla="*/ 224 h 9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2" h="91">
                    <a:moveTo>
                      <a:pt x="41" y="0"/>
                    </a:moveTo>
                    <a:cubicBezTo>
                      <a:pt x="40" y="3"/>
                      <a:pt x="38" y="7"/>
                      <a:pt x="37" y="9"/>
                    </a:cubicBezTo>
                    <a:cubicBezTo>
                      <a:pt x="42" y="12"/>
                      <a:pt x="46" y="17"/>
                      <a:pt x="49" y="23"/>
                    </a:cubicBezTo>
                    <a:cubicBezTo>
                      <a:pt x="52" y="28"/>
                      <a:pt x="52" y="35"/>
                      <a:pt x="50" y="41"/>
                    </a:cubicBezTo>
                    <a:cubicBezTo>
                      <a:pt x="42" y="36"/>
                      <a:pt x="34" y="36"/>
                      <a:pt x="28" y="37"/>
                    </a:cubicBezTo>
                    <a:cubicBezTo>
                      <a:pt x="26" y="34"/>
                      <a:pt x="20" y="34"/>
                      <a:pt x="18" y="35"/>
                    </a:cubicBezTo>
                    <a:cubicBezTo>
                      <a:pt x="12" y="38"/>
                      <a:pt x="5" y="41"/>
                      <a:pt x="5" y="56"/>
                    </a:cubicBezTo>
                    <a:cubicBezTo>
                      <a:pt x="2" y="64"/>
                      <a:pt x="1" y="73"/>
                      <a:pt x="1" y="80"/>
                    </a:cubicBezTo>
                    <a:cubicBezTo>
                      <a:pt x="1" y="82"/>
                      <a:pt x="0" y="88"/>
                      <a:pt x="2" y="9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64" name="Freeform 276">
                <a:extLst>
                  <a:ext uri="{FF2B5EF4-FFF2-40B4-BE49-F238E27FC236}">
                    <a16:creationId xmlns:a16="http://schemas.microsoft.com/office/drawing/2014/main" id="{BDA1CC90-025C-7F8E-A313-F8CABFA452EE}"/>
                  </a:ext>
                </a:extLst>
              </p:cNvPr>
              <p:cNvSpPr>
                <a:spLocks/>
              </p:cNvSpPr>
              <p:nvPr/>
            </p:nvSpPr>
            <p:spPr bwMode="auto">
              <a:xfrm>
                <a:off x="1123" y="1403"/>
                <a:ext cx="70" cy="127"/>
              </a:xfrm>
              <a:custGeom>
                <a:avLst/>
                <a:gdLst>
                  <a:gd name="T0" fmla="*/ 9 w 52"/>
                  <a:gd name="T1" fmla="*/ 232 h 94"/>
                  <a:gd name="T2" fmla="*/ 27 w 52"/>
                  <a:gd name="T3" fmla="*/ 97 h 94"/>
                  <a:gd name="T4" fmla="*/ 51 w 52"/>
                  <a:gd name="T5" fmla="*/ 69 h 94"/>
                  <a:gd name="T6" fmla="*/ 90 w 52"/>
                  <a:gd name="T7" fmla="*/ 49 h 94"/>
                  <a:gd name="T8" fmla="*/ 114 w 52"/>
                  <a:gd name="T9" fmla="*/ 43 h 94"/>
                  <a:gd name="T10" fmla="*/ 121 w 52"/>
                  <a:gd name="T11" fmla="*/ 15 h 94"/>
                  <a:gd name="T12" fmla="*/ 127 w 52"/>
                  <a:gd name="T13" fmla="*/ 0 h 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2" h="94">
                    <a:moveTo>
                      <a:pt x="4" y="94"/>
                    </a:moveTo>
                    <a:cubicBezTo>
                      <a:pt x="2" y="79"/>
                      <a:pt x="0" y="55"/>
                      <a:pt x="11" y="39"/>
                    </a:cubicBezTo>
                    <a:cubicBezTo>
                      <a:pt x="14" y="35"/>
                      <a:pt x="17" y="31"/>
                      <a:pt x="21" y="28"/>
                    </a:cubicBezTo>
                    <a:cubicBezTo>
                      <a:pt x="25" y="25"/>
                      <a:pt x="32" y="21"/>
                      <a:pt x="37" y="20"/>
                    </a:cubicBezTo>
                    <a:cubicBezTo>
                      <a:pt x="40" y="19"/>
                      <a:pt x="43" y="18"/>
                      <a:pt x="47" y="18"/>
                    </a:cubicBezTo>
                    <a:cubicBezTo>
                      <a:pt x="47" y="15"/>
                      <a:pt x="49" y="10"/>
                      <a:pt x="50" y="6"/>
                    </a:cubicBezTo>
                    <a:cubicBezTo>
                      <a:pt x="52" y="0"/>
                      <a:pt x="52" y="0"/>
                      <a:pt x="5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65" name="Freeform 277">
                <a:extLst>
                  <a:ext uri="{FF2B5EF4-FFF2-40B4-BE49-F238E27FC236}">
                    <a16:creationId xmlns:a16="http://schemas.microsoft.com/office/drawing/2014/main" id="{6CC7F838-CA26-4181-77BA-B53067BBA8A0}"/>
                  </a:ext>
                </a:extLst>
              </p:cNvPr>
              <p:cNvSpPr>
                <a:spLocks/>
              </p:cNvSpPr>
              <p:nvPr/>
            </p:nvSpPr>
            <p:spPr bwMode="auto">
              <a:xfrm>
                <a:off x="1204" y="1380"/>
                <a:ext cx="14" cy="53"/>
              </a:xfrm>
              <a:custGeom>
                <a:avLst/>
                <a:gdLst>
                  <a:gd name="T0" fmla="*/ 6 w 11"/>
                  <a:gd name="T1" fmla="*/ 98 h 39"/>
                  <a:gd name="T2" fmla="*/ 10 w 11"/>
                  <a:gd name="T3" fmla="*/ 53 h 39"/>
                  <a:gd name="T4" fmla="*/ 23 w 11"/>
                  <a:gd name="T5" fmla="*/ 0 h 39"/>
                  <a:gd name="T6" fmla="*/ 0 60000 65536"/>
                  <a:gd name="T7" fmla="*/ 0 60000 65536"/>
                  <a:gd name="T8" fmla="*/ 0 60000 65536"/>
                </a:gdLst>
                <a:ahLst/>
                <a:cxnLst>
                  <a:cxn ang="T6">
                    <a:pos x="T0" y="T1"/>
                  </a:cxn>
                  <a:cxn ang="T7">
                    <a:pos x="T2" y="T3"/>
                  </a:cxn>
                  <a:cxn ang="T8">
                    <a:pos x="T4" y="T5"/>
                  </a:cxn>
                </a:cxnLst>
                <a:rect l="0" t="0" r="r" b="b"/>
                <a:pathLst>
                  <a:path w="11" h="39">
                    <a:moveTo>
                      <a:pt x="3" y="39"/>
                    </a:moveTo>
                    <a:cubicBezTo>
                      <a:pt x="0" y="35"/>
                      <a:pt x="4" y="26"/>
                      <a:pt x="5" y="21"/>
                    </a:cubicBezTo>
                    <a:cubicBezTo>
                      <a:pt x="11" y="0"/>
                      <a:pt x="11" y="0"/>
                      <a:pt x="1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66" name="Freeform 278">
                <a:extLst>
                  <a:ext uri="{FF2B5EF4-FFF2-40B4-BE49-F238E27FC236}">
                    <a16:creationId xmlns:a16="http://schemas.microsoft.com/office/drawing/2014/main" id="{3A6C1E43-9587-386C-97BE-44820B5459D9}"/>
                  </a:ext>
                </a:extLst>
              </p:cNvPr>
              <p:cNvSpPr>
                <a:spLocks/>
              </p:cNvSpPr>
              <p:nvPr/>
            </p:nvSpPr>
            <p:spPr bwMode="auto">
              <a:xfrm>
                <a:off x="1076" y="1520"/>
                <a:ext cx="91" cy="143"/>
              </a:xfrm>
              <a:custGeom>
                <a:avLst/>
                <a:gdLst>
                  <a:gd name="T0" fmla="*/ 58 w 68"/>
                  <a:gd name="T1" fmla="*/ 260 h 106"/>
                  <a:gd name="T2" fmla="*/ 36 w 68"/>
                  <a:gd name="T3" fmla="*/ 255 h 106"/>
                  <a:gd name="T4" fmla="*/ 5 w 68"/>
                  <a:gd name="T5" fmla="*/ 198 h 106"/>
                  <a:gd name="T6" fmla="*/ 1 w 68"/>
                  <a:gd name="T7" fmla="*/ 121 h 106"/>
                  <a:gd name="T8" fmla="*/ 16 w 68"/>
                  <a:gd name="T9" fmla="*/ 73 h 106"/>
                  <a:gd name="T10" fmla="*/ 44 w 68"/>
                  <a:gd name="T11" fmla="*/ 43 h 106"/>
                  <a:gd name="T12" fmla="*/ 64 w 68"/>
                  <a:gd name="T13" fmla="*/ 24 h 106"/>
                  <a:gd name="T14" fmla="*/ 96 w 68"/>
                  <a:gd name="T15" fmla="*/ 16 h 106"/>
                  <a:gd name="T16" fmla="*/ 127 w 68"/>
                  <a:gd name="T17" fmla="*/ 1 h 106"/>
                  <a:gd name="T18" fmla="*/ 149 w 68"/>
                  <a:gd name="T19" fmla="*/ 43 h 106"/>
                  <a:gd name="T20" fmla="*/ 120 w 68"/>
                  <a:gd name="T21" fmla="*/ 97 h 106"/>
                  <a:gd name="T22" fmla="*/ 79 w 68"/>
                  <a:gd name="T23" fmla="*/ 142 h 106"/>
                  <a:gd name="T24" fmla="*/ 59 w 68"/>
                  <a:gd name="T25" fmla="*/ 171 h 106"/>
                  <a:gd name="T26" fmla="*/ 50 w 68"/>
                  <a:gd name="T27" fmla="*/ 213 h 106"/>
                  <a:gd name="T28" fmla="*/ 55 w 68"/>
                  <a:gd name="T29" fmla="*/ 251 h 106"/>
                  <a:gd name="T30" fmla="*/ 58 w 68"/>
                  <a:gd name="T31" fmla="*/ 26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8" h="106">
                    <a:moveTo>
                      <a:pt x="24" y="106"/>
                    </a:moveTo>
                    <a:cubicBezTo>
                      <a:pt x="16" y="105"/>
                      <a:pt x="17" y="106"/>
                      <a:pt x="15" y="104"/>
                    </a:cubicBezTo>
                    <a:cubicBezTo>
                      <a:pt x="13" y="101"/>
                      <a:pt x="4" y="91"/>
                      <a:pt x="2" y="81"/>
                    </a:cubicBezTo>
                    <a:cubicBezTo>
                      <a:pt x="0" y="70"/>
                      <a:pt x="0" y="55"/>
                      <a:pt x="1" y="50"/>
                    </a:cubicBezTo>
                    <a:cubicBezTo>
                      <a:pt x="1" y="46"/>
                      <a:pt x="2" y="37"/>
                      <a:pt x="7" y="30"/>
                    </a:cubicBezTo>
                    <a:cubicBezTo>
                      <a:pt x="12" y="22"/>
                      <a:pt x="14" y="22"/>
                      <a:pt x="19" y="18"/>
                    </a:cubicBezTo>
                    <a:cubicBezTo>
                      <a:pt x="24" y="14"/>
                      <a:pt x="21" y="12"/>
                      <a:pt x="27" y="10"/>
                    </a:cubicBezTo>
                    <a:cubicBezTo>
                      <a:pt x="32" y="7"/>
                      <a:pt x="34" y="9"/>
                      <a:pt x="40" y="7"/>
                    </a:cubicBezTo>
                    <a:cubicBezTo>
                      <a:pt x="46" y="5"/>
                      <a:pt x="46" y="0"/>
                      <a:pt x="53" y="1"/>
                    </a:cubicBezTo>
                    <a:cubicBezTo>
                      <a:pt x="61" y="2"/>
                      <a:pt x="68" y="3"/>
                      <a:pt x="62" y="18"/>
                    </a:cubicBezTo>
                    <a:cubicBezTo>
                      <a:pt x="65" y="25"/>
                      <a:pt x="51" y="25"/>
                      <a:pt x="50" y="39"/>
                    </a:cubicBezTo>
                    <a:cubicBezTo>
                      <a:pt x="50" y="45"/>
                      <a:pt x="41" y="59"/>
                      <a:pt x="33" y="58"/>
                    </a:cubicBezTo>
                    <a:cubicBezTo>
                      <a:pt x="34" y="64"/>
                      <a:pt x="32" y="63"/>
                      <a:pt x="25" y="70"/>
                    </a:cubicBezTo>
                    <a:cubicBezTo>
                      <a:pt x="25" y="80"/>
                      <a:pt x="26" y="79"/>
                      <a:pt x="21" y="87"/>
                    </a:cubicBezTo>
                    <a:cubicBezTo>
                      <a:pt x="21" y="93"/>
                      <a:pt x="20" y="100"/>
                      <a:pt x="23" y="102"/>
                    </a:cubicBezTo>
                    <a:cubicBezTo>
                      <a:pt x="25" y="104"/>
                      <a:pt x="25" y="104"/>
                      <a:pt x="24" y="10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67" name="Freeform 279">
                <a:extLst>
                  <a:ext uri="{FF2B5EF4-FFF2-40B4-BE49-F238E27FC236}">
                    <a16:creationId xmlns:a16="http://schemas.microsoft.com/office/drawing/2014/main" id="{519DBAAE-2CE1-00B8-8E8A-2FE848721322}"/>
                  </a:ext>
                </a:extLst>
              </p:cNvPr>
              <p:cNvSpPr>
                <a:spLocks/>
              </p:cNvSpPr>
              <p:nvPr/>
            </p:nvSpPr>
            <p:spPr bwMode="auto">
              <a:xfrm>
                <a:off x="1083" y="1534"/>
                <a:ext cx="52" cy="84"/>
              </a:xfrm>
              <a:custGeom>
                <a:avLst/>
                <a:gdLst>
                  <a:gd name="T0" fmla="*/ 64 w 39"/>
                  <a:gd name="T1" fmla="*/ 9 h 63"/>
                  <a:gd name="T2" fmla="*/ 21 w 39"/>
                  <a:gd name="T3" fmla="*/ 48 h 63"/>
                  <a:gd name="T4" fmla="*/ 5 w 39"/>
                  <a:gd name="T5" fmla="*/ 149 h 63"/>
                  <a:gd name="T6" fmla="*/ 20 w 39"/>
                  <a:gd name="T7" fmla="*/ 79 h 63"/>
                  <a:gd name="T8" fmla="*/ 48 w 39"/>
                  <a:gd name="T9" fmla="*/ 63 h 63"/>
                  <a:gd name="T10" fmla="*/ 63 w 39"/>
                  <a:gd name="T11" fmla="*/ 27 h 63"/>
                  <a:gd name="T12" fmla="*/ 85 w 39"/>
                  <a:gd name="T13" fmla="*/ 15 h 63"/>
                  <a:gd name="T14" fmla="*/ 92 w 39"/>
                  <a:gd name="T15" fmla="*/ 0 h 6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 h="63">
                    <a:moveTo>
                      <a:pt x="27" y="4"/>
                    </a:moveTo>
                    <a:cubicBezTo>
                      <a:pt x="22" y="6"/>
                      <a:pt x="13" y="15"/>
                      <a:pt x="9" y="20"/>
                    </a:cubicBezTo>
                    <a:cubicBezTo>
                      <a:pt x="1" y="32"/>
                      <a:pt x="0" y="49"/>
                      <a:pt x="2" y="63"/>
                    </a:cubicBezTo>
                    <a:cubicBezTo>
                      <a:pt x="5" y="54"/>
                      <a:pt x="2" y="41"/>
                      <a:pt x="8" y="33"/>
                    </a:cubicBezTo>
                    <a:cubicBezTo>
                      <a:pt x="11" y="29"/>
                      <a:pt x="18" y="28"/>
                      <a:pt x="20" y="26"/>
                    </a:cubicBezTo>
                    <a:cubicBezTo>
                      <a:pt x="24" y="21"/>
                      <a:pt x="21" y="16"/>
                      <a:pt x="26" y="11"/>
                    </a:cubicBezTo>
                    <a:cubicBezTo>
                      <a:pt x="29" y="8"/>
                      <a:pt x="33" y="9"/>
                      <a:pt x="36" y="6"/>
                    </a:cubicBezTo>
                    <a:cubicBezTo>
                      <a:pt x="37" y="5"/>
                      <a:pt x="37" y="2"/>
                      <a:pt x="39"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168" name="Freeform 280">
                <a:extLst>
                  <a:ext uri="{FF2B5EF4-FFF2-40B4-BE49-F238E27FC236}">
                    <a16:creationId xmlns:a16="http://schemas.microsoft.com/office/drawing/2014/main" id="{44AE35EF-C8E5-60F2-6114-570586896A9C}"/>
                  </a:ext>
                </a:extLst>
              </p:cNvPr>
              <p:cNvSpPr>
                <a:spLocks/>
              </p:cNvSpPr>
              <p:nvPr/>
            </p:nvSpPr>
            <p:spPr bwMode="auto">
              <a:xfrm>
                <a:off x="1076" y="1520"/>
                <a:ext cx="91" cy="143"/>
              </a:xfrm>
              <a:custGeom>
                <a:avLst/>
                <a:gdLst>
                  <a:gd name="T0" fmla="*/ 58 w 68"/>
                  <a:gd name="T1" fmla="*/ 260 h 106"/>
                  <a:gd name="T2" fmla="*/ 36 w 68"/>
                  <a:gd name="T3" fmla="*/ 255 h 106"/>
                  <a:gd name="T4" fmla="*/ 5 w 68"/>
                  <a:gd name="T5" fmla="*/ 198 h 106"/>
                  <a:gd name="T6" fmla="*/ 1 w 68"/>
                  <a:gd name="T7" fmla="*/ 121 h 106"/>
                  <a:gd name="T8" fmla="*/ 16 w 68"/>
                  <a:gd name="T9" fmla="*/ 73 h 106"/>
                  <a:gd name="T10" fmla="*/ 44 w 68"/>
                  <a:gd name="T11" fmla="*/ 43 h 106"/>
                  <a:gd name="T12" fmla="*/ 64 w 68"/>
                  <a:gd name="T13" fmla="*/ 24 h 106"/>
                  <a:gd name="T14" fmla="*/ 96 w 68"/>
                  <a:gd name="T15" fmla="*/ 16 h 106"/>
                  <a:gd name="T16" fmla="*/ 127 w 68"/>
                  <a:gd name="T17" fmla="*/ 1 h 106"/>
                  <a:gd name="T18" fmla="*/ 149 w 68"/>
                  <a:gd name="T19" fmla="*/ 43 h 106"/>
                  <a:gd name="T20" fmla="*/ 120 w 68"/>
                  <a:gd name="T21" fmla="*/ 97 h 106"/>
                  <a:gd name="T22" fmla="*/ 79 w 68"/>
                  <a:gd name="T23" fmla="*/ 142 h 106"/>
                  <a:gd name="T24" fmla="*/ 59 w 68"/>
                  <a:gd name="T25" fmla="*/ 171 h 106"/>
                  <a:gd name="T26" fmla="*/ 50 w 68"/>
                  <a:gd name="T27" fmla="*/ 213 h 106"/>
                  <a:gd name="T28" fmla="*/ 55 w 68"/>
                  <a:gd name="T29" fmla="*/ 251 h 106"/>
                  <a:gd name="T30" fmla="*/ 58 w 68"/>
                  <a:gd name="T31" fmla="*/ 26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8" h="106">
                    <a:moveTo>
                      <a:pt x="24" y="106"/>
                    </a:moveTo>
                    <a:cubicBezTo>
                      <a:pt x="16" y="105"/>
                      <a:pt x="17" y="106"/>
                      <a:pt x="15" y="104"/>
                    </a:cubicBezTo>
                    <a:cubicBezTo>
                      <a:pt x="13" y="101"/>
                      <a:pt x="4" y="91"/>
                      <a:pt x="2" y="81"/>
                    </a:cubicBezTo>
                    <a:cubicBezTo>
                      <a:pt x="0" y="70"/>
                      <a:pt x="0" y="55"/>
                      <a:pt x="1" y="50"/>
                    </a:cubicBezTo>
                    <a:cubicBezTo>
                      <a:pt x="1" y="46"/>
                      <a:pt x="2" y="37"/>
                      <a:pt x="7" y="30"/>
                    </a:cubicBezTo>
                    <a:cubicBezTo>
                      <a:pt x="12" y="22"/>
                      <a:pt x="14" y="22"/>
                      <a:pt x="19" y="18"/>
                    </a:cubicBezTo>
                    <a:cubicBezTo>
                      <a:pt x="24" y="14"/>
                      <a:pt x="21" y="12"/>
                      <a:pt x="27" y="10"/>
                    </a:cubicBezTo>
                    <a:cubicBezTo>
                      <a:pt x="32" y="7"/>
                      <a:pt x="34" y="9"/>
                      <a:pt x="40" y="7"/>
                    </a:cubicBezTo>
                    <a:cubicBezTo>
                      <a:pt x="46" y="5"/>
                      <a:pt x="46" y="0"/>
                      <a:pt x="53" y="1"/>
                    </a:cubicBezTo>
                    <a:cubicBezTo>
                      <a:pt x="61" y="2"/>
                      <a:pt x="68" y="3"/>
                      <a:pt x="62" y="18"/>
                    </a:cubicBezTo>
                    <a:cubicBezTo>
                      <a:pt x="65" y="25"/>
                      <a:pt x="51" y="25"/>
                      <a:pt x="50" y="39"/>
                    </a:cubicBezTo>
                    <a:cubicBezTo>
                      <a:pt x="50" y="45"/>
                      <a:pt x="41" y="59"/>
                      <a:pt x="33" y="58"/>
                    </a:cubicBezTo>
                    <a:cubicBezTo>
                      <a:pt x="34" y="64"/>
                      <a:pt x="32" y="63"/>
                      <a:pt x="25" y="70"/>
                    </a:cubicBezTo>
                    <a:cubicBezTo>
                      <a:pt x="25" y="80"/>
                      <a:pt x="26" y="79"/>
                      <a:pt x="21" y="87"/>
                    </a:cubicBezTo>
                    <a:cubicBezTo>
                      <a:pt x="21" y="93"/>
                      <a:pt x="20" y="100"/>
                      <a:pt x="23" y="102"/>
                    </a:cubicBezTo>
                    <a:cubicBezTo>
                      <a:pt x="25" y="104"/>
                      <a:pt x="25" y="104"/>
                      <a:pt x="24" y="10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69" name="Line 281">
                <a:extLst>
                  <a:ext uri="{FF2B5EF4-FFF2-40B4-BE49-F238E27FC236}">
                    <a16:creationId xmlns:a16="http://schemas.microsoft.com/office/drawing/2014/main" id="{E4B330BD-4B71-5553-7CF6-81BAF1D79ABD}"/>
                  </a:ext>
                </a:extLst>
              </p:cNvPr>
              <p:cNvSpPr>
                <a:spLocks noChangeShapeType="1"/>
              </p:cNvSpPr>
              <p:nvPr/>
            </p:nvSpPr>
            <p:spPr bwMode="auto">
              <a:xfrm flipH="1">
                <a:off x="1019" y="1251"/>
                <a:ext cx="8" cy="2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0" name="Line 282">
                <a:extLst>
                  <a:ext uri="{FF2B5EF4-FFF2-40B4-BE49-F238E27FC236}">
                    <a16:creationId xmlns:a16="http://schemas.microsoft.com/office/drawing/2014/main" id="{EAB01F03-E0C4-FD48-26E3-8865AD131B19}"/>
                  </a:ext>
                </a:extLst>
              </p:cNvPr>
              <p:cNvSpPr>
                <a:spLocks noChangeShapeType="1"/>
              </p:cNvSpPr>
              <p:nvPr/>
            </p:nvSpPr>
            <p:spPr bwMode="auto">
              <a:xfrm flipH="1">
                <a:off x="1027" y="1254"/>
                <a:ext cx="8" cy="23"/>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1" name="Line 283">
                <a:extLst>
                  <a:ext uri="{FF2B5EF4-FFF2-40B4-BE49-F238E27FC236}">
                    <a16:creationId xmlns:a16="http://schemas.microsoft.com/office/drawing/2014/main" id="{A6F647A0-6D75-ABC8-CEE2-9F2CBFF1EC65}"/>
                  </a:ext>
                </a:extLst>
              </p:cNvPr>
              <p:cNvSpPr>
                <a:spLocks noChangeShapeType="1"/>
              </p:cNvSpPr>
              <p:nvPr/>
            </p:nvSpPr>
            <p:spPr bwMode="auto">
              <a:xfrm>
                <a:off x="1054" y="1251"/>
                <a:ext cx="15" cy="1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2" name="Line 284">
                <a:extLst>
                  <a:ext uri="{FF2B5EF4-FFF2-40B4-BE49-F238E27FC236}">
                    <a16:creationId xmlns:a16="http://schemas.microsoft.com/office/drawing/2014/main" id="{F50BFC66-42FA-615D-9932-75E98EAD731C}"/>
                  </a:ext>
                </a:extLst>
              </p:cNvPr>
              <p:cNvSpPr>
                <a:spLocks noChangeShapeType="1"/>
              </p:cNvSpPr>
              <p:nvPr/>
            </p:nvSpPr>
            <p:spPr bwMode="auto">
              <a:xfrm>
                <a:off x="1046" y="1258"/>
                <a:ext cx="15" cy="1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3" name="Line 285">
                <a:extLst>
                  <a:ext uri="{FF2B5EF4-FFF2-40B4-BE49-F238E27FC236}">
                    <a16:creationId xmlns:a16="http://schemas.microsoft.com/office/drawing/2014/main" id="{69FF66F2-79BB-9781-F89D-421BCD2A8EC7}"/>
                  </a:ext>
                </a:extLst>
              </p:cNvPr>
              <p:cNvSpPr>
                <a:spLocks noChangeShapeType="1"/>
              </p:cNvSpPr>
              <p:nvPr/>
            </p:nvSpPr>
            <p:spPr bwMode="auto">
              <a:xfrm>
                <a:off x="1096" y="1044"/>
                <a:ext cx="17"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4" name="Line 286">
                <a:extLst>
                  <a:ext uri="{FF2B5EF4-FFF2-40B4-BE49-F238E27FC236}">
                    <a16:creationId xmlns:a16="http://schemas.microsoft.com/office/drawing/2014/main" id="{00C568B9-D100-891E-390B-DF083E65E0BB}"/>
                  </a:ext>
                </a:extLst>
              </p:cNvPr>
              <p:cNvSpPr>
                <a:spLocks noChangeShapeType="1"/>
              </p:cNvSpPr>
              <p:nvPr/>
            </p:nvSpPr>
            <p:spPr bwMode="auto">
              <a:xfrm>
                <a:off x="1096" y="1052"/>
                <a:ext cx="17" cy="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5" name="Line 287">
                <a:extLst>
                  <a:ext uri="{FF2B5EF4-FFF2-40B4-BE49-F238E27FC236}">
                    <a16:creationId xmlns:a16="http://schemas.microsoft.com/office/drawing/2014/main" id="{25405676-DD30-B621-3E97-CD2F6480A8B8}"/>
                  </a:ext>
                </a:extLst>
              </p:cNvPr>
              <p:cNvSpPr>
                <a:spLocks noChangeShapeType="1"/>
              </p:cNvSpPr>
              <p:nvPr/>
            </p:nvSpPr>
            <p:spPr bwMode="auto">
              <a:xfrm flipH="1">
                <a:off x="1108" y="1012"/>
                <a:ext cx="12"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6" name="Line 288">
                <a:extLst>
                  <a:ext uri="{FF2B5EF4-FFF2-40B4-BE49-F238E27FC236}">
                    <a16:creationId xmlns:a16="http://schemas.microsoft.com/office/drawing/2014/main" id="{D2438CD1-2CB7-AE99-8AC1-E4992BDC415C}"/>
                  </a:ext>
                </a:extLst>
              </p:cNvPr>
              <p:cNvSpPr>
                <a:spLocks noChangeShapeType="1"/>
              </p:cNvSpPr>
              <p:nvPr/>
            </p:nvSpPr>
            <p:spPr bwMode="auto">
              <a:xfrm flipH="1">
                <a:off x="1116" y="1021"/>
                <a:ext cx="12"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7" name="Line 289">
                <a:extLst>
                  <a:ext uri="{FF2B5EF4-FFF2-40B4-BE49-F238E27FC236}">
                    <a16:creationId xmlns:a16="http://schemas.microsoft.com/office/drawing/2014/main" id="{2AAC8BE3-E472-8E4A-0D97-A2A851DA2A9D}"/>
                  </a:ext>
                </a:extLst>
              </p:cNvPr>
              <p:cNvSpPr>
                <a:spLocks noChangeShapeType="1"/>
              </p:cNvSpPr>
              <p:nvPr/>
            </p:nvSpPr>
            <p:spPr bwMode="auto">
              <a:xfrm>
                <a:off x="1291" y="1020"/>
                <a:ext cx="15" cy="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8" name="Line 290">
                <a:extLst>
                  <a:ext uri="{FF2B5EF4-FFF2-40B4-BE49-F238E27FC236}">
                    <a16:creationId xmlns:a16="http://schemas.microsoft.com/office/drawing/2014/main" id="{D5432ABD-17F0-5033-17F0-A3CBC4C3DAF5}"/>
                  </a:ext>
                </a:extLst>
              </p:cNvPr>
              <p:cNvSpPr>
                <a:spLocks noChangeShapeType="1"/>
              </p:cNvSpPr>
              <p:nvPr/>
            </p:nvSpPr>
            <p:spPr bwMode="auto">
              <a:xfrm>
                <a:off x="1283" y="1024"/>
                <a:ext cx="19" cy="1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79" name="Line 291">
                <a:extLst>
                  <a:ext uri="{FF2B5EF4-FFF2-40B4-BE49-F238E27FC236}">
                    <a16:creationId xmlns:a16="http://schemas.microsoft.com/office/drawing/2014/main" id="{144379EB-A725-1645-7830-DC6E95F815A5}"/>
                  </a:ext>
                </a:extLst>
              </p:cNvPr>
              <p:cNvSpPr>
                <a:spLocks noChangeShapeType="1"/>
              </p:cNvSpPr>
              <p:nvPr/>
            </p:nvSpPr>
            <p:spPr bwMode="auto">
              <a:xfrm flipV="1">
                <a:off x="1330" y="996"/>
                <a:ext cx="18" cy="5"/>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0" name="Line 292">
                <a:extLst>
                  <a:ext uri="{FF2B5EF4-FFF2-40B4-BE49-F238E27FC236}">
                    <a16:creationId xmlns:a16="http://schemas.microsoft.com/office/drawing/2014/main" id="{A1E9B99A-107C-62F6-516E-D9E43303D9AF}"/>
                  </a:ext>
                </a:extLst>
              </p:cNvPr>
              <p:cNvSpPr>
                <a:spLocks noChangeShapeType="1"/>
              </p:cNvSpPr>
              <p:nvPr/>
            </p:nvSpPr>
            <p:spPr bwMode="auto">
              <a:xfrm flipV="1">
                <a:off x="1336" y="1004"/>
                <a:ext cx="16" cy="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1" name="Line 293">
                <a:extLst>
                  <a:ext uri="{FF2B5EF4-FFF2-40B4-BE49-F238E27FC236}">
                    <a16:creationId xmlns:a16="http://schemas.microsoft.com/office/drawing/2014/main" id="{F09A1489-BA15-1EFC-D003-143572D258EF}"/>
                  </a:ext>
                </a:extLst>
              </p:cNvPr>
              <p:cNvSpPr>
                <a:spLocks noChangeShapeType="1"/>
              </p:cNvSpPr>
              <p:nvPr/>
            </p:nvSpPr>
            <p:spPr bwMode="auto">
              <a:xfrm>
                <a:off x="1356" y="1056"/>
                <a:ext cx="15" cy="10"/>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2" name="Line 294">
                <a:extLst>
                  <a:ext uri="{FF2B5EF4-FFF2-40B4-BE49-F238E27FC236}">
                    <a16:creationId xmlns:a16="http://schemas.microsoft.com/office/drawing/2014/main" id="{091C5DB6-84B6-D806-1366-9F4019A2A603}"/>
                  </a:ext>
                </a:extLst>
              </p:cNvPr>
              <p:cNvSpPr>
                <a:spLocks noChangeShapeType="1"/>
              </p:cNvSpPr>
              <p:nvPr/>
            </p:nvSpPr>
            <p:spPr bwMode="auto">
              <a:xfrm flipH="1" flipV="1">
                <a:off x="1354" y="1060"/>
                <a:ext cx="11"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3" name="Line 295">
                <a:extLst>
                  <a:ext uri="{FF2B5EF4-FFF2-40B4-BE49-F238E27FC236}">
                    <a16:creationId xmlns:a16="http://schemas.microsoft.com/office/drawing/2014/main" id="{D079D45D-5331-44DE-8E81-20C1700A7B84}"/>
                  </a:ext>
                </a:extLst>
              </p:cNvPr>
              <p:cNvSpPr>
                <a:spLocks noChangeShapeType="1"/>
              </p:cNvSpPr>
              <p:nvPr/>
            </p:nvSpPr>
            <p:spPr bwMode="auto">
              <a:xfrm>
                <a:off x="1197" y="1176"/>
                <a:ext cx="27"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4" name="Line 296">
                <a:extLst>
                  <a:ext uri="{FF2B5EF4-FFF2-40B4-BE49-F238E27FC236}">
                    <a16:creationId xmlns:a16="http://schemas.microsoft.com/office/drawing/2014/main" id="{799884B8-75AA-75BB-113C-7B58B8ADB348}"/>
                  </a:ext>
                </a:extLst>
              </p:cNvPr>
              <p:cNvSpPr>
                <a:spLocks noChangeShapeType="1"/>
              </p:cNvSpPr>
              <p:nvPr/>
            </p:nvSpPr>
            <p:spPr bwMode="auto">
              <a:xfrm flipV="1">
                <a:off x="1192" y="1162"/>
                <a:ext cx="24" cy="10"/>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5" name="Line 297">
                <a:extLst>
                  <a:ext uri="{FF2B5EF4-FFF2-40B4-BE49-F238E27FC236}">
                    <a16:creationId xmlns:a16="http://schemas.microsoft.com/office/drawing/2014/main" id="{2439F103-84C7-8C20-DFDC-C4A056E32320}"/>
                  </a:ext>
                </a:extLst>
              </p:cNvPr>
              <p:cNvSpPr>
                <a:spLocks noChangeShapeType="1"/>
              </p:cNvSpPr>
              <p:nvPr/>
            </p:nvSpPr>
            <p:spPr bwMode="auto">
              <a:xfrm>
                <a:off x="1213" y="1197"/>
                <a:ext cx="34"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6" name="Line 298">
                <a:extLst>
                  <a:ext uri="{FF2B5EF4-FFF2-40B4-BE49-F238E27FC236}">
                    <a16:creationId xmlns:a16="http://schemas.microsoft.com/office/drawing/2014/main" id="{0E4DB295-24EC-4958-6160-028C6EF7E1ED}"/>
                  </a:ext>
                </a:extLst>
              </p:cNvPr>
              <p:cNvSpPr>
                <a:spLocks noChangeShapeType="1"/>
              </p:cNvSpPr>
              <p:nvPr/>
            </p:nvSpPr>
            <p:spPr bwMode="auto">
              <a:xfrm>
                <a:off x="1209" y="1208"/>
                <a:ext cx="38"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7" name="Line 299">
                <a:extLst>
                  <a:ext uri="{FF2B5EF4-FFF2-40B4-BE49-F238E27FC236}">
                    <a16:creationId xmlns:a16="http://schemas.microsoft.com/office/drawing/2014/main" id="{344C5983-1215-92C7-5614-68B2C38F8E9F}"/>
                  </a:ext>
                </a:extLst>
              </p:cNvPr>
              <p:cNvSpPr>
                <a:spLocks noChangeShapeType="1"/>
              </p:cNvSpPr>
              <p:nvPr/>
            </p:nvSpPr>
            <p:spPr bwMode="auto">
              <a:xfrm>
                <a:off x="1209" y="1222"/>
                <a:ext cx="38" cy="1"/>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8" name="Line 300">
                <a:extLst>
                  <a:ext uri="{FF2B5EF4-FFF2-40B4-BE49-F238E27FC236}">
                    <a16:creationId xmlns:a16="http://schemas.microsoft.com/office/drawing/2014/main" id="{A6CA39C1-0470-ECB2-97E4-6208341B695D}"/>
                  </a:ext>
                </a:extLst>
              </p:cNvPr>
              <p:cNvSpPr>
                <a:spLocks noChangeShapeType="1"/>
              </p:cNvSpPr>
              <p:nvPr/>
            </p:nvSpPr>
            <p:spPr bwMode="auto">
              <a:xfrm>
                <a:off x="1274" y="875"/>
                <a:ext cx="12" cy="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89" name="Line 301">
                <a:extLst>
                  <a:ext uri="{FF2B5EF4-FFF2-40B4-BE49-F238E27FC236}">
                    <a16:creationId xmlns:a16="http://schemas.microsoft.com/office/drawing/2014/main" id="{B96669A3-9087-71E6-481C-B68CFF0AE180}"/>
                  </a:ext>
                </a:extLst>
              </p:cNvPr>
              <p:cNvSpPr>
                <a:spLocks noChangeShapeType="1"/>
              </p:cNvSpPr>
              <p:nvPr/>
            </p:nvSpPr>
            <p:spPr bwMode="auto">
              <a:xfrm>
                <a:off x="1305" y="885"/>
                <a:ext cx="13" cy="6"/>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190" name="Freeform 302">
                <a:extLst>
                  <a:ext uri="{FF2B5EF4-FFF2-40B4-BE49-F238E27FC236}">
                    <a16:creationId xmlns:a16="http://schemas.microsoft.com/office/drawing/2014/main" id="{9AE1751E-AB87-E9A5-6621-9A677C0E0541}"/>
                  </a:ext>
                </a:extLst>
              </p:cNvPr>
              <p:cNvSpPr>
                <a:spLocks/>
              </p:cNvSpPr>
              <p:nvPr/>
            </p:nvSpPr>
            <p:spPr bwMode="auto">
              <a:xfrm>
                <a:off x="1232" y="789"/>
                <a:ext cx="23" cy="18"/>
              </a:xfrm>
              <a:custGeom>
                <a:avLst/>
                <a:gdLst>
                  <a:gd name="T0" fmla="*/ 9 w 17"/>
                  <a:gd name="T1" fmla="*/ 10 h 14"/>
                  <a:gd name="T2" fmla="*/ 41 w 17"/>
                  <a:gd name="T3" fmla="*/ 15 h 14"/>
                  <a:gd name="T4" fmla="*/ 0 w 17"/>
                  <a:gd name="T5" fmla="*/ 30 h 14"/>
                  <a:gd name="T6" fmla="*/ 0 60000 65536"/>
                  <a:gd name="T7" fmla="*/ 0 60000 65536"/>
                  <a:gd name="T8" fmla="*/ 0 60000 65536"/>
                </a:gdLst>
                <a:ahLst/>
                <a:cxnLst>
                  <a:cxn ang="T6">
                    <a:pos x="T0" y="T1"/>
                  </a:cxn>
                  <a:cxn ang="T7">
                    <a:pos x="T2" y="T3"/>
                  </a:cxn>
                  <a:cxn ang="T8">
                    <a:pos x="T4" y="T5"/>
                  </a:cxn>
                </a:cxnLst>
                <a:rect l="0" t="0" r="r" b="b"/>
                <a:pathLst>
                  <a:path w="17" h="14">
                    <a:moveTo>
                      <a:pt x="4" y="5"/>
                    </a:moveTo>
                    <a:cubicBezTo>
                      <a:pt x="7" y="5"/>
                      <a:pt x="14" y="0"/>
                      <a:pt x="16" y="7"/>
                    </a:cubicBezTo>
                    <a:cubicBezTo>
                      <a:pt x="17" y="12"/>
                      <a:pt x="3" y="13"/>
                      <a:pt x="0" y="1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1" name="Freeform 303">
                <a:extLst>
                  <a:ext uri="{FF2B5EF4-FFF2-40B4-BE49-F238E27FC236}">
                    <a16:creationId xmlns:a16="http://schemas.microsoft.com/office/drawing/2014/main" id="{8A4FD9D1-F3E9-5481-4B36-4AD43DFF467E}"/>
                  </a:ext>
                </a:extLst>
              </p:cNvPr>
              <p:cNvSpPr>
                <a:spLocks/>
              </p:cNvSpPr>
              <p:nvPr/>
            </p:nvSpPr>
            <p:spPr bwMode="auto">
              <a:xfrm>
                <a:off x="1274" y="821"/>
                <a:ext cx="17" cy="11"/>
              </a:xfrm>
              <a:custGeom>
                <a:avLst/>
                <a:gdLst>
                  <a:gd name="T0" fmla="*/ 0 w 13"/>
                  <a:gd name="T1" fmla="*/ 0 h 8"/>
                  <a:gd name="T2" fmla="*/ 29 w 13"/>
                  <a:gd name="T3" fmla="*/ 21 h 8"/>
                  <a:gd name="T4" fmla="*/ 0 60000 65536"/>
                  <a:gd name="T5" fmla="*/ 0 60000 65536"/>
                </a:gdLst>
                <a:ahLst/>
                <a:cxnLst>
                  <a:cxn ang="T4">
                    <a:pos x="T0" y="T1"/>
                  </a:cxn>
                  <a:cxn ang="T5">
                    <a:pos x="T2" y="T3"/>
                  </a:cxn>
                </a:cxnLst>
                <a:rect l="0" t="0" r="r" b="b"/>
                <a:pathLst>
                  <a:path w="13" h="8">
                    <a:moveTo>
                      <a:pt x="0" y="0"/>
                    </a:moveTo>
                    <a:cubicBezTo>
                      <a:pt x="5" y="2"/>
                      <a:pt x="9" y="4"/>
                      <a:pt x="13"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2" name="Freeform 304">
                <a:extLst>
                  <a:ext uri="{FF2B5EF4-FFF2-40B4-BE49-F238E27FC236}">
                    <a16:creationId xmlns:a16="http://schemas.microsoft.com/office/drawing/2014/main" id="{EF513F93-23C5-D4EA-DBD6-9443FD76084A}"/>
                  </a:ext>
                </a:extLst>
              </p:cNvPr>
              <p:cNvSpPr>
                <a:spLocks/>
              </p:cNvSpPr>
              <p:nvPr/>
            </p:nvSpPr>
            <p:spPr bwMode="auto">
              <a:xfrm>
                <a:off x="1266" y="824"/>
                <a:ext cx="14" cy="22"/>
              </a:xfrm>
              <a:custGeom>
                <a:avLst/>
                <a:gdLst>
                  <a:gd name="T0" fmla="*/ 0 w 11"/>
                  <a:gd name="T1" fmla="*/ 0 h 17"/>
                  <a:gd name="T2" fmla="*/ 23 w 11"/>
                  <a:gd name="T3" fmla="*/ 36 h 17"/>
                  <a:gd name="T4" fmla="*/ 0 60000 65536"/>
                  <a:gd name="T5" fmla="*/ 0 60000 65536"/>
                </a:gdLst>
                <a:ahLst/>
                <a:cxnLst>
                  <a:cxn ang="T4">
                    <a:pos x="T0" y="T1"/>
                  </a:cxn>
                  <a:cxn ang="T5">
                    <a:pos x="T2" y="T3"/>
                  </a:cxn>
                </a:cxnLst>
                <a:rect l="0" t="0" r="r" b="b"/>
                <a:pathLst>
                  <a:path w="11" h="17">
                    <a:moveTo>
                      <a:pt x="0" y="0"/>
                    </a:moveTo>
                    <a:cubicBezTo>
                      <a:pt x="3" y="7"/>
                      <a:pt x="5" y="11"/>
                      <a:pt x="11" y="1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3" name="Freeform 305">
                <a:extLst>
                  <a:ext uri="{FF2B5EF4-FFF2-40B4-BE49-F238E27FC236}">
                    <a16:creationId xmlns:a16="http://schemas.microsoft.com/office/drawing/2014/main" id="{954B4DA5-DCAE-784D-42D0-83CCF4F3FF87}"/>
                  </a:ext>
                </a:extLst>
              </p:cNvPr>
              <p:cNvSpPr>
                <a:spLocks/>
              </p:cNvSpPr>
              <p:nvPr/>
            </p:nvSpPr>
            <p:spPr bwMode="auto">
              <a:xfrm>
                <a:off x="1104" y="794"/>
                <a:ext cx="23" cy="5"/>
              </a:xfrm>
              <a:custGeom>
                <a:avLst/>
                <a:gdLst>
                  <a:gd name="T0" fmla="*/ 0 w 17"/>
                  <a:gd name="T1" fmla="*/ 8 h 4"/>
                  <a:gd name="T2" fmla="*/ 42 w 17"/>
                  <a:gd name="T3" fmla="*/ 0 h 4"/>
                  <a:gd name="T4" fmla="*/ 0 60000 65536"/>
                  <a:gd name="T5" fmla="*/ 0 60000 65536"/>
                </a:gdLst>
                <a:ahLst/>
                <a:cxnLst>
                  <a:cxn ang="T4">
                    <a:pos x="T0" y="T1"/>
                  </a:cxn>
                  <a:cxn ang="T5">
                    <a:pos x="T2" y="T3"/>
                  </a:cxn>
                </a:cxnLst>
                <a:rect l="0" t="0" r="r" b="b"/>
                <a:pathLst>
                  <a:path w="17" h="4">
                    <a:moveTo>
                      <a:pt x="0" y="4"/>
                    </a:moveTo>
                    <a:cubicBezTo>
                      <a:pt x="6" y="2"/>
                      <a:pt x="11" y="2"/>
                      <a:pt x="17"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4" name="Freeform 306">
                <a:extLst>
                  <a:ext uri="{FF2B5EF4-FFF2-40B4-BE49-F238E27FC236}">
                    <a16:creationId xmlns:a16="http://schemas.microsoft.com/office/drawing/2014/main" id="{61688B6F-2B64-30DA-ECAA-857FBFC424B9}"/>
                  </a:ext>
                </a:extLst>
              </p:cNvPr>
              <p:cNvSpPr>
                <a:spLocks/>
              </p:cNvSpPr>
              <p:nvPr/>
            </p:nvSpPr>
            <p:spPr bwMode="auto">
              <a:xfrm>
                <a:off x="1111" y="802"/>
                <a:ext cx="24" cy="10"/>
              </a:xfrm>
              <a:custGeom>
                <a:avLst/>
                <a:gdLst>
                  <a:gd name="T0" fmla="*/ 0 w 18"/>
                  <a:gd name="T1" fmla="*/ 20 h 7"/>
                  <a:gd name="T2" fmla="*/ 43 w 18"/>
                  <a:gd name="T3" fmla="*/ 0 h 7"/>
                  <a:gd name="T4" fmla="*/ 0 60000 65536"/>
                  <a:gd name="T5" fmla="*/ 0 60000 65536"/>
                </a:gdLst>
                <a:ahLst/>
                <a:cxnLst>
                  <a:cxn ang="T4">
                    <a:pos x="T0" y="T1"/>
                  </a:cxn>
                  <a:cxn ang="T5">
                    <a:pos x="T2" y="T3"/>
                  </a:cxn>
                </a:cxnLst>
                <a:rect l="0" t="0" r="r" b="b"/>
                <a:pathLst>
                  <a:path w="18" h="7">
                    <a:moveTo>
                      <a:pt x="0" y="7"/>
                    </a:moveTo>
                    <a:cubicBezTo>
                      <a:pt x="5" y="4"/>
                      <a:pt x="12" y="1"/>
                      <a:pt x="18"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5" name="Freeform 307">
                <a:extLst>
                  <a:ext uri="{FF2B5EF4-FFF2-40B4-BE49-F238E27FC236}">
                    <a16:creationId xmlns:a16="http://schemas.microsoft.com/office/drawing/2014/main" id="{2A916EDB-5102-F5F0-ABCF-5C640DB11EF6}"/>
                  </a:ext>
                </a:extLst>
              </p:cNvPr>
              <p:cNvSpPr>
                <a:spLocks/>
              </p:cNvSpPr>
              <p:nvPr/>
            </p:nvSpPr>
            <p:spPr bwMode="auto">
              <a:xfrm>
                <a:off x="1148" y="798"/>
                <a:ext cx="11" cy="11"/>
              </a:xfrm>
              <a:custGeom>
                <a:avLst/>
                <a:gdLst>
                  <a:gd name="T0" fmla="*/ 0 w 8"/>
                  <a:gd name="T1" fmla="*/ 0 h 8"/>
                  <a:gd name="T2" fmla="*/ 21 w 8"/>
                  <a:gd name="T3" fmla="*/ 21 h 8"/>
                  <a:gd name="T4" fmla="*/ 0 60000 65536"/>
                  <a:gd name="T5" fmla="*/ 0 60000 65536"/>
                </a:gdLst>
                <a:ahLst/>
                <a:cxnLst>
                  <a:cxn ang="T4">
                    <a:pos x="T0" y="T1"/>
                  </a:cxn>
                  <a:cxn ang="T5">
                    <a:pos x="T2" y="T3"/>
                  </a:cxn>
                </a:cxnLst>
                <a:rect l="0" t="0" r="r" b="b"/>
                <a:pathLst>
                  <a:path w="8" h="8">
                    <a:moveTo>
                      <a:pt x="0" y="0"/>
                    </a:moveTo>
                    <a:cubicBezTo>
                      <a:pt x="3" y="2"/>
                      <a:pt x="6" y="5"/>
                      <a:pt x="8"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6" name="Freeform 308">
                <a:extLst>
                  <a:ext uri="{FF2B5EF4-FFF2-40B4-BE49-F238E27FC236}">
                    <a16:creationId xmlns:a16="http://schemas.microsoft.com/office/drawing/2014/main" id="{DBC4BCD7-DC02-062A-37DB-C5BECFD4342B}"/>
                  </a:ext>
                </a:extLst>
              </p:cNvPr>
              <p:cNvSpPr>
                <a:spLocks/>
              </p:cNvSpPr>
              <p:nvPr/>
            </p:nvSpPr>
            <p:spPr bwMode="auto">
              <a:xfrm>
                <a:off x="1140" y="802"/>
                <a:ext cx="14" cy="19"/>
              </a:xfrm>
              <a:custGeom>
                <a:avLst/>
                <a:gdLst>
                  <a:gd name="T0" fmla="*/ 0 w 10"/>
                  <a:gd name="T1" fmla="*/ 0 h 14"/>
                  <a:gd name="T2" fmla="*/ 28 w 10"/>
                  <a:gd name="T3" fmla="*/ 35 h 14"/>
                  <a:gd name="T4" fmla="*/ 0 60000 65536"/>
                  <a:gd name="T5" fmla="*/ 0 60000 65536"/>
                </a:gdLst>
                <a:ahLst/>
                <a:cxnLst>
                  <a:cxn ang="T4">
                    <a:pos x="T0" y="T1"/>
                  </a:cxn>
                  <a:cxn ang="T5">
                    <a:pos x="T2" y="T3"/>
                  </a:cxn>
                </a:cxnLst>
                <a:rect l="0" t="0" r="r" b="b"/>
                <a:pathLst>
                  <a:path w="10" h="14">
                    <a:moveTo>
                      <a:pt x="0" y="0"/>
                    </a:moveTo>
                    <a:cubicBezTo>
                      <a:pt x="3" y="5"/>
                      <a:pt x="6" y="10"/>
                      <a:pt x="10" y="1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7" name="Freeform 309">
                <a:extLst>
                  <a:ext uri="{FF2B5EF4-FFF2-40B4-BE49-F238E27FC236}">
                    <a16:creationId xmlns:a16="http://schemas.microsoft.com/office/drawing/2014/main" id="{05B02061-87CA-4943-9164-EFDA0870C7D5}"/>
                  </a:ext>
                </a:extLst>
              </p:cNvPr>
              <p:cNvSpPr>
                <a:spLocks/>
              </p:cNvSpPr>
              <p:nvPr/>
            </p:nvSpPr>
            <p:spPr bwMode="auto">
              <a:xfrm>
                <a:off x="1061" y="829"/>
                <a:ext cx="19" cy="13"/>
              </a:xfrm>
              <a:custGeom>
                <a:avLst/>
                <a:gdLst>
                  <a:gd name="T0" fmla="*/ 0 w 14"/>
                  <a:gd name="T1" fmla="*/ 22 h 10"/>
                  <a:gd name="T2" fmla="*/ 35 w 14"/>
                  <a:gd name="T3" fmla="*/ 0 h 10"/>
                  <a:gd name="T4" fmla="*/ 0 60000 65536"/>
                  <a:gd name="T5" fmla="*/ 0 60000 65536"/>
                </a:gdLst>
                <a:ahLst/>
                <a:cxnLst>
                  <a:cxn ang="T4">
                    <a:pos x="T0" y="T1"/>
                  </a:cxn>
                  <a:cxn ang="T5">
                    <a:pos x="T2" y="T3"/>
                  </a:cxn>
                </a:cxnLst>
                <a:rect l="0" t="0" r="r" b="b"/>
                <a:pathLst>
                  <a:path w="14" h="10">
                    <a:moveTo>
                      <a:pt x="0" y="10"/>
                    </a:moveTo>
                    <a:cubicBezTo>
                      <a:pt x="5" y="8"/>
                      <a:pt x="8" y="2"/>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8" name="Freeform 310">
                <a:extLst>
                  <a:ext uri="{FF2B5EF4-FFF2-40B4-BE49-F238E27FC236}">
                    <a16:creationId xmlns:a16="http://schemas.microsoft.com/office/drawing/2014/main" id="{86C1DF9B-2B2B-7365-7605-21EBFFA4EAC0}"/>
                  </a:ext>
                </a:extLst>
              </p:cNvPr>
              <p:cNvSpPr>
                <a:spLocks/>
              </p:cNvSpPr>
              <p:nvPr/>
            </p:nvSpPr>
            <p:spPr bwMode="auto">
              <a:xfrm>
                <a:off x="1062" y="842"/>
                <a:ext cx="22" cy="11"/>
              </a:xfrm>
              <a:custGeom>
                <a:avLst/>
                <a:gdLst>
                  <a:gd name="T0" fmla="*/ 0 w 16"/>
                  <a:gd name="T1" fmla="*/ 21 h 8"/>
                  <a:gd name="T2" fmla="*/ 41 w 16"/>
                  <a:gd name="T3" fmla="*/ 0 h 8"/>
                  <a:gd name="T4" fmla="*/ 0 60000 65536"/>
                  <a:gd name="T5" fmla="*/ 0 60000 65536"/>
                </a:gdLst>
                <a:ahLst/>
                <a:cxnLst>
                  <a:cxn ang="T4">
                    <a:pos x="T0" y="T1"/>
                  </a:cxn>
                  <a:cxn ang="T5">
                    <a:pos x="T2" y="T3"/>
                  </a:cxn>
                </a:cxnLst>
                <a:rect l="0" t="0" r="r" b="b"/>
                <a:pathLst>
                  <a:path w="16" h="8">
                    <a:moveTo>
                      <a:pt x="0" y="8"/>
                    </a:moveTo>
                    <a:cubicBezTo>
                      <a:pt x="5" y="5"/>
                      <a:pt x="11" y="3"/>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199" name="Freeform 311">
                <a:extLst>
                  <a:ext uri="{FF2B5EF4-FFF2-40B4-BE49-F238E27FC236}">
                    <a16:creationId xmlns:a16="http://schemas.microsoft.com/office/drawing/2014/main" id="{50DFB180-548E-0F42-FC99-9DD79056C13C}"/>
                  </a:ext>
                </a:extLst>
              </p:cNvPr>
              <p:cNvSpPr>
                <a:spLocks/>
              </p:cNvSpPr>
              <p:nvPr/>
            </p:nvSpPr>
            <p:spPr bwMode="auto">
              <a:xfrm>
                <a:off x="1046" y="875"/>
                <a:ext cx="10" cy="16"/>
              </a:xfrm>
              <a:custGeom>
                <a:avLst/>
                <a:gdLst>
                  <a:gd name="T0" fmla="*/ 0 w 7"/>
                  <a:gd name="T1" fmla="*/ 0 h 12"/>
                  <a:gd name="T2" fmla="*/ 20 w 7"/>
                  <a:gd name="T3" fmla="*/ 28 h 12"/>
                  <a:gd name="T4" fmla="*/ 0 60000 65536"/>
                  <a:gd name="T5" fmla="*/ 0 60000 65536"/>
                </a:gdLst>
                <a:ahLst/>
                <a:cxnLst>
                  <a:cxn ang="T4">
                    <a:pos x="T0" y="T1"/>
                  </a:cxn>
                  <a:cxn ang="T5">
                    <a:pos x="T2" y="T3"/>
                  </a:cxn>
                </a:cxnLst>
                <a:rect l="0" t="0" r="r" b="b"/>
                <a:pathLst>
                  <a:path w="7" h="12">
                    <a:moveTo>
                      <a:pt x="0" y="0"/>
                    </a:moveTo>
                    <a:cubicBezTo>
                      <a:pt x="3" y="4"/>
                      <a:pt x="4" y="9"/>
                      <a:pt x="7"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0" name="Freeform 312">
                <a:extLst>
                  <a:ext uri="{FF2B5EF4-FFF2-40B4-BE49-F238E27FC236}">
                    <a16:creationId xmlns:a16="http://schemas.microsoft.com/office/drawing/2014/main" id="{8E2C7E52-0D08-EC7B-FA14-7F5D071382C8}"/>
                  </a:ext>
                </a:extLst>
              </p:cNvPr>
              <p:cNvSpPr>
                <a:spLocks/>
              </p:cNvSpPr>
              <p:nvPr/>
            </p:nvSpPr>
            <p:spPr bwMode="auto">
              <a:xfrm>
                <a:off x="1053" y="865"/>
                <a:ext cx="15" cy="20"/>
              </a:xfrm>
              <a:custGeom>
                <a:avLst/>
                <a:gdLst>
                  <a:gd name="T0" fmla="*/ 0 w 11"/>
                  <a:gd name="T1" fmla="*/ 0 h 15"/>
                  <a:gd name="T2" fmla="*/ 27 w 11"/>
                  <a:gd name="T3" fmla="*/ 36 h 15"/>
                  <a:gd name="T4" fmla="*/ 0 60000 65536"/>
                  <a:gd name="T5" fmla="*/ 0 60000 65536"/>
                </a:gdLst>
                <a:ahLst/>
                <a:cxnLst>
                  <a:cxn ang="T4">
                    <a:pos x="T0" y="T1"/>
                  </a:cxn>
                  <a:cxn ang="T5">
                    <a:pos x="T2" y="T3"/>
                  </a:cxn>
                </a:cxnLst>
                <a:rect l="0" t="0" r="r" b="b"/>
                <a:pathLst>
                  <a:path w="11" h="15">
                    <a:moveTo>
                      <a:pt x="0" y="0"/>
                    </a:moveTo>
                    <a:cubicBezTo>
                      <a:pt x="3" y="6"/>
                      <a:pt x="9" y="10"/>
                      <a:pt x="11" y="1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1" name="Freeform 313">
                <a:extLst>
                  <a:ext uri="{FF2B5EF4-FFF2-40B4-BE49-F238E27FC236}">
                    <a16:creationId xmlns:a16="http://schemas.microsoft.com/office/drawing/2014/main" id="{67512FFD-36D5-5DE8-5D71-DF29D4B37EC7}"/>
                  </a:ext>
                </a:extLst>
              </p:cNvPr>
              <p:cNvSpPr>
                <a:spLocks/>
              </p:cNvSpPr>
              <p:nvPr/>
            </p:nvSpPr>
            <p:spPr bwMode="auto">
              <a:xfrm>
                <a:off x="1209" y="1015"/>
                <a:ext cx="1" cy="21"/>
              </a:xfrm>
              <a:custGeom>
                <a:avLst/>
                <a:gdLst>
                  <a:gd name="T0" fmla="*/ 0 w 1"/>
                  <a:gd name="T1" fmla="*/ 0 h 16"/>
                  <a:gd name="T2" fmla="*/ 1 w 1"/>
                  <a:gd name="T3" fmla="*/ 37 h 16"/>
                  <a:gd name="T4" fmla="*/ 0 60000 65536"/>
                  <a:gd name="T5" fmla="*/ 0 60000 65536"/>
                </a:gdLst>
                <a:ahLst/>
                <a:cxnLst>
                  <a:cxn ang="T4">
                    <a:pos x="T0" y="T1"/>
                  </a:cxn>
                  <a:cxn ang="T5">
                    <a:pos x="T2" y="T3"/>
                  </a:cxn>
                </a:cxnLst>
                <a:rect l="0" t="0" r="r" b="b"/>
                <a:pathLst>
                  <a:path w="1" h="16">
                    <a:moveTo>
                      <a:pt x="0" y="0"/>
                    </a:moveTo>
                    <a:cubicBezTo>
                      <a:pt x="1" y="6"/>
                      <a:pt x="1" y="11"/>
                      <a:pt x="1" y="1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2" name="Freeform 314">
                <a:extLst>
                  <a:ext uri="{FF2B5EF4-FFF2-40B4-BE49-F238E27FC236}">
                    <a16:creationId xmlns:a16="http://schemas.microsoft.com/office/drawing/2014/main" id="{586D16B2-8965-65FC-5E29-963FF5E9CFD9}"/>
                  </a:ext>
                </a:extLst>
              </p:cNvPr>
              <p:cNvSpPr>
                <a:spLocks/>
              </p:cNvSpPr>
              <p:nvPr/>
            </p:nvSpPr>
            <p:spPr bwMode="auto">
              <a:xfrm>
                <a:off x="1222" y="1002"/>
                <a:ext cx="5" cy="22"/>
              </a:xfrm>
              <a:custGeom>
                <a:avLst/>
                <a:gdLst>
                  <a:gd name="T0" fmla="*/ 13 w 3"/>
                  <a:gd name="T1" fmla="*/ 41 h 16"/>
                  <a:gd name="T2" fmla="*/ 0 w 3"/>
                  <a:gd name="T3" fmla="*/ 0 h 16"/>
                  <a:gd name="T4" fmla="*/ 0 60000 65536"/>
                  <a:gd name="T5" fmla="*/ 0 60000 65536"/>
                </a:gdLst>
                <a:ahLst/>
                <a:cxnLst>
                  <a:cxn ang="T4">
                    <a:pos x="T0" y="T1"/>
                  </a:cxn>
                  <a:cxn ang="T5">
                    <a:pos x="T2" y="T3"/>
                  </a:cxn>
                </a:cxnLst>
                <a:rect l="0" t="0" r="r" b="b"/>
                <a:pathLst>
                  <a:path w="3" h="16">
                    <a:moveTo>
                      <a:pt x="3" y="16"/>
                    </a:moveTo>
                    <a:cubicBezTo>
                      <a:pt x="3" y="12"/>
                      <a:pt x="1" y="5"/>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3" name="Freeform 315">
                <a:extLst>
                  <a:ext uri="{FF2B5EF4-FFF2-40B4-BE49-F238E27FC236}">
                    <a16:creationId xmlns:a16="http://schemas.microsoft.com/office/drawing/2014/main" id="{B6DE1E0A-C2BA-A38F-5961-DB469D671321}"/>
                  </a:ext>
                </a:extLst>
              </p:cNvPr>
              <p:cNvSpPr>
                <a:spLocks/>
              </p:cNvSpPr>
              <p:nvPr/>
            </p:nvSpPr>
            <p:spPr bwMode="auto">
              <a:xfrm>
                <a:off x="1165" y="1059"/>
                <a:ext cx="18" cy="8"/>
              </a:xfrm>
              <a:custGeom>
                <a:avLst/>
                <a:gdLst>
                  <a:gd name="T0" fmla="*/ 0 w 14"/>
                  <a:gd name="T1" fmla="*/ 0 h 6"/>
                  <a:gd name="T2" fmla="*/ 19 w 14"/>
                  <a:gd name="T3" fmla="*/ 9 h 6"/>
                  <a:gd name="T4" fmla="*/ 30 w 14"/>
                  <a:gd name="T5" fmla="*/ 15 h 6"/>
                  <a:gd name="T6" fmla="*/ 0 60000 65536"/>
                  <a:gd name="T7" fmla="*/ 0 60000 65536"/>
                  <a:gd name="T8" fmla="*/ 0 60000 65536"/>
                </a:gdLst>
                <a:ahLst/>
                <a:cxnLst>
                  <a:cxn ang="T6">
                    <a:pos x="T0" y="T1"/>
                  </a:cxn>
                  <a:cxn ang="T7">
                    <a:pos x="T2" y="T3"/>
                  </a:cxn>
                  <a:cxn ang="T8">
                    <a:pos x="T4" y="T5"/>
                  </a:cxn>
                </a:cxnLst>
                <a:rect l="0" t="0" r="r" b="b"/>
                <a:pathLst>
                  <a:path w="14" h="6">
                    <a:moveTo>
                      <a:pt x="0" y="0"/>
                    </a:moveTo>
                    <a:cubicBezTo>
                      <a:pt x="3" y="1"/>
                      <a:pt x="6" y="2"/>
                      <a:pt x="9" y="4"/>
                    </a:cubicBezTo>
                    <a:cubicBezTo>
                      <a:pt x="10" y="4"/>
                      <a:pt x="12" y="5"/>
                      <a:pt x="14" y="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4" name="Freeform 316">
                <a:extLst>
                  <a:ext uri="{FF2B5EF4-FFF2-40B4-BE49-F238E27FC236}">
                    <a16:creationId xmlns:a16="http://schemas.microsoft.com/office/drawing/2014/main" id="{3F5F7FCE-A960-7E5D-DB86-AF5318B16E55}"/>
                  </a:ext>
                </a:extLst>
              </p:cNvPr>
              <p:cNvSpPr>
                <a:spLocks/>
              </p:cNvSpPr>
              <p:nvPr/>
            </p:nvSpPr>
            <p:spPr bwMode="auto">
              <a:xfrm>
                <a:off x="1173" y="1051"/>
                <a:ext cx="17" cy="8"/>
              </a:xfrm>
              <a:custGeom>
                <a:avLst/>
                <a:gdLst>
                  <a:gd name="T0" fmla="*/ 29 w 13"/>
                  <a:gd name="T1" fmla="*/ 15 h 6"/>
                  <a:gd name="T2" fmla="*/ 16 w 13"/>
                  <a:gd name="T3" fmla="*/ 7 h 6"/>
                  <a:gd name="T4" fmla="*/ 0 w 13"/>
                  <a:gd name="T5" fmla="*/ 0 h 6"/>
                  <a:gd name="T6" fmla="*/ 0 60000 65536"/>
                  <a:gd name="T7" fmla="*/ 0 60000 65536"/>
                  <a:gd name="T8" fmla="*/ 0 60000 65536"/>
                </a:gdLst>
                <a:ahLst/>
                <a:cxnLst>
                  <a:cxn ang="T6">
                    <a:pos x="T0" y="T1"/>
                  </a:cxn>
                  <a:cxn ang="T7">
                    <a:pos x="T2" y="T3"/>
                  </a:cxn>
                  <a:cxn ang="T8">
                    <a:pos x="T4" y="T5"/>
                  </a:cxn>
                </a:cxnLst>
                <a:rect l="0" t="0" r="r" b="b"/>
                <a:pathLst>
                  <a:path w="13" h="6">
                    <a:moveTo>
                      <a:pt x="13" y="6"/>
                    </a:moveTo>
                    <a:cubicBezTo>
                      <a:pt x="11" y="5"/>
                      <a:pt x="8" y="4"/>
                      <a:pt x="7" y="3"/>
                    </a:cubicBezTo>
                    <a:cubicBezTo>
                      <a:pt x="4" y="2"/>
                      <a:pt x="2"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5" name="Freeform 317">
                <a:extLst>
                  <a:ext uri="{FF2B5EF4-FFF2-40B4-BE49-F238E27FC236}">
                    <a16:creationId xmlns:a16="http://schemas.microsoft.com/office/drawing/2014/main" id="{489A77B6-AF7E-0DE5-F395-6D262E8AC676}"/>
                  </a:ext>
                </a:extLst>
              </p:cNvPr>
              <p:cNvSpPr>
                <a:spLocks/>
              </p:cNvSpPr>
              <p:nvPr/>
            </p:nvSpPr>
            <p:spPr bwMode="auto">
              <a:xfrm>
                <a:off x="1065" y="1528"/>
                <a:ext cx="9" cy="4"/>
              </a:xfrm>
              <a:custGeom>
                <a:avLst/>
                <a:gdLst>
                  <a:gd name="T0" fmla="*/ 0 w 7"/>
                  <a:gd name="T1" fmla="*/ 7 h 3"/>
                  <a:gd name="T2" fmla="*/ 15 w 7"/>
                  <a:gd name="T3" fmla="*/ 0 h 3"/>
                  <a:gd name="T4" fmla="*/ 0 60000 65536"/>
                  <a:gd name="T5" fmla="*/ 0 60000 65536"/>
                </a:gdLst>
                <a:ahLst/>
                <a:cxnLst>
                  <a:cxn ang="T4">
                    <a:pos x="T0" y="T1"/>
                  </a:cxn>
                  <a:cxn ang="T5">
                    <a:pos x="T2" y="T3"/>
                  </a:cxn>
                </a:cxnLst>
                <a:rect l="0" t="0" r="r" b="b"/>
                <a:pathLst>
                  <a:path w="7" h="3">
                    <a:moveTo>
                      <a:pt x="0" y="3"/>
                    </a:moveTo>
                    <a:cubicBezTo>
                      <a:pt x="2" y="2"/>
                      <a:pt x="4" y="0"/>
                      <a:pt x="7"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6" name="Freeform 318">
                <a:extLst>
                  <a:ext uri="{FF2B5EF4-FFF2-40B4-BE49-F238E27FC236}">
                    <a16:creationId xmlns:a16="http://schemas.microsoft.com/office/drawing/2014/main" id="{F1C856E3-9DE4-54C0-814E-7A3FB78C445B}"/>
                  </a:ext>
                </a:extLst>
              </p:cNvPr>
              <p:cNvSpPr>
                <a:spLocks/>
              </p:cNvSpPr>
              <p:nvPr/>
            </p:nvSpPr>
            <p:spPr bwMode="auto">
              <a:xfrm>
                <a:off x="1035" y="1446"/>
                <a:ext cx="6" cy="14"/>
              </a:xfrm>
              <a:custGeom>
                <a:avLst/>
                <a:gdLst>
                  <a:gd name="T0" fmla="*/ 0 w 4"/>
                  <a:gd name="T1" fmla="*/ 0 h 10"/>
                  <a:gd name="T2" fmla="*/ 14 w 4"/>
                  <a:gd name="T3" fmla="*/ 28 h 10"/>
                  <a:gd name="T4" fmla="*/ 0 60000 65536"/>
                  <a:gd name="T5" fmla="*/ 0 60000 65536"/>
                </a:gdLst>
                <a:ahLst/>
                <a:cxnLst>
                  <a:cxn ang="T4">
                    <a:pos x="T0" y="T1"/>
                  </a:cxn>
                  <a:cxn ang="T5">
                    <a:pos x="T2" y="T3"/>
                  </a:cxn>
                </a:cxnLst>
                <a:rect l="0" t="0" r="r" b="b"/>
                <a:pathLst>
                  <a:path w="4" h="10">
                    <a:moveTo>
                      <a:pt x="0" y="0"/>
                    </a:moveTo>
                    <a:cubicBezTo>
                      <a:pt x="2" y="3"/>
                      <a:pt x="2" y="7"/>
                      <a:pt x="4" y="1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7" name="Freeform 319">
                <a:extLst>
                  <a:ext uri="{FF2B5EF4-FFF2-40B4-BE49-F238E27FC236}">
                    <a16:creationId xmlns:a16="http://schemas.microsoft.com/office/drawing/2014/main" id="{3EBCA0CC-B6BB-883C-C783-1EFD91E9F6A7}"/>
                  </a:ext>
                </a:extLst>
              </p:cNvPr>
              <p:cNvSpPr>
                <a:spLocks/>
              </p:cNvSpPr>
              <p:nvPr/>
            </p:nvSpPr>
            <p:spPr bwMode="auto">
              <a:xfrm>
                <a:off x="699" y="2277"/>
                <a:ext cx="13" cy="12"/>
              </a:xfrm>
              <a:custGeom>
                <a:avLst/>
                <a:gdLst>
                  <a:gd name="T0" fmla="*/ 0 w 10"/>
                  <a:gd name="T1" fmla="*/ 0 h 9"/>
                  <a:gd name="T2" fmla="*/ 22 w 10"/>
                  <a:gd name="T3" fmla="*/ 15 h 9"/>
                  <a:gd name="T4" fmla="*/ 0 60000 65536"/>
                  <a:gd name="T5" fmla="*/ 0 60000 65536"/>
                </a:gdLst>
                <a:ahLst/>
                <a:cxnLst>
                  <a:cxn ang="T4">
                    <a:pos x="T0" y="T1"/>
                  </a:cxn>
                  <a:cxn ang="T5">
                    <a:pos x="T2" y="T3"/>
                  </a:cxn>
                </a:cxnLst>
                <a:rect l="0" t="0" r="r" b="b"/>
                <a:pathLst>
                  <a:path w="10" h="9">
                    <a:moveTo>
                      <a:pt x="0" y="0"/>
                    </a:moveTo>
                    <a:cubicBezTo>
                      <a:pt x="2" y="1"/>
                      <a:pt x="9" y="9"/>
                      <a:pt x="1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8" name="Freeform 320">
                <a:extLst>
                  <a:ext uri="{FF2B5EF4-FFF2-40B4-BE49-F238E27FC236}">
                    <a16:creationId xmlns:a16="http://schemas.microsoft.com/office/drawing/2014/main" id="{030AA66A-1BE8-A2E7-DA19-8100A4A51BDD}"/>
                  </a:ext>
                </a:extLst>
              </p:cNvPr>
              <p:cNvSpPr>
                <a:spLocks/>
              </p:cNvSpPr>
              <p:nvPr/>
            </p:nvSpPr>
            <p:spPr bwMode="auto">
              <a:xfrm>
                <a:off x="703" y="2262"/>
                <a:ext cx="13" cy="8"/>
              </a:xfrm>
              <a:custGeom>
                <a:avLst/>
                <a:gdLst>
                  <a:gd name="T0" fmla="*/ 0 w 10"/>
                  <a:gd name="T1" fmla="*/ 0 h 6"/>
                  <a:gd name="T2" fmla="*/ 22 w 10"/>
                  <a:gd name="T3" fmla="*/ 15 h 6"/>
                  <a:gd name="T4" fmla="*/ 0 60000 65536"/>
                  <a:gd name="T5" fmla="*/ 0 60000 65536"/>
                </a:gdLst>
                <a:ahLst/>
                <a:cxnLst>
                  <a:cxn ang="T4">
                    <a:pos x="T0" y="T1"/>
                  </a:cxn>
                  <a:cxn ang="T5">
                    <a:pos x="T2" y="T3"/>
                  </a:cxn>
                </a:cxnLst>
                <a:rect l="0" t="0" r="r" b="b"/>
                <a:pathLst>
                  <a:path w="10" h="6">
                    <a:moveTo>
                      <a:pt x="0" y="0"/>
                    </a:moveTo>
                    <a:cubicBezTo>
                      <a:pt x="3" y="2"/>
                      <a:pt x="6" y="4"/>
                      <a:pt x="1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09" name="Line 321">
                <a:extLst>
                  <a:ext uri="{FF2B5EF4-FFF2-40B4-BE49-F238E27FC236}">
                    <a16:creationId xmlns:a16="http://schemas.microsoft.com/office/drawing/2014/main" id="{CCE9697E-1784-9621-0345-5AC8C6A45467}"/>
                  </a:ext>
                </a:extLst>
              </p:cNvPr>
              <p:cNvSpPr>
                <a:spLocks noChangeShapeType="1"/>
              </p:cNvSpPr>
              <p:nvPr/>
            </p:nvSpPr>
            <p:spPr bwMode="auto">
              <a:xfrm flipV="1">
                <a:off x="750" y="1952"/>
                <a:ext cx="23" cy="31"/>
              </a:xfrm>
              <a:prstGeom prst="line">
                <a:avLst/>
              </a:prstGeom>
              <a:noFill/>
              <a:ln w="31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10" name="Freeform 322">
                <a:extLst>
                  <a:ext uri="{FF2B5EF4-FFF2-40B4-BE49-F238E27FC236}">
                    <a16:creationId xmlns:a16="http://schemas.microsoft.com/office/drawing/2014/main" id="{7B8C778B-C0BD-4C4C-0367-D768407F844D}"/>
                  </a:ext>
                </a:extLst>
              </p:cNvPr>
              <p:cNvSpPr>
                <a:spLocks/>
              </p:cNvSpPr>
              <p:nvPr/>
            </p:nvSpPr>
            <p:spPr bwMode="auto">
              <a:xfrm>
                <a:off x="747" y="1973"/>
                <a:ext cx="25" cy="34"/>
              </a:xfrm>
              <a:custGeom>
                <a:avLst/>
                <a:gdLst>
                  <a:gd name="T0" fmla="*/ 49 w 18"/>
                  <a:gd name="T1" fmla="*/ 0 h 25"/>
                  <a:gd name="T2" fmla="*/ 0 w 18"/>
                  <a:gd name="T3" fmla="*/ 63 h 25"/>
                  <a:gd name="T4" fmla="*/ 0 60000 65536"/>
                  <a:gd name="T5" fmla="*/ 0 60000 65536"/>
                </a:gdLst>
                <a:ahLst/>
                <a:cxnLst>
                  <a:cxn ang="T4">
                    <a:pos x="T0" y="T1"/>
                  </a:cxn>
                  <a:cxn ang="T5">
                    <a:pos x="T2" y="T3"/>
                  </a:cxn>
                </a:cxnLst>
                <a:rect l="0" t="0" r="r" b="b"/>
                <a:pathLst>
                  <a:path w="18" h="25">
                    <a:moveTo>
                      <a:pt x="18" y="0"/>
                    </a:moveTo>
                    <a:cubicBezTo>
                      <a:pt x="16" y="2"/>
                      <a:pt x="2" y="21"/>
                      <a:pt x="0" y="25"/>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1" name="Freeform 323">
                <a:extLst>
                  <a:ext uri="{FF2B5EF4-FFF2-40B4-BE49-F238E27FC236}">
                    <a16:creationId xmlns:a16="http://schemas.microsoft.com/office/drawing/2014/main" id="{8B1C1C59-EB89-DA6B-1532-8B803FE93AE0}"/>
                  </a:ext>
                </a:extLst>
              </p:cNvPr>
              <p:cNvSpPr>
                <a:spLocks/>
              </p:cNvSpPr>
              <p:nvPr/>
            </p:nvSpPr>
            <p:spPr bwMode="auto">
              <a:xfrm>
                <a:off x="768" y="2102"/>
                <a:ext cx="1" cy="35"/>
              </a:xfrm>
              <a:custGeom>
                <a:avLst/>
                <a:gdLst>
                  <a:gd name="T0" fmla="*/ 0 w 1"/>
                  <a:gd name="T1" fmla="*/ 0 h 26"/>
                  <a:gd name="T2" fmla="*/ 0 w 1"/>
                  <a:gd name="T3" fmla="*/ 63 h 26"/>
                  <a:gd name="T4" fmla="*/ 0 60000 65536"/>
                  <a:gd name="T5" fmla="*/ 0 60000 65536"/>
                </a:gdLst>
                <a:ahLst/>
                <a:cxnLst>
                  <a:cxn ang="T4">
                    <a:pos x="T0" y="T1"/>
                  </a:cxn>
                  <a:cxn ang="T5">
                    <a:pos x="T2" y="T3"/>
                  </a:cxn>
                </a:cxnLst>
                <a:rect l="0" t="0" r="r" b="b"/>
                <a:pathLst>
                  <a:path w="1" h="26">
                    <a:moveTo>
                      <a:pt x="0" y="0"/>
                    </a:moveTo>
                    <a:cubicBezTo>
                      <a:pt x="0" y="0"/>
                      <a:pt x="0" y="20"/>
                      <a:pt x="0" y="26"/>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2" name="Freeform 324">
                <a:extLst>
                  <a:ext uri="{FF2B5EF4-FFF2-40B4-BE49-F238E27FC236}">
                    <a16:creationId xmlns:a16="http://schemas.microsoft.com/office/drawing/2014/main" id="{559BF86D-1C96-B205-C2EF-A45CDEBC4718}"/>
                  </a:ext>
                </a:extLst>
              </p:cNvPr>
              <p:cNvSpPr>
                <a:spLocks/>
              </p:cNvSpPr>
              <p:nvPr/>
            </p:nvSpPr>
            <p:spPr bwMode="auto">
              <a:xfrm>
                <a:off x="753" y="2136"/>
                <a:ext cx="1" cy="38"/>
              </a:xfrm>
              <a:custGeom>
                <a:avLst/>
                <a:gdLst>
                  <a:gd name="T0" fmla="*/ 1 w 1"/>
                  <a:gd name="T1" fmla="*/ 0 h 28"/>
                  <a:gd name="T2" fmla="*/ 0 w 1"/>
                  <a:gd name="T3" fmla="*/ 71 h 28"/>
                  <a:gd name="T4" fmla="*/ 0 60000 65536"/>
                  <a:gd name="T5" fmla="*/ 0 60000 65536"/>
                </a:gdLst>
                <a:ahLst/>
                <a:cxnLst>
                  <a:cxn ang="T4">
                    <a:pos x="T0" y="T1"/>
                  </a:cxn>
                  <a:cxn ang="T5">
                    <a:pos x="T2" y="T3"/>
                  </a:cxn>
                </a:cxnLst>
                <a:rect l="0" t="0" r="r" b="b"/>
                <a:pathLst>
                  <a:path w="1" h="28">
                    <a:moveTo>
                      <a:pt x="1" y="0"/>
                    </a:moveTo>
                    <a:cubicBezTo>
                      <a:pt x="1" y="5"/>
                      <a:pt x="0" y="23"/>
                      <a:pt x="0" y="28"/>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3" name="Freeform 325">
                <a:extLst>
                  <a:ext uri="{FF2B5EF4-FFF2-40B4-BE49-F238E27FC236}">
                    <a16:creationId xmlns:a16="http://schemas.microsoft.com/office/drawing/2014/main" id="{6EB246F2-E193-D9AC-85B3-DE1B3C8AAE0F}"/>
                  </a:ext>
                </a:extLst>
              </p:cNvPr>
              <p:cNvSpPr>
                <a:spLocks/>
              </p:cNvSpPr>
              <p:nvPr/>
            </p:nvSpPr>
            <p:spPr bwMode="auto">
              <a:xfrm>
                <a:off x="1163" y="1421"/>
                <a:ext cx="22" cy="18"/>
              </a:xfrm>
              <a:custGeom>
                <a:avLst/>
                <a:gdLst>
                  <a:gd name="T0" fmla="*/ 0 w 16"/>
                  <a:gd name="T1" fmla="*/ 0 h 14"/>
                  <a:gd name="T2" fmla="*/ 1 w 16"/>
                  <a:gd name="T3" fmla="*/ 30 h 14"/>
                  <a:gd name="T4" fmla="*/ 41 w 16"/>
                  <a:gd name="T5" fmla="*/ 19 h 14"/>
                  <a:gd name="T6" fmla="*/ 29 w 16"/>
                  <a:gd name="T7" fmla="*/ 0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4">
                    <a:moveTo>
                      <a:pt x="0" y="0"/>
                    </a:moveTo>
                    <a:cubicBezTo>
                      <a:pt x="1" y="3"/>
                      <a:pt x="1" y="11"/>
                      <a:pt x="1" y="14"/>
                    </a:cubicBezTo>
                    <a:cubicBezTo>
                      <a:pt x="6" y="13"/>
                      <a:pt x="11" y="10"/>
                      <a:pt x="16" y="9"/>
                    </a:cubicBezTo>
                    <a:cubicBezTo>
                      <a:pt x="14" y="10"/>
                      <a:pt x="12" y="1"/>
                      <a:pt x="11" y="0"/>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14" name="Freeform 326">
                <a:extLst>
                  <a:ext uri="{FF2B5EF4-FFF2-40B4-BE49-F238E27FC236}">
                    <a16:creationId xmlns:a16="http://schemas.microsoft.com/office/drawing/2014/main" id="{D8CD9CE3-D97E-6B47-BCE3-90A2C32C978F}"/>
                  </a:ext>
                </a:extLst>
              </p:cNvPr>
              <p:cNvSpPr>
                <a:spLocks/>
              </p:cNvSpPr>
              <p:nvPr/>
            </p:nvSpPr>
            <p:spPr bwMode="auto">
              <a:xfrm>
                <a:off x="928" y="2385"/>
                <a:ext cx="29" cy="4"/>
              </a:xfrm>
              <a:custGeom>
                <a:avLst/>
                <a:gdLst>
                  <a:gd name="T0" fmla="*/ 0 w 22"/>
                  <a:gd name="T1" fmla="*/ 0 h 3"/>
                  <a:gd name="T2" fmla="*/ 50 w 22"/>
                  <a:gd name="T3" fmla="*/ 7 h 3"/>
                  <a:gd name="T4" fmla="*/ 0 60000 65536"/>
                  <a:gd name="T5" fmla="*/ 0 60000 65536"/>
                </a:gdLst>
                <a:ahLst/>
                <a:cxnLst>
                  <a:cxn ang="T4">
                    <a:pos x="T0" y="T1"/>
                  </a:cxn>
                  <a:cxn ang="T5">
                    <a:pos x="T2" y="T3"/>
                  </a:cxn>
                </a:cxnLst>
                <a:rect l="0" t="0" r="r" b="b"/>
                <a:pathLst>
                  <a:path w="22" h="3">
                    <a:moveTo>
                      <a:pt x="0" y="0"/>
                    </a:moveTo>
                    <a:cubicBezTo>
                      <a:pt x="7" y="1"/>
                      <a:pt x="15" y="1"/>
                      <a:pt x="22"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5" name="Freeform 327">
                <a:extLst>
                  <a:ext uri="{FF2B5EF4-FFF2-40B4-BE49-F238E27FC236}">
                    <a16:creationId xmlns:a16="http://schemas.microsoft.com/office/drawing/2014/main" id="{6A390CEC-46FD-C2A3-8C64-E849DC81011E}"/>
                  </a:ext>
                </a:extLst>
              </p:cNvPr>
              <p:cNvSpPr>
                <a:spLocks/>
              </p:cNvSpPr>
              <p:nvPr/>
            </p:nvSpPr>
            <p:spPr bwMode="auto">
              <a:xfrm>
                <a:off x="925" y="2401"/>
                <a:ext cx="28" cy="4"/>
              </a:xfrm>
              <a:custGeom>
                <a:avLst/>
                <a:gdLst>
                  <a:gd name="T0" fmla="*/ 0 w 21"/>
                  <a:gd name="T1" fmla="*/ 0 h 3"/>
                  <a:gd name="T2" fmla="*/ 49 w 21"/>
                  <a:gd name="T3" fmla="*/ 5 h 3"/>
                  <a:gd name="T4" fmla="*/ 0 60000 65536"/>
                  <a:gd name="T5" fmla="*/ 0 60000 65536"/>
                </a:gdLst>
                <a:ahLst/>
                <a:cxnLst>
                  <a:cxn ang="T4">
                    <a:pos x="T0" y="T1"/>
                  </a:cxn>
                  <a:cxn ang="T5">
                    <a:pos x="T2" y="T3"/>
                  </a:cxn>
                </a:cxnLst>
                <a:rect l="0" t="0" r="r" b="b"/>
                <a:pathLst>
                  <a:path w="21" h="3">
                    <a:moveTo>
                      <a:pt x="0" y="0"/>
                    </a:moveTo>
                    <a:cubicBezTo>
                      <a:pt x="7" y="2"/>
                      <a:pt x="14" y="3"/>
                      <a:pt x="21"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6" name="Freeform 328">
                <a:extLst>
                  <a:ext uri="{FF2B5EF4-FFF2-40B4-BE49-F238E27FC236}">
                    <a16:creationId xmlns:a16="http://schemas.microsoft.com/office/drawing/2014/main" id="{4D70F36F-87FA-D8AF-F3C0-F047B9D49AF7}"/>
                  </a:ext>
                </a:extLst>
              </p:cNvPr>
              <p:cNvSpPr>
                <a:spLocks/>
              </p:cNvSpPr>
              <p:nvPr/>
            </p:nvSpPr>
            <p:spPr bwMode="auto">
              <a:xfrm>
                <a:off x="874" y="2783"/>
                <a:ext cx="13" cy="8"/>
              </a:xfrm>
              <a:custGeom>
                <a:avLst/>
                <a:gdLst>
                  <a:gd name="T0" fmla="*/ 0 w 10"/>
                  <a:gd name="T1" fmla="*/ 15 h 6"/>
                  <a:gd name="T2" fmla="*/ 22 w 10"/>
                  <a:gd name="T3" fmla="*/ 0 h 6"/>
                  <a:gd name="T4" fmla="*/ 0 60000 65536"/>
                  <a:gd name="T5" fmla="*/ 0 60000 65536"/>
                </a:gdLst>
                <a:ahLst/>
                <a:cxnLst>
                  <a:cxn ang="T4">
                    <a:pos x="T0" y="T1"/>
                  </a:cxn>
                  <a:cxn ang="T5">
                    <a:pos x="T2" y="T3"/>
                  </a:cxn>
                </a:cxnLst>
                <a:rect l="0" t="0" r="r" b="b"/>
                <a:pathLst>
                  <a:path w="10" h="6">
                    <a:moveTo>
                      <a:pt x="0" y="6"/>
                    </a:moveTo>
                    <a:cubicBezTo>
                      <a:pt x="4" y="5"/>
                      <a:pt x="10" y="2"/>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7" name="Freeform 329">
                <a:extLst>
                  <a:ext uri="{FF2B5EF4-FFF2-40B4-BE49-F238E27FC236}">
                    <a16:creationId xmlns:a16="http://schemas.microsoft.com/office/drawing/2014/main" id="{0C6140D6-EEB7-70B7-9972-5D87941E2D92}"/>
                  </a:ext>
                </a:extLst>
              </p:cNvPr>
              <p:cNvSpPr>
                <a:spLocks/>
              </p:cNvSpPr>
              <p:nvPr/>
            </p:nvSpPr>
            <p:spPr bwMode="auto">
              <a:xfrm>
                <a:off x="867" y="2769"/>
                <a:ext cx="19" cy="11"/>
              </a:xfrm>
              <a:custGeom>
                <a:avLst/>
                <a:gdLst>
                  <a:gd name="T0" fmla="*/ 0 w 14"/>
                  <a:gd name="T1" fmla="*/ 21 h 8"/>
                  <a:gd name="T2" fmla="*/ 35 w 14"/>
                  <a:gd name="T3" fmla="*/ 0 h 8"/>
                  <a:gd name="T4" fmla="*/ 0 60000 65536"/>
                  <a:gd name="T5" fmla="*/ 0 60000 65536"/>
                </a:gdLst>
                <a:ahLst/>
                <a:cxnLst>
                  <a:cxn ang="T4">
                    <a:pos x="T0" y="T1"/>
                  </a:cxn>
                  <a:cxn ang="T5">
                    <a:pos x="T2" y="T3"/>
                  </a:cxn>
                </a:cxnLst>
                <a:rect l="0" t="0" r="r" b="b"/>
                <a:pathLst>
                  <a:path w="14" h="8">
                    <a:moveTo>
                      <a:pt x="0" y="8"/>
                    </a:moveTo>
                    <a:cubicBezTo>
                      <a:pt x="5" y="7"/>
                      <a:pt x="10" y="4"/>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8" name="Freeform 330">
                <a:extLst>
                  <a:ext uri="{FF2B5EF4-FFF2-40B4-BE49-F238E27FC236}">
                    <a16:creationId xmlns:a16="http://schemas.microsoft.com/office/drawing/2014/main" id="{95FA88D1-F5D5-56BE-CFBD-A0CD5B54710F}"/>
                  </a:ext>
                </a:extLst>
              </p:cNvPr>
              <p:cNvSpPr>
                <a:spLocks/>
              </p:cNvSpPr>
              <p:nvPr/>
            </p:nvSpPr>
            <p:spPr bwMode="auto">
              <a:xfrm>
                <a:off x="873" y="2606"/>
                <a:ext cx="18" cy="9"/>
              </a:xfrm>
              <a:custGeom>
                <a:avLst/>
                <a:gdLst>
                  <a:gd name="T0" fmla="*/ 0 w 14"/>
                  <a:gd name="T1" fmla="*/ 21 h 6"/>
                  <a:gd name="T2" fmla="*/ 30 w 14"/>
                  <a:gd name="T3" fmla="*/ 0 h 6"/>
                  <a:gd name="T4" fmla="*/ 0 60000 65536"/>
                  <a:gd name="T5" fmla="*/ 0 60000 65536"/>
                </a:gdLst>
                <a:ahLst/>
                <a:cxnLst>
                  <a:cxn ang="T4">
                    <a:pos x="T0" y="T1"/>
                  </a:cxn>
                  <a:cxn ang="T5">
                    <a:pos x="T2" y="T3"/>
                  </a:cxn>
                </a:cxnLst>
                <a:rect l="0" t="0" r="r" b="b"/>
                <a:pathLst>
                  <a:path w="14" h="6">
                    <a:moveTo>
                      <a:pt x="0" y="6"/>
                    </a:moveTo>
                    <a:cubicBezTo>
                      <a:pt x="5" y="5"/>
                      <a:pt x="10" y="3"/>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19" name="Freeform 331">
                <a:extLst>
                  <a:ext uri="{FF2B5EF4-FFF2-40B4-BE49-F238E27FC236}">
                    <a16:creationId xmlns:a16="http://schemas.microsoft.com/office/drawing/2014/main" id="{F76E919E-3C97-9ED8-72FB-361CFBCF5415}"/>
                  </a:ext>
                </a:extLst>
              </p:cNvPr>
              <p:cNvSpPr>
                <a:spLocks/>
              </p:cNvSpPr>
              <p:nvPr/>
            </p:nvSpPr>
            <p:spPr bwMode="auto">
              <a:xfrm>
                <a:off x="1083" y="3101"/>
                <a:ext cx="20" cy="14"/>
              </a:xfrm>
              <a:custGeom>
                <a:avLst/>
                <a:gdLst>
                  <a:gd name="T0" fmla="*/ 0 w 15"/>
                  <a:gd name="T1" fmla="*/ 28 h 10"/>
                  <a:gd name="T2" fmla="*/ 36 w 15"/>
                  <a:gd name="T3" fmla="*/ 0 h 10"/>
                  <a:gd name="T4" fmla="*/ 0 60000 65536"/>
                  <a:gd name="T5" fmla="*/ 0 60000 65536"/>
                </a:gdLst>
                <a:ahLst/>
                <a:cxnLst>
                  <a:cxn ang="T4">
                    <a:pos x="T0" y="T1"/>
                  </a:cxn>
                  <a:cxn ang="T5">
                    <a:pos x="T2" y="T3"/>
                  </a:cxn>
                </a:cxnLst>
                <a:rect l="0" t="0" r="r" b="b"/>
                <a:pathLst>
                  <a:path w="15" h="10">
                    <a:moveTo>
                      <a:pt x="0" y="10"/>
                    </a:moveTo>
                    <a:cubicBezTo>
                      <a:pt x="6" y="8"/>
                      <a:pt x="11" y="3"/>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0" name="Freeform 332">
                <a:extLst>
                  <a:ext uri="{FF2B5EF4-FFF2-40B4-BE49-F238E27FC236}">
                    <a16:creationId xmlns:a16="http://schemas.microsoft.com/office/drawing/2014/main" id="{748D37A6-465C-9A0D-F628-5497300B4000}"/>
                  </a:ext>
                </a:extLst>
              </p:cNvPr>
              <p:cNvSpPr>
                <a:spLocks/>
              </p:cNvSpPr>
              <p:nvPr/>
            </p:nvSpPr>
            <p:spPr bwMode="auto">
              <a:xfrm>
                <a:off x="1076" y="3089"/>
                <a:ext cx="21" cy="14"/>
              </a:xfrm>
              <a:custGeom>
                <a:avLst/>
                <a:gdLst>
                  <a:gd name="T0" fmla="*/ 0 w 16"/>
                  <a:gd name="T1" fmla="*/ 28 h 10"/>
                  <a:gd name="T2" fmla="*/ 37 w 16"/>
                  <a:gd name="T3" fmla="*/ 0 h 10"/>
                  <a:gd name="T4" fmla="*/ 0 60000 65536"/>
                  <a:gd name="T5" fmla="*/ 0 60000 65536"/>
                </a:gdLst>
                <a:ahLst/>
                <a:cxnLst>
                  <a:cxn ang="T4">
                    <a:pos x="T0" y="T1"/>
                  </a:cxn>
                  <a:cxn ang="T5">
                    <a:pos x="T2" y="T3"/>
                  </a:cxn>
                </a:cxnLst>
                <a:rect l="0" t="0" r="r" b="b"/>
                <a:pathLst>
                  <a:path w="16" h="10">
                    <a:moveTo>
                      <a:pt x="0" y="10"/>
                    </a:moveTo>
                    <a:cubicBezTo>
                      <a:pt x="6" y="8"/>
                      <a:pt x="10" y="3"/>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1" name="Freeform 333">
                <a:extLst>
                  <a:ext uri="{FF2B5EF4-FFF2-40B4-BE49-F238E27FC236}">
                    <a16:creationId xmlns:a16="http://schemas.microsoft.com/office/drawing/2014/main" id="{F62079EE-0AFA-0880-72EF-9DD5BEDC256A}"/>
                  </a:ext>
                </a:extLst>
              </p:cNvPr>
              <p:cNvSpPr>
                <a:spLocks/>
              </p:cNvSpPr>
              <p:nvPr/>
            </p:nvSpPr>
            <p:spPr bwMode="auto">
              <a:xfrm>
                <a:off x="1068" y="3070"/>
                <a:ext cx="28" cy="16"/>
              </a:xfrm>
              <a:custGeom>
                <a:avLst/>
                <a:gdLst>
                  <a:gd name="T0" fmla="*/ 0 w 21"/>
                  <a:gd name="T1" fmla="*/ 28 h 12"/>
                  <a:gd name="T2" fmla="*/ 49 w 21"/>
                  <a:gd name="T3" fmla="*/ 0 h 12"/>
                  <a:gd name="T4" fmla="*/ 0 60000 65536"/>
                  <a:gd name="T5" fmla="*/ 0 60000 65536"/>
                </a:gdLst>
                <a:ahLst/>
                <a:cxnLst>
                  <a:cxn ang="T4">
                    <a:pos x="T0" y="T1"/>
                  </a:cxn>
                  <a:cxn ang="T5">
                    <a:pos x="T2" y="T3"/>
                  </a:cxn>
                </a:cxnLst>
                <a:rect l="0" t="0" r="r" b="b"/>
                <a:pathLst>
                  <a:path w="21" h="12">
                    <a:moveTo>
                      <a:pt x="0" y="12"/>
                    </a:moveTo>
                    <a:cubicBezTo>
                      <a:pt x="7" y="9"/>
                      <a:pt x="13" y="1"/>
                      <a:pt x="2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2" name="Freeform 334">
                <a:extLst>
                  <a:ext uri="{FF2B5EF4-FFF2-40B4-BE49-F238E27FC236}">
                    <a16:creationId xmlns:a16="http://schemas.microsoft.com/office/drawing/2014/main" id="{EC185A79-8E62-D111-5F09-F8320D45D160}"/>
                  </a:ext>
                </a:extLst>
              </p:cNvPr>
              <p:cNvSpPr>
                <a:spLocks/>
              </p:cNvSpPr>
              <p:nvPr/>
            </p:nvSpPr>
            <p:spPr bwMode="auto">
              <a:xfrm>
                <a:off x="986" y="3205"/>
                <a:ext cx="12" cy="4"/>
              </a:xfrm>
              <a:custGeom>
                <a:avLst/>
                <a:gdLst>
                  <a:gd name="T0" fmla="*/ 0 w 9"/>
                  <a:gd name="T1" fmla="*/ 7 h 3"/>
                  <a:gd name="T2" fmla="*/ 21 w 9"/>
                  <a:gd name="T3" fmla="*/ 0 h 3"/>
                  <a:gd name="T4" fmla="*/ 0 60000 65536"/>
                  <a:gd name="T5" fmla="*/ 0 60000 65536"/>
                </a:gdLst>
                <a:ahLst/>
                <a:cxnLst>
                  <a:cxn ang="T4">
                    <a:pos x="T0" y="T1"/>
                  </a:cxn>
                  <a:cxn ang="T5">
                    <a:pos x="T2" y="T3"/>
                  </a:cxn>
                </a:cxnLst>
                <a:rect l="0" t="0" r="r" b="b"/>
                <a:pathLst>
                  <a:path w="9" h="3">
                    <a:moveTo>
                      <a:pt x="0" y="3"/>
                    </a:moveTo>
                    <a:cubicBezTo>
                      <a:pt x="3" y="3"/>
                      <a:pt x="6" y="2"/>
                      <a:pt x="9"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3" name="Freeform 335">
                <a:extLst>
                  <a:ext uri="{FF2B5EF4-FFF2-40B4-BE49-F238E27FC236}">
                    <a16:creationId xmlns:a16="http://schemas.microsoft.com/office/drawing/2014/main" id="{E35008BF-7B7F-2EE7-D9AF-5CC339F8F8FB}"/>
                  </a:ext>
                </a:extLst>
              </p:cNvPr>
              <p:cNvSpPr>
                <a:spLocks/>
              </p:cNvSpPr>
              <p:nvPr/>
            </p:nvSpPr>
            <p:spPr bwMode="auto">
              <a:xfrm>
                <a:off x="991" y="3226"/>
                <a:ext cx="13" cy="4"/>
              </a:xfrm>
              <a:custGeom>
                <a:avLst/>
                <a:gdLst>
                  <a:gd name="T0" fmla="*/ 0 w 10"/>
                  <a:gd name="T1" fmla="*/ 7 h 3"/>
                  <a:gd name="T2" fmla="*/ 22 w 10"/>
                  <a:gd name="T3" fmla="*/ 0 h 3"/>
                  <a:gd name="T4" fmla="*/ 0 60000 65536"/>
                  <a:gd name="T5" fmla="*/ 0 60000 65536"/>
                </a:gdLst>
                <a:ahLst/>
                <a:cxnLst>
                  <a:cxn ang="T4">
                    <a:pos x="T0" y="T1"/>
                  </a:cxn>
                  <a:cxn ang="T5">
                    <a:pos x="T2" y="T3"/>
                  </a:cxn>
                </a:cxnLst>
                <a:rect l="0" t="0" r="r" b="b"/>
                <a:pathLst>
                  <a:path w="10" h="3">
                    <a:moveTo>
                      <a:pt x="0" y="3"/>
                    </a:moveTo>
                    <a:cubicBezTo>
                      <a:pt x="3" y="2"/>
                      <a:pt x="7" y="1"/>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4" name="Freeform 336">
                <a:extLst>
                  <a:ext uri="{FF2B5EF4-FFF2-40B4-BE49-F238E27FC236}">
                    <a16:creationId xmlns:a16="http://schemas.microsoft.com/office/drawing/2014/main" id="{3E362C94-C84E-68EA-FD08-0A77027B77C4}"/>
                  </a:ext>
                </a:extLst>
              </p:cNvPr>
              <p:cNvSpPr>
                <a:spLocks/>
              </p:cNvSpPr>
              <p:nvPr/>
            </p:nvSpPr>
            <p:spPr bwMode="auto">
              <a:xfrm>
                <a:off x="959" y="3283"/>
                <a:ext cx="16" cy="11"/>
              </a:xfrm>
              <a:custGeom>
                <a:avLst/>
                <a:gdLst>
                  <a:gd name="T0" fmla="*/ 0 w 12"/>
                  <a:gd name="T1" fmla="*/ 21 h 8"/>
                  <a:gd name="T2" fmla="*/ 28 w 12"/>
                  <a:gd name="T3" fmla="*/ 0 h 8"/>
                  <a:gd name="T4" fmla="*/ 0 60000 65536"/>
                  <a:gd name="T5" fmla="*/ 0 60000 65536"/>
                </a:gdLst>
                <a:ahLst/>
                <a:cxnLst>
                  <a:cxn ang="T4">
                    <a:pos x="T0" y="T1"/>
                  </a:cxn>
                  <a:cxn ang="T5">
                    <a:pos x="T2" y="T3"/>
                  </a:cxn>
                </a:cxnLst>
                <a:rect l="0" t="0" r="r" b="b"/>
                <a:pathLst>
                  <a:path w="12" h="8">
                    <a:moveTo>
                      <a:pt x="0" y="8"/>
                    </a:moveTo>
                    <a:cubicBezTo>
                      <a:pt x="4" y="6"/>
                      <a:pt x="8" y="3"/>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5" name="Freeform 337">
                <a:extLst>
                  <a:ext uri="{FF2B5EF4-FFF2-40B4-BE49-F238E27FC236}">
                    <a16:creationId xmlns:a16="http://schemas.microsoft.com/office/drawing/2014/main" id="{3B0A0140-7AEC-D108-ED31-F808E8306759}"/>
                  </a:ext>
                </a:extLst>
              </p:cNvPr>
              <p:cNvSpPr>
                <a:spLocks/>
              </p:cNvSpPr>
              <p:nvPr/>
            </p:nvSpPr>
            <p:spPr bwMode="auto">
              <a:xfrm>
                <a:off x="953" y="3267"/>
                <a:ext cx="16" cy="13"/>
              </a:xfrm>
              <a:custGeom>
                <a:avLst/>
                <a:gdLst>
                  <a:gd name="T0" fmla="*/ 0 w 12"/>
                  <a:gd name="T1" fmla="*/ 22 h 10"/>
                  <a:gd name="T2" fmla="*/ 28 w 12"/>
                  <a:gd name="T3" fmla="*/ 0 h 10"/>
                  <a:gd name="T4" fmla="*/ 0 60000 65536"/>
                  <a:gd name="T5" fmla="*/ 0 60000 65536"/>
                </a:gdLst>
                <a:ahLst/>
                <a:cxnLst>
                  <a:cxn ang="T4">
                    <a:pos x="T0" y="T1"/>
                  </a:cxn>
                  <a:cxn ang="T5">
                    <a:pos x="T2" y="T3"/>
                  </a:cxn>
                </a:cxnLst>
                <a:rect l="0" t="0" r="r" b="b"/>
                <a:pathLst>
                  <a:path w="12" h="10">
                    <a:moveTo>
                      <a:pt x="0" y="10"/>
                    </a:moveTo>
                    <a:cubicBezTo>
                      <a:pt x="3" y="6"/>
                      <a:pt x="7" y="2"/>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6" name="Freeform 338">
                <a:extLst>
                  <a:ext uri="{FF2B5EF4-FFF2-40B4-BE49-F238E27FC236}">
                    <a16:creationId xmlns:a16="http://schemas.microsoft.com/office/drawing/2014/main" id="{FA999AF6-8E49-458A-271B-6197CB82633F}"/>
                  </a:ext>
                </a:extLst>
              </p:cNvPr>
              <p:cNvSpPr>
                <a:spLocks/>
              </p:cNvSpPr>
              <p:nvPr/>
            </p:nvSpPr>
            <p:spPr bwMode="auto">
              <a:xfrm>
                <a:off x="877" y="2616"/>
                <a:ext cx="20" cy="9"/>
              </a:xfrm>
              <a:custGeom>
                <a:avLst/>
                <a:gdLst>
                  <a:gd name="T0" fmla="*/ 0 w 15"/>
                  <a:gd name="T1" fmla="*/ 15 h 7"/>
                  <a:gd name="T2" fmla="*/ 36 w 15"/>
                  <a:gd name="T3" fmla="*/ 0 h 7"/>
                  <a:gd name="T4" fmla="*/ 0 60000 65536"/>
                  <a:gd name="T5" fmla="*/ 0 60000 65536"/>
                </a:gdLst>
                <a:ahLst/>
                <a:cxnLst>
                  <a:cxn ang="T4">
                    <a:pos x="T0" y="T1"/>
                  </a:cxn>
                  <a:cxn ang="T5">
                    <a:pos x="T2" y="T3"/>
                  </a:cxn>
                </a:cxnLst>
                <a:rect l="0" t="0" r="r" b="b"/>
                <a:pathLst>
                  <a:path w="15" h="7">
                    <a:moveTo>
                      <a:pt x="0" y="7"/>
                    </a:moveTo>
                    <a:cubicBezTo>
                      <a:pt x="4" y="6"/>
                      <a:pt x="15" y="2"/>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7" name="Freeform 339">
                <a:extLst>
                  <a:ext uri="{FF2B5EF4-FFF2-40B4-BE49-F238E27FC236}">
                    <a16:creationId xmlns:a16="http://schemas.microsoft.com/office/drawing/2014/main" id="{A4ADDB82-2803-CE50-1C0E-AF84BC000670}"/>
                  </a:ext>
                </a:extLst>
              </p:cNvPr>
              <p:cNvSpPr>
                <a:spLocks/>
              </p:cNvSpPr>
              <p:nvPr/>
            </p:nvSpPr>
            <p:spPr bwMode="auto">
              <a:xfrm>
                <a:off x="1096" y="2226"/>
                <a:ext cx="21" cy="38"/>
              </a:xfrm>
              <a:custGeom>
                <a:avLst/>
                <a:gdLst>
                  <a:gd name="T0" fmla="*/ 37 w 16"/>
                  <a:gd name="T1" fmla="*/ 0 h 28"/>
                  <a:gd name="T2" fmla="*/ 0 w 16"/>
                  <a:gd name="T3" fmla="*/ 71 h 28"/>
                  <a:gd name="T4" fmla="*/ 0 60000 65536"/>
                  <a:gd name="T5" fmla="*/ 0 60000 65536"/>
                </a:gdLst>
                <a:ahLst/>
                <a:cxnLst>
                  <a:cxn ang="T4">
                    <a:pos x="T0" y="T1"/>
                  </a:cxn>
                  <a:cxn ang="T5">
                    <a:pos x="T2" y="T3"/>
                  </a:cxn>
                </a:cxnLst>
                <a:rect l="0" t="0" r="r" b="b"/>
                <a:pathLst>
                  <a:path w="16" h="28">
                    <a:moveTo>
                      <a:pt x="16" y="0"/>
                    </a:moveTo>
                    <a:cubicBezTo>
                      <a:pt x="10" y="9"/>
                      <a:pt x="6" y="19"/>
                      <a:pt x="0" y="2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8" name="Freeform 340">
                <a:extLst>
                  <a:ext uri="{FF2B5EF4-FFF2-40B4-BE49-F238E27FC236}">
                    <a16:creationId xmlns:a16="http://schemas.microsoft.com/office/drawing/2014/main" id="{D188FDC7-A8BA-90DF-FC9A-B6C2C1A7B769}"/>
                  </a:ext>
                </a:extLst>
              </p:cNvPr>
              <p:cNvSpPr>
                <a:spLocks/>
              </p:cNvSpPr>
              <p:nvPr/>
            </p:nvSpPr>
            <p:spPr bwMode="auto">
              <a:xfrm>
                <a:off x="1084" y="2219"/>
                <a:ext cx="21" cy="43"/>
              </a:xfrm>
              <a:custGeom>
                <a:avLst/>
                <a:gdLst>
                  <a:gd name="T0" fmla="*/ 37 w 16"/>
                  <a:gd name="T1" fmla="*/ 0 h 32"/>
                  <a:gd name="T2" fmla="*/ 0 w 16"/>
                  <a:gd name="T3" fmla="*/ 78 h 32"/>
                  <a:gd name="T4" fmla="*/ 0 60000 65536"/>
                  <a:gd name="T5" fmla="*/ 0 60000 65536"/>
                </a:gdLst>
                <a:ahLst/>
                <a:cxnLst>
                  <a:cxn ang="T4">
                    <a:pos x="T0" y="T1"/>
                  </a:cxn>
                  <a:cxn ang="T5">
                    <a:pos x="T2" y="T3"/>
                  </a:cxn>
                </a:cxnLst>
                <a:rect l="0" t="0" r="r" b="b"/>
                <a:pathLst>
                  <a:path w="16" h="32">
                    <a:moveTo>
                      <a:pt x="16" y="0"/>
                    </a:moveTo>
                    <a:cubicBezTo>
                      <a:pt x="11" y="11"/>
                      <a:pt x="6" y="22"/>
                      <a:pt x="0" y="3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29" name="Freeform 341">
                <a:extLst>
                  <a:ext uri="{FF2B5EF4-FFF2-40B4-BE49-F238E27FC236}">
                    <a16:creationId xmlns:a16="http://schemas.microsoft.com/office/drawing/2014/main" id="{60EF0DC3-E81C-1719-17B3-791C973D83CB}"/>
                  </a:ext>
                </a:extLst>
              </p:cNvPr>
              <p:cNvSpPr>
                <a:spLocks/>
              </p:cNvSpPr>
              <p:nvPr/>
            </p:nvSpPr>
            <p:spPr bwMode="auto">
              <a:xfrm>
                <a:off x="1171" y="1852"/>
                <a:ext cx="10" cy="4"/>
              </a:xfrm>
              <a:custGeom>
                <a:avLst/>
                <a:gdLst>
                  <a:gd name="T0" fmla="*/ 0 w 7"/>
                  <a:gd name="T1" fmla="*/ 7 h 3"/>
                  <a:gd name="T2" fmla="*/ 20 w 7"/>
                  <a:gd name="T3" fmla="*/ 0 h 3"/>
                  <a:gd name="T4" fmla="*/ 0 60000 65536"/>
                  <a:gd name="T5" fmla="*/ 0 60000 65536"/>
                </a:gdLst>
                <a:ahLst/>
                <a:cxnLst>
                  <a:cxn ang="T4">
                    <a:pos x="T0" y="T1"/>
                  </a:cxn>
                  <a:cxn ang="T5">
                    <a:pos x="T2" y="T3"/>
                  </a:cxn>
                </a:cxnLst>
                <a:rect l="0" t="0" r="r" b="b"/>
                <a:pathLst>
                  <a:path w="7" h="3">
                    <a:moveTo>
                      <a:pt x="0" y="3"/>
                    </a:moveTo>
                    <a:cubicBezTo>
                      <a:pt x="2" y="3"/>
                      <a:pt x="5" y="1"/>
                      <a:pt x="7" y="0"/>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0" name="Freeform 342">
                <a:extLst>
                  <a:ext uri="{FF2B5EF4-FFF2-40B4-BE49-F238E27FC236}">
                    <a16:creationId xmlns:a16="http://schemas.microsoft.com/office/drawing/2014/main" id="{BD53D2BF-8525-6C3F-3E0B-72B860B74BC3}"/>
                  </a:ext>
                </a:extLst>
              </p:cNvPr>
              <p:cNvSpPr>
                <a:spLocks/>
              </p:cNvSpPr>
              <p:nvPr/>
            </p:nvSpPr>
            <p:spPr bwMode="auto">
              <a:xfrm>
                <a:off x="1190" y="1841"/>
                <a:ext cx="12" cy="9"/>
              </a:xfrm>
              <a:custGeom>
                <a:avLst/>
                <a:gdLst>
                  <a:gd name="T0" fmla="*/ 0 w 9"/>
                  <a:gd name="T1" fmla="*/ 8 h 6"/>
                  <a:gd name="T2" fmla="*/ 16 w 9"/>
                  <a:gd name="T3" fmla="*/ 5 h 6"/>
                  <a:gd name="T4" fmla="*/ 1 w 9"/>
                  <a:gd name="T5" fmla="*/ 21 h 6"/>
                  <a:gd name="T6" fmla="*/ 0 60000 65536"/>
                  <a:gd name="T7" fmla="*/ 0 60000 65536"/>
                  <a:gd name="T8" fmla="*/ 0 60000 65536"/>
                </a:gdLst>
                <a:ahLst/>
                <a:cxnLst>
                  <a:cxn ang="T6">
                    <a:pos x="T0" y="T1"/>
                  </a:cxn>
                  <a:cxn ang="T7">
                    <a:pos x="T2" y="T3"/>
                  </a:cxn>
                  <a:cxn ang="T8">
                    <a:pos x="T4" y="T5"/>
                  </a:cxn>
                </a:cxnLst>
                <a:rect l="0" t="0" r="r" b="b"/>
                <a:pathLst>
                  <a:path w="9" h="6">
                    <a:moveTo>
                      <a:pt x="0" y="2"/>
                    </a:moveTo>
                    <a:cubicBezTo>
                      <a:pt x="2" y="1"/>
                      <a:pt x="6" y="0"/>
                      <a:pt x="7" y="1"/>
                    </a:cubicBezTo>
                    <a:cubicBezTo>
                      <a:pt x="9" y="4"/>
                      <a:pt x="2" y="6"/>
                      <a:pt x="1" y="6"/>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1" name="Freeform 343">
                <a:extLst>
                  <a:ext uri="{FF2B5EF4-FFF2-40B4-BE49-F238E27FC236}">
                    <a16:creationId xmlns:a16="http://schemas.microsoft.com/office/drawing/2014/main" id="{3C216068-2692-9116-E147-9C22EE84229E}"/>
                  </a:ext>
                </a:extLst>
              </p:cNvPr>
              <p:cNvSpPr>
                <a:spLocks/>
              </p:cNvSpPr>
              <p:nvPr/>
            </p:nvSpPr>
            <p:spPr bwMode="auto">
              <a:xfrm>
                <a:off x="1174" y="1889"/>
                <a:ext cx="15" cy="13"/>
              </a:xfrm>
              <a:custGeom>
                <a:avLst/>
                <a:gdLst>
                  <a:gd name="T0" fmla="*/ 15 w 11"/>
                  <a:gd name="T1" fmla="*/ 0 h 10"/>
                  <a:gd name="T2" fmla="*/ 1 w 11"/>
                  <a:gd name="T3" fmla="*/ 7 h 10"/>
                  <a:gd name="T4" fmla="*/ 10 w 11"/>
                  <a:gd name="T5" fmla="*/ 9 h 10"/>
                  <a:gd name="T6" fmla="*/ 0 w 11"/>
                  <a:gd name="T7" fmla="*/ 22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0">
                    <a:moveTo>
                      <a:pt x="6" y="0"/>
                    </a:moveTo>
                    <a:cubicBezTo>
                      <a:pt x="5" y="0"/>
                      <a:pt x="1" y="1"/>
                      <a:pt x="1" y="3"/>
                    </a:cubicBezTo>
                    <a:cubicBezTo>
                      <a:pt x="1" y="5"/>
                      <a:pt x="3" y="4"/>
                      <a:pt x="4" y="4"/>
                    </a:cubicBezTo>
                    <a:cubicBezTo>
                      <a:pt x="11" y="7"/>
                      <a:pt x="4" y="9"/>
                      <a:pt x="0" y="10"/>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2" name="Freeform 344">
                <a:extLst>
                  <a:ext uri="{FF2B5EF4-FFF2-40B4-BE49-F238E27FC236}">
                    <a16:creationId xmlns:a16="http://schemas.microsoft.com/office/drawing/2014/main" id="{9971AEC9-8D42-0ECF-FF4C-5CC04B91349F}"/>
                  </a:ext>
                </a:extLst>
              </p:cNvPr>
              <p:cNvSpPr>
                <a:spLocks/>
              </p:cNvSpPr>
              <p:nvPr/>
            </p:nvSpPr>
            <p:spPr bwMode="auto">
              <a:xfrm>
                <a:off x="1174" y="2016"/>
                <a:ext cx="12" cy="10"/>
              </a:xfrm>
              <a:custGeom>
                <a:avLst/>
                <a:gdLst>
                  <a:gd name="T0" fmla="*/ 16 w 9"/>
                  <a:gd name="T1" fmla="*/ 0 h 7"/>
                  <a:gd name="T2" fmla="*/ 21 w 9"/>
                  <a:gd name="T3" fmla="*/ 14 h 7"/>
                  <a:gd name="T4" fmla="*/ 0 60000 65536"/>
                  <a:gd name="T5" fmla="*/ 0 60000 65536"/>
                </a:gdLst>
                <a:ahLst/>
                <a:cxnLst>
                  <a:cxn ang="T4">
                    <a:pos x="T0" y="T1"/>
                  </a:cxn>
                  <a:cxn ang="T5">
                    <a:pos x="T2" y="T3"/>
                  </a:cxn>
                </a:cxnLst>
                <a:rect l="0" t="0" r="r" b="b"/>
                <a:pathLst>
                  <a:path w="9" h="7">
                    <a:moveTo>
                      <a:pt x="7" y="0"/>
                    </a:moveTo>
                    <a:cubicBezTo>
                      <a:pt x="0" y="1"/>
                      <a:pt x="1" y="7"/>
                      <a:pt x="9" y="5"/>
                    </a:cubicBezTo>
                  </a:path>
                </a:pathLst>
              </a:custGeom>
              <a:noFill/>
              <a:ln w="3175" cap="rnd">
                <a:solidFill>
                  <a:srgbClr val="E200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3" name="Freeform 345">
                <a:extLst>
                  <a:ext uri="{FF2B5EF4-FFF2-40B4-BE49-F238E27FC236}">
                    <a16:creationId xmlns:a16="http://schemas.microsoft.com/office/drawing/2014/main" id="{158DCDDE-D123-485E-09D3-891956000844}"/>
                  </a:ext>
                </a:extLst>
              </p:cNvPr>
              <p:cNvSpPr>
                <a:spLocks/>
              </p:cNvSpPr>
              <p:nvPr/>
            </p:nvSpPr>
            <p:spPr bwMode="auto">
              <a:xfrm>
                <a:off x="1043" y="2063"/>
                <a:ext cx="126" cy="190"/>
              </a:xfrm>
              <a:custGeom>
                <a:avLst/>
                <a:gdLst>
                  <a:gd name="T0" fmla="*/ 232 w 93"/>
                  <a:gd name="T1" fmla="*/ 0 h 141"/>
                  <a:gd name="T2" fmla="*/ 171 w 93"/>
                  <a:gd name="T3" fmla="*/ 85 h 141"/>
                  <a:gd name="T4" fmla="*/ 0 w 93"/>
                  <a:gd name="T5" fmla="*/ 345 h 141"/>
                  <a:gd name="T6" fmla="*/ 176 w 93"/>
                  <a:gd name="T7" fmla="*/ 96 h 141"/>
                  <a:gd name="T8" fmla="*/ 232 w 93"/>
                  <a:gd name="T9" fmla="*/ 0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141">
                    <a:moveTo>
                      <a:pt x="93" y="0"/>
                    </a:moveTo>
                    <a:cubicBezTo>
                      <a:pt x="93" y="5"/>
                      <a:pt x="86" y="17"/>
                      <a:pt x="69" y="35"/>
                    </a:cubicBezTo>
                    <a:cubicBezTo>
                      <a:pt x="51" y="53"/>
                      <a:pt x="11" y="117"/>
                      <a:pt x="0" y="141"/>
                    </a:cubicBezTo>
                    <a:cubicBezTo>
                      <a:pt x="9" y="126"/>
                      <a:pt x="59" y="52"/>
                      <a:pt x="71" y="39"/>
                    </a:cubicBezTo>
                    <a:cubicBezTo>
                      <a:pt x="83" y="26"/>
                      <a:pt x="93" y="9"/>
                      <a:pt x="9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34" name="Freeform 346">
                <a:extLst>
                  <a:ext uri="{FF2B5EF4-FFF2-40B4-BE49-F238E27FC236}">
                    <a16:creationId xmlns:a16="http://schemas.microsoft.com/office/drawing/2014/main" id="{006280E4-D913-61C3-FBBA-201DCF7CB354}"/>
                  </a:ext>
                </a:extLst>
              </p:cNvPr>
              <p:cNvSpPr>
                <a:spLocks/>
              </p:cNvSpPr>
              <p:nvPr/>
            </p:nvSpPr>
            <p:spPr bwMode="auto">
              <a:xfrm>
                <a:off x="912" y="2555"/>
                <a:ext cx="8" cy="89"/>
              </a:xfrm>
              <a:custGeom>
                <a:avLst/>
                <a:gdLst>
                  <a:gd name="T0" fmla="*/ 15 w 6"/>
                  <a:gd name="T1" fmla="*/ 0 h 66"/>
                  <a:gd name="T2" fmla="*/ 1 w 6"/>
                  <a:gd name="T3" fmla="*/ 162 h 66"/>
                  <a:gd name="T4" fmla="*/ 0 60000 65536"/>
                  <a:gd name="T5" fmla="*/ 0 60000 65536"/>
                </a:gdLst>
                <a:ahLst/>
                <a:cxnLst>
                  <a:cxn ang="T4">
                    <a:pos x="T0" y="T1"/>
                  </a:cxn>
                  <a:cxn ang="T5">
                    <a:pos x="T2" y="T3"/>
                  </a:cxn>
                </a:cxnLst>
                <a:rect l="0" t="0" r="r" b="b"/>
                <a:pathLst>
                  <a:path w="6" h="66">
                    <a:moveTo>
                      <a:pt x="6" y="0"/>
                    </a:moveTo>
                    <a:cubicBezTo>
                      <a:pt x="2" y="6"/>
                      <a:pt x="0" y="57"/>
                      <a:pt x="1"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35" name="Freeform 347">
                <a:extLst>
                  <a:ext uri="{FF2B5EF4-FFF2-40B4-BE49-F238E27FC236}">
                    <a16:creationId xmlns:a16="http://schemas.microsoft.com/office/drawing/2014/main" id="{78795DAE-73DF-5439-DD55-EFCF493E463B}"/>
                  </a:ext>
                </a:extLst>
              </p:cNvPr>
              <p:cNvSpPr>
                <a:spLocks/>
              </p:cNvSpPr>
              <p:nvPr/>
            </p:nvSpPr>
            <p:spPr bwMode="auto">
              <a:xfrm>
                <a:off x="1340" y="2387"/>
                <a:ext cx="129" cy="903"/>
              </a:xfrm>
              <a:custGeom>
                <a:avLst/>
                <a:gdLst>
                  <a:gd name="T0" fmla="*/ 36 w 96"/>
                  <a:gd name="T1" fmla="*/ 210 h 671"/>
                  <a:gd name="T2" fmla="*/ 62 w 96"/>
                  <a:gd name="T3" fmla="*/ 192 h 671"/>
                  <a:gd name="T4" fmla="*/ 136 w 96"/>
                  <a:gd name="T5" fmla="*/ 326 h 671"/>
                  <a:gd name="T6" fmla="*/ 128 w 96"/>
                  <a:gd name="T7" fmla="*/ 837 h 671"/>
                  <a:gd name="T8" fmla="*/ 101 w 96"/>
                  <a:gd name="T9" fmla="*/ 964 h 671"/>
                  <a:gd name="T10" fmla="*/ 69 w 96"/>
                  <a:gd name="T11" fmla="*/ 1101 h 671"/>
                  <a:gd name="T12" fmla="*/ 58 w 96"/>
                  <a:gd name="T13" fmla="*/ 1179 h 671"/>
                  <a:gd name="T14" fmla="*/ 58 w 96"/>
                  <a:gd name="T15" fmla="*/ 1295 h 671"/>
                  <a:gd name="T16" fmla="*/ 65 w 96"/>
                  <a:gd name="T17" fmla="*/ 1382 h 671"/>
                  <a:gd name="T18" fmla="*/ 69 w 96"/>
                  <a:gd name="T19" fmla="*/ 1389 h 671"/>
                  <a:gd name="T20" fmla="*/ 48 w 96"/>
                  <a:gd name="T21" fmla="*/ 1439 h 671"/>
                  <a:gd name="T22" fmla="*/ 40 w 96"/>
                  <a:gd name="T23" fmla="*/ 1447 h 671"/>
                  <a:gd name="T24" fmla="*/ 7 w 96"/>
                  <a:gd name="T25" fmla="*/ 1503 h 671"/>
                  <a:gd name="T26" fmla="*/ 1 w 96"/>
                  <a:gd name="T27" fmla="*/ 1560 h 671"/>
                  <a:gd name="T28" fmla="*/ 15 w 96"/>
                  <a:gd name="T29" fmla="*/ 1507 h 671"/>
                  <a:gd name="T30" fmla="*/ 51 w 96"/>
                  <a:gd name="T31" fmla="*/ 1457 h 671"/>
                  <a:gd name="T32" fmla="*/ 62 w 96"/>
                  <a:gd name="T33" fmla="*/ 1447 h 671"/>
                  <a:gd name="T34" fmla="*/ 70 w 96"/>
                  <a:gd name="T35" fmla="*/ 1432 h 671"/>
                  <a:gd name="T36" fmla="*/ 70 w 96"/>
                  <a:gd name="T37" fmla="*/ 1444 h 671"/>
                  <a:gd name="T38" fmla="*/ 62 w 96"/>
                  <a:gd name="T39" fmla="*/ 1635 h 671"/>
                  <a:gd name="T40" fmla="*/ 85 w 96"/>
                  <a:gd name="T41" fmla="*/ 1440 h 671"/>
                  <a:gd name="T42" fmla="*/ 79 w 96"/>
                  <a:gd name="T43" fmla="*/ 1379 h 671"/>
                  <a:gd name="T44" fmla="*/ 78 w 96"/>
                  <a:gd name="T45" fmla="*/ 1292 h 671"/>
                  <a:gd name="T46" fmla="*/ 78 w 96"/>
                  <a:gd name="T47" fmla="*/ 1184 h 671"/>
                  <a:gd name="T48" fmla="*/ 87 w 96"/>
                  <a:gd name="T49" fmla="*/ 1101 h 671"/>
                  <a:gd name="T50" fmla="*/ 120 w 96"/>
                  <a:gd name="T51" fmla="*/ 968 h 671"/>
                  <a:gd name="T52" fmla="*/ 148 w 96"/>
                  <a:gd name="T53" fmla="*/ 838 h 671"/>
                  <a:gd name="T54" fmla="*/ 163 w 96"/>
                  <a:gd name="T55" fmla="*/ 509 h 671"/>
                  <a:gd name="T56" fmla="*/ 172 w 96"/>
                  <a:gd name="T57" fmla="*/ 494 h 671"/>
                  <a:gd name="T58" fmla="*/ 191 w 96"/>
                  <a:gd name="T59" fmla="*/ 486 h 671"/>
                  <a:gd name="T60" fmla="*/ 204 w 96"/>
                  <a:gd name="T61" fmla="*/ 536 h 671"/>
                  <a:gd name="T62" fmla="*/ 204 w 96"/>
                  <a:gd name="T63" fmla="*/ 561 h 671"/>
                  <a:gd name="T64" fmla="*/ 211 w 96"/>
                  <a:gd name="T65" fmla="*/ 607 h 671"/>
                  <a:gd name="T66" fmla="*/ 216 w 96"/>
                  <a:gd name="T67" fmla="*/ 717 h 671"/>
                  <a:gd name="T68" fmla="*/ 220 w 96"/>
                  <a:gd name="T69" fmla="*/ 719 h 671"/>
                  <a:gd name="T70" fmla="*/ 220 w 96"/>
                  <a:gd name="T71" fmla="*/ 604 h 671"/>
                  <a:gd name="T72" fmla="*/ 216 w 96"/>
                  <a:gd name="T73" fmla="*/ 561 h 671"/>
                  <a:gd name="T74" fmla="*/ 216 w 96"/>
                  <a:gd name="T75" fmla="*/ 538 h 671"/>
                  <a:gd name="T76" fmla="*/ 203 w 96"/>
                  <a:gd name="T77" fmla="*/ 472 h 671"/>
                  <a:gd name="T78" fmla="*/ 210 w 96"/>
                  <a:gd name="T79" fmla="*/ 445 h 671"/>
                  <a:gd name="T80" fmla="*/ 216 w 96"/>
                  <a:gd name="T81" fmla="*/ 409 h 671"/>
                  <a:gd name="T82" fmla="*/ 206 w 96"/>
                  <a:gd name="T83" fmla="*/ 408 h 671"/>
                  <a:gd name="T84" fmla="*/ 199 w 96"/>
                  <a:gd name="T85" fmla="*/ 444 h 671"/>
                  <a:gd name="T86" fmla="*/ 172 w 96"/>
                  <a:gd name="T87" fmla="*/ 480 h 671"/>
                  <a:gd name="T88" fmla="*/ 163 w 96"/>
                  <a:gd name="T89" fmla="*/ 472 h 671"/>
                  <a:gd name="T90" fmla="*/ 156 w 96"/>
                  <a:gd name="T91" fmla="*/ 324 h 671"/>
                  <a:gd name="T92" fmla="*/ 151 w 96"/>
                  <a:gd name="T93" fmla="*/ 295 h 671"/>
                  <a:gd name="T94" fmla="*/ 216 w 96"/>
                  <a:gd name="T95" fmla="*/ 277 h 671"/>
                  <a:gd name="T96" fmla="*/ 210 w 96"/>
                  <a:gd name="T97" fmla="*/ 284 h 671"/>
                  <a:gd name="T98" fmla="*/ 142 w 96"/>
                  <a:gd name="T99" fmla="*/ 270 h 671"/>
                  <a:gd name="T100" fmla="*/ 142 w 96"/>
                  <a:gd name="T101" fmla="*/ 270 h 671"/>
                  <a:gd name="T102" fmla="*/ 93 w 96"/>
                  <a:gd name="T103" fmla="*/ 195 h 671"/>
                  <a:gd name="T104" fmla="*/ 93 w 96"/>
                  <a:gd name="T105" fmla="*/ 183 h 671"/>
                  <a:gd name="T106" fmla="*/ 114 w 96"/>
                  <a:gd name="T107" fmla="*/ 27 h 671"/>
                  <a:gd name="T108" fmla="*/ 112 w 96"/>
                  <a:gd name="T109" fmla="*/ 0 h 671"/>
                  <a:gd name="T110" fmla="*/ 99 w 96"/>
                  <a:gd name="T111" fmla="*/ 0 h 671"/>
                  <a:gd name="T112" fmla="*/ 101 w 96"/>
                  <a:gd name="T113" fmla="*/ 30 h 671"/>
                  <a:gd name="T114" fmla="*/ 75 w 96"/>
                  <a:gd name="T115" fmla="*/ 168 h 671"/>
                  <a:gd name="T116" fmla="*/ 63 w 96"/>
                  <a:gd name="T117" fmla="*/ 171 h 671"/>
                  <a:gd name="T118" fmla="*/ 31 w 96"/>
                  <a:gd name="T119" fmla="*/ 125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15" y="86"/>
                    </a:moveTo>
                    <a:cubicBezTo>
                      <a:pt x="17" y="77"/>
                      <a:pt x="20" y="78"/>
                      <a:pt x="25" y="79"/>
                    </a:cubicBezTo>
                    <a:cubicBezTo>
                      <a:pt x="41" y="91"/>
                      <a:pt x="52" y="106"/>
                      <a:pt x="56" y="134"/>
                    </a:cubicBezTo>
                    <a:cubicBezTo>
                      <a:pt x="62" y="184"/>
                      <a:pt x="58" y="297"/>
                      <a:pt x="53" y="343"/>
                    </a:cubicBezTo>
                    <a:cubicBezTo>
                      <a:pt x="52" y="354"/>
                      <a:pt x="47" y="374"/>
                      <a:pt x="42" y="395"/>
                    </a:cubicBezTo>
                    <a:cubicBezTo>
                      <a:pt x="34" y="425"/>
                      <a:pt x="27" y="437"/>
                      <a:pt x="28" y="452"/>
                    </a:cubicBezTo>
                    <a:cubicBezTo>
                      <a:pt x="28" y="463"/>
                      <a:pt x="26" y="473"/>
                      <a:pt x="24" y="484"/>
                    </a:cubicBezTo>
                    <a:cubicBezTo>
                      <a:pt x="22" y="494"/>
                      <a:pt x="23" y="517"/>
                      <a:pt x="24" y="531"/>
                    </a:cubicBezTo>
                    <a:cubicBezTo>
                      <a:pt x="26" y="543"/>
                      <a:pt x="27" y="555"/>
                      <a:pt x="27" y="567"/>
                    </a:cubicBezTo>
                    <a:cubicBezTo>
                      <a:pt x="28" y="570"/>
                      <a:pt x="28" y="570"/>
                      <a:pt x="28" y="570"/>
                    </a:cubicBezTo>
                    <a:cubicBezTo>
                      <a:pt x="27" y="578"/>
                      <a:pt x="25" y="583"/>
                      <a:pt x="20" y="590"/>
                    </a:cubicBezTo>
                    <a:cubicBezTo>
                      <a:pt x="16" y="594"/>
                      <a:pt x="16" y="594"/>
                      <a:pt x="16" y="594"/>
                    </a:cubicBezTo>
                    <a:cubicBezTo>
                      <a:pt x="11" y="601"/>
                      <a:pt x="6" y="608"/>
                      <a:pt x="3" y="617"/>
                    </a:cubicBezTo>
                    <a:cubicBezTo>
                      <a:pt x="0" y="625"/>
                      <a:pt x="1" y="640"/>
                      <a:pt x="1" y="640"/>
                    </a:cubicBezTo>
                    <a:cubicBezTo>
                      <a:pt x="1" y="640"/>
                      <a:pt x="5" y="622"/>
                      <a:pt x="6" y="618"/>
                    </a:cubicBezTo>
                    <a:cubicBezTo>
                      <a:pt x="9" y="610"/>
                      <a:pt x="16" y="605"/>
                      <a:pt x="21" y="598"/>
                    </a:cubicBezTo>
                    <a:cubicBezTo>
                      <a:pt x="25" y="594"/>
                      <a:pt x="25" y="594"/>
                      <a:pt x="25" y="594"/>
                    </a:cubicBezTo>
                    <a:cubicBezTo>
                      <a:pt x="26" y="591"/>
                      <a:pt x="28" y="589"/>
                      <a:pt x="29" y="588"/>
                    </a:cubicBezTo>
                    <a:cubicBezTo>
                      <a:pt x="29" y="592"/>
                      <a:pt x="29" y="592"/>
                      <a:pt x="29" y="592"/>
                    </a:cubicBezTo>
                    <a:cubicBezTo>
                      <a:pt x="31" y="620"/>
                      <a:pt x="37" y="651"/>
                      <a:pt x="25" y="671"/>
                    </a:cubicBezTo>
                    <a:cubicBezTo>
                      <a:pt x="38" y="648"/>
                      <a:pt x="37" y="620"/>
                      <a:pt x="35" y="591"/>
                    </a:cubicBezTo>
                    <a:cubicBezTo>
                      <a:pt x="33" y="566"/>
                      <a:pt x="33" y="566"/>
                      <a:pt x="33" y="566"/>
                    </a:cubicBezTo>
                    <a:cubicBezTo>
                      <a:pt x="33" y="554"/>
                      <a:pt x="34" y="542"/>
                      <a:pt x="32" y="530"/>
                    </a:cubicBezTo>
                    <a:cubicBezTo>
                      <a:pt x="31" y="516"/>
                      <a:pt x="30" y="496"/>
                      <a:pt x="32" y="486"/>
                    </a:cubicBezTo>
                    <a:cubicBezTo>
                      <a:pt x="34" y="475"/>
                      <a:pt x="36" y="463"/>
                      <a:pt x="36" y="452"/>
                    </a:cubicBezTo>
                    <a:cubicBezTo>
                      <a:pt x="35" y="438"/>
                      <a:pt x="42" y="425"/>
                      <a:pt x="49" y="397"/>
                    </a:cubicBezTo>
                    <a:cubicBezTo>
                      <a:pt x="55" y="376"/>
                      <a:pt x="60" y="355"/>
                      <a:pt x="61" y="344"/>
                    </a:cubicBezTo>
                    <a:cubicBezTo>
                      <a:pt x="64" y="314"/>
                      <a:pt x="67" y="258"/>
                      <a:pt x="67" y="209"/>
                    </a:cubicBezTo>
                    <a:cubicBezTo>
                      <a:pt x="67" y="207"/>
                      <a:pt x="70" y="204"/>
                      <a:pt x="71" y="203"/>
                    </a:cubicBezTo>
                    <a:cubicBezTo>
                      <a:pt x="74" y="202"/>
                      <a:pt x="77" y="201"/>
                      <a:pt x="79" y="199"/>
                    </a:cubicBezTo>
                    <a:cubicBezTo>
                      <a:pt x="84" y="202"/>
                      <a:pt x="85" y="210"/>
                      <a:pt x="84" y="220"/>
                    </a:cubicBezTo>
                    <a:cubicBezTo>
                      <a:pt x="84" y="230"/>
                      <a:pt x="84" y="230"/>
                      <a:pt x="84" y="230"/>
                    </a:cubicBezTo>
                    <a:cubicBezTo>
                      <a:pt x="87" y="249"/>
                      <a:pt x="87" y="249"/>
                      <a:pt x="87" y="249"/>
                    </a:cubicBezTo>
                    <a:cubicBezTo>
                      <a:pt x="89" y="264"/>
                      <a:pt x="93" y="280"/>
                      <a:pt x="89" y="294"/>
                    </a:cubicBezTo>
                    <a:cubicBezTo>
                      <a:pt x="91" y="295"/>
                      <a:pt x="91" y="295"/>
                      <a:pt x="91" y="295"/>
                    </a:cubicBezTo>
                    <a:cubicBezTo>
                      <a:pt x="96" y="279"/>
                      <a:pt x="94" y="264"/>
                      <a:pt x="91" y="248"/>
                    </a:cubicBezTo>
                    <a:cubicBezTo>
                      <a:pt x="89" y="230"/>
                      <a:pt x="89" y="230"/>
                      <a:pt x="89" y="230"/>
                    </a:cubicBezTo>
                    <a:cubicBezTo>
                      <a:pt x="89" y="221"/>
                      <a:pt x="89" y="221"/>
                      <a:pt x="89" y="221"/>
                    </a:cubicBezTo>
                    <a:cubicBezTo>
                      <a:pt x="90" y="212"/>
                      <a:pt x="90" y="199"/>
                      <a:pt x="83" y="194"/>
                    </a:cubicBezTo>
                    <a:cubicBezTo>
                      <a:pt x="84" y="191"/>
                      <a:pt x="85" y="187"/>
                      <a:pt x="86" y="183"/>
                    </a:cubicBezTo>
                    <a:cubicBezTo>
                      <a:pt x="86" y="178"/>
                      <a:pt x="87" y="174"/>
                      <a:pt x="89" y="168"/>
                    </a:cubicBezTo>
                    <a:cubicBezTo>
                      <a:pt x="85" y="167"/>
                      <a:pt x="85" y="167"/>
                      <a:pt x="85" y="167"/>
                    </a:cubicBezTo>
                    <a:cubicBezTo>
                      <a:pt x="83" y="173"/>
                      <a:pt x="82" y="178"/>
                      <a:pt x="82" y="182"/>
                    </a:cubicBezTo>
                    <a:cubicBezTo>
                      <a:pt x="80" y="190"/>
                      <a:pt x="78" y="194"/>
                      <a:pt x="71" y="197"/>
                    </a:cubicBezTo>
                    <a:cubicBezTo>
                      <a:pt x="70" y="198"/>
                      <a:pt x="67" y="196"/>
                      <a:pt x="67" y="194"/>
                    </a:cubicBezTo>
                    <a:cubicBezTo>
                      <a:pt x="67" y="171"/>
                      <a:pt x="66" y="149"/>
                      <a:pt x="64" y="133"/>
                    </a:cubicBezTo>
                    <a:cubicBezTo>
                      <a:pt x="63" y="129"/>
                      <a:pt x="63" y="125"/>
                      <a:pt x="62" y="121"/>
                    </a:cubicBezTo>
                    <a:cubicBezTo>
                      <a:pt x="75" y="135"/>
                      <a:pt x="84" y="126"/>
                      <a:pt x="89" y="114"/>
                    </a:cubicBezTo>
                    <a:cubicBezTo>
                      <a:pt x="86" y="117"/>
                      <a:pt x="86" y="117"/>
                      <a:pt x="86" y="117"/>
                    </a:cubicBezTo>
                    <a:cubicBezTo>
                      <a:pt x="77" y="128"/>
                      <a:pt x="68" y="120"/>
                      <a:pt x="59" y="111"/>
                    </a:cubicBezTo>
                    <a:cubicBezTo>
                      <a:pt x="59" y="111"/>
                      <a:pt x="59" y="111"/>
                      <a:pt x="59" y="111"/>
                    </a:cubicBezTo>
                    <a:cubicBezTo>
                      <a:pt x="54" y="99"/>
                      <a:pt x="46" y="87"/>
                      <a:pt x="38" y="80"/>
                    </a:cubicBezTo>
                    <a:cubicBezTo>
                      <a:pt x="37" y="79"/>
                      <a:pt x="37" y="75"/>
                      <a:pt x="38" y="75"/>
                    </a:cubicBezTo>
                    <a:cubicBezTo>
                      <a:pt x="54" y="60"/>
                      <a:pt x="49" y="32"/>
                      <a:pt x="47" y="11"/>
                    </a:cubicBezTo>
                    <a:cubicBezTo>
                      <a:pt x="46" y="0"/>
                      <a:pt x="46" y="0"/>
                      <a:pt x="46" y="0"/>
                    </a:cubicBezTo>
                    <a:cubicBezTo>
                      <a:pt x="41" y="0"/>
                      <a:pt x="41" y="0"/>
                      <a:pt x="41" y="0"/>
                    </a:cubicBezTo>
                    <a:cubicBezTo>
                      <a:pt x="42" y="12"/>
                      <a:pt x="42" y="12"/>
                      <a:pt x="42" y="12"/>
                    </a:cubicBezTo>
                    <a:cubicBezTo>
                      <a:pt x="44" y="32"/>
                      <a:pt x="46" y="57"/>
                      <a:pt x="31" y="69"/>
                    </a:cubicBezTo>
                    <a:cubicBezTo>
                      <a:pt x="30" y="70"/>
                      <a:pt x="26" y="71"/>
                      <a:pt x="26" y="70"/>
                    </a:cubicBezTo>
                    <a:cubicBezTo>
                      <a:pt x="19" y="69"/>
                      <a:pt x="14" y="57"/>
                      <a:pt x="13" y="51"/>
                    </a:cubicBez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6" name="Freeform 348">
                <a:extLst>
                  <a:ext uri="{FF2B5EF4-FFF2-40B4-BE49-F238E27FC236}">
                    <a16:creationId xmlns:a16="http://schemas.microsoft.com/office/drawing/2014/main" id="{2D153107-013F-3911-1CD0-C77482056AA8}"/>
                  </a:ext>
                </a:extLst>
              </p:cNvPr>
              <p:cNvSpPr>
                <a:spLocks/>
              </p:cNvSpPr>
              <p:nvPr/>
            </p:nvSpPr>
            <p:spPr bwMode="auto">
              <a:xfrm>
                <a:off x="1340" y="2387"/>
                <a:ext cx="129" cy="903"/>
              </a:xfrm>
              <a:custGeom>
                <a:avLst/>
                <a:gdLst>
                  <a:gd name="T0" fmla="*/ 36 w 96"/>
                  <a:gd name="T1" fmla="*/ 210 h 671"/>
                  <a:gd name="T2" fmla="*/ 62 w 96"/>
                  <a:gd name="T3" fmla="*/ 192 h 671"/>
                  <a:gd name="T4" fmla="*/ 136 w 96"/>
                  <a:gd name="T5" fmla="*/ 326 h 671"/>
                  <a:gd name="T6" fmla="*/ 128 w 96"/>
                  <a:gd name="T7" fmla="*/ 837 h 671"/>
                  <a:gd name="T8" fmla="*/ 101 w 96"/>
                  <a:gd name="T9" fmla="*/ 964 h 671"/>
                  <a:gd name="T10" fmla="*/ 69 w 96"/>
                  <a:gd name="T11" fmla="*/ 1101 h 671"/>
                  <a:gd name="T12" fmla="*/ 58 w 96"/>
                  <a:gd name="T13" fmla="*/ 1179 h 671"/>
                  <a:gd name="T14" fmla="*/ 58 w 96"/>
                  <a:gd name="T15" fmla="*/ 1295 h 671"/>
                  <a:gd name="T16" fmla="*/ 65 w 96"/>
                  <a:gd name="T17" fmla="*/ 1382 h 671"/>
                  <a:gd name="T18" fmla="*/ 69 w 96"/>
                  <a:gd name="T19" fmla="*/ 1389 h 671"/>
                  <a:gd name="T20" fmla="*/ 48 w 96"/>
                  <a:gd name="T21" fmla="*/ 1439 h 671"/>
                  <a:gd name="T22" fmla="*/ 40 w 96"/>
                  <a:gd name="T23" fmla="*/ 1447 h 671"/>
                  <a:gd name="T24" fmla="*/ 7 w 96"/>
                  <a:gd name="T25" fmla="*/ 1503 h 671"/>
                  <a:gd name="T26" fmla="*/ 1 w 96"/>
                  <a:gd name="T27" fmla="*/ 1560 h 671"/>
                  <a:gd name="T28" fmla="*/ 15 w 96"/>
                  <a:gd name="T29" fmla="*/ 1507 h 671"/>
                  <a:gd name="T30" fmla="*/ 51 w 96"/>
                  <a:gd name="T31" fmla="*/ 1457 h 671"/>
                  <a:gd name="T32" fmla="*/ 62 w 96"/>
                  <a:gd name="T33" fmla="*/ 1447 h 671"/>
                  <a:gd name="T34" fmla="*/ 70 w 96"/>
                  <a:gd name="T35" fmla="*/ 1432 h 671"/>
                  <a:gd name="T36" fmla="*/ 70 w 96"/>
                  <a:gd name="T37" fmla="*/ 1444 h 671"/>
                  <a:gd name="T38" fmla="*/ 62 w 96"/>
                  <a:gd name="T39" fmla="*/ 1635 h 671"/>
                  <a:gd name="T40" fmla="*/ 85 w 96"/>
                  <a:gd name="T41" fmla="*/ 1440 h 671"/>
                  <a:gd name="T42" fmla="*/ 79 w 96"/>
                  <a:gd name="T43" fmla="*/ 1379 h 671"/>
                  <a:gd name="T44" fmla="*/ 78 w 96"/>
                  <a:gd name="T45" fmla="*/ 1292 h 671"/>
                  <a:gd name="T46" fmla="*/ 78 w 96"/>
                  <a:gd name="T47" fmla="*/ 1184 h 671"/>
                  <a:gd name="T48" fmla="*/ 87 w 96"/>
                  <a:gd name="T49" fmla="*/ 1101 h 671"/>
                  <a:gd name="T50" fmla="*/ 120 w 96"/>
                  <a:gd name="T51" fmla="*/ 968 h 671"/>
                  <a:gd name="T52" fmla="*/ 148 w 96"/>
                  <a:gd name="T53" fmla="*/ 838 h 671"/>
                  <a:gd name="T54" fmla="*/ 163 w 96"/>
                  <a:gd name="T55" fmla="*/ 509 h 671"/>
                  <a:gd name="T56" fmla="*/ 172 w 96"/>
                  <a:gd name="T57" fmla="*/ 494 h 671"/>
                  <a:gd name="T58" fmla="*/ 191 w 96"/>
                  <a:gd name="T59" fmla="*/ 486 h 671"/>
                  <a:gd name="T60" fmla="*/ 204 w 96"/>
                  <a:gd name="T61" fmla="*/ 536 h 671"/>
                  <a:gd name="T62" fmla="*/ 204 w 96"/>
                  <a:gd name="T63" fmla="*/ 561 h 671"/>
                  <a:gd name="T64" fmla="*/ 211 w 96"/>
                  <a:gd name="T65" fmla="*/ 607 h 671"/>
                  <a:gd name="T66" fmla="*/ 216 w 96"/>
                  <a:gd name="T67" fmla="*/ 717 h 671"/>
                  <a:gd name="T68" fmla="*/ 220 w 96"/>
                  <a:gd name="T69" fmla="*/ 719 h 671"/>
                  <a:gd name="T70" fmla="*/ 220 w 96"/>
                  <a:gd name="T71" fmla="*/ 604 h 671"/>
                  <a:gd name="T72" fmla="*/ 216 w 96"/>
                  <a:gd name="T73" fmla="*/ 561 h 671"/>
                  <a:gd name="T74" fmla="*/ 216 w 96"/>
                  <a:gd name="T75" fmla="*/ 538 h 671"/>
                  <a:gd name="T76" fmla="*/ 203 w 96"/>
                  <a:gd name="T77" fmla="*/ 472 h 671"/>
                  <a:gd name="T78" fmla="*/ 210 w 96"/>
                  <a:gd name="T79" fmla="*/ 445 h 671"/>
                  <a:gd name="T80" fmla="*/ 216 w 96"/>
                  <a:gd name="T81" fmla="*/ 409 h 671"/>
                  <a:gd name="T82" fmla="*/ 206 w 96"/>
                  <a:gd name="T83" fmla="*/ 408 h 671"/>
                  <a:gd name="T84" fmla="*/ 199 w 96"/>
                  <a:gd name="T85" fmla="*/ 444 h 671"/>
                  <a:gd name="T86" fmla="*/ 172 w 96"/>
                  <a:gd name="T87" fmla="*/ 480 h 671"/>
                  <a:gd name="T88" fmla="*/ 163 w 96"/>
                  <a:gd name="T89" fmla="*/ 472 h 671"/>
                  <a:gd name="T90" fmla="*/ 156 w 96"/>
                  <a:gd name="T91" fmla="*/ 324 h 671"/>
                  <a:gd name="T92" fmla="*/ 151 w 96"/>
                  <a:gd name="T93" fmla="*/ 295 h 671"/>
                  <a:gd name="T94" fmla="*/ 216 w 96"/>
                  <a:gd name="T95" fmla="*/ 277 h 671"/>
                  <a:gd name="T96" fmla="*/ 210 w 96"/>
                  <a:gd name="T97" fmla="*/ 284 h 671"/>
                  <a:gd name="T98" fmla="*/ 142 w 96"/>
                  <a:gd name="T99" fmla="*/ 270 h 671"/>
                  <a:gd name="T100" fmla="*/ 142 w 96"/>
                  <a:gd name="T101" fmla="*/ 270 h 671"/>
                  <a:gd name="T102" fmla="*/ 93 w 96"/>
                  <a:gd name="T103" fmla="*/ 195 h 671"/>
                  <a:gd name="T104" fmla="*/ 93 w 96"/>
                  <a:gd name="T105" fmla="*/ 183 h 671"/>
                  <a:gd name="T106" fmla="*/ 114 w 96"/>
                  <a:gd name="T107" fmla="*/ 27 h 671"/>
                  <a:gd name="T108" fmla="*/ 112 w 96"/>
                  <a:gd name="T109" fmla="*/ 0 h 671"/>
                  <a:gd name="T110" fmla="*/ 99 w 96"/>
                  <a:gd name="T111" fmla="*/ 0 h 671"/>
                  <a:gd name="T112" fmla="*/ 101 w 96"/>
                  <a:gd name="T113" fmla="*/ 30 h 671"/>
                  <a:gd name="T114" fmla="*/ 75 w 96"/>
                  <a:gd name="T115" fmla="*/ 168 h 671"/>
                  <a:gd name="T116" fmla="*/ 63 w 96"/>
                  <a:gd name="T117" fmla="*/ 171 h 671"/>
                  <a:gd name="T118" fmla="*/ 31 w 96"/>
                  <a:gd name="T119" fmla="*/ 125 h 6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96" h="671">
                    <a:moveTo>
                      <a:pt x="15" y="86"/>
                    </a:moveTo>
                    <a:cubicBezTo>
                      <a:pt x="17" y="77"/>
                      <a:pt x="20" y="78"/>
                      <a:pt x="25" y="79"/>
                    </a:cubicBezTo>
                    <a:cubicBezTo>
                      <a:pt x="41" y="91"/>
                      <a:pt x="52" y="106"/>
                      <a:pt x="56" y="134"/>
                    </a:cubicBezTo>
                    <a:cubicBezTo>
                      <a:pt x="62" y="184"/>
                      <a:pt x="58" y="297"/>
                      <a:pt x="53" y="343"/>
                    </a:cubicBezTo>
                    <a:cubicBezTo>
                      <a:pt x="52" y="354"/>
                      <a:pt x="47" y="374"/>
                      <a:pt x="42" y="395"/>
                    </a:cubicBezTo>
                    <a:cubicBezTo>
                      <a:pt x="34" y="425"/>
                      <a:pt x="27" y="437"/>
                      <a:pt x="28" y="452"/>
                    </a:cubicBezTo>
                    <a:cubicBezTo>
                      <a:pt x="28" y="463"/>
                      <a:pt x="26" y="473"/>
                      <a:pt x="24" y="484"/>
                    </a:cubicBezTo>
                    <a:cubicBezTo>
                      <a:pt x="22" y="494"/>
                      <a:pt x="23" y="517"/>
                      <a:pt x="24" y="531"/>
                    </a:cubicBezTo>
                    <a:cubicBezTo>
                      <a:pt x="26" y="543"/>
                      <a:pt x="27" y="555"/>
                      <a:pt x="27" y="567"/>
                    </a:cubicBezTo>
                    <a:cubicBezTo>
                      <a:pt x="28" y="570"/>
                      <a:pt x="28" y="570"/>
                      <a:pt x="28" y="570"/>
                    </a:cubicBezTo>
                    <a:cubicBezTo>
                      <a:pt x="27" y="578"/>
                      <a:pt x="25" y="583"/>
                      <a:pt x="20" y="590"/>
                    </a:cubicBezTo>
                    <a:cubicBezTo>
                      <a:pt x="16" y="594"/>
                      <a:pt x="16" y="594"/>
                      <a:pt x="16" y="594"/>
                    </a:cubicBezTo>
                    <a:cubicBezTo>
                      <a:pt x="11" y="601"/>
                      <a:pt x="6" y="608"/>
                      <a:pt x="3" y="617"/>
                    </a:cubicBezTo>
                    <a:cubicBezTo>
                      <a:pt x="0" y="625"/>
                      <a:pt x="1" y="640"/>
                      <a:pt x="1" y="640"/>
                    </a:cubicBezTo>
                    <a:cubicBezTo>
                      <a:pt x="1" y="640"/>
                      <a:pt x="5" y="622"/>
                      <a:pt x="6" y="618"/>
                    </a:cubicBezTo>
                    <a:cubicBezTo>
                      <a:pt x="9" y="610"/>
                      <a:pt x="16" y="605"/>
                      <a:pt x="21" y="598"/>
                    </a:cubicBezTo>
                    <a:cubicBezTo>
                      <a:pt x="25" y="594"/>
                      <a:pt x="25" y="594"/>
                      <a:pt x="25" y="594"/>
                    </a:cubicBezTo>
                    <a:cubicBezTo>
                      <a:pt x="26" y="591"/>
                      <a:pt x="28" y="589"/>
                      <a:pt x="29" y="588"/>
                    </a:cubicBezTo>
                    <a:cubicBezTo>
                      <a:pt x="29" y="592"/>
                      <a:pt x="29" y="592"/>
                      <a:pt x="29" y="592"/>
                    </a:cubicBezTo>
                    <a:cubicBezTo>
                      <a:pt x="31" y="620"/>
                      <a:pt x="37" y="651"/>
                      <a:pt x="25" y="671"/>
                    </a:cubicBezTo>
                    <a:cubicBezTo>
                      <a:pt x="38" y="648"/>
                      <a:pt x="37" y="620"/>
                      <a:pt x="35" y="591"/>
                    </a:cubicBezTo>
                    <a:cubicBezTo>
                      <a:pt x="33" y="566"/>
                      <a:pt x="33" y="566"/>
                      <a:pt x="33" y="566"/>
                    </a:cubicBezTo>
                    <a:cubicBezTo>
                      <a:pt x="33" y="554"/>
                      <a:pt x="34" y="542"/>
                      <a:pt x="32" y="530"/>
                    </a:cubicBezTo>
                    <a:cubicBezTo>
                      <a:pt x="31" y="516"/>
                      <a:pt x="30" y="496"/>
                      <a:pt x="32" y="486"/>
                    </a:cubicBezTo>
                    <a:cubicBezTo>
                      <a:pt x="34" y="475"/>
                      <a:pt x="36" y="463"/>
                      <a:pt x="36" y="452"/>
                    </a:cubicBezTo>
                    <a:cubicBezTo>
                      <a:pt x="35" y="438"/>
                      <a:pt x="42" y="425"/>
                      <a:pt x="49" y="397"/>
                    </a:cubicBezTo>
                    <a:cubicBezTo>
                      <a:pt x="55" y="376"/>
                      <a:pt x="60" y="355"/>
                      <a:pt x="61" y="344"/>
                    </a:cubicBezTo>
                    <a:cubicBezTo>
                      <a:pt x="64" y="314"/>
                      <a:pt x="67" y="258"/>
                      <a:pt x="67" y="209"/>
                    </a:cubicBezTo>
                    <a:cubicBezTo>
                      <a:pt x="67" y="207"/>
                      <a:pt x="70" y="204"/>
                      <a:pt x="71" y="203"/>
                    </a:cubicBezTo>
                    <a:cubicBezTo>
                      <a:pt x="74" y="202"/>
                      <a:pt x="77" y="201"/>
                      <a:pt x="79" y="199"/>
                    </a:cubicBezTo>
                    <a:cubicBezTo>
                      <a:pt x="84" y="202"/>
                      <a:pt x="85" y="210"/>
                      <a:pt x="84" y="220"/>
                    </a:cubicBezTo>
                    <a:cubicBezTo>
                      <a:pt x="84" y="230"/>
                      <a:pt x="84" y="230"/>
                      <a:pt x="84" y="230"/>
                    </a:cubicBezTo>
                    <a:cubicBezTo>
                      <a:pt x="87" y="249"/>
                      <a:pt x="87" y="249"/>
                      <a:pt x="87" y="249"/>
                    </a:cubicBezTo>
                    <a:cubicBezTo>
                      <a:pt x="89" y="264"/>
                      <a:pt x="93" y="280"/>
                      <a:pt x="89" y="294"/>
                    </a:cubicBezTo>
                    <a:cubicBezTo>
                      <a:pt x="91" y="295"/>
                      <a:pt x="91" y="295"/>
                      <a:pt x="91" y="295"/>
                    </a:cubicBezTo>
                    <a:cubicBezTo>
                      <a:pt x="96" y="279"/>
                      <a:pt x="94" y="264"/>
                      <a:pt x="91" y="248"/>
                    </a:cubicBezTo>
                    <a:cubicBezTo>
                      <a:pt x="89" y="230"/>
                      <a:pt x="89" y="230"/>
                      <a:pt x="89" y="230"/>
                    </a:cubicBezTo>
                    <a:cubicBezTo>
                      <a:pt x="89" y="221"/>
                      <a:pt x="89" y="221"/>
                      <a:pt x="89" y="221"/>
                    </a:cubicBezTo>
                    <a:cubicBezTo>
                      <a:pt x="90" y="212"/>
                      <a:pt x="90" y="199"/>
                      <a:pt x="83" y="194"/>
                    </a:cubicBezTo>
                    <a:cubicBezTo>
                      <a:pt x="84" y="191"/>
                      <a:pt x="85" y="187"/>
                      <a:pt x="86" y="183"/>
                    </a:cubicBezTo>
                    <a:cubicBezTo>
                      <a:pt x="86" y="178"/>
                      <a:pt x="87" y="174"/>
                      <a:pt x="89" y="168"/>
                    </a:cubicBezTo>
                    <a:cubicBezTo>
                      <a:pt x="85" y="167"/>
                      <a:pt x="85" y="167"/>
                      <a:pt x="85" y="167"/>
                    </a:cubicBezTo>
                    <a:cubicBezTo>
                      <a:pt x="83" y="173"/>
                      <a:pt x="82" y="178"/>
                      <a:pt x="82" y="182"/>
                    </a:cubicBezTo>
                    <a:cubicBezTo>
                      <a:pt x="80" y="190"/>
                      <a:pt x="78" y="194"/>
                      <a:pt x="71" y="197"/>
                    </a:cubicBezTo>
                    <a:cubicBezTo>
                      <a:pt x="70" y="198"/>
                      <a:pt x="67" y="196"/>
                      <a:pt x="67" y="194"/>
                    </a:cubicBezTo>
                    <a:cubicBezTo>
                      <a:pt x="67" y="171"/>
                      <a:pt x="66" y="149"/>
                      <a:pt x="64" y="133"/>
                    </a:cubicBezTo>
                    <a:cubicBezTo>
                      <a:pt x="63" y="129"/>
                      <a:pt x="63" y="125"/>
                      <a:pt x="62" y="121"/>
                    </a:cubicBezTo>
                    <a:cubicBezTo>
                      <a:pt x="75" y="135"/>
                      <a:pt x="84" y="126"/>
                      <a:pt x="89" y="114"/>
                    </a:cubicBezTo>
                    <a:cubicBezTo>
                      <a:pt x="86" y="117"/>
                      <a:pt x="86" y="117"/>
                      <a:pt x="86" y="117"/>
                    </a:cubicBezTo>
                    <a:cubicBezTo>
                      <a:pt x="77" y="128"/>
                      <a:pt x="68" y="120"/>
                      <a:pt x="59" y="111"/>
                    </a:cubicBezTo>
                    <a:cubicBezTo>
                      <a:pt x="59" y="111"/>
                      <a:pt x="59" y="111"/>
                      <a:pt x="59" y="111"/>
                    </a:cubicBezTo>
                    <a:cubicBezTo>
                      <a:pt x="54" y="99"/>
                      <a:pt x="46" y="87"/>
                      <a:pt x="38" y="80"/>
                    </a:cubicBezTo>
                    <a:cubicBezTo>
                      <a:pt x="37" y="79"/>
                      <a:pt x="37" y="75"/>
                      <a:pt x="38" y="75"/>
                    </a:cubicBezTo>
                    <a:cubicBezTo>
                      <a:pt x="54" y="60"/>
                      <a:pt x="49" y="32"/>
                      <a:pt x="47" y="11"/>
                    </a:cubicBezTo>
                    <a:cubicBezTo>
                      <a:pt x="46" y="0"/>
                      <a:pt x="46" y="0"/>
                      <a:pt x="46" y="0"/>
                    </a:cubicBezTo>
                    <a:cubicBezTo>
                      <a:pt x="41" y="0"/>
                      <a:pt x="41" y="0"/>
                      <a:pt x="41" y="0"/>
                    </a:cubicBezTo>
                    <a:cubicBezTo>
                      <a:pt x="42" y="12"/>
                      <a:pt x="42" y="12"/>
                      <a:pt x="42" y="12"/>
                    </a:cubicBezTo>
                    <a:cubicBezTo>
                      <a:pt x="44" y="32"/>
                      <a:pt x="46" y="57"/>
                      <a:pt x="31" y="69"/>
                    </a:cubicBezTo>
                    <a:cubicBezTo>
                      <a:pt x="30" y="70"/>
                      <a:pt x="26" y="71"/>
                      <a:pt x="26" y="70"/>
                    </a:cubicBezTo>
                    <a:cubicBezTo>
                      <a:pt x="19" y="69"/>
                      <a:pt x="14" y="57"/>
                      <a:pt x="13" y="51"/>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37" name="Freeform 349">
                <a:extLst>
                  <a:ext uri="{FF2B5EF4-FFF2-40B4-BE49-F238E27FC236}">
                    <a16:creationId xmlns:a16="http://schemas.microsoft.com/office/drawing/2014/main" id="{7C1DCB24-74E9-BFD5-E964-9FD218BB6325}"/>
                  </a:ext>
                </a:extLst>
              </p:cNvPr>
              <p:cNvSpPr>
                <a:spLocks/>
              </p:cNvSpPr>
              <p:nvPr/>
            </p:nvSpPr>
            <p:spPr bwMode="auto">
              <a:xfrm>
                <a:off x="1383" y="2385"/>
                <a:ext cx="29" cy="4"/>
              </a:xfrm>
              <a:custGeom>
                <a:avLst/>
                <a:gdLst>
                  <a:gd name="T0" fmla="*/ 50 w 22"/>
                  <a:gd name="T1" fmla="*/ 0 h 3"/>
                  <a:gd name="T2" fmla="*/ 0 w 22"/>
                  <a:gd name="T3" fmla="*/ 7 h 3"/>
                  <a:gd name="T4" fmla="*/ 0 60000 65536"/>
                  <a:gd name="T5" fmla="*/ 0 60000 65536"/>
                </a:gdLst>
                <a:ahLst/>
                <a:cxnLst>
                  <a:cxn ang="T4">
                    <a:pos x="T0" y="T1"/>
                  </a:cxn>
                  <a:cxn ang="T5">
                    <a:pos x="T2" y="T3"/>
                  </a:cxn>
                </a:cxnLst>
                <a:rect l="0" t="0" r="r" b="b"/>
                <a:pathLst>
                  <a:path w="22" h="3">
                    <a:moveTo>
                      <a:pt x="22" y="0"/>
                    </a:moveTo>
                    <a:cubicBezTo>
                      <a:pt x="15" y="1"/>
                      <a:pt x="7" y="1"/>
                      <a:pt x="0"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8" name="Freeform 350">
                <a:extLst>
                  <a:ext uri="{FF2B5EF4-FFF2-40B4-BE49-F238E27FC236}">
                    <a16:creationId xmlns:a16="http://schemas.microsoft.com/office/drawing/2014/main" id="{885D08CA-7D5F-3C1E-BEEC-912F02C7EF5D}"/>
                  </a:ext>
                </a:extLst>
              </p:cNvPr>
              <p:cNvSpPr>
                <a:spLocks/>
              </p:cNvSpPr>
              <p:nvPr/>
            </p:nvSpPr>
            <p:spPr bwMode="auto">
              <a:xfrm>
                <a:off x="1387" y="2401"/>
                <a:ext cx="28" cy="4"/>
              </a:xfrm>
              <a:custGeom>
                <a:avLst/>
                <a:gdLst>
                  <a:gd name="T0" fmla="*/ 49 w 21"/>
                  <a:gd name="T1" fmla="*/ 0 h 3"/>
                  <a:gd name="T2" fmla="*/ 0 w 21"/>
                  <a:gd name="T3" fmla="*/ 5 h 3"/>
                  <a:gd name="T4" fmla="*/ 0 60000 65536"/>
                  <a:gd name="T5" fmla="*/ 0 60000 65536"/>
                </a:gdLst>
                <a:ahLst/>
                <a:cxnLst>
                  <a:cxn ang="T4">
                    <a:pos x="T0" y="T1"/>
                  </a:cxn>
                  <a:cxn ang="T5">
                    <a:pos x="T2" y="T3"/>
                  </a:cxn>
                </a:cxnLst>
                <a:rect l="0" t="0" r="r" b="b"/>
                <a:pathLst>
                  <a:path w="21" h="3">
                    <a:moveTo>
                      <a:pt x="21" y="0"/>
                    </a:moveTo>
                    <a:cubicBezTo>
                      <a:pt x="14" y="2"/>
                      <a:pt x="7" y="3"/>
                      <a:pt x="0"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39" name="Freeform 351">
                <a:extLst>
                  <a:ext uri="{FF2B5EF4-FFF2-40B4-BE49-F238E27FC236}">
                    <a16:creationId xmlns:a16="http://schemas.microsoft.com/office/drawing/2014/main" id="{A14CCA5E-D997-16E2-2A20-2B4311025C7B}"/>
                  </a:ext>
                </a:extLst>
              </p:cNvPr>
              <p:cNvSpPr>
                <a:spLocks/>
              </p:cNvSpPr>
              <p:nvPr/>
            </p:nvSpPr>
            <p:spPr bwMode="auto">
              <a:xfrm>
                <a:off x="1453" y="2783"/>
                <a:ext cx="13" cy="8"/>
              </a:xfrm>
              <a:custGeom>
                <a:avLst/>
                <a:gdLst>
                  <a:gd name="T0" fmla="*/ 22 w 10"/>
                  <a:gd name="T1" fmla="*/ 15 h 6"/>
                  <a:gd name="T2" fmla="*/ 0 w 10"/>
                  <a:gd name="T3" fmla="*/ 0 h 6"/>
                  <a:gd name="T4" fmla="*/ 0 60000 65536"/>
                  <a:gd name="T5" fmla="*/ 0 60000 65536"/>
                </a:gdLst>
                <a:ahLst/>
                <a:cxnLst>
                  <a:cxn ang="T4">
                    <a:pos x="T0" y="T1"/>
                  </a:cxn>
                  <a:cxn ang="T5">
                    <a:pos x="T2" y="T3"/>
                  </a:cxn>
                </a:cxnLst>
                <a:rect l="0" t="0" r="r" b="b"/>
                <a:pathLst>
                  <a:path w="10" h="6">
                    <a:moveTo>
                      <a:pt x="10" y="6"/>
                    </a:moveTo>
                    <a:cubicBezTo>
                      <a:pt x="7" y="5"/>
                      <a:pt x="0"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0" name="Freeform 352">
                <a:extLst>
                  <a:ext uri="{FF2B5EF4-FFF2-40B4-BE49-F238E27FC236}">
                    <a16:creationId xmlns:a16="http://schemas.microsoft.com/office/drawing/2014/main" id="{975B944E-5B1D-854A-72F6-58450D64D4BD}"/>
                  </a:ext>
                </a:extLst>
              </p:cNvPr>
              <p:cNvSpPr>
                <a:spLocks/>
              </p:cNvSpPr>
              <p:nvPr/>
            </p:nvSpPr>
            <p:spPr bwMode="auto">
              <a:xfrm>
                <a:off x="1454" y="2769"/>
                <a:ext cx="19" cy="11"/>
              </a:xfrm>
              <a:custGeom>
                <a:avLst/>
                <a:gdLst>
                  <a:gd name="T0" fmla="*/ 35 w 14"/>
                  <a:gd name="T1" fmla="*/ 21 h 8"/>
                  <a:gd name="T2" fmla="*/ 0 w 14"/>
                  <a:gd name="T3" fmla="*/ 0 h 8"/>
                  <a:gd name="T4" fmla="*/ 0 60000 65536"/>
                  <a:gd name="T5" fmla="*/ 0 60000 65536"/>
                </a:gdLst>
                <a:ahLst/>
                <a:cxnLst>
                  <a:cxn ang="T4">
                    <a:pos x="T0" y="T1"/>
                  </a:cxn>
                  <a:cxn ang="T5">
                    <a:pos x="T2" y="T3"/>
                  </a:cxn>
                </a:cxnLst>
                <a:rect l="0" t="0" r="r" b="b"/>
                <a:pathLst>
                  <a:path w="14" h="8">
                    <a:moveTo>
                      <a:pt x="14" y="8"/>
                    </a:moveTo>
                    <a:cubicBezTo>
                      <a:pt x="9" y="7"/>
                      <a:pt x="4" y="4"/>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1" name="Freeform 353">
                <a:extLst>
                  <a:ext uri="{FF2B5EF4-FFF2-40B4-BE49-F238E27FC236}">
                    <a16:creationId xmlns:a16="http://schemas.microsoft.com/office/drawing/2014/main" id="{C108862F-5B56-9F6F-56C3-B04DBC09FF94}"/>
                  </a:ext>
                </a:extLst>
              </p:cNvPr>
              <p:cNvSpPr>
                <a:spLocks/>
              </p:cNvSpPr>
              <p:nvPr/>
            </p:nvSpPr>
            <p:spPr bwMode="auto">
              <a:xfrm>
                <a:off x="1449" y="2606"/>
                <a:ext cx="18" cy="9"/>
              </a:xfrm>
              <a:custGeom>
                <a:avLst/>
                <a:gdLst>
                  <a:gd name="T0" fmla="*/ 30 w 14"/>
                  <a:gd name="T1" fmla="*/ 21 h 6"/>
                  <a:gd name="T2" fmla="*/ 0 w 14"/>
                  <a:gd name="T3" fmla="*/ 0 h 6"/>
                  <a:gd name="T4" fmla="*/ 0 60000 65536"/>
                  <a:gd name="T5" fmla="*/ 0 60000 65536"/>
                </a:gdLst>
                <a:ahLst/>
                <a:cxnLst>
                  <a:cxn ang="T4">
                    <a:pos x="T0" y="T1"/>
                  </a:cxn>
                  <a:cxn ang="T5">
                    <a:pos x="T2" y="T3"/>
                  </a:cxn>
                </a:cxnLst>
                <a:rect l="0" t="0" r="r" b="b"/>
                <a:pathLst>
                  <a:path w="14" h="6">
                    <a:moveTo>
                      <a:pt x="14" y="6"/>
                    </a:moveTo>
                    <a:cubicBezTo>
                      <a:pt x="9" y="5"/>
                      <a:pt x="5"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2" name="Freeform 354">
                <a:extLst>
                  <a:ext uri="{FF2B5EF4-FFF2-40B4-BE49-F238E27FC236}">
                    <a16:creationId xmlns:a16="http://schemas.microsoft.com/office/drawing/2014/main" id="{877C1602-DFB1-28B6-6D1D-B200A7A0910C}"/>
                  </a:ext>
                </a:extLst>
              </p:cNvPr>
              <p:cNvSpPr>
                <a:spLocks/>
              </p:cNvSpPr>
              <p:nvPr/>
            </p:nvSpPr>
            <p:spPr bwMode="auto">
              <a:xfrm>
                <a:off x="1342" y="3205"/>
                <a:ext cx="12" cy="4"/>
              </a:xfrm>
              <a:custGeom>
                <a:avLst/>
                <a:gdLst>
                  <a:gd name="T0" fmla="*/ 21 w 9"/>
                  <a:gd name="T1" fmla="*/ 7 h 3"/>
                  <a:gd name="T2" fmla="*/ 0 w 9"/>
                  <a:gd name="T3" fmla="*/ 0 h 3"/>
                  <a:gd name="T4" fmla="*/ 0 60000 65536"/>
                  <a:gd name="T5" fmla="*/ 0 60000 65536"/>
                </a:gdLst>
                <a:ahLst/>
                <a:cxnLst>
                  <a:cxn ang="T4">
                    <a:pos x="T0" y="T1"/>
                  </a:cxn>
                  <a:cxn ang="T5">
                    <a:pos x="T2" y="T3"/>
                  </a:cxn>
                </a:cxnLst>
                <a:rect l="0" t="0" r="r" b="b"/>
                <a:pathLst>
                  <a:path w="9" h="3">
                    <a:moveTo>
                      <a:pt x="9" y="3"/>
                    </a:moveTo>
                    <a:cubicBezTo>
                      <a:pt x="6" y="3"/>
                      <a:pt x="3"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3" name="Freeform 355">
                <a:extLst>
                  <a:ext uri="{FF2B5EF4-FFF2-40B4-BE49-F238E27FC236}">
                    <a16:creationId xmlns:a16="http://schemas.microsoft.com/office/drawing/2014/main" id="{034A45E5-92D8-85E0-DDB9-8E8216FF0C03}"/>
                  </a:ext>
                </a:extLst>
              </p:cNvPr>
              <p:cNvSpPr>
                <a:spLocks/>
              </p:cNvSpPr>
              <p:nvPr/>
            </p:nvSpPr>
            <p:spPr bwMode="auto">
              <a:xfrm>
                <a:off x="1336" y="3226"/>
                <a:ext cx="13" cy="4"/>
              </a:xfrm>
              <a:custGeom>
                <a:avLst/>
                <a:gdLst>
                  <a:gd name="T0" fmla="*/ 22 w 10"/>
                  <a:gd name="T1" fmla="*/ 7 h 3"/>
                  <a:gd name="T2" fmla="*/ 0 w 10"/>
                  <a:gd name="T3" fmla="*/ 0 h 3"/>
                  <a:gd name="T4" fmla="*/ 0 60000 65536"/>
                  <a:gd name="T5" fmla="*/ 0 60000 65536"/>
                </a:gdLst>
                <a:ahLst/>
                <a:cxnLst>
                  <a:cxn ang="T4">
                    <a:pos x="T0" y="T1"/>
                  </a:cxn>
                  <a:cxn ang="T5">
                    <a:pos x="T2" y="T3"/>
                  </a:cxn>
                </a:cxnLst>
                <a:rect l="0" t="0" r="r" b="b"/>
                <a:pathLst>
                  <a:path w="10" h="3">
                    <a:moveTo>
                      <a:pt x="10" y="3"/>
                    </a:moveTo>
                    <a:cubicBezTo>
                      <a:pt x="7" y="2"/>
                      <a:pt x="4"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4" name="Freeform 356">
                <a:extLst>
                  <a:ext uri="{FF2B5EF4-FFF2-40B4-BE49-F238E27FC236}">
                    <a16:creationId xmlns:a16="http://schemas.microsoft.com/office/drawing/2014/main" id="{0C5E20E7-DE10-B26C-53E4-763B1FE0043C}"/>
                  </a:ext>
                </a:extLst>
              </p:cNvPr>
              <p:cNvSpPr>
                <a:spLocks/>
              </p:cNvSpPr>
              <p:nvPr/>
            </p:nvSpPr>
            <p:spPr bwMode="auto">
              <a:xfrm>
                <a:off x="1365" y="3283"/>
                <a:ext cx="16" cy="11"/>
              </a:xfrm>
              <a:custGeom>
                <a:avLst/>
                <a:gdLst>
                  <a:gd name="T0" fmla="*/ 28 w 12"/>
                  <a:gd name="T1" fmla="*/ 21 h 8"/>
                  <a:gd name="T2" fmla="*/ 0 w 12"/>
                  <a:gd name="T3" fmla="*/ 0 h 8"/>
                  <a:gd name="T4" fmla="*/ 0 60000 65536"/>
                  <a:gd name="T5" fmla="*/ 0 60000 65536"/>
                </a:gdLst>
                <a:ahLst/>
                <a:cxnLst>
                  <a:cxn ang="T4">
                    <a:pos x="T0" y="T1"/>
                  </a:cxn>
                  <a:cxn ang="T5">
                    <a:pos x="T2" y="T3"/>
                  </a:cxn>
                </a:cxnLst>
                <a:rect l="0" t="0" r="r" b="b"/>
                <a:pathLst>
                  <a:path w="12" h="8">
                    <a:moveTo>
                      <a:pt x="12" y="8"/>
                    </a:moveTo>
                    <a:cubicBezTo>
                      <a:pt x="8" y="6"/>
                      <a:pt x="4"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5" name="Freeform 357">
                <a:extLst>
                  <a:ext uri="{FF2B5EF4-FFF2-40B4-BE49-F238E27FC236}">
                    <a16:creationId xmlns:a16="http://schemas.microsoft.com/office/drawing/2014/main" id="{886DFBF7-DF3A-5611-0D61-58C59A249943}"/>
                  </a:ext>
                </a:extLst>
              </p:cNvPr>
              <p:cNvSpPr>
                <a:spLocks/>
              </p:cNvSpPr>
              <p:nvPr/>
            </p:nvSpPr>
            <p:spPr bwMode="auto">
              <a:xfrm>
                <a:off x="1371" y="3267"/>
                <a:ext cx="16" cy="13"/>
              </a:xfrm>
              <a:custGeom>
                <a:avLst/>
                <a:gdLst>
                  <a:gd name="T0" fmla="*/ 28 w 12"/>
                  <a:gd name="T1" fmla="*/ 22 h 10"/>
                  <a:gd name="T2" fmla="*/ 0 w 12"/>
                  <a:gd name="T3" fmla="*/ 0 h 10"/>
                  <a:gd name="T4" fmla="*/ 0 60000 65536"/>
                  <a:gd name="T5" fmla="*/ 0 60000 65536"/>
                </a:gdLst>
                <a:ahLst/>
                <a:cxnLst>
                  <a:cxn ang="T4">
                    <a:pos x="T0" y="T1"/>
                  </a:cxn>
                  <a:cxn ang="T5">
                    <a:pos x="T2" y="T3"/>
                  </a:cxn>
                </a:cxnLst>
                <a:rect l="0" t="0" r="r" b="b"/>
                <a:pathLst>
                  <a:path w="12" h="10">
                    <a:moveTo>
                      <a:pt x="12" y="10"/>
                    </a:moveTo>
                    <a:cubicBezTo>
                      <a:pt x="10" y="6"/>
                      <a:pt x="5"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6" name="Freeform 358">
                <a:extLst>
                  <a:ext uri="{FF2B5EF4-FFF2-40B4-BE49-F238E27FC236}">
                    <a16:creationId xmlns:a16="http://schemas.microsoft.com/office/drawing/2014/main" id="{EA432D9B-C040-97CD-A536-E7D42BC8C12E}"/>
                  </a:ext>
                </a:extLst>
              </p:cNvPr>
              <p:cNvSpPr>
                <a:spLocks/>
              </p:cNvSpPr>
              <p:nvPr/>
            </p:nvSpPr>
            <p:spPr bwMode="auto">
              <a:xfrm>
                <a:off x="1443" y="2616"/>
                <a:ext cx="20" cy="9"/>
              </a:xfrm>
              <a:custGeom>
                <a:avLst/>
                <a:gdLst>
                  <a:gd name="T0" fmla="*/ 36 w 15"/>
                  <a:gd name="T1" fmla="*/ 15 h 7"/>
                  <a:gd name="T2" fmla="*/ 0 w 15"/>
                  <a:gd name="T3" fmla="*/ 0 h 7"/>
                  <a:gd name="T4" fmla="*/ 0 60000 65536"/>
                  <a:gd name="T5" fmla="*/ 0 60000 65536"/>
                </a:gdLst>
                <a:ahLst/>
                <a:cxnLst>
                  <a:cxn ang="T4">
                    <a:pos x="T0" y="T1"/>
                  </a:cxn>
                  <a:cxn ang="T5">
                    <a:pos x="T2" y="T3"/>
                  </a:cxn>
                </a:cxnLst>
                <a:rect l="0" t="0" r="r" b="b"/>
                <a:pathLst>
                  <a:path w="15" h="7">
                    <a:moveTo>
                      <a:pt x="15" y="7"/>
                    </a:moveTo>
                    <a:cubicBezTo>
                      <a:pt x="11" y="6"/>
                      <a:pt x="0"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47" name="Freeform 359">
                <a:extLst>
                  <a:ext uri="{FF2B5EF4-FFF2-40B4-BE49-F238E27FC236}">
                    <a16:creationId xmlns:a16="http://schemas.microsoft.com/office/drawing/2014/main" id="{FCE65A1F-94C8-9C5C-B4AE-70C981237B23}"/>
                  </a:ext>
                </a:extLst>
              </p:cNvPr>
              <p:cNvSpPr>
                <a:spLocks/>
              </p:cNvSpPr>
              <p:nvPr/>
            </p:nvSpPr>
            <p:spPr bwMode="auto">
              <a:xfrm>
                <a:off x="1419" y="2557"/>
                <a:ext cx="7" cy="88"/>
              </a:xfrm>
              <a:custGeom>
                <a:avLst/>
                <a:gdLst>
                  <a:gd name="T0" fmla="*/ 0 w 5"/>
                  <a:gd name="T1" fmla="*/ 0 h 66"/>
                  <a:gd name="T2" fmla="*/ 14 w 5"/>
                  <a:gd name="T3" fmla="*/ 156 h 66"/>
                  <a:gd name="T4" fmla="*/ 0 60000 65536"/>
                  <a:gd name="T5" fmla="*/ 0 60000 65536"/>
                </a:gdLst>
                <a:ahLst/>
                <a:cxnLst>
                  <a:cxn ang="T4">
                    <a:pos x="T0" y="T1"/>
                  </a:cxn>
                  <a:cxn ang="T5">
                    <a:pos x="T2" y="T3"/>
                  </a:cxn>
                </a:cxnLst>
                <a:rect l="0" t="0" r="r" b="b"/>
                <a:pathLst>
                  <a:path w="5" h="66">
                    <a:moveTo>
                      <a:pt x="0" y="0"/>
                    </a:moveTo>
                    <a:cubicBezTo>
                      <a:pt x="3" y="6"/>
                      <a:pt x="5" y="57"/>
                      <a:pt x="5" y="6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48" name="Freeform 360">
                <a:extLst>
                  <a:ext uri="{FF2B5EF4-FFF2-40B4-BE49-F238E27FC236}">
                    <a16:creationId xmlns:a16="http://schemas.microsoft.com/office/drawing/2014/main" id="{49D16422-4204-F69F-5965-3D2B15CF1EF4}"/>
                  </a:ext>
                </a:extLst>
              </p:cNvPr>
              <p:cNvSpPr>
                <a:spLocks/>
              </p:cNvSpPr>
              <p:nvPr/>
            </p:nvSpPr>
            <p:spPr bwMode="auto">
              <a:xfrm>
                <a:off x="976" y="2543"/>
                <a:ext cx="18" cy="316"/>
              </a:xfrm>
              <a:custGeom>
                <a:avLst/>
                <a:gdLst>
                  <a:gd name="T0" fmla="*/ 6 w 13"/>
                  <a:gd name="T1" fmla="*/ 0 h 235"/>
                  <a:gd name="T2" fmla="*/ 35 w 13"/>
                  <a:gd name="T3" fmla="*/ 571 h 235"/>
                  <a:gd name="T4" fmla="*/ 0 60000 65536"/>
                  <a:gd name="T5" fmla="*/ 0 60000 65536"/>
                </a:gdLst>
                <a:ahLst/>
                <a:cxnLst>
                  <a:cxn ang="T4">
                    <a:pos x="T0" y="T1"/>
                  </a:cxn>
                  <a:cxn ang="T5">
                    <a:pos x="T2" y="T3"/>
                  </a:cxn>
                </a:cxnLst>
                <a:rect l="0" t="0" r="r" b="b"/>
                <a:pathLst>
                  <a:path w="13" h="235">
                    <a:moveTo>
                      <a:pt x="2" y="0"/>
                    </a:moveTo>
                    <a:cubicBezTo>
                      <a:pt x="0" y="10"/>
                      <a:pt x="0" y="153"/>
                      <a:pt x="13" y="23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49" name="Freeform 361">
                <a:extLst>
                  <a:ext uri="{FF2B5EF4-FFF2-40B4-BE49-F238E27FC236}">
                    <a16:creationId xmlns:a16="http://schemas.microsoft.com/office/drawing/2014/main" id="{AE8CF28C-7535-DECA-1E28-B305C1848D24}"/>
                  </a:ext>
                </a:extLst>
              </p:cNvPr>
              <p:cNvSpPr>
                <a:spLocks/>
              </p:cNvSpPr>
              <p:nvPr/>
            </p:nvSpPr>
            <p:spPr bwMode="auto">
              <a:xfrm>
                <a:off x="994" y="3501"/>
                <a:ext cx="21" cy="255"/>
              </a:xfrm>
              <a:custGeom>
                <a:avLst/>
                <a:gdLst>
                  <a:gd name="T0" fmla="*/ 0 w 16"/>
                  <a:gd name="T1" fmla="*/ 0 h 190"/>
                  <a:gd name="T2" fmla="*/ 37 w 16"/>
                  <a:gd name="T3" fmla="*/ 459 h 190"/>
                  <a:gd name="T4" fmla="*/ 0 60000 65536"/>
                  <a:gd name="T5" fmla="*/ 0 60000 65536"/>
                </a:gdLst>
                <a:ahLst/>
                <a:cxnLst>
                  <a:cxn ang="T4">
                    <a:pos x="T0" y="T1"/>
                  </a:cxn>
                  <a:cxn ang="T5">
                    <a:pos x="T2" y="T3"/>
                  </a:cxn>
                </a:cxnLst>
                <a:rect l="0" t="0" r="r" b="b"/>
                <a:pathLst>
                  <a:path w="16" h="190">
                    <a:moveTo>
                      <a:pt x="0" y="0"/>
                    </a:moveTo>
                    <a:cubicBezTo>
                      <a:pt x="0" y="23"/>
                      <a:pt x="2" y="126"/>
                      <a:pt x="16" y="19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0" name="Freeform 362">
                <a:extLst>
                  <a:ext uri="{FF2B5EF4-FFF2-40B4-BE49-F238E27FC236}">
                    <a16:creationId xmlns:a16="http://schemas.microsoft.com/office/drawing/2014/main" id="{9E7E06EB-01BA-D72C-7EEE-C1B40FE18331}"/>
                  </a:ext>
                </a:extLst>
              </p:cNvPr>
              <p:cNvSpPr>
                <a:spLocks/>
              </p:cNvSpPr>
              <p:nvPr/>
            </p:nvSpPr>
            <p:spPr bwMode="auto">
              <a:xfrm>
                <a:off x="1066" y="3385"/>
                <a:ext cx="14" cy="165"/>
              </a:xfrm>
              <a:custGeom>
                <a:avLst/>
                <a:gdLst>
                  <a:gd name="T0" fmla="*/ 0 w 10"/>
                  <a:gd name="T1" fmla="*/ 0 h 123"/>
                  <a:gd name="T2" fmla="*/ 15 w 10"/>
                  <a:gd name="T3" fmla="*/ 296 h 123"/>
                  <a:gd name="T4" fmla="*/ 0 60000 65536"/>
                  <a:gd name="T5" fmla="*/ 0 60000 65536"/>
                </a:gdLst>
                <a:ahLst/>
                <a:cxnLst>
                  <a:cxn ang="T4">
                    <a:pos x="T0" y="T1"/>
                  </a:cxn>
                  <a:cxn ang="T5">
                    <a:pos x="T2" y="T3"/>
                  </a:cxn>
                </a:cxnLst>
                <a:rect l="0" t="0" r="r" b="b"/>
                <a:pathLst>
                  <a:path w="10" h="123">
                    <a:moveTo>
                      <a:pt x="0" y="0"/>
                    </a:moveTo>
                    <a:cubicBezTo>
                      <a:pt x="2" y="18"/>
                      <a:pt x="10" y="93"/>
                      <a:pt x="6" y="12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1" name="Freeform 363">
                <a:extLst>
                  <a:ext uri="{FF2B5EF4-FFF2-40B4-BE49-F238E27FC236}">
                    <a16:creationId xmlns:a16="http://schemas.microsoft.com/office/drawing/2014/main" id="{943E66DC-D673-FD94-2F4E-C453820E67DD}"/>
                  </a:ext>
                </a:extLst>
              </p:cNvPr>
              <p:cNvSpPr>
                <a:spLocks/>
              </p:cNvSpPr>
              <p:nvPr/>
            </p:nvSpPr>
            <p:spPr bwMode="auto">
              <a:xfrm>
                <a:off x="972" y="3892"/>
                <a:ext cx="61" cy="93"/>
              </a:xfrm>
              <a:custGeom>
                <a:avLst/>
                <a:gdLst>
                  <a:gd name="T0" fmla="*/ 0 w 45"/>
                  <a:gd name="T1" fmla="*/ 168 h 69"/>
                  <a:gd name="T2" fmla="*/ 56 w 45"/>
                  <a:gd name="T3" fmla="*/ 119 h 69"/>
                  <a:gd name="T4" fmla="*/ 113 w 45"/>
                  <a:gd name="T5" fmla="*/ 0 h 69"/>
                  <a:gd name="T6" fmla="*/ 70 w 45"/>
                  <a:gd name="T7" fmla="*/ 120 h 69"/>
                  <a:gd name="T8" fmla="*/ 0 w 45"/>
                  <a:gd name="T9" fmla="*/ 168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 h="69">
                    <a:moveTo>
                      <a:pt x="0" y="69"/>
                    </a:moveTo>
                    <a:cubicBezTo>
                      <a:pt x="2" y="60"/>
                      <a:pt x="11" y="54"/>
                      <a:pt x="22" y="48"/>
                    </a:cubicBezTo>
                    <a:cubicBezTo>
                      <a:pt x="34" y="42"/>
                      <a:pt x="41" y="25"/>
                      <a:pt x="45" y="0"/>
                    </a:cubicBezTo>
                    <a:cubicBezTo>
                      <a:pt x="45" y="18"/>
                      <a:pt x="37" y="44"/>
                      <a:pt x="28" y="49"/>
                    </a:cubicBezTo>
                    <a:cubicBezTo>
                      <a:pt x="18" y="54"/>
                      <a:pt x="4"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2" name="Freeform 364">
                <a:extLst>
                  <a:ext uri="{FF2B5EF4-FFF2-40B4-BE49-F238E27FC236}">
                    <a16:creationId xmlns:a16="http://schemas.microsoft.com/office/drawing/2014/main" id="{1833D85B-5F3D-40D2-0D3B-1ED330786310}"/>
                  </a:ext>
                </a:extLst>
              </p:cNvPr>
              <p:cNvSpPr>
                <a:spLocks/>
              </p:cNvSpPr>
              <p:nvPr/>
            </p:nvSpPr>
            <p:spPr bwMode="auto">
              <a:xfrm>
                <a:off x="799" y="1316"/>
                <a:ext cx="218" cy="270"/>
              </a:xfrm>
              <a:custGeom>
                <a:avLst/>
                <a:gdLst>
                  <a:gd name="T0" fmla="*/ 156 w 162"/>
                  <a:gd name="T1" fmla="*/ 216 h 201"/>
                  <a:gd name="T2" fmla="*/ 394 w 162"/>
                  <a:gd name="T3" fmla="*/ 0 h 201"/>
                  <a:gd name="T4" fmla="*/ 0 w 162"/>
                  <a:gd name="T5" fmla="*/ 488 h 201"/>
                  <a:gd name="T6" fmla="*/ 156 w 162"/>
                  <a:gd name="T7" fmla="*/ 216 h 2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2" h="201">
                    <a:moveTo>
                      <a:pt x="64" y="89"/>
                    </a:moveTo>
                    <a:cubicBezTo>
                      <a:pt x="91" y="53"/>
                      <a:pt x="124" y="23"/>
                      <a:pt x="162" y="0"/>
                    </a:cubicBezTo>
                    <a:cubicBezTo>
                      <a:pt x="146" y="6"/>
                      <a:pt x="31" y="80"/>
                      <a:pt x="0" y="201"/>
                    </a:cubicBezTo>
                    <a:cubicBezTo>
                      <a:pt x="6" y="186"/>
                      <a:pt x="30" y="135"/>
                      <a:pt x="64" y="8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3" name="Freeform 365">
                <a:extLst>
                  <a:ext uri="{FF2B5EF4-FFF2-40B4-BE49-F238E27FC236}">
                    <a16:creationId xmlns:a16="http://schemas.microsoft.com/office/drawing/2014/main" id="{158BDC97-DCBE-F82A-FD99-D225E6DAC5BF}"/>
                  </a:ext>
                </a:extLst>
              </p:cNvPr>
              <p:cNvSpPr>
                <a:spLocks/>
              </p:cNvSpPr>
              <p:nvPr/>
            </p:nvSpPr>
            <p:spPr bwMode="auto">
              <a:xfrm>
                <a:off x="1134" y="1441"/>
                <a:ext cx="39" cy="54"/>
              </a:xfrm>
              <a:custGeom>
                <a:avLst/>
                <a:gdLst>
                  <a:gd name="T0" fmla="*/ 0 w 29"/>
                  <a:gd name="T1" fmla="*/ 99 h 40"/>
                  <a:gd name="T2" fmla="*/ 70 w 29"/>
                  <a:gd name="T3" fmla="*/ 0 h 40"/>
                  <a:gd name="T4" fmla="*/ 0 w 29"/>
                  <a:gd name="T5" fmla="*/ 99 h 40"/>
                  <a:gd name="T6" fmla="*/ 0 60000 65536"/>
                  <a:gd name="T7" fmla="*/ 0 60000 65536"/>
                  <a:gd name="T8" fmla="*/ 0 60000 65536"/>
                </a:gdLst>
                <a:ahLst/>
                <a:cxnLst>
                  <a:cxn ang="T6">
                    <a:pos x="T0" y="T1"/>
                  </a:cxn>
                  <a:cxn ang="T7">
                    <a:pos x="T2" y="T3"/>
                  </a:cxn>
                  <a:cxn ang="T8">
                    <a:pos x="T4" y="T5"/>
                  </a:cxn>
                </a:cxnLst>
                <a:rect l="0" t="0" r="r" b="b"/>
                <a:pathLst>
                  <a:path w="29" h="40">
                    <a:moveTo>
                      <a:pt x="0" y="40"/>
                    </a:moveTo>
                    <a:cubicBezTo>
                      <a:pt x="3" y="19"/>
                      <a:pt x="11" y="4"/>
                      <a:pt x="29" y="0"/>
                    </a:cubicBezTo>
                    <a:cubicBezTo>
                      <a:pt x="20" y="4"/>
                      <a:pt x="1" y="33"/>
                      <a:pt x="0"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4" name="Freeform 366">
                <a:extLst>
                  <a:ext uri="{FF2B5EF4-FFF2-40B4-BE49-F238E27FC236}">
                    <a16:creationId xmlns:a16="http://schemas.microsoft.com/office/drawing/2014/main" id="{798C7870-8D84-0106-E238-4F5AA2CD9255}"/>
                  </a:ext>
                </a:extLst>
              </p:cNvPr>
              <p:cNvSpPr>
                <a:spLocks/>
              </p:cNvSpPr>
              <p:nvPr/>
            </p:nvSpPr>
            <p:spPr bwMode="auto">
              <a:xfrm>
                <a:off x="1097" y="1458"/>
                <a:ext cx="7" cy="69"/>
              </a:xfrm>
              <a:custGeom>
                <a:avLst/>
                <a:gdLst>
                  <a:gd name="T0" fmla="*/ 0 w 5"/>
                  <a:gd name="T1" fmla="*/ 0 h 51"/>
                  <a:gd name="T2" fmla="*/ 6 w 5"/>
                  <a:gd name="T3" fmla="*/ 126 h 51"/>
                  <a:gd name="T4" fmla="*/ 0 60000 65536"/>
                  <a:gd name="T5" fmla="*/ 0 60000 65536"/>
                </a:gdLst>
                <a:ahLst/>
                <a:cxnLst>
                  <a:cxn ang="T4">
                    <a:pos x="T0" y="T1"/>
                  </a:cxn>
                  <a:cxn ang="T5">
                    <a:pos x="T2" y="T3"/>
                  </a:cxn>
                </a:cxnLst>
                <a:rect l="0" t="0" r="r" b="b"/>
                <a:pathLst>
                  <a:path w="5" h="51">
                    <a:moveTo>
                      <a:pt x="0" y="0"/>
                    </a:moveTo>
                    <a:cubicBezTo>
                      <a:pt x="5" y="10"/>
                      <a:pt x="5" y="44"/>
                      <a:pt x="2" y="5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5" name="Freeform 367">
                <a:extLst>
                  <a:ext uri="{FF2B5EF4-FFF2-40B4-BE49-F238E27FC236}">
                    <a16:creationId xmlns:a16="http://schemas.microsoft.com/office/drawing/2014/main" id="{7AFFC5A3-17DF-66A2-028D-E587E0919991}"/>
                  </a:ext>
                </a:extLst>
              </p:cNvPr>
              <p:cNvSpPr>
                <a:spLocks/>
              </p:cNvSpPr>
              <p:nvPr/>
            </p:nvSpPr>
            <p:spPr bwMode="auto">
              <a:xfrm>
                <a:off x="1197" y="930"/>
                <a:ext cx="20" cy="98"/>
              </a:xfrm>
              <a:custGeom>
                <a:avLst/>
                <a:gdLst>
                  <a:gd name="T0" fmla="*/ 0 w 15"/>
                  <a:gd name="T1" fmla="*/ 0 h 73"/>
                  <a:gd name="T2" fmla="*/ 27 w 15"/>
                  <a:gd name="T3" fmla="*/ 90 h 73"/>
                  <a:gd name="T4" fmla="*/ 36 w 15"/>
                  <a:gd name="T5" fmla="*/ 177 h 73"/>
                  <a:gd name="T6" fmla="*/ 0 60000 65536"/>
                  <a:gd name="T7" fmla="*/ 0 60000 65536"/>
                  <a:gd name="T8" fmla="*/ 0 60000 65536"/>
                </a:gdLst>
                <a:ahLst/>
                <a:cxnLst>
                  <a:cxn ang="T6">
                    <a:pos x="T0" y="T1"/>
                  </a:cxn>
                  <a:cxn ang="T7">
                    <a:pos x="T2" y="T3"/>
                  </a:cxn>
                  <a:cxn ang="T8">
                    <a:pos x="T4" y="T5"/>
                  </a:cxn>
                </a:cxnLst>
                <a:rect l="0" t="0" r="r" b="b"/>
                <a:pathLst>
                  <a:path w="15" h="73">
                    <a:moveTo>
                      <a:pt x="0" y="0"/>
                    </a:moveTo>
                    <a:cubicBezTo>
                      <a:pt x="3" y="8"/>
                      <a:pt x="8" y="22"/>
                      <a:pt x="11" y="37"/>
                    </a:cubicBezTo>
                    <a:cubicBezTo>
                      <a:pt x="14" y="52"/>
                      <a:pt x="15" y="67"/>
                      <a:pt x="15" y="7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6" name="Freeform 368">
                <a:extLst>
                  <a:ext uri="{FF2B5EF4-FFF2-40B4-BE49-F238E27FC236}">
                    <a16:creationId xmlns:a16="http://schemas.microsoft.com/office/drawing/2014/main" id="{F4FB53D5-7217-6BD9-B74E-21BC41CD07B4}"/>
                  </a:ext>
                </a:extLst>
              </p:cNvPr>
              <p:cNvSpPr>
                <a:spLocks/>
              </p:cNvSpPr>
              <p:nvPr/>
            </p:nvSpPr>
            <p:spPr bwMode="auto">
              <a:xfrm>
                <a:off x="1146" y="1119"/>
                <a:ext cx="13" cy="124"/>
              </a:xfrm>
              <a:custGeom>
                <a:avLst/>
                <a:gdLst>
                  <a:gd name="T0" fmla="*/ 12 w 10"/>
                  <a:gd name="T1" fmla="*/ 0 h 92"/>
                  <a:gd name="T2" fmla="*/ 12 w 10"/>
                  <a:gd name="T3" fmla="*/ 119 h 92"/>
                  <a:gd name="T4" fmla="*/ 0 w 10"/>
                  <a:gd name="T5" fmla="*/ 225 h 92"/>
                  <a:gd name="T6" fmla="*/ 21 w 10"/>
                  <a:gd name="T7" fmla="*/ 115 h 92"/>
                  <a:gd name="T8" fmla="*/ 12 w 10"/>
                  <a:gd name="T9" fmla="*/ 0 h 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2">
                    <a:moveTo>
                      <a:pt x="5" y="0"/>
                    </a:moveTo>
                    <a:cubicBezTo>
                      <a:pt x="4" y="12"/>
                      <a:pt x="4" y="28"/>
                      <a:pt x="5" y="48"/>
                    </a:cubicBezTo>
                    <a:cubicBezTo>
                      <a:pt x="7" y="68"/>
                      <a:pt x="3" y="82"/>
                      <a:pt x="0" y="92"/>
                    </a:cubicBezTo>
                    <a:cubicBezTo>
                      <a:pt x="8" y="78"/>
                      <a:pt x="10" y="58"/>
                      <a:pt x="9" y="47"/>
                    </a:cubicBezTo>
                    <a:cubicBezTo>
                      <a:pt x="9" y="35"/>
                      <a:pt x="4" y="5"/>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7" name="Freeform 369">
                <a:extLst>
                  <a:ext uri="{FF2B5EF4-FFF2-40B4-BE49-F238E27FC236}">
                    <a16:creationId xmlns:a16="http://schemas.microsoft.com/office/drawing/2014/main" id="{9E0CCD63-C19C-BA7F-B62C-70127BE4BDEA}"/>
                  </a:ext>
                </a:extLst>
              </p:cNvPr>
              <p:cNvSpPr>
                <a:spLocks/>
              </p:cNvSpPr>
              <p:nvPr/>
            </p:nvSpPr>
            <p:spPr bwMode="auto">
              <a:xfrm>
                <a:off x="1196" y="1263"/>
                <a:ext cx="33" cy="151"/>
              </a:xfrm>
              <a:custGeom>
                <a:avLst/>
                <a:gdLst>
                  <a:gd name="T0" fmla="*/ 0 w 25"/>
                  <a:gd name="T1" fmla="*/ 275 h 112"/>
                  <a:gd name="T2" fmla="*/ 55 w 25"/>
                  <a:gd name="T3" fmla="*/ 0 h 112"/>
                  <a:gd name="T4" fmla="*/ 0 w 25"/>
                  <a:gd name="T5" fmla="*/ 275 h 112"/>
                  <a:gd name="T6" fmla="*/ 0 60000 65536"/>
                  <a:gd name="T7" fmla="*/ 0 60000 65536"/>
                  <a:gd name="T8" fmla="*/ 0 60000 65536"/>
                </a:gdLst>
                <a:ahLst/>
                <a:cxnLst>
                  <a:cxn ang="T6">
                    <a:pos x="T0" y="T1"/>
                  </a:cxn>
                  <a:cxn ang="T7">
                    <a:pos x="T2" y="T3"/>
                  </a:cxn>
                  <a:cxn ang="T8">
                    <a:pos x="T4" y="T5"/>
                  </a:cxn>
                </a:cxnLst>
                <a:rect l="0" t="0" r="r" b="b"/>
                <a:pathLst>
                  <a:path w="25" h="112">
                    <a:moveTo>
                      <a:pt x="0" y="112"/>
                    </a:moveTo>
                    <a:cubicBezTo>
                      <a:pt x="11" y="92"/>
                      <a:pt x="25" y="17"/>
                      <a:pt x="24" y="0"/>
                    </a:cubicBezTo>
                    <a:cubicBezTo>
                      <a:pt x="22" y="13"/>
                      <a:pt x="6" y="99"/>
                      <a:pt x="0" y="1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8" name="Freeform 370">
                <a:extLst>
                  <a:ext uri="{FF2B5EF4-FFF2-40B4-BE49-F238E27FC236}">
                    <a16:creationId xmlns:a16="http://schemas.microsoft.com/office/drawing/2014/main" id="{FF093BB6-B727-1281-5B5A-8FA38C221A4B}"/>
                  </a:ext>
                </a:extLst>
              </p:cNvPr>
              <p:cNvSpPr>
                <a:spLocks/>
              </p:cNvSpPr>
              <p:nvPr/>
            </p:nvSpPr>
            <p:spPr bwMode="auto">
              <a:xfrm>
                <a:off x="1052" y="1958"/>
                <a:ext cx="96" cy="7"/>
              </a:xfrm>
              <a:custGeom>
                <a:avLst/>
                <a:gdLst>
                  <a:gd name="T0" fmla="*/ 0 w 72"/>
                  <a:gd name="T1" fmla="*/ 0 h 5"/>
                  <a:gd name="T2" fmla="*/ 84 w 72"/>
                  <a:gd name="T3" fmla="*/ 14 h 5"/>
                  <a:gd name="T4" fmla="*/ 171 w 72"/>
                  <a:gd name="T5" fmla="*/ 6 h 5"/>
                  <a:gd name="T6" fmla="*/ 0 60000 65536"/>
                  <a:gd name="T7" fmla="*/ 0 60000 65536"/>
                  <a:gd name="T8" fmla="*/ 0 60000 65536"/>
                </a:gdLst>
                <a:ahLst/>
                <a:cxnLst>
                  <a:cxn ang="T6">
                    <a:pos x="T0" y="T1"/>
                  </a:cxn>
                  <a:cxn ang="T7">
                    <a:pos x="T2" y="T3"/>
                  </a:cxn>
                  <a:cxn ang="T8">
                    <a:pos x="T4" y="T5"/>
                  </a:cxn>
                </a:cxnLst>
                <a:rect l="0" t="0" r="r" b="b"/>
                <a:pathLst>
                  <a:path w="72" h="5">
                    <a:moveTo>
                      <a:pt x="0" y="0"/>
                    </a:moveTo>
                    <a:cubicBezTo>
                      <a:pt x="5" y="3"/>
                      <a:pt x="19" y="5"/>
                      <a:pt x="35" y="5"/>
                    </a:cubicBezTo>
                    <a:cubicBezTo>
                      <a:pt x="49" y="5"/>
                      <a:pt x="65" y="5"/>
                      <a:pt x="72"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59" name="Freeform 371">
                <a:extLst>
                  <a:ext uri="{FF2B5EF4-FFF2-40B4-BE49-F238E27FC236}">
                    <a16:creationId xmlns:a16="http://schemas.microsoft.com/office/drawing/2014/main" id="{A248F302-5310-3EFB-35C2-D93B6585B7F9}"/>
                  </a:ext>
                </a:extLst>
              </p:cNvPr>
              <p:cNvSpPr>
                <a:spLocks/>
              </p:cNvSpPr>
              <p:nvPr/>
            </p:nvSpPr>
            <p:spPr bwMode="auto">
              <a:xfrm>
                <a:off x="1296" y="892"/>
                <a:ext cx="19" cy="11"/>
              </a:xfrm>
              <a:custGeom>
                <a:avLst/>
                <a:gdLst>
                  <a:gd name="T0" fmla="*/ 0 w 14"/>
                  <a:gd name="T1" fmla="*/ 0 h 8"/>
                  <a:gd name="T2" fmla="*/ 35 w 14"/>
                  <a:gd name="T3" fmla="*/ 21 h 8"/>
                  <a:gd name="T4" fmla="*/ 0 60000 65536"/>
                  <a:gd name="T5" fmla="*/ 0 60000 65536"/>
                </a:gdLst>
                <a:ahLst/>
                <a:cxnLst>
                  <a:cxn ang="T4">
                    <a:pos x="T0" y="T1"/>
                  </a:cxn>
                  <a:cxn ang="T5">
                    <a:pos x="T2" y="T3"/>
                  </a:cxn>
                </a:cxnLst>
                <a:rect l="0" t="0" r="r" b="b"/>
                <a:pathLst>
                  <a:path w="14" h="8">
                    <a:moveTo>
                      <a:pt x="0" y="0"/>
                    </a:moveTo>
                    <a:cubicBezTo>
                      <a:pt x="4" y="3"/>
                      <a:pt x="9" y="5"/>
                      <a:pt x="14"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60" name="Freeform 372">
                <a:extLst>
                  <a:ext uri="{FF2B5EF4-FFF2-40B4-BE49-F238E27FC236}">
                    <a16:creationId xmlns:a16="http://schemas.microsoft.com/office/drawing/2014/main" id="{FDC1E488-13F9-DD92-EDD1-961AE5FD213C}"/>
                  </a:ext>
                </a:extLst>
              </p:cNvPr>
              <p:cNvSpPr>
                <a:spLocks/>
              </p:cNvSpPr>
              <p:nvPr/>
            </p:nvSpPr>
            <p:spPr bwMode="auto">
              <a:xfrm>
                <a:off x="1225" y="910"/>
                <a:ext cx="14" cy="16"/>
              </a:xfrm>
              <a:custGeom>
                <a:avLst/>
                <a:gdLst>
                  <a:gd name="T0" fmla="*/ 0 w 10"/>
                  <a:gd name="T1" fmla="*/ 28 h 12"/>
                  <a:gd name="T2" fmla="*/ 28 w 10"/>
                  <a:gd name="T3" fmla="*/ 0 h 12"/>
                  <a:gd name="T4" fmla="*/ 0 60000 65536"/>
                  <a:gd name="T5" fmla="*/ 0 60000 65536"/>
                </a:gdLst>
                <a:ahLst/>
                <a:cxnLst>
                  <a:cxn ang="T4">
                    <a:pos x="T0" y="T1"/>
                  </a:cxn>
                  <a:cxn ang="T5">
                    <a:pos x="T2" y="T3"/>
                  </a:cxn>
                </a:cxnLst>
                <a:rect l="0" t="0" r="r" b="b"/>
                <a:pathLst>
                  <a:path w="10" h="12">
                    <a:moveTo>
                      <a:pt x="0" y="12"/>
                    </a:moveTo>
                    <a:cubicBezTo>
                      <a:pt x="3" y="8"/>
                      <a:pt x="6" y="4"/>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61" name="Freeform 373">
                <a:extLst>
                  <a:ext uri="{FF2B5EF4-FFF2-40B4-BE49-F238E27FC236}">
                    <a16:creationId xmlns:a16="http://schemas.microsoft.com/office/drawing/2014/main" id="{3CD6F2D8-89D7-B6E8-A944-F29D1B52CF3B}"/>
                  </a:ext>
                </a:extLst>
              </p:cNvPr>
              <p:cNvSpPr>
                <a:spLocks/>
              </p:cNvSpPr>
              <p:nvPr/>
            </p:nvSpPr>
            <p:spPr bwMode="auto">
              <a:xfrm>
                <a:off x="1232" y="915"/>
                <a:ext cx="17" cy="15"/>
              </a:xfrm>
              <a:custGeom>
                <a:avLst/>
                <a:gdLst>
                  <a:gd name="T0" fmla="*/ 0 w 13"/>
                  <a:gd name="T1" fmla="*/ 27 h 11"/>
                  <a:gd name="T2" fmla="*/ 29 w 13"/>
                  <a:gd name="T3" fmla="*/ 0 h 11"/>
                  <a:gd name="T4" fmla="*/ 0 60000 65536"/>
                  <a:gd name="T5" fmla="*/ 0 60000 65536"/>
                </a:gdLst>
                <a:ahLst/>
                <a:cxnLst>
                  <a:cxn ang="T4">
                    <a:pos x="T0" y="T1"/>
                  </a:cxn>
                  <a:cxn ang="T5">
                    <a:pos x="T2" y="T3"/>
                  </a:cxn>
                </a:cxnLst>
                <a:rect l="0" t="0" r="r" b="b"/>
                <a:pathLst>
                  <a:path w="13" h="11">
                    <a:moveTo>
                      <a:pt x="0" y="11"/>
                    </a:moveTo>
                    <a:cubicBezTo>
                      <a:pt x="5" y="8"/>
                      <a:pt x="10" y="4"/>
                      <a:pt x="13"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62" name="Freeform 374">
                <a:extLst>
                  <a:ext uri="{FF2B5EF4-FFF2-40B4-BE49-F238E27FC236}">
                    <a16:creationId xmlns:a16="http://schemas.microsoft.com/office/drawing/2014/main" id="{D80A6132-A359-73E0-F7EC-7203767DF351}"/>
                  </a:ext>
                </a:extLst>
              </p:cNvPr>
              <p:cNvSpPr>
                <a:spLocks/>
              </p:cNvSpPr>
              <p:nvPr/>
            </p:nvSpPr>
            <p:spPr bwMode="auto">
              <a:xfrm>
                <a:off x="1132" y="2453"/>
                <a:ext cx="22" cy="55"/>
              </a:xfrm>
              <a:custGeom>
                <a:avLst/>
                <a:gdLst>
                  <a:gd name="T0" fmla="*/ 40 w 16"/>
                  <a:gd name="T1" fmla="*/ 31 h 41"/>
                  <a:gd name="T2" fmla="*/ 26 w 16"/>
                  <a:gd name="T3" fmla="*/ 99 h 41"/>
                  <a:gd name="T4" fmla="*/ 29 w 16"/>
                  <a:gd name="T5" fmla="*/ 0 h 41"/>
                  <a:gd name="T6" fmla="*/ 0 60000 65536"/>
                  <a:gd name="T7" fmla="*/ 0 60000 65536"/>
                  <a:gd name="T8" fmla="*/ 0 60000 65536"/>
                </a:gdLst>
                <a:ahLst/>
                <a:cxnLst>
                  <a:cxn ang="T6">
                    <a:pos x="T0" y="T1"/>
                  </a:cxn>
                  <a:cxn ang="T7">
                    <a:pos x="T2" y="T3"/>
                  </a:cxn>
                  <a:cxn ang="T8">
                    <a:pos x="T4" y="T5"/>
                  </a:cxn>
                </a:cxnLst>
                <a:rect l="0" t="0" r="r" b="b"/>
                <a:pathLst>
                  <a:path w="16" h="41">
                    <a:moveTo>
                      <a:pt x="15" y="13"/>
                    </a:moveTo>
                    <a:cubicBezTo>
                      <a:pt x="13" y="21"/>
                      <a:pt x="16" y="35"/>
                      <a:pt x="10" y="41"/>
                    </a:cubicBezTo>
                    <a:cubicBezTo>
                      <a:pt x="0" y="38"/>
                      <a:pt x="11" y="9"/>
                      <a:pt x="1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63" name="Freeform 375">
                <a:extLst>
                  <a:ext uri="{FF2B5EF4-FFF2-40B4-BE49-F238E27FC236}">
                    <a16:creationId xmlns:a16="http://schemas.microsoft.com/office/drawing/2014/main" id="{C3F88C72-6532-24DF-BFB2-412CC1FC3D26}"/>
                  </a:ext>
                </a:extLst>
              </p:cNvPr>
              <p:cNvSpPr>
                <a:spLocks noEditPoints="1"/>
              </p:cNvSpPr>
              <p:nvPr/>
            </p:nvSpPr>
            <p:spPr bwMode="auto">
              <a:xfrm>
                <a:off x="1179" y="2051"/>
                <a:ext cx="196" cy="1801"/>
              </a:xfrm>
              <a:custGeom>
                <a:avLst/>
                <a:gdLst>
                  <a:gd name="T0" fmla="*/ 265 w 145"/>
                  <a:gd name="T1" fmla="*/ 471 h 1339"/>
                  <a:gd name="T2" fmla="*/ 89 w 145"/>
                  <a:gd name="T3" fmla="*/ 90 h 1339"/>
                  <a:gd name="T4" fmla="*/ 62 w 145"/>
                  <a:gd name="T5" fmla="*/ 58 h 1339"/>
                  <a:gd name="T6" fmla="*/ 36 w 145"/>
                  <a:gd name="T7" fmla="*/ 0 h 1339"/>
                  <a:gd name="T8" fmla="*/ 0 w 145"/>
                  <a:gd name="T9" fmla="*/ 98 h 1339"/>
                  <a:gd name="T10" fmla="*/ 51 w 145"/>
                  <a:gd name="T11" fmla="*/ 125 h 1339"/>
                  <a:gd name="T12" fmla="*/ 134 w 145"/>
                  <a:gd name="T13" fmla="*/ 256 h 1339"/>
                  <a:gd name="T14" fmla="*/ 128 w 145"/>
                  <a:gd name="T15" fmla="*/ 299 h 1339"/>
                  <a:gd name="T16" fmla="*/ 92 w 145"/>
                  <a:gd name="T17" fmla="*/ 331 h 1339"/>
                  <a:gd name="T18" fmla="*/ 108 w 145"/>
                  <a:gd name="T19" fmla="*/ 360 h 1339"/>
                  <a:gd name="T20" fmla="*/ 139 w 145"/>
                  <a:gd name="T21" fmla="*/ 332 h 1339"/>
                  <a:gd name="T22" fmla="*/ 147 w 145"/>
                  <a:gd name="T23" fmla="*/ 332 h 1339"/>
                  <a:gd name="T24" fmla="*/ 289 w 145"/>
                  <a:gd name="T25" fmla="*/ 859 h 1339"/>
                  <a:gd name="T26" fmla="*/ 281 w 145"/>
                  <a:gd name="T27" fmla="*/ 1285 h 1339"/>
                  <a:gd name="T28" fmla="*/ 216 w 145"/>
                  <a:gd name="T29" fmla="*/ 1404 h 1339"/>
                  <a:gd name="T30" fmla="*/ 196 w 145"/>
                  <a:gd name="T31" fmla="*/ 1454 h 1339"/>
                  <a:gd name="T32" fmla="*/ 161 w 145"/>
                  <a:gd name="T33" fmla="*/ 1570 h 1339"/>
                  <a:gd name="T34" fmla="*/ 141 w 145"/>
                  <a:gd name="T35" fmla="*/ 1742 h 1339"/>
                  <a:gd name="T36" fmla="*/ 139 w 145"/>
                  <a:gd name="T37" fmla="*/ 1766 h 1339"/>
                  <a:gd name="T38" fmla="*/ 114 w 145"/>
                  <a:gd name="T39" fmla="*/ 1903 h 1339"/>
                  <a:gd name="T40" fmla="*/ 134 w 145"/>
                  <a:gd name="T41" fmla="*/ 1913 h 1339"/>
                  <a:gd name="T42" fmla="*/ 160 w 145"/>
                  <a:gd name="T43" fmla="*/ 1792 h 1339"/>
                  <a:gd name="T44" fmla="*/ 160 w 145"/>
                  <a:gd name="T45" fmla="*/ 1792 h 1339"/>
                  <a:gd name="T46" fmla="*/ 182 w 145"/>
                  <a:gd name="T47" fmla="*/ 1734 h 1339"/>
                  <a:gd name="T48" fmla="*/ 210 w 145"/>
                  <a:gd name="T49" fmla="*/ 1673 h 1339"/>
                  <a:gd name="T50" fmla="*/ 234 w 145"/>
                  <a:gd name="T51" fmla="*/ 1645 h 1339"/>
                  <a:gd name="T52" fmla="*/ 239 w 145"/>
                  <a:gd name="T53" fmla="*/ 1641 h 1339"/>
                  <a:gd name="T54" fmla="*/ 238 w 145"/>
                  <a:gd name="T55" fmla="*/ 1658 h 1339"/>
                  <a:gd name="T56" fmla="*/ 210 w 145"/>
                  <a:gd name="T57" fmla="*/ 1876 h 1339"/>
                  <a:gd name="T58" fmla="*/ 191 w 145"/>
                  <a:gd name="T59" fmla="*/ 2102 h 1339"/>
                  <a:gd name="T60" fmla="*/ 168 w 145"/>
                  <a:gd name="T61" fmla="*/ 2280 h 1339"/>
                  <a:gd name="T62" fmla="*/ 168 w 145"/>
                  <a:gd name="T63" fmla="*/ 2280 h 1339"/>
                  <a:gd name="T64" fmla="*/ 139 w 145"/>
                  <a:gd name="T65" fmla="*/ 2915 h 1339"/>
                  <a:gd name="T66" fmla="*/ 104 w 145"/>
                  <a:gd name="T67" fmla="*/ 3088 h 1339"/>
                  <a:gd name="T68" fmla="*/ 78 w 145"/>
                  <a:gd name="T69" fmla="*/ 3188 h 1339"/>
                  <a:gd name="T70" fmla="*/ 58 w 145"/>
                  <a:gd name="T71" fmla="*/ 3256 h 1339"/>
                  <a:gd name="T72" fmla="*/ 72 w 145"/>
                  <a:gd name="T73" fmla="*/ 3258 h 1339"/>
                  <a:gd name="T74" fmla="*/ 108 w 145"/>
                  <a:gd name="T75" fmla="*/ 3131 h 1339"/>
                  <a:gd name="T76" fmla="*/ 160 w 145"/>
                  <a:gd name="T77" fmla="*/ 2925 h 1339"/>
                  <a:gd name="T78" fmla="*/ 196 w 145"/>
                  <a:gd name="T79" fmla="*/ 2285 h 1339"/>
                  <a:gd name="T80" fmla="*/ 210 w 145"/>
                  <a:gd name="T81" fmla="*/ 2287 h 1339"/>
                  <a:gd name="T82" fmla="*/ 232 w 145"/>
                  <a:gd name="T83" fmla="*/ 2112 h 1339"/>
                  <a:gd name="T84" fmla="*/ 260 w 145"/>
                  <a:gd name="T85" fmla="*/ 1882 h 1339"/>
                  <a:gd name="T86" fmla="*/ 287 w 145"/>
                  <a:gd name="T87" fmla="*/ 1664 h 1339"/>
                  <a:gd name="T88" fmla="*/ 338 w 145"/>
                  <a:gd name="T89" fmla="*/ 855 h 1339"/>
                  <a:gd name="T90" fmla="*/ 292 w 145"/>
                  <a:gd name="T91" fmla="*/ 551 h 1339"/>
                  <a:gd name="T92" fmla="*/ 246 w 145"/>
                  <a:gd name="T93" fmla="*/ 1606 h 1339"/>
                  <a:gd name="T94" fmla="*/ 224 w 145"/>
                  <a:gd name="T95" fmla="*/ 1630 h 1339"/>
                  <a:gd name="T96" fmla="*/ 196 w 145"/>
                  <a:gd name="T97" fmla="*/ 1662 h 1339"/>
                  <a:gd name="T98" fmla="*/ 166 w 145"/>
                  <a:gd name="T99" fmla="*/ 1728 h 1339"/>
                  <a:gd name="T100" fmla="*/ 162 w 145"/>
                  <a:gd name="T101" fmla="*/ 1736 h 1339"/>
                  <a:gd name="T102" fmla="*/ 181 w 145"/>
                  <a:gd name="T103" fmla="*/ 1574 h 1339"/>
                  <a:gd name="T104" fmla="*/ 218 w 145"/>
                  <a:gd name="T105" fmla="*/ 1462 h 1339"/>
                  <a:gd name="T106" fmla="*/ 234 w 145"/>
                  <a:gd name="T107" fmla="*/ 1410 h 1339"/>
                  <a:gd name="T108" fmla="*/ 281 w 145"/>
                  <a:gd name="T109" fmla="*/ 1317 h 1339"/>
                  <a:gd name="T110" fmla="*/ 246 w 145"/>
                  <a:gd name="T111" fmla="*/ 1606 h 13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45" h="1339">
                    <a:moveTo>
                      <a:pt x="107" y="193"/>
                    </a:moveTo>
                    <a:cubicBezTo>
                      <a:pt x="81" y="118"/>
                      <a:pt x="66" y="71"/>
                      <a:pt x="36" y="37"/>
                    </a:cubicBezTo>
                    <a:cubicBezTo>
                      <a:pt x="36" y="37"/>
                      <a:pt x="27" y="27"/>
                      <a:pt x="25" y="24"/>
                    </a:cubicBezTo>
                    <a:cubicBezTo>
                      <a:pt x="20" y="18"/>
                      <a:pt x="15" y="9"/>
                      <a:pt x="15" y="0"/>
                    </a:cubicBezTo>
                    <a:cubicBezTo>
                      <a:pt x="0" y="40"/>
                      <a:pt x="0" y="40"/>
                      <a:pt x="0" y="40"/>
                    </a:cubicBezTo>
                    <a:cubicBezTo>
                      <a:pt x="7" y="40"/>
                      <a:pt x="16" y="45"/>
                      <a:pt x="21" y="51"/>
                    </a:cubicBezTo>
                    <a:cubicBezTo>
                      <a:pt x="36" y="69"/>
                      <a:pt x="42" y="74"/>
                      <a:pt x="54" y="105"/>
                    </a:cubicBezTo>
                    <a:cubicBezTo>
                      <a:pt x="57" y="114"/>
                      <a:pt x="54" y="119"/>
                      <a:pt x="52" y="123"/>
                    </a:cubicBezTo>
                    <a:cubicBezTo>
                      <a:pt x="48" y="131"/>
                      <a:pt x="42" y="132"/>
                      <a:pt x="37" y="136"/>
                    </a:cubicBezTo>
                    <a:cubicBezTo>
                      <a:pt x="44" y="148"/>
                      <a:pt x="44" y="148"/>
                      <a:pt x="44" y="148"/>
                    </a:cubicBezTo>
                    <a:cubicBezTo>
                      <a:pt x="49" y="144"/>
                      <a:pt x="52" y="143"/>
                      <a:pt x="56" y="137"/>
                    </a:cubicBezTo>
                    <a:cubicBezTo>
                      <a:pt x="57" y="135"/>
                      <a:pt x="59" y="135"/>
                      <a:pt x="60" y="137"/>
                    </a:cubicBezTo>
                    <a:cubicBezTo>
                      <a:pt x="88" y="187"/>
                      <a:pt x="111" y="255"/>
                      <a:pt x="117" y="353"/>
                    </a:cubicBezTo>
                    <a:cubicBezTo>
                      <a:pt x="121" y="414"/>
                      <a:pt x="119" y="473"/>
                      <a:pt x="114" y="528"/>
                    </a:cubicBezTo>
                    <a:cubicBezTo>
                      <a:pt x="100" y="542"/>
                      <a:pt x="93" y="558"/>
                      <a:pt x="87" y="577"/>
                    </a:cubicBezTo>
                    <a:cubicBezTo>
                      <a:pt x="79" y="598"/>
                      <a:pt x="79" y="598"/>
                      <a:pt x="79" y="598"/>
                    </a:cubicBezTo>
                    <a:cubicBezTo>
                      <a:pt x="74" y="614"/>
                      <a:pt x="68" y="629"/>
                      <a:pt x="65" y="645"/>
                    </a:cubicBezTo>
                    <a:cubicBezTo>
                      <a:pt x="60" y="668"/>
                      <a:pt x="58" y="692"/>
                      <a:pt x="57" y="716"/>
                    </a:cubicBezTo>
                    <a:cubicBezTo>
                      <a:pt x="56" y="726"/>
                      <a:pt x="56" y="726"/>
                      <a:pt x="56" y="726"/>
                    </a:cubicBezTo>
                    <a:cubicBezTo>
                      <a:pt x="55" y="744"/>
                      <a:pt x="54" y="766"/>
                      <a:pt x="46" y="782"/>
                    </a:cubicBezTo>
                    <a:cubicBezTo>
                      <a:pt x="54" y="786"/>
                      <a:pt x="54" y="786"/>
                      <a:pt x="54" y="786"/>
                    </a:cubicBezTo>
                    <a:cubicBezTo>
                      <a:pt x="60" y="771"/>
                      <a:pt x="62" y="753"/>
                      <a:pt x="64" y="736"/>
                    </a:cubicBezTo>
                    <a:cubicBezTo>
                      <a:pt x="64" y="736"/>
                      <a:pt x="64" y="736"/>
                      <a:pt x="64" y="736"/>
                    </a:cubicBezTo>
                    <a:cubicBezTo>
                      <a:pt x="68" y="729"/>
                      <a:pt x="71" y="720"/>
                      <a:pt x="74" y="712"/>
                    </a:cubicBezTo>
                    <a:cubicBezTo>
                      <a:pt x="77" y="703"/>
                      <a:pt x="80" y="694"/>
                      <a:pt x="85" y="688"/>
                    </a:cubicBezTo>
                    <a:cubicBezTo>
                      <a:pt x="88" y="684"/>
                      <a:pt x="91" y="680"/>
                      <a:pt x="95" y="676"/>
                    </a:cubicBezTo>
                    <a:cubicBezTo>
                      <a:pt x="96" y="675"/>
                      <a:pt x="97" y="675"/>
                      <a:pt x="97" y="674"/>
                    </a:cubicBezTo>
                    <a:cubicBezTo>
                      <a:pt x="97" y="677"/>
                      <a:pt x="97" y="679"/>
                      <a:pt x="96" y="682"/>
                    </a:cubicBezTo>
                    <a:cubicBezTo>
                      <a:pt x="92" y="716"/>
                      <a:pt x="88" y="745"/>
                      <a:pt x="85" y="771"/>
                    </a:cubicBezTo>
                    <a:cubicBezTo>
                      <a:pt x="81" y="820"/>
                      <a:pt x="81" y="842"/>
                      <a:pt x="77" y="864"/>
                    </a:cubicBezTo>
                    <a:cubicBezTo>
                      <a:pt x="74" y="883"/>
                      <a:pt x="71" y="902"/>
                      <a:pt x="68" y="937"/>
                    </a:cubicBezTo>
                    <a:cubicBezTo>
                      <a:pt x="68" y="937"/>
                      <a:pt x="68" y="937"/>
                      <a:pt x="68" y="937"/>
                    </a:cubicBezTo>
                    <a:cubicBezTo>
                      <a:pt x="62" y="1010"/>
                      <a:pt x="59" y="1113"/>
                      <a:pt x="56" y="1198"/>
                    </a:cubicBezTo>
                    <a:cubicBezTo>
                      <a:pt x="55" y="1217"/>
                      <a:pt x="48" y="1247"/>
                      <a:pt x="42" y="1269"/>
                    </a:cubicBezTo>
                    <a:cubicBezTo>
                      <a:pt x="41" y="1273"/>
                      <a:pt x="34" y="1305"/>
                      <a:pt x="32" y="1310"/>
                    </a:cubicBezTo>
                    <a:cubicBezTo>
                      <a:pt x="28" y="1321"/>
                      <a:pt x="24" y="1328"/>
                      <a:pt x="24" y="1338"/>
                    </a:cubicBezTo>
                    <a:cubicBezTo>
                      <a:pt x="29" y="1339"/>
                      <a:pt x="29" y="1339"/>
                      <a:pt x="29" y="1339"/>
                    </a:cubicBezTo>
                    <a:cubicBezTo>
                      <a:pt x="32" y="1324"/>
                      <a:pt x="38" y="1306"/>
                      <a:pt x="44" y="1287"/>
                    </a:cubicBezTo>
                    <a:cubicBezTo>
                      <a:pt x="53" y="1258"/>
                      <a:pt x="63" y="1229"/>
                      <a:pt x="64" y="1202"/>
                    </a:cubicBezTo>
                    <a:cubicBezTo>
                      <a:pt x="67" y="1116"/>
                      <a:pt x="73" y="1012"/>
                      <a:pt x="79" y="939"/>
                    </a:cubicBezTo>
                    <a:cubicBezTo>
                      <a:pt x="85" y="940"/>
                      <a:pt x="85" y="940"/>
                      <a:pt x="85" y="940"/>
                    </a:cubicBezTo>
                    <a:cubicBezTo>
                      <a:pt x="88" y="905"/>
                      <a:pt x="91" y="887"/>
                      <a:pt x="94" y="868"/>
                    </a:cubicBezTo>
                    <a:cubicBezTo>
                      <a:pt x="97" y="847"/>
                      <a:pt x="101" y="822"/>
                      <a:pt x="105" y="773"/>
                    </a:cubicBezTo>
                    <a:cubicBezTo>
                      <a:pt x="107" y="748"/>
                      <a:pt x="111" y="718"/>
                      <a:pt x="116" y="684"/>
                    </a:cubicBezTo>
                    <a:cubicBezTo>
                      <a:pt x="129" y="593"/>
                      <a:pt x="145" y="479"/>
                      <a:pt x="137" y="352"/>
                    </a:cubicBezTo>
                    <a:cubicBezTo>
                      <a:pt x="134" y="304"/>
                      <a:pt x="127" y="263"/>
                      <a:pt x="118" y="227"/>
                    </a:cubicBezTo>
                    <a:moveTo>
                      <a:pt x="100" y="660"/>
                    </a:moveTo>
                    <a:cubicBezTo>
                      <a:pt x="98" y="664"/>
                      <a:pt x="94" y="667"/>
                      <a:pt x="91" y="670"/>
                    </a:cubicBezTo>
                    <a:cubicBezTo>
                      <a:pt x="87" y="674"/>
                      <a:pt x="83" y="678"/>
                      <a:pt x="79" y="683"/>
                    </a:cubicBezTo>
                    <a:cubicBezTo>
                      <a:pt x="74" y="691"/>
                      <a:pt x="71" y="700"/>
                      <a:pt x="67" y="710"/>
                    </a:cubicBezTo>
                    <a:cubicBezTo>
                      <a:pt x="67" y="711"/>
                      <a:pt x="66" y="712"/>
                      <a:pt x="66" y="714"/>
                    </a:cubicBezTo>
                    <a:cubicBezTo>
                      <a:pt x="68" y="691"/>
                      <a:pt x="69" y="668"/>
                      <a:pt x="73" y="647"/>
                    </a:cubicBezTo>
                    <a:cubicBezTo>
                      <a:pt x="76" y="631"/>
                      <a:pt x="82" y="616"/>
                      <a:pt x="88" y="601"/>
                    </a:cubicBezTo>
                    <a:cubicBezTo>
                      <a:pt x="95" y="579"/>
                      <a:pt x="95" y="579"/>
                      <a:pt x="95" y="579"/>
                    </a:cubicBezTo>
                    <a:cubicBezTo>
                      <a:pt x="100" y="564"/>
                      <a:pt x="105" y="552"/>
                      <a:pt x="114" y="541"/>
                    </a:cubicBezTo>
                    <a:cubicBezTo>
                      <a:pt x="110" y="584"/>
                      <a:pt x="105" y="624"/>
                      <a:pt x="100" y="660"/>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4" name="Freeform 376">
                <a:extLst>
                  <a:ext uri="{FF2B5EF4-FFF2-40B4-BE49-F238E27FC236}">
                    <a16:creationId xmlns:a16="http://schemas.microsoft.com/office/drawing/2014/main" id="{BC05CFB3-45A4-5940-E251-806B5B4FC59B}"/>
                  </a:ext>
                </a:extLst>
              </p:cNvPr>
              <p:cNvSpPr>
                <a:spLocks noEditPoints="1"/>
              </p:cNvSpPr>
              <p:nvPr/>
            </p:nvSpPr>
            <p:spPr bwMode="auto">
              <a:xfrm>
                <a:off x="1338" y="1314"/>
                <a:ext cx="362" cy="1227"/>
              </a:xfrm>
              <a:custGeom>
                <a:avLst/>
                <a:gdLst>
                  <a:gd name="T0" fmla="*/ 632 w 269"/>
                  <a:gd name="T1" fmla="*/ 1993 h 912"/>
                  <a:gd name="T2" fmla="*/ 627 w 269"/>
                  <a:gd name="T3" fmla="*/ 1959 h 912"/>
                  <a:gd name="T4" fmla="*/ 591 w 269"/>
                  <a:gd name="T5" fmla="*/ 1678 h 912"/>
                  <a:gd name="T6" fmla="*/ 478 w 269"/>
                  <a:gd name="T7" fmla="*/ 1305 h 912"/>
                  <a:gd name="T8" fmla="*/ 456 w 269"/>
                  <a:gd name="T9" fmla="*/ 1243 h 912"/>
                  <a:gd name="T10" fmla="*/ 414 w 269"/>
                  <a:gd name="T11" fmla="*/ 704 h 912"/>
                  <a:gd name="T12" fmla="*/ 210 w 269"/>
                  <a:gd name="T13" fmla="*/ 163 h 912"/>
                  <a:gd name="T14" fmla="*/ 12 w 269"/>
                  <a:gd name="T15" fmla="*/ 0 h 912"/>
                  <a:gd name="T16" fmla="*/ 0 w 269"/>
                  <a:gd name="T17" fmla="*/ 27 h 912"/>
                  <a:gd name="T18" fmla="*/ 386 w 269"/>
                  <a:gd name="T19" fmla="*/ 706 h 912"/>
                  <a:gd name="T20" fmla="*/ 428 w 269"/>
                  <a:gd name="T21" fmla="*/ 1249 h 912"/>
                  <a:gd name="T22" fmla="*/ 431 w 269"/>
                  <a:gd name="T23" fmla="*/ 1341 h 912"/>
                  <a:gd name="T24" fmla="*/ 428 w 269"/>
                  <a:gd name="T25" fmla="*/ 1472 h 912"/>
                  <a:gd name="T26" fmla="*/ 444 w 269"/>
                  <a:gd name="T27" fmla="*/ 1680 h 912"/>
                  <a:gd name="T28" fmla="*/ 487 w 269"/>
                  <a:gd name="T29" fmla="*/ 1859 h 912"/>
                  <a:gd name="T30" fmla="*/ 509 w 269"/>
                  <a:gd name="T31" fmla="*/ 1975 h 912"/>
                  <a:gd name="T32" fmla="*/ 509 w 269"/>
                  <a:gd name="T33" fmla="*/ 1982 h 912"/>
                  <a:gd name="T34" fmla="*/ 505 w 269"/>
                  <a:gd name="T35" fmla="*/ 2025 h 912"/>
                  <a:gd name="T36" fmla="*/ 499 w 269"/>
                  <a:gd name="T37" fmla="*/ 2095 h 912"/>
                  <a:gd name="T38" fmla="*/ 576 w 269"/>
                  <a:gd name="T39" fmla="*/ 2212 h 912"/>
                  <a:gd name="T40" fmla="*/ 634 w 269"/>
                  <a:gd name="T41" fmla="*/ 2200 h 912"/>
                  <a:gd name="T42" fmla="*/ 655 w 269"/>
                  <a:gd name="T43" fmla="*/ 2123 h 912"/>
                  <a:gd name="T44" fmla="*/ 632 w 269"/>
                  <a:gd name="T45" fmla="*/ 1993 h 912"/>
                  <a:gd name="T46" fmla="*/ 619 w 269"/>
                  <a:gd name="T47" fmla="*/ 2186 h 912"/>
                  <a:gd name="T48" fmla="*/ 580 w 269"/>
                  <a:gd name="T49" fmla="*/ 2192 h 912"/>
                  <a:gd name="T50" fmla="*/ 523 w 269"/>
                  <a:gd name="T51" fmla="*/ 2029 h 912"/>
                  <a:gd name="T52" fmla="*/ 529 w 269"/>
                  <a:gd name="T53" fmla="*/ 1982 h 912"/>
                  <a:gd name="T54" fmla="*/ 529 w 269"/>
                  <a:gd name="T55" fmla="*/ 1982 h 912"/>
                  <a:gd name="T56" fmla="*/ 529 w 269"/>
                  <a:gd name="T57" fmla="*/ 1982 h 912"/>
                  <a:gd name="T58" fmla="*/ 529 w 269"/>
                  <a:gd name="T59" fmla="*/ 1975 h 912"/>
                  <a:gd name="T60" fmla="*/ 507 w 269"/>
                  <a:gd name="T61" fmla="*/ 1851 h 912"/>
                  <a:gd name="T62" fmla="*/ 464 w 269"/>
                  <a:gd name="T63" fmla="*/ 1676 h 912"/>
                  <a:gd name="T64" fmla="*/ 445 w 269"/>
                  <a:gd name="T65" fmla="*/ 1472 h 912"/>
                  <a:gd name="T66" fmla="*/ 451 w 269"/>
                  <a:gd name="T67" fmla="*/ 1341 h 912"/>
                  <a:gd name="T68" fmla="*/ 451 w 269"/>
                  <a:gd name="T69" fmla="*/ 1317 h 912"/>
                  <a:gd name="T70" fmla="*/ 460 w 269"/>
                  <a:gd name="T71" fmla="*/ 1312 h 912"/>
                  <a:gd name="T72" fmla="*/ 571 w 269"/>
                  <a:gd name="T73" fmla="*/ 1678 h 912"/>
                  <a:gd name="T74" fmla="*/ 607 w 269"/>
                  <a:gd name="T75" fmla="*/ 1962 h 912"/>
                  <a:gd name="T76" fmla="*/ 612 w 269"/>
                  <a:gd name="T77" fmla="*/ 1997 h 912"/>
                  <a:gd name="T78" fmla="*/ 612 w 269"/>
                  <a:gd name="T79" fmla="*/ 1997 h 912"/>
                  <a:gd name="T80" fmla="*/ 635 w 269"/>
                  <a:gd name="T81" fmla="*/ 2123 h 912"/>
                  <a:gd name="T82" fmla="*/ 619 w 269"/>
                  <a:gd name="T83" fmla="*/ 2186 h 9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69" h="912">
                    <a:moveTo>
                      <a:pt x="259" y="818"/>
                    </a:moveTo>
                    <a:cubicBezTo>
                      <a:pt x="259" y="817"/>
                      <a:pt x="257" y="804"/>
                      <a:pt x="257" y="804"/>
                    </a:cubicBezTo>
                    <a:cubicBezTo>
                      <a:pt x="254" y="791"/>
                      <a:pt x="250" y="772"/>
                      <a:pt x="242" y="689"/>
                    </a:cubicBezTo>
                    <a:cubicBezTo>
                      <a:pt x="235" y="610"/>
                      <a:pt x="210" y="563"/>
                      <a:pt x="196" y="536"/>
                    </a:cubicBezTo>
                    <a:cubicBezTo>
                      <a:pt x="190" y="525"/>
                      <a:pt x="187" y="511"/>
                      <a:pt x="187" y="511"/>
                    </a:cubicBezTo>
                    <a:cubicBezTo>
                      <a:pt x="187" y="511"/>
                      <a:pt x="183" y="474"/>
                      <a:pt x="170" y="289"/>
                    </a:cubicBezTo>
                    <a:cubicBezTo>
                      <a:pt x="163" y="185"/>
                      <a:pt x="124" y="109"/>
                      <a:pt x="86" y="67"/>
                    </a:cubicBezTo>
                    <a:cubicBezTo>
                      <a:pt x="54" y="30"/>
                      <a:pt x="34" y="14"/>
                      <a:pt x="5" y="0"/>
                    </a:cubicBezTo>
                    <a:cubicBezTo>
                      <a:pt x="0" y="11"/>
                      <a:pt x="0" y="11"/>
                      <a:pt x="0" y="11"/>
                    </a:cubicBezTo>
                    <a:cubicBezTo>
                      <a:pt x="61" y="41"/>
                      <a:pt x="147" y="129"/>
                      <a:pt x="158" y="290"/>
                    </a:cubicBezTo>
                    <a:cubicBezTo>
                      <a:pt x="171" y="476"/>
                      <a:pt x="175" y="512"/>
                      <a:pt x="175" y="513"/>
                    </a:cubicBezTo>
                    <a:cubicBezTo>
                      <a:pt x="175" y="513"/>
                      <a:pt x="177" y="540"/>
                      <a:pt x="177" y="551"/>
                    </a:cubicBezTo>
                    <a:cubicBezTo>
                      <a:pt x="176" y="566"/>
                      <a:pt x="175" y="584"/>
                      <a:pt x="175" y="604"/>
                    </a:cubicBezTo>
                    <a:cubicBezTo>
                      <a:pt x="175" y="631"/>
                      <a:pt x="177" y="661"/>
                      <a:pt x="182" y="690"/>
                    </a:cubicBezTo>
                    <a:cubicBezTo>
                      <a:pt x="189" y="723"/>
                      <a:pt x="195" y="745"/>
                      <a:pt x="200" y="763"/>
                    </a:cubicBezTo>
                    <a:cubicBezTo>
                      <a:pt x="206" y="782"/>
                      <a:pt x="209" y="795"/>
                      <a:pt x="209" y="811"/>
                    </a:cubicBezTo>
                    <a:cubicBezTo>
                      <a:pt x="209" y="812"/>
                      <a:pt x="209" y="813"/>
                      <a:pt x="209" y="814"/>
                    </a:cubicBezTo>
                    <a:cubicBezTo>
                      <a:pt x="209" y="814"/>
                      <a:pt x="207" y="832"/>
                      <a:pt x="207" y="832"/>
                    </a:cubicBezTo>
                    <a:cubicBezTo>
                      <a:pt x="206" y="841"/>
                      <a:pt x="205" y="851"/>
                      <a:pt x="205" y="860"/>
                    </a:cubicBezTo>
                    <a:cubicBezTo>
                      <a:pt x="205" y="881"/>
                      <a:pt x="211" y="901"/>
                      <a:pt x="236" y="908"/>
                    </a:cubicBezTo>
                    <a:cubicBezTo>
                      <a:pt x="249" y="912"/>
                      <a:pt x="256" y="907"/>
                      <a:pt x="260" y="903"/>
                    </a:cubicBezTo>
                    <a:cubicBezTo>
                      <a:pt x="266" y="897"/>
                      <a:pt x="269" y="885"/>
                      <a:pt x="269" y="872"/>
                    </a:cubicBezTo>
                    <a:cubicBezTo>
                      <a:pt x="269" y="852"/>
                      <a:pt x="263" y="829"/>
                      <a:pt x="259" y="818"/>
                    </a:cubicBezTo>
                    <a:close/>
                    <a:moveTo>
                      <a:pt x="254" y="898"/>
                    </a:moveTo>
                    <a:cubicBezTo>
                      <a:pt x="251" y="902"/>
                      <a:pt x="246" y="902"/>
                      <a:pt x="238" y="900"/>
                    </a:cubicBezTo>
                    <a:cubicBezTo>
                      <a:pt x="208" y="891"/>
                      <a:pt x="212" y="862"/>
                      <a:pt x="215" y="833"/>
                    </a:cubicBezTo>
                    <a:cubicBezTo>
                      <a:pt x="217" y="814"/>
                      <a:pt x="217" y="814"/>
                      <a:pt x="217" y="814"/>
                    </a:cubicBezTo>
                    <a:cubicBezTo>
                      <a:pt x="217" y="814"/>
                      <a:pt x="217" y="814"/>
                      <a:pt x="217" y="814"/>
                    </a:cubicBezTo>
                    <a:cubicBezTo>
                      <a:pt x="217" y="814"/>
                      <a:pt x="217" y="814"/>
                      <a:pt x="217" y="814"/>
                    </a:cubicBezTo>
                    <a:cubicBezTo>
                      <a:pt x="217" y="813"/>
                      <a:pt x="217" y="812"/>
                      <a:pt x="217" y="811"/>
                    </a:cubicBezTo>
                    <a:cubicBezTo>
                      <a:pt x="217" y="794"/>
                      <a:pt x="213" y="781"/>
                      <a:pt x="208" y="760"/>
                    </a:cubicBezTo>
                    <a:cubicBezTo>
                      <a:pt x="203" y="743"/>
                      <a:pt x="196" y="721"/>
                      <a:pt x="190" y="688"/>
                    </a:cubicBezTo>
                    <a:cubicBezTo>
                      <a:pt x="185" y="660"/>
                      <a:pt x="183" y="631"/>
                      <a:pt x="183" y="604"/>
                    </a:cubicBezTo>
                    <a:cubicBezTo>
                      <a:pt x="183" y="584"/>
                      <a:pt x="184" y="566"/>
                      <a:pt x="185" y="551"/>
                    </a:cubicBezTo>
                    <a:cubicBezTo>
                      <a:pt x="185" y="547"/>
                      <a:pt x="185" y="544"/>
                      <a:pt x="185" y="541"/>
                    </a:cubicBezTo>
                    <a:cubicBezTo>
                      <a:pt x="185" y="538"/>
                      <a:pt x="187" y="537"/>
                      <a:pt x="189" y="539"/>
                    </a:cubicBezTo>
                    <a:cubicBezTo>
                      <a:pt x="203" y="567"/>
                      <a:pt x="227" y="612"/>
                      <a:pt x="234" y="689"/>
                    </a:cubicBezTo>
                    <a:cubicBezTo>
                      <a:pt x="242" y="773"/>
                      <a:pt x="246" y="792"/>
                      <a:pt x="249" y="806"/>
                    </a:cubicBezTo>
                    <a:cubicBezTo>
                      <a:pt x="251" y="820"/>
                      <a:pt x="251" y="820"/>
                      <a:pt x="251" y="820"/>
                    </a:cubicBezTo>
                    <a:cubicBezTo>
                      <a:pt x="251" y="820"/>
                      <a:pt x="251" y="820"/>
                      <a:pt x="251" y="820"/>
                    </a:cubicBezTo>
                    <a:cubicBezTo>
                      <a:pt x="256" y="833"/>
                      <a:pt x="261" y="855"/>
                      <a:pt x="261" y="872"/>
                    </a:cubicBezTo>
                    <a:cubicBezTo>
                      <a:pt x="261" y="883"/>
                      <a:pt x="259" y="893"/>
                      <a:pt x="254" y="898"/>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5" name="Freeform 377">
                <a:extLst>
                  <a:ext uri="{FF2B5EF4-FFF2-40B4-BE49-F238E27FC236}">
                    <a16:creationId xmlns:a16="http://schemas.microsoft.com/office/drawing/2014/main" id="{7CEC8F4E-4C31-BC56-582B-3BC684427AF8}"/>
                  </a:ext>
                </a:extLst>
              </p:cNvPr>
              <p:cNvSpPr>
                <a:spLocks/>
              </p:cNvSpPr>
              <p:nvPr/>
            </p:nvSpPr>
            <p:spPr bwMode="auto">
              <a:xfrm>
                <a:off x="1574" y="2120"/>
                <a:ext cx="62" cy="160"/>
              </a:xfrm>
              <a:custGeom>
                <a:avLst/>
                <a:gdLst>
                  <a:gd name="T0" fmla="*/ 16 w 46"/>
                  <a:gd name="T1" fmla="*/ 0 h 119"/>
                  <a:gd name="T2" fmla="*/ 43 w 46"/>
                  <a:gd name="T3" fmla="*/ 93 h 119"/>
                  <a:gd name="T4" fmla="*/ 96 w 46"/>
                  <a:gd name="T5" fmla="*/ 233 h 119"/>
                  <a:gd name="T6" fmla="*/ 113 w 46"/>
                  <a:gd name="T7" fmla="*/ 289 h 119"/>
                  <a:gd name="T8" fmla="*/ 113 w 46"/>
                  <a:gd name="T9" fmla="*/ 289 h 119"/>
                  <a:gd name="T10" fmla="*/ 90 w 46"/>
                  <a:gd name="T11" fmla="*/ 241 h 119"/>
                  <a:gd name="T12" fmla="*/ 30 w 46"/>
                  <a:gd name="T13" fmla="*/ 98 h 119"/>
                  <a:gd name="T14" fmla="*/ 1 w 46"/>
                  <a:gd name="T15" fmla="*/ 0 h 119"/>
                  <a:gd name="T16" fmla="*/ 16 w 46"/>
                  <a:gd name="T17" fmla="*/ 0 h 1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6" h="119">
                    <a:moveTo>
                      <a:pt x="7" y="0"/>
                    </a:moveTo>
                    <a:cubicBezTo>
                      <a:pt x="6" y="13"/>
                      <a:pt x="12" y="25"/>
                      <a:pt x="18" y="38"/>
                    </a:cubicBezTo>
                    <a:cubicBezTo>
                      <a:pt x="27" y="57"/>
                      <a:pt x="32" y="77"/>
                      <a:pt x="39" y="96"/>
                    </a:cubicBezTo>
                    <a:cubicBezTo>
                      <a:pt x="46" y="119"/>
                      <a:pt x="46" y="119"/>
                      <a:pt x="46" y="119"/>
                    </a:cubicBezTo>
                    <a:cubicBezTo>
                      <a:pt x="46" y="119"/>
                      <a:pt x="46" y="119"/>
                      <a:pt x="46" y="119"/>
                    </a:cubicBezTo>
                    <a:cubicBezTo>
                      <a:pt x="37" y="99"/>
                      <a:pt x="37" y="99"/>
                      <a:pt x="37" y="99"/>
                    </a:cubicBezTo>
                    <a:cubicBezTo>
                      <a:pt x="30" y="80"/>
                      <a:pt x="21" y="59"/>
                      <a:pt x="12" y="40"/>
                    </a:cubicBezTo>
                    <a:cubicBezTo>
                      <a:pt x="6" y="27"/>
                      <a:pt x="0" y="14"/>
                      <a:pt x="1" y="0"/>
                    </a:cubicBezTo>
                    <a:lnTo>
                      <a:pt x="7" y="0"/>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6" name="Freeform 378">
                <a:extLst>
                  <a:ext uri="{FF2B5EF4-FFF2-40B4-BE49-F238E27FC236}">
                    <a16:creationId xmlns:a16="http://schemas.microsoft.com/office/drawing/2014/main" id="{EFE7EE33-170F-680C-9230-69806B042B2C}"/>
                  </a:ext>
                </a:extLst>
              </p:cNvPr>
              <p:cNvSpPr>
                <a:spLocks/>
              </p:cNvSpPr>
              <p:nvPr/>
            </p:nvSpPr>
            <p:spPr bwMode="auto">
              <a:xfrm>
                <a:off x="1527" y="1646"/>
                <a:ext cx="134" cy="564"/>
              </a:xfrm>
              <a:custGeom>
                <a:avLst/>
                <a:gdLst>
                  <a:gd name="T0" fmla="*/ 1 w 100"/>
                  <a:gd name="T1" fmla="*/ 397 h 419"/>
                  <a:gd name="T2" fmla="*/ 7 w 100"/>
                  <a:gd name="T3" fmla="*/ 339 h 419"/>
                  <a:gd name="T4" fmla="*/ 12 w 100"/>
                  <a:gd name="T5" fmla="*/ 256 h 419"/>
                  <a:gd name="T6" fmla="*/ 16 w 100"/>
                  <a:gd name="T7" fmla="*/ 203 h 419"/>
                  <a:gd name="T8" fmla="*/ 34 w 100"/>
                  <a:gd name="T9" fmla="*/ 0 h 419"/>
                  <a:gd name="T10" fmla="*/ 56 w 100"/>
                  <a:gd name="T11" fmla="*/ 22 h 419"/>
                  <a:gd name="T12" fmla="*/ 31 w 100"/>
                  <a:gd name="T13" fmla="*/ 203 h 419"/>
                  <a:gd name="T14" fmla="*/ 27 w 100"/>
                  <a:gd name="T15" fmla="*/ 258 h 419"/>
                  <a:gd name="T16" fmla="*/ 21 w 100"/>
                  <a:gd name="T17" fmla="*/ 339 h 419"/>
                  <a:gd name="T18" fmla="*/ 16 w 100"/>
                  <a:gd name="T19" fmla="*/ 397 h 419"/>
                  <a:gd name="T20" fmla="*/ 20 w 100"/>
                  <a:gd name="T21" fmla="*/ 459 h 419"/>
                  <a:gd name="T22" fmla="*/ 101 w 100"/>
                  <a:gd name="T23" fmla="*/ 598 h 419"/>
                  <a:gd name="T24" fmla="*/ 122 w 100"/>
                  <a:gd name="T25" fmla="*/ 629 h 419"/>
                  <a:gd name="T26" fmla="*/ 137 w 100"/>
                  <a:gd name="T27" fmla="*/ 649 h 419"/>
                  <a:gd name="T28" fmla="*/ 157 w 100"/>
                  <a:gd name="T29" fmla="*/ 677 h 419"/>
                  <a:gd name="T30" fmla="*/ 210 w 100"/>
                  <a:gd name="T31" fmla="*/ 774 h 419"/>
                  <a:gd name="T32" fmla="*/ 239 w 100"/>
                  <a:gd name="T33" fmla="*/ 938 h 419"/>
                  <a:gd name="T34" fmla="*/ 239 w 100"/>
                  <a:gd name="T35" fmla="*/ 980 h 419"/>
                  <a:gd name="T36" fmla="*/ 236 w 100"/>
                  <a:gd name="T37" fmla="*/ 1020 h 419"/>
                  <a:gd name="T38" fmla="*/ 221 w 100"/>
                  <a:gd name="T39" fmla="*/ 1022 h 419"/>
                  <a:gd name="T40" fmla="*/ 225 w 100"/>
                  <a:gd name="T41" fmla="*/ 979 h 419"/>
                  <a:gd name="T42" fmla="*/ 225 w 100"/>
                  <a:gd name="T43" fmla="*/ 938 h 419"/>
                  <a:gd name="T44" fmla="*/ 197 w 100"/>
                  <a:gd name="T45" fmla="*/ 777 h 419"/>
                  <a:gd name="T46" fmla="*/ 158 w 100"/>
                  <a:gd name="T47" fmla="*/ 707 h 419"/>
                  <a:gd name="T48" fmla="*/ 158 w 100"/>
                  <a:gd name="T49" fmla="*/ 711 h 419"/>
                  <a:gd name="T50" fmla="*/ 163 w 100"/>
                  <a:gd name="T51" fmla="*/ 766 h 419"/>
                  <a:gd name="T52" fmla="*/ 149 w 100"/>
                  <a:gd name="T53" fmla="*/ 770 h 419"/>
                  <a:gd name="T54" fmla="*/ 143 w 100"/>
                  <a:gd name="T55" fmla="*/ 711 h 419"/>
                  <a:gd name="T56" fmla="*/ 142 w 100"/>
                  <a:gd name="T57" fmla="*/ 682 h 419"/>
                  <a:gd name="T58" fmla="*/ 126 w 100"/>
                  <a:gd name="T59" fmla="*/ 658 h 419"/>
                  <a:gd name="T60" fmla="*/ 111 w 100"/>
                  <a:gd name="T61" fmla="*/ 635 h 419"/>
                  <a:gd name="T62" fmla="*/ 90 w 100"/>
                  <a:gd name="T63" fmla="*/ 607 h 419"/>
                  <a:gd name="T64" fmla="*/ 46 w 100"/>
                  <a:gd name="T65" fmla="*/ 548 h 419"/>
                  <a:gd name="T66" fmla="*/ 38 w 100"/>
                  <a:gd name="T67" fmla="*/ 549 h 419"/>
                  <a:gd name="T68" fmla="*/ 48 w 100"/>
                  <a:gd name="T69" fmla="*/ 629 h 419"/>
                  <a:gd name="T70" fmla="*/ 78 w 100"/>
                  <a:gd name="T71" fmla="*/ 826 h 419"/>
                  <a:gd name="T72" fmla="*/ 90 w 100"/>
                  <a:gd name="T73" fmla="*/ 859 h 419"/>
                  <a:gd name="T74" fmla="*/ 106 w 100"/>
                  <a:gd name="T75" fmla="*/ 896 h 419"/>
                  <a:gd name="T76" fmla="*/ 91 w 100"/>
                  <a:gd name="T77" fmla="*/ 902 h 419"/>
                  <a:gd name="T78" fmla="*/ 78 w 100"/>
                  <a:gd name="T79" fmla="*/ 864 h 419"/>
                  <a:gd name="T80" fmla="*/ 63 w 100"/>
                  <a:gd name="T81" fmla="*/ 832 h 419"/>
                  <a:gd name="T82" fmla="*/ 34 w 100"/>
                  <a:gd name="T83" fmla="*/ 629 h 419"/>
                  <a:gd name="T84" fmla="*/ 20 w 100"/>
                  <a:gd name="T85" fmla="*/ 528 h 419"/>
                  <a:gd name="T86" fmla="*/ 5 w 100"/>
                  <a:gd name="T87" fmla="*/ 464 h 419"/>
                  <a:gd name="T88" fmla="*/ 1 w 100"/>
                  <a:gd name="T89" fmla="*/ 397 h 41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00" h="419">
                    <a:moveTo>
                      <a:pt x="1" y="163"/>
                    </a:moveTo>
                    <a:cubicBezTo>
                      <a:pt x="3" y="139"/>
                      <a:pt x="3" y="139"/>
                      <a:pt x="3" y="139"/>
                    </a:cubicBezTo>
                    <a:cubicBezTo>
                      <a:pt x="3" y="126"/>
                      <a:pt x="4" y="114"/>
                      <a:pt x="5" y="105"/>
                    </a:cubicBezTo>
                    <a:cubicBezTo>
                      <a:pt x="6" y="102"/>
                      <a:pt x="6" y="94"/>
                      <a:pt x="7" y="83"/>
                    </a:cubicBezTo>
                    <a:cubicBezTo>
                      <a:pt x="11" y="44"/>
                      <a:pt x="13" y="9"/>
                      <a:pt x="14" y="0"/>
                    </a:cubicBezTo>
                    <a:cubicBezTo>
                      <a:pt x="23" y="9"/>
                      <a:pt x="23" y="9"/>
                      <a:pt x="23" y="9"/>
                    </a:cubicBezTo>
                    <a:cubicBezTo>
                      <a:pt x="19" y="14"/>
                      <a:pt x="15" y="61"/>
                      <a:pt x="13" y="83"/>
                    </a:cubicBezTo>
                    <a:cubicBezTo>
                      <a:pt x="12" y="95"/>
                      <a:pt x="12" y="103"/>
                      <a:pt x="11" y="106"/>
                    </a:cubicBezTo>
                    <a:cubicBezTo>
                      <a:pt x="10" y="114"/>
                      <a:pt x="9" y="127"/>
                      <a:pt x="9" y="139"/>
                    </a:cubicBezTo>
                    <a:cubicBezTo>
                      <a:pt x="7" y="163"/>
                      <a:pt x="7" y="163"/>
                      <a:pt x="7" y="163"/>
                    </a:cubicBezTo>
                    <a:cubicBezTo>
                      <a:pt x="6" y="172"/>
                      <a:pt x="7" y="180"/>
                      <a:pt x="8" y="188"/>
                    </a:cubicBezTo>
                    <a:cubicBezTo>
                      <a:pt x="13" y="206"/>
                      <a:pt x="29" y="228"/>
                      <a:pt x="42" y="245"/>
                    </a:cubicBezTo>
                    <a:cubicBezTo>
                      <a:pt x="51" y="258"/>
                      <a:pt x="51" y="258"/>
                      <a:pt x="51" y="258"/>
                    </a:cubicBezTo>
                    <a:cubicBezTo>
                      <a:pt x="57" y="266"/>
                      <a:pt x="57" y="266"/>
                      <a:pt x="57" y="266"/>
                    </a:cubicBezTo>
                    <a:cubicBezTo>
                      <a:pt x="59" y="270"/>
                      <a:pt x="65" y="277"/>
                      <a:pt x="65" y="278"/>
                    </a:cubicBezTo>
                    <a:cubicBezTo>
                      <a:pt x="73" y="290"/>
                      <a:pt x="81" y="303"/>
                      <a:pt x="87" y="317"/>
                    </a:cubicBezTo>
                    <a:cubicBezTo>
                      <a:pt x="96" y="339"/>
                      <a:pt x="98" y="362"/>
                      <a:pt x="99" y="385"/>
                    </a:cubicBezTo>
                    <a:cubicBezTo>
                      <a:pt x="100" y="389"/>
                      <a:pt x="99" y="396"/>
                      <a:pt x="99" y="402"/>
                    </a:cubicBezTo>
                    <a:cubicBezTo>
                      <a:pt x="98" y="408"/>
                      <a:pt x="98" y="414"/>
                      <a:pt x="98" y="418"/>
                    </a:cubicBezTo>
                    <a:cubicBezTo>
                      <a:pt x="92" y="419"/>
                      <a:pt x="92" y="419"/>
                      <a:pt x="92" y="419"/>
                    </a:cubicBezTo>
                    <a:cubicBezTo>
                      <a:pt x="92" y="415"/>
                      <a:pt x="92" y="408"/>
                      <a:pt x="93" y="401"/>
                    </a:cubicBezTo>
                    <a:cubicBezTo>
                      <a:pt x="93" y="395"/>
                      <a:pt x="94" y="389"/>
                      <a:pt x="93" y="385"/>
                    </a:cubicBezTo>
                    <a:cubicBezTo>
                      <a:pt x="92" y="363"/>
                      <a:pt x="90" y="340"/>
                      <a:pt x="82" y="319"/>
                    </a:cubicBezTo>
                    <a:cubicBezTo>
                      <a:pt x="77" y="309"/>
                      <a:pt x="72" y="299"/>
                      <a:pt x="66" y="290"/>
                    </a:cubicBezTo>
                    <a:cubicBezTo>
                      <a:pt x="66" y="291"/>
                      <a:pt x="66" y="291"/>
                      <a:pt x="66" y="291"/>
                    </a:cubicBezTo>
                    <a:cubicBezTo>
                      <a:pt x="66" y="298"/>
                      <a:pt x="65" y="305"/>
                      <a:pt x="68" y="314"/>
                    </a:cubicBezTo>
                    <a:cubicBezTo>
                      <a:pt x="62" y="316"/>
                      <a:pt x="62" y="316"/>
                      <a:pt x="62" y="316"/>
                    </a:cubicBezTo>
                    <a:cubicBezTo>
                      <a:pt x="59" y="305"/>
                      <a:pt x="60" y="297"/>
                      <a:pt x="60" y="291"/>
                    </a:cubicBezTo>
                    <a:cubicBezTo>
                      <a:pt x="60" y="287"/>
                      <a:pt x="60" y="283"/>
                      <a:pt x="59" y="280"/>
                    </a:cubicBezTo>
                    <a:cubicBezTo>
                      <a:pt x="57" y="277"/>
                      <a:pt x="54" y="273"/>
                      <a:pt x="52" y="270"/>
                    </a:cubicBezTo>
                    <a:cubicBezTo>
                      <a:pt x="46" y="261"/>
                      <a:pt x="46" y="261"/>
                      <a:pt x="46" y="261"/>
                    </a:cubicBezTo>
                    <a:cubicBezTo>
                      <a:pt x="37" y="249"/>
                      <a:pt x="37" y="249"/>
                      <a:pt x="37" y="249"/>
                    </a:cubicBezTo>
                    <a:cubicBezTo>
                      <a:pt x="32" y="241"/>
                      <a:pt x="25" y="233"/>
                      <a:pt x="19" y="224"/>
                    </a:cubicBezTo>
                    <a:cubicBezTo>
                      <a:pt x="17" y="221"/>
                      <a:pt x="15" y="221"/>
                      <a:pt x="16" y="225"/>
                    </a:cubicBezTo>
                    <a:cubicBezTo>
                      <a:pt x="18" y="236"/>
                      <a:pt x="20" y="247"/>
                      <a:pt x="20" y="258"/>
                    </a:cubicBezTo>
                    <a:cubicBezTo>
                      <a:pt x="20" y="286"/>
                      <a:pt x="22" y="310"/>
                      <a:pt x="32" y="339"/>
                    </a:cubicBezTo>
                    <a:cubicBezTo>
                      <a:pt x="37" y="352"/>
                      <a:pt x="37" y="352"/>
                      <a:pt x="37" y="352"/>
                    </a:cubicBezTo>
                    <a:cubicBezTo>
                      <a:pt x="44" y="368"/>
                      <a:pt x="44" y="368"/>
                      <a:pt x="44" y="368"/>
                    </a:cubicBezTo>
                    <a:cubicBezTo>
                      <a:pt x="38" y="370"/>
                      <a:pt x="38" y="370"/>
                      <a:pt x="38" y="370"/>
                    </a:cubicBezTo>
                    <a:cubicBezTo>
                      <a:pt x="32" y="354"/>
                      <a:pt x="32" y="354"/>
                      <a:pt x="32" y="354"/>
                    </a:cubicBezTo>
                    <a:cubicBezTo>
                      <a:pt x="26" y="341"/>
                      <a:pt x="26" y="341"/>
                      <a:pt x="26" y="341"/>
                    </a:cubicBezTo>
                    <a:cubicBezTo>
                      <a:pt x="16" y="311"/>
                      <a:pt x="14" y="286"/>
                      <a:pt x="14" y="258"/>
                    </a:cubicBezTo>
                    <a:cubicBezTo>
                      <a:pt x="14" y="244"/>
                      <a:pt x="11" y="230"/>
                      <a:pt x="8" y="216"/>
                    </a:cubicBezTo>
                    <a:cubicBezTo>
                      <a:pt x="6" y="207"/>
                      <a:pt x="4" y="198"/>
                      <a:pt x="2" y="190"/>
                    </a:cubicBezTo>
                    <a:cubicBezTo>
                      <a:pt x="1" y="182"/>
                      <a:pt x="0" y="170"/>
                      <a:pt x="1" y="163"/>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7" name="Freeform 379">
                <a:extLst>
                  <a:ext uri="{FF2B5EF4-FFF2-40B4-BE49-F238E27FC236}">
                    <a16:creationId xmlns:a16="http://schemas.microsoft.com/office/drawing/2014/main" id="{17E0BBE3-D4A4-9056-0151-8A8FC182E1FB}"/>
                  </a:ext>
                </a:extLst>
              </p:cNvPr>
              <p:cNvSpPr>
                <a:spLocks/>
              </p:cNvSpPr>
              <p:nvPr/>
            </p:nvSpPr>
            <p:spPr bwMode="auto">
              <a:xfrm>
                <a:off x="1618" y="2383"/>
                <a:ext cx="180" cy="189"/>
              </a:xfrm>
              <a:custGeom>
                <a:avLst/>
                <a:gdLst>
                  <a:gd name="T0" fmla="*/ 43 w 134"/>
                  <a:gd name="T1" fmla="*/ 153 h 140"/>
                  <a:gd name="T2" fmla="*/ 42 w 134"/>
                  <a:gd name="T3" fmla="*/ 142 h 140"/>
                  <a:gd name="T4" fmla="*/ 0 w 134"/>
                  <a:gd name="T5" fmla="*/ 77 h 140"/>
                  <a:gd name="T6" fmla="*/ 9 w 134"/>
                  <a:gd name="T7" fmla="*/ 74 h 140"/>
                  <a:gd name="T8" fmla="*/ 70 w 134"/>
                  <a:gd name="T9" fmla="*/ 150 h 140"/>
                  <a:gd name="T10" fmla="*/ 132 w 134"/>
                  <a:gd name="T11" fmla="*/ 142 h 140"/>
                  <a:gd name="T12" fmla="*/ 157 w 134"/>
                  <a:gd name="T13" fmla="*/ 89 h 140"/>
                  <a:gd name="T14" fmla="*/ 149 w 134"/>
                  <a:gd name="T15" fmla="*/ 74 h 140"/>
                  <a:gd name="T16" fmla="*/ 99 w 134"/>
                  <a:gd name="T17" fmla="*/ 7 h 140"/>
                  <a:gd name="T18" fmla="*/ 101 w 134"/>
                  <a:gd name="T19" fmla="*/ 0 h 140"/>
                  <a:gd name="T20" fmla="*/ 109 w 134"/>
                  <a:gd name="T21" fmla="*/ 7 h 140"/>
                  <a:gd name="T22" fmla="*/ 109 w 134"/>
                  <a:gd name="T23" fmla="*/ 7 h 140"/>
                  <a:gd name="T24" fmla="*/ 220 w 134"/>
                  <a:gd name="T25" fmla="*/ 128 h 140"/>
                  <a:gd name="T26" fmla="*/ 294 w 134"/>
                  <a:gd name="T27" fmla="*/ 248 h 140"/>
                  <a:gd name="T28" fmla="*/ 310 w 134"/>
                  <a:gd name="T29" fmla="*/ 301 h 140"/>
                  <a:gd name="T30" fmla="*/ 325 w 134"/>
                  <a:gd name="T31" fmla="*/ 344 h 140"/>
                  <a:gd name="T32" fmla="*/ 325 w 134"/>
                  <a:gd name="T33" fmla="*/ 344 h 140"/>
                  <a:gd name="T34" fmla="*/ 304 w 134"/>
                  <a:gd name="T35" fmla="*/ 304 h 140"/>
                  <a:gd name="T36" fmla="*/ 283 w 134"/>
                  <a:gd name="T37" fmla="*/ 251 h 140"/>
                  <a:gd name="T38" fmla="*/ 216 w 134"/>
                  <a:gd name="T39" fmla="*/ 135 h 140"/>
                  <a:gd name="T40" fmla="*/ 172 w 134"/>
                  <a:gd name="T41" fmla="*/ 97 h 140"/>
                  <a:gd name="T42" fmla="*/ 164 w 134"/>
                  <a:gd name="T43" fmla="*/ 99 h 140"/>
                  <a:gd name="T44" fmla="*/ 136 w 134"/>
                  <a:gd name="T45" fmla="*/ 150 h 140"/>
                  <a:gd name="T46" fmla="*/ 120 w 134"/>
                  <a:gd name="T47" fmla="*/ 161 h 140"/>
                  <a:gd name="T48" fmla="*/ 116 w 134"/>
                  <a:gd name="T49" fmla="*/ 167 h 140"/>
                  <a:gd name="T50" fmla="*/ 116 w 134"/>
                  <a:gd name="T51" fmla="*/ 267 h 140"/>
                  <a:gd name="T52" fmla="*/ 106 w 134"/>
                  <a:gd name="T53" fmla="*/ 267 h 140"/>
                  <a:gd name="T54" fmla="*/ 106 w 134"/>
                  <a:gd name="T55" fmla="*/ 167 h 140"/>
                  <a:gd name="T56" fmla="*/ 101 w 134"/>
                  <a:gd name="T57" fmla="*/ 165 h 140"/>
                  <a:gd name="T58" fmla="*/ 85 w 134"/>
                  <a:gd name="T59" fmla="*/ 162 h 140"/>
                  <a:gd name="T60" fmla="*/ 79 w 134"/>
                  <a:gd name="T61" fmla="*/ 170 h 140"/>
                  <a:gd name="T62" fmla="*/ 78 w 134"/>
                  <a:gd name="T63" fmla="*/ 198 h 140"/>
                  <a:gd name="T64" fmla="*/ 75 w 134"/>
                  <a:gd name="T65" fmla="*/ 219 h 140"/>
                  <a:gd name="T66" fmla="*/ 73 w 134"/>
                  <a:gd name="T67" fmla="*/ 230 h 140"/>
                  <a:gd name="T68" fmla="*/ 73 w 134"/>
                  <a:gd name="T69" fmla="*/ 262 h 140"/>
                  <a:gd name="T70" fmla="*/ 63 w 134"/>
                  <a:gd name="T71" fmla="*/ 255 h 140"/>
                  <a:gd name="T72" fmla="*/ 63 w 134"/>
                  <a:gd name="T73" fmla="*/ 230 h 140"/>
                  <a:gd name="T74" fmla="*/ 64 w 134"/>
                  <a:gd name="T75" fmla="*/ 217 h 140"/>
                  <a:gd name="T76" fmla="*/ 69 w 134"/>
                  <a:gd name="T77" fmla="*/ 197 h 140"/>
                  <a:gd name="T78" fmla="*/ 70 w 134"/>
                  <a:gd name="T79" fmla="*/ 165 h 140"/>
                  <a:gd name="T80" fmla="*/ 69 w 134"/>
                  <a:gd name="T81" fmla="*/ 161 h 140"/>
                  <a:gd name="T82" fmla="*/ 62 w 134"/>
                  <a:gd name="T83" fmla="*/ 155 h 140"/>
                  <a:gd name="T84" fmla="*/ 54 w 134"/>
                  <a:gd name="T85" fmla="*/ 157 h 140"/>
                  <a:gd name="T86" fmla="*/ 47 w 134"/>
                  <a:gd name="T87" fmla="*/ 197 h 140"/>
                  <a:gd name="T88" fmla="*/ 35 w 134"/>
                  <a:gd name="T89" fmla="*/ 251 h 140"/>
                  <a:gd name="T90" fmla="*/ 23 w 134"/>
                  <a:gd name="T91" fmla="*/ 246 h 140"/>
                  <a:gd name="T92" fmla="*/ 36 w 134"/>
                  <a:gd name="T93" fmla="*/ 197 h 140"/>
                  <a:gd name="T94" fmla="*/ 43 w 134"/>
                  <a:gd name="T95" fmla="*/ 153 h 14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134" h="140">
                    <a:moveTo>
                      <a:pt x="18" y="62"/>
                    </a:moveTo>
                    <a:cubicBezTo>
                      <a:pt x="18" y="61"/>
                      <a:pt x="17" y="58"/>
                      <a:pt x="17" y="58"/>
                    </a:cubicBezTo>
                    <a:cubicBezTo>
                      <a:pt x="9" y="51"/>
                      <a:pt x="2" y="40"/>
                      <a:pt x="0" y="31"/>
                    </a:cubicBezTo>
                    <a:cubicBezTo>
                      <a:pt x="4" y="30"/>
                      <a:pt x="4" y="30"/>
                      <a:pt x="4" y="30"/>
                    </a:cubicBezTo>
                    <a:cubicBezTo>
                      <a:pt x="7" y="41"/>
                      <a:pt x="17" y="57"/>
                      <a:pt x="29" y="61"/>
                    </a:cubicBezTo>
                    <a:cubicBezTo>
                      <a:pt x="38" y="64"/>
                      <a:pt x="47" y="63"/>
                      <a:pt x="54" y="58"/>
                    </a:cubicBezTo>
                    <a:cubicBezTo>
                      <a:pt x="61" y="53"/>
                      <a:pt x="65" y="45"/>
                      <a:pt x="65" y="36"/>
                    </a:cubicBezTo>
                    <a:cubicBezTo>
                      <a:pt x="65" y="35"/>
                      <a:pt x="63" y="31"/>
                      <a:pt x="62" y="30"/>
                    </a:cubicBezTo>
                    <a:cubicBezTo>
                      <a:pt x="51" y="19"/>
                      <a:pt x="41" y="7"/>
                      <a:pt x="41" y="3"/>
                    </a:cubicBezTo>
                    <a:cubicBezTo>
                      <a:pt x="41" y="1"/>
                      <a:pt x="42" y="1"/>
                      <a:pt x="42" y="0"/>
                    </a:cubicBezTo>
                    <a:cubicBezTo>
                      <a:pt x="45" y="3"/>
                      <a:pt x="45" y="3"/>
                      <a:pt x="45" y="3"/>
                    </a:cubicBezTo>
                    <a:cubicBezTo>
                      <a:pt x="45" y="3"/>
                      <a:pt x="45" y="3"/>
                      <a:pt x="45" y="3"/>
                    </a:cubicBezTo>
                    <a:cubicBezTo>
                      <a:pt x="45" y="8"/>
                      <a:pt x="84" y="47"/>
                      <a:pt x="91" y="52"/>
                    </a:cubicBezTo>
                    <a:cubicBezTo>
                      <a:pt x="109" y="64"/>
                      <a:pt x="117" y="84"/>
                      <a:pt x="121" y="101"/>
                    </a:cubicBezTo>
                    <a:cubicBezTo>
                      <a:pt x="123" y="108"/>
                      <a:pt x="125" y="115"/>
                      <a:pt x="128" y="122"/>
                    </a:cubicBezTo>
                    <a:cubicBezTo>
                      <a:pt x="134" y="140"/>
                      <a:pt x="134" y="140"/>
                      <a:pt x="134" y="140"/>
                    </a:cubicBezTo>
                    <a:cubicBezTo>
                      <a:pt x="134" y="140"/>
                      <a:pt x="134" y="140"/>
                      <a:pt x="134" y="140"/>
                    </a:cubicBezTo>
                    <a:cubicBezTo>
                      <a:pt x="125" y="124"/>
                      <a:pt x="125" y="124"/>
                      <a:pt x="125" y="124"/>
                    </a:cubicBezTo>
                    <a:cubicBezTo>
                      <a:pt x="122" y="116"/>
                      <a:pt x="119" y="109"/>
                      <a:pt x="117" y="102"/>
                    </a:cubicBezTo>
                    <a:cubicBezTo>
                      <a:pt x="113" y="85"/>
                      <a:pt x="106" y="66"/>
                      <a:pt x="89" y="55"/>
                    </a:cubicBezTo>
                    <a:cubicBezTo>
                      <a:pt x="87" y="54"/>
                      <a:pt x="79" y="47"/>
                      <a:pt x="71" y="39"/>
                    </a:cubicBezTo>
                    <a:cubicBezTo>
                      <a:pt x="70" y="38"/>
                      <a:pt x="69" y="39"/>
                      <a:pt x="68" y="40"/>
                    </a:cubicBezTo>
                    <a:cubicBezTo>
                      <a:pt x="67" y="49"/>
                      <a:pt x="63" y="56"/>
                      <a:pt x="56" y="61"/>
                    </a:cubicBezTo>
                    <a:cubicBezTo>
                      <a:pt x="54" y="63"/>
                      <a:pt x="52" y="64"/>
                      <a:pt x="49" y="65"/>
                    </a:cubicBezTo>
                    <a:cubicBezTo>
                      <a:pt x="49" y="65"/>
                      <a:pt x="48" y="67"/>
                      <a:pt x="48" y="68"/>
                    </a:cubicBezTo>
                    <a:cubicBezTo>
                      <a:pt x="50" y="83"/>
                      <a:pt x="49" y="103"/>
                      <a:pt x="48" y="109"/>
                    </a:cubicBezTo>
                    <a:cubicBezTo>
                      <a:pt x="44" y="109"/>
                      <a:pt x="44" y="109"/>
                      <a:pt x="44" y="109"/>
                    </a:cubicBezTo>
                    <a:cubicBezTo>
                      <a:pt x="45" y="103"/>
                      <a:pt x="46" y="83"/>
                      <a:pt x="44" y="68"/>
                    </a:cubicBezTo>
                    <a:cubicBezTo>
                      <a:pt x="44" y="68"/>
                      <a:pt x="42" y="67"/>
                      <a:pt x="42" y="67"/>
                    </a:cubicBezTo>
                    <a:cubicBezTo>
                      <a:pt x="40" y="67"/>
                      <a:pt x="37" y="67"/>
                      <a:pt x="35" y="66"/>
                    </a:cubicBezTo>
                    <a:cubicBezTo>
                      <a:pt x="35" y="66"/>
                      <a:pt x="33" y="68"/>
                      <a:pt x="33" y="69"/>
                    </a:cubicBezTo>
                    <a:cubicBezTo>
                      <a:pt x="32" y="73"/>
                      <a:pt x="32" y="77"/>
                      <a:pt x="32" y="81"/>
                    </a:cubicBezTo>
                    <a:cubicBezTo>
                      <a:pt x="31" y="89"/>
                      <a:pt x="31" y="89"/>
                      <a:pt x="31" y="89"/>
                    </a:cubicBezTo>
                    <a:cubicBezTo>
                      <a:pt x="30" y="93"/>
                      <a:pt x="30" y="93"/>
                      <a:pt x="30" y="93"/>
                    </a:cubicBezTo>
                    <a:cubicBezTo>
                      <a:pt x="30" y="97"/>
                      <a:pt x="29" y="104"/>
                      <a:pt x="30" y="107"/>
                    </a:cubicBezTo>
                    <a:cubicBezTo>
                      <a:pt x="26" y="104"/>
                      <a:pt x="26" y="104"/>
                      <a:pt x="26" y="104"/>
                    </a:cubicBezTo>
                    <a:cubicBezTo>
                      <a:pt x="25" y="101"/>
                      <a:pt x="26" y="97"/>
                      <a:pt x="26" y="93"/>
                    </a:cubicBezTo>
                    <a:cubicBezTo>
                      <a:pt x="27" y="88"/>
                      <a:pt x="27" y="88"/>
                      <a:pt x="27" y="88"/>
                    </a:cubicBezTo>
                    <a:cubicBezTo>
                      <a:pt x="28" y="80"/>
                      <a:pt x="28" y="80"/>
                      <a:pt x="28" y="80"/>
                    </a:cubicBezTo>
                    <a:cubicBezTo>
                      <a:pt x="28" y="76"/>
                      <a:pt x="28" y="72"/>
                      <a:pt x="29" y="67"/>
                    </a:cubicBezTo>
                    <a:cubicBezTo>
                      <a:pt x="29" y="66"/>
                      <a:pt x="28" y="65"/>
                      <a:pt x="28" y="65"/>
                    </a:cubicBezTo>
                    <a:cubicBezTo>
                      <a:pt x="27" y="64"/>
                      <a:pt x="26" y="64"/>
                      <a:pt x="25" y="63"/>
                    </a:cubicBezTo>
                    <a:cubicBezTo>
                      <a:pt x="24" y="63"/>
                      <a:pt x="22" y="64"/>
                      <a:pt x="22" y="64"/>
                    </a:cubicBezTo>
                    <a:cubicBezTo>
                      <a:pt x="21" y="70"/>
                      <a:pt x="20" y="75"/>
                      <a:pt x="19" y="80"/>
                    </a:cubicBezTo>
                    <a:cubicBezTo>
                      <a:pt x="18" y="88"/>
                      <a:pt x="17" y="95"/>
                      <a:pt x="14" y="102"/>
                    </a:cubicBezTo>
                    <a:cubicBezTo>
                      <a:pt x="10" y="100"/>
                      <a:pt x="10" y="100"/>
                      <a:pt x="10" y="100"/>
                    </a:cubicBezTo>
                    <a:cubicBezTo>
                      <a:pt x="13" y="94"/>
                      <a:pt x="14" y="87"/>
                      <a:pt x="15" y="80"/>
                    </a:cubicBezTo>
                    <a:cubicBezTo>
                      <a:pt x="16" y="75"/>
                      <a:pt x="17" y="68"/>
                      <a:pt x="18" y="62"/>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8" name="Freeform 380">
                <a:extLst>
                  <a:ext uri="{FF2B5EF4-FFF2-40B4-BE49-F238E27FC236}">
                    <a16:creationId xmlns:a16="http://schemas.microsoft.com/office/drawing/2014/main" id="{6208DCF5-0E5D-D8B4-6179-8098E7B6831A}"/>
                  </a:ext>
                </a:extLst>
              </p:cNvPr>
              <p:cNvSpPr>
                <a:spLocks noEditPoints="1"/>
              </p:cNvSpPr>
              <p:nvPr/>
            </p:nvSpPr>
            <p:spPr bwMode="auto">
              <a:xfrm>
                <a:off x="1594" y="2436"/>
                <a:ext cx="176" cy="275"/>
              </a:xfrm>
              <a:custGeom>
                <a:avLst/>
                <a:gdLst>
                  <a:gd name="T0" fmla="*/ 23 w 131"/>
                  <a:gd name="T1" fmla="*/ 402 h 205"/>
                  <a:gd name="T2" fmla="*/ 54 w 131"/>
                  <a:gd name="T3" fmla="*/ 200 h 205"/>
                  <a:gd name="T4" fmla="*/ 64 w 131"/>
                  <a:gd name="T5" fmla="*/ 205 h 205"/>
                  <a:gd name="T6" fmla="*/ 70 w 131"/>
                  <a:gd name="T7" fmla="*/ 468 h 205"/>
                  <a:gd name="T8" fmla="*/ 101 w 131"/>
                  <a:gd name="T9" fmla="*/ 299 h 205"/>
                  <a:gd name="T10" fmla="*/ 116 w 131"/>
                  <a:gd name="T11" fmla="*/ 217 h 205"/>
                  <a:gd name="T12" fmla="*/ 109 w 131"/>
                  <a:gd name="T13" fmla="*/ 347 h 205"/>
                  <a:gd name="T14" fmla="*/ 120 w 131"/>
                  <a:gd name="T15" fmla="*/ 490 h 205"/>
                  <a:gd name="T16" fmla="*/ 141 w 131"/>
                  <a:gd name="T17" fmla="*/ 439 h 205"/>
                  <a:gd name="T18" fmla="*/ 150 w 131"/>
                  <a:gd name="T19" fmla="*/ 346 h 205"/>
                  <a:gd name="T20" fmla="*/ 156 w 131"/>
                  <a:gd name="T21" fmla="*/ 228 h 205"/>
                  <a:gd name="T22" fmla="*/ 164 w 131"/>
                  <a:gd name="T23" fmla="*/ 306 h 205"/>
                  <a:gd name="T24" fmla="*/ 164 w 131"/>
                  <a:gd name="T25" fmla="*/ 465 h 205"/>
                  <a:gd name="T26" fmla="*/ 191 w 131"/>
                  <a:gd name="T27" fmla="*/ 431 h 205"/>
                  <a:gd name="T28" fmla="*/ 204 w 131"/>
                  <a:gd name="T29" fmla="*/ 290 h 205"/>
                  <a:gd name="T30" fmla="*/ 227 w 131"/>
                  <a:gd name="T31" fmla="*/ 107 h 205"/>
                  <a:gd name="T32" fmla="*/ 262 w 131"/>
                  <a:gd name="T33" fmla="*/ 144 h 205"/>
                  <a:gd name="T34" fmla="*/ 267 w 131"/>
                  <a:gd name="T35" fmla="*/ 141 h 205"/>
                  <a:gd name="T36" fmla="*/ 231 w 131"/>
                  <a:gd name="T37" fmla="*/ 63 h 205"/>
                  <a:gd name="T38" fmla="*/ 219 w 131"/>
                  <a:gd name="T39" fmla="*/ 101 h 205"/>
                  <a:gd name="T40" fmla="*/ 193 w 131"/>
                  <a:gd name="T41" fmla="*/ 290 h 205"/>
                  <a:gd name="T42" fmla="*/ 183 w 131"/>
                  <a:gd name="T43" fmla="*/ 427 h 205"/>
                  <a:gd name="T44" fmla="*/ 172 w 131"/>
                  <a:gd name="T45" fmla="*/ 459 h 205"/>
                  <a:gd name="T46" fmla="*/ 175 w 131"/>
                  <a:gd name="T47" fmla="*/ 306 h 205"/>
                  <a:gd name="T48" fmla="*/ 169 w 131"/>
                  <a:gd name="T49" fmla="*/ 204 h 205"/>
                  <a:gd name="T50" fmla="*/ 150 w 131"/>
                  <a:gd name="T51" fmla="*/ 170 h 205"/>
                  <a:gd name="T52" fmla="*/ 142 w 131"/>
                  <a:gd name="T53" fmla="*/ 291 h 205"/>
                  <a:gd name="T54" fmla="*/ 133 w 131"/>
                  <a:gd name="T55" fmla="*/ 431 h 205"/>
                  <a:gd name="T56" fmla="*/ 126 w 131"/>
                  <a:gd name="T57" fmla="*/ 479 h 205"/>
                  <a:gd name="T58" fmla="*/ 120 w 131"/>
                  <a:gd name="T59" fmla="*/ 449 h 205"/>
                  <a:gd name="T60" fmla="*/ 121 w 131"/>
                  <a:gd name="T61" fmla="*/ 268 h 205"/>
                  <a:gd name="T62" fmla="*/ 116 w 131"/>
                  <a:gd name="T63" fmla="*/ 168 h 205"/>
                  <a:gd name="T64" fmla="*/ 109 w 131"/>
                  <a:gd name="T65" fmla="*/ 204 h 205"/>
                  <a:gd name="T66" fmla="*/ 99 w 131"/>
                  <a:gd name="T67" fmla="*/ 169 h 205"/>
                  <a:gd name="T68" fmla="*/ 93 w 131"/>
                  <a:gd name="T69" fmla="*/ 360 h 205"/>
                  <a:gd name="T70" fmla="*/ 64 w 131"/>
                  <a:gd name="T71" fmla="*/ 354 h 205"/>
                  <a:gd name="T72" fmla="*/ 83 w 131"/>
                  <a:gd name="T73" fmla="*/ 157 h 205"/>
                  <a:gd name="T74" fmla="*/ 56 w 131"/>
                  <a:gd name="T75" fmla="*/ 185 h 205"/>
                  <a:gd name="T76" fmla="*/ 35 w 131"/>
                  <a:gd name="T77" fmla="*/ 291 h 205"/>
                  <a:gd name="T78" fmla="*/ 16 w 131"/>
                  <a:gd name="T79" fmla="*/ 346 h 205"/>
                  <a:gd name="T80" fmla="*/ 15 w 131"/>
                  <a:gd name="T81" fmla="*/ 204 h 205"/>
                  <a:gd name="T82" fmla="*/ 5 w 131"/>
                  <a:gd name="T83" fmla="*/ 204 h 205"/>
                  <a:gd name="T84" fmla="*/ 157 w 131"/>
                  <a:gd name="T85" fmla="*/ 184 h 205"/>
                  <a:gd name="T86" fmla="*/ 161 w 131"/>
                  <a:gd name="T87" fmla="*/ 217 h 2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31" h="205">
                    <a:moveTo>
                      <a:pt x="2" y="140"/>
                    </a:moveTo>
                    <a:cubicBezTo>
                      <a:pt x="3" y="143"/>
                      <a:pt x="3" y="143"/>
                      <a:pt x="3" y="143"/>
                    </a:cubicBezTo>
                    <a:cubicBezTo>
                      <a:pt x="3" y="152"/>
                      <a:pt x="4" y="164"/>
                      <a:pt x="10" y="167"/>
                    </a:cubicBezTo>
                    <a:cubicBezTo>
                      <a:pt x="10" y="167"/>
                      <a:pt x="13" y="167"/>
                      <a:pt x="14" y="163"/>
                    </a:cubicBezTo>
                    <a:cubicBezTo>
                      <a:pt x="17" y="150"/>
                      <a:pt x="18" y="135"/>
                      <a:pt x="18" y="121"/>
                    </a:cubicBezTo>
                    <a:cubicBezTo>
                      <a:pt x="19" y="108"/>
                      <a:pt x="19" y="96"/>
                      <a:pt x="22" y="83"/>
                    </a:cubicBezTo>
                    <a:cubicBezTo>
                      <a:pt x="22" y="83"/>
                      <a:pt x="23" y="82"/>
                      <a:pt x="23" y="82"/>
                    </a:cubicBezTo>
                    <a:cubicBezTo>
                      <a:pt x="24" y="82"/>
                      <a:pt x="25" y="82"/>
                      <a:pt x="25" y="83"/>
                    </a:cubicBezTo>
                    <a:cubicBezTo>
                      <a:pt x="26" y="83"/>
                      <a:pt x="27" y="84"/>
                      <a:pt x="27" y="85"/>
                    </a:cubicBezTo>
                    <a:cubicBezTo>
                      <a:pt x="25" y="97"/>
                      <a:pt x="25" y="109"/>
                      <a:pt x="24" y="121"/>
                    </a:cubicBezTo>
                    <a:cubicBezTo>
                      <a:pt x="23" y="135"/>
                      <a:pt x="23" y="135"/>
                      <a:pt x="23" y="135"/>
                    </a:cubicBezTo>
                    <a:cubicBezTo>
                      <a:pt x="23" y="136"/>
                      <a:pt x="22" y="186"/>
                      <a:pt x="29" y="194"/>
                    </a:cubicBezTo>
                    <a:cubicBezTo>
                      <a:pt x="29" y="194"/>
                      <a:pt x="34" y="196"/>
                      <a:pt x="35" y="192"/>
                    </a:cubicBezTo>
                    <a:cubicBezTo>
                      <a:pt x="40" y="183"/>
                      <a:pt x="42" y="150"/>
                      <a:pt x="42" y="150"/>
                    </a:cubicBezTo>
                    <a:cubicBezTo>
                      <a:pt x="42" y="124"/>
                      <a:pt x="42" y="124"/>
                      <a:pt x="42" y="124"/>
                    </a:cubicBezTo>
                    <a:cubicBezTo>
                      <a:pt x="42" y="112"/>
                      <a:pt x="42" y="100"/>
                      <a:pt x="43" y="88"/>
                    </a:cubicBezTo>
                    <a:cubicBezTo>
                      <a:pt x="43" y="89"/>
                      <a:pt x="43" y="89"/>
                      <a:pt x="43" y="89"/>
                    </a:cubicBezTo>
                    <a:cubicBezTo>
                      <a:pt x="45" y="88"/>
                      <a:pt x="47" y="89"/>
                      <a:pt x="48" y="90"/>
                    </a:cubicBezTo>
                    <a:cubicBezTo>
                      <a:pt x="48" y="90"/>
                      <a:pt x="48" y="90"/>
                      <a:pt x="48" y="90"/>
                    </a:cubicBezTo>
                    <a:cubicBezTo>
                      <a:pt x="47" y="97"/>
                      <a:pt x="47" y="104"/>
                      <a:pt x="46" y="111"/>
                    </a:cubicBezTo>
                    <a:cubicBezTo>
                      <a:pt x="46" y="122"/>
                      <a:pt x="45" y="133"/>
                      <a:pt x="45" y="144"/>
                    </a:cubicBezTo>
                    <a:cubicBezTo>
                      <a:pt x="45" y="184"/>
                      <a:pt x="45" y="184"/>
                      <a:pt x="45" y="184"/>
                    </a:cubicBezTo>
                    <a:cubicBezTo>
                      <a:pt x="45" y="186"/>
                      <a:pt x="45" y="186"/>
                      <a:pt x="45" y="186"/>
                    </a:cubicBezTo>
                    <a:cubicBezTo>
                      <a:pt x="45" y="191"/>
                      <a:pt x="45" y="199"/>
                      <a:pt x="49" y="203"/>
                    </a:cubicBezTo>
                    <a:cubicBezTo>
                      <a:pt x="51" y="205"/>
                      <a:pt x="54" y="204"/>
                      <a:pt x="55" y="201"/>
                    </a:cubicBezTo>
                    <a:cubicBezTo>
                      <a:pt x="57" y="197"/>
                      <a:pt x="57" y="192"/>
                      <a:pt x="58" y="188"/>
                    </a:cubicBezTo>
                    <a:cubicBezTo>
                      <a:pt x="58" y="182"/>
                      <a:pt x="58" y="182"/>
                      <a:pt x="58" y="182"/>
                    </a:cubicBezTo>
                    <a:cubicBezTo>
                      <a:pt x="59" y="178"/>
                      <a:pt x="59" y="178"/>
                      <a:pt x="59" y="178"/>
                    </a:cubicBezTo>
                    <a:cubicBezTo>
                      <a:pt x="60" y="170"/>
                      <a:pt x="61" y="163"/>
                      <a:pt x="62" y="154"/>
                    </a:cubicBezTo>
                    <a:cubicBezTo>
                      <a:pt x="62" y="143"/>
                      <a:pt x="62" y="143"/>
                      <a:pt x="62" y="143"/>
                    </a:cubicBezTo>
                    <a:cubicBezTo>
                      <a:pt x="63" y="134"/>
                      <a:pt x="63" y="125"/>
                      <a:pt x="63" y="115"/>
                    </a:cubicBezTo>
                    <a:cubicBezTo>
                      <a:pt x="63" y="111"/>
                      <a:pt x="63" y="104"/>
                      <a:pt x="63" y="97"/>
                    </a:cubicBezTo>
                    <a:cubicBezTo>
                      <a:pt x="63" y="96"/>
                      <a:pt x="64" y="95"/>
                      <a:pt x="64" y="95"/>
                    </a:cubicBezTo>
                    <a:cubicBezTo>
                      <a:pt x="64" y="95"/>
                      <a:pt x="66" y="94"/>
                      <a:pt x="68" y="94"/>
                    </a:cubicBezTo>
                    <a:cubicBezTo>
                      <a:pt x="69" y="101"/>
                      <a:pt x="68" y="108"/>
                      <a:pt x="68" y="116"/>
                    </a:cubicBezTo>
                    <a:cubicBezTo>
                      <a:pt x="68" y="127"/>
                      <a:pt x="68" y="127"/>
                      <a:pt x="68" y="127"/>
                    </a:cubicBezTo>
                    <a:cubicBezTo>
                      <a:pt x="68" y="140"/>
                      <a:pt x="67" y="153"/>
                      <a:pt x="67" y="165"/>
                    </a:cubicBezTo>
                    <a:cubicBezTo>
                      <a:pt x="66" y="180"/>
                      <a:pt x="66" y="180"/>
                      <a:pt x="66" y="180"/>
                    </a:cubicBezTo>
                    <a:cubicBezTo>
                      <a:pt x="65" y="185"/>
                      <a:pt x="65" y="191"/>
                      <a:pt x="68" y="193"/>
                    </a:cubicBezTo>
                    <a:cubicBezTo>
                      <a:pt x="69" y="194"/>
                      <a:pt x="71" y="195"/>
                      <a:pt x="74" y="193"/>
                    </a:cubicBezTo>
                    <a:cubicBezTo>
                      <a:pt x="79" y="191"/>
                      <a:pt x="79" y="185"/>
                      <a:pt x="79" y="180"/>
                    </a:cubicBezTo>
                    <a:cubicBezTo>
                      <a:pt x="79" y="178"/>
                      <a:pt x="79" y="178"/>
                      <a:pt x="79" y="178"/>
                    </a:cubicBezTo>
                    <a:cubicBezTo>
                      <a:pt x="80" y="171"/>
                      <a:pt x="80" y="165"/>
                      <a:pt x="80" y="159"/>
                    </a:cubicBezTo>
                    <a:cubicBezTo>
                      <a:pt x="80" y="152"/>
                      <a:pt x="80" y="145"/>
                      <a:pt x="81" y="138"/>
                    </a:cubicBezTo>
                    <a:cubicBezTo>
                      <a:pt x="84" y="120"/>
                      <a:pt x="84" y="120"/>
                      <a:pt x="84" y="120"/>
                    </a:cubicBezTo>
                    <a:cubicBezTo>
                      <a:pt x="88" y="101"/>
                      <a:pt x="88" y="101"/>
                      <a:pt x="88" y="101"/>
                    </a:cubicBezTo>
                    <a:cubicBezTo>
                      <a:pt x="93" y="51"/>
                      <a:pt x="93" y="51"/>
                      <a:pt x="93" y="51"/>
                    </a:cubicBezTo>
                    <a:cubicBezTo>
                      <a:pt x="94" y="45"/>
                      <a:pt x="94" y="45"/>
                      <a:pt x="94" y="45"/>
                    </a:cubicBezTo>
                    <a:cubicBezTo>
                      <a:pt x="94" y="45"/>
                      <a:pt x="95" y="44"/>
                      <a:pt x="96" y="45"/>
                    </a:cubicBezTo>
                    <a:cubicBezTo>
                      <a:pt x="98" y="50"/>
                      <a:pt x="101" y="53"/>
                      <a:pt x="106" y="58"/>
                    </a:cubicBezTo>
                    <a:cubicBezTo>
                      <a:pt x="108" y="60"/>
                      <a:pt x="108" y="60"/>
                      <a:pt x="108" y="60"/>
                    </a:cubicBezTo>
                    <a:cubicBezTo>
                      <a:pt x="116" y="67"/>
                      <a:pt x="126" y="75"/>
                      <a:pt x="131" y="85"/>
                    </a:cubicBezTo>
                    <a:cubicBezTo>
                      <a:pt x="131" y="85"/>
                      <a:pt x="131" y="85"/>
                      <a:pt x="131" y="85"/>
                    </a:cubicBezTo>
                    <a:cubicBezTo>
                      <a:pt x="126" y="74"/>
                      <a:pt x="119" y="66"/>
                      <a:pt x="110" y="58"/>
                    </a:cubicBezTo>
                    <a:cubicBezTo>
                      <a:pt x="108" y="56"/>
                      <a:pt x="108" y="56"/>
                      <a:pt x="108" y="56"/>
                    </a:cubicBezTo>
                    <a:cubicBezTo>
                      <a:pt x="102" y="50"/>
                      <a:pt x="100" y="44"/>
                      <a:pt x="97" y="37"/>
                    </a:cubicBezTo>
                    <a:cubicBezTo>
                      <a:pt x="97" y="37"/>
                      <a:pt x="95" y="31"/>
                      <a:pt x="95" y="26"/>
                    </a:cubicBezTo>
                    <a:cubicBezTo>
                      <a:pt x="96" y="17"/>
                      <a:pt x="96" y="8"/>
                      <a:pt x="94" y="0"/>
                    </a:cubicBezTo>
                    <a:cubicBezTo>
                      <a:pt x="90" y="0"/>
                      <a:pt x="90" y="0"/>
                      <a:pt x="90" y="0"/>
                    </a:cubicBezTo>
                    <a:cubicBezTo>
                      <a:pt x="93" y="12"/>
                      <a:pt x="91" y="29"/>
                      <a:pt x="90" y="42"/>
                    </a:cubicBezTo>
                    <a:cubicBezTo>
                      <a:pt x="89" y="51"/>
                      <a:pt x="89" y="51"/>
                      <a:pt x="89" y="51"/>
                    </a:cubicBezTo>
                    <a:cubicBezTo>
                      <a:pt x="84" y="100"/>
                      <a:pt x="84" y="100"/>
                      <a:pt x="84" y="100"/>
                    </a:cubicBezTo>
                    <a:cubicBezTo>
                      <a:pt x="80" y="120"/>
                      <a:pt x="80" y="120"/>
                      <a:pt x="80" y="120"/>
                    </a:cubicBezTo>
                    <a:cubicBezTo>
                      <a:pt x="77" y="137"/>
                      <a:pt x="77" y="137"/>
                      <a:pt x="77" y="137"/>
                    </a:cubicBezTo>
                    <a:cubicBezTo>
                      <a:pt x="76" y="145"/>
                      <a:pt x="76" y="152"/>
                      <a:pt x="76" y="159"/>
                    </a:cubicBezTo>
                    <a:cubicBezTo>
                      <a:pt x="76" y="165"/>
                      <a:pt x="76" y="171"/>
                      <a:pt x="75" y="177"/>
                    </a:cubicBezTo>
                    <a:cubicBezTo>
                      <a:pt x="75" y="180"/>
                      <a:pt x="75" y="180"/>
                      <a:pt x="75" y="180"/>
                    </a:cubicBezTo>
                    <a:cubicBezTo>
                      <a:pt x="75" y="184"/>
                      <a:pt x="75" y="189"/>
                      <a:pt x="73" y="190"/>
                    </a:cubicBezTo>
                    <a:cubicBezTo>
                      <a:pt x="72" y="190"/>
                      <a:pt x="71" y="190"/>
                      <a:pt x="71" y="190"/>
                    </a:cubicBezTo>
                    <a:cubicBezTo>
                      <a:pt x="69" y="189"/>
                      <a:pt x="69" y="186"/>
                      <a:pt x="70" y="180"/>
                    </a:cubicBezTo>
                    <a:cubicBezTo>
                      <a:pt x="71" y="165"/>
                      <a:pt x="71" y="165"/>
                      <a:pt x="71" y="165"/>
                    </a:cubicBezTo>
                    <a:cubicBezTo>
                      <a:pt x="71" y="153"/>
                      <a:pt x="72" y="140"/>
                      <a:pt x="72" y="127"/>
                    </a:cubicBezTo>
                    <a:cubicBezTo>
                      <a:pt x="72" y="116"/>
                      <a:pt x="72" y="116"/>
                      <a:pt x="72" y="116"/>
                    </a:cubicBezTo>
                    <a:cubicBezTo>
                      <a:pt x="73" y="107"/>
                      <a:pt x="73" y="98"/>
                      <a:pt x="71" y="89"/>
                    </a:cubicBezTo>
                    <a:cubicBezTo>
                      <a:pt x="70" y="84"/>
                      <a:pt x="70" y="84"/>
                      <a:pt x="70" y="84"/>
                    </a:cubicBezTo>
                    <a:cubicBezTo>
                      <a:pt x="70" y="79"/>
                      <a:pt x="69" y="73"/>
                      <a:pt x="67" y="70"/>
                    </a:cubicBezTo>
                    <a:cubicBezTo>
                      <a:pt x="65" y="72"/>
                      <a:pt x="65" y="72"/>
                      <a:pt x="65" y="72"/>
                    </a:cubicBezTo>
                    <a:cubicBezTo>
                      <a:pt x="62" y="71"/>
                      <a:pt x="62" y="71"/>
                      <a:pt x="62" y="71"/>
                    </a:cubicBezTo>
                    <a:cubicBezTo>
                      <a:pt x="60" y="83"/>
                      <a:pt x="59" y="96"/>
                      <a:pt x="59" y="106"/>
                    </a:cubicBezTo>
                    <a:cubicBezTo>
                      <a:pt x="59" y="110"/>
                      <a:pt x="59" y="113"/>
                      <a:pt x="59" y="115"/>
                    </a:cubicBezTo>
                    <a:cubicBezTo>
                      <a:pt x="59" y="117"/>
                      <a:pt x="59" y="119"/>
                      <a:pt x="59" y="121"/>
                    </a:cubicBezTo>
                    <a:cubicBezTo>
                      <a:pt x="59" y="128"/>
                      <a:pt x="59" y="136"/>
                      <a:pt x="58" y="143"/>
                    </a:cubicBezTo>
                    <a:cubicBezTo>
                      <a:pt x="58" y="154"/>
                      <a:pt x="58" y="154"/>
                      <a:pt x="58" y="154"/>
                    </a:cubicBezTo>
                    <a:cubicBezTo>
                      <a:pt x="57" y="162"/>
                      <a:pt x="56" y="170"/>
                      <a:pt x="55" y="178"/>
                    </a:cubicBezTo>
                    <a:cubicBezTo>
                      <a:pt x="54" y="182"/>
                      <a:pt x="54" y="182"/>
                      <a:pt x="54" y="182"/>
                    </a:cubicBezTo>
                    <a:cubicBezTo>
                      <a:pt x="54" y="187"/>
                      <a:pt x="54" y="187"/>
                      <a:pt x="54" y="187"/>
                    </a:cubicBezTo>
                    <a:cubicBezTo>
                      <a:pt x="53" y="191"/>
                      <a:pt x="53" y="195"/>
                      <a:pt x="52" y="198"/>
                    </a:cubicBezTo>
                    <a:cubicBezTo>
                      <a:pt x="52" y="199"/>
                      <a:pt x="50" y="198"/>
                      <a:pt x="50" y="197"/>
                    </a:cubicBezTo>
                    <a:cubicBezTo>
                      <a:pt x="49" y="195"/>
                      <a:pt x="49" y="192"/>
                      <a:pt x="49" y="189"/>
                    </a:cubicBezTo>
                    <a:cubicBezTo>
                      <a:pt x="49" y="188"/>
                      <a:pt x="49" y="187"/>
                      <a:pt x="49" y="186"/>
                    </a:cubicBezTo>
                    <a:cubicBezTo>
                      <a:pt x="49" y="184"/>
                      <a:pt x="49" y="184"/>
                      <a:pt x="49" y="184"/>
                    </a:cubicBezTo>
                    <a:cubicBezTo>
                      <a:pt x="49" y="144"/>
                      <a:pt x="49" y="144"/>
                      <a:pt x="49" y="144"/>
                    </a:cubicBezTo>
                    <a:cubicBezTo>
                      <a:pt x="49" y="133"/>
                      <a:pt x="50" y="122"/>
                      <a:pt x="50" y="111"/>
                    </a:cubicBezTo>
                    <a:cubicBezTo>
                      <a:pt x="51" y="101"/>
                      <a:pt x="52" y="90"/>
                      <a:pt x="52" y="79"/>
                    </a:cubicBezTo>
                    <a:cubicBezTo>
                      <a:pt x="52" y="75"/>
                      <a:pt x="52" y="72"/>
                      <a:pt x="52" y="69"/>
                    </a:cubicBezTo>
                    <a:cubicBezTo>
                      <a:pt x="48" y="69"/>
                      <a:pt x="48" y="69"/>
                      <a:pt x="48" y="69"/>
                    </a:cubicBezTo>
                    <a:cubicBezTo>
                      <a:pt x="48" y="74"/>
                      <a:pt x="48" y="79"/>
                      <a:pt x="48" y="84"/>
                    </a:cubicBezTo>
                    <a:cubicBezTo>
                      <a:pt x="48" y="84"/>
                      <a:pt x="47" y="85"/>
                      <a:pt x="46" y="85"/>
                    </a:cubicBezTo>
                    <a:cubicBezTo>
                      <a:pt x="46" y="85"/>
                      <a:pt x="45" y="85"/>
                      <a:pt x="45" y="84"/>
                    </a:cubicBezTo>
                    <a:cubicBezTo>
                      <a:pt x="44" y="84"/>
                      <a:pt x="43" y="83"/>
                      <a:pt x="43" y="83"/>
                    </a:cubicBezTo>
                    <a:cubicBezTo>
                      <a:pt x="44" y="79"/>
                      <a:pt x="44" y="75"/>
                      <a:pt x="45" y="71"/>
                    </a:cubicBezTo>
                    <a:cubicBezTo>
                      <a:pt x="41" y="70"/>
                      <a:pt x="41" y="70"/>
                      <a:pt x="41" y="70"/>
                    </a:cubicBezTo>
                    <a:cubicBezTo>
                      <a:pt x="38" y="86"/>
                      <a:pt x="38" y="103"/>
                      <a:pt x="38" y="119"/>
                    </a:cubicBezTo>
                    <a:cubicBezTo>
                      <a:pt x="38" y="121"/>
                      <a:pt x="38" y="122"/>
                      <a:pt x="38" y="124"/>
                    </a:cubicBezTo>
                    <a:cubicBezTo>
                      <a:pt x="38" y="149"/>
                      <a:pt x="38" y="149"/>
                      <a:pt x="38" y="149"/>
                    </a:cubicBezTo>
                    <a:cubicBezTo>
                      <a:pt x="37" y="158"/>
                      <a:pt x="35" y="181"/>
                      <a:pt x="32" y="189"/>
                    </a:cubicBezTo>
                    <a:cubicBezTo>
                      <a:pt x="32" y="189"/>
                      <a:pt x="31" y="189"/>
                      <a:pt x="31" y="188"/>
                    </a:cubicBezTo>
                    <a:cubicBezTo>
                      <a:pt x="28" y="181"/>
                      <a:pt x="27" y="161"/>
                      <a:pt x="27" y="147"/>
                    </a:cubicBezTo>
                    <a:cubicBezTo>
                      <a:pt x="27" y="142"/>
                      <a:pt x="27" y="138"/>
                      <a:pt x="27" y="136"/>
                    </a:cubicBezTo>
                    <a:cubicBezTo>
                      <a:pt x="28" y="122"/>
                      <a:pt x="28" y="122"/>
                      <a:pt x="28" y="122"/>
                    </a:cubicBezTo>
                    <a:cubicBezTo>
                      <a:pt x="29" y="102"/>
                      <a:pt x="30" y="83"/>
                      <a:pt x="34" y="65"/>
                    </a:cubicBezTo>
                    <a:cubicBezTo>
                      <a:pt x="30" y="64"/>
                      <a:pt x="30" y="64"/>
                      <a:pt x="30" y="64"/>
                    </a:cubicBezTo>
                    <a:cubicBezTo>
                      <a:pt x="29" y="69"/>
                      <a:pt x="28" y="74"/>
                      <a:pt x="28" y="79"/>
                    </a:cubicBezTo>
                    <a:cubicBezTo>
                      <a:pt x="26" y="79"/>
                      <a:pt x="24" y="78"/>
                      <a:pt x="23" y="77"/>
                    </a:cubicBezTo>
                    <a:cubicBezTo>
                      <a:pt x="25" y="72"/>
                      <a:pt x="26" y="67"/>
                      <a:pt x="29" y="62"/>
                    </a:cubicBezTo>
                    <a:cubicBezTo>
                      <a:pt x="25" y="60"/>
                      <a:pt x="25" y="60"/>
                      <a:pt x="25" y="60"/>
                    </a:cubicBezTo>
                    <a:cubicBezTo>
                      <a:pt x="16" y="79"/>
                      <a:pt x="15" y="100"/>
                      <a:pt x="14" y="121"/>
                    </a:cubicBezTo>
                    <a:cubicBezTo>
                      <a:pt x="14" y="133"/>
                      <a:pt x="13" y="146"/>
                      <a:pt x="10" y="159"/>
                    </a:cubicBezTo>
                    <a:cubicBezTo>
                      <a:pt x="10" y="159"/>
                      <a:pt x="9" y="159"/>
                      <a:pt x="9" y="158"/>
                    </a:cubicBezTo>
                    <a:cubicBezTo>
                      <a:pt x="7" y="154"/>
                      <a:pt x="7" y="147"/>
                      <a:pt x="7" y="143"/>
                    </a:cubicBezTo>
                    <a:cubicBezTo>
                      <a:pt x="6" y="140"/>
                      <a:pt x="6" y="140"/>
                      <a:pt x="6" y="140"/>
                    </a:cubicBezTo>
                    <a:cubicBezTo>
                      <a:pt x="5" y="131"/>
                      <a:pt x="5" y="121"/>
                      <a:pt x="5" y="112"/>
                    </a:cubicBezTo>
                    <a:cubicBezTo>
                      <a:pt x="5" y="103"/>
                      <a:pt x="5" y="94"/>
                      <a:pt x="6" y="84"/>
                    </a:cubicBezTo>
                    <a:cubicBezTo>
                      <a:pt x="7" y="63"/>
                      <a:pt x="9" y="38"/>
                      <a:pt x="19" y="20"/>
                    </a:cubicBezTo>
                    <a:cubicBezTo>
                      <a:pt x="16" y="18"/>
                      <a:pt x="16" y="18"/>
                      <a:pt x="16" y="18"/>
                    </a:cubicBezTo>
                    <a:cubicBezTo>
                      <a:pt x="5" y="37"/>
                      <a:pt x="3" y="62"/>
                      <a:pt x="2" y="84"/>
                    </a:cubicBezTo>
                    <a:cubicBezTo>
                      <a:pt x="1" y="102"/>
                      <a:pt x="0" y="121"/>
                      <a:pt x="2" y="140"/>
                    </a:cubicBezTo>
                    <a:close/>
                    <a:moveTo>
                      <a:pt x="64" y="89"/>
                    </a:moveTo>
                    <a:cubicBezTo>
                      <a:pt x="64" y="85"/>
                      <a:pt x="65" y="80"/>
                      <a:pt x="65" y="76"/>
                    </a:cubicBezTo>
                    <a:cubicBezTo>
                      <a:pt x="66" y="79"/>
                      <a:pt x="66" y="81"/>
                      <a:pt x="66" y="84"/>
                    </a:cubicBezTo>
                    <a:cubicBezTo>
                      <a:pt x="67" y="88"/>
                      <a:pt x="67" y="88"/>
                      <a:pt x="67" y="88"/>
                    </a:cubicBezTo>
                    <a:cubicBezTo>
                      <a:pt x="67" y="88"/>
                      <a:pt x="66" y="90"/>
                      <a:pt x="66" y="90"/>
                    </a:cubicBezTo>
                    <a:cubicBezTo>
                      <a:pt x="66" y="90"/>
                      <a:pt x="65" y="90"/>
                      <a:pt x="65" y="90"/>
                    </a:cubicBezTo>
                    <a:cubicBezTo>
                      <a:pt x="64" y="90"/>
                      <a:pt x="64" y="89"/>
                      <a:pt x="64" y="89"/>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69" name="Freeform 381">
                <a:extLst>
                  <a:ext uri="{FF2B5EF4-FFF2-40B4-BE49-F238E27FC236}">
                    <a16:creationId xmlns:a16="http://schemas.microsoft.com/office/drawing/2014/main" id="{02FBAC94-E180-AC5A-E494-A05DE14DCB79}"/>
                  </a:ext>
                </a:extLst>
              </p:cNvPr>
              <p:cNvSpPr>
                <a:spLocks/>
              </p:cNvSpPr>
              <p:nvPr/>
            </p:nvSpPr>
            <p:spPr bwMode="auto">
              <a:xfrm>
                <a:off x="1237" y="3303"/>
                <a:ext cx="84" cy="729"/>
              </a:xfrm>
              <a:custGeom>
                <a:avLst/>
                <a:gdLst>
                  <a:gd name="T0" fmla="*/ 0 w 62"/>
                  <a:gd name="T1" fmla="*/ 1247 h 542"/>
                  <a:gd name="T2" fmla="*/ 27 w 62"/>
                  <a:gd name="T3" fmla="*/ 1084 h 542"/>
                  <a:gd name="T4" fmla="*/ 50 w 62"/>
                  <a:gd name="T5" fmla="*/ 881 h 542"/>
                  <a:gd name="T6" fmla="*/ 112 w 62"/>
                  <a:gd name="T7" fmla="*/ 577 h 542"/>
                  <a:gd name="T8" fmla="*/ 118 w 62"/>
                  <a:gd name="T9" fmla="*/ 472 h 542"/>
                  <a:gd name="T10" fmla="*/ 121 w 62"/>
                  <a:gd name="T11" fmla="*/ 418 h 542"/>
                  <a:gd name="T12" fmla="*/ 112 w 62"/>
                  <a:gd name="T13" fmla="*/ 319 h 542"/>
                  <a:gd name="T14" fmla="*/ 103 w 62"/>
                  <a:gd name="T15" fmla="*/ 227 h 542"/>
                  <a:gd name="T16" fmla="*/ 89 w 62"/>
                  <a:gd name="T17" fmla="*/ 121 h 542"/>
                  <a:gd name="T18" fmla="*/ 76 w 62"/>
                  <a:gd name="T19" fmla="*/ 5 h 542"/>
                  <a:gd name="T20" fmla="*/ 104 w 62"/>
                  <a:gd name="T21" fmla="*/ 0 h 542"/>
                  <a:gd name="T22" fmla="*/ 110 w 62"/>
                  <a:gd name="T23" fmla="*/ 117 h 542"/>
                  <a:gd name="T24" fmla="*/ 121 w 62"/>
                  <a:gd name="T25" fmla="*/ 227 h 542"/>
                  <a:gd name="T26" fmla="*/ 133 w 62"/>
                  <a:gd name="T27" fmla="*/ 316 h 542"/>
                  <a:gd name="T28" fmla="*/ 141 w 62"/>
                  <a:gd name="T29" fmla="*/ 418 h 542"/>
                  <a:gd name="T30" fmla="*/ 138 w 62"/>
                  <a:gd name="T31" fmla="*/ 473 h 542"/>
                  <a:gd name="T32" fmla="*/ 133 w 62"/>
                  <a:gd name="T33" fmla="*/ 573 h 542"/>
                  <a:gd name="T34" fmla="*/ 68 w 62"/>
                  <a:gd name="T35" fmla="*/ 888 h 542"/>
                  <a:gd name="T36" fmla="*/ 47 w 62"/>
                  <a:gd name="T37" fmla="*/ 1079 h 542"/>
                  <a:gd name="T38" fmla="*/ 45 w 62"/>
                  <a:gd name="T39" fmla="*/ 1190 h 542"/>
                  <a:gd name="T40" fmla="*/ 45 w 62"/>
                  <a:gd name="T41" fmla="*/ 1190 h 542"/>
                  <a:gd name="T42" fmla="*/ 129 w 62"/>
                  <a:gd name="T43" fmla="*/ 1289 h 542"/>
                  <a:gd name="T44" fmla="*/ 154 w 62"/>
                  <a:gd name="T45" fmla="*/ 1302 h 542"/>
                  <a:gd name="T46" fmla="*/ 141 w 62"/>
                  <a:gd name="T47" fmla="*/ 1319 h 542"/>
                  <a:gd name="T48" fmla="*/ 118 w 62"/>
                  <a:gd name="T49" fmla="*/ 1302 h 542"/>
                  <a:gd name="T50" fmla="*/ 45 w 62"/>
                  <a:gd name="T51" fmla="*/ 1241 h 542"/>
                  <a:gd name="T52" fmla="*/ 27 w 62"/>
                  <a:gd name="T53" fmla="*/ 1239 h 542"/>
                  <a:gd name="T54" fmla="*/ 15 w 62"/>
                  <a:gd name="T55" fmla="*/ 1258 h 542"/>
                  <a:gd name="T56" fmla="*/ 0 w 62"/>
                  <a:gd name="T57" fmla="*/ 1247 h 54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62" h="542">
                    <a:moveTo>
                      <a:pt x="0" y="512"/>
                    </a:moveTo>
                    <a:cubicBezTo>
                      <a:pt x="11" y="497"/>
                      <a:pt x="15" y="464"/>
                      <a:pt x="11" y="445"/>
                    </a:cubicBezTo>
                    <a:cubicBezTo>
                      <a:pt x="7" y="425"/>
                      <a:pt x="9" y="388"/>
                      <a:pt x="20" y="362"/>
                    </a:cubicBezTo>
                    <a:cubicBezTo>
                      <a:pt x="31" y="336"/>
                      <a:pt x="49" y="261"/>
                      <a:pt x="45" y="237"/>
                    </a:cubicBezTo>
                    <a:cubicBezTo>
                      <a:pt x="43" y="223"/>
                      <a:pt x="45" y="208"/>
                      <a:pt x="47" y="194"/>
                    </a:cubicBezTo>
                    <a:cubicBezTo>
                      <a:pt x="48" y="186"/>
                      <a:pt x="49" y="179"/>
                      <a:pt x="49" y="172"/>
                    </a:cubicBezTo>
                    <a:cubicBezTo>
                      <a:pt x="50" y="158"/>
                      <a:pt x="48" y="145"/>
                      <a:pt x="45" y="131"/>
                    </a:cubicBezTo>
                    <a:cubicBezTo>
                      <a:pt x="43" y="119"/>
                      <a:pt x="41" y="106"/>
                      <a:pt x="41" y="94"/>
                    </a:cubicBezTo>
                    <a:cubicBezTo>
                      <a:pt x="41" y="80"/>
                      <a:pt x="39" y="65"/>
                      <a:pt x="36" y="50"/>
                    </a:cubicBezTo>
                    <a:cubicBezTo>
                      <a:pt x="34" y="34"/>
                      <a:pt x="31" y="19"/>
                      <a:pt x="30" y="2"/>
                    </a:cubicBezTo>
                    <a:cubicBezTo>
                      <a:pt x="42" y="0"/>
                      <a:pt x="42" y="0"/>
                      <a:pt x="42" y="0"/>
                    </a:cubicBezTo>
                    <a:cubicBezTo>
                      <a:pt x="41" y="17"/>
                      <a:pt x="41" y="33"/>
                      <a:pt x="44" y="48"/>
                    </a:cubicBezTo>
                    <a:cubicBezTo>
                      <a:pt x="47" y="64"/>
                      <a:pt x="49" y="80"/>
                      <a:pt x="49" y="94"/>
                    </a:cubicBezTo>
                    <a:cubicBezTo>
                      <a:pt x="49" y="106"/>
                      <a:pt x="51" y="118"/>
                      <a:pt x="53" y="130"/>
                    </a:cubicBezTo>
                    <a:cubicBezTo>
                      <a:pt x="55" y="143"/>
                      <a:pt x="58" y="158"/>
                      <a:pt x="57" y="172"/>
                    </a:cubicBezTo>
                    <a:cubicBezTo>
                      <a:pt x="57" y="180"/>
                      <a:pt x="56" y="187"/>
                      <a:pt x="55" y="195"/>
                    </a:cubicBezTo>
                    <a:cubicBezTo>
                      <a:pt x="53" y="208"/>
                      <a:pt x="51" y="223"/>
                      <a:pt x="53" y="236"/>
                    </a:cubicBezTo>
                    <a:cubicBezTo>
                      <a:pt x="58" y="263"/>
                      <a:pt x="38" y="340"/>
                      <a:pt x="27" y="365"/>
                    </a:cubicBezTo>
                    <a:cubicBezTo>
                      <a:pt x="17" y="390"/>
                      <a:pt x="16" y="425"/>
                      <a:pt x="19" y="443"/>
                    </a:cubicBezTo>
                    <a:cubicBezTo>
                      <a:pt x="22" y="456"/>
                      <a:pt x="21" y="473"/>
                      <a:pt x="18" y="489"/>
                    </a:cubicBezTo>
                    <a:cubicBezTo>
                      <a:pt x="18" y="489"/>
                      <a:pt x="18" y="489"/>
                      <a:pt x="18" y="489"/>
                    </a:cubicBezTo>
                    <a:cubicBezTo>
                      <a:pt x="20" y="508"/>
                      <a:pt x="37" y="519"/>
                      <a:pt x="52" y="529"/>
                    </a:cubicBezTo>
                    <a:cubicBezTo>
                      <a:pt x="62" y="535"/>
                      <a:pt x="62" y="535"/>
                      <a:pt x="62" y="535"/>
                    </a:cubicBezTo>
                    <a:cubicBezTo>
                      <a:pt x="57" y="542"/>
                      <a:pt x="57" y="542"/>
                      <a:pt x="57" y="542"/>
                    </a:cubicBezTo>
                    <a:cubicBezTo>
                      <a:pt x="47" y="535"/>
                      <a:pt x="47" y="535"/>
                      <a:pt x="47" y="535"/>
                    </a:cubicBezTo>
                    <a:cubicBezTo>
                      <a:pt x="37" y="529"/>
                      <a:pt x="25" y="521"/>
                      <a:pt x="18" y="510"/>
                    </a:cubicBezTo>
                    <a:cubicBezTo>
                      <a:pt x="16" y="508"/>
                      <a:pt x="12" y="507"/>
                      <a:pt x="11" y="509"/>
                    </a:cubicBezTo>
                    <a:cubicBezTo>
                      <a:pt x="10" y="512"/>
                      <a:pt x="8" y="515"/>
                      <a:pt x="6" y="517"/>
                    </a:cubicBezTo>
                    <a:lnTo>
                      <a:pt x="0" y="512"/>
                    </a:ln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70" name="Freeform 382">
                <a:extLst>
                  <a:ext uri="{FF2B5EF4-FFF2-40B4-BE49-F238E27FC236}">
                    <a16:creationId xmlns:a16="http://schemas.microsoft.com/office/drawing/2014/main" id="{521D55A0-10ED-A22F-89BC-CC7907DE3654}"/>
                  </a:ext>
                </a:extLst>
              </p:cNvPr>
              <p:cNvSpPr>
                <a:spLocks/>
              </p:cNvSpPr>
              <p:nvPr/>
            </p:nvSpPr>
            <p:spPr bwMode="auto">
              <a:xfrm>
                <a:off x="1212" y="3116"/>
                <a:ext cx="202" cy="947"/>
              </a:xfrm>
              <a:custGeom>
                <a:avLst/>
                <a:gdLst>
                  <a:gd name="T0" fmla="*/ 0 w 150"/>
                  <a:gd name="T1" fmla="*/ 1375 h 704"/>
                  <a:gd name="T2" fmla="*/ 1 w 150"/>
                  <a:gd name="T3" fmla="*/ 1344 h 704"/>
                  <a:gd name="T4" fmla="*/ 1 w 150"/>
                  <a:gd name="T5" fmla="*/ 1310 h 704"/>
                  <a:gd name="T6" fmla="*/ 16 w 150"/>
                  <a:gd name="T7" fmla="*/ 1317 h 704"/>
                  <a:gd name="T8" fmla="*/ 22 w 150"/>
                  <a:gd name="T9" fmla="*/ 1361 h 704"/>
                  <a:gd name="T10" fmla="*/ 35 w 150"/>
                  <a:gd name="T11" fmla="*/ 1430 h 704"/>
                  <a:gd name="T12" fmla="*/ 79 w 150"/>
                  <a:gd name="T13" fmla="*/ 1616 h 704"/>
                  <a:gd name="T14" fmla="*/ 252 w 150"/>
                  <a:gd name="T15" fmla="*/ 1599 h 704"/>
                  <a:gd name="T16" fmla="*/ 261 w 150"/>
                  <a:gd name="T17" fmla="*/ 1585 h 704"/>
                  <a:gd name="T18" fmla="*/ 220 w 150"/>
                  <a:gd name="T19" fmla="*/ 1540 h 704"/>
                  <a:gd name="T20" fmla="*/ 184 w 150"/>
                  <a:gd name="T21" fmla="*/ 1511 h 704"/>
                  <a:gd name="T22" fmla="*/ 147 w 150"/>
                  <a:gd name="T23" fmla="*/ 1290 h 704"/>
                  <a:gd name="T24" fmla="*/ 147 w 150"/>
                  <a:gd name="T25" fmla="*/ 1289 h 704"/>
                  <a:gd name="T26" fmla="*/ 148 w 150"/>
                  <a:gd name="T27" fmla="*/ 1289 h 704"/>
                  <a:gd name="T28" fmla="*/ 225 w 150"/>
                  <a:gd name="T29" fmla="*/ 675 h 704"/>
                  <a:gd name="T30" fmla="*/ 182 w 150"/>
                  <a:gd name="T31" fmla="*/ 246 h 704"/>
                  <a:gd name="T32" fmla="*/ 154 w 150"/>
                  <a:gd name="T33" fmla="*/ 0 h 704"/>
                  <a:gd name="T34" fmla="*/ 183 w 150"/>
                  <a:gd name="T35" fmla="*/ 1 h 704"/>
                  <a:gd name="T36" fmla="*/ 183 w 150"/>
                  <a:gd name="T37" fmla="*/ 15 h 704"/>
                  <a:gd name="T38" fmla="*/ 210 w 150"/>
                  <a:gd name="T39" fmla="*/ 241 h 704"/>
                  <a:gd name="T40" fmla="*/ 255 w 150"/>
                  <a:gd name="T41" fmla="*/ 650 h 704"/>
                  <a:gd name="T42" fmla="*/ 255 w 150"/>
                  <a:gd name="T43" fmla="*/ 677 h 704"/>
                  <a:gd name="T44" fmla="*/ 176 w 150"/>
                  <a:gd name="T45" fmla="*/ 1295 h 704"/>
                  <a:gd name="T46" fmla="*/ 174 w 150"/>
                  <a:gd name="T47" fmla="*/ 1332 h 704"/>
                  <a:gd name="T48" fmla="*/ 210 w 150"/>
                  <a:gd name="T49" fmla="*/ 1494 h 704"/>
                  <a:gd name="T50" fmla="*/ 237 w 150"/>
                  <a:gd name="T51" fmla="*/ 1519 h 704"/>
                  <a:gd name="T52" fmla="*/ 290 w 150"/>
                  <a:gd name="T53" fmla="*/ 1579 h 704"/>
                  <a:gd name="T54" fmla="*/ 298 w 150"/>
                  <a:gd name="T55" fmla="*/ 1585 h 704"/>
                  <a:gd name="T56" fmla="*/ 315 w 150"/>
                  <a:gd name="T57" fmla="*/ 1594 h 704"/>
                  <a:gd name="T58" fmla="*/ 331 w 150"/>
                  <a:gd name="T59" fmla="*/ 1599 h 704"/>
                  <a:gd name="T60" fmla="*/ 366 w 150"/>
                  <a:gd name="T61" fmla="*/ 1629 h 704"/>
                  <a:gd name="T62" fmla="*/ 326 w 150"/>
                  <a:gd name="T63" fmla="*/ 1616 h 704"/>
                  <a:gd name="T64" fmla="*/ 308 w 150"/>
                  <a:gd name="T65" fmla="*/ 1609 h 704"/>
                  <a:gd name="T66" fmla="*/ 287 w 150"/>
                  <a:gd name="T67" fmla="*/ 1601 h 704"/>
                  <a:gd name="T68" fmla="*/ 287 w 150"/>
                  <a:gd name="T69" fmla="*/ 1601 h 704"/>
                  <a:gd name="T70" fmla="*/ 281 w 150"/>
                  <a:gd name="T71" fmla="*/ 1609 h 704"/>
                  <a:gd name="T72" fmla="*/ 310 w 150"/>
                  <a:gd name="T73" fmla="*/ 1630 h 704"/>
                  <a:gd name="T74" fmla="*/ 345 w 150"/>
                  <a:gd name="T75" fmla="*/ 1677 h 704"/>
                  <a:gd name="T76" fmla="*/ 298 w 150"/>
                  <a:gd name="T77" fmla="*/ 1642 h 704"/>
                  <a:gd name="T78" fmla="*/ 268 w 150"/>
                  <a:gd name="T79" fmla="*/ 1621 h 704"/>
                  <a:gd name="T80" fmla="*/ 246 w 150"/>
                  <a:gd name="T81" fmla="*/ 1636 h 704"/>
                  <a:gd name="T82" fmla="*/ 287 w 150"/>
                  <a:gd name="T83" fmla="*/ 1683 h 704"/>
                  <a:gd name="T84" fmla="*/ 296 w 150"/>
                  <a:gd name="T85" fmla="*/ 1714 h 704"/>
                  <a:gd name="T86" fmla="*/ 271 w 150"/>
                  <a:gd name="T87" fmla="*/ 1683 h 704"/>
                  <a:gd name="T88" fmla="*/ 226 w 150"/>
                  <a:gd name="T89" fmla="*/ 1645 h 704"/>
                  <a:gd name="T90" fmla="*/ 205 w 150"/>
                  <a:gd name="T91" fmla="*/ 1656 h 704"/>
                  <a:gd name="T92" fmla="*/ 218 w 150"/>
                  <a:gd name="T93" fmla="*/ 1712 h 704"/>
                  <a:gd name="T94" fmla="*/ 184 w 150"/>
                  <a:gd name="T95" fmla="*/ 1660 h 704"/>
                  <a:gd name="T96" fmla="*/ 110 w 150"/>
                  <a:gd name="T97" fmla="*/ 1665 h 704"/>
                  <a:gd name="T98" fmla="*/ 112 w 150"/>
                  <a:gd name="T99" fmla="*/ 1677 h 704"/>
                  <a:gd name="T100" fmla="*/ 119 w 150"/>
                  <a:gd name="T101" fmla="*/ 1714 h 704"/>
                  <a:gd name="T102" fmla="*/ 98 w 150"/>
                  <a:gd name="T103" fmla="*/ 1677 h 704"/>
                  <a:gd name="T104" fmla="*/ 90 w 150"/>
                  <a:gd name="T105" fmla="*/ 1657 h 704"/>
                  <a:gd name="T106" fmla="*/ 58 w 150"/>
                  <a:gd name="T107" fmla="*/ 1636 h 704"/>
                  <a:gd name="T108" fmla="*/ 5 w 150"/>
                  <a:gd name="T109" fmla="*/ 1426 h 704"/>
                  <a:gd name="T110" fmla="*/ 0 w 150"/>
                  <a:gd name="T111" fmla="*/ 1375 h 70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50" h="704">
                    <a:moveTo>
                      <a:pt x="0" y="565"/>
                    </a:moveTo>
                    <a:cubicBezTo>
                      <a:pt x="1" y="560"/>
                      <a:pt x="2" y="554"/>
                      <a:pt x="1" y="552"/>
                    </a:cubicBezTo>
                    <a:cubicBezTo>
                      <a:pt x="1" y="548"/>
                      <a:pt x="0" y="542"/>
                      <a:pt x="1" y="538"/>
                    </a:cubicBezTo>
                    <a:cubicBezTo>
                      <a:pt x="7" y="541"/>
                      <a:pt x="7" y="541"/>
                      <a:pt x="7" y="541"/>
                    </a:cubicBezTo>
                    <a:cubicBezTo>
                      <a:pt x="5" y="546"/>
                      <a:pt x="7" y="552"/>
                      <a:pt x="9" y="559"/>
                    </a:cubicBezTo>
                    <a:cubicBezTo>
                      <a:pt x="12" y="567"/>
                      <a:pt x="14" y="576"/>
                      <a:pt x="14" y="587"/>
                    </a:cubicBezTo>
                    <a:cubicBezTo>
                      <a:pt x="12" y="608"/>
                      <a:pt x="18" y="647"/>
                      <a:pt x="33" y="664"/>
                    </a:cubicBezTo>
                    <a:cubicBezTo>
                      <a:pt x="48" y="682"/>
                      <a:pt x="84" y="671"/>
                      <a:pt x="103" y="657"/>
                    </a:cubicBezTo>
                    <a:cubicBezTo>
                      <a:pt x="105" y="655"/>
                      <a:pt x="107" y="653"/>
                      <a:pt x="107" y="651"/>
                    </a:cubicBezTo>
                    <a:cubicBezTo>
                      <a:pt x="107" y="646"/>
                      <a:pt x="97" y="639"/>
                      <a:pt x="90" y="633"/>
                    </a:cubicBezTo>
                    <a:cubicBezTo>
                      <a:pt x="84" y="629"/>
                      <a:pt x="79" y="625"/>
                      <a:pt x="76" y="621"/>
                    </a:cubicBezTo>
                    <a:cubicBezTo>
                      <a:pt x="65" y="607"/>
                      <a:pt x="55" y="557"/>
                      <a:pt x="60" y="530"/>
                    </a:cubicBezTo>
                    <a:cubicBezTo>
                      <a:pt x="60" y="529"/>
                      <a:pt x="60" y="529"/>
                      <a:pt x="60" y="529"/>
                    </a:cubicBezTo>
                    <a:cubicBezTo>
                      <a:pt x="61" y="529"/>
                      <a:pt x="61" y="529"/>
                      <a:pt x="61" y="529"/>
                    </a:cubicBezTo>
                    <a:cubicBezTo>
                      <a:pt x="80" y="465"/>
                      <a:pt x="90" y="383"/>
                      <a:pt x="92" y="277"/>
                    </a:cubicBezTo>
                    <a:cubicBezTo>
                      <a:pt x="93" y="214"/>
                      <a:pt x="83" y="154"/>
                      <a:pt x="74" y="101"/>
                    </a:cubicBezTo>
                    <a:cubicBezTo>
                      <a:pt x="68" y="61"/>
                      <a:pt x="62" y="26"/>
                      <a:pt x="63" y="0"/>
                    </a:cubicBezTo>
                    <a:cubicBezTo>
                      <a:pt x="75" y="1"/>
                      <a:pt x="75" y="1"/>
                      <a:pt x="75" y="1"/>
                    </a:cubicBezTo>
                    <a:cubicBezTo>
                      <a:pt x="75" y="2"/>
                      <a:pt x="75" y="4"/>
                      <a:pt x="75" y="6"/>
                    </a:cubicBezTo>
                    <a:cubicBezTo>
                      <a:pt x="75" y="30"/>
                      <a:pt x="80" y="62"/>
                      <a:pt x="86" y="99"/>
                    </a:cubicBezTo>
                    <a:cubicBezTo>
                      <a:pt x="95" y="150"/>
                      <a:pt x="104" y="207"/>
                      <a:pt x="104" y="267"/>
                    </a:cubicBezTo>
                    <a:cubicBezTo>
                      <a:pt x="104" y="271"/>
                      <a:pt x="104" y="274"/>
                      <a:pt x="104" y="278"/>
                    </a:cubicBezTo>
                    <a:cubicBezTo>
                      <a:pt x="102" y="384"/>
                      <a:pt x="91" y="467"/>
                      <a:pt x="72" y="532"/>
                    </a:cubicBezTo>
                    <a:cubicBezTo>
                      <a:pt x="71" y="537"/>
                      <a:pt x="71" y="542"/>
                      <a:pt x="71" y="547"/>
                    </a:cubicBezTo>
                    <a:cubicBezTo>
                      <a:pt x="71" y="573"/>
                      <a:pt x="79" y="605"/>
                      <a:pt x="86" y="614"/>
                    </a:cubicBezTo>
                    <a:cubicBezTo>
                      <a:pt x="88" y="617"/>
                      <a:pt x="93" y="620"/>
                      <a:pt x="97" y="624"/>
                    </a:cubicBezTo>
                    <a:cubicBezTo>
                      <a:pt x="107" y="631"/>
                      <a:pt x="117" y="639"/>
                      <a:pt x="119" y="649"/>
                    </a:cubicBezTo>
                    <a:cubicBezTo>
                      <a:pt x="120" y="650"/>
                      <a:pt x="121" y="650"/>
                      <a:pt x="122" y="651"/>
                    </a:cubicBezTo>
                    <a:cubicBezTo>
                      <a:pt x="129" y="655"/>
                      <a:pt x="129" y="655"/>
                      <a:pt x="129" y="655"/>
                    </a:cubicBezTo>
                    <a:cubicBezTo>
                      <a:pt x="136" y="657"/>
                      <a:pt x="136" y="657"/>
                      <a:pt x="136" y="657"/>
                    </a:cubicBezTo>
                    <a:cubicBezTo>
                      <a:pt x="142" y="659"/>
                      <a:pt x="145" y="663"/>
                      <a:pt x="150" y="669"/>
                    </a:cubicBezTo>
                    <a:cubicBezTo>
                      <a:pt x="147" y="665"/>
                      <a:pt x="139" y="665"/>
                      <a:pt x="134" y="664"/>
                    </a:cubicBezTo>
                    <a:cubicBezTo>
                      <a:pt x="126" y="661"/>
                      <a:pt x="126" y="661"/>
                      <a:pt x="126" y="661"/>
                    </a:cubicBezTo>
                    <a:cubicBezTo>
                      <a:pt x="117" y="658"/>
                      <a:pt x="117" y="658"/>
                      <a:pt x="117" y="658"/>
                    </a:cubicBezTo>
                    <a:cubicBezTo>
                      <a:pt x="117" y="658"/>
                      <a:pt x="117" y="658"/>
                      <a:pt x="117" y="658"/>
                    </a:cubicBezTo>
                    <a:cubicBezTo>
                      <a:pt x="117" y="659"/>
                      <a:pt x="116" y="660"/>
                      <a:pt x="115" y="661"/>
                    </a:cubicBezTo>
                    <a:cubicBezTo>
                      <a:pt x="119" y="664"/>
                      <a:pt x="123" y="667"/>
                      <a:pt x="127" y="670"/>
                    </a:cubicBezTo>
                    <a:cubicBezTo>
                      <a:pt x="133" y="675"/>
                      <a:pt x="137" y="681"/>
                      <a:pt x="141" y="689"/>
                    </a:cubicBezTo>
                    <a:cubicBezTo>
                      <a:pt x="137" y="683"/>
                      <a:pt x="128" y="679"/>
                      <a:pt x="122" y="675"/>
                    </a:cubicBezTo>
                    <a:cubicBezTo>
                      <a:pt x="117" y="672"/>
                      <a:pt x="113" y="670"/>
                      <a:pt x="110" y="666"/>
                    </a:cubicBezTo>
                    <a:cubicBezTo>
                      <a:pt x="107" y="668"/>
                      <a:pt x="104" y="670"/>
                      <a:pt x="101" y="672"/>
                    </a:cubicBezTo>
                    <a:cubicBezTo>
                      <a:pt x="110" y="677"/>
                      <a:pt x="114" y="683"/>
                      <a:pt x="117" y="691"/>
                    </a:cubicBezTo>
                    <a:cubicBezTo>
                      <a:pt x="121" y="704"/>
                      <a:pt x="121" y="704"/>
                      <a:pt x="121" y="704"/>
                    </a:cubicBezTo>
                    <a:cubicBezTo>
                      <a:pt x="111" y="691"/>
                      <a:pt x="111" y="691"/>
                      <a:pt x="111" y="691"/>
                    </a:cubicBezTo>
                    <a:cubicBezTo>
                      <a:pt x="105" y="683"/>
                      <a:pt x="102" y="681"/>
                      <a:pt x="93" y="676"/>
                    </a:cubicBezTo>
                    <a:cubicBezTo>
                      <a:pt x="90" y="678"/>
                      <a:pt x="87" y="679"/>
                      <a:pt x="84" y="680"/>
                    </a:cubicBezTo>
                    <a:cubicBezTo>
                      <a:pt x="88" y="686"/>
                      <a:pt x="90" y="696"/>
                      <a:pt x="89" y="703"/>
                    </a:cubicBezTo>
                    <a:cubicBezTo>
                      <a:pt x="90" y="698"/>
                      <a:pt x="82" y="687"/>
                      <a:pt x="76" y="682"/>
                    </a:cubicBezTo>
                    <a:cubicBezTo>
                      <a:pt x="66" y="685"/>
                      <a:pt x="55" y="686"/>
                      <a:pt x="45" y="684"/>
                    </a:cubicBezTo>
                    <a:cubicBezTo>
                      <a:pt x="46" y="685"/>
                      <a:pt x="46" y="687"/>
                      <a:pt x="46" y="689"/>
                    </a:cubicBezTo>
                    <a:cubicBezTo>
                      <a:pt x="47" y="694"/>
                      <a:pt x="45" y="701"/>
                      <a:pt x="48" y="704"/>
                    </a:cubicBezTo>
                    <a:cubicBezTo>
                      <a:pt x="43" y="700"/>
                      <a:pt x="41" y="695"/>
                      <a:pt x="40" y="689"/>
                    </a:cubicBezTo>
                    <a:cubicBezTo>
                      <a:pt x="39" y="686"/>
                      <a:pt x="39" y="684"/>
                      <a:pt x="37" y="681"/>
                    </a:cubicBezTo>
                    <a:cubicBezTo>
                      <a:pt x="32" y="679"/>
                      <a:pt x="28" y="676"/>
                      <a:pt x="24" y="672"/>
                    </a:cubicBezTo>
                    <a:cubicBezTo>
                      <a:pt x="4" y="649"/>
                      <a:pt x="0" y="604"/>
                      <a:pt x="2" y="586"/>
                    </a:cubicBezTo>
                    <a:cubicBezTo>
                      <a:pt x="2" y="578"/>
                      <a:pt x="3" y="573"/>
                      <a:pt x="0" y="565"/>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271" name="Freeform 383">
                <a:extLst>
                  <a:ext uri="{FF2B5EF4-FFF2-40B4-BE49-F238E27FC236}">
                    <a16:creationId xmlns:a16="http://schemas.microsoft.com/office/drawing/2014/main" id="{669447E5-98DB-6E87-27F2-5F9515C63CD1}"/>
                  </a:ext>
                </a:extLst>
              </p:cNvPr>
              <p:cNvSpPr>
                <a:spLocks/>
              </p:cNvSpPr>
              <p:nvPr/>
            </p:nvSpPr>
            <p:spPr bwMode="auto">
              <a:xfrm>
                <a:off x="1628" y="2277"/>
                <a:ext cx="13" cy="12"/>
              </a:xfrm>
              <a:custGeom>
                <a:avLst/>
                <a:gdLst>
                  <a:gd name="T0" fmla="*/ 22 w 10"/>
                  <a:gd name="T1" fmla="*/ 0 h 9"/>
                  <a:gd name="T2" fmla="*/ 0 w 10"/>
                  <a:gd name="T3" fmla="*/ 15 h 9"/>
                  <a:gd name="T4" fmla="*/ 0 60000 65536"/>
                  <a:gd name="T5" fmla="*/ 0 60000 65536"/>
                </a:gdLst>
                <a:ahLst/>
                <a:cxnLst>
                  <a:cxn ang="T4">
                    <a:pos x="T0" y="T1"/>
                  </a:cxn>
                  <a:cxn ang="T5">
                    <a:pos x="T2" y="T3"/>
                  </a:cxn>
                </a:cxnLst>
                <a:rect l="0" t="0" r="r" b="b"/>
                <a:pathLst>
                  <a:path w="10" h="9">
                    <a:moveTo>
                      <a:pt x="10" y="0"/>
                    </a:moveTo>
                    <a:cubicBezTo>
                      <a:pt x="8" y="1"/>
                      <a:pt x="1" y="9"/>
                      <a:pt x="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2" name="Freeform 384">
                <a:extLst>
                  <a:ext uri="{FF2B5EF4-FFF2-40B4-BE49-F238E27FC236}">
                    <a16:creationId xmlns:a16="http://schemas.microsoft.com/office/drawing/2014/main" id="{EA4BE752-3A75-0F77-6A22-366D171FC1BB}"/>
                  </a:ext>
                </a:extLst>
              </p:cNvPr>
              <p:cNvSpPr>
                <a:spLocks/>
              </p:cNvSpPr>
              <p:nvPr/>
            </p:nvSpPr>
            <p:spPr bwMode="auto">
              <a:xfrm>
                <a:off x="1624" y="2262"/>
                <a:ext cx="13" cy="8"/>
              </a:xfrm>
              <a:custGeom>
                <a:avLst/>
                <a:gdLst>
                  <a:gd name="T0" fmla="*/ 22 w 10"/>
                  <a:gd name="T1" fmla="*/ 0 h 6"/>
                  <a:gd name="T2" fmla="*/ 0 w 10"/>
                  <a:gd name="T3" fmla="*/ 15 h 6"/>
                  <a:gd name="T4" fmla="*/ 0 60000 65536"/>
                  <a:gd name="T5" fmla="*/ 0 60000 65536"/>
                </a:gdLst>
                <a:ahLst/>
                <a:cxnLst>
                  <a:cxn ang="T4">
                    <a:pos x="T0" y="T1"/>
                  </a:cxn>
                  <a:cxn ang="T5">
                    <a:pos x="T2" y="T3"/>
                  </a:cxn>
                </a:cxnLst>
                <a:rect l="0" t="0" r="r" b="b"/>
                <a:pathLst>
                  <a:path w="10" h="6">
                    <a:moveTo>
                      <a:pt x="10" y="0"/>
                    </a:moveTo>
                    <a:cubicBezTo>
                      <a:pt x="7" y="2"/>
                      <a:pt x="4" y="4"/>
                      <a:pt x="0"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3" name="Line 385">
                <a:extLst>
                  <a:ext uri="{FF2B5EF4-FFF2-40B4-BE49-F238E27FC236}">
                    <a16:creationId xmlns:a16="http://schemas.microsoft.com/office/drawing/2014/main" id="{C67D9115-0E18-1D4C-F880-A6A173EC0A81}"/>
                  </a:ext>
                </a:extLst>
              </p:cNvPr>
              <p:cNvSpPr>
                <a:spLocks noChangeShapeType="1"/>
              </p:cNvSpPr>
              <p:nvPr/>
            </p:nvSpPr>
            <p:spPr bwMode="auto">
              <a:xfrm flipH="1" flipV="1">
                <a:off x="1567" y="1952"/>
                <a:ext cx="23" cy="31"/>
              </a:xfrm>
              <a:prstGeom prst="line">
                <a:avLst/>
              </a:prstGeom>
              <a:noFill/>
              <a:ln w="31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74" name="Freeform 386">
                <a:extLst>
                  <a:ext uri="{FF2B5EF4-FFF2-40B4-BE49-F238E27FC236}">
                    <a16:creationId xmlns:a16="http://schemas.microsoft.com/office/drawing/2014/main" id="{26371E41-46B3-A773-4ADA-0211891BB88D}"/>
                  </a:ext>
                </a:extLst>
              </p:cNvPr>
              <p:cNvSpPr>
                <a:spLocks/>
              </p:cNvSpPr>
              <p:nvPr/>
            </p:nvSpPr>
            <p:spPr bwMode="auto">
              <a:xfrm>
                <a:off x="1568" y="1973"/>
                <a:ext cx="25" cy="34"/>
              </a:xfrm>
              <a:custGeom>
                <a:avLst/>
                <a:gdLst>
                  <a:gd name="T0" fmla="*/ 0 w 18"/>
                  <a:gd name="T1" fmla="*/ 0 h 25"/>
                  <a:gd name="T2" fmla="*/ 49 w 18"/>
                  <a:gd name="T3" fmla="*/ 63 h 25"/>
                  <a:gd name="T4" fmla="*/ 0 60000 65536"/>
                  <a:gd name="T5" fmla="*/ 0 60000 65536"/>
                </a:gdLst>
                <a:ahLst/>
                <a:cxnLst>
                  <a:cxn ang="T4">
                    <a:pos x="T0" y="T1"/>
                  </a:cxn>
                  <a:cxn ang="T5">
                    <a:pos x="T2" y="T3"/>
                  </a:cxn>
                </a:cxnLst>
                <a:rect l="0" t="0" r="r" b="b"/>
                <a:pathLst>
                  <a:path w="18" h="25">
                    <a:moveTo>
                      <a:pt x="0" y="0"/>
                    </a:moveTo>
                    <a:cubicBezTo>
                      <a:pt x="2" y="2"/>
                      <a:pt x="16" y="21"/>
                      <a:pt x="18" y="25"/>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5" name="Freeform 387">
                <a:extLst>
                  <a:ext uri="{FF2B5EF4-FFF2-40B4-BE49-F238E27FC236}">
                    <a16:creationId xmlns:a16="http://schemas.microsoft.com/office/drawing/2014/main" id="{EB4A9AC1-CC44-4D87-92ED-D1FE0A152C69}"/>
                  </a:ext>
                </a:extLst>
              </p:cNvPr>
              <p:cNvSpPr>
                <a:spLocks/>
              </p:cNvSpPr>
              <p:nvPr/>
            </p:nvSpPr>
            <p:spPr bwMode="auto">
              <a:xfrm>
                <a:off x="1572" y="2102"/>
                <a:ext cx="2" cy="35"/>
              </a:xfrm>
              <a:custGeom>
                <a:avLst/>
                <a:gdLst>
                  <a:gd name="T0" fmla="*/ 0 w 1"/>
                  <a:gd name="T1" fmla="*/ 0 h 26"/>
                  <a:gd name="T2" fmla="*/ 0 w 1"/>
                  <a:gd name="T3" fmla="*/ 63 h 26"/>
                  <a:gd name="T4" fmla="*/ 0 60000 65536"/>
                  <a:gd name="T5" fmla="*/ 0 60000 65536"/>
                </a:gdLst>
                <a:ahLst/>
                <a:cxnLst>
                  <a:cxn ang="T4">
                    <a:pos x="T0" y="T1"/>
                  </a:cxn>
                  <a:cxn ang="T5">
                    <a:pos x="T2" y="T3"/>
                  </a:cxn>
                </a:cxnLst>
                <a:rect l="0" t="0" r="r" b="b"/>
                <a:pathLst>
                  <a:path w="1" h="26">
                    <a:moveTo>
                      <a:pt x="0" y="0"/>
                    </a:moveTo>
                    <a:cubicBezTo>
                      <a:pt x="0" y="0"/>
                      <a:pt x="1" y="20"/>
                      <a:pt x="0" y="26"/>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6" name="Freeform 388">
                <a:extLst>
                  <a:ext uri="{FF2B5EF4-FFF2-40B4-BE49-F238E27FC236}">
                    <a16:creationId xmlns:a16="http://schemas.microsoft.com/office/drawing/2014/main" id="{1EF2172B-C6E2-C240-A0B0-766A8FF5FD95}"/>
                  </a:ext>
                </a:extLst>
              </p:cNvPr>
              <p:cNvSpPr>
                <a:spLocks/>
              </p:cNvSpPr>
              <p:nvPr/>
            </p:nvSpPr>
            <p:spPr bwMode="auto">
              <a:xfrm>
                <a:off x="1586" y="2136"/>
                <a:ext cx="1" cy="38"/>
              </a:xfrm>
              <a:custGeom>
                <a:avLst/>
                <a:gdLst>
                  <a:gd name="T0" fmla="*/ 0 w 1"/>
                  <a:gd name="T1" fmla="*/ 0 h 28"/>
                  <a:gd name="T2" fmla="*/ 1 w 1"/>
                  <a:gd name="T3" fmla="*/ 71 h 28"/>
                  <a:gd name="T4" fmla="*/ 0 60000 65536"/>
                  <a:gd name="T5" fmla="*/ 0 60000 65536"/>
                </a:gdLst>
                <a:ahLst/>
                <a:cxnLst>
                  <a:cxn ang="T4">
                    <a:pos x="T0" y="T1"/>
                  </a:cxn>
                  <a:cxn ang="T5">
                    <a:pos x="T2" y="T3"/>
                  </a:cxn>
                </a:cxnLst>
                <a:rect l="0" t="0" r="r" b="b"/>
                <a:pathLst>
                  <a:path w="1" h="28">
                    <a:moveTo>
                      <a:pt x="0" y="0"/>
                    </a:moveTo>
                    <a:cubicBezTo>
                      <a:pt x="0" y="5"/>
                      <a:pt x="1" y="23"/>
                      <a:pt x="1" y="28"/>
                    </a:cubicBez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7" name="Freeform 389">
                <a:extLst>
                  <a:ext uri="{FF2B5EF4-FFF2-40B4-BE49-F238E27FC236}">
                    <a16:creationId xmlns:a16="http://schemas.microsoft.com/office/drawing/2014/main" id="{6C2639FC-65BE-BE48-1DD4-B61F3AD548AD}"/>
                  </a:ext>
                </a:extLst>
              </p:cNvPr>
              <p:cNvSpPr>
                <a:spLocks/>
              </p:cNvSpPr>
              <p:nvPr/>
            </p:nvSpPr>
            <p:spPr bwMode="auto">
              <a:xfrm>
                <a:off x="1237" y="3101"/>
                <a:ext cx="20" cy="14"/>
              </a:xfrm>
              <a:custGeom>
                <a:avLst/>
                <a:gdLst>
                  <a:gd name="T0" fmla="*/ 36 w 15"/>
                  <a:gd name="T1" fmla="*/ 28 h 10"/>
                  <a:gd name="T2" fmla="*/ 0 w 15"/>
                  <a:gd name="T3" fmla="*/ 0 h 10"/>
                  <a:gd name="T4" fmla="*/ 0 60000 65536"/>
                  <a:gd name="T5" fmla="*/ 0 60000 65536"/>
                </a:gdLst>
                <a:ahLst/>
                <a:cxnLst>
                  <a:cxn ang="T4">
                    <a:pos x="T0" y="T1"/>
                  </a:cxn>
                  <a:cxn ang="T5">
                    <a:pos x="T2" y="T3"/>
                  </a:cxn>
                </a:cxnLst>
                <a:rect l="0" t="0" r="r" b="b"/>
                <a:pathLst>
                  <a:path w="15" h="10">
                    <a:moveTo>
                      <a:pt x="15" y="10"/>
                    </a:moveTo>
                    <a:cubicBezTo>
                      <a:pt x="10" y="8"/>
                      <a:pt x="5"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8" name="Freeform 390">
                <a:extLst>
                  <a:ext uri="{FF2B5EF4-FFF2-40B4-BE49-F238E27FC236}">
                    <a16:creationId xmlns:a16="http://schemas.microsoft.com/office/drawing/2014/main" id="{657CDE25-6ACC-6143-C733-C3F575712F35}"/>
                  </a:ext>
                </a:extLst>
              </p:cNvPr>
              <p:cNvSpPr>
                <a:spLocks/>
              </p:cNvSpPr>
              <p:nvPr/>
            </p:nvSpPr>
            <p:spPr bwMode="auto">
              <a:xfrm>
                <a:off x="1243" y="3089"/>
                <a:ext cx="21" cy="14"/>
              </a:xfrm>
              <a:custGeom>
                <a:avLst/>
                <a:gdLst>
                  <a:gd name="T0" fmla="*/ 37 w 16"/>
                  <a:gd name="T1" fmla="*/ 28 h 10"/>
                  <a:gd name="T2" fmla="*/ 0 w 16"/>
                  <a:gd name="T3" fmla="*/ 0 h 10"/>
                  <a:gd name="T4" fmla="*/ 0 60000 65536"/>
                  <a:gd name="T5" fmla="*/ 0 60000 65536"/>
                </a:gdLst>
                <a:ahLst/>
                <a:cxnLst>
                  <a:cxn ang="T4">
                    <a:pos x="T0" y="T1"/>
                  </a:cxn>
                  <a:cxn ang="T5">
                    <a:pos x="T2" y="T3"/>
                  </a:cxn>
                </a:cxnLst>
                <a:rect l="0" t="0" r="r" b="b"/>
                <a:pathLst>
                  <a:path w="16" h="10">
                    <a:moveTo>
                      <a:pt x="16" y="10"/>
                    </a:moveTo>
                    <a:cubicBezTo>
                      <a:pt x="10" y="8"/>
                      <a:pt x="6"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79" name="Freeform 391">
                <a:extLst>
                  <a:ext uri="{FF2B5EF4-FFF2-40B4-BE49-F238E27FC236}">
                    <a16:creationId xmlns:a16="http://schemas.microsoft.com/office/drawing/2014/main" id="{BACEA981-6E64-ED21-F6C1-2755761D08C5}"/>
                  </a:ext>
                </a:extLst>
              </p:cNvPr>
              <p:cNvSpPr>
                <a:spLocks/>
              </p:cNvSpPr>
              <p:nvPr/>
            </p:nvSpPr>
            <p:spPr bwMode="auto">
              <a:xfrm>
                <a:off x="1244" y="3070"/>
                <a:ext cx="28" cy="16"/>
              </a:xfrm>
              <a:custGeom>
                <a:avLst/>
                <a:gdLst>
                  <a:gd name="T0" fmla="*/ 49 w 21"/>
                  <a:gd name="T1" fmla="*/ 28 h 12"/>
                  <a:gd name="T2" fmla="*/ 0 w 21"/>
                  <a:gd name="T3" fmla="*/ 0 h 12"/>
                  <a:gd name="T4" fmla="*/ 0 60000 65536"/>
                  <a:gd name="T5" fmla="*/ 0 60000 65536"/>
                </a:gdLst>
                <a:ahLst/>
                <a:cxnLst>
                  <a:cxn ang="T4">
                    <a:pos x="T0" y="T1"/>
                  </a:cxn>
                  <a:cxn ang="T5">
                    <a:pos x="T2" y="T3"/>
                  </a:cxn>
                </a:cxnLst>
                <a:rect l="0" t="0" r="r" b="b"/>
                <a:pathLst>
                  <a:path w="21" h="12">
                    <a:moveTo>
                      <a:pt x="21" y="12"/>
                    </a:moveTo>
                    <a:cubicBezTo>
                      <a:pt x="14" y="9"/>
                      <a:pt x="8"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80" name="Freeform 392">
                <a:extLst>
                  <a:ext uri="{FF2B5EF4-FFF2-40B4-BE49-F238E27FC236}">
                    <a16:creationId xmlns:a16="http://schemas.microsoft.com/office/drawing/2014/main" id="{F4923D74-2590-ADE8-939C-851D7D68A7D7}"/>
                  </a:ext>
                </a:extLst>
              </p:cNvPr>
              <p:cNvSpPr>
                <a:spLocks/>
              </p:cNvSpPr>
              <p:nvPr/>
            </p:nvSpPr>
            <p:spPr bwMode="auto">
              <a:xfrm>
                <a:off x="1222" y="2226"/>
                <a:ext cx="22" cy="38"/>
              </a:xfrm>
              <a:custGeom>
                <a:avLst/>
                <a:gdLst>
                  <a:gd name="T0" fmla="*/ 0 w 16"/>
                  <a:gd name="T1" fmla="*/ 0 h 28"/>
                  <a:gd name="T2" fmla="*/ 41 w 16"/>
                  <a:gd name="T3" fmla="*/ 71 h 28"/>
                  <a:gd name="T4" fmla="*/ 0 60000 65536"/>
                  <a:gd name="T5" fmla="*/ 0 60000 65536"/>
                </a:gdLst>
                <a:ahLst/>
                <a:cxnLst>
                  <a:cxn ang="T4">
                    <a:pos x="T0" y="T1"/>
                  </a:cxn>
                  <a:cxn ang="T5">
                    <a:pos x="T2" y="T3"/>
                  </a:cxn>
                </a:cxnLst>
                <a:rect l="0" t="0" r="r" b="b"/>
                <a:pathLst>
                  <a:path w="16" h="28">
                    <a:moveTo>
                      <a:pt x="0" y="0"/>
                    </a:moveTo>
                    <a:cubicBezTo>
                      <a:pt x="6" y="9"/>
                      <a:pt x="10" y="19"/>
                      <a:pt x="16" y="2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81" name="Freeform 393">
                <a:extLst>
                  <a:ext uri="{FF2B5EF4-FFF2-40B4-BE49-F238E27FC236}">
                    <a16:creationId xmlns:a16="http://schemas.microsoft.com/office/drawing/2014/main" id="{415D25CA-C2A6-0771-A6FB-BA0B94F85140}"/>
                  </a:ext>
                </a:extLst>
              </p:cNvPr>
              <p:cNvSpPr>
                <a:spLocks/>
              </p:cNvSpPr>
              <p:nvPr/>
            </p:nvSpPr>
            <p:spPr bwMode="auto">
              <a:xfrm>
                <a:off x="1235" y="2219"/>
                <a:ext cx="21" cy="43"/>
              </a:xfrm>
              <a:custGeom>
                <a:avLst/>
                <a:gdLst>
                  <a:gd name="T0" fmla="*/ 0 w 16"/>
                  <a:gd name="T1" fmla="*/ 0 h 32"/>
                  <a:gd name="T2" fmla="*/ 37 w 16"/>
                  <a:gd name="T3" fmla="*/ 78 h 32"/>
                  <a:gd name="T4" fmla="*/ 0 60000 65536"/>
                  <a:gd name="T5" fmla="*/ 0 60000 65536"/>
                </a:gdLst>
                <a:ahLst/>
                <a:cxnLst>
                  <a:cxn ang="T4">
                    <a:pos x="T0" y="T1"/>
                  </a:cxn>
                  <a:cxn ang="T5">
                    <a:pos x="T2" y="T3"/>
                  </a:cxn>
                </a:cxnLst>
                <a:rect l="0" t="0" r="r" b="b"/>
                <a:pathLst>
                  <a:path w="16" h="32">
                    <a:moveTo>
                      <a:pt x="0" y="0"/>
                    </a:moveTo>
                    <a:cubicBezTo>
                      <a:pt x="5" y="11"/>
                      <a:pt x="10" y="22"/>
                      <a:pt x="16" y="3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82" name="Freeform 394">
                <a:extLst>
                  <a:ext uri="{FF2B5EF4-FFF2-40B4-BE49-F238E27FC236}">
                    <a16:creationId xmlns:a16="http://schemas.microsoft.com/office/drawing/2014/main" id="{FF468612-6767-E173-0FF6-2A4BDCB84B71}"/>
                  </a:ext>
                </a:extLst>
              </p:cNvPr>
              <p:cNvSpPr>
                <a:spLocks/>
              </p:cNvSpPr>
              <p:nvPr/>
            </p:nvSpPr>
            <p:spPr bwMode="auto">
              <a:xfrm>
                <a:off x="1186" y="2453"/>
                <a:ext cx="23" cy="55"/>
              </a:xfrm>
              <a:custGeom>
                <a:avLst/>
                <a:gdLst>
                  <a:gd name="T0" fmla="*/ 0 w 17"/>
                  <a:gd name="T1" fmla="*/ 23 h 41"/>
                  <a:gd name="T2" fmla="*/ 15 w 17"/>
                  <a:gd name="T3" fmla="*/ 99 h 41"/>
                  <a:gd name="T4" fmla="*/ 12 w 17"/>
                  <a:gd name="T5" fmla="*/ 0 h 41"/>
                  <a:gd name="T6" fmla="*/ 0 60000 65536"/>
                  <a:gd name="T7" fmla="*/ 0 60000 65536"/>
                  <a:gd name="T8" fmla="*/ 0 60000 65536"/>
                </a:gdLst>
                <a:ahLst/>
                <a:cxnLst>
                  <a:cxn ang="T6">
                    <a:pos x="T0" y="T1"/>
                  </a:cxn>
                  <a:cxn ang="T7">
                    <a:pos x="T2" y="T3"/>
                  </a:cxn>
                  <a:cxn ang="T8">
                    <a:pos x="T4" y="T5"/>
                  </a:cxn>
                </a:cxnLst>
                <a:rect l="0" t="0" r="r" b="b"/>
                <a:pathLst>
                  <a:path w="17" h="41">
                    <a:moveTo>
                      <a:pt x="0" y="10"/>
                    </a:moveTo>
                    <a:cubicBezTo>
                      <a:pt x="2" y="18"/>
                      <a:pt x="0" y="35"/>
                      <a:pt x="6" y="41"/>
                    </a:cubicBezTo>
                    <a:cubicBezTo>
                      <a:pt x="17" y="38"/>
                      <a:pt x="5" y="9"/>
                      <a:pt x="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283" name="Line 395">
                <a:extLst>
                  <a:ext uri="{FF2B5EF4-FFF2-40B4-BE49-F238E27FC236}">
                    <a16:creationId xmlns:a16="http://schemas.microsoft.com/office/drawing/2014/main" id="{46FB7857-8EE2-4211-69CA-C59E51076ABD}"/>
                  </a:ext>
                </a:extLst>
              </p:cNvPr>
              <p:cNvSpPr>
                <a:spLocks noChangeShapeType="1"/>
              </p:cNvSpPr>
              <p:nvPr/>
            </p:nvSpPr>
            <p:spPr bwMode="auto">
              <a:xfrm flipV="1">
                <a:off x="1278" y="1262"/>
                <a:ext cx="16" cy="19"/>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4" name="Line 396">
                <a:extLst>
                  <a:ext uri="{FF2B5EF4-FFF2-40B4-BE49-F238E27FC236}">
                    <a16:creationId xmlns:a16="http://schemas.microsoft.com/office/drawing/2014/main" id="{1739FA3B-6370-0205-1E91-1667782FFED3}"/>
                  </a:ext>
                </a:extLst>
              </p:cNvPr>
              <p:cNvSpPr>
                <a:spLocks noChangeShapeType="1"/>
              </p:cNvSpPr>
              <p:nvPr/>
            </p:nvSpPr>
            <p:spPr bwMode="auto">
              <a:xfrm>
                <a:off x="1318" y="1263"/>
                <a:ext cx="12" cy="2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5" name="Line 397">
                <a:extLst>
                  <a:ext uri="{FF2B5EF4-FFF2-40B4-BE49-F238E27FC236}">
                    <a16:creationId xmlns:a16="http://schemas.microsoft.com/office/drawing/2014/main" id="{E13B0017-B76C-0C28-C692-FB4FDF67BBE3}"/>
                  </a:ext>
                </a:extLst>
              </p:cNvPr>
              <p:cNvSpPr>
                <a:spLocks noChangeShapeType="1"/>
              </p:cNvSpPr>
              <p:nvPr/>
            </p:nvSpPr>
            <p:spPr bwMode="auto">
              <a:xfrm>
                <a:off x="1307" y="1265"/>
                <a:ext cx="12" cy="2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6" name="Line 398">
                <a:extLst>
                  <a:ext uri="{FF2B5EF4-FFF2-40B4-BE49-F238E27FC236}">
                    <a16:creationId xmlns:a16="http://schemas.microsoft.com/office/drawing/2014/main" id="{643C63A9-1E15-12E7-9309-9FCFCE26A6DD}"/>
                  </a:ext>
                </a:extLst>
              </p:cNvPr>
              <p:cNvSpPr>
                <a:spLocks noChangeShapeType="1"/>
              </p:cNvSpPr>
              <p:nvPr/>
            </p:nvSpPr>
            <p:spPr bwMode="auto">
              <a:xfrm flipV="1">
                <a:off x="1286" y="1270"/>
                <a:ext cx="13" cy="1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7" name="Line 399">
                <a:extLst>
                  <a:ext uri="{FF2B5EF4-FFF2-40B4-BE49-F238E27FC236}">
                    <a16:creationId xmlns:a16="http://schemas.microsoft.com/office/drawing/2014/main" id="{74B78F9A-74FC-D256-6391-7A982D2CB062}"/>
                  </a:ext>
                </a:extLst>
              </p:cNvPr>
              <p:cNvSpPr>
                <a:spLocks noChangeShapeType="1"/>
              </p:cNvSpPr>
              <p:nvPr/>
            </p:nvSpPr>
            <p:spPr bwMode="auto">
              <a:xfrm flipV="1">
                <a:off x="1237" y="1278"/>
                <a:ext cx="23" cy="18"/>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8" name="Line 400">
                <a:extLst>
                  <a:ext uri="{FF2B5EF4-FFF2-40B4-BE49-F238E27FC236}">
                    <a16:creationId xmlns:a16="http://schemas.microsoft.com/office/drawing/2014/main" id="{04EFE27F-40D4-5F70-CAA8-BAFA2C6E008A}"/>
                  </a:ext>
                </a:extLst>
              </p:cNvPr>
              <p:cNvSpPr>
                <a:spLocks noChangeShapeType="1"/>
              </p:cNvSpPr>
              <p:nvPr/>
            </p:nvSpPr>
            <p:spPr bwMode="auto">
              <a:xfrm flipV="1">
                <a:off x="1240" y="1287"/>
                <a:ext cx="27" cy="18"/>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89" name="Line 401">
                <a:extLst>
                  <a:ext uri="{FF2B5EF4-FFF2-40B4-BE49-F238E27FC236}">
                    <a16:creationId xmlns:a16="http://schemas.microsoft.com/office/drawing/2014/main" id="{1CABBE04-4189-FEB6-5DF0-82C3804E09DD}"/>
                  </a:ext>
                </a:extLst>
              </p:cNvPr>
              <p:cNvSpPr>
                <a:spLocks noChangeShapeType="1"/>
              </p:cNvSpPr>
              <p:nvPr/>
            </p:nvSpPr>
            <p:spPr bwMode="auto">
              <a:xfrm>
                <a:off x="1313" y="1571"/>
                <a:ext cx="18" cy="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90" name="Line 402">
                <a:extLst>
                  <a:ext uri="{FF2B5EF4-FFF2-40B4-BE49-F238E27FC236}">
                    <a16:creationId xmlns:a16="http://schemas.microsoft.com/office/drawing/2014/main" id="{EBEA9F47-1DC1-8218-BA7D-A9ACB12A1F69}"/>
                  </a:ext>
                </a:extLst>
              </p:cNvPr>
              <p:cNvSpPr>
                <a:spLocks noChangeShapeType="1"/>
              </p:cNvSpPr>
              <p:nvPr/>
            </p:nvSpPr>
            <p:spPr bwMode="auto">
              <a:xfrm flipH="1">
                <a:off x="1352" y="1497"/>
                <a:ext cx="1"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91" name="Line 403">
                <a:extLst>
                  <a:ext uri="{FF2B5EF4-FFF2-40B4-BE49-F238E27FC236}">
                    <a16:creationId xmlns:a16="http://schemas.microsoft.com/office/drawing/2014/main" id="{DF8A489E-B153-209C-176C-84EFE6D2AB2B}"/>
                  </a:ext>
                </a:extLst>
              </p:cNvPr>
              <p:cNvSpPr>
                <a:spLocks noChangeShapeType="1"/>
              </p:cNvSpPr>
              <p:nvPr/>
            </p:nvSpPr>
            <p:spPr bwMode="auto">
              <a:xfrm flipV="1">
                <a:off x="1341" y="1497"/>
                <a:ext cx="3"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92" name="Line 404">
                <a:extLst>
                  <a:ext uri="{FF2B5EF4-FFF2-40B4-BE49-F238E27FC236}">
                    <a16:creationId xmlns:a16="http://schemas.microsoft.com/office/drawing/2014/main" id="{6E9C1A0E-D550-E9CC-C5E6-66B730F313AE}"/>
                  </a:ext>
                </a:extLst>
              </p:cNvPr>
              <p:cNvSpPr>
                <a:spLocks noChangeShapeType="1"/>
              </p:cNvSpPr>
              <p:nvPr/>
            </p:nvSpPr>
            <p:spPr bwMode="auto">
              <a:xfrm flipH="1">
                <a:off x="1329" y="1442"/>
                <a:ext cx="2" cy="14"/>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293" name="Freeform 405">
                <a:extLst>
                  <a:ext uri="{FF2B5EF4-FFF2-40B4-BE49-F238E27FC236}">
                    <a16:creationId xmlns:a16="http://schemas.microsoft.com/office/drawing/2014/main" id="{20C45D78-3A21-19B8-5722-B78098400CF2}"/>
                  </a:ext>
                </a:extLst>
              </p:cNvPr>
              <p:cNvSpPr>
                <a:spLocks/>
              </p:cNvSpPr>
              <p:nvPr/>
            </p:nvSpPr>
            <p:spPr bwMode="auto">
              <a:xfrm>
                <a:off x="1331" y="2421"/>
                <a:ext cx="31" cy="320"/>
              </a:xfrm>
              <a:custGeom>
                <a:avLst/>
                <a:gdLst>
                  <a:gd name="T0" fmla="*/ 20 w 23"/>
                  <a:gd name="T1" fmla="*/ 578 h 238"/>
                  <a:gd name="T2" fmla="*/ 0 w 23"/>
                  <a:gd name="T3" fmla="*/ 0 h 238"/>
                  <a:gd name="T4" fmla="*/ 20 w 23"/>
                  <a:gd name="T5" fmla="*/ 578 h 238"/>
                  <a:gd name="T6" fmla="*/ 0 60000 65536"/>
                  <a:gd name="T7" fmla="*/ 0 60000 65536"/>
                  <a:gd name="T8" fmla="*/ 0 60000 65536"/>
                </a:gdLst>
                <a:ahLst/>
                <a:cxnLst>
                  <a:cxn ang="T6">
                    <a:pos x="T0" y="T1"/>
                  </a:cxn>
                  <a:cxn ang="T7">
                    <a:pos x="T2" y="T3"/>
                  </a:cxn>
                  <a:cxn ang="T8">
                    <a:pos x="T4" y="T5"/>
                  </a:cxn>
                </a:cxnLst>
                <a:rect l="0" t="0" r="r" b="b"/>
                <a:pathLst>
                  <a:path w="23" h="238">
                    <a:moveTo>
                      <a:pt x="8" y="238"/>
                    </a:moveTo>
                    <a:cubicBezTo>
                      <a:pt x="23" y="132"/>
                      <a:pt x="11" y="23"/>
                      <a:pt x="0" y="0"/>
                    </a:cubicBezTo>
                    <a:cubicBezTo>
                      <a:pt x="6" y="49"/>
                      <a:pt x="18" y="154"/>
                      <a:pt x="8" y="2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grpSp>
        <p:sp>
          <p:nvSpPr>
            <p:cNvPr id="83" name="Freeform 406">
              <a:extLst>
                <a:ext uri="{FF2B5EF4-FFF2-40B4-BE49-F238E27FC236}">
                  <a16:creationId xmlns:a16="http://schemas.microsoft.com/office/drawing/2014/main" id="{48B771BA-9E16-068D-1B7C-A332F6ECE50A}"/>
                </a:ext>
              </a:extLst>
            </p:cNvPr>
            <p:cNvSpPr>
              <a:spLocks/>
            </p:cNvSpPr>
            <p:nvPr/>
          </p:nvSpPr>
          <p:spPr bwMode="auto">
            <a:xfrm>
              <a:off x="1271" y="3049"/>
              <a:ext cx="31" cy="314"/>
            </a:xfrm>
            <a:custGeom>
              <a:avLst/>
              <a:gdLst>
                <a:gd name="T0" fmla="*/ 57 w 23"/>
                <a:gd name="T1" fmla="*/ 0 h 234"/>
                <a:gd name="T2" fmla="*/ 35 w 23"/>
                <a:gd name="T3" fmla="*/ 248 h 234"/>
                <a:gd name="T4" fmla="*/ 1 w 23"/>
                <a:gd name="T5" fmla="*/ 565 h 234"/>
                <a:gd name="T6" fmla="*/ 49 w 23"/>
                <a:gd name="T7" fmla="*/ 244 h 234"/>
                <a:gd name="T8" fmla="*/ 57 w 23"/>
                <a:gd name="T9" fmla="*/ 0 h 2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34">
                  <a:moveTo>
                    <a:pt x="23" y="0"/>
                  </a:moveTo>
                  <a:cubicBezTo>
                    <a:pt x="21" y="27"/>
                    <a:pt x="15" y="80"/>
                    <a:pt x="14" y="103"/>
                  </a:cubicBezTo>
                  <a:cubicBezTo>
                    <a:pt x="12" y="127"/>
                    <a:pt x="0" y="186"/>
                    <a:pt x="1" y="234"/>
                  </a:cubicBezTo>
                  <a:cubicBezTo>
                    <a:pt x="2" y="219"/>
                    <a:pt x="19" y="127"/>
                    <a:pt x="20" y="101"/>
                  </a:cubicBezTo>
                  <a:cubicBezTo>
                    <a:pt x="22" y="76"/>
                    <a:pt x="23" y="0"/>
                    <a:pt x="2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4" name="Freeform 407">
              <a:extLst>
                <a:ext uri="{FF2B5EF4-FFF2-40B4-BE49-F238E27FC236}">
                  <a16:creationId xmlns:a16="http://schemas.microsoft.com/office/drawing/2014/main" id="{DE8A8A19-74A1-723D-1EF1-D431BB5EB2D8}"/>
                </a:ext>
              </a:extLst>
            </p:cNvPr>
            <p:cNvSpPr>
              <a:spLocks/>
            </p:cNvSpPr>
            <p:nvPr/>
          </p:nvSpPr>
          <p:spPr bwMode="auto">
            <a:xfrm>
              <a:off x="1327" y="3994"/>
              <a:ext cx="35" cy="26"/>
            </a:xfrm>
            <a:custGeom>
              <a:avLst/>
              <a:gdLst>
                <a:gd name="T0" fmla="*/ 0 w 26"/>
                <a:gd name="T1" fmla="*/ 49 h 19"/>
                <a:gd name="T2" fmla="*/ 63 w 26"/>
                <a:gd name="T3" fmla="*/ 0 h 19"/>
                <a:gd name="T4" fmla="*/ 0 60000 65536"/>
                <a:gd name="T5" fmla="*/ 0 60000 65536"/>
              </a:gdLst>
              <a:ahLst/>
              <a:cxnLst>
                <a:cxn ang="T4">
                  <a:pos x="T0" y="T1"/>
                </a:cxn>
                <a:cxn ang="T5">
                  <a:pos x="T2" y="T3"/>
                </a:cxn>
              </a:cxnLst>
              <a:rect l="0" t="0" r="r" b="b"/>
              <a:pathLst>
                <a:path w="26" h="19">
                  <a:moveTo>
                    <a:pt x="0" y="19"/>
                  </a:moveTo>
                  <a:cubicBezTo>
                    <a:pt x="14" y="15"/>
                    <a:pt x="24" y="7"/>
                    <a:pt x="26"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5" name="Freeform 408">
              <a:extLst>
                <a:ext uri="{FF2B5EF4-FFF2-40B4-BE49-F238E27FC236}">
                  <a16:creationId xmlns:a16="http://schemas.microsoft.com/office/drawing/2014/main" id="{0AED2886-1A5C-F547-A63A-402E0D397DA2}"/>
                </a:ext>
              </a:extLst>
            </p:cNvPr>
            <p:cNvSpPr>
              <a:spLocks/>
            </p:cNvSpPr>
            <p:nvPr/>
          </p:nvSpPr>
          <p:spPr bwMode="auto">
            <a:xfrm>
              <a:off x="1317" y="3432"/>
              <a:ext cx="41" cy="324"/>
            </a:xfrm>
            <a:custGeom>
              <a:avLst/>
              <a:gdLst>
                <a:gd name="T0" fmla="*/ 38 w 31"/>
                <a:gd name="T1" fmla="*/ 0 h 241"/>
                <a:gd name="T2" fmla="*/ 0 w 31"/>
                <a:gd name="T3" fmla="*/ 586 h 241"/>
                <a:gd name="T4" fmla="*/ 38 w 31"/>
                <a:gd name="T5" fmla="*/ 0 h 241"/>
                <a:gd name="T6" fmla="*/ 0 60000 65536"/>
                <a:gd name="T7" fmla="*/ 0 60000 65536"/>
                <a:gd name="T8" fmla="*/ 0 60000 65536"/>
              </a:gdLst>
              <a:ahLst/>
              <a:cxnLst>
                <a:cxn ang="T6">
                  <a:pos x="T0" y="T1"/>
                </a:cxn>
                <a:cxn ang="T7">
                  <a:pos x="T2" y="T3"/>
                </a:cxn>
                <a:cxn ang="T8">
                  <a:pos x="T4" y="T5"/>
                </a:cxn>
              </a:cxnLst>
              <a:rect l="0" t="0" r="r" b="b"/>
              <a:pathLst>
                <a:path w="31" h="241">
                  <a:moveTo>
                    <a:pt x="17" y="0"/>
                  </a:moveTo>
                  <a:cubicBezTo>
                    <a:pt x="23" y="35"/>
                    <a:pt x="12" y="170"/>
                    <a:pt x="0" y="241"/>
                  </a:cubicBezTo>
                  <a:cubicBezTo>
                    <a:pt x="13" y="211"/>
                    <a:pt x="31" y="53"/>
                    <a:pt x="1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 name="Freeform 409">
              <a:extLst>
                <a:ext uri="{FF2B5EF4-FFF2-40B4-BE49-F238E27FC236}">
                  <a16:creationId xmlns:a16="http://schemas.microsoft.com/office/drawing/2014/main" id="{47167C47-19E5-5316-57DA-D04AE4D9A19E}"/>
                </a:ext>
              </a:extLst>
            </p:cNvPr>
            <p:cNvSpPr>
              <a:spLocks/>
            </p:cNvSpPr>
            <p:nvPr/>
          </p:nvSpPr>
          <p:spPr bwMode="auto">
            <a:xfrm>
              <a:off x="1208" y="2112"/>
              <a:ext cx="45" cy="63"/>
            </a:xfrm>
            <a:custGeom>
              <a:avLst/>
              <a:gdLst>
                <a:gd name="T0" fmla="*/ 79 w 34"/>
                <a:gd name="T1" fmla="*/ 113 h 47"/>
                <a:gd name="T2" fmla="*/ 0 w 34"/>
                <a:gd name="T3" fmla="*/ 0 h 47"/>
                <a:gd name="T4" fmla="*/ 79 w 34"/>
                <a:gd name="T5" fmla="*/ 113 h 47"/>
                <a:gd name="T6" fmla="*/ 0 60000 65536"/>
                <a:gd name="T7" fmla="*/ 0 60000 65536"/>
                <a:gd name="T8" fmla="*/ 0 60000 65536"/>
              </a:gdLst>
              <a:ahLst/>
              <a:cxnLst>
                <a:cxn ang="T6">
                  <a:pos x="T0" y="T1"/>
                </a:cxn>
                <a:cxn ang="T7">
                  <a:pos x="T2" y="T3"/>
                </a:cxn>
                <a:cxn ang="T8">
                  <a:pos x="T4" y="T5"/>
                </a:cxn>
              </a:cxnLst>
              <a:rect l="0" t="0" r="r" b="b"/>
              <a:pathLst>
                <a:path w="34" h="47">
                  <a:moveTo>
                    <a:pt x="34" y="47"/>
                  </a:moveTo>
                  <a:cubicBezTo>
                    <a:pt x="34" y="29"/>
                    <a:pt x="10" y="3"/>
                    <a:pt x="0" y="0"/>
                  </a:cubicBezTo>
                  <a:cubicBezTo>
                    <a:pt x="8" y="5"/>
                    <a:pt x="29" y="35"/>
                    <a:pt x="34" y="4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7" name="Freeform 410">
              <a:extLst>
                <a:ext uri="{FF2B5EF4-FFF2-40B4-BE49-F238E27FC236}">
                  <a16:creationId xmlns:a16="http://schemas.microsoft.com/office/drawing/2014/main" id="{F095A2EF-7EE1-7E97-F82F-118D26CF791A}"/>
                </a:ext>
              </a:extLst>
            </p:cNvPr>
            <p:cNvSpPr>
              <a:spLocks/>
            </p:cNvSpPr>
            <p:nvPr/>
          </p:nvSpPr>
          <p:spPr bwMode="auto">
            <a:xfrm>
              <a:off x="1165" y="1856"/>
              <a:ext cx="14" cy="23"/>
            </a:xfrm>
            <a:custGeom>
              <a:avLst/>
              <a:gdLst>
                <a:gd name="T0" fmla="*/ 22 w 11"/>
                <a:gd name="T1" fmla="*/ 0 h 17"/>
                <a:gd name="T2" fmla="*/ 0 w 11"/>
                <a:gd name="T3" fmla="*/ 42 h 17"/>
                <a:gd name="T4" fmla="*/ 22 w 11"/>
                <a:gd name="T5" fmla="*/ 0 h 17"/>
                <a:gd name="T6" fmla="*/ 0 60000 65536"/>
                <a:gd name="T7" fmla="*/ 0 60000 65536"/>
                <a:gd name="T8" fmla="*/ 0 60000 65536"/>
              </a:gdLst>
              <a:ahLst/>
              <a:cxnLst>
                <a:cxn ang="T6">
                  <a:pos x="T0" y="T1"/>
                </a:cxn>
                <a:cxn ang="T7">
                  <a:pos x="T2" y="T3"/>
                </a:cxn>
                <a:cxn ang="T8">
                  <a:pos x="T4" y="T5"/>
                </a:cxn>
              </a:cxnLst>
              <a:rect l="0" t="0" r="r" b="b"/>
              <a:pathLst>
                <a:path w="11" h="17">
                  <a:moveTo>
                    <a:pt x="10" y="0"/>
                  </a:moveTo>
                  <a:cubicBezTo>
                    <a:pt x="11" y="7"/>
                    <a:pt x="4" y="14"/>
                    <a:pt x="0" y="17"/>
                  </a:cubicBezTo>
                  <a:cubicBezTo>
                    <a:pt x="8" y="15"/>
                    <a:pt x="11" y="8"/>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8" name="Freeform 411">
              <a:extLst>
                <a:ext uri="{FF2B5EF4-FFF2-40B4-BE49-F238E27FC236}">
                  <a16:creationId xmlns:a16="http://schemas.microsoft.com/office/drawing/2014/main" id="{BE192455-70B6-69EF-EC74-9D14835D4A4C}"/>
                </a:ext>
              </a:extLst>
            </p:cNvPr>
            <p:cNvSpPr>
              <a:spLocks/>
            </p:cNvSpPr>
            <p:nvPr/>
          </p:nvSpPr>
          <p:spPr bwMode="auto">
            <a:xfrm>
              <a:off x="1148" y="2001"/>
              <a:ext cx="21" cy="31"/>
            </a:xfrm>
            <a:custGeom>
              <a:avLst/>
              <a:gdLst>
                <a:gd name="T0" fmla="*/ 0 w 15"/>
                <a:gd name="T1" fmla="*/ 57 h 23"/>
                <a:gd name="T2" fmla="*/ 41 w 15"/>
                <a:gd name="T3" fmla="*/ 0 h 23"/>
                <a:gd name="T4" fmla="*/ 0 60000 65536"/>
                <a:gd name="T5" fmla="*/ 0 60000 65536"/>
              </a:gdLst>
              <a:ahLst/>
              <a:cxnLst>
                <a:cxn ang="T4">
                  <a:pos x="T0" y="T1"/>
                </a:cxn>
                <a:cxn ang="T5">
                  <a:pos x="T2" y="T3"/>
                </a:cxn>
              </a:cxnLst>
              <a:rect l="0" t="0" r="r" b="b"/>
              <a:pathLst>
                <a:path w="15" h="23">
                  <a:moveTo>
                    <a:pt x="0" y="23"/>
                  </a:moveTo>
                  <a:cubicBezTo>
                    <a:pt x="7" y="18"/>
                    <a:pt x="14" y="4"/>
                    <a:pt x="1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9" name="Freeform 412">
              <a:extLst>
                <a:ext uri="{FF2B5EF4-FFF2-40B4-BE49-F238E27FC236}">
                  <a16:creationId xmlns:a16="http://schemas.microsoft.com/office/drawing/2014/main" id="{3527D8BF-F3E7-4DC3-61CB-3569219A4BC1}"/>
                </a:ext>
              </a:extLst>
            </p:cNvPr>
            <p:cNvSpPr>
              <a:spLocks/>
            </p:cNvSpPr>
            <p:nvPr/>
          </p:nvSpPr>
          <p:spPr bwMode="auto">
            <a:xfrm>
              <a:off x="1350" y="1328"/>
              <a:ext cx="156" cy="177"/>
            </a:xfrm>
            <a:custGeom>
              <a:avLst/>
              <a:gdLst>
                <a:gd name="T0" fmla="*/ 0 w 116"/>
                <a:gd name="T1" fmla="*/ 0 h 132"/>
                <a:gd name="T2" fmla="*/ 282 w 116"/>
                <a:gd name="T3" fmla="*/ 318 h 132"/>
                <a:gd name="T4" fmla="*/ 0 w 116"/>
                <a:gd name="T5" fmla="*/ 0 h 132"/>
                <a:gd name="T6" fmla="*/ 0 60000 65536"/>
                <a:gd name="T7" fmla="*/ 0 60000 65536"/>
                <a:gd name="T8" fmla="*/ 0 60000 65536"/>
              </a:gdLst>
              <a:ahLst/>
              <a:cxnLst>
                <a:cxn ang="T6">
                  <a:pos x="T0" y="T1"/>
                </a:cxn>
                <a:cxn ang="T7">
                  <a:pos x="T2" y="T3"/>
                </a:cxn>
                <a:cxn ang="T8">
                  <a:pos x="T4" y="T5"/>
                </a:cxn>
              </a:cxnLst>
              <a:rect l="0" t="0" r="r" b="b"/>
              <a:pathLst>
                <a:path w="116" h="132">
                  <a:moveTo>
                    <a:pt x="0" y="0"/>
                  </a:moveTo>
                  <a:cubicBezTo>
                    <a:pt x="13" y="5"/>
                    <a:pt x="85" y="53"/>
                    <a:pt x="116" y="132"/>
                  </a:cubicBezTo>
                  <a:cubicBezTo>
                    <a:pt x="104" y="110"/>
                    <a:pt x="55" y="28"/>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90" name="Freeform 413">
              <a:extLst>
                <a:ext uri="{FF2B5EF4-FFF2-40B4-BE49-F238E27FC236}">
                  <a16:creationId xmlns:a16="http://schemas.microsoft.com/office/drawing/2014/main" id="{C460A401-F62B-C057-851A-A7905F969ED3}"/>
                </a:ext>
              </a:extLst>
            </p:cNvPr>
            <p:cNvSpPr>
              <a:spLocks/>
            </p:cNvSpPr>
            <p:nvPr/>
          </p:nvSpPr>
          <p:spPr bwMode="auto">
            <a:xfrm>
              <a:off x="1115" y="2437"/>
              <a:ext cx="27" cy="50"/>
            </a:xfrm>
            <a:custGeom>
              <a:avLst/>
              <a:gdLst>
                <a:gd name="T0" fmla="*/ 49 w 20"/>
                <a:gd name="T1" fmla="*/ 35 h 37"/>
                <a:gd name="T2" fmla="*/ 41 w 20"/>
                <a:gd name="T3" fmla="*/ 57 h 37"/>
                <a:gd name="T4" fmla="*/ 26 w 20"/>
                <a:gd name="T5" fmla="*/ 89 h 37"/>
                <a:gd name="T6" fmla="*/ 12 w 20"/>
                <a:gd name="T7" fmla="*/ 89 h 37"/>
                <a:gd name="T8" fmla="*/ 1 w 20"/>
                <a:gd name="T9" fmla="*/ 77 h 37"/>
                <a:gd name="T10" fmla="*/ 27 w 20"/>
                <a:gd name="T11" fmla="*/ 22 h 37"/>
                <a:gd name="T12" fmla="*/ 36 w 20"/>
                <a:gd name="T13" fmla="*/ 0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7">
                  <a:moveTo>
                    <a:pt x="20" y="14"/>
                  </a:moveTo>
                  <a:cubicBezTo>
                    <a:pt x="18" y="17"/>
                    <a:pt x="17" y="20"/>
                    <a:pt x="16" y="23"/>
                  </a:cubicBezTo>
                  <a:cubicBezTo>
                    <a:pt x="15" y="26"/>
                    <a:pt x="13" y="34"/>
                    <a:pt x="10" y="36"/>
                  </a:cubicBezTo>
                  <a:cubicBezTo>
                    <a:pt x="8" y="37"/>
                    <a:pt x="6" y="37"/>
                    <a:pt x="5" y="36"/>
                  </a:cubicBezTo>
                  <a:cubicBezTo>
                    <a:pt x="1" y="36"/>
                    <a:pt x="0" y="35"/>
                    <a:pt x="1" y="31"/>
                  </a:cubicBezTo>
                  <a:cubicBezTo>
                    <a:pt x="2" y="23"/>
                    <a:pt x="6" y="15"/>
                    <a:pt x="11" y="9"/>
                  </a:cubicBezTo>
                  <a:cubicBezTo>
                    <a:pt x="12" y="7"/>
                    <a:pt x="15" y="3"/>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1" name="Freeform 414">
              <a:extLst>
                <a:ext uri="{FF2B5EF4-FFF2-40B4-BE49-F238E27FC236}">
                  <a16:creationId xmlns:a16="http://schemas.microsoft.com/office/drawing/2014/main" id="{F51EACB7-1AED-D3E6-ED65-06C7AC78688B}"/>
                </a:ext>
              </a:extLst>
            </p:cNvPr>
            <p:cNvSpPr>
              <a:spLocks/>
            </p:cNvSpPr>
            <p:nvPr/>
          </p:nvSpPr>
          <p:spPr bwMode="auto">
            <a:xfrm>
              <a:off x="1202" y="2436"/>
              <a:ext cx="26" cy="58"/>
            </a:xfrm>
            <a:custGeom>
              <a:avLst/>
              <a:gdLst>
                <a:gd name="T0" fmla="*/ 0 w 19"/>
                <a:gd name="T1" fmla="*/ 35 h 43"/>
                <a:gd name="T2" fmla="*/ 7 w 19"/>
                <a:gd name="T3" fmla="*/ 69 h 43"/>
                <a:gd name="T4" fmla="*/ 34 w 19"/>
                <a:gd name="T5" fmla="*/ 104 h 43"/>
                <a:gd name="T6" fmla="*/ 47 w 19"/>
                <a:gd name="T7" fmla="*/ 58 h 43"/>
                <a:gd name="T8" fmla="*/ 36 w 19"/>
                <a:gd name="T9" fmla="*/ 16 h 43"/>
                <a:gd name="T10" fmla="*/ 29 w 19"/>
                <a:gd name="T11" fmla="*/ 0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43">
                  <a:moveTo>
                    <a:pt x="0" y="14"/>
                  </a:moveTo>
                  <a:cubicBezTo>
                    <a:pt x="2" y="19"/>
                    <a:pt x="2" y="24"/>
                    <a:pt x="3" y="28"/>
                  </a:cubicBezTo>
                  <a:cubicBezTo>
                    <a:pt x="4" y="32"/>
                    <a:pt x="7" y="43"/>
                    <a:pt x="13" y="42"/>
                  </a:cubicBezTo>
                  <a:cubicBezTo>
                    <a:pt x="19" y="42"/>
                    <a:pt x="19" y="28"/>
                    <a:pt x="18" y="24"/>
                  </a:cubicBezTo>
                  <a:cubicBezTo>
                    <a:pt x="18" y="19"/>
                    <a:pt x="16" y="12"/>
                    <a:pt x="14" y="7"/>
                  </a:cubicBezTo>
                  <a:cubicBezTo>
                    <a:pt x="13" y="5"/>
                    <a:pt x="12" y="2"/>
                    <a:pt x="1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92" name="Freeform 415">
              <a:extLst>
                <a:ext uri="{FF2B5EF4-FFF2-40B4-BE49-F238E27FC236}">
                  <a16:creationId xmlns:a16="http://schemas.microsoft.com/office/drawing/2014/main" id="{6A6BB1ED-B7D6-8AB4-6DF0-E427A34E2D6B}"/>
                </a:ext>
              </a:extLst>
            </p:cNvPr>
            <p:cNvSpPr>
              <a:spLocks/>
            </p:cNvSpPr>
            <p:nvPr/>
          </p:nvSpPr>
          <p:spPr bwMode="auto">
            <a:xfrm>
              <a:off x="1056" y="1355"/>
              <a:ext cx="21" cy="8"/>
            </a:xfrm>
            <a:custGeom>
              <a:avLst/>
              <a:gdLst>
                <a:gd name="T0" fmla="*/ 0 w 16"/>
                <a:gd name="T1" fmla="*/ 15 h 6"/>
                <a:gd name="T2" fmla="*/ 37 w 16"/>
                <a:gd name="T3" fmla="*/ 0 h 6"/>
                <a:gd name="T4" fmla="*/ 0 60000 65536"/>
                <a:gd name="T5" fmla="*/ 0 60000 65536"/>
              </a:gdLst>
              <a:ahLst/>
              <a:cxnLst>
                <a:cxn ang="T4">
                  <a:pos x="T0" y="T1"/>
                </a:cxn>
                <a:cxn ang="T5">
                  <a:pos x="T2" y="T3"/>
                </a:cxn>
              </a:cxnLst>
              <a:rect l="0" t="0" r="r" b="b"/>
              <a:pathLst>
                <a:path w="16" h="6">
                  <a:moveTo>
                    <a:pt x="0" y="6"/>
                  </a:moveTo>
                  <a:cubicBezTo>
                    <a:pt x="5" y="6"/>
                    <a:pt x="10" y="1"/>
                    <a:pt x="16" y="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93" name="Freeform 416">
              <a:extLst>
                <a:ext uri="{FF2B5EF4-FFF2-40B4-BE49-F238E27FC236}">
                  <a16:creationId xmlns:a16="http://schemas.microsoft.com/office/drawing/2014/main" id="{01C15F9E-F808-A240-5EF0-EBC6CD585C0E}"/>
                </a:ext>
              </a:extLst>
            </p:cNvPr>
            <p:cNvSpPr>
              <a:spLocks/>
            </p:cNvSpPr>
            <p:nvPr/>
          </p:nvSpPr>
          <p:spPr bwMode="auto">
            <a:xfrm>
              <a:off x="1056" y="1355"/>
              <a:ext cx="21" cy="8"/>
            </a:xfrm>
            <a:custGeom>
              <a:avLst/>
              <a:gdLst>
                <a:gd name="T0" fmla="*/ 0 w 16"/>
                <a:gd name="T1" fmla="*/ 15 h 6"/>
                <a:gd name="T2" fmla="*/ 37 w 16"/>
                <a:gd name="T3" fmla="*/ 0 h 6"/>
                <a:gd name="T4" fmla="*/ 0 60000 65536"/>
                <a:gd name="T5" fmla="*/ 0 60000 65536"/>
              </a:gdLst>
              <a:ahLst/>
              <a:cxnLst>
                <a:cxn ang="T4">
                  <a:pos x="T0" y="T1"/>
                </a:cxn>
                <a:cxn ang="T5">
                  <a:pos x="T2" y="T3"/>
                </a:cxn>
              </a:cxnLst>
              <a:rect l="0" t="0" r="r" b="b"/>
              <a:pathLst>
                <a:path w="16" h="6">
                  <a:moveTo>
                    <a:pt x="0" y="6"/>
                  </a:moveTo>
                  <a:cubicBezTo>
                    <a:pt x="5" y="6"/>
                    <a:pt x="10" y="1"/>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grpSp>
      <p:sp>
        <p:nvSpPr>
          <p:cNvPr id="494" name="TextBox 493">
            <a:extLst>
              <a:ext uri="{FF2B5EF4-FFF2-40B4-BE49-F238E27FC236}">
                <a16:creationId xmlns:a16="http://schemas.microsoft.com/office/drawing/2014/main" id="{0B696B78-5D69-4341-16A1-5C446B12918B}"/>
              </a:ext>
            </a:extLst>
          </p:cNvPr>
          <p:cNvSpPr txBox="1"/>
          <p:nvPr/>
        </p:nvSpPr>
        <p:spPr>
          <a:xfrm>
            <a:off x="3778598" y="2230829"/>
            <a:ext cx="1382690" cy="507831"/>
          </a:xfrm>
          <a:prstGeom prst="rect">
            <a:avLst/>
          </a:prstGeom>
          <a:noFill/>
        </p:spPr>
        <p:txBody>
          <a:bodyPr wrap="square" rtlCol="0">
            <a:spAutoFit/>
          </a:bodyPr>
          <a:lstStyle/>
          <a:p>
            <a:r>
              <a:rPr lang="en-GB" sz="1350" b="1" dirty="0">
                <a:solidFill>
                  <a:srgbClr val="FF0000"/>
                </a:solidFill>
              </a:rPr>
              <a:t>Carotid artery - Stroke</a:t>
            </a:r>
          </a:p>
        </p:txBody>
      </p:sp>
      <p:sp>
        <p:nvSpPr>
          <p:cNvPr id="495" name="TextBox 494">
            <a:extLst>
              <a:ext uri="{FF2B5EF4-FFF2-40B4-BE49-F238E27FC236}">
                <a16:creationId xmlns:a16="http://schemas.microsoft.com/office/drawing/2014/main" id="{92A8E8B3-F1C1-81BB-8F52-77F509A6E84D}"/>
              </a:ext>
            </a:extLst>
          </p:cNvPr>
          <p:cNvSpPr txBox="1"/>
          <p:nvPr/>
        </p:nvSpPr>
        <p:spPr>
          <a:xfrm>
            <a:off x="3863155" y="2865195"/>
            <a:ext cx="1774496" cy="523220"/>
          </a:xfrm>
          <a:prstGeom prst="rect">
            <a:avLst/>
          </a:prstGeom>
          <a:noFill/>
        </p:spPr>
        <p:txBody>
          <a:bodyPr wrap="square" rtlCol="0">
            <a:spAutoFit/>
          </a:bodyPr>
          <a:lstStyle/>
          <a:p>
            <a:r>
              <a:rPr lang="en-GB" sz="1400" b="1" dirty="0">
                <a:solidFill>
                  <a:srgbClr val="FF0000"/>
                </a:solidFill>
              </a:rPr>
              <a:t>Abdominal artery – aortic aneurysms</a:t>
            </a:r>
          </a:p>
        </p:txBody>
      </p:sp>
      <p:grpSp>
        <p:nvGrpSpPr>
          <p:cNvPr id="496" name="Group 207">
            <a:extLst>
              <a:ext uri="{FF2B5EF4-FFF2-40B4-BE49-F238E27FC236}">
                <a16:creationId xmlns:a16="http://schemas.microsoft.com/office/drawing/2014/main" id="{E3EDB19C-6E39-52FC-EB23-2CD5FDF2A698}"/>
              </a:ext>
            </a:extLst>
          </p:cNvPr>
          <p:cNvGrpSpPr>
            <a:grpSpLocks/>
          </p:cNvGrpSpPr>
          <p:nvPr/>
        </p:nvGrpSpPr>
        <p:grpSpPr bwMode="auto">
          <a:xfrm>
            <a:off x="7843380" y="1629967"/>
            <a:ext cx="1575235" cy="4023122"/>
            <a:chOff x="842" y="713"/>
            <a:chExt cx="1257" cy="3379"/>
          </a:xfrm>
        </p:grpSpPr>
        <p:sp>
          <p:nvSpPr>
            <p:cNvPr id="497" name="Freeform 208">
              <a:extLst>
                <a:ext uri="{FF2B5EF4-FFF2-40B4-BE49-F238E27FC236}">
                  <a16:creationId xmlns:a16="http://schemas.microsoft.com/office/drawing/2014/main" id="{BC11B758-C1CE-17B3-EA21-CBBBAD4F77D3}"/>
                </a:ext>
              </a:extLst>
            </p:cNvPr>
            <p:cNvSpPr>
              <a:spLocks/>
            </p:cNvSpPr>
            <p:nvPr/>
          </p:nvSpPr>
          <p:spPr bwMode="auto">
            <a:xfrm>
              <a:off x="842" y="713"/>
              <a:ext cx="1257" cy="3379"/>
            </a:xfrm>
            <a:custGeom>
              <a:avLst/>
              <a:gdLst>
                <a:gd name="T0" fmla="*/ 1254 w 968"/>
                <a:gd name="T1" fmla="*/ 828 h 2503"/>
                <a:gd name="T2" fmla="*/ 1414 w 968"/>
                <a:gd name="T3" fmla="*/ 680 h 2503"/>
                <a:gd name="T4" fmla="*/ 1410 w 968"/>
                <a:gd name="T5" fmla="*/ 589 h 2503"/>
                <a:gd name="T6" fmla="*/ 1388 w 968"/>
                <a:gd name="T7" fmla="*/ 408 h 2503"/>
                <a:gd name="T8" fmla="*/ 1371 w 968"/>
                <a:gd name="T9" fmla="*/ 224 h 2503"/>
                <a:gd name="T10" fmla="*/ 1297 w 968"/>
                <a:gd name="T11" fmla="*/ 84 h 2503"/>
                <a:gd name="T12" fmla="*/ 1175 w 968"/>
                <a:gd name="T13" fmla="*/ 27 h 2503"/>
                <a:gd name="T14" fmla="*/ 1062 w 968"/>
                <a:gd name="T15" fmla="*/ 5 h 2503"/>
                <a:gd name="T16" fmla="*/ 751 w 968"/>
                <a:gd name="T17" fmla="*/ 416 h 2503"/>
                <a:gd name="T18" fmla="*/ 835 w 968"/>
                <a:gd name="T19" fmla="*/ 647 h 2503"/>
                <a:gd name="T20" fmla="*/ 783 w 968"/>
                <a:gd name="T21" fmla="*/ 954 h 2503"/>
                <a:gd name="T22" fmla="*/ 317 w 968"/>
                <a:gd name="T23" fmla="*/ 1621 h 2503"/>
                <a:gd name="T24" fmla="*/ 201 w 968"/>
                <a:gd name="T25" fmla="*/ 2884 h 2503"/>
                <a:gd name="T26" fmla="*/ 39 w 968"/>
                <a:gd name="T27" fmla="*/ 3321 h 2503"/>
                <a:gd name="T28" fmla="*/ 134 w 968"/>
                <a:gd name="T29" fmla="*/ 3313 h 2503"/>
                <a:gd name="T30" fmla="*/ 230 w 968"/>
                <a:gd name="T31" fmla="*/ 3634 h 2503"/>
                <a:gd name="T32" fmla="*/ 329 w 968"/>
                <a:gd name="T33" fmla="*/ 3583 h 2503"/>
                <a:gd name="T34" fmla="*/ 410 w 968"/>
                <a:gd name="T35" fmla="*/ 3317 h 2503"/>
                <a:gd name="T36" fmla="*/ 510 w 968"/>
                <a:gd name="T37" fmla="*/ 2530 h 2503"/>
                <a:gd name="T38" fmla="*/ 558 w 968"/>
                <a:gd name="T39" fmla="*/ 1855 h 2503"/>
                <a:gd name="T40" fmla="*/ 622 w 968"/>
                <a:gd name="T41" fmla="*/ 2624 h 2503"/>
                <a:gd name="T42" fmla="*/ 651 w 968"/>
                <a:gd name="T43" fmla="*/ 4416 h 2503"/>
                <a:gd name="T44" fmla="*/ 800 w 968"/>
                <a:gd name="T45" fmla="*/ 5702 h 2503"/>
                <a:gd name="T46" fmla="*/ 653 w 968"/>
                <a:gd name="T47" fmla="*/ 6018 h 2503"/>
                <a:gd name="T48" fmla="*/ 651 w 968"/>
                <a:gd name="T49" fmla="*/ 6092 h 2503"/>
                <a:gd name="T50" fmla="*/ 761 w 968"/>
                <a:gd name="T51" fmla="*/ 6130 h 2503"/>
                <a:gd name="T52" fmla="*/ 988 w 968"/>
                <a:gd name="T53" fmla="*/ 6055 h 2503"/>
                <a:gd name="T54" fmla="*/ 970 w 968"/>
                <a:gd name="T55" fmla="*/ 5609 h 2503"/>
                <a:gd name="T56" fmla="*/ 966 w 968"/>
                <a:gd name="T57" fmla="*/ 4412 h 2503"/>
                <a:gd name="T58" fmla="*/ 1088 w 968"/>
                <a:gd name="T59" fmla="*/ 3862 h 2503"/>
                <a:gd name="T60" fmla="*/ 1135 w 968"/>
                <a:gd name="T61" fmla="*/ 5285 h 2503"/>
                <a:gd name="T62" fmla="*/ 1128 w 968"/>
                <a:gd name="T63" fmla="*/ 5983 h 2503"/>
                <a:gd name="T64" fmla="*/ 1284 w 968"/>
                <a:gd name="T65" fmla="*/ 6125 h 2503"/>
                <a:gd name="T66" fmla="*/ 1430 w 968"/>
                <a:gd name="T67" fmla="*/ 6109 h 2503"/>
                <a:gd name="T68" fmla="*/ 1475 w 968"/>
                <a:gd name="T69" fmla="*/ 6072 h 2503"/>
                <a:gd name="T70" fmla="*/ 1314 w 968"/>
                <a:gd name="T71" fmla="*/ 5791 h 2503"/>
                <a:gd name="T72" fmla="*/ 1436 w 968"/>
                <a:gd name="T73" fmla="*/ 4589 h 2503"/>
                <a:gd name="T74" fmla="*/ 1557 w 968"/>
                <a:gd name="T75" fmla="*/ 3151 h 2503"/>
                <a:gd name="T76" fmla="*/ 1548 w 968"/>
                <a:gd name="T77" fmla="*/ 2022 h 2503"/>
                <a:gd name="T78" fmla="*/ 1570 w 968"/>
                <a:gd name="T79" fmla="*/ 1980 h 2503"/>
                <a:gd name="T80" fmla="*/ 1750 w 968"/>
                <a:gd name="T81" fmla="*/ 3009 h 2503"/>
                <a:gd name="T82" fmla="*/ 1747 w 968"/>
                <a:gd name="T83" fmla="*/ 3506 h 2503"/>
                <a:gd name="T84" fmla="*/ 1840 w 968"/>
                <a:gd name="T85" fmla="*/ 3621 h 2503"/>
                <a:gd name="T86" fmla="*/ 1953 w 968"/>
                <a:gd name="T87" fmla="*/ 3499 h 2503"/>
                <a:gd name="T88" fmla="*/ 2088 w 968"/>
                <a:gd name="T89" fmla="*/ 3451 h 2503"/>
                <a:gd name="T90" fmla="*/ 1941 w 968"/>
                <a:gd name="T91" fmla="*/ 3060 h 2503"/>
                <a:gd name="T92" fmla="*/ 1863 w 968"/>
                <a:gd name="T93" fmla="*/ 2222 h 2503"/>
                <a:gd name="T94" fmla="*/ 1627 w 968"/>
                <a:gd name="T95" fmla="*/ 1088 h 25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8" h="2503">
                  <a:moveTo>
                    <a:pt x="558" y="363"/>
                  </a:moveTo>
                  <a:cubicBezTo>
                    <a:pt x="558" y="362"/>
                    <a:pt x="559" y="362"/>
                    <a:pt x="559" y="361"/>
                  </a:cubicBezTo>
                  <a:cubicBezTo>
                    <a:pt x="565" y="356"/>
                    <a:pt x="568" y="345"/>
                    <a:pt x="568" y="345"/>
                  </a:cubicBezTo>
                  <a:cubicBezTo>
                    <a:pt x="568" y="345"/>
                    <a:pt x="569" y="342"/>
                    <a:pt x="573" y="336"/>
                  </a:cubicBezTo>
                  <a:cubicBezTo>
                    <a:pt x="579" y="327"/>
                    <a:pt x="599" y="333"/>
                    <a:pt x="620" y="328"/>
                  </a:cubicBezTo>
                  <a:cubicBezTo>
                    <a:pt x="641" y="323"/>
                    <a:pt x="637" y="304"/>
                    <a:pt x="637" y="297"/>
                  </a:cubicBezTo>
                  <a:cubicBezTo>
                    <a:pt x="637" y="290"/>
                    <a:pt x="638" y="287"/>
                    <a:pt x="644" y="281"/>
                  </a:cubicBezTo>
                  <a:cubicBezTo>
                    <a:pt x="644" y="280"/>
                    <a:pt x="646" y="279"/>
                    <a:pt x="646" y="276"/>
                  </a:cubicBezTo>
                  <a:cubicBezTo>
                    <a:pt x="646" y="273"/>
                    <a:pt x="645" y="270"/>
                    <a:pt x="643" y="269"/>
                  </a:cubicBezTo>
                  <a:cubicBezTo>
                    <a:pt x="646" y="266"/>
                    <a:pt x="647" y="264"/>
                    <a:pt x="645" y="259"/>
                  </a:cubicBezTo>
                  <a:cubicBezTo>
                    <a:pt x="644" y="258"/>
                    <a:pt x="643" y="256"/>
                    <a:pt x="642" y="253"/>
                  </a:cubicBezTo>
                  <a:cubicBezTo>
                    <a:pt x="641" y="248"/>
                    <a:pt x="640" y="241"/>
                    <a:pt x="644" y="239"/>
                  </a:cubicBezTo>
                  <a:cubicBezTo>
                    <a:pt x="650" y="237"/>
                    <a:pt x="652" y="239"/>
                    <a:pt x="658" y="234"/>
                  </a:cubicBezTo>
                  <a:cubicBezTo>
                    <a:pt x="669" y="226"/>
                    <a:pt x="663" y="216"/>
                    <a:pt x="657" y="207"/>
                  </a:cubicBezTo>
                  <a:cubicBezTo>
                    <a:pt x="651" y="198"/>
                    <a:pt x="654" y="203"/>
                    <a:pt x="645" y="188"/>
                  </a:cubicBezTo>
                  <a:cubicBezTo>
                    <a:pt x="641" y="182"/>
                    <a:pt x="636" y="178"/>
                    <a:pt x="634" y="166"/>
                  </a:cubicBezTo>
                  <a:cubicBezTo>
                    <a:pt x="634" y="163"/>
                    <a:pt x="636" y="157"/>
                    <a:pt x="636" y="152"/>
                  </a:cubicBezTo>
                  <a:cubicBezTo>
                    <a:pt x="636" y="141"/>
                    <a:pt x="635" y="132"/>
                    <a:pt x="632" y="123"/>
                  </a:cubicBezTo>
                  <a:cubicBezTo>
                    <a:pt x="630" y="114"/>
                    <a:pt x="628" y="101"/>
                    <a:pt x="625" y="91"/>
                  </a:cubicBezTo>
                  <a:cubicBezTo>
                    <a:pt x="626" y="91"/>
                    <a:pt x="626" y="91"/>
                    <a:pt x="626" y="91"/>
                  </a:cubicBezTo>
                  <a:cubicBezTo>
                    <a:pt x="631" y="86"/>
                    <a:pt x="628" y="77"/>
                    <a:pt x="636" y="75"/>
                  </a:cubicBezTo>
                  <a:cubicBezTo>
                    <a:pt x="628" y="73"/>
                    <a:pt x="620" y="62"/>
                    <a:pt x="616" y="55"/>
                  </a:cubicBezTo>
                  <a:cubicBezTo>
                    <a:pt x="614" y="51"/>
                    <a:pt x="612" y="45"/>
                    <a:pt x="608" y="42"/>
                  </a:cubicBezTo>
                  <a:cubicBezTo>
                    <a:pt x="604" y="39"/>
                    <a:pt x="597" y="37"/>
                    <a:pt x="592" y="34"/>
                  </a:cubicBezTo>
                  <a:cubicBezTo>
                    <a:pt x="587" y="31"/>
                    <a:pt x="582" y="28"/>
                    <a:pt x="577" y="26"/>
                  </a:cubicBezTo>
                  <a:cubicBezTo>
                    <a:pt x="571" y="25"/>
                    <a:pt x="565" y="24"/>
                    <a:pt x="560" y="21"/>
                  </a:cubicBezTo>
                  <a:cubicBezTo>
                    <a:pt x="556" y="18"/>
                    <a:pt x="553" y="15"/>
                    <a:pt x="549" y="14"/>
                  </a:cubicBezTo>
                  <a:cubicBezTo>
                    <a:pt x="545" y="13"/>
                    <a:pt x="541" y="13"/>
                    <a:pt x="537" y="11"/>
                  </a:cubicBezTo>
                  <a:cubicBezTo>
                    <a:pt x="534" y="10"/>
                    <a:pt x="531" y="8"/>
                    <a:pt x="528" y="7"/>
                  </a:cubicBezTo>
                  <a:cubicBezTo>
                    <a:pt x="521" y="4"/>
                    <a:pt x="513" y="8"/>
                    <a:pt x="506" y="5"/>
                  </a:cubicBezTo>
                  <a:cubicBezTo>
                    <a:pt x="506" y="5"/>
                    <a:pt x="506" y="5"/>
                    <a:pt x="506" y="5"/>
                  </a:cubicBezTo>
                  <a:cubicBezTo>
                    <a:pt x="498" y="3"/>
                    <a:pt x="491" y="2"/>
                    <a:pt x="485" y="2"/>
                  </a:cubicBezTo>
                  <a:cubicBezTo>
                    <a:pt x="469" y="0"/>
                    <a:pt x="413" y="14"/>
                    <a:pt x="380" y="50"/>
                  </a:cubicBezTo>
                  <a:cubicBezTo>
                    <a:pt x="363" y="68"/>
                    <a:pt x="352" y="101"/>
                    <a:pt x="346" y="125"/>
                  </a:cubicBezTo>
                  <a:cubicBezTo>
                    <a:pt x="341" y="138"/>
                    <a:pt x="341" y="153"/>
                    <a:pt x="338" y="166"/>
                  </a:cubicBezTo>
                  <a:cubicBezTo>
                    <a:pt x="339" y="167"/>
                    <a:pt x="341" y="168"/>
                    <a:pt x="343" y="169"/>
                  </a:cubicBezTo>
                  <a:cubicBezTo>
                    <a:pt x="338" y="175"/>
                    <a:pt x="337" y="185"/>
                    <a:pt x="336" y="193"/>
                  </a:cubicBezTo>
                  <a:cubicBezTo>
                    <a:pt x="350" y="194"/>
                    <a:pt x="340" y="220"/>
                    <a:pt x="341" y="228"/>
                  </a:cubicBezTo>
                  <a:cubicBezTo>
                    <a:pt x="355" y="219"/>
                    <a:pt x="357" y="249"/>
                    <a:pt x="365" y="255"/>
                  </a:cubicBezTo>
                  <a:cubicBezTo>
                    <a:pt x="368" y="259"/>
                    <a:pt x="376" y="258"/>
                    <a:pt x="381" y="263"/>
                  </a:cubicBezTo>
                  <a:cubicBezTo>
                    <a:pt x="388" y="269"/>
                    <a:pt x="389" y="270"/>
                    <a:pt x="391" y="279"/>
                  </a:cubicBezTo>
                  <a:cubicBezTo>
                    <a:pt x="398" y="270"/>
                    <a:pt x="405" y="278"/>
                    <a:pt x="412" y="281"/>
                  </a:cubicBezTo>
                  <a:cubicBezTo>
                    <a:pt x="412" y="282"/>
                    <a:pt x="412" y="282"/>
                    <a:pt x="412" y="282"/>
                  </a:cubicBezTo>
                  <a:cubicBezTo>
                    <a:pt x="413" y="301"/>
                    <a:pt x="399" y="381"/>
                    <a:pt x="357" y="388"/>
                  </a:cubicBezTo>
                  <a:cubicBezTo>
                    <a:pt x="340" y="390"/>
                    <a:pt x="288" y="417"/>
                    <a:pt x="280" y="425"/>
                  </a:cubicBezTo>
                  <a:cubicBezTo>
                    <a:pt x="268" y="436"/>
                    <a:pt x="242" y="438"/>
                    <a:pt x="225" y="442"/>
                  </a:cubicBezTo>
                  <a:cubicBezTo>
                    <a:pt x="208" y="445"/>
                    <a:pt x="173" y="465"/>
                    <a:pt x="156" y="539"/>
                  </a:cubicBezTo>
                  <a:cubicBezTo>
                    <a:pt x="148" y="574"/>
                    <a:pt x="139" y="618"/>
                    <a:pt x="145" y="659"/>
                  </a:cubicBezTo>
                  <a:cubicBezTo>
                    <a:pt x="147" y="688"/>
                    <a:pt x="126" y="740"/>
                    <a:pt x="124" y="832"/>
                  </a:cubicBezTo>
                  <a:cubicBezTo>
                    <a:pt x="125" y="865"/>
                    <a:pt x="121" y="889"/>
                    <a:pt x="117" y="903"/>
                  </a:cubicBezTo>
                  <a:cubicBezTo>
                    <a:pt x="98" y="950"/>
                    <a:pt x="98" y="1078"/>
                    <a:pt x="97" y="1111"/>
                  </a:cubicBezTo>
                  <a:cubicBezTo>
                    <a:pt x="96" y="1130"/>
                    <a:pt x="96" y="1158"/>
                    <a:pt x="92" y="1172"/>
                  </a:cubicBezTo>
                  <a:cubicBezTo>
                    <a:pt x="89" y="1186"/>
                    <a:pt x="91" y="1198"/>
                    <a:pt x="88" y="1210"/>
                  </a:cubicBezTo>
                  <a:cubicBezTo>
                    <a:pt x="84" y="1222"/>
                    <a:pt x="86" y="1239"/>
                    <a:pt x="83" y="1244"/>
                  </a:cubicBezTo>
                  <a:cubicBezTo>
                    <a:pt x="76" y="1251"/>
                    <a:pt x="46" y="1295"/>
                    <a:pt x="38" y="1305"/>
                  </a:cubicBezTo>
                  <a:cubicBezTo>
                    <a:pt x="31" y="1315"/>
                    <a:pt x="22" y="1344"/>
                    <a:pt x="18" y="1350"/>
                  </a:cubicBezTo>
                  <a:cubicBezTo>
                    <a:pt x="14" y="1355"/>
                    <a:pt x="13" y="1369"/>
                    <a:pt x="8" y="1381"/>
                  </a:cubicBezTo>
                  <a:cubicBezTo>
                    <a:pt x="4" y="1392"/>
                    <a:pt x="0" y="1403"/>
                    <a:pt x="15" y="1402"/>
                  </a:cubicBezTo>
                  <a:cubicBezTo>
                    <a:pt x="27" y="1401"/>
                    <a:pt x="40" y="1381"/>
                    <a:pt x="42" y="1367"/>
                  </a:cubicBezTo>
                  <a:cubicBezTo>
                    <a:pt x="46" y="1365"/>
                    <a:pt x="53" y="1356"/>
                    <a:pt x="61" y="1347"/>
                  </a:cubicBezTo>
                  <a:cubicBezTo>
                    <a:pt x="58" y="1354"/>
                    <a:pt x="64" y="1362"/>
                    <a:pt x="70" y="1385"/>
                  </a:cubicBezTo>
                  <a:cubicBezTo>
                    <a:pt x="70" y="1393"/>
                    <a:pt x="77" y="1413"/>
                    <a:pt x="76" y="1422"/>
                  </a:cubicBezTo>
                  <a:cubicBezTo>
                    <a:pt x="75" y="1431"/>
                    <a:pt x="82" y="1455"/>
                    <a:pt x="84" y="1467"/>
                  </a:cubicBezTo>
                  <a:cubicBezTo>
                    <a:pt x="87" y="1480"/>
                    <a:pt x="98" y="1481"/>
                    <a:pt x="105" y="1477"/>
                  </a:cubicBezTo>
                  <a:cubicBezTo>
                    <a:pt x="105" y="1477"/>
                    <a:pt x="105" y="1487"/>
                    <a:pt x="116" y="1489"/>
                  </a:cubicBezTo>
                  <a:cubicBezTo>
                    <a:pt x="126" y="1491"/>
                    <a:pt x="128" y="1472"/>
                    <a:pt x="128" y="1472"/>
                  </a:cubicBezTo>
                  <a:cubicBezTo>
                    <a:pt x="128" y="1472"/>
                    <a:pt x="128" y="1479"/>
                    <a:pt x="136" y="1479"/>
                  </a:cubicBezTo>
                  <a:cubicBezTo>
                    <a:pt x="148" y="1480"/>
                    <a:pt x="150" y="1456"/>
                    <a:pt x="150" y="1456"/>
                  </a:cubicBezTo>
                  <a:cubicBezTo>
                    <a:pt x="150" y="1459"/>
                    <a:pt x="151" y="1461"/>
                    <a:pt x="157" y="1461"/>
                  </a:cubicBezTo>
                  <a:cubicBezTo>
                    <a:pt x="163" y="1460"/>
                    <a:pt x="168" y="1436"/>
                    <a:pt x="170" y="1425"/>
                  </a:cubicBezTo>
                  <a:cubicBezTo>
                    <a:pt x="173" y="1415"/>
                    <a:pt x="177" y="1406"/>
                    <a:pt x="178" y="1398"/>
                  </a:cubicBezTo>
                  <a:cubicBezTo>
                    <a:pt x="179" y="1390"/>
                    <a:pt x="180" y="1385"/>
                    <a:pt x="187" y="1348"/>
                  </a:cubicBezTo>
                  <a:cubicBezTo>
                    <a:pt x="194" y="1310"/>
                    <a:pt x="172" y="1270"/>
                    <a:pt x="175" y="1258"/>
                  </a:cubicBezTo>
                  <a:cubicBezTo>
                    <a:pt x="178" y="1246"/>
                    <a:pt x="167" y="1227"/>
                    <a:pt x="168" y="1223"/>
                  </a:cubicBezTo>
                  <a:cubicBezTo>
                    <a:pt x="170" y="1220"/>
                    <a:pt x="174" y="1205"/>
                    <a:pt x="176" y="1192"/>
                  </a:cubicBezTo>
                  <a:cubicBezTo>
                    <a:pt x="178" y="1178"/>
                    <a:pt x="228" y="1056"/>
                    <a:pt x="233" y="1028"/>
                  </a:cubicBezTo>
                  <a:cubicBezTo>
                    <a:pt x="243" y="976"/>
                    <a:pt x="242" y="953"/>
                    <a:pt x="237" y="916"/>
                  </a:cubicBezTo>
                  <a:cubicBezTo>
                    <a:pt x="238" y="890"/>
                    <a:pt x="249" y="818"/>
                    <a:pt x="251" y="805"/>
                  </a:cubicBezTo>
                  <a:cubicBezTo>
                    <a:pt x="252" y="802"/>
                    <a:pt x="252" y="789"/>
                    <a:pt x="253" y="780"/>
                  </a:cubicBezTo>
                  <a:cubicBezTo>
                    <a:pt x="254" y="775"/>
                    <a:pt x="255" y="766"/>
                    <a:pt x="255" y="754"/>
                  </a:cubicBezTo>
                  <a:cubicBezTo>
                    <a:pt x="255" y="756"/>
                    <a:pt x="255" y="756"/>
                    <a:pt x="255" y="756"/>
                  </a:cubicBezTo>
                  <a:cubicBezTo>
                    <a:pt x="256" y="768"/>
                    <a:pt x="259" y="789"/>
                    <a:pt x="261" y="822"/>
                  </a:cubicBezTo>
                  <a:cubicBezTo>
                    <a:pt x="260" y="849"/>
                    <a:pt x="273" y="897"/>
                    <a:pt x="275" y="923"/>
                  </a:cubicBezTo>
                  <a:cubicBezTo>
                    <a:pt x="271" y="931"/>
                    <a:pt x="284" y="1067"/>
                    <a:pt x="284" y="1067"/>
                  </a:cubicBezTo>
                  <a:cubicBezTo>
                    <a:pt x="279" y="1075"/>
                    <a:pt x="256" y="1178"/>
                    <a:pt x="255" y="1209"/>
                  </a:cubicBezTo>
                  <a:cubicBezTo>
                    <a:pt x="253" y="1224"/>
                    <a:pt x="259" y="1246"/>
                    <a:pt x="257" y="1281"/>
                  </a:cubicBezTo>
                  <a:cubicBezTo>
                    <a:pt x="255" y="1324"/>
                    <a:pt x="217" y="1497"/>
                    <a:pt x="288" y="1715"/>
                  </a:cubicBezTo>
                  <a:cubicBezTo>
                    <a:pt x="292" y="1727"/>
                    <a:pt x="292" y="1771"/>
                    <a:pt x="297" y="1795"/>
                  </a:cubicBezTo>
                  <a:cubicBezTo>
                    <a:pt x="298" y="1800"/>
                    <a:pt x="310" y="1828"/>
                    <a:pt x="311" y="1865"/>
                  </a:cubicBezTo>
                  <a:cubicBezTo>
                    <a:pt x="312" y="1926"/>
                    <a:pt x="306" y="2004"/>
                    <a:pt x="307" y="2047"/>
                  </a:cubicBezTo>
                  <a:cubicBezTo>
                    <a:pt x="310" y="2117"/>
                    <a:pt x="340" y="2183"/>
                    <a:pt x="351" y="2228"/>
                  </a:cubicBezTo>
                  <a:cubicBezTo>
                    <a:pt x="362" y="2273"/>
                    <a:pt x="367" y="2309"/>
                    <a:pt x="365" y="2318"/>
                  </a:cubicBezTo>
                  <a:cubicBezTo>
                    <a:pt x="363" y="2326"/>
                    <a:pt x="361" y="2341"/>
                    <a:pt x="367" y="2354"/>
                  </a:cubicBezTo>
                  <a:cubicBezTo>
                    <a:pt x="368" y="2355"/>
                    <a:pt x="347" y="2400"/>
                    <a:pt x="336" y="2408"/>
                  </a:cubicBezTo>
                  <a:cubicBezTo>
                    <a:pt x="325" y="2416"/>
                    <a:pt x="323" y="2423"/>
                    <a:pt x="314" y="2428"/>
                  </a:cubicBezTo>
                  <a:cubicBezTo>
                    <a:pt x="306" y="2432"/>
                    <a:pt x="302" y="2437"/>
                    <a:pt x="298" y="2446"/>
                  </a:cubicBezTo>
                  <a:cubicBezTo>
                    <a:pt x="296" y="2453"/>
                    <a:pt x="288" y="2463"/>
                    <a:pt x="294" y="2468"/>
                  </a:cubicBezTo>
                  <a:cubicBezTo>
                    <a:pt x="294" y="2469"/>
                    <a:pt x="295" y="2469"/>
                    <a:pt x="296" y="2470"/>
                  </a:cubicBezTo>
                  <a:cubicBezTo>
                    <a:pt x="297" y="2470"/>
                    <a:pt x="297" y="2470"/>
                    <a:pt x="297" y="2470"/>
                  </a:cubicBezTo>
                  <a:cubicBezTo>
                    <a:pt x="296" y="2472"/>
                    <a:pt x="296" y="2475"/>
                    <a:pt x="297" y="2476"/>
                  </a:cubicBezTo>
                  <a:cubicBezTo>
                    <a:pt x="301" y="2482"/>
                    <a:pt x="307" y="2484"/>
                    <a:pt x="315" y="2483"/>
                  </a:cubicBezTo>
                  <a:cubicBezTo>
                    <a:pt x="315" y="2482"/>
                    <a:pt x="315" y="2482"/>
                    <a:pt x="315" y="2482"/>
                  </a:cubicBezTo>
                  <a:cubicBezTo>
                    <a:pt x="316" y="2484"/>
                    <a:pt x="316" y="2486"/>
                    <a:pt x="318" y="2488"/>
                  </a:cubicBezTo>
                  <a:cubicBezTo>
                    <a:pt x="323" y="2496"/>
                    <a:pt x="340" y="2499"/>
                    <a:pt x="347" y="2492"/>
                  </a:cubicBezTo>
                  <a:cubicBezTo>
                    <a:pt x="356" y="2498"/>
                    <a:pt x="374" y="2498"/>
                    <a:pt x="380" y="2490"/>
                  </a:cubicBezTo>
                  <a:cubicBezTo>
                    <a:pt x="385" y="2503"/>
                    <a:pt x="405" y="2501"/>
                    <a:pt x="417" y="2499"/>
                  </a:cubicBezTo>
                  <a:cubicBezTo>
                    <a:pt x="430" y="2497"/>
                    <a:pt x="435" y="2489"/>
                    <a:pt x="442" y="2484"/>
                  </a:cubicBezTo>
                  <a:cubicBezTo>
                    <a:pt x="448" y="2479"/>
                    <a:pt x="453" y="2474"/>
                    <a:pt x="451" y="2461"/>
                  </a:cubicBezTo>
                  <a:cubicBezTo>
                    <a:pt x="450" y="2448"/>
                    <a:pt x="451" y="2448"/>
                    <a:pt x="453" y="2432"/>
                  </a:cubicBezTo>
                  <a:cubicBezTo>
                    <a:pt x="453" y="2424"/>
                    <a:pt x="462" y="2421"/>
                    <a:pt x="463" y="2406"/>
                  </a:cubicBezTo>
                  <a:cubicBezTo>
                    <a:pt x="464" y="2394"/>
                    <a:pt x="454" y="2342"/>
                    <a:pt x="455" y="2335"/>
                  </a:cubicBezTo>
                  <a:cubicBezTo>
                    <a:pt x="457" y="2320"/>
                    <a:pt x="447" y="2307"/>
                    <a:pt x="443" y="2280"/>
                  </a:cubicBezTo>
                  <a:cubicBezTo>
                    <a:pt x="439" y="2254"/>
                    <a:pt x="449" y="2164"/>
                    <a:pt x="449" y="2148"/>
                  </a:cubicBezTo>
                  <a:cubicBezTo>
                    <a:pt x="449" y="2117"/>
                    <a:pt x="466" y="2066"/>
                    <a:pt x="461" y="2003"/>
                  </a:cubicBezTo>
                  <a:cubicBezTo>
                    <a:pt x="459" y="1966"/>
                    <a:pt x="441" y="1855"/>
                    <a:pt x="441" y="1830"/>
                  </a:cubicBezTo>
                  <a:cubicBezTo>
                    <a:pt x="441" y="1825"/>
                    <a:pt x="440" y="1798"/>
                    <a:pt x="441" y="1793"/>
                  </a:cubicBezTo>
                  <a:cubicBezTo>
                    <a:pt x="447" y="1776"/>
                    <a:pt x="470" y="1572"/>
                    <a:pt x="470" y="1570"/>
                  </a:cubicBezTo>
                  <a:cubicBezTo>
                    <a:pt x="473" y="1545"/>
                    <a:pt x="483" y="1385"/>
                    <a:pt x="483" y="1385"/>
                  </a:cubicBezTo>
                  <a:cubicBezTo>
                    <a:pt x="485" y="1385"/>
                    <a:pt x="485" y="1385"/>
                    <a:pt x="485" y="1385"/>
                  </a:cubicBezTo>
                  <a:cubicBezTo>
                    <a:pt x="485" y="1385"/>
                    <a:pt x="495" y="1545"/>
                    <a:pt x="497" y="1570"/>
                  </a:cubicBezTo>
                  <a:cubicBezTo>
                    <a:pt x="497" y="1572"/>
                    <a:pt x="521" y="1776"/>
                    <a:pt x="526" y="1793"/>
                  </a:cubicBezTo>
                  <a:cubicBezTo>
                    <a:pt x="528" y="1798"/>
                    <a:pt x="527" y="1825"/>
                    <a:pt x="527" y="1830"/>
                  </a:cubicBezTo>
                  <a:cubicBezTo>
                    <a:pt x="527" y="1855"/>
                    <a:pt x="509" y="1966"/>
                    <a:pt x="506" y="2003"/>
                  </a:cubicBezTo>
                  <a:cubicBezTo>
                    <a:pt x="502" y="2066"/>
                    <a:pt x="518" y="2117"/>
                    <a:pt x="518" y="2148"/>
                  </a:cubicBezTo>
                  <a:cubicBezTo>
                    <a:pt x="518" y="2164"/>
                    <a:pt x="528" y="2254"/>
                    <a:pt x="525" y="2280"/>
                  </a:cubicBezTo>
                  <a:cubicBezTo>
                    <a:pt x="521" y="2307"/>
                    <a:pt x="510" y="2320"/>
                    <a:pt x="512" y="2335"/>
                  </a:cubicBezTo>
                  <a:cubicBezTo>
                    <a:pt x="513" y="2342"/>
                    <a:pt x="504" y="2394"/>
                    <a:pt x="505" y="2406"/>
                  </a:cubicBezTo>
                  <a:cubicBezTo>
                    <a:pt x="506" y="2421"/>
                    <a:pt x="514" y="2424"/>
                    <a:pt x="515" y="2432"/>
                  </a:cubicBezTo>
                  <a:cubicBezTo>
                    <a:pt x="516" y="2448"/>
                    <a:pt x="518" y="2448"/>
                    <a:pt x="516" y="2461"/>
                  </a:cubicBezTo>
                  <a:cubicBezTo>
                    <a:pt x="514" y="2474"/>
                    <a:pt x="519" y="2479"/>
                    <a:pt x="526" y="2484"/>
                  </a:cubicBezTo>
                  <a:cubicBezTo>
                    <a:pt x="533" y="2489"/>
                    <a:pt x="538" y="2497"/>
                    <a:pt x="550" y="2499"/>
                  </a:cubicBezTo>
                  <a:cubicBezTo>
                    <a:pt x="562" y="2501"/>
                    <a:pt x="582" y="2503"/>
                    <a:pt x="587" y="2490"/>
                  </a:cubicBezTo>
                  <a:cubicBezTo>
                    <a:pt x="594" y="2498"/>
                    <a:pt x="611" y="2498"/>
                    <a:pt x="621" y="2492"/>
                  </a:cubicBezTo>
                  <a:cubicBezTo>
                    <a:pt x="627" y="2499"/>
                    <a:pt x="644" y="2496"/>
                    <a:pt x="649" y="2488"/>
                  </a:cubicBezTo>
                  <a:cubicBezTo>
                    <a:pt x="651" y="2486"/>
                    <a:pt x="652" y="2484"/>
                    <a:pt x="652" y="2482"/>
                  </a:cubicBezTo>
                  <a:cubicBezTo>
                    <a:pt x="653" y="2483"/>
                    <a:pt x="653" y="2483"/>
                    <a:pt x="653" y="2483"/>
                  </a:cubicBezTo>
                  <a:cubicBezTo>
                    <a:pt x="660" y="2484"/>
                    <a:pt x="669" y="2481"/>
                    <a:pt x="670" y="2476"/>
                  </a:cubicBezTo>
                  <a:cubicBezTo>
                    <a:pt x="671" y="2475"/>
                    <a:pt x="671" y="2472"/>
                    <a:pt x="671" y="2470"/>
                  </a:cubicBezTo>
                  <a:cubicBezTo>
                    <a:pt x="671" y="2470"/>
                    <a:pt x="671" y="2470"/>
                    <a:pt x="671" y="2470"/>
                  </a:cubicBezTo>
                  <a:cubicBezTo>
                    <a:pt x="672" y="2469"/>
                    <a:pt x="673" y="2469"/>
                    <a:pt x="674" y="2468"/>
                  </a:cubicBezTo>
                  <a:cubicBezTo>
                    <a:pt x="680" y="2463"/>
                    <a:pt x="672" y="2453"/>
                    <a:pt x="669" y="2446"/>
                  </a:cubicBezTo>
                  <a:cubicBezTo>
                    <a:pt x="666" y="2437"/>
                    <a:pt x="661" y="2432"/>
                    <a:pt x="653" y="2428"/>
                  </a:cubicBezTo>
                  <a:cubicBezTo>
                    <a:pt x="645" y="2423"/>
                    <a:pt x="642" y="2416"/>
                    <a:pt x="632" y="2408"/>
                  </a:cubicBezTo>
                  <a:cubicBezTo>
                    <a:pt x="620" y="2400"/>
                    <a:pt x="600" y="2355"/>
                    <a:pt x="600" y="2354"/>
                  </a:cubicBezTo>
                  <a:cubicBezTo>
                    <a:pt x="607" y="2341"/>
                    <a:pt x="605" y="2326"/>
                    <a:pt x="603" y="2318"/>
                  </a:cubicBezTo>
                  <a:cubicBezTo>
                    <a:pt x="600" y="2309"/>
                    <a:pt x="605" y="2273"/>
                    <a:pt x="616" y="2228"/>
                  </a:cubicBezTo>
                  <a:cubicBezTo>
                    <a:pt x="628" y="2183"/>
                    <a:pt x="657" y="2117"/>
                    <a:pt x="660" y="2047"/>
                  </a:cubicBezTo>
                  <a:cubicBezTo>
                    <a:pt x="662" y="2004"/>
                    <a:pt x="655" y="1926"/>
                    <a:pt x="656" y="1865"/>
                  </a:cubicBezTo>
                  <a:cubicBezTo>
                    <a:pt x="657" y="1828"/>
                    <a:pt x="669" y="1800"/>
                    <a:pt x="671" y="1795"/>
                  </a:cubicBezTo>
                  <a:cubicBezTo>
                    <a:pt x="675" y="1771"/>
                    <a:pt x="676" y="1727"/>
                    <a:pt x="680" y="1715"/>
                  </a:cubicBezTo>
                  <a:cubicBezTo>
                    <a:pt x="750" y="1497"/>
                    <a:pt x="712" y="1324"/>
                    <a:pt x="710" y="1281"/>
                  </a:cubicBezTo>
                  <a:cubicBezTo>
                    <a:pt x="711" y="1281"/>
                    <a:pt x="711" y="1281"/>
                    <a:pt x="711" y="1281"/>
                  </a:cubicBezTo>
                  <a:cubicBezTo>
                    <a:pt x="709" y="1246"/>
                    <a:pt x="715" y="1224"/>
                    <a:pt x="712" y="1209"/>
                  </a:cubicBezTo>
                  <a:cubicBezTo>
                    <a:pt x="712" y="1178"/>
                    <a:pt x="688" y="1075"/>
                    <a:pt x="684" y="1067"/>
                  </a:cubicBezTo>
                  <a:cubicBezTo>
                    <a:pt x="684" y="1067"/>
                    <a:pt x="696" y="931"/>
                    <a:pt x="693" y="923"/>
                  </a:cubicBezTo>
                  <a:cubicBezTo>
                    <a:pt x="695" y="897"/>
                    <a:pt x="708" y="849"/>
                    <a:pt x="707" y="822"/>
                  </a:cubicBezTo>
                  <a:cubicBezTo>
                    <a:pt x="708" y="789"/>
                    <a:pt x="712" y="768"/>
                    <a:pt x="712" y="756"/>
                  </a:cubicBezTo>
                  <a:cubicBezTo>
                    <a:pt x="713" y="754"/>
                    <a:pt x="713" y="754"/>
                    <a:pt x="713" y="754"/>
                  </a:cubicBezTo>
                  <a:cubicBezTo>
                    <a:pt x="713" y="766"/>
                    <a:pt x="714" y="775"/>
                    <a:pt x="715" y="780"/>
                  </a:cubicBezTo>
                  <a:cubicBezTo>
                    <a:pt x="716" y="789"/>
                    <a:pt x="716" y="802"/>
                    <a:pt x="717" y="805"/>
                  </a:cubicBezTo>
                  <a:cubicBezTo>
                    <a:pt x="719" y="818"/>
                    <a:pt x="730" y="890"/>
                    <a:pt x="731" y="916"/>
                  </a:cubicBezTo>
                  <a:cubicBezTo>
                    <a:pt x="725" y="953"/>
                    <a:pt x="725" y="976"/>
                    <a:pt x="735" y="1028"/>
                  </a:cubicBezTo>
                  <a:cubicBezTo>
                    <a:pt x="740" y="1056"/>
                    <a:pt x="790" y="1178"/>
                    <a:pt x="792" y="1192"/>
                  </a:cubicBezTo>
                  <a:cubicBezTo>
                    <a:pt x="794" y="1205"/>
                    <a:pt x="798" y="1220"/>
                    <a:pt x="799" y="1223"/>
                  </a:cubicBezTo>
                  <a:cubicBezTo>
                    <a:pt x="801" y="1227"/>
                    <a:pt x="790" y="1246"/>
                    <a:pt x="793" y="1258"/>
                  </a:cubicBezTo>
                  <a:cubicBezTo>
                    <a:pt x="796" y="1270"/>
                    <a:pt x="774" y="1310"/>
                    <a:pt x="781" y="1348"/>
                  </a:cubicBezTo>
                  <a:cubicBezTo>
                    <a:pt x="788" y="1385"/>
                    <a:pt x="789" y="1390"/>
                    <a:pt x="790" y="1398"/>
                  </a:cubicBezTo>
                  <a:cubicBezTo>
                    <a:pt x="791" y="1406"/>
                    <a:pt x="795" y="1415"/>
                    <a:pt x="798" y="1425"/>
                  </a:cubicBezTo>
                  <a:cubicBezTo>
                    <a:pt x="800" y="1436"/>
                    <a:pt x="805" y="1460"/>
                    <a:pt x="811" y="1461"/>
                  </a:cubicBezTo>
                  <a:cubicBezTo>
                    <a:pt x="817" y="1461"/>
                    <a:pt x="818" y="1459"/>
                    <a:pt x="818" y="1456"/>
                  </a:cubicBezTo>
                  <a:cubicBezTo>
                    <a:pt x="818" y="1456"/>
                    <a:pt x="820" y="1480"/>
                    <a:pt x="832" y="1479"/>
                  </a:cubicBezTo>
                  <a:cubicBezTo>
                    <a:pt x="840" y="1479"/>
                    <a:pt x="840" y="1472"/>
                    <a:pt x="840" y="1472"/>
                  </a:cubicBezTo>
                  <a:cubicBezTo>
                    <a:pt x="840" y="1472"/>
                    <a:pt x="841" y="1491"/>
                    <a:pt x="852" y="1489"/>
                  </a:cubicBezTo>
                  <a:cubicBezTo>
                    <a:pt x="863" y="1487"/>
                    <a:pt x="863" y="1477"/>
                    <a:pt x="863" y="1477"/>
                  </a:cubicBezTo>
                  <a:cubicBezTo>
                    <a:pt x="870" y="1481"/>
                    <a:pt x="881" y="1480"/>
                    <a:pt x="884" y="1467"/>
                  </a:cubicBezTo>
                  <a:cubicBezTo>
                    <a:pt x="886" y="1455"/>
                    <a:pt x="892" y="1431"/>
                    <a:pt x="892" y="1422"/>
                  </a:cubicBezTo>
                  <a:cubicBezTo>
                    <a:pt x="891" y="1413"/>
                    <a:pt x="898" y="1393"/>
                    <a:pt x="898" y="1385"/>
                  </a:cubicBezTo>
                  <a:cubicBezTo>
                    <a:pt x="903" y="1362"/>
                    <a:pt x="909" y="1354"/>
                    <a:pt x="907" y="1347"/>
                  </a:cubicBezTo>
                  <a:cubicBezTo>
                    <a:pt x="915" y="1356"/>
                    <a:pt x="922" y="1365"/>
                    <a:pt x="926" y="1367"/>
                  </a:cubicBezTo>
                  <a:cubicBezTo>
                    <a:pt x="928" y="1381"/>
                    <a:pt x="941" y="1401"/>
                    <a:pt x="953" y="1402"/>
                  </a:cubicBezTo>
                  <a:cubicBezTo>
                    <a:pt x="968" y="1403"/>
                    <a:pt x="964" y="1392"/>
                    <a:pt x="959" y="1381"/>
                  </a:cubicBezTo>
                  <a:cubicBezTo>
                    <a:pt x="955" y="1369"/>
                    <a:pt x="954" y="1355"/>
                    <a:pt x="950" y="1350"/>
                  </a:cubicBezTo>
                  <a:cubicBezTo>
                    <a:pt x="946" y="1344"/>
                    <a:pt x="939" y="1315"/>
                    <a:pt x="931" y="1305"/>
                  </a:cubicBezTo>
                  <a:cubicBezTo>
                    <a:pt x="924" y="1295"/>
                    <a:pt x="893" y="1251"/>
                    <a:pt x="886" y="1244"/>
                  </a:cubicBezTo>
                  <a:cubicBezTo>
                    <a:pt x="884" y="1239"/>
                    <a:pt x="885" y="1222"/>
                    <a:pt x="882" y="1210"/>
                  </a:cubicBezTo>
                  <a:cubicBezTo>
                    <a:pt x="878" y="1198"/>
                    <a:pt x="879" y="1186"/>
                    <a:pt x="876" y="1172"/>
                  </a:cubicBezTo>
                  <a:cubicBezTo>
                    <a:pt x="872" y="1158"/>
                    <a:pt x="872" y="1130"/>
                    <a:pt x="871" y="1111"/>
                  </a:cubicBezTo>
                  <a:cubicBezTo>
                    <a:pt x="870" y="1078"/>
                    <a:pt x="870" y="950"/>
                    <a:pt x="851" y="903"/>
                  </a:cubicBezTo>
                  <a:cubicBezTo>
                    <a:pt x="847" y="889"/>
                    <a:pt x="843" y="865"/>
                    <a:pt x="844" y="832"/>
                  </a:cubicBezTo>
                  <a:cubicBezTo>
                    <a:pt x="842" y="740"/>
                    <a:pt x="821" y="688"/>
                    <a:pt x="823" y="659"/>
                  </a:cubicBezTo>
                  <a:cubicBezTo>
                    <a:pt x="829" y="618"/>
                    <a:pt x="820" y="574"/>
                    <a:pt x="812" y="539"/>
                  </a:cubicBezTo>
                  <a:cubicBezTo>
                    <a:pt x="795" y="465"/>
                    <a:pt x="759" y="445"/>
                    <a:pt x="743" y="442"/>
                  </a:cubicBezTo>
                  <a:cubicBezTo>
                    <a:pt x="726" y="438"/>
                    <a:pt x="687" y="427"/>
                    <a:pt x="672" y="421"/>
                  </a:cubicBezTo>
                  <a:cubicBezTo>
                    <a:pt x="656" y="414"/>
                    <a:pt x="615" y="390"/>
                    <a:pt x="598" y="384"/>
                  </a:cubicBezTo>
                  <a:cubicBezTo>
                    <a:pt x="584" y="379"/>
                    <a:pt x="558" y="363"/>
                    <a:pt x="558" y="363"/>
                  </a:cubicBezTo>
                </a:path>
              </a:pathLst>
            </a:custGeom>
            <a:solidFill>
              <a:srgbClr val="FEF6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8" name="Freeform 209">
              <a:extLst>
                <a:ext uri="{FF2B5EF4-FFF2-40B4-BE49-F238E27FC236}">
                  <a16:creationId xmlns:a16="http://schemas.microsoft.com/office/drawing/2014/main" id="{CFB247AC-65BE-6922-3CF9-BAC8D683320F}"/>
                </a:ext>
              </a:extLst>
            </p:cNvPr>
            <p:cNvSpPr>
              <a:spLocks/>
            </p:cNvSpPr>
            <p:nvPr/>
          </p:nvSpPr>
          <p:spPr bwMode="auto">
            <a:xfrm>
              <a:off x="1638" y="944"/>
              <a:ext cx="11" cy="16"/>
            </a:xfrm>
            <a:custGeom>
              <a:avLst/>
              <a:gdLst>
                <a:gd name="T0" fmla="*/ 6 w 8"/>
                <a:gd name="T1" fmla="*/ 0 h 12"/>
                <a:gd name="T2" fmla="*/ 11 w 8"/>
                <a:gd name="T3" fmla="*/ 28 h 12"/>
                <a:gd name="T4" fmla="*/ 19 w 8"/>
                <a:gd name="T5" fmla="*/ 15 h 12"/>
                <a:gd name="T6" fmla="*/ 15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4" y="12"/>
                  </a:cubicBezTo>
                  <a:cubicBezTo>
                    <a:pt x="6" y="12"/>
                    <a:pt x="7" y="9"/>
                    <a:pt x="7" y="6"/>
                  </a:cubicBezTo>
                  <a:cubicBezTo>
                    <a:pt x="8" y="2"/>
                    <a:pt x="6" y="0"/>
                    <a:pt x="6"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499" name="Freeform 210">
              <a:extLst>
                <a:ext uri="{FF2B5EF4-FFF2-40B4-BE49-F238E27FC236}">
                  <a16:creationId xmlns:a16="http://schemas.microsoft.com/office/drawing/2014/main" id="{A08B6043-D424-4CB5-8A8B-9FEDB3744CBA}"/>
                </a:ext>
              </a:extLst>
            </p:cNvPr>
            <p:cNvSpPr>
              <a:spLocks/>
            </p:cNvSpPr>
            <p:nvPr/>
          </p:nvSpPr>
          <p:spPr bwMode="auto">
            <a:xfrm>
              <a:off x="1302" y="3101"/>
              <a:ext cx="73" cy="80"/>
            </a:xfrm>
            <a:custGeom>
              <a:avLst/>
              <a:gdLst>
                <a:gd name="T0" fmla="*/ 0 w 56"/>
                <a:gd name="T1" fmla="*/ 104 h 59"/>
                <a:gd name="T2" fmla="*/ 112 w 56"/>
                <a:gd name="T3" fmla="*/ 0 h 59"/>
                <a:gd name="T4" fmla="*/ 104 w 56"/>
                <a:gd name="T5" fmla="*/ 84 h 59"/>
                <a:gd name="T6" fmla="*/ 21 w 56"/>
                <a:gd name="T7" fmla="*/ 114 h 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6" h="59">
                  <a:moveTo>
                    <a:pt x="0" y="42"/>
                  </a:moveTo>
                  <a:cubicBezTo>
                    <a:pt x="23" y="59"/>
                    <a:pt x="46" y="15"/>
                    <a:pt x="51" y="0"/>
                  </a:cubicBezTo>
                  <a:cubicBezTo>
                    <a:pt x="53" y="12"/>
                    <a:pt x="56" y="23"/>
                    <a:pt x="47" y="34"/>
                  </a:cubicBezTo>
                  <a:cubicBezTo>
                    <a:pt x="38" y="43"/>
                    <a:pt x="21" y="47"/>
                    <a:pt x="9" y="46"/>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0" name="Freeform 211">
              <a:extLst>
                <a:ext uri="{FF2B5EF4-FFF2-40B4-BE49-F238E27FC236}">
                  <a16:creationId xmlns:a16="http://schemas.microsoft.com/office/drawing/2014/main" id="{AA9435B5-D05B-56B9-6984-E7A8FF2DDDD6}"/>
                </a:ext>
              </a:extLst>
            </p:cNvPr>
            <p:cNvSpPr>
              <a:spLocks/>
            </p:cNvSpPr>
            <p:nvPr/>
          </p:nvSpPr>
          <p:spPr bwMode="auto">
            <a:xfrm>
              <a:off x="1623" y="3097"/>
              <a:ext cx="53" cy="80"/>
            </a:xfrm>
            <a:custGeom>
              <a:avLst/>
              <a:gdLst>
                <a:gd name="T0" fmla="*/ 0 w 41"/>
                <a:gd name="T1" fmla="*/ 118 h 59"/>
                <a:gd name="T2" fmla="*/ 69 w 41"/>
                <a:gd name="T3" fmla="*/ 0 h 59"/>
                <a:gd name="T4" fmla="*/ 10 w 41"/>
                <a:gd name="T5" fmla="*/ 121 h 59"/>
                <a:gd name="T6" fmla="*/ 0 60000 65536"/>
                <a:gd name="T7" fmla="*/ 0 60000 65536"/>
                <a:gd name="T8" fmla="*/ 0 60000 65536"/>
              </a:gdLst>
              <a:ahLst/>
              <a:cxnLst>
                <a:cxn ang="T6">
                  <a:pos x="T0" y="T1"/>
                </a:cxn>
                <a:cxn ang="T7">
                  <a:pos x="T2" y="T3"/>
                </a:cxn>
                <a:cxn ang="T8">
                  <a:pos x="T4" y="T5"/>
                </a:cxn>
              </a:cxnLst>
              <a:rect l="0" t="0" r="r" b="b"/>
              <a:pathLst>
                <a:path w="41" h="59">
                  <a:moveTo>
                    <a:pt x="0" y="47"/>
                  </a:moveTo>
                  <a:cubicBezTo>
                    <a:pt x="24" y="57"/>
                    <a:pt x="33" y="13"/>
                    <a:pt x="32" y="0"/>
                  </a:cubicBezTo>
                  <a:cubicBezTo>
                    <a:pt x="41" y="19"/>
                    <a:pt x="32" y="59"/>
                    <a:pt x="5" y="4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1" name="Freeform 212">
              <a:extLst>
                <a:ext uri="{FF2B5EF4-FFF2-40B4-BE49-F238E27FC236}">
                  <a16:creationId xmlns:a16="http://schemas.microsoft.com/office/drawing/2014/main" id="{E626AFB6-A5AE-204E-7199-EE3B58A9EAD1}"/>
                </a:ext>
              </a:extLst>
            </p:cNvPr>
            <p:cNvSpPr>
              <a:spLocks/>
            </p:cNvSpPr>
            <p:nvPr/>
          </p:nvSpPr>
          <p:spPr bwMode="auto">
            <a:xfrm>
              <a:off x="1228" y="1305"/>
              <a:ext cx="205" cy="44"/>
            </a:xfrm>
            <a:custGeom>
              <a:avLst/>
              <a:gdLst>
                <a:gd name="T0" fmla="*/ 74 w 158"/>
                <a:gd name="T1" fmla="*/ 32 h 32"/>
                <a:gd name="T2" fmla="*/ 215 w 158"/>
                <a:gd name="T3" fmla="*/ 62 h 32"/>
                <a:gd name="T4" fmla="*/ 345 w 158"/>
                <a:gd name="T5" fmla="*/ 61 h 32"/>
                <a:gd name="T6" fmla="*/ 174 w 158"/>
                <a:gd name="T7" fmla="*/ 15 h 32"/>
                <a:gd name="T8" fmla="*/ 0 w 158"/>
                <a:gd name="T9" fmla="*/ 2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8" h="32">
                  <a:moveTo>
                    <a:pt x="34" y="12"/>
                  </a:moveTo>
                  <a:cubicBezTo>
                    <a:pt x="56" y="14"/>
                    <a:pt x="77" y="21"/>
                    <a:pt x="99" y="24"/>
                  </a:cubicBezTo>
                  <a:cubicBezTo>
                    <a:pt x="116" y="26"/>
                    <a:pt x="144" y="32"/>
                    <a:pt x="158" y="23"/>
                  </a:cubicBezTo>
                  <a:cubicBezTo>
                    <a:pt x="133" y="23"/>
                    <a:pt x="103" y="11"/>
                    <a:pt x="79" y="6"/>
                  </a:cubicBezTo>
                  <a:cubicBezTo>
                    <a:pt x="51" y="1"/>
                    <a:pt x="23" y="0"/>
                    <a:pt x="0"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2" name="Freeform 213">
              <a:extLst>
                <a:ext uri="{FF2B5EF4-FFF2-40B4-BE49-F238E27FC236}">
                  <a16:creationId xmlns:a16="http://schemas.microsoft.com/office/drawing/2014/main" id="{550D840D-498A-1F60-6EB6-81365400C8A1}"/>
                </a:ext>
              </a:extLst>
            </p:cNvPr>
            <p:cNvSpPr>
              <a:spLocks/>
            </p:cNvSpPr>
            <p:nvPr/>
          </p:nvSpPr>
          <p:spPr bwMode="auto">
            <a:xfrm>
              <a:off x="1644" y="1577"/>
              <a:ext cx="123" cy="336"/>
            </a:xfrm>
            <a:custGeom>
              <a:avLst/>
              <a:gdLst>
                <a:gd name="T0" fmla="*/ 193 w 95"/>
                <a:gd name="T1" fmla="*/ 7 h 249"/>
                <a:gd name="T2" fmla="*/ 196 w 95"/>
                <a:gd name="T3" fmla="*/ 302 h 249"/>
                <a:gd name="T4" fmla="*/ 180 w 95"/>
                <a:gd name="T5" fmla="*/ 441 h 249"/>
                <a:gd name="T6" fmla="*/ 171 w 95"/>
                <a:gd name="T7" fmla="*/ 514 h 249"/>
                <a:gd name="T8" fmla="*/ 153 w 95"/>
                <a:gd name="T9" fmla="*/ 611 h 249"/>
                <a:gd name="T10" fmla="*/ 161 w 95"/>
                <a:gd name="T11" fmla="*/ 484 h 249"/>
                <a:gd name="T12" fmla="*/ 159 w 95"/>
                <a:gd name="T13" fmla="*/ 314 h 249"/>
                <a:gd name="T14" fmla="*/ 87 w 95"/>
                <a:gd name="T15" fmla="*/ 277 h 249"/>
                <a:gd name="T16" fmla="*/ 0 w 95"/>
                <a:gd name="T17" fmla="*/ 248 h 249"/>
                <a:gd name="T18" fmla="*/ 67 w 95"/>
                <a:gd name="T19" fmla="*/ 236 h 249"/>
                <a:gd name="T20" fmla="*/ 137 w 95"/>
                <a:gd name="T21" fmla="*/ 188 h 249"/>
                <a:gd name="T22" fmla="*/ 58 w 95"/>
                <a:gd name="T23" fmla="*/ 139 h 249"/>
                <a:gd name="T24" fmla="*/ 127 w 95"/>
                <a:gd name="T25" fmla="*/ 24 h 249"/>
                <a:gd name="T26" fmla="*/ 186 w 95"/>
                <a:gd name="T27" fmla="*/ 0 h 24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95" h="249">
                  <a:moveTo>
                    <a:pt x="89" y="3"/>
                  </a:moveTo>
                  <a:cubicBezTo>
                    <a:pt x="77" y="41"/>
                    <a:pt x="95" y="84"/>
                    <a:pt x="90" y="123"/>
                  </a:cubicBezTo>
                  <a:cubicBezTo>
                    <a:pt x="88" y="142"/>
                    <a:pt x="85" y="160"/>
                    <a:pt x="83" y="179"/>
                  </a:cubicBezTo>
                  <a:cubicBezTo>
                    <a:pt x="83" y="189"/>
                    <a:pt x="79" y="199"/>
                    <a:pt x="79" y="209"/>
                  </a:cubicBezTo>
                  <a:cubicBezTo>
                    <a:pt x="78" y="223"/>
                    <a:pt x="78" y="239"/>
                    <a:pt x="70" y="249"/>
                  </a:cubicBezTo>
                  <a:cubicBezTo>
                    <a:pt x="77" y="233"/>
                    <a:pt x="73" y="215"/>
                    <a:pt x="74" y="197"/>
                  </a:cubicBezTo>
                  <a:cubicBezTo>
                    <a:pt x="75" y="176"/>
                    <a:pt x="83" y="149"/>
                    <a:pt x="73" y="128"/>
                  </a:cubicBezTo>
                  <a:cubicBezTo>
                    <a:pt x="66" y="115"/>
                    <a:pt x="53" y="117"/>
                    <a:pt x="40" y="113"/>
                  </a:cubicBezTo>
                  <a:cubicBezTo>
                    <a:pt x="26" y="110"/>
                    <a:pt x="13" y="105"/>
                    <a:pt x="0" y="101"/>
                  </a:cubicBezTo>
                  <a:cubicBezTo>
                    <a:pt x="9" y="96"/>
                    <a:pt x="21" y="99"/>
                    <a:pt x="31" y="96"/>
                  </a:cubicBezTo>
                  <a:cubicBezTo>
                    <a:pt x="43" y="92"/>
                    <a:pt x="56" y="87"/>
                    <a:pt x="63" y="76"/>
                  </a:cubicBezTo>
                  <a:cubicBezTo>
                    <a:pt x="86" y="44"/>
                    <a:pt x="46" y="48"/>
                    <a:pt x="27" y="56"/>
                  </a:cubicBezTo>
                  <a:cubicBezTo>
                    <a:pt x="37" y="42"/>
                    <a:pt x="42" y="17"/>
                    <a:pt x="59" y="10"/>
                  </a:cubicBezTo>
                  <a:cubicBezTo>
                    <a:pt x="67" y="6"/>
                    <a:pt x="83" y="10"/>
                    <a:pt x="86"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3" name="Freeform 214">
              <a:extLst>
                <a:ext uri="{FF2B5EF4-FFF2-40B4-BE49-F238E27FC236}">
                  <a16:creationId xmlns:a16="http://schemas.microsoft.com/office/drawing/2014/main" id="{BF31C6AF-8F92-3F92-9819-5EA165FFCD93}"/>
                </a:ext>
              </a:extLst>
            </p:cNvPr>
            <p:cNvSpPr>
              <a:spLocks/>
            </p:cNvSpPr>
            <p:nvPr/>
          </p:nvSpPr>
          <p:spPr bwMode="auto">
            <a:xfrm>
              <a:off x="1676" y="1937"/>
              <a:ext cx="65" cy="270"/>
            </a:xfrm>
            <a:custGeom>
              <a:avLst/>
              <a:gdLst>
                <a:gd name="T0" fmla="*/ 94 w 50"/>
                <a:gd name="T1" fmla="*/ 99 h 200"/>
                <a:gd name="T2" fmla="*/ 95 w 50"/>
                <a:gd name="T3" fmla="*/ 223 h 200"/>
                <a:gd name="T4" fmla="*/ 83 w 50"/>
                <a:gd name="T5" fmla="*/ 304 h 200"/>
                <a:gd name="T6" fmla="*/ 72 w 50"/>
                <a:gd name="T7" fmla="*/ 394 h 200"/>
                <a:gd name="T8" fmla="*/ 0 w 50"/>
                <a:gd name="T9" fmla="*/ 493 h 200"/>
                <a:gd name="T10" fmla="*/ 52 w 50"/>
                <a:gd name="T11" fmla="*/ 350 h 200"/>
                <a:gd name="T12" fmla="*/ 16 w 50"/>
                <a:gd name="T13" fmla="*/ 321 h 200"/>
                <a:gd name="T14" fmla="*/ 56 w 50"/>
                <a:gd name="T15" fmla="*/ 262 h 200"/>
                <a:gd name="T16" fmla="*/ 83 w 50"/>
                <a:gd name="T17" fmla="*/ 134 h 200"/>
                <a:gd name="T18" fmla="*/ 96 w 50"/>
                <a:gd name="T19" fmla="*/ 72 h 200"/>
                <a:gd name="T20" fmla="*/ 111 w 50"/>
                <a:gd name="T21" fmla="*/ 0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0" h="200">
                  <a:moveTo>
                    <a:pt x="42" y="40"/>
                  </a:moveTo>
                  <a:cubicBezTo>
                    <a:pt x="46" y="54"/>
                    <a:pt x="43" y="76"/>
                    <a:pt x="43" y="90"/>
                  </a:cubicBezTo>
                  <a:cubicBezTo>
                    <a:pt x="42" y="101"/>
                    <a:pt x="40" y="113"/>
                    <a:pt x="38" y="124"/>
                  </a:cubicBezTo>
                  <a:cubicBezTo>
                    <a:pt x="36" y="136"/>
                    <a:pt x="35" y="148"/>
                    <a:pt x="32" y="160"/>
                  </a:cubicBezTo>
                  <a:cubicBezTo>
                    <a:pt x="27" y="180"/>
                    <a:pt x="16" y="189"/>
                    <a:pt x="0" y="200"/>
                  </a:cubicBezTo>
                  <a:cubicBezTo>
                    <a:pt x="13" y="193"/>
                    <a:pt x="38" y="157"/>
                    <a:pt x="24" y="142"/>
                  </a:cubicBezTo>
                  <a:cubicBezTo>
                    <a:pt x="19" y="137"/>
                    <a:pt x="8" y="140"/>
                    <a:pt x="7" y="130"/>
                  </a:cubicBezTo>
                  <a:cubicBezTo>
                    <a:pt x="7" y="124"/>
                    <a:pt x="22" y="111"/>
                    <a:pt x="25" y="107"/>
                  </a:cubicBezTo>
                  <a:cubicBezTo>
                    <a:pt x="39" y="89"/>
                    <a:pt x="35" y="75"/>
                    <a:pt x="38" y="54"/>
                  </a:cubicBezTo>
                  <a:cubicBezTo>
                    <a:pt x="40" y="46"/>
                    <a:pt x="43" y="38"/>
                    <a:pt x="44" y="29"/>
                  </a:cubicBezTo>
                  <a:cubicBezTo>
                    <a:pt x="45" y="19"/>
                    <a:pt x="41" y="8"/>
                    <a:pt x="50"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4" name="Freeform 215">
              <a:extLst>
                <a:ext uri="{FF2B5EF4-FFF2-40B4-BE49-F238E27FC236}">
                  <a16:creationId xmlns:a16="http://schemas.microsoft.com/office/drawing/2014/main" id="{EAE7E582-145B-7346-2D54-846715334CD0}"/>
                </a:ext>
              </a:extLst>
            </p:cNvPr>
            <p:cNvSpPr>
              <a:spLocks/>
            </p:cNvSpPr>
            <p:nvPr/>
          </p:nvSpPr>
          <p:spPr bwMode="auto">
            <a:xfrm>
              <a:off x="1594" y="1612"/>
              <a:ext cx="165" cy="73"/>
            </a:xfrm>
            <a:custGeom>
              <a:avLst/>
              <a:gdLst>
                <a:gd name="T0" fmla="*/ 13 w 127"/>
                <a:gd name="T1" fmla="*/ 111 h 54"/>
                <a:gd name="T2" fmla="*/ 169 w 127"/>
                <a:gd name="T3" fmla="*/ 108 h 54"/>
                <a:gd name="T4" fmla="*/ 218 w 127"/>
                <a:gd name="T5" fmla="*/ 15 h 54"/>
                <a:gd name="T6" fmla="*/ 153 w 127"/>
                <a:gd name="T7" fmla="*/ 57 h 54"/>
                <a:gd name="T8" fmla="*/ 0 w 127"/>
                <a:gd name="T9" fmla="*/ 105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54">
                  <a:moveTo>
                    <a:pt x="6" y="45"/>
                  </a:moveTo>
                  <a:cubicBezTo>
                    <a:pt x="27" y="51"/>
                    <a:pt x="55" y="49"/>
                    <a:pt x="77" y="44"/>
                  </a:cubicBezTo>
                  <a:cubicBezTo>
                    <a:pt x="91" y="41"/>
                    <a:pt x="127" y="19"/>
                    <a:pt x="99" y="6"/>
                  </a:cubicBezTo>
                  <a:cubicBezTo>
                    <a:pt x="84" y="0"/>
                    <a:pt x="79" y="14"/>
                    <a:pt x="70" y="23"/>
                  </a:cubicBezTo>
                  <a:cubicBezTo>
                    <a:pt x="58" y="34"/>
                    <a:pt x="15" y="54"/>
                    <a:pt x="0" y="4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5" name="Freeform 216">
              <a:extLst>
                <a:ext uri="{FF2B5EF4-FFF2-40B4-BE49-F238E27FC236}">
                  <a16:creationId xmlns:a16="http://schemas.microsoft.com/office/drawing/2014/main" id="{F4A5267F-CF60-0ABB-5217-73F09202DFC3}"/>
                </a:ext>
              </a:extLst>
            </p:cNvPr>
            <p:cNvSpPr>
              <a:spLocks/>
            </p:cNvSpPr>
            <p:nvPr/>
          </p:nvSpPr>
          <p:spPr bwMode="auto">
            <a:xfrm>
              <a:off x="1816" y="1326"/>
              <a:ext cx="96" cy="393"/>
            </a:xfrm>
            <a:custGeom>
              <a:avLst/>
              <a:gdLst>
                <a:gd name="T0" fmla="*/ 0 w 74"/>
                <a:gd name="T1" fmla="*/ 0 h 291"/>
                <a:gd name="T2" fmla="*/ 113 w 74"/>
                <a:gd name="T3" fmla="*/ 230 h 291"/>
                <a:gd name="T4" fmla="*/ 132 w 74"/>
                <a:gd name="T5" fmla="*/ 506 h 291"/>
                <a:gd name="T6" fmla="*/ 162 w 74"/>
                <a:gd name="T7" fmla="*/ 717 h 291"/>
                <a:gd name="T8" fmla="*/ 101 w 74"/>
                <a:gd name="T9" fmla="*/ 479 h 291"/>
                <a:gd name="T10" fmla="*/ 0 w 74"/>
                <a:gd name="T11" fmla="*/ 0 h 29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291">
                  <a:moveTo>
                    <a:pt x="0" y="0"/>
                  </a:moveTo>
                  <a:cubicBezTo>
                    <a:pt x="17" y="6"/>
                    <a:pt x="37" y="27"/>
                    <a:pt x="52" y="93"/>
                  </a:cubicBezTo>
                  <a:cubicBezTo>
                    <a:pt x="67" y="159"/>
                    <a:pt x="63" y="186"/>
                    <a:pt x="61" y="206"/>
                  </a:cubicBezTo>
                  <a:cubicBezTo>
                    <a:pt x="60" y="226"/>
                    <a:pt x="71" y="262"/>
                    <a:pt x="74" y="291"/>
                  </a:cubicBezTo>
                  <a:cubicBezTo>
                    <a:pt x="70" y="257"/>
                    <a:pt x="50" y="222"/>
                    <a:pt x="46" y="195"/>
                  </a:cubicBezTo>
                  <a:cubicBezTo>
                    <a:pt x="43" y="167"/>
                    <a:pt x="38" y="27"/>
                    <a:pt x="0"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6" name="Freeform 217">
              <a:extLst>
                <a:ext uri="{FF2B5EF4-FFF2-40B4-BE49-F238E27FC236}">
                  <a16:creationId xmlns:a16="http://schemas.microsoft.com/office/drawing/2014/main" id="{19AD4A5B-E2BA-C9DF-9D07-86180878C447}"/>
                </a:ext>
              </a:extLst>
            </p:cNvPr>
            <p:cNvSpPr>
              <a:spLocks/>
            </p:cNvSpPr>
            <p:nvPr/>
          </p:nvSpPr>
          <p:spPr bwMode="auto">
            <a:xfrm>
              <a:off x="1942" y="1956"/>
              <a:ext cx="30" cy="357"/>
            </a:xfrm>
            <a:custGeom>
              <a:avLst/>
              <a:gdLst>
                <a:gd name="T0" fmla="*/ 7 w 23"/>
                <a:gd name="T1" fmla="*/ 287 h 264"/>
                <a:gd name="T2" fmla="*/ 51 w 23"/>
                <a:gd name="T3" fmla="*/ 653 h 264"/>
                <a:gd name="T4" fmla="*/ 30 w 23"/>
                <a:gd name="T5" fmla="*/ 318 h 264"/>
                <a:gd name="T6" fmla="*/ 1 w 23"/>
                <a:gd name="T7" fmla="*/ 0 h 264"/>
                <a:gd name="T8" fmla="*/ 7 w 23"/>
                <a:gd name="T9" fmla="*/ 28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64">
                  <a:moveTo>
                    <a:pt x="3" y="116"/>
                  </a:moveTo>
                  <a:cubicBezTo>
                    <a:pt x="5" y="138"/>
                    <a:pt x="15" y="232"/>
                    <a:pt x="23" y="264"/>
                  </a:cubicBezTo>
                  <a:cubicBezTo>
                    <a:pt x="21" y="245"/>
                    <a:pt x="15" y="189"/>
                    <a:pt x="14" y="129"/>
                  </a:cubicBezTo>
                  <a:cubicBezTo>
                    <a:pt x="13" y="69"/>
                    <a:pt x="7" y="28"/>
                    <a:pt x="1" y="0"/>
                  </a:cubicBezTo>
                  <a:cubicBezTo>
                    <a:pt x="0" y="29"/>
                    <a:pt x="2" y="90"/>
                    <a:pt x="3" y="116"/>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7" name="Freeform 218">
              <a:extLst>
                <a:ext uri="{FF2B5EF4-FFF2-40B4-BE49-F238E27FC236}">
                  <a16:creationId xmlns:a16="http://schemas.microsoft.com/office/drawing/2014/main" id="{9632AA39-DE79-6D10-54EC-FA156FE8181F}"/>
                </a:ext>
              </a:extLst>
            </p:cNvPr>
            <p:cNvSpPr>
              <a:spLocks/>
            </p:cNvSpPr>
            <p:nvPr/>
          </p:nvSpPr>
          <p:spPr bwMode="auto">
            <a:xfrm>
              <a:off x="1923" y="2456"/>
              <a:ext cx="88" cy="181"/>
            </a:xfrm>
            <a:custGeom>
              <a:avLst/>
              <a:gdLst>
                <a:gd name="T0" fmla="*/ 50 w 68"/>
                <a:gd name="T1" fmla="*/ 22 h 134"/>
                <a:gd name="T2" fmla="*/ 89 w 68"/>
                <a:gd name="T3" fmla="*/ 93 h 134"/>
                <a:gd name="T4" fmla="*/ 132 w 68"/>
                <a:gd name="T5" fmla="*/ 128 h 134"/>
                <a:gd name="T6" fmla="*/ 132 w 68"/>
                <a:gd name="T7" fmla="*/ 199 h 134"/>
                <a:gd name="T8" fmla="*/ 102 w 68"/>
                <a:gd name="T9" fmla="*/ 330 h 134"/>
                <a:gd name="T10" fmla="*/ 119 w 68"/>
                <a:gd name="T11" fmla="*/ 192 h 134"/>
                <a:gd name="T12" fmla="*/ 75 w 68"/>
                <a:gd name="T13" fmla="*/ 147 h 134"/>
                <a:gd name="T14" fmla="*/ 28 w 68"/>
                <a:gd name="T15" fmla="*/ 78 h 134"/>
                <a:gd name="T16" fmla="*/ 30 w 68"/>
                <a:gd name="T17" fmla="*/ 0 h 134"/>
                <a:gd name="T18" fmla="*/ 44 w 68"/>
                <a:gd name="T19" fmla="*/ 15 h 1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68" h="134">
                  <a:moveTo>
                    <a:pt x="23" y="9"/>
                  </a:moveTo>
                  <a:cubicBezTo>
                    <a:pt x="28" y="19"/>
                    <a:pt x="34" y="30"/>
                    <a:pt x="41" y="38"/>
                  </a:cubicBezTo>
                  <a:cubicBezTo>
                    <a:pt x="46" y="44"/>
                    <a:pt x="55" y="46"/>
                    <a:pt x="61" y="52"/>
                  </a:cubicBezTo>
                  <a:cubicBezTo>
                    <a:pt x="68" y="60"/>
                    <a:pt x="63" y="72"/>
                    <a:pt x="61" y="81"/>
                  </a:cubicBezTo>
                  <a:cubicBezTo>
                    <a:pt x="56" y="99"/>
                    <a:pt x="52" y="117"/>
                    <a:pt x="47" y="134"/>
                  </a:cubicBezTo>
                  <a:cubicBezTo>
                    <a:pt x="50" y="120"/>
                    <a:pt x="60" y="93"/>
                    <a:pt x="55" y="78"/>
                  </a:cubicBezTo>
                  <a:cubicBezTo>
                    <a:pt x="52" y="69"/>
                    <a:pt x="43" y="64"/>
                    <a:pt x="35" y="60"/>
                  </a:cubicBezTo>
                  <a:cubicBezTo>
                    <a:pt x="18" y="52"/>
                    <a:pt x="18" y="51"/>
                    <a:pt x="13" y="32"/>
                  </a:cubicBezTo>
                  <a:cubicBezTo>
                    <a:pt x="9" y="19"/>
                    <a:pt x="0" y="8"/>
                    <a:pt x="14" y="0"/>
                  </a:cubicBezTo>
                  <a:cubicBezTo>
                    <a:pt x="16" y="1"/>
                    <a:pt x="19" y="5"/>
                    <a:pt x="20" y="6"/>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8" name="Freeform 219">
              <a:extLst>
                <a:ext uri="{FF2B5EF4-FFF2-40B4-BE49-F238E27FC236}">
                  <a16:creationId xmlns:a16="http://schemas.microsoft.com/office/drawing/2014/main" id="{67FF8340-A5A7-9A77-4814-D3DCA375A1C1}"/>
                </a:ext>
              </a:extLst>
            </p:cNvPr>
            <p:cNvSpPr>
              <a:spLocks/>
            </p:cNvSpPr>
            <p:nvPr/>
          </p:nvSpPr>
          <p:spPr bwMode="auto">
            <a:xfrm>
              <a:off x="1875" y="2450"/>
              <a:ext cx="75" cy="81"/>
            </a:xfrm>
            <a:custGeom>
              <a:avLst/>
              <a:gdLst>
                <a:gd name="T0" fmla="*/ 125 w 58"/>
                <a:gd name="T1" fmla="*/ 36 h 60"/>
                <a:gd name="T2" fmla="*/ 45 w 58"/>
                <a:gd name="T3" fmla="*/ 30 h 60"/>
                <a:gd name="T4" fmla="*/ 13 w 58"/>
                <a:gd name="T5" fmla="*/ 147 h 60"/>
                <a:gd name="T6" fmla="*/ 47 w 58"/>
                <a:gd name="T7" fmla="*/ 58 h 60"/>
                <a:gd name="T8" fmla="*/ 119 w 58"/>
                <a:gd name="T9" fmla="*/ 72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8" h="60">
                  <a:moveTo>
                    <a:pt x="58" y="15"/>
                  </a:moveTo>
                  <a:cubicBezTo>
                    <a:pt x="49" y="0"/>
                    <a:pt x="35" y="3"/>
                    <a:pt x="21" y="12"/>
                  </a:cubicBezTo>
                  <a:cubicBezTo>
                    <a:pt x="5" y="23"/>
                    <a:pt x="0" y="41"/>
                    <a:pt x="6" y="60"/>
                  </a:cubicBezTo>
                  <a:cubicBezTo>
                    <a:pt x="13" y="48"/>
                    <a:pt x="7" y="32"/>
                    <a:pt x="22" y="24"/>
                  </a:cubicBezTo>
                  <a:cubicBezTo>
                    <a:pt x="34" y="18"/>
                    <a:pt x="46" y="23"/>
                    <a:pt x="55" y="2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09" name="Freeform 220">
              <a:extLst>
                <a:ext uri="{FF2B5EF4-FFF2-40B4-BE49-F238E27FC236}">
                  <a16:creationId xmlns:a16="http://schemas.microsoft.com/office/drawing/2014/main" id="{6466AE71-49E5-B612-1E83-FD28FFF0F9BE}"/>
                </a:ext>
              </a:extLst>
            </p:cNvPr>
            <p:cNvSpPr>
              <a:spLocks/>
            </p:cNvSpPr>
            <p:nvPr/>
          </p:nvSpPr>
          <p:spPr bwMode="auto">
            <a:xfrm>
              <a:off x="2005" y="2422"/>
              <a:ext cx="80" cy="166"/>
            </a:xfrm>
            <a:custGeom>
              <a:avLst/>
              <a:gdLst>
                <a:gd name="T0" fmla="*/ 0 w 62"/>
                <a:gd name="T1" fmla="*/ 0 h 123"/>
                <a:gd name="T2" fmla="*/ 76 w 62"/>
                <a:gd name="T3" fmla="*/ 146 h 123"/>
                <a:gd name="T4" fmla="*/ 125 w 62"/>
                <a:gd name="T5" fmla="*/ 302 h 123"/>
                <a:gd name="T6" fmla="*/ 103 w 62"/>
                <a:gd name="T7" fmla="*/ 233 h 123"/>
                <a:gd name="T8" fmla="*/ 65 w 62"/>
                <a:gd name="T9" fmla="*/ 197 h 123"/>
                <a:gd name="T10" fmla="*/ 65 w 62"/>
                <a:gd name="T11" fmla="*/ 140 h 123"/>
                <a:gd name="T12" fmla="*/ 50 w 62"/>
                <a:gd name="T13" fmla="*/ 99 h 123"/>
                <a:gd name="T14" fmla="*/ 6 w 62"/>
                <a:gd name="T15" fmla="*/ 12 h 12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 h="123">
                  <a:moveTo>
                    <a:pt x="0" y="0"/>
                  </a:moveTo>
                  <a:cubicBezTo>
                    <a:pt x="12" y="19"/>
                    <a:pt x="25" y="38"/>
                    <a:pt x="36" y="59"/>
                  </a:cubicBezTo>
                  <a:cubicBezTo>
                    <a:pt x="45" y="76"/>
                    <a:pt x="62" y="102"/>
                    <a:pt x="58" y="123"/>
                  </a:cubicBezTo>
                  <a:cubicBezTo>
                    <a:pt x="48" y="121"/>
                    <a:pt x="51" y="103"/>
                    <a:pt x="48" y="95"/>
                  </a:cubicBezTo>
                  <a:cubicBezTo>
                    <a:pt x="43" y="86"/>
                    <a:pt x="34" y="87"/>
                    <a:pt x="30" y="80"/>
                  </a:cubicBezTo>
                  <a:cubicBezTo>
                    <a:pt x="26" y="74"/>
                    <a:pt x="31" y="64"/>
                    <a:pt x="30" y="57"/>
                  </a:cubicBezTo>
                  <a:cubicBezTo>
                    <a:pt x="29" y="51"/>
                    <a:pt x="26" y="45"/>
                    <a:pt x="23" y="40"/>
                  </a:cubicBezTo>
                  <a:cubicBezTo>
                    <a:pt x="16" y="29"/>
                    <a:pt x="11" y="14"/>
                    <a:pt x="3" y="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0" name="Freeform 221">
              <a:extLst>
                <a:ext uri="{FF2B5EF4-FFF2-40B4-BE49-F238E27FC236}">
                  <a16:creationId xmlns:a16="http://schemas.microsoft.com/office/drawing/2014/main" id="{BF20AB49-E5A2-1E59-3EB6-81FEE13C5A7D}"/>
                </a:ext>
              </a:extLst>
            </p:cNvPr>
            <p:cNvSpPr>
              <a:spLocks/>
            </p:cNvSpPr>
            <p:nvPr/>
          </p:nvSpPr>
          <p:spPr bwMode="auto">
            <a:xfrm>
              <a:off x="1799" y="1937"/>
              <a:ext cx="97" cy="85"/>
            </a:xfrm>
            <a:custGeom>
              <a:avLst/>
              <a:gdLst>
                <a:gd name="T0" fmla="*/ 34 w 74"/>
                <a:gd name="T1" fmla="*/ 27 h 63"/>
                <a:gd name="T2" fmla="*/ 166 w 74"/>
                <a:gd name="T3" fmla="*/ 42 h 63"/>
                <a:gd name="T4" fmla="*/ 94 w 74"/>
                <a:gd name="T5" fmla="*/ 40 h 63"/>
                <a:gd name="T6" fmla="*/ 0 w 74"/>
                <a:gd name="T7" fmla="*/ 16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4" h="63">
                  <a:moveTo>
                    <a:pt x="15" y="11"/>
                  </a:moveTo>
                  <a:cubicBezTo>
                    <a:pt x="33" y="12"/>
                    <a:pt x="67" y="63"/>
                    <a:pt x="74" y="17"/>
                  </a:cubicBezTo>
                  <a:cubicBezTo>
                    <a:pt x="66" y="32"/>
                    <a:pt x="52" y="23"/>
                    <a:pt x="42" y="16"/>
                  </a:cubicBezTo>
                  <a:cubicBezTo>
                    <a:pt x="30" y="8"/>
                    <a:pt x="14" y="0"/>
                    <a:pt x="0" y="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1" name="Freeform 222">
              <a:extLst>
                <a:ext uri="{FF2B5EF4-FFF2-40B4-BE49-F238E27FC236}">
                  <a16:creationId xmlns:a16="http://schemas.microsoft.com/office/drawing/2014/main" id="{6B0E1BF6-01A1-2373-1161-EE25452A9286}"/>
                </a:ext>
              </a:extLst>
            </p:cNvPr>
            <p:cNvSpPr>
              <a:spLocks/>
            </p:cNvSpPr>
            <p:nvPr/>
          </p:nvSpPr>
          <p:spPr bwMode="auto">
            <a:xfrm>
              <a:off x="1047" y="1941"/>
              <a:ext cx="85" cy="73"/>
            </a:xfrm>
            <a:custGeom>
              <a:avLst/>
              <a:gdLst>
                <a:gd name="T0" fmla="*/ 9 w 65"/>
                <a:gd name="T1" fmla="*/ 64 h 54"/>
                <a:gd name="T2" fmla="*/ 145 w 65"/>
                <a:gd name="T3" fmla="*/ 26 h 54"/>
                <a:gd name="T4" fmla="*/ 0 w 65"/>
                <a:gd name="T5" fmla="*/ 57 h 54"/>
                <a:gd name="T6" fmla="*/ 0 60000 65536"/>
                <a:gd name="T7" fmla="*/ 0 60000 65536"/>
                <a:gd name="T8" fmla="*/ 0 60000 65536"/>
              </a:gdLst>
              <a:ahLst/>
              <a:cxnLst>
                <a:cxn ang="T6">
                  <a:pos x="T0" y="T1"/>
                </a:cxn>
                <a:cxn ang="T7">
                  <a:pos x="T2" y="T3"/>
                </a:cxn>
                <a:cxn ang="T8">
                  <a:pos x="T4" y="T5"/>
                </a:cxn>
              </a:cxnLst>
              <a:rect l="0" t="0" r="r" b="b"/>
              <a:pathLst>
                <a:path w="65" h="54">
                  <a:moveTo>
                    <a:pt x="4" y="26"/>
                  </a:moveTo>
                  <a:cubicBezTo>
                    <a:pt x="13" y="54"/>
                    <a:pt x="52" y="9"/>
                    <a:pt x="65" y="10"/>
                  </a:cubicBezTo>
                  <a:cubicBezTo>
                    <a:pt x="38" y="0"/>
                    <a:pt x="24" y="32"/>
                    <a:pt x="0" y="23"/>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2" name="Freeform 223">
              <a:extLst>
                <a:ext uri="{FF2B5EF4-FFF2-40B4-BE49-F238E27FC236}">
                  <a16:creationId xmlns:a16="http://schemas.microsoft.com/office/drawing/2014/main" id="{B37038DB-68E4-2A3A-41EF-B2CD71997E8D}"/>
                </a:ext>
              </a:extLst>
            </p:cNvPr>
            <p:cNvSpPr>
              <a:spLocks/>
            </p:cNvSpPr>
            <p:nvPr/>
          </p:nvSpPr>
          <p:spPr bwMode="auto">
            <a:xfrm>
              <a:off x="1130" y="1559"/>
              <a:ext cx="41" cy="389"/>
            </a:xfrm>
            <a:custGeom>
              <a:avLst/>
              <a:gdLst>
                <a:gd name="T0" fmla="*/ 63 w 31"/>
                <a:gd name="T1" fmla="*/ 0 h 288"/>
                <a:gd name="T2" fmla="*/ 63 w 31"/>
                <a:gd name="T3" fmla="*/ 303 h 288"/>
                <a:gd name="T4" fmla="*/ 28 w 31"/>
                <a:gd name="T5" fmla="*/ 624 h 288"/>
                <a:gd name="T6" fmla="*/ 16 w 31"/>
                <a:gd name="T7" fmla="*/ 709 h 288"/>
                <a:gd name="T8" fmla="*/ 22 w 31"/>
                <a:gd name="T9" fmla="*/ 416 h 288"/>
                <a:gd name="T10" fmla="*/ 63 w 31"/>
                <a:gd name="T11" fmla="*/ 0 h 28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88">
                  <a:moveTo>
                    <a:pt x="27" y="0"/>
                  </a:moveTo>
                  <a:cubicBezTo>
                    <a:pt x="30" y="22"/>
                    <a:pt x="30" y="84"/>
                    <a:pt x="27" y="123"/>
                  </a:cubicBezTo>
                  <a:cubicBezTo>
                    <a:pt x="25" y="162"/>
                    <a:pt x="17" y="232"/>
                    <a:pt x="12" y="253"/>
                  </a:cubicBezTo>
                  <a:cubicBezTo>
                    <a:pt x="7" y="274"/>
                    <a:pt x="7" y="288"/>
                    <a:pt x="7" y="288"/>
                  </a:cubicBezTo>
                  <a:cubicBezTo>
                    <a:pt x="0" y="258"/>
                    <a:pt x="8" y="189"/>
                    <a:pt x="10" y="169"/>
                  </a:cubicBezTo>
                  <a:cubicBezTo>
                    <a:pt x="11" y="149"/>
                    <a:pt x="31" y="27"/>
                    <a:pt x="2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3" name="Freeform 224">
              <a:extLst>
                <a:ext uri="{FF2B5EF4-FFF2-40B4-BE49-F238E27FC236}">
                  <a16:creationId xmlns:a16="http://schemas.microsoft.com/office/drawing/2014/main" id="{F170D122-F8FF-173C-E4F3-EE39D7C1B9C0}"/>
                </a:ext>
              </a:extLst>
            </p:cNvPr>
            <p:cNvSpPr>
              <a:spLocks/>
            </p:cNvSpPr>
            <p:nvPr/>
          </p:nvSpPr>
          <p:spPr bwMode="auto">
            <a:xfrm>
              <a:off x="1058" y="1972"/>
              <a:ext cx="93" cy="376"/>
            </a:xfrm>
            <a:custGeom>
              <a:avLst/>
              <a:gdLst>
                <a:gd name="T0" fmla="*/ 145 w 72"/>
                <a:gd name="T1" fmla="*/ 0 h 278"/>
                <a:gd name="T2" fmla="*/ 96 w 72"/>
                <a:gd name="T3" fmla="*/ 358 h 278"/>
                <a:gd name="T4" fmla="*/ 0 w 72"/>
                <a:gd name="T5" fmla="*/ 688 h 278"/>
                <a:gd name="T6" fmla="*/ 61 w 72"/>
                <a:gd name="T7" fmla="*/ 377 h 278"/>
                <a:gd name="T8" fmla="*/ 145 w 72"/>
                <a:gd name="T9" fmla="*/ 0 h 2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278">
                  <a:moveTo>
                    <a:pt x="67" y="0"/>
                  </a:moveTo>
                  <a:cubicBezTo>
                    <a:pt x="68" y="31"/>
                    <a:pt x="72" y="78"/>
                    <a:pt x="44" y="145"/>
                  </a:cubicBezTo>
                  <a:cubicBezTo>
                    <a:pt x="17" y="213"/>
                    <a:pt x="3" y="259"/>
                    <a:pt x="0" y="278"/>
                  </a:cubicBezTo>
                  <a:cubicBezTo>
                    <a:pt x="2" y="249"/>
                    <a:pt x="16" y="188"/>
                    <a:pt x="28" y="152"/>
                  </a:cubicBezTo>
                  <a:cubicBezTo>
                    <a:pt x="40" y="117"/>
                    <a:pt x="72" y="25"/>
                    <a:pt x="67"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4" name="Freeform 225">
              <a:extLst>
                <a:ext uri="{FF2B5EF4-FFF2-40B4-BE49-F238E27FC236}">
                  <a16:creationId xmlns:a16="http://schemas.microsoft.com/office/drawing/2014/main" id="{19B6E6FA-B18F-1DCB-37CE-0DA8A1D922A5}"/>
                </a:ext>
              </a:extLst>
            </p:cNvPr>
            <p:cNvSpPr>
              <a:spLocks/>
            </p:cNvSpPr>
            <p:nvPr/>
          </p:nvSpPr>
          <p:spPr bwMode="auto">
            <a:xfrm>
              <a:off x="927" y="2481"/>
              <a:ext cx="81" cy="146"/>
            </a:xfrm>
            <a:custGeom>
              <a:avLst/>
              <a:gdLst>
                <a:gd name="T0" fmla="*/ 0 w 63"/>
                <a:gd name="T1" fmla="*/ 84 h 108"/>
                <a:gd name="T2" fmla="*/ 81 w 63"/>
                <a:gd name="T3" fmla="*/ 0 h 108"/>
                <a:gd name="T4" fmla="*/ 75 w 63"/>
                <a:gd name="T5" fmla="*/ 89 h 108"/>
                <a:gd name="T6" fmla="*/ 87 w 63"/>
                <a:gd name="T7" fmla="*/ 118 h 108"/>
                <a:gd name="T8" fmla="*/ 120 w 63"/>
                <a:gd name="T9" fmla="*/ 131 h 108"/>
                <a:gd name="T10" fmla="*/ 94 w 63"/>
                <a:gd name="T11" fmla="*/ 183 h 108"/>
                <a:gd name="T12" fmla="*/ 64 w 63"/>
                <a:gd name="T13" fmla="*/ 216 h 108"/>
                <a:gd name="T14" fmla="*/ 51 w 63"/>
                <a:gd name="T15" fmla="*/ 266 h 108"/>
                <a:gd name="T16" fmla="*/ 13 w 63"/>
                <a:gd name="T17" fmla="*/ 97 h 10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3" h="108">
                  <a:moveTo>
                    <a:pt x="0" y="34"/>
                  </a:moveTo>
                  <a:cubicBezTo>
                    <a:pt x="22" y="32"/>
                    <a:pt x="23" y="11"/>
                    <a:pt x="38" y="0"/>
                  </a:cubicBezTo>
                  <a:cubicBezTo>
                    <a:pt x="43" y="11"/>
                    <a:pt x="31" y="23"/>
                    <a:pt x="35" y="36"/>
                  </a:cubicBezTo>
                  <a:cubicBezTo>
                    <a:pt x="36" y="40"/>
                    <a:pt x="38" y="44"/>
                    <a:pt x="41" y="47"/>
                  </a:cubicBezTo>
                  <a:cubicBezTo>
                    <a:pt x="45" y="51"/>
                    <a:pt x="53" y="50"/>
                    <a:pt x="56" y="53"/>
                  </a:cubicBezTo>
                  <a:cubicBezTo>
                    <a:pt x="63" y="60"/>
                    <a:pt x="50" y="69"/>
                    <a:pt x="44" y="74"/>
                  </a:cubicBezTo>
                  <a:cubicBezTo>
                    <a:pt x="39" y="79"/>
                    <a:pt x="33" y="82"/>
                    <a:pt x="30" y="87"/>
                  </a:cubicBezTo>
                  <a:cubicBezTo>
                    <a:pt x="26" y="94"/>
                    <a:pt x="27" y="102"/>
                    <a:pt x="24" y="108"/>
                  </a:cubicBezTo>
                  <a:cubicBezTo>
                    <a:pt x="17" y="89"/>
                    <a:pt x="6" y="59"/>
                    <a:pt x="6" y="3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5" name="Freeform 226">
              <a:extLst>
                <a:ext uri="{FF2B5EF4-FFF2-40B4-BE49-F238E27FC236}">
                  <a16:creationId xmlns:a16="http://schemas.microsoft.com/office/drawing/2014/main" id="{38602180-5578-3A6B-8143-23ACA1F1B6BD}"/>
                </a:ext>
              </a:extLst>
            </p:cNvPr>
            <p:cNvSpPr>
              <a:spLocks/>
            </p:cNvSpPr>
            <p:nvPr/>
          </p:nvSpPr>
          <p:spPr bwMode="auto">
            <a:xfrm>
              <a:off x="1045" y="2371"/>
              <a:ext cx="33" cy="195"/>
            </a:xfrm>
            <a:custGeom>
              <a:avLst/>
              <a:gdLst>
                <a:gd name="T0" fmla="*/ 24 w 26"/>
                <a:gd name="T1" fmla="*/ 62 h 145"/>
                <a:gd name="T2" fmla="*/ 43 w 26"/>
                <a:gd name="T3" fmla="*/ 180 h 145"/>
                <a:gd name="T4" fmla="*/ 30 w 26"/>
                <a:gd name="T5" fmla="*/ 352 h 145"/>
                <a:gd name="T6" fmla="*/ 5 w 26"/>
                <a:gd name="T7" fmla="*/ 143 h 145"/>
                <a:gd name="T8" fmla="*/ 8 w 26"/>
                <a:gd name="T9" fmla="*/ 75 h 145"/>
                <a:gd name="T10" fmla="*/ 10 w 26"/>
                <a:gd name="T11" fmla="*/ 0 h 145"/>
                <a:gd name="T12" fmla="*/ 24 w 26"/>
                <a:gd name="T13" fmla="*/ 43 h 145"/>
                <a:gd name="T14" fmla="*/ 28 w 26"/>
                <a:gd name="T15" fmla="*/ 78 h 1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6" h="145">
                  <a:moveTo>
                    <a:pt x="12" y="25"/>
                  </a:moveTo>
                  <a:cubicBezTo>
                    <a:pt x="11" y="44"/>
                    <a:pt x="17" y="55"/>
                    <a:pt x="21" y="74"/>
                  </a:cubicBezTo>
                  <a:cubicBezTo>
                    <a:pt x="26" y="97"/>
                    <a:pt x="23" y="124"/>
                    <a:pt x="15" y="145"/>
                  </a:cubicBezTo>
                  <a:cubicBezTo>
                    <a:pt x="23" y="115"/>
                    <a:pt x="8" y="88"/>
                    <a:pt x="2" y="59"/>
                  </a:cubicBezTo>
                  <a:cubicBezTo>
                    <a:pt x="0" y="48"/>
                    <a:pt x="2" y="43"/>
                    <a:pt x="4" y="31"/>
                  </a:cubicBezTo>
                  <a:cubicBezTo>
                    <a:pt x="5" y="21"/>
                    <a:pt x="2" y="11"/>
                    <a:pt x="5" y="0"/>
                  </a:cubicBezTo>
                  <a:cubicBezTo>
                    <a:pt x="6" y="6"/>
                    <a:pt x="11" y="12"/>
                    <a:pt x="12" y="18"/>
                  </a:cubicBezTo>
                  <a:cubicBezTo>
                    <a:pt x="13" y="23"/>
                    <a:pt x="12" y="28"/>
                    <a:pt x="13" y="32"/>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6" name="Freeform 227">
              <a:extLst>
                <a:ext uri="{FF2B5EF4-FFF2-40B4-BE49-F238E27FC236}">
                  <a16:creationId xmlns:a16="http://schemas.microsoft.com/office/drawing/2014/main" id="{E43E07A9-1BF0-4B68-8D18-98784F52EC95}"/>
                </a:ext>
              </a:extLst>
            </p:cNvPr>
            <p:cNvSpPr>
              <a:spLocks/>
            </p:cNvSpPr>
            <p:nvPr/>
          </p:nvSpPr>
          <p:spPr bwMode="auto">
            <a:xfrm>
              <a:off x="893" y="2471"/>
              <a:ext cx="70" cy="74"/>
            </a:xfrm>
            <a:custGeom>
              <a:avLst/>
              <a:gdLst>
                <a:gd name="T0" fmla="*/ 29 w 54"/>
                <a:gd name="T1" fmla="*/ 94 h 55"/>
                <a:gd name="T2" fmla="*/ 73 w 54"/>
                <a:gd name="T3" fmla="*/ 73 h 55"/>
                <a:gd name="T4" fmla="*/ 118 w 54"/>
                <a:gd name="T5" fmla="*/ 0 h 55"/>
                <a:gd name="T6" fmla="*/ 0 w 54"/>
                <a:gd name="T7" fmla="*/ 135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55">
                  <a:moveTo>
                    <a:pt x="13" y="39"/>
                  </a:moveTo>
                  <a:cubicBezTo>
                    <a:pt x="19" y="33"/>
                    <a:pt x="26" y="34"/>
                    <a:pt x="33" y="30"/>
                  </a:cubicBezTo>
                  <a:cubicBezTo>
                    <a:pt x="46" y="25"/>
                    <a:pt x="49" y="12"/>
                    <a:pt x="54" y="0"/>
                  </a:cubicBezTo>
                  <a:cubicBezTo>
                    <a:pt x="35" y="20"/>
                    <a:pt x="7" y="28"/>
                    <a:pt x="0" y="55"/>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7" name="Freeform 228">
              <a:extLst>
                <a:ext uri="{FF2B5EF4-FFF2-40B4-BE49-F238E27FC236}">
                  <a16:creationId xmlns:a16="http://schemas.microsoft.com/office/drawing/2014/main" id="{92B14D3A-9BFB-8BEB-88E9-43C85D8BE873}"/>
                </a:ext>
              </a:extLst>
            </p:cNvPr>
            <p:cNvSpPr>
              <a:spLocks/>
            </p:cNvSpPr>
            <p:nvPr/>
          </p:nvSpPr>
          <p:spPr bwMode="auto">
            <a:xfrm>
              <a:off x="1036" y="1318"/>
              <a:ext cx="117" cy="320"/>
            </a:xfrm>
            <a:custGeom>
              <a:avLst/>
              <a:gdLst>
                <a:gd name="T0" fmla="*/ 198 w 90"/>
                <a:gd name="T1" fmla="*/ 0 h 237"/>
                <a:gd name="T2" fmla="*/ 43 w 90"/>
                <a:gd name="T3" fmla="*/ 192 h 237"/>
                <a:gd name="T4" fmla="*/ 1 w 90"/>
                <a:gd name="T5" fmla="*/ 470 h 237"/>
                <a:gd name="T6" fmla="*/ 5 w 90"/>
                <a:gd name="T7" fmla="*/ 583 h 237"/>
                <a:gd name="T8" fmla="*/ 46 w 90"/>
                <a:gd name="T9" fmla="*/ 323 h 237"/>
                <a:gd name="T10" fmla="*/ 198 w 90"/>
                <a:gd name="T11" fmla="*/ 0 h 2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0" h="237">
                  <a:moveTo>
                    <a:pt x="90" y="0"/>
                  </a:moveTo>
                  <a:cubicBezTo>
                    <a:pt x="67" y="0"/>
                    <a:pt x="34" y="26"/>
                    <a:pt x="19" y="78"/>
                  </a:cubicBezTo>
                  <a:cubicBezTo>
                    <a:pt x="4" y="130"/>
                    <a:pt x="2" y="172"/>
                    <a:pt x="1" y="191"/>
                  </a:cubicBezTo>
                  <a:cubicBezTo>
                    <a:pt x="0" y="210"/>
                    <a:pt x="6" y="224"/>
                    <a:pt x="2" y="237"/>
                  </a:cubicBezTo>
                  <a:cubicBezTo>
                    <a:pt x="7" y="218"/>
                    <a:pt x="14" y="153"/>
                    <a:pt x="21" y="131"/>
                  </a:cubicBezTo>
                  <a:cubicBezTo>
                    <a:pt x="28" y="108"/>
                    <a:pt x="40" y="8"/>
                    <a:pt x="9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8" name="Freeform 229">
              <a:extLst>
                <a:ext uri="{FF2B5EF4-FFF2-40B4-BE49-F238E27FC236}">
                  <a16:creationId xmlns:a16="http://schemas.microsoft.com/office/drawing/2014/main" id="{C044FF05-AAE5-0269-9F42-A41475B2B20E}"/>
                </a:ext>
              </a:extLst>
            </p:cNvPr>
            <p:cNvSpPr>
              <a:spLocks/>
            </p:cNvSpPr>
            <p:nvPr/>
          </p:nvSpPr>
          <p:spPr bwMode="auto">
            <a:xfrm>
              <a:off x="973" y="1972"/>
              <a:ext cx="26" cy="326"/>
            </a:xfrm>
            <a:custGeom>
              <a:avLst/>
              <a:gdLst>
                <a:gd name="T0" fmla="*/ 0 w 20"/>
                <a:gd name="T1" fmla="*/ 597 h 241"/>
                <a:gd name="T2" fmla="*/ 16 w 20"/>
                <a:gd name="T3" fmla="*/ 323 h 241"/>
                <a:gd name="T4" fmla="*/ 38 w 20"/>
                <a:gd name="T5" fmla="*/ 0 h 241"/>
                <a:gd name="T6" fmla="*/ 39 w 20"/>
                <a:gd name="T7" fmla="*/ 243 h 241"/>
                <a:gd name="T8" fmla="*/ 0 w 20"/>
                <a:gd name="T9" fmla="*/ 597 h 2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41">
                  <a:moveTo>
                    <a:pt x="0" y="241"/>
                  </a:moveTo>
                  <a:cubicBezTo>
                    <a:pt x="0" y="234"/>
                    <a:pt x="7" y="175"/>
                    <a:pt x="7" y="131"/>
                  </a:cubicBezTo>
                  <a:cubicBezTo>
                    <a:pt x="7" y="83"/>
                    <a:pt x="10" y="34"/>
                    <a:pt x="17" y="0"/>
                  </a:cubicBezTo>
                  <a:cubicBezTo>
                    <a:pt x="14" y="21"/>
                    <a:pt x="17" y="66"/>
                    <a:pt x="18" y="98"/>
                  </a:cubicBezTo>
                  <a:cubicBezTo>
                    <a:pt x="20" y="130"/>
                    <a:pt x="10" y="212"/>
                    <a:pt x="0" y="24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19" name="Freeform 230">
              <a:extLst>
                <a:ext uri="{FF2B5EF4-FFF2-40B4-BE49-F238E27FC236}">
                  <a16:creationId xmlns:a16="http://schemas.microsoft.com/office/drawing/2014/main" id="{4834CD53-4F32-AD5A-C7C5-DFB6277DAC61}"/>
                </a:ext>
              </a:extLst>
            </p:cNvPr>
            <p:cNvSpPr>
              <a:spLocks/>
            </p:cNvSpPr>
            <p:nvPr/>
          </p:nvSpPr>
          <p:spPr bwMode="auto">
            <a:xfrm>
              <a:off x="1195" y="1809"/>
              <a:ext cx="39" cy="347"/>
            </a:xfrm>
            <a:custGeom>
              <a:avLst/>
              <a:gdLst>
                <a:gd name="T0" fmla="*/ 1 w 30"/>
                <a:gd name="T1" fmla="*/ 0 h 257"/>
                <a:gd name="T2" fmla="*/ 27 w 30"/>
                <a:gd name="T3" fmla="*/ 203 h 257"/>
                <a:gd name="T4" fmla="*/ 39 w 30"/>
                <a:gd name="T5" fmla="*/ 436 h 257"/>
                <a:gd name="T6" fmla="*/ 66 w 30"/>
                <a:gd name="T7" fmla="*/ 633 h 257"/>
                <a:gd name="T8" fmla="*/ 64 w 30"/>
                <a:gd name="T9" fmla="*/ 413 h 257"/>
                <a:gd name="T10" fmla="*/ 51 w 30"/>
                <a:gd name="T11" fmla="*/ 181 h 257"/>
                <a:gd name="T12" fmla="*/ 1 w 30"/>
                <a:gd name="T13" fmla="*/ 0 h 2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257">
                  <a:moveTo>
                    <a:pt x="1" y="0"/>
                  </a:moveTo>
                  <a:cubicBezTo>
                    <a:pt x="6" y="36"/>
                    <a:pt x="6" y="50"/>
                    <a:pt x="12" y="82"/>
                  </a:cubicBezTo>
                  <a:cubicBezTo>
                    <a:pt x="18" y="114"/>
                    <a:pt x="14" y="133"/>
                    <a:pt x="18" y="177"/>
                  </a:cubicBezTo>
                  <a:cubicBezTo>
                    <a:pt x="21" y="220"/>
                    <a:pt x="22" y="242"/>
                    <a:pt x="30" y="257"/>
                  </a:cubicBezTo>
                  <a:cubicBezTo>
                    <a:pt x="28" y="231"/>
                    <a:pt x="28" y="192"/>
                    <a:pt x="29" y="168"/>
                  </a:cubicBezTo>
                  <a:cubicBezTo>
                    <a:pt x="30" y="145"/>
                    <a:pt x="29" y="93"/>
                    <a:pt x="23" y="73"/>
                  </a:cubicBezTo>
                  <a:cubicBezTo>
                    <a:pt x="18" y="53"/>
                    <a:pt x="0" y="8"/>
                    <a:pt x="1"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0" name="Freeform 231">
              <a:extLst>
                <a:ext uri="{FF2B5EF4-FFF2-40B4-BE49-F238E27FC236}">
                  <a16:creationId xmlns:a16="http://schemas.microsoft.com/office/drawing/2014/main" id="{FC6A2C9D-9991-3D0B-BC18-73DE119FF01C}"/>
                </a:ext>
              </a:extLst>
            </p:cNvPr>
            <p:cNvSpPr>
              <a:spLocks/>
            </p:cNvSpPr>
            <p:nvPr/>
          </p:nvSpPr>
          <p:spPr bwMode="auto">
            <a:xfrm>
              <a:off x="1718" y="2500"/>
              <a:ext cx="53" cy="484"/>
            </a:xfrm>
            <a:custGeom>
              <a:avLst/>
              <a:gdLst>
                <a:gd name="T0" fmla="*/ 53 w 41"/>
                <a:gd name="T1" fmla="*/ 420 h 358"/>
                <a:gd name="T2" fmla="*/ 0 w 41"/>
                <a:gd name="T3" fmla="*/ 884 h 358"/>
                <a:gd name="T4" fmla="*/ 69 w 41"/>
                <a:gd name="T5" fmla="*/ 554 h 358"/>
                <a:gd name="T6" fmla="*/ 57 w 41"/>
                <a:gd name="T7" fmla="*/ 0 h 358"/>
                <a:gd name="T8" fmla="*/ 53 w 41"/>
                <a:gd name="T9" fmla="*/ 420 h 3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58">
                  <a:moveTo>
                    <a:pt x="25" y="170"/>
                  </a:moveTo>
                  <a:cubicBezTo>
                    <a:pt x="26" y="211"/>
                    <a:pt x="6" y="333"/>
                    <a:pt x="0" y="358"/>
                  </a:cubicBezTo>
                  <a:cubicBezTo>
                    <a:pt x="11" y="331"/>
                    <a:pt x="23" y="295"/>
                    <a:pt x="32" y="224"/>
                  </a:cubicBezTo>
                  <a:cubicBezTo>
                    <a:pt x="41" y="153"/>
                    <a:pt x="38" y="52"/>
                    <a:pt x="26" y="0"/>
                  </a:cubicBezTo>
                  <a:cubicBezTo>
                    <a:pt x="28" y="41"/>
                    <a:pt x="21" y="137"/>
                    <a:pt x="25" y="17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1" name="Freeform 232">
              <a:extLst>
                <a:ext uri="{FF2B5EF4-FFF2-40B4-BE49-F238E27FC236}">
                  <a16:creationId xmlns:a16="http://schemas.microsoft.com/office/drawing/2014/main" id="{195BB0EC-741C-9F74-13B0-F1DF5738A28E}"/>
                </a:ext>
              </a:extLst>
            </p:cNvPr>
            <p:cNvSpPr>
              <a:spLocks/>
            </p:cNvSpPr>
            <p:nvPr/>
          </p:nvSpPr>
          <p:spPr bwMode="auto">
            <a:xfrm>
              <a:off x="1241" y="3310"/>
              <a:ext cx="80" cy="446"/>
            </a:xfrm>
            <a:custGeom>
              <a:avLst/>
              <a:gdLst>
                <a:gd name="T0" fmla="*/ 30 w 62"/>
                <a:gd name="T1" fmla="*/ 0 h 330"/>
                <a:gd name="T2" fmla="*/ 36 w 62"/>
                <a:gd name="T3" fmla="*/ 427 h 330"/>
                <a:gd name="T4" fmla="*/ 133 w 62"/>
                <a:gd name="T5" fmla="*/ 815 h 330"/>
                <a:gd name="T6" fmla="*/ 62 w 62"/>
                <a:gd name="T7" fmla="*/ 412 h 330"/>
                <a:gd name="T8" fmla="*/ 30 w 62"/>
                <a:gd name="T9" fmla="*/ 0 h 3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330">
                  <a:moveTo>
                    <a:pt x="14" y="0"/>
                  </a:moveTo>
                  <a:cubicBezTo>
                    <a:pt x="13" y="40"/>
                    <a:pt x="0" y="95"/>
                    <a:pt x="17" y="173"/>
                  </a:cubicBezTo>
                  <a:cubicBezTo>
                    <a:pt x="33" y="251"/>
                    <a:pt x="56" y="304"/>
                    <a:pt x="62" y="330"/>
                  </a:cubicBezTo>
                  <a:cubicBezTo>
                    <a:pt x="55" y="296"/>
                    <a:pt x="33" y="198"/>
                    <a:pt x="29" y="167"/>
                  </a:cubicBezTo>
                  <a:cubicBezTo>
                    <a:pt x="24" y="137"/>
                    <a:pt x="12" y="44"/>
                    <a:pt x="1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2" name="Freeform 233">
              <a:extLst>
                <a:ext uri="{FF2B5EF4-FFF2-40B4-BE49-F238E27FC236}">
                  <a16:creationId xmlns:a16="http://schemas.microsoft.com/office/drawing/2014/main" id="{261D7F17-65DA-32F5-2668-B72DC858A091}"/>
                </a:ext>
              </a:extLst>
            </p:cNvPr>
            <p:cNvSpPr>
              <a:spLocks/>
            </p:cNvSpPr>
            <p:nvPr/>
          </p:nvSpPr>
          <p:spPr bwMode="auto">
            <a:xfrm>
              <a:off x="1401" y="2600"/>
              <a:ext cx="55" cy="589"/>
            </a:xfrm>
            <a:custGeom>
              <a:avLst/>
              <a:gdLst>
                <a:gd name="T0" fmla="*/ 19 w 43"/>
                <a:gd name="T1" fmla="*/ 603 h 436"/>
                <a:gd name="T2" fmla="*/ 8 w 43"/>
                <a:gd name="T3" fmla="*/ 1075 h 436"/>
                <a:gd name="T4" fmla="*/ 37 w 43"/>
                <a:gd name="T5" fmla="*/ 708 h 436"/>
                <a:gd name="T6" fmla="*/ 90 w 43"/>
                <a:gd name="T7" fmla="*/ 0 h 436"/>
                <a:gd name="T8" fmla="*/ 19 w 43"/>
                <a:gd name="T9" fmla="*/ 603 h 4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436">
                  <a:moveTo>
                    <a:pt x="9" y="244"/>
                  </a:moveTo>
                  <a:cubicBezTo>
                    <a:pt x="0" y="303"/>
                    <a:pt x="5" y="397"/>
                    <a:pt x="4" y="436"/>
                  </a:cubicBezTo>
                  <a:cubicBezTo>
                    <a:pt x="1" y="407"/>
                    <a:pt x="6" y="383"/>
                    <a:pt x="18" y="287"/>
                  </a:cubicBezTo>
                  <a:cubicBezTo>
                    <a:pt x="30" y="192"/>
                    <a:pt x="43" y="36"/>
                    <a:pt x="43" y="0"/>
                  </a:cubicBezTo>
                  <a:cubicBezTo>
                    <a:pt x="39" y="17"/>
                    <a:pt x="15" y="170"/>
                    <a:pt x="9" y="244"/>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3" name="Freeform 234">
              <a:extLst>
                <a:ext uri="{FF2B5EF4-FFF2-40B4-BE49-F238E27FC236}">
                  <a16:creationId xmlns:a16="http://schemas.microsoft.com/office/drawing/2014/main" id="{FFB089B5-A2B4-65A5-6904-6F0A3240D20B}"/>
                </a:ext>
              </a:extLst>
            </p:cNvPr>
            <p:cNvSpPr>
              <a:spLocks/>
            </p:cNvSpPr>
            <p:nvPr/>
          </p:nvSpPr>
          <p:spPr bwMode="auto">
            <a:xfrm>
              <a:off x="1401" y="3252"/>
              <a:ext cx="33" cy="416"/>
            </a:xfrm>
            <a:custGeom>
              <a:avLst/>
              <a:gdLst>
                <a:gd name="T0" fmla="*/ 17 w 26"/>
                <a:gd name="T1" fmla="*/ 0 h 308"/>
                <a:gd name="T2" fmla="*/ 52 w 26"/>
                <a:gd name="T3" fmla="*/ 370 h 308"/>
                <a:gd name="T4" fmla="*/ 18 w 26"/>
                <a:gd name="T5" fmla="*/ 759 h 308"/>
                <a:gd name="T6" fmla="*/ 28 w 26"/>
                <a:gd name="T7" fmla="*/ 282 h 308"/>
                <a:gd name="T8" fmla="*/ 17 w 26"/>
                <a:gd name="T9" fmla="*/ 0 h 3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08">
                  <a:moveTo>
                    <a:pt x="8" y="0"/>
                  </a:moveTo>
                  <a:cubicBezTo>
                    <a:pt x="14" y="29"/>
                    <a:pt x="26" y="109"/>
                    <a:pt x="25" y="150"/>
                  </a:cubicBezTo>
                  <a:cubicBezTo>
                    <a:pt x="24" y="192"/>
                    <a:pt x="13" y="241"/>
                    <a:pt x="9" y="308"/>
                  </a:cubicBezTo>
                  <a:cubicBezTo>
                    <a:pt x="4" y="278"/>
                    <a:pt x="14" y="150"/>
                    <a:pt x="13" y="115"/>
                  </a:cubicBezTo>
                  <a:cubicBezTo>
                    <a:pt x="12" y="79"/>
                    <a:pt x="0" y="9"/>
                    <a:pt x="8" y="0"/>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4" name="Freeform 235">
              <a:extLst>
                <a:ext uri="{FF2B5EF4-FFF2-40B4-BE49-F238E27FC236}">
                  <a16:creationId xmlns:a16="http://schemas.microsoft.com/office/drawing/2014/main" id="{23AE1E15-2DA8-3FDE-F736-B2E616F7C973}"/>
                </a:ext>
              </a:extLst>
            </p:cNvPr>
            <p:cNvSpPr>
              <a:spLocks/>
            </p:cNvSpPr>
            <p:nvPr/>
          </p:nvSpPr>
          <p:spPr bwMode="auto">
            <a:xfrm>
              <a:off x="1401" y="3826"/>
              <a:ext cx="37" cy="185"/>
            </a:xfrm>
            <a:custGeom>
              <a:avLst/>
              <a:gdLst>
                <a:gd name="T0" fmla="*/ 31 w 29"/>
                <a:gd name="T1" fmla="*/ 32 h 137"/>
                <a:gd name="T2" fmla="*/ 31 w 29"/>
                <a:gd name="T3" fmla="*/ 108 h 137"/>
                <a:gd name="T4" fmla="*/ 47 w 29"/>
                <a:gd name="T5" fmla="*/ 170 h 137"/>
                <a:gd name="T6" fmla="*/ 23 w 29"/>
                <a:gd name="T7" fmla="*/ 338 h 137"/>
                <a:gd name="T8" fmla="*/ 33 w 29"/>
                <a:gd name="T9" fmla="*/ 240 h 137"/>
                <a:gd name="T10" fmla="*/ 36 w 29"/>
                <a:gd name="T11" fmla="*/ 209 h 137"/>
                <a:gd name="T12" fmla="*/ 10 w 29"/>
                <a:gd name="T13" fmla="*/ 194 h 137"/>
                <a:gd name="T14" fmla="*/ 17 w 29"/>
                <a:gd name="T15" fmla="*/ 126 h 137"/>
                <a:gd name="T16" fmla="*/ 28 w 29"/>
                <a:gd name="T17" fmla="*/ 0 h 1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137">
                  <a:moveTo>
                    <a:pt x="15" y="13"/>
                  </a:moveTo>
                  <a:cubicBezTo>
                    <a:pt x="19" y="24"/>
                    <a:pt x="13" y="34"/>
                    <a:pt x="15" y="44"/>
                  </a:cubicBezTo>
                  <a:cubicBezTo>
                    <a:pt x="17" y="53"/>
                    <a:pt x="22" y="61"/>
                    <a:pt x="23" y="69"/>
                  </a:cubicBezTo>
                  <a:cubicBezTo>
                    <a:pt x="29" y="96"/>
                    <a:pt x="20" y="113"/>
                    <a:pt x="11" y="137"/>
                  </a:cubicBezTo>
                  <a:cubicBezTo>
                    <a:pt x="9" y="125"/>
                    <a:pt x="15" y="111"/>
                    <a:pt x="16" y="98"/>
                  </a:cubicBezTo>
                  <a:cubicBezTo>
                    <a:pt x="17" y="94"/>
                    <a:pt x="19" y="89"/>
                    <a:pt x="17" y="85"/>
                  </a:cubicBezTo>
                  <a:cubicBezTo>
                    <a:pt x="13" y="79"/>
                    <a:pt x="7" y="82"/>
                    <a:pt x="5" y="79"/>
                  </a:cubicBezTo>
                  <a:cubicBezTo>
                    <a:pt x="0" y="72"/>
                    <a:pt x="7" y="59"/>
                    <a:pt x="8" y="51"/>
                  </a:cubicBezTo>
                  <a:cubicBezTo>
                    <a:pt x="10" y="35"/>
                    <a:pt x="13" y="17"/>
                    <a:pt x="13"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5" name="Freeform 236">
              <a:extLst>
                <a:ext uri="{FF2B5EF4-FFF2-40B4-BE49-F238E27FC236}">
                  <a16:creationId xmlns:a16="http://schemas.microsoft.com/office/drawing/2014/main" id="{13CD494F-8FCB-2868-7D74-18620A683F41}"/>
                </a:ext>
              </a:extLst>
            </p:cNvPr>
            <p:cNvSpPr>
              <a:spLocks/>
            </p:cNvSpPr>
            <p:nvPr/>
          </p:nvSpPr>
          <p:spPr bwMode="auto">
            <a:xfrm>
              <a:off x="1351" y="3996"/>
              <a:ext cx="74" cy="85"/>
            </a:xfrm>
            <a:custGeom>
              <a:avLst/>
              <a:gdLst>
                <a:gd name="T0" fmla="*/ 23 w 57"/>
                <a:gd name="T1" fmla="*/ 155 h 63"/>
                <a:gd name="T2" fmla="*/ 97 w 57"/>
                <a:gd name="T3" fmla="*/ 113 h 63"/>
                <a:gd name="T4" fmla="*/ 117 w 57"/>
                <a:gd name="T5" fmla="*/ 0 h 63"/>
                <a:gd name="T6" fmla="*/ 68 w 57"/>
                <a:gd name="T7" fmla="*/ 78 h 63"/>
                <a:gd name="T8" fmla="*/ 0 w 57"/>
                <a:gd name="T9" fmla="*/ 146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63">
                  <a:moveTo>
                    <a:pt x="11" y="63"/>
                  </a:moveTo>
                  <a:cubicBezTo>
                    <a:pt x="26" y="62"/>
                    <a:pt x="36" y="57"/>
                    <a:pt x="45" y="46"/>
                  </a:cubicBezTo>
                  <a:cubicBezTo>
                    <a:pt x="57" y="31"/>
                    <a:pt x="54" y="18"/>
                    <a:pt x="53" y="0"/>
                  </a:cubicBezTo>
                  <a:cubicBezTo>
                    <a:pt x="45" y="11"/>
                    <a:pt x="50" y="33"/>
                    <a:pt x="31" y="32"/>
                  </a:cubicBezTo>
                  <a:cubicBezTo>
                    <a:pt x="33" y="51"/>
                    <a:pt x="17" y="56"/>
                    <a:pt x="0" y="59"/>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6" name="Freeform 237">
              <a:extLst>
                <a:ext uri="{FF2B5EF4-FFF2-40B4-BE49-F238E27FC236}">
                  <a16:creationId xmlns:a16="http://schemas.microsoft.com/office/drawing/2014/main" id="{116455B2-70C4-C318-EF71-E631031C68A7}"/>
                </a:ext>
              </a:extLst>
            </p:cNvPr>
            <p:cNvSpPr>
              <a:spLocks/>
            </p:cNvSpPr>
            <p:nvPr/>
          </p:nvSpPr>
          <p:spPr bwMode="auto">
            <a:xfrm>
              <a:off x="1519" y="3968"/>
              <a:ext cx="63" cy="109"/>
            </a:xfrm>
            <a:custGeom>
              <a:avLst/>
              <a:gdLst>
                <a:gd name="T0" fmla="*/ 0 w 49"/>
                <a:gd name="T1" fmla="*/ 7 h 81"/>
                <a:gd name="T2" fmla="*/ 15 w 49"/>
                <a:gd name="T3" fmla="*/ 87 h 81"/>
                <a:gd name="T4" fmla="*/ 30 w 49"/>
                <a:gd name="T5" fmla="*/ 148 h 81"/>
                <a:gd name="T6" fmla="*/ 59 w 49"/>
                <a:gd name="T7" fmla="*/ 190 h 81"/>
                <a:gd name="T8" fmla="*/ 104 w 49"/>
                <a:gd name="T9" fmla="*/ 183 h 81"/>
                <a:gd name="T10" fmla="*/ 50 w 49"/>
                <a:gd name="T11" fmla="*/ 105 h 81"/>
                <a:gd name="T12" fmla="*/ 30 w 49"/>
                <a:gd name="T13" fmla="*/ 58 h 81"/>
                <a:gd name="T14" fmla="*/ 6 w 49"/>
                <a:gd name="T15" fmla="*/ 0 h 8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9" h="81">
                  <a:moveTo>
                    <a:pt x="0" y="3"/>
                  </a:moveTo>
                  <a:cubicBezTo>
                    <a:pt x="8" y="11"/>
                    <a:pt x="7" y="25"/>
                    <a:pt x="7" y="36"/>
                  </a:cubicBezTo>
                  <a:cubicBezTo>
                    <a:pt x="7" y="48"/>
                    <a:pt x="10" y="50"/>
                    <a:pt x="14" y="61"/>
                  </a:cubicBezTo>
                  <a:cubicBezTo>
                    <a:pt x="18" y="70"/>
                    <a:pt x="15" y="75"/>
                    <a:pt x="28" y="78"/>
                  </a:cubicBezTo>
                  <a:cubicBezTo>
                    <a:pt x="34" y="80"/>
                    <a:pt x="46" y="81"/>
                    <a:pt x="49" y="75"/>
                  </a:cubicBezTo>
                  <a:cubicBezTo>
                    <a:pt x="24" y="77"/>
                    <a:pt x="21" y="62"/>
                    <a:pt x="23" y="43"/>
                  </a:cubicBezTo>
                  <a:cubicBezTo>
                    <a:pt x="17" y="41"/>
                    <a:pt x="17" y="30"/>
                    <a:pt x="14" y="24"/>
                  </a:cubicBezTo>
                  <a:cubicBezTo>
                    <a:pt x="12" y="17"/>
                    <a:pt x="2" y="9"/>
                    <a:pt x="3"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7" name="Freeform 238">
              <a:extLst>
                <a:ext uri="{FF2B5EF4-FFF2-40B4-BE49-F238E27FC236}">
                  <a16:creationId xmlns:a16="http://schemas.microsoft.com/office/drawing/2014/main" id="{7A24BA0F-E683-B7A5-C166-3C398DB6E183}"/>
                </a:ext>
              </a:extLst>
            </p:cNvPr>
            <p:cNvSpPr>
              <a:spLocks/>
            </p:cNvSpPr>
            <p:nvPr/>
          </p:nvSpPr>
          <p:spPr bwMode="auto">
            <a:xfrm>
              <a:off x="1508" y="3260"/>
              <a:ext cx="28" cy="455"/>
            </a:xfrm>
            <a:custGeom>
              <a:avLst/>
              <a:gdLst>
                <a:gd name="T0" fmla="*/ 48 w 21"/>
                <a:gd name="T1" fmla="*/ 802 h 337"/>
                <a:gd name="T2" fmla="*/ 15 w 21"/>
                <a:gd name="T3" fmla="*/ 444 h 337"/>
                <a:gd name="T4" fmla="*/ 44 w 21"/>
                <a:gd name="T5" fmla="*/ 0 h 337"/>
                <a:gd name="T6" fmla="*/ 44 w 21"/>
                <a:gd name="T7" fmla="*/ 329 h 337"/>
                <a:gd name="T8" fmla="*/ 48 w 21"/>
                <a:gd name="T9" fmla="*/ 802 h 3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337">
                  <a:moveTo>
                    <a:pt x="20" y="326"/>
                  </a:moveTo>
                  <a:cubicBezTo>
                    <a:pt x="19" y="337"/>
                    <a:pt x="11" y="247"/>
                    <a:pt x="6" y="181"/>
                  </a:cubicBezTo>
                  <a:cubicBezTo>
                    <a:pt x="0" y="115"/>
                    <a:pt x="8" y="45"/>
                    <a:pt x="19" y="0"/>
                  </a:cubicBezTo>
                  <a:cubicBezTo>
                    <a:pt x="17" y="16"/>
                    <a:pt x="16" y="103"/>
                    <a:pt x="19" y="134"/>
                  </a:cubicBezTo>
                  <a:cubicBezTo>
                    <a:pt x="21" y="164"/>
                    <a:pt x="21" y="315"/>
                    <a:pt x="20" y="32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8" name="Freeform 239">
              <a:extLst>
                <a:ext uri="{FF2B5EF4-FFF2-40B4-BE49-F238E27FC236}">
                  <a16:creationId xmlns:a16="http://schemas.microsoft.com/office/drawing/2014/main" id="{0F85ECAE-4086-A04B-94D8-93CB2A05E407}"/>
                </a:ext>
              </a:extLst>
            </p:cNvPr>
            <p:cNvSpPr>
              <a:spLocks/>
            </p:cNvSpPr>
            <p:nvPr/>
          </p:nvSpPr>
          <p:spPr bwMode="auto">
            <a:xfrm>
              <a:off x="1637" y="3312"/>
              <a:ext cx="61" cy="406"/>
            </a:xfrm>
            <a:custGeom>
              <a:avLst/>
              <a:gdLst>
                <a:gd name="T0" fmla="*/ 0 w 47"/>
                <a:gd name="T1" fmla="*/ 739 h 301"/>
                <a:gd name="T2" fmla="*/ 75 w 47"/>
                <a:gd name="T3" fmla="*/ 382 h 301"/>
                <a:gd name="T4" fmla="*/ 83 w 47"/>
                <a:gd name="T5" fmla="*/ 0 h 301"/>
                <a:gd name="T6" fmla="*/ 57 w 47"/>
                <a:gd name="T7" fmla="*/ 379 h 301"/>
                <a:gd name="T8" fmla="*/ 0 w 47"/>
                <a:gd name="T9" fmla="*/ 739 h 3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01">
                  <a:moveTo>
                    <a:pt x="0" y="301"/>
                  </a:moveTo>
                  <a:cubicBezTo>
                    <a:pt x="5" y="277"/>
                    <a:pt x="23" y="202"/>
                    <a:pt x="35" y="156"/>
                  </a:cubicBezTo>
                  <a:cubicBezTo>
                    <a:pt x="47" y="110"/>
                    <a:pt x="39" y="32"/>
                    <a:pt x="38" y="0"/>
                  </a:cubicBezTo>
                  <a:cubicBezTo>
                    <a:pt x="34" y="32"/>
                    <a:pt x="34" y="120"/>
                    <a:pt x="26" y="154"/>
                  </a:cubicBezTo>
                  <a:cubicBezTo>
                    <a:pt x="18" y="187"/>
                    <a:pt x="5" y="276"/>
                    <a:pt x="0" y="301"/>
                  </a:cubicBezTo>
                  <a:close/>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29" name="Freeform 240">
              <a:extLst>
                <a:ext uri="{FF2B5EF4-FFF2-40B4-BE49-F238E27FC236}">
                  <a16:creationId xmlns:a16="http://schemas.microsoft.com/office/drawing/2014/main" id="{B0784B47-C8D9-E29C-E8ED-D0340380AC24}"/>
                </a:ext>
              </a:extLst>
            </p:cNvPr>
            <p:cNvSpPr>
              <a:spLocks/>
            </p:cNvSpPr>
            <p:nvPr/>
          </p:nvSpPr>
          <p:spPr bwMode="auto">
            <a:xfrm>
              <a:off x="1611" y="3995"/>
              <a:ext cx="103" cy="84"/>
            </a:xfrm>
            <a:custGeom>
              <a:avLst/>
              <a:gdLst>
                <a:gd name="T0" fmla="*/ 78 w 79"/>
                <a:gd name="T1" fmla="*/ 141 h 62"/>
                <a:gd name="T2" fmla="*/ 116 w 79"/>
                <a:gd name="T3" fmla="*/ 118 h 62"/>
                <a:gd name="T4" fmla="*/ 160 w 79"/>
                <a:gd name="T5" fmla="*/ 92 h 62"/>
                <a:gd name="T6" fmla="*/ 145 w 79"/>
                <a:gd name="T7" fmla="*/ 0 h 62"/>
                <a:gd name="T8" fmla="*/ 112 w 79"/>
                <a:gd name="T9" fmla="*/ 68 h 62"/>
                <a:gd name="T10" fmla="*/ 85 w 79"/>
                <a:gd name="T11" fmla="*/ 64 h 62"/>
                <a:gd name="T12" fmla="*/ 78 w 79"/>
                <a:gd name="T13" fmla="*/ 93 h 62"/>
                <a:gd name="T14" fmla="*/ 27 w 79"/>
                <a:gd name="T15" fmla="*/ 103 h 62"/>
                <a:gd name="T16" fmla="*/ 16 w 79"/>
                <a:gd name="T17" fmla="*/ 134 h 6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9" h="62">
                  <a:moveTo>
                    <a:pt x="35" y="57"/>
                  </a:moveTo>
                  <a:cubicBezTo>
                    <a:pt x="45" y="62"/>
                    <a:pt x="45" y="50"/>
                    <a:pt x="52" y="47"/>
                  </a:cubicBezTo>
                  <a:cubicBezTo>
                    <a:pt x="58" y="43"/>
                    <a:pt x="67" y="47"/>
                    <a:pt x="72" y="37"/>
                  </a:cubicBezTo>
                  <a:cubicBezTo>
                    <a:pt x="79" y="25"/>
                    <a:pt x="72" y="10"/>
                    <a:pt x="65" y="0"/>
                  </a:cubicBezTo>
                  <a:cubicBezTo>
                    <a:pt x="64" y="17"/>
                    <a:pt x="71" y="26"/>
                    <a:pt x="51" y="27"/>
                  </a:cubicBezTo>
                  <a:cubicBezTo>
                    <a:pt x="48" y="27"/>
                    <a:pt x="39" y="25"/>
                    <a:pt x="38" y="26"/>
                  </a:cubicBezTo>
                  <a:cubicBezTo>
                    <a:pt x="33" y="30"/>
                    <a:pt x="37" y="36"/>
                    <a:pt x="35" y="38"/>
                  </a:cubicBezTo>
                  <a:cubicBezTo>
                    <a:pt x="29" y="45"/>
                    <a:pt x="20" y="39"/>
                    <a:pt x="12" y="41"/>
                  </a:cubicBezTo>
                  <a:cubicBezTo>
                    <a:pt x="0" y="44"/>
                    <a:pt x="5" y="56"/>
                    <a:pt x="7" y="5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0" name="Freeform 241">
              <a:extLst>
                <a:ext uri="{FF2B5EF4-FFF2-40B4-BE49-F238E27FC236}">
                  <a16:creationId xmlns:a16="http://schemas.microsoft.com/office/drawing/2014/main" id="{51B64E63-0D05-CBB5-ADCF-43F842494285}"/>
                </a:ext>
              </a:extLst>
            </p:cNvPr>
            <p:cNvSpPr>
              <a:spLocks/>
            </p:cNvSpPr>
            <p:nvPr/>
          </p:nvSpPr>
          <p:spPr bwMode="auto">
            <a:xfrm>
              <a:off x="1455" y="1289"/>
              <a:ext cx="63" cy="65"/>
            </a:xfrm>
            <a:custGeom>
              <a:avLst/>
              <a:gdLst>
                <a:gd name="T0" fmla="*/ 97 w 48"/>
                <a:gd name="T1" fmla="*/ 0 h 48"/>
                <a:gd name="T2" fmla="*/ 0 w 48"/>
                <a:gd name="T3" fmla="*/ 107 h 48"/>
                <a:gd name="T4" fmla="*/ 74 w 48"/>
                <a:gd name="T5" fmla="*/ 84 h 48"/>
                <a:gd name="T6" fmla="*/ 101 w 48"/>
                <a:gd name="T7" fmla="*/ 9 h 48"/>
                <a:gd name="T8" fmla="*/ 109 w 48"/>
                <a:gd name="T9" fmla="*/ 5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48">
                  <a:moveTo>
                    <a:pt x="43" y="0"/>
                  </a:moveTo>
                  <a:cubicBezTo>
                    <a:pt x="32" y="16"/>
                    <a:pt x="25" y="46"/>
                    <a:pt x="0" y="43"/>
                  </a:cubicBezTo>
                  <a:cubicBezTo>
                    <a:pt x="15" y="45"/>
                    <a:pt x="22" y="48"/>
                    <a:pt x="33" y="34"/>
                  </a:cubicBezTo>
                  <a:cubicBezTo>
                    <a:pt x="40" y="26"/>
                    <a:pt x="48" y="14"/>
                    <a:pt x="45" y="4"/>
                  </a:cubicBezTo>
                  <a:cubicBezTo>
                    <a:pt x="46" y="3"/>
                    <a:pt x="47" y="3"/>
                    <a:pt x="48"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1" name="Freeform 242">
              <a:extLst>
                <a:ext uri="{FF2B5EF4-FFF2-40B4-BE49-F238E27FC236}">
                  <a16:creationId xmlns:a16="http://schemas.microsoft.com/office/drawing/2014/main" id="{C58D6359-C9A3-5D23-B25F-E5189099D5FB}"/>
                </a:ext>
              </a:extLst>
            </p:cNvPr>
            <p:cNvSpPr>
              <a:spLocks/>
            </p:cNvSpPr>
            <p:nvPr/>
          </p:nvSpPr>
          <p:spPr bwMode="auto">
            <a:xfrm>
              <a:off x="1254" y="1331"/>
              <a:ext cx="156" cy="24"/>
            </a:xfrm>
            <a:custGeom>
              <a:avLst/>
              <a:gdLst>
                <a:gd name="T0" fmla="*/ 0 w 120"/>
                <a:gd name="T1" fmla="*/ 0 h 18"/>
                <a:gd name="T2" fmla="*/ 112 w 120"/>
                <a:gd name="T3" fmla="*/ 12 h 18"/>
                <a:gd name="T4" fmla="*/ 264 w 120"/>
                <a:gd name="T5" fmla="*/ 27 h 18"/>
                <a:gd name="T6" fmla="*/ 161 w 120"/>
                <a:gd name="T7" fmla="*/ 33 h 18"/>
                <a:gd name="T8" fmla="*/ 60 w 120"/>
                <a:gd name="T9" fmla="*/ 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0" h="18">
                  <a:moveTo>
                    <a:pt x="0" y="0"/>
                  </a:moveTo>
                  <a:cubicBezTo>
                    <a:pt x="17" y="0"/>
                    <a:pt x="33" y="3"/>
                    <a:pt x="51" y="5"/>
                  </a:cubicBezTo>
                  <a:cubicBezTo>
                    <a:pt x="73" y="8"/>
                    <a:pt x="97" y="8"/>
                    <a:pt x="120" y="11"/>
                  </a:cubicBezTo>
                  <a:cubicBezTo>
                    <a:pt x="104" y="13"/>
                    <a:pt x="89" y="18"/>
                    <a:pt x="73" y="14"/>
                  </a:cubicBezTo>
                  <a:cubicBezTo>
                    <a:pt x="57" y="11"/>
                    <a:pt x="44" y="3"/>
                    <a:pt x="27"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2" name="Freeform 243">
              <a:extLst>
                <a:ext uri="{FF2B5EF4-FFF2-40B4-BE49-F238E27FC236}">
                  <a16:creationId xmlns:a16="http://schemas.microsoft.com/office/drawing/2014/main" id="{9D68CB7A-3A94-5F11-AB69-7E197CECE379}"/>
                </a:ext>
              </a:extLst>
            </p:cNvPr>
            <p:cNvSpPr>
              <a:spLocks/>
            </p:cNvSpPr>
            <p:nvPr/>
          </p:nvSpPr>
          <p:spPr bwMode="auto">
            <a:xfrm>
              <a:off x="1531" y="1305"/>
              <a:ext cx="206" cy="44"/>
            </a:xfrm>
            <a:custGeom>
              <a:avLst/>
              <a:gdLst>
                <a:gd name="T0" fmla="*/ 272 w 159"/>
                <a:gd name="T1" fmla="*/ 32 h 32"/>
                <a:gd name="T2" fmla="*/ 127 w 159"/>
                <a:gd name="T3" fmla="*/ 62 h 32"/>
                <a:gd name="T4" fmla="*/ 0 w 159"/>
                <a:gd name="T5" fmla="*/ 61 h 32"/>
                <a:gd name="T6" fmla="*/ 175 w 159"/>
                <a:gd name="T7" fmla="*/ 15 h 32"/>
                <a:gd name="T8" fmla="*/ 346 w 159"/>
                <a:gd name="T9" fmla="*/ 2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 h="32">
                  <a:moveTo>
                    <a:pt x="125" y="12"/>
                  </a:moveTo>
                  <a:cubicBezTo>
                    <a:pt x="102" y="14"/>
                    <a:pt x="81" y="21"/>
                    <a:pt x="59" y="24"/>
                  </a:cubicBezTo>
                  <a:cubicBezTo>
                    <a:pt x="42" y="26"/>
                    <a:pt x="14" y="32"/>
                    <a:pt x="0" y="23"/>
                  </a:cubicBezTo>
                  <a:cubicBezTo>
                    <a:pt x="25" y="23"/>
                    <a:pt x="55" y="11"/>
                    <a:pt x="80" y="6"/>
                  </a:cubicBezTo>
                  <a:cubicBezTo>
                    <a:pt x="107" y="1"/>
                    <a:pt x="136" y="0"/>
                    <a:pt x="159" y="1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3" name="Freeform 244">
              <a:extLst>
                <a:ext uri="{FF2B5EF4-FFF2-40B4-BE49-F238E27FC236}">
                  <a16:creationId xmlns:a16="http://schemas.microsoft.com/office/drawing/2014/main" id="{DAC568A1-7173-D37E-8649-363C2B5EE689}"/>
                </a:ext>
              </a:extLst>
            </p:cNvPr>
            <p:cNvSpPr>
              <a:spLocks/>
            </p:cNvSpPr>
            <p:nvPr/>
          </p:nvSpPr>
          <p:spPr bwMode="auto">
            <a:xfrm>
              <a:off x="1189" y="1592"/>
              <a:ext cx="127" cy="89"/>
            </a:xfrm>
            <a:custGeom>
              <a:avLst/>
              <a:gdLst>
                <a:gd name="T0" fmla="*/ 5 w 98"/>
                <a:gd name="T1" fmla="*/ 20 h 66"/>
                <a:gd name="T2" fmla="*/ 74 w 98"/>
                <a:gd name="T3" fmla="*/ 132 h 66"/>
                <a:gd name="T4" fmla="*/ 214 w 98"/>
                <a:gd name="T5" fmla="*/ 150 h 66"/>
                <a:gd name="T6" fmla="*/ 22 w 98"/>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8" h="66">
                  <a:moveTo>
                    <a:pt x="2" y="8"/>
                  </a:moveTo>
                  <a:cubicBezTo>
                    <a:pt x="0" y="25"/>
                    <a:pt x="20" y="47"/>
                    <a:pt x="34" y="54"/>
                  </a:cubicBezTo>
                  <a:cubicBezTo>
                    <a:pt x="56" y="66"/>
                    <a:pt x="75" y="60"/>
                    <a:pt x="98" y="61"/>
                  </a:cubicBezTo>
                  <a:cubicBezTo>
                    <a:pt x="72" y="62"/>
                    <a:pt x="1" y="31"/>
                    <a:pt x="1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4" name="Freeform 245">
              <a:extLst>
                <a:ext uri="{FF2B5EF4-FFF2-40B4-BE49-F238E27FC236}">
                  <a16:creationId xmlns:a16="http://schemas.microsoft.com/office/drawing/2014/main" id="{5B5C0CED-996C-351E-56DD-D8A0F9799F15}"/>
                </a:ext>
              </a:extLst>
            </p:cNvPr>
            <p:cNvSpPr>
              <a:spLocks/>
            </p:cNvSpPr>
            <p:nvPr/>
          </p:nvSpPr>
          <p:spPr bwMode="auto">
            <a:xfrm>
              <a:off x="1273" y="1165"/>
              <a:ext cx="96" cy="92"/>
            </a:xfrm>
            <a:custGeom>
              <a:avLst/>
              <a:gdLst>
                <a:gd name="T0" fmla="*/ 160 w 74"/>
                <a:gd name="T1" fmla="*/ 0 h 68"/>
                <a:gd name="T2" fmla="*/ 113 w 74"/>
                <a:gd name="T3" fmla="*/ 114 h 68"/>
                <a:gd name="T4" fmla="*/ 66 w 74"/>
                <a:gd name="T5" fmla="*/ 143 h 68"/>
                <a:gd name="T6" fmla="*/ 0 w 74"/>
                <a:gd name="T7" fmla="*/ 168 h 68"/>
                <a:gd name="T8" fmla="*/ 123 w 74"/>
                <a:gd name="T9" fmla="*/ 129 h 68"/>
                <a:gd name="T10" fmla="*/ 162 w 74"/>
                <a:gd name="T11" fmla="*/ 30 h 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4" h="68">
                  <a:moveTo>
                    <a:pt x="73" y="0"/>
                  </a:moveTo>
                  <a:cubicBezTo>
                    <a:pt x="69" y="17"/>
                    <a:pt x="67" y="35"/>
                    <a:pt x="52" y="46"/>
                  </a:cubicBezTo>
                  <a:cubicBezTo>
                    <a:pt x="46" y="51"/>
                    <a:pt x="37" y="56"/>
                    <a:pt x="30" y="58"/>
                  </a:cubicBezTo>
                  <a:cubicBezTo>
                    <a:pt x="21" y="60"/>
                    <a:pt x="9" y="64"/>
                    <a:pt x="0" y="68"/>
                  </a:cubicBezTo>
                  <a:cubicBezTo>
                    <a:pt x="17" y="65"/>
                    <a:pt x="41" y="61"/>
                    <a:pt x="56" y="52"/>
                  </a:cubicBezTo>
                  <a:cubicBezTo>
                    <a:pt x="70" y="44"/>
                    <a:pt x="72" y="27"/>
                    <a:pt x="74" y="1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5" name="Freeform 246">
              <a:extLst>
                <a:ext uri="{FF2B5EF4-FFF2-40B4-BE49-F238E27FC236}">
                  <a16:creationId xmlns:a16="http://schemas.microsoft.com/office/drawing/2014/main" id="{387DF403-31E2-953D-9A5B-5209A0086C42}"/>
                </a:ext>
              </a:extLst>
            </p:cNvPr>
            <p:cNvSpPr>
              <a:spLocks/>
            </p:cNvSpPr>
            <p:nvPr/>
          </p:nvSpPr>
          <p:spPr bwMode="auto">
            <a:xfrm>
              <a:off x="1490" y="2691"/>
              <a:ext cx="37" cy="347"/>
            </a:xfrm>
            <a:custGeom>
              <a:avLst/>
              <a:gdLst>
                <a:gd name="T0" fmla="*/ 0 w 28"/>
                <a:gd name="T1" fmla="*/ 0 h 257"/>
                <a:gd name="T2" fmla="*/ 58 w 28"/>
                <a:gd name="T3" fmla="*/ 633 h 257"/>
                <a:gd name="T4" fmla="*/ 0 w 28"/>
                <a:gd name="T5" fmla="*/ 0 h 257"/>
                <a:gd name="T6" fmla="*/ 0 60000 65536"/>
                <a:gd name="T7" fmla="*/ 0 60000 65536"/>
                <a:gd name="T8" fmla="*/ 0 60000 65536"/>
              </a:gdLst>
              <a:ahLst/>
              <a:cxnLst>
                <a:cxn ang="T6">
                  <a:pos x="T0" y="T1"/>
                </a:cxn>
                <a:cxn ang="T7">
                  <a:pos x="T2" y="T3"/>
                </a:cxn>
                <a:cxn ang="T8">
                  <a:pos x="T4" y="T5"/>
                </a:cxn>
              </a:cxnLst>
              <a:rect l="0" t="0" r="r" b="b"/>
              <a:pathLst>
                <a:path w="28" h="257">
                  <a:moveTo>
                    <a:pt x="0" y="0"/>
                  </a:moveTo>
                  <a:cubicBezTo>
                    <a:pt x="0" y="48"/>
                    <a:pt x="12" y="171"/>
                    <a:pt x="25" y="257"/>
                  </a:cubicBezTo>
                  <a:cubicBezTo>
                    <a:pt x="28" y="205"/>
                    <a:pt x="16" y="46"/>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6" name="Freeform 247">
              <a:extLst>
                <a:ext uri="{FF2B5EF4-FFF2-40B4-BE49-F238E27FC236}">
                  <a16:creationId xmlns:a16="http://schemas.microsoft.com/office/drawing/2014/main" id="{9A598B2F-85A0-11F2-A880-3FCB827698C3}"/>
                </a:ext>
              </a:extLst>
            </p:cNvPr>
            <p:cNvSpPr>
              <a:spLocks/>
            </p:cNvSpPr>
            <p:nvPr/>
          </p:nvSpPr>
          <p:spPr bwMode="auto">
            <a:xfrm>
              <a:off x="1453" y="2175"/>
              <a:ext cx="44" cy="32"/>
            </a:xfrm>
            <a:custGeom>
              <a:avLst/>
              <a:gdLst>
                <a:gd name="T0" fmla="*/ 0 w 34"/>
                <a:gd name="T1" fmla="*/ 41 h 24"/>
                <a:gd name="T2" fmla="*/ 57 w 34"/>
                <a:gd name="T3" fmla="*/ 57 h 24"/>
                <a:gd name="T4" fmla="*/ 1 w 34"/>
                <a:gd name="T5" fmla="*/ 37 h 24"/>
                <a:gd name="T6" fmla="*/ 0 60000 65536"/>
                <a:gd name="T7" fmla="*/ 0 60000 65536"/>
                <a:gd name="T8" fmla="*/ 0 60000 65536"/>
              </a:gdLst>
              <a:ahLst/>
              <a:cxnLst>
                <a:cxn ang="T6">
                  <a:pos x="T0" y="T1"/>
                </a:cxn>
                <a:cxn ang="T7">
                  <a:pos x="T2" y="T3"/>
                </a:cxn>
                <a:cxn ang="T8">
                  <a:pos x="T4" y="T5"/>
                </a:cxn>
              </a:cxnLst>
              <a:rect l="0" t="0" r="r" b="b"/>
              <a:pathLst>
                <a:path w="34" h="24">
                  <a:moveTo>
                    <a:pt x="0" y="17"/>
                  </a:moveTo>
                  <a:cubicBezTo>
                    <a:pt x="8" y="9"/>
                    <a:pt x="22" y="13"/>
                    <a:pt x="26" y="24"/>
                  </a:cubicBezTo>
                  <a:cubicBezTo>
                    <a:pt x="34" y="16"/>
                    <a:pt x="6" y="0"/>
                    <a:pt x="1" y="1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7" name="Freeform 248">
              <a:extLst>
                <a:ext uri="{FF2B5EF4-FFF2-40B4-BE49-F238E27FC236}">
                  <a16:creationId xmlns:a16="http://schemas.microsoft.com/office/drawing/2014/main" id="{C42942A6-38E3-9280-2F47-4E37B0F41088}"/>
                </a:ext>
              </a:extLst>
            </p:cNvPr>
            <p:cNvSpPr>
              <a:spLocks/>
            </p:cNvSpPr>
            <p:nvPr/>
          </p:nvSpPr>
          <p:spPr bwMode="auto">
            <a:xfrm>
              <a:off x="1553" y="1104"/>
              <a:ext cx="115" cy="104"/>
            </a:xfrm>
            <a:custGeom>
              <a:avLst/>
              <a:gdLst>
                <a:gd name="T0" fmla="*/ 21 w 89"/>
                <a:gd name="T1" fmla="*/ 155 h 77"/>
                <a:gd name="T2" fmla="*/ 57 w 89"/>
                <a:gd name="T3" fmla="*/ 93 h 77"/>
                <a:gd name="T4" fmla="*/ 127 w 89"/>
                <a:gd name="T5" fmla="*/ 82 h 77"/>
                <a:gd name="T6" fmla="*/ 178 w 89"/>
                <a:gd name="T7" fmla="*/ 58 h 77"/>
                <a:gd name="T8" fmla="*/ 187 w 89"/>
                <a:gd name="T9" fmla="*/ 0 h 77"/>
                <a:gd name="T10" fmla="*/ 145 w 89"/>
                <a:gd name="T11" fmla="*/ 47 h 77"/>
                <a:gd name="T12" fmla="*/ 103 w 89"/>
                <a:gd name="T13" fmla="*/ 55 h 77"/>
                <a:gd name="T14" fmla="*/ 62 w 89"/>
                <a:gd name="T15" fmla="*/ 72 h 77"/>
                <a:gd name="T16" fmla="*/ 30 w 89"/>
                <a:gd name="T17" fmla="*/ 93 h 77"/>
                <a:gd name="T18" fmla="*/ 21 w 89"/>
                <a:gd name="T19" fmla="*/ 126 h 77"/>
                <a:gd name="T20" fmla="*/ 8 w 89"/>
                <a:gd name="T21" fmla="*/ 150 h 77"/>
                <a:gd name="T22" fmla="*/ 0 w 89"/>
                <a:gd name="T23" fmla="*/ 189 h 7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9" h="77">
                  <a:moveTo>
                    <a:pt x="9" y="63"/>
                  </a:moveTo>
                  <a:cubicBezTo>
                    <a:pt x="19" y="59"/>
                    <a:pt x="17" y="44"/>
                    <a:pt x="26" y="38"/>
                  </a:cubicBezTo>
                  <a:cubicBezTo>
                    <a:pt x="36" y="32"/>
                    <a:pt x="49" y="35"/>
                    <a:pt x="59" y="33"/>
                  </a:cubicBezTo>
                  <a:cubicBezTo>
                    <a:pt x="67" y="32"/>
                    <a:pt x="78" y="31"/>
                    <a:pt x="83" y="24"/>
                  </a:cubicBezTo>
                  <a:cubicBezTo>
                    <a:pt x="86" y="20"/>
                    <a:pt x="89" y="6"/>
                    <a:pt x="87" y="0"/>
                  </a:cubicBezTo>
                  <a:cubicBezTo>
                    <a:pt x="83" y="10"/>
                    <a:pt x="78" y="15"/>
                    <a:pt x="67" y="19"/>
                  </a:cubicBezTo>
                  <a:cubicBezTo>
                    <a:pt x="61" y="21"/>
                    <a:pt x="54" y="21"/>
                    <a:pt x="48" y="22"/>
                  </a:cubicBezTo>
                  <a:cubicBezTo>
                    <a:pt x="41" y="24"/>
                    <a:pt x="35" y="26"/>
                    <a:pt x="29" y="29"/>
                  </a:cubicBezTo>
                  <a:cubicBezTo>
                    <a:pt x="24" y="31"/>
                    <a:pt x="17" y="33"/>
                    <a:pt x="14" y="38"/>
                  </a:cubicBezTo>
                  <a:cubicBezTo>
                    <a:pt x="11" y="41"/>
                    <a:pt x="10" y="47"/>
                    <a:pt x="9" y="51"/>
                  </a:cubicBezTo>
                  <a:cubicBezTo>
                    <a:pt x="7" y="54"/>
                    <a:pt x="5" y="57"/>
                    <a:pt x="4" y="61"/>
                  </a:cubicBezTo>
                  <a:cubicBezTo>
                    <a:pt x="2" y="65"/>
                    <a:pt x="2" y="72"/>
                    <a:pt x="0" y="77"/>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8" name="Freeform 249">
              <a:extLst>
                <a:ext uri="{FF2B5EF4-FFF2-40B4-BE49-F238E27FC236}">
                  <a16:creationId xmlns:a16="http://schemas.microsoft.com/office/drawing/2014/main" id="{8963AFA8-BCA0-94F7-07AA-1480F6D563C5}"/>
                </a:ext>
              </a:extLst>
            </p:cNvPr>
            <p:cNvSpPr>
              <a:spLocks/>
            </p:cNvSpPr>
            <p:nvPr/>
          </p:nvSpPr>
          <p:spPr bwMode="auto">
            <a:xfrm>
              <a:off x="1429" y="950"/>
              <a:ext cx="56" cy="61"/>
            </a:xfrm>
            <a:custGeom>
              <a:avLst/>
              <a:gdLst>
                <a:gd name="T0" fmla="*/ 56 w 43"/>
                <a:gd name="T1" fmla="*/ 35 h 45"/>
                <a:gd name="T2" fmla="*/ 13 w 43"/>
                <a:gd name="T3" fmla="*/ 16 h 45"/>
                <a:gd name="T4" fmla="*/ 7 w 43"/>
                <a:gd name="T5" fmla="*/ 62 h 45"/>
                <a:gd name="T6" fmla="*/ 29 w 43"/>
                <a:gd name="T7" fmla="*/ 84 h 45"/>
                <a:gd name="T8" fmla="*/ 52 w 43"/>
                <a:gd name="T9" fmla="*/ 103 h 45"/>
                <a:gd name="T10" fmla="*/ 82 w 43"/>
                <a:gd name="T11" fmla="*/ 110 h 45"/>
                <a:gd name="T12" fmla="*/ 78 w 43"/>
                <a:gd name="T13" fmla="*/ 87 h 45"/>
                <a:gd name="T14" fmla="*/ 72 w 43"/>
                <a:gd name="T15" fmla="*/ 56 h 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 h="45">
                  <a:moveTo>
                    <a:pt x="25" y="14"/>
                  </a:moveTo>
                  <a:cubicBezTo>
                    <a:pt x="26" y="4"/>
                    <a:pt x="11" y="0"/>
                    <a:pt x="6" y="7"/>
                  </a:cubicBezTo>
                  <a:cubicBezTo>
                    <a:pt x="3" y="11"/>
                    <a:pt x="0" y="21"/>
                    <a:pt x="3" y="25"/>
                  </a:cubicBezTo>
                  <a:cubicBezTo>
                    <a:pt x="5" y="29"/>
                    <a:pt x="11" y="30"/>
                    <a:pt x="13" y="34"/>
                  </a:cubicBezTo>
                  <a:cubicBezTo>
                    <a:pt x="18" y="40"/>
                    <a:pt x="17" y="39"/>
                    <a:pt x="24" y="41"/>
                  </a:cubicBezTo>
                  <a:cubicBezTo>
                    <a:pt x="28" y="42"/>
                    <a:pt x="32" y="45"/>
                    <a:pt x="37" y="44"/>
                  </a:cubicBezTo>
                  <a:cubicBezTo>
                    <a:pt x="43" y="42"/>
                    <a:pt x="37" y="40"/>
                    <a:pt x="35" y="35"/>
                  </a:cubicBezTo>
                  <a:cubicBezTo>
                    <a:pt x="33" y="32"/>
                    <a:pt x="35" y="22"/>
                    <a:pt x="32" y="22"/>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39" name="Freeform 250">
              <a:extLst>
                <a:ext uri="{FF2B5EF4-FFF2-40B4-BE49-F238E27FC236}">
                  <a16:creationId xmlns:a16="http://schemas.microsoft.com/office/drawing/2014/main" id="{9E7D22A2-BE1D-90B3-5E5B-FCA6D11F2982}"/>
                </a:ext>
              </a:extLst>
            </p:cNvPr>
            <p:cNvSpPr>
              <a:spLocks/>
            </p:cNvSpPr>
            <p:nvPr/>
          </p:nvSpPr>
          <p:spPr bwMode="auto">
            <a:xfrm>
              <a:off x="1625" y="945"/>
              <a:ext cx="15" cy="15"/>
            </a:xfrm>
            <a:custGeom>
              <a:avLst/>
              <a:gdLst>
                <a:gd name="T0" fmla="*/ 27 w 11"/>
                <a:gd name="T1" fmla="*/ 0 h 11"/>
                <a:gd name="T2" fmla="*/ 0 w 11"/>
                <a:gd name="T3" fmla="*/ 14 h 11"/>
                <a:gd name="T4" fmla="*/ 27 w 11"/>
                <a:gd name="T5" fmla="*/ 27 h 11"/>
                <a:gd name="T6" fmla="*/ 27 w 11"/>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1">
                  <a:moveTo>
                    <a:pt x="11" y="0"/>
                  </a:moveTo>
                  <a:cubicBezTo>
                    <a:pt x="7" y="1"/>
                    <a:pt x="2" y="2"/>
                    <a:pt x="0" y="5"/>
                  </a:cubicBezTo>
                  <a:cubicBezTo>
                    <a:pt x="4" y="8"/>
                    <a:pt x="7" y="11"/>
                    <a:pt x="11" y="11"/>
                  </a:cubicBezTo>
                  <a:cubicBezTo>
                    <a:pt x="9" y="8"/>
                    <a:pt x="8" y="4"/>
                    <a:pt x="11"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40" name="Freeform 251">
              <a:extLst>
                <a:ext uri="{FF2B5EF4-FFF2-40B4-BE49-F238E27FC236}">
                  <a16:creationId xmlns:a16="http://schemas.microsoft.com/office/drawing/2014/main" id="{0C99858C-6FAE-AA4F-BE54-CD1FCCC797E6}"/>
                </a:ext>
              </a:extLst>
            </p:cNvPr>
            <p:cNvSpPr>
              <a:spLocks/>
            </p:cNvSpPr>
            <p:nvPr/>
          </p:nvSpPr>
          <p:spPr bwMode="auto">
            <a:xfrm>
              <a:off x="1290" y="752"/>
              <a:ext cx="104" cy="270"/>
            </a:xfrm>
            <a:custGeom>
              <a:avLst/>
              <a:gdLst>
                <a:gd name="T0" fmla="*/ 169 w 80"/>
                <a:gd name="T1" fmla="*/ 0 h 200"/>
                <a:gd name="T2" fmla="*/ 27 w 80"/>
                <a:gd name="T3" fmla="*/ 219 h 200"/>
                <a:gd name="T4" fmla="*/ 7 w 80"/>
                <a:gd name="T5" fmla="*/ 352 h 200"/>
                <a:gd name="T6" fmla="*/ 1 w 80"/>
                <a:gd name="T7" fmla="*/ 406 h 200"/>
                <a:gd name="T8" fmla="*/ 34 w 80"/>
                <a:gd name="T9" fmla="*/ 493 h 200"/>
                <a:gd name="T10" fmla="*/ 43 w 80"/>
                <a:gd name="T11" fmla="*/ 444 h 200"/>
                <a:gd name="T12" fmla="*/ 35 w 80"/>
                <a:gd name="T13" fmla="*/ 420 h 200"/>
                <a:gd name="T14" fmla="*/ 64 w 80"/>
                <a:gd name="T15" fmla="*/ 329 h 200"/>
                <a:gd name="T16" fmla="*/ 96 w 80"/>
                <a:gd name="T17" fmla="*/ 189 h 200"/>
                <a:gd name="T18" fmla="*/ 144 w 80"/>
                <a:gd name="T19" fmla="*/ 82 h 200"/>
                <a:gd name="T20" fmla="*/ 176 w 80"/>
                <a:gd name="T21" fmla="*/ 1 h 2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0" h="200">
                  <a:moveTo>
                    <a:pt x="77" y="0"/>
                  </a:moveTo>
                  <a:cubicBezTo>
                    <a:pt x="43" y="27"/>
                    <a:pt x="22" y="47"/>
                    <a:pt x="12" y="89"/>
                  </a:cubicBezTo>
                  <a:cubicBezTo>
                    <a:pt x="8" y="104"/>
                    <a:pt x="2" y="128"/>
                    <a:pt x="3" y="143"/>
                  </a:cubicBezTo>
                  <a:cubicBezTo>
                    <a:pt x="3" y="150"/>
                    <a:pt x="0" y="159"/>
                    <a:pt x="1" y="165"/>
                  </a:cubicBezTo>
                  <a:cubicBezTo>
                    <a:pt x="4" y="178"/>
                    <a:pt x="14" y="184"/>
                    <a:pt x="15" y="200"/>
                  </a:cubicBezTo>
                  <a:cubicBezTo>
                    <a:pt x="16" y="194"/>
                    <a:pt x="19" y="187"/>
                    <a:pt x="19" y="181"/>
                  </a:cubicBezTo>
                  <a:cubicBezTo>
                    <a:pt x="19" y="172"/>
                    <a:pt x="18" y="178"/>
                    <a:pt x="16" y="170"/>
                  </a:cubicBezTo>
                  <a:cubicBezTo>
                    <a:pt x="12" y="151"/>
                    <a:pt x="7" y="142"/>
                    <a:pt x="29" y="134"/>
                  </a:cubicBezTo>
                  <a:cubicBezTo>
                    <a:pt x="9" y="117"/>
                    <a:pt x="24" y="86"/>
                    <a:pt x="44" y="77"/>
                  </a:cubicBezTo>
                  <a:cubicBezTo>
                    <a:pt x="29" y="62"/>
                    <a:pt x="42" y="25"/>
                    <a:pt x="65" y="33"/>
                  </a:cubicBezTo>
                  <a:cubicBezTo>
                    <a:pt x="56" y="15"/>
                    <a:pt x="79" y="13"/>
                    <a:pt x="8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41" name="Freeform 252">
              <a:extLst>
                <a:ext uri="{FF2B5EF4-FFF2-40B4-BE49-F238E27FC236}">
                  <a16:creationId xmlns:a16="http://schemas.microsoft.com/office/drawing/2014/main" id="{E4D23273-3A3A-7FCA-ED29-BACFE353EA7C}"/>
                </a:ext>
              </a:extLst>
            </p:cNvPr>
            <p:cNvSpPr>
              <a:spLocks/>
            </p:cNvSpPr>
            <p:nvPr/>
          </p:nvSpPr>
          <p:spPr bwMode="auto">
            <a:xfrm>
              <a:off x="1390" y="1324"/>
              <a:ext cx="41" cy="8"/>
            </a:xfrm>
            <a:custGeom>
              <a:avLst/>
              <a:gdLst>
                <a:gd name="T0" fmla="*/ 0 w 31"/>
                <a:gd name="T1" fmla="*/ 7 h 6"/>
                <a:gd name="T2" fmla="*/ 71 w 31"/>
                <a:gd name="T3" fmla="*/ 15 h 6"/>
                <a:gd name="T4" fmla="*/ 0 60000 65536"/>
                <a:gd name="T5" fmla="*/ 0 60000 65536"/>
              </a:gdLst>
              <a:ahLst/>
              <a:cxnLst>
                <a:cxn ang="T4">
                  <a:pos x="T0" y="T1"/>
                </a:cxn>
                <a:cxn ang="T5">
                  <a:pos x="T2" y="T3"/>
                </a:cxn>
              </a:cxnLst>
              <a:rect l="0" t="0" r="r" b="b"/>
              <a:pathLst>
                <a:path w="31" h="6">
                  <a:moveTo>
                    <a:pt x="0" y="3"/>
                  </a:moveTo>
                  <a:cubicBezTo>
                    <a:pt x="13" y="0"/>
                    <a:pt x="21" y="1"/>
                    <a:pt x="31"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42" name="Freeform 253">
              <a:extLst>
                <a:ext uri="{FF2B5EF4-FFF2-40B4-BE49-F238E27FC236}">
                  <a16:creationId xmlns:a16="http://schemas.microsoft.com/office/drawing/2014/main" id="{2AC2EA68-904C-2CDF-1DCE-8209DE2E6FA2}"/>
                </a:ext>
              </a:extLst>
            </p:cNvPr>
            <p:cNvSpPr>
              <a:spLocks/>
            </p:cNvSpPr>
            <p:nvPr/>
          </p:nvSpPr>
          <p:spPr bwMode="auto">
            <a:xfrm>
              <a:off x="1276" y="1327"/>
              <a:ext cx="73" cy="13"/>
            </a:xfrm>
            <a:custGeom>
              <a:avLst/>
              <a:gdLst>
                <a:gd name="T0" fmla="*/ 124 w 56"/>
                <a:gd name="T1" fmla="*/ 22 h 10"/>
                <a:gd name="T2" fmla="*/ 72 w 56"/>
                <a:gd name="T3" fmla="*/ 7 h 10"/>
                <a:gd name="T4" fmla="*/ 0 w 56"/>
                <a:gd name="T5" fmla="*/ 5 h 10"/>
                <a:gd name="T6" fmla="*/ 46 w 56"/>
                <a:gd name="T7" fmla="*/ 9 h 10"/>
                <a:gd name="T8" fmla="*/ 68 w 56"/>
                <a:gd name="T9" fmla="*/ 13 h 10"/>
                <a:gd name="T10" fmla="*/ 89 w 56"/>
                <a:gd name="T11" fmla="*/ 13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10">
                  <a:moveTo>
                    <a:pt x="56" y="10"/>
                  </a:moveTo>
                  <a:cubicBezTo>
                    <a:pt x="48" y="10"/>
                    <a:pt x="40" y="6"/>
                    <a:pt x="32" y="3"/>
                  </a:cubicBezTo>
                  <a:cubicBezTo>
                    <a:pt x="21" y="0"/>
                    <a:pt x="11" y="0"/>
                    <a:pt x="0" y="2"/>
                  </a:cubicBezTo>
                  <a:cubicBezTo>
                    <a:pt x="7" y="0"/>
                    <a:pt x="14" y="2"/>
                    <a:pt x="21" y="4"/>
                  </a:cubicBezTo>
                  <a:cubicBezTo>
                    <a:pt x="24" y="4"/>
                    <a:pt x="28" y="6"/>
                    <a:pt x="31" y="6"/>
                  </a:cubicBezTo>
                  <a:cubicBezTo>
                    <a:pt x="34" y="6"/>
                    <a:pt x="37" y="5"/>
                    <a:pt x="40"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43" name="Freeform 254">
              <a:extLst>
                <a:ext uri="{FF2B5EF4-FFF2-40B4-BE49-F238E27FC236}">
                  <a16:creationId xmlns:a16="http://schemas.microsoft.com/office/drawing/2014/main" id="{74AA2879-3795-5BBA-3A2C-919E7A150889}"/>
                </a:ext>
              </a:extLst>
            </p:cNvPr>
            <p:cNvSpPr>
              <a:spLocks/>
            </p:cNvSpPr>
            <p:nvPr/>
          </p:nvSpPr>
          <p:spPr bwMode="auto">
            <a:xfrm>
              <a:off x="1594" y="1327"/>
              <a:ext cx="73" cy="13"/>
            </a:xfrm>
            <a:custGeom>
              <a:avLst/>
              <a:gdLst>
                <a:gd name="T0" fmla="*/ 0 w 56"/>
                <a:gd name="T1" fmla="*/ 22 h 10"/>
                <a:gd name="T2" fmla="*/ 52 w 56"/>
                <a:gd name="T3" fmla="*/ 7 h 10"/>
                <a:gd name="T4" fmla="*/ 124 w 56"/>
                <a:gd name="T5" fmla="*/ 5 h 10"/>
                <a:gd name="T6" fmla="*/ 78 w 56"/>
                <a:gd name="T7" fmla="*/ 9 h 10"/>
                <a:gd name="T8" fmla="*/ 57 w 56"/>
                <a:gd name="T9" fmla="*/ 13 h 10"/>
                <a:gd name="T10" fmla="*/ 35 w 56"/>
                <a:gd name="T11" fmla="*/ 13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6" h="10">
                  <a:moveTo>
                    <a:pt x="0" y="10"/>
                  </a:moveTo>
                  <a:cubicBezTo>
                    <a:pt x="8" y="10"/>
                    <a:pt x="17" y="6"/>
                    <a:pt x="24" y="3"/>
                  </a:cubicBezTo>
                  <a:cubicBezTo>
                    <a:pt x="35" y="0"/>
                    <a:pt x="45" y="0"/>
                    <a:pt x="56" y="2"/>
                  </a:cubicBezTo>
                  <a:cubicBezTo>
                    <a:pt x="50" y="0"/>
                    <a:pt x="42" y="2"/>
                    <a:pt x="35" y="4"/>
                  </a:cubicBezTo>
                  <a:cubicBezTo>
                    <a:pt x="32" y="4"/>
                    <a:pt x="29" y="6"/>
                    <a:pt x="26" y="6"/>
                  </a:cubicBezTo>
                  <a:cubicBezTo>
                    <a:pt x="22" y="6"/>
                    <a:pt x="19" y="5"/>
                    <a:pt x="16"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44" name="Freeform 255">
              <a:extLst>
                <a:ext uri="{FF2B5EF4-FFF2-40B4-BE49-F238E27FC236}">
                  <a16:creationId xmlns:a16="http://schemas.microsoft.com/office/drawing/2014/main" id="{8A288163-0B56-F3AC-2D97-471BD51B7745}"/>
                </a:ext>
              </a:extLst>
            </p:cNvPr>
            <p:cNvSpPr>
              <a:spLocks/>
            </p:cNvSpPr>
            <p:nvPr/>
          </p:nvSpPr>
          <p:spPr bwMode="auto">
            <a:xfrm>
              <a:off x="1573" y="1357"/>
              <a:ext cx="30" cy="4"/>
            </a:xfrm>
            <a:custGeom>
              <a:avLst/>
              <a:gdLst>
                <a:gd name="T0" fmla="*/ 0 w 23"/>
                <a:gd name="T1" fmla="*/ 7 h 3"/>
                <a:gd name="T2" fmla="*/ 51 w 23"/>
                <a:gd name="T3" fmla="*/ 0 h 3"/>
                <a:gd name="T4" fmla="*/ 0 60000 65536"/>
                <a:gd name="T5" fmla="*/ 0 60000 65536"/>
              </a:gdLst>
              <a:ahLst/>
              <a:cxnLst>
                <a:cxn ang="T4">
                  <a:pos x="T0" y="T1"/>
                </a:cxn>
                <a:cxn ang="T5">
                  <a:pos x="T2" y="T3"/>
                </a:cxn>
              </a:cxnLst>
              <a:rect l="0" t="0" r="r" b="b"/>
              <a:pathLst>
                <a:path w="23" h="3">
                  <a:moveTo>
                    <a:pt x="0" y="3"/>
                  </a:moveTo>
                  <a:cubicBezTo>
                    <a:pt x="8" y="1"/>
                    <a:pt x="16" y="1"/>
                    <a:pt x="23" y="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545" name="Freeform 256">
              <a:extLst>
                <a:ext uri="{FF2B5EF4-FFF2-40B4-BE49-F238E27FC236}">
                  <a16:creationId xmlns:a16="http://schemas.microsoft.com/office/drawing/2014/main" id="{D70544FB-5A43-E830-4554-C2BA0A6ADAA7}"/>
                </a:ext>
              </a:extLst>
            </p:cNvPr>
            <p:cNvSpPr>
              <a:spLocks/>
            </p:cNvSpPr>
            <p:nvPr/>
          </p:nvSpPr>
          <p:spPr bwMode="auto">
            <a:xfrm>
              <a:off x="1573" y="1357"/>
              <a:ext cx="30" cy="4"/>
            </a:xfrm>
            <a:custGeom>
              <a:avLst/>
              <a:gdLst>
                <a:gd name="T0" fmla="*/ 0 w 23"/>
                <a:gd name="T1" fmla="*/ 7 h 3"/>
                <a:gd name="T2" fmla="*/ 51 w 23"/>
                <a:gd name="T3" fmla="*/ 0 h 3"/>
                <a:gd name="T4" fmla="*/ 0 60000 65536"/>
                <a:gd name="T5" fmla="*/ 0 60000 65536"/>
              </a:gdLst>
              <a:ahLst/>
              <a:cxnLst>
                <a:cxn ang="T4">
                  <a:pos x="T0" y="T1"/>
                </a:cxn>
                <a:cxn ang="T5">
                  <a:pos x="T2" y="T3"/>
                </a:cxn>
              </a:cxnLst>
              <a:rect l="0" t="0" r="r" b="b"/>
              <a:pathLst>
                <a:path w="23" h="3">
                  <a:moveTo>
                    <a:pt x="0" y="3"/>
                  </a:moveTo>
                  <a:cubicBezTo>
                    <a:pt x="8" y="1"/>
                    <a:pt x="16" y="1"/>
                    <a:pt x="23"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46" name="Freeform 257">
              <a:extLst>
                <a:ext uri="{FF2B5EF4-FFF2-40B4-BE49-F238E27FC236}">
                  <a16:creationId xmlns:a16="http://schemas.microsoft.com/office/drawing/2014/main" id="{39FEED30-9668-8055-670A-162DBFD468EA}"/>
                </a:ext>
              </a:extLst>
            </p:cNvPr>
            <p:cNvSpPr>
              <a:spLocks/>
            </p:cNvSpPr>
            <p:nvPr/>
          </p:nvSpPr>
          <p:spPr bwMode="auto">
            <a:xfrm>
              <a:off x="1584" y="1357"/>
              <a:ext cx="30" cy="12"/>
            </a:xfrm>
            <a:custGeom>
              <a:avLst/>
              <a:gdLst>
                <a:gd name="T0" fmla="*/ 0 w 23"/>
                <a:gd name="T1" fmla="*/ 21 h 9"/>
                <a:gd name="T2" fmla="*/ 51 w 23"/>
                <a:gd name="T3" fmla="*/ 0 h 9"/>
                <a:gd name="T4" fmla="*/ 0 60000 65536"/>
                <a:gd name="T5" fmla="*/ 0 60000 65536"/>
              </a:gdLst>
              <a:ahLst/>
              <a:cxnLst>
                <a:cxn ang="T4">
                  <a:pos x="T0" y="T1"/>
                </a:cxn>
                <a:cxn ang="T5">
                  <a:pos x="T2" y="T3"/>
                </a:cxn>
              </a:cxnLst>
              <a:rect l="0" t="0" r="r" b="b"/>
              <a:pathLst>
                <a:path w="23" h="9">
                  <a:moveTo>
                    <a:pt x="0" y="9"/>
                  </a:moveTo>
                  <a:cubicBezTo>
                    <a:pt x="8" y="6"/>
                    <a:pt x="16" y="3"/>
                    <a:pt x="23" y="0"/>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547" name="Freeform 258">
              <a:extLst>
                <a:ext uri="{FF2B5EF4-FFF2-40B4-BE49-F238E27FC236}">
                  <a16:creationId xmlns:a16="http://schemas.microsoft.com/office/drawing/2014/main" id="{382FDDE3-8429-62E5-A5D9-FC67329C8750}"/>
                </a:ext>
              </a:extLst>
            </p:cNvPr>
            <p:cNvSpPr>
              <a:spLocks/>
            </p:cNvSpPr>
            <p:nvPr/>
          </p:nvSpPr>
          <p:spPr bwMode="auto">
            <a:xfrm>
              <a:off x="1584" y="1357"/>
              <a:ext cx="30" cy="12"/>
            </a:xfrm>
            <a:custGeom>
              <a:avLst/>
              <a:gdLst>
                <a:gd name="T0" fmla="*/ 0 w 23"/>
                <a:gd name="T1" fmla="*/ 21 h 9"/>
                <a:gd name="T2" fmla="*/ 51 w 23"/>
                <a:gd name="T3" fmla="*/ 0 h 9"/>
                <a:gd name="T4" fmla="*/ 0 60000 65536"/>
                <a:gd name="T5" fmla="*/ 0 60000 65536"/>
              </a:gdLst>
              <a:ahLst/>
              <a:cxnLst>
                <a:cxn ang="T4">
                  <a:pos x="T0" y="T1"/>
                </a:cxn>
                <a:cxn ang="T5">
                  <a:pos x="T2" y="T3"/>
                </a:cxn>
              </a:cxnLst>
              <a:rect l="0" t="0" r="r" b="b"/>
              <a:pathLst>
                <a:path w="23" h="9">
                  <a:moveTo>
                    <a:pt x="0" y="9"/>
                  </a:moveTo>
                  <a:cubicBezTo>
                    <a:pt x="8" y="6"/>
                    <a:pt x="16" y="3"/>
                    <a:pt x="23"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48" name="Freeform 259">
              <a:extLst>
                <a:ext uri="{FF2B5EF4-FFF2-40B4-BE49-F238E27FC236}">
                  <a16:creationId xmlns:a16="http://schemas.microsoft.com/office/drawing/2014/main" id="{D28EF9E9-F653-B56F-76E0-40A1A53E7867}"/>
                </a:ext>
              </a:extLst>
            </p:cNvPr>
            <p:cNvSpPr>
              <a:spLocks/>
            </p:cNvSpPr>
            <p:nvPr/>
          </p:nvSpPr>
          <p:spPr bwMode="auto">
            <a:xfrm>
              <a:off x="1658" y="1088"/>
              <a:ext cx="21" cy="9"/>
            </a:xfrm>
            <a:custGeom>
              <a:avLst/>
              <a:gdLst>
                <a:gd name="T0" fmla="*/ 37 w 16"/>
                <a:gd name="T1" fmla="*/ 6 h 7"/>
                <a:gd name="T2" fmla="*/ 0 w 16"/>
                <a:gd name="T3" fmla="*/ 0 h 7"/>
                <a:gd name="T4" fmla="*/ 0 60000 65536"/>
                <a:gd name="T5" fmla="*/ 0 60000 65536"/>
              </a:gdLst>
              <a:ahLst/>
              <a:cxnLst>
                <a:cxn ang="T4">
                  <a:pos x="T0" y="T1"/>
                </a:cxn>
                <a:cxn ang="T5">
                  <a:pos x="T2" y="T3"/>
                </a:cxn>
              </a:cxnLst>
              <a:rect l="0" t="0" r="r" b="b"/>
              <a:pathLst>
                <a:path w="16" h="7">
                  <a:moveTo>
                    <a:pt x="16" y="3"/>
                  </a:moveTo>
                  <a:cubicBezTo>
                    <a:pt x="11" y="7"/>
                    <a:pt x="5" y="0"/>
                    <a:pt x="0" y="0"/>
                  </a:cubicBezTo>
                </a:path>
              </a:pathLst>
            </a:custGeom>
            <a:noFill/>
            <a:ln w="4763" cap="rnd">
              <a:solidFill>
                <a:srgbClr val="1A1A1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49" name="Freeform 260">
              <a:extLst>
                <a:ext uri="{FF2B5EF4-FFF2-40B4-BE49-F238E27FC236}">
                  <a16:creationId xmlns:a16="http://schemas.microsoft.com/office/drawing/2014/main" id="{17C4F31D-5E28-F385-56F4-139151EAE42D}"/>
                </a:ext>
              </a:extLst>
            </p:cNvPr>
            <p:cNvSpPr>
              <a:spLocks/>
            </p:cNvSpPr>
            <p:nvPr/>
          </p:nvSpPr>
          <p:spPr bwMode="auto">
            <a:xfrm>
              <a:off x="1441" y="966"/>
              <a:ext cx="40" cy="46"/>
            </a:xfrm>
            <a:custGeom>
              <a:avLst/>
              <a:gdLst>
                <a:gd name="T0" fmla="*/ 36 w 31"/>
                <a:gd name="T1" fmla="*/ 0 h 34"/>
                <a:gd name="T2" fmla="*/ 19 w 31"/>
                <a:gd name="T3" fmla="*/ 9 h 34"/>
                <a:gd name="T4" fmla="*/ 5 w 31"/>
                <a:gd name="T5" fmla="*/ 22 h 34"/>
                <a:gd name="T6" fmla="*/ 23 w 31"/>
                <a:gd name="T7" fmla="*/ 72 h 34"/>
                <a:gd name="T8" fmla="*/ 45 w 31"/>
                <a:gd name="T9" fmla="*/ 72 h 34"/>
                <a:gd name="T10" fmla="*/ 62 w 31"/>
                <a:gd name="T11" fmla="*/ 77 h 34"/>
                <a:gd name="T12" fmla="*/ 57 w 31"/>
                <a:gd name="T13" fmla="*/ 62 h 34"/>
                <a:gd name="T14" fmla="*/ 57 w 31"/>
                <a:gd name="T15" fmla="*/ 27 h 34"/>
                <a:gd name="T16" fmla="*/ 50 w 31"/>
                <a:gd name="T17" fmla="*/ 22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7" y="0"/>
                  </a:moveTo>
                  <a:cubicBezTo>
                    <a:pt x="12" y="2"/>
                    <a:pt x="10" y="3"/>
                    <a:pt x="9" y="4"/>
                  </a:cubicBezTo>
                  <a:cubicBezTo>
                    <a:pt x="7" y="4"/>
                    <a:pt x="3" y="4"/>
                    <a:pt x="2" y="9"/>
                  </a:cubicBezTo>
                  <a:cubicBezTo>
                    <a:pt x="0" y="14"/>
                    <a:pt x="6" y="29"/>
                    <a:pt x="11" y="29"/>
                  </a:cubicBezTo>
                  <a:cubicBezTo>
                    <a:pt x="16" y="29"/>
                    <a:pt x="19" y="28"/>
                    <a:pt x="21" y="29"/>
                  </a:cubicBezTo>
                  <a:cubicBezTo>
                    <a:pt x="22" y="30"/>
                    <a:pt x="27" y="34"/>
                    <a:pt x="29" y="31"/>
                  </a:cubicBezTo>
                  <a:cubicBezTo>
                    <a:pt x="31" y="29"/>
                    <a:pt x="28" y="27"/>
                    <a:pt x="26" y="25"/>
                  </a:cubicBezTo>
                  <a:cubicBezTo>
                    <a:pt x="25" y="23"/>
                    <a:pt x="26" y="11"/>
                    <a:pt x="26" y="11"/>
                  </a:cubicBezTo>
                  <a:cubicBezTo>
                    <a:pt x="25" y="10"/>
                    <a:pt x="23" y="9"/>
                    <a:pt x="23" y="9"/>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0" name="Freeform 261">
              <a:extLst>
                <a:ext uri="{FF2B5EF4-FFF2-40B4-BE49-F238E27FC236}">
                  <a16:creationId xmlns:a16="http://schemas.microsoft.com/office/drawing/2014/main" id="{121E76E3-B27F-2B4D-1191-57139D178D42}"/>
                </a:ext>
              </a:extLst>
            </p:cNvPr>
            <p:cNvSpPr>
              <a:spLocks/>
            </p:cNvSpPr>
            <p:nvPr/>
          </p:nvSpPr>
          <p:spPr bwMode="auto">
            <a:xfrm>
              <a:off x="1658" y="1088"/>
              <a:ext cx="21" cy="9"/>
            </a:xfrm>
            <a:custGeom>
              <a:avLst/>
              <a:gdLst>
                <a:gd name="T0" fmla="*/ 37 w 16"/>
                <a:gd name="T1" fmla="*/ 6 h 7"/>
                <a:gd name="T2" fmla="*/ 0 w 16"/>
                <a:gd name="T3" fmla="*/ 0 h 7"/>
                <a:gd name="T4" fmla="*/ 0 60000 65536"/>
                <a:gd name="T5" fmla="*/ 0 60000 65536"/>
              </a:gdLst>
              <a:ahLst/>
              <a:cxnLst>
                <a:cxn ang="T4">
                  <a:pos x="T0" y="T1"/>
                </a:cxn>
                <a:cxn ang="T5">
                  <a:pos x="T2" y="T3"/>
                </a:cxn>
              </a:cxnLst>
              <a:rect l="0" t="0" r="r" b="b"/>
              <a:pathLst>
                <a:path w="16" h="7">
                  <a:moveTo>
                    <a:pt x="16" y="3"/>
                  </a:moveTo>
                  <a:cubicBezTo>
                    <a:pt x="11" y="7"/>
                    <a:pt x="5" y="0"/>
                    <a:pt x="0" y="0"/>
                  </a:cubicBezTo>
                </a:path>
              </a:pathLst>
            </a:custGeom>
            <a:noFill/>
            <a:ln w="4763"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1" name="Freeform 262">
              <a:extLst>
                <a:ext uri="{FF2B5EF4-FFF2-40B4-BE49-F238E27FC236}">
                  <a16:creationId xmlns:a16="http://schemas.microsoft.com/office/drawing/2014/main" id="{2EC7B7EC-84E8-E93D-45AE-05B9586E6D93}"/>
                </a:ext>
              </a:extLst>
            </p:cNvPr>
            <p:cNvSpPr>
              <a:spLocks/>
            </p:cNvSpPr>
            <p:nvPr/>
          </p:nvSpPr>
          <p:spPr bwMode="auto">
            <a:xfrm>
              <a:off x="1441" y="966"/>
              <a:ext cx="40" cy="46"/>
            </a:xfrm>
            <a:custGeom>
              <a:avLst/>
              <a:gdLst>
                <a:gd name="T0" fmla="*/ 36 w 31"/>
                <a:gd name="T1" fmla="*/ 0 h 34"/>
                <a:gd name="T2" fmla="*/ 19 w 31"/>
                <a:gd name="T3" fmla="*/ 9 h 34"/>
                <a:gd name="T4" fmla="*/ 5 w 31"/>
                <a:gd name="T5" fmla="*/ 22 h 34"/>
                <a:gd name="T6" fmla="*/ 23 w 31"/>
                <a:gd name="T7" fmla="*/ 72 h 34"/>
                <a:gd name="T8" fmla="*/ 45 w 31"/>
                <a:gd name="T9" fmla="*/ 72 h 34"/>
                <a:gd name="T10" fmla="*/ 62 w 31"/>
                <a:gd name="T11" fmla="*/ 77 h 34"/>
                <a:gd name="T12" fmla="*/ 57 w 31"/>
                <a:gd name="T13" fmla="*/ 62 h 34"/>
                <a:gd name="T14" fmla="*/ 57 w 31"/>
                <a:gd name="T15" fmla="*/ 27 h 34"/>
                <a:gd name="T16" fmla="*/ 50 w 31"/>
                <a:gd name="T17" fmla="*/ 22 h 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1" h="34">
                  <a:moveTo>
                    <a:pt x="17" y="0"/>
                  </a:moveTo>
                  <a:cubicBezTo>
                    <a:pt x="12" y="2"/>
                    <a:pt x="10" y="3"/>
                    <a:pt x="9" y="4"/>
                  </a:cubicBezTo>
                  <a:cubicBezTo>
                    <a:pt x="7" y="4"/>
                    <a:pt x="3" y="4"/>
                    <a:pt x="2" y="9"/>
                  </a:cubicBezTo>
                  <a:cubicBezTo>
                    <a:pt x="0" y="14"/>
                    <a:pt x="6" y="29"/>
                    <a:pt x="11" y="29"/>
                  </a:cubicBezTo>
                  <a:cubicBezTo>
                    <a:pt x="16" y="29"/>
                    <a:pt x="19" y="28"/>
                    <a:pt x="21" y="29"/>
                  </a:cubicBezTo>
                  <a:cubicBezTo>
                    <a:pt x="22" y="30"/>
                    <a:pt x="27" y="34"/>
                    <a:pt x="29" y="31"/>
                  </a:cubicBezTo>
                  <a:cubicBezTo>
                    <a:pt x="31" y="29"/>
                    <a:pt x="28" y="27"/>
                    <a:pt x="26" y="25"/>
                  </a:cubicBezTo>
                  <a:cubicBezTo>
                    <a:pt x="25" y="23"/>
                    <a:pt x="26" y="11"/>
                    <a:pt x="26" y="11"/>
                  </a:cubicBezTo>
                  <a:cubicBezTo>
                    <a:pt x="25" y="10"/>
                    <a:pt x="23" y="9"/>
                    <a:pt x="23" y="9"/>
                  </a:cubicBezTo>
                </a:path>
              </a:pathLst>
            </a:custGeom>
            <a:noFill/>
            <a:ln w="4763"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2" name="Freeform 263">
              <a:extLst>
                <a:ext uri="{FF2B5EF4-FFF2-40B4-BE49-F238E27FC236}">
                  <a16:creationId xmlns:a16="http://schemas.microsoft.com/office/drawing/2014/main" id="{61A3A4D9-68B6-461D-BFD6-F3976844E177}"/>
                </a:ext>
              </a:extLst>
            </p:cNvPr>
            <p:cNvSpPr>
              <a:spLocks/>
            </p:cNvSpPr>
            <p:nvPr/>
          </p:nvSpPr>
          <p:spPr bwMode="auto">
            <a:xfrm>
              <a:off x="1423" y="934"/>
              <a:ext cx="65" cy="103"/>
            </a:xfrm>
            <a:custGeom>
              <a:avLst/>
              <a:gdLst>
                <a:gd name="T0" fmla="*/ 68 w 50"/>
                <a:gd name="T1" fmla="*/ 22 h 76"/>
                <a:gd name="T2" fmla="*/ 1 w 50"/>
                <a:gd name="T3" fmla="*/ 64 h 76"/>
                <a:gd name="T4" fmla="*/ 44 w 50"/>
                <a:gd name="T5" fmla="*/ 167 h 76"/>
                <a:gd name="T6" fmla="*/ 86 w 50"/>
                <a:gd name="T7" fmla="*/ 187 h 76"/>
                <a:gd name="T8" fmla="*/ 111 w 50"/>
                <a:gd name="T9" fmla="*/ 167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76">
                  <a:moveTo>
                    <a:pt x="31" y="9"/>
                  </a:moveTo>
                  <a:cubicBezTo>
                    <a:pt x="24" y="0"/>
                    <a:pt x="0" y="4"/>
                    <a:pt x="1" y="26"/>
                  </a:cubicBezTo>
                  <a:cubicBezTo>
                    <a:pt x="3" y="48"/>
                    <a:pt x="8" y="62"/>
                    <a:pt x="20" y="67"/>
                  </a:cubicBezTo>
                  <a:cubicBezTo>
                    <a:pt x="26" y="69"/>
                    <a:pt x="31" y="76"/>
                    <a:pt x="39" y="75"/>
                  </a:cubicBezTo>
                  <a:cubicBezTo>
                    <a:pt x="50" y="74"/>
                    <a:pt x="50" y="67"/>
                    <a:pt x="50" y="67"/>
                  </a:cubicBezTo>
                </a:path>
              </a:pathLst>
            </a:custGeom>
            <a:noFill/>
            <a:ln w="4763"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3" name="Freeform 264">
              <a:extLst>
                <a:ext uri="{FF2B5EF4-FFF2-40B4-BE49-F238E27FC236}">
                  <a16:creationId xmlns:a16="http://schemas.microsoft.com/office/drawing/2014/main" id="{B88A6B3C-EB2E-6057-9F92-C1E637248EE2}"/>
                </a:ext>
              </a:extLst>
            </p:cNvPr>
            <p:cNvSpPr>
              <a:spLocks/>
            </p:cNvSpPr>
            <p:nvPr/>
          </p:nvSpPr>
          <p:spPr bwMode="auto">
            <a:xfrm>
              <a:off x="1650" y="825"/>
              <a:ext cx="4" cy="11"/>
            </a:xfrm>
            <a:custGeom>
              <a:avLst/>
              <a:gdLst>
                <a:gd name="T0" fmla="*/ 0 w 3"/>
                <a:gd name="T1" fmla="*/ 0 h 8"/>
                <a:gd name="T2" fmla="*/ 7 w 3"/>
                <a:gd name="T3" fmla="*/ 21 h 8"/>
                <a:gd name="T4" fmla="*/ 0 60000 65536"/>
                <a:gd name="T5" fmla="*/ 0 60000 65536"/>
              </a:gdLst>
              <a:ahLst/>
              <a:cxnLst>
                <a:cxn ang="T4">
                  <a:pos x="T0" y="T1"/>
                </a:cxn>
                <a:cxn ang="T5">
                  <a:pos x="T2" y="T3"/>
                </a:cxn>
              </a:cxnLst>
              <a:rect l="0" t="0" r="r" b="b"/>
              <a:pathLst>
                <a:path w="3" h="8">
                  <a:moveTo>
                    <a:pt x="0" y="0"/>
                  </a:moveTo>
                  <a:cubicBezTo>
                    <a:pt x="2" y="3"/>
                    <a:pt x="3" y="5"/>
                    <a:pt x="3" y="8"/>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4" name="Freeform 265">
              <a:extLst>
                <a:ext uri="{FF2B5EF4-FFF2-40B4-BE49-F238E27FC236}">
                  <a16:creationId xmlns:a16="http://schemas.microsoft.com/office/drawing/2014/main" id="{52A8978D-EF5C-C6F5-7E57-686392F8237B}"/>
                </a:ext>
              </a:extLst>
            </p:cNvPr>
            <p:cNvSpPr>
              <a:spLocks/>
            </p:cNvSpPr>
            <p:nvPr/>
          </p:nvSpPr>
          <p:spPr bwMode="auto">
            <a:xfrm>
              <a:off x="1625" y="941"/>
              <a:ext cx="26" cy="36"/>
            </a:xfrm>
            <a:custGeom>
              <a:avLst/>
              <a:gdLst>
                <a:gd name="T0" fmla="*/ 44 w 20"/>
                <a:gd name="T1" fmla="*/ 1 h 27"/>
                <a:gd name="T2" fmla="*/ 0 w 20"/>
                <a:gd name="T3" fmla="*/ 20 h 27"/>
                <a:gd name="T4" fmla="*/ 35 w 20"/>
                <a:gd name="T5" fmla="*/ 33 h 27"/>
                <a:gd name="T6" fmla="*/ 30 w 20"/>
                <a:gd name="T7" fmla="*/ 44 h 27"/>
                <a:gd name="T8" fmla="*/ 30 w 20"/>
                <a:gd name="T9" fmla="*/ 64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7">
                  <a:moveTo>
                    <a:pt x="20" y="1"/>
                  </a:moveTo>
                  <a:cubicBezTo>
                    <a:pt x="15" y="0"/>
                    <a:pt x="6" y="2"/>
                    <a:pt x="0" y="8"/>
                  </a:cubicBezTo>
                  <a:cubicBezTo>
                    <a:pt x="2" y="12"/>
                    <a:pt x="11" y="15"/>
                    <a:pt x="16" y="14"/>
                  </a:cubicBezTo>
                  <a:cubicBezTo>
                    <a:pt x="18" y="16"/>
                    <a:pt x="14" y="16"/>
                    <a:pt x="14" y="19"/>
                  </a:cubicBezTo>
                  <a:cubicBezTo>
                    <a:pt x="14" y="23"/>
                    <a:pt x="14" y="27"/>
                    <a:pt x="14" y="27"/>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5" name="Freeform 266">
              <a:extLst>
                <a:ext uri="{FF2B5EF4-FFF2-40B4-BE49-F238E27FC236}">
                  <a16:creationId xmlns:a16="http://schemas.microsoft.com/office/drawing/2014/main" id="{A16FBCBC-E166-CD63-FD85-EF84729E9A74}"/>
                </a:ext>
              </a:extLst>
            </p:cNvPr>
            <p:cNvSpPr>
              <a:spLocks/>
            </p:cNvSpPr>
            <p:nvPr/>
          </p:nvSpPr>
          <p:spPr bwMode="auto">
            <a:xfrm>
              <a:off x="1619" y="935"/>
              <a:ext cx="32" cy="15"/>
            </a:xfrm>
            <a:custGeom>
              <a:avLst/>
              <a:gdLst>
                <a:gd name="T0" fmla="*/ 0 w 25"/>
                <a:gd name="T1" fmla="*/ 27 h 11"/>
                <a:gd name="T2" fmla="*/ 52 w 25"/>
                <a:gd name="T3" fmla="*/ 0 h 11"/>
                <a:gd name="T4" fmla="*/ 0 60000 65536"/>
                <a:gd name="T5" fmla="*/ 0 60000 65536"/>
              </a:gdLst>
              <a:ahLst/>
              <a:cxnLst>
                <a:cxn ang="T4">
                  <a:pos x="T0" y="T1"/>
                </a:cxn>
                <a:cxn ang="T5">
                  <a:pos x="T2" y="T3"/>
                </a:cxn>
              </a:cxnLst>
              <a:rect l="0" t="0" r="r" b="b"/>
              <a:pathLst>
                <a:path w="25" h="11">
                  <a:moveTo>
                    <a:pt x="0" y="11"/>
                  </a:moveTo>
                  <a:cubicBezTo>
                    <a:pt x="8" y="3"/>
                    <a:pt x="20" y="0"/>
                    <a:pt x="25" y="0"/>
                  </a:cubicBezTo>
                </a:path>
              </a:pathLst>
            </a:custGeom>
            <a:noFill/>
            <a:ln w="15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6" name="Freeform 267">
              <a:extLst>
                <a:ext uri="{FF2B5EF4-FFF2-40B4-BE49-F238E27FC236}">
                  <a16:creationId xmlns:a16="http://schemas.microsoft.com/office/drawing/2014/main" id="{6A15BD53-E9C8-6019-97D8-9AD20EB38306}"/>
                </a:ext>
              </a:extLst>
            </p:cNvPr>
            <p:cNvSpPr>
              <a:spLocks/>
            </p:cNvSpPr>
            <p:nvPr/>
          </p:nvSpPr>
          <p:spPr bwMode="auto">
            <a:xfrm>
              <a:off x="1616" y="908"/>
              <a:ext cx="44" cy="17"/>
            </a:xfrm>
            <a:custGeom>
              <a:avLst/>
              <a:gdLst>
                <a:gd name="T0" fmla="*/ 0 w 34"/>
                <a:gd name="T1" fmla="*/ 34 h 12"/>
                <a:gd name="T2" fmla="*/ 57 w 34"/>
                <a:gd name="T3" fmla="*/ 20 h 12"/>
                <a:gd name="T4" fmla="*/ 72 w 34"/>
                <a:gd name="T5" fmla="*/ 23 h 12"/>
                <a:gd name="T6" fmla="*/ 45 w 34"/>
                <a:gd name="T7" fmla="*/ 1 h 12"/>
                <a:gd name="T8" fmla="*/ 0 w 34"/>
                <a:gd name="T9" fmla="*/ 34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12">
                  <a:moveTo>
                    <a:pt x="0" y="12"/>
                  </a:moveTo>
                  <a:cubicBezTo>
                    <a:pt x="13" y="6"/>
                    <a:pt x="21" y="4"/>
                    <a:pt x="26" y="7"/>
                  </a:cubicBezTo>
                  <a:cubicBezTo>
                    <a:pt x="30" y="10"/>
                    <a:pt x="32" y="12"/>
                    <a:pt x="33" y="8"/>
                  </a:cubicBezTo>
                  <a:cubicBezTo>
                    <a:pt x="34" y="4"/>
                    <a:pt x="29" y="0"/>
                    <a:pt x="21" y="1"/>
                  </a:cubicBezTo>
                  <a:cubicBezTo>
                    <a:pt x="13" y="1"/>
                    <a:pt x="8" y="7"/>
                    <a:pt x="0" y="12"/>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57" name="Freeform 268">
              <a:extLst>
                <a:ext uri="{FF2B5EF4-FFF2-40B4-BE49-F238E27FC236}">
                  <a16:creationId xmlns:a16="http://schemas.microsoft.com/office/drawing/2014/main" id="{D77CAD63-8550-CE6D-4A4C-FAFCE3BD18A4}"/>
                </a:ext>
              </a:extLst>
            </p:cNvPr>
            <p:cNvSpPr>
              <a:spLocks/>
            </p:cNvSpPr>
            <p:nvPr/>
          </p:nvSpPr>
          <p:spPr bwMode="auto">
            <a:xfrm>
              <a:off x="1638" y="944"/>
              <a:ext cx="11" cy="16"/>
            </a:xfrm>
            <a:custGeom>
              <a:avLst/>
              <a:gdLst>
                <a:gd name="T0" fmla="*/ 6 w 8"/>
                <a:gd name="T1" fmla="*/ 0 h 12"/>
                <a:gd name="T2" fmla="*/ 11 w 8"/>
                <a:gd name="T3" fmla="*/ 28 h 12"/>
                <a:gd name="T4" fmla="*/ 19 w 8"/>
                <a:gd name="T5" fmla="*/ 15 h 12"/>
                <a:gd name="T6" fmla="*/ 15 w 8"/>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2">
                  <a:moveTo>
                    <a:pt x="2" y="0"/>
                  </a:moveTo>
                  <a:cubicBezTo>
                    <a:pt x="0" y="6"/>
                    <a:pt x="1" y="12"/>
                    <a:pt x="4" y="12"/>
                  </a:cubicBezTo>
                  <a:cubicBezTo>
                    <a:pt x="6" y="12"/>
                    <a:pt x="7" y="9"/>
                    <a:pt x="7" y="6"/>
                  </a:cubicBezTo>
                  <a:cubicBezTo>
                    <a:pt x="8" y="2"/>
                    <a:pt x="6" y="0"/>
                    <a:pt x="6"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8" name="Freeform 269">
              <a:extLst>
                <a:ext uri="{FF2B5EF4-FFF2-40B4-BE49-F238E27FC236}">
                  <a16:creationId xmlns:a16="http://schemas.microsoft.com/office/drawing/2014/main" id="{0C4D2F9F-44CE-3C9F-D654-68997BB54BA2}"/>
                </a:ext>
              </a:extLst>
            </p:cNvPr>
            <p:cNvSpPr>
              <a:spLocks/>
            </p:cNvSpPr>
            <p:nvPr/>
          </p:nvSpPr>
          <p:spPr bwMode="auto">
            <a:xfrm>
              <a:off x="1653" y="942"/>
              <a:ext cx="6" cy="4"/>
            </a:xfrm>
            <a:custGeom>
              <a:avLst/>
              <a:gdLst>
                <a:gd name="T0" fmla="*/ 0 w 5"/>
                <a:gd name="T1" fmla="*/ 0 h 3"/>
                <a:gd name="T2" fmla="*/ 8 w 5"/>
                <a:gd name="T3" fmla="*/ 0 h 3"/>
                <a:gd name="T4" fmla="*/ 0 60000 65536"/>
                <a:gd name="T5" fmla="*/ 0 60000 65536"/>
              </a:gdLst>
              <a:ahLst/>
              <a:cxnLst>
                <a:cxn ang="T4">
                  <a:pos x="T0" y="T1"/>
                </a:cxn>
                <a:cxn ang="T5">
                  <a:pos x="T2" y="T3"/>
                </a:cxn>
              </a:cxnLst>
              <a:rect l="0" t="0" r="r" b="b"/>
              <a:pathLst>
                <a:path w="5" h="3">
                  <a:moveTo>
                    <a:pt x="0" y="0"/>
                  </a:moveTo>
                  <a:cubicBezTo>
                    <a:pt x="2" y="3"/>
                    <a:pt x="4" y="0"/>
                    <a:pt x="5"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59" name="Freeform 270">
              <a:extLst>
                <a:ext uri="{FF2B5EF4-FFF2-40B4-BE49-F238E27FC236}">
                  <a16:creationId xmlns:a16="http://schemas.microsoft.com/office/drawing/2014/main" id="{8C598BF1-1677-31C8-9867-25951FBA279C}"/>
                </a:ext>
              </a:extLst>
            </p:cNvPr>
            <p:cNvSpPr>
              <a:spLocks/>
            </p:cNvSpPr>
            <p:nvPr/>
          </p:nvSpPr>
          <p:spPr bwMode="auto">
            <a:xfrm>
              <a:off x="1653" y="1010"/>
              <a:ext cx="33" cy="27"/>
            </a:xfrm>
            <a:custGeom>
              <a:avLst/>
              <a:gdLst>
                <a:gd name="T0" fmla="*/ 22 w 26"/>
                <a:gd name="T1" fmla="*/ 0 h 20"/>
                <a:gd name="T2" fmla="*/ 8 w 26"/>
                <a:gd name="T3" fmla="*/ 35 h 20"/>
                <a:gd name="T4" fmla="*/ 30 w 26"/>
                <a:gd name="T5" fmla="*/ 42 h 20"/>
                <a:gd name="T6" fmla="*/ 53 w 26"/>
                <a:gd name="T7" fmla="*/ 32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0">
                  <a:moveTo>
                    <a:pt x="10" y="0"/>
                  </a:moveTo>
                  <a:cubicBezTo>
                    <a:pt x="4" y="2"/>
                    <a:pt x="0" y="8"/>
                    <a:pt x="4" y="14"/>
                  </a:cubicBezTo>
                  <a:cubicBezTo>
                    <a:pt x="7" y="20"/>
                    <a:pt x="11" y="19"/>
                    <a:pt x="15" y="17"/>
                  </a:cubicBezTo>
                  <a:cubicBezTo>
                    <a:pt x="18" y="15"/>
                    <a:pt x="22" y="9"/>
                    <a:pt x="26" y="13"/>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0" name="Freeform 271">
              <a:extLst>
                <a:ext uri="{FF2B5EF4-FFF2-40B4-BE49-F238E27FC236}">
                  <a16:creationId xmlns:a16="http://schemas.microsoft.com/office/drawing/2014/main" id="{9EB472CD-2BC1-D885-C166-28A9E0C7A1C0}"/>
                </a:ext>
              </a:extLst>
            </p:cNvPr>
            <p:cNvSpPr>
              <a:spLocks/>
            </p:cNvSpPr>
            <p:nvPr/>
          </p:nvSpPr>
          <p:spPr bwMode="auto">
            <a:xfrm>
              <a:off x="842" y="713"/>
              <a:ext cx="1257" cy="3379"/>
            </a:xfrm>
            <a:custGeom>
              <a:avLst/>
              <a:gdLst>
                <a:gd name="T0" fmla="*/ 1254 w 968"/>
                <a:gd name="T1" fmla="*/ 828 h 2503"/>
                <a:gd name="T2" fmla="*/ 1414 w 968"/>
                <a:gd name="T3" fmla="*/ 680 h 2503"/>
                <a:gd name="T4" fmla="*/ 1410 w 968"/>
                <a:gd name="T5" fmla="*/ 589 h 2503"/>
                <a:gd name="T6" fmla="*/ 1388 w 968"/>
                <a:gd name="T7" fmla="*/ 408 h 2503"/>
                <a:gd name="T8" fmla="*/ 1371 w 968"/>
                <a:gd name="T9" fmla="*/ 224 h 2503"/>
                <a:gd name="T10" fmla="*/ 1297 w 968"/>
                <a:gd name="T11" fmla="*/ 84 h 2503"/>
                <a:gd name="T12" fmla="*/ 1175 w 968"/>
                <a:gd name="T13" fmla="*/ 27 h 2503"/>
                <a:gd name="T14" fmla="*/ 1062 w 968"/>
                <a:gd name="T15" fmla="*/ 5 h 2503"/>
                <a:gd name="T16" fmla="*/ 751 w 968"/>
                <a:gd name="T17" fmla="*/ 416 h 2503"/>
                <a:gd name="T18" fmla="*/ 835 w 968"/>
                <a:gd name="T19" fmla="*/ 647 h 2503"/>
                <a:gd name="T20" fmla="*/ 783 w 968"/>
                <a:gd name="T21" fmla="*/ 954 h 2503"/>
                <a:gd name="T22" fmla="*/ 317 w 968"/>
                <a:gd name="T23" fmla="*/ 1621 h 2503"/>
                <a:gd name="T24" fmla="*/ 201 w 968"/>
                <a:gd name="T25" fmla="*/ 2884 h 2503"/>
                <a:gd name="T26" fmla="*/ 39 w 968"/>
                <a:gd name="T27" fmla="*/ 3321 h 2503"/>
                <a:gd name="T28" fmla="*/ 134 w 968"/>
                <a:gd name="T29" fmla="*/ 3313 h 2503"/>
                <a:gd name="T30" fmla="*/ 230 w 968"/>
                <a:gd name="T31" fmla="*/ 3634 h 2503"/>
                <a:gd name="T32" fmla="*/ 329 w 968"/>
                <a:gd name="T33" fmla="*/ 3583 h 2503"/>
                <a:gd name="T34" fmla="*/ 410 w 968"/>
                <a:gd name="T35" fmla="*/ 3317 h 2503"/>
                <a:gd name="T36" fmla="*/ 510 w 968"/>
                <a:gd name="T37" fmla="*/ 2530 h 2503"/>
                <a:gd name="T38" fmla="*/ 558 w 968"/>
                <a:gd name="T39" fmla="*/ 1855 h 2503"/>
                <a:gd name="T40" fmla="*/ 622 w 968"/>
                <a:gd name="T41" fmla="*/ 2624 h 2503"/>
                <a:gd name="T42" fmla="*/ 651 w 968"/>
                <a:gd name="T43" fmla="*/ 4416 h 2503"/>
                <a:gd name="T44" fmla="*/ 800 w 968"/>
                <a:gd name="T45" fmla="*/ 5702 h 2503"/>
                <a:gd name="T46" fmla="*/ 653 w 968"/>
                <a:gd name="T47" fmla="*/ 6018 h 2503"/>
                <a:gd name="T48" fmla="*/ 651 w 968"/>
                <a:gd name="T49" fmla="*/ 6092 h 2503"/>
                <a:gd name="T50" fmla="*/ 761 w 968"/>
                <a:gd name="T51" fmla="*/ 6130 h 2503"/>
                <a:gd name="T52" fmla="*/ 988 w 968"/>
                <a:gd name="T53" fmla="*/ 6055 h 2503"/>
                <a:gd name="T54" fmla="*/ 970 w 968"/>
                <a:gd name="T55" fmla="*/ 5609 h 2503"/>
                <a:gd name="T56" fmla="*/ 966 w 968"/>
                <a:gd name="T57" fmla="*/ 4412 h 2503"/>
                <a:gd name="T58" fmla="*/ 1088 w 968"/>
                <a:gd name="T59" fmla="*/ 3862 h 2503"/>
                <a:gd name="T60" fmla="*/ 1135 w 968"/>
                <a:gd name="T61" fmla="*/ 5285 h 2503"/>
                <a:gd name="T62" fmla="*/ 1128 w 968"/>
                <a:gd name="T63" fmla="*/ 5983 h 2503"/>
                <a:gd name="T64" fmla="*/ 1284 w 968"/>
                <a:gd name="T65" fmla="*/ 6125 h 2503"/>
                <a:gd name="T66" fmla="*/ 1430 w 968"/>
                <a:gd name="T67" fmla="*/ 6109 h 2503"/>
                <a:gd name="T68" fmla="*/ 1475 w 968"/>
                <a:gd name="T69" fmla="*/ 6072 h 2503"/>
                <a:gd name="T70" fmla="*/ 1314 w 968"/>
                <a:gd name="T71" fmla="*/ 5791 h 2503"/>
                <a:gd name="T72" fmla="*/ 1436 w 968"/>
                <a:gd name="T73" fmla="*/ 4589 h 2503"/>
                <a:gd name="T74" fmla="*/ 1557 w 968"/>
                <a:gd name="T75" fmla="*/ 3151 h 2503"/>
                <a:gd name="T76" fmla="*/ 1548 w 968"/>
                <a:gd name="T77" fmla="*/ 2022 h 2503"/>
                <a:gd name="T78" fmla="*/ 1570 w 968"/>
                <a:gd name="T79" fmla="*/ 1980 h 2503"/>
                <a:gd name="T80" fmla="*/ 1750 w 968"/>
                <a:gd name="T81" fmla="*/ 3009 h 2503"/>
                <a:gd name="T82" fmla="*/ 1747 w 968"/>
                <a:gd name="T83" fmla="*/ 3506 h 2503"/>
                <a:gd name="T84" fmla="*/ 1840 w 968"/>
                <a:gd name="T85" fmla="*/ 3621 h 2503"/>
                <a:gd name="T86" fmla="*/ 1953 w 968"/>
                <a:gd name="T87" fmla="*/ 3499 h 2503"/>
                <a:gd name="T88" fmla="*/ 2088 w 968"/>
                <a:gd name="T89" fmla="*/ 3451 h 2503"/>
                <a:gd name="T90" fmla="*/ 1941 w 968"/>
                <a:gd name="T91" fmla="*/ 3060 h 2503"/>
                <a:gd name="T92" fmla="*/ 1863 w 968"/>
                <a:gd name="T93" fmla="*/ 2222 h 2503"/>
                <a:gd name="T94" fmla="*/ 1627 w 968"/>
                <a:gd name="T95" fmla="*/ 1088 h 250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968" h="2503">
                  <a:moveTo>
                    <a:pt x="554" y="386"/>
                  </a:moveTo>
                  <a:cubicBezTo>
                    <a:pt x="554" y="386"/>
                    <a:pt x="551" y="368"/>
                    <a:pt x="559" y="361"/>
                  </a:cubicBezTo>
                  <a:cubicBezTo>
                    <a:pt x="565" y="356"/>
                    <a:pt x="568" y="345"/>
                    <a:pt x="568" y="345"/>
                  </a:cubicBezTo>
                  <a:cubicBezTo>
                    <a:pt x="568" y="345"/>
                    <a:pt x="569" y="342"/>
                    <a:pt x="573" y="336"/>
                  </a:cubicBezTo>
                  <a:cubicBezTo>
                    <a:pt x="579" y="327"/>
                    <a:pt x="599" y="333"/>
                    <a:pt x="620" y="328"/>
                  </a:cubicBezTo>
                  <a:cubicBezTo>
                    <a:pt x="641" y="323"/>
                    <a:pt x="637" y="304"/>
                    <a:pt x="637" y="297"/>
                  </a:cubicBezTo>
                  <a:cubicBezTo>
                    <a:pt x="637" y="290"/>
                    <a:pt x="638" y="287"/>
                    <a:pt x="644" y="281"/>
                  </a:cubicBezTo>
                  <a:cubicBezTo>
                    <a:pt x="644" y="280"/>
                    <a:pt x="646" y="279"/>
                    <a:pt x="646" y="276"/>
                  </a:cubicBezTo>
                  <a:cubicBezTo>
                    <a:pt x="646" y="273"/>
                    <a:pt x="645" y="270"/>
                    <a:pt x="643" y="269"/>
                  </a:cubicBezTo>
                  <a:cubicBezTo>
                    <a:pt x="646" y="266"/>
                    <a:pt x="647" y="264"/>
                    <a:pt x="645" y="259"/>
                  </a:cubicBezTo>
                  <a:cubicBezTo>
                    <a:pt x="644" y="258"/>
                    <a:pt x="643" y="256"/>
                    <a:pt x="642" y="253"/>
                  </a:cubicBezTo>
                  <a:cubicBezTo>
                    <a:pt x="641" y="248"/>
                    <a:pt x="640" y="241"/>
                    <a:pt x="644" y="239"/>
                  </a:cubicBezTo>
                  <a:cubicBezTo>
                    <a:pt x="650" y="237"/>
                    <a:pt x="652" y="239"/>
                    <a:pt x="658" y="234"/>
                  </a:cubicBezTo>
                  <a:cubicBezTo>
                    <a:pt x="669" y="226"/>
                    <a:pt x="663" y="216"/>
                    <a:pt x="657" y="207"/>
                  </a:cubicBezTo>
                  <a:cubicBezTo>
                    <a:pt x="651" y="198"/>
                    <a:pt x="654" y="203"/>
                    <a:pt x="645" y="188"/>
                  </a:cubicBezTo>
                  <a:cubicBezTo>
                    <a:pt x="641" y="182"/>
                    <a:pt x="636" y="178"/>
                    <a:pt x="634" y="166"/>
                  </a:cubicBezTo>
                  <a:cubicBezTo>
                    <a:pt x="634" y="163"/>
                    <a:pt x="636" y="157"/>
                    <a:pt x="636" y="152"/>
                  </a:cubicBezTo>
                  <a:cubicBezTo>
                    <a:pt x="636" y="141"/>
                    <a:pt x="635" y="132"/>
                    <a:pt x="632" y="123"/>
                  </a:cubicBezTo>
                  <a:cubicBezTo>
                    <a:pt x="630" y="114"/>
                    <a:pt x="628" y="101"/>
                    <a:pt x="625" y="91"/>
                  </a:cubicBezTo>
                  <a:cubicBezTo>
                    <a:pt x="626" y="91"/>
                    <a:pt x="626" y="91"/>
                    <a:pt x="626" y="91"/>
                  </a:cubicBezTo>
                  <a:cubicBezTo>
                    <a:pt x="631" y="86"/>
                    <a:pt x="628" y="77"/>
                    <a:pt x="636" y="75"/>
                  </a:cubicBezTo>
                  <a:cubicBezTo>
                    <a:pt x="628" y="73"/>
                    <a:pt x="620" y="62"/>
                    <a:pt x="616" y="55"/>
                  </a:cubicBezTo>
                  <a:cubicBezTo>
                    <a:pt x="614" y="51"/>
                    <a:pt x="612" y="45"/>
                    <a:pt x="608" y="42"/>
                  </a:cubicBezTo>
                  <a:cubicBezTo>
                    <a:pt x="604" y="39"/>
                    <a:pt x="597" y="37"/>
                    <a:pt x="592" y="34"/>
                  </a:cubicBezTo>
                  <a:cubicBezTo>
                    <a:pt x="587" y="31"/>
                    <a:pt x="582" y="28"/>
                    <a:pt x="577" y="26"/>
                  </a:cubicBezTo>
                  <a:cubicBezTo>
                    <a:pt x="571" y="25"/>
                    <a:pt x="565" y="24"/>
                    <a:pt x="560" y="21"/>
                  </a:cubicBezTo>
                  <a:cubicBezTo>
                    <a:pt x="556" y="18"/>
                    <a:pt x="553" y="15"/>
                    <a:pt x="549" y="14"/>
                  </a:cubicBezTo>
                  <a:cubicBezTo>
                    <a:pt x="545" y="13"/>
                    <a:pt x="541" y="13"/>
                    <a:pt x="537" y="11"/>
                  </a:cubicBezTo>
                  <a:cubicBezTo>
                    <a:pt x="534" y="10"/>
                    <a:pt x="531" y="8"/>
                    <a:pt x="528" y="7"/>
                  </a:cubicBezTo>
                  <a:cubicBezTo>
                    <a:pt x="521" y="4"/>
                    <a:pt x="513" y="8"/>
                    <a:pt x="506" y="5"/>
                  </a:cubicBezTo>
                  <a:cubicBezTo>
                    <a:pt x="506" y="5"/>
                    <a:pt x="506" y="5"/>
                    <a:pt x="506" y="5"/>
                  </a:cubicBezTo>
                  <a:cubicBezTo>
                    <a:pt x="498" y="3"/>
                    <a:pt x="491" y="2"/>
                    <a:pt x="485" y="2"/>
                  </a:cubicBezTo>
                  <a:cubicBezTo>
                    <a:pt x="469" y="0"/>
                    <a:pt x="413" y="14"/>
                    <a:pt x="380" y="50"/>
                  </a:cubicBezTo>
                  <a:cubicBezTo>
                    <a:pt x="363" y="68"/>
                    <a:pt x="352" y="101"/>
                    <a:pt x="346" y="125"/>
                  </a:cubicBezTo>
                  <a:cubicBezTo>
                    <a:pt x="341" y="138"/>
                    <a:pt x="341" y="153"/>
                    <a:pt x="338" y="166"/>
                  </a:cubicBezTo>
                  <a:cubicBezTo>
                    <a:pt x="339" y="167"/>
                    <a:pt x="341" y="168"/>
                    <a:pt x="343" y="169"/>
                  </a:cubicBezTo>
                  <a:cubicBezTo>
                    <a:pt x="338" y="175"/>
                    <a:pt x="337" y="185"/>
                    <a:pt x="336" y="193"/>
                  </a:cubicBezTo>
                  <a:cubicBezTo>
                    <a:pt x="350" y="194"/>
                    <a:pt x="340" y="220"/>
                    <a:pt x="341" y="228"/>
                  </a:cubicBezTo>
                  <a:cubicBezTo>
                    <a:pt x="355" y="219"/>
                    <a:pt x="357" y="249"/>
                    <a:pt x="365" y="255"/>
                  </a:cubicBezTo>
                  <a:cubicBezTo>
                    <a:pt x="368" y="259"/>
                    <a:pt x="376" y="258"/>
                    <a:pt x="381" y="263"/>
                  </a:cubicBezTo>
                  <a:cubicBezTo>
                    <a:pt x="388" y="269"/>
                    <a:pt x="389" y="270"/>
                    <a:pt x="391" y="279"/>
                  </a:cubicBezTo>
                  <a:cubicBezTo>
                    <a:pt x="398" y="270"/>
                    <a:pt x="405" y="278"/>
                    <a:pt x="412" y="281"/>
                  </a:cubicBezTo>
                  <a:cubicBezTo>
                    <a:pt x="412" y="282"/>
                    <a:pt x="412" y="282"/>
                    <a:pt x="412" y="282"/>
                  </a:cubicBezTo>
                  <a:cubicBezTo>
                    <a:pt x="413" y="301"/>
                    <a:pt x="399" y="381"/>
                    <a:pt x="357" y="388"/>
                  </a:cubicBezTo>
                  <a:cubicBezTo>
                    <a:pt x="340" y="390"/>
                    <a:pt x="288" y="417"/>
                    <a:pt x="280" y="425"/>
                  </a:cubicBezTo>
                  <a:cubicBezTo>
                    <a:pt x="268" y="436"/>
                    <a:pt x="242" y="438"/>
                    <a:pt x="225" y="442"/>
                  </a:cubicBezTo>
                  <a:cubicBezTo>
                    <a:pt x="208" y="445"/>
                    <a:pt x="173" y="465"/>
                    <a:pt x="156" y="539"/>
                  </a:cubicBezTo>
                  <a:cubicBezTo>
                    <a:pt x="148" y="574"/>
                    <a:pt x="139" y="618"/>
                    <a:pt x="145" y="659"/>
                  </a:cubicBezTo>
                  <a:cubicBezTo>
                    <a:pt x="147" y="688"/>
                    <a:pt x="126" y="740"/>
                    <a:pt x="124" y="832"/>
                  </a:cubicBezTo>
                  <a:cubicBezTo>
                    <a:pt x="125" y="865"/>
                    <a:pt x="121" y="889"/>
                    <a:pt x="117" y="903"/>
                  </a:cubicBezTo>
                  <a:cubicBezTo>
                    <a:pt x="98" y="950"/>
                    <a:pt x="98" y="1078"/>
                    <a:pt x="97" y="1111"/>
                  </a:cubicBezTo>
                  <a:cubicBezTo>
                    <a:pt x="96" y="1130"/>
                    <a:pt x="96" y="1158"/>
                    <a:pt x="92" y="1172"/>
                  </a:cubicBezTo>
                  <a:cubicBezTo>
                    <a:pt x="89" y="1186"/>
                    <a:pt x="91" y="1198"/>
                    <a:pt x="88" y="1210"/>
                  </a:cubicBezTo>
                  <a:cubicBezTo>
                    <a:pt x="84" y="1222"/>
                    <a:pt x="86" y="1239"/>
                    <a:pt x="83" y="1244"/>
                  </a:cubicBezTo>
                  <a:cubicBezTo>
                    <a:pt x="76" y="1251"/>
                    <a:pt x="46" y="1295"/>
                    <a:pt x="38" y="1305"/>
                  </a:cubicBezTo>
                  <a:cubicBezTo>
                    <a:pt x="31" y="1315"/>
                    <a:pt x="22" y="1344"/>
                    <a:pt x="18" y="1350"/>
                  </a:cubicBezTo>
                  <a:cubicBezTo>
                    <a:pt x="14" y="1355"/>
                    <a:pt x="13" y="1369"/>
                    <a:pt x="8" y="1381"/>
                  </a:cubicBezTo>
                  <a:cubicBezTo>
                    <a:pt x="4" y="1392"/>
                    <a:pt x="0" y="1403"/>
                    <a:pt x="15" y="1402"/>
                  </a:cubicBezTo>
                  <a:cubicBezTo>
                    <a:pt x="27" y="1401"/>
                    <a:pt x="40" y="1381"/>
                    <a:pt x="42" y="1367"/>
                  </a:cubicBezTo>
                  <a:cubicBezTo>
                    <a:pt x="46" y="1365"/>
                    <a:pt x="53" y="1356"/>
                    <a:pt x="61" y="1347"/>
                  </a:cubicBezTo>
                  <a:cubicBezTo>
                    <a:pt x="58" y="1354"/>
                    <a:pt x="64" y="1362"/>
                    <a:pt x="70" y="1385"/>
                  </a:cubicBezTo>
                  <a:cubicBezTo>
                    <a:pt x="70" y="1393"/>
                    <a:pt x="77" y="1413"/>
                    <a:pt x="76" y="1422"/>
                  </a:cubicBezTo>
                  <a:cubicBezTo>
                    <a:pt x="75" y="1431"/>
                    <a:pt x="82" y="1455"/>
                    <a:pt x="84" y="1467"/>
                  </a:cubicBezTo>
                  <a:cubicBezTo>
                    <a:pt x="87" y="1480"/>
                    <a:pt x="98" y="1481"/>
                    <a:pt x="105" y="1477"/>
                  </a:cubicBezTo>
                  <a:cubicBezTo>
                    <a:pt x="105" y="1477"/>
                    <a:pt x="105" y="1487"/>
                    <a:pt x="116" y="1489"/>
                  </a:cubicBezTo>
                  <a:cubicBezTo>
                    <a:pt x="126" y="1491"/>
                    <a:pt x="128" y="1472"/>
                    <a:pt x="128" y="1472"/>
                  </a:cubicBezTo>
                  <a:cubicBezTo>
                    <a:pt x="128" y="1472"/>
                    <a:pt x="128" y="1479"/>
                    <a:pt x="136" y="1479"/>
                  </a:cubicBezTo>
                  <a:cubicBezTo>
                    <a:pt x="148" y="1480"/>
                    <a:pt x="150" y="1456"/>
                    <a:pt x="150" y="1456"/>
                  </a:cubicBezTo>
                  <a:cubicBezTo>
                    <a:pt x="150" y="1459"/>
                    <a:pt x="151" y="1461"/>
                    <a:pt x="157" y="1461"/>
                  </a:cubicBezTo>
                  <a:cubicBezTo>
                    <a:pt x="163" y="1460"/>
                    <a:pt x="168" y="1436"/>
                    <a:pt x="170" y="1425"/>
                  </a:cubicBezTo>
                  <a:cubicBezTo>
                    <a:pt x="173" y="1415"/>
                    <a:pt x="177" y="1406"/>
                    <a:pt x="178" y="1398"/>
                  </a:cubicBezTo>
                  <a:cubicBezTo>
                    <a:pt x="179" y="1390"/>
                    <a:pt x="180" y="1385"/>
                    <a:pt x="187" y="1348"/>
                  </a:cubicBezTo>
                  <a:cubicBezTo>
                    <a:pt x="194" y="1310"/>
                    <a:pt x="172" y="1270"/>
                    <a:pt x="175" y="1258"/>
                  </a:cubicBezTo>
                  <a:cubicBezTo>
                    <a:pt x="178" y="1246"/>
                    <a:pt x="167" y="1227"/>
                    <a:pt x="168" y="1223"/>
                  </a:cubicBezTo>
                  <a:cubicBezTo>
                    <a:pt x="170" y="1220"/>
                    <a:pt x="174" y="1205"/>
                    <a:pt x="176" y="1192"/>
                  </a:cubicBezTo>
                  <a:cubicBezTo>
                    <a:pt x="178" y="1178"/>
                    <a:pt x="228" y="1056"/>
                    <a:pt x="233" y="1028"/>
                  </a:cubicBezTo>
                  <a:cubicBezTo>
                    <a:pt x="243" y="976"/>
                    <a:pt x="242" y="953"/>
                    <a:pt x="237" y="916"/>
                  </a:cubicBezTo>
                  <a:cubicBezTo>
                    <a:pt x="238" y="890"/>
                    <a:pt x="249" y="818"/>
                    <a:pt x="251" y="805"/>
                  </a:cubicBezTo>
                  <a:cubicBezTo>
                    <a:pt x="252" y="802"/>
                    <a:pt x="252" y="789"/>
                    <a:pt x="253" y="780"/>
                  </a:cubicBezTo>
                  <a:cubicBezTo>
                    <a:pt x="254" y="775"/>
                    <a:pt x="255" y="766"/>
                    <a:pt x="255" y="754"/>
                  </a:cubicBezTo>
                  <a:cubicBezTo>
                    <a:pt x="255" y="756"/>
                    <a:pt x="255" y="756"/>
                    <a:pt x="255" y="756"/>
                  </a:cubicBezTo>
                  <a:cubicBezTo>
                    <a:pt x="256" y="768"/>
                    <a:pt x="259" y="789"/>
                    <a:pt x="261" y="822"/>
                  </a:cubicBezTo>
                  <a:cubicBezTo>
                    <a:pt x="260" y="849"/>
                    <a:pt x="273" y="897"/>
                    <a:pt x="275" y="923"/>
                  </a:cubicBezTo>
                  <a:cubicBezTo>
                    <a:pt x="271" y="931"/>
                    <a:pt x="284" y="1067"/>
                    <a:pt x="284" y="1067"/>
                  </a:cubicBezTo>
                  <a:cubicBezTo>
                    <a:pt x="279" y="1075"/>
                    <a:pt x="256" y="1178"/>
                    <a:pt x="255" y="1209"/>
                  </a:cubicBezTo>
                  <a:cubicBezTo>
                    <a:pt x="253" y="1224"/>
                    <a:pt x="259" y="1246"/>
                    <a:pt x="257" y="1281"/>
                  </a:cubicBezTo>
                  <a:cubicBezTo>
                    <a:pt x="255" y="1324"/>
                    <a:pt x="217" y="1497"/>
                    <a:pt x="288" y="1715"/>
                  </a:cubicBezTo>
                  <a:cubicBezTo>
                    <a:pt x="292" y="1727"/>
                    <a:pt x="292" y="1771"/>
                    <a:pt x="297" y="1795"/>
                  </a:cubicBezTo>
                  <a:cubicBezTo>
                    <a:pt x="298" y="1800"/>
                    <a:pt x="310" y="1828"/>
                    <a:pt x="311" y="1865"/>
                  </a:cubicBezTo>
                  <a:cubicBezTo>
                    <a:pt x="312" y="1926"/>
                    <a:pt x="306" y="2004"/>
                    <a:pt x="307" y="2047"/>
                  </a:cubicBezTo>
                  <a:cubicBezTo>
                    <a:pt x="310" y="2117"/>
                    <a:pt x="340" y="2183"/>
                    <a:pt x="351" y="2228"/>
                  </a:cubicBezTo>
                  <a:cubicBezTo>
                    <a:pt x="362" y="2273"/>
                    <a:pt x="367" y="2309"/>
                    <a:pt x="365" y="2318"/>
                  </a:cubicBezTo>
                  <a:cubicBezTo>
                    <a:pt x="363" y="2326"/>
                    <a:pt x="361" y="2341"/>
                    <a:pt x="367" y="2354"/>
                  </a:cubicBezTo>
                  <a:cubicBezTo>
                    <a:pt x="368" y="2355"/>
                    <a:pt x="347" y="2400"/>
                    <a:pt x="336" y="2408"/>
                  </a:cubicBezTo>
                  <a:cubicBezTo>
                    <a:pt x="325" y="2416"/>
                    <a:pt x="323" y="2423"/>
                    <a:pt x="314" y="2428"/>
                  </a:cubicBezTo>
                  <a:cubicBezTo>
                    <a:pt x="306" y="2432"/>
                    <a:pt x="302" y="2437"/>
                    <a:pt x="298" y="2446"/>
                  </a:cubicBezTo>
                  <a:cubicBezTo>
                    <a:pt x="296" y="2453"/>
                    <a:pt x="288" y="2463"/>
                    <a:pt x="294" y="2468"/>
                  </a:cubicBezTo>
                  <a:cubicBezTo>
                    <a:pt x="294" y="2469"/>
                    <a:pt x="295" y="2469"/>
                    <a:pt x="296" y="2470"/>
                  </a:cubicBezTo>
                  <a:cubicBezTo>
                    <a:pt x="297" y="2470"/>
                    <a:pt x="297" y="2470"/>
                    <a:pt x="297" y="2470"/>
                  </a:cubicBezTo>
                  <a:cubicBezTo>
                    <a:pt x="296" y="2472"/>
                    <a:pt x="296" y="2475"/>
                    <a:pt x="297" y="2476"/>
                  </a:cubicBezTo>
                  <a:cubicBezTo>
                    <a:pt x="301" y="2482"/>
                    <a:pt x="307" y="2484"/>
                    <a:pt x="315" y="2483"/>
                  </a:cubicBezTo>
                  <a:cubicBezTo>
                    <a:pt x="315" y="2482"/>
                    <a:pt x="315" y="2482"/>
                    <a:pt x="315" y="2482"/>
                  </a:cubicBezTo>
                  <a:cubicBezTo>
                    <a:pt x="316" y="2484"/>
                    <a:pt x="316" y="2486"/>
                    <a:pt x="318" y="2488"/>
                  </a:cubicBezTo>
                  <a:cubicBezTo>
                    <a:pt x="323" y="2496"/>
                    <a:pt x="340" y="2499"/>
                    <a:pt x="347" y="2492"/>
                  </a:cubicBezTo>
                  <a:cubicBezTo>
                    <a:pt x="356" y="2498"/>
                    <a:pt x="374" y="2498"/>
                    <a:pt x="380" y="2490"/>
                  </a:cubicBezTo>
                  <a:cubicBezTo>
                    <a:pt x="385" y="2503"/>
                    <a:pt x="405" y="2501"/>
                    <a:pt x="417" y="2499"/>
                  </a:cubicBezTo>
                  <a:cubicBezTo>
                    <a:pt x="430" y="2497"/>
                    <a:pt x="435" y="2489"/>
                    <a:pt x="442" y="2484"/>
                  </a:cubicBezTo>
                  <a:cubicBezTo>
                    <a:pt x="448" y="2479"/>
                    <a:pt x="453" y="2474"/>
                    <a:pt x="451" y="2461"/>
                  </a:cubicBezTo>
                  <a:cubicBezTo>
                    <a:pt x="450" y="2448"/>
                    <a:pt x="451" y="2448"/>
                    <a:pt x="453" y="2432"/>
                  </a:cubicBezTo>
                  <a:cubicBezTo>
                    <a:pt x="453" y="2424"/>
                    <a:pt x="462" y="2421"/>
                    <a:pt x="463" y="2406"/>
                  </a:cubicBezTo>
                  <a:cubicBezTo>
                    <a:pt x="464" y="2394"/>
                    <a:pt x="454" y="2342"/>
                    <a:pt x="455" y="2335"/>
                  </a:cubicBezTo>
                  <a:cubicBezTo>
                    <a:pt x="457" y="2320"/>
                    <a:pt x="447" y="2307"/>
                    <a:pt x="443" y="2280"/>
                  </a:cubicBezTo>
                  <a:cubicBezTo>
                    <a:pt x="439" y="2254"/>
                    <a:pt x="449" y="2164"/>
                    <a:pt x="449" y="2148"/>
                  </a:cubicBezTo>
                  <a:cubicBezTo>
                    <a:pt x="449" y="2117"/>
                    <a:pt x="466" y="2066"/>
                    <a:pt x="461" y="2003"/>
                  </a:cubicBezTo>
                  <a:cubicBezTo>
                    <a:pt x="459" y="1966"/>
                    <a:pt x="441" y="1855"/>
                    <a:pt x="441" y="1830"/>
                  </a:cubicBezTo>
                  <a:cubicBezTo>
                    <a:pt x="441" y="1825"/>
                    <a:pt x="440" y="1798"/>
                    <a:pt x="441" y="1793"/>
                  </a:cubicBezTo>
                  <a:cubicBezTo>
                    <a:pt x="447" y="1776"/>
                    <a:pt x="470" y="1572"/>
                    <a:pt x="470" y="1570"/>
                  </a:cubicBezTo>
                  <a:cubicBezTo>
                    <a:pt x="473" y="1545"/>
                    <a:pt x="483" y="1385"/>
                    <a:pt x="483" y="1385"/>
                  </a:cubicBezTo>
                  <a:cubicBezTo>
                    <a:pt x="485" y="1385"/>
                    <a:pt x="485" y="1385"/>
                    <a:pt x="485" y="1385"/>
                  </a:cubicBezTo>
                  <a:cubicBezTo>
                    <a:pt x="485" y="1385"/>
                    <a:pt x="495" y="1545"/>
                    <a:pt x="497" y="1570"/>
                  </a:cubicBezTo>
                  <a:cubicBezTo>
                    <a:pt x="497" y="1572"/>
                    <a:pt x="521" y="1776"/>
                    <a:pt x="526" y="1793"/>
                  </a:cubicBezTo>
                  <a:cubicBezTo>
                    <a:pt x="528" y="1798"/>
                    <a:pt x="527" y="1825"/>
                    <a:pt x="527" y="1830"/>
                  </a:cubicBezTo>
                  <a:cubicBezTo>
                    <a:pt x="527" y="1855"/>
                    <a:pt x="509" y="1966"/>
                    <a:pt x="506" y="2003"/>
                  </a:cubicBezTo>
                  <a:cubicBezTo>
                    <a:pt x="502" y="2066"/>
                    <a:pt x="518" y="2117"/>
                    <a:pt x="518" y="2148"/>
                  </a:cubicBezTo>
                  <a:cubicBezTo>
                    <a:pt x="518" y="2164"/>
                    <a:pt x="528" y="2254"/>
                    <a:pt x="525" y="2280"/>
                  </a:cubicBezTo>
                  <a:cubicBezTo>
                    <a:pt x="521" y="2307"/>
                    <a:pt x="510" y="2320"/>
                    <a:pt x="512" y="2335"/>
                  </a:cubicBezTo>
                  <a:cubicBezTo>
                    <a:pt x="513" y="2342"/>
                    <a:pt x="504" y="2394"/>
                    <a:pt x="505" y="2406"/>
                  </a:cubicBezTo>
                  <a:cubicBezTo>
                    <a:pt x="506" y="2421"/>
                    <a:pt x="514" y="2424"/>
                    <a:pt x="515" y="2432"/>
                  </a:cubicBezTo>
                  <a:cubicBezTo>
                    <a:pt x="516" y="2448"/>
                    <a:pt x="518" y="2448"/>
                    <a:pt x="516" y="2461"/>
                  </a:cubicBezTo>
                  <a:cubicBezTo>
                    <a:pt x="514" y="2474"/>
                    <a:pt x="519" y="2479"/>
                    <a:pt x="526" y="2484"/>
                  </a:cubicBezTo>
                  <a:cubicBezTo>
                    <a:pt x="533" y="2489"/>
                    <a:pt x="538" y="2497"/>
                    <a:pt x="550" y="2499"/>
                  </a:cubicBezTo>
                  <a:cubicBezTo>
                    <a:pt x="562" y="2501"/>
                    <a:pt x="582" y="2503"/>
                    <a:pt x="587" y="2490"/>
                  </a:cubicBezTo>
                  <a:cubicBezTo>
                    <a:pt x="594" y="2498"/>
                    <a:pt x="611" y="2498"/>
                    <a:pt x="621" y="2492"/>
                  </a:cubicBezTo>
                  <a:cubicBezTo>
                    <a:pt x="627" y="2499"/>
                    <a:pt x="644" y="2496"/>
                    <a:pt x="649" y="2488"/>
                  </a:cubicBezTo>
                  <a:cubicBezTo>
                    <a:pt x="651" y="2486"/>
                    <a:pt x="652" y="2484"/>
                    <a:pt x="652" y="2482"/>
                  </a:cubicBezTo>
                  <a:cubicBezTo>
                    <a:pt x="653" y="2483"/>
                    <a:pt x="653" y="2483"/>
                    <a:pt x="653" y="2483"/>
                  </a:cubicBezTo>
                  <a:cubicBezTo>
                    <a:pt x="660" y="2484"/>
                    <a:pt x="669" y="2481"/>
                    <a:pt x="670" y="2476"/>
                  </a:cubicBezTo>
                  <a:cubicBezTo>
                    <a:pt x="671" y="2475"/>
                    <a:pt x="671" y="2472"/>
                    <a:pt x="671" y="2470"/>
                  </a:cubicBezTo>
                  <a:cubicBezTo>
                    <a:pt x="671" y="2470"/>
                    <a:pt x="671" y="2470"/>
                    <a:pt x="671" y="2470"/>
                  </a:cubicBezTo>
                  <a:cubicBezTo>
                    <a:pt x="672" y="2469"/>
                    <a:pt x="673" y="2469"/>
                    <a:pt x="674" y="2468"/>
                  </a:cubicBezTo>
                  <a:cubicBezTo>
                    <a:pt x="680" y="2463"/>
                    <a:pt x="672" y="2453"/>
                    <a:pt x="669" y="2446"/>
                  </a:cubicBezTo>
                  <a:cubicBezTo>
                    <a:pt x="666" y="2437"/>
                    <a:pt x="661" y="2432"/>
                    <a:pt x="653" y="2428"/>
                  </a:cubicBezTo>
                  <a:cubicBezTo>
                    <a:pt x="645" y="2423"/>
                    <a:pt x="642" y="2416"/>
                    <a:pt x="632" y="2408"/>
                  </a:cubicBezTo>
                  <a:cubicBezTo>
                    <a:pt x="620" y="2400"/>
                    <a:pt x="600" y="2355"/>
                    <a:pt x="600" y="2354"/>
                  </a:cubicBezTo>
                  <a:cubicBezTo>
                    <a:pt x="607" y="2341"/>
                    <a:pt x="605" y="2326"/>
                    <a:pt x="603" y="2318"/>
                  </a:cubicBezTo>
                  <a:cubicBezTo>
                    <a:pt x="600" y="2309"/>
                    <a:pt x="605" y="2273"/>
                    <a:pt x="616" y="2228"/>
                  </a:cubicBezTo>
                  <a:cubicBezTo>
                    <a:pt x="628" y="2183"/>
                    <a:pt x="657" y="2117"/>
                    <a:pt x="660" y="2047"/>
                  </a:cubicBezTo>
                  <a:cubicBezTo>
                    <a:pt x="662" y="2004"/>
                    <a:pt x="655" y="1926"/>
                    <a:pt x="656" y="1865"/>
                  </a:cubicBezTo>
                  <a:cubicBezTo>
                    <a:pt x="657" y="1828"/>
                    <a:pt x="669" y="1800"/>
                    <a:pt x="671" y="1795"/>
                  </a:cubicBezTo>
                  <a:cubicBezTo>
                    <a:pt x="675" y="1771"/>
                    <a:pt x="676" y="1727"/>
                    <a:pt x="680" y="1715"/>
                  </a:cubicBezTo>
                  <a:cubicBezTo>
                    <a:pt x="750" y="1497"/>
                    <a:pt x="712" y="1324"/>
                    <a:pt x="710" y="1281"/>
                  </a:cubicBezTo>
                  <a:cubicBezTo>
                    <a:pt x="711" y="1281"/>
                    <a:pt x="711" y="1281"/>
                    <a:pt x="711" y="1281"/>
                  </a:cubicBezTo>
                  <a:cubicBezTo>
                    <a:pt x="709" y="1246"/>
                    <a:pt x="715" y="1224"/>
                    <a:pt x="712" y="1209"/>
                  </a:cubicBezTo>
                  <a:cubicBezTo>
                    <a:pt x="712" y="1178"/>
                    <a:pt x="688" y="1075"/>
                    <a:pt x="684" y="1067"/>
                  </a:cubicBezTo>
                  <a:cubicBezTo>
                    <a:pt x="684" y="1067"/>
                    <a:pt x="696" y="931"/>
                    <a:pt x="693" y="923"/>
                  </a:cubicBezTo>
                  <a:cubicBezTo>
                    <a:pt x="695" y="897"/>
                    <a:pt x="708" y="849"/>
                    <a:pt x="707" y="822"/>
                  </a:cubicBezTo>
                  <a:cubicBezTo>
                    <a:pt x="708" y="789"/>
                    <a:pt x="712" y="768"/>
                    <a:pt x="712" y="756"/>
                  </a:cubicBezTo>
                  <a:cubicBezTo>
                    <a:pt x="713" y="754"/>
                    <a:pt x="713" y="754"/>
                    <a:pt x="713" y="754"/>
                  </a:cubicBezTo>
                  <a:cubicBezTo>
                    <a:pt x="713" y="766"/>
                    <a:pt x="714" y="775"/>
                    <a:pt x="715" y="780"/>
                  </a:cubicBezTo>
                  <a:cubicBezTo>
                    <a:pt x="716" y="789"/>
                    <a:pt x="716" y="802"/>
                    <a:pt x="717" y="805"/>
                  </a:cubicBezTo>
                  <a:cubicBezTo>
                    <a:pt x="719" y="818"/>
                    <a:pt x="730" y="890"/>
                    <a:pt x="731" y="916"/>
                  </a:cubicBezTo>
                  <a:cubicBezTo>
                    <a:pt x="725" y="953"/>
                    <a:pt x="725" y="976"/>
                    <a:pt x="735" y="1028"/>
                  </a:cubicBezTo>
                  <a:cubicBezTo>
                    <a:pt x="740" y="1056"/>
                    <a:pt x="790" y="1178"/>
                    <a:pt x="792" y="1192"/>
                  </a:cubicBezTo>
                  <a:cubicBezTo>
                    <a:pt x="794" y="1205"/>
                    <a:pt x="798" y="1220"/>
                    <a:pt x="799" y="1223"/>
                  </a:cubicBezTo>
                  <a:cubicBezTo>
                    <a:pt x="801" y="1227"/>
                    <a:pt x="790" y="1246"/>
                    <a:pt x="793" y="1258"/>
                  </a:cubicBezTo>
                  <a:cubicBezTo>
                    <a:pt x="796" y="1270"/>
                    <a:pt x="774" y="1310"/>
                    <a:pt x="781" y="1348"/>
                  </a:cubicBezTo>
                  <a:cubicBezTo>
                    <a:pt x="788" y="1385"/>
                    <a:pt x="789" y="1390"/>
                    <a:pt x="790" y="1398"/>
                  </a:cubicBezTo>
                  <a:cubicBezTo>
                    <a:pt x="791" y="1406"/>
                    <a:pt x="795" y="1415"/>
                    <a:pt x="798" y="1425"/>
                  </a:cubicBezTo>
                  <a:cubicBezTo>
                    <a:pt x="800" y="1436"/>
                    <a:pt x="805" y="1460"/>
                    <a:pt x="811" y="1461"/>
                  </a:cubicBezTo>
                  <a:cubicBezTo>
                    <a:pt x="817" y="1461"/>
                    <a:pt x="818" y="1459"/>
                    <a:pt x="818" y="1456"/>
                  </a:cubicBezTo>
                  <a:cubicBezTo>
                    <a:pt x="818" y="1456"/>
                    <a:pt x="820" y="1480"/>
                    <a:pt x="832" y="1479"/>
                  </a:cubicBezTo>
                  <a:cubicBezTo>
                    <a:pt x="840" y="1479"/>
                    <a:pt x="840" y="1472"/>
                    <a:pt x="840" y="1472"/>
                  </a:cubicBezTo>
                  <a:cubicBezTo>
                    <a:pt x="840" y="1472"/>
                    <a:pt x="841" y="1491"/>
                    <a:pt x="852" y="1489"/>
                  </a:cubicBezTo>
                  <a:cubicBezTo>
                    <a:pt x="863" y="1487"/>
                    <a:pt x="863" y="1477"/>
                    <a:pt x="863" y="1477"/>
                  </a:cubicBezTo>
                  <a:cubicBezTo>
                    <a:pt x="870" y="1481"/>
                    <a:pt x="881" y="1480"/>
                    <a:pt x="884" y="1467"/>
                  </a:cubicBezTo>
                  <a:cubicBezTo>
                    <a:pt x="886" y="1455"/>
                    <a:pt x="892" y="1431"/>
                    <a:pt x="892" y="1422"/>
                  </a:cubicBezTo>
                  <a:cubicBezTo>
                    <a:pt x="891" y="1413"/>
                    <a:pt x="898" y="1393"/>
                    <a:pt x="898" y="1385"/>
                  </a:cubicBezTo>
                  <a:cubicBezTo>
                    <a:pt x="903" y="1362"/>
                    <a:pt x="909" y="1354"/>
                    <a:pt x="907" y="1347"/>
                  </a:cubicBezTo>
                  <a:cubicBezTo>
                    <a:pt x="915" y="1356"/>
                    <a:pt x="922" y="1365"/>
                    <a:pt x="926" y="1367"/>
                  </a:cubicBezTo>
                  <a:cubicBezTo>
                    <a:pt x="928" y="1381"/>
                    <a:pt x="941" y="1401"/>
                    <a:pt x="953" y="1402"/>
                  </a:cubicBezTo>
                  <a:cubicBezTo>
                    <a:pt x="968" y="1403"/>
                    <a:pt x="964" y="1392"/>
                    <a:pt x="959" y="1381"/>
                  </a:cubicBezTo>
                  <a:cubicBezTo>
                    <a:pt x="955" y="1369"/>
                    <a:pt x="954" y="1355"/>
                    <a:pt x="950" y="1350"/>
                  </a:cubicBezTo>
                  <a:cubicBezTo>
                    <a:pt x="946" y="1344"/>
                    <a:pt x="939" y="1315"/>
                    <a:pt x="931" y="1305"/>
                  </a:cubicBezTo>
                  <a:cubicBezTo>
                    <a:pt x="924" y="1295"/>
                    <a:pt x="893" y="1251"/>
                    <a:pt x="886" y="1244"/>
                  </a:cubicBezTo>
                  <a:cubicBezTo>
                    <a:pt x="884" y="1239"/>
                    <a:pt x="885" y="1222"/>
                    <a:pt x="882" y="1210"/>
                  </a:cubicBezTo>
                  <a:cubicBezTo>
                    <a:pt x="878" y="1198"/>
                    <a:pt x="879" y="1186"/>
                    <a:pt x="876" y="1172"/>
                  </a:cubicBezTo>
                  <a:cubicBezTo>
                    <a:pt x="872" y="1158"/>
                    <a:pt x="872" y="1130"/>
                    <a:pt x="871" y="1111"/>
                  </a:cubicBezTo>
                  <a:cubicBezTo>
                    <a:pt x="870" y="1078"/>
                    <a:pt x="870" y="950"/>
                    <a:pt x="851" y="903"/>
                  </a:cubicBezTo>
                  <a:cubicBezTo>
                    <a:pt x="847" y="889"/>
                    <a:pt x="843" y="865"/>
                    <a:pt x="844" y="832"/>
                  </a:cubicBezTo>
                  <a:cubicBezTo>
                    <a:pt x="842" y="740"/>
                    <a:pt x="821" y="688"/>
                    <a:pt x="823" y="659"/>
                  </a:cubicBezTo>
                  <a:cubicBezTo>
                    <a:pt x="829" y="618"/>
                    <a:pt x="820" y="574"/>
                    <a:pt x="812" y="539"/>
                  </a:cubicBezTo>
                  <a:cubicBezTo>
                    <a:pt x="795" y="465"/>
                    <a:pt x="759" y="445"/>
                    <a:pt x="743" y="442"/>
                  </a:cubicBezTo>
                  <a:cubicBezTo>
                    <a:pt x="726" y="438"/>
                    <a:pt x="687" y="427"/>
                    <a:pt x="672" y="421"/>
                  </a:cubicBezTo>
                  <a:cubicBezTo>
                    <a:pt x="656" y="414"/>
                    <a:pt x="615" y="390"/>
                    <a:pt x="598" y="384"/>
                  </a:cubicBezTo>
                  <a:cubicBezTo>
                    <a:pt x="584" y="379"/>
                    <a:pt x="558" y="363"/>
                    <a:pt x="558" y="363"/>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1" name="Freeform 272">
              <a:extLst>
                <a:ext uri="{FF2B5EF4-FFF2-40B4-BE49-F238E27FC236}">
                  <a16:creationId xmlns:a16="http://schemas.microsoft.com/office/drawing/2014/main" id="{12FC04D9-F459-F137-403B-CAC47CC6C56A}"/>
                </a:ext>
              </a:extLst>
            </p:cNvPr>
            <p:cNvSpPr>
              <a:spLocks/>
            </p:cNvSpPr>
            <p:nvPr/>
          </p:nvSpPr>
          <p:spPr bwMode="auto">
            <a:xfrm>
              <a:off x="1432" y="946"/>
              <a:ext cx="32" cy="47"/>
            </a:xfrm>
            <a:custGeom>
              <a:avLst/>
              <a:gdLst>
                <a:gd name="T0" fmla="*/ 47 w 25"/>
                <a:gd name="T1" fmla="*/ 51 h 35"/>
                <a:gd name="T2" fmla="*/ 45 w 25"/>
                <a:gd name="T3" fmla="*/ 16 h 35"/>
                <a:gd name="T4" fmla="*/ 10 w 25"/>
                <a:gd name="T5" fmla="*/ 16 h 35"/>
                <a:gd name="T6" fmla="*/ 6 w 25"/>
                <a:gd name="T7" fmla="*/ 85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35">
                  <a:moveTo>
                    <a:pt x="23" y="21"/>
                  </a:moveTo>
                  <a:cubicBezTo>
                    <a:pt x="25" y="20"/>
                    <a:pt x="24" y="11"/>
                    <a:pt x="21" y="7"/>
                  </a:cubicBezTo>
                  <a:cubicBezTo>
                    <a:pt x="19" y="3"/>
                    <a:pt x="10" y="0"/>
                    <a:pt x="5" y="7"/>
                  </a:cubicBezTo>
                  <a:cubicBezTo>
                    <a:pt x="1" y="13"/>
                    <a:pt x="0" y="25"/>
                    <a:pt x="3" y="35"/>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2" name="Freeform 273">
              <a:extLst>
                <a:ext uri="{FF2B5EF4-FFF2-40B4-BE49-F238E27FC236}">
                  <a16:creationId xmlns:a16="http://schemas.microsoft.com/office/drawing/2014/main" id="{A4CF5D5C-3D50-0D24-8238-B5BD16FBF0D6}"/>
                </a:ext>
              </a:extLst>
            </p:cNvPr>
            <p:cNvSpPr>
              <a:spLocks/>
            </p:cNvSpPr>
            <p:nvPr/>
          </p:nvSpPr>
          <p:spPr bwMode="auto">
            <a:xfrm>
              <a:off x="1441" y="950"/>
              <a:ext cx="5" cy="18"/>
            </a:xfrm>
            <a:custGeom>
              <a:avLst/>
              <a:gdLst>
                <a:gd name="T0" fmla="*/ 8 w 4"/>
                <a:gd name="T1" fmla="*/ 0 h 13"/>
                <a:gd name="T2" fmla="*/ 6 w 4"/>
                <a:gd name="T3" fmla="*/ 35 h 13"/>
                <a:gd name="T4" fmla="*/ 0 60000 65536"/>
                <a:gd name="T5" fmla="*/ 0 60000 65536"/>
              </a:gdLst>
              <a:ahLst/>
              <a:cxnLst>
                <a:cxn ang="T4">
                  <a:pos x="T0" y="T1"/>
                </a:cxn>
                <a:cxn ang="T5">
                  <a:pos x="T2" y="T3"/>
                </a:cxn>
              </a:cxnLst>
              <a:rect l="0" t="0" r="r" b="b"/>
              <a:pathLst>
                <a:path w="4" h="13">
                  <a:moveTo>
                    <a:pt x="4" y="0"/>
                  </a:moveTo>
                  <a:cubicBezTo>
                    <a:pt x="1" y="3"/>
                    <a:pt x="0" y="9"/>
                    <a:pt x="3" y="13"/>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3" name="Freeform 274">
              <a:extLst>
                <a:ext uri="{FF2B5EF4-FFF2-40B4-BE49-F238E27FC236}">
                  <a16:creationId xmlns:a16="http://schemas.microsoft.com/office/drawing/2014/main" id="{169AF00C-861F-003E-0717-A33438049076}"/>
                </a:ext>
              </a:extLst>
            </p:cNvPr>
            <p:cNvSpPr>
              <a:spLocks/>
            </p:cNvSpPr>
            <p:nvPr/>
          </p:nvSpPr>
          <p:spPr bwMode="auto">
            <a:xfrm>
              <a:off x="1653" y="1074"/>
              <a:ext cx="26" cy="9"/>
            </a:xfrm>
            <a:custGeom>
              <a:avLst/>
              <a:gdLst>
                <a:gd name="T0" fmla="*/ 44 w 20"/>
                <a:gd name="T1" fmla="*/ 0 h 6"/>
                <a:gd name="T2" fmla="*/ 34 w 20"/>
                <a:gd name="T3" fmla="*/ 12 h 6"/>
                <a:gd name="T4" fmla="*/ 0 w 20"/>
                <a:gd name="T5" fmla="*/ 14 h 6"/>
                <a:gd name="T6" fmla="*/ 0 60000 65536"/>
                <a:gd name="T7" fmla="*/ 0 60000 65536"/>
                <a:gd name="T8" fmla="*/ 0 60000 65536"/>
              </a:gdLst>
              <a:ahLst/>
              <a:cxnLst>
                <a:cxn ang="T6">
                  <a:pos x="T0" y="T1"/>
                </a:cxn>
                <a:cxn ang="T7">
                  <a:pos x="T2" y="T3"/>
                </a:cxn>
                <a:cxn ang="T8">
                  <a:pos x="T4" y="T5"/>
                </a:cxn>
              </a:cxnLst>
              <a:rect l="0" t="0" r="r" b="b"/>
              <a:pathLst>
                <a:path w="20" h="6">
                  <a:moveTo>
                    <a:pt x="20" y="0"/>
                  </a:moveTo>
                  <a:cubicBezTo>
                    <a:pt x="18" y="2"/>
                    <a:pt x="17" y="2"/>
                    <a:pt x="15" y="3"/>
                  </a:cubicBezTo>
                  <a:cubicBezTo>
                    <a:pt x="9" y="6"/>
                    <a:pt x="6" y="2"/>
                    <a:pt x="0" y="4"/>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4" name="Freeform 275">
              <a:extLst>
                <a:ext uri="{FF2B5EF4-FFF2-40B4-BE49-F238E27FC236}">
                  <a16:creationId xmlns:a16="http://schemas.microsoft.com/office/drawing/2014/main" id="{112C25F0-20C2-BA06-A836-8B4C4C2D899F}"/>
                </a:ext>
              </a:extLst>
            </p:cNvPr>
            <p:cNvSpPr>
              <a:spLocks/>
            </p:cNvSpPr>
            <p:nvPr/>
          </p:nvSpPr>
          <p:spPr bwMode="auto">
            <a:xfrm>
              <a:off x="1451" y="2203"/>
              <a:ext cx="41" cy="23"/>
            </a:xfrm>
            <a:custGeom>
              <a:avLst/>
              <a:gdLst>
                <a:gd name="T0" fmla="*/ 22 w 31"/>
                <a:gd name="T1" fmla="*/ 0 h 17"/>
                <a:gd name="T2" fmla="*/ 21 w 31"/>
                <a:gd name="T3" fmla="*/ 37 h 17"/>
                <a:gd name="T4" fmla="*/ 49 w 31"/>
                <a:gd name="T5" fmla="*/ 15 h 17"/>
                <a:gd name="T6" fmla="*/ 0 60000 65536"/>
                <a:gd name="T7" fmla="*/ 0 60000 65536"/>
                <a:gd name="T8" fmla="*/ 0 60000 65536"/>
              </a:gdLst>
              <a:ahLst/>
              <a:cxnLst>
                <a:cxn ang="T6">
                  <a:pos x="T0" y="T1"/>
                </a:cxn>
                <a:cxn ang="T7">
                  <a:pos x="T2" y="T3"/>
                </a:cxn>
                <a:cxn ang="T8">
                  <a:pos x="T4" y="T5"/>
                </a:cxn>
              </a:cxnLst>
              <a:rect l="0" t="0" r="r" b="b"/>
              <a:pathLst>
                <a:path w="31" h="17">
                  <a:moveTo>
                    <a:pt x="10" y="0"/>
                  </a:moveTo>
                  <a:cubicBezTo>
                    <a:pt x="0" y="2"/>
                    <a:pt x="1" y="12"/>
                    <a:pt x="9" y="15"/>
                  </a:cubicBezTo>
                  <a:cubicBezTo>
                    <a:pt x="16" y="17"/>
                    <a:pt x="31" y="8"/>
                    <a:pt x="21" y="6"/>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65" name="Freeform 276">
              <a:extLst>
                <a:ext uri="{FF2B5EF4-FFF2-40B4-BE49-F238E27FC236}">
                  <a16:creationId xmlns:a16="http://schemas.microsoft.com/office/drawing/2014/main" id="{E5A77E22-3CE3-27CB-340B-E57F260780C0}"/>
                </a:ext>
              </a:extLst>
            </p:cNvPr>
            <p:cNvSpPr>
              <a:spLocks/>
            </p:cNvSpPr>
            <p:nvPr/>
          </p:nvSpPr>
          <p:spPr bwMode="auto">
            <a:xfrm>
              <a:off x="1629" y="1589"/>
              <a:ext cx="41" cy="39"/>
            </a:xfrm>
            <a:custGeom>
              <a:avLst/>
              <a:gdLst>
                <a:gd name="T0" fmla="*/ 21 w 31"/>
                <a:gd name="T1" fmla="*/ 7 h 29"/>
                <a:gd name="T2" fmla="*/ 44 w 31"/>
                <a:gd name="T3" fmla="*/ 63 h 29"/>
                <a:gd name="T4" fmla="*/ 70 w 31"/>
                <a:gd name="T5" fmla="*/ 35 h 29"/>
                <a:gd name="T6" fmla="*/ 38 w 31"/>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9">
                  <a:moveTo>
                    <a:pt x="9" y="3"/>
                  </a:moveTo>
                  <a:cubicBezTo>
                    <a:pt x="0" y="12"/>
                    <a:pt x="5" y="29"/>
                    <a:pt x="19" y="26"/>
                  </a:cubicBezTo>
                  <a:cubicBezTo>
                    <a:pt x="24" y="24"/>
                    <a:pt x="29" y="20"/>
                    <a:pt x="30" y="14"/>
                  </a:cubicBezTo>
                  <a:cubicBezTo>
                    <a:pt x="31" y="5"/>
                    <a:pt x="24" y="2"/>
                    <a:pt x="17" y="0"/>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66" name="Freeform 277">
              <a:extLst>
                <a:ext uri="{FF2B5EF4-FFF2-40B4-BE49-F238E27FC236}">
                  <a16:creationId xmlns:a16="http://schemas.microsoft.com/office/drawing/2014/main" id="{A07996C4-4CE4-11E9-C62C-E77A0541246E}"/>
                </a:ext>
              </a:extLst>
            </p:cNvPr>
            <p:cNvSpPr>
              <a:spLocks/>
            </p:cNvSpPr>
            <p:nvPr/>
          </p:nvSpPr>
          <p:spPr bwMode="auto">
            <a:xfrm>
              <a:off x="1264" y="1588"/>
              <a:ext cx="57" cy="55"/>
            </a:xfrm>
            <a:custGeom>
              <a:avLst/>
              <a:gdLst>
                <a:gd name="T0" fmla="*/ 45 w 44"/>
                <a:gd name="T1" fmla="*/ 1 h 41"/>
                <a:gd name="T2" fmla="*/ 17 w 44"/>
                <a:gd name="T3" fmla="*/ 58 h 41"/>
                <a:gd name="T4" fmla="*/ 74 w 44"/>
                <a:gd name="T5" fmla="*/ 9 h 41"/>
                <a:gd name="T6" fmla="*/ 0 60000 65536"/>
                <a:gd name="T7" fmla="*/ 0 60000 65536"/>
                <a:gd name="T8" fmla="*/ 0 60000 65536"/>
              </a:gdLst>
              <a:ahLst/>
              <a:cxnLst>
                <a:cxn ang="T6">
                  <a:pos x="T0" y="T1"/>
                </a:cxn>
                <a:cxn ang="T7">
                  <a:pos x="T2" y="T3"/>
                </a:cxn>
                <a:cxn ang="T8">
                  <a:pos x="T4" y="T5"/>
                </a:cxn>
              </a:cxnLst>
              <a:rect l="0" t="0" r="r" b="b"/>
              <a:pathLst>
                <a:path w="44" h="41">
                  <a:moveTo>
                    <a:pt x="21" y="1"/>
                  </a:moveTo>
                  <a:cubicBezTo>
                    <a:pt x="10" y="0"/>
                    <a:pt x="0" y="13"/>
                    <a:pt x="8" y="24"/>
                  </a:cubicBezTo>
                  <a:cubicBezTo>
                    <a:pt x="20" y="41"/>
                    <a:pt x="44" y="21"/>
                    <a:pt x="34" y="4"/>
                  </a:cubicBezTo>
                </a:path>
              </a:pathLst>
            </a:custGeom>
            <a:solidFill>
              <a:srgbClr val="FDEAE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67" name="Freeform 278">
              <a:extLst>
                <a:ext uri="{FF2B5EF4-FFF2-40B4-BE49-F238E27FC236}">
                  <a16:creationId xmlns:a16="http://schemas.microsoft.com/office/drawing/2014/main" id="{097E04E4-6A80-BF10-11B4-730BDBEC0E5A}"/>
                </a:ext>
              </a:extLst>
            </p:cNvPr>
            <p:cNvSpPr>
              <a:spLocks/>
            </p:cNvSpPr>
            <p:nvPr/>
          </p:nvSpPr>
          <p:spPr bwMode="auto">
            <a:xfrm>
              <a:off x="1173" y="1559"/>
              <a:ext cx="6" cy="174"/>
            </a:xfrm>
            <a:custGeom>
              <a:avLst/>
              <a:gdLst>
                <a:gd name="T0" fmla="*/ 0 w 4"/>
                <a:gd name="T1" fmla="*/ 317 h 129"/>
                <a:gd name="T2" fmla="*/ 0 w 4"/>
                <a:gd name="T3" fmla="*/ 312 h 129"/>
                <a:gd name="T4" fmla="*/ 0 w 4"/>
                <a:gd name="T5" fmla="*/ 0 h 129"/>
                <a:gd name="T6" fmla="*/ 0 60000 65536"/>
                <a:gd name="T7" fmla="*/ 0 60000 65536"/>
                <a:gd name="T8" fmla="*/ 0 60000 65536"/>
              </a:gdLst>
              <a:ahLst/>
              <a:cxnLst>
                <a:cxn ang="T6">
                  <a:pos x="T0" y="T1"/>
                </a:cxn>
                <a:cxn ang="T7">
                  <a:pos x="T2" y="T3"/>
                </a:cxn>
                <a:cxn ang="T8">
                  <a:pos x="T4" y="T5"/>
                </a:cxn>
              </a:cxnLst>
              <a:rect l="0" t="0" r="r" b="b"/>
              <a:pathLst>
                <a:path w="4" h="129">
                  <a:moveTo>
                    <a:pt x="0" y="129"/>
                  </a:moveTo>
                  <a:cubicBezTo>
                    <a:pt x="0" y="127"/>
                    <a:pt x="0" y="127"/>
                    <a:pt x="0" y="127"/>
                  </a:cubicBezTo>
                  <a:cubicBezTo>
                    <a:pt x="3" y="84"/>
                    <a:pt x="4" y="9"/>
                    <a:pt x="0"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8" name="Freeform 279">
              <a:extLst>
                <a:ext uri="{FF2B5EF4-FFF2-40B4-BE49-F238E27FC236}">
                  <a16:creationId xmlns:a16="http://schemas.microsoft.com/office/drawing/2014/main" id="{56F130E1-DFBE-1E70-8676-6D91A136AFDA}"/>
                </a:ext>
              </a:extLst>
            </p:cNvPr>
            <p:cNvSpPr>
              <a:spLocks/>
            </p:cNvSpPr>
            <p:nvPr/>
          </p:nvSpPr>
          <p:spPr bwMode="auto">
            <a:xfrm>
              <a:off x="1273" y="1589"/>
              <a:ext cx="35" cy="39"/>
            </a:xfrm>
            <a:custGeom>
              <a:avLst/>
              <a:gdLst>
                <a:gd name="T0" fmla="*/ 29 w 27"/>
                <a:gd name="T1" fmla="*/ 0 h 29"/>
                <a:gd name="T2" fmla="*/ 58 w 27"/>
                <a:gd name="T3" fmla="*/ 35 h 29"/>
                <a:gd name="T4" fmla="*/ 29 w 27"/>
                <a:gd name="T5" fmla="*/ 70 h 29"/>
                <a:gd name="T6" fmla="*/ 0 w 27"/>
                <a:gd name="T7" fmla="*/ 4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9">
                  <a:moveTo>
                    <a:pt x="13" y="0"/>
                  </a:moveTo>
                  <a:cubicBezTo>
                    <a:pt x="21" y="0"/>
                    <a:pt x="27" y="6"/>
                    <a:pt x="27" y="14"/>
                  </a:cubicBezTo>
                  <a:cubicBezTo>
                    <a:pt x="27" y="22"/>
                    <a:pt x="21" y="29"/>
                    <a:pt x="13" y="29"/>
                  </a:cubicBezTo>
                  <a:cubicBezTo>
                    <a:pt x="7" y="29"/>
                    <a:pt x="2" y="25"/>
                    <a:pt x="0" y="2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69" name="Oval 280">
              <a:extLst>
                <a:ext uri="{FF2B5EF4-FFF2-40B4-BE49-F238E27FC236}">
                  <a16:creationId xmlns:a16="http://schemas.microsoft.com/office/drawing/2014/main" id="{B66EDA7F-3F99-2D4B-4077-679759C89691}"/>
                </a:ext>
              </a:extLst>
            </p:cNvPr>
            <p:cNvSpPr>
              <a:spLocks noChangeArrowheads="1"/>
            </p:cNvSpPr>
            <p:nvPr/>
          </p:nvSpPr>
          <p:spPr bwMode="auto">
            <a:xfrm>
              <a:off x="1285" y="1602"/>
              <a:ext cx="10" cy="11"/>
            </a:xfrm>
            <a:prstGeom prst="ellipse">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570" name="Freeform 281">
              <a:extLst>
                <a:ext uri="{FF2B5EF4-FFF2-40B4-BE49-F238E27FC236}">
                  <a16:creationId xmlns:a16="http://schemas.microsoft.com/office/drawing/2014/main" id="{A83C6FE9-0F19-9A20-32D7-C58C00119CB1}"/>
                </a:ext>
              </a:extLst>
            </p:cNvPr>
            <p:cNvSpPr>
              <a:spLocks/>
            </p:cNvSpPr>
            <p:nvPr/>
          </p:nvSpPr>
          <p:spPr bwMode="auto">
            <a:xfrm>
              <a:off x="1242" y="1322"/>
              <a:ext cx="168" cy="17"/>
            </a:xfrm>
            <a:custGeom>
              <a:avLst/>
              <a:gdLst>
                <a:gd name="T0" fmla="*/ 0 w 129"/>
                <a:gd name="T1" fmla="*/ 1 h 13"/>
                <a:gd name="T2" fmla="*/ 27 w 129"/>
                <a:gd name="T3" fmla="*/ 5 h 13"/>
                <a:gd name="T4" fmla="*/ 56 w 129"/>
                <a:gd name="T5" fmla="*/ 7 h 13"/>
                <a:gd name="T6" fmla="*/ 155 w 129"/>
                <a:gd name="T7" fmla="*/ 21 h 13"/>
                <a:gd name="T8" fmla="*/ 190 w 129"/>
                <a:gd name="T9" fmla="*/ 27 h 13"/>
                <a:gd name="T10" fmla="*/ 285 w 129"/>
                <a:gd name="T11" fmla="*/ 27 h 13"/>
                <a:gd name="T12" fmla="*/ 285 w 129"/>
                <a:gd name="T13" fmla="*/ 27 h 13"/>
                <a:gd name="T14" fmla="*/ 285 w 129"/>
                <a:gd name="T15" fmla="*/ 27 h 13"/>
                <a:gd name="T16" fmla="*/ 285 w 129"/>
                <a:gd name="T17" fmla="*/ 27 h 13"/>
                <a:gd name="T18" fmla="*/ 190 w 129"/>
                <a:gd name="T19" fmla="*/ 21 h 13"/>
                <a:gd name="T20" fmla="*/ 156 w 129"/>
                <a:gd name="T21" fmla="*/ 16 h 13"/>
                <a:gd name="T22" fmla="*/ 56 w 129"/>
                <a:gd name="T23" fmla="*/ 0 h 13"/>
                <a:gd name="T24" fmla="*/ 27 w 129"/>
                <a:gd name="T25" fmla="*/ 0 h 13"/>
                <a:gd name="T26" fmla="*/ 0 w 129"/>
                <a:gd name="T27" fmla="*/ 1 h 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9" h="13">
                  <a:moveTo>
                    <a:pt x="0" y="1"/>
                  </a:moveTo>
                  <a:cubicBezTo>
                    <a:pt x="12" y="2"/>
                    <a:pt x="12" y="2"/>
                    <a:pt x="12" y="2"/>
                  </a:cubicBezTo>
                  <a:cubicBezTo>
                    <a:pt x="18" y="3"/>
                    <a:pt x="24" y="3"/>
                    <a:pt x="25" y="3"/>
                  </a:cubicBezTo>
                  <a:cubicBezTo>
                    <a:pt x="40" y="4"/>
                    <a:pt x="57" y="7"/>
                    <a:pt x="70" y="9"/>
                  </a:cubicBezTo>
                  <a:cubicBezTo>
                    <a:pt x="86" y="12"/>
                    <a:pt x="86" y="12"/>
                    <a:pt x="86" y="12"/>
                  </a:cubicBezTo>
                  <a:cubicBezTo>
                    <a:pt x="100" y="13"/>
                    <a:pt x="119" y="12"/>
                    <a:pt x="129" y="12"/>
                  </a:cubicBezTo>
                  <a:cubicBezTo>
                    <a:pt x="129" y="12"/>
                    <a:pt x="129" y="12"/>
                    <a:pt x="129" y="12"/>
                  </a:cubicBezTo>
                  <a:cubicBezTo>
                    <a:pt x="129" y="12"/>
                    <a:pt x="129" y="12"/>
                    <a:pt x="129" y="12"/>
                  </a:cubicBezTo>
                  <a:cubicBezTo>
                    <a:pt x="129" y="12"/>
                    <a:pt x="129" y="12"/>
                    <a:pt x="129" y="12"/>
                  </a:cubicBezTo>
                  <a:cubicBezTo>
                    <a:pt x="119" y="12"/>
                    <a:pt x="101" y="11"/>
                    <a:pt x="86" y="9"/>
                  </a:cubicBezTo>
                  <a:cubicBezTo>
                    <a:pt x="71" y="7"/>
                    <a:pt x="71" y="7"/>
                    <a:pt x="71" y="7"/>
                  </a:cubicBezTo>
                  <a:cubicBezTo>
                    <a:pt x="57" y="5"/>
                    <a:pt x="40" y="2"/>
                    <a:pt x="25" y="0"/>
                  </a:cubicBezTo>
                  <a:cubicBezTo>
                    <a:pt x="24" y="0"/>
                    <a:pt x="18" y="1"/>
                    <a:pt x="12" y="0"/>
                  </a:cubicBezTo>
                  <a:cubicBezTo>
                    <a:pt x="12" y="0"/>
                    <a:pt x="0" y="1"/>
                    <a:pt x="0" y="1"/>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71" name="Freeform 282">
              <a:extLst>
                <a:ext uri="{FF2B5EF4-FFF2-40B4-BE49-F238E27FC236}">
                  <a16:creationId xmlns:a16="http://schemas.microsoft.com/office/drawing/2014/main" id="{52D1DA65-DD9B-482F-B386-18B82E0AA2D2}"/>
                </a:ext>
              </a:extLst>
            </p:cNvPr>
            <p:cNvSpPr>
              <a:spLocks/>
            </p:cNvSpPr>
            <p:nvPr/>
          </p:nvSpPr>
          <p:spPr bwMode="auto">
            <a:xfrm>
              <a:off x="1433" y="1258"/>
              <a:ext cx="78" cy="78"/>
            </a:xfrm>
            <a:custGeom>
              <a:avLst/>
              <a:gdLst>
                <a:gd name="T0" fmla="*/ 66 w 60"/>
                <a:gd name="T1" fmla="*/ 134 h 58"/>
                <a:gd name="T2" fmla="*/ 57 w 60"/>
                <a:gd name="T3" fmla="*/ 134 h 58"/>
                <a:gd name="T4" fmla="*/ 51 w 60"/>
                <a:gd name="T5" fmla="*/ 134 h 58"/>
                <a:gd name="T6" fmla="*/ 0 w 60"/>
                <a:gd name="T7" fmla="*/ 62 h 58"/>
                <a:gd name="T8" fmla="*/ 0 w 60"/>
                <a:gd name="T9" fmla="*/ 62 h 58"/>
                <a:gd name="T10" fmla="*/ 51 w 60"/>
                <a:gd name="T11" fmla="*/ 140 h 58"/>
                <a:gd name="T12" fmla="*/ 57 w 60"/>
                <a:gd name="T13" fmla="*/ 141 h 58"/>
                <a:gd name="T14" fmla="*/ 66 w 60"/>
                <a:gd name="T15" fmla="*/ 140 h 58"/>
                <a:gd name="T16" fmla="*/ 131 w 60"/>
                <a:gd name="T17" fmla="*/ 0 h 58"/>
                <a:gd name="T18" fmla="*/ 131 w 60"/>
                <a:gd name="T19" fmla="*/ 0 h 58"/>
                <a:gd name="T20" fmla="*/ 66 w 60"/>
                <a:gd name="T21" fmla="*/ 134 h 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58">
                  <a:moveTo>
                    <a:pt x="30" y="55"/>
                  </a:moveTo>
                  <a:cubicBezTo>
                    <a:pt x="26" y="55"/>
                    <a:pt x="26" y="55"/>
                    <a:pt x="26" y="55"/>
                  </a:cubicBezTo>
                  <a:cubicBezTo>
                    <a:pt x="23" y="55"/>
                    <a:pt x="23" y="55"/>
                    <a:pt x="23" y="55"/>
                  </a:cubicBezTo>
                  <a:cubicBezTo>
                    <a:pt x="17" y="54"/>
                    <a:pt x="8" y="43"/>
                    <a:pt x="0" y="25"/>
                  </a:cubicBezTo>
                  <a:cubicBezTo>
                    <a:pt x="0" y="25"/>
                    <a:pt x="0" y="25"/>
                    <a:pt x="0" y="25"/>
                  </a:cubicBezTo>
                  <a:cubicBezTo>
                    <a:pt x="3" y="32"/>
                    <a:pt x="12" y="56"/>
                    <a:pt x="23" y="57"/>
                  </a:cubicBezTo>
                  <a:cubicBezTo>
                    <a:pt x="26" y="58"/>
                    <a:pt x="26" y="58"/>
                    <a:pt x="26" y="58"/>
                  </a:cubicBezTo>
                  <a:cubicBezTo>
                    <a:pt x="30" y="57"/>
                    <a:pt x="30" y="57"/>
                    <a:pt x="30" y="57"/>
                  </a:cubicBezTo>
                  <a:cubicBezTo>
                    <a:pt x="42" y="56"/>
                    <a:pt x="56" y="22"/>
                    <a:pt x="60" y="0"/>
                  </a:cubicBezTo>
                  <a:cubicBezTo>
                    <a:pt x="60" y="0"/>
                    <a:pt x="60" y="0"/>
                    <a:pt x="60" y="0"/>
                  </a:cubicBezTo>
                  <a:cubicBezTo>
                    <a:pt x="55" y="23"/>
                    <a:pt x="39" y="54"/>
                    <a:pt x="30" y="55"/>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72" name="Freeform 283">
              <a:extLst>
                <a:ext uri="{FF2B5EF4-FFF2-40B4-BE49-F238E27FC236}">
                  <a16:creationId xmlns:a16="http://schemas.microsoft.com/office/drawing/2014/main" id="{D241C91C-0D5F-3104-16AD-A4BCF51DAB01}"/>
                </a:ext>
              </a:extLst>
            </p:cNvPr>
            <p:cNvSpPr>
              <a:spLocks/>
            </p:cNvSpPr>
            <p:nvPr/>
          </p:nvSpPr>
          <p:spPr bwMode="auto">
            <a:xfrm>
              <a:off x="1447" y="2201"/>
              <a:ext cx="45" cy="17"/>
            </a:xfrm>
            <a:custGeom>
              <a:avLst/>
              <a:gdLst>
                <a:gd name="T0" fmla="*/ 0 w 34"/>
                <a:gd name="T1" fmla="*/ 27 h 13"/>
                <a:gd name="T2" fmla="*/ 37 w 34"/>
                <a:gd name="T3" fmla="*/ 0 h 13"/>
                <a:gd name="T4" fmla="*/ 79 w 34"/>
                <a:gd name="T5" fmla="*/ 29 h 13"/>
                <a:gd name="T6" fmla="*/ 0 60000 65536"/>
                <a:gd name="T7" fmla="*/ 0 60000 65536"/>
                <a:gd name="T8" fmla="*/ 0 60000 65536"/>
              </a:gdLst>
              <a:ahLst/>
              <a:cxnLst>
                <a:cxn ang="T6">
                  <a:pos x="T0" y="T1"/>
                </a:cxn>
                <a:cxn ang="T7">
                  <a:pos x="T2" y="T3"/>
                </a:cxn>
                <a:cxn ang="T8">
                  <a:pos x="T4" y="T5"/>
                </a:cxn>
              </a:cxnLst>
              <a:rect l="0" t="0" r="r" b="b"/>
              <a:pathLst>
                <a:path w="34" h="13">
                  <a:moveTo>
                    <a:pt x="0" y="12"/>
                  </a:moveTo>
                  <a:cubicBezTo>
                    <a:pt x="7" y="3"/>
                    <a:pt x="8" y="0"/>
                    <a:pt x="16" y="0"/>
                  </a:cubicBezTo>
                  <a:cubicBezTo>
                    <a:pt x="24" y="0"/>
                    <a:pt x="25" y="3"/>
                    <a:pt x="34" y="13"/>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3" name="Freeform 284">
              <a:extLst>
                <a:ext uri="{FF2B5EF4-FFF2-40B4-BE49-F238E27FC236}">
                  <a16:creationId xmlns:a16="http://schemas.microsoft.com/office/drawing/2014/main" id="{4C3AF1F3-CEFE-CB8D-BEC3-9743475DFCF7}"/>
                </a:ext>
              </a:extLst>
            </p:cNvPr>
            <p:cNvSpPr>
              <a:spLocks/>
            </p:cNvSpPr>
            <p:nvPr/>
          </p:nvSpPr>
          <p:spPr bwMode="auto">
            <a:xfrm>
              <a:off x="1447" y="2464"/>
              <a:ext cx="45" cy="8"/>
            </a:xfrm>
            <a:custGeom>
              <a:avLst/>
              <a:gdLst>
                <a:gd name="T0" fmla="*/ 0 w 34"/>
                <a:gd name="T1" fmla="*/ 1 h 6"/>
                <a:gd name="T2" fmla="*/ 37 w 34"/>
                <a:gd name="T3" fmla="*/ 15 h 6"/>
                <a:gd name="T4" fmla="*/ 79 w 34"/>
                <a:gd name="T5" fmla="*/ 0 h 6"/>
                <a:gd name="T6" fmla="*/ 0 60000 65536"/>
                <a:gd name="T7" fmla="*/ 0 60000 65536"/>
                <a:gd name="T8" fmla="*/ 0 60000 65536"/>
              </a:gdLst>
              <a:ahLst/>
              <a:cxnLst>
                <a:cxn ang="T6">
                  <a:pos x="T0" y="T1"/>
                </a:cxn>
                <a:cxn ang="T7">
                  <a:pos x="T2" y="T3"/>
                </a:cxn>
                <a:cxn ang="T8">
                  <a:pos x="T4" y="T5"/>
                </a:cxn>
              </a:cxnLst>
              <a:rect l="0" t="0" r="r" b="b"/>
              <a:pathLst>
                <a:path w="34" h="6">
                  <a:moveTo>
                    <a:pt x="0" y="1"/>
                  </a:moveTo>
                  <a:cubicBezTo>
                    <a:pt x="7" y="5"/>
                    <a:pt x="8" y="6"/>
                    <a:pt x="16" y="6"/>
                  </a:cubicBezTo>
                  <a:cubicBezTo>
                    <a:pt x="24" y="6"/>
                    <a:pt x="25" y="4"/>
                    <a:pt x="34"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4" name="Freeform 285">
              <a:extLst>
                <a:ext uri="{FF2B5EF4-FFF2-40B4-BE49-F238E27FC236}">
                  <a16:creationId xmlns:a16="http://schemas.microsoft.com/office/drawing/2014/main" id="{F6B7C896-B37F-90CA-461E-E89F57E25476}"/>
                </a:ext>
              </a:extLst>
            </p:cNvPr>
            <p:cNvSpPr>
              <a:spLocks/>
            </p:cNvSpPr>
            <p:nvPr/>
          </p:nvSpPr>
          <p:spPr bwMode="auto">
            <a:xfrm>
              <a:off x="1455" y="2210"/>
              <a:ext cx="29" cy="13"/>
            </a:xfrm>
            <a:custGeom>
              <a:avLst/>
              <a:gdLst>
                <a:gd name="T0" fmla="*/ 0 w 22"/>
                <a:gd name="T1" fmla="*/ 0 h 10"/>
                <a:gd name="T2" fmla="*/ 50 w 22"/>
                <a:gd name="T3" fmla="*/ 0 h 10"/>
                <a:gd name="T4" fmla="*/ 0 60000 65536"/>
                <a:gd name="T5" fmla="*/ 0 60000 65536"/>
              </a:gdLst>
              <a:ahLst/>
              <a:cxnLst>
                <a:cxn ang="T4">
                  <a:pos x="T0" y="T1"/>
                </a:cxn>
                <a:cxn ang="T5">
                  <a:pos x="T2" y="T3"/>
                </a:cxn>
              </a:cxnLst>
              <a:rect l="0" t="0" r="r" b="b"/>
              <a:pathLst>
                <a:path w="22" h="10">
                  <a:moveTo>
                    <a:pt x="0" y="0"/>
                  </a:moveTo>
                  <a:cubicBezTo>
                    <a:pt x="2" y="10"/>
                    <a:pt x="18" y="10"/>
                    <a:pt x="22"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5" name="Freeform 286">
              <a:extLst>
                <a:ext uri="{FF2B5EF4-FFF2-40B4-BE49-F238E27FC236}">
                  <a16:creationId xmlns:a16="http://schemas.microsoft.com/office/drawing/2014/main" id="{19F25208-58C4-86FD-5ECF-2BCA45D4F70C}"/>
                </a:ext>
              </a:extLst>
            </p:cNvPr>
            <p:cNvSpPr>
              <a:spLocks/>
            </p:cNvSpPr>
            <p:nvPr/>
          </p:nvSpPr>
          <p:spPr bwMode="auto">
            <a:xfrm>
              <a:off x="1216" y="1663"/>
              <a:ext cx="194" cy="34"/>
            </a:xfrm>
            <a:custGeom>
              <a:avLst/>
              <a:gdLst>
                <a:gd name="T0" fmla="*/ 0 w 149"/>
                <a:gd name="T1" fmla="*/ 0 h 25"/>
                <a:gd name="T2" fmla="*/ 254 w 149"/>
                <a:gd name="T3" fmla="*/ 30 h 25"/>
                <a:gd name="T4" fmla="*/ 329 w 149"/>
                <a:gd name="T5" fmla="*/ 15 h 25"/>
                <a:gd name="T6" fmla="*/ 329 w 149"/>
                <a:gd name="T7" fmla="*/ 15 h 25"/>
                <a:gd name="T8" fmla="*/ 254 w 149"/>
                <a:gd name="T9" fmla="*/ 22 h 25"/>
                <a:gd name="T10" fmla="*/ 0 w 149"/>
                <a:gd name="T11" fmla="*/ 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9" h="25">
                  <a:moveTo>
                    <a:pt x="0" y="0"/>
                  </a:moveTo>
                  <a:cubicBezTo>
                    <a:pt x="29" y="25"/>
                    <a:pt x="74" y="18"/>
                    <a:pt x="115" y="12"/>
                  </a:cubicBezTo>
                  <a:cubicBezTo>
                    <a:pt x="127" y="10"/>
                    <a:pt x="139" y="7"/>
                    <a:pt x="149" y="6"/>
                  </a:cubicBezTo>
                  <a:cubicBezTo>
                    <a:pt x="149" y="6"/>
                    <a:pt x="149" y="6"/>
                    <a:pt x="149" y="6"/>
                  </a:cubicBezTo>
                  <a:cubicBezTo>
                    <a:pt x="139" y="7"/>
                    <a:pt x="127" y="7"/>
                    <a:pt x="115" y="9"/>
                  </a:cubicBezTo>
                  <a:cubicBezTo>
                    <a:pt x="74" y="16"/>
                    <a:pt x="28" y="24"/>
                    <a:pt x="0" y="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76" name="Freeform 287">
              <a:extLst>
                <a:ext uri="{FF2B5EF4-FFF2-40B4-BE49-F238E27FC236}">
                  <a16:creationId xmlns:a16="http://schemas.microsoft.com/office/drawing/2014/main" id="{7A077571-539D-3686-FCC1-4637DB761A5E}"/>
                </a:ext>
              </a:extLst>
            </p:cNvPr>
            <p:cNvSpPr>
              <a:spLocks/>
            </p:cNvSpPr>
            <p:nvPr/>
          </p:nvSpPr>
          <p:spPr bwMode="auto">
            <a:xfrm>
              <a:off x="1763" y="1559"/>
              <a:ext cx="5" cy="174"/>
            </a:xfrm>
            <a:custGeom>
              <a:avLst/>
              <a:gdLst>
                <a:gd name="T0" fmla="*/ 6 w 4"/>
                <a:gd name="T1" fmla="*/ 317 h 129"/>
                <a:gd name="T2" fmla="*/ 6 w 4"/>
                <a:gd name="T3" fmla="*/ 312 h 129"/>
                <a:gd name="T4" fmla="*/ 8 w 4"/>
                <a:gd name="T5" fmla="*/ 0 h 129"/>
                <a:gd name="T6" fmla="*/ 0 60000 65536"/>
                <a:gd name="T7" fmla="*/ 0 60000 65536"/>
                <a:gd name="T8" fmla="*/ 0 60000 65536"/>
              </a:gdLst>
              <a:ahLst/>
              <a:cxnLst>
                <a:cxn ang="T6">
                  <a:pos x="T0" y="T1"/>
                </a:cxn>
                <a:cxn ang="T7">
                  <a:pos x="T2" y="T3"/>
                </a:cxn>
                <a:cxn ang="T8">
                  <a:pos x="T4" y="T5"/>
                </a:cxn>
              </a:cxnLst>
              <a:rect l="0" t="0" r="r" b="b"/>
              <a:pathLst>
                <a:path w="4" h="129">
                  <a:moveTo>
                    <a:pt x="3" y="129"/>
                  </a:moveTo>
                  <a:cubicBezTo>
                    <a:pt x="3" y="127"/>
                    <a:pt x="3" y="127"/>
                    <a:pt x="3" y="127"/>
                  </a:cubicBezTo>
                  <a:cubicBezTo>
                    <a:pt x="1" y="84"/>
                    <a:pt x="0" y="9"/>
                    <a:pt x="4"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7" name="Freeform 288">
              <a:extLst>
                <a:ext uri="{FF2B5EF4-FFF2-40B4-BE49-F238E27FC236}">
                  <a16:creationId xmlns:a16="http://schemas.microsoft.com/office/drawing/2014/main" id="{8BC2AEED-13A0-A15D-3043-14117E47ECD6}"/>
                </a:ext>
              </a:extLst>
            </p:cNvPr>
            <p:cNvSpPr>
              <a:spLocks/>
            </p:cNvSpPr>
            <p:nvPr/>
          </p:nvSpPr>
          <p:spPr bwMode="auto">
            <a:xfrm>
              <a:off x="1667" y="1598"/>
              <a:ext cx="1" cy="4"/>
            </a:xfrm>
            <a:custGeom>
              <a:avLst/>
              <a:gdLst>
                <a:gd name="T0" fmla="*/ 1 w 1"/>
                <a:gd name="T1" fmla="*/ 7 h 3"/>
                <a:gd name="T2" fmla="*/ 0 w 1"/>
                <a:gd name="T3" fmla="*/ 0 h 3"/>
                <a:gd name="T4" fmla="*/ 0 60000 65536"/>
                <a:gd name="T5" fmla="*/ 0 60000 65536"/>
              </a:gdLst>
              <a:ahLst/>
              <a:cxnLst>
                <a:cxn ang="T4">
                  <a:pos x="T0" y="T1"/>
                </a:cxn>
                <a:cxn ang="T5">
                  <a:pos x="T2" y="T3"/>
                </a:cxn>
              </a:cxnLst>
              <a:rect l="0" t="0" r="r" b="b"/>
              <a:pathLst>
                <a:path w="1" h="3">
                  <a:moveTo>
                    <a:pt x="1" y="3"/>
                  </a:moveTo>
                  <a:cubicBezTo>
                    <a:pt x="1" y="2"/>
                    <a:pt x="1" y="1"/>
                    <a:pt x="0"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8" name="Freeform 289">
              <a:extLst>
                <a:ext uri="{FF2B5EF4-FFF2-40B4-BE49-F238E27FC236}">
                  <a16:creationId xmlns:a16="http://schemas.microsoft.com/office/drawing/2014/main" id="{93F55DBB-EA80-53B9-3E9C-9E612D16F7D3}"/>
                </a:ext>
              </a:extLst>
            </p:cNvPr>
            <p:cNvSpPr>
              <a:spLocks/>
            </p:cNvSpPr>
            <p:nvPr/>
          </p:nvSpPr>
          <p:spPr bwMode="auto">
            <a:xfrm>
              <a:off x="1632" y="1589"/>
              <a:ext cx="36" cy="39"/>
            </a:xfrm>
            <a:custGeom>
              <a:avLst/>
              <a:gdLst>
                <a:gd name="T0" fmla="*/ 31 w 28"/>
                <a:gd name="T1" fmla="*/ 0 h 29"/>
                <a:gd name="T2" fmla="*/ 0 w 28"/>
                <a:gd name="T3" fmla="*/ 35 h 29"/>
                <a:gd name="T4" fmla="*/ 31 w 28"/>
                <a:gd name="T5" fmla="*/ 70 h 29"/>
                <a:gd name="T6" fmla="*/ 59 w 28"/>
                <a:gd name="T7" fmla="*/ 4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9">
                  <a:moveTo>
                    <a:pt x="15" y="0"/>
                  </a:moveTo>
                  <a:cubicBezTo>
                    <a:pt x="7" y="0"/>
                    <a:pt x="0" y="6"/>
                    <a:pt x="0" y="14"/>
                  </a:cubicBezTo>
                  <a:cubicBezTo>
                    <a:pt x="0" y="22"/>
                    <a:pt x="7" y="29"/>
                    <a:pt x="15" y="29"/>
                  </a:cubicBezTo>
                  <a:cubicBezTo>
                    <a:pt x="20" y="29"/>
                    <a:pt x="25" y="25"/>
                    <a:pt x="28" y="2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79" name="Oval 290">
              <a:extLst>
                <a:ext uri="{FF2B5EF4-FFF2-40B4-BE49-F238E27FC236}">
                  <a16:creationId xmlns:a16="http://schemas.microsoft.com/office/drawing/2014/main" id="{E8B0093A-E1D0-6D57-49B8-AE95E21EF7C1}"/>
                </a:ext>
              </a:extLst>
            </p:cNvPr>
            <p:cNvSpPr>
              <a:spLocks noChangeArrowheads="1"/>
            </p:cNvSpPr>
            <p:nvPr/>
          </p:nvSpPr>
          <p:spPr bwMode="auto">
            <a:xfrm>
              <a:off x="1646" y="1602"/>
              <a:ext cx="11" cy="11"/>
            </a:xfrm>
            <a:prstGeom prst="ellipse">
              <a:avLst/>
            </a:prstGeom>
            <a:noFill/>
            <a:ln w="4763"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350"/>
            </a:p>
          </p:txBody>
        </p:sp>
        <p:sp>
          <p:nvSpPr>
            <p:cNvPr id="580" name="Freeform 291">
              <a:extLst>
                <a:ext uri="{FF2B5EF4-FFF2-40B4-BE49-F238E27FC236}">
                  <a16:creationId xmlns:a16="http://schemas.microsoft.com/office/drawing/2014/main" id="{4DA52AB5-DCD4-4EEF-1BFF-5AC7679F3F2C}"/>
                </a:ext>
              </a:extLst>
            </p:cNvPr>
            <p:cNvSpPr>
              <a:spLocks/>
            </p:cNvSpPr>
            <p:nvPr/>
          </p:nvSpPr>
          <p:spPr bwMode="auto">
            <a:xfrm>
              <a:off x="1532" y="1320"/>
              <a:ext cx="167" cy="19"/>
            </a:xfrm>
            <a:custGeom>
              <a:avLst/>
              <a:gdLst>
                <a:gd name="T0" fmla="*/ 227 w 129"/>
                <a:gd name="T1" fmla="*/ 5 h 14"/>
                <a:gd name="T2" fmla="*/ 126 w 129"/>
                <a:gd name="T3" fmla="*/ 20 h 14"/>
                <a:gd name="T4" fmla="*/ 91 w 129"/>
                <a:gd name="T5" fmla="*/ 26 h 14"/>
                <a:gd name="T6" fmla="*/ 0 w 129"/>
                <a:gd name="T7" fmla="*/ 33 h 14"/>
                <a:gd name="T8" fmla="*/ 0 w 129"/>
                <a:gd name="T9" fmla="*/ 33 h 14"/>
                <a:gd name="T10" fmla="*/ 0 w 129"/>
                <a:gd name="T11" fmla="*/ 33 h 14"/>
                <a:gd name="T12" fmla="*/ 0 w 129"/>
                <a:gd name="T13" fmla="*/ 33 h 14"/>
                <a:gd name="T14" fmla="*/ 93 w 129"/>
                <a:gd name="T15" fmla="*/ 33 h 14"/>
                <a:gd name="T16" fmla="*/ 126 w 129"/>
                <a:gd name="T17" fmla="*/ 26 h 14"/>
                <a:gd name="T18" fmla="*/ 227 w 129"/>
                <a:gd name="T19" fmla="*/ 10 h 14"/>
                <a:gd name="T20" fmla="*/ 252 w 129"/>
                <a:gd name="T21" fmla="*/ 7 h 14"/>
                <a:gd name="T22" fmla="*/ 280 w 129"/>
                <a:gd name="T23" fmla="*/ 5 h 14"/>
                <a:gd name="T24" fmla="*/ 280 w 129"/>
                <a:gd name="T25" fmla="*/ 5 h 14"/>
                <a:gd name="T26" fmla="*/ 252 w 129"/>
                <a:gd name="T27" fmla="*/ 1 h 14"/>
                <a:gd name="T28" fmla="*/ 227 w 129"/>
                <a:gd name="T29" fmla="*/ 5 h 1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29" h="14">
                  <a:moveTo>
                    <a:pt x="104" y="2"/>
                  </a:moveTo>
                  <a:cubicBezTo>
                    <a:pt x="88" y="3"/>
                    <a:pt x="72" y="6"/>
                    <a:pt x="58" y="8"/>
                  </a:cubicBezTo>
                  <a:cubicBezTo>
                    <a:pt x="42" y="10"/>
                    <a:pt x="42" y="10"/>
                    <a:pt x="42" y="10"/>
                  </a:cubicBezTo>
                  <a:cubicBezTo>
                    <a:pt x="28" y="12"/>
                    <a:pt x="10" y="13"/>
                    <a:pt x="0" y="13"/>
                  </a:cubicBezTo>
                  <a:cubicBezTo>
                    <a:pt x="0" y="13"/>
                    <a:pt x="0" y="13"/>
                    <a:pt x="0" y="13"/>
                  </a:cubicBezTo>
                  <a:cubicBezTo>
                    <a:pt x="0" y="13"/>
                    <a:pt x="0" y="13"/>
                    <a:pt x="0" y="13"/>
                  </a:cubicBezTo>
                  <a:cubicBezTo>
                    <a:pt x="0" y="13"/>
                    <a:pt x="0" y="13"/>
                    <a:pt x="0" y="13"/>
                  </a:cubicBezTo>
                  <a:cubicBezTo>
                    <a:pt x="10" y="13"/>
                    <a:pt x="28" y="14"/>
                    <a:pt x="43" y="13"/>
                  </a:cubicBezTo>
                  <a:cubicBezTo>
                    <a:pt x="58" y="10"/>
                    <a:pt x="58" y="10"/>
                    <a:pt x="58" y="10"/>
                  </a:cubicBezTo>
                  <a:cubicBezTo>
                    <a:pt x="72" y="8"/>
                    <a:pt x="89" y="5"/>
                    <a:pt x="104" y="4"/>
                  </a:cubicBezTo>
                  <a:cubicBezTo>
                    <a:pt x="110" y="3"/>
                    <a:pt x="117" y="3"/>
                    <a:pt x="117" y="3"/>
                  </a:cubicBezTo>
                  <a:cubicBezTo>
                    <a:pt x="117" y="3"/>
                    <a:pt x="129" y="2"/>
                    <a:pt x="129" y="2"/>
                  </a:cubicBezTo>
                  <a:cubicBezTo>
                    <a:pt x="129" y="2"/>
                    <a:pt x="129" y="2"/>
                    <a:pt x="129" y="2"/>
                  </a:cubicBezTo>
                  <a:cubicBezTo>
                    <a:pt x="117" y="1"/>
                    <a:pt x="117" y="1"/>
                    <a:pt x="117" y="1"/>
                  </a:cubicBezTo>
                  <a:cubicBezTo>
                    <a:pt x="117" y="1"/>
                    <a:pt x="109" y="0"/>
                    <a:pt x="104" y="2"/>
                  </a:cubicBezTo>
                  <a:close/>
                </a:path>
              </a:pathLst>
            </a:custGeom>
            <a:solidFill>
              <a:srgbClr val="A7A8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81" name="Freeform 292">
              <a:extLst>
                <a:ext uri="{FF2B5EF4-FFF2-40B4-BE49-F238E27FC236}">
                  <a16:creationId xmlns:a16="http://schemas.microsoft.com/office/drawing/2014/main" id="{90649ED1-6524-6AED-3488-3279A7FEAEF9}"/>
                </a:ext>
              </a:extLst>
            </p:cNvPr>
            <p:cNvSpPr>
              <a:spLocks/>
            </p:cNvSpPr>
            <p:nvPr/>
          </p:nvSpPr>
          <p:spPr bwMode="auto">
            <a:xfrm>
              <a:off x="1531" y="1663"/>
              <a:ext cx="194" cy="34"/>
            </a:xfrm>
            <a:custGeom>
              <a:avLst/>
              <a:gdLst>
                <a:gd name="T0" fmla="*/ 75 w 150"/>
                <a:gd name="T1" fmla="*/ 22 h 25"/>
                <a:gd name="T2" fmla="*/ 0 w 150"/>
                <a:gd name="T3" fmla="*/ 15 h 25"/>
                <a:gd name="T4" fmla="*/ 0 w 150"/>
                <a:gd name="T5" fmla="*/ 15 h 25"/>
                <a:gd name="T6" fmla="*/ 75 w 150"/>
                <a:gd name="T7" fmla="*/ 30 h 25"/>
                <a:gd name="T8" fmla="*/ 325 w 150"/>
                <a:gd name="T9" fmla="*/ 0 h 25"/>
                <a:gd name="T10" fmla="*/ 325 w 150"/>
                <a:gd name="T11" fmla="*/ 0 h 25"/>
                <a:gd name="T12" fmla="*/ 75 w 150"/>
                <a:gd name="T13" fmla="*/ 22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0" h="25">
                  <a:moveTo>
                    <a:pt x="35" y="9"/>
                  </a:moveTo>
                  <a:cubicBezTo>
                    <a:pt x="23" y="7"/>
                    <a:pt x="11" y="7"/>
                    <a:pt x="0" y="6"/>
                  </a:cubicBezTo>
                  <a:cubicBezTo>
                    <a:pt x="0" y="6"/>
                    <a:pt x="0" y="6"/>
                    <a:pt x="0" y="6"/>
                  </a:cubicBezTo>
                  <a:cubicBezTo>
                    <a:pt x="11" y="7"/>
                    <a:pt x="22" y="10"/>
                    <a:pt x="35" y="12"/>
                  </a:cubicBezTo>
                  <a:cubicBezTo>
                    <a:pt x="75" y="18"/>
                    <a:pt x="121" y="25"/>
                    <a:pt x="150" y="0"/>
                  </a:cubicBezTo>
                  <a:cubicBezTo>
                    <a:pt x="150" y="0"/>
                    <a:pt x="150" y="0"/>
                    <a:pt x="150" y="0"/>
                  </a:cubicBezTo>
                  <a:cubicBezTo>
                    <a:pt x="122" y="24"/>
                    <a:pt x="75" y="16"/>
                    <a:pt x="35" y="9"/>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82" name="Freeform 293">
              <a:extLst>
                <a:ext uri="{FF2B5EF4-FFF2-40B4-BE49-F238E27FC236}">
                  <a16:creationId xmlns:a16="http://schemas.microsoft.com/office/drawing/2014/main" id="{466E0E1E-181E-0605-2D49-03C94FFBFDF7}"/>
                </a:ext>
              </a:extLst>
            </p:cNvPr>
            <p:cNvSpPr>
              <a:spLocks/>
            </p:cNvSpPr>
            <p:nvPr/>
          </p:nvSpPr>
          <p:spPr bwMode="auto">
            <a:xfrm>
              <a:off x="1749" y="1539"/>
              <a:ext cx="32" cy="40"/>
            </a:xfrm>
            <a:custGeom>
              <a:avLst/>
              <a:gdLst>
                <a:gd name="T0" fmla="*/ 0 w 25"/>
                <a:gd name="T1" fmla="*/ 71 h 30"/>
                <a:gd name="T2" fmla="*/ 0 w 25"/>
                <a:gd name="T3" fmla="*/ 71 h 30"/>
                <a:gd name="T4" fmla="*/ 52 w 25"/>
                <a:gd name="T5" fmla="*/ 1 h 30"/>
                <a:gd name="T6" fmla="*/ 47 w 25"/>
                <a:gd name="T7" fmla="*/ 0 h 30"/>
                <a:gd name="T8" fmla="*/ 0 w 25"/>
                <a:gd name="T9" fmla="*/ 7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0">
                  <a:moveTo>
                    <a:pt x="0" y="30"/>
                  </a:moveTo>
                  <a:cubicBezTo>
                    <a:pt x="0" y="30"/>
                    <a:pt x="0" y="30"/>
                    <a:pt x="0" y="30"/>
                  </a:cubicBezTo>
                  <a:cubicBezTo>
                    <a:pt x="9" y="24"/>
                    <a:pt x="18" y="15"/>
                    <a:pt x="25" y="1"/>
                  </a:cubicBezTo>
                  <a:cubicBezTo>
                    <a:pt x="23" y="0"/>
                    <a:pt x="23" y="0"/>
                    <a:pt x="23" y="0"/>
                  </a:cubicBezTo>
                  <a:cubicBezTo>
                    <a:pt x="16" y="13"/>
                    <a:pt x="9" y="24"/>
                    <a:pt x="0" y="30"/>
                  </a:cubicBez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83" name="Freeform 294">
              <a:extLst>
                <a:ext uri="{FF2B5EF4-FFF2-40B4-BE49-F238E27FC236}">
                  <a16:creationId xmlns:a16="http://schemas.microsoft.com/office/drawing/2014/main" id="{117F081A-A2C7-F032-85FD-E61D0094EB49}"/>
                </a:ext>
              </a:extLst>
            </p:cNvPr>
            <p:cNvSpPr>
              <a:spLocks/>
            </p:cNvSpPr>
            <p:nvPr/>
          </p:nvSpPr>
          <p:spPr bwMode="auto">
            <a:xfrm>
              <a:off x="1160" y="1539"/>
              <a:ext cx="33" cy="40"/>
            </a:xfrm>
            <a:custGeom>
              <a:avLst/>
              <a:gdLst>
                <a:gd name="T0" fmla="*/ 0 w 25"/>
                <a:gd name="T1" fmla="*/ 1 h 30"/>
                <a:gd name="T2" fmla="*/ 58 w 25"/>
                <a:gd name="T3" fmla="*/ 71 h 30"/>
                <a:gd name="T4" fmla="*/ 58 w 25"/>
                <a:gd name="T5" fmla="*/ 71 h 30"/>
                <a:gd name="T6" fmla="*/ 5 w 25"/>
                <a:gd name="T7" fmla="*/ 0 h 30"/>
                <a:gd name="T8" fmla="*/ 0 w 25"/>
                <a:gd name="T9" fmla="*/ 1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0">
                  <a:moveTo>
                    <a:pt x="0" y="1"/>
                  </a:moveTo>
                  <a:cubicBezTo>
                    <a:pt x="6" y="15"/>
                    <a:pt x="15" y="24"/>
                    <a:pt x="25" y="30"/>
                  </a:cubicBezTo>
                  <a:cubicBezTo>
                    <a:pt x="25" y="30"/>
                    <a:pt x="25" y="30"/>
                    <a:pt x="25" y="30"/>
                  </a:cubicBezTo>
                  <a:cubicBezTo>
                    <a:pt x="16" y="24"/>
                    <a:pt x="8" y="13"/>
                    <a:pt x="2" y="0"/>
                  </a:cubicBezTo>
                  <a:lnTo>
                    <a:pt x="0" y="1"/>
                  </a:lnTo>
                  <a:close/>
                </a:path>
              </a:pathLst>
            </a:custGeom>
            <a:solidFill>
              <a:srgbClr val="58585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584" name="Freeform 295">
              <a:extLst>
                <a:ext uri="{FF2B5EF4-FFF2-40B4-BE49-F238E27FC236}">
                  <a16:creationId xmlns:a16="http://schemas.microsoft.com/office/drawing/2014/main" id="{89D9E8F0-AE61-816D-3643-78836A766338}"/>
                </a:ext>
              </a:extLst>
            </p:cNvPr>
            <p:cNvSpPr>
              <a:spLocks/>
            </p:cNvSpPr>
            <p:nvPr/>
          </p:nvSpPr>
          <p:spPr bwMode="auto">
            <a:xfrm>
              <a:off x="1451" y="930"/>
              <a:ext cx="18" cy="18"/>
            </a:xfrm>
            <a:custGeom>
              <a:avLst/>
              <a:gdLst>
                <a:gd name="T0" fmla="*/ 13 w 14"/>
                <a:gd name="T1" fmla="*/ 35 h 13"/>
                <a:gd name="T2" fmla="*/ 5 w 14"/>
                <a:gd name="T3" fmla="*/ 24 h 13"/>
                <a:gd name="T4" fmla="*/ 0 60000 65536"/>
                <a:gd name="T5" fmla="*/ 0 60000 65536"/>
              </a:gdLst>
              <a:ahLst/>
              <a:cxnLst>
                <a:cxn ang="T4">
                  <a:pos x="T0" y="T1"/>
                </a:cxn>
                <a:cxn ang="T5">
                  <a:pos x="T2" y="T3"/>
                </a:cxn>
              </a:cxnLst>
              <a:rect l="0" t="0" r="r" b="b"/>
              <a:pathLst>
                <a:path w="14" h="13">
                  <a:moveTo>
                    <a:pt x="6" y="13"/>
                  </a:moveTo>
                  <a:cubicBezTo>
                    <a:pt x="14" y="4"/>
                    <a:pt x="0" y="0"/>
                    <a:pt x="2" y="9"/>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85" name="Freeform 296">
              <a:extLst>
                <a:ext uri="{FF2B5EF4-FFF2-40B4-BE49-F238E27FC236}">
                  <a16:creationId xmlns:a16="http://schemas.microsoft.com/office/drawing/2014/main" id="{0687FACB-0CAC-406A-17C3-09C3E25576E0}"/>
                </a:ext>
              </a:extLst>
            </p:cNvPr>
            <p:cNvSpPr>
              <a:spLocks/>
            </p:cNvSpPr>
            <p:nvPr/>
          </p:nvSpPr>
          <p:spPr bwMode="auto">
            <a:xfrm>
              <a:off x="1484" y="1026"/>
              <a:ext cx="5" cy="1"/>
            </a:xfrm>
            <a:custGeom>
              <a:avLst/>
              <a:gdLst>
                <a:gd name="T0" fmla="*/ 0 w 4"/>
                <a:gd name="T1" fmla="*/ 0 h 1"/>
                <a:gd name="T2" fmla="*/ 8 w 4"/>
                <a:gd name="T3" fmla="*/ 1 h 1"/>
                <a:gd name="T4" fmla="*/ 0 60000 65536"/>
                <a:gd name="T5" fmla="*/ 0 60000 65536"/>
              </a:gdLst>
              <a:ahLst/>
              <a:cxnLst>
                <a:cxn ang="T4">
                  <a:pos x="T0" y="T1"/>
                </a:cxn>
                <a:cxn ang="T5">
                  <a:pos x="T2" y="T3"/>
                </a:cxn>
              </a:cxnLst>
              <a:rect l="0" t="0" r="r" b="b"/>
              <a:pathLst>
                <a:path w="4" h="1">
                  <a:moveTo>
                    <a:pt x="0" y="0"/>
                  </a:moveTo>
                  <a:cubicBezTo>
                    <a:pt x="1" y="0"/>
                    <a:pt x="3" y="0"/>
                    <a:pt x="4" y="1"/>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86" name="Freeform 297">
              <a:extLst>
                <a:ext uri="{FF2B5EF4-FFF2-40B4-BE49-F238E27FC236}">
                  <a16:creationId xmlns:a16="http://schemas.microsoft.com/office/drawing/2014/main" id="{A1E07095-A54E-2CE0-AD6C-B431D99C2F56}"/>
                </a:ext>
              </a:extLst>
            </p:cNvPr>
            <p:cNvSpPr>
              <a:spLocks/>
            </p:cNvSpPr>
            <p:nvPr/>
          </p:nvSpPr>
          <p:spPr bwMode="auto">
            <a:xfrm>
              <a:off x="1431" y="984"/>
              <a:ext cx="7" cy="8"/>
            </a:xfrm>
            <a:custGeom>
              <a:avLst/>
              <a:gdLst>
                <a:gd name="T0" fmla="*/ 9 w 6"/>
                <a:gd name="T1" fmla="*/ 15 h 6"/>
                <a:gd name="T2" fmla="*/ 0 w 6"/>
                <a:gd name="T3" fmla="*/ 9 h 6"/>
                <a:gd name="T4" fmla="*/ 7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6" y="6"/>
                  </a:moveTo>
                  <a:cubicBezTo>
                    <a:pt x="5" y="5"/>
                    <a:pt x="0" y="6"/>
                    <a:pt x="0" y="4"/>
                  </a:cubicBezTo>
                  <a:cubicBezTo>
                    <a:pt x="0" y="2"/>
                    <a:pt x="3" y="0"/>
                    <a:pt x="4" y="0"/>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87" name="Freeform 298">
              <a:extLst>
                <a:ext uri="{FF2B5EF4-FFF2-40B4-BE49-F238E27FC236}">
                  <a16:creationId xmlns:a16="http://schemas.microsoft.com/office/drawing/2014/main" id="{7B076315-B882-1CE3-74F6-965AC0D56A7E}"/>
                </a:ext>
              </a:extLst>
            </p:cNvPr>
            <p:cNvSpPr>
              <a:spLocks/>
            </p:cNvSpPr>
            <p:nvPr/>
          </p:nvSpPr>
          <p:spPr bwMode="auto">
            <a:xfrm>
              <a:off x="1642" y="971"/>
              <a:ext cx="7" cy="4"/>
            </a:xfrm>
            <a:custGeom>
              <a:avLst/>
              <a:gdLst>
                <a:gd name="T0" fmla="*/ 0 w 5"/>
                <a:gd name="T1" fmla="*/ 5 h 3"/>
                <a:gd name="T2" fmla="*/ 14 w 5"/>
                <a:gd name="T3" fmla="*/ 0 h 3"/>
                <a:gd name="T4" fmla="*/ 0 60000 65536"/>
                <a:gd name="T5" fmla="*/ 0 60000 65536"/>
              </a:gdLst>
              <a:ahLst/>
              <a:cxnLst>
                <a:cxn ang="T4">
                  <a:pos x="T0" y="T1"/>
                </a:cxn>
                <a:cxn ang="T5">
                  <a:pos x="T2" y="T3"/>
                </a:cxn>
              </a:cxnLst>
              <a:rect l="0" t="0" r="r" b="b"/>
              <a:pathLst>
                <a:path w="5" h="3">
                  <a:moveTo>
                    <a:pt x="0" y="2"/>
                  </a:moveTo>
                  <a:cubicBezTo>
                    <a:pt x="2" y="2"/>
                    <a:pt x="5" y="3"/>
                    <a:pt x="5" y="0"/>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88" name="Freeform 299">
              <a:extLst>
                <a:ext uri="{FF2B5EF4-FFF2-40B4-BE49-F238E27FC236}">
                  <a16:creationId xmlns:a16="http://schemas.microsoft.com/office/drawing/2014/main" id="{9D97F999-3AED-AD92-688F-F1EF6C6A3568}"/>
                </a:ext>
              </a:extLst>
            </p:cNvPr>
            <p:cNvSpPr>
              <a:spLocks/>
            </p:cNvSpPr>
            <p:nvPr/>
          </p:nvSpPr>
          <p:spPr bwMode="auto">
            <a:xfrm>
              <a:off x="1655" y="1003"/>
              <a:ext cx="11" cy="16"/>
            </a:xfrm>
            <a:custGeom>
              <a:avLst/>
              <a:gdLst>
                <a:gd name="T0" fmla="*/ 21 w 8"/>
                <a:gd name="T1" fmla="*/ 20 h 12"/>
                <a:gd name="T2" fmla="*/ 21 w 8"/>
                <a:gd name="T3" fmla="*/ 28 h 12"/>
                <a:gd name="T4" fmla="*/ 0 60000 65536"/>
                <a:gd name="T5" fmla="*/ 0 60000 65536"/>
              </a:gdLst>
              <a:ahLst/>
              <a:cxnLst>
                <a:cxn ang="T4">
                  <a:pos x="T0" y="T1"/>
                </a:cxn>
                <a:cxn ang="T5">
                  <a:pos x="T2" y="T3"/>
                </a:cxn>
              </a:cxnLst>
              <a:rect l="0" t="0" r="r" b="b"/>
              <a:pathLst>
                <a:path w="8" h="12">
                  <a:moveTo>
                    <a:pt x="8" y="8"/>
                  </a:moveTo>
                  <a:cubicBezTo>
                    <a:pt x="0" y="0"/>
                    <a:pt x="1" y="12"/>
                    <a:pt x="8" y="12"/>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89" name="Freeform 300">
              <a:extLst>
                <a:ext uri="{FF2B5EF4-FFF2-40B4-BE49-F238E27FC236}">
                  <a16:creationId xmlns:a16="http://schemas.microsoft.com/office/drawing/2014/main" id="{038F840E-6E3E-9BEB-ECF9-F0BB42D3DD3C}"/>
                </a:ext>
              </a:extLst>
            </p:cNvPr>
            <p:cNvSpPr>
              <a:spLocks/>
            </p:cNvSpPr>
            <p:nvPr/>
          </p:nvSpPr>
          <p:spPr bwMode="auto">
            <a:xfrm>
              <a:off x="1655" y="1072"/>
              <a:ext cx="16" cy="13"/>
            </a:xfrm>
            <a:custGeom>
              <a:avLst/>
              <a:gdLst>
                <a:gd name="T0" fmla="*/ 1 w 12"/>
                <a:gd name="T1" fmla="*/ 16 h 10"/>
                <a:gd name="T2" fmla="*/ 5 w 12"/>
                <a:gd name="T3" fmla="*/ 5 h 10"/>
                <a:gd name="T4" fmla="*/ 16 w 12"/>
                <a:gd name="T5" fmla="*/ 21 h 10"/>
                <a:gd name="T6" fmla="*/ 21 w 12"/>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0">
                  <a:moveTo>
                    <a:pt x="1" y="7"/>
                  </a:moveTo>
                  <a:cubicBezTo>
                    <a:pt x="0" y="5"/>
                    <a:pt x="0" y="3"/>
                    <a:pt x="2" y="2"/>
                  </a:cubicBezTo>
                  <a:cubicBezTo>
                    <a:pt x="4" y="4"/>
                    <a:pt x="3" y="9"/>
                    <a:pt x="7" y="9"/>
                  </a:cubicBezTo>
                  <a:cubicBezTo>
                    <a:pt x="12" y="10"/>
                    <a:pt x="9" y="3"/>
                    <a:pt x="9" y="0"/>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0" name="Freeform 301">
              <a:extLst>
                <a:ext uri="{FF2B5EF4-FFF2-40B4-BE49-F238E27FC236}">
                  <a16:creationId xmlns:a16="http://schemas.microsoft.com/office/drawing/2014/main" id="{E1513ACB-3AB2-60D1-8875-74545381D833}"/>
                </a:ext>
              </a:extLst>
            </p:cNvPr>
            <p:cNvSpPr>
              <a:spLocks/>
            </p:cNvSpPr>
            <p:nvPr/>
          </p:nvSpPr>
          <p:spPr bwMode="auto">
            <a:xfrm>
              <a:off x="1659" y="1087"/>
              <a:ext cx="3" cy="8"/>
            </a:xfrm>
            <a:custGeom>
              <a:avLst/>
              <a:gdLst>
                <a:gd name="T0" fmla="*/ 8 w 2"/>
                <a:gd name="T1" fmla="*/ 0 h 6"/>
                <a:gd name="T2" fmla="*/ 5 w 2"/>
                <a:gd name="T3" fmla="*/ 15 h 6"/>
                <a:gd name="T4" fmla="*/ 0 60000 65536"/>
                <a:gd name="T5" fmla="*/ 0 60000 65536"/>
              </a:gdLst>
              <a:ahLst/>
              <a:cxnLst>
                <a:cxn ang="T4">
                  <a:pos x="T0" y="T1"/>
                </a:cxn>
                <a:cxn ang="T5">
                  <a:pos x="T2" y="T3"/>
                </a:cxn>
              </a:cxnLst>
              <a:rect l="0" t="0" r="r" b="b"/>
              <a:pathLst>
                <a:path w="2" h="6">
                  <a:moveTo>
                    <a:pt x="2" y="0"/>
                  </a:moveTo>
                  <a:cubicBezTo>
                    <a:pt x="1" y="2"/>
                    <a:pt x="0" y="4"/>
                    <a:pt x="1" y="6"/>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1" name="Freeform 302">
              <a:extLst>
                <a:ext uri="{FF2B5EF4-FFF2-40B4-BE49-F238E27FC236}">
                  <a16:creationId xmlns:a16="http://schemas.microsoft.com/office/drawing/2014/main" id="{F7026C12-F72D-84F7-D88D-30B3C00038E1}"/>
                </a:ext>
              </a:extLst>
            </p:cNvPr>
            <p:cNvSpPr>
              <a:spLocks/>
            </p:cNvSpPr>
            <p:nvPr/>
          </p:nvSpPr>
          <p:spPr bwMode="auto">
            <a:xfrm>
              <a:off x="1557" y="1224"/>
              <a:ext cx="10" cy="7"/>
            </a:xfrm>
            <a:custGeom>
              <a:avLst/>
              <a:gdLst>
                <a:gd name="T0" fmla="*/ 1 w 8"/>
                <a:gd name="T1" fmla="*/ 14 h 5"/>
                <a:gd name="T2" fmla="*/ 16 w 8"/>
                <a:gd name="T3" fmla="*/ 8 h 5"/>
                <a:gd name="T4" fmla="*/ 0 w 8"/>
                <a:gd name="T5" fmla="*/ 1 h 5"/>
                <a:gd name="T6" fmla="*/ 0 60000 65536"/>
                <a:gd name="T7" fmla="*/ 0 60000 65536"/>
                <a:gd name="T8" fmla="*/ 0 60000 65536"/>
              </a:gdLst>
              <a:ahLst/>
              <a:cxnLst>
                <a:cxn ang="T6">
                  <a:pos x="T0" y="T1"/>
                </a:cxn>
                <a:cxn ang="T7">
                  <a:pos x="T2" y="T3"/>
                </a:cxn>
                <a:cxn ang="T8">
                  <a:pos x="T4" y="T5"/>
                </a:cxn>
              </a:cxnLst>
              <a:rect l="0" t="0" r="r" b="b"/>
              <a:pathLst>
                <a:path w="8" h="5">
                  <a:moveTo>
                    <a:pt x="1" y="5"/>
                  </a:moveTo>
                  <a:cubicBezTo>
                    <a:pt x="3" y="5"/>
                    <a:pt x="6" y="5"/>
                    <a:pt x="8" y="3"/>
                  </a:cubicBezTo>
                  <a:cubicBezTo>
                    <a:pt x="6" y="0"/>
                    <a:pt x="3" y="1"/>
                    <a:pt x="0" y="1"/>
                  </a:cubicBezTo>
                </a:path>
              </a:pathLst>
            </a:custGeom>
            <a:noFill/>
            <a:ln w="4763"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2" name="Freeform 303">
              <a:extLst>
                <a:ext uri="{FF2B5EF4-FFF2-40B4-BE49-F238E27FC236}">
                  <a16:creationId xmlns:a16="http://schemas.microsoft.com/office/drawing/2014/main" id="{645C0F50-CAA4-A95C-EF69-B670591A07A7}"/>
                </a:ext>
              </a:extLst>
            </p:cNvPr>
            <p:cNvSpPr>
              <a:spLocks/>
            </p:cNvSpPr>
            <p:nvPr/>
          </p:nvSpPr>
          <p:spPr bwMode="auto">
            <a:xfrm>
              <a:off x="1462" y="2579"/>
              <a:ext cx="23" cy="4"/>
            </a:xfrm>
            <a:custGeom>
              <a:avLst/>
              <a:gdLst>
                <a:gd name="T0" fmla="*/ 0 w 18"/>
                <a:gd name="T1" fmla="*/ 1 h 3"/>
                <a:gd name="T2" fmla="*/ 37 w 18"/>
                <a:gd name="T3" fmla="*/ 0 h 3"/>
                <a:gd name="T4" fmla="*/ 0 60000 65536"/>
                <a:gd name="T5" fmla="*/ 0 60000 65536"/>
              </a:gdLst>
              <a:ahLst/>
              <a:cxnLst>
                <a:cxn ang="T4">
                  <a:pos x="T0" y="T1"/>
                </a:cxn>
                <a:cxn ang="T5">
                  <a:pos x="T2" y="T3"/>
                </a:cxn>
              </a:cxnLst>
              <a:rect l="0" t="0" r="r" b="b"/>
              <a:pathLst>
                <a:path w="18" h="3">
                  <a:moveTo>
                    <a:pt x="0" y="1"/>
                  </a:moveTo>
                  <a:cubicBezTo>
                    <a:pt x="6" y="3"/>
                    <a:pt x="15" y="2"/>
                    <a:pt x="18" y="0"/>
                  </a:cubicBezTo>
                </a:path>
              </a:pathLst>
            </a:custGeom>
            <a:noFill/>
            <a:ln w="47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3" name="Freeform 304">
              <a:extLst>
                <a:ext uri="{FF2B5EF4-FFF2-40B4-BE49-F238E27FC236}">
                  <a16:creationId xmlns:a16="http://schemas.microsoft.com/office/drawing/2014/main" id="{A7041725-AA77-9800-5724-C79BC93622BA}"/>
                </a:ext>
              </a:extLst>
            </p:cNvPr>
            <p:cNvSpPr>
              <a:spLocks/>
            </p:cNvSpPr>
            <p:nvPr/>
          </p:nvSpPr>
          <p:spPr bwMode="auto">
            <a:xfrm>
              <a:off x="1477" y="2572"/>
              <a:ext cx="4" cy="23"/>
            </a:xfrm>
            <a:custGeom>
              <a:avLst/>
              <a:gdLst>
                <a:gd name="T0" fmla="*/ 7 w 3"/>
                <a:gd name="T1" fmla="*/ 0 h 17"/>
                <a:gd name="T2" fmla="*/ 7 w 3"/>
                <a:gd name="T3" fmla="*/ 42 h 17"/>
                <a:gd name="T4" fmla="*/ 0 60000 65536"/>
                <a:gd name="T5" fmla="*/ 0 60000 65536"/>
              </a:gdLst>
              <a:ahLst/>
              <a:cxnLst>
                <a:cxn ang="T4">
                  <a:pos x="T0" y="T1"/>
                </a:cxn>
                <a:cxn ang="T5">
                  <a:pos x="T2" y="T3"/>
                </a:cxn>
              </a:cxnLst>
              <a:rect l="0" t="0" r="r" b="b"/>
              <a:pathLst>
                <a:path w="3" h="17">
                  <a:moveTo>
                    <a:pt x="3" y="0"/>
                  </a:moveTo>
                  <a:cubicBezTo>
                    <a:pt x="0" y="5"/>
                    <a:pt x="2" y="12"/>
                    <a:pt x="3" y="1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grpSp>
          <p:nvGrpSpPr>
            <p:cNvPr id="594" name="Group 305">
              <a:extLst>
                <a:ext uri="{FF2B5EF4-FFF2-40B4-BE49-F238E27FC236}">
                  <a16:creationId xmlns:a16="http://schemas.microsoft.com/office/drawing/2014/main" id="{AE7F7D1A-0955-83DC-B1EC-42B4C4EB8E50}"/>
                </a:ext>
              </a:extLst>
            </p:cNvPr>
            <p:cNvGrpSpPr>
              <a:grpSpLocks/>
            </p:cNvGrpSpPr>
            <p:nvPr/>
          </p:nvGrpSpPr>
          <p:grpSpPr bwMode="auto">
            <a:xfrm>
              <a:off x="867" y="757"/>
              <a:ext cx="1212" cy="3322"/>
              <a:chOff x="867" y="757"/>
              <a:chExt cx="1212" cy="3322"/>
            </a:xfrm>
          </p:grpSpPr>
          <p:sp>
            <p:nvSpPr>
              <p:cNvPr id="682" name="Freeform 306">
                <a:extLst>
                  <a:ext uri="{FF2B5EF4-FFF2-40B4-BE49-F238E27FC236}">
                    <a16:creationId xmlns:a16="http://schemas.microsoft.com/office/drawing/2014/main" id="{769F2C72-CE3F-A756-C243-C260E48F4A45}"/>
                  </a:ext>
                </a:extLst>
              </p:cNvPr>
              <p:cNvSpPr>
                <a:spLocks/>
              </p:cNvSpPr>
              <p:nvPr/>
            </p:nvSpPr>
            <p:spPr bwMode="auto">
              <a:xfrm>
                <a:off x="1248" y="1856"/>
                <a:ext cx="95" cy="62"/>
              </a:xfrm>
              <a:custGeom>
                <a:avLst/>
                <a:gdLst>
                  <a:gd name="T0" fmla="*/ 12 w 73"/>
                  <a:gd name="T1" fmla="*/ 113 h 46"/>
                  <a:gd name="T2" fmla="*/ 46 w 73"/>
                  <a:gd name="T3" fmla="*/ 84 h 46"/>
                  <a:gd name="T4" fmla="*/ 83 w 73"/>
                  <a:gd name="T5" fmla="*/ 73 h 46"/>
                  <a:gd name="T6" fmla="*/ 112 w 73"/>
                  <a:gd name="T7" fmla="*/ 80 h 46"/>
                  <a:gd name="T8" fmla="*/ 137 w 73"/>
                  <a:gd name="T9" fmla="*/ 80 h 46"/>
                  <a:gd name="T10" fmla="*/ 154 w 73"/>
                  <a:gd name="T11" fmla="*/ 71 h 46"/>
                  <a:gd name="T12" fmla="*/ 128 w 73"/>
                  <a:gd name="T13" fmla="*/ 22 h 46"/>
                  <a:gd name="T14" fmla="*/ 64 w 73"/>
                  <a:gd name="T15" fmla="*/ 24 h 46"/>
                  <a:gd name="T16" fmla="*/ 22 w 73"/>
                  <a:gd name="T17" fmla="*/ 63 h 46"/>
                  <a:gd name="T18" fmla="*/ 12 w 73"/>
                  <a:gd name="T19" fmla="*/ 113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6">
                    <a:moveTo>
                      <a:pt x="5" y="46"/>
                    </a:moveTo>
                    <a:cubicBezTo>
                      <a:pt x="9" y="39"/>
                      <a:pt x="15" y="34"/>
                      <a:pt x="21" y="34"/>
                    </a:cubicBezTo>
                    <a:cubicBezTo>
                      <a:pt x="28" y="34"/>
                      <a:pt x="37" y="33"/>
                      <a:pt x="38" y="30"/>
                    </a:cubicBezTo>
                    <a:cubicBezTo>
                      <a:pt x="44" y="34"/>
                      <a:pt x="46" y="34"/>
                      <a:pt x="51" y="33"/>
                    </a:cubicBezTo>
                    <a:cubicBezTo>
                      <a:pt x="58" y="36"/>
                      <a:pt x="58" y="33"/>
                      <a:pt x="62" y="33"/>
                    </a:cubicBezTo>
                    <a:cubicBezTo>
                      <a:pt x="66" y="32"/>
                      <a:pt x="73" y="36"/>
                      <a:pt x="70" y="29"/>
                    </a:cubicBezTo>
                    <a:cubicBezTo>
                      <a:pt x="68" y="23"/>
                      <a:pt x="70" y="17"/>
                      <a:pt x="58" y="9"/>
                    </a:cubicBezTo>
                    <a:cubicBezTo>
                      <a:pt x="46" y="0"/>
                      <a:pt x="33" y="8"/>
                      <a:pt x="29" y="10"/>
                    </a:cubicBezTo>
                    <a:cubicBezTo>
                      <a:pt x="25" y="13"/>
                      <a:pt x="14" y="18"/>
                      <a:pt x="10" y="26"/>
                    </a:cubicBezTo>
                    <a:cubicBezTo>
                      <a:pt x="7" y="32"/>
                      <a:pt x="0" y="41"/>
                      <a:pt x="5" y="46"/>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3" name="Freeform 307">
                <a:extLst>
                  <a:ext uri="{FF2B5EF4-FFF2-40B4-BE49-F238E27FC236}">
                    <a16:creationId xmlns:a16="http://schemas.microsoft.com/office/drawing/2014/main" id="{59D48762-1D4C-AFDC-D4EA-1BBF69EA792E}"/>
                  </a:ext>
                </a:extLst>
              </p:cNvPr>
              <p:cNvSpPr>
                <a:spLocks/>
              </p:cNvSpPr>
              <p:nvPr/>
            </p:nvSpPr>
            <p:spPr bwMode="auto">
              <a:xfrm>
                <a:off x="1244" y="1896"/>
                <a:ext cx="107" cy="162"/>
              </a:xfrm>
              <a:custGeom>
                <a:avLst/>
                <a:gdLst>
                  <a:gd name="T0" fmla="*/ 146 w 82"/>
                  <a:gd name="T1" fmla="*/ 105 h 120"/>
                  <a:gd name="T2" fmla="*/ 166 w 82"/>
                  <a:gd name="T3" fmla="*/ 5 h 120"/>
                  <a:gd name="T4" fmla="*/ 145 w 82"/>
                  <a:gd name="T5" fmla="*/ 7 h 120"/>
                  <a:gd name="T6" fmla="*/ 119 w 82"/>
                  <a:gd name="T7" fmla="*/ 7 h 120"/>
                  <a:gd name="T8" fmla="*/ 91 w 82"/>
                  <a:gd name="T9" fmla="*/ 0 h 120"/>
                  <a:gd name="T10" fmla="*/ 52 w 82"/>
                  <a:gd name="T11" fmla="*/ 9 h 120"/>
                  <a:gd name="T12" fmla="*/ 17 w 82"/>
                  <a:gd name="T13" fmla="*/ 41 h 120"/>
                  <a:gd name="T14" fmla="*/ 17 w 82"/>
                  <a:gd name="T15" fmla="*/ 36 h 120"/>
                  <a:gd name="T16" fmla="*/ 0 w 82"/>
                  <a:gd name="T17" fmla="*/ 142 h 120"/>
                  <a:gd name="T18" fmla="*/ 94 w 82"/>
                  <a:gd name="T19" fmla="*/ 290 h 120"/>
                  <a:gd name="T20" fmla="*/ 145 w 82"/>
                  <a:gd name="T21" fmla="*/ 188 h 120"/>
                  <a:gd name="T22" fmla="*/ 146 w 82"/>
                  <a:gd name="T23" fmla="*/ 105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6" y="43"/>
                    </a:moveTo>
                    <a:cubicBezTo>
                      <a:pt x="82" y="33"/>
                      <a:pt x="82" y="14"/>
                      <a:pt x="74" y="2"/>
                    </a:cubicBezTo>
                    <a:cubicBezTo>
                      <a:pt x="72" y="4"/>
                      <a:pt x="68" y="2"/>
                      <a:pt x="65" y="3"/>
                    </a:cubicBezTo>
                    <a:cubicBezTo>
                      <a:pt x="61" y="3"/>
                      <a:pt x="61" y="6"/>
                      <a:pt x="54" y="3"/>
                    </a:cubicBezTo>
                    <a:cubicBezTo>
                      <a:pt x="49" y="4"/>
                      <a:pt x="47" y="4"/>
                      <a:pt x="41" y="0"/>
                    </a:cubicBezTo>
                    <a:cubicBezTo>
                      <a:pt x="40" y="3"/>
                      <a:pt x="31" y="4"/>
                      <a:pt x="24" y="4"/>
                    </a:cubicBezTo>
                    <a:cubicBezTo>
                      <a:pt x="18" y="4"/>
                      <a:pt x="12" y="9"/>
                      <a:pt x="8" y="16"/>
                    </a:cubicBezTo>
                    <a:cubicBezTo>
                      <a:pt x="8" y="15"/>
                      <a:pt x="8" y="15"/>
                      <a:pt x="8" y="15"/>
                    </a:cubicBezTo>
                    <a:cubicBezTo>
                      <a:pt x="3" y="25"/>
                      <a:pt x="0" y="38"/>
                      <a:pt x="0" y="58"/>
                    </a:cubicBezTo>
                    <a:cubicBezTo>
                      <a:pt x="0" y="101"/>
                      <a:pt x="20" y="117"/>
                      <a:pt x="42" y="118"/>
                    </a:cubicBezTo>
                    <a:cubicBezTo>
                      <a:pt x="58" y="120"/>
                      <a:pt x="82" y="99"/>
                      <a:pt x="65" y="76"/>
                    </a:cubicBezTo>
                    <a:cubicBezTo>
                      <a:pt x="69" y="69"/>
                      <a:pt x="76" y="61"/>
                      <a:pt x="66" y="43"/>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4" name="Freeform 308">
                <a:extLst>
                  <a:ext uri="{FF2B5EF4-FFF2-40B4-BE49-F238E27FC236}">
                    <a16:creationId xmlns:a16="http://schemas.microsoft.com/office/drawing/2014/main" id="{F680430C-6580-F247-3DCB-31A7DBA83392}"/>
                  </a:ext>
                </a:extLst>
              </p:cNvPr>
              <p:cNvSpPr>
                <a:spLocks/>
              </p:cNvSpPr>
              <p:nvPr/>
            </p:nvSpPr>
            <p:spPr bwMode="auto">
              <a:xfrm>
                <a:off x="1318" y="1954"/>
                <a:ext cx="12" cy="6"/>
              </a:xfrm>
              <a:custGeom>
                <a:avLst/>
                <a:gdLst>
                  <a:gd name="T0" fmla="*/ 0 w 9"/>
                  <a:gd name="T1" fmla="*/ 14 h 4"/>
                  <a:gd name="T2" fmla="*/ 21 w 9"/>
                  <a:gd name="T3" fmla="*/ 0 h 4"/>
                  <a:gd name="T4" fmla="*/ 0 60000 65536"/>
                  <a:gd name="T5" fmla="*/ 0 60000 65536"/>
                </a:gdLst>
                <a:ahLst/>
                <a:cxnLst>
                  <a:cxn ang="T4">
                    <a:pos x="T0" y="T1"/>
                  </a:cxn>
                  <a:cxn ang="T5">
                    <a:pos x="T2" y="T3"/>
                  </a:cxn>
                </a:cxnLst>
                <a:rect l="0" t="0" r="r" b="b"/>
                <a:pathLst>
                  <a:path w="9" h="4">
                    <a:moveTo>
                      <a:pt x="0" y="4"/>
                    </a:moveTo>
                    <a:cubicBezTo>
                      <a:pt x="5" y="3"/>
                      <a:pt x="9" y="0"/>
                      <a:pt x="9"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85" name="Freeform 309">
                <a:extLst>
                  <a:ext uri="{FF2B5EF4-FFF2-40B4-BE49-F238E27FC236}">
                    <a16:creationId xmlns:a16="http://schemas.microsoft.com/office/drawing/2014/main" id="{1A8CF782-12F5-DA87-E290-FE7AE43AE2B5}"/>
                  </a:ext>
                </a:extLst>
              </p:cNvPr>
              <p:cNvSpPr>
                <a:spLocks/>
              </p:cNvSpPr>
              <p:nvPr/>
            </p:nvSpPr>
            <p:spPr bwMode="auto">
              <a:xfrm>
                <a:off x="1322" y="1991"/>
                <a:ext cx="7" cy="8"/>
              </a:xfrm>
              <a:custGeom>
                <a:avLst/>
                <a:gdLst>
                  <a:gd name="T0" fmla="*/ 1 w 5"/>
                  <a:gd name="T1" fmla="*/ 0 h 6"/>
                  <a:gd name="T2" fmla="*/ 14 w 5"/>
                  <a:gd name="T3" fmla="*/ 15 h 6"/>
                  <a:gd name="T4" fmla="*/ 0 60000 65536"/>
                  <a:gd name="T5" fmla="*/ 0 60000 65536"/>
                </a:gdLst>
                <a:ahLst/>
                <a:cxnLst>
                  <a:cxn ang="T4">
                    <a:pos x="T0" y="T1"/>
                  </a:cxn>
                  <a:cxn ang="T5">
                    <a:pos x="T2" y="T3"/>
                  </a:cxn>
                </a:cxnLst>
                <a:rect l="0" t="0" r="r" b="b"/>
                <a:pathLst>
                  <a:path w="5" h="6">
                    <a:moveTo>
                      <a:pt x="1" y="0"/>
                    </a:moveTo>
                    <a:cubicBezTo>
                      <a:pt x="1" y="0"/>
                      <a:pt x="0" y="0"/>
                      <a:pt x="5" y="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86" name="Freeform 310">
                <a:extLst>
                  <a:ext uri="{FF2B5EF4-FFF2-40B4-BE49-F238E27FC236}">
                    <a16:creationId xmlns:a16="http://schemas.microsoft.com/office/drawing/2014/main" id="{F7209674-E53B-237C-90FE-2742C9B3116C}"/>
                  </a:ext>
                </a:extLst>
              </p:cNvPr>
              <p:cNvSpPr>
                <a:spLocks/>
              </p:cNvSpPr>
              <p:nvPr/>
            </p:nvSpPr>
            <p:spPr bwMode="auto">
              <a:xfrm>
                <a:off x="1244" y="1896"/>
                <a:ext cx="107" cy="162"/>
              </a:xfrm>
              <a:custGeom>
                <a:avLst/>
                <a:gdLst>
                  <a:gd name="T0" fmla="*/ 146 w 82"/>
                  <a:gd name="T1" fmla="*/ 105 h 120"/>
                  <a:gd name="T2" fmla="*/ 166 w 82"/>
                  <a:gd name="T3" fmla="*/ 5 h 120"/>
                  <a:gd name="T4" fmla="*/ 145 w 82"/>
                  <a:gd name="T5" fmla="*/ 7 h 120"/>
                  <a:gd name="T6" fmla="*/ 119 w 82"/>
                  <a:gd name="T7" fmla="*/ 7 h 120"/>
                  <a:gd name="T8" fmla="*/ 91 w 82"/>
                  <a:gd name="T9" fmla="*/ 0 h 120"/>
                  <a:gd name="T10" fmla="*/ 52 w 82"/>
                  <a:gd name="T11" fmla="*/ 9 h 120"/>
                  <a:gd name="T12" fmla="*/ 17 w 82"/>
                  <a:gd name="T13" fmla="*/ 41 h 120"/>
                  <a:gd name="T14" fmla="*/ 17 w 82"/>
                  <a:gd name="T15" fmla="*/ 36 h 120"/>
                  <a:gd name="T16" fmla="*/ 0 w 82"/>
                  <a:gd name="T17" fmla="*/ 142 h 120"/>
                  <a:gd name="T18" fmla="*/ 94 w 82"/>
                  <a:gd name="T19" fmla="*/ 290 h 120"/>
                  <a:gd name="T20" fmla="*/ 145 w 82"/>
                  <a:gd name="T21" fmla="*/ 188 h 120"/>
                  <a:gd name="T22" fmla="*/ 146 w 82"/>
                  <a:gd name="T23" fmla="*/ 105 h 1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2" h="120">
                    <a:moveTo>
                      <a:pt x="66" y="43"/>
                    </a:moveTo>
                    <a:cubicBezTo>
                      <a:pt x="82" y="33"/>
                      <a:pt x="82" y="14"/>
                      <a:pt x="74" y="2"/>
                    </a:cubicBezTo>
                    <a:cubicBezTo>
                      <a:pt x="72" y="4"/>
                      <a:pt x="68" y="2"/>
                      <a:pt x="65" y="3"/>
                    </a:cubicBezTo>
                    <a:cubicBezTo>
                      <a:pt x="61" y="3"/>
                      <a:pt x="61" y="6"/>
                      <a:pt x="54" y="3"/>
                    </a:cubicBezTo>
                    <a:cubicBezTo>
                      <a:pt x="49" y="4"/>
                      <a:pt x="47" y="4"/>
                      <a:pt x="41" y="0"/>
                    </a:cubicBezTo>
                    <a:cubicBezTo>
                      <a:pt x="40" y="3"/>
                      <a:pt x="31" y="4"/>
                      <a:pt x="24" y="4"/>
                    </a:cubicBezTo>
                    <a:cubicBezTo>
                      <a:pt x="18" y="4"/>
                      <a:pt x="12" y="9"/>
                      <a:pt x="8" y="16"/>
                    </a:cubicBezTo>
                    <a:cubicBezTo>
                      <a:pt x="8" y="15"/>
                      <a:pt x="8" y="15"/>
                      <a:pt x="8" y="15"/>
                    </a:cubicBezTo>
                    <a:cubicBezTo>
                      <a:pt x="3" y="25"/>
                      <a:pt x="0" y="38"/>
                      <a:pt x="0" y="58"/>
                    </a:cubicBezTo>
                    <a:cubicBezTo>
                      <a:pt x="0" y="101"/>
                      <a:pt x="20" y="117"/>
                      <a:pt x="42" y="118"/>
                    </a:cubicBezTo>
                    <a:cubicBezTo>
                      <a:pt x="58" y="120"/>
                      <a:pt x="82" y="99"/>
                      <a:pt x="65" y="76"/>
                    </a:cubicBezTo>
                    <a:cubicBezTo>
                      <a:pt x="69" y="69"/>
                      <a:pt x="76" y="61"/>
                      <a:pt x="66" y="43"/>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87" name="Freeform 311">
                <a:extLst>
                  <a:ext uri="{FF2B5EF4-FFF2-40B4-BE49-F238E27FC236}">
                    <a16:creationId xmlns:a16="http://schemas.microsoft.com/office/drawing/2014/main" id="{40BD9F0B-11E5-0350-032E-530DBD66BD74}"/>
                  </a:ext>
                </a:extLst>
              </p:cNvPr>
              <p:cNvSpPr>
                <a:spLocks/>
              </p:cNvSpPr>
              <p:nvPr/>
            </p:nvSpPr>
            <p:spPr bwMode="auto">
              <a:xfrm>
                <a:off x="1284" y="2006"/>
                <a:ext cx="49" cy="44"/>
              </a:xfrm>
              <a:custGeom>
                <a:avLst/>
                <a:gdLst>
                  <a:gd name="T0" fmla="*/ 65 w 37"/>
                  <a:gd name="T1" fmla="*/ 0 h 33"/>
                  <a:gd name="T2" fmla="*/ 64 w 37"/>
                  <a:gd name="T3" fmla="*/ 59 h 33"/>
                  <a:gd name="T4" fmla="*/ 0 w 37"/>
                  <a:gd name="T5" fmla="*/ 63 h 33"/>
                  <a:gd name="T6" fmla="*/ 65 w 37"/>
                  <a:gd name="T7" fmla="*/ 0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33">
                    <a:moveTo>
                      <a:pt x="28" y="0"/>
                    </a:moveTo>
                    <a:cubicBezTo>
                      <a:pt x="35" y="6"/>
                      <a:pt x="37" y="16"/>
                      <a:pt x="27" y="25"/>
                    </a:cubicBezTo>
                    <a:cubicBezTo>
                      <a:pt x="16" y="33"/>
                      <a:pt x="0" y="26"/>
                      <a:pt x="0" y="26"/>
                    </a:cubicBezTo>
                    <a:cubicBezTo>
                      <a:pt x="10" y="27"/>
                      <a:pt x="35" y="22"/>
                      <a:pt x="28"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8" name="Freeform 312">
                <a:extLst>
                  <a:ext uri="{FF2B5EF4-FFF2-40B4-BE49-F238E27FC236}">
                    <a16:creationId xmlns:a16="http://schemas.microsoft.com/office/drawing/2014/main" id="{B4BEC6D9-EE26-146C-1AF2-B21AF6B7351C}"/>
                  </a:ext>
                </a:extLst>
              </p:cNvPr>
              <p:cNvSpPr>
                <a:spLocks/>
              </p:cNvSpPr>
              <p:nvPr/>
            </p:nvSpPr>
            <p:spPr bwMode="auto">
              <a:xfrm>
                <a:off x="1326" y="1964"/>
                <a:ext cx="8" cy="21"/>
              </a:xfrm>
              <a:custGeom>
                <a:avLst/>
                <a:gdLst>
                  <a:gd name="T0" fmla="*/ 0 w 6"/>
                  <a:gd name="T1" fmla="*/ 0 h 16"/>
                  <a:gd name="T2" fmla="*/ 5 w 6"/>
                  <a:gd name="T3" fmla="*/ 37 h 16"/>
                  <a:gd name="T4" fmla="*/ 0 60000 65536"/>
                  <a:gd name="T5" fmla="*/ 0 60000 65536"/>
                </a:gdLst>
                <a:ahLst/>
                <a:cxnLst>
                  <a:cxn ang="T4">
                    <a:pos x="T0" y="T1"/>
                  </a:cxn>
                  <a:cxn ang="T5">
                    <a:pos x="T2" y="T3"/>
                  </a:cxn>
                </a:cxnLst>
                <a:rect l="0" t="0" r="r" b="b"/>
                <a:pathLst>
                  <a:path w="6" h="16">
                    <a:moveTo>
                      <a:pt x="0" y="0"/>
                    </a:moveTo>
                    <a:cubicBezTo>
                      <a:pt x="6" y="4"/>
                      <a:pt x="5" y="8"/>
                      <a:pt x="2" y="16"/>
                    </a:cubicBezTo>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9" name="Freeform 313">
                <a:extLst>
                  <a:ext uri="{FF2B5EF4-FFF2-40B4-BE49-F238E27FC236}">
                    <a16:creationId xmlns:a16="http://schemas.microsoft.com/office/drawing/2014/main" id="{F66329B0-63BE-05E5-74BD-9445853BC61D}"/>
                  </a:ext>
                </a:extLst>
              </p:cNvPr>
              <p:cNvSpPr>
                <a:spLocks/>
              </p:cNvSpPr>
              <p:nvPr/>
            </p:nvSpPr>
            <p:spPr bwMode="auto">
              <a:xfrm>
                <a:off x="1322" y="1909"/>
                <a:ext cx="21" cy="40"/>
              </a:xfrm>
              <a:custGeom>
                <a:avLst/>
                <a:gdLst>
                  <a:gd name="T0" fmla="*/ 28 w 16"/>
                  <a:gd name="T1" fmla="*/ 0 h 30"/>
                  <a:gd name="T2" fmla="*/ 0 w 16"/>
                  <a:gd name="T3" fmla="*/ 71 h 30"/>
                  <a:gd name="T4" fmla="*/ 28 w 16"/>
                  <a:gd name="T5" fmla="*/ 0 h 30"/>
                  <a:gd name="T6" fmla="*/ 0 60000 65536"/>
                  <a:gd name="T7" fmla="*/ 0 60000 65536"/>
                  <a:gd name="T8" fmla="*/ 0 60000 65536"/>
                </a:gdLst>
                <a:ahLst/>
                <a:cxnLst>
                  <a:cxn ang="T6">
                    <a:pos x="T0" y="T1"/>
                  </a:cxn>
                  <a:cxn ang="T7">
                    <a:pos x="T2" y="T3"/>
                  </a:cxn>
                  <a:cxn ang="T8">
                    <a:pos x="T4" y="T5"/>
                  </a:cxn>
                </a:cxnLst>
                <a:rect l="0" t="0" r="r" b="b"/>
                <a:pathLst>
                  <a:path w="16" h="30">
                    <a:moveTo>
                      <a:pt x="12" y="0"/>
                    </a:moveTo>
                    <a:cubicBezTo>
                      <a:pt x="16" y="19"/>
                      <a:pt x="11" y="25"/>
                      <a:pt x="0" y="30"/>
                    </a:cubicBezTo>
                    <a:cubicBezTo>
                      <a:pt x="4" y="24"/>
                      <a:pt x="11" y="12"/>
                      <a:pt x="12"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0" name="Freeform 314">
                <a:extLst>
                  <a:ext uri="{FF2B5EF4-FFF2-40B4-BE49-F238E27FC236}">
                    <a16:creationId xmlns:a16="http://schemas.microsoft.com/office/drawing/2014/main" id="{2CA60D8A-DB78-3F8B-C3E2-CC87F6F15A40}"/>
                  </a:ext>
                </a:extLst>
              </p:cNvPr>
              <p:cNvSpPr>
                <a:spLocks/>
              </p:cNvSpPr>
              <p:nvPr/>
            </p:nvSpPr>
            <p:spPr bwMode="auto">
              <a:xfrm>
                <a:off x="1267" y="1859"/>
                <a:ext cx="50" cy="33"/>
              </a:xfrm>
              <a:custGeom>
                <a:avLst/>
                <a:gdLst>
                  <a:gd name="T0" fmla="*/ 0 w 38"/>
                  <a:gd name="T1" fmla="*/ 58 h 25"/>
                  <a:gd name="T2" fmla="*/ 87 w 38"/>
                  <a:gd name="T3" fmla="*/ 28 h 25"/>
                  <a:gd name="T4" fmla="*/ 59 w 38"/>
                  <a:gd name="T5" fmla="*/ 38 h 25"/>
                  <a:gd name="T6" fmla="*/ 34 w 38"/>
                  <a:gd name="T7" fmla="*/ 49 h 25"/>
                  <a:gd name="T8" fmla="*/ 16 w 38"/>
                  <a:gd name="T9" fmla="*/ 53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8" h="25">
                    <a:moveTo>
                      <a:pt x="0" y="25"/>
                    </a:moveTo>
                    <a:cubicBezTo>
                      <a:pt x="4" y="19"/>
                      <a:pt x="33" y="0"/>
                      <a:pt x="38" y="12"/>
                    </a:cubicBezTo>
                    <a:cubicBezTo>
                      <a:pt x="33" y="11"/>
                      <a:pt x="26" y="9"/>
                      <a:pt x="26" y="17"/>
                    </a:cubicBezTo>
                    <a:cubicBezTo>
                      <a:pt x="22" y="16"/>
                      <a:pt x="16" y="15"/>
                      <a:pt x="15" y="21"/>
                    </a:cubicBezTo>
                    <a:cubicBezTo>
                      <a:pt x="13" y="19"/>
                      <a:pt x="6" y="18"/>
                      <a:pt x="7" y="23"/>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1" name="Freeform 315">
                <a:extLst>
                  <a:ext uri="{FF2B5EF4-FFF2-40B4-BE49-F238E27FC236}">
                    <a16:creationId xmlns:a16="http://schemas.microsoft.com/office/drawing/2014/main" id="{0DA52F72-78A9-B3B6-4669-ACCE2FF4D652}"/>
                  </a:ext>
                </a:extLst>
              </p:cNvPr>
              <p:cNvSpPr>
                <a:spLocks/>
              </p:cNvSpPr>
              <p:nvPr/>
            </p:nvSpPr>
            <p:spPr bwMode="auto">
              <a:xfrm>
                <a:off x="1248" y="1856"/>
                <a:ext cx="95" cy="62"/>
              </a:xfrm>
              <a:custGeom>
                <a:avLst/>
                <a:gdLst>
                  <a:gd name="T0" fmla="*/ 12 w 73"/>
                  <a:gd name="T1" fmla="*/ 113 h 46"/>
                  <a:gd name="T2" fmla="*/ 46 w 73"/>
                  <a:gd name="T3" fmla="*/ 84 h 46"/>
                  <a:gd name="T4" fmla="*/ 83 w 73"/>
                  <a:gd name="T5" fmla="*/ 73 h 46"/>
                  <a:gd name="T6" fmla="*/ 112 w 73"/>
                  <a:gd name="T7" fmla="*/ 80 h 46"/>
                  <a:gd name="T8" fmla="*/ 137 w 73"/>
                  <a:gd name="T9" fmla="*/ 80 h 46"/>
                  <a:gd name="T10" fmla="*/ 154 w 73"/>
                  <a:gd name="T11" fmla="*/ 71 h 46"/>
                  <a:gd name="T12" fmla="*/ 128 w 73"/>
                  <a:gd name="T13" fmla="*/ 22 h 46"/>
                  <a:gd name="T14" fmla="*/ 64 w 73"/>
                  <a:gd name="T15" fmla="*/ 24 h 46"/>
                  <a:gd name="T16" fmla="*/ 22 w 73"/>
                  <a:gd name="T17" fmla="*/ 63 h 46"/>
                  <a:gd name="T18" fmla="*/ 12 w 73"/>
                  <a:gd name="T19" fmla="*/ 113 h 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73" h="46">
                    <a:moveTo>
                      <a:pt x="5" y="46"/>
                    </a:moveTo>
                    <a:cubicBezTo>
                      <a:pt x="9" y="39"/>
                      <a:pt x="15" y="34"/>
                      <a:pt x="21" y="34"/>
                    </a:cubicBezTo>
                    <a:cubicBezTo>
                      <a:pt x="28" y="34"/>
                      <a:pt x="37" y="33"/>
                      <a:pt x="38" y="30"/>
                    </a:cubicBezTo>
                    <a:cubicBezTo>
                      <a:pt x="44" y="34"/>
                      <a:pt x="46" y="34"/>
                      <a:pt x="51" y="33"/>
                    </a:cubicBezTo>
                    <a:cubicBezTo>
                      <a:pt x="58" y="36"/>
                      <a:pt x="58" y="33"/>
                      <a:pt x="62" y="33"/>
                    </a:cubicBezTo>
                    <a:cubicBezTo>
                      <a:pt x="66" y="32"/>
                      <a:pt x="73" y="36"/>
                      <a:pt x="70" y="29"/>
                    </a:cubicBezTo>
                    <a:cubicBezTo>
                      <a:pt x="68" y="23"/>
                      <a:pt x="70" y="17"/>
                      <a:pt x="58" y="9"/>
                    </a:cubicBezTo>
                    <a:cubicBezTo>
                      <a:pt x="46" y="0"/>
                      <a:pt x="33" y="8"/>
                      <a:pt x="29" y="10"/>
                    </a:cubicBezTo>
                    <a:cubicBezTo>
                      <a:pt x="25" y="13"/>
                      <a:pt x="14" y="18"/>
                      <a:pt x="10" y="26"/>
                    </a:cubicBezTo>
                    <a:cubicBezTo>
                      <a:pt x="7" y="32"/>
                      <a:pt x="0" y="41"/>
                      <a:pt x="5" y="46"/>
                    </a:cubicBezTo>
                    <a:close/>
                  </a:path>
                </a:pathLst>
              </a:custGeom>
              <a:noFill/>
              <a:ln w="3175" cap="rnd">
                <a:solidFill>
                  <a:srgbClr val="BA7C4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92" name="Freeform 316">
                <a:extLst>
                  <a:ext uri="{FF2B5EF4-FFF2-40B4-BE49-F238E27FC236}">
                    <a16:creationId xmlns:a16="http://schemas.microsoft.com/office/drawing/2014/main" id="{4FA999F3-C265-2152-F935-68D6BE96ECFA}"/>
                  </a:ext>
                </a:extLst>
              </p:cNvPr>
              <p:cNvSpPr>
                <a:spLocks/>
              </p:cNvSpPr>
              <p:nvPr/>
            </p:nvSpPr>
            <p:spPr bwMode="auto">
              <a:xfrm>
                <a:off x="1286" y="1867"/>
                <a:ext cx="27" cy="13"/>
              </a:xfrm>
              <a:custGeom>
                <a:avLst/>
                <a:gdLst>
                  <a:gd name="T0" fmla="*/ 0 w 21"/>
                  <a:gd name="T1" fmla="*/ 22 h 10"/>
                  <a:gd name="T2" fmla="*/ 45 w 21"/>
                  <a:gd name="T3" fmla="*/ 7 h 10"/>
                  <a:gd name="T4" fmla="*/ 0 60000 65536"/>
                  <a:gd name="T5" fmla="*/ 0 60000 65536"/>
                </a:gdLst>
                <a:ahLst/>
                <a:cxnLst>
                  <a:cxn ang="T4">
                    <a:pos x="T0" y="T1"/>
                  </a:cxn>
                  <a:cxn ang="T5">
                    <a:pos x="T2" y="T3"/>
                  </a:cxn>
                </a:cxnLst>
                <a:rect l="0" t="0" r="r" b="b"/>
                <a:pathLst>
                  <a:path w="21" h="10">
                    <a:moveTo>
                      <a:pt x="0" y="10"/>
                    </a:moveTo>
                    <a:cubicBezTo>
                      <a:pt x="9" y="3"/>
                      <a:pt x="17" y="0"/>
                      <a:pt x="2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3" name="Freeform 317">
                <a:extLst>
                  <a:ext uri="{FF2B5EF4-FFF2-40B4-BE49-F238E27FC236}">
                    <a16:creationId xmlns:a16="http://schemas.microsoft.com/office/drawing/2014/main" id="{4E242849-4E12-6643-5DAC-781A59F729AC}"/>
                  </a:ext>
                </a:extLst>
              </p:cNvPr>
              <p:cNvSpPr>
                <a:spLocks/>
              </p:cNvSpPr>
              <p:nvPr/>
            </p:nvSpPr>
            <p:spPr bwMode="auto">
              <a:xfrm>
                <a:off x="1170" y="1389"/>
                <a:ext cx="9" cy="8"/>
              </a:xfrm>
              <a:custGeom>
                <a:avLst/>
                <a:gdLst>
                  <a:gd name="T0" fmla="*/ 15 w 7"/>
                  <a:gd name="T1" fmla="*/ 15 h 6"/>
                  <a:gd name="T2" fmla="*/ 0 w 7"/>
                  <a:gd name="T3" fmla="*/ 0 h 6"/>
                  <a:gd name="T4" fmla="*/ 0 60000 65536"/>
                  <a:gd name="T5" fmla="*/ 0 60000 65536"/>
                </a:gdLst>
                <a:ahLst/>
                <a:cxnLst>
                  <a:cxn ang="T4">
                    <a:pos x="T0" y="T1"/>
                  </a:cxn>
                  <a:cxn ang="T5">
                    <a:pos x="T2" y="T3"/>
                  </a:cxn>
                </a:cxnLst>
                <a:rect l="0" t="0" r="r" b="b"/>
                <a:pathLst>
                  <a:path w="7" h="6">
                    <a:moveTo>
                      <a:pt x="7" y="6"/>
                    </a:moveTo>
                    <a:cubicBezTo>
                      <a:pt x="5" y="3"/>
                      <a:pt x="3" y="1"/>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4" name="Freeform 318">
                <a:extLst>
                  <a:ext uri="{FF2B5EF4-FFF2-40B4-BE49-F238E27FC236}">
                    <a16:creationId xmlns:a16="http://schemas.microsoft.com/office/drawing/2014/main" id="{419E858E-D6BA-A8EF-A543-10AFF4EFD530}"/>
                  </a:ext>
                </a:extLst>
              </p:cNvPr>
              <p:cNvSpPr>
                <a:spLocks/>
              </p:cNvSpPr>
              <p:nvPr/>
            </p:nvSpPr>
            <p:spPr bwMode="auto">
              <a:xfrm>
                <a:off x="1219" y="1369"/>
                <a:ext cx="20" cy="14"/>
              </a:xfrm>
              <a:custGeom>
                <a:avLst/>
                <a:gdLst>
                  <a:gd name="T0" fmla="*/ 36 w 15"/>
                  <a:gd name="T1" fmla="*/ 23 h 11"/>
                  <a:gd name="T2" fmla="*/ 0 w 15"/>
                  <a:gd name="T3" fmla="*/ 13 h 11"/>
                  <a:gd name="T4" fmla="*/ 27 w 15"/>
                  <a:gd name="T5" fmla="*/ 18 h 11"/>
                  <a:gd name="T6" fmla="*/ 0 60000 65536"/>
                  <a:gd name="T7" fmla="*/ 0 60000 65536"/>
                  <a:gd name="T8" fmla="*/ 0 60000 65536"/>
                </a:gdLst>
                <a:ahLst/>
                <a:cxnLst>
                  <a:cxn ang="T6">
                    <a:pos x="T0" y="T1"/>
                  </a:cxn>
                  <a:cxn ang="T7">
                    <a:pos x="T2" y="T3"/>
                  </a:cxn>
                  <a:cxn ang="T8">
                    <a:pos x="T4" y="T5"/>
                  </a:cxn>
                </a:cxnLst>
                <a:rect l="0" t="0" r="r" b="b"/>
                <a:pathLst>
                  <a:path w="15" h="11">
                    <a:moveTo>
                      <a:pt x="15" y="11"/>
                    </a:moveTo>
                    <a:cubicBezTo>
                      <a:pt x="14" y="3"/>
                      <a:pt x="6" y="0"/>
                      <a:pt x="0" y="6"/>
                    </a:cubicBezTo>
                    <a:cubicBezTo>
                      <a:pt x="6" y="3"/>
                      <a:pt x="8" y="5"/>
                      <a:pt x="11"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5" name="Freeform 319">
                <a:extLst>
                  <a:ext uri="{FF2B5EF4-FFF2-40B4-BE49-F238E27FC236}">
                    <a16:creationId xmlns:a16="http://schemas.microsoft.com/office/drawing/2014/main" id="{848F1CDC-FB18-2AE2-64A3-11F188F1B3B0}"/>
                  </a:ext>
                </a:extLst>
              </p:cNvPr>
              <p:cNvSpPr>
                <a:spLocks/>
              </p:cNvSpPr>
              <p:nvPr/>
            </p:nvSpPr>
            <p:spPr bwMode="auto">
              <a:xfrm>
                <a:off x="1708" y="1369"/>
                <a:ext cx="18" cy="14"/>
              </a:xfrm>
              <a:custGeom>
                <a:avLst/>
                <a:gdLst>
                  <a:gd name="T0" fmla="*/ 0 w 14"/>
                  <a:gd name="T1" fmla="*/ 23 h 11"/>
                  <a:gd name="T2" fmla="*/ 30 w 14"/>
                  <a:gd name="T3" fmla="*/ 13 h 11"/>
                  <a:gd name="T4" fmla="*/ 6 w 14"/>
                  <a:gd name="T5" fmla="*/ 18 h 11"/>
                  <a:gd name="T6" fmla="*/ 0 60000 65536"/>
                  <a:gd name="T7" fmla="*/ 0 60000 65536"/>
                  <a:gd name="T8" fmla="*/ 0 60000 65536"/>
                </a:gdLst>
                <a:ahLst/>
                <a:cxnLst>
                  <a:cxn ang="T6">
                    <a:pos x="T0" y="T1"/>
                  </a:cxn>
                  <a:cxn ang="T7">
                    <a:pos x="T2" y="T3"/>
                  </a:cxn>
                  <a:cxn ang="T8">
                    <a:pos x="T4" y="T5"/>
                  </a:cxn>
                </a:cxnLst>
                <a:rect l="0" t="0" r="r" b="b"/>
                <a:pathLst>
                  <a:path w="14" h="11">
                    <a:moveTo>
                      <a:pt x="0" y="11"/>
                    </a:moveTo>
                    <a:cubicBezTo>
                      <a:pt x="0" y="3"/>
                      <a:pt x="9" y="0"/>
                      <a:pt x="14" y="6"/>
                    </a:cubicBezTo>
                    <a:cubicBezTo>
                      <a:pt x="9" y="3"/>
                      <a:pt x="6" y="5"/>
                      <a:pt x="3" y="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6" name="Freeform 320">
                <a:extLst>
                  <a:ext uri="{FF2B5EF4-FFF2-40B4-BE49-F238E27FC236}">
                    <a16:creationId xmlns:a16="http://schemas.microsoft.com/office/drawing/2014/main" id="{1055F8B6-8B00-1847-5FA9-EA5F0D8E385D}"/>
                  </a:ext>
                </a:extLst>
              </p:cNvPr>
              <p:cNvSpPr>
                <a:spLocks/>
              </p:cNvSpPr>
              <p:nvPr/>
            </p:nvSpPr>
            <p:spPr bwMode="auto">
              <a:xfrm>
                <a:off x="1557" y="1864"/>
                <a:ext cx="83" cy="43"/>
              </a:xfrm>
              <a:custGeom>
                <a:avLst/>
                <a:gdLst>
                  <a:gd name="T0" fmla="*/ 6 w 64"/>
                  <a:gd name="T1" fmla="*/ 65 h 32"/>
                  <a:gd name="T2" fmla="*/ 35 w 64"/>
                  <a:gd name="T3" fmla="*/ 62 h 32"/>
                  <a:gd name="T4" fmla="*/ 74 w 64"/>
                  <a:gd name="T5" fmla="*/ 48 h 32"/>
                  <a:gd name="T6" fmla="*/ 112 w 64"/>
                  <a:gd name="T7" fmla="*/ 58 h 32"/>
                  <a:gd name="T8" fmla="*/ 140 w 64"/>
                  <a:gd name="T9" fmla="*/ 63 h 32"/>
                  <a:gd name="T10" fmla="*/ 80 w 64"/>
                  <a:gd name="T11" fmla="*/ 1 h 32"/>
                  <a:gd name="T12" fmla="*/ 38 w 64"/>
                  <a:gd name="T13" fmla="*/ 9 h 32"/>
                  <a:gd name="T14" fmla="*/ 6 w 64"/>
                  <a:gd name="T15" fmla="*/ 65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6" y="25"/>
                    </a:cubicBezTo>
                    <a:cubicBezTo>
                      <a:pt x="19" y="18"/>
                      <a:pt x="28" y="20"/>
                      <a:pt x="34" y="20"/>
                    </a:cubicBezTo>
                    <a:cubicBezTo>
                      <a:pt x="42" y="23"/>
                      <a:pt x="47" y="27"/>
                      <a:pt x="51" y="24"/>
                    </a:cubicBezTo>
                    <a:cubicBezTo>
                      <a:pt x="60" y="26"/>
                      <a:pt x="63" y="29"/>
                      <a:pt x="64" y="26"/>
                    </a:cubicBezTo>
                    <a:cubicBezTo>
                      <a:pt x="64" y="23"/>
                      <a:pt x="53" y="2"/>
                      <a:pt x="37" y="1"/>
                    </a:cubicBezTo>
                    <a:cubicBezTo>
                      <a:pt x="25" y="1"/>
                      <a:pt x="26" y="0"/>
                      <a:pt x="17" y="4"/>
                    </a:cubicBezTo>
                    <a:cubicBezTo>
                      <a:pt x="8" y="7"/>
                      <a:pt x="0" y="20"/>
                      <a:pt x="3" y="27"/>
                    </a:cubicBezTo>
                    <a:close/>
                  </a:path>
                </a:pathLst>
              </a:custGeom>
              <a:solidFill>
                <a:srgbClr val="F7C49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7" name="Freeform 321">
                <a:extLst>
                  <a:ext uri="{FF2B5EF4-FFF2-40B4-BE49-F238E27FC236}">
                    <a16:creationId xmlns:a16="http://schemas.microsoft.com/office/drawing/2014/main" id="{5793E775-167F-86E4-D4DF-739A1BF7A790}"/>
                  </a:ext>
                </a:extLst>
              </p:cNvPr>
              <p:cNvSpPr>
                <a:spLocks/>
              </p:cNvSpPr>
              <p:nvPr/>
            </p:nvSpPr>
            <p:spPr bwMode="auto">
              <a:xfrm>
                <a:off x="1553" y="1888"/>
                <a:ext cx="107" cy="166"/>
              </a:xfrm>
              <a:custGeom>
                <a:avLst/>
                <a:gdLst>
                  <a:gd name="T0" fmla="*/ 146 w 82"/>
                  <a:gd name="T1" fmla="*/ 16 h 123"/>
                  <a:gd name="T2" fmla="*/ 149 w 82"/>
                  <a:gd name="T3" fmla="*/ 20 h 123"/>
                  <a:gd name="T4" fmla="*/ 119 w 82"/>
                  <a:gd name="T5" fmla="*/ 15 h 123"/>
                  <a:gd name="T6" fmla="*/ 82 w 82"/>
                  <a:gd name="T7" fmla="*/ 5 h 123"/>
                  <a:gd name="T8" fmla="*/ 43 w 82"/>
                  <a:gd name="T9" fmla="*/ 16 h 123"/>
                  <a:gd name="T10" fmla="*/ 13 w 82"/>
                  <a:gd name="T11" fmla="*/ 22 h 123"/>
                  <a:gd name="T12" fmla="*/ 35 w 82"/>
                  <a:gd name="T13" fmla="*/ 113 h 123"/>
                  <a:gd name="T14" fmla="*/ 39 w 82"/>
                  <a:gd name="T15" fmla="*/ 194 h 123"/>
                  <a:gd name="T16" fmla="*/ 89 w 82"/>
                  <a:gd name="T17" fmla="*/ 297 h 123"/>
                  <a:gd name="T18" fmla="*/ 183 w 82"/>
                  <a:gd name="T19" fmla="*/ 147 h 123"/>
                  <a:gd name="T20" fmla="*/ 146 w 82"/>
                  <a:gd name="T21" fmla="*/ 1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3">
                    <a:moveTo>
                      <a:pt x="66" y="7"/>
                    </a:moveTo>
                    <a:cubicBezTo>
                      <a:pt x="66" y="7"/>
                      <a:pt x="67" y="8"/>
                      <a:pt x="67" y="8"/>
                    </a:cubicBezTo>
                    <a:cubicBezTo>
                      <a:pt x="66" y="11"/>
                      <a:pt x="63" y="8"/>
                      <a:pt x="54" y="6"/>
                    </a:cubicBezTo>
                    <a:cubicBezTo>
                      <a:pt x="50" y="9"/>
                      <a:pt x="45" y="5"/>
                      <a:pt x="37" y="2"/>
                    </a:cubicBezTo>
                    <a:cubicBezTo>
                      <a:pt x="31" y="2"/>
                      <a:pt x="22" y="0"/>
                      <a:pt x="19" y="7"/>
                    </a:cubicBezTo>
                    <a:cubicBezTo>
                      <a:pt x="15" y="14"/>
                      <a:pt x="10" y="9"/>
                      <a:pt x="6" y="9"/>
                    </a:cubicBezTo>
                    <a:cubicBezTo>
                      <a:pt x="0" y="21"/>
                      <a:pt x="2" y="37"/>
                      <a:pt x="16" y="46"/>
                    </a:cubicBezTo>
                    <a:cubicBezTo>
                      <a:pt x="6" y="64"/>
                      <a:pt x="14" y="72"/>
                      <a:pt x="18" y="79"/>
                    </a:cubicBezTo>
                    <a:cubicBezTo>
                      <a:pt x="1" y="102"/>
                      <a:pt x="24" y="123"/>
                      <a:pt x="40" y="121"/>
                    </a:cubicBezTo>
                    <a:cubicBezTo>
                      <a:pt x="62" y="120"/>
                      <a:pt x="82" y="104"/>
                      <a:pt x="82" y="60"/>
                    </a:cubicBezTo>
                    <a:cubicBezTo>
                      <a:pt x="82" y="32"/>
                      <a:pt x="76" y="16"/>
                      <a:pt x="66" y="7"/>
                    </a:cubicBezTo>
                    <a:close/>
                  </a:path>
                </a:pathLst>
              </a:custGeom>
              <a:solidFill>
                <a:srgbClr val="BF898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98" name="Freeform 322">
                <a:extLst>
                  <a:ext uri="{FF2B5EF4-FFF2-40B4-BE49-F238E27FC236}">
                    <a16:creationId xmlns:a16="http://schemas.microsoft.com/office/drawing/2014/main" id="{DBA0C2D8-69FC-DF45-0B45-CFE6FD4F90C4}"/>
                  </a:ext>
                </a:extLst>
              </p:cNvPr>
              <p:cNvSpPr>
                <a:spLocks/>
              </p:cNvSpPr>
              <p:nvPr/>
            </p:nvSpPr>
            <p:spPr bwMode="auto">
              <a:xfrm>
                <a:off x="1553" y="1888"/>
                <a:ext cx="107" cy="166"/>
              </a:xfrm>
              <a:custGeom>
                <a:avLst/>
                <a:gdLst>
                  <a:gd name="T0" fmla="*/ 146 w 82"/>
                  <a:gd name="T1" fmla="*/ 16 h 123"/>
                  <a:gd name="T2" fmla="*/ 149 w 82"/>
                  <a:gd name="T3" fmla="*/ 20 h 123"/>
                  <a:gd name="T4" fmla="*/ 119 w 82"/>
                  <a:gd name="T5" fmla="*/ 15 h 123"/>
                  <a:gd name="T6" fmla="*/ 82 w 82"/>
                  <a:gd name="T7" fmla="*/ 5 h 123"/>
                  <a:gd name="T8" fmla="*/ 43 w 82"/>
                  <a:gd name="T9" fmla="*/ 16 h 123"/>
                  <a:gd name="T10" fmla="*/ 13 w 82"/>
                  <a:gd name="T11" fmla="*/ 22 h 123"/>
                  <a:gd name="T12" fmla="*/ 35 w 82"/>
                  <a:gd name="T13" fmla="*/ 113 h 123"/>
                  <a:gd name="T14" fmla="*/ 39 w 82"/>
                  <a:gd name="T15" fmla="*/ 194 h 123"/>
                  <a:gd name="T16" fmla="*/ 89 w 82"/>
                  <a:gd name="T17" fmla="*/ 297 h 123"/>
                  <a:gd name="T18" fmla="*/ 183 w 82"/>
                  <a:gd name="T19" fmla="*/ 147 h 123"/>
                  <a:gd name="T20" fmla="*/ 146 w 82"/>
                  <a:gd name="T21" fmla="*/ 1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2" h="123">
                    <a:moveTo>
                      <a:pt x="66" y="7"/>
                    </a:moveTo>
                    <a:cubicBezTo>
                      <a:pt x="66" y="7"/>
                      <a:pt x="67" y="8"/>
                      <a:pt x="67" y="8"/>
                    </a:cubicBezTo>
                    <a:cubicBezTo>
                      <a:pt x="66" y="11"/>
                      <a:pt x="63" y="8"/>
                      <a:pt x="54" y="6"/>
                    </a:cubicBezTo>
                    <a:cubicBezTo>
                      <a:pt x="50" y="9"/>
                      <a:pt x="45" y="5"/>
                      <a:pt x="37" y="2"/>
                    </a:cubicBezTo>
                    <a:cubicBezTo>
                      <a:pt x="31" y="2"/>
                      <a:pt x="22" y="0"/>
                      <a:pt x="19" y="7"/>
                    </a:cubicBezTo>
                    <a:cubicBezTo>
                      <a:pt x="15" y="14"/>
                      <a:pt x="10" y="9"/>
                      <a:pt x="6" y="9"/>
                    </a:cubicBezTo>
                    <a:cubicBezTo>
                      <a:pt x="0" y="21"/>
                      <a:pt x="2" y="37"/>
                      <a:pt x="16" y="46"/>
                    </a:cubicBezTo>
                    <a:cubicBezTo>
                      <a:pt x="6" y="64"/>
                      <a:pt x="14" y="72"/>
                      <a:pt x="18" y="79"/>
                    </a:cubicBezTo>
                    <a:cubicBezTo>
                      <a:pt x="1" y="102"/>
                      <a:pt x="24" y="123"/>
                      <a:pt x="40" y="121"/>
                    </a:cubicBezTo>
                    <a:cubicBezTo>
                      <a:pt x="62" y="120"/>
                      <a:pt x="82" y="104"/>
                      <a:pt x="82" y="60"/>
                    </a:cubicBezTo>
                    <a:cubicBezTo>
                      <a:pt x="82" y="32"/>
                      <a:pt x="76" y="16"/>
                      <a:pt x="66" y="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99" name="Freeform 323">
                <a:extLst>
                  <a:ext uri="{FF2B5EF4-FFF2-40B4-BE49-F238E27FC236}">
                    <a16:creationId xmlns:a16="http://schemas.microsoft.com/office/drawing/2014/main" id="{F8A3604A-5711-A069-49B8-DACAEDCA7368}"/>
                  </a:ext>
                </a:extLst>
              </p:cNvPr>
              <p:cNvSpPr>
                <a:spLocks/>
              </p:cNvSpPr>
              <p:nvPr/>
            </p:nvSpPr>
            <p:spPr bwMode="auto">
              <a:xfrm>
                <a:off x="1574" y="1950"/>
                <a:ext cx="11" cy="6"/>
              </a:xfrm>
              <a:custGeom>
                <a:avLst/>
                <a:gdLst>
                  <a:gd name="T0" fmla="*/ 0 w 9"/>
                  <a:gd name="T1" fmla="*/ 0 h 4"/>
                  <a:gd name="T2" fmla="*/ 16 w 9"/>
                  <a:gd name="T3" fmla="*/ 14 h 4"/>
                  <a:gd name="T4" fmla="*/ 0 60000 65536"/>
                  <a:gd name="T5" fmla="*/ 0 60000 65536"/>
                </a:gdLst>
                <a:ahLst/>
                <a:cxnLst>
                  <a:cxn ang="T4">
                    <a:pos x="T0" y="T1"/>
                  </a:cxn>
                  <a:cxn ang="T5">
                    <a:pos x="T2" y="T3"/>
                  </a:cxn>
                </a:cxnLst>
                <a:rect l="0" t="0" r="r" b="b"/>
                <a:pathLst>
                  <a:path w="9" h="4">
                    <a:moveTo>
                      <a:pt x="0" y="0"/>
                    </a:moveTo>
                    <a:cubicBezTo>
                      <a:pt x="0" y="0"/>
                      <a:pt x="5" y="3"/>
                      <a:pt x="9"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00" name="Freeform 324">
                <a:extLst>
                  <a:ext uri="{FF2B5EF4-FFF2-40B4-BE49-F238E27FC236}">
                    <a16:creationId xmlns:a16="http://schemas.microsoft.com/office/drawing/2014/main" id="{77A9C0B5-4DBE-A1F1-D0E0-FB582776C6BC}"/>
                  </a:ext>
                </a:extLst>
              </p:cNvPr>
              <p:cNvSpPr>
                <a:spLocks/>
              </p:cNvSpPr>
              <p:nvPr/>
            </p:nvSpPr>
            <p:spPr bwMode="auto">
              <a:xfrm>
                <a:off x="1576" y="1987"/>
                <a:ext cx="5" cy="8"/>
              </a:xfrm>
              <a:custGeom>
                <a:avLst/>
                <a:gdLst>
                  <a:gd name="T0" fmla="*/ 0 w 4"/>
                  <a:gd name="T1" fmla="*/ 15 h 6"/>
                  <a:gd name="T2" fmla="*/ 6 w 4"/>
                  <a:gd name="T3" fmla="*/ 0 h 6"/>
                  <a:gd name="T4" fmla="*/ 0 60000 65536"/>
                  <a:gd name="T5" fmla="*/ 0 60000 65536"/>
                </a:gdLst>
                <a:ahLst/>
                <a:cxnLst>
                  <a:cxn ang="T4">
                    <a:pos x="T0" y="T1"/>
                  </a:cxn>
                  <a:cxn ang="T5">
                    <a:pos x="T2" y="T3"/>
                  </a:cxn>
                </a:cxnLst>
                <a:rect l="0" t="0" r="r" b="b"/>
                <a:pathLst>
                  <a:path w="4" h="6">
                    <a:moveTo>
                      <a:pt x="0" y="6"/>
                    </a:moveTo>
                    <a:cubicBezTo>
                      <a:pt x="4" y="0"/>
                      <a:pt x="3" y="0"/>
                      <a:pt x="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01" name="Freeform 325">
                <a:extLst>
                  <a:ext uri="{FF2B5EF4-FFF2-40B4-BE49-F238E27FC236}">
                    <a16:creationId xmlns:a16="http://schemas.microsoft.com/office/drawing/2014/main" id="{9257F365-64D8-A821-3520-64E02D10D525}"/>
                  </a:ext>
                </a:extLst>
              </p:cNvPr>
              <p:cNvSpPr>
                <a:spLocks/>
              </p:cNvSpPr>
              <p:nvPr/>
            </p:nvSpPr>
            <p:spPr bwMode="auto">
              <a:xfrm>
                <a:off x="1563" y="1911"/>
                <a:ext cx="20" cy="33"/>
              </a:xfrm>
              <a:custGeom>
                <a:avLst/>
                <a:gdLst>
                  <a:gd name="T0" fmla="*/ 1 w 15"/>
                  <a:gd name="T1" fmla="*/ 0 h 24"/>
                  <a:gd name="T2" fmla="*/ 36 w 15"/>
                  <a:gd name="T3" fmla="*/ 62 h 24"/>
                  <a:gd name="T4" fmla="*/ 1 w 15"/>
                  <a:gd name="T5" fmla="*/ 0 h 24"/>
                  <a:gd name="T6" fmla="*/ 0 60000 65536"/>
                  <a:gd name="T7" fmla="*/ 0 60000 65536"/>
                  <a:gd name="T8" fmla="*/ 0 60000 65536"/>
                </a:gdLst>
                <a:ahLst/>
                <a:cxnLst>
                  <a:cxn ang="T6">
                    <a:pos x="T0" y="T1"/>
                  </a:cxn>
                  <a:cxn ang="T7">
                    <a:pos x="T2" y="T3"/>
                  </a:cxn>
                  <a:cxn ang="T8">
                    <a:pos x="T4" y="T5"/>
                  </a:cxn>
                </a:cxnLst>
                <a:rect l="0" t="0" r="r" b="b"/>
                <a:pathLst>
                  <a:path w="15" h="24">
                    <a:moveTo>
                      <a:pt x="1" y="0"/>
                    </a:moveTo>
                    <a:cubicBezTo>
                      <a:pt x="0" y="10"/>
                      <a:pt x="5" y="21"/>
                      <a:pt x="15" y="24"/>
                    </a:cubicBezTo>
                    <a:cubicBezTo>
                      <a:pt x="12" y="22"/>
                      <a:pt x="0" y="7"/>
                      <a:pt x="1"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2" name="Freeform 326">
                <a:extLst>
                  <a:ext uri="{FF2B5EF4-FFF2-40B4-BE49-F238E27FC236}">
                    <a16:creationId xmlns:a16="http://schemas.microsoft.com/office/drawing/2014/main" id="{732AB620-CCB8-308D-75FA-B5B0C9DC16F2}"/>
                  </a:ext>
                </a:extLst>
              </p:cNvPr>
              <p:cNvSpPr>
                <a:spLocks/>
              </p:cNvSpPr>
              <p:nvPr/>
            </p:nvSpPr>
            <p:spPr bwMode="auto">
              <a:xfrm>
                <a:off x="1570" y="1994"/>
                <a:ext cx="18" cy="40"/>
              </a:xfrm>
              <a:custGeom>
                <a:avLst/>
                <a:gdLst>
                  <a:gd name="T0" fmla="*/ 30 w 14"/>
                  <a:gd name="T1" fmla="*/ 0 h 30"/>
                  <a:gd name="T2" fmla="*/ 23 w 14"/>
                  <a:gd name="T3" fmla="*/ 71 h 30"/>
                  <a:gd name="T4" fmla="*/ 30 w 14"/>
                  <a:gd name="T5" fmla="*/ 0 h 30"/>
                  <a:gd name="T6" fmla="*/ 0 60000 65536"/>
                  <a:gd name="T7" fmla="*/ 0 60000 65536"/>
                  <a:gd name="T8" fmla="*/ 0 60000 65536"/>
                </a:gdLst>
                <a:ahLst/>
                <a:cxnLst>
                  <a:cxn ang="T6">
                    <a:pos x="T0" y="T1"/>
                  </a:cxn>
                  <a:cxn ang="T7">
                    <a:pos x="T2" y="T3"/>
                  </a:cxn>
                  <a:cxn ang="T8">
                    <a:pos x="T4" y="T5"/>
                  </a:cxn>
                </a:cxnLst>
                <a:rect l="0" t="0" r="r" b="b"/>
                <a:pathLst>
                  <a:path w="14" h="30">
                    <a:moveTo>
                      <a:pt x="14" y="0"/>
                    </a:moveTo>
                    <a:cubicBezTo>
                      <a:pt x="8" y="8"/>
                      <a:pt x="0" y="19"/>
                      <a:pt x="11" y="30"/>
                    </a:cubicBezTo>
                    <a:cubicBezTo>
                      <a:pt x="10" y="25"/>
                      <a:pt x="10" y="7"/>
                      <a:pt x="14" y="0"/>
                    </a:cubicBezTo>
                    <a:close/>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3" name="Freeform 327">
                <a:extLst>
                  <a:ext uri="{FF2B5EF4-FFF2-40B4-BE49-F238E27FC236}">
                    <a16:creationId xmlns:a16="http://schemas.microsoft.com/office/drawing/2014/main" id="{5154F868-9ED2-3E4B-3638-050D4E866205}"/>
                  </a:ext>
                </a:extLst>
              </p:cNvPr>
              <p:cNvSpPr>
                <a:spLocks/>
              </p:cNvSpPr>
              <p:nvPr/>
            </p:nvSpPr>
            <p:spPr bwMode="auto">
              <a:xfrm>
                <a:off x="1570" y="1960"/>
                <a:ext cx="6" cy="19"/>
              </a:xfrm>
              <a:custGeom>
                <a:avLst/>
                <a:gdLst>
                  <a:gd name="T0" fmla="*/ 8 w 5"/>
                  <a:gd name="T1" fmla="*/ 0 h 14"/>
                  <a:gd name="T2" fmla="*/ 2 w 5"/>
                  <a:gd name="T3" fmla="*/ 35 h 14"/>
                  <a:gd name="T4" fmla="*/ 0 60000 65536"/>
                  <a:gd name="T5" fmla="*/ 0 60000 65536"/>
                </a:gdLst>
                <a:ahLst/>
                <a:cxnLst>
                  <a:cxn ang="T4">
                    <a:pos x="T0" y="T1"/>
                  </a:cxn>
                  <a:cxn ang="T5">
                    <a:pos x="T2" y="T3"/>
                  </a:cxn>
                </a:cxnLst>
                <a:rect l="0" t="0" r="r" b="b"/>
                <a:pathLst>
                  <a:path w="5" h="14">
                    <a:moveTo>
                      <a:pt x="5" y="0"/>
                    </a:moveTo>
                    <a:cubicBezTo>
                      <a:pt x="1" y="7"/>
                      <a:pt x="0" y="9"/>
                      <a:pt x="2" y="14"/>
                    </a:cubicBezTo>
                  </a:path>
                </a:pathLst>
              </a:custGeom>
              <a:solidFill>
                <a:srgbClr val="E7D7D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4" name="Freeform 328">
                <a:extLst>
                  <a:ext uri="{FF2B5EF4-FFF2-40B4-BE49-F238E27FC236}">
                    <a16:creationId xmlns:a16="http://schemas.microsoft.com/office/drawing/2014/main" id="{25A008AA-F8EF-BD8D-BE8C-B0D8E4DCD8DC}"/>
                  </a:ext>
                </a:extLst>
              </p:cNvPr>
              <p:cNvSpPr>
                <a:spLocks/>
              </p:cNvSpPr>
              <p:nvPr/>
            </p:nvSpPr>
            <p:spPr bwMode="auto">
              <a:xfrm>
                <a:off x="1602" y="1921"/>
                <a:ext cx="59" cy="127"/>
              </a:xfrm>
              <a:custGeom>
                <a:avLst/>
                <a:gdLst>
                  <a:gd name="T0" fmla="*/ 73 w 45"/>
                  <a:gd name="T1" fmla="*/ 0 h 94"/>
                  <a:gd name="T2" fmla="*/ 0 w 45"/>
                  <a:gd name="T3" fmla="*/ 224 h 94"/>
                  <a:gd name="T4" fmla="*/ 73 w 45"/>
                  <a:gd name="T5" fmla="*/ 0 h 94"/>
                  <a:gd name="T6" fmla="*/ 0 60000 65536"/>
                  <a:gd name="T7" fmla="*/ 0 60000 65536"/>
                  <a:gd name="T8" fmla="*/ 0 60000 65536"/>
                </a:gdLst>
                <a:ahLst/>
                <a:cxnLst>
                  <a:cxn ang="T6">
                    <a:pos x="T0" y="T1"/>
                  </a:cxn>
                  <a:cxn ang="T7">
                    <a:pos x="T2" y="T3"/>
                  </a:cxn>
                  <a:cxn ang="T8">
                    <a:pos x="T4" y="T5"/>
                  </a:cxn>
                </a:cxnLst>
                <a:rect l="0" t="0" r="r" b="b"/>
                <a:pathLst>
                  <a:path w="45" h="94">
                    <a:moveTo>
                      <a:pt x="33" y="0"/>
                    </a:moveTo>
                    <a:cubicBezTo>
                      <a:pt x="43" y="15"/>
                      <a:pt x="45" y="94"/>
                      <a:pt x="0" y="91"/>
                    </a:cubicBezTo>
                    <a:cubicBezTo>
                      <a:pt x="12" y="88"/>
                      <a:pt x="40" y="61"/>
                      <a:pt x="33" y="0"/>
                    </a:cubicBezTo>
                    <a:close/>
                  </a:path>
                </a:pathLst>
              </a:custGeom>
              <a:solidFill>
                <a:srgbClr val="AC636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5" name="Freeform 329">
                <a:extLst>
                  <a:ext uri="{FF2B5EF4-FFF2-40B4-BE49-F238E27FC236}">
                    <a16:creationId xmlns:a16="http://schemas.microsoft.com/office/drawing/2014/main" id="{C8784E25-8A74-CF61-60B4-15320E1B8239}"/>
                  </a:ext>
                </a:extLst>
              </p:cNvPr>
              <p:cNvSpPr>
                <a:spLocks/>
              </p:cNvSpPr>
              <p:nvPr/>
            </p:nvSpPr>
            <p:spPr bwMode="auto">
              <a:xfrm>
                <a:off x="1570" y="1865"/>
                <a:ext cx="35" cy="23"/>
              </a:xfrm>
              <a:custGeom>
                <a:avLst/>
                <a:gdLst>
                  <a:gd name="T0" fmla="*/ 0 w 27"/>
                  <a:gd name="T1" fmla="*/ 42 h 17"/>
                  <a:gd name="T2" fmla="*/ 58 w 27"/>
                  <a:gd name="T3" fmla="*/ 20 h 17"/>
                  <a:gd name="T4" fmla="*/ 41 w 27"/>
                  <a:gd name="T5" fmla="*/ 30 h 17"/>
                  <a:gd name="T6" fmla="*/ 27 w 27"/>
                  <a:gd name="T7" fmla="*/ 32 h 17"/>
                  <a:gd name="T8" fmla="*/ 10 w 27"/>
                  <a:gd name="T9" fmla="*/ 3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17">
                    <a:moveTo>
                      <a:pt x="0" y="17"/>
                    </a:moveTo>
                    <a:cubicBezTo>
                      <a:pt x="3" y="10"/>
                      <a:pt x="21" y="0"/>
                      <a:pt x="27" y="8"/>
                    </a:cubicBezTo>
                    <a:cubicBezTo>
                      <a:pt x="24" y="5"/>
                      <a:pt x="16" y="8"/>
                      <a:pt x="19" y="12"/>
                    </a:cubicBezTo>
                    <a:cubicBezTo>
                      <a:pt x="17" y="9"/>
                      <a:pt x="13" y="9"/>
                      <a:pt x="12" y="13"/>
                    </a:cubicBezTo>
                    <a:cubicBezTo>
                      <a:pt x="10" y="12"/>
                      <a:pt x="6" y="11"/>
                      <a:pt x="5" y="15"/>
                    </a:cubicBezTo>
                  </a:path>
                </a:pathLst>
              </a:custGeom>
              <a:solidFill>
                <a:srgbClr val="FDEF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6" name="Freeform 330">
                <a:extLst>
                  <a:ext uri="{FF2B5EF4-FFF2-40B4-BE49-F238E27FC236}">
                    <a16:creationId xmlns:a16="http://schemas.microsoft.com/office/drawing/2014/main" id="{52E4B045-A15B-67AB-F3BB-4A372FC31BAD}"/>
                  </a:ext>
                </a:extLst>
              </p:cNvPr>
              <p:cNvSpPr>
                <a:spLocks/>
              </p:cNvSpPr>
              <p:nvPr/>
            </p:nvSpPr>
            <p:spPr bwMode="auto">
              <a:xfrm>
                <a:off x="1557" y="1864"/>
                <a:ext cx="83" cy="43"/>
              </a:xfrm>
              <a:custGeom>
                <a:avLst/>
                <a:gdLst>
                  <a:gd name="T0" fmla="*/ 6 w 64"/>
                  <a:gd name="T1" fmla="*/ 65 h 32"/>
                  <a:gd name="T2" fmla="*/ 35 w 64"/>
                  <a:gd name="T3" fmla="*/ 62 h 32"/>
                  <a:gd name="T4" fmla="*/ 74 w 64"/>
                  <a:gd name="T5" fmla="*/ 48 h 32"/>
                  <a:gd name="T6" fmla="*/ 112 w 64"/>
                  <a:gd name="T7" fmla="*/ 58 h 32"/>
                  <a:gd name="T8" fmla="*/ 140 w 64"/>
                  <a:gd name="T9" fmla="*/ 63 h 32"/>
                  <a:gd name="T10" fmla="*/ 80 w 64"/>
                  <a:gd name="T11" fmla="*/ 1 h 32"/>
                  <a:gd name="T12" fmla="*/ 38 w 64"/>
                  <a:gd name="T13" fmla="*/ 9 h 32"/>
                  <a:gd name="T14" fmla="*/ 6 w 64"/>
                  <a:gd name="T15" fmla="*/ 65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4" h="32">
                    <a:moveTo>
                      <a:pt x="3" y="27"/>
                    </a:moveTo>
                    <a:cubicBezTo>
                      <a:pt x="7" y="27"/>
                      <a:pt x="12" y="32"/>
                      <a:pt x="16" y="25"/>
                    </a:cubicBezTo>
                    <a:cubicBezTo>
                      <a:pt x="19" y="18"/>
                      <a:pt x="28" y="20"/>
                      <a:pt x="34" y="20"/>
                    </a:cubicBezTo>
                    <a:cubicBezTo>
                      <a:pt x="42" y="23"/>
                      <a:pt x="47" y="27"/>
                      <a:pt x="51" y="24"/>
                    </a:cubicBezTo>
                    <a:cubicBezTo>
                      <a:pt x="60" y="26"/>
                      <a:pt x="63" y="29"/>
                      <a:pt x="64" y="26"/>
                    </a:cubicBezTo>
                    <a:cubicBezTo>
                      <a:pt x="64" y="23"/>
                      <a:pt x="53" y="2"/>
                      <a:pt x="37" y="1"/>
                    </a:cubicBezTo>
                    <a:cubicBezTo>
                      <a:pt x="25" y="1"/>
                      <a:pt x="26" y="0"/>
                      <a:pt x="17" y="4"/>
                    </a:cubicBezTo>
                    <a:cubicBezTo>
                      <a:pt x="8" y="7"/>
                      <a:pt x="0" y="20"/>
                      <a:pt x="3" y="2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07" name="Freeform 331">
                <a:extLst>
                  <a:ext uri="{FF2B5EF4-FFF2-40B4-BE49-F238E27FC236}">
                    <a16:creationId xmlns:a16="http://schemas.microsoft.com/office/drawing/2014/main" id="{8A45BD3C-0B1A-5508-4923-30152802249C}"/>
                  </a:ext>
                </a:extLst>
              </p:cNvPr>
              <p:cNvSpPr>
                <a:spLocks/>
              </p:cNvSpPr>
              <p:nvPr/>
            </p:nvSpPr>
            <p:spPr bwMode="auto">
              <a:xfrm>
                <a:off x="1576" y="2002"/>
                <a:ext cx="5" cy="27"/>
              </a:xfrm>
              <a:custGeom>
                <a:avLst/>
                <a:gdLst>
                  <a:gd name="T0" fmla="*/ 8 w 4"/>
                  <a:gd name="T1" fmla="*/ 0 h 20"/>
                  <a:gd name="T2" fmla="*/ 6 w 4"/>
                  <a:gd name="T3" fmla="*/ 49 h 20"/>
                  <a:gd name="T4" fmla="*/ 0 60000 65536"/>
                  <a:gd name="T5" fmla="*/ 0 60000 65536"/>
                </a:gdLst>
                <a:ahLst/>
                <a:cxnLst>
                  <a:cxn ang="T4">
                    <a:pos x="T0" y="T1"/>
                  </a:cxn>
                  <a:cxn ang="T5">
                    <a:pos x="T2" y="T3"/>
                  </a:cxn>
                </a:cxnLst>
                <a:rect l="0" t="0" r="r" b="b"/>
                <a:pathLst>
                  <a:path w="4" h="20">
                    <a:moveTo>
                      <a:pt x="4" y="0"/>
                    </a:moveTo>
                    <a:cubicBezTo>
                      <a:pt x="2" y="5"/>
                      <a:pt x="0" y="14"/>
                      <a:pt x="3" y="2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08" name="Freeform 332">
                <a:extLst>
                  <a:ext uri="{FF2B5EF4-FFF2-40B4-BE49-F238E27FC236}">
                    <a16:creationId xmlns:a16="http://schemas.microsoft.com/office/drawing/2014/main" id="{C5328F77-4E36-5AC4-8416-D40ABBD0D255}"/>
                  </a:ext>
                </a:extLst>
              </p:cNvPr>
              <p:cNvSpPr>
                <a:spLocks/>
              </p:cNvSpPr>
              <p:nvPr/>
            </p:nvSpPr>
            <p:spPr bwMode="auto">
              <a:xfrm>
                <a:off x="1239" y="1320"/>
                <a:ext cx="4" cy="30"/>
              </a:xfrm>
              <a:custGeom>
                <a:avLst/>
                <a:gdLst>
                  <a:gd name="T0" fmla="*/ 7 w 3"/>
                  <a:gd name="T1" fmla="*/ 0 h 22"/>
                  <a:gd name="T2" fmla="*/ 0 w 3"/>
                  <a:gd name="T3" fmla="*/ 56 h 22"/>
                  <a:gd name="T4" fmla="*/ 0 60000 65536"/>
                  <a:gd name="T5" fmla="*/ 0 60000 65536"/>
                </a:gdLst>
                <a:ahLst/>
                <a:cxnLst>
                  <a:cxn ang="T4">
                    <a:pos x="T0" y="T1"/>
                  </a:cxn>
                  <a:cxn ang="T5">
                    <a:pos x="T2" y="T3"/>
                  </a:cxn>
                </a:cxnLst>
                <a:rect l="0" t="0" r="r" b="b"/>
                <a:pathLst>
                  <a:path w="3" h="22">
                    <a:moveTo>
                      <a:pt x="3" y="0"/>
                    </a:moveTo>
                    <a:cubicBezTo>
                      <a:pt x="3" y="8"/>
                      <a:pt x="2" y="15"/>
                      <a:pt x="0" y="22"/>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709" name="Freeform 333">
                <a:extLst>
                  <a:ext uri="{FF2B5EF4-FFF2-40B4-BE49-F238E27FC236}">
                    <a16:creationId xmlns:a16="http://schemas.microsoft.com/office/drawing/2014/main" id="{51BBC2D7-A809-8B6E-628B-33B701927E63}"/>
                  </a:ext>
                </a:extLst>
              </p:cNvPr>
              <p:cNvSpPr>
                <a:spLocks/>
              </p:cNvSpPr>
              <p:nvPr/>
            </p:nvSpPr>
            <p:spPr bwMode="auto">
              <a:xfrm>
                <a:off x="1239" y="1320"/>
                <a:ext cx="4" cy="30"/>
              </a:xfrm>
              <a:custGeom>
                <a:avLst/>
                <a:gdLst>
                  <a:gd name="T0" fmla="*/ 7 w 3"/>
                  <a:gd name="T1" fmla="*/ 0 h 22"/>
                  <a:gd name="T2" fmla="*/ 0 w 3"/>
                  <a:gd name="T3" fmla="*/ 56 h 22"/>
                  <a:gd name="T4" fmla="*/ 0 60000 65536"/>
                  <a:gd name="T5" fmla="*/ 0 60000 65536"/>
                </a:gdLst>
                <a:ahLst/>
                <a:cxnLst>
                  <a:cxn ang="T4">
                    <a:pos x="T0" y="T1"/>
                  </a:cxn>
                  <a:cxn ang="T5">
                    <a:pos x="T2" y="T3"/>
                  </a:cxn>
                </a:cxnLst>
                <a:rect l="0" t="0" r="r" b="b"/>
                <a:pathLst>
                  <a:path w="3" h="22">
                    <a:moveTo>
                      <a:pt x="3" y="0"/>
                    </a:moveTo>
                    <a:cubicBezTo>
                      <a:pt x="3" y="8"/>
                      <a:pt x="2" y="15"/>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10" name="Freeform 334">
                <a:extLst>
                  <a:ext uri="{FF2B5EF4-FFF2-40B4-BE49-F238E27FC236}">
                    <a16:creationId xmlns:a16="http://schemas.microsoft.com/office/drawing/2014/main" id="{F27944D7-12DF-F645-1BFA-5AB8C442002D}"/>
                  </a:ext>
                </a:extLst>
              </p:cNvPr>
              <p:cNvSpPr>
                <a:spLocks/>
              </p:cNvSpPr>
              <p:nvPr/>
            </p:nvSpPr>
            <p:spPr bwMode="auto">
              <a:xfrm>
                <a:off x="1245" y="1320"/>
                <a:ext cx="5" cy="30"/>
              </a:xfrm>
              <a:custGeom>
                <a:avLst/>
                <a:gdLst>
                  <a:gd name="T0" fmla="*/ 8 w 4"/>
                  <a:gd name="T1" fmla="*/ 0 h 22"/>
                  <a:gd name="T2" fmla="*/ 8 w 4"/>
                  <a:gd name="T3" fmla="*/ 27 h 22"/>
                  <a:gd name="T4" fmla="*/ 0 w 4"/>
                  <a:gd name="T5" fmla="*/ 56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8"/>
                      <a:pt x="4" y="11"/>
                    </a:cubicBezTo>
                    <a:cubicBezTo>
                      <a:pt x="3" y="15"/>
                      <a:pt x="1" y="19"/>
                      <a:pt x="0" y="22"/>
                    </a:cubicBezTo>
                  </a:path>
                </a:pathLst>
              </a:custGeom>
              <a:solidFill>
                <a:srgbClr val="FEF6F2"/>
              </a:solidFill>
              <a:ln w="7938" cap="flat">
                <a:solidFill>
                  <a:srgbClr val="FEF6F2"/>
                </a:solidFill>
                <a:prstDash val="solid"/>
                <a:miter lim="800000"/>
                <a:headEnd/>
                <a:tailEnd/>
              </a:ln>
            </p:spPr>
            <p:txBody>
              <a:bodyPr/>
              <a:lstStyle/>
              <a:p>
                <a:endParaRPr lang="en-GB" sz="1350"/>
              </a:p>
            </p:txBody>
          </p:sp>
          <p:sp>
            <p:nvSpPr>
              <p:cNvPr id="711" name="Freeform 335">
                <a:extLst>
                  <a:ext uri="{FF2B5EF4-FFF2-40B4-BE49-F238E27FC236}">
                    <a16:creationId xmlns:a16="http://schemas.microsoft.com/office/drawing/2014/main" id="{36577F72-4AF6-9953-9FAC-CEC9762165CE}"/>
                  </a:ext>
                </a:extLst>
              </p:cNvPr>
              <p:cNvSpPr>
                <a:spLocks/>
              </p:cNvSpPr>
              <p:nvPr/>
            </p:nvSpPr>
            <p:spPr bwMode="auto">
              <a:xfrm>
                <a:off x="1245" y="1320"/>
                <a:ext cx="5" cy="30"/>
              </a:xfrm>
              <a:custGeom>
                <a:avLst/>
                <a:gdLst>
                  <a:gd name="T0" fmla="*/ 8 w 4"/>
                  <a:gd name="T1" fmla="*/ 0 h 22"/>
                  <a:gd name="T2" fmla="*/ 8 w 4"/>
                  <a:gd name="T3" fmla="*/ 27 h 22"/>
                  <a:gd name="T4" fmla="*/ 0 w 4"/>
                  <a:gd name="T5" fmla="*/ 56 h 22"/>
                  <a:gd name="T6" fmla="*/ 0 60000 65536"/>
                  <a:gd name="T7" fmla="*/ 0 60000 65536"/>
                  <a:gd name="T8" fmla="*/ 0 60000 65536"/>
                </a:gdLst>
                <a:ahLst/>
                <a:cxnLst>
                  <a:cxn ang="T6">
                    <a:pos x="T0" y="T1"/>
                  </a:cxn>
                  <a:cxn ang="T7">
                    <a:pos x="T2" y="T3"/>
                  </a:cxn>
                  <a:cxn ang="T8">
                    <a:pos x="T4" y="T5"/>
                  </a:cxn>
                </a:cxnLst>
                <a:rect l="0" t="0" r="r" b="b"/>
                <a:pathLst>
                  <a:path w="4" h="22">
                    <a:moveTo>
                      <a:pt x="4" y="0"/>
                    </a:moveTo>
                    <a:cubicBezTo>
                      <a:pt x="4" y="4"/>
                      <a:pt x="4" y="8"/>
                      <a:pt x="4" y="11"/>
                    </a:cubicBezTo>
                    <a:cubicBezTo>
                      <a:pt x="3" y="15"/>
                      <a:pt x="1" y="19"/>
                      <a:pt x="0"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12" name="Freeform 336">
                <a:extLst>
                  <a:ext uri="{FF2B5EF4-FFF2-40B4-BE49-F238E27FC236}">
                    <a16:creationId xmlns:a16="http://schemas.microsoft.com/office/drawing/2014/main" id="{F69F5EBF-C11E-6D82-4B23-D4E6A3CC4816}"/>
                  </a:ext>
                </a:extLst>
              </p:cNvPr>
              <p:cNvSpPr>
                <a:spLocks/>
              </p:cNvSpPr>
              <p:nvPr/>
            </p:nvSpPr>
            <p:spPr bwMode="auto">
              <a:xfrm>
                <a:off x="1404" y="1657"/>
                <a:ext cx="38" cy="40"/>
              </a:xfrm>
              <a:custGeom>
                <a:avLst/>
                <a:gdLst>
                  <a:gd name="T0" fmla="*/ 13 w 29"/>
                  <a:gd name="T1" fmla="*/ 1 h 29"/>
                  <a:gd name="T2" fmla="*/ 0 w 29"/>
                  <a:gd name="T3" fmla="*/ 0 h 29"/>
                  <a:gd name="T4" fmla="*/ 5 w 29"/>
                  <a:gd name="T5" fmla="*/ 61 h 29"/>
                  <a:gd name="T6" fmla="*/ 66 w 29"/>
                  <a:gd name="T7" fmla="*/ 63 h 29"/>
                  <a:gd name="T8" fmla="*/ 63 w 29"/>
                  <a:gd name="T9" fmla="*/ 55 h 29"/>
                  <a:gd name="T10" fmla="*/ 13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6" y="1"/>
                    </a:moveTo>
                    <a:cubicBezTo>
                      <a:pt x="2" y="1"/>
                      <a:pt x="0" y="1"/>
                      <a:pt x="0" y="0"/>
                    </a:cubicBezTo>
                    <a:cubicBezTo>
                      <a:pt x="2" y="9"/>
                      <a:pt x="0" y="16"/>
                      <a:pt x="2" y="23"/>
                    </a:cubicBezTo>
                    <a:cubicBezTo>
                      <a:pt x="5" y="27"/>
                      <a:pt x="25" y="29"/>
                      <a:pt x="29" y="24"/>
                    </a:cubicBezTo>
                    <a:cubicBezTo>
                      <a:pt x="29" y="24"/>
                      <a:pt x="28" y="23"/>
                      <a:pt x="28" y="21"/>
                    </a:cubicBezTo>
                    <a:cubicBezTo>
                      <a:pt x="19" y="16"/>
                      <a:pt x="11" y="10"/>
                      <a:pt x="6"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3" name="Freeform 337">
                <a:extLst>
                  <a:ext uri="{FF2B5EF4-FFF2-40B4-BE49-F238E27FC236}">
                    <a16:creationId xmlns:a16="http://schemas.microsoft.com/office/drawing/2014/main" id="{94C23A72-09D9-BB87-AFD0-ECEA0AC97F55}"/>
                  </a:ext>
                </a:extLst>
              </p:cNvPr>
              <p:cNvSpPr>
                <a:spLocks/>
              </p:cNvSpPr>
              <p:nvPr/>
            </p:nvSpPr>
            <p:spPr bwMode="auto">
              <a:xfrm>
                <a:off x="1394" y="1431"/>
                <a:ext cx="41" cy="121"/>
              </a:xfrm>
              <a:custGeom>
                <a:avLst/>
                <a:gdLst>
                  <a:gd name="T0" fmla="*/ 68 w 32"/>
                  <a:gd name="T1" fmla="*/ 63 h 90"/>
                  <a:gd name="T2" fmla="*/ 65 w 32"/>
                  <a:gd name="T3" fmla="*/ 20 h 90"/>
                  <a:gd name="T4" fmla="*/ 1 w 32"/>
                  <a:gd name="T5" fmla="*/ 30 h 90"/>
                  <a:gd name="T6" fmla="*/ 5 w 32"/>
                  <a:gd name="T7" fmla="*/ 117 h 90"/>
                  <a:gd name="T8" fmla="*/ 0 w 32"/>
                  <a:gd name="T9" fmla="*/ 216 h 90"/>
                  <a:gd name="T10" fmla="*/ 0 w 32"/>
                  <a:gd name="T11" fmla="*/ 219 h 90"/>
                  <a:gd name="T12" fmla="*/ 22 w 32"/>
                  <a:gd name="T13" fmla="*/ 199 h 90"/>
                  <a:gd name="T14" fmla="*/ 36 w 32"/>
                  <a:gd name="T15" fmla="*/ 177 h 90"/>
                  <a:gd name="T16" fmla="*/ 60 w 32"/>
                  <a:gd name="T17" fmla="*/ 172 h 90"/>
                  <a:gd name="T18" fmla="*/ 59 w 32"/>
                  <a:gd name="T19" fmla="*/ 148 h 90"/>
                  <a:gd name="T20" fmla="*/ 68 w 32"/>
                  <a:gd name="T21" fmla="*/ 63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90">
                    <a:moveTo>
                      <a:pt x="32" y="26"/>
                    </a:moveTo>
                    <a:cubicBezTo>
                      <a:pt x="31" y="18"/>
                      <a:pt x="31" y="10"/>
                      <a:pt x="31" y="8"/>
                    </a:cubicBezTo>
                    <a:cubicBezTo>
                      <a:pt x="26" y="1"/>
                      <a:pt x="8" y="0"/>
                      <a:pt x="1" y="12"/>
                    </a:cubicBezTo>
                    <a:cubicBezTo>
                      <a:pt x="3" y="27"/>
                      <a:pt x="2" y="44"/>
                      <a:pt x="2" y="48"/>
                    </a:cubicBezTo>
                    <a:cubicBezTo>
                      <a:pt x="2" y="55"/>
                      <a:pt x="4" y="79"/>
                      <a:pt x="0" y="89"/>
                    </a:cubicBezTo>
                    <a:cubicBezTo>
                      <a:pt x="0" y="89"/>
                      <a:pt x="0" y="90"/>
                      <a:pt x="0" y="90"/>
                    </a:cubicBezTo>
                    <a:cubicBezTo>
                      <a:pt x="3" y="86"/>
                      <a:pt x="5" y="85"/>
                      <a:pt x="10" y="82"/>
                    </a:cubicBezTo>
                    <a:cubicBezTo>
                      <a:pt x="15" y="78"/>
                      <a:pt x="11" y="75"/>
                      <a:pt x="17" y="73"/>
                    </a:cubicBezTo>
                    <a:cubicBezTo>
                      <a:pt x="22" y="71"/>
                      <a:pt x="24" y="72"/>
                      <a:pt x="29" y="71"/>
                    </a:cubicBezTo>
                    <a:cubicBezTo>
                      <a:pt x="29" y="68"/>
                      <a:pt x="29" y="64"/>
                      <a:pt x="28" y="61"/>
                    </a:cubicBezTo>
                    <a:cubicBezTo>
                      <a:pt x="27" y="50"/>
                      <a:pt x="28" y="37"/>
                      <a:pt x="32" y="2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4" name="Freeform 338">
                <a:extLst>
                  <a:ext uri="{FF2B5EF4-FFF2-40B4-BE49-F238E27FC236}">
                    <a16:creationId xmlns:a16="http://schemas.microsoft.com/office/drawing/2014/main" id="{1828E6E7-9CCA-31F2-8EF5-6160B1CC4CF4}"/>
                  </a:ext>
                </a:extLst>
              </p:cNvPr>
              <p:cNvSpPr>
                <a:spLocks/>
              </p:cNvSpPr>
              <p:nvPr/>
            </p:nvSpPr>
            <p:spPr bwMode="auto">
              <a:xfrm>
                <a:off x="1408" y="1513"/>
                <a:ext cx="198" cy="192"/>
              </a:xfrm>
              <a:custGeom>
                <a:avLst/>
                <a:gdLst>
                  <a:gd name="T0" fmla="*/ 307 w 152"/>
                  <a:gd name="T1" fmla="*/ 142 h 142"/>
                  <a:gd name="T2" fmla="*/ 264 w 152"/>
                  <a:gd name="T3" fmla="*/ 78 h 142"/>
                  <a:gd name="T4" fmla="*/ 246 w 152"/>
                  <a:gd name="T5" fmla="*/ 82 h 142"/>
                  <a:gd name="T6" fmla="*/ 228 w 152"/>
                  <a:gd name="T7" fmla="*/ 82 h 142"/>
                  <a:gd name="T8" fmla="*/ 197 w 152"/>
                  <a:gd name="T9" fmla="*/ 69 h 142"/>
                  <a:gd name="T10" fmla="*/ 176 w 152"/>
                  <a:gd name="T11" fmla="*/ 55 h 142"/>
                  <a:gd name="T12" fmla="*/ 176 w 152"/>
                  <a:gd name="T13" fmla="*/ 32 h 142"/>
                  <a:gd name="T14" fmla="*/ 184 w 152"/>
                  <a:gd name="T15" fmla="*/ 16 h 142"/>
                  <a:gd name="T16" fmla="*/ 184 w 152"/>
                  <a:gd name="T17" fmla="*/ 16 h 142"/>
                  <a:gd name="T18" fmla="*/ 184 w 152"/>
                  <a:gd name="T19" fmla="*/ 12 h 142"/>
                  <a:gd name="T20" fmla="*/ 96 w 152"/>
                  <a:gd name="T21" fmla="*/ 22 h 142"/>
                  <a:gd name="T22" fmla="*/ 90 w 152"/>
                  <a:gd name="T23" fmla="*/ 50 h 142"/>
                  <a:gd name="T24" fmla="*/ 66 w 152"/>
                  <a:gd name="T25" fmla="*/ 100 h 142"/>
                  <a:gd name="T26" fmla="*/ 29 w 152"/>
                  <a:gd name="T27" fmla="*/ 149 h 142"/>
                  <a:gd name="T28" fmla="*/ 9 w 152"/>
                  <a:gd name="T29" fmla="*/ 177 h 142"/>
                  <a:gd name="T30" fmla="*/ 0 w 152"/>
                  <a:gd name="T31" fmla="*/ 219 h 142"/>
                  <a:gd name="T32" fmla="*/ 5 w 152"/>
                  <a:gd name="T33" fmla="*/ 258 h 142"/>
                  <a:gd name="T34" fmla="*/ 7 w 152"/>
                  <a:gd name="T35" fmla="*/ 266 h 142"/>
                  <a:gd name="T36" fmla="*/ 173 w 152"/>
                  <a:gd name="T37" fmla="*/ 343 h 142"/>
                  <a:gd name="T38" fmla="*/ 258 w 152"/>
                  <a:gd name="T39" fmla="*/ 349 h 142"/>
                  <a:gd name="T40" fmla="*/ 297 w 152"/>
                  <a:gd name="T41" fmla="*/ 326 h 142"/>
                  <a:gd name="T42" fmla="*/ 314 w 152"/>
                  <a:gd name="T43" fmla="*/ 303 h 142"/>
                  <a:gd name="T44" fmla="*/ 307 w 152"/>
                  <a:gd name="T45" fmla="*/ 142 h 14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52" h="142">
                    <a:moveTo>
                      <a:pt x="139" y="58"/>
                    </a:moveTo>
                    <a:cubicBezTo>
                      <a:pt x="135" y="47"/>
                      <a:pt x="127" y="40"/>
                      <a:pt x="120" y="32"/>
                    </a:cubicBezTo>
                    <a:cubicBezTo>
                      <a:pt x="118" y="33"/>
                      <a:pt x="115" y="33"/>
                      <a:pt x="111" y="33"/>
                    </a:cubicBezTo>
                    <a:cubicBezTo>
                      <a:pt x="104" y="34"/>
                      <a:pt x="108" y="30"/>
                      <a:pt x="103" y="33"/>
                    </a:cubicBezTo>
                    <a:cubicBezTo>
                      <a:pt x="98" y="35"/>
                      <a:pt x="96" y="31"/>
                      <a:pt x="89" y="28"/>
                    </a:cubicBezTo>
                    <a:cubicBezTo>
                      <a:pt x="83" y="26"/>
                      <a:pt x="84" y="29"/>
                      <a:pt x="80" y="22"/>
                    </a:cubicBezTo>
                    <a:cubicBezTo>
                      <a:pt x="78" y="19"/>
                      <a:pt x="78" y="16"/>
                      <a:pt x="80" y="13"/>
                    </a:cubicBezTo>
                    <a:cubicBezTo>
                      <a:pt x="80" y="11"/>
                      <a:pt x="81" y="10"/>
                      <a:pt x="83" y="7"/>
                    </a:cubicBezTo>
                    <a:cubicBezTo>
                      <a:pt x="83" y="7"/>
                      <a:pt x="83" y="7"/>
                      <a:pt x="83" y="7"/>
                    </a:cubicBezTo>
                    <a:cubicBezTo>
                      <a:pt x="83" y="6"/>
                      <a:pt x="83" y="6"/>
                      <a:pt x="83" y="5"/>
                    </a:cubicBezTo>
                    <a:cubicBezTo>
                      <a:pt x="69" y="0"/>
                      <a:pt x="56" y="3"/>
                      <a:pt x="44" y="9"/>
                    </a:cubicBezTo>
                    <a:cubicBezTo>
                      <a:pt x="44" y="11"/>
                      <a:pt x="44" y="15"/>
                      <a:pt x="41" y="20"/>
                    </a:cubicBezTo>
                    <a:cubicBezTo>
                      <a:pt x="44" y="27"/>
                      <a:pt x="31" y="27"/>
                      <a:pt x="30" y="41"/>
                    </a:cubicBezTo>
                    <a:cubicBezTo>
                      <a:pt x="29" y="47"/>
                      <a:pt x="21" y="61"/>
                      <a:pt x="13" y="60"/>
                    </a:cubicBezTo>
                    <a:cubicBezTo>
                      <a:pt x="13" y="67"/>
                      <a:pt x="11" y="65"/>
                      <a:pt x="4" y="72"/>
                    </a:cubicBezTo>
                    <a:cubicBezTo>
                      <a:pt x="5" y="82"/>
                      <a:pt x="5" y="81"/>
                      <a:pt x="0" y="89"/>
                    </a:cubicBezTo>
                    <a:cubicBezTo>
                      <a:pt x="1" y="96"/>
                      <a:pt x="0" y="102"/>
                      <a:pt x="2" y="104"/>
                    </a:cubicBezTo>
                    <a:cubicBezTo>
                      <a:pt x="4" y="106"/>
                      <a:pt x="5" y="106"/>
                      <a:pt x="3" y="108"/>
                    </a:cubicBezTo>
                    <a:cubicBezTo>
                      <a:pt x="19" y="136"/>
                      <a:pt x="65" y="139"/>
                      <a:pt x="78" y="139"/>
                    </a:cubicBezTo>
                    <a:cubicBezTo>
                      <a:pt x="92" y="139"/>
                      <a:pt x="110" y="142"/>
                      <a:pt x="117" y="141"/>
                    </a:cubicBezTo>
                    <a:cubicBezTo>
                      <a:pt x="124" y="140"/>
                      <a:pt x="129" y="137"/>
                      <a:pt x="134" y="132"/>
                    </a:cubicBezTo>
                    <a:cubicBezTo>
                      <a:pt x="136" y="130"/>
                      <a:pt x="137" y="130"/>
                      <a:pt x="142" y="123"/>
                    </a:cubicBezTo>
                    <a:cubicBezTo>
                      <a:pt x="152" y="108"/>
                      <a:pt x="143" y="69"/>
                      <a:pt x="139" y="58"/>
                    </a:cubicBezTo>
                    <a:close/>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5" name="Freeform 339">
                <a:extLst>
                  <a:ext uri="{FF2B5EF4-FFF2-40B4-BE49-F238E27FC236}">
                    <a16:creationId xmlns:a16="http://schemas.microsoft.com/office/drawing/2014/main" id="{A9B85CC7-042E-612D-8F7A-17C5D82442FE}"/>
                  </a:ext>
                </a:extLst>
              </p:cNvPr>
              <p:cNvSpPr>
                <a:spLocks/>
              </p:cNvSpPr>
              <p:nvPr/>
            </p:nvSpPr>
            <p:spPr bwMode="auto">
              <a:xfrm>
                <a:off x="1469" y="1468"/>
                <a:ext cx="80" cy="63"/>
              </a:xfrm>
              <a:custGeom>
                <a:avLst/>
                <a:gdLst>
                  <a:gd name="T0" fmla="*/ 16 w 61"/>
                  <a:gd name="T1" fmla="*/ 36 h 46"/>
                  <a:gd name="T2" fmla="*/ 16 w 61"/>
                  <a:gd name="T3" fmla="*/ 29 h 46"/>
                  <a:gd name="T4" fmla="*/ 38 w 61"/>
                  <a:gd name="T5" fmla="*/ 0 h 46"/>
                  <a:gd name="T6" fmla="*/ 50 w 61"/>
                  <a:gd name="T7" fmla="*/ 1 h 46"/>
                  <a:gd name="T8" fmla="*/ 67 w 61"/>
                  <a:gd name="T9" fmla="*/ 0 h 46"/>
                  <a:gd name="T10" fmla="*/ 71 w 61"/>
                  <a:gd name="T11" fmla="*/ 0 h 46"/>
                  <a:gd name="T12" fmla="*/ 71 w 61"/>
                  <a:gd name="T13" fmla="*/ 0 h 46"/>
                  <a:gd name="T14" fmla="*/ 84 w 61"/>
                  <a:gd name="T15" fmla="*/ 0 h 46"/>
                  <a:gd name="T16" fmla="*/ 84 w 61"/>
                  <a:gd name="T17" fmla="*/ 0 h 46"/>
                  <a:gd name="T18" fmla="*/ 88 w 61"/>
                  <a:gd name="T19" fmla="*/ 0 h 46"/>
                  <a:gd name="T20" fmla="*/ 88 w 61"/>
                  <a:gd name="T21" fmla="*/ 0 h 46"/>
                  <a:gd name="T22" fmla="*/ 89 w 61"/>
                  <a:gd name="T23" fmla="*/ 0 h 46"/>
                  <a:gd name="T24" fmla="*/ 89 w 61"/>
                  <a:gd name="T25" fmla="*/ 0 h 46"/>
                  <a:gd name="T26" fmla="*/ 93 w 61"/>
                  <a:gd name="T27" fmla="*/ 1 h 46"/>
                  <a:gd name="T28" fmla="*/ 94 w 61"/>
                  <a:gd name="T29" fmla="*/ 1 h 46"/>
                  <a:gd name="T30" fmla="*/ 96 w 61"/>
                  <a:gd name="T31" fmla="*/ 1 h 46"/>
                  <a:gd name="T32" fmla="*/ 96 w 61"/>
                  <a:gd name="T33" fmla="*/ 1 h 46"/>
                  <a:gd name="T34" fmla="*/ 100 w 61"/>
                  <a:gd name="T35" fmla="*/ 1 h 46"/>
                  <a:gd name="T36" fmla="*/ 101 w 61"/>
                  <a:gd name="T37" fmla="*/ 1 h 46"/>
                  <a:gd name="T38" fmla="*/ 104 w 61"/>
                  <a:gd name="T39" fmla="*/ 5 h 46"/>
                  <a:gd name="T40" fmla="*/ 104 w 61"/>
                  <a:gd name="T41" fmla="*/ 5 h 46"/>
                  <a:gd name="T42" fmla="*/ 117 w 61"/>
                  <a:gd name="T43" fmla="*/ 10 h 46"/>
                  <a:gd name="T44" fmla="*/ 132 w 61"/>
                  <a:gd name="T45" fmla="*/ 22 h 46"/>
                  <a:gd name="T46" fmla="*/ 123 w 61"/>
                  <a:gd name="T47" fmla="*/ 70 h 46"/>
                  <a:gd name="T48" fmla="*/ 84 w 61"/>
                  <a:gd name="T49" fmla="*/ 118 h 46"/>
                  <a:gd name="T50" fmla="*/ 0 w 61"/>
                  <a:gd name="T51" fmla="*/ 118 h 4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61" h="46">
                    <a:moveTo>
                      <a:pt x="7" y="14"/>
                    </a:moveTo>
                    <a:cubicBezTo>
                      <a:pt x="7" y="13"/>
                      <a:pt x="7" y="12"/>
                      <a:pt x="7" y="11"/>
                    </a:cubicBezTo>
                    <a:cubicBezTo>
                      <a:pt x="9" y="4"/>
                      <a:pt x="13" y="1"/>
                      <a:pt x="17" y="0"/>
                    </a:cubicBezTo>
                    <a:cubicBezTo>
                      <a:pt x="18" y="1"/>
                      <a:pt x="19" y="2"/>
                      <a:pt x="22" y="1"/>
                    </a:cubicBezTo>
                    <a:cubicBezTo>
                      <a:pt x="24" y="1"/>
                      <a:pt x="26" y="1"/>
                      <a:pt x="30" y="0"/>
                    </a:cubicBezTo>
                    <a:cubicBezTo>
                      <a:pt x="30" y="0"/>
                      <a:pt x="30" y="0"/>
                      <a:pt x="31" y="0"/>
                    </a:cubicBezTo>
                    <a:cubicBezTo>
                      <a:pt x="31" y="0"/>
                      <a:pt x="31" y="0"/>
                      <a:pt x="31" y="0"/>
                    </a:cubicBezTo>
                    <a:cubicBezTo>
                      <a:pt x="33" y="0"/>
                      <a:pt x="35" y="0"/>
                      <a:pt x="37" y="0"/>
                    </a:cubicBezTo>
                    <a:cubicBezTo>
                      <a:pt x="37" y="0"/>
                      <a:pt x="37" y="0"/>
                      <a:pt x="37" y="0"/>
                    </a:cubicBezTo>
                    <a:cubicBezTo>
                      <a:pt x="38" y="0"/>
                      <a:pt x="38" y="0"/>
                      <a:pt x="39" y="0"/>
                    </a:cubicBezTo>
                    <a:cubicBezTo>
                      <a:pt x="39" y="0"/>
                      <a:pt x="39" y="0"/>
                      <a:pt x="39" y="0"/>
                    </a:cubicBezTo>
                    <a:cubicBezTo>
                      <a:pt x="39" y="0"/>
                      <a:pt x="40" y="0"/>
                      <a:pt x="40" y="0"/>
                    </a:cubicBezTo>
                    <a:cubicBezTo>
                      <a:pt x="40" y="0"/>
                      <a:pt x="40" y="0"/>
                      <a:pt x="40" y="0"/>
                    </a:cubicBezTo>
                    <a:cubicBezTo>
                      <a:pt x="41" y="0"/>
                      <a:pt x="41" y="1"/>
                      <a:pt x="41" y="1"/>
                    </a:cubicBezTo>
                    <a:cubicBezTo>
                      <a:pt x="41" y="1"/>
                      <a:pt x="42" y="1"/>
                      <a:pt x="42" y="1"/>
                    </a:cubicBezTo>
                    <a:cubicBezTo>
                      <a:pt x="42" y="1"/>
                      <a:pt x="42" y="1"/>
                      <a:pt x="43" y="1"/>
                    </a:cubicBezTo>
                    <a:cubicBezTo>
                      <a:pt x="43" y="1"/>
                      <a:pt x="43" y="1"/>
                      <a:pt x="43" y="1"/>
                    </a:cubicBezTo>
                    <a:cubicBezTo>
                      <a:pt x="43" y="1"/>
                      <a:pt x="44" y="1"/>
                      <a:pt x="44" y="1"/>
                    </a:cubicBezTo>
                    <a:cubicBezTo>
                      <a:pt x="44" y="1"/>
                      <a:pt x="44" y="1"/>
                      <a:pt x="45" y="1"/>
                    </a:cubicBezTo>
                    <a:cubicBezTo>
                      <a:pt x="45" y="1"/>
                      <a:pt x="45" y="2"/>
                      <a:pt x="46" y="2"/>
                    </a:cubicBezTo>
                    <a:cubicBezTo>
                      <a:pt x="46" y="2"/>
                      <a:pt x="46" y="2"/>
                      <a:pt x="46" y="2"/>
                    </a:cubicBezTo>
                    <a:cubicBezTo>
                      <a:pt x="48" y="2"/>
                      <a:pt x="50" y="3"/>
                      <a:pt x="52" y="4"/>
                    </a:cubicBezTo>
                    <a:cubicBezTo>
                      <a:pt x="54" y="6"/>
                      <a:pt x="57" y="7"/>
                      <a:pt x="59" y="9"/>
                    </a:cubicBezTo>
                    <a:cubicBezTo>
                      <a:pt x="61" y="16"/>
                      <a:pt x="60" y="24"/>
                      <a:pt x="55" y="27"/>
                    </a:cubicBezTo>
                    <a:cubicBezTo>
                      <a:pt x="37" y="46"/>
                      <a:pt x="37" y="46"/>
                      <a:pt x="37" y="46"/>
                    </a:cubicBezTo>
                    <a:cubicBezTo>
                      <a:pt x="0" y="46"/>
                      <a:pt x="0" y="46"/>
                      <a:pt x="0" y="46"/>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6" name="Freeform 340">
                <a:extLst>
                  <a:ext uri="{FF2B5EF4-FFF2-40B4-BE49-F238E27FC236}">
                    <a16:creationId xmlns:a16="http://schemas.microsoft.com/office/drawing/2014/main" id="{D910163D-3FA1-2F67-8182-460FC266CF56}"/>
                  </a:ext>
                </a:extLst>
              </p:cNvPr>
              <p:cNvSpPr>
                <a:spLocks/>
              </p:cNvSpPr>
              <p:nvPr/>
            </p:nvSpPr>
            <p:spPr bwMode="auto">
              <a:xfrm>
                <a:off x="1471" y="1520"/>
                <a:ext cx="41" cy="32"/>
              </a:xfrm>
              <a:custGeom>
                <a:avLst/>
                <a:gdLst>
                  <a:gd name="T0" fmla="*/ 6 w 32"/>
                  <a:gd name="T1" fmla="*/ 5 h 24"/>
                  <a:gd name="T2" fmla="*/ 5 w 32"/>
                  <a:gd name="T3" fmla="*/ 27 h 24"/>
                  <a:gd name="T4" fmla="*/ 19 w 32"/>
                  <a:gd name="T5" fmla="*/ 49 h 24"/>
                  <a:gd name="T6" fmla="*/ 46 w 32"/>
                  <a:gd name="T7" fmla="*/ 57 h 24"/>
                  <a:gd name="T8" fmla="*/ 59 w 32"/>
                  <a:gd name="T9" fmla="*/ 52 h 24"/>
                  <a:gd name="T10" fmla="*/ 60 w 32"/>
                  <a:gd name="T11" fmla="*/ 37 h 24"/>
                  <a:gd name="T12" fmla="*/ 63 w 32"/>
                  <a:gd name="T13" fmla="*/ 16 h 24"/>
                  <a:gd name="T14" fmla="*/ 65 w 32"/>
                  <a:gd name="T15" fmla="*/ 7 h 24"/>
                  <a:gd name="T16" fmla="*/ 42 w 32"/>
                  <a:gd name="T17" fmla="*/ 5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2" h="24">
                    <a:moveTo>
                      <a:pt x="3" y="2"/>
                    </a:moveTo>
                    <a:cubicBezTo>
                      <a:pt x="0" y="3"/>
                      <a:pt x="1" y="9"/>
                      <a:pt x="2" y="11"/>
                    </a:cubicBezTo>
                    <a:cubicBezTo>
                      <a:pt x="2" y="17"/>
                      <a:pt x="3" y="20"/>
                      <a:pt x="9" y="21"/>
                    </a:cubicBezTo>
                    <a:cubicBezTo>
                      <a:pt x="13" y="23"/>
                      <a:pt x="18" y="24"/>
                      <a:pt x="22" y="24"/>
                    </a:cubicBezTo>
                    <a:cubicBezTo>
                      <a:pt x="24" y="24"/>
                      <a:pt x="28" y="23"/>
                      <a:pt x="28" y="22"/>
                    </a:cubicBezTo>
                    <a:cubicBezTo>
                      <a:pt x="29" y="21"/>
                      <a:pt x="28" y="18"/>
                      <a:pt x="29" y="16"/>
                    </a:cubicBezTo>
                    <a:cubicBezTo>
                      <a:pt x="29" y="13"/>
                      <a:pt x="29" y="10"/>
                      <a:pt x="30" y="7"/>
                    </a:cubicBezTo>
                    <a:cubicBezTo>
                      <a:pt x="30" y="5"/>
                      <a:pt x="32" y="4"/>
                      <a:pt x="31" y="3"/>
                    </a:cubicBezTo>
                    <a:cubicBezTo>
                      <a:pt x="30" y="0"/>
                      <a:pt x="22" y="2"/>
                      <a:pt x="20" y="2"/>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7" name="Freeform 341">
                <a:extLst>
                  <a:ext uri="{FF2B5EF4-FFF2-40B4-BE49-F238E27FC236}">
                    <a16:creationId xmlns:a16="http://schemas.microsoft.com/office/drawing/2014/main" id="{FAA34D31-B426-9E7E-C391-79F138545E7D}"/>
                  </a:ext>
                </a:extLst>
              </p:cNvPr>
              <p:cNvSpPr>
                <a:spLocks/>
              </p:cNvSpPr>
              <p:nvPr/>
            </p:nvSpPr>
            <p:spPr bwMode="auto">
              <a:xfrm>
                <a:off x="1452" y="1536"/>
                <a:ext cx="26" cy="26"/>
              </a:xfrm>
              <a:custGeom>
                <a:avLst/>
                <a:gdLst>
                  <a:gd name="T0" fmla="*/ 30 w 20"/>
                  <a:gd name="T1" fmla="*/ 0 h 19"/>
                  <a:gd name="T2" fmla="*/ 30 w 20"/>
                  <a:gd name="T3" fmla="*/ 40 h 19"/>
                  <a:gd name="T4" fmla="*/ 0 w 20"/>
                  <a:gd name="T5" fmla="*/ 40 h 19"/>
                  <a:gd name="T6" fmla="*/ 0 60000 65536"/>
                  <a:gd name="T7" fmla="*/ 0 60000 65536"/>
                  <a:gd name="T8" fmla="*/ 0 60000 65536"/>
                </a:gdLst>
                <a:ahLst/>
                <a:cxnLst>
                  <a:cxn ang="T6">
                    <a:pos x="T0" y="T1"/>
                  </a:cxn>
                  <a:cxn ang="T7">
                    <a:pos x="T2" y="T3"/>
                  </a:cxn>
                  <a:cxn ang="T8">
                    <a:pos x="T4" y="T5"/>
                  </a:cxn>
                </a:cxnLst>
                <a:rect l="0" t="0" r="r" b="b"/>
                <a:pathLst>
                  <a:path w="20" h="19">
                    <a:moveTo>
                      <a:pt x="14" y="0"/>
                    </a:moveTo>
                    <a:cubicBezTo>
                      <a:pt x="16" y="5"/>
                      <a:pt x="20" y="12"/>
                      <a:pt x="14" y="15"/>
                    </a:cubicBezTo>
                    <a:cubicBezTo>
                      <a:pt x="11" y="16"/>
                      <a:pt x="3" y="19"/>
                      <a:pt x="0" y="15"/>
                    </a:cubicBezTo>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8" name="Freeform 342">
                <a:extLst>
                  <a:ext uri="{FF2B5EF4-FFF2-40B4-BE49-F238E27FC236}">
                    <a16:creationId xmlns:a16="http://schemas.microsoft.com/office/drawing/2014/main" id="{610C16EC-1055-67B1-3E94-7171532836CE}"/>
                  </a:ext>
                </a:extLst>
              </p:cNvPr>
              <p:cNvSpPr>
                <a:spLocks/>
              </p:cNvSpPr>
              <p:nvPr/>
            </p:nvSpPr>
            <p:spPr bwMode="auto">
              <a:xfrm>
                <a:off x="1507" y="1498"/>
                <a:ext cx="61" cy="62"/>
              </a:xfrm>
              <a:custGeom>
                <a:avLst/>
                <a:gdLst>
                  <a:gd name="T0" fmla="*/ 57 w 47"/>
                  <a:gd name="T1" fmla="*/ 12 h 46"/>
                  <a:gd name="T2" fmla="*/ 38 w 47"/>
                  <a:gd name="T3" fmla="*/ 12 h 46"/>
                  <a:gd name="T4" fmla="*/ 27 w 47"/>
                  <a:gd name="T5" fmla="*/ 24 h 46"/>
                  <a:gd name="T6" fmla="*/ 16 w 47"/>
                  <a:gd name="T7" fmla="*/ 43 h 46"/>
                  <a:gd name="T8" fmla="*/ 8 w 47"/>
                  <a:gd name="T9" fmla="*/ 80 h 46"/>
                  <a:gd name="T10" fmla="*/ 29 w 47"/>
                  <a:gd name="T11" fmla="*/ 96 h 46"/>
                  <a:gd name="T12" fmla="*/ 58 w 47"/>
                  <a:gd name="T13" fmla="*/ 108 h 46"/>
                  <a:gd name="T14" fmla="*/ 75 w 47"/>
                  <a:gd name="T15" fmla="*/ 108 h 46"/>
                  <a:gd name="T16" fmla="*/ 101 w 47"/>
                  <a:gd name="T17" fmla="*/ 96 h 46"/>
                  <a:gd name="T18" fmla="*/ 87 w 47"/>
                  <a:gd name="T19" fmla="*/ 77 h 46"/>
                  <a:gd name="T20" fmla="*/ 57 w 47"/>
                  <a:gd name="T21" fmla="*/ 12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6" y="5"/>
                    </a:moveTo>
                    <a:cubicBezTo>
                      <a:pt x="22" y="0"/>
                      <a:pt x="20" y="4"/>
                      <a:pt x="17" y="5"/>
                    </a:cubicBezTo>
                    <a:cubicBezTo>
                      <a:pt x="13" y="8"/>
                      <a:pt x="14" y="9"/>
                      <a:pt x="12" y="10"/>
                    </a:cubicBezTo>
                    <a:cubicBezTo>
                      <a:pt x="10" y="12"/>
                      <a:pt x="7" y="14"/>
                      <a:pt x="7" y="18"/>
                    </a:cubicBezTo>
                    <a:cubicBezTo>
                      <a:pt x="3" y="24"/>
                      <a:pt x="0" y="28"/>
                      <a:pt x="4" y="33"/>
                    </a:cubicBezTo>
                    <a:cubicBezTo>
                      <a:pt x="8" y="40"/>
                      <a:pt x="7" y="37"/>
                      <a:pt x="13" y="39"/>
                    </a:cubicBezTo>
                    <a:cubicBezTo>
                      <a:pt x="20" y="42"/>
                      <a:pt x="22" y="46"/>
                      <a:pt x="27" y="44"/>
                    </a:cubicBezTo>
                    <a:cubicBezTo>
                      <a:pt x="32" y="41"/>
                      <a:pt x="28" y="45"/>
                      <a:pt x="35" y="44"/>
                    </a:cubicBezTo>
                    <a:cubicBezTo>
                      <a:pt x="42" y="44"/>
                      <a:pt x="47" y="44"/>
                      <a:pt x="46" y="39"/>
                    </a:cubicBezTo>
                    <a:cubicBezTo>
                      <a:pt x="44" y="34"/>
                      <a:pt x="44" y="33"/>
                      <a:pt x="40" y="31"/>
                    </a:cubicBezTo>
                    <a:cubicBezTo>
                      <a:pt x="36" y="29"/>
                      <a:pt x="35" y="8"/>
                      <a:pt x="26" y="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19" name="Freeform 343">
                <a:extLst>
                  <a:ext uri="{FF2B5EF4-FFF2-40B4-BE49-F238E27FC236}">
                    <a16:creationId xmlns:a16="http://schemas.microsoft.com/office/drawing/2014/main" id="{C2944A92-EA2B-9AB7-F830-1F3D07634C55}"/>
                  </a:ext>
                </a:extLst>
              </p:cNvPr>
              <p:cNvSpPr>
                <a:spLocks/>
              </p:cNvSpPr>
              <p:nvPr/>
            </p:nvSpPr>
            <p:spPr bwMode="auto">
              <a:xfrm>
                <a:off x="1507" y="1512"/>
                <a:ext cx="31" cy="29"/>
              </a:xfrm>
              <a:custGeom>
                <a:avLst/>
                <a:gdLst>
                  <a:gd name="T0" fmla="*/ 41 w 24"/>
                  <a:gd name="T1" fmla="*/ 0 h 22"/>
                  <a:gd name="T2" fmla="*/ 35 w 24"/>
                  <a:gd name="T3" fmla="*/ 50 h 22"/>
                  <a:gd name="T4" fmla="*/ 50 w 24"/>
                  <a:gd name="T5" fmla="*/ 22 h 22"/>
                  <a:gd name="T6" fmla="*/ 52 w 24"/>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2">
                    <a:moveTo>
                      <a:pt x="19" y="0"/>
                    </a:moveTo>
                    <a:cubicBezTo>
                      <a:pt x="15" y="4"/>
                      <a:pt x="0" y="21"/>
                      <a:pt x="16" y="22"/>
                    </a:cubicBezTo>
                    <a:cubicBezTo>
                      <a:pt x="12" y="16"/>
                      <a:pt x="17" y="9"/>
                      <a:pt x="23" y="10"/>
                    </a:cubicBezTo>
                    <a:cubicBezTo>
                      <a:pt x="21" y="7"/>
                      <a:pt x="18" y="0"/>
                      <a:pt x="24"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20" name="Freeform 344">
                <a:extLst>
                  <a:ext uri="{FF2B5EF4-FFF2-40B4-BE49-F238E27FC236}">
                    <a16:creationId xmlns:a16="http://schemas.microsoft.com/office/drawing/2014/main" id="{2B15F8E1-EE45-239F-55C2-2B5AACF8EB95}"/>
                  </a:ext>
                </a:extLst>
              </p:cNvPr>
              <p:cNvSpPr>
                <a:spLocks/>
              </p:cNvSpPr>
              <p:nvPr/>
            </p:nvSpPr>
            <p:spPr bwMode="auto">
              <a:xfrm>
                <a:off x="1394" y="1431"/>
                <a:ext cx="41" cy="121"/>
              </a:xfrm>
              <a:custGeom>
                <a:avLst/>
                <a:gdLst>
                  <a:gd name="T0" fmla="*/ 68 w 32"/>
                  <a:gd name="T1" fmla="*/ 63 h 90"/>
                  <a:gd name="T2" fmla="*/ 65 w 32"/>
                  <a:gd name="T3" fmla="*/ 20 h 90"/>
                  <a:gd name="T4" fmla="*/ 1 w 32"/>
                  <a:gd name="T5" fmla="*/ 30 h 90"/>
                  <a:gd name="T6" fmla="*/ 5 w 32"/>
                  <a:gd name="T7" fmla="*/ 117 h 90"/>
                  <a:gd name="T8" fmla="*/ 0 w 32"/>
                  <a:gd name="T9" fmla="*/ 216 h 90"/>
                  <a:gd name="T10" fmla="*/ 0 w 32"/>
                  <a:gd name="T11" fmla="*/ 219 h 90"/>
                  <a:gd name="T12" fmla="*/ 22 w 32"/>
                  <a:gd name="T13" fmla="*/ 199 h 90"/>
                  <a:gd name="T14" fmla="*/ 36 w 32"/>
                  <a:gd name="T15" fmla="*/ 177 h 90"/>
                  <a:gd name="T16" fmla="*/ 60 w 32"/>
                  <a:gd name="T17" fmla="*/ 172 h 90"/>
                  <a:gd name="T18" fmla="*/ 59 w 32"/>
                  <a:gd name="T19" fmla="*/ 148 h 90"/>
                  <a:gd name="T20" fmla="*/ 68 w 32"/>
                  <a:gd name="T21" fmla="*/ 63 h 9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2" h="90">
                    <a:moveTo>
                      <a:pt x="32" y="26"/>
                    </a:moveTo>
                    <a:cubicBezTo>
                      <a:pt x="31" y="18"/>
                      <a:pt x="31" y="10"/>
                      <a:pt x="31" y="8"/>
                    </a:cubicBezTo>
                    <a:cubicBezTo>
                      <a:pt x="26" y="1"/>
                      <a:pt x="8" y="0"/>
                      <a:pt x="1" y="12"/>
                    </a:cubicBezTo>
                    <a:cubicBezTo>
                      <a:pt x="3" y="27"/>
                      <a:pt x="2" y="44"/>
                      <a:pt x="2" y="48"/>
                    </a:cubicBezTo>
                    <a:cubicBezTo>
                      <a:pt x="2" y="55"/>
                      <a:pt x="4" y="79"/>
                      <a:pt x="0" y="89"/>
                    </a:cubicBezTo>
                    <a:cubicBezTo>
                      <a:pt x="0" y="89"/>
                      <a:pt x="0" y="90"/>
                      <a:pt x="0" y="90"/>
                    </a:cubicBezTo>
                    <a:cubicBezTo>
                      <a:pt x="3" y="86"/>
                      <a:pt x="5" y="85"/>
                      <a:pt x="10" y="82"/>
                    </a:cubicBezTo>
                    <a:cubicBezTo>
                      <a:pt x="15" y="78"/>
                      <a:pt x="11" y="75"/>
                      <a:pt x="17" y="73"/>
                    </a:cubicBezTo>
                    <a:cubicBezTo>
                      <a:pt x="22" y="71"/>
                      <a:pt x="24" y="72"/>
                      <a:pt x="29" y="71"/>
                    </a:cubicBezTo>
                    <a:cubicBezTo>
                      <a:pt x="29" y="68"/>
                      <a:pt x="29" y="64"/>
                      <a:pt x="28" y="61"/>
                    </a:cubicBezTo>
                    <a:cubicBezTo>
                      <a:pt x="27" y="50"/>
                      <a:pt x="28" y="37"/>
                      <a:pt x="32" y="2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1" name="Freeform 345">
                <a:extLst>
                  <a:ext uri="{FF2B5EF4-FFF2-40B4-BE49-F238E27FC236}">
                    <a16:creationId xmlns:a16="http://schemas.microsoft.com/office/drawing/2014/main" id="{35544F54-8E6E-5941-FAF1-DC1CF862DC73}"/>
                  </a:ext>
                </a:extLst>
              </p:cNvPr>
              <p:cNvSpPr>
                <a:spLocks/>
              </p:cNvSpPr>
              <p:nvPr/>
            </p:nvSpPr>
            <p:spPr bwMode="auto">
              <a:xfrm>
                <a:off x="1404" y="1657"/>
                <a:ext cx="38" cy="40"/>
              </a:xfrm>
              <a:custGeom>
                <a:avLst/>
                <a:gdLst>
                  <a:gd name="T0" fmla="*/ 13 w 29"/>
                  <a:gd name="T1" fmla="*/ 1 h 29"/>
                  <a:gd name="T2" fmla="*/ 0 w 29"/>
                  <a:gd name="T3" fmla="*/ 0 h 29"/>
                  <a:gd name="T4" fmla="*/ 5 w 29"/>
                  <a:gd name="T5" fmla="*/ 61 h 29"/>
                  <a:gd name="T6" fmla="*/ 66 w 29"/>
                  <a:gd name="T7" fmla="*/ 63 h 29"/>
                  <a:gd name="T8" fmla="*/ 63 w 29"/>
                  <a:gd name="T9" fmla="*/ 55 h 29"/>
                  <a:gd name="T10" fmla="*/ 13 w 29"/>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 h="29">
                    <a:moveTo>
                      <a:pt x="6" y="1"/>
                    </a:moveTo>
                    <a:cubicBezTo>
                      <a:pt x="2" y="1"/>
                      <a:pt x="0" y="1"/>
                      <a:pt x="0" y="0"/>
                    </a:cubicBezTo>
                    <a:cubicBezTo>
                      <a:pt x="2" y="9"/>
                      <a:pt x="0" y="16"/>
                      <a:pt x="2" y="23"/>
                    </a:cubicBezTo>
                    <a:cubicBezTo>
                      <a:pt x="5" y="27"/>
                      <a:pt x="25" y="29"/>
                      <a:pt x="29" y="24"/>
                    </a:cubicBezTo>
                    <a:cubicBezTo>
                      <a:pt x="29" y="24"/>
                      <a:pt x="28" y="23"/>
                      <a:pt x="28" y="21"/>
                    </a:cubicBezTo>
                    <a:cubicBezTo>
                      <a:pt x="19" y="16"/>
                      <a:pt x="11" y="10"/>
                      <a:pt x="6" y="1"/>
                    </a:cubicBezTo>
                    <a:close/>
                  </a:path>
                </a:pathLst>
              </a:custGeom>
              <a:noFill/>
              <a:ln w="3175" cap="rnd">
                <a:solidFill>
                  <a:srgbClr val="58585A"/>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2" name="Freeform 346">
                <a:extLst>
                  <a:ext uri="{FF2B5EF4-FFF2-40B4-BE49-F238E27FC236}">
                    <a16:creationId xmlns:a16="http://schemas.microsoft.com/office/drawing/2014/main" id="{8EE5C40A-D6E2-5107-D386-F4958094460E}"/>
                  </a:ext>
                </a:extLst>
              </p:cNvPr>
              <p:cNvSpPr>
                <a:spLocks/>
              </p:cNvSpPr>
              <p:nvPr/>
            </p:nvSpPr>
            <p:spPr bwMode="auto">
              <a:xfrm>
                <a:off x="1495" y="1468"/>
                <a:ext cx="54" cy="37"/>
              </a:xfrm>
              <a:custGeom>
                <a:avLst/>
                <a:gdLst>
                  <a:gd name="T0" fmla="*/ 0 w 41"/>
                  <a:gd name="T1" fmla="*/ 1 h 27"/>
                  <a:gd name="T2" fmla="*/ 5 w 41"/>
                  <a:gd name="T3" fmla="*/ 1 h 27"/>
                  <a:gd name="T4" fmla="*/ 22 w 41"/>
                  <a:gd name="T5" fmla="*/ 0 h 27"/>
                  <a:gd name="T6" fmla="*/ 24 w 41"/>
                  <a:gd name="T7" fmla="*/ 0 h 27"/>
                  <a:gd name="T8" fmla="*/ 24 w 41"/>
                  <a:gd name="T9" fmla="*/ 0 h 27"/>
                  <a:gd name="T10" fmla="*/ 38 w 41"/>
                  <a:gd name="T11" fmla="*/ 0 h 27"/>
                  <a:gd name="T12" fmla="*/ 38 w 41"/>
                  <a:gd name="T13" fmla="*/ 0 h 27"/>
                  <a:gd name="T14" fmla="*/ 43 w 41"/>
                  <a:gd name="T15" fmla="*/ 0 h 27"/>
                  <a:gd name="T16" fmla="*/ 43 w 41"/>
                  <a:gd name="T17" fmla="*/ 0 h 27"/>
                  <a:gd name="T18" fmla="*/ 45 w 41"/>
                  <a:gd name="T19" fmla="*/ 0 h 27"/>
                  <a:gd name="T20" fmla="*/ 45 w 41"/>
                  <a:gd name="T21" fmla="*/ 0 h 27"/>
                  <a:gd name="T22" fmla="*/ 49 w 41"/>
                  <a:gd name="T23" fmla="*/ 1 h 27"/>
                  <a:gd name="T24" fmla="*/ 50 w 41"/>
                  <a:gd name="T25" fmla="*/ 1 h 27"/>
                  <a:gd name="T26" fmla="*/ 53 w 41"/>
                  <a:gd name="T27" fmla="*/ 1 h 27"/>
                  <a:gd name="T28" fmla="*/ 53 w 41"/>
                  <a:gd name="T29" fmla="*/ 1 h 27"/>
                  <a:gd name="T30" fmla="*/ 55 w 41"/>
                  <a:gd name="T31" fmla="*/ 1 h 27"/>
                  <a:gd name="T32" fmla="*/ 57 w 41"/>
                  <a:gd name="T33" fmla="*/ 1 h 27"/>
                  <a:gd name="T34" fmla="*/ 59 w 41"/>
                  <a:gd name="T35" fmla="*/ 5 h 27"/>
                  <a:gd name="T36" fmla="*/ 59 w 41"/>
                  <a:gd name="T37" fmla="*/ 5 h 27"/>
                  <a:gd name="T38" fmla="*/ 72 w 41"/>
                  <a:gd name="T39" fmla="*/ 10 h 27"/>
                  <a:gd name="T40" fmla="*/ 88 w 41"/>
                  <a:gd name="T41" fmla="*/ 22 h 27"/>
                  <a:gd name="T42" fmla="*/ 80 w 41"/>
                  <a:gd name="T43" fmla="*/ 70 h 2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1" h="27">
                    <a:moveTo>
                      <a:pt x="0" y="1"/>
                    </a:moveTo>
                    <a:cubicBezTo>
                      <a:pt x="1" y="1"/>
                      <a:pt x="1" y="1"/>
                      <a:pt x="2" y="1"/>
                    </a:cubicBezTo>
                    <a:cubicBezTo>
                      <a:pt x="4" y="1"/>
                      <a:pt x="6" y="1"/>
                      <a:pt x="10" y="0"/>
                    </a:cubicBezTo>
                    <a:cubicBezTo>
                      <a:pt x="10" y="0"/>
                      <a:pt x="10" y="0"/>
                      <a:pt x="11" y="0"/>
                    </a:cubicBezTo>
                    <a:cubicBezTo>
                      <a:pt x="11" y="0"/>
                      <a:pt x="11" y="0"/>
                      <a:pt x="11" y="0"/>
                    </a:cubicBezTo>
                    <a:cubicBezTo>
                      <a:pt x="13" y="0"/>
                      <a:pt x="15" y="0"/>
                      <a:pt x="17" y="0"/>
                    </a:cubicBezTo>
                    <a:cubicBezTo>
                      <a:pt x="17" y="0"/>
                      <a:pt x="17" y="0"/>
                      <a:pt x="17" y="0"/>
                    </a:cubicBezTo>
                    <a:cubicBezTo>
                      <a:pt x="18" y="0"/>
                      <a:pt x="18" y="0"/>
                      <a:pt x="19" y="0"/>
                    </a:cubicBezTo>
                    <a:cubicBezTo>
                      <a:pt x="19" y="0"/>
                      <a:pt x="19" y="0"/>
                      <a:pt x="19" y="0"/>
                    </a:cubicBezTo>
                    <a:cubicBezTo>
                      <a:pt x="19" y="0"/>
                      <a:pt x="20" y="0"/>
                      <a:pt x="20" y="0"/>
                    </a:cubicBezTo>
                    <a:cubicBezTo>
                      <a:pt x="20" y="0"/>
                      <a:pt x="20" y="0"/>
                      <a:pt x="20" y="0"/>
                    </a:cubicBezTo>
                    <a:cubicBezTo>
                      <a:pt x="21" y="0"/>
                      <a:pt x="21" y="1"/>
                      <a:pt x="21" y="1"/>
                    </a:cubicBezTo>
                    <a:cubicBezTo>
                      <a:pt x="21" y="1"/>
                      <a:pt x="22" y="1"/>
                      <a:pt x="22" y="1"/>
                    </a:cubicBezTo>
                    <a:cubicBezTo>
                      <a:pt x="22" y="1"/>
                      <a:pt x="22" y="1"/>
                      <a:pt x="23" y="1"/>
                    </a:cubicBezTo>
                    <a:cubicBezTo>
                      <a:pt x="23" y="1"/>
                      <a:pt x="23" y="1"/>
                      <a:pt x="23" y="1"/>
                    </a:cubicBezTo>
                    <a:cubicBezTo>
                      <a:pt x="23" y="1"/>
                      <a:pt x="24" y="1"/>
                      <a:pt x="24" y="1"/>
                    </a:cubicBezTo>
                    <a:cubicBezTo>
                      <a:pt x="24" y="1"/>
                      <a:pt x="24" y="1"/>
                      <a:pt x="25" y="1"/>
                    </a:cubicBezTo>
                    <a:cubicBezTo>
                      <a:pt x="25" y="1"/>
                      <a:pt x="25" y="2"/>
                      <a:pt x="26" y="2"/>
                    </a:cubicBezTo>
                    <a:cubicBezTo>
                      <a:pt x="26" y="2"/>
                      <a:pt x="26" y="2"/>
                      <a:pt x="26" y="2"/>
                    </a:cubicBezTo>
                    <a:cubicBezTo>
                      <a:pt x="28" y="2"/>
                      <a:pt x="30" y="3"/>
                      <a:pt x="32" y="4"/>
                    </a:cubicBezTo>
                    <a:cubicBezTo>
                      <a:pt x="34" y="6"/>
                      <a:pt x="37" y="7"/>
                      <a:pt x="39" y="9"/>
                    </a:cubicBezTo>
                    <a:cubicBezTo>
                      <a:pt x="41" y="16"/>
                      <a:pt x="40" y="24"/>
                      <a:pt x="35" y="2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3" name="Freeform 347">
                <a:extLst>
                  <a:ext uri="{FF2B5EF4-FFF2-40B4-BE49-F238E27FC236}">
                    <a16:creationId xmlns:a16="http://schemas.microsoft.com/office/drawing/2014/main" id="{A8AC0744-5AD2-E929-6888-5BDB28201183}"/>
                  </a:ext>
                </a:extLst>
              </p:cNvPr>
              <p:cNvSpPr>
                <a:spLocks/>
              </p:cNvSpPr>
              <p:nvPr/>
            </p:nvSpPr>
            <p:spPr bwMode="auto">
              <a:xfrm>
                <a:off x="1408" y="1520"/>
                <a:ext cx="198" cy="185"/>
              </a:xfrm>
              <a:custGeom>
                <a:avLst/>
                <a:gdLst>
                  <a:gd name="T0" fmla="*/ 96 w 152"/>
                  <a:gd name="T1" fmla="*/ 9 h 137"/>
                  <a:gd name="T2" fmla="*/ 90 w 152"/>
                  <a:gd name="T3" fmla="*/ 36 h 137"/>
                  <a:gd name="T4" fmla="*/ 66 w 152"/>
                  <a:gd name="T5" fmla="*/ 89 h 137"/>
                  <a:gd name="T6" fmla="*/ 29 w 152"/>
                  <a:gd name="T7" fmla="*/ 135 h 137"/>
                  <a:gd name="T8" fmla="*/ 9 w 152"/>
                  <a:gd name="T9" fmla="*/ 165 h 137"/>
                  <a:gd name="T10" fmla="*/ 0 w 152"/>
                  <a:gd name="T11" fmla="*/ 207 h 137"/>
                  <a:gd name="T12" fmla="*/ 5 w 152"/>
                  <a:gd name="T13" fmla="*/ 244 h 137"/>
                  <a:gd name="T14" fmla="*/ 7 w 152"/>
                  <a:gd name="T15" fmla="*/ 254 h 137"/>
                  <a:gd name="T16" fmla="*/ 173 w 152"/>
                  <a:gd name="T17" fmla="*/ 329 h 137"/>
                  <a:gd name="T18" fmla="*/ 258 w 152"/>
                  <a:gd name="T19" fmla="*/ 335 h 137"/>
                  <a:gd name="T20" fmla="*/ 297 w 152"/>
                  <a:gd name="T21" fmla="*/ 312 h 137"/>
                  <a:gd name="T22" fmla="*/ 314 w 152"/>
                  <a:gd name="T23" fmla="*/ 290 h 137"/>
                  <a:gd name="T24" fmla="*/ 307 w 152"/>
                  <a:gd name="T25" fmla="*/ 131 h 137"/>
                  <a:gd name="T26" fmla="*/ 264 w 152"/>
                  <a:gd name="T27" fmla="*/ 66 h 137"/>
                  <a:gd name="T28" fmla="*/ 246 w 152"/>
                  <a:gd name="T29" fmla="*/ 69 h 137"/>
                  <a:gd name="T30" fmla="*/ 228 w 152"/>
                  <a:gd name="T31" fmla="*/ 69 h 137"/>
                  <a:gd name="T32" fmla="*/ 197 w 152"/>
                  <a:gd name="T33" fmla="*/ 57 h 137"/>
                  <a:gd name="T34" fmla="*/ 176 w 152"/>
                  <a:gd name="T35" fmla="*/ 42 h 137"/>
                  <a:gd name="T36" fmla="*/ 176 w 152"/>
                  <a:gd name="T37" fmla="*/ 20 h 137"/>
                  <a:gd name="T38" fmla="*/ 184 w 152"/>
                  <a:gd name="T39" fmla="*/ 5 h 137"/>
                  <a:gd name="T40" fmla="*/ 184 w 152"/>
                  <a:gd name="T41" fmla="*/ 5 h 137"/>
                  <a:gd name="T42" fmla="*/ 184 w 152"/>
                  <a:gd name="T43" fmla="*/ 0 h 13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52" h="137">
                    <a:moveTo>
                      <a:pt x="44" y="4"/>
                    </a:moveTo>
                    <a:cubicBezTo>
                      <a:pt x="44" y="6"/>
                      <a:pt x="44" y="10"/>
                      <a:pt x="41" y="15"/>
                    </a:cubicBezTo>
                    <a:cubicBezTo>
                      <a:pt x="44" y="22"/>
                      <a:pt x="31" y="22"/>
                      <a:pt x="30" y="36"/>
                    </a:cubicBezTo>
                    <a:cubicBezTo>
                      <a:pt x="29" y="42"/>
                      <a:pt x="21" y="56"/>
                      <a:pt x="13" y="55"/>
                    </a:cubicBezTo>
                    <a:cubicBezTo>
                      <a:pt x="13" y="62"/>
                      <a:pt x="11" y="60"/>
                      <a:pt x="4" y="67"/>
                    </a:cubicBezTo>
                    <a:cubicBezTo>
                      <a:pt x="5" y="77"/>
                      <a:pt x="5" y="76"/>
                      <a:pt x="0" y="84"/>
                    </a:cubicBezTo>
                    <a:cubicBezTo>
                      <a:pt x="1" y="91"/>
                      <a:pt x="0" y="97"/>
                      <a:pt x="2" y="99"/>
                    </a:cubicBezTo>
                    <a:cubicBezTo>
                      <a:pt x="4" y="101"/>
                      <a:pt x="5" y="101"/>
                      <a:pt x="3" y="103"/>
                    </a:cubicBezTo>
                    <a:cubicBezTo>
                      <a:pt x="19" y="131"/>
                      <a:pt x="65" y="134"/>
                      <a:pt x="78" y="134"/>
                    </a:cubicBezTo>
                    <a:cubicBezTo>
                      <a:pt x="92" y="134"/>
                      <a:pt x="110" y="137"/>
                      <a:pt x="117" y="136"/>
                    </a:cubicBezTo>
                    <a:cubicBezTo>
                      <a:pt x="124" y="135"/>
                      <a:pt x="129" y="132"/>
                      <a:pt x="134" y="127"/>
                    </a:cubicBezTo>
                    <a:cubicBezTo>
                      <a:pt x="136" y="125"/>
                      <a:pt x="137" y="125"/>
                      <a:pt x="142" y="118"/>
                    </a:cubicBezTo>
                    <a:cubicBezTo>
                      <a:pt x="152" y="103"/>
                      <a:pt x="143" y="64"/>
                      <a:pt x="139" y="53"/>
                    </a:cubicBezTo>
                    <a:cubicBezTo>
                      <a:pt x="135" y="42"/>
                      <a:pt x="127" y="35"/>
                      <a:pt x="120" y="27"/>
                    </a:cubicBezTo>
                    <a:cubicBezTo>
                      <a:pt x="118" y="28"/>
                      <a:pt x="115" y="28"/>
                      <a:pt x="111" y="28"/>
                    </a:cubicBezTo>
                    <a:cubicBezTo>
                      <a:pt x="104" y="29"/>
                      <a:pt x="108" y="25"/>
                      <a:pt x="103" y="28"/>
                    </a:cubicBezTo>
                    <a:cubicBezTo>
                      <a:pt x="98" y="30"/>
                      <a:pt x="96" y="26"/>
                      <a:pt x="89" y="23"/>
                    </a:cubicBezTo>
                    <a:cubicBezTo>
                      <a:pt x="83" y="21"/>
                      <a:pt x="84" y="24"/>
                      <a:pt x="80" y="17"/>
                    </a:cubicBezTo>
                    <a:cubicBezTo>
                      <a:pt x="78" y="14"/>
                      <a:pt x="78" y="11"/>
                      <a:pt x="80" y="8"/>
                    </a:cubicBezTo>
                    <a:cubicBezTo>
                      <a:pt x="80" y="6"/>
                      <a:pt x="81" y="5"/>
                      <a:pt x="83" y="2"/>
                    </a:cubicBezTo>
                    <a:cubicBezTo>
                      <a:pt x="83" y="2"/>
                      <a:pt x="83" y="2"/>
                      <a:pt x="83" y="2"/>
                    </a:cubicBezTo>
                    <a:cubicBezTo>
                      <a:pt x="83" y="1"/>
                      <a:pt x="83" y="1"/>
                      <a:pt x="8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4" name="Freeform 348">
                <a:extLst>
                  <a:ext uri="{FF2B5EF4-FFF2-40B4-BE49-F238E27FC236}">
                    <a16:creationId xmlns:a16="http://schemas.microsoft.com/office/drawing/2014/main" id="{771C28FE-F08C-EA79-A6D7-959031D0EFEF}"/>
                  </a:ext>
                </a:extLst>
              </p:cNvPr>
              <p:cNvSpPr>
                <a:spLocks/>
              </p:cNvSpPr>
              <p:nvPr/>
            </p:nvSpPr>
            <p:spPr bwMode="auto">
              <a:xfrm>
                <a:off x="1415" y="1558"/>
                <a:ext cx="101" cy="104"/>
              </a:xfrm>
              <a:custGeom>
                <a:avLst/>
                <a:gdLst>
                  <a:gd name="T0" fmla="*/ 66 w 78"/>
                  <a:gd name="T1" fmla="*/ 20 h 77"/>
                  <a:gd name="T2" fmla="*/ 22 w 78"/>
                  <a:gd name="T3" fmla="*/ 97 h 77"/>
                  <a:gd name="T4" fmla="*/ 23 w 78"/>
                  <a:gd name="T5" fmla="*/ 189 h 77"/>
                  <a:gd name="T6" fmla="*/ 63 w 78"/>
                  <a:gd name="T7" fmla="*/ 84 h 77"/>
                  <a:gd name="T8" fmla="*/ 170 w 78"/>
                  <a:gd name="T9" fmla="*/ 35 h 77"/>
                  <a:gd name="T10" fmla="*/ 74 w 78"/>
                  <a:gd name="T11" fmla="*/ 9 h 7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77">
                    <a:moveTo>
                      <a:pt x="30" y="8"/>
                    </a:moveTo>
                    <a:cubicBezTo>
                      <a:pt x="32" y="21"/>
                      <a:pt x="14" y="28"/>
                      <a:pt x="10" y="39"/>
                    </a:cubicBezTo>
                    <a:cubicBezTo>
                      <a:pt x="4" y="52"/>
                      <a:pt x="0" y="64"/>
                      <a:pt x="11" y="77"/>
                    </a:cubicBezTo>
                    <a:cubicBezTo>
                      <a:pt x="4" y="65"/>
                      <a:pt x="22" y="43"/>
                      <a:pt x="29" y="34"/>
                    </a:cubicBezTo>
                    <a:cubicBezTo>
                      <a:pt x="39" y="20"/>
                      <a:pt x="60" y="9"/>
                      <a:pt x="78" y="14"/>
                    </a:cubicBezTo>
                    <a:cubicBezTo>
                      <a:pt x="65" y="2"/>
                      <a:pt x="51" y="0"/>
                      <a:pt x="34" y="4"/>
                    </a:cubicBezTo>
                  </a:path>
                </a:pathLst>
              </a:custGeom>
              <a:solidFill>
                <a:srgbClr val="FCEE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25" name="Freeform 349">
                <a:extLst>
                  <a:ext uri="{FF2B5EF4-FFF2-40B4-BE49-F238E27FC236}">
                    <a16:creationId xmlns:a16="http://schemas.microsoft.com/office/drawing/2014/main" id="{85D59659-CCBD-01BF-3D64-A8648F885C68}"/>
                  </a:ext>
                </a:extLst>
              </p:cNvPr>
              <p:cNvSpPr>
                <a:spLocks/>
              </p:cNvSpPr>
              <p:nvPr/>
            </p:nvSpPr>
            <p:spPr bwMode="auto">
              <a:xfrm>
                <a:off x="1471" y="1601"/>
                <a:ext cx="123" cy="101"/>
              </a:xfrm>
              <a:custGeom>
                <a:avLst/>
                <a:gdLst>
                  <a:gd name="T0" fmla="*/ 0 w 95"/>
                  <a:gd name="T1" fmla="*/ 160 h 75"/>
                  <a:gd name="T2" fmla="*/ 102 w 95"/>
                  <a:gd name="T3" fmla="*/ 174 h 75"/>
                  <a:gd name="T4" fmla="*/ 161 w 95"/>
                  <a:gd name="T5" fmla="*/ 168 h 75"/>
                  <a:gd name="T6" fmla="*/ 201 w 95"/>
                  <a:gd name="T7" fmla="*/ 125 h 75"/>
                  <a:gd name="T8" fmla="*/ 186 w 95"/>
                  <a:gd name="T9" fmla="*/ 0 h 75"/>
                  <a:gd name="T10" fmla="*/ 171 w 95"/>
                  <a:gd name="T11" fmla="*/ 120 h 75"/>
                  <a:gd name="T12" fmla="*/ 0 w 95"/>
                  <a:gd name="T13" fmla="*/ 160 h 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5" h="75">
                    <a:moveTo>
                      <a:pt x="0" y="65"/>
                    </a:moveTo>
                    <a:cubicBezTo>
                      <a:pt x="16" y="69"/>
                      <a:pt x="34" y="69"/>
                      <a:pt x="47" y="71"/>
                    </a:cubicBezTo>
                    <a:cubicBezTo>
                      <a:pt x="59" y="73"/>
                      <a:pt x="65" y="75"/>
                      <a:pt x="74" y="69"/>
                    </a:cubicBezTo>
                    <a:cubicBezTo>
                      <a:pt x="83" y="64"/>
                      <a:pt x="90" y="58"/>
                      <a:pt x="93" y="51"/>
                    </a:cubicBezTo>
                    <a:cubicBezTo>
                      <a:pt x="95" y="44"/>
                      <a:pt x="94" y="11"/>
                      <a:pt x="86" y="0"/>
                    </a:cubicBezTo>
                    <a:cubicBezTo>
                      <a:pt x="89" y="12"/>
                      <a:pt x="92" y="32"/>
                      <a:pt x="79" y="49"/>
                    </a:cubicBezTo>
                    <a:cubicBezTo>
                      <a:pt x="66" y="65"/>
                      <a:pt x="17" y="72"/>
                      <a:pt x="0" y="65"/>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26" name="Freeform 350">
                <a:extLst>
                  <a:ext uri="{FF2B5EF4-FFF2-40B4-BE49-F238E27FC236}">
                    <a16:creationId xmlns:a16="http://schemas.microsoft.com/office/drawing/2014/main" id="{0097B8D2-96E5-D117-3317-9E48CAF7BDF0}"/>
                  </a:ext>
                </a:extLst>
              </p:cNvPr>
              <p:cNvSpPr>
                <a:spLocks noEditPoints="1"/>
              </p:cNvSpPr>
              <p:nvPr/>
            </p:nvSpPr>
            <p:spPr bwMode="auto">
              <a:xfrm>
                <a:off x="1411" y="1554"/>
                <a:ext cx="193" cy="151"/>
              </a:xfrm>
              <a:custGeom>
                <a:avLst/>
                <a:gdLst>
                  <a:gd name="T0" fmla="*/ 80 w 148"/>
                  <a:gd name="T1" fmla="*/ 202 h 112"/>
                  <a:gd name="T2" fmla="*/ 56 w 148"/>
                  <a:gd name="T3" fmla="*/ 171 h 112"/>
                  <a:gd name="T4" fmla="*/ 35 w 148"/>
                  <a:gd name="T5" fmla="*/ 135 h 112"/>
                  <a:gd name="T6" fmla="*/ 44 w 148"/>
                  <a:gd name="T7" fmla="*/ 104 h 112"/>
                  <a:gd name="T8" fmla="*/ 57 w 148"/>
                  <a:gd name="T9" fmla="*/ 66 h 112"/>
                  <a:gd name="T10" fmla="*/ 68 w 148"/>
                  <a:gd name="T11" fmla="*/ 89 h 112"/>
                  <a:gd name="T12" fmla="*/ 73 w 148"/>
                  <a:gd name="T13" fmla="*/ 121 h 112"/>
                  <a:gd name="T14" fmla="*/ 123 w 148"/>
                  <a:gd name="T15" fmla="*/ 156 h 112"/>
                  <a:gd name="T16" fmla="*/ 78 w 148"/>
                  <a:gd name="T17" fmla="*/ 105 h 112"/>
                  <a:gd name="T18" fmla="*/ 73 w 148"/>
                  <a:gd name="T19" fmla="*/ 80 h 112"/>
                  <a:gd name="T20" fmla="*/ 82 w 148"/>
                  <a:gd name="T21" fmla="*/ 0 h 112"/>
                  <a:gd name="T22" fmla="*/ 57 w 148"/>
                  <a:gd name="T23" fmla="*/ 49 h 112"/>
                  <a:gd name="T24" fmla="*/ 44 w 148"/>
                  <a:gd name="T25" fmla="*/ 85 h 112"/>
                  <a:gd name="T26" fmla="*/ 27 w 148"/>
                  <a:gd name="T27" fmla="*/ 121 h 112"/>
                  <a:gd name="T28" fmla="*/ 16 w 148"/>
                  <a:gd name="T29" fmla="*/ 155 h 112"/>
                  <a:gd name="T30" fmla="*/ 13 w 148"/>
                  <a:gd name="T31" fmla="*/ 169 h 112"/>
                  <a:gd name="T32" fmla="*/ 30 w 148"/>
                  <a:gd name="T33" fmla="*/ 228 h 112"/>
                  <a:gd name="T34" fmla="*/ 29 w 148"/>
                  <a:gd name="T35" fmla="*/ 150 h 112"/>
                  <a:gd name="T36" fmla="*/ 43 w 148"/>
                  <a:gd name="T37" fmla="*/ 167 h 112"/>
                  <a:gd name="T38" fmla="*/ 56 w 148"/>
                  <a:gd name="T39" fmla="*/ 197 h 112"/>
                  <a:gd name="T40" fmla="*/ 100 w 148"/>
                  <a:gd name="T41" fmla="*/ 224 h 112"/>
                  <a:gd name="T42" fmla="*/ 104 w 148"/>
                  <a:gd name="T43" fmla="*/ 218 h 112"/>
                  <a:gd name="T44" fmla="*/ 297 w 148"/>
                  <a:gd name="T45" fmla="*/ 147 h 112"/>
                  <a:gd name="T46" fmla="*/ 290 w 148"/>
                  <a:gd name="T47" fmla="*/ 113 h 112"/>
                  <a:gd name="T48" fmla="*/ 253 w 148"/>
                  <a:gd name="T49" fmla="*/ 24 h 112"/>
                  <a:gd name="T50" fmla="*/ 282 w 148"/>
                  <a:gd name="T51" fmla="*/ 27 h 112"/>
                  <a:gd name="T52" fmla="*/ 262 w 148"/>
                  <a:gd name="T53" fmla="*/ 15 h 112"/>
                  <a:gd name="T54" fmla="*/ 219 w 148"/>
                  <a:gd name="T55" fmla="*/ 9 h 112"/>
                  <a:gd name="T56" fmla="*/ 273 w 148"/>
                  <a:gd name="T57" fmla="*/ 90 h 112"/>
                  <a:gd name="T58" fmla="*/ 262 w 148"/>
                  <a:gd name="T59" fmla="*/ 142 h 112"/>
                  <a:gd name="T60" fmla="*/ 240 w 148"/>
                  <a:gd name="T61" fmla="*/ 189 h 112"/>
                  <a:gd name="T62" fmla="*/ 265 w 148"/>
                  <a:gd name="T63" fmla="*/ 156 h 112"/>
                  <a:gd name="T64" fmla="*/ 279 w 148"/>
                  <a:gd name="T65" fmla="*/ 121 h 112"/>
                  <a:gd name="T66" fmla="*/ 292 w 148"/>
                  <a:gd name="T67" fmla="*/ 177 h 112"/>
                  <a:gd name="T68" fmla="*/ 261 w 148"/>
                  <a:gd name="T69" fmla="*/ 235 h 112"/>
                  <a:gd name="T70" fmla="*/ 228 w 148"/>
                  <a:gd name="T71" fmla="*/ 247 h 112"/>
                  <a:gd name="T72" fmla="*/ 180 w 148"/>
                  <a:gd name="T73" fmla="*/ 239 h 112"/>
                  <a:gd name="T74" fmla="*/ 211 w 148"/>
                  <a:gd name="T75" fmla="*/ 245 h 112"/>
                  <a:gd name="T76" fmla="*/ 250 w 148"/>
                  <a:gd name="T77" fmla="*/ 245 h 112"/>
                  <a:gd name="T78" fmla="*/ 290 w 148"/>
                  <a:gd name="T79" fmla="*/ 228 h 112"/>
                  <a:gd name="T80" fmla="*/ 256 w 148"/>
                  <a:gd name="T81" fmla="*/ 272 h 112"/>
                  <a:gd name="T82" fmla="*/ 290 w 148"/>
                  <a:gd name="T83" fmla="*/ 251 h 112"/>
                  <a:gd name="T84" fmla="*/ 301 w 148"/>
                  <a:gd name="T85" fmla="*/ 202 h 112"/>
                  <a:gd name="T86" fmla="*/ 321 w 148"/>
                  <a:gd name="T87" fmla="*/ 186 h 112"/>
                  <a:gd name="T88" fmla="*/ 326 w 148"/>
                  <a:gd name="T89" fmla="*/ 186 h 1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48" h="112">
                    <a:moveTo>
                      <a:pt x="47" y="89"/>
                    </a:moveTo>
                    <a:cubicBezTo>
                      <a:pt x="44" y="85"/>
                      <a:pt x="44" y="85"/>
                      <a:pt x="44" y="85"/>
                    </a:cubicBezTo>
                    <a:cubicBezTo>
                      <a:pt x="42" y="83"/>
                      <a:pt x="39" y="83"/>
                      <a:pt x="36" y="82"/>
                    </a:cubicBezTo>
                    <a:cubicBezTo>
                      <a:pt x="33" y="81"/>
                      <a:pt x="30" y="81"/>
                      <a:pt x="28" y="78"/>
                    </a:cubicBezTo>
                    <a:cubicBezTo>
                      <a:pt x="27" y="77"/>
                      <a:pt x="26" y="76"/>
                      <a:pt x="26" y="74"/>
                    </a:cubicBezTo>
                    <a:cubicBezTo>
                      <a:pt x="25" y="70"/>
                      <a:pt x="25" y="70"/>
                      <a:pt x="25" y="70"/>
                    </a:cubicBezTo>
                    <a:cubicBezTo>
                      <a:pt x="24" y="68"/>
                      <a:pt x="23" y="66"/>
                      <a:pt x="21" y="65"/>
                    </a:cubicBezTo>
                    <a:cubicBezTo>
                      <a:pt x="19" y="64"/>
                      <a:pt x="19" y="64"/>
                      <a:pt x="19" y="64"/>
                    </a:cubicBezTo>
                    <a:cubicBezTo>
                      <a:pt x="17" y="62"/>
                      <a:pt x="16" y="58"/>
                      <a:pt x="16" y="55"/>
                    </a:cubicBezTo>
                    <a:cubicBezTo>
                      <a:pt x="16" y="53"/>
                      <a:pt x="16" y="50"/>
                      <a:pt x="16" y="50"/>
                    </a:cubicBezTo>
                    <a:cubicBezTo>
                      <a:pt x="16" y="48"/>
                      <a:pt x="16" y="47"/>
                      <a:pt x="17" y="45"/>
                    </a:cubicBezTo>
                    <a:cubicBezTo>
                      <a:pt x="20" y="42"/>
                      <a:pt x="20" y="42"/>
                      <a:pt x="20" y="42"/>
                    </a:cubicBezTo>
                    <a:cubicBezTo>
                      <a:pt x="21" y="40"/>
                      <a:pt x="23" y="39"/>
                      <a:pt x="24" y="37"/>
                    </a:cubicBezTo>
                    <a:cubicBezTo>
                      <a:pt x="25" y="31"/>
                      <a:pt x="25" y="31"/>
                      <a:pt x="25" y="31"/>
                    </a:cubicBezTo>
                    <a:cubicBezTo>
                      <a:pt x="25" y="29"/>
                      <a:pt x="25" y="29"/>
                      <a:pt x="26" y="27"/>
                    </a:cubicBezTo>
                    <a:cubicBezTo>
                      <a:pt x="26" y="26"/>
                      <a:pt x="27" y="25"/>
                      <a:pt x="28" y="24"/>
                    </a:cubicBezTo>
                    <a:cubicBezTo>
                      <a:pt x="28" y="28"/>
                      <a:pt x="29" y="30"/>
                      <a:pt x="30" y="33"/>
                    </a:cubicBezTo>
                    <a:cubicBezTo>
                      <a:pt x="31" y="36"/>
                      <a:pt x="31" y="36"/>
                      <a:pt x="31" y="36"/>
                    </a:cubicBezTo>
                    <a:cubicBezTo>
                      <a:pt x="32" y="40"/>
                      <a:pt x="32" y="40"/>
                      <a:pt x="32" y="40"/>
                    </a:cubicBezTo>
                    <a:cubicBezTo>
                      <a:pt x="32" y="43"/>
                      <a:pt x="32" y="43"/>
                      <a:pt x="32" y="43"/>
                    </a:cubicBezTo>
                    <a:cubicBezTo>
                      <a:pt x="32" y="45"/>
                      <a:pt x="32" y="47"/>
                      <a:pt x="33" y="50"/>
                    </a:cubicBezTo>
                    <a:cubicBezTo>
                      <a:pt x="36" y="56"/>
                      <a:pt x="37" y="58"/>
                      <a:pt x="45" y="60"/>
                    </a:cubicBezTo>
                    <a:cubicBezTo>
                      <a:pt x="52" y="61"/>
                      <a:pt x="53" y="61"/>
                      <a:pt x="54" y="64"/>
                    </a:cubicBezTo>
                    <a:cubicBezTo>
                      <a:pt x="55" y="64"/>
                      <a:pt x="55" y="64"/>
                      <a:pt x="55" y="64"/>
                    </a:cubicBezTo>
                    <a:cubicBezTo>
                      <a:pt x="52" y="60"/>
                      <a:pt x="53" y="59"/>
                      <a:pt x="45" y="57"/>
                    </a:cubicBezTo>
                    <a:cubicBezTo>
                      <a:pt x="38" y="56"/>
                      <a:pt x="38" y="54"/>
                      <a:pt x="36" y="48"/>
                    </a:cubicBezTo>
                    <a:cubicBezTo>
                      <a:pt x="35" y="46"/>
                      <a:pt x="35" y="45"/>
                      <a:pt x="35" y="43"/>
                    </a:cubicBezTo>
                    <a:cubicBezTo>
                      <a:pt x="35" y="39"/>
                      <a:pt x="35" y="39"/>
                      <a:pt x="35" y="39"/>
                    </a:cubicBezTo>
                    <a:cubicBezTo>
                      <a:pt x="34" y="35"/>
                      <a:pt x="34" y="35"/>
                      <a:pt x="34" y="35"/>
                    </a:cubicBezTo>
                    <a:cubicBezTo>
                      <a:pt x="33" y="33"/>
                      <a:pt x="33" y="33"/>
                      <a:pt x="33" y="33"/>
                    </a:cubicBezTo>
                    <a:cubicBezTo>
                      <a:pt x="32" y="29"/>
                      <a:pt x="30" y="23"/>
                      <a:pt x="32" y="19"/>
                    </a:cubicBezTo>
                    <a:cubicBezTo>
                      <a:pt x="32" y="18"/>
                      <a:pt x="32" y="18"/>
                      <a:pt x="32" y="18"/>
                    </a:cubicBezTo>
                    <a:cubicBezTo>
                      <a:pt x="35" y="14"/>
                      <a:pt x="37" y="6"/>
                      <a:pt x="37" y="0"/>
                    </a:cubicBezTo>
                    <a:cubicBezTo>
                      <a:pt x="33" y="2"/>
                      <a:pt x="33" y="2"/>
                      <a:pt x="33" y="2"/>
                    </a:cubicBezTo>
                    <a:cubicBezTo>
                      <a:pt x="33" y="6"/>
                      <a:pt x="31" y="12"/>
                      <a:pt x="29" y="17"/>
                    </a:cubicBezTo>
                    <a:cubicBezTo>
                      <a:pt x="26" y="20"/>
                      <a:pt x="26" y="20"/>
                      <a:pt x="26" y="20"/>
                    </a:cubicBezTo>
                    <a:cubicBezTo>
                      <a:pt x="25" y="21"/>
                      <a:pt x="23" y="23"/>
                      <a:pt x="23" y="25"/>
                    </a:cubicBezTo>
                    <a:cubicBezTo>
                      <a:pt x="22" y="27"/>
                      <a:pt x="21" y="29"/>
                      <a:pt x="21" y="31"/>
                    </a:cubicBezTo>
                    <a:cubicBezTo>
                      <a:pt x="20" y="35"/>
                      <a:pt x="20" y="35"/>
                      <a:pt x="20" y="35"/>
                    </a:cubicBezTo>
                    <a:cubicBezTo>
                      <a:pt x="20" y="37"/>
                      <a:pt x="18" y="38"/>
                      <a:pt x="17" y="39"/>
                    </a:cubicBezTo>
                    <a:cubicBezTo>
                      <a:pt x="14" y="43"/>
                      <a:pt x="14" y="43"/>
                      <a:pt x="14" y="43"/>
                    </a:cubicBezTo>
                    <a:cubicBezTo>
                      <a:pt x="12" y="46"/>
                      <a:pt x="12" y="48"/>
                      <a:pt x="12" y="50"/>
                    </a:cubicBezTo>
                    <a:cubicBezTo>
                      <a:pt x="12" y="55"/>
                      <a:pt x="12" y="55"/>
                      <a:pt x="12" y="55"/>
                    </a:cubicBezTo>
                    <a:cubicBezTo>
                      <a:pt x="10" y="58"/>
                      <a:pt x="10" y="58"/>
                      <a:pt x="10" y="58"/>
                    </a:cubicBezTo>
                    <a:cubicBezTo>
                      <a:pt x="9" y="60"/>
                      <a:pt x="8" y="61"/>
                      <a:pt x="7" y="63"/>
                    </a:cubicBezTo>
                    <a:cubicBezTo>
                      <a:pt x="4" y="66"/>
                      <a:pt x="0" y="71"/>
                      <a:pt x="1" y="74"/>
                    </a:cubicBezTo>
                    <a:cubicBezTo>
                      <a:pt x="3" y="76"/>
                      <a:pt x="3" y="76"/>
                      <a:pt x="3" y="76"/>
                    </a:cubicBezTo>
                    <a:cubicBezTo>
                      <a:pt x="3" y="75"/>
                      <a:pt x="5" y="71"/>
                      <a:pt x="6" y="69"/>
                    </a:cubicBezTo>
                    <a:cubicBezTo>
                      <a:pt x="6" y="74"/>
                      <a:pt x="5" y="86"/>
                      <a:pt x="11" y="93"/>
                    </a:cubicBezTo>
                    <a:cubicBezTo>
                      <a:pt x="13" y="95"/>
                      <a:pt x="15" y="94"/>
                      <a:pt x="15" y="95"/>
                    </a:cubicBezTo>
                    <a:cubicBezTo>
                      <a:pt x="14" y="93"/>
                      <a:pt x="14" y="93"/>
                      <a:pt x="14" y="93"/>
                    </a:cubicBezTo>
                    <a:cubicBezTo>
                      <a:pt x="7" y="88"/>
                      <a:pt x="10" y="73"/>
                      <a:pt x="10" y="68"/>
                    </a:cubicBezTo>
                    <a:cubicBezTo>
                      <a:pt x="10" y="66"/>
                      <a:pt x="10" y="66"/>
                      <a:pt x="10" y="66"/>
                    </a:cubicBezTo>
                    <a:cubicBezTo>
                      <a:pt x="10" y="64"/>
                      <a:pt x="12" y="63"/>
                      <a:pt x="13" y="61"/>
                    </a:cubicBezTo>
                    <a:cubicBezTo>
                      <a:pt x="14" y="59"/>
                      <a:pt x="14" y="59"/>
                      <a:pt x="14" y="59"/>
                    </a:cubicBezTo>
                    <a:cubicBezTo>
                      <a:pt x="15" y="62"/>
                      <a:pt x="16" y="64"/>
                      <a:pt x="17" y="66"/>
                    </a:cubicBezTo>
                    <a:cubicBezTo>
                      <a:pt x="17" y="66"/>
                      <a:pt x="19" y="68"/>
                      <a:pt x="19" y="68"/>
                    </a:cubicBezTo>
                    <a:cubicBezTo>
                      <a:pt x="21" y="69"/>
                      <a:pt x="22" y="69"/>
                      <a:pt x="22" y="71"/>
                    </a:cubicBezTo>
                    <a:cubicBezTo>
                      <a:pt x="23" y="74"/>
                      <a:pt x="23" y="74"/>
                      <a:pt x="23" y="74"/>
                    </a:cubicBezTo>
                    <a:cubicBezTo>
                      <a:pt x="24" y="76"/>
                      <a:pt x="24" y="78"/>
                      <a:pt x="25" y="80"/>
                    </a:cubicBezTo>
                    <a:cubicBezTo>
                      <a:pt x="28" y="83"/>
                      <a:pt x="32" y="84"/>
                      <a:pt x="35" y="85"/>
                    </a:cubicBezTo>
                    <a:cubicBezTo>
                      <a:pt x="38" y="86"/>
                      <a:pt x="40" y="86"/>
                      <a:pt x="42" y="88"/>
                    </a:cubicBezTo>
                    <a:cubicBezTo>
                      <a:pt x="45" y="91"/>
                      <a:pt x="45" y="91"/>
                      <a:pt x="45" y="91"/>
                    </a:cubicBezTo>
                    <a:cubicBezTo>
                      <a:pt x="48" y="95"/>
                      <a:pt x="52" y="100"/>
                      <a:pt x="65" y="101"/>
                    </a:cubicBezTo>
                    <a:cubicBezTo>
                      <a:pt x="65" y="100"/>
                      <a:pt x="65" y="100"/>
                      <a:pt x="65" y="100"/>
                    </a:cubicBezTo>
                    <a:cubicBezTo>
                      <a:pt x="53" y="99"/>
                      <a:pt x="50" y="93"/>
                      <a:pt x="47" y="89"/>
                    </a:cubicBezTo>
                    <a:close/>
                    <a:moveTo>
                      <a:pt x="147" y="76"/>
                    </a:moveTo>
                    <a:cubicBezTo>
                      <a:pt x="147" y="70"/>
                      <a:pt x="141" y="66"/>
                      <a:pt x="137" y="63"/>
                    </a:cubicBezTo>
                    <a:cubicBezTo>
                      <a:pt x="134" y="60"/>
                      <a:pt x="134" y="60"/>
                      <a:pt x="134" y="60"/>
                    </a:cubicBezTo>
                    <a:cubicBezTo>
                      <a:pt x="133" y="59"/>
                      <a:pt x="133" y="59"/>
                      <a:pt x="133" y="58"/>
                    </a:cubicBezTo>
                    <a:cubicBezTo>
                      <a:pt x="131" y="52"/>
                      <a:pt x="131" y="52"/>
                      <a:pt x="131" y="52"/>
                    </a:cubicBezTo>
                    <a:cubicBezTo>
                      <a:pt x="130" y="46"/>
                      <a:pt x="130" y="46"/>
                      <a:pt x="130" y="46"/>
                    </a:cubicBezTo>
                    <a:cubicBezTo>
                      <a:pt x="129" y="42"/>
                      <a:pt x="128" y="37"/>
                      <a:pt x="125" y="33"/>
                    </a:cubicBezTo>
                    <a:cubicBezTo>
                      <a:pt x="121" y="27"/>
                      <a:pt x="120" y="23"/>
                      <a:pt x="118" y="17"/>
                    </a:cubicBezTo>
                    <a:cubicBezTo>
                      <a:pt x="117" y="14"/>
                      <a:pt x="116" y="12"/>
                      <a:pt x="114" y="10"/>
                    </a:cubicBezTo>
                    <a:cubicBezTo>
                      <a:pt x="116" y="10"/>
                      <a:pt x="117" y="10"/>
                      <a:pt x="119" y="9"/>
                    </a:cubicBezTo>
                    <a:cubicBezTo>
                      <a:pt x="121" y="9"/>
                      <a:pt x="124" y="8"/>
                      <a:pt x="125" y="9"/>
                    </a:cubicBezTo>
                    <a:cubicBezTo>
                      <a:pt x="125" y="9"/>
                      <a:pt x="127" y="9"/>
                      <a:pt x="127" y="11"/>
                    </a:cubicBezTo>
                    <a:cubicBezTo>
                      <a:pt x="128" y="12"/>
                      <a:pt x="128" y="12"/>
                      <a:pt x="128" y="12"/>
                    </a:cubicBezTo>
                    <a:cubicBezTo>
                      <a:pt x="128" y="11"/>
                      <a:pt x="128" y="7"/>
                      <a:pt x="127" y="6"/>
                    </a:cubicBezTo>
                    <a:cubicBezTo>
                      <a:pt x="124" y="5"/>
                      <a:pt x="121" y="6"/>
                      <a:pt x="118" y="6"/>
                    </a:cubicBezTo>
                    <a:cubicBezTo>
                      <a:pt x="115" y="7"/>
                      <a:pt x="113" y="8"/>
                      <a:pt x="112" y="7"/>
                    </a:cubicBezTo>
                    <a:cubicBezTo>
                      <a:pt x="110" y="5"/>
                      <a:pt x="108" y="3"/>
                      <a:pt x="105" y="1"/>
                    </a:cubicBezTo>
                    <a:cubicBezTo>
                      <a:pt x="99" y="4"/>
                      <a:pt x="99" y="4"/>
                      <a:pt x="99" y="4"/>
                    </a:cubicBezTo>
                    <a:cubicBezTo>
                      <a:pt x="105" y="7"/>
                      <a:pt x="111" y="13"/>
                      <a:pt x="113" y="18"/>
                    </a:cubicBezTo>
                    <a:cubicBezTo>
                      <a:pt x="115" y="25"/>
                      <a:pt x="118" y="29"/>
                      <a:pt x="122" y="35"/>
                    </a:cubicBezTo>
                    <a:cubicBezTo>
                      <a:pt x="122" y="36"/>
                      <a:pt x="123" y="36"/>
                      <a:pt x="123" y="37"/>
                    </a:cubicBezTo>
                    <a:cubicBezTo>
                      <a:pt x="124" y="40"/>
                      <a:pt x="124" y="43"/>
                      <a:pt x="124" y="46"/>
                    </a:cubicBezTo>
                    <a:cubicBezTo>
                      <a:pt x="124" y="49"/>
                      <a:pt x="123" y="51"/>
                      <a:pt x="121" y="53"/>
                    </a:cubicBezTo>
                    <a:cubicBezTo>
                      <a:pt x="118" y="58"/>
                      <a:pt x="118" y="58"/>
                      <a:pt x="118" y="58"/>
                    </a:cubicBezTo>
                    <a:cubicBezTo>
                      <a:pt x="117" y="60"/>
                      <a:pt x="117" y="62"/>
                      <a:pt x="117" y="64"/>
                    </a:cubicBezTo>
                    <a:cubicBezTo>
                      <a:pt x="117" y="66"/>
                      <a:pt x="117" y="67"/>
                      <a:pt x="116" y="69"/>
                    </a:cubicBezTo>
                    <a:cubicBezTo>
                      <a:pt x="115" y="71"/>
                      <a:pt x="111" y="76"/>
                      <a:pt x="108" y="77"/>
                    </a:cubicBezTo>
                    <a:cubicBezTo>
                      <a:pt x="108" y="77"/>
                      <a:pt x="108" y="77"/>
                      <a:pt x="108" y="77"/>
                    </a:cubicBezTo>
                    <a:cubicBezTo>
                      <a:pt x="111" y="76"/>
                      <a:pt x="117" y="74"/>
                      <a:pt x="119" y="70"/>
                    </a:cubicBezTo>
                    <a:cubicBezTo>
                      <a:pt x="120" y="68"/>
                      <a:pt x="120" y="66"/>
                      <a:pt x="120" y="64"/>
                    </a:cubicBezTo>
                    <a:cubicBezTo>
                      <a:pt x="120" y="62"/>
                      <a:pt x="120" y="60"/>
                      <a:pt x="121" y="59"/>
                    </a:cubicBezTo>
                    <a:cubicBezTo>
                      <a:pt x="123" y="55"/>
                      <a:pt x="123" y="55"/>
                      <a:pt x="123" y="55"/>
                    </a:cubicBezTo>
                    <a:cubicBezTo>
                      <a:pt x="125" y="54"/>
                      <a:pt x="126" y="52"/>
                      <a:pt x="126" y="50"/>
                    </a:cubicBezTo>
                    <a:cubicBezTo>
                      <a:pt x="127" y="53"/>
                      <a:pt x="127" y="53"/>
                      <a:pt x="127" y="53"/>
                    </a:cubicBezTo>
                    <a:cubicBezTo>
                      <a:pt x="129" y="59"/>
                      <a:pt x="129" y="59"/>
                      <a:pt x="129" y="59"/>
                    </a:cubicBezTo>
                    <a:cubicBezTo>
                      <a:pt x="130" y="63"/>
                      <a:pt x="132" y="67"/>
                      <a:pt x="132" y="72"/>
                    </a:cubicBezTo>
                    <a:cubicBezTo>
                      <a:pt x="132" y="77"/>
                      <a:pt x="132" y="82"/>
                      <a:pt x="131" y="87"/>
                    </a:cubicBezTo>
                    <a:cubicBezTo>
                      <a:pt x="129" y="90"/>
                      <a:pt x="124" y="94"/>
                      <a:pt x="121" y="95"/>
                    </a:cubicBezTo>
                    <a:cubicBezTo>
                      <a:pt x="117" y="96"/>
                      <a:pt x="117" y="96"/>
                      <a:pt x="117" y="96"/>
                    </a:cubicBezTo>
                    <a:cubicBezTo>
                      <a:pt x="112" y="97"/>
                      <a:pt x="112" y="97"/>
                      <a:pt x="112" y="97"/>
                    </a:cubicBezTo>
                    <a:cubicBezTo>
                      <a:pt x="109" y="99"/>
                      <a:pt x="109" y="99"/>
                      <a:pt x="109" y="99"/>
                    </a:cubicBezTo>
                    <a:cubicBezTo>
                      <a:pt x="107" y="100"/>
                      <a:pt x="105" y="101"/>
                      <a:pt x="103" y="101"/>
                    </a:cubicBezTo>
                    <a:cubicBezTo>
                      <a:pt x="101" y="100"/>
                      <a:pt x="99" y="99"/>
                      <a:pt x="97" y="98"/>
                    </a:cubicBezTo>
                    <a:cubicBezTo>
                      <a:pt x="91" y="96"/>
                      <a:pt x="91" y="96"/>
                      <a:pt x="91" y="96"/>
                    </a:cubicBezTo>
                    <a:cubicBezTo>
                      <a:pt x="88" y="95"/>
                      <a:pt x="84" y="96"/>
                      <a:pt x="81" y="97"/>
                    </a:cubicBezTo>
                    <a:cubicBezTo>
                      <a:pt x="82" y="98"/>
                      <a:pt x="82" y="98"/>
                      <a:pt x="82" y="98"/>
                    </a:cubicBezTo>
                    <a:cubicBezTo>
                      <a:pt x="84" y="97"/>
                      <a:pt x="87" y="97"/>
                      <a:pt x="90" y="98"/>
                    </a:cubicBezTo>
                    <a:cubicBezTo>
                      <a:pt x="95" y="100"/>
                      <a:pt x="95" y="100"/>
                      <a:pt x="95" y="100"/>
                    </a:cubicBezTo>
                    <a:cubicBezTo>
                      <a:pt x="97" y="101"/>
                      <a:pt x="100" y="103"/>
                      <a:pt x="103" y="104"/>
                    </a:cubicBezTo>
                    <a:cubicBezTo>
                      <a:pt x="105" y="104"/>
                      <a:pt x="108" y="102"/>
                      <a:pt x="110" y="101"/>
                    </a:cubicBezTo>
                    <a:cubicBezTo>
                      <a:pt x="113" y="100"/>
                      <a:pt x="113" y="100"/>
                      <a:pt x="113" y="100"/>
                    </a:cubicBezTo>
                    <a:cubicBezTo>
                      <a:pt x="117" y="99"/>
                      <a:pt x="117" y="99"/>
                      <a:pt x="117" y="99"/>
                    </a:cubicBezTo>
                    <a:cubicBezTo>
                      <a:pt x="122" y="98"/>
                      <a:pt x="122" y="98"/>
                      <a:pt x="122" y="98"/>
                    </a:cubicBezTo>
                    <a:cubicBezTo>
                      <a:pt x="124" y="97"/>
                      <a:pt x="127" y="95"/>
                      <a:pt x="130" y="93"/>
                    </a:cubicBezTo>
                    <a:cubicBezTo>
                      <a:pt x="129" y="95"/>
                      <a:pt x="128" y="97"/>
                      <a:pt x="126" y="99"/>
                    </a:cubicBezTo>
                    <a:cubicBezTo>
                      <a:pt x="125" y="102"/>
                      <a:pt x="125" y="102"/>
                      <a:pt x="125" y="102"/>
                    </a:cubicBezTo>
                    <a:cubicBezTo>
                      <a:pt x="122" y="106"/>
                      <a:pt x="119" y="112"/>
                      <a:pt x="115" y="111"/>
                    </a:cubicBezTo>
                    <a:cubicBezTo>
                      <a:pt x="115" y="111"/>
                      <a:pt x="115" y="111"/>
                      <a:pt x="115" y="111"/>
                    </a:cubicBezTo>
                    <a:cubicBezTo>
                      <a:pt x="122" y="112"/>
                      <a:pt x="125" y="108"/>
                      <a:pt x="128" y="104"/>
                    </a:cubicBezTo>
                    <a:cubicBezTo>
                      <a:pt x="130" y="102"/>
                      <a:pt x="130" y="102"/>
                      <a:pt x="130" y="102"/>
                    </a:cubicBezTo>
                    <a:cubicBezTo>
                      <a:pt x="133" y="97"/>
                      <a:pt x="135" y="91"/>
                      <a:pt x="136" y="85"/>
                    </a:cubicBezTo>
                    <a:cubicBezTo>
                      <a:pt x="136" y="84"/>
                      <a:pt x="136" y="83"/>
                      <a:pt x="136" y="81"/>
                    </a:cubicBezTo>
                    <a:cubicBezTo>
                      <a:pt x="136" y="82"/>
                      <a:pt x="136" y="82"/>
                      <a:pt x="136" y="82"/>
                    </a:cubicBezTo>
                    <a:cubicBezTo>
                      <a:pt x="136" y="78"/>
                      <a:pt x="136" y="75"/>
                      <a:pt x="136" y="72"/>
                    </a:cubicBezTo>
                    <a:cubicBezTo>
                      <a:pt x="136" y="69"/>
                      <a:pt x="135" y="67"/>
                      <a:pt x="135" y="65"/>
                    </a:cubicBezTo>
                    <a:cubicBezTo>
                      <a:pt x="139" y="68"/>
                      <a:pt x="145" y="72"/>
                      <a:pt x="145" y="76"/>
                    </a:cubicBezTo>
                    <a:cubicBezTo>
                      <a:pt x="145" y="78"/>
                      <a:pt x="146" y="79"/>
                      <a:pt x="145" y="80"/>
                    </a:cubicBezTo>
                    <a:cubicBezTo>
                      <a:pt x="145" y="83"/>
                      <a:pt x="145" y="83"/>
                      <a:pt x="145" y="83"/>
                    </a:cubicBezTo>
                    <a:cubicBezTo>
                      <a:pt x="147" y="81"/>
                      <a:pt x="148" y="78"/>
                      <a:pt x="147" y="76"/>
                    </a:cubicBezTo>
                    <a:close/>
                  </a:path>
                </a:pathLst>
              </a:custGeom>
              <a:solidFill>
                <a:srgbClr val="E2001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27" name="Freeform 351">
                <a:extLst>
                  <a:ext uri="{FF2B5EF4-FFF2-40B4-BE49-F238E27FC236}">
                    <a16:creationId xmlns:a16="http://schemas.microsoft.com/office/drawing/2014/main" id="{31C7E650-FBB0-9CD9-A091-476DD54795BD}"/>
                  </a:ext>
                </a:extLst>
              </p:cNvPr>
              <p:cNvSpPr>
                <a:spLocks/>
              </p:cNvSpPr>
              <p:nvPr/>
            </p:nvSpPr>
            <p:spPr bwMode="auto">
              <a:xfrm>
                <a:off x="1507" y="1498"/>
                <a:ext cx="61" cy="62"/>
              </a:xfrm>
              <a:custGeom>
                <a:avLst/>
                <a:gdLst>
                  <a:gd name="T0" fmla="*/ 57 w 47"/>
                  <a:gd name="T1" fmla="*/ 12 h 46"/>
                  <a:gd name="T2" fmla="*/ 38 w 47"/>
                  <a:gd name="T3" fmla="*/ 12 h 46"/>
                  <a:gd name="T4" fmla="*/ 27 w 47"/>
                  <a:gd name="T5" fmla="*/ 24 h 46"/>
                  <a:gd name="T6" fmla="*/ 16 w 47"/>
                  <a:gd name="T7" fmla="*/ 43 h 46"/>
                  <a:gd name="T8" fmla="*/ 8 w 47"/>
                  <a:gd name="T9" fmla="*/ 80 h 46"/>
                  <a:gd name="T10" fmla="*/ 29 w 47"/>
                  <a:gd name="T11" fmla="*/ 96 h 46"/>
                  <a:gd name="T12" fmla="*/ 58 w 47"/>
                  <a:gd name="T13" fmla="*/ 108 h 46"/>
                  <a:gd name="T14" fmla="*/ 75 w 47"/>
                  <a:gd name="T15" fmla="*/ 108 h 46"/>
                  <a:gd name="T16" fmla="*/ 101 w 47"/>
                  <a:gd name="T17" fmla="*/ 96 h 46"/>
                  <a:gd name="T18" fmla="*/ 87 w 47"/>
                  <a:gd name="T19" fmla="*/ 77 h 46"/>
                  <a:gd name="T20" fmla="*/ 57 w 47"/>
                  <a:gd name="T21" fmla="*/ 12 h 4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7" h="46">
                    <a:moveTo>
                      <a:pt x="26" y="5"/>
                    </a:moveTo>
                    <a:cubicBezTo>
                      <a:pt x="22" y="0"/>
                      <a:pt x="20" y="4"/>
                      <a:pt x="17" y="5"/>
                    </a:cubicBezTo>
                    <a:cubicBezTo>
                      <a:pt x="13" y="8"/>
                      <a:pt x="14" y="9"/>
                      <a:pt x="12" y="10"/>
                    </a:cubicBezTo>
                    <a:cubicBezTo>
                      <a:pt x="10" y="12"/>
                      <a:pt x="7" y="14"/>
                      <a:pt x="7" y="18"/>
                    </a:cubicBezTo>
                    <a:cubicBezTo>
                      <a:pt x="3" y="24"/>
                      <a:pt x="0" y="28"/>
                      <a:pt x="4" y="33"/>
                    </a:cubicBezTo>
                    <a:cubicBezTo>
                      <a:pt x="8" y="40"/>
                      <a:pt x="7" y="37"/>
                      <a:pt x="13" y="39"/>
                    </a:cubicBezTo>
                    <a:cubicBezTo>
                      <a:pt x="20" y="42"/>
                      <a:pt x="22" y="46"/>
                      <a:pt x="27" y="44"/>
                    </a:cubicBezTo>
                    <a:cubicBezTo>
                      <a:pt x="32" y="41"/>
                      <a:pt x="28" y="45"/>
                      <a:pt x="35" y="44"/>
                    </a:cubicBezTo>
                    <a:cubicBezTo>
                      <a:pt x="42" y="44"/>
                      <a:pt x="47" y="44"/>
                      <a:pt x="46" y="39"/>
                    </a:cubicBezTo>
                    <a:cubicBezTo>
                      <a:pt x="44" y="34"/>
                      <a:pt x="44" y="33"/>
                      <a:pt x="40" y="31"/>
                    </a:cubicBezTo>
                    <a:cubicBezTo>
                      <a:pt x="36" y="29"/>
                      <a:pt x="35" y="8"/>
                      <a:pt x="26" y="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8" name="Freeform 352">
                <a:extLst>
                  <a:ext uri="{FF2B5EF4-FFF2-40B4-BE49-F238E27FC236}">
                    <a16:creationId xmlns:a16="http://schemas.microsoft.com/office/drawing/2014/main" id="{A26F2EB6-46BA-7998-BEA2-40349EF73EAF}"/>
                  </a:ext>
                </a:extLst>
              </p:cNvPr>
              <p:cNvSpPr>
                <a:spLocks/>
              </p:cNvSpPr>
              <p:nvPr/>
            </p:nvSpPr>
            <p:spPr bwMode="auto">
              <a:xfrm>
                <a:off x="1879" y="2455"/>
                <a:ext cx="131" cy="75"/>
              </a:xfrm>
              <a:custGeom>
                <a:avLst/>
                <a:gdLst>
                  <a:gd name="T0" fmla="*/ 140 w 101"/>
                  <a:gd name="T1" fmla="*/ 121 h 55"/>
                  <a:gd name="T2" fmla="*/ 0 w 101"/>
                  <a:gd name="T3" fmla="*/ 75 h 55"/>
                  <a:gd name="T4" fmla="*/ 21 w 101"/>
                  <a:gd name="T5" fmla="*/ 61 h 55"/>
                  <a:gd name="T6" fmla="*/ 132 w 101"/>
                  <a:gd name="T7" fmla="*/ 98 h 55"/>
                  <a:gd name="T8" fmla="*/ 193 w 101"/>
                  <a:gd name="T9" fmla="*/ 1 h 55"/>
                  <a:gd name="T10" fmla="*/ 215 w 101"/>
                  <a:gd name="T11" fmla="*/ 0 h 55"/>
                  <a:gd name="T12" fmla="*/ 140 w 101"/>
                  <a:gd name="T13" fmla="*/ 121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64" y="48"/>
                    </a:moveTo>
                    <a:cubicBezTo>
                      <a:pt x="42" y="55"/>
                      <a:pt x="13" y="51"/>
                      <a:pt x="0" y="29"/>
                    </a:cubicBezTo>
                    <a:cubicBezTo>
                      <a:pt x="9" y="24"/>
                      <a:pt x="9" y="24"/>
                      <a:pt x="9" y="24"/>
                    </a:cubicBezTo>
                    <a:cubicBezTo>
                      <a:pt x="19" y="41"/>
                      <a:pt x="42" y="45"/>
                      <a:pt x="61" y="39"/>
                    </a:cubicBezTo>
                    <a:cubicBezTo>
                      <a:pt x="76" y="34"/>
                      <a:pt x="91" y="22"/>
                      <a:pt x="89" y="1"/>
                    </a:cubicBezTo>
                    <a:cubicBezTo>
                      <a:pt x="99" y="0"/>
                      <a:pt x="99" y="0"/>
                      <a:pt x="99" y="0"/>
                    </a:cubicBezTo>
                    <a:cubicBezTo>
                      <a:pt x="101" y="22"/>
                      <a:pt x="87" y="41"/>
                      <a:pt x="64" y="48"/>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29" name="Freeform 353">
                <a:extLst>
                  <a:ext uri="{FF2B5EF4-FFF2-40B4-BE49-F238E27FC236}">
                    <a16:creationId xmlns:a16="http://schemas.microsoft.com/office/drawing/2014/main" id="{BA884F3D-3910-A5FC-28FD-B23821AAFD2C}"/>
                  </a:ext>
                </a:extLst>
              </p:cNvPr>
              <p:cNvSpPr>
                <a:spLocks/>
              </p:cNvSpPr>
              <p:nvPr/>
            </p:nvSpPr>
            <p:spPr bwMode="auto">
              <a:xfrm>
                <a:off x="1871" y="2311"/>
                <a:ext cx="206" cy="293"/>
              </a:xfrm>
              <a:custGeom>
                <a:avLst/>
                <a:gdLst>
                  <a:gd name="T0" fmla="*/ 192 w 158"/>
                  <a:gd name="T1" fmla="*/ 139 h 217"/>
                  <a:gd name="T2" fmla="*/ 219 w 158"/>
                  <a:gd name="T3" fmla="*/ 219 h 217"/>
                  <a:gd name="T4" fmla="*/ 241 w 158"/>
                  <a:gd name="T5" fmla="*/ 248 h 217"/>
                  <a:gd name="T6" fmla="*/ 351 w 158"/>
                  <a:gd name="T7" fmla="*/ 436 h 217"/>
                  <a:gd name="T8" fmla="*/ 348 w 158"/>
                  <a:gd name="T9" fmla="*/ 433 h 217"/>
                  <a:gd name="T10" fmla="*/ 241 w 158"/>
                  <a:gd name="T11" fmla="*/ 271 h 217"/>
                  <a:gd name="T12" fmla="*/ 233 w 158"/>
                  <a:gd name="T13" fmla="*/ 281 h 217"/>
                  <a:gd name="T14" fmla="*/ 235 w 158"/>
                  <a:gd name="T15" fmla="*/ 293 h 217"/>
                  <a:gd name="T16" fmla="*/ 246 w 158"/>
                  <a:gd name="T17" fmla="*/ 317 h 217"/>
                  <a:gd name="T18" fmla="*/ 308 w 158"/>
                  <a:gd name="T19" fmla="*/ 394 h 217"/>
                  <a:gd name="T20" fmla="*/ 306 w 158"/>
                  <a:gd name="T21" fmla="*/ 396 h 217"/>
                  <a:gd name="T22" fmla="*/ 243 w 158"/>
                  <a:gd name="T23" fmla="*/ 339 h 217"/>
                  <a:gd name="T24" fmla="*/ 235 w 158"/>
                  <a:gd name="T25" fmla="*/ 344 h 217"/>
                  <a:gd name="T26" fmla="*/ 228 w 158"/>
                  <a:gd name="T27" fmla="*/ 392 h 217"/>
                  <a:gd name="T28" fmla="*/ 145 w 158"/>
                  <a:gd name="T29" fmla="*/ 525 h 217"/>
                  <a:gd name="T30" fmla="*/ 68 w 158"/>
                  <a:gd name="T31" fmla="*/ 505 h 217"/>
                  <a:gd name="T32" fmla="*/ 29 w 158"/>
                  <a:gd name="T33" fmla="*/ 275 h 217"/>
                  <a:gd name="T34" fmla="*/ 23 w 158"/>
                  <a:gd name="T35" fmla="*/ 0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58" h="217">
                    <a:moveTo>
                      <a:pt x="87" y="56"/>
                    </a:moveTo>
                    <a:cubicBezTo>
                      <a:pt x="91" y="67"/>
                      <a:pt x="96" y="78"/>
                      <a:pt x="99" y="89"/>
                    </a:cubicBezTo>
                    <a:cubicBezTo>
                      <a:pt x="100" y="92"/>
                      <a:pt x="107" y="99"/>
                      <a:pt x="109" y="101"/>
                    </a:cubicBezTo>
                    <a:cubicBezTo>
                      <a:pt x="134" y="118"/>
                      <a:pt x="150" y="144"/>
                      <a:pt x="158" y="177"/>
                    </a:cubicBezTo>
                    <a:cubicBezTo>
                      <a:pt x="157" y="176"/>
                      <a:pt x="157" y="176"/>
                      <a:pt x="157" y="176"/>
                    </a:cubicBezTo>
                    <a:cubicBezTo>
                      <a:pt x="150" y="147"/>
                      <a:pt x="130" y="126"/>
                      <a:pt x="109" y="110"/>
                    </a:cubicBezTo>
                    <a:cubicBezTo>
                      <a:pt x="107" y="109"/>
                      <a:pt x="105" y="111"/>
                      <a:pt x="105" y="114"/>
                    </a:cubicBezTo>
                    <a:cubicBezTo>
                      <a:pt x="106" y="115"/>
                      <a:pt x="106" y="117"/>
                      <a:pt x="106" y="119"/>
                    </a:cubicBezTo>
                    <a:cubicBezTo>
                      <a:pt x="106" y="121"/>
                      <a:pt x="109" y="128"/>
                      <a:pt x="111" y="129"/>
                    </a:cubicBezTo>
                    <a:cubicBezTo>
                      <a:pt x="122" y="137"/>
                      <a:pt x="131" y="145"/>
                      <a:pt x="139" y="160"/>
                    </a:cubicBezTo>
                    <a:cubicBezTo>
                      <a:pt x="138" y="161"/>
                      <a:pt x="138" y="161"/>
                      <a:pt x="138" y="161"/>
                    </a:cubicBezTo>
                    <a:cubicBezTo>
                      <a:pt x="131" y="149"/>
                      <a:pt x="120" y="144"/>
                      <a:pt x="110" y="138"/>
                    </a:cubicBezTo>
                    <a:cubicBezTo>
                      <a:pt x="109" y="137"/>
                      <a:pt x="106" y="139"/>
                      <a:pt x="106" y="140"/>
                    </a:cubicBezTo>
                    <a:cubicBezTo>
                      <a:pt x="106" y="146"/>
                      <a:pt x="105" y="152"/>
                      <a:pt x="103" y="159"/>
                    </a:cubicBezTo>
                    <a:cubicBezTo>
                      <a:pt x="99" y="175"/>
                      <a:pt x="87" y="206"/>
                      <a:pt x="65" y="213"/>
                    </a:cubicBezTo>
                    <a:cubicBezTo>
                      <a:pt x="57" y="216"/>
                      <a:pt x="45" y="217"/>
                      <a:pt x="31" y="205"/>
                    </a:cubicBezTo>
                    <a:cubicBezTo>
                      <a:pt x="1" y="180"/>
                      <a:pt x="0" y="139"/>
                      <a:pt x="13" y="112"/>
                    </a:cubicBezTo>
                    <a:cubicBezTo>
                      <a:pt x="31" y="70"/>
                      <a:pt x="22" y="28"/>
                      <a:pt x="11"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0" name="Freeform 354">
                <a:extLst>
                  <a:ext uri="{FF2B5EF4-FFF2-40B4-BE49-F238E27FC236}">
                    <a16:creationId xmlns:a16="http://schemas.microsoft.com/office/drawing/2014/main" id="{4F7D939B-743D-08AE-98FA-BDFA24B36868}"/>
                  </a:ext>
                </a:extLst>
              </p:cNvPr>
              <p:cNvSpPr>
                <a:spLocks/>
              </p:cNvSpPr>
              <p:nvPr/>
            </p:nvSpPr>
            <p:spPr bwMode="auto">
              <a:xfrm>
                <a:off x="1885" y="2305"/>
                <a:ext cx="119" cy="284"/>
              </a:xfrm>
              <a:custGeom>
                <a:avLst/>
                <a:gdLst>
                  <a:gd name="T0" fmla="*/ 21 w 91"/>
                  <a:gd name="T1" fmla="*/ 0 h 210"/>
                  <a:gd name="T2" fmla="*/ 24 w 91"/>
                  <a:gd name="T3" fmla="*/ 296 h 210"/>
                  <a:gd name="T4" fmla="*/ 58 w 91"/>
                  <a:gd name="T5" fmla="*/ 498 h 210"/>
                  <a:gd name="T6" fmla="*/ 115 w 91"/>
                  <a:gd name="T7" fmla="*/ 514 h 210"/>
                  <a:gd name="T8" fmla="*/ 183 w 91"/>
                  <a:gd name="T9" fmla="*/ 395 h 210"/>
                  <a:gd name="T10" fmla="*/ 146 w 91"/>
                  <a:gd name="T11" fmla="*/ 160 h 2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 h="210">
                    <a:moveTo>
                      <a:pt x="9" y="0"/>
                    </a:moveTo>
                    <a:cubicBezTo>
                      <a:pt x="21" y="30"/>
                      <a:pt x="31" y="75"/>
                      <a:pt x="11" y="120"/>
                    </a:cubicBezTo>
                    <a:cubicBezTo>
                      <a:pt x="0" y="144"/>
                      <a:pt x="0" y="180"/>
                      <a:pt x="26" y="201"/>
                    </a:cubicBezTo>
                    <a:cubicBezTo>
                      <a:pt x="35" y="208"/>
                      <a:pt x="43" y="210"/>
                      <a:pt x="51" y="208"/>
                    </a:cubicBezTo>
                    <a:cubicBezTo>
                      <a:pt x="66" y="203"/>
                      <a:pt x="78" y="180"/>
                      <a:pt x="82" y="160"/>
                    </a:cubicBezTo>
                    <a:cubicBezTo>
                      <a:pt x="91" y="122"/>
                      <a:pt x="80" y="95"/>
                      <a:pt x="66" y="64"/>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1" name="Freeform 355">
                <a:extLst>
                  <a:ext uri="{FF2B5EF4-FFF2-40B4-BE49-F238E27FC236}">
                    <a16:creationId xmlns:a16="http://schemas.microsoft.com/office/drawing/2014/main" id="{1B010D3B-1558-689D-7DEE-FD0701B33A1D}"/>
                  </a:ext>
                </a:extLst>
              </p:cNvPr>
              <p:cNvSpPr>
                <a:spLocks/>
              </p:cNvSpPr>
              <p:nvPr/>
            </p:nvSpPr>
            <p:spPr bwMode="auto">
              <a:xfrm>
                <a:off x="1883" y="2524"/>
                <a:ext cx="122" cy="180"/>
              </a:xfrm>
              <a:custGeom>
                <a:avLst/>
                <a:gdLst>
                  <a:gd name="T0" fmla="*/ 205 w 94"/>
                  <a:gd name="T1" fmla="*/ 5 h 133"/>
                  <a:gd name="T2" fmla="*/ 191 w 94"/>
                  <a:gd name="T3" fmla="*/ 119 h 133"/>
                  <a:gd name="T4" fmla="*/ 169 w 94"/>
                  <a:gd name="T5" fmla="*/ 295 h 133"/>
                  <a:gd name="T6" fmla="*/ 169 w 94"/>
                  <a:gd name="T7" fmla="*/ 296 h 133"/>
                  <a:gd name="T8" fmla="*/ 166 w 94"/>
                  <a:gd name="T9" fmla="*/ 296 h 133"/>
                  <a:gd name="T10" fmla="*/ 154 w 94"/>
                  <a:gd name="T11" fmla="*/ 300 h 133"/>
                  <a:gd name="T12" fmla="*/ 138 w 94"/>
                  <a:gd name="T13" fmla="*/ 203 h 133"/>
                  <a:gd name="T14" fmla="*/ 138 w 94"/>
                  <a:gd name="T15" fmla="*/ 202 h 133"/>
                  <a:gd name="T16" fmla="*/ 138 w 94"/>
                  <a:gd name="T17" fmla="*/ 208 h 133"/>
                  <a:gd name="T18" fmla="*/ 113 w 94"/>
                  <a:gd name="T19" fmla="*/ 330 h 133"/>
                  <a:gd name="T20" fmla="*/ 104 w 94"/>
                  <a:gd name="T21" fmla="*/ 325 h 133"/>
                  <a:gd name="T22" fmla="*/ 92 w 94"/>
                  <a:gd name="T23" fmla="*/ 229 h 133"/>
                  <a:gd name="T24" fmla="*/ 90 w 94"/>
                  <a:gd name="T25" fmla="*/ 161 h 133"/>
                  <a:gd name="T26" fmla="*/ 87 w 94"/>
                  <a:gd name="T27" fmla="*/ 208 h 133"/>
                  <a:gd name="T28" fmla="*/ 87 w 94"/>
                  <a:gd name="T29" fmla="*/ 219 h 133"/>
                  <a:gd name="T30" fmla="*/ 79 w 94"/>
                  <a:gd name="T31" fmla="*/ 280 h 133"/>
                  <a:gd name="T32" fmla="*/ 71 w 94"/>
                  <a:gd name="T33" fmla="*/ 286 h 133"/>
                  <a:gd name="T34" fmla="*/ 45 w 94"/>
                  <a:gd name="T35" fmla="*/ 206 h 133"/>
                  <a:gd name="T36" fmla="*/ 39 w 94"/>
                  <a:gd name="T37" fmla="*/ 134 h 133"/>
                  <a:gd name="T38" fmla="*/ 39 w 94"/>
                  <a:gd name="T39" fmla="*/ 139 h 133"/>
                  <a:gd name="T40" fmla="*/ 39 w 94"/>
                  <a:gd name="T41" fmla="*/ 176 h 133"/>
                  <a:gd name="T42" fmla="*/ 42 w 94"/>
                  <a:gd name="T43" fmla="*/ 211 h 133"/>
                  <a:gd name="T44" fmla="*/ 29 w 94"/>
                  <a:gd name="T45" fmla="*/ 238 h 133"/>
                  <a:gd name="T46" fmla="*/ 17 w 94"/>
                  <a:gd name="T47" fmla="*/ 231 h 133"/>
                  <a:gd name="T48" fmla="*/ 13 w 94"/>
                  <a:gd name="T49" fmla="*/ 37 h 133"/>
                  <a:gd name="T50" fmla="*/ 23 w 94"/>
                  <a:gd name="T51" fmla="*/ 37 h 133"/>
                  <a:gd name="T52" fmla="*/ 10 w 94"/>
                  <a:gd name="T53" fmla="*/ 99 h 133"/>
                  <a:gd name="T54" fmla="*/ 23 w 94"/>
                  <a:gd name="T55" fmla="*/ 225 h 133"/>
                  <a:gd name="T56" fmla="*/ 35 w 94"/>
                  <a:gd name="T57" fmla="*/ 206 h 133"/>
                  <a:gd name="T58" fmla="*/ 29 w 94"/>
                  <a:gd name="T59" fmla="*/ 139 h 133"/>
                  <a:gd name="T60" fmla="*/ 35 w 94"/>
                  <a:gd name="T61" fmla="*/ 99 h 133"/>
                  <a:gd name="T62" fmla="*/ 39 w 94"/>
                  <a:gd name="T63" fmla="*/ 99 h 133"/>
                  <a:gd name="T64" fmla="*/ 55 w 94"/>
                  <a:gd name="T65" fmla="*/ 202 h 133"/>
                  <a:gd name="T66" fmla="*/ 71 w 94"/>
                  <a:gd name="T67" fmla="*/ 279 h 133"/>
                  <a:gd name="T68" fmla="*/ 79 w 94"/>
                  <a:gd name="T69" fmla="*/ 218 h 133"/>
                  <a:gd name="T70" fmla="*/ 80 w 94"/>
                  <a:gd name="T71" fmla="*/ 126 h 133"/>
                  <a:gd name="T72" fmla="*/ 92 w 94"/>
                  <a:gd name="T73" fmla="*/ 125 h 133"/>
                  <a:gd name="T74" fmla="*/ 101 w 94"/>
                  <a:gd name="T75" fmla="*/ 217 h 133"/>
                  <a:gd name="T76" fmla="*/ 112 w 94"/>
                  <a:gd name="T77" fmla="*/ 322 h 133"/>
                  <a:gd name="T78" fmla="*/ 125 w 94"/>
                  <a:gd name="T79" fmla="*/ 268 h 133"/>
                  <a:gd name="T80" fmla="*/ 126 w 94"/>
                  <a:gd name="T81" fmla="*/ 206 h 133"/>
                  <a:gd name="T82" fmla="*/ 138 w 94"/>
                  <a:gd name="T83" fmla="*/ 112 h 133"/>
                  <a:gd name="T84" fmla="*/ 145 w 94"/>
                  <a:gd name="T85" fmla="*/ 203 h 133"/>
                  <a:gd name="T86" fmla="*/ 162 w 94"/>
                  <a:gd name="T87" fmla="*/ 290 h 133"/>
                  <a:gd name="T88" fmla="*/ 182 w 94"/>
                  <a:gd name="T89" fmla="*/ 119 h 133"/>
                  <a:gd name="T90" fmla="*/ 188 w 94"/>
                  <a:gd name="T91" fmla="*/ 0 h 133"/>
                  <a:gd name="T92" fmla="*/ 205 w 94"/>
                  <a:gd name="T93" fmla="*/ 5 h 133"/>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4" h="133">
                    <a:moveTo>
                      <a:pt x="94" y="2"/>
                    </a:moveTo>
                    <a:cubicBezTo>
                      <a:pt x="91" y="13"/>
                      <a:pt x="87" y="30"/>
                      <a:pt x="87" y="48"/>
                    </a:cubicBezTo>
                    <a:cubicBezTo>
                      <a:pt x="86" y="77"/>
                      <a:pt x="87" y="104"/>
                      <a:pt x="77" y="119"/>
                    </a:cubicBezTo>
                    <a:cubicBezTo>
                      <a:pt x="77" y="120"/>
                      <a:pt x="77" y="120"/>
                      <a:pt x="77" y="120"/>
                    </a:cubicBezTo>
                    <a:cubicBezTo>
                      <a:pt x="76" y="120"/>
                      <a:pt x="76" y="120"/>
                      <a:pt x="76" y="120"/>
                    </a:cubicBezTo>
                    <a:cubicBezTo>
                      <a:pt x="74" y="122"/>
                      <a:pt x="72" y="121"/>
                      <a:pt x="71" y="121"/>
                    </a:cubicBezTo>
                    <a:cubicBezTo>
                      <a:pt x="65" y="118"/>
                      <a:pt x="64" y="111"/>
                      <a:pt x="63" y="82"/>
                    </a:cubicBezTo>
                    <a:cubicBezTo>
                      <a:pt x="63" y="81"/>
                      <a:pt x="63" y="81"/>
                      <a:pt x="63" y="81"/>
                    </a:cubicBezTo>
                    <a:cubicBezTo>
                      <a:pt x="63" y="82"/>
                      <a:pt x="63" y="83"/>
                      <a:pt x="63" y="84"/>
                    </a:cubicBezTo>
                    <a:cubicBezTo>
                      <a:pt x="62" y="120"/>
                      <a:pt x="60" y="132"/>
                      <a:pt x="52" y="133"/>
                    </a:cubicBezTo>
                    <a:cubicBezTo>
                      <a:pt x="48" y="131"/>
                      <a:pt x="48" y="131"/>
                      <a:pt x="48" y="131"/>
                    </a:cubicBezTo>
                    <a:cubicBezTo>
                      <a:pt x="43" y="128"/>
                      <a:pt x="43" y="118"/>
                      <a:pt x="42" y="92"/>
                    </a:cubicBezTo>
                    <a:cubicBezTo>
                      <a:pt x="42" y="84"/>
                      <a:pt x="42" y="73"/>
                      <a:pt x="41" y="65"/>
                    </a:cubicBezTo>
                    <a:cubicBezTo>
                      <a:pt x="40" y="71"/>
                      <a:pt x="40" y="78"/>
                      <a:pt x="40" y="84"/>
                    </a:cubicBezTo>
                    <a:cubicBezTo>
                      <a:pt x="40" y="85"/>
                      <a:pt x="40" y="88"/>
                      <a:pt x="40" y="89"/>
                    </a:cubicBezTo>
                    <a:cubicBezTo>
                      <a:pt x="40" y="108"/>
                      <a:pt x="40" y="110"/>
                      <a:pt x="36" y="113"/>
                    </a:cubicBezTo>
                    <a:cubicBezTo>
                      <a:pt x="32" y="115"/>
                      <a:pt x="32" y="115"/>
                      <a:pt x="32" y="115"/>
                    </a:cubicBezTo>
                    <a:cubicBezTo>
                      <a:pt x="26" y="115"/>
                      <a:pt x="24" y="111"/>
                      <a:pt x="21" y="83"/>
                    </a:cubicBezTo>
                    <a:cubicBezTo>
                      <a:pt x="20" y="74"/>
                      <a:pt x="19" y="62"/>
                      <a:pt x="18" y="54"/>
                    </a:cubicBezTo>
                    <a:cubicBezTo>
                      <a:pt x="18" y="55"/>
                      <a:pt x="18" y="55"/>
                      <a:pt x="18" y="56"/>
                    </a:cubicBezTo>
                    <a:cubicBezTo>
                      <a:pt x="18" y="61"/>
                      <a:pt x="18" y="66"/>
                      <a:pt x="18" y="71"/>
                    </a:cubicBezTo>
                    <a:cubicBezTo>
                      <a:pt x="18" y="76"/>
                      <a:pt x="19" y="81"/>
                      <a:pt x="19" y="85"/>
                    </a:cubicBezTo>
                    <a:cubicBezTo>
                      <a:pt x="19" y="94"/>
                      <a:pt x="18" y="95"/>
                      <a:pt x="13" y="96"/>
                    </a:cubicBezTo>
                    <a:cubicBezTo>
                      <a:pt x="12" y="96"/>
                      <a:pt x="10" y="95"/>
                      <a:pt x="8" y="93"/>
                    </a:cubicBezTo>
                    <a:cubicBezTo>
                      <a:pt x="1" y="83"/>
                      <a:pt x="0" y="32"/>
                      <a:pt x="6" y="15"/>
                    </a:cubicBezTo>
                    <a:cubicBezTo>
                      <a:pt x="11" y="15"/>
                      <a:pt x="11" y="15"/>
                      <a:pt x="11" y="15"/>
                    </a:cubicBezTo>
                    <a:cubicBezTo>
                      <a:pt x="9" y="20"/>
                      <a:pt x="5" y="29"/>
                      <a:pt x="5" y="40"/>
                    </a:cubicBezTo>
                    <a:cubicBezTo>
                      <a:pt x="5" y="53"/>
                      <a:pt x="7" y="83"/>
                      <a:pt x="11" y="91"/>
                    </a:cubicBezTo>
                    <a:cubicBezTo>
                      <a:pt x="15" y="93"/>
                      <a:pt x="16" y="85"/>
                      <a:pt x="16" y="83"/>
                    </a:cubicBezTo>
                    <a:cubicBezTo>
                      <a:pt x="15" y="76"/>
                      <a:pt x="13" y="60"/>
                      <a:pt x="13" y="56"/>
                    </a:cubicBezTo>
                    <a:cubicBezTo>
                      <a:pt x="13" y="48"/>
                      <a:pt x="13" y="42"/>
                      <a:pt x="16" y="40"/>
                    </a:cubicBezTo>
                    <a:cubicBezTo>
                      <a:pt x="17" y="38"/>
                      <a:pt x="16" y="40"/>
                      <a:pt x="18" y="40"/>
                    </a:cubicBezTo>
                    <a:cubicBezTo>
                      <a:pt x="24" y="41"/>
                      <a:pt x="22" y="52"/>
                      <a:pt x="25" y="81"/>
                    </a:cubicBezTo>
                    <a:cubicBezTo>
                      <a:pt x="25" y="88"/>
                      <a:pt x="27" y="110"/>
                      <a:pt x="32" y="112"/>
                    </a:cubicBezTo>
                    <a:cubicBezTo>
                      <a:pt x="37" y="113"/>
                      <a:pt x="36" y="88"/>
                      <a:pt x="36" y="88"/>
                    </a:cubicBezTo>
                    <a:cubicBezTo>
                      <a:pt x="36" y="66"/>
                      <a:pt x="33" y="54"/>
                      <a:pt x="37" y="51"/>
                    </a:cubicBezTo>
                    <a:cubicBezTo>
                      <a:pt x="38" y="50"/>
                      <a:pt x="40" y="50"/>
                      <a:pt x="42" y="50"/>
                    </a:cubicBezTo>
                    <a:cubicBezTo>
                      <a:pt x="48" y="52"/>
                      <a:pt x="45" y="58"/>
                      <a:pt x="46" y="87"/>
                    </a:cubicBezTo>
                    <a:cubicBezTo>
                      <a:pt x="46" y="97"/>
                      <a:pt x="46" y="128"/>
                      <a:pt x="51" y="130"/>
                    </a:cubicBezTo>
                    <a:cubicBezTo>
                      <a:pt x="55" y="131"/>
                      <a:pt x="57" y="121"/>
                      <a:pt x="57" y="108"/>
                    </a:cubicBezTo>
                    <a:cubicBezTo>
                      <a:pt x="58" y="101"/>
                      <a:pt x="58" y="87"/>
                      <a:pt x="58" y="83"/>
                    </a:cubicBezTo>
                    <a:cubicBezTo>
                      <a:pt x="59" y="53"/>
                      <a:pt x="56" y="45"/>
                      <a:pt x="63" y="45"/>
                    </a:cubicBezTo>
                    <a:cubicBezTo>
                      <a:pt x="69" y="46"/>
                      <a:pt x="65" y="54"/>
                      <a:pt x="66" y="82"/>
                    </a:cubicBezTo>
                    <a:cubicBezTo>
                      <a:pt x="67" y="92"/>
                      <a:pt x="66" y="116"/>
                      <a:pt x="74" y="117"/>
                    </a:cubicBezTo>
                    <a:cubicBezTo>
                      <a:pt x="81" y="119"/>
                      <a:pt x="83" y="72"/>
                      <a:pt x="83" y="48"/>
                    </a:cubicBezTo>
                    <a:cubicBezTo>
                      <a:pt x="84" y="29"/>
                      <a:pt x="83" y="11"/>
                      <a:pt x="86" y="0"/>
                    </a:cubicBezTo>
                    <a:lnTo>
                      <a:pt x="94" y="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2" name="Freeform 356">
                <a:extLst>
                  <a:ext uri="{FF2B5EF4-FFF2-40B4-BE49-F238E27FC236}">
                    <a16:creationId xmlns:a16="http://schemas.microsoft.com/office/drawing/2014/main" id="{FDFDC8DE-9FB1-D652-0AA1-B747CEF3FA6E}"/>
                  </a:ext>
                </a:extLst>
              </p:cNvPr>
              <p:cNvSpPr>
                <a:spLocks/>
              </p:cNvSpPr>
              <p:nvPr/>
            </p:nvSpPr>
            <p:spPr bwMode="auto">
              <a:xfrm>
                <a:off x="1966" y="2601"/>
                <a:ext cx="25" cy="14"/>
              </a:xfrm>
              <a:custGeom>
                <a:avLst/>
                <a:gdLst>
                  <a:gd name="T0" fmla="*/ 43 w 19"/>
                  <a:gd name="T1" fmla="*/ 0 h 10"/>
                  <a:gd name="T2" fmla="*/ 42 w 19"/>
                  <a:gd name="T3" fmla="*/ 14 h 10"/>
                  <a:gd name="T4" fmla="*/ 9 w 19"/>
                  <a:gd name="T5" fmla="*/ 21 h 10"/>
                  <a:gd name="T6" fmla="*/ 1 w 19"/>
                  <a:gd name="T7" fmla="*/ 28 h 10"/>
                  <a:gd name="T8" fmla="*/ 0 w 19"/>
                  <a:gd name="T9" fmla="*/ 15 h 10"/>
                  <a:gd name="T10" fmla="*/ 12 w 19"/>
                  <a:gd name="T11" fmla="*/ 11 h 10"/>
                  <a:gd name="T12" fmla="*/ 43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9" y="0"/>
                    </a:moveTo>
                    <a:cubicBezTo>
                      <a:pt x="18" y="5"/>
                      <a:pt x="18" y="5"/>
                      <a:pt x="18" y="5"/>
                    </a:cubicBezTo>
                    <a:cubicBezTo>
                      <a:pt x="14" y="5"/>
                      <a:pt x="7" y="6"/>
                      <a:pt x="4" y="8"/>
                    </a:cubicBezTo>
                    <a:cubicBezTo>
                      <a:pt x="1" y="10"/>
                      <a:pt x="1" y="10"/>
                      <a:pt x="1" y="10"/>
                    </a:cubicBezTo>
                    <a:cubicBezTo>
                      <a:pt x="0" y="6"/>
                      <a:pt x="0" y="6"/>
                      <a:pt x="0" y="6"/>
                    </a:cubicBezTo>
                    <a:cubicBezTo>
                      <a:pt x="5" y="4"/>
                      <a:pt x="5" y="4"/>
                      <a:pt x="5" y="4"/>
                    </a:cubicBezTo>
                    <a:cubicBezTo>
                      <a:pt x="8" y="2"/>
                      <a:pt x="12" y="0"/>
                      <a:pt x="19"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3" name="Freeform 357">
                <a:extLst>
                  <a:ext uri="{FF2B5EF4-FFF2-40B4-BE49-F238E27FC236}">
                    <a16:creationId xmlns:a16="http://schemas.microsoft.com/office/drawing/2014/main" id="{9A264148-266B-8C8D-6A8C-8655D137F5C1}"/>
                  </a:ext>
                </a:extLst>
              </p:cNvPr>
              <p:cNvSpPr>
                <a:spLocks/>
              </p:cNvSpPr>
              <p:nvPr/>
            </p:nvSpPr>
            <p:spPr bwMode="auto">
              <a:xfrm>
                <a:off x="1909" y="2606"/>
                <a:ext cx="22" cy="14"/>
              </a:xfrm>
              <a:custGeom>
                <a:avLst/>
                <a:gdLst>
                  <a:gd name="T0" fmla="*/ 35 w 17"/>
                  <a:gd name="T1" fmla="*/ 15 h 10"/>
                  <a:gd name="T2" fmla="*/ 36 w 17"/>
                  <a:gd name="T3" fmla="*/ 15 h 10"/>
                  <a:gd name="T4" fmla="*/ 35 w 17"/>
                  <a:gd name="T5" fmla="*/ 28 h 10"/>
                  <a:gd name="T6" fmla="*/ 35 w 17"/>
                  <a:gd name="T7" fmla="*/ 28 h 10"/>
                  <a:gd name="T8" fmla="*/ 0 w 17"/>
                  <a:gd name="T9" fmla="*/ 8 h 10"/>
                  <a:gd name="T10" fmla="*/ 5 w 17"/>
                  <a:gd name="T11" fmla="*/ 0 h 10"/>
                  <a:gd name="T12" fmla="*/ 5 w 17"/>
                  <a:gd name="T13" fmla="*/ 0 h 10"/>
                  <a:gd name="T14" fmla="*/ 35 w 17"/>
                  <a:gd name="T15" fmla="*/ 15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16" y="6"/>
                    </a:moveTo>
                    <a:cubicBezTo>
                      <a:pt x="17" y="6"/>
                      <a:pt x="17" y="6"/>
                      <a:pt x="17" y="6"/>
                    </a:cubicBezTo>
                    <a:cubicBezTo>
                      <a:pt x="16" y="10"/>
                      <a:pt x="16" y="10"/>
                      <a:pt x="16" y="10"/>
                    </a:cubicBezTo>
                    <a:cubicBezTo>
                      <a:pt x="16" y="10"/>
                      <a:pt x="16" y="10"/>
                      <a:pt x="16" y="10"/>
                    </a:cubicBezTo>
                    <a:cubicBezTo>
                      <a:pt x="9" y="9"/>
                      <a:pt x="3" y="8"/>
                      <a:pt x="0" y="3"/>
                    </a:cubicBezTo>
                    <a:cubicBezTo>
                      <a:pt x="2" y="0"/>
                      <a:pt x="2" y="0"/>
                      <a:pt x="2" y="0"/>
                    </a:cubicBezTo>
                    <a:cubicBezTo>
                      <a:pt x="2" y="0"/>
                      <a:pt x="2" y="0"/>
                      <a:pt x="2" y="0"/>
                    </a:cubicBezTo>
                    <a:cubicBezTo>
                      <a:pt x="3" y="1"/>
                      <a:pt x="9" y="4"/>
                      <a:pt x="16" y="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4" name="Freeform 358">
                <a:extLst>
                  <a:ext uri="{FF2B5EF4-FFF2-40B4-BE49-F238E27FC236}">
                    <a16:creationId xmlns:a16="http://schemas.microsoft.com/office/drawing/2014/main" id="{BD3B10D0-2482-8E0D-6997-E7F5C54EA145}"/>
                  </a:ext>
                </a:extLst>
              </p:cNvPr>
              <p:cNvSpPr>
                <a:spLocks/>
              </p:cNvSpPr>
              <p:nvPr/>
            </p:nvSpPr>
            <p:spPr bwMode="auto">
              <a:xfrm>
                <a:off x="1959" y="2516"/>
                <a:ext cx="28" cy="54"/>
              </a:xfrm>
              <a:custGeom>
                <a:avLst/>
                <a:gdLst>
                  <a:gd name="T0" fmla="*/ 27 w 21"/>
                  <a:gd name="T1" fmla="*/ 27 h 40"/>
                  <a:gd name="T2" fmla="*/ 36 w 21"/>
                  <a:gd name="T3" fmla="*/ 57 h 40"/>
                  <a:gd name="T4" fmla="*/ 37 w 21"/>
                  <a:gd name="T5" fmla="*/ 63 h 40"/>
                  <a:gd name="T6" fmla="*/ 48 w 21"/>
                  <a:gd name="T7" fmla="*/ 99 h 40"/>
                  <a:gd name="T8" fmla="*/ 28 w 21"/>
                  <a:gd name="T9" fmla="*/ 97 h 40"/>
                  <a:gd name="T10" fmla="*/ 23 w 21"/>
                  <a:gd name="T11" fmla="*/ 74 h 40"/>
                  <a:gd name="T12" fmla="*/ 20 w 21"/>
                  <a:gd name="T13" fmla="*/ 66 h 40"/>
                  <a:gd name="T14" fmla="*/ 7 w 21"/>
                  <a:gd name="T15" fmla="*/ 32 h 40"/>
                  <a:gd name="T16" fmla="*/ 0 w 21"/>
                  <a:gd name="T17" fmla="*/ 7 h 40"/>
                  <a:gd name="T18" fmla="*/ 16 w 21"/>
                  <a:gd name="T19" fmla="*/ 0 h 40"/>
                  <a:gd name="T20" fmla="*/ 27 w 21"/>
                  <a:gd name="T21" fmla="*/ 27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2" y="15"/>
                      <a:pt x="12" y="19"/>
                      <a:pt x="15" y="23"/>
                    </a:cubicBezTo>
                    <a:cubicBezTo>
                      <a:pt x="16" y="26"/>
                      <a:pt x="16" y="26"/>
                      <a:pt x="16" y="26"/>
                    </a:cubicBezTo>
                    <a:cubicBezTo>
                      <a:pt x="19" y="30"/>
                      <a:pt x="21" y="33"/>
                      <a:pt x="20" y="40"/>
                    </a:cubicBezTo>
                    <a:cubicBezTo>
                      <a:pt x="12" y="39"/>
                      <a:pt x="12" y="39"/>
                      <a:pt x="12" y="39"/>
                    </a:cubicBezTo>
                    <a:cubicBezTo>
                      <a:pt x="13" y="35"/>
                      <a:pt x="12" y="34"/>
                      <a:pt x="10" y="30"/>
                    </a:cubicBezTo>
                    <a:cubicBezTo>
                      <a:pt x="8" y="27"/>
                      <a:pt x="8" y="27"/>
                      <a:pt x="8" y="27"/>
                    </a:cubicBezTo>
                    <a:cubicBezTo>
                      <a:pt x="5" y="22"/>
                      <a:pt x="4" y="18"/>
                      <a:pt x="3" y="13"/>
                    </a:cubicBezTo>
                    <a:cubicBezTo>
                      <a:pt x="2" y="9"/>
                      <a:pt x="1" y="6"/>
                      <a:pt x="0" y="3"/>
                    </a:cubicBezTo>
                    <a:cubicBezTo>
                      <a:pt x="7" y="0"/>
                      <a:pt x="7" y="0"/>
                      <a:pt x="7" y="0"/>
                    </a:cubicBezTo>
                    <a:cubicBezTo>
                      <a:pt x="9" y="4"/>
                      <a:pt x="10" y="8"/>
                      <a:pt x="11" y="11"/>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5" name="Freeform 359">
                <a:extLst>
                  <a:ext uri="{FF2B5EF4-FFF2-40B4-BE49-F238E27FC236}">
                    <a16:creationId xmlns:a16="http://schemas.microsoft.com/office/drawing/2014/main" id="{8442D8F9-8352-3CC4-CF46-B4A4F61A070F}"/>
                  </a:ext>
                </a:extLst>
              </p:cNvPr>
              <p:cNvSpPr>
                <a:spLocks/>
              </p:cNvSpPr>
              <p:nvPr/>
            </p:nvSpPr>
            <p:spPr bwMode="auto">
              <a:xfrm>
                <a:off x="1933" y="2521"/>
                <a:ext cx="19" cy="75"/>
              </a:xfrm>
              <a:custGeom>
                <a:avLst/>
                <a:gdLst>
                  <a:gd name="T0" fmla="*/ 20 w 14"/>
                  <a:gd name="T1" fmla="*/ 0 h 55"/>
                  <a:gd name="T2" fmla="*/ 26 w 14"/>
                  <a:gd name="T3" fmla="*/ 48 h 55"/>
                  <a:gd name="T4" fmla="*/ 30 w 14"/>
                  <a:gd name="T5" fmla="*/ 97 h 55"/>
                  <a:gd name="T6" fmla="*/ 30 w 14"/>
                  <a:gd name="T7" fmla="*/ 104 h 55"/>
                  <a:gd name="T8" fmla="*/ 35 w 14"/>
                  <a:gd name="T9" fmla="*/ 130 h 55"/>
                  <a:gd name="T10" fmla="*/ 19 w 14"/>
                  <a:gd name="T11" fmla="*/ 139 h 55"/>
                  <a:gd name="T12" fmla="*/ 10 w 14"/>
                  <a:gd name="T13" fmla="*/ 104 h 55"/>
                  <a:gd name="T14" fmla="*/ 10 w 14"/>
                  <a:gd name="T15" fmla="*/ 97 h 55"/>
                  <a:gd name="T16" fmla="*/ 5 w 14"/>
                  <a:gd name="T17" fmla="*/ 50 h 55"/>
                  <a:gd name="T18" fmla="*/ 0 w 14"/>
                  <a:gd name="T19" fmla="*/ 0 h 55"/>
                  <a:gd name="T20" fmla="*/ 20 w 14"/>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55">
                    <a:moveTo>
                      <a:pt x="8" y="0"/>
                    </a:moveTo>
                    <a:cubicBezTo>
                      <a:pt x="8" y="6"/>
                      <a:pt x="9" y="12"/>
                      <a:pt x="10" y="19"/>
                    </a:cubicBezTo>
                    <a:cubicBezTo>
                      <a:pt x="11" y="25"/>
                      <a:pt x="12" y="31"/>
                      <a:pt x="12" y="38"/>
                    </a:cubicBezTo>
                    <a:cubicBezTo>
                      <a:pt x="12" y="41"/>
                      <a:pt x="12" y="41"/>
                      <a:pt x="12" y="41"/>
                    </a:cubicBezTo>
                    <a:cubicBezTo>
                      <a:pt x="12" y="45"/>
                      <a:pt x="12" y="49"/>
                      <a:pt x="14" y="51"/>
                    </a:cubicBezTo>
                    <a:cubicBezTo>
                      <a:pt x="7" y="55"/>
                      <a:pt x="7" y="55"/>
                      <a:pt x="7" y="55"/>
                    </a:cubicBezTo>
                    <a:cubicBezTo>
                      <a:pt x="4" y="51"/>
                      <a:pt x="4" y="46"/>
                      <a:pt x="4" y="41"/>
                    </a:cubicBezTo>
                    <a:cubicBezTo>
                      <a:pt x="4" y="38"/>
                      <a:pt x="4" y="38"/>
                      <a:pt x="4" y="38"/>
                    </a:cubicBezTo>
                    <a:cubicBezTo>
                      <a:pt x="4" y="32"/>
                      <a:pt x="3" y="26"/>
                      <a:pt x="2" y="20"/>
                    </a:cubicBezTo>
                    <a:cubicBezTo>
                      <a:pt x="1" y="13"/>
                      <a:pt x="0" y="7"/>
                      <a:pt x="0" y="0"/>
                    </a:cubicBezTo>
                    <a:lnTo>
                      <a:pt x="8"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6" name="Freeform 360">
                <a:extLst>
                  <a:ext uri="{FF2B5EF4-FFF2-40B4-BE49-F238E27FC236}">
                    <a16:creationId xmlns:a16="http://schemas.microsoft.com/office/drawing/2014/main" id="{97379737-3EBA-608D-A06F-9005CAAE7DC5}"/>
                  </a:ext>
                </a:extLst>
              </p:cNvPr>
              <p:cNvSpPr>
                <a:spLocks/>
              </p:cNvSpPr>
              <p:nvPr/>
            </p:nvSpPr>
            <p:spPr bwMode="auto">
              <a:xfrm>
                <a:off x="1903" y="2519"/>
                <a:ext cx="25" cy="52"/>
              </a:xfrm>
              <a:custGeom>
                <a:avLst/>
                <a:gdLst>
                  <a:gd name="T0" fmla="*/ 16 w 19"/>
                  <a:gd name="T1" fmla="*/ 92 h 39"/>
                  <a:gd name="T2" fmla="*/ 0 w 19"/>
                  <a:gd name="T3" fmla="*/ 84 h 39"/>
                  <a:gd name="T4" fmla="*/ 16 w 19"/>
                  <a:gd name="T5" fmla="*/ 1 h 39"/>
                  <a:gd name="T6" fmla="*/ 34 w 19"/>
                  <a:gd name="T7" fmla="*/ 0 h 39"/>
                  <a:gd name="T8" fmla="*/ 16 w 19"/>
                  <a:gd name="T9" fmla="*/ 92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39">
                    <a:moveTo>
                      <a:pt x="7" y="39"/>
                    </a:moveTo>
                    <a:cubicBezTo>
                      <a:pt x="0" y="35"/>
                      <a:pt x="0" y="35"/>
                      <a:pt x="0" y="35"/>
                    </a:cubicBezTo>
                    <a:cubicBezTo>
                      <a:pt x="6" y="27"/>
                      <a:pt x="10" y="8"/>
                      <a:pt x="7" y="1"/>
                    </a:cubicBezTo>
                    <a:cubicBezTo>
                      <a:pt x="15" y="0"/>
                      <a:pt x="15" y="0"/>
                      <a:pt x="15" y="0"/>
                    </a:cubicBezTo>
                    <a:cubicBezTo>
                      <a:pt x="19" y="12"/>
                      <a:pt x="13" y="31"/>
                      <a:pt x="7" y="3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7" name="Freeform 361">
                <a:extLst>
                  <a:ext uri="{FF2B5EF4-FFF2-40B4-BE49-F238E27FC236}">
                    <a16:creationId xmlns:a16="http://schemas.microsoft.com/office/drawing/2014/main" id="{25799B00-DC55-45A8-3F01-4B5C2ADB541F}"/>
                  </a:ext>
                </a:extLst>
              </p:cNvPr>
              <p:cNvSpPr>
                <a:spLocks/>
              </p:cNvSpPr>
              <p:nvPr/>
            </p:nvSpPr>
            <p:spPr bwMode="auto">
              <a:xfrm>
                <a:off x="2070" y="2550"/>
                <a:ext cx="9" cy="1"/>
              </a:xfrm>
              <a:custGeom>
                <a:avLst/>
                <a:gdLst>
                  <a:gd name="T0" fmla="*/ 15 w 7"/>
                  <a:gd name="T1" fmla="*/ 0 h 1"/>
                  <a:gd name="T2" fmla="*/ 0 w 7"/>
                  <a:gd name="T3" fmla="*/ 0 h 1"/>
                  <a:gd name="T4" fmla="*/ 0 60000 65536"/>
                  <a:gd name="T5" fmla="*/ 0 60000 65536"/>
                </a:gdLst>
                <a:ahLst/>
                <a:cxnLst>
                  <a:cxn ang="T4">
                    <a:pos x="T0" y="T1"/>
                  </a:cxn>
                  <a:cxn ang="T5">
                    <a:pos x="T2" y="T3"/>
                  </a:cxn>
                </a:cxnLst>
                <a:rect l="0" t="0" r="r" b="b"/>
                <a:pathLst>
                  <a:path w="7" h="1">
                    <a:moveTo>
                      <a:pt x="7" y="0"/>
                    </a:moveTo>
                    <a:cubicBezTo>
                      <a:pt x="5" y="1"/>
                      <a:pt x="2"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8" name="Freeform 362">
                <a:extLst>
                  <a:ext uri="{FF2B5EF4-FFF2-40B4-BE49-F238E27FC236}">
                    <a16:creationId xmlns:a16="http://schemas.microsoft.com/office/drawing/2014/main" id="{55895E2B-9726-7BF0-E8A1-7904A175B982}"/>
                  </a:ext>
                </a:extLst>
              </p:cNvPr>
              <p:cNvSpPr>
                <a:spLocks/>
              </p:cNvSpPr>
              <p:nvPr/>
            </p:nvSpPr>
            <p:spPr bwMode="auto">
              <a:xfrm>
                <a:off x="2048" y="2525"/>
                <a:ext cx="9" cy="5"/>
              </a:xfrm>
              <a:custGeom>
                <a:avLst/>
                <a:gdLst>
                  <a:gd name="T0" fmla="*/ 15 w 7"/>
                  <a:gd name="T1" fmla="*/ 0 h 3"/>
                  <a:gd name="T2" fmla="*/ 0 w 7"/>
                  <a:gd name="T3" fmla="*/ 13 h 3"/>
                  <a:gd name="T4" fmla="*/ 0 60000 65536"/>
                  <a:gd name="T5" fmla="*/ 0 60000 65536"/>
                </a:gdLst>
                <a:ahLst/>
                <a:cxnLst>
                  <a:cxn ang="T4">
                    <a:pos x="T0" y="T1"/>
                  </a:cxn>
                  <a:cxn ang="T5">
                    <a:pos x="T2" y="T3"/>
                  </a:cxn>
                </a:cxnLst>
                <a:rect l="0" t="0" r="r" b="b"/>
                <a:pathLst>
                  <a:path w="7" h="3">
                    <a:moveTo>
                      <a:pt x="7" y="0"/>
                    </a:moveTo>
                    <a:cubicBezTo>
                      <a:pt x="5" y="1"/>
                      <a:pt x="2" y="3"/>
                      <a:pt x="0"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39" name="Freeform 363">
                <a:extLst>
                  <a:ext uri="{FF2B5EF4-FFF2-40B4-BE49-F238E27FC236}">
                    <a16:creationId xmlns:a16="http://schemas.microsoft.com/office/drawing/2014/main" id="{B40D3F05-88FE-8B73-9712-B67B7025EE9F}"/>
                  </a:ext>
                </a:extLst>
              </p:cNvPr>
              <p:cNvSpPr>
                <a:spLocks/>
              </p:cNvSpPr>
              <p:nvPr/>
            </p:nvSpPr>
            <p:spPr bwMode="auto">
              <a:xfrm>
                <a:off x="1198" y="1686"/>
                <a:ext cx="548" cy="1501"/>
              </a:xfrm>
              <a:custGeom>
                <a:avLst/>
                <a:gdLst>
                  <a:gd name="T0" fmla="*/ 917 w 420"/>
                  <a:gd name="T1" fmla="*/ 1458 h 1112"/>
                  <a:gd name="T2" fmla="*/ 906 w 420"/>
                  <a:gd name="T3" fmla="*/ 1266 h 1112"/>
                  <a:gd name="T4" fmla="*/ 895 w 420"/>
                  <a:gd name="T5" fmla="*/ 1265 h 1112"/>
                  <a:gd name="T6" fmla="*/ 916 w 420"/>
                  <a:gd name="T7" fmla="*/ 1394 h 1112"/>
                  <a:gd name="T8" fmla="*/ 866 w 420"/>
                  <a:gd name="T9" fmla="*/ 1485 h 1112"/>
                  <a:gd name="T10" fmla="*/ 780 w 420"/>
                  <a:gd name="T11" fmla="*/ 1439 h 1112"/>
                  <a:gd name="T12" fmla="*/ 654 w 420"/>
                  <a:gd name="T13" fmla="*/ 991 h 1112"/>
                  <a:gd name="T14" fmla="*/ 427 w 420"/>
                  <a:gd name="T15" fmla="*/ 548 h 1112"/>
                  <a:gd name="T16" fmla="*/ 633 w 420"/>
                  <a:gd name="T17" fmla="*/ 582 h 1112"/>
                  <a:gd name="T18" fmla="*/ 635 w 420"/>
                  <a:gd name="T19" fmla="*/ 548 h 1112"/>
                  <a:gd name="T20" fmla="*/ 628 w 420"/>
                  <a:gd name="T21" fmla="*/ 528 h 1112"/>
                  <a:gd name="T22" fmla="*/ 641 w 420"/>
                  <a:gd name="T23" fmla="*/ 483 h 1112"/>
                  <a:gd name="T24" fmla="*/ 436 w 420"/>
                  <a:gd name="T25" fmla="*/ 494 h 1112"/>
                  <a:gd name="T26" fmla="*/ 420 w 420"/>
                  <a:gd name="T27" fmla="*/ 346 h 1112"/>
                  <a:gd name="T28" fmla="*/ 367 w 420"/>
                  <a:gd name="T29" fmla="*/ 350 h 1112"/>
                  <a:gd name="T30" fmla="*/ 359 w 420"/>
                  <a:gd name="T31" fmla="*/ 520 h 1112"/>
                  <a:gd name="T32" fmla="*/ 234 w 420"/>
                  <a:gd name="T33" fmla="*/ 509 h 1112"/>
                  <a:gd name="T34" fmla="*/ 235 w 420"/>
                  <a:gd name="T35" fmla="*/ 536 h 1112"/>
                  <a:gd name="T36" fmla="*/ 224 w 420"/>
                  <a:gd name="T37" fmla="*/ 576 h 1112"/>
                  <a:gd name="T38" fmla="*/ 363 w 420"/>
                  <a:gd name="T39" fmla="*/ 551 h 1112"/>
                  <a:gd name="T40" fmla="*/ 335 w 420"/>
                  <a:gd name="T41" fmla="*/ 802 h 1112"/>
                  <a:gd name="T42" fmla="*/ 95 w 420"/>
                  <a:gd name="T43" fmla="*/ 1478 h 1112"/>
                  <a:gd name="T44" fmla="*/ 35 w 420"/>
                  <a:gd name="T45" fmla="*/ 1450 h 1112"/>
                  <a:gd name="T46" fmla="*/ 35 w 420"/>
                  <a:gd name="T47" fmla="*/ 1321 h 1112"/>
                  <a:gd name="T48" fmla="*/ 27 w 420"/>
                  <a:gd name="T49" fmla="*/ 1243 h 1112"/>
                  <a:gd name="T50" fmla="*/ 5 w 420"/>
                  <a:gd name="T51" fmla="*/ 1394 h 1112"/>
                  <a:gd name="T52" fmla="*/ 21 w 420"/>
                  <a:gd name="T53" fmla="*/ 1598 h 1112"/>
                  <a:gd name="T54" fmla="*/ 44 w 420"/>
                  <a:gd name="T55" fmla="*/ 1949 h 1112"/>
                  <a:gd name="T56" fmla="*/ 50 w 420"/>
                  <a:gd name="T57" fmla="*/ 1540 h 1112"/>
                  <a:gd name="T58" fmla="*/ 136 w 420"/>
                  <a:gd name="T59" fmla="*/ 1496 h 1112"/>
                  <a:gd name="T60" fmla="*/ 213 w 420"/>
                  <a:gd name="T61" fmla="*/ 2673 h 1112"/>
                  <a:gd name="T62" fmla="*/ 248 w 420"/>
                  <a:gd name="T63" fmla="*/ 2671 h 1112"/>
                  <a:gd name="T64" fmla="*/ 227 w 420"/>
                  <a:gd name="T65" fmla="*/ 1178 h 1112"/>
                  <a:gd name="T66" fmla="*/ 292 w 420"/>
                  <a:gd name="T67" fmla="*/ 1173 h 1112"/>
                  <a:gd name="T68" fmla="*/ 423 w 420"/>
                  <a:gd name="T69" fmla="*/ 814 h 1112"/>
                  <a:gd name="T70" fmla="*/ 605 w 420"/>
                  <a:gd name="T71" fmla="*/ 1173 h 1112"/>
                  <a:gd name="T72" fmla="*/ 676 w 420"/>
                  <a:gd name="T73" fmla="*/ 1178 h 1112"/>
                  <a:gd name="T74" fmla="*/ 685 w 420"/>
                  <a:gd name="T75" fmla="*/ 2671 h 1112"/>
                  <a:gd name="T76" fmla="*/ 720 w 420"/>
                  <a:gd name="T77" fmla="*/ 2673 h 1112"/>
                  <a:gd name="T78" fmla="*/ 809 w 420"/>
                  <a:gd name="T79" fmla="*/ 1500 h 1112"/>
                  <a:gd name="T80" fmla="*/ 887 w 420"/>
                  <a:gd name="T81" fmla="*/ 1537 h 1112"/>
                  <a:gd name="T82" fmla="*/ 889 w 420"/>
                  <a:gd name="T83" fmla="*/ 1949 h 1112"/>
                  <a:gd name="T84" fmla="*/ 912 w 420"/>
                  <a:gd name="T85" fmla="*/ 1598 h 1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20" h="1112">
                    <a:moveTo>
                      <a:pt x="411" y="650"/>
                    </a:moveTo>
                    <a:cubicBezTo>
                      <a:pt x="408" y="636"/>
                      <a:pt x="405" y="622"/>
                      <a:pt x="407" y="609"/>
                    </a:cubicBezTo>
                    <a:cubicBezTo>
                      <a:pt x="408" y="603"/>
                      <a:pt x="410" y="598"/>
                      <a:pt x="413" y="593"/>
                    </a:cubicBezTo>
                    <a:cubicBezTo>
                      <a:pt x="417" y="586"/>
                      <a:pt x="418" y="577"/>
                      <a:pt x="418" y="567"/>
                    </a:cubicBezTo>
                    <a:cubicBezTo>
                      <a:pt x="418" y="560"/>
                      <a:pt x="416" y="554"/>
                      <a:pt x="413" y="549"/>
                    </a:cubicBezTo>
                    <a:cubicBezTo>
                      <a:pt x="412" y="544"/>
                      <a:pt x="407" y="522"/>
                      <a:pt x="408" y="515"/>
                    </a:cubicBezTo>
                    <a:cubicBezTo>
                      <a:pt x="408" y="505"/>
                      <a:pt x="408" y="505"/>
                      <a:pt x="408" y="505"/>
                    </a:cubicBezTo>
                    <a:cubicBezTo>
                      <a:pt x="405" y="503"/>
                      <a:pt x="405" y="503"/>
                      <a:pt x="405" y="503"/>
                    </a:cubicBezTo>
                    <a:cubicBezTo>
                      <a:pt x="403" y="514"/>
                      <a:pt x="403" y="514"/>
                      <a:pt x="403" y="514"/>
                    </a:cubicBezTo>
                    <a:cubicBezTo>
                      <a:pt x="402" y="521"/>
                      <a:pt x="404" y="528"/>
                      <a:pt x="404" y="536"/>
                    </a:cubicBezTo>
                    <a:cubicBezTo>
                      <a:pt x="405" y="542"/>
                      <a:pt x="407" y="548"/>
                      <a:pt x="409" y="553"/>
                    </a:cubicBezTo>
                    <a:cubicBezTo>
                      <a:pt x="411" y="558"/>
                      <a:pt x="412" y="563"/>
                      <a:pt x="412" y="567"/>
                    </a:cubicBezTo>
                    <a:cubicBezTo>
                      <a:pt x="412" y="574"/>
                      <a:pt x="406" y="581"/>
                      <a:pt x="402" y="587"/>
                    </a:cubicBezTo>
                    <a:cubicBezTo>
                      <a:pt x="400" y="591"/>
                      <a:pt x="399" y="595"/>
                      <a:pt x="397" y="599"/>
                    </a:cubicBezTo>
                    <a:cubicBezTo>
                      <a:pt x="396" y="601"/>
                      <a:pt x="394" y="605"/>
                      <a:pt x="390" y="604"/>
                    </a:cubicBezTo>
                    <a:cubicBezTo>
                      <a:pt x="386" y="603"/>
                      <a:pt x="382" y="602"/>
                      <a:pt x="378" y="601"/>
                    </a:cubicBezTo>
                    <a:cubicBezTo>
                      <a:pt x="369" y="599"/>
                      <a:pt x="358" y="596"/>
                      <a:pt x="351" y="592"/>
                    </a:cubicBezTo>
                    <a:cubicBezTo>
                      <a:pt x="351" y="590"/>
                      <a:pt x="351" y="587"/>
                      <a:pt x="351" y="585"/>
                    </a:cubicBezTo>
                    <a:cubicBezTo>
                      <a:pt x="351" y="585"/>
                      <a:pt x="351" y="585"/>
                      <a:pt x="351" y="585"/>
                    </a:cubicBezTo>
                    <a:cubicBezTo>
                      <a:pt x="349" y="539"/>
                      <a:pt x="324" y="464"/>
                      <a:pt x="294" y="403"/>
                    </a:cubicBezTo>
                    <a:cubicBezTo>
                      <a:pt x="294" y="403"/>
                      <a:pt x="294" y="403"/>
                      <a:pt x="294" y="403"/>
                    </a:cubicBezTo>
                    <a:cubicBezTo>
                      <a:pt x="277" y="368"/>
                      <a:pt x="236" y="327"/>
                      <a:pt x="221" y="317"/>
                    </a:cubicBezTo>
                    <a:cubicBezTo>
                      <a:pt x="206" y="308"/>
                      <a:pt x="198" y="294"/>
                      <a:pt x="197" y="287"/>
                    </a:cubicBezTo>
                    <a:cubicBezTo>
                      <a:pt x="194" y="272"/>
                      <a:pt x="193" y="250"/>
                      <a:pt x="192" y="223"/>
                    </a:cubicBezTo>
                    <a:cubicBezTo>
                      <a:pt x="192" y="220"/>
                      <a:pt x="192" y="216"/>
                      <a:pt x="198" y="215"/>
                    </a:cubicBezTo>
                    <a:cubicBezTo>
                      <a:pt x="234" y="215"/>
                      <a:pt x="260" y="225"/>
                      <a:pt x="270" y="229"/>
                    </a:cubicBezTo>
                    <a:cubicBezTo>
                      <a:pt x="276" y="232"/>
                      <a:pt x="281" y="234"/>
                      <a:pt x="285" y="236"/>
                    </a:cubicBezTo>
                    <a:cubicBezTo>
                      <a:pt x="286" y="234"/>
                      <a:pt x="288" y="232"/>
                      <a:pt x="289" y="230"/>
                    </a:cubicBezTo>
                    <a:cubicBezTo>
                      <a:pt x="277" y="221"/>
                      <a:pt x="277" y="221"/>
                      <a:pt x="277" y="221"/>
                    </a:cubicBezTo>
                    <a:cubicBezTo>
                      <a:pt x="286" y="223"/>
                      <a:pt x="286" y="223"/>
                      <a:pt x="286" y="223"/>
                    </a:cubicBezTo>
                    <a:cubicBezTo>
                      <a:pt x="286" y="223"/>
                      <a:pt x="286" y="223"/>
                      <a:pt x="286" y="223"/>
                    </a:cubicBezTo>
                    <a:cubicBezTo>
                      <a:pt x="285" y="221"/>
                      <a:pt x="284" y="219"/>
                      <a:pt x="284" y="216"/>
                    </a:cubicBezTo>
                    <a:cubicBezTo>
                      <a:pt x="283" y="216"/>
                      <a:pt x="283" y="215"/>
                      <a:pt x="283" y="215"/>
                    </a:cubicBezTo>
                    <a:cubicBezTo>
                      <a:pt x="274" y="211"/>
                      <a:pt x="272" y="208"/>
                      <a:pt x="272" y="208"/>
                    </a:cubicBezTo>
                    <a:cubicBezTo>
                      <a:pt x="272" y="208"/>
                      <a:pt x="281" y="206"/>
                      <a:pt x="284" y="204"/>
                    </a:cubicBezTo>
                    <a:cubicBezTo>
                      <a:pt x="285" y="202"/>
                      <a:pt x="286" y="199"/>
                      <a:pt x="288" y="196"/>
                    </a:cubicBezTo>
                    <a:cubicBezTo>
                      <a:pt x="288" y="195"/>
                      <a:pt x="287" y="195"/>
                      <a:pt x="286" y="194"/>
                    </a:cubicBezTo>
                    <a:cubicBezTo>
                      <a:pt x="281" y="197"/>
                      <a:pt x="273" y="200"/>
                      <a:pt x="261" y="201"/>
                    </a:cubicBezTo>
                    <a:cubicBezTo>
                      <a:pt x="242" y="204"/>
                      <a:pt x="223" y="202"/>
                      <a:pt x="196" y="201"/>
                    </a:cubicBezTo>
                    <a:cubicBezTo>
                      <a:pt x="194" y="201"/>
                      <a:pt x="191" y="201"/>
                      <a:pt x="191" y="194"/>
                    </a:cubicBezTo>
                    <a:cubicBezTo>
                      <a:pt x="191" y="191"/>
                      <a:pt x="191" y="189"/>
                      <a:pt x="191" y="187"/>
                    </a:cubicBezTo>
                    <a:cubicBezTo>
                      <a:pt x="189" y="141"/>
                      <a:pt x="189" y="141"/>
                      <a:pt x="189" y="141"/>
                    </a:cubicBezTo>
                    <a:cubicBezTo>
                      <a:pt x="186" y="70"/>
                      <a:pt x="185" y="1"/>
                      <a:pt x="185" y="0"/>
                    </a:cubicBezTo>
                    <a:cubicBezTo>
                      <a:pt x="161" y="0"/>
                      <a:pt x="161" y="0"/>
                      <a:pt x="161" y="0"/>
                    </a:cubicBezTo>
                    <a:cubicBezTo>
                      <a:pt x="161" y="1"/>
                      <a:pt x="162" y="70"/>
                      <a:pt x="165" y="142"/>
                    </a:cubicBezTo>
                    <a:cubicBezTo>
                      <a:pt x="167" y="188"/>
                      <a:pt x="167" y="188"/>
                      <a:pt x="167" y="188"/>
                    </a:cubicBezTo>
                    <a:cubicBezTo>
                      <a:pt x="167" y="193"/>
                      <a:pt x="167" y="199"/>
                      <a:pt x="167" y="204"/>
                    </a:cubicBezTo>
                    <a:cubicBezTo>
                      <a:pt x="167" y="211"/>
                      <a:pt x="164" y="211"/>
                      <a:pt x="162" y="211"/>
                    </a:cubicBezTo>
                    <a:cubicBezTo>
                      <a:pt x="146" y="213"/>
                      <a:pt x="123" y="208"/>
                      <a:pt x="104" y="197"/>
                    </a:cubicBezTo>
                    <a:cubicBezTo>
                      <a:pt x="103" y="198"/>
                      <a:pt x="102" y="198"/>
                      <a:pt x="101" y="199"/>
                    </a:cubicBezTo>
                    <a:cubicBezTo>
                      <a:pt x="103" y="202"/>
                      <a:pt x="104" y="205"/>
                      <a:pt x="105" y="207"/>
                    </a:cubicBezTo>
                    <a:cubicBezTo>
                      <a:pt x="105" y="207"/>
                      <a:pt x="105" y="207"/>
                      <a:pt x="105" y="207"/>
                    </a:cubicBezTo>
                    <a:cubicBezTo>
                      <a:pt x="105" y="207"/>
                      <a:pt x="114" y="211"/>
                      <a:pt x="118" y="211"/>
                    </a:cubicBezTo>
                    <a:cubicBezTo>
                      <a:pt x="106" y="218"/>
                      <a:pt x="106" y="218"/>
                      <a:pt x="106" y="218"/>
                    </a:cubicBezTo>
                    <a:cubicBezTo>
                      <a:pt x="105" y="221"/>
                      <a:pt x="104" y="224"/>
                      <a:pt x="103" y="226"/>
                    </a:cubicBezTo>
                    <a:cubicBezTo>
                      <a:pt x="114" y="223"/>
                      <a:pt x="114" y="223"/>
                      <a:pt x="114" y="223"/>
                    </a:cubicBezTo>
                    <a:cubicBezTo>
                      <a:pt x="114" y="223"/>
                      <a:pt x="107" y="229"/>
                      <a:pt x="101" y="234"/>
                    </a:cubicBezTo>
                    <a:cubicBezTo>
                      <a:pt x="102" y="236"/>
                      <a:pt x="103" y="238"/>
                      <a:pt x="104" y="239"/>
                    </a:cubicBezTo>
                    <a:cubicBezTo>
                      <a:pt x="109" y="236"/>
                      <a:pt x="115" y="232"/>
                      <a:pt x="122" y="229"/>
                    </a:cubicBezTo>
                    <a:cubicBezTo>
                      <a:pt x="133" y="226"/>
                      <a:pt x="150" y="226"/>
                      <a:pt x="163" y="224"/>
                    </a:cubicBezTo>
                    <a:cubicBezTo>
                      <a:pt x="164" y="224"/>
                      <a:pt x="168" y="225"/>
                      <a:pt x="168" y="231"/>
                    </a:cubicBezTo>
                    <a:cubicBezTo>
                      <a:pt x="169" y="256"/>
                      <a:pt x="170" y="273"/>
                      <a:pt x="170" y="291"/>
                    </a:cubicBezTo>
                    <a:cubicBezTo>
                      <a:pt x="170" y="300"/>
                      <a:pt x="161" y="315"/>
                      <a:pt x="151" y="326"/>
                    </a:cubicBezTo>
                    <a:cubicBezTo>
                      <a:pt x="97" y="379"/>
                      <a:pt x="83" y="448"/>
                      <a:pt x="70" y="585"/>
                    </a:cubicBezTo>
                    <a:cubicBezTo>
                      <a:pt x="69" y="587"/>
                      <a:pt x="69" y="590"/>
                      <a:pt x="69" y="592"/>
                    </a:cubicBezTo>
                    <a:cubicBezTo>
                      <a:pt x="62" y="596"/>
                      <a:pt x="52" y="599"/>
                      <a:pt x="43" y="601"/>
                    </a:cubicBezTo>
                    <a:cubicBezTo>
                      <a:pt x="38" y="602"/>
                      <a:pt x="34" y="603"/>
                      <a:pt x="31" y="604"/>
                    </a:cubicBezTo>
                    <a:cubicBezTo>
                      <a:pt x="26" y="605"/>
                      <a:pt x="22" y="603"/>
                      <a:pt x="21" y="601"/>
                    </a:cubicBezTo>
                    <a:cubicBezTo>
                      <a:pt x="20" y="597"/>
                      <a:pt x="18" y="593"/>
                      <a:pt x="16" y="590"/>
                    </a:cubicBezTo>
                    <a:cubicBezTo>
                      <a:pt x="13" y="583"/>
                      <a:pt x="8" y="575"/>
                      <a:pt x="8" y="568"/>
                    </a:cubicBezTo>
                    <a:cubicBezTo>
                      <a:pt x="8" y="564"/>
                      <a:pt x="10" y="559"/>
                      <a:pt x="12" y="554"/>
                    </a:cubicBezTo>
                    <a:cubicBezTo>
                      <a:pt x="14" y="548"/>
                      <a:pt x="16" y="543"/>
                      <a:pt x="16" y="537"/>
                    </a:cubicBezTo>
                    <a:cubicBezTo>
                      <a:pt x="17" y="528"/>
                      <a:pt x="19" y="521"/>
                      <a:pt x="17" y="514"/>
                    </a:cubicBezTo>
                    <a:cubicBezTo>
                      <a:pt x="15" y="503"/>
                      <a:pt x="15" y="503"/>
                      <a:pt x="15" y="503"/>
                    </a:cubicBezTo>
                    <a:cubicBezTo>
                      <a:pt x="12" y="505"/>
                      <a:pt x="12" y="505"/>
                      <a:pt x="12" y="505"/>
                    </a:cubicBezTo>
                    <a:cubicBezTo>
                      <a:pt x="12" y="515"/>
                      <a:pt x="12" y="515"/>
                      <a:pt x="12" y="515"/>
                    </a:cubicBezTo>
                    <a:cubicBezTo>
                      <a:pt x="14" y="522"/>
                      <a:pt x="9" y="544"/>
                      <a:pt x="7" y="549"/>
                    </a:cubicBezTo>
                    <a:cubicBezTo>
                      <a:pt x="5" y="554"/>
                      <a:pt x="2" y="560"/>
                      <a:pt x="2" y="567"/>
                    </a:cubicBezTo>
                    <a:cubicBezTo>
                      <a:pt x="3" y="577"/>
                      <a:pt x="4" y="586"/>
                      <a:pt x="7" y="593"/>
                    </a:cubicBezTo>
                    <a:cubicBezTo>
                      <a:pt x="10" y="598"/>
                      <a:pt x="13" y="603"/>
                      <a:pt x="14" y="609"/>
                    </a:cubicBezTo>
                    <a:cubicBezTo>
                      <a:pt x="16" y="622"/>
                      <a:pt x="12" y="636"/>
                      <a:pt x="9" y="650"/>
                    </a:cubicBezTo>
                    <a:cubicBezTo>
                      <a:pt x="7" y="659"/>
                      <a:pt x="5" y="668"/>
                      <a:pt x="4" y="677"/>
                    </a:cubicBezTo>
                    <a:cubicBezTo>
                      <a:pt x="0" y="719"/>
                      <a:pt x="5" y="763"/>
                      <a:pt x="16" y="794"/>
                    </a:cubicBezTo>
                    <a:cubicBezTo>
                      <a:pt x="20" y="793"/>
                      <a:pt x="20" y="793"/>
                      <a:pt x="20" y="793"/>
                    </a:cubicBezTo>
                    <a:cubicBezTo>
                      <a:pt x="8" y="758"/>
                      <a:pt x="7" y="713"/>
                      <a:pt x="10" y="682"/>
                    </a:cubicBezTo>
                    <a:cubicBezTo>
                      <a:pt x="11" y="674"/>
                      <a:pt x="15" y="662"/>
                      <a:pt x="17" y="653"/>
                    </a:cubicBezTo>
                    <a:cubicBezTo>
                      <a:pt x="19" y="644"/>
                      <a:pt x="21" y="635"/>
                      <a:pt x="22" y="626"/>
                    </a:cubicBezTo>
                    <a:cubicBezTo>
                      <a:pt x="22" y="623"/>
                      <a:pt x="31" y="616"/>
                      <a:pt x="34" y="616"/>
                    </a:cubicBezTo>
                    <a:cubicBezTo>
                      <a:pt x="37" y="614"/>
                      <a:pt x="41" y="613"/>
                      <a:pt x="45" y="613"/>
                    </a:cubicBezTo>
                    <a:cubicBezTo>
                      <a:pt x="50" y="611"/>
                      <a:pt x="56" y="610"/>
                      <a:pt x="61" y="608"/>
                    </a:cubicBezTo>
                    <a:cubicBezTo>
                      <a:pt x="63" y="608"/>
                      <a:pt x="68" y="612"/>
                      <a:pt x="67" y="616"/>
                    </a:cubicBezTo>
                    <a:cubicBezTo>
                      <a:pt x="63" y="717"/>
                      <a:pt x="75" y="914"/>
                      <a:pt x="88" y="993"/>
                    </a:cubicBezTo>
                    <a:cubicBezTo>
                      <a:pt x="93" y="1028"/>
                      <a:pt x="95" y="1062"/>
                      <a:pt x="96" y="1087"/>
                    </a:cubicBezTo>
                    <a:cubicBezTo>
                      <a:pt x="98" y="1112"/>
                      <a:pt x="98" y="1112"/>
                      <a:pt x="98" y="1112"/>
                    </a:cubicBezTo>
                    <a:cubicBezTo>
                      <a:pt x="114" y="1111"/>
                      <a:pt x="114" y="1111"/>
                      <a:pt x="114" y="1111"/>
                    </a:cubicBezTo>
                    <a:cubicBezTo>
                      <a:pt x="112" y="1086"/>
                      <a:pt x="112" y="1086"/>
                      <a:pt x="112" y="1086"/>
                    </a:cubicBezTo>
                    <a:cubicBezTo>
                      <a:pt x="111" y="1061"/>
                      <a:pt x="109" y="1026"/>
                      <a:pt x="104" y="990"/>
                    </a:cubicBezTo>
                    <a:cubicBezTo>
                      <a:pt x="90" y="903"/>
                      <a:pt x="79" y="671"/>
                      <a:pt x="89" y="586"/>
                    </a:cubicBezTo>
                    <a:cubicBezTo>
                      <a:pt x="93" y="544"/>
                      <a:pt x="97" y="509"/>
                      <a:pt x="102" y="479"/>
                    </a:cubicBezTo>
                    <a:cubicBezTo>
                      <a:pt x="103" y="478"/>
                      <a:pt x="104" y="476"/>
                      <a:pt x="106" y="479"/>
                    </a:cubicBezTo>
                    <a:cubicBezTo>
                      <a:pt x="115" y="487"/>
                      <a:pt x="125" y="493"/>
                      <a:pt x="125" y="493"/>
                    </a:cubicBezTo>
                    <a:cubicBezTo>
                      <a:pt x="132" y="477"/>
                      <a:pt x="132" y="477"/>
                      <a:pt x="132" y="477"/>
                    </a:cubicBezTo>
                    <a:cubicBezTo>
                      <a:pt x="123" y="468"/>
                      <a:pt x="105" y="462"/>
                      <a:pt x="110" y="442"/>
                    </a:cubicBezTo>
                    <a:cubicBezTo>
                      <a:pt x="122" y="398"/>
                      <a:pt x="140" y="366"/>
                      <a:pt x="169" y="339"/>
                    </a:cubicBezTo>
                    <a:cubicBezTo>
                      <a:pt x="176" y="333"/>
                      <a:pt x="181" y="331"/>
                      <a:pt x="190" y="331"/>
                    </a:cubicBezTo>
                    <a:cubicBezTo>
                      <a:pt x="215" y="329"/>
                      <a:pt x="252" y="369"/>
                      <a:pt x="279" y="418"/>
                    </a:cubicBezTo>
                    <a:cubicBezTo>
                      <a:pt x="284" y="429"/>
                      <a:pt x="289" y="441"/>
                      <a:pt x="294" y="452"/>
                    </a:cubicBezTo>
                    <a:cubicBezTo>
                      <a:pt x="297" y="458"/>
                      <a:pt x="281" y="469"/>
                      <a:pt x="273" y="477"/>
                    </a:cubicBezTo>
                    <a:cubicBezTo>
                      <a:pt x="280" y="493"/>
                      <a:pt x="280" y="493"/>
                      <a:pt x="280" y="493"/>
                    </a:cubicBezTo>
                    <a:cubicBezTo>
                      <a:pt x="280" y="493"/>
                      <a:pt x="291" y="486"/>
                      <a:pt x="300" y="477"/>
                    </a:cubicBezTo>
                    <a:cubicBezTo>
                      <a:pt x="301" y="477"/>
                      <a:pt x="303" y="478"/>
                      <a:pt x="304" y="479"/>
                    </a:cubicBezTo>
                    <a:cubicBezTo>
                      <a:pt x="319" y="520"/>
                      <a:pt x="330" y="560"/>
                      <a:pt x="331" y="586"/>
                    </a:cubicBezTo>
                    <a:cubicBezTo>
                      <a:pt x="342" y="671"/>
                      <a:pt x="331" y="903"/>
                      <a:pt x="317" y="990"/>
                    </a:cubicBezTo>
                    <a:cubicBezTo>
                      <a:pt x="311" y="1026"/>
                      <a:pt x="309" y="1061"/>
                      <a:pt x="308" y="1086"/>
                    </a:cubicBezTo>
                    <a:cubicBezTo>
                      <a:pt x="307" y="1111"/>
                      <a:pt x="307" y="1111"/>
                      <a:pt x="307" y="1111"/>
                    </a:cubicBezTo>
                    <a:cubicBezTo>
                      <a:pt x="323" y="1112"/>
                      <a:pt x="323" y="1112"/>
                      <a:pt x="323" y="1112"/>
                    </a:cubicBezTo>
                    <a:cubicBezTo>
                      <a:pt x="324" y="1087"/>
                      <a:pt x="324" y="1087"/>
                      <a:pt x="324" y="1087"/>
                    </a:cubicBezTo>
                    <a:cubicBezTo>
                      <a:pt x="325" y="1062"/>
                      <a:pt x="327" y="1028"/>
                      <a:pt x="333" y="993"/>
                    </a:cubicBezTo>
                    <a:cubicBezTo>
                      <a:pt x="345" y="914"/>
                      <a:pt x="358" y="719"/>
                      <a:pt x="353" y="617"/>
                    </a:cubicBezTo>
                    <a:cubicBezTo>
                      <a:pt x="353" y="613"/>
                      <a:pt x="354" y="606"/>
                      <a:pt x="364" y="610"/>
                    </a:cubicBezTo>
                    <a:cubicBezTo>
                      <a:pt x="368" y="611"/>
                      <a:pt x="371" y="612"/>
                      <a:pt x="375" y="613"/>
                    </a:cubicBezTo>
                    <a:cubicBezTo>
                      <a:pt x="379" y="613"/>
                      <a:pt x="383" y="614"/>
                      <a:pt x="387" y="616"/>
                    </a:cubicBezTo>
                    <a:cubicBezTo>
                      <a:pt x="390" y="616"/>
                      <a:pt x="398" y="622"/>
                      <a:pt x="399" y="625"/>
                    </a:cubicBezTo>
                    <a:cubicBezTo>
                      <a:pt x="400" y="634"/>
                      <a:pt x="402" y="643"/>
                      <a:pt x="404" y="652"/>
                    </a:cubicBezTo>
                    <a:cubicBezTo>
                      <a:pt x="406" y="661"/>
                      <a:pt x="410" y="673"/>
                      <a:pt x="411" y="681"/>
                    </a:cubicBezTo>
                    <a:cubicBezTo>
                      <a:pt x="414" y="712"/>
                      <a:pt x="412" y="758"/>
                      <a:pt x="400" y="793"/>
                    </a:cubicBezTo>
                    <a:cubicBezTo>
                      <a:pt x="405" y="794"/>
                      <a:pt x="405" y="794"/>
                      <a:pt x="405" y="794"/>
                    </a:cubicBezTo>
                    <a:cubicBezTo>
                      <a:pt x="416" y="763"/>
                      <a:pt x="420" y="719"/>
                      <a:pt x="417" y="677"/>
                    </a:cubicBezTo>
                    <a:cubicBezTo>
                      <a:pt x="416" y="668"/>
                      <a:pt x="414" y="659"/>
                      <a:pt x="411" y="65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0" name="Freeform 364">
                <a:extLst>
                  <a:ext uri="{FF2B5EF4-FFF2-40B4-BE49-F238E27FC236}">
                    <a16:creationId xmlns:a16="http://schemas.microsoft.com/office/drawing/2014/main" id="{DE9D181F-C49B-2BD0-A55F-4F60C370CE72}"/>
                  </a:ext>
                </a:extLst>
              </p:cNvPr>
              <p:cNvSpPr>
                <a:spLocks/>
              </p:cNvSpPr>
              <p:nvPr/>
            </p:nvSpPr>
            <p:spPr bwMode="auto">
              <a:xfrm>
                <a:off x="1519" y="2439"/>
                <a:ext cx="133" cy="1392"/>
              </a:xfrm>
              <a:custGeom>
                <a:avLst/>
                <a:gdLst>
                  <a:gd name="T0" fmla="*/ 13 w 102"/>
                  <a:gd name="T1" fmla="*/ 1946 h 1031"/>
                  <a:gd name="T2" fmla="*/ 9 w 102"/>
                  <a:gd name="T3" fmla="*/ 1724 h 1031"/>
                  <a:gd name="T4" fmla="*/ 34 w 102"/>
                  <a:gd name="T5" fmla="*/ 1391 h 1031"/>
                  <a:gd name="T6" fmla="*/ 38 w 102"/>
                  <a:gd name="T7" fmla="*/ 1245 h 1031"/>
                  <a:gd name="T8" fmla="*/ 43 w 102"/>
                  <a:gd name="T9" fmla="*/ 913 h 1031"/>
                  <a:gd name="T10" fmla="*/ 138 w 102"/>
                  <a:gd name="T11" fmla="*/ 301 h 1031"/>
                  <a:gd name="T12" fmla="*/ 190 w 102"/>
                  <a:gd name="T13" fmla="*/ 0 h 1031"/>
                  <a:gd name="T14" fmla="*/ 224 w 102"/>
                  <a:gd name="T15" fmla="*/ 12 h 1031"/>
                  <a:gd name="T16" fmla="*/ 170 w 102"/>
                  <a:gd name="T17" fmla="*/ 311 h 1031"/>
                  <a:gd name="T18" fmla="*/ 85 w 102"/>
                  <a:gd name="T19" fmla="*/ 771 h 1031"/>
                  <a:gd name="T20" fmla="*/ 87 w 102"/>
                  <a:gd name="T21" fmla="*/ 803 h 1031"/>
                  <a:gd name="T22" fmla="*/ 130 w 102"/>
                  <a:gd name="T23" fmla="*/ 879 h 1031"/>
                  <a:gd name="T24" fmla="*/ 189 w 102"/>
                  <a:gd name="T25" fmla="*/ 994 h 1031"/>
                  <a:gd name="T26" fmla="*/ 163 w 102"/>
                  <a:gd name="T27" fmla="*/ 1011 h 1031"/>
                  <a:gd name="T28" fmla="*/ 111 w 102"/>
                  <a:gd name="T29" fmla="*/ 899 h 1031"/>
                  <a:gd name="T30" fmla="*/ 85 w 102"/>
                  <a:gd name="T31" fmla="*/ 859 h 1031"/>
                  <a:gd name="T32" fmla="*/ 78 w 102"/>
                  <a:gd name="T33" fmla="*/ 864 h 1031"/>
                  <a:gd name="T34" fmla="*/ 78 w 102"/>
                  <a:gd name="T35" fmla="*/ 913 h 1031"/>
                  <a:gd name="T36" fmla="*/ 73 w 102"/>
                  <a:gd name="T37" fmla="*/ 1245 h 1031"/>
                  <a:gd name="T38" fmla="*/ 63 w 102"/>
                  <a:gd name="T39" fmla="*/ 1384 h 1031"/>
                  <a:gd name="T40" fmla="*/ 52 w 102"/>
                  <a:gd name="T41" fmla="*/ 1595 h 1031"/>
                  <a:gd name="T42" fmla="*/ 56 w 102"/>
                  <a:gd name="T43" fmla="*/ 1624 h 1031"/>
                  <a:gd name="T44" fmla="*/ 80 w 102"/>
                  <a:gd name="T45" fmla="*/ 1650 h 1031"/>
                  <a:gd name="T46" fmla="*/ 100 w 102"/>
                  <a:gd name="T47" fmla="*/ 1667 h 1031"/>
                  <a:gd name="T48" fmla="*/ 160 w 102"/>
                  <a:gd name="T49" fmla="*/ 1797 h 1031"/>
                  <a:gd name="T50" fmla="*/ 133 w 102"/>
                  <a:gd name="T51" fmla="*/ 1794 h 1031"/>
                  <a:gd name="T52" fmla="*/ 80 w 102"/>
                  <a:gd name="T53" fmla="*/ 1688 h 1031"/>
                  <a:gd name="T54" fmla="*/ 63 w 102"/>
                  <a:gd name="T55" fmla="*/ 1671 h 1031"/>
                  <a:gd name="T56" fmla="*/ 43 w 102"/>
                  <a:gd name="T57" fmla="*/ 1681 h 1031"/>
                  <a:gd name="T58" fmla="*/ 35 w 102"/>
                  <a:gd name="T59" fmla="*/ 1734 h 1031"/>
                  <a:gd name="T60" fmla="*/ 35 w 102"/>
                  <a:gd name="T61" fmla="*/ 1959 h 1031"/>
                  <a:gd name="T62" fmla="*/ 35 w 102"/>
                  <a:gd name="T63" fmla="*/ 1990 h 1031"/>
                  <a:gd name="T64" fmla="*/ 52 w 102"/>
                  <a:gd name="T65" fmla="*/ 2072 h 1031"/>
                  <a:gd name="T66" fmla="*/ 65 w 102"/>
                  <a:gd name="T67" fmla="*/ 2282 h 1031"/>
                  <a:gd name="T68" fmla="*/ 65 w 102"/>
                  <a:gd name="T69" fmla="*/ 2336 h 1031"/>
                  <a:gd name="T70" fmla="*/ 94 w 102"/>
                  <a:gd name="T71" fmla="*/ 2521 h 1031"/>
                  <a:gd name="T72" fmla="*/ 72 w 102"/>
                  <a:gd name="T73" fmla="*/ 2537 h 1031"/>
                  <a:gd name="T74" fmla="*/ 44 w 102"/>
                  <a:gd name="T75" fmla="*/ 2326 h 1031"/>
                  <a:gd name="T76" fmla="*/ 46 w 102"/>
                  <a:gd name="T77" fmla="*/ 2275 h 1031"/>
                  <a:gd name="T78" fmla="*/ 34 w 102"/>
                  <a:gd name="T79" fmla="*/ 2087 h 1031"/>
                  <a:gd name="T80" fmla="*/ 17 w 102"/>
                  <a:gd name="T81" fmla="*/ 2388 h 1031"/>
                  <a:gd name="T82" fmla="*/ 17 w 102"/>
                  <a:gd name="T83" fmla="*/ 2405 h 1031"/>
                  <a:gd name="T84" fmla="*/ 13 w 102"/>
                  <a:gd name="T85" fmla="*/ 1946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2" h="1031">
                    <a:moveTo>
                      <a:pt x="6" y="790"/>
                    </a:moveTo>
                    <a:cubicBezTo>
                      <a:pt x="6" y="764"/>
                      <a:pt x="0" y="733"/>
                      <a:pt x="4" y="701"/>
                    </a:cubicBezTo>
                    <a:cubicBezTo>
                      <a:pt x="11" y="656"/>
                      <a:pt x="13" y="610"/>
                      <a:pt x="15" y="565"/>
                    </a:cubicBezTo>
                    <a:cubicBezTo>
                      <a:pt x="17" y="506"/>
                      <a:pt x="17" y="506"/>
                      <a:pt x="17" y="506"/>
                    </a:cubicBezTo>
                    <a:cubicBezTo>
                      <a:pt x="19" y="474"/>
                      <a:pt x="20" y="448"/>
                      <a:pt x="19" y="371"/>
                    </a:cubicBezTo>
                    <a:cubicBezTo>
                      <a:pt x="17" y="302"/>
                      <a:pt x="42" y="202"/>
                      <a:pt x="62" y="122"/>
                    </a:cubicBezTo>
                    <a:cubicBezTo>
                      <a:pt x="75" y="69"/>
                      <a:pt x="87" y="17"/>
                      <a:pt x="86" y="0"/>
                    </a:cubicBezTo>
                    <a:cubicBezTo>
                      <a:pt x="101" y="5"/>
                      <a:pt x="101" y="5"/>
                      <a:pt x="101" y="5"/>
                    </a:cubicBezTo>
                    <a:cubicBezTo>
                      <a:pt x="102" y="24"/>
                      <a:pt x="91" y="69"/>
                      <a:pt x="77" y="126"/>
                    </a:cubicBezTo>
                    <a:cubicBezTo>
                      <a:pt x="63" y="184"/>
                      <a:pt x="46" y="253"/>
                      <a:pt x="38" y="313"/>
                    </a:cubicBezTo>
                    <a:cubicBezTo>
                      <a:pt x="38" y="316"/>
                      <a:pt x="39" y="325"/>
                      <a:pt x="39" y="327"/>
                    </a:cubicBezTo>
                    <a:cubicBezTo>
                      <a:pt x="44" y="338"/>
                      <a:pt x="51" y="348"/>
                      <a:pt x="59" y="357"/>
                    </a:cubicBezTo>
                    <a:cubicBezTo>
                      <a:pt x="70" y="371"/>
                      <a:pt x="80" y="384"/>
                      <a:pt x="85" y="404"/>
                    </a:cubicBezTo>
                    <a:cubicBezTo>
                      <a:pt x="74" y="411"/>
                      <a:pt x="74" y="411"/>
                      <a:pt x="74" y="411"/>
                    </a:cubicBezTo>
                    <a:cubicBezTo>
                      <a:pt x="71" y="394"/>
                      <a:pt x="60" y="378"/>
                      <a:pt x="50" y="365"/>
                    </a:cubicBezTo>
                    <a:cubicBezTo>
                      <a:pt x="46" y="360"/>
                      <a:pt x="42" y="354"/>
                      <a:pt x="38" y="349"/>
                    </a:cubicBezTo>
                    <a:cubicBezTo>
                      <a:pt x="37" y="348"/>
                      <a:pt x="35" y="349"/>
                      <a:pt x="35" y="351"/>
                    </a:cubicBezTo>
                    <a:cubicBezTo>
                      <a:pt x="35" y="358"/>
                      <a:pt x="35" y="365"/>
                      <a:pt x="35" y="371"/>
                    </a:cubicBezTo>
                    <a:cubicBezTo>
                      <a:pt x="36" y="449"/>
                      <a:pt x="35" y="474"/>
                      <a:pt x="33" y="506"/>
                    </a:cubicBezTo>
                    <a:cubicBezTo>
                      <a:pt x="28" y="562"/>
                      <a:pt x="28" y="562"/>
                      <a:pt x="28" y="562"/>
                    </a:cubicBezTo>
                    <a:cubicBezTo>
                      <a:pt x="27" y="589"/>
                      <a:pt x="27" y="620"/>
                      <a:pt x="24" y="648"/>
                    </a:cubicBezTo>
                    <a:cubicBezTo>
                      <a:pt x="23" y="650"/>
                      <a:pt x="24" y="658"/>
                      <a:pt x="25" y="660"/>
                    </a:cubicBezTo>
                    <a:cubicBezTo>
                      <a:pt x="27" y="663"/>
                      <a:pt x="31" y="666"/>
                      <a:pt x="36" y="670"/>
                    </a:cubicBezTo>
                    <a:cubicBezTo>
                      <a:pt x="45" y="678"/>
                      <a:pt x="45" y="678"/>
                      <a:pt x="45" y="678"/>
                    </a:cubicBezTo>
                    <a:cubicBezTo>
                      <a:pt x="57" y="690"/>
                      <a:pt x="73" y="710"/>
                      <a:pt x="72" y="730"/>
                    </a:cubicBezTo>
                    <a:cubicBezTo>
                      <a:pt x="60" y="729"/>
                      <a:pt x="60" y="729"/>
                      <a:pt x="60" y="729"/>
                    </a:cubicBezTo>
                    <a:cubicBezTo>
                      <a:pt x="60" y="713"/>
                      <a:pt x="46" y="696"/>
                      <a:pt x="36" y="686"/>
                    </a:cubicBezTo>
                    <a:cubicBezTo>
                      <a:pt x="28" y="679"/>
                      <a:pt x="28" y="679"/>
                      <a:pt x="28" y="679"/>
                    </a:cubicBezTo>
                    <a:cubicBezTo>
                      <a:pt x="23" y="674"/>
                      <a:pt x="19" y="679"/>
                      <a:pt x="19" y="683"/>
                    </a:cubicBezTo>
                    <a:cubicBezTo>
                      <a:pt x="18" y="690"/>
                      <a:pt x="17" y="697"/>
                      <a:pt x="16" y="704"/>
                    </a:cubicBezTo>
                    <a:cubicBezTo>
                      <a:pt x="11" y="736"/>
                      <a:pt x="18" y="771"/>
                      <a:pt x="16" y="796"/>
                    </a:cubicBezTo>
                    <a:cubicBezTo>
                      <a:pt x="16" y="801"/>
                      <a:pt x="16" y="805"/>
                      <a:pt x="16" y="809"/>
                    </a:cubicBezTo>
                    <a:cubicBezTo>
                      <a:pt x="18" y="820"/>
                      <a:pt x="21" y="831"/>
                      <a:pt x="24" y="842"/>
                    </a:cubicBezTo>
                    <a:cubicBezTo>
                      <a:pt x="31" y="869"/>
                      <a:pt x="29" y="897"/>
                      <a:pt x="29" y="927"/>
                    </a:cubicBezTo>
                    <a:cubicBezTo>
                      <a:pt x="29" y="949"/>
                      <a:pt x="29" y="949"/>
                      <a:pt x="29" y="949"/>
                    </a:cubicBezTo>
                    <a:cubicBezTo>
                      <a:pt x="28" y="978"/>
                      <a:pt x="25" y="1000"/>
                      <a:pt x="42" y="1024"/>
                    </a:cubicBezTo>
                    <a:cubicBezTo>
                      <a:pt x="32" y="1031"/>
                      <a:pt x="32" y="1031"/>
                      <a:pt x="32" y="1031"/>
                    </a:cubicBezTo>
                    <a:cubicBezTo>
                      <a:pt x="13" y="1004"/>
                      <a:pt x="20" y="975"/>
                      <a:pt x="20" y="945"/>
                    </a:cubicBezTo>
                    <a:cubicBezTo>
                      <a:pt x="21" y="924"/>
                      <a:pt x="21" y="924"/>
                      <a:pt x="21" y="924"/>
                    </a:cubicBezTo>
                    <a:cubicBezTo>
                      <a:pt x="20" y="898"/>
                      <a:pt x="21" y="873"/>
                      <a:pt x="15" y="848"/>
                    </a:cubicBezTo>
                    <a:cubicBezTo>
                      <a:pt x="13" y="914"/>
                      <a:pt x="8" y="970"/>
                      <a:pt x="8" y="970"/>
                    </a:cubicBezTo>
                    <a:cubicBezTo>
                      <a:pt x="8" y="977"/>
                      <a:pt x="8" y="977"/>
                      <a:pt x="8" y="977"/>
                    </a:cubicBezTo>
                    <a:cubicBezTo>
                      <a:pt x="8" y="976"/>
                      <a:pt x="4" y="878"/>
                      <a:pt x="6" y="79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1" name="Freeform 365">
                <a:extLst>
                  <a:ext uri="{FF2B5EF4-FFF2-40B4-BE49-F238E27FC236}">
                    <a16:creationId xmlns:a16="http://schemas.microsoft.com/office/drawing/2014/main" id="{4D3CA043-D7B0-430B-F9B4-D0BBF208D7C2}"/>
                  </a:ext>
                </a:extLst>
              </p:cNvPr>
              <p:cNvSpPr>
                <a:spLocks/>
              </p:cNvSpPr>
              <p:nvPr/>
            </p:nvSpPr>
            <p:spPr bwMode="auto">
              <a:xfrm>
                <a:off x="1021" y="757"/>
                <a:ext cx="773" cy="1299"/>
              </a:xfrm>
              <a:custGeom>
                <a:avLst/>
                <a:gdLst>
                  <a:gd name="T0" fmla="*/ 950 w 593"/>
                  <a:gd name="T1" fmla="*/ 937 h 962"/>
                  <a:gd name="T2" fmla="*/ 957 w 593"/>
                  <a:gd name="T3" fmla="*/ 901 h 962"/>
                  <a:gd name="T4" fmla="*/ 936 w 593"/>
                  <a:gd name="T5" fmla="*/ 920 h 962"/>
                  <a:gd name="T6" fmla="*/ 902 w 593"/>
                  <a:gd name="T7" fmla="*/ 964 h 962"/>
                  <a:gd name="T8" fmla="*/ 877 w 593"/>
                  <a:gd name="T9" fmla="*/ 961 h 962"/>
                  <a:gd name="T10" fmla="*/ 867 w 593"/>
                  <a:gd name="T11" fmla="*/ 839 h 962"/>
                  <a:gd name="T12" fmla="*/ 823 w 593"/>
                  <a:gd name="T13" fmla="*/ 983 h 962"/>
                  <a:gd name="T14" fmla="*/ 765 w 593"/>
                  <a:gd name="T15" fmla="*/ 928 h 962"/>
                  <a:gd name="T16" fmla="*/ 756 w 593"/>
                  <a:gd name="T17" fmla="*/ 907 h 962"/>
                  <a:gd name="T18" fmla="*/ 727 w 593"/>
                  <a:gd name="T19" fmla="*/ 863 h 962"/>
                  <a:gd name="T20" fmla="*/ 733 w 593"/>
                  <a:gd name="T21" fmla="*/ 1048 h 962"/>
                  <a:gd name="T22" fmla="*/ 657 w 593"/>
                  <a:gd name="T23" fmla="*/ 1060 h 962"/>
                  <a:gd name="T24" fmla="*/ 700 w 593"/>
                  <a:gd name="T25" fmla="*/ 759 h 962"/>
                  <a:gd name="T26" fmla="*/ 855 w 593"/>
                  <a:gd name="T27" fmla="*/ 691 h 962"/>
                  <a:gd name="T28" fmla="*/ 948 w 593"/>
                  <a:gd name="T29" fmla="*/ 631 h 962"/>
                  <a:gd name="T30" fmla="*/ 987 w 593"/>
                  <a:gd name="T31" fmla="*/ 624 h 962"/>
                  <a:gd name="T32" fmla="*/ 1065 w 593"/>
                  <a:gd name="T33" fmla="*/ 506 h 962"/>
                  <a:gd name="T34" fmla="*/ 1051 w 593"/>
                  <a:gd name="T35" fmla="*/ 517 h 962"/>
                  <a:gd name="T36" fmla="*/ 1001 w 593"/>
                  <a:gd name="T37" fmla="*/ 591 h 962"/>
                  <a:gd name="T38" fmla="*/ 1004 w 593"/>
                  <a:gd name="T39" fmla="*/ 494 h 962"/>
                  <a:gd name="T40" fmla="*/ 984 w 593"/>
                  <a:gd name="T41" fmla="*/ 487 h 962"/>
                  <a:gd name="T42" fmla="*/ 985 w 593"/>
                  <a:gd name="T43" fmla="*/ 574 h 962"/>
                  <a:gd name="T44" fmla="*/ 880 w 593"/>
                  <a:gd name="T45" fmla="*/ 647 h 962"/>
                  <a:gd name="T46" fmla="*/ 860 w 593"/>
                  <a:gd name="T47" fmla="*/ 662 h 962"/>
                  <a:gd name="T48" fmla="*/ 761 w 593"/>
                  <a:gd name="T49" fmla="*/ 694 h 962"/>
                  <a:gd name="T50" fmla="*/ 717 w 593"/>
                  <a:gd name="T51" fmla="*/ 628 h 962"/>
                  <a:gd name="T52" fmla="*/ 906 w 593"/>
                  <a:gd name="T53" fmla="*/ 423 h 962"/>
                  <a:gd name="T54" fmla="*/ 834 w 593"/>
                  <a:gd name="T55" fmla="*/ 402 h 962"/>
                  <a:gd name="T56" fmla="*/ 922 w 593"/>
                  <a:gd name="T57" fmla="*/ 209 h 962"/>
                  <a:gd name="T58" fmla="*/ 1035 w 593"/>
                  <a:gd name="T59" fmla="*/ 120 h 962"/>
                  <a:gd name="T60" fmla="*/ 979 w 593"/>
                  <a:gd name="T61" fmla="*/ 77 h 962"/>
                  <a:gd name="T62" fmla="*/ 851 w 593"/>
                  <a:gd name="T63" fmla="*/ 231 h 962"/>
                  <a:gd name="T64" fmla="*/ 855 w 593"/>
                  <a:gd name="T65" fmla="*/ 84 h 962"/>
                  <a:gd name="T66" fmla="*/ 846 w 593"/>
                  <a:gd name="T67" fmla="*/ 51 h 962"/>
                  <a:gd name="T68" fmla="*/ 823 w 593"/>
                  <a:gd name="T69" fmla="*/ 12 h 962"/>
                  <a:gd name="T70" fmla="*/ 817 w 593"/>
                  <a:gd name="T71" fmla="*/ 286 h 962"/>
                  <a:gd name="T72" fmla="*/ 817 w 593"/>
                  <a:gd name="T73" fmla="*/ 402 h 962"/>
                  <a:gd name="T74" fmla="*/ 808 w 593"/>
                  <a:gd name="T75" fmla="*/ 501 h 962"/>
                  <a:gd name="T76" fmla="*/ 700 w 593"/>
                  <a:gd name="T77" fmla="*/ 583 h 962"/>
                  <a:gd name="T78" fmla="*/ 644 w 593"/>
                  <a:gd name="T79" fmla="*/ 239 h 962"/>
                  <a:gd name="T80" fmla="*/ 731 w 593"/>
                  <a:gd name="T81" fmla="*/ 157 h 962"/>
                  <a:gd name="T82" fmla="*/ 746 w 593"/>
                  <a:gd name="T83" fmla="*/ 142 h 962"/>
                  <a:gd name="T84" fmla="*/ 684 w 593"/>
                  <a:gd name="T85" fmla="*/ 182 h 962"/>
                  <a:gd name="T86" fmla="*/ 567 w 593"/>
                  <a:gd name="T87" fmla="*/ 266 h 962"/>
                  <a:gd name="T88" fmla="*/ 682 w 593"/>
                  <a:gd name="T89" fmla="*/ 5 h 962"/>
                  <a:gd name="T90" fmla="*/ 604 w 593"/>
                  <a:gd name="T91" fmla="*/ 431 h 962"/>
                  <a:gd name="T92" fmla="*/ 656 w 593"/>
                  <a:gd name="T93" fmla="*/ 635 h 962"/>
                  <a:gd name="T94" fmla="*/ 597 w 593"/>
                  <a:gd name="T95" fmla="*/ 514 h 962"/>
                  <a:gd name="T96" fmla="*/ 542 w 593"/>
                  <a:gd name="T97" fmla="*/ 465 h 962"/>
                  <a:gd name="T98" fmla="*/ 488 w 593"/>
                  <a:gd name="T99" fmla="*/ 428 h 962"/>
                  <a:gd name="T100" fmla="*/ 589 w 593"/>
                  <a:gd name="T101" fmla="*/ 540 h 962"/>
                  <a:gd name="T102" fmla="*/ 600 w 593"/>
                  <a:gd name="T103" fmla="*/ 874 h 962"/>
                  <a:gd name="T104" fmla="*/ 209 w 593"/>
                  <a:gd name="T105" fmla="*/ 1327 h 962"/>
                  <a:gd name="T106" fmla="*/ 162 w 593"/>
                  <a:gd name="T107" fmla="*/ 1992 h 962"/>
                  <a:gd name="T108" fmla="*/ 177 w 593"/>
                  <a:gd name="T109" fmla="*/ 2132 h 962"/>
                  <a:gd name="T110" fmla="*/ 181 w 593"/>
                  <a:gd name="T111" fmla="*/ 1904 h 962"/>
                  <a:gd name="T112" fmla="*/ 226 w 593"/>
                  <a:gd name="T113" fmla="*/ 1394 h 962"/>
                  <a:gd name="T114" fmla="*/ 319 w 593"/>
                  <a:gd name="T115" fmla="*/ 1484 h 962"/>
                  <a:gd name="T116" fmla="*/ 348 w 593"/>
                  <a:gd name="T117" fmla="*/ 1394 h 962"/>
                  <a:gd name="T118" fmla="*/ 259 w 593"/>
                  <a:gd name="T119" fmla="*/ 1394 h 962"/>
                  <a:gd name="T120" fmla="*/ 233 w 593"/>
                  <a:gd name="T121" fmla="*/ 1337 h 962"/>
                  <a:gd name="T122" fmla="*/ 637 w 593"/>
                  <a:gd name="T123" fmla="*/ 1287 h 962"/>
                  <a:gd name="T124" fmla="*/ 962 w 593"/>
                  <a:gd name="T125" fmla="*/ 1003 h 96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93" h="962">
                    <a:moveTo>
                      <a:pt x="492" y="405"/>
                    </a:moveTo>
                    <a:cubicBezTo>
                      <a:pt x="477" y="398"/>
                      <a:pt x="452" y="391"/>
                      <a:pt x="433" y="389"/>
                    </a:cubicBezTo>
                    <a:cubicBezTo>
                      <a:pt x="428" y="389"/>
                      <a:pt x="429" y="386"/>
                      <a:pt x="429" y="386"/>
                    </a:cubicBezTo>
                    <a:cubicBezTo>
                      <a:pt x="429" y="381"/>
                      <a:pt x="429" y="381"/>
                      <a:pt x="429" y="381"/>
                    </a:cubicBezTo>
                    <a:cubicBezTo>
                      <a:pt x="429" y="381"/>
                      <a:pt x="431" y="375"/>
                      <a:pt x="434" y="373"/>
                    </a:cubicBezTo>
                    <a:cubicBezTo>
                      <a:pt x="437" y="371"/>
                      <a:pt x="440" y="368"/>
                      <a:pt x="443" y="366"/>
                    </a:cubicBezTo>
                    <a:cubicBezTo>
                      <a:pt x="441" y="361"/>
                      <a:pt x="441" y="361"/>
                      <a:pt x="441" y="361"/>
                    </a:cubicBezTo>
                    <a:cubicBezTo>
                      <a:pt x="438" y="363"/>
                      <a:pt x="435" y="364"/>
                      <a:pt x="432" y="366"/>
                    </a:cubicBezTo>
                    <a:cubicBezTo>
                      <a:pt x="431" y="367"/>
                      <a:pt x="428" y="367"/>
                      <a:pt x="427" y="366"/>
                    </a:cubicBezTo>
                    <a:cubicBezTo>
                      <a:pt x="426" y="365"/>
                      <a:pt x="424" y="363"/>
                      <a:pt x="422" y="362"/>
                    </a:cubicBezTo>
                    <a:cubicBezTo>
                      <a:pt x="419" y="366"/>
                      <a:pt x="419" y="366"/>
                      <a:pt x="419" y="366"/>
                    </a:cubicBezTo>
                    <a:cubicBezTo>
                      <a:pt x="421" y="368"/>
                      <a:pt x="422" y="371"/>
                      <a:pt x="423" y="373"/>
                    </a:cubicBezTo>
                    <a:cubicBezTo>
                      <a:pt x="423" y="373"/>
                      <a:pt x="423" y="373"/>
                      <a:pt x="423" y="373"/>
                    </a:cubicBezTo>
                    <a:cubicBezTo>
                      <a:pt x="420" y="387"/>
                      <a:pt x="420" y="387"/>
                      <a:pt x="420" y="387"/>
                    </a:cubicBezTo>
                    <a:cubicBezTo>
                      <a:pt x="420" y="387"/>
                      <a:pt x="419" y="391"/>
                      <a:pt x="416" y="391"/>
                    </a:cubicBezTo>
                    <a:cubicBezTo>
                      <a:pt x="413" y="391"/>
                      <a:pt x="410" y="391"/>
                      <a:pt x="407" y="392"/>
                    </a:cubicBezTo>
                    <a:cubicBezTo>
                      <a:pt x="406" y="392"/>
                      <a:pt x="404" y="390"/>
                      <a:pt x="405" y="389"/>
                    </a:cubicBezTo>
                    <a:cubicBezTo>
                      <a:pt x="406" y="380"/>
                      <a:pt x="407" y="367"/>
                      <a:pt x="409" y="358"/>
                    </a:cubicBezTo>
                    <a:cubicBezTo>
                      <a:pt x="401" y="356"/>
                      <a:pt x="401" y="356"/>
                      <a:pt x="401" y="356"/>
                    </a:cubicBezTo>
                    <a:cubicBezTo>
                      <a:pt x="399" y="366"/>
                      <a:pt x="397" y="380"/>
                      <a:pt x="396" y="390"/>
                    </a:cubicBezTo>
                    <a:cubicBezTo>
                      <a:pt x="396" y="391"/>
                      <a:pt x="394" y="394"/>
                      <a:pt x="393" y="395"/>
                    </a:cubicBezTo>
                    <a:cubicBezTo>
                      <a:pt x="392" y="395"/>
                      <a:pt x="390" y="393"/>
                      <a:pt x="390" y="391"/>
                    </a:cubicBezTo>
                    <a:cubicBezTo>
                      <a:pt x="391" y="380"/>
                      <a:pt x="392" y="366"/>
                      <a:pt x="391" y="349"/>
                    </a:cubicBezTo>
                    <a:cubicBezTo>
                      <a:pt x="391" y="341"/>
                      <a:pt x="391" y="341"/>
                      <a:pt x="391" y="341"/>
                    </a:cubicBezTo>
                    <a:cubicBezTo>
                      <a:pt x="379" y="341"/>
                      <a:pt x="379" y="341"/>
                      <a:pt x="379" y="341"/>
                    </a:cubicBezTo>
                    <a:cubicBezTo>
                      <a:pt x="379" y="349"/>
                      <a:pt x="379" y="349"/>
                      <a:pt x="379" y="349"/>
                    </a:cubicBezTo>
                    <a:cubicBezTo>
                      <a:pt x="379" y="358"/>
                      <a:pt x="378" y="377"/>
                      <a:pt x="377" y="391"/>
                    </a:cubicBezTo>
                    <a:cubicBezTo>
                      <a:pt x="377" y="397"/>
                      <a:pt x="373" y="398"/>
                      <a:pt x="371" y="399"/>
                    </a:cubicBezTo>
                    <a:cubicBezTo>
                      <a:pt x="363" y="402"/>
                      <a:pt x="357" y="407"/>
                      <a:pt x="350" y="410"/>
                    </a:cubicBezTo>
                    <a:cubicBezTo>
                      <a:pt x="349" y="411"/>
                      <a:pt x="344" y="416"/>
                      <a:pt x="344" y="414"/>
                    </a:cubicBezTo>
                    <a:cubicBezTo>
                      <a:pt x="345" y="407"/>
                      <a:pt x="345" y="399"/>
                      <a:pt x="344" y="391"/>
                    </a:cubicBezTo>
                    <a:cubicBezTo>
                      <a:pt x="344" y="391"/>
                      <a:pt x="345" y="381"/>
                      <a:pt x="345" y="377"/>
                    </a:cubicBezTo>
                    <a:cubicBezTo>
                      <a:pt x="346" y="371"/>
                      <a:pt x="347" y="361"/>
                      <a:pt x="350" y="355"/>
                    </a:cubicBezTo>
                    <a:cubicBezTo>
                      <a:pt x="347" y="353"/>
                      <a:pt x="347" y="353"/>
                      <a:pt x="347" y="353"/>
                    </a:cubicBezTo>
                    <a:cubicBezTo>
                      <a:pt x="347" y="353"/>
                      <a:pt x="346" y="354"/>
                      <a:pt x="346" y="354"/>
                    </a:cubicBezTo>
                    <a:cubicBezTo>
                      <a:pt x="346" y="354"/>
                      <a:pt x="342" y="365"/>
                      <a:pt x="341" y="369"/>
                    </a:cubicBezTo>
                    <a:cubicBezTo>
                      <a:pt x="340" y="373"/>
                      <a:pt x="338" y="370"/>
                      <a:pt x="338" y="370"/>
                    </a:cubicBezTo>
                    <a:cubicBezTo>
                      <a:pt x="332" y="351"/>
                      <a:pt x="332" y="351"/>
                      <a:pt x="332" y="351"/>
                    </a:cubicBezTo>
                    <a:cubicBezTo>
                      <a:pt x="331" y="349"/>
                      <a:pt x="331" y="349"/>
                      <a:pt x="331" y="349"/>
                    </a:cubicBezTo>
                    <a:cubicBezTo>
                      <a:pt x="328" y="350"/>
                      <a:pt x="328" y="350"/>
                      <a:pt x="328" y="350"/>
                    </a:cubicBezTo>
                    <a:cubicBezTo>
                      <a:pt x="328" y="350"/>
                      <a:pt x="330" y="365"/>
                      <a:pt x="333" y="375"/>
                    </a:cubicBezTo>
                    <a:cubicBezTo>
                      <a:pt x="334" y="378"/>
                      <a:pt x="336" y="391"/>
                      <a:pt x="336" y="391"/>
                    </a:cubicBezTo>
                    <a:cubicBezTo>
                      <a:pt x="337" y="401"/>
                      <a:pt x="337" y="410"/>
                      <a:pt x="336" y="419"/>
                    </a:cubicBezTo>
                    <a:cubicBezTo>
                      <a:pt x="335" y="421"/>
                      <a:pt x="332" y="426"/>
                      <a:pt x="331" y="426"/>
                    </a:cubicBezTo>
                    <a:cubicBezTo>
                      <a:pt x="323" y="431"/>
                      <a:pt x="317" y="449"/>
                      <a:pt x="312" y="455"/>
                    </a:cubicBezTo>
                    <a:cubicBezTo>
                      <a:pt x="311" y="456"/>
                      <a:pt x="308" y="456"/>
                      <a:pt x="307" y="454"/>
                    </a:cubicBezTo>
                    <a:cubicBezTo>
                      <a:pt x="305" y="445"/>
                      <a:pt x="302" y="437"/>
                      <a:pt x="297" y="430"/>
                    </a:cubicBezTo>
                    <a:cubicBezTo>
                      <a:pt x="297" y="430"/>
                      <a:pt x="297" y="430"/>
                      <a:pt x="297" y="430"/>
                    </a:cubicBezTo>
                    <a:cubicBezTo>
                      <a:pt x="294" y="406"/>
                      <a:pt x="297" y="390"/>
                      <a:pt x="303" y="370"/>
                    </a:cubicBezTo>
                    <a:cubicBezTo>
                      <a:pt x="308" y="353"/>
                      <a:pt x="308" y="353"/>
                      <a:pt x="308" y="353"/>
                    </a:cubicBezTo>
                    <a:cubicBezTo>
                      <a:pt x="311" y="343"/>
                      <a:pt x="312" y="332"/>
                      <a:pt x="313" y="321"/>
                    </a:cubicBezTo>
                    <a:cubicBezTo>
                      <a:pt x="316" y="308"/>
                      <a:pt x="316" y="308"/>
                      <a:pt x="316" y="308"/>
                    </a:cubicBezTo>
                    <a:cubicBezTo>
                      <a:pt x="316" y="308"/>
                      <a:pt x="319" y="301"/>
                      <a:pt x="320" y="300"/>
                    </a:cubicBezTo>
                    <a:cubicBezTo>
                      <a:pt x="328" y="295"/>
                      <a:pt x="335" y="291"/>
                      <a:pt x="346" y="290"/>
                    </a:cubicBezTo>
                    <a:cubicBezTo>
                      <a:pt x="356" y="288"/>
                      <a:pt x="356" y="288"/>
                      <a:pt x="356" y="288"/>
                    </a:cubicBezTo>
                    <a:cubicBezTo>
                      <a:pt x="366" y="287"/>
                      <a:pt x="376" y="286"/>
                      <a:pt x="386" y="281"/>
                    </a:cubicBezTo>
                    <a:cubicBezTo>
                      <a:pt x="394" y="277"/>
                      <a:pt x="398" y="272"/>
                      <a:pt x="403" y="268"/>
                    </a:cubicBezTo>
                    <a:cubicBezTo>
                      <a:pt x="409" y="262"/>
                      <a:pt x="414" y="258"/>
                      <a:pt x="425" y="256"/>
                    </a:cubicBezTo>
                    <a:cubicBezTo>
                      <a:pt x="428" y="256"/>
                      <a:pt x="428" y="256"/>
                      <a:pt x="428" y="256"/>
                    </a:cubicBezTo>
                    <a:cubicBezTo>
                      <a:pt x="428" y="256"/>
                      <a:pt x="428" y="256"/>
                      <a:pt x="428" y="256"/>
                    </a:cubicBezTo>
                    <a:cubicBezTo>
                      <a:pt x="438" y="255"/>
                      <a:pt x="450" y="263"/>
                      <a:pt x="452" y="271"/>
                    </a:cubicBezTo>
                    <a:cubicBezTo>
                      <a:pt x="455" y="271"/>
                      <a:pt x="455" y="271"/>
                      <a:pt x="455" y="271"/>
                    </a:cubicBezTo>
                    <a:cubicBezTo>
                      <a:pt x="454" y="265"/>
                      <a:pt x="450" y="260"/>
                      <a:pt x="446" y="256"/>
                    </a:cubicBezTo>
                    <a:cubicBezTo>
                      <a:pt x="445" y="255"/>
                      <a:pt x="445" y="253"/>
                      <a:pt x="446" y="253"/>
                    </a:cubicBezTo>
                    <a:cubicBezTo>
                      <a:pt x="455" y="251"/>
                      <a:pt x="460" y="246"/>
                      <a:pt x="464" y="239"/>
                    </a:cubicBezTo>
                    <a:cubicBezTo>
                      <a:pt x="466" y="235"/>
                      <a:pt x="472" y="225"/>
                      <a:pt x="477" y="215"/>
                    </a:cubicBezTo>
                    <a:cubicBezTo>
                      <a:pt x="477" y="213"/>
                      <a:pt x="477" y="213"/>
                      <a:pt x="477" y="213"/>
                    </a:cubicBezTo>
                    <a:cubicBezTo>
                      <a:pt x="481" y="206"/>
                      <a:pt x="481" y="206"/>
                      <a:pt x="481" y="206"/>
                    </a:cubicBezTo>
                    <a:cubicBezTo>
                      <a:pt x="485" y="197"/>
                      <a:pt x="487" y="189"/>
                      <a:pt x="485" y="179"/>
                    </a:cubicBezTo>
                    <a:cubicBezTo>
                      <a:pt x="483" y="179"/>
                      <a:pt x="483" y="179"/>
                      <a:pt x="483" y="179"/>
                    </a:cubicBezTo>
                    <a:cubicBezTo>
                      <a:pt x="485" y="187"/>
                      <a:pt x="481" y="195"/>
                      <a:pt x="477" y="203"/>
                    </a:cubicBezTo>
                    <a:cubicBezTo>
                      <a:pt x="474" y="210"/>
                      <a:pt x="474" y="210"/>
                      <a:pt x="474" y="210"/>
                    </a:cubicBezTo>
                    <a:cubicBezTo>
                      <a:pt x="473" y="212"/>
                      <a:pt x="473" y="212"/>
                      <a:pt x="473" y="212"/>
                    </a:cubicBezTo>
                    <a:cubicBezTo>
                      <a:pt x="470" y="219"/>
                      <a:pt x="462" y="232"/>
                      <a:pt x="460" y="235"/>
                    </a:cubicBezTo>
                    <a:cubicBezTo>
                      <a:pt x="459" y="238"/>
                      <a:pt x="457" y="240"/>
                      <a:pt x="454" y="241"/>
                    </a:cubicBezTo>
                    <a:cubicBezTo>
                      <a:pt x="453" y="242"/>
                      <a:pt x="452" y="241"/>
                      <a:pt x="452" y="240"/>
                    </a:cubicBezTo>
                    <a:cubicBezTo>
                      <a:pt x="452" y="237"/>
                      <a:pt x="451" y="235"/>
                      <a:pt x="451" y="232"/>
                    </a:cubicBezTo>
                    <a:cubicBezTo>
                      <a:pt x="450" y="229"/>
                      <a:pt x="450" y="226"/>
                      <a:pt x="450" y="223"/>
                    </a:cubicBezTo>
                    <a:cubicBezTo>
                      <a:pt x="450" y="223"/>
                      <a:pt x="452" y="217"/>
                      <a:pt x="452" y="217"/>
                    </a:cubicBezTo>
                    <a:cubicBezTo>
                      <a:pt x="453" y="213"/>
                      <a:pt x="455" y="207"/>
                      <a:pt x="453" y="201"/>
                    </a:cubicBezTo>
                    <a:cubicBezTo>
                      <a:pt x="451" y="197"/>
                      <a:pt x="447" y="196"/>
                      <a:pt x="445" y="194"/>
                    </a:cubicBezTo>
                    <a:cubicBezTo>
                      <a:pt x="442" y="191"/>
                      <a:pt x="441" y="189"/>
                      <a:pt x="441" y="186"/>
                    </a:cubicBezTo>
                    <a:cubicBezTo>
                      <a:pt x="437" y="187"/>
                      <a:pt x="437" y="187"/>
                      <a:pt x="437" y="187"/>
                    </a:cubicBezTo>
                    <a:cubicBezTo>
                      <a:pt x="437" y="193"/>
                      <a:pt x="441" y="195"/>
                      <a:pt x="444" y="198"/>
                    </a:cubicBezTo>
                    <a:cubicBezTo>
                      <a:pt x="446" y="200"/>
                      <a:pt x="448" y="201"/>
                      <a:pt x="449" y="203"/>
                    </a:cubicBezTo>
                    <a:cubicBezTo>
                      <a:pt x="450" y="207"/>
                      <a:pt x="448" y="211"/>
                      <a:pt x="446" y="214"/>
                    </a:cubicBezTo>
                    <a:cubicBezTo>
                      <a:pt x="444" y="222"/>
                      <a:pt x="444" y="222"/>
                      <a:pt x="444" y="222"/>
                    </a:cubicBezTo>
                    <a:cubicBezTo>
                      <a:pt x="444" y="226"/>
                      <a:pt x="445" y="229"/>
                      <a:pt x="445" y="233"/>
                    </a:cubicBezTo>
                    <a:cubicBezTo>
                      <a:pt x="446" y="239"/>
                      <a:pt x="444" y="244"/>
                      <a:pt x="442" y="246"/>
                    </a:cubicBezTo>
                    <a:cubicBezTo>
                      <a:pt x="437" y="247"/>
                      <a:pt x="432" y="247"/>
                      <a:pt x="428" y="248"/>
                    </a:cubicBezTo>
                    <a:cubicBezTo>
                      <a:pt x="424" y="248"/>
                      <a:pt x="424" y="248"/>
                      <a:pt x="424" y="248"/>
                    </a:cubicBezTo>
                    <a:cubicBezTo>
                      <a:pt x="410" y="250"/>
                      <a:pt x="404" y="256"/>
                      <a:pt x="397" y="263"/>
                    </a:cubicBezTo>
                    <a:cubicBezTo>
                      <a:pt x="396" y="263"/>
                      <a:pt x="394" y="263"/>
                      <a:pt x="395" y="261"/>
                    </a:cubicBezTo>
                    <a:cubicBezTo>
                      <a:pt x="395" y="256"/>
                      <a:pt x="394" y="252"/>
                      <a:pt x="393" y="248"/>
                    </a:cubicBezTo>
                    <a:cubicBezTo>
                      <a:pt x="389" y="248"/>
                      <a:pt x="389" y="248"/>
                      <a:pt x="389" y="248"/>
                    </a:cubicBezTo>
                    <a:cubicBezTo>
                      <a:pt x="391" y="254"/>
                      <a:pt x="391" y="264"/>
                      <a:pt x="388" y="269"/>
                    </a:cubicBezTo>
                    <a:cubicBezTo>
                      <a:pt x="387" y="272"/>
                      <a:pt x="385" y="273"/>
                      <a:pt x="383" y="274"/>
                    </a:cubicBezTo>
                    <a:cubicBezTo>
                      <a:pt x="379" y="276"/>
                      <a:pt x="379" y="276"/>
                      <a:pt x="379" y="276"/>
                    </a:cubicBezTo>
                    <a:cubicBezTo>
                      <a:pt x="371" y="279"/>
                      <a:pt x="364" y="279"/>
                      <a:pt x="356" y="280"/>
                    </a:cubicBezTo>
                    <a:cubicBezTo>
                      <a:pt x="344" y="282"/>
                      <a:pt x="344" y="282"/>
                      <a:pt x="344" y="282"/>
                    </a:cubicBezTo>
                    <a:cubicBezTo>
                      <a:pt x="336" y="283"/>
                      <a:pt x="329" y="286"/>
                      <a:pt x="323" y="289"/>
                    </a:cubicBezTo>
                    <a:cubicBezTo>
                      <a:pt x="319" y="291"/>
                      <a:pt x="320" y="287"/>
                      <a:pt x="320" y="287"/>
                    </a:cubicBezTo>
                    <a:cubicBezTo>
                      <a:pt x="322" y="277"/>
                      <a:pt x="321" y="269"/>
                      <a:pt x="321" y="260"/>
                    </a:cubicBezTo>
                    <a:cubicBezTo>
                      <a:pt x="321" y="259"/>
                      <a:pt x="323" y="256"/>
                      <a:pt x="324" y="255"/>
                    </a:cubicBezTo>
                    <a:cubicBezTo>
                      <a:pt x="333" y="252"/>
                      <a:pt x="344" y="247"/>
                      <a:pt x="350" y="242"/>
                    </a:cubicBezTo>
                    <a:cubicBezTo>
                      <a:pt x="363" y="231"/>
                      <a:pt x="369" y="220"/>
                      <a:pt x="372" y="207"/>
                    </a:cubicBezTo>
                    <a:cubicBezTo>
                      <a:pt x="373" y="205"/>
                      <a:pt x="375" y="201"/>
                      <a:pt x="376" y="199"/>
                    </a:cubicBezTo>
                    <a:cubicBezTo>
                      <a:pt x="384" y="186"/>
                      <a:pt x="398" y="172"/>
                      <a:pt x="409" y="172"/>
                    </a:cubicBezTo>
                    <a:cubicBezTo>
                      <a:pt x="410" y="170"/>
                      <a:pt x="410" y="170"/>
                      <a:pt x="410" y="170"/>
                    </a:cubicBezTo>
                    <a:cubicBezTo>
                      <a:pt x="398" y="170"/>
                      <a:pt x="385" y="179"/>
                      <a:pt x="376" y="189"/>
                    </a:cubicBezTo>
                    <a:cubicBezTo>
                      <a:pt x="376" y="183"/>
                      <a:pt x="376" y="176"/>
                      <a:pt x="377" y="170"/>
                    </a:cubicBezTo>
                    <a:cubicBezTo>
                      <a:pt x="377" y="164"/>
                      <a:pt x="377" y="164"/>
                      <a:pt x="377" y="164"/>
                    </a:cubicBezTo>
                    <a:cubicBezTo>
                      <a:pt x="377" y="156"/>
                      <a:pt x="377" y="148"/>
                      <a:pt x="377" y="140"/>
                    </a:cubicBezTo>
                    <a:cubicBezTo>
                      <a:pt x="376" y="133"/>
                      <a:pt x="376" y="125"/>
                      <a:pt x="376" y="117"/>
                    </a:cubicBezTo>
                    <a:cubicBezTo>
                      <a:pt x="380" y="105"/>
                      <a:pt x="391" y="99"/>
                      <a:pt x="402" y="93"/>
                    </a:cubicBezTo>
                    <a:cubicBezTo>
                      <a:pt x="407" y="91"/>
                      <a:pt x="411" y="88"/>
                      <a:pt x="416" y="85"/>
                    </a:cubicBezTo>
                    <a:cubicBezTo>
                      <a:pt x="421" y="82"/>
                      <a:pt x="428" y="74"/>
                      <a:pt x="434" y="65"/>
                    </a:cubicBezTo>
                    <a:cubicBezTo>
                      <a:pt x="435" y="64"/>
                      <a:pt x="440" y="59"/>
                      <a:pt x="441" y="58"/>
                    </a:cubicBezTo>
                    <a:cubicBezTo>
                      <a:pt x="449" y="53"/>
                      <a:pt x="459" y="49"/>
                      <a:pt x="466" y="51"/>
                    </a:cubicBezTo>
                    <a:cubicBezTo>
                      <a:pt x="467" y="49"/>
                      <a:pt x="467" y="49"/>
                      <a:pt x="467" y="49"/>
                    </a:cubicBezTo>
                    <a:cubicBezTo>
                      <a:pt x="460" y="47"/>
                      <a:pt x="453" y="48"/>
                      <a:pt x="446" y="50"/>
                    </a:cubicBezTo>
                    <a:cubicBezTo>
                      <a:pt x="443" y="51"/>
                      <a:pt x="442" y="48"/>
                      <a:pt x="442" y="45"/>
                    </a:cubicBezTo>
                    <a:cubicBezTo>
                      <a:pt x="443" y="41"/>
                      <a:pt x="443" y="37"/>
                      <a:pt x="445" y="33"/>
                    </a:cubicBezTo>
                    <a:cubicBezTo>
                      <a:pt x="442" y="31"/>
                      <a:pt x="442" y="31"/>
                      <a:pt x="442" y="31"/>
                    </a:cubicBezTo>
                    <a:cubicBezTo>
                      <a:pt x="438" y="36"/>
                      <a:pt x="438" y="41"/>
                      <a:pt x="438" y="47"/>
                    </a:cubicBezTo>
                    <a:cubicBezTo>
                      <a:pt x="437" y="55"/>
                      <a:pt x="426" y="67"/>
                      <a:pt x="422" y="71"/>
                    </a:cubicBezTo>
                    <a:cubicBezTo>
                      <a:pt x="418" y="76"/>
                      <a:pt x="412" y="80"/>
                      <a:pt x="409" y="82"/>
                    </a:cubicBezTo>
                    <a:cubicBezTo>
                      <a:pt x="405" y="85"/>
                      <a:pt x="388" y="91"/>
                      <a:pt x="384" y="94"/>
                    </a:cubicBezTo>
                    <a:cubicBezTo>
                      <a:pt x="382" y="96"/>
                      <a:pt x="381" y="94"/>
                      <a:pt x="381" y="92"/>
                    </a:cubicBezTo>
                    <a:cubicBezTo>
                      <a:pt x="382" y="91"/>
                      <a:pt x="382" y="89"/>
                      <a:pt x="383" y="87"/>
                    </a:cubicBezTo>
                    <a:cubicBezTo>
                      <a:pt x="385" y="81"/>
                      <a:pt x="388" y="73"/>
                      <a:pt x="389" y="66"/>
                    </a:cubicBezTo>
                    <a:cubicBezTo>
                      <a:pt x="391" y="55"/>
                      <a:pt x="386" y="34"/>
                      <a:pt x="386" y="34"/>
                    </a:cubicBezTo>
                    <a:cubicBezTo>
                      <a:pt x="387" y="30"/>
                      <a:pt x="385" y="26"/>
                      <a:pt x="386" y="22"/>
                    </a:cubicBezTo>
                    <a:cubicBezTo>
                      <a:pt x="389" y="14"/>
                      <a:pt x="395" y="6"/>
                      <a:pt x="400" y="2"/>
                    </a:cubicBezTo>
                    <a:cubicBezTo>
                      <a:pt x="400" y="0"/>
                      <a:pt x="400" y="0"/>
                      <a:pt x="400" y="0"/>
                    </a:cubicBezTo>
                    <a:cubicBezTo>
                      <a:pt x="394" y="5"/>
                      <a:pt x="386" y="12"/>
                      <a:pt x="382" y="21"/>
                    </a:cubicBezTo>
                    <a:cubicBezTo>
                      <a:pt x="379" y="15"/>
                      <a:pt x="376" y="9"/>
                      <a:pt x="373" y="4"/>
                    </a:cubicBezTo>
                    <a:cubicBezTo>
                      <a:pt x="373" y="2"/>
                      <a:pt x="373" y="2"/>
                      <a:pt x="373" y="2"/>
                    </a:cubicBezTo>
                    <a:cubicBezTo>
                      <a:pt x="370" y="4"/>
                      <a:pt x="370" y="4"/>
                      <a:pt x="370" y="4"/>
                    </a:cubicBezTo>
                    <a:cubicBezTo>
                      <a:pt x="371" y="5"/>
                      <a:pt x="371" y="5"/>
                      <a:pt x="371" y="5"/>
                    </a:cubicBezTo>
                    <a:cubicBezTo>
                      <a:pt x="380" y="24"/>
                      <a:pt x="386" y="43"/>
                      <a:pt x="383" y="64"/>
                    </a:cubicBezTo>
                    <a:cubicBezTo>
                      <a:pt x="382" y="71"/>
                      <a:pt x="378" y="78"/>
                      <a:pt x="375" y="85"/>
                    </a:cubicBezTo>
                    <a:cubicBezTo>
                      <a:pt x="373" y="92"/>
                      <a:pt x="370" y="100"/>
                      <a:pt x="369" y="109"/>
                    </a:cubicBezTo>
                    <a:cubicBezTo>
                      <a:pt x="369" y="111"/>
                      <a:pt x="369" y="113"/>
                      <a:pt x="369" y="116"/>
                    </a:cubicBezTo>
                    <a:cubicBezTo>
                      <a:pt x="369" y="116"/>
                      <a:pt x="369" y="116"/>
                      <a:pt x="368" y="116"/>
                    </a:cubicBezTo>
                    <a:cubicBezTo>
                      <a:pt x="369" y="116"/>
                      <a:pt x="369" y="116"/>
                      <a:pt x="369" y="116"/>
                    </a:cubicBezTo>
                    <a:cubicBezTo>
                      <a:pt x="368" y="124"/>
                      <a:pt x="368" y="132"/>
                      <a:pt x="369" y="140"/>
                    </a:cubicBezTo>
                    <a:cubicBezTo>
                      <a:pt x="369" y="149"/>
                      <a:pt x="369" y="156"/>
                      <a:pt x="369" y="164"/>
                    </a:cubicBezTo>
                    <a:cubicBezTo>
                      <a:pt x="369" y="169"/>
                      <a:pt x="369" y="169"/>
                      <a:pt x="369" y="169"/>
                    </a:cubicBezTo>
                    <a:cubicBezTo>
                      <a:pt x="368" y="182"/>
                      <a:pt x="368" y="194"/>
                      <a:pt x="365" y="204"/>
                    </a:cubicBezTo>
                    <a:cubicBezTo>
                      <a:pt x="365" y="204"/>
                      <a:pt x="365" y="204"/>
                      <a:pt x="365" y="204"/>
                    </a:cubicBezTo>
                    <a:cubicBezTo>
                      <a:pt x="365" y="204"/>
                      <a:pt x="365" y="204"/>
                      <a:pt x="365" y="204"/>
                    </a:cubicBezTo>
                    <a:cubicBezTo>
                      <a:pt x="362" y="216"/>
                      <a:pt x="356" y="226"/>
                      <a:pt x="345" y="236"/>
                    </a:cubicBezTo>
                    <a:cubicBezTo>
                      <a:pt x="340" y="240"/>
                      <a:pt x="330" y="245"/>
                      <a:pt x="323" y="247"/>
                    </a:cubicBezTo>
                    <a:cubicBezTo>
                      <a:pt x="322" y="248"/>
                      <a:pt x="318" y="246"/>
                      <a:pt x="318" y="245"/>
                    </a:cubicBezTo>
                    <a:cubicBezTo>
                      <a:pt x="317" y="242"/>
                      <a:pt x="316" y="239"/>
                      <a:pt x="316" y="237"/>
                    </a:cubicBezTo>
                    <a:cubicBezTo>
                      <a:pt x="310" y="222"/>
                      <a:pt x="306" y="210"/>
                      <a:pt x="300" y="201"/>
                    </a:cubicBezTo>
                    <a:cubicBezTo>
                      <a:pt x="295" y="192"/>
                      <a:pt x="275" y="163"/>
                      <a:pt x="269" y="148"/>
                    </a:cubicBezTo>
                    <a:cubicBezTo>
                      <a:pt x="263" y="132"/>
                      <a:pt x="257" y="121"/>
                      <a:pt x="274" y="106"/>
                    </a:cubicBezTo>
                    <a:cubicBezTo>
                      <a:pt x="279" y="102"/>
                      <a:pt x="285" y="99"/>
                      <a:pt x="291" y="97"/>
                    </a:cubicBezTo>
                    <a:cubicBezTo>
                      <a:pt x="300" y="92"/>
                      <a:pt x="309" y="87"/>
                      <a:pt x="316" y="78"/>
                    </a:cubicBezTo>
                    <a:cubicBezTo>
                      <a:pt x="317" y="76"/>
                      <a:pt x="318" y="74"/>
                      <a:pt x="319" y="71"/>
                    </a:cubicBezTo>
                    <a:cubicBezTo>
                      <a:pt x="320" y="69"/>
                      <a:pt x="321" y="66"/>
                      <a:pt x="323" y="65"/>
                    </a:cubicBezTo>
                    <a:cubicBezTo>
                      <a:pt x="325" y="64"/>
                      <a:pt x="327" y="64"/>
                      <a:pt x="330" y="64"/>
                    </a:cubicBezTo>
                    <a:cubicBezTo>
                      <a:pt x="332" y="64"/>
                      <a:pt x="335" y="65"/>
                      <a:pt x="338" y="64"/>
                    </a:cubicBezTo>
                    <a:cubicBezTo>
                      <a:pt x="349" y="61"/>
                      <a:pt x="358" y="47"/>
                      <a:pt x="365" y="39"/>
                    </a:cubicBezTo>
                    <a:cubicBezTo>
                      <a:pt x="363" y="37"/>
                      <a:pt x="363" y="37"/>
                      <a:pt x="363" y="37"/>
                    </a:cubicBezTo>
                    <a:cubicBezTo>
                      <a:pt x="357" y="44"/>
                      <a:pt x="346" y="56"/>
                      <a:pt x="337" y="58"/>
                    </a:cubicBezTo>
                    <a:cubicBezTo>
                      <a:pt x="336" y="59"/>
                      <a:pt x="334" y="59"/>
                      <a:pt x="331" y="58"/>
                    </a:cubicBezTo>
                    <a:cubicBezTo>
                      <a:pt x="328" y="58"/>
                      <a:pt x="323" y="55"/>
                      <a:pt x="319" y="58"/>
                    </a:cubicBezTo>
                    <a:cubicBezTo>
                      <a:pt x="315" y="60"/>
                      <a:pt x="313" y="65"/>
                      <a:pt x="312" y="69"/>
                    </a:cubicBezTo>
                    <a:cubicBezTo>
                      <a:pt x="311" y="71"/>
                      <a:pt x="310" y="73"/>
                      <a:pt x="309" y="74"/>
                    </a:cubicBezTo>
                    <a:cubicBezTo>
                      <a:pt x="304" y="81"/>
                      <a:pt x="296" y="85"/>
                      <a:pt x="287" y="89"/>
                    </a:cubicBezTo>
                    <a:cubicBezTo>
                      <a:pt x="281" y="92"/>
                      <a:pt x="275" y="95"/>
                      <a:pt x="270" y="100"/>
                    </a:cubicBezTo>
                    <a:cubicBezTo>
                      <a:pt x="265" y="103"/>
                      <a:pt x="262" y="107"/>
                      <a:pt x="260" y="110"/>
                    </a:cubicBezTo>
                    <a:cubicBezTo>
                      <a:pt x="259" y="112"/>
                      <a:pt x="257" y="110"/>
                      <a:pt x="256" y="108"/>
                    </a:cubicBezTo>
                    <a:cubicBezTo>
                      <a:pt x="256" y="92"/>
                      <a:pt x="256" y="74"/>
                      <a:pt x="260" y="61"/>
                    </a:cubicBezTo>
                    <a:cubicBezTo>
                      <a:pt x="268" y="39"/>
                      <a:pt x="284" y="24"/>
                      <a:pt x="303" y="10"/>
                    </a:cubicBezTo>
                    <a:cubicBezTo>
                      <a:pt x="309" y="5"/>
                      <a:pt x="309" y="5"/>
                      <a:pt x="309" y="5"/>
                    </a:cubicBezTo>
                    <a:cubicBezTo>
                      <a:pt x="308" y="2"/>
                      <a:pt x="308" y="2"/>
                      <a:pt x="308" y="2"/>
                    </a:cubicBezTo>
                    <a:cubicBezTo>
                      <a:pt x="302" y="7"/>
                      <a:pt x="302" y="7"/>
                      <a:pt x="302" y="7"/>
                    </a:cubicBezTo>
                    <a:cubicBezTo>
                      <a:pt x="283" y="21"/>
                      <a:pt x="264" y="35"/>
                      <a:pt x="256" y="60"/>
                    </a:cubicBezTo>
                    <a:cubicBezTo>
                      <a:pt x="250" y="77"/>
                      <a:pt x="247" y="100"/>
                      <a:pt x="249" y="121"/>
                    </a:cubicBezTo>
                    <a:cubicBezTo>
                      <a:pt x="250" y="134"/>
                      <a:pt x="258" y="151"/>
                      <a:pt x="272" y="175"/>
                    </a:cubicBezTo>
                    <a:cubicBezTo>
                      <a:pt x="286" y="199"/>
                      <a:pt x="295" y="214"/>
                      <a:pt x="304" y="240"/>
                    </a:cubicBezTo>
                    <a:cubicBezTo>
                      <a:pt x="305" y="243"/>
                      <a:pt x="306" y="246"/>
                      <a:pt x="306" y="249"/>
                    </a:cubicBezTo>
                    <a:cubicBezTo>
                      <a:pt x="307" y="251"/>
                      <a:pt x="305" y="254"/>
                      <a:pt x="304" y="254"/>
                    </a:cubicBezTo>
                    <a:cubicBezTo>
                      <a:pt x="301" y="255"/>
                      <a:pt x="298" y="257"/>
                      <a:pt x="296" y="258"/>
                    </a:cubicBezTo>
                    <a:cubicBezTo>
                      <a:pt x="295" y="259"/>
                      <a:pt x="293" y="257"/>
                      <a:pt x="293" y="255"/>
                    </a:cubicBezTo>
                    <a:cubicBezTo>
                      <a:pt x="291" y="240"/>
                      <a:pt x="285" y="228"/>
                      <a:pt x="272" y="213"/>
                    </a:cubicBezTo>
                    <a:cubicBezTo>
                      <a:pt x="271" y="212"/>
                      <a:pt x="270" y="211"/>
                      <a:pt x="269" y="209"/>
                    </a:cubicBezTo>
                    <a:cubicBezTo>
                      <a:pt x="269" y="209"/>
                      <a:pt x="269" y="209"/>
                      <a:pt x="269" y="209"/>
                    </a:cubicBezTo>
                    <a:cubicBezTo>
                      <a:pt x="269" y="209"/>
                      <a:pt x="269" y="209"/>
                      <a:pt x="269" y="209"/>
                    </a:cubicBezTo>
                    <a:cubicBezTo>
                      <a:pt x="250" y="187"/>
                      <a:pt x="224" y="158"/>
                      <a:pt x="222" y="123"/>
                    </a:cubicBezTo>
                    <a:cubicBezTo>
                      <a:pt x="220" y="123"/>
                      <a:pt x="220" y="123"/>
                      <a:pt x="220" y="123"/>
                    </a:cubicBezTo>
                    <a:cubicBezTo>
                      <a:pt x="221" y="148"/>
                      <a:pt x="232" y="170"/>
                      <a:pt x="245" y="189"/>
                    </a:cubicBezTo>
                    <a:cubicBezTo>
                      <a:pt x="246" y="191"/>
                      <a:pt x="246" y="193"/>
                      <a:pt x="244" y="191"/>
                    </a:cubicBezTo>
                    <a:cubicBezTo>
                      <a:pt x="243" y="189"/>
                      <a:pt x="241" y="188"/>
                      <a:pt x="240" y="186"/>
                    </a:cubicBezTo>
                    <a:cubicBezTo>
                      <a:pt x="235" y="180"/>
                      <a:pt x="228" y="175"/>
                      <a:pt x="222" y="172"/>
                    </a:cubicBezTo>
                    <a:cubicBezTo>
                      <a:pt x="220" y="174"/>
                      <a:pt x="220" y="174"/>
                      <a:pt x="220" y="174"/>
                    </a:cubicBezTo>
                    <a:cubicBezTo>
                      <a:pt x="225" y="177"/>
                      <a:pt x="230" y="182"/>
                      <a:pt x="235" y="187"/>
                    </a:cubicBezTo>
                    <a:cubicBezTo>
                      <a:pt x="239" y="192"/>
                      <a:pt x="246" y="201"/>
                      <a:pt x="251" y="204"/>
                    </a:cubicBezTo>
                    <a:cubicBezTo>
                      <a:pt x="256" y="208"/>
                      <a:pt x="264" y="215"/>
                      <a:pt x="264" y="215"/>
                    </a:cubicBezTo>
                    <a:cubicBezTo>
                      <a:pt x="264" y="217"/>
                      <a:pt x="265" y="218"/>
                      <a:pt x="266" y="219"/>
                    </a:cubicBezTo>
                    <a:cubicBezTo>
                      <a:pt x="282" y="236"/>
                      <a:pt x="286" y="249"/>
                      <a:pt x="285" y="272"/>
                    </a:cubicBezTo>
                    <a:cubicBezTo>
                      <a:pt x="284" y="285"/>
                      <a:pt x="282" y="297"/>
                      <a:pt x="280" y="310"/>
                    </a:cubicBezTo>
                    <a:cubicBezTo>
                      <a:pt x="277" y="329"/>
                      <a:pt x="277" y="329"/>
                      <a:pt x="277" y="329"/>
                    </a:cubicBezTo>
                    <a:cubicBezTo>
                      <a:pt x="276" y="337"/>
                      <a:pt x="273" y="346"/>
                      <a:pt x="271" y="355"/>
                    </a:cubicBezTo>
                    <a:cubicBezTo>
                      <a:pt x="266" y="371"/>
                      <a:pt x="261" y="389"/>
                      <a:pt x="262" y="404"/>
                    </a:cubicBezTo>
                    <a:cubicBezTo>
                      <a:pt x="262" y="405"/>
                      <a:pt x="261" y="407"/>
                      <a:pt x="260" y="407"/>
                    </a:cubicBezTo>
                    <a:cubicBezTo>
                      <a:pt x="222" y="400"/>
                      <a:pt x="168" y="417"/>
                      <a:pt x="126" y="473"/>
                    </a:cubicBezTo>
                    <a:cubicBezTo>
                      <a:pt x="126" y="473"/>
                      <a:pt x="105" y="502"/>
                      <a:pt x="94" y="539"/>
                    </a:cubicBezTo>
                    <a:cubicBezTo>
                      <a:pt x="82" y="573"/>
                      <a:pt x="70" y="676"/>
                      <a:pt x="70" y="751"/>
                    </a:cubicBezTo>
                    <a:cubicBezTo>
                      <a:pt x="70" y="825"/>
                      <a:pt x="1" y="955"/>
                      <a:pt x="0" y="957"/>
                    </a:cubicBezTo>
                    <a:cubicBezTo>
                      <a:pt x="11" y="962"/>
                      <a:pt x="11" y="962"/>
                      <a:pt x="11" y="962"/>
                    </a:cubicBezTo>
                    <a:cubicBezTo>
                      <a:pt x="13" y="958"/>
                      <a:pt x="54" y="880"/>
                      <a:pt x="73" y="809"/>
                    </a:cubicBezTo>
                    <a:cubicBezTo>
                      <a:pt x="73" y="807"/>
                      <a:pt x="75" y="806"/>
                      <a:pt x="75" y="809"/>
                    </a:cubicBezTo>
                    <a:cubicBezTo>
                      <a:pt x="75" y="810"/>
                      <a:pt x="75" y="812"/>
                      <a:pt x="75" y="814"/>
                    </a:cubicBezTo>
                    <a:cubicBezTo>
                      <a:pt x="76" y="819"/>
                      <a:pt x="77" y="826"/>
                      <a:pt x="79" y="832"/>
                    </a:cubicBezTo>
                    <a:cubicBezTo>
                      <a:pt x="82" y="844"/>
                      <a:pt x="86" y="858"/>
                      <a:pt x="80" y="866"/>
                    </a:cubicBezTo>
                    <a:cubicBezTo>
                      <a:pt x="84" y="868"/>
                      <a:pt x="84" y="868"/>
                      <a:pt x="84" y="868"/>
                    </a:cubicBezTo>
                    <a:cubicBezTo>
                      <a:pt x="92" y="858"/>
                      <a:pt x="90" y="844"/>
                      <a:pt x="87" y="830"/>
                    </a:cubicBezTo>
                    <a:cubicBezTo>
                      <a:pt x="85" y="824"/>
                      <a:pt x="84" y="818"/>
                      <a:pt x="83" y="813"/>
                    </a:cubicBezTo>
                    <a:cubicBezTo>
                      <a:pt x="82" y="798"/>
                      <a:pt x="82" y="787"/>
                      <a:pt x="82" y="773"/>
                    </a:cubicBezTo>
                    <a:cubicBezTo>
                      <a:pt x="82" y="759"/>
                      <a:pt x="82" y="759"/>
                      <a:pt x="82" y="759"/>
                    </a:cubicBezTo>
                    <a:cubicBezTo>
                      <a:pt x="82" y="756"/>
                      <a:pt x="82" y="754"/>
                      <a:pt x="82" y="751"/>
                    </a:cubicBezTo>
                    <a:cubicBezTo>
                      <a:pt x="82" y="691"/>
                      <a:pt x="90" y="610"/>
                      <a:pt x="99" y="566"/>
                    </a:cubicBezTo>
                    <a:cubicBezTo>
                      <a:pt x="99" y="565"/>
                      <a:pt x="100" y="564"/>
                      <a:pt x="102" y="566"/>
                    </a:cubicBezTo>
                    <a:cubicBezTo>
                      <a:pt x="105" y="568"/>
                      <a:pt x="108" y="570"/>
                      <a:pt x="111" y="572"/>
                    </a:cubicBezTo>
                    <a:cubicBezTo>
                      <a:pt x="112" y="573"/>
                      <a:pt x="112" y="573"/>
                      <a:pt x="112" y="573"/>
                    </a:cubicBezTo>
                    <a:cubicBezTo>
                      <a:pt x="125" y="582"/>
                      <a:pt x="135" y="589"/>
                      <a:pt x="140" y="604"/>
                    </a:cubicBezTo>
                    <a:cubicBezTo>
                      <a:pt x="144" y="603"/>
                      <a:pt x="144" y="603"/>
                      <a:pt x="144" y="603"/>
                    </a:cubicBezTo>
                    <a:cubicBezTo>
                      <a:pt x="141" y="594"/>
                      <a:pt x="139" y="589"/>
                      <a:pt x="134" y="583"/>
                    </a:cubicBezTo>
                    <a:cubicBezTo>
                      <a:pt x="132" y="581"/>
                      <a:pt x="136" y="579"/>
                      <a:pt x="137" y="578"/>
                    </a:cubicBezTo>
                    <a:cubicBezTo>
                      <a:pt x="141" y="577"/>
                      <a:pt x="145" y="574"/>
                      <a:pt x="148" y="572"/>
                    </a:cubicBezTo>
                    <a:cubicBezTo>
                      <a:pt x="151" y="570"/>
                      <a:pt x="154" y="568"/>
                      <a:pt x="157" y="566"/>
                    </a:cubicBezTo>
                    <a:cubicBezTo>
                      <a:pt x="155" y="562"/>
                      <a:pt x="155" y="562"/>
                      <a:pt x="155" y="562"/>
                    </a:cubicBezTo>
                    <a:cubicBezTo>
                      <a:pt x="151" y="564"/>
                      <a:pt x="148" y="566"/>
                      <a:pt x="144" y="568"/>
                    </a:cubicBezTo>
                    <a:cubicBezTo>
                      <a:pt x="136" y="574"/>
                      <a:pt x="131" y="575"/>
                      <a:pt x="125" y="572"/>
                    </a:cubicBezTo>
                    <a:cubicBezTo>
                      <a:pt x="125" y="572"/>
                      <a:pt x="119" y="568"/>
                      <a:pt x="117" y="566"/>
                    </a:cubicBezTo>
                    <a:cubicBezTo>
                      <a:pt x="116" y="566"/>
                      <a:pt x="115" y="565"/>
                      <a:pt x="115" y="565"/>
                    </a:cubicBezTo>
                    <a:cubicBezTo>
                      <a:pt x="110" y="561"/>
                      <a:pt x="106" y="558"/>
                      <a:pt x="104" y="555"/>
                    </a:cubicBezTo>
                    <a:cubicBezTo>
                      <a:pt x="102" y="553"/>
                      <a:pt x="103" y="550"/>
                      <a:pt x="103" y="549"/>
                    </a:cubicBezTo>
                    <a:cubicBezTo>
                      <a:pt x="104" y="547"/>
                      <a:pt x="105" y="545"/>
                      <a:pt x="105" y="543"/>
                    </a:cubicBezTo>
                    <a:cubicBezTo>
                      <a:pt x="114" y="520"/>
                      <a:pt x="139" y="483"/>
                      <a:pt x="139" y="483"/>
                    </a:cubicBezTo>
                    <a:cubicBezTo>
                      <a:pt x="183" y="423"/>
                      <a:pt x="236" y="417"/>
                      <a:pt x="263" y="426"/>
                    </a:cubicBezTo>
                    <a:cubicBezTo>
                      <a:pt x="296" y="438"/>
                      <a:pt x="288" y="484"/>
                      <a:pt x="288" y="519"/>
                    </a:cubicBezTo>
                    <a:cubicBezTo>
                      <a:pt x="288" y="523"/>
                      <a:pt x="288" y="523"/>
                      <a:pt x="288" y="523"/>
                    </a:cubicBezTo>
                    <a:cubicBezTo>
                      <a:pt x="318" y="522"/>
                      <a:pt x="318" y="522"/>
                      <a:pt x="318" y="522"/>
                    </a:cubicBezTo>
                    <a:cubicBezTo>
                      <a:pt x="317" y="517"/>
                      <a:pt x="317" y="517"/>
                      <a:pt x="317" y="517"/>
                    </a:cubicBezTo>
                    <a:cubicBezTo>
                      <a:pt x="317" y="486"/>
                      <a:pt x="334" y="443"/>
                      <a:pt x="355" y="429"/>
                    </a:cubicBezTo>
                    <a:cubicBezTo>
                      <a:pt x="384" y="409"/>
                      <a:pt x="417" y="406"/>
                      <a:pt x="434" y="407"/>
                    </a:cubicBezTo>
                    <a:cubicBezTo>
                      <a:pt x="494" y="410"/>
                      <a:pt x="554" y="456"/>
                      <a:pt x="578" y="519"/>
                    </a:cubicBezTo>
                    <a:cubicBezTo>
                      <a:pt x="593" y="513"/>
                      <a:pt x="593" y="513"/>
                      <a:pt x="593" y="513"/>
                    </a:cubicBezTo>
                    <a:cubicBezTo>
                      <a:pt x="573" y="462"/>
                      <a:pt x="533" y="424"/>
                      <a:pt x="492" y="40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2" name="Freeform 366">
                <a:extLst>
                  <a:ext uri="{FF2B5EF4-FFF2-40B4-BE49-F238E27FC236}">
                    <a16:creationId xmlns:a16="http://schemas.microsoft.com/office/drawing/2014/main" id="{8D33F59F-E11A-D333-D6A1-05062E6E96AF}"/>
                  </a:ext>
                </a:extLst>
              </p:cNvPr>
              <p:cNvSpPr>
                <a:spLocks/>
              </p:cNvSpPr>
              <p:nvPr/>
            </p:nvSpPr>
            <p:spPr bwMode="auto">
              <a:xfrm>
                <a:off x="1394" y="1432"/>
                <a:ext cx="41" cy="120"/>
              </a:xfrm>
              <a:custGeom>
                <a:avLst/>
                <a:gdLst>
                  <a:gd name="T0" fmla="*/ 68 w 32"/>
                  <a:gd name="T1" fmla="*/ 62 h 89"/>
                  <a:gd name="T2" fmla="*/ 65 w 32"/>
                  <a:gd name="T3" fmla="*/ 16 h 89"/>
                  <a:gd name="T4" fmla="*/ 5 w 32"/>
                  <a:gd name="T5" fmla="*/ 43 h 89"/>
                  <a:gd name="T6" fmla="*/ 0 w 32"/>
                  <a:gd name="T7" fmla="*/ 216 h 89"/>
                  <a:gd name="T8" fmla="*/ 0 w 32"/>
                  <a:gd name="T9" fmla="*/ 218 h 89"/>
                  <a:gd name="T10" fmla="*/ 22 w 32"/>
                  <a:gd name="T11" fmla="*/ 198 h 89"/>
                  <a:gd name="T12" fmla="*/ 36 w 32"/>
                  <a:gd name="T13" fmla="*/ 177 h 89"/>
                  <a:gd name="T14" fmla="*/ 60 w 32"/>
                  <a:gd name="T15" fmla="*/ 171 h 89"/>
                  <a:gd name="T16" fmla="*/ 59 w 32"/>
                  <a:gd name="T17" fmla="*/ 147 h 89"/>
                  <a:gd name="T18" fmla="*/ 68 w 32"/>
                  <a:gd name="T19" fmla="*/ 62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9">
                    <a:moveTo>
                      <a:pt x="32" y="25"/>
                    </a:moveTo>
                    <a:cubicBezTo>
                      <a:pt x="31" y="17"/>
                      <a:pt x="31" y="9"/>
                      <a:pt x="31" y="7"/>
                    </a:cubicBezTo>
                    <a:cubicBezTo>
                      <a:pt x="26" y="0"/>
                      <a:pt x="10" y="6"/>
                      <a:pt x="2" y="18"/>
                    </a:cubicBezTo>
                    <a:cubicBezTo>
                      <a:pt x="2" y="37"/>
                      <a:pt x="4" y="78"/>
                      <a:pt x="0" y="88"/>
                    </a:cubicBezTo>
                    <a:cubicBezTo>
                      <a:pt x="0" y="88"/>
                      <a:pt x="0" y="89"/>
                      <a:pt x="0" y="89"/>
                    </a:cubicBezTo>
                    <a:cubicBezTo>
                      <a:pt x="3" y="85"/>
                      <a:pt x="5" y="84"/>
                      <a:pt x="10" y="81"/>
                    </a:cubicBezTo>
                    <a:cubicBezTo>
                      <a:pt x="15" y="77"/>
                      <a:pt x="12" y="74"/>
                      <a:pt x="17" y="72"/>
                    </a:cubicBezTo>
                    <a:cubicBezTo>
                      <a:pt x="23" y="70"/>
                      <a:pt x="24" y="71"/>
                      <a:pt x="29" y="70"/>
                    </a:cubicBezTo>
                    <a:cubicBezTo>
                      <a:pt x="29" y="67"/>
                      <a:pt x="29" y="63"/>
                      <a:pt x="28" y="60"/>
                    </a:cubicBezTo>
                    <a:cubicBezTo>
                      <a:pt x="28" y="49"/>
                      <a:pt x="28" y="36"/>
                      <a:pt x="32" y="2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3" name="Freeform 367">
                <a:extLst>
                  <a:ext uri="{FF2B5EF4-FFF2-40B4-BE49-F238E27FC236}">
                    <a16:creationId xmlns:a16="http://schemas.microsoft.com/office/drawing/2014/main" id="{BC97FE73-7068-40A4-73E5-85AE63580762}"/>
                  </a:ext>
                </a:extLst>
              </p:cNvPr>
              <p:cNvSpPr>
                <a:spLocks/>
              </p:cNvSpPr>
              <p:nvPr/>
            </p:nvSpPr>
            <p:spPr bwMode="auto">
              <a:xfrm>
                <a:off x="1297" y="3184"/>
                <a:ext cx="97" cy="857"/>
              </a:xfrm>
              <a:custGeom>
                <a:avLst/>
                <a:gdLst>
                  <a:gd name="T0" fmla="*/ 149 w 74"/>
                  <a:gd name="T1" fmla="*/ 1499 h 635"/>
                  <a:gd name="T2" fmla="*/ 143 w 74"/>
                  <a:gd name="T3" fmla="*/ 1490 h 635"/>
                  <a:gd name="T4" fmla="*/ 138 w 74"/>
                  <a:gd name="T5" fmla="*/ 1483 h 635"/>
                  <a:gd name="T6" fmla="*/ 106 w 74"/>
                  <a:gd name="T7" fmla="*/ 1429 h 635"/>
                  <a:gd name="T8" fmla="*/ 104 w 74"/>
                  <a:gd name="T9" fmla="*/ 1406 h 635"/>
                  <a:gd name="T10" fmla="*/ 123 w 74"/>
                  <a:gd name="T11" fmla="*/ 1377 h 635"/>
                  <a:gd name="T12" fmla="*/ 123 w 74"/>
                  <a:gd name="T13" fmla="*/ 1377 h 635"/>
                  <a:gd name="T14" fmla="*/ 131 w 74"/>
                  <a:gd name="T15" fmla="*/ 1363 h 635"/>
                  <a:gd name="T16" fmla="*/ 131 w 74"/>
                  <a:gd name="T17" fmla="*/ 1359 h 635"/>
                  <a:gd name="T18" fmla="*/ 131 w 74"/>
                  <a:gd name="T19" fmla="*/ 1359 h 635"/>
                  <a:gd name="T20" fmla="*/ 139 w 74"/>
                  <a:gd name="T21" fmla="*/ 1120 h 635"/>
                  <a:gd name="T22" fmla="*/ 131 w 74"/>
                  <a:gd name="T23" fmla="*/ 1000 h 635"/>
                  <a:gd name="T24" fmla="*/ 110 w 74"/>
                  <a:gd name="T25" fmla="*/ 814 h 635"/>
                  <a:gd name="T26" fmla="*/ 89 w 74"/>
                  <a:gd name="T27" fmla="*/ 563 h 635"/>
                  <a:gd name="T28" fmla="*/ 87 w 74"/>
                  <a:gd name="T29" fmla="*/ 0 h 635"/>
                  <a:gd name="T30" fmla="*/ 50 w 74"/>
                  <a:gd name="T31" fmla="*/ 1 h 635"/>
                  <a:gd name="T32" fmla="*/ 64 w 74"/>
                  <a:gd name="T33" fmla="*/ 563 h 635"/>
                  <a:gd name="T34" fmla="*/ 84 w 74"/>
                  <a:gd name="T35" fmla="*/ 818 h 635"/>
                  <a:gd name="T36" fmla="*/ 109 w 74"/>
                  <a:gd name="T37" fmla="*/ 1000 h 635"/>
                  <a:gd name="T38" fmla="*/ 118 w 74"/>
                  <a:gd name="T39" fmla="*/ 1120 h 635"/>
                  <a:gd name="T40" fmla="*/ 109 w 74"/>
                  <a:gd name="T41" fmla="*/ 1364 h 635"/>
                  <a:gd name="T42" fmla="*/ 77 w 74"/>
                  <a:gd name="T43" fmla="*/ 1408 h 635"/>
                  <a:gd name="T44" fmla="*/ 9 w 74"/>
                  <a:gd name="T45" fmla="*/ 1547 h 635"/>
                  <a:gd name="T46" fmla="*/ 31 w 74"/>
                  <a:gd name="T47" fmla="*/ 1547 h 635"/>
                  <a:gd name="T48" fmla="*/ 71 w 74"/>
                  <a:gd name="T49" fmla="*/ 1455 h 635"/>
                  <a:gd name="T50" fmla="*/ 94 w 74"/>
                  <a:gd name="T51" fmla="*/ 1454 h 635"/>
                  <a:gd name="T52" fmla="*/ 118 w 74"/>
                  <a:gd name="T53" fmla="*/ 1495 h 635"/>
                  <a:gd name="T54" fmla="*/ 123 w 74"/>
                  <a:gd name="T55" fmla="*/ 1502 h 635"/>
                  <a:gd name="T56" fmla="*/ 131 w 74"/>
                  <a:gd name="T57" fmla="*/ 1512 h 635"/>
                  <a:gd name="T58" fmla="*/ 139 w 74"/>
                  <a:gd name="T59" fmla="*/ 1561 h 635"/>
                  <a:gd name="T60" fmla="*/ 161 w 74"/>
                  <a:gd name="T61" fmla="*/ 1559 h 635"/>
                  <a:gd name="T62" fmla="*/ 149 w 74"/>
                  <a:gd name="T63" fmla="*/ 1499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 h="635">
                    <a:moveTo>
                      <a:pt x="66" y="610"/>
                    </a:moveTo>
                    <a:cubicBezTo>
                      <a:pt x="63" y="606"/>
                      <a:pt x="63" y="606"/>
                      <a:pt x="63" y="606"/>
                    </a:cubicBezTo>
                    <a:cubicBezTo>
                      <a:pt x="61" y="603"/>
                      <a:pt x="61" y="603"/>
                      <a:pt x="61" y="603"/>
                    </a:cubicBezTo>
                    <a:cubicBezTo>
                      <a:pt x="56" y="596"/>
                      <a:pt x="52" y="588"/>
                      <a:pt x="47" y="582"/>
                    </a:cubicBezTo>
                    <a:cubicBezTo>
                      <a:pt x="45" y="580"/>
                      <a:pt x="42" y="577"/>
                      <a:pt x="46" y="572"/>
                    </a:cubicBezTo>
                    <a:cubicBezTo>
                      <a:pt x="49" y="569"/>
                      <a:pt x="52" y="565"/>
                      <a:pt x="55" y="560"/>
                    </a:cubicBezTo>
                    <a:cubicBezTo>
                      <a:pt x="55" y="560"/>
                      <a:pt x="55" y="560"/>
                      <a:pt x="55" y="560"/>
                    </a:cubicBezTo>
                    <a:cubicBezTo>
                      <a:pt x="56" y="558"/>
                      <a:pt x="57" y="556"/>
                      <a:pt x="58" y="554"/>
                    </a:cubicBezTo>
                    <a:cubicBezTo>
                      <a:pt x="58" y="554"/>
                      <a:pt x="58" y="553"/>
                      <a:pt x="58" y="553"/>
                    </a:cubicBezTo>
                    <a:cubicBezTo>
                      <a:pt x="58" y="553"/>
                      <a:pt x="58" y="553"/>
                      <a:pt x="58" y="553"/>
                    </a:cubicBezTo>
                    <a:cubicBezTo>
                      <a:pt x="69" y="526"/>
                      <a:pt x="66" y="499"/>
                      <a:pt x="62" y="456"/>
                    </a:cubicBezTo>
                    <a:cubicBezTo>
                      <a:pt x="58" y="407"/>
                      <a:pt x="58" y="407"/>
                      <a:pt x="58" y="407"/>
                    </a:cubicBezTo>
                    <a:cubicBezTo>
                      <a:pt x="55" y="373"/>
                      <a:pt x="52" y="352"/>
                      <a:pt x="49" y="331"/>
                    </a:cubicBezTo>
                    <a:cubicBezTo>
                      <a:pt x="45" y="305"/>
                      <a:pt x="41" y="279"/>
                      <a:pt x="40" y="229"/>
                    </a:cubicBezTo>
                    <a:cubicBezTo>
                      <a:pt x="38" y="143"/>
                      <a:pt x="38" y="52"/>
                      <a:pt x="38" y="0"/>
                    </a:cubicBezTo>
                    <a:cubicBezTo>
                      <a:pt x="22" y="1"/>
                      <a:pt x="22" y="1"/>
                      <a:pt x="22" y="1"/>
                    </a:cubicBezTo>
                    <a:cubicBezTo>
                      <a:pt x="22" y="53"/>
                      <a:pt x="26" y="143"/>
                      <a:pt x="28" y="229"/>
                    </a:cubicBezTo>
                    <a:cubicBezTo>
                      <a:pt x="29" y="281"/>
                      <a:pt x="33" y="306"/>
                      <a:pt x="37" y="333"/>
                    </a:cubicBezTo>
                    <a:cubicBezTo>
                      <a:pt x="40" y="353"/>
                      <a:pt x="46" y="373"/>
                      <a:pt x="48" y="407"/>
                    </a:cubicBezTo>
                    <a:cubicBezTo>
                      <a:pt x="53" y="456"/>
                      <a:pt x="53" y="456"/>
                      <a:pt x="53" y="456"/>
                    </a:cubicBezTo>
                    <a:cubicBezTo>
                      <a:pt x="58" y="502"/>
                      <a:pt x="61" y="529"/>
                      <a:pt x="48" y="555"/>
                    </a:cubicBezTo>
                    <a:cubicBezTo>
                      <a:pt x="44" y="562"/>
                      <a:pt x="40" y="565"/>
                      <a:pt x="34" y="573"/>
                    </a:cubicBezTo>
                    <a:cubicBezTo>
                      <a:pt x="19" y="593"/>
                      <a:pt x="0" y="614"/>
                      <a:pt x="4" y="629"/>
                    </a:cubicBezTo>
                    <a:cubicBezTo>
                      <a:pt x="14" y="629"/>
                      <a:pt x="14" y="629"/>
                      <a:pt x="14" y="629"/>
                    </a:cubicBezTo>
                    <a:cubicBezTo>
                      <a:pt x="12" y="622"/>
                      <a:pt x="22" y="605"/>
                      <a:pt x="31" y="592"/>
                    </a:cubicBezTo>
                    <a:cubicBezTo>
                      <a:pt x="33" y="590"/>
                      <a:pt x="40" y="589"/>
                      <a:pt x="42" y="591"/>
                    </a:cubicBezTo>
                    <a:cubicBezTo>
                      <a:pt x="46" y="596"/>
                      <a:pt x="51" y="603"/>
                      <a:pt x="53" y="608"/>
                    </a:cubicBezTo>
                    <a:cubicBezTo>
                      <a:pt x="55" y="611"/>
                      <a:pt x="55" y="611"/>
                      <a:pt x="55" y="611"/>
                    </a:cubicBezTo>
                    <a:cubicBezTo>
                      <a:pt x="58" y="615"/>
                      <a:pt x="58" y="615"/>
                      <a:pt x="58" y="615"/>
                    </a:cubicBezTo>
                    <a:cubicBezTo>
                      <a:pt x="63" y="622"/>
                      <a:pt x="63" y="627"/>
                      <a:pt x="62" y="635"/>
                    </a:cubicBezTo>
                    <a:cubicBezTo>
                      <a:pt x="72" y="634"/>
                      <a:pt x="72" y="634"/>
                      <a:pt x="72" y="634"/>
                    </a:cubicBezTo>
                    <a:cubicBezTo>
                      <a:pt x="74" y="621"/>
                      <a:pt x="70" y="617"/>
                      <a:pt x="66" y="61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4" name="Freeform 368">
                <a:extLst>
                  <a:ext uri="{FF2B5EF4-FFF2-40B4-BE49-F238E27FC236}">
                    <a16:creationId xmlns:a16="http://schemas.microsoft.com/office/drawing/2014/main" id="{836D47BB-0031-6E28-2494-2B2A97BFD409}"/>
                  </a:ext>
                </a:extLst>
              </p:cNvPr>
              <p:cNvSpPr>
                <a:spLocks/>
              </p:cNvSpPr>
              <p:nvPr/>
            </p:nvSpPr>
            <p:spPr bwMode="auto">
              <a:xfrm>
                <a:off x="1239" y="2639"/>
                <a:ext cx="96" cy="509"/>
              </a:xfrm>
              <a:custGeom>
                <a:avLst/>
                <a:gdLst>
                  <a:gd name="T0" fmla="*/ 104 w 74"/>
                  <a:gd name="T1" fmla="*/ 817 h 377"/>
                  <a:gd name="T2" fmla="*/ 51 w 74"/>
                  <a:gd name="T3" fmla="*/ 724 h 377"/>
                  <a:gd name="T4" fmla="*/ 51 w 74"/>
                  <a:gd name="T5" fmla="*/ 702 h 377"/>
                  <a:gd name="T6" fmla="*/ 44 w 74"/>
                  <a:gd name="T7" fmla="*/ 525 h 377"/>
                  <a:gd name="T8" fmla="*/ 38 w 74"/>
                  <a:gd name="T9" fmla="*/ 450 h 377"/>
                  <a:gd name="T10" fmla="*/ 101 w 74"/>
                  <a:gd name="T11" fmla="*/ 16 h 377"/>
                  <a:gd name="T12" fmla="*/ 79 w 74"/>
                  <a:gd name="T13" fmla="*/ 0 h 377"/>
                  <a:gd name="T14" fmla="*/ 10 w 74"/>
                  <a:gd name="T15" fmla="*/ 452 h 377"/>
                  <a:gd name="T16" fmla="*/ 17 w 74"/>
                  <a:gd name="T17" fmla="*/ 529 h 377"/>
                  <a:gd name="T18" fmla="*/ 29 w 74"/>
                  <a:gd name="T19" fmla="*/ 697 h 377"/>
                  <a:gd name="T20" fmla="*/ 23 w 74"/>
                  <a:gd name="T21" fmla="*/ 724 h 377"/>
                  <a:gd name="T22" fmla="*/ 42 w 74"/>
                  <a:gd name="T23" fmla="*/ 928 h 377"/>
                  <a:gd name="T24" fmla="*/ 52 w 74"/>
                  <a:gd name="T25" fmla="*/ 922 h 377"/>
                  <a:gd name="T26" fmla="*/ 42 w 74"/>
                  <a:gd name="T27" fmla="*/ 793 h 377"/>
                  <a:gd name="T28" fmla="*/ 51 w 74"/>
                  <a:gd name="T29" fmla="*/ 790 h 377"/>
                  <a:gd name="T30" fmla="*/ 86 w 74"/>
                  <a:gd name="T31" fmla="*/ 837 h 377"/>
                  <a:gd name="T32" fmla="*/ 141 w 74"/>
                  <a:gd name="T33" fmla="*/ 926 h 377"/>
                  <a:gd name="T34" fmla="*/ 162 w 74"/>
                  <a:gd name="T35" fmla="*/ 913 h 377"/>
                  <a:gd name="T36" fmla="*/ 104 w 74"/>
                  <a:gd name="T37" fmla="*/ 817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48" y="332"/>
                    </a:moveTo>
                    <a:cubicBezTo>
                      <a:pt x="37" y="320"/>
                      <a:pt x="26" y="309"/>
                      <a:pt x="23" y="294"/>
                    </a:cubicBezTo>
                    <a:cubicBezTo>
                      <a:pt x="23" y="285"/>
                      <a:pt x="23" y="285"/>
                      <a:pt x="23" y="285"/>
                    </a:cubicBezTo>
                    <a:cubicBezTo>
                      <a:pt x="26" y="261"/>
                      <a:pt x="23" y="237"/>
                      <a:pt x="20" y="213"/>
                    </a:cubicBezTo>
                    <a:cubicBezTo>
                      <a:pt x="17" y="183"/>
                      <a:pt x="17" y="183"/>
                      <a:pt x="17" y="183"/>
                    </a:cubicBezTo>
                    <a:cubicBezTo>
                      <a:pt x="12" y="130"/>
                      <a:pt x="14" y="56"/>
                      <a:pt x="46" y="7"/>
                    </a:cubicBezTo>
                    <a:cubicBezTo>
                      <a:pt x="36" y="0"/>
                      <a:pt x="36" y="0"/>
                      <a:pt x="36" y="0"/>
                    </a:cubicBezTo>
                    <a:cubicBezTo>
                      <a:pt x="2" y="53"/>
                      <a:pt x="0" y="129"/>
                      <a:pt x="5" y="184"/>
                    </a:cubicBezTo>
                    <a:cubicBezTo>
                      <a:pt x="8" y="215"/>
                      <a:pt x="8" y="215"/>
                      <a:pt x="8" y="215"/>
                    </a:cubicBezTo>
                    <a:cubicBezTo>
                      <a:pt x="11" y="237"/>
                      <a:pt x="15" y="261"/>
                      <a:pt x="13" y="283"/>
                    </a:cubicBezTo>
                    <a:cubicBezTo>
                      <a:pt x="11" y="294"/>
                      <a:pt x="11" y="294"/>
                      <a:pt x="11" y="294"/>
                    </a:cubicBezTo>
                    <a:cubicBezTo>
                      <a:pt x="8" y="322"/>
                      <a:pt x="5" y="350"/>
                      <a:pt x="19" y="377"/>
                    </a:cubicBezTo>
                    <a:cubicBezTo>
                      <a:pt x="24" y="375"/>
                      <a:pt x="24" y="375"/>
                      <a:pt x="24" y="375"/>
                    </a:cubicBezTo>
                    <a:cubicBezTo>
                      <a:pt x="15" y="359"/>
                      <a:pt x="17" y="340"/>
                      <a:pt x="19" y="322"/>
                    </a:cubicBezTo>
                    <a:cubicBezTo>
                      <a:pt x="19" y="320"/>
                      <a:pt x="22" y="320"/>
                      <a:pt x="23" y="321"/>
                    </a:cubicBezTo>
                    <a:cubicBezTo>
                      <a:pt x="27" y="328"/>
                      <a:pt x="33" y="334"/>
                      <a:pt x="39" y="340"/>
                    </a:cubicBezTo>
                    <a:cubicBezTo>
                      <a:pt x="49" y="352"/>
                      <a:pt x="63" y="360"/>
                      <a:pt x="65" y="376"/>
                    </a:cubicBezTo>
                    <a:cubicBezTo>
                      <a:pt x="74" y="371"/>
                      <a:pt x="74" y="371"/>
                      <a:pt x="74" y="371"/>
                    </a:cubicBezTo>
                    <a:cubicBezTo>
                      <a:pt x="71" y="351"/>
                      <a:pt x="58" y="344"/>
                      <a:pt x="48" y="332"/>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5" name="Freeform 369">
                <a:extLst>
                  <a:ext uri="{FF2B5EF4-FFF2-40B4-BE49-F238E27FC236}">
                    <a16:creationId xmlns:a16="http://schemas.microsoft.com/office/drawing/2014/main" id="{A7D30C61-3668-54EB-DE08-E4A9C133CC26}"/>
                  </a:ext>
                </a:extLst>
              </p:cNvPr>
              <p:cNvSpPr>
                <a:spLocks/>
              </p:cNvSpPr>
              <p:nvPr/>
            </p:nvSpPr>
            <p:spPr bwMode="auto">
              <a:xfrm>
                <a:off x="1292" y="2439"/>
                <a:ext cx="134" cy="1392"/>
              </a:xfrm>
              <a:custGeom>
                <a:avLst/>
                <a:gdLst>
                  <a:gd name="T0" fmla="*/ 213 w 103"/>
                  <a:gd name="T1" fmla="*/ 1946 h 1031"/>
                  <a:gd name="T2" fmla="*/ 215 w 103"/>
                  <a:gd name="T3" fmla="*/ 1724 h 1031"/>
                  <a:gd name="T4" fmla="*/ 185 w 103"/>
                  <a:gd name="T5" fmla="*/ 1393 h 1031"/>
                  <a:gd name="T6" fmla="*/ 181 w 103"/>
                  <a:gd name="T7" fmla="*/ 1245 h 1031"/>
                  <a:gd name="T8" fmla="*/ 176 w 103"/>
                  <a:gd name="T9" fmla="*/ 933 h 1031"/>
                  <a:gd name="T10" fmla="*/ 90 w 103"/>
                  <a:gd name="T11" fmla="*/ 301 h 1031"/>
                  <a:gd name="T12" fmla="*/ 38 w 103"/>
                  <a:gd name="T13" fmla="*/ 0 h 1031"/>
                  <a:gd name="T14" fmla="*/ 5 w 103"/>
                  <a:gd name="T15" fmla="*/ 12 h 1031"/>
                  <a:gd name="T16" fmla="*/ 56 w 103"/>
                  <a:gd name="T17" fmla="*/ 311 h 1031"/>
                  <a:gd name="T18" fmla="*/ 141 w 103"/>
                  <a:gd name="T19" fmla="*/ 771 h 1031"/>
                  <a:gd name="T20" fmla="*/ 139 w 103"/>
                  <a:gd name="T21" fmla="*/ 803 h 1031"/>
                  <a:gd name="T22" fmla="*/ 95 w 103"/>
                  <a:gd name="T23" fmla="*/ 879 h 1031"/>
                  <a:gd name="T24" fmla="*/ 39 w 103"/>
                  <a:gd name="T25" fmla="*/ 994 h 1031"/>
                  <a:gd name="T26" fmla="*/ 61 w 103"/>
                  <a:gd name="T27" fmla="*/ 1011 h 1031"/>
                  <a:gd name="T28" fmla="*/ 117 w 103"/>
                  <a:gd name="T29" fmla="*/ 899 h 1031"/>
                  <a:gd name="T30" fmla="*/ 141 w 103"/>
                  <a:gd name="T31" fmla="*/ 859 h 1031"/>
                  <a:gd name="T32" fmla="*/ 147 w 103"/>
                  <a:gd name="T33" fmla="*/ 864 h 1031"/>
                  <a:gd name="T34" fmla="*/ 148 w 103"/>
                  <a:gd name="T35" fmla="*/ 913 h 1031"/>
                  <a:gd name="T36" fmla="*/ 152 w 103"/>
                  <a:gd name="T37" fmla="*/ 1245 h 1031"/>
                  <a:gd name="T38" fmla="*/ 159 w 103"/>
                  <a:gd name="T39" fmla="*/ 1393 h 1031"/>
                  <a:gd name="T40" fmla="*/ 174 w 103"/>
                  <a:gd name="T41" fmla="*/ 1595 h 1031"/>
                  <a:gd name="T42" fmla="*/ 169 w 103"/>
                  <a:gd name="T43" fmla="*/ 1624 h 1031"/>
                  <a:gd name="T44" fmla="*/ 146 w 103"/>
                  <a:gd name="T45" fmla="*/ 1650 h 1031"/>
                  <a:gd name="T46" fmla="*/ 125 w 103"/>
                  <a:gd name="T47" fmla="*/ 1667 h 1031"/>
                  <a:gd name="T48" fmla="*/ 68 w 103"/>
                  <a:gd name="T49" fmla="*/ 1797 h 1031"/>
                  <a:gd name="T50" fmla="*/ 95 w 103"/>
                  <a:gd name="T51" fmla="*/ 1794 h 1031"/>
                  <a:gd name="T52" fmla="*/ 146 w 103"/>
                  <a:gd name="T53" fmla="*/ 1688 h 1031"/>
                  <a:gd name="T54" fmla="*/ 163 w 103"/>
                  <a:gd name="T55" fmla="*/ 1671 h 1031"/>
                  <a:gd name="T56" fmla="*/ 185 w 103"/>
                  <a:gd name="T57" fmla="*/ 1681 h 1031"/>
                  <a:gd name="T58" fmla="*/ 191 w 103"/>
                  <a:gd name="T59" fmla="*/ 1734 h 1031"/>
                  <a:gd name="T60" fmla="*/ 187 w 103"/>
                  <a:gd name="T61" fmla="*/ 1948 h 1031"/>
                  <a:gd name="T62" fmla="*/ 190 w 103"/>
                  <a:gd name="T63" fmla="*/ 1982 h 1031"/>
                  <a:gd name="T64" fmla="*/ 170 w 103"/>
                  <a:gd name="T65" fmla="*/ 2062 h 1031"/>
                  <a:gd name="T66" fmla="*/ 154 w 103"/>
                  <a:gd name="T67" fmla="*/ 2275 h 1031"/>
                  <a:gd name="T68" fmla="*/ 154 w 103"/>
                  <a:gd name="T69" fmla="*/ 2328 h 1031"/>
                  <a:gd name="T70" fmla="*/ 134 w 103"/>
                  <a:gd name="T71" fmla="*/ 2521 h 1031"/>
                  <a:gd name="T72" fmla="*/ 156 w 103"/>
                  <a:gd name="T73" fmla="*/ 2537 h 1031"/>
                  <a:gd name="T74" fmla="*/ 181 w 103"/>
                  <a:gd name="T75" fmla="*/ 2326 h 1031"/>
                  <a:gd name="T76" fmla="*/ 181 w 103"/>
                  <a:gd name="T77" fmla="*/ 2275 h 1031"/>
                  <a:gd name="T78" fmla="*/ 193 w 103"/>
                  <a:gd name="T79" fmla="*/ 2087 h 1031"/>
                  <a:gd name="T80" fmla="*/ 204 w 103"/>
                  <a:gd name="T81" fmla="*/ 2380 h 1031"/>
                  <a:gd name="T82" fmla="*/ 204 w 103"/>
                  <a:gd name="T83" fmla="*/ 2402 h 1031"/>
                  <a:gd name="T84" fmla="*/ 213 w 103"/>
                  <a:gd name="T85" fmla="*/ 1946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3" h="1031">
                    <a:moveTo>
                      <a:pt x="97" y="790"/>
                    </a:moveTo>
                    <a:cubicBezTo>
                      <a:pt x="96" y="764"/>
                      <a:pt x="103" y="733"/>
                      <a:pt x="98" y="701"/>
                    </a:cubicBezTo>
                    <a:cubicBezTo>
                      <a:pt x="91" y="656"/>
                      <a:pt x="85" y="610"/>
                      <a:pt x="84" y="566"/>
                    </a:cubicBezTo>
                    <a:cubicBezTo>
                      <a:pt x="82" y="506"/>
                      <a:pt x="82" y="506"/>
                      <a:pt x="82" y="506"/>
                    </a:cubicBezTo>
                    <a:cubicBezTo>
                      <a:pt x="80" y="474"/>
                      <a:pt x="78" y="456"/>
                      <a:pt x="80" y="379"/>
                    </a:cubicBezTo>
                    <a:cubicBezTo>
                      <a:pt x="81" y="309"/>
                      <a:pt x="60" y="202"/>
                      <a:pt x="41" y="122"/>
                    </a:cubicBezTo>
                    <a:cubicBezTo>
                      <a:pt x="27" y="69"/>
                      <a:pt x="15" y="17"/>
                      <a:pt x="17" y="0"/>
                    </a:cubicBezTo>
                    <a:cubicBezTo>
                      <a:pt x="2" y="5"/>
                      <a:pt x="2" y="5"/>
                      <a:pt x="2" y="5"/>
                    </a:cubicBezTo>
                    <a:cubicBezTo>
                      <a:pt x="0" y="24"/>
                      <a:pt x="11" y="69"/>
                      <a:pt x="25" y="126"/>
                    </a:cubicBezTo>
                    <a:cubicBezTo>
                      <a:pt x="39" y="184"/>
                      <a:pt x="56" y="253"/>
                      <a:pt x="64" y="313"/>
                    </a:cubicBezTo>
                    <a:cubicBezTo>
                      <a:pt x="64" y="316"/>
                      <a:pt x="64" y="325"/>
                      <a:pt x="63" y="327"/>
                    </a:cubicBezTo>
                    <a:cubicBezTo>
                      <a:pt x="58" y="338"/>
                      <a:pt x="51" y="348"/>
                      <a:pt x="43" y="357"/>
                    </a:cubicBezTo>
                    <a:cubicBezTo>
                      <a:pt x="33" y="371"/>
                      <a:pt x="22" y="384"/>
                      <a:pt x="18" y="404"/>
                    </a:cubicBezTo>
                    <a:cubicBezTo>
                      <a:pt x="28" y="411"/>
                      <a:pt x="28" y="411"/>
                      <a:pt x="28" y="411"/>
                    </a:cubicBezTo>
                    <a:cubicBezTo>
                      <a:pt x="32" y="394"/>
                      <a:pt x="43" y="378"/>
                      <a:pt x="53" y="365"/>
                    </a:cubicBezTo>
                    <a:cubicBezTo>
                      <a:pt x="57" y="360"/>
                      <a:pt x="61" y="354"/>
                      <a:pt x="64" y="349"/>
                    </a:cubicBezTo>
                    <a:cubicBezTo>
                      <a:pt x="65" y="348"/>
                      <a:pt x="67" y="349"/>
                      <a:pt x="67" y="351"/>
                    </a:cubicBezTo>
                    <a:cubicBezTo>
                      <a:pt x="68" y="358"/>
                      <a:pt x="68" y="365"/>
                      <a:pt x="68" y="371"/>
                    </a:cubicBezTo>
                    <a:cubicBezTo>
                      <a:pt x="66" y="449"/>
                      <a:pt x="68" y="474"/>
                      <a:pt x="69" y="506"/>
                    </a:cubicBezTo>
                    <a:cubicBezTo>
                      <a:pt x="72" y="566"/>
                      <a:pt x="72" y="566"/>
                      <a:pt x="72" y="566"/>
                    </a:cubicBezTo>
                    <a:cubicBezTo>
                      <a:pt x="72" y="592"/>
                      <a:pt x="75" y="620"/>
                      <a:pt x="79" y="648"/>
                    </a:cubicBezTo>
                    <a:cubicBezTo>
                      <a:pt x="79" y="650"/>
                      <a:pt x="78" y="658"/>
                      <a:pt x="77" y="660"/>
                    </a:cubicBezTo>
                    <a:cubicBezTo>
                      <a:pt x="75" y="663"/>
                      <a:pt x="71" y="666"/>
                      <a:pt x="66" y="670"/>
                    </a:cubicBezTo>
                    <a:cubicBezTo>
                      <a:pt x="57" y="678"/>
                      <a:pt x="57" y="678"/>
                      <a:pt x="57" y="678"/>
                    </a:cubicBezTo>
                    <a:cubicBezTo>
                      <a:pt x="45" y="690"/>
                      <a:pt x="30" y="710"/>
                      <a:pt x="31" y="730"/>
                    </a:cubicBezTo>
                    <a:cubicBezTo>
                      <a:pt x="43" y="729"/>
                      <a:pt x="43" y="729"/>
                      <a:pt x="43" y="729"/>
                    </a:cubicBezTo>
                    <a:cubicBezTo>
                      <a:pt x="42" y="713"/>
                      <a:pt x="56" y="696"/>
                      <a:pt x="66" y="686"/>
                    </a:cubicBezTo>
                    <a:cubicBezTo>
                      <a:pt x="74" y="679"/>
                      <a:pt x="74" y="679"/>
                      <a:pt x="74" y="679"/>
                    </a:cubicBezTo>
                    <a:cubicBezTo>
                      <a:pt x="79" y="674"/>
                      <a:pt x="83" y="679"/>
                      <a:pt x="84" y="683"/>
                    </a:cubicBezTo>
                    <a:cubicBezTo>
                      <a:pt x="85" y="690"/>
                      <a:pt x="86" y="697"/>
                      <a:pt x="87" y="704"/>
                    </a:cubicBezTo>
                    <a:cubicBezTo>
                      <a:pt x="91" y="736"/>
                      <a:pt x="84" y="766"/>
                      <a:pt x="85" y="792"/>
                    </a:cubicBezTo>
                    <a:cubicBezTo>
                      <a:pt x="86" y="796"/>
                      <a:pt x="86" y="801"/>
                      <a:pt x="86" y="805"/>
                    </a:cubicBezTo>
                    <a:cubicBezTo>
                      <a:pt x="84" y="816"/>
                      <a:pt x="81" y="827"/>
                      <a:pt x="78" y="838"/>
                    </a:cubicBezTo>
                    <a:cubicBezTo>
                      <a:pt x="71" y="865"/>
                      <a:pt x="70" y="893"/>
                      <a:pt x="70" y="924"/>
                    </a:cubicBezTo>
                    <a:cubicBezTo>
                      <a:pt x="70" y="946"/>
                      <a:pt x="70" y="946"/>
                      <a:pt x="70" y="946"/>
                    </a:cubicBezTo>
                    <a:cubicBezTo>
                      <a:pt x="71" y="975"/>
                      <a:pt x="77" y="1000"/>
                      <a:pt x="61" y="1024"/>
                    </a:cubicBezTo>
                    <a:cubicBezTo>
                      <a:pt x="71" y="1031"/>
                      <a:pt x="71" y="1031"/>
                      <a:pt x="71" y="1031"/>
                    </a:cubicBezTo>
                    <a:cubicBezTo>
                      <a:pt x="90" y="1004"/>
                      <a:pt x="83" y="975"/>
                      <a:pt x="82" y="945"/>
                    </a:cubicBezTo>
                    <a:cubicBezTo>
                      <a:pt x="82" y="924"/>
                      <a:pt x="82" y="924"/>
                      <a:pt x="82" y="924"/>
                    </a:cubicBezTo>
                    <a:cubicBezTo>
                      <a:pt x="82" y="898"/>
                      <a:pt x="81" y="873"/>
                      <a:pt x="88" y="848"/>
                    </a:cubicBezTo>
                    <a:cubicBezTo>
                      <a:pt x="89" y="914"/>
                      <a:pt x="93" y="967"/>
                      <a:pt x="93" y="967"/>
                    </a:cubicBezTo>
                    <a:cubicBezTo>
                      <a:pt x="93" y="976"/>
                      <a:pt x="93" y="976"/>
                      <a:pt x="93" y="976"/>
                    </a:cubicBezTo>
                    <a:cubicBezTo>
                      <a:pt x="93" y="975"/>
                      <a:pt x="98" y="878"/>
                      <a:pt x="97" y="79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6" name="Freeform 370">
                <a:extLst>
                  <a:ext uri="{FF2B5EF4-FFF2-40B4-BE49-F238E27FC236}">
                    <a16:creationId xmlns:a16="http://schemas.microsoft.com/office/drawing/2014/main" id="{534C8A93-92D7-9530-6E53-D88EB0CAD558}"/>
                  </a:ext>
                </a:extLst>
              </p:cNvPr>
              <p:cNvSpPr>
                <a:spLocks/>
              </p:cNvSpPr>
              <p:nvPr/>
            </p:nvSpPr>
            <p:spPr bwMode="auto">
              <a:xfrm>
                <a:off x="1236" y="3184"/>
                <a:ext cx="177" cy="895"/>
              </a:xfrm>
              <a:custGeom>
                <a:avLst/>
                <a:gdLst>
                  <a:gd name="T0" fmla="*/ 285 w 136"/>
                  <a:gd name="T1" fmla="*/ 1245 h 663"/>
                  <a:gd name="T2" fmla="*/ 241 w 136"/>
                  <a:gd name="T3" fmla="*/ 1141 h 663"/>
                  <a:gd name="T4" fmla="*/ 282 w 136"/>
                  <a:gd name="T5" fmla="*/ 1328 h 663"/>
                  <a:gd name="T6" fmla="*/ 271 w 136"/>
                  <a:gd name="T7" fmla="*/ 1454 h 663"/>
                  <a:gd name="T8" fmla="*/ 181 w 136"/>
                  <a:gd name="T9" fmla="*/ 1552 h 663"/>
                  <a:gd name="T10" fmla="*/ 137 w 136"/>
                  <a:gd name="T11" fmla="*/ 1542 h 663"/>
                  <a:gd name="T12" fmla="*/ 72 w 136"/>
                  <a:gd name="T13" fmla="*/ 1505 h 663"/>
                  <a:gd name="T14" fmla="*/ 72 w 136"/>
                  <a:gd name="T15" fmla="*/ 1500 h 663"/>
                  <a:gd name="T16" fmla="*/ 79 w 136"/>
                  <a:gd name="T17" fmla="*/ 1478 h 663"/>
                  <a:gd name="T18" fmla="*/ 187 w 136"/>
                  <a:gd name="T19" fmla="*/ 1259 h 663"/>
                  <a:gd name="T20" fmla="*/ 147 w 136"/>
                  <a:gd name="T21" fmla="*/ 944 h 663"/>
                  <a:gd name="T22" fmla="*/ 163 w 136"/>
                  <a:gd name="T23" fmla="*/ 108 h 663"/>
                  <a:gd name="T24" fmla="*/ 152 w 136"/>
                  <a:gd name="T25" fmla="*/ 1 h 663"/>
                  <a:gd name="T26" fmla="*/ 86 w 136"/>
                  <a:gd name="T27" fmla="*/ 377 h 663"/>
                  <a:gd name="T28" fmla="*/ 141 w 136"/>
                  <a:gd name="T29" fmla="*/ 1026 h 663"/>
                  <a:gd name="T30" fmla="*/ 102 w 136"/>
                  <a:gd name="T31" fmla="*/ 1421 h 663"/>
                  <a:gd name="T32" fmla="*/ 52 w 136"/>
                  <a:gd name="T33" fmla="*/ 1481 h 663"/>
                  <a:gd name="T34" fmla="*/ 0 w 136"/>
                  <a:gd name="T35" fmla="*/ 1525 h 663"/>
                  <a:gd name="T36" fmla="*/ 44 w 136"/>
                  <a:gd name="T37" fmla="*/ 1517 h 663"/>
                  <a:gd name="T38" fmla="*/ 60 w 136"/>
                  <a:gd name="T39" fmla="*/ 1531 h 663"/>
                  <a:gd name="T40" fmla="*/ 30 w 136"/>
                  <a:gd name="T41" fmla="*/ 1573 h 663"/>
                  <a:gd name="T42" fmla="*/ 94 w 136"/>
                  <a:gd name="T43" fmla="*/ 1552 h 663"/>
                  <a:gd name="T44" fmla="*/ 66 w 136"/>
                  <a:gd name="T45" fmla="*/ 1594 h 663"/>
                  <a:gd name="T46" fmla="*/ 124 w 136"/>
                  <a:gd name="T47" fmla="*/ 1561 h 663"/>
                  <a:gd name="T48" fmla="*/ 134 w 136"/>
                  <a:gd name="T49" fmla="*/ 1567 h 663"/>
                  <a:gd name="T50" fmla="*/ 128 w 136"/>
                  <a:gd name="T51" fmla="*/ 1615 h 663"/>
                  <a:gd name="T52" fmla="*/ 178 w 136"/>
                  <a:gd name="T53" fmla="*/ 1573 h 663"/>
                  <a:gd name="T54" fmla="*/ 217 w 136"/>
                  <a:gd name="T55" fmla="*/ 1588 h 663"/>
                  <a:gd name="T56" fmla="*/ 234 w 136"/>
                  <a:gd name="T57" fmla="*/ 1631 h 663"/>
                  <a:gd name="T58" fmla="*/ 241 w 136"/>
                  <a:gd name="T59" fmla="*/ 1569 h 663"/>
                  <a:gd name="T60" fmla="*/ 288 w 136"/>
                  <a:gd name="T61" fmla="*/ 1459 h 663"/>
                  <a:gd name="T62" fmla="*/ 299 w 136"/>
                  <a:gd name="T63" fmla="*/ 1323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663">
                    <a:moveTo>
                      <a:pt x="136" y="538"/>
                    </a:moveTo>
                    <a:cubicBezTo>
                      <a:pt x="135" y="528"/>
                      <a:pt x="132" y="517"/>
                      <a:pt x="129" y="506"/>
                    </a:cubicBezTo>
                    <a:cubicBezTo>
                      <a:pt x="124" y="490"/>
                      <a:pt x="117" y="475"/>
                      <a:pt x="122" y="462"/>
                    </a:cubicBezTo>
                    <a:cubicBezTo>
                      <a:pt x="109" y="464"/>
                      <a:pt x="109" y="464"/>
                      <a:pt x="109" y="464"/>
                    </a:cubicBezTo>
                    <a:cubicBezTo>
                      <a:pt x="103" y="480"/>
                      <a:pt x="116" y="492"/>
                      <a:pt x="121" y="510"/>
                    </a:cubicBezTo>
                    <a:cubicBezTo>
                      <a:pt x="124" y="521"/>
                      <a:pt x="127" y="531"/>
                      <a:pt x="128" y="540"/>
                    </a:cubicBezTo>
                    <a:cubicBezTo>
                      <a:pt x="128" y="552"/>
                      <a:pt x="126" y="569"/>
                      <a:pt x="124" y="583"/>
                    </a:cubicBezTo>
                    <a:cubicBezTo>
                      <a:pt x="123" y="591"/>
                      <a:pt x="123" y="591"/>
                      <a:pt x="123" y="591"/>
                    </a:cubicBezTo>
                    <a:cubicBezTo>
                      <a:pt x="123" y="591"/>
                      <a:pt x="125" y="617"/>
                      <a:pt x="113" y="626"/>
                    </a:cubicBezTo>
                    <a:cubicBezTo>
                      <a:pt x="108" y="630"/>
                      <a:pt x="97" y="634"/>
                      <a:pt x="82" y="631"/>
                    </a:cubicBezTo>
                    <a:cubicBezTo>
                      <a:pt x="68" y="628"/>
                      <a:pt x="68" y="628"/>
                      <a:pt x="68" y="628"/>
                    </a:cubicBezTo>
                    <a:cubicBezTo>
                      <a:pt x="66" y="628"/>
                      <a:pt x="64" y="627"/>
                      <a:pt x="62" y="627"/>
                    </a:cubicBezTo>
                    <a:cubicBezTo>
                      <a:pt x="62" y="627"/>
                      <a:pt x="57" y="624"/>
                      <a:pt x="56" y="625"/>
                    </a:cubicBezTo>
                    <a:cubicBezTo>
                      <a:pt x="43" y="622"/>
                      <a:pt x="34" y="616"/>
                      <a:pt x="32" y="612"/>
                    </a:cubicBezTo>
                    <a:cubicBezTo>
                      <a:pt x="32" y="611"/>
                      <a:pt x="32" y="611"/>
                      <a:pt x="32" y="610"/>
                    </a:cubicBezTo>
                    <a:cubicBezTo>
                      <a:pt x="32" y="610"/>
                      <a:pt x="32" y="610"/>
                      <a:pt x="32" y="610"/>
                    </a:cubicBezTo>
                    <a:cubicBezTo>
                      <a:pt x="32" y="610"/>
                      <a:pt x="32" y="610"/>
                      <a:pt x="32" y="610"/>
                    </a:cubicBezTo>
                    <a:cubicBezTo>
                      <a:pt x="32" y="607"/>
                      <a:pt x="33" y="604"/>
                      <a:pt x="36" y="601"/>
                    </a:cubicBezTo>
                    <a:cubicBezTo>
                      <a:pt x="41" y="594"/>
                      <a:pt x="46" y="589"/>
                      <a:pt x="52" y="584"/>
                    </a:cubicBezTo>
                    <a:cubicBezTo>
                      <a:pt x="67" y="571"/>
                      <a:pt x="82" y="558"/>
                      <a:pt x="85" y="512"/>
                    </a:cubicBezTo>
                    <a:cubicBezTo>
                      <a:pt x="86" y="486"/>
                      <a:pt x="81" y="460"/>
                      <a:pt x="73" y="416"/>
                    </a:cubicBezTo>
                    <a:cubicBezTo>
                      <a:pt x="67" y="384"/>
                      <a:pt x="67" y="384"/>
                      <a:pt x="67" y="384"/>
                    </a:cubicBezTo>
                    <a:cubicBezTo>
                      <a:pt x="56" y="327"/>
                      <a:pt x="44" y="241"/>
                      <a:pt x="51" y="154"/>
                    </a:cubicBezTo>
                    <a:cubicBezTo>
                      <a:pt x="54" y="105"/>
                      <a:pt x="65" y="69"/>
                      <a:pt x="74" y="44"/>
                    </a:cubicBezTo>
                    <a:cubicBezTo>
                      <a:pt x="79" y="25"/>
                      <a:pt x="85" y="11"/>
                      <a:pt x="85" y="0"/>
                    </a:cubicBezTo>
                    <a:cubicBezTo>
                      <a:pt x="69" y="1"/>
                      <a:pt x="69" y="1"/>
                      <a:pt x="69" y="1"/>
                    </a:cubicBezTo>
                    <a:cubicBezTo>
                      <a:pt x="69" y="9"/>
                      <a:pt x="67" y="23"/>
                      <a:pt x="62" y="40"/>
                    </a:cubicBezTo>
                    <a:cubicBezTo>
                      <a:pt x="54" y="66"/>
                      <a:pt x="42" y="102"/>
                      <a:pt x="39" y="153"/>
                    </a:cubicBezTo>
                    <a:cubicBezTo>
                      <a:pt x="32" y="241"/>
                      <a:pt x="47" y="327"/>
                      <a:pt x="58" y="385"/>
                    </a:cubicBezTo>
                    <a:cubicBezTo>
                      <a:pt x="64" y="417"/>
                      <a:pt x="64" y="417"/>
                      <a:pt x="64" y="417"/>
                    </a:cubicBezTo>
                    <a:cubicBezTo>
                      <a:pt x="72" y="459"/>
                      <a:pt x="79" y="490"/>
                      <a:pt x="78" y="513"/>
                    </a:cubicBezTo>
                    <a:cubicBezTo>
                      <a:pt x="75" y="554"/>
                      <a:pt x="60" y="566"/>
                      <a:pt x="46" y="578"/>
                    </a:cubicBezTo>
                    <a:cubicBezTo>
                      <a:pt x="39" y="584"/>
                      <a:pt x="33" y="589"/>
                      <a:pt x="27" y="597"/>
                    </a:cubicBezTo>
                    <a:cubicBezTo>
                      <a:pt x="26" y="599"/>
                      <a:pt x="25" y="601"/>
                      <a:pt x="24" y="602"/>
                    </a:cubicBezTo>
                    <a:cubicBezTo>
                      <a:pt x="23" y="604"/>
                      <a:pt x="17" y="612"/>
                      <a:pt x="15" y="613"/>
                    </a:cubicBezTo>
                    <a:cubicBezTo>
                      <a:pt x="12" y="616"/>
                      <a:pt x="7" y="619"/>
                      <a:pt x="0" y="620"/>
                    </a:cubicBezTo>
                    <a:cubicBezTo>
                      <a:pt x="1" y="624"/>
                      <a:pt x="1" y="624"/>
                      <a:pt x="1" y="624"/>
                    </a:cubicBezTo>
                    <a:cubicBezTo>
                      <a:pt x="10" y="621"/>
                      <a:pt x="16" y="622"/>
                      <a:pt x="20" y="617"/>
                    </a:cubicBezTo>
                    <a:cubicBezTo>
                      <a:pt x="20" y="617"/>
                      <a:pt x="21" y="617"/>
                      <a:pt x="21" y="617"/>
                    </a:cubicBezTo>
                    <a:cubicBezTo>
                      <a:pt x="22" y="618"/>
                      <a:pt x="26" y="621"/>
                      <a:pt x="27" y="622"/>
                    </a:cubicBezTo>
                    <a:cubicBezTo>
                      <a:pt x="21" y="626"/>
                      <a:pt x="16" y="630"/>
                      <a:pt x="11" y="635"/>
                    </a:cubicBezTo>
                    <a:cubicBezTo>
                      <a:pt x="14" y="639"/>
                      <a:pt x="14" y="639"/>
                      <a:pt x="14" y="639"/>
                    </a:cubicBezTo>
                    <a:cubicBezTo>
                      <a:pt x="19" y="633"/>
                      <a:pt x="28" y="631"/>
                      <a:pt x="35" y="628"/>
                    </a:cubicBezTo>
                    <a:cubicBezTo>
                      <a:pt x="36" y="629"/>
                      <a:pt x="39" y="630"/>
                      <a:pt x="42" y="631"/>
                    </a:cubicBezTo>
                    <a:cubicBezTo>
                      <a:pt x="43" y="631"/>
                      <a:pt x="43" y="633"/>
                      <a:pt x="42" y="633"/>
                    </a:cubicBezTo>
                    <a:cubicBezTo>
                      <a:pt x="37" y="637"/>
                      <a:pt x="32" y="641"/>
                      <a:pt x="30" y="648"/>
                    </a:cubicBezTo>
                    <a:cubicBezTo>
                      <a:pt x="34" y="649"/>
                      <a:pt x="34" y="649"/>
                      <a:pt x="34" y="649"/>
                    </a:cubicBezTo>
                    <a:cubicBezTo>
                      <a:pt x="37" y="640"/>
                      <a:pt x="49" y="638"/>
                      <a:pt x="56" y="634"/>
                    </a:cubicBezTo>
                    <a:cubicBezTo>
                      <a:pt x="57" y="634"/>
                      <a:pt x="58" y="635"/>
                      <a:pt x="60" y="635"/>
                    </a:cubicBezTo>
                    <a:cubicBezTo>
                      <a:pt x="60" y="635"/>
                      <a:pt x="61" y="636"/>
                      <a:pt x="61" y="637"/>
                    </a:cubicBezTo>
                    <a:cubicBezTo>
                      <a:pt x="56" y="642"/>
                      <a:pt x="53" y="648"/>
                      <a:pt x="54" y="656"/>
                    </a:cubicBezTo>
                    <a:cubicBezTo>
                      <a:pt x="58" y="656"/>
                      <a:pt x="58" y="656"/>
                      <a:pt x="58" y="656"/>
                    </a:cubicBezTo>
                    <a:cubicBezTo>
                      <a:pt x="57" y="648"/>
                      <a:pt x="67" y="639"/>
                      <a:pt x="70" y="638"/>
                    </a:cubicBezTo>
                    <a:cubicBezTo>
                      <a:pt x="73" y="637"/>
                      <a:pt x="81" y="639"/>
                      <a:pt x="81" y="639"/>
                    </a:cubicBezTo>
                    <a:cubicBezTo>
                      <a:pt x="85" y="640"/>
                      <a:pt x="88" y="640"/>
                      <a:pt x="91" y="641"/>
                    </a:cubicBezTo>
                    <a:cubicBezTo>
                      <a:pt x="95" y="641"/>
                      <a:pt x="98" y="645"/>
                      <a:pt x="98" y="645"/>
                    </a:cubicBezTo>
                    <a:cubicBezTo>
                      <a:pt x="97" y="651"/>
                      <a:pt x="100" y="657"/>
                      <a:pt x="101" y="663"/>
                    </a:cubicBezTo>
                    <a:cubicBezTo>
                      <a:pt x="106" y="663"/>
                      <a:pt x="106" y="663"/>
                      <a:pt x="106" y="663"/>
                    </a:cubicBezTo>
                    <a:cubicBezTo>
                      <a:pt x="105" y="657"/>
                      <a:pt x="105" y="651"/>
                      <a:pt x="105" y="645"/>
                    </a:cubicBezTo>
                    <a:cubicBezTo>
                      <a:pt x="105" y="645"/>
                      <a:pt x="104" y="639"/>
                      <a:pt x="109" y="638"/>
                    </a:cubicBezTo>
                    <a:cubicBezTo>
                      <a:pt x="114" y="637"/>
                      <a:pt x="117" y="635"/>
                      <a:pt x="121" y="632"/>
                    </a:cubicBezTo>
                    <a:cubicBezTo>
                      <a:pt x="130" y="625"/>
                      <a:pt x="130" y="612"/>
                      <a:pt x="131" y="593"/>
                    </a:cubicBezTo>
                    <a:cubicBezTo>
                      <a:pt x="132" y="583"/>
                      <a:pt x="132" y="583"/>
                      <a:pt x="132" y="583"/>
                    </a:cubicBezTo>
                    <a:cubicBezTo>
                      <a:pt x="134" y="568"/>
                      <a:pt x="136" y="551"/>
                      <a:pt x="136" y="538"/>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7" name="Freeform 371">
                <a:extLst>
                  <a:ext uri="{FF2B5EF4-FFF2-40B4-BE49-F238E27FC236}">
                    <a16:creationId xmlns:a16="http://schemas.microsoft.com/office/drawing/2014/main" id="{76CD0F2C-54F5-7155-9DDA-3ECFE0034D84}"/>
                  </a:ext>
                </a:extLst>
              </p:cNvPr>
              <p:cNvSpPr>
                <a:spLocks/>
              </p:cNvSpPr>
              <p:nvPr/>
            </p:nvSpPr>
            <p:spPr bwMode="auto">
              <a:xfrm>
                <a:off x="1017" y="1405"/>
                <a:ext cx="177" cy="768"/>
              </a:xfrm>
              <a:custGeom>
                <a:avLst/>
                <a:gdLst>
                  <a:gd name="T0" fmla="*/ 56 w 136"/>
                  <a:gd name="T1" fmla="*/ 583 h 569"/>
                  <a:gd name="T2" fmla="*/ 34 w 136"/>
                  <a:gd name="T3" fmla="*/ 807 h 569"/>
                  <a:gd name="T4" fmla="*/ 12 w 136"/>
                  <a:gd name="T5" fmla="*/ 1007 h 569"/>
                  <a:gd name="T6" fmla="*/ 7 w 136"/>
                  <a:gd name="T7" fmla="*/ 1239 h 569"/>
                  <a:gd name="T8" fmla="*/ 12 w 136"/>
                  <a:gd name="T9" fmla="*/ 1397 h 569"/>
                  <a:gd name="T10" fmla="*/ 34 w 136"/>
                  <a:gd name="T11" fmla="*/ 1400 h 569"/>
                  <a:gd name="T12" fmla="*/ 34 w 136"/>
                  <a:gd name="T13" fmla="*/ 1239 h 569"/>
                  <a:gd name="T14" fmla="*/ 38 w 136"/>
                  <a:gd name="T15" fmla="*/ 1015 h 569"/>
                  <a:gd name="T16" fmla="*/ 60 w 136"/>
                  <a:gd name="T17" fmla="*/ 808 h 569"/>
                  <a:gd name="T18" fmla="*/ 81 w 136"/>
                  <a:gd name="T19" fmla="*/ 584 h 569"/>
                  <a:gd name="T20" fmla="*/ 299 w 136"/>
                  <a:gd name="T21" fmla="*/ 24 h 569"/>
                  <a:gd name="T22" fmla="*/ 286 w 136"/>
                  <a:gd name="T23" fmla="*/ 0 h 569"/>
                  <a:gd name="T24" fmla="*/ 56 w 136"/>
                  <a:gd name="T25" fmla="*/ 583 h 5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569">
                    <a:moveTo>
                      <a:pt x="25" y="237"/>
                    </a:moveTo>
                    <a:cubicBezTo>
                      <a:pt x="15" y="328"/>
                      <a:pt x="15" y="328"/>
                      <a:pt x="15" y="328"/>
                    </a:cubicBezTo>
                    <a:cubicBezTo>
                      <a:pt x="12" y="367"/>
                      <a:pt x="10" y="386"/>
                      <a:pt x="5" y="410"/>
                    </a:cubicBezTo>
                    <a:cubicBezTo>
                      <a:pt x="0" y="434"/>
                      <a:pt x="2" y="470"/>
                      <a:pt x="3" y="504"/>
                    </a:cubicBezTo>
                    <a:cubicBezTo>
                      <a:pt x="4" y="527"/>
                      <a:pt x="6" y="549"/>
                      <a:pt x="5" y="568"/>
                    </a:cubicBezTo>
                    <a:cubicBezTo>
                      <a:pt x="15" y="569"/>
                      <a:pt x="15" y="569"/>
                      <a:pt x="15" y="569"/>
                    </a:cubicBezTo>
                    <a:cubicBezTo>
                      <a:pt x="16" y="550"/>
                      <a:pt x="16" y="527"/>
                      <a:pt x="15" y="504"/>
                    </a:cubicBezTo>
                    <a:cubicBezTo>
                      <a:pt x="14" y="470"/>
                      <a:pt x="12" y="435"/>
                      <a:pt x="17" y="413"/>
                    </a:cubicBezTo>
                    <a:cubicBezTo>
                      <a:pt x="22" y="388"/>
                      <a:pt x="24" y="368"/>
                      <a:pt x="27" y="329"/>
                    </a:cubicBezTo>
                    <a:cubicBezTo>
                      <a:pt x="37" y="238"/>
                      <a:pt x="37" y="238"/>
                      <a:pt x="37" y="238"/>
                    </a:cubicBezTo>
                    <a:cubicBezTo>
                      <a:pt x="48" y="131"/>
                      <a:pt x="104" y="30"/>
                      <a:pt x="136" y="10"/>
                    </a:cubicBezTo>
                    <a:cubicBezTo>
                      <a:pt x="130" y="0"/>
                      <a:pt x="130" y="0"/>
                      <a:pt x="130" y="0"/>
                    </a:cubicBezTo>
                    <a:cubicBezTo>
                      <a:pt x="96" y="21"/>
                      <a:pt x="37" y="126"/>
                      <a:pt x="25" y="237"/>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8" name="Freeform 372">
                <a:extLst>
                  <a:ext uri="{FF2B5EF4-FFF2-40B4-BE49-F238E27FC236}">
                    <a16:creationId xmlns:a16="http://schemas.microsoft.com/office/drawing/2014/main" id="{49926C8C-873E-FFEF-DB24-7E8EF145EA42}"/>
                  </a:ext>
                </a:extLst>
              </p:cNvPr>
              <p:cNvSpPr>
                <a:spLocks/>
              </p:cNvSpPr>
              <p:nvPr/>
            </p:nvSpPr>
            <p:spPr bwMode="auto">
              <a:xfrm>
                <a:off x="932" y="2459"/>
                <a:ext cx="132" cy="75"/>
              </a:xfrm>
              <a:custGeom>
                <a:avLst/>
                <a:gdLst>
                  <a:gd name="T0" fmla="*/ 85 w 101"/>
                  <a:gd name="T1" fmla="*/ 121 h 55"/>
                  <a:gd name="T2" fmla="*/ 226 w 101"/>
                  <a:gd name="T3" fmla="*/ 71 h 55"/>
                  <a:gd name="T4" fmla="*/ 205 w 101"/>
                  <a:gd name="T5" fmla="*/ 61 h 55"/>
                  <a:gd name="T6" fmla="*/ 93 w 101"/>
                  <a:gd name="T7" fmla="*/ 98 h 55"/>
                  <a:gd name="T8" fmla="*/ 29 w 101"/>
                  <a:gd name="T9" fmla="*/ 1 h 55"/>
                  <a:gd name="T10" fmla="*/ 7 w 101"/>
                  <a:gd name="T11" fmla="*/ 0 h 55"/>
                  <a:gd name="T12" fmla="*/ 85 w 101"/>
                  <a:gd name="T13" fmla="*/ 121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38" y="48"/>
                    </a:moveTo>
                    <a:cubicBezTo>
                      <a:pt x="60" y="55"/>
                      <a:pt x="89" y="51"/>
                      <a:pt x="101" y="28"/>
                    </a:cubicBezTo>
                    <a:cubicBezTo>
                      <a:pt x="92" y="24"/>
                      <a:pt x="92" y="24"/>
                      <a:pt x="92" y="24"/>
                    </a:cubicBezTo>
                    <a:cubicBezTo>
                      <a:pt x="83" y="41"/>
                      <a:pt x="59" y="44"/>
                      <a:pt x="41" y="39"/>
                    </a:cubicBezTo>
                    <a:cubicBezTo>
                      <a:pt x="26" y="34"/>
                      <a:pt x="10" y="21"/>
                      <a:pt x="13" y="1"/>
                    </a:cubicBezTo>
                    <a:cubicBezTo>
                      <a:pt x="3" y="0"/>
                      <a:pt x="3" y="0"/>
                      <a:pt x="3" y="0"/>
                    </a:cubicBezTo>
                    <a:cubicBezTo>
                      <a:pt x="0" y="22"/>
                      <a:pt x="14" y="41"/>
                      <a:pt x="38" y="48"/>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49" name="Freeform 373">
                <a:extLst>
                  <a:ext uri="{FF2B5EF4-FFF2-40B4-BE49-F238E27FC236}">
                    <a16:creationId xmlns:a16="http://schemas.microsoft.com/office/drawing/2014/main" id="{0FC333F1-8EE1-EA25-21FA-5D7F9C107EDF}"/>
                  </a:ext>
                </a:extLst>
              </p:cNvPr>
              <p:cNvSpPr>
                <a:spLocks/>
              </p:cNvSpPr>
              <p:nvPr/>
            </p:nvSpPr>
            <p:spPr bwMode="auto">
              <a:xfrm>
                <a:off x="867" y="1918"/>
                <a:ext cx="253" cy="688"/>
              </a:xfrm>
              <a:custGeom>
                <a:avLst/>
                <a:gdLst>
                  <a:gd name="T0" fmla="*/ 323 w 194"/>
                  <a:gd name="T1" fmla="*/ 719 h 510"/>
                  <a:gd name="T2" fmla="*/ 393 w 194"/>
                  <a:gd name="T3" fmla="*/ 58 h 510"/>
                  <a:gd name="T4" fmla="*/ 387 w 194"/>
                  <a:gd name="T5" fmla="*/ 35 h 510"/>
                  <a:gd name="T6" fmla="*/ 385 w 194"/>
                  <a:gd name="T7" fmla="*/ 0 h 510"/>
                  <a:gd name="T8" fmla="*/ 363 w 194"/>
                  <a:gd name="T9" fmla="*/ 7 h 510"/>
                  <a:gd name="T10" fmla="*/ 365 w 194"/>
                  <a:gd name="T11" fmla="*/ 40 h 510"/>
                  <a:gd name="T12" fmla="*/ 370 w 194"/>
                  <a:gd name="T13" fmla="*/ 63 h 510"/>
                  <a:gd name="T14" fmla="*/ 304 w 194"/>
                  <a:gd name="T15" fmla="*/ 711 h 510"/>
                  <a:gd name="T16" fmla="*/ 301 w 194"/>
                  <a:gd name="T17" fmla="*/ 1005 h 510"/>
                  <a:gd name="T18" fmla="*/ 265 w 194"/>
                  <a:gd name="T19" fmla="*/ 1205 h 510"/>
                  <a:gd name="T20" fmla="*/ 213 w 194"/>
                  <a:gd name="T21" fmla="*/ 1224 h 510"/>
                  <a:gd name="T22" fmla="*/ 141 w 194"/>
                  <a:gd name="T23" fmla="*/ 1105 h 510"/>
                  <a:gd name="T24" fmla="*/ 177 w 194"/>
                  <a:gd name="T25" fmla="*/ 870 h 510"/>
                  <a:gd name="T26" fmla="*/ 196 w 194"/>
                  <a:gd name="T27" fmla="*/ 818 h 510"/>
                  <a:gd name="T28" fmla="*/ 239 w 194"/>
                  <a:gd name="T29" fmla="*/ 479 h 510"/>
                  <a:gd name="T30" fmla="*/ 233 w 194"/>
                  <a:gd name="T31" fmla="*/ 401 h 510"/>
                  <a:gd name="T32" fmla="*/ 286 w 194"/>
                  <a:gd name="T33" fmla="*/ 96 h 510"/>
                  <a:gd name="T34" fmla="*/ 270 w 194"/>
                  <a:gd name="T35" fmla="*/ 78 h 510"/>
                  <a:gd name="T36" fmla="*/ 211 w 194"/>
                  <a:gd name="T37" fmla="*/ 401 h 510"/>
                  <a:gd name="T38" fmla="*/ 216 w 194"/>
                  <a:gd name="T39" fmla="*/ 479 h 510"/>
                  <a:gd name="T40" fmla="*/ 175 w 194"/>
                  <a:gd name="T41" fmla="*/ 809 h 510"/>
                  <a:gd name="T42" fmla="*/ 158 w 194"/>
                  <a:gd name="T43" fmla="*/ 859 h 510"/>
                  <a:gd name="T44" fmla="*/ 129 w 194"/>
                  <a:gd name="T45" fmla="*/ 940 h 510"/>
                  <a:gd name="T46" fmla="*/ 107 w 194"/>
                  <a:gd name="T47" fmla="*/ 970 h 510"/>
                  <a:gd name="T48" fmla="*/ 0 w 194"/>
                  <a:gd name="T49" fmla="*/ 1153 h 510"/>
                  <a:gd name="T50" fmla="*/ 1 w 194"/>
                  <a:gd name="T51" fmla="*/ 1153 h 510"/>
                  <a:gd name="T52" fmla="*/ 108 w 194"/>
                  <a:gd name="T53" fmla="*/ 992 h 510"/>
                  <a:gd name="T54" fmla="*/ 116 w 194"/>
                  <a:gd name="T55" fmla="*/ 1000 h 510"/>
                  <a:gd name="T56" fmla="*/ 116 w 194"/>
                  <a:gd name="T57" fmla="*/ 1013 h 510"/>
                  <a:gd name="T58" fmla="*/ 104 w 194"/>
                  <a:gd name="T59" fmla="*/ 1039 h 510"/>
                  <a:gd name="T60" fmla="*/ 39 w 194"/>
                  <a:gd name="T61" fmla="*/ 1112 h 510"/>
                  <a:gd name="T62" fmla="*/ 44 w 194"/>
                  <a:gd name="T63" fmla="*/ 1114 h 510"/>
                  <a:gd name="T64" fmla="*/ 107 w 194"/>
                  <a:gd name="T65" fmla="*/ 1058 h 510"/>
                  <a:gd name="T66" fmla="*/ 113 w 194"/>
                  <a:gd name="T67" fmla="*/ 1064 h 510"/>
                  <a:gd name="T68" fmla="*/ 119 w 194"/>
                  <a:gd name="T69" fmla="*/ 1110 h 510"/>
                  <a:gd name="T70" fmla="*/ 203 w 194"/>
                  <a:gd name="T71" fmla="*/ 1245 h 510"/>
                  <a:gd name="T72" fmla="*/ 279 w 194"/>
                  <a:gd name="T73" fmla="*/ 1225 h 510"/>
                  <a:gd name="T74" fmla="*/ 321 w 194"/>
                  <a:gd name="T75" fmla="*/ 994 h 510"/>
                  <a:gd name="T76" fmla="*/ 323 w 194"/>
                  <a:gd name="T77" fmla="*/ 719 h 5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4" h="510">
                    <a:moveTo>
                      <a:pt x="146" y="293"/>
                    </a:moveTo>
                    <a:cubicBezTo>
                      <a:pt x="184" y="196"/>
                      <a:pt x="194" y="108"/>
                      <a:pt x="177" y="24"/>
                    </a:cubicBezTo>
                    <a:cubicBezTo>
                      <a:pt x="175" y="14"/>
                      <a:pt x="175" y="14"/>
                      <a:pt x="175" y="14"/>
                    </a:cubicBezTo>
                    <a:cubicBezTo>
                      <a:pt x="174" y="10"/>
                      <a:pt x="174" y="5"/>
                      <a:pt x="173" y="0"/>
                    </a:cubicBezTo>
                    <a:cubicBezTo>
                      <a:pt x="163" y="3"/>
                      <a:pt x="163" y="3"/>
                      <a:pt x="163" y="3"/>
                    </a:cubicBezTo>
                    <a:cubicBezTo>
                      <a:pt x="164" y="7"/>
                      <a:pt x="165" y="11"/>
                      <a:pt x="165" y="16"/>
                    </a:cubicBezTo>
                    <a:cubicBezTo>
                      <a:pt x="167" y="26"/>
                      <a:pt x="167" y="26"/>
                      <a:pt x="167" y="26"/>
                    </a:cubicBezTo>
                    <a:cubicBezTo>
                      <a:pt x="183" y="108"/>
                      <a:pt x="174" y="194"/>
                      <a:pt x="137" y="290"/>
                    </a:cubicBezTo>
                    <a:cubicBezTo>
                      <a:pt x="125" y="320"/>
                      <a:pt x="116" y="365"/>
                      <a:pt x="136" y="409"/>
                    </a:cubicBezTo>
                    <a:cubicBezTo>
                      <a:pt x="146" y="434"/>
                      <a:pt x="146" y="469"/>
                      <a:pt x="120" y="491"/>
                    </a:cubicBezTo>
                    <a:cubicBezTo>
                      <a:pt x="112" y="498"/>
                      <a:pt x="103" y="500"/>
                      <a:pt x="96" y="498"/>
                    </a:cubicBezTo>
                    <a:cubicBezTo>
                      <a:pt x="81" y="492"/>
                      <a:pt x="68" y="470"/>
                      <a:pt x="64" y="450"/>
                    </a:cubicBezTo>
                    <a:cubicBezTo>
                      <a:pt x="55" y="412"/>
                      <a:pt x="67" y="385"/>
                      <a:pt x="80" y="354"/>
                    </a:cubicBezTo>
                    <a:cubicBezTo>
                      <a:pt x="88" y="333"/>
                      <a:pt x="88" y="333"/>
                      <a:pt x="88" y="333"/>
                    </a:cubicBezTo>
                    <a:cubicBezTo>
                      <a:pt x="105" y="291"/>
                      <a:pt x="107" y="240"/>
                      <a:pt x="107" y="195"/>
                    </a:cubicBezTo>
                    <a:cubicBezTo>
                      <a:pt x="107" y="185"/>
                      <a:pt x="106" y="174"/>
                      <a:pt x="105" y="163"/>
                    </a:cubicBezTo>
                    <a:cubicBezTo>
                      <a:pt x="103" y="119"/>
                      <a:pt x="100" y="68"/>
                      <a:pt x="129" y="39"/>
                    </a:cubicBezTo>
                    <a:cubicBezTo>
                      <a:pt x="122" y="32"/>
                      <a:pt x="122" y="32"/>
                      <a:pt x="122" y="32"/>
                    </a:cubicBezTo>
                    <a:cubicBezTo>
                      <a:pt x="90" y="64"/>
                      <a:pt x="93" y="117"/>
                      <a:pt x="95" y="163"/>
                    </a:cubicBezTo>
                    <a:cubicBezTo>
                      <a:pt x="96" y="175"/>
                      <a:pt x="97" y="186"/>
                      <a:pt x="97" y="195"/>
                    </a:cubicBezTo>
                    <a:cubicBezTo>
                      <a:pt x="97" y="239"/>
                      <a:pt x="95" y="289"/>
                      <a:pt x="79" y="330"/>
                    </a:cubicBezTo>
                    <a:cubicBezTo>
                      <a:pt x="71" y="350"/>
                      <a:pt x="71" y="350"/>
                      <a:pt x="71" y="350"/>
                    </a:cubicBezTo>
                    <a:cubicBezTo>
                      <a:pt x="66" y="361"/>
                      <a:pt x="62" y="372"/>
                      <a:pt x="58" y="383"/>
                    </a:cubicBezTo>
                    <a:cubicBezTo>
                      <a:pt x="57" y="385"/>
                      <a:pt x="51" y="393"/>
                      <a:pt x="48" y="395"/>
                    </a:cubicBezTo>
                    <a:cubicBezTo>
                      <a:pt x="24" y="412"/>
                      <a:pt x="7" y="438"/>
                      <a:pt x="0" y="470"/>
                    </a:cubicBezTo>
                    <a:cubicBezTo>
                      <a:pt x="1" y="470"/>
                      <a:pt x="1" y="470"/>
                      <a:pt x="1" y="470"/>
                    </a:cubicBezTo>
                    <a:cubicBezTo>
                      <a:pt x="7" y="441"/>
                      <a:pt x="28" y="420"/>
                      <a:pt x="49" y="404"/>
                    </a:cubicBezTo>
                    <a:cubicBezTo>
                      <a:pt x="50" y="403"/>
                      <a:pt x="53" y="405"/>
                      <a:pt x="52" y="407"/>
                    </a:cubicBezTo>
                    <a:cubicBezTo>
                      <a:pt x="52" y="409"/>
                      <a:pt x="52" y="411"/>
                      <a:pt x="52" y="413"/>
                    </a:cubicBezTo>
                    <a:cubicBezTo>
                      <a:pt x="51" y="415"/>
                      <a:pt x="48" y="422"/>
                      <a:pt x="47" y="423"/>
                    </a:cubicBezTo>
                    <a:cubicBezTo>
                      <a:pt x="35" y="430"/>
                      <a:pt x="27" y="439"/>
                      <a:pt x="18" y="453"/>
                    </a:cubicBezTo>
                    <a:cubicBezTo>
                      <a:pt x="20" y="454"/>
                      <a:pt x="20" y="454"/>
                      <a:pt x="20" y="454"/>
                    </a:cubicBezTo>
                    <a:cubicBezTo>
                      <a:pt x="27" y="442"/>
                      <a:pt x="38" y="437"/>
                      <a:pt x="48" y="431"/>
                    </a:cubicBezTo>
                    <a:cubicBezTo>
                      <a:pt x="49" y="431"/>
                      <a:pt x="51" y="432"/>
                      <a:pt x="51" y="434"/>
                    </a:cubicBezTo>
                    <a:cubicBezTo>
                      <a:pt x="52" y="440"/>
                      <a:pt x="53" y="446"/>
                      <a:pt x="54" y="452"/>
                    </a:cubicBezTo>
                    <a:cubicBezTo>
                      <a:pt x="58" y="469"/>
                      <a:pt x="70" y="499"/>
                      <a:pt x="92" y="507"/>
                    </a:cubicBezTo>
                    <a:cubicBezTo>
                      <a:pt x="100" y="510"/>
                      <a:pt x="112" y="510"/>
                      <a:pt x="126" y="499"/>
                    </a:cubicBezTo>
                    <a:cubicBezTo>
                      <a:pt x="156" y="474"/>
                      <a:pt x="157" y="433"/>
                      <a:pt x="145" y="405"/>
                    </a:cubicBezTo>
                    <a:cubicBezTo>
                      <a:pt x="126" y="364"/>
                      <a:pt x="136" y="322"/>
                      <a:pt x="146" y="293"/>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0" name="Freeform 374">
                <a:extLst>
                  <a:ext uri="{FF2B5EF4-FFF2-40B4-BE49-F238E27FC236}">
                    <a16:creationId xmlns:a16="http://schemas.microsoft.com/office/drawing/2014/main" id="{2D35E223-B2B1-2DFA-1429-82F7F43C3A5B}"/>
                  </a:ext>
                </a:extLst>
              </p:cNvPr>
              <p:cNvSpPr>
                <a:spLocks/>
              </p:cNvSpPr>
              <p:nvPr/>
            </p:nvSpPr>
            <p:spPr bwMode="auto">
              <a:xfrm>
                <a:off x="939" y="2527"/>
                <a:ext cx="121" cy="181"/>
              </a:xfrm>
              <a:custGeom>
                <a:avLst/>
                <a:gdLst>
                  <a:gd name="T0" fmla="*/ 0 w 93"/>
                  <a:gd name="T1" fmla="*/ 5 h 134"/>
                  <a:gd name="T2" fmla="*/ 17 w 93"/>
                  <a:gd name="T3" fmla="*/ 120 h 134"/>
                  <a:gd name="T4" fmla="*/ 35 w 93"/>
                  <a:gd name="T5" fmla="*/ 301 h 134"/>
                  <a:gd name="T6" fmla="*/ 35 w 93"/>
                  <a:gd name="T7" fmla="*/ 303 h 134"/>
                  <a:gd name="T8" fmla="*/ 38 w 93"/>
                  <a:gd name="T9" fmla="*/ 303 h 134"/>
                  <a:gd name="T10" fmla="*/ 49 w 93"/>
                  <a:gd name="T11" fmla="*/ 303 h 134"/>
                  <a:gd name="T12" fmla="*/ 68 w 93"/>
                  <a:gd name="T13" fmla="*/ 203 h 134"/>
                  <a:gd name="T14" fmla="*/ 68 w 93"/>
                  <a:gd name="T15" fmla="*/ 203 h 134"/>
                  <a:gd name="T16" fmla="*/ 68 w 93"/>
                  <a:gd name="T17" fmla="*/ 209 h 134"/>
                  <a:gd name="T18" fmla="*/ 90 w 93"/>
                  <a:gd name="T19" fmla="*/ 330 h 134"/>
                  <a:gd name="T20" fmla="*/ 101 w 93"/>
                  <a:gd name="T21" fmla="*/ 324 h 134"/>
                  <a:gd name="T22" fmla="*/ 112 w 93"/>
                  <a:gd name="T23" fmla="*/ 230 h 134"/>
                  <a:gd name="T24" fmla="*/ 117 w 93"/>
                  <a:gd name="T25" fmla="*/ 162 h 134"/>
                  <a:gd name="T26" fmla="*/ 117 w 93"/>
                  <a:gd name="T27" fmla="*/ 209 h 134"/>
                  <a:gd name="T28" fmla="*/ 117 w 93"/>
                  <a:gd name="T29" fmla="*/ 219 h 134"/>
                  <a:gd name="T30" fmla="*/ 125 w 93"/>
                  <a:gd name="T31" fmla="*/ 281 h 134"/>
                  <a:gd name="T32" fmla="*/ 134 w 93"/>
                  <a:gd name="T33" fmla="*/ 286 h 134"/>
                  <a:gd name="T34" fmla="*/ 159 w 93"/>
                  <a:gd name="T35" fmla="*/ 207 h 134"/>
                  <a:gd name="T36" fmla="*/ 168 w 93"/>
                  <a:gd name="T37" fmla="*/ 135 h 134"/>
                  <a:gd name="T38" fmla="*/ 168 w 93"/>
                  <a:gd name="T39" fmla="*/ 140 h 134"/>
                  <a:gd name="T40" fmla="*/ 167 w 93"/>
                  <a:gd name="T41" fmla="*/ 176 h 134"/>
                  <a:gd name="T42" fmla="*/ 167 w 93"/>
                  <a:gd name="T43" fmla="*/ 212 h 134"/>
                  <a:gd name="T44" fmla="*/ 181 w 93"/>
                  <a:gd name="T45" fmla="*/ 239 h 134"/>
                  <a:gd name="T46" fmla="*/ 187 w 93"/>
                  <a:gd name="T47" fmla="*/ 232 h 134"/>
                  <a:gd name="T48" fmla="*/ 193 w 93"/>
                  <a:gd name="T49" fmla="*/ 41 h 134"/>
                  <a:gd name="T50" fmla="*/ 183 w 93"/>
                  <a:gd name="T51" fmla="*/ 41 h 134"/>
                  <a:gd name="T52" fmla="*/ 193 w 93"/>
                  <a:gd name="T53" fmla="*/ 100 h 134"/>
                  <a:gd name="T54" fmla="*/ 185 w 93"/>
                  <a:gd name="T55" fmla="*/ 234 h 134"/>
                  <a:gd name="T56" fmla="*/ 170 w 93"/>
                  <a:gd name="T57" fmla="*/ 219 h 134"/>
                  <a:gd name="T58" fmla="*/ 176 w 93"/>
                  <a:gd name="T59" fmla="*/ 135 h 134"/>
                  <a:gd name="T60" fmla="*/ 170 w 93"/>
                  <a:gd name="T61" fmla="*/ 99 h 134"/>
                  <a:gd name="T62" fmla="*/ 168 w 93"/>
                  <a:gd name="T63" fmla="*/ 100 h 134"/>
                  <a:gd name="T64" fmla="*/ 152 w 93"/>
                  <a:gd name="T65" fmla="*/ 199 h 134"/>
                  <a:gd name="T66" fmla="*/ 134 w 93"/>
                  <a:gd name="T67" fmla="*/ 276 h 134"/>
                  <a:gd name="T68" fmla="*/ 125 w 93"/>
                  <a:gd name="T69" fmla="*/ 219 h 134"/>
                  <a:gd name="T70" fmla="*/ 125 w 93"/>
                  <a:gd name="T71" fmla="*/ 128 h 134"/>
                  <a:gd name="T72" fmla="*/ 114 w 93"/>
                  <a:gd name="T73" fmla="*/ 126 h 134"/>
                  <a:gd name="T74" fmla="*/ 103 w 93"/>
                  <a:gd name="T75" fmla="*/ 224 h 134"/>
                  <a:gd name="T76" fmla="*/ 94 w 93"/>
                  <a:gd name="T77" fmla="*/ 323 h 134"/>
                  <a:gd name="T78" fmla="*/ 78 w 93"/>
                  <a:gd name="T79" fmla="*/ 265 h 134"/>
                  <a:gd name="T80" fmla="*/ 74 w 93"/>
                  <a:gd name="T81" fmla="*/ 207 h 134"/>
                  <a:gd name="T82" fmla="*/ 68 w 93"/>
                  <a:gd name="T83" fmla="*/ 113 h 134"/>
                  <a:gd name="T84" fmla="*/ 57 w 93"/>
                  <a:gd name="T85" fmla="*/ 203 h 134"/>
                  <a:gd name="T86" fmla="*/ 44 w 93"/>
                  <a:gd name="T87" fmla="*/ 296 h 134"/>
                  <a:gd name="T88" fmla="*/ 27 w 93"/>
                  <a:gd name="T89" fmla="*/ 120 h 134"/>
                  <a:gd name="T90" fmla="*/ 17 w 93"/>
                  <a:gd name="T91" fmla="*/ 0 h 134"/>
                  <a:gd name="T92" fmla="*/ 0 w 93"/>
                  <a:gd name="T93" fmla="*/ 5 h 13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93" h="134">
                    <a:moveTo>
                      <a:pt x="0" y="2"/>
                    </a:moveTo>
                    <a:cubicBezTo>
                      <a:pt x="3" y="13"/>
                      <a:pt x="8" y="31"/>
                      <a:pt x="8" y="49"/>
                    </a:cubicBezTo>
                    <a:cubicBezTo>
                      <a:pt x="9" y="78"/>
                      <a:pt x="6" y="107"/>
                      <a:pt x="16" y="122"/>
                    </a:cubicBezTo>
                    <a:cubicBezTo>
                      <a:pt x="16" y="123"/>
                      <a:pt x="16" y="123"/>
                      <a:pt x="16" y="123"/>
                    </a:cubicBezTo>
                    <a:cubicBezTo>
                      <a:pt x="17" y="123"/>
                      <a:pt x="17" y="123"/>
                      <a:pt x="17" y="123"/>
                    </a:cubicBezTo>
                    <a:cubicBezTo>
                      <a:pt x="20" y="126"/>
                      <a:pt x="22" y="123"/>
                      <a:pt x="22" y="123"/>
                    </a:cubicBezTo>
                    <a:cubicBezTo>
                      <a:pt x="28" y="120"/>
                      <a:pt x="29" y="112"/>
                      <a:pt x="31" y="82"/>
                    </a:cubicBezTo>
                    <a:cubicBezTo>
                      <a:pt x="31" y="82"/>
                      <a:pt x="31" y="82"/>
                      <a:pt x="31" y="82"/>
                    </a:cubicBezTo>
                    <a:cubicBezTo>
                      <a:pt x="31" y="83"/>
                      <a:pt x="31" y="84"/>
                      <a:pt x="31" y="85"/>
                    </a:cubicBezTo>
                    <a:cubicBezTo>
                      <a:pt x="32" y="121"/>
                      <a:pt x="33" y="133"/>
                      <a:pt x="41" y="134"/>
                    </a:cubicBezTo>
                    <a:cubicBezTo>
                      <a:pt x="46" y="132"/>
                      <a:pt x="46" y="132"/>
                      <a:pt x="46" y="132"/>
                    </a:cubicBezTo>
                    <a:cubicBezTo>
                      <a:pt x="50" y="128"/>
                      <a:pt x="50" y="118"/>
                      <a:pt x="51" y="93"/>
                    </a:cubicBezTo>
                    <a:cubicBezTo>
                      <a:pt x="52" y="84"/>
                      <a:pt x="52" y="73"/>
                      <a:pt x="53" y="66"/>
                    </a:cubicBezTo>
                    <a:cubicBezTo>
                      <a:pt x="53" y="71"/>
                      <a:pt x="53" y="79"/>
                      <a:pt x="53" y="85"/>
                    </a:cubicBezTo>
                    <a:cubicBezTo>
                      <a:pt x="53" y="86"/>
                      <a:pt x="53" y="89"/>
                      <a:pt x="53" y="89"/>
                    </a:cubicBezTo>
                    <a:cubicBezTo>
                      <a:pt x="53" y="109"/>
                      <a:pt x="54" y="111"/>
                      <a:pt x="57" y="114"/>
                    </a:cubicBezTo>
                    <a:cubicBezTo>
                      <a:pt x="61" y="116"/>
                      <a:pt x="61" y="116"/>
                      <a:pt x="61" y="116"/>
                    </a:cubicBezTo>
                    <a:cubicBezTo>
                      <a:pt x="68" y="116"/>
                      <a:pt x="69" y="112"/>
                      <a:pt x="72" y="84"/>
                    </a:cubicBezTo>
                    <a:cubicBezTo>
                      <a:pt x="73" y="75"/>
                      <a:pt x="74" y="63"/>
                      <a:pt x="76" y="55"/>
                    </a:cubicBezTo>
                    <a:cubicBezTo>
                      <a:pt x="76" y="56"/>
                      <a:pt x="76" y="56"/>
                      <a:pt x="76" y="57"/>
                    </a:cubicBezTo>
                    <a:cubicBezTo>
                      <a:pt x="76" y="61"/>
                      <a:pt x="76" y="67"/>
                      <a:pt x="75" y="71"/>
                    </a:cubicBezTo>
                    <a:cubicBezTo>
                      <a:pt x="75" y="77"/>
                      <a:pt x="75" y="82"/>
                      <a:pt x="75" y="86"/>
                    </a:cubicBezTo>
                    <a:cubicBezTo>
                      <a:pt x="75" y="95"/>
                      <a:pt x="77" y="97"/>
                      <a:pt x="82" y="97"/>
                    </a:cubicBezTo>
                    <a:cubicBezTo>
                      <a:pt x="83" y="97"/>
                      <a:pt x="84" y="96"/>
                      <a:pt x="85" y="94"/>
                    </a:cubicBezTo>
                    <a:cubicBezTo>
                      <a:pt x="90" y="86"/>
                      <a:pt x="93" y="32"/>
                      <a:pt x="88" y="16"/>
                    </a:cubicBezTo>
                    <a:cubicBezTo>
                      <a:pt x="83" y="16"/>
                      <a:pt x="83" y="16"/>
                      <a:pt x="83" y="16"/>
                    </a:cubicBezTo>
                    <a:cubicBezTo>
                      <a:pt x="85" y="21"/>
                      <a:pt x="88" y="30"/>
                      <a:pt x="88" y="41"/>
                    </a:cubicBezTo>
                    <a:cubicBezTo>
                      <a:pt x="88" y="54"/>
                      <a:pt x="85" y="85"/>
                      <a:pt x="84" y="95"/>
                    </a:cubicBezTo>
                    <a:cubicBezTo>
                      <a:pt x="80" y="97"/>
                      <a:pt x="78" y="92"/>
                      <a:pt x="78" y="89"/>
                    </a:cubicBezTo>
                    <a:cubicBezTo>
                      <a:pt x="79" y="83"/>
                      <a:pt x="80" y="59"/>
                      <a:pt x="80" y="55"/>
                    </a:cubicBezTo>
                    <a:cubicBezTo>
                      <a:pt x="80" y="46"/>
                      <a:pt x="81" y="42"/>
                      <a:pt x="78" y="40"/>
                    </a:cubicBezTo>
                    <a:cubicBezTo>
                      <a:pt x="77" y="39"/>
                      <a:pt x="77" y="40"/>
                      <a:pt x="76" y="41"/>
                    </a:cubicBezTo>
                    <a:cubicBezTo>
                      <a:pt x="69" y="42"/>
                      <a:pt x="72" y="52"/>
                      <a:pt x="69" y="81"/>
                    </a:cubicBezTo>
                    <a:cubicBezTo>
                      <a:pt x="69" y="88"/>
                      <a:pt x="66" y="111"/>
                      <a:pt x="61" y="112"/>
                    </a:cubicBezTo>
                    <a:cubicBezTo>
                      <a:pt x="57" y="114"/>
                      <a:pt x="57" y="90"/>
                      <a:pt x="57" y="89"/>
                    </a:cubicBezTo>
                    <a:cubicBezTo>
                      <a:pt x="57" y="68"/>
                      <a:pt x="61" y="55"/>
                      <a:pt x="57" y="52"/>
                    </a:cubicBezTo>
                    <a:cubicBezTo>
                      <a:pt x="55" y="51"/>
                      <a:pt x="54" y="50"/>
                      <a:pt x="52" y="51"/>
                    </a:cubicBezTo>
                    <a:cubicBezTo>
                      <a:pt x="45" y="52"/>
                      <a:pt x="48" y="61"/>
                      <a:pt x="47" y="91"/>
                    </a:cubicBezTo>
                    <a:cubicBezTo>
                      <a:pt x="46" y="100"/>
                      <a:pt x="48" y="129"/>
                      <a:pt x="42" y="131"/>
                    </a:cubicBezTo>
                    <a:cubicBezTo>
                      <a:pt x="38" y="132"/>
                      <a:pt x="35" y="120"/>
                      <a:pt x="35" y="107"/>
                    </a:cubicBezTo>
                    <a:cubicBezTo>
                      <a:pt x="35" y="100"/>
                      <a:pt x="34" y="88"/>
                      <a:pt x="34" y="84"/>
                    </a:cubicBezTo>
                    <a:cubicBezTo>
                      <a:pt x="33" y="54"/>
                      <a:pt x="37" y="46"/>
                      <a:pt x="31" y="46"/>
                    </a:cubicBezTo>
                    <a:cubicBezTo>
                      <a:pt x="24" y="46"/>
                      <a:pt x="27" y="54"/>
                      <a:pt x="26" y="82"/>
                    </a:cubicBezTo>
                    <a:cubicBezTo>
                      <a:pt x="26" y="92"/>
                      <a:pt x="28" y="118"/>
                      <a:pt x="20" y="120"/>
                    </a:cubicBezTo>
                    <a:cubicBezTo>
                      <a:pt x="13" y="121"/>
                      <a:pt x="13" y="73"/>
                      <a:pt x="12" y="49"/>
                    </a:cubicBezTo>
                    <a:cubicBezTo>
                      <a:pt x="11" y="30"/>
                      <a:pt x="11" y="12"/>
                      <a:pt x="8" y="0"/>
                    </a:cubicBezTo>
                    <a:lnTo>
                      <a:pt x="0" y="2"/>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1" name="Freeform 375">
                <a:extLst>
                  <a:ext uri="{FF2B5EF4-FFF2-40B4-BE49-F238E27FC236}">
                    <a16:creationId xmlns:a16="http://schemas.microsoft.com/office/drawing/2014/main" id="{5B674D64-6BB1-1849-23F9-EC2C8D5A4BBA}"/>
                  </a:ext>
                </a:extLst>
              </p:cNvPr>
              <p:cNvSpPr>
                <a:spLocks/>
              </p:cNvSpPr>
              <p:nvPr/>
            </p:nvSpPr>
            <p:spPr bwMode="auto">
              <a:xfrm>
                <a:off x="952" y="2605"/>
                <a:ext cx="25" cy="14"/>
              </a:xfrm>
              <a:custGeom>
                <a:avLst/>
                <a:gdLst>
                  <a:gd name="T0" fmla="*/ 1 w 19"/>
                  <a:gd name="T1" fmla="*/ 0 h 10"/>
                  <a:gd name="T2" fmla="*/ 0 w 19"/>
                  <a:gd name="T3" fmla="*/ 15 h 10"/>
                  <a:gd name="T4" fmla="*/ 29 w 19"/>
                  <a:gd name="T5" fmla="*/ 20 h 10"/>
                  <a:gd name="T6" fmla="*/ 37 w 19"/>
                  <a:gd name="T7" fmla="*/ 28 h 10"/>
                  <a:gd name="T8" fmla="*/ 43 w 19"/>
                  <a:gd name="T9" fmla="*/ 15 h 10"/>
                  <a:gd name="T10" fmla="*/ 32 w 19"/>
                  <a:gd name="T11" fmla="*/ 11 h 10"/>
                  <a:gd name="T12" fmla="*/ 1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 y="0"/>
                    </a:moveTo>
                    <a:cubicBezTo>
                      <a:pt x="0" y="6"/>
                      <a:pt x="0" y="6"/>
                      <a:pt x="0" y="6"/>
                    </a:cubicBezTo>
                    <a:cubicBezTo>
                      <a:pt x="5" y="6"/>
                      <a:pt x="10" y="6"/>
                      <a:pt x="13" y="7"/>
                    </a:cubicBezTo>
                    <a:cubicBezTo>
                      <a:pt x="16" y="10"/>
                      <a:pt x="16" y="10"/>
                      <a:pt x="16" y="10"/>
                    </a:cubicBezTo>
                    <a:cubicBezTo>
                      <a:pt x="19" y="6"/>
                      <a:pt x="19" y="6"/>
                      <a:pt x="19" y="6"/>
                    </a:cubicBezTo>
                    <a:cubicBezTo>
                      <a:pt x="14" y="4"/>
                      <a:pt x="14" y="4"/>
                      <a:pt x="14" y="4"/>
                    </a:cubicBezTo>
                    <a:cubicBezTo>
                      <a:pt x="11" y="1"/>
                      <a:pt x="8" y="0"/>
                      <a:pt x="1" y="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2" name="Freeform 376">
                <a:extLst>
                  <a:ext uri="{FF2B5EF4-FFF2-40B4-BE49-F238E27FC236}">
                    <a16:creationId xmlns:a16="http://schemas.microsoft.com/office/drawing/2014/main" id="{E2BE9F36-9358-2E78-231D-78EDEDF41590}"/>
                  </a:ext>
                </a:extLst>
              </p:cNvPr>
              <p:cNvSpPr>
                <a:spLocks/>
              </p:cNvSpPr>
              <p:nvPr/>
            </p:nvSpPr>
            <p:spPr bwMode="auto">
              <a:xfrm>
                <a:off x="1012" y="2611"/>
                <a:ext cx="22" cy="9"/>
              </a:xfrm>
              <a:custGeom>
                <a:avLst/>
                <a:gdLst>
                  <a:gd name="T0" fmla="*/ 1 w 17"/>
                  <a:gd name="T1" fmla="*/ 5 h 7"/>
                  <a:gd name="T2" fmla="*/ 0 w 17"/>
                  <a:gd name="T3" fmla="*/ 5 h 7"/>
                  <a:gd name="T4" fmla="*/ 1 w 17"/>
                  <a:gd name="T5" fmla="*/ 13 h 7"/>
                  <a:gd name="T6" fmla="*/ 1 w 17"/>
                  <a:gd name="T7" fmla="*/ 13 h 7"/>
                  <a:gd name="T8" fmla="*/ 36 w 17"/>
                  <a:gd name="T9" fmla="*/ 6 h 7"/>
                  <a:gd name="T10" fmla="*/ 30 w 17"/>
                  <a:gd name="T11" fmla="*/ 0 h 7"/>
                  <a:gd name="T12" fmla="*/ 30 w 17"/>
                  <a:gd name="T13" fmla="*/ 0 h 7"/>
                  <a:gd name="T14" fmla="*/ 1 w 17"/>
                  <a:gd name="T15" fmla="*/ 5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7">
                    <a:moveTo>
                      <a:pt x="1" y="2"/>
                    </a:moveTo>
                    <a:cubicBezTo>
                      <a:pt x="0" y="2"/>
                      <a:pt x="0" y="2"/>
                      <a:pt x="0" y="2"/>
                    </a:cubicBezTo>
                    <a:cubicBezTo>
                      <a:pt x="1" y="6"/>
                      <a:pt x="1" y="6"/>
                      <a:pt x="1" y="6"/>
                    </a:cubicBezTo>
                    <a:cubicBezTo>
                      <a:pt x="1" y="6"/>
                      <a:pt x="1" y="6"/>
                      <a:pt x="1" y="6"/>
                    </a:cubicBezTo>
                    <a:cubicBezTo>
                      <a:pt x="8" y="5"/>
                      <a:pt x="15" y="7"/>
                      <a:pt x="17" y="3"/>
                    </a:cubicBezTo>
                    <a:cubicBezTo>
                      <a:pt x="14" y="0"/>
                      <a:pt x="14" y="0"/>
                      <a:pt x="14" y="0"/>
                    </a:cubicBezTo>
                    <a:cubicBezTo>
                      <a:pt x="14" y="0"/>
                      <a:pt x="14" y="0"/>
                      <a:pt x="14" y="0"/>
                    </a:cubicBezTo>
                    <a:cubicBezTo>
                      <a:pt x="14" y="1"/>
                      <a:pt x="8" y="1"/>
                      <a:pt x="1" y="2"/>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3" name="Freeform 377">
                <a:extLst>
                  <a:ext uri="{FF2B5EF4-FFF2-40B4-BE49-F238E27FC236}">
                    <a16:creationId xmlns:a16="http://schemas.microsoft.com/office/drawing/2014/main" id="{711FEF68-F8DE-4BB4-F435-34317146DFE7}"/>
                  </a:ext>
                </a:extLst>
              </p:cNvPr>
              <p:cNvSpPr>
                <a:spLocks/>
              </p:cNvSpPr>
              <p:nvPr/>
            </p:nvSpPr>
            <p:spPr bwMode="auto">
              <a:xfrm>
                <a:off x="956" y="2520"/>
                <a:ext cx="27" cy="54"/>
              </a:xfrm>
              <a:custGeom>
                <a:avLst/>
                <a:gdLst>
                  <a:gd name="T0" fmla="*/ 23 w 21"/>
                  <a:gd name="T1" fmla="*/ 27 h 40"/>
                  <a:gd name="T2" fmla="*/ 15 w 21"/>
                  <a:gd name="T3" fmla="*/ 57 h 40"/>
                  <a:gd name="T4" fmla="*/ 10 w 21"/>
                  <a:gd name="T5" fmla="*/ 63 h 40"/>
                  <a:gd name="T6" fmla="*/ 1 w 21"/>
                  <a:gd name="T7" fmla="*/ 99 h 40"/>
                  <a:gd name="T8" fmla="*/ 19 w 21"/>
                  <a:gd name="T9" fmla="*/ 97 h 40"/>
                  <a:gd name="T10" fmla="*/ 24 w 21"/>
                  <a:gd name="T11" fmla="*/ 74 h 40"/>
                  <a:gd name="T12" fmla="*/ 30 w 21"/>
                  <a:gd name="T13" fmla="*/ 66 h 40"/>
                  <a:gd name="T14" fmla="*/ 40 w 21"/>
                  <a:gd name="T15" fmla="*/ 30 h 40"/>
                  <a:gd name="T16" fmla="*/ 45 w 21"/>
                  <a:gd name="T17" fmla="*/ 7 h 40"/>
                  <a:gd name="T18" fmla="*/ 30 w 21"/>
                  <a:gd name="T19" fmla="*/ 0 h 40"/>
                  <a:gd name="T20" fmla="*/ 23 w 21"/>
                  <a:gd name="T21" fmla="*/ 27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0" y="15"/>
                      <a:pt x="9" y="19"/>
                      <a:pt x="7" y="23"/>
                    </a:cubicBezTo>
                    <a:cubicBezTo>
                      <a:pt x="5" y="26"/>
                      <a:pt x="5" y="26"/>
                      <a:pt x="5" y="26"/>
                    </a:cubicBezTo>
                    <a:cubicBezTo>
                      <a:pt x="3" y="29"/>
                      <a:pt x="0" y="33"/>
                      <a:pt x="1" y="40"/>
                    </a:cubicBezTo>
                    <a:cubicBezTo>
                      <a:pt x="9" y="39"/>
                      <a:pt x="9" y="39"/>
                      <a:pt x="9" y="39"/>
                    </a:cubicBezTo>
                    <a:cubicBezTo>
                      <a:pt x="9" y="35"/>
                      <a:pt x="10" y="33"/>
                      <a:pt x="12" y="30"/>
                    </a:cubicBezTo>
                    <a:cubicBezTo>
                      <a:pt x="14" y="27"/>
                      <a:pt x="14" y="27"/>
                      <a:pt x="14" y="27"/>
                    </a:cubicBezTo>
                    <a:cubicBezTo>
                      <a:pt x="17" y="22"/>
                      <a:pt x="18" y="17"/>
                      <a:pt x="19" y="12"/>
                    </a:cubicBezTo>
                    <a:cubicBezTo>
                      <a:pt x="19" y="9"/>
                      <a:pt x="20" y="6"/>
                      <a:pt x="21" y="3"/>
                    </a:cubicBezTo>
                    <a:cubicBezTo>
                      <a:pt x="14" y="0"/>
                      <a:pt x="14" y="0"/>
                      <a:pt x="14" y="0"/>
                    </a:cubicBezTo>
                    <a:cubicBezTo>
                      <a:pt x="12" y="3"/>
                      <a:pt x="12" y="7"/>
                      <a:pt x="11" y="11"/>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4" name="Freeform 378">
                <a:extLst>
                  <a:ext uri="{FF2B5EF4-FFF2-40B4-BE49-F238E27FC236}">
                    <a16:creationId xmlns:a16="http://schemas.microsoft.com/office/drawing/2014/main" id="{DF119FF5-7DB3-37AE-9303-B6BC19E81E78}"/>
                  </a:ext>
                </a:extLst>
              </p:cNvPr>
              <p:cNvSpPr>
                <a:spLocks/>
              </p:cNvSpPr>
              <p:nvPr/>
            </p:nvSpPr>
            <p:spPr bwMode="auto">
              <a:xfrm>
                <a:off x="992" y="2524"/>
                <a:ext cx="17" cy="76"/>
              </a:xfrm>
              <a:custGeom>
                <a:avLst/>
                <a:gdLst>
                  <a:gd name="T0" fmla="*/ 12 w 13"/>
                  <a:gd name="T1" fmla="*/ 0 h 56"/>
                  <a:gd name="T2" fmla="*/ 7 w 13"/>
                  <a:gd name="T3" fmla="*/ 48 h 56"/>
                  <a:gd name="T4" fmla="*/ 1 w 13"/>
                  <a:gd name="T5" fmla="*/ 98 h 56"/>
                  <a:gd name="T6" fmla="*/ 1 w 13"/>
                  <a:gd name="T7" fmla="*/ 105 h 56"/>
                  <a:gd name="T8" fmla="*/ 0 w 13"/>
                  <a:gd name="T9" fmla="*/ 128 h 56"/>
                  <a:gd name="T10" fmla="*/ 13 w 13"/>
                  <a:gd name="T11" fmla="*/ 140 h 56"/>
                  <a:gd name="T12" fmla="*/ 21 w 13"/>
                  <a:gd name="T13" fmla="*/ 105 h 56"/>
                  <a:gd name="T14" fmla="*/ 21 w 13"/>
                  <a:gd name="T15" fmla="*/ 98 h 56"/>
                  <a:gd name="T16" fmla="*/ 24 w 13"/>
                  <a:gd name="T17" fmla="*/ 53 h 56"/>
                  <a:gd name="T18" fmla="*/ 29 w 13"/>
                  <a:gd name="T19" fmla="*/ 0 h 56"/>
                  <a:gd name="T20" fmla="*/ 12 w 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56">
                    <a:moveTo>
                      <a:pt x="5" y="0"/>
                    </a:moveTo>
                    <a:cubicBezTo>
                      <a:pt x="5" y="7"/>
                      <a:pt x="4" y="13"/>
                      <a:pt x="3" y="19"/>
                    </a:cubicBezTo>
                    <a:cubicBezTo>
                      <a:pt x="2" y="26"/>
                      <a:pt x="1" y="32"/>
                      <a:pt x="1" y="39"/>
                    </a:cubicBezTo>
                    <a:cubicBezTo>
                      <a:pt x="1" y="42"/>
                      <a:pt x="1" y="42"/>
                      <a:pt x="1" y="42"/>
                    </a:cubicBezTo>
                    <a:cubicBezTo>
                      <a:pt x="1" y="46"/>
                      <a:pt x="1" y="49"/>
                      <a:pt x="0" y="51"/>
                    </a:cubicBezTo>
                    <a:cubicBezTo>
                      <a:pt x="6" y="56"/>
                      <a:pt x="6" y="56"/>
                      <a:pt x="6" y="56"/>
                    </a:cubicBezTo>
                    <a:cubicBezTo>
                      <a:pt x="10" y="52"/>
                      <a:pt x="9" y="46"/>
                      <a:pt x="9" y="42"/>
                    </a:cubicBezTo>
                    <a:cubicBezTo>
                      <a:pt x="9" y="39"/>
                      <a:pt x="9" y="39"/>
                      <a:pt x="9" y="39"/>
                    </a:cubicBezTo>
                    <a:cubicBezTo>
                      <a:pt x="9" y="33"/>
                      <a:pt x="10" y="27"/>
                      <a:pt x="11" y="21"/>
                    </a:cubicBezTo>
                    <a:cubicBezTo>
                      <a:pt x="12" y="14"/>
                      <a:pt x="13" y="7"/>
                      <a:pt x="13" y="0"/>
                    </a:cubicBezTo>
                    <a:lnTo>
                      <a:pt x="5" y="0"/>
                    </a:ln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5" name="Freeform 379">
                <a:extLst>
                  <a:ext uri="{FF2B5EF4-FFF2-40B4-BE49-F238E27FC236}">
                    <a16:creationId xmlns:a16="http://schemas.microsoft.com/office/drawing/2014/main" id="{287E0470-28D1-F044-D0A2-076E12299427}"/>
                  </a:ext>
                </a:extLst>
              </p:cNvPr>
              <p:cNvSpPr>
                <a:spLocks/>
              </p:cNvSpPr>
              <p:nvPr/>
            </p:nvSpPr>
            <p:spPr bwMode="auto">
              <a:xfrm>
                <a:off x="1016" y="2523"/>
                <a:ext cx="23" cy="52"/>
              </a:xfrm>
              <a:custGeom>
                <a:avLst/>
                <a:gdLst>
                  <a:gd name="T0" fmla="*/ 24 w 18"/>
                  <a:gd name="T1" fmla="*/ 92 h 39"/>
                  <a:gd name="T2" fmla="*/ 37 w 18"/>
                  <a:gd name="T3" fmla="*/ 80 h 39"/>
                  <a:gd name="T4" fmla="*/ 23 w 18"/>
                  <a:gd name="T5" fmla="*/ 0 h 39"/>
                  <a:gd name="T6" fmla="*/ 6 w 18"/>
                  <a:gd name="T7" fmla="*/ 0 h 39"/>
                  <a:gd name="T8" fmla="*/ 24 w 18"/>
                  <a:gd name="T9" fmla="*/ 92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9">
                    <a:moveTo>
                      <a:pt x="12" y="39"/>
                    </a:moveTo>
                    <a:cubicBezTo>
                      <a:pt x="18" y="34"/>
                      <a:pt x="18" y="34"/>
                      <a:pt x="18" y="34"/>
                    </a:cubicBezTo>
                    <a:cubicBezTo>
                      <a:pt x="13" y="26"/>
                      <a:pt x="9" y="8"/>
                      <a:pt x="11" y="0"/>
                    </a:cubicBezTo>
                    <a:cubicBezTo>
                      <a:pt x="3" y="0"/>
                      <a:pt x="3" y="0"/>
                      <a:pt x="3" y="0"/>
                    </a:cubicBezTo>
                    <a:cubicBezTo>
                      <a:pt x="0" y="11"/>
                      <a:pt x="6" y="30"/>
                      <a:pt x="12" y="3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6" name="Freeform 380">
                <a:extLst>
                  <a:ext uri="{FF2B5EF4-FFF2-40B4-BE49-F238E27FC236}">
                    <a16:creationId xmlns:a16="http://schemas.microsoft.com/office/drawing/2014/main" id="{9A9A6126-65B5-F542-5F22-972599A2E62C}"/>
                  </a:ext>
                </a:extLst>
              </p:cNvPr>
              <p:cNvSpPr>
                <a:spLocks/>
              </p:cNvSpPr>
              <p:nvPr/>
            </p:nvSpPr>
            <p:spPr bwMode="auto">
              <a:xfrm>
                <a:off x="960" y="2164"/>
                <a:ext cx="109" cy="295"/>
              </a:xfrm>
              <a:custGeom>
                <a:avLst/>
                <a:gdLst>
                  <a:gd name="T0" fmla="*/ 103 w 84"/>
                  <a:gd name="T1" fmla="*/ 256 h 219"/>
                  <a:gd name="T2" fmla="*/ 104 w 84"/>
                  <a:gd name="T3" fmla="*/ 252 h 219"/>
                  <a:gd name="T4" fmla="*/ 125 w 84"/>
                  <a:gd name="T5" fmla="*/ 106 h 219"/>
                  <a:gd name="T6" fmla="*/ 134 w 84"/>
                  <a:gd name="T7" fmla="*/ 104 h 219"/>
                  <a:gd name="T8" fmla="*/ 140 w 84"/>
                  <a:gd name="T9" fmla="*/ 113 h 219"/>
                  <a:gd name="T10" fmla="*/ 169 w 84"/>
                  <a:gd name="T11" fmla="*/ 193 h 219"/>
                  <a:gd name="T12" fmla="*/ 183 w 84"/>
                  <a:gd name="T13" fmla="*/ 183 h 219"/>
                  <a:gd name="T14" fmla="*/ 154 w 84"/>
                  <a:gd name="T15" fmla="*/ 100 h 219"/>
                  <a:gd name="T16" fmla="*/ 130 w 84"/>
                  <a:gd name="T17" fmla="*/ 42 h 219"/>
                  <a:gd name="T18" fmla="*/ 130 w 84"/>
                  <a:gd name="T19" fmla="*/ 0 h 219"/>
                  <a:gd name="T20" fmla="*/ 112 w 84"/>
                  <a:gd name="T21" fmla="*/ 1 h 219"/>
                  <a:gd name="T22" fmla="*/ 112 w 84"/>
                  <a:gd name="T23" fmla="*/ 12 h 219"/>
                  <a:gd name="T24" fmla="*/ 108 w 84"/>
                  <a:gd name="T25" fmla="*/ 12 h 219"/>
                  <a:gd name="T26" fmla="*/ 109 w 84"/>
                  <a:gd name="T27" fmla="*/ 69 h 219"/>
                  <a:gd name="T28" fmla="*/ 87 w 84"/>
                  <a:gd name="T29" fmla="*/ 247 h 219"/>
                  <a:gd name="T30" fmla="*/ 87 w 84"/>
                  <a:gd name="T31" fmla="*/ 255 h 219"/>
                  <a:gd name="T32" fmla="*/ 55 w 84"/>
                  <a:gd name="T33" fmla="*/ 354 h 219"/>
                  <a:gd name="T34" fmla="*/ 35 w 84"/>
                  <a:gd name="T35" fmla="*/ 380 h 219"/>
                  <a:gd name="T36" fmla="*/ 0 w 84"/>
                  <a:gd name="T37" fmla="*/ 430 h 219"/>
                  <a:gd name="T38" fmla="*/ 13 w 84"/>
                  <a:gd name="T39" fmla="*/ 435 h 219"/>
                  <a:gd name="T40" fmla="*/ 35 w 84"/>
                  <a:gd name="T41" fmla="*/ 403 h 219"/>
                  <a:gd name="T42" fmla="*/ 45 w 84"/>
                  <a:gd name="T43" fmla="*/ 408 h 219"/>
                  <a:gd name="T44" fmla="*/ 52 w 84"/>
                  <a:gd name="T45" fmla="*/ 439 h 219"/>
                  <a:gd name="T46" fmla="*/ 83 w 84"/>
                  <a:gd name="T47" fmla="*/ 481 h 219"/>
                  <a:gd name="T48" fmla="*/ 96 w 84"/>
                  <a:gd name="T49" fmla="*/ 492 h 219"/>
                  <a:gd name="T50" fmla="*/ 103 w 84"/>
                  <a:gd name="T51" fmla="*/ 498 h 219"/>
                  <a:gd name="T52" fmla="*/ 135 w 84"/>
                  <a:gd name="T53" fmla="*/ 535 h 219"/>
                  <a:gd name="T54" fmla="*/ 148 w 84"/>
                  <a:gd name="T55" fmla="*/ 527 h 219"/>
                  <a:gd name="T56" fmla="*/ 113 w 84"/>
                  <a:gd name="T57" fmla="*/ 485 h 219"/>
                  <a:gd name="T58" fmla="*/ 108 w 84"/>
                  <a:gd name="T59" fmla="*/ 477 h 219"/>
                  <a:gd name="T60" fmla="*/ 95 w 84"/>
                  <a:gd name="T61" fmla="*/ 465 h 219"/>
                  <a:gd name="T62" fmla="*/ 71 w 84"/>
                  <a:gd name="T63" fmla="*/ 432 h 219"/>
                  <a:gd name="T64" fmla="*/ 64 w 84"/>
                  <a:gd name="T65" fmla="*/ 407 h 219"/>
                  <a:gd name="T66" fmla="*/ 61 w 84"/>
                  <a:gd name="T67" fmla="*/ 388 h 219"/>
                  <a:gd name="T68" fmla="*/ 64 w 84"/>
                  <a:gd name="T69" fmla="*/ 373 h 219"/>
                  <a:gd name="T70" fmla="*/ 71 w 84"/>
                  <a:gd name="T71" fmla="*/ 366 h 219"/>
                  <a:gd name="T72" fmla="*/ 103 w 84"/>
                  <a:gd name="T73" fmla="*/ 256 h 2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9">
                    <a:moveTo>
                      <a:pt x="47" y="105"/>
                    </a:moveTo>
                    <a:cubicBezTo>
                      <a:pt x="48" y="103"/>
                      <a:pt x="48" y="103"/>
                      <a:pt x="48" y="103"/>
                    </a:cubicBezTo>
                    <a:cubicBezTo>
                      <a:pt x="51" y="86"/>
                      <a:pt x="55" y="65"/>
                      <a:pt x="57" y="44"/>
                    </a:cubicBezTo>
                    <a:cubicBezTo>
                      <a:pt x="57" y="41"/>
                      <a:pt x="60" y="40"/>
                      <a:pt x="61" y="42"/>
                    </a:cubicBezTo>
                    <a:cubicBezTo>
                      <a:pt x="62" y="43"/>
                      <a:pt x="63" y="44"/>
                      <a:pt x="64" y="46"/>
                    </a:cubicBezTo>
                    <a:cubicBezTo>
                      <a:pt x="70" y="56"/>
                      <a:pt x="78" y="66"/>
                      <a:pt x="77" y="79"/>
                    </a:cubicBezTo>
                    <a:cubicBezTo>
                      <a:pt x="84" y="75"/>
                      <a:pt x="84" y="75"/>
                      <a:pt x="84" y="75"/>
                    </a:cubicBezTo>
                    <a:cubicBezTo>
                      <a:pt x="83" y="62"/>
                      <a:pt x="77" y="52"/>
                      <a:pt x="71" y="41"/>
                    </a:cubicBezTo>
                    <a:cubicBezTo>
                      <a:pt x="66" y="34"/>
                      <a:pt x="61" y="26"/>
                      <a:pt x="59" y="17"/>
                    </a:cubicBezTo>
                    <a:cubicBezTo>
                      <a:pt x="59" y="12"/>
                      <a:pt x="59" y="6"/>
                      <a:pt x="59" y="0"/>
                    </a:cubicBezTo>
                    <a:cubicBezTo>
                      <a:pt x="51" y="1"/>
                      <a:pt x="51" y="1"/>
                      <a:pt x="51" y="1"/>
                    </a:cubicBezTo>
                    <a:cubicBezTo>
                      <a:pt x="51" y="2"/>
                      <a:pt x="51" y="3"/>
                      <a:pt x="51" y="5"/>
                    </a:cubicBezTo>
                    <a:cubicBezTo>
                      <a:pt x="49" y="5"/>
                      <a:pt x="49" y="5"/>
                      <a:pt x="49" y="5"/>
                    </a:cubicBezTo>
                    <a:cubicBezTo>
                      <a:pt x="49" y="9"/>
                      <a:pt x="50" y="22"/>
                      <a:pt x="50" y="28"/>
                    </a:cubicBezTo>
                    <a:cubicBezTo>
                      <a:pt x="50" y="56"/>
                      <a:pt x="44" y="79"/>
                      <a:pt x="40" y="101"/>
                    </a:cubicBezTo>
                    <a:cubicBezTo>
                      <a:pt x="40" y="104"/>
                      <a:pt x="40" y="104"/>
                      <a:pt x="40" y="104"/>
                    </a:cubicBezTo>
                    <a:cubicBezTo>
                      <a:pt x="37" y="120"/>
                      <a:pt x="34" y="132"/>
                      <a:pt x="25" y="145"/>
                    </a:cubicBezTo>
                    <a:cubicBezTo>
                      <a:pt x="23" y="148"/>
                      <a:pt x="19" y="151"/>
                      <a:pt x="16" y="155"/>
                    </a:cubicBezTo>
                    <a:cubicBezTo>
                      <a:pt x="9" y="161"/>
                      <a:pt x="2" y="167"/>
                      <a:pt x="0" y="176"/>
                    </a:cubicBezTo>
                    <a:cubicBezTo>
                      <a:pt x="6" y="178"/>
                      <a:pt x="6" y="178"/>
                      <a:pt x="6" y="178"/>
                    </a:cubicBezTo>
                    <a:cubicBezTo>
                      <a:pt x="7" y="174"/>
                      <a:pt x="12" y="169"/>
                      <a:pt x="16" y="165"/>
                    </a:cubicBezTo>
                    <a:cubicBezTo>
                      <a:pt x="18" y="164"/>
                      <a:pt x="21" y="164"/>
                      <a:pt x="21" y="167"/>
                    </a:cubicBezTo>
                    <a:cubicBezTo>
                      <a:pt x="22" y="171"/>
                      <a:pt x="23" y="175"/>
                      <a:pt x="24" y="180"/>
                    </a:cubicBezTo>
                    <a:cubicBezTo>
                      <a:pt x="28" y="189"/>
                      <a:pt x="33" y="192"/>
                      <a:pt x="38" y="197"/>
                    </a:cubicBezTo>
                    <a:cubicBezTo>
                      <a:pt x="44" y="201"/>
                      <a:pt x="44" y="201"/>
                      <a:pt x="44" y="201"/>
                    </a:cubicBezTo>
                    <a:cubicBezTo>
                      <a:pt x="47" y="204"/>
                      <a:pt x="47" y="204"/>
                      <a:pt x="47" y="204"/>
                    </a:cubicBezTo>
                    <a:cubicBezTo>
                      <a:pt x="52" y="208"/>
                      <a:pt x="60" y="215"/>
                      <a:pt x="62" y="219"/>
                    </a:cubicBezTo>
                    <a:cubicBezTo>
                      <a:pt x="68" y="215"/>
                      <a:pt x="68" y="215"/>
                      <a:pt x="68" y="215"/>
                    </a:cubicBezTo>
                    <a:cubicBezTo>
                      <a:pt x="66" y="209"/>
                      <a:pt x="58" y="203"/>
                      <a:pt x="52" y="198"/>
                    </a:cubicBezTo>
                    <a:cubicBezTo>
                      <a:pt x="49" y="195"/>
                      <a:pt x="49" y="195"/>
                      <a:pt x="49" y="195"/>
                    </a:cubicBezTo>
                    <a:cubicBezTo>
                      <a:pt x="49" y="195"/>
                      <a:pt x="43" y="190"/>
                      <a:pt x="43" y="190"/>
                    </a:cubicBezTo>
                    <a:cubicBezTo>
                      <a:pt x="38" y="186"/>
                      <a:pt x="34" y="184"/>
                      <a:pt x="32" y="177"/>
                    </a:cubicBezTo>
                    <a:cubicBezTo>
                      <a:pt x="30" y="173"/>
                      <a:pt x="30" y="170"/>
                      <a:pt x="29" y="166"/>
                    </a:cubicBezTo>
                    <a:cubicBezTo>
                      <a:pt x="29" y="164"/>
                      <a:pt x="29" y="162"/>
                      <a:pt x="28" y="159"/>
                    </a:cubicBezTo>
                    <a:cubicBezTo>
                      <a:pt x="28" y="158"/>
                      <a:pt x="28" y="153"/>
                      <a:pt x="29" y="153"/>
                    </a:cubicBezTo>
                    <a:cubicBezTo>
                      <a:pt x="30" y="152"/>
                      <a:pt x="31" y="151"/>
                      <a:pt x="32" y="150"/>
                    </a:cubicBezTo>
                    <a:cubicBezTo>
                      <a:pt x="42" y="135"/>
                      <a:pt x="45" y="121"/>
                      <a:pt x="47" y="10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7" name="Freeform 381">
                <a:extLst>
                  <a:ext uri="{FF2B5EF4-FFF2-40B4-BE49-F238E27FC236}">
                    <a16:creationId xmlns:a16="http://schemas.microsoft.com/office/drawing/2014/main" id="{CA015473-CA7F-DC1B-022B-C2B8636F489C}"/>
                  </a:ext>
                </a:extLst>
              </p:cNvPr>
              <p:cNvSpPr>
                <a:spLocks/>
              </p:cNvSpPr>
              <p:nvPr/>
            </p:nvSpPr>
            <p:spPr bwMode="auto">
              <a:xfrm>
                <a:off x="1071" y="1622"/>
                <a:ext cx="53" cy="129"/>
              </a:xfrm>
              <a:custGeom>
                <a:avLst/>
                <a:gdLst>
                  <a:gd name="T0" fmla="*/ 1 w 41"/>
                  <a:gd name="T1" fmla="*/ 91 h 95"/>
                  <a:gd name="T2" fmla="*/ 1 w 41"/>
                  <a:gd name="T3" fmla="*/ 134 h 95"/>
                  <a:gd name="T4" fmla="*/ 8 w 41"/>
                  <a:gd name="T5" fmla="*/ 238 h 95"/>
                  <a:gd name="T6" fmla="*/ 23 w 41"/>
                  <a:gd name="T7" fmla="*/ 238 h 95"/>
                  <a:gd name="T8" fmla="*/ 67 w 41"/>
                  <a:gd name="T9" fmla="*/ 124 h 95"/>
                  <a:gd name="T10" fmla="*/ 89 w 41"/>
                  <a:gd name="T11" fmla="*/ 84 h 95"/>
                  <a:gd name="T12" fmla="*/ 79 w 41"/>
                  <a:gd name="T13" fmla="*/ 61 h 95"/>
                  <a:gd name="T14" fmla="*/ 67 w 41"/>
                  <a:gd name="T15" fmla="*/ 88 h 95"/>
                  <a:gd name="T16" fmla="*/ 53 w 41"/>
                  <a:gd name="T17" fmla="*/ 110 h 95"/>
                  <a:gd name="T18" fmla="*/ 23 w 41"/>
                  <a:gd name="T19" fmla="*/ 166 h 95"/>
                  <a:gd name="T20" fmla="*/ 21 w 41"/>
                  <a:gd name="T21" fmla="*/ 160 h 95"/>
                  <a:gd name="T22" fmla="*/ 21 w 41"/>
                  <a:gd name="T23" fmla="*/ 134 h 95"/>
                  <a:gd name="T24" fmla="*/ 21 w 41"/>
                  <a:gd name="T25" fmla="*/ 105 h 95"/>
                  <a:gd name="T26" fmla="*/ 21 w 41"/>
                  <a:gd name="T27" fmla="*/ 88 h 95"/>
                  <a:gd name="T28" fmla="*/ 17 w 41"/>
                  <a:gd name="T29" fmla="*/ 50 h 95"/>
                  <a:gd name="T30" fmla="*/ 22 w 41"/>
                  <a:gd name="T31" fmla="*/ 1 h 95"/>
                  <a:gd name="T32" fmla="*/ 5 w 41"/>
                  <a:gd name="T33" fmla="*/ 0 h 95"/>
                  <a:gd name="T34" fmla="*/ 1 w 41"/>
                  <a:gd name="T35" fmla="*/ 91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95">
                    <a:moveTo>
                      <a:pt x="1" y="36"/>
                    </a:moveTo>
                    <a:cubicBezTo>
                      <a:pt x="1" y="41"/>
                      <a:pt x="1" y="47"/>
                      <a:pt x="1" y="54"/>
                    </a:cubicBezTo>
                    <a:cubicBezTo>
                      <a:pt x="0" y="68"/>
                      <a:pt x="2" y="79"/>
                      <a:pt x="4" y="95"/>
                    </a:cubicBezTo>
                    <a:cubicBezTo>
                      <a:pt x="11" y="95"/>
                      <a:pt x="11" y="95"/>
                      <a:pt x="11" y="95"/>
                    </a:cubicBezTo>
                    <a:cubicBezTo>
                      <a:pt x="12" y="79"/>
                      <a:pt x="21" y="63"/>
                      <a:pt x="31" y="49"/>
                    </a:cubicBezTo>
                    <a:cubicBezTo>
                      <a:pt x="41" y="34"/>
                      <a:pt x="41" y="34"/>
                      <a:pt x="41" y="34"/>
                    </a:cubicBezTo>
                    <a:cubicBezTo>
                      <a:pt x="36" y="24"/>
                      <a:pt x="36" y="24"/>
                      <a:pt x="36" y="24"/>
                    </a:cubicBezTo>
                    <a:cubicBezTo>
                      <a:pt x="36" y="24"/>
                      <a:pt x="35" y="30"/>
                      <a:pt x="31" y="35"/>
                    </a:cubicBezTo>
                    <a:cubicBezTo>
                      <a:pt x="27" y="40"/>
                      <a:pt x="25" y="44"/>
                      <a:pt x="25" y="44"/>
                    </a:cubicBezTo>
                    <a:cubicBezTo>
                      <a:pt x="20" y="51"/>
                      <a:pt x="15" y="58"/>
                      <a:pt x="11" y="66"/>
                    </a:cubicBezTo>
                    <a:cubicBezTo>
                      <a:pt x="10" y="68"/>
                      <a:pt x="9" y="66"/>
                      <a:pt x="9" y="64"/>
                    </a:cubicBezTo>
                    <a:cubicBezTo>
                      <a:pt x="9" y="60"/>
                      <a:pt x="8" y="58"/>
                      <a:pt x="9" y="54"/>
                    </a:cubicBezTo>
                    <a:cubicBezTo>
                      <a:pt x="9" y="50"/>
                      <a:pt x="9" y="46"/>
                      <a:pt x="9" y="42"/>
                    </a:cubicBezTo>
                    <a:cubicBezTo>
                      <a:pt x="9" y="40"/>
                      <a:pt x="9" y="37"/>
                      <a:pt x="9" y="35"/>
                    </a:cubicBezTo>
                    <a:cubicBezTo>
                      <a:pt x="8" y="30"/>
                      <a:pt x="8" y="25"/>
                      <a:pt x="8" y="20"/>
                    </a:cubicBezTo>
                    <a:cubicBezTo>
                      <a:pt x="8" y="14"/>
                      <a:pt x="9" y="7"/>
                      <a:pt x="10" y="1"/>
                    </a:cubicBezTo>
                    <a:cubicBezTo>
                      <a:pt x="2" y="0"/>
                      <a:pt x="2" y="0"/>
                      <a:pt x="2" y="0"/>
                    </a:cubicBezTo>
                    <a:cubicBezTo>
                      <a:pt x="0" y="12"/>
                      <a:pt x="0" y="24"/>
                      <a:pt x="1" y="3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8" name="Freeform 382">
                <a:extLst>
                  <a:ext uri="{FF2B5EF4-FFF2-40B4-BE49-F238E27FC236}">
                    <a16:creationId xmlns:a16="http://schemas.microsoft.com/office/drawing/2014/main" id="{F317B60E-F82F-CCFC-F63D-2537B5FD66F5}"/>
                  </a:ext>
                </a:extLst>
              </p:cNvPr>
              <p:cNvSpPr>
                <a:spLocks/>
              </p:cNvSpPr>
              <p:nvPr/>
            </p:nvSpPr>
            <p:spPr bwMode="auto">
              <a:xfrm>
                <a:off x="1058" y="1737"/>
                <a:ext cx="28" cy="157"/>
              </a:xfrm>
              <a:custGeom>
                <a:avLst/>
                <a:gdLst>
                  <a:gd name="T0" fmla="*/ 24 w 22"/>
                  <a:gd name="T1" fmla="*/ 92 h 116"/>
                  <a:gd name="T2" fmla="*/ 24 w 22"/>
                  <a:gd name="T3" fmla="*/ 126 h 116"/>
                  <a:gd name="T4" fmla="*/ 1 w 22"/>
                  <a:gd name="T5" fmla="*/ 271 h 116"/>
                  <a:gd name="T6" fmla="*/ 0 w 22"/>
                  <a:gd name="T7" fmla="*/ 287 h 116"/>
                  <a:gd name="T8" fmla="*/ 6 w 22"/>
                  <a:gd name="T9" fmla="*/ 287 h 116"/>
                  <a:gd name="T10" fmla="*/ 10 w 22"/>
                  <a:gd name="T11" fmla="*/ 271 h 116"/>
                  <a:gd name="T12" fmla="*/ 41 w 22"/>
                  <a:gd name="T13" fmla="*/ 126 h 116"/>
                  <a:gd name="T14" fmla="*/ 41 w 22"/>
                  <a:gd name="T15" fmla="*/ 92 h 116"/>
                  <a:gd name="T16" fmla="*/ 46 w 22"/>
                  <a:gd name="T17" fmla="*/ 1 h 116"/>
                  <a:gd name="T18" fmla="*/ 29 w 22"/>
                  <a:gd name="T19" fmla="*/ 0 h 116"/>
                  <a:gd name="T20" fmla="*/ 24 w 22"/>
                  <a:gd name="T21" fmla="*/ 92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16">
                    <a:moveTo>
                      <a:pt x="12" y="37"/>
                    </a:moveTo>
                    <a:cubicBezTo>
                      <a:pt x="12" y="51"/>
                      <a:pt x="12" y="51"/>
                      <a:pt x="12" y="51"/>
                    </a:cubicBezTo>
                    <a:cubicBezTo>
                      <a:pt x="11" y="71"/>
                      <a:pt x="6" y="90"/>
                      <a:pt x="1" y="109"/>
                    </a:cubicBezTo>
                    <a:cubicBezTo>
                      <a:pt x="0" y="116"/>
                      <a:pt x="0" y="116"/>
                      <a:pt x="0" y="116"/>
                    </a:cubicBezTo>
                    <a:cubicBezTo>
                      <a:pt x="3" y="116"/>
                      <a:pt x="3" y="116"/>
                      <a:pt x="3" y="116"/>
                    </a:cubicBezTo>
                    <a:cubicBezTo>
                      <a:pt x="5" y="109"/>
                      <a:pt x="5" y="109"/>
                      <a:pt x="5" y="109"/>
                    </a:cubicBezTo>
                    <a:cubicBezTo>
                      <a:pt x="10" y="90"/>
                      <a:pt x="19" y="72"/>
                      <a:pt x="20" y="51"/>
                    </a:cubicBezTo>
                    <a:cubicBezTo>
                      <a:pt x="20" y="37"/>
                      <a:pt x="20" y="37"/>
                      <a:pt x="20" y="37"/>
                    </a:cubicBezTo>
                    <a:cubicBezTo>
                      <a:pt x="20" y="25"/>
                      <a:pt x="21" y="13"/>
                      <a:pt x="22" y="1"/>
                    </a:cubicBezTo>
                    <a:cubicBezTo>
                      <a:pt x="14" y="0"/>
                      <a:pt x="14" y="0"/>
                      <a:pt x="14" y="0"/>
                    </a:cubicBezTo>
                    <a:cubicBezTo>
                      <a:pt x="13" y="12"/>
                      <a:pt x="12" y="25"/>
                      <a:pt x="12" y="37"/>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59" name="Freeform 383">
                <a:extLst>
                  <a:ext uri="{FF2B5EF4-FFF2-40B4-BE49-F238E27FC236}">
                    <a16:creationId xmlns:a16="http://schemas.microsoft.com/office/drawing/2014/main" id="{4D2989B5-7983-24CA-5980-C4D0968726D8}"/>
                  </a:ext>
                </a:extLst>
              </p:cNvPr>
              <p:cNvSpPr>
                <a:spLocks/>
              </p:cNvSpPr>
              <p:nvPr/>
            </p:nvSpPr>
            <p:spPr bwMode="auto">
              <a:xfrm>
                <a:off x="1718" y="1396"/>
                <a:ext cx="205" cy="660"/>
              </a:xfrm>
              <a:custGeom>
                <a:avLst/>
                <a:gdLst>
                  <a:gd name="T0" fmla="*/ 44 w 157"/>
                  <a:gd name="T1" fmla="*/ 12 h 489"/>
                  <a:gd name="T2" fmla="*/ 116 w 157"/>
                  <a:gd name="T3" fmla="*/ 171 h 489"/>
                  <a:gd name="T4" fmla="*/ 121 w 157"/>
                  <a:gd name="T5" fmla="*/ 188 h 489"/>
                  <a:gd name="T6" fmla="*/ 121 w 157"/>
                  <a:gd name="T7" fmla="*/ 202 h 489"/>
                  <a:gd name="T8" fmla="*/ 94 w 157"/>
                  <a:gd name="T9" fmla="*/ 225 h 489"/>
                  <a:gd name="T10" fmla="*/ 93 w 157"/>
                  <a:gd name="T11" fmla="*/ 229 h 489"/>
                  <a:gd name="T12" fmla="*/ 72 w 157"/>
                  <a:gd name="T13" fmla="*/ 244 h 489"/>
                  <a:gd name="T14" fmla="*/ 29 w 157"/>
                  <a:gd name="T15" fmla="*/ 233 h 489"/>
                  <a:gd name="T16" fmla="*/ 7 w 157"/>
                  <a:gd name="T17" fmla="*/ 219 h 489"/>
                  <a:gd name="T18" fmla="*/ 0 w 157"/>
                  <a:gd name="T19" fmla="*/ 229 h 489"/>
                  <a:gd name="T20" fmla="*/ 21 w 157"/>
                  <a:gd name="T21" fmla="*/ 244 h 489"/>
                  <a:gd name="T22" fmla="*/ 46 w 157"/>
                  <a:gd name="T23" fmla="*/ 259 h 489"/>
                  <a:gd name="T24" fmla="*/ 51 w 157"/>
                  <a:gd name="T25" fmla="*/ 270 h 489"/>
                  <a:gd name="T26" fmla="*/ 31 w 157"/>
                  <a:gd name="T27" fmla="*/ 319 h 489"/>
                  <a:gd name="T28" fmla="*/ 38 w 157"/>
                  <a:gd name="T29" fmla="*/ 323 h 489"/>
                  <a:gd name="T30" fmla="*/ 102 w 157"/>
                  <a:gd name="T31" fmla="*/ 246 h 489"/>
                  <a:gd name="T32" fmla="*/ 104 w 157"/>
                  <a:gd name="T33" fmla="*/ 244 h 489"/>
                  <a:gd name="T34" fmla="*/ 123 w 157"/>
                  <a:gd name="T35" fmla="*/ 229 h 489"/>
                  <a:gd name="T36" fmla="*/ 129 w 157"/>
                  <a:gd name="T37" fmla="*/ 229 h 489"/>
                  <a:gd name="T38" fmla="*/ 168 w 157"/>
                  <a:gd name="T39" fmla="*/ 683 h 489"/>
                  <a:gd name="T40" fmla="*/ 168 w 157"/>
                  <a:gd name="T41" fmla="*/ 703 h 489"/>
                  <a:gd name="T42" fmla="*/ 168 w 157"/>
                  <a:gd name="T43" fmla="*/ 738 h 489"/>
                  <a:gd name="T44" fmla="*/ 166 w 157"/>
                  <a:gd name="T45" fmla="*/ 837 h 489"/>
                  <a:gd name="T46" fmla="*/ 158 w 157"/>
                  <a:gd name="T47" fmla="*/ 879 h 489"/>
                  <a:gd name="T48" fmla="*/ 162 w 157"/>
                  <a:gd name="T49" fmla="*/ 970 h 489"/>
                  <a:gd name="T50" fmla="*/ 172 w 157"/>
                  <a:gd name="T51" fmla="*/ 965 h 489"/>
                  <a:gd name="T52" fmla="*/ 174 w 157"/>
                  <a:gd name="T53" fmla="*/ 884 h 489"/>
                  <a:gd name="T54" fmla="*/ 183 w 157"/>
                  <a:gd name="T55" fmla="*/ 838 h 489"/>
                  <a:gd name="T56" fmla="*/ 183 w 157"/>
                  <a:gd name="T57" fmla="*/ 825 h 489"/>
                  <a:gd name="T58" fmla="*/ 188 w 157"/>
                  <a:gd name="T59" fmla="*/ 825 h 489"/>
                  <a:gd name="T60" fmla="*/ 325 w 157"/>
                  <a:gd name="T61" fmla="*/ 1203 h 489"/>
                  <a:gd name="T62" fmla="*/ 350 w 157"/>
                  <a:gd name="T63" fmla="*/ 1189 h 489"/>
                  <a:gd name="T64" fmla="*/ 196 w 157"/>
                  <a:gd name="T65" fmla="*/ 683 h 489"/>
                  <a:gd name="T66" fmla="*/ 140 w 157"/>
                  <a:gd name="T67" fmla="*/ 162 h 489"/>
                  <a:gd name="T68" fmla="*/ 68 w 157"/>
                  <a:gd name="T69" fmla="*/ 0 h 4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7" h="489">
                    <a:moveTo>
                      <a:pt x="20" y="5"/>
                    </a:moveTo>
                    <a:cubicBezTo>
                      <a:pt x="20" y="5"/>
                      <a:pt x="35" y="22"/>
                      <a:pt x="52" y="70"/>
                    </a:cubicBezTo>
                    <a:cubicBezTo>
                      <a:pt x="53" y="72"/>
                      <a:pt x="53" y="74"/>
                      <a:pt x="54" y="76"/>
                    </a:cubicBezTo>
                    <a:cubicBezTo>
                      <a:pt x="54" y="77"/>
                      <a:pt x="55" y="80"/>
                      <a:pt x="54" y="82"/>
                    </a:cubicBezTo>
                    <a:cubicBezTo>
                      <a:pt x="52" y="85"/>
                      <a:pt x="48" y="88"/>
                      <a:pt x="42" y="92"/>
                    </a:cubicBezTo>
                    <a:cubicBezTo>
                      <a:pt x="42" y="92"/>
                      <a:pt x="41" y="93"/>
                      <a:pt x="41" y="93"/>
                    </a:cubicBezTo>
                    <a:cubicBezTo>
                      <a:pt x="38" y="95"/>
                      <a:pt x="32" y="99"/>
                      <a:pt x="32" y="99"/>
                    </a:cubicBezTo>
                    <a:cubicBezTo>
                      <a:pt x="26" y="102"/>
                      <a:pt x="21" y="101"/>
                      <a:pt x="13" y="95"/>
                    </a:cubicBezTo>
                    <a:cubicBezTo>
                      <a:pt x="10" y="93"/>
                      <a:pt x="6" y="91"/>
                      <a:pt x="3" y="89"/>
                    </a:cubicBezTo>
                    <a:cubicBezTo>
                      <a:pt x="0" y="93"/>
                      <a:pt x="0" y="93"/>
                      <a:pt x="0" y="93"/>
                    </a:cubicBezTo>
                    <a:cubicBezTo>
                      <a:pt x="3" y="95"/>
                      <a:pt x="6" y="97"/>
                      <a:pt x="9" y="99"/>
                    </a:cubicBezTo>
                    <a:cubicBezTo>
                      <a:pt x="13" y="101"/>
                      <a:pt x="16" y="104"/>
                      <a:pt x="21" y="105"/>
                    </a:cubicBezTo>
                    <a:cubicBezTo>
                      <a:pt x="22" y="106"/>
                      <a:pt x="25" y="108"/>
                      <a:pt x="23" y="110"/>
                    </a:cubicBezTo>
                    <a:cubicBezTo>
                      <a:pt x="18" y="116"/>
                      <a:pt x="16" y="121"/>
                      <a:pt x="14" y="130"/>
                    </a:cubicBezTo>
                    <a:cubicBezTo>
                      <a:pt x="17" y="131"/>
                      <a:pt x="17" y="131"/>
                      <a:pt x="17" y="131"/>
                    </a:cubicBezTo>
                    <a:cubicBezTo>
                      <a:pt x="22" y="116"/>
                      <a:pt x="32" y="109"/>
                      <a:pt x="46" y="100"/>
                    </a:cubicBezTo>
                    <a:cubicBezTo>
                      <a:pt x="47" y="99"/>
                      <a:pt x="47" y="99"/>
                      <a:pt x="47" y="99"/>
                    </a:cubicBezTo>
                    <a:cubicBezTo>
                      <a:pt x="49" y="97"/>
                      <a:pt x="52" y="95"/>
                      <a:pt x="55" y="93"/>
                    </a:cubicBezTo>
                    <a:cubicBezTo>
                      <a:pt x="57" y="91"/>
                      <a:pt x="58" y="92"/>
                      <a:pt x="58" y="93"/>
                    </a:cubicBezTo>
                    <a:cubicBezTo>
                      <a:pt x="68" y="137"/>
                      <a:pt x="76" y="218"/>
                      <a:pt x="76" y="278"/>
                    </a:cubicBezTo>
                    <a:cubicBezTo>
                      <a:pt x="76" y="281"/>
                      <a:pt x="76" y="283"/>
                      <a:pt x="76" y="286"/>
                    </a:cubicBezTo>
                    <a:cubicBezTo>
                      <a:pt x="76" y="300"/>
                      <a:pt x="76" y="300"/>
                      <a:pt x="76" y="300"/>
                    </a:cubicBezTo>
                    <a:cubicBezTo>
                      <a:pt x="76" y="314"/>
                      <a:pt x="75" y="325"/>
                      <a:pt x="74" y="340"/>
                    </a:cubicBezTo>
                    <a:cubicBezTo>
                      <a:pt x="74" y="345"/>
                      <a:pt x="72" y="351"/>
                      <a:pt x="71" y="357"/>
                    </a:cubicBezTo>
                    <a:cubicBezTo>
                      <a:pt x="67" y="371"/>
                      <a:pt x="66" y="385"/>
                      <a:pt x="73" y="395"/>
                    </a:cubicBezTo>
                    <a:cubicBezTo>
                      <a:pt x="77" y="393"/>
                      <a:pt x="77" y="393"/>
                      <a:pt x="77" y="393"/>
                    </a:cubicBezTo>
                    <a:cubicBezTo>
                      <a:pt x="72" y="385"/>
                      <a:pt x="75" y="371"/>
                      <a:pt x="78" y="359"/>
                    </a:cubicBezTo>
                    <a:cubicBezTo>
                      <a:pt x="80" y="353"/>
                      <a:pt x="82" y="346"/>
                      <a:pt x="82" y="341"/>
                    </a:cubicBezTo>
                    <a:cubicBezTo>
                      <a:pt x="82" y="339"/>
                      <a:pt x="82" y="337"/>
                      <a:pt x="82" y="336"/>
                    </a:cubicBezTo>
                    <a:cubicBezTo>
                      <a:pt x="82" y="333"/>
                      <a:pt x="84" y="334"/>
                      <a:pt x="84" y="336"/>
                    </a:cubicBezTo>
                    <a:cubicBezTo>
                      <a:pt x="103" y="407"/>
                      <a:pt x="144" y="485"/>
                      <a:pt x="146" y="489"/>
                    </a:cubicBezTo>
                    <a:cubicBezTo>
                      <a:pt x="157" y="484"/>
                      <a:pt x="157" y="484"/>
                      <a:pt x="157" y="484"/>
                    </a:cubicBezTo>
                    <a:cubicBezTo>
                      <a:pt x="156" y="482"/>
                      <a:pt x="88" y="352"/>
                      <a:pt x="88" y="278"/>
                    </a:cubicBezTo>
                    <a:cubicBezTo>
                      <a:pt x="88" y="203"/>
                      <a:pt x="76" y="100"/>
                      <a:pt x="63" y="66"/>
                    </a:cubicBezTo>
                    <a:cubicBezTo>
                      <a:pt x="53" y="29"/>
                      <a:pt x="31" y="0"/>
                      <a:pt x="31" y="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0" name="Freeform 384">
                <a:extLst>
                  <a:ext uri="{FF2B5EF4-FFF2-40B4-BE49-F238E27FC236}">
                    <a16:creationId xmlns:a16="http://schemas.microsoft.com/office/drawing/2014/main" id="{C04CADEB-0E38-34DD-6AD2-7C53D1BEC3D0}"/>
                  </a:ext>
                </a:extLst>
              </p:cNvPr>
              <p:cNvSpPr>
                <a:spLocks/>
              </p:cNvSpPr>
              <p:nvPr/>
            </p:nvSpPr>
            <p:spPr bwMode="auto">
              <a:xfrm>
                <a:off x="1551" y="3184"/>
                <a:ext cx="90" cy="857"/>
              </a:xfrm>
              <a:custGeom>
                <a:avLst/>
                <a:gdLst>
                  <a:gd name="T0" fmla="*/ 17 w 69"/>
                  <a:gd name="T1" fmla="*/ 1499 h 635"/>
                  <a:gd name="T2" fmla="*/ 23 w 69"/>
                  <a:gd name="T3" fmla="*/ 1490 h 635"/>
                  <a:gd name="T4" fmla="*/ 27 w 69"/>
                  <a:gd name="T5" fmla="*/ 1483 h 635"/>
                  <a:gd name="T6" fmla="*/ 57 w 69"/>
                  <a:gd name="T7" fmla="*/ 1429 h 635"/>
                  <a:gd name="T8" fmla="*/ 60 w 69"/>
                  <a:gd name="T9" fmla="*/ 1406 h 635"/>
                  <a:gd name="T10" fmla="*/ 39 w 69"/>
                  <a:gd name="T11" fmla="*/ 1377 h 635"/>
                  <a:gd name="T12" fmla="*/ 39 w 69"/>
                  <a:gd name="T13" fmla="*/ 1377 h 635"/>
                  <a:gd name="T14" fmla="*/ 35 w 69"/>
                  <a:gd name="T15" fmla="*/ 1363 h 635"/>
                  <a:gd name="T16" fmla="*/ 34 w 69"/>
                  <a:gd name="T17" fmla="*/ 1359 h 635"/>
                  <a:gd name="T18" fmla="*/ 34 w 69"/>
                  <a:gd name="T19" fmla="*/ 1359 h 635"/>
                  <a:gd name="T20" fmla="*/ 23 w 69"/>
                  <a:gd name="T21" fmla="*/ 1120 h 635"/>
                  <a:gd name="T22" fmla="*/ 35 w 69"/>
                  <a:gd name="T23" fmla="*/ 1000 h 635"/>
                  <a:gd name="T24" fmla="*/ 56 w 69"/>
                  <a:gd name="T25" fmla="*/ 814 h 635"/>
                  <a:gd name="T26" fmla="*/ 74 w 69"/>
                  <a:gd name="T27" fmla="*/ 563 h 635"/>
                  <a:gd name="T28" fmla="*/ 80 w 69"/>
                  <a:gd name="T29" fmla="*/ 0 h 635"/>
                  <a:gd name="T30" fmla="*/ 116 w 69"/>
                  <a:gd name="T31" fmla="*/ 1 h 635"/>
                  <a:gd name="T32" fmla="*/ 102 w 69"/>
                  <a:gd name="T33" fmla="*/ 563 h 635"/>
                  <a:gd name="T34" fmla="*/ 80 w 69"/>
                  <a:gd name="T35" fmla="*/ 818 h 635"/>
                  <a:gd name="T36" fmla="*/ 63 w 69"/>
                  <a:gd name="T37" fmla="*/ 1004 h 635"/>
                  <a:gd name="T38" fmla="*/ 51 w 69"/>
                  <a:gd name="T39" fmla="*/ 1124 h 635"/>
                  <a:gd name="T40" fmla="*/ 60 w 69"/>
                  <a:gd name="T41" fmla="*/ 1370 h 635"/>
                  <a:gd name="T42" fmla="*/ 89 w 69"/>
                  <a:gd name="T43" fmla="*/ 1412 h 635"/>
                  <a:gd name="T44" fmla="*/ 145 w 69"/>
                  <a:gd name="T45" fmla="*/ 1541 h 635"/>
                  <a:gd name="T46" fmla="*/ 129 w 69"/>
                  <a:gd name="T47" fmla="*/ 1539 h 635"/>
                  <a:gd name="T48" fmla="*/ 90 w 69"/>
                  <a:gd name="T49" fmla="*/ 1449 h 635"/>
                  <a:gd name="T50" fmla="*/ 73 w 69"/>
                  <a:gd name="T51" fmla="*/ 1449 h 635"/>
                  <a:gd name="T52" fmla="*/ 43 w 69"/>
                  <a:gd name="T53" fmla="*/ 1497 h 635"/>
                  <a:gd name="T54" fmla="*/ 38 w 69"/>
                  <a:gd name="T55" fmla="*/ 1502 h 635"/>
                  <a:gd name="T56" fmla="*/ 30 w 69"/>
                  <a:gd name="T57" fmla="*/ 1514 h 635"/>
                  <a:gd name="T58" fmla="*/ 27 w 69"/>
                  <a:gd name="T59" fmla="*/ 1561 h 635"/>
                  <a:gd name="T60" fmla="*/ 1 w 69"/>
                  <a:gd name="T61" fmla="*/ 1559 h 635"/>
                  <a:gd name="T62" fmla="*/ 17 w 69"/>
                  <a:gd name="T63" fmla="*/ 1499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635">
                    <a:moveTo>
                      <a:pt x="8" y="610"/>
                    </a:moveTo>
                    <a:cubicBezTo>
                      <a:pt x="11" y="606"/>
                      <a:pt x="11" y="606"/>
                      <a:pt x="11" y="606"/>
                    </a:cubicBezTo>
                    <a:cubicBezTo>
                      <a:pt x="12" y="603"/>
                      <a:pt x="12" y="603"/>
                      <a:pt x="12" y="603"/>
                    </a:cubicBezTo>
                    <a:cubicBezTo>
                      <a:pt x="17" y="596"/>
                      <a:pt x="22" y="588"/>
                      <a:pt x="26" y="582"/>
                    </a:cubicBezTo>
                    <a:cubicBezTo>
                      <a:pt x="28" y="580"/>
                      <a:pt x="32" y="577"/>
                      <a:pt x="27" y="572"/>
                    </a:cubicBezTo>
                    <a:cubicBezTo>
                      <a:pt x="24" y="569"/>
                      <a:pt x="21" y="565"/>
                      <a:pt x="18" y="560"/>
                    </a:cubicBezTo>
                    <a:cubicBezTo>
                      <a:pt x="18" y="560"/>
                      <a:pt x="18" y="560"/>
                      <a:pt x="18" y="560"/>
                    </a:cubicBezTo>
                    <a:cubicBezTo>
                      <a:pt x="17" y="558"/>
                      <a:pt x="16" y="556"/>
                      <a:pt x="16" y="554"/>
                    </a:cubicBezTo>
                    <a:cubicBezTo>
                      <a:pt x="15" y="554"/>
                      <a:pt x="15" y="553"/>
                      <a:pt x="15" y="553"/>
                    </a:cubicBezTo>
                    <a:cubicBezTo>
                      <a:pt x="15" y="553"/>
                      <a:pt x="15" y="553"/>
                      <a:pt x="15" y="553"/>
                    </a:cubicBezTo>
                    <a:cubicBezTo>
                      <a:pt x="4" y="526"/>
                      <a:pt x="7" y="499"/>
                      <a:pt x="11" y="456"/>
                    </a:cubicBezTo>
                    <a:cubicBezTo>
                      <a:pt x="16" y="407"/>
                      <a:pt x="16" y="407"/>
                      <a:pt x="16" y="407"/>
                    </a:cubicBezTo>
                    <a:cubicBezTo>
                      <a:pt x="18" y="373"/>
                      <a:pt x="21" y="352"/>
                      <a:pt x="25" y="331"/>
                    </a:cubicBezTo>
                    <a:cubicBezTo>
                      <a:pt x="29" y="305"/>
                      <a:pt x="32" y="279"/>
                      <a:pt x="34" y="229"/>
                    </a:cubicBezTo>
                    <a:cubicBezTo>
                      <a:pt x="36" y="143"/>
                      <a:pt x="36" y="52"/>
                      <a:pt x="36" y="0"/>
                    </a:cubicBezTo>
                    <a:cubicBezTo>
                      <a:pt x="52" y="1"/>
                      <a:pt x="52" y="1"/>
                      <a:pt x="52" y="1"/>
                    </a:cubicBezTo>
                    <a:cubicBezTo>
                      <a:pt x="52" y="53"/>
                      <a:pt x="48" y="143"/>
                      <a:pt x="46" y="229"/>
                    </a:cubicBezTo>
                    <a:cubicBezTo>
                      <a:pt x="44" y="281"/>
                      <a:pt x="41" y="306"/>
                      <a:pt x="36" y="333"/>
                    </a:cubicBezTo>
                    <a:cubicBezTo>
                      <a:pt x="33" y="353"/>
                      <a:pt x="30" y="374"/>
                      <a:pt x="28" y="408"/>
                    </a:cubicBezTo>
                    <a:cubicBezTo>
                      <a:pt x="23" y="457"/>
                      <a:pt x="23" y="457"/>
                      <a:pt x="23" y="457"/>
                    </a:cubicBezTo>
                    <a:cubicBezTo>
                      <a:pt x="19" y="503"/>
                      <a:pt x="14" y="531"/>
                      <a:pt x="27" y="557"/>
                    </a:cubicBezTo>
                    <a:cubicBezTo>
                      <a:pt x="31" y="564"/>
                      <a:pt x="34" y="567"/>
                      <a:pt x="40" y="574"/>
                    </a:cubicBezTo>
                    <a:cubicBezTo>
                      <a:pt x="55" y="594"/>
                      <a:pt x="69" y="612"/>
                      <a:pt x="65" y="627"/>
                    </a:cubicBezTo>
                    <a:cubicBezTo>
                      <a:pt x="58" y="626"/>
                      <a:pt x="58" y="626"/>
                      <a:pt x="58" y="626"/>
                    </a:cubicBezTo>
                    <a:cubicBezTo>
                      <a:pt x="60" y="619"/>
                      <a:pt x="50" y="603"/>
                      <a:pt x="41" y="590"/>
                    </a:cubicBezTo>
                    <a:cubicBezTo>
                      <a:pt x="40" y="588"/>
                      <a:pt x="35" y="588"/>
                      <a:pt x="33" y="590"/>
                    </a:cubicBezTo>
                    <a:cubicBezTo>
                      <a:pt x="29" y="596"/>
                      <a:pt x="22" y="604"/>
                      <a:pt x="19" y="609"/>
                    </a:cubicBezTo>
                    <a:cubicBezTo>
                      <a:pt x="17" y="611"/>
                      <a:pt x="17" y="611"/>
                      <a:pt x="17" y="611"/>
                    </a:cubicBezTo>
                    <a:cubicBezTo>
                      <a:pt x="14" y="616"/>
                      <a:pt x="14" y="616"/>
                      <a:pt x="14" y="616"/>
                    </a:cubicBezTo>
                    <a:cubicBezTo>
                      <a:pt x="10" y="622"/>
                      <a:pt x="11" y="627"/>
                      <a:pt x="12" y="635"/>
                    </a:cubicBezTo>
                    <a:cubicBezTo>
                      <a:pt x="1" y="634"/>
                      <a:pt x="1" y="634"/>
                      <a:pt x="1" y="634"/>
                    </a:cubicBezTo>
                    <a:cubicBezTo>
                      <a:pt x="0" y="621"/>
                      <a:pt x="3" y="617"/>
                      <a:pt x="8" y="61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1" name="Freeform 385">
                <a:extLst>
                  <a:ext uri="{FF2B5EF4-FFF2-40B4-BE49-F238E27FC236}">
                    <a16:creationId xmlns:a16="http://schemas.microsoft.com/office/drawing/2014/main" id="{158EC382-17E6-A9AC-0A21-C2EC1E9A2AFF}"/>
                  </a:ext>
                </a:extLst>
              </p:cNvPr>
              <p:cNvSpPr>
                <a:spLocks/>
              </p:cNvSpPr>
              <p:nvPr/>
            </p:nvSpPr>
            <p:spPr bwMode="auto">
              <a:xfrm>
                <a:off x="1609" y="2639"/>
                <a:ext cx="96" cy="509"/>
              </a:xfrm>
              <a:custGeom>
                <a:avLst/>
                <a:gdLst>
                  <a:gd name="T0" fmla="*/ 58 w 74"/>
                  <a:gd name="T1" fmla="*/ 817 h 377"/>
                  <a:gd name="T2" fmla="*/ 113 w 74"/>
                  <a:gd name="T3" fmla="*/ 724 h 377"/>
                  <a:gd name="T4" fmla="*/ 112 w 74"/>
                  <a:gd name="T5" fmla="*/ 702 h 377"/>
                  <a:gd name="T6" fmla="*/ 118 w 74"/>
                  <a:gd name="T7" fmla="*/ 525 h 377"/>
                  <a:gd name="T8" fmla="*/ 126 w 74"/>
                  <a:gd name="T9" fmla="*/ 450 h 377"/>
                  <a:gd name="T10" fmla="*/ 64 w 74"/>
                  <a:gd name="T11" fmla="*/ 16 h 377"/>
                  <a:gd name="T12" fmla="*/ 86 w 74"/>
                  <a:gd name="T13" fmla="*/ 0 h 377"/>
                  <a:gd name="T14" fmla="*/ 153 w 74"/>
                  <a:gd name="T15" fmla="*/ 452 h 377"/>
                  <a:gd name="T16" fmla="*/ 145 w 74"/>
                  <a:gd name="T17" fmla="*/ 529 h 377"/>
                  <a:gd name="T18" fmla="*/ 135 w 74"/>
                  <a:gd name="T19" fmla="*/ 697 h 377"/>
                  <a:gd name="T20" fmla="*/ 138 w 74"/>
                  <a:gd name="T21" fmla="*/ 724 h 377"/>
                  <a:gd name="T22" fmla="*/ 119 w 74"/>
                  <a:gd name="T23" fmla="*/ 928 h 377"/>
                  <a:gd name="T24" fmla="*/ 112 w 74"/>
                  <a:gd name="T25" fmla="*/ 922 h 377"/>
                  <a:gd name="T26" fmla="*/ 119 w 74"/>
                  <a:gd name="T27" fmla="*/ 793 h 377"/>
                  <a:gd name="T28" fmla="*/ 113 w 74"/>
                  <a:gd name="T29" fmla="*/ 790 h 377"/>
                  <a:gd name="T30" fmla="*/ 79 w 74"/>
                  <a:gd name="T31" fmla="*/ 837 h 377"/>
                  <a:gd name="T32" fmla="*/ 22 w 74"/>
                  <a:gd name="T33" fmla="*/ 926 h 377"/>
                  <a:gd name="T34" fmla="*/ 0 w 74"/>
                  <a:gd name="T35" fmla="*/ 913 h 377"/>
                  <a:gd name="T36" fmla="*/ 58 w 74"/>
                  <a:gd name="T37" fmla="*/ 817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27" y="332"/>
                    </a:moveTo>
                    <a:cubicBezTo>
                      <a:pt x="38" y="320"/>
                      <a:pt x="48" y="309"/>
                      <a:pt x="52" y="294"/>
                    </a:cubicBezTo>
                    <a:cubicBezTo>
                      <a:pt x="51" y="285"/>
                      <a:pt x="51" y="285"/>
                      <a:pt x="51" y="285"/>
                    </a:cubicBezTo>
                    <a:cubicBezTo>
                      <a:pt x="48" y="261"/>
                      <a:pt x="51" y="237"/>
                      <a:pt x="54" y="213"/>
                    </a:cubicBezTo>
                    <a:cubicBezTo>
                      <a:pt x="58" y="183"/>
                      <a:pt x="58" y="183"/>
                      <a:pt x="58" y="183"/>
                    </a:cubicBezTo>
                    <a:cubicBezTo>
                      <a:pt x="62" y="130"/>
                      <a:pt x="60" y="56"/>
                      <a:pt x="29" y="7"/>
                    </a:cubicBezTo>
                    <a:cubicBezTo>
                      <a:pt x="39" y="0"/>
                      <a:pt x="39" y="0"/>
                      <a:pt x="39" y="0"/>
                    </a:cubicBezTo>
                    <a:cubicBezTo>
                      <a:pt x="72" y="53"/>
                      <a:pt x="74" y="129"/>
                      <a:pt x="70" y="184"/>
                    </a:cubicBezTo>
                    <a:cubicBezTo>
                      <a:pt x="66" y="215"/>
                      <a:pt x="66" y="215"/>
                      <a:pt x="66" y="215"/>
                    </a:cubicBezTo>
                    <a:cubicBezTo>
                      <a:pt x="63" y="237"/>
                      <a:pt x="59" y="261"/>
                      <a:pt x="62" y="283"/>
                    </a:cubicBezTo>
                    <a:cubicBezTo>
                      <a:pt x="63" y="294"/>
                      <a:pt x="63" y="294"/>
                      <a:pt x="63" y="294"/>
                    </a:cubicBezTo>
                    <a:cubicBezTo>
                      <a:pt x="66" y="322"/>
                      <a:pt x="70" y="350"/>
                      <a:pt x="55" y="377"/>
                    </a:cubicBezTo>
                    <a:cubicBezTo>
                      <a:pt x="51" y="375"/>
                      <a:pt x="51" y="375"/>
                      <a:pt x="51" y="375"/>
                    </a:cubicBezTo>
                    <a:cubicBezTo>
                      <a:pt x="59" y="359"/>
                      <a:pt x="57" y="340"/>
                      <a:pt x="55" y="322"/>
                    </a:cubicBezTo>
                    <a:cubicBezTo>
                      <a:pt x="55" y="320"/>
                      <a:pt x="53" y="320"/>
                      <a:pt x="52" y="321"/>
                    </a:cubicBezTo>
                    <a:cubicBezTo>
                      <a:pt x="47" y="328"/>
                      <a:pt x="41" y="334"/>
                      <a:pt x="36" y="340"/>
                    </a:cubicBezTo>
                    <a:cubicBezTo>
                      <a:pt x="26" y="352"/>
                      <a:pt x="12" y="360"/>
                      <a:pt x="10" y="376"/>
                    </a:cubicBezTo>
                    <a:cubicBezTo>
                      <a:pt x="0" y="371"/>
                      <a:pt x="0" y="371"/>
                      <a:pt x="0" y="371"/>
                    </a:cubicBezTo>
                    <a:cubicBezTo>
                      <a:pt x="4" y="351"/>
                      <a:pt x="16" y="344"/>
                      <a:pt x="27" y="332"/>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2" name="Freeform 386">
                <a:extLst>
                  <a:ext uri="{FF2B5EF4-FFF2-40B4-BE49-F238E27FC236}">
                    <a16:creationId xmlns:a16="http://schemas.microsoft.com/office/drawing/2014/main" id="{868AE283-B128-162B-E3D9-7B279C6191B5}"/>
                  </a:ext>
                </a:extLst>
              </p:cNvPr>
              <p:cNvSpPr>
                <a:spLocks/>
              </p:cNvSpPr>
              <p:nvPr/>
            </p:nvSpPr>
            <p:spPr bwMode="auto">
              <a:xfrm>
                <a:off x="1532" y="3184"/>
                <a:ext cx="176" cy="895"/>
              </a:xfrm>
              <a:custGeom>
                <a:avLst/>
                <a:gdLst>
                  <a:gd name="T0" fmla="*/ 17 w 135"/>
                  <a:gd name="T1" fmla="*/ 1246 h 663"/>
                  <a:gd name="T2" fmla="*/ 57 w 135"/>
                  <a:gd name="T3" fmla="*/ 1141 h 663"/>
                  <a:gd name="T4" fmla="*/ 17 w 135"/>
                  <a:gd name="T5" fmla="*/ 1328 h 663"/>
                  <a:gd name="T6" fmla="*/ 27 w 135"/>
                  <a:gd name="T7" fmla="*/ 1454 h 663"/>
                  <a:gd name="T8" fmla="*/ 116 w 135"/>
                  <a:gd name="T9" fmla="*/ 1558 h 663"/>
                  <a:gd name="T10" fmla="*/ 160 w 135"/>
                  <a:gd name="T11" fmla="*/ 1547 h 663"/>
                  <a:gd name="T12" fmla="*/ 235 w 135"/>
                  <a:gd name="T13" fmla="*/ 1500 h 663"/>
                  <a:gd name="T14" fmla="*/ 235 w 135"/>
                  <a:gd name="T15" fmla="*/ 1498 h 663"/>
                  <a:gd name="T16" fmla="*/ 226 w 135"/>
                  <a:gd name="T17" fmla="*/ 1474 h 663"/>
                  <a:gd name="T18" fmla="*/ 112 w 135"/>
                  <a:gd name="T19" fmla="*/ 1259 h 663"/>
                  <a:gd name="T20" fmla="*/ 153 w 135"/>
                  <a:gd name="T21" fmla="*/ 944 h 663"/>
                  <a:gd name="T22" fmla="*/ 138 w 135"/>
                  <a:gd name="T23" fmla="*/ 108 h 663"/>
                  <a:gd name="T24" fmla="*/ 147 w 135"/>
                  <a:gd name="T25" fmla="*/ 1 h 663"/>
                  <a:gd name="T26" fmla="*/ 206 w 135"/>
                  <a:gd name="T27" fmla="*/ 377 h 663"/>
                  <a:gd name="T28" fmla="*/ 158 w 135"/>
                  <a:gd name="T29" fmla="*/ 1033 h 663"/>
                  <a:gd name="T30" fmla="*/ 202 w 135"/>
                  <a:gd name="T31" fmla="*/ 1420 h 663"/>
                  <a:gd name="T32" fmla="*/ 246 w 135"/>
                  <a:gd name="T33" fmla="*/ 1481 h 663"/>
                  <a:gd name="T34" fmla="*/ 299 w 135"/>
                  <a:gd name="T35" fmla="*/ 1525 h 663"/>
                  <a:gd name="T36" fmla="*/ 256 w 135"/>
                  <a:gd name="T37" fmla="*/ 1517 h 663"/>
                  <a:gd name="T38" fmla="*/ 241 w 135"/>
                  <a:gd name="T39" fmla="*/ 1531 h 663"/>
                  <a:gd name="T40" fmla="*/ 269 w 135"/>
                  <a:gd name="T41" fmla="*/ 1573 h 663"/>
                  <a:gd name="T42" fmla="*/ 209 w 135"/>
                  <a:gd name="T43" fmla="*/ 1552 h 663"/>
                  <a:gd name="T44" fmla="*/ 233 w 135"/>
                  <a:gd name="T45" fmla="*/ 1594 h 663"/>
                  <a:gd name="T46" fmla="*/ 175 w 135"/>
                  <a:gd name="T47" fmla="*/ 1561 h 663"/>
                  <a:gd name="T48" fmla="*/ 167 w 135"/>
                  <a:gd name="T49" fmla="*/ 1567 h 663"/>
                  <a:gd name="T50" fmla="*/ 173 w 135"/>
                  <a:gd name="T51" fmla="*/ 1615 h 663"/>
                  <a:gd name="T52" fmla="*/ 119 w 135"/>
                  <a:gd name="T53" fmla="*/ 1573 h 663"/>
                  <a:gd name="T54" fmla="*/ 85 w 135"/>
                  <a:gd name="T55" fmla="*/ 1588 h 663"/>
                  <a:gd name="T56" fmla="*/ 66 w 135"/>
                  <a:gd name="T57" fmla="*/ 1631 h 663"/>
                  <a:gd name="T58" fmla="*/ 60 w 135"/>
                  <a:gd name="T59" fmla="*/ 1574 h 663"/>
                  <a:gd name="T60" fmla="*/ 12 w 135"/>
                  <a:gd name="T61" fmla="*/ 1467 h 663"/>
                  <a:gd name="T62" fmla="*/ 1 w 135"/>
                  <a:gd name="T63" fmla="*/ 1327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663">
                    <a:moveTo>
                      <a:pt x="1" y="539"/>
                    </a:moveTo>
                    <a:cubicBezTo>
                      <a:pt x="1" y="529"/>
                      <a:pt x="5" y="517"/>
                      <a:pt x="8" y="507"/>
                    </a:cubicBezTo>
                    <a:cubicBezTo>
                      <a:pt x="13" y="491"/>
                      <a:pt x="18" y="475"/>
                      <a:pt x="13" y="462"/>
                    </a:cubicBezTo>
                    <a:cubicBezTo>
                      <a:pt x="26" y="464"/>
                      <a:pt x="26" y="464"/>
                      <a:pt x="26" y="464"/>
                    </a:cubicBezTo>
                    <a:cubicBezTo>
                      <a:pt x="32" y="480"/>
                      <a:pt x="20" y="492"/>
                      <a:pt x="14" y="510"/>
                    </a:cubicBezTo>
                    <a:cubicBezTo>
                      <a:pt x="11" y="521"/>
                      <a:pt x="8" y="531"/>
                      <a:pt x="8" y="540"/>
                    </a:cubicBezTo>
                    <a:cubicBezTo>
                      <a:pt x="7" y="552"/>
                      <a:pt x="9" y="569"/>
                      <a:pt x="11" y="583"/>
                    </a:cubicBezTo>
                    <a:cubicBezTo>
                      <a:pt x="12" y="591"/>
                      <a:pt x="12" y="591"/>
                      <a:pt x="12" y="591"/>
                    </a:cubicBezTo>
                    <a:cubicBezTo>
                      <a:pt x="12" y="591"/>
                      <a:pt x="10" y="617"/>
                      <a:pt x="23" y="626"/>
                    </a:cubicBezTo>
                    <a:cubicBezTo>
                      <a:pt x="28" y="630"/>
                      <a:pt x="38" y="636"/>
                      <a:pt x="52" y="633"/>
                    </a:cubicBezTo>
                    <a:cubicBezTo>
                      <a:pt x="66" y="630"/>
                      <a:pt x="66" y="630"/>
                      <a:pt x="66" y="630"/>
                    </a:cubicBezTo>
                    <a:cubicBezTo>
                      <a:pt x="68" y="629"/>
                      <a:pt x="70" y="629"/>
                      <a:pt x="72" y="629"/>
                    </a:cubicBezTo>
                    <a:cubicBezTo>
                      <a:pt x="72" y="629"/>
                      <a:pt x="76" y="627"/>
                      <a:pt x="77" y="627"/>
                    </a:cubicBezTo>
                    <a:cubicBezTo>
                      <a:pt x="91" y="625"/>
                      <a:pt x="104" y="615"/>
                      <a:pt x="106" y="610"/>
                    </a:cubicBezTo>
                    <a:cubicBezTo>
                      <a:pt x="106" y="610"/>
                      <a:pt x="106" y="609"/>
                      <a:pt x="106" y="609"/>
                    </a:cubicBezTo>
                    <a:cubicBezTo>
                      <a:pt x="106" y="609"/>
                      <a:pt x="106" y="609"/>
                      <a:pt x="106" y="609"/>
                    </a:cubicBezTo>
                    <a:cubicBezTo>
                      <a:pt x="106" y="608"/>
                      <a:pt x="106" y="608"/>
                      <a:pt x="106" y="608"/>
                    </a:cubicBezTo>
                    <a:cubicBezTo>
                      <a:pt x="106" y="606"/>
                      <a:pt x="104" y="603"/>
                      <a:pt x="102" y="599"/>
                    </a:cubicBezTo>
                    <a:cubicBezTo>
                      <a:pt x="97" y="592"/>
                      <a:pt x="91" y="587"/>
                      <a:pt x="85" y="581"/>
                    </a:cubicBezTo>
                    <a:cubicBezTo>
                      <a:pt x="70" y="569"/>
                      <a:pt x="54" y="558"/>
                      <a:pt x="51" y="512"/>
                    </a:cubicBezTo>
                    <a:cubicBezTo>
                      <a:pt x="49" y="486"/>
                      <a:pt x="54" y="460"/>
                      <a:pt x="63" y="416"/>
                    </a:cubicBezTo>
                    <a:cubicBezTo>
                      <a:pt x="69" y="384"/>
                      <a:pt x="69" y="384"/>
                      <a:pt x="69" y="384"/>
                    </a:cubicBezTo>
                    <a:cubicBezTo>
                      <a:pt x="79" y="327"/>
                      <a:pt x="91" y="241"/>
                      <a:pt x="85" y="154"/>
                    </a:cubicBezTo>
                    <a:cubicBezTo>
                      <a:pt x="81" y="105"/>
                      <a:pt x="70" y="69"/>
                      <a:pt x="62" y="44"/>
                    </a:cubicBezTo>
                    <a:cubicBezTo>
                      <a:pt x="56" y="25"/>
                      <a:pt x="50" y="11"/>
                      <a:pt x="51" y="0"/>
                    </a:cubicBezTo>
                    <a:cubicBezTo>
                      <a:pt x="67" y="1"/>
                      <a:pt x="67" y="1"/>
                      <a:pt x="67" y="1"/>
                    </a:cubicBezTo>
                    <a:cubicBezTo>
                      <a:pt x="66" y="9"/>
                      <a:pt x="68" y="23"/>
                      <a:pt x="73" y="40"/>
                    </a:cubicBezTo>
                    <a:cubicBezTo>
                      <a:pt x="82" y="66"/>
                      <a:pt x="90" y="102"/>
                      <a:pt x="93" y="153"/>
                    </a:cubicBezTo>
                    <a:cubicBezTo>
                      <a:pt x="100" y="241"/>
                      <a:pt x="88" y="330"/>
                      <a:pt x="77" y="388"/>
                    </a:cubicBezTo>
                    <a:cubicBezTo>
                      <a:pt x="71" y="420"/>
                      <a:pt x="71" y="420"/>
                      <a:pt x="71" y="420"/>
                    </a:cubicBezTo>
                    <a:cubicBezTo>
                      <a:pt x="63" y="463"/>
                      <a:pt x="57" y="489"/>
                      <a:pt x="58" y="513"/>
                    </a:cubicBezTo>
                    <a:cubicBezTo>
                      <a:pt x="61" y="554"/>
                      <a:pt x="77" y="565"/>
                      <a:pt x="91" y="577"/>
                    </a:cubicBezTo>
                    <a:cubicBezTo>
                      <a:pt x="97" y="583"/>
                      <a:pt x="102" y="589"/>
                      <a:pt x="108" y="597"/>
                    </a:cubicBezTo>
                    <a:cubicBezTo>
                      <a:pt x="109" y="599"/>
                      <a:pt x="110" y="601"/>
                      <a:pt x="111" y="602"/>
                    </a:cubicBezTo>
                    <a:cubicBezTo>
                      <a:pt x="112" y="604"/>
                      <a:pt x="119" y="612"/>
                      <a:pt x="120" y="613"/>
                    </a:cubicBezTo>
                    <a:cubicBezTo>
                      <a:pt x="124" y="616"/>
                      <a:pt x="129" y="619"/>
                      <a:pt x="135" y="620"/>
                    </a:cubicBezTo>
                    <a:cubicBezTo>
                      <a:pt x="135" y="624"/>
                      <a:pt x="135" y="624"/>
                      <a:pt x="135" y="624"/>
                    </a:cubicBezTo>
                    <a:cubicBezTo>
                      <a:pt x="125" y="621"/>
                      <a:pt x="119" y="622"/>
                      <a:pt x="115" y="617"/>
                    </a:cubicBezTo>
                    <a:cubicBezTo>
                      <a:pt x="115" y="617"/>
                      <a:pt x="115" y="617"/>
                      <a:pt x="114" y="617"/>
                    </a:cubicBezTo>
                    <a:cubicBezTo>
                      <a:pt x="114" y="618"/>
                      <a:pt x="110" y="621"/>
                      <a:pt x="109" y="622"/>
                    </a:cubicBezTo>
                    <a:cubicBezTo>
                      <a:pt x="114" y="626"/>
                      <a:pt x="120" y="630"/>
                      <a:pt x="124" y="635"/>
                    </a:cubicBezTo>
                    <a:cubicBezTo>
                      <a:pt x="121" y="639"/>
                      <a:pt x="121" y="639"/>
                      <a:pt x="121" y="639"/>
                    </a:cubicBezTo>
                    <a:cubicBezTo>
                      <a:pt x="116" y="633"/>
                      <a:pt x="107" y="631"/>
                      <a:pt x="101" y="628"/>
                    </a:cubicBezTo>
                    <a:cubicBezTo>
                      <a:pt x="99" y="629"/>
                      <a:pt x="96" y="630"/>
                      <a:pt x="94" y="631"/>
                    </a:cubicBezTo>
                    <a:cubicBezTo>
                      <a:pt x="93" y="631"/>
                      <a:pt x="93" y="633"/>
                      <a:pt x="94" y="633"/>
                    </a:cubicBezTo>
                    <a:cubicBezTo>
                      <a:pt x="98" y="637"/>
                      <a:pt x="103" y="641"/>
                      <a:pt x="105" y="648"/>
                    </a:cubicBezTo>
                    <a:cubicBezTo>
                      <a:pt x="101" y="649"/>
                      <a:pt x="101" y="649"/>
                      <a:pt x="101" y="649"/>
                    </a:cubicBezTo>
                    <a:cubicBezTo>
                      <a:pt x="98" y="640"/>
                      <a:pt x="87" y="638"/>
                      <a:pt x="79" y="634"/>
                    </a:cubicBezTo>
                    <a:cubicBezTo>
                      <a:pt x="78" y="634"/>
                      <a:pt x="77" y="635"/>
                      <a:pt x="76" y="635"/>
                    </a:cubicBezTo>
                    <a:cubicBezTo>
                      <a:pt x="75" y="635"/>
                      <a:pt x="74" y="636"/>
                      <a:pt x="75" y="637"/>
                    </a:cubicBezTo>
                    <a:cubicBezTo>
                      <a:pt x="79" y="642"/>
                      <a:pt x="82" y="648"/>
                      <a:pt x="82" y="656"/>
                    </a:cubicBezTo>
                    <a:cubicBezTo>
                      <a:pt x="78" y="656"/>
                      <a:pt x="78" y="656"/>
                      <a:pt x="78" y="656"/>
                    </a:cubicBezTo>
                    <a:cubicBezTo>
                      <a:pt x="78" y="648"/>
                      <a:pt x="68" y="639"/>
                      <a:pt x="65" y="638"/>
                    </a:cubicBezTo>
                    <a:cubicBezTo>
                      <a:pt x="62" y="637"/>
                      <a:pt x="54" y="639"/>
                      <a:pt x="54" y="639"/>
                    </a:cubicBezTo>
                    <a:cubicBezTo>
                      <a:pt x="51" y="640"/>
                      <a:pt x="48" y="640"/>
                      <a:pt x="45" y="641"/>
                    </a:cubicBezTo>
                    <a:cubicBezTo>
                      <a:pt x="40" y="641"/>
                      <a:pt x="38" y="645"/>
                      <a:pt x="38" y="645"/>
                    </a:cubicBezTo>
                    <a:cubicBezTo>
                      <a:pt x="38" y="651"/>
                      <a:pt x="36" y="657"/>
                      <a:pt x="35" y="663"/>
                    </a:cubicBezTo>
                    <a:cubicBezTo>
                      <a:pt x="30" y="663"/>
                      <a:pt x="30" y="663"/>
                      <a:pt x="30" y="663"/>
                    </a:cubicBezTo>
                    <a:cubicBezTo>
                      <a:pt x="30" y="657"/>
                      <a:pt x="30" y="651"/>
                      <a:pt x="30" y="645"/>
                    </a:cubicBezTo>
                    <a:cubicBezTo>
                      <a:pt x="30" y="645"/>
                      <a:pt x="31" y="641"/>
                      <a:pt x="27" y="640"/>
                    </a:cubicBezTo>
                    <a:cubicBezTo>
                      <a:pt x="22" y="639"/>
                      <a:pt x="18" y="638"/>
                      <a:pt x="15" y="635"/>
                    </a:cubicBezTo>
                    <a:cubicBezTo>
                      <a:pt x="5" y="627"/>
                      <a:pt x="5" y="615"/>
                      <a:pt x="5" y="596"/>
                    </a:cubicBezTo>
                    <a:cubicBezTo>
                      <a:pt x="5" y="584"/>
                      <a:pt x="5" y="584"/>
                      <a:pt x="5" y="584"/>
                    </a:cubicBezTo>
                    <a:cubicBezTo>
                      <a:pt x="3" y="569"/>
                      <a:pt x="0" y="552"/>
                      <a:pt x="1" y="539"/>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3" name="Freeform 387">
                <a:extLst>
                  <a:ext uri="{FF2B5EF4-FFF2-40B4-BE49-F238E27FC236}">
                    <a16:creationId xmlns:a16="http://schemas.microsoft.com/office/drawing/2014/main" id="{C08F794D-6F0F-6894-363F-FD4BB41011F0}"/>
                  </a:ext>
                </a:extLst>
              </p:cNvPr>
              <p:cNvSpPr>
                <a:spLocks/>
              </p:cNvSpPr>
              <p:nvPr/>
            </p:nvSpPr>
            <p:spPr bwMode="auto">
              <a:xfrm>
                <a:off x="1748" y="1387"/>
                <a:ext cx="179" cy="786"/>
              </a:xfrm>
              <a:custGeom>
                <a:avLst/>
                <a:gdLst>
                  <a:gd name="T0" fmla="*/ 252 w 137"/>
                  <a:gd name="T1" fmla="*/ 616 h 582"/>
                  <a:gd name="T2" fmla="*/ 272 w 137"/>
                  <a:gd name="T3" fmla="*/ 841 h 582"/>
                  <a:gd name="T4" fmla="*/ 297 w 137"/>
                  <a:gd name="T5" fmla="*/ 1041 h 582"/>
                  <a:gd name="T6" fmla="*/ 299 w 137"/>
                  <a:gd name="T7" fmla="*/ 1274 h 582"/>
                  <a:gd name="T8" fmla="*/ 294 w 137"/>
                  <a:gd name="T9" fmla="*/ 1432 h 582"/>
                  <a:gd name="T10" fmla="*/ 274 w 137"/>
                  <a:gd name="T11" fmla="*/ 1434 h 582"/>
                  <a:gd name="T12" fmla="*/ 272 w 137"/>
                  <a:gd name="T13" fmla="*/ 1274 h 582"/>
                  <a:gd name="T14" fmla="*/ 269 w 137"/>
                  <a:gd name="T15" fmla="*/ 1049 h 582"/>
                  <a:gd name="T16" fmla="*/ 246 w 137"/>
                  <a:gd name="T17" fmla="*/ 843 h 582"/>
                  <a:gd name="T18" fmla="*/ 225 w 137"/>
                  <a:gd name="T19" fmla="*/ 619 h 582"/>
                  <a:gd name="T20" fmla="*/ 0 w 137"/>
                  <a:gd name="T21" fmla="*/ 26 h 582"/>
                  <a:gd name="T22" fmla="*/ 13 w 137"/>
                  <a:gd name="T23" fmla="*/ 0 h 582"/>
                  <a:gd name="T24" fmla="*/ 252 w 137"/>
                  <a:gd name="T25" fmla="*/ 616 h 5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82">
                    <a:moveTo>
                      <a:pt x="113" y="250"/>
                    </a:moveTo>
                    <a:cubicBezTo>
                      <a:pt x="122" y="341"/>
                      <a:pt x="122" y="341"/>
                      <a:pt x="122" y="341"/>
                    </a:cubicBezTo>
                    <a:cubicBezTo>
                      <a:pt x="126" y="380"/>
                      <a:pt x="127" y="399"/>
                      <a:pt x="133" y="423"/>
                    </a:cubicBezTo>
                    <a:cubicBezTo>
                      <a:pt x="137" y="447"/>
                      <a:pt x="136" y="483"/>
                      <a:pt x="134" y="517"/>
                    </a:cubicBezTo>
                    <a:cubicBezTo>
                      <a:pt x="133" y="540"/>
                      <a:pt x="131" y="562"/>
                      <a:pt x="132" y="581"/>
                    </a:cubicBezTo>
                    <a:cubicBezTo>
                      <a:pt x="123" y="582"/>
                      <a:pt x="123" y="582"/>
                      <a:pt x="123" y="582"/>
                    </a:cubicBezTo>
                    <a:cubicBezTo>
                      <a:pt x="122" y="563"/>
                      <a:pt x="121" y="540"/>
                      <a:pt x="122" y="517"/>
                    </a:cubicBezTo>
                    <a:cubicBezTo>
                      <a:pt x="124" y="483"/>
                      <a:pt x="125" y="448"/>
                      <a:pt x="121" y="426"/>
                    </a:cubicBezTo>
                    <a:cubicBezTo>
                      <a:pt x="116" y="401"/>
                      <a:pt x="114" y="381"/>
                      <a:pt x="110" y="342"/>
                    </a:cubicBezTo>
                    <a:cubicBezTo>
                      <a:pt x="101" y="251"/>
                      <a:pt x="101" y="251"/>
                      <a:pt x="101" y="251"/>
                    </a:cubicBezTo>
                    <a:cubicBezTo>
                      <a:pt x="89" y="144"/>
                      <a:pt x="32" y="30"/>
                      <a:pt x="0" y="10"/>
                    </a:cubicBezTo>
                    <a:cubicBezTo>
                      <a:pt x="6" y="0"/>
                      <a:pt x="6" y="0"/>
                      <a:pt x="6" y="0"/>
                    </a:cubicBezTo>
                    <a:cubicBezTo>
                      <a:pt x="40" y="21"/>
                      <a:pt x="101" y="139"/>
                      <a:pt x="113" y="250"/>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4" name="Freeform 388">
                <a:extLst>
                  <a:ext uri="{FF2B5EF4-FFF2-40B4-BE49-F238E27FC236}">
                    <a16:creationId xmlns:a16="http://schemas.microsoft.com/office/drawing/2014/main" id="{F6F21995-84D2-C088-ED42-CBF6375C0560}"/>
                  </a:ext>
                </a:extLst>
              </p:cNvPr>
              <p:cNvSpPr>
                <a:spLocks/>
              </p:cNvSpPr>
              <p:nvPr/>
            </p:nvSpPr>
            <p:spPr bwMode="auto">
              <a:xfrm>
                <a:off x="1909" y="1961"/>
                <a:ext cx="76" cy="435"/>
              </a:xfrm>
              <a:custGeom>
                <a:avLst/>
                <a:gdLst>
                  <a:gd name="T0" fmla="*/ 104 w 59"/>
                  <a:gd name="T1" fmla="*/ 794 h 322"/>
                  <a:gd name="T2" fmla="*/ 88 w 59"/>
                  <a:gd name="T3" fmla="*/ 743 h 322"/>
                  <a:gd name="T4" fmla="*/ 50 w 59"/>
                  <a:gd name="T5" fmla="*/ 401 h 322"/>
                  <a:gd name="T6" fmla="*/ 52 w 59"/>
                  <a:gd name="T7" fmla="*/ 323 h 322"/>
                  <a:gd name="T8" fmla="*/ 0 w 59"/>
                  <a:gd name="T9" fmla="*/ 16 h 322"/>
                  <a:gd name="T10" fmla="*/ 15 w 59"/>
                  <a:gd name="T11" fmla="*/ 0 h 322"/>
                  <a:gd name="T12" fmla="*/ 73 w 59"/>
                  <a:gd name="T13" fmla="*/ 323 h 322"/>
                  <a:gd name="T14" fmla="*/ 71 w 59"/>
                  <a:gd name="T15" fmla="*/ 401 h 322"/>
                  <a:gd name="T16" fmla="*/ 106 w 59"/>
                  <a:gd name="T17" fmla="*/ 735 h 322"/>
                  <a:gd name="T18" fmla="*/ 126 w 59"/>
                  <a:gd name="T19" fmla="*/ 785 h 3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322">
                    <a:moveTo>
                      <a:pt x="49" y="322"/>
                    </a:moveTo>
                    <a:cubicBezTo>
                      <a:pt x="41" y="301"/>
                      <a:pt x="41" y="301"/>
                      <a:pt x="41" y="301"/>
                    </a:cubicBezTo>
                    <a:cubicBezTo>
                      <a:pt x="25" y="259"/>
                      <a:pt x="23" y="208"/>
                      <a:pt x="23" y="163"/>
                    </a:cubicBezTo>
                    <a:cubicBezTo>
                      <a:pt x="23" y="153"/>
                      <a:pt x="23" y="142"/>
                      <a:pt x="24" y="131"/>
                    </a:cubicBezTo>
                    <a:cubicBezTo>
                      <a:pt x="26" y="87"/>
                      <a:pt x="29" y="36"/>
                      <a:pt x="0" y="7"/>
                    </a:cubicBezTo>
                    <a:cubicBezTo>
                      <a:pt x="7" y="0"/>
                      <a:pt x="7" y="0"/>
                      <a:pt x="7" y="0"/>
                    </a:cubicBezTo>
                    <a:cubicBezTo>
                      <a:pt x="39" y="32"/>
                      <a:pt x="37" y="85"/>
                      <a:pt x="34" y="131"/>
                    </a:cubicBezTo>
                    <a:cubicBezTo>
                      <a:pt x="33" y="143"/>
                      <a:pt x="33" y="154"/>
                      <a:pt x="33" y="163"/>
                    </a:cubicBezTo>
                    <a:cubicBezTo>
                      <a:pt x="33" y="207"/>
                      <a:pt x="35" y="257"/>
                      <a:pt x="50" y="298"/>
                    </a:cubicBezTo>
                    <a:cubicBezTo>
                      <a:pt x="59" y="318"/>
                      <a:pt x="59" y="318"/>
                      <a:pt x="59" y="318"/>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5" name="Freeform 389">
                <a:extLst>
                  <a:ext uri="{FF2B5EF4-FFF2-40B4-BE49-F238E27FC236}">
                    <a16:creationId xmlns:a16="http://schemas.microsoft.com/office/drawing/2014/main" id="{2E938C1E-F629-D9D2-50FE-46833D3C94F6}"/>
                  </a:ext>
                </a:extLst>
              </p:cNvPr>
              <p:cNvSpPr>
                <a:spLocks/>
              </p:cNvSpPr>
              <p:nvPr/>
            </p:nvSpPr>
            <p:spPr bwMode="auto">
              <a:xfrm>
                <a:off x="1825" y="1918"/>
                <a:ext cx="73" cy="396"/>
              </a:xfrm>
              <a:custGeom>
                <a:avLst/>
                <a:gdLst>
                  <a:gd name="T0" fmla="*/ 104 w 56"/>
                  <a:gd name="T1" fmla="*/ 723 h 293"/>
                  <a:gd name="T2" fmla="*/ 38 w 56"/>
                  <a:gd name="T3" fmla="*/ 58 h 293"/>
                  <a:gd name="T4" fmla="*/ 39 w 56"/>
                  <a:gd name="T5" fmla="*/ 35 h 293"/>
                  <a:gd name="T6" fmla="*/ 46 w 56"/>
                  <a:gd name="T7" fmla="*/ 0 h 293"/>
                  <a:gd name="T8" fmla="*/ 66 w 56"/>
                  <a:gd name="T9" fmla="*/ 7 h 293"/>
                  <a:gd name="T10" fmla="*/ 63 w 56"/>
                  <a:gd name="T11" fmla="*/ 41 h 293"/>
                  <a:gd name="T12" fmla="*/ 60 w 56"/>
                  <a:gd name="T13" fmla="*/ 64 h 293"/>
                  <a:gd name="T14" fmla="*/ 124 w 56"/>
                  <a:gd name="T15" fmla="*/ 716 h 2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293">
                    <a:moveTo>
                      <a:pt x="47" y="293"/>
                    </a:moveTo>
                    <a:cubicBezTo>
                      <a:pt x="10" y="196"/>
                      <a:pt x="0" y="108"/>
                      <a:pt x="17" y="24"/>
                    </a:cubicBezTo>
                    <a:cubicBezTo>
                      <a:pt x="18" y="14"/>
                      <a:pt x="18" y="14"/>
                      <a:pt x="18" y="14"/>
                    </a:cubicBezTo>
                    <a:cubicBezTo>
                      <a:pt x="19" y="10"/>
                      <a:pt x="20" y="5"/>
                      <a:pt x="21" y="0"/>
                    </a:cubicBezTo>
                    <a:cubicBezTo>
                      <a:pt x="30" y="3"/>
                      <a:pt x="30" y="3"/>
                      <a:pt x="30" y="3"/>
                    </a:cubicBezTo>
                    <a:cubicBezTo>
                      <a:pt x="29" y="7"/>
                      <a:pt x="29" y="11"/>
                      <a:pt x="28" y="16"/>
                    </a:cubicBezTo>
                    <a:cubicBezTo>
                      <a:pt x="27" y="26"/>
                      <a:pt x="27" y="26"/>
                      <a:pt x="27" y="26"/>
                    </a:cubicBezTo>
                    <a:cubicBezTo>
                      <a:pt x="10" y="108"/>
                      <a:pt x="20" y="194"/>
                      <a:pt x="56" y="290"/>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6" name="Freeform 390">
                <a:extLst>
                  <a:ext uri="{FF2B5EF4-FFF2-40B4-BE49-F238E27FC236}">
                    <a16:creationId xmlns:a16="http://schemas.microsoft.com/office/drawing/2014/main" id="{A6A422B9-A8DE-8262-F020-45916CC5CD2C}"/>
                  </a:ext>
                </a:extLst>
              </p:cNvPr>
              <p:cNvSpPr>
                <a:spLocks/>
              </p:cNvSpPr>
              <p:nvPr/>
            </p:nvSpPr>
            <p:spPr bwMode="auto">
              <a:xfrm>
                <a:off x="1875" y="2164"/>
                <a:ext cx="109" cy="294"/>
              </a:xfrm>
              <a:custGeom>
                <a:avLst/>
                <a:gdLst>
                  <a:gd name="T0" fmla="*/ 80 w 84"/>
                  <a:gd name="T1" fmla="*/ 259 h 218"/>
                  <a:gd name="T2" fmla="*/ 79 w 84"/>
                  <a:gd name="T3" fmla="*/ 252 h 218"/>
                  <a:gd name="T4" fmla="*/ 58 w 84"/>
                  <a:gd name="T5" fmla="*/ 108 h 218"/>
                  <a:gd name="T6" fmla="*/ 51 w 84"/>
                  <a:gd name="T7" fmla="*/ 104 h 218"/>
                  <a:gd name="T8" fmla="*/ 45 w 84"/>
                  <a:gd name="T9" fmla="*/ 113 h 218"/>
                  <a:gd name="T10" fmla="*/ 17 w 84"/>
                  <a:gd name="T11" fmla="*/ 194 h 218"/>
                  <a:gd name="T12" fmla="*/ 0 w 84"/>
                  <a:gd name="T13" fmla="*/ 183 h 218"/>
                  <a:gd name="T14" fmla="*/ 30 w 84"/>
                  <a:gd name="T15" fmla="*/ 100 h 218"/>
                  <a:gd name="T16" fmla="*/ 55 w 84"/>
                  <a:gd name="T17" fmla="*/ 42 h 218"/>
                  <a:gd name="T18" fmla="*/ 57 w 84"/>
                  <a:gd name="T19" fmla="*/ 0 h 218"/>
                  <a:gd name="T20" fmla="*/ 74 w 84"/>
                  <a:gd name="T21" fmla="*/ 1 h 218"/>
                  <a:gd name="T22" fmla="*/ 73 w 84"/>
                  <a:gd name="T23" fmla="*/ 12 h 218"/>
                  <a:gd name="T24" fmla="*/ 75 w 84"/>
                  <a:gd name="T25" fmla="*/ 12 h 218"/>
                  <a:gd name="T26" fmla="*/ 74 w 84"/>
                  <a:gd name="T27" fmla="*/ 69 h 218"/>
                  <a:gd name="T28" fmla="*/ 96 w 84"/>
                  <a:gd name="T29" fmla="*/ 247 h 218"/>
                  <a:gd name="T30" fmla="*/ 97 w 84"/>
                  <a:gd name="T31" fmla="*/ 255 h 218"/>
                  <a:gd name="T32" fmla="*/ 130 w 84"/>
                  <a:gd name="T33" fmla="*/ 356 h 218"/>
                  <a:gd name="T34" fmla="*/ 152 w 84"/>
                  <a:gd name="T35" fmla="*/ 380 h 218"/>
                  <a:gd name="T36" fmla="*/ 183 w 84"/>
                  <a:gd name="T37" fmla="*/ 432 h 218"/>
                  <a:gd name="T38" fmla="*/ 174 w 84"/>
                  <a:gd name="T39" fmla="*/ 437 h 218"/>
                  <a:gd name="T40" fmla="*/ 148 w 84"/>
                  <a:gd name="T41" fmla="*/ 406 h 218"/>
                  <a:gd name="T42" fmla="*/ 138 w 84"/>
                  <a:gd name="T43" fmla="*/ 409 h 218"/>
                  <a:gd name="T44" fmla="*/ 131 w 84"/>
                  <a:gd name="T45" fmla="*/ 442 h 218"/>
                  <a:gd name="T46" fmla="*/ 101 w 84"/>
                  <a:gd name="T47" fmla="*/ 484 h 218"/>
                  <a:gd name="T48" fmla="*/ 87 w 84"/>
                  <a:gd name="T49" fmla="*/ 492 h 218"/>
                  <a:gd name="T50" fmla="*/ 80 w 84"/>
                  <a:gd name="T51" fmla="*/ 500 h 218"/>
                  <a:gd name="T52" fmla="*/ 49 w 84"/>
                  <a:gd name="T53" fmla="*/ 534 h 218"/>
                  <a:gd name="T54" fmla="*/ 38 w 84"/>
                  <a:gd name="T55" fmla="*/ 527 h 218"/>
                  <a:gd name="T56" fmla="*/ 71 w 84"/>
                  <a:gd name="T57" fmla="*/ 486 h 218"/>
                  <a:gd name="T58" fmla="*/ 75 w 84"/>
                  <a:gd name="T59" fmla="*/ 479 h 218"/>
                  <a:gd name="T60" fmla="*/ 90 w 84"/>
                  <a:gd name="T61" fmla="*/ 465 h 218"/>
                  <a:gd name="T62" fmla="*/ 117 w 84"/>
                  <a:gd name="T63" fmla="*/ 434 h 218"/>
                  <a:gd name="T64" fmla="*/ 119 w 84"/>
                  <a:gd name="T65" fmla="*/ 407 h 218"/>
                  <a:gd name="T66" fmla="*/ 123 w 84"/>
                  <a:gd name="T67" fmla="*/ 390 h 218"/>
                  <a:gd name="T68" fmla="*/ 119 w 84"/>
                  <a:gd name="T69" fmla="*/ 375 h 218"/>
                  <a:gd name="T70" fmla="*/ 117 w 84"/>
                  <a:gd name="T71" fmla="*/ 367 h 218"/>
                  <a:gd name="T72" fmla="*/ 80 w 84"/>
                  <a:gd name="T73" fmla="*/ 259 h 2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8">
                    <a:moveTo>
                      <a:pt x="37" y="105"/>
                    </a:moveTo>
                    <a:cubicBezTo>
                      <a:pt x="36" y="103"/>
                      <a:pt x="36" y="103"/>
                      <a:pt x="36" y="103"/>
                    </a:cubicBezTo>
                    <a:cubicBezTo>
                      <a:pt x="33" y="86"/>
                      <a:pt x="29" y="65"/>
                      <a:pt x="27" y="44"/>
                    </a:cubicBezTo>
                    <a:cubicBezTo>
                      <a:pt x="27" y="41"/>
                      <a:pt x="24" y="40"/>
                      <a:pt x="23" y="42"/>
                    </a:cubicBezTo>
                    <a:cubicBezTo>
                      <a:pt x="22" y="43"/>
                      <a:pt x="21" y="44"/>
                      <a:pt x="21" y="46"/>
                    </a:cubicBezTo>
                    <a:cubicBezTo>
                      <a:pt x="15" y="56"/>
                      <a:pt x="6" y="66"/>
                      <a:pt x="8" y="79"/>
                    </a:cubicBezTo>
                    <a:cubicBezTo>
                      <a:pt x="0" y="75"/>
                      <a:pt x="0" y="75"/>
                      <a:pt x="0" y="75"/>
                    </a:cubicBezTo>
                    <a:cubicBezTo>
                      <a:pt x="1" y="62"/>
                      <a:pt x="7" y="52"/>
                      <a:pt x="14" y="41"/>
                    </a:cubicBezTo>
                    <a:cubicBezTo>
                      <a:pt x="19" y="34"/>
                      <a:pt x="23" y="26"/>
                      <a:pt x="25" y="17"/>
                    </a:cubicBezTo>
                    <a:cubicBezTo>
                      <a:pt x="25" y="12"/>
                      <a:pt x="25" y="6"/>
                      <a:pt x="26" y="0"/>
                    </a:cubicBezTo>
                    <a:cubicBezTo>
                      <a:pt x="34" y="1"/>
                      <a:pt x="34" y="1"/>
                      <a:pt x="34" y="1"/>
                    </a:cubicBezTo>
                    <a:cubicBezTo>
                      <a:pt x="34" y="2"/>
                      <a:pt x="34" y="3"/>
                      <a:pt x="33" y="5"/>
                    </a:cubicBezTo>
                    <a:cubicBezTo>
                      <a:pt x="35" y="5"/>
                      <a:pt x="35" y="5"/>
                      <a:pt x="35" y="5"/>
                    </a:cubicBezTo>
                    <a:cubicBezTo>
                      <a:pt x="35" y="9"/>
                      <a:pt x="34" y="22"/>
                      <a:pt x="34" y="28"/>
                    </a:cubicBezTo>
                    <a:cubicBezTo>
                      <a:pt x="35" y="56"/>
                      <a:pt x="40" y="79"/>
                      <a:pt x="44" y="101"/>
                    </a:cubicBezTo>
                    <a:cubicBezTo>
                      <a:pt x="45" y="104"/>
                      <a:pt x="45" y="104"/>
                      <a:pt x="45" y="104"/>
                    </a:cubicBezTo>
                    <a:cubicBezTo>
                      <a:pt x="48" y="120"/>
                      <a:pt x="50" y="132"/>
                      <a:pt x="59" y="145"/>
                    </a:cubicBezTo>
                    <a:cubicBezTo>
                      <a:pt x="61" y="148"/>
                      <a:pt x="65" y="151"/>
                      <a:pt x="69" y="155"/>
                    </a:cubicBezTo>
                    <a:cubicBezTo>
                      <a:pt x="75" y="161"/>
                      <a:pt x="82" y="167"/>
                      <a:pt x="84" y="176"/>
                    </a:cubicBezTo>
                    <a:cubicBezTo>
                      <a:pt x="79" y="178"/>
                      <a:pt x="79" y="178"/>
                      <a:pt x="79" y="178"/>
                    </a:cubicBezTo>
                    <a:cubicBezTo>
                      <a:pt x="78" y="174"/>
                      <a:pt x="72" y="169"/>
                      <a:pt x="68" y="165"/>
                    </a:cubicBezTo>
                    <a:cubicBezTo>
                      <a:pt x="67" y="164"/>
                      <a:pt x="63" y="164"/>
                      <a:pt x="63" y="167"/>
                    </a:cubicBezTo>
                    <a:cubicBezTo>
                      <a:pt x="62" y="171"/>
                      <a:pt x="62" y="175"/>
                      <a:pt x="60" y="180"/>
                    </a:cubicBezTo>
                    <a:cubicBezTo>
                      <a:pt x="57" y="189"/>
                      <a:pt x="52" y="192"/>
                      <a:pt x="46" y="197"/>
                    </a:cubicBezTo>
                    <a:cubicBezTo>
                      <a:pt x="40" y="201"/>
                      <a:pt x="40" y="201"/>
                      <a:pt x="40" y="201"/>
                    </a:cubicBezTo>
                    <a:cubicBezTo>
                      <a:pt x="37" y="204"/>
                      <a:pt x="37" y="204"/>
                      <a:pt x="37" y="204"/>
                    </a:cubicBezTo>
                    <a:cubicBezTo>
                      <a:pt x="32" y="208"/>
                      <a:pt x="24" y="214"/>
                      <a:pt x="22" y="218"/>
                    </a:cubicBezTo>
                    <a:cubicBezTo>
                      <a:pt x="17" y="215"/>
                      <a:pt x="17" y="215"/>
                      <a:pt x="17" y="215"/>
                    </a:cubicBezTo>
                    <a:cubicBezTo>
                      <a:pt x="19" y="209"/>
                      <a:pt x="26" y="203"/>
                      <a:pt x="32" y="198"/>
                    </a:cubicBezTo>
                    <a:cubicBezTo>
                      <a:pt x="35" y="195"/>
                      <a:pt x="35" y="195"/>
                      <a:pt x="35" y="195"/>
                    </a:cubicBezTo>
                    <a:cubicBezTo>
                      <a:pt x="35" y="195"/>
                      <a:pt x="41" y="190"/>
                      <a:pt x="41" y="190"/>
                    </a:cubicBezTo>
                    <a:cubicBezTo>
                      <a:pt x="46" y="186"/>
                      <a:pt x="50" y="184"/>
                      <a:pt x="53" y="177"/>
                    </a:cubicBezTo>
                    <a:cubicBezTo>
                      <a:pt x="54" y="173"/>
                      <a:pt x="54" y="170"/>
                      <a:pt x="55" y="166"/>
                    </a:cubicBezTo>
                    <a:cubicBezTo>
                      <a:pt x="55" y="164"/>
                      <a:pt x="56" y="162"/>
                      <a:pt x="56" y="159"/>
                    </a:cubicBezTo>
                    <a:cubicBezTo>
                      <a:pt x="57" y="158"/>
                      <a:pt x="56" y="153"/>
                      <a:pt x="55" y="153"/>
                    </a:cubicBezTo>
                    <a:cubicBezTo>
                      <a:pt x="54" y="152"/>
                      <a:pt x="53" y="151"/>
                      <a:pt x="53" y="150"/>
                    </a:cubicBezTo>
                    <a:cubicBezTo>
                      <a:pt x="42" y="135"/>
                      <a:pt x="40" y="121"/>
                      <a:pt x="37" y="105"/>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7" name="Freeform 391">
                <a:extLst>
                  <a:ext uri="{FF2B5EF4-FFF2-40B4-BE49-F238E27FC236}">
                    <a16:creationId xmlns:a16="http://schemas.microsoft.com/office/drawing/2014/main" id="{25C36D0F-F95A-17BA-8CD2-96F70ECD39FB}"/>
                  </a:ext>
                </a:extLst>
              </p:cNvPr>
              <p:cNvSpPr>
                <a:spLocks/>
              </p:cNvSpPr>
              <p:nvPr/>
            </p:nvSpPr>
            <p:spPr bwMode="auto">
              <a:xfrm>
                <a:off x="1820" y="1622"/>
                <a:ext cx="55" cy="129"/>
              </a:xfrm>
              <a:custGeom>
                <a:avLst/>
                <a:gdLst>
                  <a:gd name="T0" fmla="*/ 93 w 42"/>
                  <a:gd name="T1" fmla="*/ 91 h 95"/>
                  <a:gd name="T2" fmla="*/ 93 w 42"/>
                  <a:gd name="T3" fmla="*/ 134 h 95"/>
                  <a:gd name="T4" fmla="*/ 85 w 42"/>
                  <a:gd name="T5" fmla="*/ 238 h 95"/>
                  <a:gd name="T6" fmla="*/ 67 w 42"/>
                  <a:gd name="T7" fmla="*/ 238 h 95"/>
                  <a:gd name="T8" fmla="*/ 22 w 42"/>
                  <a:gd name="T9" fmla="*/ 124 h 95"/>
                  <a:gd name="T10" fmla="*/ 0 w 42"/>
                  <a:gd name="T11" fmla="*/ 84 h 95"/>
                  <a:gd name="T12" fmla="*/ 12 w 42"/>
                  <a:gd name="T13" fmla="*/ 61 h 95"/>
                  <a:gd name="T14" fmla="*/ 22 w 42"/>
                  <a:gd name="T15" fmla="*/ 88 h 95"/>
                  <a:gd name="T16" fmla="*/ 38 w 42"/>
                  <a:gd name="T17" fmla="*/ 110 h 95"/>
                  <a:gd name="T18" fmla="*/ 67 w 42"/>
                  <a:gd name="T19" fmla="*/ 166 h 95"/>
                  <a:gd name="T20" fmla="*/ 73 w 42"/>
                  <a:gd name="T21" fmla="*/ 160 h 95"/>
                  <a:gd name="T22" fmla="*/ 73 w 42"/>
                  <a:gd name="T23" fmla="*/ 134 h 95"/>
                  <a:gd name="T24" fmla="*/ 72 w 42"/>
                  <a:gd name="T25" fmla="*/ 105 h 95"/>
                  <a:gd name="T26" fmla="*/ 73 w 42"/>
                  <a:gd name="T27" fmla="*/ 88 h 95"/>
                  <a:gd name="T28" fmla="*/ 73 w 42"/>
                  <a:gd name="T29" fmla="*/ 50 h 95"/>
                  <a:gd name="T30" fmla="*/ 72 w 42"/>
                  <a:gd name="T31" fmla="*/ 1 h 95"/>
                  <a:gd name="T32" fmla="*/ 89 w 42"/>
                  <a:gd name="T33" fmla="*/ 0 h 95"/>
                  <a:gd name="T34" fmla="*/ 93 w 42"/>
                  <a:gd name="T35" fmla="*/ 91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95">
                    <a:moveTo>
                      <a:pt x="41" y="36"/>
                    </a:moveTo>
                    <a:cubicBezTo>
                      <a:pt x="40" y="41"/>
                      <a:pt x="40" y="47"/>
                      <a:pt x="41" y="54"/>
                    </a:cubicBezTo>
                    <a:cubicBezTo>
                      <a:pt x="41" y="68"/>
                      <a:pt x="39" y="79"/>
                      <a:pt x="38" y="95"/>
                    </a:cubicBezTo>
                    <a:cubicBezTo>
                      <a:pt x="30" y="95"/>
                      <a:pt x="30" y="95"/>
                      <a:pt x="30" y="95"/>
                    </a:cubicBezTo>
                    <a:cubicBezTo>
                      <a:pt x="29" y="79"/>
                      <a:pt x="20" y="63"/>
                      <a:pt x="10" y="49"/>
                    </a:cubicBezTo>
                    <a:cubicBezTo>
                      <a:pt x="0" y="34"/>
                      <a:pt x="0" y="34"/>
                      <a:pt x="0" y="34"/>
                    </a:cubicBezTo>
                    <a:cubicBezTo>
                      <a:pt x="5" y="24"/>
                      <a:pt x="5" y="24"/>
                      <a:pt x="5" y="24"/>
                    </a:cubicBezTo>
                    <a:cubicBezTo>
                      <a:pt x="5" y="24"/>
                      <a:pt x="6" y="30"/>
                      <a:pt x="10" y="35"/>
                    </a:cubicBezTo>
                    <a:cubicBezTo>
                      <a:pt x="14" y="40"/>
                      <a:pt x="17" y="44"/>
                      <a:pt x="17" y="44"/>
                    </a:cubicBezTo>
                    <a:cubicBezTo>
                      <a:pt x="21" y="51"/>
                      <a:pt x="27" y="58"/>
                      <a:pt x="30" y="66"/>
                    </a:cubicBezTo>
                    <a:cubicBezTo>
                      <a:pt x="31" y="68"/>
                      <a:pt x="33" y="66"/>
                      <a:pt x="33" y="64"/>
                    </a:cubicBezTo>
                    <a:cubicBezTo>
                      <a:pt x="33" y="60"/>
                      <a:pt x="33" y="58"/>
                      <a:pt x="33" y="54"/>
                    </a:cubicBezTo>
                    <a:cubicBezTo>
                      <a:pt x="33" y="50"/>
                      <a:pt x="32" y="46"/>
                      <a:pt x="32" y="42"/>
                    </a:cubicBezTo>
                    <a:cubicBezTo>
                      <a:pt x="32" y="40"/>
                      <a:pt x="32" y="37"/>
                      <a:pt x="33" y="35"/>
                    </a:cubicBezTo>
                    <a:cubicBezTo>
                      <a:pt x="33" y="30"/>
                      <a:pt x="33" y="25"/>
                      <a:pt x="33" y="20"/>
                    </a:cubicBezTo>
                    <a:cubicBezTo>
                      <a:pt x="33" y="14"/>
                      <a:pt x="33" y="7"/>
                      <a:pt x="32" y="1"/>
                    </a:cubicBezTo>
                    <a:cubicBezTo>
                      <a:pt x="40" y="0"/>
                      <a:pt x="40" y="0"/>
                      <a:pt x="40" y="0"/>
                    </a:cubicBezTo>
                    <a:cubicBezTo>
                      <a:pt x="42" y="12"/>
                      <a:pt x="41" y="24"/>
                      <a:pt x="41" y="36"/>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8" name="Freeform 392">
                <a:extLst>
                  <a:ext uri="{FF2B5EF4-FFF2-40B4-BE49-F238E27FC236}">
                    <a16:creationId xmlns:a16="http://schemas.microsoft.com/office/drawing/2014/main" id="{A6F9CF00-F65F-3C6E-A13D-B6A5191C1086}"/>
                  </a:ext>
                </a:extLst>
              </p:cNvPr>
              <p:cNvSpPr>
                <a:spLocks/>
              </p:cNvSpPr>
              <p:nvPr/>
            </p:nvSpPr>
            <p:spPr bwMode="auto">
              <a:xfrm>
                <a:off x="1858" y="1737"/>
                <a:ext cx="30" cy="157"/>
              </a:xfrm>
              <a:custGeom>
                <a:avLst/>
                <a:gdLst>
                  <a:gd name="T0" fmla="*/ 22 w 23"/>
                  <a:gd name="T1" fmla="*/ 92 h 116"/>
                  <a:gd name="T2" fmla="*/ 23 w 23"/>
                  <a:gd name="T3" fmla="*/ 126 h 116"/>
                  <a:gd name="T4" fmla="*/ 46 w 23"/>
                  <a:gd name="T5" fmla="*/ 271 h 116"/>
                  <a:gd name="T6" fmla="*/ 51 w 23"/>
                  <a:gd name="T7" fmla="*/ 287 h 116"/>
                  <a:gd name="T8" fmla="*/ 44 w 23"/>
                  <a:gd name="T9" fmla="*/ 287 h 116"/>
                  <a:gd name="T10" fmla="*/ 38 w 23"/>
                  <a:gd name="T11" fmla="*/ 271 h 116"/>
                  <a:gd name="T12" fmla="*/ 7 w 23"/>
                  <a:gd name="T13" fmla="*/ 126 h 116"/>
                  <a:gd name="T14" fmla="*/ 5 w 23"/>
                  <a:gd name="T15" fmla="*/ 92 h 116"/>
                  <a:gd name="T16" fmla="*/ 0 w 23"/>
                  <a:gd name="T17" fmla="*/ 1 h 116"/>
                  <a:gd name="T18" fmla="*/ 17 w 23"/>
                  <a:gd name="T19" fmla="*/ 0 h 116"/>
                  <a:gd name="T20" fmla="*/ 22 w 23"/>
                  <a:gd name="T21" fmla="*/ 92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16">
                    <a:moveTo>
                      <a:pt x="10" y="37"/>
                    </a:moveTo>
                    <a:cubicBezTo>
                      <a:pt x="11" y="51"/>
                      <a:pt x="11" y="51"/>
                      <a:pt x="11" y="51"/>
                    </a:cubicBezTo>
                    <a:cubicBezTo>
                      <a:pt x="11" y="71"/>
                      <a:pt x="16" y="90"/>
                      <a:pt x="21" y="109"/>
                    </a:cubicBezTo>
                    <a:cubicBezTo>
                      <a:pt x="23" y="116"/>
                      <a:pt x="23" y="116"/>
                      <a:pt x="23" y="116"/>
                    </a:cubicBezTo>
                    <a:cubicBezTo>
                      <a:pt x="20" y="116"/>
                      <a:pt x="20" y="116"/>
                      <a:pt x="20" y="116"/>
                    </a:cubicBezTo>
                    <a:cubicBezTo>
                      <a:pt x="17" y="109"/>
                      <a:pt x="17" y="109"/>
                      <a:pt x="17" y="109"/>
                    </a:cubicBezTo>
                    <a:cubicBezTo>
                      <a:pt x="12" y="90"/>
                      <a:pt x="3" y="72"/>
                      <a:pt x="3" y="51"/>
                    </a:cubicBezTo>
                    <a:cubicBezTo>
                      <a:pt x="2" y="37"/>
                      <a:pt x="2" y="37"/>
                      <a:pt x="2" y="37"/>
                    </a:cubicBezTo>
                    <a:cubicBezTo>
                      <a:pt x="2" y="25"/>
                      <a:pt x="2" y="13"/>
                      <a:pt x="0" y="1"/>
                    </a:cubicBezTo>
                    <a:cubicBezTo>
                      <a:pt x="8" y="0"/>
                      <a:pt x="8" y="0"/>
                      <a:pt x="8" y="0"/>
                    </a:cubicBezTo>
                    <a:cubicBezTo>
                      <a:pt x="10" y="12"/>
                      <a:pt x="10" y="25"/>
                      <a:pt x="10" y="37"/>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69" name="Freeform 393">
                <a:extLst>
                  <a:ext uri="{FF2B5EF4-FFF2-40B4-BE49-F238E27FC236}">
                    <a16:creationId xmlns:a16="http://schemas.microsoft.com/office/drawing/2014/main" id="{7D8D63AC-369E-3642-8EEB-2D733E776F80}"/>
                  </a:ext>
                </a:extLst>
              </p:cNvPr>
              <p:cNvSpPr>
                <a:spLocks/>
              </p:cNvSpPr>
              <p:nvPr/>
            </p:nvSpPr>
            <p:spPr bwMode="auto">
              <a:xfrm>
                <a:off x="1322" y="1269"/>
                <a:ext cx="37" cy="39"/>
              </a:xfrm>
              <a:custGeom>
                <a:avLst/>
                <a:gdLst>
                  <a:gd name="T0" fmla="*/ 65 w 28"/>
                  <a:gd name="T1" fmla="*/ 70 h 29"/>
                  <a:gd name="T2" fmla="*/ 53 w 28"/>
                  <a:gd name="T3" fmla="*/ 62 h 29"/>
                  <a:gd name="T4" fmla="*/ 45 w 28"/>
                  <a:gd name="T5" fmla="*/ 27 h 29"/>
                  <a:gd name="T6" fmla="*/ 45 w 28"/>
                  <a:gd name="T7" fmla="*/ 27 h 29"/>
                  <a:gd name="T8" fmla="*/ 58 w 28"/>
                  <a:gd name="T9" fmla="*/ 9 h 29"/>
                  <a:gd name="T10" fmla="*/ 49 w 28"/>
                  <a:gd name="T11" fmla="*/ 0 h 29"/>
                  <a:gd name="T12" fmla="*/ 38 w 28"/>
                  <a:gd name="T13" fmla="*/ 9 h 29"/>
                  <a:gd name="T14" fmla="*/ 26 w 28"/>
                  <a:gd name="T15" fmla="*/ 12 h 29"/>
                  <a:gd name="T16" fmla="*/ 7 w 28"/>
                  <a:gd name="T17" fmla="*/ 0 h 29"/>
                  <a:gd name="T18" fmla="*/ 0 w 28"/>
                  <a:gd name="T19" fmla="*/ 12 h 29"/>
                  <a:gd name="T20" fmla="*/ 21 w 28"/>
                  <a:gd name="T21" fmla="*/ 27 h 29"/>
                  <a:gd name="T22" fmla="*/ 33 w 28"/>
                  <a:gd name="T23" fmla="*/ 48 h 29"/>
                  <a:gd name="T24" fmla="*/ 34 w 28"/>
                  <a:gd name="T25" fmla="*/ 62 h 29"/>
                  <a:gd name="T26" fmla="*/ 26 w 28"/>
                  <a:gd name="T27" fmla="*/ 65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 h="29">
                    <a:moveTo>
                      <a:pt x="28" y="29"/>
                    </a:moveTo>
                    <a:cubicBezTo>
                      <a:pt x="24" y="29"/>
                      <a:pt x="23" y="25"/>
                      <a:pt x="23" y="25"/>
                    </a:cubicBezTo>
                    <a:cubicBezTo>
                      <a:pt x="20" y="11"/>
                      <a:pt x="20" y="11"/>
                      <a:pt x="20" y="11"/>
                    </a:cubicBezTo>
                    <a:cubicBezTo>
                      <a:pt x="20" y="11"/>
                      <a:pt x="20" y="11"/>
                      <a:pt x="20" y="11"/>
                    </a:cubicBezTo>
                    <a:cubicBezTo>
                      <a:pt x="21" y="9"/>
                      <a:pt x="22" y="6"/>
                      <a:pt x="25" y="4"/>
                    </a:cubicBezTo>
                    <a:cubicBezTo>
                      <a:pt x="21" y="0"/>
                      <a:pt x="21" y="0"/>
                      <a:pt x="21" y="0"/>
                    </a:cubicBezTo>
                    <a:cubicBezTo>
                      <a:pt x="19" y="1"/>
                      <a:pt x="18" y="3"/>
                      <a:pt x="17" y="4"/>
                    </a:cubicBezTo>
                    <a:cubicBezTo>
                      <a:pt x="16" y="5"/>
                      <a:pt x="12" y="5"/>
                      <a:pt x="11" y="5"/>
                    </a:cubicBezTo>
                    <a:cubicBezTo>
                      <a:pt x="8" y="3"/>
                      <a:pt x="5" y="1"/>
                      <a:pt x="3" y="0"/>
                    </a:cubicBezTo>
                    <a:cubicBezTo>
                      <a:pt x="0" y="5"/>
                      <a:pt x="0" y="5"/>
                      <a:pt x="0" y="5"/>
                    </a:cubicBezTo>
                    <a:cubicBezTo>
                      <a:pt x="3" y="6"/>
                      <a:pt x="6" y="9"/>
                      <a:pt x="9" y="11"/>
                    </a:cubicBezTo>
                    <a:cubicBezTo>
                      <a:pt x="12" y="13"/>
                      <a:pt x="14" y="20"/>
                      <a:pt x="14" y="20"/>
                    </a:cubicBezTo>
                    <a:cubicBezTo>
                      <a:pt x="15" y="25"/>
                      <a:pt x="15" y="25"/>
                      <a:pt x="15" y="25"/>
                    </a:cubicBezTo>
                    <a:cubicBezTo>
                      <a:pt x="15" y="25"/>
                      <a:pt x="15" y="28"/>
                      <a:pt x="11" y="27"/>
                    </a:cubicBezTo>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70" name="Freeform 394">
                <a:extLst>
                  <a:ext uri="{FF2B5EF4-FFF2-40B4-BE49-F238E27FC236}">
                    <a16:creationId xmlns:a16="http://schemas.microsoft.com/office/drawing/2014/main" id="{E2A5D9F0-EE19-B8A5-FD23-616ACD2492B9}"/>
                  </a:ext>
                </a:extLst>
              </p:cNvPr>
              <p:cNvSpPr>
                <a:spLocks/>
              </p:cNvSpPr>
              <p:nvPr/>
            </p:nvSpPr>
            <p:spPr bwMode="auto">
              <a:xfrm>
                <a:off x="1198" y="1686"/>
                <a:ext cx="548" cy="1501"/>
              </a:xfrm>
              <a:custGeom>
                <a:avLst/>
                <a:gdLst>
                  <a:gd name="T0" fmla="*/ 917 w 420"/>
                  <a:gd name="T1" fmla="*/ 1458 h 1112"/>
                  <a:gd name="T2" fmla="*/ 906 w 420"/>
                  <a:gd name="T3" fmla="*/ 1266 h 1112"/>
                  <a:gd name="T4" fmla="*/ 895 w 420"/>
                  <a:gd name="T5" fmla="*/ 1265 h 1112"/>
                  <a:gd name="T6" fmla="*/ 916 w 420"/>
                  <a:gd name="T7" fmla="*/ 1394 h 1112"/>
                  <a:gd name="T8" fmla="*/ 866 w 420"/>
                  <a:gd name="T9" fmla="*/ 1485 h 1112"/>
                  <a:gd name="T10" fmla="*/ 780 w 420"/>
                  <a:gd name="T11" fmla="*/ 1439 h 1112"/>
                  <a:gd name="T12" fmla="*/ 654 w 420"/>
                  <a:gd name="T13" fmla="*/ 991 h 1112"/>
                  <a:gd name="T14" fmla="*/ 427 w 420"/>
                  <a:gd name="T15" fmla="*/ 548 h 1112"/>
                  <a:gd name="T16" fmla="*/ 633 w 420"/>
                  <a:gd name="T17" fmla="*/ 582 h 1112"/>
                  <a:gd name="T18" fmla="*/ 635 w 420"/>
                  <a:gd name="T19" fmla="*/ 548 h 1112"/>
                  <a:gd name="T20" fmla="*/ 628 w 420"/>
                  <a:gd name="T21" fmla="*/ 528 h 1112"/>
                  <a:gd name="T22" fmla="*/ 641 w 420"/>
                  <a:gd name="T23" fmla="*/ 483 h 1112"/>
                  <a:gd name="T24" fmla="*/ 436 w 420"/>
                  <a:gd name="T25" fmla="*/ 494 h 1112"/>
                  <a:gd name="T26" fmla="*/ 420 w 420"/>
                  <a:gd name="T27" fmla="*/ 346 h 1112"/>
                  <a:gd name="T28" fmla="*/ 367 w 420"/>
                  <a:gd name="T29" fmla="*/ 350 h 1112"/>
                  <a:gd name="T30" fmla="*/ 359 w 420"/>
                  <a:gd name="T31" fmla="*/ 520 h 1112"/>
                  <a:gd name="T32" fmla="*/ 234 w 420"/>
                  <a:gd name="T33" fmla="*/ 509 h 1112"/>
                  <a:gd name="T34" fmla="*/ 235 w 420"/>
                  <a:gd name="T35" fmla="*/ 536 h 1112"/>
                  <a:gd name="T36" fmla="*/ 224 w 420"/>
                  <a:gd name="T37" fmla="*/ 576 h 1112"/>
                  <a:gd name="T38" fmla="*/ 363 w 420"/>
                  <a:gd name="T39" fmla="*/ 551 h 1112"/>
                  <a:gd name="T40" fmla="*/ 335 w 420"/>
                  <a:gd name="T41" fmla="*/ 802 h 1112"/>
                  <a:gd name="T42" fmla="*/ 95 w 420"/>
                  <a:gd name="T43" fmla="*/ 1478 h 1112"/>
                  <a:gd name="T44" fmla="*/ 35 w 420"/>
                  <a:gd name="T45" fmla="*/ 1450 h 1112"/>
                  <a:gd name="T46" fmla="*/ 35 w 420"/>
                  <a:gd name="T47" fmla="*/ 1321 h 1112"/>
                  <a:gd name="T48" fmla="*/ 27 w 420"/>
                  <a:gd name="T49" fmla="*/ 1243 h 1112"/>
                  <a:gd name="T50" fmla="*/ 5 w 420"/>
                  <a:gd name="T51" fmla="*/ 1394 h 1112"/>
                  <a:gd name="T52" fmla="*/ 21 w 420"/>
                  <a:gd name="T53" fmla="*/ 1598 h 1112"/>
                  <a:gd name="T54" fmla="*/ 44 w 420"/>
                  <a:gd name="T55" fmla="*/ 1949 h 1112"/>
                  <a:gd name="T56" fmla="*/ 50 w 420"/>
                  <a:gd name="T57" fmla="*/ 1540 h 1112"/>
                  <a:gd name="T58" fmla="*/ 136 w 420"/>
                  <a:gd name="T59" fmla="*/ 1496 h 1112"/>
                  <a:gd name="T60" fmla="*/ 213 w 420"/>
                  <a:gd name="T61" fmla="*/ 2673 h 1112"/>
                  <a:gd name="T62" fmla="*/ 248 w 420"/>
                  <a:gd name="T63" fmla="*/ 2671 h 1112"/>
                  <a:gd name="T64" fmla="*/ 227 w 420"/>
                  <a:gd name="T65" fmla="*/ 1178 h 1112"/>
                  <a:gd name="T66" fmla="*/ 292 w 420"/>
                  <a:gd name="T67" fmla="*/ 1173 h 1112"/>
                  <a:gd name="T68" fmla="*/ 423 w 420"/>
                  <a:gd name="T69" fmla="*/ 814 h 1112"/>
                  <a:gd name="T70" fmla="*/ 605 w 420"/>
                  <a:gd name="T71" fmla="*/ 1173 h 1112"/>
                  <a:gd name="T72" fmla="*/ 676 w 420"/>
                  <a:gd name="T73" fmla="*/ 1178 h 1112"/>
                  <a:gd name="T74" fmla="*/ 685 w 420"/>
                  <a:gd name="T75" fmla="*/ 2671 h 1112"/>
                  <a:gd name="T76" fmla="*/ 720 w 420"/>
                  <a:gd name="T77" fmla="*/ 2673 h 1112"/>
                  <a:gd name="T78" fmla="*/ 809 w 420"/>
                  <a:gd name="T79" fmla="*/ 1500 h 1112"/>
                  <a:gd name="T80" fmla="*/ 887 w 420"/>
                  <a:gd name="T81" fmla="*/ 1537 h 1112"/>
                  <a:gd name="T82" fmla="*/ 889 w 420"/>
                  <a:gd name="T83" fmla="*/ 1949 h 1112"/>
                  <a:gd name="T84" fmla="*/ 912 w 420"/>
                  <a:gd name="T85" fmla="*/ 1598 h 111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420" h="1112">
                    <a:moveTo>
                      <a:pt x="411" y="650"/>
                    </a:moveTo>
                    <a:cubicBezTo>
                      <a:pt x="408" y="636"/>
                      <a:pt x="405" y="622"/>
                      <a:pt x="407" y="609"/>
                    </a:cubicBezTo>
                    <a:cubicBezTo>
                      <a:pt x="408" y="603"/>
                      <a:pt x="410" y="598"/>
                      <a:pt x="413" y="593"/>
                    </a:cubicBezTo>
                    <a:cubicBezTo>
                      <a:pt x="417" y="586"/>
                      <a:pt x="418" y="577"/>
                      <a:pt x="418" y="567"/>
                    </a:cubicBezTo>
                    <a:cubicBezTo>
                      <a:pt x="418" y="560"/>
                      <a:pt x="416" y="554"/>
                      <a:pt x="413" y="549"/>
                    </a:cubicBezTo>
                    <a:cubicBezTo>
                      <a:pt x="412" y="544"/>
                      <a:pt x="407" y="522"/>
                      <a:pt x="408" y="515"/>
                    </a:cubicBezTo>
                    <a:cubicBezTo>
                      <a:pt x="408" y="505"/>
                      <a:pt x="408" y="505"/>
                      <a:pt x="408" y="505"/>
                    </a:cubicBezTo>
                    <a:cubicBezTo>
                      <a:pt x="405" y="503"/>
                      <a:pt x="405" y="503"/>
                      <a:pt x="405" y="503"/>
                    </a:cubicBezTo>
                    <a:cubicBezTo>
                      <a:pt x="403" y="514"/>
                      <a:pt x="403" y="514"/>
                      <a:pt x="403" y="514"/>
                    </a:cubicBezTo>
                    <a:cubicBezTo>
                      <a:pt x="402" y="521"/>
                      <a:pt x="404" y="528"/>
                      <a:pt x="404" y="536"/>
                    </a:cubicBezTo>
                    <a:cubicBezTo>
                      <a:pt x="405" y="542"/>
                      <a:pt x="407" y="548"/>
                      <a:pt x="409" y="553"/>
                    </a:cubicBezTo>
                    <a:cubicBezTo>
                      <a:pt x="411" y="558"/>
                      <a:pt x="412" y="563"/>
                      <a:pt x="412" y="567"/>
                    </a:cubicBezTo>
                    <a:cubicBezTo>
                      <a:pt x="412" y="574"/>
                      <a:pt x="406" y="581"/>
                      <a:pt x="402" y="587"/>
                    </a:cubicBezTo>
                    <a:cubicBezTo>
                      <a:pt x="400" y="591"/>
                      <a:pt x="399" y="595"/>
                      <a:pt x="397" y="599"/>
                    </a:cubicBezTo>
                    <a:cubicBezTo>
                      <a:pt x="396" y="601"/>
                      <a:pt x="394" y="605"/>
                      <a:pt x="390" y="604"/>
                    </a:cubicBezTo>
                    <a:cubicBezTo>
                      <a:pt x="386" y="603"/>
                      <a:pt x="382" y="602"/>
                      <a:pt x="378" y="601"/>
                    </a:cubicBezTo>
                    <a:cubicBezTo>
                      <a:pt x="369" y="599"/>
                      <a:pt x="358" y="596"/>
                      <a:pt x="351" y="592"/>
                    </a:cubicBezTo>
                    <a:cubicBezTo>
                      <a:pt x="351" y="590"/>
                      <a:pt x="351" y="587"/>
                      <a:pt x="351" y="585"/>
                    </a:cubicBezTo>
                    <a:cubicBezTo>
                      <a:pt x="351" y="585"/>
                      <a:pt x="351" y="585"/>
                      <a:pt x="351" y="585"/>
                    </a:cubicBezTo>
                    <a:cubicBezTo>
                      <a:pt x="349" y="539"/>
                      <a:pt x="324" y="464"/>
                      <a:pt x="294" y="403"/>
                    </a:cubicBezTo>
                    <a:cubicBezTo>
                      <a:pt x="294" y="403"/>
                      <a:pt x="294" y="403"/>
                      <a:pt x="294" y="403"/>
                    </a:cubicBezTo>
                    <a:cubicBezTo>
                      <a:pt x="277" y="368"/>
                      <a:pt x="236" y="327"/>
                      <a:pt x="221" y="317"/>
                    </a:cubicBezTo>
                    <a:cubicBezTo>
                      <a:pt x="206" y="308"/>
                      <a:pt x="198" y="294"/>
                      <a:pt x="197" y="287"/>
                    </a:cubicBezTo>
                    <a:cubicBezTo>
                      <a:pt x="194" y="272"/>
                      <a:pt x="193" y="250"/>
                      <a:pt x="192" y="223"/>
                    </a:cubicBezTo>
                    <a:cubicBezTo>
                      <a:pt x="192" y="220"/>
                      <a:pt x="192" y="216"/>
                      <a:pt x="198" y="215"/>
                    </a:cubicBezTo>
                    <a:cubicBezTo>
                      <a:pt x="234" y="215"/>
                      <a:pt x="260" y="225"/>
                      <a:pt x="270" y="229"/>
                    </a:cubicBezTo>
                    <a:cubicBezTo>
                      <a:pt x="276" y="232"/>
                      <a:pt x="281" y="234"/>
                      <a:pt x="285" y="236"/>
                    </a:cubicBezTo>
                    <a:cubicBezTo>
                      <a:pt x="286" y="234"/>
                      <a:pt x="288" y="232"/>
                      <a:pt x="289" y="230"/>
                    </a:cubicBezTo>
                    <a:cubicBezTo>
                      <a:pt x="277" y="221"/>
                      <a:pt x="277" y="221"/>
                      <a:pt x="277" y="221"/>
                    </a:cubicBezTo>
                    <a:cubicBezTo>
                      <a:pt x="286" y="223"/>
                      <a:pt x="286" y="223"/>
                      <a:pt x="286" y="223"/>
                    </a:cubicBezTo>
                    <a:cubicBezTo>
                      <a:pt x="286" y="223"/>
                      <a:pt x="286" y="223"/>
                      <a:pt x="286" y="223"/>
                    </a:cubicBezTo>
                    <a:cubicBezTo>
                      <a:pt x="285" y="221"/>
                      <a:pt x="284" y="219"/>
                      <a:pt x="284" y="216"/>
                    </a:cubicBezTo>
                    <a:cubicBezTo>
                      <a:pt x="283" y="216"/>
                      <a:pt x="283" y="215"/>
                      <a:pt x="283" y="215"/>
                    </a:cubicBezTo>
                    <a:cubicBezTo>
                      <a:pt x="274" y="211"/>
                      <a:pt x="272" y="208"/>
                      <a:pt x="272" y="208"/>
                    </a:cubicBezTo>
                    <a:cubicBezTo>
                      <a:pt x="272" y="208"/>
                      <a:pt x="281" y="206"/>
                      <a:pt x="284" y="204"/>
                    </a:cubicBezTo>
                    <a:cubicBezTo>
                      <a:pt x="285" y="202"/>
                      <a:pt x="286" y="199"/>
                      <a:pt x="288" y="196"/>
                    </a:cubicBezTo>
                    <a:cubicBezTo>
                      <a:pt x="288" y="195"/>
                      <a:pt x="287" y="195"/>
                      <a:pt x="286" y="194"/>
                    </a:cubicBezTo>
                    <a:cubicBezTo>
                      <a:pt x="281" y="197"/>
                      <a:pt x="273" y="200"/>
                      <a:pt x="261" y="201"/>
                    </a:cubicBezTo>
                    <a:cubicBezTo>
                      <a:pt x="242" y="204"/>
                      <a:pt x="223" y="202"/>
                      <a:pt x="196" y="201"/>
                    </a:cubicBezTo>
                    <a:cubicBezTo>
                      <a:pt x="194" y="201"/>
                      <a:pt x="191" y="201"/>
                      <a:pt x="191" y="194"/>
                    </a:cubicBezTo>
                    <a:cubicBezTo>
                      <a:pt x="191" y="191"/>
                      <a:pt x="191" y="189"/>
                      <a:pt x="191" y="187"/>
                    </a:cubicBezTo>
                    <a:cubicBezTo>
                      <a:pt x="189" y="141"/>
                      <a:pt x="189" y="141"/>
                      <a:pt x="189" y="141"/>
                    </a:cubicBezTo>
                    <a:cubicBezTo>
                      <a:pt x="186" y="70"/>
                      <a:pt x="185" y="1"/>
                      <a:pt x="185" y="0"/>
                    </a:cubicBezTo>
                    <a:cubicBezTo>
                      <a:pt x="161" y="0"/>
                      <a:pt x="161" y="0"/>
                      <a:pt x="161" y="0"/>
                    </a:cubicBezTo>
                    <a:cubicBezTo>
                      <a:pt x="161" y="1"/>
                      <a:pt x="162" y="70"/>
                      <a:pt x="165" y="142"/>
                    </a:cubicBezTo>
                    <a:cubicBezTo>
                      <a:pt x="167" y="188"/>
                      <a:pt x="167" y="188"/>
                      <a:pt x="167" y="188"/>
                    </a:cubicBezTo>
                    <a:cubicBezTo>
                      <a:pt x="167" y="193"/>
                      <a:pt x="167" y="199"/>
                      <a:pt x="167" y="204"/>
                    </a:cubicBezTo>
                    <a:cubicBezTo>
                      <a:pt x="167" y="211"/>
                      <a:pt x="164" y="211"/>
                      <a:pt x="162" y="211"/>
                    </a:cubicBezTo>
                    <a:cubicBezTo>
                      <a:pt x="146" y="213"/>
                      <a:pt x="123" y="208"/>
                      <a:pt x="104" y="197"/>
                    </a:cubicBezTo>
                    <a:cubicBezTo>
                      <a:pt x="103" y="198"/>
                      <a:pt x="102" y="198"/>
                      <a:pt x="101" y="199"/>
                    </a:cubicBezTo>
                    <a:cubicBezTo>
                      <a:pt x="103" y="202"/>
                      <a:pt x="104" y="205"/>
                      <a:pt x="105" y="207"/>
                    </a:cubicBezTo>
                    <a:cubicBezTo>
                      <a:pt x="105" y="207"/>
                      <a:pt x="105" y="207"/>
                      <a:pt x="105" y="207"/>
                    </a:cubicBezTo>
                    <a:cubicBezTo>
                      <a:pt x="105" y="207"/>
                      <a:pt x="114" y="211"/>
                      <a:pt x="118" y="211"/>
                    </a:cubicBezTo>
                    <a:cubicBezTo>
                      <a:pt x="106" y="218"/>
                      <a:pt x="106" y="218"/>
                      <a:pt x="106" y="218"/>
                    </a:cubicBezTo>
                    <a:cubicBezTo>
                      <a:pt x="105" y="221"/>
                      <a:pt x="104" y="224"/>
                      <a:pt x="103" y="226"/>
                    </a:cubicBezTo>
                    <a:cubicBezTo>
                      <a:pt x="114" y="223"/>
                      <a:pt x="114" y="223"/>
                      <a:pt x="114" y="223"/>
                    </a:cubicBezTo>
                    <a:cubicBezTo>
                      <a:pt x="114" y="223"/>
                      <a:pt x="107" y="229"/>
                      <a:pt x="101" y="234"/>
                    </a:cubicBezTo>
                    <a:cubicBezTo>
                      <a:pt x="102" y="236"/>
                      <a:pt x="103" y="238"/>
                      <a:pt x="104" y="239"/>
                    </a:cubicBezTo>
                    <a:cubicBezTo>
                      <a:pt x="109" y="236"/>
                      <a:pt x="115" y="232"/>
                      <a:pt x="122" y="229"/>
                    </a:cubicBezTo>
                    <a:cubicBezTo>
                      <a:pt x="133" y="226"/>
                      <a:pt x="150" y="226"/>
                      <a:pt x="163" y="224"/>
                    </a:cubicBezTo>
                    <a:cubicBezTo>
                      <a:pt x="164" y="224"/>
                      <a:pt x="168" y="225"/>
                      <a:pt x="168" y="231"/>
                    </a:cubicBezTo>
                    <a:cubicBezTo>
                      <a:pt x="169" y="256"/>
                      <a:pt x="170" y="273"/>
                      <a:pt x="170" y="291"/>
                    </a:cubicBezTo>
                    <a:cubicBezTo>
                      <a:pt x="170" y="300"/>
                      <a:pt x="161" y="315"/>
                      <a:pt x="151" y="326"/>
                    </a:cubicBezTo>
                    <a:cubicBezTo>
                      <a:pt x="97" y="379"/>
                      <a:pt x="83" y="448"/>
                      <a:pt x="70" y="585"/>
                    </a:cubicBezTo>
                    <a:cubicBezTo>
                      <a:pt x="69" y="587"/>
                      <a:pt x="69" y="590"/>
                      <a:pt x="69" y="592"/>
                    </a:cubicBezTo>
                    <a:cubicBezTo>
                      <a:pt x="62" y="596"/>
                      <a:pt x="52" y="599"/>
                      <a:pt x="43" y="601"/>
                    </a:cubicBezTo>
                    <a:cubicBezTo>
                      <a:pt x="38" y="602"/>
                      <a:pt x="34" y="603"/>
                      <a:pt x="31" y="604"/>
                    </a:cubicBezTo>
                    <a:cubicBezTo>
                      <a:pt x="26" y="605"/>
                      <a:pt x="22" y="603"/>
                      <a:pt x="21" y="601"/>
                    </a:cubicBezTo>
                    <a:cubicBezTo>
                      <a:pt x="20" y="597"/>
                      <a:pt x="18" y="593"/>
                      <a:pt x="16" y="590"/>
                    </a:cubicBezTo>
                    <a:cubicBezTo>
                      <a:pt x="13" y="583"/>
                      <a:pt x="8" y="575"/>
                      <a:pt x="8" y="568"/>
                    </a:cubicBezTo>
                    <a:cubicBezTo>
                      <a:pt x="8" y="564"/>
                      <a:pt x="10" y="559"/>
                      <a:pt x="12" y="554"/>
                    </a:cubicBezTo>
                    <a:cubicBezTo>
                      <a:pt x="14" y="548"/>
                      <a:pt x="16" y="543"/>
                      <a:pt x="16" y="537"/>
                    </a:cubicBezTo>
                    <a:cubicBezTo>
                      <a:pt x="17" y="528"/>
                      <a:pt x="19" y="521"/>
                      <a:pt x="17" y="514"/>
                    </a:cubicBezTo>
                    <a:cubicBezTo>
                      <a:pt x="15" y="503"/>
                      <a:pt x="15" y="503"/>
                      <a:pt x="15" y="503"/>
                    </a:cubicBezTo>
                    <a:cubicBezTo>
                      <a:pt x="12" y="505"/>
                      <a:pt x="12" y="505"/>
                      <a:pt x="12" y="505"/>
                    </a:cubicBezTo>
                    <a:cubicBezTo>
                      <a:pt x="12" y="515"/>
                      <a:pt x="12" y="515"/>
                      <a:pt x="12" y="515"/>
                    </a:cubicBezTo>
                    <a:cubicBezTo>
                      <a:pt x="14" y="522"/>
                      <a:pt x="9" y="544"/>
                      <a:pt x="7" y="549"/>
                    </a:cubicBezTo>
                    <a:cubicBezTo>
                      <a:pt x="5" y="554"/>
                      <a:pt x="2" y="560"/>
                      <a:pt x="2" y="567"/>
                    </a:cubicBezTo>
                    <a:cubicBezTo>
                      <a:pt x="3" y="577"/>
                      <a:pt x="4" y="586"/>
                      <a:pt x="7" y="593"/>
                    </a:cubicBezTo>
                    <a:cubicBezTo>
                      <a:pt x="10" y="598"/>
                      <a:pt x="13" y="603"/>
                      <a:pt x="14" y="609"/>
                    </a:cubicBezTo>
                    <a:cubicBezTo>
                      <a:pt x="16" y="622"/>
                      <a:pt x="12" y="636"/>
                      <a:pt x="9" y="650"/>
                    </a:cubicBezTo>
                    <a:cubicBezTo>
                      <a:pt x="7" y="659"/>
                      <a:pt x="5" y="668"/>
                      <a:pt x="4" y="677"/>
                    </a:cubicBezTo>
                    <a:cubicBezTo>
                      <a:pt x="0" y="719"/>
                      <a:pt x="5" y="763"/>
                      <a:pt x="16" y="794"/>
                    </a:cubicBezTo>
                    <a:cubicBezTo>
                      <a:pt x="20" y="793"/>
                      <a:pt x="20" y="793"/>
                      <a:pt x="20" y="793"/>
                    </a:cubicBezTo>
                    <a:cubicBezTo>
                      <a:pt x="8" y="758"/>
                      <a:pt x="7" y="713"/>
                      <a:pt x="10" y="682"/>
                    </a:cubicBezTo>
                    <a:cubicBezTo>
                      <a:pt x="11" y="674"/>
                      <a:pt x="15" y="662"/>
                      <a:pt x="17" y="653"/>
                    </a:cubicBezTo>
                    <a:cubicBezTo>
                      <a:pt x="19" y="644"/>
                      <a:pt x="21" y="635"/>
                      <a:pt x="22" y="626"/>
                    </a:cubicBezTo>
                    <a:cubicBezTo>
                      <a:pt x="22" y="623"/>
                      <a:pt x="31" y="616"/>
                      <a:pt x="34" y="616"/>
                    </a:cubicBezTo>
                    <a:cubicBezTo>
                      <a:pt x="37" y="614"/>
                      <a:pt x="41" y="613"/>
                      <a:pt x="45" y="613"/>
                    </a:cubicBezTo>
                    <a:cubicBezTo>
                      <a:pt x="50" y="611"/>
                      <a:pt x="56" y="610"/>
                      <a:pt x="61" y="608"/>
                    </a:cubicBezTo>
                    <a:cubicBezTo>
                      <a:pt x="63" y="608"/>
                      <a:pt x="68" y="612"/>
                      <a:pt x="67" y="616"/>
                    </a:cubicBezTo>
                    <a:cubicBezTo>
                      <a:pt x="63" y="717"/>
                      <a:pt x="75" y="914"/>
                      <a:pt x="88" y="993"/>
                    </a:cubicBezTo>
                    <a:cubicBezTo>
                      <a:pt x="93" y="1028"/>
                      <a:pt x="95" y="1062"/>
                      <a:pt x="96" y="1087"/>
                    </a:cubicBezTo>
                    <a:cubicBezTo>
                      <a:pt x="98" y="1112"/>
                      <a:pt x="98" y="1112"/>
                      <a:pt x="98" y="1112"/>
                    </a:cubicBezTo>
                    <a:cubicBezTo>
                      <a:pt x="114" y="1111"/>
                      <a:pt x="114" y="1111"/>
                      <a:pt x="114" y="1111"/>
                    </a:cubicBezTo>
                    <a:cubicBezTo>
                      <a:pt x="112" y="1086"/>
                      <a:pt x="112" y="1086"/>
                      <a:pt x="112" y="1086"/>
                    </a:cubicBezTo>
                    <a:cubicBezTo>
                      <a:pt x="111" y="1061"/>
                      <a:pt x="109" y="1026"/>
                      <a:pt x="104" y="990"/>
                    </a:cubicBezTo>
                    <a:cubicBezTo>
                      <a:pt x="90" y="903"/>
                      <a:pt x="79" y="671"/>
                      <a:pt x="89" y="586"/>
                    </a:cubicBezTo>
                    <a:cubicBezTo>
                      <a:pt x="93" y="544"/>
                      <a:pt x="97" y="509"/>
                      <a:pt x="102" y="479"/>
                    </a:cubicBezTo>
                    <a:cubicBezTo>
                      <a:pt x="103" y="478"/>
                      <a:pt x="104" y="476"/>
                      <a:pt x="106" y="479"/>
                    </a:cubicBezTo>
                    <a:cubicBezTo>
                      <a:pt x="115" y="487"/>
                      <a:pt x="125" y="493"/>
                      <a:pt x="125" y="493"/>
                    </a:cubicBezTo>
                    <a:cubicBezTo>
                      <a:pt x="132" y="477"/>
                      <a:pt x="132" y="477"/>
                      <a:pt x="132" y="477"/>
                    </a:cubicBezTo>
                    <a:cubicBezTo>
                      <a:pt x="123" y="468"/>
                      <a:pt x="105" y="462"/>
                      <a:pt x="110" y="442"/>
                    </a:cubicBezTo>
                    <a:cubicBezTo>
                      <a:pt x="122" y="398"/>
                      <a:pt x="140" y="366"/>
                      <a:pt x="169" y="339"/>
                    </a:cubicBezTo>
                    <a:cubicBezTo>
                      <a:pt x="176" y="333"/>
                      <a:pt x="181" y="331"/>
                      <a:pt x="190" y="331"/>
                    </a:cubicBezTo>
                    <a:cubicBezTo>
                      <a:pt x="215" y="329"/>
                      <a:pt x="252" y="369"/>
                      <a:pt x="279" y="418"/>
                    </a:cubicBezTo>
                    <a:cubicBezTo>
                      <a:pt x="284" y="429"/>
                      <a:pt x="289" y="441"/>
                      <a:pt x="294" y="452"/>
                    </a:cubicBezTo>
                    <a:cubicBezTo>
                      <a:pt x="297" y="458"/>
                      <a:pt x="281" y="469"/>
                      <a:pt x="273" y="477"/>
                    </a:cubicBezTo>
                    <a:cubicBezTo>
                      <a:pt x="280" y="493"/>
                      <a:pt x="280" y="493"/>
                      <a:pt x="280" y="493"/>
                    </a:cubicBezTo>
                    <a:cubicBezTo>
                      <a:pt x="280" y="493"/>
                      <a:pt x="291" y="486"/>
                      <a:pt x="300" y="477"/>
                    </a:cubicBezTo>
                    <a:cubicBezTo>
                      <a:pt x="301" y="477"/>
                      <a:pt x="303" y="478"/>
                      <a:pt x="304" y="479"/>
                    </a:cubicBezTo>
                    <a:cubicBezTo>
                      <a:pt x="319" y="520"/>
                      <a:pt x="330" y="560"/>
                      <a:pt x="331" y="586"/>
                    </a:cubicBezTo>
                    <a:cubicBezTo>
                      <a:pt x="342" y="671"/>
                      <a:pt x="331" y="903"/>
                      <a:pt x="317" y="990"/>
                    </a:cubicBezTo>
                    <a:cubicBezTo>
                      <a:pt x="311" y="1026"/>
                      <a:pt x="309" y="1061"/>
                      <a:pt x="308" y="1086"/>
                    </a:cubicBezTo>
                    <a:cubicBezTo>
                      <a:pt x="307" y="1111"/>
                      <a:pt x="307" y="1111"/>
                      <a:pt x="307" y="1111"/>
                    </a:cubicBezTo>
                    <a:cubicBezTo>
                      <a:pt x="323" y="1112"/>
                      <a:pt x="323" y="1112"/>
                      <a:pt x="323" y="1112"/>
                    </a:cubicBezTo>
                    <a:cubicBezTo>
                      <a:pt x="324" y="1087"/>
                      <a:pt x="324" y="1087"/>
                      <a:pt x="324" y="1087"/>
                    </a:cubicBezTo>
                    <a:cubicBezTo>
                      <a:pt x="325" y="1062"/>
                      <a:pt x="327" y="1028"/>
                      <a:pt x="333" y="993"/>
                    </a:cubicBezTo>
                    <a:cubicBezTo>
                      <a:pt x="345" y="914"/>
                      <a:pt x="358" y="719"/>
                      <a:pt x="353" y="617"/>
                    </a:cubicBezTo>
                    <a:cubicBezTo>
                      <a:pt x="353" y="613"/>
                      <a:pt x="354" y="606"/>
                      <a:pt x="364" y="610"/>
                    </a:cubicBezTo>
                    <a:cubicBezTo>
                      <a:pt x="368" y="611"/>
                      <a:pt x="371" y="612"/>
                      <a:pt x="375" y="613"/>
                    </a:cubicBezTo>
                    <a:cubicBezTo>
                      <a:pt x="379" y="613"/>
                      <a:pt x="383" y="614"/>
                      <a:pt x="387" y="616"/>
                    </a:cubicBezTo>
                    <a:cubicBezTo>
                      <a:pt x="390" y="616"/>
                      <a:pt x="398" y="622"/>
                      <a:pt x="399" y="625"/>
                    </a:cubicBezTo>
                    <a:cubicBezTo>
                      <a:pt x="400" y="634"/>
                      <a:pt x="402" y="643"/>
                      <a:pt x="404" y="652"/>
                    </a:cubicBezTo>
                    <a:cubicBezTo>
                      <a:pt x="406" y="661"/>
                      <a:pt x="410" y="673"/>
                      <a:pt x="411" y="681"/>
                    </a:cubicBezTo>
                    <a:cubicBezTo>
                      <a:pt x="414" y="712"/>
                      <a:pt x="412" y="758"/>
                      <a:pt x="400" y="793"/>
                    </a:cubicBezTo>
                    <a:cubicBezTo>
                      <a:pt x="405" y="794"/>
                      <a:pt x="405" y="794"/>
                      <a:pt x="405" y="794"/>
                    </a:cubicBezTo>
                    <a:cubicBezTo>
                      <a:pt x="416" y="763"/>
                      <a:pt x="420" y="719"/>
                      <a:pt x="417" y="677"/>
                    </a:cubicBezTo>
                    <a:cubicBezTo>
                      <a:pt x="416" y="668"/>
                      <a:pt x="414" y="659"/>
                      <a:pt x="411" y="65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1" name="Freeform 395">
                <a:extLst>
                  <a:ext uri="{FF2B5EF4-FFF2-40B4-BE49-F238E27FC236}">
                    <a16:creationId xmlns:a16="http://schemas.microsoft.com/office/drawing/2014/main" id="{C8157E65-5352-249D-0423-6478F83590C2}"/>
                  </a:ext>
                </a:extLst>
              </p:cNvPr>
              <p:cNvSpPr>
                <a:spLocks/>
              </p:cNvSpPr>
              <p:nvPr/>
            </p:nvSpPr>
            <p:spPr bwMode="auto">
              <a:xfrm>
                <a:off x="1404" y="1657"/>
                <a:ext cx="35" cy="40"/>
              </a:xfrm>
              <a:custGeom>
                <a:avLst/>
                <a:gdLst>
                  <a:gd name="T0" fmla="*/ 16 w 27"/>
                  <a:gd name="T1" fmla="*/ 1 h 29"/>
                  <a:gd name="T2" fmla="*/ 0 w 27"/>
                  <a:gd name="T3" fmla="*/ 0 h 29"/>
                  <a:gd name="T4" fmla="*/ 6 w 27"/>
                  <a:gd name="T5" fmla="*/ 65 h 29"/>
                  <a:gd name="T6" fmla="*/ 58 w 27"/>
                  <a:gd name="T7" fmla="*/ 63 h 29"/>
                  <a:gd name="T8" fmla="*/ 58 w 27"/>
                  <a:gd name="T9" fmla="*/ 55 h 29"/>
                  <a:gd name="T10" fmla="*/ 16 w 27"/>
                  <a:gd name="T11" fmla="*/ 1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9">
                    <a:moveTo>
                      <a:pt x="7" y="1"/>
                    </a:moveTo>
                    <a:cubicBezTo>
                      <a:pt x="2" y="1"/>
                      <a:pt x="1" y="1"/>
                      <a:pt x="0" y="0"/>
                    </a:cubicBezTo>
                    <a:cubicBezTo>
                      <a:pt x="2" y="9"/>
                      <a:pt x="1" y="18"/>
                      <a:pt x="3" y="25"/>
                    </a:cubicBezTo>
                    <a:cubicBezTo>
                      <a:pt x="6" y="29"/>
                      <a:pt x="24" y="29"/>
                      <a:pt x="27" y="24"/>
                    </a:cubicBezTo>
                    <a:cubicBezTo>
                      <a:pt x="27" y="24"/>
                      <a:pt x="27" y="23"/>
                      <a:pt x="27" y="21"/>
                    </a:cubicBezTo>
                    <a:cubicBezTo>
                      <a:pt x="18" y="17"/>
                      <a:pt x="12" y="10"/>
                      <a:pt x="7" y="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2" name="Freeform 396">
                <a:extLst>
                  <a:ext uri="{FF2B5EF4-FFF2-40B4-BE49-F238E27FC236}">
                    <a16:creationId xmlns:a16="http://schemas.microsoft.com/office/drawing/2014/main" id="{97185C40-04FB-148A-77AD-E66D5C294E98}"/>
                  </a:ext>
                </a:extLst>
              </p:cNvPr>
              <p:cNvSpPr>
                <a:spLocks/>
              </p:cNvSpPr>
              <p:nvPr/>
            </p:nvSpPr>
            <p:spPr bwMode="auto">
              <a:xfrm>
                <a:off x="1519" y="2439"/>
                <a:ext cx="133" cy="1392"/>
              </a:xfrm>
              <a:custGeom>
                <a:avLst/>
                <a:gdLst>
                  <a:gd name="T0" fmla="*/ 13 w 102"/>
                  <a:gd name="T1" fmla="*/ 1946 h 1031"/>
                  <a:gd name="T2" fmla="*/ 9 w 102"/>
                  <a:gd name="T3" fmla="*/ 1724 h 1031"/>
                  <a:gd name="T4" fmla="*/ 34 w 102"/>
                  <a:gd name="T5" fmla="*/ 1391 h 1031"/>
                  <a:gd name="T6" fmla="*/ 38 w 102"/>
                  <a:gd name="T7" fmla="*/ 1245 h 1031"/>
                  <a:gd name="T8" fmla="*/ 43 w 102"/>
                  <a:gd name="T9" fmla="*/ 913 h 1031"/>
                  <a:gd name="T10" fmla="*/ 138 w 102"/>
                  <a:gd name="T11" fmla="*/ 301 h 1031"/>
                  <a:gd name="T12" fmla="*/ 190 w 102"/>
                  <a:gd name="T13" fmla="*/ 0 h 1031"/>
                  <a:gd name="T14" fmla="*/ 224 w 102"/>
                  <a:gd name="T15" fmla="*/ 12 h 1031"/>
                  <a:gd name="T16" fmla="*/ 170 w 102"/>
                  <a:gd name="T17" fmla="*/ 311 h 1031"/>
                  <a:gd name="T18" fmla="*/ 85 w 102"/>
                  <a:gd name="T19" fmla="*/ 771 h 1031"/>
                  <a:gd name="T20" fmla="*/ 87 w 102"/>
                  <a:gd name="T21" fmla="*/ 803 h 1031"/>
                  <a:gd name="T22" fmla="*/ 130 w 102"/>
                  <a:gd name="T23" fmla="*/ 879 h 1031"/>
                  <a:gd name="T24" fmla="*/ 189 w 102"/>
                  <a:gd name="T25" fmla="*/ 994 h 1031"/>
                  <a:gd name="T26" fmla="*/ 163 w 102"/>
                  <a:gd name="T27" fmla="*/ 1011 h 1031"/>
                  <a:gd name="T28" fmla="*/ 111 w 102"/>
                  <a:gd name="T29" fmla="*/ 899 h 1031"/>
                  <a:gd name="T30" fmla="*/ 85 w 102"/>
                  <a:gd name="T31" fmla="*/ 859 h 1031"/>
                  <a:gd name="T32" fmla="*/ 78 w 102"/>
                  <a:gd name="T33" fmla="*/ 864 h 1031"/>
                  <a:gd name="T34" fmla="*/ 78 w 102"/>
                  <a:gd name="T35" fmla="*/ 913 h 1031"/>
                  <a:gd name="T36" fmla="*/ 73 w 102"/>
                  <a:gd name="T37" fmla="*/ 1245 h 1031"/>
                  <a:gd name="T38" fmla="*/ 63 w 102"/>
                  <a:gd name="T39" fmla="*/ 1384 h 1031"/>
                  <a:gd name="T40" fmla="*/ 52 w 102"/>
                  <a:gd name="T41" fmla="*/ 1595 h 1031"/>
                  <a:gd name="T42" fmla="*/ 56 w 102"/>
                  <a:gd name="T43" fmla="*/ 1624 h 1031"/>
                  <a:gd name="T44" fmla="*/ 80 w 102"/>
                  <a:gd name="T45" fmla="*/ 1650 h 1031"/>
                  <a:gd name="T46" fmla="*/ 100 w 102"/>
                  <a:gd name="T47" fmla="*/ 1667 h 1031"/>
                  <a:gd name="T48" fmla="*/ 160 w 102"/>
                  <a:gd name="T49" fmla="*/ 1797 h 1031"/>
                  <a:gd name="T50" fmla="*/ 133 w 102"/>
                  <a:gd name="T51" fmla="*/ 1794 h 1031"/>
                  <a:gd name="T52" fmla="*/ 80 w 102"/>
                  <a:gd name="T53" fmla="*/ 1688 h 1031"/>
                  <a:gd name="T54" fmla="*/ 63 w 102"/>
                  <a:gd name="T55" fmla="*/ 1671 h 1031"/>
                  <a:gd name="T56" fmla="*/ 43 w 102"/>
                  <a:gd name="T57" fmla="*/ 1681 h 1031"/>
                  <a:gd name="T58" fmla="*/ 35 w 102"/>
                  <a:gd name="T59" fmla="*/ 1734 h 1031"/>
                  <a:gd name="T60" fmla="*/ 35 w 102"/>
                  <a:gd name="T61" fmla="*/ 1959 h 1031"/>
                  <a:gd name="T62" fmla="*/ 35 w 102"/>
                  <a:gd name="T63" fmla="*/ 1990 h 1031"/>
                  <a:gd name="T64" fmla="*/ 52 w 102"/>
                  <a:gd name="T65" fmla="*/ 2072 h 1031"/>
                  <a:gd name="T66" fmla="*/ 65 w 102"/>
                  <a:gd name="T67" fmla="*/ 2282 h 1031"/>
                  <a:gd name="T68" fmla="*/ 65 w 102"/>
                  <a:gd name="T69" fmla="*/ 2336 h 1031"/>
                  <a:gd name="T70" fmla="*/ 94 w 102"/>
                  <a:gd name="T71" fmla="*/ 2521 h 1031"/>
                  <a:gd name="T72" fmla="*/ 72 w 102"/>
                  <a:gd name="T73" fmla="*/ 2537 h 1031"/>
                  <a:gd name="T74" fmla="*/ 44 w 102"/>
                  <a:gd name="T75" fmla="*/ 2326 h 1031"/>
                  <a:gd name="T76" fmla="*/ 46 w 102"/>
                  <a:gd name="T77" fmla="*/ 2275 h 1031"/>
                  <a:gd name="T78" fmla="*/ 34 w 102"/>
                  <a:gd name="T79" fmla="*/ 2087 h 1031"/>
                  <a:gd name="T80" fmla="*/ 17 w 102"/>
                  <a:gd name="T81" fmla="*/ 2388 h 1031"/>
                  <a:gd name="T82" fmla="*/ 17 w 102"/>
                  <a:gd name="T83" fmla="*/ 2405 h 1031"/>
                  <a:gd name="T84" fmla="*/ 13 w 102"/>
                  <a:gd name="T85" fmla="*/ 1946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2" h="1031">
                    <a:moveTo>
                      <a:pt x="6" y="790"/>
                    </a:moveTo>
                    <a:cubicBezTo>
                      <a:pt x="6" y="764"/>
                      <a:pt x="0" y="733"/>
                      <a:pt x="4" y="701"/>
                    </a:cubicBezTo>
                    <a:cubicBezTo>
                      <a:pt x="11" y="656"/>
                      <a:pt x="13" y="610"/>
                      <a:pt x="15" y="565"/>
                    </a:cubicBezTo>
                    <a:cubicBezTo>
                      <a:pt x="17" y="506"/>
                      <a:pt x="17" y="506"/>
                      <a:pt x="17" y="506"/>
                    </a:cubicBezTo>
                    <a:cubicBezTo>
                      <a:pt x="19" y="474"/>
                      <a:pt x="20" y="448"/>
                      <a:pt x="19" y="371"/>
                    </a:cubicBezTo>
                    <a:cubicBezTo>
                      <a:pt x="17" y="302"/>
                      <a:pt x="42" y="202"/>
                      <a:pt x="62" y="122"/>
                    </a:cubicBezTo>
                    <a:cubicBezTo>
                      <a:pt x="75" y="69"/>
                      <a:pt x="87" y="17"/>
                      <a:pt x="86" y="0"/>
                    </a:cubicBezTo>
                    <a:cubicBezTo>
                      <a:pt x="101" y="5"/>
                      <a:pt x="101" y="5"/>
                      <a:pt x="101" y="5"/>
                    </a:cubicBezTo>
                    <a:cubicBezTo>
                      <a:pt x="102" y="24"/>
                      <a:pt x="91" y="69"/>
                      <a:pt x="77" y="126"/>
                    </a:cubicBezTo>
                    <a:cubicBezTo>
                      <a:pt x="63" y="184"/>
                      <a:pt x="46" y="253"/>
                      <a:pt x="38" y="313"/>
                    </a:cubicBezTo>
                    <a:cubicBezTo>
                      <a:pt x="38" y="316"/>
                      <a:pt x="39" y="325"/>
                      <a:pt x="39" y="327"/>
                    </a:cubicBezTo>
                    <a:cubicBezTo>
                      <a:pt x="44" y="338"/>
                      <a:pt x="51" y="348"/>
                      <a:pt x="59" y="357"/>
                    </a:cubicBezTo>
                    <a:cubicBezTo>
                      <a:pt x="70" y="371"/>
                      <a:pt x="80" y="384"/>
                      <a:pt x="85" y="404"/>
                    </a:cubicBezTo>
                    <a:cubicBezTo>
                      <a:pt x="74" y="411"/>
                      <a:pt x="74" y="411"/>
                      <a:pt x="74" y="411"/>
                    </a:cubicBezTo>
                    <a:cubicBezTo>
                      <a:pt x="71" y="394"/>
                      <a:pt x="60" y="378"/>
                      <a:pt x="50" y="365"/>
                    </a:cubicBezTo>
                    <a:cubicBezTo>
                      <a:pt x="46" y="360"/>
                      <a:pt x="42" y="354"/>
                      <a:pt x="38" y="349"/>
                    </a:cubicBezTo>
                    <a:cubicBezTo>
                      <a:pt x="37" y="348"/>
                      <a:pt x="35" y="349"/>
                      <a:pt x="35" y="351"/>
                    </a:cubicBezTo>
                    <a:cubicBezTo>
                      <a:pt x="35" y="358"/>
                      <a:pt x="35" y="365"/>
                      <a:pt x="35" y="371"/>
                    </a:cubicBezTo>
                    <a:cubicBezTo>
                      <a:pt x="36" y="449"/>
                      <a:pt x="35" y="474"/>
                      <a:pt x="33" y="506"/>
                    </a:cubicBezTo>
                    <a:cubicBezTo>
                      <a:pt x="28" y="562"/>
                      <a:pt x="28" y="562"/>
                      <a:pt x="28" y="562"/>
                    </a:cubicBezTo>
                    <a:cubicBezTo>
                      <a:pt x="27" y="589"/>
                      <a:pt x="27" y="620"/>
                      <a:pt x="24" y="648"/>
                    </a:cubicBezTo>
                    <a:cubicBezTo>
                      <a:pt x="23" y="650"/>
                      <a:pt x="24" y="658"/>
                      <a:pt x="25" y="660"/>
                    </a:cubicBezTo>
                    <a:cubicBezTo>
                      <a:pt x="27" y="663"/>
                      <a:pt x="31" y="666"/>
                      <a:pt x="36" y="670"/>
                    </a:cubicBezTo>
                    <a:cubicBezTo>
                      <a:pt x="45" y="678"/>
                      <a:pt x="45" y="678"/>
                      <a:pt x="45" y="678"/>
                    </a:cubicBezTo>
                    <a:cubicBezTo>
                      <a:pt x="57" y="690"/>
                      <a:pt x="73" y="710"/>
                      <a:pt x="72" y="730"/>
                    </a:cubicBezTo>
                    <a:cubicBezTo>
                      <a:pt x="60" y="729"/>
                      <a:pt x="60" y="729"/>
                      <a:pt x="60" y="729"/>
                    </a:cubicBezTo>
                    <a:cubicBezTo>
                      <a:pt x="60" y="713"/>
                      <a:pt x="46" y="696"/>
                      <a:pt x="36" y="686"/>
                    </a:cubicBezTo>
                    <a:cubicBezTo>
                      <a:pt x="28" y="679"/>
                      <a:pt x="28" y="679"/>
                      <a:pt x="28" y="679"/>
                    </a:cubicBezTo>
                    <a:cubicBezTo>
                      <a:pt x="23" y="674"/>
                      <a:pt x="19" y="679"/>
                      <a:pt x="19" y="683"/>
                    </a:cubicBezTo>
                    <a:cubicBezTo>
                      <a:pt x="18" y="690"/>
                      <a:pt x="17" y="697"/>
                      <a:pt x="16" y="704"/>
                    </a:cubicBezTo>
                    <a:cubicBezTo>
                      <a:pt x="11" y="736"/>
                      <a:pt x="18" y="771"/>
                      <a:pt x="16" y="796"/>
                    </a:cubicBezTo>
                    <a:cubicBezTo>
                      <a:pt x="16" y="801"/>
                      <a:pt x="16" y="805"/>
                      <a:pt x="16" y="809"/>
                    </a:cubicBezTo>
                    <a:cubicBezTo>
                      <a:pt x="18" y="820"/>
                      <a:pt x="21" y="831"/>
                      <a:pt x="24" y="842"/>
                    </a:cubicBezTo>
                    <a:cubicBezTo>
                      <a:pt x="31" y="869"/>
                      <a:pt x="29" y="897"/>
                      <a:pt x="29" y="927"/>
                    </a:cubicBezTo>
                    <a:cubicBezTo>
                      <a:pt x="29" y="949"/>
                      <a:pt x="29" y="949"/>
                      <a:pt x="29" y="949"/>
                    </a:cubicBezTo>
                    <a:cubicBezTo>
                      <a:pt x="28" y="978"/>
                      <a:pt x="25" y="1000"/>
                      <a:pt x="42" y="1024"/>
                    </a:cubicBezTo>
                    <a:cubicBezTo>
                      <a:pt x="32" y="1031"/>
                      <a:pt x="32" y="1031"/>
                      <a:pt x="32" y="1031"/>
                    </a:cubicBezTo>
                    <a:cubicBezTo>
                      <a:pt x="13" y="1004"/>
                      <a:pt x="20" y="975"/>
                      <a:pt x="20" y="945"/>
                    </a:cubicBezTo>
                    <a:cubicBezTo>
                      <a:pt x="21" y="924"/>
                      <a:pt x="21" y="924"/>
                      <a:pt x="21" y="924"/>
                    </a:cubicBezTo>
                    <a:cubicBezTo>
                      <a:pt x="20" y="898"/>
                      <a:pt x="21" y="873"/>
                      <a:pt x="15" y="848"/>
                    </a:cubicBezTo>
                    <a:cubicBezTo>
                      <a:pt x="13" y="914"/>
                      <a:pt x="8" y="970"/>
                      <a:pt x="8" y="970"/>
                    </a:cubicBezTo>
                    <a:cubicBezTo>
                      <a:pt x="8" y="977"/>
                      <a:pt x="8" y="977"/>
                      <a:pt x="8" y="977"/>
                    </a:cubicBezTo>
                    <a:cubicBezTo>
                      <a:pt x="8" y="976"/>
                      <a:pt x="4" y="878"/>
                      <a:pt x="6" y="79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3" name="Freeform 397">
                <a:extLst>
                  <a:ext uri="{FF2B5EF4-FFF2-40B4-BE49-F238E27FC236}">
                    <a16:creationId xmlns:a16="http://schemas.microsoft.com/office/drawing/2014/main" id="{A13C92D1-259F-1979-030C-BA3C0A5ADD77}"/>
                  </a:ext>
                </a:extLst>
              </p:cNvPr>
              <p:cNvSpPr>
                <a:spLocks/>
              </p:cNvSpPr>
              <p:nvPr/>
            </p:nvSpPr>
            <p:spPr bwMode="auto">
              <a:xfrm>
                <a:off x="1412" y="1609"/>
                <a:ext cx="61" cy="51"/>
              </a:xfrm>
              <a:custGeom>
                <a:avLst/>
                <a:gdLst>
                  <a:gd name="T0" fmla="*/ 103 w 47"/>
                  <a:gd name="T1" fmla="*/ 86 h 38"/>
                  <a:gd name="T2" fmla="*/ 74 w 47"/>
                  <a:gd name="T3" fmla="*/ 78 h 38"/>
                  <a:gd name="T4" fmla="*/ 52 w 47"/>
                  <a:gd name="T5" fmla="*/ 64 h 38"/>
                  <a:gd name="T6" fmla="*/ 30 w 47"/>
                  <a:gd name="T7" fmla="*/ 48 h 38"/>
                  <a:gd name="T8" fmla="*/ 8 w 47"/>
                  <a:gd name="T9" fmla="*/ 15 h 38"/>
                  <a:gd name="T10" fmla="*/ 5 w 47"/>
                  <a:gd name="T11" fmla="*/ 0 h 38"/>
                  <a:gd name="T12" fmla="*/ 1 w 47"/>
                  <a:gd name="T13" fmla="*/ 1 h 38"/>
                  <a:gd name="T14" fmla="*/ 0 w 47"/>
                  <a:gd name="T15" fmla="*/ 35 h 38"/>
                  <a:gd name="T16" fmla="*/ 23 w 47"/>
                  <a:gd name="T17" fmla="*/ 62 h 38"/>
                  <a:gd name="T18" fmla="*/ 49 w 47"/>
                  <a:gd name="T19" fmla="*/ 78 h 38"/>
                  <a:gd name="T20" fmla="*/ 73 w 47"/>
                  <a:gd name="T21" fmla="*/ 85 h 38"/>
                  <a:gd name="T22" fmla="*/ 103 w 47"/>
                  <a:gd name="T23" fmla="*/ 90 h 38"/>
                  <a:gd name="T24" fmla="*/ 103 w 47"/>
                  <a:gd name="T25" fmla="*/ 86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7" h="38">
                    <a:moveTo>
                      <a:pt x="47" y="36"/>
                    </a:moveTo>
                    <a:cubicBezTo>
                      <a:pt x="43" y="36"/>
                      <a:pt x="39" y="33"/>
                      <a:pt x="34" y="32"/>
                    </a:cubicBezTo>
                    <a:cubicBezTo>
                      <a:pt x="31" y="31"/>
                      <a:pt x="27" y="29"/>
                      <a:pt x="24" y="27"/>
                    </a:cubicBezTo>
                    <a:cubicBezTo>
                      <a:pt x="21" y="25"/>
                      <a:pt x="17" y="22"/>
                      <a:pt x="14" y="20"/>
                    </a:cubicBezTo>
                    <a:cubicBezTo>
                      <a:pt x="9" y="15"/>
                      <a:pt x="7" y="10"/>
                      <a:pt x="4" y="6"/>
                    </a:cubicBezTo>
                    <a:cubicBezTo>
                      <a:pt x="2" y="0"/>
                      <a:pt x="2" y="0"/>
                      <a:pt x="2" y="0"/>
                    </a:cubicBezTo>
                    <a:cubicBezTo>
                      <a:pt x="2" y="1"/>
                      <a:pt x="2" y="1"/>
                      <a:pt x="1" y="1"/>
                    </a:cubicBezTo>
                    <a:cubicBezTo>
                      <a:pt x="2" y="9"/>
                      <a:pt x="2" y="10"/>
                      <a:pt x="0" y="14"/>
                    </a:cubicBezTo>
                    <a:cubicBezTo>
                      <a:pt x="3" y="17"/>
                      <a:pt x="7" y="21"/>
                      <a:pt x="11" y="25"/>
                    </a:cubicBezTo>
                    <a:cubicBezTo>
                      <a:pt x="14" y="28"/>
                      <a:pt x="18" y="30"/>
                      <a:pt x="22" y="32"/>
                    </a:cubicBezTo>
                    <a:cubicBezTo>
                      <a:pt x="26" y="34"/>
                      <a:pt x="29" y="34"/>
                      <a:pt x="33" y="35"/>
                    </a:cubicBezTo>
                    <a:cubicBezTo>
                      <a:pt x="38" y="37"/>
                      <a:pt x="42" y="38"/>
                      <a:pt x="47" y="37"/>
                    </a:cubicBezTo>
                    <a:lnTo>
                      <a:pt x="47" y="36"/>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4" name="Freeform 398">
                <a:extLst>
                  <a:ext uri="{FF2B5EF4-FFF2-40B4-BE49-F238E27FC236}">
                    <a16:creationId xmlns:a16="http://schemas.microsoft.com/office/drawing/2014/main" id="{E8A77B69-6A9B-522F-E5CA-2C7640D0FDED}"/>
                  </a:ext>
                </a:extLst>
              </p:cNvPr>
              <p:cNvSpPr>
                <a:spLocks/>
              </p:cNvSpPr>
              <p:nvPr/>
            </p:nvSpPr>
            <p:spPr bwMode="auto">
              <a:xfrm>
                <a:off x="1420" y="1595"/>
                <a:ext cx="53" cy="37"/>
              </a:xfrm>
              <a:custGeom>
                <a:avLst/>
                <a:gdLst>
                  <a:gd name="T0" fmla="*/ 57 w 41"/>
                  <a:gd name="T1" fmla="*/ 47 h 27"/>
                  <a:gd name="T2" fmla="*/ 28 w 41"/>
                  <a:gd name="T3" fmla="*/ 30 h 27"/>
                  <a:gd name="T4" fmla="*/ 8 w 41"/>
                  <a:gd name="T5" fmla="*/ 0 h 27"/>
                  <a:gd name="T6" fmla="*/ 0 w 41"/>
                  <a:gd name="T7" fmla="*/ 19 h 27"/>
                  <a:gd name="T8" fmla="*/ 23 w 41"/>
                  <a:gd name="T9" fmla="*/ 41 h 27"/>
                  <a:gd name="T10" fmla="*/ 53 w 41"/>
                  <a:gd name="T11" fmla="*/ 55 h 27"/>
                  <a:gd name="T12" fmla="*/ 89 w 41"/>
                  <a:gd name="T13" fmla="*/ 70 h 27"/>
                  <a:gd name="T14" fmla="*/ 89 w 41"/>
                  <a:gd name="T15" fmla="*/ 64 h 27"/>
                  <a:gd name="T16" fmla="*/ 57 w 41"/>
                  <a:gd name="T17" fmla="*/ 47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1" h="27">
                    <a:moveTo>
                      <a:pt x="26" y="18"/>
                    </a:moveTo>
                    <a:cubicBezTo>
                      <a:pt x="22" y="16"/>
                      <a:pt x="17" y="15"/>
                      <a:pt x="13" y="12"/>
                    </a:cubicBezTo>
                    <a:cubicBezTo>
                      <a:pt x="8" y="8"/>
                      <a:pt x="6" y="3"/>
                      <a:pt x="4" y="0"/>
                    </a:cubicBezTo>
                    <a:cubicBezTo>
                      <a:pt x="4" y="4"/>
                      <a:pt x="3" y="5"/>
                      <a:pt x="0" y="7"/>
                    </a:cubicBezTo>
                    <a:cubicBezTo>
                      <a:pt x="3" y="10"/>
                      <a:pt x="7" y="13"/>
                      <a:pt x="11" y="16"/>
                    </a:cubicBezTo>
                    <a:cubicBezTo>
                      <a:pt x="15" y="18"/>
                      <a:pt x="20" y="19"/>
                      <a:pt x="25" y="21"/>
                    </a:cubicBezTo>
                    <a:cubicBezTo>
                      <a:pt x="33" y="25"/>
                      <a:pt x="37" y="27"/>
                      <a:pt x="41" y="27"/>
                    </a:cubicBezTo>
                    <a:cubicBezTo>
                      <a:pt x="41" y="25"/>
                      <a:pt x="41" y="25"/>
                      <a:pt x="41" y="25"/>
                    </a:cubicBezTo>
                    <a:cubicBezTo>
                      <a:pt x="37" y="24"/>
                      <a:pt x="32" y="21"/>
                      <a:pt x="26" y="1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5" name="Freeform 399">
                <a:extLst>
                  <a:ext uri="{FF2B5EF4-FFF2-40B4-BE49-F238E27FC236}">
                    <a16:creationId xmlns:a16="http://schemas.microsoft.com/office/drawing/2014/main" id="{E03B0044-B17E-3135-F040-925146D7841D}"/>
                  </a:ext>
                </a:extLst>
              </p:cNvPr>
              <p:cNvSpPr>
                <a:spLocks/>
              </p:cNvSpPr>
              <p:nvPr/>
            </p:nvSpPr>
            <p:spPr bwMode="auto">
              <a:xfrm>
                <a:off x="1437" y="1578"/>
                <a:ext cx="57" cy="21"/>
              </a:xfrm>
              <a:custGeom>
                <a:avLst/>
                <a:gdLst>
                  <a:gd name="T0" fmla="*/ 96 w 44"/>
                  <a:gd name="T1" fmla="*/ 24 h 16"/>
                  <a:gd name="T2" fmla="*/ 45 w 44"/>
                  <a:gd name="T3" fmla="*/ 14 h 16"/>
                  <a:gd name="T4" fmla="*/ 13 w 44"/>
                  <a:gd name="T5" fmla="*/ 0 h 16"/>
                  <a:gd name="T6" fmla="*/ 0 w 44"/>
                  <a:gd name="T7" fmla="*/ 16 h 16"/>
                  <a:gd name="T8" fmla="*/ 0 w 44"/>
                  <a:gd name="T9" fmla="*/ 18 h 16"/>
                  <a:gd name="T10" fmla="*/ 44 w 44"/>
                  <a:gd name="T11" fmla="*/ 24 h 16"/>
                  <a:gd name="T12" fmla="*/ 96 w 44"/>
                  <a:gd name="T13" fmla="*/ 29 h 16"/>
                  <a:gd name="T14" fmla="*/ 96 w 44"/>
                  <a:gd name="T15" fmla="*/ 24 h 1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4" h="16">
                    <a:moveTo>
                      <a:pt x="44" y="11"/>
                    </a:moveTo>
                    <a:cubicBezTo>
                      <a:pt x="36" y="14"/>
                      <a:pt x="27" y="8"/>
                      <a:pt x="21" y="6"/>
                    </a:cubicBezTo>
                    <a:cubicBezTo>
                      <a:pt x="16" y="4"/>
                      <a:pt x="12" y="0"/>
                      <a:pt x="6" y="0"/>
                    </a:cubicBezTo>
                    <a:cubicBezTo>
                      <a:pt x="4" y="2"/>
                      <a:pt x="2" y="5"/>
                      <a:pt x="0" y="7"/>
                    </a:cubicBezTo>
                    <a:cubicBezTo>
                      <a:pt x="0" y="8"/>
                      <a:pt x="0" y="8"/>
                      <a:pt x="0" y="8"/>
                    </a:cubicBezTo>
                    <a:cubicBezTo>
                      <a:pt x="8" y="6"/>
                      <a:pt x="14" y="8"/>
                      <a:pt x="20" y="11"/>
                    </a:cubicBezTo>
                    <a:cubicBezTo>
                      <a:pt x="26" y="13"/>
                      <a:pt x="34" y="16"/>
                      <a:pt x="44" y="13"/>
                    </a:cubicBezTo>
                    <a:lnTo>
                      <a:pt x="44" y="11"/>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6" name="Freeform 400">
                <a:extLst>
                  <a:ext uri="{FF2B5EF4-FFF2-40B4-BE49-F238E27FC236}">
                    <a16:creationId xmlns:a16="http://schemas.microsoft.com/office/drawing/2014/main" id="{9888E787-2BA5-5113-FAEF-E2248669360C}"/>
                  </a:ext>
                </a:extLst>
              </p:cNvPr>
              <p:cNvSpPr>
                <a:spLocks noEditPoints="1"/>
              </p:cNvSpPr>
              <p:nvPr/>
            </p:nvSpPr>
            <p:spPr bwMode="auto">
              <a:xfrm>
                <a:off x="1021" y="757"/>
                <a:ext cx="773" cy="1299"/>
              </a:xfrm>
              <a:custGeom>
                <a:avLst/>
                <a:gdLst>
                  <a:gd name="T0" fmla="*/ 962 w 593"/>
                  <a:gd name="T1" fmla="*/ 920 h 962"/>
                  <a:gd name="T2" fmla="*/ 935 w 593"/>
                  <a:gd name="T3" fmla="*/ 891 h 962"/>
                  <a:gd name="T4" fmla="*/ 922 w 593"/>
                  <a:gd name="T5" fmla="*/ 963 h 962"/>
                  <a:gd name="T6" fmla="*/ 877 w 593"/>
                  <a:gd name="T7" fmla="*/ 961 h 962"/>
                  <a:gd name="T8" fmla="*/ 839 w 593"/>
                  <a:gd name="T9" fmla="*/ 839 h 962"/>
                  <a:gd name="T10" fmla="*/ 761 w 593"/>
                  <a:gd name="T11" fmla="*/ 1019 h 962"/>
                  <a:gd name="T12" fmla="*/ 766 w 593"/>
                  <a:gd name="T13" fmla="*/ 871 h 962"/>
                  <a:gd name="T14" fmla="*/ 727 w 593"/>
                  <a:gd name="T15" fmla="*/ 863 h 962"/>
                  <a:gd name="T16" fmla="*/ 692 w 593"/>
                  <a:gd name="T17" fmla="*/ 1119 h 962"/>
                  <a:gd name="T18" fmla="*/ 682 w 593"/>
                  <a:gd name="T19" fmla="*/ 870 h 962"/>
                  <a:gd name="T20" fmla="*/ 789 w 593"/>
                  <a:gd name="T21" fmla="*/ 709 h 962"/>
                  <a:gd name="T22" fmla="*/ 948 w 593"/>
                  <a:gd name="T23" fmla="*/ 631 h 962"/>
                  <a:gd name="T24" fmla="*/ 1028 w 593"/>
                  <a:gd name="T25" fmla="*/ 589 h 962"/>
                  <a:gd name="T26" fmla="*/ 1070 w 593"/>
                  <a:gd name="T27" fmla="*/ 442 h 962"/>
                  <a:gd name="T28" fmla="*/ 1006 w 593"/>
                  <a:gd name="T29" fmla="*/ 593 h 962"/>
                  <a:gd name="T30" fmla="*/ 1004 w 593"/>
                  <a:gd name="T31" fmla="*/ 494 h 962"/>
                  <a:gd name="T32" fmla="*/ 995 w 593"/>
                  <a:gd name="T33" fmla="*/ 500 h 962"/>
                  <a:gd name="T34" fmla="*/ 948 w 593"/>
                  <a:gd name="T35" fmla="*/ 610 h 962"/>
                  <a:gd name="T36" fmla="*/ 862 w 593"/>
                  <a:gd name="T37" fmla="*/ 610 h 962"/>
                  <a:gd name="T38" fmla="*/ 761 w 593"/>
                  <a:gd name="T39" fmla="*/ 694 h 962"/>
                  <a:gd name="T40" fmla="*/ 774 w 593"/>
                  <a:gd name="T41" fmla="*/ 597 h 962"/>
                  <a:gd name="T42" fmla="*/ 833 w 593"/>
                  <a:gd name="T43" fmla="*/ 465 h 962"/>
                  <a:gd name="T44" fmla="*/ 890 w 593"/>
                  <a:gd name="T45" fmla="*/ 230 h 962"/>
                  <a:gd name="T46" fmla="*/ 1035 w 593"/>
                  <a:gd name="T47" fmla="*/ 120 h 962"/>
                  <a:gd name="T48" fmla="*/ 970 w 593"/>
                  <a:gd name="T49" fmla="*/ 115 h 962"/>
                  <a:gd name="T50" fmla="*/ 847 w 593"/>
                  <a:gd name="T51" fmla="*/ 213 h 962"/>
                  <a:gd name="T52" fmla="*/ 885 w 593"/>
                  <a:gd name="T53" fmla="*/ 0 h 962"/>
                  <a:gd name="T54" fmla="*/ 823 w 593"/>
                  <a:gd name="T55" fmla="*/ 12 h 962"/>
                  <a:gd name="T56" fmla="*/ 816 w 593"/>
                  <a:gd name="T57" fmla="*/ 286 h 962"/>
                  <a:gd name="T58" fmla="*/ 808 w 593"/>
                  <a:gd name="T59" fmla="*/ 501 h 962"/>
                  <a:gd name="T60" fmla="*/ 705 w 593"/>
                  <a:gd name="T61" fmla="*/ 604 h 962"/>
                  <a:gd name="T62" fmla="*/ 644 w 593"/>
                  <a:gd name="T63" fmla="*/ 239 h 962"/>
                  <a:gd name="T64" fmla="*/ 750 w 593"/>
                  <a:gd name="T65" fmla="*/ 157 h 962"/>
                  <a:gd name="T66" fmla="*/ 707 w 593"/>
                  <a:gd name="T67" fmla="*/ 142 h 962"/>
                  <a:gd name="T68" fmla="*/ 576 w 593"/>
                  <a:gd name="T69" fmla="*/ 271 h 962"/>
                  <a:gd name="T70" fmla="*/ 682 w 593"/>
                  <a:gd name="T71" fmla="*/ 5 h 962"/>
                  <a:gd name="T72" fmla="*/ 673 w 593"/>
                  <a:gd name="T73" fmla="*/ 591 h 962"/>
                  <a:gd name="T74" fmla="*/ 604 w 593"/>
                  <a:gd name="T75" fmla="*/ 525 h 962"/>
                  <a:gd name="T76" fmla="*/ 488 w 593"/>
                  <a:gd name="T77" fmla="*/ 302 h 962"/>
                  <a:gd name="T78" fmla="*/ 488 w 593"/>
                  <a:gd name="T79" fmla="*/ 428 h 962"/>
                  <a:gd name="T80" fmla="*/ 632 w 593"/>
                  <a:gd name="T81" fmla="*/ 670 h 962"/>
                  <a:gd name="T82" fmla="*/ 576 w 593"/>
                  <a:gd name="T83" fmla="*/ 1003 h 962"/>
                  <a:gd name="T84" fmla="*/ 23 w 593"/>
                  <a:gd name="T85" fmla="*/ 2368 h 962"/>
                  <a:gd name="T86" fmla="*/ 177 w 593"/>
                  <a:gd name="T87" fmla="*/ 2132 h 962"/>
                  <a:gd name="T88" fmla="*/ 181 w 593"/>
                  <a:gd name="T89" fmla="*/ 1869 h 962"/>
                  <a:gd name="T90" fmla="*/ 248 w 593"/>
                  <a:gd name="T91" fmla="*/ 1411 h 962"/>
                  <a:gd name="T92" fmla="*/ 328 w 593"/>
                  <a:gd name="T93" fmla="*/ 1407 h 962"/>
                  <a:gd name="T94" fmla="*/ 259 w 593"/>
                  <a:gd name="T95" fmla="*/ 1394 h 962"/>
                  <a:gd name="T96" fmla="*/ 308 w 593"/>
                  <a:gd name="T97" fmla="*/ 1188 h 962"/>
                  <a:gd name="T98" fmla="*/ 701 w 593"/>
                  <a:gd name="T99" fmla="*/ 1273 h 962"/>
                  <a:gd name="T100" fmla="*/ 1090 w 593"/>
                  <a:gd name="T101" fmla="*/ 998 h 962"/>
                  <a:gd name="T102" fmla="*/ 606 w 593"/>
                  <a:gd name="T103" fmla="*/ 1011 h 962"/>
                  <a:gd name="T104" fmla="*/ 650 w 593"/>
                  <a:gd name="T105" fmla="*/ 670 h 962"/>
                  <a:gd name="T106" fmla="*/ 665 w 593"/>
                  <a:gd name="T107" fmla="*/ 793 h 9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593" h="962">
                    <a:moveTo>
                      <a:pt x="492" y="405"/>
                    </a:moveTo>
                    <a:cubicBezTo>
                      <a:pt x="477" y="398"/>
                      <a:pt x="452" y="391"/>
                      <a:pt x="433" y="389"/>
                    </a:cubicBezTo>
                    <a:cubicBezTo>
                      <a:pt x="428" y="389"/>
                      <a:pt x="429" y="386"/>
                      <a:pt x="429" y="386"/>
                    </a:cubicBezTo>
                    <a:cubicBezTo>
                      <a:pt x="429" y="381"/>
                      <a:pt x="429" y="381"/>
                      <a:pt x="429" y="381"/>
                    </a:cubicBezTo>
                    <a:cubicBezTo>
                      <a:pt x="429" y="381"/>
                      <a:pt x="431" y="375"/>
                      <a:pt x="434" y="373"/>
                    </a:cubicBezTo>
                    <a:cubicBezTo>
                      <a:pt x="437" y="371"/>
                      <a:pt x="440" y="368"/>
                      <a:pt x="443" y="366"/>
                    </a:cubicBezTo>
                    <a:cubicBezTo>
                      <a:pt x="441" y="361"/>
                      <a:pt x="441" y="361"/>
                      <a:pt x="441" y="361"/>
                    </a:cubicBezTo>
                    <a:cubicBezTo>
                      <a:pt x="438" y="363"/>
                      <a:pt x="435" y="364"/>
                      <a:pt x="432" y="366"/>
                    </a:cubicBezTo>
                    <a:cubicBezTo>
                      <a:pt x="431" y="367"/>
                      <a:pt x="428" y="367"/>
                      <a:pt x="427" y="366"/>
                    </a:cubicBezTo>
                    <a:cubicBezTo>
                      <a:pt x="426" y="365"/>
                      <a:pt x="424" y="363"/>
                      <a:pt x="422" y="362"/>
                    </a:cubicBezTo>
                    <a:cubicBezTo>
                      <a:pt x="419" y="366"/>
                      <a:pt x="419" y="366"/>
                      <a:pt x="419" y="366"/>
                    </a:cubicBezTo>
                    <a:cubicBezTo>
                      <a:pt x="421" y="368"/>
                      <a:pt x="422" y="371"/>
                      <a:pt x="423" y="373"/>
                    </a:cubicBezTo>
                    <a:cubicBezTo>
                      <a:pt x="423" y="373"/>
                      <a:pt x="423" y="373"/>
                      <a:pt x="423" y="373"/>
                    </a:cubicBezTo>
                    <a:cubicBezTo>
                      <a:pt x="420" y="387"/>
                      <a:pt x="420" y="387"/>
                      <a:pt x="420" y="387"/>
                    </a:cubicBezTo>
                    <a:cubicBezTo>
                      <a:pt x="420" y="387"/>
                      <a:pt x="419" y="391"/>
                      <a:pt x="416" y="391"/>
                    </a:cubicBezTo>
                    <a:cubicBezTo>
                      <a:pt x="413" y="391"/>
                      <a:pt x="410" y="391"/>
                      <a:pt x="407" y="392"/>
                    </a:cubicBezTo>
                    <a:cubicBezTo>
                      <a:pt x="406" y="392"/>
                      <a:pt x="404" y="390"/>
                      <a:pt x="405" y="389"/>
                    </a:cubicBezTo>
                    <a:cubicBezTo>
                      <a:pt x="406" y="380"/>
                      <a:pt x="407" y="367"/>
                      <a:pt x="409" y="358"/>
                    </a:cubicBezTo>
                    <a:cubicBezTo>
                      <a:pt x="401" y="356"/>
                      <a:pt x="401" y="356"/>
                      <a:pt x="401" y="356"/>
                    </a:cubicBezTo>
                    <a:cubicBezTo>
                      <a:pt x="399" y="366"/>
                      <a:pt x="397" y="380"/>
                      <a:pt x="396" y="390"/>
                    </a:cubicBezTo>
                    <a:cubicBezTo>
                      <a:pt x="396" y="391"/>
                      <a:pt x="394" y="394"/>
                      <a:pt x="393" y="395"/>
                    </a:cubicBezTo>
                    <a:cubicBezTo>
                      <a:pt x="392" y="395"/>
                      <a:pt x="390" y="393"/>
                      <a:pt x="390" y="391"/>
                    </a:cubicBezTo>
                    <a:cubicBezTo>
                      <a:pt x="391" y="380"/>
                      <a:pt x="392" y="366"/>
                      <a:pt x="391" y="349"/>
                    </a:cubicBezTo>
                    <a:cubicBezTo>
                      <a:pt x="391" y="341"/>
                      <a:pt x="391" y="341"/>
                      <a:pt x="391" y="341"/>
                    </a:cubicBezTo>
                    <a:cubicBezTo>
                      <a:pt x="379" y="341"/>
                      <a:pt x="379" y="341"/>
                      <a:pt x="379" y="341"/>
                    </a:cubicBezTo>
                    <a:cubicBezTo>
                      <a:pt x="379" y="349"/>
                      <a:pt x="379" y="349"/>
                      <a:pt x="379" y="349"/>
                    </a:cubicBezTo>
                    <a:cubicBezTo>
                      <a:pt x="379" y="358"/>
                      <a:pt x="378" y="377"/>
                      <a:pt x="377" y="391"/>
                    </a:cubicBezTo>
                    <a:cubicBezTo>
                      <a:pt x="377" y="397"/>
                      <a:pt x="373" y="398"/>
                      <a:pt x="371" y="399"/>
                    </a:cubicBezTo>
                    <a:cubicBezTo>
                      <a:pt x="363" y="402"/>
                      <a:pt x="357" y="407"/>
                      <a:pt x="350" y="410"/>
                    </a:cubicBezTo>
                    <a:cubicBezTo>
                      <a:pt x="349" y="411"/>
                      <a:pt x="344" y="416"/>
                      <a:pt x="344" y="414"/>
                    </a:cubicBezTo>
                    <a:cubicBezTo>
                      <a:pt x="345" y="407"/>
                      <a:pt x="345" y="399"/>
                      <a:pt x="344" y="391"/>
                    </a:cubicBezTo>
                    <a:cubicBezTo>
                      <a:pt x="344" y="391"/>
                      <a:pt x="345" y="381"/>
                      <a:pt x="345" y="377"/>
                    </a:cubicBezTo>
                    <a:cubicBezTo>
                      <a:pt x="346" y="371"/>
                      <a:pt x="347" y="361"/>
                      <a:pt x="350" y="355"/>
                    </a:cubicBezTo>
                    <a:cubicBezTo>
                      <a:pt x="347" y="353"/>
                      <a:pt x="347" y="353"/>
                      <a:pt x="347" y="353"/>
                    </a:cubicBezTo>
                    <a:cubicBezTo>
                      <a:pt x="347" y="353"/>
                      <a:pt x="346" y="354"/>
                      <a:pt x="346" y="354"/>
                    </a:cubicBezTo>
                    <a:cubicBezTo>
                      <a:pt x="346" y="354"/>
                      <a:pt x="342" y="365"/>
                      <a:pt x="341" y="369"/>
                    </a:cubicBezTo>
                    <a:cubicBezTo>
                      <a:pt x="340" y="373"/>
                      <a:pt x="338" y="370"/>
                      <a:pt x="338" y="370"/>
                    </a:cubicBezTo>
                    <a:cubicBezTo>
                      <a:pt x="332" y="351"/>
                      <a:pt x="332" y="351"/>
                      <a:pt x="332" y="351"/>
                    </a:cubicBezTo>
                    <a:cubicBezTo>
                      <a:pt x="331" y="349"/>
                      <a:pt x="331" y="349"/>
                      <a:pt x="331" y="349"/>
                    </a:cubicBezTo>
                    <a:cubicBezTo>
                      <a:pt x="328" y="350"/>
                      <a:pt x="328" y="350"/>
                      <a:pt x="328" y="350"/>
                    </a:cubicBezTo>
                    <a:cubicBezTo>
                      <a:pt x="328" y="350"/>
                      <a:pt x="330" y="365"/>
                      <a:pt x="333" y="375"/>
                    </a:cubicBezTo>
                    <a:cubicBezTo>
                      <a:pt x="334" y="378"/>
                      <a:pt x="336" y="391"/>
                      <a:pt x="336" y="391"/>
                    </a:cubicBezTo>
                    <a:cubicBezTo>
                      <a:pt x="337" y="401"/>
                      <a:pt x="337" y="410"/>
                      <a:pt x="336" y="419"/>
                    </a:cubicBezTo>
                    <a:cubicBezTo>
                      <a:pt x="335" y="421"/>
                      <a:pt x="332" y="426"/>
                      <a:pt x="331" y="426"/>
                    </a:cubicBezTo>
                    <a:cubicBezTo>
                      <a:pt x="323" y="431"/>
                      <a:pt x="317" y="449"/>
                      <a:pt x="312" y="455"/>
                    </a:cubicBezTo>
                    <a:cubicBezTo>
                      <a:pt x="311" y="456"/>
                      <a:pt x="308" y="456"/>
                      <a:pt x="307" y="454"/>
                    </a:cubicBezTo>
                    <a:cubicBezTo>
                      <a:pt x="305" y="445"/>
                      <a:pt x="302" y="437"/>
                      <a:pt x="297" y="430"/>
                    </a:cubicBezTo>
                    <a:cubicBezTo>
                      <a:pt x="297" y="430"/>
                      <a:pt x="297" y="430"/>
                      <a:pt x="297" y="430"/>
                    </a:cubicBezTo>
                    <a:cubicBezTo>
                      <a:pt x="294" y="406"/>
                      <a:pt x="297" y="390"/>
                      <a:pt x="303" y="370"/>
                    </a:cubicBezTo>
                    <a:cubicBezTo>
                      <a:pt x="308" y="353"/>
                      <a:pt x="308" y="353"/>
                      <a:pt x="308" y="353"/>
                    </a:cubicBezTo>
                    <a:cubicBezTo>
                      <a:pt x="311" y="343"/>
                      <a:pt x="312" y="332"/>
                      <a:pt x="313" y="321"/>
                    </a:cubicBezTo>
                    <a:cubicBezTo>
                      <a:pt x="316" y="308"/>
                      <a:pt x="316" y="308"/>
                      <a:pt x="316" y="308"/>
                    </a:cubicBezTo>
                    <a:cubicBezTo>
                      <a:pt x="316" y="308"/>
                      <a:pt x="319" y="301"/>
                      <a:pt x="320" y="300"/>
                    </a:cubicBezTo>
                    <a:cubicBezTo>
                      <a:pt x="328" y="295"/>
                      <a:pt x="335" y="291"/>
                      <a:pt x="346" y="290"/>
                    </a:cubicBezTo>
                    <a:cubicBezTo>
                      <a:pt x="356" y="288"/>
                      <a:pt x="356" y="288"/>
                      <a:pt x="356" y="288"/>
                    </a:cubicBezTo>
                    <a:cubicBezTo>
                      <a:pt x="366" y="287"/>
                      <a:pt x="376" y="286"/>
                      <a:pt x="386" y="281"/>
                    </a:cubicBezTo>
                    <a:cubicBezTo>
                      <a:pt x="394" y="277"/>
                      <a:pt x="398" y="272"/>
                      <a:pt x="403" y="268"/>
                    </a:cubicBezTo>
                    <a:cubicBezTo>
                      <a:pt x="409" y="262"/>
                      <a:pt x="414" y="258"/>
                      <a:pt x="425" y="256"/>
                    </a:cubicBezTo>
                    <a:cubicBezTo>
                      <a:pt x="428" y="256"/>
                      <a:pt x="428" y="256"/>
                      <a:pt x="428" y="256"/>
                    </a:cubicBezTo>
                    <a:cubicBezTo>
                      <a:pt x="428" y="256"/>
                      <a:pt x="428" y="256"/>
                      <a:pt x="428" y="256"/>
                    </a:cubicBezTo>
                    <a:cubicBezTo>
                      <a:pt x="438" y="255"/>
                      <a:pt x="450" y="263"/>
                      <a:pt x="452" y="271"/>
                    </a:cubicBezTo>
                    <a:cubicBezTo>
                      <a:pt x="455" y="271"/>
                      <a:pt x="455" y="271"/>
                      <a:pt x="455" y="271"/>
                    </a:cubicBezTo>
                    <a:cubicBezTo>
                      <a:pt x="454" y="265"/>
                      <a:pt x="450" y="260"/>
                      <a:pt x="446" y="256"/>
                    </a:cubicBezTo>
                    <a:cubicBezTo>
                      <a:pt x="445" y="255"/>
                      <a:pt x="445" y="253"/>
                      <a:pt x="446" y="253"/>
                    </a:cubicBezTo>
                    <a:cubicBezTo>
                      <a:pt x="455" y="251"/>
                      <a:pt x="460" y="246"/>
                      <a:pt x="464" y="239"/>
                    </a:cubicBezTo>
                    <a:cubicBezTo>
                      <a:pt x="466" y="235"/>
                      <a:pt x="472" y="225"/>
                      <a:pt x="477" y="215"/>
                    </a:cubicBezTo>
                    <a:cubicBezTo>
                      <a:pt x="477" y="213"/>
                      <a:pt x="477" y="213"/>
                      <a:pt x="477" y="213"/>
                    </a:cubicBezTo>
                    <a:cubicBezTo>
                      <a:pt x="481" y="206"/>
                      <a:pt x="481" y="206"/>
                      <a:pt x="481" y="206"/>
                    </a:cubicBezTo>
                    <a:cubicBezTo>
                      <a:pt x="485" y="197"/>
                      <a:pt x="487" y="189"/>
                      <a:pt x="485" y="179"/>
                    </a:cubicBezTo>
                    <a:cubicBezTo>
                      <a:pt x="483" y="179"/>
                      <a:pt x="483" y="179"/>
                      <a:pt x="483" y="179"/>
                    </a:cubicBezTo>
                    <a:cubicBezTo>
                      <a:pt x="485" y="187"/>
                      <a:pt x="481" y="195"/>
                      <a:pt x="477" y="203"/>
                    </a:cubicBezTo>
                    <a:cubicBezTo>
                      <a:pt x="474" y="210"/>
                      <a:pt x="474" y="210"/>
                      <a:pt x="474" y="210"/>
                    </a:cubicBezTo>
                    <a:cubicBezTo>
                      <a:pt x="473" y="212"/>
                      <a:pt x="473" y="212"/>
                      <a:pt x="473" y="212"/>
                    </a:cubicBezTo>
                    <a:cubicBezTo>
                      <a:pt x="470" y="219"/>
                      <a:pt x="462" y="232"/>
                      <a:pt x="460" y="235"/>
                    </a:cubicBezTo>
                    <a:cubicBezTo>
                      <a:pt x="459" y="238"/>
                      <a:pt x="457" y="240"/>
                      <a:pt x="454" y="241"/>
                    </a:cubicBezTo>
                    <a:cubicBezTo>
                      <a:pt x="453" y="242"/>
                      <a:pt x="452" y="241"/>
                      <a:pt x="452" y="240"/>
                    </a:cubicBezTo>
                    <a:cubicBezTo>
                      <a:pt x="452" y="237"/>
                      <a:pt x="451" y="235"/>
                      <a:pt x="451" y="232"/>
                    </a:cubicBezTo>
                    <a:cubicBezTo>
                      <a:pt x="450" y="229"/>
                      <a:pt x="450" y="226"/>
                      <a:pt x="450" y="223"/>
                    </a:cubicBezTo>
                    <a:cubicBezTo>
                      <a:pt x="450" y="223"/>
                      <a:pt x="452" y="217"/>
                      <a:pt x="452" y="217"/>
                    </a:cubicBezTo>
                    <a:cubicBezTo>
                      <a:pt x="453" y="213"/>
                      <a:pt x="455" y="207"/>
                      <a:pt x="453" y="201"/>
                    </a:cubicBezTo>
                    <a:cubicBezTo>
                      <a:pt x="451" y="197"/>
                      <a:pt x="447" y="196"/>
                      <a:pt x="445" y="194"/>
                    </a:cubicBezTo>
                    <a:cubicBezTo>
                      <a:pt x="442" y="191"/>
                      <a:pt x="441" y="189"/>
                      <a:pt x="441" y="186"/>
                    </a:cubicBezTo>
                    <a:cubicBezTo>
                      <a:pt x="437" y="187"/>
                      <a:pt x="437" y="187"/>
                      <a:pt x="437" y="187"/>
                    </a:cubicBezTo>
                    <a:cubicBezTo>
                      <a:pt x="437" y="193"/>
                      <a:pt x="441" y="195"/>
                      <a:pt x="444" y="198"/>
                    </a:cubicBezTo>
                    <a:cubicBezTo>
                      <a:pt x="446" y="200"/>
                      <a:pt x="448" y="201"/>
                      <a:pt x="449" y="203"/>
                    </a:cubicBezTo>
                    <a:cubicBezTo>
                      <a:pt x="450" y="207"/>
                      <a:pt x="448" y="211"/>
                      <a:pt x="446" y="214"/>
                    </a:cubicBezTo>
                    <a:cubicBezTo>
                      <a:pt x="444" y="222"/>
                      <a:pt x="444" y="222"/>
                      <a:pt x="444" y="222"/>
                    </a:cubicBezTo>
                    <a:cubicBezTo>
                      <a:pt x="444" y="226"/>
                      <a:pt x="445" y="229"/>
                      <a:pt x="445" y="233"/>
                    </a:cubicBezTo>
                    <a:cubicBezTo>
                      <a:pt x="446" y="239"/>
                      <a:pt x="444" y="244"/>
                      <a:pt x="442" y="246"/>
                    </a:cubicBezTo>
                    <a:cubicBezTo>
                      <a:pt x="437" y="247"/>
                      <a:pt x="432" y="247"/>
                      <a:pt x="428" y="248"/>
                    </a:cubicBezTo>
                    <a:cubicBezTo>
                      <a:pt x="424" y="248"/>
                      <a:pt x="424" y="248"/>
                      <a:pt x="424" y="248"/>
                    </a:cubicBezTo>
                    <a:cubicBezTo>
                      <a:pt x="410" y="250"/>
                      <a:pt x="404" y="256"/>
                      <a:pt x="397" y="263"/>
                    </a:cubicBezTo>
                    <a:cubicBezTo>
                      <a:pt x="396" y="263"/>
                      <a:pt x="394" y="263"/>
                      <a:pt x="395" y="261"/>
                    </a:cubicBezTo>
                    <a:cubicBezTo>
                      <a:pt x="395" y="256"/>
                      <a:pt x="394" y="252"/>
                      <a:pt x="393" y="248"/>
                    </a:cubicBezTo>
                    <a:cubicBezTo>
                      <a:pt x="389" y="248"/>
                      <a:pt x="389" y="248"/>
                      <a:pt x="389" y="248"/>
                    </a:cubicBezTo>
                    <a:cubicBezTo>
                      <a:pt x="391" y="254"/>
                      <a:pt x="391" y="264"/>
                      <a:pt x="388" y="269"/>
                    </a:cubicBezTo>
                    <a:cubicBezTo>
                      <a:pt x="387" y="272"/>
                      <a:pt x="385" y="273"/>
                      <a:pt x="383" y="274"/>
                    </a:cubicBezTo>
                    <a:cubicBezTo>
                      <a:pt x="379" y="276"/>
                      <a:pt x="379" y="276"/>
                      <a:pt x="379" y="276"/>
                    </a:cubicBezTo>
                    <a:cubicBezTo>
                      <a:pt x="371" y="279"/>
                      <a:pt x="364" y="279"/>
                      <a:pt x="356" y="280"/>
                    </a:cubicBezTo>
                    <a:cubicBezTo>
                      <a:pt x="344" y="282"/>
                      <a:pt x="344" y="282"/>
                      <a:pt x="344" y="282"/>
                    </a:cubicBezTo>
                    <a:cubicBezTo>
                      <a:pt x="336" y="283"/>
                      <a:pt x="329" y="286"/>
                      <a:pt x="323" y="289"/>
                    </a:cubicBezTo>
                    <a:cubicBezTo>
                      <a:pt x="319" y="291"/>
                      <a:pt x="320" y="287"/>
                      <a:pt x="320" y="287"/>
                    </a:cubicBezTo>
                    <a:cubicBezTo>
                      <a:pt x="322" y="277"/>
                      <a:pt x="321" y="269"/>
                      <a:pt x="321" y="260"/>
                    </a:cubicBezTo>
                    <a:cubicBezTo>
                      <a:pt x="321" y="259"/>
                      <a:pt x="323" y="256"/>
                      <a:pt x="324" y="255"/>
                    </a:cubicBezTo>
                    <a:cubicBezTo>
                      <a:pt x="333" y="252"/>
                      <a:pt x="344" y="247"/>
                      <a:pt x="350" y="242"/>
                    </a:cubicBezTo>
                    <a:cubicBezTo>
                      <a:pt x="363" y="231"/>
                      <a:pt x="369" y="220"/>
                      <a:pt x="372" y="207"/>
                    </a:cubicBezTo>
                    <a:cubicBezTo>
                      <a:pt x="373" y="205"/>
                      <a:pt x="375" y="201"/>
                      <a:pt x="376" y="199"/>
                    </a:cubicBezTo>
                    <a:cubicBezTo>
                      <a:pt x="384" y="186"/>
                      <a:pt x="398" y="172"/>
                      <a:pt x="409" y="172"/>
                    </a:cubicBezTo>
                    <a:cubicBezTo>
                      <a:pt x="410" y="170"/>
                      <a:pt x="410" y="170"/>
                      <a:pt x="410" y="170"/>
                    </a:cubicBezTo>
                    <a:cubicBezTo>
                      <a:pt x="398" y="170"/>
                      <a:pt x="385" y="179"/>
                      <a:pt x="376" y="189"/>
                    </a:cubicBezTo>
                    <a:cubicBezTo>
                      <a:pt x="376" y="183"/>
                      <a:pt x="376" y="176"/>
                      <a:pt x="377" y="170"/>
                    </a:cubicBezTo>
                    <a:cubicBezTo>
                      <a:pt x="377" y="164"/>
                      <a:pt x="377" y="164"/>
                      <a:pt x="377" y="164"/>
                    </a:cubicBezTo>
                    <a:cubicBezTo>
                      <a:pt x="377" y="156"/>
                      <a:pt x="377" y="148"/>
                      <a:pt x="377" y="140"/>
                    </a:cubicBezTo>
                    <a:cubicBezTo>
                      <a:pt x="376" y="133"/>
                      <a:pt x="376" y="125"/>
                      <a:pt x="376" y="117"/>
                    </a:cubicBezTo>
                    <a:cubicBezTo>
                      <a:pt x="380" y="105"/>
                      <a:pt x="391" y="99"/>
                      <a:pt x="402" y="93"/>
                    </a:cubicBezTo>
                    <a:cubicBezTo>
                      <a:pt x="407" y="91"/>
                      <a:pt x="411" y="88"/>
                      <a:pt x="416" y="85"/>
                    </a:cubicBezTo>
                    <a:cubicBezTo>
                      <a:pt x="421" y="82"/>
                      <a:pt x="428" y="74"/>
                      <a:pt x="434" y="65"/>
                    </a:cubicBezTo>
                    <a:cubicBezTo>
                      <a:pt x="435" y="64"/>
                      <a:pt x="440" y="59"/>
                      <a:pt x="441" y="58"/>
                    </a:cubicBezTo>
                    <a:cubicBezTo>
                      <a:pt x="449" y="53"/>
                      <a:pt x="459" y="49"/>
                      <a:pt x="466" y="51"/>
                    </a:cubicBezTo>
                    <a:cubicBezTo>
                      <a:pt x="467" y="49"/>
                      <a:pt x="467" y="49"/>
                      <a:pt x="467" y="49"/>
                    </a:cubicBezTo>
                    <a:cubicBezTo>
                      <a:pt x="460" y="47"/>
                      <a:pt x="453" y="48"/>
                      <a:pt x="446" y="50"/>
                    </a:cubicBezTo>
                    <a:cubicBezTo>
                      <a:pt x="443" y="51"/>
                      <a:pt x="442" y="48"/>
                      <a:pt x="442" y="45"/>
                    </a:cubicBezTo>
                    <a:cubicBezTo>
                      <a:pt x="443" y="41"/>
                      <a:pt x="443" y="37"/>
                      <a:pt x="445" y="33"/>
                    </a:cubicBezTo>
                    <a:cubicBezTo>
                      <a:pt x="442" y="31"/>
                      <a:pt x="442" y="31"/>
                      <a:pt x="442" y="31"/>
                    </a:cubicBezTo>
                    <a:cubicBezTo>
                      <a:pt x="438" y="36"/>
                      <a:pt x="438" y="41"/>
                      <a:pt x="438" y="47"/>
                    </a:cubicBezTo>
                    <a:cubicBezTo>
                      <a:pt x="437" y="55"/>
                      <a:pt x="426" y="67"/>
                      <a:pt x="422" y="71"/>
                    </a:cubicBezTo>
                    <a:cubicBezTo>
                      <a:pt x="418" y="76"/>
                      <a:pt x="412" y="80"/>
                      <a:pt x="409" y="82"/>
                    </a:cubicBezTo>
                    <a:cubicBezTo>
                      <a:pt x="405" y="85"/>
                      <a:pt x="388" y="91"/>
                      <a:pt x="384" y="94"/>
                    </a:cubicBezTo>
                    <a:cubicBezTo>
                      <a:pt x="382" y="96"/>
                      <a:pt x="381" y="94"/>
                      <a:pt x="381" y="92"/>
                    </a:cubicBezTo>
                    <a:cubicBezTo>
                      <a:pt x="382" y="91"/>
                      <a:pt x="382" y="89"/>
                      <a:pt x="383" y="87"/>
                    </a:cubicBezTo>
                    <a:cubicBezTo>
                      <a:pt x="385" y="81"/>
                      <a:pt x="388" y="73"/>
                      <a:pt x="389" y="66"/>
                    </a:cubicBezTo>
                    <a:cubicBezTo>
                      <a:pt x="391" y="55"/>
                      <a:pt x="386" y="34"/>
                      <a:pt x="386" y="34"/>
                    </a:cubicBezTo>
                    <a:cubicBezTo>
                      <a:pt x="387" y="30"/>
                      <a:pt x="385" y="26"/>
                      <a:pt x="386" y="22"/>
                    </a:cubicBezTo>
                    <a:cubicBezTo>
                      <a:pt x="389" y="14"/>
                      <a:pt x="395" y="6"/>
                      <a:pt x="400" y="2"/>
                    </a:cubicBezTo>
                    <a:cubicBezTo>
                      <a:pt x="400" y="0"/>
                      <a:pt x="400" y="0"/>
                      <a:pt x="400" y="0"/>
                    </a:cubicBezTo>
                    <a:cubicBezTo>
                      <a:pt x="394" y="5"/>
                      <a:pt x="386" y="12"/>
                      <a:pt x="382" y="21"/>
                    </a:cubicBezTo>
                    <a:cubicBezTo>
                      <a:pt x="379" y="15"/>
                      <a:pt x="376" y="9"/>
                      <a:pt x="373" y="4"/>
                    </a:cubicBezTo>
                    <a:cubicBezTo>
                      <a:pt x="373" y="2"/>
                      <a:pt x="373" y="2"/>
                      <a:pt x="373" y="2"/>
                    </a:cubicBezTo>
                    <a:cubicBezTo>
                      <a:pt x="370" y="4"/>
                      <a:pt x="370" y="4"/>
                      <a:pt x="370" y="4"/>
                    </a:cubicBezTo>
                    <a:cubicBezTo>
                      <a:pt x="371" y="5"/>
                      <a:pt x="371" y="5"/>
                      <a:pt x="371" y="5"/>
                    </a:cubicBezTo>
                    <a:cubicBezTo>
                      <a:pt x="380" y="24"/>
                      <a:pt x="386" y="43"/>
                      <a:pt x="383" y="64"/>
                    </a:cubicBezTo>
                    <a:cubicBezTo>
                      <a:pt x="382" y="71"/>
                      <a:pt x="378" y="78"/>
                      <a:pt x="375" y="85"/>
                    </a:cubicBezTo>
                    <a:cubicBezTo>
                      <a:pt x="373" y="92"/>
                      <a:pt x="370" y="100"/>
                      <a:pt x="369" y="109"/>
                    </a:cubicBezTo>
                    <a:cubicBezTo>
                      <a:pt x="369" y="111"/>
                      <a:pt x="369" y="113"/>
                      <a:pt x="369" y="116"/>
                    </a:cubicBezTo>
                    <a:cubicBezTo>
                      <a:pt x="369" y="116"/>
                      <a:pt x="369" y="116"/>
                      <a:pt x="368" y="116"/>
                    </a:cubicBezTo>
                    <a:cubicBezTo>
                      <a:pt x="369" y="116"/>
                      <a:pt x="369" y="116"/>
                      <a:pt x="369" y="116"/>
                    </a:cubicBezTo>
                    <a:cubicBezTo>
                      <a:pt x="368" y="124"/>
                      <a:pt x="368" y="132"/>
                      <a:pt x="369" y="140"/>
                    </a:cubicBezTo>
                    <a:cubicBezTo>
                      <a:pt x="369" y="149"/>
                      <a:pt x="369" y="156"/>
                      <a:pt x="369" y="164"/>
                    </a:cubicBezTo>
                    <a:cubicBezTo>
                      <a:pt x="369" y="169"/>
                      <a:pt x="369" y="169"/>
                      <a:pt x="369" y="169"/>
                    </a:cubicBezTo>
                    <a:cubicBezTo>
                      <a:pt x="368" y="182"/>
                      <a:pt x="368" y="194"/>
                      <a:pt x="365" y="204"/>
                    </a:cubicBezTo>
                    <a:cubicBezTo>
                      <a:pt x="365" y="204"/>
                      <a:pt x="365" y="204"/>
                      <a:pt x="365" y="204"/>
                    </a:cubicBezTo>
                    <a:cubicBezTo>
                      <a:pt x="365" y="204"/>
                      <a:pt x="365" y="204"/>
                      <a:pt x="365" y="204"/>
                    </a:cubicBezTo>
                    <a:cubicBezTo>
                      <a:pt x="362" y="216"/>
                      <a:pt x="356" y="226"/>
                      <a:pt x="345" y="236"/>
                    </a:cubicBezTo>
                    <a:cubicBezTo>
                      <a:pt x="340" y="240"/>
                      <a:pt x="330" y="245"/>
                      <a:pt x="323" y="247"/>
                    </a:cubicBezTo>
                    <a:cubicBezTo>
                      <a:pt x="322" y="248"/>
                      <a:pt x="318" y="246"/>
                      <a:pt x="318" y="245"/>
                    </a:cubicBezTo>
                    <a:cubicBezTo>
                      <a:pt x="317" y="242"/>
                      <a:pt x="316" y="239"/>
                      <a:pt x="316" y="237"/>
                    </a:cubicBezTo>
                    <a:cubicBezTo>
                      <a:pt x="310" y="222"/>
                      <a:pt x="306" y="210"/>
                      <a:pt x="300" y="201"/>
                    </a:cubicBezTo>
                    <a:cubicBezTo>
                      <a:pt x="295" y="192"/>
                      <a:pt x="275" y="163"/>
                      <a:pt x="269" y="148"/>
                    </a:cubicBezTo>
                    <a:cubicBezTo>
                      <a:pt x="263" y="132"/>
                      <a:pt x="257" y="121"/>
                      <a:pt x="274" y="106"/>
                    </a:cubicBezTo>
                    <a:cubicBezTo>
                      <a:pt x="279" y="102"/>
                      <a:pt x="285" y="99"/>
                      <a:pt x="291" y="97"/>
                    </a:cubicBezTo>
                    <a:cubicBezTo>
                      <a:pt x="300" y="92"/>
                      <a:pt x="309" y="87"/>
                      <a:pt x="316" y="78"/>
                    </a:cubicBezTo>
                    <a:cubicBezTo>
                      <a:pt x="317" y="76"/>
                      <a:pt x="318" y="74"/>
                      <a:pt x="319" y="71"/>
                    </a:cubicBezTo>
                    <a:cubicBezTo>
                      <a:pt x="320" y="69"/>
                      <a:pt x="321" y="66"/>
                      <a:pt x="323" y="65"/>
                    </a:cubicBezTo>
                    <a:cubicBezTo>
                      <a:pt x="325" y="64"/>
                      <a:pt x="327" y="64"/>
                      <a:pt x="330" y="64"/>
                    </a:cubicBezTo>
                    <a:cubicBezTo>
                      <a:pt x="332" y="64"/>
                      <a:pt x="335" y="65"/>
                      <a:pt x="338" y="64"/>
                    </a:cubicBezTo>
                    <a:cubicBezTo>
                      <a:pt x="349" y="61"/>
                      <a:pt x="358" y="47"/>
                      <a:pt x="365" y="39"/>
                    </a:cubicBezTo>
                    <a:cubicBezTo>
                      <a:pt x="363" y="37"/>
                      <a:pt x="363" y="37"/>
                      <a:pt x="363" y="37"/>
                    </a:cubicBezTo>
                    <a:cubicBezTo>
                      <a:pt x="357" y="44"/>
                      <a:pt x="346" y="56"/>
                      <a:pt x="337" y="58"/>
                    </a:cubicBezTo>
                    <a:cubicBezTo>
                      <a:pt x="336" y="59"/>
                      <a:pt x="334" y="59"/>
                      <a:pt x="331" y="58"/>
                    </a:cubicBezTo>
                    <a:cubicBezTo>
                      <a:pt x="328" y="58"/>
                      <a:pt x="323" y="55"/>
                      <a:pt x="319" y="58"/>
                    </a:cubicBezTo>
                    <a:cubicBezTo>
                      <a:pt x="315" y="60"/>
                      <a:pt x="313" y="65"/>
                      <a:pt x="312" y="69"/>
                    </a:cubicBezTo>
                    <a:cubicBezTo>
                      <a:pt x="311" y="71"/>
                      <a:pt x="310" y="73"/>
                      <a:pt x="309" y="74"/>
                    </a:cubicBezTo>
                    <a:cubicBezTo>
                      <a:pt x="304" y="81"/>
                      <a:pt x="296" y="85"/>
                      <a:pt x="287" y="89"/>
                    </a:cubicBezTo>
                    <a:cubicBezTo>
                      <a:pt x="281" y="92"/>
                      <a:pt x="275" y="95"/>
                      <a:pt x="270" y="100"/>
                    </a:cubicBezTo>
                    <a:cubicBezTo>
                      <a:pt x="265" y="103"/>
                      <a:pt x="262" y="107"/>
                      <a:pt x="260" y="110"/>
                    </a:cubicBezTo>
                    <a:cubicBezTo>
                      <a:pt x="259" y="112"/>
                      <a:pt x="257" y="110"/>
                      <a:pt x="256" y="108"/>
                    </a:cubicBezTo>
                    <a:cubicBezTo>
                      <a:pt x="256" y="92"/>
                      <a:pt x="256" y="74"/>
                      <a:pt x="260" y="61"/>
                    </a:cubicBezTo>
                    <a:cubicBezTo>
                      <a:pt x="268" y="39"/>
                      <a:pt x="284" y="24"/>
                      <a:pt x="303" y="10"/>
                    </a:cubicBezTo>
                    <a:cubicBezTo>
                      <a:pt x="309" y="5"/>
                      <a:pt x="309" y="5"/>
                      <a:pt x="309" y="5"/>
                    </a:cubicBezTo>
                    <a:cubicBezTo>
                      <a:pt x="308" y="2"/>
                      <a:pt x="308" y="2"/>
                      <a:pt x="308" y="2"/>
                    </a:cubicBezTo>
                    <a:cubicBezTo>
                      <a:pt x="302" y="7"/>
                      <a:pt x="302" y="7"/>
                      <a:pt x="302" y="7"/>
                    </a:cubicBezTo>
                    <a:cubicBezTo>
                      <a:pt x="283" y="21"/>
                      <a:pt x="264" y="35"/>
                      <a:pt x="256" y="60"/>
                    </a:cubicBezTo>
                    <a:cubicBezTo>
                      <a:pt x="250" y="77"/>
                      <a:pt x="247" y="100"/>
                      <a:pt x="249" y="121"/>
                    </a:cubicBezTo>
                    <a:cubicBezTo>
                      <a:pt x="250" y="134"/>
                      <a:pt x="258" y="151"/>
                      <a:pt x="272" y="175"/>
                    </a:cubicBezTo>
                    <a:cubicBezTo>
                      <a:pt x="286" y="199"/>
                      <a:pt x="295" y="214"/>
                      <a:pt x="304" y="240"/>
                    </a:cubicBezTo>
                    <a:cubicBezTo>
                      <a:pt x="305" y="243"/>
                      <a:pt x="306" y="246"/>
                      <a:pt x="306" y="249"/>
                    </a:cubicBezTo>
                    <a:cubicBezTo>
                      <a:pt x="307" y="251"/>
                      <a:pt x="305" y="254"/>
                      <a:pt x="304" y="254"/>
                    </a:cubicBezTo>
                    <a:cubicBezTo>
                      <a:pt x="301" y="255"/>
                      <a:pt x="298" y="257"/>
                      <a:pt x="296" y="258"/>
                    </a:cubicBezTo>
                    <a:cubicBezTo>
                      <a:pt x="295" y="259"/>
                      <a:pt x="293" y="257"/>
                      <a:pt x="293" y="255"/>
                    </a:cubicBezTo>
                    <a:cubicBezTo>
                      <a:pt x="291" y="240"/>
                      <a:pt x="285" y="228"/>
                      <a:pt x="272" y="213"/>
                    </a:cubicBezTo>
                    <a:cubicBezTo>
                      <a:pt x="271" y="212"/>
                      <a:pt x="270" y="211"/>
                      <a:pt x="269" y="209"/>
                    </a:cubicBezTo>
                    <a:cubicBezTo>
                      <a:pt x="269" y="209"/>
                      <a:pt x="269" y="209"/>
                      <a:pt x="269" y="209"/>
                    </a:cubicBezTo>
                    <a:cubicBezTo>
                      <a:pt x="269" y="209"/>
                      <a:pt x="269" y="209"/>
                      <a:pt x="269" y="209"/>
                    </a:cubicBezTo>
                    <a:cubicBezTo>
                      <a:pt x="250" y="187"/>
                      <a:pt x="224" y="158"/>
                      <a:pt x="222" y="123"/>
                    </a:cubicBezTo>
                    <a:cubicBezTo>
                      <a:pt x="220" y="123"/>
                      <a:pt x="220" y="123"/>
                      <a:pt x="220" y="123"/>
                    </a:cubicBezTo>
                    <a:cubicBezTo>
                      <a:pt x="221" y="148"/>
                      <a:pt x="232" y="170"/>
                      <a:pt x="245" y="189"/>
                    </a:cubicBezTo>
                    <a:cubicBezTo>
                      <a:pt x="246" y="191"/>
                      <a:pt x="246" y="193"/>
                      <a:pt x="244" y="191"/>
                    </a:cubicBezTo>
                    <a:cubicBezTo>
                      <a:pt x="243" y="189"/>
                      <a:pt x="241" y="188"/>
                      <a:pt x="240" y="186"/>
                    </a:cubicBezTo>
                    <a:cubicBezTo>
                      <a:pt x="235" y="180"/>
                      <a:pt x="228" y="175"/>
                      <a:pt x="222" y="172"/>
                    </a:cubicBezTo>
                    <a:cubicBezTo>
                      <a:pt x="220" y="174"/>
                      <a:pt x="220" y="174"/>
                      <a:pt x="220" y="174"/>
                    </a:cubicBezTo>
                    <a:cubicBezTo>
                      <a:pt x="225" y="177"/>
                      <a:pt x="230" y="182"/>
                      <a:pt x="235" y="187"/>
                    </a:cubicBezTo>
                    <a:cubicBezTo>
                      <a:pt x="239" y="192"/>
                      <a:pt x="246" y="201"/>
                      <a:pt x="251" y="204"/>
                    </a:cubicBezTo>
                    <a:cubicBezTo>
                      <a:pt x="256" y="208"/>
                      <a:pt x="264" y="215"/>
                      <a:pt x="264" y="215"/>
                    </a:cubicBezTo>
                    <a:cubicBezTo>
                      <a:pt x="264" y="217"/>
                      <a:pt x="265" y="218"/>
                      <a:pt x="266" y="219"/>
                    </a:cubicBezTo>
                    <a:cubicBezTo>
                      <a:pt x="282" y="236"/>
                      <a:pt x="286" y="249"/>
                      <a:pt x="285" y="272"/>
                    </a:cubicBezTo>
                    <a:cubicBezTo>
                      <a:pt x="284" y="285"/>
                      <a:pt x="282" y="297"/>
                      <a:pt x="280" y="310"/>
                    </a:cubicBezTo>
                    <a:cubicBezTo>
                      <a:pt x="277" y="329"/>
                      <a:pt x="277" y="329"/>
                      <a:pt x="277" y="329"/>
                    </a:cubicBezTo>
                    <a:cubicBezTo>
                      <a:pt x="276" y="337"/>
                      <a:pt x="273" y="346"/>
                      <a:pt x="271" y="355"/>
                    </a:cubicBezTo>
                    <a:cubicBezTo>
                      <a:pt x="266" y="371"/>
                      <a:pt x="261" y="389"/>
                      <a:pt x="262" y="404"/>
                    </a:cubicBezTo>
                    <a:cubicBezTo>
                      <a:pt x="262" y="405"/>
                      <a:pt x="261" y="407"/>
                      <a:pt x="260" y="407"/>
                    </a:cubicBezTo>
                    <a:cubicBezTo>
                      <a:pt x="222" y="400"/>
                      <a:pt x="168" y="417"/>
                      <a:pt x="126" y="473"/>
                    </a:cubicBezTo>
                    <a:cubicBezTo>
                      <a:pt x="126" y="473"/>
                      <a:pt x="105" y="502"/>
                      <a:pt x="94" y="539"/>
                    </a:cubicBezTo>
                    <a:cubicBezTo>
                      <a:pt x="82" y="573"/>
                      <a:pt x="70" y="676"/>
                      <a:pt x="70" y="751"/>
                    </a:cubicBezTo>
                    <a:cubicBezTo>
                      <a:pt x="70" y="825"/>
                      <a:pt x="1" y="955"/>
                      <a:pt x="0" y="957"/>
                    </a:cubicBezTo>
                    <a:cubicBezTo>
                      <a:pt x="11" y="962"/>
                      <a:pt x="11" y="962"/>
                      <a:pt x="11" y="962"/>
                    </a:cubicBezTo>
                    <a:cubicBezTo>
                      <a:pt x="13" y="958"/>
                      <a:pt x="54" y="880"/>
                      <a:pt x="73" y="809"/>
                    </a:cubicBezTo>
                    <a:cubicBezTo>
                      <a:pt x="73" y="807"/>
                      <a:pt x="75" y="806"/>
                      <a:pt x="75" y="809"/>
                    </a:cubicBezTo>
                    <a:cubicBezTo>
                      <a:pt x="75" y="810"/>
                      <a:pt x="75" y="812"/>
                      <a:pt x="75" y="814"/>
                    </a:cubicBezTo>
                    <a:cubicBezTo>
                      <a:pt x="76" y="819"/>
                      <a:pt x="77" y="826"/>
                      <a:pt x="79" y="832"/>
                    </a:cubicBezTo>
                    <a:cubicBezTo>
                      <a:pt x="82" y="844"/>
                      <a:pt x="86" y="858"/>
                      <a:pt x="80" y="866"/>
                    </a:cubicBezTo>
                    <a:cubicBezTo>
                      <a:pt x="84" y="868"/>
                      <a:pt x="84" y="868"/>
                      <a:pt x="84" y="868"/>
                    </a:cubicBezTo>
                    <a:cubicBezTo>
                      <a:pt x="92" y="858"/>
                      <a:pt x="90" y="844"/>
                      <a:pt x="87" y="830"/>
                    </a:cubicBezTo>
                    <a:cubicBezTo>
                      <a:pt x="85" y="824"/>
                      <a:pt x="84" y="818"/>
                      <a:pt x="83" y="813"/>
                    </a:cubicBezTo>
                    <a:cubicBezTo>
                      <a:pt x="82" y="798"/>
                      <a:pt x="82" y="787"/>
                      <a:pt x="82" y="773"/>
                    </a:cubicBezTo>
                    <a:cubicBezTo>
                      <a:pt x="82" y="759"/>
                      <a:pt x="82" y="759"/>
                      <a:pt x="82" y="759"/>
                    </a:cubicBezTo>
                    <a:cubicBezTo>
                      <a:pt x="82" y="756"/>
                      <a:pt x="82" y="754"/>
                      <a:pt x="82" y="751"/>
                    </a:cubicBezTo>
                    <a:cubicBezTo>
                      <a:pt x="82" y="691"/>
                      <a:pt x="90" y="610"/>
                      <a:pt x="99" y="566"/>
                    </a:cubicBezTo>
                    <a:cubicBezTo>
                      <a:pt x="99" y="565"/>
                      <a:pt x="100" y="564"/>
                      <a:pt x="102" y="566"/>
                    </a:cubicBezTo>
                    <a:cubicBezTo>
                      <a:pt x="105" y="568"/>
                      <a:pt x="108" y="570"/>
                      <a:pt x="111" y="572"/>
                    </a:cubicBezTo>
                    <a:cubicBezTo>
                      <a:pt x="112" y="573"/>
                      <a:pt x="112" y="573"/>
                      <a:pt x="112" y="573"/>
                    </a:cubicBezTo>
                    <a:cubicBezTo>
                      <a:pt x="125" y="582"/>
                      <a:pt x="135" y="589"/>
                      <a:pt x="140" y="604"/>
                    </a:cubicBezTo>
                    <a:cubicBezTo>
                      <a:pt x="144" y="603"/>
                      <a:pt x="144" y="603"/>
                      <a:pt x="144" y="603"/>
                    </a:cubicBezTo>
                    <a:cubicBezTo>
                      <a:pt x="141" y="594"/>
                      <a:pt x="139" y="589"/>
                      <a:pt x="134" y="583"/>
                    </a:cubicBezTo>
                    <a:cubicBezTo>
                      <a:pt x="132" y="581"/>
                      <a:pt x="136" y="579"/>
                      <a:pt x="137" y="578"/>
                    </a:cubicBezTo>
                    <a:cubicBezTo>
                      <a:pt x="141" y="577"/>
                      <a:pt x="145" y="574"/>
                      <a:pt x="148" y="572"/>
                    </a:cubicBezTo>
                    <a:cubicBezTo>
                      <a:pt x="151" y="570"/>
                      <a:pt x="154" y="568"/>
                      <a:pt x="157" y="566"/>
                    </a:cubicBezTo>
                    <a:cubicBezTo>
                      <a:pt x="155" y="562"/>
                      <a:pt x="155" y="562"/>
                      <a:pt x="155" y="562"/>
                    </a:cubicBezTo>
                    <a:cubicBezTo>
                      <a:pt x="151" y="564"/>
                      <a:pt x="148" y="566"/>
                      <a:pt x="144" y="568"/>
                    </a:cubicBezTo>
                    <a:cubicBezTo>
                      <a:pt x="136" y="574"/>
                      <a:pt x="131" y="575"/>
                      <a:pt x="125" y="572"/>
                    </a:cubicBezTo>
                    <a:cubicBezTo>
                      <a:pt x="125" y="572"/>
                      <a:pt x="119" y="568"/>
                      <a:pt x="117" y="566"/>
                    </a:cubicBezTo>
                    <a:cubicBezTo>
                      <a:pt x="116" y="566"/>
                      <a:pt x="115" y="565"/>
                      <a:pt x="115" y="565"/>
                    </a:cubicBezTo>
                    <a:cubicBezTo>
                      <a:pt x="110" y="561"/>
                      <a:pt x="106" y="558"/>
                      <a:pt x="104" y="555"/>
                    </a:cubicBezTo>
                    <a:cubicBezTo>
                      <a:pt x="102" y="553"/>
                      <a:pt x="103" y="550"/>
                      <a:pt x="103" y="549"/>
                    </a:cubicBezTo>
                    <a:cubicBezTo>
                      <a:pt x="104" y="547"/>
                      <a:pt x="105" y="545"/>
                      <a:pt x="105" y="543"/>
                    </a:cubicBezTo>
                    <a:cubicBezTo>
                      <a:pt x="114" y="520"/>
                      <a:pt x="139" y="483"/>
                      <a:pt x="139" y="483"/>
                    </a:cubicBezTo>
                    <a:cubicBezTo>
                      <a:pt x="183" y="423"/>
                      <a:pt x="236" y="417"/>
                      <a:pt x="263" y="426"/>
                    </a:cubicBezTo>
                    <a:cubicBezTo>
                      <a:pt x="296" y="438"/>
                      <a:pt x="288" y="484"/>
                      <a:pt x="288" y="519"/>
                    </a:cubicBezTo>
                    <a:cubicBezTo>
                      <a:pt x="288" y="523"/>
                      <a:pt x="288" y="523"/>
                      <a:pt x="288" y="523"/>
                    </a:cubicBezTo>
                    <a:cubicBezTo>
                      <a:pt x="318" y="522"/>
                      <a:pt x="318" y="522"/>
                      <a:pt x="318" y="522"/>
                    </a:cubicBezTo>
                    <a:cubicBezTo>
                      <a:pt x="317" y="517"/>
                      <a:pt x="317" y="517"/>
                      <a:pt x="317" y="517"/>
                    </a:cubicBezTo>
                    <a:cubicBezTo>
                      <a:pt x="317" y="486"/>
                      <a:pt x="334" y="443"/>
                      <a:pt x="355" y="429"/>
                    </a:cubicBezTo>
                    <a:cubicBezTo>
                      <a:pt x="384" y="409"/>
                      <a:pt x="417" y="406"/>
                      <a:pt x="434" y="407"/>
                    </a:cubicBezTo>
                    <a:cubicBezTo>
                      <a:pt x="494" y="410"/>
                      <a:pt x="554" y="456"/>
                      <a:pt x="578" y="519"/>
                    </a:cubicBezTo>
                    <a:cubicBezTo>
                      <a:pt x="593" y="513"/>
                      <a:pt x="593" y="513"/>
                      <a:pt x="593" y="513"/>
                    </a:cubicBezTo>
                    <a:cubicBezTo>
                      <a:pt x="573" y="462"/>
                      <a:pt x="533" y="424"/>
                      <a:pt x="492" y="405"/>
                    </a:cubicBezTo>
                    <a:close/>
                    <a:moveTo>
                      <a:pt x="294" y="348"/>
                    </a:moveTo>
                    <a:cubicBezTo>
                      <a:pt x="290" y="363"/>
                      <a:pt x="290" y="363"/>
                      <a:pt x="290" y="363"/>
                    </a:cubicBezTo>
                    <a:cubicBezTo>
                      <a:pt x="285" y="379"/>
                      <a:pt x="281" y="393"/>
                      <a:pt x="280" y="410"/>
                    </a:cubicBezTo>
                    <a:cubicBezTo>
                      <a:pt x="280" y="411"/>
                      <a:pt x="278" y="413"/>
                      <a:pt x="277" y="413"/>
                    </a:cubicBezTo>
                    <a:cubicBezTo>
                      <a:pt x="276" y="412"/>
                      <a:pt x="275" y="412"/>
                      <a:pt x="274" y="411"/>
                    </a:cubicBezTo>
                    <a:cubicBezTo>
                      <a:pt x="273" y="411"/>
                      <a:pt x="272" y="407"/>
                      <a:pt x="272" y="406"/>
                    </a:cubicBezTo>
                    <a:cubicBezTo>
                      <a:pt x="270" y="391"/>
                      <a:pt x="276" y="373"/>
                      <a:pt x="280" y="356"/>
                    </a:cubicBezTo>
                    <a:cubicBezTo>
                      <a:pt x="283" y="347"/>
                      <a:pt x="285" y="338"/>
                      <a:pt x="287" y="329"/>
                    </a:cubicBezTo>
                    <a:cubicBezTo>
                      <a:pt x="290" y="311"/>
                      <a:pt x="290" y="311"/>
                      <a:pt x="290" y="311"/>
                    </a:cubicBezTo>
                    <a:cubicBezTo>
                      <a:pt x="292" y="299"/>
                      <a:pt x="294" y="286"/>
                      <a:pt x="294" y="272"/>
                    </a:cubicBezTo>
                    <a:cubicBezTo>
                      <a:pt x="296" y="269"/>
                      <a:pt x="299" y="267"/>
                      <a:pt x="303" y="265"/>
                    </a:cubicBezTo>
                    <a:cubicBezTo>
                      <a:pt x="304" y="264"/>
                      <a:pt x="307" y="266"/>
                      <a:pt x="307" y="268"/>
                    </a:cubicBezTo>
                    <a:cubicBezTo>
                      <a:pt x="306" y="273"/>
                      <a:pt x="308" y="275"/>
                      <a:pt x="306" y="281"/>
                    </a:cubicBezTo>
                    <a:cubicBezTo>
                      <a:pt x="303" y="301"/>
                      <a:pt x="303" y="301"/>
                      <a:pt x="303" y="301"/>
                    </a:cubicBezTo>
                    <a:cubicBezTo>
                      <a:pt x="300" y="322"/>
                      <a:pt x="300" y="322"/>
                      <a:pt x="300" y="322"/>
                    </a:cubicBezTo>
                    <a:cubicBezTo>
                      <a:pt x="299" y="332"/>
                      <a:pt x="297" y="338"/>
                      <a:pt x="294" y="3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7" name="Freeform 401">
                <a:extLst>
                  <a:ext uri="{FF2B5EF4-FFF2-40B4-BE49-F238E27FC236}">
                    <a16:creationId xmlns:a16="http://schemas.microsoft.com/office/drawing/2014/main" id="{454A6F51-8DAB-8DDE-4FFA-AA2D5E2DF642}"/>
                  </a:ext>
                </a:extLst>
              </p:cNvPr>
              <p:cNvSpPr>
                <a:spLocks/>
              </p:cNvSpPr>
              <p:nvPr/>
            </p:nvSpPr>
            <p:spPr bwMode="auto">
              <a:xfrm>
                <a:off x="1428" y="1400"/>
                <a:ext cx="112" cy="145"/>
              </a:xfrm>
              <a:custGeom>
                <a:avLst/>
                <a:gdLst>
                  <a:gd name="T0" fmla="*/ 16 w 86"/>
                  <a:gd name="T1" fmla="*/ 262 h 108"/>
                  <a:gd name="T2" fmla="*/ 7 w 86"/>
                  <a:gd name="T3" fmla="*/ 226 h 108"/>
                  <a:gd name="T4" fmla="*/ 23 w 86"/>
                  <a:gd name="T5" fmla="*/ 91 h 108"/>
                  <a:gd name="T6" fmla="*/ 46 w 86"/>
                  <a:gd name="T7" fmla="*/ 68 h 108"/>
                  <a:gd name="T8" fmla="*/ 82 w 86"/>
                  <a:gd name="T9" fmla="*/ 47 h 108"/>
                  <a:gd name="T10" fmla="*/ 102 w 86"/>
                  <a:gd name="T11" fmla="*/ 42 h 108"/>
                  <a:gd name="T12" fmla="*/ 112 w 86"/>
                  <a:gd name="T13" fmla="*/ 7 h 108"/>
                  <a:gd name="T14" fmla="*/ 124 w 86"/>
                  <a:gd name="T15" fmla="*/ 1 h 108"/>
                  <a:gd name="T16" fmla="*/ 145 w 86"/>
                  <a:gd name="T17" fmla="*/ 7 h 108"/>
                  <a:gd name="T18" fmla="*/ 145 w 86"/>
                  <a:gd name="T19" fmla="*/ 7 h 108"/>
                  <a:gd name="T20" fmla="*/ 168 w 86"/>
                  <a:gd name="T21" fmla="*/ 15 h 108"/>
                  <a:gd name="T22" fmla="*/ 156 w 86"/>
                  <a:gd name="T23" fmla="*/ 56 h 108"/>
                  <a:gd name="T24" fmla="*/ 184 w 86"/>
                  <a:gd name="T25" fmla="*/ 90 h 108"/>
                  <a:gd name="T26" fmla="*/ 185 w 86"/>
                  <a:gd name="T27" fmla="*/ 133 h 108"/>
                  <a:gd name="T28" fmla="*/ 137 w 86"/>
                  <a:gd name="T29" fmla="*/ 122 h 108"/>
                  <a:gd name="T30" fmla="*/ 116 w 86"/>
                  <a:gd name="T31" fmla="*/ 119 h 108"/>
                  <a:gd name="T32" fmla="*/ 83 w 86"/>
                  <a:gd name="T33" fmla="*/ 169 h 108"/>
                  <a:gd name="T34" fmla="*/ 74 w 86"/>
                  <a:gd name="T35" fmla="*/ 227 h 108"/>
                  <a:gd name="T36" fmla="*/ 78 w 86"/>
                  <a:gd name="T37" fmla="*/ 254 h 108"/>
                  <a:gd name="T38" fmla="*/ 66 w 86"/>
                  <a:gd name="T39" fmla="*/ 259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6" h="108">
                    <a:moveTo>
                      <a:pt x="7" y="108"/>
                    </a:moveTo>
                    <a:cubicBezTo>
                      <a:pt x="7" y="108"/>
                      <a:pt x="4" y="93"/>
                      <a:pt x="3" y="93"/>
                    </a:cubicBezTo>
                    <a:cubicBezTo>
                      <a:pt x="1" y="79"/>
                      <a:pt x="0" y="54"/>
                      <a:pt x="11" y="38"/>
                    </a:cubicBezTo>
                    <a:cubicBezTo>
                      <a:pt x="14" y="34"/>
                      <a:pt x="17" y="31"/>
                      <a:pt x="21" y="28"/>
                    </a:cubicBezTo>
                    <a:cubicBezTo>
                      <a:pt x="24" y="24"/>
                      <a:pt x="31" y="20"/>
                      <a:pt x="37" y="19"/>
                    </a:cubicBezTo>
                    <a:cubicBezTo>
                      <a:pt x="40" y="18"/>
                      <a:pt x="43" y="18"/>
                      <a:pt x="46" y="17"/>
                    </a:cubicBezTo>
                    <a:cubicBezTo>
                      <a:pt x="47" y="14"/>
                      <a:pt x="49" y="7"/>
                      <a:pt x="51" y="3"/>
                    </a:cubicBezTo>
                    <a:cubicBezTo>
                      <a:pt x="52" y="1"/>
                      <a:pt x="55" y="1"/>
                      <a:pt x="56" y="1"/>
                    </a:cubicBezTo>
                    <a:cubicBezTo>
                      <a:pt x="59" y="0"/>
                      <a:pt x="63" y="0"/>
                      <a:pt x="65" y="3"/>
                    </a:cubicBezTo>
                    <a:cubicBezTo>
                      <a:pt x="65" y="3"/>
                      <a:pt x="65" y="3"/>
                      <a:pt x="65" y="3"/>
                    </a:cubicBezTo>
                    <a:cubicBezTo>
                      <a:pt x="68" y="2"/>
                      <a:pt x="75" y="3"/>
                      <a:pt x="76" y="6"/>
                    </a:cubicBezTo>
                    <a:cubicBezTo>
                      <a:pt x="77" y="8"/>
                      <a:pt x="73" y="18"/>
                      <a:pt x="71" y="23"/>
                    </a:cubicBezTo>
                    <a:cubicBezTo>
                      <a:pt x="76" y="26"/>
                      <a:pt x="80" y="31"/>
                      <a:pt x="83" y="37"/>
                    </a:cubicBezTo>
                    <a:cubicBezTo>
                      <a:pt x="86" y="42"/>
                      <a:pt x="86" y="49"/>
                      <a:pt x="84" y="55"/>
                    </a:cubicBezTo>
                    <a:cubicBezTo>
                      <a:pt x="76" y="51"/>
                      <a:pt x="68" y="50"/>
                      <a:pt x="62" y="51"/>
                    </a:cubicBezTo>
                    <a:cubicBezTo>
                      <a:pt x="59" y="49"/>
                      <a:pt x="54" y="48"/>
                      <a:pt x="52" y="49"/>
                    </a:cubicBezTo>
                    <a:cubicBezTo>
                      <a:pt x="45" y="52"/>
                      <a:pt x="38" y="55"/>
                      <a:pt x="38" y="70"/>
                    </a:cubicBezTo>
                    <a:cubicBezTo>
                      <a:pt x="36" y="79"/>
                      <a:pt x="35" y="88"/>
                      <a:pt x="34" y="94"/>
                    </a:cubicBezTo>
                    <a:cubicBezTo>
                      <a:pt x="34" y="96"/>
                      <a:pt x="34" y="103"/>
                      <a:pt x="35" y="105"/>
                    </a:cubicBezTo>
                    <a:cubicBezTo>
                      <a:pt x="37" y="107"/>
                      <a:pt x="32" y="107"/>
                      <a:pt x="30" y="107"/>
                    </a:cubicBezTo>
                  </a:path>
                </a:pathLst>
              </a:custGeom>
              <a:solidFill>
                <a:srgbClr val="ED7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78" name="Freeform 402">
                <a:extLst>
                  <a:ext uri="{FF2B5EF4-FFF2-40B4-BE49-F238E27FC236}">
                    <a16:creationId xmlns:a16="http://schemas.microsoft.com/office/drawing/2014/main" id="{FD81D5D8-81D5-997C-1C17-EEAE115CB23C}"/>
                  </a:ext>
                </a:extLst>
              </p:cNvPr>
              <p:cNvSpPr>
                <a:spLocks/>
              </p:cNvSpPr>
              <p:nvPr/>
            </p:nvSpPr>
            <p:spPr bwMode="auto">
              <a:xfrm>
                <a:off x="1428" y="1400"/>
                <a:ext cx="112" cy="145"/>
              </a:xfrm>
              <a:custGeom>
                <a:avLst/>
                <a:gdLst>
                  <a:gd name="T0" fmla="*/ 16 w 86"/>
                  <a:gd name="T1" fmla="*/ 262 h 108"/>
                  <a:gd name="T2" fmla="*/ 7 w 86"/>
                  <a:gd name="T3" fmla="*/ 226 h 108"/>
                  <a:gd name="T4" fmla="*/ 23 w 86"/>
                  <a:gd name="T5" fmla="*/ 91 h 108"/>
                  <a:gd name="T6" fmla="*/ 46 w 86"/>
                  <a:gd name="T7" fmla="*/ 68 h 108"/>
                  <a:gd name="T8" fmla="*/ 82 w 86"/>
                  <a:gd name="T9" fmla="*/ 47 h 108"/>
                  <a:gd name="T10" fmla="*/ 102 w 86"/>
                  <a:gd name="T11" fmla="*/ 42 h 108"/>
                  <a:gd name="T12" fmla="*/ 112 w 86"/>
                  <a:gd name="T13" fmla="*/ 7 h 108"/>
                  <a:gd name="T14" fmla="*/ 124 w 86"/>
                  <a:gd name="T15" fmla="*/ 1 h 108"/>
                  <a:gd name="T16" fmla="*/ 145 w 86"/>
                  <a:gd name="T17" fmla="*/ 7 h 108"/>
                  <a:gd name="T18" fmla="*/ 145 w 86"/>
                  <a:gd name="T19" fmla="*/ 7 h 108"/>
                  <a:gd name="T20" fmla="*/ 168 w 86"/>
                  <a:gd name="T21" fmla="*/ 15 h 108"/>
                  <a:gd name="T22" fmla="*/ 156 w 86"/>
                  <a:gd name="T23" fmla="*/ 56 h 108"/>
                  <a:gd name="T24" fmla="*/ 184 w 86"/>
                  <a:gd name="T25" fmla="*/ 90 h 108"/>
                  <a:gd name="T26" fmla="*/ 185 w 86"/>
                  <a:gd name="T27" fmla="*/ 133 h 108"/>
                  <a:gd name="T28" fmla="*/ 137 w 86"/>
                  <a:gd name="T29" fmla="*/ 122 h 108"/>
                  <a:gd name="T30" fmla="*/ 116 w 86"/>
                  <a:gd name="T31" fmla="*/ 119 h 108"/>
                  <a:gd name="T32" fmla="*/ 83 w 86"/>
                  <a:gd name="T33" fmla="*/ 169 h 108"/>
                  <a:gd name="T34" fmla="*/ 74 w 86"/>
                  <a:gd name="T35" fmla="*/ 227 h 108"/>
                  <a:gd name="T36" fmla="*/ 78 w 86"/>
                  <a:gd name="T37" fmla="*/ 254 h 10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6" h="108">
                    <a:moveTo>
                      <a:pt x="7" y="108"/>
                    </a:moveTo>
                    <a:cubicBezTo>
                      <a:pt x="7" y="108"/>
                      <a:pt x="4" y="93"/>
                      <a:pt x="3" y="93"/>
                    </a:cubicBezTo>
                    <a:cubicBezTo>
                      <a:pt x="1" y="79"/>
                      <a:pt x="0" y="54"/>
                      <a:pt x="11" y="38"/>
                    </a:cubicBezTo>
                    <a:cubicBezTo>
                      <a:pt x="14" y="34"/>
                      <a:pt x="17" y="31"/>
                      <a:pt x="21" y="28"/>
                    </a:cubicBezTo>
                    <a:cubicBezTo>
                      <a:pt x="24" y="24"/>
                      <a:pt x="31" y="20"/>
                      <a:pt x="37" y="19"/>
                    </a:cubicBezTo>
                    <a:cubicBezTo>
                      <a:pt x="40" y="18"/>
                      <a:pt x="43" y="18"/>
                      <a:pt x="46" y="17"/>
                    </a:cubicBezTo>
                    <a:cubicBezTo>
                      <a:pt x="47" y="14"/>
                      <a:pt x="49" y="7"/>
                      <a:pt x="51" y="3"/>
                    </a:cubicBezTo>
                    <a:cubicBezTo>
                      <a:pt x="52" y="1"/>
                      <a:pt x="55" y="1"/>
                      <a:pt x="56" y="1"/>
                    </a:cubicBezTo>
                    <a:cubicBezTo>
                      <a:pt x="59" y="0"/>
                      <a:pt x="63" y="0"/>
                      <a:pt x="65" y="3"/>
                    </a:cubicBezTo>
                    <a:cubicBezTo>
                      <a:pt x="65" y="3"/>
                      <a:pt x="65" y="3"/>
                      <a:pt x="65" y="3"/>
                    </a:cubicBezTo>
                    <a:cubicBezTo>
                      <a:pt x="68" y="2"/>
                      <a:pt x="75" y="3"/>
                      <a:pt x="76" y="6"/>
                    </a:cubicBezTo>
                    <a:cubicBezTo>
                      <a:pt x="77" y="8"/>
                      <a:pt x="73" y="18"/>
                      <a:pt x="71" y="23"/>
                    </a:cubicBezTo>
                    <a:cubicBezTo>
                      <a:pt x="76" y="26"/>
                      <a:pt x="80" y="31"/>
                      <a:pt x="83" y="37"/>
                    </a:cubicBezTo>
                    <a:cubicBezTo>
                      <a:pt x="86" y="42"/>
                      <a:pt x="86" y="49"/>
                      <a:pt x="84" y="55"/>
                    </a:cubicBezTo>
                    <a:cubicBezTo>
                      <a:pt x="76" y="51"/>
                      <a:pt x="68" y="50"/>
                      <a:pt x="62" y="51"/>
                    </a:cubicBezTo>
                    <a:cubicBezTo>
                      <a:pt x="59" y="49"/>
                      <a:pt x="54" y="48"/>
                      <a:pt x="52" y="49"/>
                    </a:cubicBezTo>
                    <a:cubicBezTo>
                      <a:pt x="45" y="52"/>
                      <a:pt x="38" y="55"/>
                      <a:pt x="38" y="70"/>
                    </a:cubicBezTo>
                    <a:cubicBezTo>
                      <a:pt x="36" y="79"/>
                      <a:pt x="35" y="88"/>
                      <a:pt x="34" y="94"/>
                    </a:cubicBezTo>
                    <a:cubicBezTo>
                      <a:pt x="34" y="96"/>
                      <a:pt x="34" y="103"/>
                      <a:pt x="35" y="10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79" name="Freeform 403">
                <a:extLst>
                  <a:ext uri="{FF2B5EF4-FFF2-40B4-BE49-F238E27FC236}">
                    <a16:creationId xmlns:a16="http://schemas.microsoft.com/office/drawing/2014/main" id="{ED7C8BA8-CD5B-37E1-2FAD-E48A8C3FAF96}"/>
                  </a:ext>
                </a:extLst>
              </p:cNvPr>
              <p:cNvSpPr>
                <a:spLocks/>
              </p:cNvSpPr>
              <p:nvPr/>
            </p:nvSpPr>
            <p:spPr bwMode="auto">
              <a:xfrm>
                <a:off x="1506" y="1404"/>
                <a:ext cx="6" cy="24"/>
              </a:xfrm>
              <a:custGeom>
                <a:avLst/>
                <a:gdLst>
                  <a:gd name="T0" fmla="*/ 6 w 5"/>
                  <a:gd name="T1" fmla="*/ 43 h 18"/>
                  <a:gd name="T2" fmla="*/ 8 w 5"/>
                  <a:gd name="T3" fmla="*/ 0 h 18"/>
                  <a:gd name="T4" fmla="*/ 0 60000 65536"/>
                  <a:gd name="T5" fmla="*/ 0 60000 65536"/>
                </a:gdLst>
                <a:ahLst/>
                <a:cxnLst>
                  <a:cxn ang="T4">
                    <a:pos x="T0" y="T1"/>
                  </a:cxn>
                  <a:cxn ang="T5">
                    <a:pos x="T2" y="T3"/>
                  </a:cxn>
                </a:cxnLst>
                <a:rect l="0" t="0" r="r" b="b"/>
                <a:pathLst>
                  <a:path w="5" h="18">
                    <a:moveTo>
                      <a:pt x="3" y="18"/>
                    </a:moveTo>
                    <a:cubicBezTo>
                      <a:pt x="0" y="14"/>
                      <a:pt x="4" y="5"/>
                      <a:pt x="5"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80" name="Freeform 404">
                <a:extLst>
                  <a:ext uri="{FF2B5EF4-FFF2-40B4-BE49-F238E27FC236}">
                    <a16:creationId xmlns:a16="http://schemas.microsoft.com/office/drawing/2014/main" id="{921A7D3D-D4A3-7D51-44FB-D0BEBC7CCE5A}"/>
                  </a:ext>
                </a:extLst>
              </p:cNvPr>
              <p:cNvSpPr>
                <a:spLocks/>
              </p:cNvSpPr>
              <p:nvPr/>
            </p:nvSpPr>
            <p:spPr bwMode="auto">
              <a:xfrm>
                <a:off x="1438" y="1436"/>
                <a:ext cx="38" cy="54"/>
              </a:xfrm>
              <a:custGeom>
                <a:avLst/>
                <a:gdLst>
                  <a:gd name="T0" fmla="*/ 0 w 29"/>
                  <a:gd name="T1" fmla="*/ 99 h 40"/>
                  <a:gd name="T2" fmla="*/ 66 w 29"/>
                  <a:gd name="T3" fmla="*/ 0 h 40"/>
                  <a:gd name="T4" fmla="*/ 0 w 29"/>
                  <a:gd name="T5" fmla="*/ 99 h 40"/>
                  <a:gd name="T6" fmla="*/ 0 60000 65536"/>
                  <a:gd name="T7" fmla="*/ 0 60000 65536"/>
                  <a:gd name="T8" fmla="*/ 0 60000 65536"/>
                </a:gdLst>
                <a:ahLst/>
                <a:cxnLst>
                  <a:cxn ang="T6">
                    <a:pos x="T0" y="T1"/>
                  </a:cxn>
                  <a:cxn ang="T7">
                    <a:pos x="T2" y="T3"/>
                  </a:cxn>
                  <a:cxn ang="T8">
                    <a:pos x="T4" y="T5"/>
                  </a:cxn>
                </a:cxnLst>
                <a:rect l="0" t="0" r="r" b="b"/>
                <a:pathLst>
                  <a:path w="29" h="40">
                    <a:moveTo>
                      <a:pt x="0" y="40"/>
                    </a:moveTo>
                    <a:cubicBezTo>
                      <a:pt x="3" y="19"/>
                      <a:pt x="11" y="5"/>
                      <a:pt x="29" y="0"/>
                    </a:cubicBezTo>
                    <a:cubicBezTo>
                      <a:pt x="20" y="5"/>
                      <a:pt x="1" y="34"/>
                      <a:pt x="0" y="4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1" name="Freeform 405">
                <a:extLst>
                  <a:ext uri="{FF2B5EF4-FFF2-40B4-BE49-F238E27FC236}">
                    <a16:creationId xmlns:a16="http://schemas.microsoft.com/office/drawing/2014/main" id="{53B3FA9E-D854-0A13-A2B2-2C8F4C898F7A}"/>
                  </a:ext>
                </a:extLst>
              </p:cNvPr>
              <p:cNvSpPr>
                <a:spLocks/>
              </p:cNvSpPr>
              <p:nvPr/>
            </p:nvSpPr>
            <p:spPr bwMode="auto">
              <a:xfrm>
                <a:off x="1381" y="1516"/>
                <a:ext cx="90" cy="143"/>
              </a:xfrm>
              <a:custGeom>
                <a:avLst/>
                <a:gdLst>
                  <a:gd name="T0" fmla="*/ 56 w 69"/>
                  <a:gd name="T1" fmla="*/ 260 h 106"/>
                  <a:gd name="T2" fmla="*/ 35 w 69"/>
                  <a:gd name="T3" fmla="*/ 255 h 106"/>
                  <a:gd name="T4" fmla="*/ 7 w 69"/>
                  <a:gd name="T5" fmla="*/ 198 h 106"/>
                  <a:gd name="T6" fmla="*/ 1 w 69"/>
                  <a:gd name="T7" fmla="*/ 121 h 106"/>
                  <a:gd name="T8" fmla="*/ 16 w 69"/>
                  <a:gd name="T9" fmla="*/ 73 h 106"/>
                  <a:gd name="T10" fmla="*/ 44 w 69"/>
                  <a:gd name="T11" fmla="*/ 47 h 106"/>
                  <a:gd name="T12" fmla="*/ 60 w 69"/>
                  <a:gd name="T13" fmla="*/ 24 h 106"/>
                  <a:gd name="T14" fmla="*/ 89 w 69"/>
                  <a:gd name="T15" fmla="*/ 16 h 106"/>
                  <a:gd name="T16" fmla="*/ 119 w 69"/>
                  <a:gd name="T17" fmla="*/ 1 h 106"/>
                  <a:gd name="T18" fmla="*/ 138 w 69"/>
                  <a:gd name="T19" fmla="*/ 43 h 106"/>
                  <a:gd name="T20" fmla="*/ 113 w 69"/>
                  <a:gd name="T21" fmla="*/ 97 h 106"/>
                  <a:gd name="T22" fmla="*/ 74 w 69"/>
                  <a:gd name="T23" fmla="*/ 142 h 106"/>
                  <a:gd name="T24" fmla="*/ 56 w 69"/>
                  <a:gd name="T25" fmla="*/ 171 h 106"/>
                  <a:gd name="T26" fmla="*/ 50 w 69"/>
                  <a:gd name="T27" fmla="*/ 213 h 106"/>
                  <a:gd name="T28" fmla="*/ 51 w 69"/>
                  <a:gd name="T29" fmla="*/ 251 h 106"/>
                  <a:gd name="T30" fmla="*/ 56 w 69"/>
                  <a:gd name="T31" fmla="*/ 26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106">
                    <a:moveTo>
                      <a:pt x="25" y="106"/>
                    </a:moveTo>
                    <a:cubicBezTo>
                      <a:pt x="17" y="105"/>
                      <a:pt x="18" y="106"/>
                      <a:pt x="16" y="104"/>
                    </a:cubicBezTo>
                    <a:cubicBezTo>
                      <a:pt x="14" y="101"/>
                      <a:pt x="4" y="91"/>
                      <a:pt x="3" y="81"/>
                    </a:cubicBezTo>
                    <a:cubicBezTo>
                      <a:pt x="1" y="70"/>
                      <a:pt x="0" y="55"/>
                      <a:pt x="1" y="50"/>
                    </a:cubicBezTo>
                    <a:cubicBezTo>
                      <a:pt x="2" y="46"/>
                      <a:pt x="3" y="38"/>
                      <a:pt x="7" y="30"/>
                    </a:cubicBezTo>
                    <a:cubicBezTo>
                      <a:pt x="12" y="23"/>
                      <a:pt x="14" y="23"/>
                      <a:pt x="20" y="19"/>
                    </a:cubicBezTo>
                    <a:cubicBezTo>
                      <a:pt x="25" y="15"/>
                      <a:pt x="22" y="12"/>
                      <a:pt x="27" y="10"/>
                    </a:cubicBezTo>
                    <a:cubicBezTo>
                      <a:pt x="33" y="8"/>
                      <a:pt x="34" y="9"/>
                      <a:pt x="40" y="7"/>
                    </a:cubicBezTo>
                    <a:cubicBezTo>
                      <a:pt x="47" y="5"/>
                      <a:pt x="46" y="0"/>
                      <a:pt x="54" y="1"/>
                    </a:cubicBezTo>
                    <a:cubicBezTo>
                      <a:pt x="61" y="2"/>
                      <a:pt x="69" y="4"/>
                      <a:pt x="62" y="18"/>
                    </a:cubicBezTo>
                    <a:cubicBezTo>
                      <a:pt x="66" y="25"/>
                      <a:pt x="52" y="25"/>
                      <a:pt x="51" y="39"/>
                    </a:cubicBezTo>
                    <a:cubicBezTo>
                      <a:pt x="51" y="45"/>
                      <a:pt x="42" y="59"/>
                      <a:pt x="34" y="58"/>
                    </a:cubicBezTo>
                    <a:cubicBezTo>
                      <a:pt x="34" y="65"/>
                      <a:pt x="33" y="63"/>
                      <a:pt x="25" y="70"/>
                    </a:cubicBezTo>
                    <a:cubicBezTo>
                      <a:pt x="26" y="80"/>
                      <a:pt x="26" y="79"/>
                      <a:pt x="22" y="87"/>
                    </a:cubicBezTo>
                    <a:cubicBezTo>
                      <a:pt x="22" y="94"/>
                      <a:pt x="21" y="100"/>
                      <a:pt x="23" y="102"/>
                    </a:cubicBezTo>
                    <a:cubicBezTo>
                      <a:pt x="25" y="104"/>
                      <a:pt x="26" y="104"/>
                      <a:pt x="25" y="106"/>
                    </a:cubicBezTo>
                    <a:close/>
                  </a:path>
                </a:pathLst>
              </a:custGeom>
              <a:solidFill>
                <a:srgbClr val="EFB8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2" name="Freeform 406">
                <a:extLst>
                  <a:ext uri="{FF2B5EF4-FFF2-40B4-BE49-F238E27FC236}">
                    <a16:creationId xmlns:a16="http://schemas.microsoft.com/office/drawing/2014/main" id="{11EC48DC-A6C7-3C81-0755-1E8461681AD2}"/>
                  </a:ext>
                </a:extLst>
              </p:cNvPr>
              <p:cNvSpPr>
                <a:spLocks/>
              </p:cNvSpPr>
              <p:nvPr/>
            </p:nvSpPr>
            <p:spPr bwMode="auto">
              <a:xfrm>
                <a:off x="1389" y="1531"/>
                <a:ext cx="49" cy="83"/>
              </a:xfrm>
              <a:custGeom>
                <a:avLst/>
                <a:gdLst>
                  <a:gd name="T0" fmla="*/ 58 w 38"/>
                  <a:gd name="T1" fmla="*/ 7 h 62"/>
                  <a:gd name="T2" fmla="*/ 19 w 38"/>
                  <a:gd name="T3" fmla="*/ 44 h 62"/>
                  <a:gd name="T4" fmla="*/ 5 w 38"/>
                  <a:gd name="T5" fmla="*/ 149 h 62"/>
                  <a:gd name="T6" fmla="*/ 17 w 38"/>
                  <a:gd name="T7" fmla="*/ 78 h 62"/>
                  <a:gd name="T8" fmla="*/ 44 w 38"/>
                  <a:gd name="T9" fmla="*/ 59 h 62"/>
                  <a:gd name="T10" fmla="*/ 53 w 38"/>
                  <a:gd name="T11" fmla="*/ 23 h 62"/>
                  <a:gd name="T12" fmla="*/ 76 w 38"/>
                  <a:gd name="T13" fmla="*/ 12 h 62"/>
                  <a:gd name="T14" fmla="*/ 81 w 38"/>
                  <a:gd name="T15" fmla="*/ 0 h 6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8" h="62">
                    <a:moveTo>
                      <a:pt x="27" y="3"/>
                    </a:moveTo>
                    <a:cubicBezTo>
                      <a:pt x="21" y="5"/>
                      <a:pt x="12" y="14"/>
                      <a:pt x="9" y="19"/>
                    </a:cubicBezTo>
                    <a:cubicBezTo>
                      <a:pt x="1" y="32"/>
                      <a:pt x="0" y="48"/>
                      <a:pt x="2" y="62"/>
                    </a:cubicBezTo>
                    <a:cubicBezTo>
                      <a:pt x="4" y="53"/>
                      <a:pt x="2" y="40"/>
                      <a:pt x="8" y="32"/>
                    </a:cubicBezTo>
                    <a:cubicBezTo>
                      <a:pt x="11" y="28"/>
                      <a:pt x="18" y="27"/>
                      <a:pt x="20" y="25"/>
                    </a:cubicBezTo>
                    <a:cubicBezTo>
                      <a:pt x="23" y="21"/>
                      <a:pt x="20" y="15"/>
                      <a:pt x="25" y="10"/>
                    </a:cubicBezTo>
                    <a:cubicBezTo>
                      <a:pt x="28" y="8"/>
                      <a:pt x="33" y="8"/>
                      <a:pt x="36" y="5"/>
                    </a:cubicBezTo>
                    <a:cubicBezTo>
                      <a:pt x="36" y="5"/>
                      <a:pt x="37" y="1"/>
                      <a:pt x="38" y="0"/>
                    </a:cubicBezTo>
                  </a:path>
                </a:pathLst>
              </a:custGeom>
              <a:solidFill>
                <a:srgbClr val="F5D3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3" name="Freeform 407">
                <a:extLst>
                  <a:ext uri="{FF2B5EF4-FFF2-40B4-BE49-F238E27FC236}">
                    <a16:creationId xmlns:a16="http://schemas.microsoft.com/office/drawing/2014/main" id="{73BFEC55-EDE3-8EC9-4A46-65C0D6ACC126}"/>
                  </a:ext>
                </a:extLst>
              </p:cNvPr>
              <p:cNvSpPr>
                <a:spLocks/>
              </p:cNvSpPr>
              <p:nvPr/>
            </p:nvSpPr>
            <p:spPr bwMode="auto">
              <a:xfrm>
                <a:off x="1394" y="1432"/>
                <a:ext cx="41" cy="120"/>
              </a:xfrm>
              <a:custGeom>
                <a:avLst/>
                <a:gdLst>
                  <a:gd name="T0" fmla="*/ 68 w 32"/>
                  <a:gd name="T1" fmla="*/ 62 h 89"/>
                  <a:gd name="T2" fmla="*/ 65 w 32"/>
                  <a:gd name="T3" fmla="*/ 16 h 89"/>
                  <a:gd name="T4" fmla="*/ 5 w 32"/>
                  <a:gd name="T5" fmla="*/ 43 h 89"/>
                  <a:gd name="T6" fmla="*/ 0 w 32"/>
                  <a:gd name="T7" fmla="*/ 216 h 89"/>
                  <a:gd name="T8" fmla="*/ 0 w 32"/>
                  <a:gd name="T9" fmla="*/ 218 h 89"/>
                  <a:gd name="T10" fmla="*/ 22 w 32"/>
                  <a:gd name="T11" fmla="*/ 198 h 89"/>
                  <a:gd name="T12" fmla="*/ 36 w 32"/>
                  <a:gd name="T13" fmla="*/ 177 h 89"/>
                  <a:gd name="T14" fmla="*/ 60 w 32"/>
                  <a:gd name="T15" fmla="*/ 171 h 89"/>
                  <a:gd name="T16" fmla="*/ 59 w 32"/>
                  <a:gd name="T17" fmla="*/ 147 h 89"/>
                  <a:gd name="T18" fmla="*/ 68 w 32"/>
                  <a:gd name="T19" fmla="*/ 62 h 8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2" h="89">
                    <a:moveTo>
                      <a:pt x="32" y="25"/>
                    </a:moveTo>
                    <a:cubicBezTo>
                      <a:pt x="31" y="17"/>
                      <a:pt x="31" y="9"/>
                      <a:pt x="31" y="7"/>
                    </a:cubicBezTo>
                    <a:cubicBezTo>
                      <a:pt x="26" y="0"/>
                      <a:pt x="10" y="6"/>
                      <a:pt x="2" y="18"/>
                    </a:cubicBezTo>
                    <a:cubicBezTo>
                      <a:pt x="2" y="37"/>
                      <a:pt x="4" y="78"/>
                      <a:pt x="0" y="88"/>
                    </a:cubicBezTo>
                    <a:cubicBezTo>
                      <a:pt x="0" y="88"/>
                      <a:pt x="0" y="89"/>
                      <a:pt x="0" y="89"/>
                    </a:cubicBezTo>
                    <a:cubicBezTo>
                      <a:pt x="3" y="85"/>
                      <a:pt x="5" y="84"/>
                      <a:pt x="10" y="81"/>
                    </a:cubicBezTo>
                    <a:cubicBezTo>
                      <a:pt x="15" y="77"/>
                      <a:pt x="12" y="74"/>
                      <a:pt x="17" y="72"/>
                    </a:cubicBezTo>
                    <a:cubicBezTo>
                      <a:pt x="23" y="70"/>
                      <a:pt x="24" y="71"/>
                      <a:pt x="29" y="70"/>
                    </a:cubicBezTo>
                    <a:cubicBezTo>
                      <a:pt x="29" y="67"/>
                      <a:pt x="29" y="63"/>
                      <a:pt x="28" y="60"/>
                    </a:cubicBezTo>
                    <a:cubicBezTo>
                      <a:pt x="28" y="49"/>
                      <a:pt x="28" y="36"/>
                      <a:pt x="32" y="2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4" name="Freeform 408">
                <a:extLst>
                  <a:ext uri="{FF2B5EF4-FFF2-40B4-BE49-F238E27FC236}">
                    <a16:creationId xmlns:a16="http://schemas.microsoft.com/office/drawing/2014/main" id="{D673F006-83EF-DDAE-CD67-5991700304CF}"/>
                  </a:ext>
                </a:extLst>
              </p:cNvPr>
              <p:cNvSpPr>
                <a:spLocks/>
              </p:cNvSpPr>
              <p:nvPr/>
            </p:nvSpPr>
            <p:spPr bwMode="auto">
              <a:xfrm>
                <a:off x="1381" y="1516"/>
                <a:ext cx="90" cy="143"/>
              </a:xfrm>
              <a:custGeom>
                <a:avLst/>
                <a:gdLst>
                  <a:gd name="T0" fmla="*/ 56 w 69"/>
                  <a:gd name="T1" fmla="*/ 260 h 106"/>
                  <a:gd name="T2" fmla="*/ 35 w 69"/>
                  <a:gd name="T3" fmla="*/ 255 h 106"/>
                  <a:gd name="T4" fmla="*/ 7 w 69"/>
                  <a:gd name="T5" fmla="*/ 198 h 106"/>
                  <a:gd name="T6" fmla="*/ 1 w 69"/>
                  <a:gd name="T7" fmla="*/ 121 h 106"/>
                  <a:gd name="T8" fmla="*/ 16 w 69"/>
                  <a:gd name="T9" fmla="*/ 73 h 106"/>
                  <a:gd name="T10" fmla="*/ 44 w 69"/>
                  <a:gd name="T11" fmla="*/ 47 h 106"/>
                  <a:gd name="T12" fmla="*/ 60 w 69"/>
                  <a:gd name="T13" fmla="*/ 24 h 106"/>
                  <a:gd name="T14" fmla="*/ 89 w 69"/>
                  <a:gd name="T15" fmla="*/ 16 h 106"/>
                  <a:gd name="T16" fmla="*/ 119 w 69"/>
                  <a:gd name="T17" fmla="*/ 1 h 106"/>
                  <a:gd name="T18" fmla="*/ 138 w 69"/>
                  <a:gd name="T19" fmla="*/ 43 h 106"/>
                  <a:gd name="T20" fmla="*/ 113 w 69"/>
                  <a:gd name="T21" fmla="*/ 97 h 106"/>
                  <a:gd name="T22" fmla="*/ 74 w 69"/>
                  <a:gd name="T23" fmla="*/ 142 h 106"/>
                  <a:gd name="T24" fmla="*/ 56 w 69"/>
                  <a:gd name="T25" fmla="*/ 171 h 106"/>
                  <a:gd name="T26" fmla="*/ 50 w 69"/>
                  <a:gd name="T27" fmla="*/ 213 h 106"/>
                  <a:gd name="T28" fmla="*/ 51 w 69"/>
                  <a:gd name="T29" fmla="*/ 251 h 106"/>
                  <a:gd name="T30" fmla="*/ 56 w 69"/>
                  <a:gd name="T31" fmla="*/ 260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9" h="106">
                    <a:moveTo>
                      <a:pt x="25" y="106"/>
                    </a:moveTo>
                    <a:cubicBezTo>
                      <a:pt x="17" y="105"/>
                      <a:pt x="18" y="106"/>
                      <a:pt x="16" y="104"/>
                    </a:cubicBezTo>
                    <a:cubicBezTo>
                      <a:pt x="14" y="101"/>
                      <a:pt x="4" y="91"/>
                      <a:pt x="3" y="81"/>
                    </a:cubicBezTo>
                    <a:cubicBezTo>
                      <a:pt x="1" y="70"/>
                      <a:pt x="0" y="55"/>
                      <a:pt x="1" y="50"/>
                    </a:cubicBezTo>
                    <a:cubicBezTo>
                      <a:pt x="2" y="46"/>
                      <a:pt x="3" y="38"/>
                      <a:pt x="7" y="30"/>
                    </a:cubicBezTo>
                    <a:cubicBezTo>
                      <a:pt x="12" y="23"/>
                      <a:pt x="14" y="23"/>
                      <a:pt x="20" y="19"/>
                    </a:cubicBezTo>
                    <a:cubicBezTo>
                      <a:pt x="25" y="15"/>
                      <a:pt x="22" y="12"/>
                      <a:pt x="27" y="10"/>
                    </a:cubicBezTo>
                    <a:cubicBezTo>
                      <a:pt x="33" y="8"/>
                      <a:pt x="34" y="9"/>
                      <a:pt x="40" y="7"/>
                    </a:cubicBezTo>
                    <a:cubicBezTo>
                      <a:pt x="47" y="5"/>
                      <a:pt x="46" y="0"/>
                      <a:pt x="54" y="1"/>
                    </a:cubicBezTo>
                    <a:cubicBezTo>
                      <a:pt x="61" y="2"/>
                      <a:pt x="69" y="4"/>
                      <a:pt x="62" y="18"/>
                    </a:cubicBezTo>
                    <a:cubicBezTo>
                      <a:pt x="66" y="25"/>
                      <a:pt x="52" y="25"/>
                      <a:pt x="51" y="39"/>
                    </a:cubicBezTo>
                    <a:cubicBezTo>
                      <a:pt x="51" y="45"/>
                      <a:pt x="42" y="59"/>
                      <a:pt x="34" y="58"/>
                    </a:cubicBezTo>
                    <a:cubicBezTo>
                      <a:pt x="34" y="65"/>
                      <a:pt x="33" y="63"/>
                      <a:pt x="25" y="70"/>
                    </a:cubicBezTo>
                    <a:cubicBezTo>
                      <a:pt x="26" y="80"/>
                      <a:pt x="26" y="79"/>
                      <a:pt x="22" y="87"/>
                    </a:cubicBezTo>
                    <a:cubicBezTo>
                      <a:pt x="22" y="94"/>
                      <a:pt x="21" y="100"/>
                      <a:pt x="23" y="102"/>
                    </a:cubicBezTo>
                    <a:cubicBezTo>
                      <a:pt x="25" y="104"/>
                      <a:pt x="26" y="104"/>
                      <a:pt x="25" y="10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85" name="Freeform 409">
                <a:extLst>
                  <a:ext uri="{FF2B5EF4-FFF2-40B4-BE49-F238E27FC236}">
                    <a16:creationId xmlns:a16="http://schemas.microsoft.com/office/drawing/2014/main" id="{AE0550D0-F4DF-13D4-8022-4D90AAC27CA1}"/>
                  </a:ext>
                </a:extLst>
              </p:cNvPr>
              <p:cNvSpPr>
                <a:spLocks/>
              </p:cNvSpPr>
              <p:nvPr/>
            </p:nvSpPr>
            <p:spPr bwMode="auto">
              <a:xfrm>
                <a:off x="1226" y="1674"/>
                <a:ext cx="355" cy="303"/>
              </a:xfrm>
              <a:custGeom>
                <a:avLst/>
                <a:gdLst>
                  <a:gd name="T0" fmla="*/ 419 w 273"/>
                  <a:gd name="T1" fmla="*/ 62 h 225"/>
                  <a:gd name="T2" fmla="*/ 514 w 273"/>
                  <a:gd name="T3" fmla="*/ 58 h 225"/>
                  <a:gd name="T4" fmla="*/ 572 w 273"/>
                  <a:gd name="T5" fmla="*/ 62 h 225"/>
                  <a:gd name="T6" fmla="*/ 586 w 273"/>
                  <a:gd name="T7" fmla="*/ 168 h 225"/>
                  <a:gd name="T8" fmla="*/ 540 w 273"/>
                  <a:gd name="T9" fmla="*/ 234 h 225"/>
                  <a:gd name="T10" fmla="*/ 467 w 273"/>
                  <a:gd name="T11" fmla="*/ 308 h 225"/>
                  <a:gd name="T12" fmla="*/ 402 w 273"/>
                  <a:gd name="T13" fmla="*/ 318 h 225"/>
                  <a:gd name="T14" fmla="*/ 322 w 273"/>
                  <a:gd name="T15" fmla="*/ 381 h 225"/>
                  <a:gd name="T16" fmla="*/ 169 w 273"/>
                  <a:gd name="T17" fmla="*/ 477 h 225"/>
                  <a:gd name="T18" fmla="*/ 49 w 273"/>
                  <a:gd name="T19" fmla="*/ 533 h 225"/>
                  <a:gd name="T20" fmla="*/ 17 w 273"/>
                  <a:gd name="T21" fmla="*/ 382 h 225"/>
                  <a:gd name="T22" fmla="*/ 12 w 273"/>
                  <a:gd name="T23" fmla="*/ 195 h 225"/>
                  <a:gd name="T24" fmla="*/ 96 w 273"/>
                  <a:gd name="T25" fmla="*/ 40 h 225"/>
                  <a:gd name="T26" fmla="*/ 394 w 273"/>
                  <a:gd name="T27" fmla="*/ 65 h 225"/>
                  <a:gd name="T28" fmla="*/ 419 w 273"/>
                  <a:gd name="T29" fmla="*/ 62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 h="225">
                    <a:moveTo>
                      <a:pt x="191" y="25"/>
                    </a:moveTo>
                    <a:cubicBezTo>
                      <a:pt x="201" y="22"/>
                      <a:pt x="220" y="23"/>
                      <a:pt x="234" y="24"/>
                    </a:cubicBezTo>
                    <a:cubicBezTo>
                      <a:pt x="247" y="25"/>
                      <a:pt x="250" y="24"/>
                      <a:pt x="260" y="25"/>
                    </a:cubicBezTo>
                    <a:cubicBezTo>
                      <a:pt x="272" y="26"/>
                      <a:pt x="273" y="59"/>
                      <a:pt x="267" y="69"/>
                    </a:cubicBezTo>
                    <a:cubicBezTo>
                      <a:pt x="261" y="79"/>
                      <a:pt x="254" y="82"/>
                      <a:pt x="245" y="96"/>
                    </a:cubicBezTo>
                    <a:cubicBezTo>
                      <a:pt x="237" y="109"/>
                      <a:pt x="225" y="122"/>
                      <a:pt x="212" y="126"/>
                    </a:cubicBezTo>
                    <a:cubicBezTo>
                      <a:pt x="199" y="129"/>
                      <a:pt x="188" y="121"/>
                      <a:pt x="183" y="130"/>
                    </a:cubicBezTo>
                    <a:cubicBezTo>
                      <a:pt x="177" y="138"/>
                      <a:pt x="166" y="149"/>
                      <a:pt x="147" y="156"/>
                    </a:cubicBezTo>
                    <a:cubicBezTo>
                      <a:pt x="128" y="162"/>
                      <a:pt x="93" y="181"/>
                      <a:pt x="77" y="195"/>
                    </a:cubicBezTo>
                    <a:cubicBezTo>
                      <a:pt x="61" y="210"/>
                      <a:pt x="44" y="225"/>
                      <a:pt x="22" y="218"/>
                    </a:cubicBezTo>
                    <a:cubicBezTo>
                      <a:pt x="0" y="211"/>
                      <a:pt x="9" y="171"/>
                      <a:pt x="8" y="157"/>
                    </a:cubicBezTo>
                    <a:cubicBezTo>
                      <a:pt x="7" y="143"/>
                      <a:pt x="0" y="120"/>
                      <a:pt x="5" y="80"/>
                    </a:cubicBezTo>
                    <a:cubicBezTo>
                      <a:pt x="10" y="50"/>
                      <a:pt x="19" y="26"/>
                      <a:pt x="44" y="16"/>
                    </a:cubicBezTo>
                    <a:cubicBezTo>
                      <a:pt x="88" y="0"/>
                      <a:pt x="161" y="25"/>
                      <a:pt x="179" y="27"/>
                    </a:cubicBezTo>
                    <a:cubicBezTo>
                      <a:pt x="183" y="28"/>
                      <a:pt x="187" y="26"/>
                      <a:pt x="191" y="25"/>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6" name="Freeform 410">
                <a:extLst>
                  <a:ext uri="{FF2B5EF4-FFF2-40B4-BE49-F238E27FC236}">
                    <a16:creationId xmlns:a16="http://schemas.microsoft.com/office/drawing/2014/main" id="{43AB2278-68ED-8476-B535-A7CB31DDF357}"/>
                  </a:ext>
                </a:extLst>
              </p:cNvPr>
              <p:cNvSpPr>
                <a:spLocks/>
              </p:cNvSpPr>
              <p:nvPr/>
            </p:nvSpPr>
            <p:spPr bwMode="auto">
              <a:xfrm>
                <a:off x="1239" y="1686"/>
                <a:ext cx="148" cy="112"/>
              </a:xfrm>
              <a:custGeom>
                <a:avLst/>
                <a:gdLst>
                  <a:gd name="T0" fmla="*/ 249 w 114"/>
                  <a:gd name="T1" fmla="*/ 32 h 83"/>
                  <a:gd name="T2" fmla="*/ 66 w 114"/>
                  <a:gd name="T3" fmla="*/ 35 h 83"/>
                  <a:gd name="T4" fmla="*/ 0 w 114"/>
                  <a:gd name="T5" fmla="*/ 204 h 83"/>
                  <a:gd name="T6" fmla="*/ 75 w 114"/>
                  <a:gd name="T7" fmla="*/ 36 h 83"/>
                  <a:gd name="T8" fmla="*/ 249 w 114"/>
                  <a:gd name="T9" fmla="*/ 32 h 8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83">
                    <a:moveTo>
                      <a:pt x="114" y="13"/>
                    </a:moveTo>
                    <a:cubicBezTo>
                      <a:pt x="97" y="7"/>
                      <a:pt x="52" y="0"/>
                      <a:pt x="30" y="14"/>
                    </a:cubicBezTo>
                    <a:cubicBezTo>
                      <a:pt x="8" y="27"/>
                      <a:pt x="1" y="54"/>
                      <a:pt x="0" y="83"/>
                    </a:cubicBezTo>
                    <a:cubicBezTo>
                      <a:pt x="3" y="68"/>
                      <a:pt x="8" y="26"/>
                      <a:pt x="35" y="15"/>
                    </a:cubicBezTo>
                    <a:cubicBezTo>
                      <a:pt x="61" y="4"/>
                      <a:pt x="88" y="8"/>
                      <a:pt x="114" y="1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7" name="Freeform 411">
                <a:extLst>
                  <a:ext uri="{FF2B5EF4-FFF2-40B4-BE49-F238E27FC236}">
                    <a16:creationId xmlns:a16="http://schemas.microsoft.com/office/drawing/2014/main" id="{E5AB5219-BB45-FDDB-04C8-C32B262EF840}"/>
                  </a:ext>
                </a:extLst>
              </p:cNvPr>
              <p:cNvSpPr>
                <a:spLocks/>
              </p:cNvSpPr>
              <p:nvPr/>
            </p:nvSpPr>
            <p:spPr bwMode="auto">
              <a:xfrm>
                <a:off x="1236" y="1689"/>
                <a:ext cx="163" cy="210"/>
              </a:xfrm>
              <a:custGeom>
                <a:avLst/>
                <a:gdLst>
                  <a:gd name="T0" fmla="*/ 100 w 125"/>
                  <a:gd name="T1" fmla="*/ 48 h 156"/>
                  <a:gd name="T2" fmla="*/ 22 w 125"/>
                  <a:gd name="T3" fmla="*/ 195 h 156"/>
                  <a:gd name="T4" fmla="*/ 12 w 125"/>
                  <a:gd name="T5" fmla="*/ 381 h 156"/>
                  <a:gd name="T6" fmla="*/ 1 w 125"/>
                  <a:gd name="T7" fmla="*/ 198 h 156"/>
                  <a:gd name="T8" fmla="*/ 74 w 125"/>
                  <a:gd name="T9" fmla="*/ 32 h 156"/>
                  <a:gd name="T10" fmla="*/ 278 w 125"/>
                  <a:gd name="T11" fmla="*/ 27 h 156"/>
                  <a:gd name="T12" fmla="*/ 100 w 125"/>
                  <a:gd name="T13" fmla="*/ 48 h 1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56">
                    <a:moveTo>
                      <a:pt x="45" y="20"/>
                    </a:moveTo>
                    <a:cubicBezTo>
                      <a:pt x="18" y="32"/>
                      <a:pt x="12" y="63"/>
                      <a:pt x="10" y="80"/>
                    </a:cubicBezTo>
                    <a:cubicBezTo>
                      <a:pt x="9" y="98"/>
                      <a:pt x="9" y="142"/>
                      <a:pt x="5" y="156"/>
                    </a:cubicBezTo>
                    <a:cubicBezTo>
                      <a:pt x="7" y="145"/>
                      <a:pt x="0" y="111"/>
                      <a:pt x="1" y="81"/>
                    </a:cubicBezTo>
                    <a:cubicBezTo>
                      <a:pt x="3" y="52"/>
                      <a:pt x="12" y="26"/>
                      <a:pt x="34" y="13"/>
                    </a:cubicBezTo>
                    <a:cubicBezTo>
                      <a:pt x="56" y="0"/>
                      <a:pt x="108" y="6"/>
                      <a:pt x="125" y="11"/>
                    </a:cubicBezTo>
                    <a:cubicBezTo>
                      <a:pt x="115" y="10"/>
                      <a:pt x="71" y="9"/>
                      <a:pt x="45" y="20"/>
                    </a:cubicBezTo>
                    <a:close/>
                  </a:path>
                </a:pathLst>
              </a:custGeom>
              <a:solidFill>
                <a:srgbClr val="D9C8C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8" name="Freeform 412">
                <a:extLst>
                  <a:ext uri="{FF2B5EF4-FFF2-40B4-BE49-F238E27FC236}">
                    <a16:creationId xmlns:a16="http://schemas.microsoft.com/office/drawing/2014/main" id="{385DFD67-16BA-793D-B62C-1C9B3CAFA38A}"/>
                  </a:ext>
                </a:extLst>
              </p:cNvPr>
              <p:cNvSpPr>
                <a:spLocks/>
              </p:cNvSpPr>
              <p:nvPr/>
            </p:nvSpPr>
            <p:spPr bwMode="auto">
              <a:xfrm>
                <a:off x="1542" y="1716"/>
                <a:ext cx="36" cy="82"/>
              </a:xfrm>
              <a:custGeom>
                <a:avLst/>
                <a:gdLst>
                  <a:gd name="T0" fmla="*/ 49 w 27"/>
                  <a:gd name="T1" fmla="*/ 0 h 61"/>
                  <a:gd name="T2" fmla="*/ 49 w 27"/>
                  <a:gd name="T3" fmla="*/ 87 h 61"/>
                  <a:gd name="T4" fmla="*/ 27 w 27"/>
                  <a:gd name="T5" fmla="*/ 121 h 61"/>
                  <a:gd name="T6" fmla="*/ 5 w 27"/>
                  <a:gd name="T7" fmla="*/ 147 h 61"/>
                  <a:gd name="T8" fmla="*/ 1 w 27"/>
                  <a:gd name="T9" fmla="*/ 142 h 61"/>
                  <a:gd name="T10" fmla="*/ 52 w 27"/>
                  <a:gd name="T11" fmla="*/ 63 h 61"/>
                  <a:gd name="T12" fmla="*/ 49 w 27"/>
                  <a:gd name="T13" fmla="*/ 5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61">
                    <a:moveTo>
                      <a:pt x="21" y="0"/>
                    </a:moveTo>
                    <a:cubicBezTo>
                      <a:pt x="27" y="10"/>
                      <a:pt x="26" y="26"/>
                      <a:pt x="21" y="36"/>
                    </a:cubicBezTo>
                    <a:cubicBezTo>
                      <a:pt x="19" y="40"/>
                      <a:pt x="14" y="46"/>
                      <a:pt x="11" y="50"/>
                    </a:cubicBezTo>
                    <a:cubicBezTo>
                      <a:pt x="10" y="51"/>
                      <a:pt x="4" y="59"/>
                      <a:pt x="2" y="60"/>
                    </a:cubicBezTo>
                    <a:cubicBezTo>
                      <a:pt x="0" y="61"/>
                      <a:pt x="2" y="57"/>
                      <a:pt x="1" y="59"/>
                    </a:cubicBezTo>
                    <a:cubicBezTo>
                      <a:pt x="8" y="49"/>
                      <a:pt x="19" y="38"/>
                      <a:pt x="22" y="26"/>
                    </a:cubicBezTo>
                    <a:cubicBezTo>
                      <a:pt x="23" y="19"/>
                      <a:pt x="24" y="7"/>
                      <a:pt x="21" y="2"/>
                    </a:cubicBezTo>
                  </a:path>
                </a:pathLst>
              </a:custGeom>
              <a:solidFill>
                <a:srgbClr val="A57D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89" name="Freeform 413">
                <a:extLst>
                  <a:ext uri="{FF2B5EF4-FFF2-40B4-BE49-F238E27FC236}">
                    <a16:creationId xmlns:a16="http://schemas.microsoft.com/office/drawing/2014/main" id="{AD4B7775-1C76-AA00-2182-D26871040131}"/>
                  </a:ext>
                </a:extLst>
              </p:cNvPr>
              <p:cNvSpPr>
                <a:spLocks/>
              </p:cNvSpPr>
              <p:nvPr/>
            </p:nvSpPr>
            <p:spPr bwMode="auto">
              <a:xfrm>
                <a:off x="1472" y="1710"/>
                <a:ext cx="76" cy="108"/>
              </a:xfrm>
              <a:custGeom>
                <a:avLst/>
                <a:gdLst>
                  <a:gd name="T0" fmla="*/ 1 w 58"/>
                  <a:gd name="T1" fmla="*/ 43 h 80"/>
                  <a:gd name="T2" fmla="*/ 5 w 58"/>
                  <a:gd name="T3" fmla="*/ 113 h 80"/>
                  <a:gd name="T4" fmla="*/ 13 w 58"/>
                  <a:gd name="T5" fmla="*/ 197 h 80"/>
                  <a:gd name="T6" fmla="*/ 13 w 58"/>
                  <a:gd name="T7" fmla="*/ 115 h 80"/>
                  <a:gd name="T8" fmla="*/ 13 w 58"/>
                  <a:gd name="T9" fmla="*/ 41 h 80"/>
                  <a:gd name="T10" fmla="*/ 67 w 58"/>
                  <a:gd name="T11" fmla="*/ 7 h 80"/>
                  <a:gd name="T12" fmla="*/ 131 w 58"/>
                  <a:gd name="T13" fmla="*/ 5 h 80"/>
                  <a:gd name="T14" fmla="*/ 60 w 58"/>
                  <a:gd name="T15" fmla="*/ 1 h 80"/>
                  <a:gd name="T16" fmla="*/ 1 w 58"/>
                  <a:gd name="T17" fmla="*/ 43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8" h="80">
                    <a:moveTo>
                      <a:pt x="1" y="18"/>
                    </a:moveTo>
                    <a:cubicBezTo>
                      <a:pt x="2" y="27"/>
                      <a:pt x="0" y="34"/>
                      <a:pt x="2" y="46"/>
                    </a:cubicBezTo>
                    <a:cubicBezTo>
                      <a:pt x="4" y="58"/>
                      <a:pt x="7" y="72"/>
                      <a:pt x="6" y="80"/>
                    </a:cubicBezTo>
                    <a:cubicBezTo>
                      <a:pt x="7" y="73"/>
                      <a:pt x="7" y="57"/>
                      <a:pt x="6" y="47"/>
                    </a:cubicBezTo>
                    <a:cubicBezTo>
                      <a:pt x="5" y="37"/>
                      <a:pt x="5" y="21"/>
                      <a:pt x="6" y="16"/>
                    </a:cubicBezTo>
                    <a:cubicBezTo>
                      <a:pt x="8" y="11"/>
                      <a:pt x="11" y="2"/>
                      <a:pt x="30" y="3"/>
                    </a:cubicBezTo>
                    <a:cubicBezTo>
                      <a:pt x="48" y="4"/>
                      <a:pt x="56" y="2"/>
                      <a:pt x="58" y="2"/>
                    </a:cubicBezTo>
                    <a:cubicBezTo>
                      <a:pt x="55" y="2"/>
                      <a:pt x="34" y="2"/>
                      <a:pt x="27" y="1"/>
                    </a:cubicBezTo>
                    <a:cubicBezTo>
                      <a:pt x="19" y="0"/>
                      <a:pt x="0" y="0"/>
                      <a:pt x="1" y="18"/>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0" name="Freeform 414">
                <a:extLst>
                  <a:ext uri="{FF2B5EF4-FFF2-40B4-BE49-F238E27FC236}">
                    <a16:creationId xmlns:a16="http://schemas.microsoft.com/office/drawing/2014/main" id="{804C626F-5D4E-85A8-97F7-828A307BE07F}"/>
                  </a:ext>
                </a:extLst>
              </p:cNvPr>
              <p:cNvSpPr>
                <a:spLocks/>
              </p:cNvSpPr>
              <p:nvPr/>
            </p:nvSpPr>
            <p:spPr bwMode="auto">
              <a:xfrm>
                <a:off x="1476" y="1818"/>
                <a:ext cx="55" cy="26"/>
              </a:xfrm>
              <a:custGeom>
                <a:avLst/>
                <a:gdLst>
                  <a:gd name="T0" fmla="*/ 94 w 42"/>
                  <a:gd name="T1" fmla="*/ 0 h 19"/>
                  <a:gd name="T2" fmla="*/ 45 w 42"/>
                  <a:gd name="T3" fmla="*/ 42 h 19"/>
                  <a:gd name="T4" fmla="*/ 0 w 42"/>
                  <a:gd name="T5" fmla="*/ 41 h 19"/>
                  <a:gd name="T6" fmla="*/ 50 w 42"/>
                  <a:gd name="T7" fmla="*/ 36 h 19"/>
                  <a:gd name="T8" fmla="*/ 94 w 42"/>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2" h="19">
                    <a:moveTo>
                      <a:pt x="42" y="0"/>
                    </a:moveTo>
                    <a:cubicBezTo>
                      <a:pt x="34" y="10"/>
                      <a:pt x="28" y="14"/>
                      <a:pt x="20" y="17"/>
                    </a:cubicBezTo>
                    <a:cubicBezTo>
                      <a:pt x="12" y="19"/>
                      <a:pt x="4" y="16"/>
                      <a:pt x="0" y="16"/>
                    </a:cubicBezTo>
                    <a:cubicBezTo>
                      <a:pt x="4" y="15"/>
                      <a:pt x="11" y="18"/>
                      <a:pt x="22" y="14"/>
                    </a:cubicBezTo>
                    <a:cubicBezTo>
                      <a:pt x="32" y="10"/>
                      <a:pt x="41" y="2"/>
                      <a:pt x="42" y="0"/>
                    </a:cubicBezTo>
                    <a:close/>
                  </a:path>
                </a:pathLst>
              </a:custGeom>
              <a:solidFill>
                <a:srgbClr val="814A5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1" name="Freeform 415">
                <a:extLst>
                  <a:ext uri="{FF2B5EF4-FFF2-40B4-BE49-F238E27FC236}">
                    <a16:creationId xmlns:a16="http://schemas.microsoft.com/office/drawing/2014/main" id="{E6A42D19-A817-5C92-D792-C9C95F6A6047}"/>
                  </a:ext>
                </a:extLst>
              </p:cNvPr>
              <p:cNvSpPr>
                <a:spLocks/>
              </p:cNvSpPr>
              <p:nvPr/>
            </p:nvSpPr>
            <p:spPr bwMode="auto">
              <a:xfrm>
                <a:off x="1226" y="1674"/>
                <a:ext cx="355" cy="303"/>
              </a:xfrm>
              <a:custGeom>
                <a:avLst/>
                <a:gdLst>
                  <a:gd name="T0" fmla="*/ 419 w 273"/>
                  <a:gd name="T1" fmla="*/ 62 h 225"/>
                  <a:gd name="T2" fmla="*/ 514 w 273"/>
                  <a:gd name="T3" fmla="*/ 58 h 225"/>
                  <a:gd name="T4" fmla="*/ 572 w 273"/>
                  <a:gd name="T5" fmla="*/ 62 h 225"/>
                  <a:gd name="T6" fmla="*/ 586 w 273"/>
                  <a:gd name="T7" fmla="*/ 168 h 225"/>
                  <a:gd name="T8" fmla="*/ 540 w 273"/>
                  <a:gd name="T9" fmla="*/ 234 h 225"/>
                  <a:gd name="T10" fmla="*/ 467 w 273"/>
                  <a:gd name="T11" fmla="*/ 308 h 225"/>
                  <a:gd name="T12" fmla="*/ 402 w 273"/>
                  <a:gd name="T13" fmla="*/ 318 h 225"/>
                  <a:gd name="T14" fmla="*/ 322 w 273"/>
                  <a:gd name="T15" fmla="*/ 381 h 225"/>
                  <a:gd name="T16" fmla="*/ 169 w 273"/>
                  <a:gd name="T17" fmla="*/ 477 h 225"/>
                  <a:gd name="T18" fmla="*/ 49 w 273"/>
                  <a:gd name="T19" fmla="*/ 533 h 225"/>
                  <a:gd name="T20" fmla="*/ 17 w 273"/>
                  <a:gd name="T21" fmla="*/ 382 h 225"/>
                  <a:gd name="T22" fmla="*/ 12 w 273"/>
                  <a:gd name="T23" fmla="*/ 195 h 225"/>
                  <a:gd name="T24" fmla="*/ 96 w 273"/>
                  <a:gd name="T25" fmla="*/ 40 h 225"/>
                  <a:gd name="T26" fmla="*/ 394 w 273"/>
                  <a:gd name="T27" fmla="*/ 65 h 225"/>
                  <a:gd name="T28" fmla="*/ 419 w 273"/>
                  <a:gd name="T29" fmla="*/ 62 h 22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73" h="225">
                    <a:moveTo>
                      <a:pt x="191" y="25"/>
                    </a:moveTo>
                    <a:cubicBezTo>
                      <a:pt x="201" y="22"/>
                      <a:pt x="220" y="23"/>
                      <a:pt x="234" y="24"/>
                    </a:cubicBezTo>
                    <a:cubicBezTo>
                      <a:pt x="247" y="25"/>
                      <a:pt x="250" y="24"/>
                      <a:pt x="260" y="25"/>
                    </a:cubicBezTo>
                    <a:cubicBezTo>
                      <a:pt x="272" y="26"/>
                      <a:pt x="273" y="59"/>
                      <a:pt x="267" y="69"/>
                    </a:cubicBezTo>
                    <a:cubicBezTo>
                      <a:pt x="261" y="79"/>
                      <a:pt x="254" y="82"/>
                      <a:pt x="245" y="96"/>
                    </a:cubicBezTo>
                    <a:cubicBezTo>
                      <a:pt x="237" y="109"/>
                      <a:pt x="225" y="122"/>
                      <a:pt x="212" y="126"/>
                    </a:cubicBezTo>
                    <a:cubicBezTo>
                      <a:pt x="199" y="129"/>
                      <a:pt x="188" y="121"/>
                      <a:pt x="183" y="130"/>
                    </a:cubicBezTo>
                    <a:cubicBezTo>
                      <a:pt x="177" y="138"/>
                      <a:pt x="166" y="149"/>
                      <a:pt x="147" y="156"/>
                    </a:cubicBezTo>
                    <a:cubicBezTo>
                      <a:pt x="128" y="162"/>
                      <a:pt x="93" y="181"/>
                      <a:pt x="77" y="195"/>
                    </a:cubicBezTo>
                    <a:cubicBezTo>
                      <a:pt x="61" y="210"/>
                      <a:pt x="44" y="225"/>
                      <a:pt x="22" y="218"/>
                    </a:cubicBezTo>
                    <a:cubicBezTo>
                      <a:pt x="0" y="211"/>
                      <a:pt x="9" y="171"/>
                      <a:pt x="8" y="157"/>
                    </a:cubicBezTo>
                    <a:cubicBezTo>
                      <a:pt x="7" y="143"/>
                      <a:pt x="0" y="120"/>
                      <a:pt x="5" y="80"/>
                    </a:cubicBezTo>
                    <a:cubicBezTo>
                      <a:pt x="10" y="50"/>
                      <a:pt x="19" y="26"/>
                      <a:pt x="44" y="16"/>
                    </a:cubicBezTo>
                    <a:cubicBezTo>
                      <a:pt x="88" y="0"/>
                      <a:pt x="161" y="25"/>
                      <a:pt x="179" y="27"/>
                    </a:cubicBezTo>
                    <a:cubicBezTo>
                      <a:pt x="183" y="28"/>
                      <a:pt x="187" y="26"/>
                      <a:pt x="191" y="2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92" name="Freeform 416">
                <a:extLst>
                  <a:ext uri="{FF2B5EF4-FFF2-40B4-BE49-F238E27FC236}">
                    <a16:creationId xmlns:a16="http://schemas.microsoft.com/office/drawing/2014/main" id="{D66B0B19-5ED1-115D-1FC1-AA9F5FC03007}"/>
                  </a:ext>
                </a:extLst>
              </p:cNvPr>
              <p:cNvSpPr>
                <a:spLocks/>
              </p:cNvSpPr>
              <p:nvPr/>
            </p:nvSpPr>
            <p:spPr bwMode="auto">
              <a:xfrm>
                <a:off x="1459" y="1711"/>
                <a:ext cx="23" cy="134"/>
              </a:xfrm>
              <a:custGeom>
                <a:avLst/>
                <a:gdLst>
                  <a:gd name="T0" fmla="*/ 0 w 18"/>
                  <a:gd name="T1" fmla="*/ 0 h 99"/>
                  <a:gd name="T2" fmla="*/ 15 w 18"/>
                  <a:gd name="T3" fmla="*/ 89 h 99"/>
                  <a:gd name="T4" fmla="*/ 13 w 18"/>
                  <a:gd name="T5" fmla="*/ 245 h 99"/>
                  <a:gd name="T6" fmla="*/ 0 60000 65536"/>
                  <a:gd name="T7" fmla="*/ 0 60000 65536"/>
                  <a:gd name="T8" fmla="*/ 0 60000 65536"/>
                </a:gdLst>
                <a:ahLst/>
                <a:cxnLst>
                  <a:cxn ang="T6">
                    <a:pos x="T0" y="T1"/>
                  </a:cxn>
                  <a:cxn ang="T7">
                    <a:pos x="T2" y="T3"/>
                  </a:cxn>
                  <a:cxn ang="T8">
                    <a:pos x="T4" y="T5"/>
                  </a:cxn>
                </a:cxnLst>
                <a:rect l="0" t="0" r="r" b="b"/>
                <a:pathLst>
                  <a:path w="18" h="99">
                    <a:moveTo>
                      <a:pt x="0" y="0"/>
                    </a:moveTo>
                    <a:cubicBezTo>
                      <a:pt x="9" y="1"/>
                      <a:pt x="8" y="20"/>
                      <a:pt x="7" y="36"/>
                    </a:cubicBezTo>
                    <a:cubicBezTo>
                      <a:pt x="6" y="52"/>
                      <a:pt x="18" y="77"/>
                      <a:pt x="6" y="99"/>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793" name="Freeform 417">
                <a:extLst>
                  <a:ext uri="{FF2B5EF4-FFF2-40B4-BE49-F238E27FC236}">
                    <a16:creationId xmlns:a16="http://schemas.microsoft.com/office/drawing/2014/main" id="{96485DB2-E2D0-F781-43BF-19B1C307120B}"/>
                  </a:ext>
                </a:extLst>
              </p:cNvPr>
              <p:cNvSpPr>
                <a:spLocks/>
              </p:cNvSpPr>
              <p:nvPr/>
            </p:nvSpPr>
            <p:spPr bwMode="auto">
              <a:xfrm>
                <a:off x="1297" y="3184"/>
                <a:ext cx="97" cy="857"/>
              </a:xfrm>
              <a:custGeom>
                <a:avLst/>
                <a:gdLst>
                  <a:gd name="T0" fmla="*/ 149 w 74"/>
                  <a:gd name="T1" fmla="*/ 1499 h 635"/>
                  <a:gd name="T2" fmla="*/ 143 w 74"/>
                  <a:gd name="T3" fmla="*/ 1490 h 635"/>
                  <a:gd name="T4" fmla="*/ 138 w 74"/>
                  <a:gd name="T5" fmla="*/ 1483 h 635"/>
                  <a:gd name="T6" fmla="*/ 106 w 74"/>
                  <a:gd name="T7" fmla="*/ 1429 h 635"/>
                  <a:gd name="T8" fmla="*/ 104 w 74"/>
                  <a:gd name="T9" fmla="*/ 1406 h 635"/>
                  <a:gd name="T10" fmla="*/ 123 w 74"/>
                  <a:gd name="T11" fmla="*/ 1377 h 635"/>
                  <a:gd name="T12" fmla="*/ 123 w 74"/>
                  <a:gd name="T13" fmla="*/ 1377 h 635"/>
                  <a:gd name="T14" fmla="*/ 131 w 74"/>
                  <a:gd name="T15" fmla="*/ 1363 h 635"/>
                  <a:gd name="T16" fmla="*/ 131 w 74"/>
                  <a:gd name="T17" fmla="*/ 1359 h 635"/>
                  <a:gd name="T18" fmla="*/ 131 w 74"/>
                  <a:gd name="T19" fmla="*/ 1359 h 635"/>
                  <a:gd name="T20" fmla="*/ 139 w 74"/>
                  <a:gd name="T21" fmla="*/ 1120 h 635"/>
                  <a:gd name="T22" fmla="*/ 131 w 74"/>
                  <a:gd name="T23" fmla="*/ 1000 h 635"/>
                  <a:gd name="T24" fmla="*/ 110 w 74"/>
                  <a:gd name="T25" fmla="*/ 814 h 635"/>
                  <a:gd name="T26" fmla="*/ 89 w 74"/>
                  <a:gd name="T27" fmla="*/ 563 h 635"/>
                  <a:gd name="T28" fmla="*/ 87 w 74"/>
                  <a:gd name="T29" fmla="*/ 0 h 635"/>
                  <a:gd name="T30" fmla="*/ 50 w 74"/>
                  <a:gd name="T31" fmla="*/ 1 h 635"/>
                  <a:gd name="T32" fmla="*/ 64 w 74"/>
                  <a:gd name="T33" fmla="*/ 563 h 635"/>
                  <a:gd name="T34" fmla="*/ 84 w 74"/>
                  <a:gd name="T35" fmla="*/ 818 h 635"/>
                  <a:gd name="T36" fmla="*/ 109 w 74"/>
                  <a:gd name="T37" fmla="*/ 1000 h 635"/>
                  <a:gd name="T38" fmla="*/ 118 w 74"/>
                  <a:gd name="T39" fmla="*/ 1120 h 635"/>
                  <a:gd name="T40" fmla="*/ 109 w 74"/>
                  <a:gd name="T41" fmla="*/ 1364 h 635"/>
                  <a:gd name="T42" fmla="*/ 77 w 74"/>
                  <a:gd name="T43" fmla="*/ 1408 h 635"/>
                  <a:gd name="T44" fmla="*/ 9 w 74"/>
                  <a:gd name="T45" fmla="*/ 1547 h 635"/>
                  <a:gd name="T46" fmla="*/ 31 w 74"/>
                  <a:gd name="T47" fmla="*/ 1547 h 635"/>
                  <a:gd name="T48" fmla="*/ 71 w 74"/>
                  <a:gd name="T49" fmla="*/ 1455 h 635"/>
                  <a:gd name="T50" fmla="*/ 94 w 74"/>
                  <a:gd name="T51" fmla="*/ 1454 h 635"/>
                  <a:gd name="T52" fmla="*/ 118 w 74"/>
                  <a:gd name="T53" fmla="*/ 1495 h 635"/>
                  <a:gd name="T54" fmla="*/ 123 w 74"/>
                  <a:gd name="T55" fmla="*/ 1502 h 635"/>
                  <a:gd name="T56" fmla="*/ 131 w 74"/>
                  <a:gd name="T57" fmla="*/ 1512 h 635"/>
                  <a:gd name="T58" fmla="*/ 139 w 74"/>
                  <a:gd name="T59" fmla="*/ 1561 h 635"/>
                  <a:gd name="T60" fmla="*/ 161 w 74"/>
                  <a:gd name="T61" fmla="*/ 1559 h 635"/>
                  <a:gd name="T62" fmla="*/ 149 w 74"/>
                  <a:gd name="T63" fmla="*/ 1499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74" h="635">
                    <a:moveTo>
                      <a:pt x="66" y="610"/>
                    </a:moveTo>
                    <a:cubicBezTo>
                      <a:pt x="63" y="606"/>
                      <a:pt x="63" y="606"/>
                      <a:pt x="63" y="606"/>
                    </a:cubicBezTo>
                    <a:cubicBezTo>
                      <a:pt x="61" y="603"/>
                      <a:pt x="61" y="603"/>
                      <a:pt x="61" y="603"/>
                    </a:cubicBezTo>
                    <a:cubicBezTo>
                      <a:pt x="56" y="596"/>
                      <a:pt x="52" y="588"/>
                      <a:pt x="47" y="582"/>
                    </a:cubicBezTo>
                    <a:cubicBezTo>
                      <a:pt x="45" y="580"/>
                      <a:pt x="42" y="577"/>
                      <a:pt x="46" y="572"/>
                    </a:cubicBezTo>
                    <a:cubicBezTo>
                      <a:pt x="49" y="569"/>
                      <a:pt x="52" y="565"/>
                      <a:pt x="55" y="560"/>
                    </a:cubicBezTo>
                    <a:cubicBezTo>
                      <a:pt x="55" y="560"/>
                      <a:pt x="55" y="560"/>
                      <a:pt x="55" y="560"/>
                    </a:cubicBezTo>
                    <a:cubicBezTo>
                      <a:pt x="56" y="558"/>
                      <a:pt x="57" y="556"/>
                      <a:pt x="58" y="554"/>
                    </a:cubicBezTo>
                    <a:cubicBezTo>
                      <a:pt x="58" y="554"/>
                      <a:pt x="58" y="553"/>
                      <a:pt x="58" y="553"/>
                    </a:cubicBezTo>
                    <a:cubicBezTo>
                      <a:pt x="58" y="553"/>
                      <a:pt x="58" y="553"/>
                      <a:pt x="58" y="553"/>
                    </a:cubicBezTo>
                    <a:cubicBezTo>
                      <a:pt x="69" y="526"/>
                      <a:pt x="66" y="499"/>
                      <a:pt x="62" y="456"/>
                    </a:cubicBezTo>
                    <a:cubicBezTo>
                      <a:pt x="58" y="407"/>
                      <a:pt x="58" y="407"/>
                      <a:pt x="58" y="407"/>
                    </a:cubicBezTo>
                    <a:cubicBezTo>
                      <a:pt x="55" y="373"/>
                      <a:pt x="52" y="352"/>
                      <a:pt x="49" y="331"/>
                    </a:cubicBezTo>
                    <a:cubicBezTo>
                      <a:pt x="45" y="305"/>
                      <a:pt x="41" y="279"/>
                      <a:pt x="40" y="229"/>
                    </a:cubicBezTo>
                    <a:cubicBezTo>
                      <a:pt x="38" y="143"/>
                      <a:pt x="38" y="52"/>
                      <a:pt x="38" y="0"/>
                    </a:cubicBezTo>
                    <a:cubicBezTo>
                      <a:pt x="22" y="1"/>
                      <a:pt x="22" y="1"/>
                      <a:pt x="22" y="1"/>
                    </a:cubicBezTo>
                    <a:cubicBezTo>
                      <a:pt x="22" y="53"/>
                      <a:pt x="26" y="143"/>
                      <a:pt x="28" y="229"/>
                    </a:cubicBezTo>
                    <a:cubicBezTo>
                      <a:pt x="29" y="281"/>
                      <a:pt x="33" y="306"/>
                      <a:pt x="37" y="333"/>
                    </a:cubicBezTo>
                    <a:cubicBezTo>
                      <a:pt x="40" y="353"/>
                      <a:pt x="46" y="373"/>
                      <a:pt x="48" y="407"/>
                    </a:cubicBezTo>
                    <a:cubicBezTo>
                      <a:pt x="53" y="456"/>
                      <a:pt x="53" y="456"/>
                      <a:pt x="53" y="456"/>
                    </a:cubicBezTo>
                    <a:cubicBezTo>
                      <a:pt x="58" y="502"/>
                      <a:pt x="61" y="529"/>
                      <a:pt x="48" y="555"/>
                    </a:cubicBezTo>
                    <a:cubicBezTo>
                      <a:pt x="44" y="562"/>
                      <a:pt x="40" y="565"/>
                      <a:pt x="34" y="573"/>
                    </a:cubicBezTo>
                    <a:cubicBezTo>
                      <a:pt x="19" y="593"/>
                      <a:pt x="0" y="614"/>
                      <a:pt x="4" y="629"/>
                    </a:cubicBezTo>
                    <a:cubicBezTo>
                      <a:pt x="14" y="629"/>
                      <a:pt x="14" y="629"/>
                      <a:pt x="14" y="629"/>
                    </a:cubicBezTo>
                    <a:cubicBezTo>
                      <a:pt x="12" y="622"/>
                      <a:pt x="22" y="605"/>
                      <a:pt x="31" y="592"/>
                    </a:cubicBezTo>
                    <a:cubicBezTo>
                      <a:pt x="33" y="590"/>
                      <a:pt x="40" y="589"/>
                      <a:pt x="42" y="591"/>
                    </a:cubicBezTo>
                    <a:cubicBezTo>
                      <a:pt x="46" y="596"/>
                      <a:pt x="51" y="603"/>
                      <a:pt x="53" y="608"/>
                    </a:cubicBezTo>
                    <a:cubicBezTo>
                      <a:pt x="55" y="611"/>
                      <a:pt x="55" y="611"/>
                      <a:pt x="55" y="611"/>
                    </a:cubicBezTo>
                    <a:cubicBezTo>
                      <a:pt x="58" y="615"/>
                      <a:pt x="58" y="615"/>
                      <a:pt x="58" y="615"/>
                    </a:cubicBezTo>
                    <a:cubicBezTo>
                      <a:pt x="63" y="622"/>
                      <a:pt x="63" y="627"/>
                      <a:pt x="62" y="635"/>
                    </a:cubicBezTo>
                    <a:cubicBezTo>
                      <a:pt x="72" y="634"/>
                      <a:pt x="72" y="634"/>
                      <a:pt x="72" y="634"/>
                    </a:cubicBezTo>
                    <a:cubicBezTo>
                      <a:pt x="74" y="621"/>
                      <a:pt x="70" y="617"/>
                      <a:pt x="66" y="61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4" name="Freeform 418">
                <a:extLst>
                  <a:ext uri="{FF2B5EF4-FFF2-40B4-BE49-F238E27FC236}">
                    <a16:creationId xmlns:a16="http://schemas.microsoft.com/office/drawing/2014/main" id="{9DF658C0-9A7B-232C-3843-5A2AFC59F531}"/>
                  </a:ext>
                </a:extLst>
              </p:cNvPr>
              <p:cNvSpPr>
                <a:spLocks/>
              </p:cNvSpPr>
              <p:nvPr/>
            </p:nvSpPr>
            <p:spPr bwMode="auto">
              <a:xfrm>
                <a:off x="1239" y="2639"/>
                <a:ext cx="96" cy="509"/>
              </a:xfrm>
              <a:custGeom>
                <a:avLst/>
                <a:gdLst>
                  <a:gd name="T0" fmla="*/ 104 w 74"/>
                  <a:gd name="T1" fmla="*/ 817 h 377"/>
                  <a:gd name="T2" fmla="*/ 51 w 74"/>
                  <a:gd name="T3" fmla="*/ 724 h 377"/>
                  <a:gd name="T4" fmla="*/ 51 w 74"/>
                  <a:gd name="T5" fmla="*/ 702 h 377"/>
                  <a:gd name="T6" fmla="*/ 44 w 74"/>
                  <a:gd name="T7" fmla="*/ 525 h 377"/>
                  <a:gd name="T8" fmla="*/ 38 w 74"/>
                  <a:gd name="T9" fmla="*/ 450 h 377"/>
                  <a:gd name="T10" fmla="*/ 101 w 74"/>
                  <a:gd name="T11" fmla="*/ 16 h 377"/>
                  <a:gd name="T12" fmla="*/ 79 w 74"/>
                  <a:gd name="T13" fmla="*/ 0 h 377"/>
                  <a:gd name="T14" fmla="*/ 10 w 74"/>
                  <a:gd name="T15" fmla="*/ 452 h 377"/>
                  <a:gd name="T16" fmla="*/ 17 w 74"/>
                  <a:gd name="T17" fmla="*/ 529 h 377"/>
                  <a:gd name="T18" fmla="*/ 29 w 74"/>
                  <a:gd name="T19" fmla="*/ 697 h 377"/>
                  <a:gd name="T20" fmla="*/ 23 w 74"/>
                  <a:gd name="T21" fmla="*/ 724 h 377"/>
                  <a:gd name="T22" fmla="*/ 42 w 74"/>
                  <a:gd name="T23" fmla="*/ 928 h 377"/>
                  <a:gd name="T24" fmla="*/ 52 w 74"/>
                  <a:gd name="T25" fmla="*/ 922 h 377"/>
                  <a:gd name="T26" fmla="*/ 42 w 74"/>
                  <a:gd name="T27" fmla="*/ 793 h 377"/>
                  <a:gd name="T28" fmla="*/ 51 w 74"/>
                  <a:gd name="T29" fmla="*/ 790 h 377"/>
                  <a:gd name="T30" fmla="*/ 86 w 74"/>
                  <a:gd name="T31" fmla="*/ 837 h 377"/>
                  <a:gd name="T32" fmla="*/ 141 w 74"/>
                  <a:gd name="T33" fmla="*/ 926 h 377"/>
                  <a:gd name="T34" fmla="*/ 162 w 74"/>
                  <a:gd name="T35" fmla="*/ 913 h 377"/>
                  <a:gd name="T36" fmla="*/ 104 w 74"/>
                  <a:gd name="T37" fmla="*/ 817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48" y="332"/>
                    </a:moveTo>
                    <a:cubicBezTo>
                      <a:pt x="37" y="320"/>
                      <a:pt x="26" y="309"/>
                      <a:pt x="23" y="294"/>
                    </a:cubicBezTo>
                    <a:cubicBezTo>
                      <a:pt x="23" y="285"/>
                      <a:pt x="23" y="285"/>
                      <a:pt x="23" y="285"/>
                    </a:cubicBezTo>
                    <a:cubicBezTo>
                      <a:pt x="26" y="261"/>
                      <a:pt x="23" y="237"/>
                      <a:pt x="20" y="213"/>
                    </a:cubicBezTo>
                    <a:cubicBezTo>
                      <a:pt x="17" y="183"/>
                      <a:pt x="17" y="183"/>
                      <a:pt x="17" y="183"/>
                    </a:cubicBezTo>
                    <a:cubicBezTo>
                      <a:pt x="12" y="130"/>
                      <a:pt x="14" y="56"/>
                      <a:pt x="46" y="7"/>
                    </a:cubicBezTo>
                    <a:cubicBezTo>
                      <a:pt x="36" y="0"/>
                      <a:pt x="36" y="0"/>
                      <a:pt x="36" y="0"/>
                    </a:cubicBezTo>
                    <a:cubicBezTo>
                      <a:pt x="2" y="53"/>
                      <a:pt x="0" y="129"/>
                      <a:pt x="5" y="184"/>
                    </a:cubicBezTo>
                    <a:cubicBezTo>
                      <a:pt x="8" y="215"/>
                      <a:pt x="8" y="215"/>
                      <a:pt x="8" y="215"/>
                    </a:cubicBezTo>
                    <a:cubicBezTo>
                      <a:pt x="11" y="237"/>
                      <a:pt x="15" y="261"/>
                      <a:pt x="13" y="283"/>
                    </a:cubicBezTo>
                    <a:cubicBezTo>
                      <a:pt x="11" y="294"/>
                      <a:pt x="11" y="294"/>
                      <a:pt x="11" y="294"/>
                    </a:cubicBezTo>
                    <a:cubicBezTo>
                      <a:pt x="8" y="322"/>
                      <a:pt x="5" y="350"/>
                      <a:pt x="19" y="377"/>
                    </a:cubicBezTo>
                    <a:cubicBezTo>
                      <a:pt x="24" y="375"/>
                      <a:pt x="24" y="375"/>
                      <a:pt x="24" y="375"/>
                    </a:cubicBezTo>
                    <a:cubicBezTo>
                      <a:pt x="15" y="359"/>
                      <a:pt x="17" y="340"/>
                      <a:pt x="19" y="322"/>
                    </a:cubicBezTo>
                    <a:cubicBezTo>
                      <a:pt x="19" y="320"/>
                      <a:pt x="22" y="320"/>
                      <a:pt x="23" y="321"/>
                    </a:cubicBezTo>
                    <a:cubicBezTo>
                      <a:pt x="27" y="328"/>
                      <a:pt x="33" y="334"/>
                      <a:pt x="39" y="340"/>
                    </a:cubicBezTo>
                    <a:cubicBezTo>
                      <a:pt x="49" y="352"/>
                      <a:pt x="63" y="360"/>
                      <a:pt x="65" y="376"/>
                    </a:cubicBezTo>
                    <a:cubicBezTo>
                      <a:pt x="74" y="371"/>
                      <a:pt x="74" y="371"/>
                      <a:pt x="74" y="371"/>
                    </a:cubicBezTo>
                    <a:cubicBezTo>
                      <a:pt x="71" y="351"/>
                      <a:pt x="58" y="344"/>
                      <a:pt x="48" y="33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5" name="Freeform 419">
                <a:extLst>
                  <a:ext uri="{FF2B5EF4-FFF2-40B4-BE49-F238E27FC236}">
                    <a16:creationId xmlns:a16="http://schemas.microsoft.com/office/drawing/2014/main" id="{8E5F9E6C-FF73-52FE-1080-D6E470F6CBBB}"/>
                  </a:ext>
                </a:extLst>
              </p:cNvPr>
              <p:cNvSpPr>
                <a:spLocks/>
              </p:cNvSpPr>
              <p:nvPr/>
            </p:nvSpPr>
            <p:spPr bwMode="auto">
              <a:xfrm>
                <a:off x="1292" y="2439"/>
                <a:ext cx="134" cy="1392"/>
              </a:xfrm>
              <a:custGeom>
                <a:avLst/>
                <a:gdLst>
                  <a:gd name="T0" fmla="*/ 213 w 103"/>
                  <a:gd name="T1" fmla="*/ 1946 h 1031"/>
                  <a:gd name="T2" fmla="*/ 215 w 103"/>
                  <a:gd name="T3" fmla="*/ 1724 h 1031"/>
                  <a:gd name="T4" fmla="*/ 185 w 103"/>
                  <a:gd name="T5" fmla="*/ 1393 h 1031"/>
                  <a:gd name="T6" fmla="*/ 181 w 103"/>
                  <a:gd name="T7" fmla="*/ 1245 h 1031"/>
                  <a:gd name="T8" fmla="*/ 176 w 103"/>
                  <a:gd name="T9" fmla="*/ 933 h 1031"/>
                  <a:gd name="T10" fmla="*/ 90 w 103"/>
                  <a:gd name="T11" fmla="*/ 301 h 1031"/>
                  <a:gd name="T12" fmla="*/ 38 w 103"/>
                  <a:gd name="T13" fmla="*/ 0 h 1031"/>
                  <a:gd name="T14" fmla="*/ 5 w 103"/>
                  <a:gd name="T15" fmla="*/ 12 h 1031"/>
                  <a:gd name="T16" fmla="*/ 56 w 103"/>
                  <a:gd name="T17" fmla="*/ 311 h 1031"/>
                  <a:gd name="T18" fmla="*/ 141 w 103"/>
                  <a:gd name="T19" fmla="*/ 771 h 1031"/>
                  <a:gd name="T20" fmla="*/ 139 w 103"/>
                  <a:gd name="T21" fmla="*/ 803 h 1031"/>
                  <a:gd name="T22" fmla="*/ 95 w 103"/>
                  <a:gd name="T23" fmla="*/ 879 h 1031"/>
                  <a:gd name="T24" fmla="*/ 39 w 103"/>
                  <a:gd name="T25" fmla="*/ 994 h 1031"/>
                  <a:gd name="T26" fmla="*/ 61 w 103"/>
                  <a:gd name="T27" fmla="*/ 1011 h 1031"/>
                  <a:gd name="T28" fmla="*/ 117 w 103"/>
                  <a:gd name="T29" fmla="*/ 899 h 1031"/>
                  <a:gd name="T30" fmla="*/ 141 w 103"/>
                  <a:gd name="T31" fmla="*/ 859 h 1031"/>
                  <a:gd name="T32" fmla="*/ 147 w 103"/>
                  <a:gd name="T33" fmla="*/ 864 h 1031"/>
                  <a:gd name="T34" fmla="*/ 148 w 103"/>
                  <a:gd name="T35" fmla="*/ 913 h 1031"/>
                  <a:gd name="T36" fmla="*/ 152 w 103"/>
                  <a:gd name="T37" fmla="*/ 1245 h 1031"/>
                  <a:gd name="T38" fmla="*/ 159 w 103"/>
                  <a:gd name="T39" fmla="*/ 1393 h 1031"/>
                  <a:gd name="T40" fmla="*/ 174 w 103"/>
                  <a:gd name="T41" fmla="*/ 1595 h 1031"/>
                  <a:gd name="T42" fmla="*/ 169 w 103"/>
                  <a:gd name="T43" fmla="*/ 1624 h 1031"/>
                  <a:gd name="T44" fmla="*/ 146 w 103"/>
                  <a:gd name="T45" fmla="*/ 1650 h 1031"/>
                  <a:gd name="T46" fmla="*/ 125 w 103"/>
                  <a:gd name="T47" fmla="*/ 1667 h 1031"/>
                  <a:gd name="T48" fmla="*/ 68 w 103"/>
                  <a:gd name="T49" fmla="*/ 1797 h 1031"/>
                  <a:gd name="T50" fmla="*/ 95 w 103"/>
                  <a:gd name="T51" fmla="*/ 1794 h 1031"/>
                  <a:gd name="T52" fmla="*/ 146 w 103"/>
                  <a:gd name="T53" fmla="*/ 1688 h 1031"/>
                  <a:gd name="T54" fmla="*/ 163 w 103"/>
                  <a:gd name="T55" fmla="*/ 1671 h 1031"/>
                  <a:gd name="T56" fmla="*/ 185 w 103"/>
                  <a:gd name="T57" fmla="*/ 1681 h 1031"/>
                  <a:gd name="T58" fmla="*/ 191 w 103"/>
                  <a:gd name="T59" fmla="*/ 1734 h 1031"/>
                  <a:gd name="T60" fmla="*/ 187 w 103"/>
                  <a:gd name="T61" fmla="*/ 1948 h 1031"/>
                  <a:gd name="T62" fmla="*/ 190 w 103"/>
                  <a:gd name="T63" fmla="*/ 1982 h 1031"/>
                  <a:gd name="T64" fmla="*/ 170 w 103"/>
                  <a:gd name="T65" fmla="*/ 2062 h 1031"/>
                  <a:gd name="T66" fmla="*/ 154 w 103"/>
                  <a:gd name="T67" fmla="*/ 2275 h 1031"/>
                  <a:gd name="T68" fmla="*/ 154 w 103"/>
                  <a:gd name="T69" fmla="*/ 2328 h 1031"/>
                  <a:gd name="T70" fmla="*/ 134 w 103"/>
                  <a:gd name="T71" fmla="*/ 2521 h 1031"/>
                  <a:gd name="T72" fmla="*/ 156 w 103"/>
                  <a:gd name="T73" fmla="*/ 2537 h 1031"/>
                  <a:gd name="T74" fmla="*/ 181 w 103"/>
                  <a:gd name="T75" fmla="*/ 2326 h 1031"/>
                  <a:gd name="T76" fmla="*/ 181 w 103"/>
                  <a:gd name="T77" fmla="*/ 2275 h 1031"/>
                  <a:gd name="T78" fmla="*/ 193 w 103"/>
                  <a:gd name="T79" fmla="*/ 2087 h 1031"/>
                  <a:gd name="T80" fmla="*/ 204 w 103"/>
                  <a:gd name="T81" fmla="*/ 2380 h 1031"/>
                  <a:gd name="T82" fmla="*/ 204 w 103"/>
                  <a:gd name="T83" fmla="*/ 2402 h 1031"/>
                  <a:gd name="T84" fmla="*/ 213 w 103"/>
                  <a:gd name="T85" fmla="*/ 1946 h 103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03" h="1031">
                    <a:moveTo>
                      <a:pt x="97" y="790"/>
                    </a:moveTo>
                    <a:cubicBezTo>
                      <a:pt x="96" y="764"/>
                      <a:pt x="103" y="733"/>
                      <a:pt x="98" y="701"/>
                    </a:cubicBezTo>
                    <a:cubicBezTo>
                      <a:pt x="91" y="656"/>
                      <a:pt x="85" y="610"/>
                      <a:pt x="84" y="566"/>
                    </a:cubicBezTo>
                    <a:cubicBezTo>
                      <a:pt x="82" y="506"/>
                      <a:pt x="82" y="506"/>
                      <a:pt x="82" y="506"/>
                    </a:cubicBezTo>
                    <a:cubicBezTo>
                      <a:pt x="80" y="474"/>
                      <a:pt x="78" y="456"/>
                      <a:pt x="80" y="379"/>
                    </a:cubicBezTo>
                    <a:cubicBezTo>
                      <a:pt x="81" y="309"/>
                      <a:pt x="60" y="202"/>
                      <a:pt x="41" y="122"/>
                    </a:cubicBezTo>
                    <a:cubicBezTo>
                      <a:pt x="27" y="69"/>
                      <a:pt x="15" y="17"/>
                      <a:pt x="17" y="0"/>
                    </a:cubicBezTo>
                    <a:cubicBezTo>
                      <a:pt x="2" y="5"/>
                      <a:pt x="2" y="5"/>
                      <a:pt x="2" y="5"/>
                    </a:cubicBezTo>
                    <a:cubicBezTo>
                      <a:pt x="0" y="24"/>
                      <a:pt x="11" y="69"/>
                      <a:pt x="25" y="126"/>
                    </a:cubicBezTo>
                    <a:cubicBezTo>
                      <a:pt x="39" y="184"/>
                      <a:pt x="56" y="253"/>
                      <a:pt x="64" y="313"/>
                    </a:cubicBezTo>
                    <a:cubicBezTo>
                      <a:pt x="64" y="316"/>
                      <a:pt x="64" y="325"/>
                      <a:pt x="63" y="327"/>
                    </a:cubicBezTo>
                    <a:cubicBezTo>
                      <a:pt x="58" y="338"/>
                      <a:pt x="51" y="348"/>
                      <a:pt x="43" y="357"/>
                    </a:cubicBezTo>
                    <a:cubicBezTo>
                      <a:pt x="33" y="371"/>
                      <a:pt x="22" y="384"/>
                      <a:pt x="18" y="404"/>
                    </a:cubicBezTo>
                    <a:cubicBezTo>
                      <a:pt x="28" y="411"/>
                      <a:pt x="28" y="411"/>
                      <a:pt x="28" y="411"/>
                    </a:cubicBezTo>
                    <a:cubicBezTo>
                      <a:pt x="32" y="394"/>
                      <a:pt x="43" y="378"/>
                      <a:pt x="53" y="365"/>
                    </a:cubicBezTo>
                    <a:cubicBezTo>
                      <a:pt x="57" y="360"/>
                      <a:pt x="61" y="354"/>
                      <a:pt x="64" y="349"/>
                    </a:cubicBezTo>
                    <a:cubicBezTo>
                      <a:pt x="65" y="348"/>
                      <a:pt x="67" y="349"/>
                      <a:pt x="67" y="351"/>
                    </a:cubicBezTo>
                    <a:cubicBezTo>
                      <a:pt x="68" y="358"/>
                      <a:pt x="68" y="365"/>
                      <a:pt x="68" y="371"/>
                    </a:cubicBezTo>
                    <a:cubicBezTo>
                      <a:pt x="66" y="449"/>
                      <a:pt x="68" y="474"/>
                      <a:pt x="69" y="506"/>
                    </a:cubicBezTo>
                    <a:cubicBezTo>
                      <a:pt x="72" y="566"/>
                      <a:pt x="72" y="566"/>
                      <a:pt x="72" y="566"/>
                    </a:cubicBezTo>
                    <a:cubicBezTo>
                      <a:pt x="72" y="592"/>
                      <a:pt x="75" y="620"/>
                      <a:pt x="79" y="648"/>
                    </a:cubicBezTo>
                    <a:cubicBezTo>
                      <a:pt x="79" y="650"/>
                      <a:pt x="78" y="658"/>
                      <a:pt x="77" y="660"/>
                    </a:cubicBezTo>
                    <a:cubicBezTo>
                      <a:pt x="75" y="663"/>
                      <a:pt x="71" y="666"/>
                      <a:pt x="66" y="670"/>
                    </a:cubicBezTo>
                    <a:cubicBezTo>
                      <a:pt x="57" y="678"/>
                      <a:pt x="57" y="678"/>
                      <a:pt x="57" y="678"/>
                    </a:cubicBezTo>
                    <a:cubicBezTo>
                      <a:pt x="45" y="690"/>
                      <a:pt x="30" y="710"/>
                      <a:pt x="31" y="730"/>
                    </a:cubicBezTo>
                    <a:cubicBezTo>
                      <a:pt x="43" y="729"/>
                      <a:pt x="43" y="729"/>
                      <a:pt x="43" y="729"/>
                    </a:cubicBezTo>
                    <a:cubicBezTo>
                      <a:pt x="42" y="713"/>
                      <a:pt x="56" y="696"/>
                      <a:pt x="66" y="686"/>
                    </a:cubicBezTo>
                    <a:cubicBezTo>
                      <a:pt x="74" y="679"/>
                      <a:pt x="74" y="679"/>
                      <a:pt x="74" y="679"/>
                    </a:cubicBezTo>
                    <a:cubicBezTo>
                      <a:pt x="79" y="674"/>
                      <a:pt x="83" y="679"/>
                      <a:pt x="84" y="683"/>
                    </a:cubicBezTo>
                    <a:cubicBezTo>
                      <a:pt x="85" y="690"/>
                      <a:pt x="86" y="697"/>
                      <a:pt x="87" y="704"/>
                    </a:cubicBezTo>
                    <a:cubicBezTo>
                      <a:pt x="91" y="736"/>
                      <a:pt x="84" y="766"/>
                      <a:pt x="85" y="792"/>
                    </a:cubicBezTo>
                    <a:cubicBezTo>
                      <a:pt x="86" y="796"/>
                      <a:pt x="86" y="801"/>
                      <a:pt x="86" y="805"/>
                    </a:cubicBezTo>
                    <a:cubicBezTo>
                      <a:pt x="84" y="816"/>
                      <a:pt x="81" y="827"/>
                      <a:pt x="78" y="838"/>
                    </a:cubicBezTo>
                    <a:cubicBezTo>
                      <a:pt x="71" y="865"/>
                      <a:pt x="70" y="893"/>
                      <a:pt x="70" y="924"/>
                    </a:cubicBezTo>
                    <a:cubicBezTo>
                      <a:pt x="70" y="946"/>
                      <a:pt x="70" y="946"/>
                      <a:pt x="70" y="946"/>
                    </a:cubicBezTo>
                    <a:cubicBezTo>
                      <a:pt x="71" y="975"/>
                      <a:pt x="77" y="1000"/>
                      <a:pt x="61" y="1024"/>
                    </a:cubicBezTo>
                    <a:cubicBezTo>
                      <a:pt x="71" y="1031"/>
                      <a:pt x="71" y="1031"/>
                      <a:pt x="71" y="1031"/>
                    </a:cubicBezTo>
                    <a:cubicBezTo>
                      <a:pt x="90" y="1004"/>
                      <a:pt x="83" y="975"/>
                      <a:pt x="82" y="945"/>
                    </a:cubicBezTo>
                    <a:cubicBezTo>
                      <a:pt x="82" y="924"/>
                      <a:pt x="82" y="924"/>
                      <a:pt x="82" y="924"/>
                    </a:cubicBezTo>
                    <a:cubicBezTo>
                      <a:pt x="82" y="898"/>
                      <a:pt x="81" y="873"/>
                      <a:pt x="88" y="848"/>
                    </a:cubicBezTo>
                    <a:cubicBezTo>
                      <a:pt x="89" y="914"/>
                      <a:pt x="93" y="967"/>
                      <a:pt x="93" y="967"/>
                    </a:cubicBezTo>
                    <a:cubicBezTo>
                      <a:pt x="93" y="976"/>
                      <a:pt x="93" y="976"/>
                      <a:pt x="93" y="976"/>
                    </a:cubicBezTo>
                    <a:cubicBezTo>
                      <a:pt x="93" y="975"/>
                      <a:pt x="98" y="878"/>
                      <a:pt x="97" y="79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6" name="Freeform 420">
                <a:extLst>
                  <a:ext uri="{FF2B5EF4-FFF2-40B4-BE49-F238E27FC236}">
                    <a16:creationId xmlns:a16="http://schemas.microsoft.com/office/drawing/2014/main" id="{2BE17253-2DB8-D2FD-B1FA-F343B82981D2}"/>
                  </a:ext>
                </a:extLst>
              </p:cNvPr>
              <p:cNvSpPr>
                <a:spLocks/>
              </p:cNvSpPr>
              <p:nvPr/>
            </p:nvSpPr>
            <p:spPr bwMode="auto">
              <a:xfrm>
                <a:off x="1236" y="3184"/>
                <a:ext cx="177" cy="895"/>
              </a:xfrm>
              <a:custGeom>
                <a:avLst/>
                <a:gdLst>
                  <a:gd name="T0" fmla="*/ 285 w 136"/>
                  <a:gd name="T1" fmla="*/ 1245 h 663"/>
                  <a:gd name="T2" fmla="*/ 241 w 136"/>
                  <a:gd name="T3" fmla="*/ 1141 h 663"/>
                  <a:gd name="T4" fmla="*/ 282 w 136"/>
                  <a:gd name="T5" fmla="*/ 1328 h 663"/>
                  <a:gd name="T6" fmla="*/ 271 w 136"/>
                  <a:gd name="T7" fmla="*/ 1454 h 663"/>
                  <a:gd name="T8" fmla="*/ 181 w 136"/>
                  <a:gd name="T9" fmla="*/ 1552 h 663"/>
                  <a:gd name="T10" fmla="*/ 137 w 136"/>
                  <a:gd name="T11" fmla="*/ 1542 h 663"/>
                  <a:gd name="T12" fmla="*/ 72 w 136"/>
                  <a:gd name="T13" fmla="*/ 1505 h 663"/>
                  <a:gd name="T14" fmla="*/ 72 w 136"/>
                  <a:gd name="T15" fmla="*/ 1500 h 663"/>
                  <a:gd name="T16" fmla="*/ 79 w 136"/>
                  <a:gd name="T17" fmla="*/ 1478 h 663"/>
                  <a:gd name="T18" fmla="*/ 187 w 136"/>
                  <a:gd name="T19" fmla="*/ 1259 h 663"/>
                  <a:gd name="T20" fmla="*/ 147 w 136"/>
                  <a:gd name="T21" fmla="*/ 944 h 663"/>
                  <a:gd name="T22" fmla="*/ 163 w 136"/>
                  <a:gd name="T23" fmla="*/ 108 h 663"/>
                  <a:gd name="T24" fmla="*/ 152 w 136"/>
                  <a:gd name="T25" fmla="*/ 1 h 663"/>
                  <a:gd name="T26" fmla="*/ 86 w 136"/>
                  <a:gd name="T27" fmla="*/ 377 h 663"/>
                  <a:gd name="T28" fmla="*/ 141 w 136"/>
                  <a:gd name="T29" fmla="*/ 1026 h 663"/>
                  <a:gd name="T30" fmla="*/ 102 w 136"/>
                  <a:gd name="T31" fmla="*/ 1421 h 663"/>
                  <a:gd name="T32" fmla="*/ 52 w 136"/>
                  <a:gd name="T33" fmla="*/ 1481 h 663"/>
                  <a:gd name="T34" fmla="*/ 0 w 136"/>
                  <a:gd name="T35" fmla="*/ 1525 h 663"/>
                  <a:gd name="T36" fmla="*/ 44 w 136"/>
                  <a:gd name="T37" fmla="*/ 1517 h 663"/>
                  <a:gd name="T38" fmla="*/ 60 w 136"/>
                  <a:gd name="T39" fmla="*/ 1531 h 663"/>
                  <a:gd name="T40" fmla="*/ 30 w 136"/>
                  <a:gd name="T41" fmla="*/ 1573 h 663"/>
                  <a:gd name="T42" fmla="*/ 94 w 136"/>
                  <a:gd name="T43" fmla="*/ 1552 h 663"/>
                  <a:gd name="T44" fmla="*/ 66 w 136"/>
                  <a:gd name="T45" fmla="*/ 1594 h 663"/>
                  <a:gd name="T46" fmla="*/ 124 w 136"/>
                  <a:gd name="T47" fmla="*/ 1561 h 663"/>
                  <a:gd name="T48" fmla="*/ 134 w 136"/>
                  <a:gd name="T49" fmla="*/ 1567 h 663"/>
                  <a:gd name="T50" fmla="*/ 128 w 136"/>
                  <a:gd name="T51" fmla="*/ 1615 h 663"/>
                  <a:gd name="T52" fmla="*/ 178 w 136"/>
                  <a:gd name="T53" fmla="*/ 1573 h 663"/>
                  <a:gd name="T54" fmla="*/ 217 w 136"/>
                  <a:gd name="T55" fmla="*/ 1588 h 663"/>
                  <a:gd name="T56" fmla="*/ 234 w 136"/>
                  <a:gd name="T57" fmla="*/ 1631 h 663"/>
                  <a:gd name="T58" fmla="*/ 241 w 136"/>
                  <a:gd name="T59" fmla="*/ 1569 h 663"/>
                  <a:gd name="T60" fmla="*/ 288 w 136"/>
                  <a:gd name="T61" fmla="*/ 1459 h 663"/>
                  <a:gd name="T62" fmla="*/ 299 w 136"/>
                  <a:gd name="T63" fmla="*/ 1323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6" h="663">
                    <a:moveTo>
                      <a:pt x="136" y="538"/>
                    </a:moveTo>
                    <a:cubicBezTo>
                      <a:pt x="135" y="528"/>
                      <a:pt x="132" y="517"/>
                      <a:pt x="129" y="506"/>
                    </a:cubicBezTo>
                    <a:cubicBezTo>
                      <a:pt x="124" y="490"/>
                      <a:pt x="117" y="475"/>
                      <a:pt x="122" y="462"/>
                    </a:cubicBezTo>
                    <a:cubicBezTo>
                      <a:pt x="109" y="464"/>
                      <a:pt x="109" y="464"/>
                      <a:pt x="109" y="464"/>
                    </a:cubicBezTo>
                    <a:cubicBezTo>
                      <a:pt x="103" y="480"/>
                      <a:pt x="116" y="492"/>
                      <a:pt x="121" y="510"/>
                    </a:cubicBezTo>
                    <a:cubicBezTo>
                      <a:pt x="124" y="521"/>
                      <a:pt x="127" y="531"/>
                      <a:pt x="128" y="540"/>
                    </a:cubicBezTo>
                    <a:cubicBezTo>
                      <a:pt x="128" y="552"/>
                      <a:pt x="126" y="569"/>
                      <a:pt x="124" y="583"/>
                    </a:cubicBezTo>
                    <a:cubicBezTo>
                      <a:pt x="123" y="591"/>
                      <a:pt x="123" y="591"/>
                      <a:pt x="123" y="591"/>
                    </a:cubicBezTo>
                    <a:cubicBezTo>
                      <a:pt x="123" y="591"/>
                      <a:pt x="125" y="617"/>
                      <a:pt x="113" y="626"/>
                    </a:cubicBezTo>
                    <a:cubicBezTo>
                      <a:pt x="108" y="630"/>
                      <a:pt x="97" y="634"/>
                      <a:pt x="82" y="631"/>
                    </a:cubicBezTo>
                    <a:cubicBezTo>
                      <a:pt x="68" y="628"/>
                      <a:pt x="68" y="628"/>
                      <a:pt x="68" y="628"/>
                    </a:cubicBezTo>
                    <a:cubicBezTo>
                      <a:pt x="66" y="628"/>
                      <a:pt x="64" y="627"/>
                      <a:pt x="62" y="627"/>
                    </a:cubicBezTo>
                    <a:cubicBezTo>
                      <a:pt x="62" y="627"/>
                      <a:pt x="57" y="624"/>
                      <a:pt x="56" y="625"/>
                    </a:cubicBezTo>
                    <a:cubicBezTo>
                      <a:pt x="43" y="622"/>
                      <a:pt x="34" y="616"/>
                      <a:pt x="32" y="612"/>
                    </a:cubicBezTo>
                    <a:cubicBezTo>
                      <a:pt x="32" y="611"/>
                      <a:pt x="32" y="611"/>
                      <a:pt x="32" y="610"/>
                    </a:cubicBezTo>
                    <a:cubicBezTo>
                      <a:pt x="32" y="610"/>
                      <a:pt x="32" y="610"/>
                      <a:pt x="32" y="610"/>
                    </a:cubicBezTo>
                    <a:cubicBezTo>
                      <a:pt x="32" y="610"/>
                      <a:pt x="32" y="610"/>
                      <a:pt x="32" y="610"/>
                    </a:cubicBezTo>
                    <a:cubicBezTo>
                      <a:pt x="32" y="607"/>
                      <a:pt x="33" y="604"/>
                      <a:pt x="36" y="601"/>
                    </a:cubicBezTo>
                    <a:cubicBezTo>
                      <a:pt x="41" y="594"/>
                      <a:pt x="46" y="589"/>
                      <a:pt x="52" y="584"/>
                    </a:cubicBezTo>
                    <a:cubicBezTo>
                      <a:pt x="67" y="571"/>
                      <a:pt x="82" y="558"/>
                      <a:pt x="85" y="512"/>
                    </a:cubicBezTo>
                    <a:cubicBezTo>
                      <a:pt x="86" y="486"/>
                      <a:pt x="81" y="460"/>
                      <a:pt x="73" y="416"/>
                    </a:cubicBezTo>
                    <a:cubicBezTo>
                      <a:pt x="67" y="384"/>
                      <a:pt x="67" y="384"/>
                      <a:pt x="67" y="384"/>
                    </a:cubicBezTo>
                    <a:cubicBezTo>
                      <a:pt x="56" y="327"/>
                      <a:pt x="44" y="241"/>
                      <a:pt x="51" y="154"/>
                    </a:cubicBezTo>
                    <a:cubicBezTo>
                      <a:pt x="54" y="105"/>
                      <a:pt x="65" y="69"/>
                      <a:pt x="74" y="44"/>
                    </a:cubicBezTo>
                    <a:cubicBezTo>
                      <a:pt x="79" y="25"/>
                      <a:pt x="85" y="11"/>
                      <a:pt x="85" y="0"/>
                    </a:cubicBezTo>
                    <a:cubicBezTo>
                      <a:pt x="69" y="1"/>
                      <a:pt x="69" y="1"/>
                      <a:pt x="69" y="1"/>
                    </a:cubicBezTo>
                    <a:cubicBezTo>
                      <a:pt x="69" y="9"/>
                      <a:pt x="67" y="23"/>
                      <a:pt x="62" y="40"/>
                    </a:cubicBezTo>
                    <a:cubicBezTo>
                      <a:pt x="54" y="66"/>
                      <a:pt x="42" y="102"/>
                      <a:pt x="39" y="153"/>
                    </a:cubicBezTo>
                    <a:cubicBezTo>
                      <a:pt x="32" y="241"/>
                      <a:pt x="47" y="327"/>
                      <a:pt x="58" y="385"/>
                    </a:cubicBezTo>
                    <a:cubicBezTo>
                      <a:pt x="64" y="417"/>
                      <a:pt x="64" y="417"/>
                      <a:pt x="64" y="417"/>
                    </a:cubicBezTo>
                    <a:cubicBezTo>
                      <a:pt x="72" y="459"/>
                      <a:pt x="79" y="490"/>
                      <a:pt x="78" y="513"/>
                    </a:cubicBezTo>
                    <a:cubicBezTo>
                      <a:pt x="75" y="554"/>
                      <a:pt x="60" y="566"/>
                      <a:pt x="46" y="578"/>
                    </a:cubicBezTo>
                    <a:cubicBezTo>
                      <a:pt x="39" y="584"/>
                      <a:pt x="33" y="589"/>
                      <a:pt x="27" y="597"/>
                    </a:cubicBezTo>
                    <a:cubicBezTo>
                      <a:pt x="26" y="599"/>
                      <a:pt x="25" y="601"/>
                      <a:pt x="24" y="602"/>
                    </a:cubicBezTo>
                    <a:cubicBezTo>
                      <a:pt x="23" y="604"/>
                      <a:pt x="17" y="612"/>
                      <a:pt x="15" y="613"/>
                    </a:cubicBezTo>
                    <a:cubicBezTo>
                      <a:pt x="12" y="616"/>
                      <a:pt x="7" y="619"/>
                      <a:pt x="0" y="620"/>
                    </a:cubicBezTo>
                    <a:cubicBezTo>
                      <a:pt x="1" y="624"/>
                      <a:pt x="1" y="624"/>
                      <a:pt x="1" y="624"/>
                    </a:cubicBezTo>
                    <a:cubicBezTo>
                      <a:pt x="10" y="621"/>
                      <a:pt x="16" y="622"/>
                      <a:pt x="20" y="617"/>
                    </a:cubicBezTo>
                    <a:cubicBezTo>
                      <a:pt x="20" y="617"/>
                      <a:pt x="21" y="617"/>
                      <a:pt x="21" y="617"/>
                    </a:cubicBezTo>
                    <a:cubicBezTo>
                      <a:pt x="22" y="618"/>
                      <a:pt x="26" y="621"/>
                      <a:pt x="27" y="622"/>
                    </a:cubicBezTo>
                    <a:cubicBezTo>
                      <a:pt x="21" y="626"/>
                      <a:pt x="16" y="630"/>
                      <a:pt x="11" y="635"/>
                    </a:cubicBezTo>
                    <a:cubicBezTo>
                      <a:pt x="14" y="639"/>
                      <a:pt x="14" y="639"/>
                      <a:pt x="14" y="639"/>
                    </a:cubicBezTo>
                    <a:cubicBezTo>
                      <a:pt x="19" y="633"/>
                      <a:pt x="28" y="631"/>
                      <a:pt x="35" y="628"/>
                    </a:cubicBezTo>
                    <a:cubicBezTo>
                      <a:pt x="36" y="629"/>
                      <a:pt x="39" y="630"/>
                      <a:pt x="42" y="631"/>
                    </a:cubicBezTo>
                    <a:cubicBezTo>
                      <a:pt x="43" y="631"/>
                      <a:pt x="43" y="633"/>
                      <a:pt x="42" y="633"/>
                    </a:cubicBezTo>
                    <a:cubicBezTo>
                      <a:pt x="37" y="637"/>
                      <a:pt x="32" y="641"/>
                      <a:pt x="30" y="648"/>
                    </a:cubicBezTo>
                    <a:cubicBezTo>
                      <a:pt x="34" y="649"/>
                      <a:pt x="34" y="649"/>
                      <a:pt x="34" y="649"/>
                    </a:cubicBezTo>
                    <a:cubicBezTo>
                      <a:pt x="37" y="640"/>
                      <a:pt x="49" y="638"/>
                      <a:pt x="56" y="634"/>
                    </a:cubicBezTo>
                    <a:cubicBezTo>
                      <a:pt x="57" y="634"/>
                      <a:pt x="58" y="635"/>
                      <a:pt x="60" y="635"/>
                    </a:cubicBezTo>
                    <a:cubicBezTo>
                      <a:pt x="60" y="635"/>
                      <a:pt x="61" y="636"/>
                      <a:pt x="61" y="637"/>
                    </a:cubicBezTo>
                    <a:cubicBezTo>
                      <a:pt x="56" y="642"/>
                      <a:pt x="53" y="648"/>
                      <a:pt x="54" y="656"/>
                    </a:cubicBezTo>
                    <a:cubicBezTo>
                      <a:pt x="58" y="656"/>
                      <a:pt x="58" y="656"/>
                      <a:pt x="58" y="656"/>
                    </a:cubicBezTo>
                    <a:cubicBezTo>
                      <a:pt x="57" y="648"/>
                      <a:pt x="67" y="639"/>
                      <a:pt x="70" y="638"/>
                    </a:cubicBezTo>
                    <a:cubicBezTo>
                      <a:pt x="73" y="637"/>
                      <a:pt x="81" y="639"/>
                      <a:pt x="81" y="639"/>
                    </a:cubicBezTo>
                    <a:cubicBezTo>
                      <a:pt x="85" y="640"/>
                      <a:pt x="88" y="640"/>
                      <a:pt x="91" y="641"/>
                    </a:cubicBezTo>
                    <a:cubicBezTo>
                      <a:pt x="95" y="641"/>
                      <a:pt x="98" y="645"/>
                      <a:pt x="98" y="645"/>
                    </a:cubicBezTo>
                    <a:cubicBezTo>
                      <a:pt x="97" y="651"/>
                      <a:pt x="100" y="657"/>
                      <a:pt x="101" y="663"/>
                    </a:cubicBezTo>
                    <a:cubicBezTo>
                      <a:pt x="106" y="663"/>
                      <a:pt x="106" y="663"/>
                      <a:pt x="106" y="663"/>
                    </a:cubicBezTo>
                    <a:cubicBezTo>
                      <a:pt x="105" y="657"/>
                      <a:pt x="105" y="651"/>
                      <a:pt x="105" y="645"/>
                    </a:cubicBezTo>
                    <a:cubicBezTo>
                      <a:pt x="105" y="645"/>
                      <a:pt x="104" y="639"/>
                      <a:pt x="109" y="638"/>
                    </a:cubicBezTo>
                    <a:cubicBezTo>
                      <a:pt x="114" y="637"/>
                      <a:pt x="117" y="635"/>
                      <a:pt x="121" y="632"/>
                    </a:cubicBezTo>
                    <a:cubicBezTo>
                      <a:pt x="130" y="625"/>
                      <a:pt x="130" y="612"/>
                      <a:pt x="131" y="593"/>
                    </a:cubicBezTo>
                    <a:cubicBezTo>
                      <a:pt x="132" y="583"/>
                      <a:pt x="132" y="583"/>
                      <a:pt x="132" y="583"/>
                    </a:cubicBezTo>
                    <a:cubicBezTo>
                      <a:pt x="134" y="568"/>
                      <a:pt x="136" y="551"/>
                      <a:pt x="136" y="53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7" name="Freeform 421">
                <a:extLst>
                  <a:ext uri="{FF2B5EF4-FFF2-40B4-BE49-F238E27FC236}">
                    <a16:creationId xmlns:a16="http://schemas.microsoft.com/office/drawing/2014/main" id="{159D0FF8-0B12-323E-7CAD-D13DE2F36C15}"/>
                  </a:ext>
                </a:extLst>
              </p:cNvPr>
              <p:cNvSpPr>
                <a:spLocks/>
              </p:cNvSpPr>
              <p:nvPr/>
            </p:nvSpPr>
            <p:spPr bwMode="auto">
              <a:xfrm>
                <a:off x="1017" y="1405"/>
                <a:ext cx="177" cy="768"/>
              </a:xfrm>
              <a:custGeom>
                <a:avLst/>
                <a:gdLst>
                  <a:gd name="T0" fmla="*/ 56 w 136"/>
                  <a:gd name="T1" fmla="*/ 583 h 569"/>
                  <a:gd name="T2" fmla="*/ 34 w 136"/>
                  <a:gd name="T3" fmla="*/ 807 h 569"/>
                  <a:gd name="T4" fmla="*/ 12 w 136"/>
                  <a:gd name="T5" fmla="*/ 1007 h 569"/>
                  <a:gd name="T6" fmla="*/ 7 w 136"/>
                  <a:gd name="T7" fmla="*/ 1239 h 569"/>
                  <a:gd name="T8" fmla="*/ 12 w 136"/>
                  <a:gd name="T9" fmla="*/ 1397 h 569"/>
                  <a:gd name="T10" fmla="*/ 34 w 136"/>
                  <a:gd name="T11" fmla="*/ 1400 h 569"/>
                  <a:gd name="T12" fmla="*/ 34 w 136"/>
                  <a:gd name="T13" fmla="*/ 1239 h 569"/>
                  <a:gd name="T14" fmla="*/ 38 w 136"/>
                  <a:gd name="T15" fmla="*/ 1015 h 569"/>
                  <a:gd name="T16" fmla="*/ 60 w 136"/>
                  <a:gd name="T17" fmla="*/ 808 h 569"/>
                  <a:gd name="T18" fmla="*/ 81 w 136"/>
                  <a:gd name="T19" fmla="*/ 584 h 569"/>
                  <a:gd name="T20" fmla="*/ 299 w 136"/>
                  <a:gd name="T21" fmla="*/ 24 h 569"/>
                  <a:gd name="T22" fmla="*/ 286 w 136"/>
                  <a:gd name="T23" fmla="*/ 0 h 569"/>
                  <a:gd name="T24" fmla="*/ 56 w 136"/>
                  <a:gd name="T25" fmla="*/ 583 h 56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6" h="569">
                    <a:moveTo>
                      <a:pt x="25" y="237"/>
                    </a:moveTo>
                    <a:cubicBezTo>
                      <a:pt x="15" y="328"/>
                      <a:pt x="15" y="328"/>
                      <a:pt x="15" y="328"/>
                    </a:cubicBezTo>
                    <a:cubicBezTo>
                      <a:pt x="12" y="367"/>
                      <a:pt x="10" y="386"/>
                      <a:pt x="5" y="410"/>
                    </a:cubicBezTo>
                    <a:cubicBezTo>
                      <a:pt x="0" y="434"/>
                      <a:pt x="2" y="470"/>
                      <a:pt x="3" y="504"/>
                    </a:cubicBezTo>
                    <a:cubicBezTo>
                      <a:pt x="4" y="527"/>
                      <a:pt x="6" y="549"/>
                      <a:pt x="5" y="568"/>
                    </a:cubicBezTo>
                    <a:cubicBezTo>
                      <a:pt x="15" y="569"/>
                      <a:pt x="15" y="569"/>
                      <a:pt x="15" y="569"/>
                    </a:cubicBezTo>
                    <a:cubicBezTo>
                      <a:pt x="16" y="550"/>
                      <a:pt x="16" y="527"/>
                      <a:pt x="15" y="504"/>
                    </a:cubicBezTo>
                    <a:cubicBezTo>
                      <a:pt x="14" y="470"/>
                      <a:pt x="12" y="435"/>
                      <a:pt x="17" y="413"/>
                    </a:cubicBezTo>
                    <a:cubicBezTo>
                      <a:pt x="22" y="388"/>
                      <a:pt x="24" y="368"/>
                      <a:pt x="27" y="329"/>
                    </a:cubicBezTo>
                    <a:cubicBezTo>
                      <a:pt x="37" y="238"/>
                      <a:pt x="37" y="238"/>
                      <a:pt x="37" y="238"/>
                    </a:cubicBezTo>
                    <a:cubicBezTo>
                      <a:pt x="48" y="131"/>
                      <a:pt x="104" y="30"/>
                      <a:pt x="136" y="10"/>
                    </a:cubicBezTo>
                    <a:cubicBezTo>
                      <a:pt x="130" y="0"/>
                      <a:pt x="130" y="0"/>
                      <a:pt x="130" y="0"/>
                    </a:cubicBezTo>
                    <a:cubicBezTo>
                      <a:pt x="96" y="21"/>
                      <a:pt x="37" y="126"/>
                      <a:pt x="25" y="2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8" name="Freeform 422">
                <a:extLst>
                  <a:ext uri="{FF2B5EF4-FFF2-40B4-BE49-F238E27FC236}">
                    <a16:creationId xmlns:a16="http://schemas.microsoft.com/office/drawing/2014/main" id="{ED9D8F67-8734-B7FD-E94C-8A02159682CE}"/>
                  </a:ext>
                </a:extLst>
              </p:cNvPr>
              <p:cNvSpPr>
                <a:spLocks/>
              </p:cNvSpPr>
              <p:nvPr/>
            </p:nvSpPr>
            <p:spPr bwMode="auto">
              <a:xfrm>
                <a:off x="932" y="2459"/>
                <a:ext cx="132" cy="75"/>
              </a:xfrm>
              <a:custGeom>
                <a:avLst/>
                <a:gdLst>
                  <a:gd name="T0" fmla="*/ 85 w 101"/>
                  <a:gd name="T1" fmla="*/ 121 h 55"/>
                  <a:gd name="T2" fmla="*/ 226 w 101"/>
                  <a:gd name="T3" fmla="*/ 71 h 55"/>
                  <a:gd name="T4" fmla="*/ 205 w 101"/>
                  <a:gd name="T5" fmla="*/ 61 h 55"/>
                  <a:gd name="T6" fmla="*/ 93 w 101"/>
                  <a:gd name="T7" fmla="*/ 98 h 55"/>
                  <a:gd name="T8" fmla="*/ 29 w 101"/>
                  <a:gd name="T9" fmla="*/ 1 h 55"/>
                  <a:gd name="T10" fmla="*/ 7 w 101"/>
                  <a:gd name="T11" fmla="*/ 0 h 55"/>
                  <a:gd name="T12" fmla="*/ 85 w 101"/>
                  <a:gd name="T13" fmla="*/ 121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38" y="48"/>
                    </a:moveTo>
                    <a:cubicBezTo>
                      <a:pt x="60" y="55"/>
                      <a:pt x="89" y="51"/>
                      <a:pt x="101" y="28"/>
                    </a:cubicBezTo>
                    <a:cubicBezTo>
                      <a:pt x="92" y="24"/>
                      <a:pt x="92" y="24"/>
                      <a:pt x="92" y="24"/>
                    </a:cubicBezTo>
                    <a:cubicBezTo>
                      <a:pt x="83" y="41"/>
                      <a:pt x="59" y="44"/>
                      <a:pt x="41" y="39"/>
                    </a:cubicBezTo>
                    <a:cubicBezTo>
                      <a:pt x="26" y="34"/>
                      <a:pt x="10" y="21"/>
                      <a:pt x="13" y="1"/>
                    </a:cubicBezTo>
                    <a:cubicBezTo>
                      <a:pt x="3" y="0"/>
                      <a:pt x="3" y="0"/>
                      <a:pt x="3" y="0"/>
                    </a:cubicBezTo>
                    <a:cubicBezTo>
                      <a:pt x="0" y="22"/>
                      <a:pt x="14" y="41"/>
                      <a:pt x="38" y="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799" name="Freeform 423">
                <a:extLst>
                  <a:ext uri="{FF2B5EF4-FFF2-40B4-BE49-F238E27FC236}">
                    <a16:creationId xmlns:a16="http://schemas.microsoft.com/office/drawing/2014/main" id="{C50FA687-5053-D3B1-793F-CEC79CE77DFA}"/>
                  </a:ext>
                </a:extLst>
              </p:cNvPr>
              <p:cNvSpPr>
                <a:spLocks/>
              </p:cNvSpPr>
              <p:nvPr/>
            </p:nvSpPr>
            <p:spPr bwMode="auto">
              <a:xfrm>
                <a:off x="867" y="1918"/>
                <a:ext cx="253" cy="688"/>
              </a:xfrm>
              <a:custGeom>
                <a:avLst/>
                <a:gdLst>
                  <a:gd name="T0" fmla="*/ 323 w 194"/>
                  <a:gd name="T1" fmla="*/ 719 h 510"/>
                  <a:gd name="T2" fmla="*/ 393 w 194"/>
                  <a:gd name="T3" fmla="*/ 58 h 510"/>
                  <a:gd name="T4" fmla="*/ 387 w 194"/>
                  <a:gd name="T5" fmla="*/ 35 h 510"/>
                  <a:gd name="T6" fmla="*/ 385 w 194"/>
                  <a:gd name="T7" fmla="*/ 0 h 510"/>
                  <a:gd name="T8" fmla="*/ 363 w 194"/>
                  <a:gd name="T9" fmla="*/ 7 h 510"/>
                  <a:gd name="T10" fmla="*/ 365 w 194"/>
                  <a:gd name="T11" fmla="*/ 40 h 510"/>
                  <a:gd name="T12" fmla="*/ 370 w 194"/>
                  <a:gd name="T13" fmla="*/ 63 h 510"/>
                  <a:gd name="T14" fmla="*/ 304 w 194"/>
                  <a:gd name="T15" fmla="*/ 711 h 510"/>
                  <a:gd name="T16" fmla="*/ 301 w 194"/>
                  <a:gd name="T17" fmla="*/ 1005 h 510"/>
                  <a:gd name="T18" fmla="*/ 265 w 194"/>
                  <a:gd name="T19" fmla="*/ 1205 h 510"/>
                  <a:gd name="T20" fmla="*/ 213 w 194"/>
                  <a:gd name="T21" fmla="*/ 1224 h 510"/>
                  <a:gd name="T22" fmla="*/ 141 w 194"/>
                  <a:gd name="T23" fmla="*/ 1105 h 510"/>
                  <a:gd name="T24" fmla="*/ 177 w 194"/>
                  <a:gd name="T25" fmla="*/ 870 h 510"/>
                  <a:gd name="T26" fmla="*/ 196 w 194"/>
                  <a:gd name="T27" fmla="*/ 818 h 510"/>
                  <a:gd name="T28" fmla="*/ 239 w 194"/>
                  <a:gd name="T29" fmla="*/ 479 h 510"/>
                  <a:gd name="T30" fmla="*/ 233 w 194"/>
                  <a:gd name="T31" fmla="*/ 401 h 510"/>
                  <a:gd name="T32" fmla="*/ 286 w 194"/>
                  <a:gd name="T33" fmla="*/ 96 h 510"/>
                  <a:gd name="T34" fmla="*/ 270 w 194"/>
                  <a:gd name="T35" fmla="*/ 78 h 510"/>
                  <a:gd name="T36" fmla="*/ 211 w 194"/>
                  <a:gd name="T37" fmla="*/ 401 h 510"/>
                  <a:gd name="T38" fmla="*/ 216 w 194"/>
                  <a:gd name="T39" fmla="*/ 479 h 510"/>
                  <a:gd name="T40" fmla="*/ 175 w 194"/>
                  <a:gd name="T41" fmla="*/ 809 h 510"/>
                  <a:gd name="T42" fmla="*/ 158 w 194"/>
                  <a:gd name="T43" fmla="*/ 859 h 510"/>
                  <a:gd name="T44" fmla="*/ 129 w 194"/>
                  <a:gd name="T45" fmla="*/ 940 h 510"/>
                  <a:gd name="T46" fmla="*/ 107 w 194"/>
                  <a:gd name="T47" fmla="*/ 970 h 510"/>
                  <a:gd name="T48" fmla="*/ 0 w 194"/>
                  <a:gd name="T49" fmla="*/ 1153 h 510"/>
                  <a:gd name="T50" fmla="*/ 1 w 194"/>
                  <a:gd name="T51" fmla="*/ 1153 h 510"/>
                  <a:gd name="T52" fmla="*/ 108 w 194"/>
                  <a:gd name="T53" fmla="*/ 992 h 510"/>
                  <a:gd name="T54" fmla="*/ 116 w 194"/>
                  <a:gd name="T55" fmla="*/ 1000 h 510"/>
                  <a:gd name="T56" fmla="*/ 116 w 194"/>
                  <a:gd name="T57" fmla="*/ 1013 h 510"/>
                  <a:gd name="T58" fmla="*/ 104 w 194"/>
                  <a:gd name="T59" fmla="*/ 1039 h 510"/>
                  <a:gd name="T60" fmla="*/ 39 w 194"/>
                  <a:gd name="T61" fmla="*/ 1112 h 510"/>
                  <a:gd name="T62" fmla="*/ 44 w 194"/>
                  <a:gd name="T63" fmla="*/ 1114 h 510"/>
                  <a:gd name="T64" fmla="*/ 107 w 194"/>
                  <a:gd name="T65" fmla="*/ 1058 h 510"/>
                  <a:gd name="T66" fmla="*/ 113 w 194"/>
                  <a:gd name="T67" fmla="*/ 1064 h 510"/>
                  <a:gd name="T68" fmla="*/ 119 w 194"/>
                  <a:gd name="T69" fmla="*/ 1110 h 510"/>
                  <a:gd name="T70" fmla="*/ 203 w 194"/>
                  <a:gd name="T71" fmla="*/ 1245 h 510"/>
                  <a:gd name="T72" fmla="*/ 279 w 194"/>
                  <a:gd name="T73" fmla="*/ 1225 h 510"/>
                  <a:gd name="T74" fmla="*/ 321 w 194"/>
                  <a:gd name="T75" fmla="*/ 994 h 510"/>
                  <a:gd name="T76" fmla="*/ 323 w 194"/>
                  <a:gd name="T77" fmla="*/ 719 h 51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94" h="510">
                    <a:moveTo>
                      <a:pt x="146" y="293"/>
                    </a:moveTo>
                    <a:cubicBezTo>
                      <a:pt x="184" y="196"/>
                      <a:pt x="194" y="108"/>
                      <a:pt x="177" y="24"/>
                    </a:cubicBezTo>
                    <a:cubicBezTo>
                      <a:pt x="175" y="14"/>
                      <a:pt x="175" y="14"/>
                      <a:pt x="175" y="14"/>
                    </a:cubicBezTo>
                    <a:cubicBezTo>
                      <a:pt x="174" y="10"/>
                      <a:pt x="174" y="5"/>
                      <a:pt x="173" y="0"/>
                    </a:cubicBezTo>
                    <a:cubicBezTo>
                      <a:pt x="163" y="3"/>
                      <a:pt x="163" y="3"/>
                      <a:pt x="163" y="3"/>
                    </a:cubicBezTo>
                    <a:cubicBezTo>
                      <a:pt x="164" y="7"/>
                      <a:pt x="165" y="11"/>
                      <a:pt x="165" y="16"/>
                    </a:cubicBezTo>
                    <a:cubicBezTo>
                      <a:pt x="167" y="26"/>
                      <a:pt x="167" y="26"/>
                      <a:pt x="167" y="26"/>
                    </a:cubicBezTo>
                    <a:cubicBezTo>
                      <a:pt x="183" y="108"/>
                      <a:pt x="174" y="194"/>
                      <a:pt x="137" y="290"/>
                    </a:cubicBezTo>
                    <a:cubicBezTo>
                      <a:pt x="125" y="320"/>
                      <a:pt x="116" y="365"/>
                      <a:pt x="136" y="409"/>
                    </a:cubicBezTo>
                    <a:cubicBezTo>
                      <a:pt x="146" y="434"/>
                      <a:pt x="146" y="469"/>
                      <a:pt x="120" y="491"/>
                    </a:cubicBezTo>
                    <a:cubicBezTo>
                      <a:pt x="112" y="498"/>
                      <a:pt x="103" y="500"/>
                      <a:pt x="96" y="498"/>
                    </a:cubicBezTo>
                    <a:cubicBezTo>
                      <a:pt x="81" y="492"/>
                      <a:pt x="68" y="470"/>
                      <a:pt x="64" y="450"/>
                    </a:cubicBezTo>
                    <a:cubicBezTo>
                      <a:pt x="55" y="412"/>
                      <a:pt x="67" y="385"/>
                      <a:pt x="80" y="354"/>
                    </a:cubicBezTo>
                    <a:cubicBezTo>
                      <a:pt x="88" y="333"/>
                      <a:pt x="88" y="333"/>
                      <a:pt x="88" y="333"/>
                    </a:cubicBezTo>
                    <a:cubicBezTo>
                      <a:pt x="105" y="291"/>
                      <a:pt x="107" y="240"/>
                      <a:pt x="107" y="195"/>
                    </a:cubicBezTo>
                    <a:cubicBezTo>
                      <a:pt x="107" y="185"/>
                      <a:pt x="106" y="174"/>
                      <a:pt x="105" y="163"/>
                    </a:cubicBezTo>
                    <a:cubicBezTo>
                      <a:pt x="103" y="119"/>
                      <a:pt x="100" y="68"/>
                      <a:pt x="129" y="39"/>
                    </a:cubicBezTo>
                    <a:cubicBezTo>
                      <a:pt x="122" y="32"/>
                      <a:pt x="122" y="32"/>
                      <a:pt x="122" y="32"/>
                    </a:cubicBezTo>
                    <a:cubicBezTo>
                      <a:pt x="90" y="64"/>
                      <a:pt x="93" y="117"/>
                      <a:pt x="95" y="163"/>
                    </a:cubicBezTo>
                    <a:cubicBezTo>
                      <a:pt x="96" y="175"/>
                      <a:pt x="97" y="186"/>
                      <a:pt x="97" y="195"/>
                    </a:cubicBezTo>
                    <a:cubicBezTo>
                      <a:pt x="97" y="239"/>
                      <a:pt x="95" y="289"/>
                      <a:pt x="79" y="330"/>
                    </a:cubicBezTo>
                    <a:cubicBezTo>
                      <a:pt x="71" y="350"/>
                      <a:pt x="71" y="350"/>
                      <a:pt x="71" y="350"/>
                    </a:cubicBezTo>
                    <a:cubicBezTo>
                      <a:pt x="66" y="361"/>
                      <a:pt x="62" y="372"/>
                      <a:pt x="58" y="383"/>
                    </a:cubicBezTo>
                    <a:cubicBezTo>
                      <a:pt x="57" y="385"/>
                      <a:pt x="51" y="393"/>
                      <a:pt x="48" y="395"/>
                    </a:cubicBezTo>
                    <a:cubicBezTo>
                      <a:pt x="24" y="412"/>
                      <a:pt x="7" y="438"/>
                      <a:pt x="0" y="470"/>
                    </a:cubicBezTo>
                    <a:cubicBezTo>
                      <a:pt x="1" y="470"/>
                      <a:pt x="1" y="470"/>
                      <a:pt x="1" y="470"/>
                    </a:cubicBezTo>
                    <a:cubicBezTo>
                      <a:pt x="7" y="441"/>
                      <a:pt x="28" y="420"/>
                      <a:pt x="49" y="404"/>
                    </a:cubicBezTo>
                    <a:cubicBezTo>
                      <a:pt x="50" y="403"/>
                      <a:pt x="53" y="405"/>
                      <a:pt x="52" y="407"/>
                    </a:cubicBezTo>
                    <a:cubicBezTo>
                      <a:pt x="52" y="409"/>
                      <a:pt x="52" y="411"/>
                      <a:pt x="52" y="413"/>
                    </a:cubicBezTo>
                    <a:cubicBezTo>
                      <a:pt x="51" y="415"/>
                      <a:pt x="48" y="422"/>
                      <a:pt x="47" y="423"/>
                    </a:cubicBezTo>
                    <a:cubicBezTo>
                      <a:pt x="35" y="430"/>
                      <a:pt x="27" y="439"/>
                      <a:pt x="18" y="453"/>
                    </a:cubicBezTo>
                    <a:cubicBezTo>
                      <a:pt x="20" y="454"/>
                      <a:pt x="20" y="454"/>
                      <a:pt x="20" y="454"/>
                    </a:cubicBezTo>
                    <a:cubicBezTo>
                      <a:pt x="27" y="442"/>
                      <a:pt x="38" y="437"/>
                      <a:pt x="48" y="431"/>
                    </a:cubicBezTo>
                    <a:cubicBezTo>
                      <a:pt x="49" y="431"/>
                      <a:pt x="51" y="432"/>
                      <a:pt x="51" y="434"/>
                    </a:cubicBezTo>
                    <a:cubicBezTo>
                      <a:pt x="52" y="440"/>
                      <a:pt x="53" y="446"/>
                      <a:pt x="54" y="452"/>
                    </a:cubicBezTo>
                    <a:cubicBezTo>
                      <a:pt x="58" y="469"/>
                      <a:pt x="70" y="499"/>
                      <a:pt x="92" y="507"/>
                    </a:cubicBezTo>
                    <a:cubicBezTo>
                      <a:pt x="100" y="510"/>
                      <a:pt x="112" y="510"/>
                      <a:pt x="126" y="499"/>
                    </a:cubicBezTo>
                    <a:cubicBezTo>
                      <a:pt x="156" y="474"/>
                      <a:pt x="157" y="433"/>
                      <a:pt x="145" y="405"/>
                    </a:cubicBezTo>
                    <a:cubicBezTo>
                      <a:pt x="126" y="364"/>
                      <a:pt x="136" y="322"/>
                      <a:pt x="146" y="293"/>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0" name="Freeform 424">
                <a:extLst>
                  <a:ext uri="{FF2B5EF4-FFF2-40B4-BE49-F238E27FC236}">
                    <a16:creationId xmlns:a16="http://schemas.microsoft.com/office/drawing/2014/main" id="{C1C5329D-0822-2874-6510-72FC93C12BAF}"/>
                  </a:ext>
                </a:extLst>
              </p:cNvPr>
              <p:cNvSpPr>
                <a:spLocks/>
              </p:cNvSpPr>
              <p:nvPr/>
            </p:nvSpPr>
            <p:spPr bwMode="auto">
              <a:xfrm>
                <a:off x="939" y="2527"/>
                <a:ext cx="121" cy="181"/>
              </a:xfrm>
              <a:custGeom>
                <a:avLst/>
                <a:gdLst>
                  <a:gd name="T0" fmla="*/ 0 w 93"/>
                  <a:gd name="T1" fmla="*/ 5 h 134"/>
                  <a:gd name="T2" fmla="*/ 17 w 93"/>
                  <a:gd name="T3" fmla="*/ 120 h 134"/>
                  <a:gd name="T4" fmla="*/ 35 w 93"/>
                  <a:gd name="T5" fmla="*/ 301 h 134"/>
                  <a:gd name="T6" fmla="*/ 35 w 93"/>
                  <a:gd name="T7" fmla="*/ 303 h 134"/>
                  <a:gd name="T8" fmla="*/ 38 w 93"/>
                  <a:gd name="T9" fmla="*/ 303 h 134"/>
                  <a:gd name="T10" fmla="*/ 49 w 93"/>
                  <a:gd name="T11" fmla="*/ 303 h 134"/>
                  <a:gd name="T12" fmla="*/ 68 w 93"/>
                  <a:gd name="T13" fmla="*/ 203 h 134"/>
                  <a:gd name="T14" fmla="*/ 68 w 93"/>
                  <a:gd name="T15" fmla="*/ 203 h 134"/>
                  <a:gd name="T16" fmla="*/ 68 w 93"/>
                  <a:gd name="T17" fmla="*/ 209 h 134"/>
                  <a:gd name="T18" fmla="*/ 90 w 93"/>
                  <a:gd name="T19" fmla="*/ 330 h 134"/>
                  <a:gd name="T20" fmla="*/ 101 w 93"/>
                  <a:gd name="T21" fmla="*/ 324 h 134"/>
                  <a:gd name="T22" fmla="*/ 112 w 93"/>
                  <a:gd name="T23" fmla="*/ 230 h 134"/>
                  <a:gd name="T24" fmla="*/ 117 w 93"/>
                  <a:gd name="T25" fmla="*/ 162 h 134"/>
                  <a:gd name="T26" fmla="*/ 117 w 93"/>
                  <a:gd name="T27" fmla="*/ 209 h 134"/>
                  <a:gd name="T28" fmla="*/ 117 w 93"/>
                  <a:gd name="T29" fmla="*/ 219 h 134"/>
                  <a:gd name="T30" fmla="*/ 125 w 93"/>
                  <a:gd name="T31" fmla="*/ 281 h 134"/>
                  <a:gd name="T32" fmla="*/ 134 w 93"/>
                  <a:gd name="T33" fmla="*/ 286 h 134"/>
                  <a:gd name="T34" fmla="*/ 159 w 93"/>
                  <a:gd name="T35" fmla="*/ 207 h 134"/>
                  <a:gd name="T36" fmla="*/ 168 w 93"/>
                  <a:gd name="T37" fmla="*/ 135 h 134"/>
                  <a:gd name="T38" fmla="*/ 168 w 93"/>
                  <a:gd name="T39" fmla="*/ 140 h 134"/>
                  <a:gd name="T40" fmla="*/ 167 w 93"/>
                  <a:gd name="T41" fmla="*/ 176 h 134"/>
                  <a:gd name="T42" fmla="*/ 167 w 93"/>
                  <a:gd name="T43" fmla="*/ 212 h 134"/>
                  <a:gd name="T44" fmla="*/ 181 w 93"/>
                  <a:gd name="T45" fmla="*/ 239 h 134"/>
                  <a:gd name="T46" fmla="*/ 187 w 93"/>
                  <a:gd name="T47" fmla="*/ 232 h 134"/>
                  <a:gd name="T48" fmla="*/ 193 w 93"/>
                  <a:gd name="T49" fmla="*/ 41 h 134"/>
                  <a:gd name="T50" fmla="*/ 183 w 93"/>
                  <a:gd name="T51" fmla="*/ 41 h 134"/>
                  <a:gd name="T52" fmla="*/ 193 w 93"/>
                  <a:gd name="T53" fmla="*/ 100 h 134"/>
                  <a:gd name="T54" fmla="*/ 181 w 93"/>
                  <a:gd name="T55" fmla="*/ 232 h 134"/>
                  <a:gd name="T56" fmla="*/ 176 w 93"/>
                  <a:gd name="T57" fmla="*/ 139 h 134"/>
                  <a:gd name="T58" fmla="*/ 170 w 93"/>
                  <a:gd name="T59" fmla="*/ 99 h 134"/>
                  <a:gd name="T60" fmla="*/ 168 w 93"/>
                  <a:gd name="T61" fmla="*/ 100 h 134"/>
                  <a:gd name="T62" fmla="*/ 152 w 93"/>
                  <a:gd name="T63" fmla="*/ 199 h 134"/>
                  <a:gd name="T64" fmla="*/ 134 w 93"/>
                  <a:gd name="T65" fmla="*/ 276 h 134"/>
                  <a:gd name="T66" fmla="*/ 125 w 93"/>
                  <a:gd name="T67" fmla="*/ 223 h 134"/>
                  <a:gd name="T68" fmla="*/ 125 w 93"/>
                  <a:gd name="T69" fmla="*/ 212 h 134"/>
                  <a:gd name="T70" fmla="*/ 125 w 93"/>
                  <a:gd name="T71" fmla="*/ 128 h 134"/>
                  <a:gd name="T72" fmla="*/ 114 w 93"/>
                  <a:gd name="T73" fmla="*/ 126 h 134"/>
                  <a:gd name="T74" fmla="*/ 103 w 93"/>
                  <a:gd name="T75" fmla="*/ 224 h 134"/>
                  <a:gd name="T76" fmla="*/ 94 w 93"/>
                  <a:gd name="T77" fmla="*/ 317 h 134"/>
                  <a:gd name="T78" fmla="*/ 74 w 93"/>
                  <a:gd name="T79" fmla="*/ 207 h 134"/>
                  <a:gd name="T80" fmla="*/ 68 w 93"/>
                  <a:gd name="T81" fmla="*/ 113 h 134"/>
                  <a:gd name="T82" fmla="*/ 57 w 93"/>
                  <a:gd name="T83" fmla="*/ 203 h 134"/>
                  <a:gd name="T84" fmla="*/ 44 w 93"/>
                  <a:gd name="T85" fmla="*/ 296 h 134"/>
                  <a:gd name="T86" fmla="*/ 27 w 93"/>
                  <a:gd name="T87" fmla="*/ 120 h 134"/>
                  <a:gd name="T88" fmla="*/ 17 w 93"/>
                  <a:gd name="T89" fmla="*/ 0 h 134"/>
                  <a:gd name="T90" fmla="*/ 0 w 93"/>
                  <a:gd name="T91" fmla="*/ 5 h 1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3" h="134">
                    <a:moveTo>
                      <a:pt x="0" y="2"/>
                    </a:moveTo>
                    <a:cubicBezTo>
                      <a:pt x="3" y="13"/>
                      <a:pt x="8" y="31"/>
                      <a:pt x="8" y="49"/>
                    </a:cubicBezTo>
                    <a:cubicBezTo>
                      <a:pt x="9" y="78"/>
                      <a:pt x="6" y="107"/>
                      <a:pt x="16" y="122"/>
                    </a:cubicBezTo>
                    <a:cubicBezTo>
                      <a:pt x="16" y="123"/>
                      <a:pt x="16" y="123"/>
                      <a:pt x="16" y="123"/>
                    </a:cubicBezTo>
                    <a:cubicBezTo>
                      <a:pt x="17" y="123"/>
                      <a:pt x="17" y="123"/>
                      <a:pt x="17" y="123"/>
                    </a:cubicBezTo>
                    <a:cubicBezTo>
                      <a:pt x="20" y="126"/>
                      <a:pt x="22" y="123"/>
                      <a:pt x="22" y="123"/>
                    </a:cubicBezTo>
                    <a:cubicBezTo>
                      <a:pt x="28" y="120"/>
                      <a:pt x="29" y="112"/>
                      <a:pt x="31" y="82"/>
                    </a:cubicBezTo>
                    <a:cubicBezTo>
                      <a:pt x="31" y="82"/>
                      <a:pt x="31" y="82"/>
                      <a:pt x="31" y="82"/>
                    </a:cubicBezTo>
                    <a:cubicBezTo>
                      <a:pt x="31" y="83"/>
                      <a:pt x="31" y="84"/>
                      <a:pt x="31" y="85"/>
                    </a:cubicBezTo>
                    <a:cubicBezTo>
                      <a:pt x="32" y="121"/>
                      <a:pt x="33" y="133"/>
                      <a:pt x="41" y="134"/>
                    </a:cubicBezTo>
                    <a:cubicBezTo>
                      <a:pt x="46" y="132"/>
                      <a:pt x="46" y="132"/>
                      <a:pt x="46" y="132"/>
                    </a:cubicBezTo>
                    <a:cubicBezTo>
                      <a:pt x="50" y="128"/>
                      <a:pt x="50" y="118"/>
                      <a:pt x="51" y="93"/>
                    </a:cubicBezTo>
                    <a:cubicBezTo>
                      <a:pt x="52" y="84"/>
                      <a:pt x="52" y="73"/>
                      <a:pt x="53" y="66"/>
                    </a:cubicBezTo>
                    <a:cubicBezTo>
                      <a:pt x="53" y="71"/>
                      <a:pt x="53" y="79"/>
                      <a:pt x="53" y="85"/>
                    </a:cubicBezTo>
                    <a:cubicBezTo>
                      <a:pt x="53" y="86"/>
                      <a:pt x="53" y="89"/>
                      <a:pt x="53" y="89"/>
                    </a:cubicBezTo>
                    <a:cubicBezTo>
                      <a:pt x="53" y="109"/>
                      <a:pt x="54" y="111"/>
                      <a:pt x="57" y="114"/>
                    </a:cubicBezTo>
                    <a:cubicBezTo>
                      <a:pt x="61" y="116"/>
                      <a:pt x="61" y="116"/>
                      <a:pt x="61" y="116"/>
                    </a:cubicBezTo>
                    <a:cubicBezTo>
                      <a:pt x="68" y="116"/>
                      <a:pt x="69" y="112"/>
                      <a:pt x="72" y="84"/>
                    </a:cubicBezTo>
                    <a:cubicBezTo>
                      <a:pt x="73" y="75"/>
                      <a:pt x="74" y="63"/>
                      <a:pt x="76" y="55"/>
                    </a:cubicBezTo>
                    <a:cubicBezTo>
                      <a:pt x="76" y="56"/>
                      <a:pt x="76" y="56"/>
                      <a:pt x="76" y="57"/>
                    </a:cubicBezTo>
                    <a:cubicBezTo>
                      <a:pt x="76" y="61"/>
                      <a:pt x="76" y="67"/>
                      <a:pt x="75" y="71"/>
                    </a:cubicBezTo>
                    <a:cubicBezTo>
                      <a:pt x="75" y="77"/>
                      <a:pt x="75" y="82"/>
                      <a:pt x="75" y="86"/>
                    </a:cubicBezTo>
                    <a:cubicBezTo>
                      <a:pt x="75" y="95"/>
                      <a:pt x="77" y="97"/>
                      <a:pt x="82" y="97"/>
                    </a:cubicBezTo>
                    <a:cubicBezTo>
                      <a:pt x="83" y="97"/>
                      <a:pt x="84" y="96"/>
                      <a:pt x="85" y="94"/>
                    </a:cubicBezTo>
                    <a:cubicBezTo>
                      <a:pt x="90" y="87"/>
                      <a:pt x="93" y="32"/>
                      <a:pt x="88" y="16"/>
                    </a:cubicBezTo>
                    <a:cubicBezTo>
                      <a:pt x="83" y="16"/>
                      <a:pt x="83" y="16"/>
                      <a:pt x="83" y="16"/>
                    </a:cubicBezTo>
                    <a:cubicBezTo>
                      <a:pt x="85" y="21"/>
                      <a:pt x="88" y="30"/>
                      <a:pt x="88" y="41"/>
                    </a:cubicBezTo>
                    <a:cubicBezTo>
                      <a:pt x="88" y="54"/>
                      <a:pt x="86" y="94"/>
                      <a:pt x="82" y="94"/>
                    </a:cubicBezTo>
                    <a:cubicBezTo>
                      <a:pt x="75" y="94"/>
                      <a:pt x="80" y="63"/>
                      <a:pt x="80" y="56"/>
                    </a:cubicBezTo>
                    <a:cubicBezTo>
                      <a:pt x="80" y="48"/>
                      <a:pt x="81" y="42"/>
                      <a:pt x="78" y="40"/>
                    </a:cubicBezTo>
                    <a:cubicBezTo>
                      <a:pt x="77" y="39"/>
                      <a:pt x="77" y="40"/>
                      <a:pt x="76" y="41"/>
                    </a:cubicBezTo>
                    <a:cubicBezTo>
                      <a:pt x="69" y="42"/>
                      <a:pt x="72" y="52"/>
                      <a:pt x="69" y="81"/>
                    </a:cubicBezTo>
                    <a:cubicBezTo>
                      <a:pt x="69" y="88"/>
                      <a:pt x="66" y="112"/>
                      <a:pt x="61" y="112"/>
                    </a:cubicBezTo>
                    <a:cubicBezTo>
                      <a:pt x="57" y="113"/>
                      <a:pt x="57" y="94"/>
                      <a:pt x="57" y="90"/>
                    </a:cubicBezTo>
                    <a:cubicBezTo>
                      <a:pt x="57" y="89"/>
                      <a:pt x="57" y="86"/>
                      <a:pt x="57" y="86"/>
                    </a:cubicBezTo>
                    <a:cubicBezTo>
                      <a:pt x="57" y="64"/>
                      <a:pt x="61" y="55"/>
                      <a:pt x="57" y="52"/>
                    </a:cubicBezTo>
                    <a:cubicBezTo>
                      <a:pt x="55" y="51"/>
                      <a:pt x="54" y="50"/>
                      <a:pt x="52" y="51"/>
                    </a:cubicBezTo>
                    <a:cubicBezTo>
                      <a:pt x="45" y="52"/>
                      <a:pt x="48" y="61"/>
                      <a:pt x="47" y="91"/>
                    </a:cubicBezTo>
                    <a:cubicBezTo>
                      <a:pt x="46" y="100"/>
                      <a:pt x="49" y="129"/>
                      <a:pt x="42" y="129"/>
                    </a:cubicBezTo>
                    <a:cubicBezTo>
                      <a:pt x="34" y="130"/>
                      <a:pt x="34" y="96"/>
                      <a:pt x="34" y="84"/>
                    </a:cubicBezTo>
                    <a:cubicBezTo>
                      <a:pt x="33" y="54"/>
                      <a:pt x="37" y="46"/>
                      <a:pt x="31" y="46"/>
                    </a:cubicBezTo>
                    <a:cubicBezTo>
                      <a:pt x="24" y="46"/>
                      <a:pt x="27" y="54"/>
                      <a:pt x="26" y="82"/>
                    </a:cubicBezTo>
                    <a:cubicBezTo>
                      <a:pt x="26" y="92"/>
                      <a:pt x="28" y="118"/>
                      <a:pt x="20" y="120"/>
                    </a:cubicBezTo>
                    <a:cubicBezTo>
                      <a:pt x="13" y="122"/>
                      <a:pt x="13" y="73"/>
                      <a:pt x="12" y="49"/>
                    </a:cubicBezTo>
                    <a:cubicBezTo>
                      <a:pt x="11" y="30"/>
                      <a:pt x="11" y="12"/>
                      <a:pt x="8" y="0"/>
                    </a:cubicBezTo>
                    <a:lnTo>
                      <a:pt x="0" y="2"/>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1" name="Freeform 425">
                <a:extLst>
                  <a:ext uri="{FF2B5EF4-FFF2-40B4-BE49-F238E27FC236}">
                    <a16:creationId xmlns:a16="http://schemas.microsoft.com/office/drawing/2014/main" id="{CEB810BA-07F5-13DE-38D1-AE7111AD9B28}"/>
                  </a:ext>
                </a:extLst>
              </p:cNvPr>
              <p:cNvSpPr>
                <a:spLocks/>
              </p:cNvSpPr>
              <p:nvPr/>
            </p:nvSpPr>
            <p:spPr bwMode="auto">
              <a:xfrm>
                <a:off x="952" y="2605"/>
                <a:ext cx="25" cy="14"/>
              </a:xfrm>
              <a:custGeom>
                <a:avLst/>
                <a:gdLst>
                  <a:gd name="T0" fmla="*/ 1 w 19"/>
                  <a:gd name="T1" fmla="*/ 0 h 10"/>
                  <a:gd name="T2" fmla="*/ 0 w 19"/>
                  <a:gd name="T3" fmla="*/ 15 h 10"/>
                  <a:gd name="T4" fmla="*/ 29 w 19"/>
                  <a:gd name="T5" fmla="*/ 20 h 10"/>
                  <a:gd name="T6" fmla="*/ 37 w 19"/>
                  <a:gd name="T7" fmla="*/ 28 h 10"/>
                  <a:gd name="T8" fmla="*/ 43 w 19"/>
                  <a:gd name="T9" fmla="*/ 15 h 10"/>
                  <a:gd name="T10" fmla="*/ 32 w 19"/>
                  <a:gd name="T11" fmla="*/ 11 h 10"/>
                  <a:gd name="T12" fmla="*/ 1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 y="0"/>
                    </a:moveTo>
                    <a:cubicBezTo>
                      <a:pt x="0" y="6"/>
                      <a:pt x="0" y="6"/>
                      <a:pt x="0" y="6"/>
                    </a:cubicBezTo>
                    <a:cubicBezTo>
                      <a:pt x="5" y="6"/>
                      <a:pt x="10" y="6"/>
                      <a:pt x="13" y="7"/>
                    </a:cubicBezTo>
                    <a:cubicBezTo>
                      <a:pt x="16" y="10"/>
                      <a:pt x="16" y="10"/>
                      <a:pt x="16" y="10"/>
                    </a:cubicBezTo>
                    <a:cubicBezTo>
                      <a:pt x="19" y="6"/>
                      <a:pt x="19" y="6"/>
                      <a:pt x="19" y="6"/>
                    </a:cubicBezTo>
                    <a:cubicBezTo>
                      <a:pt x="14" y="4"/>
                      <a:pt x="14" y="4"/>
                      <a:pt x="14" y="4"/>
                    </a:cubicBezTo>
                    <a:cubicBezTo>
                      <a:pt x="11" y="1"/>
                      <a:pt x="8" y="0"/>
                      <a:pt x="1" y="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2" name="Freeform 426">
                <a:extLst>
                  <a:ext uri="{FF2B5EF4-FFF2-40B4-BE49-F238E27FC236}">
                    <a16:creationId xmlns:a16="http://schemas.microsoft.com/office/drawing/2014/main" id="{CF0C7603-8CED-5105-0AB2-D620CE8E65AA}"/>
                  </a:ext>
                </a:extLst>
              </p:cNvPr>
              <p:cNvSpPr>
                <a:spLocks/>
              </p:cNvSpPr>
              <p:nvPr/>
            </p:nvSpPr>
            <p:spPr bwMode="auto">
              <a:xfrm>
                <a:off x="1012" y="2611"/>
                <a:ext cx="22" cy="9"/>
              </a:xfrm>
              <a:custGeom>
                <a:avLst/>
                <a:gdLst>
                  <a:gd name="T0" fmla="*/ 1 w 17"/>
                  <a:gd name="T1" fmla="*/ 5 h 7"/>
                  <a:gd name="T2" fmla="*/ 0 w 17"/>
                  <a:gd name="T3" fmla="*/ 5 h 7"/>
                  <a:gd name="T4" fmla="*/ 1 w 17"/>
                  <a:gd name="T5" fmla="*/ 13 h 7"/>
                  <a:gd name="T6" fmla="*/ 1 w 17"/>
                  <a:gd name="T7" fmla="*/ 13 h 7"/>
                  <a:gd name="T8" fmla="*/ 36 w 17"/>
                  <a:gd name="T9" fmla="*/ 6 h 7"/>
                  <a:gd name="T10" fmla="*/ 30 w 17"/>
                  <a:gd name="T11" fmla="*/ 0 h 7"/>
                  <a:gd name="T12" fmla="*/ 30 w 17"/>
                  <a:gd name="T13" fmla="*/ 0 h 7"/>
                  <a:gd name="T14" fmla="*/ 1 w 17"/>
                  <a:gd name="T15" fmla="*/ 5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7">
                    <a:moveTo>
                      <a:pt x="1" y="2"/>
                    </a:moveTo>
                    <a:cubicBezTo>
                      <a:pt x="0" y="2"/>
                      <a:pt x="0" y="2"/>
                      <a:pt x="0" y="2"/>
                    </a:cubicBezTo>
                    <a:cubicBezTo>
                      <a:pt x="1" y="6"/>
                      <a:pt x="1" y="6"/>
                      <a:pt x="1" y="6"/>
                    </a:cubicBezTo>
                    <a:cubicBezTo>
                      <a:pt x="1" y="6"/>
                      <a:pt x="1" y="6"/>
                      <a:pt x="1" y="6"/>
                    </a:cubicBezTo>
                    <a:cubicBezTo>
                      <a:pt x="8" y="5"/>
                      <a:pt x="15" y="7"/>
                      <a:pt x="17" y="3"/>
                    </a:cubicBezTo>
                    <a:cubicBezTo>
                      <a:pt x="14" y="0"/>
                      <a:pt x="14" y="0"/>
                      <a:pt x="14" y="0"/>
                    </a:cubicBezTo>
                    <a:cubicBezTo>
                      <a:pt x="14" y="0"/>
                      <a:pt x="14" y="0"/>
                      <a:pt x="14" y="0"/>
                    </a:cubicBezTo>
                    <a:cubicBezTo>
                      <a:pt x="14" y="1"/>
                      <a:pt x="8" y="1"/>
                      <a:pt x="1" y="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3" name="Freeform 427">
                <a:extLst>
                  <a:ext uri="{FF2B5EF4-FFF2-40B4-BE49-F238E27FC236}">
                    <a16:creationId xmlns:a16="http://schemas.microsoft.com/office/drawing/2014/main" id="{89A3FAD8-2613-91DF-4897-F5AD611F2925}"/>
                  </a:ext>
                </a:extLst>
              </p:cNvPr>
              <p:cNvSpPr>
                <a:spLocks/>
              </p:cNvSpPr>
              <p:nvPr/>
            </p:nvSpPr>
            <p:spPr bwMode="auto">
              <a:xfrm>
                <a:off x="956" y="2520"/>
                <a:ext cx="27" cy="54"/>
              </a:xfrm>
              <a:custGeom>
                <a:avLst/>
                <a:gdLst>
                  <a:gd name="T0" fmla="*/ 23 w 21"/>
                  <a:gd name="T1" fmla="*/ 27 h 40"/>
                  <a:gd name="T2" fmla="*/ 15 w 21"/>
                  <a:gd name="T3" fmla="*/ 57 h 40"/>
                  <a:gd name="T4" fmla="*/ 10 w 21"/>
                  <a:gd name="T5" fmla="*/ 63 h 40"/>
                  <a:gd name="T6" fmla="*/ 1 w 21"/>
                  <a:gd name="T7" fmla="*/ 99 h 40"/>
                  <a:gd name="T8" fmla="*/ 19 w 21"/>
                  <a:gd name="T9" fmla="*/ 97 h 40"/>
                  <a:gd name="T10" fmla="*/ 24 w 21"/>
                  <a:gd name="T11" fmla="*/ 74 h 40"/>
                  <a:gd name="T12" fmla="*/ 30 w 21"/>
                  <a:gd name="T13" fmla="*/ 66 h 40"/>
                  <a:gd name="T14" fmla="*/ 40 w 21"/>
                  <a:gd name="T15" fmla="*/ 30 h 40"/>
                  <a:gd name="T16" fmla="*/ 45 w 21"/>
                  <a:gd name="T17" fmla="*/ 7 h 40"/>
                  <a:gd name="T18" fmla="*/ 30 w 21"/>
                  <a:gd name="T19" fmla="*/ 0 h 40"/>
                  <a:gd name="T20" fmla="*/ 23 w 21"/>
                  <a:gd name="T21" fmla="*/ 27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0" y="15"/>
                      <a:pt x="9" y="19"/>
                      <a:pt x="7" y="23"/>
                    </a:cubicBezTo>
                    <a:cubicBezTo>
                      <a:pt x="5" y="26"/>
                      <a:pt x="5" y="26"/>
                      <a:pt x="5" y="26"/>
                    </a:cubicBezTo>
                    <a:cubicBezTo>
                      <a:pt x="3" y="29"/>
                      <a:pt x="0" y="33"/>
                      <a:pt x="1" y="40"/>
                    </a:cubicBezTo>
                    <a:cubicBezTo>
                      <a:pt x="9" y="39"/>
                      <a:pt x="9" y="39"/>
                      <a:pt x="9" y="39"/>
                    </a:cubicBezTo>
                    <a:cubicBezTo>
                      <a:pt x="9" y="35"/>
                      <a:pt x="10" y="33"/>
                      <a:pt x="12" y="30"/>
                    </a:cubicBezTo>
                    <a:cubicBezTo>
                      <a:pt x="14" y="27"/>
                      <a:pt x="14" y="27"/>
                      <a:pt x="14" y="27"/>
                    </a:cubicBezTo>
                    <a:cubicBezTo>
                      <a:pt x="17" y="22"/>
                      <a:pt x="18" y="17"/>
                      <a:pt x="19" y="12"/>
                    </a:cubicBezTo>
                    <a:cubicBezTo>
                      <a:pt x="19" y="9"/>
                      <a:pt x="20" y="6"/>
                      <a:pt x="21" y="3"/>
                    </a:cubicBezTo>
                    <a:cubicBezTo>
                      <a:pt x="14" y="0"/>
                      <a:pt x="14" y="0"/>
                      <a:pt x="14" y="0"/>
                    </a:cubicBezTo>
                    <a:cubicBezTo>
                      <a:pt x="12" y="3"/>
                      <a:pt x="12" y="7"/>
                      <a:pt x="11" y="1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4" name="Freeform 428">
                <a:extLst>
                  <a:ext uri="{FF2B5EF4-FFF2-40B4-BE49-F238E27FC236}">
                    <a16:creationId xmlns:a16="http://schemas.microsoft.com/office/drawing/2014/main" id="{4B61C8F3-64AD-062C-287E-B0BC524B76C6}"/>
                  </a:ext>
                </a:extLst>
              </p:cNvPr>
              <p:cNvSpPr>
                <a:spLocks/>
              </p:cNvSpPr>
              <p:nvPr/>
            </p:nvSpPr>
            <p:spPr bwMode="auto">
              <a:xfrm>
                <a:off x="992" y="2524"/>
                <a:ext cx="17" cy="76"/>
              </a:xfrm>
              <a:custGeom>
                <a:avLst/>
                <a:gdLst>
                  <a:gd name="T0" fmla="*/ 12 w 13"/>
                  <a:gd name="T1" fmla="*/ 0 h 56"/>
                  <a:gd name="T2" fmla="*/ 7 w 13"/>
                  <a:gd name="T3" fmla="*/ 48 h 56"/>
                  <a:gd name="T4" fmla="*/ 1 w 13"/>
                  <a:gd name="T5" fmla="*/ 98 h 56"/>
                  <a:gd name="T6" fmla="*/ 1 w 13"/>
                  <a:gd name="T7" fmla="*/ 105 h 56"/>
                  <a:gd name="T8" fmla="*/ 0 w 13"/>
                  <a:gd name="T9" fmla="*/ 128 h 56"/>
                  <a:gd name="T10" fmla="*/ 13 w 13"/>
                  <a:gd name="T11" fmla="*/ 140 h 56"/>
                  <a:gd name="T12" fmla="*/ 21 w 13"/>
                  <a:gd name="T13" fmla="*/ 105 h 56"/>
                  <a:gd name="T14" fmla="*/ 21 w 13"/>
                  <a:gd name="T15" fmla="*/ 98 h 56"/>
                  <a:gd name="T16" fmla="*/ 24 w 13"/>
                  <a:gd name="T17" fmla="*/ 53 h 56"/>
                  <a:gd name="T18" fmla="*/ 29 w 13"/>
                  <a:gd name="T19" fmla="*/ 0 h 56"/>
                  <a:gd name="T20" fmla="*/ 12 w 13"/>
                  <a:gd name="T21" fmla="*/ 0 h 5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56">
                    <a:moveTo>
                      <a:pt x="5" y="0"/>
                    </a:moveTo>
                    <a:cubicBezTo>
                      <a:pt x="5" y="7"/>
                      <a:pt x="4" y="13"/>
                      <a:pt x="3" y="19"/>
                    </a:cubicBezTo>
                    <a:cubicBezTo>
                      <a:pt x="2" y="26"/>
                      <a:pt x="1" y="32"/>
                      <a:pt x="1" y="39"/>
                    </a:cubicBezTo>
                    <a:cubicBezTo>
                      <a:pt x="1" y="42"/>
                      <a:pt x="1" y="42"/>
                      <a:pt x="1" y="42"/>
                    </a:cubicBezTo>
                    <a:cubicBezTo>
                      <a:pt x="1" y="46"/>
                      <a:pt x="1" y="49"/>
                      <a:pt x="0" y="51"/>
                    </a:cubicBezTo>
                    <a:cubicBezTo>
                      <a:pt x="6" y="56"/>
                      <a:pt x="6" y="56"/>
                      <a:pt x="6" y="56"/>
                    </a:cubicBezTo>
                    <a:cubicBezTo>
                      <a:pt x="10" y="52"/>
                      <a:pt x="9" y="46"/>
                      <a:pt x="9" y="42"/>
                    </a:cubicBezTo>
                    <a:cubicBezTo>
                      <a:pt x="9" y="39"/>
                      <a:pt x="9" y="39"/>
                      <a:pt x="9" y="39"/>
                    </a:cubicBezTo>
                    <a:cubicBezTo>
                      <a:pt x="9" y="33"/>
                      <a:pt x="10" y="27"/>
                      <a:pt x="11" y="21"/>
                    </a:cubicBezTo>
                    <a:cubicBezTo>
                      <a:pt x="12" y="14"/>
                      <a:pt x="13" y="7"/>
                      <a:pt x="13" y="0"/>
                    </a:cubicBezTo>
                    <a:lnTo>
                      <a:pt x="5" y="0"/>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5" name="Freeform 429">
                <a:extLst>
                  <a:ext uri="{FF2B5EF4-FFF2-40B4-BE49-F238E27FC236}">
                    <a16:creationId xmlns:a16="http://schemas.microsoft.com/office/drawing/2014/main" id="{DC626A8D-2E4A-D5C6-6FDB-5FD1CC0B52F5}"/>
                  </a:ext>
                </a:extLst>
              </p:cNvPr>
              <p:cNvSpPr>
                <a:spLocks/>
              </p:cNvSpPr>
              <p:nvPr/>
            </p:nvSpPr>
            <p:spPr bwMode="auto">
              <a:xfrm>
                <a:off x="1016" y="2523"/>
                <a:ext cx="23" cy="52"/>
              </a:xfrm>
              <a:custGeom>
                <a:avLst/>
                <a:gdLst>
                  <a:gd name="T0" fmla="*/ 24 w 18"/>
                  <a:gd name="T1" fmla="*/ 92 h 39"/>
                  <a:gd name="T2" fmla="*/ 37 w 18"/>
                  <a:gd name="T3" fmla="*/ 80 h 39"/>
                  <a:gd name="T4" fmla="*/ 23 w 18"/>
                  <a:gd name="T5" fmla="*/ 0 h 39"/>
                  <a:gd name="T6" fmla="*/ 6 w 18"/>
                  <a:gd name="T7" fmla="*/ 0 h 39"/>
                  <a:gd name="T8" fmla="*/ 24 w 18"/>
                  <a:gd name="T9" fmla="*/ 92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9">
                    <a:moveTo>
                      <a:pt x="12" y="39"/>
                    </a:moveTo>
                    <a:cubicBezTo>
                      <a:pt x="18" y="34"/>
                      <a:pt x="18" y="34"/>
                      <a:pt x="18" y="34"/>
                    </a:cubicBezTo>
                    <a:cubicBezTo>
                      <a:pt x="13" y="26"/>
                      <a:pt x="9" y="8"/>
                      <a:pt x="11" y="0"/>
                    </a:cubicBezTo>
                    <a:cubicBezTo>
                      <a:pt x="3" y="0"/>
                      <a:pt x="3" y="0"/>
                      <a:pt x="3" y="0"/>
                    </a:cubicBezTo>
                    <a:cubicBezTo>
                      <a:pt x="0" y="11"/>
                      <a:pt x="6" y="30"/>
                      <a:pt x="12" y="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6" name="Freeform 430">
                <a:extLst>
                  <a:ext uri="{FF2B5EF4-FFF2-40B4-BE49-F238E27FC236}">
                    <a16:creationId xmlns:a16="http://schemas.microsoft.com/office/drawing/2014/main" id="{BBE972C6-80F9-51EF-B18E-3C03E373A34D}"/>
                  </a:ext>
                </a:extLst>
              </p:cNvPr>
              <p:cNvSpPr>
                <a:spLocks/>
              </p:cNvSpPr>
              <p:nvPr/>
            </p:nvSpPr>
            <p:spPr bwMode="auto">
              <a:xfrm>
                <a:off x="960" y="2164"/>
                <a:ext cx="109" cy="295"/>
              </a:xfrm>
              <a:custGeom>
                <a:avLst/>
                <a:gdLst>
                  <a:gd name="T0" fmla="*/ 103 w 84"/>
                  <a:gd name="T1" fmla="*/ 256 h 219"/>
                  <a:gd name="T2" fmla="*/ 104 w 84"/>
                  <a:gd name="T3" fmla="*/ 252 h 219"/>
                  <a:gd name="T4" fmla="*/ 125 w 84"/>
                  <a:gd name="T5" fmla="*/ 106 h 219"/>
                  <a:gd name="T6" fmla="*/ 134 w 84"/>
                  <a:gd name="T7" fmla="*/ 104 h 219"/>
                  <a:gd name="T8" fmla="*/ 140 w 84"/>
                  <a:gd name="T9" fmla="*/ 113 h 219"/>
                  <a:gd name="T10" fmla="*/ 169 w 84"/>
                  <a:gd name="T11" fmla="*/ 193 h 219"/>
                  <a:gd name="T12" fmla="*/ 183 w 84"/>
                  <a:gd name="T13" fmla="*/ 183 h 219"/>
                  <a:gd name="T14" fmla="*/ 154 w 84"/>
                  <a:gd name="T15" fmla="*/ 100 h 219"/>
                  <a:gd name="T16" fmla="*/ 130 w 84"/>
                  <a:gd name="T17" fmla="*/ 42 h 219"/>
                  <a:gd name="T18" fmla="*/ 130 w 84"/>
                  <a:gd name="T19" fmla="*/ 0 h 219"/>
                  <a:gd name="T20" fmla="*/ 112 w 84"/>
                  <a:gd name="T21" fmla="*/ 1 h 219"/>
                  <a:gd name="T22" fmla="*/ 112 w 84"/>
                  <a:gd name="T23" fmla="*/ 12 h 219"/>
                  <a:gd name="T24" fmla="*/ 108 w 84"/>
                  <a:gd name="T25" fmla="*/ 12 h 219"/>
                  <a:gd name="T26" fmla="*/ 109 w 84"/>
                  <a:gd name="T27" fmla="*/ 69 h 219"/>
                  <a:gd name="T28" fmla="*/ 87 w 84"/>
                  <a:gd name="T29" fmla="*/ 247 h 219"/>
                  <a:gd name="T30" fmla="*/ 87 w 84"/>
                  <a:gd name="T31" fmla="*/ 255 h 219"/>
                  <a:gd name="T32" fmla="*/ 55 w 84"/>
                  <a:gd name="T33" fmla="*/ 354 h 219"/>
                  <a:gd name="T34" fmla="*/ 35 w 84"/>
                  <a:gd name="T35" fmla="*/ 380 h 219"/>
                  <a:gd name="T36" fmla="*/ 0 w 84"/>
                  <a:gd name="T37" fmla="*/ 430 h 219"/>
                  <a:gd name="T38" fmla="*/ 13 w 84"/>
                  <a:gd name="T39" fmla="*/ 435 h 219"/>
                  <a:gd name="T40" fmla="*/ 35 w 84"/>
                  <a:gd name="T41" fmla="*/ 403 h 219"/>
                  <a:gd name="T42" fmla="*/ 45 w 84"/>
                  <a:gd name="T43" fmla="*/ 408 h 219"/>
                  <a:gd name="T44" fmla="*/ 52 w 84"/>
                  <a:gd name="T45" fmla="*/ 439 h 219"/>
                  <a:gd name="T46" fmla="*/ 83 w 84"/>
                  <a:gd name="T47" fmla="*/ 481 h 219"/>
                  <a:gd name="T48" fmla="*/ 96 w 84"/>
                  <a:gd name="T49" fmla="*/ 492 h 219"/>
                  <a:gd name="T50" fmla="*/ 103 w 84"/>
                  <a:gd name="T51" fmla="*/ 498 h 219"/>
                  <a:gd name="T52" fmla="*/ 135 w 84"/>
                  <a:gd name="T53" fmla="*/ 535 h 219"/>
                  <a:gd name="T54" fmla="*/ 148 w 84"/>
                  <a:gd name="T55" fmla="*/ 527 h 219"/>
                  <a:gd name="T56" fmla="*/ 113 w 84"/>
                  <a:gd name="T57" fmla="*/ 485 h 219"/>
                  <a:gd name="T58" fmla="*/ 108 w 84"/>
                  <a:gd name="T59" fmla="*/ 477 h 219"/>
                  <a:gd name="T60" fmla="*/ 95 w 84"/>
                  <a:gd name="T61" fmla="*/ 465 h 219"/>
                  <a:gd name="T62" fmla="*/ 71 w 84"/>
                  <a:gd name="T63" fmla="*/ 432 h 219"/>
                  <a:gd name="T64" fmla="*/ 64 w 84"/>
                  <a:gd name="T65" fmla="*/ 407 h 219"/>
                  <a:gd name="T66" fmla="*/ 61 w 84"/>
                  <a:gd name="T67" fmla="*/ 388 h 219"/>
                  <a:gd name="T68" fmla="*/ 64 w 84"/>
                  <a:gd name="T69" fmla="*/ 373 h 219"/>
                  <a:gd name="T70" fmla="*/ 71 w 84"/>
                  <a:gd name="T71" fmla="*/ 366 h 219"/>
                  <a:gd name="T72" fmla="*/ 103 w 84"/>
                  <a:gd name="T73" fmla="*/ 256 h 2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9">
                    <a:moveTo>
                      <a:pt x="47" y="105"/>
                    </a:moveTo>
                    <a:cubicBezTo>
                      <a:pt x="48" y="103"/>
                      <a:pt x="48" y="103"/>
                      <a:pt x="48" y="103"/>
                    </a:cubicBezTo>
                    <a:cubicBezTo>
                      <a:pt x="51" y="86"/>
                      <a:pt x="55" y="65"/>
                      <a:pt x="57" y="44"/>
                    </a:cubicBezTo>
                    <a:cubicBezTo>
                      <a:pt x="57" y="41"/>
                      <a:pt x="60" y="40"/>
                      <a:pt x="61" y="42"/>
                    </a:cubicBezTo>
                    <a:cubicBezTo>
                      <a:pt x="62" y="43"/>
                      <a:pt x="63" y="44"/>
                      <a:pt x="64" y="46"/>
                    </a:cubicBezTo>
                    <a:cubicBezTo>
                      <a:pt x="70" y="56"/>
                      <a:pt x="78" y="66"/>
                      <a:pt x="77" y="79"/>
                    </a:cubicBezTo>
                    <a:cubicBezTo>
                      <a:pt x="84" y="75"/>
                      <a:pt x="84" y="75"/>
                      <a:pt x="84" y="75"/>
                    </a:cubicBezTo>
                    <a:cubicBezTo>
                      <a:pt x="83" y="62"/>
                      <a:pt x="77" y="52"/>
                      <a:pt x="71" y="41"/>
                    </a:cubicBezTo>
                    <a:cubicBezTo>
                      <a:pt x="66" y="34"/>
                      <a:pt x="61" y="26"/>
                      <a:pt x="59" y="17"/>
                    </a:cubicBezTo>
                    <a:cubicBezTo>
                      <a:pt x="59" y="12"/>
                      <a:pt x="59" y="6"/>
                      <a:pt x="59" y="0"/>
                    </a:cubicBezTo>
                    <a:cubicBezTo>
                      <a:pt x="51" y="1"/>
                      <a:pt x="51" y="1"/>
                      <a:pt x="51" y="1"/>
                    </a:cubicBezTo>
                    <a:cubicBezTo>
                      <a:pt x="51" y="2"/>
                      <a:pt x="51" y="3"/>
                      <a:pt x="51" y="5"/>
                    </a:cubicBezTo>
                    <a:cubicBezTo>
                      <a:pt x="49" y="5"/>
                      <a:pt x="49" y="5"/>
                      <a:pt x="49" y="5"/>
                    </a:cubicBezTo>
                    <a:cubicBezTo>
                      <a:pt x="49" y="9"/>
                      <a:pt x="50" y="22"/>
                      <a:pt x="50" y="28"/>
                    </a:cubicBezTo>
                    <a:cubicBezTo>
                      <a:pt x="50" y="56"/>
                      <a:pt x="44" y="79"/>
                      <a:pt x="40" y="101"/>
                    </a:cubicBezTo>
                    <a:cubicBezTo>
                      <a:pt x="40" y="104"/>
                      <a:pt x="40" y="104"/>
                      <a:pt x="40" y="104"/>
                    </a:cubicBezTo>
                    <a:cubicBezTo>
                      <a:pt x="37" y="120"/>
                      <a:pt x="34" y="132"/>
                      <a:pt x="25" y="145"/>
                    </a:cubicBezTo>
                    <a:cubicBezTo>
                      <a:pt x="23" y="148"/>
                      <a:pt x="19" y="151"/>
                      <a:pt x="16" y="155"/>
                    </a:cubicBezTo>
                    <a:cubicBezTo>
                      <a:pt x="9" y="161"/>
                      <a:pt x="2" y="167"/>
                      <a:pt x="0" y="176"/>
                    </a:cubicBezTo>
                    <a:cubicBezTo>
                      <a:pt x="6" y="178"/>
                      <a:pt x="6" y="178"/>
                      <a:pt x="6" y="178"/>
                    </a:cubicBezTo>
                    <a:cubicBezTo>
                      <a:pt x="7" y="174"/>
                      <a:pt x="12" y="169"/>
                      <a:pt x="16" y="165"/>
                    </a:cubicBezTo>
                    <a:cubicBezTo>
                      <a:pt x="18" y="164"/>
                      <a:pt x="21" y="164"/>
                      <a:pt x="21" y="167"/>
                    </a:cubicBezTo>
                    <a:cubicBezTo>
                      <a:pt x="22" y="171"/>
                      <a:pt x="23" y="175"/>
                      <a:pt x="24" y="180"/>
                    </a:cubicBezTo>
                    <a:cubicBezTo>
                      <a:pt x="28" y="189"/>
                      <a:pt x="33" y="192"/>
                      <a:pt x="38" y="197"/>
                    </a:cubicBezTo>
                    <a:cubicBezTo>
                      <a:pt x="44" y="201"/>
                      <a:pt x="44" y="201"/>
                      <a:pt x="44" y="201"/>
                    </a:cubicBezTo>
                    <a:cubicBezTo>
                      <a:pt x="47" y="204"/>
                      <a:pt x="47" y="204"/>
                      <a:pt x="47" y="204"/>
                    </a:cubicBezTo>
                    <a:cubicBezTo>
                      <a:pt x="52" y="208"/>
                      <a:pt x="60" y="215"/>
                      <a:pt x="62" y="219"/>
                    </a:cubicBezTo>
                    <a:cubicBezTo>
                      <a:pt x="68" y="215"/>
                      <a:pt x="68" y="215"/>
                      <a:pt x="68" y="215"/>
                    </a:cubicBezTo>
                    <a:cubicBezTo>
                      <a:pt x="66" y="209"/>
                      <a:pt x="58" y="203"/>
                      <a:pt x="52" y="198"/>
                    </a:cubicBezTo>
                    <a:cubicBezTo>
                      <a:pt x="49" y="195"/>
                      <a:pt x="49" y="195"/>
                      <a:pt x="49" y="195"/>
                    </a:cubicBezTo>
                    <a:cubicBezTo>
                      <a:pt x="49" y="195"/>
                      <a:pt x="43" y="190"/>
                      <a:pt x="43" y="190"/>
                    </a:cubicBezTo>
                    <a:cubicBezTo>
                      <a:pt x="38" y="186"/>
                      <a:pt x="34" y="184"/>
                      <a:pt x="32" y="177"/>
                    </a:cubicBezTo>
                    <a:cubicBezTo>
                      <a:pt x="30" y="173"/>
                      <a:pt x="30" y="170"/>
                      <a:pt x="29" y="166"/>
                    </a:cubicBezTo>
                    <a:cubicBezTo>
                      <a:pt x="29" y="164"/>
                      <a:pt x="29" y="162"/>
                      <a:pt x="28" y="159"/>
                    </a:cubicBezTo>
                    <a:cubicBezTo>
                      <a:pt x="28" y="158"/>
                      <a:pt x="28" y="153"/>
                      <a:pt x="29" y="153"/>
                    </a:cubicBezTo>
                    <a:cubicBezTo>
                      <a:pt x="30" y="152"/>
                      <a:pt x="31" y="151"/>
                      <a:pt x="32" y="150"/>
                    </a:cubicBezTo>
                    <a:cubicBezTo>
                      <a:pt x="42" y="135"/>
                      <a:pt x="45" y="121"/>
                      <a:pt x="47" y="10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7" name="Freeform 431">
                <a:extLst>
                  <a:ext uri="{FF2B5EF4-FFF2-40B4-BE49-F238E27FC236}">
                    <a16:creationId xmlns:a16="http://schemas.microsoft.com/office/drawing/2014/main" id="{06330AC6-C21E-30C2-0A77-0DD58C7A20E0}"/>
                  </a:ext>
                </a:extLst>
              </p:cNvPr>
              <p:cNvSpPr>
                <a:spLocks/>
              </p:cNvSpPr>
              <p:nvPr/>
            </p:nvSpPr>
            <p:spPr bwMode="auto">
              <a:xfrm>
                <a:off x="1071" y="1622"/>
                <a:ext cx="53" cy="129"/>
              </a:xfrm>
              <a:custGeom>
                <a:avLst/>
                <a:gdLst>
                  <a:gd name="T0" fmla="*/ 1 w 41"/>
                  <a:gd name="T1" fmla="*/ 91 h 95"/>
                  <a:gd name="T2" fmla="*/ 1 w 41"/>
                  <a:gd name="T3" fmla="*/ 134 h 95"/>
                  <a:gd name="T4" fmla="*/ 8 w 41"/>
                  <a:gd name="T5" fmla="*/ 238 h 95"/>
                  <a:gd name="T6" fmla="*/ 23 w 41"/>
                  <a:gd name="T7" fmla="*/ 238 h 95"/>
                  <a:gd name="T8" fmla="*/ 67 w 41"/>
                  <a:gd name="T9" fmla="*/ 124 h 95"/>
                  <a:gd name="T10" fmla="*/ 89 w 41"/>
                  <a:gd name="T11" fmla="*/ 84 h 95"/>
                  <a:gd name="T12" fmla="*/ 79 w 41"/>
                  <a:gd name="T13" fmla="*/ 61 h 95"/>
                  <a:gd name="T14" fmla="*/ 67 w 41"/>
                  <a:gd name="T15" fmla="*/ 88 h 95"/>
                  <a:gd name="T16" fmla="*/ 53 w 41"/>
                  <a:gd name="T17" fmla="*/ 110 h 95"/>
                  <a:gd name="T18" fmla="*/ 23 w 41"/>
                  <a:gd name="T19" fmla="*/ 166 h 95"/>
                  <a:gd name="T20" fmla="*/ 21 w 41"/>
                  <a:gd name="T21" fmla="*/ 160 h 95"/>
                  <a:gd name="T22" fmla="*/ 21 w 41"/>
                  <a:gd name="T23" fmla="*/ 134 h 95"/>
                  <a:gd name="T24" fmla="*/ 21 w 41"/>
                  <a:gd name="T25" fmla="*/ 105 h 95"/>
                  <a:gd name="T26" fmla="*/ 21 w 41"/>
                  <a:gd name="T27" fmla="*/ 88 h 95"/>
                  <a:gd name="T28" fmla="*/ 17 w 41"/>
                  <a:gd name="T29" fmla="*/ 50 h 95"/>
                  <a:gd name="T30" fmla="*/ 22 w 41"/>
                  <a:gd name="T31" fmla="*/ 1 h 95"/>
                  <a:gd name="T32" fmla="*/ 5 w 41"/>
                  <a:gd name="T33" fmla="*/ 0 h 95"/>
                  <a:gd name="T34" fmla="*/ 1 w 41"/>
                  <a:gd name="T35" fmla="*/ 91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1" h="95">
                    <a:moveTo>
                      <a:pt x="1" y="36"/>
                    </a:moveTo>
                    <a:cubicBezTo>
                      <a:pt x="1" y="41"/>
                      <a:pt x="1" y="47"/>
                      <a:pt x="1" y="54"/>
                    </a:cubicBezTo>
                    <a:cubicBezTo>
                      <a:pt x="0" y="68"/>
                      <a:pt x="2" y="79"/>
                      <a:pt x="4" y="95"/>
                    </a:cubicBezTo>
                    <a:cubicBezTo>
                      <a:pt x="11" y="95"/>
                      <a:pt x="11" y="95"/>
                      <a:pt x="11" y="95"/>
                    </a:cubicBezTo>
                    <a:cubicBezTo>
                      <a:pt x="12" y="79"/>
                      <a:pt x="21" y="63"/>
                      <a:pt x="31" y="49"/>
                    </a:cubicBezTo>
                    <a:cubicBezTo>
                      <a:pt x="41" y="34"/>
                      <a:pt x="41" y="34"/>
                      <a:pt x="41" y="34"/>
                    </a:cubicBezTo>
                    <a:cubicBezTo>
                      <a:pt x="36" y="24"/>
                      <a:pt x="36" y="24"/>
                      <a:pt x="36" y="24"/>
                    </a:cubicBezTo>
                    <a:cubicBezTo>
                      <a:pt x="36" y="24"/>
                      <a:pt x="35" y="30"/>
                      <a:pt x="31" y="35"/>
                    </a:cubicBezTo>
                    <a:cubicBezTo>
                      <a:pt x="27" y="40"/>
                      <a:pt x="25" y="44"/>
                      <a:pt x="25" y="44"/>
                    </a:cubicBezTo>
                    <a:cubicBezTo>
                      <a:pt x="20" y="51"/>
                      <a:pt x="15" y="58"/>
                      <a:pt x="11" y="66"/>
                    </a:cubicBezTo>
                    <a:cubicBezTo>
                      <a:pt x="10" y="68"/>
                      <a:pt x="9" y="66"/>
                      <a:pt x="9" y="64"/>
                    </a:cubicBezTo>
                    <a:cubicBezTo>
                      <a:pt x="9" y="60"/>
                      <a:pt x="8" y="58"/>
                      <a:pt x="9" y="54"/>
                    </a:cubicBezTo>
                    <a:cubicBezTo>
                      <a:pt x="9" y="50"/>
                      <a:pt x="9" y="46"/>
                      <a:pt x="9" y="42"/>
                    </a:cubicBezTo>
                    <a:cubicBezTo>
                      <a:pt x="9" y="40"/>
                      <a:pt x="9" y="37"/>
                      <a:pt x="9" y="35"/>
                    </a:cubicBezTo>
                    <a:cubicBezTo>
                      <a:pt x="8" y="30"/>
                      <a:pt x="8" y="25"/>
                      <a:pt x="8" y="20"/>
                    </a:cubicBezTo>
                    <a:cubicBezTo>
                      <a:pt x="8" y="14"/>
                      <a:pt x="9" y="7"/>
                      <a:pt x="10" y="1"/>
                    </a:cubicBezTo>
                    <a:cubicBezTo>
                      <a:pt x="2" y="0"/>
                      <a:pt x="2" y="0"/>
                      <a:pt x="2" y="0"/>
                    </a:cubicBezTo>
                    <a:cubicBezTo>
                      <a:pt x="0" y="12"/>
                      <a:pt x="0" y="24"/>
                      <a:pt x="1" y="3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8" name="Freeform 432">
                <a:extLst>
                  <a:ext uri="{FF2B5EF4-FFF2-40B4-BE49-F238E27FC236}">
                    <a16:creationId xmlns:a16="http://schemas.microsoft.com/office/drawing/2014/main" id="{8B8B1600-6F40-1754-1503-1225CFEA68F9}"/>
                  </a:ext>
                </a:extLst>
              </p:cNvPr>
              <p:cNvSpPr>
                <a:spLocks/>
              </p:cNvSpPr>
              <p:nvPr/>
            </p:nvSpPr>
            <p:spPr bwMode="auto">
              <a:xfrm>
                <a:off x="1058" y="1737"/>
                <a:ext cx="28" cy="157"/>
              </a:xfrm>
              <a:custGeom>
                <a:avLst/>
                <a:gdLst>
                  <a:gd name="T0" fmla="*/ 24 w 22"/>
                  <a:gd name="T1" fmla="*/ 92 h 116"/>
                  <a:gd name="T2" fmla="*/ 24 w 22"/>
                  <a:gd name="T3" fmla="*/ 126 h 116"/>
                  <a:gd name="T4" fmla="*/ 1 w 22"/>
                  <a:gd name="T5" fmla="*/ 271 h 116"/>
                  <a:gd name="T6" fmla="*/ 0 w 22"/>
                  <a:gd name="T7" fmla="*/ 287 h 116"/>
                  <a:gd name="T8" fmla="*/ 6 w 22"/>
                  <a:gd name="T9" fmla="*/ 287 h 116"/>
                  <a:gd name="T10" fmla="*/ 10 w 22"/>
                  <a:gd name="T11" fmla="*/ 271 h 116"/>
                  <a:gd name="T12" fmla="*/ 41 w 22"/>
                  <a:gd name="T13" fmla="*/ 126 h 116"/>
                  <a:gd name="T14" fmla="*/ 41 w 22"/>
                  <a:gd name="T15" fmla="*/ 92 h 116"/>
                  <a:gd name="T16" fmla="*/ 46 w 22"/>
                  <a:gd name="T17" fmla="*/ 1 h 116"/>
                  <a:gd name="T18" fmla="*/ 29 w 22"/>
                  <a:gd name="T19" fmla="*/ 0 h 116"/>
                  <a:gd name="T20" fmla="*/ 24 w 22"/>
                  <a:gd name="T21" fmla="*/ 92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2" h="116">
                    <a:moveTo>
                      <a:pt x="12" y="37"/>
                    </a:moveTo>
                    <a:cubicBezTo>
                      <a:pt x="12" y="51"/>
                      <a:pt x="12" y="51"/>
                      <a:pt x="12" y="51"/>
                    </a:cubicBezTo>
                    <a:cubicBezTo>
                      <a:pt x="11" y="71"/>
                      <a:pt x="6" y="90"/>
                      <a:pt x="1" y="109"/>
                    </a:cubicBezTo>
                    <a:cubicBezTo>
                      <a:pt x="0" y="116"/>
                      <a:pt x="0" y="116"/>
                      <a:pt x="0" y="116"/>
                    </a:cubicBezTo>
                    <a:cubicBezTo>
                      <a:pt x="3" y="116"/>
                      <a:pt x="3" y="116"/>
                      <a:pt x="3" y="116"/>
                    </a:cubicBezTo>
                    <a:cubicBezTo>
                      <a:pt x="5" y="109"/>
                      <a:pt x="5" y="109"/>
                      <a:pt x="5" y="109"/>
                    </a:cubicBezTo>
                    <a:cubicBezTo>
                      <a:pt x="10" y="90"/>
                      <a:pt x="19" y="72"/>
                      <a:pt x="20" y="51"/>
                    </a:cubicBezTo>
                    <a:cubicBezTo>
                      <a:pt x="20" y="37"/>
                      <a:pt x="20" y="37"/>
                      <a:pt x="20" y="37"/>
                    </a:cubicBezTo>
                    <a:cubicBezTo>
                      <a:pt x="20" y="25"/>
                      <a:pt x="21" y="13"/>
                      <a:pt x="22" y="1"/>
                    </a:cubicBezTo>
                    <a:cubicBezTo>
                      <a:pt x="14" y="0"/>
                      <a:pt x="14" y="0"/>
                      <a:pt x="14" y="0"/>
                    </a:cubicBezTo>
                    <a:cubicBezTo>
                      <a:pt x="13" y="12"/>
                      <a:pt x="12" y="25"/>
                      <a:pt x="12" y="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09" name="Freeform 433">
                <a:extLst>
                  <a:ext uri="{FF2B5EF4-FFF2-40B4-BE49-F238E27FC236}">
                    <a16:creationId xmlns:a16="http://schemas.microsoft.com/office/drawing/2014/main" id="{15BBCFAB-1D54-06AD-1B73-0523599048EF}"/>
                  </a:ext>
                </a:extLst>
              </p:cNvPr>
              <p:cNvSpPr>
                <a:spLocks/>
              </p:cNvSpPr>
              <p:nvPr/>
            </p:nvSpPr>
            <p:spPr bwMode="auto">
              <a:xfrm>
                <a:off x="1544" y="1558"/>
                <a:ext cx="30" cy="147"/>
              </a:xfrm>
              <a:custGeom>
                <a:avLst/>
                <a:gdLst>
                  <a:gd name="T0" fmla="*/ 16 w 23"/>
                  <a:gd name="T1" fmla="*/ 16 h 109"/>
                  <a:gd name="T2" fmla="*/ 0 w 23"/>
                  <a:gd name="T3" fmla="*/ 58 h 109"/>
                  <a:gd name="T4" fmla="*/ 9 w 23"/>
                  <a:gd name="T5" fmla="*/ 119 h 109"/>
                  <a:gd name="T6" fmla="*/ 12 w 23"/>
                  <a:gd name="T7" fmla="*/ 127 h 109"/>
                  <a:gd name="T8" fmla="*/ 21 w 23"/>
                  <a:gd name="T9" fmla="*/ 156 h 109"/>
                  <a:gd name="T10" fmla="*/ 38 w 23"/>
                  <a:gd name="T11" fmla="*/ 204 h 109"/>
                  <a:gd name="T12" fmla="*/ 29 w 23"/>
                  <a:gd name="T13" fmla="*/ 239 h 109"/>
                  <a:gd name="T14" fmla="*/ 17 w 23"/>
                  <a:gd name="T15" fmla="*/ 267 h 109"/>
                  <a:gd name="T16" fmla="*/ 23 w 23"/>
                  <a:gd name="T17" fmla="*/ 267 h 109"/>
                  <a:gd name="T18" fmla="*/ 30 w 23"/>
                  <a:gd name="T19" fmla="*/ 267 h 109"/>
                  <a:gd name="T20" fmla="*/ 39 w 23"/>
                  <a:gd name="T21" fmla="*/ 244 h 109"/>
                  <a:gd name="T22" fmla="*/ 51 w 23"/>
                  <a:gd name="T23" fmla="*/ 202 h 109"/>
                  <a:gd name="T24" fmla="*/ 38 w 23"/>
                  <a:gd name="T25" fmla="*/ 150 h 109"/>
                  <a:gd name="T26" fmla="*/ 29 w 23"/>
                  <a:gd name="T27" fmla="*/ 121 h 109"/>
                  <a:gd name="T28" fmla="*/ 27 w 23"/>
                  <a:gd name="T29" fmla="*/ 113 h 109"/>
                  <a:gd name="T30" fmla="*/ 17 w 23"/>
                  <a:gd name="T31" fmla="*/ 58 h 109"/>
                  <a:gd name="T32" fmla="*/ 29 w 23"/>
                  <a:gd name="T33" fmla="*/ 30 h 109"/>
                  <a:gd name="T34" fmla="*/ 39 w 23"/>
                  <a:gd name="T35" fmla="*/ 0 h 109"/>
                  <a:gd name="T36" fmla="*/ 30 w 23"/>
                  <a:gd name="T37" fmla="*/ 1 h 109"/>
                  <a:gd name="T38" fmla="*/ 21 w 23"/>
                  <a:gd name="T39" fmla="*/ 1 h 109"/>
                  <a:gd name="T40" fmla="*/ 16 w 23"/>
                  <a:gd name="T41" fmla="*/ 16 h 10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3" h="109">
                    <a:moveTo>
                      <a:pt x="7" y="7"/>
                    </a:moveTo>
                    <a:cubicBezTo>
                      <a:pt x="4" y="11"/>
                      <a:pt x="0" y="15"/>
                      <a:pt x="0" y="24"/>
                    </a:cubicBezTo>
                    <a:cubicBezTo>
                      <a:pt x="0" y="33"/>
                      <a:pt x="2" y="40"/>
                      <a:pt x="4" y="48"/>
                    </a:cubicBezTo>
                    <a:cubicBezTo>
                      <a:pt x="5" y="52"/>
                      <a:pt x="5" y="52"/>
                      <a:pt x="5" y="52"/>
                    </a:cubicBezTo>
                    <a:cubicBezTo>
                      <a:pt x="9" y="64"/>
                      <a:pt x="9" y="64"/>
                      <a:pt x="9" y="64"/>
                    </a:cubicBezTo>
                    <a:cubicBezTo>
                      <a:pt x="12" y="70"/>
                      <a:pt x="17" y="77"/>
                      <a:pt x="17" y="83"/>
                    </a:cubicBezTo>
                    <a:cubicBezTo>
                      <a:pt x="17" y="87"/>
                      <a:pt x="15" y="92"/>
                      <a:pt x="13" y="97"/>
                    </a:cubicBezTo>
                    <a:cubicBezTo>
                      <a:pt x="8" y="109"/>
                      <a:pt x="8" y="109"/>
                      <a:pt x="8" y="109"/>
                    </a:cubicBezTo>
                    <a:cubicBezTo>
                      <a:pt x="8" y="109"/>
                      <a:pt x="9" y="109"/>
                      <a:pt x="11" y="109"/>
                    </a:cubicBezTo>
                    <a:cubicBezTo>
                      <a:pt x="14" y="109"/>
                      <a:pt x="14" y="109"/>
                      <a:pt x="14" y="109"/>
                    </a:cubicBezTo>
                    <a:cubicBezTo>
                      <a:pt x="18" y="99"/>
                      <a:pt x="18" y="99"/>
                      <a:pt x="18" y="99"/>
                    </a:cubicBezTo>
                    <a:cubicBezTo>
                      <a:pt x="20" y="94"/>
                      <a:pt x="23" y="88"/>
                      <a:pt x="23" y="82"/>
                    </a:cubicBezTo>
                    <a:cubicBezTo>
                      <a:pt x="23" y="75"/>
                      <a:pt x="20" y="68"/>
                      <a:pt x="17" y="61"/>
                    </a:cubicBezTo>
                    <a:cubicBezTo>
                      <a:pt x="13" y="50"/>
                      <a:pt x="13" y="50"/>
                      <a:pt x="13" y="50"/>
                    </a:cubicBezTo>
                    <a:cubicBezTo>
                      <a:pt x="12" y="46"/>
                      <a:pt x="12" y="46"/>
                      <a:pt x="12" y="46"/>
                    </a:cubicBezTo>
                    <a:cubicBezTo>
                      <a:pt x="10" y="39"/>
                      <a:pt x="8" y="32"/>
                      <a:pt x="8" y="24"/>
                    </a:cubicBezTo>
                    <a:cubicBezTo>
                      <a:pt x="8" y="18"/>
                      <a:pt x="10" y="16"/>
                      <a:pt x="13" y="12"/>
                    </a:cubicBezTo>
                    <a:cubicBezTo>
                      <a:pt x="15" y="10"/>
                      <a:pt x="16" y="4"/>
                      <a:pt x="18" y="0"/>
                    </a:cubicBezTo>
                    <a:cubicBezTo>
                      <a:pt x="18" y="0"/>
                      <a:pt x="17" y="0"/>
                      <a:pt x="14" y="1"/>
                    </a:cubicBezTo>
                    <a:cubicBezTo>
                      <a:pt x="10" y="1"/>
                      <a:pt x="9" y="1"/>
                      <a:pt x="9" y="1"/>
                    </a:cubicBezTo>
                    <a:cubicBezTo>
                      <a:pt x="8" y="5"/>
                      <a:pt x="9" y="5"/>
                      <a:pt x="7" y="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0" name="Freeform 434">
                <a:extLst>
                  <a:ext uri="{FF2B5EF4-FFF2-40B4-BE49-F238E27FC236}">
                    <a16:creationId xmlns:a16="http://schemas.microsoft.com/office/drawing/2014/main" id="{A4E7F601-67FE-F432-AECA-6C63F9360446}"/>
                  </a:ext>
                </a:extLst>
              </p:cNvPr>
              <p:cNvSpPr>
                <a:spLocks/>
              </p:cNvSpPr>
              <p:nvPr/>
            </p:nvSpPr>
            <p:spPr bwMode="auto">
              <a:xfrm>
                <a:off x="1550" y="1621"/>
                <a:ext cx="51" cy="43"/>
              </a:xfrm>
              <a:custGeom>
                <a:avLst/>
                <a:gdLst>
                  <a:gd name="T0" fmla="*/ 0 w 39"/>
                  <a:gd name="T1" fmla="*/ 12 h 32"/>
                  <a:gd name="T2" fmla="*/ 41 w 39"/>
                  <a:gd name="T3" fmla="*/ 35 h 32"/>
                  <a:gd name="T4" fmla="*/ 85 w 39"/>
                  <a:gd name="T5" fmla="*/ 78 h 32"/>
                  <a:gd name="T6" fmla="*/ 88 w 39"/>
                  <a:gd name="T7" fmla="*/ 70 h 32"/>
                  <a:gd name="T8" fmla="*/ 88 w 39"/>
                  <a:gd name="T9" fmla="*/ 62 h 32"/>
                  <a:gd name="T10" fmla="*/ 44 w 39"/>
                  <a:gd name="T11" fmla="*/ 20 h 32"/>
                  <a:gd name="T12" fmla="*/ 13 w 39"/>
                  <a:gd name="T13" fmla="*/ 0 h 32"/>
                  <a:gd name="T14" fmla="*/ 0 w 39"/>
                  <a:gd name="T15" fmla="*/ 12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9" h="32">
                    <a:moveTo>
                      <a:pt x="0" y="5"/>
                    </a:moveTo>
                    <a:cubicBezTo>
                      <a:pt x="5" y="11"/>
                      <a:pt x="12" y="12"/>
                      <a:pt x="18" y="14"/>
                    </a:cubicBezTo>
                    <a:cubicBezTo>
                      <a:pt x="24" y="16"/>
                      <a:pt x="36" y="24"/>
                      <a:pt x="38" y="32"/>
                    </a:cubicBezTo>
                    <a:cubicBezTo>
                      <a:pt x="38" y="32"/>
                      <a:pt x="39" y="31"/>
                      <a:pt x="39" y="29"/>
                    </a:cubicBezTo>
                    <a:cubicBezTo>
                      <a:pt x="39" y="27"/>
                      <a:pt x="39" y="25"/>
                      <a:pt x="39" y="25"/>
                    </a:cubicBezTo>
                    <a:cubicBezTo>
                      <a:pt x="35" y="14"/>
                      <a:pt x="27" y="11"/>
                      <a:pt x="20" y="8"/>
                    </a:cubicBezTo>
                    <a:cubicBezTo>
                      <a:pt x="14" y="6"/>
                      <a:pt x="10" y="5"/>
                      <a:pt x="6" y="0"/>
                    </a:cubicBezTo>
                    <a:lnTo>
                      <a:pt x="0" y="5"/>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1" name="Freeform 435">
                <a:extLst>
                  <a:ext uri="{FF2B5EF4-FFF2-40B4-BE49-F238E27FC236}">
                    <a16:creationId xmlns:a16="http://schemas.microsoft.com/office/drawing/2014/main" id="{4C1EE2A1-1EC0-84C4-0A5C-7F113C79744C}"/>
                  </a:ext>
                </a:extLst>
              </p:cNvPr>
              <p:cNvSpPr>
                <a:spLocks/>
              </p:cNvSpPr>
              <p:nvPr/>
            </p:nvSpPr>
            <p:spPr bwMode="auto">
              <a:xfrm>
                <a:off x="1408" y="1698"/>
                <a:ext cx="37" cy="188"/>
              </a:xfrm>
              <a:custGeom>
                <a:avLst/>
                <a:gdLst>
                  <a:gd name="T0" fmla="*/ 65 w 28"/>
                  <a:gd name="T1" fmla="*/ 315 h 139"/>
                  <a:gd name="T2" fmla="*/ 56 w 28"/>
                  <a:gd name="T3" fmla="*/ 15 h 139"/>
                  <a:gd name="T4" fmla="*/ 0 w 28"/>
                  <a:gd name="T5" fmla="*/ 0 h 139"/>
                  <a:gd name="T6" fmla="*/ 9 w 28"/>
                  <a:gd name="T7" fmla="*/ 329 h 139"/>
                  <a:gd name="T8" fmla="*/ 9 w 28"/>
                  <a:gd name="T9" fmla="*/ 344 h 139"/>
                  <a:gd name="T10" fmla="*/ 16 w 28"/>
                  <a:gd name="T11" fmla="*/ 342 h 139"/>
                  <a:gd name="T12" fmla="*/ 65 w 28"/>
                  <a:gd name="T13" fmla="*/ 315 h 13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139">
                    <a:moveTo>
                      <a:pt x="28" y="127"/>
                    </a:moveTo>
                    <a:cubicBezTo>
                      <a:pt x="26" y="78"/>
                      <a:pt x="25" y="30"/>
                      <a:pt x="24" y="6"/>
                    </a:cubicBezTo>
                    <a:cubicBezTo>
                      <a:pt x="18" y="5"/>
                      <a:pt x="10" y="2"/>
                      <a:pt x="0" y="0"/>
                    </a:cubicBezTo>
                    <a:cubicBezTo>
                      <a:pt x="1" y="22"/>
                      <a:pt x="2" y="77"/>
                      <a:pt x="4" y="133"/>
                    </a:cubicBezTo>
                    <a:cubicBezTo>
                      <a:pt x="4" y="139"/>
                      <a:pt x="4" y="139"/>
                      <a:pt x="4" y="139"/>
                    </a:cubicBezTo>
                    <a:cubicBezTo>
                      <a:pt x="5" y="139"/>
                      <a:pt x="6" y="138"/>
                      <a:pt x="7" y="138"/>
                    </a:cubicBezTo>
                    <a:cubicBezTo>
                      <a:pt x="16" y="135"/>
                      <a:pt x="22" y="131"/>
                      <a:pt x="28" y="127"/>
                    </a:cubicBezTo>
                    <a:close/>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2" name="Freeform 436">
                <a:extLst>
                  <a:ext uri="{FF2B5EF4-FFF2-40B4-BE49-F238E27FC236}">
                    <a16:creationId xmlns:a16="http://schemas.microsoft.com/office/drawing/2014/main" id="{B7E11F73-136C-6803-0EFD-DF14BE8B6F68}"/>
                  </a:ext>
                </a:extLst>
              </p:cNvPr>
              <p:cNvSpPr>
                <a:spLocks/>
              </p:cNvSpPr>
              <p:nvPr/>
            </p:nvSpPr>
            <p:spPr bwMode="auto">
              <a:xfrm>
                <a:off x="1355" y="1713"/>
                <a:ext cx="71" cy="82"/>
              </a:xfrm>
              <a:custGeom>
                <a:avLst/>
                <a:gdLst>
                  <a:gd name="T0" fmla="*/ 96 w 55"/>
                  <a:gd name="T1" fmla="*/ 0 h 61"/>
                  <a:gd name="T2" fmla="*/ 1 w 55"/>
                  <a:gd name="T3" fmla="*/ 42 h 61"/>
                  <a:gd name="T4" fmla="*/ 0 w 55"/>
                  <a:gd name="T5" fmla="*/ 128 h 61"/>
                  <a:gd name="T6" fmla="*/ 44 w 55"/>
                  <a:gd name="T7" fmla="*/ 148 h 61"/>
                  <a:gd name="T8" fmla="*/ 57 w 55"/>
                  <a:gd name="T9" fmla="*/ 101 h 61"/>
                  <a:gd name="T10" fmla="*/ 97 w 55"/>
                  <a:gd name="T11" fmla="*/ 54 h 61"/>
                  <a:gd name="T12" fmla="*/ 114 w 55"/>
                  <a:gd name="T13" fmla="*/ 48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1">
                    <a:moveTo>
                      <a:pt x="44" y="0"/>
                    </a:moveTo>
                    <a:cubicBezTo>
                      <a:pt x="31" y="16"/>
                      <a:pt x="5" y="14"/>
                      <a:pt x="1" y="17"/>
                    </a:cubicBezTo>
                    <a:cubicBezTo>
                      <a:pt x="0" y="53"/>
                      <a:pt x="0" y="53"/>
                      <a:pt x="0" y="53"/>
                    </a:cubicBezTo>
                    <a:cubicBezTo>
                      <a:pt x="20" y="61"/>
                      <a:pt x="20" y="61"/>
                      <a:pt x="20" y="61"/>
                    </a:cubicBezTo>
                    <a:cubicBezTo>
                      <a:pt x="20" y="61"/>
                      <a:pt x="20" y="51"/>
                      <a:pt x="26" y="42"/>
                    </a:cubicBezTo>
                    <a:cubicBezTo>
                      <a:pt x="31" y="34"/>
                      <a:pt x="40" y="26"/>
                      <a:pt x="45" y="22"/>
                    </a:cubicBezTo>
                    <a:cubicBezTo>
                      <a:pt x="55" y="13"/>
                      <a:pt x="53" y="20"/>
                      <a:pt x="53" y="20"/>
                    </a:cubicBezTo>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3" name="Freeform 437">
                <a:extLst>
                  <a:ext uri="{FF2B5EF4-FFF2-40B4-BE49-F238E27FC236}">
                    <a16:creationId xmlns:a16="http://schemas.microsoft.com/office/drawing/2014/main" id="{E3621316-9ED5-CEE8-5285-72C380A0C075}"/>
                  </a:ext>
                </a:extLst>
              </p:cNvPr>
              <p:cNvSpPr>
                <a:spLocks/>
              </p:cNvSpPr>
              <p:nvPr/>
            </p:nvSpPr>
            <p:spPr bwMode="auto">
              <a:xfrm>
                <a:off x="1430" y="1710"/>
                <a:ext cx="119" cy="96"/>
              </a:xfrm>
              <a:custGeom>
                <a:avLst/>
                <a:gdLst>
                  <a:gd name="T0" fmla="*/ 0 w 91"/>
                  <a:gd name="T1" fmla="*/ 0 h 71"/>
                  <a:gd name="T2" fmla="*/ 67 w 91"/>
                  <a:gd name="T3" fmla="*/ 47 h 71"/>
                  <a:gd name="T4" fmla="*/ 166 w 91"/>
                  <a:gd name="T5" fmla="*/ 20 h 71"/>
                  <a:gd name="T6" fmla="*/ 204 w 91"/>
                  <a:gd name="T7" fmla="*/ 58 h 71"/>
                  <a:gd name="T8" fmla="*/ 167 w 91"/>
                  <a:gd name="T9" fmla="*/ 146 h 71"/>
                  <a:gd name="T10" fmla="*/ 105 w 91"/>
                  <a:gd name="T11" fmla="*/ 176 h 71"/>
                  <a:gd name="T12" fmla="*/ 85 w 91"/>
                  <a:gd name="T13" fmla="*/ 111 h 71"/>
                  <a:gd name="T14" fmla="*/ 0 w 91"/>
                  <a:gd name="T15" fmla="*/ 62 h 7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1" h="71">
                    <a:moveTo>
                      <a:pt x="0" y="0"/>
                    </a:moveTo>
                    <a:cubicBezTo>
                      <a:pt x="14" y="15"/>
                      <a:pt x="18" y="13"/>
                      <a:pt x="30" y="19"/>
                    </a:cubicBezTo>
                    <a:cubicBezTo>
                      <a:pt x="42" y="25"/>
                      <a:pt x="74" y="8"/>
                      <a:pt x="74" y="8"/>
                    </a:cubicBezTo>
                    <a:cubicBezTo>
                      <a:pt x="91" y="24"/>
                      <a:pt x="91" y="24"/>
                      <a:pt x="91" y="24"/>
                    </a:cubicBezTo>
                    <a:cubicBezTo>
                      <a:pt x="75" y="59"/>
                      <a:pt x="75" y="59"/>
                      <a:pt x="75" y="59"/>
                    </a:cubicBezTo>
                    <a:cubicBezTo>
                      <a:pt x="47" y="71"/>
                      <a:pt x="47" y="71"/>
                      <a:pt x="47" y="71"/>
                    </a:cubicBezTo>
                    <a:cubicBezTo>
                      <a:pt x="47" y="71"/>
                      <a:pt x="47" y="55"/>
                      <a:pt x="38" y="45"/>
                    </a:cubicBezTo>
                    <a:cubicBezTo>
                      <a:pt x="28" y="36"/>
                      <a:pt x="0" y="25"/>
                      <a:pt x="0" y="25"/>
                    </a:cubicBezTo>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4" name="Freeform 438">
                <a:extLst>
                  <a:ext uri="{FF2B5EF4-FFF2-40B4-BE49-F238E27FC236}">
                    <a16:creationId xmlns:a16="http://schemas.microsoft.com/office/drawing/2014/main" id="{C19D74C1-06B2-736B-6BA8-037F65D45246}"/>
                  </a:ext>
                </a:extLst>
              </p:cNvPr>
              <p:cNvSpPr>
                <a:spLocks/>
              </p:cNvSpPr>
              <p:nvPr/>
            </p:nvSpPr>
            <p:spPr bwMode="auto">
              <a:xfrm>
                <a:off x="1391" y="1728"/>
                <a:ext cx="16" cy="16"/>
              </a:xfrm>
              <a:custGeom>
                <a:avLst/>
                <a:gdLst>
                  <a:gd name="T0" fmla="*/ 27 w 12"/>
                  <a:gd name="T1" fmla="*/ 0 h 12"/>
                  <a:gd name="T2" fmla="*/ 0 w 12"/>
                  <a:gd name="T3" fmla="*/ 15 h 12"/>
                  <a:gd name="T4" fmla="*/ 7 w 12"/>
                  <a:gd name="T5" fmla="*/ 28 h 12"/>
                  <a:gd name="T6" fmla="*/ 27 w 12"/>
                  <a:gd name="T7" fmla="*/ 1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2">
                    <a:moveTo>
                      <a:pt x="11" y="0"/>
                    </a:moveTo>
                    <a:cubicBezTo>
                      <a:pt x="8" y="2"/>
                      <a:pt x="3" y="4"/>
                      <a:pt x="0" y="6"/>
                    </a:cubicBezTo>
                    <a:cubicBezTo>
                      <a:pt x="1" y="8"/>
                      <a:pt x="1" y="11"/>
                      <a:pt x="3" y="12"/>
                    </a:cubicBezTo>
                    <a:cubicBezTo>
                      <a:pt x="7" y="9"/>
                      <a:pt x="12" y="8"/>
                      <a:pt x="11"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5" name="Freeform 439">
                <a:extLst>
                  <a:ext uri="{FF2B5EF4-FFF2-40B4-BE49-F238E27FC236}">
                    <a16:creationId xmlns:a16="http://schemas.microsoft.com/office/drawing/2014/main" id="{095AAEF4-221C-179F-CF3C-A3C7B8C12A63}"/>
                  </a:ext>
                </a:extLst>
              </p:cNvPr>
              <p:cNvSpPr>
                <a:spLocks/>
              </p:cNvSpPr>
              <p:nvPr/>
            </p:nvSpPr>
            <p:spPr bwMode="auto">
              <a:xfrm>
                <a:off x="1376" y="1736"/>
                <a:ext cx="13" cy="12"/>
              </a:xfrm>
              <a:custGeom>
                <a:avLst/>
                <a:gdLst>
                  <a:gd name="T0" fmla="*/ 13 w 10"/>
                  <a:gd name="T1" fmla="*/ 1 h 9"/>
                  <a:gd name="T2" fmla="*/ 13 w 10"/>
                  <a:gd name="T3" fmla="*/ 21 h 9"/>
                  <a:gd name="T4" fmla="*/ 16 w 10"/>
                  <a:gd name="T5" fmla="*/ 1 h 9"/>
                  <a:gd name="T6" fmla="*/ 0 60000 65536"/>
                  <a:gd name="T7" fmla="*/ 0 60000 65536"/>
                  <a:gd name="T8" fmla="*/ 0 60000 65536"/>
                </a:gdLst>
                <a:ahLst/>
                <a:cxnLst>
                  <a:cxn ang="T6">
                    <a:pos x="T0" y="T1"/>
                  </a:cxn>
                  <a:cxn ang="T7">
                    <a:pos x="T2" y="T3"/>
                  </a:cxn>
                  <a:cxn ang="T8">
                    <a:pos x="T4" y="T5"/>
                  </a:cxn>
                </a:cxnLst>
                <a:rect l="0" t="0" r="r" b="b"/>
                <a:pathLst>
                  <a:path w="10" h="9">
                    <a:moveTo>
                      <a:pt x="6" y="1"/>
                    </a:moveTo>
                    <a:cubicBezTo>
                      <a:pt x="0" y="0"/>
                      <a:pt x="3" y="9"/>
                      <a:pt x="6" y="9"/>
                    </a:cubicBezTo>
                    <a:cubicBezTo>
                      <a:pt x="10" y="9"/>
                      <a:pt x="7" y="1"/>
                      <a:pt x="7"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6" name="Freeform 440">
                <a:extLst>
                  <a:ext uri="{FF2B5EF4-FFF2-40B4-BE49-F238E27FC236}">
                    <a16:creationId xmlns:a16="http://schemas.microsoft.com/office/drawing/2014/main" id="{0279D428-7489-4D9A-A021-A6B448CBAD18}"/>
                  </a:ext>
                </a:extLst>
              </p:cNvPr>
              <p:cNvSpPr>
                <a:spLocks/>
              </p:cNvSpPr>
              <p:nvPr/>
            </p:nvSpPr>
            <p:spPr bwMode="auto">
              <a:xfrm>
                <a:off x="1347" y="1741"/>
                <a:ext cx="22" cy="28"/>
              </a:xfrm>
              <a:custGeom>
                <a:avLst/>
                <a:gdLst>
                  <a:gd name="T0" fmla="*/ 10 w 17"/>
                  <a:gd name="T1" fmla="*/ 9 h 21"/>
                  <a:gd name="T2" fmla="*/ 32 w 17"/>
                  <a:gd name="T3" fmla="*/ 21 h 21"/>
                  <a:gd name="T4" fmla="*/ 0 w 17"/>
                  <a:gd name="T5" fmla="*/ 49 h 21"/>
                  <a:gd name="T6" fmla="*/ 0 60000 65536"/>
                  <a:gd name="T7" fmla="*/ 0 60000 65536"/>
                  <a:gd name="T8" fmla="*/ 0 60000 65536"/>
                </a:gdLst>
                <a:ahLst/>
                <a:cxnLst>
                  <a:cxn ang="T6">
                    <a:pos x="T0" y="T1"/>
                  </a:cxn>
                  <a:cxn ang="T7">
                    <a:pos x="T2" y="T3"/>
                  </a:cxn>
                  <a:cxn ang="T8">
                    <a:pos x="T4" y="T5"/>
                  </a:cxn>
                </a:cxnLst>
                <a:rect l="0" t="0" r="r" b="b"/>
                <a:pathLst>
                  <a:path w="17" h="21">
                    <a:moveTo>
                      <a:pt x="5" y="4"/>
                    </a:moveTo>
                    <a:cubicBezTo>
                      <a:pt x="9" y="3"/>
                      <a:pt x="17" y="0"/>
                      <a:pt x="15" y="9"/>
                    </a:cubicBezTo>
                    <a:cubicBezTo>
                      <a:pt x="14" y="14"/>
                      <a:pt x="4" y="19"/>
                      <a:pt x="0" y="2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7" name="Freeform 441">
                <a:extLst>
                  <a:ext uri="{FF2B5EF4-FFF2-40B4-BE49-F238E27FC236}">
                    <a16:creationId xmlns:a16="http://schemas.microsoft.com/office/drawing/2014/main" id="{4CA43538-473B-295F-CF6E-CE87669DED86}"/>
                  </a:ext>
                </a:extLst>
              </p:cNvPr>
              <p:cNvSpPr>
                <a:spLocks/>
              </p:cNvSpPr>
              <p:nvPr/>
            </p:nvSpPr>
            <p:spPr bwMode="auto">
              <a:xfrm>
                <a:off x="1352" y="1768"/>
                <a:ext cx="17" cy="37"/>
              </a:xfrm>
              <a:custGeom>
                <a:avLst/>
                <a:gdLst>
                  <a:gd name="T0" fmla="*/ 0 w 13"/>
                  <a:gd name="T1" fmla="*/ 19 h 27"/>
                  <a:gd name="T2" fmla="*/ 24 w 13"/>
                  <a:gd name="T3" fmla="*/ 0 h 27"/>
                  <a:gd name="T4" fmla="*/ 29 w 13"/>
                  <a:gd name="T5" fmla="*/ 29 h 27"/>
                  <a:gd name="T6" fmla="*/ 9 w 13"/>
                  <a:gd name="T7" fmla="*/ 7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7">
                    <a:moveTo>
                      <a:pt x="0" y="7"/>
                    </a:moveTo>
                    <a:cubicBezTo>
                      <a:pt x="3" y="4"/>
                      <a:pt x="7" y="1"/>
                      <a:pt x="11" y="0"/>
                    </a:cubicBezTo>
                    <a:cubicBezTo>
                      <a:pt x="12" y="4"/>
                      <a:pt x="13" y="7"/>
                      <a:pt x="13" y="11"/>
                    </a:cubicBezTo>
                    <a:cubicBezTo>
                      <a:pt x="12" y="15"/>
                      <a:pt x="5" y="24"/>
                      <a:pt x="4" y="2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8" name="Freeform 442">
                <a:extLst>
                  <a:ext uri="{FF2B5EF4-FFF2-40B4-BE49-F238E27FC236}">
                    <a16:creationId xmlns:a16="http://schemas.microsoft.com/office/drawing/2014/main" id="{505CEE41-C7D6-BD32-181B-4FC75DA8DED8}"/>
                  </a:ext>
                </a:extLst>
              </p:cNvPr>
              <p:cNvSpPr>
                <a:spLocks/>
              </p:cNvSpPr>
              <p:nvPr/>
            </p:nvSpPr>
            <p:spPr bwMode="auto">
              <a:xfrm>
                <a:off x="1365" y="1752"/>
                <a:ext cx="20" cy="22"/>
              </a:xfrm>
              <a:custGeom>
                <a:avLst/>
                <a:gdLst>
                  <a:gd name="T0" fmla="*/ 15 w 15"/>
                  <a:gd name="T1" fmla="*/ 6 h 16"/>
                  <a:gd name="T2" fmla="*/ 20 w 15"/>
                  <a:gd name="T3" fmla="*/ 41 h 16"/>
                  <a:gd name="T4" fmla="*/ 20 w 15"/>
                  <a:gd name="T5" fmla="*/ 0 h 16"/>
                  <a:gd name="T6" fmla="*/ 0 60000 65536"/>
                  <a:gd name="T7" fmla="*/ 0 60000 65536"/>
                  <a:gd name="T8" fmla="*/ 0 60000 65536"/>
                </a:gdLst>
                <a:ahLst/>
                <a:cxnLst>
                  <a:cxn ang="T6">
                    <a:pos x="T0" y="T1"/>
                  </a:cxn>
                  <a:cxn ang="T7">
                    <a:pos x="T2" y="T3"/>
                  </a:cxn>
                  <a:cxn ang="T8">
                    <a:pos x="T4" y="T5"/>
                  </a:cxn>
                </a:cxnLst>
                <a:rect l="0" t="0" r="r" b="b"/>
                <a:pathLst>
                  <a:path w="15" h="16">
                    <a:moveTo>
                      <a:pt x="6" y="2"/>
                    </a:moveTo>
                    <a:cubicBezTo>
                      <a:pt x="0" y="7"/>
                      <a:pt x="6" y="11"/>
                      <a:pt x="8" y="16"/>
                    </a:cubicBezTo>
                    <a:cubicBezTo>
                      <a:pt x="15" y="12"/>
                      <a:pt x="13" y="3"/>
                      <a:pt x="8"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19" name="Freeform 443">
                <a:extLst>
                  <a:ext uri="{FF2B5EF4-FFF2-40B4-BE49-F238E27FC236}">
                    <a16:creationId xmlns:a16="http://schemas.microsoft.com/office/drawing/2014/main" id="{A287432C-3237-605A-CF18-86167515EC58}"/>
                  </a:ext>
                </a:extLst>
              </p:cNvPr>
              <p:cNvSpPr>
                <a:spLocks/>
              </p:cNvSpPr>
              <p:nvPr/>
            </p:nvSpPr>
            <p:spPr bwMode="auto">
              <a:xfrm>
                <a:off x="1376" y="1748"/>
                <a:ext cx="27" cy="11"/>
              </a:xfrm>
              <a:custGeom>
                <a:avLst/>
                <a:gdLst>
                  <a:gd name="T0" fmla="*/ 23 w 21"/>
                  <a:gd name="T1" fmla="*/ 1 h 8"/>
                  <a:gd name="T2" fmla="*/ 28 w 21"/>
                  <a:gd name="T3" fmla="*/ 0 h 8"/>
                  <a:gd name="T4" fmla="*/ 0 60000 65536"/>
                  <a:gd name="T5" fmla="*/ 0 60000 65536"/>
                </a:gdLst>
                <a:ahLst/>
                <a:cxnLst>
                  <a:cxn ang="T4">
                    <a:pos x="T0" y="T1"/>
                  </a:cxn>
                  <a:cxn ang="T5">
                    <a:pos x="T2" y="T3"/>
                  </a:cxn>
                </a:cxnLst>
                <a:rect l="0" t="0" r="r" b="b"/>
                <a:pathLst>
                  <a:path w="21" h="8">
                    <a:moveTo>
                      <a:pt x="11" y="1"/>
                    </a:moveTo>
                    <a:cubicBezTo>
                      <a:pt x="0" y="8"/>
                      <a:pt x="21" y="7"/>
                      <a:pt x="13"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0" name="Freeform 444">
                <a:extLst>
                  <a:ext uri="{FF2B5EF4-FFF2-40B4-BE49-F238E27FC236}">
                    <a16:creationId xmlns:a16="http://schemas.microsoft.com/office/drawing/2014/main" id="{76988E9A-7CE7-9693-834A-5E603131EB7E}"/>
                  </a:ext>
                </a:extLst>
              </p:cNvPr>
              <p:cNvSpPr>
                <a:spLocks/>
              </p:cNvSpPr>
              <p:nvPr/>
            </p:nvSpPr>
            <p:spPr bwMode="auto">
              <a:xfrm>
                <a:off x="1369" y="1776"/>
                <a:ext cx="10" cy="23"/>
              </a:xfrm>
              <a:custGeom>
                <a:avLst/>
                <a:gdLst>
                  <a:gd name="T0" fmla="*/ 0 w 8"/>
                  <a:gd name="T1" fmla="*/ 27 h 17"/>
                  <a:gd name="T2" fmla="*/ 10 w 8"/>
                  <a:gd name="T3" fmla="*/ 42 h 17"/>
                  <a:gd name="T4" fmla="*/ 0 60000 65536"/>
                  <a:gd name="T5" fmla="*/ 0 60000 65536"/>
                </a:gdLst>
                <a:ahLst/>
                <a:cxnLst>
                  <a:cxn ang="T4">
                    <a:pos x="T0" y="T1"/>
                  </a:cxn>
                  <a:cxn ang="T5">
                    <a:pos x="T2" y="T3"/>
                  </a:cxn>
                </a:cxnLst>
                <a:rect l="0" t="0" r="r" b="b"/>
                <a:pathLst>
                  <a:path w="8" h="17">
                    <a:moveTo>
                      <a:pt x="0" y="11"/>
                    </a:moveTo>
                    <a:cubicBezTo>
                      <a:pt x="5" y="0"/>
                      <a:pt x="8" y="11"/>
                      <a:pt x="5" y="1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1" name="Freeform 445">
                <a:extLst>
                  <a:ext uri="{FF2B5EF4-FFF2-40B4-BE49-F238E27FC236}">
                    <a16:creationId xmlns:a16="http://schemas.microsoft.com/office/drawing/2014/main" id="{586264AA-4B61-9A26-B2C4-1D64FE45EFBD}"/>
                  </a:ext>
                </a:extLst>
              </p:cNvPr>
              <p:cNvSpPr>
                <a:spLocks/>
              </p:cNvSpPr>
              <p:nvPr/>
            </p:nvSpPr>
            <p:spPr bwMode="auto">
              <a:xfrm>
                <a:off x="1477" y="1755"/>
                <a:ext cx="21" cy="14"/>
              </a:xfrm>
              <a:custGeom>
                <a:avLst/>
                <a:gdLst>
                  <a:gd name="T0" fmla="*/ 0 w 16"/>
                  <a:gd name="T1" fmla="*/ 8 h 11"/>
                  <a:gd name="T2" fmla="*/ 22 w 16"/>
                  <a:gd name="T3" fmla="*/ 23 h 11"/>
                  <a:gd name="T4" fmla="*/ 37 w 16"/>
                  <a:gd name="T5" fmla="*/ 10 h 11"/>
                  <a:gd name="T6" fmla="*/ 5 w 16"/>
                  <a:gd name="T7" fmla="*/ 8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1">
                    <a:moveTo>
                      <a:pt x="0" y="4"/>
                    </a:moveTo>
                    <a:cubicBezTo>
                      <a:pt x="5" y="5"/>
                      <a:pt x="7" y="8"/>
                      <a:pt x="10" y="11"/>
                    </a:cubicBezTo>
                    <a:cubicBezTo>
                      <a:pt x="12" y="9"/>
                      <a:pt x="14" y="7"/>
                      <a:pt x="16" y="5"/>
                    </a:cubicBezTo>
                    <a:cubicBezTo>
                      <a:pt x="12" y="0"/>
                      <a:pt x="6" y="2"/>
                      <a:pt x="2" y="4"/>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2" name="Freeform 446">
                <a:extLst>
                  <a:ext uri="{FF2B5EF4-FFF2-40B4-BE49-F238E27FC236}">
                    <a16:creationId xmlns:a16="http://schemas.microsoft.com/office/drawing/2014/main" id="{CC1EEFAF-9E99-BAC6-9A18-8C783E636493}"/>
                  </a:ext>
                </a:extLst>
              </p:cNvPr>
              <p:cNvSpPr>
                <a:spLocks/>
              </p:cNvSpPr>
              <p:nvPr/>
            </p:nvSpPr>
            <p:spPr bwMode="auto">
              <a:xfrm>
                <a:off x="1467" y="1745"/>
                <a:ext cx="15" cy="11"/>
              </a:xfrm>
              <a:custGeom>
                <a:avLst/>
                <a:gdLst>
                  <a:gd name="T0" fmla="*/ 0 w 12"/>
                  <a:gd name="T1" fmla="*/ 8 h 8"/>
                  <a:gd name="T2" fmla="*/ 24 w 12"/>
                  <a:gd name="T3" fmla="*/ 8 h 8"/>
                  <a:gd name="T4" fmla="*/ 5 w 12"/>
                  <a:gd name="T5" fmla="*/ 1 h 8"/>
                  <a:gd name="T6" fmla="*/ 0 60000 65536"/>
                  <a:gd name="T7" fmla="*/ 0 60000 65536"/>
                  <a:gd name="T8" fmla="*/ 0 60000 65536"/>
                </a:gdLst>
                <a:ahLst/>
                <a:cxnLst>
                  <a:cxn ang="T6">
                    <a:pos x="T0" y="T1"/>
                  </a:cxn>
                  <a:cxn ang="T7">
                    <a:pos x="T2" y="T3"/>
                  </a:cxn>
                  <a:cxn ang="T8">
                    <a:pos x="T4" y="T5"/>
                  </a:cxn>
                </a:cxnLst>
                <a:rect l="0" t="0" r="r" b="b"/>
                <a:pathLst>
                  <a:path w="12" h="8">
                    <a:moveTo>
                      <a:pt x="0" y="3"/>
                    </a:moveTo>
                    <a:cubicBezTo>
                      <a:pt x="4" y="8"/>
                      <a:pt x="8" y="5"/>
                      <a:pt x="12" y="3"/>
                    </a:cubicBezTo>
                    <a:cubicBezTo>
                      <a:pt x="10" y="0"/>
                      <a:pt x="6" y="0"/>
                      <a:pt x="2"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3" name="Freeform 447">
                <a:extLst>
                  <a:ext uri="{FF2B5EF4-FFF2-40B4-BE49-F238E27FC236}">
                    <a16:creationId xmlns:a16="http://schemas.microsoft.com/office/drawing/2014/main" id="{BCA222A1-0280-E82A-BDAD-0C1127252AF9}"/>
                  </a:ext>
                </a:extLst>
              </p:cNvPr>
              <p:cNvSpPr>
                <a:spLocks/>
              </p:cNvSpPr>
              <p:nvPr/>
            </p:nvSpPr>
            <p:spPr bwMode="auto">
              <a:xfrm>
                <a:off x="1492" y="1741"/>
                <a:ext cx="15" cy="15"/>
              </a:xfrm>
              <a:custGeom>
                <a:avLst/>
                <a:gdLst>
                  <a:gd name="T0" fmla="*/ 5 w 12"/>
                  <a:gd name="T1" fmla="*/ 5 h 11"/>
                  <a:gd name="T2" fmla="*/ 24 w 12"/>
                  <a:gd name="T3" fmla="*/ 19 h 11"/>
                  <a:gd name="T4" fmla="*/ 13 w 12"/>
                  <a:gd name="T5" fmla="*/ 5 h 11"/>
                  <a:gd name="T6" fmla="*/ 0 60000 65536"/>
                  <a:gd name="T7" fmla="*/ 0 60000 65536"/>
                  <a:gd name="T8" fmla="*/ 0 60000 65536"/>
                </a:gdLst>
                <a:ahLst/>
                <a:cxnLst>
                  <a:cxn ang="T6">
                    <a:pos x="T0" y="T1"/>
                  </a:cxn>
                  <a:cxn ang="T7">
                    <a:pos x="T2" y="T3"/>
                  </a:cxn>
                  <a:cxn ang="T8">
                    <a:pos x="T4" y="T5"/>
                  </a:cxn>
                </a:cxnLst>
                <a:rect l="0" t="0" r="r" b="b"/>
                <a:pathLst>
                  <a:path w="12" h="11">
                    <a:moveTo>
                      <a:pt x="2" y="2"/>
                    </a:moveTo>
                    <a:cubicBezTo>
                      <a:pt x="0" y="11"/>
                      <a:pt x="7" y="8"/>
                      <a:pt x="12" y="7"/>
                    </a:cubicBezTo>
                    <a:cubicBezTo>
                      <a:pt x="12" y="3"/>
                      <a:pt x="8" y="0"/>
                      <a:pt x="6" y="2"/>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4" name="Freeform 448">
                <a:extLst>
                  <a:ext uri="{FF2B5EF4-FFF2-40B4-BE49-F238E27FC236}">
                    <a16:creationId xmlns:a16="http://schemas.microsoft.com/office/drawing/2014/main" id="{B8434669-D3BA-453E-68DC-06DA73B1E46B}"/>
                  </a:ext>
                </a:extLst>
              </p:cNvPr>
              <p:cNvSpPr>
                <a:spLocks/>
              </p:cNvSpPr>
              <p:nvPr/>
            </p:nvSpPr>
            <p:spPr bwMode="auto">
              <a:xfrm>
                <a:off x="1510" y="1721"/>
                <a:ext cx="27" cy="48"/>
              </a:xfrm>
              <a:custGeom>
                <a:avLst/>
                <a:gdLst>
                  <a:gd name="T0" fmla="*/ 6 w 21"/>
                  <a:gd name="T1" fmla="*/ 31 h 36"/>
                  <a:gd name="T2" fmla="*/ 6 w 21"/>
                  <a:gd name="T3" fmla="*/ 27 h 36"/>
                  <a:gd name="T4" fmla="*/ 0 60000 65536"/>
                  <a:gd name="T5" fmla="*/ 0 60000 65536"/>
                </a:gdLst>
                <a:ahLst/>
                <a:cxnLst>
                  <a:cxn ang="T4">
                    <a:pos x="T0" y="T1"/>
                  </a:cxn>
                  <a:cxn ang="T5">
                    <a:pos x="T2" y="T3"/>
                  </a:cxn>
                </a:cxnLst>
                <a:rect l="0" t="0" r="r" b="b"/>
                <a:pathLst>
                  <a:path w="21" h="36">
                    <a:moveTo>
                      <a:pt x="3" y="13"/>
                    </a:moveTo>
                    <a:cubicBezTo>
                      <a:pt x="0" y="36"/>
                      <a:pt x="21" y="0"/>
                      <a:pt x="3" y="1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5" name="Freeform 449">
                <a:extLst>
                  <a:ext uri="{FF2B5EF4-FFF2-40B4-BE49-F238E27FC236}">
                    <a16:creationId xmlns:a16="http://schemas.microsoft.com/office/drawing/2014/main" id="{A61DCA64-BF19-BCE6-2F89-24AF6D94F638}"/>
                  </a:ext>
                </a:extLst>
              </p:cNvPr>
              <p:cNvSpPr>
                <a:spLocks/>
              </p:cNvSpPr>
              <p:nvPr/>
            </p:nvSpPr>
            <p:spPr bwMode="auto">
              <a:xfrm>
                <a:off x="1525" y="1724"/>
                <a:ext cx="20" cy="16"/>
              </a:xfrm>
              <a:custGeom>
                <a:avLst/>
                <a:gdLst>
                  <a:gd name="T0" fmla="*/ 12 w 15"/>
                  <a:gd name="T1" fmla="*/ 0 h 12"/>
                  <a:gd name="T2" fmla="*/ 0 w 15"/>
                  <a:gd name="T3" fmla="*/ 20 h 12"/>
                  <a:gd name="T4" fmla="*/ 12 w 15"/>
                  <a:gd name="T5" fmla="*/ 28 h 12"/>
                  <a:gd name="T6" fmla="*/ 36 w 15"/>
                  <a:gd name="T7" fmla="*/ 1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2">
                    <a:moveTo>
                      <a:pt x="5" y="0"/>
                    </a:moveTo>
                    <a:cubicBezTo>
                      <a:pt x="4" y="3"/>
                      <a:pt x="3" y="6"/>
                      <a:pt x="0" y="8"/>
                    </a:cubicBezTo>
                    <a:cubicBezTo>
                      <a:pt x="2" y="9"/>
                      <a:pt x="3" y="10"/>
                      <a:pt x="5" y="12"/>
                    </a:cubicBezTo>
                    <a:cubicBezTo>
                      <a:pt x="8" y="11"/>
                      <a:pt x="13" y="10"/>
                      <a:pt x="15" y="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6" name="Freeform 450">
                <a:extLst>
                  <a:ext uri="{FF2B5EF4-FFF2-40B4-BE49-F238E27FC236}">
                    <a16:creationId xmlns:a16="http://schemas.microsoft.com/office/drawing/2014/main" id="{807A6F3F-6EBE-F002-93ED-917CC911EF31}"/>
                  </a:ext>
                </a:extLst>
              </p:cNvPr>
              <p:cNvSpPr>
                <a:spLocks/>
              </p:cNvSpPr>
              <p:nvPr/>
            </p:nvSpPr>
            <p:spPr bwMode="auto">
              <a:xfrm>
                <a:off x="1523" y="1738"/>
                <a:ext cx="32" cy="26"/>
              </a:xfrm>
              <a:custGeom>
                <a:avLst/>
                <a:gdLst>
                  <a:gd name="T0" fmla="*/ 45 w 25"/>
                  <a:gd name="T1" fmla="*/ 0 h 19"/>
                  <a:gd name="T2" fmla="*/ 15 w 25"/>
                  <a:gd name="T3" fmla="*/ 47 h 19"/>
                  <a:gd name="T4" fmla="*/ 42 w 25"/>
                  <a:gd name="T5" fmla="*/ 42 h 19"/>
                  <a:gd name="T6" fmla="*/ 52 w 25"/>
                  <a:gd name="T7" fmla="*/ 1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9">
                    <a:moveTo>
                      <a:pt x="21" y="0"/>
                    </a:moveTo>
                    <a:cubicBezTo>
                      <a:pt x="18" y="5"/>
                      <a:pt x="0" y="10"/>
                      <a:pt x="7" y="18"/>
                    </a:cubicBezTo>
                    <a:cubicBezTo>
                      <a:pt x="8" y="19"/>
                      <a:pt x="18" y="19"/>
                      <a:pt x="20" y="17"/>
                    </a:cubicBezTo>
                    <a:cubicBezTo>
                      <a:pt x="23" y="14"/>
                      <a:pt x="23" y="8"/>
                      <a:pt x="25" y="4"/>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7" name="Freeform 451">
                <a:extLst>
                  <a:ext uri="{FF2B5EF4-FFF2-40B4-BE49-F238E27FC236}">
                    <a16:creationId xmlns:a16="http://schemas.microsoft.com/office/drawing/2014/main" id="{777A554E-3102-6DE6-3B49-DAAAAB7C8302}"/>
                  </a:ext>
                </a:extLst>
              </p:cNvPr>
              <p:cNvSpPr>
                <a:spLocks/>
              </p:cNvSpPr>
              <p:nvPr/>
            </p:nvSpPr>
            <p:spPr bwMode="auto">
              <a:xfrm>
                <a:off x="1503" y="1756"/>
                <a:ext cx="19" cy="15"/>
              </a:xfrm>
              <a:custGeom>
                <a:avLst/>
                <a:gdLst>
                  <a:gd name="T0" fmla="*/ 5 w 14"/>
                  <a:gd name="T1" fmla="*/ 7 h 11"/>
                  <a:gd name="T2" fmla="*/ 0 w 14"/>
                  <a:gd name="T3" fmla="*/ 27 h 11"/>
                  <a:gd name="T4" fmla="*/ 35 w 14"/>
                  <a:gd name="T5" fmla="*/ 15 h 11"/>
                  <a:gd name="T6" fmla="*/ 10 w 14"/>
                  <a:gd name="T7" fmla="*/ 1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1">
                    <a:moveTo>
                      <a:pt x="2" y="3"/>
                    </a:moveTo>
                    <a:cubicBezTo>
                      <a:pt x="1" y="5"/>
                      <a:pt x="0" y="8"/>
                      <a:pt x="0" y="11"/>
                    </a:cubicBezTo>
                    <a:cubicBezTo>
                      <a:pt x="4" y="11"/>
                      <a:pt x="14" y="11"/>
                      <a:pt x="14" y="6"/>
                    </a:cubicBezTo>
                    <a:cubicBezTo>
                      <a:pt x="14" y="3"/>
                      <a:pt x="7" y="0"/>
                      <a:pt x="4" y="1"/>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8" name="Freeform 452">
                <a:extLst>
                  <a:ext uri="{FF2B5EF4-FFF2-40B4-BE49-F238E27FC236}">
                    <a16:creationId xmlns:a16="http://schemas.microsoft.com/office/drawing/2014/main" id="{F1764381-6297-10D8-7658-4C98140CEC20}"/>
                  </a:ext>
                </a:extLst>
              </p:cNvPr>
              <p:cNvSpPr>
                <a:spLocks/>
              </p:cNvSpPr>
              <p:nvPr/>
            </p:nvSpPr>
            <p:spPr bwMode="auto">
              <a:xfrm>
                <a:off x="1495" y="1776"/>
                <a:ext cx="10" cy="7"/>
              </a:xfrm>
              <a:custGeom>
                <a:avLst/>
                <a:gdLst>
                  <a:gd name="T0" fmla="*/ 1 w 7"/>
                  <a:gd name="T1" fmla="*/ 0 h 5"/>
                  <a:gd name="T2" fmla="*/ 1 w 7"/>
                  <a:gd name="T3" fmla="*/ 14 h 5"/>
                  <a:gd name="T4" fmla="*/ 6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1" y="0"/>
                    </a:moveTo>
                    <a:cubicBezTo>
                      <a:pt x="0" y="2"/>
                      <a:pt x="0" y="4"/>
                      <a:pt x="1" y="5"/>
                    </a:cubicBezTo>
                    <a:cubicBezTo>
                      <a:pt x="7" y="5"/>
                      <a:pt x="6" y="0"/>
                      <a:pt x="2" y="0"/>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29" name="Freeform 453">
                <a:extLst>
                  <a:ext uri="{FF2B5EF4-FFF2-40B4-BE49-F238E27FC236}">
                    <a16:creationId xmlns:a16="http://schemas.microsoft.com/office/drawing/2014/main" id="{19046C19-2A00-96A6-CB95-8D52389BC9D2}"/>
                  </a:ext>
                </a:extLst>
              </p:cNvPr>
              <p:cNvSpPr>
                <a:spLocks/>
              </p:cNvSpPr>
              <p:nvPr/>
            </p:nvSpPr>
            <p:spPr bwMode="auto">
              <a:xfrm>
                <a:off x="1498" y="1775"/>
                <a:ext cx="26" cy="30"/>
              </a:xfrm>
              <a:custGeom>
                <a:avLst/>
                <a:gdLst>
                  <a:gd name="T0" fmla="*/ 1 w 20"/>
                  <a:gd name="T1" fmla="*/ 56 h 22"/>
                  <a:gd name="T2" fmla="*/ 1 w 20"/>
                  <a:gd name="T3" fmla="*/ 30 h 22"/>
                  <a:gd name="T4" fmla="*/ 22 w 20"/>
                  <a:gd name="T5" fmla="*/ 14 h 22"/>
                  <a:gd name="T6" fmla="*/ 35 w 20"/>
                  <a:gd name="T7" fmla="*/ 10 h 22"/>
                  <a:gd name="T8" fmla="*/ 44 w 20"/>
                  <a:gd name="T9" fmla="*/ 34 h 22"/>
                  <a:gd name="T10" fmla="*/ 30 w 20"/>
                  <a:gd name="T11" fmla="*/ 46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2">
                    <a:moveTo>
                      <a:pt x="1" y="22"/>
                    </a:moveTo>
                    <a:cubicBezTo>
                      <a:pt x="4" y="18"/>
                      <a:pt x="0" y="15"/>
                      <a:pt x="1" y="12"/>
                    </a:cubicBezTo>
                    <a:cubicBezTo>
                      <a:pt x="2" y="9"/>
                      <a:pt x="8" y="6"/>
                      <a:pt x="10" y="5"/>
                    </a:cubicBezTo>
                    <a:cubicBezTo>
                      <a:pt x="14" y="3"/>
                      <a:pt x="12" y="0"/>
                      <a:pt x="16" y="4"/>
                    </a:cubicBezTo>
                    <a:cubicBezTo>
                      <a:pt x="17" y="6"/>
                      <a:pt x="19" y="11"/>
                      <a:pt x="20" y="13"/>
                    </a:cubicBezTo>
                    <a:cubicBezTo>
                      <a:pt x="17" y="14"/>
                      <a:pt x="15" y="16"/>
                      <a:pt x="14" y="18"/>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0" name="Freeform 454">
                <a:extLst>
                  <a:ext uri="{FF2B5EF4-FFF2-40B4-BE49-F238E27FC236}">
                    <a16:creationId xmlns:a16="http://schemas.microsoft.com/office/drawing/2014/main" id="{003B3B2C-D6F3-59A1-7BD9-2EC486D134CA}"/>
                  </a:ext>
                </a:extLst>
              </p:cNvPr>
              <p:cNvSpPr>
                <a:spLocks/>
              </p:cNvSpPr>
              <p:nvPr/>
            </p:nvSpPr>
            <p:spPr bwMode="auto">
              <a:xfrm>
                <a:off x="1525" y="1771"/>
                <a:ext cx="12" cy="9"/>
              </a:xfrm>
              <a:custGeom>
                <a:avLst/>
                <a:gdLst>
                  <a:gd name="T0" fmla="*/ 21 w 9"/>
                  <a:gd name="T1" fmla="*/ 0 h 7"/>
                  <a:gd name="T2" fmla="*/ 1 w 9"/>
                  <a:gd name="T3" fmla="*/ 5 h 7"/>
                  <a:gd name="T4" fmla="*/ 15 w 9"/>
                  <a:gd name="T5" fmla="*/ 15 h 7"/>
                  <a:gd name="T6" fmla="*/ 0 60000 65536"/>
                  <a:gd name="T7" fmla="*/ 0 60000 65536"/>
                  <a:gd name="T8" fmla="*/ 0 60000 65536"/>
                </a:gdLst>
                <a:ahLst/>
                <a:cxnLst>
                  <a:cxn ang="T6">
                    <a:pos x="T0" y="T1"/>
                  </a:cxn>
                  <a:cxn ang="T7">
                    <a:pos x="T2" y="T3"/>
                  </a:cxn>
                  <a:cxn ang="T8">
                    <a:pos x="T4" y="T5"/>
                  </a:cxn>
                </a:cxnLst>
                <a:rect l="0" t="0" r="r" b="b"/>
                <a:pathLst>
                  <a:path w="9" h="7">
                    <a:moveTo>
                      <a:pt x="9" y="0"/>
                    </a:moveTo>
                    <a:cubicBezTo>
                      <a:pt x="6" y="1"/>
                      <a:pt x="3" y="1"/>
                      <a:pt x="1" y="2"/>
                    </a:cubicBezTo>
                    <a:cubicBezTo>
                      <a:pt x="0" y="5"/>
                      <a:pt x="3" y="7"/>
                      <a:pt x="6" y="7"/>
                    </a:cubicBezTo>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1" name="Freeform 455">
                <a:extLst>
                  <a:ext uri="{FF2B5EF4-FFF2-40B4-BE49-F238E27FC236}">
                    <a16:creationId xmlns:a16="http://schemas.microsoft.com/office/drawing/2014/main" id="{6BEBCD37-9A3D-9092-0044-34D60A9D18F9}"/>
                  </a:ext>
                </a:extLst>
              </p:cNvPr>
              <p:cNvSpPr>
                <a:spLocks/>
              </p:cNvSpPr>
              <p:nvPr/>
            </p:nvSpPr>
            <p:spPr bwMode="auto">
              <a:xfrm>
                <a:off x="1378" y="1790"/>
                <a:ext cx="4" cy="29"/>
              </a:xfrm>
              <a:custGeom>
                <a:avLst/>
                <a:gdLst>
                  <a:gd name="T0" fmla="*/ 5 w 3"/>
                  <a:gd name="T1" fmla="*/ 0 h 22"/>
                  <a:gd name="T2" fmla="*/ 7 w 3"/>
                  <a:gd name="T3" fmla="*/ 50 h 22"/>
                  <a:gd name="T4" fmla="*/ 0 60000 65536"/>
                  <a:gd name="T5" fmla="*/ 0 60000 65536"/>
                </a:gdLst>
                <a:ahLst/>
                <a:cxnLst>
                  <a:cxn ang="T4">
                    <a:pos x="T0" y="T1"/>
                  </a:cxn>
                  <a:cxn ang="T5">
                    <a:pos x="T2" y="T3"/>
                  </a:cxn>
                </a:cxnLst>
                <a:rect l="0" t="0" r="r" b="b"/>
                <a:pathLst>
                  <a:path w="3" h="22">
                    <a:moveTo>
                      <a:pt x="2" y="0"/>
                    </a:moveTo>
                    <a:cubicBezTo>
                      <a:pt x="2" y="7"/>
                      <a:pt x="0" y="15"/>
                      <a:pt x="3" y="22"/>
                    </a:cubicBezTo>
                  </a:path>
                </a:pathLst>
              </a:custGeom>
              <a:noFill/>
              <a:ln w="7938" cap="flat">
                <a:solidFill>
                  <a:srgbClr val="B49299"/>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32" name="Freeform 456">
                <a:extLst>
                  <a:ext uri="{FF2B5EF4-FFF2-40B4-BE49-F238E27FC236}">
                    <a16:creationId xmlns:a16="http://schemas.microsoft.com/office/drawing/2014/main" id="{0873E39C-E852-C637-74E3-F18F1C73E4BE}"/>
                  </a:ext>
                </a:extLst>
              </p:cNvPr>
              <p:cNvSpPr>
                <a:spLocks noEditPoints="1"/>
              </p:cNvSpPr>
              <p:nvPr/>
            </p:nvSpPr>
            <p:spPr bwMode="auto">
              <a:xfrm>
                <a:off x="1247" y="1819"/>
                <a:ext cx="388" cy="401"/>
              </a:xfrm>
              <a:custGeom>
                <a:avLst/>
                <a:gdLst>
                  <a:gd name="T0" fmla="*/ 178 w 298"/>
                  <a:gd name="T1" fmla="*/ 244 h 297"/>
                  <a:gd name="T2" fmla="*/ 7 w 298"/>
                  <a:gd name="T3" fmla="*/ 501 h 297"/>
                  <a:gd name="T4" fmla="*/ 141 w 298"/>
                  <a:gd name="T5" fmla="*/ 703 h 297"/>
                  <a:gd name="T6" fmla="*/ 203 w 298"/>
                  <a:gd name="T7" fmla="*/ 408 h 297"/>
                  <a:gd name="T8" fmla="*/ 214 w 298"/>
                  <a:gd name="T9" fmla="*/ 374 h 297"/>
                  <a:gd name="T10" fmla="*/ 341 w 298"/>
                  <a:gd name="T11" fmla="*/ 192 h 297"/>
                  <a:gd name="T12" fmla="*/ 444 w 298"/>
                  <a:gd name="T13" fmla="*/ 379 h 297"/>
                  <a:gd name="T14" fmla="*/ 499 w 298"/>
                  <a:gd name="T15" fmla="*/ 605 h 297"/>
                  <a:gd name="T16" fmla="*/ 605 w 298"/>
                  <a:gd name="T17" fmla="*/ 517 h 297"/>
                  <a:gd name="T18" fmla="*/ 651 w 298"/>
                  <a:gd name="T19" fmla="*/ 323 h 297"/>
                  <a:gd name="T20" fmla="*/ 635 w 298"/>
                  <a:gd name="T21" fmla="*/ 223 h 297"/>
                  <a:gd name="T22" fmla="*/ 428 w 298"/>
                  <a:gd name="T23" fmla="*/ 161 h 297"/>
                  <a:gd name="T24" fmla="*/ 496 w 298"/>
                  <a:gd name="T25" fmla="*/ 69 h 297"/>
                  <a:gd name="T26" fmla="*/ 523 w 298"/>
                  <a:gd name="T27" fmla="*/ 49 h 297"/>
                  <a:gd name="T28" fmla="*/ 568 w 298"/>
                  <a:gd name="T29" fmla="*/ 0 h 297"/>
                  <a:gd name="T30" fmla="*/ 484 w 298"/>
                  <a:gd name="T31" fmla="*/ 58 h 297"/>
                  <a:gd name="T32" fmla="*/ 298 w 298"/>
                  <a:gd name="T33" fmla="*/ 108 h 297"/>
                  <a:gd name="T34" fmla="*/ 30 w 298"/>
                  <a:gd name="T35" fmla="*/ 541 h 297"/>
                  <a:gd name="T36" fmla="*/ 96 w 298"/>
                  <a:gd name="T37" fmla="*/ 402 h 297"/>
                  <a:gd name="T38" fmla="*/ 112 w 298"/>
                  <a:gd name="T39" fmla="*/ 541 h 297"/>
                  <a:gd name="T40" fmla="*/ 95 w 298"/>
                  <a:gd name="T41" fmla="*/ 589 h 297"/>
                  <a:gd name="T42" fmla="*/ 122 w 298"/>
                  <a:gd name="T43" fmla="*/ 683 h 297"/>
                  <a:gd name="T44" fmla="*/ 49 w 298"/>
                  <a:gd name="T45" fmla="*/ 649 h 297"/>
                  <a:gd name="T46" fmla="*/ 163 w 298"/>
                  <a:gd name="T47" fmla="*/ 554 h 297"/>
                  <a:gd name="T48" fmla="*/ 130 w 298"/>
                  <a:gd name="T49" fmla="*/ 547 h 297"/>
                  <a:gd name="T50" fmla="*/ 174 w 298"/>
                  <a:gd name="T51" fmla="*/ 473 h 297"/>
                  <a:gd name="T52" fmla="*/ 137 w 298"/>
                  <a:gd name="T53" fmla="*/ 554 h 297"/>
                  <a:gd name="T54" fmla="*/ 190 w 298"/>
                  <a:gd name="T55" fmla="*/ 365 h 297"/>
                  <a:gd name="T56" fmla="*/ 168 w 298"/>
                  <a:gd name="T57" fmla="*/ 423 h 297"/>
                  <a:gd name="T58" fmla="*/ 111 w 298"/>
                  <a:gd name="T59" fmla="*/ 389 h 297"/>
                  <a:gd name="T60" fmla="*/ 154 w 298"/>
                  <a:gd name="T61" fmla="*/ 308 h 297"/>
                  <a:gd name="T62" fmla="*/ 229 w 298"/>
                  <a:gd name="T63" fmla="*/ 244 h 297"/>
                  <a:gd name="T64" fmla="*/ 409 w 298"/>
                  <a:gd name="T65" fmla="*/ 194 h 297"/>
                  <a:gd name="T66" fmla="*/ 565 w 298"/>
                  <a:gd name="T67" fmla="*/ 217 h 297"/>
                  <a:gd name="T68" fmla="*/ 622 w 298"/>
                  <a:gd name="T69" fmla="*/ 316 h 297"/>
                  <a:gd name="T70" fmla="*/ 482 w 298"/>
                  <a:gd name="T71" fmla="*/ 328 h 297"/>
                  <a:gd name="T72" fmla="*/ 517 w 298"/>
                  <a:gd name="T73" fmla="*/ 589 h 297"/>
                  <a:gd name="T74" fmla="*/ 529 w 298"/>
                  <a:gd name="T75" fmla="*/ 517 h 297"/>
                  <a:gd name="T76" fmla="*/ 578 w 298"/>
                  <a:gd name="T77" fmla="*/ 512 h 297"/>
                  <a:gd name="T78" fmla="*/ 556 w 298"/>
                  <a:gd name="T79" fmla="*/ 506 h 297"/>
                  <a:gd name="T80" fmla="*/ 578 w 298"/>
                  <a:gd name="T81" fmla="*/ 512 h 297"/>
                  <a:gd name="T82" fmla="*/ 578 w 298"/>
                  <a:gd name="T83" fmla="*/ 486 h 297"/>
                  <a:gd name="T84" fmla="*/ 526 w 298"/>
                  <a:gd name="T85" fmla="*/ 494 h 297"/>
                  <a:gd name="T86" fmla="*/ 479 w 298"/>
                  <a:gd name="T87" fmla="*/ 520 h 297"/>
                  <a:gd name="T88" fmla="*/ 470 w 298"/>
                  <a:gd name="T89" fmla="*/ 427 h 297"/>
                  <a:gd name="T90" fmla="*/ 574 w 298"/>
                  <a:gd name="T91" fmla="*/ 413 h 297"/>
                  <a:gd name="T92" fmla="*/ 624 w 298"/>
                  <a:gd name="T93" fmla="*/ 396 h 297"/>
                  <a:gd name="T94" fmla="*/ 504 w 298"/>
                  <a:gd name="T95" fmla="*/ 394 h 297"/>
                  <a:gd name="T96" fmla="*/ 470 w 298"/>
                  <a:gd name="T97" fmla="*/ 359 h 297"/>
                  <a:gd name="T98" fmla="*/ 628 w 298"/>
                  <a:gd name="T99" fmla="*/ 359 h 29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98" h="297">
                    <a:moveTo>
                      <a:pt x="107" y="54"/>
                    </a:moveTo>
                    <a:cubicBezTo>
                      <a:pt x="109" y="61"/>
                      <a:pt x="108" y="67"/>
                      <a:pt x="106" y="71"/>
                    </a:cubicBezTo>
                    <a:cubicBezTo>
                      <a:pt x="102" y="81"/>
                      <a:pt x="91" y="90"/>
                      <a:pt x="81" y="99"/>
                    </a:cubicBezTo>
                    <a:cubicBezTo>
                      <a:pt x="73" y="105"/>
                      <a:pt x="66" y="111"/>
                      <a:pt x="60" y="117"/>
                    </a:cubicBezTo>
                    <a:cubicBezTo>
                      <a:pt x="49" y="130"/>
                      <a:pt x="49" y="130"/>
                      <a:pt x="49" y="130"/>
                    </a:cubicBezTo>
                    <a:cubicBezTo>
                      <a:pt x="30" y="152"/>
                      <a:pt x="9" y="176"/>
                      <a:pt x="3" y="204"/>
                    </a:cubicBezTo>
                    <a:cubicBezTo>
                      <a:pt x="0" y="221"/>
                      <a:pt x="3" y="262"/>
                      <a:pt x="19" y="283"/>
                    </a:cubicBezTo>
                    <a:cubicBezTo>
                      <a:pt x="25" y="291"/>
                      <a:pt x="32" y="296"/>
                      <a:pt x="41" y="296"/>
                    </a:cubicBezTo>
                    <a:cubicBezTo>
                      <a:pt x="49" y="297"/>
                      <a:pt x="57" y="294"/>
                      <a:pt x="64" y="286"/>
                    </a:cubicBezTo>
                    <a:cubicBezTo>
                      <a:pt x="84" y="266"/>
                      <a:pt x="94" y="217"/>
                      <a:pt x="92" y="199"/>
                    </a:cubicBezTo>
                    <a:cubicBezTo>
                      <a:pt x="91" y="191"/>
                      <a:pt x="91" y="191"/>
                      <a:pt x="91" y="191"/>
                    </a:cubicBezTo>
                    <a:cubicBezTo>
                      <a:pt x="90" y="181"/>
                      <a:pt x="89" y="175"/>
                      <a:pt x="92" y="166"/>
                    </a:cubicBezTo>
                    <a:cubicBezTo>
                      <a:pt x="93" y="165"/>
                      <a:pt x="93" y="164"/>
                      <a:pt x="93" y="164"/>
                    </a:cubicBezTo>
                    <a:cubicBezTo>
                      <a:pt x="93" y="164"/>
                      <a:pt x="93" y="164"/>
                      <a:pt x="93" y="164"/>
                    </a:cubicBezTo>
                    <a:cubicBezTo>
                      <a:pt x="94" y="161"/>
                      <a:pt x="97" y="152"/>
                      <a:pt x="97" y="152"/>
                    </a:cubicBezTo>
                    <a:cubicBezTo>
                      <a:pt x="101" y="142"/>
                      <a:pt x="105" y="132"/>
                      <a:pt x="108" y="121"/>
                    </a:cubicBezTo>
                    <a:cubicBezTo>
                      <a:pt x="113" y="105"/>
                      <a:pt x="120" y="91"/>
                      <a:pt x="128" y="81"/>
                    </a:cubicBezTo>
                    <a:cubicBezTo>
                      <a:pt x="135" y="72"/>
                      <a:pt x="140" y="73"/>
                      <a:pt x="154" y="78"/>
                    </a:cubicBezTo>
                    <a:cubicBezTo>
                      <a:pt x="159" y="79"/>
                      <a:pt x="159" y="79"/>
                      <a:pt x="159" y="79"/>
                    </a:cubicBezTo>
                    <a:cubicBezTo>
                      <a:pt x="180" y="85"/>
                      <a:pt x="188" y="97"/>
                      <a:pt x="196" y="117"/>
                    </a:cubicBezTo>
                    <a:cubicBezTo>
                      <a:pt x="201" y="129"/>
                      <a:pt x="201" y="141"/>
                      <a:pt x="201" y="154"/>
                    </a:cubicBezTo>
                    <a:cubicBezTo>
                      <a:pt x="201" y="164"/>
                      <a:pt x="200" y="174"/>
                      <a:pt x="202" y="185"/>
                    </a:cubicBezTo>
                    <a:cubicBezTo>
                      <a:pt x="203" y="189"/>
                      <a:pt x="204" y="195"/>
                      <a:pt x="204" y="201"/>
                    </a:cubicBezTo>
                    <a:cubicBezTo>
                      <a:pt x="205" y="218"/>
                      <a:pt x="209" y="235"/>
                      <a:pt x="226" y="246"/>
                    </a:cubicBezTo>
                    <a:cubicBezTo>
                      <a:pt x="238" y="254"/>
                      <a:pt x="248" y="258"/>
                      <a:pt x="261" y="248"/>
                    </a:cubicBezTo>
                    <a:cubicBezTo>
                      <a:pt x="273" y="239"/>
                      <a:pt x="273" y="230"/>
                      <a:pt x="273" y="220"/>
                    </a:cubicBezTo>
                    <a:cubicBezTo>
                      <a:pt x="274" y="210"/>
                      <a:pt x="274" y="210"/>
                      <a:pt x="274" y="210"/>
                    </a:cubicBezTo>
                    <a:cubicBezTo>
                      <a:pt x="275" y="199"/>
                      <a:pt x="278" y="194"/>
                      <a:pt x="284" y="185"/>
                    </a:cubicBezTo>
                    <a:cubicBezTo>
                      <a:pt x="287" y="182"/>
                      <a:pt x="287" y="182"/>
                      <a:pt x="287" y="182"/>
                    </a:cubicBezTo>
                    <a:cubicBezTo>
                      <a:pt x="298" y="165"/>
                      <a:pt x="296" y="148"/>
                      <a:pt x="295" y="131"/>
                    </a:cubicBezTo>
                    <a:cubicBezTo>
                      <a:pt x="294" y="127"/>
                      <a:pt x="294" y="127"/>
                      <a:pt x="294" y="127"/>
                    </a:cubicBezTo>
                    <a:cubicBezTo>
                      <a:pt x="294" y="118"/>
                      <a:pt x="294" y="118"/>
                      <a:pt x="294" y="118"/>
                    </a:cubicBezTo>
                    <a:cubicBezTo>
                      <a:pt x="294" y="109"/>
                      <a:pt x="294" y="99"/>
                      <a:pt x="288" y="90"/>
                    </a:cubicBezTo>
                    <a:cubicBezTo>
                      <a:pt x="280" y="80"/>
                      <a:pt x="268" y="78"/>
                      <a:pt x="258" y="76"/>
                    </a:cubicBezTo>
                    <a:cubicBezTo>
                      <a:pt x="249" y="75"/>
                      <a:pt x="249" y="75"/>
                      <a:pt x="249" y="75"/>
                    </a:cubicBezTo>
                    <a:cubicBezTo>
                      <a:pt x="231" y="71"/>
                      <a:pt x="213" y="68"/>
                      <a:pt x="194" y="65"/>
                    </a:cubicBezTo>
                    <a:cubicBezTo>
                      <a:pt x="192" y="65"/>
                      <a:pt x="191" y="62"/>
                      <a:pt x="193" y="60"/>
                    </a:cubicBezTo>
                    <a:cubicBezTo>
                      <a:pt x="202" y="54"/>
                      <a:pt x="210" y="45"/>
                      <a:pt x="218" y="36"/>
                    </a:cubicBezTo>
                    <a:cubicBezTo>
                      <a:pt x="220" y="33"/>
                      <a:pt x="222" y="30"/>
                      <a:pt x="225" y="28"/>
                    </a:cubicBezTo>
                    <a:cubicBezTo>
                      <a:pt x="229" y="24"/>
                      <a:pt x="239" y="24"/>
                      <a:pt x="245" y="28"/>
                    </a:cubicBezTo>
                    <a:cubicBezTo>
                      <a:pt x="249" y="25"/>
                      <a:pt x="249" y="25"/>
                      <a:pt x="249" y="25"/>
                    </a:cubicBezTo>
                    <a:cubicBezTo>
                      <a:pt x="245" y="22"/>
                      <a:pt x="241" y="21"/>
                      <a:pt x="237" y="20"/>
                    </a:cubicBezTo>
                    <a:cubicBezTo>
                      <a:pt x="236" y="20"/>
                      <a:pt x="236" y="17"/>
                      <a:pt x="237" y="16"/>
                    </a:cubicBezTo>
                    <a:cubicBezTo>
                      <a:pt x="244" y="10"/>
                      <a:pt x="251" y="6"/>
                      <a:pt x="258" y="5"/>
                    </a:cubicBezTo>
                    <a:cubicBezTo>
                      <a:pt x="257" y="0"/>
                      <a:pt x="257" y="0"/>
                      <a:pt x="257" y="0"/>
                    </a:cubicBezTo>
                    <a:cubicBezTo>
                      <a:pt x="243" y="2"/>
                      <a:pt x="231" y="12"/>
                      <a:pt x="220" y="24"/>
                    </a:cubicBezTo>
                    <a:cubicBezTo>
                      <a:pt x="220" y="24"/>
                      <a:pt x="220" y="24"/>
                      <a:pt x="220" y="24"/>
                    </a:cubicBezTo>
                    <a:cubicBezTo>
                      <a:pt x="220" y="24"/>
                      <a:pt x="220" y="24"/>
                      <a:pt x="220" y="24"/>
                    </a:cubicBezTo>
                    <a:cubicBezTo>
                      <a:pt x="217" y="27"/>
                      <a:pt x="214" y="31"/>
                      <a:pt x="211" y="34"/>
                    </a:cubicBezTo>
                    <a:cubicBezTo>
                      <a:pt x="198" y="49"/>
                      <a:pt x="186" y="59"/>
                      <a:pt x="172" y="61"/>
                    </a:cubicBezTo>
                    <a:cubicBezTo>
                      <a:pt x="159" y="62"/>
                      <a:pt x="146" y="54"/>
                      <a:pt x="135" y="44"/>
                    </a:cubicBezTo>
                    <a:moveTo>
                      <a:pt x="24" y="248"/>
                    </a:moveTo>
                    <a:cubicBezTo>
                      <a:pt x="19" y="250"/>
                      <a:pt x="17" y="245"/>
                      <a:pt x="16" y="243"/>
                    </a:cubicBezTo>
                    <a:cubicBezTo>
                      <a:pt x="15" y="235"/>
                      <a:pt x="14" y="227"/>
                      <a:pt x="14" y="220"/>
                    </a:cubicBezTo>
                    <a:cubicBezTo>
                      <a:pt x="14" y="215"/>
                      <a:pt x="15" y="210"/>
                      <a:pt x="15" y="206"/>
                    </a:cubicBezTo>
                    <a:cubicBezTo>
                      <a:pt x="18" y="192"/>
                      <a:pt x="26" y="178"/>
                      <a:pt x="36" y="165"/>
                    </a:cubicBezTo>
                    <a:cubicBezTo>
                      <a:pt x="37" y="163"/>
                      <a:pt x="43" y="162"/>
                      <a:pt x="44" y="164"/>
                    </a:cubicBezTo>
                    <a:cubicBezTo>
                      <a:pt x="49" y="169"/>
                      <a:pt x="56" y="175"/>
                      <a:pt x="62" y="178"/>
                    </a:cubicBezTo>
                    <a:cubicBezTo>
                      <a:pt x="64" y="179"/>
                      <a:pt x="64" y="183"/>
                      <a:pt x="63" y="184"/>
                    </a:cubicBezTo>
                    <a:cubicBezTo>
                      <a:pt x="57" y="194"/>
                      <a:pt x="54" y="208"/>
                      <a:pt x="51" y="220"/>
                    </a:cubicBezTo>
                    <a:cubicBezTo>
                      <a:pt x="47" y="236"/>
                      <a:pt x="47" y="236"/>
                      <a:pt x="47" y="236"/>
                    </a:cubicBezTo>
                    <a:cubicBezTo>
                      <a:pt x="48" y="236"/>
                      <a:pt x="48" y="236"/>
                      <a:pt x="48" y="236"/>
                    </a:cubicBezTo>
                    <a:cubicBezTo>
                      <a:pt x="46" y="237"/>
                      <a:pt x="45" y="238"/>
                      <a:pt x="43" y="239"/>
                    </a:cubicBezTo>
                    <a:cubicBezTo>
                      <a:pt x="36" y="243"/>
                      <a:pt x="30" y="246"/>
                      <a:pt x="24" y="248"/>
                    </a:cubicBezTo>
                    <a:close/>
                    <a:moveTo>
                      <a:pt x="78" y="227"/>
                    </a:moveTo>
                    <a:cubicBezTo>
                      <a:pt x="74" y="246"/>
                      <a:pt x="65" y="267"/>
                      <a:pt x="55" y="278"/>
                    </a:cubicBezTo>
                    <a:cubicBezTo>
                      <a:pt x="51" y="283"/>
                      <a:pt x="46" y="285"/>
                      <a:pt x="42" y="284"/>
                    </a:cubicBezTo>
                    <a:cubicBezTo>
                      <a:pt x="37" y="284"/>
                      <a:pt x="32" y="281"/>
                      <a:pt x="28" y="276"/>
                    </a:cubicBezTo>
                    <a:cubicBezTo>
                      <a:pt x="26" y="273"/>
                      <a:pt x="24" y="269"/>
                      <a:pt x="22" y="264"/>
                    </a:cubicBezTo>
                    <a:cubicBezTo>
                      <a:pt x="21" y="262"/>
                      <a:pt x="24" y="257"/>
                      <a:pt x="26" y="256"/>
                    </a:cubicBezTo>
                    <a:cubicBezTo>
                      <a:pt x="34" y="253"/>
                      <a:pt x="42" y="249"/>
                      <a:pt x="48" y="245"/>
                    </a:cubicBezTo>
                    <a:cubicBezTo>
                      <a:pt x="57" y="240"/>
                      <a:pt x="66" y="232"/>
                      <a:pt x="74" y="225"/>
                    </a:cubicBezTo>
                    <a:cubicBezTo>
                      <a:pt x="76" y="223"/>
                      <a:pt x="78" y="224"/>
                      <a:pt x="78" y="227"/>
                    </a:cubicBezTo>
                    <a:close/>
                    <a:moveTo>
                      <a:pt x="62" y="225"/>
                    </a:moveTo>
                    <a:cubicBezTo>
                      <a:pt x="61" y="226"/>
                      <a:pt x="59" y="222"/>
                      <a:pt x="59" y="222"/>
                    </a:cubicBezTo>
                    <a:cubicBezTo>
                      <a:pt x="62" y="209"/>
                      <a:pt x="66" y="193"/>
                      <a:pt x="73" y="185"/>
                    </a:cubicBezTo>
                    <a:cubicBezTo>
                      <a:pt x="74" y="183"/>
                      <a:pt x="78" y="184"/>
                      <a:pt x="78" y="186"/>
                    </a:cubicBezTo>
                    <a:cubicBezTo>
                      <a:pt x="79" y="188"/>
                      <a:pt x="79" y="190"/>
                      <a:pt x="79" y="192"/>
                    </a:cubicBezTo>
                    <a:cubicBezTo>
                      <a:pt x="80" y="201"/>
                      <a:pt x="80" y="201"/>
                      <a:pt x="80" y="201"/>
                    </a:cubicBezTo>
                    <a:cubicBezTo>
                      <a:pt x="81" y="201"/>
                      <a:pt x="81" y="202"/>
                      <a:pt x="81" y="203"/>
                    </a:cubicBezTo>
                    <a:cubicBezTo>
                      <a:pt x="77" y="210"/>
                      <a:pt x="71" y="217"/>
                      <a:pt x="62" y="225"/>
                    </a:cubicBezTo>
                    <a:close/>
                    <a:moveTo>
                      <a:pt x="104" y="99"/>
                    </a:moveTo>
                    <a:cubicBezTo>
                      <a:pt x="101" y="105"/>
                      <a:pt x="99" y="111"/>
                      <a:pt x="97" y="118"/>
                    </a:cubicBezTo>
                    <a:cubicBezTo>
                      <a:pt x="94" y="128"/>
                      <a:pt x="90" y="137"/>
                      <a:pt x="86" y="148"/>
                    </a:cubicBezTo>
                    <a:cubicBezTo>
                      <a:pt x="81" y="160"/>
                      <a:pt x="81" y="160"/>
                      <a:pt x="81" y="160"/>
                    </a:cubicBezTo>
                    <a:cubicBezTo>
                      <a:pt x="80" y="164"/>
                      <a:pt x="79" y="167"/>
                      <a:pt x="79" y="169"/>
                    </a:cubicBezTo>
                    <a:cubicBezTo>
                      <a:pt x="78" y="170"/>
                      <a:pt x="77" y="171"/>
                      <a:pt x="76" y="172"/>
                    </a:cubicBezTo>
                    <a:cubicBezTo>
                      <a:pt x="76" y="171"/>
                      <a:pt x="76" y="171"/>
                      <a:pt x="76" y="171"/>
                    </a:cubicBezTo>
                    <a:cubicBezTo>
                      <a:pt x="75" y="172"/>
                      <a:pt x="74" y="173"/>
                      <a:pt x="71" y="173"/>
                    </a:cubicBezTo>
                    <a:cubicBezTo>
                      <a:pt x="64" y="171"/>
                      <a:pt x="56" y="164"/>
                      <a:pt x="50" y="158"/>
                    </a:cubicBezTo>
                    <a:cubicBezTo>
                      <a:pt x="46" y="154"/>
                      <a:pt x="49" y="149"/>
                      <a:pt x="50" y="147"/>
                    </a:cubicBezTo>
                    <a:cubicBezTo>
                      <a:pt x="53" y="144"/>
                      <a:pt x="56" y="141"/>
                      <a:pt x="58" y="138"/>
                    </a:cubicBezTo>
                    <a:cubicBezTo>
                      <a:pt x="70" y="125"/>
                      <a:pt x="70" y="125"/>
                      <a:pt x="70" y="125"/>
                    </a:cubicBezTo>
                    <a:cubicBezTo>
                      <a:pt x="74" y="119"/>
                      <a:pt x="81" y="114"/>
                      <a:pt x="88" y="108"/>
                    </a:cubicBezTo>
                    <a:cubicBezTo>
                      <a:pt x="93" y="104"/>
                      <a:pt x="97" y="100"/>
                      <a:pt x="102" y="96"/>
                    </a:cubicBezTo>
                    <a:cubicBezTo>
                      <a:pt x="104" y="94"/>
                      <a:pt x="105" y="95"/>
                      <a:pt x="104" y="99"/>
                    </a:cubicBezTo>
                    <a:close/>
                    <a:moveTo>
                      <a:pt x="210" y="120"/>
                    </a:moveTo>
                    <a:cubicBezTo>
                      <a:pt x="209" y="118"/>
                      <a:pt x="208" y="115"/>
                      <a:pt x="207" y="112"/>
                    </a:cubicBezTo>
                    <a:cubicBezTo>
                      <a:pt x="201" y="98"/>
                      <a:pt x="195" y="87"/>
                      <a:pt x="185" y="79"/>
                    </a:cubicBezTo>
                    <a:cubicBezTo>
                      <a:pt x="183" y="78"/>
                      <a:pt x="186" y="76"/>
                      <a:pt x="188" y="76"/>
                    </a:cubicBezTo>
                    <a:cubicBezTo>
                      <a:pt x="208" y="79"/>
                      <a:pt x="228" y="82"/>
                      <a:pt x="247" y="87"/>
                    </a:cubicBezTo>
                    <a:cubicBezTo>
                      <a:pt x="256" y="88"/>
                      <a:pt x="256" y="88"/>
                      <a:pt x="256" y="88"/>
                    </a:cubicBezTo>
                    <a:cubicBezTo>
                      <a:pt x="265" y="90"/>
                      <a:pt x="273" y="91"/>
                      <a:pt x="278" y="98"/>
                    </a:cubicBezTo>
                    <a:cubicBezTo>
                      <a:pt x="282" y="103"/>
                      <a:pt x="282" y="110"/>
                      <a:pt x="282" y="118"/>
                    </a:cubicBezTo>
                    <a:cubicBezTo>
                      <a:pt x="282" y="128"/>
                      <a:pt x="282" y="128"/>
                      <a:pt x="282" y="128"/>
                    </a:cubicBezTo>
                    <a:cubicBezTo>
                      <a:pt x="282" y="128"/>
                      <a:pt x="282" y="134"/>
                      <a:pt x="277" y="132"/>
                    </a:cubicBezTo>
                    <a:cubicBezTo>
                      <a:pt x="267" y="129"/>
                      <a:pt x="256" y="131"/>
                      <a:pt x="246" y="132"/>
                    </a:cubicBezTo>
                    <a:cubicBezTo>
                      <a:pt x="235" y="134"/>
                      <a:pt x="226" y="135"/>
                      <a:pt x="218" y="133"/>
                    </a:cubicBezTo>
                    <a:cubicBezTo>
                      <a:pt x="216" y="132"/>
                      <a:pt x="211" y="123"/>
                      <a:pt x="210" y="120"/>
                    </a:cubicBezTo>
                    <a:close/>
                    <a:moveTo>
                      <a:pt x="254" y="239"/>
                    </a:moveTo>
                    <a:cubicBezTo>
                      <a:pt x="245" y="245"/>
                      <a:pt x="242" y="245"/>
                      <a:pt x="234" y="239"/>
                    </a:cubicBezTo>
                    <a:cubicBezTo>
                      <a:pt x="226" y="233"/>
                      <a:pt x="223" y="224"/>
                      <a:pt x="224" y="223"/>
                    </a:cubicBezTo>
                    <a:cubicBezTo>
                      <a:pt x="226" y="221"/>
                      <a:pt x="228" y="220"/>
                      <a:pt x="230" y="218"/>
                    </a:cubicBezTo>
                    <a:cubicBezTo>
                      <a:pt x="233" y="215"/>
                      <a:pt x="236" y="212"/>
                      <a:pt x="240" y="210"/>
                    </a:cubicBezTo>
                    <a:cubicBezTo>
                      <a:pt x="249" y="211"/>
                      <a:pt x="255" y="218"/>
                      <a:pt x="259" y="233"/>
                    </a:cubicBezTo>
                    <a:cubicBezTo>
                      <a:pt x="258" y="235"/>
                      <a:pt x="257" y="237"/>
                      <a:pt x="254" y="239"/>
                    </a:cubicBezTo>
                    <a:close/>
                    <a:moveTo>
                      <a:pt x="262" y="208"/>
                    </a:moveTo>
                    <a:cubicBezTo>
                      <a:pt x="262" y="208"/>
                      <a:pt x="262" y="211"/>
                      <a:pt x="261" y="213"/>
                    </a:cubicBezTo>
                    <a:cubicBezTo>
                      <a:pt x="261" y="215"/>
                      <a:pt x="260" y="215"/>
                      <a:pt x="259" y="214"/>
                    </a:cubicBezTo>
                    <a:cubicBezTo>
                      <a:pt x="257" y="211"/>
                      <a:pt x="255" y="208"/>
                      <a:pt x="252" y="206"/>
                    </a:cubicBezTo>
                    <a:cubicBezTo>
                      <a:pt x="255" y="206"/>
                      <a:pt x="259" y="206"/>
                      <a:pt x="262" y="206"/>
                    </a:cubicBezTo>
                    <a:cubicBezTo>
                      <a:pt x="262" y="206"/>
                      <a:pt x="262" y="206"/>
                      <a:pt x="262" y="206"/>
                    </a:cubicBezTo>
                    <a:cubicBezTo>
                      <a:pt x="262" y="207"/>
                      <a:pt x="262" y="208"/>
                      <a:pt x="262" y="208"/>
                    </a:cubicBezTo>
                    <a:close/>
                    <a:moveTo>
                      <a:pt x="275" y="178"/>
                    </a:moveTo>
                    <a:cubicBezTo>
                      <a:pt x="270" y="185"/>
                      <a:pt x="266" y="190"/>
                      <a:pt x="264" y="198"/>
                    </a:cubicBezTo>
                    <a:cubicBezTo>
                      <a:pt x="262" y="198"/>
                      <a:pt x="262" y="198"/>
                      <a:pt x="262" y="198"/>
                    </a:cubicBezTo>
                    <a:cubicBezTo>
                      <a:pt x="256" y="198"/>
                      <a:pt x="249" y="198"/>
                      <a:pt x="243" y="200"/>
                    </a:cubicBezTo>
                    <a:cubicBezTo>
                      <a:pt x="241" y="200"/>
                      <a:pt x="240" y="201"/>
                      <a:pt x="239" y="201"/>
                    </a:cubicBezTo>
                    <a:cubicBezTo>
                      <a:pt x="239" y="201"/>
                      <a:pt x="238" y="201"/>
                      <a:pt x="238" y="201"/>
                    </a:cubicBezTo>
                    <a:cubicBezTo>
                      <a:pt x="238" y="202"/>
                      <a:pt x="238" y="202"/>
                      <a:pt x="238" y="202"/>
                    </a:cubicBezTo>
                    <a:cubicBezTo>
                      <a:pt x="232" y="205"/>
                      <a:pt x="228" y="208"/>
                      <a:pt x="224" y="212"/>
                    </a:cubicBezTo>
                    <a:cubicBezTo>
                      <a:pt x="222" y="214"/>
                      <a:pt x="217" y="213"/>
                      <a:pt x="217" y="211"/>
                    </a:cubicBezTo>
                    <a:cubicBezTo>
                      <a:pt x="216" y="207"/>
                      <a:pt x="216" y="204"/>
                      <a:pt x="216" y="200"/>
                    </a:cubicBezTo>
                    <a:cubicBezTo>
                      <a:pt x="216" y="194"/>
                      <a:pt x="215" y="188"/>
                      <a:pt x="214" y="182"/>
                    </a:cubicBezTo>
                    <a:cubicBezTo>
                      <a:pt x="214" y="179"/>
                      <a:pt x="213" y="176"/>
                      <a:pt x="213" y="173"/>
                    </a:cubicBezTo>
                    <a:cubicBezTo>
                      <a:pt x="213" y="168"/>
                      <a:pt x="217" y="168"/>
                      <a:pt x="217" y="168"/>
                    </a:cubicBezTo>
                    <a:cubicBezTo>
                      <a:pt x="229" y="168"/>
                      <a:pt x="229" y="168"/>
                      <a:pt x="229" y="168"/>
                    </a:cubicBezTo>
                    <a:cubicBezTo>
                      <a:pt x="239" y="168"/>
                      <a:pt x="250" y="167"/>
                      <a:pt x="260" y="168"/>
                    </a:cubicBezTo>
                    <a:cubicBezTo>
                      <a:pt x="265" y="168"/>
                      <a:pt x="269" y="169"/>
                      <a:pt x="272" y="171"/>
                    </a:cubicBezTo>
                    <a:cubicBezTo>
                      <a:pt x="274" y="171"/>
                      <a:pt x="275" y="178"/>
                      <a:pt x="275" y="178"/>
                    </a:cubicBezTo>
                    <a:close/>
                    <a:moveTo>
                      <a:pt x="283" y="161"/>
                    </a:moveTo>
                    <a:cubicBezTo>
                      <a:pt x="282" y="163"/>
                      <a:pt x="277" y="165"/>
                      <a:pt x="276" y="164"/>
                    </a:cubicBezTo>
                    <a:cubicBezTo>
                      <a:pt x="272" y="162"/>
                      <a:pt x="267" y="160"/>
                      <a:pt x="260" y="160"/>
                    </a:cubicBezTo>
                    <a:cubicBezTo>
                      <a:pt x="250" y="159"/>
                      <a:pt x="239" y="160"/>
                      <a:pt x="228" y="160"/>
                    </a:cubicBezTo>
                    <a:cubicBezTo>
                      <a:pt x="217" y="160"/>
                      <a:pt x="217" y="160"/>
                      <a:pt x="217" y="160"/>
                    </a:cubicBezTo>
                    <a:cubicBezTo>
                      <a:pt x="217" y="160"/>
                      <a:pt x="213" y="159"/>
                      <a:pt x="213" y="155"/>
                    </a:cubicBezTo>
                    <a:cubicBezTo>
                      <a:pt x="213" y="152"/>
                      <a:pt x="213" y="149"/>
                      <a:pt x="213" y="146"/>
                    </a:cubicBezTo>
                    <a:cubicBezTo>
                      <a:pt x="213" y="144"/>
                      <a:pt x="216" y="140"/>
                      <a:pt x="218" y="141"/>
                    </a:cubicBezTo>
                    <a:cubicBezTo>
                      <a:pt x="226" y="143"/>
                      <a:pt x="237" y="142"/>
                      <a:pt x="247" y="140"/>
                    </a:cubicBezTo>
                    <a:cubicBezTo>
                      <a:pt x="262" y="138"/>
                      <a:pt x="276" y="136"/>
                      <a:pt x="284" y="146"/>
                    </a:cubicBezTo>
                    <a:cubicBezTo>
                      <a:pt x="284" y="147"/>
                      <a:pt x="284" y="148"/>
                      <a:pt x="284" y="149"/>
                    </a:cubicBezTo>
                    <a:cubicBezTo>
                      <a:pt x="284" y="153"/>
                      <a:pt x="284" y="157"/>
                      <a:pt x="283" y="161"/>
                    </a:cubicBezTo>
                    <a:close/>
                  </a:path>
                </a:pathLst>
              </a:custGeom>
              <a:noFill/>
              <a:ln w="793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33" name="Freeform 457">
                <a:extLst>
                  <a:ext uri="{FF2B5EF4-FFF2-40B4-BE49-F238E27FC236}">
                    <a16:creationId xmlns:a16="http://schemas.microsoft.com/office/drawing/2014/main" id="{091644B8-5DD1-9B7F-E5EC-069543A7DD23}"/>
                  </a:ext>
                </a:extLst>
              </p:cNvPr>
              <p:cNvSpPr>
                <a:spLocks noEditPoints="1"/>
              </p:cNvSpPr>
              <p:nvPr/>
            </p:nvSpPr>
            <p:spPr bwMode="auto">
              <a:xfrm>
                <a:off x="1247" y="1784"/>
                <a:ext cx="388" cy="436"/>
              </a:xfrm>
              <a:custGeom>
                <a:avLst/>
                <a:gdLst>
                  <a:gd name="T0" fmla="*/ 197 w 298"/>
                  <a:gd name="T1" fmla="*/ 35 h 323"/>
                  <a:gd name="T2" fmla="*/ 173 w 298"/>
                  <a:gd name="T3" fmla="*/ 42 h 323"/>
                  <a:gd name="T4" fmla="*/ 137 w 298"/>
                  <a:gd name="T5" fmla="*/ 40 h 323"/>
                  <a:gd name="T6" fmla="*/ 122 w 298"/>
                  <a:gd name="T7" fmla="*/ 66 h 323"/>
                  <a:gd name="T8" fmla="*/ 212 w 298"/>
                  <a:gd name="T9" fmla="*/ 139 h 323"/>
                  <a:gd name="T10" fmla="*/ 133 w 298"/>
                  <a:gd name="T11" fmla="*/ 352 h 323"/>
                  <a:gd name="T12" fmla="*/ 43 w 298"/>
                  <a:gd name="T13" fmla="*/ 760 h 323"/>
                  <a:gd name="T14" fmla="*/ 203 w 298"/>
                  <a:gd name="T15" fmla="*/ 553 h 323"/>
                  <a:gd name="T16" fmla="*/ 206 w 298"/>
                  <a:gd name="T17" fmla="*/ 467 h 323"/>
                  <a:gd name="T18" fmla="*/ 240 w 298"/>
                  <a:gd name="T19" fmla="*/ 360 h 323"/>
                  <a:gd name="T20" fmla="*/ 352 w 298"/>
                  <a:gd name="T21" fmla="*/ 259 h 323"/>
                  <a:gd name="T22" fmla="*/ 445 w 298"/>
                  <a:gd name="T23" fmla="*/ 520 h 323"/>
                  <a:gd name="T24" fmla="*/ 577 w 298"/>
                  <a:gd name="T25" fmla="*/ 674 h 323"/>
                  <a:gd name="T26" fmla="*/ 628 w 298"/>
                  <a:gd name="T27" fmla="*/ 520 h 323"/>
                  <a:gd name="T28" fmla="*/ 650 w 298"/>
                  <a:gd name="T29" fmla="*/ 377 h 323"/>
                  <a:gd name="T30" fmla="*/ 569 w 298"/>
                  <a:gd name="T31" fmla="*/ 251 h 323"/>
                  <a:gd name="T32" fmla="*/ 426 w 298"/>
                  <a:gd name="T33" fmla="*/ 212 h 323"/>
                  <a:gd name="T34" fmla="*/ 540 w 298"/>
                  <a:gd name="T35" fmla="*/ 134 h 323"/>
                  <a:gd name="T36" fmla="*/ 523 w 298"/>
                  <a:gd name="T37" fmla="*/ 104 h 323"/>
                  <a:gd name="T38" fmla="*/ 484 w 298"/>
                  <a:gd name="T39" fmla="*/ 121 h 323"/>
                  <a:gd name="T40" fmla="*/ 466 w 298"/>
                  <a:gd name="T41" fmla="*/ 147 h 323"/>
                  <a:gd name="T42" fmla="*/ 52 w 298"/>
                  <a:gd name="T43" fmla="*/ 674 h 323"/>
                  <a:gd name="T44" fmla="*/ 34 w 298"/>
                  <a:gd name="T45" fmla="*/ 571 h 323"/>
                  <a:gd name="T46" fmla="*/ 137 w 298"/>
                  <a:gd name="T47" fmla="*/ 501 h 323"/>
                  <a:gd name="T48" fmla="*/ 103 w 298"/>
                  <a:gd name="T49" fmla="*/ 645 h 323"/>
                  <a:gd name="T50" fmla="*/ 52 w 298"/>
                  <a:gd name="T51" fmla="*/ 674 h 323"/>
                  <a:gd name="T52" fmla="*/ 94 w 298"/>
                  <a:gd name="T53" fmla="*/ 761 h 323"/>
                  <a:gd name="T54" fmla="*/ 57 w 298"/>
                  <a:gd name="T55" fmla="*/ 694 h 323"/>
                  <a:gd name="T56" fmla="*/ 173 w 298"/>
                  <a:gd name="T57" fmla="*/ 624 h 323"/>
                  <a:gd name="T58" fmla="*/ 161 w 298"/>
                  <a:gd name="T59" fmla="*/ 520 h 323"/>
                  <a:gd name="T60" fmla="*/ 176 w 298"/>
                  <a:gd name="T61" fmla="*/ 557 h 323"/>
                  <a:gd name="T62" fmla="*/ 229 w 298"/>
                  <a:gd name="T63" fmla="*/ 308 h 323"/>
                  <a:gd name="T64" fmla="*/ 178 w 298"/>
                  <a:gd name="T65" fmla="*/ 458 h 323"/>
                  <a:gd name="T66" fmla="*/ 168 w 298"/>
                  <a:gd name="T67" fmla="*/ 485 h 323"/>
                  <a:gd name="T68" fmla="*/ 111 w 298"/>
                  <a:gd name="T69" fmla="*/ 427 h 323"/>
                  <a:gd name="T70" fmla="*/ 195 w 298"/>
                  <a:gd name="T71" fmla="*/ 329 h 323"/>
                  <a:gd name="T72" fmla="*/ 462 w 298"/>
                  <a:gd name="T73" fmla="*/ 359 h 323"/>
                  <a:gd name="T74" fmla="*/ 415 w 298"/>
                  <a:gd name="T75" fmla="*/ 251 h 323"/>
                  <a:gd name="T76" fmla="*/ 613 w 298"/>
                  <a:gd name="T77" fmla="*/ 304 h 323"/>
                  <a:gd name="T78" fmla="*/ 612 w 298"/>
                  <a:gd name="T79" fmla="*/ 389 h 323"/>
                  <a:gd name="T80" fmla="*/ 462 w 298"/>
                  <a:gd name="T81" fmla="*/ 359 h 323"/>
                  <a:gd name="T82" fmla="*/ 495 w 298"/>
                  <a:gd name="T83" fmla="*/ 613 h 323"/>
                  <a:gd name="T84" fmla="*/ 572 w 298"/>
                  <a:gd name="T85" fmla="*/ 637 h 323"/>
                  <a:gd name="T86" fmla="*/ 577 w 298"/>
                  <a:gd name="T87" fmla="*/ 589 h 323"/>
                  <a:gd name="T88" fmla="*/ 578 w 298"/>
                  <a:gd name="T89" fmla="*/ 571 h 323"/>
                  <a:gd name="T90" fmla="*/ 607 w 298"/>
                  <a:gd name="T91" fmla="*/ 501 h 323"/>
                  <a:gd name="T92" fmla="*/ 535 w 298"/>
                  <a:gd name="T93" fmla="*/ 556 h 323"/>
                  <a:gd name="T94" fmla="*/ 526 w 298"/>
                  <a:gd name="T95" fmla="*/ 562 h 323"/>
                  <a:gd name="T96" fmla="*/ 477 w 298"/>
                  <a:gd name="T97" fmla="*/ 556 h 323"/>
                  <a:gd name="T98" fmla="*/ 479 w 298"/>
                  <a:gd name="T99" fmla="*/ 478 h 323"/>
                  <a:gd name="T100" fmla="*/ 600 w 298"/>
                  <a:gd name="T101" fmla="*/ 485 h 323"/>
                  <a:gd name="T102" fmla="*/ 608 w 298"/>
                  <a:gd name="T103" fmla="*/ 467 h 323"/>
                  <a:gd name="T104" fmla="*/ 479 w 298"/>
                  <a:gd name="T105" fmla="*/ 458 h 323"/>
                  <a:gd name="T106" fmla="*/ 482 w 298"/>
                  <a:gd name="T107" fmla="*/ 410 h 323"/>
                  <a:gd name="T108" fmla="*/ 628 w 298"/>
                  <a:gd name="T109" fmla="*/ 431 h 32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98" h="323">
                    <a:moveTo>
                      <a:pt x="115" y="48"/>
                    </a:moveTo>
                    <a:cubicBezTo>
                      <a:pt x="108" y="39"/>
                      <a:pt x="102" y="33"/>
                      <a:pt x="97" y="29"/>
                    </a:cubicBezTo>
                    <a:cubicBezTo>
                      <a:pt x="89" y="23"/>
                      <a:pt x="89" y="14"/>
                      <a:pt x="89" y="14"/>
                    </a:cubicBezTo>
                    <a:cubicBezTo>
                      <a:pt x="91" y="6"/>
                      <a:pt x="91" y="6"/>
                      <a:pt x="91" y="6"/>
                    </a:cubicBezTo>
                    <a:cubicBezTo>
                      <a:pt x="83" y="0"/>
                      <a:pt x="83" y="0"/>
                      <a:pt x="83" y="0"/>
                    </a:cubicBezTo>
                    <a:cubicBezTo>
                      <a:pt x="83" y="0"/>
                      <a:pt x="79" y="14"/>
                      <a:pt x="78" y="17"/>
                    </a:cubicBezTo>
                    <a:cubicBezTo>
                      <a:pt x="78" y="19"/>
                      <a:pt x="77" y="20"/>
                      <a:pt x="75" y="17"/>
                    </a:cubicBezTo>
                    <a:cubicBezTo>
                      <a:pt x="74" y="15"/>
                      <a:pt x="69" y="10"/>
                      <a:pt x="69" y="10"/>
                    </a:cubicBezTo>
                    <a:cubicBezTo>
                      <a:pt x="62" y="16"/>
                      <a:pt x="62" y="16"/>
                      <a:pt x="62" y="16"/>
                    </a:cubicBezTo>
                    <a:cubicBezTo>
                      <a:pt x="62" y="16"/>
                      <a:pt x="65" y="19"/>
                      <a:pt x="68" y="24"/>
                    </a:cubicBezTo>
                    <a:cubicBezTo>
                      <a:pt x="69" y="25"/>
                      <a:pt x="67" y="28"/>
                      <a:pt x="63" y="27"/>
                    </a:cubicBezTo>
                    <a:cubicBezTo>
                      <a:pt x="60" y="27"/>
                      <a:pt x="55" y="27"/>
                      <a:pt x="55" y="27"/>
                    </a:cubicBezTo>
                    <a:cubicBezTo>
                      <a:pt x="52" y="36"/>
                      <a:pt x="52" y="36"/>
                      <a:pt x="52" y="36"/>
                    </a:cubicBezTo>
                    <a:cubicBezTo>
                      <a:pt x="52" y="36"/>
                      <a:pt x="64" y="34"/>
                      <a:pt x="76" y="39"/>
                    </a:cubicBezTo>
                    <a:cubicBezTo>
                      <a:pt x="84" y="42"/>
                      <a:pt x="92" y="50"/>
                      <a:pt x="96" y="56"/>
                    </a:cubicBezTo>
                    <a:cubicBezTo>
                      <a:pt x="107" y="72"/>
                      <a:pt x="111" y="87"/>
                      <a:pt x="106" y="97"/>
                    </a:cubicBezTo>
                    <a:cubicBezTo>
                      <a:pt x="102" y="107"/>
                      <a:pt x="91" y="116"/>
                      <a:pt x="81" y="125"/>
                    </a:cubicBezTo>
                    <a:cubicBezTo>
                      <a:pt x="73" y="131"/>
                      <a:pt x="66" y="137"/>
                      <a:pt x="60" y="143"/>
                    </a:cubicBezTo>
                    <a:cubicBezTo>
                      <a:pt x="49" y="156"/>
                      <a:pt x="49" y="156"/>
                      <a:pt x="49" y="156"/>
                    </a:cubicBezTo>
                    <a:cubicBezTo>
                      <a:pt x="30" y="178"/>
                      <a:pt x="9" y="202"/>
                      <a:pt x="3" y="230"/>
                    </a:cubicBezTo>
                    <a:cubicBezTo>
                      <a:pt x="0" y="247"/>
                      <a:pt x="3" y="288"/>
                      <a:pt x="19" y="309"/>
                    </a:cubicBezTo>
                    <a:cubicBezTo>
                      <a:pt x="25" y="317"/>
                      <a:pt x="32" y="322"/>
                      <a:pt x="41" y="322"/>
                    </a:cubicBezTo>
                    <a:cubicBezTo>
                      <a:pt x="49" y="323"/>
                      <a:pt x="57" y="320"/>
                      <a:pt x="64" y="312"/>
                    </a:cubicBezTo>
                    <a:cubicBezTo>
                      <a:pt x="84" y="292"/>
                      <a:pt x="94" y="243"/>
                      <a:pt x="92" y="225"/>
                    </a:cubicBezTo>
                    <a:cubicBezTo>
                      <a:pt x="91" y="217"/>
                      <a:pt x="91" y="217"/>
                      <a:pt x="91" y="217"/>
                    </a:cubicBezTo>
                    <a:cubicBezTo>
                      <a:pt x="90" y="207"/>
                      <a:pt x="89" y="201"/>
                      <a:pt x="92" y="192"/>
                    </a:cubicBezTo>
                    <a:cubicBezTo>
                      <a:pt x="93" y="191"/>
                      <a:pt x="93" y="190"/>
                      <a:pt x="93" y="190"/>
                    </a:cubicBezTo>
                    <a:cubicBezTo>
                      <a:pt x="93" y="190"/>
                      <a:pt x="93" y="190"/>
                      <a:pt x="93" y="190"/>
                    </a:cubicBezTo>
                    <a:cubicBezTo>
                      <a:pt x="94" y="187"/>
                      <a:pt x="97" y="178"/>
                      <a:pt x="97" y="178"/>
                    </a:cubicBezTo>
                    <a:cubicBezTo>
                      <a:pt x="101" y="168"/>
                      <a:pt x="105" y="158"/>
                      <a:pt x="108" y="147"/>
                    </a:cubicBezTo>
                    <a:cubicBezTo>
                      <a:pt x="113" y="131"/>
                      <a:pt x="120" y="117"/>
                      <a:pt x="128" y="107"/>
                    </a:cubicBezTo>
                    <a:cubicBezTo>
                      <a:pt x="135" y="98"/>
                      <a:pt x="140" y="99"/>
                      <a:pt x="154" y="104"/>
                    </a:cubicBezTo>
                    <a:cubicBezTo>
                      <a:pt x="159" y="105"/>
                      <a:pt x="159" y="105"/>
                      <a:pt x="159" y="105"/>
                    </a:cubicBezTo>
                    <a:cubicBezTo>
                      <a:pt x="180" y="111"/>
                      <a:pt x="188" y="123"/>
                      <a:pt x="196" y="143"/>
                    </a:cubicBezTo>
                    <a:cubicBezTo>
                      <a:pt x="201" y="155"/>
                      <a:pt x="201" y="167"/>
                      <a:pt x="201" y="180"/>
                    </a:cubicBezTo>
                    <a:cubicBezTo>
                      <a:pt x="201" y="190"/>
                      <a:pt x="200" y="200"/>
                      <a:pt x="202" y="211"/>
                    </a:cubicBezTo>
                    <a:cubicBezTo>
                      <a:pt x="203" y="215"/>
                      <a:pt x="204" y="221"/>
                      <a:pt x="204" y="227"/>
                    </a:cubicBezTo>
                    <a:cubicBezTo>
                      <a:pt x="205" y="244"/>
                      <a:pt x="209" y="261"/>
                      <a:pt x="226" y="272"/>
                    </a:cubicBezTo>
                    <a:cubicBezTo>
                      <a:pt x="238" y="280"/>
                      <a:pt x="248" y="284"/>
                      <a:pt x="261" y="274"/>
                    </a:cubicBezTo>
                    <a:cubicBezTo>
                      <a:pt x="273" y="265"/>
                      <a:pt x="273" y="256"/>
                      <a:pt x="273" y="246"/>
                    </a:cubicBezTo>
                    <a:cubicBezTo>
                      <a:pt x="274" y="236"/>
                      <a:pt x="274" y="236"/>
                      <a:pt x="274" y="236"/>
                    </a:cubicBezTo>
                    <a:cubicBezTo>
                      <a:pt x="275" y="225"/>
                      <a:pt x="278" y="220"/>
                      <a:pt x="284" y="211"/>
                    </a:cubicBezTo>
                    <a:cubicBezTo>
                      <a:pt x="287" y="208"/>
                      <a:pt x="287" y="208"/>
                      <a:pt x="287" y="208"/>
                    </a:cubicBezTo>
                    <a:cubicBezTo>
                      <a:pt x="298" y="191"/>
                      <a:pt x="296" y="174"/>
                      <a:pt x="295" y="157"/>
                    </a:cubicBezTo>
                    <a:cubicBezTo>
                      <a:pt x="294" y="153"/>
                      <a:pt x="294" y="153"/>
                      <a:pt x="294" y="153"/>
                    </a:cubicBezTo>
                    <a:cubicBezTo>
                      <a:pt x="294" y="144"/>
                      <a:pt x="294" y="144"/>
                      <a:pt x="294" y="144"/>
                    </a:cubicBezTo>
                    <a:cubicBezTo>
                      <a:pt x="294" y="135"/>
                      <a:pt x="294" y="125"/>
                      <a:pt x="288" y="116"/>
                    </a:cubicBezTo>
                    <a:cubicBezTo>
                      <a:pt x="280" y="106"/>
                      <a:pt x="268" y="104"/>
                      <a:pt x="258" y="102"/>
                    </a:cubicBezTo>
                    <a:cubicBezTo>
                      <a:pt x="249" y="101"/>
                      <a:pt x="249" y="101"/>
                      <a:pt x="249" y="101"/>
                    </a:cubicBezTo>
                    <a:cubicBezTo>
                      <a:pt x="231" y="97"/>
                      <a:pt x="213" y="94"/>
                      <a:pt x="194" y="91"/>
                    </a:cubicBezTo>
                    <a:cubicBezTo>
                      <a:pt x="192" y="91"/>
                      <a:pt x="191" y="88"/>
                      <a:pt x="193" y="86"/>
                    </a:cubicBezTo>
                    <a:cubicBezTo>
                      <a:pt x="202" y="80"/>
                      <a:pt x="210" y="71"/>
                      <a:pt x="218" y="62"/>
                    </a:cubicBezTo>
                    <a:cubicBezTo>
                      <a:pt x="220" y="59"/>
                      <a:pt x="222" y="56"/>
                      <a:pt x="225" y="54"/>
                    </a:cubicBezTo>
                    <a:cubicBezTo>
                      <a:pt x="229" y="50"/>
                      <a:pt x="239" y="50"/>
                      <a:pt x="245" y="54"/>
                    </a:cubicBezTo>
                    <a:cubicBezTo>
                      <a:pt x="249" y="51"/>
                      <a:pt x="249" y="51"/>
                      <a:pt x="249" y="51"/>
                    </a:cubicBezTo>
                    <a:cubicBezTo>
                      <a:pt x="245" y="48"/>
                      <a:pt x="241" y="47"/>
                      <a:pt x="237" y="46"/>
                    </a:cubicBezTo>
                    <a:cubicBezTo>
                      <a:pt x="236" y="46"/>
                      <a:pt x="236" y="43"/>
                      <a:pt x="237" y="42"/>
                    </a:cubicBezTo>
                    <a:cubicBezTo>
                      <a:pt x="244" y="36"/>
                      <a:pt x="251" y="32"/>
                      <a:pt x="258" y="31"/>
                    </a:cubicBezTo>
                    <a:cubicBezTo>
                      <a:pt x="257" y="26"/>
                      <a:pt x="257" y="26"/>
                      <a:pt x="257" y="26"/>
                    </a:cubicBezTo>
                    <a:cubicBezTo>
                      <a:pt x="243" y="28"/>
                      <a:pt x="231" y="38"/>
                      <a:pt x="220" y="50"/>
                    </a:cubicBezTo>
                    <a:cubicBezTo>
                      <a:pt x="220" y="50"/>
                      <a:pt x="220" y="50"/>
                      <a:pt x="220" y="50"/>
                    </a:cubicBezTo>
                    <a:cubicBezTo>
                      <a:pt x="220" y="50"/>
                      <a:pt x="220" y="50"/>
                      <a:pt x="220" y="50"/>
                    </a:cubicBezTo>
                    <a:cubicBezTo>
                      <a:pt x="217" y="53"/>
                      <a:pt x="214" y="57"/>
                      <a:pt x="211" y="60"/>
                    </a:cubicBezTo>
                    <a:cubicBezTo>
                      <a:pt x="198" y="75"/>
                      <a:pt x="186" y="85"/>
                      <a:pt x="172" y="87"/>
                    </a:cubicBezTo>
                    <a:cubicBezTo>
                      <a:pt x="151" y="88"/>
                      <a:pt x="129" y="66"/>
                      <a:pt x="115" y="48"/>
                    </a:cubicBezTo>
                    <a:close/>
                    <a:moveTo>
                      <a:pt x="24" y="274"/>
                    </a:moveTo>
                    <a:cubicBezTo>
                      <a:pt x="19" y="276"/>
                      <a:pt x="17" y="271"/>
                      <a:pt x="16" y="269"/>
                    </a:cubicBezTo>
                    <a:cubicBezTo>
                      <a:pt x="15" y="261"/>
                      <a:pt x="14" y="253"/>
                      <a:pt x="14" y="246"/>
                    </a:cubicBezTo>
                    <a:cubicBezTo>
                      <a:pt x="14" y="241"/>
                      <a:pt x="15" y="236"/>
                      <a:pt x="15" y="232"/>
                    </a:cubicBezTo>
                    <a:cubicBezTo>
                      <a:pt x="18" y="218"/>
                      <a:pt x="26" y="204"/>
                      <a:pt x="36" y="191"/>
                    </a:cubicBezTo>
                    <a:cubicBezTo>
                      <a:pt x="37" y="189"/>
                      <a:pt x="43" y="188"/>
                      <a:pt x="44" y="190"/>
                    </a:cubicBezTo>
                    <a:cubicBezTo>
                      <a:pt x="49" y="195"/>
                      <a:pt x="56" y="201"/>
                      <a:pt x="62" y="204"/>
                    </a:cubicBezTo>
                    <a:cubicBezTo>
                      <a:pt x="64" y="205"/>
                      <a:pt x="64" y="209"/>
                      <a:pt x="63" y="210"/>
                    </a:cubicBezTo>
                    <a:cubicBezTo>
                      <a:pt x="57" y="220"/>
                      <a:pt x="54" y="234"/>
                      <a:pt x="51" y="246"/>
                    </a:cubicBezTo>
                    <a:cubicBezTo>
                      <a:pt x="47" y="262"/>
                      <a:pt x="47" y="262"/>
                      <a:pt x="47" y="262"/>
                    </a:cubicBezTo>
                    <a:cubicBezTo>
                      <a:pt x="48" y="262"/>
                      <a:pt x="48" y="262"/>
                      <a:pt x="48" y="262"/>
                    </a:cubicBezTo>
                    <a:cubicBezTo>
                      <a:pt x="46" y="263"/>
                      <a:pt x="45" y="264"/>
                      <a:pt x="43" y="265"/>
                    </a:cubicBezTo>
                    <a:cubicBezTo>
                      <a:pt x="36" y="269"/>
                      <a:pt x="30" y="272"/>
                      <a:pt x="24" y="274"/>
                    </a:cubicBezTo>
                    <a:close/>
                    <a:moveTo>
                      <a:pt x="78" y="253"/>
                    </a:moveTo>
                    <a:cubicBezTo>
                      <a:pt x="74" y="272"/>
                      <a:pt x="65" y="293"/>
                      <a:pt x="55" y="304"/>
                    </a:cubicBezTo>
                    <a:cubicBezTo>
                      <a:pt x="51" y="309"/>
                      <a:pt x="46" y="311"/>
                      <a:pt x="42" y="310"/>
                    </a:cubicBezTo>
                    <a:cubicBezTo>
                      <a:pt x="37" y="310"/>
                      <a:pt x="32" y="307"/>
                      <a:pt x="28" y="302"/>
                    </a:cubicBezTo>
                    <a:cubicBezTo>
                      <a:pt x="26" y="299"/>
                      <a:pt x="24" y="295"/>
                      <a:pt x="22" y="290"/>
                    </a:cubicBezTo>
                    <a:cubicBezTo>
                      <a:pt x="21" y="288"/>
                      <a:pt x="24" y="283"/>
                      <a:pt x="26" y="282"/>
                    </a:cubicBezTo>
                    <a:cubicBezTo>
                      <a:pt x="34" y="279"/>
                      <a:pt x="42" y="275"/>
                      <a:pt x="48" y="271"/>
                    </a:cubicBezTo>
                    <a:cubicBezTo>
                      <a:pt x="57" y="266"/>
                      <a:pt x="66" y="258"/>
                      <a:pt x="74" y="251"/>
                    </a:cubicBezTo>
                    <a:cubicBezTo>
                      <a:pt x="76" y="249"/>
                      <a:pt x="78" y="250"/>
                      <a:pt x="78" y="253"/>
                    </a:cubicBezTo>
                    <a:close/>
                    <a:moveTo>
                      <a:pt x="62" y="251"/>
                    </a:moveTo>
                    <a:cubicBezTo>
                      <a:pt x="61" y="252"/>
                      <a:pt x="59" y="248"/>
                      <a:pt x="59" y="248"/>
                    </a:cubicBezTo>
                    <a:cubicBezTo>
                      <a:pt x="62" y="235"/>
                      <a:pt x="66" y="219"/>
                      <a:pt x="73" y="211"/>
                    </a:cubicBezTo>
                    <a:cubicBezTo>
                      <a:pt x="74" y="209"/>
                      <a:pt x="78" y="210"/>
                      <a:pt x="78" y="212"/>
                    </a:cubicBezTo>
                    <a:cubicBezTo>
                      <a:pt x="79" y="214"/>
                      <a:pt x="79" y="216"/>
                      <a:pt x="79" y="218"/>
                    </a:cubicBezTo>
                    <a:cubicBezTo>
                      <a:pt x="80" y="227"/>
                      <a:pt x="80" y="227"/>
                      <a:pt x="80" y="227"/>
                    </a:cubicBezTo>
                    <a:cubicBezTo>
                      <a:pt x="81" y="227"/>
                      <a:pt x="81" y="228"/>
                      <a:pt x="81" y="229"/>
                    </a:cubicBezTo>
                    <a:cubicBezTo>
                      <a:pt x="77" y="236"/>
                      <a:pt x="71" y="243"/>
                      <a:pt x="62" y="251"/>
                    </a:cubicBezTo>
                    <a:close/>
                    <a:moveTo>
                      <a:pt x="104" y="125"/>
                    </a:moveTo>
                    <a:cubicBezTo>
                      <a:pt x="101" y="131"/>
                      <a:pt x="99" y="137"/>
                      <a:pt x="97" y="144"/>
                    </a:cubicBezTo>
                    <a:cubicBezTo>
                      <a:pt x="94" y="154"/>
                      <a:pt x="90" y="163"/>
                      <a:pt x="86" y="174"/>
                    </a:cubicBezTo>
                    <a:cubicBezTo>
                      <a:pt x="81" y="186"/>
                      <a:pt x="81" y="186"/>
                      <a:pt x="81" y="186"/>
                    </a:cubicBezTo>
                    <a:cubicBezTo>
                      <a:pt x="80" y="190"/>
                      <a:pt x="79" y="193"/>
                      <a:pt x="79" y="195"/>
                    </a:cubicBezTo>
                    <a:cubicBezTo>
                      <a:pt x="78" y="196"/>
                      <a:pt x="77" y="197"/>
                      <a:pt x="76" y="198"/>
                    </a:cubicBezTo>
                    <a:cubicBezTo>
                      <a:pt x="76" y="197"/>
                      <a:pt x="76" y="197"/>
                      <a:pt x="76" y="197"/>
                    </a:cubicBezTo>
                    <a:cubicBezTo>
                      <a:pt x="75" y="198"/>
                      <a:pt x="74" y="199"/>
                      <a:pt x="71" y="199"/>
                    </a:cubicBezTo>
                    <a:cubicBezTo>
                      <a:pt x="64" y="197"/>
                      <a:pt x="56" y="190"/>
                      <a:pt x="50" y="184"/>
                    </a:cubicBezTo>
                    <a:cubicBezTo>
                      <a:pt x="46" y="180"/>
                      <a:pt x="49" y="175"/>
                      <a:pt x="50" y="173"/>
                    </a:cubicBezTo>
                    <a:cubicBezTo>
                      <a:pt x="53" y="170"/>
                      <a:pt x="56" y="167"/>
                      <a:pt x="58" y="164"/>
                    </a:cubicBezTo>
                    <a:cubicBezTo>
                      <a:pt x="70" y="151"/>
                      <a:pt x="70" y="151"/>
                      <a:pt x="70" y="151"/>
                    </a:cubicBezTo>
                    <a:cubicBezTo>
                      <a:pt x="74" y="145"/>
                      <a:pt x="81" y="140"/>
                      <a:pt x="88" y="134"/>
                    </a:cubicBezTo>
                    <a:cubicBezTo>
                      <a:pt x="93" y="130"/>
                      <a:pt x="97" y="126"/>
                      <a:pt x="102" y="122"/>
                    </a:cubicBezTo>
                    <a:cubicBezTo>
                      <a:pt x="104" y="120"/>
                      <a:pt x="105" y="121"/>
                      <a:pt x="104" y="125"/>
                    </a:cubicBezTo>
                    <a:close/>
                    <a:moveTo>
                      <a:pt x="210" y="146"/>
                    </a:moveTo>
                    <a:cubicBezTo>
                      <a:pt x="209" y="144"/>
                      <a:pt x="208" y="141"/>
                      <a:pt x="207" y="138"/>
                    </a:cubicBezTo>
                    <a:cubicBezTo>
                      <a:pt x="201" y="124"/>
                      <a:pt x="195" y="113"/>
                      <a:pt x="185" y="105"/>
                    </a:cubicBezTo>
                    <a:cubicBezTo>
                      <a:pt x="183" y="104"/>
                      <a:pt x="186" y="102"/>
                      <a:pt x="188" y="102"/>
                    </a:cubicBezTo>
                    <a:cubicBezTo>
                      <a:pt x="208" y="105"/>
                      <a:pt x="228" y="108"/>
                      <a:pt x="247" y="113"/>
                    </a:cubicBezTo>
                    <a:cubicBezTo>
                      <a:pt x="256" y="114"/>
                      <a:pt x="256" y="114"/>
                      <a:pt x="256" y="114"/>
                    </a:cubicBezTo>
                    <a:cubicBezTo>
                      <a:pt x="265" y="116"/>
                      <a:pt x="273" y="117"/>
                      <a:pt x="278" y="124"/>
                    </a:cubicBezTo>
                    <a:cubicBezTo>
                      <a:pt x="282" y="129"/>
                      <a:pt x="282" y="136"/>
                      <a:pt x="282" y="144"/>
                    </a:cubicBezTo>
                    <a:cubicBezTo>
                      <a:pt x="282" y="154"/>
                      <a:pt x="282" y="154"/>
                      <a:pt x="282" y="154"/>
                    </a:cubicBezTo>
                    <a:cubicBezTo>
                      <a:pt x="282" y="154"/>
                      <a:pt x="282" y="160"/>
                      <a:pt x="277" y="158"/>
                    </a:cubicBezTo>
                    <a:cubicBezTo>
                      <a:pt x="267" y="155"/>
                      <a:pt x="256" y="157"/>
                      <a:pt x="246" y="158"/>
                    </a:cubicBezTo>
                    <a:cubicBezTo>
                      <a:pt x="235" y="160"/>
                      <a:pt x="226" y="161"/>
                      <a:pt x="218" y="159"/>
                    </a:cubicBezTo>
                    <a:cubicBezTo>
                      <a:pt x="216" y="158"/>
                      <a:pt x="211" y="149"/>
                      <a:pt x="210" y="146"/>
                    </a:cubicBezTo>
                    <a:close/>
                    <a:moveTo>
                      <a:pt x="254" y="265"/>
                    </a:moveTo>
                    <a:cubicBezTo>
                      <a:pt x="245" y="271"/>
                      <a:pt x="242" y="271"/>
                      <a:pt x="234" y="265"/>
                    </a:cubicBezTo>
                    <a:cubicBezTo>
                      <a:pt x="226" y="259"/>
                      <a:pt x="223" y="250"/>
                      <a:pt x="224" y="249"/>
                    </a:cubicBezTo>
                    <a:cubicBezTo>
                      <a:pt x="226" y="247"/>
                      <a:pt x="228" y="246"/>
                      <a:pt x="230" y="244"/>
                    </a:cubicBezTo>
                    <a:cubicBezTo>
                      <a:pt x="233" y="241"/>
                      <a:pt x="236" y="238"/>
                      <a:pt x="240" y="236"/>
                    </a:cubicBezTo>
                    <a:cubicBezTo>
                      <a:pt x="249" y="237"/>
                      <a:pt x="255" y="244"/>
                      <a:pt x="259" y="259"/>
                    </a:cubicBezTo>
                    <a:cubicBezTo>
                      <a:pt x="258" y="261"/>
                      <a:pt x="257" y="263"/>
                      <a:pt x="254" y="265"/>
                    </a:cubicBezTo>
                    <a:close/>
                    <a:moveTo>
                      <a:pt x="262" y="234"/>
                    </a:moveTo>
                    <a:cubicBezTo>
                      <a:pt x="262" y="234"/>
                      <a:pt x="262" y="237"/>
                      <a:pt x="261" y="239"/>
                    </a:cubicBezTo>
                    <a:cubicBezTo>
                      <a:pt x="261" y="241"/>
                      <a:pt x="260" y="241"/>
                      <a:pt x="259" y="240"/>
                    </a:cubicBezTo>
                    <a:cubicBezTo>
                      <a:pt x="257" y="237"/>
                      <a:pt x="255" y="234"/>
                      <a:pt x="252" y="232"/>
                    </a:cubicBezTo>
                    <a:cubicBezTo>
                      <a:pt x="255" y="232"/>
                      <a:pt x="259" y="232"/>
                      <a:pt x="262" y="232"/>
                    </a:cubicBezTo>
                    <a:cubicBezTo>
                      <a:pt x="262" y="232"/>
                      <a:pt x="262" y="232"/>
                      <a:pt x="262" y="232"/>
                    </a:cubicBezTo>
                    <a:cubicBezTo>
                      <a:pt x="262" y="233"/>
                      <a:pt x="262" y="234"/>
                      <a:pt x="262" y="234"/>
                    </a:cubicBezTo>
                    <a:close/>
                    <a:moveTo>
                      <a:pt x="275" y="204"/>
                    </a:moveTo>
                    <a:cubicBezTo>
                      <a:pt x="270" y="211"/>
                      <a:pt x="266" y="216"/>
                      <a:pt x="264" y="224"/>
                    </a:cubicBezTo>
                    <a:cubicBezTo>
                      <a:pt x="262" y="224"/>
                      <a:pt x="262" y="224"/>
                      <a:pt x="262" y="224"/>
                    </a:cubicBezTo>
                    <a:cubicBezTo>
                      <a:pt x="256" y="224"/>
                      <a:pt x="249" y="224"/>
                      <a:pt x="243" y="226"/>
                    </a:cubicBezTo>
                    <a:cubicBezTo>
                      <a:pt x="241" y="226"/>
                      <a:pt x="240" y="227"/>
                      <a:pt x="239" y="227"/>
                    </a:cubicBezTo>
                    <a:cubicBezTo>
                      <a:pt x="239" y="227"/>
                      <a:pt x="238" y="227"/>
                      <a:pt x="238" y="227"/>
                    </a:cubicBezTo>
                    <a:cubicBezTo>
                      <a:pt x="238" y="228"/>
                      <a:pt x="238" y="228"/>
                      <a:pt x="238" y="228"/>
                    </a:cubicBezTo>
                    <a:cubicBezTo>
                      <a:pt x="232" y="231"/>
                      <a:pt x="228" y="234"/>
                      <a:pt x="224" y="238"/>
                    </a:cubicBezTo>
                    <a:cubicBezTo>
                      <a:pt x="222" y="240"/>
                      <a:pt x="217" y="239"/>
                      <a:pt x="217" y="237"/>
                    </a:cubicBezTo>
                    <a:cubicBezTo>
                      <a:pt x="216" y="233"/>
                      <a:pt x="216" y="230"/>
                      <a:pt x="216" y="226"/>
                    </a:cubicBezTo>
                    <a:cubicBezTo>
                      <a:pt x="216" y="220"/>
                      <a:pt x="215" y="214"/>
                      <a:pt x="214" y="208"/>
                    </a:cubicBezTo>
                    <a:cubicBezTo>
                      <a:pt x="214" y="205"/>
                      <a:pt x="213" y="202"/>
                      <a:pt x="213" y="199"/>
                    </a:cubicBezTo>
                    <a:cubicBezTo>
                      <a:pt x="213" y="194"/>
                      <a:pt x="217" y="194"/>
                      <a:pt x="217" y="194"/>
                    </a:cubicBezTo>
                    <a:cubicBezTo>
                      <a:pt x="229" y="194"/>
                      <a:pt x="229" y="194"/>
                      <a:pt x="229" y="194"/>
                    </a:cubicBezTo>
                    <a:cubicBezTo>
                      <a:pt x="239" y="194"/>
                      <a:pt x="250" y="193"/>
                      <a:pt x="260" y="194"/>
                    </a:cubicBezTo>
                    <a:cubicBezTo>
                      <a:pt x="265" y="194"/>
                      <a:pt x="269" y="195"/>
                      <a:pt x="272" y="197"/>
                    </a:cubicBezTo>
                    <a:cubicBezTo>
                      <a:pt x="274" y="197"/>
                      <a:pt x="275" y="204"/>
                      <a:pt x="275" y="204"/>
                    </a:cubicBezTo>
                    <a:close/>
                    <a:moveTo>
                      <a:pt x="283" y="187"/>
                    </a:moveTo>
                    <a:cubicBezTo>
                      <a:pt x="282" y="189"/>
                      <a:pt x="277" y="191"/>
                      <a:pt x="276" y="190"/>
                    </a:cubicBezTo>
                    <a:cubicBezTo>
                      <a:pt x="272" y="188"/>
                      <a:pt x="267" y="186"/>
                      <a:pt x="260" y="186"/>
                    </a:cubicBezTo>
                    <a:cubicBezTo>
                      <a:pt x="250" y="185"/>
                      <a:pt x="239" y="186"/>
                      <a:pt x="228" y="186"/>
                    </a:cubicBezTo>
                    <a:cubicBezTo>
                      <a:pt x="217" y="186"/>
                      <a:pt x="217" y="186"/>
                      <a:pt x="217" y="186"/>
                    </a:cubicBezTo>
                    <a:cubicBezTo>
                      <a:pt x="217" y="186"/>
                      <a:pt x="213" y="185"/>
                      <a:pt x="213" y="181"/>
                    </a:cubicBezTo>
                    <a:cubicBezTo>
                      <a:pt x="213" y="178"/>
                      <a:pt x="213" y="175"/>
                      <a:pt x="213" y="172"/>
                    </a:cubicBezTo>
                    <a:cubicBezTo>
                      <a:pt x="213" y="170"/>
                      <a:pt x="216" y="166"/>
                      <a:pt x="218" y="167"/>
                    </a:cubicBezTo>
                    <a:cubicBezTo>
                      <a:pt x="226" y="169"/>
                      <a:pt x="237" y="168"/>
                      <a:pt x="247" y="166"/>
                    </a:cubicBezTo>
                    <a:cubicBezTo>
                      <a:pt x="262" y="164"/>
                      <a:pt x="276" y="162"/>
                      <a:pt x="284" y="172"/>
                    </a:cubicBezTo>
                    <a:cubicBezTo>
                      <a:pt x="284" y="173"/>
                      <a:pt x="284" y="174"/>
                      <a:pt x="284" y="175"/>
                    </a:cubicBezTo>
                    <a:cubicBezTo>
                      <a:pt x="284" y="179"/>
                      <a:pt x="284" y="183"/>
                      <a:pt x="283" y="187"/>
                    </a:cubicBezTo>
                    <a:close/>
                  </a:path>
                </a:pathLst>
              </a:custGeom>
              <a:solidFill>
                <a:srgbClr val="008DD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4" name="Freeform 458">
                <a:extLst>
                  <a:ext uri="{FF2B5EF4-FFF2-40B4-BE49-F238E27FC236}">
                    <a16:creationId xmlns:a16="http://schemas.microsoft.com/office/drawing/2014/main" id="{7F41592A-E052-CEF7-C4A7-EF54A7DE2DC5}"/>
                  </a:ext>
                </a:extLst>
              </p:cNvPr>
              <p:cNvSpPr>
                <a:spLocks/>
              </p:cNvSpPr>
              <p:nvPr/>
            </p:nvSpPr>
            <p:spPr bwMode="auto">
              <a:xfrm>
                <a:off x="1314" y="1784"/>
                <a:ext cx="111" cy="114"/>
              </a:xfrm>
              <a:custGeom>
                <a:avLst/>
                <a:gdLst>
                  <a:gd name="T0" fmla="*/ 189 w 85"/>
                  <a:gd name="T1" fmla="*/ 181 h 84"/>
                  <a:gd name="T2" fmla="*/ 140 w 85"/>
                  <a:gd name="T3" fmla="*/ 119 h 84"/>
                  <a:gd name="T4" fmla="*/ 101 w 85"/>
                  <a:gd name="T5" fmla="*/ 72 h 84"/>
                  <a:gd name="T6" fmla="*/ 82 w 85"/>
                  <a:gd name="T7" fmla="*/ 35 h 84"/>
                  <a:gd name="T8" fmla="*/ 87 w 85"/>
                  <a:gd name="T9" fmla="*/ 15 h 84"/>
                  <a:gd name="T10" fmla="*/ 68 w 85"/>
                  <a:gd name="T11" fmla="*/ 0 h 84"/>
                  <a:gd name="T12" fmla="*/ 57 w 85"/>
                  <a:gd name="T13" fmla="*/ 42 h 84"/>
                  <a:gd name="T14" fmla="*/ 51 w 85"/>
                  <a:gd name="T15" fmla="*/ 42 h 84"/>
                  <a:gd name="T16" fmla="*/ 38 w 85"/>
                  <a:gd name="T17" fmla="*/ 26 h 84"/>
                  <a:gd name="T18" fmla="*/ 22 w 85"/>
                  <a:gd name="T19" fmla="*/ 41 h 84"/>
                  <a:gd name="T20" fmla="*/ 35 w 85"/>
                  <a:gd name="T21" fmla="*/ 61 h 84"/>
                  <a:gd name="T22" fmla="*/ 24 w 85"/>
                  <a:gd name="T23" fmla="*/ 68 h 84"/>
                  <a:gd name="T24" fmla="*/ 7 w 85"/>
                  <a:gd name="T25" fmla="*/ 68 h 84"/>
                  <a:gd name="T26" fmla="*/ 0 w 85"/>
                  <a:gd name="T27" fmla="*/ 91 h 84"/>
                  <a:gd name="T28" fmla="*/ 52 w 85"/>
                  <a:gd name="T29" fmla="*/ 98 h 84"/>
                  <a:gd name="T30" fmla="*/ 97 w 85"/>
                  <a:gd name="T31" fmla="*/ 140 h 84"/>
                  <a:gd name="T32" fmla="*/ 124 w 85"/>
                  <a:gd name="T33" fmla="*/ 210 h 84"/>
                  <a:gd name="T34" fmla="*/ 176 w 85"/>
                  <a:gd name="T35" fmla="*/ 185 h 84"/>
                  <a:gd name="T36" fmla="*/ 189 w 85"/>
                  <a:gd name="T37" fmla="*/ 181 h 8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5" h="84">
                    <a:moveTo>
                      <a:pt x="85" y="72"/>
                    </a:moveTo>
                    <a:cubicBezTo>
                      <a:pt x="77" y="65"/>
                      <a:pt x="69" y="56"/>
                      <a:pt x="63" y="48"/>
                    </a:cubicBezTo>
                    <a:cubicBezTo>
                      <a:pt x="56" y="39"/>
                      <a:pt x="50" y="33"/>
                      <a:pt x="45" y="29"/>
                    </a:cubicBezTo>
                    <a:cubicBezTo>
                      <a:pt x="37" y="23"/>
                      <a:pt x="37" y="14"/>
                      <a:pt x="37" y="14"/>
                    </a:cubicBezTo>
                    <a:cubicBezTo>
                      <a:pt x="39" y="6"/>
                      <a:pt x="39" y="6"/>
                      <a:pt x="39" y="6"/>
                    </a:cubicBezTo>
                    <a:cubicBezTo>
                      <a:pt x="31" y="0"/>
                      <a:pt x="31" y="0"/>
                      <a:pt x="31" y="0"/>
                    </a:cubicBezTo>
                    <a:cubicBezTo>
                      <a:pt x="31" y="0"/>
                      <a:pt x="27" y="14"/>
                      <a:pt x="26" y="17"/>
                    </a:cubicBezTo>
                    <a:cubicBezTo>
                      <a:pt x="26" y="19"/>
                      <a:pt x="25" y="20"/>
                      <a:pt x="23" y="17"/>
                    </a:cubicBezTo>
                    <a:cubicBezTo>
                      <a:pt x="22" y="15"/>
                      <a:pt x="17" y="10"/>
                      <a:pt x="17" y="10"/>
                    </a:cubicBezTo>
                    <a:cubicBezTo>
                      <a:pt x="10" y="16"/>
                      <a:pt x="10" y="16"/>
                      <a:pt x="10" y="16"/>
                    </a:cubicBezTo>
                    <a:cubicBezTo>
                      <a:pt x="10" y="16"/>
                      <a:pt x="13" y="19"/>
                      <a:pt x="16" y="24"/>
                    </a:cubicBezTo>
                    <a:cubicBezTo>
                      <a:pt x="17" y="25"/>
                      <a:pt x="15" y="28"/>
                      <a:pt x="11" y="27"/>
                    </a:cubicBezTo>
                    <a:cubicBezTo>
                      <a:pt x="8" y="27"/>
                      <a:pt x="3" y="27"/>
                      <a:pt x="3" y="27"/>
                    </a:cubicBezTo>
                    <a:cubicBezTo>
                      <a:pt x="0" y="36"/>
                      <a:pt x="0" y="36"/>
                      <a:pt x="0" y="36"/>
                    </a:cubicBezTo>
                    <a:cubicBezTo>
                      <a:pt x="0" y="36"/>
                      <a:pt x="12" y="34"/>
                      <a:pt x="24" y="39"/>
                    </a:cubicBezTo>
                    <a:cubicBezTo>
                      <a:pt x="32" y="42"/>
                      <a:pt x="40" y="50"/>
                      <a:pt x="44" y="56"/>
                    </a:cubicBezTo>
                    <a:cubicBezTo>
                      <a:pt x="51" y="66"/>
                      <a:pt x="55" y="76"/>
                      <a:pt x="56" y="84"/>
                    </a:cubicBezTo>
                    <a:cubicBezTo>
                      <a:pt x="65" y="80"/>
                      <a:pt x="73" y="76"/>
                      <a:pt x="79" y="74"/>
                    </a:cubicBezTo>
                    <a:cubicBezTo>
                      <a:pt x="81" y="73"/>
                      <a:pt x="83" y="72"/>
                      <a:pt x="85" y="72"/>
                    </a:cubicBezTo>
                    <a:close/>
                  </a:path>
                </a:pathLst>
              </a:custGeom>
              <a:solidFill>
                <a:srgbClr val="C0E5F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5" name="Freeform 459">
                <a:extLst>
                  <a:ext uri="{FF2B5EF4-FFF2-40B4-BE49-F238E27FC236}">
                    <a16:creationId xmlns:a16="http://schemas.microsoft.com/office/drawing/2014/main" id="{48C56B4A-161E-6FB4-9264-B2938FE488CE}"/>
                  </a:ext>
                </a:extLst>
              </p:cNvPr>
              <p:cNvSpPr>
                <a:spLocks/>
              </p:cNvSpPr>
              <p:nvPr/>
            </p:nvSpPr>
            <p:spPr bwMode="auto">
              <a:xfrm>
                <a:off x="1318" y="1714"/>
                <a:ext cx="233" cy="226"/>
              </a:xfrm>
              <a:custGeom>
                <a:avLst/>
                <a:gdLst>
                  <a:gd name="T0" fmla="*/ 389 w 179"/>
                  <a:gd name="T1" fmla="*/ 134 h 167"/>
                  <a:gd name="T2" fmla="*/ 389 w 179"/>
                  <a:gd name="T3" fmla="*/ 143 h 167"/>
                  <a:gd name="T4" fmla="*/ 320 w 179"/>
                  <a:gd name="T5" fmla="*/ 229 h 167"/>
                  <a:gd name="T6" fmla="*/ 256 w 179"/>
                  <a:gd name="T7" fmla="*/ 229 h 167"/>
                  <a:gd name="T8" fmla="*/ 212 w 179"/>
                  <a:gd name="T9" fmla="*/ 279 h 167"/>
                  <a:gd name="T10" fmla="*/ 105 w 179"/>
                  <a:gd name="T11" fmla="*/ 336 h 167"/>
                  <a:gd name="T12" fmla="*/ 0 w 179"/>
                  <a:gd name="T13" fmla="*/ 414 h 167"/>
                  <a:gd name="T14" fmla="*/ 103 w 179"/>
                  <a:gd name="T15" fmla="*/ 315 h 167"/>
                  <a:gd name="T16" fmla="*/ 226 w 179"/>
                  <a:gd name="T17" fmla="*/ 219 h 167"/>
                  <a:gd name="T18" fmla="*/ 240 w 179"/>
                  <a:gd name="T19" fmla="*/ 110 h 167"/>
                  <a:gd name="T20" fmla="*/ 249 w 179"/>
                  <a:gd name="T21" fmla="*/ 0 h 167"/>
                  <a:gd name="T22" fmla="*/ 256 w 179"/>
                  <a:gd name="T23" fmla="*/ 62 h 167"/>
                  <a:gd name="T24" fmla="*/ 258 w 179"/>
                  <a:gd name="T25" fmla="*/ 131 h 167"/>
                  <a:gd name="T26" fmla="*/ 264 w 179"/>
                  <a:gd name="T27" fmla="*/ 196 h 167"/>
                  <a:gd name="T28" fmla="*/ 329 w 179"/>
                  <a:gd name="T29" fmla="*/ 191 h 167"/>
                  <a:gd name="T30" fmla="*/ 389 w 179"/>
                  <a:gd name="T31" fmla="*/ 134 h 1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9" h="167">
                    <a:moveTo>
                      <a:pt x="177" y="54"/>
                    </a:moveTo>
                    <a:cubicBezTo>
                      <a:pt x="179" y="53"/>
                      <a:pt x="179" y="55"/>
                      <a:pt x="177" y="58"/>
                    </a:cubicBezTo>
                    <a:cubicBezTo>
                      <a:pt x="167" y="69"/>
                      <a:pt x="162" y="84"/>
                      <a:pt x="145" y="92"/>
                    </a:cubicBezTo>
                    <a:cubicBezTo>
                      <a:pt x="131" y="97"/>
                      <a:pt x="121" y="89"/>
                      <a:pt x="116" y="92"/>
                    </a:cubicBezTo>
                    <a:cubicBezTo>
                      <a:pt x="111" y="95"/>
                      <a:pt x="106" y="104"/>
                      <a:pt x="96" y="112"/>
                    </a:cubicBezTo>
                    <a:cubicBezTo>
                      <a:pt x="87" y="120"/>
                      <a:pt x="71" y="124"/>
                      <a:pt x="48" y="135"/>
                    </a:cubicBezTo>
                    <a:cubicBezTo>
                      <a:pt x="24" y="145"/>
                      <a:pt x="13" y="155"/>
                      <a:pt x="0" y="167"/>
                    </a:cubicBezTo>
                    <a:cubicBezTo>
                      <a:pt x="11" y="154"/>
                      <a:pt x="34" y="133"/>
                      <a:pt x="47" y="127"/>
                    </a:cubicBezTo>
                    <a:cubicBezTo>
                      <a:pt x="61" y="120"/>
                      <a:pt x="93" y="104"/>
                      <a:pt x="103" y="89"/>
                    </a:cubicBezTo>
                    <a:cubicBezTo>
                      <a:pt x="112" y="74"/>
                      <a:pt x="107" y="60"/>
                      <a:pt x="108" y="44"/>
                    </a:cubicBezTo>
                    <a:cubicBezTo>
                      <a:pt x="109" y="28"/>
                      <a:pt x="115" y="11"/>
                      <a:pt x="113" y="0"/>
                    </a:cubicBezTo>
                    <a:cubicBezTo>
                      <a:pt x="116" y="7"/>
                      <a:pt x="116" y="15"/>
                      <a:pt x="116" y="25"/>
                    </a:cubicBezTo>
                    <a:cubicBezTo>
                      <a:pt x="116" y="35"/>
                      <a:pt x="115" y="43"/>
                      <a:pt x="117" y="53"/>
                    </a:cubicBezTo>
                    <a:cubicBezTo>
                      <a:pt x="120" y="63"/>
                      <a:pt x="120" y="74"/>
                      <a:pt x="120" y="79"/>
                    </a:cubicBezTo>
                    <a:cubicBezTo>
                      <a:pt x="120" y="84"/>
                      <a:pt x="136" y="85"/>
                      <a:pt x="149" y="77"/>
                    </a:cubicBezTo>
                    <a:cubicBezTo>
                      <a:pt x="159" y="71"/>
                      <a:pt x="168" y="60"/>
                      <a:pt x="177" y="54"/>
                    </a:cubicBezTo>
                    <a:close/>
                  </a:path>
                </a:pathLst>
              </a:custGeom>
              <a:solidFill>
                <a:srgbClr val="A57D8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6" name="Freeform 460">
                <a:extLst>
                  <a:ext uri="{FF2B5EF4-FFF2-40B4-BE49-F238E27FC236}">
                    <a16:creationId xmlns:a16="http://schemas.microsoft.com/office/drawing/2014/main" id="{FA3BB00B-729F-F973-C1AD-2EB2095C1CAB}"/>
                  </a:ext>
                </a:extLst>
              </p:cNvPr>
              <p:cNvSpPr>
                <a:spLocks/>
              </p:cNvSpPr>
              <p:nvPr/>
            </p:nvSpPr>
            <p:spPr bwMode="auto">
              <a:xfrm>
                <a:off x="1455" y="1710"/>
                <a:ext cx="29" cy="140"/>
              </a:xfrm>
              <a:custGeom>
                <a:avLst/>
                <a:gdLst>
                  <a:gd name="T0" fmla="*/ 37 w 22"/>
                  <a:gd name="T1" fmla="*/ 135 h 104"/>
                  <a:gd name="T2" fmla="*/ 34 w 22"/>
                  <a:gd name="T3" fmla="*/ 90 h 104"/>
                  <a:gd name="T4" fmla="*/ 15 w 22"/>
                  <a:gd name="T5" fmla="*/ 1 h 104"/>
                  <a:gd name="T6" fmla="*/ 12 w 22"/>
                  <a:gd name="T7" fmla="*/ 5 h 104"/>
                  <a:gd name="T8" fmla="*/ 1 w 22"/>
                  <a:gd name="T9" fmla="*/ 0 h 104"/>
                  <a:gd name="T10" fmla="*/ 0 w 22"/>
                  <a:gd name="T11" fmla="*/ 5 h 104"/>
                  <a:gd name="T12" fmla="*/ 15 w 22"/>
                  <a:gd name="T13" fmla="*/ 90 h 104"/>
                  <a:gd name="T14" fmla="*/ 20 w 22"/>
                  <a:gd name="T15" fmla="*/ 135 h 104"/>
                  <a:gd name="T16" fmla="*/ 12 w 22"/>
                  <a:gd name="T17" fmla="*/ 253 h 104"/>
                  <a:gd name="T18" fmla="*/ 20 w 22"/>
                  <a:gd name="T19" fmla="*/ 246 h 104"/>
                  <a:gd name="T20" fmla="*/ 28 w 22"/>
                  <a:gd name="T21" fmla="*/ 135 h 104"/>
                  <a:gd name="T22" fmla="*/ 22 w 22"/>
                  <a:gd name="T23" fmla="*/ 90 h 104"/>
                  <a:gd name="T24" fmla="*/ 15 w 22"/>
                  <a:gd name="T25" fmla="*/ 7 h 104"/>
                  <a:gd name="T26" fmla="*/ 26 w 22"/>
                  <a:gd name="T27" fmla="*/ 90 h 104"/>
                  <a:gd name="T28" fmla="*/ 29 w 22"/>
                  <a:gd name="T29" fmla="*/ 135 h 104"/>
                  <a:gd name="T30" fmla="*/ 22 w 22"/>
                  <a:gd name="T31" fmla="*/ 241 h 104"/>
                  <a:gd name="T32" fmla="*/ 32 w 22"/>
                  <a:gd name="T33" fmla="*/ 241 h 104"/>
                  <a:gd name="T34" fmla="*/ 37 w 22"/>
                  <a:gd name="T35" fmla="*/ 135 h 10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2" h="104">
                    <a:moveTo>
                      <a:pt x="16" y="55"/>
                    </a:moveTo>
                    <a:cubicBezTo>
                      <a:pt x="15" y="48"/>
                      <a:pt x="14" y="42"/>
                      <a:pt x="15" y="37"/>
                    </a:cubicBezTo>
                    <a:cubicBezTo>
                      <a:pt x="16" y="19"/>
                      <a:pt x="16" y="2"/>
                      <a:pt x="6" y="1"/>
                    </a:cubicBezTo>
                    <a:cubicBezTo>
                      <a:pt x="5" y="2"/>
                      <a:pt x="5" y="2"/>
                      <a:pt x="5" y="2"/>
                    </a:cubicBezTo>
                    <a:cubicBezTo>
                      <a:pt x="4" y="1"/>
                      <a:pt x="3" y="1"/>
                      <a:pt x="1" y="0"/>
                    </a:cubicBezTo>
                    <a:cubicBezTo>
                      <a:pt x="0" y="2"/>
                      <a:pt x="0" y="2"/>
                      <a:pt x="0" y="2"/>
                    </a:cubicBezTo>
                    <a:cubicBezTo>
                      <a:pt x="8" y="4"/>
                      <a:pt x="6" y="28"/>
                      <a:pt x="6" y="37"/>
                    </a:cubicBezTo>
                    <a:cubicBezTo>
                      <a:pt x="6" y="42"/>
                      <a:pt x="7" y="49"/>
                      <a:pt x="8" y="55"/>
                    </a:cubicBezTo>
                    <a:cubicBezTo>
                      <a:pt x="10" y="69"/>
                      <a:pt x="13" y="90"/>
                      <a:pt x="5" y="104"/>
                    </a:cubicBezTo>
                    <a:cubicBezTo>
                      <a:pt x="8" y="101"/>
                      <a:pt x="8" y="101"/>
                      <a:pt x="8" y="101"/>
                    </a:cubicBezTo>
                    <a:cubicBezTo>
                      <a:pt x="17" y="85"/>
                      <a:pt x="14" y="68"/>
                      <a:pt x="12" y="55"/>
                    </a:cubicBezTo>
                    <a:cubicBezTo>
                      <a:pt x="11" y="48"/>
                      <a:pt x="10" y="42"/>
                      <a:pt x="10" y="37"/>
                    </a:cubicBezTo>
                    <a:cubicBezTo>
                      <a:pt x="11" y="23"/>
                      <a:pt x="11" y="8"/>
                      <a:pt x="6" y="3"/>
                    </a:cubicBezTo>
                    <a:cubicBezTo>
                      <a:pt x="13" y="6"/>
                      <a:pt x="11" y="28"/>
                      <a:pt x="11" y="37"/>
                    </a:cubicBezTo>
                    <a:cubicBezTo>
                      <a:pt x="10" y="42"/>
                      <a:pt x="11" y="49"/>
                      <a:pt x="13" y="55"/>
                    </a:cubicBezTo>
                    <a:cubicBezTo>
                      <a:pt x="15" y="69"/>
                      <a:pt x="17" y="85"/>
                      <a:pt x="10" y="99"/>
                    </a:cubicBezTo>
                    <a:cubicBezTo>
                      <a:pt x="14" y="99"/>
                      <a:pt x="14" y="99"/>
                      <a:pt x="14" y="99"/>
                    </a:cubicBezTo>
                    <a:cubicBezTo>
                      <a:pt x="22" y="83"/>
                      <a:pt x="19" y="68"/>
                      <a:pt x="16" y="55"/>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7" name="Freeform 461">
                <a:extLst>
                  <a:ext uri="{FF2B5EF4-FFF2-40B4-BE49-F238E27FC236}">
                    <a16:creationId xmlns:a16="http://schemas.microsoft.com/office/drawing/2014/main" id="{C03B7F83-F2EF-437F-9DB6-820728E7FE68}"/>
                  </a:ext>
                </a:extLst>
              </p:cNvPr>
              <p:cNvSpPr>
                <a:spLocks/>
              </p:cNvSpPr>
              <p:nvPr/>
            </p:nvSpPr>
            <p:spPr bwMode="auto">
              <a:xfrm>
                <a:off x="1459" y="1711"/>
                <a:ext cx="23" cy="134"/>
              </a:xfrm>
              <a:custGeom>
                <a:avLst/>
                <a:gdLst>
                  <a:gd name="T0" fmla="*/ 0 w 18"/>
                  <a:gd name="T1" fmla="*/ 0 h 99"/>
                  <a:gd name="T2" fmla="*/ 15 w 18"/>
                  <a:gd name="T3" fmla="*/ 89 h 99"/>
                  <a:gd name="T4" fmla="*/ 13 w 18"/>
                  <a:gd name="T5" fmla="*/ 245 h 99"/>
                  <a:gd name="T6" fmla="*/ 0 60000 65536"/>
                  <a:gd name="T7" fmla="*/ 0 60000 65536"/>
                  <a:gd name="T8" fmla="*/ 0 60000 65536"/>
                </a:gdLst>
                <a:ahLst/>
                <a:cxnLst>
                  <a:cxn ang="T6">
                    <a:pos x="T0" y="T1"/>
                  </a:cxn>
                  <a:cxn ang="T7">
                    <a:pos x="T2" y="T3"/>
                  </a:cxn>
                  <a:cxn ang="T8">
                    <a:pos x="T4" y="T5"/>
                  </a:cxn>
                </a:cxnLst>
                <a:rect l="0" t="0" r="r" b="b"/>
                <a:pathLst>
                  <a:path w="18" h="99">
                    <a:moveTo>
                      <a:pt x="0" y="0"/>
                    </a:moveTo>
                    <a:cubicBezTo>
                      <a:pt x="9" y="1"/>
                      <a:pt x="8" y="20"/>
                      <a:pt x="7" y="36"/>
                    </a:cubicBezTo>
                    <a:cubicBezTo>
                      <a:pt x="6" y="52"/>
                      <a:pt x="18" y="77"/>
                      <a:pt x="6" y="99"/>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38" name="Freeform 462">
                <a:extLst>
                  <a:ext uri="{FF2B5EF4-FFF2-40B4-BE49-F238E27FC236}">
                    <a16:creationId xmlns:a16="http://schemas.microsoft.com/office/drawing/2014/main" id="{336A190E-33A8-C3AF-4A8A-5502D92F0E54}"/>
                  </a:ext>
                </a:extLst>
              </p:cNvPr>
              <p:cNvSpPr>
                <a:spLocks/>
              </p:cNvSpPr>
              <p:nvPr/>
            </p:nvSpPr>
            <p:spPr bwMode="auto">
              <a:xfrm>
                <a:off x="1364" y="1844"/>
                <a:ext cx="101" cy="65"/>
              </a:xfrm>
              <a:custGeom>
                <a:avLst/>
                <a:gdLst>
                  <a:gd name="T0" fmla="*/ 89 w 78"/>
                  <a:gd name="T1" fmla="*/ 64 h 48"/>
                  <a:gd name="T2" fmla="*/ 0 w 78"/>
                  <a:gd name="T3" fmla="*/ 112 h 48"/>
                  <a:gd name="T4" fmla="*/ 5 w 78"/>
                  <a:gd name="T5" fmla="*/ 119 h 48"/>
                  <a:gd name="T6" fmla="*/ 91 w 78"/>
                  <a:gd name="T7" fmla="*/ 76 h 48"/>
                  <a:gd name="T8" fmla="*/ 170 w 78"/>
                  <a:gd name="T9" fmla="*/ 5 h 48"/>
                  <a:gd name="T10" fmla="*/ 167 w 78"/>
                  <a:gd name="T11" fmla="*/ 0 h 48"/>
                  <a:gd name="T12" fmla="*/ 89 w 78"/>
                  <a:gd name="T13" fmla="*/ 64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8" h="48">
                    <a:moveTo>
                      <a:pt x="41" y="26"/>
                    </a:moveTo>
                    <a:cubicBezTo>
                      <a:pt x="30" y="29"/>
                      <a:pt x="14" y="37"/>
                      <a:pt x="0" y="45"/>
                    </a:cubicBezTo>
                    <a:cubicBezTo>
                      <a:pt x="2" y="48"/>
                      <a:pt x="2" y="48"/>
                      <a:pt x="2" y="48"/>
                    </a:cubicBezTo>
                    <a:cubicBezTo>
                      <a:pt x="16" y="40"/>
                      <a:pt x="31" y="33"/>
                      <a:pt x="42" y="30"/>
                    </a:cubicBezTo>
                    <a:cubicBezTo>
                      <a:pt x="64" y="22"/>
                      <a:pt x="74" y="9"/>
                      <a:pt x="78" y="2"/>
                    </a:cubicBezTo>
                    <a:cubicBezTo>
                      <a:pt x="77" y="0"/>
                      <a:pt x="77" y="0"/>
                      <a:pt x="77" y="0"/>
                    </a:cubicBezTo>
                    <a:cubicBezTo>
                      <a:pt x="73" y="7"/>
                      <a:pt x="61" y="19"/>
                      <a:pt x="41" y="26"/>
                    </a:cubicBez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39" name="Freeform 463">
                <a:extLst>
                  <a:ext uri="{FF2B5EF4-FFF2-40B4-BE49-F238E27FC236}">
                    <a16:creationId xmlns:a16="http://schemas.microsoft.com/office/drawing/2014/main" id="{33EECA5F-135F-597D-3066-F5A304E2E469}"/>
                  </a:ext>
                </a:extLst>
              </p:cNvPr>
              <p:cNvSpPr>
                <a:spLocks/>
              </p:cNvSpPr>
              <p:nvPr/>
            </p:nvSpPr>
            <p:spPr bwMode="auto">
              <a:xfrm>
                <a:off x="1383" y="1693"/>
                <a:ext cx="76" cy="28"/>
              </a:xfrm>
              <a:custGeom>
                <a:avLst/>
                <a:gdLst>
                  <a:gd name="T0" fmla="*/ 0 w 58"/>
                  <a:gd name="T1" fmla="*/ 12 h 21"/>
                  <a:gd name="T2" fmla="*/ 89 w 58"/>
                  <a:gd name="T3" fmla="*/ 41 h 21"/>
                  <a:gd name="T4" fmla="*/ 128 w 58"/>
                  <a:gd name="T5" fmla="*/ 49 h 21"/>
                  <a:gd name="T6" fmla="*/ 131 w 58"/>
                  <a:gd name="T7" fmla="*/ 31 h 21"/>
                  <a:gd name="T8" fmla="*/ 94 w 58"/>
                  <a:gd name="T9" fmla="*/ 21 h 21"/>
                  <a:gd name="T10" fmla="*/ 1 w 58"/>
                  <a:gd name="T11" fmla="*/ 0 h 21"/>
                  <a:gd name="T12" fmla="*/ 0 w 58"/>
                  <a:gd name="T13" fmla="*/ 12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8" h="21">
                    <a:moveTo>
                      <a:pt x="0" y="5"/>
                    </a:moveTo>
                    <a:cubicBezTo>
                      <a:pt x="16" y="8"/>
                      <a:pt x="29" y="14"/>
                      <a:pt x="40" y="17"/>
                    </a:cubicBezTo>
                    <a:cubicBezTo>
                      <a:pt x="57" y="21"/>
                      <a:pt x="57" y="21"/>
                      <a:pt x="57" y="21"/>
                    </a:cubicBezTo>
                    <a:cubicBezTo>
                      <a:pt x="58" y="13"/>
                      <a:pt x="58" y="13"/>
                      <a:pt x="58" y="13"/>
                    </a:cubicBezTo>
                    <a:cubicBezTo>
                      <a:pt x="42" y="9"/>
                      <a:pt x="42" y="9"/>
                      <a:pt x="42" y="9"/>
                    </a:cubicBezTo>
                    <a:cubicBezTo>
                      <a:pt x="31" y="6"/>
                      <a:pt x="16" y="3"/>
                      <a:pt x="1" y="0"/>
                    </a:cubicBezTo>
                    <a:lnTo>
                      <a:pt x="0" y="5"/>
                    </a:lnTo>
                    <a:close/>
                  </a:path>
                </a:pathLst>
              </a:custGeom>
              <a:solidFill>
                <a:srgbClr val="B492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40" name="Freeform 464">
                <a:extLst>
                  <a:ext uri="{FF2B5EF4-FFF2-40B4-BE49-F238E27FC236}">
                    <a16:creationId xmlns:a16="http://schemas.microsoft.com/office/drawing/2014/main" id="{44364DDD-00F0-9006-72B6-E8FE784C30F1}"/>
                  </a:ext>
                </a:extLst>
              </p:cNvPr>
              <p:cNvSpPr>
                <a:spLocks/>
              </p:cNvSpPr>
              <p:nvPr/>
            </p:nvSpPr>
            <p:spPr bwMode="auto">
              <a:xfrm>
                <a:off x="1365" y="1693"/>
                <a:ext cx="216" cy="217"/>
              </a:xfrm>
              <a:custGeom>
                <a:avLst/>
                <a:gdLst>
                  <a:gd name="T0" fmla="*/ 30 w 166"/>
                  <a:gd name="T1" fmla="*/ 0 h 161"/>
                  <a:gd name="T2" fmla="*/ 159 w 166"/>
                  <a:gd name="T3" fmla="*/ 32 h 161"/>
                  <a:gd name="T4" fmla="*/ 185 w 166"/>
                  <a:gd name="T5" fmla="*/ 27 h 161"/>
                  <a:gd name="T6" fmla="*/ 280 w 166"/>
                  <a:gd name="T7" fmla="*/ 24 h 161"/>
                  <a:gd name="T8" fmla="*/ 337 w 166"/>
                  <a:gd name="T9" fmla="*/ 27 h 161"/>
                  <a:gd name="T10" fmla="*/ 353 w 166"/>
                  <a:gd name="T11" fmla="*/ 135 h 161"/>
                  <a:gd name="T12" fmla="*/ 304 w 166"/>
                  <a:gd name="T13" fmla="*/ 202 h 161"/>
                  <a:gd name="T14" fmla="*/ 232 w 166"/>
                  <a:gd name="T15" fmla="*/ 275 h 161"/>
                  <a:gd name="T16" fmla="*/ 168 w 166"/>
                  <a:gd name="T17" fmla="*/ 283 h 161"/>
                  <a:gd name="T18" fmla="*/ 88 w 166"/>
                  <a:gd name="T19" fmla="*/ 346 h 161"/>
                  <a:gd name="T20" fmla="*/ 0 w 166"/>
                  <a:gd name="T21" fmla="*/ 394 h 16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6" h="161">
                    <a:moveTo>
                      <a:pt x="14" y="0"/>
                    </a:moveTo>
                    <a:cubicBezTo>
                      <a:pt x="40" y="5"/>
                      <a:pt x="63" y="12"/>
                      <a:pt x="72" y="13"/>
                    </a:cubicBezTo>
                    <a:cubicBezTo>
                      <a:pt x="76" y="14"/>
                      <a:pt x="80" y="12"/>
                      <a:pt x="84" y="11"/>
                    </a:cubicBezTo>
                    <a:cubicBezTo>
                      <a:pt x="94" y="8"/>
                      <a:pt x="113" y="9"/>
                      <a:pt x="127" y="10"/>
                    </a:cubicBezTo>
                    <a:cubicBezTo>
                      <a:pt x="140" y="11"/>
                      <a:pt x="143" y="10"/>
                      <a:pt x="153" y="11"/>
                    </a:cubicBezTo>
                    <a:cubicBezTo>
                      <a:pt x="165" y="12"/>
                      <a:pt x="166" y="45"/>
                      <a:pt x="160" y="55"/>
                    </a:cubicBezTo>
                    <a:cubicBezTo>
                      <a:pt x="154" y="65"/>
                      <a:pt x="147" y="68"/>
                      <a:pt x="138" y="82"/>
                    </a:cubicBezTo>
                    <a:cubicBezTo>
                      <a:pt x="130" y="95"/>
                      <a:pt x="118" y="108"/>
                      <a:pt x="105" y="112"/>
                    </a:cubicBezTo>
                    <a:cubicBezTo>
                      <a:pt x="92" y="115"/>
                      <a:pt x="81" y="107"/>
                      <a:pt x="76" y="116"/>
                    </a:cubicBezTo>
                    <a:cubicBezTo>
                      <a:pt x="70" y="124"/>
                      <a:pt x="59" y="135"/>
                      <a:pt x="40" y="142"/>
                    </a:cubicBezTo>
                    <a:cubicBezTo>
                      <a:pt x="30" y="146"/>
                      <a:pt x="15" y="153"/>
                      <a:pt x="0" y="16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41" name="Line 465">
                <a:extLst>
                  <a:ext uri="{FF2B5EF4-FFF2-40B4-BE49-F238E27FC236}">
                    <a16:creationId xmlns:a16="http://schemas.microsoft.com/office/drawing/2014/main" id="{3E37F9A2-7DDF-EC53-0C6F-ABA52BDD2FB5}"/>
                  </a:ext>
                </a:extLst>
              </p:cNvPr>
              <p:cNvSpPr>
                <a:spLocks noChangeShapeType="1"/>
              </p:cNvSpPr>
              <p:nvPr/>
            </p:nvSpPr>
            <p:spPr bwMode="auto">
              <a:xfrm flipH="1">
                <a:off x="1314" y="1817"/>
                <a:ext cx="4" cy="20"/>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2" name="Line 466">
                <a:extLst>
                  <a:ext uri="{FF2B5EF4-FFF2-40B4-BE49-F238E27FC236}">
                    <a16:creationId xmlns:a16="http://schemas.microsoft.com/office/drawing/2014/main" id="{D4D78850-2F9B-B60C-7742-7C146BFFFF37}"/>
                  </a:ext>
                </a:extLst>
              </p:cNvPr>
              <p:cNvSpPr>
                <a:spLocks noChangeShapeType="1"/>
              </p:cNvSpPr>
              <p:nvPr/>
            </p:nvSpPr>
            <p:spPr bwMode="auto">
              <a:xfrm flipH="1">
                <a:off x="1322" y="1814"/>
                <a:ext cx="4" cy="22"/>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3" name="Line 467">
                <a:extLst>
                  <a:ext uri="{FF2B5EF4-FFF2-40B4-BE49-F238E27FC236}">
                    <a16:creationId xmlns:a16="http://schemas.microsoft.com/office/drawing/2014/main" id="{17E94E0B-6EFF-329D-4C60-3C95AAEB6BAF}"/>
                  </a:ext>
                </a:extLst>
              </p:cNvPr>
              <p:cNvSpPr>
                <a:spLocks noChangeShapeType="1"/>
              </p:cNvSpPr>
              <p:nvPr/>
            </p:nvSpPr>
            <p:spPr bwMode="auto">
              <a:xfrm flipV="1">
                <a:off x="1326" y="1798"/>
                <a:ext cx="18" cy="15"/>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4" name="Line 468">
                <a:extLst>
                  <a:ext uri="{FF2B5EF4-FFF2-40B4-BE49-F238E27FC236}">
                    <a16:creationId xmlns:a16="http://schemas.microsoft.com/office/drawing/2014/main" id="{6E009410-4A44-1894-8C4B-69A6BDB725D1}"/>
                  </a:ext>
                </a:extLst>
              </p:cNvPr>
              <p:cNvSpPr>
                <a:spLocks noChangeShapeType="1"/>
              </p:cNvSpPr>
              <p:nvPr/>
            </p:nvSpPr>
            <p:spPr bwMode="auto">
              <a:xfrm>
                <a:off x="1349" y="1788"/>
                <a:ext cx="20" cy="11"/>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5" name="Line 469">
                <a:extLst>
                  <a:ext uri="{FF2B5EF4-FFF2-40B4-BE49-F238E27FC236}">
                    <a16:creationId xmlns:a16="http://schemas.microsoft.com/office/drawing/2014/main" id="{7A8A629E-66F5-69D5-4D38-E35DAC8308D7}"/>
                  </a:ext>
                </a:extLst>
              </p:cNvPr>
              <p:cNvSpPr>
                <a:spLocks noChangeShapeType="1"/>
              </p:cNvSpPr>
              <p:nvPr/>
            </p:nvSpPr>
            <p:spPr bwMode="auto">
              <a:xfrm>
                <a:off x="1361" y="1732"/>
                <a:ext cx="1" cy="16"/>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6" name="Line 470">
                <a:extLst>
                  <a:ext uri="{FF2B5EF4-FFF2-40B4-BE49-F238E27FC236}">
                    <a16:creationId xmlns:a16="http://schemas.microsoft.com/office/drawing/2014/main" id="{425D3AF6-E882-502E-31C2-F65C342B76F5}"/>
                  </a:ext>
                </a:extLst>
              </p:cNvPr>
              <p:cNvSpPr>
                <a:spLocks noChangeShapeType="1"/>
              </p:cNvSpPr>
              <p:nvPr/>
            </p:nvSpPr>
            <p:spPr bwMode="auto">
              <a:xfrm>
                <a:off x="1536" y="1734"/>
                <a:ext cx="10" cy="13"/>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7" name="Line 471">
                <a:extLst>
                  <a:ext uri="{FF2B5EF4-FFF2-40B4-BE49-F238E27FC236}">
                    <a16:creationId xmlns:a16="http://schemas.microsoft.com/office/drawing/2014/main" id="{1C8C2841-6F4E-CEAA-5A03-0678F44F3ED2}"/>
                  </a:ext>
                </a:extLst>
              </p:cNvPr>
              <p:cNvSpPr>
                <a:spLocks noChangeShapeType="1"/>
              </p:cNvSpPr>
              <p:nvPr/>
            </p:nvSpPr>
            <p:spPr bwMode="auto">
              <a:xfrm flipV="1">
                <a:off x="1488" y="1795"/>
                <a:ext cx="19" cy="4"/>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8" name="Line 472">
                <a:extLst>
                  <a:ext uri="{FF2B5EF4-FFF2-40B4-BE49-F238E27FC236}">
                    <a16:creationId xmlns:a16="http://schemas.microsoft.com/office/drawing/2014/main" id="{BA382CE2-B9C2-EAEF-D780-6A9BCBB0748B}"/>
                  </a:ext>
                </a:extLst>
              </p:cNvPr>
              <p:cNvSpPr>
                <a:spLocks noChangeShapeType="1"/>
              </p:cNvSpPr>
              <p:nvPr/>
            </p:nvSpPr>
            <p:spPr bwMode="auto">
              <a:xfrm flipV="1">
                <a:off x="1518" y="1778"/>
                <a:ext cx="14" cy="12"/>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49" name="Line 473">
                <a:extLst>
                  <a:ext uri="{FF2B5EF4-FFF2-40B4-BE49-F238E27FC236}">
                    <a16:creationId xmlns:a16="http://schemas.microsoft.com/office/drawing/2014/main" id="{1306468A-CE54-0270-1FBC-1EB4FC564539}"/>
                  </a:ext>
                </a:extLst>
              </p:cNvPr>
              <p:cNvSpPr>
                <a:spLocks noChangeShapeType="1"/>
              </p:cNvSpPr>
              <p:nvPr/>
            </p:nvSpPr>
            <p:spPr bwMode="auto">
              <a:xfrm>
                <a:off x="1359" y="1757"/>
                <a:ext cx="1" cy="22"/>
              </a:xfrm>
              <a:prstGeom prst="line">
                <a:avLst/>
              </a:prstGeom>
              <a:noFill/>
              <a:ln w="7938">
                <a:solidFill>
                  <a:srgbClr val="B49299"/>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50" name="Line 474">
                <a:extLst>
                  <a:ext uri="{FF2B5EF4-FFF2-40B4-BE49-F238E27FC236}">
                    <a16:creationId xmlns:a16="http://schemas.microsoft.com/office/drawing/2014/main" id="{F21622D7-0C70-63E6-8C68-51269B064F94}"/>
                  </a:ext>
                </a:extLst>
              </p:cNvPr>
              <p:cNvSpPr>
                <a:spLocks noChangeShapeType="1"/>
              </p:cNvSpPr>
              <p:nvPr/>
            </p:nvSpPr>
            <p:spPr bwMode="auto">
              <a:xfrm flipV="1">
                <a:off x="1217" y="2750"/>
                <a:ext cx="19"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51" name="Freeform 475">
                <a:extLst>
                  <a:ext uri="{FF2B5EF4-FFF2-40B4-BE49-F238E27FC236}">
                    <a16:creationId xmlns:a16="http://schemas.microsoft.com/office/drawing/2014/main" id="{C81B8D18-8109-491D-6BD3-A346876E325F}"/>
                  </a:ext>
                </a:extLst>
              </p:cNvPr>
              <p:cNvSpPr>
                <a:spLocks/>
              </p:cNvSpPr>
              <p:nvPr/>
            </p:nvSpPr>
            <p:spPr bwMode="auto">
              <a:xfrm>
                <a:off x="1206" y="2736"/>
                <a:ext cx="26" cy="18"/>
              </a:xfrm>
              <a:custGeom>
                <a:avLst/>
                <a:gdLst>
                  <a:gd name="T0" fmla="*/ 0 w 20"/>
                  <a:gd name="T1" fmla="*/ 35 h 13"/>
                  <a:gd name="T2" fmla="*/ 44 w 20"/>
                  <a:gd name="T3" fmla="*/ 0 h 13"/>
                  <a:gd name="T4" fmla="*/ 0 60000 65536"/>
                  <a:gd name="T5" fmla="*/ 0 60000 65536"/>
                </a:gdLst>
                <a:ahLst/>
                <a:cxnLst>
                  <a:cxn ang="T4">
                    <a:pos x="T0" y="T1"/>
                  </a:cxn>
                  <a:cxn ang="T5">
                    <a:pos x="T2" y="T3"/>
                  </a:cxn>
                </a:cxnLst>
                <a:rect l="0" t="0" r="r" b="b"/>
                <a:pathLst>
                  <a:path w="20" h="13">
                    <a:moveTo>
                      <a:pt x="0" y="13"/>
                    </a:moveTo>
                    <a:cubicBezTo>
                      <a:pt x="7" y="9"/>
                      <a:pt x="15" y="6"/>
                      <a:pt x="2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2" name="Freeform 476">
                <a:extLst>
                  <a:ext uri="{FF2B5EF4-FFF2-40B4-BE49-F238E27FC236}">
                    <a16:creationId xmlns:a16="http://schemas.microsoft.com/office/drawing/2014/main" id="{F847D78F-520F-9D64-5F72-02C0CDC5F745}"/>
                  </a:ext>
                </a:extLst>
              </p:cNvPr>
              <p:cNvSpPr>
                <a:spLocks/>
              </p:cNvSpPr>
              <p:nvPr/>
            </p:nvSpPr>
            <p:spPr bwMode="auto">
              <a:xfrm>
                <a:off x="1207" y="2368"/>
                <a:ext cx="24" cy="10"/>
              </a:xfrm>
              <a:custGeom>
                <a:avLst/>
                <a:gdLst>
                  <a:gd name="T0" fmla="*/ 0 w 18"/>
                  <a:gd name="T1" fmla="*/ 16 h 8"/>
                  <a:gd name="T2" fmla="*/ 43 w 18"/>
                  <a:gd name="T3" fmla="*/ 0 h 8"/>
                  <a:gd name="T4" fmla="*/ 0 60000 65536"/>
                  <a:gd name="T5" fmla="*/ 0 60000 65536"/>
                </a:gdLst>
                <a:ahLst/>
                <a:cxnLst>
                  <a:cxn ang="T4">
                    <a:pos x="T0" y="T1"/>
                  </a:cxn>
                  <a:cxn ang="T5">
                    <a:pos x="T2" y="T3"/>
                  </a:cxn>
                </a:cxnLst>
                <a:rect l="0" t="0" r="r" b="b"/>
                <a:pathLst>
                  <a:path w="18" h="8">
                    <a:moveTo>
                      <a:pt x="0" y="8"/>
                    </a:moveTo>
                    <a:cubicBezTo>
                      <a:pt x="5" y="4"/>
                      <a:pt x="11" y="1"/>
                      <a:pt x="18"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3" name="Freeform 477">
                <a:extLst>
                  <a:ext uri="{FF2B5EF4-FFF2-40B4-BE49-F238E27FC236}">
                    <a16:creationId xmlns:a16="http://schemas.microsoft.com/office/drawing/2014/main" id="{DB8E67C3-B081-4E58-4375-D097CBF820B5}"/>
                  </a:ext>
                </a:extLst>
              </p:cNvPr>
              <p:cNvSpPr>
                <a:spLocks/>
              </p:cNvSpPr>
              <p:nvPr/>
            </p:nvSpPr>
            <p:spPr bwMode="auto">
              <a:xfrm>
                <a:off x="1260" y="3142"/>
                <a:ext cx="19" cy="11"/>
              </a:xfrm>
              <a:custGeom>
                <a:avLst/>
                <a:gdLst>
                  <a:gd name="T0" fmla="*/ 0 w 15"/>
                  <a:gd name="T1" fmla="*/ 21 h 8"/>
                  <a:gd name="T2" fmla="*/ 30 w 15"/>
                  <a:gd name="T3" fmla="*/ 0 h 8"/>
                  <a:gd name="T4" fmla="*/ 0 60000 65536"/>
                  <a:gd name="T5" fmla="*/ 0 60000 65536"/>
                </a:gdLst>
                <a:ahLst/>
                <a:cxnLst>
                  <a:cxn ang="T4">
                    <a:pos x="T0" y="T1"/>
                  </a:cxn>
                  <a:cxn ang="T5">
                    <a:pos x="T2" y="T3"/>
                  </a:cxn>
                </a:cxnLst>
                <a:rect l="0" t="0" r="r" b="b"/>
                <a:pathLst>
                  <a:path w="15" h="8">
                    <a:moveTo>
                      <a:pt x="0" y="8"/>
                    </a:moveTo>
                    <a:cubicBezTo>
                      <a:pt x="4" y="4"/>
                      <a:pt x="10" y="3"/>
                      <a:pt x="1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4" name="Freeform 478">
                <a:extLst>
                  <a:ext uri="{FF2B5EF4-FFF2-40B4-BE49-F238E27FC236}">
                    <a16:creationId xmlns:a16="http://schemas.microsoft.com/office/drawing/2014/main" id="{6278BCD6-3FDA-07F8-5911-A0BFC0557E33}"/>
                  </a:ext>
                </a:extLst>
              </p:cNvPr>
              <p:cNvSpPr>
                <a:spLocks/>
              </p:cNvSpPr>
              <p:nvPr/>
            </p:nvSpPr>
            <p:spPr bwMode="auto">
              <a:xfrm>
                <a:off x="1254" y="3133"/>
                <a:ext cx="21" cy="12"/>
              </a:xfrm>
              <a:custGeom>
                <a:avLst/>
                <a:gdLst>
                  <a:gd name="T0" fmla="*/ 0 w 16"/>
                  <a:gd name="T1" fmla="*/ 21 h 9"/>
                  <a:gd name="T2" fmla="*/ 37 w 16"/>
                  <a:gd name="T3" fmla="*/ 0 h 9"/>
                  <a:gd name="T4" fmla="*/ 0 60000 65536"/>
                  <a:gd name="T5" fmla="*/ 0 60000 65536"/>
                </a:gdLst>
                <a:ahLst/>
                <a:cxnLst>
                  <a:cxn ang="T4">
                    <a:pos x="T0" y="T1"/>
                  </a:cxn>
                  <a:cxn ang="T5">
                    <a:pos x="T2" y="T3"/>
                  </a:cxn>
                </a:cxnLst>
                <a:rect l="0" t="0" r="r" b="b"/>
                <a:pathLst>
                  <a:path w="16" h="9">
                    <a:moveTo>
                      <a:pt x="0" y="9"/>
                    </a:moveTo>
                    <a:cubicBezTo>
                      <a:pt x="5" y="6"/>
                      <a:pt x="10" y="3"/>
                      <a:pt x="1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5" name="Line 479">
                <a:extLst>
                  <a:ext uri="{FF2B5EF4-FFF2-40B4-BE49-F238E27FC236}">
                    <a16:creationId xmlns:a16="http://schemas.microsoft.com/office/drawing/2014/main" id="{FDB5C96A-D2EE-0AA8-5552-8C9E898266CF}"/>
                  </a:ext>
                </a:extLst>
              </p:cNvPr>
              <p:cNvSpPr>
                <a:spLocks noChangeShapeType="1"/>
              </p:cNvSpPr>
              <p:nvPr/>
            </p:nvSpPr>
            <p:spPr bwMode="auto">
              <a:xfrm flipV="1">
                <a:off x="1351" y="2316"/>
                <a:ext cx="18" cy="3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56" name="Freeform 480">
                <a:extLst>
                  <a:ext uri="{FF2B5EF4-FFF2-40B4-BE49-F238E27FC236}">
                    <a16:creationId xmlns:a16="http://schemas.microsoft.com/office/drawing/2014/main" id="{E4A82D7C-7FCF-9E68-483F-BEC26ADBE004}"/>
                  </a:ext>
                </a:extLst>
              </p:cNvPr>
              <p:cNvSpPr>
                <a:spLocks/>
              </p:cNvSpPr>
              <p:nvPr/>
            </p:nvSpPr>
            <p:spPr bwMode="auto">
              <a:xfrm>
                <a:off x="1054" y="1875"/>
                <a:ext cx="20" cy="25"/>
              </a:xfrm>
              <a:custGeom>
                <a:avLst/>
                <a:gdLst>
                  <a:gd name="T0" fmla="*/ 0 w 16"/>
                  <a:gd name="T1" fmla="*/ 29 h 19"/>
                  <a:gd name="T2" fmla="*/ 5 w 16"/>
                  <a:gd name="T3" fmla="*/ 0 h 19"/>
                  <a:gd name="T4" fmla="*/ 0 60000 65536"/>
                  <a:gd name="T5" fmla="*/ 0 60000 65536"/>
                </a:gdLst>
                <a:ahLst/>
                <a:cxnLst>
                  <a:cxn ang="T4">
                    <a:pos x="T0" y="T1"/>
                  </a:cxn>
                  <a:cxn ang="T5">
                    <a:pos x="T2" y="T3"/>
                  </a:cxn>
                </a:cxnLst>
                <a:rect l="0" t="0" r="r" b="b"/>
                <a:pathLst>
                  <a:path w="16" h="19">
                    <a:moveTo>
                      <a:pt x="0" y="13"/>
                    </a:moveTo>
                    <a:cubicBezTo>
                      <a:pt x="16" y="19"/>
                      <a:pt x="12" y="3"/>
                      <a:pt x="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7" name="Freeform 481">
                <a:extLst>
                  <a:ext uri="{FF2B5EF4-FFF2-40B4-BE49-F238E27FC236}">
                    <a16:creationId xmlns:a16="http://schemas.microsoft.com/office/drawing/2014/main" id="{E3964F2C-2D0F-60FF-EE69-0813FC6AD5BF}"/>
                  </a:ext>
                </a:extLst>
              </p:cNvPr>
              <p:cNvSpPr>
                <a:spLocks/>
              </p:cNvSpPr>
              <p:nvPr/>
            </p:nvSpPr>
            <p:spPr bwMode="auto">
              <a:xfrm>
                <a:off x="1117" y="1923"/>
                <a:ext cx="19" cy="8"/>
              </a:xfrm>
              <a:custGeom>
                <a:avLst/>
                <a:gdLst>
                  <a:gd name="T0" fmla="*/ 35 w 14"/>
                  <a:gd name="T1" fmla="*/ 15 h 6"/>
                  <a:gd name="T2" fmla="*/ 0 w 14"/>
                  <a:gd name="T3" fmla="*/ 0 h 6"/>
                  <a:gd name="T4" fmla="*/ 0 60000 65536"/>
                  <a:gd name="T5" fmla="*/ 0 60000 65536"/>
                </a:gdLst>
                <a:ahLst/>
                <a:cxnLst>
                  <a:cxn ang="T4">
                    <a:pos x="T0" y="T1"/>
                  </a:cxn>
                  <a:cxn ang="T5">
                    <a:pos x="T2" y="T3"/>
                  </a:cxn>
                </a:cxnLst>
                <a:rect l="0" t="0" r="r" b="b"/>
                <a:pathLst>
                  <a:path w="14" h="6">
                    <a:moveTo>
                      <a:pt x="14" y="6"/>
                    </a:moveTo>
                    <a:cubicBezTo>
                      <a:pt x="9" y="4"/>
                      <a:pt x="3"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58" name="Freeform 482">
                <a:extLst>
                  <a:ext uri="{FF2B5EF4-FFF2-40B4-BE49-F238E27FC236}">
                    <a16:creationId xmlns:a16="http://schemas.microsoft.com/office/drawing/2014/main" id="{02EA5703-BD34-E25B-E11B-A8AEBAFF6ECD}"/>
                  </a:ext>
                </a:extLst>
              </p:cNvPr>
              <p:cNvSpPr>
                <a:spLocks/>
              </p:cNvSpPr>
              <p:nvPr/>
            </p:nvSpPr>
            <p:spPr bwMode="auto">
              <a:xfrm>
                <a:off x="1718" y="1396"/>
                <a:ext cx="205" cy="660"/>
              </a:xfrm>
              <a:custGeom>
                <a:avLst/>
                <a:gdLst>
                  <a:gd name="T0" fmla="*/ 44 w 157"/>
                  <a:gd name="T1" fmla="*/ 12 h 489"/>
                  <a:gd name="T2" fmla="*/ 116 w 157"/>
                  <a:gd name="T3" fmla="*/ 171 h 489"/>
                  <a:gd name="T4" fmla="*/ 121 w 157"/>
                  <a:gd name="T5" fmla="*/ 188 h 489"/>
                  <a:gd name="T6" fmla="*/ 121 w 157"/>
                  <a:gd name="T7" fmla="*/ 202 h 489"/>
                  <a:gd name="T8" fmla="*/ 94 w 157"/>
                  <a:gd name="T9" fmla="*/ 225 h 489"/>
                  <a:gd name="T10" fmla="*/ 93 w 157"/>
                  <a:gd name="T11" fmla="*/ 229 h 489"/>
                  <a:gd name="T12" fmla="*/ 72 w 157"/>
                  <a:gd name="T13" fmla="*/ 244 h 489"/>
                  <a:gd name="T14" fmla="*/ 29 w 157"/>
                  <a:gd name="T15" fmla="*/ 233 h 489"/>
                  <a:gd name="T16" fmla="*/ 7 w 157"/>
                  <a:gd name="T17" fmla="*/ 219 h 489"/>
                  <a:gd name="T18" fmla="*/ 0 w 157"/>
                  <a:gd name="T19" fmla="*/ 229 h 489"/>
                  <a:gd name="T20" fmla="*/ 21 w 157"/>
                  <a:gd name="T21" fmla="*/ 244 h 489"/>
                  <a:gd name="T22" fmla="*/ 46 w 157"/>
                  <a:gd name="T23" fmla="*/ 259 h 489"/>
                  <a:gd name="T24" fmla="*/ 51 w 157"/>
                  <a:gd name="T25" fmla="*/ 270 h 489"/>
                  <a:gd name="T26" fmla="*/ 31 w 157"/>
                  <a:gd name="T27" fmla="*/ 319 h 489"/>
                  <a:gd name="T28" fmla="*/ 38 w 157"/>
                  <a:gd name="T29" fmla="*/ 323 h 489"/>
                  <a:gd name="T30" fmla="*/ 102 w 157"/>
                  <a:gd name="T31" fmla="*/ 246 h 489"/>
                  <a:gd name="T32" fmla="*/ 104 w 157"/>
                  <a:gd name="T33" fmla="*/ 244 h 489"/>
                  <a:gd name="T34" fmla="*/ 123 w 157"/>
                  <a:gd name="T35" fmla="*/ 229 h 489"/>
                  <a:gd name="T36" fmla="*/ 129 w 157"/>
                  <a:gd name="T37" fmla="*/ 229 h 489"/>
                  <a:gd name="T38" fmla="*/ 168 w 157"/>
                  <a:gd name="T39" fmla="*/ 683 h 489"/>
                  <a:gd name="T40" fmla="*/ 168 w 157"/>
                  <a:gd name="T41" fmla="*/ 703 h 489"/>
                  <a:gd name="T42" fmla="*/ 168 w 157"/>
                  <a:gd name="T43" fmla="*/ 738 h 489"/>
                  <a:gd name="T44" fmla="*/ 166 w 157"/>
                  <a:gd name="T45" fmla="*/ 837 h 489"/>
                  <a:gd name="T46" fmla="*/ 158 w 157"/>
                  <a:gd name="T47" fmla="*/ 879 h 489"/>
                  <a:gd name="T48" fmla="*/ 162 w 157"/>
                  <a:gd name="T49" fmla="*/ 970 h 489"/>
                  <a:gd name="T50" fmla="*/ 172 w 157"/>
                  <a:gd name="T51" fmla="*/ 965 h 489"/>
                  <a:gd name="T52" fmla="*/ 174 w 157"/>
                  <a:gd name="T53" fmla="*/ 884 h 489"/>
                  <a:gd name="T54" fmla="*/ 183 w 157"/>
                  <a:gd name="T55" fmla="*/ 838 h 489"/>
                  <a:gd name="T56" fmla="*/ 183 w 157"/>
                  <a:gd name="T57" fmla="*/ 825 h 489"/>
                  <a:gd name="T58" fmla="*/ 188 w 157"/>
                  <a:gd name="T59" fmla="*/ 825 h 489"/>
                  <a:gd name="T60" fmla="*/ 325 w 157"/>
                  <a:gd name="T61" fmla="*/ 1203 h 489"/>
                  <a:gd name="T62" fmla="*/ 350 w 157"/>
                  <a:gd name="T63" fmla="*/ 1189 h 489"/>
                  <a:gd name="T64" fmla="*/ 196 w 157"/>
                  <a:gd name="T65" fmla="*/ 683 h 489"/>
                  <a:gd name="T66" fmla="*/ 140 w 157"/>
                  <a:gd name="T67" fmla="*/ 162 h 489"/>
                  <a:gd name="T68" fmla="*/ 68 w 157"/>
                  <a:gd name="T69" fmla="*/ 0 h 48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57" h="489">
                    <a:moveTo>
                      <a:pt x="20" y="5"/>
                    </a:moveTo>
                    <a:cubicBezTo>
                      <a:pt x="20" y="5"/>
                      <a:pt x="35" y="22"/>
                      <a:pt x="52" y="70"/>
                    </a:cubicBezTo>
                    <a:cubicBezTo>
                      <a:pt x="53" y="72"/>
                      <a:pt x="53" y="74"/>
                      <a:pt x="54" y="76"/>
                    </a:cubicBezTo>
                    <a:cubicBezTo>
                      <a:pt x="54" y="77"/>
                      <a:pt x="55" y="80"/>
                      <a:pt x="54" y="82"/>
                    </a:cubicBezTo>
                    <a:cubicBezTo>
                      <a:pt x="52" y="85"/>
                      <a:pt x="48" y="88"/>
                      <a:pt x="42" y="92"/>
                    </a:cubicBezTo>
                    <a:cubicBezTo>
                      <a:pt x="42" y="92"/>
                      <a:pt x="41" y="93"/>
                      <a:pt x="41" y="93"/>
                    </a:cubicBezTo>
                    <a:cubicBezTo>
                      <a:pt x="38" y="95"/>
                      <a:pt x="32" y="99"/>
                      <a:pt x="32" y="99"/>
                    </a:cubicBezTo>
                    <a:cubicBezTo>
                      <a:pt x="26" y="102"/>
                      <a:pt x="21" y="101"/>
                      <a:pt x="13" y="95"/>
                    </a:cubicBezTo>
                    <a:cubicBezTo>
                      <a:pt x="10" y="93"/>
                      <a:pt x="6" y="91"/>
                      <a:pt x="3" y="89"/>
                    </a:cubicBezTo>
                    <a:cubicBezTo>
                      <a:pt x="0" y="93"/>
                      <a:pt x="0" y="93"/>
                      <a:pt x="0" y="93"/>
                    </a:cubicBezTo>
                    <a:cubicBezTo>
                      <a:pt x="3" y="95"/>
                      <a:pt x="6" y="97"/>
                      <a:pt x="9" y="99"/>
                    </a:cubicBezTo>
                    <a:cubicBezTo>
                      <a:pt x="13" y="101"/>
                      <a:pt x="16" y="104"/>
                      <a:pt x="21" y="105"/>
                    </a:cubicBezTo>
                    <a:cubicBezTo>
                      <a:pt x="22" y="106"/>
                      <a:pt x="25" y="108"/>
                      <a:pt x="23" y="110"/>
                    </a:cubicBezTo>
                    <a:cubicBezTo>
                      <a:pt x="18" y="116"/>
                      <a:pt x="16" y="121"/>
                      <a:pt x="14" y="130"/>
                    </a:cubicBezTo>
                    <a:cubicBezTo>
                      <a:pt x="17" y="131"/>
                      <a:pt x="17" y="131"/>
                      <a:pt x="17" y="131"/>
                    </a:cubicBezTo>
                    <a:cubicBezTo>
                      <a:pt x="22" y="116"/>
                      <a:pt x="32" y="109"/>
                      <a:pt x="46" y="100"/>
                    </a:cubicBezTo>
                    <a:cubicBezTo>
                      <a:pt x="47" y="99"/>
                      <a:pt x="47" y="99"/>
                      <a:pt x="47" y="99"/>
                    </a:cubicBezTo>
                    <a:cubicBezTo>
                      <a:pt x="49" y="97"/>
                      <a:pt x="52" y="95"/>
                      <a:pt x="55" y="93"/>
                    </a:cubicBezTo>
                    <a:cubicBezTo>
                      <a:pt x="57" y="91"/>
                      <a:pt x="58" y="92"/>
                      <a:pt x="58" y="93"/>
                    </a:cubicBezTo>
                    <a:cubicBezTo>
                      <a:pt x="68" y="137"/>
                      <a:pt x="76" y="218"/>
                      <a:pt x="76" y="278"/>
                    </a:cubicBezTo>
                    <a:cubicBezTo>
                      <a:pt x="76" y="281"/>
                      <a:pt x="76" y="283"/>
                      <a:pt x="76" y="286"/>
                    </a:cubicBezTo>
                    <a:cubicBezTo>
                      <a:pt x="76" y="300"/>
                      <a:pt x="76" y="300"/>
                      <a:pt x="76" y="300"/>
                    </a:cubicBezTo>
                    <a:cubicBezTo>
                      <a:pt x="76" y="314"/>
                      <a:pt x="75" y="325"/>
                      <a:pt x="74" y="340"/>
                    </a:cubicBezTo>
                    <a:cubicBezTo>
                      <a:pt x="74" y="345"/>
                      <a:pt x="72" y="351"/>
                      <a:pt x="71" y="357"/>
                    </a:cubicBezTo>
                    <a:cubicBezTo>
                      <a:pt x="67" y="371"/>
                      <a:pt x="66" y="385"/>
                      <a:pt x="73" y="395"/>
                    </a:cubicBezTo>
                    <a:cubicBezTo>
                      <a:pt x="77" y="393"/>
                      <a:pt x="77" y="393"/>
                      <a:pt x="77" y="393"/>
                    </a:cubicBezTo>
                    <a:cubicBezTo>
                      <a:pt x="72" y="385"/>
                      <a:pt x="75" y="371"/>
                      <a:pt x="78" y="359"/>
                    </a:cubicBezTo>
                    <a:cubicBezTo>
                      <a:pt x="80" y="353"/>
                      <a:pt x="82" y="346"/>
                      <a:pt x="82" y="341"/>
                    </a:cubicBezTo>
                    <a:cubicBezTo>
                      <a:pt x="82" y="339"/>
                      <a:pt x="82" y="337"/>
                      <a:pt x="82" y="336"/>
                    </a:cubicBezTo>
                    <a:cubicBezTo>
                      <a:pt x="82" y="333"/>
                      <a:pt x="84" y="334"/>
                      <a:pt x="84" y="336"/>
                    </a:cubicBezTo>
                    <a:cubicBezTo>
                      <a:pt x="103" y="407"/>
                      <a:pt x="144" y="485"/>
                      <a:pt x="146" y="489"/>
                    </a:cubicBezTo>
                    <a:cubicBezTo>
                      <a:pt x="157" y="484"/>
                      <a:pt x="157" y="484"/>
                      <a:pt x="157" y="484"/>
                    </a:cubicBezTo>
                    <a:cubicBezTo>
                      <a:pt x="156" y="482"/>
                      <a:pt x="88" y="352"/>
                      <a:pt x="88" y="278"/>
                    </a:cubicBezTo>
                    <a:cubicBezTo>
                      <a:pt x="88" y="203"/>
                      <a:pt x="76" y="100"/>
                      <a:pt x="63" y="66"/>
                    </a:cubicBezTo>
                    <a:cubicBezTo>
                      <a:pt x="53" y="29"/>
                      <a:pt x="31" y="0"/>
                      <a:pt x="31" y="0"/>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59" name="Freeform 483">
                <a:extLst>
                  <a:ext uri="{FF2B5EF4-FFF2-40B4-BE49-F238E27FC236}">
                    <a16:creationId xmlns:a16="http://schemas.microsoft.com/office/drawing/2014/main" id="{37D9D64F-635C-91A0-0F8C-8F74441D929E}"/>
                  </a:ext>
                </a:extLst>
              </p:cNvPr>
              <p:cNvSpPr>
                <a:spLocks/>
              </p:cNvSpPr>
              <p:nvPr/>
            </p:nvSpPr>
            <p:spPr bwMode="auto">
              <a:xfrm>
                <a:off x="1551" y="3184"/>
                <a:ext cx="90" cy="857"/>
              </a:xfrm>
              <a:custGeom>
                <a:avLst/>
                <a:gdLst>
                  <a:gd name="T0" fmla="*/ 17 w 69"/>
                  <a:gd name="T1" fmla="*/ 1499 h 635"/>
                  <a:gd name="T2" fmla="*/ 23 w 69"/>
                  <a:gd name="T3" fmla="*/ 1490 h 635"/>
                  <a:gd name="T4" fmla="*/ 27 w 69"/>
                  <a:gd name="T5" fmla="*/ 1483 h 635"/>
                  <a:gd name="T6" fmla="*/ 57 w 69"/>
                  <a:gd name="T7" fmla="*/ 1429 h 635"/>
                  <a:gd name="T8" fmla="*/ 60 w 69"/>
                  <a:gd name="T9" fmla="*/ 1406 h 635"/>
                  <a:gd name="T10" fmla="*/ 39 w 69"/>
                  <a:gd name="T11" fmla="*/ 1377 h 635"/>
                  <a:gd name="T12" fmla="*/ 39 w 69"/>
                  <a:gd name="T13" fmla="*/ 1377 h 635"/>
                  <a:gd name="T14" fmla="*/ 35 w 69"/>
                  <a:gd name="T15" fmla="*/ 1363 h 635"/>
                  <a:gd name="T16" fmla="*/ 34 w 69"/>
                  <a:gd name="T17" fmla="*/ 1359 h 635"/>
                  <a:gd name="T18" fmla="*/ 34 w 69"/>
                  <a:gd name="T19" fmla="*/ 1359 h 635"/>
                  <a:gd name="T20" fmla="*/ 23 w 69"/>
                  <a:gd name="T21" fmla="*/ 1120 h 635"/>
                  <a:gd name="T22" fmla="*/ 35 w 69"/>
                  <a:gd name="T23" fmla="*/ 1000 h 635"/>
                  <a:gd name="T24" fmla="*/ 56 w 69"/>
                  <a:gd name="T25" fmla="*/ 814 h 635"/>
                  <a:gd name="T26" fmla="*/ 74 w 69"/>
                  <a:gd name="T27" fmla="*/ 563 h 635"/>
                  <a:gd name="T28" fmla="*/ 80 w 69"/>
                  <a:gd name="T29" fmla="*/ 0 h 635"/>
                  <a:gd name="T30" fmla="*/ 116 w 69"/>
                  <a:gd name="T31" fmla="*/ 1 h 635"/>
                  <a:gd name="T32" fmla="*/ 102 w 69"/>
                  <a:gd name="T33" fmla="*/ 563 h 635"/>
                  <a:gd name="T34" fmla="*/ 80 w 69"/>
                  <a:gd name="T35" fmla="*/ 818 h 635"/>
                  <a:gd name="T36" fmla="*/ 63 w 69"/>
                  <a:gd name="T37" fmla="*/ 1004 h 635"/>
                  <a:gd name="T38" fmla="*/ 51 w 69"/>
                  <a:gd name="T39" fmla="*/ 1124 h 635"/>
                  <a:gd name="T40" fmla="*/ 60 w 69"/>
                  <a:gd name="T41" fmla="*/ 1370 h 635"/>
                  <a:gd name="T42" fmla="*/ 89 w 69"/>
                  <a:gd name="T43" fmla="*/ 1412 h 635"/>
                  <a:gd name="T44" fmla="*/ 145 w 69"/>
                  <a:gd name="T45" fmla="*/ 1541 h 635"/>
                  <a:gd name="T46" fmla="*/ 129 w 69"/>
                  <a:gd name="T47" fmla="*/ 1539 h 635"/>
                  <a:gd name="T48" fmla="*/ 90 w 69"/>
                  <a:gd name="T49" fmla="*/ 1449 h 635"/>
                  <a:gd name="T50" fmla="*/ 73 w 69"/>
                  <a:gd name="T51" fmla="*/ 1449 h 635"/>
                  <a:gd name="T52" fmla="*/ 43 w 69"/>
                  <a:gd name="T53" fmla="*/ 1497 h 635"/>
                  <a:gd name="T54" fmla="*/ 38 w 69"/>
                  <a:gd name="T55" fmla="*/ 1502 h 635"/>
                  <a:gd name="T56" fmla="*/ 30 w 69"/>
                  <a:gd name="T57" fmla="*/ 1514 h 635"/>
                  <a:gd name="T58" fmla="*/ 27 w 69"/>
                  <a:gd name="T59" fmla="*/ 1561 h 635"/>
                  <a:gd name="T60" fmla="*/ 1 w 69"/>
                  <a:gd name="T61" fmla="*/ 1559 h 635"/>
                  <a:gd name="T62" fmla="*/ 17 w 69"/>
                  <a:gd name="T63" fmla="*/ 1499 h 63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69" h="635">
                    <a:moveTo>
                      <a:pt x="8" y="610"/>
                    </a:moveTo>
                    <a:cubicBezTo>
                      <a:pt x="11" y="606"/>
                      <a:pt x="11" y="606"/>
                      <a:pt x="11" y="606"/>
                    </a:cubicBezTo>
                    <a:cubicBezTo>
                      <a:pt x="12" y="603"/>
                      <a:pt x="12" y="603"/>
                      <a:pt x="12" y="603"/>
                    </a:cubicBezTo>
                    <a:cubicBezTo>
                      <a:pt x="17" y="596"/>
                      <a:pt x="22" y="588"/>
                      <a:pt x="26" y="582"/>
                    </a:cubicBezTo>
                    <a:cubicBezTo>
                      <a:pt x="28" y="580"/>
                      <a:pt x="32" y="577"/>
                      <a:pt x="27" y="572"/>
                    </a:cubicBezTo>
                    <a:cubicBezTo>
                      <a:pt x="24" y="569"/>
                      <a:pt x="21" y="565"/>
                      <a:pt x="18" y="560"/>
                    </a:cubicBezTo>
                    <a:cubicBezTo>
                      <a:pt x="18" y="560"/>
                      <a:pt x="18" y="560"/>
                      <a:pt x="18" y="560"/>
                    </a:cubicBezTo>
                    <a:cubicBezTo>
                      <a:pt x="17" y="558"/>
                      <a:pt x="16" y="556"/>
                      <a:pt x="16" y="554"/>
                    </a:cubicBezTo>
                    <a:cubicBezTo>
                      <a:pt x="15" y="554"/>
                      <a:pt x="15" y="553"/>
                      <a:pt x="15" y="553"/>
                    </a:cubicBezTo>
                    <a:cubicBezTo>
                      <a:pt x="15" y="553"/>
                      <a:pt x="15" y="553"/>
                      <a:pt x="15" y="553"/>
                    </a:cubicBezTo>
                    <a:cubicBezTo>
                      <a:pt x="4" y="526"/>
                      <a:pt x="7" y="499"/>
                      <a:pt x="11" y="456"/>
                    </a:cubicBezTo>
                    <a:cubicBezTo>
                      <a:pt x="16" y="407"/>
                      <a:pt x="16" y="407"/>
                      <a:pt x="16" y="407"/>
                    </a:cubicBezTo>
                    <a:cubicBezTo>
                      <a:pt x="18" y="373"/>
                      <a:pt x="21" y="352"/>
                      <a:pt x="25" y="331"/>
                    </a:cubicBezTo>
                    <a:cubicBezTo>
                      <a:pt x="29" y="305"/>
                      <a:pt x="32" y="279"/>
                      <a:pt x="34" y="229"/>
                    </a:cubicBezTo>
                    <a:cubicBezTo>
                      <a:pt x="36" y="143"/>
                      <a:pt x="36" y="52"/>
                      <a:pt x="36" y="0"/>
                    </a:cubicBezTo>
                    <a:cubicBezTo>
                      <a:pt x="52" y="1"/>
                      <a:pt x="52" y="1"/>
                      <a:pt x="52" y="1"/>
                    </a:cubicBezTo>
                    <a:cubicBezTo>
                      <a:pt x="52" y="53"/>
                      <a:pt x="48" y="143"/>
                      <a:pt x="46" y="229"/>
                    </a:cubicBezTo>
                    <a:cubicBezTo>
                      <a:pt x="44" y="281"/>
                      <a:pt x="41" y="306"/>
                      <a:pt x="36" y="333"/>
                    </a:cubicBezTo>
                    <a:cubicBezTo>
                      <a:pt x="33" y="353"/>
                      <a:pt x="30" y="374"/>
                      <a:pt x="28" y="408"/>
                    </a:cubicBezTo>
                    <a:cubicBezTo>
                      <a:pt x="23" y="457"/>
                      <a:pt x="23" y="457"/>
                      <a:pt x="23" y="457"/>
                    </a:cubicBezTo>
                    <a:cubicBezTo>
                      <a:pt x="19" y="503"/>
                      <a:pt x="14" y="531"/>
                      <a:pt x="27" y="557"/>
                    </a:cubicBezTo>
                    <a:cubicBezTo>
                      <a:pt x="31" y="564"/>
                      <a:pt x="34" y="567"/>
                      <a:pt x="40" y="574"/>
                    </a:cubicBezTo>
                    <a:cubicBezTo>
                      <a:pt x="55" y="594"/>
                      <a:pt x="69" y="612"/>
                      <a:pt x="65" y="627"/>
                    </a:cubicBezTo>
                    <a:cubicBezTo>
                      <a:pt x="58" y="626"/>
                      <a:pt x="58" y="626"/>
                      <a:pt x="58" y="626"/>
                    </a:cubicBezTo>
                    <a:cubicBezTo>
                      <a:pt x="60" y="619"/>
                      <a:pt x="50" y="603"/>
                      <a:pt x="41" y="590"/>
                    </a:cubicBezTo>
                    <a:cubicBezTo>
                      <a:pt x="40" y="588"/>
                      <a:pt x="35" y="588"/>
                      <a:pt x="33" y="590"/>
                    </a:cubicBezTo>
                    <a:cubicBezTo>
                      <a:pt x="29" y="596"/>
                      <a:pt x="22" y="604"/>
                      <a:pt x="19" y="609"/>
                    </a:cubicBezTo>
                    <a:cubicBezTo>
                      <a:pt x="17" y="611"/>
                      <a:pt x="17" y="611"/>
                      <a:pt x="17" y="611"/>
                    </a:cubicBezTo>
                    <a:cubicBezTo>
                      <a:pt x="14" y="616"/>
                      <a:pt x="14" y="616"/>
                      <a:pt x="14" y="616"/>
                    </a:cubicBezTo>
                    <a:cubicBezTo>
                      <a:pt x="10" y="622"/>
                      <a:pt x="11" y="627"/>
                      <a:pt x="12" y="635"/>
                    </a:cubicBezTo>
                    <a:cubicBezTo>
                      <a:pt x="1" y="634"/>
                      <a:pt x="1" y="634"/>
                      <a:pt x="1" y="634"/>
                    </a:cubicBezTo>
                    <a:cubicBezTo>
                      <a:pt x="0" y="621"/>
                      <a:pt x="3" y="617"/>
                      <a:pt x="8" y="61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0" name="Freeform 484">
                <a:extLst>
                  <a:ext uri="{FF2B5EF4-FFF2-40B4-BE49-F238E27FC236}">
                    <a16:creationId xmlns:a16="http://schemas.microsoft.com/office/drawing/2014/main" id="{0E2BA873-7530-DDD2-0507-F881C87DCA2D}"/>
                  </a:ext>
                </a:extLst>
              </p:cNvPr>
              <p:cNvSpPr>
                <a:spLocks/>
              </p:cNvSpPr>
              <p:nvPr/>
            </p:nvSpPr>
            <p:spPr bwMode="auto">
              <a:xfrm>
                <a:off x="1609" y="2639"/>
                <a:ext cx="96" cy="509"/>
              </a:xfrm>
              <a:custGeom>
                <a:avLst/>
                <a:gdLst>
                  <a:gd name="T0" fmla="*/ 58 w 74"/>
                  <a:gd name="T1" fmla="*/ 817 h 377"/>
                  <a:gd name="T2" fmla="*/ 113 w 74"/>
                  <a:gd name="T3" fmla="*/ 724 h 377"/>
                  <a:gd name="T4" fmla="*/ 112 w 74"/>
                  <a:gd name="T5" fmla="*/ 702 h 377"/>
                  <a:gd name="T6" fmla="*/ 118 w 74"/>
                  <a:gd name="T7" fmla="*/ 525 h 377"/>
                  <a:gd name="T8" fmla="*/ 126 w 74"/>
                  <a:gd name="T9" fmla="*/ 450 h 377"/>
                  <a:gd name="T10" fmla="*/ 64 w 74"/>
                  <a:gd name="T11" fmla="*/ 16 h 377"/>
                  <a:gd name="T12" fmla="*/ 86 w 74"/>
                  <a:gd name="T13" fmla="*/ 0 h 377"/>
                  <a:gd name="T14" fmla="*/ 153 w 74"/>
                  <a:gd name="T15" fmla="*/ 452 h 377"/>
                  <a:gd name="T16" fmla="*/ 145 w 74"/>
                  <a:gd name="T17" fmla="*/ 529 h 377"/>
                  <a:gd name="T18" fmla="*/ 135 w 74"/>
                  <a:gd name="T19" fmla="*/ 697 h 377"/>
                  <a:gd name="T20" fmla="*/ 138 w 74"/>
                  <a:gd name="T21" fmla="*/ 724 h 377"/>
                  <a:gd name="T22" fmla="*/ 119 w 74"/>
                  <a:gd name="T23" fmla="*/ 928 h 377"/>
                  <a:gd name="T24" fmla="*/ 112 w 74"/>
                  <a:gd name="T25" fmla="*/ 922 h 377"/>
                  <a:gd name="T26" fmla="*/ 119 w 74"/>
                  <a:gd name="T27" fmla="*/ 793 h 377"/>
                  <a:gd name="T28" fmla="*/ 113 w 74"/>
                  <a:gd name="T29" fmla="*/ 790 h 377"/>
                  <a:gd name="T30" fmla="*/ 79 w 74"/>
                  <a:gd name="T31" fmla="*/ 837 h 377"/>
                  <a:gd name="T32" fmla="*/ 22 w 74"/>
                  <a:gd name="T33" fmla="*/ 926 h 377"/>
                  <a:gd name="T34" fmla="*/ 0 w 74"/>
                  <a:gd name="T35" fmla="*/ 913 h 377"/>
                  <a:gd name="T36" fmla="*/ 58 w 74"/>
                  <a:gd name="T37" fmla="*/ 817 h 3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74" h="377">
                    <a:moveTo>
                      <a:pt x="27" y="332"/>
                    </a:moveTo>
                    <a:cubicBezTo>
                      <a:pt x="38" y="320"/>
                      <a:pt x="48" y="309"/>
                      <a:pt x="52" y="294"/>
                    </a:cubicBezTo>
                    <a:cubicBezTo>
                      <a:pt x="51" y="285"/>
                      <a:pt x="51" y="285"/>
                      <a:pt x="51" y="285"/>
                    </a:cubicBezTo>
                    <a:cubicBezTo>
                      <a:pt x="48" y="261"/>
                      <a:pt x="51" y="237"/>
                      <a:pt x="54" y="213"/>
                    </a:cubicBezTo>
                    <a:cubicBezTo>
                      <a:pt x="58" y="183"/>
                      <a:pt x="58" y="183"/>
                      <a:pt x="58" y="183"/>
                    </a:cubicBezTo>
                    <a:cubicBezTo>
                      <a:pt x="62" y="130"/>
                      <a:pt x="60" y="56"/>
                      <a:pt x="29" y="7"/>
                    </a:cubicBezTo>
                    <a:cubicBezTo>
                      <a:pt x="39" y="0"/>
                      <a:pt x="39" y="0"/>
                      <a:pt x="39" y="0"/>
                    </a:cubicBezTo>
                    <a:cubicBezTo>
                      <a:pt x="72" y="53"/>
                      <a:pt x="74" y="129"/>
                      <a:pt x="70" y="184"/>
                    </a:cubicBezTo>
                    <a:cubicBezTo>
                      <a:pt x="66" y="215"/>
                      <a:pt x="66" y="215"/>
                      <a:pt x="66" y="215"/>
                    </a:cubicBezTo>
                    <a:cubicBezTo>
                      <a:pt x="63" y="237"/>
                      <a:pt x="59" y="261"/>
                      <a:pt x="62" y="283"/>
                    </a:cubicBezTo>
                    <a:cubicBezTo>
                      <a:pt x="63" y="294"/>
                      <a:pt x="63" y="294"/>
                      <a:pt x="63" y="294"/>
                    </a:cubicBezTo>
                    <a:cubicBezTo>
                      <a:pt x="66" y="322"/>
                      <a:pt x="70" y="350"/>
                      <a:pt x="55" y="377"/>
                    </a:cubicBezTo>
                    <a:cubicBezTo>
                      <a:pt x="51" y="375"/>
                      <a:pt x="51" y="375"/>
                      <a:pt x="51" y="375"/>
                    </a:cubicBezTo>
                    <a:cubicBezTo>
                      <a:pt x="59" y="359"/>
                      <a:pt x="57" y="340"/>
                      <a:pt x="55" y="322"/>
                    </a:cubicBezTo>
                    <a:cubicBezTo>
                      <a:pt x="55" y="320"/>
                      <a:pt x="53" y="320"/>
                      <a:pt x="52" y="321"/>
                    </a:cubicBezTo>
                    <a:cubicBezTo>
                      <a:pt x="47" y="328"/>
                      <a:pt x="41" y="334"/>
                      <a:pt x="36" y="340"/>
                    </a:cubicBezTo>
                    <a:cubicBezTo>
                      <a:pt x="26" y="352"/>
                      <a:pt x="12" y="360"/>
                      <a:pt x="10" y="376"/>
                    </a:cubicBezTo>
                    <a:cubicBezTo>
                      <a:pt x="0" y="371"/>
                      <a:pt x="0" y="371"/>
                      <a:pt x="0" y="371"/>
                    </a:cubicBezTo>
                    <a:cubicBezTo>
                      <a:pt x="4" y="351"/>
                      <a:pt x="16" y="344"/>
                      <a:pt x="27" y="332"/>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1" name="Freeform 485">
                <a:extLst>
                  <a:ext uri="{FF2B5EF4-FFF2-40B4-BE49-F238E27FC236}">
                    <a16:creationId xmlns:a16="http://schemas.microsoft.com/office/drawing/2014/main" id="{B93421F9-E2DC-F913-74DF-BF0270FCE13B}"/>
                  </a:ext>
                </a:extLst>
              </p:cNvPr>
              <p:cNvSpPr>
                <a:spLocks/>
              </p:cNvSpPr>
              <p:nvPr/>
            </p:nvSpPr>
            <p:spPr bwMode="auto">
              <a:xfrm>
                <a:off x="1532" y="3184"/>
                <a:ext cx="176" cy="895"/>
              </a:xfrm>
              <a:custGeom>
                <a:avLst/>
                <a:gdLst>
                  <a:gd name="T0" fmla="*/ 17 w 135"/>
                  <a:gd name="T1" fmla="*/ 1246 h 663"/>
                  <a:gd name="T2" fmla="*/ 57 w 135"/>
                  <a:gd name="T3" fmla="*/ 1141 h 663"/>
                  <a:gd name="T4" fmla="*/ 17 w 135"/>
                  <a:gd name="T5" fmla="*/ 1328 h 663"/>
                  <a:gd name="T6" fmla="*/ 27 w 135"/>
                  <a:gd name="T7" fmla="*/ 1454 h 663"/>
                  <a:gd name="T8" fmla="*/ 116 w 135"/>
                  <a:gd name="T9" fmla="*/ 1558 h 663"/>
                  <a:gd name="T10" fmla="*/ 160 w 135"/>
                  <a:gd name="T11" fmla="*/ 1547 h 663"/>
                  <a:gd name="T12" fmla="*/ 235 w 135"/>
                  <a:gd name="T13" fmla="*/ 1500 h 663"/>
                  <a:gd name="T14" fmla="*/ 235 w 135"/>
                  <a:gd name="T15" fmla="*/ 1498 h 663"/>
                  <a:gd name="T16" fmla="*/ 226 w 135"/>
                  <a:gd name="T17" fmla="*/ 1474 h 663"/>
                  <a:gd name="T18" fmla="*/ 112 w 135"/>
                  <a:gd name="T19" fmla="*/ 1259 h 663"/>
                  <a:gd name="T20" fmla="*/ 153 w 135"/>
                  <a:gd name="T21" fmla="*/ 944 h 663"/>
                  <a:gd name="T22" fmla="*/ 138 w 135"/>
                  <a:gd name="T23" fmla="*/ 108 h 663"/>
                  <a:gd name="T24" fmla="*/ 147 w 135"/>
                  <a:gd name="T25" fmla="*/ 1 h 663"/>
                  <a:gd name="T26" fmla="*/ 206 w 135"/>
                  <a:gd name="T27" fmla="*/ 377 h 663"/>
                  <a:gd name="T28" fmla="*/ 158 w 135"/>
                  <a:gd name="T29" fmla="*/ 1033 h 663"/>
                  <a:gd name="T30" fmla="*/ 202 w 135"/>
                  <a:gd name="T31" fmla="*/ 1420 h 663"/>
                  <a:gd name="T32" fmla="*/ 246 w 135"/>
                  <a:gd name="T33" fmla="*/ 1481 h 663"/>
                  <a:gd name="T34" fmla="*/ 299 w 135"/>
                  <a:gd name="T35" fmla="*/ 1525 h 663"/>
                  <a:gd name="T36" fmla="*/ 256 w 135"/>
                  <a:gd name="T37" fmla="*/ 1517 h 663"/>
                  <a:gd name="T38" fmla="*/ 241 w 135"/>
                  <a:gd name="T39" fmla="*/ 1531 h 663"/>
                  <a:gd name="T40" fmla="*/ 269 w 135"/>
                  <a:gd name="T41" fmla="*/ 1573 h 663"/>
                  <a:gd name="T42" fmla="*/ 209 w 135"/>
                  <a:gd name="T43" fmla="*/ 1552 h 663"/>
                  <a:gd name="T44" fmla="*/ 233 w 135"/>
                  <a:gd name="T45" fmla="*/ 1594 h 663"/>
                  <a:gd name="T46" fmla="*/ 175 w 135"/>
                  <a:gd name="T47" fmla="*/ 1561 h 663"/>
                  <a:gd name="T48" fmla="*/ 167 w 135"/>
                  <a:gd name="T49" fmla="*/ 1567 h 663"/>
                  <a:gd name="T50" fmla="*/ 173 w 135"/>
                  <a:gd name="T51" fmla="*/ 1615 h 663"/>
                  <a:gd name="T52" fmla="*/ 119 w 135"/>
                  <a:gd name="T53" fmla="*/ 1573 h 663"/>
                  <a:gd name="T54" fmla="*/ 85 w 135"/>
                  <a:gd name="T55" fmla="*/ 1588 h 663"/>
                  <a:gd name="T56" fmla="*/ 66 w 135"/>
                  <a:gd name="T57" fmla="*/ 1631 h 663"/>
                  <a:gd name="T58" fmla="*/ 60 w 135"/>
                  <a:gd name="T59" fmla="*/ 1574 h 663"/>
                  <a:gd name="T60" fmla="*/ 12 w 135"/>
                  <a:gd name="T61" fmla="*/ 1467 h 663"/>
                  <a:gd name="T62" fmla="*/ 1 w 135"/>
                  <a:gd name="T63" fmla="*/ 1327 h 66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35" h="663">
                    <a:moveTo>
                      <a:pt x="1" y="539"/>
                    </a:moveTo>
                    <a:cubicBezTo>
                      <a:pt x="1" y="529"/>
                      <a:pt x="5" y="517"/>
                      <a:pt x="8" y="507"/>
                    </a:cubicBezTo>
                    <a:cubicBezTo>
                      <a:pt x="13" y="491"/>
                      <a:pt x="18" y="475"/>
                      <a:pt x="13" y="462"/>
                    </a:cubicBezTo>
                    <a:cubicBezTo>
                      <a:pt x="26" y="464"/>
                      <a:pt x="26" y="464"/>
                      <a:pt x="26" y="464"/>
                    </a:cubicBezTo>
                    <a:cubicBezTo>
                      <a:pt x="32" y="480"/>
                      <a:pt x="20" y="492"/>
                      <a:pt x="14" y="510"/>
                    </a:cubicBezTo>
                    <a:cubicBezTo>
                      <a:pt x="11" y="521"/>
                      <a:pt x="8" y="531"/>
                      <a:pt x="8" y="540"/>
                    </a:cubicBezTo>
                    <a:cubicBezTo>
                      <a:pt x="7" y="552"/>
                      <a:pt x="9" y="569"/>
                      <a:pt x="11" y="583"/>
                    </a:cubicBezTo>
                    <a:cubicBezTo>
                      <a:pt x="12" y="591"/>
                      <a:pt x="12" y="591"/>
                      <a:pt x="12" y="591"/>
                    </a:cubicBezTo>
                    <a:cubicBezTo>
                      <a:pt x="12" y="591"/>
                      <a:pt x="10" y="617"/>
                      <a:pt x="23" y="626"/>
                    </a:cubicBezTo>
                    <a:cubicBezTo>
                      <a:pt x="28" y="630"/>
                      <a:pt x="38" y="636"/>
                      <a:pt x="52" y="633"/>
                    </a:cubicBezTo>
                    <a:cubicBezTo>
                      <a:pt x="66" y="630"/>
                      <a:pt x="66" y="630"/>
                      <a:pt x="66" y="630"/>
                    </a:cubicBezTo>
                    <a:cubicBezTo>
                      <a:pt x="68" y="629"/>
                      <a:pt x="70" y="629"/>
                      <a:pt x="72" y="629"/>
                    </a:cubicBezTo>
                    <a:cubicBezTo>
                      <a:pt x="72" y="629"/>
                      <a:pt x="76" y="627"/>
                      <a:pt x="77" y="627"/>
                    </a:cubicBezTo>
                    <a:cubicBezTo>
                      <a:pt x="91" y="625"/>
                      <a:pt x="104" y="615"/>
                      <a:pt x="106" y="610"/>
                    </a:cubicBezTo>
                    <a:cubicBezTo>
                      <a:pt x="106" y="610"/>
                      <a:pt x="106" y="609"/>
                      <a:pt x="106" y="609"/>
                    </a:cubicBezTo>
                    <a:cubicBezTo>
                      <a:pt x="106" y="609"/>
                      <a:pt x="106" y="609"/>
                      <a:pt x="106" y="609"/>
                    </a:cubicBezTo>
                    <a:cubicBezTo>
                      <a:pt x="106" y="608"/>
                      <a:pt x="106" y="608"/>
                      <a:pt x="106" y="608"/>
                    </a:cubicBezTo>
                    <a:cubicBezTo>
                      <a:pt x="106" y="606"/>
                      <a:pt x="104" y="603"/>
                      <a:pt x="102" y="599"/>
                    </a:cubicBezTo>
                    <a:cubicBezTo>
                      <a:pt x="97" y="592"/>
                      <a:pt x="91" y="587"/>
                      <a:pt x="85" y="581"/>
                    </a:cubicBezTo>
                    <a:cubicBezTo>
                      <a:pt x="70" y="569"/>
                      <a:pt x="54" y="558"/>
                      <a:pt x="51" y="512"/>
                    </a:cubicBezTo>
                    <a:cubicBezTo>
                      <a:pt x="49" y="486"/>
                      <a:pt x="54" y="460"/>
                      <a:pt x="63" y="416"/>
                    </a:cubicBezTo>
                    <a:cubicBezTo>
                      <a:pt x="69" y="384"/>
                      <a:pt x="69" y="384"/>
                      <a:pt x="69" y="384"/>
                    </a:cubicBezTo>
                    <a:cubicBezTo>
                      <a:pt x="79" y="327"/>
                      <a:pt x="91" y="241"/>
                      <a:pt x="85" y="154"/>
                    </a:cubicBezTo>
                    <a:cubicBezTo>
                      <a:pt x="81" y="105"/>
                      <a:pt x="70" y="69"/>
                      <a:pt x="62" y="44"/>
                    </a:cubicBezTo>
                    <a:cubicBezTo>
                      <a:pt x="56" y="25"/>
                      <a:pt x="50" y="11"/>
                      <a:pt x="51" y="0"/>
                    </a:cubicBezTo>
                    <a:cubicBezTo>
                      <a:pt x="67" y="1"/>
                      <a:pt x="67" y="1"/>
                      <a:pt x="67" y="1"/>
                    </a:cubicBezTo>
                    <a:cubicBezTo>
                      <a:pt x="66" y="9"/>
                      <a:pt x="68" y="23"/>
                      <a:pt x="73" y="40"/>
                    </a:cubicBezTo>
                    <a:cubicBezTo>
                      <a:pt x="82" y="66"/>
                      <a:pt x="90" y="102"/>
                      <a:pt x="93" y="153"/>
                    </a:cubicBezTo>
                    <a:cubicBezTo>
                      <a:pt x="100" y="241"/>
                      <a:pt x="88" y="330"/>
                      <a:pt x="77" y="388"/>
                    </a:cubicBezTo>
                    <a:cubicBezTo>
                      <a:pt x="71" y="420"/>
                      <a:pt x="71" y="420"/>
                      <a:pt x="71" y="420"/>
                    </a:cubicBezTo>
                    <a:cubicBezTo>
                      <a:pt x="63" y="463"/>
                      <a:pt x="57" y="489"/>
                      <a:pt x="58" y="513"/>
                    </a:cubicBezTo>
                    <a:cubicBezTo>
                      <a:pt x="61" y="554"/>
                      <a:pt x="77" y="565"/>
                      <a:pt x="91" y="577"/>
                    </a:cubicBezTo>
                    <a:cubicBezTo>
                      <a:pt x="97" y="583"/>
                      <a:pt x="102" y="589"/>
                      <a:pt x="108" y="597"/>
                    </a:cubicBezTo>
                    <a:cubicBezTo>
                      <a:pt x="109" y="599"/>
                      <a:pt x="110" y="601"/>
                      <a:pt x="111" y="602"/>
                    </a:cubicBezTo>
                    <a:cubicBezTo>
                      <a:pt x="112" y="604"/>
                      <a:pt x="119" y="612"/>
                      <a:pt x="120" y="613"/>
                    </a:cubicBezTo>
                    <a:cubicBezTo>
                      <a:pt x="124" y="616"/>
                      <a:pt x="129" y="619"/>
                      <a:pt x="135" y="620"/>
                    </a:cubicBezTo>
                    <a:cubicBezTo>
                      <a:pt x="135" y="624"/>
                      <a:pt x="135" y="624"/>
                      <a:pt x="135" y="624"/>
                    </a:cubicBezTo>
                    <a:cubicBezTo>
                      <a:pt x="125" y="621"/>
                      <a:pt x="119" y="622"/>
                      <a:pt x="115" y="617"/>
                    </a:cubicBezTo>
                    <a:cubicBezTo>
                      <a:pt x="115" y="617"/>
                      <a:pt x="115" y="617"/>
                      <a:pt x="114" y="617"/>
                    </a:cubicBezTo>
                    <a:cubicBezTo>
                      <a:pt x="114" y="618"/>
                      <a:pt x="110" y="621"/>
                      <a:pt x="109" y="622"/>
                    </a:cubicBezTo>
                    <a:cubicBezTo>
                      <a:pt x="114" y="626"/>
                      <a:pt x="120" y="630"/>
                      <a:pt x="124" y="635"/>
                    </a:cubicBezTo>
                    <a:cubicBezTo>
                      <a:pt x="121" y="639"/>
                      <a:pt x="121" y="639"/>
                      <a:pt x="121" y="639"/>
                    </a:cubicBezTo>
                    <a:cubicBezTo>
                      <a:pt x="116" y="633"/>
                      <a:pt x="107" y="631"/>
                      <a:pt x="101" y="628"/>
                    </a:cubicBezTo>
                    <a:cubicBezTo>
                      <a:pt x="99" y="629"/>
                      <a:pt x="96" y="630"/>
                      <a:pt x="94" y="631"/>
                    </a:cubicBezTo>
                    <a:cubicBezTo>
                      <a:pt x="93" y="631"/>
                      <a:pt x="93" y="633"/>
                      <a:pt x="94" y="633"/>
                    </a:cubicBezTo>
                    <a:cubicBezTo>
                      <a:pt x="98" y="637"/>
                      <a:pt x="103" y="641"/>
                      <a:pt x="105" y="648"/>
                    </a:cubicBezTo>
                    <a:cubicBezTo>
                      <a:pt x="101" y="649"/>
                      <a:pt x="101" y="649"/>
                      <a:pt x="101" y="649"/>
                    </a:cubicBezTo>
                    <a:cubicBezTo>
                      <a:pt x="98" y="640"/>
                      <a:pt x="87" y="638"/>
                      <a:pt x="79" y="634"/>
                    </a:cubicBezTo>
                    <a:cubicBezTo>
                      <a:pt x="78" y="634"/>
                      <a:pt x="77" y="635"/>
                      <a:pt x="76" y="635"/>
                    </a:cubicBezTo>
                    <a:cubicBezTo>
                      <a:pt x="75" y="635"/>
                      <a:pt x="74" y="636"/>
                      <a:pt x="75" y="637"/>
                    </a:cubicBezTo>
                    <a:cubicBezTo>
                      <a:pt x="79" y="642"/>
                      <a:pt x="82" y="648"/>
                      <a:pt x="82" y="656"/>
                    </a:cubicBezTo>
                    <a:cubicBezTo>
                      <a:pt x="78" y="656"/>
                      <a:pt x="78" y="656"/>
                      <a:pt x="78" y="656"/>
                    </a:cubicBezTo>
                    <a:cubicBezTo>
                      <a:pt x="78" y="648"/>
                      <a:pt x="68" y="639"/>
                      <a:pt x="65" y="638"/>
                    </a:cubicBezTo>
                    <a:cubicBezTo>
                      <a:pt x="62" y="637"/>
                      <a:pt x="54" y="639"/>
                      <a:pt x="54" y="639"/>
                    </a:cubicBezTo>
                    <a:cubicBezTo>
                      <a:pt x="51" y="640"/>
                      <a:pt x="48" y="640"/>
                      <a:pt x="45" y="641"/>
                    </a:cubicBezTo>
                    <a:cubicBezTo>
                      <a:pt x="40" y="641"/>
                      <a:pt x="38" y="645"/>
                      <a:pt x="38" y="645"/>
                    </a:cubicBezTo>
                    <a:cubicBezTo>
                      <a:pt x="38" y="651"/>
                      <a:pt x="36" y="657"/>
                      <a:pt x="35" y="663"/>
                    </a:cubicBezTo>
                    <a:cubicBezTo>
                      <a:pt x="30" y="663"/>
                      <a:pt x="30" y="663"/>
                      <a:pt x="30" y="663"/>
                    </a:cubicBezTo>
                    <a:cubicBezTo>
                      <a:pt x="30" y="657"/>
                      <a:pt x="30" y="651"/>
                      <a:pt x="30" y="645"/>
                    </a:cubicBezTo>
                    <a:cubicBezTo>
                      <a:pt x="30" y="645"/>
                      <a:pt x="31" y="641"/>
                      <a:pt x="27" y="640"/>
                    </a:cubicBezTo>
                    <a:cubicBezTo>
                      <a:pt x="22" y="639"/>
                      <a:pt x="18" y="638"/>
                      <a:pt x="15" y="635"/>
                    </a:cubicBezTo>
                    <a:cubicBezTo>
                      <a:pt x="5" y="627"/>
                      <a:pt x="5" y="615"/>
                      <a:pt x="5" y="596"/>
                    </a:cubicBezTo>
                    <a:cubicBezTo>
                      <a:pt x="5" y="584"/>
                      <a:pt x="5" y="584"/>
                      <a:pt x="5" y="584"/>
                    </a:cubicBezTo>
                    <a:cubicBezTo>
                      <a:pt x="3" y="569"/>
                      <a:pt x="0" y="552"/>
                      <a:pt x="1" y="5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2" name="Freeform 486">
                <a:extLst>
                  <a:ext uri="{FF2B5EF4-FFF2-40B4-BE49-F238E27FC236}">
                    <a16:creationId xmlns:a16="http://schemas.microsoft.com/office/drawing/2014/main" id="{D49A85B8-C862-2592-FB5B-D340FBCFB794}"/>
                  </a:ext>
                </a:extLst>
              </p:cNvPr>
              <p:cNvSpPr>
                <a:spLocks/>
              </p:cNvSpPr>
              <p:nvPr/>
            </p:nvSpPr>
            <p:spPr bwMode="auto">
              <a:xfrm>
                <a:off x="1748" y="1387"/>
                <a:ext cx="179" cy="786"/>
              </a:xfrm>
              <a:custGeom>
                <a:avLst/>
                <a:gdLst>
                  <a:gd name="T0" fmla="*/ 252 w 137"/>
                  <a:gd name="T1" fmla="*/ 616 h 582"/>
                  <a:gd name="T2" fmla="*/ 272 w 137"/>
                  <a:gd name="T3" fmla="*/ 841 h 582"/>
                  <a:gd name="T4" fmla="*/ 297 w 137"/>
                  <a:gd name="T5" fmla="*/ 1041 h 582"/>
                  <a:gd name="T6" fmla="*/ 299 w 137"/>
                  <a:gd name="T7" fmla="*/ 1274 h 582"/>
                  <a:gd name="T8" fmla="*/ 294 w 137"/>
                  <a:gd name="T9" fmla="*/ 1432 h 582"/>
                  <a:gd name="T10" fmla="*/ 274 w 137"/>
                  <a:gd name="T11" fmla="*/ 1434 h 582"/>
                  <a:gd name="T12" fmla="*/ 272 w 137"/>
                  <a:gd name="T13" fmla="*/ 1274 h 582"/>
                  <a:gd name="T14" fmla="*/ 269 w 137"/>
                  <a:gd name="T15" fmla="*/ 1049 h 582"/>
                  <a:gd name="T16" fmla="*/ 246 w 137"/>
                  <a:gd name="T17" fmla="*/ 843 h 582"/>
                  <a:gd name="T18" fmla="*/ 225 w 137"/>
                  <a:gd name="T19" fmla="*/ 619 h 582"/>
                  <a:gd name="T20" fmla="*/ 0 w 137"/>
                  <a:gd name="T21" fmla="*/ 26 h 582"/>
                  <a:gd name="T22" fmla="*/ 13 w 137"/>
                  <a:gd name="T23" fmla="*/ 0 h 582"/>
                  <a:gd name="T24" fmla="*/ 252 w 137"/>
                  <a:gd name="T25" fmla="*/ 616 h 58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37" h="582">
                    <a:moveTo>
                      <a:pt x="113" y="250"/>
                    </a:moveTo>
                    <a:cubicBezTo>
                      <a:pt x="122" y="341"/>
                      <a:pt x="122" y="341"/>
                      <a:pt x="122" y="341"/>
                    </a:cubicBezTo>
                    <a:cubicBezTo>
                      <a:pt x="126" y="380"/>
                      <a:pt x="127" y="399"/>
                      <a:pt x="133" y="423"/>
                    </a:cubicBezTo>
                    <a:cubicBezTo>
                      <a:pt x="137" y="447"/>
                      <a:pt x="136" y="483"/>
                      <a:pt x="134" y="517"/>
                    </a:cubicBezTo>
                    <a:cubicBezTo>
                      <a:pt x="133" y="540"/>
                      <a:pt x="131" y="562"/>
                      <a:pt x="132" y="581"/>
                    </a:cubicBezTo>
                    <a:cubicBezTo>
                      <a:pt x="123" y="582"/>
                      <a:pt x="123" y="582"/>
                      <a:pt x="123" y="582"/>
                    </a:cubicBezTo>
                    <a:cubicBezTo>
                      <a:pt x="122" y="563"/>
                      <a:pt x="121" y="540"/>
                      <a:pt x="122" y="517"/>
                    </a:cubicBezTo>
                    <a:cubicBezTo>
                      <a:pt x="124" y="483"/>
                      <a:pt x="125" y="448"/>
                      <a:pt x="121" y="426"/>
                    </a:cubicBezTo>
                    <a:cubicBezTo>
                      <a:pt x="116" y="401"/>
                      <a:pt x="114" y="381"/>
                      <a:pt x="110" y="342"/>
                    </a:cubicBezTo>
                    <a:cubicBezTo>
                      <a:pt x="101" y="251"/>
                      <a:pt x="101" y="251"/>
                      <a:pt x="101" y="251"/>
                    </a:cubicBezTo>
                    <a:cubicBezTo>
                      <a:pt x="89" y="144"/>
                      <a:pt x="32" y="30"/>
                      <a:pt x="0" y="10"/>
                    </a:cubicBezTo>
                    <a:cubicBezTo>
                      <a:pt x="6" y="0"/>
                      <a:pt x="6" y="0"/>
                      <a:pt x="6" y="0"/>
                    </a:cubicBezTo>
                    <a:cubicBezTo>
                      <a:pt x="40" y="21"/>
                      <a:pt x="101" y="139"/>
                      <a:pt x="113" y="25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3" name="Freeform 487">
                <a:extLst>
                  <a:ext uri="{FF2B5EF4-FFF2-40B4-BE49-F238E27FC236}">
                    <a16:creationId xmlns:a16="http://schemas.microsoft.com/office/drawing/2014/main" id="{05BE51D6-533E-CDB7-0D3D-4677941C18BD}"/>
                  </a:ext>
                </a:extLst>
              </p:cNvPr>
              <p:cNvSpPr>
                <a:spLocks/>
              </p:cNvSpPr>
              <p:nvPr/>
            </p:nvSpPr>
            <p:spPr bwMode="auto">
              <a:xfrm>
                <a:off x="1909" y="1961"/>
                <a:ext cx="76" cy="435"/>
              </a:xfrm>
              <a:custGeom>
                <a:avLst/>
                <a:gdLst>
                  <a:gd name="T0" fmla="*/ 104 w 59"/>
                  <a:gd name="T1" fmla="*/ 794 h 322"/>
                  <a:gd name="T2" fmla="*/ 88 w 59"/>
                  <a:gd name="T3" fmla="*/ 743 h 322"/>
                  <a:gd name="T4" fmla="*/ 50 w 59"/>
                  <a:gd name="T5" fmla="*/ 401 h 322"/>
                  <a:gd name="T6" fmla="*/ 52 w 59"/>
                  <a:gd name="T7" fmla="*/ 323 h 322"/>
                  <a:gd name="T8" fmla="*/ 0 w 59"/>
                  <a:gd name="T9" fmla="*/ 16 h 322"/>
                  <a:gd name="T10" fmla="*/ 15 w 59"/>
                  <a:gd name="T11" fmla="*/ 0 h 322"/>
                  <a:gd name="T12" fmla="*/ 73 w 59"/>
                  <a:gd name="T13" fmla="*/ 323 h 322"/>
                  <a:gd name="T14" fmla="*/ 71 w 59"/>
                  <a:gd name="T15" fmla="*/ 401 h 322"/>
                  <a:gd name="T16" fmla="*/ 106 w 59"/>
                  <a:gd name="T17" fmla="*/ 735 h 322"/>
                  <a:gd name="T18" fmla="*/ 126 w 59"/>
                  <a:gd name="T19" fmla="*/ 785 h 3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9" h="322">
                    <a:moveTo>
                      <a:pt x="49" y="322"/>
                    </a:moveTo>
                    <a:cubicBezTo>
                      <a:pt x="41" y="301"/>
                      <a:pt x="41" y="301"/>
                      <a:pt x="41" y="301"/>
                    </a:cubicBezTo>
                    <a:cubicBezTo>
                      <a:pt x="25" y="259"/>
                      <a:pt x="23" y="208"/>
                      <a:pt x="23" y="163"/>
                    </a:cubicBezTo>
                    <a:cubicBezTo>
                      <a:pt x="23" y="153"/>
                      <a:pt x="23" y="142"/>
                      <a:pt x="24" y="131"/>
                    </a:cubicBezTo>
                    <a:cubicBezTo>
                      <a:pt x="26" y="87"/>
                      <a:pt x="29" y="36"/>
                      <a:pt x="0" y="7"/>
                    </a:cubicBezTo>
                    <a:cubicBezTo>
                      <a:pt x="7" y="0"/>
                      <a:pt x="7" y="0"/>
                      <a:pt x="7" y="0"/>
                    </a:cubicBezTo>
                    <a:cubicBezTo>
                      <a:pt x="39" y="32"/>
                      <a:pt x="37" y="85"/>
                      <a:pt x="34" y="131"/>
                    </a:cubicBezTo>
                    <a:cubicBezTo>
                      <a:pt x="33" y="143"/>
                      <a:pt x="33" y="154"/>
                      <a:pt x="33" y="163"/>
                    </a:cubicBezTo>
                    <a:cubicBezTo>
                      <a:pt x="33" y="207"/>
                      <a:pt x="35" y="257"/>
                      <a:pt x="50" y="298"/>
                    </a:cubicBezTo>
                    <a:cubicBezTo>
                      <a:pt x="59" y="318"/>
                      <a:pt x="59" y="318"/>
                      <a:pt x="59" y="318"/>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4" name="Freeform 488">
                <a:extLst>
                  <a:ext uri="{FF2B5EF4-FFF2-40B4-BE49-F238E27FC236}">
                    <a16:creationId xmlns:a16="http://schemas.microsoft.com/office/drawing/2014/main" id="{B2F72947-CAEB-75B1-6BB8-707BF11D649C}"/>
                  </a:ext>
                </a:extLst>
              </p:cNvPr>
              <p:cNvSpPr>
                <a:spLocks/>
              </p:cNvSpPr>
              <p:nvPr/>
            </p:nvSpPr>
            <p:spPr bwMode="auto">
              <a:xfrm>
                <a:off x="1825" y="1918"/>
                <a:ext cx="73" cy="396"/>
              </a:xfrm>
              <a:custGeom>
                <a:avLst/>
                <a:gdLst>
                  <a:gd name="T0" fmla="*/ 104 w 56"/>
                  <a:gd name="T1" fmla="*/ 723 h 293"/>
                  <a:gd name="T2" fmla="*/ 38 w 56"/>
                  <a:gd name="T3" fmla="*/ 58 h 293"/>
                  <a:gd name="T4" fmla="*/ 39 w 56"/>
                  <a:gd name="T5" fmla="*/ 35 h 293"/>
                  <a:gd name="T6" fmla="*/ 46 w 56"/>
                  <a:gd name="T7" fmla="*/ 0 h 293"/>
                  <a:gd name="T8" fmla="*/ 66 w 56"/>
                  <a:gd name="T9" fmla="*/ 7 h 293"/>
                  <a:gd name="T10" fmla="*/ 63 w 56"/>
                  <a:gd name="T11" fmla="*/ 41 h 293"/>
                  <a:gd name="T12" fmla="*/ 60 w 56"/>
                  <a:gd name="T13" fmla="*/ 64 h 293"/>
                  <a:gd name="T14" fmla="*/ 124 w 56"/>
                  <a:gd name="T15" fmla="*/ 716 h 2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6" h="293">
                    <a:moveTo>
                      <a:pt x="47" y="293"/>
                    </a:moveTo>
                    <a:cubicBezTo>
                      <a:pt x="10" y="196"/>
                      <a:pt x="0" y="108"/>
                      <a:pt x="17" y="24"/>
                    </a:cubicBezTo>
                    <a:cubicBezTo>
                      <a:pt x="18" y="14"/>
                      <a:pt x="18" y="14"/>
                      <a:pt x="18" y="14"/>
                    </a:cubicBezTo>
                    <a:cubicBezTo>
                      <a:pt x="19" y="10"/>
                      <a:pt x="20" y="5"/>
                      <a:pt x="21" y="0"/>
                    </a:cubicBezTo>
                    <a:cubicBezTo>
                      <a:pt x="30" y="3"/>
                      <a:pt x="30" y="3"/>
                      <a:pt x="30" y="3"/>
                    </a:cubicBezTo>
                    <a:cubicBezTo>
                      <a:pt x="29" y="7"/>
                      <a:pt x="29" y="11"/>
                      <a:pt x="28" y="16"/>
                    </a:cubicBezTo>
                    <a:cubicBezTo>
                      <a:pt x="27" y="26"/>
                      <a:pt x="27" y="26"/>
                      <a:pt x="27" y="26"/>
                    </a:cubicBezTo>
                    <a:cubicBezTo>
                      <a:pt x="10" y="108"/>
                      <a:pt x="20" y="194"/>
                      <a:pt x="56" y="290"/>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5" name="Freeform 489">
                <a:extLst>
                  <a:ext uri="{FF2B5EF4-FFF2-40B4-BE49-F238E27FC236}">
                    <a16:creationId xmlns:a16="http://schemas.microsoft.com/office/drawing/2014/main" id="{6C0E243A-07A1-2092-EBF8-862A6F64B109}"/>
                  </a:ext>
                </a:extLst>
              </p:cNvPr>
              <p:cNvSpPr>
                <a:spLocks/>
              </p:cNvSpPr>
              <p:nvPr/>
            </p:nvSpPr>
            <p:spPr bwMode="auto">
              <a:xfrm>
                <a:off x="1875" y="2164"/>
                <a:ext cx="109" cy="294"/>
              </a:xfrm>
              <a:custGeom>
                <a:avLst/>
                <a:gdLst>
                  <a:gd name="T0" fmla="*/ 80 w 84"/>
                  <a:gd name="T1" fmla="*/ 259 h 218"/>
                  <a:gd name="T2" fmla="*/ 79 w 84"/>
                  <a:gd name="T3" fmla="*/ 252 h 218"/>
                  <a:gd name="T4" fmla="*/ 58 w 84"/>
                  <a:gd name="T5" fmla="*/ 108 h 218"/>
                  <a:gd name="T6" fmla="*/ 51 w 84"/>
                  <a:gd name="T7" fmla="*/ 104 h 218"/>
                  <a:gd name="T8" fmla="*/ 45 w 84"/>
                  <a:gd name="T9" fmla="*/ 113 h 218"/>
                  <a:gd name="T10" fmla="*/ 17 w 84"/>
                  <a:gd name="T11" fmla="*/ 194 h 218"/>
                  <a:gd name="T12" fmla="*/ 0 w 84"/>
                  <a:gd name="T13" fmla="*/ 183 h 218"/>
                  <a:gd name="T14" fmla="*/ 30 w 84"/>
                  <a:gd name="T15" fmla="*/ 100 h 218"/>
                  <a:gd name="T16" fmla="*/ 55 w 84"/>
                  <a:gd name="T17" fmla="*/ 42 h 218"/>
                  <a:gd name="T18" fmla="*/ 57 w 84"/>
                  <a:gd name="T19" fmla="*/ 0 h 218"/>
                  <a:gd name="T20" fmla="*/ 74 w 84"/>
                  <a:gd name="T21" fmla="*/ 1 h 218"/>
                  <a:gd name="T22" fmla="*/ 73 w 84"/>
                  <a:gd name="T23" fmla="*/ 12 h 218"/>
                  <a:gd name="T24" fmla="*/ 75 w 84"/>
                  <a:gd name="T25" fmla="*/ 12 h 218"/>
                  <a:gd name="T26" fmla="*/ 74 w 84"/>
                  <a:gd name="T27" fmla="*/ 69 h 218"/>
                  <a:gd name="T28" fmla="*/ 96 w 84"/>
                  <a:gd name="T29" fmla="*/ 247 h 218"/>
                  <a:gd name="T30" fmla="*/ 97 w 84"/>
                  <a:gd name="T31" fmla="*/ 255 h 218"/>
                  <a:gd name="T32" fmla="*/ 130 w 84"/>
                  <a:gd name="T33" fmla="*/ 356 h 218"/>
                  <a:gd name="T34" fmla="*/ 152 w 84"/>
                  <a:gd name="T35" fmla="*/ 380 h 218"/>
                  <a:gd name="T36" fmla="*/ 183 w 84"/>
                  <a:gd name="T37" fmla="*/ 432 h 218"/>
                  <a:gd name="T38" fmla="*/ 174 w 84"/>
                  <a:gd name="T39" fmla="*/ 437 h 218"/>
                  <a:gd name="T40" fmla="*/ 148 w 84"/>
                  <a:gd name="T41" fmla="*/ 406 h 218"/>
                  <a:gd name="T42" fmla="*/ 138 w 84"/>
                  <a:gd name="T43" fmla="*/ 409 h 218"/>
                  <a:gd name="T44" fmla="*/ 131 w 84"/>
                  <a:gd name="T45" fmla="*/ 442 h 218"/>
                  <a:gd name="T46" fmla="*/ 101 w 84"/>
                  <a:gd name="T47" fmla="*/ 484 h 218"/>
                  <a:gd name="T48" fmla="*/ 87 w 84"/>
                  <a:gd name="T49" fmla="*/ 492 h 218"/>
                  <a:gd name="T50" fmla="*/ 80 w 84"/>
                  <a:gd name="T51" fmla="*/ 500 h 218"/>
                  <a:gd name="T52" fmla="*/ 49 w 84"/>
                  <a:gd name="T53" fmla="*/ 534 h 218"/>
                  <a:gd name="T54" fmla="*/ 38 w 84"/>
                  <a:gd name="T55" fmla="*/ 527 h 218"/>
                  <a:gd name="T56" fmla="*/ 71 w 84"/>
                  <a:gd name="T57" fmla="*/ 486 h 218"/>
                  <a:gd name="T58" fmla="*/ 75 w 84"/>
                  <a:gd name="T59" fmla="*/ 479 h 218"/>
                  <a:gd name="T60" fmla="*/ 90 w 84"/>
                  <a:gd name="T61" fmla="*/ 465 h 218"/>
                  <a:gd name="T62" fmla="*/ 117 w 84"/>
                  <a:gd name="T63" fmla="*/ 434 h 218"/>
                  <a:gd name="T64" fmla="*/ 119 w 84"/>
                  <a:gd name="T65" fmla="*/ 407 h 218"/>
                  <a:gd name="T66" fmla="*/ 123 w 84"/>
                  <a:gd name="T67" fmla="*/ 390 h 218"/>
                  <a:gd name="T68" fmla="*/ 119 w 84"/>
                  <a:gd name="T69" fmla="*/ 375 h 218"/>
                  <a:gd name="T70" fmla="*/ 117 w 84"/>
                  <a:gd name="T71" fmla="*/ 367 h 218"/>
                  <a:gd name="T72" fmla="*/ 80 w 84"/>
                  <a:gd name="T73" fmla="*/ 259 h 21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4" h="218">
                    <a:moveTo>
                      <a:pt x="37" y="105"/>
                    </a:moveTo>
                    <a:cubicBezTo>
                      <a:pt x="36" y="103"/>
                      <a:pt x="36" y="103"/>
                      <a:pt x="36" y="103"/>
                    </a:cubicBezTo>
                    <a:cubicBezTo>
                      <a:pt x="33" y="86"/>
                      <a:pt x="29" y="65"/>
                      <a:pt x="27" y="44"/>
                    </a:cubicBezTo>
                    <a:cubicBezTo>
                      <a:pt x="27" y="41"/>
                      <a:pt x="24" y="40"/>
                      <a:pt x="23" y="42"/>
                    </a:cubicBezTo>
                    <a:cubicBezTo>
                      <a:pt x="22" y="43"/>
                      <a:pt x="21" y="44"/>
                      <a:pt x="21" y="46"/>
                    </a:cubicBezTo>
                    <a:cubicBezTo>
                      <a:pt x="15" y="56"/>
                      <a:pt x="6" y="66"/>
                      <a:pt x="8" y="79"/>
                    </a:cubicBezTo>
                    <a:cubicBezTo>
                      <a:pt x="0" y="75"/>
                      <a:pt x="0" y="75"/>
                      <a:pt x="0" y="75"/>
                    </a:cubicBezTo>
                    <a:cubicBezTo>
                      <a:pt x="1" y="62"/>
                      <a:pt x="7" y="52"/>
                      <a:pt x="14" y="41"/>
                    </a:cubicBezTo>
                    <a:cubicBezTo>
                      <a:pt x="19" y="34"/>
                      <a:pt x="23" y="26"/>
                      <a:pt x="25" y="17"/>
                    </a:cubicBezTo>
                    <a:cubicBezTo>
                      <a:pt x="25" y="12"/>
                      <a:pt x="25" y="6"/>
                      <a:pt x="26" y="0"/>
                    </a:cubicBezTo>
                    <a:cubicBezTo>
                      <a:pt x="34" y="1"/>
                      <a:pt x="34" y="1"/>
                      <a:pt x="34" y="1"/>
                    </a:cubicBezTo>
                    <a:cubicBezTo>
                      <a:pt x="34" y="2"/>
                      <a:pt x="34" y="3"/>
                      <a:pt x="33" y="5"/>
                    </a:cubicBezTo>
                    <a:cubicBezTo>
                      <a:pt x="35" y="5"/>
                      <a:pt x="35" y="5"/>
                      <a:pt x="35" y="5"/>
                    </a:cubicBezTo>
                    <a:cubicBezTo>
                      <a:pt x="35" y="9"/>
                      <a:pt x="34" y="22"/>
                      <a:pt x="34" y="28"/>
                    </a:cubicBezTo>
                    <a:cubicBezTo>
                      <a:pt x="35" y="56"/>
                      <a:pt x="40" y="79"/>
                      <a:pt x="44" y="101"/>
                    </a:cubicBezTo>
                    <a:cubicBezTo>
                      <a:pt x="45" y="104"/>
                      <a:pt x="45" y="104"/>
                      <a:pt x="45" y="104"/>
                    </a:cubicBezTo>
                    <a:cubicBezTo>
                      <a:pt x="48" y="120"/>
                      <a:pt x="50" y="132"/>
                      <a:pt x="59" y="145"/>
                    </a:cubicBezTo>
                    <a:cubicBezTo>
                      <a:pt x="61" y="148"/>
                      <a:pt x="65" y="151"/>
                      <a:pt x="69" y="155"/>
                    </a:cubicBezTo>
                    <a:cubicBezTo>
                      <a:pt x="75" y="161"/>
                      <a:pt x="82" y="167"/>
                      <a:pt x="84" y="176"/>
                    </a:cubicBezTo>
                    <a:cubicBezTo>
                      <a:pt x="79" y="178"/>
                      <a:pt x="79" y="178"/>
                      <a:pt x="79" y="178"/>
                    </a:cubicBezTo>
                    <a:cubicBezTo>
                      <a:pt x="78" y="174"/>
                      <a:pt x="72" y="169"/>
                      <a:pt x="68" y="165"/>
                    </a:cubicBezTo>
                    <a:cubicBezTo>
                      <a:pt x="67" y="164"/>
                      <a:pt x="63" y="164"/>
                      <a:pt x="63" y="167"/>
                    </a:cubicBezTo>
                    <a:cubicBezTo>
                      <a:pt x="62" y="171"/>
                      <a:pt x="62" y="175"/>
                      <a:pt x="60" y="180"/>
                    </a:cubicBezTo>
                    <a:cubicBezTo>
                      <a:pt x="57" y="189"/>
                      <a:pt x="52" y="192"/>
                      <a:pt x="46" y="197"/>
                    </a:cubicBezTo>
                    <a:cubicBezTo>
                      <a:pt x="40" y="201"/>
                      <a:pt x="40" y="201"/>
                      <a:pt x="40" y="201"/>
                    </a:cubicBezTo>
                    <a:cubicBezTo>
                      <a:pt x="37" y="204"/>
                      <a:pt x="37" y="204"/>
                      <a:pt x="37" y="204"/>
                    </a:cubicBezTo>
                    <a:cubicBezTo>
                      <a:pt x="32" y="208"/>
                      <a:pt x="24" y="214"/>
                      <a:pt x="22" y="218"/>
                    </a:cubicBezTo>
                    <a:cubicBezTo>
                      <a:pt x="17" y="215"/>
                      <a:pt x="17" y="215"/>
                      <a:pt x="17" y="215"/>
                    </a:cubicBezTo>
                    <a:cubicBezTo>
                      <a:pt x="19" y="209"/>
                      <a:pt x="26" y="203"/>
                      <a:pt x="32" y="198"/>
                    </a:cubicBezTo>
                    <a:cubicBezTo>
                      <a:pt x="35" y="195"/>
                      <a:pt x="35" y="195"/>
                      <a:pt x="35" y="195"/>
                    </a:cubicBezTo>
                    <a:cubicBezTo>
                      <a:pt x="35" y="195"/>
                      <a:pt x="41" y="190"/>
                      <a:pt x="41" y="190"/>
                    </a:cubicBezTo>
                    <a:cubicBezTo>
                      <a:pt x="46" y="186"/>
                      <a:pt x="50" y="184"/>
                      <a:pt x="53" y="177"/>
                    </a:cubicBezTo>
                    <a:cubicBezTo>
                      <a:pt x="54" y="173"/>
                      <a:pt x="54" y="170"/>
                      <a:pt x="55" y="166"/>
                    </a:cubicBezTo>
                    <a:cubicBezTo>
                      <a:pt x="55" y="164"/>
                      <a:pt x="56" y="162"/>
                      <a:pt x="56" y="159"/>
                    </a:cubicBezTo>
                    <a:cubicBezTo>
                      <a:pt x="57" y="158"/>
                      <a:pt x="56" y="153"/>
                      <a:pt x="55" y="153"/>
                    </a:cubicBezTo>
                    <a:cubicBezTo>
                      <a:pt x="54" y="152"/>
                      <a:pt x="53" y="151"/>
                      <a:pt x="53" y="150"/>
                    </a:cubicBezTo>
                    <a:cubicBezTo>
                      <a:pt x="42" y="135"/>
                      <a:pt x="40" y="121"/>
                      <a:pt x="37" y="105"/>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6" name="Freeform 490">
                <a:extLst>
                  <a:ext uri="{FF2B5EF4-FFF2-40B4-BE49-F238E27FC236}">
                    <a16:creationId xmlns:a16="http://schemas.microsoft.com/office/drawing/2014/main" id="{564637F9-18B9-D608-A201-CAE26D4C9FDB}"/>
                  </a:ext>
                </a:extLst>
              </p:cNvPr>
              <p:cNvSpPr>
                <a:spLocks/>
              </p:cNvSpPr>
              <p:nvPr/>
            </p:nvSpPr>
            <p:spPr bwMode="auto">
              <a:xfrm>
                <a:off x="1820" y="1622"/>
                <a:ext cx="55" cy="129"/>
              </a:xfrm>
              <a:custGeom>
                <a:avLst/>
                <a:gdLst>
                  <a:gd name="T0" fmla="*/ 93 w 42"/>
                  <a:gd name="T1" fmla="*/ 91 h 95"/>
                  <a:gd name="T2" fmla="*/ 93 w 42"/>
                  <a:gd name="T3" fmla="*/ 134 h 95"/>
                  <a:gd name="T4" fmla="*/ 85 w 42"/>
                  <a:gd name="T5" fmla="*/ 238 h 95"/>
                  <a:gd name="T6" fmla="*/ 67 w 42"/>
                  <a:gd name="T7" fmla="*/ 238 h 95"/>
                  <a:gd name="T8" fmla="*/ 22 w 42"/>
                  <a:gd name="T9" fmla="*/ 124 h 95"/>
                  <a:gd name="T10" fmla="*/ 0 w 42"/>
                  <a:gd name="T11" fmla="*/ 84 h 95"/>
                  <a:gd name="T12" fmla="*/ 12 w 42"/>
                  <a:gd name="T13" fmla="*/ 61 h 95"/>
                  <a:gd name="T14" fmla="*/ 22 w 42"/>
                  <a:gd name="T15" fmla="*/ 88 h 95"/>
                  <a:gd name="T16" fmla="*/ 38 w 42"/>
                  <a:gd name="T17" fmla="*/ 110 h 95"/>
                  <a:gd name="T18" fmla="*/ 67 w 42"/>
                  <a:gd name="T19" fmla="*/ 166 h 95"/>
                  <a:gd name="T20" fmla="*/ 73 w 42"/>
                  <a:gd name="T21" fmla="*/ 160 h 95"/>
                  <a:gd name="T22" fmla="*/ 73 w 42"/>
                  <a:gd name="T23" fmla="*/ 134 h 95"/>
                  <a:gd name="T24" fmla="*/ 72 w 42"/>
                  <a:gd name="T25" fmla="*/ 105 h 95"/>
                  <a:gd name="T26" fmla="*/ 73 w 42"/>
                  <a:gd name="T27" fmla="*/ 88 h 95"/>
                  <a:gd name="T28" fmla="*/ 73 w 42"/>
                  <a:gd name="T29" fmla="*/ 50 h 95"/>
                  <a:gd name="T30" fmla="*/ 72 w 42"/>
                  <a:gd name="T31" fmla="*/ 1 h 95"/>
                  <a:gd name="T32" fmla="*/ 89 w 42"/>
                  <a:gd name="T33" fmla="*/ 0 h 95"/>
                  <a:gd name="T34" fmla="*/ 93 w 42"/>
                  <a:gd name="T35" fmla="*/ 91 h 9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2" h="95">
                    <a:moveTo>
                      <a:pt x="41" y="36"/>
                    </a:moveTo>
                    <a:cubicBezTo>
                      <a:pt x="40" y="41"/>
                      <a:pt x="40" y="47"/>
                      <a:pt x="41" y="54"/>
                    </a:cubicBezTo>
                    <a:cubicBezTo>
                      <a:pt x="41" y="68"/>
                      <a:pt x="39" y="79"/>
                      <a:pt x="38" y="95"/>
                    </a:cubicBezTo>
                    <a:cubicBezTo>
                      <a:pt x="30" y="95"/>
                      <a:pt x="30" y="95"/>
                      <a:pt x="30" y="95"/>
                    </a:cubicBezTo>
                    <a:cubicBezTo>
                      <a:pt x="29" y="79"/>
                      <a:pt x="20" y="63"/>
                      <a:pt x="10" y="49"/>
                    </a:cubicBezTo>
                    <a:cubicBezTo>
                      <a:pt x="0" y="34"/>
                      <a:pt x="0" y="34"/>
                      <a:pt x="0" y="34"/>
                    </a:cubicBezTo>
                    <a:cubicBezTo>
                      <a:pt x="5" y="24"/>
                      <a:pt x="5" y="24"/>
                      <a:pt x="5" y="24"/>
                    </a:cubicBezTo>
                    <a:cubicBezTo>
                      <a:pt x="5" y="24"/>
                      <a:pt x="6" y="30"/>
                      <a:pt x="10" y="35"/>
                    </a:cubicBezTo>
                    <a:cubicBezTo>
                      <a:pt x="14" y="40"/>
                      <a:pt x="17" y="44"/>
                      <a:pt x="17" y="44"/>
                    </a:cubicBezTo>
                    <a:cubicBezTo>
                      <a:pt x="21" y="51"/>
                      <a:pt x="27" y="58"/>
                      <a:pt x="30" y="66"/>
                    </a:cubicBezTo>
                    <a:cubicBezTo>
                      <a:pt x="31" y="68"/>
                      <a:pt x="33" y="66"/>
                      <a:pt x="33" y="64"/>
                    </a:cubicBezTo>
                    <a:cubicBezTo>
                      <a:pt x="33" y="60"/>
                      <a:pt x="33" y="58"/>
                      <a:pt x="33" y="54"/>
                    </a:cubicBezTo>
                    <a:cubicBezTo>
                      <a:pt x="33" y="50"/>
                      <a:pt x="32" y="46"/>
                      <a:pt x="32" y="42"/>
                    </a:cubicBezTo>
                    <a:cubicBezTo>
                      <a:pt x="32" y="40"/>
                      <a:pt x="32" y="37"/>
                      <a:pt x="33" y="35"/>
                    </a:cubicBezTo>
                    <a:cubicBezTo>
                      <a:pt x="33" y="30"/>
                      <a:pt x="33" y="25"/>
                      <a:pt x="33" y="20"/>
                    </a:cubicBezTo>
                    <a:cubicBezTo>
                      <a:pt x="33" y="14"/>
                      <a:pt x="33" y="7"/>
                      <a:pt x="32" y="1"/>
                    </a:cubicBezTo>
                    <a:cubicBezTo>
                      <a:pt x="40" y="0"/>
                      <a:pt x="40" y="0"/>
                      <a:pt x="40" y="0"/>
                    </a:cubicBezTo>
                    <a:cubicBezTo>
                      <a:pt x="42" y="12"/>
                      <a:pt x="41" y="24"/>
                      <a:pt x="41" y="3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7" name="Freeform 491">
                <a:extLst>
                  <a:ext uri="{FF2B5EF4-FFF2-40B4-BE49-F238E27FC236}">
                    <a16:creationId xmlns:a16="http://schemas.microsoft.com/office/drawing/2014/main" id="{4B2BBAB1-C938-B03A-F27E-B921826A4BCE}"/>
                  </a:ext>
                </a:extLst>
              </p:cNvPr>
              <p:cNvSpPr>
                <a:spLocks/>
              </p:cNvSpPr>
              <p:nvPr/>
            </p:nvSpPr>
            <p:spPr bwMode="auto">
              <a:xfrm>
                <a:off x="1858" y="1737"/>
                <a:ext cx="30" cy="157"/>
              </a:xfrm>
              <a:custGeom>
                <a:avLst/>
                <a:gdLst>
                  <a:gd name="T0" fmla="*/ 22 w 23"/>
                  <a:gd name="T1" fmla="*/ 92 h 116"/>
                  <a:gd name="T2" fmla="*/ 23 w 23"/>
                  <a:gd name="T3" fmla="*/ 126 h 116"/>
                  <a:gd name="T4" fmla="*/ 46 w 23"/>
                  <a:gd name="T5" fmla="*/ 271 h 116"/>
                  <a:gd name="T6" fmla="*/ 51 w 23"/>
                  <a:gd name="T7" fmla="*/ 287 h 116"/>
                  <a:gd name="T8" fmla="*/ 44 w 23"/>
                  <a:gd name="T9" fmla="*/ 287 h 116"/>
                  <a:gd name="T10" fmla="*/ 38 w 23"/>
                  <a:gd name="T11" fmla="*/ 271 h 116"/>
                  <a:gd name="T12" fmla="*/ 7 w 23"/>
                  <a:gd name="T13" fmla="*/ 126 h 116"/>
                  <a:gd name="T14" fmla="*/ 5 w 23"/>
                  <a:gd name="T15" fmla="*/ 92 h 116"/>
                  <a:gd name="T16" fmla="*/ 0 w 23"/>
                  <a:gd name="T17" fmla="*/ 1 h 116"/>
                  <a:gd name="T18" fmla="*/ 17 w 23"/>
                  <a:gd name="T19" fmla="*/ 0 h 116"/>
                  <a:gd name="T20" fmla="*/ 22 w 23"/>
                  <a:gd name="T21" fmla="*/ 92 h 1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3" h="116">
                    <a:moveTo>
                      <a:pt x="10" y="37"/>
                    </a:moveTo>
                    <a:cubicBezTo>
                      <a:pt x="11" y="51"/>
                      <a:pt x="11" y="51"/>
                      <a:pt x="11" y="51"/>
                    </a:cubicBezTo>
                    <a:cubicBezTo>
                      <a:pt x="11" y="71"/>
                      <a:pt x="16" y="90"/>
                      <a:pt x="21" y="109"/>
                    </a:cubicBezTo>
                    <a:cubicBezTo>
                      <a:pt x="23" y="116"/>
                      <a:pt x="23" y="116"/>
                      <a:pt x="23" y="116"/>
                    </a:cubicBezTo>
                    <a:cubicBezTo>
                      <a:pt x="20" y="116"/>
                      <a:pt x="20" y="116"/>
                      <a:pt x="20" y="116"/>
                    </a:cubicBezTo>
                    <a:cubicBezTo>
                      <a:pt x="17" y="109"/>
                      <a:pt x="17" y="109"/>
                      <a:pt x="17" y="109"/>
                    </a:cubicBezTo>
                    <a:cubicBezTo>
                      <a:pt x="12" y="90"/>
                      <a:pt x="3" y="72"/>
                      <a:pt x="3" y="51"/>
                    </a:cubicBezTo>
                    <a:cubicBezTo>
                      <a:pt x="2" y="37"/>
                      <a:pt x="2" y="37"/>
                      <a:pt x="2" y="37"/>
                    </a:cubicBezTo>
                    <a:cubicBezTo>
                      <a:pt x="2" y="25"/>
                      <a:pt x="2" y="13"/>
                      <a:pt x="0" y="1"/>
                    </a:cubicBezTo>
                    <a:cubicBezTo>
                      <a:pt x="8" y="0"/>
                      <a:pt x="8" y="0"/>
                      <a:pt x="8" y="0"/>
                    </a:cubicBezTo>
                    <a:cubicBezTo>
                      <a:pt x="10" y="12"/>
                      <a:pt x="10" y="25"/>
                      <a:pt x="10" y="37"/>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868" name="Line 492">
                <a:extLst>
                  <a:ext uri="{FF2B5EF4-FFF2-40B4-BE49-F238E27FC236}">
                    <a16:creationId xmlns:a16="http://schemas.microsoft.com/office/drawing/2014/main" id="{6379E8F0-635A-8A8C-61A7-81C607B4F83F}"/>
                  </a:ext>
                </a:extLst>
              </p:cNvPr>
              <p:cNvSpPr>
                <a:spLocks noChangeShapeType="1"/>
              </p:cNvSpPr>
              <p:nvPr/>
            </p:nvSpPr>
            <p:spPr bwMode="auto">
              <a:xfrm flipH="1" flipV="1">
                <a:off x="1710" y="2751"/>
                <a:ext cx="20" cy="12"/>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69" name="Freeform 493">
                <a:extLst>
                  <a:ext uri="{FF2B5EF4-FFF2-40B4-BE49-F238E27FC236}">
                    <a16:creationId xmlns:a16="http://schemas.microsoft.com/office/drawing/2014/main" id="{199F1F60-9B74-9AED-9A88-053300EE213E}"/>
                  </a:ext>
                </a:extLst>
              </p:cNvPr>
              <p:cNvSpPr>
                <a:spLocks/>
              </p:cNvSpPr>
              <p:nvPr/>
            </p:nvSpPr>
            <p:spPr bwMode="auto">
              <a:xfrm>
                <a:off x="1713" y="2737"/>
                <a:ext cx="26" cy="18"/>
              </a:xfrm>
              <a:custGeom>
                <a:avLst/>
                <a:gdLst>
                  <a:gd name="T0" fmla="*/ 44 w 20"/>
                  <a:gd name="T1" fmla="*/ 35 h 13"/>
                  <a:gd name="T2" fmla="*/ 0 w 20"/>
                  <a:gd name="T3" fmla="*/ 0 h 13"/>
                  <a:gd name="T4" fmla="*/ 0 60000 65536"/>
                  <a:gd name="T5" fmla="*/ 0 60000 65536"/>
                </a:gdLst>
                <a:ahLst/>
                <a:cxnLst>
                  <a:cxn ang="T4">
                    <a:pos x="T0" y="T1"/>
                  </a:cxn>
                  <a:cxn ang="T5">
                    <a:pos x="T2" y="T3"/>
                  </a:cxn>
                </a:cxnLst>
                <a:rect l="0" t="0" r="r" b="b"/>
                <a:pathLst>
                  <a:path w="20" h="13">
                    <a:moveTo>
                      <a:pt x="20" y="13"/>
                    </a:moveTo>
                    <a:cubicBezTo>
                      <a:pt x="14" y="9"/>
                      <a:pt x="5" y="6"/>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0" name="Freeform 494">
                <a:extLst>
                  <a:ext uri="{FF2B5EF4-FFF2-40B4-BE49-F238E27FC236}">
                    <a16:creationId xmlns:a16="http://schemas.microsoft.com/office/drawing/2014/main" id="{DE724F21-0567-DE55-2350-9E90E621BA0C}"/>
                  </a:ext>
                </a:extLst>
              </p:cNvPr>
              <p:cNvSpPr>
                <a:spLocks/>
              </p:cNvSpPr>
              <p:nvPr/>
            </p:nvSpPr>
            <p:spPr bwMode="auto">
              <a:xfrm>
                <a:off x="1714" y="2368"/>
                <a:ext cx="24" cy="10"/>
              </a:xfrm>
              <a:custGeom>
                <a:avLst/>
                <a:gdLst>
                  <a:gd name="T0" fmla="*/ 43 w 18"/>
                  <a:gd name="T1" fmla="*/ 16 h 8"/>
                  <a:gd name="T2" fmla="*/ 0 w 18"/>
                  <a:gd name="T3" fmla="*/ 0 h 8"/>
                  <a:gd name="T4" fmla="*/ 0 60000 65536"/>
                  <a:gd name="T5" fmla="*/ 0 60000 65536"/>
                </a:gdLst>
                <a:ahLst/>
                <a:cxnLst>
                  <a:cxn ang="T4">
                    <a:pos x="T0" y="T1"/>
                  </a:cxn>
                  <a:cxn ang="T5">
                    <a:pos x="T2" y="T3"/>
                  </a:cxn>
                </a:cxnLst>
                <a:rect l="0" t="0" r="r" b="b"/>
                <a:pathLst>
                  <a:path w="18" h="8">
                    <a:moveTo>
                      <a:pt x="18" y="8"/>
                    </a:moveTo>
                    <a:cubicBezTo>
                      <a:pt x="13" y="4"/>
                      <a:pt x="6"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1" name="Freeform 495">
                <a:extLst>
                  <a:ext uri="{FF2B5EF4-FFF2-40B4-BE49-F238E27FC236}">
                    <a16:creationId xmlns:a16="http://schemas.microsoft.com/office/drawing/2014/main" id="{5198A4DA-DB83-5767-4DEC-77EF7FCEE791}"/>
                  </a:ext>
                </a:extLst>
              </p:cNvPr>
              <p:cNvSpPr>
                <a:spLocks/>
              </p:cNvSpPr>
              <p:nvPr/>
            </p:nvSpPr>
            <p:spPr bwMode="auto">
              <a:xfrm>
                <a:off x="1665" y="3145"/>
                <a:ext cx="19" cy="11"/>
              </a:xfrm>
              <a:custGeom>
                <a:avLst/>
                <a:gdLst>
                  <a:gd name="T0" fmla="*/ 30 w 15"/>
                  <a:gd name="T1" fmla="*/ 21 h 8"/>
                  <a:gd name="T2" fmla="*/ 0 w 15"/>
                  <a:gd name="T3" fmla="*/ 0 h 8"/>
                  <a:gd name="T4" fmla="*/ 0 60000 65536"/>
                  <a:gd name="T5" fmla="*/ 0 60000 65536"/>
                </a:gdLst>
                <a:ahLst/>
                <a:cxnLst>
                  <a:cxn ang="T4">
                    <a:pos x="T0" y="T1"/>
                  </a:cxn>
                  <a:cxn ang="T5">
                    <a:pos x="T2" y="T3"/>
                  </a:cxn>
                </a:cxnLst>
                <a:rect l="0" t="0" r="r" b="b"/>
                <a:pathLst>
                  <a:path w="15" h="8">
                    <a:moveTo>
                      <a:pt x="15" y="8"/>
                    </a:moveTo>
                    <a:cubicBezTo>
                      <a:pt x="11" y="4"/>
                      <a:pt x="5" y="2"/>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2" name="Freeform 496">
                <a:extLst>
                  <a:ext uri="{FF2B5EF4-FFF2-40B4-BE49-F238E27FC236}">
                    <a16:creationId xmlns:a16="http://schemas.microsoft.com/office/drawing/2014/main" id="{D0D96792-D3CE-4C01-361D-A4614BADB3BD}"/>
                  </a:ext>
                </a:extLst>
              </p:cNvPr>
              <p:cNvSpPr>
                <a:spLocks/>
              </p:cNvSpPr>
              <p:nvPr/>
            </p:nvSpPr>
            <p:spPr bwMode="auto">
              <a:xfrm>
                <a:off x="1671" y="3133"/>
                <a:ext cx="21" cy="12"/>
              </a:xfrm>
              <a:custGeom>
                <a:avLst/>
                <a:gdLst>
                  <a:gd name="T0" fmla="*/ 37 w 16"/>
                  <a:gd name="T1" fmla="*/ 21 h 9"/>
                  <a:gd name="T2" fmla="*/ 0 w 16"/>
                  <a:gd name="T3" fmla="*/ 0 h 9"/>
                  <a:gd name="T4" fmla="*/ 0 60000 65536"/>
                  <a:gd name="T5" fmla="*/ 0 60000 65536"/>
                </a:gdLst>
                <a:ahLst/>
                <a:cxnLst>
                  <a:cxn ang="T4">
                    <a:pos x="T0" y="T1"/>
                  </a:cxn>
                  <a:cxn ang="T5">
                    <a:pos x="T2" y="T3"/>
                  </a:cxn>
                </a:cxnLst>
                <a:rect l="0" t="0" r="r" b="b"/>
                <a:pathLst>
                  <a:path w="16" h="9">
                    <a:moveTo>
                      <a:pt x="16" y="9"/>
                    </a:moveTo>
                    <a:cubicBezTo>
                      <a:pt x="10" y="6"/>
                      <a:pt x="5" y="3"/>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3" name="Line 497">
                <a:extLst>
                  <a:ext uri="{FF2B5EF4-FFF2-40B4-BE49-F238E27FC236}">
                    <a16:creationId xmlns:a16="http://schemas.microsoft.com/office/drawing/2014/main" id="{249D03FE-C93E-0A67-A188-FBDAC6FBCFD8}"/>
                  </a:ext>
                </a:extLst>
              </p:cNvPr>
              <p:cNvSpPr>
                <a:spLocks noChangeShapeType="1"/>
              </p:cNvSpPr>
              <p:nvPr/>
            </p:nvSpPr>
            <p:spPr bwMode="auto">
              <a:xfrm flipH="1" flipV="1">
                <a:off x="1555" y="2316"/>
                <a:ext cx="19" cy="37"/>
              </a:xfrm>
              <a:prstGeom prst="line">
                <a:avLst/>
              </a:prstGeom>
              <a:noFill/>
              <a:ln w="7938">
                <a:solidFill>
                  <a:srgbClr val="FEF6F2"/>
                </a:solidFill>
                <a:miter lim="800000"/>
                <a:headEnd/>
                <a:tailEnd/>
              </a:ln>
              <a:extLst>
                <a:ext uri="{909E8E84-426E-40DD-AFC4-6F175D3DCCD1}">
                  <a14:hiddenFill xmlns:a14="http://schemas.microsoft.com/office/drawing/2010/main">
                    <a:noFill/>
                  </a14:hiddenFill>
                </a:ext>
              </a:extLst>
            </p:spPr>
            <p:txBody>
              <a:bodyPr/>
              <a:lstStyle/>
              <a:p>
                <a:endParaRPr lang="en-GB" sz="1350"/>
              </a:p>
            </p:txBody>
          </p:sp>
          <p:sp>
            <p:nvSpPr>
              <p:cNvPr id="874" name="Freeform 498">
                <a:extLst>
                  <a:ext uri="{FF2B5EF4-FFF2-40B4-BE49-F238E27FC236}">
                    <a16:creationId xmlns:a16="http://schemas.microsoft.com/office/drawing/2014/main" id="{3C179D71-3AD5-2390-5971-C9264BD06234}"/>
                  </a:ext>
                </a:extLst>
              </p:cNvPr>
              <p:cNvSpPr>
                <a:spLocks/>
              </p:cNvSpPr>
              <p:nvPr/>
            </p:nvSpPr>
            <p:spPr bwMode="auto">
              <a:xfrm>
                <a:off x="1868" y="1871"/>
                <a:ext cx="21" cy="25"/>
              </a:xfrm>
              <a:custGeom>
                <a:avLst/>
                <a:gdLst>
                  <a:gd name="T0" fmla="*/ 37 w 16"/>
                  <a:gd name="T1" fmla="*/ 29 h 19"/>
                  <a:gd name="T2" fmla="*/ 32 w 16"/>
                  <a:gd name="T3" fmla="*/ 0 h 19"/>
                  <a:gd name="T4" fmla="*/ 0 60000 65536"/>
                  <a:gd name="T5" fmla="*/ 0 60000 65536"/>
                </a:gdLst>
                <a:ahLst/>
                <a:cxnLst>
                  <a:cxn ang="T4">
                    <a:pos x="T0" y="T1"/>
                  </a:cxn>
                  <a:cxn ang="T5">
                    <a:pos x="T2" y="T3"/>
                  </a:cxn>
                </a:cxnLst>
                <a:rect l="0" t="0" r="r" b="b"/>
                <a:pathLst>
                  <a:path w="16" h="19">
                    <a:moveTo>
                      <a:pt x="16" y="13"/>
                    </a:moveTo>
                    <a:cubicBezTo>
                      <a:pt x="0" y="19"/>
                      <a:pt x="3" y="4"/>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5" name="Freeform 499">
                <a:extLst>
                  <a:ext uri="{FF2B5EF4-FFF2-40B4-BE49-F238E27FC236}">
                    <a16:creationId xmlns:a16="http://schemas.microsoft.com/office/drawing/2014/main" id="{CC220122-99DE-7274-A620-10E84857200E}"/>
                  </a:ext>
                </a:extLst>
              </p:cNvPr>
              <p:cNvSpPr>
                <a:spLocks/>
              </p:cNvSpPr>
              <p:nvPr/>
            </p:nvSpPr>
            <p:spPr bwMode="auto">
              <a:xfrm>
                <a:off x="1810" y="1915"/>
                <a:ext cx="18" cy="8"/>
              </a:xfrm>
              <a:custGeom>
                <a:avLst/>
                <a:gdLst>
                  <a:gd name="T0" fmla="*/ 0 w 14"/>
                  <a:gd name="T1" fmla="*/ 15 h 6"/>
                  <a:gd name="T2" fmla="*/ 30 w 14"/>
                  <a:gd name="T3" fmla="*/ 0 h 6"/>
                  <a:gd name="T4" fmla="*/ 0 60000 65536"/>
                  <a:gd name="T5" fmla="*/ 0 60000 65536"/>
                </a:gdLst>
                <a:ahLst/>
                <a:cxnLst>
                  <a:cxn ang="T4">
                    <a:pos x="T0" y="T1"/>
                  </a:cxn>
                  <a:cxn ang="T5">
                    <a:pos x="T2" y="T3"/>
                  </a:cxn>
                </a:cxnLst>
                <a:rect l="0" t="0" r="r" b="b"/>
                <a:pathLst>
                  <a:path w="14" h="6">
                    <a:moveTo>
                      <a:pt x="0" y="6"/>
                    </a:moveTo>
                    <a:cubicBezTo>
                      <a:pt x="4" y="5"/>
                      <a:pt x="10" y="3"/>
                      <a:pt x="14"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6" name="Freeform 500">
                <a:extLst>
                  <a:ext uri="{FF2B5EF4-FFF2-40B4-BE49-F238E27FC236}">
                    <a16:creationId xmlns:a16="http://schemas.microsoft.com/office/drawing/2014/main" id="{3D3387BF-612F-9480-DF72-63110D94801D}"/>
                  </a:ext>
                </a:extLst>
              </p:cNvPr>
              <p:cNvSpPr>
                <a:spLocks/>
              </p:cNvSpPr>
              <p:nvPr/>
            </p:nvSpPr>
            <p:spPr bwMode="auto">
              <a:xfrm>
                <a:off x="1722" y="1513"/>
                <a:ext cx="11" cy="24"/>
              </a:xfrm>
              <a:custGeom>
                <a:avLst/>
                <a:gdLst>
                  <a:gd name="T0" fmla="*/ 14 w 8"/>
                  <a:gd name="T1" fmla="*/ 0 h 18"/>
                  <a:gd name="T2" fmla="*/ 0 w 8"/>
                  <a:gd name="T3" fmla="*/ 43 h 18"/>
                  <a:gd name="T4" fmla="*/ 0 60000 65536"/>
                  <a:gd name="T5" fmla="*/ 0 60000 65536"/>
                </a:gdLst>
                <a:ahLst/>
                <a:cxnLst>
                  <a:cxn ang="T4">
                    <a:pos x="T0" y="T1"/>
                  </a:cxn>
                  <a:cxn ang="T5">
                    <a:pos x="T2" y="T3"/>
                  </a:cxn>
                </a:cxnLst>
                <a:rect l="0" t="0" r="r" b="b"/>
                <a:pathLst>
                  <a:path w="8" h="18">
                    <a:moveTo>
                      <a:pt x="5" y="0"/>
                    </a:moveTo>
                    <a:cubicBezTo>
                      <a:pt x="8" y="5"/>
                      <a:pt x="1" y="13"/>
                      <a:pt x="0" y="1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7" name="Freeform 501">
                <a:extLst>
                  <a:ext uri="{FF2B5EF4-FFF2-40B4-BE49-F238E27FC236}">
                    <a16:creationId xmlns:a16="http://schemas.microsoft.com/office/drawing/2014/main" id="{24039ED9-41C7-4173-1FD9-50D76A36AC12}"/>
                  </a:ext>
                </a:extLst>
              </p:cNvPr>
              <p:cNvSpPr>
                <a:spLocks/>
              </p:cNvSpPr>
              <p:nvPr/>
            </p:nvSpPr>
            <p:spPr bwMode="auto">
              <a:xfrm>
                <a:off x="1726" y="1545"/>
                <a:ext cx="30" cy="25"/>
              </a:xfrm>
              <a:custGeom>
                <a:avLst/>
                <a:gdLst>
                  <a:gd name="T0" fmla="*/ 35 w 23"/>
                  <a:gd name="T1" fmla="*/ 49 h 18"/>
                  <a:gd name="T2" fmla="*/ 51 w 23"/>
                  <a:gd name="T3" fmla="*/ 25 h 18"/>
                  <a:gd name="T4" fmla="*/ 0 60000 65536"/>
                  <a:gd name="T5" fmla="*/ 0 60000 65536"/>
                </a:gdLst>
                <a:ahLst/>
                <a:cxnLst>
                  <a:cxn ang="T4">
                    <a:pos x="T0" y="T1"/>
                  </a:cxn>
                  <a:cxn ang="T5">
                    <a:pos x="T2" y="T3"/>
                  </a:cxn>
                </a:cxnLst>
                <a:rect l="0" t="0" r="r" b="b"/>
                <a:pathLst>
                  <a:path w="23" h="18">
                    <a:moveTo>
                      <a:pt x="16" y="18"/>
                    </a:moveTo>
                    <a:cubicBezTo>
                      <a:pt x="0" y="8"/>
                      <a:pt x="8" y="0"/>
                      <a:pt x="23" y="9"/>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8" name="Freeform 502">
                <a:extLst>
                  <a:ext uri="{FF2B5EF4-FFF2-40B4-BE49-F238E27FC236}">
                    <a16:creationId xmlns:a16="http://schemas.microsoft.com/office/drawing/2014/main" id="{612D0D4B-2CAF-E433-E83B-1F8660C86C2D}"/>
                  </a:ext>
                </a:extLst>
              </p:cNvPr>
              <p:cNvSpPr>
                <a:spLocks/>
              </p:cNvSpPr>
              <p:nvPr/>
            </p:nvSpPr>
            <p:spPr bwMode="auto">
              <a:xfrm>
                <a:off x="1575" y="1810"/>
                <a:ext cx="6" cy="26"/>
              </a:xfrm>
              <a:custGeom>
                <a:avLst/>
                <a:gdLst>
                  <a:gd name="T0" fmla="*/ 0 w 5"/>
                  <a:gd name="T1" fmla="*/ 0 h 19"/>
                  <a:gd name="T2" fmla="*/ 8 w 5"/>
                  <a:gd name="T3" fmla="*/ 49 h 19"/>
                  <a:gd name="T4" fmla="*/ 0 60000 65536"/>
                  <a:gd name="T5" fmla="*/ 0 60000 65536"/>
                </a:gdLst>
                <a:ahLst/>
                <a:cxnLst>
                  <a:cxn ang="T4">
                    <a:pos x="T0" y="T1"/>
                  </a:cxn>
                  <a:cxn ang="T5">
                    <a:pos x="T2" y="T3"/>
                  </a:cxn>
                </a:cxnLst>
                <a:rect l="0" t="0" r="r" b="b"/>
                <a:pathLst>
                  <a:path w="5" h="19">
                    <a:moveTo>
                      <a:pt x="0" y="0"/>
                    </a:moveTo>
                    <a:cubicBezTo>
                      <a:pt x="1" y="7"/>
                      <a:pt x="1" y="14"/>
                      <a:pt x="5" y="19"/>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79" name="Freeform 503">
                <a:extLst>
                  <a:ext uri="{FF2B5EF4-FFF2-40B4-BE49-F238E27FC236}">
                    <a16:creationId xmlns:a16="http://schemas.microsoft.com/office/drawing/2014/main" id="{A97E48AA-17F0-5E44-69D5-93213F51A006}"/>
                  </a:ext>
                </a:extLst>
              </p:cNvPr>
              <p:cNvSpPr>
                <a:spLocks/>
              </p:cNvSpPr>
              <p:nvPr/>
            </p:nvSpPr>
            <p:spPr bwMode="auto">
              <a:xfrm>
                <a:off x="1558" y="1844"/>
                <a:ext cx="12" cy="20"/>
              </a:xfrm>
              <a:custGeom>
                <a:avLst/>
                <a:gdLst>
                  <a:gd name="T0" fmla="*/ 21 w 9"/>
                  <a:gd name="T1" fmla="*/ 0 h 15"/>
                  <a:gd name="T2" fmla="*/ 0 w 9"/>
                  <a:gd name="T3" fmla="*/ 36 h 15"/>
                  <a:gd name="T4" fmla="*/ 0 60000 65536"/>
                  <a:gd name="T5" fmla="*/ 0 60000 65536"/>
                </a:gdLst>
                <a:ahLst/>
                <a:cxnLst>
                  <a:cxn ang="T4">
                    <a:pos x="T0" y="T1"/>
                  </a:cxn>
                  <a:cxn ang="T5">
                    <a:pos x="T2" y="T3"/>
                  </a:cxn>
                </a:cxnLst>
                <a:rect l="0" t="0" r="r" b="b"/>
                <a:pathLst>
                  <a:path w="9" h="15">
                    <a:moveTo>
                      <a:pt x="9" y="0"/>
                    </a:moveTo>
                    <a:cubicBezTo>
                      <a:pt x="6" y="5"/>
                      <a:pt x="2" y="10"/>
                      <a:pt x="0" y="1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80" name="Freeform 504">
                <a:extLst>
                  <a:ext uri="{FF2B5EF4-FFF2-40B4-BE49-F238E27FC236}">
                    <a16:creationId xmlns:a16="http://schemas.microsoft.com/office/drawing/2014/main" id="{0D635C96-0F3B-6ADB-8809-343FCC568FF7}"/>
                  </a:ext>
                </a:extLst>
              </p:cNvPr>
              <p:cNvSpPr>
                <a:spLocks/>
              </p:cNvSpPr>
              <p:nvPr/>
            </p:nvSpPr>
            <p:spPr bwMode="auto">
              <a:xfrm>
                <a:off x="1465" y="1239"/>
                <a:ext cx="20" cy="7"/>
              </a:xfrm>
              <a:custGeom>
                <a:avLst/>
                <a:gdLst>
                  <a:gd name="T0" fmla="*/ 0 w 15"/>
                  <a:gd name="T1" fmla="*/ 0 h 5"/>
                  <a:gd name="T2" fmla="*/ 36 w 15"/>
                  <a:gd name="T3" fmla="*/ 11 h 5"/>
                  <a:gd name="T4" fmla="*/ 0 60000 65536"/>
                  <a:gd name="T5" fmla="*/ 0 60000 65536"/>
                </a:gdLst>
                <a:ahLst/>
                <a:cxnLst>
                  <a:cxn ang="T4">
                    <a:pos x="T0" y="T1"/>
                  </a:cxn>
                  <a:cxn ang="T5">
                    <a:pos x="T2" y="T3"/>
                  </a:cxn>
                </a:cxnLst>
                <a:rect l="0" t="0" r="r" b="b"/>
                <a:pathLst>
                  <a:path w="15" h="5">
                    <a:moveTo>
                      <a:pt x="0" y="0"/>
                    </a:moveTo>
                    <a:cubicBezTo>
                      <a:pt x="5" y="2"/>
                      <a:pt x="9" y="5"/>
                      <a:pt x="15" y="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881" name="Freeform 505">
                <a:extLst>
                  <a:ext uri="{FF2B5EF4-FFF2-40B4-BE49-F238E27FC236}">
                    <a16:creationId xmlns:a16="http://schemas.microsoft.com/office/drawing/2014/main" id="{A282BEE1-D194-7D98-0D90-F06B530ED6FB}"/>
                  </a:ext>
                </a:extLst>
              </p:cNvPr>
              <p:cNvSpPr>
                <a:spLocks/>
              </p:cNvSpPr>
              <p:nvPr/>
            </p:nvSpPr>
            <p:spPr bwMode="auto">
              <a:xfrm>
                <a:off x="1507" y="1216"/>
                <a:ext cx="42" cy="1"/>
              </a:xfrm>
              <a:custGeom>
                <a:avLst/>
                <a:gdLst>
                  <a:gd name="T0" fmla="*/ 0 w 32"/>
                  <a:gd name="T1" fmla="*/ 0 h 1"/>
                  <a:gd name="T2" fmla="*/ 72 w 32"/>
                  <a:gd name="T3" fmla="*/ 0 h 1"/>
                  <a:gd name="T4" fmla="*/ 0 60000 65536"/>
                  <a:gd name="T5" fmla="*/ 0 60000 65536"/>
                </a:gdLst>
                <a:ahLst/>
                <a:cxnLst>
                  <a:cxn ang="T4">
                    <a:pos x="T0" y="T1"/>
                  </a:cxn>
                  <a:cxn ang="T5">
                    <a:pos x="T2" y="T3"/>
                  </a:cxn>
                </a:cxnLst>
                <a:rect l="0" t="0" r="r" b="b"/>
                <a:pathLst>
                  <a:path w="32" h="1">
                    <a:moveTo>
                      <a:pt x="0" y="0"/>
                    </a:moveTo>
                    <a:cubicBezTo>
                      <a:pt x="11" y="0"/>
                      <a:pt x="21" y="0"/>
                      <a:pt x="3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grpSp>
        <p:sp>
          <p:nvSpPr>
            <p:cNvPr id="595" name="Freeform 506">
              <a:extLst>
                <a:ext uri="{FF2B5EF4-FFF2-40B4-BE49-F238E27FC236}">
                  <a16:creationId xmlns:a16="http://schemas.microsoft.com/office/drawing/2014/main" id="{028FF624-164E-765F-A327-203829A36AC3}"/>
                </a:ext>
              </a:extLst>
            </p:cNvPr>
            <p:cNvSpPr>
              <a:spLocks/>
            </p:cNvSpPr>
            <p:nvPr/>
          </p:nvSpPr>
          <p:spPr bwMode="auto">
            <a:xfrm>
              <a:off x="1508" y="1227"/>
              <a:ext cx="29" cy="3"/>
            </a:xfrm>
            <a:custGeom>
              <a:avLst/>
              <a:gdLst>
                <a:gd name="T0" fmla="*/ 0 w 22"/>
                <a:gd name="T1" fmla="*/ 8 h 2"/>
                <a:gd name="T2" fmla="*/ 50 w 22"/>
                <a:gd name="T3" fmla="*/ 5 h 2"/>
                <a:gd name="T4" fmla="*/ 0 60000 65536"/>
                <a:gd name="T5" fmla="*/ 0 60000 65536"/>
              </a:gdLst>
              <a:ahLst/>
              <a:cxnLst>
                <a:cxn ang="T4">
                  <a:pos x="T0" y="T1"/>
                </a:cxn>
                <a:cxn ang="T5">
                  <a:pos x="T2" y="T3"/>
                </a:cxn>
              </a:cxnLst>
              <a:rect l="0" t="0" r="r" b="b"/>
              <a:pathLst>
                <a:path w="22" h="2">
                  <a:moveTo>
                    <a:pt x="0" y="2"/>
                  </a:moveTo>
                  <a:cubicBezTo>
                    <a:pt x="7" y="2"/>
                    <a:pt x="15" y="0"/>
                    <a:pt x="22"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6" name="Freeform 507">
              <a:extLst>
                <a:ext uri="{FF2B5EF4-FFF2-40B4-BE49-F238E27FC236}">
                  <a16:creationId xmlns:a16="http://schemas.microsoft.com/office/drawing/2014/main" id="{38ABE8AA-EA90-959E-7663-B9588B5263E4}"/>
                </a:ext>
              </a:extLst>
            </p:cNvPr>
            <p:cNvSpPr>
              <a:spLocks/>
            </p:cNvSpPr>
            <p:nvPr/>
          </p:nvSpPr>
          <p:spPr bwMode="auto">
            <a:xfrm>
              <a:off x="1540" y="1234"/>
              <a:ext cx="22" cy="5"/>
            </a:xfrm>
            <a:custGeom>
              <a:avLst/>
              <a:gdLst>
                <a:gd name="T0" fmla="*/ 0 w 17"/>
                <a:gd name="T1" fmla="*/ 0 h 4"/>
                <a:gd name="T2" fmla="*/ 36 w 17"/>
                <a:gd name="T3" fmla="*/ 6 h 4"/>
                <a:gd name="T4" fmla="*/ 0 60000 65536"/>
                <a:gd name="T5" fmla="*/ 0 60000 65536"/>
              </a:gdLst>
              <a:ahLst/>
              <a:cxnLst>
                <a:cxn ang="T4">
                  <a:pos x="T0" y="T1"/>
                </a:cxn>
                <a:cxn ang="T5">
                  <a:pos x="T2" y="T3"/>
                </a:cxn>
              </a:cxnLst>
              <a:rect l="0" t="0" r="r" b="b"/>
              <a:pathLst>
                <a:path w="17" h="4">
                  <a:moveTo>
                    <a:pt x="0" y="0"/>
                  </a:moveTo>
                  <a:cubicBezTo>
                    <a:pt x="4" y="4"/>
                    <a:pt x="11" y="3"/>
                    <a:pt x="17"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7" name="Freeform 508">
              <a:extLst>
                <a:ext uri="{FF2B5EF4-FFF2-40B4-BE49-F238E27FC236}">
                  <a16:creationId xmlns:a16="http://schemas.microsoft.com/office/drawing/2014/main" id="{C2021B57-D4E3-D5F5-B9EF-35EA73CA149F}"/>
                </a:ext>
              </a:extLst>
            </p:cNvPr>
            <p:cNvSpPr>
              <a:spLocks/>
            </p:cNvSpPr>
            <p:nvPr/>
          </p:nvSpPr>
          <p:spPr bwMode="auto">
            <a:xfrm>
              <a:off x="1593" y="1240"/>
              <a:ext cx="16" cy="17"/>
            </a:xfrm>
            <a:custGeom>
              <a:avLst/>
              <a:gdLst>
                <a:gd name="T0" fmla="*/ 0 w 12"/>
                <a:gd name="T1" fmla="*/ 0 h 12"/>
                <a:gd name="T2" fmla="*/ 28 w 12"/>
                <a:gd name="T3" fmla="*/ 34 h 12"/>
                <a:gd name="T4" fmla="*/ 0 60000 65536"/>
                <a:gd name="T5" fmla="*/ 0 60000 65536"/>
              </a:gdLst>
              <a:ahLst/>
              <a:cxnLst>
                <a:cxn ang="T4">
                  <a:pos x="T0" y="T1"/>
                </a:cxn>
                <a:cxn ang="T5">
                  <a:pos x="T2" y="T3"/>
                </a:cxn>
              </a:cxnLst>
              <a:rect l="0" t="0" r="r" b="b"/>
              <a:pathLst>
                <a:path w="12" h="12">
                  <a:moveTo>
                    <a:pt x="0" y="0"/>
                  </a:moveTo>
                  <a:cubicBezTo>
                    <a:pt x="4" y="4"/>
                    <a:pt x="7" y="9"/>
                    <a:pt x="12"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8" name="Freeform 509">
              <a:extLst>
                <a:ext uri="{FF2B5EF4-FFF2-40B4-BE49-F238E27FC236}">
                  <a16:creationId xmlns:a16="http://schemas.microsoft.com/office/drawing/2014/main" id="{829BBBFF-2A08-6657-4351-81A89AF09443}"/>
                </a:ext>
              </a:extLst>
            </p:cNvPr>
            <p:cNvSpPr>
              <a:spLocks/>
            </p:cNvSpPr>
            <p:nvPr/>
          </p:nvSpPr>
          <p:spPr bwMode="auto">
            <a:xfrm>
              <a:off x="1522" y="1089"/>
              <a:ext cx="26" cy="11"/>
            </a:xfrm>
            <a:custGeom>
              <a:avLst/>
              <a:gdLst>
                <a:gd name="T0" fmla="*/ 0 w 20"/>
                <a:gd name="T1" fmla="*/ 21 h 8"/>
                <a:gd name="T2" fmla="*/ 44 w 20"/>
                <a:gd name="T3" fmla="*/ 0 h 8"/>
                <a:gd name="T4" fmla="*/ 0 60000 65536"/>
                <a:gd name="T5" fmla="*/ 0 60000 65536"/>
              </a:gdLst>
              <a:ahLst/>
              <a:cxnLst>
                <a:cxn ang="T4">
                  <a:pos x="T0" y="T1"/>
                </a:cxn>
                <a:cxn ang="T5">
                  <a:pos x="T2" y="T3"/>
                </a:cxn>
              </a:cxnLst>
              <a:rect l="0" t="0" r="r" b="b"/>
              <a:pathLst>
                <a:path w="20" h="8">
                  <a:moveTo>
                    <a:pt x="0" y="8"/>
                  </a:moveTo>
                  <a:cubicBezTo>
                    <a:pt x="7" y="6"/>
                    <a:pt x="14" y="5"/>
                    <a:pt x="2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599" name="Freeform 510">
              <a:extLst>
                <a:ext uri="{FF2B5EF4-FFF2-40B4-BE49-F238E27FC236}">
                  <a16:creationId xmlns:a16="http://schemas.microsoft.com/office/drawing/2014/main" id="{0D83E4FE-1C74-AB61-94B1-E6DC64D01B69}"/>
                </a:ext>
              </a:extLst>
            </p:cNvPr>
            <p:cNvSpPr>
              <a:spLocks/>
            </p:cNvSpPr>
            <p:nvPr/>
          </p:nvSpPr>
          <p:spPr bwMode="auto">
            <a:xfrm>
              <a:off x="1585" y="1009"/>
              <a:ext cx="21" cy="21"/>
            </a:xfrm>
            <a:custGeom>
              <a:avLst/>
              <a:gdLst>
                <a:gd name="T0" fmla="*/ 0 w 16"/>
                <a:gd name="T1" fmla="*/ 25 h 15"/>
                <a:gd name="T2" fmla="*/ 34 w 16"/>
                <a:gd name="T3" fmla="*/ 1 h 15"/>
                <a:gd name="T4" fmla="*/ 9 w 16"/>
                <a:gd name="T5" fmla="*/ 41 h 15"/>
                <a:gd name="T6" fmla="*/ 0 60000 65536"/>
                <a:gd name="T7" fmla="*/ 0 60000 65536"/>
                <a:gd name="T8" fmla="*/ 0 60000 65536"/>
              </a:gdLst>
              <a:ahLst/>
              <a:cxnLst>
                <a:cxn ang="T6">
                  <a:pos x="T0" y="T1"/>
                </a:cxn>
                <a:cxn ang="T7">
                  <a:pos x="T2" y="T3"/>
                </a:cxn>
                <a:cxn ang="T8">
                  <a:pos x="T4" y="T5"/>
                </a:cxn>
              </a:cxnLst>
              <a:rect l="0" t="0" r="r" b="b"/>
              <a:pathLst>
                <a:path w="16" h="15">
                  <a:moveTo>
                    <a:pt x="0" y="9"/>
                  </a:moveTo>
                  <a:cubicBezTo>
                    <a:pt x="4" y="5"/>
                    <a:pt x="9" y="0"/>
                    <a:pt x="15" y="1"/>
                  </a:cubicBezTo>
                  <a:cubicBezTo>
                    <a:pt x="16" y="8"/>
                    <a:pt x="10" y="14"/>
                    <a:pt x="4" y="1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0" name="Freeform 511">
              <a:extLst>
                <a:ext uri="{FF2B5EF4-FFF2-40B4-BE49-F238E27FC236}">
                  <a16:creationId xmlns:a16="http://schemas.microsoft.com/office/drawing/2014/main" id="{885AD2C4-457C-40F8-E07A-5BBDF11D06DB}"/>
                </a:ext>
              </a:extLst>
            </p:cNvPr>
            <p:cNvSpPr>
              <a:spLocks/>
            </p:cNvSpPr>
            <p:nvPr/>
          </p:nvSpPr>
          <p:spPr bwMode="auto">
            <a:xfrm>
              <a:off x="1640" y="1001"/>
              <a:ext cx="20" cy="7"/>
            </a:xfrm>
            <a:custGeom>
              <a:avLst/>
              <a:gdLst>
                <a:gd name="T0" fmla="*/ 36 w 15"/>
                <a:gd name="T1" fmla="*/ 0 h 5"/>
                <a:gd name="T2" fmla="*/ 0 w 15"/>
                <a:gd name="T3" fmla="*/ 11 h 5"/>
                <a:gd name="T4" fmla="*/ 0 60000 65536"/>
                <a:gd name="T5" fmla="*/ 0 60000 65536"/>
              </a:gdLst>
              <a:ahLst/>
              <a:cxnLst>
                <a:cxn ang="T4">
                  <a:pos x="T0" y="T1"/>
                </a:cxn>
                <a:cxn ang="T5">
                  <a:pos x="T2" y="T3"/>
                </a:cxn>
              </a:cxnLst>
              <a:rect l="0" t="0" r="r" b="b"/>
              <a:pathLst>
                <a:path w="15" h="5">
                  <a:moveTo>
                    <a:pt x="15" y="0"/>
                  </a:moveTo>
                  <a:cubicBezTo>
                    <a:pt x="11" y="1"/>
                    <a:pt x="4" y="5"/>
                    <a:pt x="0" y="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1" name="Freeform 512">
              <a:extLst>
                <a:ext uri="{FF2B5EF4-FFF2-40B4-BE49-F238E27FC236}">
                  <a16:creationId xmlns:a16="http://schemas.microsoft.com/office/drawing/2014/main" id="{11011A06-69C9-7DA2-5733-931A8F720B09}"/>
                </a:ext>
              </a:extLst>
            </p:cNvPr>
            <p:cNvSpPr>
              <a:spLocks/>
            </p:cNvSpPr>
            <p:nvPr/>
          </p:nvSpPr>
          <p:spPr bwMode="auto">
            <a:xfrm>
              <a:off x="1502" y="761"/>
              <a:ext cx="16" cy="8"/>
            </a:xfrm>
            <a:custGeom>
              <a:avLst/>
              <a:gdLst>
                <a:gd name="T0" fmla="*/ 0 w 12"/>
                <a:gd name="T1" fmla="*/ 15 h 6"/>
                <a:gd name="T2" fmla="*/ 28 w 12"/>
                <a:gd name="T3" fmla="*/ 0 h 6"/>
                <a:gd name="T4" fmla="*/ 0 60000 65536"/>
                <a:gd name="T5" fmla="*/ 0 60000 65536"/>
              </a:gdLst>
              <a:ahLst/>
              <a:cxnLst>
                <a:cxn ang="T4">
                  <a:pos x="T0" y="T1"/>
                </a:cxn>
                <a:cxn ang="T5">
                  <a:pos x="T2" y="T3"/>
                </a:cxn>
              </a:cxnLst>
              <a:rect l="0" t="0" r="r" b="b"/>
              <a:pathLst>
                <a:path w="12" h="6">
                  <a:moveTo>
                    <a:pt x="0" y="6"/>
                  </a:moveTo>
                  <a:cubicBezTo>
                    <a:pt x="4" y="5"/>
                    <a:pt x="8" y="2"/>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2" name="Freeform 513">
              <a:extLst>
                <a:ext uri="{FF2B5EF4-FFF2-40B4-BE49-F238E27FC236}">
                  <a16:creationId xmlns:a16="http://schemas.microsoft.com/office/drawing/2014/main" id="{07E926C3-4DBA-1889-1A93-ED1B8B3107F0}"/>
                </a:ext>
              </a:extLst>
            </p:cNvPr>
            <p:cNvSpPr>
              <a:spLocks/>
            </p:cNvSpPr>
            <p:nvPr/>
          </p:nvSpPr>
          <p:spPr bwMode="auto">
            <a:xfrm>
              <a:off x="1528" y="758"/>
              <a:ext cx="17" cy="10"/>
            </a:xfrm>
            <a:custGeom>
              <a:avLst/>
              <a:gdLst>
                <a:gd name="T0" fmla="*/ 0 w 13"/>
                <a:gd name="T1" fmla="*/ 0 h 7"/>
                <a:gd name="T2" fmla="*/ 29 w 13"/>
                <a:gd name="T3" fmla="*/ 20 h 7"/>
                <a:gd name="T4" fmla="*/ 0 60000 65536"/>
                <a:gd name="T5" fmla="*/ 0 60000 65536"/>
              </a:gdLst>
              <a:ahLst/>
              <a:cxnLst>
                <a:cxn ang="T4">
                  <a:pos x="T0" y="T1"/>
                </a:cxn>
                <a:cxn ang="T5">
                  <a:pos x="T2" y="T3"/>
                </a:cxn>
              </a:cxnLst>
              <a:rect l="0" t="0" r="r" b="b"/>
              <a:pathLst>
                <a:path w="13" h="7">
                  <a:moveTo>
                    <a:pt x="0" y="0"/>
                  </a:moveTo>
                  <a:cubicBezTo>
                    <a:pt x="5" y="1"/>
                    <a:pt x="9" y="5"/>
                    <a:pt x="13" y="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3" name="Freeform 514">
              <a:extLst>
                <a:ext uri="{FF2B5EF4-FFF2-40B4-BE49-F238E27FC236}">
                  <a16:creationId xmlns:a16="http://schemas.microsoft.com/office/drawing/2014/main" id="{454BF12A-5A05-ABEC-DE21-AA9302D9E697}"/>
                </a:ext>
              </a:extLst>
            </p:cNvPr>
            <p:cNvSpPr>
              <a:spLocks/>
            </p:cNvSpPr>
            <p:nvPr/>
          </p:nvSpPr>
          <p:spPr bwMode="auto">
            <a:xfrm>
              <a:off x="1585" y="806"/>
              <a:ext cx="23" cy="1"/>
            </a:xfrm>
            <a:custGeom>
              <a:avLst/>
              <a:gdLst>
                <a:gd name="T0" fmla="*/ 0 w 17"/>
                <a:gd name="T1" fmla="*/ 1 h 1"/>
                <a:gd name="T2" fmla="*/ 42 w 17"/>
                <a:gd name="T3" fmla="*/ 1 h 1"/>
                <a:gd name="T4" fmla="*/ 0 60000 65536"/>
                <a:gd name="T5" fmla="*/ 0 60000 65536"/>
              </a:gdLst>
              <a:ahLst/>
              <a:cxnLst>
                <a:cxn ang="T4">
                  <a:pos x="T0" y="T1"/>
                </a:cxn>
                <a:cxn ang="T5">
                  <a:pos x="T2" y="T3"/>
                </a:cxn>
              </a:cxnLst>
              <a:rect l="0" t="0" r="r" b="b"/>
              <a:pathLst>
                <a:path w="17" h="1">
                  <a:moveTo>
                    <a:pt x="0" y="1"/>
                  </a:moveTo>
                  <a:cubicBezTo>
                    <a:pt x="5" y="0"/>
                    <a:pt x="11" y="0"/>
                    <a:pt x="17" y="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4" name="Freeform 515">
              <a:extLst>
                <a:ext uri="{FF2B5EF4-FFF2-40B4-BE49-F238E27FC236}">
                  <a16:creationId xmlns:a16="http://schemas.microsoft.com/office/drawing/2014/main" id="{528E4D84-9223-8EE8-6A63-9C4C2943520B}"/>
                </a:ext>
              </a:extLst>
            </p:cNvPr>
            <p:cNvSpPr>
              <a:spLocks/>
            </p:cNvSpPr>
            <p:nvPr/>
          </p:nvSpPr>
          <p:spPr bwMode="auto">
            <a:xfrm>
              <a:off x="1622" y="814"/>
              <a:ext cx="6" cy="28"/>
            </a:xfrm>
            <a:custGeom>
              <a:avLst/>
              <a:gdLst>
                <a:gd name="T0" fmla="*/ 0 w 5"/>
                <a:gd name="T1" fmla="*/ 0 h 21"/>
                <a:gd name="T2" fmla="*/ 2 w 5"/>
                <a:gd name="T3" fmla="*/ 49 h 21"/>
                <a:gd name="T4" fmla="*/ 0 60000 65536"/>
                <a:gd name="T5" fmla="*/ 0 60000 65536"/>
              </a:gdLst>
              <a:ahLst/>
              <a:cxnLst>
                <a:cxn ang="T4">
                  <a:pos x="T0" y="T1"/>
                </a:cxn>
                <a:cxn ang="T5">
                  <a:pos x="T2" y="T3"/>
                </a:cxn>
              </a:cxnLst>
              <a:rect l="0" t="0" r="r" b="b"/>
              <a:pathLst>
                <a:path w="5" h="21">
                  <a:moveTo>
                    <a:pt x="0" y="0"/>
                  </a:moveTo>
                  <a:cubicBezTo>
                    <a:pt x="0" y="7"/>
                    <a:pt x="5" y="15"/>
                    <a:pt x="2" y="2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5" name="Freeform 516">
              <a:extLst>
                <a:ext uri="{FF2B5EF4-FFF2-40B4-BE49-F238E27FC236}">
                  <a16:creationId xmlns:a16="http://schemas.microsoft.com/office/drawing/2014/main" id="{D1F2E52C-7984-DF6B-FCA3-0C52AB46C19E}"/>
                </a:ext>
              </a:extLst>
            </p:cNvPr>
            <p:cNvSpPr>
              <a:spLocks/>
            </p:cNvSpPr>
            <p:nvPr/>
          </p:nvSpPr>
          <p:spPr bwMode="auto">
            <a:xfrm>
              <a:off x="1542" y="981"/>
              <a:ext cx="11" cy="30"/>
            </a:xfrm>
            <a:custGeom>
              <a:avLst/>
              <a:gdLst>
                <a:gd name="T0" fmla="*/ 0 w 8"/>
                <a:gd name="T1" fmla="*/ 0 h 22"/>
                <a:gd name="T2" fmla="*/ 21 w 8"/>
                <a:gd name="T3" fmla="*/ 56 h 22"/>
                <a:gd name="T4" fmla="*/ 0 60000 65536"/>
                <a:gd name="T5" fmla="*/ 0 60000 65536"/>
              </a:gdLst>
              <a:ahLst/>
              <a:cxnLst>
                <a:cxn ang="T4">
                  <a:pos x="T0" y="T1"/>
                </a:cxn>
                <a:cxn ang="T5">
                  <a:pos x="T2" y="T3"/>
                </a:cxn>
              </a:cxnLst>
              <a:rect l="0" t="0" r="r" b="b"/>
              <a:pathLst>
                <a:path w="8" h="22">
                  <a:moveTo>
                    <a:pt x="0" y="0"/>
                  </a:moveTo>
                  <a:cubicBezTo>
                    <a:pt x="1" y="8"/>
                    <a:pt x="5" y="15"/>
                    <a:pt x="8" y="2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6" name="Freeform 517">
              <a:extLst>
                <a:ext uri="{FF2B5EF4-FFF2-40B4-BE49-F238E27FC236}">
                  <a16:creationId xmlns:a16="http://schemas.microsoft.com/office/drawing/2014/main" id="{B0B1FC3D-E1F4-1F12-64DB-678153823E94}"/>
                </a:ext>
              </a:extLst>
            </p:cNvPr>
            <p:cNvSpPr>
              <a:spLocks/>
            </p:cNvSpPr>
            <p:nvPr/>
          </p:nvSpPr>
          <p:spPr bwMode="auto">
            <a:xfrm>
              <a:off x="1442" y="1227"/>
              <a:ext cx="30" cy="15"/>
            </a:xfrm>
            <a:custGeom>
              <a:avLst/>
              <a:gdLst>
                <a:gd name="T0" fmla="*/ 0 w 23"/>
                <a:gd name="T1" fmla="*/ 27 h 11"/>
                <a:gd name="T2" fmla="*/ 51 w 23"/>
                <a:gd name="T3" fmla="*/ 0 h 11"/>
                <a:gd name="T4" fmla="*/ 0 60000 65536"/>
                <a:gd name="T5" fmla="*/ 0 60000 65536"/>
              </a:gdLst>
              <a:ahLst/>
              <a:cxnLst>
                <a:cxn ang="T4">
                  <a:pos x="T0" y="T1"/>
                </a:cxn>
                <a:cxn ang="T5">
                  <a:pos x="T2" y="T3"/>
                </a:cxn>
              </a:cxnLst>
              <a:rect l="0" t="0" r="r" b="b"/>
              <a:pathLst>
                <a:path w="23" h="11">
                  <a:moveTo>
                    <a:pt x="0" y="11"/>
                  </a:moveTo>
                  <a:cubicBezTo>
                    <a:pt x="7" y="7"/>
                    <a:pt x="15" y="4"/>
                    <a:pt x="23"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7" name="Freeform 518">
              <a:extLst>
                <a:ext uri="{FF2B5EF4-FFF2-40B4-BE49-F238E27FC236}">
                  <a16:creationId xmlns:a16="http://schemas.microsoft.com/office/drawing/2014/main" id="{D31676A0-E91B-703D-53C7-2E032E09EF52}"/>
                </a:ext>
              </a:extLst>
            </p:cNvPr>
            <p:cNvSpPr>
              <a:spLocks/>
            </p:cNvSpPr>
            <p:nvPr/>
          </p:nvSpPr>
          <p:spPr bwMode="auto">
            <a:xfrm>
              <a:off x="1467" y="1624"/>
              <a:ext cx="6" cy="12"/>
            </a:xfrm>
            <a:custGeom>
              <a:avLst/>
              <a:gdLst>
                <a:gd name="T0" fmla="*/ 8 w 5"/>
                <a:gd name="T1" fmla="*/ 0 h 9"/>
                <a:gd name="T2" fmla="*/ 0 w 5"/>
                <a:gd name="T3" fmla="*/ 21 h 9"/>
                <a:gd name="T4" fmla="*/ 0 60000 65536"/>
                <a:gd name="T5" fmla="*/ 0 60000 65536"/>
              </a:gdLst>
              <a:ahLst/>
              <a:cxnLst>
                <a:cxn ang="T4">
                  <a:pos x="T0" y="T1"/>
                </a:cxn>
                <a:cxn ang="T5">
                  <a:pos x="T2" y="T3"/>
                </a:cxn>
              </a:cxnLst>
              <a:rect l="0" t="0" r="r" b="b"/>
              <a:pathLst>
                <a:path w="5" h="9">
                  <a:moveTo>
                    <a:pt x="5" y="0"/>
                  </a:moveTo>
                  <a:cubicBezTo>
                    <a:pt x="2" y="2"/>
                    <a:pt x="0" y="5"/>
                    <a:pt x="0" y="9"/>
                  </a:cubicBezTo>
                </a:path>
              </a:pathLst>
            </a:custGeom>
            <a:noFill/>
            <a:ln w="3175"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8" name="Freeform 519">
              <a:extLst>
                <a:ext uri="{FF2B5EF4-FFF2-40B4-BE49-F238E27FC236}">
                  <a16:creationId xmlns:a16="http://schemas.microsoft.com/office/drawing/2014/main" id="{313C23A2-A8A3-5354-458D-E1E814AB1CBF}"/>
                </a:ext>
              </a:extLst>
            </p:cNvPr>
            <p:cNvSpPr>
              <a:spLocks/>
            </p:cNvSpPr>
            <p:nvPr/>
          </p:nvSpPr>
          <p:spPr bwMode="auto">
            <a:xfrm>
              <a:off x="1458" y="1648"/>
              <a:ext cx="10" cy="15"/>
            </a:xfrm>
            <a:custGeom>
              <a:avLst/>
              <a:gdLst>
                <a:gd name="T0" fmla="*/ 16 w 8"/>
                <a:gd name="T1" fmla="*/ 26 h 11"/>
                <a:gd name="T2" fmla="*/ 10 w 8"/>
                <a:gd name="T3" fmla="*/ 0 h 11"/>
                <a:gd name="T4" fmla="*/ 0 w 8"/>
                <a:gd name="T5" fmla="*/ 27 h 11"/>
                <a:gd name="T6" fmla="*/ 0 60000 65536"/>
                <a:gd name="T7" fmla="*/ 0 60000 65536"/>
                <a:gd name="T8" fmla="*/ 0 60000 65536"/>
              </a:gdLst>
              <a:ahLst/>
              <a:cxnLst>
                <a:cxn ang="T6">
                  <a:pos x="T0" y="T1"/>
                </a:cxn>
                <a:cxn ang="T7">
                  <a:pos x="T2" y="T3"/>
                </a:cxn>
                <a:cxn ang="T8">
                  <a:pos x="T4" y="T5"/>
                </a:cxn>
              </a:cxnLst>
              <a:rect l="0" t="0" r="r" b="b"/>
              <a:pathLst>
                <a:path w="8" h="11">
                  <a:moveTo>
                    <a:pt x="8" y="10"/>
                  </a:moveTo>
                  <a:cubicBezTo>
                    <a:pt x="7" y="8"/>
                    <a:pt x="8" y="3"/>
                    <a:pt x="5" y="0"/>
                  </a:cubicBezTo>
                  <a:cubicBezTo>
                    <a:pt x="1" y="2"/>
                    <a:pt x="1" y="7"/>
                    <a:pt x="0" y="11"/>
                  </a:cubicBezTo>
                </a:path>
              </a:pathLst>
            </a:custGeom>
            <a:noFill/>
            <a:ln w="3175"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09" name="Freeform 520">
              <a:extLst>
                <a:ext uri="{FF2B5EF4-FFF2-40B4-BE49-F238E27FC236}">
                  <a16:creationId xmlns:a16="http://schemas.microsoft.com/office/drawing/2014/main" id="{0A59DD65-AD75-6DB3-AD95-D79CA075FD9A}"/>
                </a:ext>
              </a:extLst>
            </p:cNvPr>
            <p:cNvSpPr>
              <a:spLocks/>
            </p:cNvSpPr>
            <p:nvPr/>
          </p:nvSpPr>
          <p:spPr bwMode="auto">
            <a:xfrm>
              <a:off x="1481" y="1589"/>
              <a:ext cx="9" cy="14"/>
            </a:xfrm>
            <a:custGeom>
              <a:avLst/>
              <a:gdLst>
                <a:gd name="T0" fmla="*/ 15 w 7"/>
                <a:gd name="T1" fmla="*/ 0 h 11"/>
                <a:gd name="T2" fmla="*/ 15 w 7"/>
                <a:gd name="T3" fmla="*/ 23 h 11"/>
                <a:gd name="T4" fmla="*/ 6 w 7"/>
                <a:gd name="T5" fmla="*/ 1 h 11"/>
                <a:gd name="T6" fmla="*/ 0 60000 65536"/>
                <a:gd name="T7" fmla="*/ 0 60000 65536"/>
                <a:gd name="T8" fmla="*/ 0 60000 65536"/>
              </a:gdLst>
              <a:ahLst/>
              <a:cxnLst>
                <a:cxn ang="T6">
                  <a:pos x="T0" y="T1"/>
                </a:cxn>
                <a:cxn ang="T7">
                  <a:pos x="T2" y="T3"/>
                </a:cxn>
                <a:cxn ang="T8">
                  <a:pos x="T4" y="T5"/>
                </a:cxn>
              </a:cxnLst>
              <a:rect l="0" t="0" r="r" b="b"/>
              <a:pathLst>
                <a:path w="7" h="11">
                  <a:moveTo>
                    <a:pt x="7" y="0"/>
                  </a:moveTo>
                  <a:cubicBezTo>
                    <a:pt x="7" y="4"/>
                    <a:pt x="7" y="8"/>
                    <a:pt x="7" y="11"/>
                  </a:cubicBezTo>
                  <a:cubicBezTo>
                    <a:pt x="3" y="10"/>
                    <a:pt x="0" y="5"/>
                    <a:pt x="3" y="1"/>
                  </a:cubicBezTo>
                </a:path>
              </a:pathLst>
            </a:custGeom>
            <a:noFill/>
            <a:ln w="3175" cap="flat">
              <a:solidFill>
                <a:srgbClr val="F5D3D6"/>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0" name="Freeform 521">
              <a:extLst>
                <a:ext uri="{FF2B5EF4-FFF2-40B4-BE49-F238E27FC236}">
                  <a16:creationId xmlns:a16="http://schemas.microsoft.com/office/drawing/2014/main" id="{844AAF56-2D61-9FF1-DF23-FE12020EC512}"/>
                </a:ext>
              </a:extLst>
            </p:cNvPr>
            <p:cNvSpPr>
              <a:spLocks/>
            </p:cNvSpPr>
            <p:nvPr/>
          </p:nvSpPr>
          <p:spPr bwMode="auto">
            <a:xfrm>
              <a:off x="1322" y="1269"/>
              <a:ext cx="37" cy="39"/>
            </a:xfrm>
            <a:custGeom>
              <a:avLst/>
              <a:gdLst>
                <a:gd name="T0" fmla="*/ 65 w 28"/>
                <a:gd name="T1" fmla="*/ 70 h 29"/>
                <a:gd name="T2" fmla="*/ 53 w 28"/>
                <a:gd name="T3" fmla="*/ 62 h 29"/>
                <a:gd name="T4" fmla="*/ 45 w 28"/>
                <a:gd name="T5" fmla="*/ 27 h 29"/>
                <a:gd name="T6" fmla="*/ 45 w 28"/>
                <a:gd name="T7" fmla="*/ 27 h 29"/>
                <a:gd name="T8" fmla="*/ 58 w 28"/>
                <a:gd name="T9" fmla="*/ 9 h 29"/>
                <a:gd name="T10" fmla="*/ 49 w 28"/>
                <a:gd name="T11" fmla="*/ 0 h 29"/>
                <a:gd name="T12" fmla="*/ 38 w 28"/>
                <a:gd name="T13" fmla="*/ 9 h 29"/>
                <a:gd name="T14" fmla="*/ 26 w 28"/>
                <a:gd name="T15" fmla="*/ 12 h 29"/>
                <a:gd name="T16" fmla="*/ 7 w 28"/>
                <a:gd name="T17" fmla="*/ 0 h 29"/>
                <a:gd name="T18" fmla="*/ 0 w 28"/>
                <a:gd name="T19" fmla="*/ 12 h 29"/>
                <a:gd name="T20" fmla="*/ 21 w 28"/>
                <a:gd name="T21" fmla="*/ 27 h 29"/>
                <a:gd name="T22" fmla="*/ 33 w 28"/>
                <a:gd name="T23" fmla="*/ 48 h 29"/>
                <a:gd name="T24" fmla="*/ 34 w 28"/>
                <a:gd name="T25" fmla="*/ 62 h 29"/>
                <a:gd name="T26" fmla="*/ 26 w 28"/>
                <a:gd name="T27" fmla="*/ 65 h 2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8" h="29">
                  <a:moveTo>
                    <a:pt x="28" y="29"/>
                  </a:moveTo>
                  <a:cubicBezTo>
                    <a:pt x="24" y="29"/>
                    <a:pt x="23" y="25"/>
                    <a:pt x="23" y="25"/>
                  </a:cubicBezTo>
                  <a:cubicBezTo>
                    <a:pt x="20" y="11"/>
                    <a:pt x="20" y="11"/>
                    <a:pt x="20" y="11"/>
                  </a:cubicBezTo>
                  <a:cubicBezTo>
                    <a:pt x="20" y="11"/>
                    <a:pt x="20" y="11"/>
                    <a:pt x="20" y="11"/>
                  </a:cubicBezTo>
                  <a:cubicBezTo>
                    <a:pt x="21" y="9"/>
                    <a:pt x="22" y="6"/>
                    <a:pt x="25" y="4"/>
                  </a:cubicBezTo>
                  <a:cubicBezTo>
                    <a:pt x="21" y="0"/>
                    <a:pt x="21" y="0"/>
                    <a:pt x="21" y="0"/>
                  </a:cubicBezTo>
                  <a:cubicBezTo>
                    <a:pt x="19" y="1"/>
                    <a:pt x="18" y="3"/>
                    <a:pt x="17" y="4"/>
                  </a:cubicBezTo>
                  <a:cubicBezTo>
                    <a:pt x="16" y="5"/>
                    <a:pt x="12" y="5"/>
                    <a:pt x="11" y="5"/>
                  </a:cubicBezTo>
                  <a:cubicBezTo>
                    <a:pt x="8" y="3"/>
                    <a:pt x="5" y="1"/>
                    <a:pt x="3" y="0"/>
                  </a:cubicBezTo>
                  <a:cubicBezTo>
                    <a:pt x="0" y="5"/>
                    <a:pt x="0" y="5"/>
                    <a:pt x="0" y="5"/>
                  </a:cubicBezTo>
                  <a:cubicBezTo>
                    <a:pt x="3" y="6"/>
                    <a:pt x="6" y="9"/>
                    <a:pt x="9" y="11"/>
                  </a:cubicBezTo>
                  <a:cubicBezTo>
                    <a:pt x="12" y="13"/>
                    <a:pt x="14" y="20"/>
                    <a:pt x="14" y="20"/>
                  </a:cubicBezTo>
                  <a:cubicBezTo>
                    <a:pt x="15" y="25"/>
                    <a:pt x="15" y="25"/>
                    <a:pt x="15" y="25"/>
                  </a:cubicBezTo>
                  <a:cubicBezTo>
                    <a:pt x="15" y="25"/>
                    <a:pt x="15" y="28"/>
                    <a:pt x="11" y="27"/>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11" name="Freeform 522">
              <a:extLst>
                <a:ext uri="{FF2B5EF4-FFF2-40B4-BE49-F238E27FC236}">
                  <a16:creationId xmlns:a16="http://schemas.microsoft.com/office/drawing/2014/main" id="{08DAF80B-0F50-5273-D8B8-AACCF094FA09}"/>
                </a:ext>
              </a:extLst>
            </p:cNvPr>
            <p:cNvSpPr>
              <a:spLocks/>
            </p:cNvSpPr>
            <p:nvPr/>
          </p:nvSpPr>
          <p:spPr bwMode="auto">
            <a:xfrm>
              <a:off x="1321" y="1269"/>
              <a:ext cx="15" cy="16"/>
            </a:xfrm>
            <a:custGeom>
              <a:avLst/>
              <a:gdLst>
                <a:gd name="T0" fmla="*/ 24 w 12"/>
                <a:gd name="T1" fmla="*/ 0 h 12"/>
                <a:gd name="T2" fmla="*/ 0 w 12"/>
                <a:gd name="T3" fmla="*/ 28 h 12"/>
                <a:gd name="T4" fmla="*/ 0 60000 65536"/>
                <a:gd name="T5" fmla="*/ 0 60000 65536"/>
              </a:gdLst>
              <a:ahLst/>
              <a:cxnLst>
                <a:cxn ang="T4">
                  <a:pos x="T0" y="T1"/>
                </a:cxn>
                <a:cxn ang="T5">
                  <a:pos x="T2" y="T3"/>
                </a:cxn>
              </a:cxnLst>
              <a:rect l="0" t="0" r="r" b="b"/>
              <a:pathLst>
                <a:path w="12" h="12">
                  <a:moveTo>
                    <a:pt x="12" y="0"/>
                  </a:moveTo>
                  <a:cubicBezTo>
                    <a:pt x="8" y="5"/>
                    <a:pt x="5" y="10"/>
                    <a:pt x="0"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2" name="Freeform 523">
              <a:extLst>
                <a:ext uri="{FF2B5EF4-FFF2-40B4-BE49-F238E27FC236}">
                  <a16:creationId xmlns:a16="http://schemas.microsoft.com/office/drawing/2014/main" id="{1A112E6E-31B6-4755-D288-DE63B69E8271}"/>
                </a:ext>
              </a:extLst>
            </p:cNvPr>
            <p:cNvSpPr>
              <a:spLocks/>
            </p:cNvSpPr>
            <p:nvPr/>
          </p:nvSpPr>
          <p:spPr bwMode="auto">
            <a:xfrm>
              <a:off x="1562" y="1239"/>
              <a:ext cx="10" cy="15"/>
            </a:xfrm>
            <a:custGeom>
              <a:avLst/>
              <a:gdLst>
                <a:gd name="T0" fmla="*/ 0 w 8"/>
                <a:gd name="T1" fmla="*/ 27 h 11"/>
                <a:gd name="T2" fmla="*/ 16 w 8"/>
                <a:gd name="T3" fmla="*/ 0 h 11"/>
                <a:gd name="T4" fmla="*/ 0 60000 65536"/>
                <a:gd name="T5" fmla="*/ 0 60000 65536"/>
              </a:gdLst>
              <a:ahLst/>
              <a:cxnLst>
                <a:cxn ang="T4">
                  <a:pos x="T0" y="T1"/>
                </a:cxn>
                <a:cxn ang="T5">
                  <a:pos x="T2" y="T3"/>
                </a:cxn>
              </a:cxnLst>
              <a:rect l="0" t="0" r="r" b="b"/>
              <a:pathLst>
                <a:path w="8" h="11">
                  <a:moveTo>
                    <a:pt x="0" y="11"/>
                  </a:moveTo>
                  <a:cubicBezTo>
                    <a:pt x="1" y="7"/>
                    <a:pt x="5" y="4"/>
                    <a:pt x="8"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3" name="Freeform 524">
              <a:extLst>
                <a:ext uri="{FF2B5EF4-FFF2-40B4-BE49-F238E27FC236}">
                  <a16:creationId xmlns:a16="http://schemas.microsoft.com/office/drawing/2014/main" id="{7360E77F-F7EA-CE0B-B1F5-D5238615A919}"/>
                </a:ext>
              </a:extLst>
            </p:cNvPr>
            <p:cNvSpPr>
              <a:spLocks/>
            </p:cNvSpPr>
            <p:nvPr/>
          </p:nvSpPr>
          <p:spPr bwMode="auto">
            <a:xfrm>
              <a:off x="1443" y="1227"/>
              <a:ext cx="13" cy="4"/>
            </a:xfrm>
            <a:custGeom>
              <a:avLst/>
              <a:gdLst>
                <a:gd name="T0" fmla="*/ 0 w 10"/>
                <a:gd name="T1" fmla="*/ 7 h 3"/>
                <a:gd name="T2" fmla="*/ 22 w 10"/>
                <a:gd name="T3" fmla="*/ 0 h 3"/>
                <a:gd name="T4" fmla="*/ 0 60000 65536"/>
                <a:gd name="T5" fmla="*/ 0 60000 65536"/>
              </a:gdLst>
              <a:ahLst/>
              <a:cxnLst>
                <a:cxn ang="T4">
                  <a:pos x="T0" y="T1"/>
                </a:cxn>
                <a:cxn ang="T5">
                  <a:pos x="T2" y="T3"/>
                </a:cxn>
              </a:cxnLst>
              <a:rect l="0" t="0" r="r" b="b"/>
              <a:pathLst>
                <a:path w="10" h="3">
                  <a:moveTo>
                    <a:pt x="0" y="3"/>
                  </a:moveTo>
                  <a:cubicBezTo>
                    <a:pt x="3" y="3"/>
                    <a:pt x="7" y="0"/>
                    <a:pt x="1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4" name="Freeform 525">
              <a:extLst>
                <a:ext uri="{FF2B5EF4-FFF2-40B4-BE49-F238E27FC236}">
                  <a16:creationId xmlns:a16="http://schemas.microsoft.com/office/drawing/2014/main" id="{F70B66BB-A789-FAFC-0305-146BC863989F}"/>
                </a:ext>
              </a:extLst>
            </p:cNvPr>
            <p:cNvSpPr>
              <a:spLocks/>
            </p:cNvSpPr>
            <p:nvPr/>
          </p:nvSpPr>
          <p:spPr bwMode="auto">
            <a:xfrm>
              <a:off x="1471" y="1230"/>
              <a:ext cx="14" cy="8"/>
            </a:xfrm>
            <a:custGeom>
              <a:avLst/>
              <a:gdLst>
                <a:gd name="T0" fmla="*/ 0 w 11"/>
                <a:gd name="T1" fmla="*/ 0 h 6"/>
                <a:gd name="T2" fmla="*/ 23 w 11"/>
                <a:gd name="T3" fmla="*/ 15 h 6"/>
                <a:gd name="T4" fmla="*/ 0 60000 65536"/>
                <a:gd name="T5" fmla="*/ 0 60000 65536"/>
              </a:gdLst>
              <a:ahLst/>
              <a:cxnLst>
                <a:cxn ang="T4">
                  <a:pos x="T0" y="T1"/>
                </a:cxn>
                <a:cxn ang="T5">
                  <a:pos x="T2" y="T3"/>
                </a:cxn>
              </a:cxnLst>
              <a:rect l="0" t="0" r="r" b="b"/>
              <a:pathLst>
                <a:path w="11" h="6">
                  <a:moveTo>
                    <a:pt x="0" y="0"/>
                  </a:moveTo>
                  <a:cubicBezTo>
                    <a:pt x="2" y="3"/>
                    <a:pt x="7" y="5"/>
                    <a:pt x="11" y="6"/>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5" name="Freeform 526">
              <a:extLst>
                <a:ext uri="{FF2B5EF4-FFF2-40B4-BE49-F238E27FC236}">
                  <a16:creationId xmlns:a16="http://schemas.microsoft.com/office/drawing/2014/main" id="{B63CAE0F-A874-8114-DC6C-750CEBAD22A1}"/>
                </a:ext>
              </a:extLst>
            </p:cNvPr>
            <p:cNvSpPr>
              <a:spLocks/>
            </p:cNvSpPr>
            <p:nvPr/>
          </p:nvSpPr>
          <p:spPr bwMode="auto">
            <a:xfrm>
              <a:off x="1318" y="1262"/>
              <a:ext cx="8" cy="17"/>
            </a:xfrm>
            <a:custGeom>
              <a:avLst/>
              <a:gdLst>
                <a:gd name="T0" fmla="*/ 0 w 6"/>
                <a:gd name="T1" fmla="*/ 29 h 13"/>
                <a:gd name="T2" fmla="*/ 15 w 6"/>
                <a:gd name="T3" fmla="*/ 0 h 13"/>
                <a:gd name="T4" fmla="*/ 0 60000 65536"/>
                <a:gd name="T5" fmla="*/ 0 60000 65536"/>
              </a:gdLst>
              <a:ahLst/>
              <a:cxnLst>
                <a:cxn ang="T4">
                  <a:pos x="T0" y="T1"/>
                </a:cxn>
                <a:cxn ang="T5">
                  <a:pos x="T2" y="T3"/>
                </a:cxn>
              </a:cxnLst>
              <a:rect l="0" t="0" r="r" b="b"/>
              <a:pathLst>
                <a:path w="6" h="13">
                  <a:moveTo>
                    <a:pt x="0" y="13"/>
                  </a:moveTo>
                  <a:cubicBezTo>
                    <a:pt x="2" y="9"/>
                    <a:pt x="5" y="3"/>
                    <a:pt x="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6" name="Freeform 527">
              <a:extLst>
                <a:ext uri="{FF2B5EF4-FFF2-40B4-BE49-F238E27FC236}">
                  <a16:creationId xmlns:a16="http://schemas.microsoft.com/office/drawing/2014/main" id="{EC698D97-ED01-BBCA-657F-D987292D16FE}"/>
                </a:ext>
              </a:extLst>
            </p:cNvPr>
            <p:cNvSpPr>
              <a:spLocks/>
            </p:cNvSpPr>
            <p:nvPr/>
          </p:nvSpPr>
          <p:spPr bwMode="auto">
            <a:xfrm>
              <a:off x="1347" y="1265"/>
              <a:ext cx="10" cy="12"/>
            </a:xfrm>
            <a:custGeom>
              <a:avLst/>
              <a:gdLst>
                <a:gd name="T0" fmla="*/ 0 w 8"/>
                <a:gd name="T1" fmla="*/ 0 h 9"/>
                <a:gd name="T2" fmla="*/ 16 w 8"/>
                <a:gd name="T3" fmla="*/ 21 h 9"/>
                <a:gd name="T4" fmla="*/ 0 60000 65536"/>
                <a:gd name="T5" fmla="*/ 0 60000 65536"/>
              </a:gdLst>
              <a:ahLst/>
              <a:cxnLst>
                <a:cxn ang="T4">
                  <a:pos x="T0" y="T1"/>
                </a:cxn>
                <a:cxn ang="T5">
                  <a:pos x="T2" y="T3"/>
                </a:cxn>
              </a:cxnLst>
              <a:rect l="0" t="0" r="r" b="b"/>
              <a:pathLst>
                <a:path w="8" h="9">
                  <a:moveTo>
                    <a:pt x="0" y="0"/>
                  </a:moveTo>
                  <a:cubicBezTo>
                    <a:pt x="1" y="3"/>
                    <a:pt x="7" y="5"/>
                    <a:pt x="8" y="9"/>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7" name="Freeform 528">
              <a:extLst>
                <a:ext uri="{FF2B5EF4-FFF2-40B4-BE49-F238E27FC236}">
                  <a16:creationId xmlns:a16="http://schemas.microsoft.com/office/drawing/2014/main" id="{47F282EC-9EAF-4ADA-19B6-436E304E3687}"/>
                </a:ext>
              </a:extLst>
            </p:cNvPr>
            <p:cNvSpPr>
              <a:spLocks/>
            </p:cNvSpPr>
            <p:nvPr/>
          </p:nvSpPr>
          <p:spPr bwMode="auto">
            <a:xfrm>
              <a:off x="1523" y="1088"/>
              <a:ext cx="15" cy="4"/>
            </a:xfrm>
            <a:custGeom>
              <a:avLst/>
              <a:gdLst>
                <a:gd name="T0" fmla="*/ 0 w 12"/>
                <a:gd name="T1" fmla="*/ 7 h 3"/>
                <a:gd name="T2" fmla="*/ 24 w 12"/>
                <a:gd name="T3" fmla="*/ 0 h 3"/>
                <a:gd name="T4" fmla="*/ 0 60000 65536"/>
                <a:gd name="T5" fmla="*/ 0 60000 65536"/>
              </a:gdLst>
              <a:ahLst/>
              <a:cxnLst>
                <a:cxn ang="T4">
                  <a:pos x="T0" y="T1"/>
                </a:cxn>
                <a:cxn ang="T5">
                  <a:pos x="T2" y="T3"/>
                </a:cxn>
              </a:cxnLst>
              <a:rect l="0" t="0" r="r" b="b"/>
              <a:pathLst>
                <a:path w="12" h="3">
                  <a:moveTo>
                    <a:pt x="0" y="3"/>
                  </a:moveTo>
                  <a:cubicBezTo>
                    <a:pt x="4" y="1"/>
                    <a:pt x="9" y="1"/>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8" name="Freeform 529">
              <a:extLst>
                <a:ext uri="{FF2B5EF4-FFF2-40B4-BE49-F238E27FC236}">
                  <a16:creationId xmlns:a16="http://schemas.microsoft.com/office/drawing/2014/main" id="{E7A6F2EC-CAD6-2454-9C9D-BD6776065CA0}"/>
                </a:ext>
              </a:extLst>
            </p:cNvPr>
            <p:cNvSpPr>
              <a:spLocks/>
            </p:cNvSpPr>
            <p:nvPr/>
          </p:nvSpPr>
          <p:spPr bwMode="auto">
            <a:xfrm>
              <a:off x="1554" y="981"/>
              <a:ext cx="4" cy="15"/>
            </a:xfrm>
            <a:custGeom>
              <a:avLst/>
              <a:gdLst>
                <a:gd name="T0" fmla="*/ 7 w 3"/>
                <a:gd name="T1" fmla="*/ 0 h 11"/>
                <a:gd name="T2" fmla="*/ 5 w 3"/>
                <a:gd name="T3" fmla="*/ 27 h 11"/>
                <a:gd name="T4" fmla="*/ 0 60000 65536"/>
                <a:gd name="T5" fmla="*/ 0 60000 65536"/>
              </a:gdLst>
              <a:ahLst/>
              <a:cxnLst>
                <a:cxn ang="T4">
                  <a:pos x="T0" y="T1"/>
                </a:cxn>
                <a:cxn ang="T5">
                  <a:pos x="T2" y="T3"/>
                </a:cxn>
              </a:cxnLst>
              <a:rect l="0" t="0" r="r" b="b"/>
              <a:pathLst>
                <a:path w="3" h="11">
                  <a:moveTo>
                    <a:pt x="3" y="0"/>
                  </a:moveTo>
                  <a:cubicBezTo>
                    <a:pt x="3" y="3"/>
                    <a:pt x="0" y="8"/>
                    <a:pt x="2" y="1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19" name="Freeform 530">
              <a:extLst>
                <a:ext uri="{FF2B5EF4-FFF2-40B4-BE49-F238E27FC236}">
                  <a16:creationId xmlns:a16="http://schemas.microsoft.com/office/drawing/2014/main" id="{889241FC-AFB9-5902-A835-E9B6139D269C}"/>
                </a:ext>
              </a:extLst>
            </p:cNvPr>
            <p:cNvSpPr>
              <a:spLocks/>
            </p:cNvSpPr>
            <p:nvPr/>
          </p:nvSpPr>
          <p:spPr bwMode="auto">
            <a:xfrm>
              <a:off x="1585" y="1005"/>
              <a:ext cx="16" cy="2"/>
            </a:xfrm>
            <a:custGeom>
              <a:avLst/>
              <a:gdLst>
                <a:gd name="T0" fmla="*/ 0 w 12"/>
                <a:gd name="T1" fmla="*/ 8 h 1"/>
                <a:gd name="T2" fmla="*/ 28 w 12"/>
                <a:gd name="T3" fmla="*/ 0 h 1"/>
                <a:gd name="T4" fmla="*/ 0 60000 65536"/>
                <a:gd name="T5" fmla="*/ 0 60000 65536"/>
              </a:gdLst>
              <a:ahLst/>
              <a:cxnLst>
                <a:cxn ang="T4">
                  <a:pos x="T0" y="T1"/>
                </a:cxn>
                <a:cxn ang="T5">
                  <a:pos x="T2" y="T3"/>
                </a:cxn>
              </a:cxnLst>
              <a:rect l="0" t="0" r="r" b="b"/>
              <a:pathLst>
                <a:path w="12" h="1">
                  <a:moveTo>
                    <a:pt x="0" y="1"/>
                  </a:moveTo>
                  <a:cubicBezTo>
                    <a:pt x="4" y="1"/>
                    <a:pt x="9" y="1"/>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0" name="Freeform 531">
              <a:extLst>
                <a:ext uri="{FF2B5EF4-FFF2-40B4-BE49-F238E27FC236}">
                  <a16:creationId xmlns:a16="http://schemas.microsoft.com/office/drawing/2014/main" id="{A0F23995-1131-FDD3-EB05-E58C492F40F1}"/>
                </a:ext>
              </a:extLst>
            </p:cNvPr>
            <p:cNvSpPr>
              <a:spLocks/>
            </p:cNvSpPr>
            <p:nvPr/>
          </p:nvSpPr>
          <p:spPr bwMode="auto">
            <a:xfrm>
              <a:off x="1647" y="993"/>
              <a:ext cx="14" cy="4"/>
            </a:xfrm>
            <a:custGeom>
              <a:avLst/>
              <a:gdLst>
                <a:gd name="T0" fmla="*/ 0 w 11"/>
                <a:gd name="T1" fmla="*/ 7 h 3"/>
                <a:gd name="T2" fmla="*/ 23 w 11"/>
                <a:gd name="T3" fmla="*/ 0 h 3"/>
                <a:gd name="T4" fmla="*/ 0 60000 65536"/>
                <a:gd name="T5" fmla="*/ 0 60000 65536"/>
              </a:gdLst>
              <a:ahLst/>
              <a:cxnLst>
                <a:cxn ang="T4">
                  <a:pos x="T0" y="T1"/>
                </a:cxn>
                <a:cxn ang="T5">
                  <a:pos x="T2" y="T3"/>
                </a:cxn>
              </a:cxnLst>
              <a:rect l="0" t="0" r="r" b="b"/>
              <a:pathLst>
                <a:path w="11" h="3">
                  <a:moveTo>
                    <a:pt x="0" y="3"/>
                  </a:moveTo>
                  <a:cubicBezTo>
                    <a:pt x="3" y="3"/>
                    <a:pt x="7" y="1"/>
                    <a:pt x="11"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1" name="Freeform 532">
              <a:extLst>
                <a:ext uri="{FF2B5EF4-FFF2-40B4-BE49-F238E27FC236}">
                  <a16:creationId xmlns:a16="http://schemas.microsoft.com/office/drawing/2014/main" id="{BDF4F077-C132-6ABA-F643-47F12BA45677}"/>
                </a:ext>
              </a:extLst>
            </p:cNvPr>
            <p:cNvSpPr>
              <a:spLocks/>
            </p:cNvSpPr>
            <p:nvPr/>
          </p:nvSpPr>
          <p:spPr bwMode="auto">
            <a:xfrm>
              <a:off x="1605" y="1124"/>
              <a:ext cx="16" cy="2"/>
            </a:xfrm>
            <a:custGeom>
              <a:avLst/>
              <a:gdLst>
                <a:gd name="T0" fmla="*/ 0 w 12"/>
                <a:gd name="T1" fmla="*/ 8 h 1"/>
                <a:gd name="T2" fmla="*/ 28 w 12"/>
                <a:gd name="T3" fmla="*/ 0 h 1"/>
                <a:gd name="T4" fmla="*/ 0 60000 65536"/>
                <a:gd name="T5" fmla="*/ 0 60000 65536"/>
              </a:gdLst>
              <a:ahLst/>
              <a:cxnLst>
                <a:cxn ang="T4">
                  <a:pos x="T0" y="T1"/>
                </a:cxn>
                <a:cxn ang="T5">
                  <a:pos x="T2" y="T3"/>
                </a:cxn>
              </a:cxnLst>
              <a:rect l="0" t="0" r="r" b="b"/>
              <a:pathLst>
                <a:path w="12" h="1">
                  <a:moveTo>
                    <a:pt x="0" y="1"/>
                  </a:moveTo>
                  <a:cubicBezTo>
                    <a:pt x="4" y="1"/>
                    <a:pt x="8" y="0"/>
                    <a:pt x="12"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2" name="Freeform 533">
              <a:extLst>
                <a:ext uri="{FF2B5EF4-FFF2-40B4-BE49-F238E27FC236}">
                  <a16:creationId xmlns:a16="http://schemas.microsoft.com/office/drawing/2014/main" id="{F3B2A195-AF2E-619E-B47D-05FCEFBA41D4}"/>
                </a:ext>
              </a:extLst>
            </p:cNvPr>
            <p:cNvSpPr>
              <a:spLocks/>
            </p:cNvSpPr>
            <p:nvPr/>
          </p:nvSpPr>
          <p:spPr bwMode="auto">
            <a:xfrm>
              <a:off x="1600" y="1115"/>
              <a:ext cx="23" cy="5"/>
            </a:xfrm>
            <a:custGeom>
              <a:avLst/>
              <a:gdLst>
                <a:gd name="T0" fmla="*/ 0 w 18"/>
                <a:gd name="T1" fmla="*/ 8 h 4"/>
                <a:gd name="T2" fmla="*/ 37 w 18"/>
                <a:gd name="T3" fmla="*/ 0 h 4"/>
                <a:gd name="T4" fmla="*/ 0 60000 65536"/>
                <a:gd name="T5" fmla="*/ 0 60000 65536"/>
              </a:gdLst>
              <a:ahLst/>
              <a:cxnLst>
                <a:cxn ang="T4">
                  <a:pos x="T0" y="T1"/>
                </a:cxn>
                <a:cxn ang="T5">
                  <a:pos x="T2" y="T3"/>
                </a:cxn>
              </a:cxnLst>
              <a:rect l="0" t="0" r="r" b="b"/>
              <a:pathLst>
                <a:path w="18" h="4">
                  <a:moveTo>
                    <a:pt x="0" y="4"/>
                  </a:moveTo>
                  <a:cubicBezTo>
                    <a:pt x="6" y="2"/>
                    <a:pt x="12" y="0"/>
                    <a:pt x="18"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3" name="Freeform 534">
              <a:extLst>
                <a:ext uri="{FF2B5EF4-FFF2-40B4-BE49-F238E27FC236}">
                  <a16:creationId xmlns:a16="http://schemas.microsoft.com/office/drawing/2014/main" id="{DCAB8611-EA9D-1A97-921F-FE6F895DE056}"/>
                </a:ext>
              </a:extLst>
            </p:cNvPr>
            <p:cNvSpPr>
              <a:spLocks/>
            </p:cNvSpPr>
            <p:nvPr/>
          </p:nvSpPr>
          <p:spPr bwMode="auto">
            <a:xfrm>
              <a:off x="1497" y="756"/>
              <a:ext cx="11" cy="9"/>
            </a:xfrm>
            <a:custGeom>
              <a:avLst/>
              <a:gdLst>
                <a:gd name="T0" fmla="*/ 0 w 9"/>
                <a:gd name="T1" fmla="*/ 15 h 7"/>
                <a:gd name="T2" fmla="*/ 16 w 9"/>
                <a:gd name="T3" fmla="*/ 0 h 7"/>
                <a:gd name="T4" fmla="*/ 0 60000 65536"/>
                <a:gd name="T5" fmla="*/ 0 60000 65536"/>
              </a:gdLst>
              <a:ahLst/>
              <a:cxnLst>
                <a:cxn ang="T4">
                  <a:pos x="T0" y="T1"/>
                </a:cxn>
                <a:cxn ang="T5">
                  <a:pos x="T2" y="T3"/>
                </a:cxn>
              </a:cxnLst>
              <a:rect l="0" t="0" r="r" b="b"/>
              <a:pathLst>
                <a:path w="9" h="7">
                  <a:moveTo>
                    <a:pt x="0" y="7"/>
                  </a:moveTo>
                  <a:cubicBezTo>
                    <a:pt x="3" y="4"/>
                    <a:pt x="6" y="2"/>
                    <a:pt x="9"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4" name="Freeform 535">
              <a:extLst>
                <a:ext uri="{FF2B5EF4-FFF2-40B4-BE49-F238E27FC236}">
                  <a16:creationId xmlns:a16="http://schemas.microsoft.com/office/drawing/2014/main" id="{9CDEB34D-BBFA-82C3-9D53-8E261AA88B3A}"/>
                </a:ext>
              </a:extLst>
            </p:cNvPr>
            <p:cNvSpPr>
              <a:spLocks/>
            </p:cNvSpPr>
            <p:nvPr/>
          </p:nvSpPr>
          <p:spPr bwMode="auto">
            <a:xfrm>
              <a:off x="1542" y="753"/>
              <a:ext cx="7" cy="16"/>
            </a:xfrm>
            <a:custGeom>
              <a:avLst/>
              <a:gdLst>
                <a:gd name="T0" fmla="*/ 0 w 5"/>
                <a:gd name="T1" fmla="*/ 0 h 12"/>
                <a:gd name="T2" fmla="*/ 14 w 5"/>
                <a:gd name="T3" fmla="*/ 28 h 12"/>
                <a:gd name="T4" fmla="*/ 0 60000 65536"/>
                <a:gd name="T5" fmla="*/ 0 60000 65536"/>
              </a:gdLst>
              <a:ahLst/>
              <a:cxnLst>
                <a:cxn ang="T4">
                  <a:pos x="T0" y="T1"/>
                </a:cxn>
                <a:cxn ang="T5">
                  <a:pos x="T2" y="T3"/>
                </a:cxn>
              </a:cxnLst>
              <a:rect l="0" t="0" r="r" b="b"/>
              <a:pathLst>
                <a:path w="5" h="12">
                  <a:moveTo>
                    <a:pt x="0" y="0"/>
                  </a:moveTo>
                  <a:cubicBezTo>
                    <a:pt x="1" y="3"/>
                    <a:pt x="1" y="11"/>
                    <a:pt x="5"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5" name="Freeform 536">
              <a:extLst>
                <a:ext uri="{FF2B5EF4-FFF2-40B4-BE49-F238E27FC236}">
                  <a16:creationId xmlns:a16="http://schemas.microsoft.com/office/drawing/2014/main" id="{EAD2C800-83B7-0DB9-CFAA-A377EE075186}"/>
                </a:ext>
              </a:extLst>
            </p:cNvPr>
            <p:cNvSpPr>
              <a:spLocks/>
            </p:cNvSpPr>
            <p:nvPr/>
          </p:nvSpPr>
          <p:spPr bwMode="auto">
            <a:xfrm>
              <a:off x="1592" y="798"/>
              <a:ext cx="17" cy="5"/>
            </a:xfrm>
            <a:custGeom>
              <a:avLst/>
              <a:gdLst>
                <a:gd name="T0" fmla="*/ 0 w 13"/>
                <a:gd name="T1" fmla="*/ 0 h 4"/>
                <a:gd name="T2" fmla="*/ 29 w 13"/>
                <a:gd name="T3" fmla="*/ 8 h 4"/>
                <a:gd name="T4" fmla="*/ 0 60000 65536"/>
                <a:gd name="T5" fmla="*/ 0 60000 65536"/>
              </a:gdLst>
              <a:ahLst/>
              <a:cxnLst>
                <a:cxn ang="T4">
                  <a:pos x="T0" y="T1"/>
                </a:cxn>
                <a:cxn ang="T5">
                  <a:pos x="T2" y="T3"/>
                </a:cxn>
              </a:cxnLst>
              <a:rect l="0" t="0" r="r" b="b"/>
              <a:pathLst>
                <a:path w="13" h="4">
                  <a:moveTo>
                    <a:pt x="0" y="0"/>
                  </a:moveTo>
                  <a:cubicBezTo>
                    <a:pt x="4" y="1"/>
                    <a:pt x="9" y="3"/>
                    <a:pt x="13" y="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6" name="Freeform 537">
              <a:extLst>
                <a:ext uri="{FF2B5EF4-FFF2-40B4-BE49-F238E27FC236}">
                  <a16:creationId xmlns:a16="http://schemas.microsoft.com/office/drawing/2014/main" id="{3ED5D86B-3433-B61B-A159-0AD13BAA2FE7}"/>
                </a:ext>
              </a:extLst>
            </p:cNvPr>
            <p:cNvSpPr>
              <a:spLocks/>
            </p:cNvSpPr>
            <p:nvPr/>
          </p:nvSpPr>
          <p:spPr bwMode="auto">
            <a:xfrm>
              <a:off x="1630" y="818"/>
              <a:ext cx="2" cy="20"/>
            </a:xfrm>
            <a:custGeom>
              <a:avLst/>
              <a:gdLst>
                <a:gd name="T0" fmla="*/ 2 w 2"/>
                <a:gd name="T1" fmla="*/ 0 h 15"/>
                <a:gd name="T2" fmla="*/ 0 w 2"/>
                <a:gd name="T3" fmla="*/ 36 h 15"/>
                <a:gd name="T4" fmla="*/ 0 60000 65536"/>
                <a:gd name="T5" fmla="*/ 0 60000 65536"/>
              </a:gdLst>
              <a:ahLst/>
              <a:cxnLst>
                <a:cxn ang="T4">
                  <a:pos x="T0" y="T1"/>
                </a:cxn>
                <a:cxn ang="T5">
                  <a:pos x="T2" y="T3"/>
                </a:cxn>
              </a:cxnLst>
              <a:rect l="0" t="0" r="r" b="b"/>
              <a:pathLst>
                <a:path w="2" h="15">
                  <a:moveTo>
                    <a:pt x="2" y="0"/>
                  </a:moveTo>
                  <a:cubicBezTo>
                    <a:pt x="0" y="4"/>
                    <a:pt x="0" y="10"/>
                    <a:pt x="0" y="1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7" name="Freeform 538">
              <a:extLst>
                <a:ext uri="{FF2B5EF4-FFF2-40B4-BE49-F238E27FC236}">
                  <a16:creationId xmlns:a16="http://schemas.microsoft.com/office/drawing/2014/main" id="{78087E8B-781C-11CD-E628-2109ACF2E2C2}"/>
                </a:ext>
              </a:extLst>
            </p:cNvPr>
            <p:cNvSpPr>
              <a:spLocks/>
            </p:cNvSpPr>
            <p:nvPr/>
          </p:nvSpPr>
          <p:spPr bwMode="auto">
            <a:xfrm>
              <a:off x="1492" y="803"/>
              <a:ext cx="10" cy="9"/>
            </a:xfrm>
            <a:custGeom>
              <a:avLst/>
              <a:gdLst>
                <a:gd name="T0" fmla="*/ 0 w 8"/>
                <a:gd name="T1" fmla="*/ 0 h 7"/>
                <a:gd name="T2" fmla="*/ 16 w 8"/>
                <a:gd name="T3" fmla="*/ 15 h 7"/>
                <a:gd name="T4" fmla="*/ 0 60000 65536"/>
                <a:gd name="T5" fmla="*/ 0 60000 65536"/>
              </a:gdLst>
              <a:ahLst/>
              <a:cxnLst>
                <a:cxn ang="T4">
                  <a:pos x="T0" y="T1"/>
                </a:cxn>
                <a:cxn ang="T5">
                  <a:pos x="T2" y="T3"/>
                </a:cxn>
              </a:cxnLst>
              <a:rect l="0" t="0" r="r" b="b"/>
              <a:pathLst>
                <a:path w="8" h="7">
                  <a:moveTo>
                    <a:pt x="0" y="0"/>
                  </a:moveTo>
                  <a:cubicBezTo>
                    <a:pt x="5" y="1"/>
                    <a:pt x="5" y="5"/>
                    <a:pt x="8" y="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8" name="Freeform 539">
              <a:extLst>
                <a:ext uri="{FF2B5EF4-FFF2-40B4-BE49-F238E27FC236}">
                  <a16:creationId xmlns:a16="http://schemas.microsoft.com/office/drawing/2014/main" id="{D101656D-36A2-FCE6-B257-D8886366E553}"/>
                </a:ext>
              </a:extLst>
            </p:cNvPr>
            <p:cNvSpPr>
              <a:spLocks/>
            </p:cNvSpPr>
            <p:nvPr/>
          </p:nvSpPr>
          <p:spPr bwMode="auto">
            <a:xfrm>
              <a:off x="1485" y="807"/>
              <a:ext cx="13" cy="16"/>
            </a:xfrm>
            <a:custGeom>
              <a:avLst/>
              <a:gdLst>
                <a:gd name="T0" fmla="*/ 0 w 10"/>
                <a:gd name="T1" fmla="*/ 0 h 12"/>
                <a:gd name="T2" fmla="*/ 22 w 10"/>
                <a:gd name="T3" fmla="*/ 28 h 12"/>
                <a:gd name="T4" fmla="*/ 0 60000 65536"/>
                <a:gd name="T5" fmla="*/ 0 60000 65536"/>
              </a:gdLst>
              <a:ahLst/>
              <a:cxnLst>
                <a:cxn ang="T4">
                  <a:pos x="T0" y="T1"/>
                </a:cxn>
                <a:cxn ang="T5">
                  <a:pos x="T2" y="T3"/>
                </a:cxn>
              </a:cxnLst>
              <a:rect l="0" t="0" r="r" b="b"/>
              <a:pathLst>
                <a:path w="10" h="12">
                  <a:moveTo>
                    <a:pt x="0" y="0"/>
                  </a:moveTo>
                  <a:cubicBezTo>
                    <a:pt x="3" y="4"/>
                    <a:pt x="7" y="8"/>
                    <a:pt x="10" y="1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29" name="Freeform 540">
              <a:extLst>
                <a:ext uri="{FF2B5EF4-FFF2-40B4-BE49-F238E27FC236}">
                  <a16:creationId xmlns:a16="http://schemas.microsoft.com/office/drawing/2014/main" id="{F704B76C-3739-EB0A-1C34-192C17F228BE}"/>
                </a:ext>
              </a:extLst>
            </p:cNvPr>
            <p:cNvSpPr>
              <a:spLocks/>
            </p:cNvSpPr>
            <p:nvPr/>
          </p:nvSpPr>
          <p:spPr bwMode="auto">
            <a:xfrm>
              <a:off x="1421" y="754"/>
              <a:ext cx="8" cy="14"/>
            </a:xfrm>
            <a:custGeom>
              <a:avLst/>
              <a:gdLst>
                <a:gd name="T0" fmla="*/ 0 w 6"/>
                <a:gd name="T1" fmla="*/ 0 h 10"/>
                <a:gd name="T2" fmla="*/ 15 w 6"/>
                <a:gd name="T3" fmla="*/ 28 h 10"/>
                <a:gd name="T4" fmla="*/ 0 60000 65536"/>
                <a:gd name="T5" fmla="*/ 0 60000 65536"/>
              </a:gdLst>
              <a:ahLst/>
              <a:cxnLst>
                <a:cxn ang="T4">
                  <a:pos x="T0" y="T1"/>
                </a:cxn>
                <a:cxn ang="T5">
                  <a:pos x="T2" y="T3"/>
                </a:cxn>
              </a:cxnLst>
              <a:rect l="0" t="0" r="r" b="b"/>
              <a:pathLst>
                <a:path w="6" h="10">
                  <a:moveTo>
                    <a:pt x="0" y="0"/>
                  </a:moveTo>
                  <a:cubicBezTo>
                    <a:pt x="2" y="4"/>
                    <a:pt x="6" y="6"/>
                    <a:pt x="6" y="1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0" name="Freeform 541">
              <a:extLst>
                <a:ext uri="{FF2B5EF4-FFF2-40B4-BE49-F238E27FC236}">
                  <a16:creationId xmlns:a16="http://schemas.microsoft.com/office/drawing/2014/main" id="{C32ACC8A-9FEA-F78F-2380-4FB5BD0C35EE}"/>
                </a:ext>
              </a:extLst>
            </p:cNvPr>
            <p:cNvSpPr>
              <a:spLocks/>
            </p:cNvSpPr>
            <p:nvPr/>
          </p:nvSpPr>
          <p:spPr bwMode="auto">
            <a:xfrm>
              <a:off x="1412" y="761"/>
              <a:ext cx="10" cy="15"/>
            </a:xfrm>
            <a:custGeom>
              <a:avLst/>
              <a:gdLst>
                <a:gd name="T0" fmla="*/ 0 w 8"/>
                <a:gd name="T1" fmla="*/ 0 h 11"/>
                <a:gd name="T2" fmla="*/ 16 w 8"/>
                <a:gd name="T3" fmla="*/ 27 h 11"/>
                <a:gd name="T4" fmla="*/ 0 60000 65536"/>
                <a:gd name="T5" fmla="*/ 0 60000 65536"/>
              </a:gdLst>
              <a:ahLst/>
              <a:cxnLst>
                <a:cxn ang="T4">
                  <a:pos x="T0" y="T1"/>
                </a:cxn>
                <a:cxn ang="T5">
                  <a:pos x="T2" y="T3"/>
                </a:cxn>
              </a:cxnLst>
              <a:rect l="0" t="0" r="r" b="b"/>
              <a:pathLst>
                <a:path w="8" h="11">
                  <a:moveTo>
                    <a:pt x="0" y="0"/>
                  </a:moveTo>
                  <a:cubicBezTo>
                    <a:pt x="3" y="4"/>
                    <a:pt x="6" y="7"/>
                    <a:pt x="8" y="11"/>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1" name="Freeform 542">
              <a:extLst>
                <a:ext uri="{FF2B5EF4-FFF2-40B4-BE49-F238E27FC236}">
                  <a16:creationId xmlns:a16="http://schemas.microsoft.com/office/drawing/2014/main" id="{5A94D3A8-17D4-7F1B-206C-8F50A6F95EA3}"/>
                </a:ext>
              </a:extLst>
            </p:cNvPr>
            <p:cNvSpPr>
              <a:spLocks/>
            </p:cNvSpPr>
            <p:nvPr/>
          </p:nvSpPr>
          <p:spPr bwMode="auto">
            <a:xfrm>
              <a:off x="1303" y="922"/>
              <a:ext cx="11" cy="1"/>
            </a:xfrm>
            <a:custGeom>
              <a:avLst/>
              <a:gdLst>
                <a:gd name="T0" fmla="*/ 0 w 9"/>
                <a:gd name="T1" fmla="*/ 0 h 1"/>
                <a:gd name="T2" fmla="*/ 16 w 9"/>
                <a:gd name="T3" fmla="*/ 1 h 1"/>
                <a:gd name="T4" fmla="*/ 0 60000 65536"/>
                <a:gd name="T5" fmla="*/ 0 60000 65536"/>
              </a:gdLst>
              <a:ahLst/>
              <a:cxnLst>
                <a:cxn ang="T4">
                  <a:pos x="T0" y="T1"/>
                </a:cxn>
                <a:cxn ang="T5">
                  <a:pos x="T2" y="T3"/>
                </a:cxn>
              </a:cxnLst>
              <a:rect l="0" t="0" r="r" b="b"/>
              <a:pathLst>
                <a:path w="9" h="1">
                  <a:moveTo>
                    <a:pt x="0" y="0"/>
                  </a:moveTo>
                  <a:cubicBezTo>
                    <a:pt x="3" y="0"/>
                    <a:pt x="7" y="1"/>
                    <a:pt x="9" y="1"/>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2" name="Freeform 543">
              <a:extLst>
                <a:ext uri="{FF2B5EF4-FFF2-40B4-BE49-F238E27FC236}">
                  <a16:creationId xmlns:a16="http://schemas.microsoft.com/office/drawing/2014/main" id="{9018980E-184B-A64E-8DFD-B345AB7FF0F5}"/>
                </a:ext>
              </a:extLst>
            </p:cNvPr>
            <p:cNvSpPr>
              <a:spLocks/>
            </p:cNvSpPr>
            <p:nvPr/>
          </p:nvSpPr>
          <p:spPr bwMode="auto">
            <a:xfrm>
              <a:off x="1305" y="931"/>
              <a:ext cx="12" cy="3"/>
            </a:xfrm>
            <a:custGeom>
              <a:avLst/>
              <a:gdLst>
                <a:gd name="T0" fmla="*/ 0 w 9"/>
                <a:gd name="T1" fmla="*/ 8 h 2"/>
                <a:gd name="T2" fmla="*/ 21 w 9"/>
                <a:gd name="T3" fmla="*/ 0 h 2"/>
                <a:gd name="T4" fmla="*/ 0 60000 65536"/>
                <a:gd name="T5" fmla="*/ 0 60000 65536"/>
              </a:gdLst>
              <a:ahLst/>
              <a:cxnLst>
                <a:cxn ang="T4">
                  <a:pos x="T0" y="T1"/>
                </a:cxn>
                <a:cxn ang="T5">
                  <a:pos x="T2" y="T3"/>
                </a:cxn>
              </a:cxnLst>
              <a:rect l="0" t="0" r="r" b="b"/>
              <a:pathLst>
                <a:path w="9" h="2">
                  <a:moveTo>
                    <a:pt x="0" y="2"/>
                  </a:moveTo>
                  <a:cubicBezTo>
                    <a:pt x="3" y="1"/>
                    <a:pt x="6" y="0"/>
                    <a:pt x="9"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3" name="Freeform 544">
              <a:extLst>
                <a:ext uri="{FF2B5EF4-FFF2-40B4-BE49-F238E27FC236}">
                  <a16:creationId xmlns:a16="http://schemas.microsoft.com/office/drawing/2014/main" id="{F27FFC84-2E7D-2765-CE38-5FE73AC90354}"/>
                </a:ext>
              </a:extLst>
            </p:cNvPr>
            <p:cNvSpPr>
              <a:spLocks/>
            </p:cNvSpPr>
            <p:nvPr/>
          </p:nvSpPr>
          <p:spPr bwMode="auto">
            <a:xfrm>
              <a:off x="1305" y="985"/>
              <a:ext cx="4" cy="10"/>
            </a:xfrm>
            <a:custGeom>
              <a:avLst/>
              <a:gdLst>
                <a:gd name="T0" fmla="*/ 0 w 3"/>
                <a:gd name="T1" fmla="*/ 20 h 7"/>
                <a:gd name="T2" fmla="*/ 7 w 3"/>
                <a:gd name="T3" fmla="*/ 0 h 7"/>
                <a:gd name="T4" fmla="*/ 0 60000 65536"/>
                <a:gd name="T5" fmla="*/ 0 60000 65536"/>
              </a:gdLst>
              <a:ahLst/>
              <a:cxnLst>
                <a:cxn ang="T4">
                  <a:pos x="T0" y="T1"/>
                </a:cxn>
                <a:cxn ang="T5">
                  <a:pos x="T2" y="T3"/>
                </a:cxn>
              </a:cxnLst>
              <a:rect l="0" t="0" r="r" b="b"/>
              <a:pathLst>
                <a:path w="3" h="7">
                  <a:moveTo>
                    <a:pt x="0" y="7"/>
                  </a:moveTo>
                  <a:cubicBezTo>
                    <a:pt x="1" y="4"/>
                    <a:pt x="1" y="1"/>
                    <a:pt x="3" y="0"/>
                  </a:cubicBezTo>
                </a:path>
              </a:pathLst>
            </a:custGeom>
            <a:noFill/>
            <a:ln w="7938"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4" name="Freeform 545">
              <a:extLst>
                <a:ext uri="{FF2B5EF4-FFF2-40B4-BE49-F238E27FC236}">
                  <a16:creationId xmlns:a16="http://schemas.microsoft.com/office/drawing/2014/main" id="{3FCA50D2-FBF2-0B82-4F72-90784F3DC7C3}"/>
                </a:ext>
              </a:extLst>
            </p:cNvPr>
            <p:cNvSpPr>
              <a:spLocks/>
            </p:cNvSpPr>
            <p:nvPr/>
          </p:nvSpPr>
          <p:spPr bwMode="auto">
            <a:xfrm>
              <a:off x="1373" y="1113"/>
              <a:ext cx="49" cy="202"/>
            </a:xfrm>
            <a:custGeom>
              <a:avLst/>
              <a:gdLst>
                <a:gd name="T0" fmla="*/ 52 w 38"/>
                <a:gd name="T1" fmla="*/ 210 h 149"/>
                <a:gd name="T2" fmla="*/ 44 w 38"/>
                <a:gd name="T3" fmla="*/ 247 h 149"/>
                <a:gd name="T4" fmla="*/ 22 w 38"/>
                <a:gd name="T5" fmla="*/ 363 h 149"/>
                <a:gd name="T6" fmla="*/ 15 w 38"/>
                <a:gd name="T7" fmla="*/ 371 h 149"/>
                <a:gd name="T8" fmla="*/ 8 w 38"/>
                <a:gd name="T9" fmla="*/ 366 h 149"/>
                <a:gd name="T10" fmla="*/ 5 w 38"/>
                <a:gd name="T11" fmla="*/ 355 h 149"/>
                <a:gd name="T12" fmla="*/ 22 w 38"/>
                <a:gd name="T13" fmla="*/ 229 h 149"/>
                <a:gd name="T14" fmla="*/ 36 w 38"/>
                <a:gd name="T15" fmla="*/ 161 h 149"/>
                <a:gd name="T16" fmla="*/ 44 w 38"/>
                <a:gd name="T17" fmla="*/ 118 h 149"/>
                <a:gd name="T18" fmla="*/ 52 w 38"/>
                <a:gd name="T19" fmla="*/ 20 h 149"/>
                <a:gd name="T20" fmla="*/ 71 w 38"/>
                <a:gd name="T21" fmla="*/ 1 h 149"/>
                <a:gd name="T22" fmla="*/ 80 w 38"/>
                <a:gd name="T23" fmla="*/ 9 h 149"/>
                <a:gd name="T24" fmla="*/ 76 w 38"/>
                <a:gd name="T25" fmla="*/ 42 h 149"/>
                <a:gd name="T26" fmla="*/ 71 w 38"/>
                <a:gd name="T27" fmla="*/ 92 h 149"/>
                <a:gd name="T28" fmla="*/ 64 w 38"/>
                <a:gd name="T29" fmla="*/ 145 h 149"/>
                <a:gd name="T30" fmla="*/ 52 w 38"/>
                <a:gd name="T31" fmla="*/ 210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 h="149">
                  <a:moveTo>
                    <a:pt x="24" y="84"/>
                  </a:moveTo>
                  <a:cubicBezTo>
                    <a:pt x="20" y="99"/>
                    <a:pt x="20" y="99"/>
                    <a:pt x="20" y="99"/>
                  </a:cubicBezTo>
                  <a:cubicBezTo>
                    <a:pt x="15" y="115"/>
                    <a:pt x="11" y="129"/>
                    <a:pt x="10" y="146"/>
                  </a:cubicBezTo>
                  <a:cubicBezTo>
                    <a:pt x="10" y="147"/>
                    <a:pt x="8" y="149"/>
                    <a:pt x="7" y="149"/>
                  </a:cubicBezTo>
                  <a:cubicBezTo>
                    <a:pt x="6" y="148"/>
                    <a:pt x="5" y="148"/>
                    <a:pt x="4" y="147"/>
                  </a:cubicBezTo>
                  <a:cubicBezTo>
                    <a:pt x="3" y="147"/>
                    <a:pt x="2" y="143"/>
                    <a:pt x="2" y="142"/>
                  </a:cubicBezTo>
                  <a:cubicBezTo>
                    <a:pt x="0" y="127"/>
                    <a:pt x="6" y="109"/>
                    <a:pt x="10" y="92"/>
                  </a:cubicBezTo>
                  <a:cubicBezTo>
                    <a:pt x="13" y="83"/>
                    <a:pt x="15" y="74"/>
                    <a:pt x="17" y="65"/>
                  </a:cubicBezTo>
                  <a:cubicBezTo>
                    <a:pt x="20" y="47"/>
                    <a:pt x="20" y="47"/>
                    <a:pt x="20" y="47"/>
                  </a:cubicBezTo>
                  <a:cubicBezTo>
                    <a:pt x="22" y="35"/>
                    <a:pt x="24" y="22"/>
                    <a:pt x="24" y="8"/>
                  </a:cubicBezTo>
                  <a:cubicBezTo>
                    <a:pt x="26" y="5"/>
                    <a:pt x="29" y="3"/>
                    <a:pt x="33" y="1"/>
                  </a:cubicBezTo>
                  <a:cubicBezTo>
                    <a:pt x="34" y="0"/>
                    <a:pt x="37" y="2"/>
                    <a:pt x="37" y="4"/>
                  </a:cubicBezTo>
                  <a:cubicBezTo>
                    <a:pt x="36" y="9"/>
                    <a:pt x="38" y="11"/>
                    <a:pt x="36" y="17"/>
                  </a:cubicBezTo>
                  <a:cubicBezTo>
                    <a:pt x="33" y="37"/>
                    <a:pt x="33" y="37"/>
                    <a:pt x="33" y="37"/>
                  </a:cubicBezTo>
                  <a:cubicBezTo>
                    <a:pt x="30" y="58"/>
                    <a:pt x="30" y="58"/>
                    <a:pt x="30" y="58"/>
                  </a:cubicBezTo>
                  <a:cubicBezTo>
                    <a:pt x="29" y="68"/>
                    <a:pt x="27" y="74"/>
                    <a:pt x="24" y="84"/>
                  </a:cubicBezTo>
                  <a:close/>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5" name="Freeform 546">
              <a:extLst>
                <a:ext uri="{FF2B5EF4-FFF2-40B4-BE49-F238E27FC236}">
                  <a16:creationId xmlns:a16="http://schemas.microsoft.com/office/drawing/2014/main" id="{B6A77BF2-3E49-F353-AA04-14B836B3F23F}"/>
                </a:ext>
              </a:extLst>
            </p:cNvPr>
            <p:cNvSpPr>
              <a:spLocks/>
            </p:cNvSpPr>
            <p:nvPr/>
          </p:nvSpPr>
          <p:spPr bwMode="auto">
            <a:xfrm>
              <a:off x="1222" y="1510"/>
              <a:ext cx="8" cy="12"/>
            </a:xfrm>
            <a:custGeom>
              <a:avLst/>
              <a:gdLst>
                <a:gd name="T0" fmla="*/ 0 w 6"/>
                <a:gd name="T1" fmla="*/ 0 h 9"/>
                <a:gd name="T2" fmla="*/ 15 w 6"/>
                <a:gd name="T3" fmla="*/ 21 h 9"/>
                <a:gd name="T4" fmla="*/ 0 60000 65536"/>
                <a:gd name="T5" fmla="*/ 0 60000 65536"/>
              </a:gdLst>
              <a:ahLst/>
              <a:cxnLst>
                <a:cxn ang="T4">
                  <a:pos x="T0" y="T1"/>
                </a:cxn>
                <a:cxn ang="T5">
                  <a:pos x="T2" y="T3"/>
                </a:cxn>
              </a:cxnLst>
              <a:rect l="0" t="0" r="r" b="b"/>
              <a:pathLst>
                <a:path w="6" h="9">
                  <a:moveTo>
                    <a:pt x="0" y="0"/>
                  </a:moveTo>
                  <a:cubicBezTo>
                    <a:pt x="2" y="3"/>
                    <a:pt x="4" y="6"/>
                    <a:pt x="6" y="9"/>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6" name="Freeform 547">
              <a:extLst>
                <a:ext uri="{FF2B5EF4-FFF2-40B4-BE49-F238E27FC236}">
                  <a16:creationId xmlns:a16="http://schemas.microsoft.com/office/drawing/2014/main" id="{CE89FCF2-685D-125B-5910-0F91F446F269}"/>
                </a:ext>
              </a:extLst>
            </p:cNvPr>
            <p:cNvSpPr>
              <a:spLocks/>
            </p:cNvSpPr>
            <p:nvPr/>
          </p:nvSpPr>
          <p:spPr bwMode="auto">
            <a:xfrm>
              <a:off x="1197" y="1558"/>
              <a:ext cx="20" cy="18"/>
            </a:xfrm>
            <a:custGeom>
              <a:avLst/>
              <a:gdLst>
                <a:gd name="T0" fmla="*/ 5 w 15"/>
                <a:gd name="T1" fmla="*/ 30 h 14"/>
                <a:gd name="T2" fmla="*/ 31 w 15"/>
                <a:gd name="T3" fmla="*/ 10 h 14"/>
                <a:gd name="T4" fmla="*/ 0 w 15"/>
                <a:gd name="T5" fmla="*/ 17 h 14"/>
                <a:gd name="T6" fmla="*/ 0 60000 65536"/>
                <a:gd name="T7" fmla="*/ 0 60000 65536"/>
                <a:gd name="T8" fmla="*/ 0 60000 65536"/>
              </a:gdLst>
              <a:ahLst/>
              <a:cxnLst>
                <a:cxn ang="T6">
                  <a:pos x="T0" y="T1"/>
                </a:cxn>
                <a:cxn ang="T7">
                  <a:pos x="T2" y="T3"/>
                </a:cxn>
                <a:cxn ang="T8">
                  <a:pos x="T4" y="T5"/>
                </a:cxn>
              </a:cxnLst>
              <a:rect l="0" t="0" r="r" b="b"/>
              <a:pathLst>
                <a:path w="15" h="14">
                  <a:moveTo>
                    <a:pt x="2" y="14"/>
                  </a:moveTo>
                  <a:cubicBezTo>
                    <a:pt x="5" y="12"/>
                    <a:pt x="15" y="9"/>
                    <a:pt x="13" y="5"/>
                  </a:cubicBezTo>
                  <a:cubicBezTo>
                    <a:pt x="12" y="0"/>
                    <a:pt x="3" y="7"/>
                    <a:pt x="0" y="8"/>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7" name="Freeform 548">
              <a:extLst>
                <a:ext uri="{FF2B5EF4-FFF2-40B4-BE49-F238E27FC236}">
                  <a16:creationId xmlns:a16="http://schemas.microsoft.com/office/drawing/2014/main" id="{2FEBA6BD-8DA2-2943-564E-4B526331C432}"/>
                </a:ext>
              </a:extLst>
            </p:cNvPr>
            <p:cNvSpPr>
              <a:spLocks/>
            </p:cNvSpPr>
            <p:nvPr/>
          </p:nvSpPr>
          <p:spPr bwMode="auto">
            <a:xfrm>
              <a:off x="1213" y="1517"/>
              <a:ext cx="9" cy="12"/>
            </a:xfrm>
            <a:custGeom>
              <a:avLst/>
              <a:gdLst>
                <a:gd name="T0" fmla="*/ 0 w 7"/>
                <a:gd name="T1" fmla="*/ 0 h 9"/>
                <a:gd name="T2" fmla="*/ 15 w 7"/>
                <a:gd name="T3" fmla="*/ 21 h 9"/>
                <a:gd name="T4" fmla="*/ 0 60000 65536"/>
                <a:gd name="T5" fmla="*/ 0 60000 65536"/>
              </a:gdLst>
              <a:ahLst/>
              <a:cxnLst>
                <a:cxn ang="T4">
                  <a:pos x="T0" y="T1"/>
                </a:cxn>
                <a:cxn ang="T5">
                  <a:pos x="T2" y="T3"/>
                </a:cxn>
              </a:cxnLst>
              <a:rect l="0" t="0" r="r" b="b"/>
              <a:pathLst>
                <a:path w="7" h="9">
                  <a:moveTo>
                    <a:pt x="0" y="0"/>
                  </a:moveTo>
                  <a:cubicBezTo>
                    <a:pt x="3" y="3"/>
                    <a:pt x="5" y="5"/>
                    <a:pt x="7" y="9"/>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8" name="Freeform 549">
              <a:extLst>
                <a:ext uri="{FF2B5EF4-FFF2-40B4-BE49-F238E27FC236}">
                  <a16:creationId xmlns:a16="http://schemas.microsoft.com/office/drawing/2014/main" id="{81AF27D0-A0B2-E6A6-892D-CF781B0EB7A2}"/>
                </a:ext>
              </a:extLst>
            </p:cNvPr>
            <p:cNvSpPr>
              <a:spLocks/>
            </p:cNvSpPr>
            <p:nvPr/>
          </p:nvSpPr>
          <p:spPr bwMode="auto">
            <a:xfrm>
              <a:off x="1124" y="1914"/>
              <a:ext cx="17" cy="7"/>
            </a:xfrm>
            <a:custGeom>
              <a:avLst/>
              <a:gdLst>
                <a:gd name="T0" fmla="*/ 0 w 13"/>
                <a:gd name="T1" fmla="*/ 0 h 5"/>
                <a:gd name="T2" fmla="*/ 29 w 13"/>
                <a:gd name="T3" fmla="*/ 14 h 5"/>
                <a:gd name="T4" fmla="*/ 0 60000 65536"/>
                <a:gd name="T5" fmla="*/ 0 60000 65536"/>
              </a:gdLst>
              <a:ahLst/>
              <a:cxnLst>
                <a:cxn ang="T4">
                  <a:pos x="T0" y="T1"/>
                </a:cxn>
                <a:cxn ang="T5">
                  <a:pos x="T2" y="T3"/>
                </a:cxn>
              </a:cxnLst>
              <a:rect l="0" t="0" r="r" b="b"/>
              <a:pathLst>
                <a:path w="13" h="5">
                  <a:moveTo>
                    <a:pt x="0" y="0"/>
                  </a:moveTo>
                  <a:cubicBezTo>
                    <a:pt x="4" y="2"/>
                    <a:pt x="9" y="3"/>
                    <a:pt x="13" y="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39" name="Freeform 550">
              <a:extLst>
                <a:ext uri="{FF2B5EF4-FFF2-40B4-BE49-F238E27FC236}">
                  <a16:creationId xmlns:a16="http://schemas.microsoft.com/office/drawing/2014/main" id="{0DBB3FE4-D155-5CCD-D4F9-01E79B91CECF}"/>
                </a:ext>
              </a:extLst>
            </p:cNvPr>
            <p:cNvSpPr>
              <a:spLocks/>
            </p:cNvSpPr>
            <p:nvPr/>
          </p:nvSpPr>
          <p:spPr bwMode="auto">
            <a:xfrm>
              <a:off x="865" y="2554"/>
              <a:ext cx="7" cy="1"/>
            </a:xfrm>
            <a:custGeom>
              <a:avLst/>
              <a:gdLst>
                <a:gd name="T0" fmla="*/ 0 w 6"/>
                <a:gd name="T1" fmla="*/ 0 h 1"/>
                <a:gd name="T2" fmla="*/ 9 w 6"/>
                <a:gd name="T3" fmla="*/ 0 h 1"/>
                <a:gd name="T4" fmla="*/ 0 60000 65536"/>
                <a:gd name="T5" fmla="*/ 0 60000 65536"/>
              </a:gdLst>
              <a:ahLst/>
              <a:cxnLst>
                <a:cxn ang="T4">
                  <a:pos x="T0" y="T1"/>
                </a:cxn>
                <a:cxn ang="T5">
                  <a:pos x="T2" y="T3"/>
                </a:cxn>
              </a:cxnLst>
              <a:rect l="0" t="0" r="r" b="b"/>
              <a:pathLst>
                <a:path w="6" h="1">
                  <a:moveTo>
                    <a:pt x="0" y="0"/>
                  </a:moveTo>
                  <a:cubicBezTo>
                    <a:pt x="2" y="1"/>
                    <a:pt x="4" y="1"/>
                    <a:pt x="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0" name="Freeform 551">
              <a:extLst>
                <a:ext uri="{FF2B5EF4-FFF2-40B4-BE49-F238E27FC236}">
                  <a16:creationId xmlns:a16="http://schemas.microsoft.com/office/drawing/2014/main" id="{D10B6E39-A582-4909-FE33-77198254A746}"/>
                </a:ext>
              </a:extLst>
            </p:cNvPr>
            <p:cNvSpPr>
              <a:spLocks/>
            </p:cNvSpPr>
            <p:nvPr/>
          </p:nvSpPr>
          <p:spPr bwMode="auto">
            <a:xfrm>
              <a:off x="885" y="2528"/>
              <a:ext cx="11" cy="6"/>
            </a:xfrm>
            <a:custGeom>
              <a:avLst/>
              <a:gdLst>
                <a:gd name="T0" fmla="*/ 0 w 8"/>
                <a:gd name="T1" fmla="*/ 0 h 4"/>
                <a:gd name="T2" fmla="*/ 21 w 8"/>
                <a:gd name="T3" fmla="*/ 14 h 4"/>
                <a:gd name="T4" fmla="*/ 0 60000 65536"/>
                <a:gd name="T5" fmla="*/ 0 60000 65536"/>
              </a:gdLst>
              <a:ahLst/>
              <a:cxnLst>
                <a:cxn ang="T4">
                  <a:pos x="T0" y="T1"/>
                </a:cxn>
                <a:cxn ang="T5">
                  <a:pos x="T2" y="T3"/>
                </a:cxn>
              </a:cxnLst>
              <a:rect l="0" t="0" r="r" b="b"/>
              <a:pathLst>
                <a:path w="8" h="4">
                  <a:moveTo>
                    <a:pt x="0" y="0"/>
                  </a:moveTo>
                  <a:cubicBezTo>
                    <a:pt x="2" y="2"/>
                    <a:pt x="6" y="4"/>
                    <a:pt x="8" y="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1" name="Freeform 552">
              <a:extLst>
                <a:ext uri="{FF2B5EF4-FFF2-40B4-BE49-F238E27FC236}">
                  <a16:creationId xmlns:a16="http://schemas.microsoft.com/office/drawing/2014/main" id="{5B46E28B-ADA9-05FD-AEE4-D4BE59AFA2C7}"/>
                </a:ext>
              </a:extLst>
            </p:cNvPr>
            <p:cNvSpPr>
              <a:spLocks/>
            </p:cNvSpPr>
            <p:nvPr/>
          </p:nvSpPr>
          <p:spPr bwMode="auto">
            <a:xfrm>
              <a:off x="1206" y="2361"/>
              <a:ext cx="22" cy="7"/>
            </a:xfrm>
            <a:custGeom>
              <a:avLst/>
              <a:gdLst>
                <a:gd name="T0" fmla="*/ 0 w 17"/>
                <a:gd name="T1" fmla="*/ 14 h 5"/>
                <a:gd name="T2" fmla="*/ 36 w 17"/>
                <a:gd name="T3" fmla="*/ 0 h 5"/>
                <a:gd name="T4" fmla="*/ 0 60000 65536"/>
                <a:gd name="T5" fmla="*/ 0 60000 65536"/>
              </a:gdLst>
              <a:ahLst/>
              <a:cxnLst>
                <a:cxn ang="T4">
                  <a:pos x="T0" y="T1"/>
                </a:cxn>
                <a:cxn ang="T5">
                  <a:pos x="T2" y="T3"/>
                </a:cxn>
              </a:cxnLst>
              <a:rect l="0" t="0" r="r" b="b"/>
              <a:pathLst>
                <a:path w="17" h="5">
                  <a:moveTo>
                    <a:pt x="0" y="5"/>
                  </a:moveTo>
                  <a:cubicBezTo>
                    <a:pt x="6" y="4"/>
                    <a:pt x="11" y="1"/>
                    <a:pt x="17"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2" name="Freeform 553">
              <a:extLst>
                <a:ext uri="{FF2B5EF4-FFF2-40B4-BE49-F238E27FC236}">
                  <a16:creationId xmlns:a16="http://schemas.microsoft.com/office/drawing/2014/main" id="{20D44955-C7AB-3E02-17F5-B3BB59486E8A}"/>
                </a:ext>
              </a:extLst>
            </p:cNvPr>
            <p:cNvSpPr>
              <a:spLocks/>
            </p:cNvSpPr>
            <p:nvPr/>
          </p:nvSpPr>
          <p:spPr bwMode="auto">
            <a:xfrm>
              <a:off x="1233" y="4013"/>
              <a:ext cx="19" cy="23"/>
            </a:xfrm>
            <a:custGeom>
              <a:avLst/>
              <a:gdLst>
                <a:gd name="T0" fmla="*/ 0 w 14"/>
                <a:gd name="T1" fmla="*/ 5 h 17"/>
                <a:gd name="T2" fmla="*/ 15 w 14"/>
                <a:gd name="T3" fmla="*/ 41 h 17"/>
                <a:gd name="T4" fmla="*/ 14 w 14"/>
                <a:gd name="T5" fmla="*/ 0 h 17"/>
                <a:gd name="T6" fmla="*/ 0 60000 65536"/>
                <a:gd name="T7" fmla="*/ 0 60000 65536"/>
                <a:gd name="T8" fmla="*/ 0 60000 65536"/>
              </a:gdLst>
              <a:ahLst/>
              <a:cxnLst>
                <a:cxn ang="T6">
                  <a:pos x="T0" y="T1"/>
                </a:cxn>
                <a:cxn ang="T7">
                  <a:pos x="T2" y="T3"/>
                </a:cxn>
                <a:cxn ang="T8">
                  <a:pos x="T4" y="T5"/>
                </a:cxn>
              </a:cxnLst>
              <a:rect l="0" t="0" r="r" b="b"/>
              <a:pathLst>
                <a:path w="14" h="17">
                  <a:moveTo>
                    <a:pt x="0" y="2"/>
                  </a:moveTo>
                  <a:cubicBezTo>
                    <a:pt x="1" y="5"/>
                    <a:pt x="2" y="15"/>
                    <a:pt x="6" y="16"/>
                  </a:cubicBezTo>
                  <a:cubicBezTo>
                    <a:pt x="14" y="17"/>
                    <a:pt x="6" y="1"/>
                    <a:pt x="5"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3" name="Freeform 554">
              <a:extLst>
                <a:ext uri="{FF2B5EF4-FFF2-40B4-BE49-F238E27FC236}">
                  <a16:creationId xmlns:a16="http://schemas.microsoft.com/office/drawing/2014/main" id="{AD2487BE-D1CC-DC1F-B436-48FBA111B360}"/>
                </a:ext>
              </a:extLst>
            </p:cNvPr>
            <p:cNvSpPr>
              <a:spLocks/>
            </p:cNvSpPr>
            <p:nvPr/>
          </p:nvSpPr>
          <p:spPr bwMode="auto">
            <a:xfrm>
              <a:off x="1245" y="4032"/>
              <a:ext cx="22" cy="20"/>
            </a:xfrm>
            <a:custGeom>
              <a:avLst/>
              <a:gdLst>
                <a:gd name="T0" fmla="*/ 0 w 17"/>
                <a:gd name="T1" fmla="*/ 9 h 15"/>
                <a:gd name="T2" fmla="*/ 23 w 17"/>
                <a:gd name="T3" fmla="*/ 36 h 15"/>
                <a:gd name="T4" fmla="*/ 13 w 17"/>
                <a:gd name="T5" fmla="*/ 0 h 15"/>
                <a:gd name="T6" fmla="*/ 0 60000 65536"/>
                <a:gd name="T7" fmla="*/ 0 60000 65536"/>
                <a:gd name="T8" fmla="*/ 0 60000 65536"/>
              </a:gdLst>
              <a:ahLst/>
              <a:cxnLst>
                <a:cxn ang="T6">
                  <a:pos x="T0" y="T1"/>
                </a:cxn>
                <a:cxn ang="T7">
                  <a:pos x="T2" y="T3"/>
                </a:cxn>
                <a:cxn ang="T8">
                  <a:pos x="T4" y="T5"/>
                </a:cxn>
              </a:cxnLst>
              <a:rect l="0" t="0" r="r" b="b"/>
              <a:pathLst>
                <a:path w="17" h="15">
                  <a:moveTo>
                    <a:pt x="0" y="4"/>
                  </a:moveTo>
                  <a:cubicBezTo>
                    <a:pt x="3" y="9"/>
                    <a:pt x="7" y="13"/>
                    <a:pt x="11" y="15"/>
                  </a:cubicBezTo>
                  <a:cubicBezTo>
                    <a:pt x="17" y="10"/>
                    <a:pt x="6" y="3"/>
                    <a:pt x="6"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4" name="Freeform 555">
              <a:extLst>
                <a:ext uri="{FF2B5EF4-FFF2-40B4-BE49-F238E27FC236}">
                  <a16:creationId xmlns:a16="http://schemas.microsoft.com/office/drawing/2014/main" id="{EB0A51F9-45EE-6040-F0F5-63F60D30B717}"/>
                </a:ext>
              </a:extLst>
            </p:cNvPr>
            <p:cNvSpPr>
              <a:spLocks/>
            </p:cNvSpPr>
            <p:nvPr/>
          </p:nvSpPr>
          <p:spPr bwMode="auto">
            <a:xfrm>
              <a:off x="1270" y="4050"/>
              <a:ext cx="18" cy="14"/>
            </a:xfrm>
            <a:custGeom>
              <a:avLst/>
              <a:gdLst>
                <a:gd name="T0" fmla="*/ 1 w 14"/>
                <a:gd name="T1" fmla="*/ 10 h 11"/>
                <a:gd name="T2" fmla="*/ 30 w 14"/>
                <a:gd name="T3" fmla="*/ 22 h 11"/>
                <a:gd name="T4" fmla="*/ 0 w 14"/>
                <a:gd name="T5" fmla="*/ 0 h 11"/>
                <a:gd name="T6" fmla="*/ 0 60000 65536"/>
                <a:gd name="T7" fmla="*/ 0 60000 65536"/>
                <a:gd name="T8" fmla="*/ 0 60000 65536"/>
              </a:gdLst>
              <a:ahLst/>
              <a:cxnLst>
                <a:cxn ang="T6">
                  <a:pos x="T0" y="T1"/>
                </a:cxn>
                <a:cxn ang="T7">
                  <a:pos x="T2" y="T3"/>
                </a:cxn>
                <a:cxn ang="T8">
                  <a:pos x="T4" y="T5"/>
                </a:cxn>
              </a:cxnLst>
              <a:rect l="0" t="0" r="r" b="b"/>
              <a:pathLst>
                <a:path w="14" h="11">
                  <a:moveTo>
                    <a:pt x="1" y="5"/>
                  </a:moveTo>
                  <a:cubicBezTo>
                    <a:pt x="4" y="8"/>
                    <a:pt x="9" y="11"/>
                    <a:pt x="14" y="10"/>
                  </a:cubicBezTo>
                  <a:cubicBezTo>
                    <a:pt x="14" y="4"/>
                    <a:pt x="5" y="1"/>
                    <a:pt x="0" y="0"/>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5" name="Freeform 556">
              <a:extLst>
                <a:ext uri="{FF2B5EF4-FFF2-40B4-BE49-F238E27FC236}">
                  <a16:creationId xmlns:a16="http://schemas.microsoft.com/office/drawing/2014/main" id="{E8A70589-30B3-63B2-CC79-E66B4E97B54E}"/>
                </a:ext>
              </a:extLst>
            </p:cNvPr>
            <p:cNvSpPr>
              <a:spLocks/>
            </p:cNvSpPr>
            <p:nvPr/>
          </p:nvSpPr>
          <p:spPr bwMode="auto">
            <a:xfrm>
              <a:off x="1300" y="4059"/>
              <a:ext cx="19" cy="12"/>
            </a:xfrm>
            <a:custGeom>
              <a:avLst/>
              <a:gdLst>
                <a:gd name="T0" fmla="*/ 6 w 15"/>
                <a:gd name="T1" fmla="*/ 20 h 9"/>
                <a:gd name="T2" fmla="*/ 30 w 15"/>
                <a:gd name="T3" fmla="*/ 12 h 9"/>
                <a:gd name="T4" fmla="*/ 0 w 15"/>
                <a:gd name="T5" fmla="*/ 5 h 9"/>
                <a:gd name="T6" fmla="*/ 0 60000 65536"/>
                <a:gd name="T7" fmla="*/ 0 60000 65536"/>
                <a:gd name="T8" fmla="*/ 0 60000 65536"/>
              </a:gdLst>
              <a:ahLst/>
              <a:cxnLst>
                <a:cxn ang="T6">
                  <a:pos x="T0" y="T1"/>
                </a:cxn>
                <a:cxn ang="T7">
                  <a:pos x="T2" y="T3"/>
                </a:cxn>
                <a:cxn ang="T8">
                  <a:pos x="T4" y="T5"/>
                </a:cxn>
              </a:cxnLst>
              <a:rect l="0" t="0" r="r" b="b"/>
              <a:pathLst>
                <a:path w="15" h="9">
                  <a:moveTo>
                    <a:pt x="3" y="8"/>
                  </a:moveTo>
                  <a:cubicBezTo>
                    <a:pt x="6" y="8"/>
                    <a:pt x="15" y="9"/>
                    <a:pt x="15" y="5"/>
                  </a:cubicBezTo>
                  <a:cubicBezTo>
                    <a:pt x="11" y="2"/>
                    <a:pt x="5" y="0"/>
                    <a:pt x="0"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6" name="Freeform 557">
              <a:extLst>
                <a:ext uri="{FF2B5EF4-FFF2-40B4-BE49-F238E27FC236}">
                  <a16:creationId xmlns:a16="http://schemas.microsoft.com/office/drawing/2014/main" id="{2C5B54A7-0E53-DB77-B0A9-C24D41C60982}"/>
                </a:ext>
              </a:extLst>
            </p:cNvPr>
            <p:cNvSpPr>
              <a:spLocks/>
            </p:cNvSpPr>
            <p:nvPr/>
          </p:nvSpPr>
          <p:spPr bwMode="auto">
            <a:xfrm>
              <a:off x="1565" y="4068"/>
              <a:ext cx="20" cy="15"/>
            </a:xfrm>
            <a:custGeom>
              <a:avLst/>
              <a:gdLst>
                <a:gd name="T0" fmla="*/ 5 w 16"/>
                <a:gd name="T1" fmla="*/ 20 h 11"/>
                <a:gd name="T2" fmla="*/ 31 w 16"/>
                <a:gd name="T3" fmla="*/ 14 h 11"/>
                <a:gd name="T4" fmla="*/ 0 w 16"/>
                <a:gd name="T5" fmla="*/ 5 h 11"/>
                <a:gd name="T6" fmla="*/ 0 60000 65536"/>
                <a:gd name="T7" fmla="*/ 0 60000 65536"/>
                <a:gd name="T8" fmla="*/ 0 60000 65536"/>
              </a:gdLst>
              <a:ahLst/>
              <a:cxnLst>
                <a:cxn ang="T6">
                  <a:pos x="T0" y="T1"/>
                </a:cxn>
                <a:cxn ang="T7">
                  <a:pos x="T2" y="T3"/>
                </a:cxn>
                <a:cxn ang="T8">
                  <a:pos x="T4" y="T5"/>
                </a:cxn>
              </a:cxnLst>
              <a:rect l="0" t="0" r="r" b="b"/>
              <a:pathLst>
                <a:path w="16" h="11">
                  <a:moveTo>
                    <a:pt x="2" y="8"/>
                  </a:moveTo>
                  <a:cubicBezTo>
                    <a:pt x="6" y="10"/>
                    <a:pt x="14" y="11"/>
                    <a:pt x="16" y="5"/>
                  </a:cubicBezTo>
                  <a:cubicBezTo>
                    <a:pt x="12" y="2"/>
                    <a:pt x="5" y="0"/>
                    <a:pt x="0" y="2"/>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7" name="Freeform 558">
              <a:extLst>
                <a:ext uri="{FF2B5EF4-FFF2-40B4-BE49-F238E27FC236}">
                  <a16:creationId xmlns:a16="http://schemas.microsoft.com/office/drawing/2014/main" id="{5A5A426D-3AEF-91F9-408A-C36060FCAFB1}"/>
                </a:ext>
              </a:extLst>
            </p:cNvPr>
            <p:cNvSpPr>
              <a:spLocks/>
            </p:cNvSpPr>
            <p:nvPr/>
          </p:nvSpPr>
          <p:spPr bwMode="auto">
            <a:xfrm>
              <a:off x="1624" y="4060"/>
              <a:ext cx="21" cy="12"/>
            </a:xfrm>
            <a:custGeom>
              <a:avLst/>
              <a:gdLst>
                <a:gd name="T0" fmla="*/ 7 w 16"/>
                <a:gd name="T1" fmla="*/ 21 h 9"/>
                <a:gd name="T2" fmla="*/ 34 w 16"/>
                <a:gd name="T3" fmla="*/ 12 h 9"/>
                <a:gd name="T4" fmla="*/ 0 w 16"/>
                <a:gd name="T5" fmla="*/ 12 h 9"/>
                <a:gd name="T6" fmla="*/ 0 60000 65536"/>
                <a:gd name="T7" fmla="*/ 0 60000 65536"/>
                <a:gd name="T8" fmla="*/ 0 60000 65536"/>
              </a:gdLst>
              <a:ahLst/>
              <a:cxnLst>
                <a:cxn ang="T6">
                  <a:pos x="T0" y="T1"/>
                </a:cxn>
                <a:cxn ang="T7">
                  <a:pos x="T2" y="T3"/>
                </a:cxn>
                <a:cxn ang="T8">
                  <a:pos x="T4" y="T5"/>
                </a:cxn>
              </a:cxnLst>
              <a:rect l="0" t="0" r="r" b="b"/>
              <a:pathLst>
                <a:path w="16" h="9">
                  <a:moveTo>
                    <a:pt x="3" y="9"/>
                  </a:moveTo>
                  <a:cubicBezTo>
                    <a:pt x="5" y="9"/>
                    <a:pt x="15" y="9"/>
                    <a:pt x="15" y="5"/>
                  </a:cubicBezTo>
                  <a:cubicBezTo>
                    <a:pt x="16" y="0"/>
                    <a:pt x="3" y="4"/>
                    <a:pt x="0" y="5"/>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8" name="Freeform 559">
              <a:extLst>
                <a:ext uri="{FF2B5EF4-FFF2-40B4-BE49-F238E27FC236}">
                  <a16:creationId xmlns:a16="http://schemas.microsoft.com/office/drawing/2014/main" id="{76071586-54E7-1509-A4EA-F420019E224F}"/>
                </a:ext>
              </a:extLst>
            </p:cNvPr>
            <p:cNvSpPr>
              <a:spLocks/>
            </p:cNvSpPr>
            <p:nvPr/>
          </p:nvSpPr>
          <p:spPr bwMode="auto">
            <a:xfrm>
              <a:off x="1657" y="4052"/>
              <a:ext cx="18" cy="14"/>
            </a:xfrm>
            <a:custGeom>
              <a:avLst/>
              <a:gdLst>
                <a:gd name="T0" fmla="*/ 8 w 14"/>
                <a:gd name="T1" fmla="*/ 28 h 10"/>
                <a:gd name="T2" fmla="*/ 30 w 14"/>
                <a:gd name="T3" fmla="*/ 6 h 10"/>
                <a:gd name="T4" fmla="*/ 0 w 14"/>
                <a:gd name="T5" fmla="*/ 8 h 10"/>
                <a:gd name="T6" fmla="*/ 0 60000 65536"/>
                <a:gd name="T7" fmla="*/ 0 60000 65536"/>
                <a:gd name="T8" fmla="*/ 0 60000 65536"/>
              </a:gdLst>
              <a:ahLst/>
              <a:cxnLst>
                <a:cxn ang="T6">
                  <a:pos x="T0" y="T1"/>
                </a:cxn>
                <a:cxn ang="T7">
                  <a:pos x="T2" y="T3"/>
                </a:cxn>
                <a:cxn ang="T8">
                  <a:pos x="T4" y="T5"/>
                </a:cxn>
              </a:cxnLst>
              <a:rect l="0" t="0" r="r" b="b"/>
              <a:pathLst>
                <a:path w="14" h="10">
                  <a:moveTo>
                    <a:pt x="4" y="10"/>
                  </a:moveTo>
                  <a:cubicBezTo>
                    <a:pt x="8" y="9"/>
                    <a:pt x="13" y="6"/>
                    <a:pt x="14" y="2"/>
                  </a:cubicBezTo>
                  <a:cubicBezTo>
                    <a:pt x="10" y="0"/>
                    <a:pt x="3" y="1"/>
                    <a:pt x="0" y="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49" name="Freeform 560">
              <a:extLst>
                <a:ext uri="{FF2B5EF4-FFF2-40B4-BE49-F238E27FC236}">
                  <a16:creationId xmlns:a16="http://schemas.microsoft.com/office/drawing/2014/main" id="{BFB3EDBB-3952-AB8E-AFA1-C04D36A33ED3}"/>
                </a:ext>
              </a:extLst>
            </p:cNvPr>
            <p:cNvSpPr>
              <a:spLocks/>
            </p:cNvSpPr>
            <p:nvPr/>
          </p:nvSpPr>
          <p:spPr bwMode="auto">
            <a:xfrm>
              <a:off x="1682" y="4037"/>
              <a:ext cx="17" cy="15"/>
            </a:xfrm>
            <a:custGeom>
              <a:avLst/>
              <a:gdLst>
                <a:gd name="T0" fmla="*/ 5 w 13"/>
                <a:gd name="T1" fmla="*/ 27 h 11"/>
                <a:gd name="T2" fmla="*/ 27 w 13"/>
                <a:gd name="T3" fmla="*/ 0 h 11"/>
                <a:gd name="T4" fmla="*/ 0 w 13"/>
                <a:gd name="T5" fmla="*/ 19 h 11"/>
                <a:gd name="T6" fmla="*/ 0 60000 65536"/>
                <a:gd name="T7" fmla="*/ 0 60000 65536"/>
                <a:gd name="T8" fmla="*/ 0 60000 65536"/>
              </a:gdLst>
              <a:ahLst/>
              <a:cxnLst>
                <a:cxn ang="T6">
                  <a:pos x="T0" y="T1"/>
                </a:cxn>
                <a:cxn ang="T7">
                  <a:pos x="T2" y="T3"/>
                </a:cxn>
                <a:cxn ang="T8">
                  <a:pos x="T4" y="T5"/>
                </a:cxn>
              </a:cxnLst>
              <a:rect l="0" t="0" r="r" b="b"/>
              <a:pathLst>
                <a:path w="13" h="11">
                  <a:moveTo>
                    <a:pt x="2" y="11"/>
                  </a:moveTo>
                  <a:cubicBezTo>
                    <a:pt x="6" y="10"/>
                    <a:pt x="13" y="4"/>
                    <a:pt x="12" y="0"/>
                  </a:cubicBezTo>
                  <a:cubicBezTo>
                    <a:pt x="8" y="0"/>
                    <a:pt x="1" y="2"/>
                    <a:pt x="0" y="7"/>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50" name="Freeform 561">
              <a:extLst>
                <a:ext uri="{FF2B5EF4-FFF2-40B4-BE49-F238E27FC236}">
                  <a16:creationId xmlns:a16="http://schemas.microsoft.com/office/drawing/2014/main" id="{BD0A760D-27B8-D68C-E6BF-6C8C4B48BD25}"/>
                </a:ext>
              </a:extLst>
            </p:cNvPr>
            <p:cNvSpPr>
              <a:spLocks/>
            </p:cNvSpPr>
            <p:nvPr/>
          </p:nvSpPr>
          <p:spPr bwMode="auto">
            <a:xfrm>
              <a:off x="1697" y="4014"/>
              <a:ext cx="13" cy="18"/>
            </a:xfrm>
            <a:custGeom>
              <a:avLst/>
              <a:gdLst>
                <a:gd name="T0" fmla="*/ 13 w 10"/>
                <a:gd name="T1" fmla="*/ 35 h 13"/>
                <a:gd name="T2" fmla="*/ 12 w 10"/>
                <a:gd name="T3" fmla="*/ 0 h 13"/>
                <a:gd name="T4" fmla="*/ 0 w 10"/>
                <a:gd name="T5" fmla="*/ 35 h 13"/>
                <a:gd name="T6" fmla="*/ 0 60000 65536"/>
                <a:gd name="T7" fmla="*/ 0 60000 65536"/>
                <a:gd name="T8" fmla="*/ 0 60000 65536"/>
              </a:gdLst>
              <a:ahLst/>
              <a:cxnLst>
                <a:cxn ang="T6">
                  <a:pos x="T0" y="T1"/>
                </a:cxn>
                <a:cxn ang="T7">
                  <a:pos x="T2" y="T3"/>
                </a:cxn>
                <a:cxn ang="T8">
                  <a:pos x="T4" y="T5"/>
                </a:cxn>
              </a:cxnLst>
              <a:rect l="0" t="0" r="r" b="b"/>
              <a:pathLst>
                <a:path w="10" h="13">
                  <a:moveTo>
                    <a:pt x="6" y="13"/>
                  </a:moveTo>
                  <a:cubicBezTo>
                    <a:pt x="9" y="11"/>
                    <a:pt x="10" y="0"/>
                    <a:pt x="5" y="0"/>
                  </a:cubicBezTo>
                  <a:cubicBezTo>
                    <a:pt x="1" y="0"/>
                    <a:pt x="0" y="10"/>
                    <a:pt x="0" y="13"/>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51" name="Freeform 562">
              <a:extLst>
                <a:ext uri="{FF2B5EF4-FFF2-40B4-BE49-F238E27FC236}">
                  <a16:creationId xmlns:a16="http://schemas.microsoft.com/office/drawing/2014/main" id="{3DC3211B-DBD0-7DB7-D9EF-A1B34AD99E1E}"/>
                </a:ext>
              </a:extLst>
            </p:cNvPr>
            <p:cNvSpPr>
              <a:spLocks/>
            </p:cNvSpPr>
            <p:nvPr/>
          </p:nvSpPr>
          <p:spPr bwMode="auto">
            <a:xfrm>
              <a:off x="1359" y="4066"/>
              <a:ext cx="20" cy="16"/>
            </a:xfrm>
            <a:custGeom>
              <a:avLst/>
              <a:gdLst>
                <a:gd name="T0" fmla="*/ 6 w 16"/>
                <a:gd name="T1" fmla="*/ 27 h 12"/>
                <a:gd name="T2" fmla="*/ 31 w 16"/>
                <a:gd name="T3" fmla="*/ 16 h 12"/>
                <a:gd name="T4" fmla="*/ 0 w 16"/>
                <a:gd name="T5" fmla="*/ 9 h 12"/>
                <a:gd name="T6" fmla="*/ 0 60000 65536"/>
                <a:gd name="T7" fmla="*/ 0 60000 65536"/>
                <a:gd name="T8" fmla="*/ 0 60000 65536"/>
              </a:gdLst>
              <a:ahLst/>
              <a:cxnLst>
                <a:cxn ang="T6">
                  <a:pos x="T0" y="T1"/>
                </a:cxn>
                <a:cxn ang="T7">
                  <a:pos x="T2" y="T3"/>
                </a:cxn>
                <a:cxn ang="T8">
                  <a:pos x="T4" y="T5"/>
                </a:cxn>
              </a:cxnLst>
              <a:rect l="0" t="0" r="r" b="b"/>
              <a:pathLst>
                <a:path w="16" h="12">
                  <a:moveTo>
                    <a:pt x="3" y="11"/>
                  </a:moveTo>
                  <a:cubicBezTo>
                    <a:pt x="7" y="10"/>
                    <a:pt x="15" y="12"/>
                    <a:pt x="16" y="7"/>
                  </a:cubicBezTo>
                  <a:cubicBezTo>
                    <a:pt x="16" y="0"/>
                    <a:pt x="4" y="5"/>
                    <a:pt x="0" y="4"/>
                  </a:cubicBezTo>
                </a:path>
              </a:pathLst>
            </a:custGeom>
            <a:noFill/>
            <a:ln w="7938" cap="flat">
              <a:solidFill>
                <a:srgbClr val="FEF6F2"/>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sz="1350"/>
            </a:p>
          </p:txBody>
        </p:sp>
        <p:sp>
          <p:nvSpPr>
            <p:cNvPr id="652" name="Freeform 563">
              <a:extLst>
                <a:ext uri="{FF2B5EF4-FFF2-40B4-BE49-F238E27FC236}">
                  <a16:creationId xmlns:a16="http://schemas.microsoft.com/office/drawing/2014/main" id="{7E4819C9-BBEE-2E46-5F54-708A47BEAF38}"/>
                </a:ext>
              </a:extLst>
            </p:cNvPr>
            <p:cNvSpPr>
              <a:spLocks/>
            </p:cNvSpPr>
            <p:nvPr/>
          </p:nvSpPr>
          <p:spPr bwMode="auto">
            <a:xfrm>
              <a:off x="1879" y="2455"/>
              <a:ext cx="131" cy="75"/>
            </a:xfrm>
            <a:custGeom>
              <a:avLst/>
              <a:gdLst>
                <a:gd name="T0" fmla="*/ 140 w 101"/>
                <a:gd name="T1" fmla="*/ 121 h 55"/>
                <a:gd name="T2" fmla="*/ 0 w 101"/>
                <a:gd name="T3" fmla="*/ 75 h 55"/>
                <a:gd name="T4" fmla="*/ 21 w 101"/>
                <a:gd name="T5" fmla="*/ 61 h 55"/>
                <a:gd name="T6" fmla="*/ 132 w 101"/>
                <a:gd name="T7" fmla="*/ 98 h 55"/>
                <a:gd name="T8" fmla="*/ 193 w 101"/>
                <a:gd name="T9" fmla="*/ 1 h 55"/>
                <a:gd name="T10" fmla="*/ 215 w 101"/>
                <a:gd name="T11" fmla="*/ 0 h 55"/>
                <a:gd name="T12" fmla="*/ 140 w 101"/>
                <a:gd name="T13" fmla="*/ 121 h 5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1" h="55">
                  <a:moveTo>
                    <a:pt x="64" y="48"/>
                  </a:moveTo>
                  <a:cubicBezTo>
                    <a:pt x="42" y="55"/>
                    <a:pt x="13" y="51"/>
                    <a:pt x="0" y="29"/>
                  </a:cubicBezTo>
                  <a:cubicBezTo>
                    <a:pt x="9" y="24"/>
                    <a:pt x="9" y="24"/>
                    <a:pt x="9" y="24"/>
                  </a:cubicBezTo>
                  <a:cubicBezTo>
                    <a:pt x="19" y="41"/>
                    <a:pt x="42" y="45"/>
                    <a:pt x="61" y="39"/>
                  </a:cubicBezTo>
                  <a:cubicBezTo>
                    <a:pt x="76" y="34"/>
                    <a:pt x="91" y="22"/>
                    <a:pt x="89" y="1"/>
                  </a:cubicBezTo>
                  <a:cubicBezTo>
                    <a:pt x="99" y="0"/>
                    <a:pt x="99" y="0"/>
                    <a:pt x="99" y="0"/>
                  </a:cubicBezTo>
                  <a:cubicBezTo>
                    <a:pt x="101" y="22"/>
                    <a:pt x="87" y="41"/>
                    <a:pt x="64" y="48"/>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3" name="Freeform 564">
              <a:extLst>
                <a:ext uri="{FF2B5EF4-FFF2-40B4-BE49-F238E27FC236}">
                  <a16:creationId xmlns:a16="http://schemas.microsoft.com/office/drawing/2014/main" id="{07FDA566-3274-E427-0BB6-FA85A09A3C55}"/>
                </a:ext>
              </a:extLst>
            </p:cNvPr>
            <p:cNvSpPr>
              <a:spLocks/>
            </p:cNvSpPr>
            <p:nvPr/>
          </p:nvSpPr>
          <p:spPr bwMode="auto">
            <a:xfrm>
              <a:off x="1871" y="2305"/>
              <a:ext cx="206" cy="299"/>
            </a:xfrm>
            <a:custGeom>
              <a:avLst/>
              <a:gdLst>
                <a:gd name="T0" fmla="*/ 192 w 158"/>
                <a:gd name="T1" fmla="*/ 149 h 221"/>
                <a:gd name="T2" fmla="*/ 219 w 158"/>
                <a:gd name="T3" fmla="*/ 230 h 221"/>
                <a:gd name="T4" fmla="*/ 241 w 158"/>
                <a:gd name="T5" fmla="*/ 260 h 221"/>
                <a:gd name="T6" fmla="*/ 351 w 158"/>
                <a:gd name="T7" fmla="*/ 448 h 221"/>
                <a:gd name="T8" fmla="*/ 348 w 158"/>
                <a:gd name="T9" fmla="*/ 446 h 221"/>
                <a:gd name="T10" fmla="*/ 241 w 158"/>
                <a:gd name="T11" fmla="*/ 281 h 221"/>
                <a:gd name="T12" fmla="*/ 233 w 158"/>
                <a:gd name="T13" fmla="*/ 292 h 221"/>
                <a:gd name="T14" fmla="*/ 235 w 158"/>
                <a:gd name="T15" fmla="*/ 304 h 221"/>
                <a:gd name="T16" fmla="*/ 246 w 158"/>
                <a:gd name="T17" fmla="*/ 330 h 221"/>
                <a:gd name="T18" fmla="*/ 308 w 158"/>
                <a:gd name="T19" fmla="*/ 406 h 221"/>
                <a:gd name="T20" fmla="*/ 306 w 158"/>
                <a:gd name="T21" fmla="*/ 409 h 221"/>
                <a:gd name="T22" fmla="*/ 243 w 158"/>
                <a:gd name="T23" fmla="*/ 352 h 221"/>
                <a:gd name="T24" fmla="*/ 235 w 158"/>
                <a:gd name="T25" fmla="*/ 357 h 221"/>
                <a:gd name="T26" fmla="*/ 228 w 158"/>
                <a:gd name="T27" fmla="*/ 405 h 221"/>
                <a:gd name="T28" fmla="*/ 145 w 158"/>
                <a:gd name="T29" fmla="*/ 538 h 221"/>
                <a:gd name="T30" fmla="*/ 68 w 158"/>
                <a:gd name="T31" fmla="*/ 518 h 221"/>
                <a:gd name="T32" fmla="*/ 29 w 158"/>
                <a:gd name="T33" fmla="*/ 287 h 221"/>
                <a:gd name="T34" fmla="*/ 23 w 158"/>
                <a:gd name="T35" fmla="*/ 9 h 221"/>
                <a:gd name="T36" fmla="*/ 44 w 158"/>
                <a:gd name="T37" fmla="*/ 0 h 221"/>
                <a:gd name="T38" fmla="*/ 50 w 158"/>
                <a:gd name="T39" fmla="*/ 296 h 221"/>
                <a:gd name="T40" fmla="*/ 82 w 158"/>
                <a:gd name="T41" fmla="*/ 498 h 221"/>
                <a:gd name="T42" fmla="*/ 138 w 158"/>
                <a:gd name="T43" fmla="*/ 514 h 221"/>
                <a:gd name="T44" fmla="*/ 206 w 158"/>
                <a:gd name="T45" fmla="*/ 395 h 221"/>
                <a:gd name="T46" fmla="*/ 169 w 158"/>
                <a:gd name="T47" fmla="*/ 160 h 22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58" h="221">
                  <a:moveTo>
                    <a:pt x="87" y="60"/>
                  </a:moveTo>
                  <a:cubicBezTo>
                    <a:pt x="91" y="71"/>
                    <a:pt x="96" y="82"/>
                    <a:pt x="99" y="93"/>
                  </a:cubicBezTo>
                  <a:cubicBezTo>
                    <a:pt x="100" y="96"/>
                    <a:pt x="107" y="103"/>
                    <a:pt x="109" y="105"/>
                  </a:cubicBezTo>
                  <a:cubicBezTo>
                    <a:pt x="134" y="122"/>
                    <a:pt x="150" y="148"/>
                    <a:pt x="158" y="181"/>
                  </a:cubicBezTo>
                  <a:cubicBezTo>
                    <a:pt x="157" y="180"/>
                    <a:pt x="157" y="180"/>
                    <a:pt x="157" y="180"/>
                  </a:cubicBezTo>
                  <a:cubicBezTo>
                    <a:pt x="150" y="151"/>
                    <a:pt x="130" y="130"/>
                    <a:pt x="109" y="114"/>
                  </a:cubicBezTo>
                  <a:cubicBezTo>
                    <a:pt x="107" y="113"/>
                    <a:pt x="105" y="115"/>
                    <a:pt x="105" y="118"/>
                  </a:cubicBezTo>
                  <a:cubicBezTo>
                    <a:pt x="106" y="119"/>
                    <a:pt x="106" y="121"/>
                    <a:pt x="106" y="123"/>
                  </a:cubicBezTo>
                  <a:cubicBezTo>
                    <a:pt x="106" y="125"/>
                    <a:pt x="109" y="132"/>
                    <a:pt x="111" y="133"/>
                  </a:cubicBezTo>
                  <a:cubicBezTo>
                    <a:pt x="122" y="141"/>
                    <a:pt x="131" y="149"/>
                    <a:pt x="139" y="164"/>
                  </a:cubicBezTo>
                  <a:cubicBezTo>
                    <a:pt x="138" y="165"/>
                    <a:pt x="138" y="165"/>
                    <a:pt x="138" y="165"/>
                  </a:cubicBezTo>
                  <a:cubicBezTo>
                    <a:pt x="131" y="153"/>
                    <a:pt x="120" y="148"/>
                    <a:pt x="110" y="142"/>
                  </a:cubicBezTo>
                  <a:cubicBezTo>
                    <a:pt x="109" y="141"/>
                    <a:pt x="106" y="143"/>
                    <a:pt x="106" y="144"/>
                  </a:cubicBezTo>
                  <a:cubicBezTo>
                    <a:pt x="106" y="150"/>
                    <a:pt x="105" y="156"/>
                    <a:pt x="103" y="163"/>
                  </a:cubicBezTo>
                  <a:cubicBezTo>
                    <a:pt x="99" y="179"/>
                    <a:pt x="87" y="210"/>
                    <a:pt x="65" y="217"/>
                  </a:cubicBezTo>
                  <a:cubicBezTo>
                    <a:pt x="57" y="220"/>
                    <a:pt x="45" y="221"/>
                    <a:pt x="31" y="209"/>
                  </a:cubicBezTo>
                  <a:cubicBezTo>
                    <a:pt x="1" y="184"/>
                    <a:pt x="0" y="143"/>
                    <a:pt x="13" y="116"/>
                  </a:cubicBezTo>
                  <a:cubicBezTo>
                    <a:pt x="31" y="74"/>
                    <a:pt x="22" y="32"/>
                    <a:pt x="11" y="4"/>
                  </a:cubicBezTo>
                  <a:cubicBezTo>
                    <a:pt x="20" y="0"/>
                    <a:pt x="20" y="0"/>
                    <a:pt x="20" y="0"/>
                  </a:cubicBezTo>
                  <a:cubicBezTo>
                    <a:pt x="32" y="30"/>
                    <a:pt x="42" y="75"/>
                    <a:pt x="22" y="120"/>
                  </a:cubicBezTo>
                  <a:cubicBezTo>
                    <a:pt x="11" y="144"/>
                    <a:pt x="11" y="180"/>
                    <a:pt x="37" y="201"/>
                  </a:cubicBezTo>
                  <a:cubicBezTo>
                    <a:pt x="46" y="208"/>
                    <a:pt x="54" y="210"/>
                    <a:pt x="62" y="208"/>
                  </a:cubicBezTo>
                  <a:cubicBezTo>
                    <a:pt x="77" y="203"/>
                    <a:pt x="89" y="180"/>
                    <a:pt x="93" y="160"/>
                  </a:cubicBezTo>
                  <a:cubicBezTo>
                    <a:pt x="102" y="122"/>
                    <a:pt x="91" y="95"/>
                    <a:pt x="77" y="64"/>
                  </a:cubicBezTo>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4" name="Freeform 565">
              <a:extLst>
                <a:ext uri="{FF2B5EF4-FFF2-40B4-BE49-F238E27FC236}">
                  <a16:creationId xmlns:a16="http://schemas.microsoft.com/office/drawing/2014/main" id="{750FCF8C-E5C3-BC1C-F560-927DAEF2A26D}"/>
                </a:ext>
              </a:extLst>
            </p:cNvPr>
            <p:cNvSpPr>
              <a:spLocks/>
            </p:cNvSpPr>
            <p:nvPr/>
          </p:nvSpPr>
          <p:spPr bwMode="auto">
            <a:xfrm>
              <a:off x="1883" y="2524"/>
              <a:ext cx="122" cy="180"/>
            </a:xfrm>
            <a:custGeom>
              <a:avLst/>
              <a:gdLst>
                <a:gd name="T0" fmla="*/ 205 w 94"/>
                <a:gd name="T1" fmla="*/ 5 h 133"/>
                <a:gd name="T2" fmla="*/ 191 w 94"/>
                <a:gd name="T3" fmla="*/ 119 h 133"/>
                <a:gd name="T4" fmla="*/ 169 w 94"/>
                <a:gd name="T5" fmla="*/ 295 h 133"/>
                <a:gd name="T6" fmla="*/ 169 w 94"/>
                <a:gd name="T7" fmla="*/ 296 h 133"/>
                <a:gd name="T8" fmla="*/ 166 w 94"/>
                <a:gd name="T9" fmla="*/ 296 h 133"/>
                <a:gd name="T10" fmla="*/ 154 w 94"/>
                <a:gd name="T11" fmla="*/ 300 h 133"/>
                <a:gd name="T12" fmla="*/ 138 w 94"/>
                <a:gd name="T13" fmla="*/ 203 h 133"/>
                <a:gd name="T14" fmla="*/ 138 w 94"/>
                <a:gd name="T15" fmla="*/ 202 h 133"/>
                <a:gd name="T16" fmla="*/ 138 w 94"/>
                <a:gd name="T17" fmla="*/ 208 h 133"/>
                <a:gd name="T18" fmla="*/ 113 w 94"/>
                <a:gd name="T19" fmla="*/ 330 h 133"/>
                <a:gd name="T20" fmla="*/ 104 w 94"/>
                <a:gd name="T21" fmla="*/ 325 h 133"/>
                <a:gd name="T22" fmla="*/ 92 w 94"/>
                <a:gd name="T23" fmla="*/ 229 h 133"/>
                <a:gd name="T24" fmla="*/ 90 w 94"/>
                <a:gd name="T25" fmla="*/ 161 h 133"/>
                <a:gd name="T26" fmla="*/ 87 w 94"/>
                <a:gd name="T27" fmla="*/ 208 h 133"/>
                <a:gd name="T28" fmla="*/ 87 w 94"/>
                <a:gd name="T29" fmla="*/ 219 h 133"/>
                <a:gd name="T30" fmla="*/ 79 w 94"/>
                <a:gd name="T31" fmla="*/ 280 h 133"/>
                <a:gd name="T32" fmla="*/ 71 w 94"/>
                <a:gd name="T33" fmla="*/ 286 h 133"/>
                <a:gd name="T34" fmla="*/ 45 w 94"/>
                <a:gd name="T35" fmla="*/ 206 h 133"/>
                <a:gd name="T36" fmla="*/ 39 w 94"/>
                <a:gd name="T37" fmla="*/ 134 h 133"/>
                <a:gd name="T38" fmla="*/ 39 w 94"/>
                <a:gd name="T39" fmla="*/ 139 h 133"/>
                <a:gd name="T40" fmla="*/ 39 w 94"/>
                <a:gd name="T41" fmla="*/ 176 h 133"/>
                <a:gd name="T42" fmla="*/ 42 w 94"/>
                <a:gd name="T43" fmla="*/ 211 h 133"/>
                <a:gd name="T44" fmla="*/ 29 w 94"/>
                <a:gd name="T45" fmla="*/ 238 h 133"/>
                <a:gd name="T46" fmla="*/ 17 w 94"/>
                <a:gd name="T47" fmla="*/ 231 h 133"/>
                <a:gd name="T48" fmla="*/ 13 w 94"/>
                <a:gd name="T49" fmla="*/ 37 h 133"/>
                <a:gd name="T50" fmla="*/ 23 w 94"/>
                <a:gd name="T51" fmla="*/ 37 h 133"/>
                <a:gd name="T52" fmla="*/ 10 w 94"/>
                <a:gd name="T53" fmla="*/ 99 h 133"/>
                <a:gd name="T54" fmla="*/ 23 w 94"/>
                <a:gd name="T55" fmla="*/ 225 h 133"/>
                <a:gd name="T56" fmla="*/ 29 w 94"/>
                <a:gd name="T57" fmla="*/ 141 h 133"/>
                <a:gd name="T58" fmla="*/ 35 w 94"/>
                <a:gd name="T59" fmla="*/ 99 h 133"/>
                <a:gd name="T60" fmla="*/ 39 w 94"/>
                <a:gd name="T61" fmla="*/ 99 h 133"/>
                <a:gd name="T62" fmla="*/ 55 w 94"/>
                <a:gd name="T63" fmla="*/ 202 h 133"/>
                <a:gd name="T64" fmla="*/ 71 w 94"/>
                <a:gd name="T65" fmla="*/ 279 h 133"/>
                <a:gd name="T66" fmla="*/ 79 w 94"/>
                <a:gd name="T67" fmla="*/ 218 h 133"/>
                <a:gd name="T68" fmla="*/ 79 w 94"/>
                <a:gd name="T69" fmla="*/ 208 h 133"/>
                <a:gd name="T70" fmla="*/ 80 w 94"/>
                <a:gd name="T71" fmla="*/ 126 h 133"/>
                <a:gd name="T72" fmla="*/ 92 w 94"/>
                <a:gd name="T73" fmla="*/ 125 h 133"/>
                <a:gd name="T74" fmla="*/ 101 w 94"/>
                <a:gd name="T75" fmla="*/ 217 h 133"/>
                <a:gd name="T76" fmla="*/ 113 w 94"/>
                <a:gd name="T77" fmla="*/ 321 h 133"/>
                <a:gd name="T78" fmla="*/ 130 w 94"/>
                <a:gd name="T79" fmla="*/ 203 h 133"/>
                <a:gd name="T80" fmla="*/ 138 w 94"/>
                <a:gd name="T81" fmla="*/ 112 h 133"/>
                <a:gd name="T82" fmla="*/ 145 w 94"/>
                <a:gd name="T83" fmla="*/ 203 h 133"/>
                <a:gd name="T84" fmla="*/ 162 w 94"/>
                <a:gd name="T85" fmla="*/ 290 h 133"/>
                <a:gd name="T86" fmla="*/ 182 w 94"/>
                <a:gd name="T87" fmla="*/ 119 h 133"/>
                <a:gd name="T88" fmla="*/ 188 w 94"/>
                <a:gd name="T89" fmla="*/ 0 h 133"/>
                <a:gd name="T90" fmla="*/ 205 w 94"/>
                <a:gd name="T91" fmla="*/ 5 h 1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94" h="133">
                  <a:moveTo>
                    <a:pt x="94" y="2"/>
                  </a:moveTo>
                  <a:cubicBezTo>
                    <a:pt x="91" y="13"/>
                    <a:pt x="87" y="30"/>
                    <a:pt x="87" y="48"/>
                  </a:cubicBezTo>
                  <a:cubicBezTo>
                    <a:pt x="86" y="77"/>
                    <a:pt x="87" y="104"/>
                    <a:pt x="77" y="119"/>
                  </a:cubicBezTo>
                  <a:cubicBezTo>
                    <a:pt x="77" y="120"/>
                    <a:pt x="77" y="120"/>
                    <a:pt x="77" y="120"/>
                  </a:cubicBezTo>
                  <a:cubicBezTo>
                    <a:pt x="76" y="120"/>
                    <a:pt x="76" y="120"/>
                    <a:pt x="76" y="120"/>
                  </a:cubicBezTo>
                  <a:cubicBezTo>
                    <a:pt x="74" y="122"/>
                    <a:pt x="72" y="121"/>
                    <a:pt x="71" y="121"/>
                  </a:cubicBezTo>
                  <a:cubicBezTo>
                    <a:pt x="65" y="118"/>
                    <a:pt x="64" y="111"/>
                    <a:pt x="63" y="82"/>
                  </a:cubicBezTo>
                  <a:cubicBezTo>
                    <a:pt x="63" y="81"/>
                    <a:pt x="63" y="81"/>
                    <a:pt x="63" y="81"/>
                  </a:cubicBezTo>
                  <a:cubicBezTo>
                    <a:pt x="63" y="82"/>
                    <a:pt x="63" y="83"/>
                    <a:pt x="63" y="84"/>
                  </a:cubicBezTo>
                  <a:cubicBezTo>
                    <a:pt x="62" y="120"/>
                    <a:pt x="60" y="132"/>
                    <a:pt x="52" y="133"/>
                  </a:cubicBezTo>
                  <a:cubicBezTo>
                    <a:pt x="48" y="131"/>
                    <a:pt x="48" y="131"/>
                    <a:pt x="48" y="131"/>
                  </a:cubicBezTo>
                  <a:cubicBezTo>
                    <a:pt x="43" y="128"/>
                    <a:pt x="43" y="118"/>
                    <a:pt x="42" y="92"/>
                  </a:cubicBezTo>
                  <a:cubicBezTo>
                    <a:pt x="42" y="84"/>
                    <a:pt x="42" y="73"/>
                    <a:pt x="41" y="65"/>
                  </a:cubicBezTo>
                  <a:cubicBezTo>
                    <a:pt x="40" y="71"/>
                    <a:pt x="40" y="78"/>
                    <a:pt x="40" y="84"/>
                  </a:cubicBezTo>
                  <a:cubicBezTo>
                    <a:pt x="40" y="85"/>
                    <a:pt x="40" y="88"/>
                    <a:pt x="40" y="89"/>
                  </a:cubicBezTo>
                  <a:cubicBezTo>
                    <a:pt x="40" y="108"/>
                    <a:pt x="40" y="110"/>
                    <a:pt x="36" y="113"/>
                  </a:cubicBezTo>
                  <a:cubicBezTo>
                    <a:pt x="32" y="115"/>
                    <a:pt x="32" y="115"/>
                    <a:pt x="32" y="115"/>
                  </a:cubicBezTo>
                  <a:cubicBezTo>
                    <a:pt x="26" y="115"/>
                    <a:pt x="24" y="111"/>
                    <a:pt x="21" y="83"/>
                  </a:cubicBezTo>
                  <a:cubicBezTo>
                    <a:pt x="20" y="74"/>
                    <a:pt x="19" y="62"/>
                    <a:pt x="18" y="54"/>
                  </a:cubicBezTo>
                  <a:cubicBezTo>
                    <a:pt x="18" y="55"/>
                    <a:pt x="18" y="55"/>
                    <a:pt x="18" y="56"/>
                  </a:cubicBezTo>
                  <a:cubicBezTo>
                    <a:pt x="18" y="61"/>
                    <a:pt x="18" y="66"/>
                    <a:pt x="18" y="71"/>
                  </a:cubicBezTo>
                  <a:cubicBezTo>
                    <a:pt x="18" y="76"/>
                    <a:pt x="19" y="81"/>
                    <a:pt x="19" y="85"/>
                  </a:cubicBezTo>
                  <a:cubicBezTo>
                    <a:pt x="19" y="94"/>
                    <a:pt x="18" y="95"/>
                    <a:pt x="13" y="96"/>
                  </a:cubicBezTo>
                  <a:cubicBezTo>
                    <a:pt x="12" y="96"/>
                    <a:pt x="10" y="95"/>
                    <a:pt x="8" y="93"/>
                  </a:cubicBezTo>
                  <a:cubicBezTo>
                    <a:pt x="1" y="83"/>
                    <a:pt x="0" y="32"/>
                    <a:pt x="6" y="15"/>
                  </a:cubicBezTo>
                  <a:cubicBezTo>
                    <a:pt x="11" y="15"/>
                    <a:pt x="11" y="15"/>
                    <a:pt x="11" y="15"/>
                  </a:cubicBezTo>
                  <a:cubicBezTo>
                    <a:pt x="9" y="20"/>
                    <a:pt x="5" y="29"/>
                    <a:pt x="5" y="40"/>
                  </a:cubicBezTo>
                  <a:cubicBezTo>
                    <a:pt x="5" y="53"/>
                    <a:pt x="7" y="91"/>
                    <a:pt x="11" y="91"/>
                  </a:cubicBezTo>
                  <a:cubicBezTo>
                    <a:pt x="19" y="91"/>
                    <a:pt x="13" y="65"/>
                    <a:pt x="13" y="57"/>
                  </a:cubicBezTo>
                  <a:cubicBezTo>
                    <a:pt x="13" y="49"/>
                    <a:pt x="13" y="42"/>
                    <a:pt x="16" y="40"/>
                  </a:cubicBezTo>
                  <a:cubicBezTo>
                    <a:pt x="17" y="38"/>
                    <a:pt x="16" y="40"/>
                    <a:pt x="18" y="40"/>
                  </a:cubicBezTo>
                  <a:cubicBezTo>
                    <a:pt x="24" y="41"/>
                    <a:pt x="22" y="52"/>
                    <a:pt x="25" y="81"/>
                  </a:cubicBezTo>
                  <a:cubicBezTo>
                    <a:pt x="25" y="88"/>
                    <a:pt x="27" y="111"/>
                    <a:pt x="32" y="112"/>
                  </a:cubicBezTo>
                  <a:cubicBezTo>
                    <a:pt x="37" y="112"/>
                    <a:pt x="36" y="93"/>
                    <a:pt x="36" y="88"/>
                  </a:cubicBezTo>
                  <a:cubicBezTo>
                    <a:pt x="36" y="87"/>
                    <a:pt x="36" y="85"/>
                    <a:pt x="36" y="84"/>
                  </a:cubicBezTo>
                  <a:cubicBezTo>
                    <a:pt x="36" y="62"/>
                    <a:pt x="33" y="54"/>
                    <a:pt x="37" y="51"/>
                  </a:cubicBezTo>
                  <a:cubicBezTo>
                    <a:pt x="38" y="50"/>
                    <a:pt x="40" y="50"/>
                    <a:pt x="42" y="50"/>
                  </a:cubicBezTo>
                  <a:cubicBezTo>
                    <a:pt x="48" y="52"/>
                    <a:pt x="45" y="58"/>
                    <a:pt x="46" y="87"/>
                  </a:cubicBezTo>
                  <a:cubicBezTo>
                    <a:pt x="46" y="97"/>
                    <a:pt x="44" y="128"/>
                    <a:pt x="52" y="129"/>
                  </a:cubicBezTo>
                  <a:cubicBezTo>
                    <a:pt x="59" y="129"/>
                    <a:pt x="58" y="93"/>
                    <a:pt x="59" y="82"/>
                  </a:cubicBezTo>
                  <a:cubicBezTo>
                    <a:pt x="59" y="52"/>
                    <a:pt x="56" y="45"/>
                    <a:pt x="63" y="45"/>
                  </a:cubicBezTo>
                  <a:cubicBezTo>
                    <a:pt x="69" y="46"/>
                    <a:pt x="65" y="54"/>
                    <a:pt x="66" y="82"/>
                  </a:cubicBezTo>
                  <a:cubicBezTo>
                    <a:pt x="67" y="92"/>
                    <a:pt x="66" y="116"/>
                    <a:pt x="74" y="117"/>
                  </a:cubicBezTo>
                  <a:cubicBezTo>
                    <a:pt x="82" y="119"/>
                    <a:pt x="83" y="72"/>
                    <a:pt x="83" y="48"/>
                  </a:cubicBezTo>
                  <a:cubicBezTo>
                    <a:pt x="84" y="29"/>
                    <a:pt x="83" y="11"/>
                    <a:pt x="86" y="0"/>
                  </a:cubicBezTo>
                  <a:lnTo>
                    <a:pt x="94" y="2"/>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5" name="Freeform 566">
              <a:extLst>
                <a:ext uri="{FF2B5EF4-FFF2-40B4-BE49-F238E27FC236}">
                  <a16:creationId xmlns:a16="http://schemas.microsoft.com/office/drawing/2014/main" id="{F865C853-A06D-656B-5F16-B07CF484A368}"/>
                </a:ext>
              </a:extLst>
            </p:cNvPr>
            <p:cNvSpPr>
              <a:spLocks/>
            </p:cNvSpPr>
            <p:nvPr/>
          </p:nvSpPr>
          <p:spPr bwMode="auto">
            <a:xfrm>
              <a:off x="1966" y="2601"/>
              <a:ext cx="25" cy="14"/>
            </a:xfrm>
            <a:custGeom>
              <a:avLst/>
              <a:gdLst>
                <a:gd name="T0" fmla="*/ 43 w 19"/>
                <a:gd name="T1" fmla="*/ 0 h 10"/>
                <a:gd name="T2" fmla="*/ 42 w 19"/>
                <a:gd name="T3" fmla="*/ 14 h 10"/>
                <a:gd name="T4" fmla="*/ 9 w 19"/>
                <a:gd name="T5" fmla="*/ 21 h 10"/>
                <a:gd name="T6" fmla="*/ 1 w 19"/>
                <a:gd name="T7" fmla="*/ 28 h 10"/>
                <a:gd name="T8" fmla="*/ 0 w 19"/>
                <a:gd name="T9" fmla="*/ 15 h 10"/>
                <a:gd name="T10" fmla="*/ 12 w 19"/>
                <a:gd name="T11" fmla="*/ 11 h 10"/>
                <a:gd name="T12" fmla="*/ 43 w 19"/>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10">
                  <a:moveTo>
                    <a:pt x="19" y="0"/>
                  </a:moveTo>
                  <a:cubicBezTo>
                    <a:pt x="18" y="5"/>
                    <a:pt x="18" y="5"/>
                    <a:pt x="18" y="5"/>
                  </a:cubicBezTo>
                  <a:cubicBezTo>
                    <a:pt x="14" y="5"/>
                    <a:pt x="7" y="6"/>
                    <a:pt x="4" y="8"/>
                  </a:cubicBezTo>
                  <a:cubicBezTo>
                    <a:pt x="1" y="10"/>
                    <a:pt x="1" y="10"/>
                    <a:pt x="1" y="10"/>
                  </a:cubicBezTo>
                  <a:cubicBezTo>
                    <a:pt x="0" y="6"/>
                    <a:pt x="0" y="6"/>
                    <a:pt x="0" y="6"/>
                  </a:cubicBezTo>
                  <a:cubicBezTo>
                    <a:pt x="5" y="4"/>
                    <a:pt x="5" y="4"/>
                    <a:pt x="5" y="4"/>
                  </a:cubicBezTo>
                  <a:cubicBezTo>
                    <a:pt x="8" y="2"/>
                    <a:pt x="12" y="0"/>
                    <a:pt x="19" y="0"/>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6" name="Freeform 567">
              <a:extLst>
                <a:ext uri="{FF2B5EF4-FFF2-40B4-BE49-F238E27FC236}">
                  <a16:creationId xmlns:a16="http://schemas.microsoft.com/office/drawing/2014/main" id="{39621047-AA46-E83F-3770-2E825EA17A6A}"/>
                </a:ext>
              </a:extLst>
            </p:cNvPr>
            <p:cNvSpPr>
              <a:spLocks/>
            </p:cNvSpPr>
            <p:nvPr/>
          </p:nvSpPr>
          <p:spPr bwMode="auto">
            <a:xfrm>
              <a:off x="1909" y="2606"/>
              <a:ext cx="22" cy="14"/>
            </a:xfrm>
            <a:custGeom>
              <a:avLst/>
              <a:gdLst>
                <a:gd name="T0" fmla="*/ 35 w 17"/>
                <a:gd name="T1" fmla="*/ 15 h 10"/>
                <a:gd name="T2" fmla="*/ 36 w 17"/>
                <a:gd name="T3" fmla="*/ 15 h 10"/>
                <a:gd name="T4" fmla="*/ 35 w 17"/>
                <a:gd name="T5" fmla="*/ 28 h 10"/>
                <a:gd name="T6" fmla="*/ 35 w 17"/>
                <a:gd name="T7" fmla="*/ 28 h 10"/>
                <a:gd name="T8" fmla="*/ 0 w 17"/>
                <a:gd name="T9" fmla="*/ 8 h 10"/>
                <a:gd name="T10" fmla="*/ 5 w 17"/>
                <a:gd name="T11" fmla="*/ 0 h 10"/>
                <a:gd name="T12" fmla="*/ 5 w 17"/>
                <a:gd name="T13" fmla="*/ 0 h 10"/>
                <a:gd name="T14" fmla="*/ 35 w 17"/>
                <a:gd name="T15" fmla="*/ 15 h 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7" h="10">
                  <a:moveTo>
                    <a:pt x="16" y="6"/>
                  </a:moveTo>
                  <a:cubicBezTo>
                    <a:pt x="17" y="6"/>
                    <a:pt x="17" y="6"/>
                    <a:pt x="17" y="6"/>
                  </a:cubicBezTo>
                  <a:cubicBezTo>
                    <a:pt x="16" y="10"/>
                    <a:pt x="16" y="10"/>
                    <a:pt x="16" y="10"/>
                  </a:cubicBezTo>
                  <a:cubicBezTo>
                    <a:pt x="16" y="10"/>
                    <a:pt x="16" y="10"/>
                    <a:pt x="16" y="10"/>
                  </a:cubicBezTo>
                  <a:cubicBezTo>
                    <a:pt x="9" y="9"/>
                    <a:pt x="3" y="8"/>
                    <a:pt x="0" y="3"/>
                  </a:cubicBezTo>
                  <a:cubicBezTo>
                    <a:pt x="2" y="0"/>
                    <a:pt x="2" y="0"/>
                    <a:pt x="2" y="0"/>
                  </a:cubicBezTo>
                  <a:cubicBezTo>
                    <a:pt x="2" y="0"/>
                    <a:pt x="2" y="0"/>
                    <a:pt x="2" y="0"/>
                  </a:cubicBezTo>
                  <a:cubicBezTo>
                    <a:pt x="3" y="1"/>
                    <a:pt x="9" y="4"/>
                    <a:pt x="16" y="6"/>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7" name="Freeform 568">
              <a:extLst>
                <a:ext uri="{FF2B5EF4-FFF2-40B4-BE49-F238E27FC236}">
                  <a16:creationId xmlns:a16="http://schemas.microsoft.com/office/drawing/2014/main" id="{225887AC-EEC3-3786-362B-AB49334B4DE6}"/>
                </a:ext>
              </a:extLst>
            </p:cNvPr>
            <p:cNvSpPr>
              <a:spLocks/>
            </p:cNvSpPr>
            <p:nvPr/>
          </p:nvSpPr>
          <p:spPr bwMode="auto">
            <a:xfrm>
              <a:off x="1959" y="2516"/>
              <a:ext cx="28" cy="54"/>
            </a:xfrm>
            <a:custGeom>
              <a:avLst/>
              <a:gdLst>
                <a:gd name="T0" fmla="*/ 27 w 21"/>
                <a:gd name="T1" fmla="*/ 27 h 40"/>
                <a:gd name="T2" fmla="*/ 36 w 21"/>
                <a:gd name="T3" fmla="*/ 57 h 40"/>
                <a:gd name="T4" fmla="*/ 37 w 21"/>
                <a:gd name="T5" fmla="*/ 63 h 40"/>
                <a:gd name="T6" fmla="*/ 48 w 21"/>
                <a:gd name="T7" fmla="*/ 99 h 40"/>
                <a:gd name="T8" fmla="*/ 28 w 21"/>
                <a:gd name="T9" fmla="*/ 97 h 40"/>
                <a:gd name="T10" fmla="*/ 23 w 21"/>
                <a:gd name="T11" fmla="*/ 74 h 40"/>
                <a:gd name="T12" fmla="*/ 20 w 21"/>
                <a:gd name="T13" fmla="*/ 66 h 40"/>
                <a:gd name="T14" fmla="*/ 7 w 21"/>
                <a:gd name="T15" fmla="*/ 32 h 40"/>
                <a:gd name="T16" fmla="*/ 0 w 21"/>
                <a:gd name="T17" fmla="*/ 7 h 40"/>
                <a:gd name="T18" fmla="*/ 16 w 21"/>
                <a:gd name="T19" fmla="*/ 0 h 40"/>
                <a:gd name="T20" fmla="*/ 27 w 21"/>
                <a:gd name="T21" fmla="*/ 27 h 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1" h="40">
                  <a:moveTo>
                    <a:pt x="11" y="11"/>
                  </a:moveTo>
                  <a:cubicBezTo>
                    <a:pt x="12" y="15"/>
                    <a:pt x="12" y="19"/>
                    <a:pt x="15" y="23"/>
                  </a:cubicBezTo>
                  <a:cubicBezTo>
                    <a:pt x="16" y="26"/>
                    <a:pt x="16" y="26"/>
                    <a:pt x="16" y="26"/>
                  </a:cubicBezTo>
                  <a:cubicBezTo>
                    <a:pt x="19" y="30"/>
                    <a:pt x="21" y="33"/>
                    <a:pt x="20" y="40"/>
                  </a:cubicBezTo>
                  <a:cubicBezTo>
                    <a:pt x="12" y="39"/>
                    <a:pt x="12" y="39"/>
                    <a:pt x="12" y="39"/>
                  </a:cubicBezTo>
                  <a:cubicBezTo>
                    <a:pt x="13" y="35"/>
                    <a:pt x="12" y="34"/>
                    <a:pt x="10" y="30"/>
                  </a:cubicBezTo>
                  <a:cubicBezTo>
                    <a:pt x="8" y="27"/>
                    <a:pt x="8" y="27"/>
                    <a:pt x="8" y="27"/>
                  </a:cubicBezTo>
                  <a:cubicBezTo>
                    <a:pt x="5" y="22"/>
                    <a:pt x="4" y="18"/>
                    <a:pt x="3" y="13"/>
                  </a:cubicBezTo>
                  <a:cubicBezTo>
                    <a:pt x="2" y="9"/>
                    <a:pt x="1" y="6"/>
                    <a:pt x="0" y="3"/>
                  </a:cubicBezTo>
                  <a:cubicBezTo>
                    <a:pt x="7" y="0"/>
                    <a:pt x="7" y="0"/>
                    <a:pt x="7" y="0"/>
                  </a:cubicBezTo>
                  <a:cubicBezTo>
                    <a:pt x="9" y="4"/>
                    <a:pt x="10" y="8"/>
                    <a:pt x="11" y="11"/>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8" name="Freeform 569">
              <a:extLst>
                <a:ext uri="{FF2B5EF4-FFF2-40B4-BE49-F238E27FC236}">
                  <a16:creationId xmlns:a16="http://schemas.microsoft.com/office/drawing/2014/main" id="{CC2D3AF5-95EC-965E-488E-D5249C0C7518}"/>
                </a:ext>
              </a:extLst>
            </p:cNvPr>
            <p:cNvSpPr>
              <a:spLocks/>
            </p:cNvSpPr>
            <p:nvPr/>
          </p:nvSpPr>
          <p:spPr bwMode="auto">
            <a:xfrm>
              <a:off x="1933" y="2521"/>
              <a:ext cx="19" cy="75"/>
            </a:xfrm>
            <a:custGeom>
              <a:avLst/>
              <a:gdLst>
                <a:gd name="T0" fmla="*/ 20 w 14"/>
                <a:gd name="T1" fmla="*/ 0 h 55"/>
                <a:gd name="T2" fmla="*/ 26 w 14"/>
                <a:gd name="T3" fmla="*/ 48 h 55"/>
                <a:gd name="T4" fmla="*/ 30 w 14"/>
                <a:gd name="T5" fmla="*/ 97 h 55"/>
                <a:gd name="T6" fmla="*/ 30 w 14"/>
                <a:gd name="T7" fmla="*/ 104 h 55"/>
                <a:gd name="T8" fmla="*/ 35 w 14"/>
                <a:gd name="T9" fmla="*/ 130 h 55"/>
                <a:gd name="T10" fmla="*/ 19 w 14"/>
                <a:gd name="T11" fmla="*/ 139 h 55"/>
                <a:gd name="T12" fmla="*/ 10 w 14"/>
                <a:gd name="T13" fmla="*/ 104 h 55"/>
                <a:gd name="T14" fmla="*/ 10 w 14"/>
                <a:gd name="T15" fmla="*/ 97 h 55"/>
                <a:gd name="T16" fmla="*/ 5 w 14"/>
                <a:gd name="T17" fmla="*/ 50 h 55"/>
                <a:gd name="T18" fmla="*/ 0 w 14"/>
                <a:gd name="T19" fmla="*/ 0 h 55"/>
                <a:gd name="T20" fmla="*/ 20 w 14"/>
                <a:gd name="T21" fmla="*/ 0 h 5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55">
                  <a:moveTo>
                    <a:pt x="8" y="0"/>
                  </a:moveTo>
                  <a:cubicBezTo>
                    <a:pt x="8" y="6"/>
                    <a:pt x="9" y="12"/>
                    <a:pt x="10" y="19"/>
                  </a:cubicBezTo>
                  <a:cubicBezTo>
                    <a:pt x="11" y="25"/>
                    <a:pt x="12" y="31"/>
                    <a:pt x="12" y="38"/>
                  </a:cubicBezTo>
                  <a:cubicBezTo>
                    <a:pt x="12" y="41"/>
                    <a:pt x="12" y="41"/>
                    <a:pt x="12" y="41"/>
                  </a:cubicBezTo>
                  <a:cubicBezTo>
                    <a:pt x="12" y="45"/>
                    <a:pt x="12" y="49"/>
                    <a:pt x="14" y="51"/>
                  </a:cubicBezTo>
                  <a:cubicBezTo>
                    <a:pt x="7" y="55"/>
                    <a:pt x="7" y="55"/>
                    <a:pt x="7" y="55"/>
                  </a:cubicBezTo>
                  <a:cubicBezTo>
                    <a:pt x="4" y="51"/>
                    <a:pt x="4" y="46"/>
                    <a:pt x="4" y="41"/>
                  </a:cubicBezTo>
                  <a:cubicBezTo>
                    <a:pt x="4" y="38"/>
                    <a:pt x="4" y="38"/>
                    <a:pt x="4" y="38"/>
                  </a:cubicBezTo>
                  <a:cubicBezTo>
                    <a:pt x="4" y="32"/>
                    <a:pt x="3" y="26"/>
                    <a:pt x="2" y="20"/>
                  </a:cubicBezTo>
                  <a:cubicBezTo>
                    <a:pt x="1" y="13"/>
                    <a:pt x="0" y="7"/>
                    <a:pt x="0" y="0"/>
                  </a:cubicBezTo>
                  <a:lnTo>
                    <a:pt x="8" y="0"/>
                  </a:ln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59" name="Freeform 570">
              <a:extLst>
                <a:ext uri="{FF2B5EF4-FFF2-40B4-BE49-F238E27FC236}">
                  <a16:creationId xmlns:a16="http://schemas.microsoft.com/office/drawing/2014/main" id="{1CE2F8B4-85CF-6F8B-3AA8-5FE7047B97CF}"/>
                </a:ext>
              </a:extLst>
            </p:cNvPr>
            <p:cNvSpPr>
              <a:spLocks/>
            </p:cNvSpPr>
            <p:nvPr/>
          </p:nvSpPr>
          <p:spPr bwMode="auto">
            <a:xfrm>
              <a:off x="1903" y="2519"/>
              <a:ext cx="25" cy="52"/>
            </a:xfrm>
            <a:custGeom>
              <a:avLst/>
              <a:gdLst>
                <a:gd name="T0" fmla="*/ 16 w 19"/>
                <a:gd name="T1" fmla="*/ 92 h 39"/>
                <a:gd name="T2" fmla="*/ 0 w 19"/>
                <a:gd name="T3" fmla="*/ 84 h 39"/>
                <a:gd name="T4" fmla="*/ 16 w 19"/>
                <a:gd name="T5" fmla="*/ 1 h 39"/>
                <a:gd name="T6" fmla="*/ 34 w 19"/>
                <a:gd name="T7" fmla="*/ 0 h 39"/>
                <a:gd name="T8" fmla="*/ 16 w 19"/>
                <a:gd name="T9" fmla="*/ 92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39">
                  <a:moveTo>
                    <a:pt x="7" y="39"/>
                  </a:moveTo>
                  <a:cubicBezTo>
                    <a:pt x="0" y="35"/>
                    <a:pt x="0" y="35"/>
                    <a:pt x="0" y="35"/>
                  </a:cubicBezTo>
                  <a:cubicBezTo>
                    <a:pt x="6" y="27"/>
                    <a:pt x="10" y="8"/>
                    <a:pt x="7" y="1"/>
                  </a:cubicBezTo>
                  <a:cubicBezTo>
                    <a:pt x="15" y="0"/>
                    <a:pt x="15" y="0"/>
                    <a:pt x="15" y="0"/>
                  </a:cubicBezTo>
                  <a:cubicBezTo>
                    <a:pt x="19" y="12"/>
                    <a:pt x="13" y="31"/>
                    <a:pt x="7" y="39"/>
                  </a:cubicBezTo>
                  <a:close/>
                </a:path>
              </a:pathLst>
            </a:custGeom>
            <a:solidFill>
              <a:srgbClr val="00A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0" name="Freeform 571">
              <a:extLst>
                <a:ext uri="{FF2B5EF4-FFF2-40B4-BE49-F238E27FC236}">
                  <a16:creationId xmlns:a16="http://schemas.microsoft.com/office/drawing/2014/main" id="{F3C98611-2F76-B705-8E4B-3D78F9352352}"/>
                </a:ext>
              </a:extLst>
            </p:cNvPr>
            <p:cNvSpPr>
              <a:spLocks/>
            </p:cNvSpPr>
            <p:nvPr/>
          </p:nvSpPr>
          <p:spPr bwMode="auto">
            <a:xfrm>
              <a:off x="1331" y="1992"/>
              <a:ext cx="98" cy="251"/>
            </a:xfrm>
            <a:custGeom>
              <a:avLst/>
              <a:gdLst>
                <a:gd name="T0" fmla="*/ 167 w 75"/>
                <a:gd name="T1" fmla="*/ 181 h 186"/>
                <a:gd name="T2" fmla="*/ 116 w 75"/>
                <a:gd name="T3" fmla="*/ 266 h 186"/>
                <a:gd name="T4" fmla="*/ 0 w 75"/>
                <a:gd name="T5" fmla="*/ 457 h 186"/>
                <a:gd name="T6" fmla="*/ 132 w 75"/>
                <a:gd name="T7" fmla="*/ 231 h 186"/>
                <a:gd name="T8" fmla="*/ 155 w 75"/>
                <a:gd name="T9" fmla="*/ 131 h 186"/>
                <a:gd name="T10" fmla="*/ 152 w 75"/>
                <a:gd name="T11" fmla="*/ 0 h 186"/>
                <a:gd name="T12" fmla="*/ 167 w 75"/>
                <a:gd name="T13" fmla="*/ 181 h 18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5" h="186">
                  <a:moveTo>
                    <a:pt x="75" y="73"/>
                  </a:moveTo>
                  <a:cubicBezTo>
                    <a:pt x="74" y="84"/>
                    <a:pt x="70" y="92"/>
                    <a:pt x="52" y="108"/>
                  </a:cubicBezTo>
                  <a:cubicBezTo>
                    <a:pt x="35" y="125"/>
                    <a:pt x="7" y="165"/>
                    <a:pt x="0" y="186"/>
                  </a:cubicBezTo>
                  <a:cubicBezTo>
                    <a:pt x="9" y="143"/>
                    <a:pt x="50" y="104"/>
                    <a:pt x="59" y="94"/>
                  </a:cubicBezTo>
                  <a:cubicBezTo>
                    <a:pt x="68" y="83"/>
                    <a:pt x="70" y="74"/>
                    <a:pt x="70" y="53"/>
                  </a:cubicBezTo>
                  <a:cubicBezTo>
                    <a:pt x="70" y="33"/>
                    <a:pt x="71" y="21"/>
                    <a:pt x="68" y="0"/>
                  </a:cubicBezTo>
                  <a:cubicBezTo>
                    <a:pt x="68" y="0"/>
                    <a:pt x="75" y="57"/>
                    <a:pt x="75" y="7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1" name="Freeform 572">
              <a:extLst>
                <a:ext uri="{FF2B5EF4-FFF2-40B4-BE49-F238E27FC236}">
                  <a16:creationId xmlns:a16="http://schemas.microsoft.com/office/drawing/2014/main" id="{C06CB5F4-84D5-5ABD-BE08-1A2DB877A7D6}"/>
                </a:ext>
              </a:extLst>
            </p:cNvPr>
            <p:cNvSpPr>
              <a:spLocks/>
            </p:cNvSpPr>
            <p:nvPr/>
          </p:nvSpPr>
          <p:spPr bwMode="auto">
            <a:xfrm>
              <a:off x="1291" y="2679"/>
              <a:ext cx="22" cy="315"/>
            </a:xfrm>
            <a:custGeom>
              <a:avLst/>
              <a:gdLst>
                <a:gd name="T0" fmla="*/ 1 w 17"/>
                <a:gd name="T1" fmla="*/ 0 h 233"/>
                <a:gd name="T2" fmla="*/ 36 w 17"/>
                <a:gd name="T3" fmla="*/ 576 h 233"/>
                <a:gd name="T4" fmla="*/ 0 60000 65536"/>
                <a:gd name="T5" fmla="*/ 0 60000 65536"/>
              </a:gdLst>
              <a:ahLst/>
              <a:cxnLst>
                <a:cxn ang="T4">
                  <a:pos x="T0" y="T1"/>
                </a:cxn>
                <a:cxn ang="T5">
                  <a:pos x="T2" y="T3"/>
                </a:cxn>
              </a:cxnLst>
              <a:rect l="0" t="0" r="r" b="b"/>
              <a:pathLst>
                <a:path w="17" h="233">
                  <a:moveTo>
                    <a:pt x="1" y="0"/>
                  </a:moveTo>
                  <a:cubicBezTo>
                    <a:pt x="0" y="27"/>
                    <a:pt x="6" y="188"/>
                    <a:pt x="17" y="23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2" name="Freeform 573">
              <a:extLst>
                <a:ext uri="{FF2B5EF4-FFF2-40B4-BE49-F238E27FC236}">
                  <a16:creationId xmlns:a16="http://schemas.microsoft.com/office/drawing/2014/main" id="{FF834463-10AD-7685-C8AD-91B5F2D5D4DF}"/>
                </a:ext>
              </a:extLst>
            </p:cNvPr>
            <p:cNvSpPr>
              <a:spLocks/>
            </p:cNvSpPr>
            <p:nvPr/>
          </p:nvSpPr>
          <p:spPr bwMode="auto">
            <a:xfrm>
              <a:off x="1331" y="2616"/>
              <a:ext cx="45" cy="213"/>
            </a:xfrm>
            <a:custGeom>
              <a:avLst/>
              <a:gdLst>
                <a:gd name="T0" fmla="*/ 0 w 34"/>
                <a:gd name="T1" fmla="*/ 0 h 158"/>
                <a:gd name="T2" fmla="*/ 79 w 34"/>
                <a:gd name="T3" fmla="*/ 387 h 158"/>
                <a:gd name="T4" fmla="*/ 0 60000 65536"/>
                <a:gd name="T5" fmla="*/ 0 60000 65536"/>
              </a:gdLst>
              <a:ahLst/>
              <a:cxnLst>
                <a:cxn ang="T4">
                  <a:pos x="T0" y="T1"/>
                </a:cxn>
                <a:cxn ang="T5">
                  <a:pos x="T2" y="T3"/>
                </a:cxn>
              </a:cxnLst>
              <a:rect l="0" t="0" r="r" b="b"/>
              <a:pathLst>
                <a:path w="34" h="158">
                  <a:moveTo>
                    <a:pt x="0" y="0"/>
                  </a:moveTo>
                  <a:cubicBezTo>
                    <a:pt x="9" y="14"/>
                    <a:pt x="33" y="141"/>
                    <a:pt x="34" y="15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3" name="Freeform 574">
              <a:extLst>
                <a:ext uri="{FF2B5EF4-FFF2-40B4-BE49-F238E27FC236}">
                  <a16:creationId xmlns:a16="http://schemas.microsoft.com/office/drawing/2014/main" id="{A6EACA25-EC4D-FB36-5FE7-8ED4415E4151}"/>
                </a:ext>
              </a:extLst>
            </p:cNvPr>
            <p:cNvSpPr>
              <a:spLocks/>
            </p:cNvSpPr>
            <p:nvPr/>
          </p:nvSpPr>
          <p:spPr bwMode="auto">
            <a:xfrm>
              <a:off x="1200" y="2493"/>
              <a:ext cx="24" cy="135"/>
            </a:xfrm>
            <a:custGeom>
              <a:avLst/>
              <a:gdLst>
                <a:gd name="T0" fmla="*/ 23 w 19"/>
                <a:gd name="T1" fmla="*/ 0 h 100"/>
                <a:gd name="T2" fmla="*/ 30 w 19"/>
                <a:gd name="T3" fmla="*/ 66 h 100"/>
                <a:gd name="T4" fmla="*/ 6 w 19"/>
                <a:gd name="T5" fmla="*/ 246 h 100"/>
                <a:gd name="T6" fmla="*/ 37 w 19"/>
                <a:gd name="T7" fmla="*/ 55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00">
                  <a:moveTo>
                    <a:pt x="11" y="0"/>
                  </a:moveTo>
                  <a:cubicBezTo>
                    <a:pt x="16" y="9"/>
                    <a:pt x="16" y="16"/>
                    <a:pt x="15" y="27"/>
                  </a:cubicBezTo>
                  <a:cubicBezTo>
                    <a:pt x="14" y="38"/>
                    <a:pt x="0" y="81"/>
                    <a:pt x="3" y="100"/>
                  </a:cubicBezTo>
                  <a:cubicBezTo>
                    <a:pt x="4" y="82"/>
                    <a:pt x="19" y="39"/>
                    <a:pt x="18" y="2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4" name="Freeform 575">
              <a:extLst>
                <a:ext uri="{FF2B5EF4-FFF2-40B4-BE49-F238E27FC236}">
                  <a16:creationId xmlns:a16="http://schemas.microsoft.com/office/drawing/2014/main" id="{6C8744B1-0CE9-4E03-BA62-A1BF590D2DA9}"/>
                </a:ext>
              </a:extLst>
            </p:cNvPr>
            <p:cNvSpPr>
              <a:spLocks/>
            </p:cNvSpPr>
            <p:nvPr/>
          </p:nvSpPr>
          <p:spPr bwMode="auto">
            <a:xfrm>
              <a:off x="1184" y="1305"/>
              <a:ext cx="151" cy="103"/>
            </a:xfrm>
            <a:custGeom>
              <a:avLst/>
              <a:gdLst>
                <a:gd name="T0" fmla="*/ 0 w 116"/>
                <a:gd name="T1" fmla="*/ 190 h 76"/>
                <a:gd name="T2" fmla="*/ 256 w 116"/>
                <a:gd name="T3" fmla="*/ 5 h 76"/>
                <a:gd name="T4" fmla="*/ 0 w 116"/>
                <a:gd name="T5" fmla="*/ 190 h 76"/>
                <a:gd name="T6" fmla="*/ 0 60000 65536"/>
                <a:gd name="T7" fmla="*/ 0 60000 65536"/>
                <a:gd name="T8" fmla="*/ 0 60000 65536"/>
              </a:gdLst>
              <a:ahLst/>
              <a:cxnLst>
                <a:cxn ang="T6">
                  <a:pos x="T0" y="T1"/>
                </a:cxn>
                <a:cxn ang="T7">
                  <a:pos x="T2" y="T3"/>
                </a:cxn>
                <a:cxn ang="T8">
                  <a:pos x="T4" y="T5"/>
                </a:cxn>
              </a:cxnLst>
              <a:rect l="0" t="0" r="r" b="b"/>
              <a:pathLst>
                <a:path w="116" h="76">
                  <a:moveTo>
                    <a:pt x="0" y="76"/>
                  </a:moveTo>
                  <a:cubicBezTo>
                    <a:pt x="9" y="53"/>
                    <a:pt x="60" y="0"/>
                    <a:pt x="116" y="2"/>
                  </a:cubicBezTo>
                  <a:cubicBezTo>
                    <a:pt x="99" y="6"/>
                    <a:pt x="47" y="10"/>
                    <a:pt x="0"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5" name="Freeform 576">
              <a:extLst>
                <a:ext uri="{FF2B5EF4-FFF2-40B4-BE49-F238E27FC236}">
                  <a16:creationId xmlns:a16="http://schemas.microsoft.com/office/drawing/2014/main" id="{B0AD4C85-C4B5-E986-F2FF-913A8A2A06F2}"/>
                </a:ext>
              </a:extLst>
            </p:cNvPr>
            <p:cNvSpPr>
              <a:spLocks/>
            </p:cNvSpPr>
            <p:nvPr/>
          </p:nvSpPr>
          <p:spPr bwMode="auto">
            <a:xfrm>
              <a:off x="1391" y="1352"/>
              <a:ext cx="18" cy="184"/>
            </a:xfrm>
            <a:custGeom>
              <a:avLst/>
              <a:gdLst>
                <a:gd name="T0" fmla="*/ 15 w 14"/>
                <a:gd name="T1" fmla="*/ 337 h 136"/>
                <a:gd name="T2" fmla="*/ 17 w 14"/>
                <a:gd name="T3" fmla="*/ 193 h 136"/>
                <a:gd name="T4" fmla="*/ 0 w 14"/>
                <a:gd name="T5" fmla="*/ 0 h 136"/>
                <a:gd name="T6" fmla="*/ 15 w 14"/>
                <a:gd name="T7" fmla="*/ 337 h 1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36">
                  <a:moveTo>
                    <a:pt x="7" y="136"/>
                  </a:moveTo>
                  <a:cubicBezTo>
                    <a:pt x="7" y="136"/>
                    <a:pt x="7" y="120"/>
                    <a:pt x="8" y="78"/>
                  </a:cubicBezTo>
                  <a:cubicBezTo>
                    <a:pt x="8" y="36"/>
                    <a:pt x="8" y="11"/>
                    <a:pt x="0" y="0"/>
                  </a:cubicBezTo>
                  <a:cubicBezTo>
                    <a:pt x="14" y="25"/>
                    <a:pt x="12" y="86"/>
                    <a:pt x="7" y="1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6" name="Freeform 577">
              <a:extLst>
                <a:ext uri="{FF2B5EF4-FFF2-40B4-BE49-F238E27FC236}">
                  <a16:creationId xmlns:a16="http://schemas.microsoft.com/office/drawing/2014/main" id="{188110D9-2F0B-A132-5731-4CCD955CF271}"/>
                </a:ext>
              </a:extLst>
            </p:cNvPr>
            <p:cNvSpPr>
              <a:spLocks/>
            </p:cNvSpPr>
            <p:nvPr/>
          </p:nvSpPr>
          <p:spPr bwMode="auto">
            <a:xfrm>
              <a:off x="1034" y="1703"/>
              <a:ext cx="20" cy="207"/>
            </a:xfrm>
            <a:custGeom>
              <a:avLst/>
              <a:gdLst>
                <a:gd name="T0" fmla="*/ 36 w 15"/>
                <a:gd name="T1" fmla="*/ 0 h 153"/>
                <a:gd name="T2" fmla="*/ 1 w 15"/>
                <a:gd name="T3" fmla="*/ 379 h 153"/>
                <a:gd name="T4" fmla="*/ 0 60000 65536"/>
                <a:gd name="T5" fmla="*/ 0 60000 65536"/>
              </a:gdLst>
              <a:ahLst/>
              <a:cxnLst>
                <a:cxn ang="T4">
                  <a:pos x="T0" y="T1"/>
                </a:cxn>
                <a:cxn ang="T5">
                  <a:pos x="T2" y="T3"/>
                </a:cxn>
              </a:cxnLst>
              <a:rect l="0" t="0" r="r" b="b"/>
              <a:pathLst>
                <a:path w="15" h="153">
                  <a:moveTo>
                    <a:pt x="15" y="0"/>
                  </a:moveTo>
                  <a:cubicBezTo>
                    <a:pt x="14" y="13"/>
                    <a:pt x="0" y="116"/>
                    <a:pt x="1"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7" name="Freeform 578">
              <a:extLst>
                <a:ext uri="{FF2B5EF4-FFF2-40B4-BE49-F238E27FC236}">
                  <a16:creationId xmlns:a16="http://schemas.microsoft.com/office/drawing/2014/main" id="{CBB594BE-214C-BBEC-4D6B-DC8A44ACC31A}"/>
                </a:ext>
              </a:extLst>
            </p:cNvPr>
            <p:cNvSpPr>
              <a:spLocks/>
            </p:cNvSpPr>
            <p:nvPr/>
          </p:nvSpPr>
          <p:spPr bwMode="auto">
            <a:xfrm>
              <a:off x="1046" y="1809"/>
              <a:ext cx="66" cy="197"/>
            </a:xfrm>
            <a:custGeom>
              <a:avLst/>
              <a:gdLst>
                <a:gd name="T0" fmla="*/ 0 w 51"/>
                <a:gd name="T1" fmla="*/ 359 h 146"/>
                <a:gd name="T2" fmla="*/ 110 w 51"/>
                <a:gd name="T3" fmla="*/ 0 h 146"/>
                <a:gd name="T4" fmla="*/ 0 w 51"/>
                <a:gd name="T5" fmla="*/ 359 h 146"/>
                <a:gd name="T6" fmla="*/ 0 60000 65536"/>
                <a:gd name="T7" fmla="*/ 0 60000 65536"/>
                <a:gd name="T8" fmla="*/ 0 60000 65536"/>
              </a:gdLst>
              <a:ahLst/>
              <a:cxnLst>
                <a:cxn ang="T6">
                  <a:pos x="T0" y="T1"/>
                </a:cxn>
                <a:cxn ang="T7">
                  <a:pos x="T2" y="T3"/>
                </a:cxn>
                <a:cxn ang="T8">
                  <a:pos x="T4" y="T5"/>
                </a:cxn>
              </a:cxnLst>
              <a:rect l="0" t="0" r="r" b="b"/>
              <a:pathLst>
                <a:path w="51" h="146">
                  <a:moveTo>
                    <a:pt x="0" y="146"/>
                  </a:moveTo>
                  <a:cubicBezTo>
                    <a:pt x="49" y="52"/>
                    <a:pt x="49" y="17"/>
                    <a:pt x="51" y="0"/>
                  </a:cubicBezTo>
                  <a:cubicBezTo>
                    <a:pt x="49" y="22"/>
                    <a:pt x="14" y="124"/>
                    <a:pt x="0" y="14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8" name="Freeform 579">
              <a:extLst>
                <a:ext uri="{FF2B5EF4-FFF2-40B4-BE49-F238E27FC236}">
                  <a16:creationId xmlns:a16="http://schemas.microsoft.com/office/drawing/2014/main" id="{240AE9F4-1DA0-60C7-68A4-A58945416582}"/>
                </a:ext>
              </a:extLst>
            </p:cNvPr>
            <p:cNvSpPr>
              <a:spLocks/>
            </p:cNvSpPr>
            <p:nvPr/>
          </p:nvSpPr>
          <p:spPr bwMode="auto">
            <a:xfrm>
              <a:off x="965" y="2507"/>
              <a:ext cx="69" cy="23"/>
            </a:xfrm>
            <a:custGeom>
              <a:avLst/>
              <a:gdLst>
                <a:gd name="T0" fmla="*/ 0 w 53"/>
                <a:gd name="T1" fmla="*/ 0 h 17"/>
                <a:gd name="T2" fmla="*/ 117 w 53"/>
                <a:gd name="T3" fmla="*/ 15 h 17"/>
                <a:gd name="T4" fmla="*/ 0 w 53"/>
                <a:gd name="T5" fmla="*/ 0 h 17"/>
                <a:gd name="T6" fmla="*/ 0 60000 65536"/>
                <a:gd name="T7" fmla="*/ 0 60000 65536"/>
                <a:gd name="T8" fmla="*/ 0 60000 65536"/>
              </a:gdLst>
              <a:ahLst/>
              <a:cxnLst>
                <a:cxn ang="T6">
                  <a:pos x="T0" y="T1"/>
                </a:cxn>
                <a:cxn ang="T7">
                  <a:pos x="T2" y="T3"/>
                </a:cxn>
                <a:cxn ang="T8">
                  <a:pos x="T4" y="T5"/>
                </a:cxn>
              </a:cxnLst>
              <a:rect l="0" t="0" r="r" b="b"/>
              <a:pathLst>
                <a:path w="53" h="17">
                  <a:moveTo>
                    <a:pt x="0" y="0"/>
                  </a:moveTo>
                  <a:cubicBezTo>
                    <a:pt x="6" y="8"/>
                    <a:pt x="34" y="17"/>
                    <a:pt x="53" y="6"/>
                  </a:cubicBezTo>
                  <a:cubicBezTo>
                    <a:pt x="45" y="8"/>
                    <a:pt x="13" y="1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69" name="Freeform 580">
              <a:extLst>
                <a:ext uri="{FF2B5EF4-FFF2-40B4-BE49-F238E27FC236}">
                  <a16:creationId xmlns:a16="http://schemas.microsoft.com/office/drawing/2014/main" id="{1CEE7DD2-21D1-6CA8-26B4-9B0CFFA10358}"/>
                </a:ext>
              </a:extLst>
            </p:cNvPr>
            <p:cNvSpPr>
              <a:spLocks/>
            </p:cNvSpPr>
            <p:nvPr/>
          </p:nvSpPr>
          <p:spPr bwMode="auto">
            <a:xfrm>
              <a:off x="1245" y="2824"/>
              <a:ext cx="11" cy="121"/>
            </a:xfrm>
            <a:custGeom>
              <a:avLst/>
              <a:gdLst>
                <a:gd name="T0" fmla="*/ 1 w 8"/>
                <a:gd name="T1" fmla="*/ 0 h 90"/>
                <a:gd name="T2" fmla="*/ 21 w 8"/>
                <a:gd name="T3" fmla="*/ 219 h 90"/>
                <a:gd name="T4" fmla="*/ 0 60000 65536"/>
                <a:gd name="T5" fmla="*/ 0 60000 65536"/>
              </a:gdLst>
              <a:ahLst/>
              <a:cxnLst>
                <a:cxn ang="T4">
                  <a:pos x="T0" y="T1"/>
                </a:cxn>
                <a:cxn ang="T5">
                  <a:pos x="T2" y="T3"/>
                </a:cxn>
              </a:cxnLst>
              <a:rect l="0" t="0" r="r" b="b"/>
              <a:pathLst>
                <a:path w="8" h="90">
                  <a:moveTo>
                    <a:pt x="1" y="0"/>
                  </a:moveTo>
                  <a:cubicBezTo>
                    <a:pt x="0" y="19"/>
                    <a:pt x="0" y="66"/>
                    <a:pt x="8" y="9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0" name="Freeform 581">
              <a:extLst>
                <a:ext uri="{FF2B5EF4-FFF2-40B4-BE49-F238E27FC236}">
                  <a16:creationId xmlns:a16="http://schemas.microsoft.com/office/drawing/2014/main" id="{A6CE945C-AF35-F063-A5D4-6BF531E1879A}"/>
                </a:ext>
              </a:extLst>
            </p:cNvPr>
            <p:cNvSpPr>
              <a:spLocks/>
            </p:cNvSpPr>
            <p:nvPr/>
          </p:nvSpPr>
          <p:spPr bwMode="auto">
            <a:xfrm>
              <a:off x="1284" y="3403"/>
              <a:ext cx="21" cy="251"/>
            </a:xfrm>
            <a:custGeom>
              <a:avLst/>
              <a:gdLst>
                <a:gd name="T0" fmla="*/ 37 w 16"/>
                <a:gd name="T1" fmla="*/ 457 h 186"/>
                <a:gd name="T2" fmla="*/ 9 w 16"/>
                <a:gd name="T3" fmla="*/ 0 h 186"/>
                <a:gd name="T4" fmla="*/ 37 w 16"/>
                <a:gd name="T5" fmla="*/ 457 h 186"/>
                <a:gd name="T6" fmla="*/ 0 60000 65536"/>
                <a:gd name="T7" fmla="*/ 0 60000 65536"/>
                <a:gd name="T8" fmla="*/ 0 60000 65536"/>
              </a:gdLst>
              <a:ahLst/>
              <a:cxnLst>
                <a:cxn ang="T6">
                  <a:pos x="T0" y="T1"/>
                </a:cxn>
                <a:cxn ang="T7">
                  <a:pos x="T2" y="T3"/>
                </a:cxn>
                <a:cxn ang="T8">
                  <a:pos x="T4" y="T5"/>
                </a:cxn>
              </a:cxnLst>
              <a:rect l="0" t="0" r="r" b="b"/>
              <a:pathLst>
                <a:path w="16" h="186">
                  <a:moveTo>
                    <a:pt x="16" y="186"/>
                  </a:moveTo>
                  <a:cubicBezTo>
                    <a:pt x="0" y="106"/>
                    <a:pt x="4" y="10"/>
                    <a:pt x="4" y="0"/>
                  </a:cubicBezTo>
                  <a:cubicBezTo>
                    <a:pt x="4" y="23"/>
                    <a:pt x="7" y="153"/>
                    <a:pt x="16" y="18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1" name="Freeform 582">
              <a:extLst>
                <a:ext uri="{FF2B5EF4-FFF2-40B4-BE49-F238E27FC236}">
                  <a16:creationId xmlns:a16="http://schemas.microsoft.com/office/drawing/2014/main" id="{A8FD0183-72BC-B228-21E5-60CAA4665BE0}"/>
                </a:ext>
              </a:extLst>
            </p:cNvPr>
            <p:cNvSpPr>
              <a:spLocks/>
            </p:cNvSpPr>
            <p:nvPr/>
          </p:nvSpPr>
          <p:spPr bwMode="auto">
            <a:xfrm>
              <a:off x="1308" y="3967"/>
              <a:ext cx="30" cy="51"/>
            </a:xfrm>
            <a:custGeom>
              <a:avLst/>
              <a:gdLst>
                <a:gd name="T0" fmla="*/ 51 w 23"/>
                <a:gd name="T1" fmla="*/ 0 h 38"/>
                <a:gd name="T2" fmla="*/ 0 w 23"/>
                <a:gd name="T3" fmla="*/ 91 h 38"/>
                <a:gd name="T4" fmla="*/ 0 60000 65536"/>
                <a:gd name="T5" fmla="*/ 0 60000 65536"/>
              </a:gdLst>
              <a:ahLst/>
              <a:cxnLst>
                <a:cxn ang="T4">
                  <a:pos x="T0" y="T1"/>
                </a:cxn>
                <a:cxn ang="T5">
                  <a:pos x="T2" y="T3"/>
                </a:cxn>
              </a:cxnLst>
              <a:rect l="0" t="0" r="r" b="b"/>
              <a:pathLst>
                <a:path w="23" h="38">
                  <a:moveTo>
                    <a:pt x="23" y="0"/>
                  </a:moveTo>
                  <a:cubicBezTo>
                    <a:pt x="15" y="12"/>
                    <a:pt x="2" y="26"/>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2" name="Freeform 583">
              <a:extLst>
                <a:ext uri="{FF2B5EF4-FFF2-40B4-BE49-F238E27FC236}">
                  <a16:creationId xmlns:a16="http://schemas.microsoft.com/office/drawing/2014/main" id="{0D2960F5-27D7-08A7-E0F8-7E9F87109A16}"/>
                </a:ext>
              </a:extLst>
            </p:cNvPr>
            <p:cNvSpPr>
              <a:spLocks/>
            </p:cNvSpPr>
            <p:nvPr/>
          </p:nvSpPr>
          <p:spPr bwMode="auto">
            <a:xfrm>
              <a:off x="1559" y="3974"/>
              <a:ext cx="30" cy="43"/>
            </a:xfrm>
            <a:custGeom>
              <a:avLst/>
              <a:gdLst>
                <a:gd name="T0" fmla="*/ 51 w 23"/>
                <a:gd name="T1" fmla="*/ 0 h 32"/>
                <a:gd name="T2" fmla="*/ 0 w 23"/>
                <a:gd name="T3" fmla="*/ 78 h 32"/>
                <a:gd name="T4" fmla="*/ 0 60000 65536"/>
                <a:gd name="T5" fmla="*/ 0 60000 65536"/>
              </a:gdLst>
              <a:ahLst/>
              <a:cxnLst>
                <a:cxn ang="T4">
                  <a:pos x="T0" y="T1"/>
                </a:cxn>
                <a:cxn ang="T5">
                  <a:pos x="T2" y="T3"/>
                </a:cxn>
              </a:cxnLst>
              <a:rect l="0" t="0" r="r" b="b"/>
              <a:pathLst>
                <a:path w="23" h="32">
                  <a:moveTo>
                    <a:pt x="23" y="0"/>
                  </a:moveTo>
                  <a:cubicBezTo>
                    <a:pt x="14" y="9"/>
                    <a:pt x="4" y="23"/>
                    <a:pt x="0"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3" name="Freeform 584">
              <a:extLst>
                <a:ext uri="{FF2B5EF4-FFF2-40B4-BE49-F238E27FC236}">
                  <a16:creationId xmlns:a16="http://schemas.microsoft.com/office/drawing/2014/main" id="{E8400080-1A57-4B41-6252-66D363C135F6}"/>
                </a:ext>
              </a:extLst>
            </p:cNvPr>
            <p:cNvSpPr>
              <a:spLocks/>
            </p:cNvSpPr>
            <p:nvPr/>
          </p:nvSpPr>
          <p:spPr bwMode="auto">
            <a:xfrm>
              <a:off x="1583" y="3438"/>
              <a:ext cx="30" cy="212"/>
            </a:xfrm>
            <a:custGeom>
              <a:avLst/>
              <a:gdLst>
                <a:gd name="T0" fmla="*/ 29 w 23"/>
                <a:gd name="T1" fmla="*/ 0 h 157"/>
                <a:gd name="T2" fmla="*/ 0 w 23"/>
                <a:gd name="T3" fmla="*/ 386 h 157"/>
                <a:gd name="T4" fmla="*/ 29 w 23"/>
                <a:gd name="T5" fmla="*/ 0 h 157"/>
                <a:gd name="T6" fmla="*/ 0 60000 65536"/>
                <a:gd name="T7" fmla="*/ 0 60000 65536"/>
                <a:gd name="T8" fmla="*/ 0 60000 65536"/>
              </a:gdLst>
              <a:ahLst/>
              <a:cxnLst>
                <a:cxn ang="T6">
                  <a:pos x="T0" y="T1"/>
                </a:cxn>
                <a:cxn ang="T7">
                  <a:pos x="T2" y="T3"/>
                </a:cxn>
                <a:cxn ang="T8">
                  <a:pos x="T4" y="T5"/>
                </a:cxn>
              </a:cxnLst>
              <a:rect l="0" t="0" r="r" b="b"/>
              <a:pathLst>
                <a:path w="23" h="157">
                  <a:moveTo>
                    <a:pt x="13" y="0"/>
                  </a:moveTo>
                  <a:cubicBezTo>
                    <a:pt x="16" y="14"/>
                    <a:pt x="12" y="115"/>
                    <a:pt x="0" y="157"/>
                  </a:cubicBezTo>
                  <a:cubicBezTo>
                    <a:pt x="10" y="132"/>
                    <a:pt x="23" y="47"/>
                    <a:pt x="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4" name="Freeform 585">
              <a:extLst>
                <a:ext uri="{FF2B5EF4-FFF2-40B4-BE49-F238E27FC236}">
                  <a16:creationId xmlns:a16="http://schemas.microsoft.com/office/drawing/2014/main" id="{CA64666A-5EA6-23E2-88E7-04507E240E72}"/>
                </a:ext>
              </a:extLst>
            </p:cNvPr>
            <p:cNvSpPr>
              <a:spLocks/>
            </p:cNvSpPr>
            <p:nvPr/>
          </p:nvSpPr>
          <p:spPr bwMode="auto">
            <a:xfrm>
              <a:off x="1540" y="2899"/>
              <a:ext cx="15" cy="349"/>
            </a:xfrm>
            <a:custGeom>
              <a:avLst/>
              <a:gdLst>
                <a:gd name="T0" fmla="*/ 14 w 12"/>
                <a:gd name="T1" fmla="*/ 0 h 258"/>
                <a:gd name="T2" fmla="*/ 13 w 12"/>
                <a:gd name="T3" fmla="*/ 203 h 258"/>
                <a:gd name="T4" fmla="*/ 1 w 12"/>
                <a:gd name="T5" fmla="*/ 638 h 258"/>
                <a:gd name="T6" fmla="*/ 23 w 12"/>
                <a:gd name="T7" fmla="*/ 191 h 258"/>
                <a:gd name="T8" fmla="*/ 14 w 12"/>
                <a:gd name="T9" fmla="*/ 0 h 2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58">
                  <a:moveTo>
                    <a:pt x="7" y="0"/>
                  </a:moveTo>
                  <a:cubicBezTo>
                    <a:pt x="5" y="17"/>
                    <a:pt x="7" y="40"/>
                    <a:pt x="6" y="82"/>
                  </a:cubicBezTo>
                  <a:cubicBezTo>
                    <a:pt x="6" y="124"/>
                    <a:pt x="0" y="247"/>
                    <a:pt x="1" y="258"/>
                  </a:cubicBezTo>
                  <a:cubicBezTo>
                    <a:pt x="6" y="228"/>
                    <a:pt x="12" y="102"/>
                    <a:pt x="11" y="77"/>
                  </a:cubicBezTo>
                  <a:cubicBezTo>
                    <a:pt x="10" y="52"/>
                    <a:pt x="6" y="3"/>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5" name="Freeform 586">
              <a:extLst>
                <a:ext uri="{FF2B5EF4-FFF2-40B4-BE49-F238E27FC236}">
                  <a16:creationId xmlns:a16="http://schemas.microsoft.com/office/drawing/2014/main" id="{DE518B96-A569-57EA-862B-1A31AEA9C8F0}"/>
                </a:ext>
              </a:extLst>
            </p:cNvPr>
            <p:cNvSpPr>
              <a:spLocks/>
            </p:cNvSpPr>
            <p:nvPr/>
          </p:nvSpPr>
          <p:spPr bwMode="auto">
            <a:xfrm>
              <a:off x="1477" y="2139"/>
              <a:ext cx="101" cy="139"/>
            </a:xfrm>
            <a:custGeom>
              <a:avLst/>
              <a:gdLst>
                <a:gd name="T0" fmla="*/ 0 w 77"/>
                <a:gd name="T1" fmla="*/ 0 h 103"/>
                <a:gd name="T2" fmla="*/ 173 w 77"/>
                <a:gd name="T3" fmla="*/ 254 h 103"/>
                <a:gd name="T4" fmla="*/ 0 w 77"/>
                <a:gd name="T5" fmla="*/ 0 h 103"/>
                <a:gd name="T6" fmla="*/ 0 60000 65536"/>
                <a:gd name="T7" fmla="*/ 0 60000 65536"/>
                <a:gd name="T8" fmla="*/ 0 60000 65536"/>
              </a:gdLst>
              <a:ahLst/>
              <a:cxnLst>
                <a:cxn ang="T6">
                  <a:pos x="T0" y="T1"/>
                </a:cxn>
                <a:cxn ang="T7">
                  <a:pos x="T2" y="T3"/>
                </a:cxn>
                <a:cxn ang="T8">
                  <a:pos x="T4" y="T5"/>
                </a:cxn>
              </a:cxnLst>
              <a:rect l="0" t="0" r="r" b="b"/>
              <a:pathLst>
                <a:path w="77" h="103">
                  <a:moveTo>
                    <a:pt x="0" y="0"/>
                  </a:moveTo>
                  <a:cubicBezTo>
                    <a:pt x="17" y="5"/>
                    <a:pt x="54" y="49"/>
                    <a:pt x="77" y="103"/>
                  </a:cubicBezTo>
                  <a:cubicBezTo>
                    <a:pt x="74" y="86"/>
                    <a:pt x="49" y="19"/>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6" name="Freeform 587">
              <a:extLst>
                <a:ext uri="{FF2B5EF4-FFF2-40B4-BE49-F238E27FC236}">
                  <a16:creationId xmlns:a16="http://schemas.microsoft.com/office/drawing/2014/main" id="{A5DD6B09-90F7-7F5A-2BCE-25F65EF34AF7}"/>
                </a:ext>
              </a:extLst>
            </p:cNvPr>
            <p:cNvSpPr>
              <a:spLocks/>
            </p:cNvSpPr>
            <p:nvPr/>
          </p:nvSpPr>
          <p:spPr bwMode="auto">
            <a:xfrm>
              <a:off x="1592" y="1297"/>
              <a:ext cx="164" cy="113"/>
            </a:xfrm>
            <a:custGeom>
              <a:avLst/>
              <a:gdLst>
                <a:gd name="T0" fmla="*/ 277 w 126"/>
                <a:gd name="T1" fmla="*/ 204 h 84"/>
                <a:gd name="T2" fmla="*/ 0 w 126"/>
                <a:gd name="T3" fmla="*/ 7 h 84"/>
                <a:gd name="T4" fmla="*/ 277 w 126"/>
                <a:gd name="T5" fmla="*/ 204 h 84"/>
                <a:gd name="T6" fmla="*/ 0 60000 65536"/>
                <a:gd name="T7" fmla="*/ 0 60000 65536"/>
                <a:gd name="T8" fmla="*/ 0 60000 65536"/>
              </a:gdLst>
              <a:ahLst/>
              <a:cxnLst>
                <a:cxn ang="T6">
                  <a:pos x="T0" y="T1"/>
                </a:cxn>
                <a:cxn ang="T7">
                  <a:pos x="T2" y="T3"/>
                </a:cxn>
                <a:cxn ang="T8">
                  <a:pos x="T4" y="T5"/>
                </a:cxn>
              </a:cxnLst>
              <a:rect l="0" t="0" r="r" b="b"/>
              <a:pathLst>
                <a:path w="126" h="84">
                  <a:moveTo>
                    <a:pt x="126" y="84"/>
                  </a:moveTo>
                  <a:cubicBezTo>
                    <a:pt x="90" y="25"/>
                    <a:pt x="16" y="0"/>
                    <a:pt x="0" y="3"/>
                  </a:cubicBezTo>
                  <a:cubicBezTo>
                    <a:pt x="43" y="5"/>
                    <a:pt x="99" y="29"/>
                    <a:pt x="126" y="8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7" name="Freeform 588">
              <a:extLst>
                <a:ext uri="{FF2B5EF4-FFF2-40B4-BE49-F238E27FC236}">
                  <a16:creationId xmlns:a16="http://schemas.microsoft.com/office/drawing/2014/main" id="{3B7F782A-8A9B-263D-23D5-1BD9BA7144D9}"/>
                </a:ext>
              </a:extLst>
            </p:cNvPr>
            <p:cNvSpPr>
              <a:spLocks/>
            </p:cNvSpPr>
            <p:nvPr/>
          </p:nvSpPr>
          <p:spPr bwMode="auto">
            <a:xfrm>
              <a:off x="1826" y="1949"/>
              <a:ext cx="29" cy="247"/>
            </a:xfrm>
            <a:custGeom>
              <a:avLst/>
              <a:gdLst>
                <a:gd name="T0" fmla="*/ 42 w 22"/>
                <a:gd name="T1" fmla="*/ 0 h 183"/>
                <a:gd name="T2" fmla="*/ 50 w 22"/>
                <a:gd name="T3" fmla="*/ 449 h 183"/>
                <a:gd name="T4" fmla="*/ 42 w 22"/>
                <a:gd name="T5" fmla="*/ 0 h 183"/>
                <a:gd name="T6" fmla="*/ 0 60000 65536"/>
                <a:gd name="T7" fmla="*/ 0 60000 65536"/>
                <a:gd name="T8" fmla="*/ 0 60000 65536"/>
              </a:gdLst>
              <a:ahLst/>
              <a:cxnLst>
                <a:cxn ang="T6">
                  <a:pos x="T0" y="T1"/>
                </a:cxn>
                <a:cxn ang="T7">
                  <a:pos x="T2" y="T3"/>
                </a:cxn>
                <a:cxn ang="T8">
                  <a:pos x="T4" y="T5"/>
                </a:cxn>
              </a:cxnLst>
              <a:rect l="0" t="0" r="r" b="b"/>
              <a:pathLst>
                <a:path w="22" h="183">
                  <a:moveTo>
                    <a:pt x="18" y="0"/>
                  </a:moveTo>
                  <a:cubicBezTo>
                    <a:pt x="14" y="25"/>
                    <a:pt x="0" y="93"/>
                    <a:pt x="22" y="183"/>
                  </a:cubicBezTo>
                  <a:cubicBezTo>
                    <a:pt x="17" y="148"/>
                    <a:pt x="8" y="64"/>
                    <a:pt x="1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8" name="Freeform 589">
              <a:extLst>
                <a:ext uri="{FF2B5EF4-FFF2-40B4-BE49-F238E27FC236}">
                  <a16:creationId xmlns:a16="http://schemas.microsoft.com/office/drawing/2014/main" id="{B604CB8A-8ACF-EC17-EF6D-841CC3646229}"/>
                </a:ext>
              </a:extLst>
            </p:cNvPr>
            <p:cNvSpPr>
              <a:spLocks/>
            </p:cNvSpPr>
            <p:nvPr/>
          </p:nvSpPr>
          <p:spPr bwMode="auto">
            <a:xfrm>
              <a:off x="1954" y="2427"/>
              <a:ext cx="72" cy="85"/>
            </a:xfrm>
            <a:custGeom>
              <a:avLst/>
              <a:gdLst>
                <a:gd name="T0" fmla="*/ 0 w 55"/>
                <a:gd name="T1" fmla="*/ 155 h 63"/>
                <a:gd name="T2" fmla="*/ 59 w 55"/>
                <a:gd name="T3" fmla="*/ 0 h 63"/>
                <a:gd name="T4" fmla="*/ 0 w 55"/>
                <a:gd name="T5" fmla="*/ 155 h 63"/>
                <a:gd name="T6" fmla="*/ 0 60000 65536"/>
                <a:gd name="T7" fmla="*/ 0 60000 65536"/>
                <a:gd name="T8" fmla="*/ 0 60000 65536"/>
              </a:gdLst>
              <a:ahLst/>
              <a:cxnLst>
                <a:cxn ang="T6">
                  <a:pos x="T0" y="T1"/>
                </a:cxn>
                <a:cxn ang="T7">
                  <a:pos x="T2" y="T3"/>
                </a:cxn>
                <a:cxn ang="T8">
                  <a:pos x="T4" y="T5"/>
                </a:cxn>
              </a:cxnLst>
              <a:rect l="0" t="0" r="r" b="b"/>
              <a:pathLst>
                <a:path w="55" h="63">
                  <a:moveTo>
                    <a:pt x="0" y="63"/>
                  </a:moveTo>
                  <a:cubicBezTo>
                    <a:pt x="16" y="60"/>
                    <a:pt x="48" y="43"/>
                    <a:pt x="26" y="0"/>
                  </a:cubicBezTo>
                  <a:cubicBezTo>
                    <a:pt x="36" y="17"/>
                    <a:pt x="55" y="55"/>
                    <a:pt x="0" y="6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79" name="Freeform 590">
              <a:extLst>
                <a:ext uri="{FF2B5EF4-FFF2-40B4-BE49-F238E27FC236}">
                  <a16:creationId xmlns:a16="http://schemas.microsoft.com/office/drawing/2014/main" id="{82F1DC0A-D1CF-6E96-F1E3-210839675612}"/>
                </a:ext>
              </a:extLst>
            </p:cNvPr>
            <p:cNvSpPr>
              <a:spLocks/>
            </p:cNvSpPr>
            <p:nvPr/>
          </p:nvSpPr>
          <p:spPr bwMode="auto">
            <a:xfrm>
              <a:off x="1248" y="1976"/>
              <a:ext cx="86" cy="140"/>
            </a:xfrm>
            <a:custGeom>
              <a:avLst/>
              <a:gdLst>
                <a:gd name="T0" fmla="*/ 146 w 66"/>
                <a:gd name="T1" fmla="*/ 0 h 104"/>
                <a:gd name="T2" fmla="*/ 12 w 66"/>
                <a:gd name="T3" fmla="*/ 253 h 104"/>
                <a:gd name="T4" fmla="*/ 146 w 66"/>
                <a:gd name="T5" fmla="*/ 0 h 104"/>
                <a:gd name="T6" fmla="*/ 0 60000 65536"/>
                <a:gd name="T7" fmla="*/ 0 60000 65536"/>
                <a:gd name="T8" fmla="*/ 0 60000 65536"/>
              </a:gdLst>
              <a:ahLst/>
              <a:cxnLst>
                <a:cxn ang="T6">
                  <a:pos x="T0" y="T1"/>
                </a:cxn>
                <a:cxn ang="T7">
                  <a:pos x="T2" y="T3"/>
                </a:cxn>
                <a:cxn ang="T8">
                  <a:pos x="T4" y="T5"/>
                </a:cxn>
              </a:cxnLst>
              <a:rect l="0" t="0" r="r" b="b"/>
              <a:pathLst>
                <a:path w="66" h="104">
                  <a:moveTo>
                    <a:pt x="66" y="0"/>
                  </a:moveTo>
                  <a:cubicBezTo>
                    <a:pt x="48" y="14"/>
                    <a:pt x="0" y="68"/>
                    <a:pt x="5" y="104"/>
                  </a:cubicBezTo>
                  <a:cubicBezTo>
                    <a:pt x="5" y="83"/>
                    <a:pt x="35" y="30"/>
                    <a:pt x="6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0" name="Freeform 591">
              <a:extLst>
                <a:ext uri="{FF2B5EF4-FFF2-40B4-BE49-F238E27FC236}">
                  <a16:creationId xmlns:a16="http://schemas.microsoft.com/office/drawing/2014/main" id="{77A7DB46-2474-A3B7-D24C-E05BC38691AF}"/>
                </a:ext>
              </a:extLst>
            </p:cNvPr>
            <p:cNvSpPr>
              <a:spLocks/>
            </p:cNvSpPr>
            <p:nvPr/>
          </p:nvSpPr>
          <p:spPr bwMode="auto">
            <a:xfrm>
              <a:off x="1445" y="1918"/>
              <a:ext cx="74" cy="97"/>
            </a:xfrm>
            <a:custGeom>
              <a:avLst/>
              <a:gdLst>
                <a:gd name="T0" fmla="*/ 0 w 57"/>
                <a:gd name="T1" fmla="*/ 0 h 72"/>
                <a:gd name="T2" fmla="*/ 75 w 57"/>
                <a:gd name="T3" fmla="*/ 51 h 72"/>
                <a:gd name="T4" fmla="*/ 109 w 57"/>
                <a:gd name="T5" fmla="*/ 176 h 72"/>
                <a:gd name="T6" fmla="*/ 0 w 57"/>
                <a:gd name="T7" fmla="*/ 0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72">
                  <a:moveTo>
                    <a:pt x="0" y="0"/>
                  </a:moveTo>
                  <a:cubicBezTo>
                    <a:pt x="16" y="5"/>
                    <a:pt x="25" y="12"/>
                    <a:pt x="35" y="21"/>
                  </a:cubicBezTo>
                  <a:cubicBezTo>
                    <a:pt x="45" y="30"/>
                    <a:pt x="50" y="52"/>
                    <a:pt x="50" y="72"/>
                  </a:cubicBezTo>
                  <a:cubicBezTo>
                    <a:pt x="50" y="44"/>
                    <a:pt x="57" y="1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sp>
          <p:nvSpPr>
            <p:cNvPr id="681" name="Freeform 592">
              <a:extLst>
                <a:ext uri="{FF2B5EF4-FFF2-40B4-BE49-F238E27FC236}">
                  <a16:creationId xmlns:a16="http://schemas.microsoft.com/office/drawing/2014/main" id="{F49B8C1E-2F60-007F-BAF8-0AFFBF4D839B}"/>
                </a:ext>
              </a:extLst>
            </p:cNvPr>
            <p:cNvSpPr>
              <a:spLocks/>
            </p:cNvSpPr>
            <p:nvPr/>
          </p:nvSpPr>
          <p:spPr bwMode="auto">
            <a:xfrm>
              <a:off x="1391" y="1228"/>
              <a:ext cx="21" cy="76"/>
            </a:xfrm>
            <a:custGeom>
              <a:avLst/>
              <a:gdLst>
                <a:gd name="T0" fmla="*/ 37 w 16"/>
                <a:gd name="T1" fmla="*/ 0 h 56"/>
                <a:gd name="T2" fmla="*/ 0 w 16"/>
                <a:gd name="T3" fmla="*/ 140 h 56"/>
                <a:gd name="T4" fmla="*/ 0 60000 65536"/>
                <a:gd name="T5" fmla="*/ 0 60000 65536"/>
              </a:gdLst>
              <a:ahLst/>
              <a:cxnLst>
                <a:cxn ang="T4">
                  <a:pos x="T0" y="T1"/>
                </a:cxn>
                <a:cxn ang="T5">
                  <a:pos x="T2" y="T3"/>
                </a:cxn>
              </a:cxnLst>
              <a:rect l="0" t="0" r="r" b="b"/>
              <a:pathLst>
                <a:path w="16" h="56">
                  <a:moveTo>
                    <a:pt x="16" y="0"/>
                  </a:moveTo>
                  <a:cubicBezTo>
                    <a:pt x="10" y="11"/>
                    <a:pt x="0" y="40"/>
                    <a:pt x="0" y="5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sz="1350"/>
            </a:p>
          </p:txBody>
        </p:sp>
      </p:grpSp>
      <p:sp>
        <p:nvSpPr>
          <p:cNvPr id="882" name="TextBox 881">
            <a:extLst>
              <a:ext uri="{FF2B5EF4-FFF2-40B4-BE49-F238E27FC236}">
                <a16:creationId xmlns:a16="http://schemas.microsoft.com/office/drawing/2014/main" id="{6B01BEE7-E615-CF03-C938-A105558DF204}"/>
              </a:ext>
            </a:extLst>
          </p:cNvPr>
          <p:cNvSpPr txBox="1"/>
          <p:nvPr/>
        </p:nvSpPr>
        <p:spPr>
          <a:xfrm>
            <a:off x="3510231" y="4956752"/>
            <a:ext cx="1801767" cy="646331"/>
          </a:xfrm>
          <a:prstGeom prst="rect">
            <a:avLst/>
          </a:prstGeom>
          <a:noFill/>
        </p:spPr>
        <p:txBody>
          <a:bodyPr wrap="square" rtlCol="0">
            <a:spAutoFit/>
          </a:bodyPr>
          <a:lstStyle/>
          <a:p>
            <a:r>
              <a:rPr lang="en-GB" sz="1800" b="1" dirty="0">
                <a:solidFill>
                  <a:srgbClr val="FF0000"/>
                </a:solidFill>
              </a:rPr>
              <a:t>Peripheral arterial disease</a:t>
            </a:r>
          </a:p>
        </p:txBody>
      </p:sp>
      <p:sp>
        <p:nvSpPr>
          <p:cNvPr id="883" name="TextBox 882">
            <a:extLst>
              <a:ext uri="{FF2B5EF4-FFF2-40B4-BE49-F238E27FC236}">
                <a16:creationId xmlns:a16="http://schemas.microsoft.com/office/drawing/2014/main" id="{D7A471C0-5B88-528A-B957-B2D2DE028EE6}"/>
              </a:ext>
            </a:extLst>
          </p:cNvPr>
          <p:cNvSpPr txBox="1"/>
          <p:nvPr/>
        </p:nvSpPr>
        <p:spPr>
          <a:xfrm>
            <a:off x="1432786" y="2508019"/>
            <a:ext cx="1489029" cy="507831"/>
          </a:xfrm>
          <a:prstGeom prst="rect">
            <a:avLst/>
          </a:prstGeom>
          <a:noFill/>
        </p:spPr>
        <p:txBody>
          <a:bodyPr wrap="square" rtlCol="0">
            <a:spAutoFit/>
          </a:bodyPr>
          <a:lstStyle/>
          <a:p>
            <a:r>
              <a:rPr lang="en-GB" sz="1350" dirty="0">
                <a:solidFill>
                  <a:srgbClr val="FF0000"/>
                </a:solidFill>
              </a:rPr>
              <a:t>Upper limb arterial</a:t>
            </a:r>
          </a:p>
        </p:txBody>
      </p:sp>
      <p:sp>
        <p:nvSpPr>
          <p:cNvPr id="884" name="TextBox 883">
            <a:extLst>
              <a:ext uri="{FF2B5EF4-FFF2-40B4-BE49-F238E27FC236}">
                <a16:creationId xmlns:a16="http://schemas.microsoft.com/office/drawing/2014/main" id="{68A3E405-D8FD-C406-0092-BF86C3ED5DB6}"/>
              </a:ext>
            </a:extLst>
          </p:cNvPr>
          <p:cNvSpPr txBox="1"/>
          <p:nvPr/>
        </p:nvSpPr>
        <p:spPr>
          <a:xfrm>
            <a:off x="1657314" y="3689127"/>
            <a:ext cx="760829" cy="300082"/>
          </a:xfrm>
          <a:prstGeom prst="rect">
            <a:avLst/>
          </a:prstGeom>
          <a:noFill/>
        </p:spPr>
        <p:txBody>
          <a:bodyPr wrap="square" rtlCol="0">
            <a:spAutoFit/>
          </a:bodyPr>
          <a:lstStyle/>
          <a:p>
            <a:r>
              <a:rPr lang="en-GB" sz="1350" dirty="0">
                <a:solidFill>
                  <a:srgbClr val="FF0000"/>
                </a:solidFill>
              </a:rPr>
              <a:t>Fistulas</a:t>
            </a:r>
          </a:p>
        </p:txBody>
      </p:sp>
      <p:sp>
        <p:nvSpPr>
          <p:cNvPr id="885" name="TextBox 884">
            <a:extLst>
              <a:ext uri="{FF2B5EF4-FFF2-40B4-BE49-F238E27FC236}">
                <a16:creationId xmlns:a16="http://schemas.microsoft.com/office/drawing/2014/main" id="{22D3D584-DAF9-5E49-5A41-0B3E32F4E685}"/>
              </a:ext>
            </a:extLst>
          </p:cNvPr>
          <p:cNvSpPr txBox="1"/>
          <p:nvPr/>
        </p:nvSpPr>
        <p:spPr>
          <a:xfrm>
            <a:off x="7139615" y="4849238"/>
            <a:ext cx="1173703" cy="646331"/>
          </a:xfrm>
          <a:prstGeom prst="rect">
            <a:avLst/>
          </a:prstGeom>
          <a:noFill/>
        </p:spPr>
        <p:txBody>
          <a:bodyPr wrap="square" rtlCol="0">
            <a:spAutoFit/>
          </a:bodyPr>
          <a:lstStyle/>
          <a:p>
            <a:r>
              <a:rPr lang="en-GB" sz="1800" b="1" dirty="0">
                <a:solidFill>
                  <a:schemeClr val="accent1">
                    <a:lumMod val="75000"/>
                  </a:schemeClr>
                </a:solidFill>
              </a:rPr>
              <a:t>Varicose veins</a:t>
            </a:r>
          </a:p>
        </p:txBody>
      </p:sp>
      <p:sp>
        <p:nvSpPr>
          <p:cNvPr id="886" name="TextBox 885">
            <a:extLst>
              <a:ext uri="{FF2B5EF4-FFF2-40B4-BE49-F238E27FC236}">
                <a16:creationId xmlns:a16="http://schemas.microsoft.com/office/drawing/2014/main" id="{48E3C7CA-F0EC-8BC9-14F5-54B078DD6315}"/>
              </a:ext>
            </a:extLst>
          </p:cNvPr>
          <p:cNvSpPr txBox="1"/>
          <p:nvPr/>
        </p:nvSpPr>
        <p:spPr>
          <a:xfrm>
            <a:off x="1326955" y="5298892"/>
            <a:ext cx="1332848" cy="507831"/>
          </a:xfrm>
          <a:prstGeom prst="rect">
            <a:avLst/>
          </a:prstGeom>
          <a:noFill/>
        </p:spPr>
        <p:txBody>
          <a:bodyPr wrap="square" rtlCol="0">
            <a:spAutoFit/>
          </a:bodyPr>
          <a:lstStyle/>
          <a:p>
            <a:r>
              <a:rPr lang="en-GB" sz="1350" dirty="0">
                <a:solidFill>
                  <a:srgbClr val="FF0000"/>
                </a:solidFill>
              </a:rPr>
              <a:t>Ankle Brachial pressure index</a:t>
            </a:r>
          </a:p>
        </p:txBody>
      </p:sp>
      <p:sp>
        <p:nvSpPr>
          <p:cNvPr id="887" name="TextBox 886">
            <a:extLst>
              <a:ext uri="{FF2B5EF4-FFF2-40B4-BE49-F238E27FC236}">
                <a16:creationId xmlns:a16="http://schemas.microsoft.com/office/drawing/2014/main" id="{93471B44-B6B1-81E5-F55F-1E3D2267B468}"/>
              </a:ext>
            </a:extLst>
          </p:cNvPr>
          <p:cNvSpPr txBox="1"/>
          <p:nvPr/>
        </p:nvSpPr>
        <p:spPr>
          <a:xfrm>
            <a:off x="3450476" y="1742245"/>
            <a:ext cx="1247070" cy="507831"/>
          </a:xfrm>
          <a:prstGeom prst="rect">
            <a:avLst/>
          </a:prstGeom>
          <a:noFill/>
        </p:spPr>
        <p:txBody>
          <a:bodyPr wrap="square" rtlCol="0">
            <a:spAutoFit/>
          </a:bodyPr>
          <a:lstStyle/>
          <a:p>
            <a:r>
              <a:rPr lang="en-GB" sz="1350" dirty="0">
                <a:solidFill>
                  <a:srgbClr val="FF0000"/>
                </a:solidFill>
              </a:rPr>
              <a:t>Temporal artery</a:t>
            </a:r>
          </a:p>
        </p:txBody>
      </p:sp>
      <p:sp>
        <p:nvSpPr>
          <p:cNvPr id="888" name="TextBox 887">
            <a:extLst>
              <a:ext uri="{FF2B5EF4-FFF2-40B4-BE49-F238E27FC236}">
                <a16:creationId xmlns:a16="http://schemas.microsoft.com/office/drawing/2014/main" id="{F30FAEE5-1A77-B140-52E9-2758337FE80C}"/>
              </a:ext>
            </a:extLst>
          </p:cNvPr>
          <p:cNvSpPr txBox="1"/>
          <p:nvPr/>
        </p:nvSpPr>
        <p:spPr>
          <a:xfrm>
            <a:off x="1842473" y="2040896"/>
            <a:ext cx="1514027" cy="300082"/>
          </a:xfrm>
          <a:prstGeom prst="rect">
            <a:avLst/>
          </a:prstGeom>
          <a:noFill/>
        </p:spPr>
        <p:txBody>
          <a:bodyPr wrap="square" rtlCol="0">
            <a:spAutoFit/>
          </a:bodyPr>
          <a:lstStyle/>
          <a:p>
            <a:r>
              <a:rPr lang="en-GB" sz="1350" dirty="0">
                <a:solidFill>
                  <a:srgbClr val="FF0000"/>
                </a:solidFill>
              </a:rPr>
              <a:t>Transcranial</a:t>
            </a:r>
          </a:p>
        </p:txBody>
      </p:sp>
      <p:sp>
        <p:nvSpPr>
          <p:cNvPr id="889" name="TextBox 888">
            <a:extLst>
              <a:ext uri="{FF2B5EF4-FFF2-40B4-BE49-F238E27FC236}">
                <a16:creationId xmlns:a16="http://schemas.microsoft.com/office/drawing/2014/main" id="{5AAC5333-F03D-10D3-7182-F69C5EB12F75}"/>
              </a:ext>
            </a:extLst>
          </p:cNvPr>
          <p:cNvSpPr txBox="1"/>
          <p:nvPr/>
        </p:nvSpPr>
        <p:spPr>
          <a:xfrm>
            <a:off x="9034834" y="4715668"/>
            <a:ext cx="1455793" cy="697114"/>
          </a:xfrm>
          <a:prstGeom prst="rect">
            <a:avLst/>
          </a:prstGeom>
          <a:noFill/>
        </p:spPr>
        <p:txBody>
          <a:bodyPr wrap="square" rtlCol="0">
            <a:spAutoFit/>
          </a:bodyPr>
          <a:lstStyle/>
          <a:p>
            <a:r>
              <a:rPr lang="en-GB" dirty="0">
                <a:solidFill>
                  <a:schemeClr val="accent1">
                    <a:lumMod val="75000"/>
                  </a:schemeClr>
                </a:solidFill>
              </a:rPr>
              <a:t>Deep vein thrombosis</a:t>
            </a:r>
          </a:p>
        </p:txBody>
      </p:sp>
      <p:sp>
        <p:nvSpPr>
          <p:cNvPr id="890" name="TextBox 889">
            <a:extLst>
              <a:ext uri="{FF2B5EF4-FFF2-40B4-BE49-F238E27FC236}">
                <a16:creationId xmlns:a16="http://schemas.microsoft.com/office/drawing/2014/main" id="{B64430E1-6F1D-E428-1345-DC4657D50874}"/>
              </a:ext>
            </a:extLst>
          </p:cNvPr>
          <p:cNvSpPr txBox="1"/>
          <p:nvPr/>
        </p:nvSpPr>
        <p:spPr>
          <a:xfrm>
            <a:off x="9327549" y="2960473"/>
            <a:ext cx="1798620" cy="369332"/>
          </a:xfrm>
          <a:prstGeom prst="rect">
            <a:avLst/>
          </a:prstGeom>
          <a:noFill/>
        </p:spPr>
        <p:txBody>
          <a:bodyPr wrap="square" rtlCol="0">
            <a:spAutoFit/>
          </a:bodyPr>
          <a:lstStyle/>
          <a:p>
            <a:r>
              <a:rPr lang="en-GB" sz="1800" dirty="0">
                <a:solidFill>
                  <a:schemeClr val="accent1">
                    <a:lumMod val="75000"/>
                  </a:schemeClr>
                </a:solidFill>
              </a:rPr>
              <a:t>Iliac vein stent</a:t>
            </a:r>
          </a:p>
        </p:txBody>
      </p:sp>
      <p:sp>
        <p:nvSpPr>
          <p:cNvPr id="891" name="TextBox 890">
            <a:extLst>
              <a:ext uri="{FF2B5EF4-FFF2-40B4-BE49-F238E27FC236}">
                <a16:creationId xmlns:a16="http://schemas.microsoft.com/office/drawing/2014/main" id="{90FF8E73-4485-D87D-046D-06D17CCB3618}"/>
              </a:ext>
            </a:extLst>
          </p:cNvPr>
          <p:cNvSpPr txBox="1"/>
          <p:nvPr/>
        </p:nvSpPr>
        <p:spPr>
          <a:xfrm>
            <a:off x="6352421" y="2745008"/>
            <a:ext cx="1820648" cy="394723"/>
          </a:xfrm>
          <a:prstGeom prst="rect">
            <a:avLst/>
          </a:prstGeom>
          <a:noFill/>
        </p:spPr>
        <p:txBody>
          <a:bodyPr wrap="square" rtlCol="0">
            <a:spAutoFit/>
          </a:bodyPr>
          <a:lstStyle/>
          <a:p>
            <a:r>
              <a:rPr lang="en-GB" dirty="0">
                <a:solidFill>
                  <a:schemeClr val="accent1">
                    <a:lumMod val="75000"/>
                  </a:schemeClr>
                </a:solidFill>
              </a:rPr>
              <a:t>Malformations</a:t>
            </a:r>
          </a:p>
        </p:txBody>
      </p:sp>
      <p:sp>
        <p:nvSpPr>
          <p:cNvPr id="3" name="TextBox 2">
            <a:extLst>
              <a:ext uri="{FF2B5EF4-FFF2-40B4-BE49-F238E27FC236}">
                <a16:creationId xmlns:a16="http://schemas.microsoft.com/office/drawing/2014/main" id="{B9DBA290-2D8F-D661-C714-47FEF593D6E5}"/>
              </a:ext>
            </a:extLst>
          </p:cNvPr>
          <p:cNvSpPr txBox="1"/>
          <p:nvPr/>
        </p:nvSpPr>
        <p:spPr>
          <a:xfrm>
            <a:off x="3915188" y="3864559"/>
            <a:ext cx="1677643" cy="300082"/>
          </a:xfrm>
          <a:prstGeom prst="rect">
            <a:avLst/>
          </a:prstGeom>
          <a:noFill/>
        </p:spPr>
        <p:txBody>
          <a:bodyPr wrap="square" rtlCol="0">
            <a:spAutoFit/>
          </a:bodyPr>
          <a:lstStyle/>
          <a:p>
            <a:r>
              <a:rPr lang="en-GB" sz="1350" dirty="0">
                <a:solidFill>
                  <a:srgbClr val="FF0000"/>
                </a:solidFill>
              </a:rPr>
              <a:t>Pseudoaneurysms</a:t>
            </a:r>
          </a:p>
        </p:txBody>
      </p:sp>
      <p:sp>
        <p:nvSpPr>
          <p:cNvPr id="5" name="TextBox 4">
            <a:extLst>
              <a:ext uri="{FF2B5EF4-FFF2-40B4-BE49-F238E27FC236}">
                <a16:creationId xmlns:a16="http://schemas.microsoft.com/office/drawing/2014/main" id="{90920A23-A47A-471E-CA5F-43C762B5B26F}"/>
              </a:ext>
            </a:extLst>
          </p:cNvPr>
          <p:cNvSpPr txBox="1"/>
          <p:nvPr/>
        </p:nvSpPr>
        <p:spPr>
          <a:xfrm>
            <a:off x="868747" y="3332137"/>
            <a:ext cx="1801767" cy="338554"/>
          </a:xfrm>
          <a:prstGeom prst="rect">
            <a:avLst/>
          </a:prstGeom>
          <a:noFill/>
        </p:spPr>
        <p:txBody>
          <a:bodyPr wrap="square" rtlCol="0">
            <a:spAutoFit/>
          </a:bodyPr>
          <a:lstStyle/>
          <a:p>
            <a:r>
              <a:rPr lang="en-GB" sz="1600" dirty="0">
                <a:solidFill>
                  <a:srgbClr val="FF0000"/>
                </a:solidFill>
              </a:rPr>
              <a:t>Stent surveillance</a:t>
            </a:r>
            <a:endParaRPr lang="en-GB" sz="1600" b="1" dirty="0">
              <a:solidFill>
                <a:srgbClr val="FF0000"/>
              </a:solidFill>
            </a:endParaRPr>
          </a:p>
        </p:txBody>
      </p:sp>
      <p:sp>
        <p:nvSpPr>
          <p:cNvPr id="6" name="TextBox 5">
            <a:extLst>
              <a:ext uri="{FF2B5EF4-FFF2-40B4-BE49-F238E27FC236}">
                <a16:creationId xmlns:a16="http://schemas.microsoft.com/office/drawing/2014/main" id="{611BDD8D-871F-D729-375E-B5F660136A99}"/>
              </a:ext>
            </a:extLst>
          </p:cNvPr>
          <p:cNvSpPr txBox="1"/>
          <p:nvPr/>
        </p:nvSpPr>
        <p:spPr>
          <a:xfrm>
            <a:off x="3692725" y="4340305"/>
            <a:ext cx="1801767" cy="338554"/>
          </a:xfrm>
          <a:prstGeom prst="rect">
            <a:avLst/>
          </a:prstGeom>
          <a:noFill/>
        </p:spPr>
        <p:txBody>
          <a:bodyPr wrap="square" rtlCol="0">
            <a:spAutoFit/>
          </a:bodyPr>
          <a:lstStyle/>
          <a:p>
            <a:r>
              <a:rPr lang="en-GB" sz="1600" dirty="0">
                <a:solidFill>
                  <a:srgbClr val="FF0000"/>
                </a:solidFill>
              </a:rPr>
              <a:t>Graft surveillance</a:t>
            </a:r>
            <a:endParaRPr lang="en-GB" sz="1600" b="1" dirty="0">
              <a:solidFill>
                <a:srgbClr val="FF0000"/>
              </a:solidFill>
            </a:endParaRPr>
          </a:p>
        </p:txBody>
      </p:sp>
      <p:sp>
        <p:nvSpPr>
          <p:cNvPr id="7" name="TextBox 6">
            <a:extLst>
              <a:ext uri="{FF2B5EF4-FFF2-40B4-BE49-F238E27FC236}">
                <a16:creationId xmlns:a16="http://schemas.microsoft.com/office/drawing/2014/main" id="{0192703F-B85B-8413-DCC4-4AA8E0F19C63}"/>
              </a:ext>
            </a:extLst>
          </p:cNvPr>
          <p:cNvSpPr txBox="1"/>
          <p:nvPr/>
        </p:nvSpPr>
        <p:spPr>
          <a:xfrm>
            <a:off x="9478208" y="3991748"/>
            <a:ext cx="1284918" cy="697114"/>
          </a:xfrm>
          <a:prstGeom prst="rect">
            <a:avLst/>
          </a:prstGeom>
          <a:noFill/>
        </p:spPr>
        <p:txBody>
          <a:bodyPr wrap="square" rtlCol="0">
            <a:spAutoFit/>
          </a:bodyPr>
          <a:lstStyle/>
          <a:p>
            <a:r>
              <a:rPr lang="en-GB" dirty="0">
                <a:solidFill>
                  <a:schemeClr val="accent1">
                    <a:lumMod val="75000"/>
                  </a:schemeClr>
                </a:solidFill>
              </a:rPr>
              <a:t>Vein mapping</a:t>
            </a:r>
          </a:p>
        </p:txBody>
      </p:sp>
      <p:sp>
        <p:nvSpPr>
          <p:cNvPr id="8" name="TextBox 7">
            <a:extLst>
              <a:ext uri="{FF2B5EF4-FFF2-40B4-BE49-F238E27FC236}">
                <a16:creationId xmlns:a16="http://schemas.microsoft.com/office/drawing/2014/main" id="{CBE47766-AA2A-DEA4-A954-4A30FE076E75}"/>
              </a:ext>
            </a:extLst>
          </p:cNvPr>
          <p:cNvSpPr txBox="1"/>
          <p:nvPr/>
        </p:nvSpPr>
        <p:spPr>
          <a:xfrm>
            <a:off x="6698072" y="4030975"/>
            <a:ext cx="1455793" cy="584775"/>
          </a:xfrm>
          <a:prstGeom prst="rect">
            <a:avLst/>
          </a:prstGeom>
          <a:noFill/>
        </p:spPr>
        <p:txBody>
          <a:bodyPr wrap="square" rtlCol="0">
            <a:spAutoFit/>
          </a:bodyPr>
          <a:lstStyle/>
          <a:p>
            <a:r>
              <a:rPr lang="en-GB" sz="1600" dirty="0">
                <a:solidFill>
                  <a:schemeClr val="accent1">
                    <a:lumMod val="75000"/>
                  </a:schemeClr>
                </a:solidFill>
              </a:rPr>
              <a:t>Superficial vein thrombosis</a:t>
            </a:r>
          </a:p>
        </p:txBody>
      </p:sp>
      <p:sp>
        <p:nvSpPr>
          <p:cNvPr id="17" name="TextBox 16">
            <a:extLst>
              <a:ext uri="{FF2B5EF4-FFF2-40B4-BE49-F238E27FC236}">
                <a16:creationId xmlns:a16="http://schemas.microsoft.com/office/drawing/2014/main" id="{98F55951-81DF-9CEF-DE50-65C9099FB461}"/>
              </a:ext>
            </a:extLst>
          </p:cNvPr>
          <p:cNvSpPr txBox="1"/>
          <p:nvPr/>
        </p:nvSpPr>
        <p:spPr>
          <a:xfrm>
            <a:off x="4022130" y="3387315"/>
            <a:ext cx="1774496" cy="307777"/>
          </a:xfrm>
          <a:prstGeom prst="rect">
            <a:avLst/>
          </a:prstGeom>
          <a:noFill/>
        </p:spPr>
        <p:txBody>
          <a:bodyPr wrap="square" rtlCol="0">
            <a:spAutoFit/>
          </a:bodyPr>
          <a:lstStyle/>
          <a:p>
            <a:r>
              <a:rPr lang="en-GB" sz="1400" dirty="0">
                <a:solidFill>
                  <a:srgbClr val="FF0000"/>
                </a:solidFill>
              </a:rPr>
              <a:t>Mesenteric ischaemia</a:t>
            </a:r>
            <a:endParaRPr lang="en-GB" sz="1400" b="1" dirty="0">
              <a:solidFill>
                <a:srgbClr val="FF0000"/>
              </a:solidFill>
            </a:endParaRPr>
          </a:p>
        </p:txBody>
      </p:sp>
    </p:spTree>
    <p:extLst>
      <p:ext uri="{BB962C8B-B14F-4D97-AF65-F5344CB8AC3E}">
        <p14:creationId xmlns:p14="http://schemas.microsoft.com/office/powerpoint/2010/main" val="19912034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88"/>
                                        </p:tgtEl>
                                        <p:attrNameLst>
                                          <p:attrName>style.visibility</p:attrName>
                                        </p:attrNameLst>
                                      </p:cBhvr>
                                      <p:to>
                                        <p:strVal val="visible"/>
                                      </p:to>
                                    </p:set>
                                    <p:animEffect transition="in" filter="fade">
                                      <p:cBhvr>
                                        <p:cTn id="7" dur="500"/>
                                        <p:tgtEl>
                                          <p:spTgt spid="88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83"/>
                                        </p:tgtEl>
                                        <p:attrNameLst>
                                          <p:attrName>style.visibility</p:attrName>
                                        </p:attrNameLst>
                                      </p:cBhvr>
                                      <p:to>
                                        <p:strVal val="visible"/>
                                      </p:to>
                                    </p:set>
                                    <p:animEffect transition="in" filter="fade">
                                      <p:cBhvr>
                                        <p:cTn id="10" dur="500"/>
                                        <p:tgtEl>
                                          <p:spTgt spid="88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84"/>
                                        </p:tgtEl>
                                        <p:attrNameLst>
                                          <p:attrName>style.visibility</p:attrName>
                                        </p:attrNameLst>
                                      </p:cBhvr>
                                      <p:to>
                                        <p:strVal val="visible"/>
                                      </p:to>
                                    </p:set>
                                    <p:animEffect transition="in" filter="fade">
                                      <p:cBhvr>
                                        <p:cTn id="13" dur="500"/>
                                        <p:tgtEl>
                                          <p:spTgt spid="88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886"/>
                                        </p:tgtEl>
                                        <p:attrNameLst>
                                          <p:attrName>style.visibility</p:attrName>
                                        </p:attrNameLst>
                                      </p:cBhvr>
                                      <p:to>
                                        <p:strVal val="visible"/>
                                      </p:to>
                                    </p:set>
                                    <p:animEffect transition="in" filter="fade">
                                      <p:cBhvr>
                                        <p:cTn id="16" dur="500"/>
                                        <p:tgtEl>
                                          <p:spTgt spid="88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882"/>
                                        </p:tgtEl>
                                        <p:attrNameLst>
                                          <p:attrName>style.visibility</p:attrName>
                                        </p:attrNameLst>
                                      </p:cBhvr>
                                      <p:to>
                                        <p:strVal val="visible"/>
                                      </p:to>
                                    </p:set>
                                    <p:animEffect transition="in" filter="fade">
                                      <p:cBhvr>
                                        <p:cTn id="19" dur="500"/>
                                        <p:tgtEl>
                                          <p:spTgt spid="88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95"/>
                                        </p:tgtEl>
                                        <p:attrNameLst>
                                          <p:attrName>style.visibility</p:attrName>
                                        </p:attrNameLst>
                                      </p:cBhvr>
                                      <p:to>
                                        <p:strVal val="visible"/>
                                      </p:to>
                                    </p:set>
                                    <p:animEffect transition="in" filter="fade">
                                      <p:cBhvr>
                                        <p:cTn id="22" dur="500"/>
                                        <p:tgtEl>
                                          <p:spTgt spid="49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94"/>
                                        </p:tgtEl>
                                        <p:attrNameLst>
                                          <p:attrName>style.visibility</p:attrName>
                                        </p:attrNameLst>
                                      </p:cBhvr>
                                      <p:to>
                                        <p:strVal val="visible"/>
                                      </p:to>
                                    </p:set>
                                    <p:animEffect transition="in" filter="fade">
                                      <p:cBhvr>
                                        <p:cTn id="25" dur="500"/>
                                        <p:tgtEl>
                                          <p:spTgt spid="49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87"/>
                                        </p:tgtEl>
                                        <p:attrNameLst>
                                          <p:attrName>style.visibility</p:attrName>
                                        </p:attrNameLst>
                                      </p:cBhvr>
                                      <p:to>
                                        <p:strVal val="visible"/>
                                      </p:to>
                                    </p:set>
                                    <p:animEffect transition="in" filter="fade">
                                      <p:cBhvr>
                                        <p:cTn id="28" dur="500"/>
                                        <p:tgtEl>
                                          <p:spTgt spid="88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85"/>
                                        </p:tgtEl>
                                        <p:attrNameLst>
                                          <p:attrName>style.visibility</p:attrName>
                                        </p:attrNameLst>
                                      </p:cBhvr>
                                      <p:to>
                                        <p:strVal val="visible"/>
                                      </p:to>
                                    </p:set>
                                    <p:animEffect transition="in" filter="fade">
                                      <p:cBhvr>
                                        <p:cTn id="31" dur="500"/>
                                        <p:tgtEl>
                                          <p:spTgt spid="88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89"/>
                                        </p:tgtEl>
                                        <p:attrNameLst>
                                          <p:attrName>style.visibility</p:attrName>
                                        </p:attrNameLst>
                                      </p:cBhvr>
                                      <p:to>
                                        <p:strVal val="visible"/>
                                      </p:to>
                                    </p:set>
                                    <p:animEffect transition="in" filter="fade">
                                      <p:cBhvr>
                                        <p:cTn id="34" dur="500"/>
                                        <p:tgtEl>
                                          <p:spTgt spid="88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90"/>
                                        </p:tgtEl>
                                        <p:attrNameLst>
                                          <p:attrName>style.visibility</p:attrName>
                                        </p:attrNameLst>
                                      </p:cBhvr>
                                      <p:to>
                                        <p:strVal val="visible"/>
                                      </p:to>
                                    </p:set>
                                    <p:animEffect transition="in" filter="fade">
                                      <p:cBhvr>
                                        <p:cTn id="37" dur="500"/>
                                        <p:tgtEl>
                                          <p:spTgt spid="89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91"/>
                                        </p:tgtEl>
                                        <p:attrNameLst>
                                          <p:attrName>style.visibility</p:attrName>
                                        </p:attrNameLst>
                                      </p:cBhvr>
                                      <p:to>
                                        <p:strVal val="visible"/>
                                      </p:to>
                                    </p:set>
                                    <p:animEffect transition="in" filter="fade">
                                      <p:cBhvr>
                                        <p:cTn id="40" dur="500"/>
                                        <p:tgtEl>
                                          <p:spTgt spid="89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fade">
                                      <p:cBhvr>
                                        <p:cTn id="46" dur="500"/>
                                        <p:tgtEl>
                                          <p:spTgt spid="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6"/>
                                        </p:tgtEl>
                                        <p:attrNameLst>
                                          <p:attrName>style.visibility</p:attrName>
                                        </p:attrNameLst>
                                      </p:cBhvr>
                                      <p:to>
                                        <p:strVal val="visible"/>
                                      </p:to>
                                    </p:set>
                                    <p:animEffect transition="in" filter="fade">
                                      <p:cBhvr>
                                        <p:cTn id="49" dur="500"/>
                                        <p:tgtEl>
                                          <p:spTgt spid="6"/>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7"/>
                                        </p:tgtEl>
                                        <p:attrNameLst>
                                          <p:attrName>style.visibility</p:attrName>
                                        </p:attrNameLst>
                                      </p:cBhvr>
                                      <p:to>
                                        <p:strVal val="visible"/>
                                      </p:to>
                                    </p:set>
                                    <p:animEffect transition="in" filter="fade">
                                      <p:cBhvr>
                                        <p:cTn id="52" dur="500"/>
                                        <p:tgtEl>
                                          <p:spTgt spid="7"/>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7"/>
                                        </p:tgtEl>
                                        <p:attrNameLst>
                                          <p:attrName>style.visibility</p:attrName>
                                        </p:attrNameLst>
                                      </p:cBhvr>
                                      <p:to>
                                        <p:strVal val="visible"/>
                                      </p:to>
                                    </p:set>
                                    <p:animEffect transition="in" filter="fade">
                                      <p:cBhvr>
                                        <p:cTn id="5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4" grpId="0"/>
      <p:bldP spid="495" grpId="0"/>
      <p:bldP spid="882" grpId="0"/>
      <p:bldP spid="883" grpId="0"/>
      <p:bldP spid="884" grpId="0"/>
      <p:bldP spid="885" grpId="0"/>
      <p:bldP spid="886" grpId="0"/>
      <p:bldP spid="887" grpId="0"/>
      <p:bldP spid="888" grpId="0"/>
      <p:bldP spid="889" grpId="0"/>
      <p:bldP spid="890" grpId="0"/>
      <p:bldP spid="891" grpId="0"/>
      <p:bldP spid="3" grpId="0"/>
      <p:bldP spid="5" grpId="0"/>
      <p:bldP spid="6" grpId="0"/>
      <p:bldP spid="7" grpId="0"/>
      <p:bldP spid="8"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6FD01ED8-A627-AF6B-3195-C3DEAF4BEC87}"/>
              </a:ext>
            </a:extLst>
          </p:cNvPr>
          <p:cNvGrpSpPr/>
          <p:nvPr/>
        </p:nvGrpSpPr>
        <p:grpSpPr>
          <a:xfrm>
            <a:off x="-264628" y="324110"/>
            <a:ext cx="12625324" cy="6413873"/>
            <a:chOff x="-74382" y="324109"/>
            <a:chExt cx="9258553" cy="6413873"/>
          </a:xfrm>
        </p:grpSpPr>
        <p:grpSp>
          <p:nvGrpSpPr>
            <p:cNvPr id="21" name="Group 20">
              <a:extLst>
                <a:ext uri="{FF2B5EF4-FFF2-40B4-BE49-F238E27FC236}">
                  <a16:creationId xmlns:a16="http://schemas.microsoft.com/office/drawing/2014/main" id="{76867497-CCCB-73E9-A1F9-3BC1A91F6A14}"/>
                </a:ext>
              </a:extLst>
            </p:cNvPr>
            <p:cNvGrpSpPr/>
            <p:nvPr/>
          </p:nvGrpSpPr>
          <p:grpSpPr>
            <a:xfrm>
              <a:off x="-74382" y="324109"/>
              <a:ext cx="9258553" cy="6389037"/>
              <a:chOff x="-74382" y="260648"/>
              <a:chExt cx="9258553" cy="6389037"/>
            </a:xfrm>
          </p:grpSpPr>
          <p:grpSp>
            <p:nvGrpSpPr>
              <p:cNvPr id="507" name="Group 506">
                <a:extLst>
                  <a:ext uri="{FF2B5EF4-FFF2-40B4-BE49-F238E27FC236}">
                    <a16:creationId xmlns:a16="http://schemas.microsoft.com/office/drawing/2014/main" id="{F2394BDE-4F25-040F-0307-6BD0380E36B4}"/>
                  </a:ext>
                </a:extLst>
              </p:cNvPr>
              <p:cNvGrpSpPr/>
              <p:nvPr/>
            </p:nvGrpSpPr>
            <p:grpSpPr>
              <a:xfrm>
                <a:off x="-74382" y="5218534"/>
                <a:ext cx="9195401" cy="955514"/>
                <a:chOff x="-37870" y="5583981"/>
                <a:chExt cx="9195401" cy="1274019"/>
              </a:xfrm>
            </p:grpSpPr>
            <p:sp>
              <p:nvSpPr>
                <p:cNvPr id="522" name="Rectangle 521">
                  <a:extLst>
                    <a:ext uri="{FF2B5EF4-FFF2-40B4-BE49-F238E27FC236}">
                      <a16:creationId xmlns:a16="http://schemas.microsoft.com/office/drawing/2014/main" id="{BD1856E5-5CBC-A4F2-A536-F96B3A47ECB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3" name="Rectangle 522">
                  <a:extLst>
                    <a:ext uri="{FF2B5EF4-FFF2-40B4-BE49-F238E27FC236}">
                      <a16:creationId xmlns:a16="http://schemas.microsoft.com/office/drawing/2014/main" id="{C9456767-F689-DD6E-6DD3-2435C7F63E33}"/>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532" name="Rectangle 531">
                  <a:extLst>
                    <a:ext uri="{FF2B5EF4-FFF2-40B4-BE49-F238E27FC236}">
                      <a16:creationId xmlns:a16="http://schemas.microsoft.com/office/drawing/2014/main" id="{21CBBE2E-7B85-1306-2127-B13A1D60239E}"/>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09" name="Rectangle 508">
                <a:extLst>
                  <a:ext uri="{FF2B5EF4-FFF2-40B4-BE49-F238E27FC236}">
                    <a16:creationId xmlns:a16="http://schemas.microsoft.com/office/drawing/2014/main" id="{C5634199-8F3A-14E2-9165-433E505DD03B}"/>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Rectangle 519">
                <a:extLst>
                  <a:ext uri="{FF2B5EF4-FFF2-40B4-BE49-F238E27FC236}">
                    <a16:creationId xmlns:a16="http://schemas.microsoft.com/office/drawing/2014/main" id="{36D28F11-66E0-CBE2-CD1B-C4A8934C3C67}"/>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58" name="Picture 2">
              <a:extLst>
                <a:ext uri="{FF2B5EF4-FFF2-40B4-BE49-F238E27FC236}">
                  <a16:creationId xmlns:a16="http://schemas.microsoft.com/office/drawing/2014/main" id="{21E10B4D-1F04-9D03-305D-A4CF6A29A7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 and when?</a:t>
            </a:r>
          </a:p>
        </p:txBody>
      </p:sp>
      <p:sp>
        <p:nvSpPr>
          <p:cNvPr id="5" name="Content Placeholder 2">
            <a:extLst>
              <a:ext uri="{FF2B5EF4-FFF2-40B4-BE49-F238E27FC236}">
                <a16:creationId xmlns:a16="http://schemas.microsoft.com/office/drawing/2014/main" id="{D7727017-69DC-1208-BEED-4AB42D8F4327}"/>
              </a:ext>
            </a:extLst>
          </p:cNvPr>
          <p:cNvSpPr txBox="1">
            <a:spLocks/>
          </p:cNvSpPr>
          <p:nvPr/>
        </p:nvSpPr>
        <p:spPr>
          <a:xfrm>
            <a:off x="4446073" y="1130980"/>
            <a:ext cx="3240360" cy="1842582"/>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Aneurysm</a:t>
            </a:r>
          </a:p>
          <a:p>
            <a:pPr marL="0" indent="0" algn="ctr">
              <a:buNone/>
            </a:pPr>
            <a:r>
              <a:rPr lang="en-US" dirty="0">
                <a:latin typeface="Calibri Light"/>
                <a:cs typeface="Calibri Light"/>
              </a:rPr>
              <a:t>A </a:t>
            </a:r>
            <a:r>
              <a:rPr lang="en-US" dirty="0" err="1">
                <a:latin typeface="Calibri Light"/>
                <a:cs typeface="Calibri Light"/>
              </a:rPr>
              <a:t>localised</a:t>
            </a:r>
            <a:r>
              <a:rPr lang="en-US" dirty="0">
                <a:latin typeface="Calibri Light"/>
                <a:cs typeface="Calibri Light"/>
              </a:rPr>
              <a:t> swelling of an artery which exceeds 50% of its normal diameter</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grpSp>
        <p:nvGrpSpPr>
          <p:cNvPr id="22" name="Group 21">
            <a:extLst>
              <a:ext uri="{FF2B5EF4-FFF2-40B4-BE49-F238E27FC236}">
                <a16:creationId xmlns:a16="http://schemas.microsoft.com/office/drawing/2014/main" id="{2E1DA898-842E-421C-B255-6ADE88A63950}"/>
              </a:ext>
            </a:extLst>
          </p:cNvPr>
          <p:cNvGrpSpPr>
            <a:grpSpLocks/>
          </p:cNvGrpSpPr>
          <p:nvPr/>
        </p:nvGrpSpPr>
        <p:grpSpPr bwMode="auto">
          <a:xfrm>
            <a:off x="7253266" y="2602556"/>
            <a:ext cx="2587151" cy="3109856"/>
            <a:chOff x="2983" y="977"/>
            <a:chExt cx="1863" cy="2850"/>
          </a:xfrm>
        </p:grpSpPr>
        <p:grpSp>
          <p:nvGrpSpPr>
            <p:cNvPr id="23" name="Group 22">
              <a:extLst>
                <a:ext uri="{FF2B5EF4-FFF2-40B4-BE49-F238E27FC236}">
                  <a16:creationId xmlns:a16="http://schemas.microsoft.com/office/drawing/2014/main" id="{E6FE769D-63C5-E1CD-C81A-2E54952D4A08}"/>
                </a:ext>
              </a:extLst>
            </p:cNvPr>
            <p:cNvGrpSpPr>
              <a:grpSpLocks/>
            </p:cNvGrpSpPr>
            <p:nvPr/>
          </p:nvGrpSpPr>
          <p:grpSpPr bwMode="auto">
            <a:xfrm>
              <a:off x="2983" y="977"/>
              <a:ext cx="1863" cy="2850"/>
              <a:chOff x="2983" y="977"/>
              <a:chExt cx="1863" cy="2850"/>
            </a:xfrm>
          </p:grpSpPr>
          <p:sp>
            <p:nvSpPr>
              <p:cNvPr id="206" name="Freeform 452">
                <a:extLst>
                  <a:ext uri="{FF2B5EF4-FFF2-40B4-BE49-F238E27FC236}">
                    <a16:creationId xmlns:a16="http://schemas.microsoft.com/office/drawing/2014/main" id="{1BE16F47-B975-5D95-136F-020A4A7D5CA5}"/>
                  </a:ext>
                </a:extLst>
              </p:cNvPr>
              <p:cNvSpPr>
                <a:spLocks/>
              </p:cNvSpPr>
              <p:nvPr/>
            </p:nvSpPr>
            <p:spPr bwMode="auto">
              <a:xfrm>
                <a:off x="3670" y="979"/>
                <a:ext cx="485" cy="237"/>
              </a:xfrm>
              <a:custGeom>
                <a:avLst/>
                <a:gdLst>
                  <a:gd name="T0" fmla="*/ 0 w 231"/>
                  <a:gd name="T1" fmla="*/ 0 h 106"/>
                  <a:gd name="T2" fmla="*/ 65 w 231"/>
                  <a:gd name="T3" fmla="*/ 246 h 106"/>
                  <a:gd name="T4" fmla="*/ 537 w 231"/>
                  <a:gd name="T5" fmla="*/ 906 h 106"/>
                  <a:gd name="T6" fmla="*/ 1075 w 231"/>
                  <a:gd name="T7" fmla="*/ 1185 h 106"/>
                  <a:gd name="T8" fmla="*/ 1600 w 231"/>
                  <a:gd name="T9" fmla="*/ 906 h 106"/>
                  <a:gd name="T10" fmla="*/ 2081 w 231"/>
                  <a:gd name="T11" fmla="*/ 246 h 106"/>
                  <a:gd name="T12" fmla="*/ 2137 w 231"/>
                  <a:gd name="T13" fmla="*/ 0 h 106"/>
                  <a:gd name="T14" fmla="*/ 0 w 231"/>
                  <a:gd name="T15" fmla="*/ 0 h 1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1" h="106">
                    <a:moveTo>
                      <a:pt x="0" y="0"/>
                    </a:moveTo>
                    <a:cubicBezTo>
                      <a:pt x="2" y="8"/>
                      <a:pt x="4" y="17"/>
                      <a:pt x="7" y="22"/>
                    </a:cubicBezTo>
                    <a:cubicBezTo>
                      <a:pt x="13" y="34"/>
                      <a:pt x="40" y="68"/>
                      <a:pt x="58" y="81"/>
                    </a:cubicBezTo>
                    <a:cubicBezTo>
                      <a:pt x="75" y="92"/>
                      <a:pt x="85" y="105"/>
                      <a:pt x="116" y="106"/>
                    </a:cubicBezTo>
                    <a:cubicBezTo>
                      <a:pt x="146" y="105"/>
                      <a:pt x="157" y="92"/>
                      <a:pt x="173" y="81"/>
                    </a:cubicBezTo>
                    <a:cubicBezTo>
                      <a:pt x="191" y="68"/>
                      <a:pt x="219" y="36"/>
                      <a:pt x="225" y="22"/>
                    </a:cubicBezTo>
                    <a:cubicBezTo>
                      <a:pt x="227" y="16"/>
                      <a:pt x="229" y="8"/>
                      <a:pt x="231" y="0"/>
                    </a:cubicBezTo>
                    <a:lnTo>
                      <a:pt x="0" y="0"/>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7" name="Freeform 453">
                <a:extLst>
                  <a:ext uri="{FF2B5EF4-FFF2-40B4-BE49-F238E27FC236}">
                    <a16:creationId xmlns:a16="http://schemas.microsoft.com/office/drawing/2014/main" id="{CB4161B3-2BB2-F21A-48EA-444B1D464EB5}"/>
                  </a:ext>
                </a:extLst>
              </p:cNvPr>
              <p:cNvSpPr>
                <a:spLocks/>
              </p:cNvSpPr>
              <p:nvPr/>
            </p:nvSpPr>
            <p:spPr bwMode="auto">
              <a:xfrm>
                <a:off x="2983" y="1028"/>
                <a:ext cx="1863" cy="2792"/>
              </a:xfrm>
              <a:custGeom>
                <a:avLst/>
                <a:gdLst>
                  <a:gd name="T0" fmla="*/ 6771 w 887"/>
                  <a:gd name="T1" fmla="*/ 6578 h 1247"/>
                  <a:gd name="T2" fmla="*/ 6795 w 887"/>
                  <a:gd name="T3" fmla="*/ 6939 h 1247"/>
                  <a:gd name="T4" fmla="*/ 8219 w 887"/>
                  <a:gd name="T5" fmla="*/ 6498 h 1247"/>
                  <a:gd name="T6" fmla="*/ 8059 w 887"/>
                  <a:gd name="T7" fmla="*/ 5228 h 1247"/>
                  <a:gd name="T8" fmla="*/ 7931 w 887"/>
                  <a:gd name="T9" fmla="*/ 3549 h 1247"/>
                  <a:gd name="T10" fmla="*/ 7116 w 887"/>
                  <a:gd name="T11" fmla="*/ 2165 h 1247"/>
                  <a:gd name="T12" fmla="*/ 6484 w 887"/>
                  <a:gd name="T13" fmla="*/ 1930 h 1247"/>
                  <a:gd name="T14" fmla="*/ 5524 w 887"/>
                  <a:gd name="T15" fmla="*/ 1424 h 1247"/>
                  <a:gd name="T16" fmla="*/ 5104 w 887"/>
                  <a:gd name="T17" fmla="*/ 0 h 1247"/>
                  <a:gd name="T18" fmla="*/ 4631 w 887"/>
                  <a:gd name="T19" fmla="*/ 663 h 1247"/>
                  <a:gd name="T20" fmla="*/ 4102 w 887"/>
                  <a:gd name="T21" fmla="*/ 943 h 1247"/>
                  <a:gd name="T22" fmla="*/ 3577 w 887"/>
                  <a:gd name="T23" fmla="*/ 663 h 1247"/>
                  <a:gd name="T24" fmla="*/ 3115 w 887"/>
                  <a:gd name="T25" fmla="*/ 20 h 1247"/>
                  <a:gd name="T26" fmla="*/ 2695 w 887"/>
                  <a:gd name="T27" fmla="*/ 1424 h 1247"/>
                  <a:gd name="T28" fmla="*/ 1733 w 887"/>
                  <a:gd name="T29" fmla="*/ 1930 h 1247"/>
                  <a:gd name="T30" fmla="*/ 1103 w 887"/>
                  <a:gd name="T31" fmla="*/ 2165 h 1247"/>
                  <a:gd name="T32" fmla="*/ 288 w 887"/>
                  <a:gd name="T33" fmla="*/ 3549 h 1247"/>
                  <a:gd name="T34" fmla="*/ 160 w 887"/>
                  <a:gd name="T35" fmla="*/ 5228 h 1247"/>
                  <a:gd name="T36" fmla="*/ 0 w 887"/>
                  <a:gd name="T37" fmla="*/ 6498 h 1247"/>
                  <a:gd name="T38" fmla="*/ 1424 w 887"/>
                  <a:gd name="T39" fmla="*/ 6939 h 1247"/>
                  <a:gd name="T40" fmla="*/ 1447 w 887"/>
                  <a:gd name="T41" fmla="*/ 6578 h 1247"/>
                  <a:gd name="T42" fmla="*/ 1447 w 887"/>
                  <a:gd name="T43" fmla="*/ 6587 h 1247"/>
                  <a:gd name="T44" fmla="*/ 1519 w 887"/>
                  <a:gd name="T45" fmla="*/ 7518 h 1247"/>
                  <a:gd name="T46" fmla="*/ 1676 w 887"/>
                  <a:gd name="T47" fmla="*/ 8958 h 1247"/>
                  <a:gd name="T48" fmla="*/ 1787 w 887"/>
                  <a:gd name="T49" fmla="*/ 10978 h 1247"/>
                  <a:gd name="T50" fmla="*/ 1456 w 887"/>
                  <a:gd name="T51" fmla="*/ 12984 h 1247"/>
                  <a:gd name="T52" fmla="*/ 1474 w 887"/>
                  <a:gd name="T53" fmla="*/ 13996 h 1247"/>
                  <a:gd name="T54" fmla="*/ 6744 w 887"/>
                  <a:gd name="T55" fmla="*/ 13996 h 1247"/>
                  <a:gd name="T56" fmla="*/ 6744 w 887"/>
                  <a:gd name="T57" fmla="*/ 13996 h 1247"/>
                  <a:gd name="T58" fmla="*/ 6763 w 887"/>
                  <a:gd name="T59" fmla="*/ 12984 h 1247"/>
                  <a:gd name="T60" fmla="*/ 6431 w 887"/>
                  <a:gd name="T61" fmla="*/ 10978 h 1247"/>
                  <a:gd name="T62" fmla="*/ 6543 w 887"/>
                  <a:gd name="T63" fmla="*/ 8958 h 1247"/>
                  <a:gd name="T64" fmla="*/ 6700 w 887"/>
                  <a:gd name="T65" fmla="*/ 7518 h 1247"/>
                  <a:gd name="T66" fmla="*/ 6771 w 887"/>
                  <a:gd name="T67" fmla="*/ 6587 h 1247"/>
                  <a:gd name="T68" fmla="*/ 6771 w 887"/>
                  <a:gd name="T69" fmla="*/ 6578 h 12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87" h="1247">
                    <a:moveTo>
                      <a:pt x="731" y="586"/>
                    </a:moveTo>
                    <a:cubicBezTo>
                      <a:pt x="731" y="600"/>
                      <a:pt x="732" y="612"/>
                      <a:pt x="733" y="618"/>
                    </a:cubicBezTo>
                    <a:cubicBezTo>
                      <a:pt x="735" y="629"/>
                      <a:pt x="887" y="579"/>
                      <a:pt x="887" y="579"/>
                    </a:cubicBezTo>
                    <a:cubicBezTo>
                      <a:pt x="878" y="525"/>
                      <a:pt x="868" y="489"/>
                      <a:pt x="870" y="466"/>
                    </a:cubicBezTo>
                    <a:cubicBezTo>
                      <a:pt x="877" y="415"/>
                      <a:pt x="866" y="359"/>
                      <a:pt x="856" y="316"/>
                    </a:cubicBezTo>
                    <a:cubicBezTo>
                      <a:pt x="835" y="222"/>
                      <a:pt x="790" y="198"/>
                      <a:pt x="768" y="193"/>
                    </a:cubicBezTo>
                    <a:cubicBezTo>
                      <a:pt x="747" y="188"/>
                      <a:pt x="714" y="185"/>
                      <a:pt x="700" y="172"/>
                    </a:cubicBezTo>
                    <a:cubicBezTo>
                      <a:pt x="690" y="162"/>
                      <a:pt x="617" y="129"/>
                      <a:pt x="596" y="127"/>
                    </a:cubicBezTo>
                    <a:cubicBezTo>
                      <a:pt x="542" y="117"/>
                      <a:pt x="551" y="19"/>
                      <a:pt x="551" y="0"/>
                    </a:cubicBezTo>
                    <a:cubicBezTo>
                      <a:pt x="545" y="15"/>
                      <a:pt x="518" y="46"/>
                      <a:pt x="500" y="59"/>
                    </a:cubicBezTo>
                    <a:cubicBezTo>
                      <a:pt x="484" y="70"/>
                      <a:pt x="473" y="83"/>
                      <a:pt x="443" y="84"/>
                    </a:cubicBezTo>
                    <a:cubicBezTo>
                      <a:pt x="413" y="83"/>
                      <a:pt x="402" y="70"/>
                      <a:pt x="386" y="59"/>
                    </a:cubicBezTo>
                    <a:cubicBezTo>
                      <a:pt x="369" y="47"/>
                      <a:pt x="344" y="16"/>
                      <a:pt x="336" y="2"/>
                    </a:cubicBezTo>
                    <a:cubicBezTo>
                      <a:pt x="336" y="25"/>
                      <a:pt x="343" y="117"/>
                      <a:pt x="291" y="127"/>
                    </a:cubicBezTo>
                    <a:cubicBezTo>
                      <a:pt x="270" y="129"/>
                      <a:pt x="197" y="162"/>
                      <a:pt x="187" y="172"/>
                    </a:cubicBezTo>
                    <a:cubicBezTo>
                      <a:pt x="173" y="185"/>
                      <a:pt x="140" y="188"/>
                      <a:pt x="119" y="193"/>
                    </a:cubicBezTo>
                    <a:cubicBezTo>
                      <a:pt x="97" y="198"/>
                      <a:pt x="52" y="222"/>
                      <a:pt x="31" y="316"/>
                    </a:cubicBezTo>
                    <a:cubicBezTo>
                      <a:pt x="21" y="359"/>
                      <a:pt x="10" y="415"/>
                      <a:pt x="17" y="466"/>
                    </a:cubicBezTo>
                    <a:cubicBezTo>
                      <a:pt x="19" y="489"/>
                      <a:pt x="9" y="525"/>
                      <a:pt x="0" y="579"/>
                    </a:cubicBezTo>
                    <a:cubicBezTo>
                      <a:pt x="0" y="579"/>
                      <a:pt x="152" y="629"/>
                      <a:pt x="154" y="618"/>
                    </a:cubicBezTo>
                    <a:cubicBezTo>
                      <a:pt x="155" y="612"/>
                      <a:pt x="155" y="600"/>
                      <a:pt x="156" y="586"/>
                    </a:cubicBezTo>
                    <a:cubicBezTo>
                      <a:pt x="156" y="587"/>
                      <a:pt x="156" y="587"/>
                      <a:pt x="156" y="587"/>
                    </a:cubicBezTo>
                    <a:cubicBezTo>
                      <a:pt x="157" y="603"/>
                      <a:pt x="161" y="629"/>
                      <a:pt x="164" y="670"/>
                    </a:cubicBezTo>
                    <a:cubicBezTo>
                      <a:pt x="162" y="704"/>
                      <a:pt x="179" y="765"/>
                      <a:pt x="181" y="798"/>
                    </a:cubicBezTo>
                    <a:cubicBezTo>
                      <a:pt x="177" y="808"/>
                      <a:pt x="193" y="978"/>
                      <a:pt x="193" y="978"/>
                    </a:cubicBezTo>
                    <a:cubicBezTo>
                      <a:pt x="187" y="988"/>
                      <a:pt x="158" y="1117"/>
                      <a:pt x="157" y="1157"/>
                    </a:cubicBezTo>
                    <a:cubicBezTo>
                      <a:pt x="153" y="1176"/>
                      <a:pt x="161" y="1204"/>
                      <a:pt x="159" y="1247"/>
                    </a:cubicBezTo>
                    <a:cubicBezTo>
                      <a:pt x="728" y="1247"/>
                      <a:pt x="728" y="1247"/>
                      <a:pt x="728" y="1247"/>
                    </a:cubicBezTo>
                    <a:cubicBezTo>
                      <a:pt x="728" y="1247"/>
                      <a:pt x="728" y="1247"/>
                      <a:pt x="728" y="1247"/>
                    </a:cubicBezTo>
                    <a:cubicBezTo>
                      <a:pt x="726" y="1204"/>
                      <a:pt x="734" y="1176"/>
                      <a:pt x="730" y="1157"/>
                    </a:cubicBezTo>
                    <a:cubicBezTo>
                      <a:pt x="729" y="1117"/>
                      <a:pt x="700" y="988"/>
                      <a:pt x="694" y="978"/>
                    </a:cubicBezTo>
                    <a:cubicBezTo>
                      <a:pt x="694" y="978"/>
                      <a:pt x="710" y="808"/>
                      <a:pt x="706" y="798"/>
                    </a:cubicBezTo>
                    <a:cubicBezTo>
                      <a:pt x="708" y="765"/>
                      <a:pt x="725" y="704"/>
                      <a:pt x="723" y="670"/>
                    </a:cubicBezTo>
                    <a:cubicBezTo>
                      <a:pt x="726" y="629"/>
                      <a:pt x="730" y="603"/>
                      <a:pt x="731" y="587"/>
                    </a:cubicBezTo>
                    <a:cubicBezTo>
                      <a:pt x="731" y="586"/>
                      <a:pt x="731" y="586"/>
                      <a:pt x="731" y="586"/>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8" name="Freeform 454">
                <a:extLst>
                  <a:ext uri="{FF2B5EF4-FFF2-40B4-BE49-F238E27FC236}">
                    <a16:creationId xmlns:a16="http://schemas.microsoft.com/office/drawing/2014/main" id="{86771041-476C-391A-34DF-3BB5BE8FCD51}"/>
                  </a:ext>
                </a:extLst>
              </p:cNvPr>
              <p:cNvSpPr>
                <a:spLocks/>
              </p:cNvSpPr>
              <p:nvPr/>
            </p:nvSpPr>
            <p:spPr bwMode="auto">
              <a:xfrm>
                <a:off x="3802" y="999"/>
                <a:ext cx="212" cy="40"/>
              </a:xfrm>
              <a:custGeom>
                <a:avLst/>
                <a:gdLst>
                  <a:gd name="T0" fmla="*/ 0 w 101"/>
                  <a:gd name="T1" fmla="*/ 20 h 18"/>
                  <a:gd name="T2" fmla="*/ 120 w 101"/>
                  <a:gd name="T3" fmla="*/ 142 h 18"/>
                  <a:gd name="T4" fmla="*/ 380 w 101"/>
                  <a:gd name="T5" fmla="*/ 198 h 18"/>
                  <a:gd name="T6" fmla="*/ 730 w 101"/>
                  <a:gd name="T7" fmla="*/ 162 h 18"/>
                  <a:gd name="T8" fmla="*/ 890 w 101"/>
                  <a:gd name="T9" fmla="*/ 64 h 18"/>
                  <a:gd name="T10" fmla="*/ 934 w 101"/>
                  <a:gd name="T11" fmla="*/ 9 h 18"/>
                  <a:gd name="T12" fmla="*/ 693 w 101"/>
                  <a:gd name="T13" fmla="*/ 9 h 18"/>
                  <a:gd name="T14" fmla="*/ 565 w 101"/>
                  <a:gd name="T15" fmla="*/ 0 h 18"/>
                  <a:gd name="T16" fmla="*/ 462 w 101"/>
                  <a:gd name="T17" fmla="*/ 9 h 18"/>
                  <a:gd name="T18" fmla="*/ 304 w 101"/>
                  <a:gd name="T19" fmla="*/ 9 h 18"/>
                  <a:gd name="T20" fmla="*/ 17 w 10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1" h="18">
                    <a:moveTo>
                      <a:pt x="0" y="2"/>
                    </a:moveTo>
                    <a:cubicBezTo>
                      <a:pt x="2" y="4"/>
                      <a:pt x="11" y="9"/>
                      <a:pt x="13" y="13"/>
                    </a:cubicBezTo>
                    <a:cubicBezTo>
                      <a:pt x="20" y="17"/>
                      <a:pt x="29" y="18"/>
                      <a:pt x="41" y="18"/>
                    </a:cubicBezTo>
                    <a:cubicBezTo>
                      <a:pt x="53" y="18"/>
                      <a:pt x="71" y="18"/>
                      <a:pt x="79" y="15"/>
                    </a:cubicBezTo>
                    <a:cubicBezTo>
                      <a:pt x="86" y="13"/>
                      <a:pt x="92" y="8"/>
                      <a:pt x="96" y="6"/>
                    </a:cubicBezTo>
                    <a:cubicBezTo>
                      <a:pt x="96" y="6"/>
                      <a:pt x="100" y="3"/>
                      <a:pt x="101" y="1"/>
                    </a:cubicBezTo>
                    <a:cubicBezTo>
                      <a:pt x="98" y="1"/>
                      <a:pt x="81" y="1"/>
                      <a:pt x="75" y="1"/>
                    </a:cubicBezTo>
                    <a:cubicBezTo>
                      <a:pt x="71" y="0"/>
                      <a:pt x="66" y="0"/>
                      <a:pt x="61" y="0"/>
                    </a:cubicBezTo>
                    <a:cubicBezTo>
                      <a:pt x="57" y="1"/>
                      <a:pt x="55" y="2"/>
                      <a:pt x="50" y="1"/>
                    </a:cubicBezTo>
                    <a:cubicBezTo>
                      <a:pt x="45" y="1"/>
                      <a:pt x="39" y="0"/>
                      <a:pt x="33" y="1"/>
                    </a:cubicBezTo>
                    <a:cubicBezTo>
                      <a:pt x="27" y="1"/>
                      <a:pt x="8" y="2"/>
                      <a:pt x="2" y="0"/>
                    </a:cubicBezTo>
                  </a:path>
                </a:pathLst>
              </a:custGeom>
              <a:solidFill>
                <a:srgbClr val="FEE7E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9" name="Freeform 455">
                <a:extLst>
                  <a:ext uri="{FF2B5EF4-FFF2-40B4-BE49-F238E27FC236}">
                    <a16:creationId xmlns:a16="http://schemas.microsoft.com/office/drawing/2014/main" id="{ED2145D9-0EC8-59E2-60DA-0B9AFC9A6AE7}"/>
                  </a:ext>
                </a:extLst>
              </p:cNvPr>
              <p:cNvSpPr>
                <a:spLocks/>
              </p:cNvSpPr>
              <p:nvPr/>
            </p:nvSpPr>
            <p:spPr bwMode="auto">
              <a:xfrm>
                <a:off x="3901" y="979"/>
                <a:ext cx="235" cy="226"/>
              </a:xfrm>
              <a:custGeom>
                <a:avLst/>
                <a:gdLst>
                  <a:gd name="T0" fmla="*/ 749 w 112"/>
                  <a:gd name="T1" fmla="*/ 0 h 101"/>
                  <a:gd name="T2" fmla="*/ 546 w 112"/>
                  <a:gd name="T3" fmla="*/ 280 h 101"/>
                  <a:gd name="T4" fmla="*/ 260 w 112"/>
                  <a:gd name="T5" fmla="*/ 526 h 101"/>
                  <a:gd name="T6" fmla="*/ 277 w 112"/>
                  <a:gd name="T7" fmla="*/ 761 h 101"/>
                  <a:gd name="T8" fmla="*/ 0 w 112"/>
                  <a:gd name="T9" fmla="*/ 931 h 101"/>
                  <a:gd name="T10" fmla="*/ 629 w 112"/>
                  <a:gd name="T11" fmla="*/ 707 h 101"/>
                  <a:gd name="T12" fmla="*/ 1034 w 112"/>
                  <a:gd name="T13" fmla="*/ 0 h 101"/>
                  <a:gd name="T14" fmla="*/ 749 w 112"/>
                  <a:gd name="T15" fmla="*/ 0 h 1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2" h="101">
                    <a:moveTo>
                      <a:pt x="81" y="0"/>
                    </a:moveTo>
                    <a:cubicBezTo>
                      <a:pt x="75" y="10"/>
                      <a:pt x="69" y="17"/>
                      <a:pt x="59" y="25"/>
                    </a:cubicBezTo>
                    <a:cubicBezTo>
                      <a:pt x="49" y="32"/>
                      <a:pt x="34" y="37"/>
                      <a:pt x="28" y="47"/>
                    </a:cubicBezTo>
                    <a:cubicBezTo>
                      <a:pt x="39" y="49"/>
                      <a:pt x="36" y="62"/>
                      <a:pt x="30" y="68"/>
                    </a:cubicBezTo>
                    <a:cubicBezTo>
                      <a:pt x="24" y="76"/>
                      <a:pt x="9" y="80"/>
                      <a:pt x="0" y="83"/>
                    </a:cubicBezTo>
                    <a:cubicBezTo>
                      <a:pt x="16" y="101"/>
                      <a:pt x="54" y="75"/>
                      <a:pt x="68" y="63"/>
                    </a:cubicBezTo>
                    <a:cubicBezTo>
                      <a:pt x="87" y="46"/>
                      <a:pt x="103" y="24"/>
                      <a:pt x="112" y="0"/>
                    </a:cubicBezTo>
                    <a:lnTo>
                      <a:pt x="81" y="0"/>
                    </a:ln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0" name="Freeform 456">
                <a:extLst>
                  <a:ext uri="{FF2B5EF4-FFF2-40B4-BE49-F238E27FC236}">
                    <a16:creationId xmlns:a16="http://schemas.microsoft.com/office/drawing/2014/main" id="{6D06B71B-54DE-07B2-085E-FD8715838F4A}"/>
                  </a:ext>
                </a:extLst>
              </p:cNvPr>
              <p:cNvSpPr>
                <a:spLocks/>
              </p:cNvSpPr>
              <p:nvPr/>
            </p:nvSpPr>
            <p:spPr bwMode="auto">
              <a:xfrm>
                <a:off x="3722" y="1113"/>
                <a:ext cx="231" cy="412"/>
              </a:xfrm>
              <a:custGeom>
                <a:avLst/>
                <a:gdLst>
                  <a:gd name="T0" fmla="*/ 76 w 110"/>
                  <a:gd name="T1" fmla="*/ 181 h 184"/>
                  <a:gd name="T2" fmla="*/ 538 w 110"/>
                  <a:gd name="T3" fmla="*/ 1639 h 184"/>
                  <a:gd name="T4" fmla="*/ 1019 w 110"/>
                  <a:gd name="T5" fmla="*/ 1704 h 184"/>
                  <a:gd name="T6" fmla="*/ 741 w 110"/>
                  <a:gd name="T7" fmla="*/ 1605 h 184"/>
                  <a:gd name="T8" fmla="*/ 326 w 110"/>
                  <a:gd name="T9" fmla="*/ 616 h 184"/>
                  <a:gd name="T10" fmla="*/ 420 w 110"/>
                  <a:gd name="T11" fmla="*/ 392 h 184"/>
                  <a:gd name="T12" fmla="*/ 0 w 110"/>
                  <a:gd name="T13" fmla="*/ 0 h 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184">
                    <a:moveTo>
                      <a:pt x="8" y="16"/>
                    </a:moveTo>
                    <a:cubicBezTo>
                      <a:pt x="17" y="51"/>
                      <a:pt x="38" y="116"/>
                      <a:pt x="58" y="146"/>
                    </a:cubicBezTo>
                    <a:cubicBezTo>
                      <a:pt x="73" y="171"/>
                      <a:pt x="94" y="184"/>
                      <a:pt x="110" y="152"/>
                    </a:cubicBezTo>
                    <a:cubicBezTo>
                      <a:pt x="101" y="167"/>
                      <a:pt x="87" y="154"/>
                      <a:pt x="80" y="143"/>
                    </a:cubicBezTo>
                    <a:cubicBezTo>
                      <a:pt x="66" y="122"/>
                      <a:pt x="22" y="76"/>
                      <a:pt x="35" y="55"/>
                    </a:cubicBezTo>
                    <a:cubicBezTo>
                      <a:pt x="46" y="37"/>
                      <a:pt x="65" y="48"/>
                      <a:pt x="45" y="35"/>
                    </a:cubicBezTo>
                    <a:cubicBezTo>
                      <a:pt x="32" y="28"/>
                      <a:pt x="8" y="10"/>
                      <a:pt x="0"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1" name="Freeform 457">
                <a:extLst>
                  <a:ext uri="{FF2B5EF4-FFF2-40B4-BE49-F238E27FC236}">
                    <a16:creationId xmlns:a16="http://schemas.microsoft.com/office/drawing/2014/main" id="{F6AC6B78-0B49-78F1-7184-1AF5E45369A5}"/>
                  </a:ext>
                </a:extLst>
              </p:cNvPr>
              <p:cNvSpPr>
                <a:spLocks/>
              </p:cNvSpPr>
              <p:nvPr/>
            </p:nvSpPr>
            <p:spPr bwMode="auto">
              <a:xfrm>
                <a:off x="4018" y="1113"/>
                <a:ext cx="271" cy="238"/>
              </a:xfrm>
              <a:custGeom>
                <a:avLst/>
                <a:gdLst>
                  <a:gd name="T0" fmla="*/ 36 w 129"/>
                  <a:gd name="T1" fmla="*/ 418 h 106"/>
                  <a:gd name="T2" fmla="*/ 437 w 129"/>
                  <a:gd name="T3" fmla="*/ 0 h 106"/>
                  <a:gd name="T4" fmla="*/ 565 w 129"/>
                  <a:gd name="T5" fmla="*/ 793 h 106"/>
                  <a:gd name="T6" fmla="*/ 1195 w 129"/>
                  <a:gd name="T7" fmla="*/ 1199 h 106"/>
                  <a:gd name="T8" fmla="*/ 464 w 129"/>
                  <a:gd name="T9" fmla="*/ 999 h 106"/>
                  <a:gd name="T10" fmla="*/ 277 w 129"/>
                  <a:gd name="T11" fmla="*/ 599 h 106"/>
                  <a:gd name="T12" fmla="*/ 0 w 129"/>
                  <a:gd name="T13" fmla="*/ 498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9" h="106">
                    <a:moveTo>
                      <a:pt x="4" y="37"/>
                    </a:moveTo>
                    <a:cubicBezTo>
                      <a:pt x="23" y="33"/>
                      <a:pt x="32" y="2"/>
                      <a:pt x="47" y="0"/>
                    </a:cubicBezTo>
                    <a:cubicBezTo>
                      <a:pt x="51" y="26"/>
                      <a:pt x="43" y="47"/>
                      <a:pt x="61" y="70"/>
                    </a:cubicBezTo>
                    <a:cubicBezTo>
                      <a:pt x="79" y="94"/>
                      <a:pt x="105" y="93"/>
                      <a:pt x="129" y="106"/>
                    </a:cubicBezTo>
                    <a:cubicBezTo>
                      <a:pt x="107" y="105"/>
                      <a:pt x="66" y="106"/>
                      <a:pt x="50" y="88"/>
                    </a:cubicBezTo>
                    <a:cubicBezTo>
                      <a:pt x="41" y="77"/>
                      <a:pt x="43" y="60"/>
                      <a:pt x="30" y="53"/>
                    </a:cubicBezTo>
                    <a:cubicBezTo>
                      <a:pt x="21" y="48"/>
                      <a:pt x="8" y="50"/>
                      <a:pt x="0" y="44"/>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2" name="Freeform 458">
                <a:extLst>
                  <a:ext uri="{FF2B5EF4-FFF2-40B4-BE49-F238E27FC236}">
                    <a16:creationId xmlns:a16="http://schemas.microsoft.com/office/drawing/2014/main" id="{B415ABFD-C1EC-326B-9A4A-23D161BD4E6E}"/>
                  </a:ext>
                </a:extLst>
              </p:cNvPr>
              <p:cNvSpPr>
                <a:spLocks/>
              </p:cNvSpPr>
              <p:nvPr/>
            </p:nvSpPr>
            <p:spPr bwMode="auto">
              <a:xfrm>
                <a:off x="3420" y="1451"/>
                <a:ext cx="418" cy="92"/>
              </a:xfrm>
              <a:custGeom>
                <a:avLst/>
                <a:gdLst>
                  <a:gd name="T0" fmla="*/ 397 w 199"/>
                  <a:gd name="T1" fmla="*/ 182 h 41"/>
                  <a:gd name="T2" fmla="*/ 1159 w 199"/>
                  <a:gd name="T3" fmla="*/ 352 h 41"/>
                  <a:gd name="T4" fmla="*/ 1844 w 199"/>
                  <a:gd name="T5" fmla="*/ 328 h 41"/>
                  <a:gd name="T6" fmla="*/ 926 w 199"/>
                  <a:gd name="T7" fmla="*/ 90 h 41"/>
                  <a:gd name="T8" fmla="*/ 0 w 199"/>
                  <a:gd name="T9" fmla="*/ 1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41">
                    <a:moveTo>
                      <a:pt x="43" y="16"/>
                    </a:moveTo>
                    <a:cubicBezTo>
                      <a:pt x="71" y="18"/>
                      <a:pt x="98" y="27"/>
                      <a:pt x="125" y="31"/>
                    </a:cubicBezTo>
                    <a:cubicBezTo>
                      <a:pt x="147" y="34"/>
                      <a:pt x="182" y="41"/>
                      <a:pt x="199" y="29"/>
                    </a:cubicBezTo>
                    <a:cubicBezTo>
                      <a:pt x="168" y="30"/>
                      <a:pt x="131" y="14"/>
                      <a:pt x="100" y="8"/>
                    </a:cubicBezTo>
                    <a:cubicBezTo>
                      <a:pt x="65" y="2"/>
                      <a:pt x="29" y="0"/>
                      <a:pt x="0" y="1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3" name="Freeform 459">
                <a:extLst>
                  <a:ext uri="{FF2B5EF4-FFF2-40B4-BE49-F238E27FC236}">
                    <a16:creationId xmlns:a16="http://schemas.microsoft.com/office/drawing/2014/main" id="{FF2694E5-B6AE-1115-196F-66734179214B}"/>
                  </a:ext>
                </a:extLst>
              </p:cNvPr>
              <p:cNvSpPr>
                <a:spLocks/>
              </p:cNvSpPr>
              <p:nvPr/>
            </p:nvSpPr>
            <p:spPr bwMode="auto">
              <a:xfrm>
                <a:off x="4266" y="2018"/>
                <a:ext cx="252" cy="701"/>
              </a:xfrm>
              <a:custGeom>
                <a:avLst/>
                <a:gdLst>
                  <a:gd name="T0" fmla="*/ 1037 w 120"/>
                  <a:gd name="T1" fmla="*/ 36 h 313"/>
                  <a:gd name="T2" fmla="*/ 1046 w 120"/>
                  <a:gd name="T3" fmla="*/ 1740 h 313"/>
                  <a:gd name="T4" fmla="*/ 974 w 120"/>
                  <a:gd name="T5" fmla="*/ 2517 h 313"/>
                  <a:gd name="T6" fmla="*/ 918 w 120"/>
                  <a:gd name="T7" fmla="*/ 2954 h 313"/>
                  <a:gd name="T8" fmla="*/ 806 w 120"/>
                  <a:gd name="T9" fmla="*/ 3516 h 313"/>
                  <a:gd name="T10" fmla="*/ 861 w 120"/>
                  <a:gd name="T11" fmla="*/ 2784 h 313"/>
                  <a:gd name="T12" fmla="*/ 842 w 120"/>
                  <a:gd name="T13" fmla="*/ 1812 h 313"/>
                  <a:gd name="T14" fmla="*/ 464 w 120"/>
                  <a:gd name="T15" fmla="*/ 1595 h 313"/>
                  <a:gd name="T16" fmla="*/ 0 w 120"/>
                  <a:gd name="T17" fmla="*/ 1424 h 313"/>
                  <a:gd name="T18" fmla="*/ 353 w 120"/>
                  <a:gd name="T19" fmla="*/ 1359 h 313"/>
                  <a:gd name="T20" fmla="*/ 733 w 120"/>
                  <a:gd name="T21" fmla="*/ 1068 h 313"/>
                  <a:gd name="T22" fmla="*/ 305 w 120"/>
                  <a:gd name="T23" fmla="*/ 788 h 313"/>
                  <a:gd name="T24" fmla="*/ 674 w 120"/>
                  <a:gd name="T25" fmla="*/ 146 h 313"/>
                  <a:gd name="T26" fmla="*/ 993 w 120"/>
                  <a:gd name="T27" fmla="*/ 0 h 3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0" h="313">
                    <a:moveTo>
                      <a:pt x="112" y="3"/>
                    </a:moveTo>
                    <a:cubicBezTo>
                      <a:pt x="97" y="52"/>
                      <a:pt x="120" y="105"/>
                      <a:pt x="113" y="155"/>
                    </a:cubicBezTo>
                    <a:cubicBezTo>
                      <a:pt x="110" y="178"/>
                      <a:pt x="107" y="201"/>
                      <a:pt x="105" y="224"/>
                    </a:cubicBezTo>
                    <a:cubicBezTo>
                      <a:pt x="103" y="238"/>
                      <a:pt x="99" y="250"/>
                      <a:pt x="99" y="263"/>
                    </a:cubicBezTo>
                    <a:cubicBezTo>
                      <a:pt x="98" y="280"/>
                      <a:pt x="97" y="300"/>
                      <a:pt x="87" y="313"/>
                    </a:cubicBezTo>
                    <a:cubicBezTo>
                      <a:pt x="97" y="293"/>
                      <a:pt x="92" y="270"/>
                      <a:pt x="93" y="248"/>
                    </a:cubicBezTo>
                    <a:cubicBezTo>
                      <a:pt x="94" y="221"/>
                      <a:pt x="104" y="187"/>
                      <a:pt x="91" y="161"/>
                    </a:cubicBezTo>
                    <a:cubicBezTo>
                      <a:pt x="83" y="145"/>
                      <a:pt x="66" y="147"/>
                      <a:pt x="50" y="142"/>
                    </a:cubicBezTo>
                    <a:cubicBezTo>
                      <a:pt x="33" y="138"/>
                      <a:pt x="16" y="132"/>
                      <a:pt x="0" y="127"/>
                    </a:cubicBezTo>
                    <a:cubicBezTo>
                      <a:pt x="11" y="121"/>
                      <a:pt x="26" y="124"/>
                      <a:pt x="38" y="121"/>
                    </a:cubicBezTo>
                    <a:cubicBezTo>
                      <a:pt x="53" y="116"/>
                      <a:pt x="70" y="109"/>
                      <a:pt x="79" y="95"/>
                    </a:cubicBezTo>
                    <a:cubicBezTo>
                      <a:pt x="107" y="55"/>
                      <a:pt x="58" y="60"/>
                      <a:pt x="33" y="70"/>
                    </a:cubicBezTo>
                    <a:cubicBezTo>
                      <a:pt x="46" y="53"/>
                      <a:pt x="53" y="22"/>
                      <a:pt x="73" y="13"/>
                    </a:cubicBezTo>
                    <a:cubicBezTo>
                      <a:pt x="83" y="8"/>
                      <a:pt x="104" y="13"/>
                      <a:pt x="107"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4" name="Freeform 460">
                <a:extLst>
                  <a:ext uri="{FF2B5EF4-FFF2-40B4-BE49-F238E27FC236}">
                    <a16:creationId xmlns:a16="http://schemas.microsoft.com/office/drawing/2014/main" id="{B196D5AB-6488-0DF7-6631-C870A3A5D6F8}"/>
                  </a:ext>
                </a:extLst>
              </p:cNvPr>
              <p:cNvSpPr>
                <a:spLocks/>
              </p:cNvSpPr>
              <p:nvPr/>
            </p:nvSpPr>
            <p:spPr bwMode="auto">
              <a:xfrm>
                <a:off x="4331" y="2770"/>
                <a:ext cx="133" cy="562"/>
              </a:xfrm>
              <a:custGeom>
                <a:avLst/>
                <a:gdLst>
                  <a:gd name="T0" fmla="*/ 498 w 63"/>
                  <a:gd name="T1" fmla="*/ 562 h 251"/>
                  <a:gd name="T2" fmla="*/ 509 w 63"/>
                  <a:gd name="T3" fmla="*/ 1258 h 251"/>
                  <a:gd name="T4" fmla="*/ 450 w 63"/>
                  <a:gd name="T5" fmla="*/ 1740 h 251"/>
                  <a:gd name="T6" fmla="*/ 388 w 63"/>
                  <a:gd name="T7" fmla="*/ 2246 h 251"/>
                  <a:gd name="T8" fmla="*/ 0 w 63"/>
                  <a:gd name="T9" fmla="*/ 2817 h 251"/>
                  <a:gd name="T10" fmla="*/ 281 w 63"/>
                  <a:gd name="T11" fmla="*/ 1999 h 251"/>
                  <a:gd name="T12" fmla="*/ 84 w 63"/>
                  <a:gd name="T13" fmla="*/ 1829 h 251"/>
                  <a:gd name="T14" fmla="*/ 304 w 63"/>
                  <a:gd name="T15" fmla="*/ 1493 h 251"/>
                  <a:gd name="T16" fmla="*/ 450 w 63"/>
                  <a:gd name="T17" fmla="*/ 761 h 251"/>
                  <a:gd name="T18" fmla="*/ 517 w 63"/>
                  <a:gd name="T19" fmla="*/ 405 h 251"/>
                  <a:gd name="T20" fmla="*/ 593 w 63"/>
                  <a:gd name="T21" fmla="*/ 0 h 2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251">
                    <a:moveTo>
                      <a:pt x="53" y="50"/>
                    </a:moveTo>
                    <a:cubicBezTo>
                      <a:pt x="58" y="67"/>
                      <a:pt x="55" y="94"/>
                      <a:pt x="54" y="112"/>
                    </a:cubicBezTo>
                    <a:cubicBezTo>
                      <a:pt x="53" y="126"/>
                      <a:pt x="51" y="141"/>
                      <a:pt x="48" y="155"/>
                    </a:cubicBezTo>
                    <a:cubicBezTo>
                      <a:pt x="46" y="170"/>
                      <a:pt x="44" y="185"/>
                      <a:pt x="41" y="200"/>
                    </a:cubicBezTo>
                    <a:cubicBezTo>
                      <a:pt x="34" y="226"/>
                      <a:pt x="20" y="237"/>
                      <a:pt x="0" y="251"/>
                    </a:cubicBezTo>
                    <a:cubicBezTo>
                      <a:pt x="16" y="241"/>
                      <a:pt x="47" y="196"/>
                      <a:pt x="30" y="178"/>
                    </a:cubicBezTo>
                    <a:cubicBezTo>
                      <a:pt x="24" y="171"/>
                      <a:pt x="10" y="175"/>
                      <a:pt x="9" y="163"/>
                    </a:cubicBezTo>
                    <a:cubicBezTo>
                      <a:pt x="9" y="156"/>
                      <a:pt x="28" y="139"/>
                      <a:pt x="32" y="133"/>
                    </a:cubicBezTo>
                    <a:cubicBezTo>
                      <a:pt x="49" y="112"/>
                      <a:pt x="44" y="93"/>
                      <a:pt x="48" y="68"/>
                    </a:cubicBezTo>
                    <a:cubicBezTo>
                      <a:pt x="50" y="57"/>
                      <a:pt x="54" y="47"/>
                      <a:pt x="55" y="36"/>
                    </a:cubicBezTo>
                    <a:cubicBezTo>
                      <a:pt x="57" y="23"/>
                      <a:pt x="52" y="9"/>
                      <a:pt x="63"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5" name="Freeform 461">
                <a:extLst>
                  <a:ext uri="{FF2B5EF4-FFF2-40B4-BE49-F238E27FC236}">
                    <a16:creationId xmlns:a16="http://schemas.microsoft.com/office/drawing/2014/main" id="{DB2A39CC-D329-15ED-C2A7-56F5F2A4015A}"/>
                  </a:ext>
                </a:extLst>
              </p:cNvPr>
              <p:cNvSpPr>
                <a:spLocks/>
              </p:cNvSpPr>
              <p:nvPr/>
            </p:nvSpPr>
            <p:spPr bwMode="auto">
              <a:xfrm>
                <a:off x="4165" y="2092"/>
                <a:ext cx="336" cy="150"/>
              </a:xfrm>
              <a:custGeom>
                <a:avLst/>
                <a:gdLst>
                  <a:gd name="T0" fmla="*/ 67 w 160"/>
                  <a:gd name="T1" fmla="*/ 627 h 67"/>
                  <a:gd name="T2" fmla="*/ 890 w 160"/>
                  <a:gd name="T3" fmla="*/ 616 h 67"/>
                  <a:gd name="T4" fmla="*/ 1147 w 160"/>
                  <a:gd name="T5" fmla="*/ 90 h 67"/>
                  <a:gd name="T6" fmla="*/ 806 w 160"/>
                  <a:gd name="T7" fmla="*/ 316 h 67"/>
                  <a:gd name="T8" fmla="*/ 0 w 160"/>
                  <a:gd name="T9" fmla="*/ 596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67">
                    <a:moveTo>
                      <a:pt x="7" y="56"/>
                    </a:moveTo>
                    <a:cubicBezTo>
                      <a:pt x="34" y="64"/>
                      <a:pt x="70" y="61"/>
                      <a:pt x="96" y="55"/>
                    </a:cubicBezTo>
                    <a:cubicBezTo>
                      <a:pt x="114" y="51"/>
                      <a:pt x="160" y="23"/>
                      <a:pt x="124" y="8"/>
                    </a:cubicBezTo>
                    <a:cubicBezTo>
                      <a:pt x="106" y="0"/>
                      <a:pt x="99" y="17"/>
                      <a:pt x="87" y="28"/>
                    </a:cubicBezTo>
                    <a:cubicBezTo>
                      <a:pt x="72" y="42"/>
                      <a:pt x="19" y="67"/>
                      <a:pt x="0" y="5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6" name="Freeform 462">
                <a:extLst>
                  <a:ext uri="{FF2B5EF4-FFF2-40B4-BE49-F238E27FC236}">
                    <a16:creationId xmlns:a16="http://schemas.microsoft.com/office/drawing/2014/main" id="{283C3221-7E2D-2FFF-233E-1C9B3FD2FE67}"/>
                  </a:ext>
                </a:extLst>
              </p:cNvPr>
              <p:cNvSpPr>
                <a:spLocks/>
              </p:cNvSpPr>
              <p:nvPr/>
            </p:nvSpPr>
            <p:spPr bwMode="auto">
              <a:xfrm>
                <a:off x="4617" y="1494"/>
                <a:ext cx="195" cy="819"/>
              </a:xfrm>
              <a:custGeom>
                <a:avLst/>
                <a:gdLst>
                  <a:gd name="T0" fmla="*/ 0 w 93"/>
                  <a:gd name="T1" fmla="*/ 0 h 366"/>
                  <a:gd name="T2" fmla="*/ 598 w 93"/>
                  <a:gd name="T3" fmla="*/ 1311 h 366"/>
                  <a:gd name="T4" fmla="*/ 709 w 93"/>
                  <a:gd name="T5" fmla="*/ 2913 h 366"/>
                  <a:gd name="T6" fmla="*/ 858 w 93"/>
                  <a:gd name="T7" fmla="*/ 4102 h 366"/>
                  <a:gd name="T8" fmla="*/ 537 w 93"/>
                  <a:gd name="T9" fmla="*/ 2743 h 366"/>
                  <a:gd name="T10" fmla="*/ 0 w 93"/>
                  <a:gd name="T11" fmla="*/ 0 h 3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66">
                    <a:moveTo>
                      <a:pt x="0" y="0"/>
                    </a:moveTo>
                    <a:cubicBezTo>
                      <a:pt x="21" y="8"/>
                      <a:pt x="46" y="34"/>
                      <a:pt x="65" y="117"/>
                    </a:cubicBezTo>
                    <a:cubicBezTo>
                      <a:pt x="84" y="200"/>
                      <a:pt x="78" y="234"/>
                      <a:pt x="77" y="260"/>
                    </a:cubicBezTo>
                    <a:cubicBezTo>
                      <a:pt x="75" y="285"/>
                      <a:pt x="89" y="329"/>
                      <a:pt x="93" y="366"/>
                    </a:cubicBezTo>
                    <a:cubicBezTo>
                      <a:pt x="87" y="323"/>
                      <a:pt x="62" y="279"/>
                      <a:pt x="58" y="245"/>
                    </a:cubicBezTo>
                    <a:cubicBezTo>
                      <a:pt x="53" y="211"/>
                      <a:pt x="47" y="34"/>
                      <a:pt x="0" y="0"/>
                    </a:cubicBez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7" name="Freeform 463">
                <a:extLst>
                  <a:ext uri="{FF2B5EF4-FFF2-40B4-BE49-F238E27FC236}">
                    <a16:creationId xmlns:a16="http://schemas.microsoft.com/office/drawing/2014/main" id="{0D779559-7360-F4FD-8A44-0581953E8D5A}"/>
                  </a:ext>
                </a:extLst>
              </p:cNvPr>
              <p:cNvSpPr>
                <a:spLocks/>
              </p:cNvSpPr>
              <p:nvPr/>
            </p:nvSpPr>
            <p:spPr bwMode="auto">
              <a:xfrm>
                <a:off x="3273" y="1982"/>
                <a:ext cx="31" cy="441"/>
              </a:xfrm>
              <a:custGeom>
                <a:avLst/>
                <a:gdLst>
                  <a:gd name="T0" fmla="*/ 99 w 15"/>
                  <a:gd name="T1" fmla="*/ 0 h 197"/>
                  <a:gd name="T2" fmla="*/ 99 w 15"/>
                  <a:gd name="T3" fmla="*/ 1728 h 197"/>
                  <a:gd name="T4" fmla="*/ 8 w 15"/>
                  <a:gd name="T5" fmla="*/ 1918 h 197"/>
                  <a:gd name="T6" fmla="*/ 99 w 15"/>
                  <a:gd name="T7" fmla="*/ 0 h 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97">
                    <a:moveTo>
                      <a:pt x="11" y="0"/>
                    </a:moveTo>
                    <a:cubicBezTo>
                      <a:pt x="14" y="27"/>
                      <a:pt x="14" y="105"/>
                      <a:pt x="11" y="154"/>
                    </a:cubicBezTo>
                    <a:cubicBezTo>
                      <a:pt x="9" y="182"/>
                      <a:pt x="0" y="197"/>
                      <a:pt x="1" y="171"/>
                    </a:cubicBezTo>
                    <a:cubicBezTo>
                      <a:pt x="3" y="146"/>
                      <a:pt x="15" y="34"/>
                      <a:pt x="11" y="0"/>
                    </a:cubicBez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8" name="Freeform 464">
                <a:extLst>
                  <a:ext uri="{FF2B5EF4-FFF2-40B4-BE49-F238E27FC236}">
                    <a16:creationId xmlns:a16="http://schemas.microsoft.com/office/drawing/2014/main" id="{B8F06CF9-FD67-F4A7-1589-EF0F14BB52ED}"/>
                  </a:ext>
                </a:extLst>
              </p:cNvPr>
              <p:cNvSpPr>
                <a:spLocks/>
              </p:cNvSpPr>
              <p:nvPr/>
            </p:nvSpPr>
            <p:spPr bwMode="auto">
              <a:xfrm>
                <a:off x="3031" y="1478"/>
                <a:ext cx="238" cy="668"/>
              </a:xfrm>
              <a:custGeom>
                <a:avLst/>
                <a:gdLst>
                  <a:gd name="T0" fmla="*/ 1055 w 113"/>
                  <a:gd name="T1" fmla="*/ 0 h 298"/>
                  <a:gd name="T2" fmla="*/ 225 w 113"/>
                  <a:gd name="T3" fmla="*/ 1105 h 298"/>
                  <a:gd name="T4" fmla="*/ 8 w 113"/>
                  <a:gd name="T5" fmla="*/ 2703 h 298"/>
                  <a:gd name="T6" fmla="*/ 27 w 113"/>
                  <a:gd name="T7" fmla="*/ 3356 h 298"/>
                  <a:gd name="T8" fmla="*/ 244 w 113"/>
                  <a:gd name="T9" fmla="*/ 1849 h 298"/>
                  <a:gd name="T10" fmla="*/ 1055 w 113"/>
                  <a:gd name="T11" fmla="*/ 0 h 2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98">
                    <a:moveTo>
                      <a:pt x="113" y="0"/>
                    </a:moveTo>
                    <a:cubicBezTo>
                      <a:pt x="84" y="0"/>
                      <a:pt x="43" y="32"/>
                      <a:pt x="24" y="98"/>
                    </a:cubicBezTo>
                    <a:cubicBezTo>
                      <a:pt x="4" y="163"/>
                      <a:pt x="3" y="216"/>
                      <a:pt x="1" y="240"/>
                    </a:cubicBezTo>
                    <a:cubicBezTo>
                      <a:pt x="0" y="264"/>
                      <a:pt x="7" y="281"/>
                      <a:pt x="3" y="298"/>
                    </a:cubicBezTo>
                    <a:cubicBezTo>
                      <a:pt x="9" y="274"/>
                      <a:pt x="18" y="192"/>
                      <a:pt x="26" y="164"/>
                    </a:cubicBezTo>
                    <a:cubicBezTo>
                      <a:pt x="35" y="136"/>
                      <a:pt x="50" y="10"/>
                      <a:pt x="1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19" name="Freeform 465">
                <a:extLst>
                  <a:ext uri="{FF2B5EF4-FFF2-40B4-BE49-F238E27FC236}">
                    <a16:creationId xmlns:a16="http://schemas.microsoft.com/office/drawing/2014/main" id="{9DB3BCCB-A764-3F05-6C5A-7146B4B8E737}"/>
                  </a:ext>
                </a:extLst>
              </p:cNvPr>
              <p:cNvSpPr>
                <a:spLocks/>
              </p:cNvSpPr>
              <p:nvPr/>
            </p:nvSpPr>
            <p:spPr bwMode="auto">
              <a:xfrm>
                <a:off x="3355" y="2502"/>
                <a:ext cx="82" cy="723"/>
              </a:xfrm>
              <a:custGeom>
                <a:avLst/>
                <a:gdLst>
                  <a:gd name="T0" fmla="*/ 17 w 39"/>
                  <a:gd name="T1" fmla="*/ 0 h 323"/>
                  <a:gd name="T2" fmla="*/ 141 w 39"/>
                  <a:gd name="T3" fmla="*/ 1157 h 323"/>
                  <a:gd name="T4" fmla="*/ 204 w 39"/>
                  <a:gd name="T5" fmla="*/ 2489 h 323"/>
                  <a:gd name="T6" fmla="*/ 362 w 39"/>
                  <a:gd name="T7" fmla="*/ 3622 h 323"/>
                  <a:gd name="T8" fmla="*/ 345 w 39"/>
                  <a:gd name="T9" fmla="*/ 2379 h 323"/>
                  <a:gd name="T10" fmla="*/ 278 w 39"/>
                  <a:gd name="T11" fmla="*/ 1023 h 323"/>
                  <a:gd name="T12" fmla="*/ 17 w 39"/>
                  <a:gd name="T13" fmla="*/ 0 h 3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323">
                    <a:moveTo>
                      <a:pt x="2" y="0"/>
                    </a:moveTo>
                    <a:cubicBezTo>
                      <a:pt x="7" y="45"/>
                      <a:pt x="7" y="63"/>
                      <a:pt x="15" y="103"/>
                    </a:cubicBezTo>
                    <a:cubicBezTo>
                      <a:pt x="22" y="143"/>
                      <a:pt x="18" y="167"/>
                      <a:pt x="22" y="222"/>
                    </a:cubicBezTo>
                    <a:cubicBezTo>
                      <a:pt x="27" y="277"/>
                      <a:pt x="28" y="304"/>
                      <a:pt x="39" y="323"/>
                    </a:cubicBezTo>
                    <a:cubicBezTo>
                      <a:pt x="36" y="290"/>
                      <a:pt x="36" y="241"/>
                      <a:pt x="37" y="212"/>
                    </a:cubicBezTo>
                    <a:cubicBezTo>
                      <a:pt x="39" y="182"/>
                      <a:pt x="37" y="117"/>
                      <a:pt x="30" y="91"/>
                    </a:cubicBezTo>
                    <a:cubicBezTo>
                      <a:pt x="22" y="66"/>
                      <a:pt x="0" y="1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0" name="Freeform 466">
                <a:extLst>
                  <a:ext uri="{FF2B5EF4-FFF2-40B4-BE49-F238E27FC236}">
                    <a16:creationId xmlns:a16="http://schemas.microsoft.com/office/drawing/2014/main" id="{A516C2F1-2C4B-5A94-5999-997AD25E7B28}"/>
                  </a:ext>
                </a:extLst>
              </p:cNvPr>
              <p:cNvSpPr>
                <a:spLocks/>
              </p:cNvSpPr>
              <p:nvPr/>
            </p:nvSpPr>
            <p:spPr bwMode="auto">
              <a:xfrm>
                <a:off x="3876" y="3323"/>
                <a:ext cx="82" cy="49"/>
              </a:xfrm>
              <a:custGeom>
                <a:avLst/>
                <a:gdLst>
                  <a:gd name="T0" fmla="*/ 111 w 39"/>
                  <a:gd name="T1" fmla="*/ 0 h 22"/>
                  <a:gd name="T2" fmla="*/ 101 w 39"/>
                  <a:gd name="T3" fmla="*/ 198 h 22"/>
                  <a:gd name="T4" fmla="*/ 244 w 39"/>
                  <a:gd name="T5" fmla="*/ 89 h 22"/>
                  <a:gd name="T6" fmla="*/ 0 60000 65536"/>
                  <a:gd name="T7" fmla="*/ 0 60000 65536"/>
                  <a:gd name="T8" fmla="*/ 0 60000 65536"/>
                </a:gdLst>
                <a:ahLst/>
                <a:cxnLst>
                  <a:cxn ang="T6">
                    <a:pos x="T0" y="T1"/>
                  </a:cxn>
                  <a:cxn ang="T7">
                    <a:pos x="T2" y="T3"/>
                  </a:cxn>
                  <a:cxn ang="T8">
                    <a:pos x="T4" y="T5"/>
                  </a:cxn>
                </a:cxnLst>
                <a:rect l="0" t="0" r="r" b="b"/>
                <a:pathLst>
                  <a:path w="39" h="22">
                    <a:moveTo>
                      <a:pt x="12" y="0"/>
                    </a:moveTo>
                    <a:cubicBezTo>
                      <a:pt x="0" y="2"/>
                      <a:pt x="1" y="14"/>
                      <a:pt x="11" y="18"/>
                    </a:cubicBezTo>
                    <a:cubicBezTo>
                      <a:pt x="20" y="22"/>
                      <a:pt x="39" y="10"/>
                      <a:pt x="26" y="8"/>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1" name="Freeform 467">
                <a:extLst>
                  <a:ext uri="{FF2B5EF4-FFF2-40B4-BE49-F238E27FC236}">
                    <a16:creationId xmlns:a16="http://schemas.microsoft.com/office/drawing/2014/main" id="{16DA4DCD-F1BD-A2EC-15B0-2A650F29127F}"/>
                  </a:ext>
                </a:extLst>
              </p:cNvPr>
              <p:cNvSpPr>
                <a:spLocks/>
              </p:cNvSpPr>
              <p:nvPr/>
            </p:nvSpPr>
            <p:spPr bwMode="auto">
              <a:xfrm>
                <a:off x="4134" y="3605"/>
                <a:ext cx="197" cy="206"/>
              </a:xfrm>
              <a:custGeom>
                <a:avLst/>
                <a:gdLst>
                  <a:gd name="T0" fmla="*/ 0 w 94"/>
                  <a:gd name="T1" fmla="*/ 1032 h 92"/>
                  <a:gd name="T2" fmla="*/ 866 w 94"/>
                  <a:gd name="T3" fmla="*/ 0 h 92"/>
                  <a:gd name="T4" fmla="*/ 0 w 94"/>
                  <a:gd name="T5" fmla="*/ 1032 h 92"/>
                  <a:gd name="T6" fmla="*/ 0 60000 65536"/>
                  <a:gd name="T7" fmla="*/ 0 60000 65536"/>
                  <a:gd name="T8" fmla="*/ 0 60000 65536"/>
                </a:gdLst>
                <a:ahLst/>
                <a:cxnLst>
                  <a:cxn ang="T6">
                    <a:pos x="T0" y="T1"/>
                  </a:cxn>
                  <a:cxn ang="T7">
                    <a:pos x="T2" y="T3"/>
                  </a:cxn>
                  <a:cxn ang="T8">
                    <a:pos x="T4" y="T5"/>
                  </a:cxn>
                </a:cxnLst>
                <a:rect l="0" t="0" r="r" b="b"/>
                <a:pathLst>
                  <a:path w="94" h="92">
                    <a:moveTo>
                      <a:pt x="0" y="92"/>
                    </a:moveTo>
                    <a:cubicBezTo>
                      <a:pt x="29" y="82"/>
                      <a:pt x="85" y="31"/>
                      <a:pt x="94" y="0"/>
                    </a:cubicBezTo>
                    <a:cubicBezTo>
                      <a:pt x="86" y="11"/>
                      <a:pt x="43" y="71"/>
                      <a:pt x="0"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2" name="Freeform 468">
                <a:extLst>
                  <a:ext uri="{FF2B5EF4-FFF2-40B4-BE49-F238E27FC236}">
                    <a16:creationId xmlns:a16="http://schemas.microsoft.com/office/drawing/2014/main" id="{B3520D5C-EB21-6C70-D5AB-57FC5E61794B}"/>
                  </a:ext>
                </a:extLst>
              </p:cNvPr>
              <p:cNvSpPr>
                <a:spLocks/>
              </p:cNvSpPr>
              <p:nvPr/>
            </p:nvSpPr>
            <p:spPr bwMode="auto">
              <a:xfrm>
                <a:off x="3508" y="3614"/>
                <a:ext cx="197" cy="206"/>
              </a:xfrm>
              <a:custGeom>
                <a:avLst/>
                <a:gdLst>
                  <a:gd name="T0" fmla="*/ 866 w 94"/>
                  <a:gd name="T1" fmla="*/ 1032 h 92"/>
                  <a:gd name="T2" fmla="*/ 0 w 94"/>
                  <a:gd name="T3" fmla="*/ 0 h 92"/>
                  <a:gd name="T4" fmla="*/ 866 w 94"/>
                  <a:gd name="T5" fmla="*/ 1032 h 92"/>
                  <a:gd name="T6" fmla="*/ 0 60000 65536"/>
                  <a:gd name="T7" fmla="*/ 0 60000 65536"/>
                  <a:gd name="T8" fmla="*/ 0 60000 65536"/>
                </a:gdLst>
                <a:ahLst/>
                <a:cxnLst>
                  <a:cxn ang="T6">
                    <a:pos x="T0" y="T1"/>
                  </a:cxn>
                  <a:cxn ang="T7">
                    <a:pos x="T2" y="T3"/>
                  </a:cxn>
                  <a:cxn ang="T8">
                    <a:pos x="T4" y="T5"/>
                  </a:cxn>
                </a:cxnLst>
                <a:rect l="0" t="0" r="r" b="b"/>
                <a:pathLst>
                  <a:path w="94" h="92">
                    <a:moveTo>
                      <a:pt x="94" y="92"/>
                    </a:moveTo>
                    <a:cubicBezTo>
                      <a:pt x="65" y="81"/>
                      <a:pt x="10" y="31"/>
                      <a:pt x="0" y="0"/>
                    </a:cubicBezTo>
                    <a:cubicBezTo>
                      <a:pt x="9" y="11"/>
                      <a:pt x="51" y="71"/>
                      <a:pt x="94"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3" name="Freeform 469">
                <a:extLst>
                  <a:ext uri="{FF2B5EF4-FFF2-40B4-BE49-F238E27FC236}">
                    <a16:creationId xmlns:a16="http://schemas.microsoft.com/office/drawing/2014/main" id="{21383833-438E-2A26-7D45-4BE6AE832E4D}"/>
                  </a:ext>
                </a:extLst>
              </p:cNvPr>
              <p:cNvSpPr>
                <a:spLocks/>
              </p:cNvSpPr>
              <p:nvPr/>
            </p:nvSpPr>
            <p:spPr bwMode="auto">
              <a:xfrm>
                <a:off x="3882" y="1418"/>
                <a:ext cx="128" cy="136"/>
              </a:xfrm>
              <a:custGeom>
                <a:avLst/>
                <a:gdLst>
                  <a:gd name="T0" fmla="*/ 506 w 61"/>
                  <a:gd name="T1" fmla="*/ 0 h 61"/>
                  <a:gd name="T2" fmla="*/ 0 w 61"/>
                  <a:gd name="T3" fmla="*/ 611 h 61"/>
                  <a:gd name="T4" fmla="*/ 397 w 61"/>
                  <a:gd name="T5" fmla="*/ 477 h 61"/>
                  <a:gd name="T6" fmla="*/ 529 w 61"/>
                  <a:gd name="T7" fmla="*/ 56 h 61"/>
                  <a:gd name="T8" fmla="*/ 564 w 61"/>
                  <a:gd name="T9" fmla="*/ 3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61">
                    <a:moveTo>
                      <a:pt x="55" y="0"/>
                    </a:moveTo>
                    <a:cubicBezTo>
                      <a:pt x="40" y="20"/>
                      <a:pt x="32" y="58"/>
                      <a:pt x="0" y="55"/>
                    </a:cubicBezTo>
                    <a:cubicBezTo>
                      <a:pt x="20" y="56"/>
                      <a:pt x="28" y="61"/>
                      <a:pt x="43" y="43"/>
                    </a:cubicBezTo>
                    <a:cubicBezTo>
                      <a:pt x="50" y="33"/>
                      <a:pt x="60" y="19"/>
                      <a:pt x="57" y="5"/>
                    </a:cubicBezTo>
                    <a:cubicBezTo>
                      <a:pt x="58" y="5"/>
                      <a:pt x="59" y="4"/>
                      <a:pt x="6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4" name="Freeform 470">
                <a:extLst>
                  <a:ext uri="{FF2B5EF4-FFF2-40B4-BE49-F238E27FC236}">
                    <a16:creationId xmlns:a16="http://schemas.microsoft.com/office/drawing/2014/main" id="{4EB942C4-C599-9A66-3854-896EE3CFBC54}"/>
                  </a:ext>
                </a:extLst>
              </p:cNvPr>
              <p:cNvSpPr>
                <a:spLocks/>
              </p:cNvSpPr>
              <p:nvPr/>
            </p:nvSpPr>
            <p:spPr bwMode="auto">
              <a:xfrm>
                <a:off x="3472" y="1507"/>
                <a:ext cx="317" cy="50"/>
              </a:xfrm>
              <a:custGeom>
                <a:avLst/>
                <a:gdLst>
                  <a:gd name="T0" fmla="*/ 0 w 151"/>
                  <a:gd name="T1" fmla="*/ 0 h 22"/>
                  <a:gd name="T2" fmla="*/ 590 w 151"/>
                  <a:gd name="T3" fmla="*/ 73 h 22"/>
                  <a:gd name="T4" fmla="*/ 1396 w 151"/>
                  <a:gd name="T5" fmla="*/ 155 h 22"/>
                  <a:gd name="T6" fmla="*/ 859 w 151"/>
                  <a:gd name="T7" fmla="*/ 202 h 22"/>
                  <a:gd name="T8" fmla="*/ 321 w 151"/>
                  <a:gd name="T9" fmla="*/ 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22">
                    <a:moveTo>
                      <a:pt x="0" y="0"/>
                    </a:moveTo>
                    <a:cubicBezTo>
                      <a:pt x="23" y="0"/>
                      <a:pt x="43" y="3"/>
                      <a:pt x="64" y="6"/>
                    </a:cubicBezTo>
                    <a:cubicBezTo>
                      <a:pt x="93" y="9"/>
                      <a:pt x="123" y="9"/>
                      <a:pt x="151" y="13"/>
                    </a:cubicBezTo>
                    <a:cubicBezTo>
                      <a:pt x="132" y="16"/>
                      <a:pt x="113" y="22"/>
                      <a:pt x="93" y="17"/>
                    </a:cubicBezTo>
                    <a:cubicBezTo>
                      <a:pt x="73" y="13"/>
                      <a:pt x="56" y="3"/>
                      <a:pt x="3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5" name="Freeform 471">
                <a:extLst>
                  <a:ext uri="{FF2B5EF4-FFF2-40B4-BE49-F238E27FC236}">
                    <a16:creationId xmlns:a16="http://schemas.microsoft.com/office/drawing/2014/main" id="{F7D7E2FF-53AF-A79D-5DBC-69D8C2F53C56}"/>
                  </a:ext>
                </a:extLst>
              </p:cNvPr>
              <p:cNvSpPr>
                <a:spLocks/>
              </p:cNvSpPr>
              <p:nvPr/>
            </p:nvSpPr>
            <p:spPr bwMode="auto">
              <a:xfrm>
                <a:off x="4037" y="1451"/>
                <a:ext cx="418" cy="92"/>
              </a:xfrm>
              <a:custGeom>
                <a:avLst/>
                <a:gdLst>
                  <a:gd name="T0" fmla="*/ 1447 w 199"/>
                  <a:gd name="T1" fmla="*/ 182 h 41"/>
                  <a:gd name="T2" fmla="*/ 685 w 199"/>
                  <a:gd name="T3" fmla="*/ 352 h 41"/>
                  <a:gd name="T4" fmla="*/ 0 w 199"/>
                  <a:gd name="T5" fmla="*/ 328 h 41"/>
                  <a:gd name="T6" fmla="*/ 918 w 199"/>
                  <a:gd name="T7" fmla="*/ 90 h 41"/>
                  <a:gd name="T8" fmla="*/ 1844 w 199"/>
                  <a:gd name="T9" fmla="*/ 1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41">
                    <a:moveTo>
                      <a:pt x="156" y="16"/>
                    </a:moveTo>
                    <a:cubicBezTo>
                      <a:pt x="128" y="18"/>
                      <a:pt x="101" y="27"/>
                      <a:pt x="74" y="31"/>
                    </a:cubicBezTo>
                    <a:cubicBezTo>
                      <a:pt x="52" y="34"/>
                      <a:pt x="17" y="41"/>
                      <a:pt x="0" y="29"/>
                    </a:cubicBezTo>
                    <a:cubicBezTo>
                      <a:pt x="31" y="30"/>
                      <a:pt x="69" y="14"/>
                      <a:pt x="99" y="8"/>
                    </a:cubicBezTo>
                    <a:cubicBezTo>
                      <a:pt x="134" y="2"/>
                      <a:pt x="170" y="0"/>
                      <a:pt x="199" y="1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6" name="Freeform 472">
                <a:extLst>
                  <a:ext uri="{FF2B5EF4-FFF2-40B4-BE49-F238E27FC236}">
                    <a16:creationId xmlns:a16="http://schemas.microsoft.com/office/drawing/2014/main" id="{96B1457B-DFDB-CAC2-ADA1-6FF0561A74AA}"/>
                  </a:ext>
                </a:extLst>
              </p:cNvPr>
              <p:cNvSpPr>
                <a:spLocks/>
              </p:cNvSpPr>
              <p:nvPr/>
            </p:nvSpPr>
            <p:spPr bwMode="auto">
              <a:xfrm>
                <a:off x="4086" y="1507"/>
                <a:ext cx="317" cy="50"/>
              </a:xfrm>
              <a:custGeom>
                <a:avLst/>
                <a:gdLst>
                  <a:gd name="T0" fmla="*/ 1396 w 151"/>
                  <a:gd name="T1" fmla="*/ 0 h 22"/>
                  <a:gd name="T2" fmla="*/ 806 w 151"/>
                  <a:gd name="T3" fmla="*/ 73 h 22"/>
                  <a:gd name="T4" fmla="*/ 0 w 151"/>
                  <a:gd name="T5" fmla="*/ 155 h 22"/>
                  <a:gd name="T6" fmla="*/ 537 w 151"/>
                  <a:gd name="T7" fmla="*/ 202 h 22"/>
                  <a:gd name="T8" fmla="*/ 1083 w 151"/>
                  <a:gd name="T9" fmla="*/ 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22">
                    <a:moveTo>
                      <a:pt x="151" y="0"/>
                    </a:moveTo>
                    <a:cubicBezTo>
                      <a:pt x="128" y="0"/>
                      <a:pt x="108" y="3"/>
                      <a:pt x="87" y="6"/>
                    </a:cubicBezTo>
                    <a:cubicBezTo>
                      <a:pt x="58" y="9"/>
                      <a:pt x="28" y="9"/>
                      <a:pt x="0" y="13"/>
                    </a:cubicBezTo>
                    <a:cubicBezTo>
                      <a:pt x="19" y="16"/>
                      <a:pt x="39" y="22"/>
                      <a:pt x="58" y="17"/>
                    </a:cubicBezTo>
                    <a:cubicBezTo>
                      <a:pt x="78" y="13"/>
                      <a:pt x="95" y="3"/>
                      <a:pt x="117"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7" name="Freeform 473">
                <a:extLst>
                  <a:ext uri="{FF2B5EF4-FFF2-40B4-BE49-F238E27FC236}">
                    <a16:creationId xmlns:a16="http://schemas.microsoft.com/office/drawing/2014/main" id="{C32C1CB4-86A5-1A85-CB11-B7239C5CDE7E}"/>
                  </a:ext>
                </a:extLst>
              </p:cNvPr>
              <p:cNvSpPr>
                <a:spLocks/>
              </p:cNvSpPr>
              <p:nvPr/>
            </p:nvSpPr>
            <p:spPr bwMode="auto">
              <a:xfrm>
                <a:off x="3342" y="2049"/>
                <a:ext cx="258" cy="184"/>
              </a:xfrm>
              <a:custGeom>
                <a:avLst/>
                <a:gdLst>
                  <a:gd name="T0" fmla="*/ 27 w 123"/>
                  <a:gd name="T1" fmla="*/ 110 h 82"/>
                  <a:gd name="T2" fmla="*/ 396 w 123"/>
                  <a:gd name="T3" fmla="*/ 770 h 82"/>
                  <a:gd name="T4" fmla="*/ 1135 w 123"/>
                  <a:gd name="T5" fmla="*/ 871 h 82"/>
                  <a:gd name="T6" fmla="*/ 109 w 123"/>
                  <a:gd name="T7" fmla="*/ 0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82">
                    <a:moveTo>
                      <a:pt x="3" y="10"/>
                    </a:moveTo>
                    <a:cubicBezTo>
                      <a:pt x="0" y="32"/>
                      <a:pt x="25" y="59"/>
                      <a:pt x="43" y="68"/>
                    </a:cubicBezTo>
                    <a:cubicBezTo>
                      <a:pt x="71" y="82"/>
                      <a:pt x="94" y="75"/>
                      <a:pt x="123" y="77"/>
                    </a:cubicBezTo>
                    <a:cubicBezTo>
                      <a:pt x="91" y="78"/>
                      <a:pt x="2" y="39"/>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8" name="Freeform 474">
                <a:extLst>
                  <a:ext uri="{FF2B5EF4-FFF2-40B4-BE49-F238E27FC236}">
                    <a16:creationId xmlns:a16="http://schemas.microsoft.com/office/drawing/2014/main" id="{88BB0BE9-D25E-6821-9853-A080F9F447E1}"/>
                  </a:ext>
                </a:extLst>
              </p:cNvPr>
              <p:cNvSpPr>
                <a:spLocks/>
              </p:cNvSpPr>
              <p:nvPr/>
            </p:nvSpPr>
            <p:spPr bwMode="auto">
              <a:xfrm>
                <a:off x="3514" y="1165"/>
                <a:ext cx="196" cy="192"/>
              </a:xfrm>
              <a:custGeom>
                <a:avLst/>
                <a:gdLst>
                  <a:gd name="T0" fmla="*/ 862 w 93"/>
                  <a:gd name="T1" fmla="*/ 0 h 86"/>
                  <a:gd name="T2" fmla="*/ 590 w 93"/>
                  <a:gd name="T3" fmla="*/ 757 h 86"/>
                  <a:gd name="T4" fmla="*/ 356 w 93"/>
                  <a:gd name="T5" fmla="*/ 813 h 86"/>
                  <a:gd name="T6" fmla="*/ 0 w 93"/>
                  <a:gd name="T7" fmla="*/ 958 h 86"/>
                  <a:gd name="T8" fmla="*/ 702 w 93"/>
                  <a:gd name="T9" fmla="*/ 813 h 86"/>
                  <a:gd name="T10" fmla="*/ 870 w 93"/>
                  <a:gd name="T11" fmla="*/ 165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86">
                    <a:moveTo>
                      <a:pt x="92" y="0"/>
                    </a:moveTo>
                    <a:cubicBezTo>
                      <a:pt x="87" y="21"/>
                      <a:pt x="83" y="54"/>
                      <a:pt x="63" y="68"/>
                    </a:cubicBezTo>
                    <a:cubicBezTo>
                      <a:pt x="56" y="74"/>
                      <a:pt x="47" y="71"/>
                      <a:pt x="38" y="73"/>
                    </a:cubicBezTo>
                    <a:cubicBezTo>
                      <a:pt x="26" y="76"/>
                      <a:pt x="11" y="81"/>
                      <a:pt x="0" y="86"/>
                    </a:cubicBezTo>
                    <a:cubicBezTo>
                      <a:pt x="21" y="82"/>
                      <a:pt x="57" y="84"/>
                      <a:pt x="75" y="73"/>
                    </a:cubicBezTo>
                    <a:cubicBezTo>
                      <a:pt x="93" y="62"/>
                      <a:pt x="90" y="34"/>
                      <a:pt x="93"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29" name="Freeform 475">
                <a:extLst>
                  <a:ext uri="{FF2B5EF4-FFF2-40B4-BE49-F238E27FC236}">
                    <a16:creationId xmlns:a16="http://schemas.microsoft.com/office/drawing/2014/main" id="{00384327-3E21-CBC9-37D7-15673B8E3B9D}"/>
                  </a:ext>
                </a:extLst>
              </p:cNvPr>
              <p:cNvSpPr>
                <a:spLocks/>
              </p:cNvSpPr>
              <p:nvPr/>
            </p:nvSpPr>
            <p:spPr bwMode="auto">
              <a:xfrm>
                <a:off x="4237" y="2043"/>
                <a:ext cx="82" cy="82"/>
              </a:xfrm>
              <a:custGeom>
                <a:avLst/>
                <a:gdLst>
                  <a:gd name="T0" fmla="*/ 101 w 39"/>
                  <a:gd name="T1" fmla="*/ 53 h 37"/>
                  <a:gd name="T2" fmla="*/ 221 w 39"/>
                  <a:gd name="T3" fmla="*/ 359 h 37"/>
                  <a:gd name="T4" fmla="*/ 345 w 39"/>
                  <a:gd name="T5" fmla="*/ 197 h 37"/>
                  <a:gd name="T6" fmla="*/ 196 w 39"/>
                  <a:gd name="T7" fmla="*/ 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7">
                    <a:moveTo>
                      <a:pt x="11" y="5"/>
                    </a:moveTo>
                    <a:cubicBezTo>
                      <a:pt x="0" y="16"/>
                      <a:pt x="6" y="37"/>
                      <a:pt x="24" y="33"/>
                    </a:cubicBezTo>
                    <a:cubicBezTo>
                      <a:pt x="30" y="31"/>
                      <a:pt x="36" y="25"/>
                      <a:pt x="37" y="18"/>
                    </a:cubicBezTo>
                    <a:cubicBezTo>
                      <a:pt x="39" y="7"/>
                      <a:pt x="30" y="3"/>
                      <a:pt x="21"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0" name="Freeform 476">
                <a:extLst>
                  <a:ext uri="{FF2B5EF4-FFF2-40B4-BE49-F238E27FC236}">
                    <a16:creationId xmlns:a16="http://schemas.microsoft.com/office/drawing/2014/main" id="{7A666F82-5113-CFFE-DC18-DD3A4ABC3158}"/>
                  </a:ext>
                </a:extLst>
              </p:cNvPr>
              <p:cNvSpPr>
                <a:spLocks/>
              </p:cNvSpPr>
              <p:nvPr/>
            </p:nvSpPr>
            <p:spPr bwMode="auto">
              <a:xfrm>
                <a:off x="3495" y="2043"/>
                <a:ext cx="118" cy="111"/>
              </a:xfrm>
              <a:custGeom>
                <a:avLst/>
                <a:gdLst>
                  <a:gd name="T0" fmla="*/ 253 w 56"/>
                  <a:gd name="T1" fmla="*/ 0 h 50"/>
                  <a:gd name="T2" fmla="*/ 84 w 56"/>
                  <a:gd name="T3" fmla="*/ 315 h 50"/>
                  <a:gd name="T4" fmla="*/ 405 w 56"/>
                  <a:gd name="T5" fmla="*/ 53 h 50"/>
                  <a:gd name="T6" fmla="*/ 0 60000 65536"/>
                  <a:gd name="T7" fmla="*/ 0 60000 65536"/>
                  <a:gd name="T8" fmla="*/ 0 60000 65536"/>
                </a:gdLst>
                <a:ahLst/>
                <a:cxnLst>
                  <a:cxn ang="T6">
                    <a:pos x="T0" y="T1"/>
                  </a:cxn>
                  <a:cxn ang="T7">
                    <a:pos x="T2" y="T3"/>
                  </a:cxn>
                  <a:cxn ang="T8">
                    <a:pos x="T4" y="T5"/>
                  </a:cxn>
                </a:cxnLst>
                <a:rect l="0" t="0" r="r" b="b"/>
                <a:pathLst>
                  <a:path w="56" h="50">
                    <a:moveTo>
                      <a:pt x="27" y="0"/>
                    </a:moveTo>
                    <a:cubicBezTo>
                      <a:pt x="12" y="0"/>
                      <a:pt x="0" y="16"/>
                      <a:pt x="9" y="29"/>
                    </a:cubicBezTo>
                    <a:cubicBezTo>
                      <a:pt x="25" y="50"/>
                      <a:pt x="56" y="26"/>
                      <a:pt x="43" y="5"/>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1" name="Freeform 477">
                <a:extLst>
                  <a:ext uri="{FF2B5EF4-FFF2-40B4-BE49-F238E27FC236}">
                    <a16:creationId xmlns:a16="http://schemas.microsoft.com/office/drawing/2014/main" id="{53C0C785-B878-B4E3-1F20-371C1445D17E}"/>
                  </a:ext>
                </a:extLst>
              </p:cNvPr>
              <p:cNvSpPr>
                <a:spLocks/>
              </p:cNvSpPr>
              <p:nvPr/>
            </p:nvSpPr>
            <p:spPr bwMode="auto">
              <a:xfrm>
                <a:off x="3384" y="3218"/>
                <a:ext cx="25" cy="43"/>
              </a:xfrm>
              <a:custGeom>
                <a:avLst/>
                <a:gdLst>
                  <a:gd name="T0" fmla="*/ 0 w 12"/>
                  <a:gd name="T1" fmla="*/ 11 h 19"/>
                  <a:gd name="T2" fmla="*/ 108 w 12"/>
                  <a:gd name="T3" fmla="*/ 220 h 19"/>
                  <a:gd name="T4" fmla="*/ 27 w 12"/>
                  <a:gd name="T5" fmla="*/ 0 h 19"/>
                  <a:gd name="T6" fmla="*/ 0 w 12"/>
                  <a:gd name="T7" fmla="*/ 11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9">
                    <a:moveTo>
                      <a:pt x="0" y="1"/>
                    </a:moveTo>
                    <a:cubicBezTo>
                      <a:pt x="2" y="6"/>
                      <a:pt x="8" y="15"/>
                      <a:pt x="12" y="19"/>
                    </a:cubicBezTo>
                    <a:cubicBezTo>
                      <a:pt x="8" y="15"/>
                      <a:pt x="5" y="5"/>
                      <a:pt x="3" y="0"/>
                    </a:cubicBezTo>
                    <a:lnTo>
                      <a:pt x="0" y="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2" name="Freeform 478">
                <a:extLst>
                  <a:ext uri="{FF2B5EF4-FFF2-40B4-BE49-F238E27FC236}">
                    <a16:creationId xmlns:a16="http://schemas.microsoft.com/office/drawing/2014/main" id="{2AE84C42-9E1C-F8A9-3561-C01706B2A456}"/>
                  </a:ext>
                </a:extLst>
              </p:cNvPr>
              <p:cNvSpPr>
                <a:spLocks/>
              </p:cNvSpPr>
              <p:nvPr/>
            </p:nvSpPr>
            <p:spPr bwMode="auto">
              <a:xfrm>
                <a:off x="3306" y="1980"/>
                <a:ext cx="13" cy="365"/>
              </a:xfrm>
              <a:custGeom>
                <a:avLst/>
                <a:gdLst>
                  <a:gd name="T0" fmla="*/ 33 w 6"/>
                  <a:gd name="T1" fmla="*/ 1821 h 163"/>
                  <a:gd name="T2" fmla="*/ 33 w 6"/>
                  <a:gd name="T3" fmla="*/ 1809 h 163"/>
                  <a:gd name="T4" fmla="*/ 20 w 6"/>
                  <a:gd name="T5" fmla="*/ 1809 h 163"/>
                  <a:gd name="T6" fmla="*/ 33 w 6"/>
                  <a:gd name="T7" fmla="*/ 1809 h 163"/>
                  <a:gd name="T8" fmla="*/ 61 w 6"/>
                  <a:gd name="T9" fmla="*/ 663 h 163"/>
                  <a:gd name="T10" fmla="*/ 52 w 6"/>
                  <a:gd name="T11" fmla="*/ 235 h 163"/>
                  <a:gd name="T12" fmla="*/ 43 w 6"/>
                  <a:gd name="T13" fmla="*/ 90 h 163"/>
                  <a:gd name="T14" fmla="*/ 20 w 6"/>
                  <a:gd name="T15" fmla="*/ 9 h 163"/>
                  <a:gd name="T16" fmla="*/ 9 w 6"/>
                  <a:gd name="T17" fmla="*/ 0 h 163"/>
                  <a:gd name="T18" fmla="*/ 9 w 6"/>
                  <a:gd name="T19" fmla="*/ 9 h 163"/>
                  <a:gd name="T20" fmla="*/ 20 w 6"/>
                  <a:gd name="T21" fmla="*/ 90 h 163"/>
                  <a:gd name="T22" fmla="*/ 43 w 6"/>
                  <a:gd name="T23" fmla="*/ 663 h 163"/>
                  <a:gd name="T24" fmla="*/ 9 w 6"/>
                  <a:gd name="T25" fmla="*/ 1809 h 163"/>
                  <a:gd name="T26" fmla="*/ 9 w 6"/>
                  <a:gd name="T27" fmla="*/ 1809 h 163"/>
                  <a:gd name="T28" fmla="*/ 9 w 6"/>
                  <a:gd name="T29" fmla="*/ 1821 h 163"/>
                  <a:gd name="T30" fmla="*/ 20 w 6"/>
                  <a:gd name="T31" fmla="*/ 1829 h 163"/>
                  <a:gd name="T32" fmla="*/ 33 w 6"/>
                  <a:gd name="T33" fmla="*/ 1821 h 1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 h="163">
                    <a:moveTo>
                      <a:pt x="3" y="162"/>
                    </a:moveTo>
                    <a:cubicBezTo>
                      <a:pt x="3" y="161"/>
                      <a:pt x="3" y="161"/>
                      <a:pt x="3" y="161"/>
                    </a:cubicBezTo>
                    <a:cubicBezTo>
                      <a:pt x="2" y="161"/>
                      <a:pt x="2" y="161"/>
                      <a:pt x="2" y="161"/>
                    </a:cubicBezTo>
                    <a:cubicBezTo>
                      <a:pt x="3" y="161"/>
                      <a:pt x="3" y="161"/>
                      <a:pt x="3" y="161"/>
                    </a:cubicBezTo>
                    <a:cubicBezTo>
                      <a:pt x="5" y="132"/>
                      <a:pt x="6" y="92"/>
                      <a:pt x="6" y="59"/>
                    </a:cubicBezTo>
                    <a:cubicBezTo>
                      <a:pt x="6" y="44"/>
                      <a:pt x="6" y="31"/>
                      <a:pt x="5" y="21"/>
                    </a:cubicBezTo>
                    <a:cubicBezTo>
                      <a:pt x="5" y="16"/>
                      <a:pt x="5" y="11"/>
                      <a:pt x="4" y="8"/>
                    </a:cubicBezTo>
                    <a:cubicBezTo>
                      <a:pt x="4" y="5"/>
                      <a:pt x="3" y="2"/>
                      <a:pt x="2" y="1"/>
                    </a:cubicBezTo>
                    <a:cubicBezTo>
                      <a:pt x="2" y="0"/>
                      <a:pt x="2" y="0"/>
                      <a:pt x="1" y="0"/>
                    </a:cubicBezTo>
                    <a:cubicBezTo>
                      <a:pt x="1" y="0"/>
                      <a:pt x="0" y="1"/>
                      <a:pt x="1" y="1"/>
                    </a:cubicBezTo>
                    <a:cubicBezTo>
                      <a:pt x="1" y="3"/>
                      <a:pt x="2" y="5"/>
                      <a:pt x="2" y="8"/>
                    </a:cubicBezTo>
                    <a:cubicBezTo>
                      <a:pt x="4" y="18"/>
                      <a:pt x="4" y="37"/>
                      <a:pt x="4" y="59"/>
                    </a:cubicBezTo>
                    <a:cubicBezTo>
                      <a:pt x="4" y="92"/>
                      <a:pt x="3" y="132"/>
                      <a:pt x="1" y="161"/>
                    </a:cubicBezTo>
                    <a:cubicBezTo>
                      <a:pt x="1" y="161"/>
                      <a:pt x="1" y="161"/>
                      <a:pt x="1" y="161"/>
                    </a:cubicBezTo>
                    <a:cubicBezTo>
                      <a:pt x="1" y="162"/>
                      <a:pt x="1" y="162"/>
                      <a:pt x="1" y="162"/>
                    </a:cubicBezTo>
                    <a:cubicBezTo>
                      <a:pt x="1" y="163"/>
                      <a:pt x="2" y="163"/>
                      <a:pt x="2" y="163"/>
                    </a:cubicBezTo>
                    <a:cubicBezTo>
                      <a:pt x="3" y="163"/>
                      <a:pt x="3" y="163"/>
                      <a:pt x="3"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3" name="Freeform 479">
                <a:extLst>
                  <a:ext uri="{FF2B5EF4-FFF2-40B4-BE49-F238E27FC236}">
                    <a16:creationId xmlns:a16="http://schemas.microsoft.com/office/drawing/2014/main" id="{C6E723C4-9D8B-D64D-52B2-63A8C7F73D35}"/>
                  </a:ext>
                </a:extLst>
              </p:cNvPr>
              <p:cNvSpPr>
                <a:spLocks/>
              </p:cNvSpPr>
              <p:nvPr/>
            </p:nvSpPr>
            <p:spPr bwMode="auto">
              <a:xfrm>
                <a:off x="3510" y="2060"/>
                <a:ext cx="9" cy="14"/>
              </a:xfrm>
              <a:custGeom>
                <a:avLst/>
                <a:gdLst>
                  <a:gd name="T0" fmla="*/ 25 w 4"/>
                  <a:gd name="T1" fmla="*/ 65 h 6"/>
                  <a:gd name="T2" fmla="*/ 36 w 4"/>
                  <a:gd name="T3" fmla="*/ 12 h 6"/>
                  <a:gd name="T4" fmla="*/ 36 w 4"/>
                  <a:gd name="T5" fmla="*/ 0 h 6"/>
                  <a:gd name="T6" fmla="*/ 25 w 4"/>
                  <a:gd name="T7" fmla="*/ 0 h 6"/>
                  <a:gd name="T8" fmla="*/ 0 w 4"/>
                  <a:gd name="T9" fmla="*/ 49 h 6"/>
                  <a:gd name="T10" fmla="*/ 0 w 4"/>
                  <a:gd name="T11" fmla="*/ 77 h 6"/>
                  <a:gd name="T12" fmla="*/ 25 w 4"/>
                  <a:gd name="T13" fmla="*/ 65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2" y="5"/>
                    </a:moveTo>
                    <a:cubicBezTo>
                      <a:pt x="2" y="4"/>
                      <a:pt x="3" y="3"/>
                      <a:pt x="3" y="1"/>
                    </a:cubicBezTo>
                    <a:cubicBezTo>
                      <a:pt x="4" y="1"/>
                      <a:pt x="4" y="0"/>
                      <a:pt x="3" y="0"/>
                    </a:cubicBezTo>
                    <a:cubicBezTo>
                      <a:pt x="3" y="0"/>
                      <a:pt x="2" y="0"/>
                      <a:pt x="2" y="0"/>
                    </a:cubicBezTo>
                    <a:cubicBezTo>
                      <a:pt x="1" y="2"/>
                      <a:pt x="0" y="3"/>
                      <a:pt x="0" y="4"/>
                    </a:cubicBezTo>
                    <a:cubicBezTo>
                      <a:pt x="0" y="5"/>
                      <a:pt x="0" y="6"/>
                      <a:pt x="0" y="6"/>
                    </a:cubicBezTo>
                    <a:cubicBezTo>
                      <a:pt x="1" y="6"/>
                      <a:pt x="2" y="6"/>
                      <a:pt x="2"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4" name="Freeform 480">
                <a:extLst>
                  <a:ext uri="{FF2B5EF4-FFF2-40B4-BE49-F238E27FC236}">
                    <a16:creationId xmlns:a16="http://schemas.microsoft.com/office/drawing/2014/main" id="{0F5D8693-6F1F-4B08-9ADD-FFB4259F58B8}"/>
                  </a:ext>
                </a:extLst>
              </p:cNvPr>
              <p:cNvSpPr>
                <a:spLocks/>
              </p:cNvSpPr>
              <p:nvPr/>
            </p:nvSpPr>
            <p:spPr bwMode="auto">
              <a:xfrm>
                <a:off x="3510" y="2040"/>
                <a:ext cx="78" cy="85"/>
              </a:xfrm>
              <a:custGeom>
                <a:avLst/>
                <a:gdLst>
                  <a:gd name="T0" fmla="*/ 169 w 37"/>
                  <a:gd name="T1" fmla="*/ 20 h 38"/>
                  <a:gd name="T2" fmla="*/ 280 w 37"/>
                  <a:gd name="T3" fmla="*/ 81 h 38"/>
                  <a:gd name="T4" fmla="*/ 329 w 37"/>
                  <a:gd name="T5" fmla="*/ 215 h 38"/>
                  <a:gd name="T6" fmla="*/ 280 w 37"/>
                  <a:gd name="T7" fmla="*/ 344 h 38"/>
                  <a:gd name="T8" fmla="*/ 169 w 37"/>
                  <a:gd name="T9" fmla="*/ 405 h 38"/>
                  <a:gd name="T10" fmla="*/ 27 w 37"/>
                  <a:gd name="T11" fmla="*/ 300 h 38"/>
                  <a:gd name="T12" fmla="*/ 8 w 37"/>
                  <a:gd name="T13" fmla="*/ 291 h 38"/>
                  <a:gd name="T14" fmla="*/ 8 w 37"/>
                  <a:gd name="T15" fmla="*/ 300 h 38"/>
                  <a:gd name="T16" fmla="*/ 169 w 37"/>
                  <a:gd name="T17" fmla="*/ 425 h 38"/>
                  <a:gd name="T18" fmla="*/ 346 w 37"/>
                  <a:gd name="T19" fmla="*/ 215 h 38"/>
                  <a:gd name="T20" fmla="*/ 169 w 37"/>
                  <a:gd name="T21" fmla="*/ 0 h 38"/>
                  <a:gd name="T22" fmla="*/ 160 w 37"/>
                  <a:gd name="T23" fmla="*/ 9 h 38"/>
                  <a:gd name="T24" fmla="*/ 169 w 37"/>
                  <a:gd name="T25" fmla="*/ 2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8">
                    <a:moveTo>
                      <a:pt x="18" y="2"/>
                    </a:moveTo>
                    <a:cubicBezTo>
                      <a:pt x="23" y="2"/>
                      <a:pt x="27" y="4"/>
                      <a:pt x="30" y="7"/>
                    </a:cubicBezTo>
                    <a:cubicBezTo>
                      <a:pt x="33" y="10"/>
                      <a:pt x="35" y="15"/>
                      <a:pt x="35" y="19"/>
                    </a:cubicBezTo>
                    <a:cubicBezTo>
                      <a:pt x="35" y="24"/>
                      <a:pt x="33" y="28"/>
                      <a:pt x="30" y="31"/>
                    </a:cubicBezTo>
                    <a:cubicBezTo>
                      <a:pt x="27" y="34"/>
                      <a:pt x="23" y="36"/>
                      <a:pt x="18" y="36"/>
                    </a:cubicBezTo>
                    <a:cubicBezTo>
                      <a:pt x="11" y="36"/>
                      <a:pt x="5" y="32"/>
                      <a:pt x="3" y="27"/>
                    </a:cubicBezTo>
                    <a:cubicBezTo>
                      <a:pt x="2" y="26"/>
                      <a:pt x="2" y="26"/>
                      <a:pt x="1" y="26"/>
                    </a:cubicBezTo>
                    <a:cubicBezTo>
                      <a:pt x="1" y="26"/>
                      <a:pt x="0" y="27"/>
                      <a:pt x="1" y="27"/>
                    </a:cubicBezTo>
                    <a:cubicBezTo>
                      <a:pt x="4" y="34"/>
                      <a:pt x="10" y="38"/>
                      <a:pt x="18" y="38"/>
                    </a:cubicBezTo>
                    <a:cubicBezTo>
                      <a:pt x="29" y="38"/>
                      <a:pt x="37" y="30"/>
                      <a:pt x="37" y="19"/>
                    </a:cubicBezTo>
                    <a:cubicBezTo>
                      <a:pt x="37" y="9"/>
                      <a:pt x="29" y="0"/>
                      <a:pt x="18" y="0"/>
                    </a:cubicBezTo>
                    <a:cubicBezTo>
                      <a:pt x="17" y="0"/>
                      <a:pt x="17" y="1"/>
                      <a:pt x="17" y="1"/>
                    </a:cubicBezTo>
                    <a:cubicBezTo>
                      <a:pt x="17" y="2"/>
                      <a:pt x="17" y="2"/>
                      <a:pt x="18"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5" name="Freeform 481">
                <a:extLst>
                  <a:ext uri="{FF2B5EF4-FFF2-40B4-BE49-F238E27FC236}">
                    <a16:creationId xmlns:a16="http://schemas.microsoft.com/office/drawing/2014/main" id="{A453F60D-46B0-916D-4301-554312058F01}"/>
                  </a:ext>
                </a:extLst>
              </p:cNvPr>
              <p:cNvSpPr>
                <a:spLocks/>
              </p:cNvSpPr>
              <p:nvPr/>
            </p:nvSpPr>
            <p:spPr bwMode="auto">
              <a:xfrm>
                <a:off x="3535" y="2069"/>
                <a:ext cx="26" cy="27"/>
              </a:xfrm>
              <a:custGeom>
                <a:avLst/>
                <a:gdLst>
                  <a:gd name="T0" fmla="*/ 9 w 12"/>
                  <a:gd name="T1" fmla="*/ 72 h 12"/>
                  <a:gd name="T2" fmla="*/ 20 w 12"/>
                  <a:gd name="T3" fmla="*/ 72 h 12"/>
                  <a:gd name="T4" fmla="*/ 61 w 12"/>
                  <a:gd name="T5" fmla="*/ 25 h 12"/>
                  <a:gd name="T6" fmla="*/ 104 w 12"/>
                  <a:gd name="T7" fmla="*/ 72 h 12"/>
                  <a:gd name="T8" fmla="*/ 61 w 12"/>
                  <a:gd name="T9" fmla="*/ 117 h 12"/>
                  <a:gd name="T10" fmla="*/ 20 w 12"/>
                  <a:gd name="T11" fmla="*/ 72 h 12"/>
                  <a:gd name="T12" fmla="*/ 9 w 12"/>
                  <a:gd name="T13" fmla="*/ 72 h 12"/>
                  <a:gd name="T14" fmla="*/ 0 w 12"/>
                  <a:gd name="T15" fmla="*/ 72 h 12"/>
                  <a:gd name="T16" fmla="*/ 61 w 12"/>
                  <a:gd name="T17" fmla="*/ 137 h 12"/>
                  <a:gd name="T18" fmla="*/ 121 w 12"/>
                  <a:gd name="T19" fmla="*/ 72 h 12"/>
                  <a:gd name="T20" fmla="*/ 61 w 12"/>
                  <a:gd name="T21" fmla="*/ 0 h 12"/>
                  <a:gd name="T22" fmla="*/ 0 w 12"/>
                  <a:gd name="T23" fmla="*/ 72 h 12"/>
                  <a:gd name="T24" fmla="*/ 9 w 12"/>
                  <a:gd name="T25" fmla="*/ 7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2">
                    <a:moveTo>
                      <a:pt x="1" y="6"/>
                    </a:moveTo>
                    <a:cubicBezTo>
                      <a:pt x="2" y="6"/>
                      <a:pt x="2" y="6"/>
                      <a:pt x="2" y="6"/>
                    </a:cubicBezTo>
                    <a:cubicBezTo>
                      <a:pt x="2" y="4"/>
                      <a:pt x="4" y="2"/>
                      <a:pt x="6" y="2"/>
                    </a:cubicBezTo>
                    <a:cubicBezTo>
                      <a:pt x="8" y="2"/>
                      <a:pt x="10" y="4"/>
                      <a:pt x="10" y="6"/>
                    </a:cubicBezTo>
                    <a:cubicBezTo>
                      <a:pt x="10" y="9"/>
                      <a:pt x="8" y="10"/>
                      <a:pt x="6" y="10"/>
                    </a:cubicBezTo>
                    <a:cubicBezTo>
                      <a:pt x="4" y="10"/>
                      <a:pt x="2" y="9"/>
                      <a:pt x="2" y="6"/>
                    </a:cubicBezTo>
                    <a:cubicBezTo>
                      <a:pt x="1" y="6"/>
                      <a:pt x="1" y="6"/>
                      <a:pt x="1" y="6"/>
                    </a:cubicBezTo>
                    <a:cubicBezTo>
                      <a:pt x="0" y="6"/>
                      <a:pt x="0" y="6"/>
                      <a:pt x="0" y="6"/>
                    </a:cubicBezTo>
                    <a:cubicBezTo>
                      <a:pt x="0" y="10"/>
                      <a:pt x="3" y="12"/>
                      <a:pt x="6" y="12"/>
                    </a:cubicBezTo>
                    <a:cubicBezTo>
                      <a:pt x="9" y="12"/>
                      <a:pt x="12" y="10"/>
                      <a:pt x="12" y="6"/>
                    </a:cubicBezTo>
                    <a:cubicBezTo>
                      <a:pt x="12" y="3"/>
                      <a:pt x="9"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6" name="Freeform 482">
                <a:extLst>
                  <a:ext uri="{FF2B5EF4-FFF2-40B4-BE49-F238E27FC236}">
                    <a16:creationId xmlns:a16="http://schemas.microsoft.com/office/drawing/2014/main" id="{70BB485B-CD63-086D-81B0-B9C33C0B8A8A}"/>
                  </a:ext>
                </a:extLst>
              </p:cNvPr>
              <p:cNvSpPr>
                <a:spLocks/>
              </p:cNvSpPr>
              <p:nvPr/>
            </p:nvSpPr>
            <p:spPr bwMode="auto">
              <a:xfrm>
                <a:off x="3863" y="3317"/>
                <a:ext cx="95" cy="40"/>
              </a:xfrm>
              <a:custGeom>
                <a:avLst/>
                <a:gdLst>
                  <a:gd name="T0" fmla="*/ 17 w 45"/>
                  <a:gd name="T1" fmla="*/ 187 h 18"/>
                  <a:gd name="T2" fmla="*/ 112 w 45"/>
                  <a:gd name="T3" fmla="*/ 44 h 18"/>
                  <a:gd name="T4" fmla="*/ 205 w 45"/>
                  <a:gd name="T5" fmla="*/ 20 h 18"/>
                  <a:gd name="T6" fmla="*/ 304 w 45"/>
                  <a:gd name="T7" fmla="*/ 53 h 18"/>
                  <a:gd name="T8" fmla="*/ 414 w 45"/>
                  <a:gd name="T9" fmla="*/ 187 h 18"/>
                  <a:gd name="T10" fmla="*/ 424 w 45"/>
                  <a:gd name="T11" fmla="*/ 198 h 18"/>
                  <a:gd name="T12" fmla="*/ 424 w 45"/>
                  <a:gd name="T13" fmla="*/ 178 h 18"/>
                  <a:gd name="T14" fmla="*/ 312 w 45"/>
                  <a:gd name="T15" fmla="*/ 36 h 18"/>
                  <a:gd name="T16" fmla="*/ 205 w 45"/>
                  <a:gd name="T17" fmla="*/ 0 h 18"/>
                  <a:gd name="T18" fmla="*/ 103 w 45"/>
                  <a:gd name="T19" fmla="*/ 36 h 18"/>
                  <a:gd name="T20" fmla="*/ 8 w 45"/>
                  <a:gd name="T21" fmla="*/ 162 h 18"/>
                  <a:gd name="T22" fmla="*/ 8 w 45"/>
                  <a:gd name="T23" fmla="*/ 187 h 18"/>
                  <a:gd name="T24" fmla="*/ 17 w 45"/>
                  <a:gd name="T25" fmla="*/ 18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8">
                    <a:moveTo>
                      <a:pt x="2" y="17"/>
                    </a:moveTo>
                    <a:cubicBezTo>
                      <a:pt x="7" y="10"/>
                      <a:pt x="10" y="7"/>
                      <a:pt x="12" y="4"/>
                    </a:cubicBezTo>
                    <a:cubicBezTo>
                      <a:pt x="15" y="2"/>
                      <a:pt x="17" y="2"/>
                      <a:pt x="22" y="2"/>
                    </a:cubicBezTo>
                    <a:cubicBezTo>
                      <a:pt x="27" y="2"/>
                      <a:pt x="29" y="2"/>
                      <a:pt x="32" y="5"/>
                    </a:cubicBezTo>
                    <a:cubicBezTo>
                      <a:pt x="35" y="7"/>
                      <a:pt x="38" y="11"/>
                      <a:pt x="44" y="17"/>
                    </a:cubicBezTo>
                    <a:cubicBezTo>
                      <a:pt x="44" y="18"/>
                      <a:pt x="44" y="18"/>
                      <a:pt x="45" y="18"/>
                    </a:cubicBezTo>
                    <a:cubicBezTo>
                      <a:pt x="45" y="17"/>
                      <a:pt x="45" y="17"/>
                      <a:pt x="45" y="16"/>
                    </a:cubicBezTo>
                    <a:cubicBezTo>
                      <a:pt x="40" y="10"/>
                      <a:pt x="37" y="6"/>
                      <a:pt x="33" y="3"/>
                    </a:cubicBezTo>
                    <a:cubicBezTo>
                      <a:pt x="30" y="0"/>
                      <a:pt x="27" y="0"/>
                      <a:pt x="22" y="0"/>
                    </a:cubicBezTo>
                    <a:cubicBezTo>
                      <a:pt x="17" y="0"/>
                      <a:pt x="14" y="0"/>
                      <a:pt x="11" y="3"/>
                    </a:cubicBezTo>
                    <a:cubicBezTo>
                      <a:pt x="8" y="5"/>
                      <a:pt x="5" y="9"/>
                      <a:pt x="1" y="15"/>
                    </a:cubicBezTo>
                    <a:cubicBezTo>
                      <a:pt x="0" y="16"/>
                      <a:pt x="0" y="16"/>
                      <a:pt x="1" y="17"/>
                    </a:cubicBezTo>
                    <a:cubicBezTo>
                      <a:pt x="1" y="17"/>
                      <a:pt x="2" y="17"/>
                      <a:pt x="2" y="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7" name="Freeform 483">
                <a:extLst>
                  <a:ext uri="{FF2B5EF4-FFF2-40B4-BE49-F238E27FC236}">
                    <a16:creationId xmlns:a16="http://schemas.microsoft.com/office/drawing/2014/main" id="{4C49E7D8-1D67-DD5A-2B91-756BCC4BD684}"/>
                  </a:ext>
                </a:extLst>
              </p:cNvPr>
              <p:cNvSpPr>
                <a:spLocks/>
              </p:cNvSpPr>
              <p:nvPr/>
            </p:nvSpPr>
            <p:spPr bwMode="auto">
              <a:xfrm>
                <a:off x="3880" y="3334"/>
                <a:ext cx="63" cy="27"/>
              </a:xfrm>
              <a:custGeom>
                <a:avLst/>
                <a:gdLst>
                  <a:gd name="T0" fmla="*/ 0 w 30"/>
                  <a:gd name="T1" fmla="*/ 25 h 12"/>
                  <a:gd name="T2" fmla="*/ 48 w 30"/>
                  <a:gd name="T3" fmla="*/ 117 h 12"/>
                  <a:gd name="T4" fmla="*/ 128 w 30"/>
                  <a:gd name="T5" fmla="*/ 137 h 12"/>
                  <a:gd name="T6" fmla="*/ 277 w 30"/>
                  <a:gd name="T7" fmla="*/ 25 h 12"/>
                  <a:gd name="T8" fmla="*/ 269 w 30"/>
                  <a:gd name="T9" fmla="*/ 11 h 12"/>
                  <a:gd name="T10" fmla="*/ 260 w 30"/>
                  <a:gd name="T11" fmla="*/ 11 h 12"/>
                  <a:gd name="T12" fmla="*/ 128 w 30"/>
                  <a:gd name="T13" fmla="*/ 117 h 12"/>
                  <a:gd name="T14" fmla="*/ 67 w 30"/>
                  <a:gd name="T15" fmla="*/ 92 h 12"/>
                  <a:gd name="T16" fmla="*/ 17 w 30"/>
                  <a:gd name="T17" fmla="*/ 11 h 12"/>
                  <a:gd name="T18" fmla="*/ 8 w 30"/>
                  <a:gd name="T19" fmla="*/ 11 h 12"/>
                  <a:gd name="T20" fmla="*/ 0 w 30"/>
                  <a:gd name="T21" fmla="*/ 2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12">
                    <a:moveTo>
                      <a:pt x="0" y="2"/>
                    </a:moveTo>
                    <a:cubicBezTo>
                      <a:pt x="1" y="5"/>
                      <a:pt x="3" y="8"/>
                      <a:pt x="5" y="10"/>
                    </a:cubicBezTo>
                    <a:cubicBezTo>
                      <a:pt x="8" y="11"/>
                      <a:pt x="11" y="12"/>
                      <a:pt x="14" y="12"/>
                    </a:cubicBezTo>
                    <a:cubicBezTo>
                      <a:pt x="21" y="12"/>
                      <a:pt x="27" y="9"/>
                      <a:pt x="30" y="2"/>
                    </a:cubicBezTo>
                    <a:cubicBezTo>
                      <a:pt x="30" y="1"/>
                      <a:pt x="30" y="1"/>
                      <a:pt x="29" y="1"/>
                    </a:cubicBezTo>
                    <a:cubicBezTo>
                      <a:pt x="29" y="0"/>
                      <a:pt x="28" y="1"/>
                      <a:pt x="28" y="1"/>
                    </a:cubicBezTo>
                    <a:cubicBezTo>
                      <a:pt x="26" y="7"/>
                      <a:pt x="20" y="10"/>
                      <a:pt x="14" y="10"/>
                    </a:cubicBezTo>
                    <a:cubicBezTo>
                      <a:pt x="12" y="10"/>
                      <a:pt x="9" y="9"/>
                      <a:pt x="7" y="8"/>
                    </a:cubicBezTo>
                    <a:cubicBezTo>
                      <a:pt x="4" y="6"/>
                      <a:pt x="3" y="4"/>
                      <a:pt x="2" y="1"/>
                    </a:cubicBezTo>
                    <a:cubicBezTo>
                      <a:pt x="2" y="1"/>
                      <a:pt x="1" y="0"/>
                      <a:pt x="1" y="1"/>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8" name="Freeform 484">
                <a:extLst>
                  <a:ext uri="{FF2B5EF4-FFF2-40B4-BE49-F238E27FC236}">
                    <a16:creationId xmlns:a16="http://schemas.microsoft.com/office/drawing/2014/main" id="{DEC06F53-5793-5703-DC9A-1606AC7B05FC}"/>
                  </a:ext>
                </a:extLst>
              </p:cNvPr>
              <p:cNvSpPr>
                <a:spLocks/>
              </p:cNvSpPr>
              <p:nvPr/>
            </p:nvSpPr>
            <p:spPr bwMode="auto">
              <a:xfrm>
                <a:off x="3840" y="1010"/>
                <a:ext cx="136" cy="7"/>
              </a:xfrm>
              <a:custGeom>
                <a:avLst/>
                <a:gdLst>
                  <a:gd name="T0" fmla="*/ 596 w 65"/>
                  <a:gd name="T1" fmla="*/ 12 h 3"/>
                  <a:gd name="T2" fmla="*/ 494 w 65"/>
                  <a:gd name="T3" fmla="*/ 28 h 3"/>
                  <a:gd name="T4" fmla="*/ 385 w 65"/>
                  <a:gd name="T5" fmla="*/ 37 h 3"/>
                  <a:gd name="T6" fmla="*/ 236 w 65"/>
                  <a:gd name="T7" fmla="*/ 37 h 3"/>
                  <a:gd name="T8" fmla="*/ 167 w 65"/>
                  <a:gd name="T9" fmla="*/ 28 h 3"/>
                  <a:gd name="T10" fmla="*/ 0 w 65"/>
                  <a:gd name="T11" fmla="*/ 0 h 3"/>
                  <a:gd name="T12" fmla="*/ 157 w 65"/>
                  <a:gd name="T13" fmla="*/ 12 h 3"/>
                  <a:gd name="T14" fmla="*/ 236 w 65"/>
                  <a:gd name="T15" fmla="*/ 12 h 3"/>
                  <a:gd name="T16" fmla="*/ 377 w 65"/>
                  <a:gd name="T17" fmla="*/ 28 h 3"/>
                  <a:gd name="T18" fmla="*/ 494 w 65"/>
                  <a:gd name="T19" fmla="*/ 0 h 3"/>
                  <a:gd name="T20" fmla="*/ 596 w 65"/>
                  <a:gd name="T21" fmla="*/ 1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
                    <a:moveTo>
                      <a:pt x="65" y="1"/>
                    </a:moveTo>
                    <a:cubicBezTo>
                      <a:pt x="54" y="2"/>
                      <a:pt x="54" y="2"/>
                      <a:pt x="54" y="2"/>
                    </a:cubicBezTo>
                    <a:cubicBezTo>
                      <a:pt x="42" y="3"/>
                      <a:pt x="42" y="3"/>
                      <a:pt x="42" y="3"/>
                    </a:cubicBezTo>
                    <a:cubicBezTo>
                      <a:pt x="26" y="3"/>
                      <a:pt x="26" y="3"/>
                      <a:pt x="26" y="3"/>
                    </a:cubicBezTo>
                    <a:cubicBezTo>
                      <a:pt x="18" y="2"/>
                      <a:pt x="18" y="2"/>
                      <a:pt x="18" y="2"/>
                    </a:cubicBezTo>
                    <a:cubicBezTo>
                      <a:pt x="11" y="3"/>
                      <a:pt x="4" y="2"/>
                      <a:pt x="0" y="0"/>
                    </a:cubicBezTo>
                    <a:cubicBezTo>
                      <a:pt x="3" y="2"/>
                      <a:pt x="11" y="1"/>
                      <a:pt x="17" y="1"/>
                    </a:cubicBezTo>
                    <a:cubicBezTo>
                      <a:pt x="26" y="1"/>
                      <a:pt x="26" y="1"/>
                      <a:pt x="26" y="1"/>
                    </a:cubicBezTo>
                    <a:cubicBezTo>
                      <a:pt x="41" y="2"/>
                      <a:pt x="41" y="2"/>
                      <a:pt x="41" y="2"/>
                    </a:cubicBezTo>
                    <a:cubicBezTo>
                      <a:pt x="54" y="0"/>
                      <a:pt x="54" y="0"/>
                      <a:pt x="54" y="0"/>
                    </a:cubicBezTo>
                    <a:cubicBezTo>
                      <a:pt x="65" y="1"/>
                      <a:pt x="65" y="1"/>
                      <a:pt x="6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39" name="Freeform 485">
                <a:extLst>
                  <a:ext uri="{FF2B5EF4-FFF2-40B4-BE49-F238E27FC236}">
                    <a16:creationId xmlns:a16="http://schemas.microsoft.com/office/drawing/2014/main" id="{E6997C24-492D-8DAA-9474-62F71376E7CD}"/>
                  </a:ext>
                </a:extLst>
              </p:cNvPr>
              <p:cNvSpPr>
                <a:spLocks/>
              </p:cNvSpPr>
              <p:nvPr/>
            </p:nvSpPr>
            <p:spPr bwMode="auto">
              <a:xfrm>
                <a:off x="3829" y="1026"/>
                <a:ext cx="162" cy="16"/>
              </a:xfrm>
              <a:custGeom>
                <a:avLst/>
                <a:gdLst>
                  <a:gd name="T0" fmla="*/ 717 w 77"/>
                  <a:gd name="T1" fmla="*/ 0 h 7"/>
                  <a:gd name="T2" fmla="*/ 717 w 77"/>
                  <a:gd name="T3" fmla="*/ 0 h 7"/>
                  <a:gd name="T4" fmla="*/ 606 w 77"/>
                  <a:gd name="T5" fmla="*/ 37 h 7"/>
                  <a:gd name="T6" fmla="*/ 288 w 77"/>
                  <a:gd name="T7" fmla="*/ 57 h 7"/>
                  <a:gd name="T8" fmla="*/ 261 w 77"/>
                  <a:gd name="T9" fmla="*/ 57 h 7"/>
                  <a:gd name="T10" fmla="*/ 8 w 77"/>
                  <a:gd name="T11" fmla="*/ 37 h 7"/>
                  <a:gd name="T12" fmla="*/ 8 w 77"/>
                  <a:gd name="T13" fmla="*/ 37 h 7"/>
                  <a:gd name="T14" fmla="*/ 269 w 77"/>
                  <a:gd name="T15" fmla="*/ 85 h 7"/>
                  <a:gd name="T16" fmla="*/ 297 w 77"/>
                  <a:gd name="T17" fmla="*/ 85 h 7"/>
                  <a:gd name="T18" fmla="*/ 614 w 77"/>
                  <a:gd name="T19" fmla="*/ 48 h 7"/>
                  <a:gd name="T20" fmla="*/ 717 w 77"/>
                  <a:gd name="T21" fmla="*/ 0 h 7"/>
                  <a:gd name="T22" fmla="*/ 717 w 77"/>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7">
                    <a:moveTo>
                      <a:pt x="77" y="0"/>
                    </a:moveTo>
                    <a:cubicBezTo>
                      <a:pt x="77" y="0"/>
                      <a:pt x="77" y="0"/>
                      <a:pt x="77" y="0"/>
                    </a:cubicBezTo>
                    <a:cubicBezTo>
                      <a:pt x="74" y="2"/>
                      <a:pt x="69" y="1"/>
                      <a:pt x="65" y="3"/>
                    </a:cubicBezTo>
                    <a:cubicBezTo>
                      <a:pt x="58" y="6"/>
                      <a:pt x="43" y="5"/>
                      <a:pt x="31" y="5"/>
                    </a:cubicBezTo>
                    <a:cubicBezTo>
                      <a:pt x="28" y="5"/>
                      <a:pt x="28" y="5"/>
                      <a:pt x="28" y="5"/>
                    </a:cubicBezTo>
                    <a:cubicBezTo>
                      <a:pt x="19" y="5"/>
                      <a:pt x="6" y="5"/>
                      <a:pt x="1" y="3"/>
                    </a:cubicBezTo>
                    <a:cubicBezTo>
                      <a:pt x="0" y="3"/>
                      <a:pt x="1" y="3"/>
                      <a:pt x="1" y="3"/>
                    </a:cubicBezTo>
                    <a:cubicBezTo>
                      <a:pt x="6" y="6"/>
                      <a:pt x="16" y="6"/>
                      <a:pt x="29" y="7"/>
                    </a:cubicBezTo>
                    <a:cubicBezTo>
                      <a:pt x="32" y="7"/>
                      <a:pt x="32" y="7"/>
                      <a:pt x="32" y="7"/>
                    </a:cubicBezTo>
                    <a:cubicBezTo>
                      <a:pt x="44" y="7"/>
                      <a:pt x="59" y="6"/>
                      <a:pt x="66" y="4"/>
                    </a:cubicBezTo>
                    <a:cubicBezTo>
                      <a:pt x="71" y="2"/>
                      <a:pt x="74" y="2"/>
                      <a:pt x="77" y="0"/>
                    </a:cubicBezTo>
                    <a:cubicBezTo>
                      <a:pt x="77" y="0"/>
                      <a:pt x="77" y="0"/>
                      <a:pt x="77"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0" name="Freeform 486">
                <a:extLst>
                  <a:ext uri="{FF2B5EF4-FFF2-40B4-BE49-F238E27FC236}">
                    <a16:creationId xmlns:a16="http://schemas.microsoft.com/office/drawing/2014/main" id="{4AD8893B-5105-FAD5-4CA5-BCF9C565093C}"/>
                  </a:ext>
                </a:extLst>
              </p:cNvPr>
              <p:cNvSpPr>
                <a:spLocks/>
              </p:cNvSpPr>
              <p:nvPr/>
            </p:nvSpPr>
            <p:spPr bwMode="auto">
              <a:xfrm>
                <a:off x="3485" y="3552"/>
                <a:ext cx="262" cy="275"/>
              </a:xfrm>
              <a:custGeom>
                <a:avLst/>
                <a:gdLst>
                  <a:gd name="T0" fmla="*/ 0 w 125"/>
                  <a:gd name="T1" fmla="*/ 0 h 123"/>
                  <a:gd name="T2" fmla="*/ 220 w 125"/>
                  <a:gd name="T3" fmla="*/ 436 h 123"/>
                  <a:gd name="T4" fmla="*/ 312 w 125"/>
                  <a:gd name="T5" fmla="*/ 579 h 123"/>
                  <a:gd name="T6" fmla="*/ 1151 w 125"/>
                  <a:gd name="T7" fmla="*/ 1375 h 123"/>
                  <a:gd name="T8" fmla="*/ 329 w 125"/>
                  <a:gd name="T9" fmla="*/ 579 h 123"/>
                  <a:gd name="T10" fmla="*/ 237 w 125"/>
                  <a:gd name="T11" fmla="*/ 436 h 123"/>
                  <a:gd name="T12" fmla="*/ 0 w 125"/>
                  <a:gd name="T13" fmla="*/ 0 h 1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23">
                    <a:moveTo>
                      <a:pt x="0" y="0"/>
                    </a:moveTo>
                    <a:cubicBezTo>
                      <a:pt x="4" y="13"/>
                      <a:pt x="14" y="27"/>
                      <a:pt x="24" y="39"/>
                    </a:cubicBezTo>
                    <a:cubicBezTo>
                      <a:pt x="34" y="52"/>
                      <a:pt x="34" y="52"/>
                      <a:pt x="34" y="52"/>
                    </a:cubicBezTo>
                    <a:cubicBezTo>
                      <a:pt x="51" y="74"/>
                      <a:pt x="106" y="118"/>
                      <a:pt x="125" y="123"/>
                    </a:cubicBezTo>
                    <a:cubicBezTo>
                      <a:pt x="107" y="118"/>
                      <a:pt x="53" y="73"/>
                      <a:pt x="36" y="52"/>
                    </a:cubicBezTo>
                    <a:cubicBezTo>
                      <a:pt x="26" y="39"/>
                      <a:pt x="26" y="39"/>
                      <a:pt x="26" y="39"/>
                    </a:cubicBezTo>
                    <a:cubicBezTo>
                      <a:pt x="16" y="26"/>
                      <a:pt x="4" y="13"/>
                      <a:pt x="0" y="0"/>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1" name="Freeform 487">
                <a:extLst>
                  <a:ext uri="{FF2B5EF4-FFF2-40B4-BE49-F238E27FC236}">
                    <a16:creationId xmlns:a16="http://schemas.microsoft.com/office/drawing/2014/main" id="{AA641B38-EE17-328A-18CA-77BBFDD38A54}"/>
                  </a:ext>
                </a:extLst>
              </p:cNvPr>
              <p:cNvSpPr>
                <a:spLocks/>
              </p:cNvSpPr>
              <p:nvPr/>
            </p:nvSpPr>
            <p:spPr bwMode="auto">
              <a:xfrm>
                <a:off x="4088" y="3543"/>
                <a:ext cx="262" cy="275"/>
              </a:xfrm>
              <a:custGeom>
                <a:avLst/>
                <a:gdLst>
                  <a:gd name="T0" fmla="*/ 901 w 125"/>
                  <a:gd name="T1" fmla="*/ 436 h 123"/>
                  <a:gd name="T2" fmla="*/ 809 w 125"/>
                  <a:gd name="T3" fmla="*/ 579 h 123"/>
                  <a:gd name="T4" fmla="*/ 0 w 125"/>
                  <a:gd name="T5" fmla="*/ 1375 h 123"/>
                  <a:gd name="T6" fmla="*/ 838 w 125"/>
                  <a:gd name="T7" fmla="*/ 579 h 123"/>
                  <a:gd name="T8" fmla="*/ 931 w 125"/>
                  <a:gd name="T9" fmla="*/ 436 h 123"/>
                  <a:gd name="T10" fmla="*/ 1151 w 125"/>
                  <a:gd name="T11" fmla="*/ 0 h 123"/>
                  <a:gd name="T12" fmla="*/ 901 w 125"/>
                  <a:gd name="T13" fmla="*/ 436 h 1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23">
                    <a:moveTo>
                      <a:pt x="98" y="39"/>
                    </a:moveTo>
                    <a:cubicBezTo>
                      <a:pt x="88" y="52"/>
                      <a:pt x="88" y="52"/>
                      <a:pt x="88" y="52"/>
                    </a:cubicBezTo>
                    <a:cubicBezTo>
                      <a:pt x="72" y="74"/>
                      <a:pt x="19" y="118"/>
                      <a:pt x="0" y="123"/>
                    </a:cubicBezTo>
                    <a:cubicBezTo>
                      <a:pt x="19" y="118"/>
                      <a:pt x="75" y="74"/>
                      <a:pt x="91" y="52"/>
                    </a:cubicBezTo>
                    <a:cubicBezTo>
                      <a:pt x="101" y="39"/>
                      <a:pt x="101" y="39"/>
                      <a:pt x="101" y="39"/>
                    </a:cubicBezTo>
                    <a:cubicBezTo>
                      <a:pt x="112" y="27"/>
                      <a:pt x="121" y="13"/>
                      <a:pt x="125" y="0"/>
                    </a:cubicBezTo>
                    <a:cubicBezTo>
                      <a:pt x="121" y="13"/>
                      <a:pt x="109" y="27"/>
                      <a:pt x="98" y="39"/>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2" name="Freeform 488">
                <a:extLst>
                  <a:ext uri="{FF2B5EF4-FFF2-40B4-BE49-F238E27FC236}">
                    <a16:creationId xmlns:a16="http://schemas.microsoft.com/office/drawing/2014/main" id="{429D7BC7-8EC7-4AB7-8DE6-F26EF8B068E3}"/>
                  </a:ext>
                </a:extLst>
              </p:cNvPr>
              <p:cNvSpPr>
                <a:spLocks/>
              </p:cNvSpPr>
              <p:nvPr/>
            </p:nvSpPr>
            <p:spPr bwMode="auto">
              <a:xfrm>
                <a:off x="4417" y="3218"/>
                <a:ext cx="28" cy="43"/>
              </a:xfrm>
              <a:custGeom>
                <a:avLst/>
                <a:gdLst>
                  <a:gd name="T0" fmla="*/ 0 w 13"/>
                  <a:gd name="T1" fmla="*/ 220 h 19"/>
                  <a:gd name="T2" fmla="*/ 0 w 13"/>
                  <a:gd name="T3" fmla="*/ 220 h 19"/>
                  <a:gd name="T4" fmla="*/ 129 w 13"/>
                  <a:gd name="T5" fmla="*/ 11 h 19"/>
                  <a:gd name="T6" fmla="*/ 101 w 13"/>
                  <a:gd name="T7" fmla="*/ 0 h 19"/>
                  <a:gd name="T8" fmla="*/ 0 w 13"/>
                  <a:gd name="T9" fmla="*/ 22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0" y="19"/>
                    </a:moveTo>
                    <a:cubicBezTo>
                      <a:pt x="0" y="19"/>
                      <a:pt x="0" y="19"/>
                      <a:pt x="0" y="19"/>
                    </a:cubicBezTo>
                    <a:cubicBezTo>
                      <a:pt x="5" y="15"/>
                      <a:pt x="10" y="6"/>
                      <a:pt x="13" y="1"/>
                    </a:cubicBezTo>
                    <a:cubicBezTo>
                      <a:pt x="10" y="0"/>
                      <a:pt x="10" y="0"/>
                      <a:pt x="10" y="0"/>
                    </a:cubicBezTo>
                    <a:cubicBezTo>
                      <a:pt x="8" y="5"/>
                      <a:pt x="5" y="15"/>
                      <a:pt x="0" y="1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3" name="Freeform 489">
                <a:extLst>
                  <a:ext uri="{FF2B5EF4-FFF2-40B4-BE49-F238E27FC236}">
                    <a16:creationId xmlns:a16="http://schemas.microsoft.com/office/drawing/2014/main" id="{1FFEE5BB-AAD4-15C8-0A13-B6EB3F4D0CE2}"/>
                  </a:ext>
                </a:extLst>
              </p:cNvPr>
              <p:cNvSpPr>
                <a:spLocks/>
              </p:cNvSpPr>
              <p:nvPr/>
            </p:nvSpPr>
            <p:spPr bwMode="auto">
              <a:xfrm>
                <a:off x="4510" y="1980"/>
                <a:ext cx="10" cy="365"/>
              </a:xfrm>
              <a:custGeom>
                <a:avLst/>
                <a:gdLst>
                  <a:gd name="T0" fmla="*/ 40 w 5"/>
                  <a:gd name="T1" fmla="*/ 1821 h 163"/>
                  <a:gd name="T2" fmla="*/ 40 w 5"/>
                  <a:gd name="T3" fmla="*/ 1809 h 163"/>
                  <a:gd name="T4" fmla="*/ 40 w 5"/>
                  <a:gd name="T5" fmla="*/ 1809 h 163"/>
                  <a:gd name="T6" fmla="*/ 16 w 5"/>
                  <a:gd name="T7" fmla="*/ 652 h 163"/>
                  <a:gd name="T8" fmla="*/ 24 w 5"/>
                  <a:gd name="T9" fmla="*/ 235 h 163"/>
                  <a:gd name="T10" fmla="*/ 32 w 5"/>
                  <a:gd name="T11" fmla="*/ 90 h 163"/>
                  <a:gd name="T12" fmla="*/ 40 w 5"/>
                  <a:gd name="T13" fmla="*/ 9 h 163"/>
                  <a:gd name="T14" fmla="*/ 40 w 5"/>
                  <a:gd name="T15" fmla="*/ 0 h 163"/>
                  <a:gd name="T16" fmla="*/ 24 w 5"/>
                  <a:gd name="T17" fmla="*/ 9 h 163"/>
                  <a:gd name="T18" fmla="*/ 16 w 5"/>
                  <a:gd name="T19" fmla="*/ 90 h 163"/>
                  <a:gd name="T20" fmla="*/ 0 w 5"/>
                  <a:gd name="T21" fmla="*/ 652 h 163"/>
                  <a:gd name="T22" fmla="*/ 24 w 5"/>
                  <a:gd name="T23" fmla="*/ 1809 h 163"/>
                  <a:gd name="T24" fmla="*/ 32 w 5"/>
                  <a:gd name="T25" fmla="*/ 1809 h 163"/>
                  <a:gd name="T26" fmla="*/ 24 w 5"/>
                  <a:gd name="T27" fmla="*/ 1809 h 163"/>
                  <a:gd name="T28" fmla="*/ 24 w 5"/>
                  <a:gd name="T29" fmla="*/ 1821 h 163"/>
                  <a:gd name="T30" fmla="*/ 24 w 5"/>
                  <a:gd name="T31" fmla="*/ 1829 h 163"/>
                  <a:gd name="T32" fmla="*/ 40 w 5"/>
                  <a:gd name="T33" fmla="*/ 1821 h 1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163">
                    <a:moveTo>
                      <a:pt x="5" y="162"/>
                    </a:moveTo>
                    <a:cubicBezTo>
                      <a:pt x="5" y="161"/>
                      <a:pt x="5" y="161"/>
                      <a:pt x="5" y="161"/>
                    </a:cubicBezTo>
                    <a:cubicBezTo>
                      <a:pt x="5" y="161"/>
                      <a:pt x="5" y="161"/>
                      <a:pt x="5" y="161"/>
                    </a:cubicBezTo>
                    <a:cubicBezTo>
                      <a:pt x="3" y="132"/>
                      <a:pt x="2" y="92"/>
                      <a:pt x="2" y="58"/>
                    </a:cubicBezTo>
                    <a:cubicBezTo>
                      <a:pt x="2" y="44"/>
                      <a:pt x="2" y="31"/>
                      <a:pt x="3" y="21"/>
                    </a:cubicBezTo>
                    <a:cubicBezTo>
                      <a:pt x="3" y="16"/>
                      <a:pt x="3" y="12"/>
                      <a:pt x="4" y="8"/>
                    </a:cubicBezTo>
                    <a:cubicBezTo>
                      <a:pt x="4" y="5"/>
                      <a:pt x="5" y="3"/>
                      <a:pt x="5" y="1"/>
                    </a:cubicBezTo>
                    <a:cubicBezTo>
                      <a:pt x="5" y="1"/>
                      <a:pt x="5" y="0"/>
                      <a:pt x="5" y="0"/>
                    </a:cubicBezTo>
                    <a:cubicBezTo>
                      <a:pt x="4" y="0"/>
                      <a:pt x="4" y="0"/>
                      <a:pt x="3" y="1"/>
                    </a:cubicBezTo>
                    <a:cubicBezTo>
                      <a:pt x="3" y="2"/>
                      <a:pt x="2" y="5"/>
                      <a:pt x="2" y="8"/>
                    </a:cubicBezTo>
                    <a:cubicBezTo>
                      <a:pt x="0" y="18"/>
                      <a:pt x="0" y="37"/>
                      <a:pt x="0" y="58"/>
                    </a:cubicBezTo>
                    <a:cubicBezTo>
                      <a:pt x="0" y="92"/>
                      <a:pt x="1" y="132"/>
                      <a:pt x="3" y="161"/>
                    </a:cubicBezTo>
                    <a:cubicBezTo>
                      <a:pt x="4" y="161"/>
                      <a:pt x="4" y="161"/>
                      <a:pt x="4" y="161"/>
                    </a:cubicBezTo>
                    <a:cubicBezTo>
                      <a:pt x="3" y="161"/>
                      <a:pt x="3" y="161"/>
                      <a:pt x="3" y="161"/>
                    </a:cubicBezTo>
                    <a:cubicBezTo>
                      <a:pt x="3" y="162"/>
                      <a:pt x="3" y="162"/>
                      <a:pt x="3" y="162"/>
                    </a:cubicBezTo>
                    <a:cubicBezTo>
                      <a:pt x="2" y="163"/>
                      <a:pt x="3" y="163"/>
                      <a:pt x="3" y="163"/>
                    </a:cubicBezTo>
                    <a:cubicBezTo>
                      <a:pt x="4" y="163"/>
                      <a:pt x="4" y="163"/>
                      <a:pt x="5"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4" name="Freeform 490">
                <a:extLst>
                  <a:ext uri="{FF2B5EF4-FFF2-40B4-BE49-F238E27FC236}">
                    <a16:creationId xmlns:a16="http://schemas.microsoft.com/office/drawing/2014/main" id="{DC629CDF-06CD-0B47-B5DD-C34A946BCFAD}"/>
                  </a:ext>
                </a:extLst>
              </p:cNvPr>
              <p:cNvSpPr>
                <a:spLocks/>
              </p:cNvSpPr>
              <p:nvPr/>
            </p:nvSpPr>
            <p:spPr bwMode="auto">
              <a:xfrm>
                <a:off x="4310" y="2060"/>
                <a:ext cx="9" cy="14"/>
              </a:xfrm>
              <a:custGeom>
                <a:avLst/>
                <a:gdLst>
                  <a:gd name="T0" fmla="*/ 45 w 4"/>
                  <a:gd name="T1" fmla="*/ 49 h 6"/>
                  <a:gd name="T2" fmla="*/ 25 w 4"/>
                  <a:gd name="T3" fmla="*/ 0 h 6"/>
                  <a:gd name="T4" fmla="*/ 11 w 4"/>
                  <a:gd name="T5" fmla="*/ 0 h 6"/>
                  <a:gd name="T6" fmla="*/ 0 w 4"/>
                  <a:gd name="T7" fmla="*/ 12 h 6"/>
                  <a:gd name="T8" fmla="*/ 25 w 4"/>
                  <a:gd name="T9" fmla="*/ 65 h 6"/>
                  <a:gd name="T10" fmla="*/ 36 w 4"/>
                  <a:gd name="T11" fmla="*/ 77 h 6"/>
                  <a:gd name="T12" fmla="*/ 45 w 4"/>
                  <a:gd name="T13" fmla="*/ 49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4"/>
                    </a:moveTo>
                    <a:cubicBezTo>
                      <a:pt x="4" y="3"/>
                      <a:pt x="3" y="2"/>
                      <a:pt x="2" y="0"/>
                    </a:cubicBezTo>
                    <a:cubicBezTo>
                      <a:pt x="2" y="0"/>
                      <a:pt x="1" y="0"/>
                      <a:pt x="1" y="0"/>
                    </a:cubicBezTo>
                    <a:cubicBezTo>
                      <a:pt x="0" y="0"/>
                      <a:pt x="0" y="1"/>
                      <a:pt x="0" y="1"/>
                    </a:cubicBezTo>
                    <a:cubicBezTo>
                      <a:pt x="1" y="3"/>
                      <a:pt x="2" y="4"/>
                      <a:pt x="2" y="5"/>
                    </a:cubicBezTo>
                    <a:cubicBezTo>
                      <a:pt x="2" y="6"/>
                      <a:pt x="3" y="6"/>
                      <a:pt x="3" y="6"/>
                    </a:cubicBezTo>
                    <a:cubicBezTo>
                      <a:pt x="4" y="6"/>
                      <a:pt x="4" y="5"/>
                      <a:pt x="4" y="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5" name="Freeform 491">
                <a:extLst>
                  <a:ext uri="{FF2B5EF4-FFF2-40B4-BE49-F238E27FC236}">
                    <a16:creationId xmlns:a16="http://schemas.microsoft.com/office/drawing/2014/main" id="{4624E2D0-354C-1401-A735-01A86CB85B1F}"/>
                  </a:ext>
                </a:extLst>
              </p:cNvPr>
              <p:cNvSpPr>
                <a:spLocks/>
              </p:cNvSpPr>
              <p:nvPr/>
            </p:nvSpPr>
            <p:spPr bwMode="auto">
              <a:xfrm>
                <a:off x="4241" y="2040"/>
                <a:ext cx="76" cy="85"/>
              </a:xfrm>
              <a:custGeom>
                <a:avLst/>
                <a:gdLst>
                  <a:gd name="T0" fmla="*/ 177 w 36"/>
                  <a:gd name="T1" fmla="*/ 0 h 38"/>
                  <a:gd name="T2" fmla="*/ 0 w 36"/>
                  <a:gd name="T3" fmla="*/ 215 h 38"/>
                  <a:gd name="T4" fmla="*/ 177 w 36"/>
                  <a:gd name="T5" fmla="*/ 425 h 38"/>
                  <a:gd name="T6" fmla="*/ 338 w 36"/>
                  <a:gd name="T7" fmla="*/ 300 h 38"/>
                  <a:gd name="T8" fmla="*/ 338 w 36"/>
                  <a:gd name="T9" fmla="*/ 291 h 38"/>
                  <a:gd name="T10" fmla="*/ 321 w 36"/>
                  <a:gd name="T11" fmla="*/ 300 h 38"/>
                  <a:gd name="T12" fmla="*/ 177 w 36"/>
                  <a:gd name="T13" fmla="*/ 405 h 38"/>
                  <a:gd name="T14" fmla="*/ 68 w 36"/>
                  <a:gd name="T15" fmla="*/ 344 h 38"/>
                  <a:gd name="T16" fmla="*/ 17 w 36"/>
                  <a:gd name="T17" fmla="*/ 215 h 38"/>
                  <a:gd name="T18" fmla="*/ 68 w 36"/>
                  <a:gd name="T19" fmla="*/ 81 h 38"/>
                  <a:gd name="T20" fmla="*/ 177 w 36"/>
                  <a:gd name="T21" fmla="*/ 20 h 38"/>
                  <a:gd name="T22" fmla="*/ 188 w 36"/>
                  <a:gd name="T23" fmla="*/ 9 h 38"/>
                  <a:gd name="T24" fmla="*/ 177 w 3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38">
                    <a:moveTo>
                      <a:pt x="19" y="0"/>
                    </a:moveTo>
                    <a:cubicBezTo>
                      <a:pt x="8" y="0"/>
                      <a:pt x="0" y="9"/>
                      <a:pt x="0" y="19"/>
                    </a:cubicBezTo>
                    <a:cubicBezTo>
                      <a:pt x="0" y="30"/>
                      <a:pt x="8" y="38"/>
                      <a:pt x="19" y="38"/>
                    </a:cubicBezTo>
                    <a:cubicBezTo>
                      <a:pt x="26" y="38"/>
                      <a:pt x="33" y="34"/>
                      <a:pt x="36" y="27"/>
                    </a:cubicBezTo>
                    <a:cubicBezTo>
                      <a:pt x="36" y="27"/>
                      <a:pt x="36" y="26"/>
                      <a:pt x="36" y="26"/>
                    </a:cubicBezTo>
                    <a:cubicBezTo>
                      <a:pt x="35" y="26"/>
                      <a:pt x="34" y="26"/>
                      <a:pt x="34" y="27"/>
                    </a:cubicBezTo>
                    <a:cubicBezTo>
                      <a:pt x="32" y="32"/>
                      <a:pt x="26" y="36"/>
                      <a:pt x="19" y="36"/>
                    </a:cubicBezTo>
                    <a:cubicBezTo>
                      <a:pt x="14" y="36"/>
                      <a:pt x="10" y="34"/>
                      <a:pt x="7" y="31"/>
                    </a:cubicBezTo>
                    <a:cubicBezTo>
                      <a:pt x="4" y="28"/>
                      <a:pt x="2" y="24"/>
                      <a:pt x="2" y="19"/>
                    </a:cubicBezTo>
                    <a:cubicBezTo>
                      <a:pt x="2" y="15"/>
                      <a:pt x="4" y="10"/>
                      <a:pt x="7" y="7"/>
                    </a:cubicBezTo>
                    <a:cubicBezTo>
                      <a:pt x="10" y="4"/>
                      <a:pt x="14" y="2"/>
                      <a:pt x="19" y="2"/>
                    </a:cubicBezTo>
                    <a:cubicBezTo>
                      <a:pt x="19" y="2"/>
                      <a:pt x="20" y="2"/>
                      <a:pt x="20" y="1"/>
                    </a:cubicBezTo>
                    <a:cubicBezTo>
                      <a:pt x="20" y="1"/>
                      <a:pt x="19" y="0"/>
                      <a:pt x="19"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6" name="Freeform 492">
                <a:extLst>
                  <a:ext uri="{FF2B5EF4-FFF2-40B4-BE49-F238E27FC236}">
                    <a16:creationId xmlns:a16="http://schemas.microsoft.com/office/drawing/2014/main" id="{95B2D2C7-B1CE-F7D8-DCBA-D0A30A5B1D47}"/>
                  </a:ext>
                </a:extLst>
              </p:cNvPr>
              <p:cNvSpPr>
                <a:spLocks/>
              </p:cNvSpPr>
              <p:nvPr/>
            </p:nvSpPr>
            <p:spPr bwMode="auto">
              <a:xfrm>
                <a:off x="4268" y="2069"/>
                <a:ext cx="26" cy="27"/>
              </a:xfrm>
              <a:custGeom>
                <a:avLst/>
                <a:gdLst>
                  <a:gd name="T0" fmla="*/ 113 w 12"/>
                  <a:gd name="T1" fmla="*/ 72 h 12"/>
                  <a:gd name="T2" fmla="*/ 121 w 12"/>
                  <a:gd name="T3" fmla="*/ 72 h 12"/>
                  <a:gd name="T4" fmla="*/ 61 w 12"/>
                  <a:gd name="T5" fmla="*/ 0 h 12"/>
                  <a:gd name="T6" fmla="*/ 0 w 12"/>
                  <a:gd name="T7" fmla="*/ 72 h 12"/>
                  <a:gd name="T8" fmla="*/ 61 w 12"/>
                  <a:gd name="T9" fmla="*/ 137 h 12"/>
                  <a:gd name="T10" fmla="*/ 121 w 12"/>
                  <a:gd name="T11" fmla="*/ 72 h 12"/>
                  <a:gd name="T12" fmla="*/ 113 w 12"/>
                  <a:gd name="T13" fmla="*/ 72 h 12"/>
                  <a:gd name="T14" fmla="*/ 104 w 12"/>
                  <a:gd name="T15" fmla="*/ 72 h 12"/>
                  <a:gd name="T16" fmla="*/ 61 w 12"/>
                  <a:gd name="T17" fmla="*/ 117 h 12"/>
                  <a:gd name="T18" fmla="*/ 20 w 12"/>
                  <a:gd name="T19" fmla="*/ 72 h 12"/>
                  <a:gd name="T20" fmla="*/ 61 w 12"/>
                  <a:gd name="T21" fmla="*/ 25 h 12"/>
                  <a:gd name="T22" fmla="*/ 104 w 12"/>
                  <a:gd name="T23" fmla="*/ 72 h 12"/>
                  <a:gd name="T24" fmla="*/ 113 w 12"/>
                  <a:gd name="T25" fmla="*/ 7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2">
                    <a:moveTo>
                      <a:pt x="11" y="6"/>
                    </a:moveTo>
                    <a:cubicBezTo>
                      <a:pt x="12" y="6"/>
                      <a:pt x="12" y="6"/>
                      <a:pt x="12" y="6"/>
                    </a:cubicBezTo>
                    <a:cubicBezTo>
                      <a:pt x="12" y="3"/>
                      <a:pt x="9" y="0"/>
                      <a:pt x="6" y="0"/>
                    </a:cubicBezTo>
                    <a:cubicBezTo>
                      <a:pt x="2" y="0"/>
                      <a:pt x="0" y="3"/>
                      <a:pt x="0" y="6"/>
                    </a:cubicBezTo>
                    <a:cubicBezTo>
                      <a:pt x="0" y="10"/>
                      <a:pt x="2" y="12"/>
                      <a:pt x="6" y="12"/>
                    </a:cubicBezTo>
                    <a:cubicBezTo>
                      <a:pt x="9" y="12"/>
                      <a:pt x="12" y="10"/>
                      <a:pt x="12" y="6"/>
                    </a:cubicBezTo>
                    <a:cubicBezTo>
                      <a:pt x="11" y="6"/>
                      <a:pt x="11" y="6"/>
                      <a:pt x="11" y="6"/>
                    </a:cubicBezTo>
                    <a:cubicBezTo>
                      <a:pt x="10" y="6"/>
                      <a:pt x="10" y="6"/>
                      <a:pt x="10" y="6"/>
                    </a:cubicBezTo>
                    <a:cubicBezTo>
                      <a:pt x="10" y="9"/>
                      <a:pt x="8" y="10"/>
                      <a:pt x="6" y="10"/>
                    </a:cubicBezTo>
                    <a:cubicBezTo>
                      <a:pt x="4" y="10"/>
                      <a:pt x="2" y="9"/>
                      <a:pt x="2" y="6"/>
                    </a:cubicBezTo>
                    <a:cubicBezTo>
                      <a:pt x="2" y="4"/>
                      <a:pt x="4" y="2"/>
                      <a:pt x="6" y="2"/>
                    </a:cubicBezTo>
                    <a:cubicBezTo>
                      <a:pt x="8" y="2"/>
                      <a:pt x="10" y="4"/>
                      <a:pt x="10" y="6"/>
                    </a:cubicBezTo>
                    <a:cubicBezTo>
                      <a:pt x="11" y="6"/>
                      <a:pt x="11" y="6"/>
                      <a:pt x="1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7" name="Freeform 493">
                <a:extLst>
                  <a:ext uri="{FF2B5EF4-FFF2-40B4-BE49-F238E27FC236}">
                    <a16:creationId xmlns:a16="http://schemas.microsoft.com/office/drawing/2014/main" id="{CB2B1995-7FB1-7BCC-362E-6B8F2565D022}"/>
                  </a:ext>
                </a:extLst>
              </p:cNvPr>
              <p:cNvSpPr>
                <a:spLocks/>
              </p:cNvSpPr>
              <p:nvPr/>
            </p:nvSpPr>
            <p:spPr bwMode="auto">
              <a:xfrm>
                <a:off x="3668" y="977"/>
                <a:ext cx="491" cy="242"/>
              </a:xfrm>
              <a:custGeom>
                <a:avLst/>
                <a:gdLst>
                  <a:gd name="T0" fmla="*/ 0 w 234"/>
                  <a:gd name="T1" fmla="*/ 9 h 108"/>
                  <a:gd name="T2" fmla="*/ 65 w 234"/>
                  <a:gd name="T3" fmla="*/ 262 h 108"/>
                  <a:gd name="T4" fmla="*/ 546 w 234"/>
                  <a:gd name="T5" fmla="*/ 923 h 108"/>
                  <a:gd name="T6" fmla="*/ 757 w 234"/>
                  <a:gd name="T7" fmla="*/ 1114 h 108"/>
                  <a:gd name="T8" fmla="*/ 1083 w 234"/>
                  <a:gd name="T9" fmla="*/ 1214 h 108"/>
                  <a:gd name="T10" fmla="*/ 1083 w 234"/>
                  <a:gd name="T11" fmla="*/ 1214 h 108"/>
                  <a:gd name="T12" fmla="*/ 1395 w 234"/>
                  <a:gd name="T13" fmla="*/ 1114 h 108"/>
                  <a:gd name="T14" fmla="*/ 1616 w 234"/>
                  <a:gd name="T15" fmla="*/ 923 h 108"/>
                  <a:gd name="T16" fmla="*/ 1893 w 234"/>
                  <a:gd name="T17" fmla="*/ 598 h 108"/>
                  <a:gd name="T18" fmla="*/ 2096 w 234"/>
                  <a:gd name="T19" fmla="*/ 262 h 108"/>
                  <a:gd name="T20" fmla="*/ 2153 w 234"/>
                  <a:gd name="T21" fmla="*/ 9 h 108"/>
                  <a:gd name="T22" fmla="*/ 2153 w 234"/>
                  <a:gd name="T23" fmla="*/ 0 h 108"/>
                  <a:gd name="T24" fmla="*/ 2136 w 234"/>
                  <a:gd name="T25" fmla="*/ 9 h 108"/>
                  <a:gd name="T26" fmla="*/ 2077 w 234"/>
                  <a:gd name="T27" fmla="*/ 246 h 108"/>
                  <a:gd name="T28" fmla="*/ 1884 w 234"/>
                  <a:gd name="T29" fmla="*/ 587 h 108"/>
                  <a:gd name="T30" fmla="*/ 1607 w 234"/>
                  <a:gd name="T31" fmla="*/ 914 h 108"/>
                  <a:gd name="T32" fmla="*/ 1387 w 234"/>
                  <a:gd name="T33" fmla="*/ 1089 h 108"/>
                  <a:gd name="T34" fmla="*/ 1083 w 234"/>
                  <a:gd name="T35" fmla="*/ 1194 h 108"/>
                  <a:gd name="T36" fmla="*/ 1083 w 234"/>
                  <a:gd name="T37" fmla="*/ 1206 h 108"/>
                  <a:gd name="T38" fmla="*/ 1083 w 234"/>
                  <a:gd name="T39" fmla="*/ 1194 h 108"/>
                  <a:gd name="T40" fmla="*/ 766 w 234"/>
                  <a:gd name="T41" fmla="*/ 1089 h 108"/>
                  <a:gd name="T42" fmla="*/ 554 w 234"/>
                  <a:gd name="T43" fmla="*/ 914 h 108"/>
                  <a:gd name="T44" fmla="*/ 84 w 234"/>
                  <a:gd name="T45" fmla="*/ 246 h 108"/>
                  <a:gd name="T46" fmla="*/ 17 w 234"/>
                  <a:gd name="T47" fmla="*/ 9 h 108"/>
                  <a:gd name="T48" fmla="*/ 8 w 234"/>
                  <a:gd name="T49" fmla="*/ 0 h 108"/>
                  <a:gd name="T50" fmla="*/ 0 w 234"/>
                  <a:gd name="T51" fmla="*/ 9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4" h="108">
                    <a:moveTo>
                      <a:pt x="0" y="1"/>
                    </a:moveTo>
                    <a:cubicBezTo>
                      <a:pt x="2" y="10"/>
                      <a:pt x="4" y="18"/>
                      <a:pt x="7" y="23"/>
                    </a:cubicBezTo>
                    <a:cubicBezTo>
                      <a:pt x="14" y="36"/>
                      <a:pt x="41" y="69"/>
                      <a:pt x="59" y="82"/>
                    </a:cubicBezTo>
                    <a:cubicBezTo>
                      <a:pt x="67" y="88"/>
                      <a:pt x="74" y="94"/>
                      <a:pt x="82" y="99"/>
                    </a:cubicBezTo>
                    <a:cubicBezTo>
                      <a:pt x="91" y="104"/>
                      <a:pt x="101" y="107"/>
                      <a:pt x="117" y="108"/>
                    </a:cubicBezTo>
                    <a:cubicBezTo>
                      <a:pt x="117" y="108"/>
                      <a:pt x="117" y="108"/>
                      <a:pt x="117" y="108"/>
                    </a:cubicBezTo>
                    <a:cubicBezTo>
                      <a:pt x="132" y="107"/>
                      <a:pt x="143" y="104"/>
                      <a:pt x="151" y="99"/>
                    </a:cubicBezTo>
                    <a:cubicBezTo>
                      <a:pt x="160" y="94"/>
                      <a:pt x="167" y="88"/>
                      <a:pt x="175" y="82"/>
                    </a:cubicBezTo>
                    <a:cubicBezTo>
                      <a:pt x="184" y="76"/>
                      <a:pt x="195" y="65"/>
                      <a:pt x="205" y="53"/>
                    </a:cubicBezTo>
                    <a:cubicBezTo>
                      <a:pt x="215" y="42"/>
                      <a:pt x="224" y="30"/>
                      <a:pt x="227" y="23"/>
                    </a:cubicBezTo>
                    <a:cubicBezTo>
                      <a:pt x="229" y="17"/>
                      <a:pt x="231" y="9"/>
                      <a:pt x="233" y="1"/>
                    </a:cubicBezTo>
                    <a:cubicBezTo>
                      <a:pt x="234" y="1"/>
                      <a:pt x="233" y="0"/>
                      <a:pt x="233" y="0"/>
                    </a:cubicBezTo>
                    <a:cubicBezTo>
                      <a:pt x="232" y="0"/>
                      <a:pt x="232" y="0"/>
                      <a:pt x="231" y="1"/>
                    </a:cubicBezTo>
                    <a:cubicBezTo>
                      <a:pt x="229" y="9"/>
                      <a:pt x="227" y="17"/>
                      <a:pt x="225" y="22"/>
                    </a:cubicBezTo>
                    <a:cubicBezTo>
                      <a:pt x="222" y="29"/>
                      <a:pt x="214" y="41"/>
                      <a:pt x="204" y="52"/>
                    </a:cubicBezTo>
                    <a:cubicBezTo>
                      <a:pt x="194" y="63"/>
                      <a:pt x="182" y="74"/>
                      <a:pt x="174" y="81"/>
                    </a:cubicBezTo>
                    <a:cubicBezTo>
                      <a:pt x="165" y="87"/>
                      <a:pt x="159" y="93"/>
                      <a:pt x="150" y="97"/>
                    </a:cubicBezTo>
                    <a:cubicBezTo>
                      <a:pt x="142" y="102"/>
                      <a:pt x="132" y="105"/>
                      <a:pt x="117" y="106"/>
                    </a:cubicBezTo>
                    <a:cubicBezTo>
                      <a:pt x="117" y="107"/>
                      <a:pt x="117" y="107"/>
                      <a:pt x="117" y="107"/>
                    </a:cubicBezTo>
                    <a:cubicBezTo>
                      <a:pt x="117" y="106"/>
                      <a:pt x="117" y="106"/>
                      <a:pt x="117" y="106"/>
                    </a:cubicBezTo>
                    <a:cubicBezTo>
                      <a:pt x="102" y="105"/>
                      <a:pt x="92" y="102"/>
                      <a:pt x="83" y="97"/>
                    </a:cubicBezTo>
                    <a:cubicBezTo>
                      <a:pt x="75" y="93"/>
                      <a:pt x="68" y="87"/>
                      <a:pt x="60" y="81"/>
                    </a:cubicBezTo>
                    <a:cubicBezTo>
                      <a:pt x="42" y="68"/>
                      <a:pt x="15" y="34"/>
                      <a:pt x="9" y="22"/>
                    </a:cubicBezTo>
                    <a:cubicBezTo>
                      <a:pt x="6" y="17"/>
                      <a:pt x="4" y="9"/>
                      <a:pt x="2" y="1"/>
                    </a:cubicBezTo>
                    <a:cubicBezTo>
                      <a:pt x="2" y="0"/>
                      <a:pt x="2" y="0"/>
                      <a:pt x="1" y="0"/>
                    </a:cubicBezTo>
                    <a:cubicBezTo>
                      <a:pt x="1"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8" name="Freeform 494">
                <a:extLst>
                  <a:ext uri="{FF2B5EF4-FFF2-40B4-BE49-F238E27FC236}">
                    <a16:creationId xmlns:a16="http://schemas.microsoft.com/office/drawing/2014/main" id="{87F55677-6931-20BA-0491-44E49CDED91B}"/>
                  </a:ext>
                </a:extLst>
              </p:cNvPr>
              <p:cNvSpPr>
                <a:spLocks/>
              </p:cNvSpPr>
              <p:nvPr/>
            </p:nvSpPr>
            <p:spPr bwMode="auto">
              <a:xfrm>
                <a:off x="4138" y="1026"/>
                <a:ext cx="706" cy="1281"/>
              </a:xfrm>
              <a:custGeom>
                <a:avLst/>
                <a:gdLst>
                  <a:gd name="T0" fmla="*/ 3116 w 336"/>
                  <a:gd name="T1" fmla="*/ 6414 h 572"/>
                  <a:gd name="T2" fmla="*/ 2967 w 336"/>
                  <a:gd name="T3" fmla="*/ 5301 h 572"/>
                  <a:gd name="T4" fmla="*/ 2967 w 336"/>
                  <a:gd name="T5" fmla="*/ 5256 h 572"/>
                  <a:gd name="T6" fmla="*/ 2958 w 336"/>
                  <a:gd name="T7" fmla="*/ 5247 h 572"/>
                  <a:gd name="T8" fmla="*/ 2967 w 336"/>
                  <a:gd name="T9" fmla="*/ 5256 h 572"/>
                  <a:gd name="T10" fmla="*/ 2998 w 336"/>
                  <a:gd name="T11" fmla="*/ 4864 h 572"/>
                  <a:gd name="T12" fmla="*/ 2847 w 336"/>
                  <a:gd name="T13" fmla="*/ 3552 h 572"/>
                  <a:gd name="T14" fmla="*/ 2032 w 336"/>
                  <a:gd name="T15" fmla="*/ 2166 h 572"/>
                  <a:gd name="T16" fmla="*/ 1687 w 336"/>
                  <a:gd name="T17" fmla="*/ 2092 h 572"/>
                  <a:gd name="T18" fmla="*/ 1391 w 336"/>
                  <a:gd name="T19" fmla="*/ 1930 h 572"/>
                  <a:gd name="T20" fmla="*/ 1231 w 336"/>
                  <a:gd name="T21" fmla="*/ 1810 h 572"/>
                  <a:gd name="T22" fmla="*/ 798 w 336"/>
                  <a:gd name="T23" fmla="*/ 1574 h 572"/>
                  <a:gd name="T24" fmla="*/ 429 w 336"/>
                  <a:gd name="T25" fmla="*/ 1424 h 572"/>
                  <a:gd name="T26" fmla="*/ 429 w 336"/>
                  <a:gd name="T27" fmla="*/ 1440 h 572"/>
                  <a:gd name="T28" fmla="*/ 429 w 336"/>
                  <a:gd name="T29" fmla="*/ 1424 h 572"/>
                  <a:gd name="T30" fmla="*/ 84 w 336"/>
                  <a:gd name="T31" fmla="*/ 999 h 572"/>
                  <a:gd name="T32" fmla="*/ 17 w 336"/>
                  <a:gd name="T33" fmla="*/ 336 h 572"/>
                  <a:gd name="T34" fmla="*/ 17 w 336"/>
                  <a:gd name="T35" fmla="*/ 9 h 572"/>
                  <a:gd name="T36" fmla="*/ 8 w 336"/>
                  <a:gd name="T37" fmla="*/ 0 h 572"/>
                  <a:gd name="T38" fmla="*/ 0 w 336"/>
                  <a:gd name="T39" fmla="*/ 9 h 572"/>
                  <a:gd name="T40" fmla="*/ 0 w 336"/>
                  <a:gd name="T41" fmla="*/ 336 h 572"/>
                  <a:gd name="T42" fmla="*/ 67 w 336"/>
                  <a:gd name="T43" fmla="*/ 1012 h 572"/>
                  <a:gd name="T44" fmla="*/ 429 w 336"/>
                  <a:gd name="T45" fmla="*/ 1449 h 572"/>
                  <a:gd name="T46" fmla="*/ 429 w 336"/>
                  <a:gd name="T47" fmla="*/ 1449 h 572"/>
                  <a:gd name="T48" fmla="*/ 946 w 336"/>
                  <a:gd name="T49" fmla="*/ 1659 h 572"/>
                  <a:gd name="T50" fmla="*/ 1223 w 336"/>
                  <a:gd name="T51" fmla="*/ 1830 h 572"/>
                  <a:gd name="T52" fmla="*/ 1383 w 336"/>
                  <a:gd name="T53" fmla="*/ 1942 h 572"/>
                  <a:gd name="T54" fmla="*/ 1677 w 336"/>
                  <a:gd name="T55" fmla="*/ 2112 h 572"/>
                  <a:gd name="T56" fmla="*/ 2021 w 336"/>
                  <a:gd name="T57" fmla="*/ 2192 h 572"/>
                  <a:gd name="T58" fmla="*/ 2830 w 336"/>
                  <a:gd name="T59" fmla="*/ 3561 h 572"/>
                  <a:gd name="T60" fmla="*/ 2975 w 336"/>
                  <a:gd name="T61" fmla="*/ 4864 h 572"/>
                  <a:gd name="T62" fmla="*/ 2950 w 336"/>
                  <a:gd name="T63" fmla="*/ 5247 h 572"/>
                  <a:gd name="T64" fmla="*/ 2950 w 336"/>
                  <a:gd name="T65" fmla="*/ 5247 h 572"/>
                  <a:gd name="T66" fmla="*/ 2950 w 336"/>
                  <a:gd name="T67" fmla="*/ 5301 h 572"/>
                  <a:gd name="T68" fmla="*/ 3099 w 336"/>
                  <a:gd name="T69" fmla="*/ 6425 h 572"/>
                  <a:gd name="T70" fmla="*/ 3108 w 336"/>
                  <a:gd name="T71" fmla="*/ 6425 h 572"/>
                  <a:gd name="T72" fmla="*/ 3116 w 336"/>
                  <a:gd name="T73" fmla="*/ 6414 h 5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6" h="572">
                    <a:moveTo>
                      <a:pt x="336" y="571"/>
                    </a:moveTo>
                    <a:cubicBezTo>
                      <a:pt x="329" y="526"/>
                      <a:pt x="320" y="494"/>
                      <a:pt x="320" y="472"/>
                    </a:cubicBezTo>
                    <a:cubicBezTo>
                      <a:pt x="320" y="471"/>
                      <a:pt x="320" y="469"/>
                      <a:pt x="320" y="468"/>
                    </a:cubicBezTo>
                    <a:cubicBezTo>
                      <a:pt x="319" y="467"/>
                      <a:pt x="319" y="467"/>
                      <a:pt x="319" y="467"/>
                    </a:cubicBezTo>
                    <a:cubicBezTo>
                      <a:pt x="320" y="468"/>
                      <a:pt x="320" y="468"/>
                      <a:pt x="320" y="468"/>
                    </a:cubicBezTo>
                    <a:cubicBezTo>
                      <a:pt x="322" y="456"/>
                      <a:pt x="323" y="444"/>
                      <a:pt x="323" y="433"/>
                    </a:cubicBezTo>
                    <a:cubicBezTo>
                      <a:pt x="323" y="391"/>
                      <a:pt x="314" y="350"/>
                      <a:pt x="307" y="316"/>
                    </a:cubicBezTo>
                    <a:cubicBezTo>
                      <a:pt x="285" y="222"/>
                      <a:pt x="240" y="198"/>
                      <a:pt x="219" y="193"/>
                    </a:cubicBezTo>
                    <a:cubicBezTo>
                      <a:pt x="208" y="191"/>
                      <a:pt x="194" y="189"/>
                      <a:pt x="182" y="186"/>
                    </a:cubicBezTo>
                    <a:cubicBezTo>
                      <a:pt x="169" y="183"/>
                      <a:pt x="157" y="179"/>
                      <a:pt x="150" y="172"/>
                    </a:cubicBezTo>
                    <a:cubicBezTo>
                      <a:pt x="148" y="169"/>
                      <a:pt x="141" y="166"/>
                      <a:pt x="133" y="161"/>
                    </a:cubicBezTo>
                    <a:cubicBezTo>
                      <a:pt x="120" y="154"/>
                      <a:pt x="102" y="146"/>
                      <a:pt x="86" y="140"/>
                    </a:cubicBezTo>
                    <a:cubicBezTo>
                      <a:pt x="69" y="133"/>
                      <a:pt x="54" y="128"/>
                      <a:pt x="46" y="127"/>
                    </a:cubicBezTo>
                    <a:cubicBezTo>
                      <a:pt x="46" y="128"/>
                      <a:pt x="46" y="128"/>
                      <a:pt x="46" y="128"/>
                    </a:cubicBezTo>
                    <a:cubicBezTo>
                      <a:pt x="46" y="127"/>
                      <a:pt x="46" y="127"/>
                      <a:pt x="46" y="127"/>
                    </a:cubicBezTo>
                    <a:cubicBezTo>
                      <a:pt x="27" y="123"/>
                      <a:pt x="16" y="108"/>
                      <a:pt x="9" y="89"/>
                    </a:cubicBezTo>
                    <a:cubicBezTo>
                      <a:pt x="3" y="70"/>
                      <a:pt x="2" y="47"/>
                      <a:pt x="2" y="30"/>
                    </a:cubicBezTo>
                    <a:cubicBezTo>
                      <a:pt x="2" y="17"/>
                      <a:pt x="2" y="6"/>
                      <a:pt x="2" y="1"/>
                    </a:cubicBezTo>
                    <a:cubicBezTo>
                      <a:pt x="2" y="1"/>
                      <a:pt x="2" y="0"/>
                      <a:pt x="1" y="0"/>
                    </a:cubicBezTo>
                    <a:cubicBezTo>
                      <a:pt x="1" y="0"/>
                      <a:pt x="0" y="1"/>
                      <a:pt x="0" y="1"/>
                    </a:cubicBezTo>
                    <a:cubicBezTo>
                      <a:pt x="0" y="6"/>
                      <a:pt x="0" y="17"/>
                      <a:pt x="0" y="30"/>
                    </a:cubicBezTo>
                    <a:cubicBezTo>
                      <a:pt x="0" y="48"/>
                      <a:pt x="1" y="70"/>
                      <a:pt x="7" y="90"/>
                    </a:cubicBezTo>
                    <a:cubicBezTo>
                      <a:pt x="14" y="109"/>
                      <a:pt x="25" y="125"/>
                      <a:pt x="46" y="129"/>
                    </a:cubicBezTo>
                    <a:cubicBezTo>
                      <a:pt x="46" y="129"/>
                      <a:pt x="46" y="129"/>
                      <a:pt x="46" y="129"/>
                    </a:cubicBezTo>
                    <a:cubicBezTo>
                      <a:pt x="56" y="130"/>
                      <a:pt x="80" y="139"/>
                      <a:pt x="102" y="148"/>
                    </a:cubicBezTo>
                    <a:cubicBezTo>
                      <a:pt x="113" y="153"/>
                      <a:pt x="123" y="158"/>
                      <a:pt x="132" y="163"/>
                    </a:cubicBezTo>
                    <a:cubicBezTo>
                      <a:pt x="140" y="167"/>
                      <a:pt x="147" y="171"/>
                      <a:pt x="149" y="173"/>
                    </a:cubicBezTo>
                    <a:cubicBezTo>
                      <a:pt x="157" y="180"/>
                      <a:pt x="169" y="185"/>
                      <a:pt x="181" y="188"/>
                    </a:cubicBezTo>
                    <a:cubicBezTo>
                      <a:pt x="194" y="191"/>
                      <a:pt x="208" y="193"/>
                      <a:pt x="218" y="195"/>
                    </a:cubicBezTo>
                    <a:cubicBezTo>
                      <a:pt x="239" y="200"/>
                      <a:pt x="284" y="223"/>
                      <a:pt x="305" y="317"/>
                    </a:cubicBezTo>
                    <a:cubicBezTo>
                      <a:pt x="312" y="351"/>
                      <a:pt x="321" y="392"/>
                      <a:pt x="321" y="433"/>
                    </a:cubicBezTo>
                    <a:cubicBezTo>
                      <a:pt x="321" y="444"/>
                      <a:pt x="320" y="456"/>
                      <a:pt x="318" y="467"/>
                    </a:cubicBezTo>
                    <a:cubicBezTo>
                      <a:pt x="318" y="467"/>
                      <a:pt x="318" y="467"/>
                      <a:pt x="318" y="467"/>
                    </a:cubicBezTo>
                    <a:cubicBezTo>
                      <a:pt x="318" y="469"/>
                      <a:pt x="318" y="471"/>
                      <a:pt x="318" y="472"/>
                    </a:cubicBezTo>
                    <a:cubicBezTo>
                      <a:pt x="318" y="494"/>
                      <a:pt x="327" y="526"/>
                      <a:pt x="334" y="572"/>
                    </a:cubicBezTo>
                    <a:cubicBezTo>
                      <a:pt x="334" y="572"/>
                      <a:pt x="335" y="572"/>
                      <a:pt x="335" y="572"/>
                    </a:cubicBezTo>
                    <a:cubicBezTo>
                      <a:pt x="336" y="572"/>
                      <a:pt x="336" y="572"/>
                      <a:pt x="336" y="5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49" name="Freeform 495">
                <a:extLst>
                  <a:ext uri="{FF2B5EF4-FFF2-40B4-BE49-F238E27FC236}">
                    <a16:creationId xmlns:a16="http://schemas.microsoft.com/office/drawing/2014/main" id="{7AEC9ACE-FC97-9C90-5126-AB992EF10724}"/>
                  </a:ext>
                </a:extLst>
              </p:cNvPr>
              <p:cNvSpPr>
                <a:spLocks/>
              </p:cNvSpPr>
              <p:nvPr/>
            </p:nvSpPr>
            <p:spPr bwMode="auto">
              <a:xfrm>
                <a:off x="4438" y="2338"/>
                <a:ext cx="87" cy="1485"/>
              </a:xfrm>
              <a:custGeom>
                <a:avLst/>
                <a:gdLst>
                  <a:gd name="T0" fmla="*/ 333 w 41"/>
                  <a:gd name="T1" fmla="*/ 7450 h 663"/>
                  <a:gd name="T2" fmla="*/ 333 w 41"/>
                  <a:gd name="T3" fmla="*/ 7450 h 663"/>
                  <a:gd name="T4" fmla="*/ 342 w 41"/>
                  <a:gd name="T5" fmla="*/ 7450 h 663"/>
                  <a:gd name="T6" fmla="*/ 342 w 41"/>
                  <a:gd name="T7" fmla="*/ 7441 h 663"/>
                  <a:gd name="T8" fmla="*/ 342 w 41"/>
                  <a:gd name="T9" fmla="*/ 7268 h 663"/>
                  <a:gd name="T10" fmla="*/ 373 w 41"/>
                  <a:gd name="T11" fmla="*/ 6563 h 663"/>
                  <a:gd name="T12" fmla="*/ 365 w 41"/>
                  <a:gd name="T13" fmla="*/ 6426 h 663"/>
                  <a:gd name="T14" fmla="*/ 356 w 41"/>
                  <a:gd name="T15" fmla="*/ 6426 h 663"/>
                  <a:gd name="T16" fmla="*/ 365 w 41"/>
                  <a:gd name="T17" fmla="*/ 6426 h 663"/>
                  <a:gd name="T18" fmla="*/ 212 w 41"/>
                  <a:gd name="T19" fmla="*/ 5293 h 663"/>
                  <a:gd name="T20" fmla="*/ 95 w 41"/>
                  <a:gd name="T21" fmla="*/ 4722 h 663"/>
                  <a:gd name="T22" fmla="*/ 49 w 41"/>
                  <a:gd name="T23" fmla="*/ 4515 h 663"/>
                  <a:gd name="T24" fmla="*/ 17 w 41"/>
                  <a:gd name="T25" fmla="*/ 4415 h 663"/>
                  <a:gd name="T26" fmla="*/ 8 w 41"/>
                  <a:gd name="T27" fmla="*/ 4415 h 663"/>
                  <a:gd name="T28" fmla="*/ 17 w 41"/>
                  <a:gd name="T29" fmla="*/ 4415 h 663"/>
                  <a:gd name="T30" fmla="*/ 144 w 41"/>
                  <a:gd name="T31" fmla="*/ 2493 h 663"/>
                  <a:gd name="T32" fmla="*/ 144 w 41"/>
                  <a:gd name="T33" fmla="*/ 2428 h 663"/>
                  <a:gd name="T34" fmla="*/ 136 w 41"/>
                  <a:gd name="T35" fmla="*/ 2383 h 663"/>
                  <a:gd name="T36" fmla="*/ 125 w 41"/>
                  <a:gd name="T37" fmla="*/ 2392 h 663"/>
                  <a:gd name="T38" fmla="*/ 136 w 41"/>
                  <a:gd name="T39" fmla="*/ 2392 h 663"/>
                  <a:gd name="T40" fmla="*/ 297 w 41"/>
                  <a:gd name="T41" fmla="*/ 1024 h 663"/>
                  <a:gd name="T42" fmla="*/ 297 w 41"/>
                  <a:gd name="T43" fmla="*/ 954 h 663"/>
                  <a:gd name="T44" fmla="*/ 289 w 41"/>
                  <a:gd name="T45" fmla="*/ 954 h 663"/>
                  <a:gd name="T46" fmla="*/ 297 w 41"/>
                  <a:gd name="T47" fmla="*/ 954 h 663"/>
                  <a:gd name="T48" fmla="*/ 373 w 41"/>
                  <a:gd name="T49" fmla="*/ 20 h 663"/>
                  <a:gd name="T50" fmla="*/ 365 w 41"/>
                  <a:gd name="T51" fmla="*/ 20 h 663"/>
                  <a:gd name="T52" fmla="*/ 373 w 41"/>
                  <a:gd name="T53" fmla="*/ 20 h 663"/>
                  <a:gd name="T54" fmla="*/ 373 w 41"/>
                  <a:gd name="T55" fmla="*/ 9 h 663"/>
                  <a:gd name="T56" fmla="*/ 365 w 41"/>
                  <a:gd name="T57" fmla="*/ 9 h 663"/>
                  <a:gd name="T58" fmla="*/ 356 w 41"/>
                  <a:gd name="T59" fmla="*/ 9 h 663"/>
                  <a:gd name="T60" fmla="*/ 373 w 41"/>
                  <a:gd name="T61" fmla="*/ 372 h 663"/>
                  <a:gd name="T62" fmla="*/ 382 w 41"/>
                  <a:gd name="T63" fmla="*/ 381 h 663"/>
                  <a:gd name="T64" fmla="*/ 393 w 41"/>
                  <a:gd name="T65" fmla="*/ 372 h 663"/>
                  <a:gd name="T66" fmla="*/ 373 w 41"/>
                  <a:gd name="T67" fmla="*/ 9 h 663"/>
                  <a:gd name="T68" fmla="*/ 365 w 41"/>
                  <a:gd name="T69" fmla="*/ 0 h 663"/>
                  <a:gd name="T70" fmla="*/ 356 w 41"/>
                  <a:gd name="T71" fmla="*/ 9 h 663"/>
                  <a:gd name="T72" fmla="*/ 356 w 41"/>
                  <a:gd name="T73" fmla="*/ 20 h 663"/>
                  <a:gd name="T74" fmla="*/ 356 w 41"/>
                  <a:gd name="T75" fmla="*/ 20 h 663"/>
                  <a:gd name="T76" fmla="*/ 280 w 41"/>
                  <a:gd name="T77" fmla="*/ 954 h 663"/>
                  <a:gd name="T78" fmla="*/ 280 w 41"/>
                  <a:gd name="T79" fmla="*/ 954 h 663"/>
                  <a:gd name="T80" fmla="*/ 280 w 41"/>
                  <a:gd name="T81" fmla="*/ 1024 h 663"/>
                  <a:gd name="T82" fmla="*/ 112 w 41"/>
                  <a:gd name="T83" fmla="*/ 2392 h 663"/>
                  <a:gd name="T84" fmla="*/ 112 w 41"/>
                  <a:gd name="T85" fmla="*/ 2392 h 663"/>
                  <a:gd name="T86" fmla="*/ 125 w 41"/>
                  <a:gd name="T87" fmla="*/ 2428 h 663"/>
                  <a:gd name="T88" fmla="*/ 125 w 41"/>
                  <a:gd name="T89" fmla="*/ 2493 h 663"/>
                  <a:gd name="T90" fmla="*/ 68 w 41"/>
                  <a:gd name="T91" fmla="*/ 3606 h 663"/>
                  <a:gd name="T92" fmla="*/ 17 w 41"/>
                  <a:gd name="T93" fmla="*/ 4180 h 663"/>
                  <a:gd name="T94" fmla="*/ 0 w 41"/>
                  <a:gd name="T95" fmla="*/ 4415 h 663"/>
                  <a:gd name="T96" fmla="*/ 0 w 41"/>
                  <a:gd name="T97" fmla="*/ 4426 h 663"/>
                  <a:gd name="T98" fmla="*/ 36 w 41"/>
                  <a:gd name="T99" fmla="*/ 4515 h 663"/>
                  <a:gd name="T100" fmla="*/ 342 w 41"/>
                  <a:gd name="T101" fmla="*/ 6426 h 663"/>
                  <a:gd name="T102" fmla="*/ 342 w 41"/>
                  <a:gd name="T103" fmla="*/ 6426 h 663"/>
                  <a:gd name="T104" fmla="*/ 356 w 41"/>
                  <a:gd name="T105" fmla="*/ 6563 h 663"/>
                  <a:gd name="T106" fmla="*/ 325 w 41"/>
                  <a:gd name="T107" fmla="*/ 7268 h 663"/>
                  <a:gd name="T108" fmla="*/ 325 w 41"/>
                  <a:gd name="T109" fmla="*/ 7441 h 663"/>
                  <a:gd name="T110" fmla="*/ 333 w 41"/>
                  <a:gd name="T111" fmla="*/ 7441 h 663"/>
                  <a:gd name="T112" fmla="*/ 333 w 41"/>
                  <a:gd name="T113" fmla="*/ 7429 h 663"/>
                  <a:gd name="T114" fmla="*/ 333 w 41"/>
                  <a:gd name="T115" fmla="*/ 7429 h 663"/>
                  <a:gd name="T116" fmla="*/ 325 w 41"/>
                  <a:gd name="T117" fmla="*/ 7441 h 663"/>
                  <a:gd name="T118" fmla="*/ 333 w 41"/>
                  <a:gd name="T119" fmla="*/ 7450 h 6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1" h="663">
                    <a:moveTo>
                      <a:pt x="35" y="663"/>
                    </a:moveTo>
                    <a:cubicBezTo>
                      <a:pt x="35" y="663"/>
                      <a:pt x="35" y="663"/>
                      <a:pt x="35" y="663"/>
                    </a:cubicBezTo>
                    <a:cubicBezTo>
                      <a:pt x="36" y="663"/>
                      <a:pt x="36" y="663"/>
                      <a:pt x="36" y="663"/>
                    </a:cubicBezTo>
                    <a:cubicBezTo>
                      <a:pt x="36" y="662"/>
                      <a:pt x="36" y="662"/>
                      <a:pt x="36" y="662"/>
                    </a:cubicBezTo>
                    <a:cubicBezTo>
                      <a:pt x="36" y="657"/>
                      <a:pt x="36" y="652"/>
                      <a:pt x="36" y="647"/>
                    </a:cubicBezTo>
                    <a:cubicBezTo>
                      <a:pt x="36" y="620"/>
                      <a:pt x="39" y="599"/>
                      <a:pt x="39" y="584"/>
                    </a:cubicBezTo>
                    <a:cubicBezTo>
                      <a:pt x="39" y="579"/>
                      <a:pt x="39" y="575"/>
                      <a:pt x="38" y="572"/>
                    </a:cubicBezTo>
                    <a:cubicBezTo>
                      <a:pt x="37" y="572"/>
                      <a:pt x="37" y="572"/>
                      <a:pt x="37" y="572"/>
                    </a:cubicBezTo>
                    <a:cubicBezTo>
                      <a:pt x="38" y="572"/>
                      <a:pt x="38" y="572"/>
                      <a:pt x="38" y="572"/>
                    </a:cubicBezTo>
                    <a:cubicBezTo>
                      <a:pt x="38" y="552"/>
                      <a:pt x="30" y="510"/>
                      <a:pt x="22" y="471"/>
                    </a:cubicBezTo>
                    <a:cubicBezTo>
                      <a:pt x="18" y="452"/>
                      <a:pt x="14" y="434"/>
                      <a:pt x="10" y="420"/>
                    </a:cubicBezTo>
                    <a:cubicBezTo>
                      <a:pt x="8" y="413"/>
                      <a:pt x="7" y="407"/>
                      <a:pt x="5" y="402"/>
                    </a:cubicBezTo>
                    <a:cubicBezTo>
                      <a:pt x="4" y="397"/>
                      <a:pt x="3" y="394"/>
                      <a:pt x="2" y="393"/>
                    </a:cubicBezTo>
                    <a:cubicBezTo>
                      <a:pt x="1" y="393"/>
                      <a:pt x="1" y="393"/>
                      <a:pt x="1" y="393"/>
                    </a:cubicBezTo>
                    <a:cubicBezTo>
                      <a:pt x="2" y="393"/>
                      <a:pt x="2" y="393"/>
                      <a:pt x="2" y="393"/>
                    </a:cubicBezTo>
                    <a:cubicBezTo>
                      <a:pt x="2" y="393"/>
                      <a:pt x="15" y="259"/>
                      <a:pt x="15" y="222"/>
                    </a:cubicBezTo>
                    <a:cubicBezTo>
                      <a:pt x="15" y="219"/>
                      <a:pt x="15" y="217"/>
                      <a:pt x="15" y="216"/>
                    </a:cubicBezTo>
                    <a:cubicBezTo>
                      <a:pt x="15" y="214"/>
                      <a:pt x="15" y="213"/>
                      <a:pt x="14" y="212"/>
                    </a:cubicBezTo>
                    <a:cubicBezTo>
                      <a:pt x="13" y="213"/>
                      <a:pt x="13" y="213"/>
                      <a:pt x="13" y="213"/>
                    </a:cubicBezTo>
                    <a:cubicBezTo>
                      <a:pt x="14" y="213"/>
                      <a:pt x="14" y="213"/>
                      <a:pt x="14" y="213"/>
                    </a:cubicBezTo>
                    <a:cubicBezTo>
                      <a:pt x="16" y="182"/>
                      <a:pt x="31" y="126"/>
                      <a:pt x="31" y="91"/>
                    </a:cubicBezTo>
                    <a:cubicBezTo>
                      <a:pt x="31" y="89"/>
                      <a:pt x="31" y="87"/>
                      <a:pt x="31" y="85"/>
                    </a:cubicBezTo>
                    <a:cubicBezTo>
                      <a:pt x="30" y="85"/>
                      <a:pt x="30" y="85"/>
                      <a:pt x="30" y="85"/>
                    </a:cubicBezTo>
                    <a:cubicBezTo>
                      <a:pt x="31" y="85"/>
                      <a:pt x="31" y="85"/>
                      <a:pt x="31" y="85"/>
                    </a:cubicBezTo>
                    <a:cubicBezTo>
                      <a:pt x="33" y="44"/>
                      <a:pt x="38" y="18"/>
                      <a:pt x="39" y="2"/>
                    </a:cubicBezTo>
                    <a:cubicBezTo>
                      <a:pt x="38" y="2"/>
                      <a:pt x="38" y="2"/>
                      <a:pt x="38" y="2"/>
                    </a:cubicBezTo>
                    <a:cubicBezTo>
                      <a:pt x="39" y="2"/>
                      <a:pt x="39" y="2"/>
                      <a:pt x="39" y="2"/>
                    </a:cubicBezTo>
                    <a:cubicBezTo>
                      <a:pt x="39" y="1"/>
                      <a:pt x="39" y="1"/>
                      <a:pt x="39" y="1"/>
                    </a:cubicBezTo>
                    <a:cubicBezTo>
                      <a:pt x="38" y="1"/>
                      <a:pt x="38" y="1"/>
                      <a:pt x="38" y="1"/>
                    </a:cubicBezTo>
                    <a:cubicBezTo>
                      <a:pt x="37" y="1"/>
                      <a:pt x="37" y="1"/>
                      <a:pt x="37" y="1"/>
                    </a:cubicBezTo>
                    <a:cubicBezTo>
                      <a:pt x="37" y="15"/>
                      <a:pt x="38" y="27"/>
                      <a:pt x="39" y="33"/>
                    </a:cubicBezTo>
                    <a:cubicBezTo>
                      <a:pt x="39" y="33"/>
                      <a:pt x="40" y="34"/>
                      <a:pt x="40" y="34"/>
                    </a:cubicBezTo>
                    <a:cubicBezTo>
                      <a:pt x="41" y="34"/>
                      <a:pt x="41" y="33"/>
                      <a:pt x="41" y="33"/>
                    </a:cubicBezTo>
                    <a:cubicBezTo>
                      <a:pt x="40" y="26"/>
                      <a:pt x="39" y="15"/>
                      <a:pt x="39" y="1"/>
                    </a:cubicBezTo>
                    <a:cubicBezTo>
                      <a:pt x="39" y="0"/>
                      <a:pt x="38" y="0"/>
                      <a:pt x="38" y="0"/>
                    </a:cubicBezTo>
                    <a:cubicBezTo>
                      <a:pt x="37" y="0"/>
                      <a:pt x="37" y="0"/>
                      <a:pt x="37" y="1"/>
                    </a:cubicBezTo>
                    <a:cubicBezTo>
                      <a:pt x="37" y="2"/>
                      <a:pt x="37" y="2"/>
                      <a:pt x="37" y="2"/>
                    </a:cubicBezTo>
                    <a:cubicBezTo>
                      <a:pt x="37" y="2"/>
                      <a:pt x="37" y="2"/>
                      <a:pt x="37" y="2"/>
                    </a:cubicBezTo>
                    <a:cubicBezTo>
                      <a:pt x="36" y="18"/>
                      <a:pt x="31" y="44"/>
                      <a:pt x="29" y="85"/>
                    </a:cubicBezTo>
                    <a:cubicBezTo>
                      <a:pt x="29" y="85"/>
                      <a:pt x="29" y="85"/>
                      <a:pt x="29" y="85"/>
                    </a:cubicBezTo>
                    <a:cubicBezTo>
                      <a:pt x="29" y="87"/>
                      <a:pt x="29" y="89"/>
                      <a:pt x="29" y="91"/>
                    </a:cubicBezTo>
                    <a:cubicBezTo>
                      <a:pt x="29" y="126"/>
                      <a:pt x="14" y="182"/>
                      <a:pt x="12" y="213"/>
                    </a:cubicBezTo>
                    <a:cubicBezTo>
                      <a:pt x="12" y="213"/>
                      <a:pt x="12" y="213"/>
                      <a:pt x="12" y="213"/>
                    </a:cubicBezTo>
                    <a:cubicBezTo>
                      <a:pt x="13" y="213"/>
                      <a:pt x="13" y="214"/>
                      <a:pt x="13" y="216"/>
                    </a:cubicBezTo>
                    <a:cubicBezTo>
                      <a:pt x="13" y="217"/>
                      <a:pt x="13" y="219"/>
                      <a:pt x="13" y="222"/>
                    </a:cubicBezTo>
                    <a:cubicBezTo>
                      <a:pt x="13" y="240"/>
                      <a:pt x="10" y="283"/>
                      <a:pt x="7" y="321"/>
                    </a:cubicBezTo>
                    <a:cubicBezTo>
                      <a:pt x="5" y="340"/>
                      <a:pt x="3" y="358"/>
                      <a:pt x="2" y="372"/>
                    </a:cubicBezTo>
                    <a:cubicBezTo>
                      <a:pt x="1" y="385"/>
                      <a:pt x="0" y="393"/>
                      <a:pt x="0" y="393"/>
                    </a:cubicBezTo>
                    <a:cubicBezTo>
                      <a:pt x="0" y="394"/>
                      <a:pt x="0" y="394"/>
                      <a:pt x="0" y="394"/>
                    </a:cubicBezTo>
                    <a:cubicBezTo>
                      <a:pt x="1" y="395"/>
                      <a:pt x="2" y="398"/>
                      <a:pt x="4" y="402"/>
                    </a:cubicBezTo>
                    <a:cubicBezTo>
                      <a:pt x="13" y="434"/>
                      <a:pt x="35" y="538"/>
                      <a:pt x="36" y="572"/>
                    </a:cubicBezTo>
                    <a:cubicBezTo>
                      <a:pt x="36" y="572"/>
                      <a:pt x="36" y="572"/>
                      <a:pt x="36" y="572"/>
                    </a:cubicBezTo>
                    <a:cubicBezTo>
                      <a:pt x="37" y="576"/>
                      <a:pt x="37" y="579"/>
                      <a:pt x="37" y="584"/>
                    </a:cubicBezTo>
                    <a:cubicBezTo>
                      <a:pt x="37" y="599"/>
                      <a:pt x="34" y="620"/>
                      <a:pt x="34" y="647"/>
                    </a:cubicBezTo>
                    <a:cubicBezTo>
                      <a:pt x="34" y="652"/>
                      <a:pt x="34" y="657"/>
                      <a:pt x="34" y="662"/>
                    </a:cubicBezTo>
                    <a:cubicBezTo>
                      <a:pt x="35" y="662"/>
                      <a:pt x="35" y="662"/>
                      <a:pt x="35" y="662"/>
                    </a:cubicBezTo>
                    <a:cubicBezTo>
                      <a:pt x="35" y="661"/>
                      <a:pt x="35" y="661"/>
                      <a:pt x="35" y="661"/>
                    </a:cubicBezTo>
                    <a:cubicBezTo>
                      <a:pt x="35" y="661"/>
                      <a:pt x="35" y="661"/>
                      <a:pt x="35" y="661"/>
                    </a:cubicBezTo>
                    <a:cubicBezTo>
                      <a:pt x="34" y="661"/>
                      <a:pt x="34" y="662"/>
                      <a:pt x="34" y="662"/>
                    </a:cubicBezTo>
                    <a:cubicBezTo>
                      <a:pt x="34" y="663"/>
                      <a:pt x="34" y="663"/>
                      <a:pt x="35" y="66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0" name="Freeform 496">
                <a:extLst>
                  <a:ext uri="{FF2B5EF4-FFF2-40B4-BE49-F238E27FC236}">
                    <a16:creationId xmlns:a16="http://schemas.microsoft.com/office/drawing/2014/main" id="{7C2E5C71-6BF2-F46B-36CF-2E18522B55D7}"/>
                  </a:ext>
                </a:extLst>
              </p:cNvPr>
              <p:cNvSpPr>
                <a:spLocks/>
              </p:cNvSpPr>
              <p:nvPr/>
            </p:nvSpPr>
            <p:spPr bwMode="auto">
              <a:xfrm>
                <a:off x="3304" y="2338"/>
                <a:ext cx="86" cy="1485"/>
              </a:xfrm>
              <a:custGeom>
                <a:avLst/>
                <a:gdLst>
                  <a:gd name="T0" fmla="*/ 17 w 41"/>
                  <a:gd name="T1" fmla="*/ 372 h 663"/>
                  <a:gd name="T2" fmla="*/ 36 w 41"/>
                  <a:gd name="T3" fmla="*/ 9 h 663"/>
                  <a:gd name="T4" fmla="*/ 27 w 41"/>
                  <a:gd name="T5" fmla="*/ 9 h 663"/>
                  <a:gd name="T6" fmla="*/ 17 w 41"/>
                  <a:gd name="T7" fmla="*/ 9 h 663"/>
                  <a:gd name="T8" fmla="*/ 17 w 41"/>
                  <a:gd name="T9" fmla="*/ 20 h 663"/>
                  <a:gd name="T10" fmla="*/ 27 w 41"/>
                  <a:gd name="T11" fmla="*/ 20 h 663"/>
                  <a:gd name="T12" fmla="*/ 17 w 41"/>
                  <a:gd name="T13" fmla="*/ 20 h 663"/>
                  <a:gd name="T14" fmla="*/ 92 w 41"/>
                  <a:gd name="T15" fmla="*/ 954 h 663"/>
                  <a:gd name="T16" fmla="*/ 101 w 41"/>
                  <a:gd name="T17" fmla="*/ 954 h 663"/>
                  <a:gd name="T18" fmla="*/ 92 w 41"/>
                  <a:gd name="T19" fmla="*/ 954 h 663"/>
                  <a:gd name="T20" fmla="*/ 92 w 41"/>
                  <a:gd name="T21" fmla="*/ 1024 h 663"/>
                  <a:gd name="T22" fmla="*/ 252 w 41"/>
                  <a:gd name="T23" fmla="*/ 2392 h 663"/>
                  <a:gd name="T24" fmla="*/ 260 w 41"/>
                  <a:gd name="T25" fmla="*/ 2392 h 663"/>
                  <a:gd name="T26" fmla="*/ 252 w 41"/>
                  <a:gd name="T27" fmla="*/ 2383 h 663"/>
                  <a:gd name="T28" fmla="*/ 241 w 41"/>
                  <a:gd name="T29" fmla="*/ 2428 h 663"/>
                  <a:gd name="T30" fmla="*/ 241 w 41"/>
                  <a:gd name="T31" fmla="*/ 2493 h 663"/>
                  <a:gd name="T32" fmla="*/ 361 w 41"/>
                  <a:gd name="T33" fmla="*/ 4415 h 663"/>
                  <a:gd name="T34" fmla="*/ 369 w 41"/>
                  <a:gd name="T35" fmla="*/ 4415 h 663"/>
                  <a:gd name="T36" fmla="*/ 361 w 41"/>
                  <a:gd name="T37" fmla="*/ 4415 h 663"/>
                  <a:gd name="T38" fmla="*/ 321 w 41"/>
                  <a:gd name="T39" fmla="*/ 4515 h 663"/>
                  <a:gd name="T40" fmla="*/ 17 w 41"/>
                  <a:gd name="T41" fmla="*/ 6426 h 663"/>
                  <a:gd name="T42" fmla="*/ 27 w 41"/>
                  <a:gd name="T43" fmla="*/ 6426 h 663"/>
                  <a:gd name="T44" fmla="*/ 17 w 41"/>
                  <a:gd name="T45" fmla="*/ 6426 h 663"/>
                  <a:gd name="T46" fmla="*/ 17 w 41"/>
                  <a:gd name="T47" fmla="*/ 6563 h 663"/>
                  <a:gd name="T48" fmla="*/ 44 w 41"/>
                  <a:gd name="T49" fmla="*/ 7268 h 663"/>
                  <a:gd name="T50" fmla="*/ 44 w 41"/>
                  <a:gd name="T51" fmla="*/ 7441 h 663"/>
                  <a:gd name="T52" fmla="*/ 57 w 41"/>
                  <a:gd name="T53" fmla="*/ 7450 h 663"/>
                  <a:gd name="T54" fmla="*/ 65 w 41"/>
                  <a:gd name="T55" fmla="*/ 7441 h 663"/>
                  <a:gd name="T56" fmla="*/ 65 w 41"/>
                  <a:gd name="T57" fmla="*/ 7268 h 663"/>
                  <a:gd name="T58" fmla="*/ 36 w 41"/>
                  <a:gd name="T59" fmla="*/ 6563 h 663"/>
                  <a:gd name="T60" fmla="*/ 36 w 41"/>
                  <a:gd name="T61" fmla="*/ 6426 h 663"/>
                  <a:gd name="T62" fmla="*/ 36 w 41"/>
                  <a:gd name="T63" fmla="*/ 6426 h 663"/>
                  <a:gd name="T64" fmla="*/ 193 w 41"/>
                  <a:gd name="T65" fmla="*/ 5302 h 663"/>
                  <a:gd name="T66" fmla="*/ 296 w 41"/>
                  <a:gd name="T67" fmla="*/ 4722 h 663"/>
                  <a:gd name="T68" fmla="*/ 344 w 41"/>
                  <a:gd name="T69" fmla="*/ 4515 h 663"/>
                  <a:gd name="T70" fmla="*/ 369 w 41"/>
                  <a:gd name="T71" fmla="*/ 4426 h 663"/>
                  <a:gd name="T72" fmla="*/ 378 w 41"/>
                  <a:gd name="T73" fmla="*/ 4415 h 663"/>
                  <a:gd name="T74" fmla="*/ 361 w 41"/>
                  <a:gd name="T75" fmla="*/ 4180 h 663"/>
                  <a:gd name="T76" fmla="*/ 260 w 41"/>
                  <a:gd name="T77" fmla="*/ 2493 h 663"/>
                  <a:gd name="T78" fmla="*/ 260 w 41"/>
                  <a:gd name="T79" fmla="*/ 2428 h 663"/>
                  <a:gd name="T80" fmla="*/ 260 w 41"/>
                  <a:gd name="T81" fmla="*/ 2392 h 663"/>
                  <a:gd name="T82" fmla="*/ 268 w 41"/>
                  <a:gd name="T83" fmla="*/ 2392 h 663"/>
                  <a:gd name="T84" fmla="*/ 109 w 41"/>
                  <a:gd name="T85" fmla="*/ 1024 h 663"/>
                  <a:gd name="T86" fmla="*/ 109 w 41"/>
                  <a:gd name="T87" fmla="*/ 954 h 663"/>
                  <a:gd name="T88" fmla="*/ 109 w 41"/>
                  <a:gd name="T89" fmla="*/ 954 h 663"/>
                  <a:gd name="T90" fmla="*/ 36 w 41"/>
                  <a:gd name="T91" fmla="*/ 20 h 663"/>
                  <a:gd name="T92" fmla="*/ 36 w 41"/>
                  <a:gd name="T93" fmla="*/ 20 h 663"/>
                  <a:gd name="T94" fmla="*/ 36 w 41"/>
                  <a:gd name="T95" fmla="*/ 9 h 663"/>
                  <a:gd name="T96" fmla="*/ 27 w 41"/>
                  <a:gd name="T97" fmla="*/ 0 h 663"/>
                  <a:gd name="T98" fmla="*/ 17 w 41"/>
                  <a:gd name="T99" fmla="*/ 9 h 663"/>
                  <a:gd name="T100" fmla="*/ 0 w 41"/>
                  <a:gd name="T101" fmla="*/ 372 h 663"/>
                  <a:gd name="T102" fmla="*/ 0 w 41"/>
                  <a:gd name="T103" fmla="*/ 381 h 663"/>
                  <a:gd name="T104" fmla="*/ 17 w 41"/>
                  <a:gd name="T105" fmla="*/ 372 h 6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1" h="663">
                    <a:moveTo>
                      <a:pt x="2" y="33"/>
                    </a:moveTo>
                    <a:cubicBezTo>
                      <a:pt x="2" y="27"/>
                      <a:pt x="3" y="15"/>
                      <a:pt x="4" y="1"/>
                    </a:cubicBezTo>
                    <a:cubicBezTo>
                      <a:pt x="3" y="1"/>
                      <a:pt x="3" y="1"/>
                      <a:pt x="3" y="1"/>
                    </a:cubicBezTo>
                    <a:cubicBezTo>
                      <a:pt x="2" y="1"/>
                      <a:pt x="2" y="1"/>
                      <a:pt x="2" y="1"/>
                    </a:cubicBezTo>
                    <a:cubicBezTo>
                      <a:pt x="2" y="2"/>
                      <a:pt x="2" y="2"/>
                      <a:pt x="2" y="2"/>
                    </a:cubicBezTo>
                    <a:cubicBezTo>
                      <a:pt x="3" y="2"/>
                      <a:pt x="3" y="2"/>
                      <a:pt x="3" y="2"/>
                    </a:cubicBezTo>
                    <a:cubicBezTo>
                      <a:pt x="2" y="2"/>
                      <a:pt x="2" y="2"/>
                      <a:pt x="2" y="2"/>
                    </a:cubicBezTo>
                    <a:cubicBezTo>
                      <a:pt x="3" y="18"/>
                      <a:pt x="7" y="44"/>
                      <a:pt x="10" y="85"/>
                    </a:cubicBezTo>
                    <a:cubicBezTo>
                      <a:pt x="11" y="85"/>
                      <a:pt x="11" y="85"/>
                      <a:pt x="11" y="85"/>
                    </a:cubicBezTo>
                    <a:cubicBezTo>
                      <a:pt x="10" y="85"/>
                      <a:pt x="10" y="85"/>
                      <a:pt x="10" y="85"/>
                    </a:cubicBezTo>
                    <a:cubicBezTo>
                      <a:pt x="10" y="87"/>
                      <a:pt x="10" y="89"/>
                      <a:pt x="10" y="91"/>
                    </a:cubicBezTo>
                    <a:cubicBezTo>
                      <a:pt x="10" y="126"/>
                      <a:pt x="25" y="182"/>
                      <a:pt x="27" y="213"/>
                    </a:cubicBezTo>
                    <a:cubicBezTo>
                      <a:pt x="28" y="213"/>
                      <a:pt x="28" y="213"/>
                      <a:pt x="28" y="213"/>
                    </a:cubicBezTo>
                    <a:cubicBezTo>
                      <a:pt x="27" y="212"/>
                      <a:pt x="27" y="212"/>
                      <a:pt x="27" y="212"/>
                    </a:cubicBezTo>
                    <a:cubicBezTo>
                      <a:pt x="26" y="213"/>
                      <a:pt x="26" y="214"/>
                      <a:pt x="26" y="216"/>
                    </a:cubicBezTo>
                    <a:cubicBezTo>
                      <a:pt x="26" y="217"/>
                      <a:pt x="26" y="219"/>
                      <a:pt x="26" y="222"/>
                    </a:cubicBezTo>
                    <a:cubicBezTo>
                      <a:pt x="26" y="259"/>
                      <a:pt x="39" y="393"/>
                      <a:pt x="39" y="393"/>
                    </a:cubicBezTo>
                    <a:cubicBezTo>
                      <a:pt x="40" y="393"/>
                      <a:pt x="40" y="393"/>
                      <a:pt x="40" y="393"/>
                    </a:cubicBezTo>
                    <a:cubicBezTo>
                      <a:pt x="39" y="393"/>
                      <a:pt x="39" y="393"/>
                      <a:pt x="39" y="393"/>
                    </a:cubicBezTo>
                    <a:cubicBezTo>
                      <a:pt x="38" y="394"/>
                      <a:pt x="37" y="397"/>
                      <a:pt x="35" y="402"/>
                    </a:cubicBezTo>
                    <a:cubicBezTo>
                      <a:pt x="26" y="434"/>
                      <a:pt x="3" y="537"/>
                      <a:pt x="2" y="572"/>
                    </a:cubicBezTo>
                    <a:cubicBezTo>
                      <a:pt x="3" y="572"/>
                      <a:pt x="3" y="572"/>
                      <a:pt x="3" y="572"/>
                    </a:cubicBezTo>
                    <a:cubicBezTo>
                      <a:pt x="2" y="572"/>
                      <a:pt x="2" y="572"/>
                      <a:pt x="2" y="572"/>
                    </a:cubicBezTo>
                    <a:cubicBezTo>
                      <a:pt x="2" y="575"/>
                      <a:pt x="2" y="579"/>
                      <a:pt x="2" y="584"/>
                    </a:cubicBezTo>
                    <a:cubicBezTo>
                      <a:pt x="2" y="599"/>
                      <a:pt x="5" y="620"/>
                      <a:pt x="5" y="647"/>
                    </a:cubicBezTo>
                    <a:cubicBezTo>
                      <a:pt x="5" y="652"/>
                      <a:pt x="5" y="657"/>
                      <a:pt x="5" y="662"/>
                    </a:cubicBezTo>
                    <a:cubicBezTo>
                      <a:pt x="5" y="663"/>
                      <a:pt x="5" y="663"/>
                      <a:pt x="6" y="663"/>
                    </a:cubicBezTo>
                    <a:cubicBezTo>
                      <a:pt x="6" y="663"/>
                      <a:pt x="7" y="663"/>
                      <a:pt x="7" y="662"/>
                    </a:cubicBezTo>
                    <a:cubicBezTo>
                      <a:pt x="7" y="657"/>
                      <a:pt x="7" y="652"/>
                      <a:pt x="7" y="647"/>
                    </a:cubicBezTo>
                    <a:cubicBezTo>
                      <a:pt x="7" y="620"/>
                      <a:pt x="4" y="599"/>
                      <a:pt x="4" y="584"/>
                    </a:cubicBezTo>
                    <a:cubicBezTo>
                      <a:pt x="4" y="579"/>
                      <a:pt x="4" y="576"/>
                      <a:pt x="4" y="572"/>
                    </a:cubicBezTo>
                    <a:cubicBezTo>
                      <a:pt x="4" y="572"/>
                      <a:pt x="4" y="572"/>
                      <a:pt x="4" y="572"/>
                    </a:cubicBezTo>
                    <a:cubicBezTo>
                      <a:pt x="5" y="552"/>
                      <a:pt x="12" y="510"/>
                      <a:pt x="21" y="472"/>
                    </a:cubicBezTo>
                    <a:cubicBezTo>
                      <a:pt x="25" y="453"/>
                      <a:pt x="29" y="434"/>
                      <a:pt x="32" y="420"/>
                    </a:cubicBezTo>
                    <a:cubicBezTo>
                      <a:pt x="34" y="413"/>
                      <a:pt x="36" y="407"/>
                      <a:pt x="37" y="402"/>
                    </a:cubicBezTo>
                    <a:cubicBezTo>
                      <a:pt x="39" y="398"/>
                      <a:pt x="40" y="395"/>
                      <a:pt x="40" y="394"/>
                    </a:cubicBezTo>
                    <a:cubicBezTo>
                      <a:pt x="41" y="393"/>
                      <a:pt x="41" y="393"/>
                      <a:pt x="41" y="393"/>
                    </a:cubicBezTo>
                    <a:cubicBezTo>
                      <a:pt x="41" y="393"/>
                      <a:pt x="40" y="385"/>
                      <a:pt x="39" y="372"/>
                    </a:cubicBezTo>
                    <a:cubicBezTo>
                      <a:pt x="35" y="332"/>
                      <a:pt x="28" y="249"/>
                      <a:pt x="28" y="222"/>
                    </a:cubicBezTo>
                    <a:cubicBezTo>
                      <a:pt x="28" y="219"/>
                      <a:pt x="28" y="217"/>
                      <a:pt x="28" y="216"/>
                    </a:cubicBezTo>
                    <a:cubicBezTo>
                      <a:pt x="28" y="214"/>
                      <a:pt x="28" y="213"/>
                      <a:pt x="28" y="213"/>
                    </a:cubicBezTo>
                    <a:cubicBezTo>
                      <a:pt x="29" y="213"/>
                      <a:pt x="29" y="213"/>
                      <a:pt x="29" y="213"/>
                    </a:cubicBezTo>
                    <a:cubicBezTo>
                      <a:pt x="27" y="182"/>
                      <a:pt x="12" y="126"/>
                      <a:pt x="12" y="91"/>
                    </a:cubicBezTo>
                    <a:cubicBezTo>
                      <a:pt x="12" y="89"/>
                      <a:pt x="12" y="87"/>
                      <a:pt x="12" y="85"/>
                    </a:cubicBezTo>
                    <a:cubicBezTo>
                      <a:pt x="12" y="85"/>
                      <a:pt x="12" y="85"/>
                      <a:pt x="12" y="85"/>
                    </a:cubicBezTo>
                    <a:cubicBezTo>
                      <a:pt x="9" y="44"/>
                      <a:pt x="5" y="18"/>
                      <a:pt x="4" y="2"/>
                    </a:cubicBezTo>
                    <a:cubicBezTo>
                      <a:pt x="4" y="2"/>
                      <a:pt x="4" y="2"/>
                      <a:pt x="4" y="2"/>
                    </a:cubicBezTo>
                    <a:cubicBezTo>
                      <a:pt x="4" y="1"/>
                      <a:pt x="4" y="1"/>
                      <a:pt x="4" y="1"/>
                    </a:cubicBezTo>
                    <a:cubicBezTo>
                      <a:pt x="4" y="0"/>
                      <a:pt x="4" y="0"/>
                      <a:pt x="3" y="0"/>
                    </a:cubicBezTo>
                    <a:cubicBezTo>
                      <a:pt x="3" y="0"/>
                      <a:pt x="2" y="0"/>
                      <a:pt x="2" y="1"/>
                    </a:cubicBezTo>
                    <a:cubicBezTo>
                      <a:pt x="1" y="15"/>
                      <a:pt x="0" y="26"/>
                      <a:pt x="0" y="33"/>
                    </a:cubicBezTo>
                    <a:cubicBezTo>
                      <a:pt x="0" y="33"/>
                      <a:pt x="0" y="34"/>
                      <a:pt x="0" y="34"/>
                    </a:cubicBezTo>
                    <a:cubicBezTo>
                      <a:pt x="1" y="34"/>
                      <a:pt x="2" y="33"/>
                      <a:pt x="2" y="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1" name="Freeform 497">
                <a:extLst>
                  <a:ext uri="{FF2B5EF4-FFF2-40B4-BE49-F238E27FC236}">
                    <a16:creationId xmlns:a16="http://schemas.microsoft.com/office/drawing/2014/main" id="{51C49554-6868-FF3C-6C5B-065045550BF5}"/>
                  </a:ext>
                </a:extLst>
              </p:cNvPr>
              <p:cNvSpPr>
                <a:spLocks/>
              </p:cNvSpPr>
              <p:nvPr/>
            </p:nvSpPr>
            <p:spPr bwMode="auto">
              <a:xfrm>
                <a:off x="2985" y="1030"/>
                <a:ext cx="706" cy="1270"/>
              </a:xfrm>
              <a:custGeom>
                <a:avLst/>
                <a:gdLst>
                  <a:gd name="T0" fmla="*/ 3091 w 336"/>
                  <a:gd name="T1" fmla="*/ 9 h 567"/>
                  <a:gd name="T2" fmla="*/ 3099 w 336"/>
                  <a:gd name="T3" fmla="*/ 316 h 567"/>
                  <a:gd name="T4" fmla="*/ 3034 w 336"/>
                  <a:gd name="T5" fmla="*/ 979 h 567"/>
                  <a:gd name="T6" fmla="*/ 2690 w 336"/>
                  <a:gd name="T7" fmla="*/ 1404 h 567"/>
                  <a:gd name="T8" fmla="*/ 2690 w 336"/>
                  <a:gd name="T9" fmla="*/ 1416 h 567"/>
                  <a:gd name="T10" fmla="*/ 2690 w 336"/>
                  <a:gd name="T11" fmla="*/ 1404 h 567"/>
                  <a:gd name="T12" fmla="*/ 2164 w 336"/>
                  <a:gd name="T13" fmla="*/ 1631 h 567"/>
                  <a:gd name="T14" fmla="*/ 1885 w 336"/>
                  <a:gd name="T15" fmla="*/ 1785 h 567"/>
                  <a:gd name="T16" fmla="*/ 1717 w 336"/>
                  <a:gd name="T17" fmla="*/ 1911 h 567"/>
                  <a:gd name="T18" fmla="*/ 1431 w 336"/>
                  <a:gd name="T19" fmla="*/ 2067 h 567"/>
                  <a:gd name="T20" fmla="*/ 1086 w 336"/>
                  <a:gd name="T21" fmla="*/ 2148 h 567"/>
                  <a:gd name="T22" fmla="*/ 269 w 336"/>
                  <a:gd name="T23" fmla="*/ 3528 h 567"/>
                  <a:gd name="T24" fmla="*/ 120 w 336"/>
                  <a:gd name="T25" fmla="*/ 4840 h 567"/>
                  <a:gd name="T26" fmla="*/ 141 w 336"/>
                  <a:gd name="T27" fmla="*/ 5237 h 567"/>
                  <a:gd name="T28" fmla="*/ 149 w 336"/>
                  <a:gd name="T29" fmla="*/ 5228 h 567"/>
                  <a:gd name="T30" fmla="*/ 141 w 336"/>
                  <a:gd name="T31" fmla="*/ 5237 h 567"/>
                  <a:gd name="T32" fmla="*/ 141 w 336"/>
                  <a:gd name="T33" fmla="*/ 5284 h 567"/>
                  <a:gd name="T34" fmla="*/ 0 w 336"/>
                  <a:gd name="T35" fmla="*/ 6352 h 567"/>
                  <a:gd name="T36" fmla="*/ 8 w 336"/>
                  <a:gd name="T37" fmla="*/ 6361 h 567"/>
                  <a:gd name="T38" fmla="*/ 17 w 336"/>
                  <a:gd name="T39" fmla="*/ 6361 h 567"/>
                  <a:gd name="T40" fmla="*/ 160 w 336"/>
                  <a:gd name="T41" fmla="*/ 5284 h 567"/>
                  <a:gd name="T42" fmla="*/ 160 w 336"/>
                  <a:gd name="T43" fmla="*/ 5228 h 567"/>
                  <a:gd name="T44" fmla="*/ 160 w 336"/>
                  <a:gd name="T45" fmla="*/ 5228 h 567"/>
                  <a:gd name="T46" fmla="*/ 141 w 336"/>
                  <a:gd name="T47" fmla="*/ 4840 h 567"/>
                  <a:gd name="T48" fmla="*/ 288 w 336"/>
                  <a:gd name="T49" fmla="*/ 3541 h 567"/>
                  <a:gd name="T50" fmla="*/ 1095 w 336"/>
                  <a:gd name="T51" fmla="*/ 2168 h 567"/>
                  <a:gd name="T52" fmla="*/ 1439 w 336"/>
                  <a:gd name="T53" fmla="*/ 2092 h 567"/>
                  <a:gd name="T54" fmla="*/ 1736 w 336"/>
                  <a:gd name="T55" fmla="*/ 1922 h 567"/>
                  <a:gd name="T56" fmla="*/ 1893 w 336"/>
                  <a:gd name="T57" fmla="*/ 1812 h 567"/>
                  <a:gd name="T58" fmla="*/ 2326 w 336"/>
                  <a:gd name="T59" fmla="*/ 1561 h 567"/>
                  <a:gd name="T60" fmla="*/ 2690 w 336"/>
                  <a:gd name="T61" fmla="*/ 1425 h 567"/>
                  <a:gd name="T62" fmla="*/ 2690 w 336"/>
                  <a:gd name="T63" fmla="*/ 1425 h 567"/>
                  <a:gd name="T64" fmla="*/ 3043 w 336"/>
                  <a:gd name="T65" fmla="*/ 988 h 567"/>
                  <a:gd name="T66" fmla="*/ 3116 w 336"/>
                  <a:gd name="T67" fmla="*/ 316 h 567"/>
                  <a:gd name="T68" fmla="*/ 3108 w 336"/>
                  <a:gd name="T69" fmla="*/ 9 h 567"/>
                  <a:gd name="T70" fmla="*/ 3099 w 336"/>
                  <a:gd name="T71" fmla="*/ 0 h 567"/>
                  <a:gd name="T72" fmla="*/ 3091 w 336"/>
                  <a:gd name="T73" fmla="*/ 9 h 5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6" h="567">
                    <a:moveTo>
                      <a:pt x="333" y="1"/>
                    </a:moveTo>
                    <a:cubicBezTo>
                      <a:pt x="334" y="7"/>
                      <a:pt x="334" y="16"/>
                      <a:pt x="334" y="28"/>
                    </a:cubicBezTo>
                    <a:cubicBezTo>
                      <a:pt x="334" y="45"/>
                      <a:pt x="333" y="68"/>
                      <a:pt x="327" y="87"/>
                    </a:cubicBezTo>
                    <a:cubicBezTo>
                      <a:pt x="320" y="106"/>
                      <a:pt x="309" y="121"/>
                      <a:pt x="290" y="125"/>
                    </a:cubicBezTo>
                    <a:cubicBezTo>
                      <a:pt x="290" y="126"/>
                      <a:pt x="290" y="126"/>
                      <a:pt x="290" y="126"/>
                    </a:cubicBezTo>
                    <a:cubicBezTo>
                      <a:pt x="290" y="125"/>
                      <a:pt x="290" y="125"/>
                      <a:pt x="290" y="125"/>
                    </a:cubicBezTo>
                    <a:cubicBezTo>
                      <a:pt x="279" y="126"/>
                      <a:pt x="256" y="135"/>
                      <a:pt x="233" y="145"/>
                    </a:cubicBezTo>
                    <a:cubicBezTo>
                      <a:pt x="222" y="149"/>
                      <a:pt x="212" y="155"/>
                      <a:pt x="203" y="159"/>
                    </a:cubicBezTo>
                    <a:cubicBezTo>
                      <a:pt x="195" y="164"/>
                      <a:pt x="188" y="167"/>
                      <a:pt x="185" y="170"/>
                    </a:cubicBezTo>
                    <a:cubicBezTo>
                      <a:pt x="178" y="177"/>
                      <a:pt x="167" y="181"/>
                      <a:pt x="154" y="184"/>
                    </a:cubicBezTo>
                    <a:cubicBezTo>
                      <a:pt x="141" y="187"/>
                      <a:pt x="128" y="189"/>
                      <a:pt x="117" y="191"/>
                    </a:cubicBezTo>
                    <a:cubicBezTo>
                      <a:pt x="96" y="196"/>
                      <a:pt x="50" y="220"/>
                      <a:pt x="29" y="314"/>
                    </a:cubicBezTo>
                    <a:cubicBezTo>
                      <a:pt x="22" y="348"/>
                      <a:pt x="13" y="389"/>
                      <a:pt x="13" y="431"/>
                    </a:cubicBezTo>
                    <a:cubicBezTo>
                      <a:pt x="13" y="442"/>
                      <a:pt x="14" y="454"/>
                      <a:pt x="15" y="466"/>
                    </a:cubicBezTo>
                    <a:cubicBezTo>
                      <a:pt x="16" y="465"/>
                      <a:pt x="16" y="465"/>
                      <a:pt x="16" y="465"/>
                    </a:cubicBezTo>
                    <a:cubicBezTo>
                      <a:pt x="15" y="466"/>
                      <a:pt x="15" y="466"/>
                      <a:pt x="15" y="466"/>
                    </a:cubicBezTo>
                    <a:cubicBezTo>
                      <a:pt x="15" y="467"/>
                      <a:pt x="15" y="469"/>
                      <a:pt x="15" y="470"/>
                    </a:cubicBezTo>
                    <a:cubicBezTo>
                      <a:pt x="15" y="491"/>
                      <a:pt x="8" y="522"/>
                      <a:pt x="0" y="565"/>
                    </a:cubicBezTo>
                    <a:cubicBezTo>
                      <a:pt x="0" y="566"/>
                      <a:pt x="1" y="566"/>
                      <a:pt x="1" y="566"/>
                    </a:cubicBezTo>
                    <a:cubicBezTo>
                      <a:pt x="2" y="567"/>
                      <a:pt x="2" y="566"/>
                      <a:pt x="2" y="566"/>
                    </a:cubicBezTo>
                    <a:cubicBezTo>
                      <a:pt x="9" y="522"/>
                      <a:pt x="17" y="492"/>
                      <a:pt x="17" y="470"/>
                    </a:cubicBezTo>
                    <a:cubicBezTo>
                      <a:pt x="17" y="469"/>
                      <a:pt x="17" y="467"/>
                      <a:pt x="17" y="465"/>
                    </a:cubicBezTo>
                    <a:cubicBezTo>
                      <a:pt x="17" y="465"/>
                      <a:pt x="17" y="465"/>
                      <a:pt x="17" y="465"/>
                    </a:cubicBezTo>
                    <a:cubicBezTo>
                      <a:pt x="16" y="454"/>
                      <a:pt x="15" y="442"/>
                      <a:pt x="15" y="431"/>
                    </a:cubicBezTo>
                    <a:cubicBezTo>
                      <a:pt x="15" y="390"/>
                      <a:pt x="23" y="349"/>
                      <a:pt x="31" y="315"/>
                    </a:cubicBezTo>
                    <a:cubicBezTo>
                      <a:pt x="52" y="221"/>
                      <a:pt x="97" y="198"/>
                      <a:pt x="118" y="193"/>
                    </a:cubicBezTo>
                    <a:cubicBezTo>
                      <a:pt x="128" y="191"/>
                      <a:pt x="142" y="189"/>
                      <a:pt x="155" y="186"/>
                    </a:cubicBezTo>
                    <a:cubicBezTo>
                      <a:pt x="167" y="183"/>
                      <a:pt x="179" y="178"/>
                      <a:pt x="187" y="171"/>
                    </a:cubicBezTo>
                    <a:cubicBezTo>
                      <a:pt x="189" y="169"/>
                      <a:pt x="196" y="165"/>
                      <a:pt x="204" y="161"/>
                    </a:cubicBezTo>
                    <a:cubicBezTo>
                      <a:pt x="217" y="154"/>
                      <a:pt x="234" y="146"/>
                      <a:pt x="251" y="139"/>
                    </a:cubicBezTo>
                    <a:cubicBezTo>
                      <a:pt x="267" y="133"/>
                      <a:pt x="282" y="128"/>
                      <a:pt x="290" y="127"/>
                    </a:cubicBezTo>
                    <a:cubicBezTo>
                      <a:pt x="290" y="127"/>
                      <a:pt x="290" y="127"/>
                      <a:pt x="290" y="127"/>
                    </a:cubicBezTo>
                    <a:cubicBezTo>
                      <a:pt x="310" y="123"/>
                      <a:pt x="322" y="107"/>
                      <a:pt x="328" y="88"/>
                    </a:cubicBezTo>
                    <a:cubicBezTo>
                      <a:pt x="335" y="68"/>
                      <a:pt x="336" y="46"/>
                      <a:pt x="336" y="28"/>
                    </a:cubicBezTo>
                    <a:cubicBezTo>
                      <a:pt x="336" y="16"/>
                      <a:pt x="336" y="7"/>
                      <a:pt x="335" y="1"/>
                    </a:cubicBezTo>
                    <a:cubicBezTo>
                      <a:pt x="335" y="1"/>
                      <a:pt x="335" y="0"/>
                      <a:pt x="334" y="0"/>
                    </a:cubicBezTo>
                    <a:cubicBezTo>
                      <a:pt x="334" y="0"/>
                      <a:pt x="333" y="1"/>
                      <a:pt x="333"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2" name="Freeform 498">
                <a:extLst>
                  <a:ext uri="{FF2B5EF4-FFF2-40B4-BE49-F238E27FC236}">
                    <a16:creationId xmlns:a16="http://schemas.microsoft.com/office/drawing/2014/main" id="{A7CE0E45-050A-D8A7-C639-4043B25E2142}"/>
                  </a:ext>
                </a:extLst>
              </p:cNvPr>
              <p:cNvSpPr>
                <a:spLocks/>
              </p:cNvSpPr>
              <p:nvPr/>
            </p:nvSpPr>
            <p:spPr bwMode="auto">
              <a:xfrm>
                <a:off x="3878" y="3265"/>
                <a:ext cx="88" cy="67"/>
              </a:xfrm>
              <a:custGeom>
                <a:avLst/>
                <a:gdLst>
                  <a:gd name="T0" fmla="*/ 0 w 42"/>
                  <a:gd name="T1" fmla="*/ 235 h 30"/>
                  <a:gd name="T2" fmla="*/ 304 w 42"/>
                  <a:gd name="T3" fmla="*/ 335 h 30"/>
                  <a:gd name="T4" fmla="*/ 8 w 42"/>
                  <a:gd name="T5" fmla="*/ 210 h 30"/>
                  <a:gd name="T6" fmla="*/ 0 60000 65536"/>
                  <a:gd name="T7" fmla="*/ 0 60000 65536"/>
                  <a:gd name="T8" fmla="*/ 0 60000 65536"/>
                </a:gdLst>
                <a:ahLst/>
                <a:cxnLst>
                  <a:cxn ang="T6">
                    <a:pos x="T0" y="T1"/>
                  </a:cxn>
                  <a:cxn ang="T7">
                    <a:pos x="T2" y="T3"/>
                  </a:cxn>
                  <a:cxn ang="T8">
                    <a:pos x="T4" y="T5"/>
                  </a:cxn>
                </a:cxnLst>
                <a:rect l="0" t="0" r="r" b="b"/>
                <a:pathLst>
                  <a:path w="42" h="30">
                    <a:moveTo>
                      <a:pt x="0" y="21"/>
                    </a:moveTo>
                    <a:cubicBezTo>
                      <a:pt x="10" y="11"/>
                      <a:pt x="28" y="16"/>
                      <a:pt x="33" y="30"/>
                    </a:cubicBezTo>
                    <a:cubicBezTo>
                      <a:pt x="42" y="19"/>
                      <a:pt x="8" y="0"/>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3" name="Freeform 499">
                <a:extLst>
                  <a:ext uri="{FF2B5EF4-FFF2-40B4-BE49-F238E27FC236}">
                    <a16:creationId xmlns:a16="http://schemas.microsoft.com/office/drawing/2014/main" id="{851B1095-A63C-1430-F5CB-A361025F6098}"/>
                  </a:ext>
                </a:extLst>
              </p:cNvPr>
              <p:cNvSpPr>
                <a:spLocks/>
              </p:cNvSpPr>
              <p:nvPr/>
            </p:nvSpPr>
            <p:spPr bwMode="auto">
              <a:xfrm>
                <a:off x="4478" y="1940"/>
                <a:ext cx="68" cy="82"/>
              </a:xfrm>
              <a:custGeom>
                <a:avLst/>
                <a:gdLst>
                  <a:gd name="T0" fmla="*/ 0 w 32"/>
                  <a:gd name="T1" fmla="*/ 403 h 37"/>
                  <a:gd name="T2" fmla="*/ 0 w 32"/>
                  <a:gd name="T3" fmla="*/ 403 h 37"/>
                  <a:gd name="T4" fmla="*/ 308 w 32"/>
                  <a:gd name="T5" fmla="*/ 20 h 37"/>
                  <a:gd name="T6" fmla="*/ 281 w 32"/>
                  <a:gd name="T7" fmla="*/ 0 h 37"/>
                  <a:gd name="T8" fmla="*/ 0 w 32"/>
                  <a:gd name="T9" fmla="*/ 403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7">
                    <a:moveTo>
                      <a:pt x="0" y="37"/>
                    </a:moveTo>
                    <a:cubicBezTo>
                      <a:pt x="0" y="37"/>
                      <a:pt x="0" y="37"/>
                      <a:pt x="0" y="37"/>
                    </a:cubicBezTo>
                    <a:cubicBezTo>
                      <a:pt x="12" y="29"/>
                      <a:pt x="23" y="18"/>
                      <a:pt x="32" y="2"/>
                    </a:cubicBezTo>
                    <a:cubicBezTo>
                      <a:pt x="29" y="0"/>
                      <a:pt x="29" y="0"/>
                      <a:pt x="29" y="0"/>
                    </a:cubicBezTo>
                    <a:cubicBezTo>
                      <a:pt x="21" y="16"/>
                      <a:pt x="12" y="30"/>
                      <a:pt x="0" y="37"/>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4" name="Freeform 500">
                <a:extLst>
                  <a:ext uri="{FF2B5EF4-FFF2-40B4-BE49-F238E27FC236}">
                    <a16:creationId xmlns:a16="http://schemas.microsoft.com/office/drawing/2014/main" id="{E901D97F-6DFE-8C4F-A381-C4DD5AA45475}"/>
                  </a:ext>
                </a:extLst>
              </p:cNvPr>
              <p:cNvSpPr>
                <a:spLocks/>
              </p:cNvSpPr>
              <p:nvPr/>
            </p:nvSpPr>
            <p:spPr bwMode="auto">
              <a:xfrm>
                <a:off x="3283" y="1940"/>
                <a:ext cx="68" cy="82"/>
              </a:xfrm>
              <a:custGeom>
                <a:avLst/>
                <a:gdLst>
                  <a:gd name="T0" fmla="*/ 0 w 32"/>
                  <a:gd name="T1" fmla="*/ 20 h 37"/>
                  <a:gd name="T2" fmla="*/ 308 w 32"/>
                  <a:gd name="T3" fmla="*/ 403 h 37"/>
                  <a:gd name="T4" fmla="*/ 28 w 32"/>
                  <a:gd name="T5" fmla="*/ 0 h 37"/>
                  <a:gd name="T6" fmla="*/ 0 w 32"/>
                  <a:gd name="T7" fmla="*/ 2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37">
                    <a:moveTo>
                      <a:pt x="0" y="2"/>
                    </a:moveTo>
                    <a:cubicBezTo>
                      <a:pt x="8" y="18"/>
                      <a:pt x="20" y="29"/>
                      <a:pt x="32" y="37"/>
                    </a:cubicBezTo>
                    <a:cubicBezTo>
                      <a:pt x="20" y="30"/>
                      <a:pt x="11" y="16"/>
                      <a:pt x="3" y="0"/>
                    </a:cubicBezTo>
                    <a:lnTo>
                      <a:pt x="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5" name="Freeform 501">
                <a:extLst>
                  <a:ext uri="{FF2B5EF4-FFF2-40B4-BE49-F238E27FC236}">
                    <a16:creationId xmlns:a16="http://schemas.microsoft.com/office/drawing/2014/main" id="{93157300-831B-81C8-A036-188E6915C65B}"/>
                  </a:ext>
                </a:extLst>
              </p:cNvPr>
              <p:cNvSpPr>
                <a:spLocks/>
              </p:cNvSpPr>
              <p:nvPr/>
            </p:nvSpPr>
            <p:spPr bwMode="auto">
              <a:xfrm>
                <a:off x="3810" y="992"/>
                <a:ext cx="106" cy="9"/>
              </a:xfrm>
              <a:custGeom>
                <a:avLst/>
                <a:gdLst>
                  <a:gd name="T0" fmla="*/ 477 w 50"/>
                  <a:gd name="T1" fmla="*/ 36 h 4"/>
                  <a:gd name="T2" fmla="*/ 441 w 50"/>
                  <a:gd name="T3" fmla="*/ 36 h 4"/>
                  <a:gd name="T4" fmla="*/ 297 w 50"/>
                  <a:gd name="T5" fmla="*/ 36 h 4"/>
                  <a:gd name="T6" fmla="*/ 237 w 50"/>
                  <a:gd name="T7" fmla="*/ 36 h 4"/>
                  <a:gd name="T8" fmla="*/ 0 w 50"/>
                  <a:gd name="T9" fmla="*/ 36 h 4"/>
                  <a:gd name="T10" fmla="*/ 229 w 50"/>
                  <a:gd name="T11" fmla="*/ 11 h 4"/>
                  <a:gd name="T12" fmla="*/ 288 w 50"/>
                  <a:gd name="T13" fmla="*/ 11 h 4"/>
                  <a:gd name="T14" fmla="*/ 449 w 50"/>
                  <a:gd name="T15" fmla="*/ 11 h 4"/>
                  <a:gd name="T16" fmla="*/ 477 w 50"/>
                  <a:gd name="T17" fmla="*/ 25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4">
                    <a:moveTo>
                      <a:pt x="50" y="3"/>
                    </a:moveTo>
                    <a:cubicBezTo>
                      <a:pt x="46" y="3"/>
                      <a:pt x="46" y="3"/>
                      <a:pt x="46" y="3"/>
                    </a:cubicBezTo>
                    <a:cubicBezTo>
                      <a:pt x="43" y="3"/>
                      <a:pt x="36" y="2"/>
                      <a:pt x="31" y="3"/>
                    </a:cubicBezTo>
                    <a:cubicBezTo>
                      <a:pt x="29" y="3"/>
                      <a:pt x="27" y="3"/>
                      <a:pt x="25" y="3"/>
                    </a:cubicBezTo>
                    <a:cubicBezTo>
                      <a:pt x="16" y="4"/>
                      <a:pt x="4" y="3"/>
                      <a:pt x="0" y="3"/>
                    </a:cubicBezTo>
                    <a:cubicBezTo>
                      <a:pt x="4" y="3"/>
                      <a:pt x="16" y="2"/>
                      <a:pt x="24" y="1"/>
                    </a:cubicBezTo>
                    <a:cubicBezTo>
                      <a:pt x="27" y="1"/>
                      <a:pt x="29" y="1"/>
                      <a:pt x="30" y="1"/>
                    </a:cubicBezTo>
                    <a:cubicBezTo>
                      <a:pt x="36" y="0"/>
                      <a:pt x="43" y="1"/>
                      <a:pt x="47" y="1"/>
                    </a:cubicBezTo>
                    <a:cubicBezTo>
                      <a:pt x="50" y="2"/>
                      <a:pt x="50" y="2"/>
                      <a:pt x="5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6" name="Freeform 502">
                <a:extLst>
                  <a:ext uri="{FF2B5EF4-FFF2-40B4-BE49-F238E27FC236}">
                    <a16:creationId xmlns:a16="http://schemas.microsoft.com/office/drawing/2014/main" id="{A0230156-BA92-3978-A33C-305A084A5C92}"/>
                  </a:ext>
                </a:extLst>
              </p:cNvPr>
              <p:cNvSpPr>
                <a:spLocks/>
              </p:cNvSpPr>
              <p:nvPr/>
            </p:nvSpPr>
            <p:spPr bwMode="auto">
              <a:xfrm>
                <a:off x="3916" y="992"/>
                <a:ext cx="102" cy="9"/>
              </a:xfrm>
              <a:custGeom>
                <a:avLst/>
                <a:gdLst>
                  <a:gd name="T0" fmla="*/ 0 w 49"/>
                  <a:gd name="T1" fmla="*/ 25 h 4"/>
                  <a:gd name="T2" fmla="*/ 25 w 49"/>
                  <a:gd name="T3" fmla="*/ 11 h 4"/>
                  <a:gd name="T4" fmla="*/ 173 w 49"/>
                  <a:gd name="T5" fmla="*/ 11 h 4"/>
                  <a:gd name="T6" fmla="*/ 225 w 49"/>
                  <a:gd name="T7" fmla="*/ 11 h 4"/>
                  <a:gd name="T8" fmla="*/ 441 w 49"/>
                  <a:gd name="T9" fmla="*/ 36 h 4"/>
                  <a:gd name="T10" fmla="*/ 225 w 49"/>
                  <a:gd name="T11" fmla="*/ 36 h 4"/>
                  <a:gd name="T12" fmla="*/ 173 w 49"/>
                  <a:gd name="T13" fmla="*/ 36 h 4"/>
                  <a:gd name="T14" fmla="*/ 25 w 49"/>
                  <a:gd name="T15" fmla="*/ 36 h 4"/>
                  <a:gd name="T16" fmla="*/ 0 w 49"/>
                  <a:gd name="T17" fmla="*/ 36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4">
                    <a:moveTo>
                      <a:pt x="0" y="2"/>
                    </a:moveTo>
                    <a:cubicBezTo>
                      <a:pt x="3" y="1"/>
                      <a:pt x="3" y="1"/>
                      <a:pt x="3" y="1"/>
                    </a:cubicBezTo>
                    <a:cubicBezTo>
                      <a:pt x="7" y="1"/>
                      <a:pt x="14" y="0"/>
                      <a:pt x="19" y="1"/>
                    </a:cubicBezTo>
                    <a:cubicBezTo>
                      <a:pt x="21" y="1"/>
                      <a:pt x="23" y="1"/>
                      <a:pt x="25" y="1"/>
                    </a:cubicBezTo>
                    <a:cubicBezTo>
                      <a:pt x="34" y="2"/>
                      <a:pt x="45" y="4"/>
                      <a:pt x="49" y="3"/>
                    </a:cubicBezTo>
                    <a:cubicBezTo>
                      <a:pt x="45" y="4"/>
                      <a:pt x="34" y="4"/>
                      <a:pt x="25" y="3"/>
                    </a:cubicBezTo>
                    <a:cubicBezTo>
                      <a:pt x="23" y="3"/>
                      <a:pt x="21" y="3"/>
                      <a:pt x="19" y="3"/>
                    </a:cubicBezTo>
                    <a:cubicBezTo>
                      <a:pt x="14" y="2"/>
                      <a:pt x="7" y="3"/>
                      <a:pt x="3" y="3"/>
                    </a:cubicBezTo>
                    <a:cubicBezTo>
                      <a:pt x="0" y="3"/>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7" name="Freeform 503">
                <a:extLst>
                  <a:ext uri="{FF2B5EF4-FFF2-40B4-BE49-F238E27FC236}">
                    <a16:creationId xmlns:a16="http://schemas.microsoft.com/office/drawing/2014/main" id="{029E9DB8-5840-394C-AE35-EC1DCAFA0DC9}"/>
                  </a:ext>
                </a:extLst>
              </p:cNvPr>
              <p:cNvSpPr>
                <a:spLocks/>
              </p:cNvSpPr>
              <p:nvPr/>
            </p:nvSpPr>
            <p:spPr bwMode="auto">
              <a:xfrm>
                <a:off x="3506" y="2228"/>
                <a:ext cx="758" cy="1543"/>
              </a:xfrm>
              <a:custGeom>
                <a:avLst/>
                <a:gdLst>
                  <a:gd name="T0" fmla="*/ 370 w 361"/>
                  <a:gd name="T1" fmla="*/ 3480 h 689"/>
                  <a:gd name="T2" fmla="*/ 269 w 361"/>
                  <a:gd name="T3" fmla="*/ 3626 h 689"/>
                  <a:gd name="T4" fmla="*/ 277 w 361"/>
                  <a:gd name="T5" fmla="*/ 3671 h 689"/>
                  <a:gd name="T6" fmla="*/ 489 w 361"/>
                  <a:gd name="T7" fmla="*/ 3471 h 689"/>
                  <a:gd name="T8" fmla="*/ 380 w 361"/>
                  <a:gd name="T9" fmla="*/ 3731 h 689"/>
                  <a:gd name="T10" fmla="*/ 414 w 361"/>
                  <a:gd name="T11" fmla="*/ 3742 h 689"/>
                  <a:gd name="T12" fmla="*/ 815 w 361"/>
                  <a:gd name="T13" fmla="*/ 3406 h 689"/>
                  <a:gd name="T14" fmla="*/ 1564 w 361"/>
                  <a:gd name="T15" fmla="*/ 3169 h 689"/>
                  <a:gd name="T16" fmla="*/ 1222 w 361"/>
                  <a:gd name="T17" fmla="*/ 6089 h 689"/>
                  <a:gd name="T18" fmla="*/ 1002 w 361"/>
                  <a:gd name="T19" fmla="*/ 7740 h 689"/>
                  <a:gd name="T20" fmla="*/ 1877 w 361"/>
                  <a:gd name="T21" fmla="*/ 5773 h 689"/>
                  <a:gd name="T22" fmla="*/ 2854 w 361"/>
                  <a:gd name="T23" fmla="*/ 7740 h 689"/>
                  <a:gd name="T24" fmla="*/ 2054 w 361"/>
                  <a:gd name="T25" fmla="*/ 3986 h 689"/>
                  <a:gd name="T26" fmla="*/ 2104 w 361"/>
                  <a:gd name="T27" fmla="*/ 3043 h 689"/>
                  <a:gd name="T28" fmla="*/ 2998 w 361"/>
                  <a:gd name="T29" fmla="*/ 3370 h 689"/>
                  <a:gd name="T30" fmla="*/ 3192 w 361"/>
                  <a:gd name="T31" fmla="*/ 3516 h 689"/>
                  <a:gd name="T32" fmla="*/ 3175 w 361"/>
                  <a:gd name="T33" fmla="*/ 3787 h 689"/>
                  <a:gd name="T34" fmla="*/ 3248 w 361"/>
                  <a:gd name="T35" fmla="*/ 3561 h 689"/>
                  <a:gd name="T36" fmla="*/ 3332 w 361"/>
                  <a:gd name="T37" fmla="*/ 3686 h 689"/>
                  <a:gd name="T38" fmla="*/ 3332 w 361"/>
                  <a:gd name="T39" fmla="*/ 3650 h 689"/>
                  <a:gd name="T40" fmla="*/ 3139 w 361"/>
                  <a:gd name="T41" fmla="*/ 3370 h 689"/>
                  <a:gd name="T42" fmla="*/ 3267 w 361"/>
                  <a:gd name="T43" fmla="*/ 3460 h 689"/>
                  <a:gd name="T44" fmla="*/ 3276 w 361"/>
                  <a:gd name="T45" fmla="*/ 3415 h 689"/>
                  <a:gd name="T46" fmla="*/ 3307 w 361"/>
                  <a:gd name="T47" fmla="*/ 3225 h 689"/>
                  <a:gd name="T48" fmla="*/ 3307 w 361"/>
                  <a:gd name="T49" fmla="*/ 3189 h 689"/>
                  <a:gd name="T50" fmla="*/ 3131 w 361"/>
                  <a:gd name="T51" fmla="*/ 3254 h 689"/>
                  <a:gd name="T52" fmla="*/ 3248 w 361"/>
                  <a:gd name="T53" fmla="*/ 3090 h 689"/>
                  <a:gd name="T54" fmla="*/ 3223 w 361"/>
                  <a:gd name="T55" fmla="*/ 3079 h 689"/>
                  <a:gd name="T56" fmla="*/ 2711 w 361"/>
                  <a:gd name="T57" fmla="*/ 3245 h 689"/>
                  <a:gd name="T58" fmla="*/ 2121 w 361"/>
                  <a:gd name="T59" fmla="*/ 2799 h 689"/>
                  <a:gd name="T60" fmla="*/ 2054 w 361"/>
                  <a:gd name="T61" fmla="*/ 1485 h 689"/>
                  <a:gd name="T62" fmla="*/ 1564 w 361"/>
                  <a:gd name="T63" fmla="*/ 0 h 689"/>
                  <a:gd name="T64" fmla="*/ 1564 w 361"/>
                  <a:gd name="T65" fmla="*/ 2582 h 689"/>
                  <a:gd name="T66" fmla="*/ 918 w 361"/>
                  <a:gd name="T67" fmla="*/ 3281 h 689"/>
                  <a:gd name="T68" fmla="*/ 472 w 361"/>
                  <a:gd name="T69" fmla="*/ 3225 h 689"/>
                  <a:gd name="T70" fmla="*/ 437 w 361"/>
                  <a:gd name="T71" fmla="*/ 3234 h 689"/>
                  <a:gd name="T72" fmla="*/ 304 w 361"/>
                  <a:gd name="T73" fmla="*/ 3200 h 689"/>
                  <a:gd name="T74" fmla="*/ 269 w 361"/>
                  <a:gd name="T75" fmla="*/ 3200 h 689"/>
                  <a:gd name="T76" fmla="*/ 454 w 361"/>
                  <a:gd name="T77" fmla="*/ 3379 h 689"/>
                  <a:gd name="T78" fmla="*/ 36 w 361"/>
                  <a:gd name="T79" fmla="*/ 3491 h 689"/>
                  <a:gd name="T80" fmla="*/ 17 w 361"/>
                  <a:gd name="T81" fmla="*/ 3536 h 6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689">
                    <a:moveTo>
                      <a:pt x="2" y="315"/>
                    </a:moveTo>
                    <a:cubicBezTo>
                      <a:pt x="15" y="319"/>
                      <a:pt x="28" y="314"/>
                      <a:pt x="40" y="310"/>
                    </a:cubicBezTo>
                    <a:cubicBezTo>
                      <a:pt x="42" y="309"/>
                      <a:pt x="44" y="308"/>
                      <a:pt x="45" y="308"/>
                    </a:cubicBezTo>
                    <a:cubicBezTo>
                      <a:pt x="39" y="312"/>
                      <a:pt x="33" y="317"/>
                      <a:pt x="29" y="323"/>
                    </a:cubicBezTo>
                    <a:cubicBezTo>
                      <a:pt x="29" y="323"/>
                      <a:pt x="29" y="324"/>
                      <a:pt x="29" y="324"/>
                    </a:cubicBezTo>
                    <a:cubicBezTo>
                      <a:pt x="29" y="325"/>
                      <a:pt x="29" y="326"/>
                      <a:pt x="30" y="327"/>
                    </a:cubicBezTo>
                    <a:cubicBezTo>
                      <a:pt x="32" y="327"/>
                      <a:pt x="32" y="326"/>
                      <a:pt x="33" y="325"/>
                    </a:cubicBezTo>
                    <a:cubicBezTo>
                      <a:pt x="36" y="319"/>
                      <a:pt x="45" y="313"/>
                      <a:pt x="53" y="309"/>
                    </a:cubicBezTo>
                    <a:cubicBezTo>
                      <a:pt x="48" y="315"/>
                      <a:pt x="44" y="323"/>
                      <a:pt x="41" y="331"/>
                    </a:cubicBezTo>
                    <a:cubicBezTo>
                      <a:pt x="41" y="332"/>
                      <a:pt x="41" y="332"/>
                      <a:pt x="41" y="332"/>
                    </a:cubicBezTo>
                    <a:cubicBezTo>
                      <a:pt x="41" y="334"/>
                      <a:pt x="42" y="335"/>
                      <a:pt x="43" y="335"/>
                    </a:cubicBezTo>
                    <a:cubicBezTo>
                      <a:pt x="44" y="336"/>
                      <a:pt x="45" y="335"/>
                      <a:pt x="45" y="333"/>
                    </a:cubicBezTo>
                    <a:cubicBezTo>
                      <a:pt x="49" y="323"/>
                      <a:pt x="51" y="318"/>
                      <a:pt x="57" y="312"/>
                    </a:cubicBezTo>
                    <a:cubicBezTo>
                      <a:pt x="63" y="306"/>
                      <a:pt x="82" y="304"/>
                      <a:pt x="88" y="303"/>
                    </a:cubicBezTo>
                    <a:cubicBezTo>
                      <a:pt x="108" y="300"/>
                      <a:pt x="147" y="294"/>
                      <a:pt x="164" y="280"/>
                    </a:cubicBezTo>
                    <a:cubicBezTo>
                      <a:pt x="169" y="275"/>
                      <a:pt x="169" y="282"/>
                      <a:pt x="169" y="282"/>
                    </a:cubicBezTo>
                    <a:cubicBezTo>
                      <a:pt x="169" y="355"/>
                      <a:pt x="169" y="355"/>
                      <a:pt x="169" y="355"/>
                    </a:cubicBezTo>
                    <a:cubicBezTo>
                      <a:pt x="169" y="456"/>
                      <a:pt x="174" y="469"/>
                      <a:pt x="132" y="542"/>
                    </a:cubicBezTo>
                    <a:cubicBezTo>
                      <a:pt x="106" y="589"/>
                      <a:pt x="92" y="631"/>
                      <a:pt x="83" y="689"/>
                    </a:cubicBezTo>
                    <a:cubicBezTo>
                      <a:pt x="108" y="689"/>
                      <a:pt x="108" y="689"/>
                      <a:pt x="108" y="689"/>
                    </a:cubicBezTo>
                    <a:cubicBezTo>
                      <a:pt x="116" y="646"/>
                      <a:pt x="134" y="590"/>
                      <a:pt x="187" y="514"/>
                    </a:cubicBezTo>
                    <a:cubicBezTo>
                      <a:pt x="195" y="504"/>
                      <a:pt x="197" y="508"/>
                      <a:pt x="203" y="514"/>
                    </a:cubicBezTo>
                    <a:cubicBezTo>
                      <a:pt x="255" y="580"/>
                      <a:pt x="273" y="641"/>
                      <a:pt x="282" y="689"/>
                    </a:cubicBezTo>
                    <a:cubicBezTo>
                      <a:pt x="308" y="689"/>
                      <a:pt x="308" y="689"/>
                      <a:pt x="308" y="689"/>
                    </a:cubicBezTo>
                    <a:cubicBezTo>
                      <a:pt x="299" y="631"/>
                      <a:pt x="286" y="589"/>
                      <a:pt x="259" y="542"/>
                    </a:cubicBezTo>
                    <a:cubicBezTo>
                      <a:pt x="217" y="469"/>
                      <a:pt x="222" y="456"/>
                      <a:pt x="222" y="355"/>
                    </a:cubicBezTo>
                    <a:cubicBezTo>
                      <a:pt x="222" y="272"/>
                      <a:pt x="222" y="272"/>
                      <a:pt x="222" y="272"/>
                    </a:cubicBezTo>
                    <a:cubicBezTo>
                      <a:pt x="222" y="272"/>
                      <a:pt x="222" y="265"/>
                      <a:pt x="227" y="271"/>
                    </a:cubicBezTo>
                    <a:cubicBezTo>
                      <a:pt x="248" y="294"/>
                      <a:pt x="288" y="301"/>
                      <a:pt x="323" y="300"/>
                    </a:cubicBezTo>
                    <a:cubicBezTo>
                      <a:pt x="324" y="300"/>
                      <a:pt x="324" y="300"/>
                      <a:pt x="324" y="300"/>
                    </a:cubicBezTo>
                    <a:cubicBezTo>
                      <a:pt x="324" y="300"/>
                      <a:pt x="324" y="300"/>
                      <a:pt x="324" y="300"/>
                    </a:cubicBezTo>
                    <a:cubicBezTo>
                      <a:pt x="336" y="299"/>
                      <a:pt x="345" y="313"/>
                      <a:pt x="345" y="313"/>
                    </a:cubicBezTo>
                    <a:cubicBezTo>
                      <a:pt x="349" y="320"/>
                      <a:pt x="347" y="329"/>
                      <a:pt x="344" y="334"/>
                    </a:cubicBezTo>
                    <a:cubicBezTo>
                      <a:pt x="343" y="335"/>
                      <a:pt x="342" y="336"/>
                      <a:pt x="343" y="337"/>
                    </a:cubicBezTo>
                    <a:cubicBezTo>
                      <a:pt x="345" y="338"/>
                      <a:pt x="346" y="337"/>
                      <a:pt x="347" y="336"/>
                    </a:cubicBezTo>
                    <a:cubicBezTo>
                      <a:pt x="351" y="331"/>
                      <a:pt x="352" y="323"/>
                      <a:pt x="351" y="317"/>
                    </a:cubicBezTo>
                    <a:cubicBezTo>
                      <a:pt x="354" y="321"/>
                      <a:pt x="355" y="325"/>
                      <a:pt x="356" y="327"/>
                    </a:cubicBezTo>
                    <a:cubicBezTo>
                      <a:pt x="357" y="328"/>
                      <a:pt x="358" y="329"/>
                      <a:pt x="360" y="328"/>
                    </a:cubicBezTo>
                    <a:cubicBezTo>
                      <a:pt x="361" y="328"/>
                      <a:pt x="361" y="327"/>
                      <a:pt x="361" y="326"/>
                    </a:cubicBezTo>
                    <a:cubicBezTo>
                      <a:pt x="360" y="325"/>
                      <a:pt x="360" y="325"/>
                      <a:pt x="360" y="325"/>
                    </a:cubicBezTo>
                    <a:cubicBezTo>
                      <a:pt x="359" y="320"/>
                      <a:pt x="353" y="312"/>
                      <a:pt x="345" y="305"/>
                    </a:cubicBezTo>
                    <a:cubicBezTo>
                      <a:pt x="344" y="304"/>
                      <a:pt x="340" y="301"/>
                      <a:pt x="339" y="300"/>
                    </a:cubicBezTo>
                    <a:cubicBezTo>
                      <a:pt x="343" y="302"/>
                      <a:pt x="347" y="302"/>
                      <a:pt x="350" y="306"/>
                    </a:cubicBezTo>
                    <a:cubicBezTo>
                      <a:pt x="351" y="307"/>
                      <a:pt x="352" y="308"/>
                      <a:pt x="353" y="308"/>
                    </a:cubicBezTo>
                    <a:cubicBezTo>
                      <a:pt x="354" y="307"/>
                      <a:pt x="354" y="306"/>
                      <a:pt x="354" y="305"/>
                    </a:cubicBezTo>
                    <a:cubicBezTo>
                      <a:pt x="354" y="305"/>
                      <a:pt x="354" y="304"/>
                      <a:pt x="354" y="304"/>
                    </a:cubicBezTo>
                    <a:cubicBezTo>
                      <a:pt x="352" y="301"/>
                      <a:pt x="345" y="297"/>
                      <a:pt x="338" y="295"/>
                    </a:cubicBezTo>
                    <a:cubicBezTo>
                      <a:pt x="344" y="294"/>
                      <a:pt x="350" y="292"/>
                      <a:pt x="357" y="287"/>
                    </a:cubicBezTo>
                    <a:cubicBezTo>
                      <a:pt x="357" y="287"/>
                      <a:pt x="358" y="287"/>
                      <a:pt x="358" y="286"/>
                    </a:cubicBezTo>
                    <a:cubicBezTo>
                      <a:pt x="358" y="286"/>
                      <a:pt x="358" y="285"/>
                      <a:pt x="357" y="284"/>
                    </a:cubicBezTo>
                    <a:cubicBezTo>
                      <a:pt x="356" y="283"/>
                      <a:pt x="355" y="283"/>
                      <a:pt x="353" y="284"/>
                    </a:cubicBezTo>
                    <a:cubicBezTo>
                      <a:pt x="348" y="288"/>
                      <a:pt x="343" y="289"/>
                      <a:pt x="338" y="290"/>
                    </a:cubicBezTo>
                    <a:cubicBezTo>
                      <a:pt x="343" y="287"/>
                      <a:pt x="348" y="283"/>
                      <a:pt x="351" y="276"/>
                    </a:cubicBezTo>
                    <a:cubicBezTo>
                      <a:pt x="351" y="276"/>
                      <a:pt x="351" y="275"/>
                      <a:pt x="351" y="275"/>
                    </a:cubicBezTo>
                    <a:cubicBezTo>
                      <a:pt x="351" y="274"/>
                      <a:pt x="351" y="273"/>
                      <a:pt x="350" y="273"/>
                    </a:cubicBezTo>
                    <a:cubicBezTo>
                      <a:pt x="349" y="272"/>
                      <a:pt x="348" y="273"/>
                      <a:pt x="348" y="274"/>
                    </a:cubicBezTo>
                    <a:cubicBezTo>
                      <a:pt x="345" y="280"/>
                      <a:pt x="337" y="287"/>
                      <a:pt x="331" y="290"/>
                    </a:cubicBezTo>
                    <a:cubicBezTo>
                      <a:pt x="321" y="293"/>
                      <a:pt x="307" y="292"/>
                      <a:pt x="293" y="289"/>
                    </a:cubicBezTo>
                    <a:cubicBezTo>
                      <a:pt x="282" y="287"/>
                      <a:pt x="263" y="279"/>
                      <a:pt x="254" y="274"/>
                    </a:cubicBezTo>
                    <a:cubicBezTo>
                      <a:pt x="244" y="269"/>
                      <a:pt x="237" y="261"/>
                      <a:pt x="229" y="249"/>
                    </a:cubicBezTo>
                    <a:cubicBezTo>
                      <a:pt x="221" y="237"/>
                      <a:pt x="222" y="219"/>
                      <a:pt x="222" y="219"/>
                    </a:cubicBezTo>
                    <a:cubicBezTo>
                      <a:pt x="222" y="132"/>
                      <a:pt x="222" y="132"/>
                      <a:pt x="222" y="132"/>
                    </a:cubicBezTo>
                    <a:cubicBezTo>
                      <a:pt x="222" y="92"/>
                      <a:pt x="222" y="49"/>
                      <a:pt x="222" y="17"/>
                    </a:cubicBezTo>
                    <a:cubicBezTo>
                      <a:pt x="202" y="11"/>
                      <a:pt x="184" y="6"/>
                      <a:pt x="169" y="0"/>
                    </a:cubicBezTo>
                    <a:cubicBezTo>
                      <a:pt x="169" y="28"/>
                      <a:pt x="169" y="74"/>
                      <a:pt x="169" y="132"/>
                    </a:cubicBezTo>
                    <a:cubicBezTo>
                      <a:pt x="169" y="230"/>
                      <a:pt x="169" y="230"/>
                      <a:pt x="169" y="230"/>
                    </a:cubicBezTo>
                    <a:cubicBezTo>
                      <a:pt x="169" y="230"/>
                      <a:pt x="170" y="246"/>
                      <a:pt x="164" y="257"/>
                    </a:cubicBezTo>
                    <a:cubicBezTo>
                      <a:pt x="156" y="272"/>
                      <a:pt x="124" y="285"/>
                      <a:pt x="99" y="292"/>
                    </a:cubicBezTo>
                    <a:cubicBezTo>
                      <a:pt x="95" y="292"/>
                      <a:pt x="65" y="301"/>
                      <a:pt x="57" y="295"/>
                    </a:cubicBezTo>
                    <a:cubicBezTo>
                      <a:pt x="54" y="293"/>
                      <a:pt x="52" y="289"/>
                      <a:pt x="51" y="287"/>
                    </a:cubicBezTo>
                    <a:cubicBezTo>
                      <a:pt x="50" y="285"/>
                      <a:pt x="50" y="283"/>
                      <a:pt x="48" y="284"/>
                    </a:cubicBezTo>
                    <a:cubicBezTo>
                      <a:pt x="47" y="285"/>
                      <a:pt x="46" y="286"/>
                      <a:pt x="47" y="288"/>
                    </a:cubicBezTo>
                    <a:cubicBezTo>
                      <a:pt x="48" y="291"/>
                      <a:pt x="51" y="294"/>
                      <a:pt x="54" y="297"/>
                    </a:cubicBezTo>
                    <a:cubicBezTo>
                      <a:pt x="45" y="296"/>
                      <a:pt x="37" y="293"/>
                      <a:pt x="33" y="285"/>
                    </a:cubicBezTo>
                    <a:cubicBezTo>
                      <a:pt x="33" y="284"/>
                      <a:pt x="32" y="282"/>
                      <a:pt x="30" y="283"/>
                    </a:cubicBezTo>
                    <a:cubicBezTo>
                      <a:pt x="30" y="283"/>
                      <a:pt x="29" y="284"/>
                      <a:pt x="29" y="285"/>
                    </a:cubicBezTo>
                    <a:cubicBezTo>
                      <a:pt x="29" y="286"/>
                      <a:pt x="29" y="286"/>
                      <a:pt x="29" y="287"/>
                    </a:cubicBezTo>
                    <a:cubicBezTo>
                      <a:pt x="34" y="295"/>
                      <a:pt x="41" y="299"/>
                      <a:pt x="49" y="301"/>
                    </a:cubicBezTo>
                    <a:cubicBezTo>
                      <a:pt x="47" y="303"/>
                      <a:pt x="40" y="305"/>
                      <a:pt x="37" y="306"/>
                    </a:cubicBezTo>
                    <a:cubicBezTo>
                      <a:pt x="26" y="310"/>
                      <a:pt x="15" y="315"/>
                      <a:pt x="4" y="311"/>
                    </a:cubicBezTo>
                    <a:cubicBezTo>
                      <a:pt x="2" y="311"/>
                      <a:pt x="1" y="310"/>
                      <a:pt x="1" y="311"/>
                    </a:cubicBezTo>
                    <a:cubicBezTo>
                      <a:pt x="0" y="313"/>
                      <a:pt x="1" y="314"/>
                      <a:pt x="2" y="3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58" name="Oval 257">
                <a:extLst>
                  <a:ext uri="{FF2B5EF4-FFF2-40B4-BE49-F238E27FC236}">
                    <a16:creationId xmlns:a16="http://schemas.microsoft.com/office/drawing/2014/main" id="{C41DC54B-64B2-A2CD-94CF-263C0B6619B0}"/>
                  </a:ext>
                </a:extLst>
              </p:cNvPr>
              <p:cNvSpPr>
                <a:spLocks noChangeArrowheads="1"/>
              </p:cNvSpPr>
              <p:nvPr/>
            </p:nvSpPr>
            <p:spPr bwMode="auto">
              <a:xfrm>
                <a:off x="3899" y="2804"/>
                <a:ext cx="40" cy="38"/>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59" name="Freeform 505">
                <a:extLst>
                  <a:ext uri="{FF2B5EF4-FFF2-40B4-BE49-F238E27FC236}">
                    <a16:creationId xmlns:a16="http://schemas.microsoft.com/office/drawing/2014/main" id="{45C7BE16-E7D7-A08F-8332-088E2A3292DE}"/>
                  </a:ext>
                </a:extLst>
              </p:cNvPr>
              <p:cNvSpPr>
                <a:spLocks/>
              </p:cNvSpPr>
              <p:nvPr/>
            </p:nvSpPr>
            <p:spPr bwMode="auto">
              <a:xfrm>
                <a:off x="3899" y="2772"/>
                <a:ext cx="40" cy="50"/>
              </a:xfrm>
              <a:custGeom>
                <a:avLst/>
                <a:gdLst>
                  <a:gd name="T0" fmla="*/ 177 w 19"/>
                  <a:gd name="T1" fmla="*/ 259 h 22"/>
                  <a:gd name="T2" fmla="*/ 93 w 19"/>
                  <a:gd name="T3" fmla="*/ 166 h 22"/>
                  <a:gd name="T4" fmla="*/ 0 w 19"/>
                  <a:gd name="T5" fmla="*/ 259 h 22"/>
                  <a:gd name="T6" fmla="*/ 0 w 19"/>
                  <a:gd name="T7" fmla="*/ 102 h 22"/>
                  <a:gd name="T8" fmla="*/ 93 w 19"/>
                  <a:gd name="T9" fmla="*/ 0 h 22"/>
                  <a:gd name="T10" fmla="*/ 177 w 19"/>
                  <a:gd name="T11" fmla="*/ 102 h 22"/>
                  <a:gd name="T12" fmla="*/ 177 w 19"/>
                  <a:gd name="T13" fmla="*/ 259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2">
                    <a:moveTo>
                      <a:pt x="19" y="22"/>
                    </a:moveTo>
                    <a:cubicBezTo>
                      <a:pt x="19" y="17"/>
                      <a:pt x="15" y="14"/>
                      <a:pt x="10" y="14"/>
                    </a:cubicBezTo>
                    <a:cubicBezTo>
                      <a:pt x="5" y="14"/>
                      <a:pt x="0" y="17"/>
                      <a:pt x="0" y="22"/>
                    </a:cubicBezTo>
                    <a:cubicBezTo>
                      <a:pt x="0" y="9"/>
                      <a:pt x="0" y="9"/>
                      <a:pt x="0" y="9"/>
                    </a:cubicBezTo>
                    <a:cubicBezTo>
                      <a:pt x="0" y="4"/>
                      <a:pt x="5" y="0"/>
                      <a:pt x="10" y="0"/>
                    </a:cubicBezTo>
                    <a:cubicBezTo>
                      <a:pt x="15" y="0"/>
                      <a:pt x="19" y="4"/>
                      <a:pt x="19" y="9"/>
                    </a:cubicBezTo>
                    <a:lnTo>
                      <a:pt x="19" y="22"/>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60" name="Oval 259">
                <a:extLst>
                  <a:ext uri="{FF2B5EF4-FFF2-40B4-BE49-F238E27FC236}">
                    <a16:creationId xmlns:a16="http://schemas.microsoft.com/office/drawing/2014/main" id="{3F563CD7-641D-6E86-2CD2-AF3FFA2DB020}"/>
                  </a:ext>
                </a:extLst>
              </p:cNvPr>
              <p:cNvSpPr>
                <a:spLocks noChangeArrowheads="1"/>
              </p:cNvSpPr>
              <p:nvPr/>
            </p:nvSpPr>
            <p:spPr bwMode="auto">
              <a:xfrm>
                <a:off x="3907" y="2810"/>
                <a:ext cx="25" cy="23"/>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1" name="Oval 260">
                <a:extLst>
                  <a:ext uri="{FF2B5EF4-FFF2-40B4-BE49-F238E27FC236}">
                    <a16:creationId xmlns:a16="http://schemas.microsoft.com/office/drawing/2014/main" id="{D400AE1F-9C09-E0C6-D0D8-E196BD7EEEEC}"/>
                  </a:ext>
                </a:extLst>
              </p:cNvPr>
              <p:cNvSpPr>
                <a:spLocks noChangeArrowheads="1"/>
              </p:cNvSpPr>
              <p:nvPr/>
            </p:nvSpPr>
            <p:spPr bwMode="auto">
              <a:xfrm>
                <a:off x="3909" y="2613"/>
                <a:ext cx="21" cy="21"/>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2" name="Oval 261">
                <a:extLst>
                  <a:ext uri="{FF2B5EF4-FFF2-40B4-BE49-F238E27FC236}">
                    <a16:creationId xmlns:a16="http://schemas.microsoft.com/office/drawing/2014/main" id="{91090D5A-4BB8-F799-C0A8-564112C281C5}"/>
                  </a:ext>
                </a:extLst>
              </p:cNvPr>
              <p:cNvSpPr>
                <a:spLocks noChangeArrowheads="1"/>
              </p:cNvSpPr>
              <p:nvPr/>
            </p:nvSpPr>
            <p:spPr bwMode="auto">
              <a:xfrm>
                <a:off x="3916" y="261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3" name="Oval 262">
                <a:extLst>
                  <a:ext uri="{FF2B5EF4-FFF2-40B4-BE49-F238E27FC236}">
                    <a16:creationId xmlns:a16="http://schemas.microsoft.com/office/drawing/2014/main" id="{36B19CF5-A7FA-1A18-B50E-C3E164687C3E}"/>
                  </a:ext>
                </a:extLst>
              </p:cNvPr>
              <p:cNvSpPr>
                <a:spLocks noChangeArrowheads="1"/>
              </p:cNvSpPr>
              <p:nvPr/>
            </p:nvSpPr>
            <p:spPr bwMode="auto">
              <a:xfrm>
                <a:off x="3920" y="3137"/>
                <a:ext cx="33" cy="32"/>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4" name="Freeform 510">
                <a:extLst>
                  <a:ext uri="{FF2B5EF4-FFF2-40B4-BE49-F238E27FC236}">
                    <a16:creationId xmlns:a16="http://schemas.microsoft.com/office/drawing/2014/main" id="{A737CF62-29C1-5162-5708-F0068652AD94}"/>
                  </a:ext>
                </a:extLst>
              </p:cNvPr>
              <p:cNvSpPr>
                <a:spLocks/>
              </p:cNvSpPr>
              <p:nvPr/>
            </p:nvSpPr>
            <p:spPr bwMode="auto">
              <a:xfrm>
                <a:off x="3907" y="3119"/>
                <a:ext cx="44" cy="47"/>
              </a:xfrm>
              <a:custGeom>
                <a:avLst/>
                <a:gdLst>
                  <a:gd name="T0" fmla="*/ 57 w 21"/>
                  <a:gd name="T1" fmla="*/ 170 h 21"/>
                  <a:gd name="T2" fmla="*/ 128 w 21"/>
                  <a:gd name="T3" fmla="*/ 90 h 21"/>
                  <a:gd name="T4" fmla="*/ 193 w 21"/>
                  <a:gd name="T5" fmla="*/ 125 h 21"/>
                  <a:gd name="T6" fmla="*/ 119 w 21"/>
                  <a:gd name="T7" fmla="*/ 20 h 21"/>
                  <a:gd name="T8" fmla="*/ 75 w 21"/>
                  <a:gd name="T9" fmla="*/ 0 h 21"/>
                  <a:gd name="T10" fmla="*/ 0 w 21"/>
                  <a:gd name="T11" fmla="*/ 81 h 21"/>
                  <a:gd name="T12" fmla="*/ 84 w 21"/>
                  <a:gd name="T13" fmla="*/ 235 h 21"/>
                  <a:gd name="T14" fmla="*/ 84 w 21"/>
                  <a:gd name="T15" fmla="*/ 235 h 21"/>
                  <a:gd name="T16" fmla="*/ 57 w 21"/>
                  <a:gd name="T17" fmla="*/ 17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6" y="15"/>
                    </a:moveTo>
                    <a:cubicBezTo>
                      <a:pt x="6" y="11"/>
                      <a:pt x="9" y="8"/>
                      <a:pt x="14" y="8"/>
                    </a:cubicBezTo>
                    <a:cubicBezTo>
                      <a:pt x="17" y="8"/>
                      <a:pt x="19" y="9"/>
                      <a:pt x="21" y="11"/>
                    </a:cubicBezTo>
                    <a:cubicBezTo>
                      <a:pt x="19" y="8"/>
                      <a:pt x="16" y="3"/>
                      <a:pt x="13" y="2"/>
                    </a:cubicBezTo>
                    <a:cubicBezTo>
                      <a:pt x="12" y="1"/>
                      <a:pt x="10" y="0"/>
                      <a:pt x="8" y="0"/>
                    </a:cubicBezTo>
                    <a:cubicBezTo>
                      <a:pt x="4" y="0"/>
                      <a:pt x="0" y="3"/>
                      <a:pt x="0" y="7"/>
                    </a:cubicBezTo>
                    <a:cubicBezTo>
                      <a:pt x="0" y="13"/>
                      <a:pt x="9" y="21"/>
                      <a:pt x="9" y="21"/>
                    </a:cubicBezTo>
                    <a:cubicBezTo>
                      <a:pt x="9" y="21"/>
                      <a:pt x="9" y="21"/>
                      <a:pt x="9" y="21"/>
                    </a:cubicBezTo>
                    <a:cubicBezTo>
                      <a:pt x="7" y="20"/>
                      <a:pt x="6" y="17"/>
                      <a:pt x="6" y="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65" name="Oval 264">
                <a:extLst>
                  <a:ext uri="{FF2B5EF4-FFF2-40B4-BE49-F238E27FC236}">
                    <a16:creationId xmlns:a16="http://schemas.microsoft.com/office/drawing/2014/main" id="{2CE4758F-D69F-8E79-01DC-FF6653D50304}"/>
                  </a:ext>
                </a:extLst>
              </p:cNvPr>
              <p:cNvSpPr>
                <a:spLocks noChangeArrowheads="1"/>
              </p:cNvSpPr>
              <p:nvPr/>
            </p:nvSpPr>
            <p:spPr bwMode="auto">
              <a:xfrm>
                <a:off x="3928" y="3144"/>
                <a:ext cx="17" cy="18"/>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6" name="Oval 265">
                <a:extLst>
                  <a:ext uri="{FF2B5EF4-FFF2-40B4-BE49-F238E27FC236}">
                    <a16:creationId xmlns:a16="http://schemas.microsoft.com/office/drawing/2014/main" id="{2266DA73-74C2-E497-F594-C073F64A0A91}"/>
                  </a:ext>
                </a:extLst>
              </p:cNvPr>
              <p:cNvSpPr>
                <a:spLocks noChangeArrowheads="1"/>
              </p:cNvSpPr>
              <p:nvPr/>
            </p:nvSpPr>
            <p:spPr bwMode="auto">
              <a:xfrm>
                <a:off x="3834" y="3061"/>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7" name="Oval 266">
                <a:extLst>
                  <a:ext uri="{FF2B5EF4-FFF2-40B4-BE49-F238E27FC236}">
                    <a16:creationId xmlns:a16="http://schemas.microsoft.com/office/drawing/2014/main" id="{2CE07381-ECFF-0441-E52D-7F4C735FDE62}"/>
                  </a:ext>
                </a:extLst>
              </p:cNvPr>
              <p:cNvSpPr>
                <a:spLocks noChangeArrowheads="1"/>
              </p:cNvSpPr>
              <p:nvPr/>
            </p:nvSpPr>
            <p:spPr bwMode="auto">
              <a:xfrm>
                <a:off x="3840" y="306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8" name="Oval 267">
                <a:extLst>
                  <a:ext uri="{FF2B5EF4-FFF2-40B4-BE49-F238E27FC236}">
                    <a16:creationId xmlns:a16="http://schemas.microsoft.com/office/drawing/2014/main" id="{01E32C0E-D49D-F1DB-95DB-B8A629C729D4}"/>
                  </a:ext>
                </a:extLst>
              </p:cNvPr>
              <p:cNvSpPr>
                <a:spLocks noChangeArrowheads="1"/>
              </p:cNvSpPr>
              <p:nvPr/>
            </p:nvSpPr>
            <p:spPr bwMode="auto">
              <a:xfrm>
                <a:off x="3995" y="3008"/>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69" name="Oval 268">
                <a:extLst>
                  <a:ext uri="{FF2B5EF4-FFF2-40B4-BE49-F238E27FC236}">
                    <a16:creationId xmlns:a16="http://schemas.microsoft.com/office/drawing/2014/main" id="{9F358E68-D93F-8431-80C8-7E9B28F26F08}"/>
                  </a:ext>
                </a:extLst>
              </p:cNvPr>
              <p:cNvSpPr>
                <a:spLocks noChangeArrowheads="1"/>
              </p:cNvSpPr>
              <p:nvPr/>
            </p:nvSpPr>
            <p:spPr bwMode="auto">
              <a:xfrm>
                <a:off x="4002" y="3014"/>
                <a:ext cx="10"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70" name="Freeform 516">
                <a:extLst>
                  <a:ext uri="{FF2B5EF4-FFF2-40B4-BE49-F238E27FC236}">
                    <a16:creationId xmlns:a16="http://schemas.microsoft.com/office/drawing/2014/main" id="{3FE52D20-F8A9-FE0E-D134-FC6933C4EA10}"/>
                  </a:ext>
                </a:extLst>
              </p:cNvPr>
              <p:cNvSpPr>
                <a:spLocks/>
              </p:cNvSpPr>
              <p:nvPr/>
            </p:nvSpPr>
            <p:spPr bwMode="auto">
              <a:xfrm>
                <a:off x="3546" y="1234"/>
                <a:ext cx="365" cy="370"/>
              </a:xfrm>
              <a:custGeom>
                <a:avLst/>
                <a:gdLst>
                  <a:gd name="T0" fmla="*/ 1431 w 174"/>
                  <a:gd name="T1" fmla="*/ 1861 h 165"/>
                  <a:gd name="T2" fmla="*/ 1607 w 174"/>
                  <a:gd name="T3" fmla="*/ 1749 h 165"/>
                  <a:gd name="T4" fmla="*/ 1447 w 174"/>
                  <a:gd name="T5" fmla="*/ 1319 h 165"/>
                  <a:gd name="T6" fmla="*/ 1263 w 174"/>
                  <a:gd name="T7" fmla="*/ 0 h 165"/>
                  <a:gd name="T8" fmla="*/ 1126 w 174"/>
                  <a:gd name="T9" fmla="*/ 56 h 165"/>
                  <a:gd name="T10" fmla="*/ 1286 w 174"/>
                  <a:gd name="T11" fmla="*/ 1081 h 165"/>
                  <a:gd name="T12" fmla="*/ 1246 w 174"/>
                  <a:gd name="T13" fmla="*/ 1117 h 165"/>
                  <a:gd name="T14" fmla="*/ 1135 w 174"/>
                  <a:gd name="T15" fmla="*/ 1036 h 165"/>
                  <a:gd name="T16" fmla="*/ 1091 w 174"/>
                  <a:gd name="T17" fmla="*/ 960 h 165"/>
                  <a:gd name="T18" fmla="*/ 1043 w 174"/>
                  <a:gd name="T19" fmla="*/ 753 h 165"/>
                  <a:gd name="T20" fmla="*/ 942 w 174"/>
                  <a:gd name="T21" fmla="*/ 753 h 165"/>
                  <a:gd name="T22" fmla="*/ 967 w 174"/>
                  <a:gd name="T23" fmla="*/ 899 h 165"/>
                  <a:gd name="T24" fmla="*/ 933 w 174"/>
                  <a:gd name="T25" fmla="*/ 946 h 165"/>
                  <a:gd name="T26" fmla="*/ 885 w 174"/>
                  <a:gd name="T27" fmla="*/ 935 h 165"/>
                  <a:gd name="T28" fmla="*/ 841 w 174"/>
                  <a:gd name="T29" fmla="*/ 879 h 165"/>
                  <a:gd name="T30" fmla="*/ 831 w 174"/>
                  <a:gd name="T31" fmla="*/ 780 h 165"/>
                  <a:gd name="T32" fmla="*/ 722 w 174"/>
                  <a:gd name="T33" fmla="*/ 765 h 165"/>
                  <a:gd name="T34" fmla="*/ 738 w 174"/>
                  <a:gd name="T35" fmla="*/ 899 h 165"/>
                  <a:gd name="T36" fmla="*/ 713 w 174"/>
                  <a:gd name="T37" fmla="*/ 946 h 165"/>
                  <a:gd name="T38" fmla="*/ 0 w 174"/>
                  <a:gd name="T39" fmla="*/ 1498 h 165"/>
                  <a:gd name="T40" fmla="*/ 17 w 174"/>
                  <a:gd name="T41" fmla="*/ 1816 h 165"/>
                  <a:gd name="T42" fmla="*/ 782 w 174"/>
                  <a:gd name="T43" fmla="*/ 1137 h 165"/>
                  <a:gd name="T44" fmla="*/ 1422 w 174"/>
                  <a:gd name="T45" fmla="*/ 1850 h 165"/>
                  <a:gd name="T46" fmla="*/ 1431 w 174"/>
                  <a:gd name="T47" fmla="*/ 1861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65">
                    <a:moveTo>
                      <a:pt x="155" y="165"/>
                    </a:moveTo>
                    <a:cubicBezTo>
                      <a:pt x="160" y="161"/>
                      <a:pt x="167" y="158"/>
                      <a:pt x="174" y="155"/>
                    </a:cubicBezTo>
                    <a:cubicBezTo>
                      <a:pt x="172" y="149"/>
                      <a:pt x="162" y="137"/>
                      <a:pt x="157" y="117"/>
                    </a:cubicBezTo>
                    <a:cubicBezTo>
                      <a:pt x="148" y="80"/>
                      <a:pt x="142" y="19"/>
                      <a:pt x="137" y="0"/>
                    </a:cubicBezTo>
                    <a:cubicBezTo>
                      <a:pt x="122" y="5"/>
                      <a:pt x="122" y="5"/>
                      <a:pt x="122" y="5"/>
                    </a:cubicBezTo>
                    <a:cubicBezTo>
                      <a:pt x="128" y="28"/>
                      <a:pt x="137" y="76"/>
                      <a:pt x="139" y="96"/>
                    </a:cubicBezTo>
                    <a:cubicBezTo>
                      <a:pt x="139" y="99"/>
                      <a:pt x="139" y="102"/>
                      <a:pt x="135" y="99"/>
                    </a:cubicBezTo>
                    <a:cubicBezTo>
                      <a:pt x="132" y="97"/>
                      <a:pt x="128" y="94"/>
                      <a:pt x="123" y="92"/>
                    </a:cubicBezTo>
                    <a:cubicBezTo>
                      <a:pt x="122" y="91"/>
                      <a:pt x="119" y="89"/>
                      <a:pt x="118" y="85"/>
                    </a:cubicBezTo>
                    <a:cubicBezTo>
                      <a:pt x="115" y="78"/>
                      <a:pt x="114" y="70"/>
                      <a:pt x="113" y="67"/>
                    </a:cubicBezTo>
                    <a:cubicBezTo>
                      <a:pt x="102" y="67"/>
                      <a:pt x="102" y="67"/>
                      <a:pt x="102" y="67"/>
                    </a:cubicBezTo>
                    <a:cubicBezTo>
                      <a:pt x="103" y="71"/>
                      <a:pt x="104" y="75"/>
                      <a:pt x="105" y="80"/>
                    </a:cubicBezTo>
                    <a:cubicBezTo>
                      <a:pt x="105" y="81"/>
                      <a:pt x="105" y="85"/>
                      <a:pt x="101" y="84"/>
                    </a:cubicBezTo>
                    <a:cubicBezTo>
                      <a:pt x="99" y="84"/>
                      <a:pt x="98" y="83"/>
                      <a:pt x="96" y="83"/>
                    </a:cubicBezTo>
                    <a:cubicBezTo>
                      <a:pt x="94" y="83"/>
                      <a:pt x="91" y="83"/>
                      <a:pt x="91" y="78"/>
                    </a:cubicBezTo>
                    <a:cubicBezTo>
                      <a:pt x="90" y="75"/>
                      <a:pt x="90" y="71"/>
                      <a:pt x="90" y="69"/>
                    </a:cubicBezTo>
                    <a:cubicBezTo>
                      <a:pt x="78" y="68"/>
                      <a:pt x="78" y="68"/>
                      <a:pt x="78" y="68"/>
                    </a:cubicBezTo>
                    <a:cubicBezTo>
                      <a:pt x="79" y="72"/>
                      <a:pt x="80" y="76"/>
                      <a:pt x="80" y="80"/>
                    </a:cubicBezTo>
                    <a:cubicBezTo>
                      <a:pt x="80" y="83"/>
                      <a:pt x="78" y="84"/>
                      <a:pt x="77" y="84"/>
                    </a:cubicBezTo>
                    <a:cubicBezTo>
                      <a:pt x="46" y="88"/>
                      <a:pt x="22" y="103"/>
                      <a:pt x="0" y="133"/>
                    </a:cubicBezTo>
                    <a:cubicBezTo>
                      <a:pt x="2" y="161"/>
                      <a:pt x="2" y="161"/>
                      <a:pt x="2" y="161"/>
                    </a:cubicBezTo>
                    <a:cubicBezTo>
                      <a:pt x="18" y="129"/>
                      <a:pt x="50" y="106"/>
                      <a:pt x="85" y="101"/>
                    </a:cubicBezTo>
                    <a:cubicBezTo>
                      <a:pt x="119" y="97"/>
                      <a:pt x="149" y="142"/>
                      <a:pt x="154" y="164"/>
                    </a:cubicBezTo>
                    <a:lnTo>
                      <a:pt x="155" y="165"/>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1" name="Freeform 517">
                <a:extLst>
                  <a:ext uri="{FF2B5EF4-FFF2-40B4-BE49-F238E27FC236}">
                    <a16:creationId xmlns:a16="http://schemas.microsoft.com/office/drawing/2014/main" id="{264A8199-1B62-BB6A-5E3E-6C6DDEA9B651}"/>
                  </a:ext>
                </a:extLst>
              </p:cNvPr>
              <p:cNvSpPr>
                <a:spLocks/>
              </p:cNvSpPr>
              <p:nvPr/>
            </p:nvSpPr>
            <p:spPr bwMode="auto">
              <a:xfrm>
                <a:off x="3953" y="1250"/>
                <a:ext cx="84" cy="316"/>
              </a:xfrm>
              <a:custGeom>
                <a:avLst/>
                <a:gdLst>
                  <a:gd name="T0" fmla="*/ 168 w 40"/>
                  <a:gd name="T1" fmla="*/ 1542 h 141"/>
                  <a:gd name="T2" fmla="*/ 370 w 40"/>
                  <a:gd name="T3" fmla="*/ 65 h 141"/>
                  <a:gd name="T4" fmla="*/ 233 w 40"/>
                  <a:gd name="T5" fmla="*/ 0 h 141"/>
                  <a:gd name="T6" fmla="*/ 0 w 40"/>
                  <a:gd name="T7" fmla="*/ 1587 h 141"/>
                  <a:gd name="T8" fmla="*/ 168 w 40"/>
                  <a:gd name="T9" fmla="*/ 1542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41">
                    <a:moveTo>
                      <a:pt x="18" y="137"/>
                    </a:moveTo>
                    <a:cubicBezTo>
                      <a:pt x="24" y="111"/>
                      <a:pt x="37" y="17"/>
                      <a:pt x="40" y="6"/>
                    </a:cubicBezTo>
                    <a:cubicBezTo>
                      <a:pt x="25" y="0"/>
                      <a:pt x="25" y="0"/>
                      <a:pt x="25" y="0"/>
                    </a:cubicBezTo>
                    <a:cubicBezTo>
                      <a:pt x="19" y="27"/>
                      <a:pt x="5" y="119"/>
                      <a:pt x="0" y="141"/>
                    </a:cubicBezTo>
                    <a:cubicBezTo>
                      <a:pt x="7" y="139"/>
                      <a:pt x="13" y="138"/>
                      <a:pt x="18" y="137"/>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2" name="Freeform 518">
                <a:extLst>
                  <a:ext uri="{FF2B5EF4-FFF2-40B4-BE49-F238E27FC236}">
                    <a16:creationId xmlns:a16="http://schemas.microsoft.com/office/drawing/2014/main" id="{B5D4A417-A8DD-A751-A855-B1BCC7972539}"/>
                  </a:ext>
                </a:extLst>
              </p:cNvPr>
              <p:cNvSpPr>
                <a:spLocks/>
              </p:cNvSpPr>
              <p:nvPr/>
            </p:nvSpPr>
            <p:spPr bwMode="auto">
              <a:xfrm>
                <a:off x="3997" y="1384"/>
                <a:ext cx="326" cy="220"/>
              </a:xfrm>
              <a:custGeom>
                <a:avLst/>
                <a:gdLst>
                  <a:gd name="T0" fmla="*/ 717 w 155"/>
                  <a:gd name="T1" fmla="*/ 202 h 98"/>
                  <a:gd name="T2" fmla="*/ 690 w 155"/>
                  <a:gd name="T3" fmla="*/ 171 h 98"/>
                  <a:gd name="T4" fmla="*/ 698 w 155"/>
                  <a:gd name="T5" fmla="*/ 20 h 98"/>
                  <a:gd name="T6" fmla="*/ 614 w 155"/>
                  <a:gd name="T7" fmla="*/ 20 h 98"/>
                  <a:gd name="T8" fmla="*/ 597 w 155"/>
                  <a:gd name="T9" fmla="*/ 171 h 98"/>
                  <a:gd name="T10" fmla="*/ 557 w 155"/>
                  <a:gd name="T11" fmla="*/ 218 h 98"/>
                  <a:gd name="T12" fmla="*/ 490 w 155"/>
                  <a:gd name="T13" fmla="*/ 227 h 98"/>
                  <a:gd name="T14" fmla="*/ 473 w 155"/>
                  <a:gd name="T15" fmla="*/ 191 h 98"/>
                  <a:gd name="T16" fmla="*/ 522 w 155"/>
                  <a:gd name="T17" fmla="*/ 0 h 98"/>
                  <a:gd name="T18" fmla="*/ 421 w 155"/>
                  <a:gd name="T19" fmla="*/ 0 h 98"/>
                  <a:gd name="T20" fmla="*/ 362 w 155"/>
                  <a:gd name="T21" fmla="*/ 247 h 98"/>
                  <a:gd name="T22" fmla="*/ 318 w 155"/>
                  <a:gd name="T23" fmla="*/ 328 h 98"/>
                  <a:gd name="T24" fmla="*/ 0 w 155"/>
                  <a:gd name="T25" fmla="*/ 862 h 98"/>
                  <a:gd name="T26" fmla="*/ 67 w 155"/>
                  <a:gd name="T27" fmla="*/ 846 h 98"/>
                  <a:gd name="T28" fmla="*/ 120 w 155"/>
                  <a:gd name="T29" fmla="*/ 983 h 98"/>
                  <a:gd name="T30" fmla="*/ 717 w 155"/>
                  <a:gd name="T31" fmla="*/ 409 h 98"/>
                  <a:gd name="T32" fmla="*/ 1415 w 155"/>
                  <a:gd name="T33" fmla="*/ 1109 h 98"/>
                  <a:gd name="T34" fmla="*/ 1443 w 155"/>
                  <a:gd name="T35" fmla="*/ 745 h 98"/>
                  <a:gd name="T36" fmla="*/ 717 w 155"/>
                  <a:gd name="T37" fmla="*/ 202 h 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5" h="98">
                    <a:moveTo>
                      <a:pt x="77" y="18"/>
                    </a:moveTo>
                    <a:cubicBezTo>
                      <a:pt x="76" y="18"/>
                      <a:pt x="74" y="18"/>
                      <a:pt x="74" y="15"/>
                    </a:cubicBezTo>
                    <a:cubicBezTo>
                      <a:pt x="74" y="11"/>
                      <a:pt x="74" y="6"/>
                      <a:pt x="75" y="2"/>
                    </a:cubicBezTo>
                    <a:cubicBezTo>
                      <a:pt x="66" y="2"/>
                      <a:pt x="66" y="2"/>
                      <a:pt x="66" y="2"/>
                    </a:cubicBezTo>
                    <a:cubicBezTo>
                      <a:pt x="66" y="5"/>
                      <a:pt x="65" y="11"/>
                      <a:pt x="64" y="15"/>
                    </a:cubicBezTo>
                    <a:cubicBezTo>
                      <a:pt x="63" y="18"/>
                      <a:pt x="61" y="19"/>
                      <a:pt x="60" y="19"/>
                    </a:cubicBezTo>
                    <a:cubicBezTo>
                      <a:pt x="58" y="19"/>
                      <a:pt x="56" y="20"/>
                      <a:pt x="53" y="20"/>
                    </a:cubicBezTo>
                    <a:cubicBezTo>
                      <a:pt x="52" y="21"/>
                      <a:pt x="51" y="20"/>
                      <a:pt x="51" y="17"/>
                    </a:cubicBezTo>
                    <a:cubicBezTo>
                      <a:pt x="52" y="11"/>
                      <a:pt x="54" y="4"/>
                      <a:pt x="56" y="0"/>
                    </a:cubicBezTo>
                    <a:cubicBezTo>
                      <a:pt x="45" y="0"/>
                      <a:pt x="45" y="0"/>
                      <a:pt x="45" y="0"/>
                    </a:cubicBezTo>
                    <a:cubicBezTo>
                      <a:pt x="43" y="4"/>
                      <a:pt x="41" y="14"/>
                      <a:pt x="39" y="22"/>
                    </a:cubicBezTo>
                    <a:cubicBezTo>
                      <a:pt x="38" y="25"/>
                      <a:pt x="35" y="28"/>
                      <a:pt x="34" y="29"/>
                    </a:cubicBezTo>
                    <a:cubicBezTo>
                      <a:pt x="15" y="41"/>
                      <a:pt x="4" y="66"/>
                      <a:pt x="0" y="76"/>
                    </a:cubicBezTo>
                    <a:cubicBezTo>
                      <a:pt x="3" y="76"/>
                      <a:pt x="6" y="75"/>
                      <a:pt x="7" y="75"/>
                    </a:cubicBezTo>
                    <a:cubicBezTo>
                      <a:pt x="10" y="75"/>
                      <a:pt x="12" y="81"/>
                      <a:pt x="13" y="87"/>
                    </a:cubicBezTo>
                    <a:cubicBezTo>
                      <a:pt x="23" y="65"/>
                      <a:pt x="48" y="33"/>
                      <a:pt x="77" y="36"/>
                    </a:cubicBezTo>
                    <a:cubicBezTo>
                      <a:pt x="119" y="41"/>
                      <a:pt x="137" y="66"/>
                      <a:pt x="152" y="98"/>
                    </a:cubicBezTo>
                    <a:cubicBezTo>
                      <a:pt x="155" y="66"/>
                      <a:pt x="155" y="66"/>
                      <a:pt x="155" y="66"/>
                    </a:cubicBezTo>
                    <a:cubicBezTo>
                      <a:pt x="133" y="35"/>
                      <a:pt x="109" y="21"/>
                      <a:pt x="77" y="18"/>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3" name="Freeform 519">
                <a:extLst>
                  <a:ext uri="{FF2B5EF4-FFF2-40B4-BE49-F238E27FC236}">
                    <a16:creationId xmlns:a16="http://schemas.microsoft.com/office/drawing/2014/main" id="{D487CF80-8DA6-C352-C8CD-8023B7C5F7D8}"/>
                  </a:ext>
                </a:extLst>
              </p:cNvPr>
              <p:cNvSpPr>
                <a:spLocks/>
              </p:cNvSpPr>
              <p:nvPr/>
            </p:nvSpPr>
            <p:spPr bwMode="auto">
              <a:xfrm>
                <a:off x="3806" y="2690"/>
                <a:ext cx="70" cy="161"/>
              </a:xfrm>
              <a:custGeom>
                <a:avLst/>
                <a:gdLst>
                  <a:gd name="T0" fmla="*/ 0 w 33"/>
                  <a:gd name="T1" fmla="*/ 805 h 72"/>
                  <a:gd name="T2" fmla="*/ 265 w 33"/>
                  <a:gd name="T3" fmla="*/ 436 h 72"/>
                  <a:gd name="T4" fmla="*/ 288 w 33"/>
                  <a:gd name="T5" fmla="*/ 0 h 72"/>
                  <a:gd name="T6" fmla="*/ 265 w 33"/>
                  <a:gd name="T7" fmla="*/ 579 h 72"/>
                  <a:gd name="T8" fmla="*/ 0 w 33"/>
                  <a:gd name="T9" fmla="*/ 805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72">
                    <a:moveTo>
                      <a:pt x="0" y="72"/>
                    </a:moveTo>
                    <a:cubicBezTo>
                      <a:pt x="14" y="64"/>
                      <a:pt x="27" y="56"/>
                      <a:pt x="28" y="39"/>
                    </a:cubicBezTo>
                    <a:cubicBezTo>
                      <a:pt x="30" y="22"/>
                      <a:pt x="30" y="0"/>
                      <a:pt x="30" y="0"/>
                    </a:cubicBezTo>
                    <a:cubicBezTo>
                      <a:pt x="31" y="17"/>
                      <a:pt x="33" y="38"/>
                      <a:pt x="28" y="52"/>
                    </a:cubicBezTo>
                    <a:cubicBezTo>
                      <a:pt x="24" y="63"/>
                      <a:pt x="0" y="72"/>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4" name="Freeform 520">
                <a:extLst>
                  <a:ext uri="{FF2B5EF4-FFF2-40B4-BE49-F238E27FC236}">
                    <a16:creationId xmlns:a16="http://schemas.microsoft.com/office/drawing/2014/main" id="{A5C5371E-DC87-FB75-5F00-2B4F0D451EE9}"/>
                  </a:ext>
                </a:extLst>
              </p:cNvPr>
              <p:cNvSpPr>
                <a:spLocks/>
              </p:cNvSpPr>
              <p:nvPr/>
            </p:nvSpPr>
            <p:spPr bwMode="auto">
              <a:xfrm>
                <a:off x="3817" y="2638"/>
                <a:ext cx="82" cy="27"/>
              </a:xfrm>
              <a:custGeom>
                <a:avLst/>
                <a:gdLst>
                  <a:gd name="T0" fmla="*/ 362 w 39"/>
                  <a:gd name="T1" fmla="*/ 0 h 12"/>
                  <a:gd name="T2" fmla="*/ 252 w 39"/>
                  <a:gd name="T3" fmla="*/ 81 h 12"/>
                  <a:gd name="T4" fmla="*/ 0 w 39"/>
                  <a:gd name="T5" fmla="*/ 81 h 12"/>
                  <a:gd name="T6" fmla="*/ 362 w 3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12">
                    <a:moveTo>
                      <a:pt x="39" y="0"/>
                    </a:moveTo>
                    <a:cubicBezTo>
                      <a:pt x="35" y="3"/>
                      <a:pt x="32" y="6"/>
                      <a:pt x="27" y="7"/>
                    </a:cubicBezTo>
                    <a:cubicBezTo>
                      <a:pt x="17" y="10"/>
                      <a:pt x="4" y="8"/>
                      <a:pt x="0" y="7"/>
                    </a:cubicBezTo>
                    <a:cubicBezTo>
                      <a:pt x="12" y="11"/>
                      <a:pt x="32" y="12"/>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5" name="Freeform 521">
                <a:extLst>
                  <a:ext uri="{FF2B5EF4-FFF2-40B4-BE49-F238E27FC236}">
                    <a16:creationId xmlns:a16="http://schemas.microsoft.com/office/drawing/2014/main" id="{D865359A-5341-4BB7-6913-6D5BFAACF201}"/>
                  </a:ext>
                </a:extLst>
              </p:cNvPr>
              <p:cNvSpPr>
                <a:spLocks/>
              </p:cNvSpPr>
              <p:nvPr/>
            </p:nvSpPr>
            <p:spPr bwMode="auto">
              <a:xfrm>
                <a:off x="3897" y="2251"/>
                <a:ext cx="73" cy="389"/>
              </a:xfrm>
              <a:custGeom>
                <a:avLst/>
                <a:gdLst>
                  <a:gd name="T0" fmla="*/ 0 w 35"/>
                  <a:gd name="T1" fmla="*/ 0 h 174"/>
                  <a:gd name="T2" fmla="*/ 292 w 35"/>
                  <a:gd name="T3" fmla="*/ 110 h 174"/>
                  <a:gd name="T4" fmla="*/ 300 w 35"/>
                  <a:gd name="T5" fmla="*/ 1934 h 174"/>
                  <a:gd name="T6" fmla="*/ 244 w 35"/>
                  <a:gd name="T7" fmla="*/ 1844 h 174"/>
                  <a:gd name="T8" fmla="*/ 165 w 35"/>
                  <a:gd name="T9" fmla="*/ 235 h 174"/>
                  <a:gd name="T10" fmla="*/ 0 w 35"/>
                  <a:gd name="T11" fmla="*/ 0 h 17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74">
                    <a:moveTo>
                      <a:pt x="0" y="0"/>
                    </a:moveTo>
                    <a:cubicBezTo>
                      <a:pt x="14" y="5"/>
                      <a:pt x="30" y="10"/>
                      <a:pt x="32" y="10"/>
                    </a:cubicBezTo>
                    <a:cubicBezTo>
                      <a:pt x="35" y="9"/>
                      <a:pt x="33" y="173"/>
                      <a:pt x="33" y="173"/>
                    </a:cubicBezTo>
                    <a:cubicBezTo>
                      <a:pt x="31" y="174"/>
                      <a:pt x="27" y="168"/>
                      <a:pt x="27" y="165"/>
                    </a:cubicBezTo>
                    <a:cubicBezTo>
                      <a:pt x="26" y="162"/>
                      <a:pt x="26" y="38"/>
                      <a:pt x="18" y="21"/>
                    </a:cubicBezTo>
                    <a:cubicBezTo>
                      <a:pt x="10" y="4"/>
                      <a:pt x="2" y="5"/>
                      <a:pt x="0" y="0"/>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6" name="Freeform 522">
                <a:extLst>
                  <a:ext uri="{FF2B5EF4-FFF2-40B4-BE49-F238E27FC236}">
                    <a16:creationId xmlns:a16="http://schemas.microsoft.com/office/drawing/2014/main" id="{4D625415-8281-7C63-0A0B-C5E2F2D9A3FF}"/>
                  </a:ext>
                </a:extLst>
              </p:cNvPr>
              <p:cNvSpPr>
                <a:spLocks/>
              </p:cNvSpPr>
              <p:nvPr/>
            </p:nvSpPr>
            <p:spPr bwMode="auto">
              <a:xfrm>
                <a:off x="3873" y="2660"/>
                <a:ext cx="97" cy="81"/>
              </a:xfrm>
              <a:custGeom>
                <a:avLst/>
                <a:gdLst>
                  <a:gd name="T0" fmla="*/ 0 w 46"/>
                  <a:gd name="T1" fmla="*/ 92 h 36"/>
                  <a:gd name="T2" fmla="*/ 120 w 46"/>
                  <a:gd name="T3" fmla="*/ 56 h 36"/>
                  <a:gd name="T4" fmla="*/ 217 w 46"/>
                  <a:gd name="T5" fmla="*/ 11 h 36"/>
                  <a:gd name="T6" fmla="*/ 432 w 46"/>
                  <a:gd name="T7" fmla="*/ 72 h 36"/>
                  <a:gd name="T8" fmla="*/ 432 w 46"/>
                  <a:gd name="T9" fmla="*/ 410 h 36"/>
                  <a:gd name="T10" fmla="*/ 253 w 46"/>
                  <a:gd name="T11" fmla="*/ 117 h 36"/>
                  <a:gd name="T12" fmla="*/ 169 w 46"/>
                  <a:gd name="T13" fmla="*/ 101 h 36"/>
                  <a:gd name="T14" fmla="*/ 36 w 46"/>
                  <a:gd name="T15" fmla="*/ 101 h 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36">
                    <a:moveTo>
                      <a:pt x="0" y="8"/>
                    </a:moveTo>
                    <a:cubicBezTo>
                      <a:pt x="4" y="7"/>
                      <a:pt x="9" y="6"/>
                      <a:pt x="13" y="5"/>
                    </a:cubicBezTo>
                    <a:cubicBezTo>
                      <a:pt x="16" y="4"/>
                      <a:pt x="20" y="0"/>
                      <a:pt x="23" y="1"/>
                    </a:cubicBezTo>
                    <a:cubicBezTo>
                      <a:pt x="29" y="1"/>
                      <a:pt x="39" y="6"/>
                      <a:pt x="46" y="6"/>
                    </a:cubicBezTo>
                    <a:cubicBezTo>
                      <a:pt x="44" y="15"/>
                      <a:pt x="46" y="26"/>
                      <a:pt x="46" y="36"/>
                    </a:cubicBezTo>
                    <a:cubicBezTo>
                      <a:pt x="46" y="27"/>
                      <a:pt x="36" y="12"/>
                      <a:pt x="27" y="10"/>
                    </a:cubicBezTo>
                    <a:cubicBezTo>
                      <a:pt x="23" y="9"/>
                      <a:pt x="22" y="10"/>
                      <a:pt x="18" y="9"/>
                    </a:cubicBezTo>
                    <a:cubicBezTo>
                      <a:pt x="14" y="9"/>
                      <a:pt x="9" y="9"/>
                      <a:pt x="4" y="9"/>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7" name="Freeform 523">
                <a:extLst>
                  <a:ext uri="{FF2B5EF4-FFF2-40B4-BE49-F238E27FC236}">
                    <a16:creationId xmlns:a16="http://schemas.microsoft.com/office/drawing/2014/main" id="{A291E08C-A783-EC3E-26F6-E0268B564526}"/>
                  </a:ext>
                </a:extLst>
              </p:cNvPr>
              <p:cNvSpPr>
                <a:spLocks/>
              </p:cNvSpPr>
              <p:nvPr/>
            </p:nvSpPr>
            <p:spPr bwMode="auto">
              <a:xfrm>
                <a:off x="3905" y="2810"/>
                <a:ext cx="46" cy="48"/>
              </a:xfrm>
              <a:custGeom>
                <a:avLst/>
                <a:gdLst>
                  <a:gd name="T0" fmla="*/ 0 w 22"/>
                  <a:gd name="T1" fmla="*/ 158 h 21"/>
                  <a:gd name="T2" fmla="*/ 136 w 22"/>
                  <a:gd name="T3" fmla="*/ 167 h 21"/>
                  <a:gd name="T4" fmla="*/ 165 w 22"/>
                  <a:gd name="T5" fmla="*/ 0 h 21"/>
                  <a:gd name="T6" fmla="*/ 176 w 22"/>
                  <a:gd name="T7" fmla="*/ 178 h 21"/>
                  <a:gd name="T8" fmla="*/ 36 w 22"/>
                  <a:gd name="T9" fmla="*/ 203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0" y="13"/>
                    </a:moveTo>
                    <a:cubicBezTo>
                      <a:pt x="3" y="17"/>
                      <a:pt x="11" y="17"/>
                      <a:pt x="15" y="14"/>
                    </a:cubicBezTo>
                    <a:cubicBezTo>
                      <a:pt x="19" y="10"/>
                      <a:pt x="18" y="5"/>
                      <a:pt x="18" y="0"/>
                    </a:cubicBezTo>
                    <a:cubicBezTo>
                      <a:pt x="18" y="5"/>
                      <a:pt x="22" y="9"/>
                      <a:pt x="19" y="15"/>
                    </a:cubicBezTo>
                    <a:cubicBezTo>
                      <a:pt x="15" y="21"/>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8" name="Freeform 524">
                <a:extLst>
                  <a:ext uri="{FF2B5EF4-FFF2-40B4-BE49-F238E27FC236}">
                    <a16:creationId xmlns:a16="http://schemas.microsoft.com/office/drawing/2014/main" id="{38B79812-69AF-EA4D-1E80-BC8E7496FC7E}"/>
                  </a:ext>
                </a:extLst>
              </p:cNvPr>
              <p:cNvSpPr>
                <a:spLocks/>
              </p:cNvSpPr>
              <p:nvPr/>
            </p:nvSpPr>
            <p:spPr bwMode="auto">
              <a:xfrm>
                <a:off x="3918" y="3142"/>
                <a:ext cx="46" cy="47"/>
              </a:xfrm>
              <a:custGeom>
                <a:avLst/>
                <a:gdLst>
                  <a:gd name="T0" fmla="*/ 0 w 22"/>
                  <a:gd name="T1" fmla="*/ 145 h 21"/>
                  <a:gd name="T2" fmla="*/ 136 w 22"/>
                  <a:gd name="T3" fmla="*/ 154 h 21"/>
                  <a:gd name="T4" fmla="*/ 165 w 22"/>
                  <a:gd name="T5" fmla="*/ 0 h 21"/>
                  <a:gd name="T6" fmla="*/ 176 w 22"/>
                  <a:gd name="T7" fmla="*/ 170 h 21"/>
                  <a:gd name="T8" fmla="*/ 36 w 22"/>
                  <a:gd name="T9" fmla="*/ 19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0" y="13"/>
                    </a:moveTo>
                    <a:cubicBezTo>
                      <a:pt x="3" y="17"/>
                      <a:pt x="11" y="17"/>
                      <a:pt x="15" y="14"/>
                    </a:cubicBezTo>
                    <a:cubicBezTo>
                      <a:pt x="19" y="10"/>
                      <a:pt x="18" y="5"/>
                      <a:pt x="18" y="0"/>
                    </a:cubicBezTo>
                    <a:cubicBezTo>
                      <a:pt x="18" y="5"/>
                      <a:pt x="22" y="9"/>
                      <a:pt x="19" y="15"/>
                    </a:cubicBezTo>
                    <a:cubicBezTo>
                      <a:pt x="15" y="21"/>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79" name="Freeform 525">
                <a:extLst>
                  <a:ext uri="{FF2B5EF4-FFF2-40B4-BE49-F238E27FC236}">
                    <a16:creationId xmlns:a16="http://schemas.microsoft.com/office/drawing/2014/main" id="{06E71431-4D88-00A4-A6B1-55D67F67CCCC}"/>
                  </a:ext>
                </a:extLst>
              </p:cNvPr>
              <p:cNvSpPr>
                <a:spLocks/>
              </p:cNvSpPr>
              <p:nvPr/>
            </p:nvSpPr>
            <p:spPr bwMode="auto">
              <a:xfrm>
                <a:off x="3800" y="1763"/>
                <a:ext cx="422" cy="533"/>
              </a:xfrm>
              <a:custGeom>
                <a:avLst/>
                <a:gdLst>
                  <a:gd name="T0" fmla="*/ 951 w 201"/>
                  <a:gd name="T1" fmla="*/ 155 h 238"/>
                  <a:gd name="T2" fmla="*/ 850 w 201"/>
                  <a:gd name="T3" fmla="*/ 9 h 238"/>
                  <a:gd name="T4" fmla="*/ 498 w 201"/>
                  <a:gd name="T5" fmla="*/ 36 h 238"/>
                  <a:gd name="T6" fmla="*/ 453 w 201"/>
                  <a:gd name="T7" fmla="*/ 235 h 238"/>
                  <a:gd name="T8" fmla="*/ 344 w 201"/>
                  <a:gd name="T9" fmla="*/ 372 h 238"/>
                  <a:gd name="T10" fmla="*/ 149 w 201"/>
                  <a:gd name="T11" fmla="*/ 688 h 238"/>
                  <a:gd name="T12" fmla="*/ 92 w 201"/>
                  <a:gd name="T13" fmla="*/ 1359 h 238"/>
                  <a:gd name="T14" fmla="*/ 160 w 201"/>
                  <a:gd name="T15" fmla="*/ 1630 h 238"/>
                  <a:gd name="T16" fmla="*/ 160 w 201"/>
                  <a:gd name="T17" fmla="*/ 1630 h 238"/>
                  <a:gd name="T18" fmla="*/ 168 w 201"/>
                  <a:gd name="T19" fmla="*/ 1704 h 238"/>
                  <a:gd name="T20" fmla="*/ 168 w 201"/>
                  <a:gd name="T21" fmla="*/ 1731 h 238"/>
                  <a:gd name="T22" fmla="*/ 101 w 201"/>
                  <a:gd name="T23" fmla="*/ 1877 h 238"/>
                  <a:gd name="T24" fmla="*/ 101 w 201"/>
                  <a:gd name="T25" fmla="*/ 1877 h 238"/>
                  <a:gd name="T26" fmla="*/ 109 w 201"/>
                  <a:gd name="T27" fmla="*/ 1986 h 238"/>
                  <a:gd name="T28" fmla="*/ 101 w 201"/>
                  <a:gd name="T29" fmla="*/ 2011 h 238"/>
                  <a:gd name="T30" fmla="*/ 0 w 201"/>
                  <a:gd name="T31" fmla="*/ 2112 h 238"/>
                  <a:gd name="T32" fmla="*/ 185 w 201"/>
                  <a:gd name="T33" fmla="*/ 2282 h 238"/>
                  <a:gd name="T34" fmla="*/ 951 w 201"/>
                  <a:gd name="T35" fmla="*/ 2582 h 238"/>
                  <a:gd name="T36" fmla="*/ 1631 w 201"/>
                  <a:gd name="T37" fmla="*/ 2593 h 238"/>
                  <a:gd name="T38" fmla="*/ 1701 w 201"/>
                  <a:gd name="T39" fmla="*/ 1415 h 238"/>
                  <a:gd name="T40" fmla="*/ 1507 w 201"/>
                  <a:gd name="T41" fmla="*/ 808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1" h="238">
                    <a:moveTo>
                      <a:pt x="103" y="14"/>
                    </a:moveTo>
                    <a:cubicBezTo>
                      <a:pt x="103" y="12"/>
                      <a:pt x="93" y="1"/>
                      <a:pt x="92" y="1"/>
                    </a:cubicBezTo>
                    <a:cubicBezTo>
                      <a:pt x="91" y="0"/>
                      <a:pt x="54" y="3"/>
                      <a:pt x="54" y="3"/>
                    </a:cubicBezTo>
                    <a:cubicBezTo>
                      <a:pt x="49" y="21"/>
                      <a:pt x="49" y="21"/>
                      <a:pt x="49" y="21"/>
                    </a:cubicBezTo>
                    <a:cubicBezTo>
                      <a:pt x="37" y="33"/>
                      <a:pt x="37" y="33"/>
                      <a:pt x="37" y="33"/>
                    </a:cubicBezTo>
                    <a:cubicBezTo>
                      <a:pt x="16" y="61"/>
                      <a:pt x="16" y="61"/>
                      <a:pt x="16" y="61"/>
                    </a:cubicBezTo>
                    <a:cubicBezTo>
                      <a:pt x="10" y="121"/>
                      <a:pt x="10" y="121"/>
                      <a:pt x="10" y="121"/>
                    </a:cubicBezTo>
                    <a:cubicBezTo>
                      <a:pt x="17" y="145"/>
                      <a:pt x="17" y="145"/>
                      <a:pt x="17" y="145"/>
                    </a:cubicBezTo>
                    <a:cubicBezTo>
                      <a:pt x="17" y="145"/>
                      <a:pt x="17" y="145"/>
                      <a:pt x="17" y="145"/>
                    </a:cubicBezTo>
                    <a:cubicBezTo>
                      <a:pt x="18" y="147"/>
                      <a:pt x="18" y="149"/>
                      <a:pt x="18" y="152"/>
                    </a:cubicBezTo>
                    <a:cubicBezTo>
                      <a:pt x="18" y="154"/>
                      <a:pt x="18" y="154"/>
                      <a:pt x="18" y="154"/>
                    </a:cubicBezTo>
                    <a:cubicBezTo>
                      <a:pt x="17" y="161"/>
                      <a:pt x="13" y="167"/>
                      <a:pt x="11" y="167"/>
                    </a:cubicBezTo>
                    <a:cubicBezTo>
                      <a:pt x="11" y="167"/>
                      <a:pt x="11" y="167"/>
                      <a:pt x="11" y="167"/>
                    </a:cubicBezTo>
                    <a:cubicBezTo>
                      <a:pt x="13" y="170"/>
                      <a:pt x="14" y="173"/>
                      <a:pt x="12" y="177"/>
                    </a:cubicBezTo>
                    <a:cubicBezTo>
                      <a:pt x="11" y="179"/>
                      <a:pt x="11" y="179"/>
                      <a:pt x="11" y="179"/>
                    </a:cubicBezTo>
                    <a:cubicBezTo>
                      <a:pt x="8" y="183"/>
                      <a:pt x="4" y="187"/>
                      <a:pt x="0" y="188"/>
                    </a:cubicBezTo>
                    <a:cubicBezTo>
                      <a:pt x="7" y="195"/>
                      <a:pt x="13" y="200"/>
                      <a:pt x="20" y="203"/>
                    </a:cubicBezTo>
                    <a:cubicBezTo>
                      <a:pt x="41" y="214"/>
                      <a:pt x="70" y="222"/>
                      <a:pt x="103" y="230"/>
                    </a:cubicBezTo>
                    <a:cubicBezTo>
                      <a:pt x="136" y="238"/>
                      <a:pt x="161" y="238"/>
                      <a:pt x="176" y="231"/>
                    </a:cubicBezTo>
                    <a:cubicBezTo>
                      <a:pt x="199" y="220"/>
                      <a:pt x="201" y="178"/>
                      <a:pt x="184" y="126"/>
                    </a:cubicBezTo>
                    <a:cubicBezTo>
                      <a:pt x="175" y="94"/>
                      <a:pt x="163" y="72"/>
                      <a:pt x="163" y="72"/>
                    </a:cubicBezTo>
                  </a:path>
                </a:pathLst>
              </a:custGeom>
              <a:solidFill>
                <a:srgbClr val="F9D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0" name="Freeform 526">
                <a:extLst>
                  <a:ext uri="{FF2B5EF4-FFF2-40B4-BE49-F238E27FC236}">
                    <a16:creationId xmlns:a16="http://schemas.microsoft.com/office/drawing/2014/main" id="{1504D162-76F1-724C-8937-4B27B5AC9A9E}"/>
                  </a:ext>
                </a:extLst>
              </p:cNvPr>
              <p:cNvSpPr>
                <a:spLocks noEditPoints="1"/>
              </p:cNvSpPr>
              <p:nvPr/>
            </p:nvSpPr>
            <p:spPr bwMode="auto">
              <a:xfrm>
                <a:off x="4012" y="1944"/>
                <a:ext cx="202" cy="354"/>
              </a:xfrm>
              <a:custGeom>
                <a:avLst/>
                <a:gdLst>
                  <a:gd name="T0" fmla="*/ 513 w 96"/>
                  <a:gd name="T1" fmla="*/ 1080 h 158"/>
                  <a:gd name="T2" fmla="*/ 473 w 96"/>
                  <a:gd name="T3" fmla="*/ 1226 h 158"/>
                  <a:gd name="T4" fmla="*/ 429 w 96"/>
                  <a:gd name="T5" fmla="*/ 1279 h 158"/>
                  <a:gd name="T6" fmla="*/ 412 w 96"/>
                  <a:gd name="T7" fmla="*/ 1712 h 158"/>
                  <a:gd name="T8" fmla="*/ 429 w 96"/>
                  <a:gd name="T9" fmla="*/ 1712 h 158"/>
                  <a:gd name="T10" fmla="*/ 421 w 96"/>
                  <a:gd name="T11" fmla="*/ 1712 h 158"/>
                  <a:gd name="T12" fmla="*/ 522 w 96"/>
                  <a:gd name="T13" fmla="*/ 1530 h 158"/>
                  <a:gd name="T14" fmla="*/ 513 w 96"/>
                  <a:gd name="T15" fmla="*/ 1324 h 158"/>
                  <a:gd name="T16" fmla="*/ 541 w 96"/>
                  <a:gd name="T17" fmla="*/ 1134 h 158"/>
                  <a:gd name="T18" fmla="*/ 625 w 96"/>
                  <a:gd name="T19" fmla="*/ 1279 h 158"/>
                  <a:gd name="T20" fmla="*/ 661 w 96"/>
                  <a:gd name="T21" fmla="*/ 1295 h 158"/>
                  <a:gd name="T22" fmla="*/ 709 w 96"/>
                  <a:gd name="T23" fmla="*/ 1497 h 158"/>
                  <a:gd name="T24" fmla="*/ 766 w 96"/>
                  <a:gd name="T25" fmla="*/ 1595 h 158"/>
                  <a:gd name="T26" fmla="*/ 810 w 96"/>
                  <a:gd name="T27" fmla="*/ 1476 h 158"/>
                  <a:gd name="T28" fmla="*/ 726 w 96"/>
                  <a:gd name="T29" fmla="*/ 1405 h 158"/>
                  <a:gd name="T30" fmla="*/ 699 w 96"/>
                  <a:gd name="T31" fmla="*/ 1315 h 158"/>
                  <a:gd name="T32" fmla="*/ 661 w 96"/>
                  <a:gd name="T33" fmla="*/ 1125 h 158"/>
                  <a:gd name="T34" fmla="*/ 577 w 96"/>
                  <a:gd name="T35" fmla="*/ 869 h 158"/>
                  <a:gd name="T36" fmla="*/ 819 w 96"/>
                  <a:gd name="T37" fmla="*/ 1259 h 158"/>
                  <a:gd name="T38" fmla="*/ 858 w 96"/>
                  <a:gd name="T39" fmla="*/ 1315 h 158"/>
                  <a:gd name="T40" fmla="*/ 894 w 96"/>
                  <a:gd name="T41" fmla="*/ 1306 h 158"/>
                  <a:gd name="T42" fmla="*/ 867 w 96"/>
                  <a:gd name="T43" fmla="*/ 1315 h 158"/>
                  <a:gd name="T44" fmla="*/ 877 w 96"/>
                  <a:gd name="T45" fmla="*/ 1295 h 158"/>
                  <a:gd name="T46" fmla="*/ 886 w 96"/>
                  <a:gd name="T47" fmla="*/ 1306 h 158"/>
                  <a:gd name="T48" fmla="*/ 877 w 96"/>
                  <a:gd name="T49" fmla="*/ 1295 h 158"/>
                  <a:gd name="T50" fmla="*/ 858 w 96"/>
                  <a:gd name="T51" fmla="*/ 1250 h 158"/>
                  <a:gd name="T52" fmla="*/ 867 w 96"/>
                  <a:gd name="T53" fmla="*/ 1259 h 158"/>
                  <a:gd name="T54" fmla="*/ 867 w 96"/>
                  <a:gd name="T55" fmla="*/ 1250 h 158"/>
                  <a:gd name="T56" fmla="*/ 558 w 96"/>
                  <a:gd name="T57" fmla="*/ 753 h 158"/>
                  <a:gd name="T58" fmla="*/ 160 w 96"/>
                  <a:gd name="T59" fmla="*/ 101 h 158"/>
                  <a:gd name="T60" fmla="*/ 522 w 96"/>
                  <a:gd name="T61" fmla="*/ 777 h 158"/>
                  <a:gd name="T62" fmla="*/ 867 w 96"/>
                  <a:gd name="T63" fmla="*/ 1295 h 158"/>
                  <a:gd name="T64" fmla="*/ 858 w 96"/>
                  <a:gd name="T65" fmla="*/ 1279 h 158"/>
                  <a:gd name="T66" fmla="*/ 867 w 96"/>
                  <a:gd name="T67" fmla="*/ 1270 h 158"/>
                  <a:gd name="T68" fmla="*/ 858 w 96"/>
                  <a:gd name="T69" fmla="*/ 1259 h 158"/>
                  <a:gd name="T70" fmla="*/ 894 w 96"/>
                  <a:gd name="T71" fmla="*/ 1324 h 158"/>
                  <a:gd name="T72" fmla="*/ 894 w 96"/>
                  <a:gd name="T73" fmla="*/ 1324 h 158"/>
                  <a:gd name="T74" fmla="*/ 858 w 96"/>
                  <a:gd name="T75" fmla="*/ 1306 h 158"/>
                  <a:gd name="T76" fmla="*/ 877 w 96"/>
                  <a:gd name="T77" fmla="*/ 1306 h 158"/>
                  <a:gd name="T78" fmla="*/ 867 w 96"/>
                  <a:gd name="T79" fmla="*/ 1295 h 158"/>
                  <a:gd name="T80" fmla="*/ 877 w 96"/>
                  <a:gd name="T81" fmla="*/ 1306 h 158"/>
                  <a:gd name="T82" fmla="*/ 810 w 96"/>
                  <a:gd name="T83" fmla="*/ 1161 h 158"/>
                  <a:gd name="T84" fmla="*/ 549 w 96"/>
                  <a:gd name="T85" fmla="*/ 1035 h 158"/>
                  <a:gd name="T86" fmla="*/ 661 w 96"/>
                  <a:gd name="T87" fmla="*/ 1295 h 158"/>
                  <a:gd name="T88" fmla="*/ 726 w 96"/>
                  <a:gd name="T89" fmla="*/ 1452 h 158"/>
                  <a:gd name="T90" fmla="*/ 766 w 96"/>
                  <a:gd name="T91" fmla="*/ 1595 h 158"/>
                  <a:gd name="T92" fmla="*/ 810 w 96"/>
                  <a:gd name="T93" fmla="*/ 1530 h 158"/>
                  <a:gd name="T94" fmla="*/ 690 w 96"/>
                  <a:gd name="T95" fmla="*/ 1432 h 158"/>
                  <a:gd name="T96" fmla="*/ 650 w 96"/>
                  <a:gd name="T97" fmla="*/ 1306 h 158"/>
                  <a:gd name="T98" fmla="*/ 558 w 96"/>
                  <a:gd name="T99" fmla="*/ 1089 h 158"/>
                  <a:gd name="T100" fmla="*/ 473 w 96"/>
                  <a:gd name="T101" fmla="*/ 1315 h 158"/>
                  <a:gd name="T102" fmla="*/ 389 w 96"/>
                  <a:gd name="T103" fmla="*/ 1712 h 158"/>
                  <a:gd name="T104" fmla="*/ 457 w 96"/>
                  <a:gd name="T105" fmla="*/ 1712 h 158"/>
                  <a:gd name="T106" fmla="*/ 522 w 96"/>
                  <a:gd name="T107" fmla="*/ 1149 h 158"/>
                  <a:gd name="T108" fmla="*/ 36 w 96"/>
                  <a:gd name="T109" fmla="*/ 9 h 158"/>
                  <a:gd name="T110" fmla="*/ 522 w 96"/>
                  <a:gd name="T111" fmla="*/ 291 h 158"/>
                  <a:gd name="T112" fmla="*/ 690 w 96"/>
                  <a:gd name="T113" fmla="*/ 262 h 158"/>
                  <a:gd name="T114" fmla="*/ 699 w 96"/>
                  <a:gd name="T115" fmla="*/ 226 h 158"/>
                  <a:gd name="T116" fmla="*/ 120 w 96"/>
                  <a:gd name="T117" fmla="*/ 146 h 1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6" h="158">
                    <a:moveTo>
                      <a:pt x="1" y="3"/>
                    </a:moveTo>
                    <a:cubicBezTo>
                      <a:pt x="4" y="6"/>
                      <a:pt x="7" y="10"/>
                      <a:pt x="9" y="14"/>
                    </a:cubicBezTo>
                    <a:cubicBezTo>
                      <a:pt x="11" y="13"/>
                      <a:pt x="11" y="13"/>
                      <a:pt x="11" y="13"/>
                    </a:cubicBezTo>
                    <a:cubicBezTo>
                      <a:pt x="9" y="14"/>
                      <a:pt x="9" y="14"/>
                      <a:pt x="9" y="14"/>
                    </a:cubicBezTo>
                    <a:cubicBezTo>
                      <a:pt x="15" y="23"/>
                      <a:pt x="25" y="33"/>
                      <a:pt x="34" y="44"/>
                    </a:cubicBezTo>
                    <a:cubicBezTo>
                      <a:pt x="43" y="54"/>
                      <a:pt x="51" y="66"/>
                      <a:pt x="52" y="75"/>
                    </a:cubicBezTo>
                    <a:cubicBezTo>
                      <a:pt x="52" y="75"/>
                      <a:pt x="52" y="75"/>
                      <a:pt x="52" y="75"/>
                    </a:cubicBezTo>
                    <a:cubicBezTo>
                      <a:pt x="53" y="80"/>
                      <a:pt x="53" y="87"/>
                      <a:pt x="53" y="96"/>
                    </a:cubicBezTo>
                    <a:cubicBezTo>
                      <a:pt x="55" y="96"/>
                      <a:pt x="55" y="96"/>
                      <a:pt x="55" y="96"/>
                    </a:cubicBezTo>
                    <a:cubicBezTo>
                      <a:pt x="53" y="95"/>
                      <a:pt x="53" y="95"/>
                      <a:pt x="53" y="95"/>
                    </a:cubicBezTo>
                    <a:cubicBezTo>
                      <a:pt x="53" y="97"/>
                      <a:pt x="52" y="99"/>
                      <a:pt x="52" y="102"/>
                    </a:cubicBezTo>
                    <a:cubicBezTo>
                      <a:pt x="52" y="103"/>
                      <a:pt x="52" y="105"/>
                      <a:pt x="51" y="106"/>
                    </a:cubicBezTo>
                    <a:cubicBezTo>
                      <a:pt x="51" y="107"/>
                      <a:pt x="51" y="108"/>
                      <a:pt x="51" y="108"/>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2" y="110"/>
                      <a:pt x="52" y="110"/>
                      <a:pt x="52" y="110"/>
                    </a:cubicBezTo>
                    <a:cubicBezTo>
                      <a:pt x="51" y="108"/>
                      <a:pt x="51" y="108"/>
                      <a:pt x="51" y="108"/>
                    </a:cubicBezTo>
                    <a:cubicBezTo>
                      <a:pt x="51" y="109"/>
                      <a:pt x="51" y="109"/>
                      <a:pt x="51" y="109"/>
                    </a:cubicBezTo>
                    <a:cubicBezTo>
                      <a:pt x="52" y="110"/>
                      <a:pt x="52" y="110"/>
                      <a:pt x="52" y="110"/>
                    </a:cubicBezTo>
                    <a:cubicBezTo>
                      <a:pt x="51" y="108"/>
                      <a:pt x="51" y="108"/>
                      <a:pt x="51" y="108"/>
                    </a:cubicBezTo>
                    <a:cubicBezTo>
                      <a:pt x="52" y="110"/>
                      <a:pt x="52" y="110"/>
                      <a:pt x="52" y="110"/>
                    </a:cubicBezTo>
                    <a:cubicBezTo>
                      <a:pt x="51" y="108"/>
                      <a:pt x="51" y="108"/>
                      <a:pt x="51" y="108"/>
                    </a:cubicBezTo>
                    <a:cubicBezTo>
                      <a:pt x="49" y="109"/>
                      <a:pt x="47" y="111"/>
                      <a:pt x="46" y="114"/>
                    </a:cubicBezTo>
                    <a:cubicBezTo>
                      <a:pt x="46" y="115"/>
                      <a:pt x="45" y="117"/>
                      <a:pt x="45" y="118"/>
                    </a:cubicBezTo>
                    <a:cubicBezTo>
                      <a:pt x="45" y="121"/>
                      <a:pt x="46" y="124"/>
                      <a:pt x="46" y="126"/>
                    </a:cubicBezTo>
                    <a:cubicBezTo>
                      <a:pt x="47" y="130"/>
                      <a:pt x="48" y="134"/>
                      <a:pt x="48" y="137"/>
                    </a:cubicBezTo>
                    <a:cubicBezTo>
                      <a:pt x="48" y="142"/>
                      <a:pt x="47" y="146"/>
                      <a:pt x="46" y="149"/>
                    </a:cubicBezTo>
                    <a:cubicBezTo>
                      <a:pt x="46" y="150"/>
                      <a:pt x="45" y="151"/>
                      <a:pt x="45" y="152"/>
                    </a:cubicBezTo>
                    <a:cubicBezTo>
                      <a:pt x="44" y="152"/>
                      <a:pt x="44" y="152"/>
                      <a:pt x="44" y="152"/>
                    </a:cubicBezTo>
                    <a:cubicBezTo>
                      <a:pt x="45" y="152"/>
                      <a:pt x="45" y="152"/>
                      <a:pt x="45" y="152"/>
                    </a:cubicBezTo>
                    <a:cubicBezTo>
                      <a:pt x="44" y="152"/>
                      <a:pt x="44" y="152"/>
                      <a:pt x="44" y="152"/>
                    </a:cubicBezTo>
                    <a:cubicBezTo>
                      <a:pt x="44" y="152"/>
                      <a:pt x="44" y="152"/>
                      <a:pt x="44" y="152"/>
                    </a:cubicBezTo>
                    <a:cubicBezTo>
                      <a:pt x="45" y="152"/>
                      <a:pt x="45" y="152"/>
                      <a:pt x="45" y="152"/>
                    </a:cubicBezTo>
                    <a:cubicBezTo>
                      <a:pt x="44" y="152"/>
                      <a:pt x="44" y="152"/>
                      <a:pt x="44" y="152"/>
                    </a:cubicBezTo>
                    <a:cubicBezTo>
                      <a:pt x="45" y="153"/>
                      <a:pt x="45" y="153"/>
                      <a:pt x="45" y="153"/>
                    </a:cubicBezTo>
                    <a:cubicBezTo>
                      <a:pt x="45" y="152"/>
                      <a:pt x="45" y="152"/>
                      <a:pt x="45" y="152"/>
                    </a:cubicBezTo>
                    <a:cubicBezTo>
                      <a:pt x="45" y="152"/>
                      <a:pt x="45" y="152"/>
                      <a:pt x="44" y="152"/>
                    </a:cubicBezTo>
                    <a:cubicBezTo>
                      <a:pt x="45" y="153"/>
                      <a:pt x="45" y="153"/>
                      <a:pt x="45" y="153"/>
                    </a:cubicBezTo>
                    <a:cubicBezTo>
                      <a:pt x="45" y="152"/>
                      <a:pt x="45" y="152"/>
                      <a:pt x="45" y="152"/>
                    </a:cubicBezTo>
                    <a:cubicBezTo>
                      <a:pt x="45" y="154"/>
                      <a:pt x="45" y="154"/>
                      <a:pt x="45" y="154"/>
                    </a:cubicBezTo>
                    <a:cubicBezTo>
                      <a:pt x="46" y="152"/>
                      <a:pt x="46" y="152"/>
                      <a:pt x="46" y="152"/>
                    </a:cubicBezTo>
                    <a:cubicBezTo>
                      <a:pt x="45" y="152"/>
                      <a:pt x="45" y="152"/>
                      <a:pt x="45" y="152"/>
                    </a:cubicBezTo>
                    <a:cubicBezTo>
                      <a:pt x="45" y="154"/>
                      <a:pt x="45" y="154"/>
                      <a:pt x="45" y="154"/>
                    </a:cubicBezTo>
                    <a:cubicBezTo>
                      <a:pt x="46" y="152"/>
                      <a:pt x="46" y="152"/>
                      <a:pt x="46" y="152"/>
                    </a:cubicBezTo>
                    <a:cubicBezTo>
                      <a:pt x="45" y="152"/>
                      <a:pt x="45" y="152"/>
                      <a:pt x="45" y="152"/>
                    </a:cubicBezTo>
                    <a:cubicBezTo>
                      <a:pt x="45" y="153"/>
                      <a:pt x="45" y="153"/>
                      <a:pt x="45" y="153"/>
                    </a:cubicBezTo>
                    <a:cubicBezTo>
                      <a:pt x="45" y="152"/>
                      <a:pt x="45" y="152"/>
                      <a:pt x="45" y="152"/>
                    </a:cubicBezTo>
                    <a:cubicBezTo>
                      <a:pt x="45" y="152"/>
                      <a:pt x="45" y="152"/>
                      <a:pt x="45" y="152"/>
                    </a:cubicBezTo>
                    <a:cubicBezTo>
                      <a:pt x="45" y="153"/>
                      <a:pt x="45" y="153"/>
                      <a:pt x="45" y="153"/>
                    </a:cubicBezTo>
                    <a:cubicBezTo>
                      <a:pt x="45" y="152"/>
                      <a:pt x="45" y="152"/>
                      <a:pt x="45" y="152"/>
                    </a:cubicBezTo>
                    <a:cubicBezTo>
                      <a:pt x="45" y="152"/>
                      <a:pt x="45" y="152"/>
                      <a:pt x="44" y="152"/>
                    </a:cubicBezTo>
                    <a:cubicBezTo>
                      <a:pt x="43" y="152"/>
                      <a:pt x="42" y="152"/>
                      <a:pt x="40" y="152"/>
                    </a:cubicBezTo>
                    <a:cubicBezTo>
                      <a:pt x="40" y="152"/>
                      <a:pt x="39" y="152"/>
                      <a:pt x="38" y="153"/>
                    </a:cubicBezTo>
                    <a:cubicBezTo>
                      <a:pt x="38" y="154"/>
                      <a:pt x="38" y="155"/>
                      <a:pt x="39" y="155"/>
                    </a:cubicBezTo>
                    <a:cubicBezTo>
                      <a:pt x="41" y="157"/>
                      <a:pt x="43" y="158"/>
                      <a:pt x="45" y="158"/>
                    </a:cubicBezTo>
                    <a:cubicBezTo>
                      <a:pt x="47" y="158"/>
                      <a:pt x="48" y="158"/>
                      <a:pt x="50" y="157"/>
                    </a:cubicBezTo>
                    <a:cubicBezTo>
                      <a:pt x="51" y="157"/>
                      <a:pt x="52" y="156"/>
                      <a:pt x="53" y="155"/>
                    </a:cubicBezTo>
                    <a:cubicBezTo>
                      <a:pt x="53" y="154"/>
                      <a:pt x="53" y="154"/>
                      <a:pt x="53" y="154"/>
                    </a:cubicBezTo>
                    <a:cubicBezTo>
                      <a:pt x="54" y="152"/>
                      <a:pt x="56" y="145"/>
                      <a:pt x="56" y="136"/>
                    </a:cubicBezTo>
                    <a:cubicBezTo>
                      <a:pt x="56" y="132"/>
                      <a:pt x="56" y="127"/>
                      <a:pt x="54" y="123"/>
                    </a:cubicBezTo>
                    <a:cubicBezTo>
                      <a:pt x="54" y="122"/>
                      <a:pt x="54" y="121"/>
                      <a:pt x="54" y="121"/>
                    </a:cubicBezTo>
                    <a:cubicBezTo>
                      <a:pt x="54" y="120"/>
                      <a:pt x="54" y="120"/>
                      <a:pt x="54" y="119"/>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6" y="118"/>
                      <a:pt x="57" y="117"/>
                      <a:pt x="58" y="115"/>
                    </a:cubicBezTo>
                    <a:cubicBezTo>
                      <a:pt x="59" y="114"/>
                      <a:pt x="59" y="111"/>
                      <a:pt x="60" y="109"/>
                    </a:cubicBezTo>
                    <a:cubicBezTo>
                      <a:pt x="60" y="107"/>
                      <a:pt x="60" y="105"/>
                      <a:pt x="61" y="103"/>
                    </a:cubicBezTo>
                    <a:cubicBezTo>
                      <a:pt x="61" y="101"/>
                      <a:pt x="61" y="100"/>
                      <a:pt x="61" y="99"/>
                    </a:cubicBezTo>
                    <a:cubicBezTo>
                      <a:pt x="59" y="99"/>
                      <a:pt x="59" y="99"/>
                      <a:pt x="59" y="99"/>
                    </a:cubicBezTo>
                    <a:cubicBezTo>
                      <a:pt x="58" y="100"/>
                      <a:pt x="58" y="100"/>
                      <a:pt x="58" y="100"/>
                    </a:cubicBezTo>
                    <a:cubicBezTo>
                      <a:pt x="58" y="101"/>
                      <a:pt x="58" y="101"/>
                      <a:pt x="58" y="101"/>
                    </a:cubicBezTo>
                    <a:cubicBezTo>
                      <a:pt x="58" y="101"/>
                      <a:pt x="58" y="101"/>
                      <a:pt x="58" y="101"/>
                    </a:cubicBezTo>
                    <a:cubicBezTo>
                      <a:pt x="59" y="101"/>
                      <a:pt x="61" y="102"/>
                      <a:pt x="62" y="103"/>
                    </a:cubicBezTo>
                    <a:cubicBezTo>
                      <a:pt x="62" y="103"/>
                      <a:pt x="63" y="103"/>
                      <a:pt x="63" y="104"/>
                    </a:cubicBezTo>
                    <a:cubicBezTo>
                      <a:pt x="63" y="104"/>
                      <a:pt x="63" y="104"/>
                      <a:pt x="63" y="104"/>
                    </a:cubicBezTo>
                    <a:cubicBezTo>
                      <a:pt x="63" y="104"/>
                      <a:pt x="63" y="104"/>
                      <a:pt x="63" y="104"/>
                    </a:cubicBezTo>
                    <a:cubicBezTo>
                      <a:pt x="63" y="104"/>
                      <a:pt x="63" y="104"/>
                      <a:pt x="63" y="104"/>
                    </a:cubicBezTo>
                    <a:cubicBezTo>
                      <a:pt x="64" y="106"/>
                      <a:pt x="65" y="108"/>
                      <a:pt x="66" y="110"/>
                    </a:cubicBezTo>
                    <a:cubicBezTo>
                      <a:pt x="66" y="111"/>
                      <a:pt x="66" y="112"/>
                      <a:pt x="67" y="113"/>
                    </a:cubicBezTo>
                    <a:cubicBezTo>
                      <a:pt x="67" y="114"/>
                      <a:pt x="67" y="114"/>
                      <a:pt x="67" y="114"/>
                    </a:cubicBezTo>
                    <a:cubicBezTo>
                      <a:pt x="67" y="114"/>
                      <a:pt x="67" y="114"/>
                      <a:pt x="67" y="114"/>
                    </a:cubicBezTo>
                    <a:cubicBezTo>
                      <a:pt x="68" y="114"/>
                      <a:pt x="68" y="114"/>
                      <a:pt x="68" y="114"/>
                    </a:cubicBezTo>
                    <a:cubicBezTo>
                      <a:pt x="67" y="114"/>
                      <a:pt x="67" y="114"/>
                      <a:pt x="67" y="114"/>
                    </a:cubicBezTo>
                    <a:cubicBezTo>
                      <a:pt x="67" y="114"/>
                      <a:pt x="67" y="114"/>
                      <a:pt x="67" y="114"/>
                    </a:cubicBezTo>
                    <a:cubicBezTo>
                      <a:pt x="68" y="114"/>
                      <a:pt x="68" y="114"/>
                      <a:pt x="68" y="114"/>
                    </a:cubicBezTo>
                    <a:cubicBezTo>
                      <a:pt x="67" y="114"/>
                      <a:pt x="67" y="114"/>
                      <a:pt x="67" y="114"/>
                    </a:cubicBezTo>
                    <a:cubicBezTo>
                      <a:pt x="67" y="115"/>
                      <a:pt x="67" y="116"/>
                      <a:pt x="68" y="117"/>
                    </a:cubicBezTo>
                    <a:cubicBezTo>
                      <a:pt x="69" y="117"/>
                      <a:pt x="70" y="116"/>
                      <a:pt x="71" y="115"/>
                    </a:cubicBezTo>
                    <a:cubicBezTo>
                      <a:pt x="71" y="115"/>
                      <a:pt x="71" y="115"/>
                      <a:pt x="71" y="115"/>
                    </a:cubicBezTo>
                    <a:cubicBezTo>
                      <a:pt x="71" y="114"/>
                      <a:pt x="70" y="113"/>
                      <a:pt x="69" y="113"/>
                    </a:cubicBezTo>
                    <a:cubicBezTo>
                      <a:pt x="68" y="112"/>
                      <a:pt x="67" y="113"/>
                      <a:pt x="67" y="114"/>
                    </a:cubicBezTo>
                    <a:cubicBezTo>
                      <a:pt x="67" y="115"/>
                      <a:pt x="67" y="116"/>
                      <a:pt x="66" y="117"/>
                    </a:cubicBezTo>
                    <a:cubicBezTo>
                      <a:pt x="67" y="119"/>
                      <a:pt x="67" y="122"/>
                      <a:pt x="69" y="125"/>
                    </a:cubicBezTo>
                    <a:cubicBezTo>
                      <a:pt x="69" y="127"/>
                      <a:pt x="70" y="128"/>
                      <a:pt x="71" y="129"/>
                    </a:cubicBezTo>
                    <a:cubicBezTo>
                      <a:pt x="72" y="130"/>
                      <a:pt x="73" y="131"/>
                      <a:pt x="74" y="132"/>
                    </a:cubicBezTo>
                    <a:cubicBezTo>
                      <a:pt x="74" y="132"/>
                      <a:pt x="74" y="132"/>
                      <a:pt x="74" y="132"/>
                    </a:cubicBezTo>
                    <a:cubicBezTo>
                      <a:pt x="76" y="133"/>
                      <a:pt x="76" y="133"/>
                      <a:pt x="76" y="133"/>
                    </a:cubicBezTo>
                    <a:cubicBezTo>
                      <a:pt x="76" y="133"/>
                      <a:pt x="76" y="133"/>
                      <a:pt x="76" y="133"/>
                    </a:cubicBezTo>
                    <a:cubicBezTo>
                      <a:pt x="78" y="134"/>
                      <a:pt x="79" y="134"/>
                      <a:pt x="80" y="135"/>
                    </a:cubicBezTo>
                    <a:cubicBezTo>
                      <a:pt x="81" y="135"/>
                      <a:pt x="81" y="135"/>
                      <a:pt x="82" y="135"/>
                    </a:cubicBezTo>
                    <a:cubicBezTo>
                      <a:pt x="82" y="136"/>
                      <a:pt x="82" y="136"/>
                      <a:pt x="83" y="137"/>
                    </a:cubicBezTo>
                    <a:cubicBezTo>
                      <a:pt x="83" y="138"/>
                      <a:pt x="83" y="138"/>
                      <a:pt x="83" y="139"/>
                    </a:cubicBezTo>
                    <a:cubicBezTo>
                      <a:pt x="83" y="139"/>
                      <a:pt x="83" y="140"/>
                      <a:pt x="82" y="141"/>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3" y="143"/>
                      <a:pt x="83" y="143"/>
                      <a:pt x="83" y="143"/>
                    </a:cubicBezTo>
                    <a:cubicBezTo>
                      <a:pt x="84" y="144"/>
                      <a:pt x="84" y="144"/>
                      <a:pt x="84" y="144"/>
                    </a:cubicBezTo>
                    <a:cubicBezTo>
                      <a:pt x="85" y="144"/>
                      <a:pt x="87" y="141"/>
                      <a:pt x="87" y="136"/>
                    </a:cubicBezTo>
                    <a:cubicBezTo>
                      <a:pt x="87" y="136"/>
                      <a:pt x="87" y="135"/>
                      <a:pt x="87" y="134"/>
                    </a:cubicBezTo>
                    <a:cubicBezTo>
                      <a:pt x="87" y="133"/>
                      <a:pt x="87" y="132"/>
                      <a:pt x="87" y="131"/>
                    </a:cubicBezTo>
                    <a:cubicBezTo>
                      <a:pt x="86" y="130"/>
                      <a:pt x="86" y="129"/>
                      <a:pt x="84" y="128"/>
                    </a:cubicBezTo>
                    <a:cubicBezTo>
                      <a:pt x="83" y="127"/>
                      <a:pt x="81" y="126"/>
                      <a:pt x="79" y="125"/>
                    </a:cubicBezTo>
                    <a:cubicBezTo>
                      <a:pt x="79" y="127"/>
                      <a:pt x="79" y="127"/>
                      <a:pt x="79" y="127"/>
                    </a:cubicBezTo>
                    <a:cubicBezTo>
                      <a:pt x="79" y="125"/>
                      <a:pt x="79" y="125"/>
                      <a:pt x="79" y="125"/>
                    </a:cubicBezTo>
                    <a:cubicBezTo>
                      <a:pt x="77" y="125"/>
                      <a:pt x="77" y="125"/>
                      <a:pt x="77" y="125"/>
                    </a:cubicBezTo>
                    <a:cubicBezTo>
                      <a:pt x="77" y="126"/>
                      <a:pt x="77" y="126"/>
                      <a:pt x="77" y="126"/>
                    </a:cubicBezTo>
                    <a:cubicBezTo>
                      <a:pt x="78" y="125"/>
                      <a:pt x="78" y="125"/>
                      <a:pt x="78" y="125"/>
                    </a:cubicBezTo>
                    <a:cubicBezTo>
                      <a:pt x="77" y="125"/>
                      <a:pt x="77" y="125"/>
                      <a:pt x="77" y="125"/>
                    </a:cubicBezTo>
                    <a:cubicBezTo>
                      <a:pt x="78" y="125"/>
                      <a:pt x="78" y="125"/>
                      <a:pt x="78" y="125"/>
                    </a:cubicBezTo>
                    <a:cubicBezTo>
                      <a:pt x="78" y="125"/>
                      <a:pt x="78" y="125"/>
                      <a:pt x="78" y="125"/>
                    </a:cubicBezTo>
                    <a:cubicBezTo>
                      <a:pt x="77" y="125"/>
                      <a:pt x="77" y="125"/>
                      <a:pt x="77" y="125"/>
                    </a:cubicBezTo>
                    <a:cubicBezTo>
                      <a:pt x="78" y="125"/>
                      <a:pt x="78" y="125"/>
                      <a:pt x="78" y="125"/>
                    </a:cubicBezTo>
                    <a:cubicBezTo>
                      <a:pt x="78" y="125"/>
                      <a:pt x="77" y="124"/>
                      <a:pt x="77" y="124"/>
                    </a:cubicBezTo>
                    <a:cubicBezTo>
                      <a:pt x="76" y="123"/>
                      <a:pt x="76" y="121"/>
                      <a:pt x="75" y="120"/>
                    </a:cubicBezTo>
                    <a:cubicBezTo>
                      <a:pt x="75" y="119"/>
                      <a:pt x="75" y="117"/>
                      <a:pt x="75" y="117"/>
                    </a:cubicBezTo>
                    <a:cubicBezTo>
                      <a:pt x="75" y="117"/>
                      <a:pt x="75" y="117"/>
                      <a:pt x="75" y="117"/>
                    </a:cubicBezTo>
                    <a:cubicBezTo>
                      <a:pt x="74" y="117"/>
                      <a:pt x="74" y="117"/>
                      <a:pt x="74" y="117"/>
                    </a:cubicBezTo>
                    <a:cubicBezTo>
                      <a:pt x="75" y="117"/>
                      <a:pt x="75" y="117"/>
                      <a:pt x="75" y="117"/>
                    </a:cubicBezTo>
                    <a:cubicBezTo>
                      <a:pt x="75" y="117"/>
                      <a:pt x="75" y="117"/>
                      <a:pt x="75" y="117"/>
                    </a:cubicBezTo>
                    <a:cubicBezTo>
                      <a:pt x="74" y="117"/>
                      <a:pt x="74" y="117"/>
                      <a:pt x="74" y="117"/>
                    </a:cubicBezTo>
                    <a:cubicBezTo>
                      <a:pt x="75" y="117"/>
                      <a:pt x="75" y="117"/>
                      <a:pt x="75" y="117"/>
                    </a:cubicBezTo>
                    <a:cubicBezTo>
                      <a:pt x="73" y="116"/>
                      <a:pt x="73" y="116"/>
                      <a:pt x="73" y="116"/>
                    </a:cubicBezTo>
                    <a:cubicBezTo>
                      <a:pt x="75" y="117"/>
                      <a:pt x="75" y="117"/>
                      <a:pt x="75" y="117"/>
                    </a:cubicBezTo>
                    <a:cubicBezTo>
                      <a:pt x="75" y="116"/>
                      <a:pt x="75" y="115"/>
                      <a:pt x="75" y="114"/>
                    </a:cubicBezTo>
                    <a:cubicBezTo>
                      <a:pt x="75" y="112"/>
                      <a:pt x="74" y="109"/>
                      <a:pt x="73" y="106"/>
                    </a:cubicBezTo>
                    <a:cubicBezTo>
                      <a:pt x="72" y="103"/>
                      <a:pt x="71" y="101"/>
                      <a:pt x="71" y="101"/>
                    </a:cubicBezTo>
                    <a:cubicBezTo>
                      <a:pt x="71" y="100"/>
                      <a:pt x="71" y="100"/>
                      <a:pt x="71" y="100"/>
                    </a:cubicBezTo>
                    <a:cubicBezTo>
                      <a:pt x="70" y="99"/>
                      <a:pt x="69" y="97"/>
                      <a:pt x="67" y="96"/>
                    </a:cubicBezTo>
                    <a:cubicBezTo>
                      <a:pt x="66" y="95"/>
                      <a:pt x="64" y="94"/>
                      <a:pt x="63" y="93"/>
                    </a:cubicBezTo>
                    <a:cubicBezTo>
                      <a:pt x="62" y="95"/>
                      <a:pt x="62" y="95"/>
                      <a:pt x="62" y="95"/>
                    </a:cubicBezTo>
                    <a:cubicBezTo>
                      <a:pt x="63" y="94"/>
                      <a:pt x="63" y="94"/>
                      <a:pt x="63" y="94"/>
                    </a:cubicBezTo>
                    <a:cubicBezTo>
                      <a:pt x="62" y="92"/>
                      <a:pt x="62" y="92"/>
                      <a:pt x="62" y="92"/>
                    </a:cubicBezTo>
                    <a:cubicBezTo>
                      <a:pt x="61" y="92"/>
                      <a:pt x="61" y="92"/>
                      <a:pt x="61" y="92"/>
                    </a:cubicBezTo>
                    <a:cubicBezTo>
                      <a:pt x="63" y="93"/>
                      <a:pt x="63" y="93"/>
                      <a:pt x="63" y="93"/>
                    </a:cubicBezTo>
                    <a:cubicBezTo>
                      <a:pt x="63" y="91"/>
                      <a:pt x="63" y="89"/>
                      <a:pt x="63" y="87"/>
                    </a:cubicBezTo>
                    <a:cubicBezTo>
                      <a:pt x="63" y="84"/>
                      <a:pt x="63" y="81"/>
                      <a:pt x="62" y="77"/>
                    </a:cubicBezTo>
                    <a:cubicBezTo>
                      <a:pt x="60" y="78"/>
                      <a:pt x="60" y="78"/>
                      <a:pt x="60" y="78"/>
                    </a:cubicBezTo>
                    <a:cubicBezTo>
                      <a:pt x="60" y="80"/>
                      <a:pt x="60" y="80"/>
                      <a:pt x="60" y="80"/>
                    </a:cubicBezTo>
                    <a:cubicBezTo>
                      <a:pt x="61" y="80"/>
                      <a:pt x="61" y="80"/>
                      <a:pt x="61" y="80"/>
                    </a:cubicBezTo>
                    <a:cubicBezTo>
                      <a:pt x="62" y="78"/>
                      <a:pt x="62" y="78"/>
                      <a:pt x="62" y="78"/>
                    </a:cubicBezTo>
                    <a:cubicBezTo>
                      <a:pt x="60" y="79"/>
                      <a:pt x="60" y="79"/>
                      <a:pt x="60" y="79"/>
                    </a:cubicBezTo>
                    <a:cubicBezTo>
                      <a:pt x="62" y="81"/>
                      <a:pt x="63" y="82"/>
                      <a:pt x="65" y="83"/>
                    </a:cubicBezTo>
                    <a:cubicBezTo>
                      <a:pt x="69" y="87"/>
                      <a:pt x="73" y="91"/>
                      <a:pt x="76" y="94"/>
                    </a:cubicBezTo>
                    <a:cubicBezTo>
                      <a:pt x="80" y="98"/>
                      <a:pt x="83" y="102"/>
                      <a:pt x="84" y="105"/>
                    </a:cubicBezTo>
                    <a:cubicBezTo>
                      <a:pt x="85" y="107"/>
                      <a:pt x="87" y="110"/>
                      <a:pt x="88" y="112"/>
                    </a:cubicBezTo>
                    <a:cubicBezTo>
                      <a:pt x="89" y="113"/>
                      <a:pt x="90" y="114"/>
                      <a:pt x="91" y="115"/>
                    </a:cubicBezTo>
                    <a:cubicBezTo>
                      <a:pt x="91" y="116"/>
                      <a:pt x="91" y="116"/>
                      <a:pt x="91" y="116"/>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8"/>
                      <a:pt x="92" y="118"/>
                    </a:cubicBezTo>
                    <a:cubicBezTo>
                      <a:pt x="93" y="118"/>
                      <a:pt x="93" y="119"/>
                      <a:pt x="94" y="119"/>
                    </a:cubicBezTo>
                    <a:cubicBezTo>
                      <a:pt x="94" y="119"/>
                      <a:pt x="95" y="119"/>
                      <a:pt x="95" y="118"/>
                    </a:cubicBezTo>
                    <a:cubicBezTo>
                      <a:pt x="95" y="118"/>
                      <a:pt x="96" y="118"/>
                      <a:pt x="96" y="118"/>
                    </a:cubicBezTo>
                    <a:cubicBezTo>
                      <a:pt x="96" y="117"/>
                      <a:pt x="96" y="117"/>
                      <a:pt x="96" y="117"/>
                    </a:cubicBezTo>
                    <a:cubicBezTo>
                      <a:pt x="96" y="117"/>
                      <a:pt x="96" y="117"/>
                      <a:pt x="96" y="117"/>
                    </a:cubicBezTo>
                    <a:cubicBezTo>
                      <a:pt x="96" y="117"/>
                      <a:pt x="96" y="117"/>
                      <a:pt x="96" y="117"/>
                    </a:cubicBezTo>
                    <a:cubicBezTo>
                      <a:pt x="96" y="116"/>
                      <a:pt x="96" y="116"/>
                      <a:pt x="96" y="116"/>
                    </a:cubicBezTo>
                    <a:cubicBezTo>
                      <a:pt x="96" y="116"/>
                      <a:pt x="96" y="115"/>
                      <a:pt x="96" y="115"/>
                    </a:cubicBezTo>
                    <a:cubicBezTo>
                      <a:pt x="95" y="114"/>
                      <a:pt x="95" y="114"/>
                      <a:pt x="94" y="114"/>
                    </a:cubicBezTo>
                    <a:cubicBezTo>
                      <a:pt x="94" y="114"/>
                      <a:pt x="93" y="114"/>
                      <a:pt x="93" y="115"/>
                    </a:cubicBezTo>
                    <a:cubicBezTo>
                      <a:pt x="93" y="115"/>
                      <a:pt x="93" y="115"/>
                      <a:pt x="93" y="115"/>
                    </a:cubicBezTo>
                    <a:cubicBezTo>
                      <a:pt x="93" y="115"/>
                      <a:pt x="93" y="116"/>
                      <a:pt x="92" y="116"/>
                    </a:cubicBezTo>
                    <a:cubicBezTo>
                      <a:pt x="93" y="117"/>
                      <a:pt x="93" y="117"/>
                      <a:pt x="93" y="117"/>
                    </a:cubicBezTo>
                    <a:cubicBezTo>
                      <a:pt x="92" y="116"/>
                      <a:pt x="92" y="116"/>
                      <a:pt x="92" y="116"/>
                    </a:cubicBezTo>
                    <a:cubicBezTo>
                      <a:pt x="92" y="116"/>
                      <a:pt x="92" y="116"/>
                      <a:pt x="92" y="116"/>
                    </a:cubicBezTo>
                    <a:cubicBezTo>
                      <a:pt x="93" y="117"/>
                      <a:pt x="93" y="117"/>
                      <a:pt x="93" y="117"/>
                    </a:cubicBezTo>
                    <a:cubicBezTo>
                      <a:pt x="92" y="116"/>
                      <a:pt x="92" y="116"/>
                      <a:pt x="92" y="116"/>
                    </a:cubicBezTo>
                    <a:cubicBezTo>
                      <a:pt x="94" y="117"/>
                      <a:pt x="94" y="117"/>
                      <a:pt x="94" y="117"/>
                    </a:cubicBezTo>
                    <a:cubicBezTo>
                      <a:pt x="94" y="115"/>
                      <a:pt x="94" y="115"/>
                      <a:pt x="94" y="115"/>
                    </a:cubicBezTo>
                    <a:cubicBezTo>
                      <a:pt x="93" y="115"/>
                      <a:pt x="93" y="116"/>
                      <a:pt x="92" y="116"/>
                    </a:cubicBezTo>
                    <a:cubicBezTo>
                      <a:pt x="94" y="117"/>
                      <a:pt x="94" y="117"/>
                      <a:pt x="94" y="117"/>
                    </a:cubicBezTo>
                    <a:cubicBezTo>
                      <a:pt x="94" y="115"/>
                      <a:pt x="94" y="115"/>
                      <a:pt x="94" y="115"/>
                    </a:cubicBezTo>
                    <a:cubicBezTo>
                      <a:pt x="94" y="117"/>
                      <a:pt x="94" y="117"/>
                      <a:pt x="94" y="117"/>
                    </a:cubicBezTo>
                    <a:cubicBezTo>
                      <a:pt x="95" y="116"/>
                      <a:pt x="95" y="116"/>
                      <a:pt x="95" y="116"/>
                    </a:cubicBezTo>
                    <a:cubicBezTo>
                      <a:pt x="94" y="116"/>
                      <a:pt x="94" y="115"/>
                      <a:pt x="94" y="115"/>
                    </a:cubicBezTo>
                    <a:cubicBezTo>
                      <a:pt x="94" y="117"/>
                      <a:pt x="94" y="117"/>
                      <a:pt x="94" y="117"/>
                    </a:cubicBezTo>
                    <a:cubicBezTo>
                      <a:pt x="95" y="116"/>
                      <a:pt x="95" y="116"/>
                      <a:pt x="95" y="116"/>
                    </a:cubicBezTo>
                    <a:cubicBezTo>
                      <a:pt x="94" y="117"/>
                      <a:pt x="94" y="117"/>
                      <a:pt x="94" y="117"/>
                    </a:cubicBezTo>
                    <a:cubicBezTo>
                      <a:pt x="95" y="116"/>
                      <a:pt x="95" y="116"/>
                      <a:pt x="95" y="116"/>
                    </a:cubicBezTo>
                    <a:cubicBezTo>
                      <a:pt x="95" y="116"/>
                      <a:pt x="95" y="116"/>
                      <a:pt x="95" y="116"/>
                    </a:cubicBezTo>
                    <a:cubicBezTo>
                      <a:pt x="94" y="117"/>
                      <a:pt x="94" y="117"/>
                      <a:pt x="94" y="117"/>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5"/>
                      <a:pt x="95" y="115"/>
                      <a:pt x="95" y="115"/>
                    </a:cubicBezTo>
                    <a:cubicBezTo>
                      <a:pt x="95" y="115"/>
                      <a:pt x="95" y="115"/>
                      <a:pt x="95" y="115"/>
                    </a:cubicBezTo>
                    <a:cubicBezTo>
                      <a:pt x="94" y="115"/>
                      <a:pt x="94" y="115"/>
                      <a:pt x="94" y="115"/>
                    </a:cubicBezTo>
                    <a:cubicBezTo>
                      <a:pt x="94" y="115"/>
                      <a:pt x="94" y="115"/>
                      <a:pt x="94" y="115"/>
                    </a:cubicBezTo>
                    <a:cubicBezTo>
                      <a:pt x="95" y="115"/>
                      <a:pt x="95" y="115"/>
                      <a:pt x="95" y="115"/>
                    </a:cubicBezTo>
                    <a:cubicBezTo>
                      <a:pt x="94" y="115"/>
                      <a:pt x="94" y="115"/>
                      <a:pt x="94" y="115"/>
                    </a:cubicBezTo>
                    <a:cubicBezTo>
                      <a:pt x="94" y="115"/>
                      <a:pt x="94" y="115"/>
                      <a:pt x="94" y="115"/>
                    </a:cubicBezTo>
                    <a:cubicBezTo>
                      <a:pt x="95" y="115"/>
                      <a:pt x="95" y="114"/>
                      <a:pt x="95" y="114"/>
                    </a:cubicBezTo>
                    <a:cubicBezTo>
                      <a:pt x="95" y="113"/>
                      <a:pt x="95" y="113"/>
                      <a:pt x="95" y="113"/>
                    </a:cubicBezTo>
                    <a:cubicBezTo>
                      <a:pt x="95" y="113"/>
                      <a:pt x="96" y="113"/>
                      <a:pt x="96" y="113"/>
                    </a:cubicBezTo>
                    <a:cubicBezTo>
                      <a:pt x="96" y="112"/>
                      <a:pt x="95" y="111"/>
                      <a:pt x="95" y="111"/>
                    </a:cubicBezTo>
                    <a:cubicBezTo>
                      <a:pt x="94" y="110"/>
                      <a:pt x="94" y="110"/>
                      <a:pt x="94" y="110"/>
                    </a:cubicBezTo>
                    <a:cubicBezTo>
                      <a:pt x="93" y="110"/>
                      <a:pt x="93" y="111"/>
                      <a:pt x="93" y="111"/>
                    </a:cubicBezTo>
                    <a:cubicBezTo>
                      <a:pt x="92" y="111"/>
                      <a:pt x="92" y="111"/>
                      <a:pt x="92" y="111"/>
                    </a:cubicBezTo>
                    <a:cubicBezTo>
                      <a:pt x="92" y="111"/>
                      <a:pt x="92" y="111"/>
                      <a:pt x="92" y="111"/>
                    </a:cubicBezTo>
                    <a:cubicBezTo>
                      <a:pt x="93" y="111"/>
                      <a:pt x="93" y="111"/>
                      <a:pt x="93" y="111"/>
                    </a:cubicBezTo>
                    <a:cubicBezTo>
                      <a:pt x="93" y="111"/>
                      <a:pt x="93" y="111"/>
                      <a:pt x="93" y="111"/>
                    </a:cubicBezTo>
                    <a:cubicBezTo>
                      <a:pt x="92" y="111"/>
                      <a:pt x="92" y="111"/>
                      <a:pt x="92" y="111"/>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08"/>
                      <a:pt x="93" y="105"/>
                      <a:pt x="91" y="102"/>
                    </a:cubicBezTo>
                    <a:cubicBezTo>
                      <a:pt x="90" y="97"/>
                      <a:pt x="86" y="93"/>
                      <a:pt x="82" y="89"/>
                    </a:cubicBezTo>
                    <a:cubicBezTo>
                      <a:pt x="79" y="85"/>
                      <a:pt x="74" y="81"/>
                      <a:pt x="70" y="77"/>
                    </a:cubicBezTo>
                    <a:cubicBezTo>
                      <a:pt x="68" y="75"/>
                      <a:pt x="65" y="73"/>
                      <a:pt x="63" y="71"/>
                    </a:cubicBezTo>
                    <a:cubicBezTo>
                      <a:pt x="62" y="70"/>
                      <a:pt x="61" y="69"/>
                      <a:pt x="61" y="69"/>
                    </a:cubicBezTo>
                    <a:cubicBezTo>
                      <a:pt x="60" y="68"/>
                      <a:pt x="60" y="67"/>
                      <a:pt x="60" y="67"/>
                    </a:cubicBezTo>
                    <a:cubicBezTo>
                      <a:pt x="60" y="67"/>
                      <a:pt x="60" y="67"/>
                      <a:pt x="60" y="67"/>
                    </a:cubicBezTo>
                    <a:cubicBezTo>
                      <a:pt x="58" y="64"/>
                      <a:pt x="58" y="64"/>
                      <a:pt x="58" y="64"/>
                    </a:cubicBezTo>
                    <a:cubicBezTo>
                      <a:pt x="57" y="64"/>
                      <a:pt x="57" y="64"/>
                      <a:pt x="57" y="64"/>
                    </a:cubicBezTo>
                    <a:cubicBezTo>
                      <a:pt x="58" y="64"/>
                      <a:pt x="58" y="64"/>
                      <a:pt x="58" y="64"/>
                    </a:cubicBezTo>
                    <a:cubicBezTo>
                      <a:pt x="57" y="61"/>
                      <a:pt x="54" y="56"/>
                      <a:pt x="50" y="51"/>
                    </a:cubicBezTo>
                    <a:cubicBezTo>
                      <a:pt x="44" y="43"/>
                      <a:pt x="36" y="33"/>
                      <a:pt x="29" y="25"/>
                    </a:cubicBezTo>
                    <a:cubicBezTo>
                      <a:pt x="26" y="21"/>
                      <a:pt x="23" y="17"/>
                      <a:pt x="21" y="14"/>
                    </a:cubicBezTo>
                    <a:cubicBezTo>
                      <a:pt x="19" y="13"/>
                      <a:pt x="18" y="12"/>
                      <a:pt x="18" y="11"/>
                    </a:cubicBezTo>
                    <a:cubicBezTo>
                      <a:pt x="17" y="10"/>
                      <a:pt x="17" y="9"/>
                      <a:pt x="17" y="9"/>
                    </a:cubicBezTo>
                    <a:cubicBezTo>
                      <a:pt x="16" y="8"/>
                      <a:pt x="15" y="8"/>
                      <a:pt x="14" y="8"/>
                    </a:cubicBezTo>
                    <a:cubicBezTo>
                      <a:pt x="13" y="8"/>
                      <a:pt x="12" y="10"/>
                      <a:pt x="13" y="11"/>
                    </a:cubicBezTo>
                    <a:cubicBezTo>
                      <a:pt x="13" y="11"/>
                      <a:pt x="13" y="12"/>
                      <a:pt x="14" y="12"/>
                    </a:cubicBezTo>
                    <a:cubicBezTo>
                      <a:pt x="15" y="14"/>
                      <a:pt x="18" y="18"/>
                      <a:pt x="22" y="23"/>
                    </a:cubicBezTo>
                    <a:cubicBezTo>
                      <a:pt x="28" y="29"/>
                      <a:pt x="35" y="38"/>
                      <a:pt x="42" y="46"/>
                    </a:cubicBezTo>
                    <a:cubicBezTo>
                      <a:pt x="45" y="51"/>
                      <a:pt x="48" y="54"/>
                      <a:pt x="50" y="58"/>
                    </a:cubicBezTo>
                    <a:cubicBezTo>
                      <a:pt x="52" y="61"/>
                      <a:pt x="54" y="64"/>
                      <a:pt x="55" y="65"/>
                    </a:cubicBezTo>
                    <a:cubicBezTo>
                      <a:pt x="55" y="65"/>
                      <a:pt x="55" y="65"/>
                      <a:pt x="55" y="65"/>
                    </a:cubicBezTo>
                    <a:cubicBezTo>
                      <a:pt x="56" y="69"/>
                      <a:pt x="56" y="69"/>
                      <a:pt x="56" y="69"/>
                    </a:cubicBezTo>
                    <a:cubicBezTo>
                      <a:pt x="58" y="68"/>
                      <a:pt x="58" y="68"/>
                      <a:pt x="58" y="68"/>
                    </a:cubicBezTo>
                    <a:cubicBezTo>
                      <a:pt x="56" y="69"/>
                      <a:pt x="56" y="69"/>
                      <a:pt x="56" y="69"/>
                    </a:cubicBezTo>
                    <a:cubicBezTo>
                      <a:pt x="57" y="69"/>
                      <a:pt x="57" y="70"/>
                      <a:pt x="58" y="71"/>
                    </a:cubicBezTo>
                    <a:cubicBezTo>
                      <a:pt x="60" y="74"/>
                      <a:pt x="64" y="77"/>
                      <a:pt x="67" y="80"/>
                    </a:cubicBezTo>
                    <a:cubicBezTo>
                      <a:pt x="72" y="84"/>
                      <a:pt x="76" y="88"/>
                      <a:pt x="80" y="92"/>
                    </a:cubicBezTo>
                    <a:cubicBezTo>
                      <a:pt x="83" y="96"/>
                      <a:pt x="86" y="100"/>
                      <a:pt x="88" y="103"/>
                    </a:cubicBezTo>
                    <a:cubicBezTo>
                      <a:pt x="89" y="105"/>
                      <a:pt x="89" y="108"/>
                      <a:pt x="90" y="112"/>
                    </a:cubicBezTo>
                    <a:cubicBezTo>
                      <a:pt x="90" y="113"/>
                      <a:pt x="90" y="114"/>
                      <a:pt x="91" y="114"/>
                    </a:cubicBezTo>
                    <a:cubicBezTo>
                      <a:pt x="91" y="114"/>
                      <a:pt x="92" y="115"/>
                      <a:pt x="93" y="115"/>
                    </a:cubicBezTo>
                    <a:cubicBezTo>
                      <a:pt x="93" y="115"/>
                      <a:pt x="93" y="115"/>
                      <a:pt x="94" y="114"/>
                    </a:cubicBezTo>
                    <a:cubicBezTo>
                      <a:pt x="94" y="114"/>
                      <a:pt x="94" y="114"/>
                      <a:pt x="94" y="114"/>
                    </a:cubicBezTo>
                    <a:cubicBezTo>
                      <a:pt x="94" y="113"/>
                      <a:pt x="94" y="113"/>
                      <a:pt x="94" y="113"/>
                    </a:cubicBezTo>
                    <a:cubicBezTo>
                      <a:pt x="94" y="114"/>
                      <a:pt x="94" y="114"/>
                      <a:pt x="94" y="114"/>
                    </a:cubicBezTo>
                    <a:cubicBezTo>
                      <a:pt x="94" y="114"/>
                      <a:pt x="94" y="114"/>
                      <a:pt x="94" y="114"/>
                    </a:cubicBezTo>
                    <a:cubicBezTo>
                      <a:pt x="94" y="113"/>
                      <a:pt x="94" y="113"/>
                      <a:pt x="94" y="113"/>
                    </a:cubicBezTo>
                    <a:cubicBezTo>
                      <a:pt x="94" y="114"/>
                      <a:pt x="94" y="114"/>
                      <a:pt x="94" y="114"/>
                    </a:cubicBezTo>
                    <a:cubicBezTo>
                      <a:pt x="94" y="113"/>
                      <a:pt x="94" y="113"/>
                      <a:pt x="94" y="113"/>
                    </a:cubicBezTo>
                    <a:cubicBezTo>
                      <a:pt x="92" y="114"/>
                      <a:pt x="92" y="114"/>
                      <a:pt x="92" y="114"/>
                    </a:cubicBezTo>
                    <a:cubicBezTo>
                      <a:pt x="93" y="114"/>
                      <a:pt x="93" y="114"/>
                      <a:pt x="94" y="114"/>
                    </a:cubicBezTo>
                    <a:cubicBezTo>
                      <a:pt x="94" y="113"/>
                      <a:pt x="94" y="113"/>
                      <a:pt x="94" y="113"/>
                    </a:cubicBezTo>
                    <a:cubicBezTo>
                      <a:pt x="92" y="114"/>
                      <a:pt x="92" y="114"/>
                      <a:pt x="92" y="114"/>
                    </a:cubicBezTo>
                    <a:cubicBezTo>
                      <a:pt x="94" y="113"/>
                      <a:pt x="94" y="113"/>
                      <a:pt x="94" y="113"/>
                    </a:cubicBezTo>
                    <a:cubicBezTo>
                      <a:pt x="92" y="113"/>
                      <a:pt x="92" y="113"/>
                      <a:pt x="92" y="113"/>
                    </a:cubicBezTo>
                    <a:cubicBezTo>
                      <a:pt x="92" y="113"/>
                      <a:pt x="92" y="113"/>
                      <a:pt x="92" y="114"/>
                    </a:cubicBezTo>
                    <a:cubicBezTo>
                      <a:pt x="94" y="113"/>
                      <a:pt x="94" y="113"/>
                      <a:pt x="94" y="113"/>
                    </a:cubicBezTo>
                    <a:cubicBezTo>
                      <a:pt x="92" y="113"/>
                      <a:pt x="92" y="113"/>
                      <a:pt x="92" y="113"/>
                    </a:cubicBezTo>
                    <a:cubicBezTo>
                      <a:pt x="93" y="113"/>
                      <a:pt x="93" y="113"/>
                      <a:pt x="93" y="113"/>
                    </a:cubicBezTo>
                    <a:cubicBezTo>
                      <a:pt x="92" y="112"/>
                      <a:pt x="92" y="112"/>
                      <a:pt x="92" y="112"/>
                    </a:cubicBezTo>
                    <a:cubicBezTo>
                      <a:pt x="92" y="112"/>
                      <a:pt x="92" y="112"/>
                      <a:pt x="92" y="113"/>
                    </a:cubicBezTo>
                    <a:cubicBezTo>
                      <a:pt x="93" y="113"/>
                      <a:pt x="93" y="113"/>
                      <a:pt x="93" y="113"/>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1" y="112"/>
                      <a:pt x="91" y="113"/>
                    </a:cubicBezTo>
                    <a:cubicBezTo>
                      <a:pt x="91" y="114"/>
                      <a:pt x="91" y="114"/>
                      <a:pt x="91" y="115"/>
                    </a:cubicBezTo>
                    <a:cubicBezTo>
                      <a:pt x="91" y="116"/>
                      <a:pt x="91" y="117"/>
                      <a:pt x="91" y="117"/>
                    </a:cubicBezTo>
                    <a:cubicBezTo>
                      <a:pt x="91" y="118"/>
                      <a:pt x="91" y="118"/>
                      <a:pt x="92" y="118"/>
                    </a:cubicBezTo>
                    <a:cubicBezTo>
                      <a:pt x="92" y="119"/>
                      <a:pt x="92" y="119"/>
                      <a:pt x="92" y="119"/>
                    </a:cubicBezTo>
                    <a:cubicBezTo>
                      <a:pt x="92" y="119"/>
                      <a:pt x="93" y="119"/>
                      <a:pt x="94" y="119"/>
                    </a:cubicBezTo>
                    <a:cubicBezTo>
                      <a:pt x="94" y="119"/>
                      <a:pt x="94" y="119"/>
                      <a:pt x="95" y="119"/>
                    </a:cubicBezTo>
                    <a:cubicBezTo>
                      <a:pt x="95" y="118"/>
                      <a:pt x="95" y="118"/>
                      <a:pt x="95" y="118"/>
                    </a:cubicBezTo>
                    <a:cubicBezTo>
                      <a:pt x="96" y="118"/>
                      <a:pt x="96" y="118"/>
                      <a:pt x="96" y="118"/>
                    </a:cubicBezTo>
                    <a:cubicBezTo>
                      <a:pt x="96" y="118"/>
                      <a:pt x="96" y="118"/>
                      <a:pt x="96" y="118"/>
                    </a:cubicBezTo>
                    <a:cubicBezTo>
                      <a:pt x="95" y="117"/>
                      <a:pt x="95" y="117"/>
                      <a:pt x="95" y="117"/>
                    </a:cubicBezTo>
                    <a:cubicBezTo>
                      <a:pt x="96" y="118"/>
                      <a:pt x="96" y="118"/>
                      <a:pt x="96" y="118"/>
                    </a:cubicBezTo>
                    <a:cubicBezTo>
                      <a:pt x="96" y="118"/>
                      <a:pt x="96" y="118"/>
                      <a:pt x="96" y="118"/>
                    </a:cubicBezTo>
                    <a:cubicBezTo>
                      <a:pt x="95" y="117"/>
                      <a:pt x="95" y="117"/>
                      <a:pt x="95" y="117"/>
                    </a:cubicBezTo>
                    <a:cubicBezTo>
                      <a:pt x="96" y="118"/>
                      <a:pt x="96" y="118"/>
                      <a:pt x="96" y="118"/>
                    </a:cubicBezTo>
                    <a:cubicBezTo>
                      <a:pt x="95" y="116"/>
                      <a:pt x="95" y="116"/>
                      <a:pt x="95" y="116"/>
                    </a:cubicBezTo>
                    <a:cubicBezTo>
                      <a:pt x="96" y="118"/>
                      <a:pt x="96" y="118"/>
                      <a:pt x="96" y="118"/>
                    </a:cubicBezTo>
                    <a:cubicBezTo>
                      <a:pt x="96" y="118"/>
                      <a:pt x="96" y="118"/>
                      <a:pt x="96" y="118"/>
                    </a:cubicBezTo>
                    <a:cubicBezTo>
                      <a:pt x="95" y="116"/>
                      <a:pt x="95" y="116"/>
                      <a:pt x="95" y="116"/>
                    </a:cubicBezTo>
                    <a:cubicBezTo>
                      <a:pt x="96" y="118"/>
                      <a:pt x="96" y="118"/>
                      <a:pt x="96" y="118"/>
                    </a:cubicBezTo>
                    <a:cubicBezTo>
                      <a:pt x="94" y="116"/>
                      <a:pt x="94" y="116"/>
                      <a:pt x="94" y="116"/>
                    </a:cubicBezTo>
                    <a:cubicBezTo>
                      <a:pt x="94" y="118"/>
                      <a:pt x="94" y="118"/>
                      <a:pt x="94" y="118"/>
                    </a:cubicBezTo>
                    <a:cubicBezTo>
                      <a:pt x="95" y="118"/>
                      <a:pt x="95" y="118"/>
                      <a:pt x="96" y="118"/>
                    </a:cubicBezTo>
                    <a:cubicBezTo>
                      <a:pt x="94" y="116"/>
                      <a:pt x="94" y="116"/>
                      <a:pt x="94" y="116"/>
                    </a:cubicBezTo>
                    <a:cubicBezTo>
                      <a:pt x="94" y="118"/>
                      <a:pt x="94" y="118"/>
                      <a:pt x="94" y="118"/>
                    </a:cubicBezTo>
                    <a:cubicBezTo>
                      <a:pt x="94" y="116"/>
                      <a:pt x="94" y="116"/>
                      <a:pt x="94" y="116"/>
                    </a:cubicBezTo>
                    <a:cubicBezTo>
                      <a:pt x="92" y="116"/>
                      <a:pt x="92" y="116"/>
                      <a:pt x="92" y="116"/>
                    </a:cubicBezTo>
                    <a:cubicBezTo>
                      <a:pt x="93" y="117"/>
                      <a:pt x="93" y="117"/>
                      <a:pt x="94" y="118"/>
                    </a:cubicBezTo>
                    <a:cubicBezTo>
                      <a:pt x="94" y="116"/>
                      <a:pt x="94" y="116"/>
                      <a:pt x="94" y="116"/>
                    </a:cubicBezTo>
                    <a:cubicBezTo>
                      <a:pt x="92" y="116"/>
                      <a:pt x="92" y="116"/>
                      <a:pt x="92" y="116"/>
                    </a:cubicBezTo>
                    <a:cubicBezTo>
                      <a:pt x="94" y="116"/>
                      <a:pt x="94" y="116"/>
                      <a:pt x="94" y="116"/>
                    </a:cubicBezTo>
                    <a:cubicBezTo>
                      <a:pt x="93" y="115"/>
                      <a:pt x="93" y="115"/>
                      <a:pt x="93" y="115"/>
                    </a:cubicBezTo>
                    <a:cubicBezTo>
                      <a:pt x="93" y="116"/>
                      <a:pt x="93" y="116"/>
                      <a:pt x="92" y="116"/>
                    </a:cubicBezTo>
                    <a:cubicBezTo>
                      <a:pt x="94" y="116"/>
                      <a:pt x="94" y="116"/>
                      <a:pt x="94" y="116"/>
                    </a:cubicBezTo>
                    <a:cubicBezTo>
                      <a:pt x="93" y="115"/>
                      <a:pt x="93" y="115"/>
                      <a:pt x="93" y="115"/>
                    </a:cubicBezTo>
                    <a:cubicBezTo>
                      <a:pt x="94" y="116"/>
                      <a:pt x="94" y="116"/>
                      <a:pt x="94" y="116"/>
                    </a:cubicBezTo>
                    <a:cubicBezTo>
                      <a:pt x="93" y="115"/>
                      <a:pt x="93" y="115"/>
                      <a:pt x="93" y="115"/>
                    </a:cubicBezTo>
                    <a:cubicBezTo>
                      <a:pt x="93" y="115"/>
                      <a:pt x="93" y="115"/>
                      <a:pt x="93" y="115"/>
                    </a:cubicBezTo>
                    <a:cubicBezTo>
                      <a:pt x="94" y="116"/>
                      <a:pt x="94" y="116"/>
                      <a:pt x="94" y="116"/>
                    </a:cubicBezTo>
                    <a:cubicBezTo>
                      <a:pt x="93" y="115"/>
                      <a:pt x="93" y="115"/>
                      <a:pt x="93" y="115"/>
                    </a:cubicBezTo>
                    <a:cubicBezTo>
                      <a:pt x="93" y="116"/>
                      <a:pt x="93" y="116"/>
                      <a:pt x="93" y="116"/>
                    </a:cubicBezTo>
                    <a:cubicBezTo>
                      <a:pt x="93" y="115"/>
                      <a:pt x="93" y="115"/>
                      <a:pt x="93" y="115"/>
                    </a:cubicBezTo>
                    <a:cubicBezTo>
                      <a:pt x="93" y="115"/>
                      <a:pt x="93" y="115"/>
                      <a:pt x="93" y="115"/>
                    </a:cubicBezTo>
                    <a:cubicBezTo>
                      <a:pt x="93" y="116"/>
                      <a:pt x="93" y="116"/>
                      <a:pt x="93" y="116"/>
                    </a:cubicBezTo>
                    <a:cubicBezTo>
                      <a:pt x="93" y="115"/>
                      <a:pt x="93" y="115"/>
                      <a:pt x="93" y="115"/>
                    </a:cubicBezTo>
                    <a:cubicBezTo>
                      <a:pt x="94" y="116"/>
                      <a:pt x="94" y="116"/>
                      <a:pt x="94" y="116"/>
                    </a:cubicBezTo>
                    <a:cubicBezTo>
                      <a:pt x="94" y="115"/>
                      <a:pt x="94" y="115"/>
                      <a:pt x="94" y="115"/>
                    </a:cubicBezTo>
                    <a:cubicBezTo>
                      <a:pt x="93" y="115"/>
                      <a:pt x="93" y="115"/>
                      <a:pt x="93" y="115"/>
                    </a:cubicBezTo>
                    <a:cubicBezTo>
                      <a:pt x="94" y="116"/>
                      <a:pt x="94" y="116"/>
                      <a:pt x="94" y="116"/>
                    </a:cubicBezTo>
                    <a:cubicBezTo>
                      <a:pt x="94" y="115"/>
                      <a:pt x="94" y="115"/>
                      <a:pt x="94" y="115"/>
                    </a:cubicBezTo>
                    <a:cubicBezTo>
                      <a:pt x="94" y="116"/>
                      <a:pt x="94" y="116"/>
                      <a:pt x="94" y="116"/>
                    </a:cubicBezTo>
                    <a:cubicBezTo>
                      <a:pt x="95" y="115"/>
                      <a:pt x="95" y="115"/>
                      <a:pt x="95" y="115"/>
                    </a:cubicBezTo>
                    <a:cubicBezTo>
                      <a:pt x="95" y="115"/>
                      <a:pt x="94" y="115"/>
                      <a:pt x="94" y="115"/>
                    </a:cubicBezTo>
                    <a:cubicBezTo>
                      <a:pt x="94" y="116"/>
                      <a:pt x="94" y="116"/>
                      <a:pt x="94" y="116"/>
                    </a:cubicBezTo>
                    <a:cubicBezTo>
                      <a:pt x="95" y="115"/>
                      <a:pt x="95" y="115"/>
                      <a:pt x="95" y="115"/>
                    </a:cubicBezTo>
                    <a:cubicBezTo>
                      <a:pt x="94" y="116"/>
                      <a:pt x="94" y="116"/>
                      <a:pt x="94" y="116"/>
                    </a:cubicBezTo>
                    <a:cubicBezTo>
                      <a:pt x="95" y="116"/>
                      <a:pt x="95" y="116"/>
                      <a:pt x="95" y="116"/>
                    </a:cubicBezTo>
                    <a:cubicBezTo>
                      <a:pt x="95" y="115"/>
                      <a:pt x="95" y="115"/>
                      <a:pt x="95" y="115"/>
                    </a:cubicBezTo>
                    <a:cubicBezTo>
                      <a:pt x="94" y="116"/>
                      <a:pt x="94" y="116"/>
                      <a:pt x="94" y="116"/>
                    </a:cubicBezTo>
                    <a:cubicBezTo>
                      <a:pt x="95" y="116"/>
                      <a:pt x="95" y="116"/>
                      <a:pt x="95" y="116"/>
                    </a:cubicBezTo>
                    <a:cubicBezTo>
                      <a:pt x="95" y="115"/>
                      <a:pt x="95" y="114"/>
                      <a:pt x="94" y="113"/>
                    </a:cubicBezTo>
                    <a:cubicBezTo>
                      <a:pt x="93" y="112"/>
                      <a:pt x="92" y="110"/>
                      <a:pt x="90" y="108"/>
                    </a:cubicBezTo>
                    <a:cubicBezTo>
                      <a:pt x="89" y="106"/>
                      <a:pt x="88" y="104"/>
                      <a:pt x="87" y="103"/>
                    </a:cubicBezTo>
                    <a:cubicBezTo>
                      <a:pt x="86" y="99"/>
                      <a:pt x="83" y="95"/>
                      <a:pt x="79" y="92"/>
                    </a:cubicBezTo>
                    <a:cubicBezTo>
                      <a:pt x="75" y="88"/>
                      <a:pt x="71" y="84"/>
                      <a:pt x="67" y="81"/>
                    </a:cubicBezTo>
                    <a:cubicBezTo>
                      <a:pt x="66" y="79"/>
                      <a:pt x="64" y="78"/>
                      <a:pt x="63" y="76"/>
                    </a:cubicBezTo>
                    <a:cubicBezTo>
                      <a:pt x="62" y="76"/>
                      <a:pt x="62" y="76"/>
                      <a:pt x="62" y="76"/>
                    </a:cubicBezTo>
                    <a:cubicBezTo>
                      <a:pt x="60" y="76"/>
                      <a:pt x="60" y="76"/>
                      <a:pt x="60" y="76"/>
                    </a:cubicBezTo>
                    <a:cubicBezTo>
                      <a:pt x="60" y="75"/>
                      <a:pt x="59" y="76"/>
                      <a:pt x="59" y="76"/>
                    </a:cubicBezTo>
                    <a:cubicBezTo>
                      <a:pt x="58" y="77"/>
                      <a:pt x="58" y="77"/>
                      <a:pt x="58" y="78"/>
                    </a:cubicBezTo>
                    <a:cubicBezTo>
                      <a:pt x="59" y="81"/>
                      <a:pt x="59" y="84"/>
                      <a:pt x="59" y="87"/>
                    </a:cubicBezTo>
                    <a:cubicBezTo>
                      <a:pt x="59" y="89"/>
                      <a:pt x="59" y="91"/>
                      <a:pt x="59" y="92"/>
                    </a:cubicBezTo>
                    <a:cubicBezTo>
                      <a:pt x="59" y="93"/>
                      <a:pt x="59" y="93"/>
                      <a:pt x="59" y="93"/>
                    </a:cubicBezTo>
                    <a:cubicBezTo>
                      <a:pt x="60" y="96"/>
                      <a:pt x="60" y="96"/>
                      <a:pt x="60" y="96"/>
                    </a:cubicBezTo>
                    <a:cubicBezTo>
                      <a:pt x="60" y="96"/>
                      <a:pt x="60" y="97"/>
                      <a:pt x="61" y="97"/>
                    </a:cubicBezTo>
                    <a:cubicBezTo>
                      <a:pt x="62" y="98"/>
                      <a:pt x="64" y="99"/>
                      <a:pt x="65" y="100"/>
                    </a:cubicBezTo>
                    <a:cubicBezTo>
                      <a:pt x="66" y="100"/>
                      <a:pt x="67" y="101"/>
                      <a:pt x="67" y="102"/>
                    </a:cubicBezTo>
                    <a:cubicBezTo>
                      <a:pt x="67" y="102"/>
                      <a:pt x="67" y="102"/>
                      <a:pt x="67" y="102"/>
                    </a:cubicBezTo>
                    <a:cubicBezTo>
                      <a:pt x="68" y="103"/>
                      <a:pt x="69" y="105"/>
                      <a:pt x="69" y="107"/>
                    </a:cubicBezTo>
                    <a:cubicBezTo>
                      <a:pt x="70" y="110"/>
                      <a:pt x="71" y="113"/>
                      <a:pt x="71" y="114"/>
                    </a:cubicBezTo>
                    <a:cubicBezTo>
                      <a:pt x="71" y="115"/>
                      <a:pt x="71" y="115"/>
                      <a:pt x="71" y="115"/>
                    </a:cubicBezTo>
                    <a:cubicBezTo>
                      <a:pt x="71" y="116"/>
                      <a:pt x="71" y="116"/>
                      <a:pt x="71" y="116"/>
                    </a:cubicBezTo>
                    <a:cubicBezTo>
                      <a:pt x="71" y="116"/>
                      <a:pt x="71" y="116"/>
                      <a:pt x="71" y="117"/>
                    </a:cubicBezTo>
                    <a:cubicBezTo>
                      <a:pt x="71" y="118"/>
                      <a:pt x="71" y="119"/>
                      <a:pt x="71" y="120"/>
                    </a:cubicBezTo>
                    <a:cubicBezTo>
                      <a:pt x="72" y="121"/>
                      <a:pt x="72" y="123"/>
                      <a:pt x="73" y="124"/>
                    </a:cubicBezTo>
                    <a:cubicBezTo>
                      <a:pt x="73" y="125"/>
                      <a:pt x="74" y="126"/>
                      <a:pt x="74" y="127"/>
                    </a:cubicBezTo>
                    <a:cubicBezTo>
                      <a:pt x="75" y="127"/>
                      <a:pt x="75" y="128"/>
                      <a:pt x="76" y="128"/>
                    </a:cubicBezTo>
                    <a:cubicBezTo>
                      <a:pt x="76" y="128"/>
                      <a:pt x="76" y="128"/>
                      <a:pt x="76" y="128"/>
                    </a:cubicBezTo>
                    <a:cubicBezTo>
                      <a:pt x="78" y="129"/>
                      <a:pt x="78" y="129"/>
                      <a:pt x="78" y="129"/>
                    </a:cubicBezTo>
                    <a:cubicBezTo>
                      <a:pt x="78" y="129"/>
                      <a:pt x="78" y="129"/>
                      <a:pt x="78" y="129"/>
                    </a:cubicBezTo>
                    <a:cubicBezTo>
                      <a:pt x="81" y="130"/>
                      <a:pt x="82" y="131"/>
                      <a:pt x="82" y="131"/>
                    </a:cubicBezTo>
                    <a:cubicBezTo>
                      <a:pt x="83" y="132"/>
                      <a:pt x="83" y="132"/>
                      <a:pt x="83" y="132"/>
                    </a:cubicBezTo>
                    <a:cubicBezTo>
                      <a:pt x="83" y="133"/>
                      <a:pt x="83" y="133"/>
                      <a:pt x="83" y="134"/>
                    </a:cubicBezTo>
                    <a:cubicBezTo>
                      <a:pt x="83" y="135"/>
                      <a:pt x="83" y="135"/>
                      <a:pt x="83" y="136"/>
                    </a:cubicBezTo>
                    <a:cubicBezTo>
                      <a:pt x="83" y="138"/>
                      <a:pt x="82" y="140"/>
                      <a:pt x="82" y="141"/>
                    </a:cubicBezTo>
                    <a:cubicBezTo>
                      <a:pt x="82" y="141"/>
                      <a:pt x="82" y="142"/>
                      <a:pt x="81"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3"/>
                      <a:pt x="81" y="144"/>
                      <a:pt x="81" y="145"/>
                    </a:cubicBezTo>
                    <a:cubicBezTo>
                      <a:pt x="82" y="145"/>
                      <a:pt x="83" y="145"/>
                      <a:pt x="84" y="145"/>
                    </a:cubicBezTo>
                    <a:cubicBezTo>
                      <a:pt x="84" y="145"/>
                      <a:pt x="85" y="144"/>
                      <a:pt x="86" y="143"/>
                    </a:cubicBezTo>
                    <a:cubicBezTo>
                      <a:pt x="86" y="142"/>
                      <a:pt x="87" y="140"/>
                      <a:pt x="87" y="139"/>
                    </a:cubicBezTo>
                    <a:cubicBezTo>
                      <a:pt x="87" y="138"/>
                      <a:pt x="87" y="137"/>
                      <a:pt x="87" y="136"/>
                    </a:cubicBezTo>
                    <a:cubicBezTo>
                      <a:pt x="86" y="135"/>
                      <a:pt x="86" y="134"/>
                      <a:pt x="85" y="133"/>
                    </a:cubicBezTo>
                    <a:cubicBezTo>
                      <a:pt x="83" y="131"/>
                      <a:pt x="82" y="131"/>
                      <a:pt x="81" y="130"/>
                    </a:cubicBezTo>
                    <a:cubicBezTo>
                      <a:pt x="79" y="130"/>
                      <a:pt x="78" y="130"/>
                      <a:pt x="78" y="130"/>
                    </a:cubicBezTo>
                    <a:cubicBezTo>
                      <a:pt x="77" y="131"/>
                      <a:pt x="77" y="131"/>
                      <a:pt x="77" y="131"/>
                    </a:cubicBezTo>
                    <a:cubicBezTo>
                      <a:pt x="78" y="130"/>
                      <a:pt x="78" y="130"/>
                      <a:pt x="78" y="130"/>
                    </a:cubicBezTo>
                    <a:cubicBezTo>
                      <a:pt x="75" y="129"/>
                      <a:pt x="75" y="129"/>
                      <a:pt x="75" y="129"/>
                    </a:cubicBezTo>
                    <a:cubicBezTo>
                      <a:pt x="75" y="130"/>
                      <a:pt x="75" y="130"/>
                      <a:pt x="75" y="130"/>
                    </a:cubicBezTo>
                    <a:cubicBezTo>
                      <a:pt x="76" y="129"/>
                      <a:pt x="76" y="129"/>
                      <a:pt x="76" y="129"/>
                    </a:cubicBezTo>
                    <a:cubicBezTo>
                      <a:pt x="75" y="128"/>
                      <a:pt x="75" y="128"/>
                      <a:pt x="74" y="127"/>
                    </a:cubicBezTo>
                    <a:cubicBezTo>
                      <a:pt x="73" y="126"/>
                      <a:pt x="72" y="124"/>
                      <a:pt x="72" y="122"/>
                    </a:cubicBezTo>
                    <a:cubicBezTo>
                      <a:pt x="71" y="120"/>
                      <a:pt x="70" y="118"/>
                      <a:pt x="70" y="117"/>
                    </a:cubicBezTo>
                    <a:cubicBezTo>
                      <a:pt x="70" y="116"/>
                      <a:pt x="71" y="115"/>
                      <a:pt x="71" y="115"/>
                    </a:cubicBezTo>
                    <a:cubicBezTo>
                      <a:pt x="69" y="115"/>
                      <a:pt x="69" y="115"/>
                      <a:pt x="69" y="115"/>
                    </a:cubicBezTo>
                    <a:cubicBezTo>
                      <a:pt x="67" y="114"/>
                      <a:pt x="67" y="114"/>
                      <a:pt x="67" y="114"/>
                    </a:cubicBezTo>
                    <a:cubicBezTo>
                      <a:pt x="67" y="114"/>
                      <a:pt x="67" y="114"/>
                      <a:pt x="67" y="114"/>
                    </a:cubicBezTo>
                    <a:cubicBezTo>
                      <a:pt x="67" y="115"/>
                      <a:pt x="67" y="115"/>
                      <a:pt x="67" y="116"/>
                    </a:cubicBezTo>
                    <a:cubicBezTo>
                      <a:pt x="67" y="116"/>
                      <a:pt x="68" y="116"/>
                      <a:pt x="68" y="117"/>
                    </a:cubicBezTo>
                    <a:cubicBezTo>
                      <a:pt x="69" y="117"/>
                      <a:pt x="69" y="117"/>
                      <a:pt x="70" y="116"/>
                    </a:cubicBezTo>
                    <a:cubicBezTo>
                      <a:pt x="70" y="116"/>
                      <a:pt x="71" y="116"/>
                      <a:pt x="71" y="115"/>
                    </a:cubicBezTo>
                    <a:cubicBezTo>
                      <a:pt x="71" y="114"/>
                      <a:pt x="71" y="114"/>
                      <a:pt x="71" y="114"/>
                    </a:cubicBezTo>
                    <a:cubicBezTo>
                      <a:pt x="71" y="113"/>
                      <a:pt x="71" y="113"/>
                      <a:pt x="70" y="112"/>
                    </a:cubicBezTo>
                    <a:cubicBezTo>
                      <a:pt x="70" y="109"/>
                      <a:pt x="68" y="105"/>
                      <a:pt x="67" y="102"/>
                    </a:cubicBezTo>
                    <a:cubicBezTo>
                      <a:pt x="67" y="102"/>
                      <a:pt x="66" y="101"/>
                      <a:pt x="66" y="101"/>
                    </a:cubicBezTo>
                    <a:cubicBezTo>
                      <a:pt x="64" y="99"/>
                      <a:pt x="62" y="98"/>
                      <a:pt x="60" y="97"/>
                    </a:cubicBezTo>
                    <a:cubicBezTo>
                      <a:pt x="59" y="99"/>
                      <a:pt x="59" y="99"/>
                      <a:pt x="59" y="99"/>
                    </a:cubicBezTo>
                    <a:cubicBezTo>
                      <a:pt x="60" y="97"/>
                      <a:pt x="60" y="97"/>
                      <a:pt x="60" y="97"/>
                    </a:cubicBezTo>
                    <a:cubicBezTo>
                      <a:pt x="60" y="97"/>
                      <a:pt x="60" y="97"/>
                      <a:pt x="60" y="97"/>
                    </a:cubicBezTo>
                    <a:cubicBezTo>
                      <a:pt x="60" y="97"/>
                      <a:pt x="59" y="97"/>
                      <a:pt x="58" y="97"/>
                    </a:cubicBezTo>
                    <a:cubicBezTo>
                      <a:pt x="58" y="97"/>
                      <a:pt x="57" y="98"/>
                      <a:pt x="57" y="98"/>
                    </a:cubicBezTo>
                    <a:cubicBezTo>
                      <a:pt x="57" y="100"/>
                      <a:pt x="57" y="101"/>
                      <a:pt x="57" y="102"/>
                    </a:cubicBezTo>
                    <a:cubicBezTo>
                      <a:pt x="56" y="105"/>
                      <a:pt x="56" y="108"/>
                      <a:pt x="55" y="110"/>
                    </a:cubicBezTo>
                    <a:cubicBezTo>
                      <a:pt x="55" y="112"/>
                      <a:pt x="55" y="113"/>
                      <a:pt x="54" y="113"/>
                    </a:cubicBezTo>
                    <a:cubicBezTo>
                      <a:pt x="54" y="114"/>
                      <a:pt x="54" y="114"/>
                      <a:pt x="53" y="114"/>
                    </a:cubicBezTo>
                    <a:cubicBezTo>
                      <a:pt x="53" y="114"/>
                      <a:pt x="53" y="114"/>
                      <a:pt x="53" y="114"/>
                    </a:cubicBezTo>
                    <a:cubicBezTo>
                      <a:pt x="52" y="115"/>
                      <a:pt x="52" y="115"/>
                      <a:pt x="51" y="116"/>
                    </a:cubicBezTo>
                    <a:cubicBezTo>
                      <a:pt x="51" y="116"/>
                      <a:pt x="51" y="117"/>
                      <a:pt x="51" y="117"/>
                    </a:cubicBezTo>
                    <a:cubicBezTo>
                      <a:pt x="50" y="118"/>
                      <a:pt x="50" y="119"/>
                      <a:pt x="50" y="121"/>
                    </a:cubicBezTo>
                    <a:cubicBezTo>
                      <a:pt x="50" y="122"/>
                      <a:pt x="50" y="123"/>
                      <a:pt x="51" y="124"/>
                    </a:cubicBezTo>
                    <a:cubicBezTo>
                      <a:pt x="52" y="128"/>
                      <a:pt x="52" y="132"/>
                      <a:pt x="52" y="136"/>
                    </a:cubicBezTo>
                    <a:cubicBezTo>
                      <a:pt x="52" y="144"/>
                      <a:pt x="50" y="151"/>
                      <a:pt x="49" y="153"/>
                    </a:cubicBezTo>
                    <a:cubicBezTo>
                      <a:pt x="51" y="154"/>
                      <a:pt x="51" y="154"/>
                      <a:pt x="51" y="154"/>
                    </a:cubicBezTo>
                    <a:cubicBezTo>
                      <a:pt x="49" y="153"/>
                      <a:pt x="49" y="153"/>
                      <a:pt x="49" y="153"/>
                    </a:cubicBezTo>
                    <a:cubicBezTo>
                      <a:pt x="49" y="153"/>
                      <a:pt x="49" y="153"/>
                      <a:pt x="48" y="153"/>
                    </a:cubicBezTo>
                    <a:cubicBezTo>
                      <a:pt x="47" y="154"/>
                      <a:pt x="46" y="154"/>
                      <a:pt x="45" y="154"/>
                    </a:cubicBezTo>
                    <a:cubicBezTo>
                      <a:pt x="44" y="154"/>
                      <a:pt x="43" y="153"/>
                      <a:pt x="42" y="152"/>
                    </a:cubicBezTo>
                    <a:cubicBezTo>
                      <a:pt x="40" y="154"/>
                      <a:pt x="40" y="154"/>
                      <a:pt x="40" y="154"/>
                    </a:cubicBezTo>
                    <a:cubicBezTo>
                      <a:pt x="40" y="156"/>
                      <a:pt x="40" y="156"/>
                      <a:pt x="40" y="156"/>
                    </a:cubicBezTo>
                    <a:cubicBezTo>
                      <a:pt x="42" y="156"/>
                      <a:pt x="43" y="156"/>
                      <a:pt x="44" y="156"/>
                    </a:cubicBezTo>
                    <a:cubicBezTo>
                      <a:pt x="45" y="156"/>
                      <a:pt x="45" y="156"/>
                      <a:pt x="45" y="156"/>
                    </a:cubicBezTo>
                    <a:cubicBezTo>
                      <a:pt x="45" y="154"/>
                      <a:pt x="45" y="154"/>
                      <a:pt x="45" y="154"/>
                    </a:cubicBezTo>
                    <a:cubicBezTo>
                      <a:pt x="45" y="156"/>
                      <a:pt x="45" y="156"/>
                      <a:pt x="45" y="156"/>
                    </a:cubicBezTo>
                    <a:cubicBezTo>
                      <a:pt x="45" y="156"/>
                      <a:pt x="45" y="156"/>
                      <a:pt x="45" y="156"/>
                    </a:cubicBezTo>
                    <a:cubicBezTo>
                      <a:pt x="46" y="156"/>
                      <a:pt x="47" y="155"/>
                      <a:pt x="47" y="155"/>
                    </a:cubicBezTo>
                    <a:cubicBezTo>
                      <a:pt x="48" y="154"/>
                      <a:pt x="48" y="154"/>
                      <a:pt x="49" y="152"/>
                    </a:cubicBezTo>
                    <a:cubicBezTo>
                      <a:pt x="50" y="149"/>
                      <a:pt x="52" y="144"/>
                      <a:pt x="52" y="137"/>
                    </a:cubicBezTo>
                    <a:cubicBezTo>
                      <a:pt x="52" y="133"/>
                      <a:pt x="51" y="129"/>
                      <a:pt x="50" y="125"/>
                    </a:cubicBezTo>
                    <a:cubicBezTo>
                      <a:pt x="50" y="123"/>
                      <a:pt x="49" y="120"/>
                      <a:pt x="49" y="118"/>
                    </a:cubicBezTo>
                    <a:cubicBezTo>
                      <a:pt x="49" y="117"/>
                      <a:pt x="49" y="116"/>
                      <a:pt x="50" y="115"/>
                    </a:cubicBezTo>
                    <a:cubicBezTo>
                      <a:pt x="51" y="113"/>
                      <a:pt x="52" y="112"/>
                      <a:pt x="53" y="112"/>
                    </a:cubicBezTo>
                    <a:cubicBezTo>
                      <a:pt x="53" y="112"/>
                      <a:pt x="53" y="112"/>
                      <a:pt x="53" y="112"/>
                    </a:cubicBezTo>
                    <a:cubicBezTo>
                      <a:pt x="54" y="112"/>
                      <a:pt x="54" y="111"/>
                      <a:pt x="54" y="111"/>
                    </a:cubicBezTo>
                    <a:cubicBezTo>
                      <a:pt x="55" y="110"/>
                      <a:pt x="55" y="110"/>
                      <a:pt x="55" y="109"/>
                    </a:cubicBezTo>
                    <a:cubicBezTo>
                      <a:pt x="56" y="107"/>
                      <a:pt x="56" y="104"/>
                      <a:pt x="56" y="102"/>
                    </a:cubicBezTo>
                    <a:cubicBezTo>
                      <a:pt x="56" y="100"/>
                      <a:pt x="57" y="98"/>
                      <a:pt x="57" y="96"/>
                    </a:cubicBezTo>
                    <a:cubicBezTo>
                      <a:pt x="57" y="96"/>
                      <a:pt x="57" y="96"/>
                      <a:pt x="57" y="96"/>
                    </a:cubicBezTo>
                    <a:cubicBezTo>
                      <a:pt x="57" y="87"/>
                      <a:pt x="57" y="80"/>
                      <a:pt x="56" y="75"/>
                    </a:cubicBezTo>
                    <a:cubicBezTo>
                      <a:pt x="54" y="75"/>
                      <a:pt x="54" y="75"/>
                      <a:pt x="54" y="75"/>
                    </a:cubicBezTo>
                    <a:cubicBezTo>
                      <a:pt x="56" y="75"/>
                      <a:pt x="56" y="75"/>
                      <a:pt x="56" y="75"/>
                    </a:cubicBezTo>
                    <a:cubicBezTo>
                      <a:pt x="55" y="63"/>
                      <a:pt x="47" y="52"/>
                      <a:pt x="37" y="41"/>
                    </a:cubicBezTo>
                    <a:cubicBezTo>
                      <a:pt x="28" y="31"/>
                      <a:pt x="18" y="20"/>
                      <a:pt x="13" y="12"/>
                    </a:cubicBezTo>
                    <a:cubicBezTo>
                      <a:pt x="13" y="12"/>
                      <a:pt x="13" y="12"/>
                      <a:pt x="13" y="12"/>
                    </a:cubicBezTo>
                    <a:cubicBezTo>
                      <a:pt x="10" y="7"/>
                      <a:pt x="7" y="4"/>
                      <a:pt x="4" y="1"/>
                    </a:cubicBezTo>
                    <a:cubicBezTo>
                      <a:pt x="3" y="0"/>
                      <a:pt x="2" y="0"/>
                      <a:pt x="1" y="0"/>
                    </a:cubicBezTo>
                    <a:cubicBezTo>
                      <a:pt x="0" y="1"/>
                      <a:pt x="0" y="2"/>
                      <a:pt x="1" y="3"/>
                    </a:cubicBezTo>
                    <a:moveTo>
                      <a:pt x="16" y="12"/>
                    </a:moveTo>
                    <a:cubicBezTo>
                      <a:pt x="16" y="11"/>
                      <a:pt x="16" y="11"/>
                      <a:pt x="16" y="11"/>
                    </a:cubicBezTo>
                    <a:cubicBezTo>
                      <a:pt x="14" y="12"/>
                      <a:pt x="14" y="12"/>
                      <a:pt x="14" y="12"/>
                    </a:cubicBezTo>
                    <a:cubicBezTo>
                      <a:pt x="14" y="14"/>
                      <a:pt x="14" y="14"/>
                      <a:pt x="14" y="14"/>
                    </a:cubicBezTo>
                    <a:cubicBezTo>
                      <a:pt x="17" y="15"/>
                      <a:pt x="25" y="18"/>
                      <a:pt x="33" y="21"/>
                    </a:cubicBezTo>
                    <a:cubicBezTo>
                      <a:pt x="37" y="22"/>
                      <a:pt x="41" y="23"/>
                      <a:pt x="45" y="24"/>
                    </a:cubicBezTo>
                    <a:cubicBezTo>
                      <a:pt x="49" y="25"/>
                      <a:pt x="53" y="26"/>
                      <a:pt x="56" y="26"/>
                    </a:cubicBezTo>
                    <a:cubicBezTo>
                      <a:pt x="56" y="26"/>
                      <a:pt x="57" y="26"/>
                      <a:pt x="57" y="26"/>
                    </a:cubicBezTo>
                    <a:cubicBezTo>
                      <a:pt x="61" y="26"/>
                      <a:pt x="64" y="25"/>
                      <a:pt x="67" y="24"/>
                    </a:cubicBezTo>
                    <a:cubicBezTo>
                      <a:pt x="69" y="23"/>
                      <a:pt x="71" y="23"/>
                      <a:pt x="72" y="23"/>
                    </a:cubicBezTo>
                    <a:cubicBezTo>
                      <a:pt x="73" y="23"/>
                      <a:pt x="73" y="23"/>
                      <a:pt x="73"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3" y="23"/>
                      <a:pt x="73" y="23"/>
                      <a:pt x="73" y="23"/>
                    </a:cubicBezTo>
                    <a:cubicBezTo>
                      <a:pt x="74" y="23"/>
                      <a:pt x="74" y="23"/>
                      <a:pt x="74" y="23"/>
                    </a:cubicBezTo>
                    <a:cubicBezTo>
                      <a:pt x="74" y="23"/>
                      <a:pt x="74" y="23"/>
                      <a:pt x="74" y="23"/>
                    </a:cubicBezTo>
                    <a:cubicBezTo>
                      <a:pt x="73" y="23"/>
                      <a:pt x="73" y="23"/>
                      <a:pt x="73" y="23"/>
                    </a:cubicBezTo>
                    <a:cubicBezTo>
                      <a:pt x="74" y="24"/>
                      <a:pt x="75" y="25"/>
                      <a:pt x="76" y="24"/>
                    </a:cubicBezTo>
                    <a:cubicBezTo>
                      <a:pt x="77" y="24"/>
                      <a:pt x="77" y="23"/>
                      <a:pt x="77" y="22"/>
                    </a:cubicBezTo>
                    <a:cubicBezTo>
                      <a:pt x="77" y="21"/>
                      <a:pt x="76" y="20"/>
                      <a:pt x="75" y="20"/>
                    </a:cubicBezTo>
                    <a:cubicBezTo>
                      <a:pt x="74" y="19"/>
                      <a:pt x="73" y="19"/>
                      <a:pt x="72" y="19"/>
                    </a:cubicBezTo>
                    <a:cubicBezTo>
                      <a:pt x="70" y="19"/>
                      <a:pt x="68" y="19"/>
                      <a:pt x="66" y="20"/>
                    </a:cubicBezTo>
                    <a:cubicBezTo>
                      <a:pt x="63" y="21"/>
                      <a:pt x="60" y="22"/>
                      <a:pt x="57" y="22"/>
                    </a:cubicBezTo>
                    <a:cubicBezTo>
                      <a:pt x="56" y="22"/>
                      <a:pt x="56" y="22"/>
                      <a:pt x="56" y="22"/>
                    </a:cubicBezTo>
                    <a:cubicBezTo>
                      <a:pt x="53" y="22"/>
                      <a:pt x="50" y="22"/>
                      <a:pt x="46" y="21"/>
                    </a:cubicBezTo>
                    <a:cubicBezTo>
                      <a:pt x="35" y="18"/>
                      <a:pt x="20" y="12"/>
                      <a:pt x="15" y="10"/>
                    </a:cubicBezTo>
                    <a:cubicBezTo>
                      <a:pt x="14" y="10"/>
                      <a:pt x="13" y="10"/>
                      <a:pt x="13" y="10"/>
                    </a:cubicBezTo>
                    <a:cubicBezTo>
                      <a:pt x="12" y="11"/>
                      <a:pt x="12" y="12"/>
                      <a:pt x="12" y="13"/>
                    </a:cubicBezTo>
                    <a:cubicBezTo>
                      <a:pt x="13" y="13"/>
                      <a:pt x="13" y="13"/>
                      <a:pt x="13" y="13"/>
                    </a:cubicBezTo>
                    <a:cubicBezTo>
                      <a:pt x="13" y="14"/>
                      <a:pt x="14" y="15"/>
                      <a:pt x="15" y="14"/>
                    </a:cubicBezTo>
                    <a:cubicBezTo>
                      <a:pt x="16" y="14"/>
                      <a:pt x="17" y="13"/>
                      <a:pt x="16" y="12"/>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1" name="Freeform 527">
                <a:extLst>
                  <a:ext uri="{FF2B5EF4-FFF2-40B4-BE49-F238E27FC236}">
                    <a16:creationId xmlns:a16="http://schemas.microsoft.com/office/drawing/2014/main" id="{7C44822D-A236-F639-58FC-F2BFBC257A11}"/>
                  </a:ext>
                </a:extLst>
              </p:cNvPr>
              <p:cNvSpPr>
                <a:spLocks/>
              </p:cNvSpPr>
              <p:nvPr/>
            </p:nvSpPr>
            <p:spPr bwMode="auto">
              <a:xfrm>
                <a:off x="3876" y="1962"/>
                <a:ext cx="79" cy="298"/>
              </a:xfrm>
              <a:custGeom>
                <a:avLst/>
                <a:gdLst>
                  <a:gd name="T0" fmla="*/ 44 w 38"/>
                  <a:gd name="T1" fmla="*/ 280 h 133"/>
                  <a:gd name="T2" fmla="*/ 25 w 38"/>
                  <a:gd name="T3" fmla="*/ 392 h 133"/>
                  <a:gd name="T4" fmla="*/ 8 w 38"/>
                  <a:gd name="T5" fmla="*/ 437 h 133"/>
                  <a:gd name="T6" fmla="*/ 8 w 38"/>
                  <a:gd name="T7" fmla="*/ 462 h 133"/>
                  <a:gd name="T8" fmla="*/ 17 w 38"/>
                  <a:gd name="T9" fmla="*/ 627 h 133"/>
                  <a:gd name="T10" fmla="*/ 73 w 38"/>
                  <a:gd name="T11" fmla="*/ 708 h 133"/>
                  <a:gd name="T12" fmla="*/ 143 w 38"/>
                  <a:gd name="T13" fmla="*/ 764 h 133"/>
                  <a:gd name="T14" fmla="*/ 260 w 38"/>
                  <a:gd name="T15" fmla="*/ 934 h 133"/>
                  <a:gd name="T16" fmla="*/ 260 w 38"/>
                  <a:gd name="T17" fmla="*/ 923 h 133"/>
                  <a:gd name="T18" fmla="*/ 316 w 38"/>
                  <a:gd name="T19" fmla="*/ 968 h 133"/>
                  <a:gd name="T20" fmla="*/ 289 w 38"/>
                  <a:gd name="T21" fmla="*/ 910 h 133"/>
                  <a:gd name="T22" fmla="*/ 200 w 38"/>
                  <a:gd name="T23" fmla="*/ 869 h 133"/>
                  <a:gd name="T24" fmla="*/ 133 w 38"/>
                  <a:gd name="T25" fmla="*/ 764 h 133"/>
                  <a:gd name="T26" fmla="*/ 73 w 38"/>
                  <a:gd name="T27" fmla="*/ 764 h 133"/>
                  <a:gd name="T28" fmla="*/ 143 w 38"/>
                  <a:gd name="T29" fmla="*/ 979 h 133"/>
                  <a:gd name="T30" fmla="*/ 200 w 38"/>
                  <a:gd name="T31" fmla="*/ 1125 h 133"/>
                  <a:gd name="T32" fmla="*/ 200 w 38"/>
                  <a:gd name="T33" fmla="*/ 1194 h 133"/>
                  <a:gd name="T34" fmla="*/ 225 w 38"/>
                  <a:gd name="T35" fmla="*/ 1235 h 133"/>
                  <a:gd name="T36" fmla="*/ 289 w 38"/>
                  <a:gd name="T37" fmla="*/ 1250 h 133"/>
                  <a:gd name="T38" fmla="*/ 297 w 38"/>
                  <a:gd name="T39" fmla="*/ 1351 h 133"/>
                  <a:gd name="T40" fmla="*/ 268 w 38"/>
                  <a:gd name="T41" fmla="*/ 1432 h 133"/>
                  <a:gd name="T42" fmla="*/ 308 w 38"/>
                  <a:gd name="T43" fmla="*/ 1497 h 133"/>
                  <a:gd name="T44" fmla="*/ 308 w 38"/>
                  <a:gd name="T45" fmla="*/ 1452 h 133"/>
                  <a:gd name="T46" fmla="*/ 308 w 38"/>
                  <a:gd name="T47" fmla="*/ 1461 h 133"/>
                  <a:gd name="T48" fmla="*/ 308 w 38"/>
                  <a:gd name="T49" fmla="*/ 1452 h 133"/>
                  <a:gd name="T50" fmla="*/ 333 w 38"/>
                  <a:gd name="T51" fmla="*/ 1351 h 133"/>
                  <a:gd name="T52" fmla="*/ 324 w 38"/>
                  <a:gd name="T53" fmla="*/ 1259 h 133"/>
                  <a:gd name="T54" fmla="*/ 241 w 38"/>
                  <a:gd name="T55" fmla="*/ 1214 h 133"/>
                  <a:gd name="T56" fmla="*/ 225 w 38"/>
                  <a:gd name="T57" fmla="*/ 1194 h 133"/>
                  <a:gd name="T58" fmla="*/ 225 w 38"/>
                  <a:gd name="T59" fmla="*/ 1205 h 133"/>
                  <a:gd name="T60" fmla="*/ 233 w 38"/>
                  <a:gd name="T61" fmla="*/ 1194 h 133"/>
                  <a:gd name="T62" fmla="*/ 233 w 38"/>
                  <a:gd name="T63" fmla="*/ 1161 h 133"/>
                  <a:gd name="T64" fmla="*/ 216 w 38"/>
                  <a:gd name="T65" fmla="*/ 1035 h 133"/>
                  <a:gd name="T66" fmla="*/ 108 w 38"/>
                  <a:gd name="T67" fmla="*/ 822 h 133"/>
                  <a:gd name="T68" fmla="*/ 108 w 38"/>
                  <a:gd name="T69" fmla="*/ 764 h 133"/>
                  <a:gd name="T70" fmla="*/ 125 w 38"/>
                  <a:gd name="T71" fmla="*/ 809 h 133"/>
                  <a:gd name="T72" fmla="*/ 160 w 38"/>
                  <a:gd name="T73" fmla="*/ 869 h 133"/>
                  <a:gd name="T74" fmla="*/ 308 w 38"/>
                  <a:gd name="T75" fmla="*/ 968 h 133"/>
                  <a:gd name="T76" fmla="*/ 308 w 38"/>
                  <a:gd name="T77" fmla="*/ 910 h 133"/>
                  <a:gd name="T78" fmla="*/ 241 w 38"/>
                  <a:gd name="T79" fmla="*/ 878 h 133"/>
                  <a:gd name="T80" fmla="*/ 160 w 38"/>
                  <a:gd name="T81" fmla="*/ 717 h 133"/>
                  <a:gd name="T82" fmla="*/ 108 w 38"/>
                  <a:gd name="T83" fmla="*/ 688 h 133"/>
                  <a:gd name="T84" fmla="*/ 52 w 38"/>
                  <a:gd name="T85" fmla="*/ 607 h 133"/>
                  <a:gd name="T86" fmla="*/ 52 w 38"/>
                  <a:gd name="T87" fmla="*/ 607 h 133"/>
                  <a:gd name="T88" fmla="*/ 35 w 38"/>
                  <a:gd name="T89" fmla="*/ 482 h 133"/>
                  <a:gd name="T90" fmla="*/ 64 w 38"/>
                  <a:gd name="T91" fmla="*/ 392 h 133"/>
                  <a:gd name="T92" fmla="*/ 73 w 38"/>
                  <a:gd name="T93" fmla="*/ 300 h 133"/>
                  <a:gd name="T94" fmla="*/ 125 w 38"/>
                  <a:gd name="T95" fmla="*/ 0 h 1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 h="133">
                    <a:moveTo>
                      <a:pt x="12" y="2"/>
                    </a:moveTo>
                    <a:cubicBezTo>
                      <a:pt x="13" y="4"/>
                      <a:pt x="13" y="5"/>
                      <a:pt x="13" y="7"/>
                    </a:cubicBezTo>
                    <a:cubicBezTo>
                      <a:pt x="13" y="10"/>
                      <a:pt x="12" y="12"/>
                      <a:pt x="11" y="16"/>
                    </a:cubicBezTo>
                    <a:cubicBezTo>
                      <a:pt x="9" y="19"/>
                      <a:pt x="7" y="22"/>
                      <a:pt x="5" y="25"/>
                    </a:cubicBezTo>
                    <a:cubicBezTo>
                      <a:pt x="4" y="26"/>
                      <a:pt x="3" y="27"/>
                      <a:pt x="3" y="28"/>
                    </a:cubicBezTo>
                    <a:cubicBezTo>
                      <a:pt x="2" y="29"/>
                      <a:pt x="2" y="30"/>
                      <a:pt x="2" y="31"/>
                    </a:cubicBezTo>
                    <a:cubicBezTo>
                      <a:pt x="2" y="32"/>
                      <a:pt x="2" y="32"/>
                      <a:pt x="2" y="33"/>
                    </a:cubicBezTo>
                    <a:cubicBezTo>
                      <a:pt x="3" y="34"/>
                      <a:pt x="3" y="34"/>
                      <a:pt x="3" y="35"/>
                    </a:cubicBezTo>
                    <a:cubicBezTo>
                      <a:pt x="3" y="35"/>
                      <a:pt x="2" y="36"/>
                      <a:pt x="2" y="37"/>
                    </a:cubicBezTo>
                    <a:cubicBezTo>
                      <a:pt x="2" y="38"/>
                      <a:pt x="2" y="38"/>
                      <a:pt x="1" y="39"/>
                    </a:cubicBezTo>
                    <a:cubicBezTo>
                      <a:pt x="2" y="39"/>
                      <a:pt x="2" y="39"/>
                      <a:pt x="2" y="39"/>
                    </a:cubicBezTo>
                    <a:cubicBezTo>
                      <a:pt x="1" y="39"/>
                      <a:pt x="1" y="39"/>
                      <a:pt x="1" y="39"/>
                    </a:cubicBezTo>
                    <a:cubicBezTo>
                      <a:pt x="1" y="39"/>
                      <a:pt x="1" y="39"/>
                      <a:pt x="1" y="39"/>
                    </a:cubicBezTo>
                    <a:cubicBezTo>
                      <a:pt x="2" y="39"/>
                      <a:pt x="2" y="39"/>
                      <a:pt x="2" y="39"/>
                    </a:cubicBezTo>
                    <a:cubicBezTo>
                      <a:pt x="1" y="39"/>
                      <a:pt x="1" y="39"/>
                      <a:pt x="1" y="39"/>
                    </a:cubicBezTo>
                    <a:cubicBezTo>
                      <a:pt x="1" y="40"/>
                      <a:pt x="1" y="40"/>
                      <a:pt x="1" y="41"/>
                    </a:cubicBezTo>
                    <a:cubicBezTo>
                      <a:pt x="0" y="43"/>
                      <a:pt x="0" y="44"/>
                      <a:pt x="0" y="46"/>
                    </a:cubicBezTo>
                    <a:cubicBezTo>
                      <a:pt x="0" y="46"/>
                      <a:pt x="0" y="47"/>
                      <a:pt x="0" y="47"/>
                    </a:cubicBezTo>
                    <a:cubicBezTo>
                      <a:pt x="0" y="49"/>
                      <a:pt x="0" y="51"/>
                      <a:pt x="1" y="53"/>
                    </a:cubicBezTo>
                    <a:cubicBezTo>
                      <a:pt x="1" y="54"/>
                      <a:pt x="2" y="55"/>
                      <a:pt x="2" y="56"/>
                    </a:cubicBezTo>
                    <a:cubicBezTo>
                      <a:pt x="3" y="56"/>
                      <a:pt x="3" y="57"/>
                      <a:pt x="4" y="57"/>
                    </a:cubicBezTo>
                    <a:cubicBezTo>
                      <a:pt x="5" y="58"/>
                      <a:pt x="6" y="59"/>
                      <a:pt x="7" y="59"/>
                    </a:cubicBezTo>
                    <a:cubicBezTo>
                      <a:pt x="7" y="60"/>
                      <a:pt x="8" y="61"/>
                      <a:pt x="8" y="62"/>
                    </a:cubicBezTo>
                    <a:cubicBezTo>
                      <a:pt x="8" y="63"/>
                      <a:pt x="8" y="63"/>
                      <a:pt x="8" y="63"/>
                    </a:cubicBezTo>
                    <a:cubicBezTo>
                      <a:pt x="11" y="65"/>
                      <a:pt x="13" y="67"/>
                      <a:pt x="15" y="68"/>
                    </a:cubicBezTo>
                    <a:cubicBezTo>
                      <a:pt x="16" y="68"/>
                      <a:pt x="16" y="68"/>
                      <a:pt x="16" y="68"/>
                    </a:cubicBezTo>
                    <a:cubicBezTo>
                      <a:pt x="17" y="66"/>
                      <a:pt x="17" y="66"/>
                      <a:pt x="17" y="66"/>
                    </a:cubicBezTo>
                    <a:cubicBezTo>
                      <a:pt x="16" y="68"/>
                      <a:pt x="16" y="68"/>
                      <a:pt x="16" y="68"/>
                    </a:cubicBezTo>
                    <a:cubicBezTo>
                      <a:pt x="17" y="69"/>
                      <a:pt x="19" y="70"/>
                      <a:pt x="20" y="72"/>
                    </a:cubicBezTo>
                    <a:cubicBezTo>
                      <a:pt x="22" y="73"/>
                      <a:pt x="23" y="75"/>
                      <a:pt x="23" y="77"/>
                    </a:cubicBezTo>
                    <a:cubicBezTo>
                      <a:pt x="23" y="78"/>
                      <a:pt x="23" y="79"/>
                      <a:pt x="24" y="81"/>
                    </a:cubicBezTo>
                    <a:cubicBezTo>
                      <a:pt x="25" y="82"/>
                      <a:pt x="27" y="83"/>
                      <a:pt x="29" y="83"/>
                    </a:cubicBezTo>
                    <a:cubicBezTo>
                      <a:pt x="29" y="82"/>
                      <a:pt x="29" y="82"/>
                      <a:pt x="29" y="82"/>
                    </a:cubicBezTo>
                    <a:cubicBezTo>
                      <a:pt x="29" y="83"/>
                      <a:pt x="29" y="83"/>
                      <a:pt x="29" y="83"/>
                    </a:cubicBezTo>
                    <a:cubicBezTo>
                      <a:pt x="29" y="83"/>
                      <a:pt x="29" y="83"/>
                      <a:pt x="29" y="83"/>
                    </a:cubicBezTo>
                    <a:cubicBezTo>
                      <a:pt x="29" y="82"/>
                      <a:pt x="29" y="82"/>
                      <a:pt x="29" y="82"/>
                    </a:cubicBezTo>
                    <a:cubicBezTo>
                      <a:pt x="29" y="83"/>
                      <a:pt x="29" y="83"/>
                      <a:pt x="29" y="83"/>
                    </a:cubicBezTo>
                    <a:cubicBezTo>
                      <a:pt x="29" y="83"/>
                      <a:pt x="29" y="83"/>
                      <a:pt x="30" y="84"/>
                    </a:cubicBezTo>
                    <a:cubicBezTo>
                      <a:pt x="31" y="84"/>
                      <a:pt x="32" y="85"/>
                      <a:pt x="33" y="85"/>
                    </a:cubicBezTo>
                    <a:cubicBezTo>
                      <a:pt x="34" y="86"/>
                      <a:pt x="35" y="86"/>
                      <a:pt x="35" y="86"/>
                    </a:cubicBezTo>
                    <a:cubicBezTo>
                      <a:pt x="36" y="85"/>
                      <a:pt x="36" y="85"/>
                      <a:pt x="36" y="85"/>
                    </a:cubicBezTo>
                    <a:cubicBezTo>
                      <a:pt x="37" y="83"/>
                      <a:pt x="37" y="83"/>
                      <a:pt x="37" y="83"/>
                    </a:cubicBezTo>
                    <a:cubicBezTo>
                      <a:pt x="37" y="83"/>
                      <a:pt x="36" y="82"/>
                      <a:pt x="35" y="82"/>
                    </a:cubicBezTo>
                    <a:cubicBezTo>
                      <a:pt x="34" y="82"/>
                      <a:pt x="33" y="81"/>
                      <a:pt x="32" y="81"/>
                    </a:cubicBezTo>
                    <a:cubicBezTo>
                      <a:pt x="31" y="81"/>
                      <a:pt x="30" y="81"/>
                      <a:pt x="29" y="81"/>
                    </a:cubicBezTo>
                    <a:cubicBezTo>
                      <a:pt x="28" y="81"/>
                      <a:pt x="26" y="80"/>
                      <a:pt x="24" y="80"/>
                    </a:cubicBezTo>
                    <a:cubicBezTo>
                      <a:pt x="24" y="79"/>
                      <a:pt x="23" y="79"/>
                      <a:pt x="23" y="79"/>
                    </a:cubicBezTo>
                    <a:cubicBezTo>
                      <a:pt x="23" y="78"/>
                      <a:pt x="22" y="78"/>
                      <a:pt x="22" y="77"/>
                    </a:cubicBezTo>
                    <a:cubicBezTo>
                      <a:pt x="22" y="75"/>
                      <a:pt x="21" y="73"/>
                      <a:pt x="20" y="72"/>
                    </a:cubicBezTo>
                    <a:cubicBezTo>
                      <a:pt x="19" y="70"/>
                      <a:pt x="18" y="69"/>
                      <a:pt x="16" y="68"/>
                    </a:cubicBezTo>
                    <a:cubicBezTo>
                      <a:pt x="16" y="68"/>
                      <a:pt x="16" y="68"/>
                      <a:pt x="16" y="68"/>
                    </a:cubicBezTo>
                    <a:cubicBezTo>
                      <a:pt x="15" y="68"/>
                      <a:pt x="15" y="68"/>
                      <a:pt x="15" y="68"/>
                    </a:cubicBezTo>
                    <a:cubicBezTo>
                      <a:pt x="14" y="67"/>
                      <a:pt x="13" y="67"/>
                      <a:pt x="11" y="66"/>
                    </a:cubicBezTo>
                    <a:cubicBezTo>
                      <a:pt x="11" y="65"/>
                      <a:pt x="10" y="65"/>
                      <a:pt x="9" y="66"/>
                    </a:cubicBezTo>
                    <a:cubicBezTo>
                      <a:pt x="9" y="66"/>
                      <a:pt x="8" y="67"/>
                      <a:pt x="8" y="67"/>
                    </a:cubicBezTo>
                    <a:cubicBezTo>
                      <a:pt x="8" y="68"/>
                      <a:pt x="8" y="68"/>
                      <a:pt x="8" y="68"/>
                    </a:cubicBezTo>
                    <a:cubicBezTo>
                      <a:pt x="8" y="68"/>
                      <a:pt x="8" y="68"/>
                      <a:pt x="8" y="68"/>
                    </a:cubicBezTo>
                    <a:cubicBezTo>
                      <a:pt x="8" y="73"/>
                      <a:pt x="8" y="73"/>
                      <a:pt x="8" y="73"/>
                    </a:cubicBezTo>
                    <a:cubicBezTo>
                      <a:pt x="8" y="73"/>
                      <a:pt x="8" y="73"/>
                      <a:pt x="8" y="73"/>
                    </a:cubicBezTo>
                    <a:cubicBezTo>
                      <a:pt x="8" y="79"/>
                      <a:pt x="11" y="84"/>
                      <a:pt x="16" y="87"/>
                    </a:cubicBezTo>
                    <a:cubicBezTo>
                      <a:pt x="18" y="89"/>
                      <a:pt x="19" y="91"/>
                      <a:pt x="20" y="94"/>
                    </a:cubicBezTo>
                    <a:cubicBezTo>
                      <a:pt x="21" y="96"/>
                      <a:pt x="22" y="99"/>
                      <a:pt x="22" y="101"/>
                    </a:cubicBezTo>
                    <a:cubicBezTo>
                      <a:pt x="24" y="100"/>
                      <a:pt x="24" y="100"/>
                      <a:pt x="24" y="100"/>
                    </a:cubicBezTo>
                    <a:cubicBezTo>
                      <a:pt x="22" y="100"/>
                      <a:pt x="22" y="100"/>
                      <a:pt x="22" y="100"/>
                    </a:cubicBezTo>
                    <a:cubicBezTo>
                      <a:pt x="22" y="103"/>
                      <a:pt x="22" y="103"/>
                      <a:pt x="22" y="103"/>
                    </a:cubicBezTo>
                    <a:cubicBezTo>
                      <a:pt x="24" y="103"/>
                      <a:pt x="24" y="103"/>
                      <a:pt x="24" y="103"/>
                    </a:cubicBezTo>
                    <a:cubicBezTo>
                      <a:pt x="22" y="103"/>
                      <a:pt x="22" y="103"/>
                      <a:pt x="22" y="103"/>
                    </a:cubicBezTo>
                    <a:cubicBezTo>
                      <a:pt x="22" y="104"/>
                      <a:pt x="22" y="105"/>
                      <a:pt x="22" y="106"/>
                    </a:cubicBezTo>
                    <a:cubicBezTo>
                      <a:pt x="22" y="107"/>
                      <a:pt x="22" y="107"/>
                      <a:pt x="22" y="108"/>
                    </a:cubicBezTo>
                    <a:cubicBezTo>
                      <a:pt x="23" y="109"/>
                      <a:pt x="23" y="109"/>
                      <a:pt x="23" y="109"/>
                    </a:cubicBezTo>
                    <a:cubicBezTo>
                      <a:pt x="23" y="109"/>
                      <a:pt x="24" y="110"/>
                      <a:pt x="24" y="110"/>
                    </a:cubicBezTo>
                    <a:cubicBezTo>
                      <a:pt x="25" y="110"/>
                      <a:pt x="25" y="110"/>
                      <a:pt x="25" y="110"/>
                    </a:cubicBezTo>
                    <a:cubicBezTo>
                      <a:pt x="27" y="110"/>
                      <a:pt x="27" y="110"/>
                      <a:pt x="27" y="110"/>
                    </a:cubicBezTo>
                    <a:cubicBezTo>
                      <a:pt x="27" y="110"/>
                      <a:pt x="27" y="110"/>
                      <a:pt x="27" y="110"/>
                    </a:cubicBezTo>
                    <a:cubicBezTo>
                      <a:pt x="28" y="110"/>
                      <a:pt x="30" y="110"/>
                      <a:pt x="31" y="110"/>
                    </a:cubicBezTo>
                    <a:cubicBezTo>
                      <a:pt x="31" y="111"/>
                      <a:pt x="31" y="111"/>
                      <a:pt x="32" y="111"/>
                    </a:cubicBezTo>
                    <a:cubicBezTo>
                      <a:pt x="32" y="112"/>
                      <a:pt x="32" y="112"/>
                      <a:pt x="33" y="113"/>
                    </a:cubicBezTo>
                    <a:cubicBezTo>
                      <a:pt x="33" y="113"/>
                      <a:pt x="33" y="113"/>
                      <a:pt x="33" y="114"/>
                    </a:cubicBezTo>
                    <a:cubicBezTo>
                      <a:pt x="33" y="115"/>
                      <a:pt x="33" y="117"/>
                      <a:pt x="33" y="118"/>
                    </a:cubicBezTo>
                    <a:cubicBezTo>
                      <a:pt x="33" y="119"/>
                      <a:pt x="33" y="120"/>
                      <a:pt x="33" y="120"/>
                    </a:cubicBezTo>
                    <a:cubicBezTo>
                      <a:pt x="35" y="120"/>
                      <a:pt x="35" y="120"/>
                      <a:pt x="35" y="120"/>
                    </a:cubicBezTo>
                    <a:cubicBezTo>
                      <a:pt x="33" y="119"/>
                      <a:pt x="33" y="119"/>
                      <a:pt x="33" y="119"/>
                    </a:cubicBezTo>
                    <a:cubicBezTo>
                      <a:pt x="32" y="121"/>
                      <a:pt x="32" y="122"/>
                      <a:pt x="31" y="123"/>
                    </a:cubicBezTo>
                    <a:cubicBezTo>
                      <a:pt x="31" y="124"/>
                      <a:pt x="30" y="125"/>
                      <a:pt x="30" y="127"/>
                    </a:cubicBezTo>
                    <a:cubicBezTo>
                      <a:pt x="30" y="128"/>
                      <a:pt x="30" y="128"/>
                      <a:pt x="30" y="129"/>
                    </a:cubicBezTo>
                    <a:cubicBezTo>
                      <a:pt x="30" y="130"/>
                      <a:pt x="30" y="131"/>
                      <a:pt x="31" y="132"/>
                    </a:cubicBezTo>
                    <a:cubicBezTo>
                      <a:pt x="31" y="133"/>
                      <a:pt x="32" y="133"/>
                      <a:pt x="32" y="133"/>
                    </a:cubicBezTo>
                    <a:cubicBezTo>
                      <a:pt x="33" y="133"/>
                      <a:pt x="34" y="133"/>
                      <a:pt x="34" y="133"/>
                    </a:cubicBezTo>
                    <a:cubicBezTo>
                      <a:pt x="35" y="133"/>
                      <a:pt x="35" y="133"/>
                      <a:pt x="35" y="133"/>
                    </a:cubicBezTo>
                    <a:cubicBezTo>
                      <a:pt x="37" y="133"/>
                      <a:pt x="37" y="132"/>
                      <a:pt x="37" y="131"/>
                    </a:cubicBezTo>
                    <a:cubicBezTo>
                      <a:pt x="37" y="130"/>
                      <a:pt x="36" y="129"/>
                      <a:pt x="35" y="129"/>
                    </a:cubicBezTo>
                    <a:cubicBezTo>
                      <a:pt x="34" y="129"/>
                      <a:pt x="34" y="129"/>
                      <a:pt x="34" y="129"/>
                    </a:cubicBezTo>
                    <a:cubicBezTo>
                      <a:pt x="34" y="129"/>
                      <a:pt x="34" y="129"/>
                      <a:pt x="34" y="129"/>
                    </a:cubicBezTo>
                    <a:cubicBezTo>
                      <a:pt x="34" y="129"/>
                      <a:pt x="34" y="129"/>
                      <a:pt x="34" y="129"/>
                    </a:cubicBezTo>
                    <a:cubicBezTo>
                      <a:pt x="33" y="130"/>
                      <a:pt x="33" y="130"/>
                      <a:pt x="33" y="130"/>
                    </a:cubicBezTo>
                    <a:cubicBezTo>
                      <a:pt x="34" y="130"/>
                      <a:pt x="34" y="130"/>
                      <a:pt x="34" y="130"/>
                    </a:cubicBezTo>
                    <a:cubicBezTo>
                      <a:pt x="34" y="129"/>
                      <a:pt x="34" y="129"/>
                      <a:pt x="34" y="129"/>
                    </a:cubicBezTo>
                    <a:cubicBezTo>
                      <a:pt x="33" y="130"/>
                      <a:pt x="33" y="130"/>
                      <a:pt x="33" y="130"/>
                    </a:cubicBezTo>
                    <a:cubicBezTo>
                      <a:pt x="34" y="130"/>
                      <a:pt x="34" y="130"/>
                      <a:pt x="34" y="130"/>
                    </a:cubicBezTo>
                    <a:cubicBezTo>
                      <a:pt x="34" y="130"/>
                      <a:pt x="34" y="129"/>
                      <a:pt x="34" y="129"/>
                    </a:cubicBezTo>
                    <a:cubicBezTo>
                      <a:pt x="34" y="129"/>
                      <a:pt x="34" y="128"/>
                      <a:pt x="34" y="128"/>
                    </a:cubicBezTo>
                    <a:cubicBezTo>
                      <a:pt x="34" y="127"/>
                      <a:pt x="34" y="126"/>
                      <a:pt x="35" y="125"/>
                    </a:cubicBezTo>
                    <a:cubicBezTo>
                      <a:pt x="36" y="123"/>
                      <a:pt x="36" y="122"/>
                      <a:pt x="37" y="120"/>
                    </a:cubicBezTo>
                    <a:cubicBezTo>
                      <a:pt x="37" y="120"/>
                      <a:pt x="37" y="120"/>
                      <a:pt x="37" y="120"/>
                    </a:cubicBezTo>
                    <a:cubicBezTo>
                      <a:pt x="37" y="120"/>
                      <a:pt x="37" y="119"/>
                      <a:pt x="37" y="118"/>
                    </a:cubicBezTo>
                    <a:cubicBezTo>
                      <a:pt x="37" y="118"/>
                      <a:pt x="37" y="116"/>
                      <a:pt x="37" y="115"/>
                    </a:cubicBezTo>
                    <a:cubicBezTo>
                      <a:pt x="37" y="115"/>
                      <a:pt x="37" y="114"/>
                      <a:pt x="37" y="114"/>
                    </a:cubicBezTo>
                    <a:cubicBezTo>
                      <a:pt x="37" y="113"/>
                      <a:pt x="37" y="113"/>
                      <a:pt x="36" y="112"/>
                    </a:cubicBezTo>
                    <a:cubicBezTo>
                      <a:pt x="36" y="111"/>
                      <a:pt x="36" y="110"/>
                      <a:pt x="35" y="109"/>
                    </a:cubicBezTo>
                    <a:cubicBezTo>
                      <a:pt x="34" y="107"/>
                      <a:pt x="32" y="107"/>
                      <a:pt x="31" y="106"/>
                    </a:cubicBezTo>
                    <a:cubicBezTo>
                      <a:pt x="29" y="106"/>
                      <a:pt x="28" y="106"/>
                      <a:pt x="27" y="106"/>
                    </a:cubicBezTo>
                    <a:cubicBezTo>
                      <a:pt x="27" y="108"/>
                      <a:pt x="27" y="108"/>
                      <a:pt x="27" y="108"/>
                    </a:cubicBezTo>
                    <a:cubicBezTo>
                      <a:pt x="27" y="106"/>
                      <a:pt x="27" y="106"/>
                      <a:pt x="27" y="106"/>
                    </a:cubicBezTo>
                    <a:cubicBezTo>
                      <a:pt x="25" y="106"/>
                      <a:pt x="25" y="106"/>
                      <a:pt x="25" y="106"/>
                    </a:cubicBezTo>
                    <a:cubicBezTo>
                      <a:pt x="25" y="108"/>
                      <a:pt x="25" y="108"/>
                      <a:pt x="25" y="108"/>
                    </a:cubicBezTo>
                    <a:cubicBezTo>
                      <a:pt x="25" y="106"/>
                      <a:pt x="25" y="106"/>
                      <a:pt x="25" y="106"/>
                    </a:cubicBezTo>
                    <a:cubicBezTo>
                      <a:pt x="25" y="107"/>
                      <a:pt x="25" y="107"/>
                      <a:pt x="25" y="107"/>
                    </a:cubicBezTo>
                    <a:cubicBezTo>
                      <a:pt x="26" y="106"/>
                      <a:pt x="26" y="106"/>
                      <a:pt x="26" y="106"/>
                    </a:cubicBezTo>
                    <a:cubicBezTo>
                      <a:pt x="26" y="106"/>
                      <a:pt x="25" y="106"/>
                      <a:pt x="25" y="106"/>
                    </a:cubicBezTo>
                    <a:cubicBezTo>
                      <a:pt x="25" y="107"/>
                      <a:pt x="25" y="107"/>
                      <a:pt x="25" y="107"/>
                    </a:cubicBezTo>
                    <a:cubicBezTo>
                      <a:pt x="26" y="106"/>
                      <a:pt x="26" y="106"/>
                      <a:pt x="26" y="106"/>
                    </a:cubicBezTo>
                    <a:cubicBezTo>
                      <a:pt x="25" y="107"/>
                      <a:pt x="25" y="107"/>
                      <a:pt x="25" y="107"/>
                    </a:cubicBezTo>
                    <a:cubicBezTo>
                      <a:pt x="26" y="107"/>
                      <a:pt x="26" y="107"/>
                      <a:pt x="26" y="107"/>
                    </a:cubicBezTo>
                    <a:cubicBezTo>
                      <a:pt x="26" y="106"/>
                      <a:pt x="26" y="106"/>
                      <a:pt x="26" y="106"/>
                    </a:cubicBezTo>
                    <a:cubicBezTo>
                      <a:pt x="25" y="107"/>
                      <a:pt x="25" y="107"/>
                      <a:pt x="25" y="107"/>
                    </a:cubicBezTo>
                    <a:cubicBezTo>
                      <a:pt x="26" y="107"/>
                      <a:pt x="26" y="107"/>
                      <a:pt x="26" y="107"/>
                    </a:cubicBezTo>
                    <a:cubicBezTo>
                      <a:pt x="26" y="107"/>
                      <a:pt x="26" y="106"/>
                      <a:pt x="26" y="105"/>
                    </a:cubicBezTo>
                    <a:cubicBezTo>
                      <a:pt x="26" y="104"/>
                      <a:pt x="26" y="103"/>
                      <a:pt x="26" y="103"/>
                    </a:cubicBezTo>
                    <a:cubicBezTo>
                      <a:pt x="26" y="103"/>
                      <a:pt x="26" y="103"/>
                      <a:pt x="26" y="103"/>
                    </a:cubicBezTo>
                    <a:cubicBezTo>
                      <a:pt x="26" y="100"/>
                      <a:pt x="26" y="100"/>
                      <a:pt x="26" y="100"/>
                    </a:cubicBezTo>
                    <a:cubicBezTo>
                      <a:pt x="26" y="100"/>
                      <a:pt x="26" y="100"/>
                      <a:pt x="26" y="100"/>
                    </a:cubicBezTo>
                    <a:cubicBezTo>
                      <a:pt x="26" y="98"/>
                      <a:pt x="25" y="95"/>
                      <a:pt x="24" y="92"/>
                    </a:cubicBezTo>
                    <a:cubicBezTo>
                      <a:pt x="23" y="89"/>
                      <a:pt x="21" y="86"/>
                      <a:pt x="18" y="84"/>
                    </a:cubicBezTo>
                    <a:cubicBezTo>
                      <a:pt x="14" y="81"/>
                      <a:pt x="12" y="78"/>
                      <a:pt x="12" y="73"/>
                    </a:cubicBezTo>
                    <a:cubicBezTo>
                      <a:pt x="10" y="73"/>
                      <a:pt x="10" y="73"/>
                      <a:pt x="10" y="73"/>
                    </a:cubicBezTo>
                    <a:cubicBezTo>
                      <a:pt x="12" y="73"/>
                      <a:pt x="12" y="73"/>
                      <a:pt x="12" y="73"/>
                    </a:cubicBezTo>
                    <a:cubicBezTo>
                      <a:pt x="12" y="68"/>
                      <a:pt x="12" y="68"/>
                      <a:pt x="12" y="68"/>
                    </a:cubicBezTo>
                    <a:cubicBezTo>
                      <a:pt x="10" y="68"/>
                      <a:pt x="10" y="68"/>
                      <a:pt x="10" y="68"/>
                    </a:cubicBezTo>
                    <a:cubicBezTo>
                      <a:pt x="12" y="68"/>
                      <a:pt x="12" y="68"/>
                      <a:pt x="12" y="68"/>
                    </a:cubicBezTo>
                    <a:cubicBezTo>
                      <a:pt x="12" y="68"/>
                      <a:pt x="12" y="68"/>
                      <a:pt x="12" y="68"/>
                    </a:cubicBezTo>
                    <a:cubicBezTo>
                      <a:pt x="10" y="67"/>
                      <a:pt x="10" y="67"/>
                      <a:pt x="10" y="67"/>
                    </a:cubicBezTo>
                    <a:cubicBezTo>
                      <a:pt x="9" y="69"/>
                      <a:pt x="9" y="69"/>
                      <a:pt x="9" y="69"/>
                    </a:cubicBezTo>
                    <a:cubicBezTo>
                      <a:pt x="11" y="70"/>
                      <a:pt x="12" y="71"/>
                      <a:pt x="14" y="72"/>
                    </a:cubicBezTo>
                    <a:cubicBezTo>
                      <a:pt x="14" y="72"/>
                      <a:pt x="14" y="72"/>
                      <a:pt x="14" y="72"/>
                    </a:cubicBezTo>
                    <a:cubicBezTo>
                      <a:pt x="15" y="70"/>
                      <a:pt x="15" y="70"/>
                      <a:pt x="15" y="70"/>
                    </a:cubicBezTo>
                    <a:cubicBezTo>
                      <a:pt x="14" y="72"/>
                      <a:pt x="14" y="72"/>
                      <a:pt x="14" y="72"/>
                    </a:cubicBezTo>
                    <a:cubicBezTo>
                      <a:pt x="15" y="72"/>
                      <a:pt x="16" y="73"/>
                      <a:pt x="17" y="74"/>
                    </a:cubicBezTo>
                    <a:cubicBezTo>
                      <a:pt x="18" y="75"/>
                      <a:pt x="18" y="77"/>
                      <a:pt x="18" y="77"/>
                    </a:cubicBezTo>
                    <a:cubicBezTo>
                      <a:pt x="18" y="79"/>
                      <a:pt x="19" y="81"/>
                      <a:pt x="21" y="82"/>
                    </a:cubicBezTo>
                    <a:cubicBezTo>
                      <a:pt x="22" y="84"/>
                      <a:pt x="25" y="84"/>
                      <a:pt x="27" y="85"/>
                    </a:cubicBezTo>
                    <a:cubicBezTo>
                      <a:pt x="29" y="85"/>
                      <a:pt x="31" y="85"/>
                      <a:pt x="32" y="85"/>
                    </a:cubicBezTo>
                    <a:cubicBezTo>
                      <a:pt x="32" y="85"/>
                      <a:pt x="33" y="86"/>
                      <a:pt x="34" y="86"/>
                    </a:cubicBezTo>
                    <a:cubicBezTo>
                      <a:pt x="35" y="86"/>
                      <a:pt x="36" y="86"/>
                      <a:pt x="36" y="86"/>
                    </a:cubicBezTo>
                    <a:cubicBezTo>
                      <a:pt x="37" y="87"/>
                      <a:pt x="38" y="86"/>
                      <a:pt x="38" y="85"/>
                    </a:cubicBezTo>
                    <a:cubicBezTo>
                      <a:pt x="38" y="84"/>
                      <a:pt x="38" y="83"/>
                      <a:pt x="37" y="83"/>
                    </a:cubicBezTo>
                    <a:cubicBezTo>
                      <a:pt x="37" y="83"/>
                      <a:pt x="36" y="82"/>
                      <a:pt x="34" y="81"/>
                    </a:cubicBezTo>
                    <a:cubicBezTo>
                      <a:pt x="33" y="81"/>
                      <a:pt x="32" y="80"/>
                      <a:pt x="31" y="80"/>
                    </a:cubicBezTo>
                    <a:cubicBezTo>
                      <a:pt x="31" y="80"/>
                      <a:pt x="31" y="80"/>
                      <a:pt x="30" y="79"/>
                    </a:cubicBezTo>
                    <a:cubicBezTo>
                      <a:pt x="30" y="79"/>
                      <a:pt x="30" y="79"/>
                      <a:pt x="29" y="79"/>
                    </a:cubicBezTo>
                    <a:cubicBezTo>
                      <a:pt x="28" y="79"/>
                      <a:pt x="27" y="78"/>
                      <a:pt x="27" y="78"/>
                    </a:cubicBezTo>
                    <a:cubicBezTo>
                      <a:pt x="27" y="78"/>
                      <a:pt x="27" y="77"/>
                      <a:pt x="27" y="77"/>
                    </a:cubicBezTo>
                    <a:cubicBezTo>
                      <a:pt x="27" y="74"/>
                      <a:pt x="25" y="71"/>
                      <a:pt x="24" y="69"/>
                    </a:cubicBezTo>
                    <a:cubicBezTo>
                      <a:pt x="22" y="67"/>
                      <a:pt x="20" y="65"/>
                      <a:pt x="18" y="64"/>
                    </a:cubicBezTo>
                    <a:cubicBezTo>
                      <a:pt x="18" y="64"/>
                      <a:pt x="18" y="64"/>
                      <a:pt x="18" y="64"/>
                    </a:cubicBezTo>
                    <a:cubicBezTo>
                      <a:pt x="17" y="64"/>
                      <a:pt x="17" y="64"/>
                      <a:pt x="17" y="64"/>
                    </a:cubicBezTo>
                    <a:cubicBezTo>
                      <a:pt x="15" y="63"/>
                      <a:pt x="13" y="62"/>
                      <a:pt x="11" y="60"/>
                    </a:cubicBezTo>
                    <a:cubicBezTo>
                      <a:pt x="10" y="61"/>
                      <a:pt x="10" y="61"/>
                      <a:pt x="10" y="61"/>
                    </a:cubicBezTo>
                    <a:cubicBezTo>
                      <a:pt x="12" y="61"/>
                      <a:pt x="12" y="61"/>
                      <a:pt x="12" y="61"/>
                    </a:cubicBezTo>
                    <a:cubicBezTo>
                      <a:pt x="11" y="59"/>
                      <a:pt x="11" y="58"/>
                      <a:pt x="10" y="57"/>
                    </a:cubicBezTo>
                    <a:cubicBezTo>
                      <a:pt x="9" y="56"/>
                      <a:pt x="7"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5" y="53"/>
                      <a:pt x="5" y="52"/>
                      <a:pt x="4" y="51"/>
                    </a:cubicBezTo>
                    <a:cubicBezTo>
                      <a:pt x="4" y="50"/>
                      <a:pt x="4" y="48"/>
                      <a:pt x="4" y="47"/>
                    </a:cubicBezTo>
                    <a:cubicBezTo>
                      <a:pt x="4" y="46"/>
                      <a:pt x="4" y="46"/>
                      <a:pt x="4" y="46"/>
                    </a:cubicBezTo>
                    <a:cubicBezTo>
                      <a:pt x="4" y="45"/>
                      <a:pt x="4" y="44"/>
                      <a:pt x="4" y="43"/>
                    </a:cubicBezTo>
                    <a:cubicBezTo>
                      <a:pt x="5" y="42"/>
                      <a:pt x="5" y="42"/>
                      <a:pt x="5" y="41"/>
                    </a:cubicBezTo>
                    <a:cubicBezTo>
                      <a:pt x="5" y="41"/>
                      <a:pt x="5" y="41"/>
                      <a:pt x="5" y="40"/>
                    </a:cubicBezTo>
                    <a:cubicBezTo>
                      <a:pt x="6" y="40"/>
                      <a:pt x="6" y="39"/>
                      <a:pt x="6" y="38"/>
                    </a:cubicBezTo>
                    <a:cubicBezTo>
                      <a:pt x="6" y="37"/>
                      <a:pt x="7" y="36"/>
                      <a:pt x="7" y="35"/>
                    </a:cubicBezTo>
                    <a:cubicBezTo>
                      <a:pt x="7" y="34"/>
                      <a:pt x="7" y="33"/>
                      <a:pt x="6" y="32"/>
                    </a:cubicBezTo>
                    <a:cubicBezTo>
                      <a:pt x="6" y="32"/>
                      <a:pt x="6" y="31"/>
                      <a:pt x="6" y="31"/>
                    </a:cubicBezTo>
                    <a:cubicBezTo>
                      <a:pt x="6" y="31"/>
                      <a:pt x="6" y="30"/>
                      <a:pt x="6" y="30"/>
                    </a:cubicBezTo>
                    <a:cubicBezTo>
                      <a:pt x="7" y="29"/>
                      <a:pt x="7" y="28"/>
                      <a:pt x="8" y="27"/>
                    </a:cubicBezTo>
                    <a:cubicBezTo>
                      <a:pt x="10" y="24"/>
                      <a:pt x="12" y="21"/>
                      <a:pt x="14" y="18"/>
                    </a:cubicBezTo>
                    <a:cubicBezTo>
                      <a:pt x="16" y="14"/>
                      <a:pt x="17" y="10"/>
                      <a:pt x="17" y="7"/>
                    </a:cubicBezTo>
                    <a:cubicBezTo>
                      <a:pt x="17" y="5"/>
                      <a:pt x="17" y="3"/>
                      <a:pt x="16" y="1"/>
                    </a:cubicBezTo>
                    <a:cubicBezTo>
                      <a:pt x="16" y="0"/>
                      <a:pt x="15" y="0"/>
                      <a:pt x="14" y="0"/>
                    </a:cubicBezTo>
                    <a:cubicBezTo>
                      <a:pt x="13" y="0"/>
                      <a:pt x="12" y="1"/>
                      <a:pt x="12" y="2"/>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2" name="Freeform 528">
                <a:extLst>
                  <a:ext uri="{FF2B5EF4-FFF2-40B4-BE49-F238E27FC236}">
                    <a16:creationId xmlns:a16="http://schemas.microsoft.com/office/drawing/2014/main" id="{DBCC8C60-86F5-F40D-C495-8BE8A81AE5FF}"/>
                  </a:ext>
                </a:extLst>
              </p:cNvPr>
              <p:cNvSpPr>
                <a:spLocks/>
              </p:cNvSpPr>
              <p:nvPr/>
            </p:nvSpPr>
            <p:spPr bwMode="auto">
              <a:xfrm>
                <a:off x="3827" y="1922"/>
                <a:ext cx="126" cy="340"/>
              </a:xfrm>
              <a:custGeom>
                <a:avLst/>
                <a:gdLst>
                  <a:gd name="T0" fmla="*/ 498 w 60"/>
                  <a:gd name="T1" fmla="*/ 1590 h 152"/>
                  <a:gd name="T2" fmla="*/ 512 w 60"/>
                  <a:gd name="T3" fmla="*/ 1456 h 152"/>
                  <a:gd name="T4" fmla="*/ 464 w 60"/>
                  <a:gd name="T5" fmla="*/ 1432 h 152"/>
                  <a:gd name="T6" fmla="*/ 420 w 60"/>
                  <a:gd name="T7" fmla="*/ 1400 h 152"/>
                  <a:gd name="T8" fmla="*/ 397 w 60"/>
                  <a:gd name="T9" fmla="*/ 1255 h 152"/>
                  <a:gd name="T10" fmla="*/ 288 w 60"/>
                  <a:gd name="T11" fmla="*/ 960 h 152"/>
                  <a:gd name="T12" fmla="*/ 252 w 60"/>
                  <a:gd name="T13" fmla="*/ 850 h 152"/>
                  <a:gd name="T14" fmla="*/ 141 w 60"/>
                  <a:gd name="T15" fmla="*/ 769 h 152"/>
                  <a:gd name="T16" fmla="*/ 67 w 60"/>
                  <a:gd name="T17" fmla="*/ 1051 h 152"/>
                  <a:gd name="T18" fmla="*/ 27 w 60"/>
                  <a:gd name="T19" fmla="*/ 1255 h 152"/>
                  <a:gd name="T20" fmla="*/ 101 w 60"/>
                  <a:gd name="T21" fmla="*/ 1400 h 152"/>
                  <a:gd name="T22" fmla="*/ 176 w 60"/>
                  <a:gd name="T23" fmla="*/ 1546 h 152"/>
                  <a:gd name="T24" fmla="*/ 204 w 60"/>
                  <a:gd name="T25" fmla="*/ 1521 h 152"/>
                  <a:gd name="T26" fmla="*/ 204 w 60"/>
                  <a:gd name="T27" fmla="*/ 1521 h 152"/>
                  <a:gd name="T28" fmla="*/ 160 w 60"/>
                  <a:gd name="T29" fmla="*/ 1512 h 152"/>
                  <a:gd name="T30" fmla="*/ 92 w 60"/>
                  <a:gd name="T31" fmla="*/ 1400 h 152"/>
                  <a:gd name="T32" fmla="*/ 67 w 60"/>
                  <a:gd name="T33" fmla="*/ 1331 h 152"/>
                  <a:gd name="T34" fmla="*/ 67 w 60"/>
                  <a:gd name="T35" fmla="*/ 1065 h 152"/>
                  <a:gd name="T36" fmla="*/ 111 w 60"/>
                  <a:gd name="T37" fmla="*/ 841 h 152"/>
                  <a:gd name="T38" fmla="*/ 168 w 60"/>
                  <a:gd name="T39" fmla="*/ 716 h 152"/>
                  <a:gd name="T40" fmla="*/ 233 w 60"/>
                  <a:gd name="T41" fmla="*/ 595 h 152"/>
                  <a:gd name="T42" fmla="*/ 305 w 60"/>
                  <a:gd name="T43" fmla="*/ 371 h 152"/>
                  <a:gd name="T44" fmla="*/ 305 w 60"/>
                  <a:gd name="T45" fmla="*/ 45 h 152"/>
                  <a:gd name="T46" fmla="*/ 313 w 60"/>
                  <a:gd name="T47" fmla="*/ 145 h 152"/>
                  <a:gd name="T48" fmla="*/ 361 w 60"/>
                  <a:gd name="T49" fmla="*/ 190 h 152"/>
                  <a:gd name="T50" fmla="*/ 269 w 60"/>
                  <a:gd name="T51" fmla="*/ 45 h 152"/>
                  <a:gd name="T52" fmla="*/ 269 w 60"/>
                  <a:gd name="T53" fmla="*/ 344 h 152"/>
                  <a:gd name="T54" fmla="*/ 193 w 60"/>
                  <a:gd name="T55" fmla="*/ 595 h 152"/>
                  <a:gd name="T56" fmla="*/ 141 w 60"/>
                  <a:gd name="T57" fmla="*/ 696 h 152"/>
                  <a:gd name="T58" fmla="*/ 141 w 60"/>
                  <a:gd name="T59" fmla="*/ 696 h 152"/>
                  <a:gd name="T60" fmla="*/ 141 w 60"/>
                  <a:gd name="T61" fmla="*/ 696 h 152"/>
                  <a:gd name="T62" fmla="*/ 48 w 60"/>
                  <a:gd name="T63" fmla="*/ 942 h 152"/>
                  <a:gd name="T64" fmla="*/ 8 w 60"/>
                  <a:gd name="T65" fmla="*/ 1165 h 152"/>
                  <a:gd name="T66" fmla="*/ 57 w 60"/>
                  <a:gd name="T67" fmla="*/ 1400 h 152"/>
                  <a:gd name="T68" fmla="*/ 84 w 60"/>
                  <a:gd name="T69" fmla="*/ 1512 h 152"/>
                  <a:gd name="T70" fmla="*/ 221 w 60"/>
                  <a:gd name="T71" fmla="*/ 1521 h 152"/>
                  <a:gd name="T72" fmla="*/ 120 w 60"/>
                  <a:gd name="T73" fmla="*/ 1420 h 152"/>
                  <a:gd name="T74" fmla="*/ 141 w 60"/>
                  <a:gd name="T75" fmla="*/ 1400 h 152"/>
                  <a:gd name="T76" fmla="*/ 128 w 60"/>
                  <a:gd name="T77" fmla="*/ 1356 h 152"/>
                  <a:gd name="T78" fmla="*/ 92 w 60"/>
                  <a:gd name="T79" fmla="*/ 1141 h 152"/>
                  <a:gd name="T80" fmla="*/ 141 w 60"/>
                  <a:gd name="T81" fmla="*/ 915 h 152"/>
                  <a:gd name="T82" fmla="*/ 185 w 60"/>
                  <a:gd name="T83" fmla="*/ 752 h 152"/>
                  <a:gd name="T84" fmla="*/ 252 w 60"/>
                  <a:gd name="T85" fmla="*/ 931 h 152"/>
                  <a:gd name="T86" fmla="*/ 336 w 60"/>
                  <a:gd name="T87" fmla="*/ 1221 h 152"/>
                  <a:gd name="T88" fmla="*/ 370 w 60"/>
                  <a:gd name="T89" fmla="*/ 1356 h 152"/>
                  <a:gd name="T90" fmla="*/ 437 w 60"/>
                  <a:gd name="T91" fmla="*/ 1476 h 152"/>
                  <a:gd name="T92" fmla="*/ 481 w 60"/>
                  <a:gd name="T93" fmla="*/ 1492 h 152"/>
                  <a:gd name="T94" fmla="*/ 481 w 60"/>
                  <a:gd name="T95" fmla="*/ 1476 h 152"/>
                  <a:gd name="T96" fmla="*/ 473 w 60"/>
                  <a:gd name="T97" fmla="*/ 1476 h 152"/>
                  <a:gd name="T98" fmla="*/ 473 w 60"/>
                  <a:gd name="T99" fmla="*/ 1476 h 152"/>
                  <a:gd name="T100" fmla="*/ 454 w 60"/>
                  <a:gd name="T101" fmla="*/ 1635 h 152"/>
                  <a:gd name="T102" fmla="*/ 538 w 60"/>
                  <a:gd name="T103" fmla="*/ 1646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 h="152">
                    <a:moveTo>
                      <a:pt x="58" y="147"/>
                    </a:moveTo>
                    <a:cubicBezTo>
                      <a:pt x="57" y="148"/>
                      <a:pt x="56" y="148"/>
                      <a:pt x="55" y="148"/>
                    </a:cubicBezTo>
                    <a:cubicBezTo>
                      <a:pt x="54" y="148"/>
                      <a:pt x="54" y="148"/>
                      <a:pt x="54" y="147"/>
                    </a:cubicBezTo>
                    <a:cubicBezTo>
                      <a:pt x="54" y="147"/>
                      <a:pt x="53" y="147"/>
                      <a:pt x="53" y="146"/>
                    </a:cubicBezTo>
                    <a:cubicBezTo>
                      <a:pt x="53" y="145"/>
                      <a:pt x="54" y="143"/>
                      <a:pt x="54" y="142"/>
                    </a:cubicBezTo>
                    <a:cubicBezTo>
                      <a:pt x="56" y="140"/>
                      <a:pt x="56" y="138"/>
                      <a:pt x="56" y="136"/>
                    </a:cubicBezTo>
                    <a:cubicBezTo>
                      <a:pt x="56" y="134"/>
                      <a:pt x="55" y="133"/>
                      <a:pt x="55" y="131"/>
                    </a:cubicBezTo>
                    <a:cubicBezTo>
                      <a:pt x="53" y="132"/>
                      <a:pt x="53" y="132"/>
                      <a:pt x="53" y="132"/>
                    </a:cubicBezTo>
                    <a:cubicBezTo>
                      <a:pt x="55" y="131"/>
                      <a:pt x="55" y="131"/>
                      <a:pt x="55" y="131"/>
                    </a:cubicBezTo>
                    <a:cubicBezTo>
                      <a:pt x="55" y="131"/>
                      <a:pt x="55" y="131"/>
                      <a:pt x="55" y="130"/>
                    </a:cubicBezTo>
                    <a:cubicBezTo>
                      <a:pt x="55" y="130"/>
                      <a:pt x="54" y="129"/>
                      <a:pt x="54" y="129"/>
                    </a:cubicBezTo>
                    <a:cubicBezTo>
                      <a:pt x="53" y="129"/>
                      <a:pt x="53" y="129"/>
                      <a:pt x="52" y="129"/>
                    </a:cubicBezTo>
                    <a:cubicBezTo>
                      <a:pt x="52" y="128"/>
                      <a:pt x="51" y="128"/>
                      <a:pt x="50" y="128"/>
                    </a:cubicBezTo>
                    <a:cubicBezTo>
                      <a:pt x="50" y="130"/>
                      <a:pt x="50" y="130"/>
                      <a:pt x="50" y="130"/>
                    </a:cubicBezTo>
                    <a:cubicBezTo>
                      <a:pt x="50" y="128"/>
                      <a:pt x="50" y="128"/>
                      <a:pt x="50" y="128"/>
                    </a:cubicBezTo>
                    <a:cubicBezTo>
                      <a:pt x="47" y="128"/>
                      <a:pt x="47" y="128"/>
                      <a:pt x="47" y="128"/>
                    </a:cubicBezTo>
                    <a:cubicBezTo>
                      <a:pt x="47" y="130"/>
                      <a:pt x="47" y="130"/>
                      <a:pt x="47" y="130"/>
                    </a:cubicBezTo>
                    <a:cubicBezTo>
                      <a:pt x="47" y="128"/>
                      <a:pt x="47" y="128"/>
                      <a:pt x="47" y="128"/>
                    </a:cubicBezTo>
                    <a:cubicBezTo>
                      <a:pt x="47" y="128"/>
                      <a:pt x="46" y="128"/>
                      <a:pt x="46" y="128"/>
                    </a:cubicBezTo>
                    <a:cubicBezTo>
                      <a:pt x="45" y="127"/>
                      <a:pt x="45" y="126"/>
                      <a:pt x="45" y="125"/>
                    </a:cubicBezTo>
                    <a:cubicBezTo>
                      <a:pt x="44" y="124"/>
                      <a:pt x="44" y="122"/>
                      <a:pt x="44" y="121"/>
                    </a:cubicBezTo>
                    <a:cubicBezTo>
                      <a:pt x="44" y="121"/>
                      <a:pt x="44" y="121"/>
                      <a:pt x="44" y="121"/>
                    </a:cubicBezTo>
                    <a:cubicBezTo>
                      <a:pt x="44" y="119"/>
                      <a:pt x="44" y="119"/>
                      <a:pt x="44" y="119"/>
                    </a:cubicBezTo>
                    <a:cubicBezTo>
                      <a:pt x="44" y="119"/>
                      <a:pt x="44" y="119"/>
                      <a:pt x="44" y="119"/>
                    </a:cubicBezTo>
                    <a:cubicBezTo>
                      <a:pt x="44" y="117"/>
                      <a:pt x="44" y="114"/>
                      <a:pt x="43" y="112"/>
                    </a:cubicBezTo>
                    <a:cubicBezTo>
                      <a:pt x="42" y="109"/>
                      <a:pt x="41" y="107"/>
                      <a:pt x="38" y="106"/>
                    </a:cubicBezTo>
                    <a:cubicBezTo>
                      <a:pt x="33" y="102"/>
                      <a:pt x="31" y="97"/>
                      <a:pt x="30" y="91"/>
                    </a:cubicBezTo>
                    <a:cubicBezTo>
                      <a:pt x="28" y="91"/>
                      <a:pt x="28" y="91"/>
                      <a:pt x="28" y="91"/>
                    </a:cubicBezTo>
                    <a:cubicBezTo>
                      <a:pt x="30" y="91"/>
                      <a:pt x="30" y="91"/>
                      <a:pt x="30" y="91"/>
                    </a:cubicBezTo>
                    <a:cubicBezTo>
                      <a:pt x="31" y="86"/>
                      <a:pt x="31" y="86"/>
                      <a:pt x="31" y="86"/>
                    </a:cubicBezTo>
                    <a:cubicBezTo>
                      <a:pt x="29" y="86"/>
                      <a:pt x="29" y="86"/>
                      <a:pt x="29" y="86"/>
                    </a:cubicBezTo>
                    <a:cubicBezTo>
                      <a:pt x="31" y="86"/>
                      <a:pt x="31" y="86"/>
                      <a:pt x="31" y="86"/>
                    </a:cubicBezTo>
                    <a:cubicBezTo>
                      <a:pt x="31" y="85"/>
                      <a:pt x="31" y="84"/>
                      <a:pt x="31" y="83"/>
                    </a:cubicBezTo>
                    <a:cubicBezTo>
                      <a:pt x="31" y="81"/>
                      <a:pt x="31" y="80"/>
                      <a:pt x="30" y="79"/>
                    </a:cubicBezTo>
                    <a:cubicBezTo>
                      <a:pt x="29" y="77"/>
                      <a:pt x="28" y="76"/>
                      <a:pt x="27" y="76"/>
                    </a:cubicBezTo>
                    <a:cubicBezTo>
                      <a:pt x="25" y="75"/>
                      <a:pt x="24" y="74"/>
                      <a:pt x="24" y="72"/>
                    </a:cubicBezTo>
                    <a:cubicBezTo>
                      <a:pt x="23" y="70"/>
                      <a:pt x="22" y="68"/>
                      <a:pt x="22" y="67"/>
                    </a:cubicBezTo>
                    <a:cubicBezTo>
                      <a:pt x="22" y="66"/>
                      <a:pt x="21" y="65"/>
                      <a:pt x="21" y="65"/>
                    </a:cubicBezTo>
                    <a:cubicBezTo>
                      <a:pt x="20" y="65"/>
                      <a:pt x="19" y="65"/>
                      <a:pt x="19" y="65"/>
                    </a:cubicBezTo>
                    <a:cubicBezTo>
                      <a:pt x="18" y="66"/>
                      <a:pt x="17" y="68"/>
                      <a:pt x="15" y="69"/>
                    </a:cubicBezTo>
                    <a:cubicBezTo>
                      <a:pt x="15" y="70"/>
                      <a:pt x="14" y="71"/>
                      <a:pt x="13" y="72"/>
                    </a:cubicBezTo>
                    <a:cubicBezTo>
                      <a:pt x="13" y="73"/>
                      <a:pt x="13" y="74"/>
                      <a:pt x="12" y="75"/>
                    </a:cubicBezTo>
                    <a:cubicBezTo>
                      <a:pt x="12" y="77"/>
                      <a:pt x="12" y="78"/>
                      <a:pt x="11" y="80"/>
                    </a:cubicBezTo>
                    <a:cubicBezTo>
                      <a:pt x="11" y="81"/>
                      <a:pt x="10" y="83"/>
                      <a:pt x="9" y="85"/>
                    </a:cubicBezTo>
                    <a:cubicBezTo>
                      <a:pt x="8" y="88"/>
                      <a:pt x="7" y="91"/>
                      <a:pt x="7" y="94"/>
                    </a:cubicBezTo>
                    <a:cubicBezTo>
                      <a:pt x="7" y="95"/>
                      <a:pt x="7" y="95"/>
                      <a:pt x="7" y="95"/>
                    </a:cubicBezTo>
                    <a:cubicBezTo>
                      <a:pt x="7" y="95"/>
                      <a:pt x="7" y="95"/>
                      <a:pt x="7" y="95"/>
                    </a:cubicBezTo>
                    <a:cubicBezTo>
                      <a:pt x="7" y="97"/>
                      <a:pt x="7" y="98"/>
                      <a:pt x="6" y="100"/>
                    </a:cubicBezTo>
                    <a:cubicBezTo>
                      <a:pt x="6" y="101"/>
                      <a:pt x="5" y="103"/>
                      <a:pt x="4" y="105"/>
                    </a:cubicBezTo>
                    <a:cubicBezTo>
                      <a:pt x="4" y="107"/>
                      <a:pt x="3" y="110"/>
                      <a:pt x="3" y="112"/>
                    </a:cubicBezTo>
                    <a:cubicBezTo>
                      <a:pt x="3" y="113"/>
                      <a:pt x="3" y="114"/>
                      <a:pt x="4" y="115"/>
                    </a:cubicBezTo>
                    <a:cubicBezTo>
                      <a:pt x="5" y="119"/>
                      <a:pt x="8" y="120"/>
                      <a:pt x="9" y="122"/>
                    </a:cubicBezTo>
                    <a:cubicBezTo>
                      <a:pt x="10" y="123"/>
                      <a:pt x="10" y="123"/>
                      <a:pt x="10" y="124"/>
                    </a:cubicBezTo>
                    <a:cubicBezTo>
                      <a:pt x="11" y="124"/>
                      <a:pt x="11" y="124"/>
                      <a:pt x="11" y="125"/>
                    </a:cubicBezTo>
                    <a:cubicBezTo>
                      <a:pt x="11" y="125"/>
                      <a:pt x="11" y="125"/>
                      <a:pt x="11" y="125"/>
                    </a:cubicBezTo>
                    <a:cubicBezTo>
                      <a:pt x="11" y="125"/>
                      <a:pt x="11" y="125"/>
                      <a:pt x="11" y="125"/>
                    </a:cubicBezTo>
                    <a:cubicBezTo>
                      <a:pt x="11" y="127"/>
                      <a:pt x="11" y="127"/>
                      <a:pt x="11" y="127"/>
                    </a:cubicBezTo>
                    <a:cubicBezTo>
                      <a:pt x="11" y="128"/>
                      <a:pt x="11" y="128"/>
                      <a:pt x="11" y="128"/>
                    </a:cubicBezTo>
                    <a:cubicBezTo>
                      <a:pt x="11" y="130"/>
                      <a:pt x="12" y="132"/>
                      <a:pt x="14" y="133"/>
                    </a:cubicBezTo>
                    <a:cubicBezTo>
                      <a:pt x="15" y="135"/>
                      <a:pt x="17" y="136"/>
                      <a:pt x="19" y="138"/>
                    </a:cubicBezTo>
                    <a:cubicBezTo>
                      <a:pt x="21" y="139"/>
                      <a:pt x="23" y="140"/>
                      <a:pt x="23" y="140"/>
                    </a:cubicBezTo>
                    <a:cubicBezTo>
                      <a:pt x="24" y="138"/>
                      <a:pt x="24" y="138"/>
                      <a:pt x="24" y="138"/>
                    </a:cubicBezTo>
                    <a:cubicBezTo>
                      <a:pt x="22" y="136"/>
                      <a:pt x="22" y="136"/>
                      <a:pt x="22" y="136"/>
                    </a:cubicBezTo>
                    <a:cubicBezTo>
                      <a:pt x="23" y="137"/>
                      <a:pt x="23" y="137"/>
                      <a:pt x="23" y="137"/>
                    </a:cubicBezTo>
                    <a:cubicBezTo>
                      <a:pt x="22" y="136"/>
                      <a:pt x="22" y="136"/>
                      <a:pt x="22" y="136"/>
                    </a:cubicBezTo>
                    <a:cubicBezTo>
                      <a:pt x="22" y="136"/>
                      <a:pt x="22" y="136"/>
                      <a:pt x="22" y="136"/>
                    </a:cubicBezTo>
                    <a:cubicBezTo>
                      <a:pt x="23" y="137"/>
                      <a:pt x="23" y="137"/>
                      <a:pt x="23" y="137"/>
                    </a:cubicBezTo>
                    <a:cubicBezTo>
                      <a:pt x="22" y="136"/>
                      <a:pt x="22" y="136"/>
                      <a:pt x="22" y="136"/>
                    </a:cubicBezTo>
                    <a:cubicBezTo>
                      <a:pt x="23" y="136"/>
                      <a:pt x="23" y="136"/>
                      <a:pt x="23" y="136"/>
                    </a:cubicBezTo>
                    <a:cubicBezTo>
                      <a:pt x="22" y="136"/>
                      <a:pt x="22" y="136"/>
                      <a:pt x="22" y="136"/>
                    </a:cubicBezTo>
                    <a:cubicBezTo>
                      <a:pt x="22" y="136"/>
                      <a:pt x="22" y="136"/>
                      <a:pt x="22" y="136"/>
                    </a:cubicBezTo>
                    <a:cubicBezTo>
                      <a:pt x="23" y="136"/>
                      <a:pt x="23" y="136"/>
                      <a:pt x="23" y="136"/>
                    </a:cubicBezTo>
                    <a:cubicBezTo>
                      <a:pt x="22" y="136"/>
                      <a:pt x="22" y="136"/>
                      <a:pt x="22" y="136"/>
                    </a:cubicBezTo>
                    <a:cubicBezTo>
                      <a:pt x="22" y="136"/>
                      <a:pt x="22" y="136"/>
                      <a:pt x="22" y="136"/>
                    </a:cubicBezTo>
                    <a:cubicBezTo>
                      <a:pt x="21" y="136"/>
                      <a:pt x="19" y="136"/>
                      <a:pt x="17" y="135"/>
                    </a:cubicBezTo>
                    <a:cubicBezTo>
                      <a:pt x="15" y="134"/>
                      <a:pt x="13" y="133"/>
                      <a:pt x="12" y="132"/>
                    </a:cubicBezTo>
                    <a:cubicBezTo>
                      <a:pt x="11" y="131"/>
                      <a:pt x="11" y="130"/>
                      <a:pt x="10" y="128"/>
                    </a:cubicBezTo>
                    <a:cubicBezTo>
                      <a:pt x="8" y="128"/>
                      <a:pt x="8" y="128"/>
                      <a:pt x="8" y="128"/>
                    </a:cubicBezTo>
                    <a:cubicBezTo>
                      <a:pt x="10" y="128"/>
                      <a:pt x="10" y="128"/>
                      <a:pt x="10" y="128"/>
                    </a:cubicBezTo>
                    <a:cubicBezTo>
                      <a:pt x="10" y="125"/>
                      <a:pt x="10" y="125"/>
                      <a:pt x="10" y="125"/>
                    </a:cubicBezTo>
                    <a:cubicBezTo>
                      <a:pt x="8" y="125"/>
                      <a:pt x="8" y="125"/>
                      <a:pt x="8" y="125"/>
                    </a:cubicBezTo>
                    <a:cubicBezTo>
                      <a:pt x="10" y="125"/>
                      <a:pt x="10" y="125"/>
                      <a:pt x="10" y="125"/>
                    </a:cubicBezTo>
                    <a:cubicBezTo>
                      <a:pt x="10" y="125"/>
                      <a:pt x="10" y="125"/>
                      <a:pt x="10" y="125"/>
                    </a:cubicBezTo>
                    <a:cubicBezTo>
                      <a:pt x="10" y="123"/>
                      <a:pt x="10" y="122"/>
                      <a:pt x="9" y="122"/>
                    </a:cubicBezTo>
                    <a:cubicBezTo>
                      <a:pt x="9" y="121"/>
                      <a:pt x="8" y="120"/>
                      <a:pt x="7" y="119"/>
                    </a:cubicBezTo>
                    <a:cubicBezTo>
                      <a:pt x="6" y="119"/>
                      <a:pt x="5" y="118"/>
                      <a:pt x="4" y="116"/>
                    </a:cubicBezTo>
                    <a:cubicBezTo>
                      <a:pt x="4" y="115"/>
                      <a:pt x="4" y="114"/>
                      <a:pt x="4" y="112"/>
                    </a:cubicBezTo>
                    <a:cubicBezTo>
                      <a:pt x="4" y="109"/>
                      <a:pt x="4" y="107"/>
                      <a:pt x="4" y="105"/>
                    </a:cubicBezTo>
                    <a:cubicBezTo>
                      <a:pt x="5" y="102"/>
                      <a:pt x="5" y="101"/>
                      <a:pt x="6" y="100"/>
                    </a:cubicBezTo>
                    <a:cubicBezTo>
                      <a:pt x="6" y="98"/>
                      <a:pt x="7" y="97"/>
                      <a:pt x="7" y="95"/>
                    </a:cubicBezTo>
                    <a:cubicBezTo>
                      <a:pt x="7" y="95"/>
                      <a:pt x="7" y="95"/>
                      <a:pt x="7" y="95"/>
                    </a:cubicBezTo>
                    <a:cubicBezTo>
                      <a:pt x="7" y="94"/>
                      <a:pt x="7" y="94"/>
                      <a:pt x="7" y="94"/>
                    </a:cubicBezTo>
                    <a:cubicBezTo>
                      <a:pt x="7" y="92"/>
                      <a:pt x="8" y="88"/>
                      <a:pt x="9" y="85"/>
                    </a:cubicBezTo>
                    <a:cubicBezTo>
                      <a:pt x="9" y="83"/>
                      <a:pt x="10" y="82"/>
                      <a:pt x="10" y="81"/>
                    </a:cubicBezTo>
                    <a:cubicBezTo>
                      <a:pt x="11" y="79"/>
                      <a:pt x="12" y="78"/>
                      <a:pt x="12" y="75"/>
                    </a:cubicBezTo>
                    <a:cubicBezTo>
                      <a:pt x="12" y="74"/>
                      <a:pt x="13" y="71"/>
                      <a:pt x="15" y="68"/>
                    </a:cubicBezTo>
                    <a:cubicBezTo>
                      <a:pt x="16" y="67"/>
                      <a:pt x="17" y="66"/>
                      <a:pt x="17" y="65"/>
                    </a:cubicBezTo>
                    <a:cubicBezTo>
                      <a:pt x="17" y="65"/>
                      <a:pt x="18" y="65"/>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9" y="62"/>
                      <a:pt x="21" y="60"/>
                      <a:pt x="22" y="59"/>
                    </a:cubicBezTo>
                    <a:cubicBezTo>
                      <a:pt x="23" y="58"/>
                      <a:pt x="24" y="57"/>
                      <a:pt x="24" y="56"/>
                    </a:cubicBezTo>
                    <a:cubicBezTo>
                      <a:pt x="25" y="55"/>
                      <a:pt x="25" y="54"/>
                      <a:pt x="25" y="53"/>
                    </a:cubicBezTo>
                    <a:cubicBezTo>
                      <a:pt x="25" y="52"/>
                      <a:pt x="25" y="52"/>
                      <a:pt x="25" y="51"/>
                    </a:cubicBezTo>
                    <a:cubicBezTo>
                      <a:pt x="25" y="50"/>
                      <a:pt x="25" y="49"/>
                      <a:pt x="25" y="48"/>
                    </a:cubicBezTo>
                    <a:cubicBezTo>
                      <a:pt x="25" y="47"/>
                      <a:pt x="25" y="46"/>
                      <a:pt x="25" y="45"/>
                    </a:cubicBezTo>
                    <a:cubicBezTo>
                      <a:pt x="25" y="44"/>
                      <a:pt x="26" y="43"/>
                      <a:pt x="27" y="41"/>
                    </a:cubicBezTo>
                    <a:cubicBezTo>
                      <a:pt x="29" y="39"/>
                      <a:pt x="31" y="36"/>
                      <a:pt x="33" y="33"/>
                    </a:cubicBezTo>
                    <a:cubicBezTo>
                      <a:pt x="35" y="29"/>
                      <a:pt x="37" y="25"/>
                      <a:pt x="37" y="21"/>
                    </a:cubicBezTo>
                    <a:cubicBezTo>
                      <a:pt x="37" y="20"/>
                      <a:pt x="37" y="19"/>
                      <a:pt x="36" y="18"/>
                    </a:cubicBezTo>
                    <a:cubicBezTo>
                      <a:pt x="36" y="17"/>
                      <a:pt x="35" y="14"/>
                      <a:pt x="35" y="12"/>
                    </a:cubicBezTo>
                    <a:cubicBezTo>
                      <a:pt x="34" y="9"/>
                      <a:pt x="33" y="6"/>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4" y="6"/>
                      <a:pt x="34" y="9"/>
                      <a:pt x="34" y="13"/>
                    </a:cubicBezTo>
                    <a:cubicBezTo>
                      <a:pt x="35" y="14"/>
                      <a:pt x="35" y="16"/>
                      <a:pt x="35" y="17"/>
                    </a:cubicBezTo>
                    <a:cubicBezTo>
                      <a:pt x="35" y="18"/>
                      <a:pt x="35" y="20"/>
                      <a:pt x="35" y="20"/>
                    </a:cubicBezTo>
                    <a:cubicBezTo>
                      <a:pt x="36" y="21"/>
                      <a:pt x="37" y="22"/>
                      <a:pt x="38" y="22"/>
                    </a:cubicBezTo>
                    <a:cubicBezTo>
                      <a:pt x="39" y="21"/>
                      <a:pt x="40" y="20"/>
                      <a:pt x="39" y="19"/>
                    </a:cubicBezTo>
                    <a:cubicBezTo>
                      <a:pt x="39" y="19"/>
                      <a:pt x="39" y="18"/>
                      <a:pt x="39" y="17"/>
                    </a:cubicBezTo>
                    <a:cubicBezTo>
                      <a:pt x="38" y="13"/>
                      <a:pt x="38" y="6"/>
                      <a:pt x="37" y="4"/>
                    </a:cubicBezTo>
                    <a:cubicBezTo>
                      <a:pt x="37" y="2"/>
                      <a:pt x="35" y="0"/>
                      <a:pt x="33" y="0"/>
                    </a:cubicBezTo>
                    <a:cubicBezTo>
                      <a:pt x="33" y="0"/>
                      <a:pt x="33" y="0"/>
                      <a:pt x="33" y="0"/>
                    </a:cubicBezTo>
                    <a:cubicBezTo>
                      <a:pt x="33" y="0"/>
                      <a:pt x="33" y="0"/>
                      <a:pt x="33" y="0"/>
                    </a:cubicBezTo>
                    <a:cubicBezTo>
                      <a:pt x="30" y="0"/>
                      <a:pt x="29" y="2"/>
                      <a:pt x="29" y="4"/>
                    </a:cubicBezTo>
                    <a:cubicBezTo>
                      <a:pt x="29" y="5"/>
                      <a:pt x="29" y="5"/>
                      <a:pt x="29" y="5"/>
                    </a:cubicBezTo>
                    <a:cubicBezTo>
                      <a:pt x="29" y="7"/>
                      <a:pt x="30" y="10"/>
                      <a:pt x="31" y="13"/>
                    </a:cubicBezTo>
                    <a:cubicBezTo>
                      <a:pt x="31" y="15"/>
                      <a:pt x="32" y="18"/>
                      <a:pt x="33" y="19"/>
                    </a:cubicBezTo>
                    <a:cubicBezTo>
                      <a:pt x="33" y="20"/>
                      <a:pt x="33" y="21"/>
                      <a:pt x="33" y="21"/>
                    </a:cubicBezTo>
                    <a:cubicBezTo>
                      <a:pt x="33" y="24"/>
                      <a:pt x="31" y="27"/>
                      <a:pt x="29" y="31"/>
                    </a:cubicBezTo>
                    <a:cubicBezTo>
                      <a:pt x="28" y="34"/>
                      <a:pt x="26" y="36"/>
                      <a:pt x="24" y="39"/>
                    </a:cubicBezTo>
                    <a:cubicBezTo>
                      <a:pt x="23" y="41"/>
                      <a:pt x="22" y="42"/>
                      <a:pt x="21" y="43"/>
                    </a:cubicBezTo>
                    <a:cubicBezTo>
                      <a:pt x="21" y="45"/>
                      <a:pt x="21" y="46"/>
                      <a:pt x="21" y="48"/>
                    </a:cubicBezTo>
                    <a:cubicBezTo>
                      <a:pt x="21" y="49"/>
                      <a:pt x="21" y="50"/>
                      <a:pt x="21" y="52"/>
                    </a:cubicBezTo>
                    <a:cubicBezTo>
                      <a:pt x="21" y="53"/>
                      <a:pt x="21" y="53"/>
                      <a:pt x="21" y="53"/>
                    </a:cubicBezTo>
                    <a:cubicBezTo>
                      <a:pt x="21" y="53"/>
                      <a:pt x="21" y="54"/>
                      <a:pt x="21" y="54"/>
                    </a:cubicBezTo>
                    <a:cubicBezTo>
                      <a:pt x="20" y="55"/>
                      <a:pt x="19" y="56"/>
                      <a:pt x="18" y="57"/>
                    </a:cubicBezTo>
                    <a:cubicBezTo>
                      <a:pt x="17" y="58"/>
                      <a:pt x="16" y="60"/>
                      <a:pt x="15" y="62"/>
                    </a:cubicBezTo>
                    <a:cubicBezTo>
                      <a:pt x="17" y="63"/>
                      <a:pt x="17" y="63"/>
                      <a:pt x="17" y="63"/>
                    </a:cubicBezTo>
                    <a:cubicBezTo>
                      <a:pt x="15" y="62"/>
                      <a:pt x="15" y="62"/>
                      <a:pt x="15" y="62"/>
                    </a:cubicBezTo>
                    <a:cubicBezTo>
                      <a:pt x="16" y="63"/>
                      <a:pt x="16" y="63"/>
                      <a:pt x="16" y="63"/>
                    </a:cubicBezTo>
                    <a:cubicBezTo>
                      <a:pt x="15" y="62"/>
                      <a:pt x="15" y="62"/>
                      <a:pt x="15" y="62"/>
                    </a:cubicBezTo>
                    <a:cubicBezTo>
                      <a:pt x="15" y="62"/>
                      <a:pt x="15" y="62"/>
                      <a:pt x="15" y="62"/>
                    </a:cubicBezTo>
                    <a:cubicBezTo>
                      <a:pt x="16" y="63"/>
                      <a:pt x="16" y="63"/>
                      <a:pt x="16" y="63"/>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4" y="62"/>
                      <a:pt x="14" y="63"/>
                    </a:cubicBezTo>
                    <a:cubicBezTo>
                      <a:pt x="13" y="65"/>
                      <a:pt x="11" y="66"/>
                      <a:pt x="10" y="68"/>
                    </a:cubicBezTo>
                    <a:cubicBezTo>
                      <a:pt x="9" y="71"/>
                      <a:pt x="8" y="73"/>
                      <a:pt x="8" y="75"/>
                    </a:cubicBezTo>
                    <a:cubicBezTo>
                      <a:pt x="8" y="77"/>
                      <a:pt x="8" y="78"/>
                      <a:pt x="7" y="79"/>
                    </a:cubicBezTo>
                    <a:cubicBezTo>
                      <a:pt x="6" y="80"/>
                      <a:pt x="5" y="82"/>
                      <a:pt x="5" y="84"/>
                    </a:cubicBezTo>
                    <a:cubicBezTo>
                      <a:pt x="4" y="87"/>
                      <a:pt x="3" y="91"/>
                      <a:pt x="3" y="94"/>
                    </a:cubicBezTo>
                    <a:cubicBezTo>
                      <a:pt x="3" y="94"/>
                      <a:pt x="3" y="95"/>
                      <a:pt x="3" y="95"/>
                    </a:cubicBezTo>
                    <a:cubicBezTo>
                      <a:pt x="3" y="95"/>
                      <a:pt x="3" y="95"/>
                      <a:pt x="3" y="95"/>
                    </a:cubicBezTo>
                    <a:cubicBezTo>
                      <a:pt x="3" y="96"/>
                      <a:pt x="3" y="97"/>
                      <a:pt x="2" y="98"/>
                    </a:cubicBezTo>
                    <a:cubicBezTo>
                      <a:pt x="2" y="99"/>
                      <a:pt x="1" y="101"/>
                      <a:pt x="1" y="104"/>
                    </a:cubicBezTo>
                    <a:cubicBezTo>
                      <a:pt x="0" y="106"/>
                      <a:pt x="0" y="109"/>
                      <a:pt x="0" y="112"/>
                    </a:cubicBezTo>
                    <a:cubicBezTo>
                      <a:pt x="0" y="114"/>
                      <a:pt x="0" y="116"/>
                      <a:pt x="1" y="118"/>
                    </a:cubicBezTo>
                    <a:cubicBezTo>
                      <a:pt x="2" y="121"/>
                      <a:pt x="4" y="122"/>
                      <a:pt x="5" y="123"/>
                    </a:cubicBezTo>
                    <a:cubicBezTo>
                      <a:pt x="6" y="124"/>
                      <a:pt x="6" y="124"/>
                      <a:pt x="6" y="124"/>
                    </a:cubicBezTo>
                    <a:cubicBezTo>
                      <a:pt x="6" y="124"/>
                      <a:pt x="6" y="124"/>
                      <a:pt x="6" y="125"/>
                    </a:cubicBezTo>
                    <a:cubicBezTo>
                      <a:pt x="6" y="125"/>
                      <a:pt x="6" y="125"/>
                      <a:pt x="6" y="125"/>
                    </a:cubicBezTo>
                    <a:cubicBezTo>
                      <a:pt x="6" y="125"/>
                      <a:pt x="6" y="125"/>
                      <a:pt x="6" y="125"/>
                    </a:cubicBezTo>
                    <a:cubicBezTo>
                      <a:pt x="6" y="128"/>
                      <a:pt x="6" y="128"/>
                      <a:pt x="6" y="128"/>
                    </a:cubicBezTo>
                    <a:cubicBezTo>
                      <a:pt x="6" y="128"/>
                      <a:pt x="6" y="128"/>
                      <a:pt x="6" y="128"/>
                    </a:cubicBezTo>
                    <a:cubicBezTo>
                      <a:pt x="7" y="131"/>
                      <a:pt x="8" y="133"/>
                      <a:pt x="9" y="135"/>
                    </a:cubicBezTo>
                    <a:cubicBezTo>
                      <a:pt x="11" y="137"/>
                      <a:pt x="13" y="138"/>
                      <a:pt x="15" y="139"/>
                    </a:cubicBezTo>
                    <a:cubicBezTo>
                      <a:pt x="18" y="140"/>
                      <a:pt x="20" y="140"/>
                      <a:pt x="22" y="140"/>
                    </a:cubicBezTo>
                    <a:cubicBezTo>
                      <a:pt x="23" y="140"/>
                      <a:pt x="24" y="140"/>
                      <a:pt x="25" y="140"/>
                    </a:cubicBezTo>
                    <a:cubicBezTo>
                      <a:pt x="25" y="139"/>
                      <a:pt x="26" y="138"/>
                      <a:pt x="26" y="138"/>
                    </a:cubicBezTo>
                    <a:cubicBezTo>
                      <a:pt x="25" y="137"/>
                      <a:pt x="25" y="137"/>
                      <a:pt x="24" y="136"/>
                    </a:cubicBezTo>
                    <a:cubicBezTo>
                      <a:pt x="24" y="136"/>
                      <a:pt x="24" y="136"/>
                      <a:pt x="23" y="136"/>
                    </a:cubicBezTo>
                    <a:cubicBezTo>
                      <a:pt x="23" y="135"/>
                      <a:pt x="22" y="135"/>
                      <a:pt x="22" y="135"/>
                    </a:cubicBezTo>
                    <a:cubicBezTo>
                      <a:pt x="20" y="133"/>
                      <a:pt x="18" y="132"/>
                      <a:pt x="17" y="131"/>
                    </a:cubicBezTo>
                    <a:cubicBezTo>
                      <a:pt x="16" y="129"/>
                      <a:pt x="15" y="128"/>
                      <a:pt x="15" y="127"/>
                    </a:cubicBezTo>
                    <a:cubicBezTo>
                      <a:pt x="13" y="127"/>
                      <a:pt x="13" y="127"/>
                      <a:pt x="13" y="127"/>
                    </a:cubicBezTo>
                    <a:cubicBezTo>
                      <a:pt x="15" y="127"/>
                      <a:pt x="15" y="127"/>
                      <a:pt x="15" y="127"/>
                    </a:cubicBezTo>
                    <a:cubicBezTo>
                      <a:pt x="15" y="125"/>
                      <a:pt x="15" y="125"/>
                      <a:pt x="15" y="125"/>
                    </a:cubicBezTo>
                    <a:cubicBezTo>
                      <a:pt x="15" y="125"/>
                      <a:pt x="15" y="125"/>
                      <a:pt x="15" y="125"/>
                    </a:cubicBezTo>
                    <a:cubicBezTo>
                      <a:pt x="14" y="125"/>
                      <a:pt x="14" y="125"/>
                      <a:pt x="14" y="125"/>
                    </a:cubicBezTo>
                    <a:cubicBezTo>
                      <a:pt x="15" y="125"/>
                      <a:pt x="15" y="125"/>
                      <a:pt x="15" y="125"/>
                    </a:cubicBezTo>
                    <a:cubicBezTo>
                      <a:pt x="15" y="125"/>
                      <a:pt x="15" y="125"/>
                      <a:pt x="15" y="125"/>
                    </a:cubicBezTo>
                    <a:cubicBezTo>
                      <a:pt x="14" y="125"/>
                      <a:pt x="14" y="125"/>
                      <a:pt x="14" y="125"/>
                    </a:cubicBezTo>
                    <a:cubicBezTo>
                      <a:pt x="15" y="125"/>
                      <a:pt x="15" y="125"/>
                      <a:pt x="15" y="125"/>
                    </a:cubicBezTo>
                    <a:cubicBezTo>
                      <a:pt x="15" y="125"/>
                      <a:pt x="15" y="125"/>
                      <a:pt x="15" y="125"/>
                    </a:cubicBezTo>
                    <a:cubicBezTo>
                      <a:pt x="15" y="123"/>
                      <a:pt x="14" y="122"/>
                      <a:pt x="14" y="121"/>
                    </a:cubicBezTo>
                    <a:cubicBezTo>
                      <a:pt x="13" y="120"/>
                      <a:pt x="12" y="119"/>
                      <a:pt x="11" y="118"/>
                    </a:cubicBezTo>
                    <a:cubicBezTo>
                      <a:pt x="10" y="117"/>
                      <a:pt x="8" y="115"/>
                      <a:pt x="7" y="114"/>
                    </a:cubicBezTo>
                    <a:cubicBezTo>
                      <a:pt x="7" y="113"/>
                      <a:pt x="7" y="113"/>
                      <a:pt x="7" y="112"/>
                    </a:cubicBezTo>
                    <a:cubicBezTo>
                      <a:pt x="7" y="110"/>
                      <a:pt x="8" y="108"/>
                      <a:pt x="8" y="106"/>
                    </a:cubicBezTo>
                    <a:cubicBezTo>
                      <a:pt x="9" y="104"/>
                      <a:pt x="10" y="102"/>
                      <a:pt x="10" y="102"/>
                    </a:cubicBezTo>
                    <a:cubicBezTo>
                      <a:pt x="11" y="100"/>
                      <a:pt x="11" y="98"/>
                      <a:pt x="11" y="95"/>
                    </a:cubicBezTo>
                    <a:cubicBezTo>
                      <a:pt x="11" y="94"/>
                      <a:pt x="11" y="94"/>
                      <a:pt x="11" y="94"/>
                    </a:cubicBezTo>
                    <a:cubicBezTo>
                      <a:pt x="11" y="94"/>
                      <a:pt x="11" y="94"/>
                      <a:pt x="11" y="94"/>
                    </a:cubicBezTo>
                    <a:cubicBezTo>
                      <a:pt x="11" y="92"/>
                      <a:pt x="12" y="89"/>
                      <a:pt x="13" y="86"/>
                    </a:cubicBezTo>
                    <a:cubicBezTo>
                      <a:pt x="13" y="85"/>
                      <a:pt x="14" y="83"/>
                      <a:pt x="15" y="82"/>
                    </a:cubicBezTo>
                    <a:cubicBezTo>
                      <a:pt x="16" y="80"/>
                      <a:pt x="16" y="78"/>
                      <a:pt x="16" y="76"/>
                    </a:cubicBezTo>
                    <a:cubicBezTo>
                      <a:pt x="16" y="75"/>
                      <a:pt x="17" y="75"/>
                      <a:pt x="17" y="74"/>
                    </a:cubicBezTo>
                    <a:cubicBezTo>
                      <a:pt x="17" y="73"/>
                      <a:pt x="18" y="72"/>
                      <a:pt x="19" y="71"/>
                    </a:cubicBezTo>
                    <a:cubicBezTo>
                      <a:pt x="20" y="70"/>
                      <a:pt x="21" y="69"/>
                      <a:pt x="21" y="69"/>
                    </a:cubicBezTo>
                    <a:cubicBezTo>
                      <a:pt x="20" y="67"/>
                      <a:pt x="20" y="67"/>
                      <a:pt x="20" y="67"/>
                    </a:cubicBezTo>
                    <a:cubicBezTo>
                      <a:pt x="18" y="67"/>
                      <a:pt x="18" y="67"/>
                      <a:pt x="18" y="67"/>
                    </a:cubicBezTo>
                    <a:cubicBezTo>
                      <a:pt x="19" y="69"/>
                      <a:pt x="19" y="71"/>
                      <a:pt x="20" y="73"/>
                    </a:cubicBezTo>
                    <a:cubicBezTo>
                      <a:pt x="21" y="76"/>
                      <a:pt x="23" y="78"/>
                      <a:pt x="25" y="79"/>
                    </a:cubicBezTo>
                    <a:cubicBezTo>
                      <a:pt x="26" y="80"/>
                      <a:pt x="26" y="80"/>
                      <a:pt x="26" y="80"/>
                    </a:cubicBezTo>
                    <a:cubicBezTo>
                      <a:pt x="27" y="81"/>
                      <a:pt x="27" y="81"/>
                      <a:pt x="27" y="83"/>
                    </a:cubicBezTo>
                    <a:cubicBezTo>
                      <a:pt x="27" y="84"/>
                      <a:pt x="27" y="85"/>
                      <a:pt x="27" y="86"/>
                    </a:cubicBezTo>
                    <a:cubicBezTo>
                      <a:pt x="27" y="86"/>
                      <a:pt x="27" y="86"/>
                      <a:pt x="27" y="86"/>
                    </a:cubicBezTo>
                    <a:cubicBezTo>
                      <a:pt x="26" y="91"/>
                      <a:pt x="26" y="91"/>
                      <a:pt x="26" y="91"/>
                    </a:cubicBezTo>
                    <a:cubicBezTo>
                      <a:pt x="26" y="91"/>
                      <a:pt x="26" y="91"/>
                      <a:pt x="26" y="91"/>
                    </a:cubicBezTo>
                    <a:cubicBezTo>
                      <a:pt x="27" y="99"/>
                      <a:pt x="30" y="105"/>
                      <a:pt x="36" y="109"/>
                    </a:cubicBezTo>
                    <a:cubicBezTo>
                      <a:pt x="37" y="110"/>
                      <a:pt x="38" y="111"/>
                      <a:pt x="39" y="113"/>
                    </a:cubicBezTo>
                    <a:cubicBezTo>
                      <a:pt x="40" y="115"/>
                      <a:pt x="40" y="117"/>
                      <a:pt x="40" y="119"/>
                    </a:cubicBezTo>
                    <a:cubicBezTo>
                      <a:pt x="42" y="119"/>
                      <a:pt x="42" y="119"/>
                      <a:pt x="42" y="119"/>
                    </a:cubicBezTo>
                    <a:cubicBezTo>
                      <a:pt x="40" y="119"/>
                      <a:pt x="40" y="119"/>
                      <a:pt x="40" y="119"/>
                    </a:cubicBezTo>
                    <a:cubicBezTo>
                      <a:pt x="40" y="121"/>
                      <a:pt x="40" y="121"/>
                      <a:pt x="40" y="121"/>
                    </a:cubicBezTo>
                    <a:cubicBezTo>
                      <a:pt x="42" y="121"/>
                      <a:pt x="42" y="121"/>
                      <a:pt x="42" y="121"/>
                    </a:cubicBezTo>
                    <a:cubicBezTo>
                      <a:pt x="40" y="121"/>
                      <a:pt x="40" y="121"/>
                      <a:pt x="40" y="121"/>
                    </a:cubicBezTo>
                    <a:cubicBezTo>
                      <a:pt x="40" y="123"/>
                      <a:pt x="40" y="125"/>
                      <a:pt x="41" y="127"/>
                    </a:cubicBezTo>
                    <a:cubicBezTo>
                      <a:pt x="41" y="128"/>
                      <a:pt x="42" y="130"/>
                      <a:pt x="43" y="130"/>
                    </a:cubicBezTo>
                    <a:cubicBezTo>
                      <a:pt x="44" y="131"/>
                      <a:pt x="45" y="132"/>
                      <a:pt x="47" y="132"/>
                    </a:cubicBezTo>
                    <a:cubicBezTo>
                      <a:pt x="47" y="132"/>
                      <a:pt x="47" y="132"/>
                      <a:pt x="47" y="132"/>
                    </a:cubicBezTo>
                    <a:cubicBezTo>
                      <a:pt x="50" y="132"/>
                      <a:pt x="50" y="132"/>
                      <a:pt x="50" y="132"/>
                    </a:cubicBezTo>
                    <a:cubicBezTo>
                      <a:pt x="50" y="132"/>
                      <a:pt x="50" y="132"/>
                      <a:pt x="50" y="132"/>
                    </a:cubicBezTo>
                    <a:cubicBezTo>
                      <a:pt x="51" y="132"/>
                      <a:pt x="51" y="132"/>
                      <a:pt x="52" y="133"/>
                    </a:cubicBezTo>
                    <a:cubicBezTo>
                      <a:pt x="52" y="133"/>
                      <a:pt x="52" y="133"/>
                      <a:pt x="52" y="133"/>
                    </a:cubicBezTo>
                    <a:cubicBezTo>
                      <a:pt x="52" y="132"/>
                      <a:pt x="52" y="132"/>
                      <a:pt x="52" y="132"/>
                    </a:cubicBezTo>
                    <a:cubicBezTo>
                      <a:pt x="52" y="132"/>
                      <a:pt x="52" y="132"/>
                      <a:pt x="52" y="132"/>
                    </a:cubicBezTo>
                    <a:cubicBezTo>
                      <a:pt x="52" y="133"/>
                      <a:pt x="52" y="133"/>
                      <a:pt x="52" y="133"/>
                    </a:cubicBezTo>
                    <a:cubicBezTo>
                      <a:pt x="52" y="132"/>
                      <a:pt x="52" y="132"/>
                      <a:pt x="52" y="132"/>
                    </a:cubicBezTo>
                    <a:cubicBezTo>
                      <a:pt x="52" y="132"/>
                      <a:pt x="52" y="132"/>
                      <a:pt x="52" y="132"/>
                    </a:cubicBezTo>
                    <a:cubicBezTo>
                      <a:pt x="52" y="131"/>
                      <a:pt x="52" y="131"/>
                      <a:pt x="52" y="131"/>
                    </a:cubicBezTo>
                    <a:cubicBezTo>
                      <a:pt x="51" y="132"/>
                      <a:pt x="51" y="132"/>
                      <a:pt x="51" y="132"/>
                    </a:cubicBezTo>
                    <a:cubicBezTo>
                      <a:pt x="52" y="132"/>
                      <a:pt x="52" y="132"/>
                      <a:pt x="52" y="132"/>
                    </a:cubicBezTo>
                    <a:cubicBezTo>
                      <a:pt x="52" y="131"/>
                      <a:pt x="52" y="131"/>
                      <a:pt x="52" y="131"/>
                    </a:cubicBezTo>
                    <a:cubicBezTo>
                      <a:pt x="51" y="132"/>
                      <a:pt x="51" y="132"/>
                      <a:pt x="51" y="132"/>
                    </a:cubicBezTo>
                    <a:cubicBezTo>
                      <a:pt x="52" y="132"/>
                      <a:pt x="52" y="132"/>
                      <a:pt x="52" y="132"/>
                    </a:cubicBezTo>
                    <a:cubicBezTo>
                      <a:pt x="51" y="132"/>
                      <a:pt x="51" y="132"/>
                      <a:pt x="51" y="132"/>
                    </a:cubicBezTo>
                    <a:cubicBezTo>
                      <a:pt x="51" y="132"/>
                      <a:pt x="51" y="132"/>
                      <a:pt x="51" y="132"/>
                    </a:cubicBezTo>
                    <a:cubicBezTo>
                      <a:pt x="52" y="132"/>
                      <a:pt x="52" y="132"/>
                      <a:pt x="52" y="132"/>
                    </a:cubicBezTo>
                    <a:cubicBezTo>
                      <a:pt x="51" y="132"/>
                      <a:pt x="51" y="132"/>
                      <a:pt x="51" y="132"/>
                    </a:cubicBezTo>
                    <a:cubicBezTo>
                      <a:pt x="51" y="132"/>
                      <a:pt x="51" y="132"/>
                      <a:pt x="51" y="132"/>
                    </a:cubicBezTo>
                    <a:cubicBezTo>
                      <a:pt x="51" y="132"/>
                      <a:pt x="51" y="132"/>
                      <a:pt x="51" y="132"/>
                    </a:cubicBezTo>
                    <a:cubicBezTo>
                      <a:pt x="52" y="134"/>
                      <a:pt x="52" y="135"/>
                      <a:pt x="52" y="136"/>
                    </a:cubicBezTo>
                    <a:cubicBezTo>
                      <a:pt x="52" y="138"/>
                      <a:pt x="52" y="139"/>
                      <a:pt x="51" y="140"/>
                    </a:cubicBezTo>
                    <a:cubicBezTo>
                      <a:pt x="50" y="142"/>
                      <a:pt x="49" y="144"/>
                      <a:pt x="49" y="146"/>
                    </a:cubicBezTo>
                    <a:cubicBezTo>
                      <a:pt x="49" y="147"/>
                      <a:pt x="50" y="149"/>
                      <a:pt x="51" y="150"/>
                    </a:cubicBezTo>
                    <a:cubicBezTo>
                      <a:pt x="52" y="151"/>
                      <a:pt x="54" y="152"/>
                      <a:pt x="55" y="152"/>
                    </a:cubicBezTo>
                    <a:cubicBezTo>
                      <a:pt x="56" y="152"/>
                      <a:pt x="58" y="152"/>
                      <a:pt x="59" y="151"/>
                    </a:cubicBezTo>
                    <a:cubicBezTo>
                      <a:pt x="60" y="151"/>
                      <a:pt x="60" y="150"/>
                      <a:pt x="60" y="149"/>
                    </a:cubicBezTo>
                    <a:cubicBezTo>
                      <a:pt x="60" y="148"/>
                      <a:pt x="59" y="147"/>
                      <a:pt x="58" y="147"/>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3" name="Freeform 529">
                <a:extLst>
                  <a:ext uri="{FF2B5EF4-FFF2-40B4-BE49-F238E27FC236}">
                    <a16:creationId xmlns:a16="http://schemas.microsoft.com/office/drawing/2014/main" id="{C4DD4E3A-D9F8-3BA9-95F5-858E0C17F49C}"/>
                  </a:ext>
                </a:extLst>
              </p:cNvPr>
              <p:cNvSpPr>
                <a:spLocks/>
              </p:cNvSpPr>
              <p:nvPr/>
            </p:nvSpPr>
            <p:spPr bwMode="auto">
              <a:xfrm>
                <a:off x="3718" y="1704"/>
                <a:ext cx="48" cy="65"/>
              </a:xfrm>
              <a:custGeom>
                <a:avLst/>
                <a:gdLst>
                  <a:gd name="T0" fmla="*/ 209 w 23"/>
                  <a:gd name="T1" fmla="*/ 45 h 29"/>
                  <a:gd name="T2" fmla="*/ 73 w 23"/>
                  <a:gd name="T3" fmla="*/ 0 h 29"/>
                  <a:gd name="T4" fmla="*/ 44 w 23"/>
                  <a:gd name="T5" fmla="*/ 137 h 29"/>
                  <a:gd name="T6" fmla="*/ 144 w 23"/>
                  <a:gd name="T7" fmla="*/ 170 h 29"/>
                  <a:gd name="T8" fmla="*/ 35 w 23"/>
                  <a:gd name="T9" fmla="*/ 170 h 29"/>
                  <a:gd name="T10" fmla="*/ 44 w 23"/>
                  <a:gd name="T11" fmla="*/ 327 h 29"/>
                  <a:gd name="T12" fmla="*/ 209 w 23"/>
                  <a:gd name="T13" fmla="*/ 327 h 29"/>
                  <a:gd name="T14" fmla="*/ 209 w 23"/>
                  <a:gd name="T15" fmla="*/ 45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29">
                    <a:moveTo>
                      <a:pt x="23" y="4"/>
                    </a:moveTo>
                    <a:cubicBezTo>
                      <a:pt x="16" y="2"/>
                      <a:pt x="10" y="1"/>
                      <a:pt x="8" y="0"/>
                    </a:cubicBezTo>
                    <a:cubicBezTo>
                      <a:pt x="4" y="0"/>
                      <a:pt x="2" y="8"/>
                      <a:pt x="5" y="12"/>
                    </a:cubicBezTo>
                    <a:cubicBezTo>
                      <a:pt x="8" y="13"/>
                      <a:pt x="16" y="15"/>
                      <a:pt x="16" y="15"/>
                    </a:cubicBezTo>
                    <a:cubicBezTo>
                      <a:pt x="12" y="15"/>
                      <a:pt x="6" y="15"/>
                      <a:pt x="4" y="15"/>
                    </a:cubicBezTo>
                    <a:cubicBezTo>
                      <a:pt x="0" y="17"/>
                      <a:pt x="0" y="28"/>
                      <a:pt x="5" y="29"/>
                    </a:cubicBezTo>
                    <a:cubicBezTo>
                      <a:pt x="10" y="29"/>
                      <a:pt x="17" y="29"/>
                      <a:pt x="23" y="29"/>
                    </a:cubicBezTo>
                    <a:cubicBezTo>
                      <a:pt x="22" y="20"/>
                      <a:pt x="22" y="11"/>
                      <a:pt x="23" y="4"/>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4" name="Freeform 530">
                <a:extLst>
                  <a:ext uri="{FF2B5EF4-FFF2-40B4-BE49-F238E27FC236}">
                    <a16:creationId xmlns:a16="http://schemas.microsoft.com/office/drawing/2014/main" id="{6A40AB90-8141-1B9B-FE26-C657E4E459C5}"/>
                  </a:ext>
                </a:extLst>
              </p:cNvPr>
              <p:cNvSpPr>
                <a:spLocks/>
              </p:cNvSpPr>
              <p:nvPr/>
            </p:nvSpPr>
            <p:spPr bwMode="auto">
              <a:xfrm>
                <a:off x="4027" y="1787"/>
                <a:ext cx="38" cy="23"/>
              </a:xfrm>
              <a:custGeom>
                <a:avLst/>
                <a:gdLst>
                  <a:gd name="T0" fmla="*/ 8 w 18"/>
                  <a:gd name="T1" fmla="*/ 94 h 10"/>
                  <a:gd name="T2" fmla="*/ 160 w 18"/>
                  <a:gd name="T3" fmla="*/ 122 h 10"/>
                  <a:gd name="T4" fmla="*/ 169 w 18"/>
                  <a:gd name="T5" fmla="*/ 0 h 10"/>
                  <a:gd name="T6" fmla="*/ 0 w 18"/>
                  <a:gd name="T7" fmla="*/ 94 h 10"/>
                  <a:gd name="T8" fmla="*/ 8 w 18"/>
                  <a:gd name="T9" fmla="*/ 94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0">
                    <a:moveTo>
                      <a:pt x="1" y="8"/>
                    </a:moveTo>
                    <a:cubicBezTo>
                      <a:pt x="6" y="8"/>
                      <a:pt x="12" y="9"/>
                      <a:pt x="17" y="10"/>
                    </a:cubicBezTo>
                    <a:cubicBezTo>
                      <a:pt x="18" y="7"/>
                      <a:pt x="18" y="3"/>
                      <a:pt x="18" y="0"/>
                    </a:cubicBezTo>
                    <a:cubicBezTo>
                      <a:pt x="12" y="0"/>
                      <a:pt x="5" y="2"/>
                      <a:pt x="0" y="8"/>
                    </a:cubicBezTo>
                    <a:lnTo>
                      <a:pt x="1" y="8"/>
                    </a:ln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5" name="Freeform 531">
                <a:extLst>
                  <a:ext uri="{FF2B5EF4-FFF2-40B4-BE49-F238E27FC236}">
                    <a16:creationId xmlns:a16="http://schemas.microsoft.com/office/drawing/2014/main" id="{E64D2436-5867-CB30-FDD1-08CD1F18B8E3}"/>
                  </a:ext>
                </a:extLst>
              </p:cNvPr>
              <p:cNvSpPr>
                <a:spLocks/>
              </p:cNvSpPr>
              <p:nvPr/>
            </p:nvSpPr>
            <p:spPr bwMode="auto">
              <a:xfrm>
                <a:off x="3842" y="1590"/>
                <a:ext cx="216" cy="394"/>
              </a:xfrm>
              <a:custGeom>
                <a:avLst/>
                <a:gdLst>
                  <a:gd name="T0" fmla="*/ 721 w 103"/>
                  <a:gd name="T1" fmla="*/ 255 h 176"/>
                  <a:gd name="T2" fmla="*/ 698 w 103"/>
                  <a:gd name="T3" fmla="*/ 235 h 176"/>
                  <a:gd name="T4" fmla="*/ 709 w 103"/>
                  <a:gd name="T5" fmla="*/ 134 h 176"/>
                  <a:gd name="T6" fmla="*/ 621 w 103"/>
                  <a:gd name="T7" fmla="*/ 81 h 176"/>
                  <a:gd name="T8" fmla="*/ 573 w 103"/>
                  <a:gd name="T9" fmla="*/ 170 h 176"/>
                  <a:gd name="T10" fmla="*/ 562 w 103"/>
                  <a:gd name="T11" fmla="*/ 45 h 176"/>
                  <a:gd name="T12" fmla="*/ 470 w 103"/>
                  <a:gd name="T13" fmla="*/ 36 h 176"/>
                  <a:gd name="T14" fmla="*/ 396 w 103"/>
                  <a:gd name="T15" fmla="*/ 201 h 176"/>
                  <a:gd name="T16" fmla="*/ 361 w 103"/>
                  <a:gd name="T17" fmla="*/ 90 h 176"/>
                  <a:gd name="T18" fmla="*/ 260 w 103"/>
                  <a:gd name="T19" fmla="*/ 101 h 176"/>
                  <a:gd name="T20" fmla="*/ 241 w 103"/>
                  <a:gd name="T21" fmla="*/ 271 h 176"/>
                  <a:gd name="T22" fmla="*/ 220 w 103"/>
                  <a:gd name="T23" fmla="*/ 300 h 176"/>
                  <a:gd name="T24" fmla="*/ 8 w 103"/>
                  <a:gd name="T25" fmla="*/ 878 h 176"/>
                  <a:gd name="T26" fmla="*/ 36 w 103"/>
                  <a:gd name="T27" fmla="*/ 1332 h 176"/>
                  <a:gd name="T28" fmla="*/ 36 w 103"/>
                  <a:gd name="T29" fmla="*/ 1332 h 176"/>
                  <a:gd name="T30" fmla="*/ 120 w 103"/>
                  <a:gd name="T31" fmla="*/ 1504 h 176"/>
                  <a:gd name="T32" fmla="*/ 128 w 103"/>
                  <a:gd name="T33" fmla="*/ 1683 h 176"/>
                  <a:gd name="T34" fmla="*/ 128 w 103"/>
                  <a:gd name="T35" fmla="*/ 1773 h 176"/>
                  <a:gd name="T36" fmla="*/ 312 w 103"/>
                  <a:gd name="T37" fmla="*/ 1829 h 176"/>
                  <a:gd name="T38" fmla="*/ 312 w 103"/>
                  <a:gd name="T39" fmla="*/ 1659 h 176"/>
                  <a:gd name="T40" fmla="*/ 388 w 103"/>
                  <a:gd name="T41" fmla="*/ 1242 h 176"/>
                  <a:gd name="T42" fmla="*/ 422 w 103"/>
                  <a:gd name="T43" fmla="*/ 1097 h 176"/>
                  <a:gd name="T44" fmla="*/ 422 w 103"/>
                  <a:gd name="T45" fmla="*/ 1097 h 176"/>
                  <a:gd name="T46" fmla="*/ 422 w 103"/>
                  <a:gd name="T47" fmla="*/ 1097 h 176"/>
                  <a:gd name="T48" fmla="*/ 413 w 103"/>
                  <a:gd name="T49" fmla="*/ 1007 h 176"/>
                  <a:gd name="T50" fmla="*/ 405 w 103"/>
                  <a:gd name="T51" fmla="*/ 1007 h 176"/>
                  <a:gd name="T52" fmla="*/ 480 w 103"/>
                  <a:gd name="T53" fmla="*/ 642 h 176"/>
                  <a:gd name="T54" fmla="*/ 480 w 103"/>
                  <a:gd name="T55" fmla="*/ 642 h 176"/>
                  <a:gd name="T56" fmla="*/ 581 w 103"/>
                  <a:gd name="T57" fmla="*/ 651 h 176"/>
                  <a:gd name="T58" fmla="*/ 581 w 103"/>
                  <a:gd name="T59" fmla="*/ 663 h 176"/>
                  <a:gd name="T60" fmla="*/ 581 w 103"/>
                  <a:gd name="T61" fmla="*/ 651 h 176"/>
                  <a:gd name="T62" fmla="*/ 709 w 103"/>
                  <a:gd name="T63" fmla="*/ 651 h 176"/>
                  <a:gd name="T64" fmla="*/ 950 w 103"/>
                  <a:gd name="T65" fmla="*/ 651 h 176"/>
                  <a:gd name="T66" fmla="*/ 721 w 103"/>
                  <a:gd name="T67" fmla="*/ 255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3" h="176">
                    <a:moveTo>
                      <a:pt x="78" y="23"/>
                    </a:moveTo>
                    <a:cubicBezTo>
                      <a:pt x="77" y="23"/>
                      <a:pt x="76" y="21"/>
                      <a:pt x="76" y="21"/>
                    </a:cubicBezTo>
                    <a:cubicBezTo>
                      <a:pt x="75" y="17"/>
                      <a:pt x="76" y="16"/>
                      <a:pt x="77" y="12"/>
                    </a:cubicBezTo>
                    <a:cubicBezTo>
                      <a:pt x="79" y="6"/>
                      <a:pt x="70" y="1"/>
                      <a:pt x="67" y="7"/>
                    </a:cubicBezTo>
                    <a:cubicBezTo>
                      <a:pt x="66" y="8"/>
                      <a:pt x="64" y="11"/>
                      <a:pt x="62" y="15"/>
                    </a:cubicBezTo>
                    <a:cubicBezTo>
                      <a:pt x="62" y="15"/>
                      <a:pt x="62" y="5"/>
                      <a:pt x="61" y="4"/>
                    </a:cubicBezTo>
                    <a:cubicBezTo>
                      <a:pt x="58" y="0"/>
                      <a:pt x="53" y="1"/>
                      <a:pt x="51" y="3"/>
                    </a:cubicBezTo>
                    <a:cubicBezTo>
                      <a:pt x="49" y="5"/>
                      <a:pt x="50" y="17"/>
                      <a:pt x="43" y="18"/>
                    </a:cubicBezTo>
                    <a:cubicBezTo>
                      <a:pt x="37" y="18"/>
                      <a:pt x="40" y="9"/>
                      <a:pt x="39" y="8"/>
                    </a:cubicBezTo>
                    <a:cubicBezTo>
                      <a:pt x="35" y="4"/>
                      <a:pt x="31" y="6"/>
                      <a:pt x="28" y="9"/>
                    </a:cubicBezTo>
                    <a:cubicBezTo>
                      <a:pt x="28" y="14"/>
                      <a:pt x="28" y="19"/>
                      <a:pt x="26" y="24"/>
                    </a:cubicBezTo>
                    <a:cubicBezTo>
                      <a:pt x="26" y="25"/>
                      <a:pt x="24" y="27"/>
                      <a:pt x="24" y="27"/>
                    </a:cubicBezTo>
                    <a:cubicBezTo>
                      <a:pt x="3" y="45"/>
                      <a:pt x="1" y="57"/>
                      <a:pt x="1" y="78"/>
                    </a:cubicBezTo>
                    <a:cubicBezTo>
                      <a:pt x="1" y="86"/>
                      <a:pt x="0" y="103"/>
                      <a:pt x="4" y="119"/>
                    </a:cubicBezTo>
                    <a:cubicBezTo>
                      <a:pt x="4" y="119"/>
                      <a:pt x="4" y="119"/>
                      <a:pt x="4" y="119"/>
                    </a:cubicBezTo>
                    <a:cubicBezTo>
                      <a:pt x="7" y="124"/>
                      <a:pt x="9" y="129"/>
                      <a:pt x="13" y="134"/>
                    </a:cubicBezTo>
                    <a:cubicBezTo>
                      <a:pt x="15" y="137"/>
                      <a:pt x="15" y="143"/>
                      <a:pt x="14" y="150"/>
                    </a:cubicBezTo>
                    <a:cubicBezTo>
                      <a:pt x="14" y="151"/>
                      <a:pt x="14" y="155"/>
                      <a:pt x="14" y="158"/>
                    </a:cubicBezTo>
                    <a:cubicBezTo>
                      <a:pt x="6" y="176"/>
                      <a:pt x="37" y="172"/>
                      <a:pt x="34" y="163"/>
                    </a:cubicBezTo>
                    <a:cubicBezTo>
                      <a:pt x="34" y="148"/>
                      <a:pt x="34" y="148"/>
                      <a:pt x="34" y="148"/>
                    </a:cubicBezTo>
                    <a:cubicBezTo>
                      <a:pt x="35" y="136"/>
                      <a:pt x="37" y="123"/>
                      <a:pt x="42" y="111"/>
                    </a:cubicBezTo>
                    <a:cubicBezTo>
                      <a:pt x="44" y="105"/>
                      <a:pt x="46" y="101"/>
                      <a:pt x="46" y="98"/>
                    </a:cubicBezTo>
                    <a:cubicBezTo>
                      <a:pt x="46" y="98"/>
                      <a:pt x="46" y="98"/>
                      <a:pt x="46" y="98"/>
                    </a:cubicBezTo>
                    <a:cubicBezTo>
                      <a:pt x="46" y="98"/>
                      <a:pt x="46" y="98"/>
                      <a:pt x="46" y="98"/>
                    </a:cubicBezTo>
                    <a:cubicBezTo>
                      <a:pt x="47" y="93"/>
                      <a:pt x="47" y="91"/>
                      <a:pt x="45" y="90"/>
                    </a:cubicBezTo>
                    <a:cubicBezTo>
                      <a:pt x="44" y="90"/>
                      <a:pt x="44" y="90"/>
                      <a:pt x="44" y="90"/>
                    </a:cubicBezTo>
                    <a:cubicBezTo>
                      <a:pt x="40" y="69"/>
                      <a:pt x="46" y="60"/>
                      <a:pt x="52" y="57"/>
                    </a:cubicBezTo>
                    <a:cubicBezTo>
                      <a:pt x="52" y="57"/>
                      <a:pt x="52" y="57"/>
                      <a:pt x="52" y="57"/>
                    </a:cubicBezTo>
                    <a:cubicBezTo>
                      <a:pt x="55" y="58"/>
                      <a:pt x="58" y="58"/>
                      <a:pt x="63" y="58"/>
                    </a:cubicBezTo>
                    <a:cubicBezTo>
                      <a:pt x="63" y="59"/>
                      <a:pt x="63" y="59"/>
                      <a:pt x="63" y="59"/>
                    </a:cubicBezTo>
                    <a:cubicBezTo>
                      <a:pt x="63" y="58"/>
                      <a:pt x="63" y="58"/>
                      <a:pt x="63" y="58"/>
                    </a:cubicBezTo>
                    <a:cubicBezTo>
                      <a:pt x="67" y="59"/>
                      <a:pt x="71" y="58"/>
                      <a:pt x="77" y="58"/>
                    </a:cubicBezTo>
                    <a:cubicBezTo>
                      <a:pt x="85" y="57"/>
                      <a:pt x="94" y="57"/>
                      <a:pt x="103" y="58"/>
                    </a:cubicBezTo>
                    <a:cubicBezTo>
                      <a:pt x="99" y="43"/>
                      <a:pt x="91" y="30"/>
                      <a:pt x="78" y="2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6" name="Freeform 532">
                <a:extLst>
                  <a:ext uri="{FF2B5EF4-FFF2-40B4-BE49-F238E27FC236}">
                    <a16:creationId xmlns:a16="http://schemas.microsoft.com/office/drawing/2014/main" id="{03678C8B-647E-617D-C15C-F6F2CBF65B0C}"/>
                  </a:ext>
                </a:extLst>
              </p:cNvPr>
              <p:cNvSpPr>
                <a:spLocks/>
              </p:cNvSpPr>
              <p:nvPr/>
            </p:nvSpPr>
            <p:spPr bwMode="auto">
              <a:xfrm>
                <a:off x="3764" y="1579"/>
                <a:ext cx="86" cy="273"/>
              </a:xfrm>
              <a:custGeom>
                <a:avLst/>
                <a:gdLst>
                  <a:gd name="T0" fmla="*/ 344 w 41"/>
                  <a:gd name="T1" fmla="*/ 0 h 122"/>
                  <a:gd name="T2" fmla="*/ 176 w 41"/>
                  <a:gd name="T3" fmla="*/ 45 h 122"/>
                  <a:gd name="T4" fmla="*/ 8 w 41"/>
                  <a:gd name="T5" fmla="*/ 0 h 122"/>
                  <a:gd name="T6" fmla="*/ 8 w 41"/>
                  <a:gd name="T7" fmla="*/ 9 h 122"/>
                  <a:gd name="T8" fmla="*/ 17 w 41"/>
                  <a:gd name="T9" fmla="*/ 1347 h 122"/>
                  <a:gd name="T10" fmla="*/ 17 w 41"/>
                  <a:gd name="T11" fmla="*/ 1356 h 122"/>
                  <a:gd name="T12" fmla="*/ 120 w 41"/>
                  <a:gd name="T13" fmla="*/ 1278 h 122"/>
                  <a:gd name="T14" fmla="*/ 229 w 41"/>
                  <a:gd name="T15" fmla="*/ 1278 h 122"/>
                  <a:gd name="T16" fmla="*/ 313 w 41"/>
                  <a:gd name="T17" fmla="*/ 1311 h 122"/>
                  <a:gd name="T18" fmla="*/ 369 w 41"/>
                  <a:gd name="T19" fmla="*/ 1367 h 122"/>
                  <a:gd name="T20" fmla="*/ 378 w 41"/>
                  <a:gd name="T21" fmla="*/ 1356 h 122"/>
                  <a:gd name="T22" fmla="*/ 344 w 41"/>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22">
                    <a:moveTo>
                      <a:pt x="37" y="0"/>
                    </a:moveTo>
                    <a:cubicBezTo>
                      <a:pt x="36" y="3"/>
                      <a:pt x="28" y="4"/>
                      <a:pt x="19" y="4"/>
                    </a:cubicBezTo>
                    <a:cubicBezTo>
                      <a:pt x="9" y="4"/>
                      <a:pt x="1" y="2"/>
                      <a:pt x="1" y="0"/>
                    </a:cubicBezTo>
                    <a:cubicBezTo>
                      <a:pt x="1" y="0"/>
                      <a:pt x="1" y="0"/>
                      <a:pt x="1" y="1"/>
                    </a:cubicBezTo>
                    <a:cubicBezTo>
                      <a:pt x="0" y="17"/>
                      <a:pt x="1" y="110"/>
                      <a:pt x="2" y="120"/>
                    </a:cubicBezTo>
                    <a:cubicBezTo>
                      <a:pt x="2" y="121"/>
                      <a:pt x="2" y="121"/>
                      <a:pt x="2" y="121"/>
                    </a:cubicBezTo>
                    <a:cubicBezTo>
                      <a:pt x="5" y="117"/>
                      <a:pt x="9" y="115"/>
                      <a:pt x="13" y="114"/>
                    </a:cubicBezTo>
                    <a:cubicBezTo>
                      <a:pt x="17" y="114"/>
                      <a:pt x="23" y="113"/>
                      <a:pt x="25" y="114"/>
                    </a:cubicBezTo>
                    <a:cubicBezTo>
                      <a:pt x="28" y="115"/>
                      <a:pt x="32" y="115"/>
                      <a:pt x="34" y="117"/>
                    </a:cubicBezTo>
                    <a:cubicBezTo>
                      <a:pt x="37" y="118"/>
                      <a:pt x="38" y="120"/>
                      <a:pt x="40" y="122"/>
                    </a:cubicBezTo>
                    <a:cubicBezTo>
                      <a:pt x="41" y="121"/>
                      <a:pt x="41" y="121"/>
                      <a:pt x="41" y="121"/>
                    </a:cubicBezTo>
                    <a:cubicBezTo>
                      <a:pt x="38" y="114"/>
                      <a:pt x="37" y="11"/>
                      <a:pt x="37" y="0"/>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7" name="Freeform 533">
                <a:extLst>
                  <a:ext uri="{FF2B5EF4-FFF2-40B4-BE49-F238E27FC236}">
                    <a16:creationId xmlns:a16="http://schemas.microsoft.com/office/drawing/2014/main" id="{083A43C2-E80C-76E4-DE2A-3DC2C204B3FE}"/>
                  </a:ext>
                </a:extLst>
              </p:cNvPr>
              <p:cNvSpPr>
                <a:spLocks noEditPoints="1"/>
              </p:cNvSpPr>
              <p:nvPr/>
            </p:nvSpPr>
            <p:spPr bwMode="auto">
              <a:xfrm>
                <a:off x="3768" y="1713"/>
                <a:ext cx="80" cy="137"/>
              </a:xfrm>
              <a:custGeom>
                <a:avLst/>
                <a:gdLst>
                  <a:gd name="T0" fmla="*/ 8 w 38"/>
                  <a:gd name="T1" fmla="*/ 645 h 61"/>
                  <a:gd name="T2" fmla="*/ 8 w 38"/>
                  <a:gd name="T3" fmla="*/ 636 h 61"/>
                  <a:gd name="T4" fmla="*/ 8 w 38"/>
                  <a:gd name="T5" fmla="*/ 636 h 61"/>
                  <a:gd name="T6" fmla="*/ 8 w 38"/>
                  <a:gd name="T7" fmla="*/ 645 h 61"/>
                  <a:gd name="T8" fmla="*/ 8 w 38"/>
                  <a:gd name="T9" fmla="*/ 645 h 61"/>
                  <a:gd name="T10" fmla="*/ 8 w 38"/>
                  <a:gd name="T11" fmla="*/ 645 h 61"/>
                  <a:gd name="T12" fmla="*/ 0 w 38"/>
                  <a:gd name="T13" fmla="*/ 656 h 61"/>
                  <a:gd name="T14" fmla="*/ 8 w 38"/>
                  <a:gd name="T15" fmla="*/ 645 h 61"/>
                  <a:gd name="T16" fmla="*/ 328 w 38"/>
                  <a:gd name="T17" fmla="*/ 191 h 61"/>
                  <a:gd name="T18" fmla="*/ 328 w 38"/>
                  <a:gd name="T19" fmla="*/ 191 h 61"/>
                  <a:gd name="T20" fmla="*/ 305 w 38"/>
                  <a:gd name="T21" fmla="*/ 36 h 61"/>
                  <a:gd name="T22" fmla="*/ 288 w 38"/>
                  <a:gd name="T23" fmla="*/ 110 h 61"/>
                  <a:gd name="T24" fmla="*/ 244 w 38"/>
                  <a:gd name="T25" fmla="*/ 409 h 61"/>
                  <a:gd name="T26" fmla="*/ 177 w 38"/>
                  <a:gd name="T27" fmla="*/ 519 h 61"/>
                  <a:gd name="T28" fmla="*/ 112 w 38"/>
                  <a:gd name="T29" fmla="*/ 555 h 61"/>
                  <a:gd name="T30" fmla="*/ 8 w 38"/>
                  <a:gd name="T31" fmla="*/ 636 h 61"/>
                  <a:gd name="T32" fmla="*/ 48 w 38"/>
                  <a:gd name="T33" fmla="*/ 624 h 61"/>
                  <a:gd name="T34" fmla="*/ 93 w 38"/>
                  <a:gd name="T35" fmla="*/ 611 h 61"/>
                  <a:gd name="T36" fmla="*/ 204 w 38"/>
                  <a:gd name="T37" fmla="*/ 600 h 61"/>
                  <a:gd name="T38" fmla="*/ 297 w 38"/>
                  <a:gd name="T39" fmla="*/ 636 h 61"/>
                  <a:gd name="T40" fmla="*/ 305 w 38"/>
                  <a:gd name="T41" fmla="*/ 645 h 61"/>
                  <a:gd name="T42" fmla="*/ 320 w 38"/>
                  <a:gd name="T43" fmla="*/ 645 h 61"/>
                  <a:gd name="T44" fmla="*/ 328 w 38"/>
                  <a:gd name="T45" fmla="*/ 656 h 61"/>
                  <a:gd name="T46" fmla="*/ 328 w 38"/>
                  <a:gd name="T47" fmla="*/ 672 h 61"/>
                  <a:gd name="T48" fmla="*/ 337 w 38"/>
                  <a:gd name="T49" fmla="*/ 681 h 61"/>
                  <a:gd name="T50" fmla="*/ 337 w 38"/>
                  <a:gd name="T51" fmla="*/ 681 h 61"/>
                  <a:gd name="T52" fmla="*/ 354 w 38"/>
                  <a:gd name="T53" fmla="*/ 692 h 61"/>
                  <a:gd name="T54" fmla="*/ 354 w 38"/>
                  <a:gd name="T55" fmla="*/ 681 h 61"/>
                  <a:gd name="T56" fmla="*/ 328 w 38"/>
                  <a:gd name="T57" fmla="*/ 191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61">
                    <a:moveTo>
                      <a:pt x="1" y="57"/>
                    </a:moveTo>
                    <a:cubicBezTo>
                      <a:pt x="1" y="56"/>
                      <a:pt x="1" y="56"/>
                      <a:pt x="1" y="56"/>
                    </a:cubicBezTo>
                    <a:cubicBezTo>
                      <a:pt x="1" y="56"/>
                      <a:pt x="1" y="56"/>
                      <a:pt x="1" y="56"/>
                    </a:cubicBezTo>
                    <a:cubicBezTo>
                      <a:pt x="1" y="57"/>
                      <a:pt x="1" y="57"/>
                      <a:pt x="1" y="57"/>
                    </a:cubicBezTo>
                    <a:moveTo>
                      <a:pt x="1" y="57"/>
                    </a:moveTo>
                    <a:cubicBezTo>
                      <a:pt x="1" y="57"/>
                      <a:pt x="1" y="57"/>
                      <a:pt x="1" y="57"/>
                    </a:cubicBezTo>
                    <a:cubicBezTo>
                      <a:pt x="1" y="57"/>
                      <a:pt x="0" y="57"/>
                      <a:pt x="0" y="58"/>
                    </a:cubicBezTo>
                    <a:cubicBezTo>
                      <a:pt x="1" y="57"/>
                      <a:pt x="1" y="57"/>
                      <a:pt x="1" y="57"/>
                    </a:cubicBezTo>
                    <a:moveTo>
                      <a:pt x="35" y="17"/>
                    </a:moveTo>
                    <a:cubicBezTo>
                      <a:pt x="35" y="17"/>
                      <a:pt x="35" y="17"/>
                      <a:pt x="35" y="17"/>
                    </a:cubicBezTo>
                    <a:cubicBezTo>
                      <a:pt x="34" y="12"/>
                      <a:pt x="33" y="8"/>
                      <a:pt x="33" y="3"/>
                    </a:cubicBezTo>
                    <a:cubicBezTo>
                      <a:pt x="33" y="0"/>
                      <a:pt x="31" y="7"/>
                      <a:pt x="31" y="10"/>
                    </a:cubicBezTo>
                    <a:cubicBezTo>
                      <a:pt x="31" y="20"/>
                      <a:pt x="29" y="28"/>
                      <a:pt x="26" y="36"/>
                    </a:cubicBezTo>
                    <a:cubicBezTo>
                      <a:pt x="24" y="40"/>
                      <a:pt x="22" y="44"/>
                      <a:pt x="19" y="46"/>
                    </a:cubicBezTo>
                    <a:cubicBezTo>
                      <a:pt x="17" y="47"/>
                      <a:pt x="14" y="48"/>
                      <a:pt x="12" y="49"/>
                    </a:cubicBezTo>
                    <a:cubicBezTo>
                      <a:pt x="9" y="51"/>
                      <a:pt x="4" y="53"/>
                      <a:pt x="1" y="56"/>
                    </a:cubicBezTo>
                    <a:cubicBezTo>
                      <a:pt x="2" y="56"/>
                      <a:pt x="4" y="55"/>
                      <a:pt x="5" y="55"/>
                    </a:cubicBezTo>
                    <a:cubicBezTo>
                      <a:pt x="6" y="54"/>
                      <a:pt x="8" y="54"/>
                      <a:pt x="10" y="54"/>
                    </a:cubicBezTo>
                    <a:cubicBezTo>
                      <a:pt x="14" y="54"/>
                      <a:pt x="20" y="53"/>
                      <a:pt x="22" y="53"/>
                    </a:cubicBezTo>
                    <a:cubicBezTo>
                      <a:pt x="25" y="54"/>
                      <a:pt x="29" y="54"/>
                      <a:pt x="32" y="56"/>
                    </a:cubicBezTo>
                    <a:cubicBezTo>
                      <a:pt x="32" y="56"/>
                      <a:pt x="33" y="57"/>
                      <a:pt x="33" y="57"/>
                    </a:cubicBezTo>
                    <a:cubicBezTo>
                      <a:pt x="34" y="57"/>
                      <a:pt x="34" y="57"/>
                      <a:pt x="34" y="57"/>
                    </a:cubicBezTo>
                    <a:cubicBezTo>
                      <a:pt x="35" y="58"/>
                      <a:pt x="35" y="58"/>
                      <a:pt x="35" y="58"/>
                    </a:cubicBezTo>
                    <a:cubicBezTo>
                      <a:pt x="35" y="59"/>
                      <a:pt x="35" y="59"/>
                      <a:pt x="35" y="59"/>
                    </a:cubicBezTo>
                    <a:cubicBezTo>
                      <a:pt x="36" y="60"/>
                      <a:pt x="36" y="60"/>
                      <a:pt x="36" y="60"/>
                    </a:cubicBezTo>
                    <a:cubicBezTo>
                      <a:pt x="36" y="60"/>
                      <a:pt x="36" y="60"/>
                      <a:pt x="36" y="60"/>
                    </a:cubicBezTo>
                    <a:cubicBezTo>
                      <a:pt x="37" y="60"/>
                      <a:pt x="37" y="61"/>
                      <a:pt x="38" y="61"/>
                    </a:cubicBezTo>
                    <a:cubicBezTo>
                      <a:pt x="38" y="60"/>
                      <a:pt x="38" y="60"/>
                      <a:pt x="38" y="60"/>
                    </a:cubicBezTo>
                    <a:cubicBezTo>
                      <a:pt x="37" y="56"/>
                      <a:pt x="36" y="36"/>
                      <a:pt x="35" y="17"/>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8" name="Freeform 534">
                <a:extLst>
                  <a:ext uri="{FF2B5EF4-FFF2-40B4-BE49-F238E27FC236}">
                    <a16:creationId xmlns:a16="http://schemas.microsoft.com/office/drawing/2014/main" id="{57278F71-CEC7-65AE-2364-B60F15A1D65F}"/>
                  </a:ext>
                </a:extLst>
              </p:cNvPr>
              <p:cNvSpPr>
                <a:spLocks/>
              </p:cNvSpPr>
              <p:nvPr/>
            </p:nvSpPr>
            <p:spPr bwMode="auto">
              <a:xfrm>
                <a:off x="3737" y="1832"/>
                <a:ext cx="136" cy="352"/>
              </a:xfrm>
              <a:custGeom>
                <a:avLst/>
                <a:gdLst>
                  <a:gd name="T0" fmla="*/ 337 w 65"/>
                  <a:gd name="T1" fmla="*/ 1478 h 157"/>
                  <a:gd name="T2" fmla="*/ 385 w 65"/>
                  <a:gd name="T3" fmla="*/ 1643 h 157"/>
                  <a:gd name="T4" fmla="*/ 377 w 65"/>
                  <a:gd name="T5" fmla="*/ 1668 h 157"/>
                  <a:gd name="T6" fmla="*/ 276 w 65"/>
                  <a:gd name="T7" fmla="*/ 1769 h 157"/>
                  <a:gd name="T8" fmla="*/ 0 w 65"/>
                  <a:gd name="T9" fmla="*/ 825 h 157"/>
                  <a:gd name="T10" fmla="*/ 65 w 65"/>
                  <a:gd name="T11" fmla="*/ 327 h 157"/>
                  <a:gd name="T12" fmla="*/ 136 w 65"/>
                  <a:gd name="T13" fmla="*/ 90 h 157"/>
                  <a:gd name="T14" fmla="*/ 236 w 65"/>
                  <a:gd name="T15" fmla="*/ 9 h 157"/>
                  <a:gd name="T16" fmla="*/ 349 w 65"/>
                  <a:gd name="T17" fmla="*/ 9 h 157"/>
                  <a:gd name="T18" fmla="*/ 429 w 65"/>
                  <a:gd name="T19" fmla="*/ 36 h 157"/>
                  <a:gd name="T20" fmla="*/ 577 w 65"/>
                  <a:gd name="T21" fmla="*/ 291 h 157"/>
                  <a:gd name="T22" fmla="*/ 586 w 65"/>
                  <a:gd name="T23" fmla="*/ 473 h 157"/>
                  <a:gd name="T24" fmla="*/ 569 w 65"/>
                  <a:gd name="T25" fmla="*/ 679 h 157"/>
                  <a:gd name="T26" fmla="*/ 577 w 65"/>
                  <a:gd name="T27" fmla="*/ 744 h 157"/>
                  <a:gd name="T28" fmla="*/ 429 w 65"/>
                  <a:gd name="T29" fmla="*/ 1287 h 157"/>
                  <a:gd name="T30" fmla="*/ 437 w 65"/>
                  <a:gd name="T31" fmla="*/ 1363 h 157"/>
                  <a:gd name="T32" fmla="*/ 437 w 65"/>
                  <a:gd name="T33" fmla="*/ 1388 h 157"/>
                  <a:gd name="T34" fmla="*/ 377 w 65"/>
                  <a:gd name="T35" fmla="*/ 1534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5" h="157">
                    <a:moveTo>
                      <a:pt x="37" y="131"/>
                    </a:moveTo>
                    <a:cubicBezTo>
                      <a:pt x="40" y="134"/>
                      <a:pt x="46" y="140"/>
                      <a:pt x="42" y="146"/>
                    </a:cubicBezTo>
                    <a:cubicBezTo>
                      <a:pt x="41" y="148"/>
                      <a:pt x="41" y="148"/>
                      <a:pt x="41" y="148"/>
                    </a:cubicBezTo>
                    <a:cubicBezTo>
                      <a:pt x="38" y="152"/>
                      <a:pt x="34" y="156"/>
                      <a:pt x="30" y="157"/>
                    </a:cubicBezTo>
                    <a:cubicBezTo>
                      <a:pt x="8" y="150"/>
                      <a:pt x="1" y="111"/>
                      <a:pt x="0" y="73"/>
                    </a:cubicBezTo>
                    <a:cubicBezTo>
                      <a:pt x="0" y="45"/>
                      <a:pt x="4" y="37"/>
                      <a:pt x="7" y="29"/>
                    </a:cubicBezTo>
                    <a:cubicBezTo>
                      <a:pt x="14" y="16"/>
                      <a:pt x="12" y="11"/>
                      <a:pt x="15" y="8"/>
                    </a:cubicBezTo>
                    <a:cubicBezTo>
                      <a:pt x="18" y="4"/>
                      <a:pt x="22" y="2"/>
                      <a:pt x="26" y="1"/>
                    </a:cubicBezTo>
                    <a:cubicBezTo>
                      <a:pt x="30" y="1"/>
                      <a:pt x="36" y="0"/>
                      <a:pt x="38" y="1"/>
                    </a:cubicBezTo>
                    <a:cubicBezTo>
                      <a:pt x="41" y="2"/>
                      <a:pt x="45" y="2"/>
                      <a:pt x="47" y="3"/>
                    </a:cubicBezTo>
                    <a:cubicBezTo>
                      <a:pt x="55" y="9"/>
                      <a:pt x="56" y="17"/>
                      <a:pt x="63" y="26"/>
                    </a:cubicBezTo>
                    <a:cubicBezTo>
                      <a:pt x="65" y="29"/>
                      <a:pt x="65" y="35"/>
                      <a:pt x="64" y="42"/>
                    </a:cubicBezTo>
                    <a:cubicBezTo>
                      <a:pt x="64" y="47"/>
                      <a:pt x="64" y="59"/>
                      <a:pt x="62" y="60"/>
                    </a:cubicBezTo>
                    <a:cubicBezTo>
                      <a:pt x="64" y="62"/>
                      <a:pt x="63" y="66"/>
                      <a:pt x="63" y="66"/>
                    </a:cubicBezTo>
                    <a:cubicBezTo>
                      <a:pt x="64" y="89"/>
                      <a:pt x="52" y="110"/>
                      <a:pt x="47" y="114"/>
                    </a:cubicBezTo>
                    <a:cubicBezTo>
                      <a:pt x="47" y="114"/>
                      <a:pt x="48" y="118"/>
                      <a:pt x="48" y="121"/>
                    </a:cubicBezTo>
                    <a:cubicBezTo>
                      <a:pt x="48" y="123"/>
                      <a:pt x="48" y="123"/>
                      <a:pt x="48" y="123"/>
                    </a:cubicBezTo>
                    <a:cubicBezTo>
                      <a:pt x="47" y="130"/>
                      <a:pt x="43" y="136"/>
                      <a:pt x="41" y="136"/>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9" name="Freeform 535">
                <a:extLst>
                  <a:ext uri="{FF2B5EF4-FFF2-40B4-BE49-F238E27FC236}">
                    <a16:creationId xmlns:a16="http://schemas.microsoft.com/office/drawing/2014/main" id="{A3C28B57-2EA2-FDB6-6DD7-D5B3DFA5C74C}"/>
                  </a:ext>
                </a:extLst>
              </p:cNvPr>
              <p:cNvSpPr>
                <a:spLocks/>
              </p:cNvSpPr>
              <p:nvPr/>
            </p:nvSpPr>
            <p:spPr bwMode="auto">
              <a:xfrm>
                <a:off x="3802" y="2130"/>
                <a:ext cx="36" cy="63"/>
              </a:xfrm>
              <a:custGeom>
                <a:avLst/>
                <a:gdLst>
                  <a:gd name="T0" fmla="*/ 76 w 17"/>
                  <a:gd name="T1" fmla="*/ 45 h 28"/>
                  <a:gd name="T2" fmla="*/ 85 w 17"/>
                  <a:gd name="T3" fmla="*/ 92 h 28"/>
                  <a:gd name="T4" fmla="*/ 76 w 17"/>
                  <a:gd name="T5" fmla="*/ 137 h 28"/>
                  <a:gd name="T6" fmla="*/ 76 w 17"/>
                  <a:gd name="T7" fmla="*/ 137 h 28"/>
                  <a:gd name="T8" fmla="*/ 76 w 17"/>
                  <a:gd name="T9" fmla="*/ 137 h 28"/>
                  <a:gd name="T10" fmla="*/ 68 w 17"/>
                  <a:gd name="T11" fmla="*/ 162 h 28"/>
                  <a:gd name="T12" fmla="*/ 93 w 17"/>
                  <a:gd name="T13" fmla="*/ 182 h 28"/>
                  <a:gd name="T14" fmla="*/ 68 w 17"/>
                  <a:gd name="T15" fmla="*/ 146 h 28"/>
                  <a:gd name="T16" fmla="*/ 28 w 17"/>
                  <a:gd name="T17" fmla="*/ 207 h 28"/>
                  <a:gd name="T18" fmla="*/ 0 w 17"/>
                  <a:gd name="T19" fmla="*/ 227 h 28"/>
                  <a:gd name="T20" fmla="*/ 17 w 17"/>
                  <a:gd name="T21" fmla="*/ 320 h 28"/>
                  <a:gd name="T22" fmla="*/ 85 w 17"/>
                  <a:gd name="T23" fmla="*/ 275 h 28"/>
                  <a:gd name="T24" fmla="*/ 136 w 17"/>
                  <a:gd name="T25" fmla="*/ 207 h 28"/>
                  <a:gd name="T26" fmla="*/ 136 w 17"/>
                  <a:gd name="T27" fmla="*/ 207 h 28"/>
                  <a:gd name="T28" fmla="*/ 136 w 17"/>
                  <a:gd name="T29" fmla="*/ 194 h 28"/>
                  <a:gd name="T30" fmla="*/ 144 w 17"/>
                  <a:gd name="T31" fmla="*/ 182 h 28"/>
                  <a:gd name="T32" fmla="*/ 104 w 17"/>
                  <a:gd name="T33" fmla="*/ 162 h 28"/>
                  <a:gd name="T34" fmla="*/ 144 w 17"/>
                  <a:gd name="T35" fmla="*/ 182 h 28"/>
                  <a:gd name="T36" fmla="*/ 161 w 17"/>
                  <a:gd name="T37" fmla="*/ 92 h 28"/>
                  <a:gd name="T38" fmla="*/ 136 w 17"/>
                  <a:gd name="T39" fmla="*/ 0 h 28"/>
                  <a:gd name="T40" fmla="*/ 76 w 17"/>
                  <a:gd name="T41" fmla="*/ 45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8">
                    <a:moveTo>
                      <a:pt x="8" y="4"/>
                    </a:moveTo>
                    <a:cubicBezTo>
                      <a:pt x="8" y="6"/>
                      <a:pt x="9" y="7"/>
                      <a:pt x="9" y="8"/>
                    </a:cubicBezTo>
                    <a:cubicBezTo>
                      <a:pt x="9" y="10"/>
                      <a:pt x="8" y="11"/>
                      <a:pt x="8" y="12"/>
                    </a:cubicBezTo>
                    <a:cubicBezTo>
                      <a:pt x="8" y="12"/>
                      <a:pt x="8" y="12"/>
                      <a:pt x="8" y="12"/>
                    </a:cubicBezTo>
                    <a:cubicBezTo>
                      <a:pt x="8" y="12"/>
                      <a:pt x="8" y="12"/>
                      <a:pt x="8" y="12"/>
                    </a:cubicBezTo>
                    <a:cubicBezTo>
                      <a:pt x="7" y="14"/>
                      <a:pt x="7" y="14"/>
                      <a:pt x="7" y="14"/>
                    </a:cubicBezTo>
                    <a:cubicBezTo>
                      <a:pt x="10" y="16"/>
                      <a:pt x="10" y="16"/>
                      <a:pt x="10" y="16"/>
                    </a:cubicBezTo>
                    <a:cubicBezTo>
                      <a:pt x="7" y="13"/>
                      <a:pt x="7" y="13"/>
                      <a:pt x="7" y="13"/>
                    </a:cubicBezTo>
                    <a:cubicBezTo>
                      <a:pt x="6" y="16"/>
                      <a:pt x="4" y="17"/>
                      <a:pt x="3" y="18"/>
                    </a:cubicBezTo>
                    <a:cubicBezTo>
                      <a:pt x="2" y="19"/>
                      <a:pt x="1" y="20"/>
                      <a:pt x="0" y="20"/>
                    </a:cubicBezTo>
                    <a:cubicBezTo>
                      <a:pt x="2" y="28"/>
                      <a:pt x="2" y="28"/>
                      <a:pt x="2" y="28"/>
                    </a:cubicBezTo>
                    <a:cubicBezTo>
                      <a:pt x="4" y="27"/>
                      <a:pt x="7" y="26"/>
                      <a:pt x="9" y="24"/>
                    </a:cubicBezTo>
                    <a:cubicBezTo>
                      <a:pt x="11" y="22"/>
                      <a:pt x="12" y="20"/>
                      <a:pt x="14" y="18"/>
                    </a:cubicBezTo>
                    <a:cubicBezTo>
                      <a:pt x="14" y="18"/>
                      <a:pt x="14" y="18"/>
                      <a:pt x="14" y="18"/>
                    </a:cubicBezTo>
                    <a:cubicBezTo>
                      <a:pt x="14" y="17"/>
                      <a:pt x="14" y="17"/>
                      <a:pt x="14" y="17"/>
                    </a:cubicBezTo>
                    <a:cubicBezTo>
                      <a:pt x="15" y="16"/>
                      <a:pt x="15" y="16"/>
                      <a:pt x="15" y="16"/>
                    </a:cubicBezTo>
                    <a:cubicBezTo>
                      <a:pt x="11" y="14"/>
                      <a:pt x="11" y="14"/>
                      <a:pt x="11" y="14"/>
                    </a:cubicBezTo>
                    <a:cubicBezTo>
                      <a:pt x="15" y="16"/>
                      <a:pt x="15" y="16"/>
                      <a:pt x="15" y="16"/>
                    </a:cubicBezTo>
                    <a:cubicBezTo>
                      <a:pt x="16" y="14"/>
                      <a:pt x="17" y="11"/>
                      <a:pt x="17" y="8"/>
                    </a:cubicBezTo>
                    <a:cubicBezTo>
                      <a:pt x="17" y="5"/>
                      <a:pt x="16" y="3"/>
                      <a:pt x="14" y="0"/>
                    </a:cubicBezTo>
                    <a:cubicBezTo>
                      <a:pt x="8" y="4"/>
                      <a:pt x="8" y="4"/>
                      <a:pt x="8" y="4"/>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0" name="Freeform 536">
                <a:extLst>
                  <a:ext uri="{FF2B5EF4-FFF2-40B4-BE49-F238E27FC236}">
                    <a16:creationId xmlns:a16="http://schemas.microsoft.com/office/drawing/2014/main" id="{1E0587B0-46A9-B4B3-A180-39205D6A5021}"/>
                  </a:ext>
                </a:extLst>
              </p:cNvPr>
              <p:cNvSpPr>
                <a:spLocks/>
              </p:cNvSpPr>
              <p:nvPr/>
            </p:nvSpPr>
            <p:spPr bwMode="auto">
              <a:xfrm>
                <a:off x="3762" y="2143"/>
                <a:ext cx="95" cy="161"/>
              </a:xfrm>
              <a:custGeom>
                <a:avLst/>
                <a:gdLst>
                  <a:gd name="T0" fmla="*/ 169 w 45"/>
                  <a:gd name="T1" fmla="*/ 199 h 72"/>
                  <a:gd name="T2" fmla="*/ 0 w 45"/>
                  <a:gd name="T3" fmla="*/ 0 h 72"/>
                  <a:gd name="T4" fmla="*/ 17 w 45"/>
                  <a:gd name="T5" fmla="*/ 235 h 72"/>
                  <a:gd name="T6" fmla="*/ 27 w 45"/>
                  <a:gd name="T7" fmla="*/ 749 h 72"/>
                  <a:gd name="T8" fmla="*/ 27 w 45"/>
                  <a:gd name="T9" fmla="*/ 749 h 72"/>
                  <a:gd name="T10" fmla="*/ 27 w 45"/>
                  <a:gd name="T11" fmla="*/ 749 h 72"/>
                  <a:gd name="T12" fmla="*/ 205 w 45"/>
                  <a:gd name="T13" fmla="*/ 805 h 72"/>
                  <a:gd name="T14" fmla="*/ 424 w 45"/>
                  <a:gd name="T15" fmla="*/ 769 h 72"/>
                  <a:gd name="T16" fmla="*/ 414 w 45"/>
                  <a:gd name="T17" fmla="*/ 769 h 72"/>
                  <a:gd name="T18" fmla="*/ 424 w 45"/>
                  <a:gd name="T19" fmla="*/ 769 h 72"/>
                  <a:gd name="T20" fmla="*/ 424 w 45"/>
                  <a:gd name="T21" fmla="*/ 416 h 72"/>
                  <a:gd name="T22" fmla="*/ 357 w 45"/>
                  <a:gd name="T23" fmla="*/ 369 h 72"/>
                  <a:gd name="T24" fmla="*/ 169 w 45"/>
                  <a:gd name="T25" fmla="*/ 19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72">
                    <a:moveTo>
                      <a:pt x="18" y="18"/>
                    </a:moveTo>
                    <a:cubicBezTo>
                      <a:pt x="10" y="15"/>
                      <a:pt x="4" y="9"/>
                      <a:pt x="0" y="0"/>
                    </a:cubicBezTo>
                    <a:cubicBezTo>
                      <a:pt x="1" y="8"/>
                      <a:pt x="2" y="15"/>
                      <a:pt x="2" y="21"/>
                    </a:cubicBezTo>
                    <a:cubicBezTo>
                      <a:pt x="2" y="42"/>
                      <a:pt x="3" y="54"/>
                      <a:pt x="3" y="67"/>
                    </a:cubicBezTo>
                    <a:cubicBezTo>
                      <a:pt x="3" y="67"/>
                      <a:pt x="3" y="67"/>
                      <a:pt x="3" y="67"/>
                    </a:cubicBezTo>
                    <a:cubicBezTo>
                      <a:pt x="3" y="67"/>
                      <a:pt x="3" y="67"/>
                      <a:pt x="3" y="67"/>
                    </a:cubicBezTo>
                    <a:cubicBezTo>
                      <a:pt x="3" y="70"/>
                      <a:pt x="12" y="72"/>
                      <a:pt x="22" y="72"/>
                    </a:cubicBezTo>
                    <a:cubicBezTo>
                      <a:pt x="33" y="72"/>
                      <a:pt x="45" y="72"/>
                      <a:pt x="45" y="69"/>
                    </a:cubicBezTo>
                    <a:cubicBezTo>
                      <a:pt x="44" y="69"/>
                      <a:pt x="44" y="69"/>
                      <a:pt x="44" y="69"/>
                    </a:cubicBezTo>
                    <a:cubicBezTo>
                      <a:pt x="45" y="69"/>
                      <a:pt x="45" y="69"/>
                      <a:pt x="45" y="69"/>
                    </a:cubicBezTo>
                    <a:cubicBezTo>
                      <a:pt x="45" y="37"/>
                      <a:pt x="45" y="37"/>
                      <a:pt x="45" y="37"/>
                    </a:cubicBezTo>
                    <a:cubicBezTo>
                      <a:pt x="40" y="35"/>
                      <a:pt x="39" y="34"/>
                      <a:pt x="38" y="33"/>
                    </a:cubicBezTo>
                    <a:cubicBezTo>
                      <a:pt x="31" y="30"/>
                      <a:pt x="25" y="25"/>
                      <a:pt x="18" y="18"/>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1" name="Freeform 537">
                <a:extLst>
                  <a:ext uri="{FF2B5EF4-FFF2-40B4-BE49-F238E27FC236}">
                    <a16:creationId xmlns:a16="http://schemas.microsoft.com/office/drawing/2014/main" id="{4C427E04-73DF-08E0-3DE6-1A64758B2377}"/>
                  </a:ext>
                </a:extLst>
              </p:cNvPr>
              <p:cNvSpPr>
                <a:spLocks/>
              </p:cNvSpPr>
              <p:nvPr/>
            </p:nvSpPr>
            <p:spPr bwMode="auto">
              <a:xfrm>
                <a:off x="3800" y="2184"/>
                <a:ext cx="48" cy="118"/>
              </a:xfrm>
              <a:custGeom>
                <a:avLst/>
                <a:gdLst>
                  <a:gd name="T0" fmla="*/ 0 w 23"/>
                  <a:gd name="T1" fmla="*/ 9 h 53"/>
                  <a:gd name="T2" fmla="*/ 127 w 23"/>
                  <a:gd name="T3" fmla="*/ 376 h 53"/>
                  <a:gd name="T4" fmla="*/ 117 w 23"/>
                  <a:gd name="T5" fmla="*/ 521 h 53"/>
                  <a:gd name="T6" fmla="*/ 0 w 23"/>
                  <a:gd name="T7" fmla="*/ 586 h 53"/>
                  <a:gd name="T8" fmla="*/ 192 w 23"/>
                  <a:gd name="T9" fmla="*/ 541 h 53"/>
                  <a:gd name="T10" fmla="*/ 200 w 23"/>
                  <a:gd name="T11" fmla="*/ 421 h 53"/>
                  <a:gd name="T12" fmla="*/ 200 w 23"/>
                  <a:gd name="T13" fmla="*/ 287 h 53"/>
                  <a:gd name="T14" fmla="*/ 192 w 23"/>
                  <a:gd name="T15" fmla="*/ 189 h 53"/>
                  <a:gd name="T16" fmla="*/ 109 w 23"/>
                  <a:gd name="T17" fmla="*/ 134 h 53"/>
                  <a:gd name="T18" fmla="*/ 0 w 23"/>
                  <a:gd name="T19" fmla="*/ 0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53">
                    <a:moveTo>
                      <a:pt x="0" y="1"/>
                    </a:moveTo>
                    <a:cubicBezTo>
                      <a:pt x="7" y="11"/>
                      <a:pt x="13" y="21"/>
                      <a:pt x="14" y="34"/>
                    </a:cubicBezTo>
                    <a:cubicBezTo>
                      <a:pt x="14" y="38"/>
                      <a:pt x="15" y="44"/>
                      <a:pt x="13" y="47"/>
                    </a:cubicBezTo>
                    <a:cubicBezTo>
                      <a:pt x="10" y="50"/>
                      <a:pt x="3" y="52"/>
                      <a:pt x="0" y="53"/>
                    </a:cubicBezTo>
                    <a:cubicBezTo>
                      <a:pt x="4" y="53"/>
                      <a:pt x="18" y="53"/>
                      <a:pt x="21" y="49"/>
                    </a:cubicBezTo>
                    <a:cubicBezTo>
                      <a:pt x="23" y="46"/>
                      <a:pt x="22" y="41"/>
                      <a:pt x="22" y="38"/>
                    </a:cubicBezTo>
                    <a:cubicBezTo>
                      <a:pt x="22" y="34"/>
                      <a:pt x="22" y="21"/>
                      <a:pt x="22" y="26"/>
                    </a:cubicBezTo>
                    <a:cubicBezTo>
                      <a:pt x="22" y="53"/>
                      <a:pt x="22" y="18"/>
                      <a:pt x="21" y="17"/>
                    </a:cubicBezTo>
                    <a:cubicBezTo>
                      <a:pt x="19" y="15"/>
                      <a:pt x="15" y="14"/>
                      <a:pt x="12" y="12"/>
                    </a:cubicBezTo>
                    <a:cubicBezTo>
                      <a:pt x="7" y="9"/>
                      <a:pt x="2" y="4"/>
                      <a:pt x="0" y="0"/>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2" name="Freeform 538">
                <a:extLst>
                  <a:ext uri="{FF2B5EF4-FFF2-40B4-BE49-F238E27FC236}">
                    <a16:creationId xmlns:a16="http://schemas.microsoft.com/office/drawing/2014/main" id="{04DD70C0-892D-745B-F6B0-0524953A7859}"/>
                  </a:ext>
                </a:extLst>
              </p:cNvPr>
              <p:cNvSpPr>
                <a:spLocks/>
              </p:cNvSpPr>
              <p:nvPr/>
            </p:nvSpPr>
            <p:spPr bwMode="auto">
              <a:xfrm>
                <a:off x="3701" y="1886"/>
                <a:ext cx="57" cy="33"/>
              </a:xfrm>
              <a:custGeom>
                <a:avLst/>
                <a:gdLst>
                  <a:gd name="T0" fmla="*/ 228 w 27"/>
                  <a:gd name="T1" fmla="*/ 53 h 15"/>
                  <a:gd name="T2" fmla="*/ 253 w 27"/>
                  <a:gd name="T3" fmla="*/ 0 h 15"/>
                  <a:gd name="T4" fmla="*/ 36 w 27"/>
                  <a:gd name="T5" fmla="*/ 0 h 15"/>
                  <a:gd name="T6" fmla="*/ 57 w 27"/>
                  <a:gd name="T7" fmla="*/ 150 h 15"/>
                  <a:gd name="T8" fmla="*/ 196 w 27"/>
                  <a:gd name="T9" fmla="*/ 161 h 15"/>
                  <a:gd name="T10" fmla="*/ 228 w 27"/>
                  <a:gd name="T11" fmla="*/ 53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5">
                    <a:moveTo>
                      <a:pt x="24" y="5"/>
                    </a:moveTo>
                    <a:cubicBezTo>
                      <a:pt x="25" y="3"/>
                      <a:pt x="26" y="1"/>
                      <a:pt x="27" y="0"/>
                    </a:cubicBezTo>
                    <a:cubicBezTo>
                      <a:pt x="19" y="0"/>
                      <a:pt x="6" y="0"/>
                      <a:pt x="4" y="0"/>
                    </a:cubicBezTo>
                    <a:cubicBezTo>
                      <a:pt x="2" y="1"/>
                      <a:pt x="0" y="13"/>
                      <a:pt x="6" y="14"/>
                    </a:cubicBezTo>
                    <a:cubicBezTo>
                      <a:pt x="8" y="15"/>
                      <a:pt x="15" y="15"/>
                      <a:pt x="21" y="15"/>
                    </a:cubicBezTo>
                    <a:cubicBezTo>
                      <a:pt x="22" y="11"/>
                      <a:pt x="23" y="8"/>
                      <a:pt x="24" y="5"/>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3" name="Freeform 539">
                <a:extLst>
                  <a:ext uri="{FF2B5EF4-FFF2-40B4-BE49-F238E27FC236}">
                    <a16:creationId xmlns:a16="http://schemas.microsoft.com/office/drawing/2014/main" id="{12D05AA0-09FD-993E-0A74-7147FFF3F520}"/>
                  </a:ext>
                </a:extLst>
              </p:cNvPr>
              <p:cNvSpPr>
                <a:spLocks/>
              </p:cNvSpPr>
              <p:nvPr/>
            </p:nvSpPr>
            <p:spPr bwMode="auto">
              <a:xfrm>
                <a:off x="3710" y="1848"/>
                <a:ext cx="58" cy="31"/>
              </a:xfrm>
              <a:custGeom>
                <a:avLst/>
                <a:gdLst>
                  <a:gd name="T0" fmla="*/ 249 w 28"/>
                  <a:gd name="T1" fmla="*/ 9 h 14"/>
                  <a:gd name="T2" fmla="*/ 249 w 28"/>
                  <a:gd name="T3" fmla="*/ 0 h 14"/>
                  <a:gd name="T4" fmla="*/ 35 w 28"/>
                  <a:gd name="T5" fmla="*/ 9 h 14"/>
                  <a:gd name="T6" fmla="*/ 44 w 28"/>
                  <a:gd name="T7" fmla="*/ 153 h 14"/>
                  <a:gd name="T8" fmla="*/ 215 w 28"/>
                  <a:gd name="T9" fmla="*/ 153 h 14"/>
                  <a:gd name="T10" fmla="*/ 249 w 28"/>
                  <a:gd name="T11" fmla="*/ 9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14">
                    <a:moveTo>
                      <a:pt x="28" y="1"/>
                    </a:moveTo>
                    <a:cubicBezTo>
                      <a:pt x="28" y="0"/>
                      <a:pt x="28" y="0"/>
                      <a:pt x="28" y="0"/>
                    </a:cubicBezTo>
                    <a:cubicBezTo>
                      <a:pt x="19" y="0"/>
                      <a:pt x="7" y="1"/>
                      <a:pt x="4" y="1"/>
                    </a:cubicBezTo>
                    <a:cubicBezTo>
                      <a:pt x="1" y="3"/>
                      <a:pt x="0" y="13"/>
                      <a:pt x="5" y="14"/>
                    </a:cubicBezTo>
                    <a:cubicBezTo>
                      <a:pt x="7" y="14"/>
                      <a:pt x="18" y="14"/>
                      <a:pt x="24" y="14"/>
                    </a:cubicBezTo>
                    <a:cubicBezTo>
                      <a:pt x="26" y="7"/>
                      <a:pt x="26" y="3"/>
                      <a:pt x="28" y="1"/>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4" name="Freeform 540">
                <a:extLst>
                  <a:ext uri="{FF2B5EF4-FFF2-40B4-BE49-F238E27FC236}">
                    <a16:creationId xmlns:a16="http://schemas.microsoft.com/office/drawing/2014/main" id="{A0A1452D-A1F5-4D43-4F31-D7C58EAEA09C}"/>
                  </a:ext>
                </a:extLst>
              </p:cNvPr>
              <p:cNvSpPr>
                <a:spLocks/>
              </p:cNvSpPr>
              <p:nvPr/>
            </p:nvSpPr>
            <p:spPr bwMode="auto">
              <a:xfrm>
                <a:off x="3985" y="1805"/>
                <a:ext cx="164" cy="164"/>
              </a:xfrm>
              <a:custGeom>
                <a:avLst/>
                <a:gdLst>
                  <a:gd name="T0" fmla="*/ 196 w 78"/>
                  <a:gd name="T1" fmla="*/ 0 h 73"/>
                  <a:gd name="T2" fmla="*/ 513 w 78"/>
                  <a:gd name="T3" fmla="*/ 110 h 73"/>
                  <a:gd name="T4" fmla="*/ 530 w 78"/>
                  <a:gd name="T5" fmla="*/ 110 h 73"/>
                  <a:gd name="T6" fmla="*/ 677 w 78"/>
                  <a:gd name="T7" fmla="*/ 328 h 73"/>
                  <a:gd name="T8" fmla="*/ 717 w 78"/>
                  <a:gd name="T9" fmla="*/ 546 h 73"/>
                  <a:gd name="T10" fmla="*/ 690 w 78"/>
                  <a:gd name="T11" fmla="*/ 636 h 73"/>
                  <a:gd name="T12" fmla="*/ 633 w 78"/>
                  <a:gd name="T13" fmla="*/ 737 h 73"/>
                  <a:gd name="T14" fmla="*/ 530 w 78"/>
                  <a:gd name="T15" fmla="*/ 762 h 73"/>
                  <a:gd name="T16" fmla="*/ 421 w 78"/>
                  <a:gd name="T17" fmla="*/ 782 h 73"/>
                  <a:gd name="T18" fmla="*/ 212 w 78"/>
                  <a:gd name="T19" fmla="*/ 737 h 73"/>
                  <a:gd name="T20" fmla="*/ 48 w 78"/>
                  <a:gd name="T21" fmla="*/ 656 h 73"/>
                  <a:gd name="T22" fmla="*/ 17 w 78"/>
                  <a:gd name="T23" fmla="*/ 445 h 73"/>
                  <a:gd name="T24" fmla="*/ 76 w 78"/>
                  <a:gd name="T25" fmla="*/ 247 h 73"/>
                  <a:gd name="T26" fmla="*/ 185 w 78"/>
                  <a:gd name="T27" fmla="*/ 0 h 73"/>
                  <a:gd name="T28" fmla="*/ 196 w 78"/>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 h="73">
                    <a:moveTo>
                      <a:pt x="21" y="0"/>
                    </a:moveTo>
                    <a:cubicBezTo>
                      <a:pt x="32" y="0"/>
                      <a:pt x="45" y="2"/>
                      <a:pt x="55" y="10"/>
                    </a:cubicBezTo>
                    <a:cubicBezTo>
                      <a:pt x="57" y="10"/>
                      <a:pt x="57" y="10"/>
                      <a:pt x="57" y="10"/>
                    </a:cubicBezTo>
                    <a:cubicBezTo>
                      <a:pt x="62" y="11"/>
                      <a:pt x="69" y="21"/>
                      <a:pt x="73" y="29"/>
                    </a:cubicBezTo>
                    <a:cubicBezTo>
                      <a:pt x="76" y="36"/>
                      <a:pt x="78" y="41"/>
                      <a:pt x="77" y="48"/>
                    </a:cubicBezTo>
                    <a:cubicBezTo>
                      <a:pt x="76" y="50"/>
                      <a:pt x="75" y="53"/>
                      <a:pt x="74" y="56"/>
                    </a:cubicBezTo>
                    <a:cubicBezTo>
                      <a:pt x="72" y="60"/>
                      <a:pt x="72" y="63"/>
                      <a:pt x="68" y="65"/>
                    </a:cubicBezTo>
                    <a:cubicBezTo>
                      <a:pt x="65" y="67"/>
                      <a:pt x="60" y="66"/>
                      <a:pt x="57" y="67"/>
                    </a:cubicBezTo>
                    <a:cubicBezTo>
                      <a:pt x="52" y="69"/>
                      <a:pt x="47" y="71"/>
                      <a:pt x="45" y="69"/>
                    </a:cubicBezTo>
                    <a:cubicBezTo>
                      <a:pt x="38" y="73"/>
                      <a:pt x="31" y="70"/>
                      <a:pt x="23" y="65"/>
                    </a:cubicBezTo>
                    <a:cubicBezTo>
                      <a:pt x="14" y="60"/>
                      <a:pt x="10" y="64"/>
                      <a:pt x="5" y="58"/>
                    </a:cubicBezTo>
                    <a:cubicBezTo>
                      <a:pt x="0" y="52"/>
                      <a:pt x="0" y="47"/>
                      <a:pt x="2" y="39"/>
                    </a:cubicBezTo>
                    <a:cubicBezTo>
                      <a:pt x="4" y="33"/>
                      <a:pt x="6" y="28"/>
                      <a:pt x="8" y="22"/>
                    </a:cubicBezTo>
                    <a:cubicBezTo>
                      <a:pt x="11" y="11"/>
                      <a:pt x="15" y="4"/>
                      <a:pt x="20" y="0"/>
                    </a:cubicBezTo>
                    <a:lnTo>
                      <a:pt x="21" y="0"/>
                    </a:lnTo>
                    <a:close/>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5" name="Freeform 541">
                <a:extLst>
                  <a:ext uri="{FF2B5EF4-FFF2-40B4-BE49-F238E27FC236}">
                    <a16:creationId xmlns:a16="http://schemas.microsoft.com/office/drawing/2014/main" id="{A9E9ABA8-59E1-ADD4-D9DB-9BA0E3B16358}"/>
                  </a:ext>
                </a:extLst>
              </p:cNvPr>
              <p:cNvSpPr>
                <a:spLocks/>
              </p:cNvSpPr>
              <p:nvPr/>
            </p:nvSpPr>
            <p:spPr bwMode="auto">
              <a:xfrm>
                <a:off x="4012" y="1924"/>
                <a:ext cx="34" cy="31"/>
              </a:xfrm>
              <a:custGeom>
                <a:avLst/>
                <a:gdLst>
                  <a:gd name="T0" fmla="*/ 9 w 16"/>
                  <a:gd name="T1" fmla="*/ 44 h 14"/>
                  <a:gd name="T2" fmla="*/ 28 w 16"/>
                  <a:gd name="T3" fmla="*/ 64 h 14"/>
                  <a:gd name="T4" fmla="*/ 49 w 16"/>
                  <a:gd name="T5" fmla="*/ 97 h 14"/>
                  <a:gd name="T6" fmla="*/ 85 w 16"/>
                  <a:gd name="T7" fmla="*/ 133 h 14"/>
                  <a:gd name="T8" fmla="*/ 128 w 16"/>
                  <a:gd name="T9" fmla="*/ 153 h 14"/>
                  <a:gd name="T10" fmla="*/ 153 w 16"/>
                  <a:gd name="T11" fmla="*/ 142 h 14"/>
                  <a:gd name="T12" fmla="*/ 145 w 16"/>
                  <a:gd name="T13" fmla="*/ 109 h 14"/>
                  <a:gd name="T14" fmla="*/ 104 w 16"/>
                  <a:gd name="T15" fmla="*/ 89 h 14"/>
                  <a:gd name="T16" fmla="*/ 77 w 16"/>
                  <a:gd name="T17" fmla="*/ 64 h 14"/>
                  <a:gd name="T18" fmla="*/ 60 w 16"/>
                  <a:gd name="T19" fmla="*/ 35 h 14"/>
                  <a:gd name="T20" fmla="*/ 19 w 16"/>
                  <a:gd name="T21" fmla="*/ 0 h 14"/>
                  <a:gd name="T22" fmla="*/ 0 w 16"/>
                  <a:gd name="T23" fmla="*/ 20 h 14"/>
                  <a:gd name="T24" fmla="*/ 9 w 16"/>
                  <a:gd name="T25" fmla="*/ 44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4">
                    <a:moveTo>
                      <a:pt x="1" y="4"/>
                    </a:moveTo>
                    <a:cubicBezTo>
                      <a:pt x="2" y="4"/>
                      <a:pt x="2" y="5"/>
                      <a:pt x="3" y="6"/>
                    </a:cubicBezTo>
                    <a:cubicBezTo>
                      <a:pt x="4" y="6"/>
                      <a:pt x="4" y="7"/>
                      <a:pt x="5" y="9"/>
                    </a:cubicBezTo>
                    <a:cubicBezTo>
                      <a:pt x="6" y="10"/>
                      <a:pt x="8" y="11"/>
                      <a:pt x="9" y="12"/>
                    </a:cubicBezTo>
                    <a:cubicBezTo>
                      <a:pt x="11" y="13"/>
                      <a:pt x="12" y="13"/>
                      <a:pt x="13" y="14"/>
                    </a:cubicBezTo>
                    <a:cubicBezTo>
                      <a:pt x="14" y="14"/>
                      <a:pt x="16" y="14"/>
                      <a:pt x="16" y="13"/>
                    </a:cubicBezTo>
                    <a:cubicBezTo>
                      <a:pt x="16" y="12"/>
                      <a:pt x="16" y="10"/>
                      <a:pt x="15" y="10"/>
                    </a:cubicBezTo>
                    <a:cubicBezTo>
                      <a:pt x="14" y="10"/>
                      <a:pt x="13" y="9"/>
                      <a:pt x="11" y="8"/>
                    </a:cubicBezTo>
                    <a:cubicBezTo>
                      <a:pt x="10" y="7"/>
                      <a:pt x="9" y="7"/>
                      <a:pt x="8" y="6"/>
                    </a:cubicBezTo>
                    <a:cubicBezTo>
                      <a:pt x="8" y="5"/>
                      <a:pt x="7" y="4"/>
                      <a:pt x="6" y="3"/>
                    </a:cubicBezTo>
                    <a:cubicBezTo>
                      <a:pt x="5" y="2"/>
                      <a:pt x="4" y="1"/>
                      <a:pt x="2" y="0"/>
                    </a:cubicBezTo>
                    <a:cubicBezTo>
                      <a:pt x="1" y="0"/>
                      <a:pt x="0" y="1"/>
                      <a:pt x="0" y="2"/>
                    </a:cubicBezTo>
                    <a:cubicBezTo>
                      <a:pt x="0" y="3"/>
                      <a:pt x="0" y="4"/>
                      <a:pt x="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6" name="Freeform 542">
                <a:extLst>
                  <a:ext uri="{FF2B5EF4-FFF2-40B4-BE49-F238E27FC236}">
                    <a16:creationId xmlns:a16="http://schemas.microsoft.com/office/drawing/2014/main" id="{B2F61E23-F338-9257-FDE0-AB567AB05731}"/>
                  </a:ext>
                </a:extLst>
              </p:cNvPr>
              <p:cNvSpPr>
                <a:spLocks/>
              </p:cNvSpPr>
              <p:nvPr/>
            </p:nvSpPr>
            <p:spPr bwMode="auto">
              <a:xfrm>
                <a:off x="3819" y="2074"/>
                <a:ext cx="21" cy="65"/>
              </a:xfrm>
              <a:custGeom>
                <a:avLst/>
                <a:gdLst>
                  <a:gd name="T0" fmla="*/ 57 w 10"/>
                  <a:gd name="T1" fmla="*/ 20 h 29"/>
                  <a:gd name="T2" fmla="*/ 48 w 10"/>
                  <a:gd name="T3" fmla="*/ 101 h 29"/>
                  <a:gd name="T4" fmla="*/ 36 w 10"/>
                  <a:gd name="T5" fmla="*/ 170 h 29"/>
                  <a:gd name="T6" fmla="*/ 36 w 10"/>
                  <a:gd name="T7" fmla="*/ 182 h 29"/>
                  <a:gd name="T8" fmla="*/ 57 w 10"/>
                  <a:gd name="T9" fmla="*/ 182 h 29"/>
                  <a:gd name="T10" fmla="*/ 36 w 10"/>
                  <a:gd name="T11" fmla="*/ 182 h 29"/>
                  <a:gd name="T12" fmla="*/ 27 w 10"/>
                  <a:gd name="T13" fmla="*/ 262 h 29"/>
                  <a:gd name="T14" fmla="*/ 17 w 10"/>
                  <a:gd name="T15" fmla="*/ 282 h 29"/>
                  <a:gd name="T16" fmla="*/ 8 w 10"/>
                  <a:gd name="T17" fmla="*/ 282 h 29"/>
                  <a:gd name="T18" fmla="*/ 0 w 10"/>
                  <a:gd name="T19" fmla="*/ 307 h 29"/>
                  <a:gd name="T20" fmla="*/ 17 w 10"/>
                  <a:gd name="T21" fmla="*/ 327 h 29"/>
                  <a:gd name="T22" fmla="*/ 48 w 10"/>
                  <a:gd name="T23" fmla="*/ 307 h 29"/>
                  <a:gd name="T24" fmla="*/ 67 w 10"/>
                  <a:gd name="T25" fmla="*/ 262 h 29"/>
                  <a:gd name="T26" fmla="*/ 76 w 10"/>
                  <a:gd name="T27" fmla="*/ 182 h 29"/>
                  <a:gd name="T28" fmla="*/ 76 w 10"/>
                  <a:gd name="T29" fmla="*/ 182 h 29"/>
                  <a:gd name="T30" fmla="*/ 76 w 10"/>
                  <a:gd name="T31" fmla="*/ 170 h 29"/>
                  <a:gd name="T32" fmla="*/ 84 w 10"/>
                  <a:gd name="T33" fmla="*/ 101 h 29"/>
                  <a:gd name="T34" fmla="*/ 92 w 10"/>
                  <a:gd name="T35" fmla="*/ 36 h 29"/>
                  <a:gd name="T36" fmla="*/ 76 w 10"/>
                  <a:gd name="T37" fmla="*/ 9 h 29"/>
                  <a:gd name="T38" fmla="*/ 57 w 10"/>
                  <a:gd name="T39" fmla="*/ 20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 h="29">
                    <a:moveTo>
                      <a:pt x="6" y="2"/>
                    </a:moveTo>
                    <a:cubicBezTo>
                      <a:pt x="5" y="4"/>
                      <a:pt x="5" y="6"/>
                      <a:pt x="5" y="9"/>
                    </a:cubicBezTo>
                    <a:cubicBezTo>
                      <a:pt x="4" y="11"/>
                      <a:pt x="4" y="14"/>
                      <a:pt x="4" y="15"/>
                    </a:cubicBezTo>
                    <a:cubicBezTo>
                      <a:pt x="4" y="16"/>
                      <a:pt x="4" y="16"/>
                      <a:pt x="4" y="16"/>
                    </a:cubicBezTo>
                    <a:cubicBezTo>
                      <a:pt x="6" y="16"/>
                      <a:pt x="6" y="16"/>
                      <a:pt x="6" y="16"/>
                    </a:cubicBezTo>
                    <a:cubicBezTo>
                      <a:pt x="4" y="16"/>
                      <a:pt x="4" y="16"/>
                      <a:pt x="4" y="16"/>
                    </a:cubicBezTo>
                    <a:cubicBezTo>
                      <a:pt x="4" y="19"/>
                      <a:pt x="3" y="22"/>
                      <a:pt x="3" y="23"/>
                    </a:cubicBezTo>
                    <a:cubicBezTo>
                      <a:pt x="2" y="24"/>
                      <a:pt x="2" y="24"/>
                      <a:pt x="2" y="25"/>
                    </a:cubicBezTo>
                    <a:cubicBezTo>
                      <a:pt x="1" y="25"/>
                      <a:pt x="1" y="25"/>
                      <a:pt x="1" y="25"/>
                    </a:cubicBezTo>
                    <a:cubicBezTo>
                      <a:pt x="0" y="25"/>
                      <a:pt x="0" y="26"/>
                      <a:pt x="0" y="27"/>
                    </a:cubicBezTo>
                    <a:cubicBezTo>
                      <a:pt x="0" y="28"/>
                      <a:pt x="1" y="29"/>
                      <a:pt x="2" y="29"/>
                    </a:cubicBezTo>
                    <a:cubicBezTo>
                      <a:pt x="3" y="29"/>
                      <a:pt x="4" y="28"/>
                      <a:pt x="5" y="27"/>
                    </a:cubicBezTo>
                    <a:cubicBezTo>
                      <a:pt x="6" y="26"/>
                      <a:pt x="6" y="25"/>
                      <a:pt x="7" y="23"/>
                    </a:cubicBezTo>
                    <a:cubicBezTo>
                      <a:pt x="7" y="21"/>
                      <a:pt x="8" y="19"/>
                      <a:pt x="8" y="16"/>
                    </a:cubicBezTo>
                    <a:cubicBezTo>
                      <a:pt x="8" y="16"/>
                      <a:pt x="8" y="16"/>
                      <a:pt x="8" y="16"/>
                    </a:cubicBezTo>
                    <a:cubicBezTo>
                      <a:pt x="8" y="15"/>
                      <a:pt x="8" y="15"/>
                      <a:pt x="8" y="15"/>
                    </a:cubicBezTo>
                    <a:cubicBezTo>
                      <a:pt x="8" y="14"/>
                      <a:pt x="8" y="11"/>
                      <a:pt x="9" y="9"/>
                    </a:cubicBezTo>
                    <a:cubicBezTo>
                      <a:pt x="9" y="7"/>
                      <a:pt x="9" y="4"/>
                      <a:pt x="10" y="3"/>
                    </a:cubicBezTo>
                    <a:cubicBezTo>
                      <a:pt x="10" y="2"/>
                      <a:pt x="9" y="1"/>
                      <a:pt x="8" y="1"/>
                    </a:cubicBezTo>
                    <a:cubicBezTo>
                      <a:pt x="7" y="0"/>
                      <a:pt x="6" y="1"/>
                      <a:pt x="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7" name="Freeform 543">
                <a:extLst>
                  <a:ext uri="{FF2B5EF4-FFF2-40B4-BE49-F238E27FC236}">
                    <a16:creationId xmlns:a16="http://schemas.microsoft.com/office/drawing/2014/main" id="{8792F0F4-6287-439C-1385-DCBB1F9016F3}"/>
                  </a:ext>
                </a:extLst>
              </p:cNvPr>
              <p:cNvSpPr>
                <a:spLocks/>
              </p:cNvSpPr>
              <p:nvPr/>
            </p:nvSpPr>
            <p:spPr bwMode="auto">
              <a:xfrm>
                <a:off x="3831" y="1879"/>
                <a:ext cx="40" cy="211"/>
              </a:xfrm>
              <a:custGeom>
                <a:avLst/>
                <a:gdLst>
                  <a:gd name="T0" fmla="*/ 141 w 19"/>
                  <a:gd name="T1" fmla="*/ 81 h 94"/>
                  <a:gd name="T2" fmla="*/ 128 w 19"/>
                  <a:gd name="T3" fmla="*/ 238 h 94"/>
                  <a:gd name="T4" fmla="*/ 128 w 19"/>
                  <a:gd name="T5" fmla="*/ 272 h 94"/>
                  <a:gd name="T6" fmla="*/ 128 w 19"/>
                  <a:gd name="T7" fmla="*/ 397 h 94"/>
                  <a:gd name="T8" fmla="*/ 128 w 19"/>
                  <a:gd name="T9" fmla="*/ 409 h 94"/>
                  <a:gd name="T10" fmla="*/ 128 w 19"/>
                  <a:gd name="T11" fmla="*/ 409 h 94"/>
                  <a:gd name="T12" fmla="*/ 141 w 19"/>
                  <a:gd name="T13" fmla="*/ 409 h 94"/>
                  <a:gd name="T14" fmla="*/ 128 w 19"/>
                  <a:gd name="T15" fmla="*/ 418 h 94"/>
                  <a:gd name="T16" fmla="*/ 128 w 19"/>
                  <a:gd name="T17" fmla="*/ 444 h 94"/>
                  <a:gd name="T18" fmla="*/ 128 w 19"/>
                  <a:gd name="T19" fmla="*/ 489 h 94"/>
                  <a:gd name="T20" fmla="*/ 128 w 19"/>
                  <a:gd name="T21" fmla="*/ 498 h 94"/>
                  <a:gd name="T22" fmla="*/ 128 w 19"/>
                  <a:gd name="T23" fmla="*/ 510 h 94"/>
                  <a:gd name="T24" fmla="*/ 84 w 19"/>
                  <a:gd name="T25" fmla="*/ 846 h 94"/>
                  <a:gd name="T26" fmla="*/ 27 w 19"/>
                  <a:gd name="T27" fmla="*/ 972 h 94"/>
                  <a:gd name="T28" fmla="*/ 8 w 19"/>
                  <a:gd name="T29" fmla="*/ 1008 h 94"/>
                  <a:gd name="T30" fmla="*/ 8 w 19"/>
                  <a:gd name="T31" fmla="*/ 1008 h 94"/>
                  <a:gd name="T32" fmla="*/ 27 w 19"/>
                  <a:gd name="T33" fmla="*/ 1008 h 94"/>
                  <a:gd name="T34" fmla="*/ 17 w 19"/>
                  <a:gd name="T35" fmla="*/ 1008 h 94"/>
                  <a:gd name="T36" fmla="*/ 8 w 19"/>
                  <a:gd name="T37" fmla="*/ 1008 h 94"/>
                  <a:gd name="T38" fmla="*/ 8 w 19"/>
                  <a:gd name="T39" fmla="*/ 1008 h 94"/>
                  <a:gd name="T40" fmla="*/ 8 w 19"/>
                  <a:gd name="T41" fmla="*/ 1053 h 94"/>
                  <a:gd name="T42" fmla="*/ 36 w 19"/>
                  <a:gd name="T43" fmla="*/ 1017 h 94"/>
                  <a:gd name="T44" fmla="*/ 48 w 19"/>
                  <a:gd name="T45" fmla="*/ 1017 h 94"/>
                  <a:gd name="T46" fmla="*/ 48 w 19"/>
                  <a:gd name="T47" fmla="*/ 1017 h 94"/>
                  <a:gd name="T48" fmla="*/ 27 w 19"/>
                  <a:gd name="T49" fmla="*/ 1008 h 94"/>
                  <a:gd name="T50" fmla="*/ 57 w 19"/>
                  <a:gd name="T51" fmla="*/ 1008 h 94"/>
                  <a:gd name="T52" fmla="*/ 168 w 19"/>
                  <a:gd name="T53" fmla="*/ 519 h 94"/>
                  <a:gd name="T54" fmla="*/ 152 w 19"/>
                  <a:gd name="T55" fmla="*/ 510 h 94"/>
                  <a:gd name="T56" fmla="*/ 168 w 19"/>
                  <a:gd name="T57" fmla="*/ 453 h 94"/>
                  <a:gd name="T58" fmla="*/ 152 w 19"/>
                  <a:gd name="T59" fmla="*/ 429 h 94"/>
                  <a:gd name="T60" fmla="*/ 168 w 19"/>
                  <a:gd name="T61" fmla="*/ 409 h 94"/>
                  <a:gd name="T62" fmla="*/ 168 w 19"/>
                  <a:gd name="T63" fmla="*/ 272 h 94"/>
                  <a:gd name="T64" fmla="*/ 152 w 19"/>
                  <a:gd name="T65" fmla="*/ 238 h 94"/>
                  <a:gd name="T66" fmla="*/ 177 w 19"/>
                  <a:gd name="T67" fmla="*/ 146 h 94"/>
                  <a:gd name="T68" fmla="*/ 160 w 19"/>
                  <a:gd name="T69" fmla="*/ 9 h 94"/>
                  <a:gd name="T70" fmla="*/ 120 w 19"/>
                  <a:gd name="T71" fmla="*/ 36 h 9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94">
                    <a:moveTo>
                      <a:pt x="13" y="3"/>
                    </a:moveTo>
                    <a:cubicBezTo>
                      <a:pt x="14" y="4"/>
                      <a:pt x="14" y="5"/>
                      <a:pt x="15" y="7"/>
                    </a:cubicBezTo>
                    <a:cubicBezTo>
                      <a:pt x="15" y="8"/>
                      <a:pt x="15" y="11"/>
                      <a:pt x="15" y="13"/>
                    </a:cubicBezTo>
                    <a:cubicBezTo>
                      <a:pt x="15" y="15"/>
                      <a:pt x="15" y="18"/>
                      <a:pt x="14" y="21"/>
                    </a:cubicBezTo>
                    <a:cubicBezTo>
                      <a:pt x="14" y="21"/>
                      <a:pt x="14" y="21"/>
                      <a:pt x="14" y="21"/>
                    </a:cubicBezTo>
                    <a:cubicBezTo>
                      <a:pt x="14" y="22"/>
                      <a:pt x="14" y="23"/>
                      <a:pt x="14" y="24"/>
                    </a:cubicBezTo>
                    <a:cubicBezTo>
                      <a:pt x="14" y="27"/>
                      <a:pt x="15" y="30"/>
                      <a:pt x="15" y="33"/>
                    </a:cubicBezTo>
                    <a:cubicBezTo>
                      <a:pt x="15" y="34"/>
                      <a:pt x="15" y="35"/>
                      <a:pt x="14" y="35"/>
                    </a:cubicBezTo>
                    <a:cubicBezTo>
                      <a:pt x="14" y="36"/>
                      <a:pt x="14" y="36"/>
                      <a:pt x="14" y="36"/>
                    </a:cubicBezTo>
                    <a:cubicBezTo>
                      <a:pt x="14" y="36"/>
                      <a:pt x="14" y="36"/>
                      <a:pt x="14" y="36"/>
                    </a:cubicBezTo>
                    <a:cubicBezTo>
                      <a:pt x="15" y="36"/>
                      <a:pt x="15" y="36"/>
                      <a:pt x="15" y="36"/>
                    </a:cubicBezTo>
                    <a:cubicBezTo>
                      <a:pt x="14" y="36"/>
                      <a:pt x="14" y="36"/>
                      <a:pt x="14" y="36"/>
                    </a:cubicBezTo>
                    <a:cubicBezTo>
                      <a:pt x="14" y="36"/>
                      <a:pt x="14" y="36"/>
                      <a:pt x="14" y="36"/>
                    </a:cubicBezTo>
                    <a:cubicBezTo>
                      <a:pt x="15" y="36"/>
                      <a:pt x="15" y="36"/>
                      <a:pt x="15" y="36"/>
                    </a:cubicBezTo>
                    <a:cubicBezTo>
                      <a:pt x="14" y="36"/>
                      <a:pt x="14" y="36"/>
                      <a:pt x="14" y="36"/>
                    </a:cubicBezTo>
                    <a:cubicBezTo>
                      <a:pt x="14" y="36"/>
                      <a:pt x="14" y="37"/>
                      <a:pt x="14" y="37"/>
                    </a:cubicBezTo>
                    <a:cubicBezTo>
                      <a:pt x="13" y="38"/>
                      <a:pt x="14" y="39"/>
                      <a:pt x="14" y="39"/>
                    </a:cubicBezTo>
                    <a:cubicBezTo>
                      <a:pt x="14" y="39"/>
                      <a:pt x="14" y="39"/>
                      <a:pt x="14" y="39"/>
                    </a:cubicBezTo>
                    <a:cubicBezTo>
                      <a:pt x="14" y="40"/>
                      <a:pt x="14" y="40"/>
                      <a:pt x="14" y="40"/>
                    </a:cubicBezTo>
                    <a:cubicBezTo>
                      <a:pt x="14" y="41"/>
                      <a:pt x="14" y="42"/>
                      <a:pt x="14" y="43"/>
                    </a:cubicBezTo>
                    <a:cubicBezTo>
                      <a:pt x="14" y="43"/>
                      <a:pt x="14" y="44"/>
                      <a:pt x="14" y="44"/>
                    </a:cubicBezTo>
                    <a:cubicBezTo>
                      <a:pt x="14" y="44"/>
                      <a:pt x="14" y="44"/>
                      <a:pt x="14" y="44"/>
                    </a:cubicBezTo>
                    <a:cubicBezTo>
                      <a:pt x="14" y="44"/>
                      <a:pt x="14" y="44"/>
                      <a:pt x="14" y="44"/>
                    </a:cubicBezTo>
                    <a:cubicBezTo>
                      <a:pt x="14" y="45"/>
                      <a:pt x="14" y="45"/>
                      <a:pt x="14" y="45"/>
                    </a:cubicBezTo>
                    <a:cubicBezTo>
                      <a:pt x="14" y="45"/>
                      <a:pt x="14" y="46"/>
                      <a:pt x="14" y="46"/>
                    </a:cubicBezTo>
                    <a:cubicBezTo>
                      <a:pt x="14" y="57"/>
                      <a:pt x="11" y="68"/>
                      <a:pt x="9" y="75"/>
                    </a:cubicBezTo>
                    <a:cubicBezTo>
                      <a:pt x="7" y="79"/>
                      <a:pt x="6" y="82"/>
                      <a:pt x="5" y="84"/>
                    </a:cubicBezTo>
                    <a:cubicBezTo>
                      <a:pt x="4" y="85"/>
                      <a:pt x="3" y="86"/>
                      <a:pt x="3" y="86"/>
                    </a:cubicBezTo>
                    <a:cubicBezTo>
                      <a:pt x="2" y="87"/>
                      <a:pt x="2" y="87"/>
                      <a:pt x="2" y="87"/>
                    </a:cubicBezTo>
                    <a:cubicBezTo>
                      <a:pt x="1" y="88"/>
                      <a:pt x="1" y="88"/>
                      <a:pt x="1" y="89"/>
                    </a:cubicBezTo>
                    <a:cubicBezTo>
                      <a:pt x="3" y="89"/>
                      <a:pt x="3" y="89"/>
                      <a:pt x="3" y="89"/>
                    </a:cubicBezTo>
                    <a:cubicBezTo>
                      <a:pt x="1" y="89"/>
                      <a:pt x="1" y="89"/>
                      <a:pt x="1" y="89"/>
                    </a:cubicBezTo>
                    <a:cubicBezTo>
                      <a:pt x="1" y="89"/>
                      <a:pt x="1" y="89"/>
                      <a:pt x="1" y="89"/>
                    </a:cubicBezTo>
                    <a:cubicBezTo>
                      <a:pt x="3" y="89"/>
                      <a:pt x="3" y="89"/>
                      <a:pt x="3" y="89"/>
                    </a:cubicBezTo>
                    <a:cubicBezTo>
                      <a:pt x="1" y="89"/>
                      <a:pt x="1" y="89"/>
                      <a:pt x="1" y="89"/>
                    </a:cubicBezTo>
                    <a:cubicBezTo>
                      <a:pt x="2" y="89"/>
                      <a:pt x="2" y="89"/>
                      <a:pt x="2" y="89"/>
                    </a:cubicBezTo>
                    <a:cubicBezTo>
                      <a:pt x="1" y="89"/>
                      <a:pt x="1" y="89"/>
                      <a:pt x="1" y="89"/>
                    </a:cubicBezTo>
                    <a:cubicBezTo>
                      <a:pt x="1" y="89"/>
                      <a:pt x="1" y="89"/>
                      <a:pt x="1" y="89"/>
                    </a:cubicBezTo>
                    <a:cubicBezTo>
                      <a:pt x="2" y="89"/>
                      <a:pt x="2" y="89"/>
                      <a:pt x="2" y="89"/>
                    </a:cubicBezTo>
                    <a:cubicBezTo>
                      <a:pt x="1" y="89"/>
                      <a:pt x="1" y="89"/>
                      <a:pt x="1" y="89"/>
                    </a:cubicBezTo>
                    <a:cubicBezTo>
                      <a:pt x="1" y="89"/>
                      <a:pt x="0" y="90"/>
                      <a:pt x="0" y="91"/>
                    </a:cubicBezTo>
                    <a:cubicBezTo>
                      <a:pt x="0" y="92"/>
                      <a:pt x="0" y="93"/>
                      <a:pt x="1" y="93"/>
                    </a:cubicBezTo>
                    <a:cubicBezTo>
                      <a:pt x="2" y="94"/>
                      <a:pt x="3" y="93"/>
                      <a:pt x="4" y="92"/>
                    </a:cubicBezTo>
                    <a:cubicBezTo>
                      <a:pt x="4" y="91"/>
                      <a:pt x="4" y="91"/>
                      <a:pt x="4" y="90"/>
                    </a:cubicBezTo>
                    <a:cubicBezTo>
                      <a:pt x="5" y="90"/>
                      <a:pt x="5" y="90"/>
                      <a:pt x="5" y="90"/>
                    </a:cubicBezTo>
                    <a:cubicBezTo>
                      <a:pt x="5" y="90"/>
                      <a:pt x="5" y="90"/>
                      <a:pt x="5" y="90"/>
                    </a:cubicBezTo>
                    <a:cubicBezTo>
                      <a:pt x="5" y="90"/>
                      <a:pt x="5" y="90"/>
                      <a:pt x="5" y="90"/>
                    </a:cubicBezTo>
                    <a:cubicBezTo>
                      <a:pt x="5" y="90"/>
                      <a:pt x="5" y="90"/>
                      <a:pt x="5" y="90"/>
                    </a:cubicBezTo>
                    <a:cubicBezTo>
                      <a:pt x="5" y="89"/>
                      <a:pt x="5" y="89"/>
                      <a:pt x="5" y="89"/>
                    </a:cubicBezTo>
                    <a:cubicBezTo>
                      <a:pt x="3" y="89"/>
                      <a:pt x="3" y="89"/>
                      <a:pt x="3" y="89"/>
                    </a:cubicBezTo>
                    <a:cubicBezTo>
                      <a:pt x="4" y="91"/>
                      <a:pt x="4" y="91"/>
                      <a:pt x="4" y="91"/>
                    </a:cubicBezTo>
                    <a:cubicBezTo>
                      <a:pt x="5" y="90"/>
                      <a:pt x="5" y="90"/>
                      <a:pt x="6" y="89"/>
                    </a:cubicBezTo>
                    <a:cubicBezTo>
                      <a:pt x="8" y="86"/>
                      <a:pt x="11" y="81"/>
                      <a:pt x="13" y="73"/>
                    </a:cubicBezTo>
                    <a:cubicBezTo>
                      <a:pt x="16" y="66"/>
                      <a:pt x="18" y="57"/>
                      <a:pt x="18" y="46"/>
                    </a:cubicBezTo>
                    <a:cubicBezTo>
                      <a:pt x="18" y="46"/>
                      <a:pt x="18" y="45"/>
                      <a:pt x="18" y="45"/>
                    </a:cubicBezTo>
                    <a:cubicBezTo>
                      <a:pt x="16" y="45"/>
                      <a:pt x="16" y="45"/>
                      <a:pt x="16" y="45"/>
                    </a:cubicBezTo>
                    <a:cubicBezTo>
                      <a:pt x="17" y="46"/>
                      <a:pt x="17" y="46"/>
                      <a:pt x="17" y="46"/>
                    </a:cubicBezTo>
                    <a:cubicBezTo>
                      <a:pt x="17" y="45"/>
                      <a:pt x="18" y="43"/>
                      <a:pt x="18" y="40"/>
                    </a:cubicBezTo>
                    <a:cubicBezTo>
                      <a:pt x="18" y="39"/>
                      <a:pt x="18" y="37"/>
                      <a:pt x="17" y="36"/>
                    </a:cubicBezTo>
                    <a:cubicBezTo>
                      <a:pt x="16" y="38"/>
                      <a:pt x="16" y="38"/>
                      <a:pt x="16" y="38"/>
                    </a:cubicBezTo>
                    <a:cubicBezTo>
                      <a:pt x="17" y="39"/>
                      <a:pt x="17" y="39"/>
                      <a:pt x="17" y="39"/>
                    </a:cubicBezTo>
                    <a:cubicBezTo>
                      <a:pt x="18" y="38"/>
                      <a:pt x="18" y="37"/>
                      <a:pt x="18" y="36"/>
                    </a:cubicBezTo>
                    <a:cubicBezTo>
                      <a:pt x="19" y="35"/>
                      <a:pt x="19" y="34"/>
                      <a:pt x="19" y="33"/>
                    </a:cubicBezTo>
                    <a:cubicBezTo>
                      <a:pt x="19" y="30"/>
                      <a:pt x="18" y="26"/>
                      <a:pt x="18" y="24"/>
                    </a:cubicBezTo>
                    <a:cubicBezTo>
                      <a:pt x="18" y="23"/>
                      <a:pt x="18" y="22"/>
                      <a:pt x="18" y="21"/>
                    </a:cubicBezTo>
                    <a:cubicBezTo>
                      <a:pt x="16" y="21"/>
                      <a:pt x="16" y="21"/>
                      <a:pt x="16" y="21"/>
                    </a:cubicBezTo>
                    <a:cubicBezTo>
                      <a:pt x="18" y="21"/>
                      <a:pt x="18" y="21"/>
                      <a:pt x="18" y="21"/>
                    </a:cubicBezTo>
                    <a:cubicBezTo>
                      <a:pt x="19" y="18"/>
                      <a:pt x="19" y="16"/>
                      <a:pt x="19" y="13"/>
                    </a:cubicBezTo>
                    <a:cubicBezTo>
                      <a:pt x="19" y="10"/>
                      <a:pt x="19" y="8"/>
                      <a:pt x="19" y="6"/>
                    </a:cubicBezTo>
                    <a:cubicBezTo>
                      <a:pt x="18" y="4"/>
                      <a:pt x="18" y="2"/>
                      <a:pt x="17" y="1"/>
                    </a:cubicBezTo>
                    <a:cubicBezTo>
                      <a:pt x="16" y="0"/>
                      <a:pt x="15" y="0"/>
                      <a:pt x="14" y="1"/>
                    </a:cubicBezTo>
                    <a:cubicBezTo>
                      <a:pt x="13" y="1"/>
                      <a:pt x="13" y="2"/>
                      <a:pt x="13"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8" name="Freeform 544">
                <a:extLst>
                  <a:ext uri="{FF2B5EF4-FFF2-40B4-BE49-F238E27FC236}">
                    <a16:creationId xmlns:a16="http://schemas.microsoft.com/office/drawing/2014/main" id="{B306BDA4-CBC1-9E04-5B2D-BB9A6D660E1D}"/>
                  </a:ext>
                </a:extLst>
              </p:cNvPr>
              <p:cNvSpPr>
                <a:spLocks/>
              </p:cNvSpPr>
              <p:nvPr/>
            </p:nvSpPr>
            <p:spPr bwMode="auto">
              <a:xfrm>
                <a:off x="3819" y="1839"/>
                <a:ext cx="57" cy="300"/>
              </a:xfrm>
              <a:custGeom>
                <a:avLst/>
                <a:gdLst>
                  <a:gd name="T0" fmla="*/ 144 w 27"/>
                  <a:gd name="T1" fmla="*/ 146 h 134"/>
                  <a:gd name="T2" fmla="*/ 217 w 27"/>
                  <a:gd name="T3" fmla="*/ 345 h 134"/>
                  <a:gd name="T4" fmla="*/ 205 w 27"/>
                  <a:gd name="T5" fmla="*/ 425 h 134"/>
                  <a:gd name="T6" fmla="*/ 205 w 27"/>
                  <a:gd name="T7" fmla="*/ 537 h 134"/>
                  <a:gd name="T8" fmla="*/ 196 w 27"/>
                  <a:gd name="T9" fmla="*/ 616 h 134"/>
                  <a:gd name="T10" fmla="*/ 196 w 27"/>
                  <a:gd name="T11" fmla="*/ 616 h 134"/>
                  <a:gd name="T12" fmla="*/ 196 w 27"/>
                  <a:gd name="T13" fmla="*/ 616 h 134"/>
                  <a:gd name="T14" fmla="*/ 196 w 27"/>
                  <a:gd name="T15" fmla="*/ 616 h 134"/>
                  <a:gd name="T16" fmla="*/ 196 w 27"/>
                  <a:gd name="T17" fmla="*/ 651 h 134"/>
                  <a:gd name="T18" fmla="*/ 196 w 27"/>
                  <a:gd name="T19" fmla="*/ 687 h 134"/>
                  <a:gd name="T20" fmla="*/ 196 w 27"/>
                  <a:gd name="T21" fmla="*/ 696 h 134"/>
                  <a:gd name="T22" fmla="*/ 196 w 27"/>
                  <a:gd name="T23" fmla="*/ 696 h 134"/>
                  <a:gd name="T24" fmla="*/ 144 w 27"/>
                  <a:gd name="T25" fmla="*/ 1043 h 134"/>
                  <a:gd name="T26" fmla="*/ 76 w 27"/>
                  <a:gd name="T27" fmla="*/ 1189 h 134"/>
                  <a:gd name="T28" fmla="*/ 57 w 27"/>
                  <a:gd name="T29" fmla="*/ 1222 h 134"/>
                  <a:gd name="T30" fmla="*/ 57 w 27"/>
                  <a:gd name="T31" fmla="*/ 1323 h 134"/>
                  <a:gd name="T32" fmla="*/ 76 w 27"/>
                  <a:gd name="T33" fmla="*/ 1334 h 134"/>
                  <a:gd name="T34" fmla="*/ 27 w 27"/>
                  <a:gd name="T35" fmla="*/ 1424 h 134"/>
                  <a:gd name="T36" fmla="*/ 8 w 27"/>
                  <a:gd name="T37" fmla="*/ 1457 h 134"/>
                  <a:gd name="T38" fmla="*/ 8 w 27"/>
                  <a:gd name="T39" fmla="*/ 1457 h 134"/>
                  <a:gd name="T40" fmla="*/ 8 w 27"/>
                  <a:gd name="T41" fmla="*/ 1457 h 134"/>
                  <a:gd name="T42" fmla="*/ 8 w 27"/>
                  <a:gd name="T43" fmla="*/ 1457 h 134"/>
                  <a:gd name="T44" fmla="*/ 0 w 27"/>
                  <a:gd name="T45" fmla="*/ 1484 h 134"/>
                  <a:gd name="T46" fmla="*/ 49 w 27"/>
                  <a:gd name="T47" fmla="*/ 1484 h 134"/>
                  <a:gd name="T48" fmla="*/ 93 w 27"/>
                  <a:gd name="T49" fmla="*/ 1334 h 134"/>
                  <a:gd name="T50" fmla="*/ 93 w 27"/>
                  <a:gd name="T51" fmla="*/ 1287 h 134"/>
                  <a:gd name="T52" fmla="*/ 93 w 27"/>
                  <a:gd name="T53" fmla="*/ 1222 h 134"/>
                  <a:gd name="T54" fmla="*/ 93 w 27"/>
                  <a:gd name="T55" fmla="*/ 1222 h 134"/>
                  <a:gd name="T56" fmla="*/ 76 w 27"/>
                  <a:gd name="T57" fmla="*/ 1222 h 134"/>
                  <a:gd name="T58" fmla="*/ 93 w 27"/>
                  <a:gd name="T59" fmla="*/ 1222 h 134"/>
                  <a:gd name="T60" fmla="*/ 93 w 27"/>
                  <a:gd name="T61" fmla="*/ 1222 h 134"/>
                  <a:gd name="T62" fmla="*/ 84 w 27"/>
                  <a:gd name="T63" fmla="*/ 1234 h 134"/>
                  <a:gd name="T64" fmla="*/ 188 w 27"/>
                  <a:gd name="T65" fmla="*/ 1023 h 134"/>
                  <a:gd name="T66" fmla="*/ 236 w 27"/>
                  <a:gd name="T67" fmla="*/ 696 h 134"/>
                  <a:gd name="T68" fmla="*/ 236 w 27"/>
                  <a:gd name="T69" fmla="*/ 707 h 134"/>
                  <a:gd name="T70" fmla="*/ 228 w 27"/>
                  <a:gd name="T71" fmla="*/ 616 h 134"/>
                  <a:gd name="T72" fmla="*/ 217 w 27"/>
                  <a:gd name="T73" fmla="*/ 651 h 134"/>
                  <a:gd name="T74" fmla="*/ 236 w 27"/>
                  <a:gd name="T75" fmla="*/ 596 h 134"/>
                  <a:gd name="T76" fmla="*/ 245 w 27"/>
                  <a:gd name="T77" fmla="*/ 481 h 134"/>
                  <a:gd name="T78" fmla="*/ 228 w 27"/>
                  <a:gd name="T79" fmla="*/ 437 h 134"/>
                  <a:gd name="T80" fmla="*/ 253 w 27"/>
                  <a:gd name="T81" fmla="*/ 345 h 134"/>
                  <a:gd name="T82" fmla="*/ 169 w 27"/>
                  <a:gd name="T83" fmla="*/ 125 h 134"/>
                  <a:gd name="T84" fmla="*/ 84 w 27"/>
                  <a:gd name="T85" fmla="*/ 9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 h="134">
                    <a:moveTo>
                      <a:pt x="9" y="4"/>
                    </a:moveTo>
                    <a:cubicBezTo>
                      <a:pt x="12" y="6"/>
                      <a:pt x="13" y="9"/>
                      <a:pt x="15" y="13"/>
                    </a:cubicBezTo>
                    <a:cubicBezTo>
                      <a:pt x="16" y="16"/>
                      <a:pt x="18" y="20"/>
                      <a:pt x="21" y="24"/>
                    </a:cubicBezTo>
                    <a:cubicBezTo>
                      <a:pt x="22" y="25"/>
                      <a:pt x="23" y="27"/>
                      <a:pt x="23" y="31"/>
                    </a:cubicBezTo>
                    <a:cubicBezTo>
                      <a:pt x="23" y="33"/>
                      <a:pt x="22" y="35"/>
                      <a:pt x="22" y="38"/>
                    </a:cubicBezTo>
                    <a:cubicBezTo>
                      <a:pt x="22" y="38"/>
                      <a:pt x="22" y="38"/>
                      <a:pt x="22" y="38"/>
                    </a:cubicBezTo>
                    <a:cubicBezTo>
                      <a:pt x="22" y="40"/>
                      <a:pt x="22" y="41"/>
                      <a:pt x="22" y="43"/>
                    </a:cubicBezTo>
                    <a:cubicBezTo>
                      <a:pt x="22" y="45"/>
                      <a:pt x="22" y="47"/>
                      <a:pt x="22" y="48"/>
                    </a:cubicBezTo>
                    <a:cubicBezTo>
                      <a:pt x="22" y="50"/>
                      <a:pt x="22" y="52"/>
                      <a:pt x="21" y="53"/>
                    </a:cubicBezTo>
                    <a:cubicBezTo>
                      <a:pt x="21" y="54"/>
                      <a:pt x="21" y="54"/>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0" y="56"/>
                      <a:pt x="20" y="56"/>
                    </a:cubicBezTo>
                    <a:cubicBezTo>
                      <a:pt x="20" y="57"/>
                      <a:pt x="20" y="57"/>
                      <a:pt x="21" y="58"/>
                    </a:cubicBezTo>
                    <a:cubicBezTo>
                      <a:pt x="21" y="58"/>
                      <a:pt x="21" y="58"/>
                      <a:pt x="21" y="59"/>
                    </a:cubicBezTo>
                    <a:cubicBezTo>
                      <a:pt x="21" y="60"/>
                      <a:pt x="21" y="60"/>
                      <a:pt x="21" y="61"/>
                    </a:cubicBezTo>
                    <a:cubicBezTo>
                      <a:pt x="21" y="61"/>
                      <a:pt x="21" y="61"/>
                      <a:pt x="21" y="61"/>
                    </a:cubicBezTo>
                    <a:cubicBezTo>
                      <a:pt x="21" y="62"/>
                      <a:pt x="21" y="62"/>
                      <a:pt x="21" y="62"/>
                    </a:cubicBezTo>
                    <a:cubicBezTo>
                      <a:pt x="21" y="62"/>
                      <a:pt x="21" y="62"/>
                      <a:pt x="21" y="62"/>
                    </a:cubicBezTo>
                    <a:cubicBezTo>
                      <a:pt x="21" y="62"/>
                      <a:pt x="21" y="62"/>
                      <a:pt x="21" y="62"/>
                    </a:cubicBezTo>
                    <a:cubicBezTo>
                      <a:pt x="21" y="63"/>
                      <a:pt x="21" y="63"/>
                      <a:pt x="21" y="63"/>
                    </a:cubicBezTo>
                    <a:cubicBezTo>
                      <a:pt x="21" y="75"/>
                      <a:pt x="18" y="85"/>
                      <a:pt x="15" y="93"/>
                    </a:cubicBezTo>
                    <a:cubicBezTo>
                      <a:pt x="13" y="97"/>
                      <a:pt x="11" y="101"/>
                      <a:pt x="10" y="103"/>
                    </a:cubicBezTo>
                    <a:cubicBezTo>
                      <a:pt x="9" y="104"/>
                      <a:pt x="8" y="105"/>
                      <a:pt x="8" y="106"/>
                    </a:cubicBezTo>
                    <a:cubicBezTo>
                      <a:pt x="7" y="107"/>
                      <a:pt x="7" y="107"/>
                      <a:pt x="7" y="107"/>
                    </a:cubicBezTo>
                    <a:cubicBezTo>
                      <a:pt x="6" y="107"/>
                      <a:pt x="6" y="108"/>
                      <a:pt x="6" y="109"/>
                    </a:cubicBezTo>
                    <a:cubicBezTo>
                      <a:pt x="6" y="109"/>
                      <a:pt x="6" y="112"/>
                      <a:pt x="6" y="115"/>
                    </a:cubicBezTo>
                    <a:cubicBezTo>
                      <a:pt x="6" y="116"/>
                      <a:pt x="6" y="117"/>
                      <a:pt x="6" y="118"/>
                    </a:cubicBezTo>
                    <a:cubicBezTo>
                      <a:pt x="6" y="119"/>
                      <a:pt x="6" y="119"/>
                      <a:pt x="6" y="119"/>
                    </a:cubicBezTo>
                    <a:cubicBezTo>
                      <a:pt x="8" y="119"/>
                      <a:pt x="8" y="119"/>
                      <a:pt x="8" y="119"/>
                    </a:cubicBezTo>
                    <a:cubicBezTo>
                      <a:pt x="6" y="119"/>
                      <a:pt x="6" y="119"/>
                      <a:pt x="6" y="119"/>
                    </a:cubicBezTo>
                    <a:cubicBezTo>
                      <a:pt x="5" y="123"/>
                      <a:pt x="4" y="125"/>
                      <a:pt x="3" y="127"/>
                    </a:cubicBezTo>
                    <a:cubicBezTo>
                      <a:pt x="3" y="128"/>
                      <a:pt x="2" y="129"/>
                      <a:pt x="2" y="129"/>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0" y="130"/>
                      <a:pt x="0" y="131"/>
                      <a:pt x="0" y="132"/>
                    </a:cubicBezTo>
                    <a:cubicBezTo>
                      <a:pt x="0" y="133"/>
                      <a:pt x="1" y="134"/>
                      <a:pt x="2" y="134"/>
                    </a:cubicBezTo>
                    <a:cubicBezTo>
                      <a:pt x="3" y="134"/>
                      <a:pt x="4" y="133"/>
                      <a:pt x="5" y="132"/>
                    </a:cubicBezTo>
                    <a:cubicBezTo>
                      <a:pt x="7" y="130"/>
                      <a:pt x="9" y="126"/>
                      <a:pt x="10" y="119"/>
                    </a:cubicBezTo>
                    <a:cubicBezTo>
                      <a:pt x="10" y="119"/>
                      <a:pt x="10" y="119"/>
                      <a:pt x="10" y="119"/>
                    </a:cubicBezTo>
                    <a:cubicBezTo>
                      <a:pt x="10" y="118"/>
                      <a:pt x="10" y="118"/>
                      <a:pt x="10" y="118"/>
                    </a:cubicBezTo>
                    <a:cubicBezTo>
                      <a:pt x="10" y="117"/>
                      <a:pt x="10" y="116"/>
                      <a:pt x="10" y="115"/>
                    </a:cubicBezTo>
                    <a:cubicBezTo>
                      <a:pt x="10" y="114"/>
                      <a:pt x="10" y="112"/>
                      <a:pt x="10" y="111"/>
                    </a:cubicBezTo>
                    <a:cubicBezTo>
                      <a:pt x="10" y="110"/>
                      <a:pt x="10" y="110"/>
                      <a:pt x="10" y="109"/>
                    </a:cubicBezTo>
                    <a:cubicBezTo>
                      <a:pt x="10" y="109"/>
                      <a:pt x="10" y="109"/>
                      <a:pt x="10" y="109"/>
                    </a:cubicBezTo>
                    <a:cubicBezTo>
                      <a:pt x="10" y="109"/>
                      <a:pt x="10" y="109"/>
                      <a:pt x="10" y="109"/>
                    </a:cubicBezTo>
                    <a:cubicBezTo>
                      <a:pt x="10" y="109"/>
                      <a:pt x="10" y="109"/>
                      <a:pt x="10" y="109"/>
                    </a:cubicBezTo>
                    <a:cubicBezTo>
                      <a:pt x="8" y="109"/>
                      <a:pt x="8" y="109"/>
                      <a:pt x="8" y="109"/>
                    </a:cubicBezTo>
                    <a:cubicBezTo>
                      <a:pt x="10" y="109"/>
                      <a:pt x="10" y="109"/>
                      <a:pt x="10" y="109"/>
                    </a:cubicBezTo>
                    <a:cubicBezTo>
                      <a:pt x="10" y="109"/>
                      <a:pt x="10" y="109"/>
                      <a:pt x="10" y="109"/>
                    </a:cubicBezTo>
                    <a:cubicBezTo>
                      <a:pt x="8" y="109"/>
                      <a:pt x="8" y="109"/>
                      <a:pt x="8" y="109"/>
                    </a:cubicBezTo>
                    <a:cubicBezTo>
                      <a:pt x="10" y="109"/>
                      <a:pt x="10" y="109"/>
                      <a:pt x="10" y="109"/>
                    </a:cubicBezTo>
                    <a:cubicBezTo>
                      <a:pt x="8" y="109"/>
                      <a:pt x="8" y="109"/>
                      <a:pt x="8" y="109"/>
                    </a:cubicBezTo>
                    <a:cubicBezTo>
                      <a:pt x="9" y="110"/>
                      <a:pt x="9" y="110"/>
                      <a:pt x="9" y="110"/>
                    </a:cubicBezTo>
                    <a:cubicBezTo>
                      <a:pt x="9" y="110"/>
                      <a:pt x="10" y="109"/>
                      <a:pt x="11" y="108"/>
                    </a:cubicBezTo>
                    <a:cubicBezTo>
                      <a:pt x="13" y="105"/>
                      <a:pt x="17" y="99"/>
                      <a:pt x="20" y="91"/>
                    </a:cubicBezTo>
                    <a:cubicBezTo>
                      <a:pt x="22" y="84"/>
                      <a:pt x="25" y="74"/>
                      <a:pt x="25" y="63"/>
                    </a:cubicBezTo>
                    <a:cubicBezTo>
                      <a:pt x="25" y="63"/>
                      <a:pt x="25" y="63"/>
                      <a:pt x="25" y="62"/>
                    </a:cubicBezTo>
                    <a:cubicBezTo>
                      <a:pt x="23" y="62"/>
                      <a:pt x="23" y="62"/>
                      <a:pt x="23" y="62"/>
                    </a:cubicBezTo>
                    <a:cubicBezTo>
                      <a:pt x="25" y="63"/>
                      <a:pt x="25" y="63"/>
                      <a:pt x="25" y="63"/>
                    </a:cubicBezTo>
                    <a:cubicBezTo>
                      <a:pt x="25" y="63"/>
                      <a:pt x="25" y="61"/>
                      <a:pt x="25" y="59"/>
                    </a:cubicBezTo>
                    <a:cubicBezTo>
                      <a:pt x="25" y="58"/>
                      <a:pt x="25" y="56"/>
                      <a:pt x="24" y="55"/>
                    </a:cubicBezTo>
                    <a:cubicBezTo>
                      <a:pt x="22" y="56"/>
                      <a:pt x="22" y="56"/>
                      <a:pt x="22" y="56"/>
                    </a:cubicBezTo>
                    <a:cubicBezTo>
                      <a:pt x="23" y="58"/>
                      <a:pt x="23" y="58"/>
                      <a:pt x="23" y="58"/>
                    </a:cubicBezTo>
                    <a:cubicBezTo>
                      <a:pt x="24" y="57"/>
                      <a:pt x="25" y="57"/>
                      <a:pt x="25" y="56"/>
                    </a:cubicBezTo>
                    <a:cubicBezTo>
                      <a:pt x="25" y="55"/>
                      <a:pt x="25" y="54"/>
                      <a:pt x="25" y="53"/>
                    </a:cubicBezTo>
                    <a:cubicBezTo>
                      <a:pt x="26" y="51"/>
                      <a:pt x="26" y="50"/>
                      <a:pt x="26" y="48"/>
                    </a:cubicBezTo>
                    <a:cubicBezTo>
                      <a:pt x="26" y="47"/>
                      <a:pt x="26" y="45"/>
                      <a:pt x="26" y="43"/>
                    </a:cubicBezTo>
                    <a:cubicBezTo>
                      <a:pt x="26" y="41"/>
                      <a:pt x="26" y="40"/>
                      <a:pt x="26" y="39"/>
                    </a:cubicBezTo>
                    <a:cubicBezTo>
                      <a:pt x="24" y="39"/>
                      <a:pt x="24" y="39"/>
                      <a:pt x="24" y="39"/>
                    </a:cubicBezTo>
                    <a:cubicBezTo>
                      <a:pt x="26" y="39"/>
                      <a:pt x="26" y="39"/>
                      <a:pt x="26" y="39"/>
                    </a:cubicBezTo>
                    <a:cubicBezTo>
                      <a:pt x="26" y="36"/>
                      <a:pt x="27" y="33"/>
                      <a:pt x="27" y="31"/>
                    </a:cubicBezTo>
                    <a:cubicBezTo>
                      <a:pt x="27" y="27"/>
                      <a:pt x="26" y="24"/>
                      <a:pt x="24" y="21"/>
                    </a:cubicBezTo>
                    <a:cubicBezTo>
                      <a:pt x="21" y="18"/>
                      <a:pt x="20" y="14"/>
                      <a:pt x="18" y="11"/>
                    </a:cubicBezTo>
                    <a:cubicBezTo>
                      <a:pt x="17" y="7"/>
                      <a:pt x="15" y="4"/>
                      <a:pt x="12" y="1"/>
                    </a:cubicBezTo>
                    <a:cubicBezTo>
                      <a:pt x="11" y="0"/>
                      <a:pt x="10" y="0"/>
                      <a:pt x="9" y="1"/>
                    </a:cubicBezTo>
                    <a:cubicBezTo>
                      <a:pt x="8" y="2"/>
                      <a:pt x="8" y="3"/>
                      <a:pt x="9"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99" name="Freeform 545">
                <a:extLst>
                  <a:ext uri="{FF2B5EF4-FFF2-40B4-BE49-F238E27FC236}">
                    <a16:creationId xmlns:a16="http://schemas.microsoft.com/office/drawing/2014/main" id="{66359BCB-22D5-8A0E-09DA-2B20139ACF96}"/>
                  </a:ext>
                </a:extLst>
              </p:cNvPr>
              <p:cNvSpPr>
                <a:spLocks/>
              </p:cNvSpPr>
              <p:nvPr/>
            </p:nvSpPr>
            <p:spPr bwMode="auto">
              <a:xfrm>
                <a:off x="3775" y="1832"/>
                <a:ext cx="69" cy="18"/>
              </a:xfrm>
              <a:custGeom>
                <a:avLst/>
                <a:gdLst>
                  <a:gd name="T0" fmla="*/ 17 w 33"/>
                  <a:gd name="T1" fmla="*/ 72 h 8"/>
                  <a:gd name="T2" fmla="*/ 44 w 33"/>
                  <a:gd name="T3" fmla="*/ 56 h 8"/>
                  <a:gd name="T4" fmla="*/ 75 w 33"/>
                  <a:gd name="T5" fmla="*/ 56 h 8"/>
                  <a:gd name="T6" fmla="*/ 165 w 33"/>
                  <a:gd name="T7" fmla="*/ 45 h 8"/>
                  <a:gd name="T8" fmla="*/ 184 w 33"/>
                  <a:gd name="T9" fmla="*/ 45 h 8"/>
                  <a:gd name="T10" fmla="*/ 220 w 33"/>
                  <a:gd name="T11" fmla="*/ 56 h 8"/>
                  <a:gd name="T12" fmla="*/ 257 w 33"/>
                  <a:gd name="T13" fmla="*/ 81 h 8"/>
                  <a:gd name="T14" fmla="*/ 257 w 33"/>
                  <a:gd name="T15" fmla="*/ 81 h 8"/>
                  <a:gd name="T16" fmla="*/ 257 w 33"/>
                  <a:gd name="T17" fmla="*/ 81 h 8"/>
                  <a:gd name="T18" fmla="*/ 276 w 33"/>
                  <a:gd name="T19" fmla="*/ 81 h 8"/>
                  <a:gd name="T20" fmla="*/ 284 w 33"/>
                  <a:gd name="T21" fmla="*/ 92 h 8"/>
                  <a:gd name="T22" fmla="*/ 301 w 33"/>
                  <a:gd name="T23" fmla="*/ 56 h 8"/>
                  <a:gd name="T24" fmla="*/ 293 w 33"/>
                  <a:gd name="T25" fmla="*/ 45 h 8"/>
                  <a:gd name="T26" fmla="*/ 276 w 33"/>
                  <a:gd name="T27" fmla="*/ 36 h 8"/>
                  <a:gd name="T28" fmla="*/ 276 w 33"/>
                  <a:gd name="T29" fmla="*/ 36 h 8"/>
                  <a:gd name="T30" fmla="*/ 276 w 33"/>
                  <a:gd name="T31" fmla="*/ 36 h 8"/>
                  <a:gd name="T32" fmla="*/ 228 w 33"/>
                  <a:gd name="T33" fmla="*/ 11 h 8"/>
                  <a:gd name="T34" fmla="*/ 192 w 33"/>
                  <a:gd name="T35" fmla="*/ 0 h 8"/>
                  <a:gd name="T36" fmla="*/ 165 w 33"/>
                  <a:gd name="T37" fmla="*/ 0 h 8"/>
                  <a:gd name="T38" fmla="*/ 75 w 33"/>
                  <a:gd name="T39" fmla="*/ 11 h 8"/>
                  <a:gd name="T40" fmla="*/ 36 w 33"/>
                  <a:gd name="T41" fmla="*/ 11 h 8"/>
                  <a:gd name="T42" fmla="*/ 0 w 33"/>
                  <a:gd name="T43" fmla="*/ 36 h 8"/>
                  <a:gd name="T44" fmla="*/ 17 w 33"/>
                  <a:gd name="T45" fmla="*/ 72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3" h="8">
                    <a:moveTo>
                      <a:pt x="2" y="6"/>
                    </a:moveTo>
                    <a:cubicBezTo>
                      <a:pt x="3" y="6"/>
                      <a:pt x="4" y="5"/>
                      <a:pt x="5" y="5"/>
                    </a:cubicBezTo>
                    <a:cubicBezTo>
                      <a:pt x="6" y="5"/>
                      <a:pt x="7" y="5"/>
                      <a:pt x="8" y="5"/>
                    </a:cubicBezTo>
                    <a:cubicBezTo>
                      <a:pt x="11" y="5"/>
                      <a:pt x="15" y="4"/>
                      <a:pt x="18" y="4"/>
                    </a:cubicBezTo>
                    <a:cubicBezTo>
                      <a:pt x="19" y="4"/>
                      <a:pt x="19" y="4"/>
                      <a:pt x="20" y="4"/>
                    </a:cubicBezTo>
                    <a:cubicBezTo>
                      <a:pt x="21" y="5"/>
                      <a:pt x="23" y="5"/>
                      <a:pt x="24" y="5"/>
                    </a:cubicBezTo>
                    <a:cubicBezTo>
                      <a:pt x="26" y="5"/>
                      <a:pt x="27" y="6"/>
                      <a:pt x="28" y="7"/>
                    </a:cubicBezTo>
                    <a:cubicBezTo>
                      <a:pt x="28" y="7"/>
                      <a:pt x="28" y="7"/>
                      <a:pt x="28" y="7"/>
                    </a:cubicBezTo>
                    <a:cubicBezTo>
                      <a:pt x="28" y="7"/>
                      <a:pt x="28" y="7"/>
                      <a:pt x="28" y="7"/>
                    </a:cubicBezTo>
                    <a:cubicBezTo>
                      <a:pt x="29" y="7"/>
                      <a:pt x="29" y="7"/>
                      <a:pt x="30" y="7"/>
                    </a:cubicBezTo>
                    <a:cubicBezTo>
                      <a:pt x="30" y="8"/>
                      <a:pt x="31" y="8"/>
                      <a:pt x="31" y="8"/>
                    </a:cubicBezTo>
                    <a:cubicBezTo>
                      <a:pt x="33" y="5"/>
                      <a:pt x="33" y="5"/>
                      <a:pt x="33" y="5"/>
                    </a:cubicBezTo>
                    <a:cubicBezTo>
                      <a:pt x="33" y="4"/>
                      <a:pt x="32" y="4"/>
                      <a:pt x="32" y="4"/>
                    </a:cubicBezTo>
                    <a:cubicBezTo>
                      <a:pt x="31" y="4"/>
                      <a:pt x="31" y="3"/>
                      <a:pt x="30" y="3"/>
                    </a:cubicBezTo>
                    <a:cubicBezTo>
                      <a:pt x="30" y="3"/>
                      <a:pt x="30" y="3"/>
                      <a:pt x="30" y="3"/>
                    </a:cubicBezTo>
                    <a:cubicBezTo>
                      <a:pt x="30" y="3"/>
                      <a:pt x="30" y="3"/>
                      <a:pt x="30" y="3"/>
                    </a:cubicBezTo>
                    <a:cubicBezTo>
                      <a:pt x="29" y="2"/>
                      <a:pt x="27" y="2"/>
                      <a:pt x="25" y="1"/>
                    </a:cubicBezTo>
                    <a:cubicBezTo>
                      <a:pt x="23" y="1"/>
                      <a:pt x="22" y="1"/>
                      <a:pt x="21" y="0"/>
                    </a:cubicBezTo>
                    <a:cubicBezTo>
                      <a:pt x="20" y="0"/>
                      <a:pt x="19" y="0"/>
                      <a:pt x="18" y="0"/>
                    </a:cubicBezTo>
                    <a:cubicBezTo>
                      <a:pt x="15" y="0"/>
                      <a:pt x="11" y="1"/>
                      <a:pt x="8" y="1"/>
                    </a:cubicBezTo>
                    <a:cubicBezTo>
                      <a:pt x="7" y="1"/>
                      <a:pt x="5" y="1"/>
                      <a:pt x="4" y="1"/>
                    </a:cubicBezTo>
                    <a:cubicBezTo>
                      <a:pt x="3" y="1"/>
                      <a:pt x="1" y="2"/>
                      <a:pt x="0" y="3"/>
                    </a:cubicBez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0" name="Freeform 546">
                <a:extLst>
                  <a:ext uri="{FF2B5EF4-FFF2-40B4-BE49-F238E27FC236}">
                    <a16:creationId xmlns:a16="http://schemas.microsoft.com/office/drawing/2014/main" id="{65C7825C-1755-30E1-42D2-E9F6BACD5EE9}"/>
                  </a:ext>
                </a:extLst>
              </p:cNvPr>
              <p:cNvSpPr>
                <a:spLocks/>
              </p:cNvSpPr>
              <p:nvPr/>
            </p:nvSpPr>
            <p:spPr bwMode="auto">
              <a:xfrm>
                <a:off x="3741" y="1890"/>
                <a:ext cx="63" cy="296"/>
              </a:xfrm>
              <a:custGeom>
                <a:avLst/>
                <a:gdLst>
                  <a:gd name="T0" fmla="*/ 260 w 30"/>
                  <a:gd name="T1" fmla="*/ 1444 h 132"/>
                  <a:gd name="T2" fmla="*/ 149 w 30"/>
                  <a:gd name="T3" fmla="*/ 1343 h 132"/>
                  <a:gd name="T4" fmla="*/ 67 w 30"/>
                  <a:gd name="T5" fmla="*/ 991 h 132"/>
                  <a:gd name="T6" fmla="*/ 36 w 30"/>
                  <a:gd name="T7" fmla="*/ 527 h 132"/>
                  <a:gd name="T8" fmla="*/ 36 w 30"/>
                  <a:gd name="T9" fmla="*/ 428 h 132"/>
                  <a:gd name="T10" fmla="*/ 48 w 30"/>
                  <a:gd name="T11" fmla="*/ 182 h 132"/>
                  <a:gd name="T12" fmla="*/ 84 w 30"/>
                  <a:gd name="T13" fmla="*/ 36 h 132"/>
                  <a:gd name="T14" fmla="*/ 76 w 30"/>
                  <a:gd name="T15" fmla="*/ 0 h 132"/>
                  <a:gd name="T16" fmla="*/ 48 w 30"/>
                  <a:gd name="T17" fmla="*/ 9 h 132"/>
                  <a:gd name="T18" fmla="*/ 8 w 30"/>
                  <a:gd name="T19" fmla="*/ 170 h 132"/>
                  <a:gd name="T20" fmla="*/ 0 w 30"/>
                  <a:gd name="T21" fmla="*/ 428 h 132"/>
                  <a:gd name="T22" fmla="*/ 0 w 30"/>
                  <a:gd name="T23" fmla="*/ 527 h 132"/>
                  <a:gd name="T24" fmla="*/ 48 w 30"/>
                  <a:gd name="T25" fmla="*/ 1137 h 132"/>
                  <a:gd name="T26" fmla="*/ 120 w 30"/>
                  <a:gd name="T27" fmla="*/ 1363 h 132"/>
                  <a:gd name="T28" fmla="*/ 252 w 30"/>
                  <a:gd name="T29" fmla="*/ 1489 h 132"/>
                  <a:gd name="T30" fmla="*/ 277 w 30"/>
                  <a:gd name="T31" fmla="*/ 1478 h 132"/>
                  <a:gd name="T32" fmla="*/ 260 w 30"/>
                  <a:gd name="T33" fmla="*/ 1444 h 1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32">
                    <a:moveTo>
                      <a:pt x="28" y="128"/>
                    </a:moveTo>
                    <a:cubicBezTo>
                      <a:pt x="23" y="127"/>
                      <a:pt x="20" y="123"/>
                      <a:pt x="16" y="119"/>
                    </a:cubicBezTo>
                    <a:cubicBezTo>
                      <a:pt x="12" y="111"/>
                      <a:pt x="9" y="101"/>
                      <a:pt x="7" y="88"/>
                    </a:cubicBezTo>
                    <a:cubicBezTo>
                      <a:pt x="5" y="75"/>
                      <a:pt x="4" y="61"/>
                      <a:pt x="4" y="47"/>
                    </a:cubicBezTo>
                    <a:cubicBezTo>
                      <a:pt x="4" y="44"/>
                      <a:pt x="4" y="41"/>
                      <a:pt x="4" y="38"/>
                    </a:cubicBezTo>
                    <a:cubicBezTo>
                      <a:pt x="4" y="28"/>
                      <a:pt x="4" y="21"/>
                      <a:pt x="5" y="16"/>
                    </a:cubicBezTo>
                    <a:cubicBezTo>
                      <a:pt x="6" y="10"/>
                      <a:pt x="8" y="7"/>
                      <a:pt x="9" y="3"/>
                    </a:cubicBezTo>
                    <a:cubicBezTo>
                      <a:pt x="9" y="2"/>
                      <a:pt x="9" y="1"/>
                      <a:pt x="8" y="0"/>
                    </a:cubicBezTo>
                    <a:cubicBezTo>
                      <a:pt x="7" y="0"/>
                      <a:pt x="6" y="0"/>
                      <a:pt x="5" y="1"/>
                    </a:cubicBezTo>
                    <a:cubicBezTo>
                      <a:pt x="4" y="5"/>
                      <a:pt x="2" y="9"/>
                      <a:pt x="1" y="15"/>
                    </a:cubicBezTo>
                    <a:cubicBezTo>
                      <a:pt x="0" y="20"/>
                      <a:pt x="0" y="28"/>
                      <a:pt x="0" y="38"/>
                    </a:cubicBezTo>
                    <a:cubicBezTo>
                      <a:pt x="0" y="41"/>
                      <a:pt x="0" y="44"/>
                      <a:pt x="0" y="47"/>
                    </a:cubicBezTo>
                    <a:cubicBezTo>
                      <a:pt x="0" y="66"/>
                      <a:pt x="1" y="85"/>
                      <a:pt x="5" y="101"/>
                    </a:cubicBezTo>
                    <a:cubicBezTo>
                      <a:pt x="7" y="109"/>
                      <a:pt x="9" y="115"/>
                      <a:pt x="13" y="121"/>
                    </a:cubicBezTo>
                    <a:cubicBezTo>
                      <a:pt x="17" y="126"/>
                      <a:pt x="21" y="130"/>
                      <a:pt x="27" y="132"/>
                    </a:cubicBezTo>
                    <a:cubicBezTo>
                      <a:pt x="28" y="132"/>
                      <a:pt x="29" y="132"/>
                      <a:pt x="30" y="131"/>
                    </a:cubicBezTo>
                    <a:cubicBezTo>
                      <a:pt x="30" y="130"/>
                      <a:pt x="29" y="128"/>
                      <a:pt x="28" y="128"/>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1" name="Freeform 547">
                <a:extLst>
                  <a:ext uri="{FF2B5EF4-FFF2-40B4-BE49-F238E27FC236}">
                    <a16:creationId xmlns:a16="http://schemas.microsoft.com/office/drawing/2014/main" id="{26FE6CF8-CD86-E4CA-7EED-945C59E01DA5}"/>
                  </a:ext>
                </a:extLst>
              </p:cNvPr>
              <p:cNvSpPr>
                <a:spLocks/>
              </p:cNvSpPr>
              <p:nvPr/>
            </p:nvSpPr>
            <p:spPr bwMode="auto">
              <a:xfrm>
                <a:off x="3737" y="1837"/>
                <a:ext cx="46" cy="297"/>
              </a:xfrm>
              <a:custGeom>
                <a:avLst/>
                <a:gdLst>
                  <a:gd name="T0" fmla="*/ 109 w 22"/>
                  <a:gd name="T1" fmla="*/ 1472 h 133"/>
                  <a:gd name="T2" fmla="*/ 36 w 22"/>
                  <a:gd name="T3" fmla="*/ 768 h 133"/>
                  <a:gd name="T4" fmla="*/ 36 w 22"/>
                  <a:gd name="T5" fmla="*/ 712 h 133"/>
                  <a:gd name="T6" fmla="*/ 56 w 22"/>
                  <a:gd name="T7" fmla="*/ 444 h 133"/>
                  <a:gd name="T8" fmla="*/ 100 w 22"/>
                  <a:gd name="T9" fmla="*/ 299 h 133"/>
                  <a:gd name="T10" fmla="*/ 84 w 22"/>
                  <a:gd name="T11" fmla="*/ 290 h 133"/>
                  <a:gd name="T12" fmla="*/ 100 w 22"/>
                  <a:gd name="T13" fmla="*/ 299 h 133"/>
                  <a:gd name="T14" fmla="*/ 144 w 22"/>
                  <a:gd name="T15" fmla="*/ 145 h 133"/>
                  <a:gd name="T16" fmla="*/ 157 w 22"/>
                  <a:gd name="T17" fmla="*/ 100 h 133"/>
                  <a:gd name="T18" fmla="*/ 157 w 22"/>
                  <a:gd name="T19" fmla="*/ 80 h 133"/>
                  <a:gd name="T20" fmla="*/ 144 w 22"/>
                  <a:gd name="T21" fmla="*/ 56 h 133"/>
                  <a:gd name="T22" fmla="*/ 157 w 22"/>
                  <a:gd name="T23" fmla="*/ 80 h 133"/>
                  <a:gd name="T24" fmla="*/ 201 w 22"/>
                  <a:gd name="T25" fmla="*/ 36 h 133"/>
                  <a:gd name="T26" fmla="*/ 184 w 22"/>
                  <a:gd name="T27" fmla="*/ 0 h 133"/>
                  <a:gd name="T28" fmla="*/ 128 w 22"/>
                  <a:gd name="T29" fmla="*/ 45 h 133"/>
                  <a:gd name="T30" fmla="*/ 128 w 22"/>
                  <a:gd name="T31" fmla="*/ 45 h 133"/>
                  <a:gd name="T32" fmla="*/ 128 w 22"/>
                  <a:gd name="T33" fmla="*/ 45 h 133"/>
                  <a:gd name="T34" fmla="*/ 117 w 22"/>
                  <a:gd name="T35" fmla="*/ 89 h 133"/>
                  <a:gd name="T36" fmla="*/ 109 w 22"/>
                  <a:gd name="T37" fmla="*/ 165 h 133"/>
                  <a:gd name="T38" fmla="*/ 65 w 22"/>
                  <a:gd name="T39" fmla="*/ 279 h 133"/>
                  <a:gd name="T40" fmla="*/ 65 w 22"/>
                  <a:gd name="T41" fmla="*/ 279 h 133"/>
                  <a:gd name="T42" fmla="*/ 65 w 22"/>
                  <a:gd name="T43" fmla="*/ 279 h 133"/>
                  <a:gd name="T44" fmla="*/ 17 w 22"/>
                  <a:gd name="T45" fmla="*/ 433 h 133"/>
                  <a:gd name="T46" fmla="*/ 0 w 22"/>
                  <a:gd name="T47" fmla="*/ 712 h 133"/>
                  <a:gd name="T48" fmla="*/ 0 w 22"/>
                  <a:gd name="T49" fmla="*/ 768 h 133"/>
                  <a:gd name="T50" fmla="*/ 75 w 22"/>
                  <a:gd name="T51" fmla="*/ 1481 h 133"/>
                  <a:gd name="T52" fmla="*/ 109 w 22"/>
                  <a:gd name="T53" fmla="*/ 1472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133">
                    <a:moveTo>
                      <a:pt x="12" y="132"/>
                    </a:moveTo>
                    <a:cubicBezTo>
                      <a:pt x="6" y="116"/>
                      <a:pt x="4" y="91"/>
                      <a:pt x="4" y="69"/>
                    </a:cubicBezTo>
                    <a:cubicBezTo>
                      <a:pt x="4" y="67"/>
                      <a:pt x="4" y="66"/>
                      <a:pt x="4" y="64"/>
                    </a:cubicBezTo>
                    <a:cubicBezTo>
                      <a:pt x="4" y="52"/>
                      <a:pt x="5" y="45"/>
                      <a:pt x="6" y="40"/>
                    </a:cubicBezTo>
                    <a:cubicBezTo>
                      <a:pt x="8" y="35"/>
                      <a:pt x="9" y="31"/>
                      <a:pt x="11" y="27"/>
                    </a:cubicBezTo>
                    <a:cubicBezTo>
                      <a:pt x="9" y="26"/>
                      <a:pt x="9" y="26"/>
                      <a:pt x="9" y="26"/>
                    </a:cubicBezTo>
                    <a:cubicBezTo>
                      <a:pt x="11" y="27"/>
                      <a:pt x="11" y="27"/>
                      <a:pt x="11" y="27"/>
                    </a:cubicBezTo>
                    <a:cubicBezTo>
                      <a:pt x="14" y="21"/>
                      <a:pt x="16" y="16"/>
                      <a:pt x="16" y="13"/>
                    </a:cubicBezTo>
                    <a:cubicBezTo>
                      <a:pt x="16" y="11"/>
                      <a:pt x="16" y="10"/>
                      <a:pt x="17" y="9"/>
                    </a:cubicBezTo>
                    <a:cubicBezTo>
                      <a:pt x="17" y="8"/>
                      <a:pt x="17" y="7"/>
                      <a:pt x="17" y="7"/>
                    </a:cubicBezTo>
                    <a:cubicBezTo>
                      <a:pt x="16" y="5"/>
                      <a:pt x="16" y="5"/>
                      <a:pt x="16" y="5"/>
                    </a:cubicBezTo>
                    <a:cubicBezTo>
                      <a:pt x="17" y="7"/>
                      <a:pt x="17" y="7"/>
                      <a:pt x="17" y="7"/>
                    </a:cubicBezTo>
                    <a:cubicBezTo>
                      <a:pt x="18" y="6"/>
                      <a:pt x="20" y="4"/>
                      <a:pt x="22" y="3"/>
                    </a:cubicBezTo>
                    <a:cubicBezTo>
                      <a:pt x="20" y="0"/>
                      <a:pt x="20" y="0"/>
                      <a:pt x="20" y="0"/>
                    </a:cubicBezTo>
                    <a:cubicBezTo>
                      <a:pt x="18" y="1"/>
                      <a:pt x="16" y="2"/>
                      <a:pt x="14" y="4"/>
                    </a:cubicBezTo>
                    <a:cubicBezTo>
                      <a:pt x="14" y="4"/>
                      <a:pt x="14" y="4"/>
                      <a:pt x="14" y="4"/>
                    </a:cubicBezTo>
                    <a:cubicBezTo>
                      <a:pt x="14" y="4"/>
                      <a:pt x="14" y="4"/>
                      <a:pt x="14" y="4"/>
                    </a:cubicBezTo>
                    <a:cubicBezTo>
                      <a:pt x="13" y="5"/>
                      <a:pt x="13" y="6"/>
                      <a:pt x="13" y="8"/>
                    </a:cubicBezTo>
                    <a:cubicBezTo>
                      <a:pt x="12" y="10"/>
                      <a:pt x="12" y="12"/>
                      <a:pt x="12" y="15"/>
                    </a:cubicBezTo>
                    <a:cubicBezTo>
                      <a:pt x="11" y="17"/>
                      <a:pt x="10" y="21"/>
                      <a:pt x="7" y="25"/>
                    </a:cubicBezTo>
                    <a:cubicBezTo>
                      <a:pt x="7" y="25"/>
                      <a:pt x="7" y="25"/>
                      <a:pt x="7" y="25"/>
                    </a:cubicBezTo>
                    <a:cubicBezTo>
                      <a:pt x="7" y="25"/>
                      <a:pt x="7" y="25"/>
                      <a:pt x="7" y="25"/>
                    </a:cubicBezTo>
                    <a:cubicBezTo>
                      <a:pt x="6" y="29"/>
                      <a:pt x="4" y="33"/>
                      <a:pt x="2" y="39"/>
                    </a:cubicBezTo>
                    <a:cubicBezTo>
                      <a:pt x="1" y="44"/>
                      <a:pt x="0" y="52"/>
                      <a:pt x="0" y="64"/>
                    </a:cubicBezTo>
                    <a:cubicBezTo>
                      <a:pt x="0" y="66"/>
                      <a:pt x="0" y="67"/>
                      <a:pt x="0" y="69"/>
                    </a:cubicBezTo>
                    <a:cubicBezTo>
                      <a:pt x="0" y="91"/>
                      <a:pt x="2" y="116"/>
                      <a:pt x="8" y="133"/>
                    </a:cubicBezTo>
                    <a:cubicBezTo>
                      <a:pt x="12" y="132"/>
                      <a:pt x="12" y="132"/>
                      <a:pt x="12" y="1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2" name="Freeform 548">
                <a:extLst>
                  <a:ext uri="{FF2B5EF4-FFF2-40B4-BE49-F238E27FC236}">
                    <a16:creationId xmlns:a16="http://schemas.microsoft.com/office/drawing/2014/main" id="{E4D2BB1A-FC98-DCAF-1E96-82F6AD89373F}"/>
                  </a:ext>
                </a:extLst>
              </p:cNvPr>
              <p:cNvSpPr>
                <a:spLocks/>
              </p:cNvSpPr>
              <p:nvPr/>
            </p:nvSpPr>
            <p:spPr bwMode="auto">
              <a:xfrm>
                <a:off x="3796" y="2121"/>
                <a:ext cx="33" cy="65"/>
              </a:xfrm>
              <a:custGeom>
                <a:avLst/>
                <a:gdLst>
                  <a:gd name="T0" fmla="*/ 80 w 16"/>
                  <a:gd name="T1" fmla="*/ 45 h 29"/>
                  <a:gd name="T2" fmla="*/ 107 w 16"/>
                  <a:gd name="T3" fmla="*/ 126 h 29"/>
                  <a:gd name="T4" fmla="*/ 97 w 16"/>
                  <a:gd name="T5" fmla="*/ 182 h 29"/>
                  <a:gd name="T6" fmla="*/ 89 w 16"/>
                  <a:gd name="T7" fmla="*/ 182 h 29"/>
                  <a:gd name="T8" fmla="*/ 89 w 16"/>
                  <a:gd name="T9" fmla="*/ 191 h 29"/>
                  <a:gd name="T10" fmla="*/ 97 w 16"/>
                  <a:gd name="T11" fmla="*/ 202 h 29"/>
                  <a:gd name="T12" fmla="*/ 89 w 16"/>
                  <a:gd name="T13" fmla="*/ 191 h 29"/>
                  <a:gd name="T14" fmla="*/ 52 w 16"/>
                  <a:gd name="T15" fmla="*/ 247 h 29"/>
                  <a:gd name="T16" fmla="*/ 17 w 16"/>
                  <a:gd name="T17" fmla="*/ 282 h 29"/>
                  <a:gd name="T18" fmla="*/ 0 w 16"/>
                  <a:gd name="T19" fmla="*/ 316 h 29"/>
                  <a:gd name="T20" fmla="*/ 25 w 16"/>
                  <a:gd name="T21" fmla="*/ 327 h 29"/>
                  <a:gd name="T22" fmla="*/ 80 w 16"/>
                  <a:gd name="T23" fmla="*/ 282 h 29"/>
                  <a:gd name="T24" fmla="*/ 116 w 16"/>
                  <a:gd name="T25" fmla="*/ 215 h 29"/>
                  <a:gd name="T26" fmla="*/ 116 w 16"/>
                  <a:gd name="T27" fmla="*/ 215 h 29"/>
                  <a:gd name="T28" fmla="*/ 124 w 16"/>
                  <a:gd name="T29" fmla="*/ 202 h 29"/>
                  <a:gd name="T30" fmla="*/ 107 w 16"/>
                  <a:gd name="T31" fmla="*/ 191 h 29"/>
                  <a:gd name="T32" fmla="*/ 124 w 16"/>
                  <a:gd name="T33" fmla="*/ 202 h 29"/>
                  <a:gd name="T34" fmla="*/ 140 w 16"/>
                  <a:gd name="T35" fmla="*/ 126 h 29"/>
                  <a:gd name="T36" fmla="*/ 97 w 16"/>
                  <a:gd name="T37" fmla="*/ 9 h 29"/>
                  <a:gd name="T38" fmla="*/ 72 w 16"/>
                  <a:gd name="T39" fmla="*/ 9 h 29"/>
                  <a:gd name="T40" fmla="*/ 80 w 16"/>
                  <a:gd name="T41" fmla="*/ 4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9">
                    <a:moveTo>
                      <a:pt x="9" y="4"/>
                    </a:moveTo>
                    <a:cubicBezTo>
                      <a:pt x="10" y="5"/>
                      <a:pt x="12" y="8"/>
                      <a:pt x="12" y="11"/>
                    </a:cubicBezTo>
                    <a:cubicBezTo>
                      <a:pt x="12" y="12"/>
                      <a:pt x="12" y="14"/>
                      <a:pt x="11" y="16"/>
                    </a:cubicBezTo>
                    <a:cubicBezTo>
                      <a:pt x="10" y="16"/>
                      <a:pt x="10" y="16"/>
                      <a:pt x="10" y="16"/>
                    </a:cubicBezTo>
                    <a:cubicBezTo>
                      <a:pt x="10" y="17"/>
                      <a:pt x="10" y="17"/>
                      <a:pt x="10" y="17"/>
                    </a:cubicBezTo>
                    <a:cubicBezTo>
                      <a:pt x="11" y="18"/>
                      <a:pt x="11" y="18"/>
                      <a:pt x="11" y="18"/>
                    </a:cubicBezTo>
                    <a:cubicBezTo>
                      <a:pt x="10" y="17"/>
                      <a:pt x="10" y="17"/>
                      <a:pt x="10" y="17"/>
                    </a:cubicBezTo>
                    <a:cubicBezTo>
                      <a:pt x="9" y="19"/>
                      <a:pt x="7" y="21"/>
                      <a:pt x="6" y="22"/>
                    </a:cubicBezTo>
                    <a:cubicBezTo>
                      <a:pt x="5" y="24"/>
                      <a:pt x="3" y="25"/>
                      <a:pt x="2" y="25"/>
                    </a:cubicBezTo>
                    <a:cubicBezTo>
                      <a:pt x="1" y="26"/>
                      <a:pt x="0" y="27"/>
                      <a:pt x="0" y="28"/>
                    </a:cubicBezTo>
                    <a:cubicBezTo>
                      <a:pt x="1" y="29"/>
                      <a:pt x="2" y="29"/>
                      <a:pt x="3" y="29"/>
                    </a:cubicBezTo>
                    <a:cubicBezTo>
                      <a:pt x="5" y="28"/>
                      <a:pt x="7" y="27"/>
                      <a:pt x="9" y="25"/>
                    </a:cubicBezTo>
                    <a:cubicBezTo>
                      <a:pt x="10" y="24"/>
                      <a:pt x="12" y="22"/>
                      <a:pt x="13" y="19"/>
                    </a:cubicBezTo>
                    <a:cubicBezTo>
                      <a:pt x="13" y="19"/>
                      <a:pt x="13" y="19"/>
                      <a:pt x="13" y="19"/>
                    </a:cubicBezTo>
                    <a:cubicBezTo>
                      <a:pt x="14" y="18"/>
                      <a:pt x="14" y="18"/>
                      <a:pt x="14" y="18"/>
                    </a:cubicBezTo>
                    <a:cubicBezTo>
                      <a:pt x="12" y="17"/>
                      <a:pt x="12" y="17"/>
                      <a:pt x="12" y="17"/>
                    </a:cubicBezTo>
                    <a:cubicBezTo>
                      <a:pt x="14" y="18"/>
                      <a:pt x="14" y="18"/>
                      <a:pt x="14" y="18"/>
                    </a:cubicBezTo>
                    <a:cubicBezTo>
                      <a:pt x="15" y="15"/>
                      <a:pt x="16" y="13"/>
                      <a:pt x="16" y="11"/>
                    </a:cubicBezTo>
                    <a:cubicBezTo>
                      <a:pt x="16" y="6"/>
                      <a:pt x="13" y="3"/>
                      <a:pt x="11" y="1"/>
                    </a:cubicBezTo>
                    <a:cubicBezTo>
                      <a:pt x="10" y="0"/>
                      <a:pt x="9" y="0"/>
                      <a:pt x="8" y="1"/>
                    </a:cubicBezTo>
                    <a:cubicBezTo>
                      <a:pt x="8" y="2"/>
                      <a:pt x="8" y="3"/>
                      <a:pt x="9"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3" name="Freeform 549">
                <a:extLst>
                  <a:ext uri="{FF2B5EF4-FFF2-40B4-BE49-F238E27FC236}">
                    <a16:creationId xmlns:a16="http://schemas.microsoft.com/office/drawing/2014/main" id="{2D48D1AE-B315-7889-2AC4-B27F07DF6426}"/>
                  </a:ext>
                </a:extLst>
              </p:cNvPr>
              <p:cNvSpPr>
                <a:spLocks/>
              </p:cNvSpPr>
              <p:nvPr/>
            </p:nvSpPr>
            <p:spPr bwMode="auto">
              <a:xfrm>
                <a:off x="3983" y="1801"/>
                <a:ext cx="50" cy="114"/>
              </a:xfrm>
              <a:custGeom>
                <a:avLst/>
                <a:gdLst>
                  <a:gd name="T0" fmla="*/ 35 w 24"/>
                  <a:gd name="T1" fmla="*/ 570 h 51"/>
                  <a:gd name="T2" fmla="*/ 44 w 24"/>
                  <a:gd name="T3" fmla="*/ 525 h 51"/>
                  <a:gd name="T4" fmla="*/ 56 w 24"/>
                  <a:gd name="T5" fmla="*/ 481 h 51"/>
                  <a:gd name="T6" fmla="*/ 56 w 24"/>
                  <a:gd name="T7" fmla="*/ 481 h 51"/>
                  <a:gd name="T8" fmla="*/ 56 w 24"/>
                  <a:gd name="T9" fmla="*/ 481 h 51"/>
                  <a:gd name="T10" fmla="*/ 100 w 24"/>
                  <a:gd name="T11" fmla="*/ 279 h 51"/>
                  <a:gd name="T12" fmla="*/ 108 w 24"/>
                  <a:gd name="T13" fmla="*/ 279 h 51"/>
                  <a:gd name="T14" fmla="*/ 108 w 24"/>
                  <a:gd name="T15" fmla="*/ 279 h 51"/>
                  <a:gd name="T16" fmla="*/ 217 w 24"/>
                  <a:gd name="T17" fmla="*/ 36 h 51"/>
                  <a:gd name="T18" fmla="*/ 192 w 24"/>
                  <a:gd name="T19" fmla="*/ 0 h 51"/>
                  <a:gd name="T20" fmla="*/ 73 w 24"/>
                  <a:gd name="T21" fmla="*/ 270 h 51"/>
                  <a:gd name="T22" fmla="*/ 92 w 24"/>
                  <a:gd name="T23" fmla="*/ 279 h 51"/>
                  <a:gd name="T24" fmla="*/ 73 w 24"/>
                  <a:gd name="T25" fmla="*/ 270 h 51"/>
                  <a:gd name="T26" fmla="*/ 27 w 24"/>
                  <a:gd name="T27" fmla="*/ 469 h 51"/>
                  <a:gd name="T28" fmla="*/ 44 w 24"/>
                  <a:gd name="T29" fmla="*/ 469 h 51"/>
                  <a:gd name="T30" fmla="*/ 27 w 24"/>
                  <a:gd name="T31" fmla="*/ 469 h 51"/>
                  <a:gd name="T32" fmla="*/ 8 w 24"/>
                  <a:gd name="T33" fmla="*/ 514 h 51"/>
                  <a:gd name="T34" fmla="*/ 0 w 24"/>
                  <a:gd name="T35" fmla="*/ 570 h 51"/>
                  <a:gd name="T36" fmla="*/ 35 w 24"/>
                  <a:gd name="T37" fmla="*/ 57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1">
                    <a:moveTo>
                      <a:pt x="4" y="51"/>
                    </a:moveTo>
                    <a:cubicBezTo>
                      <a:pt x="4" y="50"/>
                      <a:pt x="4" y="49"/>
                      <a:pt x="5" y="47"/>
                    </a:cubicBezTo>
                    <a:cubicBezTo>
                      <a:pt x="5" y="46"/>
                      <a:pt x="6" y="44"/>
                      <a:pt x="6" y="43"/>
                    </a:cubicBezTo>
                    <a:cubicBezTo>
                      <a:pt x="6" y="43"/>
                      <a:pt x="6" y="43"/>
                      <a:pt x="6" y="43"/>
                    </a:cubicBezTo>
                    <a:cubicBezTo>
                      <a:pt x="6" y="43"/>
                      <a:pt x="6" y="43"/>
                      <a:pt x="6" y="43"/>
                    </a:cubicBezTo>
                    <a:cubicBezTo>
                      <a:pt x="8" y="36"/>
                      <a:pt x="10" y="31"/>
                      <a:pt x="11" y="25"/>
                    </a:cubicBezTo>
                    <a:cubicBezTo>
                      <a:pt x="12" y="25"/>
                      <a:pt x="12" y="25"/>
                      <a:pt x="12" y="25"/>
                    </a:cubicBezTo>
                    <a:cubicBezTo>
                      <a:pt x="12" y="25"/>
                      <a:pt x="12" y="25"/>
                      <a:pt x="12" y="25"/>
                    </a:cubicBezTo>
                    <a:cubicBezTo>
                      <a:pt x="15" y="15"/>
                      <a:pt x="19" y="7"/>
                      <a:pt x="24" y="3"/>
                    </a:cubicBezTo>
                    <a:cubicBezTo>
                      <a:pt x="21" y="0"/>
                      <a:pt x="21" y="0"/>
                      <a:pt x="21" y="0"/>
                    </a:cubicBezTo>
                    <a:cubicBezTo>
                      <a:pt x="16" y="5"/>
                      <a:pt x="11" y="13"/>
                      <a:pt x="8" y="24"/>
                    </a:cubicBezTo>
                    <a:cubicBezTo>
                      <a:pt x="10" y="25"/>
                      <a:pt x="10" y="25"/>
                      <a:pt x="10" y="25"/>
                    </a:cubicBezTo>
                    <a:cubicBezTo>
                      <a:pt x="8" y="24"/>
                      <a:pt x="8" y="24"/>
                      <a:pt x="8" y="24"/>
                    </a:cubicBezTo>
                    <a:cubicBezTo>
                      <a:pt x="6" y="30"/>
                      <a:pt x="4" y="35"/>
                      <a:pt x="3" y="42"/>
                    </a:cubicBezTo>
                    <a:cubicBezTo>
                      <a:pt x="5" y="42"/>
                      <a:pt x="5" y="42"/>
                      <a:pt x="5" y="42"/>
                    </a:cubicBezTo>
                    <a:cubicBezTo>
                      <a:pt x="3" y="42"/>
                      <a:pt x="3" y="42"/>
                      <a:pt x="3" y="42"/>
                    </a:cubicBezTo>
                    <a:cubicBezTo>
                      <a:pt x="2" y="43"/>
                      <a:pt x="2" y="44"/>
                      <a:pt x="1" y="46"/>
                    </a:cubicBezTo>
                    <a:cubicBezTo>
                      <a:pt x="1" y="48"/>
                      <a:pt x="0" y="49"/>
                      <a:pt x="0" y="51"/>
                    </a:cubicBezTo>
                    <a:cubicBezTo>
                      <a:pt x="4" y="51"/>
                      <a:pt x="4" y="51"/>
                      <a:pt x="4" y="51"/>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4" name="Freeform 550">
                <a:extLst>
                  <a:ext uri="{FF2B5EF4-FFF2-40B4-BE49-F238E27FC236}">
                    <a16:creationId xmlns:a16="http://schemas.microsoft.com/office/drawing/2014/main" id="{E4241310-DE75-85BE-2EF7-61523BDD913C}"/>
                  </a:ext>
                </a:extLst>
              </p:cNvPr>
              <p:cNvSpPr>
                <a:spLocks/>
              </p:cNvSpPr>
              <p:nvPr/>
            </p:nvSpPr>
            <p:spPr bwMode="auto">
              <a:xfrm>
                <a:off x="4100" y="1823"/>
                <a:ext cx="47" cy="132"/>
              </a:xfrm>
              <a:custGeom>
                <a:avLst/>
                <a:gdLst>
                  <a:gd name="T0" fmla="*/ 19 w 22"/>
                  <a:gd name="T1" fmla="*/ 45 h 59"/>
                  <a:gd name="T2" fmla="*/ 51 w 22"/>
                  <a:gd name="T3" fmla="*/ 65 h 59"/>
                  <a:gd name="T4" fmla="*/ 137 w 22"/>
                  <a:gd name="T5" fmla="*/ 246 h 59"/>
                  <a:gd name="T6" fmla="*/ 173 w 22"/>
                  <a:gd name="T7" fmla="*/ 392 h 59"/>
                  <a:gd name="T8" fmla="*/ 165 w 22"/>
                  <a:gd name="T9" fmla="*/ 436 h 59"/>
                  <a:gd name="T10" fmla="*/ 145 w 22"/>
                  <a:gd name="T11" fmla="*/ 526 h 59"/>
                  <a:gd name="T12" fmla="*/ 128 w 22"/>
                  <a:gd name="T13" fmla="*/ 582 h 59"/>
                  <a:gd name="T14" fmla="*/ 109 w 22"/>
                  <a:gd name="T15" fmla="*/ 615 h 59"/>
                  <a:gd name="T16" fmla="*/ 96 w 22"/>
                  <a:gd name="T17" fmla="*/ 651 h 59"/>
                  <a:gd name="T18" fmla="*/ 128 w 22"/>
                  <a:gd name="T19" fmla="*/ 660 h 59"/>
                  <a:gd name="T20" fmla="*/ 165 w 22"/>
                  <a:gd name="T21" fmla="*/ 595 h 59"/>
                  <a:gd name="T22" fmla="*/ 173 w 22"/>
                  <a:gd name="T23" fmla="*/ 550 h 59"/>
                  <a:gd name="T24" fmla="*/ 205 w 22"/>
                  <a:gd name="T25" fmla="*/ 445 h 59"/>
                  <a:gd name="T26" fmla="*/ 214 w 22"/>
                  <a:gd name="T27" fmla="*/ 392 h 59"/>
                  <a:gd name="T28" fmla="*/ 165 w 22"/>
                  <a:gd name="T29" fmla="*/ 226 h 59"/>
                  <a:gd name="T30" fmla="*/ 109 w 22"/>
                  <a:gd name="T31" fmla="*/ 89 h 59"/>
                  <a:gd name="T32" fmla="*/ 77 w 22"/>
                  <a:gd name="T33" fmla="*/ 36 h 59"/>
                  <a:gd name="T34" fmla="*/ 28 w 22"/>
                  <a:gd name="T35" fmla="*/ 0 h 59"/>
                  <a:gd name="T36" fmla="*/ 9 w 22"/>
                  <a:gd name="T37" fmla="*/ 20 h 59"/>
                  <a:gd name="T38" fmla="*/ 19 w 22"/>
                  <a:gd name="T39" fmla="*/ 45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59">
                    <a:moveTo>
                      <a:pt x="2" y="4"/>
                    </a:moveTo>
                    <a:cubicBezTo>
                      <a:pt x="3" y="4"/>
                      <a:pt x="4" y="5"/>
                      <a:pt x="5" y="6"/>
                    </a:cubicBezTo>
                    <a:cubicBezTo>
                      <a:pt x="8" y="9"/>
                      <a:pt x="10" y="16"/>
                      <a:pt x="14" y="22"/>
                    </a:cubicBezTo>
                    <a:cubicBezTo>
                      <a:pt x="16" y="27"/>
                      <a:pt x="18" y="30"/>
                      <a:pt x="18" y="35"/>
                    </a:cubicBezTo>
                    <a:cubicBezTo>
                      <a:pt x="18" y="36"/>
                      <a:pt x="18" y="38"/>
                      <a:pt x="17" y="39"/>
                    </a:cubicBezTo>
                    <a:cubicBezTo>
                      <a:pt x="17" y="41"/>
                      <a:pt x="16" y="44"/>
                      <a:pt x="15" y="47"/>
                    </a:cubicBezTo>
                    <a:cubicBezTo>
                      <a:pt x="13" y="49"/>
                      <a:pt x="13" y="51"/>
                      <a:pt x="13" y="52"/>
                    </a:cubicBezTo>
                    <a:cubicBezTo>
                      <a:pt x="13" y="53"/>
                      <a:pt x="12" y="54"/>
                      <a:pt x="11" y="55"/>
                    </a:cubicBezTo>
                    <a:cubicBezTo>
                      <a:pt x="10" y="56"/>
                      <a:pt x="10" y="57"/>
                      <a:pt x="10" y="58"/>
                    </a:cubicBezTo>
                    <a:cubicBezTo>
                      <a:pt x="11" y="59"/>
                      <a:pt x="12" y="59"/>
                      <a:pt x="13" y="59"/>
                    </a:cubicBezTo>
                    <a:cubicBezTo>
                      <a:pt x="15" y="57"/>
                      <a:pt x="16" y="55"/>
                      <a:pt x="17" y="53"/>
                    </a:cubicBezTo>
                    <a:cubicBezTo>
                      <a:pt x="17" y="51"/>
                      <a:pt x="17" y="50"/>
                      <a:pt x="18" y="49"/>
                    </a:cubicBezTo>
                    <a:cubicBezTo>
                      <a:pt x="20" y="45"/>
                      <a:pt x="21" y="43"/>
                      <a:pt x="21" y="40"/>
                    </a:cubicBezTo>
                    <a:cubicBezTo>
                      <a:pt x="21" y="38"/>
                      <a:pt x="22" y="36"/>
                      <a:pt x="22" y="35"/>
                    </a:cubicBezTo>
                    <a:cubicBezTo>
                      <a:pt x="22" y="30"/>
                      <a:pt x="20" y="25"/>
                      <a:pt x="17" y="20"/>
                    </a:cubicBezTo>
                    <a:cubicBezTo>
                      <a:pt x="15" y="16"/>
                      <a:pt x="13" y="12"/>
                      <a:pt x="11" y="8"/>
                    </a:cubicBezTo>
                    <a:cubicBezTo>
                      <a:pt x="10" y="6"/>
                      <a:pt x="9" y="5"/>
                      <a:pt x="8" y="3"/>
                    </a:cubicBezTo>
                    <a:cubicBezTo>
                      <a:pt x="6" y="2"/>
                      <a:pt x="5" y="1"/>
                      <a:pt x="3" y="0"/>
                    </a:cubicBezTo>
                    <a:cubicBezTo>
                      <a:pt x="2" y="0"/>
                      <a:pt x="1" y="1"/>
                      <a:pt x="1" y="2"/>
                    </a:cubicBezTo>
                    <a:cubicBezTo>
                      <a:pt x="0" y="3"/>
                      <a:pt x="1" y="4"/>
                      <a:pt x="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5" name="Freeform 551">
                <a:extLst>
                  <a:ext uri="{FF2B5EF4-FFF2-40B4-BE49-F238E27FC236}">
                    <a16:creationId xmlns:a16="http://schemas.microsoft.com/office/drawing/2014/main" id="{FEAD2152-0F93-4CBD-1D38-047E78DEB4F5}"/>
                  </a:ext>
                </a:extLst>
              </p:cNvPr>
              <p:cNvSpPr>
                <a:spLocks/>
              </p:cNvSpPr>
              <p:nvPr/>
            </p:nvSpPr>
            <p:spPr bwMode="auto">
              <a:xfrm>
                <a:off x="4027" y="1942"/>
                <a:ext cx="59" cy="22"/>
              </a:xfrm>
              <a:custGeom>
                <a:avLst/>
                <a:gdLst>
                  <a:gd name="T0" fmla="*/ 236 w 28"/>
                  <a:gd name="T1" fmla="*/ 53 h 10"/>
                  <a:gd name="T2" fmla="*/ 196 w 28"/>
                  <a:gd name="T3" fmla="*/ 64 h 10"/>
                  <a:gd name="T4" fmla="*/ 27 w 28"/>
                  <a:gd name="T5" fmla="*/ 0 h 10"/>
                  <a:gd name="T6" fmla="*/ 8 w 28"/>
                  <a:gd name="T7" fmla="*/ 9 h 10"/>
                  <a:gd name="T8" fmla="*/ 17 w 28"/>
                  <a:gd name="T9" fmla="*/ 44 h 10"/>
                  <a:gd name="T10" fmla="*/ 196 w 28"/>
                  <a:gd name="T11" fmla="*/ 106 h 10"/>
                  <a:gd name="T12" fmla="*/ 253 w 28"/>
                  <a:gd name="T13" fmla="*/ 97 h 10"/>
                  <a:gd name="T14" fmla="*/ 261 w 28"/>
                  <a:gd name="T15" fmla="*/ 64 h 10"/>
                  <a:gd name="T16" fmla="*/ 236 w 28"/>
                  <a:gd name="T17" fmla="*/ 5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10">
                    <a:moveTo>
                      <a:pt x="25" y="5"/>
                    </a:moveTo>
                    <a:cubicBezTo>
                      <a:pt x="24" y="6"/>
                      <a:pt x="23" y="6"/>
                      <a:pt x="21" y="6"/>
                    </a:cubicBezTo>
                    <a:cubicBezTo>
                      <a:pt x="16" y="6"/>
                      <a:pt x="11" y="3"/>
                      <a:pt x="3" y="0"/>
                    </a:cubicBezTo>
                    <a:cubicBezTo>
                      <a:pt x="2" y="0"/>
                      <a:pt x="1" y="0"/>
                      <a:pt x="1" y="1"/>
                    </a:cubicBezTo>
                    <a:cubicBezTo>
                      <a:pt x="0" y="2"/>
                      <a:pt x="1" y="3"/>
                      <a:pt x="2" y="4"/>
                    </a:cubicBezTo>
                    <a:cubicBezTo>
                      <a:pt x="9" y="7"/>
                      <a:pt x="15" y="10"/>
                      <a:pt x="21" y="10"/>
                    </a:cubicBezTo>
                    <a:cubicBezTo>
                      <a:pt x="23" y="10"/>
                      <a:pt x="25" y="10"/>
                      <a:pt x="27" y="9"/>
                    </a:cubicBezTo>
                    <a:cubicBezTo>
                      <a:pt x="28" y="9"/>
                      <a:pt x="28" y="7"/>
                      <a:pt x="28" y="6"/>
                    </a:cubicBezTo>
                    <a:cubicBezTo>
                      <a:pt x="27" y="5"/>
                      <a:pt x="26" y="5"/>
                      <a:pt x="25"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6" name="Freeform 552">
                <a:extLst>
                  <a:ext uri="{FF2B5EF4-FFF2-40B4-BE49-F238E27FC236}">
                    <a16:creationId xmlns:a16="http://schemas.microsoft.com/office/drawing/2014/main" id="{72368035-0184-973E-B28B-46912A4652D1}"/>
                  </a:ext>
                </a:extLst>
              </p:cNvPr>
              <p:cNvSpPr>
                <a:spLocks/>
              </p:cNvSpPr>
              <p:nvPr/>
            </p:nvSpPr>
            <p:spPr bwMode="auto">
              <a:xfrm>
                <a:off x="3983" y="1823"/>
                <a:ext cx="166" cy="143"/>
              </a:xfrm>
              <a:custGeom>
                <a:avLst/>
                <a:gdLst>
                  <a:gd name="T0" fmla="*/ 538 w 79"/>
                  <a:gd name="T1" fmla="*/ 45 h 64"/>
                  <a:gd name="T2" fmla="*/ 605 w 79"/>
                  <a:gd name="T3" fmla="*/ 125 h 64"/>
                  <a:gd name="T4" fmla="*/ 658 w 79"/>
                  <a:gd name="T5" fmla="*/ 244 h 64"/>
                  <a:gd name="T6" fmla="*/ 698 w 79"/>
                  <a:gd name="T7" fmla="*/ 389 h 64"/>
                  <a:gd name="T8" fmla="*/ 685 w 79"/>
                  <a:gd name="T9" fmla="*/ 433 h 64"/>
                  <a:gd name="T10" fmla="*/ 666 w 79"/>
                  <a:gd name="T11" fmla="*/ 525 h 64"/>
                  <a:gd name="T12" fmla="*/ 649 w 79"/>
                  <a:gd name="T13" fmla="*/ 579 h 64"/>
                  <a:gd name="T14" fmla="*/ 622 w 79"/>
                  <a:gd name="T15" fmla="*/ 614 h 64"/>
                  <a:gd name="T16" fmla="*/ 574 w 79"/>
                  <a:gd name="T17" fmla="*/ 623 h 64"/>
                  <a:gd name="T18" fmla="*/ 521 w 79"/>
                  <a:gd name="T19" fmla="*/ 635 h 64"/>
                  <a:gd name="T20" fmla="*/ 481 w 79"/>
                  <a:gd name="T21" fmla="*/ 648 h 64"/>
                  <a:gd name="T22" fmla="*/ 454 w 79"/>
                  <a:gd name="T23" fmla="*/ 659 h 64"/>
                  <a:gd name="T24" fmla="*/ 454 w 79"/>
                  <a:gd name="T25" fmla="*/ 659 h 64"/>
                  <a:gd name="T26" fmla="*/ 454 w 79"/>
                  <a:gd name="T27" fmla="*/ 659 h 64"/>
                  <a:gd name="T28" fmla="*/ 454 w 79"/>
                  <a:gd name="T29" fmla="*/ 659 h 64"/>
                  <a:gd name="T30" fmla="*/ 454 w 79"/>
                  <a:gd name="T31" fmla="*/ 659 h 64"/>
                  <a:gd name="T32" fmla="*/ 454 w 79"/>
                  <a:gd name="T33" fmla="*/ 659 h 64"/>
                  <a:gd name="T34" fmla="*/ 454 w 79"/>
                  <a:gd name="T35" fmla="*/ 659 h 64"/>
                  <a:gd name="T36" fmla="*/ 437 w 79"/>
                  <a:gd name="T37" fmla="*/ 648 h 64"/>
                  <a:gd name="T38" fmla="*/ 372 w 79"/>
                  <a:gd name="T39" fmla="*/ 668 h 64"/>
                  <a:gd name="T40" fmla="*/ 221 w 79"/>
                  <a:gd name="T41" fmla="*/ 603 h 64"/>
                  <a:gd name="T42" fmla="*/ 128 w 79"/>
                  <a:gd name="T43" fmla="*/ 570 h 64"/>
                  <a:gd name="T44" fmla="*/ 101 w 79"/>
                  <a:gd name="T45" fmla="*/ 559 h 64"/>
                  <a:gd name="T46" fmla="*/ 76 w 79"/>
                  <a:gd name="T47" fmla="*/ 534 h 64"/>
                  <a:gd name="T48" fmla="*/ 48 w 79"/>
                  <a:gd name="T49" fmla="*/ 489 h 64"/>
                  <a:gd name="T50" fmla="*/ 36 w 79"/>
                  <a:gd name="T51" fmla="*/ 445 h 64"/>
                  <a:gd name="T52" fmla="*/ 36 w 79"/>
                  <a:gd name="T53" fmla="*/ 433 h 64"/>
                  <a:gd name="T54" fmla="*/ 17 w 79"/>
                  <a:gd name="T55" fmla="*/ 413 h 64"/>
                  <a:gd name="T56" fmla="*/ 0 w 79"/>
                  <a:gd name="T57" fmla="*/ 433 h 64"/>
                  <a:gd name="T58" fmla="*/ 0 w 79"/>
                  <a:gd name="T59" fmla="*/ 445 h 64"/>
                  <a:gd name="T60" fmla="*/ 17 w 79"/>
                  <a:gd name="T61" fmla="*/ 514 h 64"/>
                  <a:gd name="T62" fmla="*/ 48 w 79"/>
                  <a:gd name="T63" fmla="*/ 570 h 64"/>
                  <a:gd name="T64" fmla="*/ 92 w 79"/>
                  <a:gd name="T65" fmla="*/ 603 h 64"/>
                  <a:gd name="T66" fmla="*/ 141 w 79"/>
                  <a:gd name="T67" fmla="*/ 614 h 64"/>
                  <a:gd name="T68" fmla="*/ 204 w 79"/>
                  <a:gd name="T69" fmla="*/ 648 h 64"/>
                  <a:gd name="T70" fmla="*/ 372 w 79"/>
                  <a:gd name="T71" fmla="*/ 715 h 64"/>
                  <a:gd name="T72" fmla="*/ 454 w 79"/>
                  <a:gd name="T73" fmla="*/ 695 h 64"/>
                  <a:gd name="T74" fmla="*/ 445 w 79"/>
                  <a:gd name="T75" fmla="*/ 668 h 64"/>
                  <a:gd name="T76" fmla="*/ 429 w 79"/>
                  <a:gd name="T77" fmla="*/ 679 h 64"/>
                  <a:gd name="T78" fmla="*/ 445 w 79"/>
                  <a:gd name="T79" fmla="*/ 704 h 64"/>
                  <a:gd name="T80" fmla="*/ 454 w 79"/>
                  <a:gd name="T81" fmla="*/ 704 h 64"/>
                  <a:gd name="T82" fmla="*/ 490 w 79"/>
                  <a:gd name="T83" fmla="*/ 695 h 64"/>
                  <a:gd name="T84" fmla="*/ 538 w 79"/>
                  <a:gd name="T85" fmla="*/ 679 h 64"/>
                  <a:gd name="T86" fmla="*/ 582 w 79"/>
                  <a:gd name="T87" fmla="*/ 668 h 64"/>
                  <a:gd name="T88" fmla="*/ 641 w 79"/>
                  <a:gd name="T89" fmla="*/ 659 h 64"/>
                  <a:gd name="T90" fmla="*/ 675 w 79"/>
                  <a:gd name="T91" fmla="*/ 603 h 64"/>
                  <a:gd name="T92" fmla="*/ 698 w 79"/>
                  <a:gd name="T93" fmla="*/ 545 h 64"/>
                  <a:gd name="T94" fmla="*/ 725 w 79"/>
                  <a:gd name="T95" fmla="*/ 445 h 64"/>
                  <a:gd name="T96" fmla="*/ 733 w 79"/>
                  <a:gd name="T97" fmla="*/ 389 h 64"/>
                  <a:gd name="T98" fmla="*/ 685 w 79"/>
                  <a:gd name="T99" fmla="*/ 226 h 64"/>
                  <a:gd name="T100" fmla="*/ 630 w 79"/>
                  <a:gd name="T101" fmla="*/ 101 h 64"/>
                  <a:gd name="T102" fmla="*/ 557 w 79"/>
                  <a:gd name="T103" fmla="*/ 9 h 64"/>
                  <a:gd name="T104" fmla="*/ 538 w 79"/>
                  <a:gd name="T105" fmla="*/ 20 h 64"/>
                  <a:gd name="T106" fmla="*/ 538 w 79"/>
                  <a:gd name="T107" fmla="*/ 45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 h="64">
                    <a:moveTo>
                      <a:pt x="58" y="4"/>
                    </a:moveTo>
                    <a:cubicBezTo>
                      <a:pt x="60" y="5"/>
                      <a:pt x="62" y="8"/>
                      <a:pt x="65" y="11"/>
                    </a:cubicBezTo>
                    <a:cubicBezTo>
                      <a:pt x="67" y="15"/>
                      <a:pt x="69" y="18"/>
                      <a:pt x="71" y="22"/>
                    </a:cubicBezTo>
                    <a:cubicBezTo>
                      <a:pt x="73" y="27"/>
                      <a:pt x="75" y="30"/>
                      <a:pt x="75" y="35"/>
                    </a:cubicBezTo>
                    <a:cubicBezTo>
                      <a:pt x="75" y="36"/>
                      <a:pt x="75" y="38"/>
                      <a:pt x="74" y="39"/>
                    </a:cubicBezTo>
                    <a:cubicBezTo>
                      <a:pt x="74" y="41"/>
                      <a:pt x="73" y="44"/>
                      <a:pt x="72" y="47"/>
                    </a:cubicBezTo>
                    <a:cubicBezTo>
                      <a:pt x="71" y="49"/>
                      <a:pt x="70" y="51"/>
                      <a:pt x="70" y="52"/>
                    </a:cubicBezTo>
                    <a:cubicBezTo>
                      <a:pt x="69" y="53"/>
                      <a:pt x="68" y="54"/>
                      <a:pt x="67" y="55"/>
                    </a:cubicBezTo>
                    <a:cubicBezTo>
                      <a:pt x="66" y="56"/>
                      <a:pt x="64" y="56"/>
                      <a:pt x="62" y="56"/>
                    </a:cubicBezTo>
                    <a:cubicBezTo>
                      <a:pt x="60" y="56"/>
                      <a:pt x="58" y="56"/>
                      <a:pt x="56" y="57"/>
                    </a:cubicBezTo>
                    <a:cubicBezTo>
                      <a:pt x="55" y="57"/>
                      <a:pt x="53" y="58"/>
                      <a:pt x="52" y="58"/>
                    </a:cubicBezTo>
                    <a:cubicBezTo>
                      <a:pt x="51" y="59"/>
                      <a:pt x="50"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8"/>
                      <a:pt x="48" y="58"/>
                      <a:pt x="47" y="58"/>
                    </a:cubicBezTo>
                    <a:cubicBezTo>
                      <a:pt x="45" y="59"/>
                      <a:pt x="43" y="60"/>
                      <a:pt x="40" y="60"/>
                    </a:cubicBezTo>
                    <a:cubicBezTo>
                      <a:pt x="35" y="60"/>
                      <a:pt x="30" y="58"/>
                      <a:pt x="24" y="54"/>
                    </a:cubicBezTo>
                    <a:cubicBezTo>
                      <a:pt x="19" y="51"/>
                      <a:pt x="16" y="51"/>
                      <a:pt x="14" y="51"/>
                    </a:cubicBezTo>
                    <a:cubicBezTo>
                      <a:pt x="13" y="51"/>
                      <a:pt x="12" y="51"/>
                      <a:pt x="11" y="50"/>
                    </a:cubicBezTo>
                    <a:cubicBezTo>
                      <a:pt x="11" y="50"/>
                      <a:pt x="10" y="49"/>
                      <a:pt x="8" y="48"/>
                    </a:cubicBezTo>
                    <a:cubicBezTo>
                      <a:pt x="7" y="46"/>
                      <a:pt x="6" y="45"/>
                      <a:pt x="5" y="44"/>
                    </a:cubicBezTo>
                    <a:cubicBezTo>
                      <a:pt x="4" y="42"/>
                      <a:pt x="4" y="42"/>
                      <a:pt x="4" y="40"/>
                    </a:cubicBezTo>
                    <a:cubicBezTo>
                      <a:pt x="4" y="40"/>
                      <a:pt x="4" y="40"/>
                      <a:pt x="4" y="39"/>
                    </a:cubicBezTo>
                    <a:cubicBezTo>
                      <a:pt x="4" y="38"/>
                      <a:pt x="3" y="37"/>
                      <a:pt x="2" y="37"/>
                    </a:cubicBezTo>
                    <a:cubicBezTo>
                      <a:pt x="1" y="37"/>
                      <a:pt x="0" y="38"/>
                      <a:pt x="0" y="39"/>
                    </a:cubicBezTo>
                    <a:cubicBezTo>
                      <a:pt x="0" y="39"/>
                      <a:pt x="0" y="40"/>
                      <a:pt x="0" y="40"/>
                    </a:cubicBezTo>
                    <a:cubicBezTo>
                      <a:pt x="0" y="42"/>
                      <a:pt x="1" y="44"/>
                      <a:pt x="2" y="46"/>
                    </a:cubicBezTo>
                    <a:cubicBezTo>
                      <a:pt x="3" y="47"/>
                      <a:pt x="4" y="49"/>
                      <a:pt x="5" y="51"/>
                    </a:cubicBezTo>
                    <a:cubicBezTo>
                      <a:pt x="7" y="52"/>
                      <a:pt x="8" y="53"/>
                      <a:pt x="10" y="54"/>
                    </a:cubicBezTo>
                    <a:cubicBezTo>
                      <a:pt x="12" y="55"/>
                      <a:pt x="13" y="55"/>
                      <a:pt x="15" y="55"/>
                    </a:cubicBezTo>
                    <a:cubicBezTo>
                      <a:pt x="17" y="55"/>
                      <a:pt x="19" y="56"/>
                      <a:pt x="22" y="58"/>
                    </a:cubicBezTo>
                    <a:cubicBezTo>
                      <a:pt x="28" y="61"/>
                      <a:pt x="34" y="64"/>
                      <a:pt x="40" y="64"/>
                    </a:cubicBezTo>
                    <a:cubicBezTo>
                      <a:pt x="43" y="64"/>
                      <a:pt x="46" y="63"/>
                      <a:pt x="49" y="62"/>
                    </a:cubicBezTo>
                    <a:cubicBezTo>
                      <a:pt x="48" y="60"/>
                      <a:pt x="48" y="60"/>
                      <a:pt x="48" y="60"/>
                    </a:cubicBezTo>
                    <a:cubicBezTo>
                      <a:pt x="46" y="61"/>
                      <a:pt x="46" y="61"/>
                      <a:pt x="46" y="61"/>
                    </a:cubicBezTo>
                    <a:cubicBezTo>
                      <a:pt x="46" y="62"/>
                      <a:pt x="47" y="62"/>
                      <a:pt x="48" y="63"/>
                    </a:cubicBezTo>
                    <a:cubicBezTo>
                      <a:pt x="48" y="63"/>
                      <a:pt x="49" y="63"/>
                      <a:pt x="49" y="63"/>
                    </a:cubicBezTo>
                    <a:cubicBezTo>
                      <a:pt x="51" y="63"/>
                      <a:pt x="52" y="63"/>
                      <a:pt x="53" y="62"/>
                    </a:cubicBezTo>
                    <a:cubicBezTo>
                      <a:pt x="55" y="62"/>
                      <a:pt x="56" y="61"/>
                      <a:pt x="58" y="61"/>
                    </a:cubicBezTo>
                    <a:cubicBezTo>
                      <a:pt x="59" y="60"/>
                      <a:pt x="60" y="60"/>
                      <a:pt x="63" y="60"/>
                    </a:cubicBezTo>
                    <a:cubicBezTo>
                      <a:pt x="65" y="60"/>
                      <a:pt x="67" y="60"/>
                      <a:pt x="69" y="59"/>
                    </a:cubicBezTo>
                    <a:cubicBezTo>
                      <a:pt x="71" y="57"/>
                      <a:pt x="72" y="55"/>
                      <a:pt x="73" y="54"/>
                    </a:cubicBezTo>
                    <a:cubicBezTo>
                      <a:pt x="74" y="52"/>
                      <a:pt x="74" y="50"/>
                      <a:pt x="75" y="49"/>
                    </a:cubicBezTo>
                    <a:cubicBezTo>
                      <a:pt x="77" y="45"/>
                      <a:pt x="78" y="43"/>
                      <a:pt x="78" y="40"/>
                    </a:cubicBezTo>
                    <a:cubicBezTo>
                      <a:pt x="79" y="38"/>
                      <a:pt x="79" y="36"/>
                      <a:pt x="79" y="35"/>
                    </a:cubicBezTo>
                    <a:cubicBezTo>
                      <a:pt x="79" y="30"/>
                      <a:pt x="77" y="25"/>
                      <a:pt x="74" y="20"/>
                    </a:cubicBezTo>
                    <a:cubicBezTo>
                      <a:pt x="72" y="17"/>
                      <a:pt x="70" y="13"/>
                      <a:pt x="68" y="9"/>
                    </a:cubicBezTo>
                    <a:cubicBezTo>
                      <a:pt x="66" y="6"/>
                      <a:pt x="63" y="3"/>
                      <a:pt x="60" y="1"/>
                    </a:cubicBezTo>
                    <a:cubicBezTo>
                      <a:pt x="59" y="0"/>
                      <a:pt x="58" y="1"/>
                      <a:pt x="58" y="2"/>
                    </a:cubicBezTo>
                    <a:cubicBezTo>
                      <a:pt x="57" y="3"/>
                      <a:pt x="57" y="4"/>
                      <a:pt x="58"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7" name="Freeform 553">
                <a:extLst>
                  <a:ext uri="{FF2B5EF4-FFF2-40B4-BE49-F238E27FC236}">
                    <a16:creationId xmlns:a16="http://schemas.microsoft.com/office/drawing/2014/main" id="{CC10282E-DB7F-948D-F302-B5AE2F612212}"/>
                  </a:ext>
                </a:extLst>
              </p:cNvPr>
              <p:cNvSpPr>
                <a:spLocks noEditPoints="1"/>
              </p:cNvSpPr>
              <p:nvPr/>
            </p:nvSpPr>
            <p:spPr bwMode="auto">
              <a:xfrm>
                <a:off x="4100" y="1816"/>
                <a:ext cx="63" cy="74"/>
              </a:xfrm>
              <a:custGeom>
                <a:avLst/>
                <a:gdLst>
                  <a:gd name="T0" fmla="*/ 168 w 30"/>
                  <a:gd name="T1" fmla="*/ 271 h 33"/>
                  <a:gd name="T2" fmla="*/ 204 w 30"/>
                  <a:gd name="T3" fmla="*/ 372 h 33"/>
                  <a:gd name="T4" fmla="*/ 244 w 30"/>
                  <a:gd name="T5" fmla="*/ 316 h 33"/>
                  <a:gd name="T6" fmla="*/ 212 w 30"/>
                  <a:gd name="T7" fmla="*/ 191 h 33"/>
                  <a:gd name="T8" fmla="*/ 128 w 30"/>
                  <a:gd name="T9" fmla="*/ 202 h 33"/>
                  <a:gd name="T10" fmla="*/ 168 w 30"/>
                  <a:gd name="T11" fmla="*/ 271 h 33"/>
                  <a:gd name="T12" fmla="*/ 120 w 30"/>
                  <a:gd name="T13" fmla="*/ 182 h 33"/>
                  <a:gd name="T14" fmla="*/ 185 w 30"/>
                  <a:gd name="T15" fmla="*/ 126 h 33"/>
                  <a:gd name="T16" fmla="*/ 168 w 30"/>
                  <a:gd name="T17" fmla="*/ 0 h 33"/>
                  <a:gd name="T18" fmla="*/ 0 w 30"/>
                  <a:gd name="T19" fmla="*/ 56 h 33"/>
                  <a:gd name="T20" fmla="*/ 17 w 30"/>
                  <a:gd name="T21" fmla="*/ 56 h 33"/>
                  <a:gd name="T22" fmla="*/ 120 w 30"/>
                  <a:gd name="T23" fmla="*/ 182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3">
                    <a:moveTo>
                      <a:pt x="18" y="24"/>
                    </a:moveTo>
                    <a:cubicBezTo>
                      <a:pt x="20" y="27"/>
                      <a:pt x="21" y="30"/>
                      <a:pt x="22" y="33"/>
                    </a:cubicBezTo>
                    <a:cubicBezTo>
                      <a:pt x="23" y="31"/>
                      <a:pt x="25" y="29"/>
                      <a:pt x="26" y="28"/>
                    </a:cubicBezTo>
                    <a:cubicBezTo>
                      <a:pt x="30" y="26"/>
                      <a:pt x="27" y="17"/>
                      <a:pt x="23" y="17"/>
                    </a:cubicBezTo>
                    <a:cubicBezTo>
                      <a:pt x="21" y="16"/>
                      <a:pt x="19" y="17"/>
                      <a:pt x="14" y="18"/>
                    </a:cubicBezTo>
                    <a:cubicBezTo>
                      <a:pt x="16" y="20"/>
                      <a:pt x="17" y="22"/>
                      <a:pt x="18" y="24"/>
                    </a:cubicBezTo>
                    <a:close/>
                    <a:moveTo>
                      <a:pt x="13" y="16"/>
                    </a:moveTo>
                    <a:cubicBezTo>
                      <a:pt x="14" y="14"/>
                      <a:pt x="17" y="13"/>
                      <a:pt x="20" y="11"/>
                    </a:cubicBezTo>
                    <a:cubicBezTo>
                      <a:pt x="22" y="9"/>
                      <a:pt x="22" y="2"/>
                      <a:pt x="18" y="0"/>
                    </a:cubicBezTo>
                    <a:cubicBezTo>
                      <a:pt x="18" y="0"/>
                      <a:pt x="7" y="1"/>
                      <a:pt x="0" y="5"/>
                    </a:cubicBezTo>
                    <a:cubicBezTo>
                      <a:pt x="2" y="5"/>
                      <a:pt x="2" y="5"/>
                      <a:pt x="2" y="5"/>
                    </a:cubicBezTo>
                    <a:cubicBezTo>
                      <a:pt x="5" y="6"/>
                      <a:pt x="9" y="10"/>
                      <a:pt x="13" y="16"/>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8" name="Freeform 554">
                <a:extLst>
                  <a:ext uri="{FF2B5EF4-FFF2-40B4-BE49-F238E27FC236}">
                    <a16:creationId xmlns:a16="http://schemas.microsoft.com/office/drawing/2014/main" id="{F7354408-6900-56BF-D5EC-425260FDE614}"/>
                  </a:ext>
                </a:extLst>
              </p:cNvPr>
              <p:cNvSpPr>
                <a:spLocks/>
              </p:cNvSpPr>
              <p:nvPr/>
            </p:nvSpPr>
            <p:spPr bwMode="auto">
              <a:xfrm>
                <a:off x="3913" y="1718"/>
                <a:ext cx="215" cy="251"/>
              </a:xfrm>
              <a:custGeom>
                <a:avLst/>
                <a:gdLst>
                  <a:gd name="T0" fmla="*/ 329 w 102"/>
                  <a:gd name="T1" fmla="*/ 988 h 112"/>
                  <a:gd name="T2" fmla="*/ 329 w 102"/>
                  <a:gd name="T3" fmla="*/ 970 h 112"/>
                  <a:gd name="T4" fmla="*/ 329 w 102"/>
                  <a:gd name="T5" fmla="*/ 943 h 112"/>
                  <a:gd name="T6" fmla="*/ 337 w 102"/>
                  <a:gd name="T7" fmla="*/ 878 h 112"/>
                  <a:gd name="T8" fmla="*/ 396 w 102"/>
                  <a:gd name="T9" fmla="*/ 688 h 112"/>
                  <a:gd name="T10" fmla="*/ 396 w 102"/>
                  <a:gd name="T11" fmla="*/ 663 h 112"/>
                  <a:gd name="T12" fmla="*/ 396 w 102"/>
                  <a:gd name="T13" fmla="*/ 652 h 112"/>
                  <a:gd name="T14" fmla="*/ 405 w 102"/>
                  <a:gd name="T15" fmla="*/ 643 h 112"/>
                  <a:gd name="T16" fmla="*/ 405 w 102"/>
                  <a:gd name="T17" fmla="*/ 628 h 112"/>
                  <a:gd name="T18" fmla="*/ 405 w 102"/>
                  <a:gd name="T19" fmla="*/ 619 h 112"/>
                  <a:gd name="T20" fmla="*/ 413 w 102"/>
                  <a:gd name="T21" fmla="*/ 607 h 112"/>
                  <a:gd name="T22" fmla="*/ 413 w 102"/>
                  <a:gd name="T23" fmla="*/ 598 h 112"/>
                  <a:gd name="T24" fmla="*/ 413 w 102"/>
                  <a:gd name="T25" fmla="*/ 598 h 112"/>
                  <a:gd name="T26" fmla="*/ 422 w 102"/>
                  <a:gd name="T27" fmla="*/ 587 h 112"/>
                  <a:gd name="T28" fmla="*/ 422 w 102"/>
                  <a:gd name="T29" fmla="*/ 571 h 112"/>
                  <a:gd name="T30" fmla="*/ 422 w 102"/>
                  <a:gd name="T31" fmla="*/ 563 h 112"/>
                  <a:gd name="T32" fmla="*/ 430 w 102"/>
                  <a:gd name="T33" fmla="*/ 563 h 112"/>
                  <a:gd name="T34" fmla="*/ 430 w 102"/>
                  <a:gd name="T35" fmla="*/ 554 h 112"/>
                  <a:gd name="T36" fmla="*/ 441 w 102"/>
                  <a:gd name="T37" fmla="*/ 542 h 112"/>
                  <a:gd name="T38" fmla="*/ 441 w 102"/>
                  <a:gd name="T39" fmla="*/ 542 h 112"/>
                  <a:gd name="T40" fmla="*/ 441 w 102"/>
                  <a:gd name="T41" fmla="*/ 527 h 112"/>
                  <a:gd name="T42" fmla="*/ 449 w 102"/>
                  <a:gd name="T43" fmla="*/ 518 h 112"/>
                  <a:gd name="T44" fmla="*/ 449 w 102"/>
                  <a:gd name="T45" fmla="*/ 518 h 112"/>
                  <a:gd name="T46" fmla="*/ 449 w 102"/>
                  <a:gd name="T47" fmla="*/ 506 h 112"/>
                  <a:gd name="T48" fmla="*/ 457 w 102"/>
                  <a:gd name="T49" fmla="*/ 506 h 112"/>
                  <a:gd name="T50" fmla="*/ 457 w 102"/>
                  <a:gd name="T51" fmla="*/ 498 h 112"/>
                  <a:gd name="T52" fmla="*/ 466 w 102"/>
                  <a:gd name="T53" fmla="*/ 482 h 112"/>
                  <a:gd name="T54" fmla="*/ 466 w 102"/>
                  <a:gd name="T55" fmla="*/ 482 h 112"/>
                  <a:gd name="T56" fmla="*/ 466 w 102"/>
                  <a:gd name="T57" fmla="*/ 473 h 112"/>
                  <a:gd name="T58" fmla="*/ 481 w 102"/>
                  <a:gd name="T59" fmla="*/ 473 h 112"/>
                  <a:gd name="T60" fmla="*/ 481 w 102"/>
                  <a:gd name="T61" fmla="*/ 462 h 112"/>
                  <a:gd name="T62" fmla="*/ 489 w 102"/>
                  <a:gd name="T63" fmla="*/ 462 h 112"/>
                  <a:gd name="T64" fmla="*/ 489 w 102"/>
                  <a:gd name="T65" fmla="*/ 453 h 112"/>
                  <a:gd name="T66" fmla="*/ 489 w 102"/>
                  <a:gd name="T67" fmla="*/ 453 h 112"/>
                  <a:gd name="T68" fmla="*/ 497 w 102"/>
                  <a:gd name="T69" fmla="*/ 437 h 112"/>
                  <a:gd name="T70" fmla="*/ 497 w 102"/>
                  <a:gd name="T71" fmla="*/ 437 h 112"/>
                  <a:gd name="T72" fmla="*/ 506 w 102"/>
                  <a:gd name="T73" fmla="*/ 437 h 112"/>
                  <a:gd name="T74" fmla="*/ 506 w 102"/>
                  <a:gd name="T75" fmla="*/ 437 h 112"/>
                  <a:gd name="T76" fmla="*/ 906 w 102"/>
                  <a:gd name="T77" fmla="*/ 361 h 112"/>
                  <a:gd name="T78" fmla="*/ 919 w 102"/>
                  <a:gd name="T79" fmla="*/ 215 h 112"/>
                  <a:gd name="T80" fmla="*/ 769 w 102"/>
                  <a:gd name="T81" fmla="*/ 190 h 112"/>
                  <a:gd name="T82" fmla="*/ 919 w 102"/>
                  <a:gd name="T83" fmla="*/ 182 h 112"/>
                  <a:gd name="T84" fmla="*/ 919 w 102"/>
                  <a:gd name="T85" fmla="*/ 9 h 112"/>
                  <a:gd name="T86" fmla="*/ 405 w 102"/>
                  <a:gd name="T87" fmla="*/ 9 h 112"/>
                  <a:gd name="T88" fmla="*/ 272 w 102"/>
                  <a:gd name="T89" fmla="*/ 9 h 112"/>
                  <a:gd name="T90" fmla="*/ 272 w 102"/>
                  <a:gd name="T91" fmla="*/ 20 h 112"/>
                  <a:gd name="T92" fmla="*/ 272 w 102"/>
                  <a:gd name="T93" fmla="*/ 9 h 112"/>
                  <a:gd name="T94" fmla="*/ 169 w 102"/>
                  <a:gd name="T95" fmla="*/ 0 h 112"/>
                  <a:gd name="T96" fmla="*/ 169 w 102"/>
                  <a:gd name="T97" fmla="*/ 0 h 112"/>
                  <a:gd name="T98" fmla="*/ 93 w 102"/>
                  <a:gd name="T99" fmla="*/ 372 h 112"/>
                  <a:gd name="T100" fmla="*/ 101 w 102"/>
                  <a:gd name="T101" fmla="*/ 372 h 112"/>
                  <a:gd name="T102" fmla="*/ 112 w 102"/>
                  <a:gd name="T103" fmla="*/ 462 h 112"/>
                  <a:gd name="T104" fmla="*/ 112 w 102"/>
                  <a:gd name="T105" fmla="*/ 462 h 112"/>
                  <a:gd name="T106" fmla="*/ 112 w 102"/>
                  <a:gd name="T107" fmla="*/ 462 h 112"/>
                  <a:gd name="T108" fmla="*/ 76 w 102"/>
                  <a:gd name="T109" fmla="*/ 607 h 112"/>
                  <a:gd name="T110" fmla="*/ 0 w 102"/>
                  <a:gd name="T111" fmla="*/ 1080 h 112"/>
                  <a:gd name="T112" fmla="*/ 160 w 102"/>
                  <a:gd name="T113" fmla="*/ 1251 h 112"/>
                  <a:gd name="T114" fmla="*/ 346 w 102"/>
                  <a:gd name="T115" fmla="*/ 1069 h 112"/>
                  <a:gd name="T116" fmla="*/ 346 w 102"/>
                  <a:gd name="T117" fmla="*/ 1060 h 112"/>
                  <a:gd name="T118" fmla="*/ 329 w 102"/>
                  <a:gd name="T119" fmla="*/ 988 h 1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 h="112">
                    <a:moveTo>
                      <a:pt x="35" y="88"/>
                    </a:moveTo>
                    <a:cubicBezTo>
                      <a:pt x="35" y="87"/>
                      <a:pt x="35" y="86"/>
                      <a:pt x="35" y="86"/>
                    </a:cubicBezTo>
                    <a:cubicBezTo>
                      <a:pt x="35" y="85"/>
                      <a:pt x="35" y="85"/>
                      <a:pt x="35" y="84"/>
                    </a:cubicBezTo>
                    <a:cubicBezTo>
                      <a:pt x="35" y="82"/>
                      <a:pt x="36" y="80"/>
                      <a:pt x="36" y="78"/>
                    </a:cubicBezTo>
                    <a:cubicBezTo>
                      <a:pt x="38" y="72"/>
                      <a:pt x="40" y="67"/>
                      <a:pt x="42" y="61"/>
                    </a:cubicBezTo>
                    <a:cubicBezTo>
                      <a:pt x="42" y="60"/>
                      <a:pt x="42" y="59"/>
                      <a:pt x="42" y="59"/>
                    </a:cubicBezTo>
                    <a:cubicBezTo>
                      <a:pt x="42" y="58"/>
                      <a:pt x="42" y="58"/>
                      <a:pt x="42" y="58"/>
                    </a:cubicBezTo>
                    <a:cubicBezTo>
                      <a:pt x="43" y="58"/>
                      <a:pt x="43" y="57"/>
                      <a:pt x="43" y="57"/>
                    </a:cubicBezTo>
                    <a:cubicBezTo>
                      <a:pt x="43" y="56"/>
                      <a:pt x="43" y="56"/>
                      <a:pt x="43" y="56"/>
                    </a:cubicBezTo>
                    <a:cubicBezTo>
                      <a:pt x="43" y="55"/>
                      <a:pt x="43" y="55"/>
                      <a:pt x="43" y="55"/>
                    </a:cubicBezTo>
                    <a:cubicBezTo>
                      <a:pt x="44" y="54"/>
                      <a:pt x="44" y="54"/>
                      <a:pt x="44" y="54"/>
                    </a:cubicBezTo>
                    <a:cubicBezTo>
                      <a:pt x="44" y="53"/>
                      <a:pt x="44" y="53"/>
                      <a:pt x="44" y="53"/>
                    </a:cubicBezTo>
                    <a:cubicBezTo>
                      <a:pt x="44" y="53"/>
                      <a:pt x="44" y="53"/>
                      <a:pt x="44" y="53"/>
                    </a:cubicBezTo>
                    <a:cubicBezTo>
                      <a:pt x="45" y="52"/>
                      <a:pt x="45" y="52"/>
                      <a:pt x="45" y="52"/>
                    </a:cubicBezTo>
                    <a:cubicBezTo>
                      <a:pt x="45" y="51"/>
                      <a:pt x="45" y="51"/>
                      <a:pt x="45" y="51"/>
                    </a:cubicBezTo>
                    <a:cubicBezTo>
                      <a:pt x="45" y="50"/>
                      <a:pt x="45" y="50"/>
                      <a:pt x="45" y="50"/>
                    </a:cubicBezTo>
                    <a:cubicBezTo>
                      <a:pt x="46" y="50"/>
                      <a:pt x="46" y="50"/>
                      <a:pt x="46" y="50"/>
                    </a:cubicBezTo>
                    <a:cubicBezTo>
                      <a:pt x="46" y="49"/>
                      <a:pt x="46" y="49"/>
                      <a:pt x="46" y="49"/>
                    </a:cubicBezTo>
                    <a:cubicBezTo>
                      <a:pt x="47" y="48"/>
                      <a:pt x="47" y="48"/>
                      <a:pt x="47" y="48"/>
                    </a:cubicBezTo>
                    <a:cubicBezTo>
                      <a:pt x="47" y="48"/>
                      <a:pt x="47" y="48"/>
                      <a:pt x="47" y="48"/>
                    </a:cubicBezTo>
                    <a:cubicBezTo>
                      <a:pt x="47" y="47"/>
                      <a:pt x="47" y="47"/>
                      <a:pt x="47" y="47"/>
                    </a:cubicBezTo>
                    <a:cubicBezTo>
                      <a:pt x="48" y="46"/>
                      <a:pt x="48" y="46"/>
                      <a:pt x="48" y="46"/>
                    </a:cubicBezTo>
                    <a:cubicBezTo>
                      <a:pt x="48" y="46"/>
                      <a:pt x="48" y="46"/>
                      <a:pt x="48" y="46"/>
                    </a:cubicBezTo>
                    <a:cubicBezTo>
                      <a:pt x="48" y="45"/>
                      <a:pt x="48" y="45"/>
                      <a:pt x="48" y="45"/>
                    </a:cubicBezTo>
                    <a:cubicBezTo>
                      <a:pt x="49" y="45"/>
                      <a:pt x="49" y="45"/>
                      <a:pt x="49" y="45"/>
                    </a:cubicBezTo>
                    <a:cubicBezTo>
                      <a:pt x="49" y="44"/>
                      <a:pt x="49" y="44"/>
                      <a:pt x="49" y="44"/>
                    </a:cubicBezTo>
                    <a:cubicBezTo>
                      <a:pt x="50" y="43"/>
                      <a:pt x="50" y="43"/>
                      <a:pt x="50" y="43"/>
                    </a:cubicBezTo>
                    <a:cubicBezTo>
                      <a:pt x="50" y="43"/>
                      <a:pt x="50" y="43"/>
                      <a:pt x="50" y="43"/>
                    </a:cubicBezTo>
                    <a:cubicBezTo>
                      <a:pt x="50" y="42"/>
                      <a:pt x="50" y="42"/>
                      <a:pt x="50" y="42"/>
                    </a:cubicBezTo>
                    <a:cubicBezTo>
                      <a:pt x="51" y="42"/>
                      <a:pt x="51" y="42"/>
                      <a:pt x="51" y="42"/>
                    </a:cubicBezTo>
                    <a:cubicBezTo>
                      <a:pt x="51" y="41"/>
                      <a:pt x="51" y="41"/>
                      <a:pt x="51" y="41"/>
                    </a:cubicBezTo>
                    <a:cubicBezTo>
                      <a:pt x="52" y="41"/>
                      <a:pt x="52" y="41"/>
                      <a:pt x="52" y="41"/>
                    </a:cubicBezTo>
                    <a:cubicBezTo>
                      <a:pt x="52" y="40"/>
                      <a:pt x="52" y="40"/>
                      <a:pt x="52" y="40"/>
                    </a:cubicBezTo>
                    <a:cubicBezTo>
                      <a:pt x="52" y="40"/>
                      <a:pt x="52" y="40"/>
                      <a:pt x="52" y="40"/>
                    </a:cubicBezTo>
                    <a:cubicBezTo>
                      <a:pt x="53" y="39"/>
                      <a:pt x="53" y="39"/>
                      <a:pt x="53" y="39"/>
                    </a:cubicBezTo>
                    <a:cubicBezTo>
                      <a:pt x="53" y="39"/>
                      <a:pt x="53" y="39"/>
                      <a:pt x="53" y="39"/>
                    </a:cubicBezTo>
                    <a:cubicBezTo>
                      <a:pt x="54" y="39"/>
                      <a:pt x="54" y="39"/>
                      <a:pt x="54" y="39"/>
                    </a:cubicBezTo>
                    <a:cubicBezTo>
                      <a:pt x="54" y="39"/>
                      <a:pt x="54" y="39"/>
                      <a:pt x="54" y="39"/>
                    </a:cubicBezTo>
                    <a:cubicBezTo>
                      <a:pt x="67" y="26"/>
                      <a:pt x="85" y="32"/>
                      <a:pt x="97" y="32"/>
                    </a:cubicBezTo>
                    <a:cubicBezTo>
                      <a:pt x="101" y="31"/>
                      <a:pt x="101" y="20"/>
                      <a:pt x="98" y="19"/>
                    </a:cubicBezTo>
                    <a:cubicBezTo>
                      <a:pt x="98" y="19"/>
                      <a:pt x="94" y="18"/>
                      <a:pt x="82" y="17"/>
                    </a:cubicBezTo>
                    <a:cubicBezTo>
                      <a:pt x="82" y="17"/>
                      <a:pt x="91" y="16"/>
                      <a:pt x="98" y="16"/>
                    </a:cubicBezTo>
                    <a:cubicBezTo>
                      <a:pt x="102" y="15"/>
                      <a:pt x="102" y="3"/>
                      <a:pt x="98" y="1"/>
                    </a:cubicBezTo>
                    <a:cubicBezTo>
                      <a:pt x="83" y="1"/>
                      <a:pt x="59" y="0"/>
                      <a:pt x="43" y="1"/>
                    </a:cubicBezTo>
                    <a:cubicBezTo>
                      <a:pt x="37" y="1"/>
                      <a:pt x="33" y="1"/>
                      <a:pt x="29" y="1"/>
                    </a:cubicBezTo>
                    <a:cubicBezTo>
                      <a:pt x="29" y="2"/>
                      <a:pt x="29" y="2"/>
                      <a:pt x="29" y="2"/>
                    </a:cubicBezTo>
                    <a:cubicBezTo>
                      <a:pt x="29" y="1"/>
                      <a:pt x="29" y="1"/>
                      <a:pt x="29" y="1"/>
                    </a:cubicBezTo>
                    <a:cubicBezTo>
                      <a:pt x="24" y="1"/>
                      <a:pt x="21" y="1"/>
                      <a:pt x="18" y="0"/>
                    </a:cubicBezTo>
                    <a:cubicBezTo>
                      <a:pt x="18" y="0"/>
                      <a:pt x="18" y="0"/>
                      <a:pt x="18" y="0"/>
                    </a:cubicBezTo>
                    <a:cubicBezTo>
                      <a:pt x="12" y="3"/>
                      <a:pt x="6" y="12"/>
                      <a:pt x="10" y="33"/>
                    </a:cubicBezTo>
                    <a:cubicBezTo>
                      <a:pt x="11" y="33"/>
                      <a:pt x="11" y="33"/>
                      <a:pt x="11" y="33"/>
                    </a:cubicBezTo>
                    <a:cubicBezTo>
                      <a:pt x="13" y="34"/>
                      <a:pt x="13" y="36"/>
                      <a:pt x="12" y="41"/>
                    </a:cubicBezTo>
                    <a:cubicBezTo>
                      <a:pt x="12" y="41"/>
                      <a:pt x="12" y="41"/>
                      <a:pt x="12" y="41"/>
                    </a:cubicBezTo>
                    <a:cubicBezTo>
                      <a:pt x="12" y="41"/>
                      <a:pt x="12" y="41"/>
                      <a:pt x="12" y="41"/>
                    </a:cubicBezTo>
                    <a:cubicBezTo>
                      <a:pt x="12" y="44"/>
                      <a:pt x="10" y="48"/>
                      <a:pt x="8" y="54"/>
                    </a:cubicBezTo>
                    <a:cubicBezTo>
                      <a:pt x="2" y="68"/>
                      <a:pt x="0" y="83"/>
                      <a:pt x="0" y="96"/>
                    </a:cubicBezTo>
                    <a:cubicBezTo>
                      <a:pt x="0" y="108"/>
                      <a:pt x="6" y="110"/>
                      <a:pt x="17" y="111"/>
                    </a:cubicBezTo>
                    <a:cubicBezTo>
                      <a:pt x="33" y="112"/>
                      <a:pt x="36" y="104"/>
                      <a:pt x="37" y="95"/>
                    </a:cubicBezTo>
                    <a:cubicBezTo>
                      <a:pt x="37" y="95"/>
                      <a:pt x="37" y="94"/>
                      <a:pt x="37" y="94"/>
                    </a:cubicBezTo>
                    <a:cubicBezTo>
                      <a:pt x="36" y="92"/>
                      <a:pt x="35" y="90"/>
                      <a:pt x="35" y="88"/>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9" name="Freeform 555">
                <a:extLst>
                  <a:ext uri="{FF2B5EF4-FFF2-40B4-BE49-F238E27FC236}">
                    <a16:creationId xmlns:a16="http://schemas.microsoft.com/office/drawing/2014/main" id="{9382066B-DB62-FCD7-33C8-BECBA29A2DE9}"/>
                  </a:ext>
                </a:extLst>
              </p:cNvPr>
              <p:cNvSpPr>
                <a:spLocks/>
              </p:cNvSpPr>
              <p:nvPr/>
            </p:nvSpPr>
            <p:spPr bwMode="auto">
              <a:xfrm>
                <a:off x="3913" y="1805"/>
                <a:ext cx="34" cy="99"/>
              </a:xfrm>
              <a:custGeom>
                <a:avLst/>
                <a:gdLst>
                  <a:gd name="T0" fmla="*/ 117 w 16"/>
                  <a:gd name="T1" fmla="*/ 36 h 44"/>
                  <a:gd name="T2" fmla="*/ 117 w 16"/>
                  <a:gd name="T3" fmla="*/ 36 h 44"/>
                  <a:gd name="T4" fmla="*/ 136 w 16"/>
                  <a:gd name="T5" fmla="*/ 25 h 44"/>
                  <a:gd name="T6" fmla="*/ 136 w 16"/>
                  <a:gd name="T7" fmla="*/ 0 h 44"/>
                  <a:gd name="T8" fmla="*/ 128 w 16"/>
                  <a:gd name="T9" fmla="*/ 0 h 44"/>
                  <a:gd name="T10" fmla="*/ 117 w 16"/>
                  <a:gd name="T11" fmla="*/ 25 h 44"/>
                  <a:gd name="T12" fmla="*/ 68 w 16"/>
                  <a:gd name="T13" fmla="*/ 162 h 44"/>
                  <a:gd name="T14" fmla="*/ 0 w 16"/>
                  <a:gd name="T15" fmla="*/ 466 h 44"/>
                  <a:gd name="T16" fmla="*/ 19 w 16"/>
                  <a:gd name="T17" fmla="*/ 502 h 44"/>
                  <a:gd name="T18" fmla="*/ 40 w 16"/>
                  <a:gd name="T19" fmla="*/ 482 h 44"/>
                  <a:gd name="T20" fmla="*/ 104 w 16"/>
                  <a:gd name="T21" fmla="*/ 173 h 44"/>
                  <a:gd name="T22" fmla="*/ 145 w 16"/>
                  <a:gd name="T23" fmla="*/ 25 h 44"/>
                  <a:gd name="T24" fmla="*/ 128 w 16"/>
                  <a:gd name="T25" fmla="*/ 25 h 44"/>
                  <a:gd name="T26" fmla="*/ 128 w 16"/>
                  <a:gd name="T27" fmla="*/ 45 h 44"/>
                  <a:gd name="T28" fmla="*/ 136 w 16"/>
                  <a:gd name="T29" fmla="*/ 45 h 44"/>
                  <a:gd name="T30" fmla="*/ 145 w 16"/>
                  <a:gd name="T31" fmla="*/ 36 h 44"/>
                  <a:gd name="T32" fmla="*/ 145 w 16"/>
                  <a:gd name="T33" fmla="*/ 11 h 44"/>
                  <a:gd name="T34" fmla="*/ 145 w 16"/>
                  <a:gd name="T35" fmla="*/ 11 h 44"/>
                  <a:gd name="T36" fmla="*/ 128 w 16"/>
                  <a:gd name="T37" fmla="*/ 0 h 44"/>
                  <a:gd name="T38" fmla="*/ 117 w 16"/>
                  <a:gd name="T39" fmla="*/ 36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44">
                    <a:moveTo>
                      <a:pt x="12" y="3"/>
                    </a:moveTo>
                    <a:cubicBezTo>
                      <a:pt x="12" y="3"/>
                      <a:pt x="12" y="3"/>
                      <a:pt x="12" y="3"/>
                    </a:cubicBezTo>
                    <a:cubicBezTo>
                      <a:pt x="14" y="2"/>
                      <a:pt x="14" y="2"/>
                      <a:pt x="14" y="2"/>
                    </a:cubicBezTo>
                    <a:cubicBezTo>
                      <a:pt x="14" y="0"/>
                      <a:pt x="14" y="0"/>
                      <a:pt x="14" y="0"/>
                    </a:cubicBezTo>
                    <a:cubicBezTo>
                      <a:pt x="13" y="0"/>
                      <a:pt x="13" y="0"/>
                      <a:pt x="13" y="0"/>
                    </a:cubicBezTo>
                    <a:cubicBezTo>
                      <a:pt x="13" y="0"/>
                      <a:pt x="12" y="1"/>
                      <a:pt x="12" y="2"/>
                    </a:cubicBezTo>
                    <a:cubicBezTo>
                      <a:pt x="11" y="4"/>
                      <a:pt x="10" y="8"/>
                      <a:pt x="7" y="14"/>
                    </a:cubicBezTo>
                    <a:cubicBezTo>
                      <a:pt x="4" y="22"/>
                      <a:pt x="1" y="32"/>
                      <a:pt x="0" y="41"/>
                    </a:cubicBezTo>
                    <a:cubicBezTo>
                      <a:pt x="0" y="42"/>
                      <a:pt x="0" y="43"/>
                      <a:pt x="2" y="44"/>
                    </a:cubicBezTo>
                    <a:cubicBezTo>
                      <a:pt x="3" y="44"/>
                      <a:pt x="4" y="43"/>
                      <a:pt x="4" y="42"/>
                    </a:cubicBezTo>
                    <a:cubicBezTo>
                      <a:pt x="5" y="33"/>
                      <a:pt x="8" y="23"/>
                      <a:pt x="11" y="15"/>
                    </a:cubicBezTo>
                    <a:cubicBezTo>
                      <a:pt x="13" y="10"/>
                      <a:pt x="15" y="6"/>
                      <a:pt x="15" y="2"/>
                    </a:cubicBezTo>
                    <a:cubicBezTo>
                      <a:pt x="13" y="2"/>
                      <a:pt x="13" y="2"/>
                      <a:pt x="13" y="2"/>
                    </a:cubicBezTo>
                    <a:cubicBezTo>
                      <a:pt x="13" y="4"/>
                      <a:pt x="13" y="4"/>
                      <a:pt x="13" y="4"/>
                    </a:cubicBezTo>
                    <a:cubicBezTo>
                      <a:pt x="14" y="4"/>
                      <a:pt x="14" y="4"/>
                      <a:pt x="14" y="4"/>
                    </a:cubicBezTo>
                    <a:cubicBezTo>
                      <a:pt x="14" y="4"/>
                      <a:pt x="15" y="4"/>
                      <a:pt x="15" y="3"/>
                    </a:cubicBezTo>
                    <a:cubicBezTo>
                      <a:pt x="16" y="2"/>
                      <a:pt x="16" y="2"/>
                      <a:pt x="15" y="1"/>
                    </a:cubicBezTo>
                    <a:cubicBezTo>
                      <a:pt x="15" y="1"/>
                      <a:pt x="15" y="1"/>
                      <a:pt x="15" y="1"/>
                    </a:cubicBezTo>
                    <a:cubicBezTo>
                      <a:pt x="15" y="0"/>
                      <a:pt x="14" y="0"/>
                      <a:pt x="13" y="0"/>
                    </a:cubicBezTo>
                    <a:cubicBezTo>
                      <a:pt x="12" y="0"/>
                      <a:pt x="11" y="2"/>
                      <a:pt x="12"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0" name="Freeform 556">
                <a:extLst>
                  <a:ext uri="{FF2B5EF4-FFF2-40B4-BE49-F238E27FC236}">
                    <a16:creationId xmlns:a16="http://schemas.microsoft.com/office/drawing/2014/main" id="{6ED11839-8FEE-389B-0537-D0CCAB07F5B7}"/>
                  </a:ext>
                </a:extLst>
              </p:cNvPr>
              <p:cNvSpPr>
                <a:spLocks/>
              </p:cNvSpPr>
              <p:nvPr/>
            </p:nvSpPr>
            <p:spPr bwMode="auto">
              <a:xfrm>
                <a:off x="4000" y="1637"/>
                <a:ext cx="58" cy="83"/>
              </a:xfrm>
              <a:custGeom>
                <a:avLst/>
                <a:gdLst>
                  <a:gd name="T0" fmla="*/ 240 w 28"/>
                  <a:gd name="T1" fmla="*/ 381 h 37"/>
                  <a:gd name="T2" fmla="*/ 35 w 28"/>
                  <a:gd name="T3" fmla="*/ 9 h 37"/>
                  <a:gd name="T4" fmla="*/ 8 w 28"/>
                  <a:gd name="T5" fmla="*/ 9 h 37"/>
                  <a:gd name="T6" fmla="*/ 8 w 28"/>
                  <a:gd name="T7" fmla="*/ 45 h 37"/>
                  <a:gd name="T8" fmla="*/ 215 w 28"/>
                  <a:gd name="T9" fmla="*/ 397 h 37"/>
                  <a:gd name="T10" fmla="*/ 232 w 28"/>
                  <a:gd name="T11" fmla="*/ 408 h 37"/>
                  <a:gd name="T12" fmla="*/ 240 w 28"/>
                  <a:gd name="T13" fmla="*/ 381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7">
                    <a:moveTo>
                      <a:pt x="27" y="34"/>
                    </a:moveTo>
                    <a:cubicBezTo>
                      <a:pt x="22" y="21"/>
                      <a:pt x="15" y="9"/>
                      <a:pt x="4" y="1"/>
                    </a:cubicBezTo>
                    <a:cubicBezTo>
                      <a:pt x="3" y="0"/>
                      <a:pt x="1" y="0"/>
                      <a:pt x="1" y="1"/>
                    </a:cubicBezTo>
                    <a:cubicBezTo>
                      <a:pt x="0" y="2"/>
                      <a:pt x="0" y="3"/>
                      <a:pt x="1" y="4"/>
                    </a:cubicBezTo>
                    <a:cubicBezTo>
                      <a:pt x="12" y="12"/>
                      <a:pt x="19" y="23"/>
                      <a:pt x="24" y="35"/>
                    </a:cubicBezTo>
                    <a:cubicBezTo>
                      <a:pt x="24" y="36"/>
                      <a:pt x="25" y="37"/>
                      <a:pt x="26" y="36"/>
                    </a:cubicBezTo>
                    <a:cubicBezTo>
                      <a:pt x="27" y="36"/>
                      <a:pt x="28" y="35"/>
                      <a:pt x="27"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1" name="Freeform 557">
                <a:extLst>
                  <a:ext uri="{FF2B5EF4-FFF2-40B4-BE49-F238E27FC236}">
                    <a16:creationId xmlns:a16="http://schemas.microsoft.com/office/drawing/2014/main" id="{A329724D-BE6A-2E12-E7DA-0DCF8FCBC379}"/>
                  </a:ext>
                </a:extLst>
              </p:cNvPr>
              <p:cNvSpPr>
                <a:spLocks/>
              </p:cNvSpPr>
              <p:nvPr/>
            </p:nvSpPr>
            <p:spPr bwMode="auto">
              <a:xfrm>
                <a:off x="3760" y="2150"/>
                <a:ext cx="23" cy="154"/>
              </a:xfrm>
              <a:custGeom>
                <a:avLst/>
                <a:gdLst>
                  <a:gd name="T0" fmla="*/ 0 w 11"/>
                  <a:gd name="T1" fmla="*/ 36 h 69"/>
                  <a:gd name="T2" fmla="*/ 27 w 11"/>
                  <a:gd name="T3" fmla="*/ 210 h 69"/>
                  <a:gd name="T4" fmla="*/ 27 w 11"/>
                  <a:gd name="T5" fmla="*/ 223 h 69"/>
                  <a:gd name="T6" fmla="*/ 36 w 11"/>
                  <a:gd name="T7" fmla="*/ 703 h 69"/>
                  <a:gd name="T8" fmla="*/ 56 w 11"/>
                  <a:gd name="T9" fmla="*/ 723 h 69"/>
                  <a:gd name="T10" fmla="*/ 56 w 11"/>
                  <a:gd name="T11" fmla="*/ 723 h 69"/>
                  <a:gd name="T12" fmla="*/ 56 w 11"/>
                  <a:gd name="T13" fmla="*/ 703 h 69"/>
                  <a:gd name="T14" fmla="*/ 36 w 11"/>
                  <a:gd name="T15" fmla="*/ 703 h 69"/>
                  <a:gd name="T16" fmla="*/ 36 w 11"/>
                  <a:gd name="T17" fmla="*/ 703 h 69"/>
                  <a:gd name="T18" fmla="*/ 36 w 11"/>
                  <a:gd name="T19" fmla="*/ 712 h 69"/>
                  <a:gd name="T20" fmla="*/ 44 w 11"/>
                  <a:gd name="T21" fmla="*/ 732 h 69"/>
                  <a:gd name="T22" fmla="*/ 75 w 11"/>
                  <a:gd name="T23" fmla="*/ 757 h 69"/>
                  <a:gd name="T24" fmla="*/ 92 w 11"/>
                  <a:gd name="T25" fmla="*/ 757 h 69"/>
                  <a:gd name="T26" fmla="*/ 92 w 11"/>
                  <a:gd name="T27" fmla="*/ 723 h 69"/>
                  <a:gd name="T28" fmla="*/ 75 w 11"/>
                  <a:gd name="T29" fmla="*/ 712 h 69"/>
                  <a:gd name="T30" fmla="*/ 75 w 11"/>
                  <a:gd name="T31" fmla="*/ 712 h 69"/>
                  <a:gd name="T32" fmla="*/ 75 w 11"/>
                  <a:gd name="T33" fmla="*/ 712 h 69"/>
                  <a:gd name="T34" fmla="*/ 75 w 11"/>
                  <a:gd name="T35" fmla="*/ 712 h 69"/>
                  <a:gd name="T36" fmla="*/ 75 w 11"/>
                  <a:gd name="T37" fmla="*/ 712 h 69"/>
                  <a:gd name="T38" fmla="*/ 75 w 11"/>
                  <a:gd name="T39" fmla="*/ 712 h 69"/>
                  <a:gd name="T40" fmla="*/ 75 w 11"/>
                  <a:gd name="T41" fmla="*/ 712 h 69"/>
                  <a:gd name="T42" fmla="*/ 75 w 11"/>
                  <a:gd name="T43" fmla="*/ 712 h 69"/>
                  <a:gd name="T44" fmla="*/ 56 w 11"/>
                  <a:gd name="T45" fmla="*/ 712 h 69"/>
                  <a:gd name="T46" fmla="*/ 75 w 11"/>
                  <a:gd name="T47" fmla="*/ 712 h 69"/>
                  <a:gd name="T48" fmla="*/ 75 w 11"/>
                  <a:gd name="T49" fmla="*/ 712 h 69"/>
                  <a:gd name="T50" fmla="*/ 75 w 11"/>
                  <a:gd name="T51" fmla="*/ 687 h 69"/>
                  <a:gd name="T52" fmla="*/ 56 w 11"/>
                  <a:gd name="T53" fmla="*/ 678 h 69"/>
                  <a:gd name="T54" fmla="*/ 56 w 11"/>
                  <a:gd name="T55" fmla="*/ 678 h 69"/>
                  <a:gd name="T56" fmla="*/ 56 w 11"/>
                  <a:gd name="T57" fmla="*/ 703 h 69"/>
                  <a:gd name="T58" fmla="*/ 75 w 11"/>
                  <a:gd name="T59" fmla="*/ 703 h 69"/>
                  <a:gd name="T60" fmla="*/ 65 w 11"/>
                  <a:gd name="T61" fmla="*/ 223 h 69"/>
                  <a:gd name="T62" fmla="*/ 65 w 11"/>
                  <a:gd name="T63" fmla="*/ 210 h 69"/>
                  <a:gd name="T64" fmla="*/ 36 w 11"/>
                  <a:gd name="T65" fmla="*/ 20 h 69"/>
                  <a:gd name="T66" fmla="*/ 17 w 11"/>
                  <a:gd name="T67" fmla="*/ 9 h 69"/>
                  <a:gd name="T68" fmla="*/ 0 w 11"/>
                  <a:gd name="T69" fmla="*/ 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 h="69">
                    <a:moveTo>
                      <a:pt x="0" y="3"/>
                    </a:moveTo>
                    <a:cubicBezTo>
                      <a:pt x="2" y="9"/>
                      <a:pt x="3" y="14"/>
                      <a:pt x="3" y="19"/>
                    </a:cubicBezTo>
                    <a:cubicBezTo>
                      <a:pt x="3" y="19"/>
                      <a:pt x="3" y="20"/>
                      <a:pt x="3" y="20"/>
                    </a:cubicBezTo>
                    <a:cubicBezTo>
                      <a:pt x="3" y="40"/>
                      <a:pt x="4" y="51"/>
                      <a:pt x="4" y="63"/>
                    </a:cubicBezTo>
                    <a:cubicBezTo>
                      <a:pt x="4" y="65"/>
                      <a:pt x="5" y="65"/>
                      <a:pt x="6" y="65"/>
                    </a:cubicBezTo>
                    <a:cubicBezTo>
                      <a:pt x="6" y="65"/>
                      <a:pt x="6" y="65"/>
                      <a:pt x="6" y="65"/>
                    </a:cubicBezTo>
                    <a:cubicBezTo>
                      <a:pt x="6" y="63"/>
                      <a:pt x="6" y="63"/>
                      <a:pt x="6" y="63"/>
                    </a:cubicBezTo>
                    <a:cubicBezTo>
                      <a:pt x="4" y="63"/>
                      <a:pt x="4" y="63"/>
                      <a:pt x="4" y="63"/>
                    </a:cubicBezTo>
                    <a:cubicBezTo>
                      <a:pt x="4" y="63"/>
                      <a:pt x="4" y="63"/>
                      <a:pt x="4" y="63"/>
                    </a:cubicBezTo>
                    <a:cubicBezTo>
                      <a:pt x="4" y="64"/>
                      <a:pt x="4" y="64"/>
                      <a:pt x="4" y="64"/>
                    </a:cubicBezTo>
                    <a:cubicBezTo>
                      <a:pt x="4" y="65"/>
                      <a:pt x="5" y="66"/>
                      <a:pt x="5" y="66"/>
                    </a:cubicBezTo>
                    <a:cubicBezTo>
                      <a:pt x="6" y="67"/>
                      <a:pt x="7" y="68"/>
                      <a:pt x="8" y="68"/>
                    </a:cubicBezTo>
                    <a:cubicBezTo>
                      <a:pt x="9" y="69"/>
                      <a:pt x="10" y="69"/>
                      <a:pt x="10" y="68"/>
                    </a:cubicBezTo>
                    <a:cubicBezTo>
                      <a:pt x="11" y="67"/>
                      <a:pt x="11" y="66"/>
                      <a:pt x="10" y="65"/>
                    </a:cubicBezTo>
                    <a:cubicBezTo>
                      <a:pt x="9" y="65"/>
                      <a:pt x="9"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6" y="64"/>
                      <a:pt x="6" y="64"/>
                      <a:pt x="6" y="64"/>
                    </a:cubicBezTo>
                    <a:cubicBezTo>
                      <a:pt x="8" y="64"/>
                      <a:pt x="8" y="64"/>
                      <a:pt x="8" y="64"/>
                    </a:cubicBezTo>
                    <a:cubicBezTo>
                      <a:pt x="8" y="64"/>
                      <a:pt x="8" y="64"/>
                      <a:pt x="8" y="64"/>
                    </a:cubicBezTo>
                    <a:cubicBezTo>
                      <a:pt x="8" y="63"/>
                      <a:pt x="8" y="63"/>
                      <a:pt x="8" y="62"/>
                    </a:cubicBezTo>
                    <a:cubicBezTo>
                      <a:pt x="7" y="62"/>
                      <a:pt x="7" y="61"/>
                      <a:pt x="6" y="61"/>
                    </a:cubicBezTo>
                    <a:cubicBezTo>
                      <a:pt x="6" y="61"/>
                      <a:pt x="6" y="61"/>
                      <a:pt x="6" y="61"/>
                    </a:cubicBezTo>
                    <a:cubicBezTo>
                      <a:pt x="6" y="63"/>
                      <a:pt x="6" y="63"/>
                      <a:pt x="6" y="63"/>
                    </a:cubicBezTo>
                    <a:cubicBezTo>
                      <a:pt x="8" y="63"/>
                      <a:pt x="8" y="63"/>
                      <a:pt x="8" y="63"/>
                    </a:cubicBezTo>
                    <a:cubicBezTo>
                      <a:pt x="8" y="50"/>
                      <a:pt x="7" y="40"/>
                      <a:pt x="7" y="20"/>
                    </a:cubicBezTo>
                    <a:cubicBezTo>
                      <a:pt x="7" y="20"/>
                      <a:pt x="7" y="19"/>
                      <a:pt x="7" y="19"/>
                    </a:cubicBezTo>
                    <a:cubicBezTo>
                      <a:pt x="7" y="14"/>
                      <a:pt x="6" y="8"/>
                      <a:pt x="4" y="2"/>
                    </a:cubicBezTo>
                    <a:cubicBezTo>
                      <a:pt x="4" y="1"/>
                      <a:pt x="3" y="0"/>
                      <a:pt x="2" y="1"/>
                    </a:cubicBezTo>
                    <a:cubicBezTo>
                      <a:pt x="1" y="1"/>
                      <a:pt x="0" y="2"/>
                      <a:pt x="0"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2" name="Freeform 558">
                <a:extLst>
                  <a:ext uri="{FF2B5EF4-FFF2-40B4-BE49-F238E27FC236}">
                    <a16:creationId xmlns:a16="http://schemas.microsoft.com/office/drawing/2014/main" id="{13330B6D-4B5A-2DE5-9985-BA1CD556F032}"/>
                  </a:ext>
                </a:extLst>
              </p:cNvPr>
              <p:cNvSpPr>
                <a:spLocks noEditPoints="1"/>
              </p:cNvSpPr>
              <p:nvPr/>
            </p:nvSpPr>
            <p:spPr bwMode="auto">
              <a:xfrm>
                <a:off x="3842" y="1639"/>
                <a:ext cx="214" cy="292"/>
              </a:xfrm>
              <a:custGeom>
                <a:avLst/>
                <a:gdLst>
                  <a:gd name="T0" fmla="*/ 942 w 102"/>
                  <a:gd name="T1" fmla="*/ 398 h 130"/>
                  <a:gd name="T2" fmla="*/ 713 w 102"/>
                  <a:gd name="T3" fmla="*/ 0 h 130"/>
                  <a:gd name="T4" fmla="*/ 701 w 102"/>
                  <a:gd name="T5" fmla="*/ 9 h 130"/>
                  <a:gd name="T6" fmla="*/ 701 w 102"/>
                  <a:gd name="T7" fmla="*/ 20 h 130"/>
                  <a:gd name="T8" fmla="*/ 925 w 102"/>
                  <a:gd name="T9" fmla="*/ 409 h 130"/>
                  <a:gd name="T10" fmla="*/ 942 w 102"/>
                  <a:gd name="T11" fmla="*/ 409 h 130"/>
                  <a:gd name="T12" fmla="*/ 942 w 102"/>
                  <a:gd name="T13" fmla="*/ 398 h 130"/>
                  <a:gd name="T14" fmla="*/ 573 w 102"/>
                  <a:gd name="T15" fmla="*/ 409 h 130"/>
                  <a:gd name="T16" fmla="*/ 690 w 102"/>
                  <a:gd name="T17" fmla="*/ 409 h 130"/>
                  <a:gd name="T18" fmla="*/ 822 w 102"/>
                  <a:gd name="T19" fmla="*/ 398 h 130"/>
                  <a:gd name="T20" fmla="*/ 934 w 102"/>
                  <a:gd name="T21" fmla="*/ 409 h 130"/>
                  <a:gd name="T22" fmla="*/ 942 w 102"/>
                  <a:gd name="T23" fmla="*/ 398 h 130"/>
                  <a:gd name="T24" fmla="*/ 942 w 102"/>
                  <a:gd name="T25" fmla="*/ 384 h 130"/>
                  <a:gd name="T26" fmla="*/ 942 w 102"/>
                  <a:gd name="T27" fmla="*/ 373 h 130"/>
                  <a:gd name="T28" fmla="*/ 934 w 102"/>
                  <a:gd name="T29" fmla="*/ 364 h 130"/>
                  <a:gd name="T30" fmla="*/ 925 w 102"/>
                  <a:gd name="T31" fmla="*/ 373 h 130"/>
                  <a:gd name="T32" fmla="*/ 925 w 102"/>
                  <a:gd name="T33" fmla="*/ 398 h 130"/>
                  <a:gd name="T34" fmla="*/ 934 w 102"/>
                  <a:gd name="T35" fmla="*/ 398 h 130"/>
                  <a:gd name="T36" fmla="*/ 934 w 102"/>
                  <a:gd name="T37" fmla="*/ 384 h 130"/>
                  <a:gd name="T38" fmla="*/ 822 w 102"/>
                  <a:gd name="T39" fmla="*/ 373 h 130"/>
                  <a:gd name="T40" fmla="*/ 690 w 102"/>
                  <a:gd name="T41" fmla="*/ 384 h 130"/>
                  <a:gd name="T42" fmla="*/ 573 w 102"/>
                  <a:gd name="T43" fmla="*/ 384 h 130"/>
                  <a:gd name="T44" fmla="*/ 564 w 102"/>
                  <a:gd name="T45" fmla="*/ 398 h 130"/>
                  <a:gd name="T46" fmla="*/ 573 w 102"/>
                  <a:gd name="T47" fmla="*/ 409 h 130"/>
                  <a:gd name="T48" fmla="*/ 0 w 102"/>
                  <a:gd name="T49" fmla="*/ 546 h 130"/>
                  <a:gd name="T50" fmla="*/ 0 w 102"/>
                  <a:gd name="T51" fmla="*/ 546 h 130"/>
                  <a:gd name="T52" fmla="*/ 8 w 102"/>
                  <a:gd name="T53" fmla="*/ 627 h 130"/>
                  <a:gd name="T54" fmla="*/ 8 w 102"/>
                  <a:gd name="T55" fmla="*/ 692 h 130"/>
                  <a:gd name="T56" fmla="*/ 8 w 102"/>
                  <a:gd name="T57" fmla="*/ 773 h 130"/>
                  <a:gd name="T58" fmla="*/ 44 w 102"/>
                  <a:gd name="T59" fmla="*/ 1121 h 130"/>
                  <a:gd name="T60" fmla="*/ 57 w 102"/>
                  <a:gd name="T61" fmla="*/ 1110 h 130"/>
                  <a:gd name="T62" fmla="*/ 44 w 102"/>
                  <a:gd name="T63" fmla="*/ 1121 h 130"/>
                  <a:gd name="T64" fmla="*/ 44 w 102"/>
                  <a:gd name="T65" fmla="*/ 1121 h 130"/>
                  <a:gd name="T66" fmla="*/ 44 w 102"/>
                  <a:gd name="T67" fmla="*/ 1121 h 130"/>
                  <a:gd name="T68" fmla="*/ 120 w 102"/>
                  <a:gd name="T69" fmla="*/ 1271 h 130"/>
                  <a:gd name="T70" fmla="*/ 128 w 102"/>
                  <a:gd name="T71" fmla="*/ 1327 h 130"/>
                  <a:gd name="T72" fmla="*/ 120 w 102"/>
                  <a:gd name="T73" fmla="*/ 1462 h 130"/>
                  <a:gd name="T74" fmla="*/ 128 w 102"/>
                  <a:gd name="T75" fmla="*/ 1473 h 130"/>
                  <a:gd name="T76" fmla="*/ 136 w 102"/>
                  <a:gd name="T77" fmla="*/ 1473 h 130"/>
                  <a:gd name="T78" fmla="*/ 149 w 102"/>
                  <a:gd name="T79" fmla="*/ 1327 h 130"/>
                  <a:gd name="T80" fmla="*/ 136 w 102"/>
                  <a:gd name="T81" fmla="*/ 1256 h 130"/>
                  <a:gd name="T82" fmla="*/ 57 w 102"/>
                  <a:gd name="T83" fmla="*/ 1110 h 130"/>
                  <a:gd name="T84" fmla="*/ 57 w 102"/>
                  <a:gd name="T85" fmla="*/ 1121 h 130"/>
                  <a:gd name="T86" fmla="*/ 65 w 102"/>
                  <a:gd name="T87" fmla="*/ 1121 h 130"/>
                  <a:gd name="T88" fmla="*/ 65 w 102"/>
                  <a:gd name="T89" fmla="*/ 1110 h 130"/>
                  <a:gd name="T90" fmla="*/ 65 w 102"/>
                  <a:gd name="T91" fmla="*/ 1110 h 130"/>
                  <a:gd name="T92" fmla="*/ 27 w 102"/>
                  <a:gd name="T93" fmla="*/ 773 h 130"/>
                  <a:gd name="T94" fmla="*/ 27 w 102"/>
                  <a:gd name="T95" fmla="*/ 692 h 130"/>
                  <a:gd name="T96" fmla="*/ 27 w 102"/>
                  <a:gd name="T97" fmla="*/ 611 h 130"/>
                  <a:gd name="T98" fmla="*/ 17 w 102"/>
                  <a:gd name="T99" fmla="*/ 546 h 130"/>
                  <a:gd name="T100" fmla="*/ 17 w 102"/>
                  <a:gd name="T101" fmla="*/ 546 h 130"/>
                  <a:gd name="T102" fmla="*/ 8 w 102"/>
                  <a:gd name="T103" fmla="*/ 535 h 130"/>
                  <a:gd name="T104" fmla="*/ 0 w 102"/>
                  <a:gd name="T105" fmla="*/ 546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2" h="130">
                    <a:moveTo>
                      <a:pt x="102" y="35"/>
                    </a:moveTo>
                    <a:cubicBezTo>
                      <a:pt x="98" y="21"/>
                      <a:pt x="90" y="7"/>
                      <a:pt x="77" y="0"/>
                    </a:cubicBezTo>
                    <a:cubicBezTo>
                      <a:pt x="77" y="0"/>
                      <a:pt x="76" y="0"/>
                      <a:pt x="76" y="1"/>
                    </a:cubicBezTo>
                    <a:cubicBezTo>
                      <a:pt x="76" y="1"/>
                      <a:pt x="76" y="2"/>
                      <a:pt x="76" y="2"/>
                    </a:cubicBezTo>
                    <a:cubicBezTo>
                      <a:pt x="89" y="9"/>
                      <a:pt x="96" y="22"/>
                      <a:pt x="100" y="36"/>
                    </a:cubicBezTo>
                    <a:cubicBezTo>
                      <a:pt x="100" y="36"/>
                      <a:pt x="101" y="37"/>
                      <a:pt x="102" y="36"/>
                    </a:cubicBezTo>
                    <a:cubicBezTo>
                      <a:pt x="102" y="36"/>
                      <a:pt x="102" y="36"/>
                      <a:pt x="102" y="35"/>
                    </a:cubicBezTo>
                    <a:moveTo>
                      <a:pt x="62" y="36"/>
                    </a:moveTo>
                    <a:cubicBezTo>
                      <a:pt x="66" y="36"/>
                      <a:pt x="70" y="36"/>
                      <a:pt x="75" y="36"/>
                    </a:cubicBezTo>
                    <a:cubicBezTo>
                      <a:pt x="80" y="36"/>
                      <a:pt x="84" y="35"/>
                      <a:pt x="89" y="35"/>
                    </a:cubicBezTo>
                    <a:cubicBezTo>
                      <a:pt x="93" y="35"/>
                      <a:pt x="97" y="35"/>
                      <a:pt x="101" y="36"/>
                    </a:cubicBezTo>
                    <a:cubicBezTo>
                      <a:pt x="102" y="35"/>
                      <a:pt x="102" y="35"/>
                      <a:pt x="102" y="35"/>
                    </a:cubicBezTo>
                    <a:cubicBezTo>
                      <a:pt x="102" y="34"/>
                      <a:pt x="102" y="34"/>
                      <a:pt x="102" y="34"/>
                    </a:cubicBezTo>
                    <a:cubicBezTo>
                      <a:pt x="102" y="34"/>
                      <a:pt x="102" y="33"/>
                      <a:pt x="102" y="33"/>
                    </a:cubicBezTo>
                    <a:cubicBezTo>
                      <a:pt x="102" y="32"/>
                      <a:pt x="101" y="32"/>
                      <a:pt x="101" y="32"/>
                    </a:cubicBezTo>
                    <a:cubicBezTo>
                      <a:pt x="100" y="32"/>
                      <a:pt x="100" y="33"/>
                      <a:pt x="100" y="33"/>
                    </a:cubicBezTo>
                    <a:cubicBezTo>
                      <a:pt x="100" y="34"/>
                      <a:pt x="100" y="34"/>
                      <a:pt x="100" y="35"/>
                    </a:cubicBezTo>
                    <a:cubicBezTo>
                      <a:pt x="101" y="35"/>
                      <a:pt x="101" y="35"/>
                      <a:pt x="101" y="35"/>
                    </a:cubicBezTo>
                    <a:cubicBezTo>
                      <a:pt x="101" y="34"/>
                      <a:pt x="101" y="34"/>
                      <a:pt x="101" y="34"/>
                    </a:cubicBezTo>
                    <a:cubicBezTo>
                      <a:pt x="97" y="33"/>
                      <a:pt x="93" y="33"/>
                      <a:pt x="89" y="33"/>
                    </a:cubicBezTo>
                    <a:cubicBezTo>
                      <a:pt x="84" y="33"/>
                      <a:pt x="80" y="33"/>
                      <a:pt x="75" y="34"/>
                    </a:cubicBezTo>
                    <a:cubicBezTo>
                      <a:pt x="70" y="34"/>
                      <a:pt x="66" y="34"/>
                      <a:pt x="62" y="34"/>
                    </a:cubicBezTo>
                    <a:cubicBezTo>
                      <a:pt x="62" y="34"/>
                      <a:pt x="61" y="35"/>
                      <a:pt x="61" y="35"/>
                    </a:cubicBezTo>
                    <a:cubicBezTo>
                      <a:pt x="61" y="36"/>
                      <a:pt x="62" y="36"/>
                      <a:pt x="62" y="36"/>
                    </a:cubicBezTo>
                    <a:moveTo>
                      <a:pt x="0" y="48"/>
                    </a:moveTo>
                    <a:cubicBezTo>
                      <a:pt x="0" y="48"/>
                      <a:pt x="0" y="48"/>
                      <a:pt x="0" y="48"/>
                    </a:cubicBezTo>
                    <a:cubicBezTo>
                      <a:pt x="0" y="50"/>
                      <a:pt x="1" y="52"/>
                      <a:pt x="1" y="55"/>
                    </a:cubicBezTo>
                    <a:cubicBezTo>
                      <a:pt x="1" y="57"/>
                      <a:pt x="1" y="59"/>
                      <a:pt x="1" y="61"/>
                    </a:cubicBezTo>
                    <a:cubicBezTo>
                      <a:pt x="1" y="63"/>
                      <a:pt x="1" y="65"/>
                      <a:pt x="1" y="68"/>
                    </a:cubicBezTo>
                    <a:cubicBezTo>
                      <a:pt x="1" y="76"/>
                      <a:pt x="2" y="87"/>
                      <a:pt x="5" y="99"/>
                    </a:cubicBezTo>
                    <a:cubicBezTo>
                      <a:pt x="6" y="98"/>
                      <a:pt x="6" y="98"/>
                      <a:pt x="6" y="98"/>
                    </a:cubicBezTo>
                    <a:cubicBezTo>
                      <a:pt x="5" y="99"/>
                      <a:pt x="5" y="99"/>
                      <a:pt x="5" y="99"/>
                    </a:cubicBezTo>
                    <a:cubicBezTo>
                      <a:pt x="5" y="99"/>
                      <a:pt x="5" y="99"/>
                      <a:pt x="5" y="99"/>
                    </a:cubicBezTo>
                    <a:cubicBezTo>
                      <a:pt x="5" y="99"/>
                      <a:pt x="5" y="99"/>
                      <a:pt x="5" y="99"/>
                    </a:cubicBezTo>
                    <a:cubicBezTo>
                      <a:pt x="7" y="104"/>
                      <a:pt x="9" y="107"/>
                      <a:pt x="13" y="112"/>
                    </a:cubicBezTo>
                    <a:cubicBezTo>
                      <a:pt x="14" y="113"/>
                      <a:pt x="14" y="115"/>
                      <a:pt x="14" y="117"/>
                    </a:cubicBezTo>
                    <a:cubicBezTo>
                      <a:pt x="14" y="121"/>
                      <a:pt x="14" y="126"/>
                      <a:pt x="13" y="129"/>
                    </a:cubicBezTo>
                    <a:cubicBezTo>
                      <a:pt x="13" y="130"/>
                      <a:pt x="13" y="130"/>
                      <a:pt x="14" y="130"/>
                    </a:cubicBezTo>
                    <a:cubicBezTo>
                      <a:pt x="14" y="130"/>
                      <a:pt x="15" y="130"/>
                      <a:pt x="15" y="130"/>
                    </a:cubicBezTo>
                    <a:cubicBezTo>
                      <a:pt x="16" y="126"/>
                      <a:pt x="16" y="121"/>
                      <a:pt x="16" y="117"/>
                    </a:cubicBezTo>
                    <a:cubicBezTo>
                      <a:pt x="16" y="115"/>
                      <a:pt x="16" y="112"/>
                      <a:pt x="15" y="111"/>
                    </a:cubicBezTo>
                    <a:cubicBezTo>
                      <a:pt x="11" y="106"/>
                      <a:pt x="9" y="102"/>
                      <a:pt x="6" y="98"/>
                    </a:cubicBezTo>
                    <a:cubicBezTo>
                      <a:pt x="6" y="99"/>
                      <a:pt x="6" y="99"/>
                      <a:pt x="6" y="99"/>
                    </a:cubicBezTo>
                    <a:cubicBezTo>
                      <a:pt x="7" y="99"/>
                      <a:pt x="7" y="99"/>
                      <a:pt x="7" y="99"/>
                    </a:cubicBezTo>
                    <a:cubicBezTo>
                      <a:pt x="7" y="98"/>
                      <a:pt x="7" y="98"/>
                      <a:pt x="7" y="98"/>
                    </a:cubicBezTo>
                    <a:cubicBezTo>
                      <a:pt x="7" y="98"/>
                      <a:pt x="7" y="98"/>
                      <a:pt x="7" y="98"/>
                    </a:cubicBezTo>
                    <a:cubicBezTo>
                      <a:pt x="4" y="87"/>
                      <a:pt x="3" y="76"/>
                      <a:pt x="3" y="68"/>
                    </a:cubicBezTo>
                    <a:cubicBezTo>
                      <a:pt x="3" y="65"/>
                      <a:pt x="3" y="63"/>
                      <a:pt x="3" y="61"/>
                    </a:cubicBezTo>
                    <a:cubicBezTo>
                      <a:pt x="3" y="59"/>
                      <a:pt x="3" y="57"/>
                      <a:pt x="3" y="54"/>
                    </a:cubicBezTo>
                    <a:cubicBezTo>
                      <a:pt x="3" y="52"/>
                      <a:pt x="2" y="50"/>
                      <a:pt x="2" y="48"/>
                    </a:cubicBezTo>
                    <a:cubicBezTo>
                      <a:pt x="2" y="48"/>
                      <a:pt x="2" y="48"/>
                      <a:pt x="2" y="48"/>
                    </a:cubicBezTo>
                    <a:cubicBezTo>
                      <a:pt x="2" y="47"/>
                      <a:pt x="2" y="47"/>
                      <a:pt x="1" y="47"/>
                    </a:cubicBezTo>
                    <a:cubicBezTo>
                      <a:pt x="1" y="47"/>
                      <a:pt x="0" y="47"/>
                      <a:pt x="0" y="48"/>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3" name="Freeform 559">
                <a:extLst>
                  <a:ext uri="{FF2B5EF4-FFF2-40B4-BE49-F238E27FC236}">
                    <a16:creationId xmlns:a16="http://schemas.microsoft.com/office/drawing/2014/main" id="{18F5D890-449F-D845-827D-FA1D29EA9860}"/>
                  </a:ext>
                </a:extLst>
              </p:cNvPr>
              <p:cNvSpPr>
                <a:spLocks/>
              </p:cNvSpPr>
              <p:nvPr/>
            </p:nvSpPr>
            <p:spPr bwMode="auto">
              <a:xfrm>
                <a:off x="3951" y="1713"/>
                <a:ext cx="172" cy="16"/>
              </a:xfrm>
              <a:custGeom>
                <a:avLst/>
                <a:gdLst>
                  <a:gd name="T0" fmla="*/ 738 w 82"/>
                  <a:gd name="T1" fmla="*/ 25 h 7"/>
                  <a:gd name="T2" fmla="*/ 436 w 82"/>
                  <a:gd name="T3" fmla="*/ 25 h 7"/>
                  <a:gd name="T4" fmla="*/ 260 w 82"/>
                  <a:gd name="T5" fmla="*/ 25 h 7"/>
                  <a:gd name="T6" fmla="*/ 136 w 82"/>
                  <a:gd name="T7" fmla="*/ 37 h 7"/>
                  <a:gd name="T8" fmla="*/ 136 w 82"/>
                  <a:gd name="T9" fmla="*/ 37 h 7"/>
                  <a:gd name="T10" fmla="*/ 120 w 82"/>
                  <a:gd name="T11" fmla="*/ 48 h 7"/>
                  <a:gd name="T12" fmla="*/ 120 w 82"/>
                  <a:gd name="T13" fmla="*/ 48 h 7"/>
                  <a:gd name="T14" fmla="*/ 128 w 82"/>
                  <a:gd name="T15" fmla="*/ 57 h 7"/>
                  <a:gd name="T16" fmla="*/ 149 w 82"/>
                  <a:gd name="T17" fmla="*/ 57 h 7"/>
                  <a:gd name="T18" fmla="*/ 149 w 82"/>
                  <a:gd name="T19" fmla="*/ 57 h 7"/>
                  <a:gd name="T20" fmla="*/ 128 w 82"/>
                  <a:gd name="T21" fmla="*/ 37 h 7"/>
                  <a:gd name="T22" fmla="*/ 27 w 82"/>
                  <a:gd name="T23" fmla="*/ 11 h 7"/>
                  <a:gd name="T24" fmla="*/ 17 w 82"/>
                  <a:gd name="T25" fmla="*/ 37 h 7"/>
                  <a:gd name="T26" fmla="*/ 27 w 82"/>
                  <a:gd name="T27" fmla="*/ 11 h 7"/>
                  <a:gd name="T28" fmla="*/ 27 w 82"/>
                  <a:gd name="T29" fmla="*/ 11 h 7"/>
                  <a:gd name="T30" fmla="*/ 0 w 82"/>
                  <a:gd name="T31" fmla="*/ 11 h 7"/>
                  <a:gd name="T32" fmla="*/ 8 w 82"/>
                  <a:gd name="T33" fmla="*/ 48 h 7"/>
                  <a:gd name="T34" fmla="*/ 8 w 82"/>
                  <a:gd name="T35" fmla="*/ 48 h 7"/>
                  <a:gd name="T36" fmla="*/ 8 w 82"/>
                  <a:gd name="T37" fmla="*/ 57 h 7"/>
                  <a:gd name="T38" fmla="*/ 128 w 82"/>
                  <a:gd name="T39" fmla="*/ 85 h 7"/>
                  <a:gd name="T40" fmla="*/ 128 w 82"/>
                  <a:gd name="T41" fmla="*/ 57 h 7"/>
                  <a:gd name="T42" fmla="*/ 109 w 82"/>
                  <a:gd name="T43" fmla="*/ 73 h 7"/>
                  <a:gd name="T44" fmla="*/ 109 w 82"/>
                  <a:gd name="T45" fmla="*/ 73 h 7"/>
                  <a:gd name="T46" fmla="*/ 128 w 82"/>
                  <a:gd name="T47" fmla="*/ 85 h 7"/>
                  <a:gd name="T48" fmla="*/ 149 w 82"/>
                  <a:gd name="T49" fmla="*/ 85 h 7"/>
                  <a:gd name="T50" fmla="*/ 149 w 82"/>
                  <a:gd name="T51" fmla="*/ 85 h 7"/>
                  <a:gd name="T52" fmla="*/ 136 w 82"/>
                  <a:gd name="T53" fmla="*/ 57 h 7"/>
                  <a:gd name="T54" fmla="*/ 136 w 82"/>
                  <a:gd name="T55" fmla="*/ 85 h 7"/>
                  <a:gd name="T56" fmla="*/ 136 w 82"/>
                  <a:gd name="T57" fmla="*/ 85 h 7"/>
                  <a:gd name="T58" fmla="*/ 268 w 82"/>
                  <a:gd name="T59" fmla="*/ 73 h 7"/>
                  <a:gd name="T60" fmla="*/ 436 w 82"/>
                  <a:gd name="T61" fmla="*/ 73 h 7"/>
                  <a:gd name="T62" fmla="*/ 738 w 82"/>
                  <a:gd name="T63" fmla="*/ 73 h 7"/>
                  <a:gd name="T64" fmla="*/ 757 w 82"/>
                  <a:gd name="T65" fmla="*/ 48 h 7"/>
                  <a:gd name="T66" fmla="*/ 738 w 82"/>
                  <a:gd name="T67" fmla="*/ 25 h 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2" h="7">
                    <a:moveTo>
                      <a:pt x="80" y="2"/>
                    </a:moveTo>
                    <a:cubicBezTo>
                      <a:pt x="71" y="2"/>
                      <a:pt x="59" y="2"/>
                      <a:pt x="47" y="2"/>
                    </a:cubicBezTo>
                    <a:cubicBezTo>
                      <a:pt x="41" y="2"/>
                      <a:pt x="34" y="2"/>
                      <a:pt x="28" y="2"/>
                    </a:cubicBezTo>
                    <a:cubicBezTo>
                      <a:pt x="23" y="3"/>
                      <a:pt x="19" y="3"/>
                      <a:pt x="15" y="3"/>
                    </a:cubicBezTo>
                    <a:cubicBezTo>
                      <a:pt x="15" y="3"/>
                      <a:pt x="15" y="3"/>
                      <a:pt x="15" y="3"/>
                    </a:cubicBezTo>
                    <a:cubicBezTo>
                      <a:pt x="14" y="3"/>
                      <a:pt x="14" y="3"/>
                      <a:pt x="13" y="4"/>
                    </a:cubicBezTo>
                    <a:cubicBezTo>
                      <a:pt x="13" y="4"/>
                      <a:pt x="13" y="4"/>
                      <a:pt x="13" y="4"/>
                    </a:cubicBezTo>
                    <a:cubicBezTo>
                      <a:pt x="14" y="5"/>
                      <a:pt x="14" y="5"/>
                      <a:pt x="14" y="5"/>
                    </a:cubicBezTo>
                    <a:cubicBezTo>
                      <a:pt x="16" y="5"/>
                      <a:pt x="16" y="5"/>
                      <a:pt x="16" y="5"/>
                    </a:cubicBezTo>
                    <a:cubicBezTo>
                      <a:pt x="16" y="5"/>
                      <a:pt x="16" y="5"/>
                      <a:pt x="16" y="5"/>
                    </a:cubicBezTo>
                    <a:cubicBezTo>
                      <a:pt x="16" y="4"/>
                      <a:pt x="15" y="3"/>
                      <a:pt x="14" y="3"/>
                    </a:cubicBezTo>
                    <a:cubicBezTo>
                      <a:pt x="10" y="3"/>
                      <a:pt x="5" y="2"/>
                      <a:pt x="3" y="1"/>
                    </a:cubicBezTo>
                    <a:cubicBezTo>
                      <a:pt x="2" y="3"/>
                      <a:pt x="2" y="3"/>
                      <a:pt x="2" y="3"/>
                    </a:cubicBezTo>
                    <a:cubicBezTo>
                      <a:pt x="3" y="1"/>
                      <a:pt x="3" y="1"/>
                      <a:pt x="3" y="1"/>
                    </a:cubicBezTo>
                    <a:cubicBezTo>
                      <a:pt x="3" y="1"/>
                      <a:pt x="3" y="1"/>
                      <a:pt x="3" y="1"/>
                    </a:cubicBezTo>
                    <a:cubicBezTo>
                      <a:pt x="2" y="0"/>
                      <a:pt x="1" y="0"/>
                      <a:pt x="0" y="1"/>
                    </a:cubicBezTo>
                    <a:cubicBezTo>
                      <a:pt x="0" y="2"/>
                      <a:pt x="0" y="4"/>
                      <a:pt x="1" y="4"/>
                    </a:cubicBezTo>
                    <a:cubicBezTo>
                      <a:pt x="1" y="4"/>
                      <a:pt x="1" y="4"/>
                      <a:pt x="1" y="4"/>
                    </a:cubicBezTo>
                    <a:cubicBezTo>
                      <a:pt x="1" y="5"/>
                      <a:pt x="1" y="5"/>
                      <a:pt x="1" y="5"/>
                    </a:cubicBezTo>
                    <a:cubicBezTo>
                      <a:pt x="4" y="6"/>
                      <a:pt x="9" y="7"/>
                      <a:pt x="14" y="7"/>
                    </a:cubicBezTo>
                    <a:cubicBezTo>
                      <a:pt x="14" y="5"/>
                      <a:pt x="14" y="5"/>
                      <a:pt x="14" y="5"/>
                    </a:cubicBezTo>
                    <a:cubicBezTo>
                      <a:pt x="12" y="6"/>
                      <a:pt x="12" y="6"/>
                      <a:pt x="12" y="6"/>
                    </a:cubicBezTo>
                    <a:cubicBezTo>
                      <a:pt x="12" y="6"/>
                      <a:pt x="12" y="6"/>
                      <a:pt x="12" y="6"/>
                    </a:cubicBezTo>
                    <a:cubicBezTo>
                      <a:pt x="13" y="6"/>
                      <a:pt x="13" y="7"/>
                      <a:pt x="14" y="7"/>
                    </a:cubicBezTo>
                    <a:cubicBezTo>
                      <a:pt x="14" y="7"/>
                      <a:pt x="15" y="7"/>
                      <a:pt x="16" y="7"/>
                    </a:cubicBezTo>
                    <a:cubicBezTo>
                      <a:pt x="16" y="7"/>
                      <a:pt x="16" y="7"/>
                      <a:pt x="16" y="7"/>
                    </a:cubicBezTo>
                    <a:cubicBezTo>
                      <a:pt x="15" y="5"/>
                      <a:pt x="15" y="5"/>
                      <a:pt x="15" y="5"/>
                    </a:cubicBezTo>
                    <a:cubicBezTo>
                      <a:pt x="15" y="7"/>
                      <a:pt x="15" y="7"/>
                      <a:pt x="15" y="7"/>
                    </a:cubicBezTo>
                    <a:cubicBezTo>
                      <a:pt x="15" y="7"/>
                      <a:pt x="15" y="7"/>
                      <a:pt x="15" y="7"/>
                    </a:cubicBezTo>
                    <a:cubicBezTo>
                      <a:pt x="19" y="7"/>
                      <a:pt x="23" y="7"/>
                      <a:pt x="29" y="6"/>
                    </a:cubicBezTo>
                    <a:cubicBezTo>
                      <a:pt x="34" y="6"/>
                      <a:pt x="41" y="6"/>
                      <a:pt x="47" y="6"/>
                    </a:cubicBezTo>
                    <a:cubicBezTo>
                      <a:pt x="59" y="6"/>
                      <a:pt x="71" y="6"/>
                      <a:pt x="80" y="6"/>
                    </a:cubicBezTo>
                    <a:cubicBezTo>
                      <a:pt x="82" y="6"/>
                      <a:pt x="82" y="5"/>
                      <a:pt x="82" y="4"/>
                    </a:cubicBezTo>
                    <a:cubicBezTo>
                      <a:pt x="82" y="3"/>
                      <a:pt x="82" y="2"/>
                      <a:pt x="8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4" name="Freeform 560">
                <a:extLst>
                  <a:ext uri="{FF2B5EF4-FFF2-40B4-BE49-F238E27FC236}">
                    <a16:creationId xmlns:a16="http://schemas.microsoft.com/office/drawing/2014/main" id="{10484566-270A-58BC-73F5-54FB6567790C}"/>
                  </a:ext>
                </a:extLst>
              </p:cNvPr>
              <p:cNvSpPr>
                <a:spLocks/>
              </p:cNvSpPr>
              <p:nvPr/>
            </p:nvSpPr>
            <p:spPr bwMode="auto">
              <a:xfrm>
                <a:off x="4084" y="1747"/>
                <a:ext cx="37" cy="13"/>
              </a:xfrm>
              <a:custGeom>
                <a:avLst/>
                <a:gdLst>
                  <a:gd name="T0" fmla="*/ 8 w 18"/>
                  <a:gd name="T1" fmla="*/ 61 h 6"/>
                  <a:gd name="T2" fmla="*/ 8 w 18"/>
                  <a:gd name="T3" fmla="*/ 61 h 6"/>
                  <a:gd name="T4" fmla="*/ 148 w 18"/>
                  <a:gd name="T5" fmla="*/ 43 h 6"/>
                  <a:gd name="T6" fmla="*/ 156 w 18"/>
                  <a:gd name="T7" fmla="*/ 43 h 6"/>
                  <a:gd name="T8" fmla="*/ 156 w 18"/>
                  <a:gd name="T9" fmla="*/ 0 h 6"/>
                  <a:gd name="T10" fmla="*/ 148 w 18"/>
                  <a:gd name="T11" fmla="*/ 0 h 6"/>
                  <a:gd name="T12" fmla="*/ 0 w 18"/>
                  <a:gd name="T13" fmla="*/ 33 h 6"/>
                  <a:gd name="T14" fmla="*/ 8 w 18"/>
                  <a:gd name="T15" fmla="*/ 61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6">
                    <a:moveTo>
                      <a:pt x="1" y="6"/>
                    </a:moveTo>
                    <a:cubicBezTo>
                      <a:pt x="1" y="6"/>
                      <a:pt x="1" y="6"/>
                      <a:pt x="1" y="6"/>
                    </a:cubicBezTo>
                    <a:cubicBezTo>
                      <a:pt x="3" y="6"/>
                      <a:pt x="10" y="4"/>
                      <a:pt x="17" y="4"/>
                    </a:cubicBezTo>
                    <a:cubicBezTo>
                      <a:pt x="18" y="4"/>
                      <a:pt x="18" y="4"/>
                      <a:pt x="18" y="4"/>
                    </a:cubicBezTo>
                    <a:cubicBezTo>
                      <a:pt x="18" y="0"/>
                      <a:pt x="18" y="0"/>
                      <a:pt x="18" y="0"/>
                    </a:cubicBezTo>
                    <a:cubicBezTo>
                      <a:pt x="17" y="0"/>
                      <a:pt x="17" y="0"/>
                      <a:pt x="17" y="0"/>
                    </a:cubicBezTo>
                    <a:cubicBezTo>
                      <a:pt x="8" y="0"/>
                      <a:pt x="0" y="2"/>
                      <a:pt x="0" y="3"/>
                    </a:cubicBezTo>
                    <a:cubicBezTo>
                      <a:pt x="1" y="6"/>
                      <a:pt x="1" y="6"/>
                      <a:pt x="1" y="6"/>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5" name="Freeform 561">
                <a:extLst>
                  <a:ext uri="{FF2B5EF4-FFF2-40B4-BE49-F238E27FC236}">
                    <a16:creationId xmlns:a16="http://schemas.microsoft.com/office/drawing/2014/main" id="{1CDA5EAD-60BB-6A7B-97FF-85CC0AB2A054}"/>
                  </a:ext>
                </a:extLst>
              </p:cNvPr>
              <p:cNvSpPr>
                <a:spLocks/>
              </p:cNvSpPr>
              <p:nvPr/>
            </p:nvSpPr>
            <p:spPr bwMode="auto">
              <a:xfrm>
                <a:off x="3934" y="1790"/>
                <a:ext cx="7" cy="20"/>
              </a:xfrm>
              <a:custGeom>
                <a:avLst/>
                <a:gdLst>
                  <a:gd name="T0" fmla="*/ 28 w 3"/>
                  <a:gd name="T1" fmla="*/ 98 h 9"/>
                  <a:gd name="T2" fmla="*/ 28 w 3"/>
                  <a:gd name="T3" fmla="*/ 98 h 9"/>
                  <a:gd name="T4" fmla="*/ 12 w 3"/>
                  <a:gd name="T5" fmla="*/ 9 h 9"/>
                  <a:gd name="T6" fmla="*/ 0 w 3"/>
                  <a:gd name="T7" fmla="*/ 9 h 9"/>
                  <a:gd name="T8" fmla="*/ 28 w 3"/>
                  <a:gd name="T9" fmla="*/ 98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9">
                    <a:moveTo>
                      <a:pt x="2" y="9"/>
                    </a:moveTo>
                    <a:cubicBezTo>
                      <a:pt x="2" y="9"/>
                      <a:pt x="2" y="9"/>
                      <a:pt x="2" y="9"/>
                    </a:cubicBezTo>
                    <a:cubicBezTo>
                      <a:pt x="3" y="4"/>
                      <a:pt x="2" y="2"/>
                      <a:pt x="1" y="1"/>
                    </a:cubicBezTo>
                    <a:cubicBezTo>
                      <a:pt x="0" y="1"/>
                      <a:pt x="0" y="1"/>
                      <a:pt x="0" y="1"/>
                    </a:cubicBezTo>
                    <a:cubicBezTo>
                      <a:pt x="0" y="0"/>
                      <a:pt x="1" y="5"/>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6" name="Freeform 562">
                <a:extLst>
                  <a:ext uri="{FF2B5EF4-FFF2-40B4-BE49-F238E27FC236}">
                    <a16:creationId xmlns:a16="http://schemas.microsoft.com/office/drawing/2014/main" id="{174BFD07-3EAC-A50F-2ECB-7F5B3BA33615}"/>
                  </a:ext>
                </a:extLst>
              </p:cNvPr>
              <p:cNvSpPr>
                <a:spLocks/>
              </p:cNvSpPr>
              <p:nvPr/>
            </p:nvSpPr>
            <p:spPr bwMode="auto">
              <a:xfrm>
                <a:off x="3951" y="1713"/>
                <a:ext cx="23" cy="9"/>
              </a:xfrm>
              <a:custGeom>
                <a:avLst/>
                <a:gdLst>
                  <a:gd name="T0" fmla="*/ 0 w 11"/>
                  <a:gd name="T1" fmla="*/ 25 h 4"/>
                  <a:gd name="T2" fmla="*/ 100 w 11"/>
                  <a:gd name="T3" fmla="*/ 36 h 4"/>
                  <a:gd name="T4" fmla="*/ 100 w 11"/>
                  <a:gd name="T5" fmla="*/ 45 h 4"/>
                  <a:gd name="T6" fmla="*/ 92 w 11"/>
                  <a:gd name="T7" fmla="*/ 25 h 4"/>
                  <a:gd name="T8" fmla="*/ 0 w 11"/>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4">
                    <a:moveTo>
                      <a:pt x="0" y="2"/>
                    </a:moveTo>
                    <a:cubicBezTo>
                      <a:pt x="3" y="3"/>
                      <a:pt x="6" y="3"/>
                      <a:pt x="11" y="3"/>
                    </a:cubicBezTo>
                    <a:cubicBezTo>
                      <a:pt x="11" y="4"/>
                      <a:pt x="11" y="4"/>
                      <a:pt x="11" y="4"/>
                    </a:cubicBezTo>
                    <a:cubicBezTo>
                      <a:pt x="11" y="3"/>
                      <a:pt x="11" y="3"/>
                      <a:pt x="10" y="2"/>
                    </a:cubicBezTo>
                    <a:cubicBezTo>
                      <a:pt x="8" y="0"/>
                      <a:pt x="4"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7" name="Freeform 563">
                <a:extLst>
                  <a:ext uri="{FF2B5EF4-FFF2-40B4-BE49-F238E27FC236}">
                    <a16:creationId xmlns:a16="http://schemas.microsoft.com/office/drawing/2014/main" id="{F1ABCB3F-AA3F-EBAB-D8F6-CBE3D5AE0EEE}"/>
                  </a:ext>
                </a:extLst>
              </p:cNvPr>
              <p:cNvSpPr>
                <a:spLocks/>
              </p:cNvSpPr>
              <p:nvPr/>
            </p:nvSpPr>
            <p:spPr bwMode="auto">
              <a:xfrm>
                <a:off x="3924" y="1592"/>
                <a:ext cx="29" cy="45"/>
              </a:xfrm>
              <a:custGeom>
                <a:avLst/>
                <a:gdLst>
                  <a:gd name="T0" fmla="*/ 91 w 14"/>
                  <a:gd name="T1" fmla="*/ 25 h 20"/>
                  <a:gd name="T2" fmla="*/ 81 w 14"/>
                  <a:gd name="T3" fmla="*/ 72 h 20"/>
                  <a:gd name="T4" fmla="*/ 73 w 14"/>
                  <a:gd name="T5" fmla="*/ 146 h 20"/>
                  <a:gd name="T6" fmla="*/ 52 w 14"/>
                  <a:gd name="T7" fmla="*/ 173 h 20"/>
                  <a:gd name="T8" fmla="*/ 35 w 14"/>
                  <a:gd name="T9" fmla="*/ 182 h 20"/>
                  <a:gd name="T10" fmla="*/ 44 w 14"/>
                  <a:gd name="T11" fmla="*/ 207 h 20"/>
                  <a:gd name="T12" fmla="*/ 44 w 14"/>
                  <a:gd name="T13" fmla="*/ 182 h 20"/>
                  <a:gd name="T14" fmla="*/ 35 w 14"/>
                  <a:gd name="T15" fmla="*/ 182 h 20"/>
                  <a:gd name="T16" fmla="*/ 8 w 14"/>
                  <a:gd name="T17" fmla="*/ 182 h 20"/>
                  <a:gd name="T18" fmla="*/ 8 w 14"/>
                  <a:gd name="T19" fmla="*/ 207 h 20"/>
                  <a:gd name="T20" fmla="*/ 35 w 14"/>
                  <a:gd name="T21" fmla="*/ 227 h 20"/>
                  <a:gd name="T22" fmla="*/ 44 w 14"/>
                  <a:gd name="T23" fmla="*/ 227 h 20"/>
                  <a:gd name="T24" fmla="*/ 91 w 14"/>
                  <a:gd name="T25" fmla="*/ 194 h 20"/>
                  <a:gd name="T26" fmla="*/ 116 w 14"/>
                  <a:gd name="T27" fmla="*/ 101 h 20"/>
                  <a:gd name="T28" fmla="*/ 124 w 14"/>
                  <a:gd name="T29" fmla="*/ 36 h 20"/>
                  <a:gd name="T30" fmla="*/ 108 w 14"/>
                  <a:gd name="T31" fmla="*/ 0 h 20"/>
                  <a:gd name="T32" fmla="*/ 91 w 14"/>
                  <a:gd name="T33" fmla="*/ 25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20">
                    <a:moveTo>
                      <a:pt x="10" y="2"/>
                    </a:moveTo>
                    <a:cubicBezTo>
                      <a:pt x="10" y="3"/>
                      <a:pt x="9" y="4"/>
                      <a:pt x="9" y="6"/>
                    </a:cubicBezTo>
                    <a:cubicBezTo>
                      <a:pt x="9" y="8"/>
                      <a:pt x="8" y="11"/>
                      <a:pt x="8" y="13"/>
                    </a:cubicBezTo>
                    <a:cubicBezTo>
                      <a:pt x="7" y="14"/>
                      <a:pt x="7" y="15"/>
                      <a:pt x="6" y="15"/>
                    </a:cubicBezTo>
                    <a:cubicBezTo>
                      <a:pt x="6" y="16"/>
                      <a:pt x="5" y="16"/>
                      <a:pt x="4" y="16"/>
                    </a:cubicBezTo>
                    <a:cubicBezTo>
                      <a:pt x="5" y="18"/>
                      <a:pt x="5" y="18"/>
                      <a:pt x="5" y="18"/>
                    </a:cubicBezTo>
                    <a:cubicBezTo>
                      <a:pt x="5" y="16"/>
                      <a:pt x="5" y="16"/>
                      <a:pt x="5" y="16"/>
                    </a:cubicBezTo>
                    <a:cubicBezTo>
                      <a:pt x="4" y="16"/>
                      <a:pt x="4" y="16"/>
                      <a:pt x="4" y="16"/>
                    </a:cubicBezTo>
                    <a:cubicBezTo>
                      <a:pt x="3" y="15"/>
                      <a:pt x="2" y="15"/>
                      <a:pt x="1" y="16"/>
                    </a:cubicBezTo>
                    <a:cubicBezTo>
                      <a:pt x="0" y="16"/>
                      <a:pt x="0" y="18"/>
                      <a:pt x="1" y="18"/>
                    </a:cubicBezTo>
                    <a:cubicBezTo>
                      <a:pt x="2" y="19"/>
                      <a:pt x="3" y="20"/>
                      <a:pt x="4" y="20"/>
                    </a:cubicBezTo>
                    <a:cubicBezTo>
                      <a:pt x="5" y="20"/>
                      <a:pt x="5" y="20"/>
                      <a:pt x="5" y="20"/>
                    </a:cubicBezTo>
                    <a:cubicBezTo>
                      <a:pt x="7" y="20"/>
                      <a:pt x="9" y="19"/>
                      <a:pt x="10" y="17"/>
                    </a:cubicBezTo>
                    <a:cubicBezTo>
                      <a:pt x="12" y="15"/>
                      <a:pt x="12" y="12"/>
                      <a:pt x="13" y="9"/>
                    </a:cubicBezTo>
                    <a:cubicBezTo>
                      <a:pt x="13" y="6"/>
                      <a:pt x="13" y="4"/>
                      <a:pt x="14" y="3"/>
                    </a:cubicBezTo>
                    <a:cubicBezTo>
                      <a:pt x="14" y="2"/>
                      <a:pt x="13" y="1"/>
                      <a:pt x="12" y="0"/>
                    </a:cubicBezTo>
                    <a:cubicBezTo>
                      <a:pt x="11" y="0"/>
                      <a:pt x="10" y="1"/>
                      <a:pt x="1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8" name="Freeform 564">
                <a:extLst>
                  <a:ext uri="{FF2B5EF4-FFF2-40B4-BE49-F238E27FC236}">
                    <a16:creationId xmlns:a16="http://schemas.microsoft.com/office/drawing/2014/main" id="{B5A67CEE-8353-8066-E62A-FB992D8AA188}"/>
                  </a:ext>
                </a:extLst>
              </p:cNvPr>
              <p:cNvSpPr>
                <a:spLocks/>
              </p:cNvSpPr>
              <p:nvPr/>
            </p:nvSpPr>
            <p:spPr bwMode="auto">
              <a:xfrm>
                <a:off x="3844" y="1608"/>
                <a:ext cx="59" cy="137"/>
              </a:xfrm>
              <a:custGeom>
                <a:avLst/>
                <a:gdLst>
                  <a:gd name="T0" fmla="*/ 261 w 28"/>
                  <a:gd name="T1" fmla="*/ 0 h 61"/>
                  <a:gd name="T2" fmla="*/ 244 w 28"/>
                  <a:gd name="T3" fmla="*/ 20 h 61"/>
                  <a:gd name="T4" fmla="*/ 236 w 28"/>
                  <a:gd name="T5" fmla="*/ 110 h 61"/>
                  <a:gd name="T6" fmla="*/ 225 w 28"/>
                  <a:gd name="T7" fmla="*/ 191 h 61"/>
                  <a:gd name="T8" fmla="*/ 225 w 28"/>
                  <a:gd name="T9" fmla="*/ 191 h 61"/>
                  <a:gd name="T10" fmla="*/ 213 w 28"/>
                  <a:gd name="T11" fmla="*/ 218 h 61"/>
                  <a:gd name="T12" fmla="*/ 213 w 28"/>
                  <a:gd name="T13" fmla="*/ 218 h 61"/>
                  <a:gd name="T14" fmla="*/ 204 w 28"/>
                  <a:gd name="T15" fmla="*/ 218 h 61"/>
                  <a:gd name="T16" fmla="*/ 36 w 28"/>
                  <a:gd name="T17" fmla="*/ 474 h 61"/>
                  <a:gd name="T18" fmla="*/ 0 w 28"/>
                  <a:gd name="T19" fmla="*/ 579 h 61"/>
                  <a:gd name="T20" fmla="*/ 0 w 28"/>
                  <a:gd name="T21" fmla="*/ 692 h 61"/>
                  <a:gd name="T22" fmla="*/ 0 w 28"/>
                  <a:gd name="T23" fmla="*/ 692 h 61"/>
                  <a:gd name="T24" fmla="*/ 213 w 28"/>
                  <a:gd name="T25" fmla="*/ 218 h 61"/>
                  <a:gd name="T26" fmla="*/ 236 w 28"/>
                  <a:gd name="T27" fmla="*/ 182 h 61"/>
                  <a:gd name="T28" fmla="*/ 253 w 28"/>
                  <a:gd name="T29" fmla="*/ 9 h 61"/>
                  <a:gd name="T30" fmla="*/ 261 w 28"/>
                  <a:gd name="T31" fmla="*/ 0 h 61"/>
                  <a:gd name="T32" fmla="*/ 261 w 28"/>
                  <a:gd name="T33" fmla="*/ 0 h 61"/>
                  <a:gd name="T34" fmla="*/ 261 w 28"/>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61">
                    <a:moveTo>
                      <a:pt x="28" y="0"/>
                    </a:moveTo>
                    <a:cubicBezTo>
                      <a:pt x="27" y="0"/>
                      <a:pt x="26" y="1"/>
                      <a:pt x="26" y="2"/>
                    </a:cubicBezTo>
                    <a:cubicBezTo>
                      <a:pt x="25" y="4"/>
                      <a:pt x="25" y="7"/>
                      <a:pt x="25" y="10"/>
                    </a:cubicBezTo>
                    <a:cubicBezTo>
                      <a:pt x="25" y="13"/>
                      <a:pt x="24" y="15"/>
                      <a:pt x="24" y="17"/>
                    </a:cubicBezTo>
                    <a:cubicBezTo>
                      <a:pt x="24" y="17"/>
                      <a:pt x="24" y="17"/>
                      <a:pt x="24" y="17"/>
                    </a:cubicBezTo>
                    <a:cubicBezTo>
                      <a:pt x="24" y="17"/>
                      <a:pt x="23" y="18"/>
                      <a:pt x="23" y="19"/>
                    </a:cubicBezTo>
                    <a:cubicBezTo>
                      <a:pt x="23" y="19"/>
                      <a:pt x="23" y="19"/>
                      <a:pt x="23" y="19"/>
                    </a:cubicBezTo>
                    <a:cubicBezTo>
                      <a:pt x="22" y="19"/>
                      <a:pt x="22" y="19"/>
                      <a:pt x="22" y="19"/>
                    </a:cubicBezTo>
                    <a:cubicBezTo>
                      <a:pt x="13" y="27"/>
                      <a:pt x="7" y="35"/>
                      <a:pt x="4" y="42"/>
                    </a:cubicBezTo>
                    <a:cubicBezTo>
                      <a:pt x="2" y="45"/>
                      <a:pt x="1" y="48"/>
                      <a:pt x="0" y="51"/>
                    </a:cubicBezTo>
                    <a:cubicBezTo>
                      <a:pt x="0" y="54"/>
                      <a:pt x="0" y="58"/>
                      <a:pt x="0" y="61"/>
                    </a:cubicBezTo>
                    <a:cubicBezTo>
                      <a:pt x="0" y="61"/>
                      <a:pt x="0" y="61"/>
                      <a:pt x="0" y="61"/>
                    </a:cubicBezTo>
                    <a:cubicBezTo>
                      <a:pt x="1" y="45"/>
                      <a:pt x="5" y="34"/>
                      <a:pt x="23" y="19"/>
                    </a:cubicBezTo>
                    <a:cubicBezTo>
                      <a:pt x="23" y="19"/>
                      <a:pt x="25" y="17"/>
                      <a:pt x="25" y="16"/>
                    </a:cubicBezTo>
                    <a:cubicBezTo>
                      <a:pt x="27" y="11"/>
                      <a:pt x="27" y="6"/>
                      <a:pt x="27" y="1"/>
                    </a:cubicBezTo>
                    <a:cubicBezTo>
                      <a:pt x="28" y="1"/>
                      <a:pt x="28" y="1"/>
                      <a:pt x="28" y="0"/>
                    </a:cubicBezTo>
                    <a:cubicBezTo>
                      <a:pt x="28" y="0"/>
                      <a:pt x="28" y="0"/>
                      <a:pt x="28" y="0"/>
                    </a:cubicBezTo>
                    <a:cubicBezTo>
                      <a:pt x="28" y="0"/>
                      <a:pt x="28" y="0"/>
                      <a:pt x="28" y="0"/>
                    </a:cubicBezTo>
                  </a:path>
                </a:pathLst>
              </a:custGeom>
              <a:solidFill>
                <a:srgbClr val="FFF9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19" name="Freeform 565">
                <a:extLst>
                  <a:ext uri="{FF2B5EF4-FFF2-40B4-BE49-F238E27FC236}">
                    <a16:creationId xmlns:a16="http://schemas.microsoft.com/office/drawing/2014/main" id="{91202A11-7532-E481-EC0B-159D4B1A6EB5}"/>
                  </a:ext>
                </a:extLst>
              </p:cNvPr>
              <p:cNvSpPr>
                <a:spLocks/>
              </p:cNvSpPr>
              <p:nvPr/>
            </p:nvSpPr>
            <p:spPr bwMode="auto">
              <a:xfrm>
                <a:off x="3844" y="1608"/>
                <a:ext cx="63" cy="148"/>
              </a:xfrm>
              <a:custGeom>
                <a:avLst/>
                <a:gdLst>
                  <a:gd name="T0" fmla="*/ 260 w 30"/>
                  <a:gd name="T1" fmla="*/ 0 h 66"/>
                  <a:gd name="T2" fmla="*/ 252 w 30"/>
                  <a:gd name="T3" fmla="*/ 9 h 66"/>
                  <a:gd name="T4" fmla="*/ 233 w 30"/>
                  <a:gd name="T5" fmla="*/ 182 h 66"/>
                  <a:gd name="T6" fmla="*/ 212 w 30"/>
                  <a:gd name="T7" fmla="*/ 215 h 66"/>
                  <a:gd name="T8" fmla="*/ 0 w 30"/>
                  <a:gd name="T9" fmla="*/ 688 h 66"/>
                  <a:gd name="T10" fmla="*/ 8 w 30"/>
                  <a:gd name="T11" fmla="*/ 700 h 66"/>
                  <a:gd name="T12" fmla="*/ 8 w 30"/>
                  <a:gd name="T13" fmla="*/ 700 h 66"/>
                  <a:gd name="T14" fmla="*/ 17 w 30"/>
                  <a:gd name="T15" fmla="*/ 744 h 66"/>
                  <a:gd name="T16" fmla="*/ 17 w 30"/>
                  <a:gd name="T17" fmla="*/ 733 h 66"/>
                  <a:gd name="T18" fmla="*/ 67 w 30"/>
                  <a:gd name="T19" fmla="*/ 498 h 66"/>
                  <a:gd name="T20" fmla="*/ 233 w 30"/>
                  <a:gd name="T21" fmla="*/ 262 h 66"/>
                  <a:gd name="T22" fmla="*/ 233 w 30"/>
                  <a:gd name="T23" fmla="*/ 247 h 66"/>
                  <a:gd name="T24" fmla="*/ 252 w 30"/>
                  <a:gd name="T25" fmla="*/ 226 h 66"/>
                  <a:gd name="T26" fmla="*/ 260 w 30"/>
                  <a:gd name="T27" fmla="*/ 202 h 66"/>
                  <a:gd name="T28" fmla="*/ 269 w 30"/>
                  <a:gd name="T29" fmla="*/ 110 h 66"/>
                  <a:gd name="T30" fmla="*/ 277 w 30"/>
                  <a:gd name="T31" fmla="*/ 20 h 66"/>
                  <a:gd name="T32" fmla="*/ 260 w 3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66">
                    <a:moveTo>
                      <a:pt x="28" y="0"/>
                    </a:moveTo>
                    <a:cubicBezTo>
                      <a:pt x="28" y="1"/>
                      <a:pt x="28" y="1"/>
                      <a:pt x="27" y="1"/>
                    </a:cubicBezTo>
                    <a:cubicBezTo>
                      <a:pt x="27" y="6"/>
                      <a:pt x="27" y="11"/>
                      <a:pt x="25" y="16"/>
                    </a:cubicBezTo>
                    <a:cubicBezTo>
                      <a:pt x="25" y="17"/>
                      <a:pt x="23" y="19"/>
                      <a:pt x="23" y="19"/>
                    </a:cubicBezTo>
                    <a:cubicBezTo>
                      <a:pt x="5" y="34"/>
                      <a:pt x="1" y="45"/>
                      <a:pt x="0" y="61"/>
                    </a:cubicBezTo>
                    <a:cubicBezTo>
                      <a:pt x="1" y="61"/>
                      <a:pt x="1" y="61"/>
                      <a:pt x="1" y="62"/>
                    </a:cubicBezTo>
                    <a:cubicBezTo>
                      <a:pt x="1" y="62"/>
                      <a:pt x="1" y="62"/>
                      <a:pt x="1" y="62"/>
                    </a:cubicBezTo>
                    <a:cubicBezTo>
                      <a:pt x="1" y="63"/>
                      <a:pt x="1" y="65"/>
                      <a:pt x="2" y="66"/>
                    </a:cubicBezTo>
                    <a:cubicBezTo>
                      <a:pt x="2" y="66"/>
                      <a:pt x="2" y="66"/>
                      <a:pt x="2" y="65"/>
                    </a:cubicBezTo>
                    <a:cubicBezTo>
                      <a:pt x="2" y="58"/>
                      <a:pt x="4" y="51"/>
                      <a:pt x="7" y="44"/>
                    </a:cubicBezTo>
                    <a:cubicBezTo>
                      <a:pt x="11" y="37"/>
                      <a:pt x="16" y="30"/>
                      <a:pt x="25" y="23"/>
                    </a:cubicBezTo>
                    <a:cubicBezTo>
                      <a:pt x="25" y="22"/>
                      <a:pt x="25" y="22"/>
                      <a:pt x="25" y="22"/>
                    </a:cubicBezTo>
                    <a:cubicBezTo>
                      <a:pt x="26" y="22"/>
                      <a:pt x="26" y="21"/>
                      <a:pt x="27" y="20"/>
                    </a:cubicBezTo>
                    <a:cubicBezTo>
                      <a:pt x="27" y="20"/>
                      <a:pt x="27" y="19"/>
                      <a:pt x="28" y="18"/>
                    </a:cubicBezTo>
                    <a:cubicBezTo>
                      <a:pt x="28" y="16"/>
                      <a:pt x="29" y="13"/>
                      <a:pt x="29" y="10"/>
                    </a:cubicBezTo>
                    <a:cubicBezTo>
                      <a:pt x="29" y="7"/>
                      <a:pt x="29" y="4"/>
                      <a:pt x="30" y="2"/>
                    </a:cubicBezTo>
                    <a:cubicBezTo>
                      <a:pt x="30" y="1"/>
                      <a:pt x="29" y="1"/>
                      <a:pt x="28" y="0"/>
                    </a:cubicBezTo>
                  </a:path>
                </a:pathLst>
              </a:custGeom>
              <a:solidFill>
                <a:srgbClr val="FAAFA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0" name="Freeform 566">
                <a:extLst>
                  <a:ext uri="{FF2B5EF4-FFF2-40B4-BE49-F238E27FC236}">
                    <a16:creationId xmlns:a16="http://schemas.microsoft.com/office/drawing/2014/main" id="{D9005D97-61EF-D059-515C-71552C8DEF74}"/>
                  </a:ext>
                </a:extLst>
              </p:cNvPr>
              <p:cNvSpPr>
                <a:spLocks noEditPoints="1"/>
              </p:cNvSpPr>
              <p:nvPr/>
            </p:nvSpPr>
            <p:spPr bwMode="auto">
              <a:xfrm>
                <a:off x="3840" y="1722"/>
                <a:ext cx="4" cy="36"/>
              </a:xfrm>
              <a:custGeom>
                <a:avLst/>
                <a:gdLst>
                  <a:gd name="T0" fmla="*/ 16 w 2"/>
                  <a:gd name="T1" fmla="*/ 173 h 16"/>
                  <a:gd name="T2" fmla="*/ 16 w 2"/>
                  <a:gd name="T3" fmla="*/ 182 h 16"/>
                  <a:gd name="T4" fmla="*/ 16 w 2"/>
                  <a:gd name="T5" fmla="*/ 182 h 16"/>
                  <a:gd name="T6" fmla="*/ 16 w 2"/>
                  <a:gd name="T7" fmla="*/ 173 h 16"/>
                  <a:gd name="T8" fmla="*/ 16 w 2"/>
                  <a:gd name="T9" fmla="*/ 0 h 16"/>
                  <a:gd name="T10" fmla="*/ 0 w 2"/>
                  <a:gd name="T11" fmla="*/ 101 h 16"/>
                  <a:gd name="T12" fmla="*/ 8 w 2"/>
                  <a:gd name="T13" fmla="*/ 146 h 16"/>
                  <a:gd name="T14" fmla="*/ 8 w 2"/>
                  <a:gd name="T15" fmla="*/ 146 h 16"/>
                  <a:gd name="T16" fmla="*/ 8 w 2"/>
                  <a:gd name="T17" fmla="*/ 126 h 16"/>
                  <a:gd name="T18" fmla="*/ 8 w 2"/>
                  <a:gd name="T19" fmla="*/ 126 h 16"/>
                  <a:gd name="T20" fmla="*/ 16 w 2"/>
                  <a:gd name="T21" fmla="*/ 117 h 16"/>
                  <a:gd name="T22" fmla="*/ 16 w 2"/>
                  <a:gd name="T23" fmla="*/ 117 h 16"/>
                  <a:gd name="T24" fmla="*/ 16 w 2"/>
                  <a:gd name="T25" fmla="*/ 117 h 16"/>
                  <a:gd name="T26" fmla="*/ 16 w 2"/>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6">
                    <a:moveTo>
                      <a:pt x="2" y="15"/>
                    </a:moveTo>
                    <a:cubicBezTo>
                      <a:pt x="2" y="15"/>
                      <a:pt x="2" y="16"/>
                      <a:pt x="2" y="16"/>
                    </a:cubicBezTo>
                    <a:cubicBezTo>
                      <a:pt x="2" y="16"/>
                      <a:pt x="2" y="16"/>
                      <a:pt x="2" y="16"/>
                    </a:cubicBezTo>
                    <a:cubicBezTo>
                      <a:pt x="2" y="16"/>
                      <a:pt x="2" y="15"/>
                      <a:pt x="2" y="15"/>
                    </a:cubicBezTo>
                    <a:moveTo>
                      <a:pt x="2" y="0"/>
                    </a:moveTo>
                    <a:cubicBezTo>
                      <a:pt x="1" y="3"/>
                      <a:pt x="1" y="6"/>
                      <a:pt x="0" y="9"/>
                    </a:cubicBezTo>
                    <a:cubicBezTo>
                      <a:pt x="1" y="10"/>
                      <a:pt x="1" y="11"/>
                      <a:pt x="1" y="13"/>
                    </a:cubicBezTo>
                    <a:cubicBezTo>
                      <a:pt x="1" y="13"/>
                      <a:pt x="1" y="13"/>
                      <a:pt x="1" y="13"/>
                    </a:cubicBezTo>
                    <a:cubicBezTo>
                      <a:pt x="1" y="12"/>
                      <a:pt x="1" y="12"/>
                      <a:pt x="1" y="11"/>
                    </a:cubicBezTo>
                    <a:cubicBezTo>
                      <a:pt x="1" y="11"/>
                      <a:pt x="1" y="11"/>
                      <a:pt x="1" y="11"/>
                    </a:cubicBezTo>
                    <a:cubicBezTo>
                      <a:pt x="1" y="10"/>
                      <a:pt x="2" y="10"/>
                      <a:pt x="2" y="10"/>
                    </a:cubicBezTo>
                    <a:cubicBezTo>
                      <a:pt x="2" y="10"/>
                      <a:pt x="2" y="10"/>
                      <a:pt x="2" y="10"/>
                    </a:cubicBezTo>
                    <a:cubicBezTo>
                      <a:pt x="2" y="10"/>
                      <a:pt x="2" y="10"/>
                      <a:pt x="2" y="10"/>
                    </a:cubicBezTo>
                    <a:cubicBezTo>
                      <a:pt x="2" y="7"/>
                      <a:pt x="2" y="3"/>
                      <a:pt x="2" y="0"/>
                    </a:cubicBezTo>
                  </a:path>
                </a:pathLst>
              </a:custGeom>
              <a:solidFill>
                <a:srgbClr val="D6E6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1" name="Freeform 567">
                <a:extLst>
                  <a:ext uri="{FF2B5EF4-FFF2-40B4-BE49-F238E27FC236}">
                    <a16:creationId xmlns:a16="http://schemas.microsoft.com/office/drawing/2014/main" id="{DF290344-B4C1-95E7-6BF8-48D839145854}"/>
                  </a:ext>
                </a:extLst>
              </p:cNvPr>
              <p:cNvSpPr>
                <a:spLocks/>
              </p:cNvSpPr>
              <p:nvPr/>
            </p:nvSpPr>
            <p:spPr bwMode="auto">
              <a:xfrm>
                <a:off x="3840" y="1742"/>
                <a:ext cx="4" cy="16"/>
              </a:xfrm>
              <a:custGeom>
                <a:avLst/>
                <a:gdLst>
                  <a:gd name="T0" fmla="*/ 0 w 2"/>
                  <a:gd name="T1" fmla="*/ 0 h 7"/>
                  <a:gd name="T2" fmla="*/ 0 w 2"/>
                  <a:gd name="T3" fmla="*/ 57 h 7"/>
                  <a:gd name="T4" fmla="*/ 16 w 2"/>
                  <a:gd name="T5" fmla="*/ 85 h 7"/>
                  <a:gd name="T6" fmla="*/ 16 w 2"/>
                  <a:gd name="T7" fmla="*/ 73 h 7"/>
                  <a:gd name="T8" fmla="*/ 8 w 2"/>
                  <a:gd name="T9" fmla="*/ 48 h 7"/>
                  <a:gd name="T10" fmla="*/ 8 w 2"/>
                  <a:gd name="T11" fmla="*/ 48 h 7"/>
                  <a:gd name="T12" fmla="*/ 0 w 2"/>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7">
                    <a:moveTo>
                      <a:pt x="0" y="0"/>
                    </a:moveTo>
                    <a:cubicBezTo>
                      <a:pt x="0" y="2"/>
                      <a:pt x="0" y="3"/>
                      <a:pt x="0" y="5"/>
                    </a:cubicBezTo>
                    <a:cubicBezTo>
                      <a:pt x="0" y="6"/>
                      <a:pt x="1" y="7"/>
                      <a:pt x="2" y="7"/>
                    </a:cubicBezTo>
                    <a:cubicBezTo>
                      <a:pt x="2" y="7"/>
                      <a:pt x="2" y="6"/>
                      <a:pt x="2" y="6"/>
                    </a:cubicBezTo>
                    <a:cubicBezTo>
                      <a:pt x="1" y="5"/>
                      <a:pt x="1" y="4"/>
                      <a:pt x="1" y="4"/>
                    </a:cubicBezTo>
                    <a:cubicBezTo>
                      <a:pt x="1" y="4"/>
                      <a:pt x="1" y="4"/>
                      <a:pt x="1" y="4"/>
                    </a:cubicBezTo>
                    <a:cubicBezTo>
                      <a:pt x="1" y="2"/>
                      <a:pt x="1" y="1"/>
                      <a:pt x="0" y="0"/>
                    </a:cubicBezTo>
                  </a:path>
                </a:pathLst>
              </a:custGeom>
              <a:solidFill>
                <a:srgbClr val="C7DD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2" name="Freeform 568">
                <a:extLst>
                  <a:ext uri="{FF2B5EF4-FFF2-40B4-BE49-F238E27FC236}">
                    <a16:creationId xmlns:a16="http://schemas.microsoft.com/office/drawing/2014/main" id="{A6F2F3CE-1CB0-9E6B-AD7C-76CE6581F996}"/>
                  </a:ext>
                </a:extLst>
              </p:cNvPr>
              <p:cNvSpPr>
                <a:spLocks/>
              </p:cNvSpPr>
              <p:nvPr/>
            </p:nvSpPr>
            <p:spPr bwMode="auto">
              <a:xfrm>
                <a:off x="3842" y="1745"/>
                <a:ext cx="6" cy="13"/>
              </a:xfrm>
              <a:custGeom>
                <a:avLst/>
                <a:gdLst>
                  <a:gd name="T0" fmla="*/ 8 w 3"/>
                  <a:gd name="T1" fmla="*/ 0 h 6"/>
                  <a:gd name="T2" fmla="*/ 0 w 3"/>
                  <a:gd name="T3" fmla="*/ 9 h 6"/>
                  <a:gd name="T4" fmla="*/ 0 w 3"/>
                  <a:gd name="T5" fmla="*/ 9 h 6"/>
                  <a:gd name="T6" fmla="*/ 0 w 3"/>
                  <a:gd name="T7" fmla="*/ 33 h 6"/>
                  <a:gd name="T8" fmla="*/ 8 w 3"/>
                  <a:gd name="T9" fmla="*/ 52 h 6"/>
                  <a:gd name="T10" fmla="*/ 8 w 3"/>
                  <a:gd name="T11" fmla="*/ 61 h 6"/>
                  <a:gd name="T12" fmla="*/ 8 w 3"/>
                  <a:gd name="T13" fmla="*/ 61 h 6"/>
                  <a:gd name="T14" fmla="*/ 8 w 3"/>
                  <a:gd name="T15" fmla="*/ 61 h 6"/>
                  <a:gd name="T16" fmla="*/ 24 w 3"/>
                  <a:gd name="T17" fmla="*/ 52 h 6"/>
                  <a:gd name="T18" fmla="*/ 16 w 3"/>
                  <a:gd name="T19" fmla="*/ 9 h 6"/>
                  <a:gd name="T20" fmla="*/ 16 w 3"/>
                  <a:gd name="T21" fmla="*/ 9 h 6"/>
                  <a:gd name="T22" fmla="*/ 8 w 3"/>
                  <a:gd name="T23" fmla="*/ 0 h 6"/>
                  <a:gd name="T24" fmla="*/ 8 w 3"/>
                  <a:gd name="T25" fmla="*/ 0 h 6"/>
                  <a:gd name="T26" fmla="*/ 8 w 3"/>
                  <a:gd name="T27" fmla="*/ 0 h 6"/>
                  <a:gd name="T28" fmla="*/ 8 w 3"/>
                  <a:gd name="T29" fmla="*/ 0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6">
                    <a:moveTo>
                      <a:pt x="1" y="0"/>
                    </a:moveTo>
                    <a:cubicBezTo>
                      <a:pt x="1" y="0"/>
                      <a:pt x="0" y="0"/>
                      <a:pt x="0" y="1"/>
                    </a:cubicBezTo>
                    <a:cubicBezTo>
                      <a:pt x="0" y="1"/>
                      <a:pt x="0" y="1"/>
                      <a:pt x="0" y="1"/>
                    </a:cubicBezTo>
                    <a:cubicBezTo>
                      <a:pt x="0" y="2"/>
                      <a:pt x="0" y="2"/>
                      <a:pt x="0" y="3"/>
                    </a:cubicBezTo>
                    <a:cubicBezTo>
                      <a:pt x="0" y="3"/>
                      <a:pt x="0" y="4"/>
                      <a:pt x="1" y="5"/>
                    </a:cubicBezTo>
                    <a:cubicBezTo>
                      <a:pt x="1" y="5"/>
                      <a:pt x="1" y="6"/>
                      <a:pt x="1" y="6"/>
                    </a:cubicBezTo>
                    <a:cubicBezTo>
                      <a:pt x="1" y="6"/>
                      <a:pt x="1" y="6"/>
                      <a:pt x="1" y="6"/>
                    </a:cubicBezTo>
                    <a:cubicBezTo>
                      <a:pt x="1" y="6"/>
                      <a:pt x="1" y="6"/>
                      <a:pt x="1" y="6"/>
                    </a:cubicBezTo>
                    <a:cubicBezTo>
                      <a:pt x="2" y="6"/>
                      <a:pt x="2" y="6"/>
                      <a:pt x="3" y="5"/>
                    </a:cubicBezTo>
                    <a:cubicBezTo>
                      <a:pt x="2" y="4"/>
                      <a:pt x="2" y="2"/>
                      <a:pt x="2" y="1"/>
                    </a:cubicBezTo>
                    <a:cubicBezTo>
                      <a:pt x="2" y="1"/>
                      <a:pt x="2" y="1"/>
                      <a:pt x="2" y="1"/>
                    </a:cubicBezTo>
                    <a:cubicBezTo>
                      <a:pt x="2" y="0"/>
                      <a:pt x="2" y="0"/>
                      <a:pt x="1" y="0"/>
                    </a:cubicBezTo>
                    <a:cubicBezTo>
                      <a:pt x="1" y="0"/>
                      <a:pt x="1" y="0"/>
                      <a:pt x="1" y="0"/>
                    </a:cubicBezTo>
                    <a:cubicBezTo>
                      <a:pt x="1" y="0"/>
                      <a:pt x="1" y="0"/>
                      <a:pt x="1" y="0"/>
                    </a:cubicBezTo>
                    <a:cubicBezTo>
                      <a:pt x="1" y="0"/>
                      <a:pt x="1" y="0"/>
                      <a:pt x="1" y="0"/>
                    </a:cubicBezTo>
                  </a:path>
                </a:pathLst>
              </a:custGeom>
              <a:solidFill>
                <a:srgbClr val="F4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3" name="Freeform 569">
                <a:extLst>
                  <a:ext uri="{FF2B5EF4-FFF2-40B4-BE49-F238E27FC236}">
                    <a16:creationId xmlns:a16="http://schemas.microsoft.com/office/drawing/2014/main" id="{D6B81D67-6C4C-4C1F-6490-C1E9598BE1F3}"/>
                  </a:ext>
                </a:extLst>
              </p:cNvPr>
              <p:cNvSpPr>
                <a:spLocks/>
              </p:cNvSpPr>
              <p:nvPr/>
            </p:nvSpPr>
            <p:spPr bwMode="auto">
              <a:xfrm>
                <a:off x="3926" y="1783"/>
                <a:ext cx="15" cy="31"/>
              </a:xfrm>
              <a:custGeom>
                <a:avLst/>
                <a:gdLst>
                  <a:gd name="T0" fmla="*/ 9 w 7"/>
                  <a:gd name="T1" fmla="*/ 35 h 14"/>
                  <a:gd name="T2" fmla="*/ 9 w 7"/>
                  <a:gd name="T3" fmla="*/ 53 h 14"/>
                  <a:gd name="T4" fmla="*/ 19 w 7"/>
                  <a:gd name="T5" fmla="*/ 97 h 14"/>
                  <a:gd name="T6" fmla="*/ 28 w 7"/>
                  <a:gd name="T7" fmla="*/ 117 h 14"/>
                  <a:gd name="T8" fmla="*/ 28 w 7"/>
                  <a:gd name="T9" fmla="*/ 142 h 14"/>
                  <a:gd name="T10" fmla="*/ 60 w 7"/>
                  <a:gd name="T11" fmla="*/ 153 h 14"/>
                  <a:gd name="T12" fmla="*/ 69 w 7"/>
                  <a:gd name="T13" fmla="*/ 117 h 14"/>
                  <a:gd name="T14" fmla="*/ 69 w 7"/>
                  <a:gd name="T15" fmla="*/ 117 h 14"/>
                  <a:gd name="T16" fmla="*/ 60 w 7"/>
                  <a:gd name="T17" fmla="*/ 64 h 14"/>
                  <a:gd name="T18" fmla="*/ 51 w 7"/>
                  <a:gd name="T19" fmla="*/ 44 h 14"/>
                  <a:gd name="T20" fmla="*/ 41 w 7"/>
                  <a:gd name="T21" fmla="*/ 9 h 14"/>
                  <a:gd name="T22" fmla="*/ 19 w 7"/>
                  <a:gd name="T23" fmla="*/ 0 h 14"/>
                  <a:gd name="T24" fmla="*/ 9 w 7"/>
                  <a:gd name="T25" fmla="*/ 35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4">
                    <a:moveTo>
                      <a:pt x="1" y="3"/>
                    </a:moveTo>
                    <a:cubicBezTo>
                      <a:pt x="1" y="3"/>
                      <a:pt x="1" y="4"/>
                      <a:pt x="1" y="5"/>
                    </a:cubicBezTo>
                    <a:cubicBezTo>
                      <a:pt x="1" y="6"/>
                      <a:pt x="2" y="8"/>
                      <a:pt x="2" y="9"/>
                    </a:cubicBezTo>
                    <a:cubicBezTo>
                      <a:pt x="2" y="10"/>
                      <a:pt x="2" y="10"/>
                      <a:pt x="3" y="11"/>
                    </a:cubicBezTo>
                    <a:cubicBezTo>
                      <a:pt x="3" y="12"/>
                      <a:pt x="3" y="12"/>
                      <a:pt x="3" y="13"/>
                    </a:cubicBezTo>
                    <a:cubicBezTo>
                      <a:pt x="4" y="14"/>
                      <a:pt x="5" y="14"/>
                      <a:pt x="6" y="14"/>
                    </a:cubicBezTo>
                    <a:cubicBezTo>
                      <a:pt x="7" y="13"/>
                      <a:pt x="7" y="12"/>
                      <a:pt x="7" y="11"/>
                    </a:cubicBezTo>
                    <a:cubicBezTo>
                      <a:pt x="7" y="11"/>
                      <a:pt x="7" y="11"/>
                      <a:pt x="7" y="11"/>
                    </a:cubicBezTo>
                    <a:cubicBezTo>
                      <a:pt x="6" y="10"/>
                      <a:pt x="6" y="8"/>
                      <a:pt x="6" y="6"/>
                    </a:cubicBezTo>
                    <a:cubicBezTo>
                      <a:pt x="5" y="5"/>
                      <a:pt x="5" y="4"/>
                      <a:pt x="5" y="4"/>
                    </a:cubicBezTo>
                    <a:cubicBezTo>
                      <a:pt x="5" y="3"/>
                      <a:pt x="5" y="2"/>
                      <a:pt x="4" y="1"/>
                    </a:cubicBezTo>
                    <a:cubicBezTo>
                      <a:pt x="4" y="0"/>
                      <a:pt x="3" y="0"/>
                      <a:pt x="2" y="0"/>
                    </a:cubicBezTo>
                    <a:cubicBezTo>
                      <a:pt x="1" y="1"/>
                      <a:pt x="0" y="2"/>
                      <a:pt x="1" y="3"/>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4" name="Freeform 570">
                <a:extLst>
                  <a:ext uri="{FF2B5EF4-FFF2-40B4-BE49-F238E27FC236}">
                    <a16:creationId xmlns:a16="http://schemas.microsoft.com/office/drawing/2014/main" id="{53B2EC2C-91E0-BC88-ECBA-AE85D992C090}"/>
                  </a:ext>
                </a:extLst>
              </p:cNvPr>
              <p:cNvSpPr>
                <a:spLocks/>
              </p:cNvSpPr>
              <p:nvPr/>
            </p:nvSpPr>
            <p:spPr bwMode="auto">
              <a:xfrm>
                <a:off x="3762" y="1828"/>
                <a:ext cx="90" cy="31"/>
              </a:xfrm>
              <a:custGeom>
                <a:avLst/>
                <a:gdLst>
                  <a:gd name="T0" fmla="*/ 44 w 43"/>
                  <a:gd name="T1" fmla="*/ 78 h 14"/>
                  <a:gd name="T2" fmla="*/ 36 w 43"/>
                  <a:gd name="T3" fmla="*/ 78 h 14"/>
                  <a:gd name="T4" fmla="*/ 27 w 43"/>
                  <a:gd name="T5" fmla="*/ 97 h 14"/>
                  <a:gd name="T6" fmla="*/ 44 w 43"/>
                  <a:gd name="T7" fmla="*/ 109 h 14"/>
                  <a:gd name="T8" fmla="*/ 128 w 43"/>
                  <a:gd name="T9" fmla="*/ 53 h 14"/>
                  <a:gd name="T10" fmla="*/ 220 w 43"/>
                  <a:gd name="T11" fmla="*/ 44 h 14"/>
                  <a:gd name="T12" fmla="*/ 228 w 43"/>
                  <a:gd name="T13" fmla="*/ 44 h 14"/>
                  <a:gd name="T14" fmla="*/ 276 w 43"/>
                  <a:gd name="T15" fmla="*/ 53 h 14"/>
                  <a:gd name="T16" fmla="*/ 312 w 43"/>
                  <a:gd name="T17" fmla="*/ 64 h 14"/>
                  <a:gd name="T18" fmla="*/ 312 w 43"/>
                  <a:gd name="T19" fmla="*/ 64 h 14"/>
                  <a:gd name="T20" fmla="*/ 312 w 43"/>
                  <a:gd name="T21" fmla="*/ 64 h 14"/>
                  <a:gd name="T22" fmla="*/ 360 w 43"/>
                  <a:gd name="T23" fmla="*/ 133 h 14"/>
                  <a:gd name="T24" fmla="*/ 377 w 43"/>
                  <a:gd name="T25" fmla="*/ 153 h 14"/>
                  <a:gd name="T26" fmla="*/ 393 w 43"/>
                  <a:gd name="T27" fmla="*/ 117 h 14"/>
                  <a:gd name="T28" fmla="*/ 393 w 43"/>
                  <a:gd name="T29" fmla="*/ 109 h 14"/>
                  <a:gd name="T30" fmla="*/ 368 w 43"/>
                  <a:gd name="T31" fmla="*/ 89 h 14"/>
                  <a:gd name="T32" fmla="*/ 360 w 43"/>
                  <a:gd name="T33" fmla="*/ 109 h 14"/>
                  <a:gd name="T34" fmla="*/ 377 w 43"/>
                  <a:gd name="T35" fmla="*/ 109 h 14"/>
                  <a:gd name="T36" fmla="*/ 385 w 43"/>
                  <a:gd name="T37" fmla="*/ 97 h 14"/>
                  <a:gd name="T38" fmla="*/ 329 w 43"/>
                  <a:gd name="T39" fmla="*/ 35 h 14"/>
                  <a:gd name="T40" fmla="*/ 320 w 43"/>
                  <a:gd name="T41" fmla="*/ 53 h 14"/>
                  <a:gd name="T42" fmla="*/ 329 w 43"/>
                  <a:gd name="T43" fmla="*/ 35 h 14"/>
                  <a:gd name="T44" fmla="*/ 285 w 43"/>
                  <a:gd name="T45" fmla="*/ 9 h 14"/>
                  <a:gd name="T46" fmla="*/ 237 w 43"/>
                  <a:gd name="T47" fmla="*/ 0 h 14"/>
                  <a:gd name="T48" fmla="*/ 220 w 43"/>
                  <a:gd name="T49" fmla="*/ 0 h 14"/>
                  <a:gd name="T50" fmla="*/ 128 w 43"/>
                  <a:gd name="T51" fmla="*/ 9 h 14"/>
                  <a:gd name="T52" fmla="*/ 17 w 43"/>
                  <a:gd name="T53" fmla="*/ 89 h 14"/>
                  <a:gd name="T54" fmla="*/ 0 w 43"/>
                  <a:gd name="T55" fmla="*/ 109 h 14"/>
                  <a:gd name="T56" fmla="*/ 17 w 43"/>
                  <a:gd name="T57" fmla="*/ 117 h 14"/>
                  <a:gd name="T58" fmla="*/ 27 w 43"/>
                  <a:gd name="T59" fmla="*/ 117 h 14"/>
                  <a:gd name="T60" fmla="*/ 44 w 43"/>
                  <a:gd name="T61" fmla="*/ 78 h 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3" h="14">
                    <a:moveTo>
                      <a:pt x="5" y="7"/>
                    </a:moveTo>
                    <a:cubicBezTo>
                      <a:pt x="4" y="7"/>
                      <a:pt x="4" y="7"/>
                      <a:pt x="4" y="7"/>
                    </a:cubicBezTo>
                    <a:cubicBezTo>
                      <a:pt x="3" y="9"/>
                      <a:pt x="3" y="9"/>
                      <a:pt x="3" y="9"/>
                    </a:cubicBezTo>
                    <a:cubicBezTo>
                      <a:pt x="5" y="10"/>
                      <a:pt x="5" y="10"/>
                      <a:pt x="5" y="10"/>
                    </a:cubicBezTo>
                    <a:cubicBezTo>
                      <a:pt x="7" y="7"/>
                      <a:pt x="11" y="5"/>
                      <a:pt x="14" y="5"/>
                    </a:cubicBezTo>
                    <a:cubicBezTo>
                      <a:pt x="17" y="4"/>
                      <a:pt x="21" y="4"/>
                      <a:pt x="24" y="4"/>
                    </a:cubicBezTo>
                    <a:cubicBezTo>
                      <a:pt x="25" y="4"/>
                      <a:pt x="25" y="4"/>
                      <a:pt x="25" y="4"/>
                    </a:cubicBezTo>
                    <a:cubicBezTo>
                      <a:pt x="27" y="4"/>
                      <a:pt x="29" y="5"/>
                      <a:pt x="30" y="5"/>
                    </a:cubicBezTo>
                    <a:cubicBezTo>
                      <a:pt x="32" y="5"/>
                      <a:pt x="33" y="6"/>
                      <a:pt x="34" y="6"/>
                    </a:cubicBezTo>
                    <a:cubicBezTo>
                      <a:pt x="34" y="6"/>
                      <a:pt x="34" y="6"/>
                      <a:pt x="34" y="6"/>
                    </a:cubicBezTo>
                    <a:cubicBezTo>
                      <a:pt x="34" y="6"/>
                      <a:pt x="34" y="6"/>
                      <a:pt x="34" y="6"/>
                    </a:cubicBezTo>
                    <a:cubicBezTo>
                      <a:pt x="36" y="8"/>
                      <a:pt x="38" y="10"/>
                      <a:pt x="39" y="12"/>
                    </a:cubicBezTo>
                    <a:cubicBezTo>
                      <a:pt x="41" y="14"/>
                      <a:pt x="41" y="14"/>
                      <a:pt x="41" y="14"/>
                    </a:cubicBezTo>
                    <a:cubicBezTo>
                      <a:pt x="43" y="11"/>
                      <a:pt x="43" y="11"/>
                      <a:pt x="43" y="11"/>
                    </a:cubicBezTo>
                    <a:cubicBezTo>
                      <a:pt x="43" y="10"/>
                      <a:pt x="43" y="10"/>
                      <a:pt x="43" y="10"/>
                    </a:cubicBezTo>
                    <a:cubicBezTo>
                      <a:pt x="40" y="8"/>
                      <a:pt x="40" y="8"/>
                      <a:pt x="40" y="8"/>
                    </a:cubicBezTo>
                    <a:cubicBezTo>
                      <a:pt x="39" y="10"/>
                      <a:pt x="39" y="10"/>
                      <a:pt x="39" y="10"/>
                    </a:cubicBezTo>
                    <a:cubicBezTo>
                      <a:pt x="41" y="10"/>
                      <a:pt x="41" y="10"/>
                      <a:pt x="41" y="10"/>
                    </a:cubicBezTo>
                    <a:cubicBezTo>
                      <a:pt x="42" y="9"/>
                      <a:pt x="42" y="9"/>
                      <a:pt x="42" y="9"/>
                    </a:cubicBezTo>
                    <a:cubicBezTo>
                      <a:pt x="41" y="7"/>
                      <a:pt x="39" y="5"/>
                      <a:pt x="36" y="3"/>
                    </a:cubicBezTo>
                    <a:cubicBezTo>
                      <a:pt x="35" y="5"/>
                      <a:pt x="35" y="5"/>
                      <a:pt x="35" y="5"/>
                    </a:cubicBezTo>
                    <a:cubicBezTo>
                      <a:pt x="36" y="3"/>
                      <a:pt x="36" y="3"/>
                      <a:pt x="36" y="3"/>
                    </a:cubicBezTo>
                    <a:cubicBezTo>
                      <a:pt x="35" y="2"/>
                      <a:pt x="33" y="1"/>
                      <a:pt x="31" y="1"/>
                    </a:cubicBezTo>
                    <a:cubicBezTo>
                      <a:pt x="29" y="1"/>
                      <a:pt x="28" y="0"/>
                      <a:pt x="26" y="0"/>
                    </a:cubicBezTo>
                    <a:cubicBezTo>
                      <a:pt x="26" y="0"/>
                      <a:pt x="25" y="0"/>
                      <a:pt x="24" y="0"/>
                    </a:cubicBezTo>
                    <a:cubicBezTo>
                      <a:pt x="21" y="0"/>
                      <a:pt x="17" y="0"/>
                      <a:pt x="14" y="1"/>
                    </a:cubicBezTo>
                    <a:cubicBezTo>
                      <a:pt x="9" y="1"/>
                      <a:pt x="4" y="4"/>
                      <a:pt x="2" y="8"/>
                    </a:cubicBezTo>
                    <a:cubicBezTo>
                      <a:pt x="0" y="10"/>
                      <a:pt x="0" y="10"/>
                      <a:pt x="0" y="10"/>
                    </a:cubicBezTo>
                    <a:cubicBezTo>
                      <a:pt x="2" y="11"/>
                      <a:pt x="2" y="11"/>
                      <a:pt x="2" y="11"/>
                    </a:cubicBezTo>
                    <a:cubicBezTo>
                      <a:pt x="3" y="11"/>
                      <a:pt x="3" y="11"/>
                      <a:pt x="3" y="11"/>
                    </a:cubicBezTo>
                    <a:cubicBezTo>
                      <a:pt x="5" y="7"/>
                      <a:pt x="5" y="7"/>
                      <a:pt x="5" y="7"/>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5" name="Oval 324">
                <a:extLst>
                  <a:ext uri="{FF2B5EF4-FFF2-40B4-BE49-F238E27FC236}">
                    <a16:creationId xmlns:a16="http://schemas.microsoft.com/office/drawing/2014/main" id="{D8B4BD6C-5ED9-29D0-82CB-A7A98705D64F}"/>
                  </a:ext>
                </a:extLst>
              </p:cNvPr>
              <p:cNvSpPr>
                <a:spLocks noChangeArrowheads="1"/>
              </p:cNvSpPr>
              <p:nvPr/>
            </p:nvSpPr>
            <p:spPr bwMode="auto">
              <a:xfrm>
                <a:off x="3766" y="1568"/>
                <a:ext cx="76" cy="20"/>
              </a:xfrm>
              <a:prstGeom prst="ellipse">
                <a:avLst/>
              </a:prstGeom>
              <a:solidFill>
                <a:srgbClr val="D6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26" name="Oval 325">
                <a:extLst>
                  <a:ext uri="{FF2B5EF4-FFF2-40B4-BE49-F238E27FC236}">
                    <a16:creationId xmlns:a16="http://schemas.microsoft.com/office/drawing/2014/main" id="{AF9A8AB8-7A8C-E4F5-14AE-E33966E724BB}"/>
                  </a:ext>
                </a:extLst>
              </p:cNvPr>
              <p:cNvSpPr>
                <a:spLocks noChangeArrowheads="1"/>
              </p:cNvSpPr>
              <p:nvPr/>
            </p:nvSpPr>
            <p:spPr bwMode="auto">
              <a:xfrm>
                <a:off x="3777" y="1572"/>
                <a:ext cx="57" cy="12"/>
              </a:xfrm>
              <a:prstGeom prst="ellipse">
                <a:avLst/>
              </a:prstGeom>
              <a:solidFill>
                <a:srgbClr val="4783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27" name="Freeform 573">
                <a:extLst>
                  <a:ext uri="{FF2B5EF4-FFF2-40B4-BE49-F238E27FC236}">
                    <a16:creationId xmlns:a16="http://schemas.microsoft.com/office/drawing/2014/main" id="{3B1DB971-AADF-419F-EFB7-1C92EDFFFE6F}"/>
                  </a:ext>
                </a:extLst>
              </p:cNvPr>
              <p:cNvSpPr>
                <a:spLocks/>
              </p:cNvSpPr>
              <p:nvPr/>
            </p:nvSpPr>
            <p:spPr bwMode="auto">
              <a:xfrm>
                <a:off x="3777" y="1572"/>
                <a:ext cx="57" cy="9"/>
              </a:xfrm>
              <a:custGeom>
                <a:avLst/>
                <a:gdLst>
                  <a:gd name="T0" fmla="*/ 8 w 27"/>
                  <a:gd name="T1" fmla="*/ 45 h 4"/>
                  <a:gd name="T2" fmla="*/ 120 w 27"/>
                  <a:gd name="T3" fmla="*/ 36 h 4"/>
                  <a:gd name="T4" fmla="*/ 245 w 27"/>
                  <a:gd name="T5" fmla="*/ 45 h 4"/>
                  <a:gd name="T6" fmla="*/ 253 w 27"/>
                  <a:gd name="T7" fmla="*/ 36 h 4"/>
                  <a:gd name="T8" fmla="*/ 120 w 27"/>
                  <a:gd name="T9" fmla="*/ 0 h 4"/>
                  <a:gd name="T10" fmla="*/ 0 w 27"/>
                  <a:gd name="T11" fmla="*/ 36 h 4"/>
                  <a:gd name="T12" fmla="*/ 8 w 27"/>
                  <a:gd name="T13" fmla="*/ 45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
                    <a:moveTo>
                      <a:pt x="1" y="4"/>
                    </a:moveTo>
                    <a:cubicBezTo>
                      <a:pt x="3" y="3"/>
                      <a:pt x="8" y="3"/>
                      <a:pt x="13" y="3"/>
                    </a:cubicBezTo>
                    <a:cubicBezTo>
                      <a:pt x="19" y="3"/>
                      <a:pt x="23" y="3"/>
                      <a:pt x="26" y="4"/>
                    </a:cubicBezTo>
                    <a:cubicBezTo>
                      <a:pt x="27" y="4"/>
                      <a:pt x="27" y="3"/>
                      <a:pt x="27" y="3"/>
                    </a:cubicBezTo>
                    <a:cubicBezTo>
                      <a:pt x="27" y="1"/>
                      <a:pt x="21" y="0"/>
                      <a:pt x="13" y="0"/>
                    </a:cubicBezTo>
                    <a:cubicBezTo>
                      <a:pt x="6" y="0"/>
                      <a:pt x="0" y="1"/>
                      <a:pt x="0" y="3"/>
                    </a:cubicBezTo>
                    <a:cubicBezTo>
                      <a:pt x="0" y="3"/>
                      <a:pt x="0" y="4"/>
                      <a:pt x="1" y="4"/>
                    </a:cubicBezTo>
                    <a:close/>
                  </a:path>
                </a:pathLst>
              </a:custGeom>
              <a:solidFill>
                <a:srgbClr val="6FA9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8" name="Freeform 574">
                <a:extLst>
                  <a:ext uri="{FF2B5EF4-FFF2-40B4-BE49-F238E27FC236}">
                    <a16:creationId xmlns:a16="http://schemas.microsoft.com/office/drawing/2014/main" id="{DDC4C3DE-EAAC-3DDB-9575-3319554559A3}"/>
                  </a:ext>
                </a:extLst>
              </p:cNvPr>
              <p:cNvSpPr>
                <a:spLocks/>
              </p:cNvSpPr>
              <p:nvPr/>
            </p:nvSpPr>
            <p:spPr bwMode="auto">
              <a:xfrm>
                <a:off x="4056" y="1787"/>
                <a:ext cx="11" cy="23"/>
              </a:xfrm>
              <a:custGeom>
                <a:avLst/>
                <a:gdLst>
                  <a:gd name="T0" fmla="*/ 9 w 5"/>
                  <a:gd name="T1" fmla="*/ 0 h 10"/>
                  <a:gd name="T2" fmla="*/ 0 w 5"/>
                  <a:gd name="T3" fmla="*/ 74 h 10"/>
                  <a:gd name="T4" fmla="*/ 0 w 5"/>
                  <a:gd name="T5" fmla="*/ 110 h 10"/>
                  <a:gd name="T6" fmla="*/ 44 w 5"/>
                  <a:gd name="T7" fmla="*/ 122 h 10"/>
                  <a:gd name="T8" fmla="*/ 44 w 5"/>
                  <a:gd name="T9" fmla="*/ 74 h 10"/>
                  <a:gd name="T10" fmla="*/ 53 w 5"/>
                  <a:gd name="T11" fmla="*/ 0 h 10"/>
                  <a:gd name="T12" fmla="*/ 9 w 5"/>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0">
                    <a:moveTo>
                      <a:pt x="1" y="0"/>
                    </a:moveTo>
                    <a:cubicBezTo>
                      <a:pt x="1" y="1"/>
                      <a:pt x="1" y="4"/>
                      <a:pt x="0" y="6"/>
                    </a:cubicBezTo>
                    <a:cubicBezTo>
                      <a:pt x="0" y="8"/>
                      <a:pt x="0" y="9"/>
                      <a:pt x="0" y="9"/>
                    </a:cubicBezTo>
                    <a:cubicBezTo>
                      <a:pt x="4" y="10"/>
                      <a:pt x="4" y="10"/>
                      <a:pt x="4" y="10"/>
                    </a:cubicBezTo>
                    <a:cubicBezTo>
                      <a:pt x="4" y="10"/>
                      <a:pt x="4" y="8"/>
                      <a:pt x="4" y="6"/>
                    </a:cubicBezTo>
                    <a:cubicBezTo>
                      <a:pt x="5" y="4"/>
                      <a:pt x="5" y="2"/>
                      <a:pt x="5" y="0"/>
                    </a:cubicBezTo>
                    <a:cubicBezTo>
                      <a:pt x="1" y="0"/>
                      <a:pt x="1" y="0"/>
                      <a:pt x="1" y="0"/>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9" name="Freeform 575">
                <a:extLst>
                  <a:ext uri="{FF2B5EF4-FFF2-40B4-BE49-F238E27FC236}">
                    <a16:creationId xmlns:a16="http://schemas.microsoft.com/office/drawing/2014/main" id="{2FAE2CC6-4C30-17F7-BE10-C0A9B2B482C2}"/>
                  </a:ext>
                </a:extLst>
              </p:cNvPr>
              <p:cNvSpPr>
                <a:spLocks/>
              </p:cNvSpPr>
              <p:nvPr/>
            </p:nvSpPr>
            <p:spPr bwMode="auto">
              <a:xfrm>
                <a:off x="4029" y="1787"/>
                <a:ext cx="31" cy="20"/>
              </a:xfrm>
              <a:custGeom>
                <a:avLst/>
                <a:gdLst>
                  <a:gd name="T0" fmla="*/ 25 w 15"/>
                  <a:gd name="T1" fmla="*/ 98 h 9"/>
                  <a:gd name="T2" fmla="*/ 35 w 15"/>
                  <a:gd name="T3" fmla="*/ 89 h 9"/>
                  <a:gd name="T4" fmla="*/ 132 w 15"/>
                  <a:gd name="T5" fmla="*/ 44 h 9"/>
                  <a:gd name="T6" fmla="*/ 132 w 15"/>
                  <a:gd name="T7" fmla="*/ 44 h 9"/>
                  <a:gd name="T8" fmla="*/ 132 w 15"/>
                  <a:gd name="T9" fmla="*/ 0 h 9"/>
                  <a:gd name="T10" fmla="*/ 132 w 15"/>
                  <a:gd name="T11" fmla="*/ 0 h 9"/>
                  <a:gd name="T12" fmla="*/ 43 w 15"/>
                  <a:gd name="T13" fmla="*/ 20 h 9"/>
                  <a:gd name="T14" fmla="*/ 17 w 15"/>
                  <a:gd name="T15" fmla="*/ 44 h 9"/>
                  <a:gd name="T16" fmla="*/ 0 w 15"/>
                  <a:gd name="T17" fmla="*/ 64 h 9"/>
                  <a:gd name="T18" fmla="*/ 25 w 15"/>
                  <a:gd name="T19" fmla="*/ 98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9">
                    <a:moveTo>
                      <a:pt x="3" y="9"/>
                    </a:moveTo>
                    <a:cubicBezTo>
                      <a:pt x="3" y="9"/>
                      <a:pt x="3" y="8"/>
                      <a:pt x="4" y="8"/>
                    </a:cubicBezTo>
                    <a:cubicBezTo>
                      <a:pt x="6" y="6"/>
                      <a:pt x="11" y="4"/>
                      <a:pt x="15" y="4"/>
                    </a:cubicBezTo>
                    <a:cubicBezTo>
                      <a:pt x="15" y="4"/>
                      <a:pt x="15" y="4"/>
                      <a:pt x="15" y="4"/>
                    </a:cubicBezTo>
                    <a:cubicBezTo>
                      <a:pt x="15" y="0"/>
                      <a:pt x="15" y="0"/>
                      <a:pt x="15" y="0"/>
                    </a:cubicBezTo>
                    <a:cubicBezTo>
                      <a:pt x="15" y="0"/>
                      <a:pt x="15" y="0"/>
                      <a:pt x="15" y="0"/>
                    </a:cubicBezTo>
                    <a:cubicBezTo>
                      <a:pt x="11" y="0"/>
                      <a:pt x="8" y="1"/>
                      <a:pt x="5" y="2"/>
                    </a:cubicBezTo>
                    <a:cubicBezTo>
                      <a:pt x="4" y="3"/>
                      <a:pt x="3" y="4"/>
                      <a:pt x="2" y="4"/>
                    </a:cubicBezTo>
                    <a:cubicBezTo>
                      <a:pt x="1" y="5"/>
                      <a:pt x="0" y="5"/>
                      <a:pt x="0" y="6"/>
                    </a:cubicBezTo>
                    <a:cubicBezTo>
                      <a:pt x="3" y="9"/>
                      <a:pt x="3" y="9"/>
                      <a:pt x="3" y="9"/>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0" name="Freeform 576">
                <a:extLst>
                  <a:ext uri="{FF2B5EF4-FFF2-40B4-BE49-F238E27FC236}">
                    <a16:creationId xmlns:a16="http://schemas.microsoft.com/office/drawing/2014/main" id="{33572AE1-3A6C-D005-650E-01E93FAB4BB6}"/>
                  </a:ext>
                </a:extLst>
              </p:cNvPr>
              <p:cNvSpPr>
                <a:spLocks/>
              </p:cNvSpPr>
              <p:nvPr/>
            </p:nvSpPr>
            <p:spPr bwMode="auto">
              <a:xfrm>
                <a:off x="3922" y="1713"/>
                <a:ext cx="29" cy="81"/>
              </a:xfrm>
              <a:custGeom>
                <a:avLst/>
                <a:gdLst>
                  <a:gd name="T0" fmla="*/ 64 w 14"/>
                  <a:gd name="T1" fmla="*/ 376 h 36"/>
                  <a:gd name="T2" fmla="*/ 35 w 14"/>
                  <a:gd name="T3" fmla="*/ 207 h 36"/>
                  <a:gd name="T4" fmla="*/ 64 w 14"/>
                  <a:gd name="T5" fmla="*/ 101 h 36"/>
                  <a:gd name="T6" fmla="*/ 108 w 14"/>
                  <a:gd name="T7" fmla="*/ 56 h 36"/>
                  <a:gd name="T8" fmla="*/ 116 w 14"/>
                  <a:gd name="T9" fmla="*/ 25 h 36"/>
                  <a:gd name="T10" fmla="*/ 91 w 14"/>
                  <a:gd name="T11" fmla="*/ 11 h 36"/>
                  <a:gd name="T12" fmla="*/ 35 w 14"/>
                  <a:gd name="T13" fmla="*/ 72 h 36"/>
                  <a:gd name="T14" fmla="*/ 0 w 14"/>
                  <a:gd name="T15" fmla="*/ 207 h 36"/>
                  <a:gd name="T16" fmla="*/ 25 w 14"/>
                  <a:gd name="T17" fmla="*/ 389 h 36"/>
                  <a:gd name="T18" fmla="*/ 44 w 14"/>
                  <a:gd name="T19" fmla="*/ 401 h 36"/>
                  <a:gd name="T20" fmla="*/ 64 w 14"/>
                  <a:gd name="T21" fmla="*/ 376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7" y="33"/>
                    </a:moveTo>
                    <a:cubicBezTo>
                      <a:pt x="5" y="27"/>
                      <a:pt x="4" y="22"/>
                      <a:pt x="4" y="18"/>
                    </a:cubicBezTo>
                    <a:cubicBezTo>
                      <a:pt x="4" y="14"/>
                      <a:pt x="5" y="11"/>
                      <a:pt x="7" y="9"/>
                    </a:cubicBezTo>
                    <a:cubicBezTo>
                      <a:pt x="8" y="7"/>
                      <a:pt x="10" y="6"/>
                      <a:pt x="12" y="5"/>
                    </a:cubicBezTo>
                    <a:cubicBezTo>
                      <a:pt x="13" y="4"/>
                      <a:pt x="14" y="3"/>
                      <a:pt x="13" y="2"/>
                    </a:cubicBezTo>
                    <a:cubicBezTo>
                      <a:pt x="13" y="1"/>
                      <a:pt x="11" y="0"/>
                      <a:pt x="10" y="1"/>
                    </a:cubicBezTo>
                    <a:cubicBezTo>
                      <a:pt x="8" y="2"/>
                      <a:pt x="6" y="4"/>
                      <a:pt x="4" y="6"/>
                    </a:cubicBezTo>
                    <a:cubicBezTo>
                      <a:pt x="2" y="9"/>
                      <a:pt x="0" y="13"/>
                      <a:pt x="0" y="18"/>
                    </a:cubicBezTo>
                    <a:cubicBezTo>
                      <a:pt x="0" y="23"/>
                      <a:pt x="1" y="28"/>
                      <a:pt x="3" y="34"/>
                    </a:cubicBezTo>
                    <a:cubicBezTo>
                      <a:pt x="3" y="35"/>
                      <a:pt x="4" y="36"/>
                      <a:pt x="5" y="35"/>
                    </a:cubicBezTo>
                    <a:cubicBezTo>
                      <a:pt x="6" y="35"/>
                      <a:pt x="7" y="34"/>
                      <a:pt x="7" y="3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1" name="Freeform 577">
                <a:extLst>
                  <a:ext uri="{FF2B5EF4-FFF2-40B4-BE49-F238E27FC236}">
                    <a16:creationId xmlns:a16="http://schemas.microsoft.com/office/drawing/2014/main" id="{8B47EECC-3C76-83BC-5E51-06941D350DDD}"/>
                  </a:ext>
                </a:extLst>
              </p:cNvPr>
              <p:cNvSpPr>
                <a:spLocks/>
              </p:cNvSpPr>
              <p:nvPr/>
            </p:nvSpPr>
            <p:spPr bwMode="auto">
              <a:xfrm>
                <a:off x="3911" y="1805"/>
                <a:ext cx="30" cy="117"/>
              </a:xfrm>
              <a:custGeom>
                <a:avLst/>
                <a:gdLst>
                  <a:gd name="T0" fmla="*/ 41 w 14"/>
                  <a:gd name="T1" fmla="*/ 572 h 52"/>
                  <a:gd name="T2" fmla="*/ 88 w 14"/>
                  <a:gd name="T3" fmla="*/ 173 h 52"/>
                  <a:gd name="T4" fmla="*/ 137 w 14"/>
                  <a:gd name="T5" fmla="*/ 25 h 52"/>
                  <a:gd name="T6" fmla="*/ 120 w 14"/>
                  <a:gd name="T7" fmla="*/ 0 h 52"/>
                  <a:gd name="T8" fmla="*/ 96 w 14"/>
                  <a:gd name="T9" fmla="*/ 11 h 52"/>
                  <a:gd name="T10" fmla="*/ 60 w 14"/>
                  <a:gd name="T11" fmla="*/ 146 h 52"/>
                  <a:gd name="T12" fmla="*/ 0 w 14"/>
                  <a:gd name="T13" fmla="*/ 572 h 52"/>
                  <a:gd name="T14" fmla="*/ 19 w 14"/>
                  <a:gd name="T15" fmla="*/ 592 h 52"/>
                  <a:gd name="T16" fmla="*/ 41 w 14"/>
                  <a:gd name="T17" fmla="*/ 57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4" y="50"/>
                    </a:moveTo>
                    <a:cubicBezTo>
                      <a:pt x="4" y="39"/>
                      <a:pt x="5" y="26"/>
                      <a:pt x="9" y="15"/>
                    </a:cubicBezTo>
                    <a:cubicBezTo>
                      <a:pt x="12" y="9"/>
                      <a:pt x="13" y="5"/>
                      <a:pt x="14" y="2"/>
                    </a:cubicBezTo>
                    <a:cubicBezTo>
                      <a:pt x="14" y="1"/>
                      <a:pt x="13" y="0"/>
                      <a:pt x="12" y="0"/>
                    </a:cubicBezTo>
                    <a:cubicBezTo>
                      <a:pt x="11" y="0"/>
                      <a:pt x="10" y="0"/>
                      <a:pt x="10" y="1"/>
                    </a:cubicBezTo>
                    <a:cubicBezTo>
                      <a:pt x="9" y="4"/>
                      <a:pt x="8" y="8"/>
                      <a:pt x="6" y="13"/>
                    </a:cubicBezTo>
                    <a:cubicBezTo>
                      <a:pt x="1" y="26"/>
                      <a:pt x="0" y="39"/>
                      <a:pt x="0" y="50"/>
                    </a:cubicBezTo>
                    <a:cubicBezTo>
                      <a:pt x="0" y="52"/>
                      <a:pt x="0" y="52"/>
                      <a:pt x="2" y="52"/>
                    </a:cubicBezTo>
                    <a:cubicBezTo>
                      <a:pt x="3" y="52"/>
                      <a:pt x="4" y="52"/>
                      <a:pt x="4" y="50"/>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2" name="Freeform 578">
                <a:extLst>
                  <a:ext uri="{FF2B5EF4-FFF2-40B4-BE49-F238E27FC236}">
                    <a16:creationId xmlns:a16="http://schemas.microsoft.com/office/drawing/2014/main" id="{9911A3DD-DB19-61FF-C0AC-F8AE85281A52}"/>
                  </a:ext>
                </a:extLst>
              </p:cNvPr>
              <p:cNvSpPr>
                <a:spLocks/>
              </p:cNvSpPr>
              <p:nvPr/>
            </p:nvSpPr>
            <p:spPr bwMode="auto">
              <a:xfrm>
                <a:off x="3995" y="1778"/>
                <a:ext cx="122" cy="76"/>
              </a:xfrm>
              <a:custGeom>
                <a:avLst/>
                <a:gdLst>
                  <a:gd name="T0" fmla="*/ 36 w 58"/>
                  <a:gd name="T1" fmla="*/ 360 h 34"/>
                  <a:gd name="T2" fmla="*/ 151 w 58"/>
                  <a:gd name="T3" fmla="*/ 101 h 34"/>
                  <a:gd name="T4" fmla="*/ 305 w 58"/>
                  <a:gd name="T5" fmla="*/ 45 h 34"/>
                  <a:gd name="T6" fmla="*/ 522 w 58"/>
                  <a:gd name="T7" fmla="*/ 65 h 34"/>
                  <a:gd name="T8" fmla="*/ 541 w 58"/>
                  <a:gd name="T9" fmla="*/ 45 h 34"/>
                  <a:gd name="T10" fmla="*/ 522 w 58"/>
                  <a:gd name="T11" fmla="*/ 20 h 34"/>
                  <a:gd name="T12" fmla="*/ 305 w 58"/>
                  <a:gd name="T13" fmla="*/ 0 h 34"/>
                  <a:gd name="T14" fmla="*/ 128 w 58"/>
                  <a:gd name="T15" fmla="*/ 65 h 34"/>
                  <a:gd name="T16" fmla="*/ 0 w 58"/>
                  <a:gd name="T17" fmla="*/ 344 h 34"/>
                  <a:gd name="T18" fmla="*/ 8 w 58"/>
                  <a:gd name="T19" fmla="*/ 369 h 34"/>
                  <a:gd name="T20" fmla="*/ 36 w 58"/>
                  <a:gd name="T21" fmla="*/ 36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34">
                    <a:moveTo>
                      <a:pt x="4" y="32"/>
                    </a:moveTo>
                    <a:cubicBezTo>
                      <a:pt x="7" y="20"/>
                      <a:pt x="11" y="13"/>
                      <a:pt x="16" y="9"/>
                    </a:cubicBezTo>
                    <a:cubicBezTo>
                      <a:pt x="21" y="5"/>
                      <a:pt x="27" y="4"/>
                      <a:pt x="33" y="4"/>
                    </a:cubicBezTo>
                    <a:cubicBezTo>
                      <a:pt x="41" y="4"/>
                      <a:pt x="49" y="6"/>
                      <a:pt x="56" y="6"/>
                    </a:cubicBezTo>
                    <a:cubicBezTo>
                      <a:pt x="57" y="6"/>
                      <a:pt x="58" y="5"/>
                      <a:pt x="58" y="4"/>
                    </a:cubicBezTo>
                    <a:cubicBezTo>
                      <a:pt x="58" y="3"/>
                      <a:pt x="57" y="2"/>
                      <a:pt x="56" y="2"/>
                    </a:cubicBezTo>
                    <a:cubicBezTo>
                      <a:pt x="49" y="2"/>
                      <a:pt x="41" y="0"/>
                      <a:pt x="33" y="0"/>
                    </a:cubicBezTo>
                    <a:cubicBezTo>
                      <a:pt x="26" y="0"/>
                      <a:pt x="19" y="1"/>
                      <a:pt x="14" y="6"/>
                    </a:cubicBezTo>
                    <a:cubicBezTo>
                      <a:pt x="8" y="11"/>
                      <a:pt x="3" y="18"/>
                      <a:pt x="0" y="31"/>
                    </a:cubicBezTo>
                    <a:cubicBezTo>
                      <a:pt x="0" y="32"/>
                      <a:pt x="0" y="33"/>
                      <a:pt x="1" y="33"/>
                    </a:cubicBezTo>
                    <a:cubicBezTo>
                      <a:pt x="2" y="34"/>
                      <a:pt x="4" y="33"/>
                      <a:pt x="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3" name="Freeform 579">
                <a:extLst>
                  <a:ext uri="{FF2B5EF4-FFF2-40B4-BE49-F238E27FC236}">
                    <a16:creationId xmlns:a16="http://schemas.microsoft.com/office/drawing/2014/main" id="{6BFDEF4C-2F21-DB08-EB48-C847BA45AC77}"/>
                  </a:ext>
                </a:extLst>
              </p:cNvPr>
              <p:cNvSpPr>
                <a:spLocks/>
              </p:cNvSpPr>
              <p:nvPr/>
            </p:nvSpPr>
            <p:spPr bwMode="auto">
              <a:xfrm>
                <a:off x="3989" y="1783"/>
                <a:ext cx="130" cy="105"/>
              </a:xfrm>
              <a:custGeom>
                <a:avLst/>
                <a:gdLst>
                  <a:gd name="T0" fmla="*/ 17 w 62"/>
                  <a:gd name="T1" fmla="*/ 525 h 47"/>
                  <a:gd name="T2" fmla="*/ 57 w 62"/>
                  <a:gd name="T3" fmla="*/ 324 h 47"/>
                  <a:gd name="T4" fmla="*/ 185 w 62"/>
                  <a:gd name="T5" fmla="*/ 80 h 47"/>
                  <a:gd name="T6" fmla="*/ 352 w 62"/>
                  <a:gd name="T7" fmla="*/ 20 h 47"/>
                  <a:gd name="T8" fmla="*/ 545 w 62"/>
                  <a:gd name="T9" fmla="*/ 36 h 47"/>
                  <a:gd name="T10" fmla="*/ 562 w 62"/>
                  <a:gd name="T11" fmla="*/ 36 h 47"/>
                  <a:gd name="T12" fmla="*/ 572 w 62"/>
                  <a:gd name="T13" fmla="*/ 20 h 47"/>
                  <a:gd name="T14" fmla="*/ 562 w 62"/>
                  <a:gd name="T15" fmla="*/ 9 h 47"/>
                  <a:gd name="T16" fmla="*/ 545 w 62"/>
                  <a:gd name="T17" fmla="*/ 9 h 47"/>
                  <a:gd name="T18" fmla="*/ 352 w 62"/>
                  <a:gd name="T19" fmla="*/ 0 h 47"/>
                  <a:gd name="T20" fmla="*/ 176 w 62"/>
                  <a:gd name="T21" fmla="*/ 56 h 47"/>
                  <a:gd name="T22" fmla="*/ 36 w 62"/>
                  <a:gd name="T23" fmla="*/ 315 h 47"/>
                  <a:gd name="T24" fmla="*/ 0 w 62"/>
                  <a:gd name="T25" fmla="*/ 514 h 47"/>
                  <a:gd name="T26" fmla="*/ 8 w 62"/>
                  <a:gd name="T27" fmla="*/ 525 h 47"/>
                  <a:gd name="T28" fmla="*/ 17 w 62"/>
                  <a:gd name="T29" fmla="*/ 52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47">
                    <a:moveTo>
                      <a:pt x="2" y="47"/>
                    </a:moveTo>
                    <a:cubicBezTo>
                      <a:pt x="3" y="40"/>
                      <a:pt x="4" y="35"/>
                      <a:pt x="6" y="29"/>
                    </a:cubicBezTo>
                    <a:cubicBezTo>
                      <a:pt x="10" y="17"/>
                      <a:pt x="15" y="11"/>
                      <a:pt x="20" y="7"/>
                    </a:cubicBezTo>
                    <a:cubicBezTo>
                      <a:pt x="26" y="3"/>
                      <a:pt x="32" y="2"/>
                      <a:pt x="38" y="2"/>
                    </a:cubicBezTo>
                    <a:cubicBezTo>
                      <a:pt x="45" y="2"/>
                      <a:pt x="53" y="3"/>
                      <a:pt x="59" y="3"/>
                    </a:cubicBezTo>
                    <a:cubicBezTo>
                      <a:pt x="59" y="3"/>
                      <a:pt x="60" y="3"/>
                      <a:pt x="61" y="3"/>
                    </a:cubicBezTo>
                    <a:cubicBezTo>
                      <a:pt x="61" y="3"/>
                      <a:pt x="62" y="3"/>
                      <a:pt x="62" y="2"/>
                    </a:cubicBezTo>
                    <a:cubicBezTo>
                      <a:pt x="62" y="2"/>
                      <a:pt x="61" y="1"/>
                      <a:pt x="61" y="1"/>
                    </a:cubicBezTo>
                    <a:cubicBezTo>
                      <a:pt x="60" y="1"/>
                      <a:pt x="59" y="1"/>
                      <a:pt x="59" y="1"/>
                    </a:cubicBezTo>
                    <a:cubicBezTo>
                      <a:pt x="53" y="1"/>
                      <a:pt x="45" y="0"/>
                      <a:pt x="38" y="0"/>
                    </a:cubicBezTo>
                    <a:cubicBezTo>
                      <a:pt x="31" y="0"/>
                      <a:pt x="25" y="1"/>
                      <a:pt x="19" y="5"/>
                    </a:cubicBezTo>
                    <a:cubicBezTo>
                      <a:pt x="13" y="9"/>
                      <a:pt x="8" y="16"/>
                      <a:pt x="4" y="28"/>
                    </a:cubicBezTo>
                    <a:cubicBezTo>
                      <a:pt x="2" y="34"/>
                      <a:pt x="1" y="40"/>
                      <a:pt x="0" y="46"/>
                    </a:cubicBezTo>
                    <a:cubicBezTo>
                      <a:pt x="0" y="47"/>
                      <a:pt x="0" y="47"/>
                      <a:pt x="1" y="47"/>
                    </a:cubicBezTo>
                    <a:cubicBezTo>
                      <a:pt x="1" y="47"/>
                      <a:pt x="2" y="47"/>
                      <a:pt x="2" y="47"/>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4" name="Freeform 580">
                <a:extLst>
                  <a:ext uri="{FF2B5EF4-FFF2-40B4-BE49-F238E27FC236}">
                    <a16:creationId xmlns:a16="http://schemas.microsoft.com/office/drawing/2014/main" id="{0256E76F-30A2-B47D-280E-2DA15FBBB223}"/>
                  </a:ext>
                </a:extLst>
              </p:cNvPr>
              <p:cNvSpPr>
                <a:spLocks/>
              </p:cNvSpPr>
              <p:nvPr/>
            </p:nvSpPr>
            <p:spPr bwMode="auto">
              <a:xfrm>
                <a:off x="3930" y="1716"/>
                <a:ext cx="25" cy="78"/>
              </a:xfrm>
              <a:custGeom>
                <a:avLst/>
                <a:gdLst>
                  <a:gd name="T0" fmla="*/ 92 w 12"/>
                  <a:gd name="T1" fmla="*/ 0 h 35"/>
                  <a:gd name="T2" fmla="*/ 0 w 12"/>
                  <a:gd name="T3" fmla="*/ 243 h 35"/>
                  <a:gd name="T4" fmla="*/ 8 w 12"/>
                  <a:gd name="T5" fmla="*/ 388 h 35"/>
                  <a:gd name="T6" fmla="*/ 44 w 12"/>
                  <a:gd name="T7" fmla="*/ 377 h 35"/>
                  <a:gd name="T8" fmla="*/ 35 w 12"/>
                  <a:gd name="T9" fmla="*/ 243 h 35"/>
                  <a:gd name="T10" fmla="*/ 108 w 12"/>
                  <a:gd name="T11" fmla="*/ 36 h 35"/>
                  <a:gd name="T12" fmla="*/ 92 w 12"/>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35">
                    <a:moveTo>
                      <a:pt x="10" y="0"/>
                    </a:moveTo>
                    <a:cubicBezTo>
                      <a:pt x="5" y="2"/>
                      <a:pt x="0" y="9"/>
                      <a:pt x="0" y="22"/>
                    </a:cubicBezTo>
                    <a:cubicBezTo>
                      <a:pt x="0" y="26"/>
                      <a:pt x="0" y="30"/>
                      <a:pt x="1" y="35"/>
                    </a:cubicBezTo>
                    <a:cubicBezTo>
                      <a:pt x="5" y="34"/>
                      <a:pt x="5" y="34"/>
                      <a:pt x="5" y="34"/>
                    </a:cubicBezTo>
                    <a:cubicBezTo>
                      <a:pt x="4" y="29"/>
                      <a:pt x="4" y="25"/>
                      <a:pt x="4" y="22"/>
                    </a:cubicBezTo>
                    <a:cubicBezTo>
                      <a:pt x="4" y="10"/>
                      <a:pt x="8" y="5"/>
                      <a:pt x="12" y="3"/>
                    </a:cubicBezTo>
                    <a:cubicBezTo>
                      <a:pt x="10" y="0"/>
                      <a:pt x="10" y="0"/>
                      <a:pt x="10" y="0"/>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5" name="Freeform 581">
                <a:extLst>
                  <a:ext uri="{FF2B5EF4-FFF2-40B4-BE49-F238E27FC236}">
                    <a16:creationId xmlns:a16="http://schemas.microsoft.com/office/drawing/2014/main" id="{B529F45C-F0E6-A8A6-6DE2-B7782C7A9975}"/>
                  </a:ext>
                </a:extLst>
              </p:cNvPr>
              <p:cNvSpPr>
                <a:spLocks/>
              </p:cNvSpPr>
              <p:nvPr/>
            </p:nvSpPr>
            <p:spPr bwMode="auto">
              <a:xfrm>
                <a:off x="4113" y="1716"/>
                <a:ext cx="17" cy="42"/>
              </a:xfrm>
              <a:custGeom>
                <a:avLst/>
                <a:gdLst>
                  <a:gd name="T0" fmla="*/ 19 w 8"/>
                  <a:gd name="T1" fmla="*/ 44 h 19"/>
                  <a:gd name="T2" fmla="*/ 28 w 8"/>
                  <a:gd name="T3" fmla="*/ 64 h 19"/>
                  <a:gd name="T4" fmla="*/ 40 w 8"/>
                  <a:gd name="T5" fmla="*/ 108 h 19"/>
                  <a:gd name="T6" fmla="*/ 28 w 8"/>
                  <a:gd name="T7" fmla="*/ 153 h 19"/>
                  <a:gd name="T8" fmla="*/ 28 w 8"/>
                  <a:gd name="T9" fmla="*/ 153 h 19"/>
                  <a:gd name="T10" fmla="*/ 19 w 8"/>
                  <a:gd name="T11" fmla="*/ 161 h 19"/>
                  <a:gd name="T12" fmla="*/ 9 w 8"/>
                  <a:gd name="T13" fmla="*/ 186 h 19"/>
                  <a:gd name="T14" fmla="*/ 28 w 8"/>
                  <a:gd name="T15" fmla="*/ 195 h 19"/>
                  <a:gd name="T16" fmla="*/ 60 w 8"/>
                  <a:gd name="T17" fmla="*/ 186 h 19"/>
                  <a:gd name="T18" fmla="*/ 68 w 8"/>
                  <a:gd name="T19" fmla="*/ 153 h 19"/>
                  <a:gd name="T20" fmla="*/ 77 w 8"/>
                  <a:gd name="T21" fmla="*/ 108 h 19"/>
                  <a:gd name="T22" fmla="*/ 68 w 8"/>
                  <a:gd name="T23" fmla="*/ 53 h 19"/>
                  <a:gd name="T24" fmla="*/ 28 w 8"/>
                  <a:gd name="T25" fmla="*/ 0 h 19"/>
                  <a:gd name="T26" fmla="*/ 9 w 8"/>
                  <a:gd name="T27" fmla="*/ 20 h 19"/>
                  <a:gd name="T28" fmla="*/ 19 w 8"/>
                  <a:gd name="T29" fmla="*/ 44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19">
                    <a:moveTo>
                      <a:pt x="2" y="4"/>
                    </a:moveTo>
                    <a:cubicBezTo>
                      <a:pt x="2" y="4"/>
                      <a:pt x="3" y="5"/>
                      <a:pt x="3" y="6"/>
                    </a:cubicBezTo>
                    <a:cubicBezTo>
                      <a:pt x="3" y="7"/>
                      <a:pt x="4" y="9"/>
                      <a:pt x="4" y="10"/>
                    </a:cubicBezTo>
                    <a:cubicBezTo>
                      <a:pt x="4" y="12"/>
                      <a:pt x="3" y="13"/>
                      <a:pt x="3" y="14"/>
                    </a:cubicBezTo>
                    <a:cubicBezTo>
                      <a:pt x="3" y="14"/>
                      <a:pt x="3" y="14"/>
                      <a:pt x="3" y="14"/>
                    </a:cubicBezTo>
                    <a:cubicBezTo>
                      <a:pt x="2" y="15"/>
                      <a:pt x="2" y="15"/>
                      <a:pt x="2" y="15"/>
                    </a:cubicBezTo>
                    <a:cubicBezTo>
                      <a:pt x="1" y="15"/>
                      <a:pt x="1" y="16"/>
                      <a:pt x="1" y="17"/>
                    </a:cubicBezTo>
                    <a:cubicBezTo>
                      <a:pt x="1" y="18"/>
                      <a:pt x="2" y="19"/>
                      <a:pt x="3" y="18"/>
                    </a:cubicBezTo>
                    <a:cubicBezTo>
                      <a:pt x="4" y="18"/>
                      <a:pt x="5" y="18"/>
                      <a:pt x="6" y="17"/>
                    </a:cubicBezTo>
                    <a:cubicBezTo>
                      <a:pt x="6" y="16"/>
                      <a:pt x="7" y="15"/>
                      <a:pt x="7" y="14"/>
                    </a:cubicBezTo>
                    <a:cubicBezTo>
                      <a:pt x="8" y="13"/>
                      <a:pt x="8" y="12"/>
                      <a:pt x="8" y="10"/>
                    </a:cubicBezTo>
                    <a:cubicBezTo>
                      <a:pt x="8" y="8"/>
                      <a:pt x="7" y="6"/>
                      <a:pt x="7" y="5"/>
                    </a:cubicBezTo>
                    <a:cubicBezTo>
                      <a:pt x="6" y="3"/>
                      <a:pt x="5" y="1"/>
                      <a:pt x="3" y="0"/>
                    </a:cubicBezTo>
                    <a:cubicBezTo>
                      <a:pt x="2" y="0"/>
                      <a:pt x="1" y="1"/>
                      <a:pt x="1" y="2"/>
                    </a:cubicBezTo>
                    <a:cubicBezTo>
                      <a:pt x="0" y="3"/>
                      <a:pt x="1" y="4"/>
                      <a:pt x="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6" name="Freeform 582">
                <a:extLst>
                  <a:ext uri="{FF2B5EF4-FFF2-40B4-BE49-F238E27FC236}">
                    <a16:creationId xmlns:a16="http://schemas.microsoft.com/office/drawing/2014/main" id="{3F6BDFCB-6F79-EDF0-D6A7-12A64F63B3E3}"/>
                  </a:ext>
                </a:extLst>
              </p:cNvPr>
              <p:cNvSpPr>
                <a:spLocks/>
              </p:cNvSpPr>
              <p:nvPr/>
            </p:nvSpPr>
            <p:spPr bwMode="auto">
              <a:xfrm>
                <a:off x="3934" y="1781"/>
                <a:ext cx="13" cy="24"/>
              </a:xfrm>
              <a:custGeom>
                <a:avLst/>
                <a:gdLst>
                  <a:gd name="T0" fmla="*/ 9 w 6"/>
                  <a:gd name="T1" fmla="*/ 33 h 11"/>
                  <a:gd name="T2" fmla="*/ 9 w 6"/>
                  <a:gd name="T3" fmla="*/ 44 h 11"/>
                  <a:gd name="T4" fmla="*/ 20 w 6"/>
                  <a:gd name="T5" fmla="*/ 96 h 11"/>
                  <a:gd name="T6" fmla="*/ 20 w 6"/>
                  <a:gd name="T7" fmla="*/ 96 h 11"/>
                  <a:gd name="T8" fmla="*/ 43 w 6"/>
                  <a:gd name="T9" fmla="*/ 113 h 11"/>
                  <a:gd name="T10" fmla="*/ 61 w 6"/>
                  <a:gd name="T11" fmla="*/ 105 h 11"/>
                  <a:gd name="T12" fmla="*/ 61 w 6"/>
                  <a:gd name="T13" fmla="*/ 96 h 11"/>
                  <a:gd name="T14" fmla="*/ 52 w 6"/>
                  <a:gd name="T15" fmla="*/ 44 h 11"/>
                  <a:gd name="T16" fmla="*/ 43 w 6"/>
                  <a:gd name="T17" fmla="*/ 20 h 11"/>
                  <a:gd name="T18" fmla="*/ 20 w 6"/>
                  <a:gd name="T19" fmla="*/ 9 h 11"/>
                  <a:gd name="T20" fmla="*/ 9 w 6"/>
                  <a:gd name="T21" fmla="*/ 3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1">
                    <a:moveTo>
                      <a:pt x="1" y="3"/>
                    </a:moveTo>
                    <a:cubicBezTo>
                      <a:pt x="1" y="3"/>
                      <a:pt x="1" y="3"/>
                      <a:pt x="1" y="4"/>
                    </a:cubicBezTo>
                    <a:cubicBezTo>
                      <a:pt x="1" y="5"/>
                      <a:pt x="2" y="7"/>
                      <a:pt x="2" y="9"/>
                    </a:cubicBezTo>
                    <a:cubicBezTo>
                      <a:pt x="2" y="9"/>
                      <a:pt x="2" y="9"/>
                      <a:pt x="2" y="9"/>
                    </a:cubicBezTo>
                    <a:cubicBezTo>
                      <a:pt x="2" y="10"/>
                      <a:pt x="2" y="11"/>
                      <a:pt x="4" y="11"/>
                    </a:cubicBezTo>
                    <a:cubicBezTo>
                      <a:pt x="5" y="11"/>
                      <a:pt x="6" y="11"/>
                      <a:pt x="6" y="10"/>
                    </a:cubicBezTo>
                    <a:cubicBezTo>
                      <a:pt x="6" y="9"/>
                      <a:pt x="6" y="9"/>
                      <a:pt x="6" y="9"/>
                    </a:cubicBezTo>
                    <a:cubicBezTo>
                      <a:pt x="6" y="7"/>
                      <a:pt x="6" y="5"/>
                      <a:pt x="5" y="4"/>
                    </a:cubicBezTo>
                    <a:cubicBezTo>
                      <a:pt x="5" y="3"/>
                      <a:pt x="4" y="2"/>
                      <a:pt x="4" y="2"/>
                    </a:cubicBezTo>
                    <a:cubicBezTo>
                      <a:pt x="4" y="1"/>
                      <a:pt x="3" y="0"/>
                      <a:pt x="2" y="1"/>
                    </a:cubicBezTo>
                    <a:cubicBezTo>
                      <a:pt x="1" y="1"/>
                      <a:pt x="0" y="2"/>
                      <a:pt x="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7" name="Freeform 583">
                <a:extLst>
                  <a:ext uri="{FF2B5EF4-FFF2-40B4-BE49-F238E27FC236}">
                    <a16:creationId xmlns:a16="http://schemas.microsoft.com/office/drawing/2014/main" id="{A1762025-EA51-4520-EAB2-88C30ECB862B}"/>
                  </a:ext>
                </a:extLst>
              </p:cNvPr>
              <p:cNvSpPr>
                <a:spLocks/>
              </p:cNvSpPr>
              <p:nvPr/>
            </p:nvSpPr>
            <p:spPr bwMode="auto">
              <a:xfrm>
                <a:off x="3924" y="1711"/>
                <a:ext cx="29" cy="85"/>
              </a:xfrm>
              <a:custGeom>
                <a:avLst/>
                <a:gdLst>
                  <a:gd name="T0" fmla="*/ 99 w 14"/>
                  <a:gd name="T1" fmla="*/ 9 h 38"/>
                  <a:gd name="T2" fmla="*/ 0 w 14"/>
                  <a:gd name="T3" fmla="*/ 255 h 38"/>
                  <a:gd name="T4" fmla="*/ 17 w 14"/>
                  <a:gd name="T5" fmla="*/ 405 h 38"/>
                  <a:gd name="T6" fmla="*/ 35 w 14"/>
                  <a:gd name="T7" fmla="*/ 416 h 38"/>
                  <a:gd name="T8" fmla="*/ 52 w 14"/>
                  <a:gd name="T9" fmla="*/ 389 h 38"/>
                  <a:gd name="T10" fmla="*/ 35 w 14"/>
                  <a:gd name="T11" fmla="*/ 255 h 38"/>
                  <a:gd name="T12" fmla="*/ 116 w 14"/>
                  <a:gd name="T13" fmla="*/ 45 h 38"/>
                  <a:gd name="T14" fmla="*/ 124 w 14"/>
                  <a:gd name="T15" fmla="*/ 20 h 38"/>
                  <a:gd name="T16" fmla="*/ 99 w 14"/>
                  <a:gd name="T17" fmla="*/ 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8">
                    <a:moveTo>
                      <a:pt x="11" y="1"/>
                    </a:moveTo>
                    <a:cubicBezTo>
                      <a:pt x="5" y="3"/>
                      <a:pt x="0" y="10"/>
                      <a:pt x="0" y="23"/>
                    </a:cubicBezTo>
                    <a:cubicBezTo>
                      <a:pt x="0" y="27"/>
                      <a:pt x="1" y="31"/>
                      <a:pt x="2" y="36"/>
                    </a:cubicBezTo>
                    <a:cubicBezTo>
                      <a:pt x="2" y="37"/>
                      <a:pt x="3" y="38"/>
                      <a:pt x="4" y="37"/>
                    </a:cubicBezTo>
                    <a:cubicBezTo>
                      <a:pt x="5" y="37"/>
                      <a:pt x="6" y="36"/>
                      <a:pt x="6" y="35"/>
                    </a:cubicBezTo>
                    <a:cubicBezTo>
                      <a:pt x="5" y="30"/>
                      <a:pt x="4" y="26"/>
                      <a:pt x="4" y="23"/>
                    </a:cubicBezTo>
                    <a:cubicBezTo>
                      <a:pt x="4" y="11"/>
                      <a:pt x="9" y="6"/>
                      <a:pt x="13" y="4"/>
                    </a:cubicBezTo>
                    <a:cubicBezTo>
                      <a:pt x="14" y="4"/>
                      <a:pt x="14" y="3"/>
                      <a:pt x="14" y="2"/>
                    </a:cubicBezTo>
                    <a:cubicBezTo>
                      <a:pt x="13" y="1"/>
                      <a:pt x="12" y="0"/>
                      <a:pt x="11" y="1"/>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8" name="Freeform 584">
                <a:extLst>
                  <a:ext uri="{FF2B5EF4-FFF2-40B4-BE49-F238E27FC236}">
                    <a16:creationId xmlns:a16="http://schemas.microsoft.com/office/drawing/2014/main" id="{DE2CA33C-A476-F7D5-B179-83CD3E3ECB67}"/>
                  </a:ext>
                </a:extLst>
              </p:cNvPr>
              <p:cNvSpPr>
                <a:spLocks/>
              </p:cNvSpPr>
              <p:nvPr/>
            </p:nvSpPr>
            <p:spPr bwMode="auto">
              <a:xfrm>
                <a:off x="3855" y="1948"/>
                <a:ext cx="16" cy="18"/>
              </a:xfrm>
              <a:custGeom>
                <a:avLst/>
                <a:gdLst>
                  <a:gd name="T0" fmla="*/ 0 w 8"/>
                  <a:gd name="T1" fmla="*/ 25 h 8"/>
                  <a:gd name="T2" fmla="*/ 16 w 8"/>
                  <a:gd name="T3" fmla="*/ 72 h 8"/>
                  <a:gd name="T4" fmla="*/ 32 w 8"/>
                  <a:gd name="T5" fmla="*/ 81 h 8"/>
                  <a:gd name="T6" fmla="*/ 48 w 8"/>
                  <a:gd name="T7" fmla="*/ 92 h 8"/>
                  <a:gd name="T8" fmla="*/ 56 w 8"/>
                  <a:gd name="T9" fmla="*/ 92 h 8"/>
                  <a:gd name="T10" fmla="*/ 64 w 8"/>
                  <a:gd name="T11" fmla="*/ 56 h 8"/>
                  <a:gd name="T12" fmla="*/ 40 w 8"/>
                  <a:gd name="T13" fmla="*/ 45 h 8"/>
                  <a:gd name="T14" fmla="*/ 48 w 8"/>
                  <a:gd name="T15" fmla="*/ 72 h 8"/>
                  <a:gd name="T16" fmla="*/ 48 w 8"/>
                  <a:gd name="T17" fmla="*/ 45 h 8"/>
                  <a:gd name="T18" fmla="*/ 40 w 8"/>
                  <a:gd name="T19" fmla="*/ 45 h 8"/>
                  <a:gd name="T20" fmla="*/ 48 w 8"/>
                  <a:gd name="T21" fmla="*/ 72 h 8"/>
                  <a:gd name="T22" fmla="*/ 48 w 8"/>
                  <a:gd name="T23" fmla="*/ 45 h 8"/>
                  <a:gd name="T24" fmla="*/ 48 w 8"/>
                  <a:gd name="T25" fmla="*/ 56 h 8"/>
                  <a:gd name="T26" fmla="*/ 48 w 8"/>
                  <a:gd name="T27" fmla="*/ 45 h 8"/>
                  <a:gd name="T28" fmla="*/ 48 w 8"/>
                  <a:gd name="T29" fmla="*/ 45 h 8"/>
                  <a:gd name="T30" fmla="*/ 48 w 8"/>
                  <a:gd name="T31" fmla="*/ 56 h 8"/>
                  <a:gd name="T32" fmla="*/ 48 w 8"/>
                  <a:gd name="T33" fmla="*/ 45 h 8"/>
                  <a:gd name="T34" fmla="*/ 48 w 8"/>
                  <a:gd name="T35" fmla="*/ 45 h 8"/>
                  <a:gd name="T36" fmla="*/ 40 w 8"/>
                  <a:gd name="T37" fmla="*/ 36 h 8"/>
                  <a:gd name="T38" fmla="*/ 32 w 8"/>
                  <a:gd name="T39" fmla="*/ 11 h 8"/>
                  <a:gd name="T40" fmla="*/ 16 w 8"/>
                  <a:gd name="T41" fmla="*/ 0 h 8"/>
                  <a:gd name="T42" fmla="*/ 0 w 8"/>
                  <a:gd name="T43" fmla="*/ 2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8">
                    <a:moveTo>
                      <a:pt x="0" y="2"/>
                    </a:moveTo>
                    <a:cubicBezTo>
                      <a:pt x="1" y="4"/>
                      <a:pt x="2" y="5"/>
                      <a:pt x="2" y="6"/>
                    </a:cubicBezTo>
                    <a:cubicBezTo>
                      <a:pt x="3" y="7"/>
                      <a:pt x="3" y="7"/>
                      <a:pt x="4" y="7"/>
                    </a:cubicBezTo>
                    <a:cubicBezTo>
                      <a:pt x="4" y="8"/>
                      <a:pt x="5" y="8"/>
                      <a:pt x="6" y="8"/>
                    </a:cubicBezTo>
                    <a:cubicBezTo>
                      <a:pt x="6" y="8"/>
                      <a:pt x="7" y="8"/>
                      <a:pt x="7" y="8"/>
                    </a:cubicBezTo>
                    <a:cubicBezTo>
                      <a:pt x="8" y="7"/>
                      <a:pt x="8" y="6"/>
                      <a:pt x="8" y="5"/>
                    </a:cubicBezTo>
                    <a:cubicBezTo>
                      <a:pt x="7" y="4"/>
                      <a:pt x="6" y="4"/>
                      <a:pt x="5" y="4"/>
                    </a:cubicBezTo>
                    <a:cubicBezTo>
                      <a:pt x="6" y="6"/>
                      <a:pt x="6" y="6"/>
                      <a:pt x="6" y="6"/>
                    </a:cubicBezTo>
                    <a:cubicBezTo>
                      <a:pt x="6" y="4"/>
                      <a:pt x="6" y="4"/>
                      <a:pt x="6" y="4"/>
                    </a:cubicBezTo>
                    <a:cubicBezTo>
                      <a:pt x="5" y="4"/>
                      <a:pt x="5" y="4"/>
                      <a:pt x="5" y="4"/>
                    </a:cubicBezTo>
                    <a:cubicBezTo>
                      <a:pt x="6" y="6"/>
                      <a:pt x="6" y="6"/>
                      <a:pt x="6" y="6"/>
                    </a:cubicBezTo>
                    <a:cubicBezTo>
                      <a:pt x="6" y="4"/>
                      <a:pt x="6" y="4"/>
                      <a:pt x="6" y="4"/>
                    </a:cubicBezTo>
                    <a:cubicBezTo>
                      <a:pt x="6" y="5"/>
                      <a:pt x="6" y="5"/>
                      <a:pt x="6" y="5"/>
                    </a:cubicBezTo>
                    <a:cubicBezTo>
                      <a:pt x="6" y="4"/>
                      <a:pt x="6" y="4"/>
                      <a:pt x="6" y="4"/>
                    </a:cubicBezTo>
                    <a:cubicBezTo>
                      <a:pt x="6" y="4"/>
                      <a:pt x="6" y="4"/>
                      <a:pt x="6" y="4"/>
                    </a:cubicBezTo>
                    <a:cubicBezTo>
                      <a:pt x="6" y="5"/>
                      <a:pt x="6" y="5"/>
                      <a:pt x="6" y="5"/>
                    </a:cubicBezTo>
                    <a:cubicBezTo>
                      <a:pt x="6" y="4"/>
                      <a:pt x="6" y="4"/>
                      <a:pt x="6" y="4"/>
                    </a:cubicBezTo>
                    <a:cubicBezTo>
                      <a:pt x="6" y="4"/>
                      <a:pt x="6" y="4"/>
                      <a:pt x="6" y="4"/>
                    </a:cubicBezTo>
                    <a:cubicBezTo>
                      <a:pt x="6" y="4"/>
                      <a:pt x="5" y="3"/>
                      <a:pt x="5" y="3"/>
                    </a:cubicBezTo>
                    <a:cubicBezTo>
                      <a:pt x="5" y="2"/>
                      <a:pt x="4" y="2"/>
                      <a:pt x="4" y="1"/>
                    </a:cubicBezTo>
                    <a:cubicBezTo>
                      <a:pt x="4" y="0"/>
                      <a:pt x="3" y="0"/>
                      <a:pt x="2" y="0"/>
                    </a:cubicBezTo>
                    <a:cubicBezTo>
                      <a:pt x="1" y="0"/>
                      <a:pt x="0" y="1"/>
                      <a:pt x="0" y="2"/>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39" name="Freeform 585">
                <a:extLst>
                  <a:ext uri="{FF2B5EF4-FFF2-40B4-BE49-F238E27FC236}">
                    <a16:creationId xmlns:a16="http://schemas.microsoft.com/office/drawing/2014/main" id="{36CF6AC1-63C8-4169-511F-F497FAA654C1}"/>
                  </a:ext>
                </a:extLst>
              </p:cNvPr>
              <p:cNvSpPr>
                <a:spLocks/>
              </p:cNvSpPr>
              <p:nvPr/>
            </p:nvSpPr>
            <p:spPr bwMode="auto">
              <a:xfrm>
                <a:off x="3831" y="2063"/>
                <a:ext cx="11" cy="24"/>
              </a:xfrm>
              <a:custGeom>
                <a:avLst/>
                <a:gdLst>
                  <a:gd name="T0" fmla="*/ 0 w 5"/>
                  <a:gd name="T1" fmla="*/ 20 h 11"/>
                  <a:gd name="T2" fmla="*/ 0 w 5"/>
                  <a:gd name="T3" fmla="*/ 44 h 11"/>
                  <a:gd name="T4" fmla="*/ 9 w 5"/>
                  <a:gd name="T5" fmla="*/ 72 h 11"/>
                  <a:gd name="T6" fmla="*/ 9 w 5"/>
                  <a:gd name="T7" fmla="*/ 96 h 11"/>
                  <a:gd name="T8" fmla="*/ 9 w 5"/>
                  <a:gd name="T9" fmla="*/ 96 h 11"/>
                  <a:gd name="T10" fmla="*/ 33 w 5"/>
                  <a:gd name="T11" fmla="*/ 105 h 11"/>
                  <a:gd name="T12" fmla="*/ 53 w 5"/>
                  <a:gd name="T13" fmla="*/ 96 h 11"/>
                  <a:gd name="T14" fmla="*/ 44 w 5"/>
                  <a:gd name="T15" fmla="*/ 72 h 11"/>
                  <a:gd name="T16" fmla="*/ 33 w 5"/>
                  <a:gd name="T17" fmla="*/ 81 h 11"/>
                  <a:gd name="T18" fmla="*/ 53 w 5"/>
                  <a:gd name="T19" fmla="*/ 72 h 11"/>
                  <a:gd name="T20" fmla="*/ 44 w 5"/>
                  <a:gd name="T21" fmla="*/ 72 h 11"/>
                  <a:gd name="T22" fmla="*/ 33 w 5"/>
                  <a:gd name="T23" fmla="*/ 81 h 11"/>
                  <a:gd name="T24" fmla="*/ 53 w 5"/>
                  <a:gd name="T25" fmla="*/ 72 h 11"/>
                  <a:gd name="T26" fmla="*/ 44 w 5"/>
                  <a:gd name="T27" fmla="*/ 81 h 11"/>
                  <a:gd name="T28" fmla="*/ 53 w 5"/>
                  <a:gd name="T29" fmla="*/ 72 h 11"/>
                  <a:gd name="T30" fmla="*/ 53 w 5"/>
                  <a:gd name="T31" fmla="*/ 72 h 11"/>
                  <a:gd name="T32" fmla="*/ 44 w 5"/>
                  <a:gd name="T33" fmla="*/ 81 h 11"/>
                  <a:gd name="T34" fmla="*/ 53 w 5"/>
                  <a:gd name="T35" fmla="*/ 72 h 11"/>
                  <a:gd name="T36" fmla="*/ 53 w 5"/>
                  <a:gd name="T37" fmla="*/ 72 h 11"/>
                  <a:gd name="T38" fmla="*/ 53 w 5"/>
                  <a:gd name="T39" fmla="*/ 72 h 11"/>
                  <a:gd name="T40" fmla="*/ 53 w 5"/>
                  <a:gd name="T41" fmla="*/ 72 h 11"/>
                  <a:gd name="T42" fmla="*/ 53 w 5"/>
                  <a:gd name="T43" fmla="*/ 72 h 11"/>
                  <a:gd name="T44" fmla="*/ 53 w 5"/>
                  <a:gd name="T45" fmla="*/ 72 h 11"/>
                  <a:gd name="T46" fmla="*/ 44 w 5"/>
                  <a:gd name="T47" fmla="*/ 61 h 11"/>
                  <a:gd name="T48" fmla="*/ 44 w 5"/>
                  <a:gd name="T49" fmla="*/ 44 h 11"/>
                  <a:gd name="T50" fmla="*/ 44 w 5"/>
                  <a:gd name="T51" fmla="*/ 20 h 11"/>
                  <a:gd name="T52" fmla="*/ 33 w 5"/>
                  <a:gd name="T53" fmla="*/ 0 h 11"/>
                  <a:gd name="T54" fmla="*/ 0 w 5"/>
                  <a:gd name="T55" fmla="*/ 20 h 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 h="11">
                    <a:moveTo>
                      <a:pt x="0" y="2"/>
                    </a:moveTo>
                    <a:cubicBezTo>
                      <a:pt x="0" y="2"/>
                      <a:pt x="0" y="3"/>
                      <a:pt x="0" y="4"/>
                    </a:cubicBezTo>
                    <a:cubicBezTo>
                      <a:pt x="0" y="5"/>
                      <a:pt x="0" y="6"/>
                      <a:pt x="1" y="7"/>
                    </a:cubicBezTo>
                    <a:cubicBezTo>
                      <a:pt x="1" y="8"/>
                      <a:pt x="1" y="8"/>
                      <a:pt x="1" y="9"/>
                    </a:cubicBezTo>
                    <a:cubicBezTo>
                      <a:pt x="1" y="9"/>
                      <a:pt x="1" y="9"/>
                      <a:pt x="1" y="9"/>
                    </a:cubicBezTo>
                    <a:cubicBezTo>
                      <a:pt x="1" y="10"/>
                      <a:pt x="2" y="10"/>
                      <a:pt x="3" y="10"/>
                    </a:cubicBezTo>
                    <a:cubicBezTo>
                      <a:pt x="4" y="11"/>
                      <a:pt x="5" y="10"/>
                      <a:pt x="5" y="9"/>
                    </a:cubicBezTo>
                    <a:cubicBezTo>
                      <a:pt x="5" y="8"/>
                      <a:pt x="5" y="7"/>
                      <a:pt x="4" y="7"/>
                    </a:cubicBezTo>
                    <a:cubicBezTo>
                      <a:pt x="3" y="8"/>
                      <a:pt x="3" y="8"/>
                      <a:pt x="3" y="8"/>
                    </a:cubicBezTo>
                    <a:cubicBezTo>
                      <a:pt x="5" y="7"/>
                      <a:pt x="5" y="7"/>
                      <a:pt x="5" y="7"/>
                    </a:cubicBezTo>
                    <a:cubicBezTo>
                      <a:pt x="5" y="7"/>
                      <a:pt x="4" y="7"/>
                      <a:pt x="4" y="7"/>
                    </a:cubicBezTo>
                    <a:cubicBezTo>
                      <a:pt x="3" y="8"/>
                      <a:pt x="3" y="8"/>
                      <a:pt x="3" y="8"/>
                    </a:cubicBezTo>
                    <a:cubicBezTo>
                      <a:pt x="5" y="7"/>
                      <a:pt x="5" y="7"/>
                      <a:pt x="5" y="7"/>
                    </a:cubicBezTo>
                    <a:cubicBezTo>
                      <a:pt x="4" y="8"/>
                      <a:pt x="4" y="8"/>
                      <a:pt x="4" y="8"/>
                    </a:cubicBezTo>
                    <a:cubicBezTo>
                      <a:pt x="5" y="7"/>
                      <a:pt x="5" y="7"/>
                      <a:pt x="5" y="7"/>
                    </a:cubicBezTo>
                    <a:cubicBezTo>
                      <a:pt x="5" y="7"/>
                      <a:pt x="5" y="7"/>
                      <a:pt x="5" y="7"/>
                    </a:cubicBezTo>
                    <a:cubicBezTo>
                      <a:pt x="4" y="8"/>
                      <a:pt x="4" y="8"/>
                      <a:pt x="4"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4" y="7"/>
                      <a:pt x="4" y="6"/>
                    </a:cubicBezTo>
                    <a:cubicBezTo>
                      <a:pt x="4" y="5"/>
                      <a:pt x="4" y="4"/>
                      <a:pt x="4" y="4"/>
                    </a:cubicBezTo>
                    <a:cubicBezTo>
                      <a:pt x="4" y="3"/>
                      <a:pt x="4" y="2"/>
                      <a:pt x="4" y="2"/>
                    </a:cubicBezTo>
                    <a:cubicBezTo>
                      <a:pt x="4" y="1"/>
                      <a:pt x="4" y="0"/>
                      <a:pt x="3" y="0"/>
                    </a:cubicBezTo>
                    <a:cubicBezTo>
                      <a:pt x="1" y="0"/>
                      <a:pt x="0" y="0"/>
                      <a:pt x="0" y="2"/>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0" name="Freeform 586">
                <a:extLst>
                  <a:ext uri="{FF2B5EF4-FFF2-40B4-BE49-F238E27FC236}">
                    <a16:creationId xmlns:a16="http://schemas.microsoft.com/office/drawing/2014/main" id="{F99C4235-463D-67E9-8C8F-F4CB55234B52}"/>
                  </a:ext>
                </a:extLst>
              </p:cNvPr>
              <p:cNvSpPr>
                <a:spLocks/>
              </p:cNvSpPr>
              <p:nvPr/>
            </p:nvSpPr>
            <p:spPr bwMode="auto">
              <a:xfrm>
                <a:off x="3747" y="1863"/>
                <a:ext cx="87" cy="235"/>
              </a:xfrm>
              <a:custGeom>
                <a:avLst/>
                <a:gdLst>
                  <a:gd name="T0" fmla="*/ 189 w 41"/>
                  <a:gd name="T1" fmla="*/ 56 h 105"/>
                  <a:gd name="T2" fmla="*/ 365 w 41"/>
                  <a:gd name="T3" fmla="*/ 125 h 105"/>
                  <a:gd name="T4" fmla="*/ 325 w 41"/>
                  <a:gd name="T5" fmla="*/ 134 h 105"/>
                  <a:gd name="T6" fmla="*/ 229 w 41"/>
                  <a:gd name="T7" fmla="*/ 170 h 105"/>
                  <a:gd name="T8" fmla="*/ 112 w 41"/>
                  <a:gd name="T9" fmla="*/ 1177 h 105"/>
                  <a:gd name="T10" fmla="*/ 68 w 41"/>
                  <a:gd name="T11" fmla="*/ 300 h 105"/>
                  <a:gd name="T12" fmla="*/ 153 w 41"/>
                  <a:gd name="T13" fmla="*/ 90 h 105"/>
                  <a:gd name="T14" fmla="*/ 189 w 41"/>
                  <a:gd name="T15" fmla="*/ 56 h 1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1" h="105">
                    <a:moveTo>
                      <a:pt x="20" y="5"/>
                    </a:moveTo>
                    <a:cubicBezTo>
                      <a:pt x="28" y="0"/>
                      <a:pt x="41" y="4"/>
                      <a:pt x="38" y="11"/>
                    </a:cubicBezTo>
                    <a:cubicBezTo>
                      <a:pt x="37" y="13"/>
                      <a:pt x="35" y="12"/>
                      <a:pt x="34" y="12"/>
                    </a:cubicBezTo>
                    <a:cubicBezTo>
                      <a:pt x="30" y="13"/>
                      <a:pt x="28" y="12"/>
                      <a:pt x="24" y="15"/>
                    </a:cubicBezTo>
                    <a:cubicBezTo>
                      <a:pt x="0" y="31"/>
                      <a:pt x="7" y="80"/>
                      <a:pt x="12" y="105"/>
                    </a:cubicBezTo>
                    <a:cubicBezTo>
                      <a:pt x="3" y="83"/>
                      <a:pt x="2" y="50"/>
                      <a:pt x="7" y="27"/>
                    </a:cubicBezTo>
                    <a:cubicBezTo>
                      <a:pt x="9" y="18"/>
                      <a:pt x="11" y="15"/>
                      <a:pt x="16" y="8"/>
                    </a:cubicBezTo>
                    <a:cubicBezTo>
                      <a:pt x="18" y="6"/>
                      <a:pt x="20" y="5"/>
                      <a:pt x="20" y="5"/>
                    </a:cubicBezTo>
                    <a:close/>
                  </a:path>
                </a:pathLst>
              </a:custGeom>
              <a:solidFill>
                <a:srgbClr val="D4B6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1" name="Freeform 587">
                <a:extLst>
                  <a:ext uri="{FF2B5EF4-FFF2-40B4-BE49-F238E27FC236}">
                    <a16:creationId xmlns:a16="http://schemas.microsoft.com/office/drawing/2014/main" id="{534D3607-A215-85C3-07C7-A80870AEA4A2}"/>
                  </a:ext>
                </a:extLst>
              </p:cNvPr>
              <p:cNvSpPr>
                <a:spLocks/>
              </p:cNvSpPr>
              <p:nvPr/>
            </p:nvSpPr>
            <p:spPr bwMode="auto">
              <a:xfrm>
                <a:off x="3777" y="1870"/>
                <a:ext cx="29" cy="29"/>
              </a:xfrm>
              <a:custGeom>
                <a:avLst/>
                <a:gdLst>
                  <a:gd name="T0" fmla="*/ 0 w 14"/>
                  <a:gd name="T1" fmla="*/ 145 h 13"/>
                  <a:gd name="T2" fmla="*/ 8 w 14"/>
                  <a:gd name="T3" fmla="*/ 145 h 13"/>
                  <a:gd name="T4" fmla="*/ 52 w 14"/>
                  <a:gd name="T5" fmla="*/ 109 h 13"/>
                  <a:gd name="T6" fmla="*/ 124 w 14"/>
                  <a:gd name="T7" fmla="*/ 80 h 13"/>
                  <a:gd name="T8" fmla="*/ 0 w 14"/>
                  <a:gd name="T9" fmla="*/ 125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0" y="13"/>
                    </a:moveTo>
                    <a:cubicBezTo>
                      <a:pt x="0" y="13"/>
                      <a:pt x="1" y="13"/>
                      <a:pt x="1" y="13"/>
                    </a:cubicBezTo>
                    <a:cubicBezTo>
                      <a:pt x="3" y="13"/>
                      <a:pt x="4" y="11"/>
                      <a:pt x="6" y="10"/>
                    </a:cubicBezTo>
                    <a:cubicBezTo>
                      <a:pt x="9" y="9"/>
                      <a:pt x="11" y="8"/>
                      <a:pt x="14" y="7"/>
                    </a:cubicBezTo>
                    <a:cubicBezTo>
                      <a:pt x="13" y="0"/>
                      <a:pt x="1" y="9"/>
                      <a:pt x="0" y="11"/>
                    </a:cubicBezTo>
                  </a:path>
                </a:pathLst>
              </a:custGeom>
              <a:solidFill>
                <a:srgbClr val="E3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2" name="Freeform 588">
                <a:extLst>
                  <a:ext uri="{FF2B5EF4-FFF2-40B4-BE49-F238E27FC236}">
                    <a16:creationId xmlns:a16="http://schemas.microsoft.com/office/drawing/2014/main" id="{DBFDCE05-2BD1-F676-F319-29E6EE592750}"/>
                  </a:ext>
                </a:extLst>
              </p:cNvPr>
              <p:cNvSpPr>
                <a:spLocks/>
              </p:cNvSpPr>
              <p:nvPr/>
            </p:nvSpPr>
            <p:spPr bwMode="auto">
              <a:xfrm>
                <a:off x="3997" y="1805"/>
                <a:ext cx="91" cy="139"/>
              </a:xfrm>
              <a:custGeom>
                <a:avLst/>
                <a:gdLst>
                  <a:gd name="T0" fmla="*/ 112 w 43"/>
                  <a:gd name="T1" fmla="*/ 146 h 62"/>
                  <a:gd name="T2" fmla="*/ 36 w 43"/>
                  <a:gd name="T3" fmla="*/ 316 h 62"/>
                  <a:gd name="T4" fmla="*/ 8 w 43"/>
                  <a:gd name="T5" fmla="*/ 473 h 62"/>
                  <a:gd name="T6" fmla="*/ 93 w 43"/>
                  <a:gd name="T7" fmla="*/ 482 h 62"/>
                  <a:gd name="T8" fmla="*/ 152 w 43"/>
                  <a:gd name="T9" fmla="*/ 599 h 62"/>
                  <a:gd name="T10" fmla="*/ 229 w 43"/>
                  <a:gd name="T11" fmla="*/ 664 h 62"/>
                  <a:gd name="T12" fmla="*/ 372 w 43"/>
                  <a:gd name="T13" fmla="*/ 664 h 62"/>
                  <a:gd name="T14" fmla="*/ 281 w 43"/>
                  <a:gd name="T15" fmla="*/ 587 h 62"/>
                  <a:gd name="T16" fmla="*/ 169 w 43"/>
                  <a:gd name="T17" fmla="*/ 437 h 62"/>
                  <a:gd name="T18" fmla="*/ 180 w 43"/>
                  <a:gd name="T19" fmla="*/ 235 h 62"/>
                  <a:gd name="T20" fmla="*/ 220 w 43"/>
                  <a:gd name="T21" fmla="*/ 81 h 62"/>
                  <a:gd name="T22" fmla="*/ 112 w 43"/>
                  <a:gd name="T23" fmla="*/ 146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62">
                    <a:moveTo>
                      <a:pt x="12" y="13"/>
                    </a:moveTo>
                    <a:cubicBezTo>
                      <a:pt x="9" y="16"/>
                      <a:pt x="6" y="24"/>
                      <a:pt x="4" y="28"/>
                    </a:cubicBezTo>
                    <a:cubicBezTo>
                      <a:pt x="3" y="32"/>
                      <a:pt x="0" y="38"/>
                      <a:pt x="1" y="42"/>
                    </a:cubicBezTo>
                    <a:cubicBezTo>
                      <a:pt x="5" y="41"/>
                      <a:pt x="7" y="38"/>
                      <a:pt x="10" y="43"/>
                    </a:cubicBezTo>
                    <a:cubicBezTo>
                      <a:pt x="12" y="47"/>
                      <a:pt x="13" y="50"/>
                      <a:pt x="16" y="53"/>
                    </a:cubicBezTo>
                    <a:cubicBezTo>
                      <a:pt x="18" y="56"/>
                      <a:pt x="21" y="58"/>
                      <a:pt x="24" y="59"/>
                    </a:cubicBezTo>
                    <a:cubicBezTo>
                      <a:pt x="27" y="60"/>
                      <a:pt x="37" y="62"/>
                      <a:pt x="39" y="59"/>
                    </a:cubicBezTo>
                    <a:cubicBezTo>
                      <a:pt x="43" y="54"/>
                      <a:pt x="33" y="53"/>
                      <a:pt x="30" y="52"/>
                    </a:cubicBezTo>
                    <a:cubicBezTo>
                      <a:pt x="24" y="49"/>
                      <a:pt x="20" y="46"/>
                      <a:pt x="18" y="39"/>
                    </a:cubicBezTo>
                    <a:cubicBezTo>
                      <a:pt x="15" y="33"/>
                      <a:pt x="16" y="27"/>
                      <a:pt x="19" y="21"/>
                    </a:cubicBezTo>
                    <a:cubicBezTo>
                      <a:pt x="21" y="17"/>
                      <a:pt x="26" y="12"/>
                      <a:pt x="23" y="7"/>
                    </a:cubicBezTo>
                    <a:cubicBezTo>
                      <a:pt x="20" y="0"/>
                      <a:pt x="13" y="9"/>
                      <a:pt x="12" y="13"/>
                    </a:cubicBezTo>
                  </a:path>
                </a:pathLst>
              </a:custGeom>
              <a:solidFill>
                <a:srgbClr val="D4B6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3" name="Freeform 589">
                <a:extLst>
                  <a:ext uri="{FF2B5EF4-FFF2-40B4-BE49-F238E27FC236}">
                    <a16:creationId xmlns:a16="http://schemas.microsoft.com/office/drawing/2014/main" id="{07A984DA-7D97-038F-5DB7-37B52AF946CB}"/>
                  </a:ext>
                </a:extLst>
              </p:cNvPr>
              <p:cNvSpPr>
                <a:spLocks/>
              </p:cNvSpPr>
              <p:nvPr/>
            </p:nvSpPr>
            <p:spPr bwMode="auto">
              <a:xfrm>
                <a:off x="4010" y="1928"/>
                <a:ext cx="17" cy="18"/>
              </a:xfrm>
              <a:custGeom>
                <a:avLst/>
                <a:gdLst>
                  <a:gd name="T0" fmla="*/ 0 w 8"/>
                  <a:gd name="T1" fmla="*/ 0 h 8"/>
                  <a:gd name="T2" fmla="*/ 19 w 8"/>
                  <a:gd name="T3" fmla="*/ 36 h 8"/>
                  <a:gd name="T4" fmla="*/ 28 w 8"/>
                  <a:gd name="T5" fmla="*/ 56 h 8"/>
                  <a:gd name="T6" fmla="*/ 28 w 8"/>
                  <a:gd name="T7" fmla="*/ 56 h 8"/>
                  <a:gd name="T8" fmla="*/ 28 w 8"/>
                  <a:gd name="T9" fmla="*/ 56 h 8"/>
                  <a:gd name="T10" fmla="*/ 40 w 8"/>
                  <a:gd name="T11" fmla="*/ 92 h 8"/>
                  <a:gd name="T12" fmla="*/ 77 w 8"/>
                  <a:gd name="T13" fmla="*/ 72 h 8"/>
                  <a:gd name="T14" fmla="*/ 60 w 8"/>
                  <a:gd name="T15" fmla="*/ 36 h 8"/>
                  <a:gd name="T16" fmla="*/ 60 w 8"/>
                  <a:gd name="T17" fmla="*/ 36 h 8"/>
                  <a:gd name="T18" fmla="*/ 60 w 8"/>
                  <a:gd name="T19" fmla="*/ 36 h 8"/>
                  <a:gd name="T20" fmla="*/ 49 w 8"/>
                  <a:gd name="T21" fmla="*/ 11 h 8"/>
                  <a:gd name="T22" fmla="*/ 40 w 8"/>
                  <a:gd name="T23" fmla="*/ 0 h 8"/>
                  <a:gd name="T24" fmla="*/ 0 w 8"/>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8">
                    <a:moveTo>
                      <a:pt x="0" y="0"/>
                    </a:moveTo>
                    <a:cubicBezTo>
                      <a:pt x="0" y="2"/>
                      <a:pt x="1" y="2"/>
                      <a:pt x="2" y="3"/>
                    </a:cubicBezTo>
                    <a:cubicBezTo>
                      <a:pt x="2" y="4"/>
                      <a:pt x="3" y="5"/>
                      <a:pt x="3" y="5"/>
                    </a:cubicBezTo>
                    <a:cubicBezTo>
                      <a:pt x="3" y="5"/>
                      <a:pt x="3" y="5"/>
                      <a:pt x="3" y="5"/>
                    </a:cubicBezTo>
                    <a:cubicBezTo>
                      <a:pt x="3" y="5"/>
                      <a:pt x="3" y="5"/>
                      <a:pt x="3" y="5"/>
                    </a:cubicBezTo>
                    <a:cubicBezTo>
                      <a:pt x="3" y="6"/>
                      <a:pt x="4" y="7"/>
                      <a:pt x="4" y="8"/>
                    </a:cubicBezTo>
                    <a:cubicBezTo>
                      <a:pt x="8" y="6"/>
                      <a:pt x="8" y="6"/>
                      <a:pt x="8" y="6"/>
                    </a:cubicBezTo>
                    <a:cubicBezTo>
                      <a:pt x="7" y="5"/>
                      <a:pt x="7" y="4"/>
                      <a:pt x="6" y="3"/>
                    </a:cubicBezTo>
                    <a:cubicBezTo>
                      <a:pt x="6" y="3"/>
                      <a:pt x="6" y="3"/>
                      <a:pt x="6" y="3"/>
                    </a:cubicBezTo>
                    <a:cubicBezTo>
                      <a:pt x="6" y="3"/>
                      <a:pt x="6" y="3"/>
                      <a:pt x="6" y="3"/>
                    </a:cubicBezTo>
                    <a:cubicBezTo>
                      <a:pt x="6" y="2"/>
                      <a:pt x="5" y="1"/>
                      <a:pt x="5" y="1"/>
                    </a:cubicBezTo>
                    <a:cubicBezTo>
                      <a:pt x="4" y="0"/>
                      <a:pt x="4" y="0"/>
                      <a:pt x="4" y="0"/>
                    </a:cubicBezTo>
                    <a:cubicBezTo>
                      <a:pt x="0" y="0"/>
                      <a:pt x="0" y="0"/>
                      <a:pt x="0" y="0"/>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4" name="Freeform 590">
                <a:extLst>
                  <a:ext uri="{FF2B5EF4-FFF2-40B4-BE49-F238E27FC236}">
                    <a16:creationId xmlns:a16="http://schemas.microsoft.com/office/drawing/2014/main" id="{5BF9D5B9-BEE3-5C98-8252-0206A4840CB6}"/>
                  </a:ext>
                </a:extLst>
              </p:cNvPr>
              <p:cNvSpPr>
                <a:spLocks/>
              </p:cNvSpPr>
              <p:nvPr/>
            </p:nvSpPr>
            <p:spPr bwMode="auto">
              <a:xfrm>
                <a:off x="4081" y="1946"/>
                <a:ext cx="15" cy="16"/>
              </a:xfrm>
              <a:custGeom>
                <a:avLst/>
                <a:gdLst>
                  <a:gd name="T0" fmla="*/ 41 w 7"/>
                  <a:gd name="T1" fmla="*/ 85 h 7"/>
                  <a:gd name="T2" fmla="*/ 60 w 7"/>
                  <a:gd name="T3" fmla="*/ 48 h 7"/>
                  <a:gd name="T4" fmla="*/ 69 w 7"/>
                  <a:gd name="T5" fmla="*/ 0 h 7"/>
                  <a:gd name="T6" fmla="*/ 60 w 7"/>
                  <a:gd name="T7" fmla="*/ 0 h 7"/>
                  <a:gd name="T8" fmla="*/ 28 w 7"/>
                  <a:gd name="T9" fmla="*/ 0 h 7"/>
                  <a:gd name="T10" fmla="*/ 28 w 7"/>
                  <a:gd name="T11" fmla="*/ 0 h 7"/>
                  <a:gd name="T12" fmla="*/ 19 w 7"/>
                  <a:gd name="T13" fmla="*/ 25 h 7"/>
                  <a:gd name="T14" fmla="*/ 0 w 7"/>
                  <a:gd name="T15" fmla="*/ 57 h 7"/>
                  <a:gd name="T16" fmla="*/ 41 w 7"/>
                  <a:gd name="T17" fmla="*/ 85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7">
                    <a:moveTo>
                      <a:pt x="4" y="7"/>
                    </a:moveTo>
                    <a:cubicBezTo>
                      <a:pt x="5" y="6"/>
                      <a:pt x="5" y="5"/>
                      <a:pt x="6" y="4"/>
                    </a:cubicBezTo>
                    <a:cubicBezTo>
                      <a:pt x="6" y="3"/>
                      <a:pt x="7" y="2"/>
                      <a:pt x="7" y="0"/>
                    </a:cubicBezTo>
                    <a:cubicBezTo>
                      <a:pt x="6" y="0"/>
                      <a:pt x="6" y="0"/>
                      <a:pt x="6" y="0"/>
                    </a:cubicBezTo>
                    <a:cubicBezTo>
                      <a:pt x="3" y="0"/>
                      <a:pt x="3" y="0"/>
                      <a:pt x="3" y="0"/>
                    </a:cubicBezTo>
                    <a:cubicBezTo>
                      <a:pt x="3" y="0"/>
                      <a:pt x="3" y="0"/>
                      <a:pt x="3" y="0"/>
                    </a:cubicBezTo>
                    <a:cubicBezTo>
                      <a:pt x="3" y="1"/>
                      <a:pt x="2" y="2"/>
                      <a:pt x="2" y="2"/>
                    </a:cubicBezTo>
                    <a:cubicBezTo>
                      <a:pt x="2" y="3"/>
                      <a:pt x="1" y="4"/>
                      <a:pt x="0" y="5"/>
                    </a:cubicBezTo>
                    <a:cubicBezTo>
                      <a:pt x="4" y="7"/>
                      <a:pt x="4" y="7"/>
                      <a:pt x="4" y="7"/>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5" name="Freeform 591">
                <a:extLst>
                  <a:ext uri="{FF2B5EF4-FFF2-40B4-BE49-F238E27FC236}">
                    <a16:creationId xmlns:a16="http://schemas.microsoft.com/office/drawing/2014/main" id="{E6C4151D-68E9-61F4-54B0-B3BD68E2BF95}"/>
                  </a:ext>
                </a:extLst>
              </p:cNvPr>
              <p:cNvSpPr>
                <a:spLocks/>
              </p:cNvSpPr>
              <p:nvPr/>
            </p:nvSpPr>
            <p:spPr bwMode="auto">
              <a:xfrm>
                <a:off x="4094" y="1948"/>
                <a:ext cx="11" cy="9"/>
              </a:xfrm>
              <a:custGeom>
                <a:avLst/>
                <a:gdLst>
                  <a:gd name="T0" fmla="*/ 0 w 5"/>
                  <a:gd name="T1" fmla="*/ 0 h 4"/>
                  <a:gd name="T2" fmla="*/ 9 w 5"/>
                  <a:gd name="T3" fmla="*/ 36 h 4"/>
                  <a:gd name="T4" fmla="*/ 20 w 5"/>
                  <a:gd name="T5" fmla="*/ 45 h 4"/>
                  <a:gd name="T6" fmla="*/ 53 w 5"/>
                  <a:gd name="T7" fmla="*/ 11 h 4"/>
                  <a:gd name="T8" fmla="*/ 53 w 5"/>
                  <a:gd name="T9" fmla="*/ 0 h 4"/>
                  <a:gd name="T10" fmla="*/ 44 w 5"/>
                  <a:gd name="T11" fmla="*/ 0 h 4"/>
                  <a:gd name="T12" fmla="*/ 0 w 5"/>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4">
                    <a:moveTo>
                      <a:pt x="0" y="0"/>
                    </a:moveTo>
                    <a:cubicBezTo>
                      <a:pt x="0" y="1"/>
                      <a:pt x="1" y="2"/>
                      <a:pt x="1" y="3"/>
                    </a:cubicBezTo>
                    <a:cubicBezTo>
                      <a:pt x="2" y="3"/>
                      <a:pt x="2" y="4"/>
                      <a:pt x="2" y="4"/>
                    </a:cubicBezTo>
                    <a:cubicBezTo>
                      <a:pt x="5" y="1"/>
                      <a:pt x="5" y="1"/>
                      <a:pt x="5" y="1"/>
                    </a:cubicBezTo>
                    <a:cubicBezTo>
                      <a:pt x="5" y="1"/>
                      <a:pt x="5" y="1"/>
                      <a:pt x="5" y="0"/>
                    </a:cubicBezTo>
                    <a:cubicBezTo>
                      <a:pt x="4" y="0"/>
                      <a:pt x="4" y="0"/>
                      <a:pt x="4" y="0"/>
                    </a:cubicBezTo>
                    <a:cubicBezTo>
                      <a:pt x="0" y="0"/>
                      <a:pt x="0" y="0"/>
                      <a:pt x="0" y="0"/>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6" name="Freeform 592">
                <a:extLst>
                  <a:ext uri="{FF2B5EF4-FFF2-40B4-BE49-F238E27FC236}">
                    <a16:creationId xmlns:a16="http://schemas.microsoft.com/office/drawing/2014/main" id="{F51D9ABD-6ADF-89C8-8C8A-B74A2DD0F60E}"/>
                  </a:ext>
                </a:extLst>
              </p:cNvPr>
              <p:cNvSpPr>
                <a:spLocks/>
              </p:cNvSpPr>
              <p:nvPr/>
            </p:nvSpPr>
            <p:spPr bwMode="auto">
              <a:xfrm>
                <a:off x="4014" y="1841"/>
                <a:ext cx="17" cy="29"/>
              </a:xfrm>
              <a:custGeom>
                <a:avLst/>
                <a:gdLst>
                  <a:gd name="T0" fmla="*/ 49 w 8"/>
                  <a:gd name="T1" fmla="*/ 9 h 13"/>
                  <a:gd name="T2" fmla="*/ 9 w 8"/>
                  <a:gd name="T3" fmla="*/ 145 h 13"/>
                  <a:gd name="T4" fmla="*/ 49 w 8"/>
                  <a:gd name="T5" fmla="*/ 80 h 13"/>
                  <a:gd name="T6" fmla="*/ 68 w 8"/>
                  <a:gd name="T7" fmla="*/ 0 h 13"/>
                  <a:gd name="T8" fmla="*/ 60 w 8"/>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3">
                    <a:moveTo>
                      <a:pt x="5" y="1"/>
                    </a:moveTo>
                    <a:cubicBezTo>
                      <a:pt x="3" y="3"/>
                      <a:pt x="0" y="10"/>
                      <a:pt x="1" y="13"/>
                    </a:cubicBezTo>
                    <a:cubicBezTo>
                      <a:pt x="4" y="13"/>
                      <a:pt x="4" y="10"/>
                      <a:pt x="5" y="7"/>
                    </a:cubicBezTo>
                    <a:cubicBezTo>
                      <a:pt x="5" y="5"/>
                      <a:pt x="8" y="2"/>
                      <a:pt x="7" y="0"/>
                    </a:cubicBezTo>
                    <a:cubicBezTo>
                      <a:pt x="7" y="0"/>
                      <a:pt x="6" y="0"/>
                      <a:pt x="6" y="0"/>
                    </a:cubicBezTo>
                  </a:path>
                </a:pathLst>
              </a:custGeom>
              <a:solidFill>
                <a:srgbClr val="E3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7" name="Freeform 593">
                <a:extLst>
                  <a:ext uri="{FF2B5EF4-FFF2-40B4-BE49-F238E27FC236}">
                    <a16:creationId xmlns:a16="http://schemas.microsoft.com/office/drawing/2014/main" id="{0A87CF42-DA7B-71F5-9BF9-8030A241425A}"/>
                  </a:ext>
                </a:extLst>
              </p:cNvPr>
              <p:cNvSpPr>
                <a:spLocks/>
              </p:cNvSpPr>
              <p:nvPr/>
            </p:nvSpPr>
            <p:spPr bwMode="auto">
              <a:xfrm>
                <a:off x="3768" y="1592"/>
                <a:ext cx="9" cy="233"/>
              </a:xfrm>
              <a:custGeom>
                <a:avLst/>
                <a:gdLst>
                  <a:gd name="T0" fmla="*/ 36 w 4"/>
                  <a:gd name="T1" fmla="*/ 0 h 104"/>
                  <a:gd name="T2" fmla="*/ 45 w 4"/>
                  <a:gd name="T3" fmla="*/ 1169 h 104"/>
                  <a:gd name="T4" fmla="*/ 36 w 4"/>
                  <a:gd name="T5" fmla="*/ 0 h 104"/>
                  <a:gd name="T6" fmla="*/ 0 60000 65536"/>
                  <a:gd name="T7" fmla="*/ 0 60000 65536"/>
                  <a:gd name="T8" fmla="*/ 0 60000 65536"/>
                </a:gdLst>
                <a:ahLst/>
                <a:cxnLst>
                  <a:cxn ang="T6">
                    <a:pos x="T0" y="T1"/>
                  </a:cxn>
                  <a:cxn ang="T7">
                    <a:pos x="T2" y="T3"/>
                  </a:cxn>
                  <a:cxn ang="T8">
                    <a:pos x="T4" y="T5"/>
                  </a:cxn>
                </a:cxnLst>
                <a:rect l="0" t="0" r="r" b="b"/>
                <a:pathLst>
                  <a:path w="4" h="104">
                    <a:moveTo>
                      <a:pt x="3" y="0"/>
                    </a:moveTo>
                    <a:cubicBezTo>
                      <a:pt x="2" y="9"/>
                      <a:pt x="0" y="90"/>
                      <a:pt x="4" y="104"/>
                    </a:cubicBezTo>
                    <a:cubicBezTo>
                      <a:pt x="4" y="98"/>
                      <a:pt x="2" y="4"/>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8" name="Freeform 594">
                <a:extLst>
                  <a:ext uri="{FF2B5EF4-FFF2-40B4-BE49-F238E27FC236}">
                    <a16:creationId xmlns:a16="http://schemas.microsoft.com/office/drawing/2014/main" id="{01463E99-5A85-FF4B-957F-4B03C05B5D65}"/>
                  </a:ext>
                </a:extLst>
              </p:cNvPr>
              <p:cNvSpPr>
                <a:spLocks/>
              </p:cNvSpPr>
              <p:nvPr/>
            </p:nvSpPr>
            <p:spPr bwMode="auto">
              <a:xfrm>
                <a:off x="3852" y="1653"/>
                <a:ext cx="61" cy="137"/>
              </a:xfrm>
              <a:custGeom>
                <a:avLst/>
                <a:gdLst>
                  <a:gd name="T0" fmla="*/ 261 w 29"/>
                  <a:gd name="T1" fmla="*/ 36 h 61"/>
                  <a:gd name="T2" fmla="*/ 252 w 29"/>
                  <a:gd name="T3" fmla="*/ 45 h 61"/>
                  <a:gd name="T4" fmla="*/ 221 w 29"/>
                  <a:gd name="T5" fmla="*/ 90 h 61"/>
                  <a:gd name="T6" fmla="*/ 8 w 29"/>
                  <a:gd name="T7" fmla="*/ 692 h 61"/>
                  <a:gd name="T8" fmla="*/ 17 w 29"/>
                  <a:gd name="T9" fmla="*/ 535 h 61"/>
                  <a:gd name="T10" fmla="*/ 120 w 29"/>
                  <a:gd name="T11" fmla="*/ 238 h 61"/>
                  <a:gd name="T12" fmla="*/ 244 w 29"/>
                  <a:gd name="T13" fmla="*/ 90 h 61"/>
                  <a:gd name="T14" fmla="*/ 261 w 29"/>
                  <a:gd name="T15" fmla="*/ 36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61">
                    <a:moveTo>
                      <a:pt x="28" y="3"/>
                    </a:moveTo>
                    <a:cubicBezTo>
                      <a:pt x="29" y="0"/>
                      <a:pt x="29" y="1"/>
                      <a:pt x="27" y="4"/>
                    </a:cubicBezTo>
                    <a:cubicBezTo>
                      <a:pt x="27" y="5"/>
                      <a:pt x="26" y="7"/>
                      <a:pt x="24" y="8"/>
                    </a:cubicBezTo>
                    <a:cubicBezTo>
                      <a:pt x="20" y="12"/>
                      <a:pt x="0" y="22"/>
                      <a:pt x="1" y="61"/>
                    </a:cubicBezTo>
                    <a:cubicBezTo>
                      <a:pt x="1" y="57"/>
                      <a:pt x="1" y="52"/>
                      <a:pt x="2" y="47"/>
                    </a:cubicBezTo>
                    <a:cubicBezTo>
                      <a:pt x="4" y="36"/>
                      <a:pt x="8" y="27"/>
                      <a:pt x="13" y="21"/>
                    </a:cubicBezTo>
                    <a:cubicBezTo>
                      <a:pt x="20" y="14"/>
                      <a:pt x="24" y="11"/>
                      <a:pt x="26" y="8"/>
                    </a:cubicBezTo>
                    <a:cubicBezTo>
                      <a:pt x="27" y="7"/>
                      <a:pt x="28" y="5"/>
                      <a:pt x="2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9" name="Freeform 595">
                <a:extLst>
                  <a:ext uri="{FF2B5EF4-FFF2-40B4-BE49-F238E27FC236}">
                    <a16:creationId xmlns:a16="http://schemas.microsoft.com/office/drawing/2014/main" id="{8E129761-8A05-1405-559F-D9E4AF25236B}"/>
                  </a:ext>
                </a:extLst>
              </p:cNvPr>
              <p:cNvSpPr>
                <a:spLocks/>
              </p:cNvSpPr>
              <p:nvPr/>
            </p:nvSpPr>
            <p:spPr bwMode="auto">
              <a:xfrm>
                <a:off x="4109" y="1821"/>
                <a:ext cx="27" cy="7"/>
              </a:xfrm>
              <a:custGeom>
                <a:avLst/>
                <a:gdLst>
                  <a:gd name="T0" fmla="*/ 64 w 13"/>
                  <a:gd name="T1" fmla="*/ 28 h 3"/>
                  <a:gd name="T2" fmla="*/ 116 w 13"/>
                  <a:gd name="T3" fmla="*/ 0 h 3"/>
                  <a:gd name="T4" fmla="*/ 0 w 13"/>
                  <a:gd name="T5" fmla="*/ 37 h 3"/>
                  <a:gd name="T6" fmla="*/ 64 w 13"/>
                  <a:gd name="T7" fmla="*/ 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
                    <a:moveTo>
                      <a:pt x="7" y="2"/>
                    </a:moveTo>
                    <a:cubicBezTo>
                      <a:pt x="10" y="1"/>
                      <a:pt x="12" y="1"/>
                      <a:pt x="13" y="0"/>
                    </a:cubicBezTo>
                    <a:cubicBezTo>
                      <a:pt x="11" y="0"/>
                      <a:pt x="3" y="2"/>
                      <a:pt x="0" y="3"/>
                    </a:cubicBezTo>
                    <a:cubicBezTo>
                      <a:pt x="1" y="3"/>
                      <a:pt x="4" y="2"/>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0" name="Freeform 596">
                <a:extLst>
                  <a:ext uri="{FF2B5EF4-FFF2-40B4-BE49-F238E27FC236}">
                    <a16:creationId xmlns:a16="http://schemas.microsoft.com/office/drawing/2014/main" id="{3A16AAD5-0EE5-E5EC-9683-43AD149F80FA}"/>
                  </a:ext>
                </a:extLst>
              </p:cNvPr>
              <p:cNvSpPr>
                <a:spLocks/>
              </p:cNvSpPr>
              <p:nvPr/>
            </p:nvSpPr>
            <p:spPr bwMode="auto">
              <a:xfrm>
                <a:off x="4134" y="1854"/>
                <a:ext cx="21" cy="5"/>
              </a:xfrm>
              <a:custGeom>
                <a:avLst/>
                <a:gdLst>
                  <a:gd name="T0" fmla="*/ 0 w 10"/>
                  <a:gd name="T1" fmla="*/ 33 h 2"/>
                  <a:gd name="T2" fmla="*/ 76 w 10"/>
                  <a:gd name="T3" fmla="*/ 20 h 2"/>
                  <a:gd name="T4" fmla="*/ 92 w 10"/>
                  <a:gd name="T5" fmla="*/ 33 h 2"/>
                  <a:gd name="T6" fmla="*/ 57 w 10"/>
                  <a:gd name="T7" fmla="*/ 20 h 2"/>
                  <a:gd name="T8" fmla="*/ 0 w 10"/>
                  <a:gd name="T9" fmla="*/ 3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2">
                    <a:moveTo>
                      <a:pt x="0" y="2"/>
                    </a:moveTo>
                    <a:cubicBezTo>
                      <a:pt x="1" y="1"/>
                      <a:pt x="6" y="0"/>
                      <a:pt x="8" y="1"/>
                    </a:cubicBezTo>
                    <a:cubicBezTo>
                      <a:pt x="9" y="1"/>
                      <a:pt x="10" y="2"/>
                      <a:pt x="10" y="2"/>
                    </a:cubicBezTo>
                    <a:cubicBezTo>
                      <a:pt x="8" y="1"/>
                      <a:pt x="7" y="1"/>
                      <a:pt x="6" y="1"/>
                    </a:cubicBezTo>
                    <a:cubicBezTo>
                      <a:pt x="4"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1" name="Freeform 597">
                <a:extLst>
                  <a:ext uri="{FF2B5EF4-FFF2-40B4-BE49-F238E27FC236}">
                    <a16:creationId xmlns:a16="http://schemas.microsoft.com/office/drawing/2014/main" id="{DCEA3B76-029E-1983-1455-5AD00DA6F2B3}"/>
                  </a:ext>
                </a:extLst>
              </p:cNvPr>
              <p:cNvSpPr>
                <a:spLocks/>
              </p:cNvSpPr>
              <p:nvPr/>
            </p:nvSpPr>
            <p:spPr bwMode="auto">
              <a:xfrm>
                <a:off x="3718" y="1852"/>
                <a:ext cx="36" cy="11"/>
              </a:xfrm>
              <a:custGeom>
                <a:avLst/>
                <a:gdLst>
                  <a:gd name="T0" fmla="*/ 8 w 17"/>
                  <a:gd name="T1" fmla="*/ 20 h 5"/>
                  <a:gd name="T2" fmla="*/ 161 w 17"/>
                  <a:gd name="T3" fmla="*/ 0 h 5"/>
                  <a:gd name="T4" fmla="*/ 17 w 17"/>
                  <a:gd name="T5" fmla="*/ 0 h 5"/>
                  <a:gd name="T6" fmla="*/ 0 w 17"/>
                  <a:gd name="T7" fmla="*/ 53 h 5"/>
                  <a:gd name="T8" fmla="*/ 8 w 17"/>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5">
                    <a:moveTo>
                      <a:pt x="1" y="2"/>
                    </a:moveTo>
                    <a:cubicBezTo>
                      <a:pt x="2" y="1"/>
                      <a:pt x="15" y="1"/>
                      <a:pt x="17" y="0"/>
                    </a:cubicBezTo>
                    <a:cubicBezTo>
                      <a:pt x="17" y="0"/>
                      <a:pt x="5" y="0"/>
                      <a:pt x="2" y="0"/>
                    </a:cubicBezTo>
                    <a:cubicBezTo>
                      <a:pt x="0" y="1"/>
                      <a:pt x="0" y="3"/>
                      <a:pt x="0" y="5"/>
                    </a:cubicBezTo>
                    <a:cubicBezTo>
                      <a:pt x="0" y="4"/>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2" name="Freeform 598">
                <a:extLst>
                  <a:ext uri="{FF2B5EF4-FFF2-40B4-BE49-F238E27FC236}">
                    <a16:creationId xmlns:a16="http://schemas.microsoft.com/office/drawing/2014/main" id="{6FDF68F4-217D-39AA-FD05-B8CEECF6E2F0}"/>
                  </a:ext>
                </a:extLst>
              </p:cNvPr>
              <p:cNvSpPr>
                <a:spLocks/>
              </p:cNvSpPr>
              <p:nvPr/>
            </p:nvSpPr>
            <p:spPr bwMode="auto">
              <a:xfrm>
                <a:off x="3731" y="1707"/>
                <a:ext cx="21" cy="11"/>
              </a:xfrm>
              <a:custGeom>
                <a:avLst/>
                <a:gdLst>
                  <a:gd name="T0" fmla="*/ 17 w 10"/>
                  <a:gd name="T1" fmla="*/ 20 h 5"/>
                  <a:gd name="T2" fmla="*/ 92 w 10"/>
                  <a:gd name="T3" fmla="*/ 33 h 5"/>
                  <a:gd name="T4" fmla="*/ 27 w 10"/>
                  <a:gd name="T5" fmla="*/ 9 h 5"/>
                  <a:gd name="T6" fmla="*/ 0 w 10"/>
                  <a:gd name="T7" fmla="*/ 53 h 5"/>
                  <a:gd name="T8" fmla="*/ 17 w 10"/>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5">
                    <a:moveTo>
                      <a:pt x="2" y="2"/>
                    </a:moveTo>
                    <a:cubicBezTo>
                      <a:pt x="3" y="1"/>
                      <a:pt x="8" y="3"/>
                      <a:pt x="10" y="3"/>
                    </a:cubicBezTo>
                    <a:cubicBezTo>
                      <a:pt x="10" y="3"/>
                      <a:pt x="6" y="1"/>
                      <a:pt x="3" y="1"/>
                    </a:cubicBezTo>
                    <a:cubicBezTo>
                      <a:pt x="1" y="0"/>
                      <a:pt x="0" y="3"/>
                      <a:pt x="0" y="5"/>
                    </a:cubicBezTo>
                    <a:cubicBezTo>
                      <a:pt x="0" y="4"/>
                      <a:pt x="2"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3" name="Freeform 599">
                <a:extLst>
                  <a:ext uri="{FF2B5EF4-FFF2-40B4-BE49-F238E27FC236}">
                    <a16:creationId xmlns:a16="http://schemas.microsoft.com/office/drawing/2014/main" id="{BCB8AFCA-26F8-2429-B460-82846EE85414}"/>
                  </a:ext>
                </a:extLst>
              </p:cNvPr>
              <p:cNvSpPr>
                <a:spLocks/>
              </p:cNvSpPr>
              <p:nvPr/>
            </p:nvSpPr>
            <p:spPr bwMode="auto">
              <a:xfrm>
                <a:off x="3724" y="1740"/>
                <a:ext cx="28" cy="11"/>
              </a:xfrm>
              <a:custGeom>
                <a:avLst/>
                <a:gdLst>
                  <a:gd name="T0" fmla="*/ 19 w 13"/>
                  <a:gd name="T1" fmla="*/ 20 h 5"/>
                  <a:gd name="T2" fmla="*/ 129 w 13"/>
                  <a:gd name="T3" fmla="*/ 0 h 5"/>
                  <a:gd name="T4" fmla="*/ 28 w 13"/>
                  <a:gd name="T5" fmla="*/ 0 h 5"/>
                  <a:gd name="T6" fmla="*/ 0 w 13"/>
                  <a:gd name="T7" fmla="*/ 53 h 5"/>
                  <a:gd name="T8" fmla="*/ 19 w 13"/>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5">
                    <a:moveTo>
                      <a:pt x="2" y="2"/>
                    </a:moveTo>
                    <a:cubicBezTo>
                      <a:pt x="3" y="1"/>
                      <a:pt x="11" y="0"/>
                      <a:pt x="13" y="0"/>
                    </a:cubicBezTo>
                    <a:cubicBezTo>
                      <a:pt x="13" y="0"/>
                      <a:pt x="5" y="0"/>
                      <a:pt x="3" y="0"/>
                    </a:cubicBezTo>
                    <a:cubicBezTo>
                      <a:pt x="0" y="0"/>
                      <a:pt x="0" y="3"/>
                      <a:pt x="0" y="5"/>
                    </a:cubicBezTo>
                    <a:cubicBezTo>
                      <a:pt x="0" y="4"/>
                      <a:pt x="1"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4" name="Freeform 600">
                <a:extLst>
                  <a:ext uri="{FF2B5EF4-FFF2-40B4-BE49-F238E27FC236}">
                    <a16:creationId xmlns:a16="http://schemas.microsoft.com/office/drawing/2014/main" id="{D28264F6-04C8-3875-CAB5-C9C2F68E0E53}"/>
                  </a:ext>
                </a:extLst>
              </p:cNvPr>
              <p:cNvSpPr>
                <a:spLocks/>
              </p:cNvSpPr>
              <p:nvPr/>
            </p:nvSpPr>
            <p:spPr bwMode="auto">
              <a:xfrm>
                <a:off x="3710" y="1888"/>
                <a:ext cx="35" cy="9"/>
              </a:xfrm>
              <a:custGeom>
                <a:avLst/>
                <a:gdLst>
                  <a:gd name="T0" fmla="*/ 8 w 17"/>
                  <a:gd name="T1" fmla="*/ 25 h 4"/>
                  <a:gd name="T2" fmla="*/ 148 w 17"/>
                  <a:gd name="T3" fmla="*/ 0 h 4"/>
                  <a:gd name="T4" fmla="*/ 16 w 17"/>
                  <a:gd name="T5" fmla="*/ 0 h 4"/>
                  <a:gd name="T6" fmla="*/ 0 w 17"/>
                  <a:gd name="T7" fmla="*/ 45 h 4"/>
                  <a:gd name="T8" fmla="*/ 8 w 17"/>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 y="2"/>
                    </a:moveTo>
                    <a:cubicBezTo>
                      <a:pt x="2" y="1"/>
                      <a:pt x="15" y="0"/>
                      <a:pt x="17" y="0"/>
                    </a:cubicBezTo>
                    <a:cubicBezTo>
                      <a:pt x="17" y="0"/>
                      <a:pt x="5" y="0"/>
                      <a:pt x="2" y="0"/>
                    </a:cubicBezTo>
                    <a:cubicBezTo>
                      <a:pt x="0" y="0"/>
                      <a:pt x="0" y="3"/>
                      <a:pt x="0" y="4"/>
                    </a:cubicBezTo>
                    <a:cubicBezTo>
                      <a:pt x="0" y="3"/>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5" name="Freeform 601">
                <a:extLst>
                  <a:ext uri="{FF2B5EF4-FFF2-40B4-BE49-F238E27FC236}">
                    <a16:creationId xmlns:a16="http://schemas.microsoft.com/office/drawing/2014/main" id="{53E16B23-791F-95BF-20F5-B62DB87CF088}"/>
                  </a:ext>
                </a:extLst>
              </p:cNvPr>
              <p:cNvSpPr>
                <a:spLocks/>
              </p:cNvSpPr>
              <p:nvPr/>
            </p:nvSpPr>
            <p:spPr bwMode="auto">
              <a:xfrm>
                <a:off x="3729" y="1713"/>
                <a:ext cx="37" cy="59"/>
              </a:xfrm>
              <a:custGeom>
                <a:avLst/>
                <a:gdLst>
                  <a:gd name="T0" fmla="*/ 156 w 18"/>
                  <a:gd name="T1" fmla="*/ 268 h 26"/>
                  <a:gd name="T2" fmla="*/ 148 w 18"/>
                  <a:gd name="T3" fmla="*/ 25 h 26"/>
                  <a:gd name="T4" fmla="*/ 148 w 18"/>
                  <a:gd name="T5" fmla="*/ 11 h 26"/>
                  <a:gd name="T6" fmla="*/ 123 w 18"/>
                  <a:gd name="T7" fmla="*/ 0 h 26"/>
                  <a:gd name="T8" fmla="*/ 105 w 18"/>
                  <a:gd name="T9" fmla="*/ 166 h 26"/>
                  <a:gd name="T10" fmla="*/ 0 w 18"/>
                  <a:gd name="T11" fmla="*/ 256 h 26"/>
                  <a:gd name="T12" fmla="*/ 156 w 18"/>
                  <a:gd name="T13" fmla="*/ 268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26">
                    <a:moveTo>
                      <a:pt x="18" y="23"/>
                    </a:moveTo>
                    <a:cubicBezTo>
                      <a:pt x="17" y="16"/>
                      <a:pt x="17" y="9"/>
                      <a:pt x="17" y="2"/>
                    </a:cubicBezTo>
                    <a:cubicBezTo>
                      <a:pt x="17" y="1"/>
                      <a:pt x="17" y="1"/>
                      <a:pt x="17" y="1"/>
                    </a:cubicBezTo>
                    <a:cubicBezTo>
                      <a:pt x="14" y="0"/>
                      <a:pt x="14" y="0"/>
                      <a:pt x="14" y="0"/>
                    </a:cubicBezTo>
                    <a:cubicBezTo>
                      <a:pt x="15" y="4"/>
                      <a:pt x="15" y="11"/>
                      <a:pt x="12" y="14"/>
                    </a:cubicBezTo>
                    <a:cubicBezTo>
                      <a:pt x="10" y="19"/>
                      <a:pt x="4" y="20"/>
                      <a:pt x="0" y="22"/>
                    </a:cubicBezTo>
                    <a:cubicBezTo>
                      <a:pt x="3" y="23"/>
                      <a:pt x="15" y="26"/>
                      <a:pt x="18" y="23"/>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6" name="Freeform 602">
                <a:extLst>
                  <a:ext uri="{FF2B5EF4-FFF2-40B4-BE49-F238E27FC236}">
                    <a16:creationId xmlns:a16="http://schemas.microsoft.com/office/drawing/2014/main" id="{831A1343-51A4-EE63-0D51-A4AB70A62106}"/>
                  </a:ext>
                </a:extLst>
              </p:cNvPr>
              <p:cNvSpPr>
                <a:spLocks/>
              </p:cNvSpPr>
              <p:nvPr/>
            </p:nvSpPr>
            <p:spPr bwMode="auto">
              <a:xfrm>
                <a:off x="3720" y="1852"/>
                <a:ext cx="42" cy="27"/>
              </a:xfrm>
              <a:custGeom>
                <a:avLst/>
                <a:gdLst>
                  <a:gd name="T0" fmla="*/ 27 w 20"/>
                  <a:gd name="T1" fmla="*/ 137 h 12"/>
                  <a:gd name="T2" fmla="*/ 92 w 20"/>
                  <a:gd name="T3" fmla="*/ 126 h 12"/>
                  <a:gd name="T4" fmla="*/ 141 w 20"/>
                  <a:gd name="T5" fmla="*/ 137 h 12"/>
                  <a:gd name="T6" fmla="*/ 185 w 20"/>
                  <a:gd name="T7" fmla="*/ 0 h 12"/>
                  <a:gd name="T8" fmla="*/ 160 w 20"/>
                  <a:gd name="T9" fmla="*/ 56 h 12"/>
                  <a:gd name="T10" fmla="*/ 92 w 20"/>
                  <a:gd name="T11" fmla="*/ 101 h 12"/>
                  <a:gd name="T12" fmla="*/ 0 w 20"/>
                  <a:gd name="T13" fmla="*/ 101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3" y="12"/>
                    </a:moveTo>
                    <a:cubicBezTo>
                      <a:pt x="5" y="12"/>
                      <a:pt x="7" y="11"/>
                      <a:pt x="10" y="11"/>
                    </a:cubicBezTo>
                    <a:cubicBezTo>
                      <a:pt x="11" y="11"/>
                      <a:pt x="14" y="12"/>
                      <a:pt x="15" y="12"/>
                    </a:cubicBezTo>
                    <a:cubicBezTo>
                      <a:pt x="18" y="11"/>
                      <a:pt x="20" y="3"/>
                      <a:pt x="20" y="0"/>
                    </a:cubicBezTo>
                    <a:cubicBezTo>
                      <a:pt x="19" y="1"/>
                      <a:pt x="18" y="4"/>
                      <a:pt x="17" y="5"/>
                    </a:cubicBezTo>
                    <a:cubicBezTo>
                      <a:pt x="15" y="8"/>
                      <a:pt x="13" y="9"/>
                      <a:pt x="10" y="9"/>
                    </a:cubicBezTo>
                    <a:cubicBezTo>
                      <a:pt x="7" y="10"/>
                      <a:pt x="3" y="11"/>
                      <a:pt x="0" y="9"/>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7" name="Freeform 603">
                <a:extLst>
                  <a:ext uri="{FF2B5EF4-FFF2-40B4-BE49-F238E27FC236}">
                    <a16:creationId xmlns:a16="http://schemas.microsoft.com/office/drawing/2014/main" id="{CFBABE75-FD8D-09E0-6D9D-6308DE4000BA}"/>
                  </a:ext>
                </a:extLst>
              </p:cNvPr>
              <p:cNvSpPr>
                <a:spLocks/>
              </p:cNvSpPr>
              <p:nvPr/>
            </p:nvSpPr>
            <p:spPr bwMode="auto">
              <a:xfrm>
                <a:off x="3710" y="1893"/>
                <a:ext cx="42" cy="24"/>
              </a:xfrm>
              <a:custGeom>
                <a:avLst/>
                <a:gdLst>
                  <a:gd name="T0" fmla="*/ 8 w 20"/>
                  <a:gd name="T1" fmla="*/ 96 h 11"/>
                  <a:gd name="T2" fmla="*/ 76 w 20"/>
                  <a:gd name="T3" fmla="*/ 113 h 11"/>
                  <a:gd name="T4" fmla="*/ 128 w 20"/>
                  <a:gd name="T5" fmla="*/ 113 h 11"/>
                  <a:gd name="T6" fmla="*/ 160 w 20"/>
                  <a:gd name="T7" fmla="*/ 61 h 11"/>
                  <a:gd name="T8" fmla="*/ 185 w 20"/>
                  <a:gd name="T9" fmla="*/ 0 h 11"/>
                  <a:gd name="T10" fmla="*/ 101 w 20"/>
                  <a:gd name="T11" fmla="*/ 72 h 11"/>
                  <a:gd name="T12" fmla="*/ 0 w 20"/>
                  <a:gd name="T13" fmla="*/ 61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1" y="9"/>
                    </a:moveTo>
                    <a:cubicBezTo>
                      <a:pt x="2" y="11"/>
                      <a:pt x="6" y="10"/>
                      <a:pt x="8" y="11"/>
                    </a:cubicBezTo>
                    <a:cubicBezTo>
                      <a:pt x="10" y="11"/>
                      <a:pt x="12" y="11"/>
                      <a:pt x="14" y="11"/>
                    </a:cubicBezTo>
                    <a:cubicBezTo>
                      <a:pt x="17" y="10"/>
                      <a:pt x="16" y="8"/>
                      <a:pt x="17" y="6"/>
                    </a:cubicBezTo>
                    <a:cubicBezTo>
                      <a:pt x="17" y="4"/>
                      <a:pt x="20" y="2"/>
                      <a:pt x="20" y="0"/>
                    </a:cubicBezTo>
                    <a:cubicBezTo>
                      <a:pt x="16" y="2"/>
                      <a:pt x="16" y="6"/>
                      <a:pt x="11" y="7"/>
                    </a:cubicBezTo>
                    <a:cubicBezTo>
                      <a:pt x="9" y="8"/>
                      <a:pt x="1" y="9"/>
                      <a:pt x="0" y="6"/>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8" name="Freeform 604">
                <a:extLst>
                  <a:ext uri="{FF2B5EF4-FFF2-40B4-BE49-F238E27FC236}">
                    <a16:creationId xmlns:a16="http://schemas.microsoft.com/office/drawing/2014/main" id="{F2F43156-4E20-59BD-2D2F-642D02648181}"/>
                  </a:ext>
                </a:extLst>
              </p:cNvPr>
              <p:cNvSpPr>
                <a:spLocks/>
              </p:cNvSpPr>
              <p:nvPr/>
            </p:nvSpPr>
            <p:spPr bwMode="auto">
              <a:xfrm>
                <a:off x="4119" y="1828"/>
                <a:ext cx="25" cy="22"/>
              </a:xfrm>
              <a:custGeom>
                <a:avLst/>
                <a:gdLst>
                  <a:gd name="T0" fmla="*/ 100 w 12"/>
                  <a:gd name="T1" fmla="*/ 0 h 10"/>
                  <a:gd name="T2" fmla="*/ 44 w 12"/>
                  <a:gd name="T3" fmla="*/ 53 h 10"/>
                  <a:gd name="T4" fmla="*/ 0 w 12"/>
                  <a:gd name="T5" fmla="*/ 64 h 10"/>
                  <a:gd name="T6" fmla="*/ 27 w 12"/>
                  <a:gd name="T7" fmla="*/ 106 h 10"/>
                  <a:gd name="T8" fmla="*/ 100 w 12"/>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0">
                    <a:moveTo>
                      <a:pt x="11" y="0"/>
                    </a:moveTo>
                    <a:cubicBezTo>
                      <a:pt x="9" y="4"/>
                      <a:pt x="9" y="4"/>
                      <a:pt x="5" y="5"/>
                    </a:cubicBezTo>
                    <a:cubicBezTo>
                      <a:pt x="3" y="6"/>
                      <a:pt x="2" y="6"/>
                      <a:pt x="0" y="6"/>
                    </a:cubicBezTo>
                    <a:cubicBezTo>
                      <a:pt x="1" y="7"/>
                      <a:pt x="2" y="9"/>
                      <a:pt x="3" y="10"/>
                    </a:cubicBezTo>
                    <a:cubicBezTo>
                      <a:pt x="7" y="7"/>
                      <a:pt x="12" y="5"/>
                      <a:pt x="11" y="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9" name="Freeform 605">
                <a:extLst>
                  <a:ext uri="{FF2B5EF4-FFF2-40B4-BE49-F238E27FC236}">
                    <a16:creationId xmlns:a16="http://schemas.microsoft.com/office/drawing/2014/main" id="{C96C67F0-492D-7132-CCE5-4F6E56862EAE}"/>
                  </a:ext>
                </a:extLst>
              </p:cNvPr>
              <p:cNvSpPr>
                <a:spLocks/>
              </p:cNvSpPr>
              <p:nvPr/>
            </p:nvSpPr>
            <p:spPr bwMode="auto">
              <a:xfrm>
                <a:off x="4138" y="1863"/>
                <a:ext cx="23" cy="27"/>
              </a:xfrm>
              <a:custGeom>
                <a:avLst/>
                <a:gdLst>
                  <a:gd name="T0" fmla="*/ 84 w 11"/>
                  <a:gd name="T1" fmla="*/ 0 h 12"/>
                  <a:gd name="T2" fmla="*/ 36 w 11"/>
                  <a:gd name="T3" fmla="*/ 56 h 12"/>
                  <a:gd name="T4" fmla="*/ 0 w 11"/>
                  <a:gd name="T5" fmla="*/ 36 h 12"/>
                  <a:gd name="T6" fmla="*/ 0 w 11"/>
                  <a:gd name="T7" fmla="*/ 36 h 12"/>
                  <a:gd name="T8" fmla="*/ 36 w 11"/>
                  <a:gd name="T9" fmla="*/ 137 h 12"/>
                  <a:gd name="T10" fmla="*/ 56 w 11"/>
                  <a:gd name="T11" fmla="*/ 92 h 12"/>
                  <a:gd name="T12" fmla="*/ 84 w 1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2">
                    <a:moveTo>
                      <a:pt x="9" y="0"/>
                    </a:moveTo>
                    <a:cubicBezTo>
                      <a:pt x="10" y="4"/>
                      <a:pt x="7" y="5"/>
                      <a:pt x="4" y="5"/>
                    </a:cubicBezTo>
                    <a:cubicBezTo>
                      <a:pt x="2" y="5"/>
                      <a:pt x="1" y="4"/>
                      <a:pt x="0" y="3"/>
                    </a:cubicBezTo>
                    <a:cubicBezTo>
                      <a:pt x="0" y="3"/>
                      <a:pt x="0" y="3"/>
                      <a:pt x="0" y="3"/>
                    </a:cubicBezTo>
                    <a:cubicBezTo>
                      <a:pt x="2" y="6"/>
                      <a:pt x="3" y="9"/>
                      <a:pt x="4" y="12"/>
                    </a:cubicBezTo>
                    <a:cubicBezTo>
                      <a:pt x="4" y="10"/>
                      <a:pt x="5" y="9"/>
                      <a:pt x="6" y="8"/>
                    </a:cubicBezTo>
                    <a:cubicBezTo>
                      <a:pt x="8" y="5"/>
                      <a:pt x="11" y="4"/>
                      <a:pt x="9" y="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0" name="Freeform 606">
                <a:extLst>
                  <a:ext uri="{FF2B5EF4-FFF2-40B4-BE49-F238E27FC236}">
                    <a16:creationId xmlns:a16="http://schemas.microsoft.com/office/drawing/2014/main" id="{B5DB75B2-2D1A-6217-CAF6-4E7D900A9CD6}"/>
                  </a:ext>
                </a:extLst>
              </p:cNvPr>
              <p:cNvSpPr>
                <a:spLocks/>
              </p:cNvSpPr>
              <p:nvPr/>
            </p:nvSpPr>
            <p:spPr bwMode="auto">
              <a:xfrm>
                <a:off x="3798" y="1919"/>
                <a:ext cx="414" cy="374"/>
              </a:xfrm>
              <a:custGeom>
                <a:avLst/>
                <a:gdLst>
                  <a:gd name="T0" fmla="*/ 0 w 197"/>
                  <a:gd name="T1" fmla="*/ 1324 h 167"/>
                  <a:gd name="T2" fmla="*/ 185 w 197"/>
                  <a:gd name="T3" fmla="*/ 1505 h 167"/>
                  <a:gd name="T4" fmla="*/ 967 w 197"/>
                  <a:gd name="T5" fmla="*/ 1810 h 167"/>
                  <a:gd name="T6" fmla="*/ 1364 w 197"/>
                  <a:gd name="T7" fmla="*/ 1877 h 167"/>
                  <a:gd name="T8" fmla="*/ 1643 w 197"/>
                  <a:gd name="T9" fmla="*/ 1821 h 167"/>
                  <a:gd name="T10" fmla="*/ 1780 w 197"/>
                  <a:gd name="T11" fmla="*/ 1630 h 167"/>
                  <a:gd name="T12" fmla="*/ 1828 w 197"/>
                  <a:gd name="T13" fmla="*/ 1303 h 167"/>
                  <a:gd name="T14" fmla="*/ 1727 w 197"/>
                  <a:gd name="T15" fmla="*/ 627 h 167"/>
                  <a:gd name="T16" fmla="*/ 1717 w 197"/>
                  <a:gd name="T17" fmla="*/ 627 h 167"/>
                  <a:gd name="T18" fmla="*/ 1727 w 197"/>
                  <a:gd name="T19" fmla="*/ 627 h 167"/>
                  <a:gd name="T20" fmla="*/ 1532 w 197"/>
                  <a:gd name="T21" fmla="*/ 9 h 167"/>
                  <a:gd name="T22" fmla="*/ 1524 w 197"/>
                  <a:gd name="T23" fmla="*/ 9 h 167"/>
                  <a:gd name="T24" fmla="*/ 1515 w 197"/>
                  <a:gd name="T25" fmla="*/ 20 h 167"/>
                  <a:gd name="T26" fmla="*/ 1532 w 197"/>
                  <a:gd name="T27" fmla="*/ 65 h 167"/>
                  <a:gd name="T28" fmla="*/ 1709 w 197"/>
                  <a:gd name="T29" fmla="*/ 627 h 167"/>
                  <a:gd name="T30" fmla="*/ 1709 w 197"/>
                  <a:gd name="T31" fmla="*/ 627 h 167"/>
                  <a:gd name="T32" fmla="*/ 1812 w 197"/>
                  <a:gd name="T33" fmla="*/ 1303 h 167"/>
                  <a:gd name="T34" fmla="*/ 1772 w 197"/>
                  <a:gd name="T35" fmla="*/ 1615 h 167"/>
                  <a:gd name="T36" fmla="*/ 1635 w 197"/>
                  <a:gd name="T37" fmla="*/ 1796 h 167"/>
                  <a:gd name="T38" fmla="*/ 1364 w 197"/>
                  <a:gd name="T39" fmla="*/ 1857 h 167"/>
                  <a:gd name="T40" fmla="*/ 967 w 197"/>
                  <a:gd name="T41" fmla="*/ 1785 h 167"/>
                  <a:gd name="T42" fmla="*/ 193 w 197"/>
                  <a:gd name="T43" fmla="*/ 1494 h 167"/>
                  <a:gd name="T44" fmla="*/ 17 w 197"/>
                  <a:gd name="T45" fmla="*/ 1315 h 167"/>
                  <a:gd name="T46" fmla="*/ 0 w 197"/>
                  <a:gd name="T47" fmla="*/ 1315 h 167"/>
                  <a:gd name="T48" fmla="*/ 0 w 197"/>
                  <a:gd name="T49" fmla="*/ 1324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7" h="167">
                    <a:moveTo>
                      <a:pt x="0" y="118"/>
                    </a:moveTo>
                    <a:cubicBezTo>
                      <a:pt x="7" y="126"/>
                      <a:pt x="14" y="131"/>
                      <a:pt x="20" y="134"/>
                    </a:cubicBezTo>
                    <a:cubicBezTo>
                      <a:pt x="41" y="145"/>
                      <a:pt x="70" y="153"/>
                      <a:pt x="104" y="161"/>
                    </a:cubicBezTo>
                    <a:cubicBezTo>
                      <a:pt x="120" y="165"/>
                      <a:pt x="135" y="167"/>
                      <a:pt x="147" y="167"/>
                    </a:cubicBezTo>
                    <a:cubicBezTo>
                      <a:pt x="160" y="167"/>
                      <a:pt x="170" y="165"/>
                      <a:pt x="177" y="162"/>
                    </a:cubicBezTo>
                    <a:cubicBezTo>
                      <a:pt x="184" y="158"/>
                      <a:pt x="189" y="152"/>
                      <a:pt x="192" y="145"/>
                    </a:cubicBezTo>
                    <a:cubicBezTo>
                      <a:pt x="196" y="137"/>
                      <a:pt x="197" y="127"/>
                      <a:pt x="197" y="116"/>
                    </a:cubicBezTo>
                    <a:cubicBezTo>
                      <a:pt x="197" y="99"/>
                      <a:pt x="194" y="78"/>
                      <a:pt x="186" y="56"/>
                    </a:cubicBezTo>
                    <a:cubicBezTo>
                      <a:pt x="185" y="56"/>
                      <a:pt x="185" y="56"/>
                      <a:pt x="185" y="56"/>
                    </a:cubicBezTo>
                    <a:cubicBezTo>
                      <a:pt x="186" y="56"/>
                      <a:pt x="186" y="56"/>
                      <a:pt x="186" y="56"/>
                    </a:cubicBezTo>
                    <a:cubicBezTo>
                      <a:pt x="176" y="24"/>
                      <a:pt x="165" y="1"/>
                      <a:pt x="165" y="1"/>
                    </a:cubicBezTo>
                    <a:cubicBezTo>
                      <a:pt x="165" y="1"/>
                      <a:pt x="164" y="0"/>
                      <a:pt x="164" y="1"/>
                    </a:cubicBezTo>
                    <a:cubicBezTo>
                      <a:pt x="163" y="1"/>
                      <a:pt x="163" y="2"/>
                      <a:pt x="163" y="2"/>
                    </a:cubicBezTo>
                    <a:cubicBezTo>
                      <a:pt x="163" y="2"/>
                      <a:pt x="164" y="3"/>
                      <a:pt x="165" y="6"/>
                    </a:cubicBezTo>
                    <a:cubicBezTo>
                      <a:pt x="169" y="14"/>
                      <a:pt x="177" y="32"/>
                      <a:pt x="184" y="56"/>
                    </a:cubicBezTo>
                    <a:cubicBezTo>
                      <a:pt x="184" y="56"/>
                      <a:pt x="184" y="56"/>
                      <a:pt x="184" y="56"/>
                    </a:cubicBezTo>
                    <a:cubicBezTo>
                      <a:pt x="192" y="79"/>
                      <a:pt x="195" y="99"/>
                      <a:pt x="195" y="116"/>
                    </a:cubicBezTo>
                    <a:cubicBezTo>
                      <a:pt x="195" y="127"/>
                      <a:pt x="194" y="136"/>
                      <a:pt x="191" y="144"/>
                    </a:cubicBezTo>
                    <a:cubicBezTo>
                      <a:pt x="187" y="151"/>
                      <a:pt x="183" y="157"/>
                      <a:pt x="176" y="160"/>
                    </a:cubicBezTo>
                    <a:cubicBezTo>
                      <a:pt x="169" y="163"/>
                      <a:pt x="159" y="165"/>
                      <a:pt x="147" y="165"/>
                    </a:cubicBezTo>
                    <a:cubicBezTo>
                      <a:pt x="135" y="165"/>
                      <a:pt x="121" y="163"/>
                      <a:pt x="104" y="159"/>
                    </a:cubicBezTo>
                    <a:cubicBezTo>
                      <a:pt x="71" y="151"/>
                      <a:pt x="42" y="143"/>
                      <a:pt x="21" y="133"/>
                    </a:cubicBezTo>
                    <a:cubicBezTo>
                      <a:pt x="15" y="130"/>
                      <a:pt x="8" y="124"/>
                      <a:pt x="2" y="117"/>
                    </a:cubicBezTo>
                    <a:cubicBezTo>
                      <a:pt x="1" y="117"/>
                      <a:pt x="1" y="117"/>
                      <a:pt x="0" y="117"/>
                    </a:cubicBezTo>
                    <a:cubicBezTo>
                      <a:pt x="0" y="117"/>
                      <a:pt x="0" y="118"/>
                      <a:pt x="0" y="11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1" name="Freeform 607">
                <a:extLst>
                  <a:ext uri="{FF2B5EF4-FFF2-40B4-BE49-F238E27FC236}">
                    <a16:creationId xmlns:a16="http://schemas.microsoft.com/office/drawing/2014/main" id="{A8AF587D-4FCA-CA3B-4E49-E92DDBCC5751}"/>
                  </a:ext>
                </a:extLst>
              </p:cNvPr>
              <p:cNvSpPr>
                <a:spLocks/>
              </p:cNvSpPr>
              <p:nvPr/>
            </p:nvSpPr>
            <p:spPr bwMode="auto">
              <a:xfrm>
                <a:off x="3718" y="1702"/>
                <a:ext cx="50" cy="70"/>
              </a:xfrm>
              <a:custGeom>
                <a:avLst/>
                <a:gdLst>
                  <a:gd name="T0" fmla="*/ 208 w 24"/>
                  <a:gd name="T1" fmla="*/ 56 h 31"/>
                  <a:gd name="T2" fmla="*/ 208 w 24"/>
                  <a:gd name="T3" fmla="*/ 45 h 31"/>
                  <a:gd name="T4" fmla="*/ 83 w 24"/>
                  <a:gd name="T5" fmla="*/ 0 h 31"/>
                  <a:gd name="T6" fmla="*/ 73 w 24"/>
                  <a:gd name="T7" fmla="*/ 0 h 31"/>
                  <a:gd name="T8" fmla="*/ 35 w 24"/>
                  <a:gd name="T9" fmla="*/ 36 h 31"/>
                  <a:gd name="T10" fmla="*/ 17 w 24"/>
                  <a:gd name="T11" fmla="*/ 102 h 31"/>
                  <a:gd name="T12" fmla="*/ 35 w 24"/>
                  <a:gd name="T13" fmla="*/ 163 h 31"/>
                  <a:gd name="T14" fmla="*/ 35 w 24"/>
                  <a:gd name="T15" fmla="*/ 163 h 31"/>
                  <a:gd name="T16" fmla="*/ 144 w 24"/>
                  <a:gd name="T17" fmla="*/ 194 h 31"/>
                  <a:gd name="T18" fmla="*/ 144 w 24"/>
                  <a:gd name="T19" fmla="*/ 183 h 31"/>
                  <a:gd name="T20" fmla="*/ 144 w 24"/>
                  <a:gd name="T21" fmla="*/ 174 h 31"/>
                  <a:gd name="T22" fmla="*/ 35 w 24"/>
                  <a:gd name="T23" fmla="*/ 174 h 31"/>
                  <a:gd name="T24" fmla="*/ 35 w 24"/>
                  <a:gd name="T25" fmla="*/ 183 h 31"/>
                  <a:gd name="T26" fmla="*/ 8 w 24"/>
                  <a:gd name="T27" fmla="*/ 210 h 31"/>
                  <a:gd name="T28" fmla="*/ 0 w 24"/>
                  <a:gd name="T29" fmla="*/ 264 h 31"/>
                  <a:gd name="T30" fmla="*/ 8 w 24"/>
                  <a:gd name="T31" fmla="*/ 321 h 31"/>
                  <a:gd name="T32" fmla="*/ 44 w 24"/>
                  <a:gd name="T33" fmla="*/ 357 h 31"/>
                  <a:gd name="T34" fmla="*/ 44 w 24"/>
                  <a:gd name="T35" fmla="*/ 357 h 31"/>
                  <a:gd name="T36" fmla="*/ 208 w 24"/>
                  <a:gd name="T37" fmla="*/ 357 h 31"/>
                  <a:gd name="T38" fmla="*/ 208 w 24"/>
                  <a:gd name="T39" fmla="*/ 357 h 31"/>
                  <a:gd name="T40" fmla="*/ 217 w 24"/>
                  <a:gd name="T41" fmla="*/ 348 h 31"/>
                  <a:gd name="T42" fmla="*/ 208 w 24"/>
                  <a:gd name="T43" fmla="*/ 174 h 31"/>
                  <a:gd name="T44" fmla="*/ 217 w 24"/>
                  <a:gd name="T45" fmla="*/ 56 h 31"/>
                  <a:gd name="T46" fmla="*/ 208 w 24"/>
                  <a:gd name="T47" fmla="*/ 45 h 31"/>
                  <a:gd name="T48" fmla="*/ 208 w 24"/>
                  <a:gd name="T49" fmla="*/ 56 h 31"/>
                  <a:gd name="T50" fmla="*/ 200 w 24"/>
                  <a:gd name="T51" fmla="*/ 56 h 31"/>
                  <a:gd name="T52" fmla="*/ 192 w 24"/>
                  <a:gd name="T53" fmla="*/ 174 h 31"/>
                  <a:gd name="T54" fmla="*/ 200 w 24"/>
                  <a:gd name="T55" fmla="*/ 348 h 31"/>
                  <a:gd name="T56" fmla="*/ 208 w 24"/>
                  <a:gd name="T57" fmla="*/ 348 h 31"/>
                  <a:gd name="T58" fmla="*/ 208 w 24"/>
                  <a:gd name="T59" fmla="*/ 332 h 31"/>
                  <a:gd name="T60" fmla="*/ 44 w 24"/>
                  <a:gd name="T61" fmla="*/ 332 h 31"/>
                  <a:gd name="T62" fmla="*/ 44 w 24"/>
                  <a:gd name="T63" fmla="*/ 348 h 31"/>
                  <a:gd name="T64" fmla="*/ 44 w 24"/>
                  <a:gd name="T65" fmla="*/ 332 h 31"/>
                  <a:gd name="T66" fmla="*/ 27 w 24"/>
                  <a:gd name="T67" fmla="*/ 312 h 31"/>
                  <a:gd name="T68" fmla="*/ 17 w 24"/>
                  <a:gd name="T69" fmla="*/ 264 h 31"/>
                  <a:gd name="T70" fmla="*/ 27 w 24"/>
                  <a:gd name="T71" fmla="*/ 219 h 31"/>
                  <a:gd name="T72" fmla="*/ 35 w 24"/>
                  <a:gd name="T73" fmla="*/ 194 h 31"/>
                  <a:gd name="T74" fmla="*/ 35 w 24"/>
                  <a:gd name="T75" fmla="*/ 183 h 31"/>
                  <a:gd name="T76" fmla="*/ 35 w 24"/>
                  <a:gd name="T77" fmla="*/ 194 h 31"/>
                  <a:gd name="T78" fmla="*/ 144 w 24"/>
                  <a:gd name="T79" fmla="*/ 194 h 31"/>
                  <a:gd name="T80" fmla="*/ 152 w 24"/>
                  <a:gd name="T81" fmla="*/ 183 h 31"/>
                  <a:gd name="T82" fmla="*/ 144 w 24"/>
                  <a:gd name="T83" fmla="*/ 174 h 31"/>
                  <a:gd name="T84" fmla="*/ 44 w 24"/>
                  <a:gd name="T85" fmla="*/ 138 h 31"/>
                  <a:gd name="T86" fmla="*/ 44 w 24"/>
                  <a:gd name="T87" fmla="*/ 147 h 31"/>
                  <a:gd name="T88" fmla="*/ 56 w 24"/>
                  <a:gd name="T89" fmla="*/ 138 h 31"/>
                  <a:gd name="T90" fmla="*/ 35 w 24"/>
                  <a:gd name="T91" fmla="*/ 102 h 31"/>
                  <a:gd name="T92" fmla="*/ 44 w 24"/>
                  <a:gd name="T93" fmla="*/ 45 h 31"/>
                  <a:gd name="T94" fmla="*/ 73 w 24"/>
                  <a:gd name="T95" fmla="*/ 25 h 31"/>
                  <a:gd name="T96" fmla="*/ 73 w 24"/>
                  <a:gd name="T97" fmla="*/ 11 h 31"/>
                  <a:gd name="T98" fmla="*/ 73 w 24"/>
                  <a:gd name="T99" fmla="*/ 25 h 31"/>
                  <a:gd name="T100" fmla="*/ 200 w 24"/>
                  <a:gd name="T101" fmla="*/ 72 h 31"/>
                  <a:gd name="T102" fmla="*/ 208 w 24"/>
                  <a:gd name="T103" fmla="*/ 56 h 31"/>
                  <a:gd name="T104" fmla="*/ 200 w 24"/>
                  <a:gd name="T105" fmla="*/ 56 h 31"/>
                  <a:gd name="T106" fmla="*/ 208 w 24"/>
                  <a:gd name="T107" fmla="*/ 56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31">
                    <a:moveTo>
                      <a:pt x="23" y="5"/>
                    </a:moveTo>
                    <a:cubicBezTo>
                      <a:pt x="23" y="4"/>
                      <a:pt x="23" y="4"/>
                      <a:pt x="23" y="4"/>
                    </a:cubicBezTo>
                    <a:cubicBezTo>
                      <a:pt x="16" y="2"/>
                      <a:pt x="11" y="1"/>
                      <a:pt x="9" y="0"/>
                    </a:cubicBezTo>
                    <a:cubicBezTo>
                      <a:pt x="8" y="0"/>
                      <a:pt x="8" y="0"/>
                      <a:pt x="8" y="0"/>
                    </a:cubicBezTo>
                    <a:cubicBezTo>
                      <a:pt x="6" y="0"/>
                      <a:pt x="5" y="1"/>
                      <a:pt x="4" y="3"/>
                    </a:cubicBezTo>
                    <a:cubicBezTo>
                      <a:pt x="3" y="5"/>
                      <a:pt x="2" y="7"/>
                      <a:pt x="2" y="9"/>
                    </a:cubicBezTo>
                    <a:cubicBezTo>
                      <a:pt x="2" y="10"/>
                      <a:pt x="3" y="12"/>
                      <a:pt x="4" y="14"/>
                    </a:cubicBezTo>
                    <a:cubicBezTo>
                      <a:pt x="4" y="14"/>
                      <a:pt x="4" y="14"/>
                      <a:pt x="4" y="14"/>
                    </a:cubicBezTo>
                    <a:cubicBezTo>
                      <a:pt x="8" y="15"/>
                      <a:pt x="16" y="17"/>
                      <a:pt x="16" y="17"/>
                    </a:cubicBezTo>
                    <a:cubicBezTo>
                      <a:pt x="16" y="16"/>
                      <a:pt x="16" y="16"/>
                      <a:pt x="16" y="16"/>
                    </a:cubicBezTo>
                    <a:cubicBezTo>
                      <a:pt x="16" y="15"/>
                      <a:pt x="16" y="15"/>
                      <a:pt x="16" y="15"/>
                    </a:cubicBezTo>
                    <a:cubicBezTo>
                      <a:pt x="12" y="15"/>
                      <a:pt x="6" y="15"/>
                      <a:pt x="4" y="15"/>
                    </a:cubicBezTo>
                    <a:cubicBezTo>
                      <a:pt x="4" y="16"/>
                      <a:pt x="4" y="16"/>
                      <a:pt x="4" y="16"/>
                    </a:cubicBezTo>
                    <a:cubicBezTo>
                      <a:pt x="2" y="16"/>
                      <a:pt x="2" y="17"/>
                      <a:pt x="1" y="18"/>
                    </a:cubicBezTo>
                    <a:cubicBezTo>
                      <a:pt x="0" y="20"/>
                      <a:pt x="0" y="21"/>
                      <a:pt x="0" y="23"/>
                    </a:cubicBezTo>
                    <a:cubicBezTo>
                      <a:pt x="0" y="25"/>
                      <a:pt x="0" y="26"/>
                      <a:pt x="1" y="28"/>
                    </a:cubicBezTo>
                    <a:cubicBezTo>
                      <a:pt x="2" y="29"/>
                      <a:pt x="3" y="30"/>
                      <a:pt x="5" y="31"/>
                    </a:cubicBezTo>
                    <a:cubicBezTo>
                      <a:pt x="5" y="31"/>
                      <a:pt x="5" y="31"/>
                      <a:pt x="5" y="31"/>
                    </a:cubicBezTo>
                    <a:cubicBezTo>
                      <a:pt x="10" y="31"/>
                      <a:pt x="17" y="31"/>
                      <a:pt x="23" y="31"/>
                    </a:cubicBezTo>
                    <a:cubicBezTo>
                      <a:pt x="23" y="31"/>
                      <a:pt x="23" y="31"/>
                      <a:pt x="23" y="31"/>
                    </a:cubicBezTo>
                    <a:cubicBezTo>
                      <a:pt x="24" y="30"/>
                      <a:pt x="24" y="30"/>
                      <a:pt x="24" y="30"/>
                    </a:cubicBezTo>
                    <a:cubicBezTo>
                      <a:pt x="23" y="25"/>
                      <a:pt x="23" y="20"/>
                      <a:pt x="23" y="15"/>
                    </a:cubicBezTo>
                    <a:cubicBezTo>
                      <a:pt x="23" y="11"/>
                      <a:pt x="23" y="8"/>
                      <a:pt x="24" y="5"/>
                    </a:cubicBezTo>
                    <a:cubicBezTo>
                      <a:pt x="24" y="4"/>
                      <a:pt x="23" y="4"/>
                      <a:pt x="23" y="4"/>
                    </a:cubicBezTo>
                    <a:cubicBezTo>
                      <a:pt x="23" y="5"/>
                      <a:pt x="23" y="5"/>
                      <a:pt x="23" y="5"/>
                    </a:cubicBezTo>
                    <a:cubicBezTo>
                      <a:pt x="22" y="5"/>
                      <a:pt x="22" y="5"/>
                      <a:pt x="22" y="5"/>
                    </a:cubicBezTo>
                    <a:cubicBezTo>
                      <a:pt x="21" y="8"/>
                      <a:pt x="21" y="11"/>
                      <a:pt x="21" y="15"/>
                    </a:cubicBezTo>
                    <a:cubicBezTo>
                      <a:pt x="21" y="20"/>
                      <a:pt x="21" y="25"/>
                      <a:pt x="22" y="30"/>
                    </a:cubicBezTo>
                    <a:cubicBezTo>
                      <a:pt x="23" y="30"/>
                      <a:pt x="23" y="30"/>
                      <a:pt x="23" y="30"/>
                    </a:cubicBezTo>
                    <a:cubicBezTo>
                      <a:pt x="23" y="29"/>
                      <a:pt x="23" y="29"/>
                      <a:pt x="23" y="29"/>
                    </a:cubicBezTo>
                    <a:cubicBezTo>
                      <a:pt x="17" y="29"/>
                      <a:pt x="10" y="29"/>
                      <a:pt x="5" y="29"/>
                    </a:cubicBezTo>
                    <a:cubicBezTo>
                      <a:pt x="5" y="30"/>
                      <a:pt x="5" y="30"/>
                      <a:pt x="5" y="30"/>
                    </a:cubicBezTo>
                    <a:cubicBezTo>
                      <a:pt x="5" y="29"/>
                      <a:pt x="5" y="29"/>
                      <a:pt x="5" y="29"/>
                    </a:cubicBezTo>
                    <a:cubicBezTo>
                      <a:pt x="4" y="28"/>
                      <a:pt x="3" y="28"/>
                      <a:pt x="3" y="27"/>
                    </a:cubicBezTo>
                    <a:cubicBezTo>
                      <a:pt x="2" y="26"/>
                      <a:pt x="2" y="24"/>
                      <a:pt x="2" y="23"/>
                    </a:cubicBezTo>
                    <a:cubicBezTo>
                      <a:pt x="2" y="22"/>
                      <a:pt x="2" y="20"/>
                      <a:pt x="3" y="19"/>
                    </a:cubicBezTo>
                    <a:cubicBezTo>
                      <a:pt x="3" y="18"/>
                      <a:pt x="4" y="18"/>
                      <a:pt x="4" y="17"/>
                    </a:cubicBezTo>
                    <a:cubicBezTo>
                      <a:pt x="4" y="16"/>
                      <a:pt x="4" y="16"/>
                      <a:pt x="4" y="16"/>
                    </a:cubicBezTo>
                    <a:cubicBezTo>
                      <a:pt x="4" y="17"/>
                      <a:pt x="4" y="17"/>
                      <a:pt x="4" y="17"/>
                    </a:cubicBezTo>
                    <a:cubicBezTo>
                      <a:pt x="6" y="17"/>
                      <a:pt x="12" y="17"/>
                      <a:pt x="16" y="17"/>
                    </a:cubicBezTo>
                    <a:cubicBezTo>
                      <a:pt x="17" y="17"/>
                      <a:pt x="17" y="17"/>
                      <a:pt x="17" y="16"/>
                    </a:cubicBezTo>
                    <a:cubicBezTo>
                      <a:pt x="17" y="16"/>
                      <a:pt x="17" y="15"/>
                      <a:pt x="16" y="15"/>
                    </a:cubicBezTo>
                    <a:cubicBezTo>
                      <a:pt x="16" y="15"/>
                      <a:pt x="8" y="13"/>
                      <a:pt x="5" y="12"/>
                    </a:cubicBezTo>
                    <a:cubicBezTo>
                      <a:pt x="5" y="13"/>
                      <a:pt x="5" y="13"/>
                      <a:pt x="5" y="13"/>
                    </a:cubicBezTo>
                    <a:cubicBezTo>
                      <a:pt x="6" y="12"/>
                      <a:pt x="6" y="12"/>
                      <a:pt x="6" y="12"/>
                    </a:cubicBezTo>
                    <a:cubicBezTo>
                      <a:pt x="5" y="11"/>
                      <a:pt x="4" y="10"/>
                      <a:pt x="4" y="9"/>
                    </a:cubicBezTo>
                    <a:cubicBezTo>
                      <a:pt x="4" y="7"/>
                      <a:pt x="5" y="5"/>
                      <a:pt x="5" y="4"/>
                    </a:cubicBezTo>
                    <a:cubicBezTo>
                      <a:pt x="6" y="3"/>
                      <a:pt x="7" y="2"/>
                      <a:pt x="8" y="2"/>
                    </a:cubicBezTo>
                    <a:cubicBezTo>
                      <a:pt x="8" y="1"/>
                      <a:pt x="8" y="1"/>
                      <a:pt x="8" y="1"/>
                    </a:cubicBezTo>
                    <a:cubicBezTo>
                      <a:pt x="8" y="2"/>
                      <a:pt x="8" y="2"/>
                      <a:pt x="8" y="2"/>
                    </a:cubicBezTo>
                    <a:cubicBezTo>
                      <a:pt x="10" y="3"/>
                      <a:pt x="16" y="4"/>
                      <a:pt x="22" y="6"/>
                    </a:cubicBezTo>
                    <a:cubicBezTo>
                      <a:pt x="23" y="5"/>
                      <a:pt x="23" y="5"/>
                      <a:pt x="23" y="5"/>
                    </a:cubicBezTo>
                    <a:cubicBezTo>
                      <a:pt x="22" y="5"/>
                      <a:pt x="22" y="5"/>
                      <a:pt x="22" y="5"/>
                    </a:cubicBezTo>
                    <a:cubicBezTo>
                      <a:pt x="23" y="5"/>
                      <a:pt x="23" y="5"/>
                      <a:pt x="23"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2" name="Freeform 608">
                <a:extLst>
                  <a:ext uri="{FF2B5EF4-FFF2-40B4-BE49-F238E27FC236}">
                    <a16:creationId xmlns:a16="http://schemas.microsoft.com/office/drawing/2014/main" id="{7311B563-F14E-8A1C-F9EB-9CA1E588AB1C}"/>
                  </a:ext>
                </a:extLst>
              </p:cNvPr>
              <p:cNvSpPr>
                <a:spLocks/>
              </p:cNvSpPr>
              <p:nvPr/>
            </p:nvSpPr>
            <p:spPr bwMode="auto">
              <a:xfrm>
                <a:off x="3764" y="1566"/>
                <a:ext cx="80" cy="24"/>
              </a:xfrm>
              <a:custGeom>
                <a:avLst/>
                <a:gdLst>
                  <a:gd name="T0" fmla="*/ 8 w 38"/>
                  <a:gd name="T1" fmla="*/ 61 h 11"/>
                  <a:gd name="T2" fmla="*/ 17 w 38"/>
                  <a:gd name="T3" fmla="*/ 61 h 11"/>
                  <a:gd name="T4" fmla="*/ 27 w 38"/>
                  <a:gd name="T5" fmla="*/ 52 h 11"/>
                  <a:gd name="T6" fmla="*/ 76 w 38"/>
                  <a:gd name="T7" fmla="*/ 33 h 11"/>
                  <a:gd name="T8" fmla="*/ 177 w 38"/>
                  <a:gd name="T9" fmla="*/ 20 h 11"/>
                  <a:gd name="T10" fmla="*/ 297 w 38"/>
                  <a:gd name="T11" fmla="*/ 33 h 11"/>
                  <a:gd name="T12" fmla="*/ 337 w 38"/>
                  <a:gd name="T13" fmla="*/ 52 h 11"/>
                  <a:gd name="T14" fmla="*/ 337 w 38"/>
                  <a:gd name="T15" fmla="*/ 52 h 11"/>
                  <a:gd name="T16" fmla="*/ 337 w 38"/>
                  <a:gd name="T17" fmla="*/ 61 h 11"/>
                  <a:gd name="T18" fmla="*/ 337 w 38"/>
                  <a:gd name="T19" fmla="*/ 61 h 11"/>
                  <a:gd name="T20" fmla="*/ 288 w 38"/>
                  <a:gd name="T21" fmla="*/ 81 h 11"/>
                  <a:gd name="T22" fmla="*/ 177 w 38"/>
                  <a:gd name="T23" fmla="*/ 96 h 11"/>
                  <a:gd name="T24" fmla="*/ 67 w 38"/>
                  <a:gd name="T25" fmla="*/ 81 h 11"/>
                  <a:gd name="T26" fmla="*/ 27 w 38"/>
                  <a:gd name="T27" fmla="*/ 72 h 11"/>
                  <a:gd name="T28" fmla="*/ 27 w 38"/>
                  <a:gd name="T29" fmla="*/ 61 h 11"/>
                  <a:gd name="T30" fmla="*/ 17 w 38"/>
                  <a:gd name="T31" fmla="*/ 61 h 11"/>
                  <a:gd name="T32" fmla="*/ 8 w 38"/>
                  <a:gd name="T33" fmla="*/ 61 h 11"/>
                  <a:gd name="T34" fmla="*/ 0 w 38"/>
                  <a:gd name="T35" fmla="*/ 61 h 11"/>
                  <a:gd name="T36" fmla="*/ 8 w 38"/>
                  <a:gd name="T37" fmla="*/ 72 h 11"/>
                  <a:gd name="T38" fmla="*/ 76 w 38"/>
                  <a:gd name="T39" fmla="*/ 105 h 11"/>
                  <a:gd name="T40" fmla="*/ 177 w 38"/>
                  <a:gd name="T41" fmla="*/ 113 h 11"/>
                  <a:gd name="T42" fmla="*/ 297 w 38"/>
                  <a:gd name="T43" fmla="*/ 105 h 11"/>
                  <a:gd name="T44" fmla="*/ 345 w 38"/>
                  <a:gd name="T45" fmla="*/ 81 h 11"/>
                  <a:gd name="T46" fmla="*/ 354 w 38"/>
                  <a:gd name="T47" fmla="*/ 72 h 11"/>
                  <a:gd name="T48" fmla="*/ 354 w 38"/>
                  <a:gd name="T49" fmla="*/ 61 h 11"/>
                  <a:gd name="T50" fmla="*/ 354 w 38"/>
                  <a:gd name="T51" fmla="*/ 44 h 11"/>
                  <a:gd name="T52" fmla="*/ 288 w 38"/>
                  <a:gd name="T53" fmla="*/ 9 h 11"/>
                  <a:gd name="T54" fmla="*/ 177 w 38"/>
                  <a:gd name="T55" fmla="*/ 0 h 11"/>
                  <a:gd name="T56" fmla="*/ 57 w 38"/>
                  <a:gd name="T57" fmla="*/ 20 h 11"/>
                  <a:gd name="T58" fmla="*/ 17 w 38"/>
                  <a:gd name="T59" fmla="*/ 33 h 11"/>
                  <a:gd name="T60" fmla="*/ 8 w 38"/>
                  <a:gd name="T61" fmla="*/ 44 h 11"/>
                  <a:gd name="T62" fmla="*/ 0 w 38"/>
                  <a:gd name="T63" fmla="*/ 61 h 11"/>
                  <a:gd name="T64" fmla="*/ 8 w 38"/>
                  <a:gd name="T65" fmla="*/ 61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 h="11">
                    <a:moveTo>
                      <a:pt x="1" y="6"/>
                    </a:moveTo>
                    <a:cubicBezTo>
                      <a:pt x="2" y="6"/>
                      <a:pt x="2" y="6"/>
                      <a:pt x="2" y="6"/>
                    </a:cubicBezTo>
                    <a:cubicBezTo>
                      <a:pt x="3" y="5"/>
                      <a:pt x="3" y="5"/>
                      <a:pt x="3" y="5"/>
                    </a:cubicBezTo>
                    <a:cubicBezTo>
                      <a:pt x="3" y="5"/>
                      <a:pt x="5" y="4"/>
                      <a:pt x="8" y="3"/>
                    </a:cubicBezTo>
                    <a:cubicBezTo>
                      <a:pt x="11" y="3"/>
                      <a:pt x="15" y="2"/>
                      <a:pt x="19" y="2"/>
                    </a:cubicBezTo>
                    <a:cubicBezTo>
                      <a:pt x="24" y="2"/>
                      <a:pt x="29" y="3"/>
                      <a:pt x="32" y="3"/>
                    </a:cubicBezTo>
                    <a:cubicBezTo>
                      <a:pt x="34" y="4"/>
                      <a:pt x="35" y="4"/>
                      <a:pt x="36" y="5"/>
                    </a:cubicBezTo>
                    <a:cubicBezTo>
                      <a:pt x="36" y="5"/>
                      <a:pt x="36" y="5"/>
                      <a:pt x="36" y="5"/>
                    </a:cubicBezTo>
                    <a:cubicBezTo>
                      <a:pt x="36" y="6"/>
                      <a:pt x="36" y="6"/>
                      <a:pt x="36" y="6"/>
                    </a:cubicBezTo>
                    <a:cubicBezTo>
                      <a:pt x="36" y="6"/>
                      <a:pt x="36" y="6"/>
                      <a:pt x="36" y="6"/>
                    </a:cubicBezTo>
                    <a:cubicBezTo>
                      <a:pt x="36" y="7"/>
                      <a:pt x="34" y="8"/>
                      <a:pt x="31" y="8"/>
                    </a:cubicBezTo>
                    <a:cubicBezTo>
                      <a:pt x="28" y="9"/>
                      <a:pt x="24" y="9"/>
                      <a:pt x="19" y="9"/>
                    </a:cubicBezTo>
                    <a:cubicBezTo>
                      <a:pt x="15" y="9"/>
                      <a:pt x="10" y="9"/>
                      <a:pt x="7" y="8"/>
                    </a:cubicBezTo>
                    <a:cubicBezTo>
                      <a:pt x="5" y="8"/>
                      <a:pt x="4" y="7"/>
                      <a:pt x="3" y="7"/>
                    </a:cubicBezTo>
                    <a:cubicBezTo>
                      <a:pt x="3" y="6"/>
                      <a:pt x="3" y="6"/>
                      <a:pt x="3" y="6"/>
                    </a:cubicBezTo>
                    <a:cubicBezTo>
                      <a:pt x="2" y="6"/>
                      <a:pt x="2" y="6"/>
                      <a:pt x="2" y="6"/>
                    </a:cubicBezTo>
                    <a:cubicBezTo>
                      <a:pt x="1" y="6"/>
                      <a:pt x="1" y="6"/>
                      <a:pt x="1" y="6"/>
                    </a:cubicBezTo>
                    <a:cubicBezTo>
                      <a:pt x="0" y="6"/>
                      <a:pt x="0" y="6"/>
                      <a:pt x="0" y="6"/>
                    </a:cubicBezTo>
                    <a:cubicBezTo>
                      <a:pt x="0" y="6"/>
                      <a:pt x="1" y="7"/>
                      <a:pt x="1" y="7"/>
                    </a:cubicBezTo>
                    <a:cubicBezTo>
                      <a:pt x="2" y="9"/>
                      <a:pt x="5" y="9"/>
                      <a:pt x="8" y="10"/>
                    </a:cubicBezTo>
                    <a:cubicBezTo>
                      <a:pt x="11" y="11"/>
                      <a:pt x="15" y="11"/>
                      <a:pt x="19" y="11"/>
                    </a:cubicBezTo>
                    <a:cubicBezTo>
                      <a:pt x="24" y="11"/>
                      <a:pt x="29" y="11"/>
                      <a:pt x="32" y="10"/>
                    </a:cubicBezTo>
                    <a:cubicBezTo>
                      <a:pt x="34" y="9"/>
                      <a:pt x="36" y="9"/>
                      <a:pt x="37" y="8"/>
                    </a:cubicBezTo>
                    <a:cubicBezTo>
                      <a:pt x="37" y="8"/>
                      <a:pt x="38" y="8"/>
                      <a:pt x="38" y="7"/>
                    </a:cubicBezTo>
                    <a:cubicBezTo>
                      <a:pt x="38" y="7"/>
                      <a:pt x="38" y="6"/>
                      <a:pt x="38" y="6"/>
                    </a:cubicBezTo>
                    <a:cubicBezTo>
                      <a:pt x="38" y="5"/>
                      <a:pt x="38" y="5"/>
                      <a:pt x="38" y="4"/>
                    </a:cubicBezTo>
                    <a:cubicBezTo>
                      <a:pt x="37" y="3"/>
                      <a:pt x="34" y="2"/>
                      <a:pt x="31" y="1"/>
                    </a:cubicBezTo>
                    <a:cubicBezTo>
                      <a:pt x="28" y="1"/>
                      <a:pt x="24" y="0"/>
                      <a:pt x="19" y="0"/>
                    </a:cubicBezTo>
                    <a:cubicBezTo>
                      <a:pt x="14" y="0"/>
                      <a:pt x="10" y="1"/>
                      <a:pt x="6" y="2"/>
                    </a:cubicBezTo>
                    <a:cubicBezTo>
                      <a:pt x="5" y="2"/>
                      <a:pt x="3" y="2"/>
                      <a:pt x="2" y="3"/>
                    </a:cubicBezTo>
                    <a:cubicBezTo>
                      <a:pt x="2" y="3"/>
                      <a:pt x="1" y="4"/>
                      <a:pt x="1" y="4"/>
                    </a:cubicBezTo>
                    <a:cubicBezTo>
                      <a:pt x="1" y="5"/>
                      <a:pt x="0" y="5"/>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3" name="Freeform 609">
                <a:extLst>
                  <a:ext uri="{FF2B5EF4-FFF2-40B4-BE49-F238E27FC236}">
                    <a16:creationId xmlns:a16="http://schemas.microsoft.com/office/drawing/2014/main" id="{7E938A8E-E051-A4A2-747B-D1795A10327A}"/>
                  </a:ext>
                </a:extLst>
              </p:cNvPr>
              <p:cNvSpPr>
                <a:spLocks/>
              </p:cNvSpPr>
              <p:nvPr/>
            </p:nvSpPr>
            <p:spPr bwMode="auto">
              <a:xfrm>
                <a:off x="3775" y="1572"/>
                <a:ext cx="61" cy="14"/>
              </a:xfrm>
              <a:custGeom>
                <a:avLst/>
                <a:gdLst>
                  <a:gd name="T0" fmla="*/ 0 w 29"/>
                  <a:gd name="T1" fmla="*/ 37 h 6"/>
                  <a:gd name="T2" fmla="*/ 8 w 29"/>
                  <a:gd name="T3" fmla="*/ 37 h 6"/>
                  <a:gd name="T4" fmla="*/ 8 w 29"/>
                  <a:gd name="T5" fmla="*/ 37 h 6"/>
                  <a:gd name="T6" fmla="*/ 57 w 29"/>
                  <a:gd name="T7" fmla="*/ 12 h 6"/>
                  <a:gd name="T8" fmla="*/ 128 w 29"/>
                  <a:gd name="T9" fmla="*/ 12 h 6"/>
                  <a:gd name="T10" fmla="*/ 221 w 29"/>
                  <a:gd name="T11" fmla="*/ 12 h 6"/>
                  <a:gd name="T12" fmla="*/ 252 w 29"/>
                  <a:gd name="T13" fmla="*/ 28 h 6"/>
                  <a:gd name="T14" fmla="*/ 261 w 29"/>
                  <a:gd name="T15" fmla="*/ 37 h 6"/>
                  <a:gd name="T16" fmla="*/ 261 w 29"/>
                  <a:gd name="T17" fmla="*/ 37 h 6"/>
                  <a:gd name="T18" fmla="*/ 261 w 29"/>
                  <a:gd name="T19" fmla="*/ 37 h 6"/>
                  <a:gd name="T20" fmla="*/ 212 w 29"/>
                  <a:gd name="T21" fmla="*/ 49 h 6"/>
                  <a:gd name="T22" fmla="*/ 128 w 29"/>
                  <a:gd name="T23" fmla="*/ 65 h 6"/>
                  <a:gd name="T24" fmla="*/ 48 w 29"/>
                  <a:gd name="T25" fmla="*/ 49 h 6"/>
                  <a:gd name="T26" fmla="*/ 17 w 29"/>
                  <a:gd name="T27" fmla="*/ 37 h 6"/>
                  <a:gd name="T28" fmla="*/ 8 w 29"/>
                  <a:gd name="T29" fmla="*/ 37 h 6"/>
                  <a:gd name="T30" fmla="*/ 8 w 29"/>
                  <a:gd name="T31" fmla="*/ 37 h 6"/>
                  <a:gd name="T32" fmla="*/ 0 w 29"/>
                  <a:gd name="T33" fmla="*/ 37 h 6"/>
                  <a:gd name="T34" fmla="*/ 0 w 29"/>
                  <a:gd name="T35" fmla="*/ 37 h 6"/>
                  <a:gd name="T36" fmla="*/ 0 w 29"/>
                  <a:gd name="T37" fmla="*/ 49 h 6"/>
                  <a:gd name="T38" fmla="*/ 48 w 29"/>
                  <a:gd name="T39" fmla="*/ 65 h 6"/>
                  <a:gd name="T40" fmla="*/ 128 w 29"/>
                  <a:gd name="T41" fmla="*/ 77 h 6"/>
                  <a:gd name="T42" fmla="*/ 221 w 29"/>
                  <a:gd name="T43" fmla="*/ 65 h 6"/>
                  <a:gd name="T44" fmla="*/ 261 w 29"/>
                  <a:gd name="T45" fmla="*/ 49 h 6"/>
                  <a:gd name="T46" fmla="*/ 261 w 29"/>
                  <a:gd name="T47" fmla="*/ 49 h 6"/>
                  <a:gd name="T48" fmla="*/ 269 w 29"/>
                  <a:gd name="T49" fmla="*/ 37 h 6"/>
                  <a:gd name="T50" fmla="*/ 261 w 29"/>
                  <a:gd name="T51" fmla="*/ 28 h 6"/>
                  <a:gd name="T52" fmla="*/ 212 w 29"/>
                  <a:gd name="T53" fmla="*/ 0 h 6"/>
                  <a:gd name="T54" fmla="*/ 128 w 29"/>
                  <a:gd name="T55" fmla="*/ 0 h 6"/>
                  <a:gd name="T56" fmla="*/ 36 w 29"/>
                  <a:gd name="T57" fmla="*/ 0 h 6"/>
                  <a:gd name="T58" fmla="*/ 8 w 29"/>
                  <a:gd name="T59" fmla="*/ 12 h 6"/>
                  <a:gd name="T60" fmla="*/ 0 w 29"/>
                  <a:gd name="T61" fmla="*/ 28 h 6"/>
                  <a:gd name="T62" fmla="*/ 0 w 29"/>
                  <a:gd name="T63" fmla="*/ 37 h 6"/>
                  <a:gd name="T64" fmla="*/ 0 w 29"/>
                  <a:gd name="T65" fmla="*/ 37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6">
                    <a:moveTo>
                      <a:pt x="0" y="3"/>
                    </a:moveTo>
                    <a:cubicBezTo>
                      <a:pt x="1" y="3"/>
                      <a:pt x="1" y="3"/>
                      <a:pt x="1" y="3"/>
                    </a:cubicBezTo>
                    <a:cubicBezTo>
                      <a:pt x="1" y="3"/>
                      <a:pt x="1" y="3"/>
                      <a:pt x="1" y="3"/>
                    </a:cubicBezTo>
                    <a:cubicBezTo>
                      <a:pt x="2" y="2"/>
                      <a:pt x="3" y="2"/>
                      <a:pt x="6" y="1"/>
                    </a:cubicBezTo>
                    <a:cubicBezTo>
                      <a:pt x="8" y="1"/>
                      <a:pt x="11" y="1"/>
                      <a:pt x="14" y="1"/>
                    </a:cubicBezTo>
                    <a:cubicBezTo>
                      <a:pt x="18" y="1"/>
                      <a:pt x="22" y="1"/>
                      <a:pt x="24" y="1"/>
                    </a:cubicBezTo>
                    <a:cubicBezTo>
                      <a:pt x="25" y="2"/>
                      <a:pt x="26" y="2"/>
                      <a:pt x="27" y="2"/>
                    </a:cubicBezTo>
                    <a:cubicBezTo>
                      <a:pt x="28" y="3"/>
                      <a:pt x="28" y="3"/>
                      <a:pt x="28" y="3"/>
                    </a:cubicBezTo>
                    <a:cubicBezTo>
                      <a:pt x="28" y="3"/>
                      <a:pt x="28" y="3"/>
                      <a:pt x="28" y="3"/>
                    </a:cubicBezTo>
                    <a:cubicBezTo>
                      <a:pt x="28" y="3"/>
                      <a:pt x="28" y="3"/>
                      <a:pt x="28" y="3"/>
                    </a:cubicBezTo>
                    <a:cubicBezTo>
                      <a:pt x="27" y="3"/>
                      <a:pt x="26" y="4"/>
                      <a:pt x="23" y="4"/>
                    </a:cubicBezTo>
                    <a:cubicBezTo>
                      <a:pt x="21" y="5"/>
                      <a:pt x="18" y="5"/>
                      <a:pt x="14" y="5"/>
                    </a:cubicBezTo>
                    <a:cubicBezTo>
                      <a:pt x="11" y="5"/>
                      <a:pt x="7" y="5"/>
                      <a:pt x="5" y="4"/>
                    </a:cubicBezTo>
                    <a:cubicBezTo>
                      <a:pt x="3" y="4"/>
                      <a:pt x="2" y="4"/>
                      <a:pt x="2" y="3"/>
                    </a:cubicBezTo>
                    <a:cubicBezTo>
                      <a:pt x="1" y="3"/>
                      <a:pt x="1" y="3"/>
                      <a:pt x="1" y="3"/>
                    </a:cubicBezTo>
                    <a:cubicBezTo>
                      <a:pt x="1" y="3"/>
                      <a:pt x="1" y="3"/>
                      <a:pt x="1" y="3"/>
                    </a:cubicBezTo>
                    <a:cubicBezTo>
                      <a:pt x="0" y="3"/>
                      <a:pt x="0" y="3"/>
                      <a:pt x="0" y="3"/>
                    </a:cubicBezTo>
                    <a:cubicBezTo>
                      <a:pt x="0" y="3"/>
                      <a:pt x="0" y="3"/>
                      <a:pt x="0" y="3"/>
                    </a:cubicBezTo>
                    <a:cubicBezTo>
                      <a:pt x="0" y="3"/>
                      <a:pt x="0" y="3"/>
                      <a:pt x="0" y="4"/>
                    </a:cubicBezTo>
                    <a:cubicBezTo>
                      <a:pt x="1" y="4"/>
                      <a:pt x="3" y="5"/>
                      <a:pt x="5" y="5"/>
                    </a:cubicBezTo>
                    <a:cubicBezTo>
                      <a:pt x="8" y="6"/>
                      <a:pt x="11" y="6"/>
                      <a:pt x="14" y="6"/>
                    </a:cubicBezTo>
                    <a:cubicBezTo>
                      <a:pt x="18" y="6"/>
                      <a:pt x="22" y="6"/>
                      <a:pt x="24" y="5"/>
                    </a:cubicBezTo>
                    <a:cubicBezTo>
                      <a:pt x="26" y="5"/>
                      <a:pt x="27" y="5"/>
                      <a:pt x="28" y="4"/>
                    </a:cubicBezTo>
                    <a:cubicBezTo>
                      <a:pt x="28" y="4"/>
                      <a:pt x="28" y="4"/>
                      <a:pt x="28" y="4"/>
                    </a:cubicBezTo>
                    <a:cubicBezTo>
                      <a:pt x="29" y="3"/>
                      <a:pt x="29" y="3"/>
                      <a:pt x="29" y="3"/>
                    </a:cubicBezTo>
                    <a:cubicBezTo>
                      <a:pt x="29" y="2"/>
                      <a:pt x="29" y="2"/>
                      <a:pt x="28" y="2"/>
                    </a:cubicBezTo>
                    <a:cubicBezTo>
                      <a:pt x="28" y="1"/>
                      <a:pt x="26" y="1"/>
                      <a:pt x="23" y="0"/>
                    </a:cubicBezTo>
                    <a:cubicBezTo>
                      <a:pt x="21" y="0"/>
                      <a:pt x="18" y="0"/>
                      <a:pt x="14" y="0"/>
                    </a:cubicBezTo>
                    <a:cubicBezTo>
                      <a:pt x="11" y="0"/>
                      <a:pt x="7" y="0"/>
                      <a:pt x="4" y="0"/>
                    </a:cubicBezTo>
                    <a:cubicBezTo>
                      <a:pt x="3" y="1"/>
                      <a:pt x="2" y="1"/>
                      <a:pt x="1" y="1"/>
                    </a:cubicBezTo>
                    <a:cubicBezTo>
                      <a:pt x="1" y="1"/>
                      <a:pt x="1" y="2"/>
                      <a:pt x="0" y="2"/>
                    </a:cubicBezTo>
                    <a:cubicBezTo>
                      <a:pt x="0" y="2"/>
                      <a:pt x="0" y="2"/>
                      <a:pt x="0" y="3"/>
                    </a:cubicBezTo>
                    <a:cubicBezTo>
                      <a:pt x="0" y="3"/>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4" name="Freeform 610">
                <a:extLst>
                  <a:ext uri="{FF2B5EF4-FFF2-40B4-BE49-F238E27FC236}">
                    <a16:creationId xmlns:a16="http://schemas.microsoft.com/office/drawing/2014/main" id="{23296813-FB4C-BC1F-986A-96E20B9FED2D}"/>
                  </a:ext>
                </a:extLst>
              </p:cNvPr>
              <p:cNvSpPr>
                <a:spLocks/>
              </p:cNvSpPr>
              <p:nvPr/>
            </p:nvSpPr>
            <p:spPr bwMode="auto">
              <a:xfrm>
                <a:off x="3937" y="1783"/>
                <a:ext cx="6" cy="27"/>
              </a:xfrm>
              <a:custGeom>
                <a:avLst/>
                <a:gdLst>
                  <a:gd name="T0" fmla="*/ 0 w 3"/>
                  <a:gd name="T1" fmla="*/ 25 h 12"/>
                  <a:gd name="T2" fmla="*/ 8 w 3"/>
                  <a:gd name="T3" fmla="*/ 36 h 12"/>
                  <a:gd name="T4" fmla="*/ 8 w 3"/>
                  <a:gd name="T5" fmla="*/ 72 h 12"/>
                  <a:gd name="T6" fmla="*/ 0 w 3"/>
                  <a:gd name="T7" fmla="*/ 126 h 12"/>
                  <a:gd name="T8" fmla="*/ 8 w 3"/>
                  <a:gd name="T9" fmla="*/ 137 h 12"/>
                  <a:gd name="T10" fmla="*/ 16 w 3"/>
                  <a:gd name="T11" fmla="*/ 126 h 12"/>
                  <a:gd name="T12" fmla="*/ 24 w 3"/>
                  <a:gd name="T13" fmla="*/ 72 h 12"/>
                  <a:gd name="T14" fmla="*/ 24 w 3"/>
                  <a:gd name="T15" fmla="*/ 36 h 12"/>
                  <a:gd name="T16" fmla="*/ 16 w 3"/>
                  <a:gd name="T17" fmla="*/ 11 h 12"/>
                  <a:gd name="T18" fmla="*/ 0 w 3"/>
                  <a:gd name="T19" fmla="*/ 0 h 12"/>
                  <a:gd name="T20" fmla="*/ 0 w 3"/>
                  <a:gd name="T21" fmla="*/ 2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12">
                    <a:moveTo>
                      <a:pt x="0" y="2"/>
                    </a:moveTo>
                    <a:cubicBezTo>
                      <a:pt x="0" y="2"/>
                      <a:pt x="1" y="3"/>
                      <a:pt x="1" y="3"/>
                    </a:cubicBezTo>
                    <a:cubicBezTo>
                      <a:pt x="1" y="4"/>
                      <a:pt x="1" y="5"/>
                      <a:pt x="1" y="6"/>
                    </a:cubicBezTo>
                    <a:cubicBezTo>
                      <a:pt x="1" y="8"/>
                      <a:pt x="1" y="9"/>
                      <a:pt x="0" y="11"/>
                    </a:cubicBezTo>
                    <a:cubicBezTo>
                      <a:pt x="0" y="11"/>
                      <a:pt x="1" y="12"/>
                      <a:pt x="1" y="12"/>
                    </a:cubicBezTo>
                    <a:cubicBezTo>
                      <a:pt x="2" y="12"/>
                      <a:pt x="2" y="12"/>
                      <a:pt x="2" y="11"/>
                    </a:cubicBezTo>
                    <a:cubicBezTo>
                      <a:pt x="3" y="10"/>
                      <a:pt x="3" y="8"/>
                      <a:pt x="3" y="6"/>
                    </a:cubicBezTo>
                    <a:cubicBezTo>
                      <a:pt x="3" y="5"/>
                      <a:pt x="3" y="4"/>
                      <a:pt x="3" y="3"/>
                    </a:cubicBezTo>
                    <a:cubicBezTo>
                      <a:pt x="3" y="2"/>
                      <a:pt x="2" y="1"/>
                      <a:pt x="2" y="1"/>
                    </a:cubicBezTo>
                    <a:cubicBezTo>
                      <a:pt x="1" y="0"/>
                      <a:pt x="1" y="0"/>
                      <a:pt x="0" y="0"/>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5" name="Freeform 611">
                <a:extLst>
                  <a:ext uri="{FF2B5EF4-FFF2-40B4-BE49-F238E27FC236}">
                    <a16:creationId xmlns:a16="http://schemas.microsoft.com/office/drawing/2014/main" id="{A292A0DA-7B12-87BC-9A26-DBE7A775E511}"/>
                  </a:ext>
                </a:extLst>
              </p:cNvPr>
              <p:cNvSpPr>
                <a:spLocks/>
              </p:cNvSpPr>
              <p:nvPr/>
            </p:nvSpPr>
            <p:spPr bwMode="auto">
              <a:xfrm>
                <a:off x="3930" y="1711"/>
                <a:ext cx="46" cy="101"/>
              </a:xfrm>
              <a:custGeom>
                <a:avLst/>
                <a:gdLst>
                  <a:gd name="T0" fmla="*/ 44 w 22"/>
                  <a:gd name="T1" fmla="*/ 498 h 45"/>
                  <a:gd name="T2" fmla="*/ 17 w 22"/>
                  <a:gd name="T3" fmla="*/ 263 h 45"/>
                  <a:gd name="T4" fmla="*/ 136 w 22"/>
                  <a:gd name="T5" fmla="*/ 20 h 45"/>
                  <a:gd name="T6" fmla="*/ 176 w 22"/>
                  <a:gd name="T7" fmla="*/ 45 h 45"/>
                  <a:gd name="T8" fmla="*/ 176 w 22"/>
                  <a:gd name="T9" fmla="*/ 45 h 45"/>
                  <a:gd name="T10" fmla="*/ 184 w 22"/>
                  <a:gd name="T11" fmla="*/ 56 h 45"/>
                  <a:gd name="T12" fmla="*/ 184 w 22"/>
                  <a:gd name="T13" fmla="*/ 56 h 45"/>
                  <a:gd name="T14" fmla="*/ 192 w 22"/>
                  <a:gd name="T15" fmla="*/ 56 h 45"/>
                  <a:gd name="T16" fmla="*/ 184 w 22"/>
                  <a:gd name="T17" fmla="*/ 56 h 45"/>
                  <a:gd name="T18" fmla="*/ 184 w 22"/>
                  <a:gd name="T19" fmla="*/ 56 h 45"/>
                  <a:gd name="T20" fmla="*/ 192 w 22"/>
                  <a:gd name="T21" fmla="*/ 56 h 45"/>
                  <a:gd name="T22" fmla="*/ 184 w 22"/>
                  <a:gd name="T23" fmla="*/ 56 h 45"/>
                  <a:gd name="T24" fmla="*/ 192 w 22"/>
                  <a:gd name="T25" fmla="*/ 56 h 45"/>
                  <a:gd name="T26" fmla="*/ 184 w 22"/>
                  <a:gd name="T27" fmla="*/ 45 h 45"/>
                  <a:gd name="T28" fmla="*/ 184 w 22"/>
                  <a:gd name="T29" fmla="*/ 56 h 45"/>
                  <a:gd name="T30" fmla="*/ 192 w 22"/>
                  <a:gd name="T31" fmla="*/ 56 h 45"/>
                  <a:gd name="T32" fmla="*/ 184 w 22"/>
                  <a:gd name="T33" fmla="*/ 45 h 45"/>
                  <a:gd name="T34" fmla="*/ 192 w 22"/>
                  <a:gd name="T35" fmla="*/ 65 h 45"/>
                  <a:gd name="T36" fmla="*/ 201 w 22"/>
                  <a:gd name="T37" fmla="*/ 56 h 45"/>
                  <a:gd name="T38" fmla="*/ 201 w 22"/>
                  <a:gd name="T39" fmla="*/ 56 h 45"/>
                  <a:gd name="T40" fmla="*/ 192 w 22"/>
                  <a:gd name="T41" fmla="*/ 36 h 45"/>
                  <a:gd name="T42" fmla="*/ 184 w 22"/>
                  <a:gd name="T43" fmla="*/ 36 h 45"/>
                  <a:gd name="T44" fmla="*/ 192 w 22"/>
                  <a:gd name="T45" fmla="*/ 36 h 45"/>
                  <a:gd name="T46" fmla="*/ 136 w 22"/>
                  <a:gd name="T47" fmla="*/ 0 h 45"/>
                  <a:gd name="T48" fmla="*/ 44 w 22"/>
                  <a:gd name="T49" fmla="*/ 65 h 45"/>
                  <a:gd name="T50" fmla="*/ 0 w 22"/>
                  <a:gd name="T51" fmla="*/ 263 h 45"/>
                  <a:gd name="T52" fmla="*/ 27 w 22"/>
                  <a:gd name="T53" fmla="*/ 498 h 45"/>
                  <a:gd name="T54" fmla="*/ 44 w 22"/>
                  <a:gd name="T55" fmla="*/ 509 h 45"/>
                  <a:gd name="T56" fmla="*/ 44 w 22"/>
                  <a:gd name="T57" fmla="*/ 498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45">
                    <a:moveTo>
                      <a:pt x="5" y="44"/>
                    </a:moveTo>
                    <a:cubicBezTo>
                      <a:pt x="3" y="35"/>
                      <a:pt x="2" y="29"/>
                      <a:pt x="2" y="23"/>
                    </a:cubicBezTo>
                    <a:cubicBezTo>
                      <a:pt x="2" y="7"/>
                      <a:pt x="10" y="3"/>
                      <a:pt x="15" y="2"/>
                    </a:cubicBezTo>
                    <a:cubicBezTo>
                      <a:pt x="17" y="2"/>
                      <a:pt x="18" y="3"/>
                      <a:pt x="19" y="4"/>
                    </a:cubicBezTo>
                    <a:cubicBezTo>
                      <a:pt x="19" y="4"/>
                      <a:pt x="19" y="4"/>
                      <a:pt x="19" y="4"/>
                    </a:cubicBezTo>
                    <a:cubicBezTo>
                      <a:pt x="20" y="5"/>
                      <a:pt x="20" y="5"/>
                      <a:pt x="20" y="5"/>
                    </a:cubicBezTo>
                    <a:cubicBezTo>
                      <a:pt x="20" y="5"/>
                      <a:pt x="20" y="5"/>
                      <a:pt x="20" y="5"/>
                    </a:cubicBezTo>
                    <a:cubicBezTo>
                      <a:pt x="21" y="5"/>
                      <a:pt x="21" y="5"/>
                      <a:pt x="21" y="5"/>
                    </a:cubicBezTo>
                    <a:cubicBezTo>
                      <a:pt x="20" y="5"/>
                      <a:pt x="20" y="5"/>
                      <a:pt x="20" y="5"/>
                    </a:cubicBezTo>
                    <a:cubicBezTo>
                      <a:pt x="20" y="5"/>
                      <a:pt x="20" y="5"/>
                      <a:pt x="20" y="5"/>
                    </a:cubicBezTo>
                    <a:cubicBezTo>
                      <a:pt x="21" y="5"/>
                      <a:pt x="21" y="5"/>
                      <a:pt x="21" y="5"/>
                    </a:cubicBezTo>
                    <a:cubicBezTo>
                      <a:pt x="20" y="5"/>
                      <a:pt x="20" y="5"/>
                      <a:pt x="20" y="5"/>
                    </a:cubicBezTo>
                    <a:cubicBezTo>
                      <a:pt x="21" y="5"/>
                      <a:pt x="21" y="5"/>
                      <a:pt x="21" y="5"/>
                    </a:cubicBezTo>
                    <a:cubicBezTo>
                      <a:pt x="20" y="4"/>
                      <a:pt x="20" y="4"/>
                      <a:pt x="20" y="4"/>
                    </a:cubicBezTo>
                    <a:cubicBezTo>
                      <a:pt x="20" y="5"/>
                      <a:pt x="20" y="5"/>
                      <a:pt x="20" y="5"/>
                    </a:cubicBezTo>
                    <a:cubicBezTo>
                      <a:pt x="21" y="5"/>
                      <a:pt x="21" y="5"/>
                      <a:pt x="21" y="5"/>
                    </a:cubicBezTo>
                    <a:cubicBezTo>
                      <a:pt x="20" y="4"/>
                      <a:pt x="20" y="4"/>
                      <a:pt x="20" y="4"/>
                    </a:cubicBezTo>
                    <a:cubicBezTo>
                      <a:pt x="20" y="5"/>
                      <a:pt x="20" y="5"/>
                      <a:pt x="21" y="6"/>
                    </a:cubicBezTo>
                    <a:cubicBezTo>
                      <a:pt x="21" y="6"/>
                      <a:pt x="22" y="5"/>
                      <a:pt x="22" y="5"/>
                    </a:cubicBezTo>
                    <a:cubicBezTo>
                      <a:pt x="22" y="5"/>
                      <a:pt x="22" y="5"/>
                      <a:pt x="22" y="5"/>
                    </a:cubicBezTo>
                    <a:cubicBezTo>
                      <a:pt x="22" y="4"/>
                      <a:pt x="22" y="4"/>
                      <a:pt x="21" y="3"/>
                    </a:cubicBezTo>
                    <a:cubicBezTo>
                      <a:pt x="20" y="3"/>
                      <a:pt x="20" y="3"/>
                      <a:pt x="20" y="3"/>
                    </a:cubicBezTo>
                    <a:cubicBezTo>
                      <a:pt x="21" y="3"/>
                      <a:pt x="21" y="3"/>
                      <a:pt x="21" y="3"/>
                    </a:cubicBezTo>
                    <a:cubicBezTo>
                      <a:pt x="19" y="1"/>
                      <a:pt x="17" y="1"/>
                      <a:pt x="15" y="0"/>
                    </a:cubicBezTo>
                    <a:cubicBezTo>
                      <a:pt x="12" y="0"/>
                      <a:pt x="8" y="2"/>
                      <a:pt x="5" y="6"/>
                    </a:cubicBezTo>
                    <a:cubicBezTo>
                      <a:pt x="2" y="9"/>
                      <a:pt x="0" y="15"/>
                      <a:pt x="0" y="23"/>
                    </a:cubicBezTo>
                    <a:cubicBezTo>
                      <a:pt x="0" y="29"/>
                      <a:pt x="1" y="36"/>
                      <a:pt x="3" y="44"/>
                    </a:cubicBezTo>
                    <a:cubicBezTo>
                      <a:pt x="3" y="45"/>
                      <a:pt x="4" y="45"/>
                      <a:pt x="5" y="45"/>
                    </a:cubicBezTo>
                    <a:cubicBezTo>
                      <a:pt x="5" y="45"/>
                      <a:pt x="5" y="44"/>
                      <a:pt x="5" y="4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6" name="Freeform 612">
                <a:extLst>
                  <a:ext uri="{FF2B5EF4-FFF2-40B4-BE49-F238E27FC236}">
                    <a16:creationId xmlns:a16="http://schemas.microsoft.com/office/drawing/2014/main" id="{14037532-8EFE-58A9-29E2-671AADA5273D}"/>
                  </a:ext>
                </a:extLst>
              </p:cNvPr>
              <p:cNvSpPr>
                <a:spLocks/>
              </p:cNvSpPr>
              <p:nvPr/>
            </p:nvSpPr>
            <p:spPr bwMode="auto">
              <a:xfrm>
                <a:off x="4025" y="1785"/>
                <a:ext cx="42" cy="27"/>
              </a:xfrm>
              <a:custGeom>
                <a:avLst/>
                <a:gdLst>
                  <a:gd name="T0" fmla="*/ 17 w 20"/>
                  <a:gd name="T1" fmla="*/ 101 h 12"/>
                  <a:gd name="T2" fmla="*/ 17 w 20"/>
                  <a:gd name="T3" fmla="*/ 117 h 12"/>
                  <a:gd name="T4" fmla="*/ 168 w 20"/>
                  <a:gd name="T5" fmla="*/ 137 h 12"/>
                  <a:gd name="T6" fmla="*/ 176 w 20"/>
                  <a:gd name="T7" fmla="*/ 137 h 12"/>
                  <a:gd name="T8" fmla="*/ 176 w 20"/>
                  <a:gd name="T9" fmla="*/ 126 h 12"/>
                  <a:gd name="T10" fmla="*/ 185 w 20"/>
                  <a:gd name="T11" fmla="*/ 11 h 12"/>
                  <a:gd name="T12" fmla="*/ 185 w 20"/>
                  <a:gd name="T13" fmla="*/ 0 h 12"/>
                  <a:gd name="T14" fmla="*/ 176 w 20"/>
                  <a:gd name="T15" fmla="*/ 0 h 12"/>
                  <a:gd name="T16" fmla="*/ 0 w 20"/>
                  <a:gd name="T17" fmla="*/ 92 h 12"/>
                  <a:gd name="T18" fmla="*/ 0 w 20"/>
                  <a:gd name="T19" fmla="*/ 101 h 12"/>
                  <a:gd name="T20" fmla="*/ 8 w 20"/>
                  <a:gd name="T21" fmla="*/ 117 h 12"/>
                  <a:gd name="T22" fmla="*/ 17 w 20"/>
                  <a:gd name="T23" fmla="*/ 117 h 12"/>
                  <a:gd name="T24" fmla="*/ 17 w 20"/>
                  <a:gd name="T25" fmla="*/ 101 h 12"/>
                  <a:gd name="T26" fmla="*/ 17 w 20"/>
                  <a:gd name="T27" fmla="*/ 117 h 12"/>
                  <a:gd name="T28" fmla="*/ 17 w 20"/>
                  <a:gd name="T29" fmla="*/ 101 h 12"/>
                  <a:gd name="T30" fmla="*/ 17 w 20"/>
                  <a:gd name="T31" fmla="*/ 92 h 12"/>
                  <a:gd name="T32" fmla="*/ 8 w 20"/>
                  <a:gd name="T33" fmla="*/ 92 h 12"/>
                  <a:gd name="T34" fmla="*/ 8 w 20"/>
                  <a:gd name="T35" fmla="*/ 101 h 12"/>
                  <a:gd name="T36" fmla="*/ 8 w 20"/>
                  <a:gd name="T37" fmla="*/ 101 h 12"/>
                  <a:gd name="T38" fmla="*/ 176 w 20"/>
                  <a:gd name="T39" fmla="*/ 25 h 12"/>
                  <a:gd name="T40" fmla="*/ 176 w 20"/>
                  <a:gd name="T41" fmla="*/ 11 h 12"/>
                  <a:gd name="T42" fmla="*/ 168 w 20"/>
                  <a:gd name="T43" fmla="*/ 11 h 12"/>
                  <a:gd name="T44" fmla="*/ 160 w 20"/>
                  <a:gd name="T45" fmla="*/ 126 h 12"/>
                  <a:gd name="T46" fmla="*/ 168 w 20"/>
                  <a:gd name="T47" fmla="*/ 126 h 12"/>
                  <a:gd name="T48" fmla="*/ 168 w 20"/>
                  <a:gd name="T49" fmla="*/ 117 h 12"/>
                  <a:gd name="T50" fmla="*/ 17 w 20"/>
                  <a:gd name="T51" fmla="*/ 92 h 12"/>
                  <a:gd name="T52" fmla="*/ 17 w 20"/>
                  <a:gd name="T53" fmla="*/ 92 h 12"/>
                  <a:gd name="T54" fmla="*/ 17 w 20"/>
                  <a:gd name="T55" fmla="*/ 101 h 1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12">
                    <a:moveTo>
                      <a:pt x="2" y="9"/>
                    </a:moveTo>
                    <a:cubicBezTo>
                      <a:pt x="2" y="10"/>
                      <a:pt x="2" y="10"/>
                      <a:pt x="2" y="10"/>
                    </a:cubicBezTo>
                    <a:cubicBezTo>
                      <a:pt x="7" y="10"/>
                      <a:pt x="12" y="11"/>
                      <a:pt x="18" y="12"/>
                    </a:cubicBezTo>
                    <a:cubicBezTo>
                      <a:pt x="19" y="12"/>
                      <a:pt x="19" y="12"/>
                      <a:pt x="19" y="12"/>
                    </a:cubicBezTo>
                    <a:cubicBezTo>
                      <a:pt x="19" y="11"/>
                      <a:pt x="19" y="11"/>
                      <a:pt x="19" y="11"/>
                    </a:cubicBezTo>
                    <a:cubicBezTo>
                      <a:pt x="20" y="8"/>
                      <a:pt x="20" y="4"/>
                      <a:pt x="20" y="1"/>
                    </a:cubicBezTo>
                    <a:cubicBezTo>
                      <a:pt x="20" y="0"/>
                      <a:pt x="20" y="0"/>
                      <a:pt x="20" y="0"/>
                    </a:cubicBezTo>
                    <a:cubicBezTo>
                      <a:pt x="19" y="0"/>
                      <a:pt x="19" y="0"/>
                      <a:pt x="19" y="0"/>
                    </a:cubicBezTo>
                    <a:cubicBezTo>
                      <a:pt x="12" y="0"/>
                      <a:pt x="6" y="2"/>
                      <a:pt x="0" y="8"/>
                    </a:cubicBezTo>
                    <a:cubicBezTo>
                      <a:pt x="0" y="8"/>
                      <a:pt x="0" y="9"/>
                      <a:pt x="0" y="9"/>
                    </a:cubicBezTo>
                    <a:cubicBezTo>
                      <a:pt x="0" y="9"/>
                      <a:pt x="0" y="10"/>
                      <a:pt x="1" y="10"/>
                    </a:cubicBezTo>
                    <a:cubicBezTo>
                      <a:pt x="2" y="10"/>
                      <a:pt x="2" y="10"/>
                      <a:pt x="2" y="10"/>
                    </a:cubicBezTo>
                    <a:cubicBezTo>
                      <a:pt x="2" y="9"/>
                      <a:pt x="2" y="9"/>
                      <a:pt x="2" y="9"/>
                    </a:cubicBezTo>
                    <a:cubicBezTo>
                      <a:pt x="2" y="10"/>
                      <a:pt x="2" y="10"/>
                      <a:pt x="2" y="10"/>
                    </a:cubicBezTo>
                    <a:cubicBezTo>
                      <a:pt x="2" y="9"/>
                      <a:pt x="2" y="9"/>
                      <a:pt x="2" y="9"/>
                    </a:cubicBezTo>
                    <a:cubicBezTo>
                      <a:pt x="2" y="8"/>
                      <a:pt x="2" y="8"/>
                      <a:pt x="2" y="8"/>
                    </a:cubicBezTo>
                    <a:cubicBezTo>
                      <a:pt x="1" y="8"/>
                      <a:pt x="1" y="8"/>
                      <a:pt x="1" y="8"/>
                    </a:cubicBezTo>
                    <a:cubicBezTo>
                      <a:pt x="1" y="9"/>
                      <a:pt x="1" y="9"/>
                      <a:pt x="1" y="9"/>
                    </a:cubicBezTo>
                    <a:cubicBezTo>
                      <a:pt x="1" y="9"/>
                      <a:pt x="1" y="9"/>
                      <a:pt x="1" y="9"/>
                    </a:cubicBezTo>
                    <a:cubicBezTo>
                      <a:pt x="7" y="4"/>
                      <a:pt x="13" y="2"/>
                      <a:pt x="19" y="2"/>
                    </a:cubicBezTo>
                    <a:cubicBezTo>
                      <a:pt x="19" y="1"/>
                      <a:pt x="19" y="1"/>
                      <a:pt x="19" y="1"/>
                    </a:cubicBezTo>
                    <a:cubicBezTo>
                      <a:pt x="18" y="1"/>
                      <a:pt x="18" y="1"/>
                      <a:pt x="18" y="1"/>
                    </a:cubicBezTo>
                    <a:cubicBezTo>
                      <a:pt x="18" y="4"/>
                      <a:pt x="18" y="7"/>
                      <a:pt x="17" y="11"/>
                    </a:cubicBezTo>
                    <a:cubicBezTo>
                      <a:pt x="18" y="11"/>
                      <a:pt x="18" y="11"/>
                      <a:pt x="18" y="11"/>
                    </a:cubicBezTo>
                    <a:cubicBezTo>
                      <a:pt x="18" y="10"/>
                      <a:pt x="18" y="10"/>
                      <a:pt x="18" y="10"/>
                    </a:cubicBezTo>
                    <a:cubicBezTo>
                      <a:pt x="13" y="9"/>
                      <a:pt x="7" y="8"/>
                      <a:pt x="2" y="8"/>
                    </a:cubicBezTo>
                    <a:cubicBezTo>
                      <a:pt x="2" y="8"/>
                      <a:pt x="2" y="8"/>
                      <a:pt x="2" y="8"/>
                    </a:cubicBezTo>
                    <a:cubicBezTo>
                      <a:pt x="2" y="9"/>
                      <a:pt x="2" y="9"/>
                      <a:pt x="2"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7" name="Freeform 613">
                <a:extLst>
                  <a:ext uri="{FF2B5EF4-FFF2-40B4-BE49-F238E27FC236}">
                    <a16:creationId xmlns:a16="http://schemas.microsoft.com/office/drawing/2014/main" id="{F7847DD8-10B8-BCBA-DF7E-F90D1D4694CE}"/>
                  </a:ext>
                </a:extLst>
              </p:cNvPr>
              <p:cNvSpPr>
                <a:spLocks/>
              </p:cNvSpPr>
              <p:nvPr/>
            </p:nvSpPr>
            <p:spPr bwMode="auto">
              <a:xfrm>
                <a:off x="3842" y="1590"/>
                <a:ext cx="218" cy="338"/>
              </a:xfrm>
              <a:custGeom>
                <a:avLst/>
                <a:gdLst>
                  <a:gd name="T0" fmla="*/ 421 w 104"/>
                  <a:gd name="T1" fmla="*/ 1097 h 151"/>
                  <a:gd name="T2" fmla="*/ 436 w 104"/>
                  <a:gd name="T3" fmla="*/ 1097 h 151"/>
                  <a:gd name="T4" fmla="*/ 444 w 104"/>
                  <a:gd name="T5" fmla="*/ 1052 h 151"/>
                  <a:gd name="T6" fmla="*/ 405 w 104"/>
                  <a:gd name="T7" fmla="*/ 1007 h 151"/>
                  <a:gd name="T8" fmla="*/ 478 w 104"/>
                  <a:gd name="T9" fmla="*/ 642 h 151"/>
                  <a:gd name="T10" fmla="*/ 581 w 104"/>
                  <a:gd name="T11" fmla="*/ 660 h 151"/>
                  <a:gd name="T12" fmla="*/ 581 w 104"/>
                  <a:gd name="T13" fmla="*/ 672 h 151"/>
                  <a:gd name="T14" fmla="*/ 581 w 104"/>
                  <a:gd name="T15" fmla="*/ 660 h 151"/>
                  <a:gd name="T16" fmla="*/ 950 w 104"/>
                  <a:gd name="T17" fmla="*/ 660 h 151"/>
                  <a:gd name="T18" fmla="*/ 721 w 104"/>
                  <a:gd name="T19" fmla="*/ 246 h 151"/>
                  <a:gd name="T20" fmla="*/ 721 w 104"/>
                  <a:gd name="T21" fmla="*/ 246 h 151"/>
                  <a:gd name="T22" fmla="*/ 706 w 104"/>
                  <a:gd name="T23" fmla="*/ 235 h 151"/>
                  <a:gd name="T24" fmla="*/ 698 w 104"/>
                  <a:gd name="T25" fmla="*/ 235 h 151"/>
                  <a:gd name="T26" fmla="*/ 721 w 104"/>
                  <a:gd name="T27" fmla="*/ 110 h 151"/>
                  <a:gd name="T28" fmla="*/ 562 w 104"/>
                  <a:gd name="T29" fmla="*/ 154 h 151"/>
                  <a:gd name="T30" fmla="*/ 581 w 104"/>
                  <a:gd name="T31" fmla="*/ 81 h 151"/>
                  <a:gd name="T32" fmla="*/ 461 w 104"/>
                  <a:gd name="T33" fmla="*/ 36 h 151"/>
                  <a:gd name="T34" fmla="*/ 396 w 104"/>
                  <a:gd name="T35" fmla="*/ 201 h 151"/>
                  <a:gd name="T36" fmla="*/ 369 w 104"/>
                  <a:gd name="T37" fmla="*/ 101 h 151"/>
                  <a:gd name="T38" fmla="*/ 260 w 104"/>
                  <a:gd name="T39" fmla="*/ 101 h 151"/>
                  <a:gd name="T40" fmla="*/ 220 w 104"/>
                  <a:gd name="T41" fmla="*/ 291 h 151"/>
                  <a:gd name="T42" fmla="*/ 220 w 104"/>
                  <a:gd name="T43" fmla="*/ 300 h 151"/>
                  <a:gd name="T44" fmla="*/ 212 w 104"/>
                  <a:gd name="T45" fmla="*/ 291 h 151"/>
                  <a:gd name="T46" fmla="*/ 27 w 104"/>
                  <a:gd name="T47" fmla="*/ 1332 h 151"/>
                  <a:gd name="T48" fmla="*/ 27 w 104"/>
                  <a:gd name="T49" fmla="*/ 1348 h 151"/>
                  <a:gd name="T50" fmla="*/ 128 w 104"/>
                  <a:gd name="T51" fmla="*/ 1694 h 151"/>
                  <a:gd name="T52" fmla="*/ 44 w 104"/>
                  <a:gd name="T53" fmla="*/ 1332 h 151"/>
                  <a:gd name="T54" fmla="*/ 44 w 104"/>
                  <a:gd name="T55" fmla="*/ 1332 h 151"/>
                  <a:gd name="T56" fmla="*/ 228 w 104"/>
                  <a:gd name="T57" fmla="*/ 316 h 151"/>
                  <a:gd name="T58" fmla="*/ 268 w 104"/>
                  <a:gd name="T59" fmla="*/ 110 h 151"/>
                  <a:gd name="T60" fmla="*/ 352 w 104"/>
                  <a:gd name="T61" fmla="*/ 101 h 151"/>
                  <a:gd name="T62" fmla="*/ 352 w 104"/>
                  <a:gd name="T63" fmla="*/ 90 h 151"/>
                  <a:gd name="T64" fmla="*/ 352 w 104"/>
                  <a:gd name="T65" fmla="*/ 101 h 151"/>
                  <a:gd name="T66" fmla="*/ 396 w 104"/>
                  <a:gd name="T67" fmla="*/ 215 h 151"/>
                  <a:gd name="T68" fmla="*/ 478 w 104"/>
                  <a:gd name="T69" fmla="*/ 45 h 151"/>
                  <a:gd name="T70" fmla="*/ 553 w 104"/>
                  <a:gd name="T71" fmla="*/ 45 h 151"/>
                  <a:gd name="T72" fmla="*/ 562 w 104"/>
                  <a:gd name="T73" fmla="*/ 56 h 151"/>
                  <a:gd name="T74" fmla="*/ 581 w 104"/>
                  <a:gd name="T75" fmla="*/ 170 h 151"/>
                  <a:gd name="T76" fmla="*/ 698 w 104"/>
                  <a:gd name="T77" fmla="*/ 110 h 151"/>
                  <a:gd name="T78" fmla="*/ 690 w 104"/>
                  <a:gd name="T79" fmla="*/ 246 h 151"/>
                  <a:gd name="T80" fmla="*/ 950 w 104"/>
                  <a:gd name="T81" fmla="*/ 651 h 151"/>
                  <a:gd name="T82" fmla="*/ 589 w 104"/>
                  <a:gd name="T83" fmla="*/ 642 h 151"/>
                  <a:gd name="T84" fmla="*/ 581 w 104"/>
                  <a:gd name="T85" fmla="*/ 660 h 151"/>
                  <a:gd name="T86" fmla="*/ 488 w 104"/>
                  <a:gd name="T87" fmla="*/ 627 h 151"/>
                  <a:gd name="T88" fmla="*/ 478 w 104"/>
                  <a:gd name="T89" fmla="*/ 627 h 151"/>
                  <a:gd name="T90" fmla="*/ 405 w 104"/>
                  <a:gd name="T91" fmla="*/ 1023 h 151"/>
                  <a:gd name="T92" fmla="*/ 413 w 104"/>
                  <a:gd name="T93" fmla="*/ 1097 h 151"/>
                  <a:gd name="T94" fmla="*/ 421 w 104"/>
                  <a:gd name="T95" fmla="*/ 1088 h 151"/>
                  <a:gd name="T96" fmla="*/ 304 w 104"/>
                  <a:gd name="T97" fmla="*/ 1659 h 1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4" h="151">
                    <a:moveTo>
                      <a:pt x="35" y="148"/>
                    </a:moveTo>
                    <a:cubicBezTo>
                      <a:pt x="36" y="136"/>
                      <a:pt x="38" y="123"/>
                      <a:pt x="43" y="111"/>
                    </a:cubicBezTo>
                    <a:cubicBezTo>
                      <a:pt x="45" y="105"/>
                      <a:pt x="46" y="101"/>
                      <a:pt x="47" y="98"/>
                    </a:cubicBezTo>
                    <a:cubicBezTo>
                      <a:pt x="46" y="98"/>
                      <a:pt x="46" y="98"/>
                      <a:pt x="46" y="98"/>
                    </a:cubicBezTo>
                    <a:cubicBezTo>
                      <a:pt x="46" y="99"/>
                      <a:pt x="46" y="99"/>
                      <a:pt x="46" y="99"/>
                    </a:cubicBezTo>
                    <a:cubicBezTo>
                      <a:pt x="46" y="99"/>
                      <a:pt x="46" y="99"/>
                      <a:pt x="46" y="99"/>
                    </a:cubicBezTo>
                    <a:cubicBezTo>
                      <a:pt x="47" y="99"/>
                      <a:pt x="47" y="99"/>
                      <a:pt x="47" y="99"/>
                    </a:cubicBezTo>
                    <a:cubicBezTo>
                      <a:pt x="47" y="98"/>
                      <a:pt x="47" y="98"/>
                      <a:pt x="47" y="98"/>
                    </a:cubicBezTo>
                    <a:cubicBezTo>
                      <a:pt x="47" y="98"/>
                      <a:pt x="47" y="98"/>
                      <a:pt x="47" y="98"/>
                    </a:cubicBezTo>
                    <a:cubicBezTo>
                      <a:pt x="46" y="98"/>
                      <a:pt x="46" y="98"/>
                      <a:pt x="46" y="98"/>
                    </a:cubicBezTo>
                    <a:cubicBezTo>
                      <a:pt x="47" y="98"/>
                      <a:pt x="47" y="98"/>
                      <a:pt x="47" y="98"/>
                    </a:cubicBezTo>
                    <a:cubicBezTo>
                      <a:pt x="48" y="97"/>
                      <a:pt x="48" y="95"/>
                      <a:pt x="48" y="94"/>
                    </a:cubicBezTo>
                    <a:cubicBezTo>
                      <a:pt x="48" y="92"/>
                      <a:pt x="47" y="90"/>
                      <a:pt x="45" y="89"/>
                    </a:cubicBezTo>
                    <a:cubicBezTo>
                      <a:pt x="45" y="89"/>
                      <a:pt x="45" y="89"/>
                      <a:pt x="45" y="89"/>
                    </a:cubicBezTo>
                    <a:cubicBezTo>
                      <a:pt x="45" y="89"/>
                      <a:pt x="45" y="89"/>
                      <a:pt x="45" y="89"/>
                    </a:cubicBezTo>
                    <a:cubicBezTo>
                      <a:pt x="44" y="90"/>
                      <a:pt x="44" y="90"/>
                      <a:pt x="44" y="90"/>
                    </a:cubicBezTo>
                    <a:cubicBezTo>
                      <a:pt x="45" y="90"/>
                      <a:pt x="45" y="90"/>
                      <a:pt x="45" y="90"/>
                    </a:cubicBezTo>
                    <a:cubicBezTo>
                      <a:pt x="44" y="85"/>
                      <a:pt x="44" y="81"/>
                      <a:pt x="44" y="77"/>
                    </a:cubicBezTo>
                    <a:cubicBezTo>
                      <a:pt x="44" y="65"/>
                      <a:pt x="48" y="60"/>
                      <a:pt x="53" y="58"/>
                    </a:cubicBezTo>
                    <a:cubicBezTo>
                      <a:pt x="52" y="57"/>
                      <a:pt x="52" y="57"/>
                      <a:pt x="52" y="57"/>
                    </a:cubicBezTo>
                    <a:cubicBezTo>
                      <a:pt x="52" y="58"/>
                      <a:pt x="52" y="58"/>
                      <a:pt x="52" y="58"/>
                    </a:cubicBezTo>
                    <a:cubicBezTo>
                      <a:pt x="52" y="58"/>
                      <a:pt x="52" y="58"/>
                      <a:pt x="52" y="58"/>
                    </a:cubicBezTo>
                    <a:cubicBezTo>
                      <a:pt x="52" y="58"/>
                      <a:pt x="52" y="58"/>
                      <a:pt x="52" y="58"/>
                    </a:cubicBezTo>
                    <a:cubicBezTo>
                      <a:pt x="55" y="59"/>
                      <a:pt x="58" y="59"/>
                      <a:pt x="63" y="59"/>
                    </a:cubicBezTo>
                    <a:cubicBezTo>
                      <a:pt x="63" y="58"/>
                      <a:pt x="63" y="58"/>
                      <a:pt x="63" y="58"/>
                    </a:cubicBezTo>
                    <a:cubicBezTo>
                      <a:pt x="62" y="59"/>
                      <a:pt x="62" y="59"/>
                      <a:pt x="62" y="59"/>
                    </a:cubicBezTo>
                    <a:cubicBezTo>
                      <a:pt x="62" y="59"/>
                      <a:pt x="62" y="59"/>
                      <a:pt x="62" y="59"/>
                    </a:cubicBezTo>
                    <a:cubicBezTo>
                      <a:pt x="63" y="60"/>
                      <a:pt x="63" y="60"/>
                      <a:pt x="63" y="60"/>
                    </a:cubicBezTo>
                    <a:cubicBezTo>
                      <a:pt x="64" y="59"/>
                      <a:pt x="64" y="59"/>
                      <a:pt x="64" y="59"/>
                    </a:cubicBezTo>
                    <a:cubicBezTo>
                      <a:pt x="64" y="59"/>
                      <a:pt x="64" y="59"/>
                      <a:pt x="64" y="59"/>
                    </a:cubicBezTo>
                    <a:cubicBezTo>
                      <a:pt x="63" y="58"/>
                      <a:pt x="63" y="58"/>
                      <a:pt x="63" y="58"/>
                    </a:cubicBezTo>
                    <a:cubicBezTo>
                      <a:pt x="63" y="59"/>
                      <a:pt x="63" y="59"/>
                      <a:pt x="63" y="59"/>
                    </a:cubicBezTo>
                    <a:cubicBezTo>
                      <a:pt x="64" y="59"/>
                      <a:pt x="64" y="59"/>
                      <a:pt x="64" y="59"/>
                    </a:cubicBezTo>
                    <a:cubicBezTo>
                      <a:pt x="67" y="59"/>
                      <a:pt x="72" y="59"/>
                      <a:pt x="77" y="59"/>
                    </a:cubicBezTo>
                    <a:cubicBezTo>
                      <a:pt x="81" y="59"/>
                      <a:pt x="86" y="58"/>
                      <a:pt x="91" y="58"/>
                    </a:cubicBezTo>
                    <a:cubicBezTo>
                      <a:pt x="95" y="58"/>
                      <a:pt x="99" y="58"/>
                      <a:pt x="103" y="59"/>
                    </a:cubicBezTo>
                    <a:cubicBezTo>
                      <a:pt x="104" y="58"/>
                      <a:pt x="104" y="58"/>
                      <a:pt x="104" y="58"/>
                    </a:cubicBezTo>
                    <a:cubicBezTo>
                      <a:pt x="104" y="57"/>
                      <a:pt x="104" y="57"/>
                      <a:pt x="104" y="57"/>
                    </a:cubicBezTo>
                    <a:cubicBezTo>
                      <a:pt x="100" y="42"/>
                      <a:pt x="92" y="29"/>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7" y="22"/>
                      <a:pt x="77" y="21"/>
                    </a:cubicBezTo>
                    <a:cubicBezTo>
                      <a:pt x="77" y="21"/>
                      <a:pt x="77" y="21"/>
                      <a:pt x="77" y="21"/>
                    </a:cubicBezTo>
                    <a:cubicBezTo>
                      <a:pt x="77" y="21"/>
                      <a:pt x="77" y="21"/>
                      <a:pt x="77" y="21"/>
                    </a:cubicBezTo>
                    <a:cubicBezTo>
                      <a:pt x="77" y="21"/>
                      <a:pt x="77" y="21"/>
                      <a:pt x="77" y="21"/>
                    </a:cubicBezTo>
                    <a:cubicBezTo>
                      <a:pt x="76" y="21"/>
                      <a:pt x="76" y="21"/>
                      <a:pt x="76" y="21"/>
                    </a:cubicBezTo>
                    <a:cubicBezTo>
                      <a:pt x="77" y="21"/>
                      <a:pt x="77" y="21"/>
                      <a:pt x="77" y="21"/>
                    </a:cubicBezTo>
                    <a:cubicBezTo>
                      <a:pt x="77" y="21"/>
                      <a:pt x="77" y="21"/>
                      <a:pt x="77" y="21"/>
                    </a:cubicBezTo>
                    <a:cubicBezTo>
                      <a:pt x="76" y="21"/>
                      <a:pt x="76" y="21"/>
                      <a:pt x="76" y="21"/>
                    </a:cubicBezTo>
                    <a:cubicBezTo>
                      <a:pt x="77" y="21"/>
                      <a:pt x="77" y="21"/>
                      <a:pt x="77" y="21"/>
                    </a:cubicBezTo>
                    <a:cubicBezTo>
                      <a:pt x="77" y="20"/>
                      <a:pt x="76" y="20"/>
                      <a:pt x="76" y="19"/>
                    </a:cubicBezTo>
                    <a:cubicBezTo>
                      <a:pt x="76" y="17"/>
                      <a:pt x="77" y="15"/>
                      <a:pt x="78" y="12"/>
                    </a:cubicBezTo>
                    <a:cubicBezTo>
                      <a:pt x="78" y="11"/>
                      <a:pt x="78" y="11"/>
                      <a:pt x="78" y="10"/>
                    </a:cubicBezTo>
                    <a:cubicBezTo>
                      <a:pt x="78" y="8"/>
                      <a:pt x="77" y="7"/>
                      <a:pt x="76" y="5"/>
                    </a:cubicBezTo>
                    <a:cubicBezTo>
                      <a:pt x="74" y="4"/>
                      <a:pt x="73" y="3"/>
                      <a:pt x="71" y="3"/>
                    </a:cubicBezTo>
                    <a:cubicBezTo>
                      <a:pt x="69" y="3"/>
                      <a:pt x="67" y="4"/>
                      <a:pt x="66" y="6"/>
                    </a:cubicBezTo>
                    <a:cubicBezTo>
                      <a:pt x="65" y="8"/>
                      <a:pt x="63" y="10"/>
                      <a:pt x="61" y="14"/>
                    </a:cubicBezTo>
                    <a:cubicBezTo>
                      <a:pt x="62" y="15"/>
                      <a:pt x="62" y="15"/>
                      <a:pt x="62" y="15"/>
                    </a:cubicBezTo>
                    <a:cubicBezTo>
                      <a:pt x="63" y="15"/>
                      <a:pt x="63" y="15"/>
                      <a:pt x="63" y="15"/>
                    </a:cubicBezTo>
                    <a:cubicBezTo>
                      <a:pt x="63" y="15"/>
                      <a:pt x="63" y="13"/>
                      <a:pt x="63" y="11"/>
                    </a:cubicBezTo>
                    <a:cubicBezTo>
                      <a:pt x="63" y="10"/>
                      <a:pt x="63" y="8"/>
                      <a:pt x="63" y="7"/>
                    </a:cubicBezTo>
                    <a:cubicBezTo>
                      <a:pt x="63" y="6"/>
                      <a:pt x="63" y="5"/>
                      <a:pt x="63" y="5"/>
                    </a:cubicBezTo>
                    <a:cubicBezTo>
                      <a:pt x="62" y="4"/>
                      <a:pt x="62" y="4"/>
                      <a:pt x="62" y="3"/>
                    </a:cubicBezTo>
                    <a:cubicBezTo>
                      <a:pt x="60" y="1"/>
                      <a:pt x="58" y="0"/>
                      <a:pt x="56" y="0"/>
                    </a:cubicBezTo>
                    <a:cubicBezTo>
                      <a:pt x="53" y="0"/>
                      <a:pt x="51" y="1"/>
                      <a:pt x="50" y="3"/>
                    </a:cubicBezTo>
                    <a:cubicBezTo>
                      <a:pt x="49" y="4"/>
                      <a:pt x="49" y="5"/>
                      <a:pt x="49" y="6"/>
                    </a:cubicBezTo>
                    <a:cubicBezTo>
                      <a:pt x="49" y="8"/>
                      <a:pt x="48" y="11"/>
                      <a:pt x="47" y="13"/>
                    </a:cubicBezTo>
                    <a:cubicBezTo>
                      <a:pt x="46" y="15"/>
                      <a:pt x="45" y="17"/>
                      <a:pt x="43" y="17"/>
                    </a:cubicBezTo>
                    <a:cubicBezTo>
                      <a:pt x="43" y="18"/>
                      <a:pt x="43" y="18"/>
                      <a:pt x="43" y="18"/>
                    </a:cubicBezTo>
                    <a:cubicBezTo>
                      <a:pt x="43" y="17"/>
                      <a:pt x="43" y="17"/>
                      <a:pt x="43" y="17"/>
                    </a:cubicBezTo>
                    <a:cubicBezTo>
                      <a:pt x="42" y="17"/>
                      <a:pt x="41" y="17"/>
                      <a:pt x="41" y="16"/>
                    </a:cubicBezTo>
                    <a:cubicBezTo>
                      <a:pt x="40" y="15"/>
                      <a:pt x="40" y="14"/>
                      <a:pt x="40" y="13"/>
                    </a:cubicBezTo>
                    <a:cubicBezTo>
                      <a:pt x="40" y="12"/>
                      <a:pt x="40" y="10"/>
                      <a:pt x="40" y="9"/>
                    </a:cubicBezTo>
                    <a:cubicBezTo>
                      <a:pt x="40" y="9"/>
                      <a:pt x="40" y="8"/>
                      <a:pt x="40" y="7"/>
                    </a:cubicBezTo>
                    <a:cubicBezTo>
                      <a:pt x="40" y="7"/>
                      <a:pt x="40" y="7"/>
                      <a:pt x="40" y="7"/>
                    </a:cubicBezTo>
                    <a:cubicBezTo>
                      <a:pt x="38" y="6"/>
                      <a:pt x="36" y="5"/>
                      <a:pt x="34" y="5"/>
                    </a:cubicBezTo>
                    <a:cubicBezTo>
                      <a:pt x="31" y="5"/>
                      <a:pt x="29" y="7"/>
                      <a:pt x="28" y="9"/>
                    </a:cubicBezTo>
                    <a:cubicBezTo>
                      <a:pt x="27" y="9"/>
                      <a:pt x="27" y="9"/>
                      <a:pt x="27" y="9"/>
                    </a:cubicBezTo>
                    <a:cubicBezTo>
                      <a:pt x="27" y="14"/>
                      <a:pt x="27" y="19"/>
                      <a:pt x="25" y="24"/>
                    </a:cubicBezTo>
                    <a:cubicBezTo>
                      <a:pt x="25" y="24"/>
                      <a:pt x="25" y="25"/>
                      <a:pt x="24" y="25"/>
                    </a:cubicBezTo>
                    <a:cubicBezTo>
                      <a:pt x="24" y="26"/>
                      <a:pt x="24" y="26"/>
                      <a:pt x="24" y="26"/>
                    </a:cubicBezTo>
                    <a:cubicBezTo>
                      <a:pt x="24" y="26"/>
                      <a:pt x="24" y="26"/>
                      <a:pt x="24" y="26"/>
                    </a:cubicBezTo>
                    <a:cubicBezTo>
                      <a:pt x="23" y="26"/>
                      <a:pt x="23" y="26"/>
                      <a:pt x="23" y="26"/>
                    </a:cubicBezTo>
                    <a:cubicBezTo>
                      <a:pt x="23" y="26"/>
                      <a:pt x="23" y="26"/>
                      <a:pt x="23" y="26"/>
                    </a:cubicBezTo>
                    <a:cubicBezTo>
                      <a:pt x="24" y="27"/>
                      <a:pt x="24" y="27"/>
                      <a:pt x="24" y="27"/>
                    </a:cubicBezTo>
                    <a:cubicBezTo>
                      <a:pt x="23" y="26"/>
                      <a:pt x="23" y="26"/>
                      <a:pt x="23" y="26"/>
                    </a:cubicBezTo>
                    <a:cubicBezTo>
                      <a:pt x="23" y="26"/>
                      <a:pt x="23" y="26"/>
                      <a:pt x="23" y="26"/>
                    </a:cubicBezTo>
                    <a:cubicBezTo>
                      <a:pt x="24" y="27"/>
                      <a:pt x="24" y="27"/>
                      <a:pt x="24" y="27"/>
                    </a:cubicBezTo>
                    <a:cubicBezTo>
                      <a:pt x="23" y="26"/>
                      <a:pt x="23" y="26"/>
                      <a:pt x="23" y="26"/>
                    </a:cubicBezTo>
                    <a:cubicBezTo>
                      <a:pt x="13" y="35"/>
                      <a:pt x="7" y="43"/>
                      <a:pt x="4" y="51"/>
                    </a:cubicBezTo>
                    <a:cubicBezTo>
                      <a:pt x="1" y="59"/>
                      <a:pt x="0" y="68"/>
                      <a:pt x="0" y="78"/>
                    </a:cubicBezTo>
                    <a:cubicBezTo>
                      <a:pt x="0" y="81"/>
                      <a:pt x="0" y="84"/>
                      <a:pt x="0" y="88"/>
                    </a:cubicBezTo>
                    <a:cubicBezTo>
                      <a:pt x="0" y="97"/>
                      <a:pt x="1" y="108"/>
                      <a:pt x="3" y="119"/>
                    </a:cubicBezTo>
                    <a:cubicBezTo>
                      <a:pt x="4" y="119"/>
                      <a:pt x="4" y="119"/>
                      <a:pt x="4" y="119"/>
                    </a:cubicBezTo>
                    <a:cubicBezTo>
                      <a:pt x="3" y="119"/>
                      <a:pt x="3" y="119"/>
                      <a:pt x="3" y="119"/>
                    </a:cubicBezTo>
                    <a:cubicBezTo>
                      <a:pt x="3" y="119"/>
                      <a:pt x="3" y="119"/>
                      <a:pt x="3" y="119"/>
                    </a:cubicBezTo>
                    <a:cubicBezTo>
                      <a:pt x="3" y="120"/>
                      <a:pt x="3" y="120"/>
                      <a:pt x="3" y="120"/>
                    </a:cubicBezTo>
                    <a:cubicBezTo>
                      <a:pt x="6" y="124"/>
                      <a:pt x="8" y="129"/>
                      <a:pt x="12" y="134"/>
                    </a:cubicBezTo>
                    <a:cubicBezTo>
                      <a:pt x="13" y="136"/>
                      <a:pt x="14" y="138"/>
                      <a:pt x="14" y="142"/>
                    </a:cubicBezTo>
                    <a:cubicBezTo>
                      <a:pt x="14" y="144"/>
                      <a:pt x="14" y="147"/>
                      <a:pt x="13" y="150"/>
                    </a:cubicBezTo>
                    <a:cubicBezTo>
                      <a:pt x="13" y="150"/>
                      <a:pt x="13" y="151"/>
                      <a:pt x="14" y="151"/>
                    </a:cubicBezTo>
                    <a:cubicBezTo>
                      <a:pt x="15" y="151"/>
                      <a:pt x="15" y="151"/>
                      <a:pt x="15" y="150"/>
                    </a:cubicBezTo>
                    <a:cubicBezTo>
                      <a:pt x="16" y="147"/>
                      <a:pt x="16" y="144"/>
                      <a:pt x="16" y="142"/>
                    </a:cubicBezTo>
                    <a:cubicBezTo>
                      <a:pt x="16" y="138"/>
                      <a:pt x="15" y="135"/>
                      <a:pt x="14" y="133"/>
                    </a:cubicBezTo>
                    <a:cubicBezTo>
                      <a:pt x="10" y="128"/>
                      <a:pt x="8" y="123"/>
                      <a:pt x="5" y="119"/>
                    </a:cubicBezTo>
                    <a:cubicBezTo>
                      <a:pt x="4" y="119"/>
                      <a:pt x="4" y="119"/>
                      <a:pt x="4" y="119"/>
                    </a:cubicBezTo>
                    <a:cubicBezTo>
                      <a:pt x="5" y="119"/>
                      <a:pt x="5" y="119"/>
                      <a:pt x="5" y="119"/>
                    </a:cubicBezTo>
                    <a:cubicBezTo>
                      <a:pt x="5" y="119"/>
                      <a:pt x="5" y="119"/>
                      <a:pt x="5" y="119"/>
                    </a:cubicBezTo>
                    <a:cubicBezTo>
                      <a:pt x="5" y="119"/>
                      <a:pt x="5" y="119"/>
                      <a:pt x="5" y="119"/>
                    </a:cubicBezTo>
                    <a:cubicBezTo>
                      <a:pt x="3" y="108"/>
                      <a:pt x="2" y="97"/>
                      <a:pt x="2" y="88"/>
                    </a:cubicBezTo>
                    <a:cubicBezTo>
                      <a:pt x="2" y="84"/>
                      <a:pt x="2" y="81"/>
                      <a:pt x="2" y="78"/>
                    </a:cubicBezTo>
                    <a:cubicBezTo>
                      <a:pt x="2" y="68"/>
                      <a:pt x="3" y="60"/>
                      <a:pt x="6" y="52"/>
                    </a:cubicBezTo>
                    <a:cubicBezTo>
                      <a:pt x="9" y="44"/>
                      <a:pt x="14" y="37"/>
                      <a:pt x="25" y="28"/>
                    </a:cubicBezTo>
                    <a:cubicBezTo>
                      <a:pt x="25" y="27"/>
                      <a:pt x="25" y="27"/>
                      <a:pt x="25" y="27"/>
                    </a:cubicBezTo>
                    <a:cubicBezTo>
                      <a:pt x="26" y="27"/>
                      <a:pt x="26" y="26"/>
                      <a:pt x="26" y="26"/>
                    </a:cubicBezTo>
                    <a:cubicBezTo>
                      <a:pt x="27" y="25"/>
                      <a:pt x="27" y="25"/>
                      <a:pt x="27" y="24"/>
                    </a:cubicBezTo>
                    <a:cubicBezTo>
                      <a:pt x="29" y="19"/>
                      <a:pt x="29" y="14"/>
                      <a:pt x="29" y="10"/>
                    </a:cubicBezTo>
                    <a:cubicBezTo>
                      <a:pt x="28" y="9"/>
                      <a:pt x="28" y="9"/>
                      <a:pt x="28" y="9"/>
                    </a:cubicBezTo>
                    <a:cubicBezTo>
                      <a:pt x="29" y="10"/>
                      <a:pt x="29" y="10"/>
                      <a:pt x="29" y="10"/>
                    </a:cubicBezTo>
                    <a:cubicBezTo>
                      <a:pt x="30" y="8"/>
                      <a:pt x="32" y="7"/>
                      <a:pt x="34" y="7"/>
                    </a:cubicBezTo>
                    <a:cubicBezTo>
                      <a:pt x="36" y="7"/>
                      <a:pt x="37" y="7"/>
                      <a:pt x="38" y="9"/>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9"/>
                      <a:pt x="38" y="9"/>
                    </a:cubicBezTo>
                    <a:cubicBezTo>
                      <a:pt x="38" y="10"/>
                      <a:pt x="38" y="12"/>
                      <a:pt x="38" y="13"/>
                    </a:cubicBezTo>
                    <a:cubicBezTo>
                      <a:pt x="38" y="14"/>
                      <a:pt x="38" y="16"/>
                      <a:pt x="39" y="17"/>
                    </a:cubicBezTo>
                    <a:cubicBezTo>
                      <a:pt x="40" y="18"/>
                      <a:pt x="41" y="19"/>
                      <a:pt x="43" y="19"/>
                    </a:cubicBezTo>
                    <a:cubicBezTo>
                      <a:pt x="43" y="19"/>
                      <a:pt x="43" y="19"/>
                      <a:pt x="43" y="19"/>
                    </a:cubicBezTo>
                    <a:cubicBezTo>
                      <a:pt x="45" y="19"/>
                      <a:pt x="47" y="18"/>
                      <a:pt x="48" y="16"/>
                    </a:cubicBezTo>
                    <a:cubicBezTo>
                      <a:pt x="49" y="14"/>
                      <a:pt x="50" y="11"/>
                      <a:pt x="51" y="9"/>
                    </a:cubicBezTo>
                    <a:cubicBezTo>
                      <a:pt x="51" y="8"/>
                      <a:pt x="51" y="7"/>
                      <a:pt x="51" y="6"/>
                    </a:cubicBezTo>
                    <a:cubicBezTo>
                      <a:pt x="51" y="5"/>
                      <a:pt x="52" y="4"/>
                      <a:pt x="52" y="4"/>
                    </a:cubicBezTo>
                    <a:cubicBezTo>
                      <a:pt x="52" y="3"/>
                      <a:pt x="54" y="2"/>
                      <a:pt x="56" y="2"/>
                    </a:cubicBezTo>
                    <a:cubicBezTo>
                      <a:pt x="58" y="2"/>
                      <a:pt x="59" y="3"/>
                      <a:pt x="60" y="4"/>
                    </a:cubicBezTo>
                    <a:cubicBezTo>
                      <a:pt x="61" y="4"/>
                      <a:pt x="61" y="4"/>
                      <a:pt x="61" y="4"/>
                    </a:cubicBezTo>
                    <a:cubicBezTo>
                      <a:pt x="60" y="4"/>
                      <a:pt x="60" y="4"/>
                      <a:pt x="60" y="4"/>
                    </a:cubicBezTo>
                    <a:cubicBezTo>
                      <a:pt x="60" y="4"/>
                      <a:pt x="60" y="4"/>
                      <a:pt x="60" y="4"/>
                    </a:cubicBezTo>
                    <a:cubicBezTo>
                      <a:pt x="61" y="4"/>
                      <a:pt x="61" y="4"/>
                      <a:pt x="61" y="4"/>
                    </a:cubicBezTo>
                    <a:cubicBezTo>
                      <a:pt x="60" y="4"/>
                      <a:pt x="60" y="4"/>
                      <a:pt x="60" y="4"/>
                    </a:cubicBezTo>
                    <a:cubicBezTo>
                      <a:pt x="60" y="4"/>
                      <a:pt x="61" y="5"/>
                      <a:pt x="61" y="5"/>
                    </a:cubicBezTo>
                    <a:cubicBezTo>
                      <a:pt x="61" y="7"/>
                      <a:pt x="61" y="9"/>
                      <a:pt x="61" y="11"/>
                    </a:cubicBezTo>
                    <a:cubicBezTo>
                      <a:pt x="61" y="13"/>
                      <a:pt x="61" y="15"/>
                      <a:pt x="61" y="15"/>
                    </a:cubicBezTo>
                    <a:cubicBezTo>
                      <a:pt x="61" y="15"/>
                      <a:pt x="61" y="15"/>
                      <a:pt x="62" y="16"/>
                    </a:cubicBezTo>
                    <a:cubicBezTo>
                      <a:pt x="62" y="16"/>
                      <a:pt x="62" y="16"/>
                      <a:pt x="63" y="15"/>
                    </a:cubicBezTo>
                    <a:cubicBezTo>
                      <a:pt x="65" y="11"/>
                      <a:pt x="67" y="9"/>
                      <a:pt x="68" y="7"/>
                    </a:cubicBezTo>
                    <a:cubicBezTo>
                      <a:pt x="68" y="6"/>
                      <a:pt x="69" y="5"/>
                      <a:pt x="71" y="5"/>
                    </a:cubicBezTo>
                    <a:cubicBezTo>
                      <a:pt x="72" y="5"/>
                      <a:pt x="73" y="6"/>
                      <a:pt x="75" y="7"/>
                    </a:cubicBezTo>
                    <a:cubicBezTo>
                      <a:pt x="76" y="8"/>
                      <a:pt x="76" y="9"/>
                      <a:pt x="76" y="10"/>
                    </a:cubicBezTo>
                    <a:cubicBezTo>
                      <a:pt x="76" y="11"/>
                      <a:pt x="76" y="11"/>
                      <a:pt x="76" y="11"/>
                    </a:cubicBezTo>
                    <a:cubicBezTo>
                      <a:pt x="75" y="15"/>
                      <a:pt x="75" y="17"/>
                      <a:pt x="74" y="19"/>
                    </a:cubicBezTo>
                    <a:cubicBezTo>
                      <a:pt x="74" y="20"/>
                      <a:pt x="75" y="20"/>
                      <a:pt x="75" y="21"/>
                    </a:cubicBezTo>
                    <a:cubicBezTo>
                      <a:pt x="75" y="21"/>
                      <a:pt x="75" y="21"/>
                      <a:pt x="75" y="22"/>
                    </a:cubicBezTo>
                    <a:cubicBezTo>
                      <a:pt x="75" y="22"/>
                      <a:pt x="76" y="23"/>
                      <a:pt x="76" y="23"/>
                    </a:cubicBezTo>
                    <a:cubicBezTo>
                      <a:pt x="76" y="23"/>
                      <a:pt x="77" y="24"/>
                      <a:pt x="77" y="24"/>
                    </a:cubicBezTo>
                    <a:cubicBezTo>
                      <a:pt x="90" y="31"/>
                      <a:pt x="98" y="43"/>
                      <a:pt x="102" y="58"/>
                    </a:cubicBezTo>
                    <a:cubicBezTo>
                      <a:pt x="103" y="58"/>
                      <a:pt x="103" y="58"/>
                      <a:pt x="103" y="58"/>
                    </a:cubicBezTo>
                    <a:cubicBezTo>
                      <a:pt x="103" y="57"/>
                      <a:pt x="103" y="57"/>
                      <a:pt x="103" y="57"/>
                    </a:cubicBezTo>
                    <a:cubicBezTo>
                      <a:pt x="99" y="56"/>
                      <a:pt x="95" y="56"/>
                      <a:pt x="91" y="56"/>
                    </a:cubicBezTo>
                    <a:cubicBezTo>
                      <a:pt x="86" y="56"/>
                      <a:pt x="81" y="57"/>
                      <a:pt x="77" y="57"/>
                    </a:cubicBezTo>
                    <a:cubicBezTo>
                      <a:pt x="72" y="57"/>
                      <a:pt x="67" y="57"/>
                      <a:pt x="64" y="57"/>
                    </a:cubicBezTo>
                    <a:cubicBezTo>
                      <a:pt x="63" y="57"/>
                      <a:pt x="63" y="57"/>
                      <a:pt x="63" y="57"/>
                    </a:cubicBezTo>
                    <a:cubicBezTo>
                      <a:pt x="63" y="58"/>
                      <a:pt x="63" y="58"/>
                      <a:pt x="63" y="58"/>
                    </a:cubicBezTo>
                    <a:cubicBezTo>
                      <a:pt x="62" y="58"/>
                      <a:pt x="62" y="58"/>
                      <a:pt x="62" y="58"/>
                    </a:cubicBezTo>
                    <a:cubicBezTo>
                      <a:pt x="63" y="59"/>
                      <a:pt x="63" y="59"/>
                      <a:pt x="63" y="59"/>
                    </a:cubicBezTo>
                    <a:cubicBezTo>
                      <a:pt x="64" y="58"/>
                      <a:pt x="64" y="58"/>
                      <a:pt x="64" y="58"/>
                    </a:cubicBezTo>
                    <a:cubicBezTo>
                      <a:pt x="64" y="58"/>
                      <a:pt x="64" y="58"/>
                      <a:pt x="64" y="58"/>
                    </a:cubicBezTo>
                    <a:cubicBezTo>
                      <a:pt x="64" y="58"/>
                      <a:pt x="63" y="57"/>
                      <a:pt x="63" y="57"/>
                    </a:cubicBezTo>
                    <a:cubicBezTo>
                      <a:pt x="58" y="57"/>
                      <a:pt x="55" y="57"/>
                      <a:pt x="53" y="56"/>
                    </a:cubicBezTo>
                    <a:cubicBezTo>
                      <a:pt x="52" y="57"/>
                      <a:pt x="52" y="57"/>
                      <a:pt x="52" y="57"/>
                    </a:cubicBezTo>
                    <a:cubicBezTo>
                      <a:pt x="53" y="56"/>
                      <a:pt x="53" y="56"/>
                      <a:pt x="53" y="56"/>
                    </a:cubicBezTo>
                    <a:cubicBezTo>
                      <a:pt x="53" y="56"/>
                      <a:pt x="53" y="56"/>
                      <a:pt x="53" y="56"/>
                    </a:cubicBezTo>
                    <a:cubicBezTo>
                      <a:pt x="52" y="56"/>
                      <a:pt x="52" y="56"/>
                      <a:pt x="52" y="56"/>
                    </a:cubicBezTo>
                    <a:cubicBezTo>
                      <a:pt x="47" y="58"/>
                      <a:pt x="42" y="65"/>
                      <a:pt x="42" y="77"/>
                    </a:cubicBezTo>
                    <a:cubicBezTo>
                      <a:pt x="42" y="81"/>
                      <a:pt x="42" y="85"/>
                      <a:pt x="43" y="90"/>
                    </a:cubicBezTo>
                    <a:cubicBezTo>
                      <a:pt x="44" y="91"/>
                      <a:pt x="44" y="91"/>
                      <a:pt x="44" y="91"/>
                    </a:cubicBezTo>
                    <a:cubicBezTo>
                      <a:pt x="44" y="91"/>
                      <a:pt x="44" y="91"/>
                      <a:pt x="44" y="91"/>
                    </a:cubicBezTo>
                    <a:cubicBezTo>
                      <a:pt x="45" y="90"/>
                      <a:pt x="45" y="90"/>
                      <a:pt x="45" y="90"/>
                    </a:cubicBezTo>
                    <a:cubicBezTo>
                      <a:pt x="44" y="91"/>
                      <a:pt x="44" y="91"/>
                      <a:pt x="44" y="91"/>
                    </a:cubicBezTo>
                    <a:cubicBezTo>
                      <a:pt x="45" y="92"/>
                      <a:pt x="46" y="92"/>
                      <a:pt x="46" y="94"/>
                    </a:cubicBezTo>
                    <a:cubicBezTo>
                      <a:pt x="46" y="95"/>
                      <a:pt x="46" y="96"/>
                      <a:pt x="45" y="98"/>
                    </a:cubicBezTo>
                    <a:cubicBezTo>
                      <a:pt x="45" y="98"/>
                      <a:pt x="45" y="98"/>
                      <a:pt x="45" y="98"/>
                    </a:cubicBezTo>
                    <a:cubicBezTo>
                      <a:pt x="45" y="98"/>
                      <a:pt x="45" y="98"/>
                      <a:pt x="45" y="98"/>
                    </a:cubicBezTo>
                    <a:cubicBezTo>
                      <a:pt x="46" y="98"/>
                      <a:pt x="46" y="98"/>
                      <a:pt x="46" y="98"/>
                    </a:cubicBezTo>
                    <a:cubicBezTo>
                      <a:pt x="46" y="97"/>
                      <a:pt x="46" y="97"/>
                      <a:pt x="46" y="97"/>
                    </a:cubicBezTo>
                    <a:cubicBezTo>
                      <a:pt x="46" y="97"/>
                      <a:pt x="46" y="97"/>
                      <a:pt x="46" y="97"/>
                    </a:cubicBezTo>
                    <a:cubicBezTo>
                      <a:pt x="46" y="97"/>
                      <a:pt x="45" y="97"/>
                      <a:pt x="45" y="98"/>
                    </a:cubicBezTo>
                    <a:cubicBezTo>
                      <a:pt x="45" y="101"/>
                      <a:pt x="43" y="105"/>
                      <a:pt x="41" y="110"/>
                    </a:cubicBezTo>
                    <a:cubicBezTo>
                      <a:pt x="36" y="122"/>
                      <a:pt x="34" y="136"/>
                      <a:pt x="33" y="148"/>
                    </a:cubicBezTo>
                    <a:cubicBezTo>
                      <a:pt x="33" y="148"/>
                      <a:pt x="34" y="149"/>
                      <a:pt x="34" y="149"/>
                    </a:cubicBezTo>
                    <a:cubicBezTo>
                      <a:pt x="35" y="149"/>
                      <a:pt x="35" y="148"/>
                      <a:pt x="35" y="14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8" name="Freeform 614">
                <a:extLst>
                  <a:ext uri="{FF2B5EF4-FFF2-40B4-BE49-F238E27FC236}">
                    <a16:creationId xmlns:a16="http://schemas.microsoft.com/office/drawing/2014/main" id="{1F951DC7-3177-1222-C3DD-DA33E5C4A7C7}"/>
                  </a:ext>
                </a:extLst>
              </p:cNvPr>
              <p:cNvSpPr>
                <a:spLocks/>
              </p:cNvSpPr>
              <p:nvPr/>
            </p:nvSpPr>
            <p:spPr bwMode="auto">
              <a:xfrm>
                <a:off x="3762" y="1577"/>
                <a:ext cx="90" cy="277"/>
              </a:xfrm>
              <a:custGeom>
                <a:avLst/>
                <a:gdLst>
                  <a:gd name="T0" fmla="*/ 337 w 43"/>
                  <a:gd name="T1" fmla="*/ 9 h 124"/>
                  <a:gd name="T2" fmla="*/ 184 w 43"/>
                  <a:gd name="T3" fmla="*/ 45 h 124"/>
                  <a:gd name="T4" fmla="*/ 36 w 43"/>
                  <a:gd name="T5" fmla="*/ 20 h 124"/>
                  <a:gd name="T6" fmla="*/ 27 w 43"/>
                  <a:gd name="T7" fmla="*/ 9 h 124"/>
                  <a:gd name="T8" fmla="*/ 17 w 43"/>
                  <a:gd name="T9" fmla="*/ 0 h 124"/>
                  <a:gd name="T10" fmla="*/ 8 w 43"/>
                  <a:gd name="T11" fmla="*/ 9 h 124"/>
                  <a:gd name="T12" fmla="*/ 0 w 43"/>
                  <a:gd name="T13" fmla="*/ 478 h 124"/>
                  <a:gd name="T14" fmla="*/ 17 w 43"/>
                  <a:gd name="T15" fmla="*/ 1347 h 124"/>
                  <a:gd name="T16" fmla="*/ 17 w 43"/>
                  <a:gd name="T17" fmla="*/ 1338 h 124"/>
                  <a:gd name="T18" fmla="*/ 17 w 43"/>
                  <a:gd name="T19" fmla="*/ 1363 h 124"/>
                  <a:gd name="T20" fmla="*/ 128 w 43"/>
                  <a:gd name="T21" fmla="*/ 1293 h 124"/>
                  <a:gd name="T22" fmla="*/ 237 w 43"/>
                  <a:gd name="T23" fmla="*/ 1293 h 124"/>
                  <a:gd name="T24" fmla="*/ 320 w 43"/>
                  <a:gd name="T25" fmla="*/ 1318 h 124"/>
                  <a:gd name="T26" fmla="*/ 377 w 43"/>
                  <a:gd name="T27" fmla="*/ 1383 h 124"/>
                  <a:gd name="T28" fmla="*/ 393 w 43"/>
                  <a:gd name="T29" fmla="*/ 1363 h 124"/>
                  <a:gd name="T30" fmla="*/ 385 w 43"/>
                  <a:gd name="T31" fmla="*/ 1282 h 124"/>
                  <a:gd name="T32" fmla="*/ 360 w 43"/>
                  <a:gd name="T33" fmla="*/ 0 h 124"/>
                  <a:gd name="T34" fmla="*/ 350 w 43"/>
                  <a:gd name="T35" fmla="*/ 9 h 124"/>
                  <a:gd name="T36" fmla="*/ 350 w 43"/>
                  <a:gd name="T37" fmla="*/ 704 h 124"/>
                  <a:gd name="T38" fmla="*/ 368 w 43"/>
                  <a:gd name="T39" fmla="*/ 1282 h 124"/>
                  <a:gd name="T40" fmla="*/ 385 w 43"/>
                  <a:gd name="T41" fmla="*/ 1363 h 124"/>
                  <a:gd name="T42" fmla="*/ 368 w 43"/>
                  <a:gd name="T43" fmla="*/ 1372 h 124"/>
                  <a:gd name="T44" fmla="*/ 385 w 43"/>
                  <a:gd name="T45" fmla="*/ 1372 h 124"/>
                  <a:gd name="T46" fmla="*/ 285 w 43"/>
                  <a:gd name="T47" fmla="*/ 1282 h 124"/>
                  <a:gd name="T48" fmla="*/ 220 w 43"/>
                  <a:gd name="T49" fmla="*/ 1273 h 124"/>
                  <a:gd name="T50" fmla="*/ 17 w 43"/>
                  <a:gd name="T51" fmla="*/ 1347 h 124"/>
                  <a:gd name="T52" fmla="*/ 27 w 43"/>
                  <a:gd name="T53" fmla="*/ 1363 h 124"/>
                  <a:gd name="T54" fmla="*/ 36 w 43"/>
                  <a:gd name="T55" fmla="*/ 1347 h 124"/>
                  <a:gd name="T56" fmla="*/ 17 w 43"/>
                  <a:gd name="T57" fmla="*/ 478 h 124"/>
                  <a:gd name="T58" fmla="*/ 27 w 43"/>
                  <a:gd name="T59" fmla="*/ 9 h 124"/>
                  <a:gd name="T60" fmla="*/ 27 w 43"/>
                  <a:gd name="T61" fmla="*/ 9 h 124"/>
                  <a:gd name="T62" fmla="*/ 27 w 43"/>
                  <a:gd name="T63" fmla="*/ 9 h 124"/>
                  <a:gd name="T64" fmla="*/ 27 w 43"/>
                  <a:gd name="T65" fmla="*/ 9 h 124"/>
                  <a:gd name="T66" fmla="*/ 17 w 43"/>
                  <a:gd name="T67" fmla="*/ 9 h 124"/>
                  <a:gd name="T68" fmla="*/ 27 w 43"/>
                  <a:gd name="T69" fmla="*/ 9 h 124"/>
                  <a:gd name="T70" fmla="*/ 17 w 43"/>
                  <a:gd name="T71" fmla="*/ 20 h 124"/>
                  <a:gd name="T72" fmla="*/ 8 w 43"/>
                  <a:gd name="T73" fmla="*/ 9 h 124"/>
                  <a:gd name="T74" fmla="*/ 17 w 43"/>
                  <a:gd name="T75" fmla="*/ 9 h 124"/>
                  <a:gd name="T76" fmla="*/ 17 w 43"/>
                  <a:gd name="T77" fmla="*/ 9 h 124"/>
                  <a:gd name="T78" fmla="*/ 8 w 43"/>
                  <a:gd name="T79" fmla="*/ 9 h 124"/>
                  <a:gd name="T80" fmla="*/ 8 w 43"/>
                  <a:gd name="T81" fmla="*/ 9 h 124"/>
                  <a:gd name="T82" fmla="*/ 84 w 43"/>
                  <a:gd name="T83" fmla="*/ 56 h 124"/>
                  <a:gd name="T84" fmla="*/ 293 w 43"/>
                  <a:gd name="T85" fmla="*/ 56 h 124"/>
                  <a:gd name="T86" fmla="*/ 360 w 43"/>
                  <a:gd name="T87" fmla="*/ 20 h 124"/>
                  <a:gd name="T88" fmla="*/ 337 w 43"/>
                  <a:gd name="T89" fmla="*/ 9 h 1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3" h="124">
                    <a:moveTo>
                      <a:pt x="38" y="1"/>
                    </a:moveTo>
                    <a:cubicBezTo>
                      <a:pt x="37" y="1"/>
                      <a:pt x="37" y="1"/>
                      <a:pt x="37" y="1"/>
                    </a:cubicBezTo>
                    <a:cubicBezTo>
                      <a:pt x="37" y="1"/>
                      <a:pt x="37" y="2"/>
                      <a:pt x="36" y="2"/>
                    </a:cubicBezTo>
                    <a:cubicBezTo>
                      <a:pt x="33" y="3"/>
                      <a:pt x="27" y="4"/>
                      <a:pt x="20" y="4"/>
                    </a:cubicBezTo>
                    <a:cubicBezTo>
                      <a:pt x="16" y="4"/>
                      <a:pt x="11" y="4"/>
                      <a:pt x="8" y="3"/>
                    </a:cubicBezTo>
                    <a:cubicBezTo>
                      <a:pt x="6" y="3"/>
                      <a:pt x="5" y="2"/>
                      <a:pt x="4" y="2"/>
                    </a:cubicBezTo>
                    <a:cubicBezTo>
                      <a:pt x="4" y="1"/>
                      <a:pt x="4" y="1"/>
                      <a:pt x="4" y="1"/>
                    </a:cubicBezTo>
                    <a:cubicBezTo>
                      <a:pt x="3" y="1"/>
                      <a:pt x="3" y="1"/>
                      <a:pt x="3" y="1"/>
                    </a:cubicBezTo>
                    <a:cubicBezTo>
                      <a:pt x="3" y="1"/>
                      <a:pt x="3" y="1"/>
                      <a:pt x="3" y="1"/>
                    </a:cubicBezTo>
                    <a:cubicBezTo>
                      <a:pt x="3" y="0"/>
                      <a:pt x="3" y="0"/>
                      <a:pt x="2" y="0"/>
                    </a:cubicBezTo>
                    <a:cubicBezTo>
                      <a:pt x="2" y="0"/>
                      <a:pt x="2" y="0"/>
                      <a:pt x="1" y="0"/>
                    </a:cubicBezTo>
                    <a:cubicBezTo>
                      <a:pt x="1" y="1"/>
                      <a:pt x="1" y="1"/>
                      <a:pt x="1" y="1"/>
                    </a:cubicBezTo>
                    <a:cubicBezTo>
                      <a:pt x="1" y="1"/>
                      <a:pt x="1" y="1"/>
                      <a:pt x="1" y="2"/>
                    </a:cubicBezTo>
                    <a:cubicBezTo>
                      <a:pt x="1" y="8"/>
                      <a:pt x="0" y="24"/>
                      <a:pt x="0" y="43"/>
                    </a:cubicBezTo>
                    <a:cubicBezTo>
                      <a:pt x="0" y="59"/>
                      <a:pt x="1" y="77"/>
                      <a:pt x="1" y="92"/>
                    </a:cubicBezTo>
                    <a:cubicBezTo>
                      <a:pt x="1" y="106"/>
                      <a:pt x="2" y="118"/>
                      <a:pt x="2" y="121"/>
                    </a:cubicBezTo>
                    <a:cubicBezTo>
                      <a:pt x="3" y="121"/>
                      <a:pt x="3" y="121"/>
                      <a:pt x="3" y="121"/>
                    </a:cubicBezTo>
                    <a:cubicBezTo>
                      <a:pt x="2" y="120"/>
                      <a:pt x="2" y="120"/>
                      <a:pt x="2" y="120"/>
                    </a:cubicBezTo>
                    <a:cubicBezTo>
                      <a:pt x="2" y="121"/>
                      <a:pt x="2" y="121"/>
                      <a:pt x="2" y="121"/>
                    </a:cubicBezTo>
                    <a:cubicBezTo>
                      <a:pt x="2" y="121"/>
                      <a:pt x="2" y="122"/>
                      <a:pt x="2" y="122"/>
                    </a:cubicBezTo>
                    <a:cubicBezTo>
                      <a:pt x="2" y="123"/>
                      <a:pt x="3" y="123"/>
                      <a:pt x="3" y="122"/>
                    </a:cubicBezTo>
                    <a:cubicBezTo>
                      <a:pt x="6" y="119"/>
                      <a:pt x="10" y="116"/>
                      <a:pt x="14" y="116"/>
                    </a:cubicBezTo>
                    <a:cubicBezTo>
                      <a:pt x="17" y="116"/>
                      <a:pt x="21" y="116"/>
                      <a:pt x="24" y="116"/>
                    </a:cubicBezTo>
                    <a:cubicBezTo>
                      <a:pt x="25" y="116"/>
                      <a:pt x="25" y="116"/>
                      <a:pt x="26" y="116"/>
                    </a:cubicBezTo>
                    <a:cubicBezTo>
                      <a:pt x="27" y="116"/>
                      <a:pt x="29" y="116"/>
                      <a:pt x="31" y="117"/>
                    </a:cubicBezTo>
                    <a:cubicBezTo>
                      <a:pt x="32" y="117"/>
                      <a:pt x="34" y="118"/>
                      <a:pt x="35" y="118"/>
                    </a:cubicBezTo>
                    <a:cubicBezTo>
                      <a:pt x="37" y="120"/>
                      <a:pt x="39" y="122"/>
                      <a:pt x="40" y="124"/>
                    </a:cubicBezTo>
                    <a:cubicBezTo>
                      <a:pt x="41" y="124"/>
                      <a:pt x="41" y="124"/>
                      <a:pt x="41" y="124"/>
                    </a:cubicBezTo>
                    <a:cubicBezTo>
                      <a:pt x="42" y="124"/>
                      <a:pt x="42" y="124"/>
                      <a:pt x="42" y="124"/>
                    </a:cubicBezTo>
                    <a:cubicBezTo>
                      <a:pt x="43" y="122"/>
                      <a:pt x="43" y="122"/>
                      <a:pt x="43" y="122"/>
                    </a:cubicBezTo>
                    <a:cubicBezTo>
                      <a:pt x="43" y="122"/>
                      <a:pt x="43" y="122"/>
                      <a:pt x="43" y="122"/>
                    </a:cubicBezTo>
                    <a:cubicBezTo>
                      <a:pt x="42" y="121"/>
                      <a:pt x="42" y="119"/>
                      <a:pt x="42" y="115"/>
                    </a:cubicBezTo>
                    <a:cubicBezTo>
                      <a:pt x="40" y="91"/>
                      <a:pt x="39" y="11"/>
                      <a:pt x="39" y="1"/>
                    </a:cubicBezTo>
                    <a:cubicBezTo>
                      <a:pt x="39" y="1"/>
                      <a:pt x="39" y="1"/>
                      <a:pt x="39" y="0"/>
                    </a:cubicBezTo>
                    <a:cubicBezTo>
                      <a:pt x="38" y="0"/>
                      <a:pt x="38" y="1"/>
                      <a:pt x="37" y="1"/>
                    </a:cubicBezTo>
                    <a:cubicBezTo>
                      <a:pt x="38" y="1"/>
                      <a:pt x="38" y="1"/>
                      <a:pt x="38" y="1"/>
                    </a:cubicBezTo>
                    <a:cubicBezTo>
                      <a:pt x="37" y="1"/>
                      <a:pt x="37" y="1"/>
                      <a:pt x="37" y="1"/>
                    </a:cubicBezTo>
                    <a:cubicBezTo>
                      <a:pt x="37" y="7"/>
                      <a:pt x="38" y="35"/>
                      <a:pt x="38" y="63"/>
                    </a:cubicBezTo>
                    <a:cubicBezTo>
                      <a:pt x="38" y="77"/>
                      <a:pt x="39" y="91"/>
                      <a:pt x="39" y="102"/>
                    </a:cubicBezTo>
                    <a:cubicBezTo>
                      <a:pt x="39" y="107"/>
                      <a:pt x="40" y="112"/>
                      <a:pt x="40" y="115"/>
                    </a:cubicBezTo>
                    <a:cubicBezTo>
                      <a:pt x="40" y="119"/>
                      <a:pt x="40" y="121"/>
                      <a:pt x="41" y="122"/>
                    </a:cubicBezTo>
                    <a:cubicBezTo>
                      <a:pt x="42" y="122"/>
                      <a:pt x="42" y="122"/>
                      <a:pt x="42" y="122"/>
                    </a:cubicBezTo>
                    <a:cubicBezTo>
                      <a:pt x="41" y="121"/>
                      <a:pt x="41" y="121"/>
                      <a:pt x="41" y="121"/>
                    </a:cubicBezTo>
                    <a:cubicBezTo>
                      <a:pt x="40" y="123"/>
                      <a:pt x="40" y="123"/>
                      <a:pt x="40" y="123"/>
                    </a:cubicBezTo>
                    <a:cubicBezTo>
                      <a:pt x="41" y="123"/>
                      <a:pt x="41" y="123"/>
                      <a:pt x="41" y="123"/>
                    </a:cubicBezTo>
                    <a:cubicBezTo>
                      <a:pt x="42" y="123"/>
                      <a:pt x="42" y="123"/>
                      <a:pt x="42" y="123"/>
                    </a:cubicBezTo>
                    <a:cubicBezTo>
                      <a:pt x="40" y="120"/>
                      <a:pt x="38" y="118"/>
                      <a:pt x="36" y="117"/>
                    </a:cubicBezTo>
                    <a:cubicBezTo>
                      <a:pt x="34" y="116"/>
                      <a:pt x="33" y="115"/>
                      <a:pt x="31" y="115"/>
                    </a:cubicBezTo>
                    <a:cubicBezTo>
                      <a:pt x="29" y="114"/>
                      <a:pt x="28" y="114"/>
                      <a:pt x="26" y="114"/>
                    </a:cubicBezTo>
                    <a:cubicBezTo>
                      <a:pt x="26" y="114"/>
                      <a:pt x="25" y="114"/>
                      <a:pt x="24" y="114"/>
                    </a:cubicBezTo>
                    <a:cubicBezTo>
                      <a:pt x="21" y="114"/>
                      <a:pt x="17" y="114"/>
                      <a:pt x="14" y="114"/>
                    </a:cubicBezTo>
                    <a:cubicBezTo>
                      <a:pt x="9" y="115"/>
                      <a:pt x="5" y="117"/>
                      <a:pt x="2" y="121"/>
                    </a:cubicBezTo>
                    <a:cubicBezTo>
                      <a:pt x="3" y="122"/>
                      <a:pt x="3" y="122"/>
                      <a:pt x="3" y="122"/>
                    </a:cubicBezTo>
                    <a:cubicBezTo>
                      <a:pt x="3" y="122"/>
                      <a:pt x="3" y="122"/>
                      <a:pt x="3" y="122"/>
                    </a:cubicBezTo>
                    <a:cubicBezTo>
                      <a:pt x="4" y="122"/>
                      <a:pt x="4" y="122"/>
                      <a:pt x="4" y="122"/>
                    </a:cubicBezTo>
                    <a:cubicBezTo>
                      <a:pt x="4" y="121"/>
                      <a:pt x="4" y="121"/>
                      <a:pt x="4" y="121"/>
                    </a:cubicBezTo>
                    <a:cubicBezTo>
                      <a:pt x="4" y="118"/>
                      <a:pt x="3" y="106"/>
                      <a:pt x="3" y="92"/>
                    </a:cubicBezTo>
                    <a:cubicBezTo>
                      <a:pt x="3" y="77"/>
                      <a:pt x="2" y="59"/>
                      <a:pt x="2" y="43"/>
                    </a:cubicBezTo>
                    <a:cubicBezTo>
                      <a:pt x="2" y="24"/>
                      <a:pt x="3" y="8"/>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2"/>
                      <a:pt x="2" y="2"/>
                      <a:pt x="2" y="2"/>
                    </a:cubicBezTo>
                    <a:cubicBezTo>
                      <a:pt x="3" y="1"/>
                      <a:pt x="3" y="1"/>
                      <a:pt x="3" y="1"/>
                    </a:cubicBezTo>
                    <a:cubicBezTo>
                      <a:pt x="2" y="1"/>
                      <a:pt x="2" y="1"/>
                      <a:pt x="2" y="1"/>
                    </a:cubicBezTo>
                    <a:cubicBezTo>
                      <a:pt x="2" y="2"/>
                      <a:pt x="2" y="2"/>
                      <a:pt x="2" y="2"/>
                    </a:cubicBezTo>
                    <a:cubicBezTo>
                      <a:pt x="2" y="1"/>
                      <a:pt x="2" y="1"/>
                      <a:pt x="2" y="1"/>
                    </a:cubicBezTo>
                    <a:cubicBezTo>
                      <a:pt x="1" y="1"/>
                      <a:pt x="1" y="1"/>
                      <a:pt x="1" y="1"/>
                    </a:cubicBezTo>
                    <a:cubicBezTo>
                      <a:pt x="2" y="1"/>
                      <a:pt x="2" y="1"/>
                      <a:pt x="2" y="2"/>
                    </a:cubicBezTo>
                    <a:cubicBezTo>
                      <a:pt x="2" y="1"/>
                      <a:pt x="2" y="1"/>
                      <a:pt x="2" y="1"/>
                    </a:cubicBezTo>
                    <a:cubicBezTo>
                      <a:pt x="1" y="1"/>
                      <a:pt x="1" y="1"/>
                      <a:pt x="1" y="1"/>
                    </a:cubicBezTo>
                    <a:cubicBezTo>
                      <a:pt x="2" y="1"/>
                      <a:pt x="2" y="1"/>
                      <a:pt x="2" y="1"/>
                    </a:cubicBezTo>
                    <a:cubicBezTo>
                      <a:pt x="1" y="1"/>
                      <a:pt x="1" y="1"/>
                      <a:pt x="1" y="1"/>
                    </a:cubicBezTo>
                    <a:cubicBezTo>
                      <a:pt x="1" y="1"/>
                      <a:pt x="1" y="1"/>
                      <a:pt x="1" y="1"/>
                    </a:cubicBezTo>
                    <a:cubicBezTo>
                      <a:pt x="2" y="1"/>
                      <a:pt x="2" y="1"/>
                      <a:pt x="2" y="1"/>
                    </a:cubicBezTo>
                    <a:cubicBezTo>
                      <a:pt x="1" y="1"/>
                      <a:pt x="1" y="1"/>
                      <a:pt x="1" y="1"/>
                    </a:cubicBezTo>
                    <a:cubicBezTo>
                      <a:pt x="1" y="1"/>
                      <a:pt x="2" y="2"/>
                      <a:pt x="2" y="2"/>
                    </a:cubicBezTo>
                    <a:cubicBezTo>
                      <a:pt x="3" y="4"/>
                      <a:pt x="6" y="4"/>
                      <a:pt x="9" y="5"/>
                    </a:cubicBezTo>
                    <a:cubicBezTo>
                      <a:pt x="12" y="6"/>
                      <a:pt x="16" y="6"/>
                      <a:pt x="20" y="6"/>
                    </a:cubicBezTo>
                    <a:cubicBezTo>
                      <a:pt x="25" y="6"/>
                      <a:pt x="29" y="6"/>
                      <a:pt x="32" y="5"/>
                    </a:cubicBezTo>
                    <a:cubicBezTo>
                      <a:pt x="34" y="5"/>
                      <a:pt x="35" y="4"/>
                      <a:pt x="37" y="4"/>
                    </a:cubicBezTo>
                    <a:cubicBezTo>
                      <a:pt x="38" y="3"/>
                      <a:pt x="39" y="3"/>
                      <a:pt x="39" y="2"/>
                    </a:cubicBezTo>
                    <a:cubicBezTo>
                      <a:pt x="38" y="1"/>
                      <a:pt x="38" y="1"/>
                      <a:pt x="38" y="1"/>
                    </a:cubicBezTo>
                    <a:cubicBezTo>
                      <a:pt x="37" y="1"/>
                      <a:pt x="37" y="1"/>
                      <a:pt x="37" y="1"/>
                    </a:cubicBezTo>
                    <a:cubicBezTo>
                      <a:pt x="38" y="1"/>
                      <a:pt x="38" y="1"/>
                      <a:pt x="38"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9" name="Freeform 615">
                <a:extLst>
                  <a:ext uri="{FF2B5EF4-FFF2-40B4-BE49-F238E27FC236}">
                    <a16:creationId xmlns:a16="http://schemas.microsoft.com/office/drawing/2014/main" id="{F236FF9E-95DF-902C-1DF5-6E298B67646C}"/>
                  </a:ext>
                </a:extLst>
              </p:cNvPr>
              <p:cNvSpPr>
                <a:spLocks/>
              </p:cNvSpPr>
              <p:nvPr/>
            </p:nvSpPr>
            <p:spPr bwMode="auto">
              <a:xfrm>
                <a:off x="3735" y="1832"/>
                <a:ext cx="141" cy="354"/>
              </a:xfrm>
              <a:custGeom>
                <a:avLst/>
                <a:gdLst>
                  <a:gd name="T0" fmla="*/ 398 w 67"/>
                  <a:gd name="T1" fmla="*/ 1586 h 158"/>
                  <a:gd name="T2" fmla="*/ 389 w 67"/>
                  <a:gd name="T3" fmla="*/ 1642 h 158"/>
                  <a:gd name="T4" fmla="*/ 389 w 67"/>
                  <a:gd name="T5" fmla="*/ 1667 h 158"/>
                  <a:gd name="T6" fmla="*/ 288 w 67"/>
                  <a:gd name="T7" fmla="*/ 1757 h 158"/>
                  <a:gd name="T8" fmla="*/ 288 w 67"/>
                  <a:gd name="T9" fmla="*/ 1757 h 158"/>
                  <a:gd name="T10" fmla="*/ 17 w 67"/>
                  <a:gd name="T11" fmla="*/ 822 h 158"/>
                  <a:gd name="T12" fmla="*/ 84 w 67"/>
                  <a:gd name="T13" fmla="*/ 327 h 158"/>
                  <a:gd name="T14" fmla="*/ 84 w 67"/>
                  <a:gd name="T15" fmla="*/ 327 h 158"/>
                  <a:gd name="T16" fmla="*/ 152 w 67"/>
                  <a:gd name="T17" fmla="*/ 90 h 158"/>
                  <a:gd name="T18" fmla="*/ 152 w 67"/>
                  <a:gd name="T19" fmla="*/ 90 h 158"/>
                  <a:gd name="T20" fmla="*/ 345 w 67"/>
                  <a:gd name="T21" fmla="*/ 20 h 158"/>
                  <a:gd name="T22" fmla="*/ 412 w 67"/>
                  <a:gd name="T23" fmla="*/ 36 h 158"/>
                  <a:gd name="T24" fmla="*/ 522 w 67"/>
                  <a:gd name="T25" fmla="*/ 155 h 158"/>
                  <a:gd name="T26" fmla="*/ 606 w 67"/>
                  <a:gd name="T27" fmla="*/ 381 h 158"/>
                  <a:gd name="T28" fmla="*/ 598 w 67"/>
                  <a:gd name="T29" fmla="*/ 473 h 158"/>
                  <a:gd name="T30" fmla="*/ 589 w 67"/>
                  <a:gd name="T31" fmla="*/ 643 h 158"/>
                  <a:gd name="T32" fmla="*/ 577 w 67"/>
                  <a:gd name="T33" fmla="*/ 672 h 158"/>
                  <a:gd name="T34" fmla="*/ 589 w 67"/>
                  <a:gd name="T35" fmla="*/ 717 h 158"/>
                  <a:gd name="T36" fmla="*/ 589 w 67"/>
                  <a:gd name="T37" fmla="*/ 733 h 158"/>
                  <a:gd name="T38" fmla="*/ 589 w 67"/>
                  <a:gd name="T39" fmla="*/ 744 h 158"/>
                  <a:gd name="T40" fmla="*/ 532 w 67"/>
                  <a:gd name="T41" fmla="*/ 1089 h 158"/>
                  <a:gd name="T42" fmla="*/ 448 w 67"/>
                  <a:gd name="T43" fmla="*/ 1270 h 158"/>
                  <a:gd name="T44" fmla="*/ 438 w 67"/>
                  <a:gd name="T45" fmla="*/ 1279 h 158"/>
                  <a:gd name="T46" fmla="*/ 448 w 67"/>
                  <a:gd name="T47" fmla="*/ 1360 h 158"/>
                  <a:gd name="T48" fmla="*/ 448 w 67"/>
                  <a:gd name="T49" fmla="*/ 1385 h 158"/>
                  <a:gd name="T50" fmla="*/ 448 w 67"/>
                  <a:gd name="T51" fmla="*/ 1371 h 158"/>
                  <a:gd name="T52" fmla="*/ 398 w 67"/>
                  <a:gd name="T53" fmla="*/ 1506 h 158"/>
                  <a:gd name="T54" fmla="*/ 381 w 67"/>
                  <a:gd name="T55" fmla="*/ 1530 h 158"/>
                  <a:gd name="T56" fmla="*/ 421 w 67"/>
                  <a:gd name="T57" fmla="*/ 1517 h 158"/>
                  <a:gd name="T58" fmla="*/ 465 w 67"/>
                  <a:gd name="T59" fmla="*/ 1385 h 158"/>
                  <a:gd name="T60" fmla="*/ 465 w 67"/>
                  <a:gd name="T61" fmla="*/ 1360 h 158"/>
                  <a:gd name="T62" fmla="*/ 457 w 67"/>
                  <a:gd name="T63" fmla="*/ 1279 h 158"/>
                  <a:gd name="T64" fmla="*/ 457 w 67"/>
                  <a:gd name="T65" fmla="*/ 1279 h 158"/>
                  <a:gd name="T66" fmla="*/ 448 w 67"/>
                  <a:gd name="T67" fmla="*/ 1279 h 158"/>
                  <a:gd name="T68" fmla="*/ 457 w 67"/>
                  <a:gd name="T69" fmla="*/ 1279 h 158"/>
                  <a:gd name="T70" fmla="*/ 457 w 67"/>
                  <a:gd name="T71" fmla="*/ 1279 h 158"/>
                  <a:gd name="T72" fmla="*/ 457 w 67"/>
                  <a:gd name="T73" fmla="*/ 1279 h 158"/>
                  <a:gd name="T74" fmla="*/ 448 w 67"/>
                  <a:gd name="T75" fmla="*/ 1279 h 158"/>
                  <a:gd name="T76" fmla="*/ 448 w 67"/>
                  <a:gd name="T77" fmla="*/ 1279 h 158"/>
                  <a:gd name="T78" fmla="*/ 497 w 67"/>
                  <a:gd name="T79" fmla="*/ 1214 h 158"/>
                  <a:gd name="T80" fmla="*/ 606 w 67"/>
                  <a:gd name="T81" fmla="*/ 733 h 158"/>
                  <a:gd name="T82" fmla="*/ 606 w 67"/>
                  <a:gd name="T83" fmla="*/ 744 h 158"/>
                  <a:gd name="T84" fmla="*/ 598 w 67"/>
                  <a:gd name="T85" fmla="*/ 672 h 158"/>
                  <a:gd name="T86" fmla="*/ 598 w 67"/>
                  <a:gd name="T87" fmla="*/ 688 h 158"/>
                  <a:gd name="T88" fmla="*/ 617 w 67"/>
                  <a:gd name="T89" fmla="*/ 571 h 158"/>
                  <a:gd name="T90" fmla="*/ 606 w 67"/>
                  <a:gd name="T91" fmla="*/ 473 h 158"/>
                  <a:gd name="T92" fmla="*/ 625 w 67"/>
                  <a:gd name="T93" fmla="*/ 381 h 158"/>
                  <a:gd name="T94" fmla="*/ 532 w 67"/>
                  <a:gd name="T95" fmla="*/ 146 h 158"/>
                  <a:gd name="T96" fmla="*/ 412 w 67"/>
                  <a:gd name="T97" fmla="*/ 9 h 158"/>
                  <a:gd name="T98" fmla="*/ 345 w 67"/>
                  <a:gd name="T99" fmla="*/ 0 h 158"/>
                  <a:gd name="T100" fmla="*/ 141 w 67"/>
                  <a:gd name="T101" fmla="*/ 81 h 158"/>
                  <a:gd name="T102" fmla="*/ 120 w 67"/>
                  <a:gd name="T103" fmla="*/ 155 h 158"/>
                  <a:gd name="T104" fmla="*/ 67 w 67"/>
                  <a:gd name="T105" fmla="*/ 316 h 158"/>
                  <a:gd name="T106" fmla="*/ 0 w 67"/>
                  <a:gd name="T107" fmla="*/ 822 h 158"/>
                  <a:gd name="T108" fmla="*/ 160 w 67"/>
                  <a:gd name="T109" fmla="*/ 1651 h 158"/>
                  <a:gd name="T110" fmla="*/ 288 w 67"/>
                  <a:gd name="T111" fmla="*/ 1777 h 158"/>
                  <a:gd name="T112" fmla="*/ 398 w 67"/>
                  <a:gd name="T113" fmla="*/ 1667 h 158"/>
                  <a:gd name="T114" fmla="*/ 398 w 67"/>
                  <a:gd name="T115" fmla="*/ 1642 h 158"/>
                  <a:gd name="T116" fmla="*/ 421 w 67"/>
                  <a:gd name="T117" fmla="*/ 1586 h 158"/>
                  <a:gd name="T118" fmla="*/ 354 w 67"/>
                  <a:gd name="T119" fmla="*/ 1476 h 1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7" h="158">
                    <a:moveTo>
                      <a:pt x="38" y="132"/>
                    </a:moveTo>
                    <a:cubicBezTo>
                      <a:pt x="40" y="134"/>
                      <a:pt x="43" y="138"/>
                      <a:pt x="43" y="141"/>
                    </a:cubicBezTo>
                    <a:cubicBezTo>
                      <a:pt x="43" y="143"/>
                      <a:pt x="43" y="144"/>
                      <a:pt x="42" y="146"/>
                    </a:cubicBezTo>
                    <a:cubicBezTo>
                      <a:pt x="42" y="146"/>
                      <a:pt x="42" y="146"/>
                      <a:pt x="42" y="146"/>
                    </a:cubicBezTo>
                    <a:cubicBezTo>
                      <a:pt x="41" y="147"/>
                      <a:pt x="41" y="147"/>
                      <a:pt x="41" y="147"/>
                    </a:cubicBezTo>
                    <a:cubicBezTo>
                      <a:pt x="42" y="148"/>
                      <a:pt x="42" y="148"/>
                      <a:pt x="42" y="148"/>
                    </a:cubicBezTo>
                    <a:cubicBezTo>
                      <a:pt x="41" y="147"/>
                      <a:pt x="41" y="147"/>
                      <a:pt x="41" y="147"/>
                    </a:cubicBezTo>
                    <a:cubicBezTo>
                      <a:pt x="38" y="152"/>
                      <a:pt x="35" y="155"/>
                      <a:pt x="31" y="156"/>
                    </a:cubicBezTo>
                    <a:cubicBezTo>
                      <a:pt x="31" y="157"/>
                      <a:pt x="31" y="157"/>
                      <a:pt x="31" y="157"/>
                    </a:cubicBezTo>
                    <a:cubicBezTo>
                      <a:pt x="31" y="156"/>
                      <a:pt x="31" y="156"/>
                      <a:pt x="31" y="156"/>
                    </a:cubicBezTo>
                    <a:cubicBezTo>
                      <a:pt x="26" y="154"/>
                      <a:pt x="22" y="151"/>
                      <a:pt x="18" y="146"/>
                    </a:cubicBezTo>
                    <a:cubicBezTo>
                      <a:pt x="7" y="131"/>
                      <a:pt x="3" y="102"/>
                      <a:pt x="2" y="73"/>
                    </a:cubicBezTo>
                    <a:cubicBezTo>
                      <a:pt x="2" y="71"/>
                      <a:pt x="2" y="69"/>
                      <a:pt x="2" y="67"/>
                    </a:cubicBezTo>
                    <a:cubicBezTo>
                      <a:pt x="2" y="44"/>
                      <a:pt x="6" y="37"/>
                      <a:pt x="9" y="29"/>
                    </a:cubicBezTo>
                    <a:cubicBezTo>
                      <a:pt x="8" y="29"/>
                      <a:pt x="8" y="29"/>
                      <a:pt x="8" y="29"/>
                    </a:cubicBezTo>
                    <a:cubicBezTo>
                      <a:pt x="9" y="29"/>
                      <a:pt x="9" y="29"/>
                      <a:pt x="9" y="29"/>
                    </a:cubicBezTo>
                    <a:cubicBezTo>
                      <a:pt x="13" y="23"/>
                      <a:pt x="14" y="18"/>
                      <a:pt x="14" y="15"/>
                    </a:cubicBezTo>
                    <a:cubicBezTo>
                      <a:pt x="15" y="11"/>
                      <a:pt x="15" y="9"/>
                      <a:pt x="16" y="8"/>
                    </a:cubicBezTo>
                    <a:cubicBezTo>
                      <a:pt x="16" y="8"/>
                      <a:pt x="16" y="8"/>
                      <a:pt x="16" y="8"/>
                    </a:cubicBezTo>
                    <a:cubicBezTo>
                      <a:pt x="16" y="8"/>
                      <a:pt x="16" y="8"/>
                      <a:pt x="16" y="8"/>
                    </a:cubicBezTo>
                    <a:cubicBezTo>
                      <a:pt x="19" y="5"/>
                      <a:pt x="23" y="2"/>
                      <a:pt x="27" y="2"/>
                    </a:cubicBezTo>
                    <a:cubicBezTo>
                      <a:pt x="30" y="2"/>
                      <a:pt x="34" y="2"/>
                      <a:pt x="37" y="2"/>
                    </a:cubicBezTo>
                    <a:cubicBezTo>
                      <a:pt x="38" y="2"/>
                      <a:pt x="38" y="2"/>
                      <a:pt x="39" y="2"/>
                    </a:cubicBezTo>
                    <a:cubicBezTo>
                      <a:pt x="40" y="2"/>
                      <a:pt x="42" y="2"/>
                      <a:pt x="44" y="3"/>
                    </a:cubicBezTo>
                    <a:cubicBezTo>
                      <a:pt x="45" y="3"/>
                      <a:pt x="47" y="4"/>
                      <a:pt x="48" y="4"/>
                    </a:cubicBezTo>
                    <a:cubicBezTo>
                      <a:pt x="51" y="7"/>
                      <a:pt x="53" y="10"/>
                      <a:pt x="56" y="14"/>
                    </a:cubicBezTo>
                    <a:cubicBezTo>
                      <a:pt x="58" y="18"/>
                      <a:pt x="60" y="22"/>
                      <a:pt x="63" y="26"/>
                    </a:cubicBezTo>
                    <a:cubicBezTo>
                      <a:pt x="64" y="28"/>
                      <a:pt x="65" y="30"/>
                      <a:pt x="65" y="34"/>
                    </a:cubicBezTo>
                    <a:cubicBezTo>
                      <a:pt x="65" y="36"/>
                      <a:pt x="65" y="39"/>
                      <a:pt x="64" y="42"/>
                    </a:cubicBezTo>
                    <a:cubicBezTo>
                      <a:pt x="64" y="42"/>
                      <a:pt x="64" y="42"/>
                      <a:pt x="64" y="42"/>
                    </a:cubicBezTo>
                    <a:cubicBezTo>
                      <a:pt x="64" y="45"/>
                      <a:pt x="64" y="49"/>
                      <a:pt x="64" y="52"/>
                    </a:cubicBezTo>
                    <a:cubicBezTo>
                      <a:pt x="64" y="54"/>
                      <a:pt x="63" y="56"/>
                      <a:pt x="63" y="57"/>
                    </a:cubicBezTo>
                    <a:cubicBezTo>
                      <a:pt x="63" y="59"/>
                      <a:pt x="63" y="59"/>
                      <a:pt x="62" y="59"/>
                    </a:cubicBezTo>
                    <a:cubicBezTo>
                      <a:pt x="62" y="60"/>
                      <a:pt x="62" y="60"/>
                      <a:pt x="62" y="60"/>
                    </a:cubicBezTo>
                    <a:cubicBezTo>
                      <a:pt x="62" y="61"/>
                      <a:pt x="62" y="61"/>
                      <a:pt x="62" y="61"/>
                    </a:cubicBezTo>
                    <a:cubicBezTo>
                      <a:pt x="63" y="62"/>
                      <a:pt x="63" y="63"/>
                      <a:pt x="63" y="64"/>
                    </a:cubicBezTo>
                    <a:cubicBezTo>
                      <a:pt x="63" y="64"/>
                      <a:pt x="63" y="65"/>
                      <a:pt x="63" y="65"/>
                    </a:cubicBezTo>
                    <a:cubicBezTo>
                      <a:pt x="63" y="65"/>
                      <a:pt x="63" y="65"/>
                      <a:pt x="63" y="65"/>
                    </a:cubicBezTo>
                    <a:cubicBezTo>
                      <a:pt x="63" y="65"/>
                      <a:pt x="63" y="65"/>
                      <a:pt x="63" y="65"/>
                    </a:cubicBezTo>
                    <a:cubicBezTo>
                      <a:pt x="63" y="66"/>
                      <a:pt x="63" y="66"/>
                      <a:pt x="63" y="66"/>
                    </a:cubicBezTo>
                    <a:cubicBezTo>
                      <a:pt x="63" y="67"/>
                      <a:pt x="63" y="67"/>
                      <a:pt x="63" y="67"/>
                    </a:cubicBezTo>
                    <a:cubicBezTo>
                      <a:pt x="63" y="78"/>
                      <a:pt x="60" y="89"/>
                      <a:pt x="57" y="97"/>
                    </a:cubicBezTo>
                    <a:cubicBezTo>
                      <a:pt x="55" y="101"/>
                      <a:pt x="53" y="105"/>
                      <a:pt x="52" y="107"/>
                    </a:cubicBezTo>
                    <a:cubicBezTo>
                      <a:pt x="50" y="110"/>
                      <a:pt x="49" y="112"/>
                      <a:pt x="48" y="113"/>
                    </a:cubicBezTo>
                    <a:cubicBezTo>
                      <a:pt x="48" y="113"/>
                      <a:pt x="48" y="113"/>
                      <a:pt x="48" y="113"/>
                    </a:cubicBezTo>
                    <a:cubicBezTo>
                      <a:pt x="47" y="114"/>
                      <a:pt x="47" y="114"/>
                      <a:pt x="47" y="114"/>
                    </a:cubicBezTo>
                    <a:cubicBezTo>
                      <a:pt x="47" y="114"/>
                      <a:pt x="47" y="114"/>
                      <a:pt x="47" y="114"/>
                    </a:cubicBezTo>
                    <a:cubicBezTo>
                      <a:pt x="47" y="114"/>
                      <a:pt x="48" y="118"/>
                      <a:pt x="48" y="121"/>
                    </a:cubicBezTo>
                    <a:cubicBezTo>
                      <a:pt x="48" y="121"/>
                      <a:pt x="48" y="121"/>
                      <a:pt x="48" y="121"/>
                    </a:cubicBezTo>
                    <a:cubicBezTo>
                      <a:pt x="48" y="123"/>
                      <a:pt x="48" y="123"/>
                      <a:pt x="48" y="123"/>
                    </a:cubicBezTo>
                    <a:cubicBezTo>
                      <a:pt x="49" y="123"/>
                      <a:pt x="49" y="123"/>
                      <a:pt x="49" y="123"/>
                    </a:cubicBezTo>
                    <a:cubicBezTo>
                      <a:pt x="48" y="122"/>
                      <a:pt x="48" y="122"/>
                      <a:pt x="48" y="122"/>
                    </a:cubicBezTo>
                    <a:cubicBezTo>
                      <a:pt x="48" y="126"/>
                      <a:pt x="47" y="129"/>
                      <a:pt x="45" y="131"/>
                    </a:cubicBezTo>
                    <a:cubicBezTo>
                      <a:pt x="45" y="133"/>
                      <a:pt x="44" y="133"/>
                      <a:pt x="43" y="134"/>
                    </a:cubicBezTo>
                    <a:cubicBezTo>
                      <a:pt x="43" y="135"/>
                      <a:pt x="42" y="135"/>
                      <a:pt x="42" y="135"/>
                    </a:cubicBezTo>
                    <a:cubicBezTo>
                      <a:pt x="42" y="135"/>
                      <a:pt x="41" y="136"/>
                      <a:pt x="41" y="136"/>
                    </a:cubicBezTo>
                    <a:cubicBezTo>
                      <a:pt x="42" y="137"/>
                      <a:pt x="42" y="137"/>
                      <a:pt x="43" y="137"/>
                    </a:cubicBezTo>
                    <a:cubicBezTo>
                      <a:pt x="43" y="137"/>
                      <a:pt x="44" y="136"/>
                      <a:pt x="45" y="135"/>
                    </a:cubicBezTo>
                    <a:cubicBezTo>
                      <a:pt x="47" y="133"/>
                      <a:pt x="49" y="129"/>
                      <a:pt x="50" y="123"/>
                    </a:cubicBezTo>
                    <a:cubicBezTo>
                      <a:pt x="50" y="123"/>
                      <a:pt x="50" y="123"/>
                      <a:pt x="50" y="123"/>
                    </a:cubicBezTo>
                    <a:cubicBezTo>
                      <a:pt x="50" y="121"/>
                      <a:pt x="50" y="121"/>
                      <a:pt x="50" y="121"/>
                    </a:cubicBezTo>
                    <a:cubicBezTo>
                      <a:pt x="50" y="121"/>
                      <a:pt x="50" y="121"/>
                      <a:pt x="50" y="121"/>
                    </a:cubicBezTo>
                    <a:cubicBezTo>
                      <a:pt x="50" y="119"/>
                      <a:pt x="50" y="117"/>
                      <a:pt x="50" y="116"/>
                    </a:cubicBezTo>
                    <a:cubicBezTo>
                      <a:pt x="50" y="115"/>
                      <a:pt x="49" y="115"/>
                      <a:pt x="49" y="114"/>
                    </a:cubicBezTo>
                    <a:cubicBezTo>
                      <a:pt x="49" y="114"/>
                      <a:pt x="49" y="114"/>
                      <a:pt x="49"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8" y="114"/>
                      <a:pt x="48" y="114"/>
                      <a:pt x="48"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8" y="114"/>
                      <a:pt x="48" y="114"/>
                      <a:pt x="48" y="114"/>
                    </a:cubicBezTo>
                    <a:cubicBezTo>
                      <a:pt x="49" y="114"/>
                      <a:pt x="49" y="114"/>
                      <a:pt x="49" y="114"/>
                    </a:cubicBezTo>
                    <a:cubicBezTo>
                      <a:pt x="50" y="113"/>
                      <a:pt x="52" y="111"/>
                      <a:pt x="53" y="108"/>
                    </a:cubicBezTo>
                    <a:cubicBezTo>
                      <a:pt x="59" y="100"/>
                      <a:pt x="65" y="84"/>
                      <a:pt x="65" y="67"/>
                    </a:cubicBezTo>
                    <a:cubicBezTo>
                      <a:pt x="65" y="66"/>
                      <a:pt x="65" y="66"/>
                      <a:pt x="65" y="65"/>
                    </a:cubicBezTo>
                    <a:cubicBezTo>
                      <a:pt x="64" y="66"/>
                      <a:pt x="64" y="66"/>
                      <a:pt x="64" y="66"/>
                    </a:cubicBezTo>
                    <a:cubicBezTo>
                      <a:pt x="65" y="66"/>
                      <a:pt x="65" y="66"/>
                      <a:pt x="65" y="66"/>
                    </a:cubicBezTo>
                    <a:cubicBezTo>
                      <a:pt x="65" y="66"/>
                      <a:pt x="65" y="65"/>
                      <a:pt x="65" y="64"/>
                    </a:cubicBezTo>
                    <a:cubicBezTo>
                      <a:pt x="65" y="63"/>
                      <a:pt x="65" y="61"/>
                      <a:pt x="64" y="60"/>
                    </a:cubicBezTo>
                    <a:cubicBezTo>
                      <a:pt x="63" y="60"/>
                      <a:pt x="63" y="60"/>
                      <a:pt x="63" y="60"/>
                    </a:cubicBezTo>
                    <a:cubicBezTo>
                      <a:pt x="64" y="61"/>
                      <a:pt x="64" y="61"/>
                      <a:pt x="64" y="61"/>
                    </a:cubicBezTo>
                    <a:cubicBezTo>
                      <a:pt x="64" y="61"/>
                      <a:pt x="64" y="60"/>
                      <a:pt x="65" y="60"/>
                    </a:cubicBezTo>
                    <a:cubicBezTo>
                      <a:pt x="65" y="58"/>
                      <a:pt x="66" y="54"/>
                      <a:pt x="66" y="51"/>
                    </a:cubicBezTo>
                    <a:cubicBezTo>
                      <a:pt x="66" y="48"/>
                      <a:pt x="66" y="44"/>
                      <a:pt x="66" y="42"/>
                    </a:cubicBezTo>
                    <a:cubicBezTo>
                      <a:pt x="65" y="42"/>
                      <a:pt x="65" y="42"/>
                      <a:pt x="65" y="42"/>
                    </a:cubicBezTo>
                    <a:cubicBezTo>
                      <a:pt x="66" y="42"/>
                      <a:pt x="66" y="42"/>
                      <a:pt x="66" y="42"/>
                    </a:cubicBezTo>
                    <a:cubicBezTo>
                      <a:pt x="67" y="39"/>
                      <a:pt x="67" y="36"/>
                      <a:pt x="67" y="34"/>
                    </a:cubicBezTo>
                    <a:cubicBezTo>
                      <a:pt x="67" y="30"/>
                      <a:pt x="66" y="27"/>
                      <a:pt x="65" y="25"/>
                    </a:cubicBezTo>
                    <a:cubicBezTo>
                      <a:pt x="62" y="21"/>
                      <a:pt x="60" y="17"/>
                      <a:pt x="57" y="13"/>
                    </a:cubicBezTo>
                    <a:cubicBezTo>
                      <a:pt x="55" y="9"/>
                      <a:pt x="53" y="5"/>
                      <a:pt x="49" y="3"/>
                    </a:cubicBezTo>
                    <a:cubicBezTo>
                      <a:pt x="47" y="2"/>
                      <a:pt x="46" y="1"/>
                      <a:pt x="44" y="1"/>
                    </a:cubicBezTo>
                    <a:cubicBezTo>
                      <a:pt x="42" y="0"/>
                      <a:pt x="41" y="0"/>
                      <a:pt x="39" y="0"/>
                    </a:cubicBezTo>
                    <a:cubicBezTo>
                      <a:pt x="39" y="0"/>
                      <a:pt x="38" y="0"/>
                      <a:pt x="37" y="0"/>
                    </a:cubicBezTo>
                    <a:cubicBezTo>
                      <a:pt x="34" y="0"/>
                      <a:pt x="30" y="0"/>
                      <a:pt x="27" y="0"/>
                    </a:cubicBezTo>
                    <a:cubicBezTo>
                      <a:pt x="22" y="1"/>
                      <a:pt x="18" y="3"/>
                      <a:pt x="15" y="7"/>
                    </a:cubicBezTo>
                    <a:cubicBezTo>
                      <a:pt x="15" y="7"/>
                      <a:pt x="15" y="7"/>
                      <a:pt x="15" y="7"/>
                    </a:cubicBezTo>
                    <a:cubicBezTo>
                      <a:pt x="13" y="9"/>
                      <a:pt x="13" y="11"/>
                      <a:pt x="13" y="14"/>
                    </a:cubicBezTo>
                    <a:cubicBezTo>
                      <a:pt x="12" y="18"/>
                      <a:pt x="11" y="22"/>
                      <a:pt x="7" y="28"/>
                    </a:cubicBezTo>
                    <a:cubicBezTo>
                      <a:pt x="7" y="28"/>
                      <a:pt x="7" y="28"/>
                      <a:pt x="7" y="28"/>
                    </a:cubicBezTo>
                    <a:cubicBezTo>
                      <a:pt x="4" y="36"/>
                      <a:pt x="0" y="44"/>
                      <a:pt x="0" y="67"/>
                    </a:cubicBezTo>
                    <a:cubicBezTo>
                      <a:pt x="0" y="69"/>
                      <a:pt x="0" y="71"/>
                      <a:pt x="0" y="73"/>
                    </a:cubicBezTo>
                    <a:cubicBezTo>
                      <a:pt x="1" y="92"/>
                      <a:pt x="3" y="112"/>
                      <a:pt x="7" y="127"/>
                    </a:cubicBezTo>
                    <a:cubicBezTo>
                      <a:pt x="10" y="135"/>
                      <a:pt x="13" y="142"/>
                      <a:pt x="17" y="147"/>
                    </a:cubicBezTo>
                    <a:cubicBezTo>
                      <a:pt x="20" y="152"/>
                      <a:pt x="25" y="156"/>
                      <a:pt x="31" y="158"/>
                    </a:cubicBezTo>
                    <a:cubicBezTo>
                      <a:pt x="31" y="158"/>
                      <a:pt x="31" y="158"/>
                      <a:pt x="31" y="158"/>
                    </a:cubicBezTo>
                    <a:cubicBezTo>
                      <a:pt x="36" y="157"/>
                      <a:pt x="40" y="153"/>
                      <a:pt x="43" y="148"/>
                    </a:cubicBezTo>
                    <a:cubicBezTo>
                      <a:pt x="43" y="148"/>
                      <a:pt x="43" y="148"/>
                      <a:pt x="43" y="148"/>
                    </a:cubicBezTo>
                    <a:cubicBezTo>
                      <a:pt x="44" y="146"/>
                      <a:pt x="44" y="146"/>
                      <a:pt x="44" y="146"/>
                    </a:cubicBezTo>
                    <a:cubicBezTo>
                      <a:pt x="43" y="146"/>
                      <a:pt x="43" y="146"/>
                      <a:pt x="43" y="146"/>
                    </a:cubicBezTo>
                    <a:cubicBezTo>
                      <a:pt x="44" y="147"/>
                      <a:pt x="44" y="147"/>
                      <a:pt x="44" y="147"/>
                    </a:cubicBezTo>
                    <a:cubicBezTo>
                      <a:pt x="45" y="145"/>
                      <a:pt x="45" y="143"/>
                      <a:pt x="45" y="141"/>
                    </a:cubicBezTo>
                    <a:cubicBezTo>
                      <a:pt x="45" y="136"/>
                      <a:pt x="41" y="133"/>
                      <a:pt x="39" y="131"/>
                    </a:cubicBezTo>
                    <a:cubicBezTo>
                      <a:pt x="38" y="130"/>
                      <a:pt x="38" y="130"/>
                      <a:pt x="38" y="131"/>
                    </a:cubicBezTo>
                    <a:cubicBezTo>
                      <a:pt x="37" y="131"/>
                      <a:pt x="37" y="132"/>
                      <a:pt x="38" y="13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0" name="Freeform 616">
                <a:extLst>
                  <a:ext uri="{FF2B5EF4-FFF2-40B4-BE49-F238E27FC236}">
                    <a16:creationId xmlns:a16="http://schemas.microsoft.com/office/drawing/2014/main" id="{E35D470E-9043-E051-8082-DB0160684B6D}"/>
                  </a:ext>
                </a:extLst>
              </p:cNvPr>
              <p:cNvSpPr>
                <a:spLocks/>
              </p:cNvSpPr>
              <p:nvPr/>
            </p:nvSpPr>
            <p:spPr bwMode="auto">
              <a:xfrm>
                <a:off x="3760" y="2141"/>
                <a:ext cx="99" cy="166"/>
              </a:xfrm>
              <a:custGeom>
                <a:avLst/>
                <a:gdLst>
                  <a:gd name="T0" fmla="*/ 177 w 47"/>
                  <a:gd name="T1" fmla="*/ 202 h 74"/>
                  <a:gd name="T2" fmla="*/ 8 w 47"/>
                  <a:gd name="T3" fmla="*/ 0 h 74"/>
                  <a:gd name="T4" fmla="*/ 17 w 47"/>
                  <a:gd name="T5" fmla="*/ 247 h 74"/>
                  <a:gd name="T6" fmla="*/ 27 w 47"/>
                  <a:gd name="T7" fmla="*/ 769 h 74"/>
                  <a:gd name="T8" fmla="*/ 36 w 47"/>
                  <a:gd name="T9" fmla="*/ 781 h 74"/>
                  <a:gd name="T10" fmla="*/ 27 w 47"/>
                  <a:gd name="T11" fmla="*/ 769 h 74"/>
                  <a:gd name="T12" fmla="*/ 27 w 47"/>
                  <a:gd name="T13" fmla="*/ 769 h 74"/>
                  <a:gd name="T14" fmla="*/ 101 w 47"/>
                  <a:gd name="T15" fmla="*/ 826 h 74"/>
                  <a:gd name="T16" fmla="*/ 356 w 47"/>
                  <a:gd name="T17" fmla="*/ 826 h 74"/>
                  <a:gd name="T18" fmla="*/ 430 w 47"/>
                  <a:gd name="T19" fmla="*/ 814 h 74"/>
                  <a:gd name="T20" fmla="*/ 430 w 47"/>
                  <a:gd name="T21" fmla="*/ 790 h 74"/>
                  <a:gd name="T22" fmla="*/ 421 w 47"/>
                  <a:gd name="T23" fmla="*/ 790 h 74"/>
                  <a:gd name="T24" fmla="*/ 430 w 47"/>
                  <a:gd name="T25" fmla="*/ 801 h 74"/>
                  <a:gd name="T26" fmla="*/ 440 w 47"/>
                  <a:gd name="T27" fmla="*/ 428 h 74"/>
                  <a:gd name="T28" fmla="*/ 404 w 47"/>
                  <a:gd name="T29" fmla="*/ 397 h 74"/>
                  <a:gd name="T30" fmla="*/ 185 w 47"/>
                  <a:gd name="T31" fmla="*/ 202 h 74"/>
                  <a:gd name="T32" fmla="*/ 177 w 47"/>
                  <a:gd name="T33" fmla="*/ 215 h 74"/>
                  <a:gd name="T34" fmla="*/ 356 w 47"/>
                  <a:gd name="T35" fmla="*/ 397 h 74"/>
                  <a:gd name="T36" fmla="*/ 421 w 47"/>
                  <a:gd name="T37" fmla="*/ 437 h 74"/>
                  <a:gd name="T38" fmla="*/ 421 w 47"/>
                  <a:gd name="T39" fmla="*/ 428 h 74"/>
                  <a:gd name="T40" fmla="*/ 430 w 47"/>
                  <a:gd name="T41" fmla="*/ 790 h 74"/>
                  <a:gd name="T42" fmla="*/ 421 w 47"/>
                  <a:gd name="T43" fmla="*/ 781 h 74"/>
                  <a:gd name="T44" fmla="*/ 413 w 47"/>
                  <a:gd name="T45" fmla="*/ 790 h 74"/>
                  <a:gd name="T46" fmla="*/ 430 w 47"/>
                  <a:gd name="T47" fmla="*/ 790 h 74"/>
                  <a:gd name="T48" fmla="*/ 421 w 47"/>
                  <a:gd name="T49" fmla="*/ 790 h 74"/>
                  <a:gd name="T50" fmla="*/ 421 w 47"/>
                  <a:gd name="T51" fmla="*/ 790 h 74"/>
                  <a:gd name="T52" fmla="*/ 421 w 47"/>
                  <a:gd name="T53" fmla="*/ 790 h 74"/>
                  <a:gd name="T54" fmla="*/ 337 w 47"/>
                  <a:gd name="T55" fmla="*/ 801 h 74"/>
                  <a:gd name="T56" fmla="*/ 93 w 47"/>
                  <a:gd name="T57" fmla="*/ 790 h 74"/>
                  <a:gd name="T58" fmla="*/ 48 w 47"/>
                  <a:gd name="T59" fmla="*/ 769 h 74"/>
                  <a:gd name="T60" fmla="*/ 36 w 47"/>
                  <a:gd name="T61" fmla="*/ 769 h 74"/>
                  <a:gd name="T62" fmla="*/ 48 w 47"/>
                  <a:gd name="T63" fmla="*/ 769 h 74"/>
                  <a:gd name="T64" fmla="*/ 36 w 47"/>
                  <a:gd name="T65" fmla="*/ 754 h 74"/>
                  <a:gd name="T66" fmla="*/ 36 w 47"/>
                  <a:gd name="T67" fmla="*/ 769 h 74"/>
                  <a:gd name="T68" fmla="*/ 36 w 47"/>
                  <a:gd name="T69" fmla="*/ 283 h 74"/>
                  <a:gd name="T70" fmla="*/ 17 w 47"/>
                  <a:gd name="T71" fmla="*/ 9 h 74"/>
                  <a:gd name="T72" fmla="*/ 0 w 47"/>
                  <a:gd name="T73" fmla="*/ 9 h 74"/>
                  <a:gd name="T74" fmla="*/ 177 w 47"/>
                  <a:gd name="T75" fmla="*/ 215 h 74"/>
                  <a:gd name="T76" fmla="*/ 177 w 47"/>
                  <a:gd name="T77" fmla="*/ 215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 h="74">
                    <a:moveTo>
                      <a:pt x="19" y="19"/>
                    </a:moveTo>
                    <a:cubicBezTo>
                      <a:pt x="19" y="18"/>
                      <a:pt x="19" y="18"/>
                      <a:pt x="19" y="18"/>
                    </a:cubicBezTo>
                    <a:cubicBezTo>
                      <a:pt x="12" y="16"/>
                      <a:pt x="6" y="9"/>
                      <a:pt x="2" y="1"/>
                    </a:cubicBezTo>
                    <a:cubicBezTo>
                      <a:pt x="2" y="0"/>
                      <a:pt x="1" y="0"/>
                      <a:pt x="1" y="0"/>
                    </a:cubicBezTo>
                    <a:cubicBezTo>
                      <a:pt x="0" y="0"/>
                      <a:pt x="0" y="1"/>
                      <a:pt x="0" y="1"/>
                    </a:cubicBezTo>
                    <a:cubicBezTo>
                      <a:pt x="1" y="9"/>
                      <a:pt x="2" y="16"/>
                      <a:pt x="2" y="22"/>
                    </a:cubicBezTo>
                    <a:cubicBezTo>
                      <a:pt x="2" y="23"/>
                      <a:pt x="2" y="24"/>
                      <a:pt x="2" y="25"/>
                    </a:cubicBezTo>
                    <a:cubicBezTo>
                      <a:pt x="2" y="44"/>
                      <a:pt x="3" y="55"/>
                      <a:pt x="3" y="68"/>
                    </a:cubicBezTo>
                    <a:cubicBezTo>
                      <a:pt x="3" y="68"/>
                      <a:pt x="3" y="69"/>
                      <a:pt x="4" y="69"/>
                    </a:cubicBezTo>
                    <a:cubicBezTo>
                      <a:pt x="4" y="69"/>
                      <a:pt x="4" y="69"/>
                      <a:pt x="4" y="69"/>
                    </a:cubicBezTo>
                    <a:cubicBezTo>
                      <a:pt x="4" y="68"/>
                      <a:pt x="4" y="68"/>
                      <a:pt x="4" y="68"/>
                    </a:cubicBezTo>
                    <a:cubicBezTo>
                      <a:pt x="3" y="68"/>
                      <a:pt x="3" y="68"/>
                      <a:pt x="3" y="68"/>
                    </a:cubicBezTo>
                    <a:cubicBezTo>
                      <a:pt x="3" y="68"/>
                      <a:pt x="3" y="68"/>
                      <a:pt x="3" y="68"/>
                    </a:cubicBezTo>
                    <a:cubicBezTo>
                      <a:pt x="3" y="68"/>
                      <a:pt x="3" y="68"/>
                      <a:pt x="3" y="68"/>
                    </a:cubicBezTo>
                    <a:cubicBezTo>
                      <a:pt x="3" y="69"/>
                      <a:pt x="3" y="69"/>
                      <a:pt x="4" y="70"/>
                    </a:cubicBezTo>
                    <a:cubicBezTo>
                      <a:pt x="5" y="71"/>
                      <a:pt x="7" y="72"/>
                      <a:pt x="11" y="73"/>
                    </a:cubicBezTo>
                    <a:cubicBezTo>
                      <a:pt x="14" y="73"/>
                      <a:pt x="18" y="74"/>
                      <a:pt x="23" y="74"/>
                    </a:cubicBezTo>
                    <a:cubicBezTo>
                      <a:pt x="28" y="74"/>
                      <a:pt x="34" y="74"/>
                      <a:pt x="38" y="73"/>
                    </a:cubicBezTo>
                    <a:cubicBezTo>
                      <a:pt x="41" y="73"/>
                      <a:pt x="42" y="73"/>
                      <a:pt x="44" y="72"/>
                    </a:cubicBezTo>
                    <a:cubicBezTo>
                      <a:pt x="44" y="72"/>
                      <a:pt x="45" y="72"/>
                      <a:pt x="46" y="72"/>
                    </a:cubicBezTo>
                    <a:cubicBezTo>
                      <a:pt x="46" y="71"/>
                      <a:pt x="47" y="71"/>
                      <a:pt x="47" y="70"/>
                    </a:cubicBezTo>
                    <a:cubicBezTo>
                      <a:pt x="46" y="70"/>
                      <a:pt x="46" y="70"/>
                      <a:pt x="46" y="70"/>
                    </a:cubicBezTo>
                    <a:cubicBezTo>
                      <a:pt x="46" y="70"/>
                      <a:pt x="46" y="70"/>
                      <a:pt x="46" y="70"/>
                    </a:cubicBezTo>
                    <a:cubicBezTo>
                      <a:pt x="45" y="70"/>
                      <a:pt x="45" y="70"/>
                      <a:pt x="45" y="70"/>
                    </a:cubicBezTo>
                    <a:cubicBezTo>
                      <a:pt x="45" y="71"/>
                      <a:pt x="45" y="71"/>
                      <a:pt x="45" y="71"/>
                    </a:cubicBezTo>
                    <a:cubicBezTo>
                      <a:pt x="46" y="71"/>
                      <a:pt x="46" y="71"/>
                      <a:pt x="46" y="71"/>
                    </a:cubicBezTo>
                    <a:cubicBezTo>
                      <a:pt x="46" y="71"/>
                      <a:pt x="47" y="70"/>
                      <a:pt x="47" y="70"/>
                    </a:cubicBezTo>
                    <a:cubicBezTo>
                      <a:pt x="47" y="38"/>
                      <a:pt x="47" y="38"/>
                      <a:pt x="47" y="38"/>
                    </a:cubicBezTo>
                    <a:cubicBezTo>
                      <a:pt x="47" y="38"/>
                      <a:pt x="46" y="37"/>
                      <a:pt x="46" y="37"/>
                    </a:cubicBezTo>
                    <a:cubicBezTo>
                      <a:pt x="45" y="37"/>
                      <a:pt x="44" y="36"/>
                      <a:pt x="43" y="35"/>
                    </a:cubicBezTo>
                    <a:cubicBezTo>
                      <a:pt x="41" y="35"/>
                      <a:pt x="40" y="34"/>
                      <a:pt x="39" y="34"/>
                    </a:cubicBezTo>
                    <a:cubicBezTo>
                      <a:pt x="33" y="31"/>
                      <a:pt x="26" y="25"/>
                      <a:pt x="20" y="18"/>
                    </a:cubicBezTo>
                    <a:cubicBezTo>
                      <a:pt x="19" y="18"/>
                      <a:pt x="19" y="18"/>
                      <a:pt x="19" y="18"/>
                    </a:cubicBezTo>
                    <a:cubicBezTo>
                      <a:pt x="19" y="19"/>
                      <a:pt x="19" y="19"/>
                      <a:pt x="19" y="19"/>
                    </a:cubicBezTo>
                    <a:cubicBezTo>
                      <a:pt x="18" y="19"/>
                      <a:pt x="18" y="19"/>
                      <a:pt x="18" y="19"/>
                    </a:cubicBezTo>
                    <a:cubicBezTo>
                      <a:pt x="25" y="27"/>
                      <a:pt x="32" y="32"/>
                      <a:pt x="38" y="35"/>
                    </a:cubicBezTo>
                    <a:cubicBezTo>
                      <a:pt x="39" y="36"/>
                      <a:pt x="40" y="36"/>
                      <a:pt x="42" y="37"/>
                    </a:cubicBezTo>
                    <a:cubicBezTo>
                      <a:pt x="43" y="38"/>
                      <a:pt x="44" y="39"/>
                      <a:pt x="45" y="39"/>
                    </a:cubicBezTo>
                    <a:cubicBezTo>
                      <a:pt x="46" y="38"/>
                      <a:pt x="46" y="38"/>
                      <a:pt x="46" y="38"/>
                    </a:cubicBezTo>
                    <a:cubicBezTo>
                      <a:pt x="45" y="38"/>
                      <a:pt x="45" y="38"/>
                      <a:pt x="45" y="38"/>
                    </a:cubicBezTo>
                    <a:cubicBezTo>
                      <a:pt x="45" y="70"/>
                      <a:pt x="45" y="70"/>
                      <a:pt x="45" y="70"/>
                    </a:cubicBezTo>
                    <a:cubicBezTo>
                      <a:pt x="46" y="70"/>
                      <a:pt x="46" y="70"/>
                      <a:pt x="46" y="70"/>
                    </a:cubicBezTo>
                    <a:cubicBezTo>
                      <a:pt x="46" y="69"/>
                      <a:pt x="46" y="69"/>
                      <a:pt x="46" y="69"/>
                    </a:cubicBezTo>
                    <a:cubicBezTo>
                      <a:pt x="45" y="69"/>
                      <a:pt x="45" y="69"/>
                      <a:pt x="45" y="69"/>
                    </a:cubicBezTo>
                    <a:cubicBezTo>
                      <a:pt x="45" y="69"/>
                      <a:pt x="45" y="69"/>
                      <a:pt x="45" y="69"/>
                    </a:cubicBezTo>
                    <a:cubicBezTo>
                      <a:pt x="44" y="70"/>
                      <a:pt x="44" y="70"/>
                      <a:pt x="44" y="70"/>
                    </a:cubicBezTo>
                    <a:cubicBezTo>
                      <a:pt x="45" y="70"/>
                      <a:pt x="45" y="70"/>
                      <a:pt x="45"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3" y="71"/>
                      <a:pt x="40" y="71"/>
                      <a:pt x="36" y="71"/>
                    </a:cubicBezTo>
                    <a:cubicBezTo>
                      <a:pt x="32" y="72"/>
                      <a:pt x="27" y="72"/>
                      <a:pt x="23" y="72"/>
                    </a:cubicBezTo>
                    <a:cubicBezTo>
                      <a:pt x="18" y="72"/>
                      <a:pt x="13" y="71"/>
                      <a:pt x="10" y="70"/>
                    </a:cubicBezTo>
                    <a:cubicBezTo>
                      <a:pt x="8" y="70"/>
                      <a:pt x="7" y="69"/>
                      <a:pt x="6" y="69"/>
                    </a:cubicBezTo>
                    <a:cubicBezTo>
                      <a:pt x="6" y="69"/>
                      <a:pt x="5" y="68"/>
                      <a:pt x="5" y="68"/>
                    </a:cubicBezTo>
                    <a:cubicBezTo>
                      <a:pt x="5" y="68"/>
                      <a:pt x="5" y="68"/>
                      <a:pt x="5" y="68"/>
                    </a:cubicBezTo>
                    <a:cubicBezTo>
                      <a:pt x="4" y="68"/>
                      <a:pt x="4" y="68"/>
                      <a:pt x="4" y="68"/>
                    </a:cubicBezTo>
                    <a:cubicBezTo>
                      <a:pt x="5" y="68"/>
                      <a:pt x="5" y="68"/>
                      <a:pt x="5" y="68"/>
                    </a:cubicBezTo>
                    <a:cubicBezTo>
                      <a:pt x="5" y="68"/>
                      <a:pt x="5" y="68"/>
                      <a:pt x="5" y="68"/>
                    </a:cubicBezTo>
                    <a:cubicBezTo>
                      <a:pt x="5" y="67"/>
                      <a:pt x="5" y="67"/>
                      <a:pt x="5" y="67"/>
                    </a:cubicBezTo>
                    <a:cubicBezTo>
                      <a:pt x="4" y="67"/>
                      <a:pt x="4" y="67"/>
                      <a:pt x="4" y="67"/>
                    </a:cubicBezTo>
                    <a:cubicBezTo>
                      <a:pt x="4" y="67"/>
                      <a:pt x="4" y="67"/>
                      <a:pt x="4" y="67"/>
                    </a:cubicBezTo>
                    <a:cubicBezTo>
                      <a:pt x="4" y="68"/>
                      <a:pt x="4" y="68"/>
                      <a:pt x="4" y="68"/>
                    </a:cubicBezTo>
                    <a:cubicBezTo>
                      <a:pt x="5" y="68"/>
                      <a:pt x="5" y="68"/>
                      <a:pt x="5" y="68"/>
                    </a:cubicBezTo>
                    <a:cubicBezTo>
                      <a:pt x="5" y="55"/>
                      <a:pt x="4" y="44"/>
                      <a:pt x="4" y="25"/>
                    </a:cubicBezTo>
                    <a:cubicBezTo>
                      <a:pt x="4" y="24"/>
                      <a:pt x="4" y="23"/>
                      <a:pt x="4" y="22"/>
                    </a:cubicBezTo>
                    <a:cubicBezTo>
                      <a:pt x="4" y="16"/>
                      <a:pt x="3" y="8"/>
                      <a:pt x="2" y="1"/>
                    </a:cubicBezTo>
                    <a:cubicBezTo>
                      <a:pt x="1" y="1"/>
                      <a:pt x="1" y="1"/>
                      <a:pt x="1" y="1"/>
                    </a:cubicBezTo>
                    <a:cubicBezTo>
                      <a:pt x="0" y="1"/>
                      <a:pt x="0" y="1"/>
                      <a:pt x="0" y="1"/>
                    </a:cubicBezTo>
                    <a:cubicBezTo>
                      <a:pt x="5" y="11"/>
                      <a:pt x="11" y="17"/>
                      <a:pt x="19" y="20"/>
                    </a:cubicBezTo>
                    <a:cubicBezTo>
                      <a:pt x="19" y="19"/>
                      <a:pt x="19" y="19"/>
                      <a:pt x="19" y="19"/>
                    </a:cubicBezTo>
                    <a:cubicBezTo>
                      <a:pt x="18" y="19"/>
                      <a:pt x="18" y="19"/>
                      <a:pt x="18" y="19"/>
                    </a:cubicBezTo>
                    <a:cubicBezTo>
                      <a:pt x="19" y="19"/>
                      <a:pt x="19" y="19"/>
                      <a:pt x="19" y="1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1" name="Freeform 617">
                <a:extLst>
                  <a:ext uri="{FF2B5EF4-FFF2-40B4-BE49-F238E27FC236}">
                    <a16:creationId xmlns:a16="http://schemas.microsoft.com/office/drawing/2014/main" id="{3B55D0E9-ABB4-DD2A-9D5C-6E200852BEB1}"/>
                  </a:ext>
                </a:extLst>
              </p:cNvPr>
              <p:cNvSpPr>
                <a:spLocks/>
              </p:cNvSpPr>
              <p:nvPr/>
            </p:nvSpPr>
            <p:spPr bwMode="auto">
              <a:xfrm>
                <a:off x="3703" y="1884"/>
                <a:ext cx="57" cy="38"/>
              </a:xfrm>
              <a:custGeom>
                <a:avLst/>
                <a:gdLst>
                  <a:gd name="T0" fmla="*/ 217 w 27"/>
                  <a:gd name="T1" fmla="*/ 65 h 17"/>
                  <a:gd name="T2" fmla="*/ 228 w 27"/>
                  <a:gd name="T3" fmla="*/ 65 h 17"/>
                  <a:gd name="T4" fmla="*/ 253 w 27"/>
                  <a:gd name="T5" fmla="*/ 9 h 17"/>
                  <a:gd name="T6" fmla="*/ 245 w 27"/>
                  <a:gd name="T7" fmla="*/ 0 h 17"/>
                  <a:gd name="T8" fmla="*/ 245 w 27"/>
                  <a:gd name="T9" fmla="*/ 0 h 17"/>
                  <a:gd name="T10" fmla="*/ 205 w 27"/>
                  <a:gd name="T11" fmla="*/ 0 h 17"/>
                  <a:gd name="T12" fmla="*/ 103 w 27"/>
                  <a:gd name="T13" fmla="*/ 0 h 17"/>
                  <a:gd name="T14" fmla="*/ 27 w 27"/>
                  <a:gd name="T15" fmla="*/ 0 h 17"/>
                  <a:gd name="T16" fmla="*/ 17 w 27"/>
                  <a:gd name="T17" fmla="*/ 9 h 17"/>
                  <a:gd name="T18" fmla="*/ 0 w 27"/>
                  <a:gd name="T19" fmla="*/ 89 h 17"/>
                  <a:gd name="T20" fmla="*/ 8 w 27"/>
                  <a:gd name="T21" fmla="*/ 145 h 17"/>
                  <a:gd name="T22" fmla="*/ 36 w 27"/>
                  <a:gd name="T23" fmla="*/ 179 h 17"/>
                  <a:gd name="T24" fmla="*/ 103 w 27"/>
                  <a:gd name="T25" fmla="*/ 190 h 17"/>
                  <a:gd name="T26" fmla="*/ 177 w 27"/>
                  <a:gd name="T27" fmla="*/ 190 h 17"/>
                  <a:gd name="T28" fmla="*/ 188 w 27"/>
                  <a:gd name="T29" fmla="*/ 179 h 17"/>
                  <a:gd name="T30" fmla="*/ 228 w 27"/>
                  <a:gd name="T31" fmla="*/ 65 h 17"/>
                  <a:gd name="T32" fmla="*/ 217 w 27"/>
                  <a:gd name="T33" fmla="*/ 65 h 17"/>
                  <a:gd name="T34" fmla="*/ 228 w 27"/>
                  <a:gd name="T35" fmla="*/ 65 h 17"/>
                  <a:gd name="T36" fmla="*/ 217 w 27"/>
                  <a:gd name="T37" fmla="*/ 65 h 17"/>
                  <a:gd name="T38" fmla="*/ 205 w 27"/>
                  <a:gd name="T39" fmla="*/ 56 h 17"/>
                  <a:gd name="T40" fmla="*/ 177 w 27"/>
                  <a:gd name="T41" fmla="*/ 179 h 17"/>
                  <a:gd name="T42" fmla="*/ 188 w 27"/>
                  <a:gd name="T43" fmla="*/ 179 h 17"/>
                  <a:gd name="T44" fmla="*/ 188 w 27"/>
                  <a:gd name="T45" fmla="*/ 170 h 17"/>
                  <a:gd name="T46" fmla="*/ 103 w 27"/>
                  <a:gd name="T47" fmla="*/ 170 h 17"/>
                  <a:gd name="T48" fmla="*/ 49 w 27"/>
                  <a:gd name="T49" fmla="*/ 154 h 17"/>
                  <a:gd name="T50" fmla="*/ 27 w 27"/>
                  <a:gd name="T51" fmla="*/ 134 h 17"/>
                  <a:gd name="T52" fmla="*/ 17 w 27"/>
                  <a:gd name="T53" fmla="*/ 89 h 17"/>
                  <a:gd name="T54" fmla="*/ 17 w 27"/>
                  <a:gd name="T55" fmla="*/ 45 h 17"/>
                  <a:gd name="T56" fmla="*/ 27 w 27"/>
                  <a:gd name="T57" fmla="*/ 36 h 17"/>
                  <a:gd name="T58" fmla="*/ 27 w 27"/>
                  <a:gd name="T59" fmla="*/ 20 h 17"/>
                  <a:gd name="T60" fmla="*/ 27 w 27"/>
                  <a:gd name="T61" fmla="*/ 20 h 17"/>
                  <a:gd name="T62" fmla="*/ 27 w 27"/>
                  <a:gd name="T63" fmla="*/ 20 h 17"/>
                  <a:gd name="T64" fmla="*/ 27 w 27"/>
                  <a:gd name="T65" fmla="*/ 20 h 17"/>
                  <a:gd name="T66" fmla="*/ 27 w 27"/>
                  <a:gd name="T67" fmla="*/ 20 h 17"/>
                  <a:gd name="T68" fmla="*/ 27 w 27"/>
                  <a:gd name="T69" fmla="*/ 20 h 17"/>
                  <a:gd name="T70" fmla="*/ 27 w 27"/>
                  <a:gd name="T71" fmla="*/ 20 h 17"/>
                  <a:gd name="T72" fmla="*/ 103 w 27"/>
                  <a:gd name="T73" fmla="*/ 20 h 17"/>
                  <a:gd name="T74" fmla="*/ 205 w 27"/>
                  <a:gd name="T75" fmla="*/ 20 h 17"/>
                  <a:gd name="T76" fmla="*/ 245 w 27"/>
                  <a:gd name="T77" fmla="*/ 20 h 17"/>
                  <a:gd name="T78" fmla="*/ 245 w 27"/>
                  <a:gd name="T79" fmla="*/ 9 h 17"/>
                  <a:gd name="T80" fmla="*/ 236 w 27"/>
                  <a:gd name="T81" fmla="*/ 9 h 17"/>
                  <a:gd name="T82" fmla="*/ 205 w 27"/>
                  <a:gd name="T83" fmla="*/ 56 h 17"/>
                  <a:gd name="T84" fmla="*/ 205 w 27"/>
                  <a:gd name="T85" fmla="*/ 56 h 17"/>
                  <a:gd name="T86" fmla="*/ 217 w 27"/>
                  <a:gd name="T87" fmla="*/ 65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7" h="17">
                    <a:moveTo>
                      <a:pt x="23" y="6"/>
                    </a:moveTo>
                    <a:cubicBezTo>
                      <a:pt x="24" y="6"/>
                      <a:pt x="24" y="6"/>
                      <a:pt x="24" y="6"/>
                    </a:cubicBezTo>
                    <a:cubicBezTo>
                      <a:pt x="25" y="4"/>
                      <a:pt x="26" y="3"/>
                      <a:pt x="27" y="1"/>
                    </a:cubicBezTo>
                    <a:cubicBezTo>
                      <a:pt x="26" y="0"/>
                      <a:pt x="26" y="0"/>
                      <a:pt x="26" y="0"/>
                    </a:cubicBezTo>
                    <a:cubicBezTo>
                      <a:pt x="26" y="0"/>
                      <a:pt x="26" y="0"/>
                      <a:pt x="26" y="0"/>
                    </a:cubicBezTo>
                    <a:cubicBezTo>
                      <a:pt x="25" y="0"/>
                      <a:pt x="24" y="0"/>
                      <a:pt x="22" y="0"/>
                    </a:cubicBezTo>
                    <a:cubicBezTo>
                      <a:pt x="19" y="0"/>
                      <a:pt x="14" y="0"/>
                      <a:pt x="11" y="0"/>
                    </a:cubicBezTo>
                    <a:cubicBezTo>
                      <a:pt x="7" y="0"/>
                      <a:pt x="4" y="0"/>
                      <a:pt x="3" y="0"/>
                    </a:cubicBezTo>
                    <a:cubicBezTo>
                      <a:pt x="2" y="0"/>
                      <a:pt x="2" y="1"/>
                      <a:pt x="2" y="1"/>
                    </a:cubicBezTo>
                    <a:cubicBezTo>
                      <a:pt x="0" y="3"/>
                      <a:pt x="0" y="6"/>
                      <a:pt x="0" y="8"/>
                    </a:cubicBezTo>
                    <a:cubicBezTo>
                      <a:pt x="0" y="10"/>
                      <a:pt x="0" y="12"/>
                      <a:pt x="1" y="13"/>
                    </a:cubicBezTo>
                    <a:cubicBezTo>
                      <a:pt x="1" y="14"/>
                      <a:pt x="3" y="16"/>
                      <a:pt x="4" y="16"/>
                    </a:cubicBezTo>
                    <a:cubicBezTo>
                      <a:pt x="6" y="16"/>
                      <a:pt x="8" y="16"/>
                      <a:pt x="11" y="17"/>
                    </a:cubicBezTo>
                    <a:cubicBezTo>
                      <a:pt x="14" y="17"/>
                      <a:pt x="17" y="17"/>
                      <a:pt x="19" y="17"/>
                    </a:cubicBezTo>
                    <a:cubicBezTo>
                      <a:pt x="20" y="17"/>
                      <a:pt x="20" y="17"/>
                      <a:pt x="20" y="16"/>
                    </a:cubicBezTo>
                    <a:cubicBezTo>
                      <a:pt x="22" y="12"/>
                      <a:pt x="23" y="9"/>
                      <a:pt x="24" y="6"/>
                    </a:cubicBezTo>
                    <a:cubicBezTo>
                      <a:pt x="23" y="6"/>
                      <a:pt x="23" y="6"/>
                      <a:pt x="23" y="6"/>
                    </a:cubicBezTo>
                    <a:cubicBezTo>
                      <a:pt x="24" y="6"/>
                      <a:pt x="24" y="6"/>
                      <a:pt x="24" y="6"/>
                    </a:cubicBezTo>
                    <a:cubicBezTo>
                      <a:pt x="23" y="6"/>
                      <a:pt x="23" y="6"/>
                      <a:pt x="23" y="6"/>
                    </a:cubicBezTo>
                    <a:cubicBezTo>
                      <a:pt x="22" y="5"/>
                      <a:pt x="22" y="5"/>
                      <a:pt x="22" y="5"/>
                    </a:cubicBezTo>
                    <a:cubicBezTo>
                      <a:pt x="21" y="9"/>
                      <a:pt x="20" y="12"/>
                      <a:pt x="19" y="16"/>
                    </a:cubicBezTo>
                    <a:cubicBezTo>
                      <a:pt x="20" y="16"/>
                      <a:pt x="20" y="16"/>
                      <a:pt x="20" y="16"/>
                    </a:cubicBezTo>
                    <a:cubicBezTo>
                      <a:pt x="20" y="15"/>
                      <a:pt x="20" y="15"/>
                      <a:pt x="20" y="15"/>
                    </a:cubicBezTo>
                    <a:cubicBezTo>
                      <a:pt x="17" y="15"/>
                      <a:pt x="14" y="15"/>
                      <a:pt x="11" y="15"/>
                    </a:cubicBezTo>
                    <a:cubicBezTo>
                      <a:pt x="8" y="15"/>
                      <a:pt x="6" y="14"/>
                      <a:pt x="5" y="14"/>
                    </a:cubicBezTo>
                    <a:cubicBezTo>
                      <a:pt x="4" y="14"/>
                      <a:pt x="3" y="13"/>
                      <a:pt x="3" y="12"/>
                    </a:cubicBezTo>
                    <a:cubicBezTo>
                      <a:pt x="2" y="11"/>
                      <a:pt x="2" y="10"/>
                      <a:pt x="2" y="8"/>
                    </a:cubicBezTo>
                    <a:cubicBezTo>
                      <a:pt x="2" y="7"/>
                      <a:pt x="2" y="5"/>
                      <a:pt x="2" y="4"/>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7" y="2"/>
                      <a:pt x="11" y="2"/>
                    </a:cubicBezTo>
                    <a:cubicBezTo>
                      <a:pt x="14" y="2"/>
                      <a:pt x="19" y="2"/>
                      <a:pt x="22" y="2"/>
                    </a:cubicBezTo>
                    <a:cubicBezTo>
                      <a:pt x="24" y="2"/>
                      <a:pt x="25" y="2"/>
                      <a:pt x="26" y="2"/>
                    </a:cubicBezTo>
                    <a:cubicBezTo>
                      <a:pt x="26" y="1"/>
                      <a:pt x="26" y="1"/>
                      <a:pt x="26" y="1"/>
                    </a:cubicBezTo>
                    <a:cubicBezTo>
                      <a:pt x="25" y="1"/>
                      <a:pt x="25" y="1"/>
                      <a:pt x="25" y="1"/>
                    </a:cubicBezTo>
                    <a:cubicBezTo>
                      <a:pt x="24" y="2"/>
                      <a:pt x="23" y="4"/>
                      <a:pt x="22" y="5"/>
                    </a:cubicBezTo>
                    <a:cubicBezTo>
                      <a:pt x="22" y="5"/>
                      <a:pt x="22" y="5"/>
                      <a:pt x="22" y="5"/>
                    </a:cubicBezTo>
                    <a:cubicBezTo>
                      <a:pt x="23" y="6"/>
                      <a:pt x="23" y="6"/>
                      <a:pt x="23"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2" name="Freeform 618">
                <a:extLst>
                  <a:ext uri="{FF2B5EF4-FFF2-40B4-BE49-F238E27FC236}">
                    <a16:creationId xmlns:a16="http://schemas.microsoft.com/office/drawing/2014/main" id="{5B025951-80B0-5FCD-8BF2-E802D83BAFA3}"/>
                  </a:ext>
                </a:extLst>
              </p:cNvPr>
              <p:cNvSpPr>
                <a:spLocks/>
              </p:cNvSpPr>
              <p:nvPr/>
            </p:nvSpPr>
            <p:spPr bwMode="auto">
              <a:xfrm>
                <a:off x="3710" y="1845"/>
                <a:ext cx="61" cy="36"/>
              </a:xfrm>
              <a:custGeom>
                <a:avLst/>
                <a:gdLst>
                  <a:gd name="T0" fmla="*/ 261 w 29"/>
                  <a:gd name="T1" fmla="*/ 25 h 16"/>
                  <a:gd name="T2" fmla="*/ 261 w 29"/>
                  <a:gd name="T3" fmla="*/ 25 h 16"/>
                  <a:gd name="T4" fmla="*/ 261 w 29"/>
                  <a:gd name="T5" fmla="*/ 25 h 16"/>
                  <a:gd name="T6" fmla="*/ 269 w 29"/>
                  <a:gd name="T7" fmla="*/ 11 h 16"/>
                  <a:gd name="T8" fmla="*/ 261 w 29"/>
                  <a:gd name="T9" fmla="*/ 0 h 16"/>
                  <a:gd name="T10" fmla="*/ 233 w 29"/>
                  <a:gd name="T11" fmla="*/ 0 h 16"/>
                  <a:gd name="T12" fmla="*/ 36 w 29"/>
                  <a:gd name="T13" fmla="*/ 11 h 16"/>
                  <a:gd name="T14" fmla="*/ 27 w 29"/>
                  <a:gd name="T15" fmla="*/ 11 h 16"/>
                  <a:gd name="T16" fmla="*/ 8 w 29"/>
                  <a:gd name="T17" fmla="*/ 45 h 16"/>
                  <a:gd name="T18" fmla="*/ 0 w 29"/>
                  <a:gd name="T19" fmla="*/ 92 h 16"/>
                  <a:gd name="T20" fmla="*/ 8 w 29"/>
                  <a:gd name="T21" fmla="*/ 146 h 16"/>
                  <a:gd name="T22" fmla="*/ 48 w 29"/>
                  <a:gd name="T23" fmla="*/ 182 h 16"/>
                  <a:gd name="T24" fmla="*/ 120 w 29"/>
                  <a:gd name="T25" fmla="*/ 182 h 16"/>
                  <a:gd name="T26" fmla="*/ 221 w 29"/>
                  <a:gd name="T27" fmla="*/ 182 h 16"/>
                  <a:gd name="T28" fmla="*/ 233 w 29"/>
                  <a:gd name="T29" fmla="*/ 182 h 16"/>
                  <a:gd name="T30" fmla="*/ 252 w 29"/>
                  <a:gd name="T31" fmla="*/ 81 h 16"/>
                  <a:gd name="T32" fmla="*/ 261 w 29"/>
                  <a:gd name="T33" fmla="*/ 25 h 16"/>
                  <a:gd name="T34" fmla="*/ 261 w 29"/>
                  <a:gd name="T35" fmla="*/ 25 h 16"/>
                  <a:gd name="T36" fmla="*/ 261 w 29"/>
                  <a:gd name="T37" fmla="*/ 25 h 16"/>
                  <a:gd name="T38" fmla="*/ 261 w 29"/>
                  <a:gd name="T39" fmla="*/ 25 h 16"/>
                  <a:gd name="T40" fmla="*/ 252 w 29"/>
                  <a:gd name="T41" fmla="*/ 11 h 16"/>
                  <a:gd name="T42" fmla="*/ 233 w 29"/>
                  <a:gd name="T43" fmla="*/ 72 h 16"/>
                  <a:gd name="T44" fmla="*/ 212 w 29"/>
                  <a:gd name="T45" fmla="*/ 173 h 16"/>
                  <a:gd name="T46" fmla="*/ 221 w 29"/>
                  <a:gd name="T47" fmla="*/ 173 h 16"/>
                  <a:gd name="T48" fmla="*/ 221 w 29"/>
                  <a:gd name="T49" fmla="*/ 162 h 16"/>
                  <a:gd name="T50" fmla="*/ 120 w 29"/>
                  <a:gd name="T51" fmla="*/ 162 h 16"/>
                  <a:gd name="T52" fmla="*/ 48 w 29"/>
                  <a:gd name="T53" fmla="*/ 162 h 16"/>
                  <a:gd name="T54" fmla="*/ 27 w 29"/>
                  <a:gd name="T55" fmla="*/ 137 h 16"/>
                  <a:gd name="T56" fmla="*/ 17 w 29"/>
                  <a:gd name="T57" fmla="*/ 92 h 16"/>
                  <a:gd name="T58" fmla="*/ 27 w 29"/>
                  <a:gd name="T59" fmla="*/ 56 h 16"/>
                  <a:gd name="T60" fmla="*/ 36 w 29"/>
                  <a:gd name="T61" fmla="*/ 36 h 16"/>
                  <a:gd name="T62" fmla="*/ 36 w 29"/>
                  <a:gd name="T63" fmla="*/ 25 h 16"/>
                  <a:gd name="T64" fmla="*/ 36 w 29"/>
                  <a:gd name="T65" fmla="*/ 36 h 16"/>
                  <a:gd name="T66" fmla="*/ 233 w 29"/>
                  <a:gd name="T67" fmla="*/ 25 h 16"/>
                  <a:gd name="T68" fmla="*/ 261 w 29"/>
                  <a:gd name="T69" fmla="*/ 25 h 16"/>
                  <a:gd name="T70" fmla="*/ 261 w 29"/>
                  <a:gd name="T71" fmla="*/ 11 h 16"/>
                  <a:gd name="T72" fmla="*/ 252 w 29"/>
                  <a:gd name="T73" fmla="*/ 11 h 16"/>
                  <a:gd name="T74" fmla="*/ 252 w 29"/>
                  <a:gd name="T75" fmla="*/ 11 h 16"/>
                  <a:gd name="T76" fmla="*/ 252 w 29"/>
                  <a:gd name="T77" fmla="*/ 11 h 16"/>
                  <a:gd name="T78" fmla="*/ 261 w 29"/>
                  <a:gd name="T79" fmla="*/ 25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9" h="16">
                    <a:moveTo>
                      <a:pt x="28" y="2"/>
                    </a:moveTo>
                    <a:cubicBezTo>
                      <a:pt x="28" y="2"/>
                      <a:pt x="28" y="2"/>
                      <a:pt x="28" y="2"/>
                    </a:cubicBezTo>
                    <a:cubicBezTo>
                      <a:pt x="28" y="2"/>
                      <a:pt x="28" y="2"/>
                      <a:pt x="28" y="2"/>
                    </a:cubicBezTo>
                    <a:cubicBezTo>
                      <a:pt x="29" y="2"/>
                      <a:pt x="29" y="1"/>
                      <a:pt x="29" y="1"/>
                    </a:cubicBezTo>
                    <a:cubicBezTo>
                      <a:pt x="28" y="1"/>
                      <a:pt x="28" y="0"/>
                      <a:pt x="28" y="0"/>
                    </a:cubicBezTo>
                    <a:cubicBezTo>
                      <a:pt x="27" y="0"/>
                      <a:pt x="26" y="0"/>
                      <a:pt x="25" y="0"/>
                    </a:cubicBezTo>
                    <a:cubicBezTo>
                      <a:pt x="16" y="0"/>
                      <a:pt x="7" y="1"/>
                      <a:pt x="4" y="1"/>
                    </a:cubicBezTo>
                    <a:cubicBezTo>
                      <a:pt x="3" y="1"/>
                      <a:pt x="3" y="1"/>
                      <a:pt x="3" y="1"/>
                    </a:cubicBezTo>
                    <a:cubicBezTo>
                      <a:pt x="2" y="2"/>
                      <a:pt x="2" y="3"/>
                      <a:pt x="1" y="4"/>
                    </a:cubicBezTo>
                    <a:cubicBezTo>
                      <a:pt x="1" y="5"/>
                      <a:pt x="0" y="7"/>
                      <a:pt x="0" y="8"/>
                    </a:cubicBezTo>
                    <a:cubicBezTo>
                      <a:pt x="0" y="10"/>
                      <a:pt x="1" y="12"/>
                      <a:pt x="1" y="13"/>
                    </a:cubicBezTo>
                    <a:cubicBezTo>
                      <a:pt x="2" y="14"/>
                      <a:pt x="3" y="15"/>
                      <a:pt x="5" y="16"/>
                    </a:cubicBezTo>
                    <a:cubicBezTo>
                      <a:pt x="6" y="16"/>
                      <a:pt x="9" y="16"/>
                      <a:pt x="13" y="16"/>
                    </a:cubicBezTo>
                    <a:cubicBezTo>
                      <a:pt x="16" y="16"/>
                      <a:pt x="21" y="16"/>
                      <a:pt x="24" y="16"/>
                    </a:cubicBezTo>
                    <a:cubicBezTo>
                      <a:pt x="24" y="16"/>
                      <a:pt x="24" y="16"/>
                      <a:pt x="25" y="16"/>
                    </a:cubicBezTo>
                    <a:cubicBezTo>
                      <a:pt x="26" y="12"/>
                      <a:pt x="26" y="9"/>
                      <a:pt x="27" y="7"/>
                    </a:cubicBezTo>
                    <a:cubicBezTo>
                      <a:pt x="27" y="5"/>
                      <a:pt x="28" y="3"/>
                      <a:pt x="28" y="2"/>
                    </a:cubicBezTo>
                    <a:cubicBezTo>
                      <a:pt x="28" y="2"/>
                      <a:pt x="28" y="2"/>
                      <a:pt x="28" y="2"/>
                    </a:cubicBezTo>
                    <a:cubicBezTo>
                      <a:pt x="28" y="2"/>
                      <a:pt x="28" y="2"/>
                      <a:pt x="28" y="2"/>
                    </a:cubicBezTo>
                    <a:cubicBezTo>
                      <a:pt x="28" y="2"/>
                      <a:pt x="28" y="2"/>
                      <a:pt x="28" y="2"/>
                    </a:cubicBezTo>
                    <a:cubicBezTo>
                      <a:pt x="27" y="1"/>
                      <a:pt x="27" y="1"/>
                      <a:pt x="27" y="1"/>
                    </a:cubicBezTo>
                    <a:cubicBezTo>
                      <a:pt x="26" y="2"/>
                      <a:pt x="25" y="4"/>
                      <a:pt x="25" y="6"/>
                    </a:cubicBezTo>
                    <a:cubicBezTo>
                      <a:pt x="24" y="9"/>
                      <a:pt x="24" y="11"/>
                      <a:pt x="23" y="15"/>
                    </a:cubicBezTo>
                    <a:cubicBezTo>
                      <a:pt x="24" y="15"/>
                      <a:pt x="24" y="15"/>
                      <a:pt x="24" y="15"/>
                    </a:cubicBezTo>
                    <a:cubicBezTo>
                      <a:pt x="24" y="14"/>
                      <a:pt x="24" y="14"/>
                      <a:pt x="24" y="14"/>
                    </a:cubicBezTo>
                    <a:cubicBezTo>
                      <a:pt x="21" y="14"/>
                      <a:pt x="16" y="14"/>
                      <a:pt x="13" y="14"/>
                    </a:cubicBezTo>
                    <a:cubicBezTo>
                      <a:pt x="9" y="14"/>
                      <a:pt x="6" y="14"/>
                      <a:pt x="5" y="14"/>
                    </a:cubicBezTo>
                    <a:cubicBezTo>
                      <a:pt x="4" y="14"/>
                      <a:pt x="4" y="13"/>
                      <a:pt x="3" y="12"/>
                    </a:cubicBezTo>
                    <a:cubicBezTo>
                      <a:pt x="3" y="11"/>
                      <a:pt x="2" y="10"/>
                      <a:pt x="2" y="8"/>
                    </a:cubicBezTo>
                    <a:cubicBezTo>
                      <a:pt x="2" y="7"/>
                      <a:pt x="3" y="6"/>
                      <a:pt x="3" y="5"/>
                    </a:cubicBezTo>
                    <a:cubicBezTo>
                      <a:pt x="3" y="4"/>
                      <a:pt x="4" y="3"/>
                      <a:pt x="4" y="3"/>
                    </a:cubicBezTo>
                    <a:cubicBezTo>
                      <a:pt x="4" y="2"/>
                      <a:pt x="4" y="2"/>
                      <a:pt x="4" y="2"/>
                    </a:cubicBezTo>
                    <a:cubicBezTo>
                      <a:pt x="4" y="3"/>
                      <a:pt x="4" y="3"/>
                      <a:pt x="4" y="3"/>
                    </a:cubicBezTo>
                    <a:cubicBezTo>
                      <a:pt x="7" y="3"/>
                      <a:pt x="17" y="2"/>
                      <a:pt x="25" y="2"/>
                    </a:cubicBezTo>
                    <a:cubicBezTo>
                      <a:pt x="26" y="2"/>
                      <a:pt x="27" y="2"/>
                      <a:pt x="28" y="2"/>
                    </a:cubicBezTo>
                    <a:cubicBezTo>
                      <a:pt x="28" y="1"/>
                      <a:pt x="28" y="1"/>
                      <a:pt x="28" y="1"/>
                    </a:cubicBezTo>
                    <a:cubicBezTo>
                      <a:pt x="27" y="1"/>
                      <a:pt x="27" y="1"/>
                      <a:pt x="27" y="1"/>
                    </a:cubicBezTo>
                    <a:cubicBezTo>
                      <a:pt x="27" y="1"/>
                      <a:pt x="27" y="1"/>
                      <a:pt x="27" y="1"/>
                    </a:cubicBezTo>
                    <a:cubicBezTo>
                      <a:pt x="27" y="1"/>
                      <a:pt x="27" y="1"/>
                      <a:pt x="27" y="1"/>
                    </a:cubicBezTo>
                    <a:cubicBezTo>
                      <a:pt x="28" y="2"/>
                      <a:pt x="28" y="2"/>
                      <a:pt x="28"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3" name="Freeform 619">
                <a:extLst>
                  <a:ext uri="{FF2B5EF4-FFF2-40B4-BE49-F238E27FC236}">
                    <a16:creationId xmlns:a16="http://schemas.microsoft.com/office/drawing/2014/main" id="{1E314863-DCA4-1D94-D833-802AA0F9BC0C}"/>
                  </a:ext>
                </a:extLst>
              </p:cNvPr>
              <p:cNvSpPr>
                <a:spLocks noEditPoints="1"/>
              </p:cNvSpPr>
              <p:nvPr/>
            </p:nvSpPr>
            <p:spPr bwMode="auto">
              <a:xfrm>
                <a:off x="4098" y="1814"/>
                <a:ext cx="63" cy="79"/>
              </a:xfrm>
              <a:custGeom>
                <a:avLst/>
                <a:gdLst>
                  <a:gd name="T0" fmla="*/ 168 w 30"/>
                  <a:gd name="T1" fmla="*/ 300 h 35"/>
                  <a:gd name="T2" fmla="*/ 212 w 30"/>
                  <a:gd name="T3" fmla="*/ 402 h 35"/>
                  <a:gd name="T4" fmla="*/ 260 w 30"/>
                  <a:gd name="T5" fmla="*/ 345 h 35"/>
                  <a:gd name="T6" fmla="*/ 260 w 30"/>
                  <a:gd name="T7" fmla="*/ 230 h 35"/>
                  <a:gd name="T8" fmla="*/ 212 w 30"/>
                  <a:gd name="T9" fmla="*/ 183 h 35"/>
                  <a:gd name="T10" fmla="*/ 141 w 30"/>
                  <a:gd name="T11" fmla="*/ 219 h 35"/>
                  <a:gd name="T12" fmla="*/ 168 w 30"/>
                  <a:gd name="T13" fmla="*/ 300 h 35"/>
                  <a:gd name="T14" fmla="*/ 185 w 30"/>
                  <a:gd name="T15" fmla="*/ 284 h 35"/>
                  <a:gd name="T16" fmla="*/ 141 w 30"/>
                  <a:gd name="T17" fmla="*/ 219 h 35"/>
                  <a:gd name="T18" fmla="*/ 212 w 30"/>
                  <a:gd name="T19" fmla="*/ 210 h 35"/>
                  <a:gd name="T20" fmla="*/ 252 w 30"/>
                  <a:gd name="T21" fmla="*/ 239 h 35"/>
                  <a:gd name="T22" fmla="*/ 252 w 30"/>
                  <a:gd name="T23" fmla="*/ 321 h 35"/>
                  <a:gd name="T24" fmla="*/ 212 w 30"/>
                  <a:gd name="T25" fmla="*/ 393 h 35"/>
                  <a:gd name="T26" fmla="*/ 185 w 30"/>
                  <a:gd name="T27" fmla="*/ 284 h 35"/>
                  <a:gd name="T28" fmla="*/ 128 w 30"/>
                  <a:gd name="T29" fmla="*/ 194 h 35"/>
                  <a:gd name="T30" fmla="*/ 204 w 30"/>
                  <a:gd name="T31" fmla="*/ 147 h 35"/>
                  <a:gd name="T32" fmla="*/ 221 w 30"/>
                  <a:gd name="T33" fmla="*/ 93 h 35"/>
                  <a:gd name="T34" fmla="*/ 176 w 30"/>
                  <a:gd name="T35" fmla="*/ 0 h 35"/>
                  <a:gd name="T36" fmla="*/ 8 w 30"/>
                  <a:gd name="T37" fmla="*/ 56 h 35"/>
                  <a:gd name="T38" fmla="*/ 8 w 30"/>
                  <a:gd name="T39" fmla="*/ 81 h 35"/>
                  <a:gd name="T40" fmla="*/ 27 w 30"/>
                  <a:gd name="T41" fmla="*/ 72 h 35"/>
                  <a:gd name="T42" fmla="*/ 67 w 30"/>
                  <a:gd name="T43" fmla="*/ 117 h 35"/>
                  <a:gd name="T44" fmla="*/ 128 w 30"/>
                  <a:gd name="T45" fmla="*/ 210 h 35"/>
                  <a:gd name="T46" fmla="*/ 128 w 30"/>
                  <a:gd name="T47" fmla="*/ 194 h 35"/>
                  <a:gd name="T48" fmla="*/ 84 w 30"/>
                  <a:gd name="T49" fmla="*/ 102 h 35"/>
                  <a:gd name="T50" fmla="*/ 17 w 30"/>
                  <a:gd name="T51" fmla="*/ 56 h 35"/>
                  <a:gd name="T52" fmla="*/ 8 w 30"/>
                  <a:gd name="T53" fmla="*/ 72 h 35"/>
                  <a:gd name="T54" fmla="*/ 120 w 30"/>
                  <a:gd name="T55" fmla="*/ 36 h 35"/>
                  <a:gd name="T56" fmla="*/ 176 w 30"/>
                  <a:gd name="T57" fmla="*/ 25 h 35"/>
                  <a:gd name="T58" fmla="*/ 168 w 30"/>
                  <a:gd name="T59" fmla="*/ 25 h 35"/>
                  <a:gd name="T60" fmla="*/ 204 w 30"/>
                  <a:gd name="T61" fmla="*/ 93 h 35"/>
                  <a:gd name="T62" fmla="*/ 193 w 30"/>
                  <a:gd name="T63" fmla="*/ 138 h 35"/>
                  <a:gd name="T64" fmla="*/ 120 w 30"/>
                  <a:gd name="T65" fmla="*/ 183 h 35"/>
                  <a:gd name="T66" fmla="*/ 141 w 30"/>
                  <a:gd name="T67" fmla="*/ 183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35">
                    <a:moveTo>
                      <a:pt x="19" y="25"/>
                    </a:moveTo>
                    <a:cubicBezTo>
                      <a:pt x="18" y="26"/>
                      <a:pt x="18" y="26"/>
                      <a:pt x="18" y="26"/>
                    </a:cubicBezTo>
                    <a:cubicBezTo>
                      <a:pt x="20" y="29"/>
                      <a:pt x="21" y="32"/>
                      <a:pt x="22" y="35"/>
                    </a:cubicBezTo>
                    <a:cubicBezTo>
                      <a:pt x="22" y="35"/>
                      <a:pt x="22" y="35"/>
                      <a:pt x="23" y="35"/>
                    </a:cubicBezTo>
                    <a:cubicBezTo>
                      <a:pt x="23" y="35"/>
                      <a:pt x="23" y="35"/>
                      <a:pt x="24" y="35"/>
                    </a:cubicBezTo>
                    <a:cubicBezTo>
                      <a:pt x="25" y="32"/>
                      <a:pt x="26" y="31"/>
                      <a:pt x="28" y="30"/>
                    </a:cubicBezTo>
                    <a:cubicBezTo>
                      <a:pt x="29" y="29"/>
                      <a:pt x="30" y="27"/>
                      <a:pt x="30" y="25"/>
                    </a:cubicBezTo>
                    <a:cubicBezTo>
                      <a:pt x="30" y="23"/>
                      <a:pt x="29" y="21"/>
                      <a:pt x="28" y="20"/>
                    </a:cubicBezTo>
                    <a:cubicBezTo>
                      <a:pt x="27" y="18"/>
                      <a:pt x="26" y="17"/>
                      <a:pt x="24" y="17"/>
                    </a:cubicBezTo>
                    <a:cubicBezTo>
                      <a:pt x="23" y="16"/>
                      <a:pt x="23" y="16"/>
                      <a:pt x="23" y="16"/>
                    </a:cubicBezTo>
                    <a:cubicBezTo>
                      <a:pt x="21" y="16"/>
                      <a:pt x="19" y="17"/>
                      <a:pt x="15" y="18"/>
                    </a:cubicBezTo>
                    <a:cubicBezTo>
                      <a:pt x="15" y="19"/>
                      <a:pt x="15" y="19"/>
                      <a:pt x="15" y="19"/>
                    </a:cubicBezTo>
                    <a:cubicBezTo>
                      <a:pt x="15" y="20"/>
                      <a:pt x="15" y="20"/>
                      <a:pt x="15" y="20"/>
                    </a:cubicBezTo>
                    <a:cubicBezTo>
                      <a:pt x="16" y="22"/>
                      <a:pt x="17" y="24"/>
                      <a:pt x="18" y="26"/>
                    </a:cubicBezTo>
                    <a:cubicBezTo>
                      <a:pt x="19" y="25"/>
                      <a:pt x="19" y="25"/>
                      <a:pt x="19" y="25"/>
                    </a:cubicBezTo>
                    <a:cubicBezTo>
                      <a:pt x="20" y="25"/>
                      <a:pt x="20" y="25"/>
                      <a:pt x="20" y="25"/>
                    </a:cubicBezTo>
                    <a:cubicBezTo>
                      <a:pt x="19" y="23"/>
                      <a:pt x="18" y="21"/>
                      <a:pt x="16" y="19"/>
                    </a:cubicBezTo>
                    <a:cubicBezTo>
                      <a:pt x="15" y="19"/>
                      <a:pt x="15" y="19"/>
                      <a:pt x="15" y="19"/>
                    </a:cubicBezTo>
                    <a:cubicBezTo>
                      <a:pt x="16" y="20"/>
                      <a:pt x="16" y="20"/>
                      <a:pt x="16" y="20"/>
                    </a:cubicBezTo>
                    <a:cubicBezTo>
                      <a:pt x="20" y="19"/>
                      <a:pt x="22" y="18"/>
                      <a:pt x="23" y="18"/>
                    </a:cubicBezTo>
                    <a:cubicBezTo>
                      <a:pt x="24" y="19"/>
                      <a:pt x="24" y="19"/>
                      <a:pt x="24" y="19"/>
                    </a:cubicBezTo>
                    <a:cubicBezTo>
                      <a:pt x="25" y="19"/>
                      <a:pt x="26" y="19"/>
                      <a:pt x="27" y="21"/>
                    </a:cubicBezTo>
                    <a:cubicBezTo>
                      <a:pt x="27" y="22"/>
                      <a:pt x="28" y="24"/>
                      <a:pt x="28" y="25"/>
                    </a:cubicBezTo>
                    <a:cubicBezTo>
                      <a:pt x="28" y="27"/>
                      <a:pt x="27" y="28"/>
                      <a:pt x="27" y="28"/>
                    </a:cubicBezTo>
                    <a:cubicBezTo>
                      <a:pt x="25" y="29"/>
                      <a:pt x="23" y="31"/>
                      <a:pt x="22" y="34"/>
                    </a:cubicBezTo>
                    <a:cubicBezTo>
                      <a:pt x="23" y="34"/>
                      <a:pt x="23" y="34"/>
                      <a:pt x="23" y="34"/>
                    </a:cubicBezTo>
                    <a:cubicBezTo>
                      <a:pt x="24" y="34"/>
                      <a:pt x="24" y="34"/>
                      <a:pt x="24" y="34"/>
                    </a:cubicBezTo>
                    <a:cubicBezTo>
                      <a:pt x="23" y="31"/>
                      <a:pt x="22" y="28"/>
                      <a:pt x="20" y="25"/>
                    </a:cubicBezTo>
                    <a:cubicBezTo>
                      <a:pt x="19" y="25"/>
                      <a:pt x="19" y="25"/>
                      <a:pt x="19" y="25"/>
                    </a:cubicBezTo>
                    <a:moveTo>
                      <a:pt x="14" y="17"/>
                    </a:moveTo>
                    <a:cubicBezTo>
                      <a:pt x="14" y="17"/>
                      <a:pt x="14" y="17"/>
                      <a:pt x="14" y="17"/>
                    </a:cubicBezTo>
                    <a:cubicBezTo>
                      <a:pt x="16" y="16"/>
                      <a:pt x="18" y="15"/>
                      <a:pt x="22" y="13"/>
                    </a:cubicBezTo>
                    <a:cubicBezTo>
                      <a:pt x="22" y="13"/>
                      <a:pt x="22" y="13"/>
                      <a:pt x="22" y="13"/>
                    </a:cubicBezTo>
                    <a:cubicBezTo>
                      <a:pt x="23" y="12"/>
                      <a:pt x="23" y="10"/>
                      <a:pt x="24" y="8"/>
                    </a:cubicBezTo>
                    <a:cubicBezTo>
                      <a:pt x="24" y="7"/>
                      <a:pt x="23" y="5"/>
                      <a:pt x="23" y="4"/>
                    </a:cubicBezTo>
                    <a:cubicBezTo>
                      <a:pt x="22" y="2"/>
                      <a:pt x="21" y="1"/>
                      <a:pt x="19" y="0"/>
                    </a:cubicBezTo>
                    <a:cubicBezTo>
                      <a:pt x="19" y="0"/>
                      <a:pt x="19" y="0"/>
                      <a:pt x="19" y="0"/>
                    </a:cubicBezTo>
                    <a:cubicBezTo>
                      <a:pt x="19" y="0"/>
                      <a:pt x="7" y="1"/>
                      <a:pt x="1" y="5"/>
                    </a:cubicBezTo>
                    <a:cubicBezTo>
                      <a:pt x="0" y="6"/>
                      <a:pt x="0" y="6"/>
                      <a:pt x="0" y="7"/>
                    </a:cubicBezTo>
                    <a:cubicBezTo>
                      <a:pt x="0" y="7"/>
                      <a:pt x="1" y="7"/>
                      <a:pt x="1" y="7"/>
                    </a:cubicBezTo>
                    <a:cubicBezTo>
                      <a:pt x="3" y="7"/>
                      <a:pt x="3" y="7"/>
                      <a:pt x="3" y="7"/>
                    </a:cubicBezTo>
                    <a:cubicBezTo>
                      <a:pt x="3" y="6"/>
                      <a:pt x="3" y="6"/>
                      <a:pt x="3" y="6"/>
                    </a:cubicBezTo>
                    <a:cubicBezTo>
                      <a:pt x="2" y="7"/>
                      <a:pt x="2" y="7"/>
                      <a:pt x="2" y="7"/>
                    </a:cubicBezTo>
                    <a:cubicBezTo>
                      <a:pt x="4" y="7"/>
                      <a:pt x="6" y="9"/>
                      <a:pt x="7" y="10"/>
                    </a:cubicBezTo>
                    <a:cubicBezTo>
                      <a:pt x="9" y="12"/>
                      <a:pt x="11" y="15"/>
                      <a:pt x="13" y="17"/>
                    </a:cubicBezTo>
                    <a:cubicBezTo>
                      <a:pt x="14" y="18"/>
                      <a:pt x="14" y="18"/>
                      <a:pt x="14" y="18"/>
                    </a:cubicBezTo>
                    <a:cubicBezTo>
                      <a:pt x="14" y="17"/>
                      <a:pt x="14" y="17"/>
                      <a:pt x="14" y="17"/>
                    </a:cubicBezTo>
                    <a:cubicBezTo>
                      <a:pt x="14" y="17"/>
                      <a:pt x="14" y="17"/>
                      <a:pt x="14" y="17"/>
                    </a:cubicBezTo>
                    <a:cubicBezTo>
                      <a:pt x="15" y="16"/>
                      <a:pt x="15" y="16"/>
                      <a:pt x="15" y="16"/>
                    </a:cubicBezTo>
                    <a:cubicBezTo>
                      <a:pt x="13" y="13"/>
                      <a:pt x="11" y="11"/>
                      <a:pt x="9" y="9"/>
                    </a:cubicBezTo>
                    <a:cubicBezTo>
                      <a:pt x="7" y="7"/>
                      <a:pt x="5" y="6"/>
                      <a:pt x="3" y="5"/>
                    </a:cubicBezTo>
                    <a:cubicBezTo>
                      <a:pt x="2" y="5"/>
                      <a:pt x="2" y="5"/>
                      <a:pt x="2" y="5"/>
                    </a:cubicBezTo>
                    <a:cubicBezTo>
                      <a:pt x="1" y="5"/>
                      <a:pt x="1" y="5"/>
                      <a:pt x="1" y="5"/>
                    </a:cubicBezTo>
                    <a:cubicBezTo>
                      <a:pt x="1" y="6"/>
                      <a:pt x="1" y="6"/>
                      <a:pt x="1" y="6"/>
                    </a:cubicBezTo>
                    <a:cubicBezTo>
                      <a:pt x="2" y="7"/>
                      <a:pt x="2" y="7"/>
                      <a:pt x="2" y="7"/>
                    </a:cubicBezTo>
                    <a:cubicBezTo>
                      <a:pt x="5" y="5"/>
                      <a:pt x="9" y="4"/>
                      <a:pt x="13" y="3"/>
                    </a:cubicBezTo>
                    <a:cubicBezTo>
                      <a:pt x="14" y="3"/>
                      <a:pt x="16" y="3"/>
                      <a:pt x="17" y="3"/>
                    </a:cubicBezTo>
                    <a:cubicBezTo>
                      <a:pt x="18" y="2"/>
                      <a:pt x="19" y="2"/>
                      <a:pt x="19" y="2"/>
                    </a:cubicBezTo>
                    <a:cubicBezTo>
                      <a:pt x="19" y="1"/>
                      <a:pt x="19" y="1"/>
                      <a:pt x="19" y="1"/>
                    </a:cubicBezTo>
                    <a:cubicBezTo>
                      <a:pt x="18" y="2"/>
                      <a:pt x="18" y="2"/>
                      <a:pt x="18" y="2"/>
                    </a:cubicBezTo>
                    <a:cubicBezTo>
                      <a:pt x="19" y="3"/>
                      <a:pt x="20" y="4"/>
                      <a:pt x="21" y="5"/>
                    </a:cubicBezTo>
                    <a:cubicBezTo>
                      <a:pt x="21" y="6"/>
                      <a:pt x="22" y="7"/>
                      <a:pt x="22" y="8"/>
                    </a:cubicBezTo>
                    <a:cubicBezTo>
                      <a:pt x="22" y="10"/>
                      <a:pt x="21" y="11"/>
                      <a:pt x="21" y="11"/>
                    </a:cubicBezTo>
                    <a:cubicBezTo>
                      <a:pt x="21" y="12"/>
                      <a:pt x="21" y="12"/>
                      <a:pt x="21" y="12"/>
                    </a:cubicBezTo>
                    <a:cubicBezTo>
                      <a:pt x="21" y="11"/>
                      <a:pt x="21" y="11"/>
                      <a:pt x="21" y="11"/>
                    </a:cubicBezTo>
                    <a:cubicBezTo>
                      <a:pt x="17" y="13"/>
                      <a:pt x="15" y="15"/>
                      <a:pt x="13" y="16"/>
                    </a:cubicBezTo>
                    <a:cubicBezTo>
                      <a:pt x="14" y="17"/>
                      <a:pt x="14" y="17"/>
                      <a:pt x="14" y="17"/>
                    </a:cubicBezTo>
                    <a:cubicBezTo>
                      <a:pt x="15" y="16"/>
                      <a:pt x="15" y="16"/>
                      <a:pt x="15" y="16"/>
                    </a:cubicBezTo>
                    <a:cubicBezTo>
                      <a:pt x="14" y="17"/>
                      <a:pt x="14" y="17"/>
                      <a:pt x="14" y="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4" name="Freeform 620">
                <a:extLst>
                  <a:ext uri="{FF2B5EF4-FFF2-40B4-BE49-F238E27FC236}">
                    <a16:creationId xmlns:a16="http://schemas.microsoft.com/office/drawing/2014/main" id="{FFD841B8-C23A-EC5D-A674-35C31F816F10}"/>
                  </a:ext>
                </a:extLst>
              </p:cNvPr>
              <p:cNvSpPr>
                <a:spLocks/>
              </p:cNvSpPr>
              <p:nvPr/>
            </p:nvSpPr>
            <p:spPr bwMode="auto">
              <a:xfrm>
                <a:off x="3911" y="1716"/>
                <a:ext cx="217" cy="219"/>
              </a:xfrm>
              <a:custGeom>
                <a:avLst/>
                <a:gdLst>
                  <a:gd name="T0" fmla="*/ 346 w 103"/>
                  <a:gd name="T1" fmla="*/ 970 h 98"/>
                  <a:gd name="T2" fmla="*/ 356 w 103"/>
                  <a:gd name="T3" fmla="*/ 885 h 98"/>
                  <a:gd name="T4" fmla="*/ 413 w 103"/>
                  <a:gd name="T5" fmla="*/ 668 h 98"/>
                  <a:gd name="T6" fmla="*/ 421 w 103"/>
                  <a:gd name="T7" fmla="*/ 623 h 98"/>
                  <a:gd name="T8" fmla="*/ 430 w 103"/>
                  <a:gd name="T9" fmla="*/ 615 h 98"/>
                  <a:gd name="T10" fmla="*/ 440 w 103"/>
                  <a:gd name="T11" fmla="*/ 590 h 98"/>
                  <a:gd name="T12" fmla="*/ 440 w 103"/>
                  <a:gd name="T13" fmla="*/ 579 h 98"/>
                  <a:gd name="T14" fmla="*/ 449 w 103"/>
                  <a:gd name="T15" fmla="*/ 559 h 98"/>
                  <a:gd name="T16" fmla="*/ 457 w 103"/>
                  <a:gd name="T17" fmla="*/ 550 h 98"/>
                  <a:gd name="T18" fmla="*/ 466 w 103"/>
                  <a:gd name="T19" fmla="*/ 534 h 98"/>
                  <a:gd name="T20" fmla="*/ 466 w 103"/>
                  <a:gd name="T21" fmla="*/ 514 h 98"/>
                  <a:gd name="T22" fmla="*/ 474 w 103"/>
                  <a:gd name="T23" fmla="*/ 514 h 98"/>
                  <a:gd name="T24" fmla="*/ 489 w 103"/>
                  <a:gd name="T25" fmla="*/ 489 h 98"/>
                  <a:gd name="T26" fmla="*/ 497 w 103"/>
                  <a:gd name="T27" fmla="*/ 480 h 98"/>
                  <a:gd name="T28" fmla="*/ 497 w 103"/>
                  <a:gd name="T29" fmla="*/ 469 h 98"/>
                  <a:gd name="T30" fmla="*/ 506 w 103"/>
                  <a:gd name="T31" fmla="*/ 469 h 98"/>
                  <a:gd name="T32" fmla="*/ 514 w 103"/>
                  <a:gd name="T33" fmla="*/ 460 h 98"/>
                  <a:gd name="T34" fmla="*/ 514 w 103"/>
                  <a:gd name="T35" fmla="*/ 445 h 98"/>
                  <a:gd name="T36" fmla="*/ 914 w 103"/>
                  <a:gd name="T37" fmla="*/ 380 h 98"/>
                  <a:gd name="T38" fmla="*/ 927 w 103"/>
                  <a:gd name="T39" fmla="*/ 210 h 98"/>
                  <a:gd name="T40" fmla="*/ 777 w 103"/>
                  <a:gd name="T41" fmla="*/ 210 h 98"/>
                  <a:gd name="T42" fmla="*/ 954 w 103"/>
                  <a:gd name="T43" fmla="*/ 154 h 98"/>
                  <a:gd name="T44" fmla="*/ 927 w 103"/>
                  <a:gd name="T45" fmla="*/ 9 h 98"/>
                  <a:gd name="T46" fmla="*/ 280 w 103"/>
                  <a:gd name="T47" fmla="*/ 9 h 98"/>
                  <a:gd name="T48" fmla="*/ 289 w 103"/>
                  <a:gd name="T49" fmla="*/ 20 h 98"/>
                  <a:gd name="T50" fmla="*/ 177 w 103"/>
                  <a:gd name="T51" fmla="*/ 9 h 98"/>
                  <a:gd name="T52" fmla="*/ 84 w 103"/>
                  <a:gd name="T53" fmla="*/ 235 h 98"/>
                  <a:gd name="T54" fmla="*/ 112 w 103"/>
                  <a:gd name="T55" fmla="*/ 380 h 98"/>
                  <a:gd name="T56" fmla="*/ 112 w 103"/>
                  <a:gd name="T57" fmla="*/ 469 h 98"/>
                  <a:gd name="T58" fmla="*/ 120 w 103"/>
                  <a:gd name="T59" fmla="*/ 460 h 98"/>
                  <a:gd name="T60" fmla="*/ 0 w 103"/>
                  <a:gd name="T61" fmla="*/ 1084 h 98"/>
                  <a:gd name="T62" fmla="*/ 93 w 103"/>
                  <a:gd name="T63" fmla="*/ 615 h 98"/>
                  <a:gd name="T64" fmla="*/ 120 w 103"/>
                  <a:gd name="T65" fmla="*/ 480 h 98"/>
                  <a:gd name="T66" fmla="*/ 120 w 103"/>
                  <a:gd name="T67" fmla="*/ 469 h 98"/>
                  <a:gd name="T68" fmla="*/ 112 w 103"/>
                  <a:gd name="T69" fmla="*/ 369 h 98"/>
                  <a:gd name="T70" fmla="*/ 101 w 103"/>
                  <a:gd name="T71" fmla="*/ 235 h 98"/>
                  <a:gd name="T72" fmla="*/ 177 w 103"/>
                  <a:gd name="T73" fmla="*/ 20 h 98"/>
                  <a:gd name="T74" fmla="*/ 272 w 103"/>
                  <a:gd name="T75" fmla="*/ 36 h 98"/>
                  <a:gd name="T76" fmla="*/ 289 w 103"/>
                  <a:gd name="T77" fmla="*/ 36 h 98"/>
                  <a:gd name="T78" fmla="*/ 413 w 103"/>
                  <a:gd name="T79" fmla="*/ 36 h 98"/>
                  <a:gd name="T80" fmla="*/ 927 w 103"/>
                  <a:gd name="T81" fmla="*/ 36 h 98"/>
                  <a:gd name="T82" fmla="*/ 927 w 103"/>
                  <a:gd name="T83" fmla="*/ 179 h 98"/>
                  <a:gd name="T84" fmla="*/ 767 w 103"/>
                  <a:gd name="T85" fmla="*/ 210 h 98"/>
                  <a:gd name="T86" fmla="*/ 927 w 103"/>
                  <a:gd name="T87" fmla="*/ 235 h 98"/>
                  <a:gd name="T88" fmla="*/ 938 w 103"/>
                  <a:gd name="T89" fmla="*/ 246 h 98"/>
                  <a:gd name="T90" fmla="*/ 914 w 103"/>
                  <a:gd name="T91" fmla="*/ 369 h 98"/>
                  <a:gd name="T92" fmla="*/ 506 w 103"/>
                  <a:gd name="T93" fmla="*/ 434 h 98"/>
                  <a:gd name="T94" fmla="*/ 497 w 103"/>
                  <a:gd name="T95" fmla="*/ 445 h 98"/>
                  <a:gd name="T96" fmla="*/ 489 w 103"/>
                  <a:gd name="T97" fmla="*/ 460 h 98"/>
                  <a:gd name="T98" fmla="*/ 474 w 103"/>
                  <a:gd name="T99" fmla="*/ 469 h 98"/>
                  <a:gd name="T100" fmla="*/ 466 w 103"/>
                  <a:gd name="T101" fmla="*/ 480 h 98"/>
                  <a:gd name="T102" fmla="*/ 457 w 103"/>
                  <a:gd name="T103" fmla="*/ 505 h 98"/>
                  <a:gd name="T104" fmla="*/ 449 w 103"/>
                  <a:gd name="T105" fmla="*/ 525 h 98"/>
                  <a:gd name="T106" fmla="*/ 440 w 103"/>
                  <a:gd name="T107" fmla="*/ 534 h 98"/>
                  <a:gd name="T108" fmla="*/ 430 w 103"/>
                  <a:gd name="T109" fmla="*/ 559 h 98"/>
                  <a:gd name="T110" fmla="*/ 421 w 103"/>
                  <a:gd name="T111" fmla="*/ 590 h 98"/>
                  <a:gd name="T112" fmla="*/ 413 w 103"/>
                  <a:gd name="T113" fmla="*/ 615 h 98"/>
                  <a:gd name="T114" fmla="*/ 405 w 103"/>
                  <a:gd name="T115" fmla="*/ 650 h 98"/>
                  <a:gd name="T116" fmla="*/ 405 w 103"/>
                  <a:gd name="T117" fmla="*/ 695 h 98"/>
                  <a:gd name="T118" fmla="*/ 346 w 103"/>
                  <a:gd name="T119" fmla="*/ 885 h 98"/>
                  <a:gd name="T120" fmla="*/ 329 w 103"/>
                  <a:gd name="T121" fmla="*/ 959 h 98"/>
                  <a:gd name="T122" fmla="*/ 329 w 103"/>
                  <a:gd name="T123" fmla="*/ 994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3" h="98">
                    <a:moveTo>
                      <a:pt x="39" y="94"/>
                    </a:moveTo>
                    <a:cubicBezTo>
                      <a:pt x="37" y="92"/>
                      <a:pt x="37" y="91"/>
                      <a:pt x="37" y="89"/>
                    </a:cubicBezTo>
                    <a:cubicBezTo>
                      <a:pt x="37" y="89"/>
                      <a:pt x="37" y="89"/>
                      <a:pt x="37" y="89"/>
                    </a:cubicBezTo>
                    <a:cubicBezTo>
                      <a:pt x="37" y="88"/>
                      <a:pt x="37" y="88"/>
                      <a:pt x="37" y="87"/>
                    </a:cubicBezTo>
                    <a:cubicBezTo>
                      <a:pt x="37" y="87"/>
                      <a:pt x="37" y="87"/>
                      <a:pt x="37" y="87"/>
                    </a:cubicBezTo>
                    <a:cubicBezTo>
                      <a:pt x="37" y="86"/>
                      <a:pt x="37" y="86"/>
                      <a:pt x="37" y="86"/>
                    </a:cubicBezTo>
                    <a:cubicBezTo>
                      <a:pt x="37" y="86"/>
                      <a:pt x="37" y="86"/>
                      <a:pt x="37" y="86"/>
                    </a:cubicBezTo>
                    <a:cubicBezTo>
                      <a:pt x="37" y="84"/>
                      <a:pt x="38" y="82"/>
                      <a:pt x="38" y="79"/>
                    </a:cubicBezTo>
                    <a:cubicBezTo>
                      <a:pt x="38" y="79"/>
                      <a:pt x="38" y="79"/>
                      <a:pt x="38" y="79"/>
                    </a:cubicBezTo>
                    <a:cubicBezTo>
                      <a:pt x="40" y="73"/>
                      <a:pt x="42" y="68"/>
                      <a:pt x="44" y="62"/>
                    </a:cubicBezTo>
                    <a:cubicBezTo>
                      <a:pt x="44" y="62"/>
                      <a:pt x="44" y="62"/>
                      <a:pt x="44" y="62"/>
                    </a:cubicBezTo>
                    <a:cubicBezTo>
                      <a:pt x="44" y="61"/>
                      <a:pt x="44" y="61"/>
                      <a:pt x="44" y="60"/>
                    </a:cubicBezTo>
                    <a:cubicBezTo>
                      <a:pt x="44" y="59"/>
                      <a:pt x="44" y="59"/>
                      <a:pt x="44" y="59"/>
                    </a:cubicBezTo>
                    <a:cubicBezTo>
                      <a:pt x="44" y="59"/>
                      <a:pt x="45" y="59"/>
                      <a:pt x="45" y="58"/>
                    </a:cubicBezTo>
                    <a:cubicBezTo>
                      <a:pt x="45" y="58"/>
                      <a:pt x="45" y="58"/>
                      <a:pt x="45" y="58"/>
                    </a:cubicBezTo>
                    <a:cubicBezTo>
                      <a:pt x="45" y="56"/>
                      <a:pt x="45" y="56"/>
                      <a:pt x="45" y="56"/>
                    </a:cubicBezTo>
                    <a:cubicBezTo>
                      <a:pt x="44" y="56"/>
                      <a:pt x="44" y="56"/>
                      <a:pt x="44" y="56"/>
                    </a:cubicBezTo>
                    <a:cubicBezTo>
                      <a:pt x="45" y="57"/>
                      <a:pt x="45" y="57"/>
                      <a:pt x="45" y="57"/>
                    </a:cubicBezTo>
                    <a:cubicBezTo>
                      <a:pt x="46" y="56"/>
                      <a:pt x="46" y="56"/>
                      <a:pt x="46" y="56"/>
                    </a:cubicBezTo>
                    <a:cubicBezTo>
                      <a:pt x="46" y="55"/>
                      <a:pt x="46" y="55"/>
                      <a:pt x="46" y="55"/>
                    </a:cubicBezTo>
                    <a:cubicBezTo>
                      <a:pt x="46" y="54"/>
                      <a:pt x="46" y="54"/>
                      <a:pt x="46" y="54"/>
                    </a:cubicBezTo>
                    <a:cubicBezTo>
                      <a:pt x="47" y="53"/>
                      <a:pt x="47" y="53"/>
                      <a:pt x="47" y="53"/>
                    </a:cubicBezTo>
                    <a:cubicBezTo>
                      <a:pt x="46" y="53"/>
                      <a:pt x="46" y="53"/>
                      <a:pt x="46" y="53"/>
                    </a:cubicBezTo>
                    <a:cubicBezTo>
                      <a:pt x="47" y="53"/>
                      <a:pt x="47" y="53"/>
                      <a:pt x="47" y="53"/>
                    </a:cubicBezTo>
                    <a:cubicBezTo>
                      <a:pt x="47" y="53"/>
                      <a:pt x="47" y="53"/>
                      <a:pt x="47" y="53"/>
                    </a:cubicBezTo>
                    <a:cubicBezTo>
                      <a:pt x="47" y="52"/>
                      <a:pt x="47" y="52"/>
                      <a:pt x="47" y="52"/>
                    </a:cubicBezTo>
                    <a:cubicBezTo>
                      <a:pt x="46" y="51"/>
                      <a:pt x="46" y="51"/>
                      <a:pt x="46" y="51"/>
                    </a:cubicBezTo>
                    <a:cubicBezTo>
                      <a:pt x="47" y="52"/>
                      <a:pt x="47" y="52"/>
                      <a:pt x="47" y="52"/>
                    </a:cubicBezTo>
                    <a:cubicBezTo>
                      <a:pt x="48" y="51"/>
                      <a:pt x="48" y="51"/>
                      <a:pt x="48" y="51"/>
                    </a:cubicBezTo>
                    <a:cubicBezTo>
                      <a:pt x="48" y="50"/>
                      <a:pt x="48" y="50"/>
                      <a:pt x="48" y="50"/>
                    </a:cubicBezTo>
                    <a:cubicBezTo>
                      <a:pt x="47" y="50"/>
                      <a:pt x="47" y="50"/>
                      <a:pt x="47" y="50"/>
                    </a:cubicBezTo>
                    <a:cubicBezTo>
                      <a:pt x="48" y="50"/>
                      <a:pt x="48" y="50"/>
                      <a:pt x="48" y="50"/>
                    </a:cubicBezTo>
                    <a:cubicBezTo>
                      <a:pt x="48" y="50"/>
                      <a:pt x="48" y="50"/>
                      <a:pt x="48" y="50"/>
                    </a:cubicBezTo>
                    <a:cubicBezTo>
                      <a:pt x="49" y="49"/>
                      <a:pt x="49" y="49"/>
                      <a:pt x="49" y="49"/>
                    </a:cubicBezTo>
                    <a:cubicBezTo>
                      <a:pt x="48" y="49"/>
                      <a:pt x="48" y="49"/>
                      <a:pt x="48" y="49"/>
                    </a:cubicBezTo>
                    <a:cubicBezTo>
                      <a:pt x="49" y="49"/>
                      <a:pt x="49" y="49"/>
                      <a:pt x="49" y="49"/>
                    </a:cubicBezTo>
                    <a:cubicBezTo>
                      <a:pt x="49" y="49"/>
                      <a:pt x="49" y="49"/>
                      <a:pt x="49" y="49"/>
                    </a:cubicBezTo>
                    <a:cubicBezTo>
                      <a:pt x="50" y="48"/>
                      <a:pt x="50" y="48"/>
                      <a:pt x="50" y="48"/>
                    </a:cubicBezTo>
                    <a:cubicBezTo>
                      <a:pt x="49" y="47"/>
                      <a:pt x="49" y="47"/>
                      <a:pt x="49" y="47"/>
                    </a:cubicBezTo>
                    <a:cubicBezTo>
                      <a:pt x="50" y="48"/>
                      <a:pt x="50" y="48"/>
                      <a:pt x="50" y="48"/>
                    </a:cubicBezTo>
                    <a:cubicBezTo>
                      <a:pt x="50" y="47"/>
                      <a:pt x="50" y="47"/>
                      <a:pt x="50" y="47"/>
                    </a:cubicBezTo>
                    <a:cubicBezTo>
                      <a:pt x="50" y="47"/>
                      <a:pt x="50" y="47"/>
                      <a:pt x="50" y="47"/>
                    </a:cubicBezTo>
                    <a:cubicBezTo>
                      <a:pt x="51" y="46"/>
                      <a:pt x="51" y="46"/>
                      <a:pt x="51" y="46"/>
                    </a:cubicBezTo>
                    <a:cubicBezTo>
                      <a:pt x="50" y="46"/>
                      <a:pt x="50" y="46"/>
                      <a:pt x="50" y="46"/>
                    </a:cubicBezTo>
                    <a:cubicBezTo>
                      <a:pt x="51" y="46"/>
                      <a:pt x="51" y="46"/>
                      <a:pt x="51" y="46"/>
                    </a:cubicBezTo>
                    <a:cubicBezTo>
                      <a:pt x="51" y="45"/>
                      <a:pt x="51" y="45"/>
                      <a:pt x="51" y="45"/>
                    </a:cubicBezTo>
                    <a:cubicBezTo>
                      <a:pt x="50" y="45"/>
                      <a:pt x="50" y="45"/>
                      <a:pt x="50" y="45"/>
                    </a:cubicBezTo>
                    <a:cubicBezTo>
                      <a:pt x="51" y="46"/>
                      <a:pt x="51" y="46"/>
                      <a:pt x="51" y="46"/>
                    </a:cubicBezTo>
                    <a:cubicBezTo>
                      <a:pt x="51" y="45"/>
                      <a:pt x="51" y="45"/>
                      <a:pt x="51" y="45"/>
                    </a:cubicBezTo>
                    <a:cubicBezTo>
                      <a:pt x="52" y="44"/>
                      <a:pt x="52" y="44"/>
                      <a:pt x="52" y="44"/>
                    </a:cubicBezTo>
                    <a:cubicBezTo>
                      <a:pt x="51" y="44"/>
                      <a:pt x="51" y="44"/>
                      <a:pt x="51" y="44"/>
                    </a:cubicBezTo>
                    <a:cubicBezTo>
                      <a:pt x="52" y="44"/>
                      <a:pt x="52" y="44"/>
                      <a:pt x="52" y="44"/>
                    </a:cubicBezTo>
                    <a:cubicBezTo>
                      <a:pt x="52" y="44"/>
                      <a:pt x="52" y="44"/>
                      <a:pt x="52" y="44"/>
                    </a:cubicBezTo>
                    <a:cubicBezTo>
                      <a:pt x="53" y="43"/>
                      <a:pt x="53" y="43"/>
                      <a:pt x="53" y="43"/>
                    </a:cubicBezTo>
                    <a:cubicBezTo>
                      <a:pt x="52" y="43"/>
                      <a:pt x="52" y="43"/>
                      <a:pt x="52" y="43"/>
                    </a:cubicBezTo>
                    <a:cubicBezTo>
                      <a:pt x="53" y="43"/>
                      <a:pt x="53" y="43"/>
                      <a:pt x="53" y="43"/>
                    </a:cubicBezTo>
                    <a:cubicBezTo>
                      <a:pt x="53" y="43"/>
                      <a:pt x="53" y="43"/>
                      <a:pt x="53" y="43"/>
                    </a:cubicBezTo>
                    <a:cubicBezTo>
                      <a:pt x="53" y="42"/>
                      <a:pt x="53" y="42"/>
                      <a:pt x="53" y="42"/>
                    </a:cubicBezTo>
                    <a:cubicBezTo>
                      <a:pt x="53" y="42"/>
                      <a:pt x="53" y="42"/>
                      <a:pt x="53" y="42"/>
                    </a:cubicBezTo>
                    <a:cubicBezTo>
                      <a:pt x="53" y="42"/>
                      <a:pt x="53" y="42"/>
                      <a:pt x="53" y="42"/>
                    </a:cubicBezTo>
                    <a:cubicBezTo>
                      <a:pt x="54" y="42"/>
                      <a:pt x="54" y="42"/>
                      <a:pt x="54" y="42"/>
                    </a:cubicBezTo>
                    <a:cubicBezTo>
                      <a:pt x="53" y="41"/>
                      <a:pt x="53" y="41"/>
                      <a:pt x="53" y="41"/>
                    </a:cubicBezTo>
                    <a:cubicBezTo>
                      <a:pt x="54" y="42"/>
                      <a:pt x="54" y="42"/>
                      <a:pt x="54" y="42"/>
                    </a:cubicBezTo>
                    <a:cubicBezTo>
                      <a:pt x="54" y="42"/>
                      <a:pt x="54" y="42"/>
                      <a:pt x="54" y="42"/>
                    </a:cubicBezTo>
                    <a:cubicBezTo>
                      <a:pt x="55" y="41"/>
                      <a:pt x="55" y="41"/>
                      <a:pt x="55" y="41"/>
                    </a:cubicBezTo>
                    <a:cubicBezTo>
                      <a:pt x="54" y="40"/>
                      <a:pt x="54" y="40"/>
                      <a:pt x="54" y="40"/>
                    </a:cubicBezTo>
                    <a:cubicBezTo>
                      <a:pt x="55" y="41"/>
                      <a:pt x="55" y="41"/>
                      <a:pt x="55" y="41"/>
                    </a:cubicBezTo>
                    <a:cubicBezTo>
                      <a:pt x="55" y="41"/>
                      <a:pt x="55" y="41"/>
                      <a:pt x="55" y="41"/>
                    </a:cubicBezTo>
                    <a:cubicBezTo>
                      <a:pt x="55" y="40"/>
                      <a:pt x="55" y="40"/>
                      <a:pt x="55" y="40"/>
                    </a:cubicBezTo>
                    <a:cubicBezTo>
                      <a:pt x="55" y="40"/>
                      <a:pt x="55" y="40"/>
                      <a:pt x="55" y="40"/>
                    </a:cubicBezTo>
                    <a:cubicBezTo>
                      <a:pt x="55" y="40"/>
                      <a:pt x="55" y="40"/>
                      <a:pt x="55" y="40"/>
                    </a:cubicBezTo>
                    <a:cubicBezTo>
                      <a:pt x="55" y="40"/>
                      <a:pt x="55" y="40"/>
                      <a:pt x="55" y="40"/>
                    </a:cubicBezTo>
                    <a:cubicBezTo>
                      <a:pt x="62" y="34"/>
                      <a:pt x="69" y="33"/>
                      <a:pt x="77" y="33"/>
                    </a:cubicBezTo>
                    <a:cubicBezTo>
                      <a:pt x="84" y="33"/>
                      <a:pt x="90" y="34"/>
                      <a:pt x="96" y="34"/>
                    </a:cubicBezTo>
                    <a:cubicBezTo>
                      <a:pt x="96" y="34"/>
                      <a:pt x="97" y="34"/>
                      <a:pt x="98" y="34"/>
                    </a:cubicBezTo>
                    <a:cubicBezTo>
                      <a:pt x="98" y="34"/>
                      <a:pt x="98" y="34"/>
                      <a:pt x="98" y="34"/>
                    </a:cubicBezTo>
                    <a:cubicBezTo>
                      <a:pt x="100" y="33"/>
                      <a:pt x="101" y="32"/>
                      <a:pt x="101" y="30"/>
                    </a:cubicBezTo>
                    <a:cubicBezTo>
                      <a:pt x="102" y="29"/>
                      <a:pt x="102" y="27"/>
                      <a:pt x="102" y="25"/>
                    </a:cubicBezTo>
                    <a:cubicBezTo>
                      <a:pt x="102" y="24"/>
                      <a:pt x="102" y="22"/>
                      <a:pt x="102" y="21"/>
                    </a:cubicBezTo>
                    <a:cubicBezTo>
                      <a:pt x="101" y="20"/>
                      <a:pt x="100" y="19"/>
                      <a:pt x="99" y="19"/>
                    </a:cubicBezTo>
                    <a:cubicBezTo>
                      <a:pt x="99" y="19"/>
                      <a:pt x="99" y="19"/>
                      <a:pt x="99" y="19"/>
                    </a:cubicBezTo>
                    <a:cubicBezTo>
                      <a:pt x="99" y="19"/>
                      <a:pt x="96" y="18"/>
                      <a:pt x="83" y="17"/>
                    </a:cubicBezTo>
                    <a:cubicBezTo>
                      <a:pt x="83" y="18"/>
                      <a:pt x="83" y="18"/>
                      <a:pt x="83" y="18"/>
                    </a:cubicBezTo>
                    <a:cubicBezTo>
                      <a:pt x="83" y="19"/>
                      <a:pt x="83" y="19"/>
                      <a:pt x="83" y="19"/>
                    </a:cubicBezTo>
                    <a:cubicBezTo>
                      <a:pt x="83" y="19"/>
                      <a:pt x="85" y="19"/>
                      <a:pt x="88" y="19"/>
                    </a:cubicBezTo>
                    <a:cubicBezTo>
                      <a:pt x="91" y="18"/>
                      <a:pt x="95" y="18"/>
                      <a:pt x="99" y="18"/>
                    </a:cubicBezTo>
                    <a:cubicBezTo>
                      <a:pt x="99" y="17"/>
                      <a:pt x="99" y="17"/>
                      <a:pt x="99" y="17"/>
                    </a:cubicBezTo>
                    <a:cubicBezTo>
                      <a:pt x="101" y="17"/>
                      <a:pt x="102" y="16"/>
                      <a:pt x="102" y="14"/>
                    </a:cubicBezTo>
                    <a:cubicBezTo>
                      <a:pt x="103" y="13"/>
                      <a:pt x="103" y="11"/>
                      <a:pt x="103" y="9"/>
                    </a:cubicBezTo>
                    <a:cubicBezTo>
                      <a:pt x="103" y="8"/>
                      <a:pt x="103" y="6"/>
                      <a:pt x="102" y="4"/>
                    </a:cubicBezTo>
                    <a:cubicBezTo>
                      <a:pt x="102" y="3"/>
                      <a:pt x="101" y="2"/>
                      <a:pt x="100" y="1"/>
                    </a:cubicBezTo>
                    <a:cubicBezTo>
                      <a:pt x="99" y="1"/>
                      <a:pt x="99" y="1"/>
                      <a:pt x="99" y="1"/>
                    </a:cubicBezTo>
                    <a:cubicBezTo>
                      <a:pt x="88" y="1"/>
                      <a:pt x="72" y="0"/>
                      <a:pt x="58" y="0"/>
                    </a:cubicBezTo>
                    <a:cubicBezTo>
                      <a:pt x="53" y="0"/>
                      <a:pt x="48" y="1"/>
                      <a:pt x="44" y="1"/>
                    </a:cubicBezTo>
                    <a:cubicBezTo>
                      <a:pt x="39" y="1"/>
                      <a:pt x="34" y="1"/>
                      <a:pt x="31" y="1"/>
                    </a:cubicBezTo>
                    <a:cubicBezTo>
                      <a:pt x="30" y="1"/>
                      <a:pt x="30" y="1"/>
                      <a:pt x="30" y="1"/>
                    </a:cubicBezTo>
                    <a:cubicBezTo>
                      <a:pt x="30" y="2"/>
                      <a:pt x="30" y="2"/>
                      <a:pt x="30" y="2"/>
                    </a:cubicBezTo>
                    <a:cubicBezTo>
                      <a:pt x="29" y="2"/>
                      <a:pt x="29" y="2"/>
                      <a:pt x="29" y="2"/>
                    </a:cubicBezTo>
                    <a:cubicBezTo>
                      <a:pt x="30" y="3"/>
                      <a:pt x="30" y="3"/>
                      <a:pt x="30" y="3"/>
                    </a:cubicBezTo>
                    <a:cubicBezTo>
                      <a:pt x="31" y="2"/>
                      <a:pt x="31" y="2"/>
                      <a:pt x="31" y="2"/>
                    </a:cubicBezTo>
                    <a:cubicBezTo>
                      <a:pt x="31" y="2"/>
                      <a:pt x="31" y="2"/>
                      <a:pt x="31" y="2"/>
                    </a:cubicBezTo>
                    <a:cubicBezTo>
                      <a:pt x="31" y="2"/>
                      <a:pt x="30" y="1"/>
                      <a:pt x="30" y="1"/>
                    </a:cubicBezTo>
                    <a:cubicBezTo>
                      <a:pt x="25" y="1"/>
                      <a:pt x="22" y="1"/>
                      <a:pt x="20" y="0"/>
                    </a:cubicBezTo>
                    <a:cubicBezTo>
                      <a:pt x="19" y="1"/>
                      <a:pt x="19" y="1"/>
                      <a:pt x="19" y="1"/>
                    </a:cubicBezTo>
                    <a:cubicBezTo>
                      <a:pt x="20" y="0"/>
                      <a:pt x="20" y="0"/>
                      <a:pt x="20" y="0"/>
                    </a:cubicBezTo>
                    <a:cubicBezTo>
                      <a:pt x="20" y="0"/>
                      <a:pt x="20" y="0"/>
                      <a:pt x="20" y="0"/>
                    </a:cubicBezTo>
                    <a:cubicBezTo>
                      <a:pt x="19" y="0"/>
                      <a:pt x="19" y="0"/>
                      <a:pt x="19" y="0"/>
                    </a:cubicBezTo>
                    <a:cubicBezTo>
                      <a:pt x="14" y="2"/>
                      <a:pt x="9" y="9"/>
                      <a:pt x="9" y="21"/>
                    </a:cubicBezTo>
                    <a:cubicBezTo>
                      <a:pt x="9" y="25"/>
                      <a:pt x="9" y="29"/>
                      <a:pt x="10" y="34"/>
                    </a:cubicBezTo>
                    <a:cubicBezTo>
                      <a:pt x="11" y="35"/>
                      <a:pt x="11" y="35"/>
                      <a:pt x="11" y="35"/>
                    </a:cubicBezTo>
                    <a:cubicBezTo>
                      <a:pt x="11" y="35"/>
                      <a:pt x="11" y="35"/>
                      <a:pt x="11" y="35"/>
                    </a:cubicBezTo>
                    <a:cubicBezTo>
                      <a:pt x="12" y="34"/>
                      <a:pt x="12" y="34"/>
                      <a:pt x="12" y="34"/>
                    </a:cubicBezTo>
                    <a:cubicBezTo>
                      <a:pt x="11" y="35"/>
                      <a:pt x="11" y="35"/>
                      <a:pt x="11" y="35"/>
                    </a:cubicBezTo>
                    <a:cubicBezTo>
                      <a:pt x="12" y="36"/>
                      <a:pt x="13" y="36"/>
                      <a:pt x="13" y="38"/>
                    </a:cubicBezTo>
                    <a:cubicBezTo>
                      <a:pt x="13" y="39"/>
                      <a:pt x="13" y="40"/>
                      <a:pt x="12" y="42"/>
                    </a:cubicBezTo>
                    <a:cubicBezTo>
                      <a:pt x="12" y="42"/>
                      <a:pt x="12" y="42"/>
                      <a:pt x="12" y="42"/>
                    </a:cubicBezTo>
                    <a:cubicBezTo>
                      <a:pt x="12" y="42"/>
                      <a:pt x="12" y="42"/>
                      <a:pt x="12" y="42"/>
                    </a:cubicBezTo>
                    <a:cubicBezTo>
                      <a:pt x="13" y="42"/>
                      <a:pt x="13" y="42"/>
                      <a:pt x="13" y="42"/>
                    </a:cubicBezTo>
                    <a:cubicBezTo>
                      <a:pt x="13" y="41"/>
                      <a:pt x="13" y="41"/>
                      <a:pt x="13" y="41"/>
                    </a:cubicBezTo>
                    <a:cubicBezTo>
                      <a:pt x="13" y="41"/>
                      <a:pt x="13" y="41"/>
                      <a:pt x="13" y="41"/>
                    </a:cubicBezTo>
                    <a:cubicBezTo>
                      <a:pt x="13" y="41"/>
                      <a:pt x="12" y="41"/>
                      <a:pt x="12" y="42"/>
                    </a:cubicBezTo>
                    <a:cubicBezTo>
                      <a:pt x="12" y="45"/>
                      <a:pt x="10" y="49"/>
                      <a:pt x="8" y="54"/>
                    </a:cubicBezTo>
                    <a:cubicBezTo>
                      <a:pt x="3" y="67"/>
                      <a:pt x="0" y="81"/>
                      <a:pt x="0" y="93"/>
                    </a:cubicBezTo>
                    <a:cubicBezTo>
                      <a:pt x="0" y="94"/>
                      <a:pt x="0" y="96"/>
                      <a:pt x="0" y="97"/>
                    </a:cubicBezTo>
                    <a:cubicBezTo>
                      <a:pt x="1" y="97"/>
                      <a:pt x="1" y="98"/>
                      <a:pt x="2" y="98"/>
                    </a:cubicBezTo>
                    <a:cubicBezTo>
                      <a:pt x="2" y="98"/>
                      <a:pt x="3" y="97"/>
                      <a:pt x="2" y="97"/>
                    </a:cubicBezTo>
                    <a:cubicBezTo>
                      <a:pt x="2" y="96"/>
                      <a:pt x="2" y="94"/>
                      <a:pt x="2" y="93"/>
                    </a:cubicBezTo>
                    <a:cubicBezTo>
                      <a:pt x="2" y="81"/>
                      <a:pt x="5" y="68"/>
                      <a:pt x="10" y="55"/>
                    </a:cubicBezTo>
                    <a:cubicBezTo>
                      <a:pt x="12" y="49"/>
                      <a:pt x="13" y="45"/>
                      <a:pt x="14" y="42"/>
                    </a:cubicBezTo>
                    <a:cubicBezTo>
                      <a:pt x="13" y="42"/>
                      <a:pt x="13" y="42"/>
                      <a:pt x="13" y="42"/>
                    </a:cubicBezTo>
                    <a:cubicBezTo>
                      <a:pt x="13" y="43"/>
                      <a:pt x="13" y="43"/>
                      <a:pt x="13" y="43"/>
                    </a:cubicBezTo>
                    <a:cubicBezTo>
                      <a:pt x="13" y="43"/>
                      <a:pt x="13" y="43"/>
                      <a:pt x="13" y="43"/>
                    </a:cubicBezTo>
                    <a:cubicBezTo>
                      <a:pt x="14" y="43"/>
                      <a:pt x="14" y="43"/>
                      <a:pt x="14" y="43"/>
                    </a:cubicBezTo>
                    <a:cubicBezTo>
                      <a:pt x="14" y="42"/>
                      <a:pt x="14" y="42"/>
                      <a:pt x="14" y="42"/>
                    </a:cubicBezTo>
                    <a:cubicBezTo>
                      <a:pt x="14" y="42"/>
                      <a:pt x="14" y="42"/>
                      <a:pt x="14" y="42"/>
                    </a:cubicBezTo>
                    <a:cubicBezTo>
                      <a:pt x="13" y="42"/>
                      <a:pt x="13" y="42"/>
                      <a:pt x="13" y="42"/>
                    </a:cubicBezTo>
                    <a:cubicBezTo>
                      <a:pt x="14" y="42"/>
                      <a:pt x="14" y="42"/>
                      <a:pt x="14" y="42"/>
                    </a:cubicBezTo>
                    <a:cubicBezTo>
                      <a:pt x="15" y="41"/>
                      <a:pt x="15" y="39"/>
                      <a:pt x="15" y="38"/>
                    </a:cubicBezTo>
                    <a:cubicBezTo>
                      <a:pt x="15" y="36"/>
                      <a:pt x="14" y="34"/>
                      <a:pt x="12" y="33"/>
                    </a:cubicBezTo>
                    <a:cubicBezTo>
                      <a:pt x="12" y="33"/>
                      <a:pt x="12" y="33"/>
                      <a:pt x="12" y="33"/>
                    </a:cubicBezTo>
                    <a:cubicBezTo>
                      <a:pt x="12" y="33"/>
                      <a:pt x="12" y="33"/>
                      <a:pt x="12" y="33"/>
                    </a:cubicBezTo>
                    <a:cubicBezTo>
                      <a:pt x="11" y="34"/>
                      <a:pt x="11" y="34"/>
                      <a:pt x="11" y="34"/>
                    </a:cubicBezTo>
                    <a:cubicBezTo>
                      <a:pt x="12" y="34"/>
                      <a:pt x="12" y="34"/>
                      <a:pt x="12" y="34"/>
                    </a:cubicBezTo>
                    <a:cubicBezTo>
                      <a:pt x="11" y="29"/>
                      <a:pt x="11" y="25"/>
                      <a:pt x="11" y="21"/>
                    </a:cubicBezTo>
                    <a:cubicBezTo>
                      <a:pt x="11" y="9"/>
                      <a:pt x="15" y="4"/>
                      <a:pt x="20" y="2"/>
                    </a:cubicBezTo>
                    <a:cubicBezTo>
                      <a:pt x="19" y="1"/>
                      <a:pt x="19" y="1"/>
                      <a:pt x="19" y="1"/>
                    </a:cubicBezTo>
                    <a:cubicBezTo>
                      <a:pt x="19" y="2"/>
                      <a:pt x="19" y="2"/>
                      <a:pt x="19" y="2"/>
                    </a:cubicBezTo>
                    <a:cubicBezTo>
                      <a:pt x="19" y="2"/>
                      <a:pt x="19" y="2"/>
                      <a:pt x="19" y="2"/>
                    </a:cubicBezTo>
                    <a:cubicBezTo>
                      <a:pt x="19" y="2"/>
                      <a:pt x="19" y="2"/>
                      <a:pt x="19" y="2"/>
                    </a:cubicBezTo>
                    <a:cubicBezTo>
                      <a:pt x="22" y="3"/>
                      <a:pt x="25" y="3"/>
                      <a:pt x="30" y="3"/>
                    </a:cubicBezTo>
                    <a:cubicBezTo>
                      <a:pt x="30" y="2"/>
                      <a:pt x="30" y="2"/>
                      <a:pt x="30" y="2"/>
                    </a:cubicBezTo>
                    <a:cubicBezTo>
                      <a:pt x="29" y="3"/>
                      <a:pt x="29" y="3"/>
                      <a:pt x="29" y="3"/>
                    </a:cubicBezTo>
                    <a:cubicBezTo>
                      <a:pt x="29" y="3"/>
                      <a:pt x="29" y="3"/>
                      <a:pt x="29" y="3"/>
                    </a:cubicBezTo>
                    <a:cubicBezTo>
                      <a:pt x="30" y="4"/>
                      <a:pt x="30" y="4"/>
                      <a:pt x="30" y="4"/>
                    </a:cubicBezTo>
                    <a:cubicBezTo>
                      <a:pt x="31" y="3"/>
                      <a:pt x="31" y="3"/>
                      <a:pt x="31" y="3"/>
                    </a:cubicBezTo>
                    <a:cubicBezTo>
                      <a:pt x="31" y="3"/>
                      <a:pt x="31" y="3"/>
                      <a:pt x="31" y="3"/>
                    </a:cubicBezTo>
                    <a:cubicBezTo>
                      <a:pt x="30" y="2"/>
                      <a:pt x="30" y="2"/>
                      <a:pt x="30" y="2"/>
                    </a:cubicBezTo>
                    <a:cubicBezTo>
                      <a:pt x="30" y="3"/>
                      <a:pt x="30" y="3"/>
                      <a:pt x="30" y="3"/>
                    </a:cubicBezTo>
                    <a:cubicBezTo>
                      <a:pt x="31" y="3"/>
                      <a:pt x="31" y="3"/>
                      <a:pt x="31" y="3"/>
                    </a:cubicBezTo>
                    <a:cubicBezTo>
                      <a:pt x="34" y="3"/>
                      <a:pt x="39" y="3"/>
                      <a:pt x="44" y="3"/>
                    </a:cubicBezTo>
                    <a:cubicBezTo>
                      <a:pt x="48" y="3"/>
                      <a:pt x="53" y="2"/>
                      <a:pt x="58" y="2"/>
                    </a:cubicBezTo>
                    <a:cubicBezTo>
                      <a:pt x="72" y="2"/>
                      <a:pt x="88" y="3"/>
                      <a:pt x="99" y="3"/>
                    </a:cubicBezTo>
                    <a:cubicBezTo>
                      <a:pt x="99" y="2"/>
                      <a:pt x="99" y="2"/>
                      <a:pt x="99" y="2"/>
                    </a:cubicBezTo>
                    <a:cubicBezTo>
                      <a:pt x="99" y="3"/>
                      <a:pt x="99" y="3"/>
                      <a:pt x="99" y="3"/>
                    </a:cubicBezTo>
                    <a:cubicBezTo>
                      <a:pt x="100" y="3"/>
                      <a:pt x="100" y="4"/>
                      <a:pt x="100" y="5"/>
                    </a:cubicBezTo>
                    <a:cubicBezTo>
                      <a:pt x="101" y="6"/>
                      <a:pt x="101" y="8"/>
                      <a:pt x="101" y="9"/>
                    </a:cubicBezTo>
                    <a:cubicBezTo>
                      <a:pt x="101" y="11"/>
                      <a:pt x="101" y="12"/>
                      <a:pt x="100" y="14"/>
                    </a:cubicBezTo>
                    <a:cubicBezTo>
                      <a:pt x="100" y="15"/>
                      <a:pt x="99" y="15"/>
                      <a:pt x="99" y="16"/>
                    </a:cubicBezTo>
                    <a:cubicBezTo>
                      <a:pt x="99" y="17"/>
                      <a:pt x="99" y="17"/>
                      <a:pt x="99" y="17"/>
                    </a:cubicBezTo>
                    <a:cubicBezTo>
                      <a:pt x="99" y="16"/>
                      <a:pt x="99" y="16"/>
                      <a:pt x="99" y="16"/>
                    </a:cubicBezTo>
                    <a:cubicBezTo>
                      <a:pt x="91" y="16"/>
                      <a:pt x="83" y="17"/>
                      <a:pt x="83" y="17"/>
                    </a:cubicBezTo>
                    <a:cubicBezTo>
                      <a:pt x="82" y="18"/>
                      <a:pt x="82" y="18"/>
                      <a:pt x="82" y="19"/>
                    </a:cubicBezTo>
                    <a:cubicBezTo>
                      <a:pt x="82" y="19"/>
                      <a:pt x="82" y="19"/>
                      <a:pt x="83" y="19"/>
                    </a:cubicBezTo>
                    <a:cubicBezTo>
                      <a:pt x="89" y="20"/>
                      <a:pt x="93" y="20"/>
                      <a:pt x="96" y="20"/>
                    </a:cubicBezTo>
                    <a:cubicBezTo>
                      <a:pt x="97" y="21"/>
                      <a:pt x="98" y="21"/>
                      <a:pt x="98" y="21"/>
                    </a:cubicBezTo>
                    <a:cubicBezTo>
                      <a:pt x="99" y="21"/>
                      <a:pt x="99" y="21"/>
                      <a:pt x="99" y="21"/>
                    </a:cubicBezTo>
                    <a:cubicBezTo>
                      <a:pt x="99" y="21"/>
                      <a:pt x="99" y="21"/>
                      <a:pt x="99" y="21"/>
                    </a:cubicBezTo>
                    <a:cubicBezTo>
                      <a:pt x="99" y="20"/>
                      <a:pt x="99" y="20"/>
                      <a:pt x="99" y="20"/>
                    </a:cubicBezTo>
                    <a:cubicBezTo>
                      <a:pt x="99" y="21"/>
                      <a:pt x="99" y="21"/>
                      <a:pt x="99" y="21"/>
                    </a:cubicBezTo>
                    <a:cubicBezTo>
                      <a:pt x="99" y="21"/>
                      <a:pt x="99" y="21"/>
                      <a:pt x="100" y="22"/>
                    </a:cubicBezTo>
                    <a:cubicBezTo>
                      <a:pt x="100" y="23"/>
                      <a:pt x="100" y="24"/>
                      <a:pt x="100" y="25"/>
                    </a:cubicBezTo>
                    <a:cubicBezTo>
                      <a:pt x="100" y="27"/>
                      <a:pt x="100" y="28"/>
                      <a:pt x="99" y="30"/>
                    </a:cubicBezTo>
                    <a:cubicBezTo>
                      <a:pt x="99" y="31"/>
                      <a:pt x="98" y="32"/>
                      <a:pt x="97" y="32"/>
                    </a:cubicBezTo>
                    <a:cubicBezTo>
                      <a:pt x="98" y="33"/>
                      <a:pt x="98" y="33"/>
                      <a:pt x="98" y="33"/>
                    </a:cubicBezTo>
                    <a:cubicBezTo>
                      <a:pt x="98" y="32"/>
                      <a:pt x="98" y="32"/>
                      <a:pt x="98" y="32"/>
                    </a:cubicBezTo>
                    <a:cubicBezTo>
                      <a:pt x="97" y="32"/>
                      <a:pt x="96" y="32"/>
                      <a:pt x="96" y="32"/>
                    </a:cubicBezTo>
                    <a:cubicBezTo>
                      <a:pt x="90" y="32"/>
                      <a:pt x="84" y="31"/>
                      <a:pt x="77" y="31"/>
                    </a:cubicBezTo>
                    <a:cubicBezTo>
                      <a:pt x="69" y="31"/>
                      <a:pt x="61" y="32"/>
                      <a:pt x="54" y="39"/>
                    </a:cubicBezTo>
                    <a:cubicBezTo>
                      <a:pt x="54" y="39"/>
                      <a:pt x="54" y="39"/>
                      <a:pt x="54" y="39"/>
                    </a:cubicBezTo>
                    <a:cubicBezTo>
                      <a:pt x="54" y="39"/>
                      <a:pt x="54" y="39"/>
                      <a:pt x="54" y="39"/>
                    </a:cubicBezTo>
                    <a:cubicBezTo>
                      <a:pt x="54" y="39"/>
                      <a:pt x="54" y="39"/>
                      <a:pt x="54" y="39"/>
                    </a:cubicBezTo>
                    <a:cubicBezTo>
                      <a:pt x="53" y="40"/>
                      <a:pt x="53" y="40"/>
                      <a:pt x="53" y="40"/>
                    </a:cubicBezTo>
                    <a:cubicBezTo>
                      <a:pt x="53" y="40"/>
                      <a:pt x="53" y="40"/>
                      <a:pt x="53" y="40"/>
                    </a:cubicBezTo>
                    <a:cubicBezTo>
                      <a:pt x="53" y="40"/>
                      <a:pt x="53" y="40"/>
                      <a:pt x="53" y="40"/>
                    </a:cubicBezTo>
                    <a:cubicBezTo>
                      <a:pt x="52" y="41"/>
                      <a:pt x="52" y="41"/>
                      <a:pt x="52" y="41"/>
                    </a:cubicBezTo>
                    <a:cubicBezTo>
                      <a:pt x="52" y="41"/>
                      <a:pt x="52" y="41"/>
                      <a:pt x="52" y="41"/>
                    </a:cubicBezTo>
                    <a:cubicBezTo>
                      <a:pt x="52" y="41"/>
                      <a:pt x="52" y="41"/>
                      <a:pt x="52" y="41"/>
                    </a:cubicBezTo>
                    <a:cubicBezTo>
                      <a:pt x="52" y="41"/>
                      <a:pt x="52" y="41"/>
                      <a:pt x="52" y="41"/>
                    </a:cubicBezTo>
                    <a:cubicBezTo>
                      <a:pt x="51" y="42"/>
                      <a:pt x="51" y="42"/>
                      <a:pt x="51" y="42"/>
                    </a:cubicBezTo>
                    <a:cubicBezTo>
                      <a:pt x="51" y="42"/>
                      <a:pt x="51" y="42"/>
                      <a:pt x="51" y="42"/>
                    </a:cubicBezTo>
                    <a:cubicBezTo>
                      <a:pt x="51" y="42"/>
                      <a:pt x="51" y="42"/>
                      <a:pt x="51" y="42"/>
                    </a:cubicBezTo>
                    <a:cubicBezTo>
                      <a:pt x="51" y="43"/>
                      <a:pt x="51" y="43"/>
                      <a:pt x="51" y="43"/>
                    </a:cubicBezTo>
                    <a:cubicBezTo>
                      <a:pt x="50" y="43"/>
                      <a:pt x="50" y="43"/>
                      <a:pt x="50" y="43"/>
                    </a:cubicBezTo>
                    <a:cubicBezTo>
                      <a:pt x="50" y="43"/>
                      <a:pt x="50" y="43"/>
                      <a:pt x="50" y="43"/>
                    </a:cubicBezTo>
                    <a:cubicBezTo>
                      <a:pt x="50" y="44"/>
                      <a:pt x="50" y="44"/>
                      <a:pt x="50" y="44"/>
                    </a:cubicBezTo>
                    <a:cubicBezTo>
                      <a:pt x="49" y="44"/>
                      <a:pt x="49" y="44"/>
                      <a:pt x="49" y="44"/>
                    </a:cubicBezTo>
                    <a:cubicBezTo>
                      <a:pt x="49" y="44"/>
                      <a:pt x="49" y="44"/>
                      <a:pt x="49" y="44"/>
                    </a:cubicBezTo>
                    <a:cubicBezTo>
                      <a:pt x="49" y="45"/>
                      <a:pt x="49" y="45"/>
                      <a:pt x="49" y="45"/>
                    </a:cubicBezTo>
                    <a:cubicBezTo>
                      <a:pt x="49" y="45"/>
                      <a:pt x="49" y="45"/>
                      <a:pt x="49" y="45"/>
                    </a:cubicBezTo>
                    <a:cubicBezTo>
                      <a:pt x="49" y="46"/>
                      <a:pt x="49" y="46"/>
                      <a:pt x="49" y="46"/>
                    </a:cubicBezTo>
                    <a:cubicBezTo>
                      <a:pt x="48" y="46"/>
                      <a:pt x="48" y="46"/>
                      <a:pt x="48" y="46"/>
                    </a:cubicBezTo>
                    <a:cubicBezTo>
                      <a:pt x="48" y="47"/>
                      <a:pt x="48" y="47"/>
                      <a:pt x="48" y="47"/>
                    </a:cubicBezTo>
                    <a:cubicBezTo>
                      <a:pt x="48" y="47"/>
                      <a:pt x="48" y="47"/>
                      <a:pt x="48" y="47"/>
                    </a:cubicBezTo>
                    <a:cubicBezTo>
                      <a:pt x="47" y="48"/>
                      <a:pt x="47" y="48"/>
                      <a:pt x="47" y="48"/>
                    </a:cubicBezTo>
                    <a:cubicBezTo>
                      <a:pt x="47" y="48"/>
                      <a:pt x="47" y="48"/>
                      <a:pt x="47" y="48"/>
                    </a:cubicBezTo>
                    <a:cubicBezTo>
                      <a:pt x="47" y="48"/>
                      <a:pt x="47" y="48"/>
                      <a:pt x="47" y="48"/>
                    </a:cubicBezTo>
                    <a:cubicBezTo>
                      <a:pt x="47" y="49"/>
                      <a:pt x="47" y="49"/>
                      <a:pt x="47" y="49"/>
                    </a:cubicBezTo>
                    <a:cubicBezTo>
                      <a:pt x="46" y="50"/>
                      <a:pt x="46" y="50"/>
                      <a:pt x="46" y="50"/>
                    </a:cubicBezTo>
                    <a:cubicBezTo>
                      <a:pt x="46" y="50"/>
                      <a:pt x="46" y="50"/>
                      <a:pt x="46" y="50"/>
                    </a:cubicBezTo>
                    <a:cubicBezTo>
                      <a:pt x="46" y="50"/>
                      <a:pt x="46" y="50"/>
                      <a:pt x="46" y="50"/>
                    </a:cubicBezTo>
                    <a:cubicBezTo>
                      <a:pt x="46" y="51"/>
                      <a:pt x="46" y="51"/>
                      <a:pt x="46" y="51"/>
                    </a:cubicBezTo>
                    <a:cubicBezTo>
                      <a:pt x="46" y="51"/>
                      <a:pt x="46" y="51"/>
                      <a:pt x="46" y="51"/>
                    </a:cubicBezTo>
                    <a:cubicBezTo>
                      <a:pt x="45" y="52"/>
                      <a:pt x="45" y="52"/>
                      <a:pt x="45" y="52"/>
                    </a:cubicBezTo>
                    <a:cubicBezTo>
                      <a:pt x="45" y="53"/>
                      <a:pt x="45" y="53"/>
                      <a:pt x="45" y="53"/>
                    </a:cubicBezTo>
                    <a:cubicBezTo>
                      <a:pt x="45" y="53"/>
                      <a:pt x="45" y="53"/>
                      <a:pt x="45" y="53"/>
                    </a:cubicBezTo>
                    <a:cubicBezTo>
                      <a:pt x="44" y="53"/>
                      <a:pt x="44" y="53"/>
                      <a:pt x="44" y="53"/>
                    </a:cubicBezTo>
                    <a:cubicBezTo>
                      <a:pt x="44" y="54"/>
                      <a:pt x="44" y="54"/>
                      <a:pt x="44" y="54"/>
                    </a:cubicBezTo>
                    <a:cubicBezTo>
                      <a:pt x="44" y="55"/>
                      <a:pt x="44" y="55"/>
                      <a:pt x="44" y="55"/>
                    </a:cubicBezTo>
                    <a:cubicBezTo>
                      <a:pt x="44" y="56"/>
                      <a:pt x="44" y="56"/>
                      <a:pt x="44" y="56"/>
                    </a:cubicBezTo>
                    <a:cubicBezTo>
                      <a:pt x="43" y="56"/>
                      <a:pt x="43" y="56"/>
                      <a:pt x="43" y="56"/>
                    </a:cubicBezTo>
                    <a:cubicBezTo>
                      <a:pt x="43" y="57"/>
                      <a:pt x="43" y="57"/>
                      <a:pt x="43" y="57"/>
                    </a:cubicBezTo>
                    <a:cubicBezTo>
                      <a:pt x="43" y="58"/>
                      <a:pt x="43" y="58"/>
                      <a:pt x="43" y="58"/>
                    </a:cubicBezTo>
                    <a:cubicBezTo>
                      <a:pt x="43" y="58"/>
                      <a:pt x="43" y="58"/>
                      <a:pt x="42" y="59"/>
                    </a:cubicBezTo>
                    <a:cubicBezTo>
                      <a:pt x="42" y="59"/>
                      <a:pt x="42" y="59"/>
                      <a:pt x="42" y="59"/>
                    </a:cubicBezTo>
                    <a:cubicBezTo>
                      <a:pt x="42" y="60"/>
                      <a:pt x="42" y="61"/>
                      <a:pt x="42" y="61"/>
                    </a:cubicBezTo>
                    <a:cubicBezTo>
                      <a:pt x="43" y="62"/>
                      <a:pt x="43" y="62"/>
                      <a:pt x="43" y="62"/>
                    </a:cubicBezTo>
                    <a:cubicBezTo>
                      <a:pt x="42" y="61"/>
                      <a:pt x="42" y="61"/>
                      <a:pt x="42" y="61"/>
                    </a:cubicBezTo>
                    <a:cubicBezTo>
                      <a:pt x="40" y="67"/>
                      <a:pt x="38" y="72"/>
                      <a:pt x="37" y="79"/>
                    </a:cubicBezTo>
                    <a:cubicBezTo>
                      <a:pt x="37" y="79"/>
                      <a:pt x="37" y="79"/>
                      <a:pt x="37" y="79"/>
                    </a:cubicBezTo>
                    <a:cubicBezTo>
                      <a:pt x="37" y="79"/>
                      <a:pt x="37" y="79"/>
                      <a:pt x="37" y="79"/>
                    </a:cubicBezTo>
                    <a:cubicBezTo>
                      <a:pt x="36" y="81"/>
                      <a:pt x="35" y="83"/>
                      <a:pt x="35" y="85"/>
                    </a:cubicBezTo>
                    <a:cubicBezTo>
                      <a:pt x="36" y="85"/>
                      <a:pt x="36" y="85"/>
                      <a:pt x="36" y="85"/>
                    </a:cubicBezTo>
                    <a:cubicBezTo>
                      <a:pt x="35" y="85"/>
                      <a:pt x="35" y="85"/>
                      <a:pt x="35" y="85"/>
                    </a:cubicBezTo>
                    <a:cubicBezTo>
                      <a:pt x="35" y="86"/>
                      <a:pt x="35" y="86"/>
                      <a:pt x="35" y="86"/>
                    </a:cubicBezTo>
                    <a:cubicBezTo>
                      <a:pt x="35" y="87"/>
                      <a:pt x="35" y="87"/>
                      <a:pt x="35" y="87"/>
                    </a:cubicBezTo>
                    <a:cubicBezTo>
                      <a:pt x="35" y="88"/>
                      <a:pt x="35" y="88"/>
                      <a:pt x="35" y="89"/>
                    </a:cubicBezTo>
                    <a:cubicBezTo>
                      <a:pt x="36" y="89"/>
                      <a:pt x="36" y="89"/>
                      <a:pt x="36" y="89"/>
                    </a:cubicBezTo>
                    <a:cubicBezTo>
                      <a:pt x="35" y="89"/>
                      <a:pt x="35" y="89"/>
                      <a:pt x="35" y="89"/>
                    </a:cubicBezTo>
                    <a:cubicBezTo>
                      <a:pt x="35" y="91"/>
                      <a:pt x="36" y="93"/>
                      <a:pt x="37" y="95"/>
                    </a:cubicBezTo>
                    <a:cubicBezTo>
                      <a:pt x="37" y="96"/>
                      <a:pt x="38" y="96"/>
                      <a:pt x="38" y="96"/>
                    </a:cubicBezTo>
                    <a:cubicBezTo>
                      <a:pt x="39" y="95"/>
                      <a:pt x="39" y="95"/>
                      <a:pt x="39" y="9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5" name="Freeform 621">
                <a:extLst>
                  <a:ext uri="{FF2B5EF4-FFF2-40B4-BE49-F238E27FC236}">
                    <a16:creationId xmlns:a16="http://schemas.microsoft.com/office/drawing/2014/main" id="{1FF057F7-55D8-90B4-8B41-058B826A7D68}"/>
                  </a:ext>
                </a:extLst>
              </p:cNvPr>
              <p:cNvSpPr>
                <a:spLocks/>
              </p:cNvSpPr>
              <p:nvPr/>
            </p:nvSpPr>
            <p:spPr bwMode="auto">
              <a:xfrm>
                <a:off x="4077" y="1944"/>
                <a:ext cx="15" cy="18"/>
              </a:xfrm>
              <a:custGeom>
                <a:avLst/>
                <a:gdLst>
                  <a:gd name="T0" fmla="*/ 51 w 7"/>
                  <a:gd name="T1" fmla="*/ 11 h 8"/>
                  <a:gd name="T2" fmla="*/ 41 w 7"/>
                  <a:gd name="T3" fmla="*/ 45 h 8"/>
                  <a:gd name="T4" fmla="*/ 9 w 7"/>
                  <a:gd name="T5" fmla="*/ 72 h 8"/>
                  <a:gd name="T6" fmla="*/ 0 w 7"/>
                  <a:gd name="T7" fmla="*/ 92 h 8"/>
                  <a:gd name="T8" fmla="*/ 19 w 7"/>
                  <a:gd name="T9" fmla="*/ 92 h 8"/>
                  <a:gd name="T10" fmla="*/ 60 w 7"/>
                  <a:gd name="T11" fmla="*/ 56 h 8"/>
                  <a:gd name="T12" fmla="*/ 69 w 7"/>
                  <a:gd name="T13" fmla="*/ 11 h 8"/>
                  <a:gd name="T14" fmla="*/ 60 w 7"/>
                  <a:gd name="T15" fmla="*/ 0 h 8"/>
                  <a:gd name="T16" fmla="*/ 51 w 7"/>
                  <a:gd name="T17" fmla="*/ 1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8">
                    <a:moveTo>
                      <a:pt x="5" y="1"/>
                    </a:moveTo>
                    <a:cubicBezTo>
                      <a:pt x="5" y="2"/>
                      <a:pt x="5" y="3"/>
                      <a:pt x="4" y="4"/>
                    </a:cubicBezTo>
                    <a:cubicBezTo>
                      <a:pt x="4" y="5"/>
                      <a:pt x="3" y="5"/>
                      <a:pt x="1" y="6"/>
                    </a:cubicBezTo>
                    <a:cubicBezTo>
                      <a:pt x="0" y="7"/>
                      <a:pt x="0" y="7"/>
                      <a:pt x="0" y="8"/>
                    </a:cubicBezTo>
                    <a:cubicBezTo>
                      <a:pt x="1" y="8"/>
                      <a:pt x="1" y="8"/>
                      <a:pt x="2" y="8"/>
                    </a:cubicBezTo>
                    <a:cubicBezTo>
                      <a:pt x="4" y="7"/>
                      <a:pt x="5" y="6"/>
                      <a:pt x="6" y="5"/>
                    </a:cubicBezTo>
                    <a:cubicBezTo>
                      <a:pt x="7" y="4"/>
                      <a:pt x="7" y="2"/>
                      <a:pt x="7" y="1"/>
                    </a:cubicBezTo>
                    <a:cubicBezTo>
                      <a:pt x="7" y="0"/>
                      <a:pt x="7" y="0"/>
                      <a:pt x="6" y="0"/>
                    </a:cubicBezTo>
                    <a:cubicBezTo>
                      <a:pt x="6" y="0"/>
                      <a:pt x="5" y="0"/>
                      <a:pt x="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6" name="Freeform 622">
                <a:extLst>
                  <a:ext uri="{FF2B5EF4-FFF2-40B4-BE49-F238E27FC236}">
                    <a16:creationId xmlns:a16="http://schemas.microsoft.com/office/drawing/2014/main" id="{CD4C6047-B125-05A0-33BC-4F3190A9713E}"/>
                  </a:ext>
                </a:extLst>
              </p:cNvPr>
              <p:cNvSpPr>
                <a:spLocks/>
              </p:cNvSpPr>
              <p:nvPr/>
            </p:nvSpPr>
            <p:spPr bwMode="auto">
              <a:xfrm>
                <a:off x="3834" y="2063"/>
                <a:ext cx="4" cy="27"/>
              </a:xfrm>
              <a:custGeom>
                <a:avLst/>
                <a:gdLst>
                  <a:gd name="T0" fmla="*/ 0 w 2"/>
                  <a:gd name="T1" fmla="*/ 11 h 12"/>
                  <a:gd name="T2" fmla="*/ 0 w 2"/>
                  <a:gd name="T3" fmla="*/ 25 h 12"/>
                  <a:gd name="T4" fmla="*/ 0 w 2"/>
                  <a:gd name="T5" fmla="*/ 72 h 12"/>
                  <a:gd name="T6" fmla="*/ 0 w 2"/>
                  <a:gd name="T7" fmla="*/ 126 h 12"/>
                  <a:gd name="T8" fmla="*/ 8 w 2"/>
                  <a:gd name="T9" fmla="*/ 137 h 12"/>
                  <a:gd name="T10" fmla="*/ 16 w 2"/>
                  <a:gd name="T11" fmla="*/ 117 h 12"/>
                  <a:gd name="T12" fmla="*/ 16 w 2"/>
                  <a:gd name="T13" fmla="*/ 72 h 12"/>
                  <a:gd name="T14" fmla="*/ 16 w 2"/>
                  <a:gd name="T15" fmla="*/ 25 h 12"/>
                  <a:gd name="T16" fmla="*/ 16 w 2"/>
                  <a:gd name="T17" fmla="*/ 11 h 12"/>
                  <a:gd name="T18" fmla="*/ 8 w 2"/>
                  <a:gd name="T19" fmla="*/ 0 h 12"/>
                  <a:gd name="T20" fmla="*/ 0 w 2"/>
                  <a:gd name="T21" fmla="*/ 11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2">
                    <a:moveTo>
                      <a:pt x="0" y="1"/>
                    </a:moveTo>
                    <a:cubicBezTo>
                      <a:pt x="0" y="2"/>
                      <a:pt x="0" y="2"/>
                      <a:pt x="0" y="2"/>
                    </a:cubicBezTo>
                    <a:cubicBezTo>
                      <a:pt x="0" y="3"/>
                      <a:pt x="0" y="4"/>
                      <a:pt x="0" y="6"/>
                    </a:cubicBezTo>
                    <a:cubicBezTo>
                      <a:pt x="0" y="7"/>
                      <a:pt x="0" y="9"/>
                      <a:pt x="0" y="11"/>
                    </a:cubicBezTo>
                    <a:cubicBezTo>
                      <a:pt x="0" y="11"/>
                      <a:pt x="1" y="12"/>
                      <a:pt x="1" y="12"/>
                    </a:cubicBezTo>
                    <a:cubicBezTo>
                      <a:pt x="2" y="12"/>
                      <a:pt x="2" y="11"/>
                      <a:pt x="2" y="10"/>
                    </a:cubicBezTo>
                    <a:cubicBezTo>
                      <a:pt x="2" y="9"/>
                      <a:pt x="2" y="7"/>
                      <a:pt x="2" y="6"/>
                    </a:cubicBezTo>
                    <a:cubicBezTo>
                      <a:pt x="2" y="4"/>
                      <a:pt x="2" y="4"/>
                      <a:pt x="2" y="2"/>
                    </a:cubicBezTo>
                    <a:cubicBezTo>
                      <a:pt x="2" y="2"/>
                      <a:pt x="2" y="1"/>
                      <a:pt x="2" y="1"/>
                    </a:cubicBezTo>
                    <a:cubicBezTo>
                      <a:pt x="2" y="0"/>
                      <a:pt x="1" y="0"/>
                      <a:pt x="1" y="0"/>
                    </a:cubicBezTo>
                    <a:cubicBezTo>
                      <a:pt x="0"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7" name="Freeform 623">
                <a:extLst>
                  <a:ext uri="{FF2B5EF4-FFF2-40B4-BE49-F238E27FC236}">
                    <a16:creationId xmlns:a16="http://schemas.microsoft.com/office/drawing/2014/main" id="{4FCDFF48-5531-A68C-7657-ECA64D78E1DB}"/>
                  </a:ext>
                </a:extLst>
              </p:cNvPr>
              <p:cNvSpPr>
                <a:spLocks/>
              </p:cNvSpPr>
              <p:nvPr/>
            </p:nvSpPr>
            <p:spPr bwMode="auto">
              <a:xfrm>
                <a:off x="3857" y="1951"/>
                <a:ext cx="12" cy="18"/>
              </a:xfrm>
              <a:custGeom>
                <a:avLst/>
                <a:gdLst>
                  <a:gd name="T0" fmla="*/ 0 w 6"/>
                  <a:gd name="T1" fmla="*/ 11 h 8"/>
                  <a:gd name="T2" fmla="*/ 16 w 6"/>
                  <a:gd name="T3" fmla="*/ 56 h 8"/>
                  <a:gd name="T4" fmla="*/ 32 w 6"/>
                  <a:gd name="T5" fmla="*/ 92 h 8"/>
                  <a:gd name="T6" fmla="*/ 48 w 6"/>
                  <a:gd name="T7" fmla="*/ 92 h 8"/>
                  <a:gd name="T8" fmla="*/ 48 w 6"/>
                  <a:gd name="T9" fmla="*/ 81 h 8"/>
                  <a:gd name="T10" fmla="*/ 24 w 6"/>
                  <a:gd name="T11" fmla="*/ 36 h 8"/>
                  <a:gd name="T12" fmla="*/ 16 w 6"/>
                  <a:gd name="T13" fmla="*/ 11 h 8"/>
                  <a:gd name="T14" fmla="*/ 8 w 6"/>
                  <a:gd name="T15" fmla="*/ 0 h 8"/>
                  <a:gd name="T16" fmla="*/ 0 w 6"/>
                  <a:gd name="T17" fmla="*/ 1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8">
                    <a:moveTo>
                      <a:pt x="0" y="1"/>
                    </a:moveTo>
                    <a:cubicBezTo>
                      <a:pt x="0" y="3"/>
                      <a:pt x="1" y="4"/>
                      <a:pt x="2" y="5"/>
                    </a:cubicBezTo>
                    <a:cubicBezTo>
                      <a:pt x="2" y="5"/>
                      <a:pt x="3" y="6"/>
                      <a:pt x="4" y="8"/>
                    </a:cubicBezTo>
                    <a:cubicBezTo>
                      <a:pt x="4" y="8"/>
                      <a:pt x="5" y="8"/>
                      <a:pt x="6" y="8"/>
                    </a:cubicBezTo>
                    <a:cubicBezTo>
                      <a:pt x="6" y="8"/>
                      <a:pt x="6" y="7"/>
                      <a:pt x="6" y="7"/>
                    </a:cubicBezTo>
                    <a:cubicBezTo>
                      <a:pt x="5" y="5"/>
                      <a:pt x="4" y="4"/>
                      <a:pt x="3" y="3"/>
                    </a:cubicBezTo>
                    <a:cubicBezTo>
                      <a:pt x="3" y="3"/>
                      <a:pt x="2" y="2"/>
                      <a:pt x="2" y="1"/>
                    </a:cubicBezTo>
                    <a:cubicBezTo>
                      <a:pt x="2" y="0"/>
                      <a:pt x="1" y="0"/>
                      <a:pt x="1" y="0"/>
                    </a:cubicBezTo>
                    <a:cubicBezTo>
                      <a:pt x="0"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8" name="Freeform 624">
                <a:extLst>
                  <a:ext uri="{FF2B5EF4-FFF2-40B4-BE49-F238E27FC236}">
                    <a16:creationId xmlns:a16="http://schemas.microsoft.com/office/drawing/2014/main" id="{1AD20387-4E23-1649-5A47-3EEB74391E9B}"/>
                  </a:ext>
                </a:extLst>
              </p:cNvPr>
              <p:cNvSpPr>
                <a:spLocks/>
              </p:cNvSpPr>
              <p:nvPr/>
            </p:nvSpPr>
            <p:spPr bwMode="auto">
              <a:xfrm>
                <a:off x="3783" y="1832"/>
                <a:ext cx="21" cy="13"/>
              </a:xfrm>
              <a:custGeom>
                <a:avLst/>
                <a:gdLst>
                  <a:gd name="T0" fmla="*/ 8 w 10"/>
                  <a:gd name="T1" fmla="*/ 61 h 6"/>
                  <a:gd name="T2" fmla="*/ 8 w 10"/>
                  <a:gd name="T3" fmla="*/ 61 h 6"/>
                  <a:gd name="T4" fmla="*/ 27 w 10"/>
                  <a:gd name="T5" fmla="*/ 52 h 6"/>
                  <a:gd name="T6" fmla="*/ 48 w 10"/>
                  <a:gd name="T7" fmla="*/ 43 h 6"/>
                  <a:gd name="T8" fmla="*/ 84 w 10"/>
                  <a:gd name="T9" fmla="*/ 20 h 6"/>
                  <a:gd name="T10" fmla="*/ 92 w 10"/>
                  <a:gd name="T11" fmla="*/ 9 h 6"/>
                  <a:gd name="T12" fmla="*/ 84 w 10"/>
                  <a:gd name="T13" fmla="*/ 0 h 6"/>
                  <a:gd name="T14" fmla="*/ 27 w 10"/>
                  <a:gd name="T15" fmla="*/ 33 h 6"/>
                  <a:gd name="T16" fmla="*/ 17 w 10"/>
                  <a:gd name="T17" fmla="*/ 43 h 6"/>
                  <a:gd name="T18" fmla="*/ 8 w 10"/>
                  <a:gd name="T19" fmla="*/ 43 h 6"/>
                  <a:gd name="T20" fmla="*/ 8 w 10"/>
                  <a:gd name="T21" fmla="*/ 43 h 6"/>
                  <a:gd name="T22" fmla="*/ 0 w 10"/>
                  <a:gd name="T23" fmla="*/ 52 h 6"/>
                  <a:gd name="T24" fmla="*/ 8 w 10"/>
                  <a:gd name="T25" fmla="*/ 61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
                    <a:moveTo>
                      <a:pt x="1" y="6"/>
                    </a:moveTo>
                    <a:cubicBezTo>
                      <a:pt x="1" y="6"/>
                      <a:pt x="1" y="6"/>
                      <a:pt x="1" y="6"/>
                    </a:cubicBezTo>
                    <a:cubicBezTo>
                      <a:pt x="2" y="6"/>
                      <a:pt x="3" y="5"/>
                      <a:pt x="3" y="5"/>
                    </a:cubicBezTo>
                    <a:cubicBezTo>
                      <a:pt x="4" y="5"/>
                      <a:pt x="4" y="4"/>
                      <a:pt x="5" y="4"/>
                    </a:cubicBezTo>
                    <a:cubicBezTo>
                      <a:pt x="6" y="3"/>
                      <a:pt x="7" y="3"/>
                      <a:pt x="9" y="2"/>
                    </a:cubicBezTo>
                    <a:cubicBezTo>
                      <a:pt x="10" y="2"/>
                      <a:pt x="10" y="2"/>
                      <a:pt x="10" y="1"/>
                    </a:cubicBezTo>
                    <a:cubicBezTo>
                      <a:pt x="10" y="1"/>
                      <a:pt x="9" y="0"/>
                      <a:pt x="9" y="0"/>
                    </a:cubicBezTo>
                    <a:cubicBezTo>
                      <a:pt x="6" y="1"/>
                      <a:pt x="4" y="2"/>
                      <a:pt x="3" y="3"/>
                    </a:cubicBezTo>
                    <a:cubicBezTo>
                      <a:pt x="3" y="3"/>
                      <a:pt x="2" y="3"/>
                      <a:pt x="2" y="4"/>
                    </a:cubicBezTo>
                    <a:cubicBezTo>
                      <a:pt x="1" y="4"/>
                      <a:pt x="1" y="4"/>
                      <a:pt x="1" y="4"/>
                    </a:cubicBezTo>
                    <a:cubicBezTo>
                      <a:pt x="1" y="4"/>
                      <a:pt x="1" y="4"/>
                      <a:pt x="1" y="4"/>
                    </a:cubicBezTo>
                    <a:cubicBezTo>
                      <a:pt x="1" y="4"/>
                      <a:pt x="0" y="4"/>
                      <a:pt x="0" y="5"/>
                    </a:cubicBezTo>
                    <a:cubicBezTo>
                      <a:pt x="0" y="5"/>
                      <a:pt x="0"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9" name="Freeform 625">
                <a:extLst>
                  <a:ext uri="{FF2B5EF4-FFF2-40B4-BE49-F238E27FC236}">
                    <a16:creationId xmlns:a16="http://schemas.microsoft.com/office/drawing/2014/main" id="{99E4CDEC-EB01-6C47-6BCD-C8C3DEB976D3}"/>
                  </a:ext>
                </a:extLst>
              </p:cNvPr>
              <p:cNvSpPr>
                <a:spLocks/>
              </p:cNvSpPr>
              <p:nvPr/>
            </p:nvSpPr>
            <p:spPr bwMode="auto">
              <a:xfrm>
                <a:off x="4012" y="1926"/>
                <a:ext cx="23" cy="29"/>
              </a:xfrm>
              <a:custGeom>
                <a:avLst/>
                <a:gdLst>
                  <a:gd name="T0" fmla="*/ 8 w 11"/>
                  <a:gd name="T1" fmla="*/ 20 h 13"/>
                  <a:gd name="T2" fmla="*/ 36 w 11"/>
                  <a:gd name="T3" fmla="*/ 65 h 13"/>
                  <a:gd name="T4" fmla="*/ 84 w 11"/>
                  <a:gd name="T5" fmla="*/ 134 h 13"/>
                  <a:gd name="T6" fmla="*/ 100 w 11"/>
                  <a:gd name="T7" fmla="*/ 134 h 13"/>
                  <a:gd name="T8" fmla="*/ 100 w 11"/>
                  <a:gd name="T9" fmla="*/ 125 h 13"/>
                  <a:gd name="T10" fmla="*/ 56 w 11"/>
                  <a:gd name="T11" fmla="*/ 56 h 13"/>
                  <a:gd name="T12" fmla="*/ 17 w 11"/>
                  <a:gd name="T13" fmla="*/ 0 h 13"/>
                  <a:gd name="T14" fmla="*/ 0 w 11"/>
                  <a:gd name="T15" fmla="*/ 0 h 13"/>
                  <a:gd name="T16" fmla="*/ 8 w 11"/>
                  <a:gd name="T17" fmla="*/ 2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3">
                    <a:moveTo>
                      <a:pt x="1" y="2"/>
                    </a:moveTo>
                    <a:cubicBezTo>
                      <a:pt x="2" y="3"/>
                      <a:pt x="3" y="4"/>
                      <a:pt x="4" y="6"/>
                    </a:cubicBezTo>
                    <a:cubicBezTo>
                      <a:pt x="6" y="8"/>
                      <a:pt x="7" y="10"/>
                      <a:pt x="9" y="12"/>
                    </a:cubicBezTo>
                    <a:cubicBezTo>
                      <a:pt x="10" y="13"/>
                      <a:pt x="10" y="13"/>
                      <a:pt x="11" y="12"/>
                    </a:cubicBezTo>
                    <a:cubicBezTo>
                      <a:pt x="11" y="12"/>
                      <a:pt x="11" y="11"/>
                      <a:pt x="11" y="11"/>
                    </a:cubicBezTo>
                    <a:cubicBezTo>
                      <a:pt x="9" y="9"/>
                      <a:pt x="7" y="7"/>
                      <a:pt x="6" y="5"/>
                    </a:cubicBezTo>
                    <a:cubicBezTo>
                      <a:pt x="5" y="3"/>
                      <a:pt x="3" y="1"/>
                      <a:pt x="2" y="0"/>
                    </a:cubicBezTo>
                    <a:cubicBezTo>
                      <a:pt x="1" y="0"/>
                      <a:pt x="1" y="0"/>
                      <a:pt x="0" y="0"/>
                    </a:cubicBezTo>
                    <a:cubicBezTo>
                      <a:pt x="0" y="1"/>
                      <a:pt x="0" y="1"/>
                      <a:pt x="1"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0" name="Freeform 626">
                <a:extLst>
                  <a:ext uri="{FF2B5EF4-FFF2-40B4-BE49-F238E27FC236}">
                    <a16:creationId xmlns:a16="http://schemas.microsoft.com/office/drawing/2014/main" id="{1072B764-7AB5-39C1-954E-155BD4145FDC}"/>
                  </a:ext>
                </a:extLst>
              </p:cNvPr>
              <p:cNvSpPr>
                <a:spLocks/>
              </p:cNvSpPr>
              <p:nvPr/>
            </p:nvSpPr>
            <p:spPr bwMode="auto">
              <a:xfrm>
                <a:off x="4071" y="1816"/>
                <a:ext cx="38" cy="14"/>
              </a:xfrm>
              <a:custGeom>
                <a:avLst/>
                <a:gdLst>
                  <a:gd name="T0" fmla="*/ 0 w 18"/>
                  <a:gd name="T1" fmla="*/ 28 h 6"/>
                  <a:gd name="T2" fmla="*/ 152 w 18"/>
                  <a:gd name="T3" fmla="*/ 77 h 6"/>
                  <a:gd name="T4" fmla="*/ 160 w 18"/>
                  <a:gd name="T5" fmla="*/ 65 h 6"/>
                  <a:gd name="T6" fmla="*/ 160 w 18"/>
                  <a:gd name="T7" fmla="*/ 49 h 6"/>
                  <a:gd name="T8" fmla="*/ 17 w 18"/>
                  <a:gd name="T9" fmla="*/ 0 h 6"/>
                  <a:gd name="T10" fmla="*/ 0 w 18"/>
                  <a:gd name="T11" fmla="*/ 0 h 6"/>
                  <a:gd name="T12" fmla="*/ 0 w 18"/>
                  <a:gd name="T13" fmla="*/ 2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
                    <a:moveTo>
                      <a:pt x="0" y="2"/>
                    </a:moveTo>
                    <a:cubicBezTo>
                      <a:pt x="4" y="5"/>
                      <a:pt x="10" y="5"/>
                      <a:pt x="16" y="6"/>
                    </a:cubicBezTo>
                    <a:cubicBezTo>
                      <a:pt x="17" y="6"/>
                      <a:pt x="17" y="6"/>
                      <a:pt x="17" y="5"/>
                    </a:cubicBezTo>
                    <a:cubicBezTo>
                      <a:pt x="18" y="5"/>
                      <a:pt x="17" y="4"/>
                      <a:pt x="17" y="4"/>
                    </a:cubicBezTo>
                    <a:cubicBezTo>
                      <a:pt x="10" y="3"/>
                      <a:pt x="4" y="2"/>
                      <a:pt x="2" y="0"/>
                    </a:cubicBezTo>
                    <a:cubicBezTo>
                      <a:pt x="1" y="0"/>
                      <a:pt x="1" y="0"/>
                      <a:pt x="0" y="0"/>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1" name="Freeform 627">
                <a:extLst>
                  <a:ext uri="{FF2B5EF4-FFF2-40B4-BE49-F238E27FC236}">
                    <a16:creationId xmlns:a16="http://schemas.microsoft.com/office/drawing/2014/main" id="{83EDFE02-407B-428D-C31E-983DAA070D9E}"/>
                  </a:ext>
                </a:extLst>
              </p:cNvPr>
              <p:cNvSpPr>
                <a:spLocks/>
              </p:cNvSpPr>
              <p:nvPr/>
            </p:nvSpPr>
            <p:spPr bwMode="auto">
              <a:xfrm>
                <a:off x="4096" y="1946"/>
                <a:ext cx="21" cy="11"/>
              </a:xfrm>
              <a:custGeom>
                <a:avLst/>
                <a:gdLst>
                  <a:gd name="T0" fmla="*/ 8 w 10"/>
                  <a:gd name="T1" fmla="*/ 9 h 5"/>
                  <a:gd name="T2" fmla="*/ 36 w 10"/>
                  <a:gd name="T3" fmla="*/ 44 h 5"/>
                  <a:gd name="T4" fmla="*/ 84 w 10"/>
                  <a:gd name="T5" fmla="*/ 53 h 5"/>
                  <a:gd name="T6" fmla="*/ 92 w 10"/>
                  <a:gd name="T7" fmla="*/ 44 h 5"/>
                  <a:gd name="T8" fmla="*/ 84 w 10"/>
                  <a:gd name="T9" fmla="*/ 33 h 5"/>
                  <a:gd name="T10" fmla="*/ 48 w 10"/>
                  <a:gd name="T11" fmla="*/ 20 h 5"/>
                  <a:gd name="T12" fmla="*/ 17 w 10"/>
                  <a:gd name="T13" fmla="*/ 0 h 5"/>
                  <a:gd name="T14" fmla="*/ 8 w 10"/>
                  <a:gd name="T15" fmla="*/ 0 h 5"/>
                  <a:gd name="T16" fmla="*/ 8 w 10"/>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
                    <a:moveTo>
                      <a:pt x="1" y="1"/>
                    </a:moveTo>
                    <a:cubicBezTo>
                      <a:pt x="2" y="3"/>
                      <a:pt x="3" y="4"/>
                      <a:pt x="4" y="4"/>
                    </a:cubicBezTo>
                    <a:cubicBezTo>
                      <a:pt x="6" y="4"/>
                      <a:pt x="7" y="4"/>
                      <a:pt x="9" y="5"/>
                    </a:cubicBezTo>
                    <a:cubicBezTo>
                      <a:pt x="10" y="5"/>
                      <a:pt x="10" y="4"/>
                      <a:pt x="10" y="4"/>
                    </a:cubicBezTo>
                    <a:cubicBezTo>
                      <a:pt x="10" y="3"/>
                      <a:pt x="10" y="3"/>
                      <a:pt x="9" y="3"/>
                    </a:cubicBezTo>
                    <a:cubicBezTo>
                      <a:pt x="7" y="2"/>
                      <a:pt x="6" y="2"/>
                      <a:pt x="5" y="2"/>
                    </a:cubicBezTo>
                    <a:cubicBezTo>
                      <a:pt x="4" y="2"/>
                      <a:pt x="3" y="1"/>
                      <a:pt x="2" y="0"/>
                    </a:cubicBezTo>
                    <a:cubicBezTo>
                      <a:pt x="2" y="0"/>
                      <a:pt x="1" y="0"/>
                      <a:pt x="1" y="0"/>
                    </a:cubicBezTo>
                    <a:cubicBezTo>
                      <a:pt x="0" y="0"/>
                      <a:pt x="0" y="1"/>
                      <a:pt x="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2" name="Freeform 628">
                <a:extLst>
                  <a:ext uri="{FF2B5EF4-FFF2-40B4-BE49-F238E27FC236}">
                    <a16:creationId xmlns:a16="http://schemas.microsoft.com/office/drawing/2014/main" id="{407291CC-0ACC-0300-2CD0-DD3186C1689D}"/>
                  </a:ext>
                </a:extLst>
              </p:cNvPr>
              <p:cNvSpPr>
                <a:spLocks/>
              </p:cNvSpPr>
              <p:nvPr/>
            </p:nvSpPr>
            <p:spPr bwMode="auto">
              <a:xfrm>
                <a:off x="4012" y="1924"/>
                <a:ext cx="17" cy="16"/>
              </a:xfrm>
              <a:custGeom>
                <a:avLst/>
                <a:gdLst>
                  <a:gd name="T0" fmla="*/ 19 w 8"/>
                  <a:gd name="T1" fmla="*/ 57 h 7"/>
                  <a:gd name="T2" fmla="*/ 28 w 8"/>
                  <a:gd name="T3" fmla="*/ 37 h 7"/>
                  <a:gd name="T4" fmla="*/ 60 w 8"/>
                  <a:gd name="T5" fmla="*/ 25 h 7"/>
                  <a:gd name="T6" fmla="*/ 60 w 8"/>
                  <a:gd name="T7" fmla="*/ 25 h 7"/>
                  <a:gd name="T8" fmla="*/ 60 w 8"/>
                  <a:gd name="T9" fmla="*/ 37 h 7"/>
                  <a:gd name="T10" fmla="*/ 60 w 8"/>
                  <a:gd name="T11" fmla="*/ 37 h 7"/>
                  <a:gd name="T12" fmla="*/ 28 w 8"/>
                  <a:gd name="T13" fmla="*/ 57 h 7"/>
                  <a:gd name="T14" fmla="*/ 19 w 8"/>
                  <a:gd name="T15" fmla="*/ 57 h 7"/>
                  <a:gd name="T16" fmla="*/ 19 w 8"/>
                  <a:gd name="T17" fmla="*/ 57 h 7"/>
                  <a:gd name="T18" fmla="*/ 19 w 8"/>
                  <a:gd name="T19" fmla="*/ 85 h 7"/>
                  <a:gd name="T20" fmla="*/ 19 w 8"/>
                  <a:gd name="T21" fmla="*/ 85 h 7"/>
                  <a:gd name="T22" fmla="*/ 19 w 8"/>
                  <a:gd name="T23" fmla="*/ 85 h 7"/>
                  <a:gd name="T24" fmla="*/ 19 w 8"/>
                  <a:gd name="T25" fmla="*/ 85 h 7"/>
                  <a:gd name="T26" fmla="*/ 19 w 8"/>
                  <a:gd name="T27" fmla="*/ 85 h 7"/>
                  <a:gd name="T28" fmla="*/ 19 w 8"/>
                  <a:gd name="T29" fmla="*/ 85 h 7"/>
                  <a:gd name="T30" fmla="*/ 19 w 8"/>
                  <a:gd name="T31" fmla="*/ 85 h 7"/>
                  <a:gd name="T32" fmla="*/ 28 w 8"/>
                  <a:gd name="T33" fmla="*/ 85 h 7"/>
                  <a:gd name="T34" fmla="*/ 60 w 8"/>
                  <a:gd name="T35" fmla="*/ 73 h 7"/>
                  <a:gd name="T36" fmla="*/ 77 w 8"/>
                  <a:gd name="T37" fmla="*/ 37 h 7"/>
                  <a:gd name="T38" fmla="*/ 77 w 8"/>
                  <a:gd name="T39" fmla="*/ 11 h 7"/>
                  <a:gd name="T40" fmla="*/ 60 w 8"/>
                  <a:gd name="T41" fmla="*/ 0 h 7"/>
                  <a:gd name="T42" fmla="*/ 19 w 8"/>
                  <a:gd name="T43" fmla="*/ 25 h 7"/>
                  <a:gd name="T44" fmla="*/ 0 w 8"/>
                  <a:gd name="T45" fmla="*/ 48 h 7"/>
                  <a:gd name="T46" fmla="*/ 19 w 8"/>
                  <a:gd name="T47" fmla="*/ 5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 h="7">
                    <a:moveTo>
                      <a:pt x="2" y="5"/>
                    </a:moveTo>
                    <a:cubicBezTo>
                      <a:pt x="2" y="5"/>
                      <a:pt x="3" y="4"/>
                      <a:pt x="3" y="3"/>
                    </a:cubicBezTo>
                    <a:cubicBezTo>
                      <a:pt x="4" y="3"/>
                      <a:pt x="5" y="2"/>
                      <a:pt x="6" y="2"/>
                    </a:cubicBezTo>
                    <a:cubicBezTo>
                      <a:pt x="6" y="2"/>
                      <a:pt x="6" y="2"/>
                      <a:pt x="6" y="2"/>
                    </a:cubicBezTo>
                    <a:cubicBezTo>
                      <a:pt x="6" y="3"/>
                      <a:pt x="6" y="3"/>
                      <a:pt x="6" y="3"/>
                    </a:cubicBezTo>
                    <a:cubicBezTo>
                      <a:pt x="6" y="3"/>
                      <a:pt x="6" y="3"/>
                      <a:pt x="6" y="3"/>
                    </a:cubicBezTo>
                    <a:cubicBezTo>
                      <a:pt x="5" y="4"/>
                      <a:pt x="4" y="4"/>
                      <a:pt x="3" y="5"/>
                    </a:cubicBezTo>
                    <a:cubicBezTo>
                      <a:pt x="3" y="5"/>
                      <a:pt x="2" y="5"/>
                      <a:pt x="2" y="5"/>
                    </a:cubicBezTo>
                    <a:cubicBezTo>
                      <a:pt x="2" y="5"/>
                      <a:pt x="2" y="5"/>
                      <a:pt x="2" y="5"/>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3" y="7"/>
                      <a:pt x="3" y="7"/>
                    </a:cubicBezTo>
                    <a:cubicBezTo>
                      <a:pt x="4" y="7"/>
                      <a:pt x="5" y="6"/>
                      <a:pt x="6" y="6"/>
                    </a:cubicBezTo>
                    <a:cubicBezTo>
                      <a:pt x="7" y="5"/>
                      <a:pt x="8" y="4"/>
                      <a:pt x="8" y="3"/>
                    </a:cubicBezTo>
                    <a:cubicBezTo>
                      <a:pt x="8" y="2"/>
                      <a:pt x="8" y="2"/>
                      <a:pt x="8" y="1"/>
                    </a:cubicBezTo>
                    <a:cubicBezTo>
                      <a:pt x="7" y="1"/>
                      <a:pt x="6" y="0"/>
                      <a:pt x="6" y="0"/>
                    </a:cubicBezTo>
                    <a:cubicBezTo>
                      <a:pt x="4" y="0"/>
                      <a:pt x="3" y="1"/>
                      <a:pt x="2" y="2"/>
                    </a:cubicBezTo>
                    <a:cubicBezTo>
                      <a:pt x="1" y="2"/>
                      <a:pt x="1" y="3"/>
                      <a:pt x="0" y="4"/>
                    </a:cubicBezTo>
                    <a:cubicBezTo>
                      <a:pt x="2" y="5"/>
                      <a:pt x="2" y="5"/>
                      <a:pt x="2" y="5"/>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3" name="Freeform 629">
                <a:extLst>
                  <a:ext uri="{FF2B5EF4-FFF2-40B4-BE49-F238E27FC236}">
                    <a16:creationId xmlns:a16="http://schemas.microsoft.com/office/drawing/2014/main" id="{4C3D2087-3C84-583A-36B2-A87E19547191}"/>
                  </a:ext>
                </a:extLst>
              </p:cNvPr>
              <p:cNvSpPr>
                <a:spLocks/>
              </p:cNvSpPr>
              <p:nvPr/>
            </p:nvSpPr>
            <p:spPr bwMode="auto">
              <a:xfrm>
                <a:off x="4077" y="1942"/>
                <a:ext cx="19" cy="15"/>
              </a:xfrm>
              <a:custGeom>
                <a:avLst/>
                <a:gdLst>
                  <a:gd name="T0" fmla="*/ 49 w 9"/>
                  <a:gd name="T1" fmla="*/ 41 h 7"/>
                  <a:gd name="T2" fmla="*/ 57 w 9"/>
                  <a:gd name="T3" fmla="*/ 41 h 7"/>
                  <a:gd name="T4" fmla="*/ 57 w 9"/>
                  <a:gd name="T5" fmla="*/ 41 h 7"/>
                  <a:gd name="T6" fmla="*/ 57 w 9"/>
                  <a:gd name="T7" fmla="*/ 41 h 7"/>
                  <a:gd name="T8" fmla="*/ 57 w 9"/>
                  <a:gd name="T9" fmla="*/ 41 h 7"/>
                  <a:gd name="T10" fmla="*/ 57 w 9"/>
                  <a:gd name="T11" fmla="*/ 41 h 7"/>
                  <a:gd name="T12" fmla="*/ 57 w 9"/>
                  <a:gd name="T13" fmla="*/ 41 h 7"/>
                  <a:gd name="T14" fmla="*/ 57 w 9"/>
                  <a:gd name="T15" fmla="*/ 41 h 7"/>
                  <a:gd name="T16" fmla="*/ 49 w 9"/>
                  <a:gd name="T17" fmla="*/ 41 h 7"/>
                  <a:gd name="T18" fmla="*/ 57 w 9"/>
                  <a:gd name="T19" fmla="*/ 41 h 7"/>
                  <a:gd name="T20" fmla="*/ 57 w 9"/>
                  <a:gd name="T21" fmla="*/ 41 h 7"/>
                  <a:gd name="T22" fmla="*/ 49 w 9"/>
                  <a:gd name="T23" fmla="*/ 41 h 7"/>
                  <a:gd name="T24" fmla="*/ 57 w 9"/>
                  <a:gd name="T25" fmla="*/ 41 h 7"/>
                  <a:gd name="T26" fmla="*/ 49 w 9"/>
                  <a:gd name="T27" fmla="*/ 41 h 7"/>
                  <a:gd name="T28" fmla="*/ 49 w 9"/>
                  <a:gd name="T29" fmla="*/ 41 h 7"/>
                  <a:gd name="T30" fmla="*/ 57 w 9"/>
                  <a:gd name="T31" fmla="*/ 41 h 7"/>
                  <a:gd name="T32" fmla="*/ 49 w 9"/>
                  <a:gd name="T33" fmla="*/ 41 h 7"/>
                  <a:gd name="T34" fmla="*/ 49 w 9"/>
                  <a:gd name="T35" fmla="*/ 41 h 7"/>
                  <a:gd name="T36" fmla="*/ 49 w 9"/>
                  <a:gd name="T37" fmla="*/ 41 h 7"/>
                  <a:gd name="T38" fmla="*/ 68 w 9"/>
                  <a:gd name="T39" fmla="*/ 51 h 7"/>
                  <a:gd name="T40" fmla="*/ 68 w 9"/>
                  <a:gd name="T41" fmla="*/ 28 h 7"/>
                  <a:gd name="T42" fmla="*/ 57 w 9"/>
                  <a:gd name="T43" fmla="*/ 28 h 7"/>
                  <a:gd name="T44" fmla="*/ 27 w 9"/>
                  <a:gd name="T45" fmla="*/ 19 h 7"/>
                  <a:gd name="T46" fmla="*/ 0 w 9"/>
                  <a:gd name="T47" fmla="*/ 51 h 7"/>
                  <a:gd name="T48" fmla="*/ 57 w 9"/>
                  <a:gd name="T49" fmla="*/ 69 h 7"/>
                  <a:gd name="T50" fmla="*/ 68 w 9"/>
                  <a:gd name="T51" fmla="*/ 69 h 7"/>
                  <a:gd name="T52" fmla="*/ 76 w 9"/>
                  <a:gd name="T53" fmla="*/ 69 h 7"/>
                  <a:gd name="T54" fmla="*/ 84 w 9"/>
                  <a:gd name="T55" fmla="*/ 60 h 7"/>
                  <a:gd name="T56" fmla="*/ 84 w 9"/>
                  <a:gd name="T57" fmla="*/ 41 h 7"/>
                  <a:gd name="T58" fmla="*/ 84 w 9"/>
                  <a:gd name="T59" fmla="*/ 9 h 7"/>
                  <a:gd name="T60" fmla="*/ 57 w 9"/>
                  <a:gd name="T61" fmla="*/ 0 h 7"/>
                  <a:gd name="T62" fmla="*/ 36 w 9"/>
                  <a:gd name="T63" fmla="*/ 9 h 7"/>
                  <a:gd name="T64" fmla="*/ 49 w 9"/>
                  <a:gd name="T65" fmla="*/ 41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7">
                    <a:moveTo>
                      <a:pt x="5"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6" y="4"/>
                      <a:pt x="6" y="4"/>
                      <a:pt x="6" y="4"/>
                    </a:cubicBezTo>
                    <a:cubicBezTo>
                      <a:pt x="6" y="4"/>
                      <a:pt x="6" y="4"/>
                      <a:pt x="6" y="4"/>
                    </a:cubicBezTo>
                    <a:cubicBezTo>
                      <a:pt x="5" y="4"/>
                      <a:pt x="5" y="4"/>
                      <a:pt x="5" y="4"/>
                    </a:cubicBezTo>
                    <a:cubicBezTo>
                      <a:pt x="6" y="4"/>
                      <a:pt x="6" y="4"/>
                      <a:pt x="6" y="4"/>
                    </a:cubicBezTo>
                    <a:cubicBezTo>
                      <a:pt x="5" y="4"/>
                      <a:pt x="5" y="4"/>
                      <a:pt x="5" y="4"/>
                    </a:cubicBezTo>
                    <a:cubicBezTo>
                      <a:pt x="5" y="4"/>
                      <a:pt x="5" y="4"/>
                      <a:pt x="5" y="4"/>
                    </a:cubicBezTo>
                    <a:cubicBezTo>
                      <a:pt x="6" y="4"/>
                      <a:pt x="6" y="4"/>
                      <a:pt x="6" y="4"/>
                    </a:cubicBezTo>
                    <a:cubicBezTo>
                      <a:pt x="5" y="4"/>
                      <a:pt x="5" y="4"/>
                      <a:pt x="5" y="4"/>
                    </a:cubicBezTo>
                    <a:cubicBezTo>
                      <a:pt x="5" y="4"/>
                      <a:pt x="5" y="4"/>
                      <a:pt x="5" y="4"/>
                    </a:cubicBezTo>
                    <a:cubicBezTo>
                      <a:pt x="5" y="4"/>
                      <a:pt x="5" y="4"/>
                      <a:pt x="5" y="4"/>
                    </a:cubicBezTo>
                    <a:cubicBezTo>
                      <a:pt x="7" y="5"/>
                      <a:pt x="7" y="5"/>
                      <a:pt x="7" y="5"/>
                    </a:cubicBezTo>
                    <a:cubicBezTo>
                      <a:pt x="7" y="3"/>
                      <a:pt x="7" y="3"/>
                      <a:pt x="7" y="3"/>
                    </a:cubicBezTo>
                    <a:cubicBezTo>
                      <a:pt x="6" y="3"/>
                      <a:pt x="6" y="3"/>
                      <a:pt x="6" y="3"/>
                    </a:cubicBezTo>
                    <a:cubicBezTo>
                      <a:pt x="5" y="3"/>
                      <a:pt x="4" y="3"/>
                      <a:pt x="3" y="2"/>
                    </a:cubicBezTo>
                    <a:cubicBezTo>
                      <a:pt x="0" y="5"/>
                      <a:pt x="0" y="5"/>
                      <a:pt x="0" y="5"/>
                    </a:cubicBezTo>
                    <a:cubicBezTo>
                      <a:pt x="2" y="6"/>
                      <a:pt x="4" y="7"/>
                      <a:pt x="6" y="7"/>
                    </a:cubicBezTo>
                    <a:cubicBezTo>
                      <a:pt x="7" y="7"/>
                      <a:pt x="7" y="7"/>
                      <a:pt x="7" y="7"/>
                    </a:cubicBezTo>
                    <a:cubicBezTo>
                      <a:pt x="8" y="7"/>
                      <a:pt x="8" y="7"/>
                      <a:pt x="8" y="7"/>
                    </a:cubicBezTo>
                    <a:cubicBezTo>
                      <a:pt x="9" y="6"/>
                      <a:pt x="9" y="6"/>
                      <a:pt x="9" y="6"/>
                    </a:cubicBezTo>
                    <a:cubicBezTo>
                      <a:pt x="9" y="5"/>
                      <a:pt x="9" y="5"/>
                      <a:pt x="9" y="4"/>
                    </a:cubicBezTo>
                    <a:cubicBezTo>
                      <a:pt x="9" y="3"/>
                      <a:pt x="9" y="2"/>
                      <a:pt x="9" y="1"/>
                    </a:cubicBezTo>
                    <a:cubicBezTo>
                      <a:pt x="8" y="1"/>
                      <a:pt x="7" y="0"/>
                      <a:pt x="6" y="0"/>
                    </a:cubicBezTo>
                    <a:cubicBezTo>
                      <a:pt x="5" y="0"/>
                      <a:pt x="4" y="0"/>
                      <a:pt x="4" y="1"/>
                    </a:cubicBezTo>
                    <a:cubicBezTo>
                      <a:pt x="5" y="4"/>
                      <a:pt x="5" y="4"/>
                      <a:pt x="5" y="4"/>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4" name="Freeform 630">
                <a:extLst>
                  <a:ext uri="{FF2B5EF4-FFF2-40B4-BE49-F238E27FC236}">
                    <a16:creationId xmlns:a16="http://schemas.microsoft.com/office/drawing/2014/main" id="{5BF99172-651A-7676-A54C-F88F5628A74A}"/>
                  </a:ext>
                </a:extLst>
              </p:cNvPr>
              <p:cNvSpPr>
                <a:spLocks/>
              </p:cNvSpPr>
              <p:nvPr/>
            </p:nvSpPr>
            <p:spPr bwMode="auto">
              <a:xfrm>
                <a:off x="4073" y="1814"/>
                <a:ext cx="11" cy="16"/>
              </a:xfrm>
              <a:custGeom>
                <a:avLst/>
                <a:gdLst>
                  <a:gd name="T0" fmla="*/ 9 w 5"/>
                  <a:gd name="T1" fmla="*/ 0 h 7"/>
                  <a:gd name="T2" fmla="*/ 0 w 5"/>
                  <a:gd name="T3" fmla="*/ 48 h 7"/>
                  <a:gd name="T4" fmla="*/ 9 w 5"/>
                  <a:gd name="T5" fmla="*/ 85 h 7"/>
                  <a:gd name="T6" fmla="*/ 9 w 5"/>
                  <a:gd name="T7" fmla="*/ 85 h 7"/>
                  <a:gd name="T8" fmla="*/ 20 w 5"/>
                  <a:gd name="T9" fmla="*/ 85 h 7"/>
                  <a:gd name="T10" fmla="*/ 44 w 5"/>
                  <a:gd name="T11" fmla="*/ 73 h 7"/>
                  <a:gd name="T12" fmla="*/ 53 w 5"/>
                  <a:gd name="T13" fmla="*/ 37 h 7"/>
                  <a:gd name="T14" fmla="*/ 53 w 5"/>
                  <a:gd name="T15" fmla="*/ 25 h 7"/>
                  <a:gd name="T16" fmla="*/ 33 w 5"/>
                  <a:gd name="T17" fmla="*/ 37 h 7"/>
                  <a:gd name="T18" fmla="*/ 33 w 5"/>
                  <a:gd name="T19" fmla="*/ 37 h 7"/>
                  <a:gd name="T20" fmla="*/ 33 w 5"/>
                  <a:gd name="T21" fmla="*/ 48 h 7"/>
                  <a:gd name="T22" fmla="*/ 9 w 5"/>
                  <a:gd name="T23" fmla="*/ 57 h 7"/>
                  <a:gd name="T24" fmla="*/ 20 w 5"/>
                  <a:gd name="T25" fmla="*/ 73 h 7"/>
                  <a:gd name="T26" fmla="*/ 20 w 5"/>
                  <a:gd name="T27" fmla="*/ 73 h 7"/>
                  <a:gd name="T28" fmla="*/ 20 w 5"/>
                  <a:gd name="T29" fmla="*/ 48 h 7"/>
                  <a:gd name="T30" fmla="*/ 33 w 5"/>
                  <a:gd name="T31" fmla="*/ 11 h 7"/>
                  <a:gd name="T32" fmla="*/ 9 w 5"/>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7">
                    <a:moveTo>
                      <a:pt x="1" y="0"/>
                    </a:moveTo>
                    <a:cubicBezTo>
                      <a:pt x="0" y="1"/>
                      <a:pt x="0" y="3"/>
                      <a:pt x="0" y="4"/>
                    </a:cubicBezTo>
                    <a:cubicBezTo>
                      <a:pt x="0" y="5"/>
                      <a:pt x="0" y="6"/>
                      <a:pt x="1" y="7"/>
                    </a:cubicBezTo>
                    <a:cubicBezTo>
                      <a:pt x="1" y="7"/>
                      <a:pt x="1" y="7"/>
                      <a:pt x="1" y="7"/>
                    </a:cubicBezTo>
                    <a:cubicBezTo>
                      <a:pt x="2" y="7"/>
                      <a:pt x="2" y="7"/>
                      <a:pt x="2" y="7"/>
                    </a:cubicBezTo>
                    <a:cubicBezTo>
                      <a:pt x="3" y="7"/>
                      <a:pt x="4" y="7"/>
                      <a:pt x="4" y="6"/>
                    </a:cubicBezTo>
                    <a:cubicBezTo>
                      <a:pt x="5" y="5"/>
                      <a:pt x="5" y="4"/>
                      <a:pt x="5" y="3"/>
                    </a:cubicBezTo>
                    <a:cubicBezTo>
                      <a:pt x="5" y="2"/>
                      <a:pt x="5" y="2"/>
                      <a:pt x="5" y="2"/>
                    </a:cubicBezTo>
                    <a:cubicBezTo>
                      <a:pt x="3" y="3"/>
                      <a:pt x="3" y="3"/>
                      <a:pt x="3" y="3"/>
                    </a:cubicBezTo>
                    <a:cubicBezTo>
                      <a:pt x="3" y="3"/>
                      <a:pt x="3" y="3"/>
                      <a:pt x="3" y="3"/>
                    </a:cubicBezTo>
                    <a:cubicBezTo>
                      <a:pt x="3" y="4"/>
                      <a:pt x="3" y="4"/>
                      <a:pt x="3" y="4"/>
                    </a:cubicBezTo>
                    <a:cubicBezTo>
                      <a:pt x="2" y="5"/>
                      <a:pt x="2" y="5"/>
                      <a:pt x="1" y="5"/>
                    </a:cubicBezTo>
                    <a:cubicBezTo>
                      <a:pt x="2" y="6"/>
                      <a:pt x="2" y="6"/>
                      <a:pt x="2" y="6"/>
                    </a:cubicBezTo>
                    <a:cubicBezTo>
                      <a:pt x="2" y="6"/>
                      <a:pt x="2" y="6"/>
                      <a:pt x="2" y="6"/>
                    </a:cubicBezTo>
                    <a:cubicBezTo>
                      <a:pt x="2" y="5"/>
                      <a:pt x="2" y="5"/>
                      <a:pt x="2" y="4"/>
                    </a:cubicBezTo>
                    <a:cubicBezTo>
                      <a:pt x="2" y="3"/>
                      <a:pt x="2" y="2"/>
                      <a:pt x="3" y="1"/>
                    </a:cubicBezTo>
                    <a:cubicBezTo>
                      <a:pt x="1" y="0"/>
                      <a:pt x="1" y="0"/>
                      <a:pt x="1" y="0"/>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5" name="Freeform 631">
                <a:extLst>
                  <a:ext uri="{FF2B5EF4-FFF2-40B4-BE49-F238E27FC236}">
                    <a16:creationId xmlns:a16="http://schemas.microsoft.com/office/drawing/2014/main" id="{C410DA95-73DE-C56E-4D92-3551A5425CB5}"/>
                  </a:ext>
                </a:extLst>
              </p:cNvPr>
              <p:cNvSpPr>
                <a:spLocks/>
              </p:cNvSpPr>
              <p:nvPr/>
            </p:nvSpPr>
            <p:spPr bwMode="auto">
              <a:xfrm>
                <a:off x="3852" y="1951"/>
                <a:ext cx="11" cy="20"/>
              </a:xfrm>
              <a:custGeom>
                <a:avLst/>
                <a:gdLst>
                  <a:gd name="T0" fmla="*/ 33 w 5"/>
                  <a:gd name="T1" fmla="*/ 9 h 9"/>
                  <a:gd name="T2" fmla="*/ 33 w 5"/>
                  <a:gd name="T3" fmla="*/ 9 h 9"/>
                  <a:gd name="T4" fmla="*/ 20 w 5"/>
                  <a:gd name="T5" fmla="*/ 44 h 9"/>
                  <a:gd name="T6" fmla="*/ 0 w 5"/>
                  <a:gd name="T7" fmla="*/ 80 h 9"/>
                  <a:gd name="T8" fmla="*/ 9 w 5"/>
                  <a:gd name="T9" fmla="*/ 98 h 9"/>
                  <a:gd name="T10" fmla="*/ 44 w 5"/>
                  <a:gd name="T11" fmla="*/ 64 h 9"/>
                  <a:gd name="T12" fmla="*/ 53 w 5"/>
                  <a:gd name="T13" fmla="*/ 9 h 9"/>
                  <a:gd name="T14" fmla="*/ 53 w 5"/>
                  <a:gd name="T15" fmla="*/ 0 h 9"/>
                  <a:gd name="T16" fmla="*/ 33 w 5"/>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9">
                    <a:moveTo>
                      <a:pt x="3" y="1"/>
                    </a:moveTo>
                    <a:cubicBezTo>
                      <a:pt x="3" y="1"/>
                      <a:pt x="3" y="1"/>
                      <a:pt x="3" y="1"/>
                    </a:cubicBezTo>
                    <a:cubicBezTo>
                      <a:pt x="3" y="3"/>
                      <a:pt x="3" y="4"/>
                      <a:pt x="2" y="4"/>
                    </a:cubicBezTo>
                    <a:cubicBezTo>
                      <a:pt x="2" y="5"/>
                      <a:pt x="1" y="6"/>
                      <a:pt x="0" y="7"/>
                    </a:cubicBezTo>
                    <a:cubicBezTo>
                      <a:pt x="1" y="9"/>
                      <a:pt x="1" y="9"/>
                      <a:pt x="1" y="9"/>
                    </a:cubicBezTo>
                    <a:cubicBezTo>
                      <a:pt x="2" y="8"/>
                      <a:pt x="3" y="7"/>
                      <a:pt x="4" y="6"/>
                    </a:cubicBezTo>
                    <a:cubicBezTo>
                      <a:pt x="5" y="4"/>
                      <a:pt x="5" y="3"/>
                      <a:pt x="5" y="1"/>
                    </a:cubicBezTo>
                    <a:cubicBezTo>
                      <a:pt x="5" y="0"/>
                      <a:pt x="5" y="0"/>
                      <a:pt x="5" y="0"/>
                    </a:cubicBezTo>
                    <a:cubicBezTo>
                      <a:pt x="3" y="1"/>
                      <a:pt x="3" y="1"/>
                      <a:pt x="3" y="1"/>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6" name="Freeform 632">
                <a:extLst>
                  <a:ext uri="{FF2B5EF4-FFF2-40B4-BE49-F238E27FC236}">
                    <a16:creationId xmlns:a16="http://schemas.microsoft.com/office/drawing/2014/main" id="{77AFFFC2-D1BB-7D75-BDCB-5AB1EA320610}"/>
                  </a:ext>
                </a:extLst>
              </p:cNvPr>
              <p:cNvSpPr>
                <a:spLocks/>
              </p:cNvSpPr>
              <p:nvPr/>
            </p:nvSpPr>
            <p:spPr bwMode="auto">
              <a:xfrm>
                <a:off x="3827" y="2065"/>
                <a:ext cx="13" cy="13"/>
              </a:xfrm>
              <a:custGeom>
                <a:avLst/>
                <a:gdLst>
                  <a:gd name="T0" fmla="*/ 33 w 6"/>
                  <a:gd name="T1" fmla="*/ 20 h 6"/>
                  <a:gd name="T2" fmla="*/ 33 w 6"/>
                  <a:gd name="T3" fmla="*/ 20 h 6"/>
                  <a:gd name="T4" fmla="*/ 43 w 6"/>
                  <a:gd name="T5" fmla="*/ 20 h 6"/>
                  <a:gd name="T6" fmla="*/ 43 w 6"/>
                  <a:gd name="T7" fmla="*/ 20 h 6"/>
                  <a:gd name="T8" fmla="*/ 43 w 6"/>
                  <a:gd name="T9" fmla="*/ 33 h 6"/>
                  <a:gd name="T10" fmla="*/ 43 w 6"/>
                  <a:gd name="T11" fmla="*/ 33 h 6"/>
                  <a:gd name="T12" fmla="*/ 0 w 6"/>
                  <a:gd name="T13" fmla="*/ 43 h 6"/>
                  <a:gd name="T14" fmla="*/ 0 w 6"/>
                  <a:gd name="T15" fmla="*/ 61 h 6"/>
                  <a:gd name="T16" fmla="*/ 33 w 6"/>
                  <a:gd name="T17" fmla="*/ 52 h 6"/>
                  <a:gd name="T18" fmla="*/ 52 w 6"/>
                  <a:gd name="T19" fmla="*/ 52 h 6"/>
                  <a:gd name="T20" fmla="*/ 61 w 6"/>
                  <a:gd name="T21" fmla="*/ 33 h 6"/>
                  <a:gd name="T22" fmla="*/ 61 w 6"/>
                  <a:gd name="T23" fmla="*/ 20 h 6"/>
                  <a:gd name="T24" fmla="*/ 52 w 6"/>
                  <a:gd name="T25" fmla="*/ 0 h 6"/>
                  <a:gd name="T26" fmla="*/ 33 w 6"/>
                  <a:gd name="T27" fmla="*/ 0 h 6"/>
                  <a:gd name="T28" fmla="*/ 20 w 6"/>
                  <a:gd name="T29" fmla="*/ 0 h 6"/>
                  <a:gd name="T30" fmla="*/ 33 w 6"/>
                  <a:gd name="T31" fmla="*/ 20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6">
                    <a:moveTo>
                      <a:pt x="3" y="2"/>
                    </a:moveTo>
                    <a:cubicBezTo>
                      <a:pt x="3" y="2"/>
                      <a:pt x="3" y="2"/>
                      <a:pt x="3" y="2"/>
                    </a:cubicBezTo>
                    <a:cubicBezTo>
                      <a:pt x="4" y="2"/>
                      <a:pt x="4" y="2"/>
                      <a:pt x="4" y="2"/>
                    </a:cubicBezTo>
                    <a:cubicBezTo>
                      <a:pt x="4" y="2"/>
                      <a:pt x="4" y="2"/>
                      <a:pt x="4" y="2"/>
                    </a:cubicBezTo>
                    <a:cubicBezTo>
                      <a:pt x="4" y="3"/>
                      <a:pt x="4" y="3"/>
                      <a:pt x="4" y="3"/>
                    </a:cubicBezTo>
                    <a:cubicBezTo>
                      <a:pt x="4" y="3"/>
                      <a:pt x="4" y="3"/>
                      <a:pt x="4" y="3"/>
                    </a:cubicBezTo>
                    <a:cubicBezTo>
                      <a:pt x="3" y="4"/>
                      <a:pt x="1" y="4"/>
                      <a:pt x="0" y="4"/>
                    </a:cubicBezTo>
                    <a:cubicBezTo>
                      <a:pt x="0" y="6"/>
                      <a:pt x="0" y="6"/>
                      <a:pt x="0" y="6"/>
                    </a:cubicBezTo>
                    <a:cubicBezTo>
                      <a:pt x="1" y="6"/>
                      <a:pt x="2" y="6"/>
                      <a:pt x="3" y="5"/>
                    </a:cubicBezTo>
                    <a:cubicBezTo>
                      <a:pt x="4" y="5"/>
                      <a:pt x="4" y="5"/>
                      <a:pt x="5" y="5"/>
                    </a:cubicBezTo>
                    <a:cubicBezTo>
                      <a:pt x="6" y="4"/>
                      <a:pt x="6" y="4"/>
                      <a:pt x="6" y="3"/>
                    </a:cubicBezTo>
                    <a:cubicBezTo>
                      <a:pt x="6" y="2"/>
                      <a:pt x="6" y="2"/>
                      <a:pt x="6" y="2"/>
                    </a:cubicBezTo>
                    <a:cubicBezTo>
                      <a:pt x="6" y="2"/>
                      <a:pt x="6" y="1"/>
                      <a:pt x="5" y="0"/>
                    </a:cubicBezTo>
                    <a:cubicBezTo>
                      <a:pt x="5" y="0"/>
                      <a:pt x="4" y="0"/>
                      <a:pt x="3" y="0"/>
                    </a:cubicBezTo>
                    <a:cubicBezTo>
                      <a:pt x="3" y="0"/>
                      <a:pt x="3" y="0"/>
                      <a:pt x="2" y="0"/>
                    </a:cubicBezTo>
                    <a:cubicBezTo>
                      <a:pt x="3" y="2"/>
                      <a:pt x="3" y="2"/>
                      <a:pt x="3" y="2"/>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7" name="Freeform 633">
                <a:extLst>
                  <a:ext uri="{FF2B5EF4-FFF2-40B4-BE49-F238E27FC236}">
                    <a16:creationId xmlns:a16="http://schemas.microsoft.com/office/drawing/2014/main" id="{66A78E42-E341-6CF0-D6AE-DFE196515E03}"/>
                  </a:ext>
                </a:extLst>
              </p:cNvPr>
              <p:cNvSpPr>
                <a:spLocks/>
              </p:cNvSpPr>
              <p:nvPr/>
            </p:nvSpPr>
            <p:spPr bwMode="auto">
              <a:xfrm>
                <a:off x="3813" y="2123"/>
                <a:ext cx="10" cy="20"/>
              </a:xfrm>
              <a:custGeom>
                <a:avLst/>
                <a:gdLst>
                  <a:gd name="T0" fmla="*/ 16 w 5"/>
                  <a:gd name="T1" fmla="*/ 53 h 9"/>
                  <a:gd name="T2" fmla="*/ 24 w 5"/>
                  <a:gd name="T3" fmla="*/ 36 h 9"/>
                  <a:gd name="T4" fmla="*/ 32 w 5"/>
                  <a:gd name="T5" fmla="*/ 20 h 9"/>
                  <a:gd name="T6" fmla="*/ 32 w 5"/>
                  <a:gd name="T7" fmla="*/ 9 h 9"/>
                  <a:gd name="T8" fmla="*/ 24 w 5"/>
                  <a:gd name="T9" fmla="*/ 20 h 9"/>
                  <a:gd name="T10" fmla="*/ 24 w 5"/>
                  <a:gd name="T11" fmla="*/ 36 h 9"/>
                  <a:gd name="T12" fmla="*/ 16 w 5"/>
                  <a:gd name="T13" fmla="*/ 64 h 9"/>
                  <a:gd name="T14" fmla="*/ 0 w 5"/>
                  <a:gd name="T15" fmla="*/ 89 h 9"/>
                  <a:gd name="T16" fmla="*/ 8 w 5"/>
                  <a:gd name="T17" fmla="*/ 98 h 9"/>
                  <a:gd name="T18" fmla="*/ 32 w 5"/>
                  <a:gd name="T19" fmla="*/ 80 h 9"/>
                  <a:gd name="T20" fmla="*/ 40 w 5"/>
                  <a:gd name="T21" fmla="*/ 36 h 9"/>
                  <a:gd name="T22" fmla="*/ 40 w 5"/>
                  <a:gd name="T23" fmla="*/ 9 h 9"/>
                  <a:gd name="T24" fmla="*/ 32 w 5"/>
                  <a:gd name="T25" fmla="*/ 0 h 9"/>
                  <a:gd name="T26" fmla="*/ 32 w 5"/>
                  <a:gd name="T27" fmla="*/ 0 h 9"/>
                  <a:gd name="T28" fmla="*/ 8 w 5"/>
                  <a:gd name="T29" fmla="*/ 20 h 9"/>
                  <a:gd name="T30" fmla="*/ 0 w 5"/>
                  <a:gd name="T31" fmla="*/ 44 h 9"/>
                  <a:gd name="T32" fmla="*/ 16 w 5"/>
                  <a:gd name="T33" fmla="*/ 5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9">
                    <a:moveTo>
                      <a:pt x="2" y="5"/>
                    </a:moveTo>
                    <a:cubicBezTo>
                      <a:pt x="2" y="4"/>
                      <a:pt x="2" y="4"/>
                      <a:pt x="3" y="3"/>
                    </a:cubicBezTo>
                    <a:cubicBezTo>
                      <a:pt x="3" y="3"/>
                      <a:pt x="3" y="2"/>
                      <a:pt x="4" y="2"/>
                    </a:cubicBezTo>
                    <a:cubicBezTo>
                      <a:pt x="4" y="1"/>
                      <a:pt x="4" y="1"/>
                      <a:pt x="4" y="1"/>
                    </a:cubicBezTo>
                    <a:cubicBezTo>
                      <a:pt x="3" y="2"/>
                      <a:pt x="3" y="2"/>
                      <a:pt x="3" y="2"/>
                    </a:cubicBezTo>
                    <a:cubicBezTo>
                      <a:pt x="3" y="2"/>
                      <a:pt x="3" y="3"/>
                      <a:pt x="3" y="3"/>
                    </a:cubicBezTo>
                    <a:cubicBezTo>
                      <a:pt x="3" y="4"/>
                      <a:pt x="3" y="5"/>
                      <a:pt x="2" y="6"/>
                    </a:cubicBezTo>
                    <a:cubicBezTo>
                      <a:pt x="1" y="6"/>
                      <a:pt x="1" y="7"/>
                      <a:pt x="0" y="8"/>
                    </a:cubicBezTo>
                    <a:cubicBezTo>
                      <a:pt x="1" y="9"/>
                      <a:pt x="1" y="9"/>
                      <a:pt x="1" y="9"/>
                    </a:cubicBezTo>
                    <a:cubicBezTo>
                      <a:pt x="2" y="9"/>
                      <a:pt x="3" y="8"/>
                      <a:pt x="4" y="7"/>
                    </a:cubicBezTo>
                    <a:cubicBezTo>
                      <a:pt x="4" y="6"/>
                      <a:pt x="5" y="5"/>
                      <a:pt x="5" y="3"/>
                    </a:cubicBezTo>
                    <a:cubicBezTo>
                      <a:pt x="5" y="2"/>
                      <a:pt x="5" y="2"/>
                      <a:pt x="5" y="1"/>
                    </a:cubicBezTo>
                    <a:cubicBezTo>
                      <a:pt x="4" y="0"/>
                      <a:pt x="4" y="0"/>
                      <a:pt x="4" y="0"/>
                    </a:cubicBezTo>
                    <a:cubicBezTo>
                      <a:pt x="4" y="0"/>
                      <a:pt x="4" y="0"/>
                      <a:pt x="4" y="0"/>
                    </a:cubicBezTo>
                    <a:cubicBezTo>
                      <a:pt x="2" y="1"/>
                      <a:pt x="2" y="1"/>
                      <a:pt x="1" y="2"/>
                    </a:cubicBezTo>
                    <a:cubicBezTo>
                      <a:pt x="0" y="3"/>
                      <a:pt x="0" y="3"/>
                      <a:pt x="0" y="4"/>
                    </a:cubicBezTo>
                    <a:cubicBezTo>
                      <a:pt x="2" y="5"/>
                      <a:pt x="2" y="5"/>
                      <a:pt x="2" y="5"/>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8" name="Freeform 634">
                <a:extLst>
                  <a:ext uri="{FF2B5EF4-FFF2-40B4-BE49-F238E27FC236}">
                    <a16:creationId xmlns:a16="http://schemas.microsoft.com/office/drawing/2014/main" id="{35BBDEB3-6068-D259-AB5D-10FFDA96CB31}"/>
                  </a:ext>
                </a:extLst>
              </p:cNvPr>
              <p:cNvSpPr>
                <a:spLocks/>
              </p:cNvSpPr>
              <p:nvPr/>
            </p:nvSpPr>
            <p:spPr bwMode="auto">
              <a:xfrm>
                <a:off x="4006" y="1940"/>
                <a:ext cx="208" cy="358"/>
              </a:xfrm>
              <a:custGeom>
                <a:avLst/>
                <a:gdLst>
                  <a:gd name="T0" fmla="*/ 910 w 99"/>
                  <a:gd name="T1" fmla="*/ 1311 h 160"/>
                  <a:gd name="T2" fmla="*/ 851 w 99"/>
                  <a:gd name="T3" fmla="*/ 1177 h 160"/>
                  <a:gd name="T4" fmla="*/ 658 w 99"/>
                  <a:gd name="T5" fmla="*/ 915 h 160"/>
                  <a:gd name="T6" fmla="*/ 557 w 99"/>
                  <a:gd name="T7" fmla="*/ 797 h 160"/>
                  <a:gd name="T8" fmla="*/ 548 w 99"/>
                  <a:gd name="T9" fmla="*/ 761 h 160"/>
                  <a:gd name="T10" fmla="*/ 160 w 99"/>
                  <a:gd name="T11" fmla="*/ 145 h 160"/>
                  <a:gd name="T12" fmla="*/ 160 w 99"/>
                  <a:gd name="T13" fmla="*/ 134 h 160"/>
                  <a:gd name="T14" fmla="*/ 548 w 99"/>
                  <a:gd name="T15" fmla="*/ 280 h 160"/>
                  <a:gd name="T16" fmla="*/ 641 w 99"/>
                  <a:gd name="T17" fmla="*/ 255 h 160"/>
                  <a:gd name="T18" fmla="*/ 725 w 99"/>
                  <a:gd name="T19" fmla="*/ 255 h 160"/>
                  <a:gd name="T20" fmla="*/ 742 w 99"/>
                  <a:gd name="T21" fmla="*/ 291 h 160"/>
                  <a:gd name="T22" fmla="*/ 733 w 99"/>
                  <a:gd name="T23" fmla="*/ 235 h 160"/>
                  <a:gd name="T24" fmla="*/ 613 w 99"/>
                  <a:gd name="T25" fmla="*/ 215 h 160"/>
                  <a:gd name="T26" fmla="*/ 557 w 99"/>
                  <a:gd name="T27" fmla="*/ 226 h 160"/>
                  <a:gd name="T28" fmla="*/ 244 w 99"/>
                  <a:gd name="T29" fmla="*/ 125 h 160"/>
                  <a:gd name="T30" fmla="*/ 120 w 99"/>
                  <a:gd name="T31" fmla="*/ 56 h 160"/>
                  <a:gd name="T32" fmla="*/ 17 w 99"/>
                  <a:gd name="T33" fmla="*/ 20 h 160"/>
                  <a:gd name="T34" fmla="*/ 0 w 99"/>
                  <a:gd name="T35" fmla="*/ 0 h 160"/>
                  <a:gd name="T36" fmla="*/ 120 w 99"/>
                  <a:gd name="T37" fmla="*/ 181 h 160"/>
                  <a:gd name="T38" fmla="*/ 529 w 99"/>
                  <a:gd name="T39" fmla="*/ 877 h 160"/>
                  <a:gd name="T40" fmla="*/ 529 w 99"/>
                  <a:gd name="T41" fmla="*/ 1112 h 160"/>
                  <a:gd name="T42" fmla="*/ 521 w 99"/>
                  <a:gd name="T43" fmla="*/ 1177 h 160"/>
                  <a:gd name="T44" fmla="*/ 498 w 99"/>
                  <a:gd name="T45" fmla="*/ 1266 h 160"/>
                  <a:gd name="T46" fmla="*/ 464 w 99"/>
                  <a:gd name="T47" fmla="*/ 1311 h 160"/>
                  <a:gd name="T48" fmla="*/ 473 w 99"/>
                  <a:gd name="T49" fmla="*/ 1448 h 160"/>
                  <a:gd name="T50" fmla="*/ 437 w 99"/>
                  <a:gd name="T51" fmla="*/ 1756 h 160"/>
                  <a:gd name="T52" fmla="*/ 389 w 99"/>
                  <a:gd name="T53" fmla="*/ 1756 h 160"/>
                  <a:gd name="T54" fmla="*/ 481 w 99"/>
                  <a:gd name="T55" fmla="*/ 1756 h 160"/>
                  <a:gd name="T56" fmla="*/ 513 w 99"/>
                  <a:gd name="T57" fmla="*/ 1421 h 160"/>
                  <a:gd name="T58" fmla="*/ 498 w 99"/>
                  <a:gd name="T59" fmla="*/ 1331 h 160"/>
                  <a:gd name="T60" fmla="*/ 521 w 99"/>
                  <a:gd name="T61" fmla="*/ 1311 h 160"/>
                  <a:gd name="T62" fmla="*/ 565 w 99"/>
                  <a:gd name="T63" fmla="*/ 1186 h 160"/>
                  <a:gd name="T64" fmla="*/ 565 w 99"/>
                  <a:gd name="T65" fmla="*/ 1141 h 160"/>
                  <a:gd name="T66" fmla="*/ 574 w 99"/>
                  <a:gd name="T67" fmla="*/ 1141 h 160"/>
                  <a:gd name="T68" fmla="*/ 622 w 99"/>
                  <a:gd name="T69" fmla="*/ 1186 h 160"/>
                  <a:gd name="T70" fmla="*/ 658 w 99"/>
                  <a:gd name="T71" fmla="*/ 1322 h 160"/>
                  <a:gd name="T72" fmla="*/ 658 w 99"/>
                  <a:gd name="T73" fmla="*/ 1322 h 160"/>
                  <a:gd name="T74" fmla="*/ 714 w 99"/>
                  <a:gd name="T75" fmla="*/ 1492 h 160"/>
                  <a:gd name="T76" fmla="*/ 733 w 99"/>
                  <a:gd name="T77" fmla="*/ 1501 h 160"/>
                  <a:gd name="T78" fmla="*/ 807 w 99"/>
                  <a:gd name="T79" fmla="*/ 1566 h 160"/>
                  <a:gd name="T80" fmla="*/ 790 w 99"/>
                  <a:gd name="T81" fmla="*/ 1638 h 160"/>
                  <a:gd name="T82" fmla="*/ 826 w 99"/>
                  <a:gd name="T83" fmla="*/ 1593 h 160"/>
                  <a:gd name="T84" fmla="*/ 750 w 99"/>
                  <a:gd name="T85" fmla="*/ 1457 h 160"/>
                  <a:gd name="T86" fmla="*/ 733 w 99"/>
                  <a:gd name="T87" fmla="*/ 1457 h 160"/>
                  <a:gd name="T88" fmla="*/ 698 w 99"/>
                  <a:gd name="T89" fmla="*/ 1331 h 160"/>
                  <a:gd name="T90" fmla="*/ 658 w 99"/>
                  <a:gd name="T91" fmla="*/ 1177 h 160"/>
                  <a:gd name="T92" fmla="*/ 592 w 99"/>
                  <a:gd name="T93" fmla="*/ 1096 h 160"/>
                  <a:gd name="T94" fmla="*/ 582 w 99"/>
                  <a:gd name="T95" fmla="*/ 1076 h 160"/>
                  <a:gd name="T96" fmla="*/ 574 w 99"/>
                  <a:gd name="T97" fmla="*/ 906 h 160"/>
                  <a:gd name="T98" fmla="*/ 592 w 99"/>
                  <a:gd name="T99" fmla="*/ 906 h 160"/>
                  <a:gd name="T100" fmla="*/ 630 w 99"/>
                  <a:gd name="T101" fmla="*/ 951 h 160"/>
                  <a:gd name="T102" fmla="*/ 817 w 99"/>
                  <a:gd name="T103" fmla="*/ 1197 h 160"/>
                  <a:gd name="T104" fmla="*/ 891 w 99"/>
                  <a:gd name="T105" fmla="*/ 1331 h 160"/>
                  <a:gd name="T106" fmla="*/ 882 w 99"/>
                  <a:gd name="T107" fmla="*/ 1432 h 160"/>
                  <a:gd name="T108" fmla="*/ 901 w 99"/>
                  <a:gd name="T109" fmla="*/ 1403 h 160"/>
                  <a:gd name="T110" fmla="*/ 910 w 99"/>
                  <a:gd name="T111" fmla="*/ 1311 h 1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160">
                    <a:moveTo>
                      <a:pt x="98" y="117"/>
                    </a:moveTo>
                    <a:cubicBezTo>
                      <a:pt x="97" y="113"/>
                      <a:pt x="93" y="108"/>
                      <a:pt x="92" y="105"/>
                    </a:cubicBezTo>
                    <a:cubicBezTo>
                      <a:pt x="89" y="98"/>
                      <a:pt x="79" y="89"/>
                      <a:pt x="71" y="82"/>
                    </a:cubicBezTo>
                    <a:cubicBezTo>
                      <a:pt x="66" y="78"/>
                      <a:pt x="61" y="73"/>
                      <a:pt x="60" y="71"/>
                    </a:cubicBezTo>
                    <a:cubicBezTo>
                      <a:pt x="59" y="68"/>
                      <a:pt x="59" y="68"/>
                      <a:pt x="59" y="68"/>
                    </a:cubicBezTo>
                    <a:cubicBezTo>
                      <a:pt x="55" y="57"/>
                      <a:pt x="19" y="17"/>
                      <a:pt x="17" y="13"/>
                    </a:cubicBezTo>
                    <a:cubicBezTo>
                      <a:pt x="17" y="12"/>
                      <a:pt x="17" y="12"/>
                      <a:pt x="17" y="12"/>
                    </a:cubicBezTo>
                    <a:cubicBezTo>
                      <a:pt x="24" y="15"/>
                      <a:pt x="50" y="25"/>
                      <a:pt x="59" y="25"/>
                    </a:cubicBezTo>
                    <a:cubicBezTo>
                      <a:pt x="63" y="24"/>
                      <a:pt x="66" y="23"/>
                      <a:pt x="69" y="23"/>
                    </a:cubicBezTo>
                    <a:cubicBezTo>
                      <a:pt x="74" y="21"/>
                      <a:pt x="77" y="22"/>
                      <a:pt x="78" y="23"/>
                    </a:cubicBezTo>
                    <a:cubicBezTo>
                      <a:pt x="78" y="24"/>
                      <a:pt x="80" y="26"/>
                      <a:pt x="80" y="26"/>
                    </a:cubicBezTo>
                    <a:cubicBezTo>
                      <a:pt x="80" y="26"/>
                      <a:pt x="79" y="22"/>
                      <a:pt x="79" y="21"/>
                    </a:cubicBezTo>
                    <a:cubicBezTo>
                      <a:pt x="76" y="15"/>
                      <a:pt x="72" y="17"/>
                      <a:pt x="66" y="19"/>
                    </a:cubicBezTo>
                    <a:cubicBezTo>
                      <a:pt x="64" y="19"/>
                      <a:pt x="63" y="20"/>
                      <a:pt x="60" y="20"/>
                    </a:cubicBezTo>
                    <a:cubicBezTo>
                      <a:pt x="55" y="21"/>
                      <a:pt x="39" y="16"/>
                      <a:pt x="26" y="11"/>
                    </a:cubicBezTo>
                    <a:cubicBezTo>
                      <a:pt x="22" y="10"/>
                      <a:pt x="18" y="8"/>
                      <a:pt x="13" y="5"/>
                    </a:cubicBezTo>
                    <a:cubicBezTo>
                      <a:pt x="8" y="3"/>
                      <a:pt x="5" y="2"/>
                      <a:pt x="2" y="2"/>
                    </a:cubicBezTo>
                    <a:cubicBezTo>
                      <a:pt x="1" y="1"/>
                      <a:pt x="1" y="1"/>
                      <a:pt x="0" y="0"/>
                    </a:cubicBezTo>
                    <a:cubicBezTo>
                      <a:pt x="4" y="4"/>
                      <a:pt x="9" y="9"/>
                      <a:pt x="13" y="16"/>
                    </a:cubicBezTo>
                    <a:cubicBezTo>
                      <a:pt x="25" y="34"/>
                      <a:pt x="54" y="57"/>
                      <a:pt x="57" y="78"/>
                    </a:cubicBezTo>
                    <a:cubicBezTo>
                      <a:pt x="58" y="83"/>
                      <a:pt x="57" y="91"/>
                      <a:pt x="57" y="99"/>
                    </a:cubicBezTo>
                    <a:cubicBezTo>
                      <a:pt x="57" y="101"/>
                      <a:pt x="57" y="103"/>
                      <a:pt x="56" y="105"/>
                    </a:cubicBezTo>
                    <a:cubicBezTo>
                      <a:pt x="56" y="107"/>
                      <a:pt x="55" y="113"/>
                      <a:pt x="54" y="113"/>
                    </a:cubicBezTo>
                    <a:cubicBezTo>
                      <a:pt x="53" y="114"/>
                      <a:pt x="51" y="115"/>
                      <a:pt x="50" y="117"/>
                    </a:cubicBezTo>
                    <a:cubicBezTo>
                      <a:pt x="49" y="121"/>
                      <a:pt x="50" y="125"/>
                      <a:pt x="51" y="129"/>
                    </a:cubicBezTo>
                    <a:cubicBezTo>
                      <a:pt x="54" y="144"/>
                      <a:pt x="49" y="158"/>
                      <a:pt x="47" y="157"/>
                    </a:cubicBezTo>
                    <a:cubicBezTo>
                      <a:pt x="47" y="157"/>
                      <a:pt x="46" y="157"/>
                      <a:pt x="42" y="157"/>
                    </a:cubicBezTo>
                    <a:cubicBezTo>
                      <a:pt x="46" y="160"/>
                      <a:pt x="50" y="159"/>
                      <a:pt x="52" y="157"/>
                    </a:cubicBezTo>
                    <a:cubicBezTo>
                      <a:pt x="53" y="154"/>
                      <a:pt x="59" y="140"/>
                      <a:pt x="55" y="127"/>
                    </a:cubicBezTo>
                    <a:cubicBezTo>
                      <a:pt x="54" y="124"/>
                      <a:pt x="53" y="121"/>
                      <a:pt x="54" y="119"/>
                    </a:cubicBezTo>
                    <a:cubicBezTo>
                      <a:pt x="55" y="119"/>
                      <a:pt x="55" y="118"/>
                      <a:pt x="56" y="117"/>
                    </a:cubicBezTo>
                    <a:cubicBezTo>
                      <a:pt x="59" y="116"/>
                      <a:pt x="60" y="111"/>
                      <a:pt x="61" y="106"/>
                    </a:cubicBezTo>
                    <a:cubicBezTo>
                      <a:pt x="61" y="104"/>
                      <a:pt x="61" y="103"/>
                      <a:pt x="61" y="102"/>
                    </a:cubicBezTo>
                    <a:cubicBezTo>
                      <a:pt x="62" y="102"/>
                      <a:pt x="62" y="102"/>
                      <a:pt x="62" y="102"/>
                    </a:cubicBezTo>
                    <a:cubicBezTo>
                      <a:pt x="64" y="103"/>
                      <a:pt x="67" y="105"/>
                      <a:pt x="67" y="106"/>
                    </a:cubicBezTo>
                    <a:cubicBezTo>
                      <a:pt x="69" y="110"/>
                      <a:pt x="71" y="116"/>
                      <a:pt x="71" y="118"/>
                    </a:cubicBezTo>
                    <a:cubicBezTo>
                      <a:pt x="71" y="118"/>
                      <a:pt x="71" y="118"/>
                      <a:pt x="71" y="118"/>
                    </a:cubicBezTo>
                    <a:cubicBezTo>
                      <a:pt x="70" y="121"/>
                      <a:pt x="73" y="132"/>
                      <a:pt x="77" y="133"/>
                    </a:cubicBezTo>
                    <a:cubicBezTo>
                      <a:pt x="79" y="134"/>
                      <a:pt x="79" y="134"/>
                      <a:pt x="79" y="134"/>
                    </a:cubicBezTo>
                    <a:cubicBezTo>
                      <a:pt x="82" y="136"/>
                      <a:pt x="85" y="135"/>
                      <a:pt x="87" y="140"/>
                    </a:cubicBezTo>
                    <a:cubicBezTo>
                      <a:pt x="88" y="144"/>
                      <a:pt x="85" y="146"/>
                      <a:pt x="85" y="146"/>
                    </a:cubicBezTo>
                    <a:cubicBezTo>
                      <a:pt x="85" y="146"/>
                      <a:pt x="89" y="146"/>
                      <a:pt x="89" y="142"/>
                    </a:cubicBezTo>
                    <a:cubicBezTo>
                      <a:pt x="90" y="137"/>
                      <a:pt x="88" y="133"/>
                      <a:pt x="81" y="130"/>
                    </a:cubicBezTo>
                    <a:cubicBezTo>
                      <a:pt x="79" y="130"/>
                      <a:pt x="79" y="130"/>
                      <a:pt x="79" y="130"/>
                    </a:cubicBezTo>
                    <a:cubicBezTo>
                      <a:pt x="77" y="129"/>
                      <a:pt x="75" y="121"/>
                      <a:pt x="75" y="119"/>
                    </a:cubicBezTo>
                    <a:cubicBezTo>
                      <a:pt x="77" y="116"/>
                      <a:pt x="72" y="106"/>
                      <a:pt x="71" y="105"/>
                    </a:cubicBezTo>
                    <a:cubicBezTo>
                      <a:pt x="70" y="102"/>
                      <a:pt x="67" y="100"/>
                      <a:pt x="64" y="98"/>
                    </a:cubicBezTo>
                    <a:cubicBezTo>
                      <a:pt x="63" y="96"/>
                      <a:pt x="63" y="96"/>
                      <a:pt x="63" y="96"/>
                    </a:cubicBezTo>
                    <a:cubicBezTo>
                      <a:pt x="63" y="93"/>
                      <a:pt x="63" y="88"/>
                      <a:pt x="62" y="81"/>
                    </a:cubicBezTo>
                    <a:cubicBezTo>
                      <a:pt x="64" y="81"/>
                      <a:pt x="64" y="81"/>
                      <a:pt x="64" y="81"/>
                    </a:cubicBezTo>
                    <a:cubicBezTo>
                      <a:pt x="65" y="82"/>
                      <a:pt x="67" y="84"/>
                      <a:pt x="68" y="85"/>
                    </a:cubicBezTo>
                    <a:cubicBezTo>
                      <a:pt x="76" y="92"/>
                      <a:pt x="85" y="100"/>
                      <a:pt x="88" y="107"/>
                    </a:cubicBezTo>
                    <a:cubicBezTo>
                      <a:pt x="90" y="111"/>
                      <a:pt x="95" y="118"/>
                      <a:pt x="96" y="119"/>
                    </a:cubicBezTo>
                    <a:cubicBezTo>
                      <a:pt x="96" y="121"/>
                      <a:pt x="96" y="125"/>
                      <a:pt x="95" y="128"/>
                    </a:cubicBezTo>
                    <a:cubicBezTo>
                      <a:pt x="94" y="129"/>
                      <a:pt x="96" y="126"/>
                      <a:pt x="97" y="125"/>
                    </a:cubicBezTo>
                    <a:cubicBezTo>
                      <a:pt x="99" y="122"/>
                      <a:pt x="99" y="119"/>
                      <a:pt x="98" y="117"/>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9" name="Freeform 635">
                <a:extLst>
                  <a:ext uri="{FF2B5EF4-FFF2-40B4-BE49-F238E27FC236}">
                    <a16:creationId xmlns:a16="http://schemas.microsoft.com/office/drawing/2014/main" id="{6978B2CD-3C75-C477-828C-ACA42EB11250}"/>
                  </a:ext>
                </a:extLst>
              </p:cNvPr>
              <p:cNvSpPr>
                <a:spLocks/>
              </p:cNvSpPr>
              <p:nvPr/>
            </p:nvSpPr>
            <p:spPr bwMode="auto">
              <a:xfrm>
                <a:off x="3985" y="1803"/>
                <a:ext cx="164" cy="163"/>
              </a:xfrm>
              <a:custGeom>
                <a:avLst/>
                <a:gdLst>
                  <a:gd name="T0" fmla="*/ 196 w 78"/>
                  <a:gd name="T1" fmla="*/ 20 h 73"/>
                  <a:gd name="T2" fmla="*/ 513 w 78"/>
                  <a:gd name="T3" fmla="*/ 134 h 73"/>
                  <a:gd name="T4" fmla="*/ 530 w 78"/>
                  <a:gd name="T5" fmla="*/ 125 h 73"/>
                  <a:gd name="T6" fmla="*/ 597 w 78"/>
                  <a:gd name="T7" fmla="*/ 210 h 73"/>
                  <a:gd name="T8" fmla="*/ 706 w 78"/>
                  <a:gd name="T9" fmla="*/ 489 h 73"/>
                  <a:gd name="T10" fmla="*/ 677 w 78"/>
                  <a:gd name="T11" fmla="*/ 634 h 73"/>
                  <a:gd name="T12" fmla="*/ 633 w 78"/>
                  <a:gd name="T13" fmla="*/ 723 h 73"/>
                  <a:gd name="T14" fmla="*/ 530 w 78"/>
                  <a:gd name="T15" fmla="*/ 748 h 73"/>
                  <a:gd name="T16" fmla="*/ 437 w 78"/>
                  <a:gd name="T17" fmla="*/ 777 h 73"/>
                  <a:gd name="T18" fmla="*/ 429 w 78"/>
                  <a:gd name="T19" fmla="*/ 777 h 73"/>
                  <a:gd name="T20" fmla="*/ 353 w 78"/>
                  <a:gd name="T21" fmla="*/ 793 h 73"/>
                  <a:gd name="T22" fmla="*/ 120 w 78"/>
                  <a:gd name="T23" fmla="*/ 688 h 73"/>
                  <a:gd name="T24" fmla="*/ 17 w 78"/>
                  <a:gd name="T25" fmla="*/ 543 h 73"/>
                  <a:gd name="T26" fmla="*/ 27 w 78"/>
                  <a:gd name="T27" fmla="*/ 444 h 73"/>
                  <a:gd name="T28" fmla="*/ 84 w 78"/>
                  <a:gd name="T29" fmla="*/ 255 h 73"/>
                  <a:gd name="T30" fmla="*/ 185 w 78"/>
                  <a:gd name="T31" fmla="*/ 9 h 73"/>
                  <a:gd name="T32" fmla="*/ 196 w 78"/>
                  <a:gd name="T33" fmla="*/ 9 h 73"/>
                  <a:gd name="T34" fmla="*/ 196 w 78"/>
                  <a:gd name="T35" fmla="*/ 20 h 73"/>
                  <a:gd name="T36" fmla="*/ 196 w 78"/>
                  <a:gd name="T37" fmla="*/ 0 h 73"/>
                  <a:gd name="T38" fmla="*/ 177 w 78"/>
                  <a:gd name="T39" fmla="*/ 0 h 73"/>
                  <a:gd name="T40" fmla="*/ 76 w 78"/>
                  <a:gd name="T41" fmla="*/ 255 h 73"/>
                  <a:gd name="T42" fmla="*/ 17 w 78"/>
                  <a:gd name="T43" fmla="*/ 444 h 73"/>
                  <a:gd name="T44" fmla="*/ 17 w 78"/>
                  <a:gd name="T45" fmla="*/ 444 h 73"/>
                  <a:gd name="T46" fmla="*/ 36 w 78"/>
                  <a:gd name="T47" fmla="*/ 659 h 73"/>
                  <a:gd name="T48" fmla="*/ 204 w 78"/>
                  <a:gd name="T49" fmla="*/ 748 h 73"/>
                  <a:gd name="T50" fmla="*/ 429 w 78"/>
                  <a:gd name="T51" fmla="*/ 793 h 73"/>
                  <a:gd name="T52" fmla="*/ 412 w 78"/>
                  <a:gd name="T53" fmla="*/ 793 h 73"/>
                  <a:gd name="T54" fmla="*/ 437 w 78"/>
                  <a:gd name="T55" fmla="*/ 802 h 73"/>
                  <a:gd name="T56" fmla="*/ 540 w 78"/>
                  <a:gd name="T57" fmla="*/ 768 h 73"/>
                  <a:gd name="T58" fmla="*/ 641 w 78"/>
                  <a:gd name="T59" fmla="*/ 748 h 73"/>
                  <a:gd name="T60" fmla="*/ 698 w 78"/>
                  <a:gd name="T61" fmla="*/ 634 h 73"/>
                  <a:gd name="T62" fmla="*/ 725 w 78"/>
                  <a:gd name="T63" fmla="*/ 489 h 73"/>
                  <a:gd name="T64" fmla="*/ 614 w 78"/>
                  <a:gd name="T65" fmla="*/ 199 h 73"/>
                  <a:gd name="T66" fmla="*/ 521 w 78"/>
                  <a:gd name="T67" fmla="*/ 109 h 73"/>
                  <a:gd name="T68" fmla="*/ 513 w 78"/>
                  <a:gd name="T69" fmla="*/ 125 h 73"/>
                  <a:gd name="T70" fmla="*/ 196 w 78"/>
                  <a:gd name="T71" fmla="*/ 0 h 73"/>
                  <a:gd name="T72" fmla="*/ 196 w 78"/>
                  <a:gd name="T73" fmla="*/ 9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73">
                    <a:moveTo>
                      <a:pt x="21" y="1"/>
                    </a:moveTo>
                    <a:cubicBezTo>
                      <a:pt x="21" y="2"/>
                      <a:pt x="21" y="2"/>
                      <a:pt x="21" y="2"/>
                    </a:cubicBezTo>
                    <a:cubicBezTo>
                      <a:pt x="31" y="2"/>
                      <a:pt x="45" y="4"/>
                      <a:pt x="55" y="12"/>
                    </a:cubicBezTo>
                    <a:cubicBezTo>
                      <a:pt x="55" y="12"/>
                      <a:pt x="55" y="12"/>
                      <a:pt x="55" y="12"/>
                    </a:cubicBezTo>
                    <a:cubicBezTo>
                      <a:pt x="57" y="12"/>
                      <a:pt x="57" y="12"/>
                      <a:pt x="57" y="12"/>
                    </a:cubicBezTo>
                    <a:cubicBezTo>
                      <a:pt x="57" y="11"/>
                      <a:pt x="57" y="11"/>
                      <a:pt x="57" y="11"/>
                    </a:cubicBezTo>
                    <a:cubicBezTo>
                      <a:pt x="56" y="12"/>
                      <a:pt x="56" y="12"/>
                      <a:pt x="56" y="12"/>
                    </a:cubicBezTo>
                    <a:cubicBezTo>
                      <a:pt x="59" y="13"/>
                      <a:pt x="62" y="15"/>
                      <a:pt x="64" y="19"/>
                    </a:cubicBezTo>
                    <a:cubicBezTo>
                      <a:pt x="67" y="22"/>
                      <a:pt x="70" y="27"/>
                      <a:pt x="72" y="31"/>
                    </a:cubicBezTo>
                    <a:cubicBezTo>
                      <a:pt x="75" y="35"/>
                      <a:pt x="76" y="39"/>
                      <a:pt x="76" y="44"/>
                    </a:cubicBezTo>
                    <a:cubicBezTo>
                      <a:pt x="76" y="46"/>
                      <a:pt x="76" y="47"/>
                      <a:pt x="76" y="49"/>
                    </a:cubicBezTo>
                    <a:cubicBezTo>
                      <a:pt x="75" y="51"/>
                      <a:pt x="74" y="54"/>
                      <a:pt x="73" y="57"/>
                    </a:cubicBezTo>
                    <a:cubicBezTo>
                      <a:pt x="72" y="58"/>
                      <a:pt x="72" y="60"/>
                      <a:pt x="71" y="62"/>
                    </a:cubicBezTo>
                    <a:cubicBezTo>
                      <a:pt x="70" y="63"/>
                      <a:pt x="69" y="64"/>
                      <a:pt x="68" y="65"/>
                    </a:cubicBezTo>
                    <a:cubicBezTo>
                      <a:pt x="67" y="66"/>
                      <a:pt x="65" y="66"/>
                      <a:pt x="63" y="66"/>
                    </a:cubicBezTo>
                    <a:cubicBezTo>
                      <a:pt x="61" y="67"/>
                      <a:pt x="59" y="67"/>
                      <a:pt x="57" y="67"/>
                    </a:cubicBezTo>
                    <a:cubicBezTo>
                      <a:pt x="55" y="68"/>
                      <a:pt x="53" y="68"/>
                      <a:pt x="51" y="69"/>
                    </a:cubicBezTo>
                    <a:cubicBezTo>
                      <a:pt x="50" y="70"/>
                      <a:pt x="48" y="70"/>
                      <a:pt x="47" y="70"/>
                    </a:cubicBezTo>
                    <a:cubicBezTo>
                      <a:pt x="46" y="70"/>
                      <a:pt x="46" y="70"/>
                      <a:pt x="46" y="70"/>
                    </a:cubicBezTo>
                    <a:cubicBezTo>
                      <a:pt x="46" y="70"/>
                      <a:pt x="46" y="70"/>
                      <a:pt x="46" y="70"/>
                    </a:cubicBezTo>
                    <a:cubicBezTo>
                      <a:pt x="46" y="69"/>
                      <a:pt x="45" y="69"/>
                      <a:pt x="45" y="69"/>
                    </a:cubicBezTo>
                    <a:cubicBezTo>
                      <a:pt x="43" y="71"/>
                      <a:pt x="40" y="71"/>
                      <a:pt x="38" y="71"/>
                    </a:cubicBezTo>
                    <a:cubicBezTo>
                      <a:pt x="34" y="71"/>
                      <a:pt x="29" y="69"/>
                      <a:pt x="23" y="66"/>
                    </a:cubicBezTo>
                    <a:cubicBezTo>
                      <a:pt x="19" y="63"/>
                      <a:pt x="15" y="62"/>
                      <a:pt x="13" y="62"/>
                    </a:cubicBezTo>
                    <a:cubicBezTo>
                      <a:pt x="10" y="61"/>
                      <a:pt x="8" y="61"/>
                      <a:pt x="6" y="58"/>
                    </a:cubicBezTo>
                    <a:cubicBezTo>
                      <a:pt x="3" y="55"/>
                      <a:pt x="2" y="52"/>
                      <a:pt x="2" y="49"/>
                    </a:cubicBezTo>
                    <a:cubicBezTo>
                      <a:pt x="2" y="47"/>
                      <a:pt x="2" y="44"/>
                      <a:pt x="3" y="40"/>
                    </a:cubicBezTo>
                    <a:cubicBezTo>
                      <a:pt x="3" y="40"/>
                      <a:pt x="3" y="40"/>
                      <a:pt x="3" y="40"/>
                    </a:cubicBezTo>
                    <a:cubicBezTo>
                      <a:pt x="5" y="34"/>
                      <a:pt x="7" y="29"/>
                      <a:pt x="9" y="23"/>
                    </a:cubicBezTo>
                    <a:cubicBezTo>
                      <a:pt x="9" y="23"/>
                      <a:pt x="9" y="23"/>
                      <a:pt x="9" y="23"/>
                    </a:cubicBezTo>
                    <a:cubicBezTo>
                      <a:pt x="12" y="13"/>
                      <a:pt x="16" y="6"/>
                      <a:pt x="20" y="2"/>
                    </a:cubicBezTo>
                    <a:cubicBezTo>
                      <a:pt x="20" y="1"/>
                      <a:pt x="20" y="1"/>
                      <a:pt x="20" y="1"/>
                    </a:cubicBezTo>
                    <a:cubicBezTo>
                      <a:pt x="20" y="2"/>
                      <a:pt x="20" y="2"/>
                      <a:pt x="20" y="2"/>
                    </a:cubicBezTo>
                    <a:cubicBezTo>
                      <a:pt x="21" y="1"/>
                      <a:pt x="21" y="1"/>
                      <a:pt x="21" y="1"/>
                    </a:cubicBezTo>
                    <a:cubicBezTo>
                      <a:pt x="21" y="1"/>
                      <a:pt x="21" y="1"/>
                      <a:pt x="21" y="1"/>
                    </a:cubicBezTo>
                    <a:cubicBezTo>
                      <a:pt x="21" y="2"/>
                      <a:pt x="21" y="2"/>
                      <a:pt x="21" y="2"/>
                    </a:cubicBezTo>
                    <a:cubicBezTo>
                      <a:pt x="21" y="1"/>
                      <a:pt x="21" y="1"/>
                      <a:pt x="21" y="1"/>
                    </a:cubicBezTo>
                    <a:cubicBezTo>
                      <a:pt x="21" y="0"/>
                      <a:pt x="21" y="0"/>
                      <a:pt x="21" y="0"/>
                    </a:cubicBezTo>
                    <a:cubicBezTo>
                      <a:pt x="19" y="0"/>
                      <a:pt x="19" y="0"/>
                      <a:pt x="19" y="0"/>
                    </a:cubicBezTo>
                    <a:cubicBezTo>
                      <a:pt x="19" y="0"/>
                      <a:pt x="19" y="0"/>
                      <a:pt x="19" y="0"/>
                    </a:cubicBezTo>
                    <a:cubicBezTo>
                      <a:pt x="14" y="5"/>
                      <a:pt x="10" y="12"/>
                      <a:pt x="7" y="22"/>
                    </a:cubicBezTo>
                    <a:cubicBezTo>
                      <a:pt x="8" y="23"/>
                      <a:pt x="8" y="23"/>
                      <a:pt x="8" y="23"/>
                    </a:cubicBezTo>
                    <a:cubicBezTo>
                      <a:pt x="7" y="22"/>
                      <a:pt x="7" y="22"/>
                      <a:pt x="7" y="22"/>
                    </a:cubicBezTo>
                    <a:cubicBezTo>
                      <a:pt x="5" y="28"/>
                      <a:pt x="3" y="33"/>
                      <a:pt x="2" y="40"/>
                    </a:cubicBezTo>
                    <a:cubicBezTo>
                      <a:pt x="2" y="40"/>
                      <a:pt x="2" y="40"/>
                      <a:pt x="2" y="40"/>
                    </a:cubicBezTo>
                    <a:cubicBezTo>
                      <a:pt x="2" y="40"/>
                      <a:pt x="2" y="40"/>
                      <a:pt x="2" y="40"/>
                    </a:cubicBezTo>
                    <a:cubicBezTo>
                      <a:pt x="1" y="43"/>
                      <a:pt x="0" y="46"/>
                      <a:pt x="0" y="49"/>
                    </a:cubicBezTo>
                    <a:cubicBezTo>
                      <a:pt x="0" y="53"/>
                      <a:pt x="1" y="56"/>
                      <a:pt x="4" y="59"/>
                    </a:cubicBezTo>
                    <a:cubicBezTo>
                      <a:pt x="7" y="63"/>
                      <a:pt x="9" y="63"/>
                      <a:pt x="12" y="64"/>
                    </a:cubicBezTo>
                    <a:cubicBezTo>
                      <a:pt x="15" y="64"/>
                      <a:pt x="18" y="65"/>
                      <a:pt x="22" y="67"/>
                    </a:cubicBezTo>
                    <a:cubicBezTo>
                      <a:pt x="28" y="71"/>
                      <a:pt x="33" y="73"/>
                      <a:pt x="38" y="73"/>
                    </a:cubicBezTo>
                    <a:cubicBezTo>
                      <a:pt x="41" y="73"/>
                      <a:pt x="43" y="72"/>
                      <a:pt x="46" y="71"/>
                    </a:cubicBezTo>
                    <a:cubicBezTo>
                      <a:pt x="45" y="70"/>
                      <a:pt x="45" y="70"/>
                      <a:pt x="45" y="70"/>
                    </a:cubicBezTo>
                    <a:cubicBezTo>
                      <a:pt x="44" y="71"/>
                      <a:pt x="44" y="71"/>
                      <a:pt x="44" y="71"/>
                    </a:cubicBezTo>
                    <a:cubicBezTo>
                      <a:pt x="45" y="71"/>
                      <a:pt x="45" y="72"/>
                      <a:pt x="46" y="72"/>
                    </a:cubicBezTo>
                    <a:cubicBezTo>
                      <a:pt x="46" y="72"/>
                      <a:pt x="47" y="72"/>
                      <a:pt x="47" y="72"/>
                    </a:cubicBezTo>
                    <a:cubicBezTo>
                      <a:pt x="49" y="72"/>
                      <a:pt x="50" y="72"/>
                      <a:pt x="52" y="71"/>
                    </a:cubicBezTo>
                    <a:cubicBezTo>
                      <a:pt x="54" y="70"/>
                      <a:pt x="56" y="70"/>
                      <a:pt x="58" y="69"/>
                    </a:cubicBezTo>
                    <a:cubicBezTo>
                      <a:pt x="59" y="69"/>
                      <a:pt x="61" y="69"/>
                      <a:pt x="63" y="68"/>
                    </a:cubicBezTo>
                    <a:cubicBezTo>
                      <a:pt x="65" y="68"/>
                      <a:pt x="67" y="68"/>
                      <a:pt x="69" y="67"/>
                    </a:cubicBezTo>
                    <a:cubicBezTo>
                      <a:pt x="71" y="66"/>
                      <a:pt x="72" y="64"/>
                      <a:pt x="73" y="62"/>
                    </a:cubicBezTo>
                    <a:cubicBezTo>
                      <a:pt x="74" y="61"/>
                      <a:pt x="74" y="59"/>
                      <a:pt x="75" y="57"/>
                    </a:cubicBezTo>
                    <a:cubicBezTo>
                      <a:pt x="76" y="54"/>
                      <a:pt x="77" y="52"/>
                      <a:pt x="78" y="49"/>
                    </a:cubicBezTo>
                    <a:cubicBezTo>
                      <a:pt x="78" y="47"/>
                      <a:pt x="78" y="46"/>
                      <a:pt x="78" y="44"/>
                    </a:cubicBezTo>
                    <a:cubicBezTo>
                      <a:pt x="78" y="39"/>
                      <a:pt x="77" y="35"/>
                      <a:pt x="74" y="30"/>
                    </a:cubicBezTo>
                    <a:cubicBezTo>
                      <a:pt x="72" y="26"/>
                      <a:pt x="69" y="21"/>
                      <a:pt x="66" y="18"/>
                    </a:cubicBezTo>
                    <a:cubicBezTo>
                      <a:pt x="63" y="14"/>
                      <a:pt x="60" y="11"/>
                      <a:pt x="57" y="10"/>
                    </a:cubicBezTo>
                    <a:cubicBezTo>
                      <a:pt x="56" y="10"/>
                      <a:pt x="56" y="10"/>
                      <a:pt x="56" y="10"/>
                    </a:cubicBezTo>
                    <a:cubicBezTo>
                      <a:pt x="55" y="10"/>
                      <a:pt x="55" y="10"/>
                      <a:pt x="55" y="10"/>
                    </a:cubicBezTo>
                    <a:cubicBezTo>
                      <a:pt x="55" y="11"/>
                      <a:pt x="55" y="11"/>
                      <a:pt x="55" y="11"/>
                    </a:cubicBezTo>
                    <a:cubicBezTo>
                      <a:pt x="56" y="10"/>
                      <a:pt x="56" y="10"/>
                      <a:pt x="56" y="10"/>
                    </a:cubicBezTo>
                    <a:cubicBezTo>
                      <a:pt x="45" y="2"/>
                      <a:pt x="32" y="1"/>
                      <a:pt x="21" y="0"/>
                    </a:cubicBezTo>
                    <a:cubicBezTo>
                      <a:pt x="21" y="0"/>
                      <a:pt x="21" y="0"/>
                      <a:pt x="21" y="0"/>
                    </a:cubicBezTo>
                    <a:cubicBezTo>
                      <a:pt x="21" y="1"/>
                      <a:pt x="21" y="1"/>
                      <a:pt x="2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0" name="Freeform 636">
                <a:extLst>
                  <a:ext uri="{FF2B5EF4-FFF2-40B4-BE49-F238E27FC236}">
                    <a16:creationId xmlns:a16="http://schemas.microsoft.com/office/drawing/2014/main" id="{FCC68ECF-E83E-EDD6-27D4-24284F3ACE30}"/>
                  </a:ext>
                </a:extLst>
              </p:cNvPr>
              <p:cNvSpPr>
                <a:spLocks/>
              </p:cNvSpPr>
              <p:nvPr/>
            </p:nvSpPr>
            <p:spPr bwMode="auto">
              <a:xfrm>
                <a:off x="4006" y="1940"/>
                <a:ext cx="208" cy="358"/>
              </a:xfrm>
              <a:custGeom>
                <a:avLst/>
                <a:gdLst>
                  <a:gd name="T0" fmla="*/ 592 w 99"/>
                  <a:gd name="T1" fmla="*/ 841 h 160"/>
                  <a:gd name="T2" fmla="*/ 548 w 99"/>
                  <a:gd name="T3" fmla="*/ 752 h 160"/>
                  <a:gd name="T4" fmla="*/ 160 w 99"/>
                  <a:gd name="T5" fmla="*/ 134 h 160"/>
                  <a:gd name="T6" fmla="*/ 641 w 99"/>
                  <a:gd name="T7" fmla="*/ 255 h 160"/>
                  <a:gd name="T8" fmla="*/ 742 w 99"/>
                  <a:gd name="T9" fmla="*/ 291 h 160"/>
                  <a:gd name="T10" fmla="*/ 548 w 99"/>
                  <a:gd name="T11" fmla="*/ 226 h 160"/>
                  <a:gd name="T12" fmla="*/ 17 w 99"/>
                  <a:gd name="T13" fmla="*/ 20 h 160"/>
                  <a:gd name="T14" fmla="*/ 120 w 99"/>
                  <a:gd name="T15" fmla="*/ 181 h 160"/>
                  <a:gd name="T16" fmla="*/ 529 w 99"/>
                  <a:gd name="T17" fmla="*/ 1112 h 160"/>
                  <a:gd name="T18" fmla="*/ 513 w 99"/>
                  <a:gd name="T19" fmla="*/ 1257 h 160"/>
                  <a:gd name="T20" fmla="*/ 498 w 99"/>
                  <a:gd name="T21" fmla="*/ 1266 h 160"/>
                  <a:gd name="T22" fmla="*/ 464 w 99"/>
                  <a:gd name="T23" fmla="*/ 1703 h 160"/>
                  <a:gd name="T24" fmla="*/ 437 w 99"/>
                  <a:gd name="T25" fmla="*/ 1756 h 160"/>
                  <a:gd name="T26" fmla="*/ 437 w 99"/>
                  <a:gd name="T27" fmla="*/ 1756 h 160"/>
                  <a:gd name="T28" fmla="*/ 437 w 99"/>
                  <a:gd name="T29" fmla="*/ 1792 h 160"/>
                  <a:gd name="T30" fmla="*/ 498 w 99"/>
                  <a:gd name="T31" fmla="*/ 1367 h 160"/>
                  <a:gd name="T32" fmla="*/ 574 w 99"/>
                  <a:gd name="T33" fmla="*/ 1141 h 160"/>
                  <a:gd name="T34" fmla="*/ 622 w 99"/>
                  <a:gd name="T35" fmla="*/ 1197 h 160"/>
                  <a:gd name="T36" fmla="*/ 666 w 99"/>
                  <a:gd name="T37" fmla="*/ 1322 h 160"/>
                  <a:gd name="T38" fmla="*/ 714 w 99"/>
                  <a:gd name="T39" fmla="*/ 1501 h 160"/>
                  <a:gd name="T40" fmla="*/ 798 w 99"/>
                  <a:gd name="T41" fmla="*/ 1566 h 160"/>
                  <a:gd name="T42" fmla="*/ 790 w 99"/>
                  <a:gd name="T43" fmla="*/ 1647 h 160"/>
                  <a:gd name="T44" fmla="*/ 750 w 99"/>
                  <a:gd name="T45" fmla="*/ 1457 h 160"/>
                  <a:gd name="T46" fmla="*/ 733 w 99"/>
                  <a:gd name="T47" fmla="*/ 1448 h 160"/>
                  <a:gd name="T48" fmla="*/ 706 w 99"/>
                  <a:gd name="T49" fmla="*/ 1347 h 160"/>
                  <a:gd name="T50" fmla="*/ 592 w 99"/>
                  <a:gd name="T51" fmla="*/ 1096 h 160"/>
                  <a:gd name="T52" fmla="*/ 582 w 99"/>
                  <a:gd name="T53" fmla="*/ 906 h 160"/>
                  <a:gd name="T54" fmla="*/ 592 w 99"/>
                  <a:gd name="T55" fmla="*/ 906 h 160"/>
                  <a:gd name="T56" fmla="*/ 882 w 99"/>
                  <a:gd name="T57" fmla="*/ 1367 h 160"/>
                  <a:gd name="T58" fmla="*/ 882 w 99"/>
                  <a:gd name="T59" fmla="*/ 1448 h 160"/>
                  <a:gd name="T60" fmla="*/ 910 w 99"/>
                  <a:gd name="T61" fmla="*/ 1311 h 160"/>
                  <a:gd name="T62" fmla="*/ 882 w 99"/>
                  <a:gd name="T63" fmla="*/ 1421 h 160"/>
                  <a:gd name="T64" fmla="*/ 882 w 99"/>
                  <a:gd name="T65" fmla="*/ 1432 h 160"/>
                  <a:gd name="T66" fmla="*/ 882 w 99"/>
                  <a:gd name="T67" fmla="*/ 1432 h 160"/>
                  <a:gd name="T68" fmla="*/ 882 w 99"/>
                  <a:gd name="T69" fmla="*/ 1432 h 160"/>
                  <a:gd name="T70" fmla="*/ 882 w 99"/>
                  <a:gd name="T71" fmla="*/ 1432 h 160"/>
                  <a:gd name="T72" fmla="*/ 891 w 99"/>
                  <a:gd name="T73" fmla="*/ 1367 h 160"/>
                  <a:gd name="T74" fmla="*/ 592 w 99"/>
                  <a:gd name="T75" fmla="*/ 906 h 160"/>
                  <a:gd name="T76" fmla="*/ 574 w 99"/>
                  <a:gd name="T77" fmla="*/ 1007 h 160"/>
                  <a:gd name="T78" fmla="*/ 658 w 99"/>
                  <a:gd name="T79" fmla="*/ 1177 h 160"/>
                  <a:gd name="T80" fmla="*/ 706 w 99"/>
                  <a:gd name="T81" fmla="*/ 1412 h 160"/>
                  <a:gd name="T82" fmla="*/ 750 w 99"/>
                  <a:gd name="T83" fmla="*/ 1468 h 160"/>
                  <a:gd name="T84" fmla="*/ 790 w 99"/>
                  <a:gd name="T85" fmla="*/ 1638 h 160"/>
                  <a:gd name="T86" fmla="*/ 807 w 99"/>
                  <a:gd name="T87" fmla="*/ 1566 h 160"/>
                  <a:gd name="T88" fmla="*/ 714 w 99"/>
                  <a:gd name="T89" fmla="*/ 1492 h 160"/>
                  <a:gd name="T90" fmla="*/ 666 w 99"/>
                  <a:gd name="T91" fmla="*/ 1322 h 160"/>
                  <a:gd name="T92" fmla="*/ 666 w 99"/>
                  <a:gd name="T93" fmla="*/ 1322 h 160"/>
                  <a:gd name="T94" fmla="*/ 574 w 99"/>
                  <a:gd name="T95" fmla="*/ 1132 h 160"/>
                  <a:gd name="T96" fmla="*/ 521 w 99"/>
                  <a:gd name="T97" fmla="*/ 1311 h 160"/>
                  <a:gd name="T98" fmla="*/ 473 w 99"/>
                  <a:gd name="T99" fmla="*/ 1756 h 160"/>
                  <a:gd name="T100" fmla="*/ 389 w 99"/>
                  <a:gd name="T101" fmla="*/ 1756 h 160"/>
                  <a:gd name="T102" fmla="*/ 437 w 99"/>
                  <a:gd name="T103" fmla="*/ 1772 h 160"/>
                  <a:gd name="T104" fmla="*/ 464 w 99"/>
                  <a:gd name="T105" fmla="*/ 1367 h 160"/>
                  <a:gd name="T106" fmla="*/ 529 w 99"/>
                  <a:gd name="T107" fmla="*/ 1177 h 160"/>
                  <a:gd name="T108" fmla="*/ 128 w 99"/>
                  <a:gd name="T109" fmla="*/ 181 h 160"/>
                  <a:gd name="T110" fmla="*/ 0 w 99"/>
                  <a:gd name="T111" fmla="*/ 0 h 160"/>
                  <a:gd name="T112" fmla="*/ 244 w 99"/>
                  <a:gd name="T113" fmla="*/ 125 h 160"/>
                  <a:gd name="T114" fmla="*/ 622 w 99"/>
                  <a:gd name="T115" fmla="*/ 215 h 160"/>
                  <a:gd name="T116" fmla="*/ 742 w 99"/>
                  <a:gd name="T117" fmla="*/ 291 h 160"/>
                  <a:gd name="T118" fmla="*/ 641 w 99"/>
                  <a:gd name="T119" fmla="*/ 246 h 160"/>
                  <a:gd name="T120" fmla="*/ 149 w 99"/>
                  <a:gd name="T121" fmla="*/ 145 h 160"/>
                  <a:gd name="T122" fmla="*/ 538 w 99"/>
                  <a:gd name="T123" fmla="*/ 761 h 160"/>
                  <a:gd name="T124" fmla="*/ 658 w 99"/>
                  <a:gd name="T125" fmla="*/ 915 h 1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160">
                    <a:moveTo>
                      <a:pt x="98" y="117"/>
                    </a:moveTo>
                    <a:cubicBezTo>
                      <a:pt x="98" y="117"/>
                      <a:pt x="98" y="117"/>
                      <a:pt x="98" y="117"/>
                    </a:cubicBezTo>
                    <a:cubicBezTo>
                      <a:pt x="97" y="113"/>
                      <a:pt x="93" y="108"/>
                      <a:pt x="92" y="105"/>
                    </a:cubicBezTo>
                    <a:cubicBezTo>
                      <a:pt x="89" y="97"/>
                      <a:pt x="80" y="89"/>
                      <a:pt x="71" y="82"/>
                    </a:cubicBezTo>
                    <a:cubicBezTo>
                      <a:pt x="69" y="80"/>
                      <a:pt x="66" y="77"/>
                      <a:pt x="64" y="75"/>
                    </a:cubicBezTo>
                    <a:cubicBezTo>
                      <a:pt x="62" y="73"/>
                      <a:pt x="61" y="72"/>
                      <a:pt x="61" y="71"/>
                    </a:cubicBezTo>
                    <a:cubicBezTo>
                      <a:pt x="61" y="71"/>
                      <a:pt x="61" y="71"/>
                      <a:pt x="61" y="71"/>
                    </a:cubicBezTo>
                    <a:cubicBezTo>
                      <a:pt x="59" y="67"/>
                      <a:pt x="59" y="67"/>
                      <a:pt x="59" y="67"/>
                    </a:cubicBezTo>
                    <a:cubicBezTo>
                      <a:pt x="59" y="68"/>
                      <a:pt x="59" y="68"/>
                      <a:pt x="59" y="68"/>
                    </a:cubicBezTo>
                    <a:cubicBezTo>
                      <a:pt x="59" y="67"/>
                      <a:pt x="59" y="67"/>
                      <a:pt x="59" y="67"/>
                    </a:cubicBezTo>
                    <a:cubicBezTo>
                      <a:pt x="57" y="62"/>
                      <a:pt x="47" y="49"/>
                      <a:pt x="38" y="38"/>
                    </a:cubicBezTo>
                    <a:cubicBezTo>
                      <a:pt x="33" y="32"/>
                      <a:pt x="28" y="26"/>
                      <a:pt x="24" y="21"/>
                    </a:cubicBezTo>
                    <a:cubicBezTo>
                      <a:pt x="22" y="19"/>
                      <a:pt x="21" y="17"/>
                      <a:pt x="20" y="16"/>
                    </a:cubicBezTo>
                    <a:cubicBezTo>
                      <a:pt x="18" y="14"/>
                      <a:pt x="18" y="13"/>
                      <a:pt x="17" y="13"/>
                    </a:cubicBezTo>
                    <a:cubicBezTo>
                      <a:pt x="17" y="12"/>
                      <a:pt x="17" y="12"/>
                      <a:pt x="17" y="12"/>
                    </a:cubicBezTo>
                    <a:cubicBezTo>
                      <a:pt x="17" y="12"/>
                      <a:pt x="17" y="12"/>
                      <a:pt x="17" y="12"/>
                    </a:cubicBezTo>
                    <a:cubicBezTo>
                      <a:pt x="17" y="13"/>
                      <a:pt x="17" y="13"/>
                      <a:pt x="17" y="13"/>
                    </a:cubicBezTo>
                    <a:cubicBezTo>
                      <a:pt x="23" y="15"/>
                      <a:pt x="48" y="25"/>
                      <a:pt x="58" y="25"/>
                    </a:cubicBezTo>
                    <a:cubicBezTo>
                      <a:pt x="59" y="25"/>
                      <a:pt x="59" y="25"/>
                      <a:pt x="59" y="25"/>
                    </a:cubicBezTo>
                    <a:cubicBezTo>
                      <a:pt x="63" y="25"/>
                      <a:pt x="66" y="24"/>
                      <a:pt x="69" y="23"/>
                    </a:cubicBezTo>
                    <a:cubicBezTo>
                      <a:pt x="71" y="22"/>
                      <a:pt x="73" y="22"/>
                      <a:pt x="74" y="22"/>
                    </a:cubicBezTo>
                    <a:cubicBezTo>
                      <a:pt x="76" y="22"/>
                      <a:pt x="77" y="23"/>
                      <a:pt x="77" y="23"/>
                    </a:cubicBezTo>
                    <a:cubicBezTo>
                      <a:pt x="78" y="25"/>
                      <a:pt x="79" y="26"/>
                      <a:pt x="79" y="26"/>
                    </a:cubicBezTo>
                    <a:cubicBezTo>
                      <a:pt x="80" y="26"/>
                      <a:pt x="80" y="26"/>
                      <a:pt x="80" y="26"/>
                    </a:cubicBezTo>
                    <a:cubicBezTo>
                      <a:pt x="80" y="26"/>
                      <a:pt x="80" y="26"/>
                      <a:pt x="80" y="26"/>
                    </a:cubicBezTo>
                    <a:cubicBezTo>
                      <a:pt x="80" y="26"/>
                      <a:pt x="80" y="22"/>
                      <a:pt x="79" y="21"/>
                    </a:cubicBezTo>
                    <a:cubicBezTo>
                      <a:pt x="78" y="18"/>
                      <a:pt x="76" y="16"/>
                      <a:pt x="74" y="17"/>
                    </a:cubicBezTo>
                    <a:cubicBezTo>
                      <a:pt x="71" y="17"/>
                      <a:pt x="69" y="17"/>
                      <a:pt x="66" y="18"/>
                    </a:cubicBezTo>
                    <a:cubicBezTo>
                      <a:pt x="63" y="19"/>
                      <a:pt x="63" y="19"/>
                      <a:pt x="60" y="20"/>
                    </a:cubicBezTo>
                    <a:cubicBezTo>
                      <a:pt x="59" y="20"/>
                      <a:pt x="59" y="20"/>
                      <a:pt x="59" y="20"/>
                    </a:cubicBezTo>
                    <a:cubicBezTo>
                      <a:pt x="54" y="20"/>
                      <a:pt x="38" y="15"/>
                      <a:pt x="26" y="10"/>
                    </a:cubicBezTo>
                    <a:cubicBezTo>
                      <a:pt x="26" y="10"/>
                      <a:pt x="26" y="10"/>
                      <a:pt x="26" y="10"/>
                    </a:cubicBezTo>
                    <a:cubicBezTo>
                      <a:pt x="22" y="10"/>
                      <a:pt x="18" y="8"/>
                      <a:pt x="13" y="5"/>
                    </a:cubicBezTo>
                    <a:cubicBezTo>
                      <a:pt x="8" y="2"/>
                      <a:pt x="5" y="2"/>
                      <a:pt x="2" y="1"/>
                    </a:cubicBezTo>
                    <a:cubicBezTo>
                      <a:pt x="2" y="2"/>
                      <a:pt x="2" y="2"/>
                      <a:pt x="2" y="2"/>
                    </a:cubicBezTo>
                    <a:cubicBezTo>
                      <a:pt x="2" y="1"/>
                      <a:pt x="2" y="1"/>
                      <a:pt x="2" y="1"/>
                    </a:cubicBezTo>
                    <a:cubicBezTo>
                      <a:pt x="2" y="1"/>
                      <a:pt x="1" y="0"/>
                      <a:pt x="1" y="0"/>
                    </a:cubicBezTo>
                    <a:cubicBezTo>
                      <a:pt x="0" y="0"/>
                      <a:pt x="0" y="0"/>
                      <a:pt x="0" y="0"/>
                    </a:cubicBezTo>
                    <a:cubicBezTo>
                      <a:pt x="0" y="0"/>
                      <a:pt x="0" y="0"/>
                      <a:pt x="0" y="0"/>
                    </a:cubicBezTo>
                    <a:cubicBezTo>
                      <a:pt x="4" y="4"/>
                      <a:pt x="8" y="9"/>
                      <a:pt x="13" y="16"/>
                    </a:cubicBezTo>
                    <a:cubicBezTo>
                      <a:pt x="13" y="16"/>
                      <a:pt x="13" y="16"/>
                      <a:pt x="13" y="16"/>
                    </a:cubicBezTo>
                    <a:cubicBezTo>
                      <a:pt x="13" y="16"/>
                      <a:pt x="13" y="16"/>
                      <a:pt x="13" y="16"/>
                    </a:cubicBezTo>
                    <a:cubicBezTo>
                      <a:pt x="19" y="25"/>
                      <a:pt x="29" y="35"/>
                      <a:pt x="38" y="46"/>
                    </a:cubicBezTo>
                    <a:cubicBezTo>
                      <a:pt x="47" y="57"/>
                      <a:pt x="55" y="68"/>
                      <a:pt x="56" y="78"/>
                    </a:cubicBezTo>
                    <a:cubicBezTo>
                      <a:pt x="57" y="83"/>
                      <a:pt x="57" y="91"/>
                      <a:pt x="57" y="99"/>
                    </a:cubicBezTo>
                    <a:cubicBezTo>
                      <a:pt x="57" y="99"/>
                      <a:pt x="57" y="99"/>
                      <a:pt x="57" y="99"/>
                    </a:cubicBezTo>
                    <a:cubicBezTo>
                      <a:pt x="57" y="99"/>
                      <a:pt x="57" y="99"/>
                      <a:pt x="57" y="99"/>
                    </a:cubicBezTo>
                    <a:cubicBezTo>
                      <a:pt x="56" y="101"/>
                      <a:pt x="56" y="103"/>
                      <a:pt x="56" y="105"/>
                    </a:cubicBezTo>
                    <a:cubicBezTo>
                      <a:pt x="56" y="106"/>
                      <a:pt x="55" y="108"/>
                      <a:pt x="55" y="110"/>
                    </a:cubicBezTo>
                    <a:cubicBezTo>
                      <a:pt x="55" y="111"/>
                      <a:pt x="55" y="111"/>
                      <a:pt x="55" y="112"/>
                    </a:cubicBezTo>
                    <a:cubicBezTo>
                      <a:pt x="54" y="113"/>
                      <a:pt x="54" y="113"/>
                      <a:pt x="54" y="113"/>
                    </a:cubicBezTo>
                    <a:cubicBezTo>
                      <a:pt x="54" y="113"/>
                      <a:pt x="54" y="113"/>
                      <a:pt x="54" y="113"/>
                    </a:cubicBezTo>
                    <a:cubicBezTo>
                      <a:pt x="54" y="113"/>
                      <a:pt x="54" y="113"/>
                      <a:pt x="54" y="113"/>
                    </a:cubicBezTo>
                    <a:cubicBezTo>
                      <a:pt x="54" y="113"/>
                      <a:pt x="54" y="113"/>
                      <a:pt x="54" y="113"/>
                    </a:cubicBezTo>
                    <a:cubicBezTo>
                      <a:pt x="54" y="113"/>
                      <a:pt x="54" y="113"/>
                      <a:pt x="54" y="113"/>
                    </a:cubicBezTo>
                    <a:cubicBezTo>
                      <a:pt x="52" y="114"/>
                      <a:pt x="51" y="115"/>
                      <a:pt x="50" y="117"/>
                    </a:cubicBezTo>
                    <a:cubicBezTo>
                      <a:pt x="49" y="119"/>
                      <a:pt x="49" y="120"/>
                      <a:pt x="49" y="122"/>
                    </a:cubicBezTo>
                    <a:cubicBezTo>
                      <a:pt x="49" y="124"/>
                      <a:pt x="50" y="127"/>
                      <a:pt x="50" y="129"/>
                    </a:cubicBezTo>
                    <a:cubicBezTo>
                      <a:pt x="51" y="133"/>
                      <a:pt x="52" y="137"/>
                      <a:pt x="52" y="140"/>
                    </a:cubicBezTo>
                    <a:cubicBezTo>
                      <a:pt x="52" y="145"/>
                      <a:pt x="51" y="149"/>
                      <a:pt x="50" y="152"/>
                    </a:cubicBezTo>
                    <a:cubicBezTo>
                      <a:pt x="49" y="154"/>
                      <a:pt x="49" y="155"/>
                      <a:pt x="48" y="156"/>
                    </a:cubicBezTo>
                    <a:cubicBezTo>
                      <a:pt x="48" y="156"/>
                      <a:pt x="48" y="156"/>
                      <a:pt x="48" y="156"/>
                    </a:cubicBezTo>
                    <a:cubicBezTo>
                      <a:pt x="48" y="157"/>
                      <a:pt x="48" y="157"/>
                      <a:pt x="48"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6" y="157"/>
                    </a:cubicBezTo>
                    <a:cubicBezTo>
                      <a:pt x="45" y="157"/>
                      <a:pt x="44" y="157"/>
                      <a:pt x="43" y="156"/>
                    </a:cubicBezTo>
                    <a:cubicBezTo>
                      <a:pt x="42" y="157"/>
                      <a:pt x="42" y="157"/>
                      <a:pt x="42" y="157"/>
                    </a:cubicBezTo>
                    <a:cubicBezTo>
                      <a:pt x="42" y="157"/>
                      <a:pt x="42" y="157"/>
                      <a:pt x="42" y="157"/>
                    </a:cubicBezTo>
                    <a:cubicBezTo>
                      <a:pt x="44" y="159"/>
                      <a:pt x="46" y="160"/>
                      <a:pt x="47" y="160"/>
                    </a:cubicBezTo>
                    <a:cubicBezTo>
                      <a:pt x="49" y="160"/>
                      <a:pt x="51" y="159"/>
                      <a:pt x="52" y="157"/>
                    </a:cubicBezTo>
                    <a:cubicBezTo>
                      <a:pt x="52" y="157"/>
                      <a:pt x="52" y="157"/>
                      <a:pt x="52" y="157"/>
                    </a:cubicBezTo>
                    <a:cubicBezTo>
                      <a:pt x="53" y="155"/>
                      <a:pt x="57" y="147"/>
                      <a:pt x="57" y="137"/>
                    </a:cubicBezTo>
                    <a:cubicBezTo>
                      <a:pt x="57" y="134"/>
                      <a:pt x="56" y="130"/>
                      <a:pt x="55" y="127"/>
                    </a:cubicBezTo>
                    <a:cubicBezTo>
                      <a:pt x="55" y="125"/>
                      <a:pt x="54" y="124"/>
                      <a:pt x="54" y="122"/>
                    </a:cubicBezTo>
                    <a:cubicBezTo>
                      <a:pt x="54" y="121"/>
                      <a:pt x="55" y="120"/>
                      <a:pt x="55" y="119"/>
                    </a:cubicBezTo>
                    <a:cubicBezTo>
                      <a:pt x="55" y="119"/>
                      <a:pt x="56" y="118"/>
                      <a:pt x="56" y="118"/>
                    </a:cubicBezTo>
                    <a:cubicBezTo>
                      <a:pt x="58" y="117"/>
                      <a:pt x="59" y="115"/>
                      <a:pt x="60" y="113"/>
                    </a:cubicBezTo>
                    <a:cubicBezTo>
                      <a:pt x="61" y="111"/>
                      <a:pt x="61" y="108"/>
                      <a:pt x="61" y="106"/>
                    </a:cubicBezTo>
                    <a:cubicBezTo>
                      <a:pt x="61" y="104"/>
                      <a:pt x="62" y="103"/>
                      <a:pt x="62" y="102"/>
                    </a:cubicBezTo>
                    <a:cubicBezTo>
                      <a:pt x="61" y="102"/>
                      <a:pt x="61" y="102"/>
                      <a:pt x="61" y="102"/>
                    </a:cubicBezTo>
                    <a:cubicBezTo>
                      <a:pt x="61" y="102"/>
                      <a:pt x="61" y="102"/>
                      <a:pt x="61" y="102"/>
                    </a:cubicBezTo>
                    <a:cubicBezTo>
                      <a:pt x="61" y="102"/>
                      <a:pt x="61" y="102"/>
                      <a:pt x="61" y="102"/>
                    </a:cubicBezTo>
                    <a:cubicBezTo>
                      <a:pt x="62" y="103"/>
                      <a:pt x="64" y="104"/>
                      <a:pt x="65" y="105"/>
                    </a:cubicBezTo>
                    <a:cubicBezTo>
                      <a:pt x="66" y="105"/>
                      <a:pt x="67" y="106"/>
                      <a:pt x="67" y="107"/>
                    </a:cubicBezTo>
                    <a:cubicBezTo>
                      <a:pt x="69" y="110"/>
                      <a:pt x="71" y="116"/>
                      <a:pt x="71" y="117"/>
                    </a:cubicBezTo>
                    <a:cubicBezTo>
                      <a:pt x="71" y="118"/>
                      <a:pt x="71" y="118"/>
                      <a:pt x="71" y="118"/>
                    </a:cubicBezTo>
                    <a:cubicBezTo>
                      <a:pt x="71" y="118"/>
                      <a:pt x="71" y="118"/>
                      <a:pt x="71" y="118"/>
                    </a:cubicBezTo>
                    <a:cubicBezTo>
                      <a:pt x="72" y="118"/>
                      <a:pt x="72" y="118"/>
                      <a:pt x="72" y="118"/>
                    </a:cubicBezTo>
                    <a:cubicBezTo>
                      <a:pt x="72" y="118"/>
                      <a:pt x="72" y="118"/>
                      <a:pt x="72" y="118"/>
                    </a:cubicBezTo>
                    <a:cubicBezTo>
                      <a:pt x="71" y="117"/>
                      <a:pt x="71" y="117"/>
                      <a:pt x="71" y="117"/>
                    </a:cubicBezTo>
                    <a:cubicBezTo>
                      <a:pt x="71" y="118"/>
                      <a:pt x="71" y="118"/>
                      <a:pt x="71" y="118"/>
                    </a:cubicBezTo>
                    <a:cubicBezTo>
                      <a:pt x="70" y="118"/>
                      <a:pt x="70" y="119"/>
                      <a:pt x="70" y="120"/>
                    </a:cubicBezTo>
                    <a:cubicBezTo>
                      <a:pt x="70" y="122"/>
                      <a:pt x="71" y="125"/>
                      <a:pt x="72" y="128"/>
                    </a:cubicBezTo>
                    <a:cubicBezTo>
                      <a:pt x="73" y="131"/>
                      <a:pt x="75" y="133"/>
                      <a:pt x="77" y="134"/>
                    </a:cubicBezTo>
                    <a:cubicBezTo>
                      <a:pt x="77" y="134"/>
                      <a:pt x="77" y="134"/>
                      <a:pt x="77" y="134"/>
                    </a:cubicBezTo>
                    <a:cubicBezTo>
                      <a:pt x="79" y="135"/>
                      <a:pt x="79" y="135"/>
                      <a:pt x="79" y="135"/>
                    </a:cubicBezTo>
                    <a:cubicBezTo>
                      <a:pt x="79" y="135"/>
                      <a:pt x="79" y="135"/>
                      <a:pt x="79" y="135"/>
                    </a:cubicBezTo>
                    <a:cubicBezTo>
                      <a:pt x="80" y="136"/>
                      <a:pt x="82" y="136"/>
                      <a:pt x="83" y="136"/>
                    </a:cubicBezTo>
                    <a:cubicBezTo>
                      <a:pt x="85" y="137"/>
                      <a:pt x="86" y="138"/>
                      <a:pt x="86" y="140"/>
                    </a:cubicBezTo>
                    <a:cubicBezTo>
                      <a:pt x="87" y="141"/>
                      <a:pt x="87" y="141"/>
                      <a:pt x="87" y="142"/>
                    </a:cubicBezTo>
                    <a:cubicBezTo>
                      <a:pt x="87" y="143"/>
                      <a:pt x="86" y="144"/>
                      <a:pt x="86" y="145"/>
                    </a:cubicBezTo>
                    <a:cubicBezTo>
                      <a:pt x="85" y="145"/>
                      <a:pt x="85" y="146"/>
                      <a:pt x="85" y="146"/>
                    </a:cubicBezTo>
                    <a:cubicBezTo>
                      <a:pt x="85" y="146"/>
                      <a:pt x="85" y="146"/>
                      <a:pt x="85" y="146"/>
                    </a:cubicBezTo>
                    <a:cubicBezTo>
                      <a:pt x="85" y="147"/>
                      <a:pt x="85" y="147"/>
                      <a:pt x="85" y="147"/>
                    </a:cubicBezTo>
                    <a:cubicBezTo>
                      <a:pt x="85" y="147"/>
                      <a:pt x="85" y="147"/>
                      <a:pt x="85" y="147"/>
                    </a:cubicBezTo>
                    <a:cubicBezTo>
                      <a:pt x="85" y="147"/>
                      <a:pt x="86" y="147"/>
                      <a:pt x="87" y="146"/>
                    </a:cubicBezTo>
                    <a:cubicBezTo>
                      <a:pt x="88" y="146"/>
                      <a:pt x="90" y="144"/>
                      <a:pt x="90" y="142"/>
                    </a:cubicBezTo>
                    <a:cubicBezTo>
                      <a:pt x="90" y="141"/>
                      <a:pt x="90" y="141"/>
                      <a:pt x="90" y="141"/>
                    </a:cubicBezTo>
                    <a:cubicBezTo>
                      <a:pt x="90" y="136"/>
                      <a:pt x="87" y="132"/>
                      <a:pt x="81" y="130"/>
                    </a:cubicBezTo>
                    <a:cubicBezTo>
                      <a:pt x="81" y="130"/>
                      <a:pt x="81" y="130"/>
                      <a:pt x="81" y="130"/>
                    </a:cubicBezTo>
                    <a:cubicBezTo>
                      <a:pt x="81" y="130"/>
                      <a:pt x="81" y="130"/>
                      <a:pt x="81" y="130"/>
                    </a:cubicBezTo>
                    <a:cubicBezTo>
                      <a:pt x="79" y="129"/>
                      <a:pt x="79" y="129"/>
                      <a:pt x="79" y="129"/>
                    </a:cubicBezTo>
                    <a:cubicBezTo>
                      <a:pt x="79" y="130"/>
                      <a:pt x="79" y="130"/>
                      <a:pt x="79" y="130"/>
                    </a:cubicBezTo>
                    <a:cubicBezTo>
                      <a:pt x="79" y="129"/>
                      <a:pt x="79" y="129"/>
                      <a:pt x="79" y="129"/>
                    </a:cubicBezTo>
                    <a:cubicBezTo>
                      <a:pt x="79" y="129"/>
                      <a:pt x="79" y="129"/>
                      <a:pt x="78" y="128"/>
                    </a:cubicBezTo>
                    <a:cubicBezTo>
                      <a:pt x="77" y="126"/>
                      <a:pt x="76" y="122"/>
                      <a:pt x="76" y="120"/>
                    </a:cubicBezTo>
                    <a:cubicBezTo>
                      <a:pt x="76" y="119"/>
                      <a:pt x="76" y="119"/>
                      <a:pt x="76" y="119"/>
                    </a:cubicBezTo>
                    <a:cubicBezTo>
                      <a:pt x="75" y="119"/>
                      <a:pt x="75" y="119"/>
                      <a:pt x="75" y="119"/>
                    </a:cubicBezTo>
                    <a:cubicBezTo>
                      <a:pt x="76" y="120"/>
                      <a:pt x="76" y="120"/>
                      <a:pt x="76" y="120"/>
                    </a:cubicBezTo>
                    <a:cubicBezTo>
                      <a:pt x="76" y="119"/>
                      <a:pt x="76" y="118"/>
                      <a:pt x="76" y="118"/>
                    </a:cubicBezTo>
                    <a:cubicBezTo>
                      <a:pt x="76" y="113"/>
                      <a:pt x="72" y="105"/>
                      <a:pt x="72" y="104"/>
                    </a:cubicBezTo>
                    <a:cubicBezTo>
                      <a:pt x="70" y="102"/>
                      <a:pt x="67" y="100"/>
                      <a:pt x="64" y="98"/>
                    </a:cubicBezTo>
                    <a:cubicBezTo>
                      <a:pt x="64" y="98"/>
                      <a:pt x="64" y="98"/>
                      <a:pt x="64" y="98"/>
                    </a:cubicBezTo>
                    <a:cubicBezTo>
                      <a:pt x="64" y="98"/>
                      <a:pt x="64" y="98"/>
                      <a:pt x="64" y="98"/>
                    </a:cubicBezTo>
                    <a:cubicBezTo>
                      <a:pt x="63" y="95"/>
                      <a:pt x="63" y="95"/>
                      <a:pt x="63" y="95"/>
                    </a:cubicBezTo>
                    <a:cubicBezTo>
                      <a:pt x="63" y="96"/>
                      <a:pt x="63" y="96"/>
                      <a:pt x="63" y="96"/>
                    </a:cubicBezTo>
                    <a:cubicBezTo>
                      <a:pt x="63" y="96"/>
                      <a:pt x="63" y="96"/>
                      <a:pt x="63" y="96"/>
                    </a:cubicBezTo>
                    <a:cubicBezTo>
                      <a:pt x="63" y="94"/>
                      <a:pt x="63" y="92"/>
                      <a:pt x="63" y="90"/>
                    </a:cubicBezTo>
                    <a:cubicBezTo>
                      <a:pt x="63" y="87"/>
                      <a:pt x="63" y="84"/>
                      <a:pt x="63" y="81"/>
                    </a:cubicBezTo>
                    <a:cubicBezTo>
                      <a:pt x="62" y="81"/>
                      <a:pt x="62" y="81"/>
                      <a:pt x="62" y="81"/>
                    </a:cubicBezTo>
                    <a:cubicBezTo>
                      <a:pt x="62" y="81"/>
                      <a:pt x="62" y="81"/>
                      <a:pt x="62" y="81"/>
                    </a:cubicBezTo>
                    <a:cubicBezTo>
                      <a:pt x="64" y="82"/>
                      <a:pt x="64" y="82"/>
                      <a:pt x="64" y="82"/>
                    </a:cubicBezTo>
                    <a:cubicBezTo>
                      <a:pt x="64" y="81"/>
                      <a:pt x="64" y="81"/>
                      <a:pt x="64" y="81"/>
                    </a:cubicBezTo>
                    <a:cubicBezTo>
                      <a:pt x="64" y="81"/>
                      <a:pt x="64" y="81"/>
                      <a:pt x="64" y="81"/>
                    </a:cubicBezTo>
                    <a:cubicBezTo>
                      <a:pt x="65" y="83"/>
                      <a:pt x="66" y="84"/>
                      <a:pt x="68" y="85"/>
                    </a:cubicBezTo>
                    <a:cubicBezTo>
                      <a:pt x="76" y="92"/>
                      <a:pt x="85" y="101"/>
                      <a:pt x="87" y="107"/>
                    </a:cubicBezTo>
                    <a:cubicBezTo>
                      <a:pt x="88" y="109"/>
                      <a:pt x="90" y="112"/>
                      <a:pt x="92" y="114"/>
                    </a:cubicBezTo>
                    <a:cubicBezTo>
                      <a:pt x="94" y="117"/>
                      <a:pt x="95" y="119"/>
                      <a:pt x="95" y="120"/>
                    </a:cubicBezTo>
                    <a:cubicBezTo>
                      <a:pt x="95" y="120"/>
                      <a:pt x="95" y="121"/>
                      <a:pt x="95" y="122"/>
                    </a:cubicBezTo>
                    <a:cubicBezTo>
                      <a:pt x="96" y="124"/>
                      <a:pt x="95" y="126"/>
                      <a:pt x="94" y="128"/>
                    </a:cubicBezTo>
                    <a:cubicBezTo>
                      <a:pt x="94" y="128"/>
                      <a:pt x="94" y="128"/>
                      <a:pt x="94" y="128"/>
                    </a:cubicBezTo>
                    <a:cubicBezTo>
                      <a:pt x="94" y="128"/>
                      <a:pt x="94" y="128"/>
                      <a:pt x="94" y="128"/>
                    </a:cubicBezTo>
                    <a:cubicBezTo>
                      <a:pt x="94" y="128"/>
                      <a:pt x="94" y="128"/>
                      <a:pt x="94" y="128"/>
                    </a:cubicBezTo>
                    <a:cubicBezTo>
                      <a:pt x="95" y="129"/>
                      <a:pt x="95" y="129"/>
                      <a:pt x="95" y="129"/>
                    </a:cubicBezTo>
                    <a:cubicBezTo>
                      <a:pt x="95" y="129"/>
                      <a:pt x="95" y="129"/>
                      <a:pt x="95" y="129"/>
                    </a:cubicBezTo>
                    <a:cubicBezTo>
                      <a:pt x="95" y="128"/>
                      <a:pt x="96" y="128"/>
                      <a:pt x="96" y="127"/>
                    </a:cubicBezTo>
                    <a:cubicBezTo>
                      <a:pt x="97" y="127"/>
                      <a:pt x="97" y="126"/>
                      <a:pt x="97" y="126"/>
                    </a:cubicBezTo>
                    <a:cubicBezTo>
                      <a:pt x="99" y="124"/>
                      <a:pt x="99" y="122"/>
                      <a:pt x="99" y="120"/>
                    </a:cubicBezTo>
                    <a:cubicBezTo>
                      <a:pt x="99" y="119"/>
                      <a:pt x="99" y="118"/>
                      <a:pt x="98" y="117"/>
                    </a:cubicBezTo>
                    <a:cubicBezTo>
                      <a:pt x="98" y="117"/>
                      <a:pt x="98" y="117"/>
                      <a:pt x="98" y="117"/>
                    </a:cubicBezTo>
                    <a:cubicBezTo>
                      <a:pt x="97" y="117"/>
                      <a:pt x="97" y="117"/>
                      <a:pt x="97" y="117"/>
                    </a:cubicBezTo>
                    <a:cubicBezTo>
                      <a:pt x="98" y="118"/>
                      <a:pt x="98" y="119"/>
                      <a:pt x="98" y="120"/>
                    </a:cubicBezTo>
                    <a:cubicBezTo>
                      <a:pt x="98" y="122"/>
                      <a:pt x="98" y="123"/>
                      <a:pt x="96" y="125"/>
                    </a:cubicBezTo>
                    <a:cubicBezTo>
                      <a:pt x="96" y="125"/>
                      <a:pt x="96" y="126"/>
                      <a:pt x="95" y="127"/>
                    </a:cubicBezTo>
                    <a:cubicBezTo>
                      <a:pt x="95" y="127"/>
                      <a:pt x="95" y="127"/>
                      <a:pt x="95" y="127"/>
                    </a:cubicBezTo>
                    <a:cubicBezTo>
                      <a:pt x="94" y="128"/>
                      <a:pt x="94" y="128"/>
                      <a:pt x="94" y="128"/>
                    </a:cubicBezTo>
                    <a:cubicBezTo>
                      <a:pt x="94" y="128"/>
                      <a:pt x="94" y="128"/>
                      <a:pt x="94" y="128"/>
                    </a:cubicBezTo>
                    <a:cubicBezTo>
                      <a:pt x="95" y="128"/>
                      <a:pt x="95" y="128"/>
                      <a:pt x="95" y="128"/>
                    </a:cubicBezTo>
                    <a:cubicBezTo>
                      <a:pt x="95" y="128"/>
                      <a:pt x="95" y="128"/>
                      <a:pt x="95" y="128"/>
                    </a:cubicBezTo>
                    <a:cubicBezTo>
                      <a:pt x="94" y="128"/>
                      <a:pt x="94" y="128"/>
                      <a:pt x="94"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6" y="126"/>
                      <a:pt x="96" y="124"/>
                      <a:pt x="96" y="122"/>
                    </a:cubicBezTo>
                    <a:cubicBezTo>
                      <a:pt x="96" y="121"/>
                      <a:pt x="96" y="120"/>
                      <a:pt x="96" y="119"/>
                    </a:cubicBezTo>
                    <a:cubicBezTo>
                      <a:pt x="96" y="118"/>
                      <a:pt x="94" y="116"/>
                      <a:pt x="93" y="114"/>
                    </a:cubicBezTo>
                    <a:cubicBezTo>
                      <a:pt x="91" y="111"/>
                      <a:pt x="89" y="109"/>
                      <a:pt x="88" y="107"/>
                    </a:cubicBezTo>
                    <a:cubicBezTo>
                      <a:pt x="86" y="100"/>
                      <a:pt x="76" y="91"/>
                      <a:pt x="69" y="85"/>
                    </a:cubicBezTo>
                    <a:cubicBezTo>
                      <a:pt x="67" y="83"/>
                      <a:pt x="66" y="82"/>
                      <a:pt x="64" y="81"/>
                    </a:cubicBezTo>
                    <a:cubicBezTo>
                      <a:pt x="64" y="81"/>
                      <a:pt x="64" y="81"/>
                      <a:pt x="64" y="81"/>
                    </a:cubicBezTo>
                    <a:cubicBezTo>
                      <a:pt x="62" y="80"/>
                      <a:pt x="62" y="80"/>
                      <a:pt x="62" y="80"/>
                    </a:cubicBezTo>
                    <a:cubicBezTo>
                      <a:pt x="62" y="80"/>
                      <a:pt x="62" y="80"/>
                      <a:pt x="62" y="80"/>
                    </a:cubicBezTo>
                    <a:cubicBezTo>
                      <a:pt x="62" y="81"/>
                      <a:pt x="62" y="81"/>
                      <a:pt x="62" y="81"/>
                    </a:cubicBezTo>
                    <a:cubicBezTo>
                      <a:pt x="62" y="84"/>
                      <a:pt x="62" y="87"/>
                      <a:pt x="62" y="90"/>
                    </a:cubicBezTo>
                    <a:cubicBezTo>
                      <a:pt x="62" y="92"/>
                      <a:pt x="62" y="94"/>
                      <a:pt x="62" y="96"/>
                    </a:cubicBezTo>
                    <a:cubicBezTo>
                      <a:pt x="62" y="96"/>
                      <a:pt x="62" y="96"/>
                      <a:pt x="62" y="96"/>
                    </a:cubicBezTo>
                    <a:cubicBezTo>
                      <a:pt x="63" y="98"/>
                      <a:pt x="63" y="98"/>
                      <a:pt x="63" y="98"/>
                    </a:cubicBezTo>
                    <a:cubicBezTo>
                      <a:pt x="64" y="99"/>
                      <a:pt x="64" y="99"/>
                      <a:pt x="64" y="99"/>
                    </a:cubicBezTo>
                    <a:cubicBezTo>
                      <a:pt x="67" y="100"/>
                      <a:pt x="70" y="102"/>
                      <a:pt x="71" y="105"/>
                    </a:cubicBezTo>
                    <a:cubicBezTo>
                      <a:pt x="71" y="106"/>
                      <a:pt x="75" y="113"/>
                      <a:pt x="75" y="118"/>
                    </a:cubicBezTo>
                    <a:cubicBezTo>
                      <a:pt x="75" y="118"/>
                      <a:pt x="75" y="119"/>
                      <a:pt x="75" y="119"/>
                    </a:cubicBezTo>
                    <a:cubicBezTo>
                      <a:pt x="75" y="119"/>
                      <a:pt x="75" y="119"/>
                      <a:pt x="75" y="119"/>
                    </a:cubicBezTo>
                    <a:cubicBezTo>
                      <a:pt x="75" y="120"/>
                      <a:pt x="75" y="120"/>
                      <a:pt x="75" y="120"/>
                    </a:cubicBezTo>
                    <a:cubicBezTo>
                      <a:pt x="75" y="121"/>
                      <a:pt x="75" y="123"/>
                      <a:pt x="76" y="126"/>
                    </a:cubicBezTo>
                    <a:cubicBezTo>
                      <a:pt x="76" y="127"/>
                      <a:pt x="77" y="128"/>
                      <a:pt x="77" y="128"/>
                    </a:cubicBezTo>
                    <a:cubicBezTo>
                      <a:pt x="78" y="129"/>
                      <a:pt x="78" y="130"/>
                      <a:pt x="79" y="130"/>
                    </a:cubicBezTo>
                    <a:cubicBezTo>
                      <a:pt x="79" y="130"/>
                      <a:pt x="79" y="130"/>
                      <a:pt x="79" y="130"/>
                    </a:cubicBezTo>
                    <a:cubicBezTo>
                      <a:pt x="81" y="131"/>
                      <a:pt x="81" y="131"/>
                      <a:pt x="81" y="131"/>
                    </a:cubicBezTo>
                    <a:cubicBezTo>
                      <a:pt x="81" y="131"/>
                      <a:pt x="81" y="131"/>
                      <a:pt x="81" y="131"/>
                    </a:cubicBezTo>
                    <a:cubicBezTo>
                      <a:pt x="87" y="133"/>
                      <a:pt x="89" y="137"/>
                      <a:pt x="89" y="141"/>
                    </a:cubicBezTo>
                    <a:cubicBezTo>
                      <a:pt x="89" y="142"/>
                      <a:pt x="89" y="142"/>
                      <a:pt x="89" y="142"/>
                    </a:cubicBezTo>
                    <a:cubicBezTo>
                      <a:pt x="89" y="144"/>
                      <a:pt x="88" y="145"/>
                      <a:pt x="87" y="145"/>
                    </a:cubicBezTo>
                    <a:cubicBezTo>
                      <a:pt x="86" y="146"/>
                      <a:pt x="86" y="146"/>
                      <a:pt x="86" y="146"/>
                    </a:cubicBezTo>
                    <a:cubicBezTo>
                      <a:pt x="85" y="146"/>
                      <a:pt x="85" y="146"/>
                      <a:pt x="85" y="146"/>
                    </a:cubicBezTo>
                    <a:cubicBezTo>
                      <a:pt x="85" y="146"/>
                      <a:pt x="85" y="146"/>
                      <a:pt x="85" y="146"/>
                    </a:cubicBezTo>
                    <a:cubicBezTo>
                      <a:pt x="85" y="146"/>
                      <a:pt x="85" y="146"/>
                      <a:pt x="85" y="146"/>
                    </a:cubicBezTo>
                    <a:cubicBezTo>
                      <a:pt x="85" y="147"/>
                      <a:pt x="85" y="147"/>
                      <a:pt x="85" y="147"/>
                    </a:cubicBezTo>
                    <a:cubicBezTo>
                      <a:pt x="85" y="147"/>
                      <a:pt x="88" y="145"/>
                      <a:pt x="88" y="142"/>
                    </a:cubicBezTo>
                    <a:cubicBezTo>
                      <a:pt x="88" y="141"/>
                      <a:pt x="88" y="140"/>
                      <a:pt x="87" y="140"/>
                    </a:cubicBezTo>
                    <a:cubicBezTo>
                      <a:pt x="87" y="137"/>
                      <a:pt x="85" y="136"/>
                      <a:pt x="84" y="135"/>
                    </a:cubicBezTo>
                    <a:cubicBezTo>
                      <a:pt x="82" y="135"/>
                      <a:pt x="81" y="135"/>
                      <a:pt x="79" y="134"/>
                    </a:cubicBezTo>
                    <a:cubicBezTo>
                      <a:pt x="79" y="134"/>
                      <a:pt x="79" y="134"/>
                      <a:pt x="79" y="134"/>
                    </a:cubicBezTo>
                    <a:cubicBezTo>
                      <a:pt x="79" y="134"/>
                      <a:pt x="79" y="134"/>
                      <a:pt x="79" y="134"/>
                    </a:cubicBezTo>
                    <a:cubicBezTo>
                      <a:pt x="77" y="133"/>
                      <a:pt x="77" y="133"/>
                      <a:pt x="77" y="133"/>
                    </a:cubicBezTo>
                    <a:cubicBezTo>
                      <a:pt x="77" y="133"/>
                      <a:pt x="77" y="133"/>
                      <a:pt x="77" y="133"/>
                    </a:cubicBezTo>
                    <a:cubicBezTo>
                      <a:pt x="77" y="133"/>
                      <a:pt x="77" y="133"/>
                      <a:pt x="77" y="133"/>
                    </a:cubicBezTo>
                    <a:cubicBezTo>
                      <a:pt x="76" y="132"/>
                      <a:pt x="74" y="130"/>
                      <a:pt x="73" y="127"/>
                    </a:cubicBezTo>
                    <a:cubicBezTo>
                      <a:pt x="72" y="125"/>
                      <a:pt x="71" y="122"/>
                      <a:pt x="71" y="120"/>
                    </a:cubicBezTo>
                    <a:cubicBezTo>
                      <a:pt x="71" y="119"/>
                      <a:pt x="71" y="118"/>
                      <a:pt x="72"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2" y="118"/>
                      <a:pt x="72" y="118"/>
                      <a:pt x="72" y="118"/>
                    </a:cubicBezTo>
                    <a:cubicBezTo>
                      <a:pt x="72" y="117"/>
                      <a:pt x="72" y="117"/>
                      <a:pt x="72" y="117"/>
                    </a:cubicBezTo>
                    <a:cubicBezTo>
                      <a:pt x="72" y="115"/>
                      <a:pt x="70" y="110"/>
                      <a:pt x="68" y="106"/>
                    </a:cubicBezTo>
                    <a:cubicBezTo>
                      <a:pt x="67" y="105"/>
                      <a:pt x="66" y="105"/>
                      <a:pt x="65" y="104"/>
                    </a:cubicBezTo>
                    <a:cubicBezTo>
                      <a:pt x="64" y="103"/>
                      <a:pt x="63" y="102"/>
                      <a:pt x="62" y="102"/>
                    </a:cubicBezTo>
                    <a:cubicBezTo>
                      <a:pt x="62" y="101"/>
                      <a:pt x="62" y="101"/>
                      <a:pt x="62" y="101"/>
                    </a:cubicBezTo>
                    <a:cubicBezTo>
                      <a:pt x="61" y="101"/>
                      <a:pt x="61" y="101"/>
                      <a:pt x="61" y="101"/>
                    </a:cubicBezTo>
                    <a:cubicBezTo>
                      <a:pt x="61" y="102"/>
                      <a:pt x="61" y="102"/>
                      <a:pt x="61" y="102"/>
                    </a:cubicBezTo>
                    <a:cubicBezTo>
                      <a:pt x="61" y="103"/>
                      <a:pt x="60" y="104"/>
                      <a:pt x="60" y="106"/>
                    </a:cubicBezTo>
                    <a:cubicBezTo>
                      <a:pt x="60" y="108"/>
                      <a:pt x="60" y="111"/>
                      <a:pt x="59" y="113"/>
                    </a:cubicBezTo>
                    <a:cubicBezTo>
                      <a:pt x="58" y="115"/>
                      <a:pt x="57" y="116"/>
                      <a:pt x="56" y="117"/>
                    </a:cubicBezTo>
                    <a:cubicBezTo>
                      <a:pt x="55" y="117"/>
                      <a:pt x="54" y="118"/>
                      <a:pt x="54" y="119"/>
                    </a:cubicBezTo>
                    <a:cubicBezTo>
                      <a:pt x="54" y="120"/>
                      <a:pt x="53" y="121"/>
                      <a:pt x="53" y="122"/>
                    </a:cubicBezTo>
                    <a:cubicBezTo>
                      <a:pt x="53" y="124"/>
                      <a:pt x="54" y="126"/>
                      <a:pt x="54" y="127"/>
                    </a:cubicBezTo>
                    <a:cubicBezTo>
                      <a:pt x="55" y="130"/>
                      <a:pt x="56" y="134"/>
                      <a:pt x="56" y="137"/>
                    </a:cubicBezTo>
                    <a:cubicBezTo>
                      <a:pt x="56" y="146"/>
                      <a:pt x="52" y="155"/>
                      <a:pt x="51" y="157"/>
                    </a:cubicBezTo>
                    <a:cubicBezTo>
                      <a:pt x="52" y="157"/>
                      <a:pt x="52" y="157"/>
                      <a:pt x="52" y="157"/>
                    </a:cubicBezTo>
                    <a:cubicBezTo>
                      <a:pt x="51" y="157"/>
                      <a:pt x="51" y="157"/>
                      <a:pt x="51" y="157"/>
                    </a:cubicBezTo>
                    <a:cubicBezTo>
                      <a:pt x="51" y="158"/>
                      <a:pt x="49" y="159"/>
                      <a:pt x="47" y="159"/>
                    </a:cubicBezTo>
                    <a:cubicBezTo>
                      <a:pt x="46" y="159"/>
                      <a:pt x="44" y="158"/>
                      <a:pt x="43" y="157"/>
                    </a:cubicBezTo>
                    <a:cubicBezTo>
                      <a:pt x="42" y="157"/>
                      <a:pt x="42" y="157"/>
                      <a:pt x="42" y="157"/>
                    </a:cubicBezTo>
                    <a:cubicBezTo>
                      <a:pt x="42" y="157"/>
                      <a:pt x="42" y="157"/>
                      <a:pt x="42" y="157"/>
                    </a:cubicBezTo>
                    <a:cubicBezTo>
                      <a:pt x="44" y="158"/>
                      <a:pt x="45" y="158"/>
                      <a:pt x="46" y="158"/>
                    </a:cubicBezTo>
                    <a:cubicBezTo>
                      <a:pt x="47" y="158"/>
                      <a:pt x="47" y="158"/>
                      <a:pt x="47" y="158"/>
                    </a:cubicBezTo>
                    <a:cubicBezTo>
                      <a:pt x="47" y="157"/>
                      <a:pt x="47" y="157"/>
                      <a:pt x="47" y="157"/>
                    </a:cubicBezTo>
                    <a:cubicBezTo>
                      <a:pt x="47" y="158"/>
                      <a:pt x="47" y="158"/>
                      <a:pt x="47" y="158"/>
                    </a:cubicBezTo>
                    <a:cubicBezTo>
                      <a:pt x="47" y="158"/>
                      <a:pt x="47" y="158"/>
                      <a:pt x="47" y="158"/>
                    </a:cubicBezTo>
                    <a:cubicBezTo>
                      <a:pt x="48" y="158"/>
                      <a:pt x="49" y="157"/>
                      <a:pt x="49" y="156"/>
                    </a:cubicBezTo>
                    <a:cubicBezTo>
                      <a:pt x="51" y="154"/>
                      <a:pt x="53" y="148"/>
                      <a:pt x="53" y="140"/>
                    </a:cubicBezTo>
                    <a:cubicBezTo>
                      <a:pt x="53" y="137"/>
                      <a:pt x="52" y="133"/>
                      <a:pt x="51" y="129"/>
                    </a:cubicBezTo>
                    <a:cubicBezTo>
                      <a:pt x="51" y="126"/>
                      <a:pt x="50" y="124"/>
                      <a:pt x="50" y="122"/>
                    </a:cubicBezTo>
                    <a:cubicBezTo>
                      <a:pt x="50" y="120"/>
                      <a:pt x="50" y="119"/>
                      <a:pt x="51" y="118"/>
                    </a:cubicBezTo>
                    <a:cubicBezTo>
                      <a:pt x="52" y="116"/>
                      <a:pt x="53" y="114"/>
                      <a:pt x="55" y="114"/>
                    </a:cubicBezTo>
                    <a:cubicBezTo>
                      <a:pt x="55" y="114"/>
                      <a:pt x="55" y="114"/>
                      <a:pt x="55" y="114"/>
                    </a:cubicBezTo>
                    <a:cubicBezTo>
                      <a:pt x="55" y="113"/>
                      <a:pt x="55" y="113"/>
                      <a:pt x="56" y="112"/>
                    </a:cubicBezTo>
                    <a:cubicBezTo>
                      <a:pt x="56" y="110"/>
                      <a:pt x="57" y="107"/>
                      <a:pt x="57" y="105"/>
                    </a:cubicBezTo>
                    <a:cubicBezTo>
                      <a:pt x="57" y="103"/>
                      <a:pt x="57" y="101"/>
                      <a:pt x="58" y="99"/>
                    </a:cubicBezTo>
                    <a:cubicBezTo>
                      <a:pt x="58" y="99"/>
                      <a:pt x="58" y="99"/>
                      <a:pt x="58" y="99"/>
                    </a:cubicBezTo>
                    <a:cubicBezTo>
                      <a:pt x="58" y="91"/>
                      <a:pt x="58" y="83"/>
                      <a:pt x="57" y="78"/>
                    </a:cubicBezTo>
                    <a:cubicBezTo>
                      <a:pt x="56" y="67"/>
                      <a:pt x="48" y="56"/>
                      <a:pt x="39" y="45"/>
                    </a:cubicBezTo>
                    <a:cubicBezTo>
                      <a:pt x="29" y="35"/>
                      <a:pt x="19" y="24"/>
                      <a:pt x="14" y="16"/>
                    </a:cubicBezTo>
                    <a:cubicBezTo>
                      <a:pt x="14" y="16"/>
                      <a:pt x="14" y="16"/>
                      <a:pt x="14" y="16"/>
                    </a:cubicBezTo>
                    <a:cubicBezTo>
                      <a:pt x="9" y="8"/>
                      <a:pt x="4" y="4"/>
                      <a:pt x="1" y="0"/>
                    </a:cubicBezTo>
                    <a:cubicBezTo>
                      <a:pt x="0" y="0"/>
                      <a:pt x="0" y="0"/>
                      <a:pt x="0" y="0"/>
                    </a:cubicBezTo>
                    <a:cubicBezTo>
                      <a:pt x="0" y="0"/>
                      <a:pt x="0" y="0"/>
                      <a:pt x="0" y="0"/>
                    </a:cubicBezTo>
                    <a:cubicBezTo>
                      <a:pt x="0" y="0"/>
                      <a:pt x="0" y="0"/>
                      <a:pt x="0" y="0"/>
                    </a:cubicBezTo>
                    <a:cubicBezTo>
                      <a:pt x="0" y="0"/>
                      <a:pt x="0" y="0"/>
                      <a:pt x="0" y="0"/>
                    </a:cubicBezTo>
                    <a:cubicBezTo>
                      <a:pt x="1" y="1"/>
                      <a:pt x="1" y="2"/>
                      <a:pt x="2" y="2"/>
                    </a:cubicBezTo>
                    <a:cubicBezTo>
                      <a:pt x="2" y="2"/>
                      <a:pt x="2" y="2"/>
                      <a:pt x="2" y="2"/>
                    </a:cubicBezTo>
                    <a:cubicBezTo>
                      <a:pt x="5" y="3"/>
                      <a:pt x="8" y="3"/>
                      <a:pt x="13" y="6"/>
                    </a:cubicBezTo>
                    <a:cubicBezTo>
                      <a:pt x="17" y="9"/>
                      <a:pt x="22" y="11"/>
                      <a:pt x="26" y="11"/>
                    </a:cubicBezTo>
                    <a:cubicBezTo>
                      <a:pt x="26" y="11"/>
                      <a:pt x="26" y="11"/>
                      <a:pt x="26" y="11"/>
                    </a:cubicBezTo>
                    <a:cubicBezTo>
                      <a:pt x="26" y="11"/>
                      <a:pt x="26" y="11"/>
                      <a:pt x="26" y="11"/>
                    </a:cubicBezTo>
                    <a:cubicBezTo>
                      <a:pt x="38" y="16"/>
                      <a:pt x="53" y="21"/>
                      <a:pt x="59" y="21"/>
                    </a:cubicBezTo>
                    <a:cubicBezTo>
                      <a:pt x="60" y="21"/>
                      <a:pt x="60" y="21"/>
                      <a:pt x="60" y="21"/>
                    </a:cubicBezTo>
                    <a:cubicBezTo>
                      <a:pt x="63" y="20"/>
                      <a:pt x="64" y="20"/>
                      <a:pt x="67" y="19"/>
                    </a:cubicBezTo>
                    <a:cubicBezTo>
                      <a:pt x="69" y="18"/>
                      <a:pt x="72" y="18"/>
                      <a:pt x="74" y="18"/>
                    </a:cubicBezTo>
                    <a:cubicBezTo>
                      <a:pt x="76" y="18"/>
                      <a:pt x="77" y="18"/>
                      <a:pt x="78" y="21"/>
                    </a:cubicBezTo>
                    <a:cubicBezTo>
                      <a:pt x="78" y="22"/>
                      <a:pt x="79" y="23"/>
                      <a:pt x="79" y="24"/>
                    </a:cubicBezTo>
                    <a:cubicBezTo>
                      <a:pt x="79" y="25"/>
                      <a:pt x="79" y="26"/>
                      <a:pt x="79" y="26"/>
                    </a:cubicBezTo>
                    <a:cubicBezTo>
                      <a:pt x="80" y="26"/>
                      <a:pt x="80" y="26"/>
                      <a:pt x="80" y="26"/>
                    </a:cubicBezTo>
                    <a:cubicBezTo>
                      <a:pt x="80" y="26"/>
                      <a:pt x="80" y="26"/>
                      <a:pt x="80" y="26"/>
                    </a:cubicBezTo>
                    <a:cubicBezTo>
                      <a:pt x="80" y="26"/>
                      <a:pt x="80" y="25"/>
                      <a:pt x="79" y="25"/>
                    </a:cubicBezTo>
                    <a:cubicBezTo>
                      <a:pt x="79" y="24"/>
                      <a:pt x="78" y="23"/>
                      <a:pt x="78" y="23"/>
                    </a:cubicBezTo>
                    <a:cubicBezTo>
                      <a:pt x="78" y="22"/>
                      <a:pt x="76" y="21"/>
                      <a:pt x="74" y="21"/>
                    </a:cubicBezTo>
                    <a:cubicBezTo>
                      <a:pt x="73" y="21"/>
                      <a:pt x="71" y="21"/>
                      <a:pt x="69" y="22"/>
                    </a:cubicBezTo>
                    <a:cubicBezTo>
                      <a:pt x="66" y="23"/>
                      <a:pt x="63" y="24"/>
                      <a:pt x="59" y="24"/>
                    </a:cubicBezTo>
                    <a:cubicBezTo>
                      <a:pt x="59" y="24"/>
                      <a:pt x="59" y="24"/>
                      <a:pt x="58" y="24"/>
                    </a:cubicBezTo>
                    <a:cubicBezTo>
                      <a:pt x="48" y="24"/>
                      <a:pt x="23" y="15"/>
                      <a:pt x="17" y="12"/>
                    </a:cubicBezTo>
                    <a:cubicBezTo>
                      <a:pt x="16" y="12"/>
                      <a:pt x="16" y="12"/>
                      <a:pt x="16" y="12"/>
                    </a:cubicBezTo>
                    <a:cubicBezTo>
                      <a:pt x="16" y="13"/>
                      <a:pt x="16" y="13"/>
                      <a:pt x="16" y="13"/>
                    </a:cubicBezTo>
                    <a:cubicBezTo>
                      <a:pt x="17" y="13"/>
                      <a:pt x="17" y="13"/>
                      <a:pt x="17" y="13"/>
                    </a:cubicBezTo>
                    <a:cubicBezTo>
                      <a:pt x="17" y="14"/>
                      <a:pt x="18" y="15"/>
                      <a:pt x="19" y="16"/>
                    </a:cubicBezTo>
                    <a:cubicBezTo>
                      <a:pt x="23" y="22"/>
                      <a:pt x="32" y="32"/>
                      <a:pt x="40" y="43"/>
                    </a:cubicBezTo>
                    <a:cubicBezTo>
                      <a:pt x="49" y="53"/>
                      <a:pt x="57" y="63"/>
                      <a:pt x="58" y="68"/>
                    </a:cubicBezTo>
                    <a:cubicBezTo>
                      <a:pt x="58" y="68"/>
                      <a:pt x="58" y="68"/>
                      <a:pt x="58" y="68"/>
                    </a:cubicBezTo>
                    <a:cubicBezTo>
                      <a:pt x="60" y="71"/>
                      <a:pt x="60" y="71"/>
                      <a:pt x="60" y="71"/>
                    </a:cubicBezTo>
                    <a:cubicBezTo>
                      <a:pt x="60" y="71"/>
                      <a:pt x="60" y="71"/>
                      <a:pt x="60" y="71"/>
                    </a:cubicBezTo>
                    <a:cubicBezTo>
                      <a:pt x="60" y="71"/>
                      <a:pt x="60" y="71"/>
                      <a:pt x="60" y="71"/>
                    </a:cubicBezTo>
                    <a:cubicBezTo>
                      <a:pt x="60" y="72"/>
                      <a:pt x="62" y="74"/>
                      <a:pt x="64" y="76"/>
                    </a:cubicBezTo>
                    <a:cubicBezTo>
                      <a:pt x="66" y="78"/>
                      <a:pt x="68" y="80"/>
                      <a:pt x="71" y="82"/>
                    </a:cubicBezTo>
                    <a:cubicBezTo>
                      <a:pt x="79" y="90"/>
                      <a:pt x="88" y="98"/>
                      <a:pt x="91" y="106"/>
                    </a:cubicBezTo>
                    <a:cubicBezTo>
                      <a:pt x="92" y="109"/>
                      <a:pt x="96" y="114"/>
                      <a:pt x="97" y="117"/>
                    </a:cubicBezTo>
                    <a:cubicBezTo>
                      <a:pt x="98" y="117"/>
                      <a:pt x="98" y="117"/>
                      <a:pt x="98" y="1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1" name="Freeform 637">
                <a:extLst>
                  <a:ext uri="{FF2B5EF4-FFF2-40B4-BE49-F238E27FC236}">
                    <a16:creationId xmlns:a16="http://schemas.microsoft.com/office/drawing/2014/main" id="{80FDD3A2-11D3-685D-2147-4B941012F226}"/>
                  </a:ext>
                </a:extLst>
              </p:cNvPr>
              <p:cNvSpPr>
                <a:spLocks/>
              </p:cNvSpPr>
              <p:nvPr/>
            </p:nvSpPr>
            <p:spPr bwMode="auto">
              <a:xfrm>
                <a:off x="3985" y="1803"/>
                <a:ext cx="164" cy="163"/>
              </a:xfrm>
              <a:custGeom>
                <a:avLst/>
                <a:gdLst>
                  <a:gd name="T0" fmla="*/ 196 w 78"/>
                  <a:gd name="T1" fmla="*/ 20 h 73"/>
                  <a:gd name="T2" fmla="*/ 513 w 78"/>
                  <a:gd name="T3" fmla="*/ 134 h 73"/>
                  <a:gd name="T4" fmla="*/ 530 w 78"/>
                  <a:gd name="T5" fmla="*/ 125 h 73"/>
                  <a:gd name="T6" fmla="*/ 597 w 78"/>
                  <a:gd name="T7" fmla="*/ 210 h 73"/>
                  <a:gd name="T8" fmla="*/ 706 w 78"/>
                  <a:gd name="T9" fmla="*/ 489 h 73"/>
                  <a:gd name="T10" fmla="*/ 677 w 78"/>
                  <a:gd name="T11" fmla="*/ 634 h 73"/>
                  <a:gd name="T12" fmla="*/ 633 w 78"/>
                  <a:gd name="T13" fmla="*/ 723 h 73"/>
                  <a:gd name="T14" fmla="*/ 530 w 78"/>
                  <a:gd name="T15" fmla="*/ 748 h 73"/>
                  <a:gd name="T16" fmla="*/ 437 w 78"/>
                  <a:gd name="T17" fmla="*/ 777 h 73"/>
                  <a:gd name="T18" fmla="*/ 429 w 78"/>
                  <a:gd name="T19" fmla="*/ 777 h 73"/>
                  <a:gd name="T20" fmla="*/ 353 w 78"/>
                  <a:gd name="T21" fmla="*/ 793 h 73"/>
                  <a:gd name="T22" fmla="*/ 120 w 78"/>
                  <a:gd name="T23" fmla="*/ 688 h 73"/>
                  <a:gd name="T24" fmla="*/ 17 w 78"/>
                  <a:gd name="T25" fmla="*/ 543 h 73"/>
                  <a:gd name="T26" fmla="*/ 27 w 78"/>
                  <a:gd name="T27" fmla="*/ 444 h 73"/>
                  <a:gd name="T28" fmla="*/ 84 w 78"/>
                  <a:gd name="T29" fmla="*/ 255 h 73"/>
                  <a:gd name="T30" fmla="*/ 185 w 78"/>
                  <a:gd name="T31" fmla="*/ 9 h 73"/>
                  <a:gd name="T32" fmla="*/ 196 w 78"/>
                  <a:gd name="T33" fmla="*/ 9 h 73"/>
                  <a:gd name="T34" fmla="*/ 196 w 78"/>
                  <a:gd name="T35" fmla="*/ 20 h 73"/>
                  <a:gd name="T36" fmla="*/ 196 w 78"/>
                  <a:gd name="T37" fmla="*/ 0 h 73"/>
                  <a:gd name="T38" fmla="*/ 177 w 78"/>
                  <a:gd name="T39" fmla="*/ 0 h 73"/>
                  <a:gd name="T40" fmla="*/ 76 w 78"/>
                  <a:gd name="T41" fmla="*/ 255 h 73"/>
                  <a:gd name="T42" fmla="*/ 17 w 78"/>
                  <a:gd name="T43" fmla="*/ 444 h 73"/>
                  <a:gd name="T44" fmla="*/ 17 w 78"/>
                  <a:gd name="T45" fmla="*/ 444 h 73"/>
                  <a:gd name="T46" fmla="*/ 36 w 78"/>
                  <a:gd name="T47" fmla="*/ 659 h 73"/>
                  <a:gd name="T48" fmla="*/ 204 w 78"/>
                  <a:gd name="T49" fmla="*/ 748 h 73"/>
                  <a:gd name="T50" fmla="*/ 429 w 78"/>
                  <a:gd name="T51" fmla="*/ 793 h 73"/>
                  <a:gd name="T52" fmla="*/ 412 w 78"/>
                  <a:gd name="T53" fmla="*/ 793 h 73"/>
                  <a:gd name="T54" fmla="*/ 437 w 78"/>
                  <a:gd name="T55" fmla="*/ 802 h 73"/>
                  <a:gd name="T56" fmla="*/ 540 w 78"/>
                  <a:gd name="T57" fmla="*/ 768 h 73"/>
                  <a:gd name="T58" fmla="*/ 641 w 78"/>
                  <a:gd name="T59" fmla="*/ 748 h 73"/>
                  <a:gd name="T60" fmla="*/ 698 w 78"/>
                  <a:gd name="T61" fmla="*/ 634 h 73"/>
                  <a:gd name="T62" fmla="*/ 725 w 78"/>
                  <a:gd name="T63" fmla="*/ 489 h 73"/>
                  <a:gd name="T64" fmla="*/ 614 w 78"/>
                  <a:gd name="T65" fmla="*/ 199 h 73"/>
                  <a:gd name="T66" fmla="*/ 521 w 78"/>
                  <a:gd name="T67" fmla="*/ 109 h 73"/>
                  <a:gd name="T68" fmla="*/ 513 w 78"/>
                  <a:gd name="T69" fmla="*/ 125 h 73"/>
                  <a:gd name="T70" fmla="*/ 196 w 78"/>
                  <a:gd name="T71" fmla="*/ 0 h 73"/>
                  <a:gd name="T72" fmla="*/ 196 w 78"/>
                  <a:gd name="T73" fmla="*/ 9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73">
                    <a:moveTo>
                      <a:pt x="21" y="1"/>
                    </a:moveTo>
                    <a:cubicBezTo>
                      <a:pt x="21" y="2"/>
                      <a:pt x="21" y="2"/>
                      <a:pt x="21" y="2"/>
                    </a:cubicBezTo>
                    <a:cubicBezTo>
                      <a:pt x="31" y="2"/>
                      <a:pt x="45" y="4"/>
                      <a:pt x="55" y="12"/>
                    </a:cubicBezTo>
                    <a:cubicBezTo>
                      <a:pt x="55" y="12"/>
                      <a:pt x="55" y="12"/>
                      <a:pt x="55" y="12"/>
                    </a:cubicBezTo>
                    <a:cubicBezTo>
                      <a:pt x="57" y="12"/>
                      <a:pt x="57" y="12"/>
                      <a:pt x="57" y="12"/>
                    </a:cubicBezTo>
                    <a:cubicBezTo>
                      <a:pt x="57" y="11"/>
                      <a:pt x="57" y="11"/>
                      <a:pt x="57" y="11"/>
                    </a:cubicBezTo>
                    <a:cubicBezTo>
                      <a:pt x="56" y="12"/>
                      <a:pt x="56" y="12"/>
                      <a:pt x="56" y="12"/>
                    </a:cubicBezTo>
                    <a:cubicBezTo>
                      <a:pt x="59" y="13"/>
                      <a:pt x="62" y="15"/>
                      <a:pt x="64" y="19"/>
                    </a:cubicBezTo>
                    <a:cubicBezTo>
                      <a:pt x="67" y="22"/>
                      <a:pt x="70" y="27"/>
                      <a:pt x="72" y="31"/>
                    </a:cubicBezTo>
                    <a:cubicBezTo>
                      <a:pt x="75" y="35"/>
                      <a:pt x="76" y="39"/>
                      <a:pt x="76" y="44"/>
                    </a:cubicBezTo>
                    <a:cubicBezTo>
                      <a:pt x="76" y="45"/>
                      <a:pt x="76" y="47"/>
                      <a:pt x="76" y="49"/>
                    </a:cubicBezTo>
                    <a:cubicBezTo>
                      <a:pt x="75" y="51"/>
                      <a:pt x="74" y="54"/>
                      <a:pt x="73" y="57"/>
                    </a:cubicBezTo>
                    <a:cubicBezTo>
                      <a:pt x="72" y="58"/>
                      <a:pt x="72" y="60"/>
                      <a:pt x="71" y="62"/>
                    </a:cubicBezTo>
                    <a:cubicBezTo>
                      <a:pt x="70" y="63"/>
                      <a:pt x="69" y="64"/>
                      <a:pt x="68" y="65"/>
                    </a:cubicBezTo>
                    <a:cubicBezTo>
                      <a:pt x="67" y="66"/>
                      <a:pt x="65" y="66"/>
                      <a:pt x="63" y="66"/>
                    </a:cubicBezTo>
                    <a:cubicBezTo>
                      <a:pt x="61" y="67"/>
                      <a:pt x="59" y="67"/>
                      <a:pt x="57" y="67"/>
                    </a:cubicBezTo>
                    <a:cubicBezTo>
                      <a:pt x="55" y="68"/>
                      <a:pt x="53" y="68"/>
                      <a:pt x="51" y="69"/>
                    </a:cubicBezTo>
                    <a:cubicBezTo>
                      <a:pt x="50" y="70"/>
                      <a:pt x="48" y="70"/>
                      <a:pt x="47" y="70"/>
                    </a:cubicBezTo>
                    <a:cubicBezTo>
                      <a:pt x="46" y="70"/>
                      <a:pt x="46" y="70"/>
                      <a:pt x="46" y="70"/>
                    </a:cubicBezTo>
                    <a:cubicBezTo>
                      <a:pt x="46" y="70"/>
                      <a:pt x="46" y="70"/>
                      <a:pt x="46" y="70"/>
                    </a:cubicBezTo>
                    <a:cubicBezTo>
                      <a:pt x="46" y="69"/>
                      <a:pt x="45" y="69"/>
                      <a:pt x="45" y="69"/>
                    </a:cubicBezTo>
                    <a:cubicBezTo>
                      <a:pt x="43" y="71"/>
                      <a:pt x="40" y="71"/>
                      <a:pt x="38" y="71"/>
                    </a:cubicBezTo>
                    <a:cubicBezTo>
                      <a:pt x="34" y="71"/>
                      <a:pt x="29" y="69"/>
                      <a:pt x="23" y="66"/>
                    </a:cubicBezTo>
                    <a:cubicBezTo>
                      <a:pt x="19" y="63"/>
                      <a:pt x="15" y="62"/>
                      <a:pt x="13" y="62"/>
                    </a:cubicBezTo>
                    <a:cubicBezTo>
                      <a:pt x="10" y="61"/>
                      <a:pt x="8" y="61"/>
                      <a:pt x="6" y="58"/>
                    </a:cubicBezTo>
                    <a:cubicBezTo>
                      <a:pt x="3" y="55"/>
                      <a:pt x="2" y="52"/>
                      <a:pt x="2" y="49"/>
                    </a:cubicBezTo>
                    <a:cubicBezTo>
                      <a:pt x="2" y="47"/>
                      <a:pt x="2" y="44"/>
                      <a:pt x="3" y="40"/>
                    </a:cubicBezTo>
                    <a:cubicBezTo>
                      <a:pt x="3" y="40"/>
                      <a:pt x="3" y="40"/>
                      <a:pt x="3" y="40"/>
                    </a:cubicBezTo>
                    <a:cubicBezTo>
                      <a:pt x="5" y="34"/>
                      <a:pt x="7" y="29"/>
                      <a:pt x="9" y="23"/>
                    </a:cubicBezTo>
                    <a:cubicBezTo>
                      <a:pt x="9" y="23"/>
                      <a:pt x="9" y="23"/>
                      <a:pt x="9" y="23"/>
                    </a:cubicBezTo>
                    <a:cubicBezTo>
                      <a:pt x="12" y="13"/>
                      <a:pt x="16" y="6"/>
                      <a:pt x="20" y="2"/>
                    </a:cubicBezTo>
                    <a:cubicBezTo>
                      <a:pt x="20" y="1"/>
                      <a:pt x="20" y="1"/>
                      <a:pt x="20" y="1"/>
                    </a:cubicBezTo>
                    <a:cubicBezTo>
                      <a:pt x="20" y="2"/>
                      <a:pt x="20" y="2"/>
                      <a:pt x="20" y="2"/>
                    </a:cubicBezTo>
                    <a:cubicBezTo>
                      <a:pt x="21" y="1"/>
                      <a:pt x="21" y="1"/>
                      <a:pt x="21" y="1"/>
                    </a:cubicBezTo>
                    <a:cubicBezTo>
                      <a:pt x="21" y="1"/>
                      <a:pt x="21" y="1"/>
                      <a:pt x="21" y="1"/>
                    </a:cubicBezTo>
                    <a:cubicBezTo>
                      <a:pt x="21" y="2"/>
                      <a:pt x="21" y="2"/>
                      <a:pt x="21" y="2"/>
                    </a:cubicBezTo>
                    <a:cubicBezTo>
                      <a:pt x="21" y="1"/>
                      <a:pt x="21" y="1"/>
                      <a:pt x="21" y="1"/>
                    </a:cubicBezTo>
                    <a:cubicBezTo>
                      <a:pt x="21" y="0"/>
                      <a:pt x="21" y="0"/>
                      <a:pt x="21" y="0"/>
                    </a:cubicBezTo>
                    <a:cubicBezTo>
                      <a:pt x="19" y="0"/>
                      <a:pt x="19" y="0"/>
                      <a:pt x="19" y="0"/>
                    </a:cubicBezTo>
                    <a:cubicBezTo>
                      <a:pt x="19" y="0"/>
                      <a:pt x="19" y="0"/>
                      <a:pt x="19" y="0"/>
                    </a:cubicBezTo>
                    <a:cubicBezTo>
                      <a:pt x="14" y="5"/>
                      <a:pt x="10" y="12"/>
                      <a:pt x="7" y="22"/>
                    </a:cubicBezTo>
                    <a:cubicBezTo>
                      <a:pt x="8" y="23"/>
                      <a:pt x="8" y="23"/>
                      <a:pt x="8" y="23"/>
                    </a:cubicBezTo>
                    <a:cubicBezTo>
                      <a:pt x="7" y="22"/>
                      <a:pt x="7" y="22"/>
                      <a:pt x="7" y="22"/>
                    </a:cubicBezTo>
                    <a:cubicBezTo>
                      <a:pt x="5" y="28"/>
                      <a:pt x="3" y="33"/>
                      <a:pt x="2" y="40"/>
                    </a:cubicBezTo>
                    <a:cubicBezTo>
                      <a:pt x="2" y="40"/>
                      <a:pt x="2" y="40"/>
                      <a:pt x="2" y="40"/>
                    </a:cubicBezTo>
                    <a:cubicBezTo>
                      <a:pt x="2" y="40"/>
                      <a:pt x="2" y="40"/>
                      <a:pt x="2" y="40"/>
                    </a:cubicBezTo>
                    <a:cubicBezTo>
                      <a:pt x="1" y="43"/>
                      <a:pt x="0" y="46"/>
                      <a:pt x="0" y="49"/>
                    </a:cubicBezTo>
                    <a:cubicBezTo>
                      <a:pt x="0" y="53"/>
                      <a:pt x="1" y="56"/>
                      <a:pt x="4" y="59"/>
                    </a:cubicBezTo>
                    <a:cubicBezTo>
                      <a:pt x="7" y="63"/>
                      <a:pt x="9" y="63"/>
                      <a:pt x="12" y="64"/>
                    </a:cubicBezTo>
                    <a:cubicBezTo>
                      <a:pt x="15" y="64"/>
                      <a:pt x="18" y="65"/>
                      <a:pt x="22" y="67"/>
                    </a:cubicBezTo>
                    <a:cubicBezTo>
                      <a:pt x="28" y="71"/>
                      <a:pt x="33" y="73"/>
                      <a:pt x="38" y="73"/>
                    </a:cubicBezTo>
                    <a:cubicBezTo>
                      <a:pt x="41" y="73"/>
                      <a:pt x="43" y="72"/>
                      <a:pt x="46" y="71"/>
                    </a:cubicBezTo>
                    <a:cubicBezTo>
                      <a:pt x="45" y="70"/>
                      <a:pt x="45" y="70"/>
                      <a:pt x="45" y="70"/>
                    </a:cubicBezTo>
                    <a:cubicBezTo>
                      <a:pt x="44" y="71"/>
                      <a:pt x="44" y="71"/>
                      <a:pt x="44" y="71"/>
                    </a:cubicBezTo>
                    <a:cubicBezTo>
                      <a:pt x="45" y="71"/>
                      <a:pt x="45" y="72"/>
                      <a:pt x="46" y="72"/>
                    </a:cubicBezTo>
                    <a:cubicBezTo>
                      <a:pt x="46" y="72"/>
                      <a:pt x="47" y="72"/>
                      <a:pt x="47" y="72"/>
                    </a:cubicBezTo>
                    <a:cubicBezTo>
                      <a:pt x="49" y="72"/>
                      <a:pt x="50" y="72"/>
                      <a:pt x="52" y="71"/>
                    </a:cubicBezTo>
                    <a:cubicBezTo>
                      <a:pt x="54" y="70"/>
                      <a:pt x="56" y="70"/>
                      <a:pt x="58" y="69"/>
                    </a:cubicBezTo>
                    <a:cubicBezTo>
                      <a:pt x="59" y="69"/>
                      <a:pt x="61" y="69"/>
                      <a:pt x="63" y="68"/>
                    </a:cubicBezTo>
                    <a:cubicBezTo>
                      <a:pt x="65" y="68"/>
                      <a:pt x="67" y="68"/>
                      <a:pt x="69" y="67"/>
                    </a:cubicBezTo>
                    <a:cubicBezTo>
                      <a:pt x="71" y="66"/>
                      <a:pt x="72" y="64"/>
                      <a:pt x="73" y="62"/>
                    </a:cubicBezTo>
                    <a:cubicBezTo>
                      <a:pt x="74" y="61"/>
                      <a:pt x="74" y="59"/>
                      <a:pt x="75" y="57"/>
                    </a:cubicBezTo>
                    <a:cubicBezTo>
                      <a:pt x="76" y="54"/>
                      <a:pt x="77" y="52"/>
                      <a:pt x="78" y="49"/>
                    </a:cubicBezTo>
                    <a:cubicBezTo>
                      <a:pt x="78" y="47"/>
                      <a:pt x="78" y="46"/>
                      <a:pt x="78" y="44"/>
                    </a:cubicBezTo>
                    <a:cubicBezTo>
                      <a:pt x="78" y="39"/>
                      <a:pt x="77" y="35"/>
                      <a:pt x="74" y="30"/>
                    </a:cubicBezTo>
                    <a:cubicBezTo>
                      <a:pt x="72" y="26"/>
                      <a:pt x="69" y="21"/>
                      <a:pt x="66" y="18"/>
                    </a:cubicBezTo>
                    <a:cubicBezTo>
                      <a:pt x="63" y="14"/>
                      <a:pt x="60" y="11"/>
                      <a:pt x="57" y="10"/>
                    </a:cubicBezTo>
                    <a:cubicBezTo>
                      <a:pt x="56" y="10"/>
                      <a:pt x="56" y="10"/>
                      <a:pt x="56" y="10"/>
                    </a:cubicBezTo>
                    <a:cubicBezTo>
                      <a:pt x="55" y="10"/>
                      <a:pt x="55" y="10"/>
                      <a:pt x="55" y="10"/>
                    </a:cubicBezTo>
                    <a:cubicBezTo>
                      <a:pt x="55" y="11"/>
                      <a:pt x="55" y="11"/>
                      <a:pt x="55" y="11"/>
                    </a:cubicBezTo>
                    <a:cubicBezTo>
                      <a:pt x="56" y="10"/>
                      <a:pt x="56" y="10"/>
                      <a:pt x="56" y="10"/>
                    </a:cubicBezTo>
                    <a:cubicBezTo>
                      <a:pt x="45" y="2"/>
                      <a:pt x="32" y="1"/>
                      <a:pt x="21" y="0"/>
                    </a:cubicBezTo>
                    <a:cubicBezTo>
                      <a:pt x="21" y="0"/>
                      <a:pt x="21" y="0"/>
                      <a:pt x="21" y="0"/>
                    </a:cubicBezTo>
                    <a:cubicBezTo>
                      <a:pt x="21" y="1"/>
                      <a:pt x="21" y="1"/>
                      <a:pt x="2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2" name="Freeform 638">
                <a:extLst>
                  <a:ext uri="{FF2B5EF4-FFF2-40B4-BE49-F238E27FC236}">
                    <a16:creationId xmlns:a16="http://schemas.microsoft.com/office/drawing/2014/main" id="{A317DBE4-2D9B-20E8-ACA3-9078941F9296}"/>
                  </a:ext>
                </a:extLst>
              </p:cNvPr>
              <p:cNvSpPr>
                <a:spLocks/>
              </p:cNvSpPr>
              <p:nvPr/>
            </p:nvSpPr>
            <p:spPr bwMode="auto">
              <a:xfrm>
                <a:off x="3897" y="2802"/>
                <a:ext cx="44" cy="42"/>
              </a:xfrm>
              <a:custGeom>
                <a:avLst/>
                <a:gdLst>
                  <a:gd name="T0" fmla="*/ 8 w 21"/>
                  <a:gd name="T1" fmla="*/ 97 h 19"/>
                  <a:gd name="T2" fmla="*/ 17 w 21"/>
                  <a:gd name="T3" fmla="*/ 97 h 19"/>
                  <a:gd name="T4" fmla="*/ 44 w 21"/>
                  <a:gd name="T5" fmla="*/ 44 h 19"/>
                  <a:gd name="T6" fmla="*/ 101 w 21"/>
                  <a:gd name="T7" fmla="*/ 20 h 19"/>
                  <a:gd name="T8" fmla="*/ 157 w 21"/>
                  <a:gd name="T9" fmla="*/ 44 h 19"/>
                  <a:gd name="T10" fmla="*/ 176 w 21"/>
                  <a:gd name="T11" fmla="*/ 97 h 19"/>
                  <a:gd name="T12" fmla="*/ 157 w 21"/>
                  <a:gd name="T13" fmla="*/ 153 h 19"/>
                  <a:gd name="T14" fmla="*/ 101 w 21"/>
                  <a:gd name="T15" fmla="*/ 186 h 19"/>
                  <a:gd name="T16" fmla="*/ 44 w 21"/>
                  <a:gd name="T17" fmla="*/ 153 h 19"/>
                  <a:gd name="T18" fmla="*/ 17 w 21"/>
                  <a:gd name="T19" fmla="*/ 97 h 19"/>
                  <a:gd name="T20" fmla="*/ 8 w 21"/>
                  <a:gd name="T21" fmla="*/ 97 h 19"/>
                  <a:gd name="T22" fmla="*/ 0 w 21"/>
                  <a:gd name="T23" fmla="*/ 97 h 19"/>
                  <a:gd name="T24" fmla="*/ 101 w 21"/>
                  <a:gd name="T25" fmla="*/ 206 h 19"/>
                  <a:gd name="T26" fmla="*/ 193 w 21"/>
                  <a:gd name="T27" fmla="*/ 97 h 19"/>
                  <a:gd name="T28" fmla="*/ 101 w 21"/>
                  <a:gd name="T29" fmla="*/ 0 h 19"/>
                  <a:gd name="T30" fmla="*/ 0 w 21"/>
                  <a:gd name="T31" fmla="*/ 97 h 19"/>
                  <a:gd name="T32" fmla="*/ 8 w 21"/>
                  <a:gd name="T33" fmla="*/ 97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1" y="9"/>
                    </a:moveTo>
                    <a:cubicBezTo>
                      <a:pt x="2" y="9"/>
                      <a:pt x="2" y="9"/>
                      <a:pt x="2" y="9"/>
                    </a:cubicBezTo>
                    <a:cubicBezTo>
                      <a:pt x="2" y="7"/>
                      <a:pt x="3" y="5"/>
                      <a:pt x="5" y="4"/>
                    </a:cubicBezTo>
                    <a:cubicBezTo>
                      <a:pt x="6" y="3"/>
                      <a:pt x="9" y="2"/>
                      <a:pt x="11" y="2"/>
                    </a:cubicBezTo>
                    <a:cubicBezTo>
                      <a:pt x="13" y="2"/>
                      <a:pt x="15" y="3"/>
                      <a:pt x="17" y="4"/>
                    </a:cubicBezTo>
                    <a:cubicBezTo>
                      <a:pt x="19" y="5"/>
                      <a:pt x="19" y="7"/>
                      <a:pt x="19" y="9"/>
                    </a:cubicBezTo>
                    <a:cubicBezTo>
                      <a:pt x="19" y="11"/>
                      <a:pt x="19" y="13"/>
                      <a:pt x="17" y="14"/>
                    </a:cubicBezTo>
                    <a:cubicBezTo>
                      <a:pt x="15" y="16"/>
                      <a:pt x="13" y="17"/>
                      <a:pt x="11" y="17"/>
                    </a:cubicBezTo>
                    <a:cubicBezTo>
                      <a:pt x="9" y="17"/>
                      <a:pt x="6" y="16"/>
                      <a:pt x="5" y="14"/>
                    </a:cubicBezTo>
                    <a:cubicBezTo>
                      <a:pt x="3" y="13"/>
                      <a:pt x="2" y="11"/>
                      <a:pt x="2" y="9"/>
                    </a:cubicBezTo>
                    <a:cubicBezTo>
                      <a:pt x="1" y="9"/>
                      <a:pt x="1" y="9"/>
                      <a:pt x="1" y="9"/>
                    </a:cubicBezTo>
                    <a:cubicBezTo>
                      <a:pt x="0" y="9"/>
                      <a:pt x="0" y="9"/>
                      <a:pt x="0" y="9"/>
                    </a:cubicBezTo>
                    <a:cubicBezTo>
                      <a:pt x="0" y="14"/>
                      <a:pt x="5" y="19"/>
                      <a:pt x="11" y="19"/>
                    </a:cubicBezTo>
                    <a:cubicBezTo>
                      <a:pt x="17" y="19"/>
                      <a:pt x="21" y="14"/>
                      <a:pt x="21" y="9"/>
                    </a:cubicBezTo>
                    <a:cubicBezTo>
                      <a:pt x="21" y="4"/>
                      <a:pt x="17" y="0"/>
                      <a:pt x="11" y="0"/>
                    </a:cubicBezTo>
                    <a:cubicBezTo>
                      <a:pt x="5" y="0"/>
                      <a:pt x="0" y="4"/>
                      <a:pt x="0" y="9"/>
                    </a:cubicBezTo>
                    <a:cubicBezTo>
                      <a:pt x="1" y="9"/>
                      <a:pt x="1" y="9"/>
                      <a:pt x="1"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3" name="Freeform 639">
                <a:extLst>
                  <a:ext uri="{FF2B5EF4-FFF2-40B4-BE49-F238E27FC236}">
                    <a16:creationId xmlns:a16="http://schemas.microsoft.com/office/drawing/2014/main" id="{232A16A9-B601-AF3D-54E2-3D5BA46DE9B7}"/>
                  </a:ext>
                </a:extLst>
              </p:cNvPr>
              <p:cNvSpPr>
                <a:spLocks/>
              </p:cNvSpPr>
              <p:nvPr/>
            </p:nvSpPr>
            <p:spPr bwMode="auto">
              <a:xfrm>
                <a:off x="3897" y="2790"/>
                <a:ext cx="44" cy="34"/>
              </a:xfrm>
              <a:custGeom>
                <a:avLst/>
                <a:gdLst>
                  <a:gd name="T0" fmla="*/ 176 w 21"/>
                  <a:gd name="T1" fmla="*/ 11 h 15"/>
                  <a:gd name="T2" fmla="*/ 176 w 21"/>
                  <a:gd name="T3" fmla="*/ 165 h 15"/>
                  <a:gd name="T4" fmla="*/ 184 w 21"/>
                  <a:gd name="T5" fmla="*/ 175 h 15"/>
                  <a:gd name="T6" fmla="*/ 193 w 21"/>
                  <a:gd name="T7" fmla="*/ 165 h 15"/>
                  <a:gd name="T8" fmla="*/ 101 w 21"/>
                  <a:gd name="T9" fmla="*/ 57 h 15"/>
                  <a:gd name="T10" fmla="*/ 0 w 21"/>
                  <a:gd name="T11" fmla="*/ 165 h 15"/>
                  <a:gd name="T12" fmla="*/ 8 w 21"/>
                  <a:gd name="T13" fmla="*/ 175 h 15"/>
                  <a:gd name="T14" fmla="*/ 17 w 21"/>
                  <a:gd name="T15" fmla="*/ 165 h 15"/>
                  <a:gd name="T16" fmla="*/ 17 w 21"/>
                  <a:gd name="T17" fmla="*/ 11 h 15"/>
                  <a:gd name="T18" fmla="*/ 8 w 21"/>
                  <a:gd name="T19" fmla="*/ 0 h 15"/>
                  <a:gd name="T20" fmla="*/ 0 w 21"/>
                  <a:gd name="T21" fmla="*/ 11 h 15"/>
                  <a:gd name="T22" fmla="*/ 0 w 21"/>
                  <a:gd name="T23" fmla="*/ 165 h 15"/>
                  <a:gd name="T24" fmla="*/ 8 w 21"/>
                  <a:gd name="T25" fmla="*/ 175 h 15"/>
                  <a:gd name="T26" fmla="*/ 17 w 21"/>
                  <a:gd name="T27" fmla="*/ 165 h 15"/>
                  <a:gd name="T28" fmla="*/ 44 w 21"/>
                  <a:gd name="T29" fmla="*/ 102 h 15"/>
                  <a:gd name="T30" fmla="*/ 101 w 21"/>
                  <a:gd name="T31" fmla="*/ 82 h 15"/>
                  <a:gd name="T32" fmla="*/ 157 w 21"/>
                  <a:gd name="T33" fmla="*/ 102 h 15"/>
                  <a:gd name="T34" fmla="*/ 176 w 21"/>
                  <a:gd name="T35" fmla="*/ 165 h 15"/>
                  <a:gd name="T36" fmla="*/ 184 w 21"/>
                  <a:gd name="T37" fmla="*/ 175 h 15"/>
                  <a:gd name="T38" fmla="*/ 193 w 21"/>
                  <a:gd name="T39" fmla="*/ 165 h 15"/>
                  <a:gd name="T40" fmla="*/ 193 w 21"/>
                  <a:gd name="T41" fmla="*/ 11 h 15"/>
                  <a:gd name="T42" fmla="*/ 184 w 21"/>
                  <a:gd name="T43" fmla="*/ 0 h 15"/>
                  <a:gd name="T44" fmla="*/ 176 w 21"/>
                  <a:gd name="T45" fmla="*/ 11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 h="15">
                    <a:moveTo>
                      <a:pt x="19" y="1"/>
                    </a:moveTo>
                    <a:cubicBezTo>
                      <a:pt x="19" y="14"/>
                      <a:pt x="19" y="14"/>
                      <a:pt x="19" y="14"/>
                    </a:cubicBezTo>
                    <a:cubicBezTo>
                      <a:pt x="19" y="15"/>
                      <a:pt x="20" y="15"/>
                      <a:pt x="20" y="15"/>
                    </a:cubicBezTo>
                    <a:cubicBezTo>
                      <a:pt x="21" y="15"/>
                      <a:pt x="21" y="15"/>
                      <a:pt x="21" y="14"/>
                    </a:cubicBezTo>
                    <a:cubicBezTo>
                      <a:pt x="21" y="9"/>
                      <a:pt x="17" y="5"/>
                      <a:pt x="11" y="5"/>
                    </a:cubicBezTo>
                    <a:cubicBezTo>
                      <a:pt x="5" y="5"/>
                      <a:pt x="0" y="9"/>
                      <a:pt x="0" y="14"/>
                    </a:cubicBezTo>
                    <a:cubicBezTo>
                      <a:pt x="0" y="15"/>
                      <a:pt x="1" y="15"/>
                      <a:pt x="1" y="15"/>
                    </a:cubicBezTo>
                    <a:cubicBezTo>
                      <a:pt x="2" y="15"/>
                      <a:pt x="2" y="15"/>
                      <a:pt x="2" y="14"/>
                    </a:cubicBezTo>
                    <a:cubicBezTo>
                      <a:pt x="2" y="1"/>
                      <a:pt x="2" y="1"/>
                      <a:pt x="2" y="1"/>
                    </a:cubicBezTo>
                    <a:cubicBezTo>
                      <a:pt x="2" y="0"/>
                      <a:pt x="2" y="0"/>
                      <a:pt x="1" y="0"/>
                    </a:cubicBezTo>
                    <a:cubicBezTo>
                      <a:pt x="1" y="0"/>
                      <a:pt x="0" y="0"/>
                      <a:pt x="0" y="1"/>
                    </a:cubicBezTo>
                    <a:cubicBezTo>
                      <a:pt x="0" y="14"/>
                      <a:pt x="0" y="14"/>
                      <a:pt x="0" y="14"/>
                    </a:cubicBezTo>
                    <a:cubicBezTo>
                      <a:pt x="0" y="15"/>
                      <a:pt x="1" y="15"/>
                      <a:pt x="1" y="15"/>
                    </a:cubicBezTo>
                    <a:cubicBezTo>
                      <a:pt x="2" y="15"/>
                      <a:pt x="2" y="15"/>
                      <a:pt x="2" y="14"/>
                    </a:cubicBezTo>
                    <a:cubicBezTo>
                      <a:pt x="2" y="12"/>
                      <a:pt x="3" y="10"/>
                      <a:pt x="5" y="9"/>
                    </a:cubicBezTo>
                    <a:cubicBezTo>
                      <a:pt x="6" y="8"/>
                      <a:pt x="9" y="7"/>
                      <a:pt x="11" y="7"/>
                    </a:cubicBezTo>
                    <a:cubicBezTo>
                      <a:pt x="13" y="7"/>
                      <a:pt x="15" y="8"/>
                      <a:pt x="17" y="9"/>
                    </a:cubicBezTo>
                    <a:cubicBezTo>
                      <a:pt x="19" y="10"/>
                      <a:pt x="19" y="12"/>
                      <a:pt x="19" y="14"/>
                    </a:cubicBezTo>
                    <a:cubicBezTo>
                      <a:pt x="19" y="15"/>
                      <a:pt x="20" y="15"/>
                      <a:pt x="20" y="15"/>
                    </a:cubicBezTo>
                    <a:cubicBezTo>
                      <a:pt x="21" y="15"/>
                      <a:pt x="21" y="15"/>
                      <a:pt x="21" y="14"/>
                    </a:cubicBezTo>
                    <a:cubicBezTo>
                      <a:pt x="21" y="1"/>
                      <a:pt x="21" y="1"/>
                      <a:pt x="21" y="1"/>
                    </a:cubicBezTo>
                    <a:cubicBezTo>
                      <a:pt x="21" y="0"/>
                      <a:pt x="21" y="0"/>
                      <a:pt x="20" y="0"/>
                    </a:cubicBezTo>
                    <a:cubicBezTo>
                      <a:pt x="20" y="0"/>
                      <a:pt x="19" y="0"/>
                      <a:pt x="1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4" name="Freeform 640">
                <a:extLst>
                  <a:ext uri="{FF2B5EF4-FFF2-40B4-BE49-F238E27FC236}">
                    <a16:creationId xmlns:a16="http://schemas.microsoft.com/office/drawing/2014/main" id="{0147B8C8-B8EA-65BD-689E-A9F7BD38D8CE}"/>
                  </a:ext>
                </a:extLst>
              </p:cNvPr>
              <p:cNvSpPr>
                <a:spLocks/>
              </p:cNvSpPr>
              <p:nvPr/>
            </p:nvSpPr>
            <p:spPr bwMode="auto">
              <a:xfrm>
                <a:off x="3907" y="2611"/>
                <a:ext cx="25" cy="25"/>
              </a:xfrm>
              <a:custGeom>
                <a:avLst/>
                <a:gdLst>
                  <a:gd name="T0" fmla="*/ 8 w 12"/>
                  <a:gd name="T1" fmla="*/ 57 h 11"/>
                  <a:gd name="T2" fmla="*/ 17 w 12"/>
                  <a:gd name="T3" fmla="*/ 57 h 11"/>
                  <a:gd name="T4" fmla="*/ 27 w 12"/>
                  <a:gd name="T5" fmla="*/ 36 h 11"/>
                  <a:gd name="T6" fmla="*/ 56 w 12"/>
                  <a:gd name="T7" fmla="*/ 25 h 11"/>
                  <a:gd name="T8" fmla="*/ 83 w 12"/>
                  <a:gd name="T9" fmla="*/ 36 h 11"/>
                  <a:gd name="T10" fmla="*/ 92 w 12"/>
                  <a:gd name="T11" fmla="*/ 57 h 11"/>
                  <a:gd name="T12" fmla="*/ 83 w 12"/>
                  <a:gd name="T13" fmla="*/ 93 h 11"/>
                  <a:gd name="T14" fmla="*/ 56 w 12"/>
                  <a:gd name="T15" fmla="*/ 102 h 11"/>
                  <a:gd name="T16" fmla="*/ 27 w 12"/>
                  <a:gd name="T17" fmla="*/ 93 h 11"/>
                  <a:gd name="T18" fmla="*/ 17 w 12"/>
                  <a:gd name="T19" fmla="*/ 57 h 11"/>
                  <a:gd name="T20" fmla="*/ 8 w 12"/>
                  <a:gd name="T21" fmla="*/ 57 h 11"/>
                  <a:gd name="T22" fmla="*/ 0 w 12"/>
                  <a:gd name="T23" fmla="*/ 57 h 11"/>
                  <a:gd name="T24" fmla="*/ 56 w 12"/>
                  <a:gd name="T25" fmla="*/ 130 h 11"/>
                  <a:gd name="T26" fmla="*/ 108 w 12"/>
                  <a:gd name="T27" fmla="*/ 57 h 11"/>
                  <a:gd name="T28" fmla="*/ 56 w 12"/>
                  <a:gd name="T29" fmla="*/ 0 h 11"/>
                  <a:gd name="T30" fmla="*/ 0 w 12"/>
                  <a:gd name="T31" fmla="*/ 57 h 11"/>
                  <a:gd name="T32" fmla="*/ 8 w 12"/>
                  <a:gd name="T33" fmla="*/ 5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5"/>
                    </a:moveTo>
                    <a:cubicBezTo>
                      <a:pt x="2" y="5"/>
                      <a:pt x="2" y="5"/>
                      <a:pt x="2" y="5"/>
                    </a:cubicBezTo>
                    <a:cubicBezTo>
                      <a:pt x="2" y="4"/>
                      <a:pt x="2" y="3"/>
                      <a:pt x="3" y="3"/>
                    </a:cubicBezTo>
                    <a:cubicBezTo>
                      <a:pt x="4" y="2"/>
                      <a:pt x="5" y="2"/>
                      <a:pt x="6" y="2"/>
                    </a:cubicBezTo>
                    <a:cubicBezTo>
                      <a:pt x="7" y="2"/>
                      <a:pt x="8" y="2"/>
                      <a:pt x="9" y="3"/>
                    </a:cubicBezTo>
                    <a:cubicBezTo>
                      <a:pt x="10" y="3"/>
                      <a:pt x="10" y="4"/>
                      <a:pt x="10" y="5"/>
                    </a:cubicBezTo>
                    <a:cubicBezTo>
                      <a:pt x="10" y="6"/>
                      <a:pt x="10" y="7"/>
                      <a:pt x="9" y="8"/>
                    </a:cubicBezTo>
                    <a:cubicBezTo>
                      <a:pt x="8" y="8"/>
                      <a:pt x="7" y="9"/>
                      <a:pt x="6" y="9"/>
                    </a:cubicBezTo>
                    <a:cubicBezTo>
                      <a:pt x="5" y="9"/>
                      <a:pt x="4" y="8"/>
                      <a:pt x="3" y="8"/>
                    </a:cubicBezTo>
                    <a:cubicBezTo>
                      <a:pt x="2" y="7"/>
                      <a:pt x="2" y="6"/>
                      <a:pt x="2" y="5"/>
                    </a:cubicBezTo>
                    <a:cubicBezTo>
                      <a:pt x="1" y="5"/>
                      <a:pt x="1" y="5"/>
                      <a:pt x="1" y="5"/>
                    </a:cubicBezTo>
                    <a:cubicBezTo>
                      <a:pt x="0" y="5"/>
                      <a:pt x="0" y="5"/>
                      <a:pt x="0" y="5"/>
                    </a:cubicBezTo>
                    <a:cubicBezTo>
                      <a:pt x="0" y="8"/>
                      <a:pt x="3" y="11"/>
                      <a:pt x="6" y="11"/>
                    </a:cubicBezTo>
                    <a:cubicBezTo>
                      <a:pt x="9" y="11"/>
                      <a:pt x="12" y="8"/>
                      <a:pt x="12" y="5"/>
                    </a:cubicBezTo>
                    <a:cubicBezTo>
                      <a:pt x="12" y="2"/>
                      <a:pt x="9" y="0"/>
                      <a:pt x="6" y="0"/>
                    </a:cubicBezTo>
                    <a:cubicBezTo>
                      <a:pt x="3" y="0"/>
                      <a:pt x="0" y="2"/>
                      <a:pt x="0" y="5"/>
                    </a:cubicBezTo>
                    <a:cubicBezTo>
                      <a:pt x="1" y="5"/>
                      <a:pt x="1" y="5"/>
                      <a:pt x="1"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5" name="Freeform 641">
                <a:extLst>
                  <a:ext uri="{FF2B5EF4-FFF2-40B4-BE49-F238E27FC236}">
                    <a16:creationId xmlns:a16="http://schemas.microsoft.com/office/drawing/2014/main" id="{04C16F31-D26A-E2CE-4A34-10E9525ADC09}"/>
                  </a:ext>
                </a:extLst>
              </p:cNvPr>
              <p:cNvSpPr>
                <a:spLocks/>
              </p:cNvSpPr>
              <p:nvPr/>
            </p:nvSpPr>
            <p:spPr bwMode="auto">
              <a:xfrm>
                <a:off x="3918" y="3135"/>
                <a:ext cx="37" cy="36"/>
              </a:xfrm>
              <a:custGeom>
                <a:avLst/>
                <a:gdLst>
                  <a:gd name="T0" fmla="*/ 8 w 18"/>
                  <a:gd name="T1" fmla="*/ 92 h 16"/>
                  <a:gd name="T2" fmla="*/ 16 w 18"/>
                  <a:gd name="T3" fmla="*/ 92 h 16"/>
                  <a:gd name="T4" fmla="*/ 33 w 18"/>
                  <a:gd name="T5" fmla="*/ 45 h 16"/>
                  <a:gd name="T6" fmla="*/ 80 w 18"/>
                  <a:gd name="T7" fmla="*/ 25 h 16"/>
                  <a:gd name="T8" fmla="*/ 123 w 18"/>
                  <a:gd name="T9" fmla="*/ 45 h 16"/>
                  <a:gd name="T10" fmla="*/ 140 w 18"/>
                  <a:gd name="T11" fmla="*/ 92 h 16"/>
                  <a:gd name="T12" fmla="*/ 123 w 18"/>
                  <a:gd name="T13" fmla="*/ 137 h 16"/>
                  <a:gd name="T14" fmla="*/ 80 w 18"/>
                  <a:gd name="T15" fmla="*/ 162 h 16"/>
                  <a:gd name="T16" fmla="*/ 33 w 18"/>
                  <a:gd name="T17" fmla="*/ 137 h 16"/>
                  <a:gd name="T18" fmla="*/ 16 w 18"/>
                  <a:gd name="T19" fmla="*/ 92 h 16"/>
                  <a:gd name="T20" fmla="*/ 8 w 18"/>
                  <a:gd name="T21" fmla="*/ 92 h 16"/>
                  <a:gd name="T22" fmla="*/ 0 w 18"/>
                  <a:gd name="T23" fmla="*/ 92 h 16"/>
                  <a:gd name="T24" fmla="*/ 80 w 18"/>
                  <a:gd name="T25" fmla="*/ 182 h 16"/>
                  <a:gd name="T26" fmla="*/ 156 w 18"/>
                  <a:gd name="T27" fmla="*/ 92 h 16"/>
                  <a:gd name="T28" fmla="*/ 80 w 18"/>
                  <a:gd name="T29" fmla="*/ 0 h 16"/>
                  <a:gd name="T30" fmla="*/ 0 w 18"/>
                  <a:gd name="T31" fmla="*/ 92 h 16"/>
                  <a:gd name="T32" fmla="*/ 8 w 18"/>
                  <a:gd name="T33" fmla="*/ 9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1" y="8"/>
                    </a:moveTo>
                    <a:cubicBezTo>
                      <a:pt x="2" y="8"/>
                      <a:pt x="2" y="8"/>
                      <a:pt x="2" y="8"/>
                    </a:cubicBezTo>
                    <a:cubicBezTo>
                      <a:pt x="2" y="6"/>
                      <a:pt x="3" y="5"/>
                      <a:pt x="4" y="4"/>
                    </a:cubicBezTo>
                    <a:cubicBezTo>
                      <a:pt x="5" y="2"/>
                      <a:pt x="7" y="2"/>
                      <a:pt x="9" y="2"/>
                    </a:cubicBezTo>
                    <a:cubicBezTo>
                      <a:pt x="11" y="2"/>
                      <a:pt x="13" y="2"/>
                      <a:pt x="14" y="4"/>
                    </a:cubicBezTo>
                    <a:cubicBezTo>
                      <a:pt x="15" y="5"/>
                      <a:pt x="16" y="6"/>
                      <a:pt x="16" y="8"/>
                    </a:cubicBezTo>
                    <a:cubicBezTo>
                      <a:pt x="16" y="10"/>
                      <a:pt x="15" y="11"/>
                      <a:pt x="14" y="12"/>
                    </a:cubicBezTo>
                    <a:cubicBezTo>
                      <a:pt x="13" y="14"/>
                      <a:pt x="11" y="14"/>
                      <a:pt x="9" y="14"/>
                    </a:cubicBezTo>
                    <a:cubicBezTo>
                      <a:pt x="7" y="14"/>
                      <a:pt x="5" y="14"/>
                      <a:pt x="4" y="12"/>
                    </a:cubicBezTo>
                    <a:cubicBezTo>
                      <a:pt x="3" y="11"/>
                      <a:pt x="2" y="10"/>
                      <a:pt x="2" y="8"/>
                    </a:cubicBezTo>
                    <a:cubicBezTo>
                      <a:pt x="1" y="8"/>
                      <a:pt x="1" y="8"/>
                      <a:pt x="1" y="8"/>
                    </a:cubicBezTo>
                    <a:cubicBezTo>
                      <a:pt x="0" y="8"/>
                      <a:pt x="0" y="8"/>
                      <a:pt x="0" y="8"/>
                    </a:cubicBezTo>
                    <a:cubicBezTo>
                      <a:pt x="0" y="13"/>
                      <a:pt x="4" y="16"/>
                      <a:pt x="9" y="16"/>
                    </a:cubicBezTo>
                    <a:cubicBezTo>
                      <a:pt x="14" y="16"/>
                      <a:pt x="18" y="13"/>
                      <a:pt x="18" y="8"/>
                    </a:cubicBezTo>
                    <a:cubicBezTo>
                      <a:pt x="18" y="3"/>
                      <a:pt x="14" y="0"/>
                      <a:pt x="9" y="0"/>
                    </a:cubicBezTo>
                    <a:cubicBezTo>
                      <a:pt x="4" y="0"/>
                      <a:pt x="0" y="3"/>
                      <a:pt x="0" y="8"/>
                    </a:cubicBezTo>
                    <a:cubicBezTo>
                      <a:pt x="1" y="8"/>
                      <a:pt x="1" y="8"/>
                      <a:pt x="1"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6" name="Freeform 642">
                <a:extLst>
                  <a:ext uri="{FF2B5EF4-FFF2-40B4-BE49-F238E27FC236}">
                    <a16:creationId xmlns:a16="http://schemas.microsoft.com/office/drawing/2014/main" id="{83CF94D4-9223-A399-4D67-641154A4BA3C}"/>
                  </a:ext>
                </a:extLst>
              </p:cNvPr>
              <p:cNvSpPr>
                <a:spLocks/>
              </p:cNvSpPr>
              <p:nvPr/>
            </p:nvSpPr>
            <p:spPr bwMode="auto">
              <a:xfrm>
                <a:off x="3905" y="3119"/>
                <a:ext cx="48" cy="50"/>
              </a:xfrm>
              <a:custGeom>
                <a:avLst/>
                <a:gdLst>
                  <a:gd name="T0" fmla="*/ 0 w 23"/>
                  <a:gd name="T1" fmla="*/ 82 h 22"/>
                  <a:gd name="T2" fmla="*/ 44 w 23"/>
                  <a:gd name="T3" fmla="*/ 202 h 22"/>
                  <a:gd name="T4" fmla="*/ 83 w 23"/>
                  <a:gd name="T5" fmla="*/ 259 h 22"/>
                  <a:gd name="T6" fmla="*/ 100 w 23"/>
                  <a:gd name="T7" fmla="*/ 259 h 22"/>
                  <a:gd name="T8" fmla="*/ 100 w 23"/>
                  <a:gd name="T9" fmla="*/ 259 h 22"/>
                  <a:gd name="T10" fmla="*/ 100 w 23"/>
                  <a:gd name="T11" fmla="*/ 248 h 22"/>
                  <a:gd name="T12" fmla="*/ 100 w 23"/>
                  <a:gd name="T13" fmla="*/ 232 h 22"/>
                  <a:gd name="T14" fmla="*/ 73 w 23"/>
                  <a:gd name="T15" fmla="*/ 175 h 22"/>
                  <a:gd name="T16" fmla="*/ 92 w 23"/>
                  <a:gd name="T17" fmla="*/ 130 h 22"/>
                  <a:gd name="T18" fmla="*/ 136 w 23"/>
                  <a:gd name="T19" fmla="*/ 102 h 22"/>
                  <a:gd name="T20" fmla="*/ 192 w 23"/>
                  <a:gd name="T21" fmla="*/ 139 h 22"/>
                  <a:gd name="T22" fmla="*/ 200 w 23"/>
                  <a:gd name="T23" fmla="*/ 139 h 22"/>
                  <a:gd name="T24" fmla="*/ 209 w 23"/>
                  <a:gd name="T25" fmla="*/ 130 h 22"/>
                  <a:gd name="T26" fmla="*/ 136 w 23"/>
                  <a:gd name="T27" fmla="*/ 11 h 22"/>
                  <a:gd name="T28" fmla="*/ 117 w 23"/>
                  <a:gd name="T29" fmla="*/ 11 h 22"/>
                  <a:gd name="T30" fmla="*/ 127 w 23"/>
                  <a:gd name="T31" fmla="*/ 25 h 22"/>
                  <a:gd name="T32" fmla="*/ 192 w 23"/>
                  <a:gd name="T33" fmla="*/ 139 h 22"/>
                  <a:gd name="T34" fmla="*/ 200 w 23"/>
                  <a:gd name="T35" fmla="*/ 130 h 22"/>
                  <a:gd name="T36" fmla="*/ 209 w 23"/>
                  <a:gd name="T37" fmla="*/ 118 h 22"/>
                  <a:gd name="T38" fmla="*/ 136 w 23"/>
                  <a:gd name="T39" fmla="*/ 82 h 22"/>
                  <a:gd name="T40" fmla="*/ 56 w 23"/>
                  <a:gd name="T41" fmla="*/ 175 h 22"/>
                  <a:gd name="T42" fmla="*/ 92 w 23"/>
                  <a:gd name="T43" fmla="*/ 259 h 22"/>
                  <a:gd name="T44" fmla="*/ 92 w 23"/>
                  <a:gd name="T45" fmla="*/ 248 h 22"/>
                  <a:gd name="T46" fmla="*/ 92 w 23"/>
                  <a:gd name="T47" fmla="*/ 232 h 22"/>
                  <a:gd name="T48" fmla="*/ 83 w 23"/>
                  <a:gd name="T49" fmla="*/ 232 h 22"/>
                  <a:gd name="T50" fmla="*/ 92 w 23"/>
                  <a:gd name="T51" fmla="*/ 248 h 22"/>
                  <a:gd name="T52" fmla="*/ 100 w 23"/>
                  <a:gd name="T53" fmla="*/ 232 h 22"/>
                  <a:gd name="T54" fmla="*/ 83 w 23"/>
                  <a:gd name="T55" fmla="*/ 223 h 22"/>
                  <a:gd name="T56" fmla="*/ 44 w 23"/>
                  <a:gd name="T57" fmla="*/ 166 h 22"/>
                  <a:gd name="T58" fmla="*/ 17 w 23"/>
                  <a:gd name="T59" fmla="*/ 82 h 22"/>
                  <a:gd name="T60" fmla="*/ 8 w 23"/>
                  <a:gd name="T61" fmla="*/ 73 h 22"/>
                  <a:gd name="T62" fmla="*/ 0 w 23"/>
                  <a:gd name="T63" fmla="*/ 82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22">
                    <a:moveTo>
                      <a:pt x="0" y="7"/>
                    </a:moveTo>
                    <a:cubicBezTo>
                      <a:pt x="0" y="11"/>
                      <a:pt x="3" y="14"/>
                      <a:pt x="5" y="17"/>
                    </a:cubicBezTo>
                    <a:cubicBezTo>
                      <a:pt x="7" y="20"/>
                      <a:pt x="9" y="22"/>
                      <a:pt x="9" y="22"/>
                    </a:cubicBezTo>
                    <a:cubicBezTo>
                      <a:pt x="10" y="22"/>
                      <a:pt x="10" y="22"/>
                      <a:pt x="11" y="22"/>
                    </a:cubicBezTo>
                    <a:cubicBezTo>
                      <a:pt x="11" y="22"/>
                      <a:pt x="11" y="22"/>
                      <a:pt x="11" y="22"/>
                    </a:cubicBezTo>
                    <a:cubicBezTo>
                      <a:pt x="11" y="21"/>
                      <a:pt x="11" y="21"/>
                      <a:pt x="11" y="21"/>
                    </a:cubicBezTo>
                    <a:cubicBezTo>
                      <a:pt x="11" y="20"/>
                      <a:pt x="11" y="20"/>
                      <a:pt x="11" y="20"/>
                    </a:cubicBezTo>
                    <a:cubicBezTo>
                      <a:pt x="9" y="19"/>
                      <a:pt x="8" y="17"/>
                      <a:pt x="8" y="15"/>
                    </a:cubicBezTo>
                    <a:cubicBezTo>
                      <a:pt x="8" y="13"/>
                      <a:pt x="9" y="12"/>
                      <a:pt x="10" y="11"/>
                    </a:cubicBezTo>
                    <a:cubicBezTo>
                      <a:pt x="11" y="9"/>
                      <a:pt x="13" y="9"/>
                      <a:pt x="15" y="9"/>
                    </a:cubicBezTo>
                    <a:cubicBezTo>
                      <a:pt x="18" y="9"/>
                      <a:pt x="20" y="10"/>
                      <a:pt x="21" y="12"/>
                    </a:cubicBezTo>
                    <a:cubicBezTo>
                      <a:pt x="21" y="12"/>
                      <a:pt x="22" y="12"/>
                      <a:pt x="22" y="12"/>
                    </a:cubicBezTo>
                    <a:cubicBezTo>
                      <a:pt x="23" y="12"/>
                      <a:pt x="23" y="11"/>
                      <a:pt x="23" y="11"/>
                    </a:cubicBezTo>
                    <a:cubicBezTo>
                      <a:pt x="21" y="8"/>
                      <a:pt x="18" y="3"/>
                      <a:pt x="15" y="1"/>
                    </a:cubicBezTo>
                    <a:cubicBezTo>
                      <a:pt x="14" y="0"/>
                      <a:pt x="14" y="1"/>
                      <a:pt x="13" y="1"/>
                    </a:cubicBezTo>
                    <a:cubicBezTo>
                      <a:pt x="13" y="1"/>
                      <a:pt x="13" y="2"/>
                      <a:pt x="14" y="2"/>
                    </a:cubicBezTo>
                    <a:cubicBezTo>
                      <a:pt x="16" y="4"/>
                      <a:pt x="19" y="9"/>
                      <a:pt x="21" y="12"/>
                    </a:cubicBezTo>
                    <a:cubicBezTo>
                      <a:pt x="22" y="11"/>
                      <a:pt x="22" y="11"/>
                      <a:pt x="22" y="11"/>
                    </a:cubicBezTo>
                    <a:cubicBezTo>
                      <a:pt x="23" y="10"/>
                      <a:pt x="23" y="10"/>
                      <a:pt x="23" y="10"/>
                    </a:cubicBezTo>
                    <a:cubicBezTo>
                      <a:pt x="21" y="8"/>
                      <a:pt x="18" y="7"/>
                      <a:pt x="15" y="7"/>
                    </a:cubicBezTo>
                    <a:cubicBezTo>
                      <a:pt x="10" y="7"/>
                      <a:pt x="6" y="10"/>
                      <a:pt x="6" y="15"/>
                    </a:cubicBezTo>
                    <a:cubicBezTo>
                      <a:pt x="6" y="18"/>
                      <a:pt x="7" y="20"/>
                      <a:pt x="10" y="22"/>
                    </a:cubicBezTo>
                    <a:cubicBezTo>
                      <a:pt x="10" y="21"/>
                      <a:pt x="10" y="21"/>
                      <a:pt x="10" y="21"/>
                    </a:cubicBezTo>
                    <a:cubicBezTo>
                      <a:pt x="10" y="20"/>
                      <a:pt x="10" y="20"/>
                      <a:pt x="10" y="20"/>
                    </a:cubicBezTo>
                    <a:cubicBezTo>
                      <a:pt x="9" y="20"/>
                      <a:pt x="9" y="20"/>
                      <a:pt x="9" y="20"/>
                    </a:cubicBezTo>
                    <a:cubicBezTo>
                      <a:pt x="10" y="21"/>
                      <a:pt x="10" y="21"/>
                      <a:pt x="10" y="21"/>
                    </a:cubicBezTo>
                    <a:cubicBezTo>
                      <a:pt x="11" y="20"/>
                      <a:pt x="11" y="20"/>
                      <a:pt x="11" y="20"/>
                    </a:cubicBezTo>
                    <a:cubicBezTo>
                      <a:pt x="11" y="20"/>
                      <a:pt x="10" y="20"/>
                      <a:pt x="9" y="19"/>
                    </a:cubicBezTo>
                    <a:cubicBezTo>
                      <a:pt x="8" y="18"/>
                      <a:pt x="6" y="16"/>
                      <a:pt x="5" y="14"/>
                    </a:cubicBezTo>
                    <a:cubicBezTo>
                      <a:pt x="3" y="12"/>
                      <a:pt x="2" y="9"/>
                      <a:pt x="2" y="7"/>
                    </a:cubicBezTo>
                    <a:cubicBezTo>
                      <a:pt x="2" y="7"/>
                      <a:pt x="2" y="6"/>
                      <a:pt x="1" y="6"/>
                    </a:cubicBezTo>
                    <a:cubicBezTo>
                      <a:pt x="0" y="6"/>
                      <a:pt x="0" y="7"/>
                      <a:pt x="0" y="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7" name="Freeform 643">
                <a:extLst>
                  <a:ext uri="{FF2B5EF4-FFF2-40B4-BE49-F238E27FC236}">
                    <a16:creationId xmlns:a16="http://schemas.microsoft.com/office/drawing/2014/main" id="{DE5132EC-1710-E22E-A7D2-49AC4D036F9A}"/>
                  </a:ext>
                </a:extLst>
              </p:cNvPr>
              <p:cNvSpPr>
                <a:spLocks/>
              </p:cNvSpPr>
              <p:nvPr/>
            </p:nvSpPr>
            <p:spPr bwMode="auto">
              <a:xfrm>
                <a:off x="3831" y="3059"/>
                <a:ext cx="26" cy="25"/>
              </a:xfrm>
              <a:custGeom>
                <a:avLst/>
                <a:gdLst>
                  <a:gd name="T0" fmla="*/ 9 w 12"/>
                  <a:gd name="T1" fmla="*/ 73 h 11"/>
                  <a:gd name="T2" fmla="*/ 20 w 12"/>
                  <a:gd name="T3" fmla="*/ 73 h 11"/>
                  <a:gd name="T4" fmla="*/ 33 w 12"/>
                  <a:gd name="T5" fmla="*/ 45 h 11"/>
                  <a:gd name="T6" fmla="*/ 61 w 12"/>
                  <a:gd name="T7" fmla="*/ 25 h 11"/>
                  <a:gd name="T8" fmla="*/ 93 w 12"/>
                  <a:gd name="T9" fmla="*/ 45 h 11"/>
                  <a:gd name="T10" fmla="*/ 104 w 12"/>
                  <a:gd name="T11" fmla="*/ 73 h 11"/>
                  <a:gd name="T12" fmla="*/ 93 w 12"/>
                  <a:gd name="T13" fmla="*/ 93 h 11"/>
                  <a:gd name="T14" fmla="*/ 61 w 12"/>
                  <a:gd name="T15" fmla="*/ 102 h 11"/>
                  <a:gd name="T16" fmla="*/ 33 w 12"/>
                  <a:gd name="T17" fmla="*/ 93 h 11"/>
                  <a:gd name="T18" fmla="*/ 20 w 12"/>
                  <a:gd name="T19" fmla="*/ 73 h 11"/>
                  <a:gd name="T20" fmla="*/ 9 w 12"/>
                  <a:gd name="T21" fmla="*/ 73 h 11"/>
                  <a:gd name="T22" fmla="*/ 0 w 12"/>
                  <a:gd name="T23" fmla="*/ 73 h 11"/>
                  <a:gd name="T24" fmla="*/ 61 w 12"/>
                  <a:gd name="T25" fmla="*/ 130 h 11"/>
                  <a:gd name="T26" fmla="*/ 121 w 12"/>
                  <a:gd name="T27" fmla="*/ 73 h 11"/>
                  <a:gd name="T28" fmla="*/ 61 w 12"/>
                  <a:gd name="T29" fmla="*/ 0 h 11"/>
                  <a:gd name="T30" fmla="*/ 0 w 12"/>
                  <a:gd name="T31" fmla="*/ 73 h 11"/>
                  <a:gd name="T32" fmla="*/ 9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3" y="4"/>
                      <a:pt x="3" y="4"/>
                    </a:cubicBezTo>
                    <a:cubicBezTo>
                      <a:pt x="4" y="3"/>
                      <a:pt x="5" y="2"/>
                      <a:pt x="6" y="2"/>
                    </a:cubicBezTo>
                    <a:cubicBezTo>
                      <a:pt x="7" y="2"/>
                      <a:pt x="8" y="3"/>
                      <a:pt x="9" y="4"/>
                    </a:cubicBezTo>
                    <a:cubicBezTo>
                      <a:pt x="10" y="4"/>
                      <a:pt x="10" y="5"/>
                      <a:pt x="10" y="6"/>
                    </a:cubicBezTo>
                    <a:cubicBezTo>
                      <a:pt x="10" y="7"/>
                      <a:pt x="10" y="8"/>
                      <a:pt x="9" y="8"/>
                    </a:cubicBezTo>
                    <a:cubicBezTo>
                      <a:pt x="8" y="9"/>
                      <a:pt x="7" y="9"/>
                      <a:pt x="6" y="9"/>
                    </a:cubicBezTo>
                    <a:cubicBezTo>
                      <a:pt x="5" y="9"/>
                      <a:pt x="4" y="9"/>
                      <a:pt x="3" y="8"/>
                    </a:cubicBezTo>
                    <a:cubicBezTo>
                      <a:pt x="3" y="8"/>
                      <a:pt x="2" y="7"/>
                      <a:pt x="2" y="6"/>
                    </a:cubicBezTo>
                    <a:cubicBezTo>
                      <a:pt x="1" y="6"/>
                      <a:pt x="1" y="6"/>
                      <a:pt x="1" y="6"/>
                    </a:cubicBezTo>
                    <a:cubicBezTo>
                      <a:pt x="0" y="6"/>
                      <a:pt x="0" y="6"/>
                      <a:pt x="0" y="6"/>
                    </a:cubicBezTo>
                    <a:cubicBezTo>
                      <a:pt x="0" y="9"/>
                      <a:pt x="3" y="11"/>
                      <a:pt x="6" y="11"/>
                    </a:cubicBezTo>
                    <a:cubicBezTo>
                      <a:pt x="9" y="11"/>
                      <a:pt x="12" y="9"/>
                      <a:pt x="12" y="6"/>
                    </a:cubicBezTo>
                    <a:cubicBezTo>
                      <a:pt x="12" y="3"/>
                      <a:pt x="9"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8" name="Freeform 644">
                <a:extLst>
                  <a:ext uri="{FF2B5EF4-FFF2-40B4-BE49-F238E27FC236}">
                    <a16:creationId xmlns:a16="http://schemas.microsoft.com/office/drawing/2014/main" id="{49C07A87-7BAC-25E6-2500-D977A7549E23}"/>
                  </a:ext>
                </a:extLst>
              </p:cNvPr>
              <p:cNvSpPr>
                <a:spLocks/>
              </p:cNvSpPr>
              <p:nvPr/>
            </p:nvSpPr>
            <p:spPr bwMode="auto">
              <a:xfrm>
                <a:off x="3993" y="3005"/>
                <a:ext cx="25" cy="25"/>
              </a:xfrm>
              <a:custGeom>
                <a:avLst/>
                <a:gdLst>
                  <a:gd name="T0" fmla="*/ 8 w 12"/>
                  <a:gd name="T1" fmla="*/ 73 h 11"/>
                  <a:gd name="T2" fmla="*/ 17 w 12"/>
                  <a:gd name="T3" fmla="*/ 73 h 11"/>
                  <a:gd name="T4" fmla="*/ 27 w 12"/>
                  <a:gd name="T5" fmla="*/ 45 h 11"/>
                  <a:gd name="T6" fmla="*/ 56 w 12"/>
                  <a:gd name="T7" fmla="*/ 25 h 11"/>
                  <a:gd name="T8" fmla="*/ 83 w 12"/>
                  <a:gd name="T9" fmla="*/ 45 h 11"/>
                  <a:gd name="T10" fmla="*/ 92 w 12"/>
                  <a:gd name="T11" fmla="*/ 73 h 11"/>
                  <a:gd name="T12" fmla="*/ 83 w 12"/>
                  <a:gd name="T13" fmla="*/ 93 h 11"/>
                  <a:gd name="T14" fmla="*/ 56 w 12"/>
                  <a:gd name="T15" fmla="*/ 102 h 11"/>
                  <a:gd name="T16" fmla="*/ 27 w 12"/>
                  <a:gd name="T17" fmla="*/ 93 h 11"/>
                  <a:gd name="T18" fmla="*/ 17 w 12"/>
                  <a:gd name="T19" fmla="*/ 73 h 11"/>
                  <a:gd name="T20" fmla="*/ 8 w 12"/>
                  <a:gd name="T21" fmla="*/ 73 h 11"/>
                  <a:gd name="T22" fmla="*/ 0 w 12"/>
                  <a:gd name="T23" fmla="*/ 73 h 11"/>
                  <a:gd name="T24" fmla="*/ 56 w 12"/>
                  <a:gd name="T25" fmla="*/ 130 h 11"/>
                  <a:gd name="T26" fmla="*/ 108 w 12"/>
                  <a:gd name="T27" fmla="*/ 73 h 11"/>
                  <a:gd name="T28" fmla="*/ 56 w 12"/>
                  <a:gd name="T29" fmla="*/ 0 h 11"/>
                  <a:gd name="T30" fmla="*/ 0 w 12"/>
                  <a:gd name="T31" fmla="*/ 73 h 11"/>
                  <a:gd name="T32" fmla="*/ 8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3" y="4"/>
                      <a:pt x="3" y="4"/>
                    </a:cubicBezTo>
                    <a:cubicBezTo>
                      <a:pt x="4" y="3"/>
                      <a:pt x="5" y="2"/>
                      <a:pt x="6" y="2"/>
                    </a:cubicBezTo>
                    <a:cubicBezTo>
                      <a:pt x="8" y="2"/>
                      <a:pt x="9" y="3"/>
                      <a:pt x="9" y="4"/>
                    </a:cubicBezTo>
                    <a:cubicBezTo>
                      <a:pt x="10" y="4"/>
                      <a:pt x="10" y="5"/>
                      <a:pt x="10" y="6"/>
                    </a:cubicBezTo>
                    <a:cubicBezTo>
                      <a:pt x="10" y="7"/>
                      <a:pt x="10" y="8"/>
                      <a:pt x="9" y="8"/>
                    </a:cubicBezTo>
                    <a:cubicBezTo>
                      <a:pt x="9" y="9"/>
                      <a:pt x="8" y="9"/>
                      <a:pt x="6" y="9"/>
                    </a:cubicBezTo>
                    <a:cubicBezTo>
                      <a:pt x="5" y="9"/>
                      <a:pt x="4" y="9"/>
                      <a:pt x="3" y="8"/>
                    </a:cubicBezTo>
                    <a:cubicBezTo>
                      <a:pt x="3" y="8"/>
                      <a:pt x="2" y="7"/>
                      <a:pt x="2" y="6"/>
                    </a:cubicBezTo>
                    <a:cubicBezTo>
                      <a:pt x="1" y="6"/>
                      <a:pt x="1" y="6"/>
                      <a:pt x="1" y="6"/>
                    </a:cubicBezTo>
                    <a:cubicBezTo>
                      <a:pt x="0" y="6"/>
                      <a:pt x="0" y="6"/>
                      <a:pt x="0" y="6"/>
                    </a:cubicBezTo>
                    <a:cubicBezTo>
                      <a:pt x="0" y="9"/>
                      <a:pt x="3" y="11"/>
                      <a:pt x="6" y="11"/>
                    </a:cubicBezTo>
                    <a:cubicBezTo>
                      <a:pt x="10" y="11"/>
                      <a:pt x="12" y="9"/>
                      <a:pt x="12" y="6"/>
                    </a:cubicBezTo>
                    <a:cubicBezTo>
                      <a:pt x="12" y="3"/>
                      <a:pt x="10"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9" name="Freeform 645">
                <a:extLst>
                  <a:ext uri="{FF2B5EF4-FFF2-40B4-BE49-F238E27FC236}">
                    <a16:creationId xmlns:a16="http://schemas.microsoft.com/office/drawing/2014/main" id="{A43BF652-C893-FC0B-ADD4-06A2FD07A567}"/>
                  </a:ext>
                </a:extLst>
              </p:cNvPr>
              <p:cNvSpPr>
                <a:spLocks/>
              </p:cNvSpPr>
              <p:nvPr/>
            </p:nvSpPr>
            <p:spPr bwMode="auto">
              <a:xfrm>
                <a:off x="3504" y="2672"/>
                <a:ext cx="359" cy="1101"/>
              </a:xfrm>
              <a:custGeom>
                <a:avLst/>
                <a:gdLst>
                  <a:gd name="T0" fmla="*/ 1564 w 171"/>
                  <a:gd name="T1" fmla="*/ 360 h 492"/>
                  <a:gd name="T2" fmla="*/ 1524 w 171"/>
                  <a:gd name="T3" fmla="*/ 660 h 492"/>
                  <a:gd name="T4" fmla="*/ 926 w 171"/>
                  <a:gd name="T5" fmla="*/ 1041 h 492"/>
                  <a:gd name="T6" fmla="*/ 489 w 171"/>
                  <a:gd name="T7" fmla="*/ 987 h 492"/>
                  <a:gd name="T8" fmla="*/ 462 w 171"/>
                  <a:gd name="T9" fmla="*/ 951 h 492"/>
                  <a:gd name="T10" fmla="*/ 437 w 171"/>
                  <a:gd name="T11" fmla="*/ 1007 h 492"/>
                  <a:gd name="T12" fmla="*/ 506 w 171"/>
                  <a:gd name="T13" fmla="*/ 1097 h 492"/>
                  <a:gd name="T14" fmla="*/ 313 w 171"/>
                  <a:gd name="T15" fmla="*/ 951 h 492"/>
                  <a:gd name="T16" fmla="*/ 269 w 171"/>
                  <a:gd name="T17" fmla="*/ 976 h 492"/>
                  <a:gd name="T18" fmla="*/ 462 w 171"/>
                  <a:gd name="T19" fmla="*/ 1152 h 492"/>
                  <a:gd name="T20" fmla="*/ 353 w 171"/>
                  <a:gd name="T21" fmla="*/ 1197 h 492"/>
                  <a:gd name="T22" fmla="*/ 36 w 171"/>
                  <a:gd name="T23" fmla="*/ 1258 h 492"/>
                  <a:gd name="T24" fmla="*/ 8 w 171"/>
                  <a:gd name="T25" fmla="*/ 1267 h 492"/>
                  <a:gd name="T26" fmla="*/ 128 w 171"/>
                  <a:gd name="T27" fmla="*/ 1347 h 492"/>
                  <a:gd name="T28" fmla="*/ 428 w 171"/>
                  <a:gd name="T29" fmla="*/ 1233 h 492"/>
                  <a:gd name="T30" fmla="*/ 269 w 171"/>
                  <a:gd name="T31" fmla="*/ 1412 h 492"/>
                  <a:gd name="T32" fmla="*/ 313 w 171"/>
                  <a:gd name="T33" fmla="*/ 1448 h 492"/>
                  <a:gd name="T34" fmla="*/ 498 w 171"/>
                  <a:gd name="T35" fmla="*/ 1242 h 492"/>
                  <a:gd name="T36" fmla="*/ 380 w 171"/>
                  <a:gd name="T37" fmla="*/ 1493 h 492"/>
                  <a:gd name="T38" fmla="*/ 397 w 171"/>
                  <a:gd name="T39" fmla="*/ 1546 h 492"/>
                  <a:gd name="T40" fmla="*/ 437 w 171"/>
                  <a:gd name="T41" fmla="*/ 1522 h 492"/>
                  <a:gd name="T42" fmla="*/ 682 w 171"/>
                  <a:gd name="T43" fmla="*/ 1222 h 492"/>
                  <a:gd name="T44" fmla="*/ 1539 w 171"/>
                  <a:gd name="T45" fmla="*/ 922 h 492"/>
                  <a:gd name="T46" fmla="*/ 1556 w 171"/>
                  <a:gd name="T47" fmla="*/ 906 h 492"/>
                  <a:gd name="T48" fmla="*/ 1564 w 171"/>
                  <a:gd name="T49" fmla="*/ 942 h 492"/>
                  <a:gd name="T50" fmla="*/ 1564 w 171"/>
                  <a:gd name="T51" fmla="*/ 2330 h 492"/>
                  <a:gd name="T52" fmla="*/ 775 w 171"/>
                  <a:gd name="T53" fmla="*/ 5514 h 492"/>
                  <a:gd name="T54" fmla="*/ 1583 w 171"/>
                  <a:gd name="T55" fmla="*/ 2330 h 492"/>
                  <a:gd name="T56" fmla="*/ 1572 w 171"/>
                  <a:gd name="T57" fmla="*/ 942 h 492"/>
                  <a:gd name="T58" fmla="*/ 1583 w 171"/>
                  <a:gd name="T59" fmla="*/ 906 h 492"/>
                  <a:gd name="T60" fmla="*/ 1524 w 171"/>
                  <a:gd name="T61" fmla="*/ 906 h 492"/>
                  <a:gd name="T62" fmla="*/ 1186 w 171"/>
                  <a:gd name="T63" fmla="*/ 1088 h 492"/>
                  <a:gd name="T64" fmla="*/ 537 w 171"/>
                  <a:gd name="T65" fmla="*/ 1267 h 492"/>
                  <a:gd name="T66" fmla="*/ 414 w 171"/>
                  <a:gd name="T67" fmla="*/ 1513 h 492"/>
                  <a:gd name="T68" fmla="*/ 405 w 171"/>
                  <a:gd name="T69" fmla="*/ 1522 h 492"/>
                  <a:gd name="T70" fmla="*/ 397 w 171"/>
                  <a:gd name="T71" fmla="*/ 1513 h 492"/>
                  <a:gd name="T72" fmla="*/ 397 w 171"/>
                  <a:gd name="T73" fmla="*/ 1502 h 492"/>
                  <a:gd name="T74" fmla="*/ 489 w 171"/>
                  <a:gd name="T75" fmla="*/ 1233 h 492"/>
                  <a:gd name="T76" fmla="*/ 296 w 171"/>
                  <a:gd name="T77" fmla="*/ 1432 h 492"/>
                  <a:gd name="T78" fmla="*/ 296 w 171"/>
                  <a:gd name="T79" fmla="*/ 1432 h 492"/>
                  <a:gd name="T80" fmla="*/ 296 w 171"/>
                  <a:gd name="T81" fmla="*/ 1432 h 492"/>
                  <a:gd name="T82" fmla="*/ 437 w 171"/>
                  <a:gd name="T83" fmla="*/ 1242 h 492"/>
                  <a:gd name="T84" fmla="*/ 380 w 171"/>
                  <a:gd name="T85" fmla="*/ 1242 h 492"/>
                  <a:gd name="T86" fmla="*/ 17 w 171"/>
                  <a:gd name="T87" fmla="*/ 1278 h 492"/>
                  <a:gd name="T88" fmla="*/ 17 w 171"/>
                  <a:gd name="T89" fmla="*/ 1267 h 492"/>
                  <a:gd name="T90" fmla="*/ 17 w 171"/>
                  <a:gd name="T91" fmla="*/ 1267 h 492"/>
                  <a:gd name="T92" fmla="*/ 36 w 171"/>
                  <a:gd name="T93" fmla="*/ 1278 h 492"/>
                  <a:gd name="T94" fmla="*/ 414 w 171"/>
                  <a:gd name="T95" fmla="*/ 1197 h 492"/>
                  <a:gd name="T96" fmla="*/ 462 w 171"/>
                  <a:gd name="T97" fmla="*/ 1141 h 492"/>
                  <a:gd name="T98" fmla="*/ 296 w 171"/>
                  <a:gd name="T99" fmla="*/ 962 h 492"/>
                  <a:gd name="T100" fmla="*/ 304 w 171"/>
                  <a:gd name="T101" fmla="*/ 987 h 492"/>
                  <a:gd name="T102" fmla="*/ 521 w 171"/>
                  <a:gd name="T103" fmla="*/ 1121 h 492"/>
                  <a:gd name="T104" fmla="*/ 453 w 171"/>
                  <a:gd name="T105" fmla="*/ 996 h 492"/>
                  <a:gd name="T106" fmla="*/ 462 w 171"/>
                  <a:gd name="T107" fmla="*/ 976 h 492"/>
                  <a:gd name="T108" fmla="*/ 462 w 171"/>
                  <a:gd name="T109" fmla="*/ 976 h 492"/>
                  <a:gd name="T110" fmla="*/ 472 w 171"/>
                  <a:gd name="T111" fmla="*/ 996 h 492"/>
                  <a:gd name="T112" fmla="*/ 926 w 171"/>
                  <a:gd name="T113" fmla="*/ 1067 h 492"/>
                  <a:gd name="T114" fmla="*/ 1539 w 171"/>
                  <a:gd name="T115" fmla="*/ 660 h 492"/>
                  <a:gd name="T116" fmla="*/ 1572 w 171"/>
                  <a:gd name="T117" fmla="*/ 360 h 492"/>
                  <a:gd name="T118" fmla="*/ 1572 w 171"/>
                  <a:gd name="T119" fmla="*/ 0 h 4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1" h="492">
                    <a:moveTo>
                      <a:pt x="169" y="1"/>
                    </a:moveTo>
                    <a:cubicBezTo>
                      <a:pt x="169" y="32"/>
                      <a:pt x="169" y="32"/>
                      <a:pt x="169" y="32"/>
                    </a:cubicBezTo>
                    <a:cubicBezTo>
                      <a:pt x="169" y="32"/>
                      <a:pt x="169" y="32"/>
                      <a:pt x="169" y="32"/>
                    </a:cubicBezTo>
                    <a:cubicBezTo>
                      <a:pt x="169" y="32"/>
                      <a:pt x="169" y="33"/>
                      <a:pt x="169" y="33"/>
                    </a:cubicBezTo>
                    <a:cubicBezTo>
                      <a:pt x="169" y="38"/>
                      <a:pt x="169" y="50"/>
                      <a:pt x="164" y="58"/>
                    </a:cubicBezTo>
                    <a:cubicBezTo>
                      <a:pt x="165" y="59"/>
                      <a:pt x="165" y="59"/>
                      <a:pt x="165" y="59"/>
                    </a:cubicBezTo>
                    <a:cubicBezTo>
                      <a:pt x="164" y="58"/>
                      <a:pt x="164" y="58"/>
                      <a:pt x="164" y="58"/>
                    </a:cubicBezTo>
                    <a:cubicBezTo>
                      <a:pt x="160" y="65"/>
                      <a:pt x="150" y="72"/>
                      <a:pt x="138" y="78"/>
                    </a:cubicBezTo>
                    <a:cubicBezTo>
                      <a:pt x="126" y="84"/>
                      <a:pt x="112" y="89"/>
                      <a:pt x="100" y="93"/>
                    </a:cubicBezTo>
                    <a:cubicBezTo>
                      <a:pt x="97" y="93"/>
                      <a:pt x="80" y="98"/>
                      <a:pt x="68" y="98"/>
                    </a:cubicBezTo>
                    <a:cubicBezTo>
                      <a:pt x="64" y="98"/>
                      <a:pt x="61" y="97"/>
                      <a:pt x="59" y="96"/>
                    </a:cubicBezTo>
                    <a:cubicBezTo>
                      <a:pt x="56" y="94"/>
                      <a:pt x="54" y="91"/>
                      <a:pt x="53" y="88"/>
                    </a:cubicBezTo>
                    <a:cubicBezTo>
                      <a:pt x="52" y="88"/>
                      <a:pt x="52" y="87"/>
                      <a:pt x="52" y="86"/>
                    </a:cubicBezTo>
                    <a:cubicBezTo>
                      <a:pt x="51" y="85"/>
                      <a:pt x="51" y="85"/>
                      <a:pt x="51" y="85"/>
                    </a:cubicBezTo>
                    <a:cubicBezTo>
                      <a:pt x="51" y="85"/>
                      <a:pt x="50" y="85"/>
                      <a:pt x="50" y="85"/>
                    </a:cubicBezTo>
                    <a:cubicBezTo>
                      <a:pt x="49" y="85"/>
                      <a:pt x="49" y="85"/>
                      <a:pt x="49" y="85"/>
                    </a:cubicBezTo>
                    <a:cubicBezTo>
                      <a:pt x="47" y="86"/>
                      <a:pt x="47" y="87"/>
                      <a:pt x="47" y="89"/>
                    </a:cubicBezTo>
                    <a:cubicBezTo>
                      <a:pt x="47" y="89"/>
                      <a:pt x="47" y="90"/>
                      <a:pt x="47" y="90"/>
                    </a:cubicBezTo>
                    <a:cubicBezTo>
                      <a:pt x="48" y="93"/>
                      <a:pt x="51" y="97"/>
                      <a:pt x="54" y="100"/>
                    </a:cubicBezTo>
                    <a:cubicBezTo>
                      <a:pt x="55" y="99"/>
                      <a:pt x="55" y="99"/>
                      <a:pt x="55" y="99"/>
                    </a:cubicBezTo>
                    <a:cubicBezTo>
                      <a:pt x="55" y="98"/>
                      <a:pt x="55" y="98"/>
                      <a:pt x="55" y="98"/>
                    </a:cubicBezTo>
                    <a:cubicBezTo>
                      <a:pt x="51" y="98"/>
                      <a:pt x="47" y="97"/>
                      <a:pt x="43" y="95"/>
                    </a:cubicBezTo>
                    <a:cubicBezTo>
                      <a:pt x="40" y="93"/>
                      <a:pt x="37" y="91"/>
                      <a:pt x="35" y="87"/>
                    </a:cubicBezTo>
                    <a:cubicBezTo>
                      <a:pt x="35" y="86"/>
                      <a:pt x="35" y="86"/>
                      <a:pt x="34" y="85"/>
                    </a:cubicBezTo>
                    <a:cubicBezTo>
                      <a:pt x="34" y="84"/>
                      <a:pt x="33" y="84"/>
                      <a:pt x="32" y="84"/>
                    </a:cubicBezTo>
                    <a:cubicBezTo>
                      <a:pt x="32" y="84"/>
                      <a:pt x="31" y="84"/>
                      <a:pt x="31" y="84"/>
                    </a:cubicBezTo>
                    <a:cubicBezTo>
                      <a:pt x="30" y="85"/>
                      <a:pt x="29" y="86"/>
                      <a:pt x="29" y="87"/>
                    </a:cubicBezTo>
                    <a:cubicBezTo>
                      <a:pt x="29" y="88"/>
                      <a:pt x="29" y="89"/>
                      <a:pt x="29" y="89"/>
                    </a:cubicBezTo>
                    <a:cubicBezTo>
                      <a:pt x="34" y="98"/>
                      <a:pt x="42" y="102"/>
                      <a:pt x="50" y="104"/>
                    </a:cubicBezTo>
                    <a:cubicBezTo>
                      <a:pt x="50" y="103"/>
                      <a:pt x="50" y="103"/>
                      <a:pt x="50" y="103"/>
                    </a:cubicBezTo>
                    <a:cubicBezTo>
                      <a:pt x="49" y="102"/>
                      <a:pt x="49" y="102"/>
                      <a:pt x="49" y="102"/>
                    </a:cubicBezTo>
                    <a:cubicBezTo>
                      <a:pt x="48" y="103"/>
                      <a:pt x="46" y="104"/>
                      <a:pt x="44" y="105"/>
                    </a:cubicBezTo>
                    <a:cubicBezTo>
                      <a:pt x="42" y="106"/>
                      <a:pt x="39" y="107"/>
                      <a:pt x="38" y="107"/>
                    </a:cubicBezTo>
                    <a:cubicBezTo>
                      <a:pt x="29" y="110"/>
                      <a:pt x="21" y="114"/>
                      <a:pt x="13" y="114"/>
                    </a:cubicBezTo>
                    <a:cubicBezTo>
                      <a:pt x="10" y="114"/>
                      <a:pt x="8" y="113"/>
                      <a:pt x="5" y="112"/>
                    </a:cubicBezTo>
                    <a:cubicBezTo>
                      <a:pt x="5" y="112"/>
                      <a:pt x="4" y="112"/>
                      <a:pt x="4" y="112"/>
                    </a:cubicBezTo>
                    <a:cubicBezTo>
                      <a:pt x="3" y="112"/>
                      <a:pt x="3" y="111"/>
                      <a:pt x="2" y="111"/>
                    </a:cubicBezTo>
                    <a:cubicBezTo>
                      <a:pt x="1" y="112"/>
                      <a:pt x="1" y="112"/>
                      <a:pt x="1" y="112"/>
                    </a:cubicBezTo>
                    <a:cubicBezTo>
                      <a:pt x="1" y="112"/>
                      <a:pt x="1" y="113"/>
                      <a:pt x="1" y="113"/>
                    </a:cubicBezTo>
                    <a:cubicBezTo>
                      <a:pt x="0" y="113"/>
                      <a:pt x="0" y="114"/>
                      <a:pt x="0" y="114"/>
                    </a:cubicBezTo>
                    <a:cubicBezTo>
                      <a:pt x="0" y="116"/>
                      <a:pt x="1" y="117"/>
                      <a:pt x="3" y="118"/>
                    </a:cubicBezTo>
                    <a:cubicBezTo>
                      <a:pt x="7" y="119"/>
                      <a:pt x="10" y="120"/>
                      <a:pt x="14" y="120"/>
                    </a:cubicBezTo>
                    <a:cubicBezTo>
                      <a:pt x="24" y="120"/>
                      <a:pt x="33" y="116"/>
                      <a:pt x="42" y="113"/>
                    </a:cubicBezTo>
                    <a:cubicBezTo>
                      <a:pt x="43" y="112"/>
                      <a:pt x="45" y="111"/>
                      <a:pt x="47" y="111"/>
                    </a:cubicBezTo>
                    <a:cubicBezTo>
                      <a:pt x="46" y="110"/>
                      <a:pt x="46" y="110"/>
                      <a:pt x="46" y="110"/>
                    </a:cubicBezTo>
                    <a:cubicBezTo>
                      <a:pt x="46" y="109"/>
                      <a:pt x="46" y="109"/>
                      <a:pt x="46" y="109"/>
                    </a:cubicBezTo>
                    <a:cubicBezTo>
                      <a:pt x="39" y="113"/>
                      <a:pt x="33" y="118"/>
                      <a:pt x="30" y="124"/>
                    </a:cubicBezTo>
                    <a:cubicBezTo>
                      <a:pt x="29" y="125"/>
                      <a:pt x="29" y="126"/>
                      <a:pt x="29" y="126"/>
                    </a:cubicBezTo>
                    <a:cubicBezTo>
                      <a:pt x="29" y="127"/>
                      <a:pt x="30" y="129"/>
                      <a:pt x="31" y="129"/>
                    </a:cubicBezTo>
                    <a:cubicBezTo>
                      <a:pt x="31" y="130"/>
                      <a:pt x="32" y="130"/>
                      <a:pt x="32" y="130"/>
                    </a:cubicBezTo>
                    <a:cubicBezTo>
                      <a:pt x="33" y="130"/>
                      <a:pt x="34" y="129"/>
                      <a:pt x="34" y="129"/>
                    </a:cubicBezTo>
                    <a:cubicBezTo>
                      <a:pt x="34" y="129"/>
                      <a:pt x="34" y="128"/>
                      <a:pt x="35" y="128"/>
                    </a:cubicBezTo>
                    <a:cubicBezTo>
                      <a:pt x="38" y="122"/>
                      <a:pt x="46" y="116"/>
                      <a:pt x="54" y="112"/>
                    </a:cubicBezTo>
                    <a:cubicBezTo>
                      <a:pt x="54" y="111"/>
                      <a:pt x="54" y="111"/>
                      <a:pt x="54" y="111"/>
                    </a:cubicBezTo>
                    <a:cubicBezTo>
                      <a:pt x="53" y="110"/>
                      <a:pt x="53" y="110"/>
                      <a:pt x="53" y="110"/>
                    </a:cubicBezTo>
                    <a:cubicBezTo>
                      <a:pt x="48" y="116"/>
                      <a:pt x="44" y="125"/>
                      <a:pt x="41" y="133"/>
                    </a:cubicBezTo>
                    <a:cubicBezTo>
                      <a:pt x="41" y="133"/>
                      <a:pt x="41" y="133"/>
                      <a:pt x="41" y="133"/>
                    </a:cubicBezTo>
                    <a:cubicBezTo>
                      <a:pt x="41" y="134"/>
                      <a:pt x="41" y="134"/>
                      <a:pt x="41" y="134"/>
                    </a:cubicBezTo>
                    <a:cubicBezTo>
                      <a:pt x="41" y="134"/>
                      <a:pt x="41" y="134"/>
                      <a:pt x="41" y="134"/>
                    </a:cubicBezTo>
                    <a:cubicBezTo>
                      <a:pt x="41" y="136"/>
                      <a:pt x="42" y="137"/>
                      <a:pt x="43" y="138"/>
                    </a:cubicBezTo>
                    <a:cubicBezTo>
                      <a:pt x="44" y="138"/>
                      <a:pt x="44" y="138"/>
                      <a:pt x="44" y="138"/>
                    </a:cubicBezTo>
                    <a:cubicBezTo>
                      <a:pt x="45" y="138"/>
                      <a:pt x="46" y="138"/>
                      <a:pt x="46" y="137"/>
                    </a:cubicBezTo>
                    <a:cubicBezTo>
                      <a:pt x="47" y="137"/>
                      <a:pt x="47" y="136"/>
                      <a:pt x="47" y="136"/>
                    </a:cubicBezTo>
                    <a:cubicBezTo>
                      <a:pt x="51" y="126"/>
                      <a:pt x="53" y="120"/>
                      <a:pt x="59" y="115"/>
                    </a:cubicBezTo>
                    <a:cubicBezTo>
                      <a:pt x="59" y="115"/>
                      <a:pt x="59" y="115"/>
                      <a:pt x="59" y="115"/>
                    </a:cubicBezTo>
                    <a:cubicBezTo>
                      <a:pt x="62" y="112"/>
                      <a:pt x="68" y="110"/>
                      <a:pt x="74" y="109"/>
                    </a:cubicBezTo>
                    <a:cubicBezTo>
                      <a:pt x="80" y="108"/>
                      <a:pt x="86" y="107"/>
                      <a:pt x="89" y="106"/>
                    </a:cubicBezTo>
                    <a:cubicBezTo>
                      <a:pt x="99" y="105"/>
                      <a:pt x="114" y="102"/>
                      <a:pt x="129" y="99"/>
                    </a:cubicBezTo>
                    <a:cubicBezTo>
                      <a:pt x="143" y="95"/>
                      <a:pt x="157" y="90"/>
                      <a:pt x="166" y="82"/>
                    </a:cubicBezTo>
                    <a:cubicBezTo>
                      <a:pt x="166" y="82"/>
                      <a:pt x="166" y="82"/>
                      <a:pt x="166" y="82"/>
                    </a:cubicBezTo>
                    <a:cubicBezTo>
                      <a:pt x="167" y="81"/>
                      <a:pt x="168" y="81"/>
                      <a:pt x="168" y="81"/>
                    </a:cubicBezTo>
                    <a:cubicBezTo>
                      <a:pt x="168" y="81"/>
                      <a:pt x="168" y="81"/>
                      <a:pt x="168" y="81"/>
                    </a:cubicBezTo>
                    <a:cubicBezTo>
                      <a:pt x="169" y="81"/>
                      <a:pt x="169" y="82"/>
                      <a:pt x="169" y="82"/>
                    </a:cubicBezTo>
                    <a:cubicBezTo>
                      <a:pt x="169" y="83"/>
                      <a:pt x="169" y="83"/>
                      <a:pt x="169" y="84"/>
                    </a:cubicBezTo>
                    <a:cubicBezTo>
                      <a:pt x="169" y="84"/>
                      <a:pt x="169" y="84"/>
                      <a:pt x="169" y="84"/>
                    </a:cubicBezTo>
                    <a:cubicBezTo>
                      <a:pt x="169" y="84"/>
                      <a:pt x="169" y="84"/>
                      <a:pt x="169" y="84"/>
                    </a:cubicBezTo>
                    <a:cubicBezTo>
                      <a:pt x="169" y="157"/>
                      <a:pt x="169" y="157"/>
                      <a:pt x="169" y="157"/>
                    </a:cubicBezTo>
                    <a:cubicBezTo>
                      <a:pt x="169" y="177"/>
                      <a:pt x="169" y="193"/>
                      <a:pt x="169" y="208"/>
                    </a:cubicBezTo>
                    <a:cubicBezTo>
                      <a:pt x="169" y="266"/>
                      <a:pt x="166" y="285"/>
                      <a:pt x="132" y="344"/>
                    </a:cubicBezTo>
                    <a:cubicBezTo>
                      <a:pt x="106" y="390"/>
                      <a:pt x="92" y="433"/>
                      <a:pt x="83" y="491"/>
                    </a:cubicBezTo>
                    <a:cubicBezTo>
                      <a:pt x="83" y="492"/>
                      <a:pt x="84" y="492"/>
                      <a:pt x="84" y="492"/>
                    </a:cubicBezTo>
                    <a:cubicBezTo>
                      <a:pt x="85" y="492"/>
                      <a:pt x="85" y="492"/>
                      <a:pt x="85" y="492"/>
                    </a:cubicBezTo>
                    <a:cubicBezTo>
                      <a:pt x="94" y="433"/>
                      <a:pt x="108" y="391"/>
                      <a:pt x="134" y="345"/>
                    </a:cubicBezTo>
                    <a:cubicBezTo>
                      <a:pt x="168" y="286"/>
                      <a:pt x="171" y="266"/>
                      <a:pt x="171" y="208"/>
                    </a:cubicBezTo>
                    <a:cubicBezTo>
                      <a:pt x="171" y="193"/>
                      <a:pt x="171" y="177"/>
                      <a:pt x="171" y="157"/>
                    </a:cubicBezTo>
                    <a:cubicBezTo>
                      <a:pt x="171" y="84"/>
                      <a:pt x="171" y="84"/>
                      <a:pt x="171" y="84"/>
                    </a:cubicBezTo>
                    <a:cubicBezTo>
                      <a:pt x="170" y="84"/>
                      <a:pt x="170" y="84"/>
                      <a:pt x="170" y="84"/>
                    </a:cubicBezTo>
                    <a:cubicBezTo>
                      <a:pt x="171" y="84"/>
                      <a:pt x="171" y="84"/>
                      <a:pt x="171" y="84"/>
                    </a:cubicBezTo>
                    <a:cubicBezTo>
                      <a:pt x="171" y="84"/>
                      <a:pt x="171" y="84"/>
                      <a:pt x="171" y="84"/>
                    </a:cubicBezTo>
                    <a:cubicBezTo>
                      <a:pt x="171" y="83"/>
                      <a:pt x="171" y="82"/>
                      <a:pt x="171" y="81"/>
                    </a:cubicBezTo>
                    <a:cubicBezTo>
                      <a:pt x="171" y="81"/>
                      <a:pt x="170" y="80"/>
                      <a:pt x="170" y="80"/>
                    </a:cubicBezTo>
                    <a:cubicBezTo>
                      <a:pt x="170" y="79"/>
                      <a:pt x="169" y="79"/>
                      <a:pt x="168" y="79"/>
                    </a:cubicBezTo>
                    <a:cubicBezTo>
                      <a:pt x="167" y="79"/>
                      <a:pt x="166" y="80"/>
                      <a:pt x="165" y="81"/>
                    </a:cubicBezTo>
                    <a:cubicBezTo>
                      <a:pt x="165" y="82"/>
                      <a:pt x="165" y="82"/>
                      <a:pt x="165" y="82"/>
                    </a:cubicBezTo>
                    <a:cubicBezTo>
                      <a:pt x="165" y="81"/>
                      <a:pt x="165" y="81"/>
                      <a:pt x="165" y="81"/>
                    </a:cubicBezTo>
                    <a:cubicBezTo>
                      <a:pt x="156" y="88"/>
                      <a:pt x="142" y="93"/>
                      <a:pt x="128" y="97"/>
                    </a:cubicBezTo>
                    <a:cubicBezTo>
                      <a:pt x="114" y="101"/>
                      <a:pt x="99" y="103"/>
                      <a:pt x="89" y="104"/>
                    </a:cubicBezTo>
                    <a:cubicBezTo>
                      <a:pt x="86" y="105"/>
                      <a:pt x="80" y="106"/>
                      <a:pt x="73" y="107"/>
                    </a:cubicBezTo>
                    <a:cubicBezTo>
                      <a:pt x="67" y="108"/>
                      <a:pt x="61" y="110"/>
                      <a:pt x="58" y="113"/>
                    </a:cubicBezTo>
                    <a:cubicBezTo>
                      <a:pt x="58" y="114"/>
                      <a:pt x="58" y="114"/>
                      <a:pt x="58" y="114"/>
                    </a:cubicBezTo>
                    <a:cubicBezTo>
                      <a:pt x="58" y="113"/>
                      <a:pt x="58" y="113"/>
                      <a:pt x="58" y="113"/>
                    </a:cubicBezTo>
                    <a:cubicBezTo>
                      <a:pt x="51" y="119"/>
                      <a:pt x="49" y="125"/>
                      <a:pt x="45" y="135"/>
                    </a:cubicBezTo>
                    <a:cubicBezTo>
                      <a:pt x="45" y="135"/>
                      <a:pt x="45" y="136"/>
                      <a:pt x="45" y="136"/>
                    </a:cubicBezTo>
                    <a:cubicBezTo>
                      <a:pt x="44" y="136"/>
                      <a:pt x="44" y="136"/>
                      <a:pt x="44" y="136"/>
                    </a:cubicBezTo>
                    <a:cubicBezTo>
                      <a:pt x="44" y="136"/>
                      <a:pt x="44" y="136"/>
                      <a:pt x="44" y="136"/>
                    </a:cubicBezTo>
                    <a:cubicBezTo>
                      <a:pt x="43" y="136"/>
                      <a:pt x="43" y="135"/>
                      <a:pt x="43" y="134"/>
                    </a:cubicBezTo>
                    <a:cubicBezTo>
                      <a:pt x="42" y="134"/>
                      <a:pt x="42" y="134"/>
                      <a:pt x="42" y="134"/>
                    </a:cubicBezTo>
                    <a:cubicBezTo>
                      <a:pt x="43" y="135"/>
                      <a:pt x="43" y="135"/>
                      <a:pt x="43" y="135"/>
                    </a:cubicBezTo>
                    <a:cubicBezTo>
                      <a:pt x="43" y="134"/>
                      <a:pt x="43" y="134"/>
                      <a:pt x="43" y="134"/>
                    </a:cubicBezTo>
                    <a:cubicBezTo>
                      <a:pt x="42" y="133"/>
                      <a:pt x="42" y="133"/>
                      <a:pt x="42" y="133"/>
                    </a:cubicBezTo>
                    <a:cubicBezTo>
                      <a:pt x="43" y="134"/>
                      <a:pt x="43" y="134"/>
                      <a:pt x="43" y="134"/>
                    </a:cubicBezTo>
                    <a:cubicBezTo>
                      <a:pt x="46" y="126"/>
                      <a:pt x="50" y="117"/>
                      <a:pt x="54" y="112"/>
                    </a:cubicBezTo>
                    <a:cubicBezTo>
                      <a:pt x="55" y="111"/>
                      <a:pt x="55" y="111"/>
                      <a:pt x="54" y="110"/>
                    </a:cubicBezTo>
                    <a:cubicBezTo>
                      <a:pt x="54" y="110"/>
                      <a:pt x="53" y="110"/>
                      <a:pt x="53" y="110"/>
                    </a:cubicBezTo>
                    <a:cubicBezTo>
                      <a:pt x="45" y="114"/>
                      <a:pt x="37" y="121"/>
                      <a:pt x="33" y="127"/>
                    </a:cubicBezTo>
                    <a:cubicBezTo>
                      <a:pt x="33" y="127"/>
                      <a:pt x="33" y="127"/>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1" y="127"/>
                      <a:pt x="31" y="127"/>
                      <a:pt x="31" y="126"/>
                    </a:cubicBezTo>
                    <a:cubicBezTo>
                      <a:pt x="31" y="125"/>
                      <a:pt x="31" y="125"/>
                      <a:pt x="31" y="125"/>
                    </a:cubicBezTo>
                    <a:cubicBezTo>
                      <a:pt x="35" y="120"/>
                      <a:pt x="40" y="115"/>
                      <a:pt x="47" y="111"/>
                    </a:cubicBezTo>
                    <a:cubicBezTo>
                      <a:pt x="47" y="110"/>
                      <a:pt x="47" y="110"/>
                      <a:pt x="47" y="109"/>
                    </a:cubicBezTo>
                    <a:cubicBezTo>
                      <a:pt x="47" y="109"/>
                      <a:pt x="46" y="109"/>
                      <a:pt x="46" y="109"/>
                    </a:cubicBezTo>
                    <a:cubicBezTo>
                      <a:pt x="44" y="110"/>
                      <a:pt x="43" y="110"/>
                      <a:pt x="41" y="111"/>
                    </a:cubicBezTo>
                    <a:cubicBezTo>
                      <a:pt x="32" y="114"/>
                      <a:pt x="23" y="118"/>
                      <a:pt x="14" y="118"/>
                    </a:cubicBezTo>
                    <a:cubicBezTo>
                      <a:pt x="11" y="118"/>
                      <a:pt x="7" y="117"/>
                      <a:pt x="4" y="116"/>
                    </a:cubicBezTo>
                    <a:cubicBezTo>
                      <a:pt x="3" y="116"/>
                      <a:pt x="2" y="115"/>
                      <a:pt x="2" y="114"/>
                    </a:cubicBezTo>
                    <a:cubicBezTo>
                      <a:pt x="2" y="114"/>
                      <a:pt x="2" y="114"/>
                      <a:pt x="2" y="114"/>
                    </a:cubicBezTo>
                    <a:cubicBezTo>
                      <a:pt x="3" y="113"/>
                      <a:pt x="3" y="113"/>
                      <a:pt x="3" y="113"/>
                    </a:cubicBezTo>
                    <a:cubicBezTo>
                      <a:pt x="2" y="113"/>
                      <a:pt x="2" y="113"/>
                      <a:pt x="2" y="113"/>
                    </a:cubicBezTo>
                    <a:cubicBezTo>
                      <a:pt x="2" y="113"/>
                      <a:pt x="2" y="113"/>
                      <a:pt x="2" y="113"/>
                    </a:cubicBezTo>
                    <a:cubicBezTo>
                      <a:pt x="3" y="113"/>
                      <a:pt x="3" y="113"/>
                      <a:pt x="3" y="113"/>
                    </a:cubicBezTo>
                    <a:cubicBezTo>
                      <a:pt x="2" y="113"/>
                      <a:pt x="2" y="113"/>
                      <a:pt x="2" y="113"/>
                    </a:cubicBezTo>
                    <a:cubicBezTo>
                      <a:pt x="2" y="113"/>
                      <a:pt x="2" y="113"/>
                      <a:pt x="2" y="113"/>
                    </a:cubicBezTo>
                    <a:cubicBezTo>
                      <a:pt x="3" y="114"/>
                      <a:pt x="3" y="114"/>
                      <a:pt x="3" y="114"/>
                    </a:cubicBezTo>
                    <a:cubicBezTo>
                      <a:pt x="3" y="114"/>
                      <a:pt x="4" y="114"/>
                      <a:pt x="4" y="114"/>
                    </a:cubicBezTo>
                    <a:cubicBezTo>
                      <a:pt x="7" y="115"/>
                      <a:pt x="10" y="116"/>
                      <a:pt x="13" y="116"/>
                    </a:cubicBezTo>
                    <a:cubicBezTo>
                      <a:pt x="22" y="116"/>
                      <a:pt x="30" y="112"/>
                      <a:pt x="38" y="109"/>
                    </a:cubicBezTo>
                    <a:cubicBezTo>
                      <a:pt x="40" y="109"/>
                      <a:pt x="42" y="108"/>
                      <a:pt x="45" y="107"/>
                    </a:cubicBezTo>
                    <a:cubicBezTo>
                      <a:pt x="47" y="106"/>
                      <a:pt x="49" y="105"/>
                      <a:pt x="51" y="103"/>
                    </a:cubicBezTo>
                    <a:cubicBezTo>
                      <a:pt x="51" y="102"/>
                      <a:pt x="51" y="102"/>
                      <a:pt x="51" y="102"/>
                    </a:cubicBezTo>
                    <a:cubicBezTo>
                      <a:pt x="50" y="102"/>
                      <a:pt x="50" y="102"/>
                      <a:pt x="50" y="102"/>
                    </a:cubicBezTo>
                    <a:cubicBezTo>
                      <a:pt x="42" y="100"/>
                      <a:pt x="35" y="96"/>
                      <a:pt x="31" y="88"/>
                    </a:cubicBezTo>
                    <a:cubicBezTo>
                      <a:pt x="31" y="87"/>
                      <a:pt x="31" y="87"/>
                      <a:pt x="31" y="87"/>
                    </a:cubicBezTo>
                    <a:cubicBezTo>
                      <a:pt x="31" y="87"/>
                      <a:pt x="31" y="86"/>
                      <a:pt x="32" y="86"/>
                    </a:cubicBezTo>
                    <a:cubicBezTo>
                      <a:pt x="32" y="86"/>
                      <a:pt x="32" y="86"/>
                      <a:pt x="32" y="86"/>
                    </a:cubicBezTo>
                    <a:cubicBezTo>
                      <a:pt x="32" y="86"/>
                      <a:pt x="32" y="86"/>
                      <a:pt x="32" y="86"/>
                    </a:cubicBezTo>
                    <a:cubicBezTo>
                      <a:pt x="32" y="86"/>
                      <a:pt x="33" y="87"/>
                      <a:pt x="33" y="88"/>
                    </a:cubicBezTo>
                    <a:cubicBezTo>
                      <a:pt x="36" y="92"/>
                      <a:pt x="39" y="95"/>
                      <a:pt x="42" y="97"/>
                    </a:cubicBezTo>
                    <a:cubicBezTo>
                      <a:pt x="46" y="99"/>
                      <a:pt x="50" y="100"/>
                      <a:pt x="55" y="100"/>
                    </a:cubicBezTo>
                    <a:cubicBezTo>
                      <a:pt x="55" y="100"/>
                      <a:pt x="56" y="100"/>
                      <a:pt x="56" y="100"/>
                    </a:cubicBezTo>
                    <a:cubicBezTo>
                      <a:pt x="56" y="99"/>
                      <a:pt x="56" y="99"/>
                      <a:pt x="56" y="98"/>
                    </a:cubicBezTo>
                    <a:cubicBezTo>
                      <a:pt x="52" y="96"/>
                      <a:pt x="50" y="92"/>
                      <a:pt x="49" y="89"/>
                    </a:cubicBezTo>
                    <a:cubicBezTo>
                      <a:pt x="49" y="89"/>
                      <a:pt x="49" y="89"/>
                      <a:pt x="49" y="89"/>
                    </a:cubicBezTo>
                    <a:cubicBezTo>
                      <a:pt x="49" y="88"/>
                      <a:pt x="49"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8"/>
                      <a:pt x="51" y="89"/>
                    </a:cubicBezTo>
                    <a:cubicBezTo>
                      <a:pt x="52" y="92"/>
                      <a:pt x="55" y="95"/>
                      <a:pt x="58" y="98"/>
                    </a:cubicBezTo>
                    <a:cubicBezTo>
                      <a:pt x="60" y="100"/>
                      <a:pt x="64" y="100"/>
                      <a:pt x="68" y="100"/>
                    </a:cubicBezTo>
                    <a:cubicBezTo>
                      <a:pt x="80" y="100"/>
                      <a:pt x="97" y="95"/>
                      <a:pt x="100" y="95"/>
                    </a:cubicBezTo>
                    <a:cubicBezTo>
                      <a:pt x="113" y="91"/>
                      <a:pt x="127" y="86"/>
                      <a:pt x="139" y="80"/>
                    </a:cubicBezTo>
                    <a:cubicBezTo>
                      <a:pt x="151" y="74"/>
                      <a:pt x="162" y="67"/>
                      <a:pt x="166" y="59"/>
                    </a:cubicBezTo>
                    <a:cubicBezTo>
                      <a:pt x="166" y="59"/>
                      <a:pt x="166" y="59"/>
                      <a:pt x="166" y="59"/>
                    </a:cubicBezTo>
                    <a:cubicBezTo>
                      <a:pt x="171" y="50"/>
                      <a:pt x="171" y="38"/>
                      <a:pt x="171" y="33"/>
                    </a:cubicBezTo>
                    <a:cubicBezTo>
                      <a:pt x="171" y="32"/>
                      <a:pt x="171" y="32"/>
                      <a:pt x="171" y="32"/>
                    </a:cubicBezTo>
                    <a:cubicBezTo>
                      <a:pt x="170" y="32"/>
                      <a:pt x="170" y="32"/>
                      <a:pt x="170" y="32"/>
                    </a:cubicBezTo>
                    <a:cubicBezTo>
                      <a:pt x="171" y="32"/>
                      <a:pt x="171" y="32"/>
                      <a:pt x="171" y="32"/>
                    </a:cubicBezTo>
                    <a:cubicBezTo>
                      <a:pt x="171" y="1"/>
                      <a:pt x="171" y="1"/>
                      <a:pt x="171" y="1"/>
                    </a:cubicBezTo>
                    <a:cubicBezTo>
                      <a:pt x="171" y="0"/>
                      <a:pt x="171" y="0"/>
                      <a:pt x="170" y="0"/>
                    </a:cubicBezTo>
                    <a:cubicBezTo>
                      <a:pt x="170" y="0"/>
                      <a:pt x="169" y="0"/>
                      <a:pt x="16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0" name="Freeform 646">
                <a:extLst>
                  <a:ext uri="{FF2B5EF4-FFF2-40B4-BE49-F238E27FC236}">
                    <a16:creationId xmlns:a16="http://schemas.microsoft.com/office/drawing/2014/main" id="{16847FB6-8D99-3CA6-538B-C5C3EFE99278}"/>
                  </a:ext>
                </a:extLst>
              </p:cNvPr>
              <p:cNvSpPr>
                <a:spLocks/>
              </p:cNvSpPr>
              <p:nvPr/>
            </p:nvSpPr>
            <p:spPr bwMode="auto">
              <a:xfrm>
                <a:off x="3859" y="2226"/>
                <a:ext cx="115" cy="428"/>
              </a:xfrm>
              <a:custGeom>
                <a:avLst/>
                <a:gdLst>
                  <a:gd name="T0" fmla="*/ 502 w 55"/>
                  <a:gd name="T1" fmla="*/ 2104 h 191"/>
                  <a:gd name="T2" fmla="*/ 502 w 55"/>
                  <a:gd name="T3" fmla="*/ 1497 h 191"/>
                  <a:gd name="T4" fmla="*/ 502 w 55"/>
                  <a:gd name="T5" fmla="*/ 202 h 191"/>
                  <a:gd name="T6" fmla="*/ 502 w 55"/>
                  <a:gd name="T7" fmla="*/ 190 h 191"/>
                  <a:gd name="T8" fmla="*/ 8 w 55"/>
                  <a:gd name="T9" fmla="*/ 0 h 191"/>
                  <a:gd name="T10" fmla="*/ 8 w 55"/>
                  <a:gd name="T11" fmla="*/ 0 h 191"/>
                  <a:gd name="T12" fmla="*/ 0 w 55"/>
                  <a:gd name="T13" fmla="*/ 9 h 191"/>
                  <a:gd name="T14" fmla="*/ 0 w 55"/>
                  <a:gd name="T15" fmla="*/ 1497 h 191"/>
                  <a:gd name="T16" fmla="*/ 0 w 55"/>
                  <a:gd name="T17" fmla="*/ 2140 h 191"/>
                  <a:gd name="T18" fmla="*/ 8 w 55"/>
                  <a:gd name="T19" fmla="*/ 2149 h 191"/>
                  <a:gd name="T20" fmla="*/ 17 w 55"/>
                  <a:gd name="T21" fmla="*/ 2140 h 191"/>
                  <a:gd name="T22" fmla="*/ 17 w 55"/>
                  <a:gd name="T23" fmla="*/ 1497 h 191"/>
                  <a:gd name="T24" fmla="*/ 17 w 55"/>
                  <a:gd name="T25" fmla="*/ 9 h 191"/>
                  <a:gd name="T26" fmla="*/ 8 w 55"/>
                  <a:gd name="T27" fmla="*/ 9 h 191"/>
                  <a:gd name="T28" fmla="*/ 8 w 55"/>
                  <a:gd name="T29" fmla="*/ 20 h 191"/>
                  <a:gd name="T30" fmla="*/ 493 w 55"/>
                  <a:gd name="T31" fmla="*/ 215 h 191"/>
                  <a:gd name="T32" fmla="*/ 493 w 55"/>
                  <a:gd name="T33" fmla="*/ 202 h 191"/>
                  <a:gd name="T34" fmla="*/ 485 w 55"/>
                  <a:gd name="T35" fmla="*/ 202 h 191"/>
                  <a:gd name="T36" fmla="*/ 485 w 55"/>
                  <a:gd name="T37" fmla="*/ 1497 h 191"/>
                  <a:gd name="T38" fmla="*/ 485 w 55"/>
                  <a:gd name="T39" fmla="*/ 2104 h 191"/>
                  <a:gd name="T40" fmla="*/ 493 w 55"/>
                  <a:gd name="T41" fmla="*/ 2113 h 191"/>
                  <a:gd name="T42" fmla="*/ 502 w 55"/>
                  <a:gd name="T43" fmla="*/ 2104 h 1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191">
                    <a:moveTo>
                      <a:pt x="55" y="187"/>
                    </a:moveTo>
                    <a:cubicBezTo>
                      <a:pt x="55" y="133"/>
                      <a:pt x="55" y="133"/>
                      <a:pt x="55" y="133"/>
                    </a:cubicBezTo>
                    <a:cubicBezTo>
                      <a:pt x="55" y="93"/>
                      <a:pt x="55" y="50"/>
                      <a:pt x="55" y="18"/>
                    </a:cubicBezTo>
                    <a:cubicBezTo>
                      <a:pt x="55" y="17"/>
                      <a:pt x="55" y="17"/>
                      <a:pt x="55" y="17"/>
                    </a:cubicBezTo>
                    <a:cubicBezTo>
                      <a:pt x="34" y="11"/>
                      <a:pt x="16" y="6"/>
                      <a:pt x="1" y="0"/>
                    </a:cubicBezTo>
                    <a:cubicBezTo>
                      <a:pt x="1" y="0"/>
                      <a:pt x="1" y="0"/>
                      <a:pt x="1" y="0"/>
                    </a:cubicBezTo>
                    <a:cubicBezTo>
                      <a:pt x="0" y="1"/>
                      <a:pt x="0" y="1"/>
                      <a:pt x="0" y="1"/>
                    </a:cubicBezTo>
                    <a:cubicBezTo>
                      <a:pt x="0" y="29"/>
                      <a:pt x="0" y="75"/>
                      <a:pt x="0" y="133"/>
                    </a:cubicBezTo>
                    <a:cubicBezTo>
                      <a:pt x="0" y="190"/>
                      <a:pt x="0" y="190"/>
                      <a:pt x="0" y="190"/>
                    </a:cubicBezTo>
                    <a:cubicBezTo>
                      <a:pt x="0" y="190"/>
                      <a:pt x="1" y="191"/>
                      <a:pt x="1" y="191"/>
                    </a:cubicBezTo>
                    <a:cubicBezTo>
                      <a:pt x="2" y="191"/>
                      <a:pt x="2" y="190"/>
                      <a:pt x="2" y="190"/>
                    </a:cubicBezTo>
                    <a:cubicBezTo>
                      <a:pt x="2" y="133"/>
                      <a:pt x="2" y="133"/>
                      <a:pt x="2" y="133"/>
                    </a:cubicBezTo>
                    <a:cubicBezTo>
                      <a:pt x="2" y="75"/>
                      <a:pt x="2" y="29"/>
                      <a:pt x="2" y="1"/>
                    </a:cubicBezTo>
                    <a:cubicBezTo>
                      <a:pt x="1" y="1"/>
                      <a:pt x="1" y="1"/>
                      <a:pt x="1" y="1"/>
                    </a:cubicBezTo>
                    <a:cubicBezTo>
                      <a:pt x="1" y="2"/>
                      <a:pt x="1" y="2"/>
                      <a:pt x="1" y="2"/>
                    </a:cubicBezTo>
                    <a:cubicBezTo>
                      <a:pt x="16" y="8"/>
                      <a:pt x="34" y="13"/>
                      <a:pt x="54" y="19"/>
                    </a:cubicBezTo>
                    <a:cubicBezTo>
                      <a:pt x="54" y="18"/>
                      <a:pt x="54" y="18"/>
                      <a:pt x="54" y="18"/>
                    </a:cubicBezTo>
                    <a:cubicBezTo>
                      <a:pt x="53" y="18"/>
                      <a:pt x="53" y="18"/>
                      <a:pt x="53" y="18"/>
                    </a:cubicBezTo>
                    <a:cubicBezTo>
                      <a:pt x="53" y="50"/>
                      <a:pt x="53" y="93"/>
                      <a:pt x="53" y="133"/>
                    </a:cubicBezTo>
                    <a:cubicBezTo>
                      <a:pt x="53" y="187"/>
                      <a:pt x="53" y="187"/>
                      <a:pt x="53" y="187"/>
                    </a:cubicBezTo>
                    <a:cubicBezTo>
                      <a:pt x="53" y="188"/>
                      <a:pt x="54" y="188"/>
                      <a:pt x="54" y="188"/>
                    </a:cubicBezTo>
                    <a:cubicBezTo>
                      <a:pt x="55" y="188"/>
                      <a:pt x="55" y="188"/>
                      <a:pt x="55" y="18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1" name="Freeform 647">
                <a:extLst>
                  <a:ext uri="{FF2B5EF4-FFF2-40B4-BE49-F238E27FC236}">
                    <a16:creationId xmlns:a16="http://schemas.microsoft.com/office/drawing/2014/main" id="{E3FE1F2E-A6DA-E355-F893-2F1D9074EF59}"/>
                  </a:ext>
                </a:extLst>
              </p:cNvPr>
              <p:cNvSpPr>
                <a:spLocks/>
              </p:cNvSpPr>
              <p:nvPr/>
            </p:nvSpPr>
            <p:spPr bwMode="auto">
              <a:xfrm>
                <a:off x="3970" y="2667"/>
                <a:ext cx="296" cy="318"/>
              </a:xfrm>
              <a:custGeom>
                <a:avLst/>
                <a:gdLst>
                  <a:gd name="T0" fmla="*/ 951 w 141"/>
                  <a:gd name="T1" fmla="*/ 1178 h 142"/>
                  <a:gd name="T2" fmla="*/ 951 w 141"/>
                  <a:gd name="T3" fmla="*/ 1178 h 142"/>
                  <a:gd name="T4" fmla="*/ 1138 w 141"/>
                  <a:gd name="T5" fmla="*/ 1315 h 142"/>
                  <a:gd name="T6" fmla="*/ 1138 w 141"/>
                  <a:gd name="T7" fmla="*/ 1324 h 142"/>
                  <a:gd name="T8" fmla="*/ 1146 w 141"/>
                  <a:gd name="T9" fmla="*/ 1315 h 142"/>
                  <a:gd name="T10" fmla="*/ 1138 w 141"/>
                  <a:gd name="T11" fmla="*/ 1324 h 142"/>
                  <a:gd name="T12" fmla="*/ 1119 w 141"/>
                  <a:gd name="T13" fmla="*/ 1550 h 142"/>
                  <a:gd name="T14" fmla="*/ 1178 w 141"/>
                  <a:gd name="T15" fmla="*/ 1586 h 142"/>
                  <a:gd name="T16" fmla="*/ 1194 w 141"/>
                  <a:gd name="T17" fmla="*/ 1368 h 142"/>
                  <a:gd name="T18" fmla="*/ 1295 w 141"/>
                  <a:gd name="T19" fmla="*/ 1485 h 142"/>
                  <a:gd name="T20" fmla="*/ 1295 w 141"/>
                  <a:gd name="T21" fmla="*/ 1449 h 142"/>
                  <a:gd name="T22" fmla="*/ 1094 w 141"/>
                  <a:gd name="T23" fmla="*/ 1158 h 142"/>
                  <a:gd name="T24" fmla="*/ 1203 w 141"/>
                  <a:gd name="T25" fmla="*/ 1259 h 142"/>
                  <a:gd name="T26" fmla="*/ 1239 w 141"/>
                  <a:gd name="T27" fmla="*/ 1214 h 142"/>
                  <a:gd name="T28" fmla="*/ 1260 w 141"/>
                  <a:gd name="T29" fmla="*/ 1032 h 142"/>
                  <a:gd name="T30" fmla="*/ 1270 w 141"/>
                  <a:gd name="T31" fmla="*/ 988 h 142"/>
                  <a:gd name="T32" fmla="*/ 1083 w 141"/>
                  <a:gd name="T33" fmla="*/ 1059 h 142"/>
                  <a:gd name="T34" fmla="*/ 1211 w 141"/>
                  <a:gd name="T35" fmla="*/ 907 h 142"/>
                  <a:gd name="T36" fmla="*/ 1178 w 141"/>
                  <a:gd name="T37" fmla="*/ 853 h 142"/>
                  <a:gd name="T38" fmla="*/ 1018 w 141"/>
                  <a:gd name="T39" fmla="*/ 1059 h 142"/>
                  <a:gd name="T40" fmla="*/ 313 w 141"/>
                  <a:gd name="T41" fmla="*/ 862 h 142"/>
                  <a:gd name="T42" fmla="*/ 17 w 141"/>
                  <a:gd name="T43" fmla="*/ 280 h 142"/>
                  <a:gd name="T44" fmla="*/ 8 w 141"/>
                  <a:gd name="T45" fmla="*/ 0 h 142"/>
                  <a:gd name="T46" fmla="*/ 0 w 141"/>
                  <a:gd name="T47" fmla="*/ 260 h 142"/>
                  <a:gd name="T48" fmla="*/ 304 w 141"/>
                  <a:gd name="T49" fmla="*/ 887 h 142"/>
                  <a:gd name="T50" fmla="*/ 1018 w 141"/>
                  <a:gd name="T51" fmla="*/ 1059 h 142"/>
                  <a:gd name="T52" fmla="*/ 1186 w 141"/>
                  <a:gd name="T53" fmla="*/ 862 h 142"/>
                  <a:gd name="T54" fmla="*/ 1186 w 141"/>
                  <a:gd name="T55" fmla="*/ 862 h 142"/>
                  <a:gd name="T56" fmla="*/ 1194 w 141"/>
                  <a:gd name="T57" fmla="*/ 887 h 142"/>
                  <a:gd name="T58" fmla="*/ 1075 w 141"/>
                  <a:gd name="T59" fmla="*/ 1068 h 142"/>
                  <a:gd name="T60" fmla="*/ 1247 w 141"/>
                  <a:gd name="T61" fmla="*/ 999 h 142"/>
                  <a:gd name="T62" fmla="*/ 1260 w 141"/>
                  <a:gd name="T63" fmla="*/ 1012 h 142"/>
                  <a:gd name="T64" fmla="*/ 1260 w 141"/>
                  <a:gd name="T65" fmla="*/ 1012 h 142"/>
                  <a:gd name="T66" fmla="*/ 1260 w 141"/>
                  <a:gd name="T67" fmla="*/ 1012 h 142"/>
                  <a:gd name="T68" fmla="*/ 1260 w 141"/>
                  <a:gd name="T69" fmla="*/ 1012 h 142"/>
                  <a:gd name="T70" fmla="*/ 1075 w 141"/>
                  <a:gd name="T71" fmla="*/ 1113 h 142"/>
                  <a:gd name="T72" fmla="*/ 1211 w 141"/>
                  <a:gd name="T73" fmla="*/ 1250 h 142"/>
                  <a:gd name="T74" fmla="*/ 1211 w 141"/>
                  <a:gd name="T75" fmla="*/ 1250 h 142"/>
                  <a:gd name="T76" fmla="*/ 1094 w 141"/>
                  <a:gd name="T77" fmla="*/ 1158 h 142"/>
                  <a:gd name="T78" fmla="*/ 1138 w 141"/>
                  <a:gd name="T79" fmla="*/ 1234 h 142"/>
                  <a:gd name="T80" fmla="*/ 1287 w 141"/>
                  <a:gd name="T81" fmla="*/ 1460 h 142"/>
                  <a:gd name="T82" fmla="*/ 1287 w 141"/>
                  <a:gd name="T83" fmla="*/ 1469 h 142"/>
                  <a:gd name="T84" fmla="*/ 1287 w 141"/>
                  <a:gd name="T85" fmla="*/ 1469 h 142"/>
                  <a:gd name="T86" fmla="*/ 1287 w 141"/>
                  <a:gd name="T87" fmla="*/ 1469 h 142"/>
                  <a:gd name="T88" fmla="*/ 1278 w 141"/>
                  <a:gd name="T89" fmla="*/ 1469 h 142"/>
                  <a:gd name="T90" fmla="*/ 1203 w 141"/>
                  <a:gd name="T91" fmla="*/ 1348 h 142"/>
                  <a:gd name="T92" fmla="*/ 1146 w 141"/>
                  <a:gd name="T93" fmla="*/ 1574 h 142"/>
                  <a:gd name="T94" fmla="*/ 1138 w 141"/>
                  <a:gd name="T95" fmla="*/ 1574 h 142"/>
                  <a:gd name="T96" fmla="*/ 1138 w 141"/>
                  <a:gd name="T97" fmla="*/ 1574 h 142"/>
                  <a:gd name="T98" fmla="*/ 1138 w 141"/>
                  <a:gd name="T99" fmla="*/ 1574 h 142"/>
                  <a:gd name="T100" fmla="*/ 1155 w 141"/>
                  <a:gd name="T101" fmla="*/ 1315 h 142"/>
                  <a:gd name="T102" fmla="*/ 1138 w 141"/>
                  <a:gd name="T103" fmla="*/ 1279 h 142"/>
                  <a:gd name="T104" fmla="*/ 951 w 141"/>
                  <a:gd name="T105" fmla="*/ 1158 h 142"/>
                  <a:gd name="T106" fmla="*/ 869 w 141"/>
                  <a:gd name="T107" fmla="*/ 1158 h 1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1" h="142">
                    <a:moveTo>
                      <a:pt x="14" y="84"/>
                    </a:moveTo>
                    <a:cubicBezTo>
                      <a:pt x="35" y="99"/>
                      <a:pt x="66" y="105"/>
                      <a:pt x="94" y="105"/>
                    </a:cubicBezTo>
                    <a:cubicBezTo>
                      <a:pt x="97" y="105"/>
                      <a:pt x="99" y="105"/>
                      <a:pt x="102" y="105"/>
                    </a:cubicBezTo>
                    <a:cubicBezTo>
                      <a:pt x="103" y="105"/>
                      <a:pt x="103" y="105"/>
                      <a:pt x="103" y="105"/>
                    </a:cubicBezTo>
                    <a:cubicBezTo>
                      <a:pt x="103" y="104"/>
                      <a:pt x="103" y="104"/>
                      <a:pt x="103" y="104"/>
                    </a:cubicBezTo>
                    <a:cubicBezTo>
                      <a:pt x="103" y="105"/>
                      <a:pt x="103" y="105"/>
                      <a:pt x="103" y="105"/>
                    </a:cubicBezTo>
                    <a:cubicBezTo>
                      <a:pt x="103" y="105"/>
                      <a:pt x="103" y="105"/>
                      <a:pt x="103" y="105"/>
                    </a:cubicBezTo>
                    <a:cubicBezTo>
                      <a:pt x="103" y="105"/>
                      <a:pt x="103" y="105"/>
                      <a:pt x="103" y="105"/>
                    </a:cubicBezTo>
                    <a:cubicBezTo>
                      <a:pt x="104" y="105"/>
                      <a:pt x="104" y="105"/>
                      <a:pt x="104" y="105"/>
                    </a:cubicBezTo>
                    <a:cubicBezTo>
                      <a:pt x="109" y="105"/>
                      <a:pt x="114" y="108"/>
                      <a:pt x="118" y="111"/>
                    </a:cubicBezTo>
                    <a:cubicBezTo>
                      <a:pt x="120" y="113"/>
                      <a:pt x="121" y="114"/>
                      <a:pt x="122" y="116"/>
                    </a:cubicBezTo>
                    <a:cubicBezTo>
                      <a:pt x="122" y="116"/>
                      <a:pt x="123" y="117"/>
                      <a:pt x="123" y="117"/>
                    </a:cubicBezTo>
                    <a:cubicBezTo>
                      <a:pt x="123" y="118"/>
                      <a:pt x="123" y="118"/>
                      <a:pt x="123" y="118"/>
                    </a:cubicBezTo>
                    <a:cubicBezTo>
                      <a:pt x="123" y="118"/>
                      <a:pt x="123" y="118"/>
                      <a:pt x="123" y="118"/>
                    </a:cubicBezTo>
                    <a:cubicBezTo>
                      <a:pt x="124" y="118"/>
                      <a:pt x="124" y="118"/>
                      <a:pt x="124" y="118"/>
                    </a:cubicBezTo>
                    <a:cubicBezTo>
                      <a:pt x="123" y="118"/>
                      <a:pt x="123" y="118"/>
                      <a:pt x="123" y="118"/>
                    </a:cubicBezTo>
                    <a:cubicBezTo>
                      <a:pt x="123" y="118"/>
                      <a:pt x="123" y="118"/>
                      <a:pt x="123" y="118"/>
                    </a:cubicBezTo>
                    <a:cubicBezTo>
                      <a:pt x="124" y="118"/>
                      <a:pt x="124" y="118"/>
                      <a:pt x="124" y="118"/>
                    </a:cubicBezTo>
                    <a:cubicBezTo>
                      <a:pt x="123" y="118"/>
                      <a:pt x="123" y="118"/>
                      <a:pt x="123" y="118"/>
                    </a:cubicBezTo>
                    <a:cubicBezTo>
                      <a:pt x="124" y="117"/>
                      <a:pt x="124" y="117"/>
                      <a:pt x="124" y="117"/>
                    </a:cubicBezTo>
                    <a:cubicBezTo>
                      <a:pt x="123" y="118"/>
                      <a:pt x="123" y="118"/>
                      <a:pt x="123" y="118"/>
                    </a:cubicBezTo>
                    <a:cubicBezTo>
                      <a:pt x="123" y="118"/>
                      <a:pt x="123" y="118"/>
                      <a:pt x="123" y="118"/>
                    </a:cubicBezTo>
                    <a:cubicBezTo>
                      <a:pt x="124" y="117"/>
                      <a:pt x="124" y="117"/>
                      <a:pt x="124" y="117"/>
                    </a:cubicBezTo>
                    <a:cubicBezTo>
                      <a:pt x="123" y="118"/>
                      <a:pt x="123" y="118"/>
                      <a:pt x="123" y="118"/>
                    </a:cubicBezTo>
                    <a:cubicBezTo>
                      <a:pt x="124" y="118"/>
                      <a:pt x="124" y="118"/>
                      <a:pt x="124" y="118"/>
                    </a:cubicBezTo>
                    <a:cubicBezTo>
                      <a:pt x="125" y="120"/>
                      <a:pt x="125" y="123"/>
                      <a:pt x="125" y="126"/>
                    </a:cubicBezTo>
                    <a:cubicBezTo>
                      <a:pt x="125" y="130"/>
                      <a:pt x="124" y="135"/>
                      <a:pt x="122" y="137"/>
                    </a:cubicBezTo>
                    <a:cubicBezTo>
                      <a:pt x="122" y="138"/>
                      <a:pt x="121" y="138"/>
                      <a:pt x="121" y="138"/>
                    </a:cubicBezTo>
                    <a:cubicBezTo>
                      <a:pt x="121" y="139"/>
                      <a:pt x="121" y="139"/>
                      <a:pt x="121" y="140"/>
                    </a:cubicBezTo>
                    <a:cubicBezTo>
                      <a:pt x="121" y="141"/>
                      <a:pt x="121" y="141"/>
                      <a:pt x="122" y="142"/>
                    </a:cubicBezTo>
                    <a:cubicBezTo>
                      <a:pt x="122" y="142"/>
                      <a:pt x="123" y="142"/>
                      <a:pt x="124" y="142"/>
                    </a:cubicBezTo>
                    <a:cubicBezTo>
                      <a:pt x="125" y="142"/>
                      <a:pt x="126" y="142"/>
                      <a:pt x="127" y="141"/>
                    </a:cubicBezTo>
                    <a:cubicBezTo>
                      <a:pt x="130" y="137"/>
                      <a:pt x="131" y="131"/>
                      <a:pt x="131" y="125"/>
                    </a:cubicBezTo>
                    <a:cubicBezTo>
                      <a:pt x="131" y="124"/>
                      <a:pt x="131" y="122"/>
                      <a:pt x="131" y="121"/>
                    </a:cubicBezTo>
                    <a:cubicBezTo>
                      <a:pt x="130" y="121"/>
                      <a:pt x="130" y="121"/>
                      <a:pt x="130" y="121"/>
                    </a:cubicBezTo>
                    <a:cubicBezTo>
                      <a:pt x="129" y="122"/>
                      <a:pt x="129" y="122"/>
                      <a:pt x="129" y="122"/>
                    </a:cubicBezTo>
                    <a:cubicBezTo>
                      <a:pt x="132" y="125"/>
                      <a:pt x="134" y="129"/>
                      <a:pt x="134" y="131"/>
                    </a:cubicBezTo>
                    <a:cubicBezTo>
                      <a:pt x="135" y="133"/>
                      <a:pt x="136" y="134"/>
                      <a:pt x="138" y="134"/>
                    </a:cubicBezTo>
                    <a:cubicBezTo>
                      <a:pt x="138" y="134"/>
                      <a:pt x="139" y="134"/>
                      <a:pt x="139" y="133"/>
                    </a:cubicBezTo>
                    <a:cubicBezTo>
                      <a:pt x="140" y="133"/>
                      <a:pt x="140" y="133"/>
                      <a:pt x="140" y="132"/>
                    </a:cubicBezTo>
                    <a:cubicBezTo>
                      <a:pt x="141" y="132"/>
                      <a:pt x="141" y="131"/>
                      <a:pt x="141" y="131"/>
                    </a:cubicBezTo>
                    <a:cubicBezTo>
                      <a:pt x="141" y="130"/>
                      <a:pt x="141" y="130"/>
                      <a:pt x="141" y="130"/>
                    </a:cubicBezTo>
                    <a:cubicBezTo>
                      <a:pt x="141" y="130"/>
                      <a:pt x="141" y="130"/>
                      <a:pt x="141" y="130"/>
                    </a:cubicBezTo>
                    <a:cubicBezTo>
                      <a:pt x="140" y="129"/>
                      <a:pt x="140" y="129"/>
                      <a:pt x="140" y="129"/>
                    </a:cubicBezTo>
                    <a:cubicBezTo>
                      <a:pt x="140" y="129"/>
                      <a:pt x="140" y="129"/>
                      <a:pt x="140" y="129"/>
                    </a:cubicBezTo>
                    <a:cubicBezTo>
                      <a:pt x="138" y="123"/>
                      <a:pt x="133" y="115"/>
                      <a:pt x="124" y="108"/>
                    </a:cubicBezTo>
                    <a:cubicBezTo>
                      <a:pt x="124" y="108"/>
                      <a:pt x="123" y="107"/>
                      <a:pt x="122" y="106"/>
                    </a:cubicBezTo>
                    <a:cubicBezTo>
                      <a:pt x="120" y="105"/>
                      <a:pt x="119" y="104"/>
                      <a:pt x="118" y="103"/>
                    </a:cubicBezTo>
                    <a:cubicBezTo>
                      <a:pt x="118" y="104"/>
                      <a:pt x="118" y="104"/>
                      <a:pt x="118" y="104"/>
                    </a:cubicBezTo>
                    <a:cubicBezTo>
                      <a:pt x="118" y="105"/>
                      <a:pt x="118" y="105"/>
                      <a:pt x="118" y="105"/>
                    </a:cubicBezTo>
                    <a:cubicBezTo>
                      <a:pt x="122" y="106"/>
                      <a:pt x="125" y="107"/>
                      <a:pt x="128" y="111"/>
                    </a:cubicBezTo>
                    <a:cubicBezTo>
                      <a:pt x="129" y="111"/>
                      <a:pt x="129" y="112"/>
                      <a:pt x="130" y="112"/>
                    </a:cubicBezTo>
                    <a:cubicBezTo>
                      <a:pt x="130" y="113"/>
                      <a:pt x="131" y="113"/>
                      <a:pt x="131" y="113"/>
                    </a:cubicBezTo>
                    <a:cubicBezTo>
                      <a:pt x="132" y="113"/>
                      <a:pt x="132" y="113"/>
                      <a:pt x="132" y="113"/>
                    </a:cubicBezTo>
                    <a:cubicBezTo>
                      <a:pt x="134" y="112"/>
                      <a:pt x="134" y="111"/>
                      <a:pt x="134" y="109"/>
                    </a:cubicBezTo>
                    <a:cubicBezTo>
                      <a:pt x="134" y="109"/>
                      <a:pt x="134" y="108"/>
                      <a:pt x="134" y="108"/>
                    </a:cubicBezTo>
                    <a:cubicBezTo>
                      <a:pt x="131" y="104"/>
                      <a:pt x="124" y="100"/>
                      <a:pt x="118" y="98"/>
                    </a:cubicBezTo>
                    <a:cubicBezTo>
                      <a:pt x="117" y="99"/>
                      <a:pt x="117" y="99"/>
                      <a:pt x="117" y="99"/>
                    </a:cubicBezTo>
                    <a:cubicBezTo>
                      <a:pt x="118" y="100"/>
                      <a:pt x="118" y="100"/>
                      <a:pt x="118" y="100"/>
                    </a:cubicBezTo>
                    <a:cubicBezTo>
                      <a:pt x="124" y="99"/>
                      <a:pt x="130" y="97"/>
                      <a:pt x="136" y="92"/>
                    </a:cubicBezTo>
                    <a:cubicBezTo>
                      <a:pt x="136" y="92"/>
                      <a:pt x="136" y="92"/>
                      <a:pt x="137" y="92"/>
                    </a:cubicBezTo>
                    <a:cubicBezTo>
                      <a:pt x="138" y="91"/>
                      <a:pt x="138" y="91"/>
                      <a:pt x="138" y="91"/>
                    </a:cubicBezTo>
                    <a:cubicBezTo>
                      <a:pt x="138" y="90"/>
                      <a:pt x="138" y="90"/>
                      <a:pt x="138" y="90"/>
                    </a:cubicBezTo>
                    <a:cubicBezTo>
                      <a:pt x="138" y="89"/>
                      <a:pt x="138" y="88"/>
                      <a:pt x="137" y="88"/>
                    </a:cubicBezTo>
                    <a:cubicBezTo>
                      <a:pt x="136" y="87"/>
                      <a:pt x="135" y="86"/>
                      <a:pt x="134" y="86"/>
                    </a:cubicBezTo>
                    <a:cubicBezTo>
                      <a:pt x="133" y="86"/>
                      <a:pt x="132" y="87"/>
                      <a:pt x="132" y="87"/>
                    </a:cubicBezTo>
                    <a:cubicBezTo>
                      <a:pt x="127" y="91"/>
                      <a:pt x="122" y="92"/>
                      <a:pt x="117" y="93"/>
                    </a:cubicBezTo>
                    <a:cubicBezTo>
                      <a:pt x="117" y="94"/>
                      <a:pt x="117" y="94"/>
                      <a:pt x="117" y="94"/>
                    </a:cubicBezTo>
                    <a:cubicBezTo>
                      <a:pt x="118" y="95"/>
                      <a:pt x="118" y="95"/>
                      <a:pt x="118" y="95"/>
                    </a:cubicBezTo>
                    <a:cubicBezTo>
                      <a:pt x="123" y="92"/>
                      <a:pt x="128" y="87"/>
                      <a:pt x="131" y="81"/>
                    </a:cubicBezTo>
                    <a:cubicBezTo>
                      <a:pt x="130" y="80"/>
                      <a:pt x="130" y="80"/>
                      <a:pt x="130" y="80"/>
                    </a:cubicBezTo>
                    <a:cubicBezTo>
                      <a:pt x="131" y="81"/>
                      <a:pt x="131" y="81"/>
                      <a:pt x="131" y="81"/>
                    </a:cubicBezTo>
                    <a:cubicBezTo>
                      <a:pt x="131" y="80"/>
                      <a:pt x="131" y="80"/>
                      <a:pt x="131" y="79"/>
                    </a:cubicBezTo>
                    <a:cubicBezTo>
                      <a:pt x="131" y="78"/>
                      <a:pt x="131" y="76"/>
                      <a:pt x="129" y="76"/>
                    </a:cubicBezTo>
                    <a:cubicBezTo>
                      <a:pt x="129" y="75"/>
                      <a:pt x="129" y="75"/>
                      <a:pt x="128" y="75"/>
                    </a:cubicBezTo>
                    <a:cubicBezTo>
                      <a:pt x="128" y="75"/>
                      <a:pt x="127" y="75"/>
                      <a:pt x="127" y="76"/>
                    </a:cubicBezTo>
                    <a:cubicBezTo>
                      <a:pt x="127" y="76"/>
                      <a:pt x="126" y="76"/>
                      <a:pt x="126" y="77"/>
                    </a:cubicBezTo>
                    <a:cubicBezTo>
                      <a:pt x="126" y="78"/>
                      <a:pt x="126" y="78"/>
                      <a:pt x="126" y="78"/>
                    </a:cubicBezTo>
                    <a:cubicBezTo>
                      <a:pt x="123" y="84"/>
                      <a:pt x="116" y="90"/>
                      <a:pt x="109" y="93"/>
                    </a:cubicBezTo>
                    <a:cubicBezTo>
                      <a:pt x="110" y="94"/>
                      <a:pt x="110" y="94"/>
                      <a:pt x="110" y="94"/>
                    </a:cubicBezTo>
                    <a:cubicBezTo>
                      <a:pt x="109" y="93"/>
                      <a:pt x="109" y="93"/>
                      <a:pt x="109" y="93"/>
                    </a:cubicBezTo>
                    <a:cubicBezTo>
                      <a:pt x="105" y="94"/>
                      <a:pt x="100" y="95"/>
                      <a:pt x="95" y="95"/>
                    </a:cubicBezTo>
                    <a:cubicBezTo>
                      <a:pt x="88" y="95"/>
                      <a:pt x="80" y="94"/>
                      <a:pt x="72" y="92"/>
                    </a:cubicBezTo>
                    <a:cubicBezTo>
                      <a:pt x="62" y="90"/>
                      <a:pt x="42" y="82"/>
                      <a:pt x="34" y="77"/>
                    </a:cubicBezTo>
                    <a:cubicBezTo>
                      <a:pt x="24" y="72"/>
                      <a:pt x="16" y="64"/>
                      <a:pt x="8" y="53"/>
                    </a:cubicBezTo>
                    <a:cubicBezTo>
                      <a:pt x="8" y="53"/>
                      <a:pt x="8" y="53"/>
                      <a:pt x="8" y="53"/>
                    </a:cubicBezTo>
                    <a:cubicBezTo>
                      <a:pt x="9" y="53"/>
                      <a:pt x="9" y="53"/>
                      <a:pt x="9" y="53"/>
                    </a:cubicBezTo>
                    <a:cubicBezTo>
                      <a:pt x="3" y="43"/>
                      <a:pt x="2" y="30"/>
                      <a:pt x="2" y="25"/>
                    </a:cubicBezTo>
                    <a:cubicBezTo>
                      <a:pt x="2" y="24"/>
                      <a:pt x="2" y="23"/>
                      <a:pt x="2" y="23"/>
                    </a:cubicBezTo>
                    <a:cubicBezTo>
                      <a:pt x="2" y="23"/>
                      <a:pt x="2" y="23"/>
                      <a:pt x="2" y="23"/>
                    </a:cubicBezTo>
                    <a:cubicBezTo>
                      <a:pt x="2" y="1"/>
                      <a:pt x="2" y="1"/>
                      <a:pt x="2" y="1"/>
                    </a:cubicBezTo>
                    <a:cubicBezTo>
                      <a:pt x="2" y="0"/>
                      <a:pt x="2" y="0"/>
                      <a:pt x="1" y="0"/>
                    </a:cubicBezTo>
                    <a:cubicBezTo>
                      <a:pt x="1" y="0"/>
                      <a:pt x="0" y="0"/>
                      <a:pt x="0" y="1"/>
                    </a:cubicBezTo>
                    <a:cubicBezTo>
                      <a:pt x="0" y="23"/>
                      <a:pt x="0" y="23"/>
                      <a:pt x="0" y="23"/>
                    </a:cubicBezTo>
                    <a:cubicBezTo>
                      <a:pt x="1" y="23"/>
                      <a:pt x="1" y="23"/>
                      <a:pt x="1" y="23"/>
                    </a:cubicBezTo>
                    <a:cubicBezTo>
                      <a:pt x="0" y="23"/>
                      <a:pt x="0" y="23"/>
                      <a:pt x="0" y="23"/>
                    </a:cubicBezTo>
                    <a:cubicBezTo>
                      <a:pt x="0" y="23"/>
                      <a:pt x="0" y="24"/>
                      <a:pt x="0" y="25"/>
                    </a:cubicBezTo>
                    <a:cubicBezTo>
                      <a:pt x="0" y="31"/>
                      <a:pt x="1" y="44"/>
                      <a:pt x="7" y="54"/>
                    </a:cubicBezTo>
                    <a:cubicBezTo>
                      <a:pt x="7" y="54"/>
                      <a:pt x="7" y="54"/>
                      <a:pt x="7" y="54"/>
                    </a:cubicBezTo>
                    <a:cubicBezTo>
                      <a:pt x="15" y="65"/>
                      <a:pt x="23" y="74"/>
                      <a:pt x="33" y="79"/>
                    </a:cubicBezTo>
                    <a:cubicBezTo>
                      <a:pt x="41" y="84"/>
                      <a:pt x="61" y="92"/>
                      <a:pt x="72" y="94"/>
                    </a:cubicBezTo>
                    <a:cubicBezTo>
                      <a:pt x="79" y="96"/>
                      <a:pt x="88" y="97"/>
                      <a:pt x="95" y="97"/>
                    </a:cubicBezTo>
                    <a:cubicBezTo>
                      <a:pt x="100" y="97"/>
                      <a:pt x="106" y="96"/>
                      <a:pt x="110" y="94"/>
                    </a:cubicBezTo>
                    <a:cubicBezTo>
                      <a:pt x="110" y="94"/>
                      <a:pt x="110" y="94"/>
                      <a:pt x="110" y="94"/>
                    </a:cubicBezTo>
                    <a:cubicBezTo>
                      <a:pt x="117" y="91"/>
                      <a:pt x="124" y="85"/>
                      <a:pt x="128" y="79"/>
                    </a:cubicBezTo>
                    <a:cubicBezTo>
                      <a:pt x="128" y="78"/>
                      <a:pt x="128" y="78"/>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9" y="78"/>
                      <a:pt x="129" y="78"/>
                      <a:pt x="129" y="79"/>
                    </a:cubicBezTo>
                    <a:cubicBezTo>
                      <a:pt x="129" y="80"/>
                      <a:pt x="129" y="80"/>
                      <a:pt x="129" y="80"/>
                    </a:cubicBezTo>
                    <a:cubicBezTo>
                      <a:pt x="129" y="80"/>
                      <a:pt x="129" y="80"/>
                      <a:pt x="129" y="80"/>
                    </a:cubicBezTo>
                    <a:cubicBezTo>
                      <a:pt x="126" y="86"/>
                      <a:pt x="122" y="90"/>
                      <a:pt x="117" y="94"/>
                    </a:cubicBezTo>
                    <a:cubicBezTo>
                      <a:pt x="116" y="94"/>
                      <a:pt x="116" y="94"/>
                      <a:pt x="116" y="95"/>
                    </a:cubicBezTo>
                    <a:cubicBezTo>
                      <a:pt x="116" y="95"/>
                      <a:pt x="117" y="95"/>
                      <a:pt x="117" y="95"/>
                    </a:cubicBezTo>
                    <a:cubicBezTo>
                      <a:pt x="123" y="94"/>
                      <a:pt x="128" y="93"/>
                      <a:pt x="133" y="89"/>
                    </a:cubicBezTo>
                    <a:cubicBezTo>
                      <a:pt x="133" y="88"/>
                      <a:pt x="134" y="88"/>
                      <a:pt x="134" y="88"/>
                    </a:cubicBezTo>
                    <a:cubicBezTo>
                      <a:pt x="135" y="88"/>
                      <a:pt x="135" y="89"/>
                      <a:pt x="135" y="89"/>
                    </a:cubicBezTo>
                    <a:cubicBezTo>
                      <a:pt x="136" y="89"/>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5" y="90"/>
                    </a:cubicBezTo>
                    <a:cubicBezTo>
                      <a:pt x="129" y="95"/>
                      <a:pt x="123" y="97"/>
                      <a:pt x="117" y="98"/>
                    </a:cubicBezTo>
                    <a:cubicBezTo>
                      <a:pt x="117" y="98"/>
                      <a:pt x="116" y="98"/>
                      <a:pt x="116" y="99"/>
                    </a:cubicBezTo>
                    <a:cubicBezTo>
                      <a:pt x="116" y="99"/>
                      <a:pt x="117" y="100"/>
                      <a:pt x="117" y="100"/>
                    </a:cubicBezTo>
                    <a:cubicBezTo>
                      <a:pt x="124" y="101"/>
                      <a:pt x="130" y="106"/>
                      <a:pt x="132" y="109"/>
                    </a:cubicBezTo>
                    <a:cubicBezTo>
                      <a:pt x="132" y="109"/>
                      <a:pt x="132" y="109"/>
                      <a:pt x="132" y="109"/>
                    </a:cubicBezTo>
                    <a:cubicBezTo>
                      <a:pt x="132" y="110"/>
                      <a:pt x="132"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0"/>
                      <a:pt x="130" y="110"/>
                      <a:pt x="130" y="110"/>
                    </a:cubicBezTo>
                    <a:cubicBezTo>
                      <a:pt x="127" y="106"/>
                      <a:pt x="122" y="105"/>
                      <a:pt x="118" y="103"/>
                    </a:cubicBezTo>
                    <a:cubicBezTo>
                      <a:pt x="118" y="103"/>
                      <a:pt x="117" y="103"/>
                      <a:pt x="117" y="104"/>
                    </a:cubicBezTo>
                    <a:cubicBezTo>
                      <a:pt x="117" y="104"/>
                      <a:pt x="117" y="105"/>
                      <a:pt x="117" y="105"/>
                    </a:cubicBezTo>
                    <a:cubicBezTo>
                      <a:pt x="118" y="105"/>
                      <a:pt x="119" y="106"/>
                      <a:pt x="120" y="107"/>
                    </a:cubicBezTo>
                    <a:cubicBezTo>
                      <a:pt x="121" y="108"/>
                      <a:pt x="123" y="109"/>
                      <a:pt x="123" y="110"/>
                    </a:cubicBezTo>
                    <a:cubicBezTo>
                      <a:pt x="132" y="117"/>
                      <a:pt x="137" y="124"/>
                      <a:pt x="139" y="130"/>
                    </a:cubicBezTo>
                    <a:cubicBezTo>
                      <a:pt x="139" y="129"/>
                      <a:pt x="139" y="129"/>
                      <a:pt x="139" y="129"/>
                    </a:cubicBezTo>
                    <a:cubicBezTo>
                      <a:pt x="138" y="130"/>
                      <a:pt x="138" y="130"/>
                      <a:pt x="138" y="130"/>
                    </a:cubicBezTo>
                    <a:cubicBezTo>
                      <a:pt x="139" y="130"/>
                      <a:pt x="139" y="130"/>
                      <a:pt x="139" y="130"/>
                    </a:cubicBezTo>
                    <a:cubicBezTo>
                      <a:pt x="140" y="130"/>
                      <a:pt x="140" y="130"/>
                      <a:pt x="140" y="130"/>
                    </a:cubicBezTo>
                    <a:cubicBezTo>
                      <a:pt x="139" y="130"/>
                      <a:pt x="139" y="130"/>
                      <a:pt x="139" y="130"/>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8" y="131"/>
                      <a:pt x="138" y="131"/>
                      <a:pt x="138" y="131"/>
                    </a:cubicBezTo>
                    <a:cubicBezTo>
                      <a:pt x="138" y="132"/>
                      <a:pt x="138" y="132"/>
                      <a:pt x="138" y="132"/>
                    </a:cubicBezTo>
                    <a:cubicBezTo>
                      <a:pt x="137" y="132"/>
                      <a:pt x="136" y="131"/>
                      <a:pt x="136" y="130"/>
                    </a:cubicBezTo>
                    <a:cubicBezTo>
                      <a:pt x="135" y="128"/>
                      <a:pt x="134" y="124"/>
                      <a:pt x="131" y="120"/>
                    </a:cubicBezTo>
                    <a:cubicBezTo>
                      <a:pt x="131" y="120"/>
                      <a:pt x="130" y="120"/>
                      <a:pt x="130" y="120"/>
                    </a:cubicBezTo>
                    <a:cubicBezTo>
                      <a:pt x="129" y="120"/>
                      <a:pt x="129" y="121"/>
                      <a:pt x="129" y="121"/>
                    </a:cubicBezTo>
                    <a:cubicBezTo>
                      <a:pt x="129" y="122"/>
                      <a:pt x="129" y="124"/>
                      <a:pt x="129" y="125"/>
                    </a:cubicBezTo>
                    <a:cubicBezTo>
                      <a:pt x="129" y="130"/>
                      <a:pt x="128" y="136"/>
                      <a:pt x="125" y="140"/>
                    </a:cubicBezTo>
                    <a:cubicBezTo>
                      <a:pt x="125" y="140"/>
                      <a:pt x="124" y="140"/>
                      <a:pt x="124"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39"/>
                      <a:pt x="124" y="138"/>
                    </a:cubicBezTo>
                    <a:cubicBezTo>
                      <a:pt x="126" y="135"/>
                      <a:pt x="127" y="131"/>
                      <a:pt x="127" y="126"/>
                    </a:cubicBezTo>
                    <a:cubicBezTo>
                      <a:pt x="127" y="123"/>
                      <a:pt x="127" y="120"/>
                      <a:pt x="125" y="117"/>
                    </a:cubicBezTo>
                    <a:cubicBezTo>
                      <a:pt x="124" y="117"/>
                      <a:pt x="124" y="117"/>
                      <a:pt x="124" y="117"/>
                    </a:cubicBezTo>
                    <a:cubicBezTo>
                      <a:pt x="125" y="117"/>
                      <a:pt x="125" y="117"/>
                      <a:pt x="125" y="117"/>
                    </a:cubicBezTo>
                    <a:cubicBezTo>
                      <a:pt x="125" y="117"/>
                      <a:pt x="125" y="117"/>
                      <a:pt x="125" y="117"/>
                    </a:cubicBezTo>
                    <a:cubicBezTo>
                      <a:pt x="125" y="116"/>
                      <a:pt x="124" y="115"/>
                      <a:pt x="123" y="114"/>
                    </a:cubicBezTo>
                    <a:cubicBezTo>
                      <a:pt x="120" y="110"/>
                      <a:pt x="113" y="103"/>
                      <a:pt x="104" y="103"/>
                    </a:cubicBezTo>
                    <a:cubicBezTo>
                      <a:pt x="103" y="103"/>
                      <a:pt x="103" y="103"/>
                      <a:pt x="103" y="103"/>
                    </a:cubicBezTo>
                    <a:cubicBezTo>
                      <a:pt x="103" y="104"/>
                      <a:pt x="103" y="104"/>
                      <a:pt x="103" y="104"/>
                    </a:cubicBezTo>
                    <a:cubicBezTo>
                      <a:pt x="103" y="103"/>
                      <a:pt x="103" y="103"/>
                      <a:pt x="103" y="103"/>
                    </a:cubicBezTo>
                    <a:cubicBezTo>
                      <a:pt x="103" y="103"/>
                      <a:pt x="103" y="103"/>
                      <a:pt x="103" y="103"/>
                    </a:cubicBezTo>
                    <a:cubicBezTo>
                      <a:pt x="103" y="103"/>
                      <a:pt x="103" y="103"/>
                      <a:pt x="103" y="103"/>
                    </a:cubicBezTo>
                    <a:cubicBezTo>
                      <a:pt x="102" y="103"/>
                      <a:pt x="102" y="103"/>
                      <a:pt x="102" y="103"/>
                    </a:cubicBezTo>
                    <a:cubicBezTo>
                      <a:pt x="99" y="103"/>
                      <a:pt x="97" y="103"/>
                      <a:pt x="94" y="103"/>
                    </a:cubicBezTo>
                    <a:cubicBezTo>
                      <a:pt x="66" y="103"/>
                      <a:pt x="35" y="97"/>
                      <a:pt x="15" y="82"/>
                    </a:cubicBezTo>
                    <a:cubicBezTo>
                      <a:pt x="15" y="82"/>
                      <a:pt x="14" y="82"/>
                      <a:pt x="14" y="82"/>
                    </a:cubicBezTo>
                    <a:cubicBezTo>
                      <a:pt x="13" y="83"/>
                      <a:pt x="13" y="83"/>
                      <a:pt x="14" y="8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2" name="Freeform 648">
                <a:extLst>
                  <a:ext uri="{FF2B5EF4-FFF2-40B4-BE49-F238E27FC236}">
                    <a16:creationId xmlns:a16="http://schemas.microsoft.com/office/drawing/2014/main" id="{661A4484-77A4-9FB1-4914-E47409DB850B}"/>
                  </a:ext>
                </a:extLst>
              </p:cNvPr>
              <p:cNvSpPr>
                <a:spLocks/>
              </p:cNvSpPr>
              <p:nvPr/>
            </p:nvSpPr>
            <p:spPr bwMode="auto">
              <a:xfrm>
                <a:off x="3970" y="2826"/>
                <a:ext cx="185" cy="947"/>
              </a:xfrm>
              <a:custGeom>
                <a:avLst/>
                <a:gdLst>
                  <a:gd name="T0" fmla="*/ 818 w 88"/>
                  <a:gd name="T1" fmla="*/ 4737 h 423"/>
                  <a:gd name="T2" fmla="*/ 362 w 88"/>
                  <a:gd name="T3" fmla="*/ 3087 h 423"/>
                  <a:gd name="T4" fmla="*/ 17 w 88"/>
                  <a:gd name="T5" fmla="*/ 1558 h 423"/>
                  <a:gd name="T6" fmla="*/ 17 w 88"/>
                  <a:gd name="T7" fmla="*/ 987 h 423"/>
                  <a:gd name="T8" fmla="*/ 17 w 88"/>
                  <a:gd name="T9" fmla="*/ 56 h 423"/>
                  <a:gd name="T10" fmla="*/ 8 w 88"/>
                  <a:gd name="T11" fmla="*/ 56 h 423"/>
                  <a:gd name="T12" fmla="*/ 17 w 88"/>
                  <a:gd name="T13" fmla="*/ 56 h 423"/>
                  <a:gd name="T14" fmla="*/ 17 w 88"/>
                  <a:gd name="T15" fmla="*/ 45 h 423"/>
                  <a:gd name="T16" fmla="*/ 27 w 88"/>
                  <a:gd name="T17" fmla="*/ 36 h 423"/>
                  <a:gd name="T18" fmla="*/ 27 w 88"/>
                  <a:gd name="T19" fmla="*/ 20 h 423"/>
                  <a:gd name="T20" fmla="*/ 27 w 88"/>
                  <a:gd name="T21" fmla="*/ 20 h 423"/>
                  <a:gd name="T22" fmla="*/ 27 w 88"/>
                  <a:gd name="T23" fmla="*/ 20 h 423"/>
                  <a:gd name="T24" fmla="*/ 27 w 88"/>
                  <a:gd name="T25" fmla="*/ 20 h 423"/>
                  <a:gd name="T26" fmla="*/ 27 w 88"/>
                  <a:gd name="T27" fmla="*/ 20 h 423"/>
                  <a:gd name="T28" fmla="*/ 27 w 88"/>
                  <a:gd name="T29" fmla="*/ 20 h 423"/>
                  <a:gd name="T30" fmla="*/ 27 w 88"/>
                  <a:gd name="T31" fmla="*/ 20 h 423"/>
                  <a:gd name="T32" fmla="*/ 27 w 88"/>
                  <a:gd name="T33" fmla="*/ 20 h 423"/>
                  <a:gd name="T34" fmla="*/ 48 w 88"/>
                  <a:gd name="T35" fmla="*/ 45 h 423"/>
                  <a:gd name="T36" fmla="*/ 48 w 88"/>
                  <a:gd name="T37" fmla="*/ 56 h 423"/>
                  <a:gd name="T38" fmla="*/ 128 w 88"/>
                  <a:gd name="T39" fmla="*/ 146 h 423"/>
                  <a:gd name="T40" fmla="*/ 141 w 88"/>
                  <a:gd name="T41" fmla="*/ 134 h 423"/>
                  <a:gd name="T42" fmla="*/ 141 w 88"/>
                  <a:gd name="T43" fmla="*/ 125 h 423"/>
                  <a:gd name="T44" fmla="*/ 57 w 88"/>
                  <a:gd name="T45" fmla="*/ 36 h 423"/>
                  <a:gd name="T46" fmla="*/ 57 w 88"/>
                  <a:gd name="T47" fmla="*/ 45 h 423"/>
                  <a:gd name="T48" fmla="*/ 57 w 88"/>
                  <a:gd name="T49" fmla="*/ 36 h 423"/>
                  <a:gd name="T50" fmla="*/ 48 w 88"/>
                  <a:gd name="T51" fmla="*/ 9 h 423"/>
                  <a:gd name="T52" fmla="*/ 27 w 88"/>
                  <a:gd name="T53" fmla="*/ 0 h 423"/>
                  <a:gd name="T54" fmla="*/ 8 w 88"/>
                  <a:gd name="T55" fmla="*/ 9 h 423"/>
                  <a:gd name="T56" fmla="*/ 0 w 88"/>
                  <a:gd name="T57" fmla="*/ 45 h 423"/>
                  <a:gd name="T58" fmla="*/ 0 w 88"/>
                  <a:gd name="T59" fmla="*/ 56 h 423"/>
                  <a:gd name="T60" fmla="*/ 0 w 88"/>
                  <a:gd name="T61" fmla="*/ 56 h 423"/>
                  <a:gd name="T62" fmla="*/ 0 w 88"/>
                  <a:gd name="T63" fmla="*/ 987 h 423"/>
                  <a:gd name="T64" fmla="*/ 0 w 88"/>
                  <a:gd name="T65" fmla="*/ 1558 h 423"/>
                  <a:gd name="T66" fmla="*/ 345 w 88"/>
                  <a:gd name="T67" fmla="*/ 3098 h 423"/>
                  <a:gd name="T68" fmla="*/ 801 w 88"/>
                  <a:gd name="T69" fmla="*/ 4746 h 423"/>
                  <a:gd name="T70" fmla="*/ 809 w 88"/>
                  <a:gd name="T71" fmla="*/ 4746 h 423"/>
                  <a:gd name="T72" fmla="*/ 818 w 88"/>
                  <a:gd name="T73" fmla="*/ 4737 h 4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 h="423">
                    <a:moveTo>
                      <a:pt x="88" y="422"/>
                    </a:moveTo>
                    <a:cubicBezTo>
                      <a:pt x="79" y="364"/>
                      <a:pt x="66" y="321"/>
                      <a:pt x="39" y="275"/>
                    </a:cubicBezTo>
                    <a:cubicBezTo>
                      <a:pt x="5" y="216"/>
                      <a:pt x="2" y="197"/>
                      <a:pt x="2" y="139"/>
                    </a:cubicBezTo>
                    <a:cubicBezTo>
                      <a:pt x="2" y="124"/>
                      <a:pt x="2" y="108"/>
                      <a:pt x="2" y="88"/>
                    </a:cubicBezTo>
                    <a:cubicBezTo>
                      <a:pt x="2" y="5"/>
                      <a:pt x="2" y="5"/>
                      <a:pt x="2" y="5"/>
                    </a:cubicBezTo>
                    <a:cubicBezTo>
                      <a:pt x="1" y="5"/>
                      <a:pt x="1" y="5"/>
                      <a:pt x="1" y="5"/>
                    </a:cubicBezTo>
                    <a:cubicBezTo>
                      <a:pt x="2" y="5"/>
                      <a:pt x="2" y="5"/>
                      <a:pt x="2" y="5"/>
                    </a:cubicBezTo>
                    <a:cubicBezTo>
                      <a:pt x="2" y="4"/>
                      <a:pt x="2" y="4"/>
                      <a:pt x="2" y="4"/>
                    </a:cubicBezTo>
                    <a:cubicBezTo>
                      <a:pt x="2" y="4"/>
                      <a:pt x="2"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4" y="3"/>
                      <a:pt x="5" y="4"/>
                    </a:cubicBezTo>
                    <a:cubicBezTo>
                      <a:pt x="5" y="5"/>
                      <a:pt x="5" y="5"/>
                      <a:pt x="5" y="5"/>
                    </a:cubicBezTo>
                    <a:cubicBezTo>
                      <a:pt x="8" y="7"/>
                      <a:pt x="11" y="10"/>
                      <a:pt x="14" y="13"/>
                    </a:cubicBezTo>
                    <a:cubicBezTo>
                      <a:pt x="14" y="13"/>
                      <a:pt x="15" y="13"/>
                      <a:pt x="15" y="12"/>
                    </a:cubicBezTo>
                    <a:cubicBezTo>
                      <a:pt x="15" y="12"/>
                      <a:pt x="15" y="11"/>
                      <a:pt x="15" y="11"/>
                    </a:cubicBezTo>
                    <a:cubicBezTo>
                      <a:pt x="12" y="9"/>
                      <a:pt x="9" y="6"/>
                      <a:pt x="6" y="3"/>
                    </a:cubicBezTo>
                    <a:cubicBezTo>
                      <a:pt x="6" y="4"/>
                      <a:pt x="6" y="4"/>
                      <a:pt x="6" y="4"/>
                    </a:cubicBezTo>
                    <a:cubicBezTo>
                      <a:pt x="6" y="3"/>
                      <a:pt x="6" y="3"/>
                      <a:pt x="6" y="3"/>
                    </a:cubicBezTo>
                    <a:cubicBezTo>
                      <a:pt x="6" y="2"/>
                      <a:pt x="5" y="2"/>
                      <a:pt x="5" y="1"/>
                    </a:cubicBezTo>
                    <a:cubicBezTo>
                      <a:pt x="4" y="1"/>
                      <a:pt x="3" y="0"/>
                      <a:pt x="3" y="0"/>
                    </a:cubicBezTo>
                    <a:cubicBezTo>
                      <a:pt x="2" y="0"/>
                      <a:pt x="1" y="1"/>
                      <a:pt x="1" y="1"/>
                    </a:cubicBezTo>
                    <a:cubicBezTo>
                      <a:pt x="1" y="2"/>
                      <a:pt x="0" y="3"/>
                      <a:pt x="0" y="4"/>
                    </a:cubicBezTo>
                    <a:cubicBezTo>
                      <a:pt x="0" y="4"/>
                      <a:pt x="0" y="5"/>
                      <a:pt x="0" y="5"/>
                    </a:cubicBezTo>
                    <a:cubicBezTo>
                      <a:pt x="0" y="5"/>
                      <a:pt x="0" y="5"/>
                      <a:pt x="0" y="5"/>
                    </a:cubicBezTo>
                    <a:cubicBezTo>
                      <a:pt x="0" y="88"/>
                      <a:pt x="0" y="88"/>
                      <a:pt x="0" y="88"/>
                    </a:cubicBezTo>
                    <a:cubicBezTo>
                      <a:pt x="0" y="108"/>
                      <a:pt x="0" y="124"/>
                      <a:pt x="0" y="139"/>
                    </a:cubicBezTo>
                    <a:cubicBezTo>
                      <a:pt x="0" y="197"/>
                      <a:pt x="3" y="217"/>
                      <a:pt x="37" y="276"/>
                    </a:cubicBezTo>
                    <a:cubicBezTo>
                      <a:pt x="64" y="322"/>
                      <a:pt x="77" y="364"/>
                      <a:pt x="86" y="423"/>
                    </a:cubicBezTo>
                    <a:cubicBezTo>
                      <a:pt x="86" y="423"/>
                      <a:pt x="87" y="423"/>
                      <a:pt x="87" y="423"/>
                    </a:cubicBezTo>
                    <a:cubicBezTo>
                      <a:pt x="88" y="423"/>
                      <a:pt x="88" y="423"/>
                      <a:pt x="88" y="42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3" name="Freeform 649">
                <a:extLst>
                  <a:ext uri="{FF2B5EF4-FFF2-40B4-BE49-F238E27FC236}">
                    <a16:creationId xmlns:a16="http://schemas.microsoft.com/office/drawing/2014/main" id="{5CD95DFC-0A18-E0B9-CEFC-8A07DEB1A0A6}"/>
                  </a:ext>
                </a:extLst>
              </p:cNvPr>
              <p:cNvSpPr>
                <a:spLocks/>
              </p:cNvSpPr>
              <p:nvPr/>
            </p:nvSpPr>
            <p:spPr bwMode="auto">
              <a:xfrm>
                <a:off x="3731" y="3364"/>
                <a:ext cx="369" cy="411"/>
              </a:xfrm>
              <a:custGeom>
                <a:avLst/>
                <a:gdLst>
                  <a:gd name="T0" fmla="*/ 17 w 176"/>
                  <a:gd name="T1" fmla="*/ 2042 h 184"/>
                  <a:gd name="T2" fmla="*/ 746 w 176"/>
                  <a:gd name="T3" fmla="*/ 89 h 184"/>
                  <a:gd name="T4" fmla="*/ 738 w 176"/>
                  <a:gd name="T5" fmla="*/ 80 h 184"/>
                  <a:gd name="T6" fmla="*/ 746 w 176"/>
                  <a:gd name="T7" fmla="*/ 89 h 184"/>
                  <a:gd name="T8" fmla="*/ 782 w 176"/>
                  <a:gd name="T9" fmla="*/ 36 h 184"/>
                  <a:gd name="T10" fmla="*/ 813 w 176"/>
                  <a:gd name="T11" fmla="*/ 20 h 184"/>
                  <a:gd name="T12" fmla="*/ 839 w 176"/>
                  <a:gd name="T13" fmla="*/ 45 h 184"/>
                  <a:gd name="T14" fmla="*/ 874 w 176"/>
                  <a:gd name="T15" fmla="*/ 89 h 184"/>
                  <a:gd name="T16" fmla="*/ 883 w 176"/>
                  <a:gd name="T17" fmla="*/ 80 h 184"/>
                  <a:gd name="T18" fmla="*/ 874 w 176"/>
                  <a:gd name="T19" fmla="*/ 89 h 184"/>
                  <a:gd name="T20" fmla="*/ 1604 w 176"/>
                  <a:gd name="T21" fmla="*/ 2042 h 184"/>
                  <a:gd name="T22" fmla="*/ 1612 w 176"/>
                  <a:gd name="T23" fmla="*/ 2042 h 184"/>
                  <a:gd name="T24" fmla="*/ 1612 w 176"/>
                  <a:gd name="T25" fmla="*/ 2030 h 184"/>
                  <a:gd name="T26" fmla="*/ 893 w 176"/>
                  <a:gd name="T27" fmla="*/ 65 h 184"/>
                  <a:gd name="T28" fmla="*/ 893 w 176"/>
                  <a:gd name="T29" fmla="*/ 65 h 184"/>
                  <a:gd name="T30" fmla="*/ 849 w 176"/>
                  <a:gd name="T31" fmla="*/ 20 h 184"/>
                  <a:gd name="T32" fmla="*/ 813 w 176"/>
                  <a:gd name="T33" fmla="*/ 0 h 184"/>
                  <a:gd name="T34" fmla="*/ 774 w 176"/>
                  <a:gd name="T35" fmla="*/ 20 h 184"/>
                  <a:gd name="T36" fmla="*/ 730 w 176"/>
                  <a:gd name="T37" fmla="*/ 65 h 184"/>
                  <a:gd name="T38" fmla="*/ 730 w 176"/>
                  <a:gd name="T39" fmla="*/ 80 h 184"/>
                  <a:gd name="T40" fmla="*/ 0 w 176"/>
                  <a:gd name="T41" fmla="*/ 2030 h 184"/>
                  <a:gd name="T42" fmla="*/ 8 w 176"/>
                  <a:gd name="T43" fmla="*/ 2042 h 184"/>
                  <a:gd name="T44" fmla="*/ 17 w 176"/>
                  <a:gd name="T45" fmla="*/ 2042 h 1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6" h="184">
                    <a:moveTo>
                      <a:pt x="2" y="183"/>
                    </a:moveTo>
                    <a:cubicBezTo>
                      <a:pt x="10" y="140"/>
                      <a:pt x="28" y="83"/>
                      <a:pt x="81" y="8"/>
                    </a:cubicBezTo>
                    <a:cubicBezTo>
                      <a:pt x="80" y="7"/>
                      <a:pt x="80" y="7"/>
                      <a:pt x="80" y="7"/>
                    </a:cubicBezTo>
                    <a:cubicBezTo>
                      <a:pt x="81" y="8"/>
                      <a:pt x="81" y="8"/>
                      <a:pt x="81" y="8"/>
                    </a:cubicBezTo>
                    <a:cubicBezTo>
                      <a:pt x="82" y="6"/>
                      <a:pt x="84" y="4"/>
                      <a:pt x="85" y="3"/>
                    </a:cubicBezTo>
                    <a:cubicBezTo>
                      <a:pt x="86" y="2"/>
                      <a:pt x="87" y="2"/>
                      <a:pt x="88" y="2"/>
                    </a:cubicBezTo>
                    <a:cubicBezTo>
                      <a:pt x="89" y="2"/>
                      <a:pt x="90" y="3"/>
                      <a:pt x="91" y="4"/>
                    </a:cubicBezTo>
                    <a:cubicBezTo>
                      <a:pt x="92" y="5"/>
                      <a:pt x="94" y="6"/>
                      <a:pt x="95" y="8"/>
                    </a:cubicBezTo>
                    <a:cubicBezTo>
                      <a:pt x="96" y="7"/>
                      <a:pt x="96" y="7"/>
                      <a:pt x="96" y="7"/>
                    </a:cubicBezTo>
                    <a:cubicBezTo>
                      <a:pt x="95" y="8"/>
                      <a:pt x="95" y="8"/>
                      <a:pt x="95" y="8"/>
                    </a:cubicBezTo>
                    <a:cubicBezTo>
                      <a:pt x="147" y="73"/>
                      <a:pt x="165" y="134"/>
                      <a:pt x="174" y="183"/>
                    </a:cubicBezTo>
                    <a:cubicBezTo>
                      <a:pt x="174" y="183"/>
                      <a:pt x="174" y="184"/>
                      <a:pt x="175" y="183"/>
                    </a:cubicBezTo>
                    <a:cubicBezTo>
                      <a:pt x="175" y="183"/>
                      <a:pt x="176" y="183"/>
                      <a:pt x="175" y="182"/>
                    </a:cubicBezTo>
                    <a:cubicBezTo>
                      <a:pt x="167" y="134"/>
                      <a:pt x="149" y="72"/>
                      <a:pt x="97" y="6"/>
                    </a:cubicBezTo>
                    <a:cubicBezTo>
                      <a:pt x="97" y="6"/>
                      <a:pt x="97" y="6"/>
                      <a:pt x="97" y="6"/>
                    </a:cubicBezTo>
                    <a:cubicBezTo>
                      <a:pt x="95" y="5"/>
                      <a:pt x="94" y="3"/>
                      <a:pt x="92" y="2"/>
                    </a:cubicBezTo>
                    <a:cubicBezTo>
                      <a:pt x="91" y="1"/>
                      <a:pt x="90" y="0"/>
                      <a:pt x="88" y="0"/>
                    </a:cubicBezTo>
                    <a:cubicBezTo>
                      <a:pt x="87" y="0"/>
                      <a:pt x="85" y="1"/>
                      <a:pt x="84" y="2"/>
                    </a:cubicBezTo>
                    <a:cubicBezTo>
                      <a:pt x="82" y="3"/>
                      <a:pt x="81" y="4"/>
                      <a:pt x="79" y="6"/>
                    </a:cubicBezTo>
                    <a:cubicBezTo>
                      <a:pt x="79" y="7"/>
                      <a:pt x="79" y="7"/>
                      <a:pt x="79" y="7"/>
                    </a:cubicBezTo>
                    <a:cubicBezTo>
                      <a:pt x="26" y="83"/>
                      <a:pt x="8" y="139"/>
                      <a:pt x="0" y="182"/>
                    </a:cubicBezTo>
                    <a:cubicBezTo>
                      <a:pt x="0" y="183"/>
                      <a:pt x="0" y="183"/>
                      <a:pt x="1" y="183"/>
                    </a:cubicBezTo>
                    <a:cubicBezTo>
                      <a:pt x="1" y="184"/>
                      <a:pt x="2" y="183"/>
                      <a:pt x="2" y="18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4" name="Rectangle 403">
                <a:extLst>
                  <a:ext uri="{FF2B5EF4-FFF2-40B4-BE49-F238E27FC236}">
                    <a16:creationId xmlns:a16="http://schemas.microsoft.com/office/drawing/2014/main" id="{58B8B000-DAA7-758E-C79B-14BD6932B5AC}"/>
                  </a:ext>
                </a:extLst>
              </p:cNvPr>
              <p:cNvSpPr>
                <a:spLocks noChangeArrowheads="1"/>
              </p:cNvSpPr>
              <p:nvPr/>
            </p:nvSpPr>
            <p:spPr bwMode="auto">
              <a:xfrm>
                <a:off x="3672" y="3767"/>
                <a:ext cx="69" cy="8"/>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05" name="Freeform 651">
                <a:extLst>
                  <a:ext uri="{FF2B5EF4-FFF2-40B4-BE49-F238E27FC236}">
                    <a16:creationId xmlns:a16="http://schemas.microsoft.com/office/drawing/2014/main" id="{9FF159DE-7674-B3DE-C505-C656F8642B0B}"/>
                  </a:ext>
                </a:extLst>
              </p:cNvPr>
              <p:cNvSpPr>
                <a:spLocks/>
              </p:cNvSpPr>
              <p:nvPr/>
            </p:nvSpPr>
            <p:spPr bwMode="auto">
              <a:xfrm>
                <a:off x="3672" y="3767"/>
                <a:ext cx="69" cy="8"/>
              </a:xfrm>
              <a:custGeom>
                <a:avLst/>
                <a:gdLst>
                  <a:gd name="T0" fmla="*/ 69 w 69"/>
                  <a:gd name="T1" fmla="*/ 0 h 8"/>
                  <a:gd name="T2" fmla="*/ 0 w 69"/>
                  <a:gd name="T3" fmla="*/ 0 h 8"/>
                  <a:gd name="T4" fmla="*/ 0 w 69"/>
                  <a:gd name="T5" fmla="*/ 8 h 8"/>
                  <a:gd name="T6" fmla="*/ 69 w 69"/>
                  <a:gd name="T7" fmla="*/ 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
                    <a:moveTo>
                      <a:pt x="69" y="0"/>
                    </a:moveTo>
                    <a:lnTo>
                      <a:pt x="0" y="0"/>
                    </a:lnTo>
                    <a:lnTo>
                      <a:pt x="0" y="8"/>
                    </a:lnTo>
                    <a:lnTo>
                      <a:pt x="69"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grpSp>
        <p:sp>
          <p:nvSpPr>
            <p:cNvPr id="24" name="Rectangle 23">
              <a:extLst>
                <a:ext uri="{FF2B5EF4-FFF2-40B4-BE49-F238E27FC236}">
                  <a16:creationId xmlns:a16="http://schemas.microsoft.com/office/drawing/2014/main" id="{8B2598EC-5E45-73E7-A1F1-C03624EB5EB8}"/>
                </a:ext>
              </a:extLst>
            </p:cNvPr>
            <p:cNvSpPr>
              <a:spLocks noChangeArrowheads="1"/>
            </p:cNvSpPr>
            <p:nvPr/>
          </p:nvSpPr>
          <p:spPr bwMode="auto">
            <a:xfrm>
              <a:off x="3672" y="3753"/>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5" name="Freeform 653">
              <a:extLst>
                <a:ext uri="{FF2B5EF4-FFF2-40B4-BE49-F238E27FC236}">
                  <a16:creationId xmlns:a16="http://schemas.microsoft.com/office/drawing/2014/main" id="{0D76F681-E1CD-8CEF-3998-C908B20E6DA1}"/>
                </a:ext>
              </a:extLst>
            </p:cNvPr>
            <p:cNvSpPr>
              <a:spLocks/>
            </p:cNvSpPr>
            <p:nvPr/>
          </p:nvSpPr>
          <p:spPr bwMode="auto">
            <a:xfrm>
              <a:off x="3672" y="3753"/>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6" name="Rectangle 25">
              <a:extLst>
                <a:ext uri="{FF2B5EF4-FFF2-40B4-BE49-F238E27FC236}">
                  <a16:creationId xmlns:a16="http://schemas.microsoft.com/office/drawing/2014/main" id="{371C8D90-2C12-5C27-8CE5-BA8BF5C500FC}"/>
                </a:ext>
              </a:extLst>
            </p:cNvPr>
            <p:cNvSpPr>
              <a:spLocks noChangeArrowheads="1"/>
            </p:cNvSpPr>
            <p:nvPr/>
          </p:nvSpPr>
          <p:spPr bwMode="auto">
            <a:xfrm>
              <a:off x="3672" y="3735"/>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7" name="Freeform 655">
              <a:extLst>
                <a:ext uri="{FF2B5EF4-FFF2-40B4-BE49-F238E27FC236}">
                  <a16:creationId xmlns:a16="http://schemas.microsoft.com/office/drawing/2014/main" id="{33B48CED-647F-658F-9D59-27B3522E4736}"/>
                </a:ext>
              </a:extLst>
            </p:cNvPr>
            <p:cNvSpPr>
              <a:spLocks/>
            </p:cNvSpPr>
            <p:nvPr/>
          </p:nvSpPr>
          <p:spPr bwMode="auto">
            <a:xfrm>
              <a:off x="3672" y="3735"/>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8" name="Rectangle 27">
              <a:extLst>
                <a:ext uri="{FF2B5EF4-FFF2-40B4-BE49-F238E27FC236}">
                  <a16:creationId xmlns:a16="http://schemas.microsoft.com/office/drawing/2014/main" id="{1826270E-BF0C-000C-82FC-04B2A049E4BC}"/>
                </a:ext>
              </a:extLst>
            </p:cNvPr>
            <p:cNvSpPr>
              <a:spLocks noChangeArrowheads="1"/>
            </p:cNvSpPr>
            <p:nvPr/>
          </p:nvSpPr>
          <p:spPr bwMode="auto">
            <a:xfrm>
              <a:off x="4088" y="3767"/>
              <a:ext cx="69" cy="8"/>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29" name="Freeform 657">
              <a:extLst>
                <a:ext uri="{FF2B5EF4-FFF2-40B4-BE49-F238E27FC236}">
                  <a16:creationId xmlns:a16="http://schemas.microsoft.com/office/drawing/2014/main" id="{F8380BF5-EDDB-F699-E45C-ADBC54C77F38}"/>
                </a:ext>
              </a:extLst>
            </p:cNvPr>
            <p:cNvSpPr>
              <a:spLocks/>
            </p:cNvSpPr>
            <p:nvPr/>
          </p:nvSpPr>
          <p:spPr bwMode="auto">
            <a:xfrm>
              <a:off x="4088" y="3767"/>
              <a:ext cx="69" cy="8"/>
            </a:xfrm>
            <a:custGeom>
              <a:avLst/>
              <a:gdLst>
                <a:gd name="T0" fmla="*/ 69 w 69"/>
                <a:gd name="T1" fmla="*/ 0 h 8"/>
                <a:gd name="T2" fmla="*/ 0 w 69"/>
                <a:gd name="T3" fmla="*/ 0 h 8"/>
                <a:gd name="T4" fmla="*/ 0 w 69"/>
                <a:gd name="T5" fmla="*/ 8 h 8"/>
                <a:gd name="T6" fmla="*/ 69 w 69"/>
                <a:gd name="T7" fmla="*/ 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
                  <a:moveTo>
                    <a:pt x="69" y="0"/>
                  </a:moveTo>
                  <a:lnTo>
                    <a:pt x="0" y="0"/>
                  </a:lnTo>
                  <a:lnTo>
                    <a:pt x="0" y="8"/>
                  </a:lnTo>
                  <a:lnTo>
                    <a:pt x="69"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0" name="Rectangle 29">
              <a:extLst>
                <a:ext uri="{FF2B5EF4-FFF2-40B4-BE49-F238E27FC236}">
                  <a16:creationId xmlns:a16="http://schemas.microsoft.com/office/drawing/2014/main" id="{4A8CAA18-F4AC-F6CB-FB4C-543C527A3502}"/>
                </a:ext>
              </a:extLst>
            </p:cNvPr>
            <p:cNvSpPr>
              <a:spLocks noChangeArrowheads="1"/>
            </p:cNvSpPr>
            <p:nvPr/>
          </p:nvSpPr>
          <p:spPr bwMode="auto">
            <a:xfrm>
              <a:off x="4088" y="3753"/>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1" name="Freeform 659">
              <a:extLst>
                <a:ext uri="{FF2B5EF4-FFF2-40B4-BE49-F238E27FC236}">
                  <a16:creationId xmlns:a16="http://schemas.microsoft.com/office/drawing/2014/main" id="{F7CAB91A-A81E-31F4-1763-D353EFD86ED3}"/>
                </a:ext>
              </a:extLst>
            </p:cNvPr>
            <p:cNvSpPr>
              <a:spLocks/>
            </p:cNvSpPr>
            <p:nvPr/>
          </p:nvSpPr>
          <p:spPr bwMode="auto">
            <a:xfrm>
              <a:off x="4088" y="3753"/>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2" name="Rectangle 31">
              <a:extLst>
                <a:ext uri="{FF2B5EF4-FFF2-40B4-BE49-F238E27FC236}">
                  <a16:creationId xmlns:a16="http://schemas.microsoft.com/office/drawing/2014/main" id="{C66D254C-4F55-C603-18EA-7044CAB2E9D0}"/>
                </a:ext>
              </a:extLst>
            </p:cNvPr>
            <p:cNvSpPr>
              <a:spLocks noChangeArrowheads="1"/>
            </p:cNvSpPr>
            <p:nvPr/>
          </p:nvSpPr>
          <p:spPr bwMode="auto">
            <a:xfrm>
              <a:off x="4088" y="3735"/>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33" name="Freeform 661">
              <a:extLst>
                <a:ext uri="{FF2B5EF4-FFF2-40B4-BE49-F238E27FC236}">
                  <a16:creationId xmlns:a16="http://schemas.microsoft.com/office/drawing/2014/main" id="{CE413B4C-D459-8CD0-B23A-14FF5A5EB7B8}"/>
                </a:ext>
              </a:extLst>
            </p:cNvPr>
            <p:cNvSpPr>
              <a:spLocks/>
            </p:cNvSpPr>
            <p:nvPr/>
          </p:nvSpPr>
          <p:spPr bwMode="auto">
            <a:xfrm>
              <a:off x="4088" y="3735"/>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4" name="Freeform 662">
              <a:extLst>
                <a:ext uri="{FF2B5EF4-FFF2-40B4-BE49-F238E27FC236}">
                  <a16:creationId xmlns:a16="http://schemas.microsoft.com/office/drawing/2014/main" id="{B8A4495F-2B8E-5E91-5221-923215870CB7}"/>
                </a:ext>
              </a:extLst>
            </p:cNvPr>
            <p:cNvSpPr>
              <a:spLocks/>
            </p:cNvSpPr>
            <p:nvPr/>
          </p:nvSpPr>
          <p:spPr bwMode="auto">
            <a:xfrm>
              <a:off x="3825" y="1928"/>
              <a:ext cx="126" cy="336"/>
            </a:xfrm>
            <a:custGeom>
              <a:avLst/>
              <a:gdLst>
                <a:gd name="T0" fmla="*/ 489 w 60"/>
                <a:gd name="T1" fmla="*/ 1575 h 150"/>
                <a:gd name="T2" fmla="*/ 464 w 60"/>
                <a:gd name="T3" fmla="*/ 1449 h 150"/>
                <a:gd name="T4" fmla="*/ 389 w 60"/>
                <a:gd name="T5" fmla="*/ 1340 h 150"/>
                <a:gd name="T6" fmla="*/ 353 w 60"/>
                <a:gd name="T7" fmla="*/ 1189 h 150"/>
                <a:gd name="T8" fmla="*/ 269 w 60"/>
                <a:gd name="T9" fmla="*/ 943 h 150"/>
                <a:gd name="T10" fmla="*/ 185 w 60"/>
                <a:gd name="T11" fmla="*/ 732 h 150"/>
                <a:gd name="T12" fmla="*/ 101 w 60"/>
                <a:gd name="T13" fmla="*/ 943 h 150"/>
                <a:gd name="T14" fmla="*/ 76 w 60"/>
                <a:gd name="T15" fmla="*/ 1113 h 150"/>
                <a:gd name="T16" fmla="*/ 120 w 60"/>
                <a:gd name="T17" fmla="*/ 1384 h 150"/>
                <a:gd name="T18" fmla="*/ 193 w 60"/>
                <a:gd name="T19" fmla="*/ 1514 h 150"/>
                <a:gd name="T20" fmla="*/ 149 w 60"/>
                <a:gd name="T21" fmla="*/ 1514 h 150"/>
                <a:gd name="T22" fmla="*/ 84 w 60"/>
                <a:gd name="T23" fmla="*/ 1384 h 150"/>
                <a:gd name="T24" fmla="*/ 36 w 60"/>
                <a:gd name="T25" fmla="*/ 1089 h 150"/>
                <a:gd name="T26" fmla="*/ 67 w 60"/>
                <a:gd name="T27" fmla="*/ 934 h 150"/>
                <a:gd name="T28" fmla="*/ 160 w 60"/>
                <a:gd name="T29" fmla="*/ 688 h 150"/>
                <a:gd name="T30" fmla="*/ 244 w 60"/>
                <a:gd name="T31" fmla="*/ 426 h 150"/>
                <a:gd name="T32" fmla="*/ 326 w 60"/>
                <a:gd name="T33" fmla="*/ 190 h 150"/>
                <a:gd name="T34" fmla="*/ 305 w 60"/>
                <a:gd name="T35" fmla="*/ 9 h 150"/>
                <a:gd name="T36" fmla="*/ 361 w 60"/>
                <a:gd name="T37" fmla="*/ 181 h 150"/>
                <a:gd name="T38" fmla="*/ 269 w 60"/>
                <a:gd name="T39" fmla="*/ 461 h 150"/>
                <a:gd name="T40" fmla="*/ 252 w 60"/>
                <a:gd name="T41" fmla="*/ 627 h 150"/>
                <a:gd name="T42" fmla="*/ 260 w 60"/>
                <a:gd name="T43" fmla="*/ 809 h 150"/>
                <a:gd name="T44" fmla="*/ 361 w 60"/>
                <a:gd name="T45" fmla="*/ 923 h 150"/>
                <a:gd name="T46" fmla="*/ 445 w 60"/>
                <a:gd name="T47" fmla="*/ 1044 h 150"/>
                <a:gd name="T48" fmla="*/ 557 w 60"/>
                <a:gd name="T49" fmla="*/ 1124 h 150"/>
                <a:gd name="T50" fmla="*/ 405 w 60"/>
                <a:gd name="T51" fmla="*/ 1060 h 150"/>
                <a:gd name="T52" fmla="*/ 353 w 60"/>
                <a:gd name="T53" fmla="*/ 968 h 150"/>
                <a:gd name="T54" fmla="*/ 305 w 60"/>
                <a:gd name="T55" fmla="*/ 954 h 150"/>
                <a:gd name="T56" fmla="*/ 370 w 60"/>
                <a:gd name="T57" fmla="*/ 1145 h 150"/>
                <a:gd name="T58" fmla="*/ 437 w 60"/>
                <a:gd name="T59" fmla="*/ 1340 h 150"/>
                <a:gd name="T60" fmla="*/ 464 w 60"/>
                <a:gd name="T61" fmla="*/ 1396 h 150"/>
                <a:gd name="T62" fmla="*/ 538 w 60"/>
                <a:gd name="T63" fmla="*/ 1530 h 150"/>
                <a:gd name="T64" fmla="*/ 538 w 60"/>
                <a:gd name="T65" fmla="*/ 1667 h 1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 h="150">
                  <a:moveTo>
                    <a:pt x="58" y="148"/>
                  </a:moveTo>
                  <a:cubicBezTo>
                    <a:pt x="50" y="150"/>
                    <a:pt x="51" y="143"/>
                    <a:pt x="53" y="140"/>
                  </a:cubicBezTo>
                  <a:cubicBezTo>
                    <a:pt x="55" y="136"/>
                    <a:pt x="54" y="133"/>
                    <a:pt x="53" y="130"/>
                  </a:cubicBezTo>
                  <a:cubicBezTo>
                    <a:pt x="53" y="129"/>
                    <a:pt x="53" y="129"/>
                    <a:pt x="50" y="129"/>
                  </a:cubicBezTo>
                  <a:cubicBezTo>
                    <a:pt x="47" y="129"/>
                    <a:pt x="47" y="129"/>
                    <a:pt x="47" y="129"/>
                  </a:cubicBezTo>
                  <a:cubicBezTo>
                    <a:pt x="43" y="128"/>
                    <a:pt x="43" y="123"/>
                    <a:pt x="42" y="119"/>
                  </a:cubicBezTo>
                  <a:cubicBezTo>
                    <a:pt x="42" y="117"/>
                    <a:pt x="42" y="117"/>
                    <a:pt x="42" y="117"/>
                  </a:cubicBezTo>
                  <a:cubicBezTo>
                    <a:pt x="42" y="114"/>
                    <a:pt x="41" y="108"/>
                    <a:pt x="38" y="106"/>
                  </a:cubicBezTo>
                  <a:cubicBezTo>
                    <a:pt x="32" y="102"/>
                    <a:pt x="29" y="97"/>
                    <a:pt x="29" y="90"/>
                  </a:cubicBezTo>
                  <a:cubicBezTo>
                    <a:pt x="29" y="84"/>
                    <a:pt x="29" y="84"/>
                    <a:pt x="29" y="84"/>
                  </a:cubicBezTo>
                  <a:cubicBezTo>
                    <a:pt x="29" y="79"/>
                    <a:pt x="29" y="77"/>
                    <a:pt x="26" y="76"/>
                  </a:cubicBezTo>
                  <a:cubicBezTo>
                    <a:pt x="22" y="74"/>
                    <a:pt x="21" y="68"/>
                    <a:pt x="20" y="65"/>
                  </a:cubicBezTo>
                  <a:cubicBezTo>
                    <a:pt x="19" y="66"/>
                    <a:pt x="15" y="71"/>
                    <a:pt x="15" y="74"/>
                  </a:cubicBezTo>
                  <a:cubicBezTo>
                    <a:pt x="15" y="78"/>
                    <a:pt x="12" y="80"/>
                    <a:pt x="11" y="84"/>
                  </a:cubicBezTo>
                  <a:cubicBezTo>
                    <a:pt x="10" y="88"/>
                    <a:pt x="9" y="91"/>
                    <a:pt x="10" y="93"/>
                  </a:cubicBezTo>
                  <a:cubicBezTo>
                    <a:pt x="10" y="95"/>
                    <a:pt x="9" y="97"/>
                    <a:pt x="8" y="99"/>
                  </a:cubicBezTo>
                  <a:cubicBezTo>
                    <a:pt x="7" y="102"/>
                    <a:pt x="4" y="110"/>
                    <a:pt x="6" y="113"/>
                  </a:cubicBezTo>
                  <a:cubicBezTo>
                    <a:pt x="9" y="118"/>
                    <a:pt x="13" y="120"/>
                    <a:pt x="13" y="123"/>
                  </a:cubicBezTo>
                  <a:cubicBezTo>
                    <a:pt x="13" y="126"/>
                    <a:pt x="13" y="126"/>
                    <a:pt x="13" y="126"/>
                  </a:cubicBezTo>
                  <a:cubicBezTo>
                    <a:pt x="13" y="129"/>
                    <a:pt x="17" y="132"/>
                    <a:pt x="21" y="135"/>
                  </a:cubicBezTo>
                  <a:cubicBezTo>
                    <a:pt x="22" y="135"/>
                    <a:pt x="24" y="136"/>
                    <a:pt x="24" y="136"/>
                  </a:cubicBezTo>
                  <a:cubicBezTo>
                    <a:pt x="24" y="136"/>
                    <a:pt x="22" y="138"/>
                    <a:pt x="16" y="135"/>
                  </a:cubicBezTo>
                  <a:cubicBezTo>
                    <a:pt x="12" y="134"/>
                    <a:pt x="9" y="132"/>
                    <a:pt x="9" y="126"/>
                  </a:cubicBezTo>
                  <a:cubicBezTo>
                    <a:pt x="9" y="123"/>
                    <a:pt x="9" y="123"/>
                    <a:pt x="9" y="123"/>
                  </a:cubicBezTo>
                  <a:cubicBezTo>
                    <a:pt x="9" y="120"/>
                    <a:pt x="5" y="120"/>
                    <a:pt x="3" y="116"/>
                  </a:cubicBezTo>
                  <a:cubicBezTo>
                    <a:pt x="0" y="111"/>
                    <a:pt x="3" y="100"/>
                    <a:pt x="4" y="97"/>
                  </a:cubicBezTo>
                  <a:cubicBezTo>
                    <a:pt x="5" y="96"/>
                    <a:pt x="5" y="95"/>
                    <a:pt x="5" y="93"/>
                  </a:cubicBezTo>
                  <a:cubicBezTo>
                    <a:pt x="5" y="90"/>
                    <a:pt x="6" y="87"/>
                    <a:pt x="7" y="83"/>
                  </a:cubicBezTo>
                  <a:cubicBezTo>
                    <a:pt x="8" y="79"/>
                    <a:pt x="10" y="77"/>
                    <a:pt x="10" y="74"/>
                  </a:cubicBezTo>
                  <a:cubicBezTo>
                    <a:pt x="10" y="68"/>
                    <a:pt x="17" y="62"/>
                    <a:pt x="17" y="61"/>
                  </a:cubicBezTo>
                  <a:cubicBezTo>
                    <a:pt x="19" y="56"/>
                    <a:pt x="24" y="55"/>
                    <a:pt x="23" y="50"/>
                  </a:cubicBezTo>
                  <a:cubicBezTo>
                    <a:pt x="22" y="46"/>
                    <a:pt x="22" y="43"/>
                    <a:pt x="26" y="38"/>
                  </a:cubicBezTo>
                  <a:cubicBezTo>
                    <a:pt x="28" y="36"/>
                    <a:pt x="30" y="33"/>
                    <a:pt x="31" y="30"/>
                  </a:cubicBezTo>
                  <a:cubicBezTo>
                    <a:pt x="34" y="26"/>
                    <a:pt x="36" y="22"/>
                    <a:pt x="35" y="17"/>
                  </a:cubicBezTo>
                  <a:cubicBezTo>
                    <a:pt x="34" y="15"/>
                    <a:pt x="32" y="7"/>
                    <a:pt x="31" y="3"/>
                  </a:cubicBezTo>
                  <a:cubicBezTo>
                    <a:pt x="31" y="2"/>
                    <a:pt x="32" y="1"/>
                    <a:pt x="33" y="1"/>
                  </a:cubicBezTo>
                  <a:cubicBezTo>
                    <a:pt x="34" y="0"/>
                    <a:pt x="35" y="1"/>
                    <a:pt x="36" y="2"/>
                  </a:cubicBezTo>
                  <a:cubicBezTo>
                    <a:pt x="36" y="6"/>
                    <a:pt x="38" y="14"/>
                    <a:pt x="39" y="16"/>
                  </a:cubicBezTo>
                  <a:cubicBezTo>
                    <a:pt x="40" y="21"/>
                    <a:pt x="38" y="26"/>
                    <a:pt x="35" y="32"/>
                  </a:cubicBezTo>
                  <a:cubicBezTo>
                    <a:pt x="34" y="35"/>
                    <a:pt x="31" y="38"/>
                    <a:pt x="29" y="41"/>
                  </a:cubicBezTo>
                  <a:cubicBezTo>
                    <a:pt x="27" y="45"/>
                    <a:pt x="27" y="47"/>
                    <a:pt x="28" y="49"/>
                  </a:cubicBezTo>
                  <a:cubicBezTo>
                    <a:pt x="28" y="52"/>
                    <a:pt x="27" y="54"/>
                    <a:pt x="27" y="56"/>
                  </a:cubicBezTo>
                  <a:cubicBezTo>
                    <a:pt x="26" y="57"/>
                    <a:pt x="25" y="59"/>
                    <a:pt x="25" y="62"/>
                  </a:cubicBezTo>
                  <a:cubicBezTo>
                    <a:pt x="25" y="66"/>
                    <a:pt x="26" y="71"/>
                    <a:pt x="28" y="72"/>
                  </a:cubicBezTo>
                  <a:cubicBezTo>
                    <a:pt x="31" y="73"/>
                    <a:pt x="32" y="75"/>
                    <a:pt x="33" y="78"/>
                  </a:cubicBezTo>
                  <a:cubicBezTo>
                    <a:pt x="35" y="80"/>
                    <a:pt x="37" y="81"/>
                    <a:pt x="39" y="82"/>
                  </a:cubicBezTo>
                  <a:cubicBezTo>
                    <a:pt x="41" y="83"/>
                    <a:pt x="41" y="83"/>
                    <a:pt x="41" y="83"/>
                  </a:cubicBezTo>
                  <a:cubicBezTo>
                    <a:pt x="43" y="84"/>
                    <a:pt x="48" y="88"/>
                    <a:pt x="48" y="93"/>
                  </a:cubicBezTo>
                  <a:cubicBezTo>
                    <a:pt x="48" y="95"/>
                    <a:pt x="49" y="97"/>
                    <a:pt x="52" y="97"/>
                  </a:cubicBezTo>
                  <a:cubicBezTo>
                    <a:pt x="53" y="98"/>
                    <a:pt x="60" y="100"/>
                    <a:pt x="60" y="100"/>
                  </a:cubicBezTo>
                  <a:cubicBezTo>
                    <a:pt x="60" y="100"/>
                    <a:pt x="56" y="100"/>
                    <a:pt x="55" y="100"/>
                  </a:cubicBezTo>
                  <a:cubicBezTo>
                    <a:pt x="53" y="99"/>
                    <a:pt x="44" y="99"/>
                    <a:pt x="44" y="94"/>
                  </a:cubicBezTo>
                  <a:cubicBezTo>
                    <a:pt x="43" y="91"/>
                    <a:pt x="41" y="88"/>
                    <a:pt x="39" y="87"/>
                  </a:cubicBezTo>
                  <a:cubicBezTo>
                    <a:pt x="38" y="86"/>
                    <a:pt x="38" y="86"/>
                    <a:pt x="38" y="86"/>
                  </a:cubicBezTo>
                  <a:cubicBezTo>
                    <a:pt x="36" y="86"/>
                    <a:pt x="35" y="85"/>
                    <a:pt x="33" y="84"/>
                  </a:cubicBezTo>
                  <a:cubicBezTo>
                    <a:pt x="33" y="85"/>
                    <a:pt x="33" y="85"/>
                    <a:pt x="33" y="85"/>
                  </a:cubicBezTo>
                  <a:cubicBezTo>
                    <a:pt x="33" y="90"/>
                    <a:pt x="33" y="90"/>
                    <a:pt x="33" y="90"/>
                  </a:cubicBezTo>
                  <a:cubicBezTo>
                    <a:pt x="33" y="95"/>
                    <a:pt x="36" y="99"/>
                    <a:pt x="40" y="102"/>
                  </a:cubicBezTo>
                  <a:cubicBezTo>
                    <a:pt x="45" y="106"/>
                    <a:pt x="47" y="113"/>
                    <a:pt x="47" y="117"/>
                  </a:cubicBezTo>
                  <a:cubicBezTo>
                    <a:pt x="47" y="119"/>
                    <a:pt x="47" y="119"/>
                    <a:pt x="47" y="119"/>
                  </a:cubicBezTo>
                  <a:cubicBezTo>
                    <a:pt x="47" y="121"/>
                    <a:pt x="47" y="124"/>
                    <a:pt x="48" y="124"/>
                  </a:cubicBezTo>
                  <a:cubicBezTo>
                    <a:pt x="50" y="124"/>
                    <a:pt x="50" y="124"/>
                    <a:pt x="50" y="124"/>
                  </a:cubicBezTo>
                  <a:cubicBezTo>
                    <a:pt x="53" y="124"/>
                    <a:pt x="57" y="124"/>
                    <a:pt x="58" y="129"/>
                  </a:cubicBezTo>
                  <a:cubicBezTo>
                    <a:pt x="58" y="130"/>
                    <a:pt x="58" y="136"/>
                    <a:pt x="58" y="136"/>
                  </a:cubicBezTo>
                  <a:cubicBezTo>
                    <a:pt x="57" y="139"/>
                    <a:pt x="55" y="141"/>
                    <a:pt x="55" y="144"/>
                  </a:cubicBezTo>
                  <a:cubicBezTo>
                    <a:pt x="55" y="147"/>
                    <a:pt x="55" y="148"/>
                    <a:pt x="58" y="148"/>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5" name="Freeform 663">
              <a:extLst>
                <a:ext uri="{FF2B5EF4-FFF2-40B4-BE49-F238E27FC236}">
                  <a16:creationId xmlns:a16="http://schemas.microsoft.com/office/drawing/2014/main" id="{1AE8C84A-E970-3D1C-CDA9-87BB92396D06}"/>
                </a:ext>
              </a:extLst>
            </p:cNvPr>
            <p:cNvSpPr>
              <a:spLocks/>
            </p:cNvSpPr>
            <p:nvPr/>
          </p:nvSpPr>
          <p:spPr bwMode="auto">
            <a:xfrm>
              <a:off x="3876" y="1933"/>
              <a:ext cx="77" cy="327"/>
            </a:xfrm>
            <a:custGeom>
              <a:avLst/>
              <a:gdLst>
                <a:gd name="T0" fmla="*/ 125 w 37"/>
                <a:gd name="T1" fmla="*/ 155 h 146"/>
                <a:gd name="T2" fmla="*/ 100 w 37"/>
                <a:gd name="T3" fmla="*/ 336 h 146"/>
                <a:gd name="T4" fmla="*/ 25 w 37"/>
                <a:gd name="T5" fmla="*/ 497 h 146"/>
                <a:gd name="T6" fmla="*/ 25 w 37"/>
                <a:gd name="T7" fmla="*/ 551 h 146"/>
                <a:gd name="T8" fmla="*/ 0 w 37"/>
                <a:gd name="T9" fmla="*/ 672 h 146"/>
                <a:gd name="T10" fmla="*/ 8 w 37"/>
                <a:gd name="T11" fmla="*/ 753 h 146"/>
                <a:gd name="T12" fmla="*/ 83 w 37"/>
                <a:gd name="T13" fmla="*/ 853 h 146"/>
                <a:gd name="T14" fmla="*/ 135 w 37"/>
                <a:gd name="T15" fmla="*/ 907 h 146"/>
                <a:gd name="T16" fmla="*/ 216 w 37"/>
                <a:gd name="T17" fmla="*/ 1033 h 146"/>
                <a:gd name="T18" fmla="*/ 252 w 37"/>
                <a:gd name="T19" fmla="*/ 1080 h 146"/>
                <a:gd name="T20" fmla="*/ 325 w 37"/>
                <a:gd name="T21" fmla="*/ 1097 h 146"/>
                <a:gd name="T22" fmla="*/ 325 w 37"/>
                <a:gd name="T23" fmla="*/ 1089 h 146"/>
                <a:gd name="T24" fmla="*/ 281 w 37"/>
                <a:gd name="T25" fmla="*/ 1089 h 146"/>
                <a:gd name="T26" fmla="*/ 181 w 37"/>
                <a:gd name="T27" fmla="*/ 1033 h 146"/>
                <a:gd name="T28" fmla="*/ 125 w 37"/>
                <a:gd name="T29" fmla="*/ 943 h 146"/>
                <a:gd name="T30" fmla="*/ 83 w 37"/>
                <a:gd name="T31" fmla="*/ 907 h 146"/>
                <a:gd name="T32" fmla="*/ 83 w 37"/>
                <a:gd name="T33" fmla="*/ 934 h 146"/>
                <a:gd name="T34" fmla="*/ 83 w 37"/>
                <a:gd name="T35" fmla="*/ 988 h 146"/>
                <a:gd name="T36" fmla="*/ 144 w 37"/>
                <a:gd name="T37" fmla="*/ 1133 h 146"/>
                <a:gd name="T38" fmla="*/ 200 w 37"/>
                <a:gd name="T39" fmla="*/ 1315 h 146"/>
                <a:gd name="T40" fmla="*/ 208 w 37"/>
                <a:gd name="T41" fmla="*/ 1368 h 146"/>
                <a:gd name="T42" fmla="*/ 216 w 37"/>
                <a:gd name="T43" fmla="*/ 1380 h 146"/>
                <a:gd name="T44" fmla="*/ 233 w 37"/>
                <a:gd name="T45" fmla="*/ 1380 h 146"/>
                <a:gd name="T46" fmla="*/ 300 w 37"/>
                <a:gd name="T47" fmla="*/ 1424 h 146"/>
                <a:gd name="T48" fmla="*/ 300 w 37"/>
                <a:gd name="T49" fmla="*/ 1505 h 146"/>
                <a:gd name="T50" fmla="*/ 300 w 37"/>
                <a:gd name="T51" fmla="*/ 1505 h 146"/>
                <a:gd name="T52" fmla="*/ 268 w 37"/>
                <a:gd name="T53" fmla="*/ 1606 h 146"/>
                <a:gd name="T54" fmla="*/ 300 w 37"/>
                <a:gd name="T55" fmla="*/ 1639 h 146"/>
                <a:gd name="T56" fmla="*/ 316 w 37"/>
                <a:gd name="T57" fmla="*/ 1639 h 146"/>
                <a:gd name="T58" fmla="*/ 300 w 37"/>
                <a:gd name="T59" fmla="*/ 1631 h 146"/>
                <a:gd name="T60" fmla="*/ 281 w 37"/>
                <a:gd name="T61" fmla="*/ 1606 h 146"/>
                <a:gd name="T62" fmla="*/ 308 w 37"/>
                <a:gd name="T63" fmla="*/ 1505 h 146"/>
                <a:gd name="T64" fmla="*/ 308 w 37"/>
                <a:gd name="T65" fmla="*/ 1494 h 146"/>
                <a:gd name="T66" fmla="*/ 281 w 37"/>
                <a:gd name="T67" fmla="*/ 1380 h 146"/>
                <a:gd name="T68" fmla="*/ 233 w 37"/>
                <a:gd name="T69" fmla="*/ 1368 h 146"/>
                <a:gd name="T70" fmla="*/ 216 w 37"/>
                <a:gd name="T71" fmla="*/ 1368 h 146"/>
                <a:gd name="T72" fmla="*/ 216 w 37"/>
                <a:gd name="T73" fmla="*/ 1368 h 146"/>
                <a:gd name="T74" fmla="*/ 216 w 37"/>
                <a:gd name="T75" fmla="*/ 1368 h 146"/>
                <a:gd name="T76" fmla="*/ 216 w 37"/>
                <a:gd name="T77" fmla="*/ 1368 h 146"/>
                <a:gd name="T78" fmla="*/ 216 w 37"/>
                <a:gd name="T79" fmla="*/ 1360 h 146"/>
                <a:gd name="T80" fmla="*/ 208 w 37"/>
                <a:gd name="T81" fmla="*/ 1295 h 146"/>
                <a:gd name="T82" fmla="*/ 92 w 37"/>
                <a:gd name="T83" fmla="*/ 988 h 146"/>
                <a:gd name="T84" fmla="*/ 92 w 37"/>
                <a:gd name="T85" fmla="*/ 988 h 146"/>
                <a:gd name="T86" fmla="*/ 83 w 37"/>
                <a:gd name="T87" fmla="*/ 934 h 146"/>
                <a:gd name="T88" fmla="*/ 92 w 37"/>
                <a:gd name="T89" fmla="*/ 923 h 146"/>
                <a:gd name="T90" fmla="*/ 83 w 37"/>
                <a:gd name="T91" fmla="*/ 923 h 146"/>
                <a:gd name="T92" fmla="*/ 125 w 37"/>
                <a:gd name="T93" fmla="*/ 954 h 146"/>
                <a:gd name="T94" fmla="*/ 216 w 37"/>
                <a:gd name="T95" fmla="*/ 1089 h 146"/>
                <a:gd name="T96" fmla="*/ 289 w 37"/>
                <a:gd name="T97" fmla="*/ 1097 h 146"/>
                <a:gd name="T98" fmla="*/ 333 w 37"/>
                <a:gd name="T99" fmla="*/ 1097 h 146"/>
                <a:gd name="T100" fmla="*/ 252 w 37"/>
                <a:gd name="T101" fmla="*/ 1068 h 146"/>
                <a:gd name="T102" fmla="*/ 225 w 37"/>
                <a:gd name="T103" fmla="*/ 1024 h 146"/>
                <a:gd name="T104" fmla="*/ 144 w 37"/>
                <a:gd name="T105" fmla="*/ 898 h 146"/>
                <a:gd name="T106" fmla="*/ 83 w 37"/>
                <a:gd name="T107" fmla="*/ 853 h 146"/>
                <a:gd name="T108" fmla="*/ 35 w 37"/>
                <a:gd name="T109" fmla="*/ 788 h 146"/>
                <a:gd name="T110" fmla="*/ 8 w 37"/>
                <a:gd name="T111" fmla="*/ 688 h 146"/>
                <a:gd name="T112" fmla="*/ 25 w 37"/>
                <a:gd name="T113" fmla="*/ 607 h 146"/>
                <a:gd name="T114" fmla="*/ 35 w 37"/>
                <a:gd name="T115" fmla="*/ 526 h 146"/>
                <a:gd name="T116" fmla="*/ 52 w 37"/>
                <a:gd name="T117" fmla="*/ 437 h 146"/>
                <a:gd name="T118" fmla="*/ 144 w 37"/>
                <a:gd name="T119" fmla="*/ 190 h 146"/>
                <a:gd name="T120" fmla="*/ 108 w 37"/>
                <a:gd name="T121" fmla="*/ 0 h 146"/>
                <a:gd name="T122" fmla="*/ 100 w 37"/>
                <a:gd name="T123" fmla="*/ 9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 h="146">
                  <a:moveTo>
                    <a:pt x="11" y="1"/>
                  </a:moveTo>
                  <a:cubicBezTo>
                    <a:pt x="12" y="4"/>
                    <a:pt x="14" y="12"/>
                    <a:pt x="14" y="14"/>
                  </a:cubicBezTo>
                  <a:cubicBezTo>
                    <a:pt x="15" y="15"/>
                    <a:pt x="15" y="16"/>
                    <a:pt x="15" y="17"/>
                  </a:cubicBezTo>
                  <a:cubicBezTo>
                    <a:pt x="15" y="21"/>
                    <a:pt x="13" y="25"/>
                    <a:pt x="11" y="30"/>
                  </a:cubicBezTo>
                  <a:cubicBezTo>
                    <a:pt x="9" y="33"/>
                    <a:pt x="7" y="36"/>
                    <a:pt x="5" y="39"/>
                  </a:cubicBezTo>
                  <a:cubicBezTo>
                    <a:pt x="3" y="41"/>
                    <a:pt x="3" y="43"/>
                    <a:pt x="3" y="44"/>
                  </a:cubicBezTo>
                  <a:cubicBezTo>
                    <a:pt x="3" y="45"/>
                    <a:pt x="3" y="46"/>
                    <a:pt x="3" y="47"/>
                  </a:cubicBezTo>
                  <a:cubicBezTo>
                    <a:pt x="3" y="48"/>
                    <a:pt x="3" y="49"/>
                    <a:pt x="3" y="49"/>
                  </a:cubicBezTo>
                  <a:cubicBezTo>
                    <a:pt x="3" y="51"/>
                    <a:pt x="3" y="52"/>
                    <a:pt x="2" y="54"/>
                  </a:cubicBezTo>
                  <a:cubicBezTo>
                    <a:pt x="2" y="55"/>
                    <a:pt x="1" y="57"/>
                    <a:pt x="0" y="60"/>
                  </a:cubicBezTo>
                  <a:cubicBezTo>
                    <a:pt x="0" y="61"/>
                    <a:pt x="0" y="61"/>
                    <a:pt x="0" y="61"/>
                  </a:cubicBezTo>
                  <a:cubicBezTo>
                    <a:pt x="0" y="63"/>
                    <a:pt x="1" y="65"/>
                    <a:pt x="1" y="67"/>
                  </a:cubicBezTo>
                  <a:cubicBezTo>
                    <a:pt x="2" y="69"/>
                    <a:pt x="3" y="70"/>
                    <a:pt x="4" y="70"/>
                  </a:cubicBezTo>
                  <a:cubicBezTo>
                    <a:pt x="7" y="72"/>
                    <a:pt x="8" y="74"/>
                    <a:pt x="9" y="76"/>
                  </a:cubicBezTo>
                  <a:cubicBezTo>
                    <a:pt x="9" y="76"/>
                    <a:pt x="9" y="76"/>
                    <a:pt x="9" y="76"/>
                  </a:cubicBezTo>
                  <a:cubicBezTo>
                    <a:pt x="11" y="79"/>
                    <a:pt x="13" y="80"/>
                    <a:pt x="15" y="81"/>
                  </a:cubicBezTo>
                  <a:cubicBezTo>
                    <a:pt x="16" y="81"/>
                    <a:pt x="16" y="81"/>
                    <a:pt x="16" y="81"/>
                  </a:cubicBezTo>
                  <a:cubicBezTo>
                    <a:pt x="19" y="82"/>
                    <a:pt x="23" y="87"/>
                    <a:pt x="24" y="92"/>
                  </a:cubicBezTo>
                  <a:cubicBezTo>
                    <a:pt x="24" y="92"/>
                    <a:pt x="24" y="93"/>
                    <a:pt x="24" y="94"/>
                  </a:cubicBezTo>
                  <a:cubicBezTo>
                    <a:pt x="25" y="95"/>
                    <a:pt x="26" y="96"/>
                    <a:pt x="28" y="96"/>
                  </a:cubicBezTo>
                  <a:cubicBezTo>
                    <a:pt x="29" y="96"/>
                    <a:pt x="31" y="97"/>
                    <a:pt x="33" y="97"/>
                  </a:cubicBezTo>
                  <a:cubicBezTo>
                    <a:pt x="34" y="98"/>
                    <a:pt x="36" y="98"/>
                    <a:pt x="36" y="98"/>
                  </a:cubicBezTo>
                  <a:cubicBezTo>
                    <a:pt x="36" y="98"/>
                    <a:pt x="36" y="98"/>
                    <a:pt x="36" y="98"/>
                  </a:cubicBezTo>
                  <a:cubicBezTo>
                    <a:pt x="36" y="97"/>
                    <a:pt x="36" y="97"/>
                    <a:pt x="36" y="97"/>
                  </a:cubicBezTo>
                  <a:cubicBezTo>
                    <a:pt x="36" y="97"/>
                    <a:pt x="34" y="97"/>
                    <a:pt x="32" y="97"/>
                  </a:cubicBezTo>
                  <a:cubicBezTo>
                    <a:pt x="32" y="97"/>
                    <a:pt x="31" y="97"/>
                    <a:pt x="31" y="97"/>
                  </a:cubicBezTo>
                  <a:cubicBezTo>
                    <a:pt x="30" y="97"/>
                    <a:pt x="27" y="97"/>
                    <a:pt x="25" y="96"/>
                  </a:cubicBezTo>
                  <a:cubicBezTo>
                    <a:pt x="22" y="95"/>
                    <a:pt x="20" y="94"/>
                    <a:pt x="20" y="92"/>
                  </a:cubicBezTo>
                  <a:cubicBezTo>
                    <a:pt x="20" y="88"/>
                    <a:pt x="17" y="85"/>
                    <a:pt x="15" y="84"/>
                  </a:cubicBezTo>
                  <a:cubicBezTo>
                    <a:pt x="14" y="84"/>
                    <a:pt x="14" y="84"/>
                    <a:pt x="14" y="84"/>
                  </a:cubicBezTo>
                  <a:cubicBezTo>
                    <a:pt x="13" y="83"/>
                    <a:pt x="11" y="82"/>
                    <a:pt x="10" y="81"/>
                  </a:cubicBezTo>
                  <a:cubicBezTo>
                    <a:pt x="9" y="81"/>
                    <a:pt x="9" y="81"/>
                    <a:pt x="9" y="81"/>
                  </a:cubicBezTo>
                  <a:cubicBezTo>
                    <a:pt x="9" y="82"/>
                    <a:pt x="9" y="82"/>
                    <a:pt x="9" y="82"/>
                  </a:cubicBezTo>
                  <a:cubicBezTo>
                    <a:pt x="9" y="83"/>
                    <a:pt x="9" y="83"/>
                    <a:pt x="9" y="83"/>
                  </a:cubicBezTo>
                  <a:cubicBezTo>
                    <a:pt x="9" y="83"/>
                    <a:pt x="9" y="83"/>
                    <a:pt x="9" y="83"/>
                  </a:cubicBezTo>
                  <a:cubicBezTo>
                    <a:pt x="9" y="88"/>
                    <a:pt x="9" y="88"/>
                    <a:pt x="9" y="88"/>
                  </a:cubicBezTo>
                  <a:cubicBezTo>
                    <a:pt x="9" y="88"/>
                    <a:pt x="9" y="88"/>
                    <a:pt x="9" y="88"/>
                  </a:cubicBezTo>
                  <a:cubicBezTo>
                    <a:pt x="9" y="93"/>
                    <a:pt x="11" y="98"/>
                    <a:pt x="16" y="101"/>
                  </a:cubicBezTo>
                  <a:cubicBezTo>
                    <a:pt x="21" y="104"/>
                    <a:pt x="22" y="111"/>
                    <a:pt x="22" y="115"/>
                  </a:cubicBezTo>
                  <a:cubicBezTo>
                    <a:pt x="22" y="117"/>
                    <a:pt x="22" y="117"/>
                    <a:pt x="22" y="117"/>
                  </a:cubicBezTo>
                  <a:cubicBezTo>
                    <a:pt x="22" y="118"/>
                    <a:pt x="22" y="119"/>
                    <a:pt x="23" y="120"/>
                  </a:cubicBezTo>
                  <a:cubicBezTo>
                    <a:pt x="23" y="121"/>
                    <a:pt x="23" y="122"/>
                    <a:pt x="23" y="122"/>
                  </a:cubicBezTo>
                  <a:cubicBezTo>
                    <a:pt x="23" y="122"/>
                    <a:pt x="23" y="123"/>
                    <a:pt x="24" y="123"/>
                  </a:cubicBezTo>
                  <a:cubicBezTo>
                    <a:pt x="24" y="123"/>
                    <a:pt x="24" y="123"/>
                    <a:pt x="24" y="123"/>
                  </a:cubicBezTo>
                  <a:cubicBezTo>
                    <a:pt x="26" y="123"/>
                    <a:pt x="26" y="123"/>
                    <a:pt x="26" y="123"/>
                  </a:cubicBezTo>
                  <a:cubicBezTo>
                    <a:pt x="26" y="123"/>
                    <a:pt x="26" y="123"/>
                    <a:pt x="26" y="123"/>
                  </a:cubicBezTo>
                  <a:cubicBezTo>
                    <a:pt x="28" y="123"/>
                    <a:pt x="29" y="123"/>
                    <a:pt x="30" y="124"/>
                  </a:cubicBezTo>
                  <a:cubicBezTo>
                    <a:pt x="32" y="124"/>
                    <a:pt x="33" y="125"/>
                    <a:pt x="33" y="127"/>
                  </a:cubicBezTo>
                  <a:cubicBezTo>
                    <a:pt x="33" y="128"/>
                    <a:pt x="33" y="131"/>
                    <a:pt x="33" y="133"/>
                  </a:cubicBezTo>
                  <a:cubicBezTo>
                    <a:pt x="33" y="134"/>
                    <a:pt x="33" y="134"/>
                    <a:pt x="33" y="134"/>
                  </a:cubicBezTo>
                  <a:cubicBezTo>
                    <a:pt x="34" y="134"/>
                    <a:pt x="34" y="134"/>
                    <a:pt x="34" y="134"/>
                  </a:cubicBezTo>
                  <a:cubicBezTo>
                    <a:pt x="33" y="134"/>
                    <a:pt x="33" y="134"/>
                    <a:pt x="33" y="134"/>
                  </a:cubicBezTo>
                  <a:cubicBezTo>
                    <a:pt x="33" y="137"/>
                    <a:pt x="31" y="139"/>
                    <a:pt x="31" y="142"/>
                  </a:cubicBezTo>
                  <a:cubicBezTo>
                    <a:pt x="31" y="142"/>
                    <a:pt x="30" y="143"/>
                    <a:pt x="30" y="143"/>
                  </a:cubicBezTo>
                  <a:cubicBezTo>
                    <a:pt x="30" y="144"/>
                    <a:pt x="31" y="145"/>
                    <a:pt x="31" y="146"/>
                  </a:cubicBezTo>
                  <a:cubicBezTo>
                    <a:pt x="32" y="146"/>
                    <a:pt x="32" y="146"/>
                    <a:pt x="33" y="146"/>
                  </a:cubicBezTo>
                  <a:cubicBezTo>
                    <a:pt x="34" y="146"/>
                    <a:pt x="34" y="146"/>
                    <a:pt x="35" y="146"/>
                  </a:cubicBezTo>
                  <a:cubicBezTo>
                    <a:pt x="35" y="146"/>
                    <a:pt x="35" y="146"/>
                    <a:pt x="35" y="146"/>
                  </a:cubicBezTo>
                  <a:cubicBezTo>
                    <a:pt x="34" y="145"/>
                    <a:pt x="34" y="145"/>
                    <a:pt x="34" y="145"/>
                  </a:cubicBezTo>
                  <a:cubicBezTo>
                    <a:pt x="33" y="145"/>
                    <a:pt x="33" y="145"/>
                    <a:pt x="33" y="145"/>
                  </a:cubicBezTo>
                  <a:cubicBezTo>
                    <a:pt x="33" y="145"/>
                    <a:pt x="32" y="145"/>
                    <a:pt x="32" y="145"/>
                  </a:cubicBezTo>
                  <a:cubicBezTo>
                    <a:pt x="32" y="145"/>
                    <a:pt x="31" y="144"/>
                    <a:pt x="31" y="143"/>
                  </a:cubicBezTo>
                  <a:cubicBezTo>
                    <a:pt x="31" y="143"/>
                    <a:pt x="32" y="143"/>
                    <a:pt x="32" y="142"/>
                  </a:cubicBezTo>
                  <a:cubicBezTo>
                    <a:pt x="32" y="139"/>
                    <a:pt x="34" y="137"/>
                    <a:pt x="34" y="134"/>
                  </a:cubicBezTo>
                  <a:cubicBezTo>
                    <a:pt x="34" y="134"/>
                    <a:pt x="34" y="134"/>
                    <a:pt x="34" y="134"/>
                  </a:cubicBezTo>
                  <a:cubicBezTo>
                    <a:pt x="34" y="134"/>
                    <a:pt x="34" y="134"/>
                    <a:pt x="34" y="133"/>
                  </a:cubicBezTo>
                  <a:cubicBezTo>
                    <a:pt x="34" y="131"/>
                    <a:pt x="34" y="128"/>
                    <a:pt x="34" y="127"/>
                  </a:cubicBezTo>
                  <a:cubicBezTo>
                    <a:pt x="34" y="125"/>
                    <a:pt x="32" y="123"/>
                    <a:pt x="31" y="123"/>
                  </a:cubicBezTo>
                  <a:cubicBezTo>
                    <a:pt x="29" y="122"/>
                    <a:pt x="28" y="122"/>
                    <a:pt x="26" y="122"/>
                  </a:cubicBezTo>
                  <a:cubicBezTo>
                    <a:pt x="26" y="122"/>
                    <a:pt x="26" y="122"/>
                    <a:pt x="26" y="122"/>
                  </a:cubicBezTo>
                  <a:cubicBezTo>
                    <a:pt x="26" y="122"/>
                    <a:pt x="26" y="122"/>
                    <a:pt x="26"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1"/>
                    <a:pt x="24" y="121"/>
                    <a:pt x="24" y="121"/>
                  </a:cubicBezTo>
                  <a:cubicBezTo>
                    <a:pt x="23" y="120"/>
                    <a:pt x="23" y="118"/>
                    <a:pt x="23" y="117"/>
                  </a:cubicBezTo>
                  <a:cubicBezTo>
                    <a:pt x="23" y="115"/>
                    <a:pt x="23" y="115"/>
                    <a:pt x="23" y="115"/>
                  </a:cubicBezTo>
                  <a:cubicBezTo>
                    <a:pt x="23" y="111"/>
                    <a:pt x="22" y="103"/>
                    <a:pt x="16" y="100"/>
                  </a:cubicBezTo>
                  <a:cubicBezTo>
                    <a:pt x="12" y="97"/>
                    <a:pt x="10" y="93"/>
                    <a:pt x="10" y="88"/>
                  </a:cubicBezTo>
                  <a:cubicBezTo>
                    <a:pt x="9" y="88"/>
                    <a:pt x="9" y="88"/>
                    <a:pt x="9" y="88"/>
                  </a:cubicBezTo>
                  <a:cubicBezTo>
                    <a:pt x="10" y="88"/>
                    <a:pt x="10" y="88"/>
                    <a:pt x="10" y="88"/>
                  </a:cubicBezTo>
                  <a:cubicBezTo>
                    <a:pt x="10" y="83"/>
                    <a:pt x="10" y="83"/>
                    <a:pt x="10" y="83"/>
                  </a:cubicBezTo>
                  <a:cubicBezTo>
                    <a:pt x="9" y="83"/>
                    <a:pt x="9" y="83"/>
                    <a:pt x="9" y="83"/>
                  </a:cubicBezTo>
                  <a:cubicBezTo>
                    <a:pt x="10" y="83"/>
                    <a:pt x="10" y="83"/>
                    <a:pt x="10" y="83"/>
                  </a:cubicBezTo>
                  <a:cubicBezTo>
                    <a:pt x="10" y="82"/>
                    <a:pt x="10" y="82"/>
                    <a:pt x="10" y="82"/>
                  </a:cubicBezTo>
                  <a:cubicBezTo>
                    <a:pt x="9" y="82"/>
                    <a:pt x="9" y="82"/>
                    <a:pt x="9" y="82"/>
                  </a:cubicBezTo>
                  <a:cubicBezTo>
                    <a:pt x="9" y="82"/>
                    <a:pt x="9" y="82"/>
                    <a:pt x="9" y="82"/>
                  </a:cubicBezTo>
                  <a:cubicBezTo>
                    <a:pt x="11" y="83"/>
                    <a:pt x="12" y="84"/>
                    <a:pt x="13" y="85"/>
                  </a:cubicBezTo>
                  <a:cubicBezTo>
                    <a:pt x="14" y="85"/>
                    <a:pt x="14" y="85"/>
                    <a:pt x="14" y="85"/>
                  </a:cubicBezTo>
                  <a:cubicBezTo>
                    <a:pt x="16" y="86"/>
                    <a:pt x="19" y="89"/>
                    <a:pt x="19" y="92"/>
                  </a:cubicBezTo>
                  <a:cubicBezTo>
                    <a:pt x="19" y="95"/>
                    <a:pt x="22" y="96"/>
                    <a:pt x="24" y="97"/>
                  </a:cubicBezTo>
                  <a:cubicBezTo>
                    <a:pt x="27" y="98"/>
                    <a:pt x="30" y="98"/>
                    <a:pt x="31" y="98"/>
                  </a:cubicBezTo>
                  <a:cubicBezTo>
                    <a:pt x="31" y="98"/>
                    <a:pt x="32" y="98"/>
                    <a:pt x="32" y="98"/>
                  </a:cubicBezTo>
                  <a:cubicBezTo>
                    <a:pt x="34" y="98"/>
                    <a:pt x="36" y="98"/>
                    <a:pt x="36" y="98"/>
                  </a:cubicBezTo>
                  <a:cubicBezTo>
                    <a:pt x="37" y="98"/>
                    <a:pt x="37" y="98"/>
                    <a:pt x="37" y="98"/>
                  </a:cubicBezTo>
                  <a:cubicBezTo>
                    <a:pt x="36" y="97"/>
                    <a:pt x="36" y="97"/>
                    <a:pt x="36" y="97"/>
                  </a:cubicBezTo>
                  <a:cubicBezTo>
                    <a:pt x="36" y="97"/>
                    <a:pt x="30" y="95"/>
                    <a:pt x="28" y="95"/>
                  </a:cubicBezTo>
                  <a:cubicBezTo>
                    <a:pt x="27" y="95"/>
                    <a:pt x="26" y="94"/>
                    <a:pt x="25" y="93"/>
                  </a:cubicBezTo>
                  <a:cubicBezTo>
                    <a:pt x="25" y="93"/>
                    <a:pt x="25" y="92"/>
                    <a:pt x="25" y="91"/>
                  </a:cubicBezTo>
                  <a:cubicBezTo>
                    <a:pt x="24" y="86"/>
                    <a:pt x="20" y="82"/>
                    <a:pt x="17" y="80"/>
                  </a:cubicBezTo>
                  <a:cubicBezTo>
                    <a:pt x="16" y="80"/>
                    <a:pt x="16" y="80"/>
                    <a:pt x="16" y="80"/>
                  </a:cubicBezTo>
                  <a:cubicBezTo>
                    <a:pt x="14" y="79"/>
                    <a:pt x="11" y="78"/>
                    <a:pt x="9" y="75"/>
                  </a:cubicBezTo>
                  <a:cubicBezTo>
                    <a:pt x="9" y="76"/>
                    <a:pt x="9" y="76"/>
                    <a:pt x="9" y="76"/>
                  </a:cubicBezTo>
                  <a:cubicBezTo>
                    <a:pt x="10" y="76"/>
                    <a:pt x="10" y="76"/>
                    <a:pt x="10" y="76"/>
                  </a:cubicBezTo>
                  <a:cubicBezTo>
                    <a:pt x="9" y="73"/>
                    <a:pt x="8" y="71"/>
                    <a:pt x="4" y="70"/>
                  </a:cubicBezTo>
                  <a:cubicBezTo>
                    <a:pt x="4" y="69"/>
                    <a:pt x="3" y="68"/>
                    <a:pt x="2" y="67"/>
                  </a:cubicBezTo>
                  <a:cubicBezTo>
                    <a:pt x="2" y="65"/>
                    <a:pt x="1" y="63"/>
                    <a:pt x="1" y="61"/>
                  </a:cubicBezTo>
                  <a:cubicBezTo>
                    <a:pt x="1" y="61"/>
                    <a:pt x="1" y="61"/>
                    <a:pt x="1" y="60"/>
                  </a:cubicBezTo>
                  <a:cubicBezTo>
                    <a:pt x="2" y="57"/>
                    <a:pt x="3" y="55"/>
                    <a:pt x="3" y="54"/>
                  </a:cubicBezTo>
                  <a:cubicBezTo>
                    <a:pt x="4" y="53"/>
                    <a:pt x="4" y="51"/>
                    <a:pt x="4" y="49"/>
                  </a:cubicBezTo>
                  <a:cubicBezTo>
                    <a:pt x="4" y="48"/>
                    <a:pt x="4" y="48"/>
                    <a:pt x="4" y="47"/>
                  </a:cubicBezTo>
                  <a:cubicBezTo>
                    <a:pt x="4" y="46"/>
                    <a:pt x="4" y="45"/>
                    <a:pt x="4" y="44"/>
                  </a:cubicBezTo>
                  <a:cubicBezTo>
                    <a:pt x="4" y="43"/>
                    <a:pt x="4" y="42"/>
                    <a:pt x="6" y="39"/>
                  </a:cubicBezTo>
                  <a:cubicBezTo>
                    <a:pt x="8" y="37"/>
                    <a:pt x="10" y="34"/>
                    <a:pt x="12" y="30"/>
                  </a:cubicBezTo>
                  <a:cubicBezTo>
                    <a:pt x="14" y="26"/>
                    <a:pt x="16" y="21"/>
                    <a:pt x="16" y="17"/>
                  </a:cubicBezTo>
                  <a:cubicBezTo>
                    <a:pt x="16" y="16"/>
                    <a:pt x="16" y="15"/>
                    <a:pt x="15" y="14"/>
                  </a:cubicBezTo>
                  <a:cubicBezTo>
                    <a:pt x="15" y="12"/>
                    <a:pt x="13" y="4"/>
                    <a:pt x="12" y="0"/>
                  </a:cubicBezTo>
                  <a:cubicBezTo>
                    <a:pt x="12" y="0"/>
                    <a:pt x="12" y="0"/>
                    <a:pt x="12" y="0"/>
                  </a:cubicBezTo>
                  <a:cubicBezTo>
                    <a:pt x="11" y="1"/>
                    <a:pt x="11" y="1"/>
                    <a:pt x="1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6" name="Freeform 664">
              <a:extLst>
                <a:ext uri="{FF2B5EF4-FFF2-40B4-BE49-F238E27FC236}">
                  <a16:creationId xmlns:a16="http://schemas.microsoft.com/office/drawing/2014/main" id="{AF378DA7-7233-AA7B-845D-8945F1D2509B}"/>
                </a:ext>
              </a:extLst>
            </p:cNvPr>
            <p:cNvSpPr>
              <a:spLocks/>
            </p:cNvSpPr>
            <p:nvPr/>
          </p:nvSpPr>
          <p:spPr bwMode="auto">
            <a:xfrm>
              <a:off x="3827" y="1935"/>
              <a:ext cx="74" cy="293"/>
            </a:xfrm>
            <a:custGeom>
              <a:avLst/>
              <a:gdLst>
                <a:gd name="T0" fmla="*/ 121 w 35"/>
                <a:gd name="T1" fmla="*/ 1456 h 131"/>
                <a:gd name="T2" fmla="*/ 76 w 35"/>
                <a:gd name="T3" fmla="*/ 1376 h 131"/>
                <a:gd name="T4" fmla="*/ 76 w 35"/>
                <a:gd name="T5" fmla="*/ 1376 h 131"/>
                <a:gd name="T6" fmla="*/ 76 w 35"/>
                <a:gd name="T7" fmla="*/ 1376 h 131"/>
                <a:gd name="T8" fmla="*/ 76 w 35"/>
                <a:gd name="T9" fmla="*/ 1340 h 131"/>
                <a:gd name="T10" fmla="*/ 76 w 35"/>
                <a:gd name="T11" fmla="*/ 1340 h 131"/>
                <a:gd name="T12" fmla="*/ 57 w 35"/>
                <a:gd name="T13" fmla="*/ 1311 h 131"/>
                <a:gd name="T14" fmla="*/ 17 w 35"/>
                <a:gd name="T15" fmla="*/ 1266 h 131"/>
                <a:gd name="T16" fmla="*/ 8 w 35"/>
                <a:gd name="T17" fmla="*/ 1197 h 131"/>
                <a:gd name="T18" fmla="*/ 36 w 35"/>
                <a:gd name="T19" fmla="*/ 1060 h 131"/>
                <a:gd name="T20" fmla="*/ 49 w 35"/>
                <a:gd name="T21" fmla="*/ 1020 h 131"/>
                <a:gd name="T22" fmla="*/ 49 w 35"/>
                <a:gd name="T23" fmla="*/ 1006 h 131"/>
                <a:gd name="T24" fmla="*/ 49 w 35"/>
                <a:gd name="T25" fmla="*/ 995 h 131"/>
                <a:gd name="T26" fmla="*/ 57 w 35"/>
                <a:gd name="T27" fmla="*/ 895 h 131"/>
                <a:gd name="T28" fmla="*/ 93 w 35"/>
                <a:gd name="T29" fmla="*/ 796 h 131"/>
                <a:gd name="T30" fmla="*/ 121 w 35"/>
                <a:gd name="T31" fmla="*/ 705 h 131"/>
                <a:gd name="T32" fmla="*/ 144 w 35"/>
                <a:gd name="T33" fmla="*/ 671 h 131"/>
                <a:gd name="T34" fmla="*/ 152 w 35"/>
                <a:gd name="T35" fmla="*/ 660 h 131"/>
                <a:gd name="T36" fmla="*/ 152 w 35"/>
                <a:gd name="T37" fmla="*/ 660 h 131"/>
                <a:gd name="T38" fmla="*/ 152 w 35"/>
                <a:gd name="T39" fmla="*/ 651 h 131"/>
                <a:gd name="T40" fmla="*/ 188 w 35"/>
                <a:gd name="T41" fmla="*/ 595 h 131"/>
                <a:gd name="T42" fmla="*/ 220 w 35"/>
                <a:gd name="T43" fmla="*/ 535 h 131"/>
                <a:gd name="T44" fmla="*/ 220 w 35"/>
                <a:gd name="T45" fmla="*/ 526 h 131"/>
                <a:gd name="T46" fmla="*/ 209 w 35"/>
                <a:gd name="T47" fmla="*/ 481 h 131"/>
                <a:gd name="T48" fmla="*/ 237 w 35"/>
                <a:gd name="T49" fmla="*/ 405 h 131"/>
                <a:gd name="T50" fmla="*/ 296 w 35"/>
                <a:gd name="T51" fmla="*/ 300 h 131"/>
                <a:gd name="T52" fmla="*/ 330 w 35"/>
                <a:gd name="T53" fmla="*/ 190 h 131"/>
                <a:gd name="T54" fmla="*/ 321 w 35"/>
                <a:gd name="T55" fmla="*/ 154 h 131"/>
                <a:gd name="T56" fmla="*/ 296 w 35"/>
                <a:gd name="T57" fmla="*/ 0 h 131"/>
                <a:gd name="T58" fmla="*/ 281 w 35"/>
                <a:gd name="T59" fmla="*/ 0 h 131"/>
                <a:gd name="T60" fmla="*/ 281 w 35"/>
                <a:gd name="T61" fmla="*/ 0 h 131"/>
                <a:gd name="T62" fmla="*/ 313 w 35"/>
                <a:gd name="T63" fmla="*/ 154 h 131"/>
                <a:gd name="T64" fmla="*/ 321 w 35"/>
                <a:gd name="T65" fmla="*/ 190 h 131"/>
                <a:gd name="T66" fmla="*/ 281 w 35"/>
                <a:gd name="T67" fmla="*/ 300 h 131"/>
                <a:gd name="T68" fmla="*/ 228 w 35"/>
                <a:gd name="T69" fmla="*/ 389 h 131"/>
                <a:gd name="T70" fmla="*/ 197 w 35"/>
                <a:gd name="T71" fmla="*/ 481 h 131"/>
                <a:gd name="T72" fmla="*/ 209 w 35"/>
                <a:gd name="T73" fmla="*/ 526 h 131"/>
                <a:gd name="T74" fmla="*/ 209 w 35"/>
                <a:gd name="T75" fmla="*/ 535 h 131"/>
                <a:gd name="T76" fmla="*/ 188 w 35"/>
                <a:gd name="T77" fmla="*/ 579 h 131"/>
                <a:gd name="T78" fmla="*/ 144 w 35"/>
                <a:gd name="T79" fmla="*/ 651 h 131"/>
                <a:gd name="T80" fmla="*/ 152 w 35"/>
                <a:gd name="T81" fmla="*/ 651 h 131"/>
                <a:gd name="T82" fmla="*/ 144 w 35"/>
                <a:gd name="T83" fmla="*/ 651 h 131"/>
                <a:gd name="T84" fmla="*/ 144 w 35"/>
                <a:gd name="T85" fmla="*/ 651 h 131"/>
                <a:gd name="T86" fmla="*/ 152 w 35"/>
                <a:gd name="T87" fmla="*/ 651 h 131"/>
                <a:gd name="T88" fmla="*/ 144 w 35"/>
                <a:gd name="T89" fmla="*/ 651 h 131"/>
                <a:gd name="T90" fmla="*/ 133 w 35"/>
                <a:gd name="T91" fmla="*/ 660 h 131"/>
                <a:gd name="T92" fmla="*/ 85 w 35"/>
                <a:gd name="T93" fmla="*/ 796 h 131"/>
                <a:gd name="T94" fmla="*/ 57 w 35"/>
                <a:gd name="T95" fmla="*/ 895 h 131"/>
                <a:gd name="T96" fmla="*/ 36 w 35"/>
                <a:gd name="T97" fmla="*/ 995 h 131"/>
                <a:gd name="T98" fmla="*/ 36 w 35"/>
                <a:gd name="T99" fmla="*/ 1006 h 131"/>
                <a:gd name="T100" fmla="*/ 36 w 35"/>
                <a:gd name="T101" fmla="*/ 1020 h 131"/>
                <a:gd name="T102" fmla="*/ 27 w 35"/>
                <a:gd name="T103" fmla="*/ 1051 h 131"/>
                <a:gd name="T104" fmla="*/ 0 w 35"/>
                <a:gd name="T105" fmla="*/ 1197 h 131"/>
                <a:gd name="T106" fmla="*/ 17 w 35"/>
                <a:gd name="T107" fmla="*/ 1266 h 131"/>
                <a:gd name="T108" fmla="*/ 49 w 35"/>
                <a:gd name="T109" fmla="*/ 1311 h 131"/>
                <a:gd name="T110" fmla="*/ 68 w 35"/>
                <a:gd name="T111" fmla="*/ 1340 h 131"/>
                <a:gd name="T112" fmla="*/ 68 w 35"/>
                <a:gd name="T113" fmla="*/ 1340 h 131"/>
                <a:gd name="T114" fmla="*/ 68 w 35"/>
                <a:gd name="T115" fmla="*/ 1376 h 131"/>
                <a:gd name="T116" fmla="*/ 68 w 35"/>
                <a:gd name="T117" fmla="*/ 1376 h 131"/>
                <a:gd name="T118" fmla="*/ 112 w 35"/>
                <a:gd name="T119" fmla="*/ 1465 h 131"/>
                <a:gd name="T120" fmla="*/ 121 w 35"/>
                <a:gd name="T121" fmla="*/ 1465 h 131"/>
                <a:gd name="T122" fmla="*/ 121 w 35"/>
                <a:gd name="T123" fmla="*/ 1456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 h="131">
                  <a:moveTo>
                    <a:pt x="13" y="130"/>
                  </a:moveTo>
                  <a:cubicBezTo>
                    <a:pt x="10" y="129"/>
                    <a:pt x="9" y="127"/>
                    <a:pt x="8" y="123"/>
                  </a:cubicBezTo>
                  <a:cubicBezTo>
                    <a:pt x="8" y="123"/>
                    <a:pt x="8" y="123"/>
                    <a:pt x="8" y="123"/>
                  </a:cubicBezTo>
                  <a:cubicBezTo>
                    <a:pt x="8" y="123"/>
                    <a:pt x="8" y="123"/>
                    <a:pt x="8" y="123"/>
                  </a:cubicBezTo>
                  <a:cubicBezTo>
                    <a:pt x="8" y="120"/>
                    <a:pt x="8" y="120"/>
                    <a:pt x="8" y="120"/>
                  </a:cubicBezTo>
                  <a:cubicBezTo>
                    <a:pt x="8" y="120"/>
                    <a:pt x="8" y="120"/>
                    <a:pt x="8" y="120"/>
                  </a:cubicBezTo>
                  <a:cubicBezTo>
                    <a:pt x="8" y="118"/>
                    <a:pt x="7" y="117"/>
                    <a:pt x="6" y="117"/>
                  </a:cubicBezTo>
                  <a:cubicBezTo>
                    <a:pt x="5" y="116"/>
                    <a:pt x="4" y="115"/>
                    <a:pt x="2" y="113"/>
                  </a:cubicBezTo>
                  <a:cubicBezTo>
                    <a:pt x="2" y="111"/>
                    <a:pt x="1" y="109"/>
                    <a:pt x="1" y="107"/>
                  </a:cubicBezTo>
                  <a:cubicBezTo>
                    <a:pt x="1" y="102"/>
                    <a:pt x="3" y="96"/>
                    <a:pt x="4" y="95"/>
                  </a:cubicBezTo>
                  <a:cubicBezTo>
                    <a:pt x="4" y="93"/>
                    <a:pt x="5" y="92"/>
                    <a:pt x="5" y="91"/>
                  </a:cubicBezTo>
                  <a:cubicBezTo>
                    <a:pt x="5" y="90"/>
                    <a:pt x="5" y="90"/>
                    <a:pt x="5" y="90"/>
                  </a:cubicBezTo>
                  <a:cubicBezTo>
                    <a:pt x="5" y="89"/>
                    <a:pt x="5" y="89"/>
                    <a:pt x="5" y="89"/>
                  </a:cubicBezTo>
                  <a:cubicBezTo>
                    <a:pt x="5" y="87"/>
                    <a:pt x="6" y="84"/>
                    <a:pt x="6" y="80"/>
                  </a:cubicBezTo>
                  <a:cubicBezTo>
                    <a:pt x="7" y="77"/>
                    <a:pt x="10" y="75"/>
                    <a:pt x="10" y="71"/>
                  </a:cubicBezTo>
                  <a:cubicBezTo>
                    <a:pt x="10" y="68"/>
                    <a:pt x="11" y="65"/>
                    <a:pt x="13" y="63"/>
                  </a:cubicBezTo>
                  <a:cubicBezTo>
                    <a:pt x="14" y="62"/>
                    <a:pt x="15" y="61"/>
                    <a:pt x="15" y="60"/>
                  </a:cubicBezTo>
                  <a:cubicBezTo>
                    <a:pt x="15" y="60"/>
                    <a:pt x="16" y="59"/>
                    <a:pt x="16" y="59"/>
                  </a:cubicBezTo>
                  <a:cubicBezTo>
                    <a:pt x="16" y="59"/>
                    <a:pt x="16" y="59"/>
                    <a:pt x="16" y="59"/>
                  </a:cubicBezTo>
                  <a:cubicBezTo>
                    <a:pt x="16" y="58"/>
                    <a:pt x="16" y="58"/>
                    <a:pt x="16" y="58"/>
                  </a:cubicBezTo>
                  <a:cubicBezTo>
                    <a:pt x="17" y="56"/>
                    <a:pt x="19" y="55"/>
                    <a:pt x="20" y="53"/>
                  </a:cubicBezTo>
                  <a:cubicBezTo>
                    <a:pt x="22" y="52"/>
                    <a:pt x="23" y="50"/>
                    <a:pt x="23" y="48"/>
                  </a:cubicBezTo>
                  <a:cubicBezTo>
                    <a:pt x="23" y="48"/>
                    <a:pt x="23" y="47"/>
                    <a:pt x="23" y="47"/>
                  </a:cubicBezTo>
                  <a:cubicBezTo>
                    <a:pt x="22" y="45"/>
                    <a:pt x="22" y="44"/>
                    <a:pt x="22" y="43"/>
                  </a:cubicBezTo>
                  <a:cubicBezTo>
                    <a:pt x="22" y="41"/>
                    <a:pt x="23" y="39"/>
                    <a:pt x="25" y="36"/>
                  </a:cubicBezTo>
                  <a:cubicBezTo>
                    <a:pt x="27" y="33"/>
                    <a:pt x="29" y="30"/>
                    <a:pt x="31" y="27"/>
                  </a:cubicBezTo>
                  <a:cubicBezTo>
                    <a:pt x="33" y="24"/>
                    <a:pt x="35" y="20"/>
                    <a:pt x="35" y="17"/>
                  </a:cubicBezTo>
                  <a:cubicBezTo>
                    <a:pt x="35" y="16"/>
                    <a:pt x="34" y="15"/>
                    <a:pt x="34" y="14"/>
                  </a:cubicBezTo>
                  <a:cubicBezTo>
                    <a:pt x="34" y="12"/>
                    <a:pt x="31" y="3"/>
                    <a:pt x="31" y="0"/>
                  </a:cubicBezTo>
                  <a:cubicBezTo>
                    <a:pt x="30" y="0"/>
                    <a:pt x="30" y="0"/>
                    <a:pt x="30" y="0"/>
                  </a:cubicBezTo>
                  <a:cubicBezTo>
                    <a:pt x="30" y="0"/>
                    <a:pt x="30" y="0"/>
                    <a:pt x="30" y="0"/>
                  </a:cubicBezTo>
                  <a:cubicBezTo>
                    <a:pt x="30" y="4"/>
                    <a:pt x="33" y="12"/>
                    <a:pt x="33" y="14"/>
                  </a:cubicBezTo>
                  <a:cubicBezTo>
                    <a:pt x="33" y="15"/>
                    <a:pt x="34" y="16"/>
                    <a:pt x="34" y="17"/>
                  </a:cubicBezTo>
                  <a:cubicBezTo>
                    <a:pt x="34" y="20"/>
                    <a:pt x="32" y="23"/>
                    <a:pt x="30" y="27"/>
                  </a:cubicBezTo>
                  <a:cubicBezTo>
                    <a:pt x="28" y="30"/>
                    <a:pt x="26" y="33"/>
                    <a:pt x="24" y="35"/>
                  </a:cubicBezTo>
                  <a:cubicBezTo>
                    <a:pt x="22" y="38"/>
                    <a:pt x="21" y="41"/>
                    <a:pt x="21" y="43"/>
                  </a:cubicBezTo>
                  <a:cubicBezTo>
                    <a:pt x="21" y="44"/>
                    <a:pt x="21" y="46"/>
                    <a:pt x="22" y="47"/>
                  </a:cubicBezTo>
                  <a:cubicBezTo>
                    <a:pt x="22" y="47"/>
                    <a:pt x="22" y="48"/>
                    <a:pt x="22" y="48"/>
                  </a:cubicBezTo>
                  <a:cubicBezTo>
                    <a:pt x="22" y="50"/>
                    <a:pt x="21" y="51"/>
                    <a:pt x="20" y="52"/>
                  </a:cubicBezTo>
                  <a:cubicBezTo>
                    <a:pt x="18" y="54"/>
                    <a:pt x="16" y="55"/>
                    <a:pt x="15" y="58"/>
                  </a:cubicBezTo>
                  <a:cubicBezTo>
                    <a:pt x="16" y="58"/>
                    <a:pt x="16" y="58"/>
                    <a:pt x="16" y="58"/>
                  </a:cubicBezTo>
                  <a:cubicBezTo>
                    <a:pt x="15" y="58"/>
                    <a:pt x="15" y="58"/>
                    <a:pt x="15" y="58"/>
                  </a:cubicBezTo>
                  <a:cubicBezTo>
                    <a:pt x="15" y="58"/>
                    <a:pt x="15" y="58"/>
                    <a:pt x="15" y="58"/>
                  </a:cubicBezTo>
                  <a:cubicBezTo>
                    <a:pt x="16" y="58"/>
                    <a:pt x="16" y="58"/>
                    <a:pt x="16" y="58"/>
                  </a:cubicBezTo>
                  <a:cubicBezTo>
                    <a:pt x="15" y="58"/>
                    <a:pt x="15" y="58"/>
                    <a:pt x="15" y="58"/>
                  </a:cubicBezTo>
                  <a:cubicBezTo>
                    <a:pt x="15" y="58"/>
                    <a:pt x="15" y="59"/>
                    <a:pt x="14" y="59"/>
                  </a:cubicBezTo>
                  <a:cubicBezTo>
                    <a:pt x="12" y="62"/>
                    <a:pt x="9" y="67"/>
                    <a:pt x="9" y="71"/>
                  </a:cubicBezTo>
                  <a:cubicBezTo>
                    <a:pt x="9" y="74"/>
                    <a:pt x="7" y="76"/>
                    <a:pt x="6" y="80"/>
                  </a:cubicBezTo>
                  <a:cubicBezTo>
                    <a:pt x="5" y="83"/>
                    <a:pt x="4" y="87"/>
                    <a:pt x="4" y="89"/>
                  </a:cubicBezTo>
                  <a:cubicBezTo>
                    <a:pt x="4" y="90"/>
                    <a:pt x="4" y="90"/>
                    <a:pt x="4" y="90"/>
                  </a:cubicBezTo>
                  <a:cubicBezTo>
                    <a:pt x="4" y="91"/>
                    <a:pt x="4" y="91"/>
                    <a:pt x="4" y="91"/>
                  </a:cubicBezTo>
                  <a:cubicBezTo>
                    <a:pt x="4" y="92"/>
                    <a:pt x="3" y="93"/>
                    <a:pt x="3" y="94"/>
                  </a:cubicBezTo>
                  <a:cubicBezTo>
                    <a:pt x="2" y="96"/>
                    <a:pt x="0" y="102"/>
                    <a:pt x="0" y="107"/>
                  </a:cubicBezTo>
                  <a:cubicBezTo>
                    <a:pt x="0" y="109"/>
                    <a:pt x="1" y="111"/>
                    <a:pt x="2" y="113"/>
                  </a:cubicBezTo>
                  <a:cubicBezTo>
                    <a:pt x="3" y="115"/>
                    <a:pt x="4" y="117"/>
                    <a:pt x="5" y="117"/>
                  </a:cubicBezTo>
                  <a:cubicBezTo>
                    <a:pt x="7" y="118"/>
                    <a:pt x="7" y="119"/>
                    <a:pt x="7" y="120"/>
                  </a:cubicBezTo>
                  <a:cubicBezTo>
                    <a:pt x="7" y="120"/>
                    <a:pt x="7" y="120"/>
                    <a:pt x="7" y="120"/>
                  </a:cubicBezTo>
                  <a:cubicBezTo>
                    <a:pt x="7" y="123"/>
                    <a:pt x="7" y="123"/>
                    <a:pt x="7" y="123"/>
                  </a:cubicBezTo>
                  <a:cubicBezTo>
                    <a:pt x="7" y="123"/>
                    <a:pt x="7" y="123"/>
                    <a:pt x="7" y="123"/>
                  </a:cubicBezTo>
                  <a:cubicBezTo>
                    <a:pt x="7" y="127"/>
                    <a:pt x="9" y="130"/>
                    <a:pt x="12" y="131"/>
                  </a:cubicBezTo>
                  <a:cubicBezTo>
                    <a:pt x="13" y="131"/>
                    <a:pt x="13" y="131"/>
                    <a:pt x="13" y="131"/>
                  </a:cubicBezTo>
                  <a:cubicBezTo>
                    <a:pt x="13" y="130"/>
                    <a:pt x="13" y="130"/>
                    <a:pt x="13" y="13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7" name="Freeform 665">
              <a:extLst>
                <a:ext uri="{FF2B5EF4-FFF2-40B4-BE49-F238E27FC236}">
                  <a16:creationId xmlns:a16="http://schemas.microsoft.com/office/drawing/2014/main" id="{B45199B0-7047-FC5D-EC79-F68D0001596B}"/>
                </a:ext>
              </a:extLst>
            </p:cNvPr>
            <p:cNvSpPr>
              <a:spLocks/>
            </p:cNvSpPr>
            <p:nvPr/>
          </p:nvSpPr>
          <p:spPr bwMode="auto">
            <a:xfrm>
              <a:off x="3836" y="2074"/>
              <a:ext cx="113" cy="188"/>
            </a:xfrm>
            <a:custGeom>
              <a:avLst/>
              <a:gdLst>
                <a:gd name="T0" fmla="*/ 469 w 54"/>
                <a:gd name="T1" fmla="*/ 931 h 84"/>
                <a:gd name="T2" fmla="*/ 429 w 54"/>
                <a:gd name="T3" fmla="*/ 886 h 84"/>
                <a:gd name="T4" fmla="*/ 460 w 54"/>
                <a:gd name="T5" fmla="*/ 786 h 84"/>
                <a:gd name="T6" fmla="*/ 437 w 54"/>
                <a:gd name="T7" fmla="*/ 727 h 84"/>
                <a:gd name="T8" fmla="*/ 452 w 54"/>
                <a:gd name="T9" fmla="*/ 716 h 84"/>
                <a:gd name="T10" fmla="*/ 412 w 54"/>
                <a:gd name="T11" fmla="*/ 707 h 84"/>
                <a:gd name="T12" fmla="*/ 412 w 54"/>
                <a:gd name="T13" fmla="*/ 707 h 84"/>
                <a:gd name="T14" fmla="*/ 385 w 54"/>
                <a:gd name="T15" fmla="*/ 716 h 84"/>
                <a:gd name="T16" fmla="*/ 360 w 54"/>
                <a:gd name="T17" fmla="*/ 671 h 84"/>
                <a:gd name="T18" fmla="*/ 349 w 54"/>
                <a:gd name="T19" fmla="*/ 582 h 84"/>
                <a:gd name="T20" fmla="*/ 301 w 54"/>
                <a:gd name="T21" fmla="*/ 450 h 84"/>
                <a:gd name="T22" fmla="*/ 220 w 54"/>
                <a:gd name="T23" fmla="*/ 280 h 84"/>
                <a:gd name="T24" fmla="*/ 220 w 54"/>
                <a:gd name="T25" fmla="*/ 215 h 84"/>
                <a:gd name="T26" fmla="*/ 220 w 54"/>
                <a:gd name="T27" fmla="*/ 215 h 84"/>
                <a:gd name="T28" fmla="*/ 220 w 54"/>
                <a:gd name="T29" fmla="*/ 145 h 84"/>
                <a:gd name="T30" fmla="*/ 144 w 54"/>
                <a:gd name="T31" fmla="*/ 0 h 84"/>
                <a:gd name="T32" fmla="*/ 136 w 54"/>
                <a:gd name="T33" fmla="*/ 0 h 84"/>
                <a:gd name="T34" fmla="*/ 84 w 54"/>
                <a:gd name="T35" fmla="*/ 101 h 84"/>
                <a:gd name="T36" fmla="*/ 36 w 54"/>
                <a:gd name="T37" fmla="*/ 300 h 84"/>
                <a:gd name="T38" fmla="*/ 36 w 54"/>
                <a:gd name="T39" fmla="*/ 325 h 84"/>
                <a:gd name="T40" fmla="*/ 0 w 54"/>
                <a:gd name="T41" fmla="*/ 506 h 84"/>
                <a:gd name="T42" fmla="*/ 44 w 54"/>
                <a:gd name="T43" fmla="*/ 607 h 84"/>
                <a:gd name="T44" fmla="*/ 75 w 54"/>
                <a:gd name="T45" fmla="*/ 651 h 84"/>
                <a:gd name="T46" fmla="*/ 75 w 54"/>
                <a:gd name="T47" fmla="*/ 687 h 84"/>
                <a:gd name="T48" fmla="*/ 176 w 54"/>
                <a:gd name="T49" fmla="*/ 806 h 84"/>
                <a:gd name="T50" fmla="*/ 167 w 54"/>
                <a:gd name="T51" fmla="*/ 797 h 84"/>
                <a:gd name="T52" fmla="*/ 167 w 54"/>
                <a:gd name="T53" fmla="*/ 797 h 84"/>
                <a:gd name="T54" fmla="*/ 176 w 54"/>
                <a:gd name="T55" fmla="*/ 797 h 84"/>
                <a:gd name="T56" fmla="*/ 157 w 54"/>
                <a:gd name="T57" fmla="*/ 797 h 84"/>
                <a:gd name="T58" fmla="*/ 84 w 54"/>
                <a:gd name="T59" fmla="*/ 761 h 84"/>
                <a:gd name="T60" fmla="*/ 75 w 54"/>
                <a:gd name="T61" fmla="*/ 772 h 84"/>
                <a:gd name="T62" fmla="*/ 157 w 54"/>
                <a:gd name="T63" fmla="*/ 806 h 84"/>
                <a:gd name="T64" fmla="*/ 176 w 54"/>
                <a:gd name="T65" fmla="*/ 797 h 84"/>
                <a:gd name="T66" fmla="*/ 144 w 54"/>
                <a:gd name="T67" fmla="*/ 772 h 84"/>
                <a:gd name="T68" fmla="*/ 75 w 54"/>
                <a:gd name="T69" fmla="*/ 687 h 84"/>
                <a:gd name="T70" fmla="*/ 84 w 54"/>
                <a:gd name="T71" fmla="*/ 651 h 84"/>
                <a:gd name="T72" fmla="*/ 57 w 54"/>
                <a:gd name="T73" fmla="*/ 595 h 84"/>
                <a:gd name="T74" fmla="*/ 8 w 54"/>
                <a:gd name="T75" fmla="*/ 506 h 84"/>
                <a:gd name="T76" fmla="*/ 44 w 54"/>
                <a:gd name="T77" fmla="*/ 325 h 84"/>
                <a:gd name="T78" fmla="*/ 44 w 54"/>
                <a:gd name="T79" fmla="*/ 300 h 84"/>
                <a:gd name="T80" fmla="*/ 92 w 54"/>
                <a:gd name="T81" fmla="*/ 101 h 84"/>
                <a:gd name="T82" fmla="*/ 144 w 54"/>
                <a:gd name="T83" fmla="*/ 9 h 84"/>
                <a:gd name="T84" fmla="*/ 136 w 54"/>
                <a:gd name="T85" fmla="*/ 0 h 84"/>
                <a:gd name="T86" fmla="*/ 209 w 54"/>
                <a:gd name="T87" fmla="*/ 145 h 84"/>
                <a:gd name="T88" fmla="*/ 209 w 54"/>
                <a:gd name="T89" fmla="*/ 215 h 84"/>
                <a:gd name="T90" fmla="*/ 209 w 54"/>
                <a:gd name="T91" fmla="*/ 280 h 84"/>
                <a:gd name="T92" fmla="*/ 293 w 54"/>
                <a:gd name="T93" fmla="*/ 461 h 84"/>
                <a:gd name="T94" fmla="*/ 337 w 54"/>
                <a:gd name="T95" fmla="*/ 582 h 84"/>
                <a:gd name="T96" fmla="*/ 337 w 54"/>
                <a:gd name="T97" fmla="*/ 607 h 84"/>
                <a:gd name="T98" fmla="*/ 385 w 54"/>
                <a:gd name="T99" fmla="*/ 716 h 84"/>
                <a:gd name="T100" fmla="*/ 412 w 54"/>
                <a:gd name="T101" fmla="*/ 716 h 84"/>
                <a:gd name="T102" fmla="*/ 437 w 54"/>
                <a:gd name="T103" fmla="*/ 727 h 84"/>
                <a:gd name="T104" fmla="*/ 437 w 54"/>
                <a:gd name="T105" fmla="*/ 727 h 84"/>
                <a:gd name="T106" fmla="*/ 452 w 54"/>
                <a:gd name="T107" fmla="*/ 786 h 84"/>
                <a:gd name="T108" fmla="*/ 421 w 54"/>
                <a:gd name="T109" fmla="*/ 886 h 84"/>
                <a:gd name="T110" fmla="*/ 469 w 54"/>
                <a:gd name="T111" fmla="*/ 942 h 84"/>
                <a:gd name="T112" fmla="*/ 494 w 54"/>
                <a:gd name="T113" fmla="*/ 931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4" h="84">
                  <a:moveTo>
                    <a:pt x="53" y="82"/>
                  </a:moveTo>
                  <a:cubicBezTo>
                    <a:pt x="52" y="83"/>
                    <a:pt x="51" y="83"/>
                    <a:pt x="51" y="83"/>
                  </a:cubicBezTo>
                  <a:cubicBezTo>
                    <a:pt x="49" y="83"/>
                    <a:pt x="48" y="82"/>
                    <a:pt x="48" y="82"/>
                  </a:cubicBezTo>
                  <a:cubicBezTo>
                    <a:pt x="47" y="81"/>
                    <a:pt x="47" y="80"/>
                    <a:pt x="47" y="79"/>
                  </a:cubicBezTo>
                  <a:cubicBezTo>
                    <a:pt x="47" y="78"/>
                    <a:pt x="48" y="76"/>
                    <a:pt x="48" y="75"/>
                  </a:cubicBezTo>
                  <a:cubicBezTo>
                    <a:pt x="49" y="73"/>
                    <a:pt x="50" y="72"/>
                    <a:pt x="50" y="70"/>
                  </a:cubicBezTo>
                  <a:cubicBezTo>
                    <a:pt x="50" y="68"/>
                    <a:pt x="49" y="66"/>
                    <a:pt x="49" y="65"/>
                  </a:cubicBezTo>
                  <a:cubicBezTo>
                    <a:pt x="48" y="65"/>
                    <a:pt x="48" y="65"/>
                    <a:pt x="48" y="65"/>
                  </a:cubicBezTo>
                  <a:cubicBezTo>
                    <a:pt x="49" y="65"/>
                    <a:pt x="49" y="65"/>
                    <a:pt x="49" y="65"/>
                  </a:cubicBezTo>
                  <a:cubicBezTo>
                    <a:pt x="49" y="64"/>
                    <a:pt x="49" y="64"/>
                    <a:pt x="49" y="64"/>
                  </a:cubicBezTo>
                  <a:cubicBezTo>
                    <a:pt x="48" y="64"/>
                    <a:pt x="48" y="64"/>
                    <a:pt x="48" y="64"/>
                  </a:cubicBezTo>
                  <a:cubicBezTo>
                    <a:pt x="47" y="63"/>
                    <a:pt x="46" y="63"/>
                    <a:pt x="45" y="63"/>
                  </a:cubicBezTo>
                  <a:cubicBezTo>
                    <a:pt x="45" y="64"/>
                    <a:pt x="45" y="64"/>
                    <a:pt x="45" y="64"/>
                  </a:cubicBezTo>
                  <a:cubicBezTo>
                    <a:pt x="45" y="63"/>
                    <a:pt x="45" y="63"/>
                    <a:pt x="45" y="63"/>
                  </a:cubicBezTo>
                  <a:cubicBezTo>
                    <a:pt x="42" y="63"/>
                    <a:pt x="42" y="63"/>
                    <a:pt x="42" y="63"/>
                  </a:cubicBezTo>
                  <a:cubicBezTo>
                    <a:pt x="42" y="64"/>
                    <a:pt x="42" y="64"/>
                    <a:pt x="42" y="64"/>
                  </a:cubicBezTo>
                  <a:cubicBezTo>
                    <a:pt x="42" y="63"/>
                    <a:pt x="42" y="63"/>
                    <a:pt x="42" y="63"/>
                  </a:cubicBezTo>
                  <a:cubicBezTo>
                    <a:pt x="40" y="63"/>
                    <a:pt x="39" y="62"/>
                    <a:pt x="39" y="60"/>
                  </a:cubicBezTo>
                  <a:cubicBezTo>
                    <a:pt x="38" y="58"/>
                    <a:pt x="38" y="56"/>
                    <a:pt x="38" y="54"/>
                  </a:cubicBezTo>
                  <a:cubicBezTo>
                    <a:pt x="38" y="52"/>
                    <a:pt x="38" y="52"/>
                    <a:pt x="38" y="52"/>
                  </a:cubicBezTo>
                  <a:cubicBezTo>
                    <a:pt x="38" y="52"/>
                    <a:pt x="38" y="52"/>
                    <a:pt x="38" y="52"/>
                  </a:cubicBezTo>
                  <a:cubicBezTo>
                    <a:pt x="38" y="49"/>
                    <a:pt x="36" y="43"/>
                    <a:pt x="33" y="40"/>
                  </a:cubicBezTo>
                  <a:cubicBezTo>
                    <a:pt x="27" y="37"/>
                    <a:pt x="24" y="31"/>
                    <a:pt x="24" y="25"/>
                  </a:cubicBezTo>
                  <a:cubicBezTo>
                    <a:pt x="24" y="25"/>
                    <a:pt x="24" y="25"/>
                    <a:pt x="24" y="25"/>
                  </a:cubicBezTo>
                  <a:cubicBezTo>
                    <a:pt x="24" y="25"/>
                    <a:pt x="24" y="25"/>
                    <a:pt x="24" y="25"/>
                  </a:cubicBezTo>
                  <a:cubicBezTo>
                    <a:pt x="24" y="19"/>
                    <a:pt x="24" y="19"/>
                    <a:pt x="24" y="19"/>
                  </a:cubicBezTo>
                  <a:cubicBezTo>
                    <a:pt x="24" y="19"/>
                    <a:pt x="24" y="19"/>
                    <a:pt x="24" y="19"/>
                  </a:cubicBezTo>
                  <a:cubicBezTo>
                    <a:pt x="24" y="19"/>
                    <a:pt x="24" y="19"/>
                    <a:pt x="24" y="19"/>
                  </a:cubicBezTo>
                  <a:cubicBezTo>
                    <a:pt x="24" y="18"/>
                    <a:pt x="24" y="17"/>
                    <a:pt x="24" y="16"/>
                  </a:cubicBezTo>
                  <a:cubicBezTo>
                    <a:pt x="24" y="15"/>
                    <a:pt x="24" y="14"/>
                    <a:pt x="24" y="13"/>
                  </a:cubicBezTo>
                  <a:cubicBezTo>
                    <a:pt x="23" y="12"/>
                    <a:pt x="23" y="11"/>
                    <a:pt x="22" y="11"/>
                  </a:cubicBezTo>
                  <a:cubicBezTo>
                    <a:pt x="17" y="9"/>
                    <a:pt x="17" y="3"/>
                    <a:pt x="16" y="0"/>
                  </a:cubicBezTo>
                  <a:cubicBezTo>
                    <a:pt x="16" y="0"/>
                    <a:pt x="16" y="0"/>
                    <a:pt x="16" y="0"/>
                  </a:cubicBezTo>
                  <a:cubicBezTo>
                    <a:pt x="15" y="0"/>
                    <a:pt x="15" y="0"/>
                    <a:pt x="15" y="0"/>
                  </a:cubicBezTo>
                  <a:cubicBezTo>
                    <a:pt x="14" y="1"/>
                    <a:pt x="13" y="2"/>
                    <a:pt x="12" y="4"/>
                  </a:cubicBezTo>
                  <a:cubicBezTo>
                    <a:pt x="10" y="5"/>
                    <a:pt x="9" y="7"/>
                    <a:pt x="9" y="9"/>
                  </a:cubicBezTo>
                  <a:cubicBezTo>
                    <a:pt x="9" y="13"/>
                    <a:pt x="7" y="15"/>
                    <a:pt x="6" y="19"/>
                  </a:cubicBezTo>
                  <a:cubicBezTo>
                    <a:pt x="5" y="22"/>
                    <a:pt x="4" y="25"/>
                    <a:pt x="4" y="27"/>
                  </a:cubicBezTo>
                  <a:cubicBezTo>
                    <a:pt x="4" y="28"/>
                    <a:pt x="4" y="28"/>
                    <a:pt x="4" y="28"/>
                  </a:cubicBezTo>
                  <a:cubicBezTo>
                    <a:pt x="4" y="29"/>
                    <a:pt x="4" y="29"/>
                    <a:pt x="4" y="29"/>
                  </a:cubicBezTo>
                  <a:cubicBezTo>
                    <a:pt x="4" y="31"/>
                    <a:pt x="3" y="32"/>
                    <a:pt x="3" y="34"/>
                  </a:cubicBezTo>
                  <a:cubicBezTo>
                    <a:pt x="2" y="36"/>
                    <a:pt x="0" y="41"/>
                    <a:pt x="0" y="45"/>
                  </a:cubicBezTo>
                  <a:cubicBezTo>
                    <a:pt x="0" y="46"/>
                    <a:pt x="0" y="47"/>
                    <a:pt x="0" y="48"/>
                  </a:cubicBezTo>
                  <a:cubicBezTo>
                    <a:pt x="2" y="51"/>
                    <a:pt x="4" y="53"/>
                    <a:pt x="5" y="54"/>
                  </a:cubicBezTo>
                  <a:cubicBezTo>
                    <a:pt x="7" y="56"/>
                    <a:pt x="8" y="57"/>
                    <a:pt x="8" y="58"/>
                  </a:cubicBezTo>
                  <a:cubicBezTo>
                    <a:pt x="8" y="58"/>
                    <a:pt x="8" y="58"/>
                    <a:pt x="8" y="58"/>
                  </a:cubicBezTo>
                  <a:cubicBezTo>
                    <a:pt x="8" y="61"/>
                    <a:pt x="8" y="61"/>
                    <a:pt x="8" y="61"/>
                  </a:cubicBezTo>
                  <a:cubicBezTo>
                    <a:pt x="8" y="61"/>
                    <a:pt x="8" y="61"/>
                    <a:pt x="8" y="61"/>
                  </a:cubicBezTo>
                  <a:cubicBezTo>
                    <a:pt x="8" y="64"/>
                    <a:pt x="11" y="67"/>
                    <a:pt x="15" y="70"/>
                  </a:cubicBezTo>
                  <a:cubicBezTo>
                    <a:pt x="16" y="71"/>
                    <a:pt x="19" y="72"/>
                    <a:pt x="19" y="72"/>
                  </a:cubicBezTo>
                  <a:cubicBezTo>
                    <a:pt x="19" y="71"/>
                    <a:pt x="19" y="71"/>
                    <a:pt x="19" y="71"/>
                  </a:cubicBezTo>
                  <a:cubicBezTo>
                    <a:pt x="18" y="71"/>
                    <a:pt x="18" y="71"/>
                    <a:pt x="18" y="71"/>
                  </a:cubicBezTo>
                  <a:cubicBezTo>
                    <a:pt x="19" y="71"/>
                    <a:pt x="19" y="71"/>
                    <a:pt x="19" y="71"/>
                  </a:cubicBezTo>
                  <a:cubicBezTo>
                    <a:pt x="18" y="71"/>
                    <a:pt x="18" y="71"/>
                    <a:pt x="18" y="71"/>
                  </a:cubicBezTo>
                  <a:cubicBezTo>
                    <a:pt x="18" y="71"/>
                    <a:pt x="18" y="71"/>
                    <a:pt x="18" y="71"/>
                  </a:cubicBezTo>
                  <a:cubicBezTo>
                    <a:pt x="19" y="71"/>
                    <a:pt x="19" y="71"/>
                    <a:pt x="19" y="71"/>
                  </a:cubicBezTo>
                  <a:cubicBezTo>
                    <a:pt x="18" y="71"/>
                    <a:pt x="18" y="71"/>
                    <a:pt x="18" y="71"/>
                  </a:cubicBezTo>
                  <a:cubicBezTo>
                    <a:pt x="18" y="71"/>
                    <a:pt x="18" y="71"/>
                    <a:pt x="17" y="71"/>
                  </a:cubicBezTo>
                  <a:cubicBezTo>
                    <a:pt x="16" y="71"/>
                    <a:pt x="14" y="71"/>
                    <a:pt x="12" y="70"/>
                  </a:cubicBezTo>
                  <a:cubicBezTo>
                    <a:pt x="11" y="69"/>
                    <a:pt x="9" y="69"/>
                    <a:pt x="9" y="68"/>
                  </a:cubicBezTo>
                  <a:cubicBezTo>
                    <a:pt x="8" y="69"/>
                    <a:pt x="8" y="69"/>
                    <a:pt x="8" y="69"/>
                  </a:cubicBezTo>
                  <a:cubicBezTo>
                    <a:pt x="8" y="69"/>
                    <a:pt x="8" y="69"/>
                    <a:pt x="8" y="69"/>
                  </a:cubicBezTo>
                  <a:cubicBezTo>
                    <a:pt x="9" y="70"/>
                    <a:pt x="10" y="70"/>
                    <a:pt x="11" y="71"/>
                  </a:cubicBezTo>
                  <a:cubicBezTo>
                    <a:pt x="14" y="72"/>
                    <a:pt x="16" y="72"/>
                    <a:pt x="17" y="72"/>
                  </a:cubicBezTo>
                  <a:cubicBezTo>
                    <a:pt x="18" y="72"/>
                    <a:pt x="19" y="72"/>
                    <a:pt x="19" y="72"/>
                  </a:cubicBezTo>
                  <a:cubicBezTo>
                    <a:pt x="19" y="71"/>
                    <a:pt x="19" y="71"/>
                    <a:pt x="19" y="71"/>
                  </a:cubicBezTo>
                  <a:cubicBezTo>
                    <a:pt x="19" y="71"/>
                    <a:pt x="19" y="71"/>
                    <a:pt x="19" y="71"/>
                  </a:cubicBezTo>
                  <a:cubicBezTo>
                    <a:pt x="19" y="71"/>
                    <a:pt x="17" y="70"/>
                    <a:pt x="16" y="69"/>
                  </a:cubicBezTo>
                  <a:cubicBezTo>
                    <a:pt x="12" y="67"/>
                    <a:pt x="9" y="64"/>
                    <a:pt x="9" y="61"/>
                  </a:cubicBezTo>
                  <a:cubicBezTo>
                    <a:pt x="8" y="61"/>
                    <a:pt x="8" y="61"/>
                    <a:pt x="8" y="61"/>
                  </a:cubicBezTo>
                  <a:cubicBezTo>
                    <a:pt x="9" y="61"/>
                    <a:pt x="9" y="61"/>
                    <a:pt x="9" y="61"/>
                  </a:cubicBezTo>
                  <a:cubicBezTo>
                    <a:pt x="9" y="58"/>
                    <a:pt x="9" y="58"/>
                    <a:pt x="9" y="58"/>
                  </a:cubicBezTo>
                  <a:cubicBezTo>
                    <a:pt x="9" y="58"/>
                    <a:pt x="9" y="58"/>
                    <a:pt x="9" y="58"/>
                  </a:cubicBezTo>
                  <a:cubicBezTo>
                    <a:pt x="9" y="56"/>
                    <a:pt x="7" y="55"/>
                    <a:pt x="6" y="53"/>
                  </a:cubicBezTo>
                  <a:cubicBezTo>
                    <a:pt x="4" y="52"/>
                    <a:pt x="3" y="50"/>
                    <a:pt x="1" y="48"/>
                  </a:cubicBezTo>
                  <a:cubicBezTo>
                    <a:pt x="1" y="47"/>
                    <a:pt x="1" y="46"/>
                    <a:pt x="1" y="45"/>
                  </a:cubicBezTo>
                  <a:cubicBezTo>
                    <a:pt x="1" y="42"/>
                    <a:pt x="3" y="36"/>
                    <a:pt x="4" y="34"/>
                  </a:cubicBezTo>
                  <a:cubicBezTo>
                    <a:pt x="4" y="33"/>
                    <a:pt x="5" y="31"/>
                    <a:pt x="5" y="29"/>
                  </a:cubicBezTo>
                  <a:cubicBezTo>
                    <a:pt x="5" y="28"/>
                    <a:pt x="5" y="28"/>
                    <a:pt x="5" y="28"/>
                  </a:cubicBezTo>
                  <a:cubicBezTo>
                    <a:pt x="5" y="27"/>
                    <a:pt x="5" y="27"/>
                    <a:pt x="5" y="27"/>
                  </a:cubicBezTo>
                  <a:cubicBezTo>
                    <a:pt x="5" y="25"/>
                    <a:pt x="6" y="22"/>
                    <a:pt x="7" y="19"/>
                  </a:cubicBezTo>
                  <a:cubicBezTo>
                    <a:pt x="8" y="16"/>
                    <a:pt x="10" y="13"/>
                    <a:pt x="10" y="9"/>
                  </a:cubicBezTo>
                  <a:cubicBezTo>
                    <a:pt x="10" y="8"/>
                    <a:pt x="11" y="6"/>
                    <a:pt x="12" y="4"/>
                  </a:cubicBezTo>
                  <a:cubicBezTo>
                    <a:pt x="14" y="3"/>
                    <a:pt x="15" y="1"/>
                    <a:pt x="16" y="1"/>
                  </a:cubicBezTo>
                  <a:cubicBezTo>
                    <a:pt x="15" y="0"/>
                    <a:pt x="15" y="0"/>
                    <a:pt x="15" y="0"/>
                  </a:cubicBezTo>
                  <a:cubicBezTo>
                    <a:pt x="15" y="0"/>
                    <a:pt x="15" y="0"/>
                    <a:pt x="15" y="0"/>
                  </a:cubicBezTo>
                  <a:cubicBezTo>
                    <a:pt x="16" y="3"/>
                    <a:pt x="16" y="9"/>
                    <a:pt x="21" y="12"/>
                  </a:cubicBezTo>
                  <a:cubicBezTo>
                    <a:pt x="22" y="12"/>
                    <a:pt x="23" y="12"/>
                    <a:pt x="23" y="13"/>
                  </a:cubicBezTo>
                  <a:cubicBezTo>
                    <a:pt x="23" y="14"/>
                    <a:pt x="23" y="15"/>
                    <a:pt x="23" y="16"/>
                  </a:cubicBezTo>
                  <a:cubicBezTo>
                    <a:pt x="23" y="17"/>
                    <a:pt x="23" y="18"/>
                    <a:pt x="23" y="19"/>
                  </a:cubicBezTo>
                  <a:cubicBezTo>
                    <a:pt x="23" y="19"/>
                    <a:pt x="23" y="19"/>
                    <a:pt x="23" y="19"/>
                  </a:cubicBezTo>
                  <a:cubicBezTo>
                    <a:pt x="23" y="25"/>
                    <a:pt x="23" y="25"/>
                    <a:pt x="23" y="25"/>
                  </a:cubicBezTo>
                  <a:cubicBezTo>
                    <a:pt x="23" y="25"/>
                    <a:pt x="23" y="25"/>
                    <a:pt x="23" y="25"/>
                  </a:cubicBezTo>
                  <a:cubicBezTo>
                    <a:pt x="23" y="32"/>
                    <a:pt x="27" y="37"/>
                    <a:pt x="32" y="41"/>
                  </a:cubicBezTo>
                  <a:cubicBezTo>
                    <a:pt x="35" y="43"/>
                    <a:pt x="37" y="49"/>
                    <a:pt x="37" y="52"/>
                  </a:cubicBezTo>
                  <a:cubicBezTo>
                    <a:pt x="37" y="52"/>
                    <a:pt x="37" y="52"/>
                    <a:pt x="37" y="52"/>
                  </a:cubicBezTo>
                  <a:cubicBezTo>
                    <a:pt x="37" y="52"/>
                    <a:pt x="37" y="52"/>
                    <a:pt x="37" y="52"/>
                  </a:cubicBezTo>
                  <a:cubicBezTo>
                    <a:pt x="37" y="54"/>
                    <a:pt x="37" y="54"/>
                    <a:pt x="37" y="54"/>
                  </a:cubicBezTo>
                  <a:cubicBezTo>
                    <a:pt x="37" y="56"/>
                    <a:pt x="37" y="58"/>
                    <a:pt x="38" y="60"/>
                  </a:cubicBezTo>
                  <a:cubicBezTo>
                    <a:pt x="38" y="62"/>
                    <a:pt x="40" y="64"/>
                    <a:pt x="42" y="64"/>
                  </a:cubicBezTo>
                  <a:cubicBezTo>
                    <a:pt x="42" y="64"/>
                    <a:pt x="42" y="64"/>
                    <a:pt x="42" y="64"/>
                  </a:cubicBezTo>
                  <a:cubicBezTo>
                    <a:pt x="45" y="64"/>
                    <a:pt x="45" y="64"/>
                    <a:pt x="45" y="64"/>
                  </a:cubicBezTo>
                  <a:cubicBezTo>
                    <a:pt x="45" y="64"/>
                    <a:pt x="45" y="64"/>
                    <a:pt x="45" y="64"/>
                  </a:cubicBezTo>
                  <a:cubicBezTo>
                    <a:pt x="47" y="64"/>
                    <a:pt x="47" y="64"/>
                    <a:pt x="48" y="65"/>
                  </a:cubicBezTo>
                  <a:cubicBezTo>
                    <a:pt x="48" y="65"/>
                    <a:pt x="48" y="65"/>
                    <a:pt x="48" y="65"/>
                  </a:cubicBezTo>
                  <a:cubicBezTo>
                    <a:pt x="48" y="65"/>
                    <a:pt x="48" y="65"/>
                    <a:pt x="48" y="65"/>
                  </a:cubicBezTo>
                  <a:cubicBezTo>
                    <a:pt x="48" y="65"/>
                    <a:pt x="48" y="65"/>
                    <a:pt x="48" y="65"/>
                  </a:cubicBezTo>
                  <a:cubicBezTo>
                    <a:pt x="48" y="67"/>
                    <a:pt x="49" y="68"/>
                    <a:pt x="49" y="70"/>
                  </a:cubicBezTo>
                  <a:cubicBezTo>
                    <a:pt x="49" y="71"/>
                    <a:pt x="48" y="73"/>
                    <a:pt x="47" y="75"/>
                  </a:cubicBezTo>
                  <a:cubicBezTo>
                    <a:pt x="47" y="76"/>
                    <a:pt x="46" y="78"/>
                    <a:pt x="46" y="79"/>
                  </a:cubicBezTo>
                  <a:cubicBezTo>
                    <a:pt x="46" y="80"/>
                    <a:pt x="46" y="82"/>
                    <a:pt x="47" y="82"/>
                  </a:cubicBezTo>
                  <a:cubicBezTo>
                    <a:pt x="48" y="83"/>
                    <a:pt x="49" y="84"/>
                    <a:pt x="51" y="84"/>
                  </a:cubicBezTo>
                  <a:cubicBezTo>
                    <a:pt x="52" y="84"/>
                    <a:pt x="53" y="84"/>
                    <a:pt x="54" y="83"/>
                  </a:cubicBezTo>
                  <a:cubicBezTo>
                    <a:pt x="54" y="83"/>
                    <a:pt x="54" y="83"/>
                    <a:pt x="54" y="83"/>
                  </a:cubicBezTo>
                  <a:cubicBezTo>
                    <a:pt x="53" y="82"/>
                    <a:pt x="53" y="82"/>
                    <a:pt x="53" y="8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8" name="Freeform 666">
              <a:extLst>
                <a:ext uri="{FF2B5EF4-FFF2-40B4-BE49-F238E27FC236}">
                  <a16:creationId xmlns:a16="http://schemas.microsoft.com/office/drawing/2014/main" id="{5A6B29C2-F61A-9521-4B29-694E66D5EC99}"/>
                </a:ext>
              </a:extLst>
            </p:cNvPr>
            <p:cNvSpPr>
              <a:spLocks/>
            </p:cNvSpPr>
            <p:nvPr/>
          </p:nvSpPr>
          <p:spPr bwMode="auto">
            <a:xfrm>
              <a:off x="3842" y="1552"/>
              <a:ext cx="191" cy="249"/>
            </a:xfrm>
            <a:custGeom>
              <a:avLst/>
              <a:gdLst>
                <a:gd name="T0" fmla="*/ 8 w 91"/>
                <a:gd name="T1" fmla="*/ 1254 h 111"/>
                <a:gd name="T2" fmla="*/ 774 w 91"/>
                <a:gd name="T3" fmla="*/ 292 h 111"/>
                <a:gd name="T4" fmla="*/ 749 w 91"/>
                <a:gd name="T5" fmla="*/ 0 h 111"/>
                <a:gd name="T6" fmla="*/ 84 w 91"/>
                <a:gd name="T7" fmla="*/ 307 h 111"/>
                <a:gd name="T8" fmla="*/ 8 w 91"/>
                <a:gd name="T9" fmla="*/ 19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111">
                  <a:moveTo>
                    <a:pt x="1" y="111"/>
                  </a:moveTo>
                  <a:cubicBezTo>
                    <a:pt x="0" y="83"/>
                    <a:pt x="1" y="42"/>
                    <a:pt x="84" y="26"/>
                  </a:cubicBezTo>
                  <a:cubicBezTo>
                    <a:pt x="91" y="25"/>
                    <a:pt x="87" y="0"/>
                    <a:pt x="81" y="0"/>
                  </a:cubicBezTo>
                  <a:cubicBezTo>
                    <a:pt x="75" y="0"/>
                    <a:pt x="29" y="9"/>
                    <a:pt x="9" y="27"/>
                  </a:cubicBezTo>
                  <a:cubicBezTo>
                    <a:pt x="2" y="31"/>
                    <a:pt x="1" y="19"/>
                    <a:pt x="1" y="17"/>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39" name="Freeform 667">
              <a:extLst>
                <a:ext uri="{FF2B5EF4-FFF2-40B4-BE49-F238E27FC236}">
                  <a16:creationId xmlns:a16="http://schemas.microsoft.com/office/drawing/2014/main" id="{46E775BB-6CA0-363F-C761-CF31AB851067}"/>
                </a:ext>
              </a:extLst>
            </p:cNvPr>
            <p:cNvSpPr>
              <a:spLocks/>
            </p:cNvSpPr>
            <p:nvPr/>
          </p:nvSpPr>
          <p:spPr bwMode="auto">
            <a:xfrm>
              <a:off x="3842" y="1550"/>
              <a:ext cx="187" cy="255"/>
            </a:xfrm>
            <a:custGeom>
              <a:avLst/>
              <a:gdLst>
                <a:gd name="T0" fmla="*/ 17 w 89"/>
                <a:gd name="T1" fmla="*/ 1255 h 114"/>
                <a:gd name="T2" fmla="*/ 17 w 89"/>
                <a:gd name="T3" fmla="*/ 1165 h 114"/>
                <a:gd name="T4" fmla="*/ 141 w 89"/>
                <a:gd name="T5" fmla="*/ 680 h 114"/>
                <a:gd name="T6" fmla="*/ 777 w 89"/>
                <a:gd name="T7" fmla="*/ 315 h 114"/>
                <a:gd name="T8" fmla="*/ 798 w 89"/>
                <a:gd name="T9" fmla="*/ 300 h 114"/>
                <a:gd name="T10" fmla="*/ 826 w 89"/>
                <a:gd name="T11" fmla="*/ 199 h 114"/>
                <a:gd name="T12" fmla="*/ 809 w 89"/>
                <a:gd name="T13" fmla="*/ 81 h 114"/>
                <a:gd name="T14" fmla="*/ 777 w 89"/>
                <a:gd name="T15" fmla="*/ 20 h 114"/>
                <a:gd name="T16" fmla="*/ 750 w 89"/>
                <a:gd name="T17" fmla="*/ 0 h 114"/>
                <a:gd name="T18" fmla="*/ 649 w 89"/>
                <a:gd name="T19" fmla="*/ 20 h 114"/>
                <a:gd name="T20" fmla="*/ 76 w 89"/>
                <a:gd name="T21" fmla="*/ 300 h 114"/>
                <a:gd name="T22" fmla="*/ 84 w 89"/>
                <a:gd name="T23" fmla="*/ 315 h 114"/>
                <a:gd name="T24" fmla="*/ 76 w 89"/>
                <a:gd name="T25" fmla="*/ 300 h 114"/>
                <a:gd name="T26" fmla="*/ 57 w 89"/>
                <a:gd name="T27" fmla="*/ 315 h 114"/>
                <a:gd name="T28" fmla="*/ 36 w 89"/>
                <a:gd name="T29" fmla="*/ 300 h 114"/>
                <a:gd name="T30" fmla="*/ 17 w 89"/>
                <a:gd name="T31" fmla="*/ 246 h 114"/>
                <a:gd name="T32" fmla="*/ 17 w 89"/>
                <a:gd name="T33" fmla="*/ 199 h 114"/>
                <a:gd name="T34" fmla="*/ 8 w 89"/>
                <a:gd name="T35" fmla="*/ 190 h 114"/>
                <a:gd name="T36" fmla="*/ 0 w 89"/>
                <a:gd name="T37" fmla="*/ 199 h 114"/>
                <a:gd name="T38" fmla="*/ 8 w 89"/>
                <a:gd name="T39" fmla="*/ 271 h 114"/>
                <a:gd name="T40" fmla="*/ 27 w 89"/>
                <a:gd name="T41" fmla="*/ 315 h 114"/>
                <a:gd name="T42" fmla="*/ 57 w 89"/>
                <a:gd name="T43" fmla="*/ 336 h 114"/>
                <a:gd name="T44" fmla="*/ 84 w 89"/>
                <a:gd name="T45" fmla="*/ 315 h 114"/>
                <a:gd name="T46" fmla="*/ 84 w 89"/>
                <a:gd name="T47" fmla="*/ 315 h 114"/>
                <a:gd name="T48" fmla="*/ 464 w 89"/>
                <a:gd name="T49" fmla="*/ 101 h 114"/>
                <a:gd name="T50" fmla="*/ 649 w 89"/>
                <a:gd name="T51" fmla="*/ 45 h 114"/>
                <a:gd name="T52" fmla="*/ 750 w 89"/>
                <a:gd name="T53" fmla="*/ 20 h 114"/>
                <a:gd name="T54" fmla="*/ 769 w 89"/>
                <a:gd name="T55" fmla="*/ 45 h 114"/>
                <a:gd name="T56" fmla="*/ 809 w 89"/>
                <a:gd name="T57" fmla="*/ 199 h 114"/>
                <a:gd name="T58" fmla="*/ 798 w 89"/>
                <a:gd name="T59" fmla="*/ 271 h 114"/>
                <a:gd name="T60" fmla="*/ 790 w 89"/>
                <a:gd name="T61" fmla="*/ 291 h 114"/>
                <a:gd name="T62" fmla="*/ 777 w 89"/>
                <a:gd name="T63" fmla="*/ 291 h 114"/>
                <a:gd name="T64" fmla="*/ 128 w 89"/>
                <a:gd name="T65" fmla="*/ 671 h 114"/>
                <a:gd name="T66" fmla="*/ 0 w 89"/>
                <a:gd name="T67" fmla="*/ 1165 h 114"/>
                <a:gd name="T68" fmla="*/ 0 w 89"/>
                <a:gd name="T69" fmla="*/ 1266 h 114"/>
                <a:gd name="T70" fmla="*/ 8 w 89"/>
                <a:gd name="T71" fmla="*/ 1266 h 114"/>
                <a:gd name="T72" fmla="*/ 17 w 89"/>
                <a:gd name="T73" fmla="*/ 1255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9" h="114">
                  <a:moveTo>
                    <a:pt x="2" y="112"/>
                  </a:moveTo>
                  <a:cubicBezTo>
                    <a:pt x="2" y="110"/>
                    <a:pt x="2" y="107"/>
                    <a:pt x="2" y="104"/>
                  </a:cubicBezTo>
                  <a:cubicBezTo>
                    <a:pt x="2" y="90"/>
                    <a:pt x="4" y="75"/>
                    <a:pt x="15" y="61"/>
                  </a:cubicBezTo>
                  <a:cubicBezTo>
                    <a:pt x="26" y="48"/>
                    <a:pt x="47" y="35"/>
                    <a:pt x="84" y="28"/>
                  </a:cubicBezTo>
                  <a:cubicBezTo>
                    <a:pt x="85" y="28"/>
                    <a:pt x="86" y="28"/>
                    <a:pt x="86" y="27"/>
                  </a:cubicBezTo>
                  <a:cubicBezTo>
                    <a:pt x="88" y="25"/>
                    <a:pt x="89" y="22"/>
                    <a:pt x="89" y="18"/>
                  </a:cubicBezTo>
                  <a:cubicBezTo>
                    <a:pt x="89" y="14"/>
                    <a:pt x="88" y="10"/>
                    <a:pt x="87" y="7"/>
                  </a:cubicBezTo>
                  <a:cubicBezTo>
                    <a:pt x="86" y="5"/>
                    <a:pt x="85" y="4"/>
                    <a:pt x="84" y="2"/>
                  </a:cubicBezTo>
                  <a:cubicBezTo>
                    <a:pt x="84" y="1"/>
                    <a:pt x="82" y="0"/>
                    <a:pt x="81" y="0"/>
                  </a:cubicBezTo>
                  <a:cubicBezTo>
                    <a:pt x="79" y="0"/>
                    <a:pt x="75" y="1"/>
                    <a:pt x="70" y="2"/>
                  </a:cubicBezTo>
                  <a:cubicBezTo>
                    <a:pt x="53" y="5"/>
                    <a:pt x="24" y="13"/>
                    <a:pt x="8" y="27"/>
                  </a:cubicBezTo>
                  <a:cubicBezTo>
                    <a:pt x="9" y="28"/>
                    <a:pt x="9" y="28"/>
                    <a:pt x="9" y="28"/>
                  </a:cubicBezTo>
                  <a:cubicBezTo>
                    <a:pt x="8" y="27"/>
                    <a:pt x="8" y="27"/>
                    <a:pt x="8" y="27"/>
                  </a:cubicBezTo>
                  <a:cubicBezTo>
                    <a:pt x="7" y="27"/>
                    <a:pt x="7" y="28"/>
                    <a:pt x="6" y="28"/>
                  </a:cubicBezTo>
                  <a:cubicBezTo>
                    <a:pt x="5" y="28"/>
                    <a:pt x="5" y="27"/>
                    <a:pt x="4" y="27"/>
                  </a:cubicBezTo>
                  <a:cubicBezTo>
                    <a:pt x="3" y="26"/>
                    <a:pt x="3" y="24"/>
                    <a:pt x="2" y="22"/>
                  </a:cubicBezTo>
                  <a:cubicBezTo>
                    <a:pt x="2" y="20"/>
                    <a:pt x="2" y="19"/>
                    <a:pt x="2" y="18"/>
                  </a:cubicBezTo>
                  <a:cubicBezTo>
                    <a:pt x="2" y="18"/>
                    <a:pt x="1" y="17"/>
                    <a:pt x="1" y="17"/>
                  </a:cubicBezTo>
                  <a:cubicBezTo>
                    <a:pt x="0" y="17"/>
                    <a:pt x="0" y="18"/>
                    <a:pt x="0" y="18"/>
                  </a:cubicBezTo>
                  <a:cubicBezTo>
                    <a:pt x="0" y="19"/>
                    <a:pt x="0" y="22"/>
                    <a:pt x="1" y="24"/>
                  </a:cubicBezTo>
                  <a:cubicBezTo>
                    <a:pt x="1" y="26"/>
                    <a:pt x="2" y="27"/>
                    <a:pt x="3" y="28"/>
                  </a:cubicBezTo>
                  <a:cubicBezTo>
                    <a:pt x="4" y="29"/>
                    <a:pt x="5" y="30"/>
                    <a:pt x="6" y="30"/>
                  </a:cubicBezTo>
                  <a:cubicBezTo>
                    <a:pt x="7" y="30"/>
                    <a:pt x="8" y="29"/>
                    <a:pt x="9" y="28"/>
                  </a:cubicBezTo>
                  <a:cubicBezTo>
                    <a:pt x="9" y="28"/>
                    <a:pt x="9" y="28"/>
                    <a:pt x="9" y="28"/>
                  </a:cubicBezTo>
                  <a:cubicBezTo>
                    <a:pt x="19" y="20"/>
                    <a:pt x="36" y="13"/>
                    <a:pt x="50" y="9"/>
                  </a:cubicBezTo>
                  <a:cubicBezTo>
                    <a:pt x="58" y="7"/>
                    <a:pt x="65" y="5"/>
                    <a:pt x="70" y="4"/>
                  </a:cubicBezTo>
                  <a:cubicBezTo>
                    <a:pt x="75" y="3"/>
                    <a:pt x="80" y="2"/>
                    <a:pt x="81" y="2"/>
                  </a:cubicBezTo>
                  <a:cubicBezTo>
                    <a:pt x="82" y="2"/>
                    <a:pt x="82" y="3"/>
                    <a:pt x="83" y="4"/>
                  </a:cubicBezTo>
                  <a:cubicBezTo>
                    <a:pt x="85" y="6"/>
                    <a:pt x="87" y="13"/>
                    <a:pt x="87" y="18"/>
                  </a:cubicBezTo>
                  <a:cubicBezTo>
                    <a:pt x="87" y="21"/>
                    <a:pt x="86" y="23"/>
                    <a:pt x="86" y="24"/>
                  </a:cubicBezTo>
                  <a:cubicBezTo>
                    <a:pt x="86" y="25"/>
                    <a:pt x="85" y="25"/>
                    <a:pt x="85" y="26"/>
                  </a:cubicBezTo>
                  <a:cubicBezTo>
                    <a:pt x="85" y="26"/>
                    <a:pt x="84" y="26"/>
                    <a:pt x="84" y="26"/>
                  </a:cubicBezTo>
                  <a:cubicBezTo>
                    <a:pt x="46" y="34"/>
                    <a:pt x="25" y="46"/>
                    <a:pt x="14" y="60"/>
                  </a:cubicBezTo>
                  <a:cubicBezTo>
                    <a:pt x="2" y="74"/>
                    <a:pt x="0" y="90"/>
                    <a:pt x="0" y="104"/>
                  </a:cubicBezTo>
                  <a:cubicBezTo>
                    <a:pt x="0" y="107"/>
                    <a:pt x="0" y="110"/>
                    <a:pt x="0" y="113"/>
                  </a:cubicBezTo>
                  <a:cubicBezTo>
                    <a:pt x="0" y="113"/>
                    <a:pt x="1" y="114"/>
                    <a:pt x="1" y="113"/>
                  </a:cubicBezTo>
                  <a:cubicBezTo>
                    <a:pt x="2" y="113"/>
                    <a:pt x="2" y="113"/>
                    <a:pt x="2" y="11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0" name="Freeform 668">
              <a:extLst>
                <a:ext uri="{FF2B5EF4-FFF2-40B4-BE49-F238E27FC236}">
                  <a16:creationId xmlns:a16="http://schemas.microsoft.com/office/drawing/2014/main" id="{5758002B-96DB-DE42-C9F4-54954A3D491B}"/>
                </a:ext>
              </a:extLst>
            </p:cNvPr>
            <p:cNvSpPr>
              <a:spLocks/>
            </p:cNvSpPr>
            <p:nvPr/>
          </p:nvSpPr>
          <p:spPr bwMode="auto">
            <a:xfrm>
              <a:off x="3548" y="1232"/>
              <a:ext cx="365" cy="374"/>
            </a:xfrm>
            <a:custGeom>
              <a:avLst/>
              <a:gdLst>
                <a:gd name="T0" fmla="*/ 17 w 174"/>
                <a:gd name="T1" fmla="*/ 1821 h 167"/>
                <a:gd name="T2" fmla="*/ 774 w 174"/>
                <a:gd name="T3" fmla="*/ 1158 h 167"/>
                <a:gd name="T4" fmla="*/ 774 w 174"/>
                <a:gd name="T5" fmla="*/ 1144 h 167"/>
                <a:gd name="T6" fmla="*/ 774 w 174"/>
                <a:gd name="T7" fmla="*/ 1158 h 167"/>
                <a:gd name="T8" fmla="*/ 814 w 174"/>
                <a:gd name="T9" fmla="*/ 1158 h 167"/>
                <a:gd name="T10" fmla="*/ 1202 w 174"/>
                <a:gd name="T11" fmla="*/ 1415 h 167"/>
                <a:gd name="T12" fmla="*/ 1403 w 174"/>
                <a:gd name="T13" fmla="*/ 1857 h 167"/>
                <a:gd name="T14" fmla="*/ 1412 w 174"/>
                <a:gd name="T15" fmla="*/ 1866 h 167"/>
                <a:gd name="T16" fmla="*/ 1412 w 174"/>
                <a:gd name="T17" fmla="*/ 1866 h 167"/>
                <a:gd name="T18" fmla="*/ 1422 w 174"/>
                <a:gd name="T19" fmla="*/ 1877 h 167"/>
                <a:gd name="T20" fmla="*/ 1596 w 174"/>
                <a:gd name="T21" fmla="*/ 1765 h 167"/>
                <a:gd name="T22" fmla="*/ 1607 w 174"/>
                <a:gd name="T23" fmla="*/ 1751 h 167"/>
                <a:gd name="T24" fmla="*/ 1540 w 174"/>
                <a:gd name="T25" fmla="*/ 1595 h 167"/>
                <a:gd name="T26" fmla="*/ 1447 w 174"/>
                <a:gd name="T27" fmla="*/ 1324 h 167"/>
                <a:gd name="T28" fmla="*/ 1347 w 174"/>
                <a:gd name="T29" fmla="*/ 582 h 167"/>
                <a:gd name="T30" fmla="*/ 1263 w 174"/>
                <a:gd name="T31" fmla="*/ 0 h 167"/>
                <a:gd name="T32" fmla="*/ 1254 w 174"/>
                <a:gd name="T33" fmla="*/ 0 h 167"/>
                <a:gd name="T34" fmla="*/ 1246 w 174"/>
                <a:gd name="T35" fmla="*/ 9 h 167"/>
                <a:gd name="T36" fmla="*/ 1330 w 174"/>
                <a:gd name="T37" fmla="*/ 598 h 167"/>
                <a:gd name="T38" fmla="*/ 1431 w 174"/>
                <a:gd name="T39" fmla="*/ 1324 h 167"/>
                <a:gd name="T40" fmla="*/ 1523 w 174"/>
                <a:gd name="T41" fmla="*/ 1606 h 167"/>
                <a:gd name="T42" fmla="*/ 1588 w 174"/>
                <a:gd name="T43" fmla="*/ 1751 h 167"/>
                <a:gd name="T44" fmla="*/ 1596 w 174"/>
                <a:gd name="T45" fmla="*/ 1751 h 167"/>
                <a:gd name="T46" fmla="*/ 1596 w 174"/>
                <a:gd name="T47" fmla="*/ 1740 h 167"/>
                <a:gd name="T48" fmla="*/ 1412 w 174"/>
                <a:gd name="T49" fmla="*/ 1857 h 167"/>
                <a:gd name="T50" fmla="*/ 1422 w 174"/>
                <a:gd name="T51" fmla="*/ 1866 h 167"/>
                <a:gd name="T52" fmla="*/ 1431 w 174"/>
                <a:gd name="T53" fmla="*/ 1857 h 167"/>
                <a:gd name="T54" fmla="*/ 1422 w 174"/>
                <a:gd name="T55" fmla="*/ 1841 h 167"/>
                <a:gd name="T56" fmla="*/ 1412 w 174"/>
                <a:gd name="T57" fmla="*/ 1857 h 167"/>
                <a:gd name="T58" fmla="*/ 1422 w 174"/>
                <a:gd name="T59" fmla="*/ 1857 h 167"/>
                <a:gd name="T60" fmla="*/ 1219 w 174"/>
                <a:gd name="T61" fmla="*/ 1404 h 167"/>
                <a:gd name="T62" fmla="*/ 814 w 174"/>
                <a:gd name="T63" fmla="*/ 1133 h 167"/>
                <a:gd name="T64" fmla="*/ 774 w 174"/>
                <a:gd name="T65" fmla="*/ 1133 h 167"/>
                <a:gd name="T66" fmla="*/ 774 w 174"/>
                <a:gd name="T67" fmla="*/ 1133 h 167"/>
                <a:gd name="T68" fmla="*/ 0 w 174"/>
                <a:gd name="T69" fmla="*/ 1810 h 167"/>
                <a:gd name="T70" fmla="*/ 8 w 174"/>
                <a:gd name="T71" fmla="*/ 1821 h 167"/>
                <a:gd name="T72" fmla="*/ 17 w 174"/>
                <a:gd name="T73" fmla="*/ 1821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4" h="167">
                  <a:moveTo>
                    <a:pt x="2" y="162"/>
                  </a:moveTo>
                  <a:cubicBezTo>
                    <a:pt x="17" y="130"/>
                    <a:pt x="49" y="108"/>
                    <a:pt x="84" y="103"/>
                  </a:cubicBezTo>
                  <a:cubicBezTo>
                    <a:pt x="84" y="102"/>
                    <a:pt x="84" y="102"/>
                    <a:pt x="84" y="102"/>
                  </a:cubicBezTo>
                  <a:cubicBezTo>
                    <a:pt x="84" y="103"/>
                    <a:pt x="84" y="103"/>
                    <a:pt x="84" y="103"/>
                  </a:cubicBezTo>
                  <a:cubicBezTo>
                    <a:pt x="85" y="103"/>
                    <a:pt x="86" y="103"/>
                    <a:pt x="88" y="103"/>
                  </a:cubicBezTo>
                  <a:cubicBezTo>
                    <a:pt x="104" y="103"/>
                    <a:pt x="119" y="113"/>
                    <a:pt x="130" y="126"/>
                  </a:cubicBezTo>
                  <a:cubicBezTo>
                    <a:pt x="142" y="139"/>
                    <a:pt x="150" y="155"/>
                    <a:pt x="152" y="165"/>
                  </a:cubicBezTo>
                  <a:cubicBezTo>
                    <a:pt x="153" y="166"/>
                    <a:pt x="153" y="166"/>
                    <a:pt x="153" y="166"/>
                  </a:cubicBezTo>
                  <a:cubicBezTo>
                    <a:pt x="153" y="166"/>
                    <a:pt x="153" y="166"/>
                    <a:pt x="153" y="166"/>
                  </a:cubicBezTo>
                  <a:cubicBezTo>
                    <a:pt x="153" y="167"/>
                    <a:pt x="154" y="167"/>
                    <a:pt x="154" y="167"/>
                  </a:cubicBezTo>
                  <a:cubicBezTo>
                    <a:pt x="160" y="163"/>
                    <a:pt x="166" y="160"/>
                    <a:pt x="173" y="157"/>
                  </a:cubicBezTo>
                  <a:cubicBezTo>
                    <a:pt x="174" y="157"/>
                    <a:pt x="174" y="156"/>
                    <a:pt x="174" y="156"/>
                  </a:cubicBezTo>
                  <a:cubicBezTo>
                    <a:pt x="173" y="152"/>
                    <a:pt x="170" y="148"/>
                    <a:pt x="167" y="142"/>
                  </a:cubicBezTo>
                  <a:cubicBezTo>
                    <a:pt x="163" y="136"/>
                    <a:pt x="160" y="128"/>
                    <a:pt x="157" y="118"/>
                  </a:cubicBezTo>
                  <a:cubicBezTo>
                    <a:pt x="153" y="99"/>
                    <a:pt x="149" y="75"/>
                    <a:pt x="146" y="52"/>
                  </a:cubicBezTo>
                  <a:cubicBezTo>
                    <a:pt x="143" y="30"/>
                    <a:pt x="140" y="10"/>
                    <a:pt x="137" y="0"/>
                  </a:cubicBezTo>
                  <a:cubicBezTo>
                    <a:pt x="137" y="0"/>
                    <a:pt x="136" y="0"/>
                    <a:pt x="136" y="0"/>
                  </a:cubicBezTo>
                  <a:cubicBezTo>
                    <a:pt x="135" y="0"/>
                    <a:pt x="135" y="0"/>
                    <a:pt x="135" y="1"/>
                  </a:cubicBezTo>
                  <a:cubicBezTo>
                    <a:pt x="138" y="10"/>
                    <a:pt x="141" y="30"/>
                    <a:pt x="144" y="53"/>
                  </a:cubicBezTo>
                  <a:cubicBezTo>
                    <a:pt x="147" y="75"/>
                    <a:pt x="151" y="99"/>
                    <a:pt x="155" y="118"/>
                  </a:cubicBezTo>
                  <a:cubicBezTo>
                    <a:pt x="158" y="128"/>
                    <a:pt x="162" y="137"/>
                    <a:pt x="165" y="143"/>
                  </a:cubicBezTo>
                  <a:cubicBezTo>
                    <a:pt x="168" y="149"/>
                    <a:pt x="171" y="154"/>
                    <a:pt x="172" y="156"/>
                  </a:cubicBezTo>
                  <a:cubicBezTo>
                    <a:pt x="173" y="156"/>
                    <a:pt x="173" y="156"/>
                    <a:pt x="173" y="156"/>
                  </a:cubicBezTo>
                  <a:cubicBezTo>
                    <a:pt x="173" y="155"/>
                    <a:pt x="173" y="155"/>
                    <a:pt x="173" y="155"/>
                  </a:cubicBezTo>
                  <a:cubicBezTo>
                    <a:pt x="166" y="158"/>
                    <a:pt x="159" y="161"/>
                    <a:pt x="153" y="165"/>
                  </a:cubicBezTo>
                  <a:cubicBezTo>
                    <a:pt x="154" y="166"/>
                    <a:pt x="154" y="166"/>
                    <a:pt x="154" y="166"/>
                  </a:cubicBezTo>
                  <a:cubicBezTo>
                    <a:pt x="155" y="165"/>
                    <a:pt x="155" y="165"/>
                    <a:pt x="155" y="165"/>
                  </a:cubicBezTo>
                  <a:cubicBezTo>
                    <a:pt x="154" y="164"/>
                    <a:pt x="154" y="164"/>
                    <a:pt x="154" y="164"/>
                  </a:cubicBezTo>
                  <a:cubicBezTo>
                    <a:pt x="153" y="165"/>
                    <a:pt x="153" y="165"/>
                    <a:pt x="153" y="165"/>
                  </a:cubicBezTo>
                  <a:cubicBezTo>
                    <a:pt x="154" y="165"/>
                    <a:pt x="154" y="165"/>
                    <a:pt x="154" y="165"/>
                  </a:cubicBezTo>
                  <a:cubicBezTo>
                    <a:pt x="152" y="154"/>
                    <a:pt x="144" y="138"/>
                    <a:pt x="132" y="125"/>
                  </a:cubicBezTo>
                  <a:cubicBezTo>
                    <a:pt x="120" y="112"/>
                    <a:pt x="105" y="101"/>
                    <a:pt x="88" y="101"/>
                  </a:cubicBezTo>
                  <a:cubicBezTo>
                    <a:pt x="86" y="101"/>
                    <a:pt x="85" y="101"/>
                    <a:pt x="84" y="101"/>
                  </a:cubicBezTo>
                  <a:cubicBezTo>
                    <a:pt x="84" y="101"/>
                    <a:pt x="84" y="101"/>
                    <a:pt x="84" y="101"/>
                  </a:cubicBezTo>
                  <a:cubicBezTo>
                    <a:pt x="48" y="106"/>
                    <a:pt x="16" y="129"/>
                    <a:pt x="0" y="161"/>
                  </a:cubicBezTo>
                  <a:cubicBezTo>
                    <a:pt x="0" y="162"/>
                    <a:pt x="0" y="162"/>
                    <a:pt x="1" y="162"/>
                  </a:cubicBezTo>
                  <a:cubicBezTo>
                    <a:pt x="1" y="163"/>
                    <a:pt x="2" y="162"/>
                    <a:pt x="2"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 name="Freeform 669">
              <a:extLst>
                <a:ext uri="{FF2B5EF4-FFF2-40B4-BE49-F238E27FC236}">
                  <a16:creationId xmlns:a16="http://schemas.microsoft.com/office/drawing/2014/main" id="{0170FA39-B039-3E50-5DB9-87195C857E6A}"/>
                </a:ext>
              </a:extLst>
            </p:cNvPr>
            <p:cNvSpPr>
              <a:spLocks/>
            </p:cNvSpPr>
            <p:nvPr/>
          </p:nvSpPr>
          <p:spPr bwMode="auto">
            <a:xfrm>
              <a:off x="3544" y="1384"/>
              <a:ext cx="172" cy="150"/>
            </a:xfrm>
            <a:custGeom>
              <a:avLst/>
              <a:gdLst>
                <a:gd name="T0" fmla="*/ 722 w 82"/>
                <a:gd name="T1" fmla="*/ 9 h 67"/>
                <a:gd name="T2" fmla="*/ 738 w 82"/>
                <a:gd name="T3" fmla="*/ 146 h 67"/>
                <a:gd name="T4" fmla="*/ 749 w 82"/>
                <a:gd name="T5" fmla="*/ 146 h 67"/>
                <a:gd name="T6" fmla="*/ 738 w 82"/>
                <a:gd name="T7" fmla="*/ 146 h 67"/>
                <a:gd name="T8" fmla="*/ 730 w 82"/>
                <a:gd name="T9" fmla="*/ 170 h 67"/>
                <a:gd name="T10" fmla="*/ 722 w 82"/>
                <a:gd name="T11" fmla="*/ 181 h 67"/>
                <a:gd name="T12" fmla="*/ 8 w 82"/>
                <a:gd name="T13" fmla="*/ 732 h 67"/>
                <a:gd name="T14" fmla="*/ 8 w 82"/>
                <a:gd name="T15" fmla="*/ 741 h 67"/>
                <a:gd name="T16" fmla="*/ 17 w 82"/>
                <a:gd name="T17" fmla="*/ 741 h 67"/>
                <a:gd name="T18" fmla="*/ 722 w 82"/>
                <a:gd name="T19" fmla="*/ 201 h 67"/>
                <a:gd name="T20" fmla="*/ 738 w 82"/>
                <a:gd name="T21" fmla="*/ 190 h 67"/>
                <a:gd name="T22" fmla="*/ 757 w 82"/>
                <a:gd name="T23" fmla="*/ 146 h 67"/>
                <a:gd name="T24" fmla="*/ 757 w 82"/>
                <a:gd name="T25" fmla="*/ 146 h 67"/>
                <a:gd name="T26" fmla="*/ 738 w 82"/>
                <a:gd name="T27" fmla="*/ 9 h 67"/>
                <a:gd name="T28" fmla="*/ 730 w 82"/>
                <a:gd name="T29" fmla="*/ 0 h 67"/>
                <a:gd name="T30" fmla="*/ 722 w 82"/>
                <a:gd name="T31" fmla="*/ 9 h 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67">
                  <a:moveTo>
                    <a:pt x="78" y="1"/>
                  </a:moveTo>
                  <a:cubicBezTo>
                    <a:pt x="79" y="5"/>
                    <a:pt x="80" y="9"/>
                    <a:pt x="80" y="13"/>
                  </a:cubicBezTo>
                  <a:cubicBezTo>
                    <a:pt x="81" y="13"/>
                    <a:pt x="81" y="13"/>
                    <a:pt x="81" y="13"/>
                  </a:cubicBezTo>
                  <a:cubicBezTo>
                    <a:pt x="80" y="13"/>
                    <a:pt x="80" y="13"/>
                    <a:pt x="80" y="13"/>
                  </a:cubicBezTo>
                  <a:cubicBezTo>
                    <a:pt x="80" y="14"/>
                    <a:pt x="80" y="15"/>
                    <a:pt x="79" y="15"/>
                  </a:cubicBezTo>
                  <a:cubicBezTo>
                    <a:pt x="79" y="16"/>
                    <a:pt x="78" y="16"/>
                    <a:pt x="78" y="16"/>
                  </a:cubicBezTo>
                  <a:cubicBezTo>
                    <a:pt x="47" y="20"/>
                    <a:pt x="22" y="35"/>
                    <a:pt x="1" y="65"/>
                  </a:cubicBezTo>
                  <a:cubicBezTo>
                    <a:pt x="0" y="65"/>
                    <a:pt x="0" y="66"/>
                    <a:pt x="1" y="66"/>
                  </a:cubicBezTo>
                  <a:cubicBezTo>
                    <a:pt x="1" y="67"/>
                    <a:pt x="2" y="67"/>
                    <a:pt x="2" y="66"/>
                  </a:cubicBezTo>
                  <a:cubicBezTo>
                    <a:pt x="24" y="37"/>
                    <a:pt x="48" y="22"/>
                    <a:pt x="78" y="18"/>
                  </a:cubicBezTo>
                  <a:cubicBezTo>
                    <a:pt x="78" y="18"/>
                    <a:pt x="79" y="18"/>
                    <a:pt x="80" y="17"/>
                  </a:cubicBezTo>
                  <a:cubicBezTo>
                    <a:pt x="81" y="16"/>
                    <a:pt x="82" y="15"/>
                    <a:pt x="82" y="13"/>
                  </a:cubicBezTo>
                  <a:cubicBezTo>
                    <a:pt x="82" y="13"/>
                    <a:pt x="82" y="13"/>
                    <a:pt x="82" y="13"/>
                  </a:cubicBezTo>
                  <a:cubicBezTo>
                    <a:pt x="82" y="9"/>
                    <a:pt x="81" y="4"/>
                    <a:pt x="80" y="1"/>
                  </a:cubicBezTo>
                  <a:cubicBezTo>
                    <a:pt x="80" y="0"/>
                    <a:pt x="80" y="0"/>
                    <a:pt x="79" y="0"/>
                  </a:cubicBezTo>
                  <a:cubicBezTo>
                    <a:pt x="78" y="0"/>
                    <a:pt x="78" y="1"/>
                    <a:pt x="78"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 name="Freeform 670">
              <a:extLst>
                <a:ext uri="{FF2B5EF4-FFF2-40B4-BE49-F238E27FC236}">
                  <a16:creationId xmlns:a16="http://schemas.microsoft.com/office/drawing/2014/main" id="{78808B48-E785-891F-71EB-2987345A43E8}"/>
                </a:ext>
              </a:extLst>
            </p:cNvPr>
            <p:cNvSpPr>
              <a:spLocks/>
            </p:cNvSpPr>
            <p:nvPr/>
          </p:nvSpPr>
          <p:spPr bwMode="auto">
            <a:xfrm>
              <a:off x="3733" y="1382"/>
              <a:ext cx="35" cy="43"/>
            </a:xfrm>
            <a:custGeom>
              <a:avLst/>
              <a:gdLst>
                <a:gd name="T0" fmla="*/ 0 w 17"/>
                <a:gd name="T1" fmla="*/ 36 h 19"/>
                <a:gd name="T2" fmla="*/ 0 w 17"/>
                <a:gd name="T3" fmla="*/ 45 h 19"/>
                <a:gd name="T4" fmla="*/ 8 w 17"/>
                <a:gd name="T5" fmla="*/ 138 h 19"/>
                <a:gd name="T6" fmla="*/ 16 w 17"/>
                <a:gd name="T7" fmla="*/ 138 h 19"/>
                <a:gd name="T8" fmla="*/ 8 w 17"/>
                <a:gd name="T9" fmla="*/ 138 h 19"/>
                <a:gd name="T10" fmla="*/ 25 w 17"/>
                <a:gd name="T11" fmla="*/ 195 h 19"/>
                <a:gd name="T12" fmla="*/ 51 w 17"/>
                <a:gd name="T13" fmla="*/ 210 h 19"/>
                <a:gd name="T14" fmla="*/ 105 w 17"/>
                <a:gd name="T15" fmla="*/ 220 h 19"/>
                <a:gd name="T16" fmla="*/ 105 w 17"/>
                <a:gd name="T17" fmla="*/ 220 h 19"/>
                <a:gd name="T18" fmla="*/ 115 w 17"/>
                <a:gd name="T19" fmla="*/ 220 h 19"/>
                <a:gd name="T20" fmla="*/ 140 w 17"/>
                <a:gd name="T21" fmla="*/ 195 h 19"/>
                <a:gd name="T22" fmla="*/ 148 w 17"/>
                <a:gd name="T23" fmla="*/ 174 h 19"/>
                <a:gd name="T24" fmla="*/ 148 w 17"/>
                <a:gd name="T25" fmla="*/ 163 h 19"/>
                <a:gd name="T26" fmla="*/ 124 w 17"/>
                <a:gd name="T27" fmla="*/ 11 h 19"/>
                <a:gd name="T28" fmla="*/ 105 w 17"/>
                <a:gd name="T29" fmla="*/ 0 h 19"/>
                <a:gd name="T30" fmla="*/ 105 w 17"/>
                <a:gd name="T31" fmla="*/ 11 h 19"/>
                <a:gd name="T32" fmla="*/ 132 w 17"/>
                <a:gd name="T33" fmla="*/ 163 h 19"/>
                <a:gd name="T34" fmla="*/ 132 w 17"/>
                <a:gd name="T35" fmla="*/ 174 h 19"/>
                <a:gd name="T36" fmla="*/ 132 w 17"/>
                <a:gd name="T37" fmla="*/ 183 h 19"/>
                <a:gd name="T38" fmla="*/ 115 w 17"/>
                <a:gd name="T39" fmla="*/ 195 h 19"/>
                <a:gd name="T40" fmla="*/ 105 w 17"/>
                <a:gd name="T41" fmla="*/ 195 h 19"/>
                <a:gd name="T42" fmla="*/ 105 w 17"/>
                <a:gd name="T43" fmla="*/ 210 h 19"/>
                <a:gd name="T44" fmla="*/ 115 w 17"/>
                <a:gd name="T45" fmla="*/ 195 h 19"/>
                <a:gd name="T46" fmla="*/ 60 w 17"/>
                <a:gd name="T47" fmla="*/ 183 h 19"/>
                <a:gd name="T48" fmla="*/ 33 w 17"/>
                <a:gd name="T49" fmla="*/ 183 h 19"/>
                <a:gd name="T50" fmla="*/ 25 w 17"/>
                <a:gd name="T51" fmla="*/ 138 h 19"/>
                <a:gd name="T52" fmla="*/ 25 w 17"/>
                <a:gd name="T53" fmla="*/ 138 h 19"/>
                <a:gd name="T54" fmla="*/ 16 w 17"/>
                <a:gd name="T55" fmla="*/ 45 h 19"/>
                <a:gd name="T56" fmla="*/ 16 w 17"/>
                <a:gd name="T57" fmla="*/ 36 h 19"/>
                <a:gd name="T58" fmla="*/ 8 w 17"/>
                <a:gd name="T59" fmla="*/ 25 h 19"/>
                <a:gd name="T60" fmla="*/ 0 w 17"/>
                <a:gd name="T61" fmla="*/ 36 h 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 h="19">
                  <a:moveTo>
                    <a:pt x="0" y="3"/>
                  </a:moveTo>
                  <a:cubicBezTo>
                    <a:pt x="0" y="4"/>
                    <a:pt x="0" y="4"/>
                    <a:pt x="0" y="4"/>
                  </a:cubicBezTo>
                  <a:cubicBezTo>
                    <a:pt x="0" y="7"/>
                    <a:pt x="0" y="9"/>
                    <a:pt x="1" y="12"/>
                  </a:cubicBezTo>
                  <a:cubicBezTo>
                    <a:pt x="2" y="12"/>
                    <a:pt x="2" y="12"/>
                    <a:pt x="2" y="12"/>
                  </a:cubicBezTo>
                  <a:cubicBezTo>
                    <a:pt x="1" y="12"/>
                    <a:pt x="1" y="12"/>
                    <a:pt x="1" y="12"/>
                  </a:cubicBezTo>
                  <a:cubicBezTo>
                    <a:pt x="1" y="15"/>
                    <a:pt x="2" y="16"/>
                    <a:pt x="3" y="17"/>
                  </a:cubicBezTo>
                  <a:cubicBezTo>
                    <a:pt x="5" y="18"/>
                    <a:pt x="6" y="18"/>
                    <a:pt x="6" y="18"/>
                  </a:cubicBezTo>
                  <a:cubicBezTo>
                    <a:pt x="8" y="18"/>
                    <a:pt x="10" y="19"/>
                    <a:pt x="12" y="19"/>
                  </a:cubicBezTo>
                  <a:cubicBezTo>
                    <a:pt x="12" y="19"/>
                    <a:pt x="12" y="19"/>
                    <a:pt x="12" y="19"/>
                  </a:cubicBezTo>
                  <a:cubicBezTo>
                    <a:pt x="13" y="19"/>
                    <a:pt x="13" y="19"/>
                    <a:pt x="13" y="19"/>
                  </a:cubicBezTo>
                  <a:cubicBezTo>
                    <a:pt x="14" y="19"/>
                    <a:pt x="16" y="18"/>
                    <a:pt x="16" y="17"/>
                  </a:cubicBezTo>
                  <a:cubicBezTo>
                    <a:pt x="17" y="17"/>
                    <a:pt x="17" y="16"/>
                    <a:pt x="17" y="15"/>
                  </a:cubicBezTo>
                  <a:cubicBezTo>
                    <a:pt x="17" y="14"/>
                    <a:pt x="17" y="14"/>
                    <a:pt x="17" y="14"/>
                  </a:cubicBezTo>
                  <a:cubicBezTo>
                    <a:pt x="16" y="9"/>
                    <a:pt x="15" y="5"/>
                    <a:pt x="14" y="1"/>
                  </a:cubicBezTo>
                  <a:cubicBezTo>
                    <a:pt x="14" y="0"/>
                    <a:pt x="13" y="0"/>
                    <a:pt x="12" y="0"/>
                  </a:cubicBezTo>
                  <a:cubicBezTo>
                    <a:pt x="12" y="0"/>
                    <a:pt x="12" y="1"/>
                    <a:pt x="12" y="1"/>
                  </a:cubicBezTo>
                  <a:cubicBezTo>
                    <a:pt x="13" y="5"/>
                    <a:pt x="14" y="9"/>
                    <a:pt x="15" y="14"/>
                  </a:cubicBezTo>
                  <a:cubicBezTo>
                    <a:pt x="15" y="15"/>
                    <a:pt x="15" y="15"/>
                    <a:pt x="15" y="15"/>
                  </a:cubicBezTo>
                  <a:cubicBezTo>
                    <a:pt x="15" y="15"/>
                    <a:pt x="15" y="16"/>
                    <a:pt x="15" y="16"/>
                  </a:cubicBezTo>
                  <a:cubicBezTo>
                    <a:pt x="14" y="17"/>
                    <a:pt x="14" y="17"/>
                    <a:pt x="13" y="17"/>
                  </a:cubicBezTo>
                  <a:cubicBezTo>
                    <a:pt x="12" y="17"/>
                    <a:pt x="12" y="17"/>
                    <a:pt x="12" y="17"/>
                  </a:cubicBezTo>
                  <a:cubicBezTo>
                    <a:pt x="12" y="18"/>
                    <a:pt x="12" y="18"/>
                    <a:pt x="12" y="18"/>
                  </a:cubicBezTo>
                  <a:cubicBezTo>
                    <a:pt x="13" y="17"/>
                    <a:pt x="13" y="17"/>
                    <a:pt x="13" y="17"/>
                  </a:cubicBezTo>
                  <a:cubicBezTo>
                    <a:pt x="11" y="17"/>
                    <a:pt x="9" y="16"/>
                    <a:pt x="7" y="16"/>
                  </a:cubicBezTo>
                  <a:cubicBezTo>
                    <a:pt x="6" y="16"/>
                    <a:pt x="5" y="16"/>
                    <a:pt x="4" y="16"/>
                  </a:cubicBezTo>
                  <a:cubicBezTo>
                    <a:pt x="4" y="15"/>
                    <a:pt x="3" y="14"/>
                    <a:pt x="3" y="12"/>
                  </a:cubicBezTo>
                  <a:cubicBezTo>
                    <a:pt x="3" y="12"/>
                    <a:pt x="3" y="12"/>
                    <a:pt x="3" y="12"/>
                  </a:cubicBezTo>
                  <a:cubicBezTo>
                    <a:pt x="2" y="9"/>
                    <a:pt x="2" y="6"/>
                    <a:pt x="2" y="4"/>
                  </a:cubicBezTo>
                  <a:cubicBezTo>
                    <a:pt x="2" y="4"/>
                    <a:pt x="2" y="4"/>
                    <a:pt x="2" y="3"/>
                  </a:cubicBezTo>
                  <a:cubicBezTo>
                    <a:pt x="2" y="3"/>
                    <a:pt x="1" y="2"/>
                    <a:pt x="1" y="2"/>
                  </a:cubicBezTo>
                  <a:cubicBezTo>
                    <a:pt x="0" y="2"/>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 name="Freeform 671">
              <a:extLst>
                <a:ext uri="{FF2B5EF4-FFF2-40B4-BE49-F238E27FC236}">
                  <a16:creationId xmlns:a16="http://schemas.microsoft.com/office/drawing/2014/main" id="{85C0EC50-DB09-A709-83DB-E17677ED8321}"/>
                </a:ext>
              </a:extLst>
            </p:cNvPr>
            <p:cNvSpPr>
              <a:spLocks/>
            </p:cNvSpPr>
            <p:nvPr/>
          </p:nvSpPr>
          <p:spPr bwMode="auto">
            <a:xfrm>
              <a:off x="3779" y="1243"/>
              <a:ext cx="61" cy="217"/>
            </a:xfrm>
            <a:custGeom>
              <a:avLst/>
              <a:gdLst>
                <a:gd name="T0" fmla="*/ 93 w 29"/>
                <a:gd name="T1" fmla="*/ 9 h 97"/>
                <a:gd name="T2" fmla="*/ 252 w 29"/>
                <a:gd name="T3" fmla="*/ 1031 h 97"/>
                <a:gd name="T4" fmla="*/ 252 w 29"/>
                <a:gd name="T5" fmla="*/ 1040 h 97"/>
                <a:gd name="T6" fmla="*/ 252 w 29"/>
                <a:gd name="T7" fmla="*/ 1067 h 97"/>
                <a:gd name="T8" fmla="*/ 244 w 29"/>
                <a:gd name="T9" fmla="*/ 1067 h 97"/>
                <a:gd name="T10" fmla="*/ 221 w 29"/>
                <a:gd name="T11" fmla="*/ 1051 h 97"/>
                <a:gd name="T12" fmla="*/ 221 w 29"/>
                <a:gd name="T13" fmla="*/ 1067 h 97"/>
                <a:gd name="T14" fmla="*/ 233 w 29"/>
                <a:gd name="T15" fmla="*/ 1067 h 97"/>
                <a:gd name="T16" fmla="*/ 111 w 29"/>
                <a:gd name="T17" fmla="*/ 975 h 97"/>
                <a:gd name="T18" fmla="*/ 93 w 29"/>
                <a:gd name="T19" fmla="*/ 951 h 97"/>
                <a:gd name="T20" fmla="*/ 76 w 29"/>
                <a:gd name="T21" fmla="*/ 906 h 97"/>
                <a:gd name="T22" fmla="*/ 48 w 29"/>
                <a:gd name="T23" fmla="*/ 796 h 97"/>
                <a:gd name="T24" fmla="*/ 17 w 29"/>
                <a:gd name="T25" fmla="*/ 705 h 97"/>
                <a:gd name="T26" fmla="*/ 8 w 29"/>
                <a:gd name="T27" fmla="*/ 696 h 97"/>
                <a:gd name="T28" fmla="*/ 8 w 29"/>
                <a:gd name="T29" fmla="*/ 716 h 97"/>
                <a:gd name="T30" fmla="*/ 27 w 29"/>
                <a:gd name="T31" fmla="*/ 796 h 97"/>
                <a:gd name="T32" fmla="*/ 57 w 29"/>
                <a:gd name="T33" fmla="*/ 915 h 97"/>
                <a:gd name="T34" fmla="*/ 76 w 29"/>
                <a:gd name="T35" fmla="*/ 962 h 97"/>
                <a:gd name="T36" fmla="*/ 101 w 29"/>
                <a:gd name="T37" fmla="*/ 996 h 97"/>
                <a:gd name="T38" fmla="*/ 212 w 29"/>
                <a:gd name="T39" fmla="*/ 1076 h 97"/>
                <a:gd name="T40" fmla="*/ 212 w 29"/>
                <a:gd name="T41" fmla="*/ 1076 h 97"/>
                <a:gd name="T42" fmla="*/ 244 w 29"/>
                <a:gd name="T43" fmla="*/ 1085 h 97"/>
                <a:gd name="T44" fmla="*/ 269 w 29"/>
                <a:gd name="T45" fmla="*/ 1076 h 97"/>
                <a:gd name="T46" fmla="*/ 269 w 29"/>
                <a:gd name="T47" fmla="*/ 1040 h 97"/>
                <a:gd name="T48" fmla="*/ 269 w 29"/>
                <a:gd name="T49" fmla="*/ 1031 h 97"/>
                <a:gd name="T50" fmla="*/ 111 w 29"/>
                <a:gd name="T51" fmla="*/ 9 h 97"/>
                <a:gd name="T52" fmla="*/ 93 w 29"/>
                <a:gd name="T53" fmla="*/ 0 h 97"/>
                <a:gd name="T54" fmla="*/ 93 w 29"/>
                <a:gd name="T55" fmla="*/ 9 h 9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97">
                  <a:moveTo>
                    <a:pt x="10" y="1"/>
                  </a:moveTo>
                  <a:cubicBezTo>
                    <a:pt x="16" y="24"/>
                    <a:pt x="25" y="72"/>
                    <a:pt x="27" y="92"/>
                  </a:cubicBezTo>
                  <a:cubicBezTo>
                    <a:pt x="27" y="93"/>
                    <a:pt x="27" y="93"/>
                    <a:pt x="27" y="93"/>
                  </a:cubicBezTo>
                  <a:cubicBezTo>
                    <a:pt x="27" y="94"/>
                    <a:pt x="27" y="94"/>
                    <a:pt x="27" y="95"/>
                  </a:cubicBezTo>
                  <a:cubicBezTo>
                    <a:pt x="27" y="95"/>
                    <a:pt x="27" y="95"/>
                    <a:pt x="26" y="95"/>
                  </a:cubicBezTo>
                  <a:cubicBezTo>
                    <a:pt x="26" y="95"/>
                    <a:pt x="25" y="95"/>
                    <a:pt x="24" y="94"/>
                  </a:cubicBezTo>
                  <a:cubicBezTo>
                    <a:pt x="24" y="95"/>
                    <a:pt x="24" y="95"/>
                    <a:pt x="24" y="95"/>
                  </a:cubicBezTo>
                  <a:cubicBezTo>
                    <a:pt x="25" y="95"/>
                    <a:pt x="25" y="95"/>
                    <a:pt x="25" y="95"/>
                  </a:cubicBezTo>
                  <a:cubicBezTo>
                    <a:pt x="21" y="92"/>
                    <a:pt x="17" y="89"/>
                    <a:pt x="12" y="87"/>
                  </a:cubicBezTo>
                  <a:cubicBezTo>
                    <a:pt x="12" y="87"/>
                    <a:pt x="11" y="86"/>
                    <a:pt x="10" y="85"/>
                  </a:cubicBezTo>
                  <a:cubicBezTo>
                    <a:pt x="9" y="84"/>
                    <a:pt x="8" y="82"/>
                    <a:pt x="8" y="81"/>
                  </a:cubicBezTo>
                  <a:cubicBezTo>
                    <a:pt x="6" y="78"/>
                    <a:pt x="5" y="74"/>
                    <a:pt x="5" y="71"/>
                  </a:cubicBezTo>
                  <a:cubicBezTo>
                    <a:pt x="4" y="67"/>
                    <a:pt x="3" y="64"/>
                    <a:pt x="2" y="63"/>
                  </a:cubicBezTo>
                  <a:cubicBezTo>
                    <a:pt x="2" y="62"/>
                    <a:pt x="2" y="62"/>
                    <a:pt x="1" y="62"/>
                  </a:cubicBezTo>
                  <a:cubicBezTo>
                    <a:pt x="1" y="62"/>
                    <a:pt x="0" y="63"/>
                    <a:pt x="1" y="64"/>
                  </a:cubicBezTo>
                  <a:cubicBezTo>
                    <a:pt x="1" y="65"/>
                    <a:pt x="2" y="68"/>
                    <a:pt x="3" y="71"/>
                  </a:cubicBezTo>
                  <a:cubicBezTo>
                    <a:pt x="3" y="74"/>
                    <a:pt x="4" y="78"/>
                    <a:pt x="6" y="82"/>
                  </a:cubicBezTo>
                  <a:cubicBezTo>
                    <a:pt x="6" y="84"/>
                    <a:pt x="7" y="85"/>
                    <a:pt x="8" y="86"/>
                  </a:cubicBezTo>
                  <a:cubicBezTo>
                    <a:pt x="9" y="87"/>
                    <a:pt x="10" y="88"/>
                    <a:pt x="11" y="89"/>
                  </a:cubicBezTo>
                  <a:cubicBezTo>
                    <a:pt x="16" y="91"/>
                    <a:pt x="20" y="94"/>
                    <a:pt x="23" y="96"/>
                  </a:cubicBezTo>
                  <a:cubicBezTo>
                    <a:pt x="23" y="96"/>
                    <a:pt x="23" y="96"/>
                    <a:pt x="23" y="96"/>
                  </a:cubicBezTo>
                  <a:cubicBezTo>
                    <a:pt x="24" y="97"/>
                    <a:pt x="25" y="97"/>
                    <a:pt x="26" y="97"/>
                  </a:cubicBezTo>
                  <a:cubicBezTo>
                    <a:pt x="27" y="97"/>
                    <a:pt x="28" y="96"/>
                    <a:pt x="29" y="96"/>
                  </a:cubicBezTo>
                  <a:cubicBezTo>
                    <a:pt x="29" y="95"/>
                    <a:pt x="29" y="94"/>
                    <a:pt x="29" y="93"/>
                  </a:cubicBezTo>
                  <a:cubicBezTo>
                    <a:pt x="29" y="92"/>
                    <a:pt x="29" y="92"/>
                    <a:pt x="29" y="92"/>
                  </a:cubicBezTo>
                  <a:cubicBezTo>
                    <a:pt x="27" y="71"/>
                    <a:pt x="18" y="24"/>
                    <a:pt x="12" y="1"/>
                  </a:cubicBezTo>
                  <a:cubicBezTo>
                    <a:pt x="12" y="0"/>
                    <a:pt x="11" y="0"/>
                    <a:pt x="10" y="0"/>
                  </a:cubicBezTo>
                  <a:cubicBezTo>
                    <a:pt x="10" y="0"/>
                    <a:pt x="10" y="1"/>
                    <a:pt x="1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 name="Freeform 672">
              <a:extLst>
                <a:ext uri="{FF2B5EF4-FFF2-40B4-BE49-F238E27FC236}">
                  <a16:creationId xmlns:a16="http://schemas.microsoft.com/office/drawing/2014/main" id="{E9DF3961-DEB3-CCEF-E7CC-02489A0E7E1A}"/>
                </a:ext>
              </a:extLst>
            </p:cNvPr>
            <p:cNvSpPr>
              <a:spLocks/>
            </p:cNvSpPr>
            <p:nvPr/>
          </p:nvSpPr>
          <p:spPr bwMode="auto">
            <a:xfrm>
              <a:off x="3951" y="1248"/>
              <a:ext cx="88" cy="320"/>
            </a:xfrm>
            <a:custGeom>
              <a:avLst/>
              <a:gdLst>
                <a:gd name="T0" fmla="*/ 228 w 42"/>
                <a:gd name="T1" fmla="*/ 9 h 143"/>
                <a:gd name="T2" fmla="*/ 109 w 42"/>
                <a:gd name="T3" fmla="*/ 817 h 143"/>
                <a:gd name="T4" fmla="*/ 0 w 42"/>
                <a:gd name="T5" fmla="*/ 1593 h 143"/>
                <a:gd name="T6" fmla="*/ 0 w 42"/>
                <a:gd name="T7" fmla="*/ 1602 h 143"/>
                <a:gd name="T8" fmla="*/ 8 w 42"/>
                <a:gd name="T9" fmla="*/ 1602 h 143"/>
                <a:gd name="T10" fmla="*/ 176 w 42"/>
                <a:gd name="T11" fmla="*/ 1557 h 143"/>
                <a:gd name="T12" fmla="*/ 184 w 42"/>
                <a:gd name="T13" fmla="*/ 1546 h 143"/>
                <a:gd name="T14" fmla="*/ 293 w 42"/>
                <a:gd name="T15" fmla="*/ 752 h 143"/>
                <a:gd name="T16" fmla="*/ 352 w 42"/>
                <a:gd name="T17" fmla="*/ 324 h 143"/>
                <a:gd name="T18" fmla="*/ 386 w 42"/>
                <a:gd name="T19" fmla="*/ 81 h 143"/>
                <a:gd name="T20" fmla="*/ 386 w 42"/>
                <a:gd name="T21" fmla="*/ 65 h 143"/>
                <a:gd name="T22" fmla="*/ 369 w 42"/>
                <a:gd name="T23" fmla="*/ 81 h 143"/>
                <a:gd name="T24" fmla="*/ 329 w 42"/>
                <a:gd name="T25" fmla="*/ 316 h 143"/>
                <a:gd name="T26" fmla="*/ 168 w 42"/>
                <a:gd name="T27" fmla="*/ 1546 h 143"/>
                <a:gd name="T28" fmla="*/ 176 w 42"/>
                <a:gd name="T29" fmla="*/ 1546 h 143"/>
                <a:gd name="T30" fmla="*/ 176 w 42"/>
                <a:gd name="T31" fmla="*/ 1537 h 143"/>
                <a:gd name="T32" fmla="*/ 8 w 42"/>
                <a:gd name="T33" fmla="*/ 1582 h 143"/>
                <a:gd name="T34" fmla="*/ 8 w 42"/>
                <a:gd name="T35" fmla="*/ 1593 h 143"/>
                <a:gd name="T36" fmla="*/ 17 w 42"/>
                <a:gd name="T37" fmla="*/ 1593 h 143"/>
                <a:gd name="T38" fmla="*/ 128 w 42"/>
                <a:gd name="T39" fmla="*/ 817 h 143"/>
                <a:gd name="T40" fmla="*/ 249 w 42"/>
                <a:gd name="T41" fmla="*/ 20 h 143"/>
                <a:gd name="T42" fmla="*/ 249 w 42"/>
                <a:gd name="T43" fmla="*/ 0 h 143"/>
                <a:gd name="T44" fmla="*/ 228 w 42"/>
                <a:gd name="T45" fmla="*/ 9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2" h="143">
                  <a:moveTo>
                    <a:pt x="25" y="1"/>
                  </a:moveTo>
                  <a:cubicBezTo>
                    <a:pt x="22" y="14"/>
                    <a:pt x="17" y="44"/>
                    <a:pt x="12" y="73"/>
                  </a:cubicBezTo>
                  <a:cubicBezTo>
                    <a:pt x="7" y="102"/>
                    <a:pt x="3" y="131"/>
                    <a:pt x="0" y="142"/>
                  </a:cubicBezTo>
                  <a:cubicBezTo>
                    <a:pt x="0" y="143"/>
                    <a:pt x="0" y="143"/>
                    <a:pt x="0" y="143"/>
                  </a:cubicBezTo>
                  <a:cubicBezTo>
                    <a:pt x="1" y="143"/>
                    <a:pt x="1" y="143"/>
                    <a:pt x="1" y="143"/>
                  </a:cubicBezTo>
                  <a:cubicBezTo>
                    <a:pt x="8" y="141"/>
                    <a:pt x="14" y="140"/>
                    <a:pt x="19" y="139"/>
                  </a:cubicBezTo>
                  <a:cubicBezTo>
                    <a:pt x="20" y="139"/>
                    <a:pt x="20" y="138"/>
                    <a:pt x="20" y="138"/>
                  </a:cubicBezTo>
                  <a:cubicBezTo>
                    <a:pt x="23" y="125"/>
                    <a:pt x="28" y="95"/>
                    <a:pt x="32" y="67"/>
                  </a:cubicBezTo>
                  <a:cubicBezTo>
                    <a:pt x="34" y="53"/>
                    <a:pt x="36" y="40"/>
                    <a:pt x="38" y="29"/>
                  </a:cubicBezTo>
                  <a:cubicBezTo>
                    <a:pt x="40" y="18"/>
                    <a:pt x="41" y="10"/>
                    <a:pt x="42" y="7"/>
                  </a:cubicBezTo>
                  <a:cubicBezTo>
                    <a:pt x="42" y="7"/>
                    <a:pt x="42" y="6"/>
                    <a:pt x="42" y="6"/>
                  </a:cubicBezTo>
                  <a:cubicBezTo>
                    <a:pt x="41" y="6"/>
                    <a:pt x="40" y="6"/>
                    <a:pt x="40" y="7"/>
                  </a:cubicBezTo>
                  <a:cubicBezTo>
                    <a:pt x="39" y="10"/>
                    <a:pt x="38" y="18"/>
                    <a:pt x="36" y="28"/>
                  </a:cubicBezTo>
                  <a:cubicBezTo>
                    <a:pt x="31" y="61"/>
                    <a:pt x="22" y="118"/>
                    <a:pt x="18" y="138"/>
                  </a:cubicBezTo>
                  <a:cubicBezTo>
                    <a:pt x="19" y="138"/>
                    <a:pt x="19" y="138"/>
                    <a:pt x="19" y="138"/>
                  </a:cubicBezTo>
                  <a:cubicBezTo>
                    <a:pt x="19" y="137"/>
                    <a:pt x="19" y="137"/>
                    <a:pt x="19" y="137"/>
                  </a:cubicBezTo>
                  <a:cubicBezTo>
                    <a:pt x="14" y="138"/>
                    <a:pt x="7" y="139"/>
                    <a:pt x="1" y="141"/>
                  </a:cubicBezTo>
                  <a:cubicBezTo>
                    <a:pt x="1" y="142"/>
                    <a:pt x="1" y="142"/>
                    <a:pt x="1" y="142"/>
                  </a:cubicBezTo>
                  <a:cubicBezTo>
                    <a:pt x="2" y="142"/>
                    <a:pt x="2" y="142"/>
                    <a:pt x="2" y="142"/>
                  </a:cubicBezTo>
                  <a:cubicBezTo>
                    <a:pt x="5" y="131"/>
                    <a:pt x="9" y="103"/>
                    <a:pt x="14" y="73"/>
                  </a:cubicBezTo>
                  <a:cubicBezTo>
                    <a:pt x="19" y="44"/>
                    <a:pt x="24" y="15"/>
                    <a:pt x="27" y="2"/>
                  </a:cubicBezTo>
                  <a:cubicBezTo>
                    <a:pt x="28" y="1"/>
                    <a:pt x="27" y="1"/>
                    <a:pt x="27" y="0"/>
                  </a:cubicBezTo>
                  <a:cubicBezTo>
                    <a:pt x="26" y="0"/>
                    <a:pt x="26" y="1"/>
                    <a:pt x="2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 name="Freeform 673">
              <a:extLst>
                <a:ext uri="{FF2B5EF4-FFF2-40B4-BE49-F238E27FC236}">
                  <a16:creationId xmlns:a16="http://schemas.microsoft.com/office/drawing/2014/main" id="{90506370-46ED-D68E-91A9-9482100DEE63}"/>
                </a:ext>
              </a:extLst>
            </p:cNvPr>
            <p:cNvSpPr>
              <a:spLocks/>
            </p:cNvSpPr>
            <p:nvPr/>
          </p:nvSpPr>
          <p:spPr bwMode="auto">
            <a:xfrm>
              <a:off x="3995" y="1382"/>
              <a:ext cx="324" cy="224"/>
            </a:xfrm>
            <a:custGeom>
              <a:avLst/>
              <a:gdLst>
                <a:gd name="T0" fmla="*/ 421 w 154"/>
                <a:gd name="T1" fmla="*/ 0 h 100"/>
                <a:gd name="T2" fmla="*/ 389 w 154"/>
                <a:gd name="T3" fmla="*/ 110 h 100"/>
                <a:gd name="T4" fmla="*/ 364 w 154"/>
                <a:gd name="T5" fmla="*/ 246 h 100"/>
                <a:gd name="T6" fmla="*/ 364 w 154"/>
                <a:gd name="T7" fmla="*/ 246 h 100"/>
                <a:gd name="T8" fmla="*/ 345 w 154"/>
                <a:gd name="T9" fmla="*/ 300 h 100"/>
                <a:gd name="T10" fmla="*/ 328 w 154"/>
                <a:gd name="T11" fmla="*/ 327 h 100"/>
                <a:gd name="T12" fmla="*/ 0 w 154"/>
                <a:gd name="T13" fmla="*/ 862 h 100"/>
                <a:gd name="T14" fmla="*/ 0 w 154"/>
                <a:gd name="T15" fmla="*/ 878 h 100"/>
                <a:gd name="T16" fmla="*/ 8 w 154"/>
                <a:gd name="T17" fmla="*/ 878 h 100"/>
                <a:gd name="T18" fmla="*/ 76 w 154"/>
                <a:gd name="T19" fmla="*/ 862 h 100"/>
                <a:gd name="T20" fmla="*/ 84 w 154"/>
                <a:gd name="T21" fmla="*/ 878 h 100"/>
                <a:gd name="T22" fmla="*/ 120 w 154"/>
                <a:gd name="T23" fmla="*/ 988 h 100"/>
                <a:gd name="T24" fmla="*/ 120 w 154"/>
                <a:gd name="T25" fmla="*/ 999 h 100"/>
                <a:gd name="T26" fmla="*/ 141 w 154"/>
                <a:gd name="T27" fmla="*/ 988 h 100"/>
                <a:gd name="T28" fmla="*/ 353 w 154"/>
                <a:gd name="T29" fmla="*/ 618 h 100"/>
                <a:gd name="T30" fmla="*/ 690 w 154"/>
                <a:gd name="T31" fmla="*/ 426 h 100"/>
                <a:gd name="T32" fmla="*/ 717 w 154"/>
                <a:gd name="T33" fmla="*/ 426 h 100"/>
                <a:gd name="T34" fmla="*/ 1163 w 154"/>
                <a:gd name="T35" fmla="*/ 663 h 100"/>
                <a:gd name="T36" fmla="*/ 1416 w 154"/>
                <a:gd name="T37" fmla="*/ 1124 h 100"/>
                <a:gd name="T38" fmla="*/ 1424 w 154"/>
                <a:gd name="T39" fmla="*/ 1124 h 100"/>
                <a:gd name="T40" fmla="*/ 1435 w 154"/>
                <a:gd name="T41" fmla="*/ 1113 h 100"/>
                <a:gd name="T42" fmla="*/ 1174 w 154"/>
                <a:gd name="T43" fmla="*/ 643 h 100"/>
                <a:gd name="T44" fmla="*/ 726 w 154"/>
                <a:gd name="T45" fmla="*/ 405 h 100"/>
                <a:gd name="T46" fmla="*/ 690 w 154"/>
                <a:gd name="T47" fmla="*/ 405 h 100"/>
                <a:gd name="T48" fmla="*/ 345 w 154"/>
                <a:gd name="T49" fmla="*/ 607 h 100"/>
                <a:gd name="T50" fmla="*/ 120 w 154"/>
                <a:gd name="T51" fmla="*/ 979 h 100"/>
                <a:gd name="T52" fmla="*/ 128 w 154"/>
                <a:gd name="T53" fmla="*/ 988 h 100"/>
                <a:gd name="T54" fmla="*/ 141 w 154"/>
                <a:gd name="T55" fmla="*/ 979 h 100"/>
                <a:gd name="T56" fmla="*/ 112 w 154"/>
                <a:gd name="T57" fmla="*/ 887 h 100"/>
                <a:gd name="T58" fmla="*/ 101 w 154"/>
                <a:gd name="T59" fmla="*/ 862 h 100"/>
                <a:gd name="T60" fmla="*/ 76 w 154"/>
                <a:gd name="T61" fmla="*/ 842 h 100"/>
                <a:gd name="T62" fmla="*/ 0 w 154"/>
                <a:gd name="T63" fmla="*/ 853 h 100"/>
                <a:gd name="T64" fmla="*/ 8 w 154"/>
                <a:gd name="T65" fmla="*/ 862 h 100"/>
                <a:gd name="T66" fmla="*/ 17 w 154"/>
                <a:gd name="T67" fmla="*/ 878 h 100"/>
                <a:gd name="T68" fmla="*/ 337 w 154"/>
                <a:gd name="T69" fmla="*/ 347 h 100"/>
                <a:gd name="T70" fmla="*/ 364 w 154"/>
                <a:gd name="T71" fmla="*/ 316 h 100"/>
                <a:gd name="T72" fmla="*/ 381 w 154"/>
                <a:gd name="T73" fmla="*/ 260 h 100"/>
                <a:gd name="T74" fmla="*/ 372 w 154"/>
                <a:gd name="T75" fmla="*/ 260 h 100"/>
                <a:gd name="T76" fmla="*/ 381 w 154"/>
                <a:gd name="T77" fmla="*/ 260 h 100"/>
                <a:gd name="T78" fmla="*/ 412 w 154"/>
                <a:gd name="T79" fmla="*/ 125 h 100"/>
                <a:gd name="T80" fmla="*/ 438 w 154"/>
                <a:gd name="T81" fmla="*/ 9 h 100"/>
                <a:gd name="T82" fmla="*/ 438 w 154"/>
                <a:gd name="T83" fmla="*/ 0 h 100"/>
                <a:gd name="T84" fmla="*/ 421 w 154"/>
                <a:gd name="T85" fmla="*/ 0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00">
                  <a:moveTo>
                    <a:pt x="45" y="0"/>
                  </a:moveTo>
                  <a:cubicBezTo>
                    <a:pt x="44" y="2"/>
                    <a:pt x="43" y="6"/>
                    <a:pt x="42" y="10"/>
                  </a:cubicBezTo>
                  <a:cubicBezTo>
                    <a:pt x="41" y="14"/>
                    <a:pt x="40" y="19"/>
                    <a:pt x="39" y="22"/>
                  </a:cubicBezTo>
                  <a:cubicBezTo>
                    <a:pt x="39" y="22"/>
                    <a:pt x="39" y="22"/>
                    <a:pt x="39" y="22"/>
                  </a:cubicBezTo>
                  <a:cubicBezTo>
                    <a:pt x="39" y="24"/>
                    <a:pt x="38" y="26"/>
                    <a:pt x="37" y="27"/>
                  </a:cubicBezTo>
                  <a:cubicBezTo>
                    <a:pt x="36" y="28"/>
                    <a:pt x="35" y="29"/>
                    <a:pt x="35" y="29"/>
                  </a:cubicBezTo>
                  <a:cubicBezTo>
                    <a:pt x="16" y="42"/>
                    <a:pt x="4" y="67"/>
                    <a:pt x="0" y="77"/>
                  </a:cubicBezTo>
                  <a:cubicBezTo>
                    <a:pt x="0" y="78"/>
                    <a:pt x="0" y="78"/>
                    <a:pt x="0" y="78"/>
                  </a:cubicBezTo>
                  <a:cubicBezTo>
                    <a:pt x="1" y="78"/>
                    <a:pt x="1" y="78"/>
                    <a:pt x="1" y="78"/>
                  </a:cubicBezTo>
                  <a:cubicBezTo>
                    <a:pt x="4" y="78"/>
                    <a:pt x="7" y="77"/>
                    <a:pt x="8" y="77"/>
                  </a:cubicBezTo>
                  <a:cubicBezTo>
                    <a:pt x="8" y="77"/>
                    <a:pt x="9" y="78"/>
                    <a:pt x="9" y="78"/>
                  </a:cubicBezTo>
                  <a:cubicBezTo>
                    <a:pt x="11" y="79"/>
                    <a:pt x="12" y="83"/>
                    <a:pt x="13" y="88"/>
                  </a:cubicBezTo>
                  <a:cubicBezTo>
                    <a:pt x="13" y="88"/>
                    <a:pt x="13" y="88"/>
                    <a:pt x="13" y="89"/>
                  </a:cubicBezTo>
                  <a:cubicBezTo>
                    <a:pt x="14" y="89"/>
                    <a:pt x="14" y="88"/>
                    <a:pt x="15" y="88"/>
                  </a:cubicBezTo>
                  <a:cubicBezTo>
                    <a:pt x="20" y="78"/>
                    <a:pt x="28" y="65"/>
                    <a:pt x="38" y="55"/>
                  </a:cubicBezTo>
                  <a:cubicBezTo>
                    <a:pt x="48" y="45"/>
                    <a:pt x="61" y="38"/>
                    <a:pt x="74" y="38"/>
                  </a:cubicBezTo>
                  <a:cubicBezTo>
                    <a:pt x="75" y="38"/>
                    <a:pt x="76" y="38"/>
                    <a:pt x="77" y="38"/>
                  </a:cubicBezTo>
                  <a:cubicBezTo>
                    <a:pt x="99" y="41"/>
                    <a:pt x="113" y="48"/>
                    <a:pt x="125" y="59"/>
                  </a:cubicBezTo>
                  <a:cubicBezTo>
                    <a:pt x="136" y="69"/>
                    <a:pt x="144" y="84"/>
                    <a:pt x="152" y="100"/>
                  </a:cubicBezTo>
                  <a:cubicBezTo>
                    <a:pt x="152" y="100"/>
                    <a:pt x="153" y="100"/>
                    <a:pt x="153" y="100"/>
                  </a:cubicBezTo>
                  <a:cubicBezTo>
                    <a:pt x="154" y="100"/>
                    <a:pt x="154" y="99"/>
                    <a:pt x="154" y="99"/>
                  </a:cubicBezTo>
                  <a:cubicBezTo>
                    <a:pt x="146" y="83"/>
                    <a:pt x="138" y="68"/>
                    <a:pt x="126" y="57"/>
                  </a:cubicBezTo>
                  <a:cubicBezTo>
                    <a:pt x="114" y="46"/>
                    <a:pt x="99" y="39"/>
                    <a:pt x="78" y="36"/>
                  </a:cubicBezTo>
                  <a:cubicBezTo>
                    <a:pt x="76" y="36"/>
                    <a:pt x="75" y="36"/>
                    <a:pt x="74" y="36"/>
                  </a:cubicBezTo>
                  <a:cubicBezTo>
                    <a:pt x="60" y="36"/>
                    <a:pt x="47" y="44"/>
                    <a:pt x="37" y="54"/>
                  </a:cubicBezTo>
                  <a:cubicBezTo>
                    <a:pt x="26" y="64"/>
                    <a:pt x="18" y="77"/>
                    <a:pt x="13" y="87"/>
                  </a:cubicBezTo>
                  <a:cubicBezTo>
                    <a:pt x="14" y="88"/>
                    <a:pt x="14" y="88"/>
                    <a:pt x="14" y="88"/>
                  </a:cubicBezTo>
                  <a:cubicBezTo>
                    <a:pt x="15" y="87"/>
                    <a:pt x="15" y="87"/>
                    <a:pt x="15" y="87"/>
                  </a:cubicBezTo>
                  <a:cubicBezTo>
                    <a:pt x="14" y="84"/>
                    <a:pt x="13" y="81"/>
                    <a:pt x="12" y="79"/>
                  </a:cubicBezTo>
                  <a:cubicBezTo>
                    <a:pt x="12" y="78"/>
                    <a:pt x="11" y="77"/>
                    <a:pt x="11" y="77"/>
                  </a:cubicBezTo>
                  <a:cubicBezTo>
                    <a:pt x="10" y="76"/>
                    <a:pt x="9" y="75"/>
                    <a:pt x="8" y="75"/>
                  </a:cubicBezTo>
                  <a:cubicBezTo>
                    <a:pt x="7" y="75"/>
                    <a:pt x="4" y="76"/>
                    <a:pt x="0" y="76"/>
                  </a:cubicBezTo>
                  <a:cubicBezTo>
                    <a:pt x="1" y="77"/>
                    <a:pt x="1" y="77"/>
                    <a:pt x="1" y="77"/>
                  </a:cubicBezTo>
                  <a:cubicBezTo>
                    <a:pt x="2" y="78"/>
                    <a:pt x="2" y="78"/>
                    <a:pt x="2" y="78"/>
                  </a:cubicBezTo>
                  <a:cubicBezTo>
                    <a:pt x="6" y="68"/>
                    <a:pt x="17" y="43"/>
                    <a:pt x="36" y="31"/>
                  </a:cubicBezTo>
                  <a:cubicBezTo>
                    <a:pt x="37" y="30"/>
                    <a:pt x="38" y="29"/>
                    <a:pt x="39" y="28"/>
                  </a:cubicBezTo>
                  <a:cubicBezTo>
                    <a:pt x="40" y="27"/>
                    <a:pt x="41" y="25"/>
                    <a:pt x="41" y="23"/>
                  </a:cubicBezTo>
                  <a:cubicBezTo>
                    <a:pt x="40" y="23"/>
                    <a:pt x="40" y="23"/>
                    <a:pt x="40" y="23"/>
                  </a:cubicBezTo>
                  <a:cubicBezTo>
                    <a:pt x="41" y="23"/>
                    <a:pt x="41" y="23"/>
                    <a:pt x="41" y="23"/>
                  </a:cubicBezTo>
                  <a:cubicBezTo>
                    <a:pt x="42" y="19"/>
                    <a:pt x="43" y="15"/>
                    <a:pt x="44" y="11"/>
                  </a:cubicBezTo>
                  <a:cubicBezTo>
                    <a:pt x="45" y="7"/>
                    <a:pt x="46" y="3"/>
                    <a:pt x="47" y="1"/>
                  </a:cubicBezTo>
                  <a:cubicBezTo>
                    <a:pt x="47" y="1"/>
                    <a:pt x="47" y="0"/>
                    <a:pt x="47" y="0"/>
                  </a:cubicBezTo>
                  <a:cubicBezTo>
                    <a:pt x="46" y="0"/>
                    <a:pt x="46" y="0"/>
                    <a:pt x="45"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 name="Freeform 674">
              <a:extLst>
                <a:ext uri="{FF2B5EF4-FFF2-40B4-BE49-F238E27FC236}">
                  <a16:creationId xmlns:a16="http://schemas.microsoft.com/office/drawing/2014/main" id="{619A8D15-BCE5-0FA7-F517-4DE98341943E}"/>
                </a:ext>
              </a:extLst>
            </p:cNvPr>
            <p:cNvSpPr>
              <a:spLocks/>
            </p:cNvSpPr>
            <p:nvPr/>
          </p:nvSpPr>
          <p:spPr bwMode="auto">
            <a:xfrm>
              <a:off x="4102" y="1382"/>
              <a:ext cx="36" cy="49"/>
            </a:xfrm>
            <a:custGeom>
              <a:avLst/>
              <a:gdLst>
                <a:gd name="T0" fmla="*/ 49 w 17"/>
                <a:gd name="T1" fmla="*/ 0 h 22"/>
                <a:gd name="T2" fmla="*/ 0 w 17"/>
                <a:gd name="T3" fmla="*/ 198 h 22"/>
                <a:gd name="T4" fmla="*/ 8 w 17"/>
                <a:gd name="T5" fmla="*/ 198 h 22"/>
                <a:gd name="T6" fmla="*/ 0 w 17"/>
                <a:gd name="T7" fmla="*/ 198 h 22"/>
                <a:gd name="T8" fmla="*/ 0 w 17"/>
                <a:gd name="T9" fmla="*/ 209 h 22"/>
                <a:gd name="T10" fmla="*/ 8 w 17"/>
                <a:gd name="T11" fmla="*/ 234 h 22"/>
                <a:gd name="T12" fmla="*/ 28 w 17"/>
                <a:gd name="T13" fmla="*/ 243 h 22"/>
                <a:gd name="T14" fmla="*/ 36 w 17"/>
                <a:gd name="T15" fmla="*/ 243 h 22"/>
                <a:gd name="T16" fmla="*/ 104 w 17"/>
                <a:gd name="T17" fmla="*/ 234 h 22"/>
                <a:gd name="T18" fmla="*/ 125 w 17"/>
                <a:gd name="T19" fmla="*/ 223 h 22"/>
                <a:gd name="T20" fmla="*/ 144 w 17"/>
                <a:gd name="T21" fmla="*/ 189 h 22"/>
                <a:gd name="T22" fmla="*/ 144 w 17"/>
                <a:gd name="T23" fmla="*/ 189 h 22"/>
                <a:gd name="T24" fmla="*/ 161 w 17"/>
                <a:gd name="T25" fmla="*/ 53 h 22"/>
                <a:gd name="T26" fmla="*/ 161 w 17"/>
                <a:gd name="T27" fmla="*/ 36 h 22"/>
                <a:gd name="T28" fmla="*/ 152 w 17"/>
                <a:gd name="T29" fmla="*/ 20 h 22"/>
                <a:gd name="T30" fmla="*/ 144 w 17"/>
                <a:gd name="T31" fmla="*/ 36 h 22"/>
                <a:gd name="T32" fmla="*/ 144 w 17"/>
                <a:gd name="T33" fmla="*/ 53 h 22"/>
                <a:gd name="T34" fmla="*/ 125 w 17"/>
                <a:gd name="T35" fmla="*/ 178 h 22"/>
                <a:gd name="T36" fmla="*/ 136 w 17"/>
                <a:gd name="T37" fmla="*/ 178 h 22"/>
                <a:gd name="T38" fmla="*/ 125 w 17"/>
                <a:gd name="T39" fmla="*/ 178 h 22"/>
                <a:gd name="T40" fmla="*/ 112 w 17"/>
                <a:gd name="T41" fmla="*/ 198 h 22"/>
                <a:gd name="T42" fmla="*/ 93 w 17"/>
                <a:gd name="T43" fmla="*/ 209 h 22"/>
                <a:gd name="T44" fmla="*/ 28 w 17"/>
                <a:gd name="T45" fmla="*/ 223 h 22"/>
                <a:gd name="T46" fmla="*/ 28 w 17"/>
                <a:gd name="T47" fmla="*/ 223 h 22"/>
                <a:gd name="T48" fmla="*/ 17 w 17"/>
                <a:gd name="T49" fmla="*/ 223 h 22"/>
                <a:gd name="T50" fmla="*/ 17 w 17"/>
                <a:gd name="T51" fmla="*/ 209 h 22"/>
                <a:gd name="T52" fmla="*/ 17 w 17"/>
                <a:gd name="T53" fmla="*/ 198 h 22"/>
                <a:gd name="T54" fmla="*/ 17 w 17"/>
                <a:gd name="T55" fmla="*/ 198 h 22"/>
                <a:gd name="T56" fmla="*/ 68 w 17"/>
                <a:gd name="T57" fmla="*/ 9 h 22"/>
                <a:gd name="T58" fmla="*/ 68 w 17"/>
                <a:gd name="T59" fmla="*/ 0 h 22"/>
                <a:gd name="T60" fmla="*/ 49 w 17"/>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 h="22">
                  <a:moveTo>
                    <a:pt x="5" y="0"/>
                  </a:moveTo>
                  <a:cubicBezTo>
                    <a:pt x="3" y="5"/>
                    <a:pt x="1" y="12"/>
                    <a:pt x="0" y="18"/>
                  </a:cubicBezTo>
                  <a:cubicBezTo>
                    <a:pt x="1" y="18"/>
                    <a:pt x="1" y="18"/>
                    <a:pt x="1" y="18"/>
                  </a:cubicBezTo>
                  <a:cubicBezTo>
                    <a:pt x="0" y="18"/>
                    <a:pt x="0" y="18"/>
                    <a:pt x="0" y="18"/>
                  </a:cubicBezTo>
                  <a:cubicBezTo>
                    <a:pt x="0" y="18"/>
                    <a:pt x="0" y="18"/>
                    <a:pt x="0" y="19"/>
                  </a:cubicBezTo>
                  <a:cubicBezTo>
                    <a:pt x="0" y="20"/>
                    <a:pt x="0" y="21"/>
                    <a:pt x="1" y="21"/>
                  </a:cubicBezTo>
                  <a:cubicBezTo>
                    <a:pt x="2" y="22"/>
                    <a:pt x="2" y="22"/>
                    <a:pt x="3" y="22"/>
                  </a:cubicBezTo>
                  <a:cubicBezTo>
                    <a:pt x="4" y="22"/>
                    <a:pt x="4" y="22"/>
                    <a:pt x="4" y="22"/>
                  </a:cubicBezTo>
                  <a:cubicBezTo>
                    <a:pt x="6" y="22"/>
                    <a:pt x="8" y="21"/>
                    <a:pt x="11" y="21"/>
                  </a:cubicBezTo>
                  <a:cubicBezTo>
                    <a:pt x="11" y="21"/>
                    <a:pt x="12" y="20"/>
                    <a:pt x="13" y="20"/>
                  </a:cubicBezTo>
                  <a:cubicBezTo>
                    <a:pt x="14" y="19"/>
                    <a:pt x="15" y="18"/>
                    <a:pt x="15" y="17"/>
                  </a:cubicBezTo>
                  <a:cubicBezTo>
                    <a:pt x="15" y="17"/>
                    <a:pt x="15" y="17"/>
                    <a:pt x="15" y="17"/>
                  </a:cubicBezTo>
                  <a:cubicBezTo>
                    <a:pt x="16" y="12"/>
                    <a:pt x="17" y="8"/>
                    <a:pt x="17" y="5"/>
                  </a:cubicBezTo>
                  <a:cubicBezTo>
                    <a:pt x="17" y="4"/>
                    <a:pt x="17" y="4"/>
                    <a:pt x="17" y="3"/>
                  </a:cubicBezTo>
                  <a:cubicBezTo>
                    <a:pt x="17" y="3"/>
                    <a:pt x="16" y="2"/>
                    <a:pt x="16" y="2"/>
                  </a:cubicBezTo>
                  <a:cubicBezTo>
                    <a:pt x="15" y="2"/>
                    <a:pt x="15" y="3"/>
                    <a:pt x="15" y="3"/>
                  </a:cubicBezTo>
                  <a:cubicBezTo>
                    <a:pt x="15" y="4"/>
                    <a:pt x="15" y="4"/>
                    <a:pt x="15" y="5"/>
                  </a:cubicBezTo>
                  <a:cubicBezTo>
                    <a:pt x="15" y="7"/>
                    <a:pt x="14" y="12"/>
                    <a:pt x="13" y="16"/>
                  </a:cubicBezTo>
                  <a:cubicBezTo>
                    <a:pt x="14" y="16"/>
                    <a:pt x="14" y="16"/>
                    <a:pt x="14" y="16"/>
                  </a:cubicBezTo>
                  <a:cubicBezTo>
                    <a:pt x="13" y="16"/>
                    <a:pt x="13" y="16"/>
                    <a:pt x="13" y="16"/>
                  </a:cubicBezTo>
                  <a:cubicBezTo>
                    <a:pt x="13" y="17"/>
                    <a:pt x="12" y="18"/>
                    <a:pt x="12" y="18"/>
                  </a:cubicBezTo>
                  <a:cubicBezTo>
                    <a:pt x="11" y="19"/>
                    <a:pt x="11" y="19"/>
                    <a:pt x="10" y="19"/>
                  </a:cubicBezTo>
                  <a:cubicBezTo>
                    <a:pt x="8" y="19"/>
                    <a:pt x="5" y="20"/>
                    <a:pt x="3" y="20"/>
                  </a:cubicBezTo>
                  <a:cubicBezTo>
                    <a:pt x="3" y="20"/>
                    <a:pt x="3" y="20"/>
                    <a:pt x="3" y="20"/>
                  </a:cubicBezTo>
                  <a:cubicBezTo>
                    <a:pt x="2" y="20"/>
                    <a:pt x="2" y="20"/>
                    <a:pt x="2" y="20"/>
                  </a:cubicBezTo>
                  <a:cubicBezTo>
                    <a:pt x="2" y="20"/>
                    <a:pt x="2" y="20"/>
                    <a:pt x="2" y="19"/>
                  </a:cubicBezTo>
                  <a:cubicBezTo>
                    <a:pt x="2" y="18"/>
                    <a:pt x="2" y="18"/>
                    <a:pt x="2" y="18"/>
                  </a:cubicBezTo>
                  <a:cubicBezTo>
                    <a:pt x="2" y="18"/>
                    <a:pt x="2" y="18"/>
                    <a:pt x="2" y="18"/>
                  </a:cubicBezTo>
                  <a:cubicBezTo>
                    <a:pt x="3" y="12"/>
                    <a:pt x="5" y="5"/>
                    <a:pt x="7" y="1"/>
                  </a:cubicBezTo>
                  <a:cubicBezTo>
                    <a:pt x="7" y="1"/>
                    <a:pt x="7" y="0"/>
                    <a:pt x="7" y="0"/>
                  </a:cubicBezTo>
                  <a:cubicBezTo>
                    <a:pt x="6" y="0"/>
                    <a:pt x="6" y="0"/>
                    <a:pt x="5"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 name="Freeform 675">
              <a:extLst>
                <a:ext uri="{FF2B5EF4-FFF2-40B4-BE49-F238E27FC236}">
                  <a16:creationId xmlns:a16="http://schemas.microsoft.com/office/drawing/2014/main" id="{3D616180-C0C9-5D69-35B0-AA1BD4328E3C}"/>
                </a:ext>
              </a:extLst>
            </p:cNvPr>
            <p:cNvSpPr>
              <a:spLocks/>
            </p:cNvSpPr>
            <p:nvPr/>
          </p:nvSpPr>
          <p:spPr bwMode="auto">
            <a:xfrm>
              <a:off x="4151" y="1386"/>
              <a:ext cx="174" cy="148"/>
            </a:xfrm>
            <a:custGeom>
              <a:avLst/>
              <a:gdLst>
                <a:gd name="T0" fmla="*/ 765 w 83"/>
                <a:gd name="T1" fmla="*/ 724 h 66"/>
                <a:gd name="T2" fmla="*/ 36 w 83"/>
                <a:gd name="T3" fmla="*/ 182 h 66"/>
                <a:gd name="T4" fmla="*/ 27 w 83"/>
                <a:gd name="T5" fmla="*/ 182 h 66"/>
                <a:gd name="T6" fmla="*/ 17 w 83"/>
                <a:gd name="T7" fmla="*/ 157 h 66"/>
                <a:gd name="T8" fmla="*/ 17 w 83"/>
                <a:gd name="T9" fmla="*/ 157 h 66"/>
                <a:gd name="T10" fmla="*/ 17 w 83"/>
                <a:gd name="T11" fmla="*/ 157 h 66"/>
                <a:gd name="T12" fmla="*/ 17 w 83"/>
                <a:gd name="T13" fmla="*/ 146 h 66"/>
                <a:gd name="T14" fmla="*/ 27 w 83"/>
                <a:gd name="T15" fmla="*/ 9 h 66"/>
                <a:gd name="T16" fmla="*/ 27 w 83"/>
                <a:gd name="T17" fmla="*/ 0 h 66"/>
                <a:gd name="T18" fmla="*/ 8 w 83"/>
                <a:gd name="T19" fmla="*/ 0 h 66"/>
                <a:gd name="T20" fmla="*/ 0 w 83"/>
                <a:gd name="T21" fmla="*/ 146 h 66"/>
                <a:gd name="T22" fmla="*/ 0 w 83"/>
                <a:gd name="T23" fmla="*/ 157 h 66"/>
                <a:gd name="T24" fmla="*/ 8 w 83"/>
                <a:gd name="T25" fmla="*/ 157 h 66"/>
                <a:gd name="T26" fmla="*/ 0 w 83"/>
                <a:gd name="T27" fmla="*/ 157 h 66"/>
                <a:gd name="T28" fmla="*/ 0 w 83"/>
                <a:gd name="T29" fmla="*/ 157 h 66"/>
                <a:gd name="T30" fmla="*/ 17 w 83"/>
                <a:gd name="T31" fmla="*/ 191 h 66"/>
                <a:gd name="T32" fmla="*/ 36 w 83"/>
                <a:gd name="T33" fmla="*/ 202 h 66"/>
                <a:gd name="T34" fmla="*/ 746 w 83"/>
                <a:gd name="T35" fmla="*/ 733 h 66"/>
                <a:gd name="T36" fmla="*/ 765 w 83"/>
                <a:gd name="T37" fmla="*/ 733 h 66"/>
                <a:gd name="T38" fmla="*/ 765 w 83"/>
                <a:gd name="T39" fmla="*/ 724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 h="66">
                  <a:moveTo>
                    <a:pt x="83" y="64"/>
                  </a:moveTo>
                  <a:cubicBezTo>
                    <a:pt x="60" y="33"/>
                    <a:pt x="37" y="19"/>
                    <a:pt x="4" y="16"/>
                  </a:cubicBezTo>
                  <a:cubicBezTo>
                    <a:pt x="4" y="16"/>
                    <a:pt x="3" y="16"/>
                    <a:pt x="3" y="16"/>
                  </a:cubicBezTo>
                  <a:cubicBezTo>
                    <a:pt x="2" y="15"/>
                    <a:pt x="2" y="15"/>
                    <a:pt x="2" y="14"/>
                  </a:cubicBezTo>
                  <a:cubicBezTo>
                    <a:pt x="2" y="14"/>
                    <a:pt x="2" y="14"/>
                    <a:pt x="2" y="14"/>
                  </a:cubicBezTo>
                  <a:cubicBezTo>
                    <a:pt x="2" y="14"/>
                    <a:pt x="2" y="14"/>
                    <a:pt x="2" y="14"/>
                  </a:cubicBezTo>
                  <a:cubicBezTo>
                    <a:pt x="2" y="14"/>
                    <a:pt x="2" y="13"/>
                    <a:pt x="2" y="13"/>
                  </a:cubicBezTo>
                  <a:cubicBezTo>
                    <a:pt x="2" y="9"/>
                    <a:pt x="2" y="4"/>
                    <a:pt x="3" y="1"/>
                  </a:cubicBezTo>
                  <a:cubicBezTo>
                    <a:pt x="3" y="0"/>
                    <a:pt x="3" y="0"/>
                    <a:pt x="3" y="0"/>
                  </a:cubicBezTo>
                  <a:cubicBezTo>
                    <a:pt x="2" y="0"/>
                    <a:pt x="1" y="0"/>
                    <a:pt x="1" y="0"/>
                  </a:cubicBezTo>
                  <a:cubicBezTo>
                    <a:pt x="0" y="4"/>
                    <a:pt x="0" y="9"/>
                    <a:pt x="0" y="13"/>
                  </a:cubicBezTo>
                  <a:cubicBezTo>
                    <a:pt x="0" y="13"/>
                    <a:pt x="0" y="14"/>
                    <a:pt x="0" y="14"/>
                  </a:cubicBezTo>
                  <a:cubicBezTo>
                    <a:pt x="1" y="14"/>
                    <a:pt x="1" y="14"/>
                    <a:pt x="1" y="14"/>
                  </a:cubicBezTo>
                  <a:cubicBezTo>
                    <a:pt x="0" y="14"/>
                    <a:pt x="0" y="14"/>
                    <a:pt x="0" y="14"/>
                  </a:cubicBezTo>
                  <a:cubicBezTo>
                    <a:pt x="0" y="14"/>
                    <a:pt x="0" y="14"/>
                    <a:pt x="0" y="14"/>
                  </a:cubicBezTo>
                  <a:cubicBezTo>
                    <a:pt x="0" y="16"/>
                    <a:pt x="1" y="17"/>
                    <a:pt x="2" y="17"/>
                  </a:cubicBezTo>
                  <a:cubicBezTo>
                    <a:pt x="3" y="18"/>
                    <a:pt x="4" y="18"/>
                    <a:pt x="4" y="18"/>
                  </a:cubicBezTo>
                  <a:cubicBezTo>
                    <a:pt x="36" y="21"/>
                    <a:pt x="59" y="35"/>
                    <a:pt x="81" y="65"/>
                  </a:cubicBezTo>
                  <a:cubicBezTo>
                    <a:pt x="82" y="66"/>
                    <a:pt x="82" y="66"/>
                    <a:pt x="83" y="65"/>
                  </a:cubicBezTo>
                  <a:cubicBezTo>
                    <a:pt x="83" y="65"/>
                    <a:pt x="83" y="64"/>
                    <a:pt x="83" y="6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 name="Freeform 676">
              <a:extLst>
                <a:ext uri="{FF2B5EF4-FFF2-40B4-BE49-F238E27FC236}">
                  <a16:creationId xmlns:a16="http://schemas.microsoft.com/office/drawing/2014/main" id="{8AB9B08B-5388-DBC2-8BCC-59D1971247B5}"/>
                </a:ext>
              </a:extLst>
            </p:cNvPr>
            <p:cNvSpPr>
              <a:spLocks/>
            </p:cNvSpPr>
            <p:nvPr/>
          </p:nvSpPr>
          <p:spPr bwMode="auto">
            <a:xfrm>
              <a:off x="3831" y="1619"/>
              <a:ext cx="137" cy="229"/>
            </a:xfrm>
            <a:custGeom>
              <a:avLst/>
              <a:gdLst>
                <a:gd name="T0" fmla="*/ 8 w 65"/>
                <a:gd name="T1" fmla="*/ 644 h 102"/>
                <a:gd name="T2" fmla="*/ 609 w 65"/>
                <a:gd name="T3" fmla="*/ 0 h 102"/>
                <a:gd name="T4" fmla="*/ 57 w 65"/>
                <a:gd name="T5" fmla="*/ 1064 h 102"/>
                <a:gd name="T6" fmla="*/ 67 w 65"/>
                <a:gd name="T7" fmla="*/ 1154 h 102"/>
                <a:gd name="T8" fmla="*/ 17 w 65"/>
                <a:gd name="T9" fmla="*/ 1008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02">
                  <a:moveTo>
                    <a:pt x="1" y="57"/>
                  </a:moveTo>
                  <a:cubicBezTo>
                    <a:pt x="6" y="12"/>
                    <a:pt x="53" y="2"/>
                    <a:pt x="65" y="0"/>
                  </a:cubicBezTo>
                  <a:cubicBezTo>
                    <a:pt x="0" y="20"/>
                    <a:pt x="3" y="64"/>
                    <a:pt x="6" y="94"/>
                  </a:cubicBezTo>
                  <a:cubicBezTo>
                    <a:pt x="7" y="102"/>
                    <a:pt x="7" y="102"/>
                    <a:pt x="7" y="102"/>
                  </a:cubicBezTo>
                  <a:cubicBezTo>
                    <a:pt x="2" y="89"/>
                    <a:pt x="2" y="89"/>
                    <a:pt x="2" y="89"/>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 name="Freeform 677">
              <a:extLst>
                <a:ext uri="{FF2B5EF4-FFF2-40B4-BE49-F238E27FC236}">
                  <a16:creationId xmlns:a16="http://schemas.microsoft.com/office/drawing/2014/main" id="{F8C90FA8-5197-9B88-4C81-67701435777B}"/>
                </a:ext>
              </a:extLst>
            </p:cNvPr>
            <p:cNvSpPr>
              <a:spLocks/>
            </p:cNvSpPr>
            <p:nvPr/>
          </p:nvSpPr>
          <p:spPr bwMode="auto">
            <a:xfrm>
              <a:off x="3817" y="1588"/>
              <a:ext cx="38" cy="166"/>
            </a:xfrm>
            <a:custGeom>
              <a:avLst/>
              <a:gdLst>
                <a:gd name="T0" fmla="*/ 68 w 18"/>
                <a:gd name="T1" fmla="*/ 834 h 74"/>
                <a:gd name="T2" fmla="*/ 112 w 18"/>
                <a:gd name="T3" fmla="*/ 635 h 74"/>
                <a:gd name="T4" fmla="*/ 160 w 18"/>
                <a:gd name="T5" fmla="*/ 428 h 74"/>
                <a:gd name="T6" fmla="*/ 152 w 18"/>
                <a:gd name="T7" fmla="*/ 191 h 74"/>
                <a:gd name="T8" fmla="*/ 120 w 18"/>
                <a:gd name="T9" fmla="*/ 90 h 74"/>
                <a:gd name="T10" fmla="*/ 112 w 18"/>
                <a:gd name="T11" fmla="*/ 45 h 74"/>
                <a:gd name="T12" fmla="*/ 93 w 18"/>
                <a:gd name="T13" fmla="*/ 0 h 74"/>
                <a:gd name="T14" fmla="*/ 84 w 18"/>
                <a:gd name="T15" fmla="*/ 20 h 74"/>
                <a:gd name="T16" fmla="*/ 36 w 18"/>
                <a:gd name="T17" fmla="*/ 157 h 74"/>
                <a:gd name="T18" fmla="*/ 8 w 18"/>
                <a:gd name="T19" fmla="*/ 372 h 74"/>
                <a:gd name="T20" fmla="*/ 0 w 18"/>
                <a:gd name="T21" fmla="*/ 462 h 74"/>
                <a:gd name="T22" fmla="*/ 0 w 18"/>
                <a:gd name="T23" fmla="*/ 518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74">
                  <a:moveTo>
                    <a:pt x="7" y="74"/>
                  </a:moveTo>
                  <a:cubicBezTo>
                    <a:pt x="8" y="67"/>
                    <a:pt x="10" y="62"/>
                    <a:pt x="12" y="56"/>
                  </a:cubicBezTo>
                  <a:cubicBezTo>
                    <a:pt x="14" y="50"/>
                    <a:pt x="16" y="44"/>
                    <a:pt x="17" y="38"/>
                  </a:cubicBezTo>
                  <a:cubicBezTo>
                    <a:pt x="18" y="32"/>
                    <a:pt x="18" y="24"/>
                    <a:pt x="16" y="17"/>
                  </a:cubicBezTo>
                  <a:cubicBezTo>
                    <a:pt x="15" y="14"/>
                    <a:pt x="14" y="11"/>
                    <a:pt x="13" y="8"/>
                  </a:cubicBezTo>
                  <a:cubicBezTo>
                    <a:pt x="12" y="7"/>
                    <a:pt x="12" y="5"/>
                    <a:pt x="12" y="4"/>
                  </a:cubicBezTo>
                  <a:cubicBezTo>
                    <a:pt x="11" y="3"/>
                    <a:pt x="11" y="1"/>
                    <a:pt x="10" y="0"/>
                  </a:cubicBezTo>
                  <a:cubicBezTo>
                    <a:pt x="10" y="1"/>
                    <a:pt x="9" y="2"/>
                    <a:pt x="9" y="2"/>
                  </a:cubicBezTo>
                  <a:cubicBezTo>
                    <a:pt x="7" y="6"/>
                    <a:pt x="5" y="10"/>
                    <a:pt x="4" y="14"/>
                  </a:cubicBezTo>
                  <a:cubicBezTo>
                    <a:pt x="2" y="20"/>
                    <a:pt x="1" y="26"/>
                    <a:pt x="1" y="33"/>
                  </a:cubicBezTo>
                  <a:cubicBezTo>
                    <a:pt x="1" y="36"/>
                    <a:pt x="0" y="38"/>
                    <a:pt x="0" y="41"/>
                  </a:cubicBezTo>
                  <a:cubicBezTo>
                    <a:pt x="0" y="43"/>
                    <a:pt x="0" y="44"/>
                    <a:pt x="0" y="46"/>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 name="Freeform 678">
              <a:extLst>
                <a:ext uri="{FF2B5EF4-FFF2-40B4-BE49-F238E27FC236}">
                  <a16:creationId xmlns:a16="http://schemas.microsoft.com/office/drawing/2014/main" id="{77276320-BFF0-8AE7-2BC2-6220D1445FD4}"/>
                </a:ext>
              </a:extLst>
            </p:cNvPr>
            <p:cNvSpPr>
              <a:spLocks/>
            </p:cNvSpPr>
            <p:nvPr/>
          </p:nvSpPr>
          <p:spPr bwMode="auto">
            <a:xfrm>
              <a:off x="3903" y="2620"/>
              <a:ext cx="8" cy="20"/>
            </a:xfrm>
            <a:custGeom>
              <a:avLst/>
              <a:gdLst>
                <a:gd name="T0" fmla="*/ 16 w 4"/>
                <a:gd name="T1" fmla="*/ 9 h 9"/>
                <a:gd name="T2" fmla="*/ 8 w 4"/>
                <a:gd name="T3" fmla="*/ 53 h 9"/>
                <a:gd name="T4" fmla="*/ 0 w 4"/>
                <a:gd name="T5" fmla="*/ 80 h 9"/>
                <a:gd name="T6" fmla="*/ 0 w 4"/>
                <a:gd name="T7" fmla="*/ 89 h 9"/>
                <a:gd name="T8" fmla="*/ 0 w 4"/>
                <a:gd name="T9" fmla="*/ 98 h 9"/>
                <a:gd name="T10" fmla="*/ 16 w 4"/>
                <a:gd name="T11" fmla="*/ 98 h 9"/>
                <a:gd name="T12" fmla="*/ 32 w 4"/>
                <a:gd name="T13" fmla="*/ 9 h 9"/>
                <a:gd name="T14" fmla="*/ 24 w 4"/>
                <a:gd name="T15" fmla="*/ 0 h 9"/>
                <a:gd name="T16" fmla="*/ 16 w 4"/>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9">
                  <a:moveTo>
                    <a:pt x="2" y="1"/>
                  </a:moveTo>
                  <a:cubicBezTo>
                    <a:pt x="2" y="3"/>
                    <a:pt x="1" y="4"/>
                    <a:pt x="1" y="5"/>
                  </a:cubicBezTo>
                  <a:cubicBezTo>
                    <a:pt x="1" y="6"/>
                    <a:pt x="0" y="7"/>
                    <a:pt x="0" y="7"/>
                  </a:cubicBezTo>
                  <a:cubicBezTo>
                    <a:pt x="0" y="7"/>
                    <a:pt x="0" y="8"/>
                    <a:pt x="0" y="8"/>
                  </a:cubicBezTo>
                  <a:cubicBezTo>
                    <a:pt x="0" y="8"/>
                    <a:pt x="0" y="9"/>
                    <a:pt x="0" y="9"/>
                  </a:cubicBezTo>
                  <a:cubicBezTo>
                    <a:pt x="1" y="9"/>
                    <a:pt x="1" y="9"/>
                    <a:pt x="2" y="9"/>
                  </a:cubicBezTo>
                  <a:cubicBezTo>
                    <a:pt x="2" y="8"/>
                    <a:pt x="4" y="5"/>
                    <a:pt x="4" y="1"/>
                  </a:cubicBezTo>
                  <a:cubicBezTo>
                    <a:pt x="4" y="1"/>
                    <a:pt x="3" y="0"/>
                    <a:pt x="3" y="0"/>
                  </a:cubicBezTo>
                  <a:cubicBezTo>
                    <a:pt x="2" y="0"/>
                    <a:pt x="2" y="1"/>
                    <a:pt x="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 name="Freeform 679">
              <a:extLst>
                <a:ext uri="{FF2B5EF4-FFF2-40B4-BE49-F238E27FC236}">
                  <a16:creationId xmlns:a16="http://schemas.microsoft.com/office/drawing/2014/main" id="{92AF0FDF-8497-385E-2465-484D475D235C}"/>
                </a:ext>
              </a:extLst>
            </p:cNvPr>
            <p:cNvSpPr>
              <a:spLocks/>
            </p:cNvSpPr>
            <p:nvPr/>
          </p:nvSpPr>
          <p:spPr bwMode="auto">
            <a:xfrm>
              <a:off x="3928" y="2620"/>
              <a:ext cx="13" cy="20"/>
            </a:xfrm>
            <a:custGeom>
              <a:avLst/>
              <a:gdLst>
                <a:gd name="T0" fmla="*/ 0 w 6"/>
                <a:gd name="T1" fmla="*/ 20 h 9"/>
                <a:gd name="T2" fmla="*/ 43 w 6"/>
                <a:gd name="T3" fmla="*/ 89 h 9"/>
                <a:gd name="T4" fmla="*/ 61 w 6"/>
                <a:gd name="T5" fmla="*/ 89 h 9"/>
                <a:gd name="T6" fmla="*/ 61 w 6"/>
                <a:gd name="T7" fmla="*/ 80 h 9"/>
                <a:gd name="T8" fmla="*/ 61 w 6"/>
                <a:gd name="T9" fmla="*/ 80 h 9"/>
                <a:gd name="T10" fmla="*/ 20 w 6"/>
                <a:gd name="T11" fmla="*/ 9 h 9"/>
                <a:gd name="T12" fmla="*/ 9 w 6"/>
                <a:gd name="T13" fmla="*/ 0 h 9"/>
                <a:gd name="T14" fmla="*/ 0 w 6"/>
                <a:gd name="T15" fmla="*/ 2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9">
                  <a:moveTo>
                    <a:pt x="0" y="2"/>
                  </a:moveTo>
                  <a:cubicBezTo>
                    <a:pt x="1" y="6"/>
                    <a:pt x="4" y="8"/>
                    <a:pt x="4" y="8"/>
                  </a:cubicBezTo>
                  <a:cubicBezTo>
                    <a:pt x="5" y="9"/>
                    <a:pt x="6" y="9"/>
                    <a:pt x="6" y="8"/>
                  </a:cubicBezTo>
                  <a:cubicBezTo>
                    <a:pt x="6" y="8"/>
                    <a:pt x="6" y="7"/>
                    <a:pt x="6" y="7"/>
                  </a:cubicBezTo>
                  <a:cubicBezTo>
                    <a:pt x="6" y="7"/>
                    <a:pt x="6" y="7"/>
                    <a:pt x="6" y="7"/>
                  </a:cubicBezTo>
                  <a:cubicBezTo>
                    <a:pt x="5" y="6"/>
                    <a:pt x="3" y="4"/>
                    <a:pt x="2" y="1"/>
                  </a:cubicBezTo>
                  <a:cubicBezTo>
                    <a:pt x="2" y="0"/>
                    <a:pt x="1" y="0"/>
                    <a:pt x="1" y="0"/>
                  </a:cubicBezTo>
                  <a:cubicBezTo>
                    <a:pt x="0" y="0"/>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 name="Freeform 680">
              <a:extLst>
                <a:ext uri="{FF2B5EF4-FFF2-40B4-BE49-F238E27FC236}">
                  <a16:creationId xmlns:a16="http://schemas.microsoft.com/office/drawing/2014/main" id="{20F8F034-4C79-A471-9321-F32BD9F41E4E}"/>
                </a:ext>
              </a:extLst>
            </p:cNvPr>
            <p:cNvSpPr>
              <a:spLocks/>
            </p:cNvSpPr>
            <p:nvPr/>
          </p:nvSpPr>
          <p:spPr bwMode="auto">
            <a:xfrm>
              <a:off x="3500" y="2911"/>
              <a:ext cx="40" cy="43"/>
            </a:xfrm>
            <a:custGeom>
              <a:avLst/>
              <a:gdLst>
                <a:gd name="T0" fmla="*/ 36 w 19"/>
                <a:gd name="T1" fmla="*/ 93 h 19"/>
                <a:gd name="T2" fmla="*/ 36 w 19"/>
                <a:gd name="T3" fmla="*/ 72 h 19"/>
                <a:gd name="T4" fmla="*/ 48 w 19"/>
                <a:gd name="T5" fmla="*/ 57 h 19"/>
                <a:gd name="T6" fmla="*/ 48 w 19"/>
                <a:gd name="T7" fmla="*/ 45 h 19"/>
                <a:gd name="T8" fmla="*/ 48 w 19"/>
                <a:gd name="T9" fmla="*/ 57 h 19"/>
                <a:gd name="T10" fmla="*/ 48 w 19"/>
                <a:gd name="T11" fmla="*/ 57 h 19"/>
                <a:gd name="T12" fmla="*/ 36 w 19"/>
                <a:gd name="T13" fmla="*/ 45 h 19"/>
                <a:gd name="T14" fmla="*/ 48 w 19"/>
                <a:gd name="T15" fmla="*/ 36 h 19"/>
                <a:gd name="T16" fmla="*/ 36 w 19"/>
                <a:gd name="T17" fmla="*/ 45 h 19"/>
                <a:gd name="T18" fmla="*/ 36 w 19"/>
                <a:gd name="T19" fmla="*/ 45 h 19"/>
                <a:gd name="T20" fmla="*/ 36 w 19"/>
                <a:gd name="T21" fmla="*/ 45 h 19"/>
                <a:gd name="T22" fmla="*/ 36 w 19"/>
                <a:gd name="T23" fmla="*/ 45 h 19"/>
                <a:gd name="T24" fmla="*/ 36 w 19"/>
                <a:gd name="T25" fmla="*/ 45 h 19"/>
                <a:gd name="T26" fmla="*/ 36 w 19"/>
                <a:gd name="T27" fmla="*/ 45 h 19"/>
                <a:gd name="T28" fmla="*/ 36 w 19"/>
                <a:gd name="T29" fmla="*/ 45 h 19"/>
                <a:gd name="T30" fmla="*/ 36 w 19"/>
                <a:gd name="T31" fmla="*/ 45 h 19"/>
                <a:gd name="T32" fmla="*/ 36 w 19"/>
                <a:gd name="T33" fmla="*/ 57 h 19"/>
                <a:gd name="T34" fmla="*/ 27 w 19"/>
                <a:gd name="T35" fmla="*/ 118 h 19"/>
                <a:gd name="T36" fmla="*/ 27 w 19"/>
                <a:gd name="T37" fmla="*/ 118 h 19"/>
                <a:gd name="T38" fmla="*/ 36 w 19"/>
                <a:gd name="T39" fmla="*/ 163 h 19"/>
                <a:gd name="T40" fmla="*/ 67 w 19"/>
                <a:gd name="T41" fmla="*/ 220 h 19"/>
                <a:gd name="T42" fmla="*/ 93 w 19"/>
                <a:gd name="T43" fmla="*/ 195 h 19"/>
                <a:gd name="T44" fmla="*/ 112 w 19"/>
                <a:gd name="T45" fmla="*/ 118 h 19"/>
                <a:gd name="T46" fmla="*/ 120 w 19"/>
                <a:gd name="T47" fmla="*/ 45 h 19"/>
                <a:gd name="T48" fmla="*/ 128 w 19"/>
                <a:gd name="T49" fmla="*/ 45 h 19"/>
                <a:gd name="T50" fmla="*/ 128 w 19"/>
                <a:gd name="T51" fmla="*/ 45 h 19"/>
                <a:gd name="T52" fmla="*/ 128 w 19"/>
                <a:gd name="T53" fmla="*/ 45 h 19"/>
                <a:gd name="T54" fmla="*/ 128 w 19"/>
                <a:gd name="T55" fmla="*/ 45 h 19"/>
                <a:gd name="T56" fmla="*/ 128 w 19"/>
                <a:gd name="T57" fmla="*/ 45 h 19"/>
                <a:gd name="T58" fmla="*/ 128 w 19"/>
                <a:gd name="T59" fmla="*/ 36 h 19"/>
                <a:gd name="T60" fmla="*/ 128 w 19"/>
                <a:gd name="T61" fmla="*/ 45 h 19"/>
                <a:gd name="T62" fmla="*/ 141 w 19"/>
                <a:gd name="T63" fmla="*/ 163 h 19"/>
                <a:gd name="T64" fmla="*/ 177 w 19"/>
                <a:gd name="T65" fmla="*/ 220 h 19"/>
                <a:gd name="T66" fmla="*/ 177 w 19"/>
                <a:gd name="T67" fmla="*/ 57 h 19"/>
                <a:gd name="T68" fmla="*/ 152 w 19"/>
                <a:gd name="T69" fmla="*/ 0 h 19"/>
                <a:gd name="T70" fmla="*/ 112 w 19"/>
                <a:gd name="T71" fmla="*/ 0 h 19"/>
                <a:gd name="T72" fmla="*/ 84 w 19"/>
                <a:gd name="T73" fmla="*/ 81 h 19"/>
                <a:gd name="T74" fmla="*/ 76 w 19"/>
                <a:gd name="T75" fmla="*/ 149 h 19"/>
                <a:gd name="T76" fmla="*/ 67 w 19"/>
                <a:gd name="T77" fmla="*/ 174 h 19"/>
                <a:gd name="T78" fmla="*/ 67 w 19"/>
                <a:gd name="T79" fmla="*/ 174 h 19"/>
                <a:gd name="T80" fmla="*/ 67 w 19"/>
                <a:gd name="T81" fmla="*/ 174 h 19"/>
                <a:gd name="T82" fmla="*/ 67 w 19"/>
                <a:gd name="T83" fmla="*/ 174 h 19"/>
                <a:gd name="T84" fmla="*/ 67 w 19"/>
                <a:gd name="T85" fmla="*/ 174 h 19"/>
                <a:gd name="T86" fmla="*/ 67 w 19"/>
                <a:gd name="T87" fmla="*/ 174 h 19"/>
                <a:gd name="T88" fmla="*/ 84 w 19"/>
                <a:gd name="T89" fmla="*/ 174 h 19"/>
                <a:gd name="T90" fmla="*/ 67 w 19"/>
                <a:gd name="T91" fmla="*/ 118 h 19"/>
                <a:gd name="T92" fmla="*/ 67 w 19"/>
                <a:gd name="T93" fmla="*/ 118 h 19"/>
                <a:gd name="T94" fmla="*/ 67 w 19"/>
                <a:gd name="T95" fmla="*/ 93 h 19"/>
                <a:gd name="T96" fmla="*/ 67 w 19"/>
                <a:gd name="T97" fmla="*/ 25 h 19"/>
                <a:gd name="T98" fmla="*/ 48 w 19"/>
                <a:gd name="T99" fmla="*/ 11 h 19"/>
                <a:gd name="T100" fmla="*/ 8 w 19"/>
                <a:gd name="T101" fmla="*/ 36 h 19"/>
                <a:gd name="T102" fmla="*/ 0 w 19"/>
                <a:gd name="T103" fmla="*/ 93 h 19"/>
                <a:gd name="T104" fmla="*/ 48 w 19"/>
                <a:gd name="T105" fmla="*/ 138 h 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 h="19">
                  <a:moveTo>
                    <a:pt x="5" y="12"/>
                  </a:moveTo>
                  <a:cubicBezTo>
                    <a:pt x="4" y="11"/>
                    <a:pt x="4" y="9"/>
                    <a:pt x="4" y="8"/>
                  </a:cubicBezTo>
                  <a:cubicBezTo>
                    <a:pt x="4" y="7"/>
                    <a:pt x="4" y="7"/>
                    <a:pt x="4" y="6"/>
                  </a:cubicBezTo>
                  <a:cubicBezTo>
                    <a:pt x="4" y="6"/>
                    <a:pt x="4" y="6"/>
                    <a:pt x="4" y="6"/>
                  </a:cubicBezTo>
                  <a:cubicBezTo>
                    <a:pt x="4" y="6"/>
                    <a:pt x="4" y="5"/>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4"/>
                    <a:pt x="5" y="4"/>
                    <a:pt x="5" y="4"/>
                  </a:cubicBezTo>
                  <a:cubicBezTo>
                    <a:pt x="5" y="5"/>
                    <a:pt x="5" y="5"/>
                    <a:pt x="5" y="5"/>
                  </a:cubicBezTo>
                  <a:cubicBezTo>
                    <a:pt x="5" y="3"/>
                    <a:pt x="5" y="3"/>
                    <a:pt x="5" y="3"/>
                  </a:cubicBezTo>
                  <a:cubicBezTo>
                    <a:pt x="4" y="4"/>
                    <a:pt x="4" y="4"/>
                    <a:pt x="4" y="4"/>
                  </a:cubicBezTo>
                  <a:cubicBezTo>
                    <a:pt x="5" y="5"/>
                    <a:pt x="5" y="5"/>
                    <a:pt x="5" y="5"/>
                  </a:cubicBezTo>
                  <a:cubicBezTo>
                    <a:pt x="5" y="3"/>
                    <a:pt x="5" y="3"/>
                    <a:pt x="5"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6"/>
                    <a:pt x="3" y="7"/>
                  </a:cubicBezTo>
                  <a:cubicBezTo>
                    <a:pt x="3" y="8"/>
                    <a:pt x="3" y="9"/>
                    <a:pt x="3" y="10"/>
                  </a:cubicBezTo>
                  <a:cubicBezTo>
                    <a:pt x="3" y="10"/>
                    <a:pt x="3" y="10"/>
                    <a:pt x="3" y="10"/>
                  </a:cubicBezTo>
                  <a:cubicBezTo>
                    <a:pt x="3" y="10"/>
                    <a:pt x="3" y="10"/>
                    <a:pt x="3" y="10"/>
                  </a:cubicBezTo>
                  <a:cubicBezTo>
                    <a:pt x="3" y="10"/>
                    <a:pt x="3" y="10"/>
                    <a:pt x="3" y="10"/>
                  </a:cubicBezTo>
                  <a:cubicBezTo>
                    <a:pt x="3" y="11"/>
                    <a:pt x="3" y="13"/>
                    <a:pt x="4" y="14"/>
                  </a:cubicBezTo>
                  <a:cubicBezTo>
                    <a:pt x="4" y="15"/>
                    <a:pt x="5" y="17"/>
                    <a:pt x="6" y="18"/>
                  </a:cubicBezTo>
                  <a:cubicBezTo>
                    <a:pt x="7" y="19"/>
                    <a:pt x="7" y="19"/>
                    <a:pt x="7" y="19"/>
                  </a:cubicBezTo>
                  <a:cubicBezTo>
                    <a:pt x="8" y="19"/>
                    <a:pt x="8" y="19"/>
                    <a:pt x="8" y="19"/>
                  </a:cubicBezTo>
                  <a:cubicBezTo>
                    <a:pt x="9" y="18"/>
                    <a:pt x="10" y="17"/>
                    <a:pt x="10" y="17"/>
                  </a:cubicBezTo>
                  <a:cubicBezTo>
                    <a:pt x="11" y="16"/>
                    <a:pt x="11" y="14"/>
                    <a:pt x="12" y="13"/>
                  </a:cubicBezTo>
                  <a:cubicBezTo>
                    <a:pt x="12" y="12"/>
                    <a:pt x="12" y="11"/>
                    <a:pt x="12" y="10"/>
                  </a:cubicBezTo>
                  <a:cubicBezTo>
                    <a:pt x="13" y="9"/>
                    <a:pt x="13" y="7"/>
                    <a:pt x="13" y="6"/>
                  </a:cubicBezTo>
                  <a:cubicBezTo>
                    <a:pt x="13" y="5"/>
                    <a:pt x="13" y="5"/>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4"/>
                    <a:pt x="14" y="4"/>
                    <a:pt x="14" y="4"/>
                  </a:cubicBezTo>
                  <a:cubicBezTo>
                    <a:pt x="14" y="4"/>
                    <a:pt x="14" y="4"/>
                    <a:pt x="14" y="4"/>
                  </a:cubicBezTo>
                  <a:cubicBezTo>
                    <a:pt x="14" y="3"/>
                    <a:pt x="14" y="3"/>
                    <a:pt x="14" y="3"/>
                  </a:cubicBezTo>
                  <a:cubicBezTo>
                    <a:pt x="14" y="4"/>
                    <a:pt x="14" y="4"/>
                    <a:pt x="14" y="4"/>
                  </a:cubicBezTo>
                  <a:cubicBezTo>
                    <a:pt x="14" y="4"/>
                    <a:pt x="14" y="4"/>
                    <a:pt x="14" y="4"/>
                  </a:cubicBezTo>
                  <a:cubicBezTo>
                    <a:pt x="14" y="4"/>
                    <a:pt x="15" y="5"/>
                    <a:pt x="15" y="7"/>
                  </a:cubicBezTo>
                  <a:cubicBezTo>
                    <a:pt x="15" y="9"/>
                    <a:pt x="15" y="12"/>
                    <a:pt x="15" y="14"/>
                  </a:cubicBezTo>
                  <a:cubicBezTo>
                    <a:pt x="15" y="16"/>
                    <a:pt x="15" y="19"/>
                    <a:pt x="15" y="19"/>
                  </a:cubicBezTo>
                  <a:cubicBezTo>
                    <a:pt x="19" y="19"/>
                    <a:pt x="19" y="19"/>
                    <a:pt x="19" y="19"/>
                  </a:cubicBezTo>
                  <a:cubicBezTo>
                    <a:pt x="19" y="19"/>
                    <a:pt x="19" y="16"/>
                    <a:pt x="19" y="14"/>
                  </a:cubicBezTo>
                  <a:cubicBezTo>
                    <a:pt x="19" y="11"/>
                    <a:pt x="19" y="8"/>
                    <a:pt x="19" y="5"/>
                  </a:cubicBezTo>
                  <a:cubicBezTo>
                    <a:pt x="18" y="4"/>
                    <a:pt x="18" y="3"/>
                    <a:pt x="17" y="2"/>
                  </a:cubicBezTo>
                  <a:cubicBezTo>
                    <a:pt x="17" y="1"/>
                    <a:pt x="17" y="1"/>
                    <a:pt x="16" y="0"/>
                  </a:cubicBezTo>
                  <a:cubicBezTo>
                    <a:pt x="16" y="0"/>
                    <a:pt x="15" y="0"/>
                    <a:pt x="14" y="0"/>
                  </a:cubicBezTo>
                  <a:cubicBezTo>
                    <a:pt x="13" y="0"/>
                    <a:pt x="12" y="0"/>
                    <a:pt x="12" y="0"/>
                  </a:cubicBezTo>
                  <a:cubicBezTo>
                    <a:pt x="11" y="1"/>
                    <a:pt x="10" y="2"/>
                    <a:pt x="10" y="3"/>
                  </a:cubicBezTo>
                  <a:cubicBezTo>
                    <a:pt x="9" y="4"/>
                    <a:pt x="9" y="5"/>
                    <a:pt x="9" y="7"/>
                  </a:cubicBezTo>
                  <a:cubicBezTo>
                    <a:pt x="9" y="8"/>
                    <a:pt x="9" y="9"/>
                    <a:pt x="8" y="9"/>
                  </a:cubicBezTo>
                  <a:cubicBezTo>
                    <a:pt x="8" y="10"/>
                    <a:pt x="8" y="12"/>
                    <a:pt x="8" y="13"/>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7"/>
                    <a:pt x="7" y="17"/>
                    <a:pt x="7" y="17"/>
                  </a:cubicBezTo>
                  <a:cubicBezTo>
                    <a:pt x="9" y="15"/>
                    <a:pt x="9" y="15"/>
                    <a:pt x="9" y="15"/>
                  </a:cubicBezTo>
                  <a:cubicBezTo>
                    <a:pt x="8" y="15"/>
                    <a:pt x="8" y="14"/>
                    <a:pt x="8" y="13"/>
                  </a:cubicBezTo>
                  <a:cubicBezTo>
                    <a:pt x="7" y="12"/>
                    <a:pt x="7" y="11"/>
                    <a:pt x="7" y="10"/>
                  </a:cubicBezTo>
                  <a:cubicBezTo>
                    <a:pt x="7" y="10"/>
                    <a:pt x="7" y="10"/>
                    <a:pt x="7" y="10"/>
                  </a:cubicBezTo>
                  <a:cubicBezTo>
                    <a:pt x="7" y="10"/>
                    <a:pt x="7" y="10"/>
                    <a:pt x="7" y="10"/>
                  </a:cubicBezTo>
                  <a:cubicBezTo>
                    <a:pt x="7" y="10"/>
                    <a:pt x="7" y="10"/>
                    <a:pt x="7" y="10"/>
                  </a:cubicBezTo>
                  <a:cubicBezTo>
                    <a:pt x="7" y="10"/>
                    <a:pt x="7" y="9"/>
                    <a:pt x="7" y="8"/>
                  </a:cubicBezTo>
                  <a:cubicBezTo>
                    <a:pt x="7" y="7"/>
                    <a:pt x="8" y="6"/>
                    <a:pt x="8" y="5"/>
                  </a:cubicBezTo>
                  <a:cubicBezTo>
                    <a:pt x="8" y="4"/>
                    <a:pt x="8" y="3"/>
                    <a:pt x="7" y="2"/>
                  </a:cubicBezTo>
                  <a:cubicBezTo>
                    <a:pt x="7" y="2"/>
                    <a:pt x="7" y="2"/>
                    <a:pt x="6" y="1"/>
                  </a:cubicBezTo>
                  <a:cubicBezTo>
                    <a:pt x="6" y="1"/>
                    <a:pt x="5" y="1"/>
                    <a:pt x="5" y="1"/>
                  </a:cubicBezTo>
                  <a:cubicBezTo>
                    <a:pt x="4" y="1"/>
                    <a:pt x="3" y="1"/>
                    <a:pt x="3" y="1"/>
                  </a:cubicBezTo>
                  <a:cubicBezTo>
                    <a:pt x="2" y="2"/>
                    <a:pt x="1" y="3"/>
                    <a:pt x="1" y="3"/>
                  </a:cubicBezTo>
                  <a:cubicBezTo>
                    <a:pt x="1" y="4"/>
                    <a:pt x="0" y="5"/>
                    <a:pt x="0" y="5"/>
                  </a:cubicBezTo>
                  <a:cubicBezTo>
                    <a:pt x="0" y="6"/>
                    <a:pt x="0" y="7"/>
                    <a:pt x="0" y="8"/>
                  </a:cubicBezTo>
                  <a:cubicBezTo>
                    <a:pt x="0" y="10"/>
                    <a:pt x="0" y="12"/>
                    <a:pt x="1" y="14"/>
                  </a:cubicBezTo>
                  <a:cubicBezTo>
                    <a:pt x="5" y="12"/>
                    <a:pt x="5" y="12"/>
                    <a:pt x="5" y="1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 name="Freeform 681">
              <a:extLst>
                <a:ext uri="{FF2B5EF4-FFF2-40B4-BE49-F238E27FC236}">
                  <a16:creationId xmlns:a16="http://schemas.microsoft.com/office/drawing/2014/main" id="{FD0ACF14-9EF8-D9B2-3AB1-936943DFBD77}"/>
                </a:ext>
              </a:extLst>
            </p:cNvPr>
            <p:cNvSpPr>
              <a:spLocks/>
            </p:cNvSpPr>
            <p:nvPr/>
          </p:nvSpPr>
          <p:spPr bwMode="auto">
            <a:xfrm>
              <a:off x="3558" y="2853"/>
              <a:ext cx="38" cy="45"/>
            </a:xfrm>
            <a:custGeom>
              <a:avLst/>
              <a:gdLst>
                <a:gd name="T0" fmla="*/ 57 w 18"/>
                <a:gd name="T1" fmla="*/ 72 h 20"/>
                <a:gd name="T2" fmla="*/ 84 w 18"/>
                <a:gd name="T3" fmla="*/ 45 h 20"/>
                <a:gd name="T4" fmla="*/ 93 w 18"/>
                <a:gd name="T5" fmla="*/ 45 h 20"/>
                <a:gd name="T6" fmla="*/ 103 w 18"/>
                <a:gd name="T7" fmla="*/ 45 h 20"/>
                <a:gd name="T8" fmla="*/ 93 w 18"/>
                <a:gd name="T9" fmla="*/ 56 h 20"/>
                <a:gd name="T10" fmla="*/ 93 w 18"/>
                <a:gd name="T11" fmla="*/ 45 h 20"/>
                <a:gd name="T12" fmla="*/ 93 w 18"/>
                <a:gd name="T13" fmla="*/ 45 h 20"/>
                <a:gd name="T14" fmla="*/ 103 w 18"/>
                <a:gd name="T15" fmla="*/ 45 h 20"/>
                <a:gd name="T16" fmla="*/ 93 w 18"/>
                <a:gd name="T17" fmla="*/ 45 h 20"/>
                <a:gd name="T18" fmla="*/ 93 w 18"/>
                <a:gd name="T19" fmla="*/ 45 h 20"/>
                <a:gd name="T20" fmla="*/ 93 w 18"/>
                <a:gd name="T21" fmla="*/ 45 h 20"/>
                <a:gd name="T22" fmla="*/ 49 w 18"/>
                <a:gd name="T23" fmla="*/ 117 h 20"/>
                <a:gd name="T24" fmla="*/ 17 w 18"/>
                <a:gd name="T25" fmla="*/ 146 h 20"/>
                <a:gd name="T26" fmla="*/ 8 w 18"/>
                <a:gd name="T27" fmla="*/ 182 h 20"/>
                <a:gd name="T28" fmla="*/ 49 w 18"/>
                <a:gd name="T29" fmla="*/ 227 h 20"/>
                <a:gd name="T30" fmla="*/ 169 w 18"/>
                <a:gd name="T31" fmla="*/ 137 h 20"/>
                <a:gd name="T32" fmla="*/ 57 w 18"/>
                <a:gd name="T33" fmla="*/ 182 h 20"/>
                <a:gd name="T34" fmla="*/ 36 w 18"/>
                <a:gd name="T35" fmla="*/ 182 h 20"/>
                <a:gd name="T36" fmla="*/ 36 w 18"/>
                <a:gd name="T37" fmla="*/ 182 h 20"/>
                <a:gd name="T38" fmla="*/ 36 w 18"/>
                <a:gd name="T39" fmla="*/ 182 h 20"/>
                <a:gd name="T40" fmla="*/ 49 w 18"/>
                <a:gd name="T41" fmla="*/ 182 h 20"/>
                <a:gd name="T42" fmla="*/ 49 w 18"/>
                <a:gd name="T43" fmla="*/ 182 h 20"/>
                <a:gd name="T44" fmla="*/ 36 w 18"/>
                <a:gd name="T45" fmla="*/ 182 h 20"/>
                <a:gd name="T46" fmla="*/ 49 w 18"/>
                <a:gd name="T47" fmla="*/ 182 h 20"/>
                <a:gd name="T48" fmla="*/ 49 w 18"/>
                <a:gd name="T49" fmla="*/ 173 h 20"/>
                <a:gd name="T50" fmla="*/ 49 w 18"/>
                <a:gd name="T51" fmla="*/ 173 h 20"/>
                <a:gd name="T52" fmla="*/ 36 w 18"/>
                <a:gd name="T53" fmla="*/ 173 h 20"/>
                <a:gd name="T54" fmla="*/ 36 w 18"/>
                <a:gd name="T55" fmla="*/ 173 h 20"/>
                <a:gd name="T56" fmla="*/ 49 w 18"/>
                <a:gd name="T57" fmla="*/ 173 h 20"/>
                <a:gd name="T58" fmla="*/ 49 w 18"/>
                <a:gd name="T59" fmla="*/ 173 h 20"/>
                <a:gd name="T60" fmla="*/ 103 w 18"/>
                <a:gd name="T61" fmla="*/ 117 h 20"/>
                <a:gd name="T62" fmla="*/ 133 w 18"/>
                <a:gd name="T63" fmla="*/ 45 h 20"/>
                <a:gd name="T64" fmla="*/ 103 w 18"/>
                <a:gd name="T65" fmla="*/ 0 h 20"/>
                <a:gd name="T66" fmla="*/ 57 w 18"/>
                <a:gd name="T67" fmla="*/ 11 h 20"/>
                <a:gd name="T68" fmla="*/ 0 w 18"/>
                <a:gd name="T69" fmla="*/ 72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20">
                  <a:moveTo>
                    <a:pt x="2" y="9"/>
                  </a:moveTo>
                  <a:cubicBezTo>
                    <a:pt x="3" y="8"/>
                    <a:pt x="5" y="7"/>
                    <a:pt x="6" y="6"/>
                  </a:cubicBezTo>
                  <a:cubicBezTo>
                    <a:pt x="7" y="5"/>
                    <a:pt x="7" y="5"/>
                    <a:pt x="8" y="5"/>
                  </a:cubicBezTo>
                  <a:cubicBezTo>
                    <a:pt x="8" y="4"/>
                    <a:pt x="9" y="4"/>
                    <a:pt x="9" y="4"/>
                  </a:cubicBezTo>
                  <a:cubicBezTo>
                    <a:pt x="10" y="4"/>
                    <a:pt x="10" y="4"/>
                    <a:pt x="10" y="4"/>
                  </a:cubicBezTo>
                  <a:cubicBezTo>
                    <a:pt x="10" y="4"/>
                    <a:pt x="10" y="4"/>
                    <a:pt x="10" y="4"/>
                  </a:cubicBezTo>
                  <a:cubicBezTo>
                    <a:pt x="10" y="5"/>
                    <a:pt x="10" y="5"/>
                    <a:pt x="10" y="5"/>
                  </a:cubicBezTo>
                  <a:cubicBezTo>
                    <a:pt x="11" y="4"/>
                    <a:pt x="11" y="4"/>
                    <a:pt x="11" y="4"/>
                  </a:cubicBezTo>
                  <a:cubicBezTo>
                    <a:pt x="10" y="4"/>
                    <a:pt x="10" y="4"/>
                    <a:pt x="10" y="4"/>
                  </a:cubicBezTo>
                  <a:cubicBezTo>
                    <a:pt x="10" y="5"/>
                    <a:pt x="10" y="5"/>
                    <a:pt x="10" y="5"/>
                  </a:cubicBezTo>
                  <a:cubicBezTo>
                    <a:pt x="11" y="4"/>
                    <a:pt x="11" y="4"/>
                    <a:pt x="11" y="4"/>
                  </a:cubicBezTo>
                  <a:cubicBezTo>
                    <a:pt x="10" y="4"/>
                    <a:pt x="10" y="4"/>
                    <a:pt x="10" y="4"/>
                  </a:cubicBezTo>
                  <a:cubicBezTo>
                    <a:pt x="11" y="4"/>
                    <a:pt x="11" y="4"/>
                    <a:pt x="11" y="4"/>
                  </a:cubicBezTo>
                  <a:cubicBezTo>
                    <a:pt x="10" y="4"/>
                    <a:pt x="10" y="4"/>
                    <a:pt x="10" y="4"/>
                  </a:cubicBezTo>
                  <a:cubicBezTo>
                    <a:pt x="10" y="4"/>
                    <a:pt x="10" y="4"/>
                    <a:pt x="10"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9" y="6"/>
                  </a:cubicBezTo>
                  <a:cubicBezTo>
                    <a:pt x="8" y="7"/>
                    <a:pt x="6" y="8"/>
                    <a:pt x="5" y="10"/>
                  </a:cubicBezTo>
                  <a:cubicBezTo>
                    <a:pt x="4" y="10"/>
                    <a:pt x="3" y="11"/>
                    <a:pt x="2" y="12"/>
                  </a:cubicBezTo>
                  <a:cubicBezTo>
                    <a:pt x="2" y="13"/>
                    <a:pt x="2" y="13"/>
                    <a:pt x="2" y="13"/>
                  </a:cubicBezTo>
                  <a:cubicBezTo>
                    <a:pt x="1" y="13"/>
                    <a:pt x="1" y="13"/>
                    <a:pt x="1" y="14"/>
                  </a:cubicBezTo>
                  <a:cubicBezTo>
                    <a:pt x="1" y="15"/>
                    <a:pt x="1" y="15"/>
                    <a:pt x="1" y="16"/>
                  </a:cubicBezTo>
                  <a:cubicBezTo>
                    <a:pt x="0" y="17"/>
                    <a:pt x="1" y="18"/>
                    <a:pt x="2" y="19"/>
                  </a:cubicBezTo>
                  <a:cubicBezTo>
                    <a:pt x="3" y="20"/>
                    <a:pt x="4" y="20"/>
                    <a:pt x="5" y="20"/>
                  </a:cubicBezTo>
                  <a:cubicBezTo>
                    <a:pt x="6" y="20"/>
                    <a:pt x="7" y="20"/>
                    <a:pt x="8" y="19"/>
                  </a:cubicBezTo>
                  <a:cubicBezTo>
                    <a:pt x="12" y="17"/>
                    <a:pt x="15" y="14"/>
                    <a:pt x="18" y="12"/>
                  </a:cubicBezTo>
                  <a:cubicBezTo>
                    <a:pt x="16" y="9"/>
                    <a:pt x="16" y="9"/>
                    <a:pt x="16" y="9"/>
                  </a:cubicBezTo>
                  <a:cubicBezTo>
                    <a:pt x="12" y="11"/>
                    <a:pt x="10" y="14"/>
                    <a:pt x="6" y="16"/>
                  </a:cubicBezTo>
                  <a:cubicBezTo>
                    <a:pt x="6" y="16"/>
                    <a:pt x="5" y="16"/>
                    <a:pt x="5" y="16"/>
                  </a:cubicBezTo>
                  <a:cubicBezTo>
                    <a:pt x="4" y="16"/>
                    <a:pt x="4" y="16"/>
                    <a:pt x="4" y="16"/>
                  </a:cubicBezTo>
                  <a:cubicBezTo>
                    <a:pt x="4" y="16"/>
                    <a:pt x="4" y="16"/>
                    <a:pt x="4" y="16"/>
                  </a:cubicBezTo>
                  <a:cubicBezTo>
                    <a:pt x="4" y="16"/>
                    <a:pt x="4" y="16"/>
                    <a:pt x="4" y="16"/>
                  </a:cubicBezTo>
                  <a:cubicBezTo>
                    <a:pt x="5" y="16"/>
                    <a:pt x="5" y="16"/>
                    <a:pt x="5" y="16"/>
                  </a:cubicBezTo>
                  <a:cubicBezTo>
                    <a:pt x="4" y="16"/>
                    <a:pt x="4" y="16"/>
                    <a:pt x="4" y="16"/>
                  </a:cubicBezTo>
                  <a:cubicBezTo>
                    <a:pt x="4" y="16"/>
                    <a:pt x="4" y="16"/>
                    <a:pt x="4" y="16"/>
                  </a:cubicBezTo>
                  <a:cubicBezTo>
                    <a:pt x="5" y="16"/>
                    <a:pt x="5" y="16"/>
                    <a:pt x="5" y="16"/>
                  </a:cubicBezTo>
                  <a:cubicBezTo>
                    <a:pt x="4" y="16"/>
                    <a:pt x="4" y="16"/>
                    <a:pt x="4" y="16"/>
                  </a:cubicBezTo>
                  <a:cubicBezTo>
                    <a:pt x="5" y="16"/>
                    <a:pt x="5" y="16"/>
                    <a:pt x="5" y="16"/>
                  </a:cubicBezTo>
                  <a:cubicBezTo>
                    <a:pt x="5" y="16"/>
                    <a:pt x="5" y="16"/>
                    <a:pt x="5" y="16"/>
                  </a:cubicBezTo>
                  <a:cubicBezTo>
                    <a:pt x="4" y="16"/>
                    <a:pt x="4" y="16"/>
                    <a:pt x="4" y="16"/>
                  </a:cubicBezTo>
                  <a:cubicBezTo>
                    <a:pt x="5" y="16"/>
                    <a:pt x="5" y="16"/>
                    <a:pt x="5" y="16"/>
                  </a:cubicBezTo>
                  <a:cubicBezTo>
                    <a:pt x="5" y="16"/>
                    <a:pt x="5" y="16"/>
                    <a:pt x="5" y="16"/>
                  </a:cubicBezTo>
                  <a:cubicBezTo>
                    <a:pt x="5" y="16"/>
                    <a:pt x="5" y="16"/>
                    <a:pt x="5" y="16"/>
                  </a:cubicBezTo>
                  <a:cubicBezTo>
                    <a:pt x="5" y="16"/>
                    <a:pt x="5" y="15"/>
                    <a:pt x="5" y="15"/>
                  </a:cubicBezTo>
                  <a:cubicBezTo>
                    <a:pt x="4" y="15"/>
                    <a:pt x="4" y="15"/>
                    <a:pt x="4" y="15"/>
                  </a:cubicBezTo>
                  <a:cubicBezTo>
                    <a:pt x="5" y="15"/>
                    <a:pt x="5" y="15"/>
                    <a:pt x="5" y="15"/>
                  </a:cubicBezTo>
                  <a:cubicBezTo>
                    <a:pt x="5" y="15"/>
                    <a:pt x="5" y="15"/>
                    <a:pt x="5" y="15"/>
                  </a:cubicBezTo>
                  <a:cubicBezTo>
                    <a:pt x="4" y="15"/>
                    <a:pt x="4" y="15"/>
                    <a:pt x="4" y="15"/>
                  </a:cubicBezTo>
                  <a:cubicBezTo>
                    <a:pt x="5" y="15"/>
                    <a:pt x="5" y="15"/>
                    <a:pt x="5" y="15"/>
                  </a:cubicBezTo>
                  <a:cubicBezTo>
                    <a:pt x="4" y="15"/>
                    <a:pt x="4" y="15"/>
                    <a:pt x="4" y="15"/>
                  </a:cubicBezTo>
                  <a:cubicBezTo>
                    <a:pt x="5" y="15"/>
                    <a:pt x="5" y="15"/>
                    <a:pt x="5" y="15"/>
                  </a:cubicBezTo>
                  <a:cubicBezTo>
                    <a:pt x="5" y="15"/>
                    <a:pt x="5" y="15"/>
                    <a:pt x="5" y="15"/>
                  </a:cubicBezTo>
                  <a:cubicBezTo>
                    <a:pt x="4" y="15"/>
                    <a:pt x="4" y="15"/>
                    <a:pt x="4" y="15"/>
                  </a:cubicBezTo>
                  <a:cubicBezTo>
                    <a:pt x="5" y="15"/>
                    <a:pt x="5" y="15"/>
                    <a:pt x="5" y="15"/>
                  </a:cubicBezTo>
                  <a:cubicBezTo>
                    <a:pt x="5" y="15"/>
                    <a:pt x="5" y="14"/>
                    <a:pt x="6" y="14"/>
                  </a:cubicBezTo>
                  <a:cubicBezTo>
                    <a:pt x="7" y="12"/>
                    <a:pt x="9" y="11"/>
                    <a:pt x="11" y="10"/>
                  </a:cubicBezTo>
                  <a:cubicBezTo>
                    <a:pt x="12" y="9"/>
                    <a:pt x="12" y="8"/>
                    <a:pt x="13" y="7"/>
                  </a:cubicBezTo>
                  <a:cubicBezTo>
                    <a:pt x="14" y="6"/>
                    <a:pt x="14" y="5"/>
                    <a:pt x="14" y="4"/>
                  </a:cubicBezTo>
                  <a:cubicBezTo>
                    <a:pt x="14" y="3"/>
                    <a:pt x="14" y="2"/>
                    <a:pt x="13" y="2"/>
                  </a:cubicBezTo>
                  <a:cubicBezTo>
                    <a:pt x="13" y="1"/>
                    <a:pt x="12" y="1"/>
                    <a:pt x="11" y="0"/>
                  </a:cubicBezTo>
                  <a:cubicBezTo>
                    <a:pt x="10" y="0"/>
                    <a:pt x="10" y="0"/>
                    <a:pt x="9" y="0"/>
                  </a:cubicBezTo>
                  <a:cubicBezTo>
                    <a:pt x="8" y="0"/>
                    <a:pt x="7" y="1"/>
                    <a:pt x="6" y="1"/>
                  </a:cubicBezTo>
                  <a:cubicBezTo>
                    <a:pt x="4" y="2"/>
                    <a:pt x="3" y="3"/>
                    <a:pt x="2" y="4"/>
                  </a:cubicBezTo>
                  <a:cubicBezTo>
                    <a:pt x="1" y="5"/>
                    <a:pt x="0" y="5"/>
                    <a:pt x="0" y="6"/>
                  </a:cubicBezTo>
                  <a:cubicBezTo>
                    <a:pt x="2" y="9"/>
                    <a:pt x="2" y="9"/>
                    <a:pt x="2" y="9"/>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 name="Freeform 682">
              <a:extLst>
                <a:ext uri="{FF2B5EF4-FFF2-40B4-BE49-F238E27FC236}">
                  <a16:creationId xmlns:a16="http://schemas.microsoft.com/office/drawing/2014/main" id="{BE272B2B-9B07-BB43-8656-9F2E02B6BBCF}"/>
                </a:ext>
              </a:extLst>
            </p:cNvPr>
            <p:cNvSpPr>
              <a:spLocks/>
            </p:cNvSpPr>
            <p:nvPr/>
          </p:nvSpPr>
          <p:spPr bwMode="auto">
            <a:xfrm>
              <a:off x="3594" y="2858"/>
              <a:ext cx="27" cy="26"/>
            </a:xfrm>
            <a:custGeom>
              <a:avLst/>
              <a:gdLst>
                <a:gd name="T0" fmla="*/ 8 w 13"/>
                <a:gd name="T1" fmla="*/ 72 h 12"/>
                <a:gd name="T2" fmla="*/ 17 w 13"/>
                <a:gd name="T3" fmla="*/ 72 h 12"/>
                <a:gd name="T4" fmla="*/ 52 w 13"/>
                <a:gd name="T5" fmla="*/ 52 h 12"/>
                <a:gd name="T6" fmla="*/ 81 w 13"/>
                <a:gd name="T7" fmla="*/ 43 h 12"/>
                <a:gd name="T8" fmla="*/ 81 w 13"/>
                <a:gd name="T9" fmla="*/ 43 h 12"/>
                <a:gd name="T10" fmla="*/ 81 w 13"/>
                <a:gd name="T11" fmla="*/ 43 h 12"/>
                <a:gd name="T12" fmla="*/ 81 w 13"/>
                <a:gd name="T13" fmla="*/ 43 h 12"/>
                <a:gd name="T14" fmla="*/ 81 w 13"/>
                <a:gd name="T15" fmla="*/ 43 h 12"/>
                <a:gd name="T16" fmla="*/ 81 w 13"/>
                <a:gd name="T17" fmla="*/ 43 h 12"/>
                <a:gd name="T18" fmla="*/ 81 w 13"/>
                <a:gd name="T19" fmla="*/ 43 h 12"/>
                <a:gd name="T20" fmla="*/ 91 w 13"/>
                <a:gd name="T21" fmla="*/ 33 h 12"/>
                <a:gd name="T22" fmla="*/ 81 w 13"/>
                <a:gd name="T23" fmla="*/ 43 h 12"/>
                <a:gd name="T24" fmla="*/ 81 w 13"/>
                <a:gd name="T25" fmla="*/ 43 h 12"/>
                <a:gd name="T26" fmla="*/ 91 w 13"/>
                <a:gd name="T27" fmla="*/ 33 h 12"/>
                <a:gd name="T28" fmla="*/ 81 w 13"/>
                <a:gd name="T29" fmla="*/ 43 h 12"/>
                <a:gd name="T30" fmla="*/ 81 w 13"/>
                <a:gd name="T31" fmla="*/ 43 h 12"/>
                <a:gd name="T32" fmla="*/ 81 w 13"/>
                <a:gd name="T33" fmla="*/ 43 h 12"/>
                <a:gd name="T34" fmla="*/ 81 w 13"/>
                <a:gd name="T35" fmla="*/ 43 h 12"/>
                <a:gd name="T36" fmla="*/ 81 w 13"/>
                <a:gd name="T37" fmla="*/ 43 h 12"/>
                <a:gd name="T38" fmla="*/ 81 w 13"/>
                <a:gd name="T39" fmla="*/ 43 h 12"/>
                <a:gd name="T40" fmla="*/ 73 w 13"/>
                <a:gd name="T41" fmla="*/ 43 h 12"/>
                <a:gd name="T42" fmla="*/ 52 w 13"/>
                <a:gd name="T43" fmla="*/ 61 h 12"/>
                <a:gd name="T44" fmla="*/ 17 w 13"/>
                <a:gd name="T45" fmla="*/ 93 h 12"/>
                <a:gd name="T46" fmla="*/ 35 w 13"/>
                <a:gd name="T47" fmla="*/ 121 h 12"/>
                <a:gd name="T48" fmla="*/ 73 w 13"/>
                <a:gd name="T49" fmla="*/ 104 h 12"/>
                <a:gd name="T50" fmla="*/ 108 w 13"/>
                <a:gd name="T51" fmla="*/ 52 h 12"/>
                <a:gd name="T52" fmla="*/ 116 w 13"/>
                <a:gd name="T53" fmla="*/ 43 h 12"/>
                <a:gd name="T54" fmla="*/ 100 w 13"/>
                <a:gd name="T55" fmla="*/ 9 h 12"/>
                <a:gd name="T56" fmla="*/ 81 w 13"/>
                <a:gd name="T57" fmla="*/ 0 h 12"/>
                <a:gd name="T58" fmla="*/ 52 w 13"/>
                <a:gd name="T59" fmla="*/ 9 h 12"/>
                <a:gd name="T60" fmla="*/ 17 w 13"/>
                <a:gd name="T61" fmla="*/ 33 h 12"/>
                <a:gd name="T62" fmla="*/ 8 w 13"/>
                <a:gd name="T63" fmla="*/ 33 h 12"/>
                <a:gd name="T64" fmla="*/ 0 w 13"/>
                <a:gd name="T65" fmla="*/ 33 h 12"/>
                <a:gd name="T66" fmla="*/ 0 w 13"/>
                <a:gd name="T67" fmla="*/ 33 h 12"/>
                <a:gd name="T68" fmla="*/ 0 w 13"/>
                <a:gd name="T69" fmla="*/ 43 h 12"/>
                <a:gd name="T70" fmla="*/ 0 w 13"/>
                <a:gd name="T71" fmla="*/ 33 h 12"/>
                <a:gd name="T72" fmla="*/ 0 w 13"/>
                <a:gd name="T73" fmla="*/ 33 h 12"/>
                <a:gd name="T74" fmla="*/ 0 w 13"/>
                <a:gd name="T75" fmla="*/ 43 h 12"/>
                <a:gd name="T76" fmla="*/ 0 w 13"/>
                <a:gd name="T77" fmla="*/ 33 h 12"/>
                <a:gd name="T78" fmla="*/ 8 w 13"/>
                <a:gd name="T79" fmla="*/ 72 h 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2">
                  <a:moveTo>
                    <a:pt x="1" y="7"/>
                  </a:moveTo>
                  <a:cubicBezTo>
                    <a:pt x="2" y="7"/>
                    <a:pt x="2" y="7"/>
                    <a:pt x="2" y="7"/>
                  </a:cubicBezTo>
                  <a:cubicBezTo>
                    <a:pt x="3" y="7"/>
                    <a:pt x="4" y="6"/>
                    <a:pt x="6" y="5"/>
                  </a:cubicBezTo>
                  <a:cubicBezTo>
                    <a:pt x="7"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10" y="3"/>
                    <a:pt x="10" y="3"/>
                    <a:pt x="10" y="3"/>
                  </a:cubicBezTo>
                  <a:cubicBezTo>
                    <a:pt x="9" y="4"/>
                    <a:pt x="9" y="4"/>
                    <a:pt x="9" y="4"/>
                  </a:cubicBezTo>
                  <a:cubicBezTo>
                    <a:pt x="9" y="4"/>
                    <a:pt x="9" y="4"/>
                    <a:pt x="9" y="4"/>
                  </a:cubicBezTo>
                  <a:cubicBezTo>
                    <a:pt x="10" y="3"/>
                    <a:pt x="10" y="3"/>
                    <a:pt x="10"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5"/>
                    <a:pt x="7" y="6"/>
                    <a:pt x="6" y="6"/>
                  </a:cubicBezTo>
                  <a:cubicBezTo>
                    <a:pt x="5" y="7"/>
                    <a:pt x="3" y="8"/>
                    <a:pt x="2" y="9"/>
                  </a:cubicBezTo>
                  <a:cubicBezTo>
                    <a:pt x="4" y="12"/>
                    <a:pt x="4" y="12"/>
                    <a:pt x="4" y="12"/>
                  </a:cubicBezTo>
                  <a:cubicBezTo>
                    <a:pt x="5" y="12"/>
                    <a:pt x="7" y="11"/>
                    <a:pt x="8" y="10"/>
                  </a:cubicBezTo>
                  <a:cubicBezTo>
                    <a:pt x="10" y="9"/>
                    <a:pt x="12" y="7"/>
                    <a:pt x="12" y="5"/>
                  </a:cubicBezTo>
                  <a:cubicBezTo>
                    <a:pt x="12" y="5"/>
                    <a:pt x="13" y="4"/>
                    <a:pt x="13" y="4"/>
                  </a:cubicBezTo>
                  <a:cubicBezTo>
                    <a:pt x="13" y="3"/>
                    <a:pt x="12" y="2"/>
                    <a:pt x="11" y="1"/>
                  </a:cubicBezTo>
                  <a:cubicBezTo>
                    <a:pt x="11" y="0"/>
                    <a:pt x="10" y="0"/>
                    <a:pt x="9" y="0"/>
                  </a:cubicBezTo>
                  <a:cubicBezTo>
                    <a:pt x="8" y="0"/>
                    <a:pt x="7" y="1"/>
                    <a:pt x="6" y="1"/>
                  </a:cubicBezTo>
                  <a:cubicBezTo>
                    <a:pt x="5" y="1"/>
                    <a:pt x="4" y="2"/>
                    <a:pt x="2" y="3"/>
                  </a:cubicBezTo>
                  <a:cubicBezTo>
                    <a:pt x="2" y="3"/>
                    <a:pt x="1" y="3"/>
                    <a:pt x="1" y="3"/>
                  </a:cubicBezTo>
                  <a:cubicBezTo>
                    <a:pt x="0" y="3"/>
                    <a:pt x="0" y="3"/>
                    <a:pt x="0" y="3"/>
                  </a:cubicBezTo>
                  <a:cubicBezTo>
                    <a:pt x="0" y="3"/>
                    <a:pt x="0" y="3"/>
                    <a:pt x="0" y="3"/>
                  </a:cubicBezTo>
                  <a:cubicBezTo>
                    <a:pt x="0" y="4"/>
                    <a:pt x="0" y="4"/>
                    <a:pt x="0" y="4"/>
                  </a:cubicBezTo>
                  <a:cubicBezTo>
                    <a:pt x="0" y="3"/>
                    <a:pt x="0" y="3"/>
                    <a:pt x="0" y="3"/>
                  </a:cubicBezTo>
                  <a:cubicBezTo>
                    <a:pt x="0" y="3"/>
                    <a:pt x="0" y="3"/>
                    <a:pt x="0" y="3"/>
                  </a:cubicBezTo>
                  <a:cubicBezTo>
                    <a:pt x="0" y="4"/>
                    <a:pt x="0" y="4"/>
                    <a:pt x="0" y="4"/>
                  </a:cubicBezTo>
                  <a:cubicBezTo>
                    <a:pt x="0" y="3"/>
                    <a:pt x="0" y="3"/>
                    <a:pt x="0" y="3"/>
                  </a:cubicBezTo>
                  <a:cubicBezTo>
                    <a:pt x="1" y="7"/>
                    <a:pt x="1" y="7"/>
                    <a:pt x="1" y="7"/>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 name="Freeform 683">
              <a:extLst>
                <a:ext uri="{FF2B5EF4-FFF2-40B4-BE49-F238E27FC236}">
                  <a16:creationId xmlns:a16="http://schemas.microsoft.com/office/drawing/2014/main" id="{4D9CFA3B-98D9-C5FF-5AB9-B1731D6895A4}"/>
                </a:ext>
              </a:extLst>
            </p:cNvPr>
            <p:cNvSpPr>
              <a:spLocks/>
            </p:cNvSpPr>
            <p:nvPr/>
          </p:nvSpPr>
          <p:spPr bwMode="auto">
            <a:xfrm>
              <a:off x="3558" y="2947"/>
              <a:ext cx="24" cy="22"/>
            </a:xfrm>
            <a:custGeom>
              <a:avLst/>
              <a:gdLst>
                <a:gd name="T0" fmla="*/ 0 w 11"/>
                <a:gd name="T1" fmla="*/ 33 h 10"/>
                <a:gd name="T2" fmla="*/ 44 w 11"/>
                <a:gd name="T3" fmla="*/ 73 h 10"/>
                <a:gd name="T4" fmla="*/ 81 w 11"/>
                <a:gd name="T5" fmla="*/ 106 h 10"/>
                <a:gd name="T6" fmla="*/ 113 w 11"/>
                <a:gd name="T7" fmla="*/ 73 h 10"/>
                <a:gd name="T8" fmla="*/ 61 w 11"/>
                <a:gd name="T9" fmla="*/ 44 h 10"/>
                <a:gd name="T10" fmla="*/ 33 w 11"/>
                <a:gd name="T11" fmla="*/ 0 h 10"/>
                <a:gd name="T12" fmla="*/ 0 w 11"/>
                <a:gd name="T13" fmla="*/ 33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0">
                  <a:moveTo>
                    <a:pt x="0" y="3"/>
                  </a:moveTo>
                  <a:cubicBezTo>
                    <a:pt x="1" y="4"/>
                    <a:pt x="2" y="5"/>
                    <a:pt x="4" y="7"/>
                  </a:cubicBezTo>
                  <a:cubicBezTo>
                    <a:pt x="5" y="8"/>
                    <a:pt x="7" y="9"/>
                    <a:pt x="8" y="10"/>
                  </a:cubicBezTo>
                  <a:cubicBezTo>
                    <a:pt x="11" y="7"/>
                    <a:pt x="11" y="7"/>
                    <a:pt x="11" y="7"/>
                  </a:cubicBezTo>
                  <a:cubicBezTo>
                    <a:pt x="9" y="5"/>
                    <a:pt x="7" y="5"/>
                    <a:pt x="6" y="4"/>
                  </a:cubicBezTo>
                  <a:cubicBezTo>
                    <a:pt x="5" y="3"/>
                    <a:pt x="4"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6" name="Freeform 684">
              <a:extLst>
                <a:ext uri="{FF2B5EF4-FFF2-40B4-BE49-F238E27FC236}">
                  <a16:creationId xmlns:a16="http://schemas.microsoft.com/office/drawing/2014/main" id="{28D52F65-327D-032C-98F5-30A7591CBD6F}"/>
                </a:ext>
              </a:extLst>
            </p:cNvPr>
            <p:cNvSpPr>
              <a:spLocks/>
            </p:cNvSpPr>
            <p:nvPr/>
          </p:nvSpPr>
          <p:spPr bwMode="auto">
            <a:xfrm>
              <a:off x="3565" y="2938"/>
              <a:ext cx="21" cy="20"/>
            </a:xfrm>
            <a:custGeom>
              <a:avLst/>
              <a:gdLst>
                <a:gd name="T0" fmla="*/ 0 w 10"/>
                <a:gd name="T1" fmla="*/ 36 h 9"/>
                <a:gd name="T2" fmla="*/ 76 w 10"/>
                <a:gd name="T3" fmla="*/ 98 h 9"/>
                <a:gd name="T4" fmla="*/ 92 w 10"/>
                <a:gd name="T5" fmla="*/ 53 h 9"/>
                <a:gd name="T6" fmla="*/ 27 w 10"/>
                <a:gd name="T7" fmla="*/ 0 h 9"/>
                <a:gd name="T8" fmla="*/ 0 w 10"/>
                <a:gd name="T9" fmla="*/ 3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0" y="3"/>
                  </a:moveTo>
                  <a:cubicBezTo>
                    <a:pt x="3" y="5"/>
                    <a:pt x="5" y="7"/>
                    <a:pt x="8" y="9"/>
                  </a:cubicBezTo>
                  <a:cubicBezTo>
                    <a:pt x="10" y="5"/>
                    <a:pt x="10" y="5"/>
                    <a:pt x="10" y="5"/>
                  </a:cubicBezTo>
                  <a:cubicBezTo>
                    <a:pt x="8" y="4"/>
                    <a:pt x="5" y="2"/>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 name="Freeform 685">
              <a:extLst>
                <a:ext uri="{FF2B5EF4-FFF2-40B4-BE49-F238E27FC236}">
                  <a16:creationId xmlns:a16="http://schemas.microsoft.com/office/drawing/2014/main" id="{16EE1C7D-6CBD-0C6B-FD1C-B352E60742F4}"/>
                </a:ext>
              </a:extLst>
            </p:cNvPr>
            <p:cNvSpPr>
              <a:spLocks/>
            </p:cNvSpPr>
            <p:nvPr/>
          </p:nvSpPr>
          <p:spPr bwMode="auto">
            <a:xfrm>
              <a:off x="3582" y="2969"/>
              <a:ext cx="33" cy="21"/>
            </a:xfrm>
            <a:custGeom>
              <a:avLst/>
              <a:gdLst>
                <a:gd name="T0" fmla="*/ 0 w 16"/>
                <a:gd name="T1" fmla="*/ 28 h 9"/>
                <a:gd name="T2" fmla="*/ 60 w 16"/>
                <a:gd name="T3" fmla="*/ 86 h 9"/>
                <a:gd name="T4" fmla="*/ 140 w 16"/>
                <a:gd name="T5" fmla="*/ 114 h 9"/>
                <a:gd name="T6" fmla="*/ 140 w 16"/>
                <a:gd name="T7" fmla="*/ 114 h 9"/>
                <a:gd name="T8" fmla="*/ 140 w 16"/>
                <a:gd name="T9" fmla="*/ 65 h 9"/>
                <a:gd name="T10" fmla="*/ 140 w 16"/>
                <a:gd name="T11" fmla="*/ 65 h 9"/>
                <a:gd name="T12" fmla="*/ 72 w 16"/>
                <a:gd name="T13" fmla="*/ 37 h 9"/>
                <a:gd name="T14" fmla="*/ 25 w 16"/>
                <a:gd name="T15" fmla="*/ 0 h 9"/>
                <a:gd name="T16" fmla="*/ 0 w 16"/>
                <a:gd name="T17" fmla="*/ 2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
                  <a:moveTo>
                    <a:pt x="0" y="2"/>
                  </a:moveTo>
                  <a:cubicBezTo>
                    <a:pt x="2" y="5"/>
                    <a:pt x="4" y="6"/>
                    <a:pt x="7" y="7"/>
                  </a:cubicBezTo>
                  <a:cubicBezTo>
                    <a:pt x="10" y="8"/>
                    <a:pt x="13" y="9"/>
                    <a:pt x="16" y="9"/>
                  </a:cubicBezTo>
                  <a:cubicBezTo>
                    <a:pt x="16" y="9"/>
                    <a:pt x="16" y="9"/>
                    <a:pt x="16" y="9"/>
                  </a:cubicBezTo>
                  <a:cubicBezTo>
                    <a:pt x="16" y="5"/>
                    <a:pt x="16" y="5"/>
                    <a:pt x="16" y="5"/>
                  </a:cubicBezTo>
                  <a:cubicBezTo>
                    <a:pt x="16" y="5"/>
                    <a:pt x="16" y="5"/>
                    <a:pt x="16" y="5"/>
                  </a:cubicBezTo>
                  <a:cubicBezTo>
                    <a:pt x="13" y="5"/>
                    <a:pt x="11" y="4"/>
                    <a:pt x="8" y="3"/>
                  </a:cubicBezTo>
                  <a:cubicBezTo>
                    <a:pt x="6" y="3"/>
                    <a:pt x="4" y="1"/>
                    <a:pt x="3" y="0"/>
                  </a:cubicBezTo>
                  <a:cubicBezTo>
                    <a:pt x="0" y="2"/>
                    <a:pt x="0" y="2"/>
                    <a:pt x="0" y="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 name="Freeform 686">
              <a:extLst>
                <a:ext uri="{FF2B5EF4-FFF2-40B4-BE49-F238E27FC236}">
                  <a16:creationId xmlns:a16="http://schemas.microsoft.com/office/drawing/2014/main" id="{4C9249DC-4CB4-8FBD-9E21-6B53E41FD1D5}"/>
                </a:ext>
              </a:extLst>
            </p:cNvPr>
            <p:cNvSpPr>
              <a:spLocks/>
            </p:cNvSpPr>
            <p:nvPr/>
          </p:nvSpPr>
          <p:spPr bwMode="auto">
            <a:xfrm>
              <a:off x="3586" y="2958"/>
              <a:ext cx="29" cy="16"/>
            </a:xfrm>
            <a:custGeom>
              <a:avLst/>
              <a:gdLst>
                <a:gd name="T0" fmla="*/ 0 w 14"/>
                <a:gd name="T1" fmla="*/ 37 h 7"/>
                <a:gd name="T2" fmla="*/ 52 w 14"/>
                <a:gd name="T3" fmla="*/ 73 h 7"/>
                <a:gd name="T4" fmla="*/ 116 w 14"/>
                <a:gd name="T5" fmla="*/ 85 h 7"/>
                <a:gd name="T6" fmla="*/ 124 w 14"/>
                <a:gd name="T7" fmla="*/ 85 h 7"/>
                <a:gd name="T8" fmla="*/ 124 w 14"/>
                <a:gd name="T9" fmla="*/ 37 h 7"/>
                <a:gd name="T10" fmla="*/ 116 w 14"/>
                <a:gd name="T11" fmla="*/ 37 h 7"/>
                <a:gd name="T12" fmla="*/ 64 w 14"/>
                <a:gd name="T13" fmla="*/ 25 h 7"/>
                <a:gd name="T14" fmla="*/ 25 w 14"/>
                <a:gd name="T15" fmla="*/ 0 h 7"/>
                <a:gd name="T16" fmla="*/ 0 w 14"/>
                <a:gd name="T17" fmla="*/ 3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7">
                  <a:moveTo>
                    <a:pt x="0" y="3"/>
                  </a:moveTo>
                  <a:cubicBezTo>
                    <a:pt x="1" y="4"/>
                    <a:pt x="4" y="6"/>
                    <a:pt x="6" y="6"/>
                  </a:cubicBezTo>
                  <a:cubicBezTo>
                    <a:pt x="9" y="7"/>
                    <a:pt x="11" y="7"/>
                    <a:pt x="13" y="7"/>
                  </a:cubicBezTo>
                  <a:cubicBezTo>
                    <a:pt x="14" y="7"/>
                    <a:pt x="14" y="7"/>
                    <a:pt x="14" y="7"/>
                  </a:cubicBezTo>
                  <a:cubicBezTo>
                    <a:pt x="14" y="3"/>
                    <a:pt x="14" y="3"/>
                    <a:pt x="14" y="3"/>
                  </a:cubicBezTo>
                  <a:cubicBezTo>
                    <a:pt x="13" y="3"/>
                    <a:pt x="13" y="3"/>
                    <a:pt x="13" y="3"/>
                  </a:cubicBezTo>
                  <a:cubicBezTo>
                    <a:pt x="12" y="3"/>
                    <a:pt x="9" y="3"/>
                    <a:pt x="7" y="2"/>
                  </a:cubicBezTo>
                  <a:cubicBezTo>
                    <a:pt x="5" y="2"/>
                    <a:pt x="3"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 name="Freeform 687">
              <a:extLst>
                <a:ext uri="{FF2B5EF4-FFF2-40B4-BE49-F238E27FC236}">
                  <a16:creationId xmlns:a16="http://schemas.microsoft.com/office/drawing/2014/main" id="{5BA0B8A3-8867-ECBC-11E7-825D40484850}"/>
                </a:ext>
              </a:extLst>
            </p:cNvPr>
            <p:cNvSpPr>
              <a:spLocks/>
            </p:cNvSpPr>
            <p:nvPr/>
          </p:nvSpPr>
          <p:spPr bwMode="auto">
            <a:xfrm>
              <a:off x="3596" y="2945"/>
              <a:ext cx="25" cy="16"/>
            </a:xfrm>
            <a:custGeom>
              <a:avLst/>
              <a:gdLst>
                <a:gd name="T0" fmla="*/ 0 w 12"/>
                <a:gd name="T1" fmla="*/ 37 h 7"/>
                <a:gd name="T2" fmla="*/ 35 w 12"/>
                <a:gd name="T3" fmla="*/ 57 h 7"/>
                <a:gd name="T4" fmla="*/ 100 w 12"/>
                <a:gd name="T5" fmla="*/ 85 h 7"/>
                <a:gd name="T6" fmla="*/ 108 w 12"/>
                <a:gd name="T7" fmla="*/ 37 h 7"/>
                <a:gd name="T8" fmla="*/ 44 w 12"/>
                <a:gd name="T9" fmla="*/ 11 h 7"/>
                <a:gd name="T10" fmla="*/ 17 w 12"/>
                <a:gd name="T11" fmla="*/ 0 h 7"/>
                <a:gd name="T12" fmla="*/ 0 w 12"/>
                <a:gd name="T13" fmla="*/ 37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7">
                  <a:moveTo>
                    <a:pt x="0" y="3"/>
                  </a:moveTo>
                  <a:cubicBezTo>
                    <a:pt x="1" y="4"/>
                    <a:pt x="3" y="4"/>
                    <a:pt x="4" y="5"/>
                  </a:cubicBezTo>
                  <a:cubicBezTo>
                    <a:pt x="6" y="5"/>
                    <a:pt x="9" y="6"/>
                    <a:pt x="11" y="7"/>
                  </a:cubicBezTo>
                  <a:cubicBezTo>
                    <a:pt x="12" y="3"/>
                    <a:pt x="12" y="3"/>
                    <a:pt x="12" y="3"/>
                  </a:cubicBezTo>
                  <a:cubicBezTo>
                    <a:pt x="10" y="3"/>
                    <a:pt x="8" y="2"/>
                    <a:pt x="5" y="1"/>
                  </a:cubicBezTo>
                  <a:cubicBezTo>
                    <a:pt x="4" y="0"/>
                    <a:pt x="2"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 name="Freeform 688">
              <a:extLst>
                <a:ext uri="{FF2B5EF4-FFF2-40B4-BE49-F238E27FC236}">
                  <a16:creationId xmlns:a16="http://schemas.microsoft.com/office/drawing/2014/main" id="{E34AE91F-F3D7-A45E-A3AF-0B28BE946C7F}"/>
                </a:ext>
              </a:extLst>
            </p:cNvPr>
            <p:cNvSpPr>
              <a:spLocks/>
            </p:cNvSpPr>
            <p:nvPr/>
          </p:nvSpPr>
          <p:spPr bwMode="auto">
            <a:xfrm>
              <a:off x="4216" y="2974"/>
              <a:ext cx="27" cy="20"/>
            </a:xfrm>
            <a:custGeom>
              <a:avLst/>
              <a:gdLst>
                <a:gd name="T0" fmla="*/ 0 w 13"/>
                <a:gd name="T1" fmla="*/ 36 h 9"/>
                <a:gd name="T2" fmla="*/ 52 w 13"/>
                <a:gd name="T3" fmla="*/ 80 h 9"/>
                <a:gd name="T4" fmla="*/ 116 w 13"/>
                <a:gd name="T5" fmla="*/ 98 h 9"/>
                <a:gd name="T6" fmla="*/ 116 w 13"/>
                <a:gd name="T7" fmla="*/ 53 h 9"/>
                <a:gd name="T8" fmla="*/ 64 w 13"/>
                <a:gd name="T9" fmla="*/ 36 h 9"/>
                <a:gd name="T10" fmla="*/ 17 w 13"/>
                <a:gd name="T11" fmla="*/ 0 h 9"/>
                <a:gd name="T12" fmla="*/ 0 w 13"/>
                <a:gd name="T13" fmla="*/ 3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9">
                  <a:moveTo>
                    <a:pt x="0" y="3"/>
                  </a:moveTo>
                  <a:cubicBezTo>
                    <a:pt x="1" y="4"/>
                    <a:pt x="3" y="6"/>
                    <a:pt x="6" y="7"/>
                  </a:cubicBezTo>
                  <a:cubicBezTo>
                    <a:pt x="8" y="8"/>
                    <a:pt x="10" y="9"/>
                    <a:pt x="13" y="9"/>
                  </a:cubicBezTo>
                  <a:cubicBezTo>
                    <a:pt x="13" y="5"/>
                    <a:pt x="13" y="5"/>
                    <a:pt x="13" y="5"/>
                  </a:cubicBezTo>
                  <a:cubicBezTo>
                    <a:pt x="12" y="5"/>
                    <a:pt x="9" y="4"/>
                    <a:pt x="7" y="3"/>
                  </a:cubicBezTo>
                  <a:cubicBezTo>
                    <a:pt x="5" y="2"/>
                    <a:pt x="3" y="1"/>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 name="Freeform 689">
              <a:extLst>
                <a:ext uri="{FF2B5EF4-FFF2-40B4-BE49-F238E27FC236}">
                  <a16:creationId xmlns:a16="http://schemas.microsoft.com/office/drawing/2014/main" id="{45245C73-B874-901F-5D85-CB2D0C30664A}"/>
                </a:ext>
              </a:extLst>
            </p:cNvPr>
            <p:cNvSpPr>
              <a:spLocks/>
            </p:cNvSpPr>
            <p:nvPr/>
          </p:nvSpPr>
          <p:spPr bwMode="auto">
            <a:xfrm>
              <a:off x="4218" y="2963"/>
              <a:ext cx="34" cy="18"/>
            </a:xfrm>
            <a:custGeom>
              <a:avLst/>
              <a:gdLst>
                <a:gd name="T0" fmla="*/ 0 w 16"/>
                <a:gd name="T1" fmla="*/ 36 h 8"/>
                <a:gd name="T2" fmla="*/ 145 w 16"/>
                <a:gd name="T3" fmla="*/ 92 h 8"/>
                <a:gd name="T4" fmla="*/ 153 w 16"/>
                <a:gd name="T5" fmla="*/ 92 h 8"/>
                <a:gd name="T6" fmla="*/ 153 w 16"/>
                <a:gd name="T7" fmla="*/ 45 h 8"/>
                <a:gd name="T8" fmla="*/ 145 w 16"/>
                <a:gd name="T9" fmla="*/ 45 h 8"/>
                <a:gd name="T10" fmla="*/ 28 w 16"/>
                <a:gd name="T11" fmla="*/ 0 h 8"/>
                <a:gd name="T12" fmla="*/ 0 w 16"/>
                <a:gd name="T13" fmla="*/ 36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8">
                  <a:moveTo>
                    <a:pt x="0" y="3"/>
                  </a:moveTo>
                  <a:cubicBezTo>
                    <a:pt x="4" y="6"/>
                    <a:pt x="10" y="8"/>
                    <a:pt x="15" y="8"/>
                  </a:cubicBezTo>
                  <a:cubicBezTo>
                    <a:pt x="15" y="8"/>
                    <a:pt x="16" y="8"/>
                    <a:pt x="16" y="8"/>
                  </a:cubicBezTo>
                  <a:cubicBezTo>
                    <a:pt x="16" y="4"/>
                    <a:pt x="16" y="4"/>
                    <a:pt x="16" y="4"/>
                  </a:cubicBezTo>
                  <a:cubicBezTo>
                    <a:pt x="15" y="4"/>
                    <a:pt x="15" y="4"/>
                    <a:pt x="15" y="4"/>
                  </a:cubicBezTo>
                  <a:cubicBezTo>
                    <a:pt x="11" y="4"/>
                    <a:pt x="6" y="3"/>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 name="Freeform 690">
              <a:extLst>
                <a:ext uri="{FF2B5EF4-FFF2-40B4-BE49-F238E27FC236}">
                  <a16:creationId xmlns:a16="http://schemas.microsoft.com/office/drawing/2014/main" id="{FF82966A-C737-8172-8829-562A5203AD39}"/>
                </a:ext>
              </a:extLst>
            </p:cNvPr>
            <p:cNvSpPr>
              <a:spLocks/>
            </p:cNvSpPr>
            <p:nvPr/>
          </p:nvSpPr>
          <p:spPr bwMode="auto">
            <a:xfrm>
              <a:off x="4226" y="2947"/>
              <a:ext cx="23" cy="18"/>
            </a:xfrm>
            <a:custGeom>
              <a:avLst/>
              <a:gdLst>
                <a:gd name="T0" fmla="*/ 0 w 11"/>
                <a:gd name="T1" fmla="*/ 45 h 8"/>
                <a:gd name="T2" fmla="*/ 44 w 11"/>
                <a:gd name="T3" fmla="*/ 72 h 8"/>
                <a:gd name="T4" fmla="*/ 100 w 11"/>
                <a:gd name="T5" fmla="*/ 92 h 8"/>
                <a:gd name="T6" fmla="*/ 100 w 11"/>
                <a:gd name="T7" fmla="*/ 92 h 8"/>
                <a:gd name="T8" fmla="*/ 100 w 11"/>
                <a:gd name="T9" fmla="*/ 72 h 8"/>
                <a:gd name="T10" fmla="*/ 100 w 11"/>
                <a:gd name="T11" fmla="*/ 92 h 8"/>
                <a:gd name="T12" fmla="*/ 100 w 11"/>
                <a:gd name="T13" fmla="*/ 92 h 8"/>
                <a:gd name="T14" fmla="*/ 100 w 11"/>
                <a:gd name="T15" fmla="*/ 72 h 8"/>
                <a:gd name="T16" fmla="*/ 100 w 11"/>
                <a:gd name="T17" fmla="*/ 92 h 8"/>
                <a:gd name="T18" fmla="*/ 100 w 11"/>
                <a:gd name="T19" fmla="*/ 45 h 8"/>
                <a:gd name="T20" fmla="*/ 100 w 11"/>
                <a:gd name="T21" fmla="*/ 45 h 8"/>
                <a:gd name="T22" fmla="*/ 56 w 11"/>
                <a:gd name="T23" fmla="*/ 25 h 8"/>
                <a:gd name="T24" fmla="*/ 8 w 11"/>
                <a:gd name="T25" fmla="*/ 0 h 8"/>
                <a:gd name="T26" fmla="*/ 0 w 11"/>
                <a:gd name="T27" fmla="*/ 45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8">
                  <a:moveTo>
                    <a:pt x="0" y="4"/>
                  </a:moveTo>
                  <a:cubicBezTo>
                    <a:pt x="1" y="5"/>
                    <a:pt x="3" y="5"/>
                    <a:pt x="5" y="6"/>
                  </a:cubicBezTo>
                  <a:cubicBezTo>
                    <a:pt x="6" y="7"/>
                    <a:pt x="8" y="8"/>
                    <a:pt x="11" y="8"/>
                  </a:cubicBezTo>
                  <a:cubicBezTo>
                    <a:pt x="11" y="8"/>
                    <a:pt x="11" y="8"/>
                    <a:pt x="11" y="8"/>
                  </a:cubicBezTo>
                  <a:cubicBezTo>
                    <a:pt x="11" y="6"/>
                    <a:pt x="11" y="6"/>
                    <a:pt x="11" y="6"/>
                  </a:cubicBezTo>
                  <a:cubicBezTo>
                    <a:pt x="11" y="8"/>
                    <a:pt x="11" y="8"/>
                    <a:pt x="11" y="8"/>
                  </a:cubicBezTo>
                  <a:cubicBezTo>
                    <a:pt x="11" y="8"/>
                    <a:pt x="11" y="8"/>
                    <a:pt x="11" y="8"/>
                  </a:cubicBezTo>
                  <a:cubicBezTo>
                    <a:pt x="11" y="6"/>
                    <a:pt x="11" y="6"/>
                    <a:pt x="11" y="6"/>
                  </a:cubicBezTo>
                  <a:cubicBezTo>
                    <a:pt x="11" y="8"/>
                    <a:pt x="11" y="8"/>
                    <a:pt x="11" y="8"/>
                  </a:cubicBezTo>
                  <a:cubicBezTo>
                    <a:pt x="11" y="4"/>
                    <a:pt x="11" y="4"/>
                    <a:pt x="11" y="4"/>
                  </a:cubicBezTo>
                  <a:cubicBezTo>
                    <a:pt x="11" y="4"/>
                    <a:pt x="11" y="4"/>
                    <a:pt x="11" y="4"/>
                  </a:cubicBezTo>
                  <a:cubicBezTo>
                    <a:pt x="9" y="4"/>
                    <a:pt x="8" y="3"/>
                    <a:pt x="6" y="2"/>
                  </a:cubicBezTo>
                  <a:cubicBezTo>
                    <a:pt x="5" y="2"/>
                    <a:pt x="3" y="1"/>
                    <a:pt x="1" y="0"/>
                  </a:cubicBezTo>
                  <a:cubicBezTo>
                    <a:pt x="0" y="4"/>
                    <a:pt x="0" y="4"/>
                    <a:pt x="0" y="4"/>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 name="Freeform 691">
              <a:extLst>
                <a:ext uri="{FF2B5EF4-FFF2-40B4-BE49-F238E27FC236}">
                  <a16:creationId xmlns:a16="http://schemas.microsoft.com/office/drawing/2014/main" id="{5998F3CC-4165-3E87-DE0C-6BC46C6D7E7B}"/>
                </a:ext>
              </a:extLst>
            </p:cNvPr>
            <p:cNvSpPr>
              <a:spLocks/>
            </p:cNvSpPr>
            <p:nvPr/>
          </p:nvSpPr>
          <p:spPr bwMode="auto">
            <a:xfrm>
              <a:off x="4249" y="2954"/>
              <a:ext cx="26" cy="15"/>
            </a:xfrm>
            <a:custGeom>
              <a:avLst/>
              <a:gdLst>
                <a:gd name="T0" fmla="*/ 0 w 12"/>
                <a:gd name="T1" fmla="*/ 69 h 7"/>
                <a:gd name="T2" fmla="*/ 20 w 12"/>
                <a:gd name="T3" fmla="*/ 69 h 7"/>
                <a:gd name="T4" fmla="*/ 121 w 12"/>
                <a:gd name="T5" fmla="*/ 28 h 7"/>
                <a:gd name="T6" fmla="*/ 104 w 12"/>
                <a:gd name="T7" fmla="*/ 0 h 7"/>
                <a:gd name="T8" fmla="*/ 20 w 12"/>
                <a:gd name="T9" fmla="*/ 28 h 7"/>
                <a:gd name="T10" fmla="*/ 9 w 12"/>
                <a:gd name="T11" fmla="*/ 28 h 7"/>
                <a:gd name="T12" fmla="*/ 0 w 12"/>
                <a:gd name="T13" fmla="*/ 69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7">
                  <a:moveTo>
                    <a:pt x="0" y="7"/>
                  </a:moveTo>
                  <a:cubicBezTo>
                    <a:pt x="2" y="7"/>
                    <a:pt x="2" y="7"/>
                    <a:pt x="2" y="7"/>
                  </a:cubicBezTo>
                  <a:cubicBezTo>
                    <a:pt x="6" y="7"/>
                    <a:pt x="9" y="5"/>
                    <a:pt x="12" y="3"/>
                  </a:cubicBezTo>
                  <a:cubicBezTo>
                    <a:pt x="10" y="0"/>
                    <a:pt x="10" y="0"/>
                    <a:pt x="10" y="0"/>
                  </a:cubicBezTo>
                  <a:cubicBezTo>
                    <a:pt x="7" y="2"/>
                    <a:pt x="5" y="3"/>
                    <a:pt x="2" y="3"/>
                  </a:cubicBezTo>
                  <a:cubicBezTo>
                    <a:pt x="1" y="3"/>
                    <a:pt x="1" y="3"/>
                    <a:pt x="1" y="3"/>
                  </a:cubicBezTo>
                  <a:cubicBezTo>
                    <a:pt x="0" y="7"/>
                    <a:pt x="0" y="7"/>
                    <a:pt x="0" y="7"/>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 name="Freeform 692">
              <a:extLst>
                <a:ext uri="{FF2B5EF4-FFF2-40B4-BE49-F238E27FC236}">
                  <a16:creationId xmlns:a16="http://schemas.microsoft.com/office/drawing/2014/main" id="{C901F28B-5E70-EF5B-D84B-767FC01D9D85}"/>
                </a:ext>
              </a:extLst>
            </p:cNvPr>
            <p:cNvSpPr>
              <a:spLocks/>
            </p:cNvSpPr>
            <p:nvPr/>
          </p:nvSpPr>
          <p:spPr bwMode="auto">
            <a:xfrm>
              <a:off x="4249" y="2940"/>
              <a:ext cx="21" cy="18"/>
            </a:xfrm>
            <a:custGeom>
              <a:avLst/>
              <a:gdLst>
                <a:gd name="T0" fmla="*/ 0 w 10"/>
                <a:gd name="T1" fmla="*/ 92 h 8"/>
                <a:gd name="T2" fmla="*/ 92 w 10"/>
                <a:gd name="T3" fmla="*/ 36 h 8"/>
                <a:gd name="T4" fmla="*/ 76 w 10"/>
                <a:gd name="T5" fmla="*/ 0 h 8"/>
                <a:gd name="T6" fmla="*/ 0 w 10"/>
                <a:gd name="T7" fmla="*/ 45 h 8"/>
                <a:gd name="T8" fmla="*/ 0 w 10"/>
                <a:gd name="T9" fmla="*/ 9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8">
                  <a:moveTo>
                    <a:pt x="0" y="8"/>
                  </a:moveTo>
                  <a:cubicBezTo>
                    <a:pt x="3" y="7"/>
                    <a:pt x="8" y="5"/>
                    <a:pt x="10" y="3"/>
                  </a:cubicBezTo>
                  <a:cubicBezTo>
                    <a:pt x="8" y="0"/>
                    <a:pt x="8" y="0"/>
                    <a:pt x="8" y="0"/>
                  </a:cubicBezTo>
                  <a:cubicBezTo>
                    <a:pt x="6" y="2"/>
                    <a:pt x="2" y="4"/>
                    <a:pt x="0" y="4"/>
                  </a:cubicBezTo>
                  <a:cubicBezTo>
                    <a:pt x="0" y="8"/>
                    <a:pt x="0" y="8"/>
                    <a:pt x="0" y="8"/>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 name="Freeform 693">
              <a:extLst>
                <a:ext uri="{FF2B5EF4-FFF2-40B4-BE49-F238E27FC236}">
                  <a16:creationId xmlns:a16="http://schemas.microsoft.com/office/drawing/2014/main" id="{3302343E-40DB-4748-1601-34B5AD8E75E7}"/>
                </a:ext>
              </a:extLst>
            </p:cNvPr>
            <p:cNvSpPr>
              <a:spLocks/>
            </p:cNvSpPr>
            <p:nvPr/>
          </p:nvSpPr>
          <p:spPr bwMode="auto">
            <a:xfrm>
              <a:off x="4241" y="2905"/>
              <a:ext cx="17" cy="17"/>
            </a:xfrm>
            <a:custGeom>
              <a:avLst/>
              <a:gdLst>
                <a:gd name="T0" fmla="*/ 28 w 8"/>
                <a:gd name="T1" fmla="*/ 77 h 8"/>
                <a:gd name="T2" fmla="*/ 49 w 8"/>
                <a:gd name="T3" fmla="*/ 49 h 8"/>
                <a:gd name="T4" fmla="*/ 68 w 8"/>
                <a:gd name="T5" fmla="*/ 28 h 8"/>
                <a:gd name="T6" fmla="*/ 77 w 8"/>
                <a:gd name="T7" fmla="*/ 0 h 8"/>
                <a:gd name="T8" fmla="*/ 40 w 8"/>
                <a:gd name="T9" fmla="*/ 0 h 8"/>
                <a:gd name="T10" fmla="*/ 40 w 8"/>
                <a:gd name="T11" fmla="*/ 0 h 8"/>
                <a:gd name="T12" fmla="*/ 40 w 8"/>
                <a:gd name="T13" fmla="*/ 0 h 8"/>
                <a:gd name="T14" fmla="*/ 40 w 8"/>
                <a:gd name="T15" fmla="*/ 0 h 8"/>
                <a:gd name="T16" fmla="*/ 40 w 8"/>
                <a:gd name="T17" fmla="*/ 0 h 8"/>
                <a:gd name="T18" fmla="*/ 40 w 8"/>
                <a:gd name="T19" fmla="*/ 0 h 8"/>
                <a:gd name="T20" fmla="*/ 28 w 8"/>
                <a:gd name="T21" fmla="*/ 9 h 8"/>
                <a:gd name="T22" fmla="*/ 0 w 8"/>
                <a:gd name="T23" fmla="*/ 60 h 8"/>
                <a:gd name="T24" fmla="*/ 28 w 8"/>
                <a:gd name="T25" fmla="*/ 7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8">
                  <a:moveTo>
                    <a:pt x="3" y="8"/>
                  </a:moveTo>
                  <a:cubicBezTo>
                    <a:pt x="3" y="8"/>
                    <a:pt x="4" y="6"/>
                    <a:pt x="5" y="5"/>
                  </a:cubicBezTo>
                  <a:cubicBezTo>
                    <a:pt x="6" y="4"/>
                    <a:pt x="7" y="3"/>
                    <a:pt x="7" y="3"/>
                  </a:cubicBezTo>
                  <a:cubicBezTo>
                    <a:pt x="7"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2" y="3"/>
                    <a:pt x="0" y="5"/>
                    <a:pt x="0" y="6"/>
                  </a:cubicBezTo>
                  <a:cubicBezTo>
                    <a:pt x="3" y="8"/>
                    <a:pt x="3" y="8"/>
                    <a:pt x="3" y="8"/>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 name="Freeform 694">
              <a:extLst>
                <a:ext uri="{FF2B5EF4-FFF2-40B4-BE49-F238E27FC236}">
                  <a16:creationId xmlns:a16="http://schemas.microsoft.com/office/drawing/2014/main" id="{509171B4-3D11-45D3-9614-7AE812D1375E}"/>
                </a:ext>
              </a:extLst>
            </p:cNvPr>
            <p:cNvSpPr>
              <a:spLocks/>
            </p:cNvSpPr>
            <p:nvPr/>
          </p:nvSpPr>
          <p:spPr bwMode="auto">
            <a:xfrm>
              <a:off x="4231" y="2893"/>
              <a:ext cx="18" cy="20"/>
            </a:xfrm>
            <a:custGeom>
              <a:avLst/>
              <a:gdLst>
                <a:gd name="T0" fmla="*/ 24 w 9"/>
                <a:gd name="T1" fmla="*/ 98 h 9"/>
                <a:gd name="T2" fmla="*/ 48 w 9"/>
                <a:gd name="T3" fmla="*/ 64 h 9"/>
                <a:gd name="T4" fmla="*/ 64 w 9"/>
                <a:gd name="T5" fmla="*/ 36 h 9"/>
                <a:gd name="T6" fmla="*/ 64 w 9"/>
                <a:gd name="T7" fmla="*/ 20 h 9"/>
                <a:gd name="T8" fmla="*/ 72 w 9"/>
                <a:gd name="T9" fmla="*/ 9 h 9"/>
                <a:gd name="T10" fmla="*/ 72 w 9"/>
                <a:gd name="T11" fmla="*/ 0 h 9"/>
                <a:gd name="T12" fmla="*/ 40 w 9"/>
                <a:gd name="T13" fmla="*/ 9 h 9"/>
                <a:gd name="T14" fmla="*/ 48 w 9"/>
                <a:gd name="T15" fmla="*/ 9 h 9"/>
                <a:gd name="T16" fmla="*/ 40 w 9"/>
                <a:gd name="T17" fmla="*/ 9 h 9"/>
                <a:gd name="T18" fmla="*/ 40 w 9"/>
                <a:gd name="T19" fmla="*/ 9 h 9"/>
                <a:gd name="T20" fmla="*/ 48 w 9"/>
                <a:gd name="T21" fmla="*/ 9 h 9"/>
                <a:gd name="T22" fmla="*/ 40 w 9"/>
                <a:gd name="T23" fmla="*/ 9 h 9"/>
                <a:gd name="T24" fmla="*/ 48 w 9"/>
                <a:gd name="T25" fmla="*/ 9 h 9"/>
                <a:gd name="T26" fmla="*/ 40 w 9"/>
                <a:gd name="T27" fmla="*/ 9 h 9"/>
                <a:gd name="T28" fmla="*/ 40 w 9"/>
                <a:gd name="T29" fmla="*/ 9 h 9"/>
                <a:gd name="T30" fmla="*/ 48 w 9"/>
                <a:gd name="T31" fmla="*/ 9 h 9"/>
                <a:gd name="T32" fmla="*/ 40 w 9"/>
                <a:gd name="T33" fmla="*/ 9 h 9"/>
                <a:gd name="T34" fmla="*/ 40 w 9"/>
                <a:gd name="T35" fmla="*/ 9 h 9"/>
                <a:gd name="T36" fmla="*/ 40 w 9"/>
                <a:gd name="T37" fmla="*/ 9 h 9"/>
                <a:gd name="T38" fmla="*/ 40 w 9"/>
                <a:gd name="T39" fmla="*/ 9 h 9"/>
                <a:gd name="T40" fmla="*/ 40 w 9"/>
                <a:gd name="T41" fmla="*/ 9 h 9"/>
                <a:gd name="T42" fmla="*/ 40 w 9"/>
                <a:gd name="T43" fmla="*/ 9 h 9"/>
                <a:gd name="T44" fmla="*/ 32 w 9"/>
                <a:gd name="T45" fmla="*/ 20 h 9"/>
                <a:gd name="T46" fmla="*/ 0 w 9"/>
                <a:gd name="T47" fmla="*/ 80 h 9"/>
                <a:gd name="T48" fmla="*/ 24 w 9"/>
                <a:gd name="T49" fmla="*/ 98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9">
                  <a:moveTo>
                    <a:pt x="3" y="9"/>
                  </a:moveTo>
                  <a:cubicBezTo>
                    <a:pt x="4" y="9"/>
                    <a:pt x="5" y="7"/>
                    <a:pt x="6" y="6"/>
                  </a:cubicBezTo>
                  <a:cubicBezTo>
                    <a:pt x="7" y="5"/>
                    <a:pt x="7" y="4"/>
                    <a:pt x="8" y="3"/>
                  </a:cubicBezTo>
                  <a:cubicBezTo>
                    <a:pt x="8" y="3"/>
                    <a:pt x="8" y="3"/>
                    <a:pt x="8" y="2"/>
                  </a:cubicBezTo>
                  <a:cubicBezTo>
                    <a:pt x="8" y="2"/>
                    <a:pt x="9" y="2"/>
                    <a:pt x="9" y="1"/>
                  </a:cubicBezTo>
                  <a:cubicBezTo>
                    <a:pt x="9" y="0"/>
                    <a:pt x="9" y="0"/>
                    <a:pt x="9" y="0"/>
                  </a:cubicBezTo>
                  <a:cubicBezTo>
                    <a:pt x="5" y="1"/>
                    <a:pt x="5" y="1"/>
                    <a:pt x="5" y="1"/>
                  </a:cubicBezTo>
                  <a:cubicBezTo>
                    <a:pt x="6" y="1"/>
                    <a:pt x="6" y="1"/>
                    <a:pt x="6" y="1"/>
                  </a:cubicBezTo>
                  <a:cubicBezTo>
                    <a:pt x="5" y="1"/>
                    <a:pt x="5" y="1"/>
                    <a:pt x="5" y="1"/>
                  </a:cubicBezTo>
                  <a:cubicBezTo>
                    <a:pt x="5" y="1"/>
                    <a:pt x="5" y="1"/>
                    <a:pt x="5" y="1"/>
                  </a:cubicBezTo>
                  <a:cubicBezTo>
                    <a:pt x="6" y="1"/>
                    <a:pt x="6" y="1"/>
                    <a:pt x="6" y="1"/>
                  </a:cubicBezTo>
                  <a:cubicBezTo>
                    <a:pt x="5" y="1"/>
                    <a:pt x="5" y="1"/>
                    <a:pt x="5" y="1"/>
                  </a:cubicBezTo>
                  <a:cubicBezTo>
                    <a:pt x="6" y="1"/>
                    <a:pt x="6" y="1"/>
                    <a:pt x="6"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4" y="1"/>
                    <a:pt x="4" y="2"/>
                  </a:cubicBezTo>
                  <a:cubicBezTo>
                    <a:pt x="3" y="3"/>
                    <a:pt x="1" y="6"/>
                    <a:pt x="0" y="7"/>
                  </a:cubicBezTo>
                  <a:cubicBezTo>
                    <a:pt x="3" y="9"/>
                    <a:pt x="3" y="9"/>
                    <a:pt x="3" y="9"/>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 name="Freeform 695">
              <a:extLst>
                <a:ext uri="{FF2B5EF4-FFF2-40B4-BE49-F238E27FC236}">
                  <a16:creationId xmlns:a16="http://schemas.microsoft.com/office/drawing/2014/main" id="{53DED09B-7342-8875-6471-E5F3FB114126}"/>
                </a:ext>
              </a:extLst>
            </p:cNvPr>
            <p:cNvSpPr>
              <a:spLocks/>
            </p:cNvSpPr>
            <p:nvPr/>
          </p:nvSpPr>
          <p:spPr bwMode="auto">
            <a:xfrm>
              <a:off x="4245" y="2855"/>
              <a:ext cx="19" cy="23"/>
            </a:xfrm>
            <a:custGeom>
              <a:avLst/>
              <a:gdLst>
                <a:gd name="T0" fmla="*/ 0 w 9"/>
                <a:gd name="T1" fmla="*/ 37 h 10"/>
                <a:gd name="T2" fmla="*/ 49 w 9"/>
                <a:gd name="T3" fmla="*/ 122 h 10"/>
                <a:gd name="T4" fmla="*/ 84 w 9"/>
                <a:gd name="T5" fmla="*/ 122 h 10"/>
                <a:gd name="T6" fmla="*/ 17 w 9"/>
                <a:gd name="T7" fmla="*/ 0 h 10"/>
                <a:gd name="T8" fmla="*/ 0 w 9"/>
                <a:gd name="T9" fmla="*/ 37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0" y="3"/>
                  </a:moveTo>
                  <a:cubicBezTo>
                    <a:pt x="2" y="5"/>
                    <a:pt x="5" y="8"/>
                    <a:pt x="5" y="10"/>
                  </a:cubicBezTo>
                  <a:cubicBezTo>
                    <a:pt x="9" y="10"/>
                    <a:pt x="9" y="10"/>
                    <a:pt x="9" y="10"/>
                  </a:cubicBezTo>
                  <a:cubicBezTo>
                    <a:pt x="8" y="6"/>
                    <a:pt x="5" y="2"/>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 name="Freeform 696">
              <a:extLst>
                <a:ext uri="{FF2B5EF4-FFF2-40B4-BE49-F238E27FC236}">
                  <a16:creationId xmlns:a16="http://schemas.microsoft.com/office/drawing/2014/main" id="{C071EE75-DCCE-5557-CA6C-87B1A0D50754}"/>
                </a:ext>
              </a:extLst>
            </p:cNvPr>
            <p:cNvSpPr>
              <a:spLocks/>
            </p:cNvSpPr>
            <p:nvPr/>
          </p:nvSpPr>
          <p:spPr bwMode="auto">
            <a:xfrm>
              <a:off x="4237" y="2862"/>
              <a:ext cx="17" cy="22"/>
            </a:xfrm>
            <a:custGeom>
              <a:avLst/>
              <a:gdLst>
                <a:gd name="T0" fmla="*/ 0 w 8"/>
                <a:gd name="T1" fmla="*/ 33 h 10"/>
                <a:gd name="T2" fmla="*/ 40 w 8"/>
                <a:gd name="T3" fmla="*/ 106 h 10"/>
                <a:gd name="T4" fmla="*/ 77 w 8"/>
                <a:gd name="T5" fmla="*/ 106 h 10"/>
                <a:gd name="T6" fmla="*/ 28 w 8"/>
                <a:gd name="T7" fmla="*/ 0 h 10"/>
                <a:gd name="T8" fmla="*/ 0 w 8"/>
                <a:gd name="T9" fmla="*/ 3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0">
                  <a:moveTo>
                    <a:pt x="0" y="3"/>
                  </a:moveTo>
                  <a:cubicBezTo>
                    <a:pt x="2" y="5"/>
                    <a:pt x="4" y="8"/>
                    <a:pt x="4" y="10"/>
                  </a:cubicBezTo>
                  <a:cubicBezTo>
                    <a:pt x="8" y="10"/>
                    <a:pt x="8" y="10"/>
                    <a:pt x="8" y="10"/>
                  </a:cubicBezTo>
                  <a:cubicBezTo>
                    <a:pt x="8" y="6"/>
                    <a:pt x="5" y="3"/>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 name="Freeform 697">
              <a:extLst>
                <a:ext uri="{FF2B5EF4-FFF2-40B4-BE49-F238E27FC236}">
                  <a16:creationId xmlns:a16="http://schemas.microsoft.com/office/drawing/2014/main" id="{069FDD09-2D96-F6C8-4C8B-A159DF5C12A8}"/>
                </a:ext>
              </a:extLst>
            </p:cNvPr>
            <p:cNvSpPr>
              <a:spLocks/>
            </p:cNvSpPr>
            <p:nvPr/>
          </p:nvSpPr>
          <p:spPr bwMode="auto">
            <a:xfrm>
              <a:off x="4228" y="2828"/>
              <a:ext cx="26" cy="25"/>
            </a:xfrm>
            <a:custGeom>
              <a:avLst/>
              <a:gdLst>
                <a:gd name="T0" fmla="*/ 0 w 12"/>
                <a:gd name="T1" fmla="*/ 45 h 11"/>
                <a:gd name="T2" fmla="*/ 43 w 12"/>
                <a:gd name="T3" fmla="*/ 73 h 11"/>
                <a:gd name="T4" fmla="*/ 80 w 12"/>
                <a:gd name="T5" fmla="*/ 130 h 11"/>
                <a:gd name="T6" fmla="*/ 121 w 12"/>
                <a:gd name="T7" fmla="*/ 102 h 11"/>
                <a:gd name="T8" fmla="*/ 72 w 12"/>
                <a:gd name="T9" fmla="*/ 36 h 11"/>
                <a:gd name="T10" fmla="*/ 0 w 12"/>
                <a:gd name="T11" fmla="*/ 0 h 11"/>
                <a:gd name="T12" fmla="*/ 0 w 12"/>
                <a:gd name="T13" fmla="*/ 45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1">
                  <a:moveTo>
                    <a:pt x="0" y="4"/>
                  </a:moveTo>
                  <a:cubicBezTo>
                    <a:pt x="1" y="4"/>
                    <a:pt x="3" y="5"/>
                    <a:pt x="4" y="6"/>
                  </a:cubicBezTo>
                  <a:cubicBezTo>
                    <a:pt x="6" y="7"/>
                    <a:pt x="7" y="9"/>
                    <a:pt x="8" y="11"/>
                  </a:cubicBezTo>
                  <a:cubicBezTo>
                    <a:pt x="12" y="9"/>
                    <a:pt x="12" y="9"/>
                    <a:pt x="12" y="9"/>
                  </a:cubicBezTo>
                  <a:cubicBezTo>
                    <a:pt x="11" y="7"/>
                    <a:pt x="9" y="5"/>
                    <a:pt x="7" y="3"/>
                  </a:cubicBezTo>
                  <a:cubicBezTo>
                    <a:pt x="5" y="1"/>
                    <a:pt x="3" y="0"/>
                    <a:pt x="0" y="0"/>
                  </a:cubicBezTo>
                  <a:cubicBezTo>
                    <a:pt x="0" y="4"/>
                    <a:pt x="0" y="4"/>
                    <a:pt x="0" y="4"/>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 name="Freeform 698">
              <a:extLst>
                <a:ext uri="{FF2B5EF4-FFF2-40B4-BE49-F238E27FC236}">
                  <a16:creationId xmlns:a16="http://schemas.microsoft.com/office/drawing/2014/main" id="{E36DCB71-A466-B924-0908-7621F380845A}"/>
                </a:ext>
              </a:extLst>
            </p:cNvPr>
            <p:cNvSpPr>
              <a:spLocks/>
            </p:cNvSpPr>
            <p:nvPr/>
          </p:nvSpPr>
          <p:spPr bwMode="auto">
            <a:xfrm>
              <a:off x="4224" y="2837"/>
              <a:ext cx="23" cy="25"/>
            </a:xfrm>
            <a:custGeom>
              <a:avLst/>
              <a:gdLst>
                <a:gd name="T0" fmla="*/ 0 w 11"/>
                <a:gd name="T1" fmla="*/ 36 h 11"/>
                <a:gd name="T2" fmla="*/ 75 w 11"/>
                <a:gd name="T3" fmla="*/ 130 h 11"/>
                <a:gd name="T4" fmla="*/ 100 w 11"/>
                <a:gd name="T5" fmla="*/ 93 h 11"/>
                <a:gd name="T6" fmla="*/ 17 w 11"/>
                <a:gd name="T7" fmla="*/ 0 h 11"/>
                <a:gd name="T8" fmla="*/ 0 w 11"/>
                <a:gd name="T9" fmla="*/ 36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0" y="3"/>
                  </a:moveTo>
                  <a:cubicBezTo>
                    <a:pt x="3" y="5"/>
                    <a:pt x="5" y="8"/>
                    <a:pt x="8" y="11"/>
                  </a:cubicBezTo>
                  <a:cubicBezTo>
                    <a:pt x="11" y="8"/>
                    <a:pt x="11" y="8"/>
                    <a:pt x="11" y="8"/>
                  </a:cubicBezTo>
                  <a:cubicBezTo>
                    <a:pt x="8" y="5"/>
                    <a:pt x="5" y="2"/>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 name="Freeform 699">
              <a:extLst>
                <a:ext uri="{FF2B5EF4-FFF2-40B4-BE49-F238E27FC236}">
                  <a16:creationId xmlns:a16="http://schemas.microsoft.com/office/drawing/2014/main" id="{29B57F42-D38C-98DC-D2BB-3C1C969EB00C}"/>
                </a:ext>
              </a:extLst>
            </p:cNvPr>
            <p:cNvSpPr>
              <a:spLocks/>
            </p:cNvSpPr>
            <p:nvPr/>
          </p:nvSpPr>
          <p:spPr bwMode="auto">
            <a:xfrm>
              <a:off x="4216" y="2851"/>
              <a:ext cx="19" cy="20"/>
            </a:xfrm>
            <a:custGeom>
              <a:avLst/>
              <a:gdLst>
                <a:gd name="T0" fmla="*/ 0 w 9"/>
                <a:gd name="T1" fmla="*/ 36 h 9"/>
                <a:gd name="T2" fmla="*/ 17 w 9"/>
                <a:gd name="T3" fmla="*/ 53 h 9"/>
                <a:gd name="T4" fmla="*/ 36 w 9"/>
                <a:gd name="T5" fmla="*/ 64 h 9"/>
                <a:gd name="T6" fmla="*/ 57 w 9"/>
                <a:gd name="T7" fmla="*/ 98 h 9"/>
                <a:gd name="T8" fmla="*/ 84 w 9"/>
                <a:gd name="T9" fmla="*/ 80 h 9"/>
                <a:gd name="T10" fmla="*/ 68 w 9"/>
                <a:gd name="T11" fmla="*/ 44 h 9"/>
                <a:gd name="T12" fmla="*/ 49 w 9"/>
                <a:gd name="T13" fmla="*/ 20 h 9"/>
                <a:gd name="T14" fmla="*/ 27 w 9"/>
                <a:gd name="T15" fmla="*/ 0 h 9"/>
                <a:gd name="T16" fmla="*/ 0 w 9"/>
                <a:gd name="T17" fmla="*/ 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9">
                  <a:moveTo>
                    <a:pt x="0" y="3"/>
                  </a:moveTo>
                  <a:cubicBezTo>
                    <a:pt x="1" y="4"/>
                    <a:pt x="2" y="4"/>
                    <a:pt x="2" y="5"/>
                  </a:cubicBezTo>
                  <a:cubicBezTo>
                    <a:pt x="3" y="6"/>
                    <a:pt x="4" y="6"/>
                    <a:pt x="4" y="6"/>
                  </a:cubicBezTo>
                  <a:cubicBezTo>
                    <a:pt x="5" y="7"/>
                    <a:pt x="5" y="8"/>
                    <a:pt x="6" y="9"/>
                  </a:cubicBezTo>
                  <a:cubicBezTo>
                    <a:pt x="9" y="7"/>
                    <a:pt x="9" y="7"/>
                    <a:pt x="9" y="7"/>
                  </a:cubicBezTo>
                  <a:cubicBezTo>
                    <a:pt x="9" y="6"/>
                    <a:pt x="8" y="5"/>
                    <a:pt x="7" y="4"/>
                  </a:cubicBezTo>
                  <a:cubicBezTo>
                    <a:pt x="6" y="3"/>
                    <a:pt x="5" y="2"/>
                    <a:pt x="5" y="2"/>
                  </a:cubicBezTo>
                  <a:cubicBezTo>
                    <a:pt x="4" y="1"/>
                    <a:pt x="3"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 name="Freeform 700">
              <a:extLst>
                <a:ext uri="{FF2B5EF4-FFF2-40B4-BE49-F238E27FC236}">
                  <a16:creationId xmlns:a16="http://schemas.microsoft.com/office/drawing/2014/main" id="{95B1A711-D08F-7770-A169-3B097D0EDEF0}"/>
                </a:ext>
              </a:extLst>
            </p:cNvPr>
            <p:cNvSpPr>
              <a:spLocks/>
            </p:cNvSpPr>
            <p:nvPr/>
          </p:nvSpPr>
          <p:spPr bwMode="auto">
            <a:xfrm>
              <a:off x="3836" y="3012"/>
              <a:ext cx="44" cy="63"/>
            </a:xfrm>
            <a:custGeom>
              <a:avLst/>
              <a:gdLst>
                <a:gd name="T0" fmla="*/ 176 w 21"/>
                <a:gd name="T1" fmla="*/ 11 h 28"/>
                <a:gd name="T2" fmla="*/ 119 w 21"/>
                <a:gd name="T3" fmla="*/ 25 h 28"/>
                <a:gd name="T4" fmla="*/ 0 w 21"/>
                <a:gd name="T5" fmla="*/ 275 h 28"/>
                <a:gd name="T6" fmla="*/ 36 w 21"/>
                <a:gd name="T7" fmla="*/ 254 h 28"/>
                <a:gd name="T8" fmla="*/ 84 w 21"/>
                <a:gd name="T9" fmla="*/ 308 h 28"/>
                <a:gd name="T10" fmla="*/ 84 w 21"/>
                <a:gd name="T11" fmla="*/ 320 h 28"/>
                <a:gd name="T12" fmla="*/ 184 w 21"/>
                <a:gd name="T13" fmla="*/ 92 h 28"/>
                <a:gd name="T14" fmla="*/ 176 w 21"/>
                <a:gd name="T15" fmla="*/ 11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8">
                  <a:moveTo>
                    <a:pt x="19" y="1"/>
                  </a:moveTo>
                  <a:cubicBezTo>
                    <a:pt x="17" y="0"/>
                    <a:pt x="15" y="0"/>
                    <a:pt x="13" y="2"/>
                  </a:cubicBezTo>
                  <a:cubicBezTo>
                    <a:pt x="8" y="8"/>
                    <a:pt x="3" y="15"/>
                    <a:pt x="0" y="24"/>
                  </a:cubicBezTo>
                  <a:cubicBezTo>
                    <a:pt x="1" y="23"/>
                    <a:pt x="2" y="22"/>
                    <a:pt x="4" y="22"/>
                  </a:cubicBezTo>
                  <a:cubicBezTo>
                    <a:pt x="7" y="22"/>
                    <a:pt x="9" y="24"/>
                    <a:pt x="9" y="27"/>
                  </a:cubicBezTo>
                  <a:cubicBezTo>
                    <a:pt x="9" y="28"/>
                    <a:pt x="9" y="28"/>
                    <a:pt x="9" y="28"/>
                  </a:cubicBezTo>
                  <a:cubicBezTo>
                    <a:pt x="12" y="19"/>
                    <a:pt x="15" y="13"/>
                    <a:pt x="20" y="8"/>
                  </a:cubicBezTo>
                  <a:cubicBezTo>
                    <a:pt x="21" y="6"/>
                    <a:pt x="21" y="3"/>
                    <a:pt x="19" y="1"/>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 name="Freeform 701">
              <a:extLst>
                <a:ext uri="{FF2B5EF4-FFF2-40B4-BE49-F238E27FC236}">
                  <a16:creationId xmlns:a16="http://schemas.microsoft.com/office/drawing/2014/main" id="{7E845D4C-0636-06AF-C7B2-53B2EA065F55}"/>
                </a:ext>
              </a:extLst>
            </p:cNvPr>
            <p:cNvSpPr>
              <a:spLocks/>
            </p:cNvSpPr>
            <p:nvPr/>
          </p:nvSpPr>
          <p:spPr bwMode="auto">
            <a:xfrm>
              <a:off x="3846" y="3028"/>
              <a:ext cx="17" cy="27"/>
            </a:xfrm>
            <a:custGeom>
              <a:avLst/>
              <a:gdLst>
                <a:gd name="T0" fmla="*/ 0 w 8"/>
                <a:gd name="T1" fmla="*/ 137 h 12"/>
                <a:gd name="T2" fmla="*/ 77 w 8"/>
                <a:gd name="T3" fmla="*/ 0 h 12"/>
                <a:gd name="T4" fmla="*/ 0 60000 65536"/>
                <a:gd name="T5" fmla="*/ 0 60000 65536"/>
              </a:gdLst>
              <a:ahLst/>
              <a:cxnLst>
                <a:cxn ang="T4">
                  <a:pos x="T0" y="T1"/>
                </a:cxn>
                <a:cxn ang="T5">
                  <a:pos x="T2" y="T3"/>
                </a:cxn>
              </a:cxnLst>
              <a:rect l="0" t="0" r="r" b="b"/>
              <a:pathLst>
                <a:path w="8" h="12">
                  <a:moveTo>
                    <a:pt x="0" y="12"/>
                  </a:moveTo>
                  <a:cubicBezTo>
                    <a:pt x="2" y="8"/>
                    <a:pt x="6" y="2"/>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 name="Freeform 702">
              <a:extLst>
                <a:ext uri="{FF2B5EF4-FFF2-40B4-BE49-F238E27FC236}">
                  <a16:creationId xmlns:a16="http://schemas.microsoft.com/office/drawing/2014/main" id="{890F4810-332F-4814-E2AB-E72A6B8B8F56}"/>
                </a:ext>
              </a:extLst>
            </p:cNvPr>
            <p:cNvSpPr>
              <a:spLocks/>
            </p:cNvSpPr>
            <p:nvPr/>
          </p:nvSpPr>
          <p:spPr bwMode="auto">
            <a:xfrm>
              <a:off x="3834" y="3014"/>
              <a:ext cx="46" cy="63"/>
            </a:xfrm>
            <a:custGeom>
              <a:avLst/>
              <a:gdLst>
                <a:gd name="T0" fmla="*/ 117 w 22"/>
                <a:gd name="T1" fmla="*/ 0 h 28"/>
                <a:gd name="T2" fmla="*/ 0 w 22"/>
                <a:gd name="T3" fmla="*/ 263 h 28"/>
                <a:gd name="T4" fmla="*/ 8 w 22"/>
                <a:gd name="T5" fmla="*/ 275 h 28"/>
                <a:gd name="T6" fmla="*/ 17 w 22"/>
                <a:gd name="T7" fmla="*/ 275 h 28"/>
                <a:gd name="T8" fmla="*/ 44 w 22"/>
                <a:gd name="T9" fmla="*/ 254 h 28"/>
                <a:gd name="T10" fmla="*/ 75 w 22"/>
                <a:gd name="T11" fmla="*/ 275 h 28"/>
                <a:gd name="T12" fmla="*/ 84 w 22"/>
                <a:gd name="T13" fmla="*/ 299 h 28"/>
                <a:gd name="T14" fmla="*/ 92 w 22"/>
                <a:gd name="T15" fmla="*/ 299 h 28"/>
                <a:gd name="T16" fmla="*/ 84 w 22"/>
                <a:gd name="T17" fmla="*/ 299 h 28"/>
                <a:gd name="T18" fmla="*/ 84 w 22"/>
                <a:gd name="T19" fmla="*/ 308 h 28"/>
                <a:gd name="T20" fmla="*/ 92 w 22"/>
                <a:gd name="T21" fmla="*/ 320 h 28"/>
                <a:gd name="T22" fmla="*/ 100 w 22"/>
                <a:gd name="T23" fmla="*/ 308 h 28"/>
                <a:gd name="T24" fmla="*/ 192 w 22"/>
                <a:gd name="T25" fmla="*/ 81 h 28"/>
                <a:gd name="T26" fmla="*/ 192 w 22"/>
                <a:gd name="T27" fmla="*/ 72 h 28"/>
                <a:gd name="T28" fmla="*/ 184 w 22"/>
                <a:gd name="T29" fmla="*/ 72 h 28"/>
                <a:gd name="T30" fmla="*/ 84 w 22"/>
                <a:gd name="T31" fmla="*/ 308 h 28"/>
                <a:gd name="T32" fmla="*/ 92 w 22"/>
                <a:gd name="T33" fmla="*/ 308 h 28"/>
                <a:gd name="T34" fmla="*/ 100 w 22"/>
                <a:gd name="T35" fmla="*/ 308 h 28"/>
                <a:gd name="T36" fmla="*/ 100 w 22"/>
                <a:gd name="T37" fmla="*/ 299 h 28"/>
                <a:gd name="T38" fmla="*/ 100 w 22"/>
                <a:gd name="T39" fmla="*/ 299 h 28"/>
                <a:gd name="T40" fmla="*/ 44 w 22"/>
                <a:gd name="T41" fmla="*/ 227 h 28"/>
                <a:gd name="T42" fmla="*/ 0 w 22"/>
                <a:gd name="T43" fmla="*/ 263 h 28"/>
                <a:gd name="T44" fmla="*/ 8 w 22"/>
                <a:gd name="T45" fmla="*/ 263 h 28"/>
                <a:gd name="T46" fmla="*/ 17 w 22"/>
                <a:gd name="T47" fmla="*/ 275 h 28"/>
                <a:gd name="T48" fmla="*/ 136 w 22"/>
                <a:gd name="T49" fmla="*/ 11 h 28"/>
                <a:gd name="T50" fmla="*/ 136 w 22"/>
                <a:gd name="T51" fmla="*/ 0 h 28"/>
                <a:gd name="T52" fmla="*/ 117 w 22"/>
                <a:gd name="T53" fmla="*/ 0 h 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28">
                  <a:moveTo>
                    <a:pt x="13" y="0"/>
                  </a:moveTo>
                  <a:cubicBezTo>
                    <a:pt x="8" y="6"/>
                    <a:pt x="3" y="14"/>
                    <a:pt x="0" y="23"/>
                  </a:cubicBezTo>
                  <a:cubicBezTo>
                    <a:pt x="0" y="24"/>
                    <a:pt x="0" y="24"/>
                    <a:pt x="1" y="24"/>
                  </a:cubicBezTo>
                  <a:cubicBezTo>
                    <a:pt x="1" y="25"/>
                    <a:pt x="2" y="24"/>
                    <a:pt x="2" y="24"/>
                  </a:cubicBezTo>
                  <a:cubicBezTo>
                    <a:pt x="3" y="23"/>
                    <a:pt x="4" y="22"/>
                    <a:pt x="5" y="22"/>
                  </a:cubicBezTo>
                  <a:cubicBezTo>
                    <a:pt x="6" y="22"/>
                    <a:pt x="7" y="23"/>
                    <a:pt x="8" y="24"/>
                  </a:cubicBezTo>
                  <a:cubicBezTo>
                    <a:pt x="9" y="24"/>
                    <a:pt x="9" y="25"/>
                    <a:pt x="9" y="26"/>
                  </a:cubicBezTo>
                  <a:cubicBezTo>
                    <a:pt x="10" y="26"/>
                    <a:pt x="10" y="26"/>
                    <a:pt x="10" y="26"/>
                  </a:cubicBezTo>
                  <a:cubicBezTo>
                    <a:pt x="9" y="26"/>
                    <a:pt x="9" y="26"/>
                    <a:pt x="9" y="26"/>
                  </a:cubicBezTo>
                  <a:cubicBezTo>
                    <a:pt x="9" y="27"/>
                    <a:pt x="9" y="27"/>
                    <a:pt x="9" y="27"/>
                  </a:cubicBezTo>
                  <a:cubicBezTo>
                    <a:pt x="9" y="27"/>
                    <a:pt x="9" y="28"/>
                    <a:pt x="10" y="28"/>
                  </a:cubicBezTo>
                  <a:cubicBezTo>
                    <a:pt x="10" y="28"/>
                    <a:pt x="11" y="28"/>
                    <a:pt x="11" y="27"/>
                  </a:cubicBezTo>
                  <a:cubicBezTo>
                    <a:pt x="14" y="19"/>
                    <a:pt x="17" y="12"/>
                    <a:pt x="21" y="7"/>
                  </a:cubicBezTo>
                  <a:cubicBezTo>
                    <a:pt x="22" y="7"/>
                    <a:pt x="22" y="6"/>
                    <a:pt x="21" y="6"/>
                  </a:cubicBezTo>
                  <a:cubicBezTo>
                    <a:pt x="21" y="6"/>
                    <a:pt x="20" y="6"/>
                    <a:pt x="20" y="6"/>
                  </a:cubicBezTo>
                  <a:cubicBezTo>
                    <a:pt x="15" y="11"/>
                    <a:pt x="12" y="18"/>
                    <a:pt x="9" y="27"/>
                  </a:cubicBezTo>
                  <a:cubicBezTo>
                    <a:pt x="10" y="27"/>
                    <a:pt x="10" y="27"/>
                    <a:pt x="10" y="27"/>
                  </a:cubicBezTo>
                  <a:cubicBezTo>
                    <a:pt x="11" y="27"/>
                    <a:pt x="11" y="27"/>
                    <a:pt x="11" y="27"/>
                  </a:cubicBezTo>
                  <a:cubicBezTo>
                    <a:pt x="11" y="26"/>
                    <a:pt x="11" y="26"/>
                    <a:pt x="11" y="26"/>
                  </a:cubicBezTo>
                  <a:cubicBezTo>
                    <a:pt x="11" y="26"/>
                    <a:pt x="11" y="26"/>
                    <a:pt x="11" y="26"/>
                  </a:cubicBezTo>
                  <a:cubicBezTo>
                    <a:pt x="11" y="23"/>
                    <a:pt x="8" y="20"/>
                    <a:pt x="5" y="20"/>
                  </a:cubicBezTo>
                  <a:cubicBezTo>
                    <a:pt x="3" y="20"/>
                    <a:pt x="1" y="21"/>
                    <a:pt x="0" y="23"/>
                  </a:cubicBezTo>
                  <a:cubicBezTo>
                    <a:pt x="1" y="23"/>
                    <a:pt x="1" y="23"/>
                    <a:pt x="1" y="23"/>
                  </a:cubicBezTo>
                  <a:cubicBezTo>
                    <a:pt x="2" y="24"/>
                    <a:pt x="2" y="24"/>
                    <a:pt x="2" y="24"/>
                  </a:cubicBezTo>
                  <a:cubicBezTo>
                    <a:pt x="5" y="14"/>
                    <a:pt x="10" y="7"/>
                    <a:pt x="15" y="1"/>
                  </a:cubicBezTo>
                  <a:cubicBezTo>
                    <a:pt x="15" y="1"/>
                    <a:pt x="15" y="0"/>
                    <a:pt x="15" y="0"/>
                  </a:cubicBezTo>
                  <a:cubicBezTo>
                    <a:pt x="14" y="0"/>
                    <a:pt x="14" y="0"/>
                    <a:pt x="13"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 name="Freeform 703">
              <a:extLst>
                <a:ext uri="{FF2B5EF4-FFF2-40B4-BE49-F238E27FC236}">
                  <a16:creationId xmlns:a16="http://schemas.microsoft.com/office/drawing/2014/main" id="{1AA94552-F5A7-4BC6-5C60-494AFCC9D275}"/>
                </a:ext>
              </a:extLst>
            </p:cNvPr>
            <p:cNvSpPr>
              <a:spLocks/>
            </p:cNvSpPr>
            <p:nvPr/>
          </p:nvSpPr>
          <p:spPr bwMode="auto">
            <a:xfrm>
              <a:off x="3951" y="2958"/>
              <a:ext cx="63" cy="63"/>
            </a:xfrm>
            <a:custGeom>
              <a:avLst/>
              <a:gdLst>
                <a:gd name="T0" fmla="*/ 67 w 30"/>
                <a:gd name="T1" fmla="*/ 11 h 28"/>
                <a:gd name="T2" fmla="*/ 8 w 30"/>
                <a:gd name="T3" fmla="*/ 36 h 28"/>
                <a:gd name="T4" fmla="*/ 27 w 30"/>
                <a:gd name="T5" fmla="*/ 101 h 28"/>
                <a:gd name="T6" fmla="*/ 204 w 30"/>
                <a:gd name="T7" fmla="*/ 320 h 28"/>
                <a:gd name="T8" fmla="*/ 193 w 30"/>
                <a:gd name="T9" fmla="*/ 308 h 28"/>
                <a:gd name="T10" fmla="*/ 244 w 30"/>
                <a:gd name="T11" fmla="*/ 254 h 28"/>
                <a:gd name="T12" fmla="*/ 277 w 30"/>
                <a:gd name="T13" fmla="*/ 275 h 28"/>
                <a:gd name="T14" fmla="*/ 67 w 30"/>
                <a:gd name="T15" fmla="*/ 11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28">
                  <a:moveTo>
                    <a:pt x="7" y="1"/>
                  </a:moveTo>
                  <a:cubicBezTo>
                    <a:pt x="5" y="0"/>
                    <a:pt x="2" y="0"/>
                    <a:pt x="1" y="3"/>
                  </a:cubicBezTo>
                  <a:cubicBezTo>
                    <a:pt x="0" y="5"/>
                    <a:pt x="0" y="8"/>
                    <a:pt x="3" y="9"/>
                  </a:cubicBezTo>
                  <a:cubicBezTo>
                    <a:pt x="9" y="12"/>
                    <a:pt x="15" y="19"/>
                    <a:pt x="22" y="28"/>
                  </a:cubicBezTo>
                  <a:cubicBezTo>
                    <a:pt x="21" y="28"/>
                    <a:pt x="21" y="28"/>
                    <a:pt x="21" y="27"/>
                  </a:cubicBezTo>
                  <a:cubicBezTo>
                    <a:pt x="21" y="24"/>
                    <a:pt x="24" y="22"/>
                    <a:pt x="26" y="22"/>
                  </a:cubicBezTo>
                  <a:cubicBezTo>
                    <a:pt x="28" y="22"/>
                    <a:pt x="29" y="23"/>
                    <a:pt x="30" y="24"/>
                  </a:cubicBezTo>
                  <a:cubicBezTo>
                    <a:pt x="22" y="13"/>
                    <a:pt x="15" y="5"/>
                    <a:pt x="7" y="1"/>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 name="Freeform 704">
              <a:extLst>
                <a:ext uri="{FF2B5EF4-FFF2-40B4-BE49-F238E27FC236}">
                  <a16:creationId xmlns:a16="http://schemas.microsoft.com/office/drawing/2014/main" id="{3A2D6460-5C68-F02B-2FAA-5C9D2E14340C}"/>
                </a:ext>
              </a:extLst>
            </p:cNvPr>
            <p:cNvSpPr>
              <a:spLocks/>
            </p:cNvSpPr>
            <p:nvPr/>
          </p:nvSpPr>
          <p:spPr bwMode="auto">
            <a:xfrm>
              <a:off x="3953" y="2958"/>
              <a:ext cx="63" cy="67"/>
            </a:xfrm>
            <a:custGeom>
              <a:avLst/>
              <a:gdLst>
                <a:gd name="T0" fmla="*/ 8 w 30"/>
                <a:gd name="T1" fmla="*/ 109 h 30"/>
                <a:gd name="T2" fmla="*/ 185 w 30"/>
                <a:gd name="T3" fmla="*/ 324 h 30"/>
                <a:gd name="T4" fmla="*/ 193 w 30"/>
                <a:gd name="T5" fmla="*/ 324 h 30"/>
                <a:gd name="T6" fmla="*/ 204 w 30"/>
                <a:gd name="T7" fmla="*/ 315 h 30"/>
                <a:gd name="T8" fmla="*/ 193 w 30"/>
                <a:gd name="T9" fmla="*/ 299 h 30"/>
                <a:gd name="T10" fmla="*/ 204 w 30"/>
                <a:gd name="T11" fmla="*/ 279 h 30"/>
                <a:gd name="T12" fmla="*/ 233 w 30"/>
                <a:gd name="T13" fmla="*/ 255 h 30"/>
                <a:gd name="T14" fmla="*/ 260 w 30"/>
                <a:gd name="T15" fmla="*/ 279 h 30"/>
                <a:gd name="T16" fmla="*/ 277 w 30"/>
                <a:gd name="T17" fmla="*/ 279 h 30"/>
                <a:gd name="T18" fmla="*/ 277 w 30"/>
                <a:gd name="T19" fmla="*/ 255 h 30"/>
                <a:gd name="T20" fmla="*/ 67 w 30"/>
                <a:gd name="T21" fmla="*/ 0 h 30"/>
                <a:gd name="T22" fmla="*/ 48 w 30"/>
                <a:gd name="T23" fmla="*/ 0 h 30"/>
                <a:gd name="T24" fmla="*/ 57 w 30"/>
                <a:gd name="T25" fmla="*/ 20 h 30"/>
                <a:gd name="T26" fmla="*/ 260 w 30"/>
                <a:gd name="T27" fmla="*/ 270 h 30"/>
                <a:gd name="T28" fmla="*/ 269 w 30"/>
                <a:gd name="T29" fmla="*/ 270 h 30"/>
                <a:gd name="T30" fmla="*/ 277 w 30"/>
                <a:gd name="T31" fmla="*/ 255 h 30"/>
                <a:gd name="T32" fmla="*/ 233 w 30"/>
                <a:gd name="T33" fmla="*/ 235 h 30"/>
                <a:gd name="T34" fmla="*/ 176 w 30"/>
                <a:gd name="T35" fmla="*/ 299 h 30"/>
                <a:gd name="T36" fmla="*/ 185 w 30"/>
                <a:gd name="T37" fmla="*/ 324 h 30"/>
                <a:gd name="T38" fmla="*/ 193 w 30"/>
                <a:gd name="T39" fmla="*/ 315 h 30"/>
                <a:gd name="T40" fmla="*/ 193 w 30"/>
                <a:gd name="T41" fmla="*/ 315 h 30"/>
                <a:gd name="T42" fmla="*/ 17 w 30"/>
                <a:gd name="T43" fmla="*/ 89 h 30"/>
                <a:gd name="T44" fmla="*/ 8 w 30"/>
                <a:gd name="T45" fmla="*/ 89 h 30"/>
                <a:gd name="T46" fmla="*/ 8 w 30"/>
                <a:gd name="T47" fmla="*/ 109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30">
                  <a:moveTo>
                    <a:pt x="1" y="10"/>
                  </a:moveTo>
                  <a:cubicBezTo>
                    <a:pt x="7" y="13"/>
                    <a:pt x="13" y="20"/>
                    <a:pt x="20" y="29"/>
                  </a:cubicBezTo>
                  <a:cubicBezTo>
                    <a:pt x="20" y="29"/>
                    <a:pt x="21" y="30"/>
                    <a:pt x="21" y="29"/>
                  </a:cubicBezTo>
                  <a:cubicBezTo>
                    <a:pt x="22" y="29"/>
                    <a:pt x="22" y="29"/>
                    <a:pt x="22" y="28"/>
                  </a:cubicBezTo>
                  <a:cubicBezTo>
                    <a:pt x="21" y="28"/>
                    <a:pt x="21" y="27"/>
                    <a:pt x="21" y="27"/>
                  </a:cubicBezTo>
                  <a:cubicBezTo>
                    <a:pt x="21" y="26"/>
                    <a:pt x="22" y="25"/>
                    <a:pt x="22" y="25"/>
                  </a:cubicBezTo>
                  <a:cubicBezTo>
                    <a:pt x="23" y="24"/>
                    <a:pt x="24" y="23"/>
                    <a:pt x="25" y="23"/>
                  </a:cubicBezTo>
                  <a:cubicBezTo>
                    <a:pt x="27" y="23"/>
                    <a:pt x="28" y="24"/>
                    <a:pt x="28" y="25"/>
                  </a:cubicBezTo>
                  <a:cubicBezTo>
                    <a:pt x="29" y="25"/>
                    <a:pt x="29" y="25"/>
                    <a:pt x="30" y="25"/>
                  </a:cubicBezTo>
                  <a:cubicBezTo>
                    <a:pt x="30" y="24"/>
                    <a:pt x="30" y="24"/>
                    <a:pt x="30" y="23"/>
                  </a:cubicBezTo>
                  <a:cubicBezTo>
                    <a:pt x="22" y="12"/>
                    <a:pt x="14" y="4"/>
                    <a:pt x="7" y="0"/>
                  </a:cubicBezTo>
                  <a:cubicBezTo>
                    <a:pt x="6" y="0"/>
                    <a:pt x="5" y="0"/>
                    <a:pt x="5" y="0"/>
                  </a:cubicBezTo>
                  <a:cubicBezTo>
                    <a:pt x="5" y="1"/>
                    <a:pt x="5" y="1"/>
                    <a:pt x="6" y="2"/>
                  </a:cubicBezTo>
                  <a:cubicBezTo>
                    <a:pt x="13" y="6"/>
                    <a:pt x="20" y="13"/>
                    <a:pt x="28" y="24"/>
                  </a:cubicBezTo>
                  <a:cubicBezTo>
                    <a:pt x="29" y="24"/>
                    <a:pt x="29" y="24"/>
                    <a:pt x="29" y="24"/>
                  </a:cubicBezTo>
                  <a:cubicBezTo>
                    <a:pt x="30" y="23"/>
                    <a:pt x="30" y="23"/>
                    <a:pt x="30" y="23"/>
                  </a:cubicBezTo>
                  <a:cubicBezTo>
                    <a:pt x="28" y="22"/>
                    <a:pt x="27" y="21"/>
                    <a:pt x="25" y="21"/>
                  </a:cubicBezTo>
                  <a:cubicBezTo>
                    <a:pt x="22" y="21"/>
                    <a:pt x="19" y="24"/>
                    <a:pt x="19" y="27"/>
                  </a:cubicBezTo>
                  <a:cubicBezTo>
                    <a:pt x="19" y="28"/>
                    <a:pt x="20" y="28"/>
                    <a:pt x="20" y="29"/>
                  </a:cubicBezTo>
                  <a:cubicBezTo>
                    <a:pt x="21" y="28"/>
                    <a:pt x="21" y="28"/>
                    <a:pt x="21" y="28"/>
                  </a:cubicBezTo>
                  <a:cubicBezTo>
                    <a:pt x="21" y="28"/>
                    <a:pt x="21" y="28"/>
                    <a:pt x="21" y="28"/>
                  </a:cubicBezTo>
                  <a:cubicBezTo>
                    <a:pt x="15" y="18"/>
                    <a:pt x="9" y="11"/>
                    <a:pt x="2" y="8"/>
                  </a:cubicBezTo>
                  <a:cubicBezTo>
                    <a:pt x="2" y="8"/>
                    <a:pt x="1" y="8"/>
                    <a:pt x="1" y="8"/>
                  </a:cubicBezTo>
                  <a:cubicBezTo>
                    <a:pt x="0" y="9"/>
                    <a:pt x="1" y="9"/>
                    <a:pt x="1" y="1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 name="Freeform 705">
              <a:extLst>
                <a:ext uri="{FF2B5EF4-FFF2-40B4-BE49-F238E27FC236}">
                  <a16:creationId xmlns:a16="http://schemas.microsoft.com/office/drawing/2014/main" id="{37696495-5E9B-8920-A29D-71E5365FDFD5}"/>
                </a:ext>
              </a:extLst>
            </p:cNvPr>
            <p:cNvSpPr>
              <a:spLocks/>
            </p:cNvSpPr>
            <p:nvPr/>
          </p:nvSpPr>
          <p:spPr bwMode="auto">
            <a:xfrm>
              <a:off x="3865" y="3010"/>
              <a:ext cx="19" cy="18"/>
            </a:xfrm>
            <a:custGeom>
              <a:avLst/>
              <a:gdLst>
                <a:gd name="T0" fmla="*/ 0 w 9"/>
                <a:gd name="T1" fmla="*/ 25 h 8"/>
                <a:gd name="T2" fmla="*/ 17 w 9"/>
                <a:gd name="T3" fmla="*/ 36 h 8"/>
                <a:gd name="T4" fmla="*/ 57 w 9"/>
                <a:gd name="T5" fmla="*/ 72 h 8"/>
                <a:gd name="T6" fmla="*/ 76 w 9"/>
                <a:gd name="T7" fmla="*/ 92 h 8"/>
                <a:gd name="T8" fmla="*/ 84 w 9"/>
                <a:gd name="T9" fmla="*/ 72 h 8"/>
                <a:gd name="T10" fmla="*/ 57 w 9"/>
                <a:gd name="T11" fmla="*/ 36 h 8"/>
                <a:gd name="T12" fmla="*/ 27 w 9"/>
                <a:gd name="T13" fmla="*/ 11 h 8"/>
                <a:gd name="T14" fmla="*/ 8 w 9"/>
                <a:gd name="T15" fmla="*/ 0 h 8"/>
                <a:gd name="T16" fmla="*/ 0 w 9"/>
                <a:gd name="T17" fmla="*/ 25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0" y="2"/>
                  </a:moveTo>
                  <a:cubicBezTo>
                    <a:pt x="1" y="2"/>
                    <a:pt x="1" y="2"/>
                    <a:pt x="2" y="3"/>
                  </a:cubicBezTo>
                  <a:cubicBezTo>
                    <a:pt x="4" y="4"/>
                    <a:pt x="5" y="5"/>
                    <a:pt x="6" y="6"/>
                  </a:cubicBezTo>
                  <a:cubicBezTo>
                    <a:pt x="7" y="7"/>
                    <a:pt x="8" y="8"/>
                    <a:pt x="8" y="8"/>
                  </a:cubicBezTo>
                  <a:cubicBezTo>
                    <a:pt x="9" y="6"/>
                    <a:pt x="9" y="6"/>
                    <a:pt x="9" y="6"/>
                  </a:cubicBezTo>
                  <a:cubicBezTo>
                    <a:pt x="9" y="6"/>
                    <a:pt x="8" y="5"/>
                    <a:pt x="6" y="3"/>
                  </a:cubicBezTo>
                  <a:cubicBezTo>
                    <a:pt x="5" y="2"/>
                    <a:pt x="4" y="2"/>
                    <a:pt x="3" y="1"/>
                  </a:cubicBezTo>
                  <a:cubicBezTo>
                    <a:pt x="2" y="0"/>
                    <a:pt x="2" y="0"/>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 name="Freeform 706">
              <a:extLst>
                <a:ext uri="{FF2B5EF4-FFF2-40B4-BE49-F238E27FC236}">
                  <a16:creationId xmlns:a16="http://schemas.microsoft.com/office/drawing/2014/main" id="{8A0872F4-C047-14BB-8757-E6FAC4810312}"/>
                </a:ext>
              </a:extLst>
            </p:cNvPr>
            <p:cNvSpPr>
              <a:spLocks/>
            </p:cNvSpPr>
            <p:nvPr/>
          </p:nvSpPr>
          <p:spPr bwMode="auto">
            <a:xfrm>
              <a:off x="3947" y="2954"/>
              <a:ext cx="21" cy="22"/>
            </a:xfrm>
            <a:custGeom>
              <a:avLst/>
              <a:gdLst>
                <a:gd name="T0" fmla="*/ 84 w 10"/>
                <a:gd name="T1" fmla="*/ 0 h 10"/>
                <a:gd name="T2" fmla="*/ 84 w 10"/>
                <a:gd name="T3" fmla="*/ 0 h 10"/>
                <a:gd name="T4" fmla="*/ 84 w 10"/>
                <a:gd name="T5" fmla="*/ 0 h 10"/>
                <a:gd name="T6" fmla="*/ 84 w 10"/>
                <a:gd name="T7" fmla="*/ 0 h 10"/>
                <a:gd name="T8" fmla="*/ 84 w 10"/>
                <a:gd name="T9" fmla="*/ 0 h 10"/>
                <a:gd name="T10" fmla="*/ 84 w 10"/>
                <a:gd name="T11" fmla="*/ 0 h 10"/>
                <a:gd name="T12" fmla="*/ 67 w 10"/>
                <a:gd name="T13" fmla="*/ 9 h 10"/>
                <a:gd name="T14" fmla="*/ 0 w 10"/>
                <a:gd name="T15" fmla="*/ 106 h 10"/>
                <a:gd name="T16" fmla="*/ 17 w 10"/>
                <a:gd name="T17" fmla="*/ 106 h 10"/>
                <a:gd name="T18" fmla="*/ 57 w 10"/>
                <a:gd name="T19" fmla="*/ 44 h 10"/>
                <a:gd name="T20" fmla="*/ 76 w 10"/>
                <a:gd name="T21" fmla="*/ 20 h 10"/>
                <a:gd name="T22" fmla="*/ 84 w 10"/>
                <a:gd name="T23" fmla="*/ 20 h 10"/>
                <a:gd name="T24" fmla="*/ 92 w 10"/>
                <a:gd name="T25" fmla="*/ 20 h 10"/>
                <a:gd name="T26" fmla="*/ 84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8" y="0"/>
                    <a:pt x="7" y="1"/>
                  </a:cubicBezTo>
                  <a:cubicBezTo>
                    <a:pt x="5" y="2"/>
                    <a:pt x="2" y="4"/>
                    <a:pt x="0" y="10"/>
                  </a:cubicBezTo>
                  <a:cubicBezTo>
                    <a:pt x="2" y="10"/>
                    <a:pt x="2" y="10"/>
                    <a:pt x="2" y="10"/>
                  </a:cubicBezTo>
                  <a:cubicBezTo>
                    <a:pt x="3" y="7"/>
                    <a:pt x="5" y="5"/>
                    <a:pt x="6" y="4"/>
                  </a:cubicBezTo>
                  <a:cubicBezTo>
                    <a:pt x="7" y="3"/>
                    <a:pt x="8" y="3"/>
                    <a:pt x="8" y="2"/>
                  </a:cubicBezTo>
                  <a:cubicBezTo>
                    <a:pt x="9" y="2"/>
                    <a:pt x="9" y="2"/>
                    <a:pt x="9" y="2"/>
                  </a:cubicBezTo>
                  <a:cubicBezTo>
                    <a:pt x="10" y="2"/>
                    <a:pt x="10" y="2"/>
                    <a:pt x="10" y="2"/>
                  </a:cubicBezTo>
                  <a:cubicBezTo>
                    <a:pt x="9" y="0"/>
                    <a:pt x="9" y="0"/>
                    <a:pt x="9"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9" name="Freeform 707">
              <a:extLst>
                <a:ext uri="{FF2B5EF4-FFF2-40B4-BE49-F238E27FC236}">
                  <a16:creationId xmlns:a16="http://schemas.microsoft.com/office/drawing/2014/main" id="{372586AF-B0EB-79B0-3663-D1B514C7DA04}"/>
                </a:ext>
              </a:extLst>
            </p:cNvPr>
            <p:cNvSpPr>
              <a:spLocks/>
            </p:cNvSpPr>
            <p:nvPr/>
          </p:nvSpPr>
          <p:spPr bwMode="auto">
            <a:xfrm>
              <a:off x="3951" y="2956"/>
              <a:ext cx="19" cy="27"/>
            </a:xfrm>
            <a:custGeom>
              <a:avLst/>
              <a:gdLst>
                <a:gd name="T0" fmla="*/ 76 w 9"/>
                <a:gd name="T1" fmla="*/ 0 h 12"/>
                <a:gd name="T2" fmla="*/ 36 w 9"/>
                <a:gd name="T3" fmla="*/ 56 h 12"/>
                <a:gd name="T4" fmla="*/ 0 w 9"/>
                <a:gd name="T5" fmla="*/ 137 h 12"/>
                <a:gd name="T6" fmla="*/ 17 w 9"/>
                <a:gd name="T7" fmla="*/ 137 h 12"/>
                <a:gd name="T8" fmla="*/ 49 w 9"/>
                <a:gd name="T9" fmla="*/ 72 h 12"/>
                <a:gd name="T10" fmla="*/ 84 w 9"/>
                <a:gd name="T11" fmla="*/ 11 h 12"/>
                <a:gd name="T12" fmla="*/ 76 w 9"/>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2">
                  <a:moveTo>
                    <a:pt x="8" y="0"/>
                  </a:moveTo>
                  <a:cubicBezTo>
                    <a:pt x="7" y="1"/>
                    <a:pt x="5" y="3"/>
                    <a:pt x="4" y="5"/>
                  </a:cubicBezTo>
                  <a:cubicBezTo>
                    <a:pt x="2" y="7"/>
                    <a:pt x="1" y="9"/>
                    <a:pt x="0" y="12"/>
                  </a:cubicBezTo>
                  <a:cubicBezTo>
                    <a:pt x="2" y="12"/>
                    <a:pt x="2" y="12"/>
                    <a:pt x="2" y="12"/>
                  </a:cubicBezTo>
                  <a:cubicBezTo>
                    <a:pt x="3" y="10"/>
                    <a:pt x="4" y="8"/>
                    <a:pt x="5" y="6"/>
                  </a:cubicBezTo>
                  <a:cubicBezTo>
                    <a:pt x="7" y="4"/>
                    <a:pt x="8" y="2"/>
                    <a:pt x="9" y="1"/>
                  </a:cubicBezTo>
                  <a:cubicBezTo>
                    <a:pt x="8" y="0"/>
                    <a:pt x="8" y="0"/>
                    <a:pt x="8"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0" name="Freeform 708">
              <a:extLst>
                <a:ext uri="{FF2B5EF4-FFF2-40B4-BE49-F238E27FC236}">
                  <a16:creationId xmlns:a16="http://schemas.microsoft.com/office/drawing/2014/main" id="{85BDA101-D759-F24E-5CA0-A43C126B982E}"/>
                </a:ext>
              </a:extLst>
            </p:cNvPr>
            <p:cNvSpPr>
              <a:spLocks/>
            </p:cNvSpPr>
            <p:nvPr/>
          </p:nvSpPr>
          <p:spPr bwMode="auto">
            <a:xfrm>
              <a:off x="3958" y="2978"/>
              <a:ext cx="6" cy="7"/>
            </a:xfrm>
            <a:custGeom>
              <a:avLst/>
              <a:gdLst>
                <a:gd name="T0" fmla="*/ 4 w 6"/>
                <a:gd name="T1" fmla="*/ 0 h 7"/>
                <a:gd name="T2" fmla="*/ 0 w 6"/>
                <a:gd name="T3" fmla="*/ 5 h 7"/>
                <a:gd name="T4" fmla="*/ 4 w 6"/>
                <a:gd name="T5" fmla="*/ 7 h 7"/>
                <a:gd name="T6" fmla="*/ 6 w 6"/>
                <a:gd name="T7" fmla="*/ 3 h 7"/>
                <a:gd name="T8" fmla="*/ 4 w 6"/>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7">
                  <a:moveTo>
                    <a:pt x="4" y="0"/>
                  </a:moveTo>
                  <a:lnTo>
                    <a:pt x="0" y="5"/>
                  </a:lnTo>
                  <a:lnTo>
                    <a:pt x="4" y="7"/>
                  </a:lnTo>
                  <a:lnTo>
                    <a:pt x="6" y="3"/>
                  </a:lnTo>
                  <a:lnTo>
                    <a:pt x="4" y="0"/>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1" name="Freeform 709">
              <a:extLst>
                <a:ext uri="{FF2B5EF4-FFF2-40B4-BE49-F238E27FC236}">
                  <a16:creationId xmlns:a16="http://schemas.microsoft.com/office/drawing/2014/main" id="{3FA2674F-25D3-9929-0CEC-6E02FDA202BE}"/>
                </a:ext>
              </a:extLst>
            </p:cNvPr>
            <p:cNvSpPr>
              <a:spLocks/>
            </p:cNvSpPr>
            <p:nvPr/>
          </p:nvSpPr>
          <p:spPr bwMode="auto">
            <a:xfrm>
              <a:off x="3958" y="2978"/>
              <a:ext cx="6" cy="7"/>
            </a:xfrm>
            <a:custGeom>
              <a:avLst/>
              <a:gdLst>
                <a:gd name="T0" fmla="*/ 4 w 6"/>
                <a:gd name="T1" fmla="*/ 0 h 7"/>
                <a:gd name="T2" fmla="*/ 0 w 6"/>
                <a:gd name="T3" fmla="*/ 5 h 7"/>
                <a:gd name="T4" fmla="*/ 4 w 6"/>
                <a:gd name="T5" fmla="*/ 7 h 7"/>
                <a:gd name="T6" fmla="*/ 6 w 6"/>
                <a:gd name="T7" fmla="*/ 3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4" y="0"/>
                  </a:moveTo>
                  <a:lnTo>
                    <a:pt x="0" y="5"/>
                  </a:lnTo>
                  <a:lnTo>
                    <a:pt x="4" y="7"/>
                  </a:lnTo>
                  <a:lnTo>
                    <a:pt x="6"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2" name="Freeform 710">
              <a:extLst>
                <a:ext uri="{FF2B5EF4-FFF2-40B4-BE49-F238E27FC236}">
                  <a16:creationId xmlns:a16="http://schemas.microsoft.com/office/drawing/2014/main" id="{01D9A3A2-89B6-CD56-494D-7EDF2865D1B3}"/>
                </a:ext>
              </a:extLst>
            </p:cNvPr>
            <p:cNvSpPr>
              <a:spLocks/>
            </p:cNvSpPr>
            <p:nvPr/>
          </p:nvSpPr>
          <p:spPr bwMode="auto">
            <a:xfrm>
              <a:off x="3863" y="3014"/>
              <a:ext cx="19" cy="20"/>
            </a:xfrm>
            <a:custGeom>
              <a:avLst/>
              <a:gdLst>
                <a:gd name="T0" fmla="*/ 0 w 9"/>
                <a:gd name="T1" fmla="*/ 9 h 9"/>
                <a:gd name="T2" fmla="*/ 8 w 9"/>
                <a:gd name="T3" fmla="*/ 36 h 9"/>
                <a:gd name="T4" fmla="*/ 49 w 9"/>
                <a:gd name="T5" fmla="*/ 64 h 9"/>
                <a:gd name="T6" fmla="*/ 68 w 9"/>
                <a:gd name="T7" fmla="*/ 98 h 9"/>
                <a:gd name="T8" fmla="*/ 84 w 9"/>
                <a:gd name="T9" fmla="*/ 89 h 9"/>
                <a:gd name="T10" fmla="*/ 76 w 9"/>
                <a:gd name="T11" fmla="*/ 64 h 9"/>
                <a:gd name="T12" fmla="*/ 36 w 9"/>
                <a:gd name="T13" fmla="*/ 20 h 9"/>
                <a:gd name="T14" fmla="*/ 8 w 9"/>
                <a:gd name="T15" fmla="*/ 0 h 9"/>
                <a:gd name="T16" fmla="*/ 0 w 9"/>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9">
                  <a:moveTo>
                    <a:pt x="0" y="1"/>
                  </a:moveTo>
                  <a:cubicBezTo>
                    <a:pt x="0" y="2"/>
                    <a:pt x="1" y="2"/>
                    <a:pt x="1" y="3"/>
                  </a:cubicBezTo>
                  <a:cubicBezTo>
                    <a:pt x="3" y="3"/>
                    <a:pt x="4" y="5"/>
                    <a:pt x="5" y="6"/>
                  </a:cubicBezTo>
                  <a:cubicBezTo>
                    <a:pt x="6" y="7"/>
                    <a:pt x="7" y="8"/>
                    <a:pt x="7" y="9"/>
                  </a:cubicBezTo>
                  <a:cubicBezTo>
                    <a:pt x="9" y="8"/>
                    <a:pt x="9" y="8"/>
                    <a:pt x="9" y="8"/>
                  </a:cubicBezTo>
                  <a:cubicBezTo>
                    <a:pt x="9" y="7"/>
                    <a:pt x="8" y="6"/>
                    <a:pt x="8" y="6"/>
                  </a:cubicBezTo>
                  <a:cubicBezTo>
                    <a:pt x="7" y="5"/>
                    <a:pt x="5" y="3"/>
                    <a:pt x="4" y="2"/>
                  </a:cubicBezTo>
                  <a:cubicBezTo>
                    <a:pt x="3" y="1"/>
                    <a:pt x="2" y="0"/>
                    <a:pt x="1" y="0"/>
                  </a:cubicBezTo>
                  <a:cubicBezTo>
                    <a:pt x="0" y="1"/>
                    <a:pt x="0" y="1"/>
                    <a:pt x="0" y="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3" name="Freeform 711">
              <a:extLst>
                <a:ext uri="{FF2B5EF4-FFF2-40B4-BE49-F238E27FC236}">
                  <a16:creationId xmlns:a16="http://schemas.microsoft.com/office/drawing/2014/main" id="{0517092B-1AC3-76B8-B660-99EE68288DE5}"/>
                </a:ext>
              </a:extLst>
            </p:cNvPr>
            <p:cNvSpPr>
              <a:spLocks/>
            </p:cNvSpPr>
            <p:nvPr/>
          </p:nvSpPr>
          <p:spPr bwMode="auto">
            <a:xfrm>
              <a:off x="3901" y="3117"/>
              <a:ext cx="44" cy="25"/>
            </a:xfrm>
            <a:custGeom>
              <a:avLst/>
              <a:gdLst>
                <a:gd name="T0" fmla="*/ 17 w 21"/>
                <a:gd name="T1" fmla="*/ 130 h 11"/>
                <a:gd name="T2" fmla="*/ 36 w 21"/>
                <a:gd name="T3" fmla="*/ 57 h 11"/>
                <a:gd name="T4" fmla="*/ 109 w 21"/>
                <a:gd name="T5" fmla="*/ 25 h 11"/>
                <a:gd name="T6" fmla="*/ 193 w 21"/>
                <a:gd name="T7" fmla="*/ 36 h 11"/>
                <a:gd name="T8" fmla="*/ 193 w 21"/>
                <a:gd name="T9" fmla="*/ 25 h 11"/>
                <a:gd name="T10" fmla="*/ 109 w 21"/>
                <a:gd name="T11" fmla="*/ 0 h 11"/>
                <a:gd name="T12" fmla="*/ 27 w 21"/>
                <a:gd name="T13" fmla="*/ 45 h 11"/>
                <a:gd name="T14" fmla="*/ 0 w 21"/>
                <a:gd name="T15" fmla="*/ 130 h 11"/>
                <a:gd name="T16" fmla="*/ 17 w 21"/>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1">
                  <a:moveTo>
                    <a:pt x="2" y="11"/>
                  </a:moveTo>
                  <a:cubicBezTo>
                    <a:pt x="2" y="10"/>
                    <a:pt x="3" y="7"/>
                    <a:pt x="4" y="5"/>
                  </a:cubicBezTo>
                  <a:cubicBezTo>
                    <a:pt x="6" y="3"/>
                    <a:pt x="8" y="2"/>
                    <a:pt x="12" y="2"/>
                  </a:cubicBezTo>
                  <a:cubicBezTo>
                    <a:pt x="14" y="2"/>
                    <a:pt x="17" y="2"/>
                    <a:pt x="21" y="3"/>
                  </a:cubicBezTo>
                  <a:cubicBezTo>
                    <a:pt x="21" y="2"/>
                    <a:pt x="21" y="2"/>
                    <a:pt x="21" y="2"/>
                  </a:cubicBezTo>
                  <a:cubicBezTo>
                    <a:pt x="18" y="0"/>
                    <a:pt x="15" y="0"/>
                    <a:pt x="12" y="0"/>
                  </a:cubicBezTo>
                  <a:cubicBezTo>
                    <a:pt x="8" y="0"/>
                    <a:pt x="5" y="2"/>
                    <a:pt x="3" y="4"/>
                  </a:cubicBezTo>
                  <a:cubicBezTo>
                    <a:pt x="1" y="6"/>
                    <a:pt x="0" y="9"/>
                    <a:pt x="0" y="11"/>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4" name="Freeform 712">
              <a:extLst>
                <a:ext uri="{FF2B5EF4-FFF2-40B4-BE49-F238E27FC236}">
                  <a16:creationId xmlns:a16="http://schemas.microsoft.com/office/drawing/2014/main" id="{7A33D316-412D-892E-F738-A80D39D8428A}"/>
                </a:ext>
              </a:extLst>
            </p:cNvPr>
            <p:cNvSpPr>
              <a:spLocks/>
            </p:cNvSpPr>
            <p:nvPr/>
          </p:nvSpPr>
          <p:spPr bwMode="auto">
            <a:xfrm>
              <a:off x="3905" y="3124"/>
              <a:ext cx="42" cy="25"/>
            </a:xfrm>
            <a:custGeom>
              <a:avLst/>
              <a:gdLst>
                <a:gd name="T0" fmla="*/ 17 w 20"/>
                <a:gd name="T1" fmla="*/ 130 h 11"/>
                <a:gd name="T2" fmla="*/ 48 w 20"/>
                <a:gd name="T3" fmla="*/ 57 h 11"/>
                <a:gd name="T4" fmla="*/ 120 w 20"/>
                <a:gd name="T5" fmla="*/ 25 h 11"/>
                <a:gd name="T6" fmla="*/ 176 w 20"/>
                <a:gd name="T7" fmla="*/ 36 h 11"/>
                <a:gd name="T8" fmla="*/ 185 w 20"/>
                <a:gd name="T9" fmla="*/ 11 h 11"/>
                <a:gd name="T10" fmla="*/ 120 w 20"/>
                <a:gd name="T11" fmla="*/ 0 h 11"/>
                <a:gd name="T12" fmla="*/ 27 w 20"/>
                <a:gd name="T13" fmla="*/ 36 h 11"/>
                <a:gd name="T14" fmla="*/ 0 w 20"/>
                <a:gd name="T15" fmla="*/ 118 h 11"/>
                <a:gd name="T16" fmla="*/ 17 w 20"/>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1">
                  <a:moveTo>
                    <a:pt x="2" y="11"/>
                  </a:moveTo>
                  <a:cubicBezTo>
                    <a:pt x="2" y="9"/>
                    <a:pt x="3" y="7"/>
                    <a:pt x="5" y="5"/>
                  </a:cubicBezTo>
                  <a:cubicBezTo>
                    <a:pt x="6" y="3"/>
                    <a:pt x="9" y="2"/>
                    <a:pt x="13" y="2"/>
                  </a:cubicBezTo>
                  <a:cubicBezTo>
                    <a:pt x="15" y="2"/>
                    <a:pt x="17" y="2"/>
                    <a:pt x="19" y="3"/>
                  </a:cubicBezTo>
                  <a:cubicBezTo>
                    <a:pt x="20" y="1"/>
                    <a:pt x="20" y="1"/>
                    <a:pt x="20" y="1"/>
                  </a:cubicBezTo>
                  <a:cubicBezTo>
                    <a:pt x="17" y="0"/>
                    <a:pt x="15" y="0"/>
                    <a:pt x="13" y="0"/>
                  </a:cubicBezTo>
                  <a:cubicBezTo>
                    <a:pt x="8" y="0"/>
                    <a:pt x="5" y="1"/>
                    <a:pt x="3" y="3"/>
                  </a:cubicBezTo>
                  <a:cubicBezTo>
                    <a:pt x="1" y="6"/>
                    <a:pt x="0" y="8"/>
                    <a:pt x="0" y="10"/>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5" name="Freeform 713">
              <a:extLst>
                <a:ext uri="{FF2B5EF4-FFF2-40B4-BE49-F238E27FC236}">
                  <a16:creationId xmlns:a16="http://schemas.microsoft.com/office/drawing/2014/main" id="{EC4A2A12-A483-46E8-589A-B2CD9F9591C2}"/>
                </a:ext>
              </a:extLst>
            </p:cNvPr>
            <p:cNvSpPr>
              <a:spLocks/>
            </p:cNvSpPr>
            <p:nvPr/>
          </p:nvSpPr>
          <p:spPr bwMode="auto">
            <a:xfrm>
              <a:off x="3892" y="2790"/>
              <a:ext cx="11" cy="14"/>
            </a:xfrm>
            <a:custGeom>
              <a:avLst/>
              <a:gdLst>
                <a:gd name="T0" fmla="*/ 53 w 5"/>
                <a:gd name="T1" fmla="*/ 0 h 6"/>
                <a:gd name="T2" fmla="*/ 20 w 5"/>
                <a:gd name="T3" fmla="*/ 12 h 6"/>
                <a:gd name="T4" fmla="*/ 0 w 5"/>
                <a:gd name="T5" fmla="*/ 49 h 6"/>
                <a:gd name="T6" fmla="*/ 9 w 5"/>
                <a:gd name="T7" fmla="*/ 65 h 6"/>
                <a:gd name="T8" fmla="*/ 33 w 5"/>
                <a:gd name="T9" fmla="*/ 77 h 6"/>
                <a:gd name="T10" fmla="*/ 53 w 5"/>
                <a:gd name="T11" fmla="*/ 77 h 6"/>
                <a:gd name="T12" fmla="*/ 44 w 5"/>
                <a:gd name="T13" fmla="*/ 49 h 6"/>
                <a:gd name="T14" fmla="*/ 33 w 5"/>
                <a:gd name="T15" fmla="*/ 49 h 6"/>
                <a:gd name="T16" fmla="*/ 20 w 5"/>
                <a:gd name="T17" fmla="*/ 49 h 6"/>
                <a:gd name="T18" fmla="*/ 20 w 5"/>
                <a:gd name="T19" fmla="*/ 49 h 6"/>
                <a:gd name="T20" fmla="*/ 33 w 5"/>
                <a:gd name="T21" fmla="*/ 37 h 6"/>
                <a:gd name="T22" fmla="*/ 53 w 5"/>
                <a:gd name="T23" fmla="*/ 28 h 6"/>
                <a:gd name="T24" fmla="*/ 53 w 5"/>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6">
                  <a:moveTo>
                    <a:pt x="5" y="0"/>
                  </a:moveTo>
                  <a:cubicBezTo>
                    <a:pt x="3" y="0"/>
                    <a:pt x="2" y="1"/>
                    <a:pt x="2" y="1"/>
                  </a:cubicBezTo>
                  <a:cubicBezTo>
                    <a:pt x="1" y="2"/>
                    <a:pt x="0" y="3"/>
                    <a:pt x="0" y="4"/>
                  </a:cubicBezTo>
                  <a:cubicBezTo>
                    <a:pt x="0" y="4"/>
                    <a:pt x="1" y="5"/>
                    <a:pt x="1" y="5"/>
                  </a:cubicBezTo>
                  <a:cubicBezTo>
                    <a:pt x="2" y="6"/>
                    <a:pt x="2" y="6"/>
                    <a:pt x="3" y="6"/>
                  </a:cubicBezTo>
                  <a:cubicBezTo>
                    <a:pt x="3" y="6"/>
                    <a:pt x="4" y="6"/>
                    <a:pt x="5" y="6"/>
                  </a:cubicBezTo>
                  <a:cubicBezTo>
                    <a:pt x="4" y="4"/>
                    <a:pt x="4" y="4"/>
                    <a:pt x="4" y="4"/>
                  </a:cubicBezTo>
                  <a:cubicBezTo>
                    <a:pt x="4" y="4"/>
                    <a:pt x="3" y="4"/>
                    <a:pt x="3" y="4"/>
                  </a:cubicBezTo>
                  <a:cubicBezTo>
                    <a:pt x="2" y="4"/>
                    <a:pt x="2" y="4"/>
                    <a:pt x="2" y="4"/>
                  </a:cubicBezTo>
                  <a:cubicBezTo>
                    <a:pt x="2" y="4"/>
                    <a:pt x="2" y="4"/>
                    <a:pt x="2" y="4"/>
                  </a:cubicBezTo>
                  <a:cubicBezTo>
                    <a:pt x="2" y="4"/>
                    <a:pt x="3" y="3"/>
                    <a:pt x="3" y="3"/>
                  </a:cubicBezTo>
                  <a:cubicBezTo>
                    <a:pt x="3" y="2"/>
                    <a:pt x="4" y="2"/>
                    <a:pt x="5" y="2"/>
                  </a:cubicBezTo>
                  <a:cubicBezTo>
                    <a:pt x="5" y="0"/>
                    <a:pt x="5" y="0"/>
                    <a:pt x="5"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6" name="Freeform 714">
              <a:extLst>
                <a:ext uri="{FF2B5EF4-FFF2-40B4-BE49-F238E27FC236}">
                  <a16:creationId xmlns:a16="http://schemas.microsoft.com/office/drawing/2014/main" id="{17483809-F9AA-EBB6-CAC1-9D7C1A71EC40}"/>
                </a:ext>
              </a:extLst>
            </p:cNvPr>
            <p:cNvSpPr>
              <a:spLocks/>
            </p:cNvSpPr>
            <p:nvPr/>
          </p:nvSpPr>
          <p:spPr bwMode="auto">
            <a:xfrm>
              <a:off x="3937" y="2793"/>
              <a:ext cx="10" cy="11"/>
            </a:xfrm>
            <a:custGeom>
              <a:avLst/>
              <a:gdLst>
                <a:gd name="T0" fmla="*/ 0 w 5"/>
                <a:gd name="T1" fmla="*/ 20 h 5"/>
                <a:gd name="T2" fmla="*/ 0 w 5"/>
                <a:gd name="T3" fmla="*/ 20 h 5"/>
                <a:gd name="T4" fmla="*/ 16 w 5"/>
                <a:gd name="T5" fmla="*/ 20 h 5"/>
                <a:gd name="T6" fmla="*/ 24 w 5"/>
                <a:gd name="T7" fmla="*/ 20 h 5"/>
                <a:gd name="T8" fmla="*/ 24 w 5"/>
                <a:gd name="T9" fmla="*/ 20 h 5"/>
                <a:gd name="T10" fmla="*/ 24 w 5"/>
                <a:gd name="T11" fmla="*/ 20 h 5"/>
                <a:gd name="T12" fmla="*/ 24 w 5"/>
                <a:gd name="T13" fmla="*/ 20 h 5"/>
                <a:gd name="T14" fmla="*/ 16 w 5"/>
                <a:gd name="T15" fmla="*/ 20 h 5"/>
                <a:gd name="T16" fmla="*/ 8 w 5"/>
                <a:gd name="T17" fmla="*/ 33 h 5"/>
                <a:gd name="T18" fmla="*/ 0 w 5"/>
                <a:gd name="T19" fmla="*/ 33 h 5"/>
                <a:gd name="T20" fmla="*/ 0 w 5"/>
                <a:gd name="T21" fmla="*/ 53 h 5"/>
                <a:gd name="T22" fmla="*/ 8 w 5"/>
                <a:gd name="T23" fmla="*/ 53 h 5"/>
                <a:gd name="T24" fmla="*/ 24 w 5"/>
                <a:gd name="T25" fmla="*/ 44 h 5"/>
                <a:gd name="T26" fmla="*/ 32 w 5"/>
                <a:gd name="T27" fmla="*/ 33 h 5"/>
                <a:gd name="T28" fmla="*/ 40 w 5"/>
                <a:gd name="T29" fmla="*/ 20 h 5"/>
                <a:gd name="T30" fmla="*/ 40 w 5"/>
                <a:gd name="T31" fmla="*/ 20 h 5"/>
                <a:gd name="T32" fmla="*/ 32 w 5"/>
                <a:gd name="T33" fmla="*/ 0 h 5"/>
                <a:gd name="T34" fmla="*/ 16 w 5"/>
                <a:gd name="T35" fmla="*/ 0 h 5"/>
                <a:gd name="T36" fmla="*/ 0 w 5"/>
                <a:gd name="T37" fmla="*/ 0 h 5"/>
                <a:gd name="T38" fmla="*/ 0 w 5"/>
                <a:gd name="T39" fmla="*/ 0 h 5"/>
                <a:gd name="T40" fmla="*/ 0 w 5"/>
                <a:gd name="T41" fmla="*/ 20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 h="5">
                  <a:moveTo>
                    <a:pt x="0" y="2"/>
                  </a:moveTo>
                  <a:cubicBezTo>
                    <a:pt x="0" y="2"/>
                    <a:pt x="0" y="2"/>
                    <a:pt x="0" y="2"/>
                  </a:cubicBezTo>
                  <a:cubicBezTo>
                    <a:pt x="1"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2" y="2"/>
                  </a:cubicBezTo>
                  <a:cubicBezTo>
                    <a:pt x="2" y="3"/>
                    <a:pt x="1" y="3"/>
                    <a:pt x="1" y="3"/>
                  </a:cubicBezTo>
                  <a:cubicBezTo>
                    <a:pt x="0" y="3"/>
                    <a:pt x="0" y="3"/>
                    <a:pt x="0" y="3"/>
                  </a:cubicBezTo>
                  <a:cubicBezTo>
                    <a:pt x="0" y="5"/>
                    <a:pt x="0" y="5"/>
                    <a:pt x="0" y="5"/>
                  </a:cubicBezTo>
                  <a:cubicBezTo>
                    <a:pt x="1" y="5"/>
                    <a:pt x="1" y="5"/>
                    <a:pt x="1" y="5"/>
                  </a:cubicBezTo>
                  <a:cubicBezTo>
                    <a:pt x="2" y="5"/>
                    <a:pt x="2" y="5"/>
                    <a:pt x="3" y="4"/>
                  </a:cubicBezTo>
                  <a:cubicBezTo>
                    <a:pt x="4" y="4"/>
                    <a:pt x="4" y="4"/>
                    <a:pt x="4" y="3"/>
                  </a:cubicBezTo>
                  <a:cubicBezTo>
                    <a:pt x="5" y="3"/>
                    <a:pt x="5" y="3"/>
                    <a:pt x="5" y="2"/>
                  </a:cubicBezTo>
                  <a:cubicBezTo>
                    <a:pt x="5" y="2"/>
                    <a:pt x="5" y="2"/>
                    <a:pt x="5" y="2"/>
                  </a:cubicBezTo>
                  <a:cubicBezTo>
                    <a:pt x="5" y="1"/>
                    <a:pt x="5" y="0"/>
                    <a:pt x="4" y="0"/>
                  </a:cubicBezTo>
                  <a:cubicBezTo>
                    <a:pt x="3" y="0"/>
                    <a:pt x="3" y="0"/>
                    <a:pt x="2" y="0"/>
                  </a:cubicBezTo>
                  <a:cubicBezTo>
                    <a:pt x="1" y="0"/>
                    <a:pt x="0" y="0"/>
                    <a:pt x="0" y="0"/>
                  </a:cubicBezTo>
                  <a:cubicBezTo>
                    <a:pt x="0" y="0"/>
                    <a:pt x="0" y="0"/>
                    <a:pt x="0"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7" name="Freeform 715">
              <a:extLst>
                <a:ext uri="{FF2B5EF4-FFF2-40B4-BE49-F238E27FC236}">
                  <a16:creationId xmlns:a16="http://schemas.microsoft.com/office/drawing/2014/main" id="{62C2CB79-994A-573A-1863-8C3C43FC8087}"/>
                </a:ext>
              </a:extLst>
            </p:cNvPr>
            <p:cNvSpPr>
              <a:spLocks/>
            </p:cNvSpPr>
            <p:nvPr/>
          </p:nvSpPr>
          <p:spPr bwMode="auto">
            <a:xfrm>
              <a:off x="3888" y="2611"/>
              <a:ext cx="15" cy="11"/>
            </a:xfrm>
            <a:custGeom>
              <a:avLst/>
              <a:gdLst>
                <a:gd name="T0" fmla="*/ 60 w 7"/>
                <a:gd name="T1" fmla="*/ 0 h 5"/>
                <a:gd name="T2" fmla="*/ 51 w 7"/>
                <a:gd name="T3" fmla="*/ 0 h 5"/>
                <a:gd name="T4" fmla="*/ 19 w 7"/>
                <a:gd name="T5" fmla="*/ 0 h 5"/>
                <a:gd name="T6" fmla="*/ 9 w 7"/>
                <a:gd name="T7" fmla="*/ 9 h 5"/>
                <a:gd name="T8" fmla="*/ 0 w 7"/>
                <a:gd name="T9" fmla="*/ 20 h 5"/>
                <a:gd name="T10" fmla="*/ 0 w 7"/>
                <a:gd name="T11" fmla="*/ 33 h 5"/>
                <a:gd name="T12" fmla="*/ 0 w 7"/>
                <a:gd name="T13" fmla="*/ 44 h 5"/>
                <a:gd name="T14" fmla="*/ 19 w 7"/>
                <a:gd name="T15" fmla="*/ 53 h 5"/>
                <a:gd name="T16" fmla="*/ 41 w 7"/>
                <a:gd name="T17" fmla="*/ 53 h 5"/>
                <a:gd name="T18" fmla="*/ 69 w 7"/>
                <a:gd name="T19" fmla="*/ 53 h 5"/>
                <a:gd name="T20" fmla="*/ 60 w 7"/>
                <a:gd name="T21" fmla="*/ 33 h 5"/>
                <a:gd name="T22" fmla="*/ 41 w 7"/>
                <a:gd name="T23" fmla="*/ 33 h 5"/>
                <a:gd name="T24" fmla="*/ 19 w 7"/>
                <a:gd name="T25" fmla="*/ 33 h 5"/>
                <a:gd name="T26" fmla="*/ 19 w 7"/>
                <a:gd name="T27" fmla="*/ 33 h 5"/>
                <a:gd name="T28" fmla="*/ 19 w 7"/>
                <a:gd name="T29" fmla="*/ 33 h 5"/>
                <a:gd name="T30" fmla="*/ 19 w 7"/>
                <a:gd name="T31" fmla="*/ 33 h 5"/>
                <a:gd name="T32" fmla="*/ 19 w 7"/>
                <a:gd name="T33" fmla="*/ 20 h 5"/>
                <a:gd name="T34" fmla="*/ 51 w 7"/>
                <a:gd name="T35" fmla="*/ 20 h 5"/>
                <a:gd name="T36" fmla="*/ 51 w 7"/>
                <a:gd name="T37" fmla="*/ 20 h 5"/>
                <a:gd name="T38" fmla="*/ 60 w 7"/>
                <a:gd name="T39" fmla="*/ 0 h 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5">
                  <a:moveTo>
                    <a:pt x="6" y="0"/>
                  </a:moveTo>
                  <a:cubicBezTo>
                    <a:pt x="6" y="0"/>
                    <a:pt x="5" y="0"/>
                    <a:pt x="5" y="0"/>
                  </a:cubicBezTo>
                  <a:cubicBezTo>
                    <a:pt x="4" y="0"/>
                    <a:pt x="3" y="0"/>
                    <a:pt x="2" y="0"/>
                  </a:cubicBezTo>
                  <a:cubicBezTo>
                    <a:pt x="2" y="0"/>
                    <a:pt x="1" y="1"/>
                    <a:pt x="1" y="1"/>
                  </a:cubicBezTo>
                  <a:cubicBezTo>
                    <a:pt x="0" y="1"/>
                    <a:pt x="0" y="2"/>
                    <a:pt x="0" y="2"/>
                  </a:cubicBezTo>
                  <a:cubicBezTo>
                    <a:pt x="0" y="3"/>
                    <a:pt x="0" y="3"/>
                    <a:pt x="0" y="3"/>
                  </a:cubicBezTo>
                  <a:cubicBezTo>
                    <a:pt x="0" y="3"/>
                    <a:pt x="0" y="4"/>
                    <a:pt x="0" y="4"/>
                  </a:cubicBezTo>
                  <a:cubicBezTo>
                    <a:pt x="1" y="5"/>
                    <a:pt x="1" y="5"/>
                    <a:pt x="2" y="5"/>
                  </a:cubicBezTo>
                  <a:cubicBezTo>
                    <a:pt x="3" y="5"/>
                    <a:pt x="3" y="5"/>
                    <a:pt x="4" y="5"/>
                  </a:cubicBezTo>
                  <a:cubicBezTo>
                    <a:pt x="5" y="5"/>
                    <a:pt x="6" y="5"/>
                    <a:pt x="7" y="5"/>
                  </a:cubicBezTo>
                  <a:cubicBezTo>
                    <a:pt x="6" y="3"/>
                    <a:pt x="6" y="3"/>
                    <a:pt x="6" y="3"/>
                  </a:cubicBezTo>
                  <a:cubicBezTo>
                    <a:pt x="6" y="3"/>
                    <a:pt x="5" y="3"/>
                    <a:pt x="4" y="3"/>
                  </a:cubicBezTo>
                  <a:cubicBezTo>
                    <a:pt x="3" y="3"/>
                    <a:pt x="3" y="3"/>
                    <a:pt x="2" y="3"/>
                  </a:cubicBezTo>
                  <a:cubicBezTo>
                    <a:pt x="2" y="3"/>
                    <a:pt x="2" y="3"/>
                    <a:pt x="2" y="3"/>
                  </a:cubicBezTo>
                  <a:cubicBezTo>
                    <a:pt x="2" y="3"/>
                    <a:pt x="2" y="3"/>
                    <a:pt x="2" y="3"/>
                  </a:cubicBezTo>
                  <a:cubicBezTo>
                    <a:pt x="2" y="3"/>
                    <a:pt x="2" y="3"/>
                    <a:pt x="2" y="3"/>
                  </a:cubicBezTo>
                  <a:cubicBezTo>
                    <a:pt x="2" y="2"/>
                    <a:pt x="2" y="2"/>
                    <a:pt x="2" y="2"/>
                  </a:cubicBezTo>
                  <a:cubicBezTo>
                    <a:pt x="2" y="2"/>
                    <a:pt x="4" y="2"/>
                    <a:pt x="5" y="2"/>
                  </a:cubicBezTo>
                  <a:cubicBezTo>
                    <a:pt x="5" y="2"/>
                    <a:pt x="5" y="2"/>
                    <a:pt x="5" y="2"/>
                  </a:cubicBezTo>
                  <a:cubicBezTo>
                    <a:pt x="6" y="0"/>
                    <a:pt x="6" y="0"/>
                    <a:pt x="6"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8" name="Freeform 716">
              <a:extLst>
                <a:ext uri="{FF2B5EF4-FFF2-40B4-BE49-F238E27FC236}">
                  <a16:creationId xmlns:a16="http://schemas.microsoft.com/office/drawing/2014/main" id="{24CA3D20-778C-B8F9-CE26-F1A6F75CA829}"/>
                </a:ext>
              </a:extLst>
            </p:cNvPr>
            <p:cNvSpPr>
              <a:spLocks/>
            </p:cNvSpPr>
            <p:nvPr/>
          </p:nvSpPr>
          <p:spPr bwMode="auto">
            <a:xfrm>
              <a:off x="3941" y="2607"/>
              <a:ext cx="12" cy="15"/>
            </a:xfrm>
            <a:custGeom>
              <a:avLst/>
              <a:gdLst>
                <a:gd name="T0" fmla="*/ 0 w 6"/>
                <a:gd name="T1" fmla="*/ 41 h 7"/>
                <a:gd name="T2" fmla="*/ 16 w 6"/>
                <a:gd name="T3" fmla="*/ 28 h 7"/>
                <a:gd name="T4" fmla="*/ 32 w 6"/>
                <a:gd name="T5" fmla="*/ 28 h 7"/>
                <a:gd name="T6" fmla="*/ 32 w 6"/>
                <a:gd name="T7" fmla="*/ 28 h 7"/>
                <a:gd name="T8" fmla="*/ 32 w 6"/>
                <a:gd name="T9" fmla="*/ 28 h 7"/>
                <a:gd name="T10" fmla="*/ 32 w 6"/>
                <a:gd name="T11" fmla="*/ 41 h 7"/>
                <a:gd name="T12" fmla="*/ 0 w 6"/>
                <a:gd name="T13" fmla="*/ 51 h 7"/>
                <a:gd name="T14" fmla="*/ 0 w 6"/>
                <a:gd name="T15" fmla="*/ 69 h 7"/>
                <a:gd name="T16" fmla="*/ 32 w 6"/>
                <a:gd name="T17" fmla="*/ 60 h 7"/>
                <a:gd name="T18" fmla="*/ 40 w 6"/>
                <a:gd name="T19" fmla="*/ 51 h 7"/>
                <a:gd name="T20" fmla="*/ 48 w 6"/>
                <a:gd name="T21" fmla="*/ 28 h 7"/>
                <a:gd name="T22" fmla="*/ 48 w 6"/>
                <a:gd name="T23" fmla="*/ 19 h 7"/>
                <a:gd name="T24" fmla="*/ 32 w 6"/>
                <a:gd name="T25" fmla="*/ 9 h 7"/>
                <a:gd name="T26" fmla="*/ 8 w 6"/>
                <a:gd name="T27" fmla="*/ 9 h 7"/>
                <a:gd name="T28" fmla="*/ 0 w 6"/>
                <a:gd name="T29" fmla="*/ 19 h 7"/>
                <a:gd name="T30" fmla="*/ 0 w 6"/>
                <a:gd name="T31" fmla="*/ 41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7">
                  <a:moveTo>
                    <a:pt x="0" y="4"/>
                  </a:moveTo>
                  <a:cubicBezTo>
                    <a:pt x="1" y="4"/>
                    <a:pt x="2" y="3"/>
                    <a:pt x="2" y="3"/>
                  </a:cubicBezTo>
                  <a:cubicBezTo>
                    <a:pt x="3" y="3"/>
                    <a:pt x="4" y="2"/>
                    <a:pt x="4" y="3"/>
                  </a:cubicBezTo>
                  <a:cubicBezTo>
                    <a:pt x="4" y="3"/>
                    <a:pt x="4" y="3"/>
                    <a:pt x="4" y="3"/>
                  </a:cubicBezTo>
                  <a:cubicBezTo>
                    <a:pt x="4" y="3"/>
                    <a:pt x="4" y="3"/>
                    <a:pt x="4" y="3"/>
                  </a:cubicBezTo>
                  <a:cubicBezTo>
                    <a:pt x="4" y="4"/>
                    <a:pt x="4" y="4"/>
                    <a:pt x="4" y="4"/>
                  </a:cubicBezTo>
                  <a:cubicBezTo>
                    <a:pt x="3" y="5"/>
                    <a:pt x="1" y="5"/>
                    <a:pt x="0" y="5"/>
                  </a:cubicBezTo>
                  <a:cubicBezTo>
                    <a:pt x="0" y="7"/>
                    <a:pt x="0" y="7"/>
                    <a:pt x="0" y="7"/>
                  </a:cubicBezTo>
                  <a:cubicBezTo>
                    <a:pt x="1" y="7"/>
                    <a:pt x="3" y="7"/>
                    <a:pt x="4" y="6"/>
                  </a:cubicBezTo>
                  <a:cubicBezTo>
                    <a:pt x="4" y="6"/>
                    <a:pt x="5" y="6"/>
                    <a:pt x="5" y="5"/>
                  </a:cubicBezTo>
                  <a:cubicBezTo>
                    <a:pt x="6" y="5"/>
                    <a:pt x="6" y="4"/>
                    <a:pt x="6" y="3"/>
                  </a:cubicBezTo>
                  <a:cubicBezTo>
                    <a:pt x="6" y="3"/>
                    <a:pt x="6" y="2"/>
                    <a:pt x="6" y="2"/>
                  </a:cubicBezTo>
                  <a:cubicBezTo>
                    <a:pt x="5" y="1"/>
                    <a:pt x="4" y="0"/>
                    <a:pt x="4" y="1"/>
                  </a:cubicBezTo>
                  <a:cubicBezTo>
                    <a:pt x="3" y="1"/>
                    <a:pt x="2" y="1"/>
                    <a:pt x="1" y="1"/>
                  </a:cubicBezTo>
                  <a:cubicBezTo>
                    <a:pt x="1" y="2"/>
                    <a:pt x="0" y="2"/>
                    <a:pt x="0" y="2"/>
                  </a:cubicBezTo>
                  <a:cubicBezTo>
                    <a:pt x="0" y="4"/>
                    <a:pt x="0" y="4"/>
                    <a:pt x="0" y="4"/>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89" name="Freeform 717">
              <a:extLst>
                <a:ext uri="{FF2B5EF4-FFF2-40B4-BE49-F238E27FC236}">
                  <a16:creationId xmlns:a16="http://schemas.microsoft.com/office/drawing/2014/main" id="{EC28BE24-C308-DB11-E548-D16C38F4F169}"/>
                </a:ext>
              </a:extLst>
            </p:cNvPr>
            <p:cNvSpPr>
              <a:spLocks/>
            </p:cNvSpPr>
            <p:nvPr/>
          </p:nvSpPr>
          <p:spPr bwMode="auto">
            <a:xfrm>
              <a:off x="3932" y="2629"/>
              <a:ext cx="9" cy="9"/>
            </a:xfrm>
            <a:custGeom>
              <a:avLst/>
              <a:gdLst>
                <a:gd name="T0" fmla="*/ 11 w 4"/>
                <a:gd name="T1" fmla="*/ 45 h 4"/>
                <a:gd name="T2" fmla="*/ 45 w 4"/>
                <a:gd name="T3" fmla="*/ 25 h 4"/>
                <a:gd name="T4" fmla="*/ 36 w 4"/>
                <a:gd name="T5" fmla="*/ 0 h 4"/>
                <a:gd name="T6" fmla="*/ 0 w 4"/>
                <a:gd name="T7" fmla="*/ 25 h 4"/>
                <a:gd name="T8" fmla="*/ 11 w 4"/>
                <a:gd name="T9" fmla="*/ 4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1" y="4"/>
                  </a:moveTo>
                  <a:cubicBezTo>
                    <a:pt x="2" y="3"/>
                    <a:pt x="3" y="3"/>
                    <a:pt x="4" y="2"/>
                  </a:cubicBezTo>
                  <a:cubicBezTo>
                    <a:pt x="3" y="0"/>
                    <a:pt x="3" y="0"/>
                    <a:pt x="3" y="0"/>
                  </a:cubicBezTo>
                  <a:cubicBezTo>
                    <a:pt x="2" y="1"/>
                    <a:pt x="1" y="2"/>
                    <a:pt x="0" y="2"/>
                  </a:cubicBezTo>
                  <a:cubicBezTo>
                    <a:pt x="1" y="4"/>
                    <a:pt x="1" y="4"/>
                    <a:pt x="1" y="4"/>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0" name="Freeform 718">
              <a:extLst>
                <a:ext uri="{FF2B5EF4-FFF2-40B4-BE49-F238E27FC236}">
                  <a16:creationId xmlns:a16="http://schemas.microsoft.com/office/drawing/2014/main" id="{3C1D4D54-62F8-1323-DA6C-88B6508ABF06}"/>
                </a:ext>
              </a:extLst>
            </p:cNvPr>
            <p:cNvSpPr>
              <a:spLocks/>
            </p:cNvSpPr>
            <p:nvPr/>
          </p:nvSpPr>
          <p:spPr bwMode="auto">
            <a:xfrm>
              <a:off x="3901" y="2631"/>
              <a:ext cx="8" cy="9"/>
            </a:xfrm>
            <a:custGeom>
              <a:avLst/>
              <a:gdLst>
                <a:gd name="T0" fmla="*/ 0 w 4"/>
                <a:gd name="T1" fmla="*/ 25 h 4"/>
                <a:gd name="T2" fmla="*/ 24 w 4"/>
                <a:gd name="T3" fmla="*/ 45 h 4"/>
                <a:gd name="T4" fmla="*/ 32 w 4"/>
                <a:gd name="T5" fmla="*/ 25 h 4"/>
                <a:gd name="T6" fmla="*/ 8 w 4"/>
                <a:gd name="T7" fmla="*/ 0 h 4"/>
                <a:gd name="T8" fmla="*/ 0 w 4"/>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2"/>
                  </a:moveTo>
                  <a:cubicBezTo>
                    <a:pt x="1" y="2"/>
                    <a:pt x="2" y="3"/>
                    <a:pt x="3" y="4"/>
                  </a:cubicBezTo>
                  <a:cubicBezTo>
                    <a:pt x="4" y="2"/>
                    <a:pt x="4" y="2"/>
                    <a:pt x="4" y="2"/>
                  </a:cubicBezTo>
                  <a:cubicBezTo>
                    <a:pt x="3" y="2"/>
                    <a:pt x="2" y="1"/>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1" name="Freeform 719">
              <a:extLst>
                <a:ext uri="{FF2B5EF4-FFF2-40B4-BE49-F238E27FC236}">
                  <a16:creationId xmlns:a16="http://schemas.microsoft.com/office/drawing/2014/main" id="{732CE992-D4FB-3028-ED09-0C032ECE636A}"/>
                </a:ext>
              </a:extLst>
            </p:cNvPr>
            <p:cNvSpPr>
              <a:spLocks/>
            </p:cNvSpPr>
            <p:nvPr/>
          </p:nvSpPr>
          <p:spPr bwMode="auto">
            <a:xfrm>
              <a:off x="3542" y="1505"/>
              <a:ext cx="46" cy="110"/>
            </a:xfrm>
            <a:custGeom>
              <a:avLst/>
              <a:gdLst>
                <a:gd name="T0" fmla="*/ 0 w 46"/>
                <a:gd name="T1" fmla="*/ 18 h 110"/>
                <a:gd name="T2" fmla="*/ 4 w 46"/>
                <a:gd name="T3" fmla="*/ 99 h 110"/>
                <a:gd name="T4" fmla="*/ 6 w 46"/>
                <a:gd name="T5" fmla="*/ 110 h 110"/>
                <a:gd name="T6" fmla="*/ 12 w 46"/>
                <a:gd name="T7" fmla="*/ 103 h 110"/>
                <a:gd name="T8" fmla="*/ 25 w 46"/>
                <a:gd name="T9" fmla="*/ 87 h 110"/>
                <a:gd name="T10" fmla="*/ 27 w 46"/>
                <a:gd name="T11" fmla="*/ 85 h 110"/>
                <a:gd name="T12" fmla="*/ 27 w 46"/>
                <a:gd name="T13" fmla="*/ 83 h 110"/>
                <a:gd name="T14" fmla="*/ 16 w 46"/>
                <a:gd name="T15" fmla="*/ 2 h 110"/>
                <a:gd name="T16" fmla="*/ 12 w 46"/>
                <a:gd name="T17" fmla="*/ 2 h 110"/>
                <a:gd name="T18" fmla="*/ 8 w 46"/>
                <a:gd name="T19" fmla="*/ 5 h 110"/>
                <a:gd name="T20" fmla="*/ 40 w 46"/>
                <a:gd name="T21" fmla="*/ 54 h 110"/>
                <a:gd name="T22" fmla="*/ 46 w 46"/>
                <a:gd name="T23" fmla="*/ 49 h 110"/>
                <a:gd name="T24" fmla="*/ 14 w 46"/>
                <a:gd name="T25" fmla="*/ 0 h 110"/>
                <a:gd name="T26" fmla="*/ 8 w 46"/>
                <a:gd name="T27" fmla="*/ 2 h 110"/>
                <a:gd name="T28" fmla="*/ 19 w 46"/>
                <a:gd name="T29" fmla="*/ 85 h 110"/>
                <a:gd name="T30" fmla="*/ 23 w 46"/>
                <a:gd name="T31" fmla="*/ 85 h 110"/>
                <a:gd name="T32" fmla="*/ 21 w 46"/>
                <a:gd name="T33" fmla="*/ 81 h 110"/>
                <a:gd name="T34" fmla="*/ 6 w 46"/>
                <a:gd name="T35" fmla="*/ 96 h 110"/>
                <a:gd name="T36" fmla="*/ 8 w 46"/>
                <a:gd name="T37" fmla="*/ 99 h 110"/>
                <a:gd name="T38" fmla="*/ 12 w 46"/>
                <a:gd name="T39" fmla="*/ 99 h 110"/>
                <a:gd name="T40" fmla="*/ 8 w 46"/>
                <a:gd name="T41" fmla="*/ 16 h 110"/>
                <a:gd name="T42" fmla="*/ 0 w 46"/>
                <a:gd name="T43" fmla="*/ 18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110">
                  <a:moveTo>
                    <a:pt x="0" y="18"/>
                  </a:moveTo>
                  <a:lnTo>
                    <a:pt x="4" y="99"/>
                  </a:lnTo>
                  <a:lnTo>
                    <a:pt x="6" y="110"/>
                  </a:lnTo>
                  <a:lnTo>
                    <a:pt x="12" y="103"/>
                  </a:lnTo>
                  <a:lnTo>
                    <a:pt x="25" y="87"/>
                  </a:lnTo>
                  <a:lnTo>
                    <a:pt x="27" y="85"/>
                  </a:lnTo>
                  <a:lnTo>
                    <a:pt x="27" y="83"/>
                  </a:lnTo>
                  <a:lnTo>
                    <a:pt x="16" y="2"/>
                  </a:lnTo>
                  <a:lnTo>
                    <a:pt x="12" y="2"/>
                  </a:lnTo>
                  <a:lnTo>
                    <a:pt x="8" y="5"/>
                  </a:lnTo>
                  <a:lnTo>
                    <a:pt x="40" y="54"/>
                  </a:lnTo>
                  <a:lnTo>
                    <a:pt x="46" y="49"/>
                  </a:lnTo>
                  <a:lnTo>
                    <a:pt x="14" y="0"/>
                  </a:lnTo>
                  <a:lnTo>
                    <a:pt x="8" y="2"/>
                  </a:lnTo>
                  <a:lnTo>
                    <a:pt x="19" y="85"/>
                  </a:lnTo>
                  <a:lnTo>
                    <a:pt x="23" y="85"/>
                  </a:lnTo>
                  <a:lnTo>
                    <a:pt x="21" y="81"/>
                  </a:lnTo>
                  <a:lnTo>
                    <a:pt x="6" y="96"/>
                  </a:lnTo>
                  <a:lnTo>
                    <a:pt x="8" y="99"/>
                  </a:lnTo>
                  <a:lnTo>
                    <a:pt x="12" y="99"/>
                  </a:lnTo>
                  <a:lnTo>
                    <a:pt x="8" y="16"/>
                  </a:lnTo>
                  <a:lnTo>
                    <a:pt x="0" y="18"/>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2" name="Freeform 720">
              <a:extLst>
                <a:ext uri="{FF2B5EF4-FFF2-40B4-BE49-F238E27FC236}">
                  <a16:creationId xmlns:a16="http://schemas.microsoft.com/office/drawing/2014/main" id="{77A8AA26-AF11-5104-6BD5-B12BF4ED1B83}"/>
                </a:ext>
              </a:extLst>
            </p:cNvPr>
            <p:cNvSpPr>
              <a:spLocks/>
            </p:cNvSpPr>
            <p:nvPr/>
          </p:nvSpPr>
          <p:spPr bwMode="auto">
            <a:xfrm>
              <a:off x="3542" y="1505"/>
              <a:ext cx="46" cy="110"/>
            </a:xfrm>
            <a:custGeom>
              <a:avLst/>
              <a:gdLst>
                <a:gd name="T0" fmla="*/ 0 w 46"/>
                <a:gd name="T1" fmla="*/ 18 h 110"/>
                <a:gd name="T2" fmla="*/ 4 w 46"/>
                <a:gd name="T3" fmla="*/ 99 h 110"/>
                <a:gd name="T4" fmla="*/ 6 w 46"/>
                <a:gd name="T5" fmla="*/ 110 h 110"/>
                <a:gd name="T6" fmla="*/ 12 w 46"/>
                <a:gd name="T7" fmla="*/ 103 h 110"/>
                <a:gd name="T8" fmla="*/ 25 w 46"/>
                <a:gd name="T9" fmla="*/ 87 h 110"/>
                <a:gd name="T10" fmla="*/ 27 w 46"/>
                <a:gd name="T11" fmla="*/ 85 h 110"/>
                <a:gd name="T12" fmla="*/ 27 w 46"/>
                <a:gd name="T13" fmla="*/ 83 h 110"/>
                <a:gd name="T14" fmla="*/ 16 w 46"/>
                <a:gd name="T15" fmla="*/ 2 h 110"/>
                <a:gd name="T16" fmla="*/ 12 w 46"/>
                <a:gd name="T17" fmla="*/ 2 h 110"/>
                <a:gd name="T18" fmla="*/ 8 w 46"/>
                <a:gd name="T19" fmla="*/ 5 h 110"/>
                <a:gd name="T20" fmla="*/ 40 w 46"/>
                <a:gd name="T21" fmla="*/ 54 h 110"/>
                <a:gd name="T22" fmla="*/ 46 w 46"/>
                <a:gd name="T23" fmla="*/ 49 h 110"/>
                <a:gd name="T24" fmla="*/ 14 w 46"/>
                <a:gd name="T25" fmla="*/ 0 h 110"/>
                <a:gd name="T26" fmla="*/ 8 w 46"/>
                <a:gd name="T27" fmla="*/ 2 h 110"/>
                <a:gd name="T28" fmla="*/ 19 w 46"/>
                <a:gd name="T29" fmla="*/ 85 h 110"/>
                <a:gd name="T30" fmla="*/ 23 w 46"/>
                <a:gd name="T31" fmla="*/ 85 h 110"/>
                <a:gd name="T32" fmla="*/ 21 w 46"/>
                <a:gd name="T33" fmla="*/ 81 h 110"/>
                <a:gd name="T34" fmla="*/ 6 w 46"/>
                <a:gd name="T35" fmla="*/ 96 h 110"/>
                <a:gd name="T36" fmla="*/ 8 w 46"/>
                <a:gd name="T37" fmla="*/ 99 h 110"/>
                <a:gd name="T38" fmla="*/ 12 w 46"/>
                <a:gd name="T39" fmla="*/ 99 h 110"/>
                <a:gd name="T40" fmla="*/ 8 w 46"/>
                <a:gd name="T41" fmla="*/ 16 h 110"/>
                <a:gd name="T42" fmla="*/ 0 w 46"/>
                <a:gd name="T43" fmla="*/ 18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110">
                  <a:moveTo>
                    <a:pt x="0" y="18"/>
                  </a:moveTo>
                  <a:lnTo>
                    <a:pt x="4" y="99"/>
                  </a:lnTo>
                  <a:lnTo>
                    <a:pt x="6" y="110"/>
                  </a:lnTo>
                  <a:lnTo>
                    <a:pt x="12" y="103"/>
                  </a:lnTo>
                  <a:lnTo>
                    <a:pt x="25" y="87"/>
                  </a:lnTo>
                  <a:lnTo>
                    <a:pt x="27" y="85"/>
                  </a:lnTo>
                  <a:lnTo>
                    <a:pt x="27" y="83"/>
                  </a:lnTo>
                  <a:lnTo>
                    <a:pt x="16" y="2"/>
                  </a:lnTo>
                  <a:lnTo>
                    <a:pt x="12" y="2"/>
                  </a:lnTo>
                  <a:lnTo>
                    <a:pt x="8" y="5"/>
                  </a:lnTo>
                  <a:lnTo>
                    <a:pt x="40" y="54"/>
                  </a:lnTo>
                  <a:lnTo>
                    <a:pt x="46" y="49"/>
                  </a:lnTo>
                  <a:lnTo>
                    <a:pt x="14" y="0"/>
                  </a:lnTo>
                  <a:lnTo>
                    <a:pt x="8" y="2"/>
                  </a:lnTo>
                  <a:lnTo>
                    <a:pt x="19" y="85"/>
                  </a:lnTo>
                  <a:lnTo>
                    <a:pt x="23" y="85"/>
                  </a:lnTo>
                  <a:lnTo>
                    <a:pt x="21" y="81"/>
                  </a:lnTo>
                  <a:lnTo>
                    <a:pt x="6" y="96"/>
                  </a:lnTo>
                  <a:lnTo>
                    <a:pt x="8" y="99"/>
                  </a:lnTo>
                  <a:lnTo>
                    <a:pt x="12" y="99"/>
                  </a:lnTo>
                  <a:lnTo>
                    <a:pt x="8" y="16"/>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3" name="Freeform 721">
              <a:extLst>
                <a:ext uri="{FF2B5EF4-FFF2-40B4-BE49-F238E27FC236}">
                  <a16:creationId xmlns:a16="http://schemas.microsoft.com/office/drawing/2014/main" id="{E76EF252-43F5-F945-237F-65A207A23EB2}"/>
                </a:ext>
              </a:extLst>
            </p:cNvPr>
            <p:cNvSpPr>
              <a:spLocks/>
            </p:cNvSpPr>
            <p:nvPr/>
          </p:nvSpPr>
          <p:spPr bwMode="auto">
            <a:xfrm>
              <a:off x="3792" y="1223"/>
              <a:ext cx="54" cy="29"/>
            </a:xfrm>
            <a:custGeom>
              <a:avLst/>
              <a:gdLst>
                <a:gd name="T0" fmla="*/ 2 w 54"/>
                <a:gd name="T1" fmla="*/ 29 h 29"/>
                <a:gd name="T2" fmla="*/ 54 w 54"/>
                <a:gd name="T3" fmla="*/ 7 h 29"/>
                <a:gd name="T4" fmla="*/ 52 w 54"/>
                <a:gd name="T5" fmla="*/ 0 h 29"/>
                <a:gd name="T6" fmla="*/ 0 w 54"/>
                <a:gd name="T7" fmla="*/ 20 h 29"/>
                <a:gd name="T8" fmla="*/ 2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2" y="29"/>
                  </a:moveTo>
                  <a:lnTo>
                    <a:pt x="54" y="7"/>
                  </a:lnTo>
                  <a:lnTo>
                    <a:pt x="52" y="0"/>
                  </a:lnTo>
                  <a:lnTo>
                    <a:pt x="0" y="20"/>
                  </a:lnTo>
                  <a:lnTo>
                    <a:pt x="2" y="29"/>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4" name="Freeform 722">
              <a:extLst>
                <a:ext uri="{FF2B5EF4-FFF2-40B4-BE49-F238E27FC236}">
                  <a16:creationId xmlns:a16="http://schemas.microsoft.com/office/drawing/2014/main" id="{9E92C37B-6620-26DC-CFCF-146635C3651E}"/>
                </a:ext>
              </a:extLst>
            </p:cNvPr>
            <p:cNvSpPr>
              <a:spLocks/>
            </p:cNvSpPr>
            <p:nvPr/>
          </p:nvSpPr>
          <p:spPr bwMode="auto">
            <a:xfrm>
              <a:off x="3792" y="1223"/>
              <a:ext cx="54" cy="29"/>
            </a:xfrm>
            <a:custGeom>
              <a:avLst/>
              <a:gdLst>
                <a:gd name="T0" fmla="*/ 2 w 54"/>
                <a:gd name="T1" fmla="*/ 29 h 29"/>
                <a:gd name="T2" fmla="*/ 54 w 54"/>
                <a:gd name="T3" fmla="*/ 7 h 29"/>
                <a:gd name="T4" fmla="*/ 52 w 54"/>
                <a:gd name="T5" fmla="*/ 0 h 29"/>
                <a:gd name="T6" fmla="*/ 0 w 54"/>
                <a:gd name="T7" fmla="*/ 2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29">
                  <a:moveTo>
                    <a:pt x="2" y="29"/>
                  </a:moveTo>
                  <a:lnTo>
                    <a:pt x="54" y="7"/>
                  </a:lnTo>
                  <a:lnTo>
                    <a:pt x="52" y="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5" name="Freeform 723">
              <a:extLst>
                <a:ext uri="{FF2B5EF4-FFF2-40B4-BE49-F238E27FC236}">
                  <a16:creationId xmlns:a16="http://schemas.microsoft.com/office/drawing/2014/main" id="{9A3A6BF4-C0EC-DDCA-66F8-ECF14048A00E}"/>
                </a:ext>
              </a:extLst>
            </p:cNvPr>
            <p:cNvSpPr>
              <a:spLocks/>
            </p:cNvSpPr>
            <p:nvPr/>
          </p:nvSpPr>
          <p:spPr bwMode="auto">
            <a:xfrm>
              <a:off x="3794" y="1239"/>
              <a:ext cx="61" cy="27"/>
            </a:xfrm>
            <a:custGeom>
              <a:avLst/>
              <a:gdLst>
                <a:gd name="T0" fmla="*/ 4 w 61"/>
                <a:gd name="T1" fmla="*/ 27 h 27"/>
                <a:gd name="T2" fmla="*/ 61 w 61"/>
                <a:gd name="T3" fmla="*/ 9 h 27"/>
                <a:gd name="T4" fmla="*/ 58 w 61"/>
                <a:gd name="T5" fmla="*/ 0 h 27"/>
                <a:gd name="T6" fmla="*/ 0 w 61"/>
                <a:gd name="T7" fmla="*/ 20 h 27"/>
                <a:gd name="T8" fmla="*/ 4 w 61"/>
                <a:gd name="T9" fmla="*/ 27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27">
                  <a:moveTo>
                    <a:pt x="4" y="27"/>
                  </a:moveTo>
                  <a:lnTo>
                    <a:pt x="61" y="9"/>
                  </a:lnTo>
                  <a:lnTo>
                    <a:pt x="58" y="0"/>
                  </a:lnTo>
                  <a:lnTo>
                    <a:pt x="0" y="20"/>
                  </a:lnTo>
                  <a:lnTo>
                    <a:pt x="4" y="27"/>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6" name="Freeform 724">
              <a:extLst>
                <a:ext uri="{FF2B5EF4-FFF2-40B4-BE49-F238E27FC236}">
                  <a16:creationId xmlns:a16="http://schemas.microsoft.com/office/drawing/2014/main" id="{775B0501-23AB-9BCE-5FA5-0F5C0DAC6FB2}"/>
                </a:ext>
              </a:extLst>
            </p:cNvPr>
            <p:cNvSpPr>
              <a:spLocks/>
            </p:cNvSpPr>
            <p:nvPr/>
          </p:nvSpPr>
          <p:spPr bwMode="auto">
            <a:xfrm>
              <a:off x="3794" y="1239"/>
              <a:ext cx="61" cy="27"/>
            </a:xfrm>
            <a:custGeom>
              <a:avLst/>
              <a:gdLst>
                <a:gd name="T0" fmla="*/ 4 w 61"/>
                <a:gd name="T1" fmla="*/ 27 h 27"/>
                <a:gd name="T2" fmla="*/ 61 w 61"/>
                <a:gd name="T3" fmla="*/ 9 h 27"/>
                <a:gd name="T4" fmla="*/ 58 w 61"/>
                <a:gd name="T5" fmla="*/ 0 h 27"/>
                <a:gd name="T6" fmla="*/ 0 w 61"/>
                <a:gd name="T7" fmla="*/ 2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7">
                  <a:moveTo>
                    <a:pt x="4" y="27"/>
                  </a:moveTo>
                  <a:lnTo>
                    <a:pt x="61" y="9"/>
                  </a:lnTo>
                  <a:lnTo>
                    <a:pt x="58" y="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7" name="Freeform 725">
              <a:extLst>
                <a:ext uri="{FF2B5EF4-FFF2-40B4-BE49-F238E27FC236}">
                  <a16:creationId xmlns:a16="http://schemas.microsoft.com/office/drawing/2014/main" id="{4972D63F-F4E3-2741-AC84-DB123954A99D}"/>
                </a:ext>
              </a:extLst>
            </p:cNvPr>
            <p:cNvSpPr>
              <a:spLocks/>
            </p:cNvSpPr>
            <p:nvPr/>
          </p:nvSpPr>
          <p:spPr bwMode="auto">
            <a:xfrm>
              <a:off x="3997" y="1243"/>
              <a:ext cx="57" cy="27"/>
            </a:xfrm>
            <a:custGeom>
              <a:avLst/>
              <a:gdLst>
                <a:gd name="T0" fmla="*/ 0 w 57"/>
                <a:gd name="T1" fmla="*/ 9 h 27"/>
                <a:gd name="T2" fmla="*/ 55 w 57"/>
                <a:gd name="T3" fmla="*/ 27 h 27"/>
                <a:gd name="T4" fmla="*/ 57 w 57"/>
                <a:gd name="T5" fmla="*/ 20 h 27"/>
                <a:gd name="T6" fmla="*/ 3 w 57"/>
                <a:gd name="T7" fmla="*/ 0 h 27"/>
                <a:gd name="T8" fmla="*/ 0 w 57"/>
                <a:gd name="T9" fmla="*/ 9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7">
                  <a:moveTo>
                    <a:pt x="0" y="9"/>
                  </a:moveTo>
                  <a:lnTo>
                    <a:pt x="55" y="27"/>
                  </a:lnTo>
                  <a:lnTo>
                    <a:pt x="57" y="20"/>
                  </a:lnTo>
                  <a:lnTo>
                    <a:pt x="3" y="0"/>
                  </a:lnTo>
                  <a:lnTo>
                    <a:pt x="0" y="9"/>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8" name="Freeform 726">
              <a:extLst>
                <a:ext uri="{FF2B5EF4-FFF2-40B4-BE49-F238E27FC236}">
                  <a16:creationId xmlns:a16="http://schemas.microsoft.com/office/drawing/2014/main" id="{48E62B4D-59A5-4ACF-6547-68133A750768}"/>
                </a:ext>
              </a:extLst>
            </p:cNvPr>
            <p:cNvSpPr>
              <a:spLocks/>
            </p:cNvSpPr>
            <p:nvPr/>
          </p:nvSpPr>
          <p:spPr bwMode="auto">
            <a:xfrm>
              <a:off x="3997" y="1243"/>
              <a:ext cx="57" cy="27"/>
            </a:xfrm>
            <a:custGeom>
              <a:avLst/>
              <a:gdLst>
                <a:gd name="T0" fmla="*/ 0 w 57"/>
                <a:gd name="T1" fmla="*/ 9 h 27"/>
                <a:gd name="T2" fmla="*/ 55 w 57"/>
                <a:gd name="T3" fmla="*/ 27 h 27"/>
                <a:gd name="T4" fmla="*/ 57 w 57"/>
                <a:gd name="T5" fmla="*/ 20 h 27"/>
                <a:gd name="T6" fmla="*/ 3 w 57"/>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27">
                  <a:moveTo>
                    <a:pt x="0" y="9"/>
                  </a:moveTo>
                  <a:lnTo>
                    <a:pt x="55" y="27"/>
                  </a:lnTo>
                  <a:lnTo>
                    <a:pt x="57" y="2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99" name="Freeform 727">
              <a:extLst>
                <a:ext uri="{FF2B5EF4-FFF2-40B4-BE49-F238E27FC236}">
                  <a16:creationId xmlns:a16="http://schemas.microsoft.com/office/drawing/2014/main" id="{0B5F9DFE-6056-F05A-A310-3B9E281D09AE}"/>
                </a:ext>
              </a:extLst>
            </p:cNvPr>
            <p:cNvSpPr>
              <a:spLocks/>
            </p:cNvSpPr>
            <p:nvPr/>
          </p:nvSpPr>
          <p:spPr bwMode="auto">
            <a:xfrm>
              <a:off x="3987" y="1263"/>
              <a:ext cx="59" cy="27"/>
            </a:xfrm>
            <a:custGeom>
              <a:avLst/>
              <a:gdLst>
                <a:gd name="T0" fmla="*/ 0 w 28"/>
                <a:gd name="T1" fmla="*/ 36 h 12"/>
                <a:gd name="T2" fmla="*/ 244 w 28"/>
                <a:gd name="T3" fmla="*/ 137 h 12"/>
                <a:gd name="T4" fmla="*/ 261 w 28"/>
                <a:gd name="T5" fmla="*/ 92 h 12"/>
                <a:gd name="T6" fmla="*/ 141 w 28"/>
                <a:gd name="T7" fmla="*/ 45 h 12"/>
                <a:gd name="T8" fmla="*/ 17 w 28"/>
                <a:gd name="T9" fmla="*/ 0 h 12"/>
                <a:gd name="T10" fmla="*/ 0 w 28"/>
                <a:gd name="T11" fmla="*/ 36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12">
                  <a:moveTo>
                    <a:pt x="0" y="3"/>
                  </a:moveTo>
                  <a:cubicBezTo>
                    <a:pt x="2" y="4"/>
                    <a:pt x="26" y="12"/>
                    <a:pt x="26" y="12"/>
                  </a:cubicBezTo>
                  <a:cubicBezTo>
                    <a:pt x="28" y="8"/>
                    <a:pt x="28" y="8"/>
                    <a:pt x="28" y="8"/>
                  </a:cubicBezTo>
                  <a:cubicBezTo>
                    <a:pt x="28" y="8"/>
                    <a:pt x="22" y="6"/>
                    <a:pt x="15" y="4"/>
                  </a:cubicBezTo>
                  <a:cubicBezTo>
                    <a:pt x="9" y="2"/>
                    <a:pt x="3"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0" name="Freeform 728">
              <a:extLst>
                <a:ext uri="{FF2B5EF4-FFF2-40B4-BE49-F238E27FC236}">
                  <a16:creationId xmlns:a16="http://schemas.microsoft.com/office/drawing/2014/main" id="{C5F210C2-91EF-EB35-0BBE-4DC0D353324B}"/>
                </a:ext>
              </a:extLst>
            </p:cNvPr>
            <p:cNvSpPr>
              <a:spLocks/>
            </p:cNvSpPr>
            <p:nvPr/>
          </p:nvSpPr>
          <p:spPr bwMode="auto">
            <a:xfrm>
              <a:off x="4077" y="1380"/>
              <a:ext cx="46" cy="9"/>
            </a:xfrm>
            <a:custGeom>
              <a:avLst/>
              <a:gdLst>
                <a:gd name="T0" fmla="*/ 0 w 22"/>
                <a:gd name="T1" fmla="*/ 36 h 4"/>
                <a:gd name="T2" fmla="*/ 17 w 22"/>
                <a:gd name="T3" fmla="*/ 45 h 4"/>
                <a:gd name="T4" fmla="*/ 201 w 22"/>
                <a:gd name="T5" fmla="*/ 45 h 4"/>
                <a:gd name="T6" fmla="*/ 201 w 22"/>
                <a:gd name="T7" fmla="*/ 0 h 4"/>
                <a:gd name="T8" fmla="*/ 109 w 22"/>
                <a:gd name="T9" fmla="*/ 0 h 4"/>
                <a:gd name="T10" fmla="*/ 44 w 22"/>
                <a:gd name="T11" fmla="*/ 0 h 4"/>
                <a:gd name="T12" fmla="*/ 17 w 22"/>
                <a:gd name="T13" fmla="*/ 0 h 4"/>
                <a:gd name="T14" fmla="*/ 8 w 22"/>
                <a:gd name="T15" fmla="*/ 0 h 4"/>
                <a:gd name="T16" fmla="*/ 8 w 22"/>
                <a:gd name="T17" fmla="*/ 0 h 4"/>
                <a:gd name="T18" fmla="*/ 8 w 22"/>
                <a:gd name="T19" fmla="*/ 0 h 4"/>
                <a:gd name="T20" fmla="*/ 8 w 22"/>
                <a:gd name="T21" fmla="*/ 0 h 4"/>
                <a:gd name="T22" fmla="*/ 8 w 22"/>
                <a:gd name="T23" fmla="*/ 0 h 4"/>
                <a:gd name="T24" fmla="*/ 8 w 22"/>
                <a:gd name="T25" fmla="*/ 0 h 4"/>
                <a:gd name="T26" fmla="*/ 8 w 22"/>
                <a:gd name="T27" fmla="*/ 0 h 4"/>
                <a:gd name="T28" fmla="*/ 8 w 22"/>
                <a:gd name="T29" fmla="*/ 0 h 4"/>
                <a:gd name="T30" fmla="*/ 0 w 22"/>
                <a:gd name="T31" fmla="*/ 36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4">
                  <a:moveTo>
                    <a:pt x="0" y="3"/>
                  </a:moveTo>
                  <a:cubicBezTo>
                    <a:pt x="1" y="4"/>
                    <a:pt x="1" y="4"/>
                    <a:pt x="2" y="4"/>
                  </a:cubicBezTo>
                  <a:cubicBezTo>
                    <a:pt x="7" y="4"/>
                    <a:pt x="22" y="4"/>
                    <a:pt x="22" y="4"/>
                  </a:cubicBezTo>
                  <a:cubicBezTo>
                    <a:pt x="22" y="0"/>
                    <a:pt x="22" y="0"/>
                    <a:pt x="22" y="0"/>
                  </a:cubicBezTo>
                  <a:cubicBezTo>
                    <a:pt x="22" y="0"/>
                    <a:pt x="17" y="0"/>
                    <a:pt x="12" y="0"/>
                  </a:cubicBezTo>
                  <a:cubicBezTo>
                    <a:pt x="10" y="0"/>
                    <a:pt x="7" y="0"/>
                    <a:pt x="5" y="0"/>
                  </a:cubicBezTo>
                  <a:cubicBezTo>
                    <a:pt x="4" y="0"/>
                    <a:pt x="3"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1" name="Rectangle 100">
              <a:extLst>
                <a:ext uri="{FF2B5EF4-FFF2-40B4-BE49-F238E27FC236}">
                  <a16:creationId xmlns:a16="http://schemas.microsoft.com/office/drawing/2014/main" id="{4C3BC320-B6ED-780E-EBD8-D3333B97F676}"/>
                </a:ext>
              </a:extLst>
            </p:cNvPr>
            <p:cNvSpPr>
              <a:spLocks noChangeArrowheads="1"/>
            </p:cNvSpPr>
            <p:nvPr/>
          </p:nvSpPr>
          <p:spPr bwMode="auto">
            <a:xfrm>
              <a:off x="4077" y="1393"/>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02" name="Freeform 730">
              <a:extLst>
                <a:ext uri="{FF2B5EF4-FFF2-40B4-BE49-F238E27FC236}">
                  <a16:creationId xmlns:a16="http://schemas.microsoft.com/office/drawing/2014/main" id="{AA6C03CC-E3A1-E757-4DDD-CE7843B321A5}"/>
                </a:ext>
              </a:extLst>
            </p:cNvPr>
            <p:cNvSpPr>
              <a:spLocks/>
            </p:cNvSpPr>
            <p:nvPr/>
          </p:nvSpPr>
          <p:spPr bwMode="auto">
            <a:xfrm>
              <a:off x="4077" y="1393"/>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3" name="Freeform 731">
              <a:extLst>
                <a:ext uri="{FF2B5EF4-FFF2-40B4-BE49-F238E27FC236}">
                  <a16:creationId xmlns:a16="http://schemas.microsoft.com/office/drawing/2014/main" id="{0FD113D1-F5EE-86FE-CA27-01D23C97A2C4}"/>
                </a:ext>
              </a:extLst>
            </p:cNvPr>
            <p:cNvSpPr>
              <a:spLocks/>
            </p:cNvSpPr>
            <p:nvPr/>
          </p:nvSpPr>
          <p:spPr bwMode="auto">
            <a:xfrm>
              <a:off x="4128" y="1382"/>
              <a:ext cx="40" cy="11"/>
            </a:xfrm>
            <a:custGeom>
              <a:avLst/>
              <a:gdLst>
                <a:gd name="T0" fmla="*/ 0 w 40"/>
                <a:gd name="T1" fmla="*/ 11 h 11"/>
                <a:gd name="T2" fmla="*/ 40 w 40"/>
                <a:gd name="T3" fmla="*/ 9 h 11"/>
                <a:gd name="T4" fmla="*/ 37 w 40"/>
                <a:gd name="T5" fmla="*/ 0 h 11"/>
                <a:gd name="T6" fmla="*/ 0 w 40"/>
                <a:gd name="T7" fmla="*/ 2 h 11"/>
                <a:gd name="T8" fmla="*/ 0 w 40"/>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1">
                  <a:moveTo>
                    <a:pt x="0" y="11"/>
                  </a:moveTo>
                  <a:lnTo>
                    <a:pt x="40" y="9"/>
                  </a:lnTo>
                  <a:lnTo>
                    <a:pt x="37" y="0"/>
                  </a:lnTo>
                  <a:lnTo>
                    <a:pt x="0" y="2"/>
                  </a:lnTo>
                  <a:lnTo>
                    <a:pt x="0" y="11"/>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4" name="Freeform 732">
              <a:extLst>
                <a:ext uri="{FF2B5EF4-FFF2-40B4-BE49-F238E27FC236}">
                  <a16:creationId xmlns:a16="http://schemas.microsoft.com/office/drawing/2014/main" id="{6ED6B3EA-548D-A9EA-7A7A-330A13669343}"/>
                </a:ext>
              </a:extLst>
            </p:cNvPr>
            <p:cNvSpPr>
              <a:spLocks/>
            </p:cNvSpPr>
            <p:nvPr/>
          </p:nvSpPr>
          <p:spPr bwMode="auto">
            <a:xfrm>
              <a:off x="4128" y="1382"/>
              <a:ext cx="40" cy="11"/>
            </a:xfrm>
            <a:custGeom>
              <a:avLst/>
              <a:gdLst>
                <a:gd name="T0" fmla="*/ 0 w 40"/>
                <a:gd name="T1" fmla="*/ 11 h 11"/>
                <a:gd name="T2" fmla="*/ 40 w 40"/>
                <a:gd name="T3" fmla="*/ 9 h 11"/>
                <a:gd name="T4" fmla="*/ 37 w 40"/>
                <a:gd name="T5" fmla="*/ 0 h 11"/>
                <a:gd name="T6" fmla="*/ 0 w 40"/>
                <a:gd name="T7" fmla="*/ 2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1">
                  <a:moveTo>
                    <a:pt x="0" y="11"/>
                  </a:moveTo>
                  <a:lnTo>
                    <a:pt x="40" y="9"/>
                  </a:lnTo>
                  <a:lnTo>
                    <a:pt x="37"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5" name="Freeform 733">
              <a:extLst>
                <a:ext uri="{FF2B5EF4-FFF2-40B4-BE49-F238E27FC236}">
                  <a16:creationId xmlns:a16="http://schemas.microsoft.com/office/drawing/2014/main" id="{1D80EC43-9526-C79F-EE5C-CB82C31D7EA7}"/>
                </a:ext>
              </a:extLst>
            </p:cNvPr>
            <p:cNvSpPr>
              <a:spLocks/>
            </p:cNvSpPr>
            <p:nvPr/>
          </p:nvSpPr>
          <p:spPr bwMode="auto">
            <a:xfrm>
              <a:off x="4123" y="1398"/>
              <a:ext cx="40" cy="11"/>
            </a:xfrm>
            <a:custGeom>
              <a:avLst/>
              <a:gdLst>
                <a:gd name="T0" fmla="*/ 0 w 40"/>
                <a:gd name="T1" fmla="*/ 11 h 11"/>
                <a:gd name="T2" fmla="*/ 40 w 40"/>
                <a:gd name="T3" fmla="*/ 9 h 11"/>
                <a:gd name="T4" fmla="*/ 40 w 40"/>
                <a:gd name="T5" fmla="*/ 0 h 11"/>
                <a:gd name="T6" fmla="*/ 0 w 40"/>
                <a:gd name="T7" fmla="*/ 2 h 11"/>
                <a:gd name="T8" fmla="*/ 0 w 40"/>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1">
                  <a:moveTo>
                    <a:pt x="0" y="11"/>
                  </a:moveTo>
                  <a:lnTo>
                    <a:pt x="40" y="9"/>
                  </a:lnTo>
                  <a:lnTo>
                    <a:pt x="40" y="0"/>
                  </a:lnTo>
                  <a:lnTo>
                    <a:pt x="0" y="2"/>
                  </a:lnTo>
                  <a:lnTo>
                    <a:pt x="0" y="11"/>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6" name="Freeform 734">
              <a:extLst>
                <a:ext uri="{FF2B5EF4-FFF2-40B4-BE49-F238E27FC236}">
                  <a16:creationId xmlns:a16="http://schemas.microsoft.com/office/drawing/2014/main" id="{F21F33FB-7829-830D-AA0D-D5162FF17D30}"/>
                </a:ext>
              </a:extLst>
            </p:cNvPr>
            <p:cNvSpPr>
              <a:spLocks/>
            </p:cNvSpPr>
            <p:nvPr/>
          </p:nvSpPr>
          <p:spPr bwMode="auto">
            <a:xfrm>
              <a:off x="4123" y="1398"/>
              <a:ext cx="40" cy="11"/>
            </a:xfrm>
            <a:custGeom>
              <a:avLst/>
              <a:gdLst>
                <a:gd name="T0" fmla="*/ 0 w 40"/>
                <a:gd name="T1" fmla="*/ 11 h 11"/>
                <a:gd name="T2" fmla="*/ 40 w 40"/>
                <a:gd name="T3" fmla="*/ 9 h 11"/>
                <a:gd name="T4" fmla="*/ 40 w 40"/>
                <a:gd name="T5" fmla="*/ 0 h 11"/>
                <a:gd name="T6" fmla="*/ 0 w 40"/>
                <a:gd name="T7" fmla="*/ 2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1">
                  <a:moveTo>
                    <a:pt x="0" y="11"/>
                  </a:moveTo>
                  <a:lnTo>
                    <a:pt x="40" y="9"/>
                  </a:lnTo>
                  <a:lnTo>
                    <a:pt x="4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7" name="Rectangle 106">
              <a:extLst>
                <a:ext uri="{FF2B5EF4-FFF2-40B4-BE49-F238E27FC236}">
                  <a16:creationId xmlns:a16="http://schemas.microsoft.com/office/drawing/2014/main" id="{B12650B4-CF5B-9064-29C0-345778D05E9B}"/>
                </a:ext>
              </a:extLst>
            </p:cNvPr>
            <p:cNvSpPr>
              <a:spLocks noChangeArrowheads="1"/>
            </p:cNvSpPr>
            <p:nvPr/>
          </p:nvSpPr>
          <p:spPr bwMode="auto">
            <a:xfrm>
              <a:off x="3697" y="1384"/>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08" name="Freeform 736">
              <a:extLst>
                <a:ext uri="{FF2B5EF4-FFF2-40B4-BE49-F238E27FC236}">
                  <a16:creationId xmlns:a16="http://schemas.microsoft.com/office/drawing/2014/main" id="{72E21C00-A04D-5CA0-B3B7-8698D6A40858}"/>
                </a:ext>
              </a:extLst>
            </p:cNvPr>
            <p:cNvSpPr>
              <a:spLocks/>
            </p:cNvSpPr>
            <p:nvPr/>
          </p:nvSpPr>
          <p:spPr bwMode="auto">
            <a:xfrm>
              <a:off x="3697" y="1384"/>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09" name="Rectangle 108">
              <a:extLst>
                <a:ext uri="{FF2B5EF4-FFF2-40B4-BE49-F238E27FC236}">
                  <a16:creationId xmlns:a16="http://schemas.microsoft.com/office/drawing/2014/main" id="{FE90EC03-3381-03E8-3AB6-51657914CF58}"/>
                </a:ext>
              </a:extLst>
            </p:cNvPr>
            <p:cNvSpPr>
              <a:spLocks noChangeArrowheads="1"/>
            </p:cNvSpPr>
            <p:nvPr/>
          </p:nvSpPr>
          <p:spPr bwMode="auto">
            <a:xfrm>
              <a:off x="3747" y="1380"/>
              <a:ext cx="45"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10" name="Freeform 738">
              <a:extLst>
                <a:ext uri="{FF2B5EF4-FFF2-40B4-BE49-F238E27FC236}">
                  <a16:creationId xmlns:a16="http://schemas.microsoft.com/office/drawing/2014/main" id="{1A319F11-5047-46E0-3EF3-F4ED7F7F9953}"/>
                </a:ext>
              </a:extLst>
            </p:cNvPr>
            <p:cNvSpPr>
              <a:spLocks/>
            </p:cNvSpPr>
            <p:nvPr/>
          </p:nvSpPr>
          <p:spPr bwMode="auto">
            <a:xfrm>
              <a:off x="3747" y="1380"/>
              <a:ext cx="45" cy="9"/>
            </a:xfrm>
            <a:custGeom>
              <a:avLst/>
              <a:gdLst>
                <a:gd name="T0" fmla="*/ 0 w 45"/>
                <a:gd name="T1" fmla="*/ 9 h 9"/>
                <a:gd name="T2" fmla="*/ 45 w 45"/>
                <a:gd name="T3" fmla="*/ 9 h 9"/>
                <a:gd name="T4" fmla="*/ 45 w 45"/>
                <a:gd name="T5" fmla="*/ 0 h 9"/>
                <a:gd name="T6" fmla="*/ 0 w 45"/>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9">
                  <a:moveTo>
                    <a:pt x="0" y="9"/>
                  </a:moveTo>
                  <a:lnTo>
                    <a:pt x="45" y="9"/>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1" name="Rectangle 110">
              <a:extLst>
                <a:ext uri="{FF2B5EF4-FFF2-40B4-BE49-F238E27FC236}">
                  <a16:creationId xmlns:a16="http://schemas.microsoft.com/office/drawing/2014/main" id="{4C4036DB-12D0-E86D-E2F1-DC0C1CADC0E4}"/>
                </a:ext>
              </a:extLst>
            </p:cNvPr>
            <p:cNvSpPr>
              <a:spLocks noChangeArrowheads="1"/>
            </p:cNvSpPr>
            <p:nvPr/>
          </p:nvSpPr>
          <p:spPr bwMode="auto">
            <a:xfrm>
              <a:off x="3750" y="1393"/>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12" name="Freeform 740">
              <a:extLst>
                <a:ext uri="{FF2B5EF4-FFF2-40B4-BE49-F238E27FC236}">
                  <a16:creationId xmlns:a16="http://schemas.microsoft.com/office/drawing/2014/main" id="{186503A6-48BE-8157-3CA2-7EB38E87E7AC}"/>
                </a:ext>
              </a:extLst>
            </p:cNvPr>
            <p:cNvSpPr>
              <a:spLocks/>
            </p:cNvSpPr>
            <p:nvPr/>
          </p:nvSpPr>
          <p:spPr bwMode="auto">
            <a:xfrm>
              <a:off x="3750" y="1393"/>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3" name="Freeform 741">
              <a:extLst>
                <a:ext uri="{FF2B5EF4-FFF2-40B4-BE49-F238E27FC236}">
                  <a16:creationId xmlns:a16="http://schemas.microsoft.com/office/drawing/2014/main" id="{CAA1FE6D-BB0A-5A47-0EF0-B7DEC85EBBF5}"/>
                </a:ext>
              </a:extLst>
            </p:cNvPr>
            <p:cNvSpPr>
              <a:spLocks/>
            </p:cNvSpPr>
            <p:nvPr/>
          </p:nvSpPr>
          <p:spPr bwMode="auto">
            <a:xfrm>
              <a:off x="3705" y="1395"/>
              <a:ext cx="40" cy="12"/>
            </a:xfrm>
            <a:custGeom>
              <a:avLst/>
              <a:gdLst>
                <a:gd name="T0" fmla="*/ 0 w 40"/>
                <a:gd name="T1" fmla="*/ 12 h 12"/>
                <a:gd name="T2" fmla="*/ 40 w 40"/>
                <a:gd name="T3" fmla="*/ 9 h 12"/>
                <a:gd name="T4" fmla="*/ 40 w 40"/>
                <a:gd name="T5" fmla="*/ 0 h 12"/>
                <a:gd name="T6" fmla="*/ 0 w 40"/>
                <a:gd name="T7" fmla="*/ 3 h 12"/>
                <a:gd name="T8" fmla="*/ 0 w 40"/>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2">
                  <a:moveTo>
                    <a:pt x="0" y="12"/>
                  </a:moveTo>
                  <a:lnTo>
                    <a:pt x="40" y="9"/>
                  </a:lnTo>
                  <a:lnTo>
                    <a:pt x="40" y="0"/>
                  </a:lnTo>
                  <a:lnTo>
                    <a:pt x="0" y="3"/>
                  </a:lnTo>
                  <a:lnTo>
                    <a:pt x="0" y="12"/>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4" name="Freeform 742">
              <a:extLst>
                <a:ext uri="{FF2B5EF4-FFF2-40B4-BE49-F238E27FC236}">
                  <a16:creationId xmlns:a16="http://schemas.microsoft.com/office/drawing/2014/main" id="{D540D89F-3B53-D7CB-F163-8E1C2A01DCC3}"/>
                </a:ext>
              </a:extLst>
            </p:cNvPr>
            <p:cNvSpPr>
              <a:spLocks/>
            </p:cNvSpPr>
            <p:nvPr/>
          </p:nvSpPr>
          <p:spPr bwMode="auto">
            <a:xfrm>
              <a:off x="3705" y="1395"/>
              <a:ext cx="40" cy="12"/>
            </a:xfrm>
            <a:custGeom>
              <a:avLst/>
              <a:gdLst>
                <a:gd name="T0" fmla="*/ 0 w 40"/>
                <a:gd name="T1" fmla="*/ 12 h 12"/>
                <a:gd name="T2" fmla="*/ 40 w 40"/>
                <a:gd name="T3" fmla="*/ 9 h 12"/>
                <a:gd name="T4" fmla="*/ 40 w 40"/>
                <a:gd name="T5" fmla="*/ 0 h 12"/>
                <a:gd name="T6" fmla="*/ 0 w 40"/>
                <a:gd name="T7" fmla="*/ 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2">
                  <a:moveTo>
                    <a:pt x="0" y="12"/>
                  </a:moveTo>
                  <a:lnTo>
                    <a:pt x="40" y="9"/>
                  </a:lnTo>
                  <a:lnTo>
                    <a:pt x="4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5" name="Freeform 743">
              <a:extLst>
                <a:ext uri="{FF2B5EF4-FFF2-40B4-BE49-F238E27FC236}">
                  <a16:creationId xmlns:a16="http://schemas.microsoft.com/office/drawing/2014/main" id="{F68E407D-42C4-E426-FBA6-CDE6F0FDC1F9}"/>
                </a:ext>
              </a:extLst>
            </p:cNvPr>
            <p:cNvSpPr>
              <a:spLocks/>
            </p:cNvSpPr>
            <p:nvPr/>
          </p:nvSpPr>
          <p:spPr bwMode="auto">
            <a:xfrm>
              <a:off x="4287" y="1496"/>
              <a:ext cx="44" cy="123"/>
            </a:xfrm>
            <a:custGeom>
              <a:avLst/>
              <a:gdLst>
                <a:gd name="T0" fmla="*/ 30 w 44"/>
                <a:gd name="T1" fmla="*/ 123 h 123"/>
                <a:gd name="T2" fmla="*/ 44 w 44"/>
                <a:gd name="T3" fmla="*/ 20 h 123"/>
                <a:gd name="T4" fmla="*/ 36 w 44"/>
                <a:gd name="T5" fmla="*/ 18 h 123"/>
                <a:gd name="T6" fmla="*/ 0 w 44"/>
                <a:gd name="T7" fmla="*/ 88 h 123"/>
                <a:gd name="T8" fmla="*/ 4 w 44"/>
                <a:gd name="T9" fmla="*/ 90 h 123"/>
                <a:gd name="T10" fmla="*/ 9 w 44"/>
                <a:gd name="T11" fmla="*/ 90 h 123"/>
                <a:gd name="T12" fmla="*/ 28 w 44"/>
                <a:gd name="T13" fmla="*/ 2 h 123"/>
                <a:gd name="T14" fmla="*/ 19 w 44"/>
                <a:gd name="T15" fmla="*/ 0 h 123"/>
                <a:gd name="T16" fmla="*/ 0 w 44"/>
                <a:gd name="T17" fmla="*/ 88 h 123"/>
                <a:gd name="T18" fmla="*/ 9 w 44"/>
                <a:gd name="T19" fmla="*/ 92 h 123"/>
                <a:gd name="T20" fmla="*/ 44 w 44"/>
                <a:gd name="T21" fmla="*/ 23 h 123"/>
                <a:gd name="T22" fmla="*/ 40 w 44"/>
                <a:gd name="T23" fmla="*/ 20 h 123"/>
                <a:gd name="T24" fmla="*/ 36 w 44"/>
                <a:gd name="T25" fmla="*/ 18 h 123"/>
                <a:gd name="T26" fmla="*/ 21 w 44"/>
                <a:gd name="T27" fmla="*/ 121 h 123"/>
                <a:gd name="T28" fmla="*/ 30 w 44"/>
                <a:gd name="T29" fmla="*/ 123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123">
                  <a:moveTo>
                    <a:pt x="30" y="123"/>
                  </a:moveTo>
                  <a:lnTo>
                    <a:pt x="44" y="20"/>
                  </a:lnTo>
                  <a:lnTo>
                    <a:pt x="36" y="18"/>
                  </a:lnTo>
                  <a:lnTo>
                    <a:pt x="0" y="88"/>
                  </a:lnTo>
                  <a:lnTo>
                    <a:pt x="4" y="90"/>
                  </a:lnTo>
                  <a:lnTo>
                    <a:pt x="9" y="90"/>
                  </a:lnTo>
                  <a:lnTo>
                    <a:pt x="28" y="2"/>
                  </a:lnTo>
                  <a:lnTo>
                    <a:pt x="19" y="0"/>
                  </a:lnTo>
                  <a:lnTo>
                    <a:pt x="0" y="88"/>
                  </a:lnTo>
                  <a:lnTo>
                    <a:pt x="9" y="92"/>
                  </a:lnTo>
                  <a:lnTo>
                    <a:pt x="44" y="23"/>
                  </a:lnTo>
                  <a:lnTo>
                    <a:pt x="40" y="20"/>
                  </a:lnTo>
                  <a:lnTo>
                    <a:pt x="36" y="18"/>
                  </a:lnTo>
                  <a:lnTo>
                    <a:pt x="21" y="121"/>
                  </a:lnTo>
                  <a:lnTo>
                    <a:pt x="30" y="123"/>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6" name="Freeform 744">
              <a:extLst>
                <a:ext uri="{FF2B5EF4-FFF2-40B4-BE49-F238E27FC236}">
                  <a16:creationId xmlns:a16="http://schemas.microsoft.com/office/drawing/2014/main" id="{4F931717-04CA-56EA-22E2-608D0CBB523B}"/>
                </a:ext>
              </a:extLst>
            </p:cNvPr>
            <p:cNvSpPr>
              <a:spLocks/>
            </p:cNvSpPr>
            <p:nvPr/>
          </p:nvSpPr>
          <p:spPr bwMode="auto">
            <a:xfrm>
              <a:off x="4287" y="1496"/>
              <a:ext cx="44" cy="123"/>
            </a:xfrm>
            <a:custGeom>
              <a:avLst/>
              <a:gdLst>
                <a:gd name="T0" fmla="*/ 30 w 44"/>
                <a:gd name="T1" fmla="*/ 123 h 123"/>
                <a:gd name="T2" fmla="*/ 44 w 44"/>
                <a:gd name="T3" fmla="*/ 20 h 123"/>
                <a:gd name="T4" fmla="*/ 36 w 44"/>
                <a:gd name="T5" fmla="*/ 18 h 123"/>
                <a:gd name="T6" fmla="*/ 0 w 44"/>
                <a:gd name="T7" fmla="*/ 88 h 123"/>
                <a:gd name="T8" fmla="*/ 4 w 44"/>
                <a:gd name="T9" fmla="*/ 90 h 123"/>
                <a:gd name="T10" fmla="*/ 9 w 44"/>
                <a:gd name="T11" fmla="*/ 90 h 123"/>
                <a:gd name="T12" fmla="*/ 28 w 44"/>
                <a:gd name="T13" fmla="*/ 2 h 123"/>
                <a:gd name="T14" fmla="*/ 19 w 44"/>
                <a:gd name="T15" fmla="*/ 0 h 123"/>
                <a:gd name="T16" fmla="*/ 0 w 44"/>
                <a:gd name="T17" fmla="*/ 88 h 123"/>
                <a:gd name="T18" fmla="*/ 9 w 44"/>
                <a:gd name="T19" fmla="*/ 92 h 123"/>
                <a:gd name="T20" fmla="*/ 44 w 44"/>
                <a:gd name="T21" fmla="*/ 23 h 123"/>
                <a:gd name="T22" fmla="*/ 40 w 44"/>
                <a:gd name="T23" fmla="*/ 20 h 123"/>
                <a:gd name="T24" fmla="*/ 36 w 44"/>
                <a:gd name="T25" fmla="*/ 18 h 123"/>
                <a:gd name="T26" fmla="*/ 21 w 44"/>
                <a:gd name="T27" fmla="*/ 121 h 123"/>
                <a:gd name="T28" fmla="*/ 30 w 44"/>
                <a:gd name="T29" fmla="*/ 123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123">
                  <a:moveTo>
                    <a:pt x="30" y="123"/>
                  </a:moveTo>
                  <a:lnTo>
                    <a:pt x="44" y="20"/>
                  </a:lnTo>
                  <a:lnTo>
                    <a:pt x="36" y="18"/>
                  </a:lnTo>
                  <a:lnTo>
                    <a:pt x="0" y="88"/>
                  </a:lnTo>
                  <a:lnTo>
                    <a:pt x="4" y="90"/>
                  </a:lnTo>
                  <a:lnTo>
                    <a:pt x="9" y="90"/>
                  </a:lnTo>
                  <a:lnTo>
                    <a:pt x="28" y="2"/>
                  </a:lnTo>
                  <a:lnTo>
                    <a:pt x="19" y="0"/>
                  </a:lnTo>
                  <a:lnTo>
                    <a:pt x="0" y="88"/>
                  </a:lnTo>
                  <a:lnTo>
                    <a:pt x="9" y="92"/>
                  </a:lnTo>
                  <a:lnTo>
                    <a:pt x="44" y="23"/>
                  </a:lnTo>
                  <a:lnTo>
                    <a:pt x="40" y="20"/>
                  </a:lnTo>
                  <a:lnTo>
                    <a:pt x="36" y="18"/>
                  </a:lnTo>
                  <a:lnTo>
                    <a:pt x="21" y="121"/>
                  </a:lnTo>
                  <a:lnTo>
                    <a:pt x="30" y="1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7" name="Freeform 745">
              <a:extLst>
                <a:ext uri="{FF2B5EF4-FFF2-40B4-BE49-F238E27FC236}">
                  <a16:creationId xmlns:a16="http://schemas.microsoft.com/office/drawing/2014/main" id="{CB5C0844-EE2B-9E09-6536-645FEFF29EF7}"/>
                </a:ext>
              </a:extLst>
            </p:cNvPr>
            <p:cNvSpPr>
              <a:spLocks/>
            </p:cNvSpPr>
            <p:nvPr/>
          </p:nvSpPr>
          <p:spPr bwMode="auto">
            <a:xfrm>
              <a:off x="3972" y="2972"/>
              <a:ext cx="30" cy="29"/>
            </a:xfrm>
            <a:custGeom>
              <a:avLst/>
              <a:gdLst>
                <a:gd name="T0" fmla="*/ 0 w 14"/>
                <a:gd name="T1" fmla="*/ 0 h 13"/>
                <a:gd name="T2" fmla="*/ 137 w 14"/>
                <a:gd name="T3" fmla="*/ 145 h 13"/>
                <a:gd name="T4" fmla="*/ 0 60000 65536"/>
                <a:gd name="T5" fmla="*/ 0 60000 65536"/>
              </a:gdLst>
              <a:ahLst/>
              <a:cxnLst>
                <a:cxn ang="T4">
                  <a:pos x="T0" y="T1"/>
                </a:cxn>
                <a:cxn ang="T5">
                  <a:pos x="T2" y="T3"/>
                </a:cxn>
              </a:cxnLst>
              <a:rect l="0" t="0" r="r" b="b"/>
              <a:pathLst>
                <a:path w="14" h="13">
                  <a:moveTo>
                    <a:pt x="0" y="0"/>
                  </a:moveTo>
                  <a:cubicBezTo>
                    <a:pt x="4" y="2"/>
                    <a:pt x="12" y="8"/>
                    <a:pt x="14"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8" name="Freeform 746">
              <a:extLst>
                <a:ext uri="{FF2B5EF4-FFF2-40B4-BE49-F238E27FC236}">
                  <a16:creationId xmlns:a16="http://schemas.microsoft.com/office/drawing/2014/main" id="{88DF03D9-7372-124D-8745-1AA849B5CEAA}"/>
                </a:ext>
              </a:extLst>
            </p:cNvPr>
            <p:cNvSpPr>
              <a:spLocks/>
            </p:cNvSpPr>
            <p:nvPr/>
          </p:nvSpPr>
          <p:spPr bwMode="auto">
            <a:xfrm>
              <a:off x="3867" y="3030"/>
              <a:ext cx="11" cy="16"/>
            </a:xfrm>
            <a:custGeom>
              <a:avLst/>
              <a:gdLst>
                <a:gd name="T0" fmla="*/ 0 w 5"/>
                <a:gd name="T1" fmla="*/ 0 h 7"/>
                <a:gd name="T2" fmla="*/ 44 w 5"/>
                <a:gd name="T3" fmla="*/ 85 h 7"/>
                <a:gd name="T4" fmla="*/ 53 w 5"/>
                <a:gd name="T5" fmla="*/ 57 h 7"/>
                <a:gd name="T6" fmla="*/ 20 w 5"/>
                <a:gd name="T7" fmla="*/ 0 h 7"/>
                <a:gd name="T8" fmla="*/ 0 w 5"/>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0" y="0"/>
                  </a:moveTo>
                  <a:cubicBezTo>
                    <a:pt x="1" y="3"/>
                    <a:pt x="2" y="5"/>
                    <a:pt x="4" y="7"/>
                  </a:cubicBezTo>
                  <a:cubicBezTo>
                    <a:pt x="5" y="5"/>
                    <a:pt x="5" y="5"/>
                    <a:pt x="5" y="5"/>
                  </a:cubicBezTo>
                  <a:cubicBezTo>
                    <a:pt x="3" y="4"/>
                    <a:pt x="3" y="2"/>
                    <a:pt x="2" y="0"/>
                  </a:cubicBezTo>
                  <a:cubicBezTo>
                    <a:pt x="0" y="0"/>
                    <a:pt x="0" y="0"/>
                    <a:pt x="0"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19" name="Freeform 747">
              <a:extLst>
                <a:ext uri="{FF2B5EF4-FFF2-40B4-BE49-F238E27FC236}">
                  <a16:creationId xmlns:a16="http://schemas.microsoft.com/office/drawing/2014/main" id="{A8DA2CC1-D960-A3E0-77DD-019B5EA7DB3C}"/>
                </a:ext>
              </a:extLst>
            </p:cNvPr>
            <p:cNvSpPr>
              <a:spLocks/>
            </p:cNvSpPr>
            <p:nvPr/>
          </p:nvSpPr>
          <p:spPr bwMode="auto">
            <a:xfrm>
              <a:off x="3449" y="1485"/>
              <a:ext cx="340" cy="40"/>
            </a:xfrm>
            <a:custGeom>
              <a:avLst/>
              <a:gdLst>
                <a:gd name="T0" fmla="*/ 0 w 162"/>
                <a:gd name="T1" fmla="*/ 20 h 18"/>
                <a:gd name="T2" fmla="*/ 136 w 162"/>
                <a:gd name="T3" fmla="*/ 36 h 18"/>
                <a:gd name="T4" fmla="*/ 285 w 162"/>
                <a:gd name="T5" fmla="*/ 44 h 18"/>
                <a:gd name="T6" fmla="*/ 823 w 162"/>
                <a:gd name="T7" fmla="*/ 133 h 18"/>
                <a:gd name="T8" fmla="*/ 1010 w 162"/>
                <a:gd name="T9" fmla="*/ 162 h 18"/>
                <a:gd name="T10" fmla="*/ 1499 w 162"/>
                <a:gd name="T11" fmla="*/ 162 h 18"/>
                <a:gd name="T12" fmla="*/ 1010 w 162"/>
                <a:gd name="T13" fmla="*/ 133 h 18"/>
                <a:gd name="T14" fmla="*/ 823 w 162"/>
                <a:gd name="T15" fmla="*/ 98 h 18"/>
                <a:gd name="T16" fmla="*/ 296 w 162"/>
                <a:gd name="T17" fmla="*/ 9 h 18"/>
                <a:gd name="T18" fmla="*/ 149 w 162"/>
                <a:gd name="T19" fmla="*/ 0 h 18"/>
                <a:gd name="T20" fmla="*/ 0 w 162"/>
                <a:gd name="T21" fmla="*/ 2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2" h="18">
                  <a:moveTo>
                    <a:pt x="0" y="2"/>
                  </a:moveTo>
                  <a:cubicBezTo>
                    <a:pt x="15" y="3"/>
                    <a:pt x="15" y="3"/>
                    <a:pt x="15" y="3"/>
                  </a:cubicBezTo>
                  <a:cubicBezTo>
                    <a:pt x="23" y="5"/>
                    <a:pt x="31" y="4"/>
                    <a:pt x="31" y="4"/>
                  </a:cubicBezTo>
                  <a:cubicBezTo>
                    <a:pt x="51" y="6"/>
                    <a:pt x="72" y="9"/>
                    <a:pt x="89" y="12"/>
                  </a:cubicBezTo>
                  <a:cubicBezTo>
                    <a:pt x="109" y="15"/>
                    <a:pt x="109" y="15"/>
                    <a:pt x="109" y="15"/>
                  </a:cubicBezTo>
                  <a:cubicBezTo>
                    <a:pt x="127" y="18"/>
                    <a:pt x="150" y="16"/>
                    <a:pt x="162" y="15"/>
                  </a:cubicBezTo>
                  <a:cubicBezTo>
                    <a:pt x="150" y="16"/>
                    <a:pt x="127" y="15"/>
                    <a:pt x="109" y="12"/>
                  </a:cubicBezTo>
                  <a:cubicBezTo>
                    <a:pt x="89" y="9"/>
                    <a:pt x="89" y="9"/>
                    <a:pt x="89" y="9"/>
                  </a:cubicBezTo>
                  <a:cubicBezTo>
                    <a:pt x="72" y="6"/>
                    <a:pt x="51" y="3"/>
                    <a:pt x="32" y="1"/>
                  </a:cubicBezTo>
                  <a:cubicBezTo>
                    <a:pt x="31" y="1"/>
                    <a:pt x="23" y="2"/>
                    <a:pt x="16" y="0"/>
                  </a:cubicBezTo>
                  <a:lnTo>
                    <a:pt x="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0" name="Freeform 748">
              <a:extLst>
                <a:ext uri="{FF2B5EF4-FFF2-40B4-BE49-F238E27FC236}">
                  <a16:creationId xmlns:a16="http://schemas.microsoft.com/office/drawing/2014/main" id="{0D1D1460-E73F-B9FB-7DB8-32742F179E5C}"/>
                </a:ext>
              </a:extLst>
            </p:cNvPr>
            <p:cNvSpPr>
              <a:spLocks/>
            </p:cNvSpPr>
            <p:nvPr/>
          </p:nvSpPr>
          <p:spPr bwMode="auto">
            <a:xfrm>
              <a:off x="4039" y="1485"/>
              <a:ext cx="341" cy="40"/>
            </a:xfrm>
            <a:custGeom>
              <a:avLst/>
              <a:gdLst>
                <a:gd name="T0" fmla="*/ 1215 w 162"/>
                <a:gd name="T1" fmla="*/ 9 h 18"/>
                <a:gd name="T2" fmla="*/ 682 w 162"/>
                <a:gd name="T3" fmla="*/ 98 h 18"/>
                <a:gd name="T4" fmla="*/ 497 w 162"/>
                <a:gd name="T5" fmla="*/ 133 h 18"/>
                <a:gd name="T6" fmla="*/ 0 w 162"/>
                <a:gd name="T7" fmla="*/ 162 h 18"/>
                <a:gd name="T8" fmla="*/ 497 w 162"/>
                <a:gd name="T9" fmla="*/ 162 h 18"/>
                <a:gd name="T10" fmla="*/ 682 w 162"/>
                <a:gd name="T11" fmla="*/ 133 h 18"/>
                <a:gd name="T12" fmla="*/ 1223 w 162"/>
                <a:gd name="T13" fmla="*/ 44 h 18"/>
                <a:gd name="T14" fmla="*/ 1360 w 162"/>
                <a:gd name="T15" fmla="*/ 36 h 18"/>
                <a:gd name="T16" fmla="*/ 1511 w 162"/>
                <a:gd name="T17" fmla="*/ 20 h 18"/>
                <a:gd name="T18" fmla="*/ 1360 w 162"/>
                <a:gd name="T19" fmla="*/ 0 h 18"/>
                <a:gd name="T20" fmla="*/ 1215 w 16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2" h="18">
                  <a:moveTo>
                    <a:pt x="130" y="1"/>
                  </a:moveTo>
                  <a:cubicBezTo>
                    <a:pt x="110" y="3"/>
                    <a:pt x="89" y="6"/>
                    <a:pt x="73" y="9"/>
                  </a:cubicBezTo>
                  <a:cubicBezTo>
                    <a:pt x="53" y="12"/>
                    <a:pt x="53" y="12"/>
                    <a:pt x="53" y="12"/>
                  </a:cubicBezTo>
                  <a:cubicBezTo>
                    <a:pt x="35" y="15"/>
                    <a:pt x="12" y="16"/>
                    <a:pt x="0" y="15"/>
                  </a:cubicBezTo>
                  <a:cubicBezTo>
                    <a:pt x="12" y="16"/>
                    <a:pt x="35" y="18"/>
                    <a:pt x="53" y="15"/>
                  </a:cubicBezTo>
                  <a:cubicBezTo>
                    <a:pt x="73" y="12"/>
                    <a:pt x="73" y="12"/>
                    <a:pt x="73" y="12"/>
                  </a:cubicBezTo>
                  <a:cubicBezTo>
                    <a:pt x="90" y="9"/>
                    <a:pt x="111" y="6"/>
                    <a:pt x="131" y="4"/>
                  </a:cubicBezTo>
                  <a:cubicBezTo>
                    <a:pt x="137" y="3"/>
                    <a:pt x="146" y="3"/>
                    <a:pt x="146" y="3"/>
                  </a:cubicBezTo>
                  <a:cubicBezTo>
                    <a:pt x="162" y="2"/>
                    <a:pt x="162" y="2"/>
                    <a:pt x="162" y="2"/>
                  </a:cubicBezTo>
                  <a:cubicBezTo>
                    <a:pt x="146" y="0"/>
                    <a:pt x="146" y="0"/>
                    <a:pt x="146" y="0"/>
                  </a:cubicBezTo>
                  <a:cubicBezTo>
                    <a:pt x="146" y="0"/>
                    <a:pt x="137" y="0"/>
                    <a:pt x="13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1" name="Freeform 749">
              <a:extLst>
                <a:ext uri="{FF2B5EF4-FFF2-40B4-BE49-F238E27FC236}">
                  <a16:creationId xmlns:a16="http://schemas.microsoft.com/office/drawing/2014/main" id="{F0222E10-AA1D-D47B-B3B5-B8FE0AD51C50}"/>
                </a:ext>
              </a:extLst>
            </p:cNvPr>
            <p:cNvSpPr>
              <a:spLocks/>
            </p:cNvSpPr>
            <p:nvPr/>
          </p:nvSpPr>
          <p:spPr bwMode="auto">
            <a:xfrm>
              <a:off x="3397" y="2199"/>
              <a:ext cx="395" cy="67"/>
            </a:xfrm>
            <a:custGeom>
              <a:avLst/>
              <a:gdLst>
                <a:gd name="T0" fmla="*/ 0 w 188"/>
                <a:gd name="T1" fmla="*/ 0 h 30"/>
                <a:gd name="T2" fmla="*/ 1347 w 188"/>
                <a:gd name="T3" fmla="*/ 154 h 30"/>
                <a:gd name="T4" fmla="*/ 1744 w 188"/>
                <a:gd name="T5" fmla="*/ 80 h 30"/>
                <a:gd name="T6" fmla="*/ 1338 w 188"/>
                <a:gd name="T7" fmla="*/ 125 h 30"/>
                <a:gd name="T8" fmla="*/ 0 w 188"/>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30">
                  <a:moveTo>
                    <a:pt x="0" y="0"/>
                  </a:moveTo>
                  <a:cubicBezTo>
                    <a:pt x="37" y="30"/>
                    <a:pt x="94" y="22"/>
                    <a:pt x="145" y="14"/>
                  </a:cubicBezTo>
                  <a:cubicBezTo>
                    <a:pt x="160" y="12"/>
                    <a:pt x="175" y="8"/>
                    <a:pt x="188" y="7"/>
                  </a:cubicBezTo>
                  <a:cubicBezTo>
                    <a:pt x="175" y="8"/>
                    <a:pt x="160" y="9"/>
                    <a:pt x="144" y="11"/>
                  </a:cubicBezTo>
                  <a:cubicBezTo>
                    <a:pt x="94" y="19"/>
                    <a:pt x="36" y="30"/>
                    <a:pt x="0"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2" name="Freeform 750">
              <a:extLst>
                <a:ext uri="{FF2B5EF4-FFF2-40B4-BE49-F238E27FC236}">
                  <a16:creationId xmlns:a16="http://schemas.microsoft.com/office/drawing/2014/main" id="{8935B938-6884-023F-598B-32CB085F1378}"/>
                </a:ext>
              </a:extLst>
            </p:cNvPr>
            <p:cNvSpPr>
              <a:spLocks/>
            </p:cNvSpPr>
            <p:nvPr/>
          </p:nvSpPr>
          <p:spPr bwMode="auto">
            <a:xfrm>
              <a:off x="4037" y="2199"/>
              <a:ext cx="395" cy="67"/>
            </a:xfrm>
            <a:custGeom>
              <a:avLst/>
              <a:gdLst>
                <a:gd name="T0" fmla="*/ 406 w 188"/>
                <a:gd name="T1" fmla="*/ 125 h 30"/>
                <a:gd name="T2" fmla="*/ 0 w 188"/>
                <a:gd name="T3" fmla="*/ 80 h 30"/>
                <a:gd name="T4" fmla="*/ 397 w 188"/>
                <a:gd name="T5" fmla="*/ 154 h 30"/>
                <a:gd name="T6" fmla="*/ 1744 w 188"/>
                <a:gd name="T7" fmla="*/ 0 h 30"/>
                <a:gd name="T8" fmla="*/ 406 w 188"/>
                <a:gd name="T9" fmla="*/ 12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30">
                  <a:moveTo>
                    <a:pt x="44" y="11"/>
                  </a:moveTo>
                  <a:cubicBezTo>
                    <a:pt x="28" y="9"/>
                    <a:pt x="13" y="8"/>
                    <a:pt x="0" y="7"/>
                  </a:cubicBezTo>
                  <a:cubicBezTo>
                    <a:pt x="13" y="8"/>
                    <a:pt x="27" y="12"/>
                    <a:pt x="43" y="14"/>
                  </a:cubicBezTo>
                  <a:cubicBezTo>
                    <a:pt x="94" y="22"/>
                    <a:pt x="151" y="30"/>
                    <a:pt x="188" y="0"/>
                  </a:cubicBezTo>
                  <a:cubicBezTo>
                    <a:pt x="152" y="30"/>
                    <a:pt x="94" y="19"/>
                    <a:pt x="44" y="1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3" name="Freeform 751">
              <a:extLst>
                <a:ext uri="{FF2B5EF4-FFF2-40B4-BE49-F238E27FC236}">
                  <a16:creationId xmlns:a16="http://schemas.microsoft.com/office/drawing/2014/main" id="{9ED6406D-C7BD-E353-9BF0-C9E3718EFA4C}"/>
                </a:ext>
              </a:extLst>
            </p:cNvPr>
            <p:cNvSpPr>
              <a:spLocks/>
            </p:cNvSpPr>
            <p:nvPr/>
          </p:nvSpPr>
          <p:spPr bwMode="auto">
            <a:xfrm>
              <a:off x="3684" y="2569"/>
              <a:ext cx="458" cy="996"/>
            </a:xfrm>
            <a:custGeom>
              <a:avLst/>
              <a:gdLst>
                <a:gd name="T0" fmla="*/ 1929 w 218"/>
                <a:gd name="T1" fmla="*/ 1538 h 445"/>
                <a:gd name="T2" fmla="*/ 1576 w 218"/>
                <a:gd name="T3" fmla="*/ 1368 h 445"/>
                <a:gd name="T4" fmla="*/ 1338 w 218"/>
                <a:gd name="T5" fmla="*/ 1088 h 445"/>
                <a:gd name="T6" fmla="*/ 1271 w 218"/>
                <a:gd name="T7" fmla="*/ 741 h 445"/>
                <a:gd name="T8" fmla="*/ 1271 w 218"/>
                <a:gd name="T9" fmla="*/ 0 h 445"/>
                <a:gd name="T10" fmla="*/ 777 w 218"/>
                <a:gd name="T11" fmla="*/ 0 h 445"/>
                <a:gd name="T12" fmla="*/ 777 w 218"/>
                <a:gd name="T13" fmla="*/ 862 h 445"/>
                <a:gd name="T14" fmla="*/ 733 w 218"/>
                <a:gd name="T15" fmla="*/ 1168 h 445"/>
                <a:gd name="T16" fmla="*/ 120 w 218"/>
                <a:gd name="T17" fmla="*/ 1558 h 445"/>
                <a:gd name="T18" fmla="*/ 0 w 218"/>
                <a:gd name="T19" fmla="*/ 1594 h 445"/>
                <a:gd name="T20" fmla="*/ 0 w 218"/>
                <a:gd name="T21" fmla="*/ 1694 h 445"/>
                <a:gd name="T22" fmla="*/ 17 w 218"/>
                <a:gd name="T23" fmla="*/ 1694 h 445"/>
                <a:gd name="T24" fmla="*/ 565 w 218"/>
                <a:gd name="T25" fmla="*/ 1538 h 445"/>
                <a:gd name="T26" fmla="*/ 605 w 218"/>
                <a:gd name="T27" fmla="*/ 1582 h 445"/>
                <a:gd name="T28" fmla="*/ 361 w 218"/>
                <a:gd name="T29" fmla="*/ 2399 h 445"/>
                <a:gd name="T30" fmla="*/ 698 w 218"/>
                <a:gd name="T31" fmla="*/ 3731 h 445"/>
                <a:gd name="T32" fmla="*/ 437 w 218"/>
                <a:gd name="T33" fmla="*/ 4382 h 445"/>
                <a:gd name="T34" fmla="*/ 193 w 218"/>
                <a:gd name="T35" fmla="*/ 4989 h 445"/>
                <a:gd name="T36" fmla="*/ 490 w 218"/>
                <a:gd name="T37" fmla="*/ 4989 h 445"/>
                <a:gd name="T38" fmla="*/ 945 w 218"/>
                <a:gd name="T39" fmla="*/ 4058 h 445"/>
                <a:gd name="T40" fmla="*/ 1095 w 218"/>
                <a:gd name="T41" fmla="*/ 4058 h 445"/>
                <a:gd name="T42" fmla="*/ 1567 w 218"/>
                <a:gd name="T43" fmla="*/ 4989 h 445"/>
                <a:gd name="T44" fmla="*/ 1853 w 218"/>
                <a:gd name="T45" fmla="*/ 4989 h 445"/>
                <a:gd name="T46" fmla="*/ 1616 w 218"/>
                <a:gd name="T47" fmla="*/ 4382 h 445"/>
                <a:gd name="T48" fmla="*/ 1382 w 218"/>
                <a:gd name="T49" fmla="*/ 3823 h 445"/>
                <a:gd name="T50" fmla="*/ 1725 w 218"/>
                <a:gd name="T51" fmla="*/ 2364 h 445"/>
                <a:gd name="T52" fmla="*/ 1439 w 218"/>
                <a:gd name="T53" fmla="*/ 1493 h 445"/>
                <a:gd name="T54" fmla="*/ 1448 w 218"/>
                <a:gd name="T55" fmla="*/ 1457 h 445"/>
                <a:gd name="T56" fmla="*/ 2021 w 218"/>
                <a:gd name="T57" fmla="*/ 1647 h 445"/>
                <a:gd name="T58" fmla="*/ 2021 w 218"/>
                <a:gd name="T59" fmla="*/ 1549 h 445"/>
                <a:gd name="T60" fmla="*/ 1929 w 218"/>
                <a:gd name="T61" fmla="*/ 1538 h 44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218" h="445">
                  <a:moveTo>
                    <a:pt x="208" y="137"/>
                  </a:moveTo>
                  <a:cubicBezTo>
                    <a:pt x="198" y="134"/>
                    <a:pt x="178" y="126"/>
                    <a:pt x="170" y="122"/>
                  </a:cubicBezTo>
                  <a:cubicBezTo>
                    <a:pt x="159" y="116"/>
                    <a:pt x="152" y="108"/>
                    <a:pt x="144" y="97"/>
                  </a:cubicBezTo>
                  <a:cubicBezTo>
                    <a:pt x="136" y="84"/>
                    <a:pt x="137" y="66"/>
                    <a:pt x="137" y="66"/>
                  </a:cubicBezTo>
                  <a:cubicBezTo>
                    <a:pt x="137" y="0"/>
                    <a:pt x="137" y="0"/>
                    <a:pt x="137" y="0"/>
                  </a:cubicBezTo>
                  <a:cubicBezTo>
                    <a:pt x="84" y="0"/>
                    <a:pt x="84" y="0"/>
                    <a:pt x="84" y="0"/>
                  </a:cubicBezTo>
                  <a:cubicBezTo>
                    <a:pt x="84" y="77"/>
                    <a:pt x="84" y="77"/>
                    <a:pt x="84" y="77"/>
                  </a:cubicBezTo>
                  <a:cubicBezTo>
                    <a:pt x="84" y="77"/>
                    <a:pt x="85" y="93"/>
                    <a:pt x="79" y="104"/>
                  </a:cubicBezTo>
                  <a:cubicBezTo>
                    <a:pt x="70" y="119"/>
                    <a:pt x="39" y="133"/>
                    <a:pt x="13" y="139"/>
                  </a:cubicBezTo>
                  <a:cubicBezTo>
                    <a:pt x="12" y="139"/>
                    <a:pt x="7" y="141"/>
                    <a:pt x="0" y="142"/>
                  </a:cubicBezTo>
                  <a:cubicBezTo>
                    <a:pt x="0" y="151"/>
                    <a:pt x="0" y="151"/>
                    <a:pt x="0" y="151"/>
                  </a:cubicBezTo>
                  <a:cubicBezTo>
                    <a:pt x="1" y="151"/>
                    <a:pt x="2" y="151"/>
                    <a:pt x="2" y="151"/>
                  </a:cubicBezTo>
                  <a:cubicBezTo>
                    <a:pt x="17" y="149"/>
                    <a:pt x="42" y="145"/>
                    <a:pt x="61" y="137"/>
                  </a:cubicBezTo>
                  <a:cubicBezTo>
                    <a:pt x="62" y="137"/>
                    <a:pt x="69" y="134"/>
                    <a:pt x="65" y="141"/>
                  </a:cubicBezTo>
                  <a:cubicBezTo>
                    <a:pt x="57" y="153"/>
                    <a:pt x="41" y="179"/>
                    <a:pt x="39" y="214"/>
                  </a:cubicBezTo>
                  <a:cubicBezTo>
                    <a:pt x="37" y="268"/>
                    <a:pt x="86" y="299"/>
                    <a:pt x="75" y="333"/>
                  </a:cubicBezTo>
                  <a:cubicBezTo>
                    <a:pt x="69" y="349"/>
                    <a:pt x="61" y="367"/>
                    <a:pt x="47" y="391"/>
                  </a:cubicBezTo>
                  <a:cubicBezTo>
                    <a:pt x="37" y="409"/>
                    <a:pt x="28" y="427"/>
                    <a:pt x="21" y="445"/>
                  </a:cubicBezTo>
                  <a:cubicBezTo>
                    <a:pt x="53" y="445"/>
                    <a:pt x="53" y="445"/>
                    <a:pt x="53" y="445"/>
                  </a:cubicBezTo>
                  <a:cubicBezTo>
                    <a:pt x="65" y="420"/>
                    <a:pt x="81" y="393"/>
                    <a:pt x="102" y="362"/>
                  </a:cubicBezTo>
                  <a:cubicBezTo>
                    <a:pt x="110" y="352"/>
                    <a:pt x="112" y="356"/>
                    <a:pt x="118" y="362"/>
                  </a:cubicBezTo>
                  <a:cubicBezTo>
                    <a:pt x="141" y="391"/>
                    <a:pt x="157" y="419"/>
                    <a:pt x="169" y="445"/>
                  </a:cubicBezTo>
                  <a:cubicBezTo>
                    <a:pt x="200" y="445"/>
                    <a:pt x="200" y="445"/>
                    <a:pt x="200" y="445"/>
                  </a:cubicBezTo>
                  <a:cubicBezTo>
                    <a:pt x="193" y="427"/>
                    <a:pt x="185" y="409"/>
                    <a:pt x="174" y="391"/>
                  </a:cubicBezTo>
                  <a:cubicBezTo>
                    <a:pt x="163" y="370"/>
                    <a:pt x="155" y="355"/>
                    <a:pt x="149" y="341"/>
                  </a:cubicBezTo>
                  <a:cubicBezTo>
                    <a:pt x="139" y="317"/>
                    <a:pt x="188" y="266"/>
                    <a:pt x="186" y="211"/>
                  </a:cubicBezTo>
                  <a:cubicBezTo>
                    <a:pt x="184" y="167"/>
                    <a:pt x="163" y="142"/>
                    <a:pt x="155" y="133"/>
                  </a:cubicBezTo>
                  <a:cubicBezTo>
                    <a:pt x="151" y="129"/>
                    <a:pt x="154" y="129"/>
                    <a:pt x="156" y="130"/>
                  </a:cubicBezTo>
                  <a:cubicBezTo>
                    <a:pt x="173" y="140"/>
                    <a:pt x="196" y="146"/>
                    <a:pt x="218" y="147"/>
                  </a:cubicBezTo>
                  <a:cubicBezTo>
                    <a:pt x="218" y="138"/>
                    <a:pt x="218" y="138"/>
                    <a:pt x="218" y="138"/>
                  </a:cubicBezTo>
                  <a:cubicBezTo>
                    <a:pt x="215" y="138"/>
                    <a:pt x="211" y="137"/>
                    <a:pt x="208" y="137"/>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4" name="Freeform 752">
              <a:extLst>
                <a:ext uri="{FF2B5EF4-FFF2-40B4-BE49-F238E27FC236}">
                  <a16:creationId xmlns:a16="http://schemas.microsoft.com/office/drawing/2014/main" id="{A9AB7FA4-3342-8D23-9447-172D9B350F17}"/>
                </a:ext>
              </a:extLst>
            </p:cNvPr>
            <p:cNvSpPr>
              <a:spLocks/>
            </p:cNvSpPr>
            <p:nvPr/>
          </p:nvSpPr>
          <p:spPr bwMode="auto">
            <a:xfrm>
              <a:off x="3873" y="2266"/>
              <a:ext cx="9" cy="343"/>
            </a:xfrm>
            <a:custGeom>
              <a:avLst/>
              <a:gdLst>
                <a:gd name="T0" fmla="*/ 0 w 4"/>
                <a:gd name="T1" fmla="*/ 0 h 153"/>
                <a:gd name="T2" fmla="*/ 0 w 4"/>
                <a:gd name="T3" fmla="*/ 1724 h 153"/>
                <a:gd name="T4" fmla="*/ 0 60000 65536"/>
                <a:gd name="T5" fmla="*/ 0 60000 65536"/>
              </a:gdLst>
              <a:ahLst/>
              <a:cxnLst>
                <a:cxn ang="T4">
                  <a:pos x="T0" y="T1"/>
                </a:cxn>
                <a:cxn ang="T5">
                  <a:pos x="T2" y="T3"/>
                </a:cxn>
              </a:cxnLst>
              <a:rect l="0" t="0" r="r" b="b"/>
              <a:pathLst>
                <a:path w="4" h="153">
                  <a:moveTo>
                    <a:pt x="0" y="0"/>
                  </a:moveTo>
                  <a:cubicBezTo>
                    <a:pt x="3" y="12"/>
                    <a:pt x="4" y="124"/>
                    <a:pt x="0"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5" name="Freeform 753">
              <a:extLst>
                <a:ext uri="{FF2B5EF4-FFF2-40B4-BE49-F238E27FC236}">
                  <a16:creationId xmlns:a16="http://schemas.microsoft.com/office/drawing/2014/main" id="{CAE391F6-5794-5232-5E3A-B454E6D3C85D}"/>
                </a:ext>
              </a:extLst>
            </p:cNvPr>
            <p:cNvSpPr>
              <a:spLocks/>
            </p:cNvSpPr>
            <p:nvPr/>
          </p:nvSpPr>
          <p:spPr bwMode="auto">
            <a:xfrm>
              <a:off x="3789" y="2873"/>
              <a:ext cx="78" cy="401"/>
            </a:xfrm>
            <a:custGeom>
              <a:avLst/>
              <a:gdLst>
                <a:gd name="T0" fmla="*/ 133 w 37"/>
                <a:gd name="T1" fmla="*/ 898 h 179"/>
                <a:gd name="T2" fmla="*/ 312 w 37"/>
                <a:gd name="T3" fmla="*/ 0 h 179"/>
                <a:gd name="T4" fmla="*/ 27 w 37"/>
                <a:gd name="T5" fmla="*/ 1015 h 179"/>
                <a:gd name="T6" fmla="*/ 346 w 37"/>
                <a:gd name="T7" fmla="*/ 2012 h 179"/>
                <a:gd name="T8" fmla="*/ 133 w 37"/>
                <a:gd name="T9" fmla="*/ 898 h 1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179">
                  <a:moveTo>
                    <a:pt x="14" y="80"/>
                  </a:moveTo>
                  <a:cubicBezTo>
                    <a:pt x="14" y="54"/>
                    <a:pt x="24" y="29"/>
                    <a:pt x="33" y="0"/>
                  </a:cubicBezTo>
                  <a:cubicBezTo>
                    <a:pt x="24" y="14"/>
                    <a:pt x="0" y="50"/>
                    <a:pt x="3" y="90"/>
                  </a:cubicBezTo>
                  <a:cubicBezTo>
                    <a:pt x="5" y="115"/>
                    <a:pt x="24" y="144"/>
                    <a:pt x="37" y="179"/>
                  </a:cubicBezTo>
                  <a:cubicBezTo>
                    <a:pt x="34" y="167"/>
                    <a:pt x="15" y="126"/>
                    <a:pt x="14" y="80"/>
                  </a:cubicBezTo>
                  <a:close/>
                </a:path>
              </a:pathLst>
            </a:custGeom>
            <a:solidFill>
              <a:srgbClr val="F56B5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6" name="Freeform 754">
              <a:extLst>
                <a:ext uri="{FF2B5EF4-FFF2-40B4-BE49-F238E27FC236}">
                  <a16:creationId xmlns:a16="http://schemas.microsoft.com/office/drawing/2014/main" id="{78B1AB29-9974-438C-453B-26FF7257BF35}"/>
                </a:ext>
              </a:extLst>
            </p:cNvPr>
            <p:cNvSpPr>
              <a:spLocks/>
            </p:cNvSpPr>
            <p:nvPr/>
          </p:nvSpPr>
          <p:spPr bwMode="auto">
            <a:xfrm>
              <a:off x="3684" y="2580"/>
              <a:ext cx="458" cy="94"/>
            </a:xfrm>
            <a:custGeom>
              <a:avLst/>
              <a:gdLst>
                <a:gd name="T0" fmla="*/ 2021 w 218"/>
                <a:gd name="T1" fmla="*/ 0 h 42"/>
                <a:gd name="T2" fmla="*/ 1279 w 218"/>
                <a:gd name="T3" fmla="*/ 316 h 42"/>
                <a:gd name="T4" fmla="*/ 1151 w 218"/>
                <a:gd name="T5" fmla="*/ 145 h 42"/>
                <a:gd name="T6" fmla="*/ 935 w 218"/>
                <a:gd name="T7" fmla="*/ 145 h 42"/>
                <a:gd name="T8" fmla="*/ 798 w 218"/>
                <a:gd name="T9" fmla="*/ 345 h 42"/>
                <a:gd name="T10" fmla="*/ 0 w 218"/>
                <a:gd name="T11" fmla="*/ 65 h 42"/>
                <a:gd name="T12" fmla="*/ 0 w 218"/>
                <a:gd name="T13" fmla="*/ 170 h 42"/>
                <a:gd name="T14" fmla="*/ 807 w 218"/>
                <a:gd name="T15" fmla="*/ 450 h 42"/>
                <a:gd name="T16" fmla="*/ 1019 w 218"/>
                <a:gd name="T17" fmla="*/ 380 h 42"/>
                <a:gd name="T18" fmla="*/ 1078 w 218"/>
                <a:gd name="T19" fmla="*/ 372 h 42"/>
                <a:gd name="T20" fmla="*/ 1223 w 218"/>
                <a:gd name="T21" fmla="*/ 425 h 42"/>
                <a:gd name="T22" fmla="*/ 2021 w 218"/>
                <a:gd name="T23" fmla="*/ 134 h 42"/>
                <a:gd name="T24" fmla="*/ 2021 w 218"/>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8" h="42">
                  <a:moveTo>
                    <a:pt x="218" y="0"/>
                  </a:moveTo>
                  <a:cubicBezTo>
                    <a:pt x="200" y="27"/>
                    <a:pt x="149" y="29"/>
                    <a:pt x="138" y="28"/>
                  </a:cubicBezTo>
                  <a:cubicBezTo>
                    <a:pt x="127" y="28"/>
                    <a:pt x="124" y="17"/>
                    <a:pt x="124" y="13"/>
                  </a:cubicBezTo>
                  <a:cubicBezTo>
                    <a:pt x="101" y="13"/>
                    <a:pt x="101" y="13"/>
                    <a:pt x="101" y="13"/>
                  </a:cubicBezTo>
                  <a:cubicBezTo>
                    <a:pt x="101" y="22"/>
                    <a:pt x="101" y="29"/>
                    <a:pt x="86" y="31"/>
                  </a:cubicBezTo>
                  <a:cubicBezTo>
                    <a:pt x="73" y="33"/>
                    <a:pt x="24" y="22"/>
                    <a:pt x="0" y="6"/>
                  </a:cubicBezTo>
                  <a:cubicBezTo>
                    <a:pt x="0" y="15"/>
                    <a:pt x="0" y="15"/>
                    <a:pt x="0" y="15"/>
                  </a:cubicBezTo>
                  <a:cubicBezTo>
                    <a:pt x="26" y="30"/>
                    <a:pt x="74" y="42"/>
                    <a:pt x="87" y="40"/>
                  </a:cubicBezTo>
                  <a:cubicBezTo>
                    <a:pt x="96" y="39"/>
                    <a:pt x="105" y="37"/>
                    <a:pt x="110" y="34"/>
                  </a:cubicBezTo>
                  <a:cubicBezTo>
                    <a:pt x="113" y="32"/>
                    <a:pt x="115" y="33"/>
                    <a:pt x="116" y="33"/>
                  </a:cubicBezTo>
                  <a:cubicBezTo>
                    <a:pt x="119" y="35"/>
                    <a:pt x="125" y="37"/>
                    <a:pt x="132" y="38"/>
                  </a:cubicBezTo>
                  <a:cubicBezTo>
                    <a:pt x="143" y="38"/>
                    <a:pt x="198" y="36"/>
                    <a:pt x="218" y="12"/>
                  </a:cubicBezTo>
                  <a:lnTo>
                    <a:pt x="218" y="0"/>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7" name="Oval 126">
              <a:extLst>
                <a:ext uri="{FF2B5EF4-FFF2-40B4-BE49-F238E27FC236}">
                  <a16:creationId xmlns:a16="http://schemas.microsoft.com/office/drawing/2014/main" id="{E60F5DF2-493F-62EC-7397-61C0B6585E92}"/>
                </a:ext>
              </a:extLst>
            </p:cNvPr>
            <p:cNvSpPr>
              <a:spLocks noChangeArrowheads="1"/>
            </p:cNvSpPr>
            <p:nvPr/>
          </p:nvSpPr>
          <p:spPr bwMode="auto">
            <a:xfrm>
              <a:off x="3899" y="2802"/>
              <a:ext cx="40" cy="38"/>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28" name="Freeform 756">
              <a:extLst>
                <a:ext uri="{FF2B5EF4-FFF2-40B4-BE49-F238E27FC236}">
                  <a16:creationId xmlns:a16="http://schemas.microsoft.com/office/drawing/2014/main" id="{51FCD4F0-C98B-EA2E-9FE4-517A507B7E32}"/>
                </a:ext>
              </a:extLst>
            </p:cNvPr>
            <p:cNvSpPr>
              <a:spLocks/>
            </p:cNvSpPr>
            <p:nvPr/>
          </p:nvSpPr>
          <p:spPr bwMode="auto">
            <a:xfrm>
              <a:off x="3899" y="2772"/>
              <a:ext cx="40" cy="50"/>
            </a:xfrm>
            <a:custGeom>
              <a:avLst/>
              <a:gdLst>
                <a:gd name="T0" fmla="*/ 177 w 19"/>
                <a:gd name="T1" fmla="*/ 259 h 22"/>
                <a:gd name="T2" fmla="*/ 93 w 19"/>
                <a:gd name="T3" fmla="*/ 155 h 22"/>
                <a:gd name="T4" fmla="*/ 0 w 19"/>
                <a:gd name="T5" fmla="*/ 259 h 22"/>
                <a:gd name="T6" fmla="*/ 0 w 19"/>
                <a:gd name="T7" fmla="*/ 93 h 22"/>
                <a:gd name="T8" fmla="*/ 93 w 19"/>
                <a:gd name="T9" fmla="*/ 0 h 22"/>
                <a:gd name="T10" fmla="*/ 177 w 19"/>
                <a:gd name="T11" fmla="*/ 93 h 22"/>
                <a:gd name="T12" fmla="*/ 177 w 19"/>
                <a:gd name="T13" fmla="*/ 259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2">
                  <a:moveTo>
                    <a:pt x="19" y="22"/>
                  </a:moveTo>
                  <a:cubicBezTo>
                    <a:pt x="19" y="17"/>
                    <a:pt x="15" y="13"/>
                    <a:pt x="10" y="13"/>
                  </a:cubicBezTo>
                  <a:cubicBezTo>
                    <a:pt x="5" y="13"/>
                    <a:pt x="0" y="17"/>
                    <a:pt x="0" y="22"/>
                  </a:cubicBezTo>
                  <a:cubicBezTo>
                    <a:pt x="0" y="8"/>
                    <a:pt x="0" y="8"/>
                    <a:pt x="0" y="8"/>
                  </a:cubicBezTo>
                  <a:cubicBezTo>
                    <a:pt x="0" y="4"/>
                    <a:pt x="5" y="0"/>
                    <a:pt x="10" y="0"/>
                  </a:cubicBezTo>
                  <a:cubicBezTo>
                    <a:pt x="15" y="0"/>
                    <a:pt x="19" y="4"/>
                    <a:pt x="19" y="8"/>
                  </a:cubicBezTo>
                  <a:lnTo>
                    <a:pt x="19" y="22"/>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29" name="Oval 128">
              <a:extLst>
                <a:ext uri="{FF2B5EF4-FFF2-40B4-BE49-F238E27FC236}">
                  <a16:creationId xmlns:a16="http://schemas.microsoft.com/office/drawing/2014/main" id="{CF61C320-C599-62F9-E3AF-2F2497198FAD}"/>
                </a:ext>
              </a:extLst>
            </p:cNvPr>
            <p:cNvSpPr>
              <a:spLocks noChangeArrowheads="1"/>
            </p:cNvSpPr>
            <p:nvPr/>
          </p:nvSpPr>
          <p:spPr bwMode="auto">
            <a:xfrm>
              <a:off x="3907" y="2808"/>
              <a:ext cx="25" cy="25"/>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0" name="Freeform 758">
              <a:extLst>
                <a:ext uri="{FF2B5EF4-FFF2-40B4-BE49-F238E27FC236}">
                  <a16:creationId xmlns:a16="http://schemas.microsoft.com/office/drawing/2014/main" id="{A66516F1-3872-0AF8-5E8B-948EFC5CC58C}"/>
                </a:ext>
              </a:extLst>
            </p:cNvPr>
            <p:cNvSpPr>
              <a:spLocks/>
            </p:cNvSpPr>
            <p:nvPr/>
          </p:nvSpPr>
          <p:spPr bwMode="auto">
            <a:xfrm>
              <a:off x="3909" y="2808"/>
              <a:ext cx="21" cy="14"/>
            </a:xfrm>
            <a:custGeom>
              <a:avLst/>
              <a:gdLst>
                <a:gd name="T0" fmla="*/ 48 w 10"/>
                <a:gd name="T1" fmla="*/ 0 h 6"/>
                <a:gd name="T2" fmla="*/ 0 w 10"/>
                <a:gd name="T3" fmla="*/ 37 h 6"/>
                <a:gd name="T4" fmla="*/ 48 w 10"/>
                <a:gd name="T5" fmla="*/ 77 h 6"/>
                <a:gd name="T6" fmla="*/ 92 w 10"/>
                <a:gd name="T7" fmla="*/ 37 h 6"/>
                <a:gd name="T8" fmla="*/ 48 w 10"/>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5" y="0"/>
                  </a:moveTo>
                  <a:cubicBezTo>
                    <a:pt x="3" y="0"/>
                    <a:pt x="1" y="2"/>
                    <a:pt x="0" y="3"/>
                  </a:cubicBezTo>
                  <a:cubicBezTo>
                    <a:pt x="1" y="5"/>
                    <a:pt x="3" y="6"/>
                    <a:pt x="5" y="6"/>
                  </a:cubicBezTo>
                  <a:cubicBezTo>
                    <a:pt x="7" y="6"/>
                    <a:pt x="9" y="5"/>
                    <a:pt x="10" y="3"/>
                  </a:cubicBezTo>
                  <a:cubicBezTo>
                    <a:pt x="9" y="2"/>
                    <a:pt x="7" y="0"/>
                    <a:pt x="5" y="0"/>
                  </a:cubicBezTo>
                  <a:close/>
                </a:path>
              </a:pathLst>
            </a:cu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31" name="Oval 130">
              <a:extLst>
                <a:ext uri="{FF2B5EF4-FFF2-40B4-BE49-F238E27FC236}">
                  <a16:creationId xmlns:a16="http://schemas.microsoft.com/office/drawing/2014/main" id="{EB951CA9-C6D5-FF4C-85DE-76C50BF0CF99}"/>
                </a:ext>
              </a:extLst>
            </p:cNvPr>
            <p:cNvSpPr>
              <a:spLocks noChangeArrowheads="1"/>
            </p:cNvSpPr>
            <p:nvPr/>
          </p:nvSpPr>
          <p:spPr bwMode="auto">
            <a:xfrm>
              <a:off x="3909" y="2611"/>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2" name="Oval 131">
              <a:extLst>
                <a:ext uri="{FF2B5EF4-FFF2-40B4-BE49-F238E27FC236}">
                  <a16:creationId xmlns:a16="http://schemas.microsoft.com/office/drawing/2014/main" id="{1916D546-ED7C-0065-8C77-9233E20DFCBC}"/>
                </a:ext>
              </a:extLst>
            </p:cNvPr>
            <p:cNvSpPr>
              <a:spLocks noChangeArrowheads="1"/>
            </p:cNvSpPr>
            <p:nvPr/>
          </p:nvSpPr>
          <p:spPr bwMode="auto">
            <a:xfrm>
              <a:off x="3916" y="2616"/>
              <a:ext cx="8" cy="11"/>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3" name="Oval 132">
              <a:extLst>
                <a:ext uri="{FF2B5EF4-FFF2-40B4-BE49-F238E27FC236}">
                  <a16:creationId xmlns:a16="http://schemas.microsoft.com/office/drawing/2014/main" id="{0B7A6D29-4D71-6159-5710-0FAC443B2187}"/>
                </a:ext>
              </a:extLst>
            </p:cNvPr>
            <p:cNvSpPr>
              <a:spLocks noChangeArrowheads="1"/>
            </p:cNvSpPr>
            <p:nvPr/>
          </p:nvSpPr>
          <p:spPr bwMode="auto">
            <a:xfrm>
              <a:off x="3934" y="3149"/>
              <a:ext cx="34" cy="33"/>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4" name="Freeform 762">
              <a:extLst>
                <a:ext uri="{FF2B5EF4-FFF2-40B4-BE49-F238E27FC236}">
                  <a16:creationId xmlns:a16="http://schemas.microsoft.com/office/drawing/2014/main" id="{940857FA-6970-C447-4E54-06D4EE63E8A3}"/>
                </a:ext>
              </a:extLst>
            </p:cNvPr>
            <p:cNvSpPr>
              <a:spLocks/>
            </p:cNvSpPr>
            <p:nvPr/>
          </p:nvSpPr>
          <p:spPr bwMode="auto">
            <a:xfrm>
              <a:off x="3922" y="3131"/>
              <a:ext cx="44" cy="47"/>
            </a:xfrm>
            <a:custGeom>
              <a:avLst/>
              <a:gdLst>
                <a:gd name="T0" fmla="*/ 57 w 21"/>
                <a:gd name="T1" fmla="*/ 170 h 21"/>
                <a:gd name="T2" fmla="*/ 128 w 21"/>
                <a:gd name="T3" fmla="*/ 90 h 21"/>
                <a:gd name="T4" fmla="*/ 193 w 21"/>
                <a:gd name="T5" fmla="*/ 125 h 21"/>
                <a:gd name="T6" fmla="*/ 119 w 21"/>
                <a:gd name="T7" fmla="*/ 20 h 21"/>
                <a:gd name="T8" fmla="*/ 75 w 21"/>
                <a:gd name="T9" fmla="*/ 0 h 21"/>
                <a:gd name="T10" fmla="*/ 0 w 21"/>
                <a:gd name="T11" fmla="*/ 81 h 21"/>
                <a:gd name="T12" fmla="*/ 84 w 21"/>
                <a:gd name="T13" fmla="*/ 235 h 21"/>
                <a:gd name="T14" fmla="*/ 84 w 21"/>
                <a:gd name="T15" fmla="*/ 235 h 21"/>
                <a:gd name="T16" fmla="*/ 57 w 21"/>
                <a:gd name="T17" fmla="*/ 17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6" y="15"/>
                  </a:moveTo>
                  <a:cubicBezTo>
                    <a:pt x="6" y="11"/>
                    <a:pt x="10" y="8"/>
                    <a:pt x="14" y="8"/>
                  </a:cubicBezTo>
                  <a:cubicBezTo>
                    <a:pt x="17" y="8"/>
                    <a:pt x="20" y="9"/>
                    <a:pt x="21" y="11"/>
                  </a:cubicBezTo>
                  <a:cubicBezTo>
                    <a:pt x="19" y="9"/>
                    <a:pt x="16" y="4"/>
                    <a:pt x="13" y="2"/>
                  </a:cubicBezTo>
                  <a:cubicBezTo>
                    <a:pt x="12" y="1"/>
                    <a:pt x="10" y="0"/>
                    <a:pt x="8" y="0"/>
                  </a:cubicBezTo>
                  <a:cubicBezTo>
                    <a:pt x="4" y="0"/>
                    <a:pt x="0" y="3"/>
                    <a:pt x="0" y="7"/>
                  </a:cubicBezTo>
                  <a:cubicBezTo>
                    <a:pt x="0" y="14"/>
                    <a:pt x="9" y="21"/>
                    <a:pt x="9" y="21"/>
                  </a:cubicBezTo>
                  <a:cubicBezTo>
                    <a:pt x="9" y="21"/>
                    <a:pt x="9" y="21"/>
                    <a:pt x="9" y="21"/>
                  </a:cubicBezTo>
                  <a:cubicBezTo>
                    <a:pt x="7" y="20"/>
                    <a:pt x="6" y="18"/>
                    <a:pt x="6" y="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35" name="Oval 134">
              <a:extLst>
                <a:ext uri="{FF2B5EF4-FFF2-40B4-BE49-F238E27FC236}">
                  <a16:creationId xmlns:a16="http://schemas.microsoft.com/office/drawing/2014/main" id="{3899D3CA-C257-B6E9-22D1-28B03601E293}"/>
                </a:ext>
              </a:extLst>
            </p:cNvPr>
            <p:cNvSpPr>
              <a:spLocks noChangeArrowheads="1"/>
            </p:cNvSpPr>
            <p:nvPr/>
          </p:nvSpPr>
          <p:spPr bwMode="auto">
            <a:xfrm>
              <a:off x="3943" y="3155"/>
              <a:ext cx="17" cy="18"/>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6" name="Oval 135">
              <a:extLst>
                <a:ext uri="{FF2B5EF4-FFF2-40B4-BE49-F238E27FC236}">
                  <a16:creationId xmlns:a16="http://schemas.microsoft.com/office/drawing/2014/main" id="{F64950A3-97F5-0367-AC39-93A7B616CBDA}"/>
                </a:ext>
              </a:extLst>
            </p:cNvPr>
            <p:cNvSpPr>
              <a:spLocks noChangeArrowheads="1"/>
            </p:cNvSpPr>
            <p:nvPr/>
          </p:nvSpPr>
          <p:spPr bwMode="auto">
            <a:xfrm>
              <a:off x="3747" y="3061"/>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7" name="Oval 136">
              <a:extLst>
                <a:ext uri="{FF2B5EF4-FFF2-40B4-BE49-F238E27FC236}">
                  <a16:creationId xmlns:a16="http://schemas.microsoft.com/office/drawing/2014/main" id="{D6D8A795-7C8C-6E7D-7324-ED34337CA6F1}"/>
                </a:ext>
              </a:extLst>
            </p:cNvPr>
            <p:cNvSpPr>
              <a:spLocks noChangeArrowheads="1"/>
            </p:cNvSpPr>
            <p:nvPr/>
          </p:nvSpPr>
          <p:spPr bwMode="auto">
            <a:xfrm>
              <a:off x="3754" y="306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8" name="Oval 137">
              <a:extLst>
                <a:ext uri="{FF2B5EF4-FFF2-40B4-BE49-F238E27FC236}">
                  <a16:creationId xmlns:a16="http://schemas.microsoft.com/office/drawing/2014/main" id="{41D31A60-5F5F-3A4E-6940-871CCC45F602}"/>
                </a:ext>
              </a:extLst>
            </p:cNvPr>
            <p:cNvSpPr>
              <a:spLocks noChangeArrowheads="1"/>
            </p:cNvSpPr>
            <p:nvPr/>
          </p:nvSpPr>
          <p:spPr bwMode="auto">
            <a:xfrm>
              <a:off x="4081" y="3008"/>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39" name="Oval 138">
              <a:extLst>
                <a:ext uri="{FF2B5EF4-FFF2-40B4-BE49-F238E27FC236}">
                  <a16:creationId xmlns:a16="http://schemas.microsoft.com/office/drawing/2014/main" id="{9F823D57-6BC2-A6EC-1FC2-2B4FCFFA1864}"/>
                </a:ext>
              </a:extLst>
            </p:cNvPr>
            <p:cNvSpPr>
              <a:spLocks noChangeArrowheads="1"/>
            </p:cNvSpPr>
            <p:nvPr/>
          </p:nvSpPr>
          <p:spPr bwMode="auto">
            <a:xfrm>
              <a:off x="4088" y="3014"/>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40" name="Freeform 768">
              <a:extLst>
                <a:ext uri="{FF2B5EF4-FFF2-40B4-BE49-F238E27FC236}">
                  <a16:creationId xmlns:a16="http://schemas.microsoft.com/office/drawing/2014/main" id="{640810FB-DB26-CFD0-08BD-D2BE6724390D}"/>
                </a:ext>
              </a:extLst>
            </p:cNvPr>
            <p:cNvSpPr>
              <a:spLocks/>
            </p:cNvSpPr>
            <p:nvPr/>
          </p:nvSpPr>
          <p:spPr bwMode="auto">
            <a:xfrm>
              <a:off x="3804" y="2687"/>
              <a:ext cx="69" cy="162"/>
            </a:xfrm>
            <a:custGeom>
              <a:avLst/>
              <a:gdLst>
                <a:gd name="T0" fmla="*/ 0 w 33"/>
                <a:gd name="T1" fmla="*/ 821 h 72"/>
                <a:gd name="T2" fmla="*/ 268 w 33"/>
                <a:gd name="T3" fmla="*/ 446 h 72"/>
                <a:gd name="T4" fmla="*/ 276 w 33"/>
                <a:gd name="T5" fmla="*/ 0 h 72"/>
                <a:gd name="T6" fmla="*/ 257 w 33"/>
                <a:gd name="T7" fmla="*/ 583 h 72"/>
                <a:gd name="T8" fmla="*/ 0 w 33"/>
                <a:gd name="T9" fmla="*/ 821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72">
                  <a:moveTo>
                    <a:pt x="0" y="72"/>
                  </a:moveTo>
                  <a:cubicBezTo>
                    <a:pt x="15" y="65"/>
                    <a:pt x="28" y="57"/>
                    <a:pt x="29" y="39"/>
                  </a:cubicBezTo>
                  <a:cubicBezTo>
                    <a:pt x="30" y="22"/>
                    <a:pt x="30" y="0"/>
                    <a:pt x="30" y="0"/>
                  </a:cubicBezTo>
                  <a:cubicBezTo>
                    <a:pt x="32" y="17"/>
                    <a:pt x="33" y="38"/>
                    <a:pt x="28" y="51"/>
                  </a:cubicBezTo>
                  <a:cubicBezTo>
                    <a:pt x="25" y="62"/>
                    <a:pt x="0" y="72"/>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1" name="Freeform 769">
              <a:extLst>
                <a:ext uri="{FF2B5EF4-FFF2-40B4-BE49-F238E27FC236}">
                  <a16:creationId xmlns:a16="http://schemas.microsoft.com/office/drawing/2014/main" id="{2DA820B0-F650-39DB-92DD-48BF52EA732F}"/>
                </a:ext>
              </a:extLst>
            </p:cNvPr>
            <p:cNvSpPr>
              <a:spLocks/>
            </p:cNvSpPr>
            <p:nvPr/>
          </p:nvSpPr>
          <p:spPr bwMode="auto">
            <a:xfrm>
              <a:off x="3817" y="2636"/>
              <a:ext cx="82" cy="27"/>
            </a:xfrm>
            <a:custGeom>
              <a:avLst/>
              <a:gdLst>
                <a:gd name="T0" fmla="*/ 362 w 39"/>
                <a:gd name="T1" fmla="*/ 0 h 12"/>
                <a:gd name="T2" fmla="*/ 252 w 39"/>
                <a:gd name="T3" fmla="*/ 81 h 12"/>
                <a:gd name="T4" fmla="*/ 0 w 39"/>
                <a:gd name="T5" fmla="*/ 81 h 12"/>
                <a:gd name="T6" fmla="*/ 362 w 3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12">
                  <a:moveTo>
                    <a:pt x="39" y="0"/>
                  </a:moveTo>
                  <a:cubicBezTo>
                    <a:pt x="35" y="4"/>
                    <a:pt x="32" y="6"/>
                    <a:pt x="27" y="7"/>
                  </a:cubicBezTo>
                  <a:cubicBezTo>
                    <a:pt x="17" y="10"/>
                    <a:pt x="4" y="8"/>
                    <a:pt x="0" y="7"/>
                  </a:cubicBezTo>
                  <a:cubicBezTo>
                    <a:pt x="12" y="11"/>
                    <a:pt x="32" y="12"/>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2" name="Freeform 770">
              <a:extLst>
                <a:ext uri="{FF2B5EF4-FFF2-40B4-BE49-F238E27FC236}">
                  <a16:creationId xmlns:a16="http://schemas.microsoft.com/office/drawing/2014/main" id="{92AC2591-11CF-614D-30DA-3E47129DFB6B}"/>
                </a:ext>
              </a:extLst>
            </p:cNvPr>
            <p:cNvSpPr>
              <a:spLocks/>
            </p:cNvSpPr>
            <p:nvPr/>
          </p:nvSpPr>
          <p:spPr bwMode="auto">
            <a:xfrm>
              <a:off x="3951" y="2569"/>
              <a:ext cx="17" cy="69"/>
            </a:xfrm>
            <a:custGeom>
              <a:avLst/>
              <a:gdLst>
                <a:gd name="T0" fmla="*/ 0 w 8"/>
                <a:gd name="T1" fmla="*/ 0 h 31"/>
                <a:gd name="T2" fmla="*/ 9 w 8"/>
                <a:gd name="T3" fmla="*/ 243 h 31"/>
                <a:gd name="T4" fmla="*/ 68 w 8"/>
                <a:gd name="T5" fmla="*/ 332 h 31"/>
                <a:gd name="T6" fmla="*/ 77 w 8"/>
                <a:gd name="T7" fmla="*/ 0 h 31"/>
                <a:gd name="T8" fmla="*/ 0 w 8"/>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1">
                  <a:moveTo>
                    <a:pt x="0" y="0"/>
                  </a:moveTo>
                  <a:cubicBezTo>
                    <a:pt x="1" y="12"/>
                    <a:pt x="1" y="21"/>
                    <a:pt x="1" y="22"/>
                  </a:cubicBezTo>
                  <a:cubicBezTo>
                    <a:pt x="1" y="25"/>
                    <a:pt x="5" y="31"/>
                    <a:pt x="7" y="30"/>
                  </a:cubicBezTo>
                  <a:cubicBezTo>
                    <a:pt x="7" y="30"/>
                    <a:pt x="7" y="18"/>
                    <a:pt x="8" y="0"/>
                  </a:cubicBezTo>
                  <a:lnTo>
                    <a:pt x="0" y="0"/>
                  </a:ln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3" name="Freeform 771">
              <a:extLst>
                <a:ext uri="{FF2B5EF4-FFF2-40B4-BE49-F238E27FC236}">
                  <a16:creationId xmlns:a16="http://schemas.microsoft.com/office/drawing/2014/main" id="{AEB84F3D-472E-EF76-2DE4-FDBDE5F40D69}"/>
                </a:ext>
              </a:extLst>
            </p:cNvPr>
            <p:cNvSpPr>
              <a:spLocks/>
            </p:cNvSpPr>
            <p:nvPr/>
          </p:nvSpPr>
          <p:spPr bwMode="auto">
            <a:xfrm>
              <a:off x="3873" y="2660"/>
              <a:ext cx="97" cy="79"/>
            </a:xfrm>
            <a:custGeom>
              <a:avLst/>
              <a:gdLst>
                <a:gd name="T0" fmla="*/ 0 w 46"/>
                <a:gd name="T1" fmla="*/ 81 h 35"/>
                <a:gd name="T2" fmla="*/ 120 w 46"/>
                <a:gd name="T3" fmla="*/ 45 h 35"/>
                <a:gd name="T4" fmla="*/ 217 w 46"/>
                <a:gd name="T5" fmla="*/ 0 h 35"/>
                <a:gd name="T6" fmla="*/ 432 w 46"/>
                <a:gd name="T7" fmla="*/ 56 h 35"/>
                <a:gd name="T8" fmla="*/ 432 w 46"/>
                <a:gd name="T9" fmla="*/ 402 h 35"/>
                <a:gd name="T10" fmla="*/ 253 w 46"/>
                <a:gd name="T11" fmla="*/ 102 h 35"/>
                <a:gd name="T12" fmla="*/ 169 w 46"/>
                <a:gd name="T13" fmla="*/ 102 h 35"/>
                <a:gd name="T14" fmla="*/ 36 w 46"/>
                <a:gd name="T15" fmla="*/ 93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35">
                  <a:moveTo>
                    <a:pt x="0" y="7"/>
                  </a:moveTo>
                  <a:cubicBezTo>
                    <a:pt x="4" y="7"/>
                    <a:pt x="9" y="6"/>
                    <a:pt x="13" y="4"/>
                  </a:cubicBezTo>
                  <a:cubicBezTo>
                    <a:pt x="16" y="3"/>
                    <a:pt x="20" y="0"/>
                    <a:pt x="23" y="0"/>
                  </a:cubicBezTo>
                  <a:cubicBezTo>
                    <a:pt x="29" y="0"/>
                    <a:pt x="39" y="5"/>
                    <a:pt x="46" y="5"/>
                  </a:cubicBezTo>
                  <a:cubicBezTo>
                    <a:pt x="44" y="14"/>
                    <a:pt x="46" y="25"/>
                    <a:pt x="46" y="35"/>
                  </a:cubicBezTo>
                  <a:cubicBezTo>
                    <a:pt x="46" y="27"/>
                    <a:pt x="36" y="11"/>
                    <a:pt x="27" y="9"/>
                  </a:cubicBezTo>
                  <a:cubicBezTo>
                    <a:pt x="23" y="8"/>
                    <a:pt x="22" y="9"/>
                    <a:pt x="18" y="9"/>
                  </a:cubicBezTo>
                  <a:cubicBezTo>
                    <a:pt x="14" y="9"/>
                    <a:pt x="9" y="8"/>
                    <a:pt x="4" y="8"/>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4" name="Freeform 772">
              <a:extLst>
                <a:ext uri="{FF2B5EF4-FFF2-40B4-BE49-F238E27FC236}">
                  <a16:creationId xmlns:a16="http://schemas.microsoft.com/office/drawing/2014/main" id="{E858A837-5838-57D1-2B34-350693E061DA}"/>
                </a:ext>
              </a:extLst>
            </p:cNvPr>
            <p:cNvSpPr>
              <a:spLocks/>
            </p:cNvSpPr>
            <p:nvPr/>
          </p:nvSpPr>
          <p:spPr bwMode="auto">
            <a:xfrm>
              <a:off x="3905" y="2808"/>
              <a:ext cx="46" cy="50"/>
            </a:xfrm>
            <a:custGeom>
              <a:avLst/>
              <a:gdLst>
                <a:gd name="T0" fmla="*/ 0 w 22"/>
                <a:gd name="T1" fmla="*/ 166 h 22"/>
                <a:gd name="T2" fmla="*/ 136 w 22"/>
                <a:gd name="T3" fmla="*/ 166 h 22"/>
                <a:gd name="T4" fmla="*/ 165 w 22"/>
                <a:gd name="T5" fmla="*/ 0 h 22"/>
                <a:gd name="T6" fmla="*/ 176 w 22"/>
                <a:gd name="T7" fmla="*/ 175 h 22"/>
                <a:gd name="T8" fmla="*/ 36 w 22"/>
                <a:gd name="T9" fmla="*/ 20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4"/>
                  </a:moveTo>
                  <a:cubicBezTo>
                    <a:pt x="3" y="18"/>
                    <a:pt x="11" y="17"/>
                    <a:pt x="15" y="14"/>
                  </a:cubicBezTo>
                  <a:cubicBezTo>
                    <a:pt x="19" y="11"/>
                    <a:pt x="18" y="5"/>
                    <a:pt x="18" y="0"/>
                  </a:cubicBezTo>
                  <a:cubicBezTo>
                    <a:pt x="18" y="5"/>
                    <a:pt x="22" y="10"/>
                    <a:pt x="19" y="15"/>
                  </a:cubicBezTo>
                  <a:cubicBezTo>
                    <a:pt x="16" y="22"/>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5" name="Freeform 773">
              <a:extLst>
                <a:ext uri="{FF2B5EF4-FFF2-40B4-BE49-F238E27FC236}">
                  <a16:creationId xmlns:a16="http://schemas.microsoft.com/office/drawing/2014/main" id="{03376DCD-45BF-E8E6-CF3E-9B6EB97651F9}"/>
                </a:ext>
              </a:extLst>
            </p:cNvPr>
            <p:cNvSpPr>
              <a:spLocks/>
            </p:cNvSpPr>
            <p:nvPr/>
          </p:nvSpPr>
          <p:spPr bwMode="auto">
            <a:xfrm>
              <a:off x="3932" y="3149"/>
              <a:ext cx="47" cy="49"/>
            </a:xfrm>
            <a:custGeom>
              <a:avLst/>
              <a:gdLst>
                <a:gd name="T0" fmla="*/ 0 w 22"/>
                <a:gd name="T1" fmla="*/ 154 h 22"/>
                <a:gd name="T2" fmla="*/ 145 w 22"/>
                <a:gd name="T3" fmla="*/ 154 h 22"/>
                <a:gd name="T4" fmla="*/ 173 w 22"/>
                <a:gd name="T5" fmla="*/ 0 h 22"/>
                <a:gd name="T6" fmla="*/ 188 w 22"/>
                <a:gd name="T7" fmla="*/ 165 h 22"/>
                <a:gd name="T8" fmla="*/ 41 w 22"/>
                <a:gd name="T9" fmla="*/ 189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4"/>
                  </a:moveTo>
                  <a:cubicBezTo>
                    <a:pt x="4" y="18"/>
                    <a:pt x="11" y="17"/>
                    <a:pt x="15" y="14"/>
                  </a:cubicBezTo>
                  <a:cubicBezTo>
                    <a:pt x="19" y="11"/>
                    <a:pt x="18" y="5"/>
                    <a:pt x="18" y="0"/>
                  </a:cubicBezTo>
                  <a:cubicBezTo>
                    <a:pt x="18" y="5"/>
                    <a:pt x="22" y="10"/>
                    <a:pt x="19" y="15"/>
                  </a:cubicBezTo>
                  <a:cubicBezTo>
                    <a:pt x="16" y="22"/>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6" name="Freeform 774">
              <a:extLst>
                <a:ext uri="{FF2B5EF4-FFF2-40B4-BE49-F238E27FC236}">
                  <a16:creationId xmlns:a16="http://schemas.microsoft.com/office/drawing/2014/main" id="{479DD97B-EDE0-14F3-6F52-E3E909C239E6}"/>
                </a:ext>
              </a:extLst>
            </p:cNvPr>
            <p:cNvSpPr>
              <a:spLocks/>
            </p:cNvSpPr>
            <p:nvPr/>
          </p:nvSpPr>
          <p:spPr bwMode="auto">
            <a:xfrm>
              <a:off x="3792" y="3355"/>
              <a:ext cx="124" cy="201"/>
            </a:xfrm>
            <a:custGeom>
              <a:avLst/>
              <a:gdLst>
                <a:gd name="T0" fmla="*/ 17 w 59"/>
                <a:gd name="T1" fmla="*/ 958 h 90"/>
                <a:gd name="T2" fmla="*/ 8 w 59"/>
                <a:gd name="T3" fmla="*/ 967 h 90"/>
                <a:gd name="T4" fmla="*/ 549 w 59"/>
                <a:gd name="T5" fmla="*/ 9 h 90"/>
                <a:gd name="T6" fmla="*/ 17 w 59"/>
                <a:gd name="T7" fmla="*/ 958 h 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90">
                  <a:moveTo>
                    <a:pt x="2" y="86"/>
                  </a:moveTo>
                  <a:cubicBezTo>
                    <a:pt x="0" y="89"/>
                    <a:pt x="0" y="90"/>
                    <a:pt x="1" y="87"/>
                  </a:cubicBezTo>
                  <a:cubicBezTo>
                    <a:pt x="19" y="50"/>
                    <a:pt x="47" y="2"/>
                    <a:pt x="59" y="1"/>
                  </a:cubicBezTo>
                  <a:cubicBezTo>
                    <a:pt x="44" y="0"/>
                    <a:pt x="25" y="32"/>
                    <a:pt x="2" y="86"/>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7" name="Freeform 775">
              <a:extLst>
                <a:ext uri="{FF2B5EF4-FFF2-40B4-BE49-F238E27FC236}">
                  <a16:creationId xmlns:a16="http://schemas.microsoft.com/office/drawing/2014/main" id="{14AFB7D4-B829-4C9A-A6B1-272B921C34F7}"/>
                </a:ext>
              </a:extLst>
            </p:cNvPr>
            <p:cNvSpPr>
              <a:spLocks/>
            </p:cNvSpPr>
            <p:nvPr/>
          </p:nvSpPr>
          <p:spPr bwMode="auto">
            <a:xfrm>
              <a:off x="3766" y="3355"/>
              <a:ext cx="150" cy="262"/>
            </a:xfrm>
            <a:custGeom>
              <a:avLst/>
              <a:gdLst>
                <a:gd name="T0" fmla="*/ 0 w 71"/>
                <a:gd name="T1" fmla="*/ 1314 h 117"/>
                <a:gd name="T2" fmla="*/ 670 w 71"/>
                <a:gd name="T3" fmla="*/ 9 h 117"/>
                <a:gd name="T4" fmla="*/ 0 w 71"/>
                <a:gd name="T5" fmla="*/ 1314 h 117"/>
                <a:gd name="T6" fmla="*/ 0 60000 65536"/>
                <a:gd name="T7" fmla="*/ 0 60000 65536"/>
                <a:gd name="T8" fmla="*/ 0 60000 65536"/>
              </a:gdLst>
              <a:ahLst/>
              <a:cxnLst>
                <a:cxn ang="T6">
                  <a:pos x="T0" y="T1"/>
                </a:cxn>
                <a:cxn ang="T7">
                  <a:pos x="T2" y="T3"/>
                </a:cxn>
                <a:cxn ang="T8">
                  <a:pos x="T4" y="T5"/>
                </a:cxn>
              </a:cxnLst>
              <a:rect l="0" t="0" r="r" b="b"/>
              <a:pathLst>
                <a:path w="71" h="117">
                  <a:moveTo>
                    <a:pt x="0" y="117"/>
                  </a:moveTo>
                  <a:cubicBezTo>
                    <a:pt x="13" y="84"/>
                    <a:pt x="55" y="2"/>
                    <a:pt x="71" y="1"/>
                  </a:cubicBezTo>
                  <a:cubicBezTo>
                    <a:pt x="53" y="0"/>
                    <a:pt x="22" y="43"/>
                    <a:pt x="0" y="117"/>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8" name="Freeform 776">
              <a:extLst>
                <a:ext uri="{FF2B5EF4-FFF2-40B4-BE49-F238E27FC236}">
                  <a16:creationId xmlns:a16="http://schemas.microsoft.com/office/drawing/2014/main" id="{F813D899-BD7B-7C48-7378-21FFC8AEFE0D}"/>
                </a:ext>
              </a:extLst>
            </p:cNvPr>
            <p:cNvSpPr>
              <a:spLocks/>
            </p:cNvSpPr>
            <p:nvPr/>
          </p:nvSpPr>
          <p:spPr bwMode="auto">
            <a:xfrm>
              <a:off x="3972" y="2987"/>
              <a:ext cx="126" cy="578"/>
            </a:xfrm>
            <a:custGeom>
              <a:avLst/>
              <a:gdLst>
                <a:gd name="T0" fmla="*/ 27 w 60"/>
                <a:gd name="T1" fmla="*/ 1732 h 258"/>
                <a:gd name="T2" fmla="*/ 305 w 60"/>
                <a:gd name="T3" fmla="*/ 2375 h 258"/>
                <a:gd name="T4" fmla="*/ 557 w 60"/>
                <a:gd name="T5" fmla="*/ 2901 h 258"/>
                <a:gd name="T6" fmla="*/ 546 w 60"/>
                <a:gd name="T7" fmla="*/ 2901 h 258"/>
                <a:gd name="T8" fmla="*/ 128 w 60"/>
                <a:gd name="T9" fmla="*/ 1886 h 258"/>
                <a:gd name="T10" fmla="*/ 67 w 60"/>
                <a:gd name="T11" fmla="*/ 1696 h 258"/>
                <a:gd name="T12" fmla="*/ 141 w 60"/>
                <a:gd name="T13" fmla="*/ 1340 h 258"/>
                <a:gd name="T14" fmla="*/ 420 w 60"/>
                <a:gd name="T15" fmla="*/ 110 h 258"/>
                <a:gd name="T16" fmla="*/ 344 w 60"/>
                <a:gd name="T17" fmla="*/ 0 h 258"/>
                <a:gd name="T18" fmla="*/ 120 w 60"/>
                <a:gd name="T19" fmla="*/ 1190 h 258"/>
                <a:gd name="T20" fmla="*/ 27 w 60"/>
                <a:gd name="T21" fmla="*/ 1732 h 25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0" h="258">
                  <a:moveTo>
                    <a:pt x="3" y="154"/>
                  </a:moveTo>
                  <a:cubicBezTo>
                    <a:pt x="10" y="177"/>
                    <a:pt x="23" y="193"/>
                    <a:pt x="33" y="211"/>
                  </a:cubicBezTo>
                  <a:cubicBezTo>
                    <a:pt x="40" y="224"/>
                    <a:pt x="53" y="242"/>
                    <a:pt x="60" y="258"/>
                  </a:cubicBezTo>
                  <a:cubicBezTo>
                    <a:pt x="59" y="258"/>
                    <a:pt x="59" y="258"/>
                    <a:pt x="59" y="258"/>
                  </a:cubicBezTo>
                  <a:cubicBezTo>
                    <a:pt x="43" y="219"/>
                    <a:pt x="22" y="186"/>
                    <a:pt x="14" y="168"/>
                  </a:cubicBezTo>
                  <a:cubicBezTo>
                    <a:pt x="11" y="162"/>
                    <a:pt x="9" y="156"/>
                    <a:pt x="7" y="151"/>
                  </a:cubicBezTo>
                  <a:cubicBezTo>
                    <a:pt x="5" y="144"/>
                    <a:pt x="7" y="135"/>
                    <a:pt x="15" y="119"/>
                  </a:cubicBezTo>
                  <a:cubicBezTo>
                    <a:pt x="23" y="103"/>
                    <a:pt x="49" y="56"/>
                    <a:pt x="45" y="10"/>
                  </a:cubicBezTo>
                  <a:cubicBezTo>
                    <a:pt x="42" y="7"/>
                    <a:pt x="37" y="0"/>
                    <a:pt x="37" y="0"/>
                  </a:cubicBezTo>
                  <a:cubicBezTo>
                    <a:pt x="38" y="10"/>
                    <a:pt x="39" y="57"/>
                    <a:pt x="13" y="106"/>
                  </a:cubicBezTo>
                  <a:cubicBezTo>
                    <a:pt x="0" y="140"/>
                    <a:pt x="0" y="146"/>
                    <a:pt x="3" y="154"/>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49" name="Freeform 777">
              <a:extLst>
                <a:ext uri="{FF2B5EF4-FFF2-40B4-BE49-F238E27FC236}">
                  <a16:creationId xmlns:a16="http://schemas.microsoft.com/office/drawing/2014/main" id="{61F0AD1F-9070-AED6-95A3-A24A8ECD1E75}"/>
                </a:ext>
              </a:extLst>
            </p:cNvPr>
            <p:cNvSpPr>
              <a:spLocks/>
            </p:cNvSpPr>
            <p:nvPr/>
          </p:nvSpPr>
          <p:spPr bwMode="auto">
            <a:xfrm>
              <a:off x="3991" y="2802"/>
              <a:ext cx="128" cy="78"/>
            </a:xfrm>
            <a:custGeom>
              <a:avLst/>
              <a:gdLst>
                <a:gd name="T0" fmla="*/ 0 w 61"/>
                <a:gd name="T1" fmla="*/ 0 h 35"/>
                <a:gd name="T2" fmla="*/ 564 w 61"/>
                <a:gd name="T3" fmla="*/ 388 h 35"/>
                <a:gd name="T4" fmla="*/ 0 w 61"/>
                <a:gd name="T5" fmla="*/ 0 h 35"/>
                <a:gd name="T6" fmla="*/ 0 60000 65536"/>
                <a:gd name="T7" fmla="*/ 0 60000 65536"/>
                <a:gd name="T8" fmla="*/ 0 60000 65536"/>
              </a:gdLst>
              <a:ahLst/>
              <a:cxnLst>
                <a:cxn ang="T6">
                  <a:pos x="T0" y="T1"/>
                </a:cxn>
                <a:cxn ang="T7">
                  <a:pos x="T2" y="T3"/>
                </a:cxn>
                <a:cxn ang="T8">
                  <a:pos x="T4" y="T5"/>
                </a:cxn>
              </a:cxnLst>
              <a:rect l="0" t="0" r="r" b="b"/>
              <a:pathLst>
                <a:path w="61" h="35">
                  <a:moveTo>
                    <a:pt x="0" y="0"/>
                  </a:moveTo>
                  <a:cubicBezTo>
                    <a:pt x="4" y="9"/>
                    <a:pt x="19" y="27"/>
                    <a:pt x="61" y="35"/>
                  </a:cubicBezTo>
                  <a:cubicBezTo>
                    <a:pt x="54" y="33"/>
                    <a:pt x="13" y="2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0" name="Freeform 778">
              <a:extLst>
                <a:ext uri="{FF2B5EF4-FFF2-40B4-BE49-F238E27FC236}">
                  <a16:creationId xmlns:a16="http://schemas.microsoft.com/office/drawing/2014/main" id="{C1F29182-E644-5500-CA85-1D4E14F0AD89}"/>
                </a:ext>
              </a:extLst>
            </p:cNvPr>
            <p:cNvSpPr>
              <a:spLocks/>
            </p:cNvSpPr>
            <p:nvPr/>
          </p:nvSpPr>
          <p:spPr bwMode="auto">
            <a:xfrm>
              <a:off x="3997" y="2620"/>
              <a:ext cx="108" cy="27"/>
            </a:xfrm>
            <a:custGeom>
              <a:avLst/>
              <a:gdLst>
                <a:gd name="T0" fmla="*/ 0 w 51"/>
                <a:gd name="T1" fmla="*/ 137 h 12"/>
                <a:gd name="T2" fmla="*/ 485 w 51"/>
                <a:gd name="T3" fmla="*/ 0 h 12"/>
                <a:gd name="T4" fmla="*/ 0 w 51"/>
                <a:gd name="T5" fmla="*/ 137 h 12"/>
                <a:gd name="T6" fmla="*/ 0 60000 65536"/>
                <a:gd name="T7" fmla="*/ 0 60000 65536"/>
                <a:gd name="T8" fmla="*/ 0 60000 65536"/>
              </a:gdLst>
              <a:ahLst/>
              <a:cxnLst>
                <a:cxn ang="T6">
                  <a:pos x="T0" y="T1"/>
                </a:cxn>
                <a:cxn ang="T7">
                  <a:pos x="T2" y="T3"/>
                </a:cxn>
                <a:cxn ang="T8">
                  <a:pos x="T4" y="T5"/>
                </a:cxn>
              </a:cxnLst>
              <a:rect l="0" t="0" r="r" b="b"/>
              <a:pathLst>
                <a:path w="51" h="12">
                  <a:moveTo>
                    <a:pt x="0" y="12"/>
                  </a:moveTo>
                  <a:cubicBezTo>
                    <a:pt x="10" y="12"/>
                    <a:pt x="35" y="9"/>
                    <a:pt x="51" y="0"/>
                  </a:cubicBezTo>
                  <a:cubicBezTo>
                    <a:pt x="44" y="6"/>
                    <a:pt x="23" y="12"/>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1" name="Freeform 779">
              <a:extLst>
                <a:ext uri="{FF2B5EF4-FFF2-40B4-BE49-F238E27FC236}">
                  <a16:creationId xmlns:a16="http://schemas.microsoft.com/office/drawing/2014/main" id="{70DE6512-CD09-D2D4-3E4A-0E0BCE8A4416}"/>
                </a:ext>
              </a:extLst>
            </p:cNvPr>
            <p:cNvSpPr>
              <a:spLocks/>
            </p:cNvSpPr>
            <p:nvPr/>
          </p:nvSpPr>
          <p:spPr bwMode="auto">
            <a:xfrm>
              <a:off x="4021" y="2826"/>
              <a:ext cx="123" cy="54"/>
            </a:xfrm>
            <a:custGeom>
              <a:avLst/>
              <a:gdLst>
                <a:gd name="T0" fmla="*/ 525 w 59"/>
                <a:gd name="T1" fmla="*/ 254 h 24"/>
                <a:gd name="T2" fmla="*/ 434 w 59"/>
                <a:gd name="T3" fmla="*/ 239 h 24"/>
                <a:gd name="T4" fmla="*/ 92 w 59"/>
                <a:gd name="T5" fmla="*/ 72 h 24"/>
                <a:gd name="T6" fmla="*/ 17 w 59"/>
                <a:gd name="T7" fmla="*/ 0 h 24"/>
                <a:gd name="T8" fmla="*/ 0 w 59"/>
                <a:gd name="T9" fmla="*/ 0 h 24"/>
                <a:gd name="T10" fmla="*/ 0 w 59"/>
                <a:gd name="T11" fmla="*/ 25 h 24"/>
                <a:gd name="T12" fmla="*/ 83 w 59"/>
                <a:gd name="T13" fmla="*/ 92 h 24"/>
                <a:gd name="T14" fmla="*/ 434 w 59"/>
                <a:gd name="T15" fmla="*/ 263 h 24"/>
                <a:gd name="T16" fmla="*/ 525 w 59"/>
                <a:gd name="T17" fmla="*/ 275 h 24"/>
                <a:gd name="T18" fmla="*/ 534 w 59"/>
                <a:gd name="T19" fmla="*/ 275 h 24"/>
                <a:gd name="T20" fmla="*/ 525 w 59"/>
                <a:gd name="T21" fmla="*/ 254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9" h="24">
                  <a:moveTo>
                    <a:pt x="58" y="22"/>
                  </a:moveTo>
                  <a:cubicBezTo>
                    <a:pt x="55" y="22"/>
                    <a:pt x="51" y="21"/>
                    <a:pt x="48" y="21"/>
                  </a:cubicBezTo>
                  <a:cubicBezTo>
                    <a:pt x="38" y="18"/>
                    <a:pt x="18" y="10"/>
                    <a:pt x="10" y="6"/>
                  </a:cubicBezTo>
                  <a:cubicBezTo>
                    <a:pt x="7" y="4"/>
                    <a:pt x="4" y="2"/>
                    <a:pt x="2" y="0"/>
                  </a:cubicBezTo>
                  <a:cubicBezTo>
                    <a:pt x="1" y="0"/>
                    <a:pt x="0" y="0"/>
                    <a:pt x="0" y="0"/>
                  </a:cubicBezTo>
                  <a:cubicBezTo>
                    <a:pt x="0" y="1"/>
                    <a:pt x="0" y="1"/>
                    <a:pt x="0" y="2"/>
                  </a:cubicBezTo>
                  <a:cubicBezTo>
                    <a:pt x="3" y="4"/>
                    <a:pt x="6" y="6"/>
                    <a:pt x="9" y="8"/>
                  </a:cubicBezTo>
                  <a:cubicBezTo>
                    <a:pt x="18" y="12"/>
                    <a:pt x="37" y="20"/>
                    <a:pt x="48" y="23"/>
                  </a:cubicBezTo>
                  <a:cubicBezTo>
                    <a:pt x="51" y="23"/>
                    <a:pt x="54" y="24"/>
                    <a:pt x="58" y="24"/>
                  </a:cubicBezTo>
                  <a:cubicBezTo>
                    <a:pt x="58" y="24"/>
                    <a:pt x="59" y="24"/>
                    <a:pt x="59" y="24"/>
                  </a:cubicBezTo>
                  <a:cubicBezTo>
                    <a:pt x="59" y="23"/>
                    <a:pt x="58" y="22"/>
                    <a:pt x="58" y="2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2" name="Freeform 780">
              <a:extLst>
                <a:ext uri="{FF2B5EF4-FFF2-40B4-BE49-F238E27FC236}">
                  <a16:creationId xmlns:a16="http://schemas.microsoft.com/office/drawing/2014/main" id="{DD54E09A-2DA4-9580-447F-137431A1C22D}"/>
                </a:ext>
              </a:extLst>
            </p:cNvPr>
            <p:cNvSpPr>
              <a:spLocks/>
            </p:cNvSpPr>
            <p:nvPr/>
          </p:nvSpPr>
          <p:spPr bwMode="auto">
            <a:xfrm>
              <a:off x="3993" y="2855"/>
              <a:ext cx="151" cy="712"/>
            </a:xfrm>
            <a:custGeom>
              <a:avLst/>
              <a:gdLst>
                <a:gd name="T0" fmla="*/ 497 w 72"/>
                <a:gd name="T1" fmla="*/ 3560 h 318"/>
                <a:gd name="T2" fmla="*/ 260 w 72"/>
                <a:gd name="T3" fmla="*/ 2942 h 318"/>
                <a:gd name="T4" fmla="*/ 27 w 72"/>
                <a:gd name="T5" fmla="*/ 2382 h 318"/>
                <a:gd name="T6" fmla="*/ 27 w 72"/>
                <a:gd name="T7" fmla="*/ 2382 h 318"/>
                <a:gd name="T8" fmla="*/ 17 w 72"/>
                <a:gd name="T9" fmla="*/ 2302 h 318"/>
                <a:gd name="T10" fmla="*/ 193 w 72"/>
                <a:gd name="T11" fmla="*/ 1740 h 318"/>
                <a:gd name="T12" fmla="*/ 369 w 72"/>
                <a:gd name="T13" fmla="*/ 978 h 318"/>
                <a:gd name="T14" fmla="*/ 369 w 72"/>
                <a:gd name="T15" fmla="*/ 922 h 318"/>
                <a:gd name="T16" fmla="*/ 84 w 72"/>
                <a:gd name="T17" fmla="*/ 45 h 318"/>
                <a:gd name="T18" fmla="*/ 84 w 72"/>
                <a:gd name="T19" fmla="*/ 45 h 318"/>
                <a:gd name="T20" fmla="*/ 65 w 72"/>
                <a:gd name="T21" fmla="*/ 36 h 318"/>
                <a:gd name="T22" fmla="*/ 65 w 72"/>
                <a:gd name="T23" fmla="*/ 20 h 318"/>
                <a:gd name="T24" fmla="*/ 65 w 72"/>
                <a:gd name="T25" fmla="*/ 20 h 318"/>
                <a:gd name="T26" fmla="*/ 65 w 72"/>
                <a:gd name="T27" fmla="*/ 20 h 318"/>
                <a:gd name="T28" fmla="*/ 65 w 72"/>
                <a:gd name="T29" fmla="*/ 20 h 318"/>
                <a:gd name="T30" fmla="*/ 65 w 72"/>
                <a:gd name="T31" fmla="*/ 20 h 318"/>
                <a:gd name="T32" fmla="*/ 65 w 72"/>
                <a:gd name="T33" fmla="*/ 20 h 318"/>
                <a:gd name="T34" fmla="*/ 65 w 72"/>
                <a:gd name="T35" fmla="*/ 20 h 318"/>
                <a:gd name="T36" fmla="*/ 65 w 72"/>
                <a:gd name="T37" fmla="*/ 20 h 318"/>
                <a:gd name="T38" fmla="*/ 65 w 72"/>
                <a:gd name="T39" fmla="*/ 20 h 318"/>
                <a:gd name="T40" fmla="*/ 76 w 72"/>
                <a:gd name="T41" fmla="*/ 36 h 318"/>
                <a:gd name="T42" fmla="*/ 654 w 72"/>
                <a:gd name="T43" fmla="*/ 226 h 318"/>
                <a:gd name="T44" fmla="*/ 665 w 72"/>
                <a:gd name="T45" fmla="*/ 215 h 318"/>
                <a:gd name="T46" fmla="*/ 654 w 72"/>
                <a:gd name="T47" fmla="*/ 202 h 318"/>
                <a:gd name="T48" fmla="*/ 84 w 72"/>
                <a:gd name="T49" fmla="*/ 9 h 318"/>
                <a:gd name="T50" fmla="*/ 65 w 72"/>
                <a:gd name="T51" fmla="*/ 0 h 318"/>
                <a:gd name="T52" fmla="*/ 57 w 72"/>
                <a:gd name="T53" fmla="*/ 9 h 318"/>
                <a:gd name="T54" fmla="*/ 44 w 72"/>
                <a:gd name="T55" fmla="*/ 20 h 318"/>
                <a:gd name="T56" fmla="*/ 65 w 72"/>
                <a:gd name="T57" fmla="*/ 56 h 318"/>
                <a:gd name="T58" fmla="*/ 76 w 72"/>
                <a:gd name="T59" fmla="*/ 56 h 318"/>
                <a:gd name="T60" fmla="*/ 65 w 72"/>
                <a:gd name="T61" fmla="*/ 56 h 318"/>
                <a:gd name="T62" fmla="*/ 352 w 72"/>
                <a:gd name="T63" fmla="*/ 931 h 318"/>
                <a:gd name="T64" fmla="*/ 352 w 72"/>
                <a:gd name="T65" fmla="*/ 978 h 318"/>
                <a:gd name="T66" fmla="*/ 176 w 72"/>
                <a:gd name="T67" fmla="*/ 1729 h 318"/>
                <a:gd name="T68" fmla="*/ 0 w 72"/>
                <a:gd name="T69" fmla="*/ 2302 h 318"/>
                <a:gd name="T70" fmla="*/ 8 w 72"/>
                <a:gd name="T71" fmla="*/ 2391 h 318"/>
                <a:gd name="T72" fmla="*/ 17 w 72"/>
                <a:gd name="T73" fmla="*/ 2391 h 318"/>
                <a:gd name="T74" fmla="*/ 8 w 72"/>
                <a:gd name="T75" fmla="*/ 2391 h 318"/>
                <a:gd name="T76" fmla="*/ 241 w 72"/>
                <a:gd name="T77" fmla="*/ 2953 h 318"/>
                <a:gd name="T78" fmla="*/ 480 w 72"/>
                <a:gd name="T79" fmla="*/ 3560 h 318"/>
                <a:gd name="T80" fmla="*/ 489 w 72"/>
                <a:gd name="T81" fmla="*/ 3569 h 318"/>
                <a:gd name="T82" fmla="*/ 497 w 72"/>
                <a:gd name="T83" fmla="*/ 3560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72" h="318">
                  <a:moveTo>
                    <a:pt x="54" y="317"/>
                  </a:moveTo>
                  <a:cubicBezTo>
                    <a:pt x="47" y="298"/>
                    <a:pt x="39" y="281"/>
                    <a:pt x="28" y="262"/>
                  </a:cubicBezTo>
                  <a:cubicBezTo>
                    <a:pt x="17" y="242"/>
                    <a:pt x="9" y="226"/>
                    <a:pt x="3" y="212"/>
                  </a:cubicBezTo>
                  <a:cubicBezTo>
                    <a:pt x="3" y="212"/>
                    <a:pt x="3" y="212"/>
                    <a:pt x="3" y="212"/>
                  </a:cubicBezTo>
                  <a:cubicBezTo>
                    <a:pt x="2" y="210"/>
                    <a:pt x="2" y="208"/>
                    <a:pt x="2" y="205"/>
                  </a:cubicBezTo>
                  <a:cubicBezTo>
                    <a:pt x="2" y="193"/>
                    <a:pt x="11" y="176"/>
                    <a:pt x="21" y="155"/>
                  </a:cubicBezTo>
                  <a:cubicBezTo>
                    <a:pt x="30" y="135"/>
                    <a:pt x="40" y="111"/>
                    <a:pt x="40" y="87"/>
                  </a:cubicBezTo>
                  <a:cubicBezTo>
                    <a:pt x="40" y="85"/>
                    <a:pt x="40" y="84"/>
                    <a:pt x="40" y="82"/>
                  </a:cubicBezTo>
                  <a:cubicBezTo>
                    <a:pt x="38" y="39"/>
                    <a:pt x="17" y="13"/>
                    <a:pt x="9" y="4"/>
                  </a:cubicBezTo>
                  <a:cubicBezTo>
                    <a:pt x="9" y="4"/>
                    <a:pt x="9" y="4"/>
                    <a:pt x="9" y="4"/>
                  </a:cubicBezTo>
                  <a:cubicBezTo>
                    <a:pt x="8" y="3"/>
                    <a:pt x="8" y="3"/>
                    <a:pt x="7" y="3"/>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7" y="2"/>
                    <a:pt x="7" y="2"/>
                    <a:pt x="7" y="2"/>
                  </a:cubicBezTo>
                  <a:cubicBezTo>
                    <a:pt x="8" y="3"/>
                    <a:pt x="8" y="3"/>
                    <a:pt x="8" y="3"/>
                  </a:cubicBezTo>
                  <a:cubicBezTo>
                    <a:pt x="25" y="13"/>
                    <a:pt x="48" y="19"/>
                    <a:pt x="71" y="20"/>
                  </a:cubicBezTo>
                  <a:cubicBezTo>
                    <a:pt x="71" y="20"/>
                    <a:pt x="72" y="20"/>
                    <a:pt x="72" y="19"/>
                  </a:cubicBezTo>
                  <a:cubicBezTo>
                    <a:pt x="72" y="19"/>
                    <a:pt x="71" y="18"/>
                    <a:pt x="71" y="18"/>
                  </a:cubicBezTo>
                  <a:cubicBezTo>
                    <a:pt x="49" y="17"/>
                    <a:pt x="26" y="12"/>
                    <a:pt x="9" y="1"/>
                  </a:cubicBezTo>
                  <a:cubicBezTo>
                    <a:pt x="9" y="1"/>
                    <a:pt x="8" y="0"/>
                    <a:pt x="7" y="0"/>
                  </a:cubicBezTo>
                  <a:cubicBezTo>
                    <a:pt x="7" y="0"/>
                    <a:pt x="6" y="0"/>
                    <a:pt x="6" y="1"/>
                  </a:cubicBezTo>
                  <a:cubicBezTo>
                    <a:pt x="6" y="1"/>
                    <a:pt x="5" y="2"/>
                    <a:pt x="5" y="2"/>
                  </a:cubicBezTo>
                  <a:cubicBezTo>
                    <a:pt x="5" y="3"/>
                    <a:pt x="6" y="4"/>
                    <a:pt x="7" y="5"/>
                  </a:cubicBezTo>
                  <a:cubicBezTo>
                    <a:pt x="8" y="5"/>
                    <a:pt x="8" y="5"/>
                    <a:pt x="8" y="5"/>
                  </a:cubicBezTo>
                  <a:cubicBezTo>
                    <a:pt x="7" y="5"/>
                    <a:pt x="7" y="5"/>
                    <a:pt x="7" y="5"/>
                  </a:cubicBezTo>
                  <a:cubicBezTo>
                    <a:pt x="15" y="15"/>
                    <a:pt x="36" y="39"/>
                    <a:pt x="38" y="83"/>
                  </a:cubicBezTo>
                  <a:cubicBezTo>
                    <a:pt x="38" y="84"/>
                    <a:pt x="38" y="85"/>
                    <a:pt x="38" y="87"/>
                  </a:cubicBezTo>
                  <a:cubicBezTo>
                    <a:pt x="38" y="111"/>
                    <a:pt x="28" y="134"/>
                    <a:pt x="19" y="154"/>
                  </a:cubicBezTo>
                  <a:cubicBezTo>
                    <a:pt x="10" y="175"/>
                    <a:pt x="0" y="192"/>
                    <a:pt x="0" y="205"/>
                  </a:cubicBezTo>
                  <a:cubicBezTo>
                    <a:pt x="0" y="208"/>
                    <a:pt x="0" y="211"/>
                    <a:pt x="1" y="213"/>
                  </a:cubicBezTo>
                  <a:cubicBezTo>
                    <a:pt x="2" y="213"/>
                    <a:pt x="2" y="213"/>
                    <a:pt x="2" y="213"/>
                  </a:cubicBezTo>
                  <a:cubicBezTo>
                    <a:pt x="1" y="213"/>
                    <a:pt x="1" y="213"/>
                    <a:pt x="1" y="213"/>
                  </a:cubicBezTo>
                  <a:cubicBezTo>
                    <a:pt x="7" y="227"/>
                    <a:pt x="15" y="243"/>
                    <a:pt x="26" y="263"/>
                  </a:cubicBezTo>
                  <a:cubicBezTo>
                    <a:pt x="37" y="282"/>
                    <a:pt x="45" y="299"/>
                    <a:pt x="52" y="317"/>
                  </a:cubicBezTo>
                  <a:cubicBezTo>
                    <a:pt x="52" y="318"/>
                    <a:pt x="53" y="318"/>
                    <a:pt x="53" y="318"/>
                  </a:cubicBezTo>
                  <a:cubicBezTo>
                    <a:pt x="54" y="318"/>
                    <a:pt x="54" y="317"/>
                    <a:pt x="54" y="3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3" name="Freeform 781">
              <a:extLst>
                <a:ext uri="{FF2B5EF4-FFF2-40B4-BE49-F238E27FC236}">
                  <a16:creationId xmlns:a16="http://schemas.microsoft.com/office/drawing/2014/main" id="{4550B9F5-8A69-B452-5408-975CC7229853}"/>
                </a:ext>
              </a:extLst>
            </p:cNvPr>
            <p:cNvSpPr>
              <a:spLocks/>
            </p:cNvSpPr>
            <p:nvPr/>
          </p:nvSpPr>
          <p:spPr bwMode="auto">
            <a:xfrm>
              <a:off x="3794" y="3364"/>
              <a:ext cx="248" cy="203"/>
            </a:xfrm>
            <a:custGeom>
              <a:avLst/>
              <a:gdLst>
                <a:gd name="T0" fmla="*/ 17 w 118"/>
                <a:gd name="T1" fmla="*/ 1011 h 91"/>
                <a:gd name="T2" fmla="*/ 473 w 118"/>
                <a:gd name="T3" fmla="*/ 89 h 91"/>
                <a:gd name="T4" fmla="*/ 464 w 118"/>
                <a:gd name="T5" fmla="*/ 80 h 91"/>
                <a:gd name="T6" fmla="*/ 473 w 118"/>
                <a:gd name="T7" fmla="*/ 89 h 91"/>
                <a:gd name="T8" fmla="*/ 513 w 118"/>
                <a:gd name="T9" fmla="*/ 36 h 91"/>
                <a:gd name="T10" fmla="*/ 538 w 118"/>
                <a:gd name="T11" fmla="*/ 20 h 91"/>
                <a:gd name="T12" fmla="*/ 565 w 118"/>
                <a:gd name="T13" fmla="*/ 45 h 91"/>
                <a:gd name="T14" fmla="*/ 605 w 118"/>
                <a:gd name="T15" fmla="*/ 89 h 91"/>
                <a:gd name="T16" fmla="*/ 614 w 118"/>
                <a:gd name="T17" fmla="*/ 80 h 91"/>
                <a:gd name="T18" fmla="*/ 605 w 118"/>
                <a:gd name="T19" fmla="*/ 89 h 91"/>
                <a:gd name="T20" fmla="*/ 1078 w 118"/>
                <a:gd name="T21" fmla="*/ 1011 h 91"/>
                <a:gd name="T22" fmla="*/ 1087 w 118"/>
                <a:gd name="T23" fmla="*/ 1011 h 91"/>
                <a:gd name="T24" fmla="*/ 1095 w 118"/>
                <a:gd name="T25" fmla="*/ 999 h 91"/>
                <a:gd name="T26" fmla="*/ 622 w 118"/>
                <a:gd name="T27" fmla="*/ 80 h 91"/>
                <a:gd name="T28" fmla="*/ 622 w 118"/>
                <a:gd name="T29" fmla="*/ 80 h 91"/>
                <a:gd name="T30" fmla="*/ 574 w 118"/>
                <a:gd name="T31" fmla="*/ 20 h 91"/>
                <a:gd name="T32" fmla="*/ 538 w 118"/>
                <a:gd name="T33" fmla="*/ 0 h 91"/>
                <a:gd name="T34" fmla="*/ 498 w 118"/>
                <a:gd name="T35" fmla="*/ 20 h 91"/>
                <a:gd name="T36" fmla="*/ 454 w 118"/>
                <a:gd name="T37" fmla="*/ 80 h 91"/>
                <a:gd name="T38" fmla="*/ 454 w 118"/>
                <a:gd name="T39" fmla="*/ 80 h 91"/>
                <a:gd name="T40" fmla="*/ 0 w 118"/>
                <a:gd name="T41" fmla="*/ 999 h 91"/>
                <a:gd name="T42" fmla="*/ 8 w 118"/>
                <a:gd name="T43" fmla="*/ 1011 h 91"/>
                <a:gd name="T44" fmla="*/ 17 w 118"/>
                <a:gd name="T45" fmla="*/ 1011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91">
                  <a:moveTo>
                    <a:pt x="2" y="91"/>
                  </a:moveTo>
                  <a:cubicBezTo>
                    <a:pt x="14" y="66"/>
                    <a:pt x="29" y="38"/>
                    <a:pt x="51" y="8"/>
                  </a:cubicBezTo>
                  <a:cubicBezTo>
                    <a:pt x="50" y="7"/>
                    <a:pt x="50" y="7"/>
                    <a:pt x="50" y="7"/>
                  </a:cubicBezTo>
                  <a:cubicBezTo>
                    <a:pt x="51" y="8"/>
                    <a:pt x="51" y="8"/>
                    <a:pt x="51" y="8"/>
                  </a:cubicBezTo>
                  <a:cubicBezTo>
                    <a:pt x="52" y="6"/>
                    <a:pt x="54" y="4"/>
                    <a:pt x="55" y="3"/>
                  </a:cubicBezTo>
                  <a:cubicBezTo>
                    <a:pt x="56" y="3"/>
                    <a:pt x="57" y="2"/>
                    <a:pt x="58" y="2"/>
                  </a:cubicBezTo>
                  <a:cubicBezTo>
                    <a:pt x="59" y="2"/>
                    <a:pt x="60" y="3"/>
                    <a:pt x="61" y="4"/>
                  </a:cubicBezTo>
                  <a:cubicBezTo>
                    <a:pt x="62" y="5"/>
                    <a:pt x="64" y="6"/>
                    <a:pt x="65" y="8"/>
                  </a:cubicBezTo>
                  <a:cubicBezTo>
                    <a:pt x="66" y="7"/>
                    <a:pt x="66" y="7"/>
                    <a:pt x="66" y="7"/>
                  </a:cubicBezTo>
                  <a:cubicBezTo>
                    <a:pt x="65" y="8"/>
                    <a:pt x="65" y="8"/>
                    <a:pt x="65" y="8"/>
                  </a:cubicBezTo>
                  <a:cubicBezTo>
                    <a:pt x="88" y="36"/>
                    <a:pt x="104" y="64"/>
                    <a:pt x="116" y="91"/>
                  </a:cubicBezTo>
                  <a:cubicBezTo>
                    <a:pt x="116" y="91"/>
                    <a:pt x="117" y="91"/>
                    <a:pt x="117" y="91"/>
                  </a:cubicBezTo>
                  <a:cubicBezTo>
                    <a:pt x="118" y="91"/>
                    <a:pt x="118" y="90"/>
                    <a:pt x="118" y="90"/>
                  </a:cubicBezTo>
                  <a:cubicBezTo>
                    <a:pt x="106" y="63"/>
                    <a:pt x="90" y="35"/>
                    <a:pt x="67" y="7"/>
                  </a:cubicBezTo>
                  <a:cubicBezTo>
                    <a:pt x="67" y="7"/>
                    <a:pt x="67" y="7"/>
                    <a:pt x="67" y="7"/>
                  </a:cubicBezTo>
                  <a:cubicBezTo>
                    <a:pt x="65" y="5"/>
                    <a:pt x="64" y="3"/>
                    <a:pt x="62" y="2"/>
                  </a:cubicBezTo>
                  <a:cubicBezTo>
                    <a:pt x="61" y="1"/>
                    <a:pt x="60" y="0"/>
                    <a:pt x="58" y="0"/>
                  </a:cubicBezTo>
                  <a:cubicBezTo>
                    <a:pt x="57" y="0"/>
                    <a:pt x="55" y="1"/>
                    <a:pt x="54" y="2"/>
                  </a:cubicBezTo>
                  <a:cubicBezTo>
                    <a:pt x="52" y="3"/>
                    <a:pt x="51" y="4"/>
                    <a:pt x="49" y="7"/>
                  </a:cubicBezTo>
                  <a:cubicBezTo>
                    <a:pt x="49" y="7"/>
                    <a:pt x="49" y="7"/>
                    <a:pt x="49" y="7"/>
                  </a:cubicBezTo>
                  <a:cubicBezTo>
                    <a:pt x="28" y="37"/>
                    <a:pt x="12" y="65"/>
                    <a:pt x="0" y="90"/>
                  </a:cubicBezTo>
                  <a:cubicBezTo>
                    <a:pt x="0" y="90"/>
                    <a:pt x="0" y="91"/>
                    <a:pt x="1" y="91"/>
                  </a:cubicBezTo>
                  <a:cubicBezTo>
                    <a:pt x="1" y="91"/>
                    <a:pt x="2" y="91"/>
                    <a:pt x="2" y="9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4" name="Freeform 782">
              <a:extLst>
                <a:ext uri="{FF2B5EF4-FFF2-40B4-BE49-F238E27FC236}">
                  <a16:creationId xmlns:a16="http://schemas.microsoft.com/office/drawing/2014/main" id="{F14EE791-2BE9-CCEC-00E2-C9EE0DEDD6BE}"/>
                </a:ext>
              </a:extLst>
            </p:cNvPr>
            <p:cNvSpPr>
              <a:spLocks/>
            </p:cNvSpPr>
            <p:nvPr/>
          </p:nvSpPr>
          <p:spPr bwMode="auto">
            <a:xfrm>
              <a:off x="3682" y="2871"/>
              <a:ext cx="166" cy="696"/>
            </a:xfrm>
            <a:custGeom>
              <a:avLst/>
              <a:gdLst>
                <a:gd name="T0" fmla="*/ 8 w 79"/>
                <a:gd name="T1" fmla="*/ 190 h 311"/>
                <a:gd name="T2" fmla="*/ 36 w 79"/>
                <a:gd name="T3" fmla="*/ 190 h 311"/>
                <a:gd name="T4" fmla="*/ 582 w 79"/>
                <a:gd name="T5" fmla="*/ 36 h 311"/>
                <a:gd name="T6" fmla="*/ 605 w 79"/>
                <a:gd name="T7" fmla="*/ 20 h 311"/>
                <a:gd name="T8" fmla="*/ 614 w 79"/>
                <a:gd name="T9" fmla="*/ 36 h 311"/>
                <a:gd name="T10" fmla="*/ 614 w 79"/>
                <a:gd name="T11" fmla="*/ 36 h 311"/>
                <a:gd name="T12" fmla="*/ 605 w 79"/>
                <a:gd name="T13" fmla="*/ 56 h 311"/>
                <a:gd name="T14" fmla="*/ 361 w 79"/>
                <a:gd name="T15" fmla="*/ 886 h 311"/>
                <a:gd name="T16" fmla="*/ 361 w 79"/>
                <a:gd name="T17" fmla="*/ 931 h 311"/>
                <a:gd name="T18" fmla="*/ 538 w 79"/>
                <a:gd name="T19" fmla="*/ 1593 h 311"/>
                <a:gd name="T20" fmla="*/ 714 w 79"/>
                <a:gd name="T21" fmla="*/ 2108 h 311"/>
                <a:gd name="T22" fmla="*/ 698 w 79"/>
                <a:gd name="T23" fmla="*/ 2218 h 311"/>
                <a:gd name="T24" fmla="*/ 437 w 79"/>
                <a:gd name="T25" fmla="*/ 2860 h 311"/>
                <a:gd name="T26" fmla="*/ 193 w 79"/>
                <a:gd name="T27" fmla="*/ 3476 h 311"/>
                <a:gd name="T28" fmla="*/ 204 w 79"/>
                <a:gd name="T29" fmla="*/ 3487 h 311"/>
                <a:gd name="T30" fmla="*/ 212 w 79"/>
                <a:gd name="T31" fmla="*/ 3476 h 311"/>
                <a:gd name="T32" fmla="*/ 454 w 79"/>
                <a:gd name="T33" fmla="*/ 2869 h 311"/>
                <a:gd name="T34" fmla="*/ 714 w 79"/>
                <a:gd name="T35" fmla="*/ 2218 h 311"/>
                <a:gd name="T36" fmla="*/ 733 w 79"/>
                <a:gd name="T37" fmla="*/ 2108 h 311"/>
                <a:gd name="T38" fmla="*/ 557 w 79"/>
                <a:gd name="T39" fmla="*/ 1582 h 311"/>
                <a:gd name="T40" fmla="*/ 380 w 79"/>
                <a:gd name="T41" fmla="*/ 931 h 311"/>
                <a:gd name="T42" fmla="*/ 380 w 79"/>
                <a:gd name="T43" fmla="*/ 886 h 311"/>
                <a:gd name="T44" fmla="*/ 622 w 79"/>
                <a:gd name="T45" fmla="*/ 65 h 311"/>
                <a:gd name="T46" fmla="*/ 630 w 79"/>
                <a:gd name="T47" fmla="*/ 36 h 311"/>
                <a:gd name="T48" fmla="*/ 622 w 79"/>
                <a:gd name="T49" fmla="*/ 9 h 311"/>
                <a:gd name="T50" fmla="*/ 605 w 79"/>
                <a:gd name="T51" fmla="*/ 0 h 311"/>
                <a:gd name="T52" fmla="*/ 574 w 79"/>
                <a:gd name="T53" fmla="*/ 9 h 311"/>
                <a:gd name="T54" fmla="*/ 27 w 79"/>
                <a:gd name="T55" fmla="*/ 170 h 311"/>
                <a:gd name="T56" fmla="*/ 8 w 79"/>
                <a:gd name="T57" fmla="*/ 170 h 311"/>
                <a:gd name="T58" fmla="*/ 0 w 79"/>
                <a:gd name="T59" fmla="*/ 181 h 311"/>
                <a:gd name="T60" fmla="*/ 8 w 79"/>
                <a:gd name="T61" fmla="*/ 190 h 31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79" h="311">
                  <a:moveTo>
                    <a:pt x="1" y="17"/>
                  </a:moveTo>
                  <a:cubicBezTo>
                    <a:pt x="2" y="17"/>
                    <a:pt x="3" y="17"/>
                    <a:pt x="4" y="17"/>
                  </a:cubicBezTo>
                  <a:cubicBezTo>
                    <a:pt x="18" y="15"/>
                    <a:pt x="43" y="11"/>
                    <a:pt x="63" y="3"/>
                  </a:cubicBezTo>
                  <a:cubicBezTo>
                    <a:pt x="63" y="3"/>
                    <a:pt x="65" y="2"/>
                    <a:pt x="65" y="2"/>
                  </a:cubicBezTo>
                  <a:cubicBezTo>
                    <a:pt x="66" y="3"/>
                    <a:pt x="66" y="3"/>
                    <a:pt x="66" y="3"/>
                  </a:cubicBezTo>
                  <a:cubicBezTo>
                    <a:pt x="66" y="3"/>
                    <a:pt x="66" y="3"/>
                    <a:pt x="66" y="3"/>
                  </a:cubicBezTo>
                  <a:cubicBezTo>
                    <a:pt x="66" y="3"/>
                    <a:pt x="66" y="4"/>
                    <a:pt x="65" y="5"/>
                  </a:cubicBezTo>
                  <a:cubicBezTo>
                    <a:pt x="57" y="17"/>
                    <a:pt x="41" y="43"/>
                    <a:pt x="39" y="79"/>
                  </a:cubicBezTo>
                  <a:cubicBezTo>
                    <a:pt x="39" y="80"/>
                    <a:pt x="39" y="81"/>
                    <a:pt x="39" y="83"/>
                  </a:cubicBezTo>
                  <a:cubicBezTo>
                    <a:pt x="39" y="106"/>
                    <a:pt x="48" y="125"/>
                    <a:pt x="58" y="142"/>
                  </a:cubicBezTo>
                  <a:cubicBezTo>
                    <a:pt x="67" y="159"/>
                    <a:pt x="77" y="174"/>
                    <a:pt x="77" y="188"/>
                  </a:cubicBezTo>
                  <a:cubicBezTo>
                    <a:pt x="77" y="191"/>
                    <a:pt x="76" y="194"/>
                    <a:pt x="75" y="198"/>
                  </a:cubicBezTo>
                  <a:cubicBezTo>
                    <a:pt x="70" y="214"/>
                    <a:pt x="61" y="231"/>
                    <a:pt x="47" y="255"/>
                  </a:cubicBezTo>
                  <a:cubicBezTo>
                    <a:pt x="37" y="274"/>
                    <a:pt x="28" y="291"/>
                    <a:pt x="21" y="310"/>
                  </a:cubicBezTo>
                  <a:cubicBezTo>
                    <a:pt x="21" y="310"/>
                    <a:pt x="21" y="311"/>
                    <a:pt x="22" y="311"/>
                  </a:cubicBezTo>
                  <a:cubicBezTo>
                    <a:pt x="22" y="311"/>
                    <a:pt x="23" y="311"/>
                    <a:pt x="23" y="310"/>
                  </a:cubicBezTo>
                  <a:cubicBezTo>
                    <a:pt x="30" y="292"/>
                    <a:pt x="39" y="275"/>
                    <a:pt x="49" y="256"/>
                  </a:cubicBezTo>
                  <a:cubicBezTo>
                    <a:pt x="63" y="232"/>
                    <a:pt x="71" y="215"/>
                    <a:pt x="77" y="198"/>
                  </a:cubicBezTo>
                  <a:cubicBezTo>
                    <a:pt x="78" y="195"/>
                    <a:pt x="79" y="191"/>
                    <a:pt x="79" y="188"/>
                  </a:cubicBezTo>
                  <a:cubicBezTo>
                    <a:pt x="79" y="173"/>
                    <a:pt x="69" y="158"/>
                    <a:pt x="60" y="141"/>
                  </a:cubicBezTo>
                  <a:cubicBezTo>
                    <a:pt x="50" y="124"/>
                    <a:pt x="41" y="106"/>
                    <a:pt x="41" y="83"/>
                  </a:cubicBezTo>
                  <a:cubicBezTo>
                    <a:pt x="41" y="81"/>
                    <a:pt x="41" y="80"/>
                    <a:pt x="41" y="79"/>
                  </a:cubicBezTo>
                  <a:cubicBezTo>
                    <a:pt x="43" y="44"/>
                    <a:pt x="59" y="18"/>
                    <a:pt x="67" y="6"/>
                  </a:cubicBezTo>
                  <a:cubicBezTo>
                    <a:pt x="68" y="5"/>
                    <a:pt x="68" y="4"/>
                    <a:pt x="68" y="3"/>
                  </a:cubicBezTo>
                  <a:cubicBezTo>
                    <a:pt x="68" y="2"/>
                    <a:pt x="68" y="1"/>
                    <a:pt x="67" y="1"/>
                  </a:cubicBezTo>
                  <a:cubicBezTo>
                    <a:pt x="67" y="0"/>
                    <a:pt x="66" y="0"/>
                    <a:pt x="65" y="0"/>
                  </a:cubicBezTo>
                  <a:cubicBezTo>
                    <a:pt x="64" y="0"/>
                    <a:pt x="62" y="1"/>
                    <a:pt x="62" y="1"/>
                  </a:cubicBezTo>
                  <a:cubicBezTo>
                    <a:pt x="43" y="9"/>
                    <a:pt x="18" y="13"/>
                    <a:pt x="3" y="15"/>
                  </a:cubicBezTo>
                  <a:cubicBezTo>
                    <a:pt x="3" y="15"/>
                    <a:pt x="2" y="15"/>
                    <a:pt x="1" y="15"/>
                  </a:cubicBezTo>
                  <a:cubicBezTo>
                    <a:pt x="0" y="15"/>
                    <a:pt x="0" y="16"/>
                    <a:pt x="0" y="16"/>
                  </a:cubicBezTo>
                  <a:cubicBezTo>
                    <a:pt x="0" y="17"/>
                    <a:pt x="0" y="17"/>
                    <a:pt x="1" y="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5" name="Freeform 783">
              <a:extLst>
                <a:ext uri="{FF2B5EF4-FFF2-40B4-BE49-F238E27FC236}">
                  <a16:creationId xmlns:a16="http://schemas.microsoft.com/office/drawing/2014/main" id="{620AFC15-706E-D086-C8B1-DB33AE485124}"/>
                </a:ext>
              </a:extLst>
            </p:cNvPr>
            <p:cNvSpPr>
              <a:spLocks/>
            </p:cNvSpPr>
            <p:nvPr/>
          </p:nvSpPr>
          <p:spPr bwMode="auto">
            <a:xfrm>
              <a:off x="3682" y="2824"/>
              <a:ext cx="149" cy="67"/>
            </a:xfrm>
            <a:custGeom>
              <a:avLst/>
              <a:gdLst>
                <a:gd name="T0" fmla="*/ 638 w 71"/>
                <a:gd name="T1" fmla="*/ 0 h 30"/>
                <a:gd name="T2" fmla="*/ 128 w 71"/>
                <a:gd name="T3" fmla="*/ 270 h 30"/>
                <a:gd name="T4" fmla="*/ 8 w 71"/>
                <a:gd name="T5" fmla="*/ 299 h 30"/>
                <a:gd name="T6" fmla="*/ 0 w 71"/>
                <a:gd name="T7" fmla="*/ 324 h 30"/>
                <a:gd name="T8" fmla="*/ 8 w 71"/>
                <a:gd name="T9" fmla="*/ 324 h 30"/>
                <a:gd name="T10" fmla="*/ 136 w 71"/>
                <a:gd name="T11" fmla="*/ 290 h 30"/>
                <a:gd name="T12" fmla="*/ 646 w 71"/>
                <a:gd name="T13" fmla="*/ 20 h 30"/>
                <a:gd name="T14" fmla="*/ 657 w 71"/>
                <a:gd name="T15" fmla="*/ 9 h 30"/>
                <a:gd name="T16" fmla="*/ 638 w 71"/>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30">
                  <a:moveTo>
                    <a:pt x="69" y="0"/>
                  </a:moveTo>
                  <a:cubicBezTo>
                    <a:pt x="56" y="11"/>
                    <a:pt x="33" y="19"/>
                    <a:pt x="14" y="24"/>
                  </a:cubicBezTo>
                  <a:cubicBezTo>
                    <a:pt x="13" y="25"/>
                    <a:pt x="7" y="26"/>
                    <a:pt x="1" y="27"/>
                  </a:cubicBezTo>
                  <a:cubicBezTo>
                    <a:pt x="0" y="28"/>
                    <a:pt x="0" y="28"/>
                    <a:pt x="0" y="29"/>
                  </a:cubicBezTo>
                  <a:cubicBezTo>
                    <a:pt x="0" y="29"/>
                    <a:pt x="1" y="30"/>
                    <a:pt x="1" y="29"/>
                  </a:cubicBezTo>
                  <a:cubicBezTo>
                    <a:pt x="8" y="28"/>
                    <a:pt x="13" y="26"/>
                    <a:pt x="15" y="26"/>
                  </a:cubicBezTo>
                  <a:cubicBezTo>
                    <a:pt x="34" y="21"/>
                    <a:pt x="57" y="12"/>
                    <a:pt x="70" y="2"/>
                  </a:cubicBezTo>
                  <a:cubicBezTo>
                    <a:pt x="71" y="2"/>
                    <a:pt x="71" y="1"/>
                    <a:pt x="71" y="1"/>
                  </a:cubicBezTo>
                  <a:cubicBezTo>
                    <a:pt x="70" y="0"/>
                    <a:pt x="70" y="0"/>
                    <a:pt x="69"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6" name="Freeform 784">
              <a:extLst>
                <a:ext uri="{FF2B5EF4-FFF2-40B4-BE49-F238E27FC236}">
                  <a16:creationId xmlns:a16="http://schemas.microsoft.com/office/drawing/2014/main" id="{9D281EEF-8C07-4DD5-B618-F1130C55A327}"/>
                </a:ext>
              </a:extLst>
            </p:cNvPr>
            <p:cNvSpPr>
              <a:spLocks/>
            </p:cNvSpPr>
            <p:nvPr/>
          </p:nvSpPr>
          <p:spPr bwMode="auto">
            <a:xfrm>
              <a:off x="4004" y="2866"/>
              <a:ext cx="52" cy="95"/>
            </a:xfrm>
            <a:custGeom>
              <a:avLst/>
              <a:gdLst>
                <a:gd name="T0" fmla="*/ 0 w 25"/>
                <a:gd name="T1" fmla="*/ 0 h 42"/>
                <a:gd name="T2" fmla="*/ 225 w 25"/>
                <a:gd name="T3" fmla="*/ 486 h 42"/>
                <a:gd name="T4" fmla="*/ 0 60000 65536"/>
                <a:gd name="T5" fmla="*/ 0 60000 65536"/>
              </a:gdLst>
              <a:ahLst/>
              <a:cxnLst>
                <a:cxn ang="T4">
                  <a:pos x="T0" y="T1"/>
                </a:cxn>
                <a:cxn ang="T5">
                  <a:pos x="T2" y="T3"/>
                </a:cxn>
              </a:cxnLst>
              <a:rect l="0" t="0" r="r" b="b"/>
              <a:pathLst>
                <a:path w="25" h="42">
                  <a:moveTo>
                    <a:pt x="0" y="0"/>
                  </a:moveTo>
                  <a:cubicBezTo>
                    <a:pt x="5" y="5"/>
                    <a:pt x="22" y="30"/>
                    <a:pt x="25" y="42"/>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7" name="Freeform 785">
              <a:extLst>
                <a:ext uri="{FF2B5EF4-FFF2-40B4-BE49-F238E27FC236}">
                  <a16:creationId xmlns:a16="http://schemas.microsoft.com/office/drawing/2014/main" id="{EB4C8938-7844-3ED0-DF0B-84199D4DC02C}"/>
                </a:ext>
              </a:extLst>
            </p:cNvPr>
            <p:cNvSpPr>
              <a:spLocks/>
            </p:cNvSpPr>
            <p:nvPr/>
          </p:nvSpPr>
          <p:spPr bwMode="auto">
            <a:xfrm>
              <a:off x="3785" y="2893"/>
              <a:ext cx="44" cy="101"/>
            </a:xfrm>
            <a:custGeom>
              <a:avLst/>
              <a:gdLst>
                <a:gd name="T0" fmla="*/ 0 w 21"/>
                <a:gd name="T1" fmla="*/ 509 h 45"/>
                <a:gd name="T2" fmla="*/ 193 w 21"/>
                <a:gd name="T3" fmla="*/ 0 h 45"/>
                <a:gd name="T4" fmla="*/ 0 w 21"/>
                <a:gd name="T5" fmla="*/ 509 h 45"/>
                <a:gd name="T6" fmla="*/ 0 60000 65536"/>
                <a:gd name="T7" fmla="*/ 0 60000 65536"/>
                <a:gd name="T8" fmla="*/ 0 60000 65536"/>
              </a:gdLst>
              <a:ahLst/>
              <a:cxnLst>
                <a:cxn ang="T6">
                  <a:pos x="T0" y="T1"/>
                </a:cxn>
                <a:cxn ang="T7">
                  <a:pos x="T2" y="T3"/>
                </a:cxn>
                <a:cxn ang="T8">
                  <a:pos x="T4" y="T5"/>
                </a:cxn>
              </a:cxnLst>
              <a:rect l="0" t="0" r="r" b="b"/>
              <a:pathLst>
                <a:path w="21" h="45">
                  <a:moveTo>
                    <a:pt x="0" y="45"/>
                  </a:moveTo>
                  <a:cubicBezTo>
                    <a:pt x="2" y="32"/>
                    <a:pt x="12" y="8"/>
                    <a:pt x="21" y="0"/>
                  </a:cubicBezTo>
                  <a:cubicBezTo>
                    <a:pt x="17" y="4"/>
                    <a:pt x="1" y="34"/>
                    <a:pt x="0"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8" name="Freeform 786">
              <a:extLst>
                <a:ext uri="{FF2B5EF4-FFF2-40B4-BE49-F238E27FC236}">
                  <a16:creationId xmlns:a16="http://schemas.microsoft.com/office/drawing/2014/main" id="{B58D52F7-2434-B7D7-660C-FFC9D538FF8B}"/>
                </a:ext>
              </a:extLst>
            </p:cNvPr>
            <p:cNvSpPr>
              <a:spLocks/>
            </p:cNvSpPr>
            <p:nvPr/>
          </p:nvSpPr>
          <p:spPr bwMode="auto">
            <a:xfrm>
              <a:off x="3766" y="3048"/>
              <a:ext cx="86" cy="233"/>
            </a:xfrm>
            <a:custGeom>
              <a:avLst/>
              <a:gdLst>
                <a:gd name="T0" fmla="*/ 92 w 41"/>
                <a:gd name="T1" fmla="*/ 0 h 104"/>
                <a:gd name="T2" fmla="*/ 65 w 41"/>
                <a:gd name="T3" fmla="*/ 316 h 104"/>
                <a:gd name="T4" fmla="*/ 296 w 41"/>
                <a:gd name="T5" fmla="*/ 898 h 104"/>
                <a:gd name="T6" fmla="*/ 369 w 41"/>
                <a:gd name="T7" fmla="*/ 1169 h 104"/>
                <a:gd name="T8" fmla="*/ 193 w 41"/>
                <a:gd name="T9" fmla="*/ 618 h 104"/>
                <a:gd name="T10" fmla="*/ 92 w 41"/>
                <a:gd name="T11" fmla="*/ 0 h 10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1" h="104">
                  <a:moveTo>
                    <a:pt x="10" y="0"/>
                  </a:moveTo>
                  <a:cubicBezTo>
                    <a:pt x="6" y="4"/>
                    <a:pt x="0" y="11"/>
                    <a:pt x="7" y="28"/>
                  </a:cubicBezTo>
                  <a:cubicBezTo>
                    <a:pt x="13" y="45"/>
                    <a:pt x="26" y="69"/>
                    <a:pt x="32" y="80"/>
                  </a:cubicBezTo>
                  <a:cubicBezTo>
                    <a:pt x="39" y="91"/>
                    <a:pt x="40" y="101"/>
                    <a:pt x="40" y="104"/>
                  </a:cubicBezTo>
                  <a:cubicBezTo>
                    <a:pt x="41" y="91"/>
                    <a:pt x="24" y="62"/>
                    <a:pt x="21" y="55"/>
                  </a:cubicBezTo>
                  <a:cubicBezTo>
                    <a:pt x="17" y="45"/>
                    <a:pt x="0" y="22"/>
                    <a:pt x="1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59" name="Freeform 787">
              <a:extLst>
                <a:ext uri="{FF2B5EF4-FFF2-40B4-BE49-F238E27FC236}">
                  <a16:creationId xmlns:a16="http://schemas.microsoft.com/office/drawing/2014/main" id="{402DB84B-C544-85C2-0836-B1242296AB84}"/>
                </a:ext>
              </a:extLst>
            </p:cNvPr>
            <p:cNvSpPr>
              <a:spLocks/>
            </p:cNvSpPr>
            <p:nvPr/>
          </p:nvSpPr>
          <p:spPr bwMode="auto">
            <a:xfrm>
              <a:off x="3943" y="3155"/>
              <a:ext cx="15" cy="11"/>
            </a:xfrm>
            <a:custGeom>
              <a:avLst/>
              <a:gdLst>
                <a:gd name="T0" fmla="*/ 0 w 7"/>
                <a:gd name="T1" fmla="*/ 44 h 5"/>
                <a:gd name="T2" fmla="*/ 0 w 7"/>
                <a:gd name="T3" fmla="*/ 53 h 5"/>
                <a:gd name="T4" fmla="*/ 19 w 7"/>
                <a:gd name="T5" fmla="*/ 53 h 5"/>
                <a:gd name="T6" fmla="*/ 69 w 7"/>
                <a:gd name="T7" fmla="*/ 20 h 5"/>
                <a:gd name="T8" fmla="*/ 69 w 7"/>
                <a:gd name="T9" fmla="*/ 9 h 5"/>
                <a:gd name="T10" fmla="*/ 41 w 7"/>
                <a:gd name="T11" fmla="*/ 0 h 5"/>
                <a:gd name="T12" fmla="*/ 0 w 7"/>
                <a:gd name="T13" fmla="*/ 4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
                  <a:moveTo>
                    <a:pt x="0" y="4"/>
                  </a:moveTo>
                  <a:cubicBezTo>
                    <a:pt x="0" y="5"/>
                    <a:pt x="0" y="5"/>
                    <a:pt x="0" y="5"/>
                  </a:cubicBezTo>
                  <a:cubicBezTo>
                    <a:pt x="1" y="5"/>
                    <a:pt x="1" y="5"/>
                    <a:pt x="2" y="5"/>
                  </a:cubicBezTo>
                  <a:cubicBezTo>
                    <a:pt x="5" y="5"/>
                    <a:pt x="7" y="4"/>
                    <a:pt x="7" y="2"/>
                  </a:cubicBezTo>
                  <a:cubicBezTo>
                    <a:pt x="7" y="1"/>
                    <a:pt x="7" y="1"/>
                    <a:pt x="7" y="1"/>
                  </a:cubicBezTo>
                  <a:cubicBezTo>
                    <a:pt x="6" y="1"/>
                    <a:pt x="5" y="0"/>
                    <a:pt x="4" y="0"/>
                  </a:cubicBezTo>
                  <a:cubicBezTo>
                    <a:pt x="2" y="0"/>
                    <a:pt x="0" y="2"/>
                    <a:pt x="0" y="4"/>
                  </a:cubicBezTo>
                  <a:close/>
                </a:path>
              </a:pathLst>
            </a:cu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0" name="Oval 159">
              <a:extLst>
                <a:ext uri="{FF2B5EF4-FFF2-40B4-BE49-F238E27FC236}">
                  <a16:creationId xmlns:a16="http://schemas.microsoft.com/office/drawing/2014/main" id="{ABF1D6BF-6622-CC46-BC89-CE2325B7C16C}"/>
                </a:ext>
              </a:extLst>
            </p:cNvPr>
            <p:cNvSpPr>
              <a:spLocks noChangeArrowheads="1"/>
            </p:cNvSpPr>
            <p:nvPr/>
          </p:nvSpPr>
          <p:spPr bwMode="auto">
            <a:xfrm>
              <a:off x="3916" y="2620"/>
              <a:ext cx="8" cy="7"/>
            </a:xfrm>
            <a:prstGeom prst="ellipse">
              <a:avLst/>
            </a:pr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161" name="Freeform 789">
              <a:extLst>
                <a:ext uri="{FF2B5EF4-FFF2-40B4-BE49-F238E27FC236}">
                  <a16:creationId xmlns:a16="http://schemas.microsoft.com/office/drawing/2014/main" id="{ABF415ED-262F-F3C3-BE47-9826749E9EE3}"/>
                </a:ext>
              </a:extLst>
            </p:cNvPr>
            <p:cNvSpPr>
              <a:spLocks/>
            </p:cNvSpPr>
            <p:nvPr/>
          </p:nvSpPr>
          <p:spPr bwMode="auto">
            <a:xfrm>
              <a:off x="3966" y="2875"/>
              <a:ext cx="84" cy="392"/>
            </a:xfrm>
            <a:custGeom>
              <a:avLst/>
              <a:gdLst>
                <a:gd name="T0" fmla="*/ 57 w 40"/>
                <a:gd name="T1" fmla="*/ 0 h 175"/>
                <a:gd name="T2" fmla="*/ 326 w 40"/>
                <a:gd name="T3" fmla="*/ 842 h 175"/>
                <a:gd name="T4" fmla="*/ 0 w 40"/>
                <a:gd name="T5" fmla="*/ 1967 h 175"/>
                <a:gd name="T6" fmla="*/ 57 w 40"/>
                <a:gd name="T7" fmla="*/ 0 h 1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75">
                  <a:moveTo>
                    <a:pt x="6" y="0"/>
                  </a:moveTo>
                  <a:cubicBezTo>
                    <a:pt x="19" y="13"/>
                    <a:pt x="37" y="36"/>
                    <a:pt x="35" y="75"/>
                  </a:cubicBezTo>
                  <a:cubicBezTo>
                    <a:pt x="33" y="100"/>
                    <a:pt x="20" y="131"/>
                    <a:pt x="0" y="175"/>
                  </a:cubicBezTo>
                  <a:cubicBezTo>
                    <a:pt x="7" y="162"/>
                    <a:pt x="40" y="57"/>
                    <a:pt x="6" y="0"/>
                  </a:cubicBezTo>
                  <a:close/>
                </a:path>
              </a:pathLst>
            </a:custGeom>
            <a:solidFill>
              <a:srgbClr val="F44028"/>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2" name="Freeform 790">
              <a:extLst>
                <a:ext uri="{FF2B5EF4-FFF2-40B4-BE49-F238E27FC236}">
                  <a16:creationId xmlns:a16="http://schemas.microsoft.com/office/drawing/2014/main" id="{90D1A24B-E927-27AD-E92B-DCBF9CA8D0C4}"/>
                </a:ext>
              </a:extLst>
            </p:cNvPr>
            <p:cNvSpPr>
              <a:spLocks/>
            </p:cNvSpPr>
            <p:nvPr/>
          </p:nvSpPr>
          <p:spPr bwMode="auto">
            <a:xfrm>
              <a:off x="3897" y="2799"/>
              <a:ext cx="44" cy="43"/>
            </a:xfrm>
            <a:custGeom>
              <a:avLst/>
              <a:gdLst>
                <a:gd name="T0" fmla="*/ 8 w 21"/>
                <a:gd name="T1" fmla="*/ 118 h 19"/>
                <a:gd name="T2" fmla="*/ 17 w 21"/>
                <a:gd name="T3" fmla="*/ 118 h 19"/>
                <a:gd name="T4" fmla="*/ 44 w 21"/>
                <a:gd name="T5" fmla="*/ 45 h 19"/>
                <a:gd name="T6" fmla="*/ 101 w 21"/>
                <a:gd name="T7" fmla="*/ 25 h 19"/>
                <a:gd name="T8" fmla="*/ 157 w 21"/>
                <a:gd name="T9" fmla="*/ 45 h 19"/>
                <a:gd name="T10" fmla="*/ 176 w 21"/>
                <a:gd name="T11" fmla="*/ 118 h 19"/>
                <a:gd name="T12" fmla="*/ 157 w 21"/>
                <a:gd name="T13" fmla="*/ 174 h 19"/>
                <a:gd name="T14" fmla="*/ 101 w 21"/>
                <a:gd name="T15" fmla="*/ 195 h 19"/>
                <a:gd name="T16" fmla="*/ 44 w 21"/>
                <a:gd name="T17" fmla="*/ 174 h 19"/>
                <a:gd name="T18" fmla="*/ 17 w 21"/>
                <a:gd name="T19" fmla="*/ 118 h 19"/>
                <a:gd name="T20" fmla="*/ 8 w 21"/>
                <a:gd name="T21" fmla="*/ 118 h 19"/>
                <a:gd name="T22" fmla="*/ 0 w 21"/>
                <a:gd name="T23" fmla="*/ 118 h 19"/>
                <a:gd name="T24" fmla="*/ 101 w 21"/>
                <a:gd name="T25" fmla="*/ 220 h 19"/>
                <a:gd name="T26" fmla="*/ 193 w 21"/>
                <a:gd name="T27" fmla="*/ 118 h 19"/>
                <a:gd name="T28" fmla="*/ 101 w 21"/>
                <a:gd name="T29" fmla="*/ 0 h 19"/>
                <a:gd name="T30" fmla="*/ 0 w 21"/>
                <a:gd name="T31" fmla="*/ 118 h 19"/>
                <a:gd name="T32" fmla="*/ 8 w 21"/>
                <a:gd name="T33" fmla="*/ 1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1" y="10"/>
                  </a:moveTo>
                  <a:cubicBezTo>
                    <a:pt x="2" y="10"/>
                    <a:pt x="2" y="10"/>
                    <a:pt x="2" y="10"/>
                  </a:cubicBezTo>
                  <a:cubicBezTo>
                    <a:pt x="2" y="8"/>
                    <a:pt x="3" y="6"/>
                    <a:pt x="5" y="4"/>
                  </a:cubicBezTo>
                  <a:cubicBezTo>
                    <a:pt x="6" y="3"/>
                    <a:pt x="9" y="2"/>
                    <a:pt x="11" y="2"/>
                  </a:cubicBezTo>
                  <a:cubicBezTo>
                    <a:pt x="13" y="2"/>
                    <a:pt x="15" y="3"/>
                    <a:pt x="17" y="4"/>
                  </a:cubicBezTo>
                  <a:cubicBezTo>
                    <a:pt x="19" y="6"/>
                    <a:pt x="19" y="8"/>
                    <a:pt x="19" y="10"/>
                  </a:cubicBezTo>
                  <a:cubicBezTo>
                    <a:pt x="19" y="12"/>
                    <a:pt x="19" y="14"/>
                    <a:pt x="17" y="15"/>
                  </a:cubicBezTo>
                  <a:cubicBezTo>
                    <a:pt x="15" y="16"/>
                    <a:pt x="13" y="17"/>
                    <a:pt x="11" y="17"/>
                  </a:cubicBezTo>
                  <a:cubicBezTo>
                    <a:pt x="9" y="17"/>
                    <a:pt x="6" y="16"/>
                    <a:pt x="5" y="15"/>
                  </a:cubicBezTo>
                  <a:cubicBezTo>
                    <a:pt x="3" y="14"/>
                    <a:pt x="2" y="12"/>
                    <a:pt x="2" y="10"/>
                  </a:cubicBezTo>
                  <a:cubicBezTo>
                    <a:pt x="1" y="10"/>
                    <a:pt x="1" y="10"/>
                    <a:pt x="1" y="10"/>
                  </a:cubicBezTo>
                  <a:cubicBezTo>
                    <a:pt x="0" y="10"/>
                    <a:pt x="0" y="10"/>
                    <a:pt x="0" y="10"/>
                  </a:cubicBezTo>
                  <a:cubicBezTo>
                    <a:pt x="0" y="15"/>
                    <a:pt x="5" y="19"/>
                    <a:pt x="11" y="19"/>
                  </a:cubicBezTo>
                  <a:cubicBezTo>
                    <a:pt x="17" y="19"/>
                    <a:pt x="21" y="15"/>
                    <a:pt x="21" y="10"/>
                  </a:cubicBezTo>
                  <a:cubicBezTo>
                    <a:pt x="21" y="4"/>
                    <a:pt x="17" y="0"/>
                    <a:pt x="11" y="0"/>
                  </a:cubicBezTo>
                  <a:cubicBezTo>
                    <a:pt x="5" y="0"/>
                    <a:pt x="0" y="4"/>
                    <a:pt x="0" y="10"/>
                  </a:cubicBezTo>
                  <a:cubicBezTo>
                    <a:pt x="1" y="10"/>
                    <a:pt x="1" y="10"/>
                    <a:pt x="1" y="1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3" name="Freeform 791">
              <a:extLst>
                <a:ext uri="{FF2B5EF4-FFF2-40B4-BE49-F238E27FC236}">
                  <a16:creationId xmlns:a16="http://schemas.microsoft.com/office/drawing/2014/main" id="{FF021457-F8C8-9491-F8A1-A0C7B9B6357E}"/>
                </a:ext>
              </a:extLst>
            </p:cNvPr>
            <p:cNvSpPr>
              <a:spLocks/>
            </p:cNvSpPr>
            <p:nvPr/>
          </p:nvSpPr>
          <p:spPr bwMode="auto">
            <a:xfrm>
              <a:off x="3897" y="2788"/>
              <a:ext cx="44" cy="36"/>
            </a:xfrm>
            <a:custGeom>
              <a:avLst/>
              <a:gdLst>
                <a:gd name="T0" fmla="*/ 176 w 21"/>
                <a:gd name="T1" fmla="*/ 11 h 16"/>
                <a:gd name="T2" fmla="*/ 176 w 21"/>
                <a:gd name="T3" fmla="*/ 173 h 16"/>
                <a:gd name="T4" fmla="*/ 184 w 21"/>
                <a:gd name="T5" fmla="*/ 182 h 16"/>
                <a:gd name="T6" fmla="*/ 193 w 21"/>
                <a:gd name="T7" fmla="*/ 173 h 16"/>
                <a:gd name="T8" fmla="*/ 101 w 21"/>
                <a:gd name="T9" fmla="*/ 56 h 16"/>
                <a:gd name="T10" fmla="*/ 0 w 21"/>
                <a:gd name="T11" fmla="*/ 173 h 16"/>
                <a:gd name="T12" fmla="*/ 8 w 21"/>
                <a:gd name="T13" fmla="*/ 182 h 16"/>
                <a:gd name="T14" fmla="*/ 17 w 21"/>
                <a:gd name="T15" fmla="*/ 173 h 16"/>
                <a:gd name="T16" fmla="*/ 17 w 21"/>
                <a:gd name="T17" fmla="*/ 11 h 16"/>
                <a:gd name="T18" fmla="*/ 8 w 21"/>
                <a:gd name="T19" fmla="*/ 0 h 16"/>
                <a:gd name="T20" fmla="*/ 0 w 21"/>
                <a:gd name="T21" fmla="*/ 11 h 16"/>
                <a:gd name="T22" fmla="*/ 0 w 21"/>
                <a:gd name="T23" fmla="*/ 173 h 16"/>
                <a:gd name="T24" fmla="*/ 8 w 21"/>
                <a:gd name="T25" fmla="*/ 182 h 16"/>
                <a:gd name="T26" fmla="*/ 17 w 21"/>
                <a:gd name="T27" fmla="*/ 173 h 16"/>
                <a:gd name="T28" fmla="*/ 44 w 21"/>
                <a:gd name="T29" fmla="*/ 101 h 16"/>
                <a:gd name="T30" fmla="*/ 101 w 21"/>
                <a:gd name="T31" fmla="*/ 81 h 16"/>
                <a:gd name="T32" fmla="*/ 157 w 21"/>
                <a:gd name="T33" fmla="*/ 101 h 16"/>
                <a:gd name="T34" fmla="*/ 176 w 21"/>
                <a:gd name="T35" fmla="*/ 173 h 16"/>
                <a:gd name="T36" fmla="*/ 184 w 21"/>
                <a:gd name="T37" fmla="*/ 182 h 16"/>
                <a:gd name="T38" fmla="*/ 193 w 21"/>
                <a:gd name="T39" fmla="*/ 173 h 16"/>
                <a:gd name="T40" fmla="*/ 193 w 21"/>
                <a:gd name="T41" fmla="*/ 11 h 16"/>
                <a:gd name="T42" fmla="*/ 184 w 21"/>
                <a:gd name="T43" fmla="*/ 0 h 16"/>
                <a:gd name="T44" fmla="*/ 176 w 21"/>
                <a:gd name="T45" fmla="*/ 11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 h="16">
                  <a:moveTo>
                    <a:pt x="19" y="1"/>
                  </a:moveTo>
                  <a:cubicBezTo>
                    <a:pt x="19" y="15"/>
                    <a:pt x="19" y="15"/>
                    <a:pt x="19" y="15"/>
                  </a:cubicBezTo>
                  <a:cubicBezTo>
                    <a:pt x="19" y="15"/>
                    <a:pt x="20" y="16"/>
                    <a:pt x="20" y="16"/>
                  </a:cubicBezTo>
                  <a:cubicBezTo>
                    <a:pt x="21" y="16"/>
                    <a:pt x="21" y="15"/>
                    <a:pt x="21" y="15"/>
                  </a:cubicBezTo>
                  <a:cubicBezTo>
                    <a:pt x="21" y="9"/>
                    <a:pt x="17" y="5"/>
                    <a:pt x="11" y="5"/>
                  </a:cubicBezTo>
                  <a:cubicBezTo>
                    <a:pt x="5" y="5"/>
                    <a:pt x="0" y="9"/>
                    <a:pt x="0" y="15"/>
                  </a:cubicBezTo>
                  <a:cubicBezTo>
                    <a:pt x="0" y="15"/>
                    <a:pt x="1" y="16"/>
                    <a:pt x="1" y="16"/>
                  </a:cubicBezTo>
                  <a:cubicBezTo>
                    <a:pt x="2" y="16"/>
                    <a:pt x="2" y="15"/>
                    <a:pt x="2" y="15"/>
                  </a:cubicBezTo>
                  <a:cubicBezTo>
                    <a:pt x="2" y="1"/>
                    <a:pt x="2" y="1"/>
                    <a:pt x="2" y="1"/>
                  </a:cubicBezTo>
                  <a:cubicBezTo>
                    <a:pt x="2" y="1"/>
                    <a:pt x="2" y="0"/>
                    <a:pt x="1" y="0"/>
                  </a:cubicBezTo>
                  <a:cubicBezTo>
                    <a:pt x="1" y="0"/>
                    <a:pt x="0" y="1"/>
                    <a:pt x="0" y="1"/>
                  </a:cubicBezTo>
                  <a:cubicBezTo>
                    <a:pt x="0" y="15"/>
                    <a:pt x="0" y="15"/>
                    <a:pt x="0" y="15"/>
                  </a:cubicBezTo>
                  <a:cubicBezTo>
                    <a:pt x="0" y="15"/>
                    <a:pt x="1" y="16"/>
                    <a:pt x="1" y="16"/>
                  </a:cubicBezTo>
                  <a:cubicBezTo>
                    <a:pt x="2" y="16"/>
                    <a:pt x="2" y="15"/>
                    <a:pt x="2" y="15"/>
                  </a:cubicBezTo>
                  <a:cubicBezTo>
                    <a:pt x="2" y="13"/>
                    <a:pt x="3" y="11"/>
                    <a:pt x="5" y="9"/>
                  </a:cubicBezTo>
                  <a:cubicBezTo>
                    <a:pt x="6" y="8"/>
                    <a:pt x="9" y="7"/>
                    <a:pt x="11" y="7"/>
                  </a:cubicBezTo>
                  <a:cubicBezTo>
                    <a:pt x="13" y="7"/>
                    <a:pt x="15" y="8"/>
                    <a:pt x="17" y="9"/>
                  </a:cubicBezTo>
                  <a:cubicBezTo>
                    <a:pt x="19" y="11"/>
                    <a:pt x="19" y="13"/>
                    <a:pt x="19" y="15"/>
                  </a:cubicBezTo>
                  <a:cubicBezTo>
                    <a:pt x="19" y="15"/>
                    <a:pt x="20" y="16"/>
                    <a:pt x="20" y="16"/>
                  </a:cubicBezTo>
                  <a:cubicBezTo>
                    <a:pt x="21" y="16"/>
                    <a:pt x="21" y="15"/>
                    <a:pt x="21" y="15"/>
                  </a:cubicBezTo>
                  <a:cubicBezTo>
                    <a:pt x="21" y="1"/>
                    <a:pt x="21" y="1"/>
                    <a:pt x="21" y="1"/>
                  </a:cubicBezTo>
                  <a:cubicBezTo>
                    <a:pt x="21" y="1"/>
                    <a:pt x="21" y="0"/>
                    <a:pt x="20" y="0"/>
                  </a:cubicBezTo>
                  <a:cubicBezTo>
                    <a:pt x="20" y="0"/>
                    <a:pt x="19" y="1"/>
                    <a:pt x="1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4" name="Freeform 792">
              <a:extLst>
                <a:ext uri="{FF2B5EF4-FFF2-40B4-BE49-F238E27FC236}">
                  <a16:creationId xmlns:a16="http://schemas.microsoft.com/office/drawing/2014/main" id="{319D4AC5-5D37-D8BE-2C04-D9702F373BCB}"/>
                </a:ext>
              </a:extLst>
            </p:cNvPr>
            <p:cNvSpPr>
              <a:spLocks/>
            </p:cNvSpPr>
            <p:nvPr/>
          </p:nvSpPr>
          <p:spPr bwMode="auto">
            <a:xfrm>
              <a:off x="3907" y="2609"/>
              <a:ext cx="25" cy="25"/>
            </a:xfrm>
            <a:custGeom>
              <a:avLst/>
              <a:gdLst>
                <a:gd name="T0" fmla="*/ 8 w 12"/>
                <a:gd name="T1" fmla="*/ 57 h 11"/>
                <a:gd name="T2" fmla="*/ 17 w 12"/>
                <a:gd name="T3" fmla="*/ 57 h 11"/>
                <a:gd name="T4" fmla="*/ 27 w 12"/>
                <a:gd name="T5" fmla="*/ 36 h 11"/>
                <a:gd name="T6" fmla="*/ 56 w 12"/>
                <a:gd name="T7" fmla="*/ 25 h 11"/>
                <a:gd name="T8" fmla="*/ 83 w 12"/>
                <a:gd name="T9" fmla="*/ 36 h 11"/>
                <a:gd name="T10" fmla="*/ 92 w 12"/>
                <a:gd name="T11" fmla="*/ 57 h 11"/>
                <a:gd name="T12" fmla="*/ 83 w 12"/>
                <a:gd name="T13" fmla="*/ 93 h 11"/>
                <a:gd name="T14" fmla="*/ 56 w 12"/>
                <a:gd name="T15" fmla="*/ 102 h 11"/>
                <a:gd name="T16" fmla="*/ 27 w 12"/>
                <a:gd name="T17" fmla="*/ 93 h 11"/>
                <a:gd name="T18" fmla="*/ 17 w 12"/>
                <a:gd name="T19" fmla="*/ 57 h 11"/>
                <a:gd name="T20" fmla="*/ 8 w 12"/>
                <a:gd name="T21" fmla="*/ 57 h 11"/>
                <a:gd name="T22" fmla="*/ 0 w 12"/>
                <a:gd name="T23" fmla="*/ 57 h 11"/>
                <a:gd name="T24" fmla="*/ 56 w 12"/>
                <a:gd name="T25" fmla="*/ 130 h 11"/>
                <a:gd name="T26" fmla="*/ 108 w 12"/>
                <a:gd name="T27" fmla="*/ 57 h 11"/>
                <a:gd name="T28" fmla="*/ 56 w 12"/>
                <a:gd name="T29" fmla="*/ 0 h 11"/>
                <a:gd name="T30" fmla="*/ 0 w 12"/>
                <a:gd name="T31" fmla="*/ 57 h 11"/>
                <a:gd name="T32" fmla="*/ 8 w 12"/>
                <a:gd name="T33" fmla="*/ 5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5"/>
                  </a:moveTo>
                  <a:cubicBezTo>
                    <a:pt x="2" y="5"/>
                    <a:pt x="2" y="5"/>
                    <a:pt x="2" y="5"/>
                  </a:cubicBezTo>
                  <a:cubicBezTo>
                    <a:pt x="2" y="5"/>
                    <a:pt x="2" y="4"/>
                    <a:pt x="3" y="3"/>
                  </a:cubicBezTo>
                  <a:cubicBezTo>
                    <a:pt x="4" y="2"/>
                    <a:pt x="5" y="2"/>
                    <a:pt x="6" y="2"/>
                  </a:cubicBezTo>
                  <a:cubicBezTo>
                    <a:pt x="7" y="2"/>
                    <a:pt x="8" y="2"/>
                    <a:pt x="9" y="3"/>
                  </a:cubicBezTo>
                  <a:cubicBezTo>
                    <a:pt x="10" y="4"/>
                    <a:pt x="10" y="5"/>
                    <a:pt x="10" y="5"/>
                  </a:cubicBezTo>
                  <a:cubicBezTo>
                    <a:pt x="10" y="6"/>
                    <a:pt x="10" y="7"/>
                    <a:pt x="9" y="8"/>
                  </a:cubicBezTo>
                  <a:cubicBezTo>
                    <a:pt x="8" y="9"/>
                    <a:pt x="7" y="9"/>
                    <a:pt x="6" y="9"/>
                  </a:cubicBezTo>
                  <a:cubicBezTo>
                    <a:pt x="5" y="9"/>
                    <a:pt x="4" y="9"/>
                    <a:pt x="3" y="8"/>
                  </a:cubicBezTo>
                  <a:cubicBezTo>
                    <a:pt x="2" y="7"/>
                    <a:pt x="2" y="6"/>
                    <a:pt x="2" y="5"/>
                  </a:cubicBezTo>
                  <a:cubicBezTo>
                    <a:pt x="1" y="5"/>
                    <a:pt x="1" y="5"/>
                    <a:pt x="1" y="5"/>
                  </a:cubicBezTo>
                  <a:cubicBezTo>
                    <a:pt x="0" y="5"/>
                    <a:pt x="0" y="5"/>
                    <a:pt x="0" y="5"/>
                  </a:cubicBezTo>
                  <a:cubicBezTo>
                    <a:pt x="0" y="9"/>
                    <a:pt x="3" y="11"/>
                    <a:pt x="6" y="11"/>
                  </a:cubicBezTo>
                  <a:cubicBezTo>
                    <a:pt x="9" y="11"/>
                    <a:pt x="12" y="9"/>
                    <a:pt x="12" y="5"/>
                  </a:cubicBezTo>
                  <a:cubicBezTo>
                    <a:pt x="12" y="2"/>
                    <a:pt x="9" y="0"/>
                    <a:pt x="6" y="0"/>
                  </a:cubicBezTo>
                  <a:cubicBezTo>
                    <a:pt x="3" y="0"/>
                    <a:pt x="0" y="2"/>
                    <a:pt x="0" y="5"/>
                  </a:cubicBezTo>
                  <a:cubicBezTo>
                    <a:pt x="1" y="5"/>
                    <a:pt x="1" y="5"/>
                    <a:pt x="1"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5" name="Freeform 793">
              <a:extLst>
                <a:ext uri="{FF2B5EF4-FFF2-40B4-BE49-F238E27FC236}">
                  <a16:creationId xmlns:a16="http://schemas.microsoft.com/office/drawing/2014/main" id="{A954787C-4C8D-C7E8-D384-08E0B1C4E053}"/>
                </a:ext>
              </a:extLst>
            </p:cNvPr>
            <p:cNvSpPr>
              <a:spLocks/>
            </p:cNvSpPr>
            <p:nvPr/>
          </p:nvSpPr>
          <p:spPr bwMode="auto">
            <a:xfrm>
              <a:off x="3932" y="3146"/>
              <a:ext cx="38" cy="38"/>
            </a:xfrm>
            <a:custGeom>
              <a:avLst/>
              <a:gdLst>
                <a:gd name="T0" fmla="*/ 8 w 18"/>
                <a:gd name="T1" fmla="*/ 89 h 17"/>
                <a:gd name="T2" fmla="*/ 17 w 18"/>
                <a:gd name="T3" fmla="*/ 89 h 17"/>
                <a:gd name="T4" fmla="*/ 36 w 18"/>
                <a:gd name="T5" fmla="*/ 45 h 17"/>
                <a:gd name="T6" fmla="*/ 84 w 18"/>
                <a:gd name="T7" fmla="*/ 20 h 17"/>
                <a:gd name="T8" fmla="*/ 133 w 18"/>
                <a:gd name="T9" fmla="*/ 45 h 17"/>
                <a:gd name="T10" fmla="*/ 152 w 18"/>
                <a:gd name="T11" fmla="*/ 89 h 17"/>
                <a:gd name="T12" fmla="*/ 133 w 18"/>
                <a:gd name="T13" fmla="*/ 145 h 17"/>
                <a:gd name="T14" fmla="*/ 84 w 18"/>
                <a:gd name="T15" fmla="*/ 170 h 17"/>
                <a:gd name="T16" fmla="*/ 36 w 18"/>
                <a:gd name="T17" fmla="*/ 145 h 17"/>
                <a:gd name="T18" fmla="*/ 17 w 18"/>
                <a:gd name="T19" fmla="*/ 89 h 17"/>
                <a:gd name="T20" fmla="*/ 8 w 18"/>
                <a:gd name="T21" fmla="*/ 89 h 17"/>
                <a:gd name="T22" fmla="*/ 0 w 18"/>
                <a:gd name="T23" fmla="*/ 89 h 17"/>
                <a:gd name="T24" fmla="*/ 84 w 18"/>
                <a:gd name="T25" fmla="*/ 190 h 17"/>
                <a:gd name="T26" fmla="*/ 169 w 18"/>
                <a:gd name="T27" fmla="*/ 89 h 17"/>
                <a:gd name="T28" fmla="*/ 84 w 18"/>
                <a:gd name="T29" fmla="*/ 0 h 17"/>
                <a:gd name="T30" fmla="*/ 0 w 18"/>
                <a:gd name="T31" fmla="*/ 89 h 17"/>
                <a:gd name="T32" fmla="*/ 8 w 18"/>
                <a:gd name="T33" fmla="*/ 89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1" y="8"/>
                  </a:moveTo>
                  <a:cubicBezTo>
                    <a:pt x="2" y="8"/>
                    <a:pt x="2" y="8"/>
                    <a:pt x="2" y="8"/>
                  </a:cubicBezTo>
                  <a:cubicBezTo>
                    <a:pt x="2" y="7"/>
                    <a:pt x="3" y="5"/>
                    <a:pt x="4" y="4"/>
                  </a:cubicBezTo>
                  <a:cubicBezTo>
                    <a:pt x="5" y="3"/>
                    <a:pt x="7" y="2"/>
                    <a:pt x="9" y="2"/>
                  </a:cubicBezTo>
                  <a:cubicBezTo>
                    <a:pt x="11" y="2"/>
                    <a:pt x="13" y="3"/>
                    <a:pt x="14" y="4"/>
                  </a:cubicBezTo>
                  <a:cubicBezTo>
                    <a:pt x="16" y="5"/>
                    <a:pt x="16" y="7"/>
                    <a:pt x="16" y="8"/>
                  </a:cubicBezTo>
                  <a:cubicBezTo>
                    <a:pt x="16" y="10"/>
                    <a:pt x="16" y="11"/>
                    <a:pt x="14" y="13"/>
                  </a:cubicBezTo>
                  <a:cubicBezTo>
                    <a:pt x="13" y="14"/>
                    <a:pt x="11" y="15"/>
                    <a:pt x="9" y="15"/>
                  </a:cubicBezTo>
                  <a:cubicBezTo>
                    <a:pt x="7" y="15"/>
                    <a:pt x="5" y="14"/>
                    <a:pt x="4" y="13"/>
                  </a:cubicBezTo>
                  <a:cubicBezTo>
                    <a:pt x="3" y="11"/>
                    <a:pt x="2" y="10"/>
                    <a:pt x="2" y="8"/>
                  </a:cubicBezTo>
                  <a:cubicBezTo>
                    <a:pt x="1" y="8"/>
                    <a:pt x="1" y="8"/>
                    <a:pt x="1" y="8"/>
                  </a:cubicBezTo>
                  <a:cubicBezTo>
                    <a:pt x="0" y="8"/>
                    <a:pt x="0" y="8"/>
                    <a:pt x="0" y="8"/>
                  </a:cubicBezTo>
                  <a:cubicBezTo>
                    <a:pt x="0" y="13"/>
                    <a:pt x="4" y="17"/>
                    <a:pt x="9" y="17"/>
                  </a:cubicBezTo>
                  <a:cubicBezTo>
                    <a:pt x="14" y="17"/>
                    <a:pt x="18" y="13"/>
                    <a:pt x="18" y="8"/>
                  </a:cubicBezTo>
                  <a:cubicBezTo>
                    <a:pt x="18" y="4"/>
                    <a:pt x="14" y="0"/>
                    <a:pt x="9" y="0"/>
                  </a:cubicBezTo>
                  <a:cubicBezTo>
                    <a:pt x="4" y="0"/>
                    <a:pt x="0" y="4"/>
                    <a:pt x="0" y="8"/>
                  </a:cubicBezTo>
                  <a:cubicBezTo>
                    <a:pt x="1" y="8"/>
                    <a:pt x="1" y="8"/>
                    <a:pt x="1"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6" name="Freeform 794">
              <a:extLst>
                <a:ext uri="{FF2B5EF4-FFF2-40B4-BE49-F238E27FC236}">
                  <a16:creationId xmlns:a16="http://schemas.microsoft.com/office/drawing/2014/main" id="{02AB3550-D38A-127E-6E6E-B71773C5ADFD}"/>
                </a:ext>
              </a:extLst>
            </p:cNvPr>
            <p:cNvSpPr>
              <a:spLocks/>
            </p:cNvSpPr>
            <p:nvPr/>
          </p:nvSpPr>
          <p:spPr bwMode="auto">
            <a:xfrm>
              <a:off x="3920" y="3133"/>
              <a:ext cx="48" cy="47"/>
            </a:xfrm>
            <a:custGeom>
              <a:avLst/>
              <a:gdLst>
                <a:gd name="T0" fmla="*/ 0 w 23"/>
                <a:gd name="T1" fmla="*/ 65 h 21"/>
                <a:gd name="T2" fmla="*/ 44 w 23"/>
                <a:gd name="T3" fmla="*/ 181 h 21"/>
                <a:gd name="T4" fmla="*/ 92 w 23"/>
                <a:gd name="T5" fmla="*/ 235 h 21"/>
                <a:gd name="T6" fmla="*/ 100 w 23"/>
                <a:gd name="T7" fmla="*/ 235 h 21"/>
                <a:gd name="T8" fmla="*/ 100 w 23"/>
                <a:gd name="T9" fmla="*/ 235 h 21"/>
                <a:gd name="T10" fmla="*/ 100 w 23"/>
                <a:gd name="T11" fmla="*/ 226 h 21"/>
                <a:gd name="T12" fmla="*/ 100 w 23"/>
                <a:gd name="T13" fmla="*/ 215 h 21"/>
                <a:gd name="T14" fmla="*/ 73 w 23"/>
                <a:gd name="T15" fmla="*/ 154 h 21"/>
                <a:gd name="T16" fmla="*/ 92 w 23"/>
                <a:gd name="T17" fmla="*/ 110 h 21"/>
                <a:gd name="T18" fmla="*/ 136 w 23"/>
                <a:gd name="T19" fmla="*/ 90 h 21"/>
                <a:gd name="T20" fmla="*/ 192 w 23"/>
                <a:gd name="T21" fmla="*/ 125 h 21"/>
                <a:gd name="T22" fmla="*/ 209 w 23"/>
                <a:gd name="T23" fmla="*/ 125 h 21"/>
                <a:gd name="T24" fmla="*/ 209 w 23"/>
                <a:gd name="T25" fmla="*/ 110 h 21"/>
                <a:gd name="T26" fmla="*/ 136 w 23"/>
                <a:gd name="T27" fmla="*/ 0 h 21"/>
                <a:gd name="T28" fmla="*/ 127 w 23"/>
                <a:gd name="T29" fmla="*/ 0 h 21"/>
                <a:gd name="T30" fmla="*/ 127 w 23"/>
                <a:gd name="T31" fmla="*/ 20 h 21"/>
                <a:gd name="T32" fmla="*/ 192 w 23"/>
                <a:gd name="T33" fmla="*/ 125 h 21"/>
                <a:gd name="T34" fmla="*/ 200 w 23"/>
                <a:gd name="T35" fmla="*/ 110 h 21"/>
                <a:gd name="T36" fmla="*/ 209 w 23"/>
                <a:gd name="T37" fmla="*/ 110 h 21"/>
                <a:gd name="T38" fmla="*/ 136 w 23"/>
                <a:gd name="T39" fmla="*/ 65 h 21"/>
                <a:gd name="T40" fmla="*/ 56 w 23"/>
                <a:gd name="T41" fmla="*/ 154 h 21"/>
                <a:gd name="T42" fmla="*/ 92 w 23"/>
                <a:gd name="T43" fmla="*/ 235 h 21"/>
                <a:gd name="T44" fmla="*/ 92 w 23"/>
                <a:gd name="T45" fmla="*/ 226 h 21"/>
                <a:gd name="T46" fmla="*/ 92 w 23"/>
                <a:gd name="T47" fmla="*/ 215 h 21"/>
                <a:gd name="T48" fmla="*/ 92 w 23"/>
                <a:gd name="T49" fmla="*/ 215 h 21"/>
                <a:gd name="T50" fmla="*/ 92 w 23"/>
                <a:gd name="T51" fmla="*/ 226 h 21"/>
                <a:gd name="T52" fmla="*/ 100 w 23"/>
                <a:gd name="T53" fmla="*/ 226 h 21"/>
                <a:gd name="T54" fmla="*/ 92 w 23"/>
                <a:gd name="T55" fmla="*/ 201 h 21"/>
                <a:gd name="T56" fmla="*/ 44 w 23"/>
                <a:gd name="T57" fmla="*/ 145 h 21"/>
                <a:gd name="T58" fmla="*/ 17 w 23"/>
                <a:gd name="T59" fmla="*/ 65 h 21"/>
                <a:gd name="T60" fmla="*/ 8 w 23"/>
                <a:gd name="T61" fmla="*/ 56 h 21"/>
                <a:gd name="T62" fmla="*/ 0 w 23"/>
                <a:gd name="T63" fmla="*/ 65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21">
                  <a:moveTo>
                    <a:pt x="0" y="6"/>
                  </a:moveTo>
                  <a:cubicBezTo>
                    <a:pt x="0" y="10"/>
                    <a:pt x="3" y="14"/>
                    <a:pt x="5" y="16"/>
                  </a:cubicBezTo>
                  <a:cubicBezTo>
                    <a:pt x="7" y="19"/>
                    <a:pt x="9" y="21"/>
                    <a:pt x="10" y="21"/>
                  </a:cubicBezTo>
                  <a:cubicBezTo>
                    <a:pt x="10" y="21"/>
                    <a:pt x="10" y="21"/>
                    <a:pt x="11" y="21"/>
                  </a:cubicBezTo>
                  <a:cubicBezTo>
                    <a:pt x="11" y="21"/>
                    <a:pt x="11" y="21"/>
                    <a:pt x="11" y="21"/>
                  </a:cubicBezTo>
                  <a:cubicBezTo>
                    <a:pt x="11" y="20"/>
                    <a:pt x="11" y="20"/>
                    <a:pt x="11" y="20"/>
                  </a:cubicBezTo>
                  <a:cubicBezTo>
                    <a:pt x="11" y="19"/>
                    <a:pt x="11" y="19"/>
                    <a:pt x="11" y="19"/>
                  </a:cubicBezTo>
                  <a:cubicBezTo>
                    <a:pt x="9" y="18"/>
                    <a:pt x="8" y="16"/>
                    <a:pt x="8" y="14"/>
                  </a:cubicBezTo>
                  <a:cubicBezTo>
                    <a:pt x="8" y="13"/>
                    <a:pt x="9" y="11"/>
                    <a:pt x="10" y="10"/>
                  </a:cubicBezTo>
                  <a:cubicBezTo>
                    <a:pt x="11" y="9"/>
                    <a:pt x="13" y="8"/>
                    <a:pt x="15" y="8"/>
                  </a:cubicBezTo>
                  <a:cubicBezTo>
                    <a:pt x="18" y="8"/>
                    <a:pt x="20" y="9"/>
                    <a:pt x="21" y="11"/>
                  </a:cubicBezTo>
                  <a:cubicBezTo>
                    <a:pt x="22" y="11"/>
                    <a:pt x="22" y="11"/>
                    <a:pt x="23" y="11"/>
                  </a:cubicBezTo>
                  <a:cubicBezTo>
                    <a:pt x="23" y="11"/>
                    <a:pt x="23" y="10"/>
                    <a:pt x="23" y="10"/>
                  </a:cubicBezTo>
                  <a:cubicBezTo>
                    <a:pt x="21" y="7"/>
                    <a:pt x="18" y="2"/>
                    <a:pt x="15" y="0"/>
                  </a:cubicBezTo>
                  <a:cubicBezTo>
                    <a:pt x="15" y="0"/>
                    <a:pt x="14" y="0"/>
                    <a:pt x="14" y="0"/>
                  </a:cubicBezTo>
                  <a:cubicBezTo>
                    <a:pt x="13" y="1"/>
                    <a:pt x="13" y="1"/>
                    <a:pt x="14" y="2"/>
                  </a:cubicBezTo>
                  <a:cubicBezTo>
                    <a:pt x="16" y="3"/>
                    <a:pt x="20" y="8"/>
                    <a:pt x="21" y="11"/>
                  </a:cubicBezTo>
                  <a:cubicBezTo>
                    <a:pt x="22" y="10"/>
                    <a:pt x="22" y="10"/>
                    <a:pt x="22" y="10"/>
                  </a:cubicBezTo>
                  <a:cubicBezTo>
                    <a:pt x="23" y="10"/>
                    <a:pt x="23" y="10"/>
                    <a:pt x="23" y="10"/>
                  </a:cubicBezTo>
                  <a:cubicBezTo>
                    <a:pt x="21" y="7"/>
                    <a:pt x="18" y="6"/>
                    <a:pt x="15" y="6"/>
                  </a:cubicBezTo>
                  <a:cubicBezTo>
                    <a:pt x="10" y="6"/>
                    <a:pt x="6" y="10"/>
                    <a:pt x="6" y="14"/>
                  </a:cubicBezTo>
                  <a:cubicBezTo>
                    <a:pt x="6" y="17"/>
                    <a:pt x="8" y="20"/>
                    <a:pt x="10" y="21"/>
                  </a:cubicBezTo>
                  <a:cubicBezTo>
                    <a:pt x="10" y="20"/>
                    <a:pt x="10" y="20"/>
                    <a:pt x="10" y="20"/>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0" y="19"/>
                    <a:pt x="10" y="18"/>
                  </a:cubicBezTo>
                  <a:cubicBezTo>
                    <a:pt x="8" y="17"/>
                    <a:pt x="6" y="15"/>
                    <a:pt x="5" y="13"/>
                  </a:cubicBezTo>
                  <a:cubicBezTo>
                    <a:pt x="3" y="11"/>
                    <a:pt x="2" y="8"/>
                    <a:pt x="2" y="6"/>
                  </a:cubicBezTo>
                  <a:cubicBezTo>
                    <a:pt x="2" y="6"/>
                    <a:pt x="2" y="5"/>
                    <a:pt x="1" y="5"/>
                  </a:cubicBezTo>
                  <a:cubicBezTo>
                    <a:pt x="1" y="5"/>
                    <a:pt x="0" y="6"/>
                    <a:pt x="0"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7" name="Freeform 795">
              <a:extLst>
                <a:ext uri="{FF2B5EF4-FFF2-40B4-BE49-F238E27FC236}">
                  <a16:creationId xmlns:a16="http://schemas.microsoft.com/office/drawing/2014/main" id="{C45631B7-5F1B-6622-E56B-FD20814CC941}"/>
                </a:ext>
              </a:extLst>
            </p:cNvPr>
            <p:cNvSpPr>
              <a:spLocks/>
            </p:cNvSpPr>
            <p:nvPr/>
          </p:nvSpPr>
          <p:spPr bwMode="auto">
            <a:xfrm>
              <a:off x="3745" y="3059"/>
              <a:ext cx="26" cy="25"/>
            </a:xfrm>
            <a:custGeom>
              <a:avLst/>
              <a:gdLst>
                <a:gd name="T0" fmla="*/ 9 w 12"/>
                <a:gd name="T1" fmla="*/ 73 h 11"/>
                <a:gd name="T2" fmla="*/ 20 w 12"/>
                <a:gd name="T3" fmla="*/ 73 h 11"/>
                <a:gd name="T4" fmla="*/ 33 w 12"/>
                <a:gd name="T5" fmla="*/ 36 h 11"/>
                <a:gd name="T6" fmla="*/ 61 w 12"/>
                <a:gd name="T7" fmla="*/ 25 h 11"/>
                <a:gd name="T8" fmla="*/ 93 w 12"/>
                <a:gd name="T9" fmla="*/ 36 h 11"/>
                <a:gd name="T10" fmla="*/ 104 w 12"/>
                <a:gd name="T11" fmla="*/ 73 h 11"/>
                <a:gd name="T12" fmla="*/ 93 w 12"/>
                <a:gd name="T13" fmla="*/ 93 h 11"/>
                <a:gd name="T14" fmla="*/ 61 w 12"/>
                <a:gd name="T15" fmla="*/ 102 h 11"/>
                <a:gd name="T16" fmla="*/ 33 w 12"/>
                <a:gd name="T17" fmla="*/ 93 h 11"/>
                <a:gd name="T18" fmla="*/ 20 w 12"/>
                <a:gd name="T19" fmla="*/ 73 h 11"/>
                <a:gd name="T20" fmla="*/ 9 w 12"/>
                <a:gd name="T21" fmla="*/ 73 h 11"/>
                <a:gd name="T22" fmla="*/ 0 w 12"/>
                <a:gd name="T23" fmla="*/ 73 h 11"/>
                <a:gd name="T24" fmla="*/ 61 w 12"/>
                <a:gd name="T25" fmla="*/ 130 h 11"/>
                <a:gd name="T26" fmla="*/ 121 w 12"/>
                <a:gd name="T27" fmla="*/ 73 h 11"/>
                <a:gd name="T28" fmla="*/ 61 w 12"/>
                <a:gd name="T29" fmla="*/ 0 h 11"/>
                <a:gd name="T30" fmla="*/ 0 w 12"/>
                <a:gd name="T31" fmla="*/ 73 h 11"/>
                <a:gd name="T32" fmla="*/ 9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2" y="4"/>
                    <a:pt x="3" y="3"/>
                  </a:cubicBezTo>
                  <a:cubicBezTo>
                    <a:pt x="3" y="3"/>
                    <a:pt x="5" y="2"/>
                    <a:pt x="6" y="2"/>
                  </a:cubicBezTo>
                  <a:cubicBezTo>
                    <a:pt x="7" y="2"/>
                    <a:pt x="8" y="3"/>
                    <a:pt x="9" y="3"/>
                  </a:cubicBezTo>
                  <a:cubicBezTo>
                    <a:pt x="9" y="4"/>
                    <a:pt x="10" y="5"/>
                    <a:pt x="10" y="6"/>
                  </a:cubicBezTo>
                  <a:cubicBezTo>
                    <a:pt x="10" y="7"/>
                    <a:pt x="9" y="8"/>
                    <a:pt x="9" y="8"/>
                  </a:cubicBezTo>
                  <a:cubicBezTo>
                    <a:pt x="8" y="9"/>
                    <a:pt x="7" y="9"/>
                    <a:pt x="6" y="9"/>
                  </a:cubicBezTo>
                  <a:cubicBezTo>
                    <a:pt x="5" y="9"/>
                    <a:pt x="3" y="9"/>
                    <a:pt x="3" y="8"/>
                  </a:cubicBezTo>
                  <a:cubicBezTo>
                    <a:pt x="2" y="8"/>
                    <a:pt x="2" y="7"/>
                    <a:pt x="2" y="6"/>
                  </a:cubicBezTo>
                  <a:cubicBezTo>
                    <a:pt x="1" y="6"/>
                    <a:pt x="1" y="6"/>
                    <a:pt x="1" y="6"/>
                  </a:cubicBezTo>
                  <a:cubicBezTo>
                    <a:pt x="0" y="6"/>
                    <a:pt x="0" y="6"/>
                    <a:pt x="0" y="6"/>
                  </a:cubicBezTo>
                  <a:cubicBezTo>
                    <a:pt x="0" y="9"/>
                    <a:pt x="2" y="11"/>
                    <a:pt x="6" y="11"/>
                  </a:cubicBezTo>
                  <a:cubicBezTo>
                    <a:pt x="9" y="11"/>
                    <a:pt x="12" y="9"/>
                    <a:pt x="12" y="6"/>
                  </a:cubicBezTo>
                  <a:cubicBezTo>
                    <a:pt x="12" y="3"/>
                    <a:pt x="9" y="0"/>
                    <a:pt x="6" y="0"/>
                  </a:cubicBezTo>
                  <a:cubicBezTo>
                    <a:pt x="2"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8" name="Freeform 796">
              <a:extLst>
                <a:ext uri="{FF2B5EF4-FFF2-40B4-BE49-F238E27FC236}">
                  <a16:creationId xmlns:a16="http://schemas.microsoft.com/office/drawing/2014/main" id="{274A12D8-0C0D-92C3-6026-673B52CFF8D3}"/>
                </a:ext>
              </a:extLst>
            </p:cNvPr>
            <p:cNvSpPr>
              <a:spLocks/>
            </p:cNvSpPr>
            <p:nvPr/>
          </p:nvSpPr>
          <p:spPr bwMode="auto">
            <a:xfrm>
              <a:off x="4079" y="3005"/>
              <a:ext cx="26" cy="25"/>
            </a:xfrm>
            <a:custGeom>
              <a:avLst/>
              <a:gdLst>
                <a:gd name="T0" fmla="*/ 9 w 12"/>
                <a:gd name="T1" fmla="*/ 73 h 11"/>
                <a:gd name="T2" fmla="*/ 20 w 12"/>
                <a:gd name="T3" fmla="*/ 73 h 11"/>
                <a:gd name="T4" fmla="*/ 33 w 12"/>
                <a:gd name="T5" fmla="*/ 36 h 11"/>
                <a:gd name="T6" fmla="*/ 61 w 12"/>
                <a:gd name="T7" fmla="*/ 25 h 11"/>
                <a:gd name="T8" fmla="*/ 93 w 12"/>
                <a:gd name="T9" fmla="*/ 36 h 11"/>
                <a:gd name="T10" fmla="*/ 104 w 12"/>
                <a:gd name="T11" fmla="*/ 73 h 11"/>
                <a:gd name="T12" fmla="*/ 93 w 12"/>
                <a:gd name="T13" fmla="*/ 93 h 11"/>
                <a:gd name="T14" fmla="*/ 61 w 12"/>
                <a:gd name="T15" fmla="*/ 102 h 11"/>
                <a:gd name="T16" fmla="*/ 33 w 12"/>
                <a:gd name="T17" fmla="*/ 93 h 11"/>
                <a:gd name="T18" fmla="*/ 20 w 12"/>
                <a:gd name="T19" fmla="*/ 73 h 11"/>
                <a:gd name="T20" fmla="*/ 9 w 12"/>
                <a:gd name="T21" fmla="*/ 73 h 11"/>
                <a:gd name="T22" fmla="*/ 0 w 12"/>
                <a:gd name="T23" fmla="*/ 73 h 11"/>
                <a:gd name="T24" fmla="*/ 61 w 12"/>
                <a:gd name="T25" fmla="*/ 130 h 11"/>
                <a:gd name="T26" fmla="*/ 121 w 12"/>
                <a:gd name="T27" fmla="*/ 73 h 11"/>
                <a:gd name="T28" fmla="*/ 61 w 12"/>
                <a:gd name="T29" fmla="*/ 0 h 11"/>
                <a:gd name="T30" fmla="*/ 0 w 12"/>
                <a:gd name="T31" fmla="*/ 73 h 11"/>
                <a:gd name="T32" fmla="*/ 9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2" y="4"/>
                    <a:pt x="3" y="3"/>
                  </a:cubicBezTo>
                  <a:cubicBezTo>
                    <a:pt x="4" y="3"/>
                    <a:pt x="5" y="2"/>
                    <a:pt x="6" y="2"/>
                  </a:cubicBezTo>
                  <a:cubicBezTo>
                    <a:pt x="7" y="2"/>
                    <a:pt x="8" y="3"/>
                    <a:pt x="9" y="3"/>
                  </a:cubicBezTo>
                  <a:cubicBezTo>
                    <a:pt x="10" y="4"/>
                    <a:pt x="10" y="5"/>
                    <a:pt x="10" y="6"/>
                  </a:cubicBezTo>
                  <a:cubicBezTo>
                    <a:pt x="10" y="7"/>
                    <a:pt x="10" y="8"/>
                    <a:pt x="9" y="8"/>
                  </a:cubicBezTo>
                  <a:cubicBezTo>
                    <a:pt x="8" y="9"/>
                    <a:pt x="7" y="9"/>
                    <a:pt x="6" y="9"/>
                  </a:cubicBezTo>
                  <a:cubicBezTo>
                    <a:pt x="5" y="9"/>
                    <a:pt x="4" y="9"/>
                    <a:pt x="3" y="8"/>
                  </a:cubicBezTo>
                  <a:cubicBezTo>
                    <a:pt x="2" y="8"/>
                    <a:pt x="2" y="7"/>
                    <a:pt x="2" y="6"/>
                  </a:cubicBezTo>
                  <a:cubicBezTo>
                    <a:pt x="1" y="6"/>
                    <a:pt x="1" y="6"/>
                    <a:pt x="1" y="6"/>
                  </a:cubicBezTo>
                  <a:cubicBezTo>
                    <a:pt x="0" y="6"/>
                    <a:pt x="0" y="6"/>
                    <a:pt x="0" y="6"/>
                  </a:cubicBezTo>
                  <a:cubicBezTo>
                    <a:pt x="0" y="9"/>
                    <a:pt x="3" y="11"/>
                    <a:pt x="6" y="11"/>
                  </a:cubicBezTo>
                  <a:cubicBezTo>
                    <a:pt x="9" y="11"/>
                    <a:pt x="12" y="9"/>
                    <a:pt x="12" y="6"/>
                  </a:cubicBezTo>
                  <a:cubicBezTo>
                    <a:pt x="12" y="3"/>
                    <a:pt x="9"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69" name="Freeform 797">
              <a:extLst>
                <a:ext uri="{FF2B5EF4-FFF2-40B4-BE49-F238E27FC236}">
                  <a16:creationId xmlns:a16="http://schemas.microsoft.com/office/drawing/2014/main" id="{BC1D9534-0BA9-881F-76E3-D5030084FE69}"/>
                </a:ext>
              </a:extLst>
            </p:cNvPr>
            <p:cNvSpPr>
              <a:spLocks/>
            </p:cNvSpPr>
            <p:nvPr/>
          </p:nvSpPr>
          <p:spPr bwMode="auto">
            <a:xfrm>
              <a:off x="3682" y="2669"/>
              <a:ext cx="181" cy="220"/>
            </a:xfrm>
            <a:custGeom>
              <a:avLst/>
              <a:gdLst>
                <a:gd name="T0" fmla="*/ 785 w 86"/>
                <a:gd name="T1" fmla="*/ 9 h 98"/>
                <a:gd name="T2" fmla="*/ 785 w 86"/>
                <a:gd name="T3" fmla="*/ 364 h 98"/>
                <a:gd name="T4" fmla="*/ 785 w 86"/>
                <a:gd name="T5" fmla="*/ 364 h 98"/>
                <a:gd name="T6" fmla="*/ 785 w 86"/>
                <a:gd name="T7" fmla="*/ 384 h 98"/>
                <a:gd name="T8" fmla="*/ 735 w 86"/>
                <a:gd name="T9" fmla="*/ 664 h 98"/>
                <a:gd name="T10" fmla="*/ 745 w 86"/>
                <a:gd name="T11" fmla="*/ 664 h 98"/>
                <a:gd name="T12" fmla="*/ 735 w 86"/>
                <a:gd name="T13" fmla="*/ 664 h 98"/>
                <a:gd name="T14" fmla="*/ 497 w 86"/>
                <a:gd name="T15" fmla="*/ 891 h 98"/>
                <a:gd name="T16" fmla="*/ 128 w 86"/>
                <a:gd name="T17" fmla="*/ 1053 h 98"/>
                <a:gd name="T18" fmla="*/ 8 w 86"/>
                <a:gd name="T19" fmla="*/ 1089 h 98"/>
                <a:gd name="T20" fmla="*/ 0 w 86"/>
                <a:gd name="T21" fmla="*/ 1109 h 98"/>
                <a:gd name="T22" fmla="*/ 8 w 86"/>
                <a:gd name="T23" fmla="*/ 1109 h 98"/>
                <a:gd name="T24" fmla="*/ 141 w 86"/>
                <a:gd name="T25" fmla="*/ 1073 h 98"/>
                <a:gd name="T26" fmla="*/ 505 w 86"/>
                <a:gd name="T27" fmla="*/ 918 h 98"/>
                <a:gd name="T28" fmla="*/ 753 w 86"/>
                <a:gd name="T29" fmla="*/ 680 h 98"/>
                <a:gd name="T30" fmla="*/ 753 w 86"/>
                <a:gd name="T31" fmla="*/ 680 h 98"/>
                <a:gd name="T32" fmla="*/ 802 w 86"/>
                <a:gd name="T33" fmla="*/ 384 h 98"/>
                <a:gd name="T34" fmla="*/ 802 w 86"/>
                <a:gd name="T35" fmla="*/ 364 h 98"/>
                <a:gd name="T36" fmla="*/ 793 w 86"/>
                <a:gd name="T37" fmla="*/ 364 h 98"/>
                <a:gd name="T38" fmla="*/ 802 w 86"/>
                <a:gd name="T39" fmla="*/ 364 h 98"/>
                <a:gd name="T40" fmla="*/ 802 w 86"/>
                <a:gd name="T41" fmla="*/ 9 h 98"/>
                <a:gd name="T42" fmla="*/ 793 w 86"/>
                <a:gd name="T43" fmla="*/ 0 h 98"/>
                <a:gd name="T44" fmla="*/ 785 w 86"/>
                <a:gd name="T45" fmla="*/ 9 h 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98">
                  <a:moveTo>
                    <a:pt x="84" y="1"/>
                  </a:moveTo>
                  <a:cubicBezTo>
                    <a:pt x="84" y="32"/>
                    <a:pt x="84" y="32"/>
                    <a:pt x="84" y="32"/>
                  </a:cubicBezTo>
                  <a:cubicBezTo>
                    <a:pt x="84" y="32"/>
                    <a:pt x="84" y="32"/>
                    <a:pt x="84" y="32"/>
                  </a:cubicBezTo>
                  <a:cubicBezTo>
                    <a:pt x="84" y="32"/>
                    <a:pt x="84" y="33"/>
                    <a:pt x="84" y="34"/>
                  </a:cubicBezTo>
                  <a:cubicBezTo>
                    <a:pt x="84" y="38"/>
                    <a:pt x="84" y="50"/>
                    <a:pt x="79" y="59"/>
                  </a:cubicBezTo>
                  <a:cubicBezTo>
                    <a:pt x="80" y="59"/>
                    <a:pt x="80" y="59"/>
                    <a:pt x="80" y="59"/>
                  </a:cubicBezTo>
                  <a:cubicBezTo>
                    <a:pt x="79" y="59"/>
                    <a:pt x="79" y="59"/>
                    <a:pt x="79" y="59"/>
                  </a:cubicBezTo>
                  <a:cubicBezTo>
                    <a:pt x="75" y="66"/>
                    <a:pt x="65" y="73"/>
                    <a:pt x="53" y="79"/>
                  </a:cubicBezTo>
                  <a:cubicBezTo>
                    <a:pt x="41" y="85"/>
                    <a:pt x="27" y="90"/>
                    <a:pt x="14" y="93"/>
                  </a:cubicBezTo>
                  <a:cubicBezTo>
                    <a:pt x="13" y="94"/>
                    <a:pt x="7" y="95"/>
                    <a:pt x="1" y="96"/>
                  </a:cubicBezTo>
                  <a:cubicBezTo>
                    <a:pt x="0" y="97"/>
                    <a:pt x="0" y="97"/>
                    <a:pt x="0" y="98"/>
                  </a:cubicBezTo>
                  <a:cubicBezTo>
                    <a:pt x="0" y="98"/>
                    <a:pt x="1" y="98"/>
                    <a:pt x="1" y="98"/>
                  </a:cubicBezTo>
                  <a:cubicBezTo>
                    <a:pt x="8" y="97"/>
                    <a:pt x="13" y="95"/>
                    <a:pt x="15" y="95"/>
                  </a:cubicBezTo>
                  <a:cubicBezTo>
                    <a:pt x="28" y="92"/>
                    <a:pt x="42" y="87"/>
                    <a:pt x="54" y="81"/>
                  </a:cubicBezTo>
                  <a:cubicBezTo>
                    <a:pt x="66" y="75"/>
                    <a:pt x="76" y="68"/>
                    <a:pt x="81" y="60"/>
                  </a:cubicBezTo>
                  <a:cubicBezTo>
                    <a:pt x="81" y="60"/>
                    <a:pt x="81" y="60"/>
                    <a:pt x="81" y="60"/>
                  </a:cubicBezTo>
                  <a:cubicBezTo>
                    <a:pt x="86" y="50"/>
                    <a:pt x="86" y="38"/>
                    <a:pt x="86" y="34"/>
                  </a:cubicBezTo>
                  <a:cubicBezTo>
                    <a:pt x="86" y="33"/>
                    <a:pt x="86" y="32"/>
                    <a:pt x="86" y="32"/>
                  </a:cubicBezTo>
                  <a:cubicBezTo>
                    <a:pt x="85" y="32"/>
                    <a:pt x="85" y="32"/>
                    <a:pt x="85" y="32"/>
                  </a:cubicBezTo>
                  <a:cubicBezTo>
                    <a:pt x="86" y="32"/>
                    <a:pt x="86" y="32"/>
                    <a:pt x="86" y="32"/>
                  </a:cubicBezTo>
                  <a:cubicBezTo>
                    <a:pt x="86" y="1"/>
                    <a:pt x="86" y="1"/>
                    <a:pt x="86" y="1"/>
                  </a:cubicBezTo>
                  <a:cubicBezTo>
                    <a:pt x="86" y="1"/>
                    <a:pt x="86" y="0"/>
                    <a:pt x="85" y="0"/>
                  </a:cubicBezTo>
                  <a:cubicBezTo>
                    <a:pt x="84" y="0"/>
                    <a:pt x="84" y="1"/>
                    <a:pt x="84"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0" name="Freeform 798">
              <a:extLst>
                <a:ext uri="{FF2B5EF4-FFF2-40B4-BE49-F238E27FC236}">
                  <a16:creationId xmlns:a16="http://schemas.microsoft.com/office/drawing/2014/main" id="{B18BA5AD-A719-39F9-5DE3-4EC4B46E6CE7}"/>
                </a:ext>
              </a:extLst>
            </p:cNvPr>
            <p:cNvSpPr>
              <a:spLocks/>
            </p:cNvSpPr>
            <p:nvPr/>
          </p:nvSpPr>
          <p:spPr bwMode="auto">
            <a:xfrm>
              <a:off x="3859" y="2566"/>
              <a:ext cx="4" cy="86"/>
            </a:xfrm>
            <a:custGeom>
              <a:avLst/>
              <a:gdLst>
                <a:gd name="T0" fmla="*/ 0 w 2"/>
                <a:gd name="T1" fmla="*/ 11 h 38"/>
                <a:gd name="T2" fmla="*/ 0 w 2"/>
                <a:gd name="T3" fmla="*/ 430 h 38"/>
                <a:gd name="T4" fmla="*/ 8 w 2"/>
                <a:gd name="T5" fmla="*/ 441 h 38"/>
                <a:gd name="T6" fmla="*/ 16 w 2"/>
                <a:gd name="T7" fmla="*/ 430 h 38"/>
                <a:gd name="T8" fmla="*/ 16 w 2"/>
                <a:gd name="T9" fmla="*/ 11 h 38"/>
                <a:gd name="T10" fmla="*/ 8 w 2"/>
                <a:gd name="T11" fmla="*/ 0 h 38"/>
                <a:gd name="T12" fmla="*/ 0 w 2"/>
                <a:gd name="T13" fmla="*/ 11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8">
                  <a:moveTo>
                    <a:pt x="0" y="1"/>
                  </a:moveTo>
                  <a:cubicBezTo>
                    <a:pt x="0" y="37"/>
                    <a:pt x="0" y="37"/>
                    <a:pt x="0" y="37"/>
                  </a:cubicBezTo>
                  <a:cubicBezTo>
                    <a:pt x="0" y="38"/>
                    <a:pt x="0" y="38"/>
                    <a:pt x="1" y="38"/>
                  </a:cubicBezTo>
                  <a:cubicBezTo>
                    <a:pt x="2" y="38"/>
                    <a:pt x="2" y="38"/>
                    <a:pt x="2" y="37"/>
                  </a:cubicBezTo>
                  <a:cubicBezTo>
                    <a:pt x="2" y="1"/>
                    <a:pt x="2" y="1"/>
                    <a:pt x="2" y="1"/>
                  </a:cubicBezTo>
                  <a:cubicBezTo>
                    <a:pt x="2" y="0"/>
                    <a:pt x="2" y="0"/>
                    <a:pt x="1" y="0"/>
                  </a:cubicBezTo>
                  <a:cubicBezTo>
                    <a:pt x="0" y="0"/>
                    <a:pt x="0" y="0"/>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1" name="Freeform 799">
              <a:extLst>
                <a:ext uri="{FF2B5EF4-FFF2-40B4-BE49-F238E27FC236}">
                  <a16:creationId xmlns:a16="http://schemas.microsoft.com/office/drawing/2014/main" id="{033B93E2-E70F-BC13-9386-5AFD64D1A6AC}"/>
                </a:ext>
              </a:extLst>
            </p:cNvPr>
            <p:cNvSpPr>
              <a:spLocks/>
            </p:cNvSpPr>
            <p:nvPr/>
          </p:nvSpPr>
          <p:spPr bwMode="auto">
            <a:xfrm>
              <a:off x="3970" y="2566"/>
              <a:ext cx="4" cy="81"/>
            </a:xfrm>
            <a:custGeom>
              <a:avLst/>
              <a:gdLst>
                <a:gd name="T0" fmla="*/ 16 w 2"/>
                <a:gd name="T1" fmla="*/ 401 h 36"/>
                <a:gd name="T2" fmla="*/ 16 w 2"/>
                <a:gd name="T3" fmla="*/ 11 h 36"/>
                <a:gd name="T4" fmla="*/ 8 w 2"/>
                <a:gd name="T5" fmla="*/ 0 h 36"/>
                <a:gd name="T6" fmla="*/ 0 w 2"/>
                <a:gd name="T7" fmla="*/ 11 h 36"/>
                <a:gd name="T8" fmla="*/ 0 w 2"/>
                <a:gd name="T9" fmla="*/ 401 h 36"/>
                <a:gd name="T10" fmla="*/ 8 w 2"/>
                <a:gd name="T11" fmla="*/ 410 h 36"/>
                <a:gd name="T12" fmla="*/ 16 w 2"/>
                <a:gd name="T13" fmla="*/ 401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6">
                  <a:moveTo>
                    <a:pt x="2" y="35"/>
                  </a:moveTo>
                  <a:cubicBezTo>
                    <a:pt x="2" y="1"/>
                    <a:pt x="2" y="1"/>
                    <a:pt x="2" y="1"/>
                  </a:cubicBezTo>
                  <a:cubicBezTo>
                    <a:pt x="2" y="0"/>
                    <a:pt x="2" y="0"/>
                    <a:pt x="1" y="0"/>
                  </a:cubicBezTo>
                  <a:cubicBezTo>
                    <a:pt x="1" y="0"/>
                    <a:pt x="0" y="0"/>
                    <a:pt x="0" y="1"/>
                  </a:cubicBezTo>
                  <a:cubicBezTo>
                    <a:pt x="0" y="35"/>
                    <a:pt x="0" y="35"/>
                    <a:pt x="0" y="35"/>
                  </a:cubicBezTo>
                  <a:cubicBezTo>
                    <a:pt x="0" y="35"/>
                    <a:pt x="1" y="36"/>
                    <a:pt x="1" y="36"/>
                  </a:cubicBezTo>
                  <a:cubicBezTo>
                    <a:pt x="2" y="36"/>
                    <a:pt x="2" y="35"/>
                    <a:pt x="2" y="3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2" name="Freeform 800">
              <a:extLst>
                <a:ext uri="{FF2B5EF4-FFF2-40B4-BE49-F238E27FC236}">
                  <a16:creationId xmlns:a16="http://schemas.microsoft.com/office/drawing/2014/main" id="{13D2C2BC-C1C4-7EBA-F624-080260FFCBC7}"/>
                </a:ext>
              </a:extLst>
            </p:cNvPr>
            <p:cNvSpPr>
              <a:spLocks/>
            </p:cNvSpPr>
            <p:nvPr/>
          </p:nvSpPr>
          <p:spPr bwMode="auto">
            <a:xfrm>
              <a:off x="3970" y="2665"/>
              <a:ext cx="174" cy="215"/>
            </a:xfrm>
            <a:custGeom>
              <a:avLst/>
              <a:gdLst>
                <a:gd name="T0" fmla="*/ 757 w 83"/>
                <a:gd name="T1" fmla="*/ 1059 h 96"/>
                <a:gd name="T2" fmla="*/ 665 w 83"/>
                <a:gd name="T3" fmla="*/ 1044 h 96"/>
                <a:gd name="T4" fmla="*/ 312 w 83"/>
                <a:gd name="T5" fmla="*/ 878 h 96"/>
                <a:gd name="T6" fmla="*/ 84 w 83"/>
                <a:gd name="T7" fmla="*/ 598 h 96"/>
                <a:gd name="T8" fmla="*/ 75 w 83"/>
                <a:gd name="T9" fmla="*/ 607 h 96"/>
                <a:gd name="T10" fmla="*/ 84 w 83"/>
                <a:gd name="T11" fmla="*/ 598 h 96"/>
                <a:gd name="T12" fmla="*/ 17 w 83"/>
                <a:gd name="T13" fmla="*/ 291 h 96"/>
                <a:gd name="T14" fmla="*/ 17 w 83"/>
                <a:gd name="T15" fmla="*/ 260 h 96"/>
                <a:gd name="T16" fmla="*/ 17 w 83"/>
                <a:gd name="T17" fmla="*/ 260 h 96"/>
                <a:gd name="T18" fmla="*/ 17 w 83"/>
                <a:gd name="T19" fmla="*/ 9 h 96"/>
                <a:gd name="T20" fmla="*/ 8 w 83"/>
                <a:gd name="T21" fmla="*/ 0 h 96"/>
                <a:gd name="T22" fmla="*/ 0 w 83"/>
                <a:gd name="T23" fmla="*/ 9 h 96"/>
                <a:gd name="T24" fmla="*/ 0 w 83"/>
                <a:gd name="T25" fmla="*/ 260 h 96"/>
                <a:gd name="T26" fmla="*/ 8 w 83"/>
                <a:gd name="T27" fmla="*/ 260 h 96"/>
                <a:gd name="T28" fmla="*/ 0 w 83"/>
                <a:gd name="T29" fmla="*/ 260 h 96"/>
                <a:gd name="T30" fmla="*/ 0 w 83"/>
                <a:gd name="T31" fmla="*/ 291 h 96"/>
                <a:gd name="T32" fmla="*/ 65 w 83"/>
                <a:gd name="T33" fmla="*/ 607 h 96"/>
                <a:gd name="T34" fmla="*/ 65 w 83"/>
                <a:gd name="T35" fmla="*/ 607 h 96"/>
                <a:gd name="T36" fmla="*/ 304 w 83"/>
                <a:gd name="T37" fmla="*/ 898 h 96"/>
                <a:gd name="T38" fmla="*/ 665 w 83"/>
                <a:gd name="T39" fmla="*/ 1068 h 96"/>
                <a:gd name="T40" fmla="*/ 746 w 83"/>
                <a:gd name="T41" fmla="*/ 1079 h 96"/>
                <a:gd name="T42" fmla="*/ 765 w 83"/>
                <a:gd name="T43" fmla="*/ 1068 h 96"/>
                <a:gd name="T44" fmla="*/ 757 w 83"/>
                <a:gd name="T45" fmla="*/ 1059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3" h="96">
                  <a:moveTo>
                    <a:pt x="82" y="94"/>
                  </a:moveTo>
                  <a:cubicBezTo>
                    <a:pt x="79" y="94"/>
                    <a:pt x="75" y="93"/>
                    <a:pt x="72" y="93"/>
                  </a:cubicBezTo>
                  <a:cubicBezTo>
                    <a:pt x="62" y="90"/>
                    <a:pt x="42" y="82"/>
                    <a:pt x="34" y="78"/>
                  </a:cubicBezTo>
                  <a:cubicBezTo>
                    <a:pt x="24" y="72"/>
                    <a:pt x="17" y="64"/>
                    <a:pt x="9" y="53"/>
                  </a:cubicBezTo>
                  <a:cubicBezTo>
                    <a:pt x="8" y="54"/>
                    <a:pt x="8" y="54"/>
                    <a:pt x="8" y="54"/>
                  </a:cubicBezTo>
                  <a:cubicBezTo>
                    <a:pt x="9" y="53"/>
                    <a:pt x="9" y="53"/>
                    <a:pt x="9" y="53"/>
                  </a:cubicBezTo>
                  <a:cubicBezTo>
                    <a:pt x="3" y="44"/>
                    <a:pt x="2" y="31"/>
                    <a:pt x="2" y="26"/>
                  </a:cubicBezTo>
                  <a:cubicBezTo>
                    <a:pt x="2" y="24"/>
                    <a:pt x="2" y="23"/>
                    <a:pt x="2" y="23"/>
                  </a:cubicBezTo>
                  <a:cubicBezTo>
                    <a:pt x="2" y="23"/>
                    <a:pt x="2" y="23"/>
                    <a:pt x="2" y="23"/>
                  </a:cubicBezTo>
                  <a:cubicBezTo>
                    <a:pt x="2" y="1"/>
                    <a:pt x="2" y="1"/>
                    <a:pt x="2" y="1"/>
                  </a:cubicBezTo>
                  <a:cubicBezTo>
                    <a:pt x="2" y="0"/>
                    <a:pt x="2" y="0"/>
                    <a:pt x="1" y="0"/>
                  </a:cubicBezTo>
                  <a:cubicBezTo>
                    <a:pt x="1" y="0"/>
                    <a:pt x="0" y="0"/>
                    <a:pt x="0" y="1"/>
                  </a:cubicBezTo>
                  <a:cubicBezTo>
                    <a:pt x="0" y="23"/>
                    <a:pt x="0" y="23"/>
                    <a:pt x="0" y="23"/>
                  </a:cubicBezTo>
                  <a:cubicBezTo>
                    <a:pt x="1" y="23"/>
                    <a:pt x="1" y="23"/>
                    <a:pt x="1" y="23"/>
                  </a:cubicBezTo>
                  <a:cubicBezTo>
                    <a:pt x="0" y="23"/>
                    <a:pt x="0" y="23"/>
                    <a:pt x="0" y="23"/>
                  </a:cubicBezTo>
                  <a:cubicBezTo>
                    <a:pt x="0" y="23"/>
                    <a:pt x="0" y="24"/>
                    <a:pt x="0" y="26"/>
                  </a:cubicBezTo>
                  <a:cubicBezTo>
                    <a:pt x="0" y="31"/>
                    <a:pt x="1" y="44"/>
                    <a:pt x="7" y="54"/>
                  </a:cubicBezTo>
                  <a:cubicBezTo>
                    <a:pt x="7" y="54"/>
                    <a:pt x="7" y="54"/>
                    <a:pt x="7" y="54"/>
                  </a:cubicBezTo>
                  <a:cubicBezTo>
                    <a:pt x="15" y="66"/>
                    <a:pt x="23" y="74"/>
                    <a:pt x="33" y="80"/>
                  </a:cubicBezTo>
                  <a:cubicBezTo>
                    <a:pt x="42" y="84"/>
                    <a:pt x="61" y="92"/>
                    <a:pt x="72" y="95"/>
                  </a:cubicBezTo>
                  <a:cubicBezTo>
                    <a:pt x="75" y="95"/>
                    <a:pt x="78" y="96"/>
                    <a:pt x="81" y="96"/>
                  </a:cubicBezTo>
                  <a:cubicBezTo>
                    <a:pt x="82" y="96"/>
                    <a:pt x="82" y="96"/>
                    <a:pt x="83" y="95"/>
                  </a:cubicBezTo>
                  <a:cubicBezTo>
                    <a:pt x="83" y="95"/>
                    <a:pt x="82" y="94"/>
                    <a:pt x="82" y="9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3" name="Freeform 801">
              <a:extLst>
                <a:ext uri="{FF2B5EF4-FFF2-40B4-BE49-F238E27FC236}">
                  <a16:creationId xmlns:a16="http://schemas.microsoft.com/office/drawing/2014/main" id="{4A0E83E4-3382-3100-DA7D-B8BB2AFE9D57}"/>
                </a:ext>
              </a:extLst>
            </p:cNvPr>
            <p:cNvSpPr>
              <a:spLocks/>
            </p:cNvSpPr>
            <p:nvPr/>
          </p:nvSpPr>
          <p:spPr bwMode="auto">
            <a:xfrm>
              <a:off x="3794" y="3364"/>
              <a:ext cx="248" cy="203"/>
            </a:xfrm>
            <a:custGeom>
              <a:avLst/>
              <a:gdLst>
                <a:gd name="T0" fmla="*/ 17 w 118"/>
                <a:gd name="T1" fmla="*/ 999 h 91"/>
                <a:gd name="T2" fmla="*/ 473 w 118"/>
                <a:gd name="T3" fmla="*/ 89 h 91"/>
                <a:gd name="T4" fmla="*/ 464 w 118"/>
                <a:gd name="T5" fmla="*/ 80 h 91"/>
                <a:gd name="T6" fmla="*/ 473 w 118"/>
                <a:gd name="T7" fmla="*/ 89 h 91"/>
                <a:gd name="T8" fmla="*/ 513 w 118"/>
                <a:gd name="T9" fmla="*/ 36 h 91"/>
                <a:gd name="T10" fmla="*/ 538 w 118"/>
                <a:gd name="T11" fmla="*/ 20 h 91"/>
                <a:gd name="T12" fmla="*/ 565 w 118"/>
                <a:gd name="T13" fmla="*/ 45 h 91"/>
                <a:gd name="T14" fmla="*/ 605 w 118"/>
                <a:gd name="T15" fmla="*/ 89 h 91"/>
                <a:gd name="T16" fmla="*/ 614 w 118"/>
                <a:gd name="T17" fmla="*/ 80 h 91"/>
                <a:gd name="T18" fmla="*/ 605 w 118"/>
                <a:gd name="T19" fmla="*/ 89 h 91"/>
                <a:gd name="T20" fmla="*/ 1078 w 118"/>
                <a:gd name="T21" fmla="*/ 999 h 91"/>
                <a:gd name="T22" fmla="*/ 1087 w 118"/>
                <a:gd name="T23" fmla="*/ 1011 h 91"/>
                <a:gd name="T24" fmla="*/ 1095 w 118"/>
                <a:gd name="T25" fmla="*/ 990 h 91"/>
                <a:gd name="T26" fmla="*/ 622 w 118"/>
                <a:gd name="T27" fmla="*/ 80 h 91"/>
                <a:gd name="T28" fmla="*/ 622 w 118"/>
                <a:gd name="T29" fmla="*/ 80 h 91"/>
                <a:gd name="T30" fmla="*/ 574 w 118"/>
                <a:gd name="T31" fmla="*/ 20 h 91"/>
                <a:gd name="T32" fmla="*/ 538 w 118"/>
                <a:gd name="T33" fmla="*/ 0 h 91"/>
                <a:gd name="T34" fmla="*/ 498 w 118"/>
                <a:gd name="T35" fmla="*/ 20 h 91"/>
                <a:gd name="T36" fmla="*/ 454 w 118"/>
                <a:gd name="T37" fmla="*/ 80 h 91"/>
                <a:gd name="T38" fmla="*/ 454 w 118"/>
                <a:gd name="T39" fmla="*/ 80 h 91"/>
                <a:gd name="T40" fmla="*/ 0 w 118"/>
                <a:gd name="T41" fmla="*/ 999 h 91"/>
                <a:gd name="T42" fmla="*/ 8 w 118"/>
                <a:gd name="T43" fmla="*/ 1011 h 91"/>
                <a:gd name="T44" fmla="*/ 17 w 118"/>
                <a:gd name="T45" fmla="*/ 999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91">
                  <a:moveTo>
                    <a:pt x="2" y="90"/>
                  </a:moveTo>
                  <a:cubicBezTo>
                    <a:pt x="14" y="66"/>
                    <a:pt x="30" y="38"/>
                    <a:pt x="51" y="8"/>
                  </a:cubicBezTo>
                  <a:cubicBezTo>
                    <a:pt x="50" y="7"/>
                    <a:pt x="50" y="7"/>
                    <a:pt x="50" y="7"/>
                  </a:cubicBezTo>
                  <a:cubicBezTo>
                    <a:pt x="51" y="8"/>
                    <a:pt x="51" y="8"/>
                    <a:pt x="51" y="8"/>
                  </a:cubicBezTo>
                  <a:cubicBezTo>
                    <a:pt x="52" y="6"/>
                    <a:pt x="54" y="4"/>
                    <a:pt x="55" y="3"/>
                  </a:cubicBezTo>
                  <a:cubicBezTo>
                    <a:pt x="56" y="3"/>
                    <a:pt x="57" y="2"/>
                    <a:pt x="58" y="2"/>
                  </a:cubicBezTo>
                  <a:cubicBezTo>
                    <a:pt x="59" y="2"/>
                    <a:pt x="60" y="3"/>
                    <a:pt x="61" y="4"/>
                  </a:cubicBezTo>
                  <a:cubicBezTo>
                    <a:pt x="62" y="5"/>
                    <a:pt x="64" y="6"/>
                    <a:pt x="65" y="8"/>
                  </a:cubicBezTo>
                  <a:cubicBezTo>
                    <a:pt x="66" y="7"/>
                    <a:pt x="66" y="7"/>
                    <a:pt x="66" y="7"/>
                  </a:cubicBezTo>
                  <a:cubicBezTo>
                    <a:pt x="65" y="8"/>
                    <a:pt x="65" y="8"/>
                    <a:pt x="65" y="8"/>
                  </a:cubicBezTo>
                  <a:cubicBezTo>
                    <a:pt x="88" y="36"/>
                    <a:pt x="104" y="64"/>
                    <a:pt x="116" y="90"/>
                  </a:cubicBezTo>
                  <a:cubicBezTo>
                    <a:pt x="116" y="91"/>
                    <a:pt x="117" y="91"/>
                    <a:pt x="117" y="91"/>
                  </a:cubicBezTo>
                  <a:cubicBezTo>
                    <a:pt x="118" y="91"/>
                    <a:pt x="118" y="90"/>
                    <a:pt x="118" y="89"/>
                  </a:cubicBezTo>
                  <a:cubicBezTo>
                    <a:pt x="106" y="63"/>
                    <a:pt x="89" y="35"/>
                    <a:pt x="67" y="7"/>
                  </a:cubicBezTo>
                  <a:cubicBezTo>
                    <a:pt x="67" y="7"/>
                    <a:pt x="67" y="7"/>
                    <a:pt x="67" y="7"/>
                  </a:cubicBezTo>
                  <a:cubicBezTo>
                    <a:pt x="65" y="5"/>
                    <a:pt x="64" y="3"/>
                    <a:pt x="62" y="2"/>
                  </a:cubicBezTo>
                  <a:cubicBezTo>
                    <a:pt x="61" y="1"/>
                    <a:pt x="60" y="0"/>
                    <a:pt x="58" y="0"/>
                  </a:cubicBezTo>
                  <a:cubicBezTo>
                    <a:pt x="57" y="0"/>
                    <a:pt x="55" y="1"/>
                    <a:pt x="54" y="2"/>
                  </a:cubicBezTo>
                  <a:cubicBezTo>
                    <a:pt x="52" y="3"/>
                    <a:pt x="51" y="4"/>
                    <a:pt x="49" y="7"/>
                  </a:cubicBezTo>
                  <a:cubicBezTo>
                    <a:pt x="49" y="7"/>
                    <a:pt x="49" y="7"/>
                    <a:pt x="49" y="7"/>
                  </a:cubicBezTo>
                  <a:cubicBezTo>
                    <a:pt x="28" y="37"/>
                    <a:pt x="12" y="65"/>
                    <a:pt x="0" y="90"/>
                  </a:cubicBezTo>
                  <a:cubicBezTo>
                    <a:pt x="0" y="90"/>
                    <a:pt x="0" y="91"/>
                    <a:pt x="1" y="91"/>
                  </a:cubicBezTo>
                  <a:cubicBezTo>
                    <a:pt x="1" y="91"/>
                    <a:pt x="2" y="91"/>
                    <a:pt x="2" y="9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4" name="Freeform 802">
              <a:extLst>
                <a:ext uri="{FF2B5EF4-FFF2-40B4-BE49-F238E27FC236}">
                  <a16:creationId xmlns:a16="http://schemas.microsoft.com/office/drawing/2014/main" id="{1E8F619E-8BD3-CC95-13C2-9944294F4095}"/>
                </a:ext>
              </a:extLst>
            </p:cNvPr>
            <p:cNvSpPr>
              <a:spLocks/>
            </p:cNvSpPr>
            <p:nvPr/>
          </p:nvSpPr>
          <p:spPr bwMode="auto">
            <a:xfrm>
              <a:off x="3943" y="2578"/>
              <a:ext cx="201" cy="67"/>
            </a:xfrm>
            <a:custGeom>
              <a:avLst/>
              <a:gdLst>
                <a:gd name="T0" fmla="*/ 863 w 96"/>
                <a:gd name="T1" fmla="*/ 9 h 30"/>
                <a:gd name="T2" fmla="*/ 513 w 96"/>
                <a:gd name="T3" fmla="*/ 270 h 30"/>
                <a:gd name="T4" fmla="*/ 168 w 96"/>
                <a:gd name="T5" fmla="*/ 315 h 30"/>
                <a:gd name="T6" fmla="*/ 136 w 96"/>
                <a:gd name="T7" fmla="*/ 315 h 30"/>
                <a:gd name="T8" fmla="*/ 44 w 96"/>
                <a:gd name="T9" fmla="*/ 255 h 30"/>
                <a:gd name="T10" fmla="*/ 17 w 96"/>
                <a:gd name="T11" fmla="*/ 154 h 30"/>
                <a:gd name="T12" fmla="*/ 8 w 96"/>
                <a:gd name="T13" fmla="*/ 145 h 30"/>
                <a:gd name="T14" fmla="*/ 0 w 96"/>
                <a:gd name="T15" fmla="*/ 154 h 30"/>
                <a:gd name="T16" fmla="*/ 27 w 96"/>
                <a:gd name="T17" fmla="*/ 270 h 30"/>
                <a:gd name="T18" fmla="*/ 136 w 96"/>
                <a:gd name="T19" fmla="*/ 335 h 30"/>
                <a:gd name="T20" fmla="*/ 168 w 96"/>
                <a:gd name="T21" fmla="*/ 335 h 30"/>
                <a:gd name="T22" fmla="*/ 513 w 96"/>
                <a:gd name="T23" fmla="*/ 290 h 30"/>
                <a:gd name="T24" fmla="*/ 881 w 96"/>
                <a:gd name="T25" fmla="*/ 20 h 30"/>
                <a:gd name="T26" fmla="*/ 873 w 96"/>
                <a:gd name="T27" fmla="*/ 9 h 30"/>
                <a:gd name="T28" fmla="*/ 863 w 96"/>
                <a:gd name="T29" fmla="*/ 9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6" h="30">
                  <a:moveTo>
                    <a:pt x="94" y="1"/>
                  </a:moveTo>
                  <a:cubicBezTo>
                    <a:pt x="86" y="13"/>
                    <a:pt x="71" y="20"/>
                    <a:pt x="56" y="24"/>
                  </a:cubicBezTo>
                  <a:cubicBezTo>
                    <a:pt x="40" y="28"/>
                    <a:pt x="25" y="28"/>
                    <a:pt x="18" y="28"/>
                  </a:cubicBezTo>
                  <a:cubicBezTo>
                    <a:pt x="17" y="28"/>
                    <a:pt x="16" y="28"/>
                    <a:pt x="15" y="28"/>
                  </a:cubicBezTo>
                  <a:cubicBezTo>
                    <a:pt x="10" y="28"/>
                    <a:pt x="7" y="26"/>
                    <a:pt x="5" y="23"/>
                  </a:cubicBezTo>
                  <a:cubicBezTo>
                    <a:pt x="3" y="19"/>
                    <a:pt x="2" y="16"/>
                    <a:pt x="2" y="14"/>
                  </a:cubicBezTo>
                  <a:cubicBezTo>
                    <a:pt x="2" y="13"/>
                    <a:pt x="1" y="13"/>
                    <a:pt x="1" y="13"/>
                  </a:cubicBezTo>
                  <a:cubicBezTo>
                    <a:pt x="0" y="13"/>
                    <a:pt x="0" y="14"/>
                    <a:pt x="0" y="14"/>
                  </a:cubicBezTo>
                  <a:cubicBezTo>
                    <a:pt x="0" y="16"/>
                    <a:pt x="1" y="20"/>
                    <a:pt x="3" y="24"/>
                  </a:cubicBezTo>
                  <a:cubicBezTo>
                    <a:pt x="5" y="27"/>
                    <a:pt x="9" y="30"/>
                    <a:pt x="15" y="30"/>
                  </a:cubicBezTo>
                  <a:cubicBezTo>
                    <a:pt x="16" y="30"/>
                    <a:pt x="17" y="30"/>
                    <a:pt x="18" y="30"/>
                  </a:cubicBezTo>
                  <a:cubicBezTo>
                    <a:pt x="25" y="30"/>
                    <a:pt x="41" y="30"/>
                    <a:pt x="56" y="26"/>
                  </a:cubicBezTo>
                  <a:cubicBezTo>
                    <a:pt x="71" y="22"/>
                    <a:pt x="87" y="15"/>
                    <a:pt x="96" y="2"/>
                  </a:cubicBezTo>
                  <a:cubicBezTo>
                    <a:pt x="96" y="1"/>
                    <a:pt x="96" y="1"/>
                    <a:pt x="95" y="1"/>
                  </a:cubicBezTo>
                  <a:cubicBezTo>
                    <a:pt x="95" y="0"/>
                    <a:pt x="94" y="0"/>
                    <a:pt x="94"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5" name="Freeform 803">
              <a:extLst>
                <a:ext uri="{FF2B5EF4-FFF2-40B4-BE49-F238E27FC236}">
                  <a16:creationId xmlns:a16="http://schemas.microsoft.com/office/drawing/2014/main" id="{F36B95BB-23E6-0E87-AD4E-25A621AC1037}"/>
                </a:ext>
              </a:extLst>
            </p:cNvPr>
            <p:cNvSpPr>
              <a:spLocks/>
            </p:cNvSpPr>
            <p:nvPr/>
          </p:nvSpPr>
          <p:spPr bwMode="auto">
            <a:xfrm>
              <a:off x="3682" y="2605"/>
              <a:ext cx="462" cy="67"/>
            </a:xfrm>
            <a:custGeom>
              <a:avLst/>
              <a:gdLst>
                <a:gd name="T0" fmla="*/ 0 w 220"/>
                <a:gd name="T1" fmla="*/ 56 h 30"/>
                <a:gd name="T2" fmla="*/ 420 w 220"/>
                <a:gd name="T3" fmla="*/ 255 h 30"/>
                <a:gd name="T4" fmla="*/ 777 w 220"/>
                <a:gd name="T5" fmla="*/ 335 h 30"/>
                <a:gd name="T6" fmla="*/ 817 w 220"/>
                <a:gd name="T7" fmla="*/ 335 h 30"/>
                <a:gd name="T8" fmla="*/ 817 w 220"/>
                <a:gd name="T9" fmla="*/ 324 h 30"/>
                <a:gd name="T10" fmla="*/ 817 w 220"/>
                <a:gd name="T11" fmla="*/ 335 h 30"/>
                <a:gd name="T12" fmla="*/ 1037 w 220"/>
                <a:gd name="T13" fmla="*/ 255 h 30"/>
                <a:gd name="T14" fmla="*/ 1037 w 220"/>
                <a:gd name="T15" fmla="*/ 255 h 30"/>
                <a:gd name="T16" fmla="*/ 1054 w 220"/>
                <a:gd name="T17" fmla="*/ 243 h 30"/>
                <a:gd name="T18" fmla="*/ 1075 w 220"/>
                <a:gd name="T19" fmla="*/ 255 h 30"/>
                <a:gd name="T20" fmla="*/ 1231 w 220"/>
                <a:gd name="T21" fmla="*/ 315 h 30"/>
                <a:gd name="T22" fmla="*/ 1231 w 220"/>
                <a:gd name="T23" fmla="*/ 315 h 30"/>
                <a:gd name="T24" fmla="*/ 1252 w 220"/>
                <a:gd name="T25" fmla="*/ 315 h 30"/>
                <a:gd name="T26" fmla="*/ 1623 w 220"/>
                <a:gd name="T27" fmla="*/ 255 h 30"/>
                <a:gd name="T28" fmla="*/ 2037 w 220"/>
                <a:gd name="T29" fmla="*/ 9 h 30"/>
                <a:gd name="T30" fmla="*/ 2029 w 220"/>
                <a:gd name="T31" fmla="*/ 0 h 30"/>
                <a:gd name="T32" fmla="*/ 2020 w 220"/>
                <a:gd name="T33" fmla="*/ 0 h 30"/>
                <a:gd name="T34" fmla="*/ 1623 w 220"/>
                <a:gd name="T35" fmla="*/ 235 h 30"/>
                <a:gd name="T36" fmla="*/ 1252 w 220"/>
                <a:gd name="T37" fmla="*/ 290 h 30"/>
                <a:gd name="T38" fmla="*/ 1231 w 220"/>
                <a:gd name="T39" fmla="*/ 290 h 30"/>
                <a:gd name="T40" fmla="*/ 1231 w 220"/>
                <a:gd name="T41" fmla="*/ 299 h 30"/>
                <a:gd name="T42" fmla="*/ 1231 w 220"/>
                <a:gd name="T43" fmla="*/ 290 h 30"/>
                <a:gd name="T44" fmla="*/ 1086 w 220"/>
                <a:gd name="T45" fmla="*/ 235 h 30"/>
                <a:gd name="T46" fmla="*/ 1054 w 220"/>
                <a:gd name="T47" fmla="*/ 226 h 30"/>
                <a:gd name="T48" fmla="*/ 1027 w 220"/>
                <a:gd name="T49" fmla="*/ 243 h 30"/>
                <a:gd name="T50" fmla="*/ 1027 w 220"/>
                <a:gd name="T51" fmla="*/ 255 h 30"/>
                <a:gd name="T52" fmla="*/ 1027 w 220"/>
                <a:gd name="T53" fmla="*/ 243 h 30"/>
                <a:gd name="T54" fmla="*/ 817 w 220"/>
                <a:gd name="T55" fmla="*/ 315 h 30"/>
                <a:gd name="T56" fmla="*/ 817 w 220"/>
                <a:gd name="T57" fmla="*/ 315 h 30"/>
                <a:gd name="T58" fmla="*/ 777 w 220"/>
                <a:gd name="T59" fmla="*/ 315 h 30"/>
                <a:gd name="T60" fmla="*/ 420 w 220"/>
                <a:gd name="T61" fmla="*/ 235 h 30"/>
                <a:gd name="T62" fmla="*/ 8 w 220"/>
                <a:gd name="T63" fmla="*/ 36 h 30"/>
                <a:gd name="T64" fmla="*/ 0 w 220"/>
                <a:gd name="T65" fmla="*/ 45 h 30"/>
                <a:gd name="T66" fmla="*/ 0 w 220"/>
                <a:gd name="T67" fmla="*/ 56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0" h="30">
                  <a:moveTo>
                    <a:pt x="0" y="5"/>
                  </a:moveTo>
                  <a:cubicBezTo>
                    <a:pt x="12" y="12"/>
                    <a:pt x="29" y="18"/>
                    <a:pt x="45" y="23"/>
                  </a:cubicBezTo>
                  <a:cubicBezTo>
                    <a:pt x="61" y="27"/>
                    <a:pt x="75" y="30"/>
                    <a:pt x="84" y="30"/>
                  </a:cubicBezTo>
                  <a:cubicBezTo>
                    <a:pt x="85" y="30"/>
                    <a:pt x="87" y="30"/>
                    <a:pt x="88" y="30"/>
                  </a:cubicBezTo>
                  <a:cubicBezTo>
                    <a:pt x="88" y="29"/>
                    <a:pt x="88" y="29"/>
                    <a:pt x="88" y="29"/>
                  </a:cubicBezTo>
                  <a:cubicBezTo>
                    <a:pt x="88" y="30"/>
                    <a:pt x="88" y="30"/>
                    <a:pt x="88" y="30"/>
                  </a:cubicBezTo>
                  <a:cubicBezTo>
                    <a:pt x="97" y="29"/>
                    <a:pt x="106" y="27"/>
                    <a:pt x="112" y="23"/>
                  </a:cubicBezTo>
                  <a:cubicBezTo>
                    <a:pt x="112" y="23"/>
                    <a:pt x="112" y="23"/>
                    <a:pt x="112" y="23"/>
                  </a:cubicBezTo>
                  <a:cubicBezTo>
                    <a:pt x="113" y="23"/>
                    <a:pt x="114" y="22"/>
                    <a:pt x="114" y="22"/>
                  </a:cubicBezTo>
                  <a:cubicBezTo>
                    <a:pt x="115" y="22"/>
                    <a:pt x="116" y="23"/>
                    <a:pt x="116" y="23"/>
                  </a:cubicBezTo>
                  <a:cubicBezTo>
                    <a:pt x="120" y="25"/>
                    <a:pt x="126" y="27"/>
                    <a:pt x="133" y="28"/>
                  </a:cubicBezTo>
                  <a:cubicBezTo>
                    <a:pt x="133" y="28"/>
                    <a:pt x="133" y="28"/>
                    <a:pt x="133" y="28"/>
                  </a:cubicBezTo>
                  <a:cubicBezTo>
                    <a:pt x="134" y="28"/>
                    <a:pt x="134" y="28"/>
                    <a:pt x="135" y="28"/>
                  </a:cubicBezTo>
                  <a:cubicBezTo>
                    <a:pt x="142" y="28"/>
                    <a:pt x="158" y="27"/>
                    <a:pt x="175" y="23"/>
                  </a:cubicBezTo>
                  <a:cubicBezTo>
                    <a:pt x="192" y="20"/>
                    <a:pt x="210" y="13"/>
                    <a:pt x="220" y="1"/>
                  </a:cubicBezTo>
                  <a:cubicBezTo>
                    <a:pt x="220" y="1"/>
                    <a:pt x="220" y="0"/>
                    <a:pt x="219" y="0"/>
                  </a:cubicBezTo>
                  <a:cubicBezTo>
                    <a:pt x="219" y="0"/>
                    <a:pt x="218" y="0"/>
                    <a:pt x="218" y="0"/>
                  </a:cubicBezTo>
                  <a:cubicBezTo>
                    <a:pt x="209" y="11"/>
                    <a:pt x="192" y="18"/>
                    <a:pt x="175" y="21"/>
                  </a:cubicBezTo>
                  <a:cubicBezTo>
                    <a:pt x="158" y="25"/>
                    <a:pt x="142" y="26"/>
                    <a:pt x="135" y="26"/>
                  </a:cubicBezTo>
                  <a:cubicBezTo>
                    <a:pt x="134" y="26"/>
                    <a:pt x="134" y="26"/>
                    <a:pt x="133" y="26"/>
                  </a:cubicBezTo>
                  <a:cubicBezTo>
                    <a:pt x="133" y="27"/>
                    <a:pt x="133" y="27"/>
                    <a:pt x="133" y="27"/>
                  </a:cubicBezTo>
                  <a:cubicBezTo>
                    <a:pt x="133" y="26"/>
                    <a:pt x="133" y="26"/>
                    <a:pt x="133" y="26"/>
                  </a:cubicBezTo>
                  <a:cubicBezTo>
                    <a:pt x="126" y="25"/>
                    <a:pt x="121" y="23"/>
                    <a:pt x="117" y="21"/>
                  </a:cubicBezTo>
                  <a:cubicBezTo>
                    <a:pt x="116" y="21"/>
                    <a:pt x="115" y="20"/>
                    <a:pt x="114" y="20"/>
                  </a:cubicBezTo>
                  <a:cubicBezTo>
                    <a:pt x="113" y="20"/>
                    <a:pt x="112" y="21"/>
                    <a:pt x="111" y="22"/>
                  </a:cubicBezTo>
                  <a:cubicBezTo>
                    <a:pt x="111" y="23"/>
                    <a:pt x="111" y="23"/>
                    <a:pt x="111" y="23"/>
                  </a:cubicBezTo>
                  <a:cubicBezTo>
                    <a:pt x="111" y="22"/>
                    <a:pt x="111" y="22"/>
                    <a:pt x="111" y="22"/>
                  </a:cubicBezTo>
                  <a:cubicBezTo>
                    <a:pt x="106" y="25"/>
                    <a:pt x="97" y="27"/>
                    <a:pt x="88" y="28"/>
                  </a:cubicBezTo>
                  <a:cubicBezTo>
                    <a:pt x="88" y="28"/>
                    <a:pt x="88" y="28"/>
                    <a:pt x="88" y="28"/>
                  </a:cubicBezTo>
                  <a:cubicBezTo>
                    <a:pt x="87" y="28"/>
                    <a:pt x="85" y="28"/>
                    <a:pt x="84" y="28"/>
                  </a:cubicBezTo>
                  <a:cubicBezTo>
                    <a:pt x="76" y="28"/>
                    <a:pt x="61" y="26"/>
                    <a:pt x="45" y="21"/>
                  </a:cubicBezTo>
                  <a:cubicBezTo>
                    <a:pt x="30" y="16"/>
                    <a:pt x="13" y="10"/>
                    <a:pt x="1" y="3"/>
                  </a:cubicBezTo>
                  <a:cubicBezTo>
                    <a:pt x="1" y="3"/>
                    <a:pt x="0" y="3"/>
                    <a:pt x="0" y="4"/>
                  </a:cubicBezTo>
                  <a:cubicBezTo>
                    <a:pt x="0" y="4"/>
                    <a:pt x="0" y="5"/>
                    <a:pt x="0"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6" name="Freeform 804">
              <a:extLst>
                <a:ext uri="{FF2B5EF4-FFF2-40B4-BE49-F238E27FC236}">
                  <a16:creationId xmlns:a16="http://schemas.microsoft.com/office/drawing/2014/main" id="{D72AF9CF-0F82-E40C-8D83-EBC937C50ACB}"/>
                </a:ext>
              </a:extLst>
            </p:cNvPr>
            <p:cNvSpPr>
              <a:spLocks/>
            </p:cNvSpPr>
            <p:nvPr/>
          </p:nvSpPr>
          <p:spPr bwMode="auto">
            <a:xfrm>
              <a:off x="3682" y="2589"/>
              <a:ext cx="217" cy="63"/>
            </a:xfrm>
            <a:custGeom>
              <a:avLst/>
              <a:gdLst>
                <a:gd name="T0" fmla="*/ 946 w 103"/>
                <a:gd name="T1" fmla="*/ 101 h 28"/>
                <a:gd name="T2" fmla="*/ 927 w 103"/>
                <a:gd name="T3" fmla="*/ 227 h 28"/>
                <a:gd name="T4" fmla="*/ 813 w 103"/>
                <a:gd name="T5" fmla="*/ 299 h 28"/>
                <a:gd name="T6" fmla="*/ 777 w 103"/>
                <a:gd name="T7" fmla="*/ 299 h 28"/>
                <a:gd name="T8" fmla="*/ 8 w 103"/>
                <a:gd name="T9" fmla="*/ 11 h 28"/>
                <a:gd name="T10" fmla="*/ 0 w 103"/>
                <a:gd name="T11" fmla="*/ 11 h 28"/>
                <a:gd name="T12" fmla="*/ 0 w 103"/>
                <a:gd name="T13" fmla="*/ 25 h 28"/>
                <a:gd name="T14" fmla="*/ 777 w 103"/>
                <a:gd name="T15" fmla="*/ 320 h 28"/>
                <a:gd name="T16" fmla="*/ 813 w 103"/>
                <a:gd name="T17" fmla="*/ 320 h 28"/>
                <a:gd name="T18" fmla="*/ 946 w 103"/>
                <a:gd name="T19" fmla="*/ 239 h 28"/>
                <a:gd name="T20" fmla="*/ 963 w 103"/>
                <a:gd name="T21" fmla="*/ 101 h 28"/>
                <a:gd name="T22" fmla="*/ 954 w 103"/>
                <a:gd name="T23" fmla="*/ 92 h 28"/>
                <a:gd name="T24" fmla="*/ 946 w 103"/>
                <a:gd name="T25" fmla="*/ 10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3" h="28">
                  <a:moveTo>
                    <a:pt x="101" y="9"/>
                  </a:moveTo>
                  <a:cubicBezTo>
                    <a:pt x="101" y="13"/>
                    <a:pt x="101" y="17"/>
                    <a:pt x="99" y="20"/>
                  </a:cubicBezTo>
                  <a:cubicBezTo>
                    <a:pt x="98" y="23"/>
                    <a:pt x="94" y="25"/>
                    <a:pt x="87" y="26"/>
                  </a:cubicBezTo>
                  <a:cubicBezTo>
                    <a:pt x="86" y="26"/>
                    <a:pt x="85" y="26"/>
                    <a:pt x="83" y="26"/>
                  </a:cubicBezTo>
                  <a:cubicBezTo>
                    <a:pt x="66" y="26"/>
                    <a:pt x="24" y="15"/>
                    <a:pt x="1" y="1"/>
                  </a:cubicBezTo>
                  <a:cubicBezTo>
                    <a:pt x="1" y="0"/>
                    <a:pt x="0" y="1"/>
                    <a:pt x="0" y="1"/>
                  </a:cubicBezTo>
                  <a:cubicBezTo>
                    <a:pt x="0" y="2"/>
                    <a:pt x="0" y="2"/>
                    <a:pt x="0" y="2"/>
                  </a:cubicBezTo>
                  <a:cubicBezTo>
                    <a:pt x="23" y="17"/>
                    <a:pt x="65" y="28"/>
                    <a:pt x="83" y="28"/>
                  </a:cubicBezTo>
                  <a:cubicBezTo>
                    <a:pt x="85" y="28"/>
                    <a:pt x="86" y="28"/>
                    <a:pt x="87" y="28"/>
                  </a:cubicBezTo>
                  <a:cubicBezTo>
                    <a:pt x="95" y="27"/>
                    <a:pt x="99" y="24"/>
                    <a:pt x="101" y="21"/>
                  </a:cubicBezTo>
                  <a:cubicBezTo>
                    <a:pt x="103" y="17"/>
                    <a:pt x="103" y="13"/>
                    <a:pt x="103" y="9"/>
                  </a:cubicBezTo>
                  <a:cubicBezTo>
                    <a:pt x="103" y="8"/>
                    <a:pt x="103" y="8"/>
                    <a:pt x="102" y="8"/>
                  </a:cubicBezTo>
                  <a:cubicBezTo>
                    <a:pt x="102" y="8"/>
                    <a:pt x="101" y="8"/>
                    <a:pt x="101"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7" name="Freeform 805">
              <a:extLst>
                <a:ext uri="{FF2B5EF4-FFF2-40B4-BE49-F238E27FC236}">
                  <a16:creationId xmlns:a16="http://schemas.microsoft.com/office/drawing/2014/main" id="{C6F9071F-37F2-CE43-7A45-872CB5EDC2EC}"/>
                </a:ext>
              </a:extLst>
            </p:cNvPr>
            <p:cNvSpPr>
              <a:spLocks/>
            </p:cNvSpPr>
            <p:nvPr/>
          </p:nvSpPr>
          <p:spPr bwMode="auto">
            <a:xfrm>
              <a:off x="3903" y="2618"/>
              <a:ext cx="8" cy="20"/>
            </a:xfrm>
            <a:custGeom>
              <a:avLst/>
              <a:gdLst>
                <a:gd name="T0" fmla="*/ 16 w 4"/>
                <a:gd name="T1" fmla="*/ 9 h 9"/>
                <a:gd name="T2" fmla="*/ 8 w 4"/>
                <a:gd name="T3" fmla="*/ 64 h 9"/>
                <a:gd name="T4" fmla="*/ 0 w 4"/>
                <a:gd name="T5" fmla="*/ 80 h 9"/>
                <a:gd name="T6" fmla="*/ 0 w 4"/>
                <a:gd name="T7" fmla="*/ 89 h 9"/>
                <a:gd name="T8" fmla="*/ 0 w 4"/>
                <a:gd name="T9" fmla="*/ 98 h 9"/>
                <a:gd name="T10" fmla="*/ 16 w 4"/>
                <a:gd name="T11" fmla="*/ 98 h 9"/>
                <a:gd name="T12" fmla="*/ 32 w 4"/>
                <a:gd name="T13" fmla="*/ 20 h 9"/>
                <a:gd name="T14" fmla="*/ 24 w 4"/>
                <a:gd name="T15" fmla="*/ 0 h 9"/>
                <a:gd name="T16" fmla="*/ 16 w 4"/>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9">
                  <a:moveTo>
                    <a:pt x="2" y="1"/>
                  </a:moveTo>
                  <a:cubicBezTo>
                    <a:pt x="2" y="3"/>
                    <a:pt x="1" y="4"/>
                    <a:pt x="1" y="6"/>
                  </a:cubicBezTo>
                  <a:cubicBezTo>
                    <a:pt x="1" y="6"/>
                    <a:pt x="0" y="7"/>
                    <a:pt x="0" y="7"/>
                  </a:cubicBezTo>
                  <a:cubicBezTo>
                    <a:pt x="0" y="8"/>
                    <a:pt x="0" y="8"/>
                    <a:pt x="0" y="8"/>
                  </a:cubicBezTo>
                  <a:cubicBezTo>
                    <a:pt x="0" y="8"/>
                    <a:pt x="0" y="9"/>
                    <a:pt x="0" y="9"/>
                  </a:cubicBezTo>
                  <a:cubicBezTo>
                    <a:pt x="1" y="9"/>
                    <a:pt x="1" y="9"/>
                    <a:pt x="2" y="9"/>
                  </a:cubicBezTo>
                  <a:cubicBezTo>
                    <a:pt x="2" y="9"/>
                    <a:pt x="4" y="5"/>
                    <a:pt x="4" y="2"/>
                  </a:cubicBezTo>
                  <a:cubicBezTo>
                    <a:pt x="4" y="1"/>
                    <a:pt x="3" y="1"/>
                    <a:pt x="3" y="0"/>
                  </a:cubicBezTo>
                  <a:cubicBezTo>
                    <a:pt x="2" y="0"/>
                    <a:pt x="2" y="1"/>
                    <a:pt x="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8" name="Freeform 806">
              <a:extLst>
                <a:ext uri="{FF2B5EF4-FFF2-40B4-BE49-F238E27FC236}">
                  <a16:creationId xmlns:a16="http://schemas.microsoft.com/office/drawing/2014/main" id="{FD484BAC-3D55-D4DE-F0F8-4E60AC94A211}"/>
                </a:ext>
              </a:extLst>
            </p:cNvPr>
            <p:cNvSpPr>
              <a:spLocks/>
            </p:cNvSpPr>
            <p:nvPr/>
          </p:nvSpPr>
          <p:spPr bwMode="auto">
            <a:xfrm>
              <a:off x="3928" y="2618"/>
              <a:ext cx="13" cy="20"/>
            </a:xfrm>
            <a:custGeom>
              <a:avLst/>
              <a:gdLst>
                <a:gd name="T0" fmla="*/ 0 w 6"/>
                <a:gd name="T1" fmla="*/ 20 h 9"/>
                <a:gd name="T2" fmla="*/ 52 w 6"/>
                <a:gd name="T3" fmla="*/ 98 h 9"/>
                <a:gd name="T4" fmla="*/ 61 w 6"/>
                <a:gd name="T5" fmla="*/ 98 h 9"/>
                <a:gd name="T6" fmla="*/ 61 w 6"/>
                <a:gd name="T7" fmla="*/ 80 h 9"/>
                <a:gd name="T8" fmla="*/ 61 w 6"/>
                <a:gd name="T9" fmla="*/ 80 h 9"/>
                <a:gd name="T10" fmla="*/ 20 w 6"/>
                <a:gd name="T11" fmla="*/ 9 h 9"/>
                <a:gd name="T12" fmla="*/ 9 w 6"/>
                <a:gd name="T13" fmla="*/ 9 h 9"/>
                <a:gd name="T14" fmla="*/ 0 w 6"/>
                <a:gd name="T15" fmla="*/ 2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9">
                  <a:moveTo>
                    <a:pt x="0" y="2"/>
                  </a:moveTo>
                  <a:cubicBezTo>
                    <a:pt x="1" y="6"/>
                    <a:pt x="4" y="9"/>
                    <a:pt x="5" y="9"/>
                  </a:cubicBezTo>
                  <a:cubicBezTo>
                    <a:pt x="5" y="9"/>
                    <a:pt x="6" y="9"/>
                    <a:pt x="6" y="9"/>
                  </a:cubicBezTo>
                  <a:cubicBezTo>
                    <a:pt x="6" y="8"/>
                    <a:pt x="6" y="7"/>
                    <a:pt x="6" y="7"/>
                  </a:cubicBezTo>
                  <a:cubicBezTo>
                    <a:pt x="6" y="7"/>
                    <a:pt x="6" y="7"/>
                    <a:pt x="6" y="7"/>
                  </a:cubicBezTo>
                  <a:cubicBezTo>
                    <a:pt x="5" y="7"/>
                    <a:pt x="3" y="4"/>
                    <a:pt x="2" y="1"/>
                  </a:cubicBezTo>
                  <a:cubicBezTo>
                    <a:pt x="2" y="1"/>
                    <a:pt x="1" y="0"/>
                    <a:pt x="1" y="1"/>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79" name="Freeform 807">
              <a:extLst>
                <a:ext uri="{FF2B5EF4-FFF2-40B4-BE49-F238E27FC236}">
                  <a16:creationId xmlns:a16="http://schemas.microsoft.com/office/drawing/2014/main" id="{BE6DB2E4-486F-9BE1-1357-9AFA6E86CFCB}"/>
                </a:ext>
              </a:extLst>
            </p:cNvPr>
            <p:cNvSpPr>
              <a:spLocks/>
            </p:cNvSpPr>
            <p:nvPr/>
          </p:nvSpPr>
          <p:spPr bwMode="auto">
            <a:xfrm>
              <a:off x="3750" y="3010"/>
              <a:ext cx="44" cy="65"/>
            </a:xfrm>
            <a:custGeom>
              <a:avLst/>
              <a:gdLst>
                <a:gd name="T0" fmla="*/ 176 w 21"/>
                <a:gd name="T1" fmla="*/ 20 h 29"/>
                <a:gd name="T2" fmla="*/ 109 w 21"/>
                <a:gd name="T3" fmla="*/ 20 h 29"/>
                <a:gd name="T4" fmla="*/ 0 w 21"/>
                <a:gd name="T5" fmla="*/ 282 h 29"/>
                <a:gd name="T6" fmla="*/ 36 w 21"/>
                <a:gd name="T7" fmla="*/ 262 h 29"/>
                <a:gd name="T8" fmla="*/ 84 w 21"/>
                <a:gd name="T9" fmla="*/ 316 h 29"/>
                <a:gd name="T10" fmla="*/ 75 w 21"/>
                <a:gd name="T11" fmla="*/ 327 h 29"/>
                <a:gd name="T12" fmla="*/ 176 w 21"/>
                <a:gd name="T13" fmla="*/ 101 h 29"/>
                <a:gd name="T14" fmla="*/ 176 w 21"/>
                <a:gd name="T15" fmla="*/ 2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9">
                  <a:moveTo>
                    <a:pt x="19" y="2"/>
                  </a:moveTo>
                  <a:cubicBezTo>
                    <a:pt x="17" y="0"/>
                    <a:pt x="14" y="1"/>
                    <a:pt x="12" y="2"/>
                  </a:cubicBezTo>
                  <a:cubicBezTo>
                    <a:pt x="7" y="8"/>
                    <a:pt x="3" y="16"/>
                    <a:pt x="0" y="25"/>
                  </a:cubicBezTo>
                  <a:cubicBezTo>
                    <a:pt x="1" y="24"/>
                    <a:pt x="2" y="23"/>
                    <a:pt x="4" y="23"/>
                  </a:cubicBezTo>
                  <a:cubicBezTo>
                    <a:pt x="6" y="23"/>
                    <a:pt x="9" y="25"/>
                    <a:pt x="9" y="28"/>
                  </a:cubicBezTo>
                  <a:cubicBezTo>
                    <a:pt x="8" y="29"/>
                    <a:pt x="8" y="29"/>
                    <a:pt x="8" y="29"/>
                  </a:cubicBezTo>
                  <a:cubicBezTo>
                    <a:pt x="11" y="20"/>
                    <a:pt x="15" y="13"/>
                    <a:pt x="19" y="9"/>
                  </a:cubicBezTo>
                  <a:cubicBezTo>
                    <a:pt x="21" y="7"/>
                    <a:pt x="21" y="4"/>
                    <a:pt x="19" y="2"/>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0" name="Freeform 808">
              <a:extLst>
                <a:ext uri="{FF2B5EF4-FFF2-40B4-BE49-F238E27FC236}">
                  <a16:creationId xmlns:a16="http://schemas.microsoft.com/office/drawing/2014/main" id="{31291BA2-B91C-8EEE-6AF7-747B31E6D7B8}"/>
                </a:ext>
              </a:extLst>
            </p:cNvPr>
            <p:cNvSpPr>
              <a:spLocks/>
            </p:cNvSpPr>
            <p:nvPr/>
          </p:nvSpPr>
          <p:spPr bwMode="auto">
            <a:xfrm>
              <a:off x="3758" y="3028"/>
              <a:ext cx="17" cy="27"/>
            </a:xfrm>
            <a:custGeom>
              <a:avLst/>
              <a:gdLst>
                <a:gd name="T0" fmla="*/ 0 w 8"/>
                <a:gd name="T1" fmla="*/ 137 h 12"/>
                <a:gd name="T2" fmla="*/ 77 w 8"/>
                <a:gd name="T3" fmla="*/ 0 h 12"/>
                <a:gd name="T4" fmla="*/ 0 60000 65536"/>
                <a:gd name="T5" fmla="*/ 0 60000 65536"/>
              </a:gdLst>
              <a:ahLst/>
              <a:cxnLst>
                <a:cxn ang="T4">
                  <a:pos x="T0" y="T1"/>
                </a:cxn>
                <a:cxn ang="T5">
                  <a:pos x="T2" y="T3"/>
                </a:cxn>
              </a:cxnLst>
              <a:rect l="0" t="0" r="r" b="b"/>
              <a:pathLst>
                <a:path w="8" h="12">
                  <a:moveTo>
                    <a:pt x="0" y="12"/>
                  </a:moveTo>
                  <a:cubicBezTo>
                    <a:pt x="2" y="8"/>
                    <a:pt x="6" y="2"/>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1" name="Freeform 809">
              <a:extLst>
                <a:ext uri="{FF2B5EF4-FFF2-40B4-BE49-F238E27FC236}">
                  <a16:creationId xmlns:a16="http://schemas.microsoft.com/office/drawing/2014/main" id="{C05B1064-1FA6-8DD5-D71D-2EC863A3CEE2}"/>
                </a:ext>
              </a:extLst>
            </p:cNvPr>
            <p:cNvSpPr>
              <a:spLocks/>
            </p:cNvSpPr>
            <p:nvPr/>
          </p:nvSpPr>
          <p:spPr bwMode="auto">
            <a:xfrm>
              <a:off x="3747" y="3012"/>
              <a:ext cx="45" cy="65"/>
            </a:xfrm>
            <a:custGeom>
              <a:avLst/>
              <a:gdLst>
                <a:gd name="T0" fmla="*/ 129 w 21"/>
                <a:gd name="T1" fmla="*/ 9 h 29"/>
                <a:gd name="T2" fmla="*/ 0 w 21"/>
                <a:gd name="T3" fmla="*/ 271 h 29"/>
                <a:gd name="T4" fmla="*/ 0 w 21"/>
                <a:gd name="T5" fmla="*/ 282 h 29"/>
                <a:gd name="T6" fmla="*/ 9 w 21"/>
                <a:gd name="T7" fmla="*/ 282 h 29"/>
                <a:gd name="T8" fmla="*/ 51 w 21"/>
                <a:gd name="T9" fmla="*/ 262 h 29"/>
                <a:gd name="T10" fmla="*/ 77 w 21"/>
                <a:gd name="T11" fmla="*/ 271 h 29"/>
                <a:gd name="T12" fmla="*/ 88 w 21"/>
                <a:gd name="T13" fmla="*/ 307 h 29"/>
                <a:gd name="T14" fmla="*/ 96 w 21"/>
                <a:gd name="T15" fmla="*/ 307 h 29"/>
                <a:gd name="T16" fmla="*/ 88 w 21"/>
                <a:gd name="T17" fmla="*/ 307 h 29"/>
                <a:gd name="T18" fmla="*/ 88 w 21"/>
                <a:gd name="T19" fmla="*/ 316 h 29"/>
                <a:gd name="T20" fmla="*/ 88 w 21"/>
                <a:gd name="T21" fmla="*/ 327 h 29"/>
                <a:gd name="T22" fmla="*/ 96 w 21"/>
                <a:gd name="T23" fmla="*/ 316 h 29"/>
                <a:gd name="T24" fmla="*/ 206 w 21"/>
                <a:gd name="T25" fmla="*/ 90 h 29"/>
                <a:gd name="T26" fmla="*/ 206 w 21"/>
                <a:gd name="T27" fmla="*/ 81 h 29"/>
                <a:gd name="T28" fmla="*/ 189 w 21"/>
                <a:gd name="T29" fmla="*/ 81 h 29"/>
                <a:gd name="T30" fmla="*/ 88 w 21"/>
                <a:gd name="T31" fmla="*/ 307 h 29"/>
                <a:gd name="T32" fmla="*/ 88 w 21"/>
                <a:gd name="T33" fmla="*/ 316 h 29"/>
                <a:gd name="T34" fmla="*/ 96 w 21"/>
                <a:gd name="T35" fmla="*/ 316 h 29"/>
                <a:gd name="T36" fmla="*/ 109 w 21"/>
                <a:gd name="T37" fmla="*/ 307 h 29"/>
                <a:gd name="T38" fmla="*/ 109 w 21"/>
                <a:gd name="T39" fmla="*/ 307 h 29"/>
                <a:gd name="T40" fmla="*/ 51 w 21"/>
                <a:gd name="T41" fmla="*/ 235 h 29"/>
                <a:gd name="T42" fmla="*/ 0 w 21"/>
                <a:gd name="T43" fmla="*/ 271 h 29"/>
                <a:gd name="T44" fmla="*/ 9 w 21"/>
                <a:gd name="T45" fmla="*/ 271 h 29"/>
                <a:gd name="T46" fmla="*/ 19 w 21"/>
                <a:gd name="T47" fmla="*/ 282 h 29"/>
                <a:gd name="T48" fmla="*/ 137 w 21"/>
                <a:gd name="T49" fmla="*/ 20 h 29"/>
                <a:gd name="T50" fmla="*/ 137 w 21"/>
                <a:gd name="T51" fmla="*/ 9 h 29"/>
                <a:gd name="T52" fmla="*/ 129 w 21"/>
                <a:gd name="T53" fmla="*/ 9 h 2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1" h="29">
                  <a:moveTo>
                    <a:pt x="13" y="1"/>
                  </a:moveTo>
                  <a:cubicBezTo>
                    <a:pt x="7" y="7"/>
                    <a:pt x="3" y="14"/>
                    <a:pt x="0" y="24"/>
                  </a:cubicBezTo>
                  <a:cubicBezTo>
                    <a:pt x="0" y="24"/>
                    <a:pt x="0" y="25"/>
                    <a:pt x="0" y="25"/>
                  </a:cubicBezTo>
                  <a:cubicBezTo>
                    <a:pt x="1" y="25"/>
                    <a:pt x="1" y="25"/>
                    <a:pt x="1" y="25"/>
                  </a:cubicBezTo>
                  <a:cubicBezTo>
                    <a:pt x="2" y="24"/>
                    <a:pt x="3" y="23"/>
                    <a:pt x="5" y="23"/>
                  </a:cubicBezTo>
                  <a:cubicBezTo>
                    <a:pt x="6" y="23"/>
                    <a:pt x="7" y="24"/>
                    <a:pt x="8" y="24"/>
                  </a:cubicBezTo>
                  <a:cubicBezTo>
                    <a:pt x="8" y="25"/>
                    <a:pt x="9" y="26"/>
                    <a:pt x="9" y="27"/>
                  </a:cubicBezTo>
                  <a:cubicBezTo>
                    <a:pt x="10" y="27"/>
                    <a:pt x="10" y="27"/>
                    <a:pt x="10" y="27"/>
                  </a:cubicBezTo>
                  <a:cubicBezTo>
                    <a:pt x="9" y="27"/>
                    <a:pt x="9" y="27"/>
                    <a:pt x="9" y="27"/>
                  </a:cubicBezTo>
                  <a:cubicBezTo>
                    <a:pt x="9" y="28"/>
                    <a:pt x="9" y="28"/>
                    <a:pt x="9" y="28"/>
                  </a:cubicBezTo>
                  <a:cubicBezTo>
                    <a:pt x="8" y="28"/>
                    <a:pt x="9" y="29"/>
                    <a:pt x="9" y="29"/>
                  </a:cubicBezTo>
                  <a:cubicBezTo>
                    <a:pt x="10" y="29"/>
                    <a:pt x="10" y="29"/>
                    <a:pt x="10" y="28"/>
                  </a:cubicBezTo>
                  <a:cubicBezTo>
                    <a:pt x="13" y="20"/>
                    <a:pt x="17" y="13"/>
                    <a:pt x="21" y="8"/>
                  </a:cubicBezTo>
                  <a:cubicBezTo>
                    <a:pt x="21" y="8"/>
                    <a:pt x="21" y="7"/>
                    <a:pt x="21" y="7"/>
                  </a:cubicBezTo>
                  <a:cubicBezTo>
                    <a:pt x="20" y="6"/>
                    <a:pt x="20" y="6"/>
                    <a:pt x="19" y="7"/>
                  </a:cubicBezTo>
                  <a:cubicBezTo>
                    <a:pt x="15" y="12"/>
                    <a:pt x="11" y="19"/>
                    <a:pt x="9" y="27"/>
                  </a:cubicBezTo>
                  <a:cubicBezTo>
                    <a:pt x="9" y="28"/>
                    <a:pt x="9" y="28"/>
                    <a:pt x="9" y="28"/>
                  </a:cubicBezTo>
                  <a:cubicBezTo>
                    <a:pt x="10" y="28"/>
                    <a:pt x="10" y="28"/>
                    <a:pt x="10" y="28"/>
                  </a:cubicBezTo>
                  <a:cubicBezTo>
                    <a:pt x="11" y="27"/>
                    <a:pt x="11" y="27"/>
                    <a:pt x="11" y="27"/>
                  </a:cubicBezTo>
                  <a:cubicBezTo>
                    <a:pt x="11" y="27"/>
                    <a:pt x="11" y="27"/>
                    <a:pt x="11" y="27"/>
                  </a:cubicBezTo>
                  <a:cubicBezTo>
                    <a:pt x="11" y="24"/>
                    <a:pt x="8" y="21"/>
                    <a:pt x="5" y="21"/>
                  </a:cubicBezTo>
                  <a:cubicBezTo>
                    <a:pt x="3" y="21"/>
                    <a:pt x="1" y="22"/>
                    <a:pt x="0" y="24"/>
                  </a:cubicBezTo>
                  <a:cubicBezTo>
                    <a:pt x="1" y="24"/>
                    <a:pt x="1" y="24"/>
                    <a:pt x="1" y="24"/>
                  </a:cubicBezTo>
                  <a:cubicBezTo>
                    <a:pt x="2" y="25"/>
                    <a:pt x="2" y="25"/>
                    <a:pt x="2" y="25"/>
                  </a:cubicBezTo>
                  <a:cubicBezTo>
                    <a:pt x="5" y="15"/>
                    <a:pt x="9" y="8"/>
                    <a:pt x="14" y="2"/>
                  </a:cubicBezTo>
                  <a:cubicBezTo>
                    <a:pt x="15" y="2"/>
                    <a:pt x="15" y="1"/>
                    <a:pt x="14" y="1"/>
                  </a:cubicBezTo>
                  <a:cubicBezTo>
                    <a:pt x="14" y="0"/>
                    <a:pt x="13" y="0"/>
                    <a:pt x="13"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2" name="Freeform 810">
              <a:extLst>
                <a:ext uri="{FF2B5EF4-FFF2-40B4-BE49-F238E27FC236}">
                  <a16:creationId xmlns:a16="http://schemas.microsoft.com/office/drawing/2014/main" id="{D953A06B-D88C-7102-2DC7-B54655138323}"/>
                </a:ext>
              </a:extLst>
            </p:cNvPr>
            <p:cNvSpPr>
              <a:spLocks/>
            </p:cNvSpPr>
            <p:nvPr/>
          </p:nvSpPr>
          <p:spPr bwMode="auto">
            <a:xfrm>
              <a:off x="4035" y="2956"/>
              <a:ext cx="65" cy="65"/>
            </a:xfrm>
            <a:custGeom>
              <a:avLst/>
              <a:gdLst>
                <a:gd name="T0" fmla="*/ 75 w 31"/>
                <a:gd name="T1" fmla="*/ 20 h 29"/>
                <a:gd name="T2" fmla="*/ 17 w 31"/>
                <a:gd name="T3" fmla="*/ 36 h 29"/>
                <a:gd name="T4" fmla="*/ 27 w 31"/>
                <a:gd name="T5" fmla="*/ 101 h 29"/>
                <a:gd name="T6" fmla="*/ 201 w 31"/>
                <a:gd name="T7" fmla="*/ 327 h 29"/>
                <a:gd name="T8" fmla="*/ 201 w 31"/>
                <a:gd name="T9" fmla="*/ 316 h 29"/>
                <a:gd name="T10" fmla="*/ 252 w 31"/>
                <a:gd name="T11" fmla="*/ 262 h 29"/>
                <a:gd name="T12" fmla="*/ 285 w 31"/>
                <a:gd name="T13" fmla="*/ 282 h 29"/>
                <a:gd name="T14" fmla="*/ 75 w 31"/>
                <a:gd name="T15" fmla="*/ 20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29">
                  <a:moveTo>
                    <a:pt x="8" y="2"/>
                  </a:moveTo>
                  <a:cubicBezTo>
                    <a:pt x="6" y="0"/>
                    <a:pt x="3" y="1"/>
                    <a:pt x="2" y="3"/>
                  </a:cubicBezTo>
                  <a:cubicBezTo>
                    <a:pt x="0" y="5"/>
                    <a:pt x="1" y="8"/>
                    <a:pt x="3" y="9"/>
                  </a:cubicBezTo>
                  <a:cubicBezTo>
                    <a:pt x="9" y="13"/>
                    <a:pt x="16" y="20"/>
                    <a:pt x="22" y="29"/>
                  </a:cubicBezTo>
                  <a:cubicBezTo>
                    <a:pt x="22" y="29"/>
                    <a:pt x="22" y="28"/>
                    <a:pt x="22" y="28"/>
                  </a:cubicBezTo>
                  <a:cubicBezTo>
                    <a:pt x="22" y="25"/>
                    <a:pt x="24" y="23"/>
                    <a:pt x="27" y="23"/>
                  </a:cubicBezTo>
                  <a:cubicBezTo>
                    <a:pt x="28" y="23"/>
                    <a:pt x="30" y="24"/>
                    <a:pt x="31" y="25"/>
                  </a:cubicBezTo>
                  <a:cubicBezTo>
                    <a:pt x="23" y="13"/>
                    <a:pt x="15" y="6"/>
                    <a:pt x="8" y="2"/>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3" name="Freeform 811">
              <a:extLst>
                <a:ext uri="{FF2B5EF4-FFF2-40B4-BE49-F238E27FC236}">
                  <a16:creationId xmlns:a16="http://schemas.microsoft.com/office/drawing/2014/main" id="{66676D59-0E13-BB87-BE24-E110DBC8A5B6}"/>
                </a:ext>
              </a:extLst>
            </p:cNvPr>
            <p:cNvSpPr>
              <a:spLocks/>
            </p:cNvSpPr>
            <p:nvPr/>
          </p:nvSpPr>
          <p:spPr bwMode="auto">
            <a:xfrm>
              <a:off x="4039" y="2956"/>
              <a:ext cx="63" cy="67"/>
            </a:xfrm>
            <a:custGeom>
              <a:avLst/>
              <a:gdLst>
                <a:gd name="T0" fmla="*/ 8 w 30"/>
                <a:gd name="T1" fmla="*/ 109 h 30"/>
                <a:gd name="T2" fmla="*/ 185 w 30"/>
                <a:gd name="T3" fmla="*/ 335 h 30"/>
                <a:gd name="T4" fmla="*/ 193 w 30"/>
                <a:gd name="T5" fmla="*/ 335 h 30"/>
                <a:gd name="T6" fmla="*/ 193 w 30"/>
                <a:gd name="T7" fmla="*/ 324 h 30"/>
                <a:gd name="T8" fmla="*/ 193 w 30"/>
                <a:gd name="T9" fmla="*/ 315 h 30"/>
                <a:gd name="T10" fmla="*/ 204 w 30"/>
                <a:gd name="T11" fmla="*/ 279 h 30"/>
                <a:gd name="T12" fmla="*/ 233 w 30"/>
                <a:gd name="T13" fmla="*/ 270 h 30"/>
                <a:gd name="T14" fmla="*/ 260 w 30"/>
                <a:gd name="T15" fmla="*/ 279 h 30"/>
                <a:gd name="T16" fmla="*/ 269 w 30"/>
                <a:gd name="T17" fmla="*/ 279 h 30"/>
                <a:gd name="T18" fmla="*/ 269 w 30"/>
                <a:gd name="T19" fmla="*/ 270 h 30"/>
                <a:gd name="T20" fmla="*/ 57 w 30"/>
                <a:gd name="T21" fmla="*/ 9 h 30"/>
                <a:gd name="T22" fmla="*/ 48 w 30"/>
                <a:gd name="T23" fmla="*/ 9 h 30"/>
                <a:gd name="T24" fmla="*/ 48 w 30"/>
                <a:gd name="T25" fmla="*/ 20 h 30"/>
                <a:gd name="T26" fmla="*/ 260 w 30"/>
                <a:gd name="T27" fmla="*/ 279 h 30"/>
                <a:gd name="T28" fmla="*/ 269 w 30"/>
                <a:gd name="T29" fmla="*/ 279 h 30"/>
                <a:gd name="T30" fmla="*/ 269 w 30"/>
                <a:gd name="T31" fmla="*/ 270 h 30"/>
                <a:gd name="T32" fmla="*/ 233 w 30"/>
                <a:gd name="T33" fmla="*/ 243 h 30"/>
                <a:gd name="T34" fmla="*/ 176 w 30"/>
                <a:gd name="T35" fmla="*/ 315 h 30"/>
                <a:gd name="T36" fmla="*/ 176 w 30"/>
                <a:gd name="T37" fmla="*/ 335 h 30"/>
                <a:gd name="T38" fmla="*/ 185 w 30"/>
                <a:gd name="T39" fmla="*/ 324 h 30"/>
                <a:gd name="T40" fmla="*/ 193 w 30"/>
                <a:gd name="T41" fmla="*/ 324 h 30"/>
                <a:gd name="T42" fmla="*/ 17 w 30"/>
                <a:gd name="T43" fmla="*/ 101 h 30"/>
                <a:gd name="T44" fmla="*/ 0 w 30"/>
                <a:gd name="T45" fmla="*/ 101 h 30"/>
                <a:gd name="T46" fmla="*/ 8 w 30"/>
                <a:gd name="T47" fmla="*/ 109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30">
                  <a:moveTo>
                    <a:pt x="1" y="10"/>
                  </a:moveTo>
                  <a:cubicBezTo>
                    <a:pt x="7" y="14"/>
                    <a:pt x="13" y="20"/>
                    <a:pt x="20" y="30"/>
                  </a:cubicBezTo>
                  <a:cubicBezTo>
                    <a:pt x="20" y="30"/>
                    <a:pt x="20" y="30"/>
                    <a:pt x="21" y="30"/>
                  </a:cubicBezTo>
                  <a:cubicBezTo>
                    <a:pt x="21" y="30"/>
                    <a:pt x="21" y="29"/>
                    <a:pt x="21" y="29"/>
                  </a:cubicBezTo>
                  <a:cubicBezTo>
                    <a:pt x="21" y="28"/>
                    <a:pt x="21" y="28"/>
                    <a:pt x="21" y="28"/>
                  </a:cubicBezTo>
                  <a:cubicBezTo>
                    <a:pt x="21" y="27"/>
                    <a:pt x="21" y="26"/>
                    <a:pt x="22" y="25"/>
                  </a:cubicBezTo>
                  <a:cubicBezTo>
                    <a:pt x="23" y="25"/>
                    <a:pt x="24" y="24"/>
                    <a:pt x="25" y="24"/>
                  </a:cubicBezTo>
                  <a:cubicBezTo>
                    <a:pt x="26" y="24"/>
                    <a:pt x="27" y="25"/>
                    <a:pt x="28" y="25"/>
                  </a:cubicBezTo>
                  <a:cubicBezTo>
                    <a:pt x="28" y="26"/>
                    <a:pt x="29" y="26"/>
                    <a:pt x="29" y="25"/>
                  </a:cubicBezTo>
                  <a:cubicBezTo>
                    <a:pt x="30" y="25"/>
                    <a:pt x="30" y="24"/>
                    <a:pt x="29" y="24"/>
                  </a:cubicBezTo>
                  <a:cubicBezTo>
                    <a:pt x="22" y="13"/>
                    <a:pt x="14" y="5"/>
                    <a:pt x="6" y="1"/>
                  </a:cubicBezTo>
                  <a:cubicBezTo>
                    <a:pt x="6" y="0"/>
                    <a:pt x="5" y="1"/>
                    <a:pt x="5" y="1"/>
                  </a:cubicBezTo>
                  <a:cubicBezTo>
                    <a:pt x="5" y="2"/>
                    <a:pt x="5" y="2"/>
                    <a:pt x="5" y="2"/>
                  </a:cubicBezTo>
                  <a:cubicBezTo>
                    <a:pt x="13" y="6"/>
                    <a:pt x="20" y="14"/>
                    <a:pt x="28" y="25"/>
                  </a:cubicBezTo>
                  <a:cubicBezTo>
                    <a:pt x="29" y="25"/>
                    <a:pt x="29" y="25"/>
                    <a:pt x="29" y="25"/>
                  </a:cubicBezTo>
                  <a:cubicBezTo>
                    <a:pt x="29" y="24"/>
                    <a:pt x="29" y="24"/>
                    <a:pt x="29" y="24"/>
                  </a:cubicBezTo>
                  <a:cubicBezTo>
                    <a:pt x="28" y="23"/>
                    <a:pt x="27" y="22"/>
                    <a:pt x="25" y="22"/>
                  </a:cubicBezTo>
                  <a:cubicBezTo>
                    <a:pt x="22" y="22"/>
                    <a:pt x="19" y="25"/>
                    <a:pt x="19" y="28"/>
                  </a:cubicBezTo>
                  <a:cubicBezTo>
                    <a:pt x="19" y="28"/>
                    <a:pt x="19" y="29"/>
                    <a:pt x="19" y="30"/>
                  </a:cubicBezTo>
                  <a:cubicBezTo>
                    <a:pt x="20" y="29"/>
                    <a:pt x="20" y="29"/>
                    <a:pt x="20" y="29"/>
                  </a:cubicBezTo>
                  <a:cubicBezTo>
                    <a:pt x="21" y="29"/>
                    <a:pt x="21" y="29"/>
                    <a:pt x="21" y="29"/>
                  </a:cubicBezTo>
                  <a:cubicBezTo>
                    <a:pt x="14" y="19"/>
                    <a:pt x="8" y="12"/>
                    <a:pt x="2" y="9"/>
                  </a:cubicBezTo>
                  <a:cubicBezTo>
                    <a:pt x="1" y="8"/>
                    <a:pt x="1" y="8"/>
                    <a:pt x="0" y="9"/>
                  </a:cubicBezTo>
                  <a:cubicBezTo>
                    <a:pt x="0" y="9"/>
                    <a:pt x="0" y="10"/>
                    <a:pt x="1" y="1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4" name="Freeform 812">
              <a:extLst>
                <a:ext uri="{FF2B5EF4-FFF2-40B4-BE49-F238E27FC236}">
                  <a16:creationId xmlns:a16="http://schemas.microsoft.com/office/drawing/2014/main" id="{B0C40249-1739-3E7F-AE66-490470566830}"/>
                </a:ext>
              </a:extLst>
            </p:cNvPr>
            <p:cNvSpPr>
              <a:spLocks/>
            </p:cNvSpPr>
            <p:nvPr/>
          </p:nvSpPr>
          <p:spPr bwMode="auto">
            <a:xfrm>
              <a:off x="3779" y="3008"/>
              <a:ext cx="19" cy="17"/>
            </a:xfrm>
            <a:custGeom>
              <a:avLst/>
              <a:gdLst>
                <a:gd name="T0" fmla="*/ 0 w 9"/>
                <a:gd name="T1" fmla="*/ 19 h 8"/>
                <a:gd name="T2" fmla="*/ 17 w 9"/>
                <a:gd name="T3" fmla="*/ 28 h 8"/>
                <a:gd name="T4" fmla="*/ 57 w 9"/>
                <a:gd name="T5" fmla="*/ 68 h 8"/>
                <a:gd name="T6" fmla="*/ 68 w 9"/>
                <a:gd name="T7" fmla="*/ 77 h 8"/>
                <a:gd name="T8" fmla="*/ 84 w 9"/>
                <a:gd name="T9" fmla="*/ 68 h 8"/>
                <a:gd name="T10" fmla="*/ 57 w 9"/>
                <a:gd name="T11" fmla="*/ 40 h 8"/>
                <a:gd name="T12" fmla="*/ 27 w 9"/>
                <a:gd name="T13" fmla="*/ 19 h 8"/>
                <a:gd name="T14" fmla="*/ 0 w 9"/>
                <a:gd name="T15" fmla="*/ 0 h 8"/>
                <a:gd name="T16" fmla="*/ 0 w 9"/>
                <a:gd name="T17" fmla="*/ 19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0" y="2"/>
                  </a:moveTo>
                  <a:cubicBezTo>
                    <a:pt x="0" y="2"/>
                    <a:pt x="1" y="3"/>
                    <a:pt x="2" y="3"/>
                  </a:cubicBezTo>
                  <a:cubicBezTo>
                    <a:pt x="3" y="4"/>
                    <a:pt x="4" y="6"/>
                    <a:pt x="6" y="7"/>
                  </a:cubicBezTo>
                  <a:cubicBezTo>
                    <a:pt x="7" y="8"/>
                    <a:pt x="7" y="8"/>
                    <a:pt x="7" y="8"/>
                  </a:cubicBezTo>
                  <a:cubicBezTo>
                    <a:pt x="9" y="7"/>
                    <a:pt x="9" y="7"/>
                    <a:pt x="9" y="7"/>
                  </a:cubicBezTo>
                  <a:cubicBezTo>
                    <a:pt x="9" y="7"/>
                    <a:pt x="7" y="6"/>
                    <a:pt x="6" y="4"/>
                  </a:cubicBezTo>
                  <a:cubicBezTo>
                    <a:pt x="5" y="3"/>
                    <a:pt x="4" y="2"/>
                    <a:pt x="3" y="2"/>
                  </a:cubicBezTo>
                  <a:cubicBezTo>
                    <a:pt x="2" y="1"/>
                    <a:pt x="1" y="1"/>
                    <a:pt x="0"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5" name="Freeform 813">
              <a:extLst>
                <a:ext uri="{FF2B5EF4-FFF2-40B4-BE49-F238E27FC236}">
                  <a16:creationId xmlns:a16="http://schemas.microsoft.com/office/drawing/2014/main" id="{4BA577A5-454E-73C1-1074-F6736144B1BC}"/>
                </a:ext>
              </a:extLst>
            </p:cNvPr>
            <p:cNvSpPr>
              <a:spLocks/>
            </p:cNvSpPr>
            <p:nvPr/>
          </p:nvSpPr>
          <p:spPr bwMode="auto">
            <a:xfrm>
              <a:off x="4031" y="2954"/>
              <a:ext cx="21" cy="22"/>
            </a:xfrm>
            <a:custGeom>
              <a:avLst/>
              <a:gdLst>
                <a:gd name="T0" fmla="*/ 84 w 10"/>
                <a:gd name="T1" fmla="*/ 0 h 10"/>
                <a:gd name="T2" fmla="*/ 92 w 10"/>
                <a:gd name="T3" fmla="*/ 0 h 10"/>
                <a:gd name="T4" fmla="*/ 84 w 10"/>
                <a:gd name="T5" fmla="*/ 0 h 10"/>
                <a:gd name="T6" fmla="*/ 84 w 10"/>
                <a:gd name="T7" fmla="*/ 0 h 10"/>
                <a:gd name="T8" fmla="*/ 92 w 10"/>
                <a:gd name="T9" fmla="*/ 0 h 10"/>
                <a:gd name="T10" fmla="*/ 84 w 10"/>
                <a:gd name="T11" fmla="*/ 0 h 10"/>
                <a:gd name="T12" fmla="*/ 76 w 10"/>
                <a:gd name="T13" fmla="*/ 0 h 10"/>
                <a:gd name="T14" fmla="*/ 0 w 10"/>
                <a:gd name="T15" fmla="*/ 97 h 10"/>
                <a:gd name="T16" fmla="*/ 17 w 10"/>
                <a:gd name="T17" fmla="*/ 106 h 10"/>
                <a:gd name="T18" fmla="*/ 67 w 10"/>
                <a:gd name="T19" fmla="*/ 33 h 10"/>
                <a:gd name="T20" fmla="*/ 84 w 10"/>
                <a:gd name="T21" fmla="*/ 20 h 10"/>
                <a:gd name="T22" fmla="*/ 92 w 10"/>
                <a:gd name="T23" fmla="*/ 20 h 10"/>
                <a:gd name="T24" fmla="*/ 92 w 10"/>
                <a:gd name="T25" fmla="*/ 9 h 10"/>
                <a:gd name="T26" fmla="*/ 84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9" y="0"/>
                  </a:moveTo>
                  <a:cubicBezTo>
                    <a:pt x="10" y="0"/>
                    <a:pt x="10" y="0"/>
                    <a:pt x="10" y="0"/>
                  </a:cubicBezTo>
                  <a:cubicBezTo>
                    <a:pt x="9" y="0"/>
                    <a:pt x="9" y="0"/>
                    <a:pt x="9" y="0"/>
                  </a:cubicBezTo>
                  <a:cubicBezTo>
                    <a:pt x="9" y="0"/>
                    <a:pt x="9" y="0"/>
                    <a:pt x="9" y="0"/>
                  </a:cubicBezTo>
                  <a:cubicBezTo>
                    <a:pt x="10" y="0"/>
                    <a:pt x="10" y="0"/>
                    <a:pt x="10" y="0"/>
                  </a:cubicBezTo>
                  <a:cubicBezTo>
                    <a:pt x="9" y="0"/>
                    <a:pt x="9" y="0"/>
                    <a:pt x="9" y="0"/>
                  </a:cubicBezTo>
                  <a:cubicBezTo>
                    <a:pt x="9" y="0"/>
                    <a:pt x="9" y="0"/>
                    <a:pt x="8" y="0"/>
                  </a:cubicBezTo>
                  <a:cubicBezTo>
                    <a:pt x="6" y="1"/>
                    <a:pt x="2" y="4"/>
                    <a:pt x="0" y="9"/>
                  </a:cubicBezTo>
                  <a:cubicBezTo>
                    <a:pt x="2" y="10"/>
                    <a:pt x="2" y="10"/>
                    <a:pt x="2" y="10"/>
                  </a:cubicBezTo>
                  <a:cubicBezTo>
                    <a:pt x="3" y="7"/>
                    <a:pt x="5" y="5"/>
                    <a:pt x="7" y="3"/>
                  </a:cubicBezTo>
                  <a:cubicBezTo>
                    <a:pt x="8" y="3"/>
                    <a:pt x="9" y="2"/>
                    <a:pt x="9" y="2"/>
                  </a:cubicBezTo>
                  <a:cubicBezTo>
                    <a:pt x="10" y="2"/>
                    <a:pt x="10" y="2"/>
                    <a:pt x="10" y="2"/>
                  </a:cubicBezTo>
                  <a:cubicBezTo>
                    <a:pt x="10" y="1"/>
                    <a:pt x="10" y="1"/>
                    <a:pt x="10" y="1"/>
                  </a:cubicBezTo>
                  <a:cubicBezTo>
                    <a:pt x="9" y="0"/>
                    <a:pt x="9" y="0"/>
                    <a:pt x="9"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6" name="Freeform 814">
              <a:extLst>
                <a:ext uri="{FF2B5EF4-FFF2-40B4-BE49-F238E27FC236}">
                  <a16:creationId xmlns:a16="http://schemas.microsoft.com/office/drawing/2014/main" id="{B3980B41-FCDE-2C32-AA3A-77675DC9F1F8}"/>
                </a:ext>
              </a:extLst>
            </p:cNvPr>
            <p:cNvSpPr>
              <a:spLocks/>
            </p:cNvSpPr>
            <p:nvPr/>
          </p:nvSpPr>
          <p:spPr bwMode="auto">
            <a:xfrm>
              <a:off x="4037" y="2956"/>
              <a:ext cx="19" cy="27"/>
            </a:xfrm>
            <a:custGeom>
              <a:avLst/>
              <a:gdLst>
                <a:gd name="T0" fmla="*/ 68 w 9"/>
                <a:gd name="T1" fmla="*/ 0 h 12"/>
                <a:gd name="T2" fmla="*/ 27 w 9"/>
                <a:gd name="T3" fmla="*/ 56 h 12"/>
                <a:gd name="T4" fmla="*/ 0 w 9"/>
                <a:gd name="T5" fmla="*/ 126 h 12"/>
                <a:gd name="T6" fmla="*/ 17 w 9"/>
                <a:gd name="T7" fmla="*/ 137 h 12"/>
                <a:gd name="T8" fmla="*/ 49 w 9"/>
                <a:gd name="T9" fmla="*/ 72 h 12"/>
                <a:gd name="T10" fmla="*/ 84 w 9"/>
                <a:gd name="T11" fmla="*/ 11 h 12"/>
                <a:gd name="T12" fmla="*/ 68 w 9"/>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2">
                  <a:moveTo>
                    <a:pt x="7" y="0"/>
                  </a:moveTo>
                  <a:cubicBezTo>
                    <a:pt x="6" y="0"/>
                    <a:pt x="5" y="2"/>
                    <a:pt x="3" y="5"/>
                  </a:cubicBezTo>
                  <a:cubicBezTo>
                    <a:pt x="2" y="7"/>
                    <a:pt x="0" y="9"/>
                    <a:pt x="0" y="11"/>
                  </a:cubicBezTo>
                  <a:cubicBezTo>
                    <a:pt x="2" y="12"/>
                    <a:pt x="2" y="12"/>
                    <a:pt x="2" y="12"/>
                  </a:cubicBezTo>
                  <a:cubicBezTo>
                    <a:pt x="2" y="10"/>
                    <a:pt x="4" y="8"/>
                    <a:pt x="5" y="6"/>
                  </a:cubicBezTo>
                  <a:cubicBezTo>
                    <a:pt x="6" y="4"/>
                    <a:pt x="8" y="2"/>
                    <a:pt x="9" y="1"/>
                  </a:cubicBezTo>
                  <a:cubicBezTo>
                    <a:pt x="7" y="0"/>
                    <a:pt x="7" y="0"/>
                    <a:pt x="7"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7" name="Freeform 815">
              <a:extLst>
                <a:ext uri="{FF2B5EF4-FFF2-40B4-BE49-F238E27FC236}">
                  <a16:creationId xmlns:a16="http://schemas.microsoft.com/office/drawing/2014/main" id="{82BDE394-0D25-C7C5-6727-FD679F46CC34}"/>
                </a:ext>
              </a:extLst>
            </p:cNvPr>
            <p:cNvSpPr>
              <a:spLocks/>
            </p:cNvSpPr>
            <p:nvPr/>
          </p:nvSpPr>
          <p:spPr bwMode="auto">
            <a:xfrm>
              <a:off x="4044" y="2976"/>
              <a:ext cx="6" cy="9"/>
            </a:xfrm>
            <a:custGeom>
              <a:avLst/>
              <a:gdLst>
                <a:gd name="T0" fmla="*/ 2 w 6"/>
                <a:gd name="T1" fmla="*/ 0 h 9"/>
                <a:gd name="T2" fmla="*/ 0 w 6"/>
                <a:gd name="T3" fmla="*/ 7 h 9"/>
                <a:gd name="T4" fmla="*/ 4 w 6"/>
                <a:gd name="T5" fmla="*/ 9 h 9"/>
                <a:gd name="T6" fmla="*/ 6 w 6"/>
                <a:gd name="T7" fmla="*/ 2 h 9"/>
                <a:gd name="T8" fmla="*/ 2 w 6"/>
                <a:gd name="T9" fmla="*/ 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9">
                  <a:moveTo>
                    <a:pt x="2" y="0"/>
                  </a:moveTo>
                  <a:lnTo>
                    <a:pt x="0" y="7"/>
                  </a:lnTo>
                  <a:lnTo>
                    <a:pt x="4" y="9"/>
                  </a:lnTo>
                  <a:lnTo>
                    <a:pt x="6" y="2"/>
                  </a:lnTo>
                  <a:lnTo>
                    <a:pt x="2" y="0"/>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8" name="Freeform 816">
              <a:extLst>
                <a:ext uri="{FF2B5EF4-FFF2-40B4-BE49-F238E27FC236}">
                  <a16:creationId xmlns:a16="http://schemas.microsoft.com/office/drawing/2014/main" id="{1176AB88-9937-D81E-BA75-70824F8F505A}"/>
                </a:ext>
              </a:extLst>
            </p:cNvPr>
            <p:cNvSpPr>
              <a:spLocks/>
            </p:cNvSpPr>
            <p:nvPr/>
          </p:nvSpPr>
          <p:spPr bwMode="auto">
            <a:xfrm>
              <a:off x="4044" y="2976"/>
              <a:ext cx="6" cy="9"/>
            </a:xfrm>
            <a:custGeom>
              <a:avLst/>
              <a:gdLst>
                <a:gd name="T0" fmla="*/ 2 w 6"/>
                <a:gd name="T1" fmla="*/ 0 h 9"/>
                <a:gd name="T2" fmla="*/ 0 w 6"/>
                <a:gd name="T3" fmla="*/ 7 h 9"/>
                <a:gd name="T4" fmla="*/ 4 w 6"/>
                <a:gd name="T5" fmla="*/ 9 h 9"/>
                <a:gd name="T6" fmla="*/ 6 w 6"/>
                <a:gd name="T7" fmla="*/ 2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2" y="0"/>
                  </a:moveTo>
                  <a:lnTo>
                    <a:pt x="0" y="7"/>
                  </a:lnTo>
                  <a:lnTo>
                    <a:pt x="4" y="9"/>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89" name="Freeform 817">
              <a:extLst>
                <a:ext uri="{FF2B5EF4-FFF2-40B4-BE49-F238E27FC236}">
                  <a16:creationId xmlns:a16="http://schemas.microsoft.com/office/drawing/2014/main" id="{D40660CD-4820-064C-9995-7B7462FFAA86}"/>
                </a:ext>
              </a:extLst>
            </p:cNvPr>
            <p:cNvSpPr>
              <a:spLocks/>
            </p:cNvSpPr>
            <p:nvPr/>
          </p:nvSpPr>
          <p:spPr bwMode="auto">
            <a:xfrm>
              <a:off x="3775" y="3012"/>
              <a:ext cx="21" cy="20"/>
            </a:xfrm>
            <a:custGeom>
              <a:avLst/>
              <a:gdLst>
                <a:gd name="T0" fmla="*/ 0 w 10"/>
                <a:gd name="T1" fmla="*/ 20 h 9"/>
                <a:gd name="T2" fmla="*/ 17 w 10"/>
                <a:gd name="T3" fmla="*/ 36 h 9"/>
                <a:gd name="T4" fmla="*/ 57 w 10"/>
                <a:gd name="T5" fmla="*/ 80 h 9"/>
                <a:gd name="T6" fmla="*/ 76 w 10"/>
                <a:gd name="T7" fmla="*/ 98 h 9"/>
                <a:gd name="T8" fmla="*/ 92 w 10"/>
                <a:gd name="T9" fmla="*/ 98 h 9"/>
                <a:gd name="T10" fmla="*/ 76 w 10"/>
                <a:gd name="T11" fmla="*/ 64 h 9"/>
                <a:gd name="T12" fmla="*/ 36 w 10"/>
                <a:gd name="T13" fmla="*/ 36 h 9"/>
                <a:gd name="T14" fmla="*/ 8 w 10"/>
                <a:gd name="T15" fmla="*/ 0 h 9"/>
                <a:gd name="T16" fmla="*/ 0 w 10"/>
                <a:gd name="T17" fmla="*/ 20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9">
                  <a:moveTo>
                    <a:pt x="0" y="2"/>
                  </a:moveTo>
                  <a:cubicBezTo>
                    <a:pt x="1" y="2"/>
                    <a:pt x="1" y="3"/>
                    <a:pt x="2" y="3"/>
                  </a:cubicBezTo>
                  <a:cubicBezTo>
                    <a:pt x="3" y="4"/>
                    <a:pt x="4" y="5"/>
                    <a:pt x="6" y="7"/>
                  </a:cubicBezTo>
                  <a:cubicBezTo>
                    <a:pt x="7" y="8"/>
                    <a:pt x="8" y="9"/>
                    <a:pt x="8" y="9"/>
                  </a:cubicBezTo>
                  <a:cubicBezTo>
                    <a:pt x="10" y="9"/>
                    <a:pt x="10" y="9"/>
                    <a:pt x="10" y="9"/>
                  </a:cubicBezTo>
                  <a:cubicBezTo>
                    <a:pt x="9" y="8"/>
                    <a:pt x="9" y="7"/>
                    <a:pt x="8" y="6"/>
                  </a:cubicBezTo>
                  <a:cubicBezTo>
                    <a:pt x="7" y="5"/>
                    <a:pt x="6" y="4"/>
                    <a:pt x="4" y="3"/>
                  </a:cubicBezTo>
                  <a:cubicBezTo>
                    <a:pt x="3" y="2"/>
                    <a:pt x="2" y="1"/>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0" name="Freeform 818">
              <a:extLst>
                <a:ext uri="{FF2B5EF4-FFF2-40B4-BE49-F238E27FC236}">
                  <a16:creationId xmlns:a16="http://schemas.microsoft.com/office/drawing/2014/main" id="{AF796759-85CC-7391-0B70-387526E3DD99}"/>
                </a:ext>
              </a:extLst>
            </p:cNvPr>
            <p:cNvSpPr>
              <a:spLocks/>
            </p:cNvSpPr>
            <p:nvPr/>
          </p:nvSpPr>
          <p:spPr bwMode="auto">
            <a:xfrm>
              <a:off x="3916" y="3128"/>
              <a:ext cx="44" cy="25"/>
            </a:xfrm>
            <a:custGeom>
              <a:avLst/>
              <a:gdLst>
                <a:gd name="T0" fmla="*/ 17 w 21"/>
                <a:gd name="T1" fmla="*/ 130 h 11"/>
                <a:gd name="T2" fmla="*/ 44 w 21"/>
                <a:gd name="T3" fmla="*/ 57 h 11"/>
                <a:gd name="T4" fmla="*/ 109 w 21"/>
                <a:gd name="T5" fmla="*/ 25 h 11"/>
                <a:gd name="T6" fmla="*/ 193 w 21"/>
                <a:gd name="T7" fmla="*/ 45 h 11"/>
                <a:gd name="T8" fmla="*/ 193 w 21"/>
                <a:gd name="T9" fmla="*/ 25 h 11"/>
                <a:gd name="T10" fmla="*/ 109 w 21"/>
                <a:gd name="T11" fmla="*/ 0 h 11"/>
                <a:gd name="T12" fmla="*/ 27 w 21"/>
                <a:gd name="T13" fmla="*/ 45 h 11"/>
                <a:gd name="T14" fmla="*/ 0 w 21"/>
                <a:gd name="T15" fmla="*/ 130 h 11"/>
                <a:gd name="T16" fmla="*/ 17 w 21"/>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1">
                  <a:moveTo>
                    <a:pt x="2" y="11"/>
                  </a:moveTo>
                  <a:cubicBezTo>
                    <a:pt x="2" y="10"/>
                    <a:pt x="3" y="7"/>
                    <a:pt x="5" y="5"/>
                  </a:cubicBezTo>
                  <a:cubicBezTo>
                    <a:pt x="6" y="3"/>
                    <a:pt x="8" y="2"/>
                    <a:pt x="12" y="2"/>
                  </a:cubicBezTo>
                  <a:cubicBezTo>
                    <a:pt x="15" y="2"/>
                    <a:pt x="17" y="2"/>
                    <a:pt x="21" y="4"/>
                  </a:cubicBezTo>
                  <a:cubicBezTo>
                    <a:pt x="21" y="2"/>
                    <a:pt x="21" y="2"/>
                    <a:pt x="21" y="2"/>
                  </a:cubicBezTo>
                  <a:cubicBezTo>
                    <a:pt x="18" y="0"/>
                    <a:pt x="15" y="0"/>
                    <a:pt x="12" y="0"/>
                  </a:cubicBezTo>
                  <a:cubicBezTo>
                    <a:pt x="8" y="0"/>
                    <a:pt x="5" y="2"/>
                    <a:pt x="3" y="4"/>
                  </a:cubicBezTo>
                  <a:cubicBezTo>
                    <a:pt x="1" y="7"/>
                    <a:pt x="0" y="9"/>
                    <a:pt x="0" y="11"/>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1" name="Freeform 819">
              <a:extLst>
                <a:ext uri="{FF2B5EF4-FFF2-40B4-BE49-F238E27FC236}">
                  <a16:creationId xmlns:a16="http://schemas.microsoft.com/office/drawing/2014/main" id="{0EB55188-7AF0-B03C-33E1-48472923AEB2}"/>
                </a:ext>
              </a:extLst>
            </p:cNvPr>
            <p:cNvSpPr>
              <a:spLocks/>
            </p:cNvSpPr>
            <p:nvPr/>
          </p:nvSpPr>
          <p:spPr bwMode="auto">
            <a:xfrm>
              <a:off x="3920" y="3135"/>
              <a:ext cx="42" cy="25"/>
            </a:xfrm>
            <a:custGeom>
              <a:avLst/>
              <a:gdLst>
                <a:gd name="T0" fmla="*/ 17 w 20"/>
                <a:gd name="T1" fmla="*/ 130 h 11"/>
                <a:gd name="T2" fmla="*/ 48 w 20"/>
                <a:gd name="T3" fmla="*/ 57 h 11"/>
                <a:gd name="T4" fmla="*/ 120 w 20"/>
                <a:gd name="T5" fmla="*/ 25 h 11"/>
                <a:gd name="T6" fmla="*/ 185 w 20"/>
                <a:gd name="T7" fmla="*/ 36 h 11"/>
                <a:gd name="T8" fmla="*/ 185 w 20"/>
                <a:gd name="T9" fmla="*/ 11 h 11"/>
                <a:gd name="T10" fmla="*/ 120 w 20"/>
                <a:gd name="T11" fmla="*/ 0 h 11"/>
                <a:gd name="T12" fmla="*/ 27 w 20"/>
                <a:gd name="T13" fmla="*/ 45 h 11"/>
                <a:gd name="T14" fmla="*/ 0 w 20"/>
                <a:gd name="T15" fmla="*/ 118 h 11"/>
                <a:gd name="T16" fmla="*/ 17 w 20"/>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1">
                  <a:moveTo>
                    <a:pt x="2" y="11"/>
                  </a:moveTo>
                  <a:cubicBezTo>
                    <a:pt x="2" y="9"/>
                    <a:pt x="3" y="7"/>
                    <a:pt x="5" y="5"/>
                  </a:cubicBezTo>
                  <a:cubicBezTo>
                    <a:pt x="6" y="3"/>
                    <a:pt x="9" y="2"/>
                    <a:pt x="13" y="2"/>
                  </a:cubicBezTo>
                  <a:cubicBezTo>
                    <a:pt x="15" y="2"/>
                    <a:pt x="17" y="2"/>
                    <a:pt x="20" y="3"/>
                  </a:cubicBezTo>
                  <a:cubicBezTo>
                    <a:pt x="20" y="1"/>
                    <a:pt x="20" y="1"/>
                    <a:pt x="20" y="1"/>
                  </a:cubicBezTo>
                  <a:cubicBezTo>
                    <a:pt x="17" y="0"/>
                    <a:pt x="15" y="0"/>
                    <a:pt x="13" y="0"/>
                  </a:cubicBezTo>
                  <a:cubicBezTo>
                    <a:pt x="8" y="0"/>
                    <a:pt x="5" y="1"/>
                    <a:pt x="3" y="4"/>
                  </a:cubicBezTo>
                  <a:cubicBezTo>
                    <a:pt x="1" y="6"/>
                    <a:pt x="0" y="8"/>
                    <a:pt x="0" y="10"/>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2" name="Freeform 820">
              <a:extLst>
                <a:ext uri="{FF2B5EF4-FFF2-40B4-BE49-F238E27FC236}">
                  <a16:creationId xmlns:a16="http://schemas.microsoft.com/office/drawing/2014/main" id="{F54C4015-6379-3C5C-B8AE-CCB247B84D17}"/>
                </a:ext>
              </a:extLst>
            </p:cNvPr>
            <p:cNvSpPr>
              <a:spLocks/>
            </p:cNvSpPr>
            <p:nvPr/>
          </p:nvSpPr>
          <p:spPr bwMode="auto">
            <a:xfrm>
              <a:off x="3892" y="2788"/>
              <a:ext cx="11" cy="16"/>
            </a:xfrm>
            <a:custGeom>
              <a:avLst/>
              <a:gdLst>
                <a:gd name="T0" fmla="*/ 53 w 5"/>
                <a:gd name="T1" fmla="*/ 0 h 7"/>
                <a:gd name="T2" fmla="*/ 20 w 5"/>
                <a:gd name="T3" fmla="*/ 25 h 7"/>
                <a:gd name="T4" fmla="*/ 0 w 5"/>
                <a:gd name="T5" fmla="*/ 48 h 7"/>
                <a:gd name="T6" fmla="*/ 9 w 5"/>
                <a:gd name="T7" fmla="*/ 73 h 7"/>
                <a:gd name="T8" fmla="*/ 33 w 5"/>
                <a:gd name="T9" fmla="*/ 85 h 7"/>
                <a:gd name="T10" fmla="*/ 53 w 5"/>
                <a:gd name="T11" fmla="*/ 73 h 7"/>
                <a:gd name="T12" fmla="*/ 44 w 5"/>
                <a:gd name="T13" fmla="*/ 48 h 7"/>
                <a:gd name="T14" fmla="*/ 33 w 5"/>
                <a:gd name="T15" fmla="*/ 57 h 7"/>
                <a:gd name="T16" fmla="*/ 20 w 5"/>
                <a:gd name="T17" fmla="*/ 48 h 7"/>
                <a:gd name="T18" fmla="*/ 20 w 5"/>
                <a:gd name="T19" fmla="*/ 48 h 7"/>
                <a:gd name="T20" fmla="*/ 33 w 5"/>
                <a:gd name="T21" fmla="*/ 37 h 7"/>
                <a:gd name="T22" fmla="*/ 53 w 5"/>
                <a:gd name="T23" fmla="*/ 25 h 7"/>
                <a:gd name="T24" fmla="*/ 53 w 5"/>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7">
                  <a:moveTo>
                    <a:pt x="5" y="0"/>
                  </a:moveTo>
                  <a:cubicBezTo>
                    <a:pt x="3" y="0"/>
                    <a:pt x="2" y="1"/>
                    <a:pt x="2" y="2"/>
                  </a:cubicBezTo>
                  <a:cubicBezTo>
                    <a:pt x="1" y="2"/>
                    <a:pt x="0" y="3"/>
                    <a:pt x="0" y="4"/>
                  </a:cubicBezTo>
                  <a:cubicBezTo>
                    <a:pt x="0" y="5"/>
                    <a:pt x="1" y="5"/>
                    <a:pt x="1" y="6"/>
                  </a:cubicBezTo>
                  <a:cubicBezTo>
                    <a:pt x="2" y="6"/>
                    <a:pt x="2" y="7"/>
                    <a:pt x="3" y="7"/>
                  </a:cubicBezTo>
                  <a:cubicBezTo>
                    <a:pt x="3" y="7"/>
                    <a:pt x="4" y="6"/>
                    <a:pt x="5" y="6"/>
                  </a:cubicBezTo>
                  <a:cubicBezTo>
                    <a:pt x="4" y="4"/>
                    <a:pt x="4" y="4"/>
                    <a:pt x="4" y="4"/>
                  </a:cubicBezTo>
                  <a:cubicBezTo>
                    <a:pt x="4" y="5"/>
                    <a:pt x="3" y="5"/>
                    <a:pt x="3" y="5"/>
                  </a:cubicBezTo>
                  <a:cubicBezTo>
                    <a:pt x="2" y="4"/>
                    <a:pt x="2" y="4"/>
                    <a:pt x="2" y="4"/>
                  </a:cubicBezTo>
                  <a:cubicBezTo>
                    <a:pt x="2" y="4"/>
                    <a:pt x="2" y="4"/>
                    <a:pt x="2" y="4"/>
                  </a:cubicBezTo>
                  <a:cubicBezTo>
                    <a:pt x="2" y="4"/>
                    <a:pt x="3" y="4"/>
                    <a:pt x="3" y="3"/>
                  </a:cubicBezTo>
                  <a:cubicBezTo>
                    <a:pt x="3" y="3"/>
                    <a:pt x="4" y="3"/>
                    <a:pt x="5" y="2"/>
                  </a:cubicBezTo>
                  <a:cubicBezTo>
                    <a:pt x="5" y="0"/>
                    <a:pt x="5" y="0"/>
                    <a:pt x="5"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3" name="Freeform 821">
              <a:extLst>
                <a:ext uri="{FF2B5EF4-FFF2-40B4-BE49-F238E27FC236}">
                  <a16:creationId xmlns:a16="http://schemas.microsoft.com/office/drawing/2014/main" id="{119BA429-D2FA-18F1-9002-F8A022E79CC3}"/>
                </a:ext>
              </a:extLst>
            </p:cNvPr>
            <p:cNvSpPr>
              <a:spLocks/>
            </p:cNvSpPr>
            <p:nvPr/>
          </p:nvSpPr>
          <p:spPr bwMode="auto">
            <a:xfrm>
              <a:off x="3937" y="2790"/>
              <a:ext cx="10" cy="12"/>
            </a:xfrm>
            <a:custGeom>
              <a:avLst/>
              <a:gdLst>
                <a:gd name="T0" fmla="*/ 0 w 5"/>
                <a:gd name="T1" fmla="*/ 29 h 5"/>
                <a:gd name="T2" fmla="*/ 0 w 5"/>
                <a:gd name="T3" fmla="*/ 29 h 5"/>
                <a:gd name="T4" fmla="*/ 16 w 5"/>
                <a:gd name="T5" fmla="*/ 29 h 5"/>
                <a:gd name="T6" fmla="*/ 24 w 5"/>
                <a:gd name="T7" fmla="*/ 29 h 5"/>
                <a:gd name="T8" fmla="*/ 24 w 5"/>
                <a:gd name="T9" fmla="*/ 29 h 5"/>
                <a:gd name="T10" fmla="*/ 24 w 5"/>
                <a:gd name="T11" fmla="*/ 29 h 5"/>
                <a:gd name="T12" fmla="*/ 24 w 5"/>
                <a:gd name="T13" fmla="*/ 41 h 5"/>
                <a:gd name="T14" fmla="*/ 16 w 5"/>
                <a:gd name="T15" fmla="*/ 41 h 5"/>
                <a:gd name="T16" fmla="*/ 8 w 5"/>
                <a:gd name="T17" fmla="*/ 41 h 5"/>
                <a:gd name="T18" fmla="*/ 0 w 5"/>
                <a:gd name="T19" fmla="*/ 41 h 5"/>
                <a:gd name="T20" fmla="*/ 0 w 5"/>
                <a:gd name="T21" fmla="*/ 70 h 5"/>
                <a:gd name="T22" fmla="*/ 8 w 5"/>
                <a:gd name="T23" fmla="*/ 70 h 5"/>
                <a:gd name="T24" fmla="*/ 24 w 5"/>
                <a:gd name="T25" fmla="*/ 70 h 5"/>
                <a:gd name="T26" fmla="*/ 32 w 5"/>
                <a:gd name="T27" fmla="*/ 58 h 5"/>
                <a:gd name="T28" fmla="*/ 40 w 5"/>
                <a:gd name="T29" fmla="*/ 29 h 5"/>
                <a:gd name="T30" fmla="*/ 40 w 5"/>
                <a:gd name="T31" fmla="*/ 29 h 5"/>
                <a:gd name="T32" fmla="*/ 32 w 5"/>
                <a:gd name="T33" fmla="*/ 0 h 5"/>
                <a:gd name="T34" fmla="*/ 16 w 5"/>
                <a:gd name="T35" fmla="*/ 0 h 5"/>
                <a:gd name="T36" fmla="*/ 0 w 5"/>
                <a:gd name="T37" fmla="*/ 0 h 5"/>
                <a:gd name="T38" fmla="*/ 0 w 5"/>
                <a:gd name="T39" fmla="*/ 0 h 5"/>
                <a:gd name="T40" fmla="*/ 0 w 5"/>
                <a:gd name="T41" fmla="*/ 29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 h="5">
                  <a:moveTo>
                    <a:pt x="0" y="2"/>
                  </a:moveTo>
                  <a:cubicBezTo>
                    <a:pt x="0" y="2"/>
                    <a:pt x="0" y="2"/>
                    <a:pt x="0" y="2"/>
                  </a:cubicBezTo>
                  <a:cubicBezTo>
                    <a:pt x="1" y="2"/>
                    <a:pt x="2" y="2"/>
                    <a:pt x="2" y="2"/>
                  </a:cubicBezTo>
                  <a:cubicBezTo>
                    <a:pt x="3" y="2"/>
                    <a:pt x="3" y="2"/>
                    <a:pt x="3" y="2"/>
                  </a:cubicBezTo>
                  <a:cubicBezTo>
                    <a:pt x="3" y="2"/>
                    <a:pt x="3" y="2"/>
                    <a:pt x="3" y="2"/>
                  </a:cubicBezTo>
                  <a:cubicBezTo>
                    <a:pt x="3" y="2"/>
                    <a:pt x="3" y="2"/>
                    <a:pt x="3" y="2"/>
                  </a:cubicBezTo>
                  <a:cubicBezTo>
                    <a:pt x="3" y="3"/>
                    <a:pt x="3" y="3"/>
                    <a:pt x="3" y="3"/>
                  </a:cubicBezTo>
                  <a:cubicBezTo>
                    <a:pt x="3" y="3"/>
                    <a:pt x="3" y="3"/>
                    <a:pt x="2" y="3"/>
                  </a:cubicBezTo>
                  <a:cubicBezTo>
                    <a:pt x="2" y="3"/>
                    <a:pt x="1" y="3"/>
                    <a:pt x="1" y="3"/>
                  </a:cubicBezTo>
                  <a:cubicBezTo>
                    <a:pt x="0" y="3"/>
                    <a:pt x="0" y="3"/>
                    <a:pt x="0" y="3"/>
                  </a:cubicBezTo>
                  <a:cubicBezTo>
                    <a:pt x="0" y="5"/>
                    <a:pt x="0" y="5"/>
                    <a:pt x="0" y="5"/>
                  </a:cubicBezTo>
                  <a:cubicBezTo>
                    <a:pt x="1" y="5"/>
                    <a:pt x="1" y="5"/>
                    <a:pt x="1" y="5"/>
                  </a:cubicBezTo>
                  <a:cubicBezTo>
                    <a:pt x="2" y="5"/>
                    <a:pt x="2" y="5"/>
                    <a:pt x="3" y="5"/>
                  </a:cubicBezTo>
                  <a:cubicBezTo>
                    <a:pt x="4" y="5"/>
                    <a:pt x="4" y="4"/>
                    <a:pt x="4" y="4"/>
                  </a:cubicBezTo>
                  <a:cubicBezTo>
                    <a:pt x="5" y="4"/>
                    <a:pt x="5" y="3"/>
                    <a:pt x="5" y="2"/>
                  </a:cubicBezTo>
                  <a:cubicBezTo>
                    <a:pt x="5" y="2"/>
                    <a:pt x="5" y="2"/>
                    <a:pt x="5" y="2"/>
                  </a:cubicBezTo>
                  <a:cubicBezTo>
                    <a:pt x="5" y="2"/>
                    <a:pt x="5" y="1"/>
                    <a:pt x="4" y="0"/>
                  </a:cubicBezTo>
                  <a:cubicBezTo>
                    <a:pt x="4" y="0"/>
                    <a:pt x="3" y="0"/>
                    <a:pt x="2" y="0"/>
                  </a:cubicBezTo>
                  <a:cubicBezTo>
                    <a:pt x="1" y="0"/>
                    <a:pt x="0" y="0"/>
                    <a:pt x="0" y="0"/>
                  </a:cubicBezTo>
                  <a:cubicBezTo>
                    <a:pt x="0" y="0"/>
                    <a:pt x="0" y="0"/>
                    <a:pt x="0"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4" name="Freeform 822">
              <a:extLst>
                <a:ext uri="{FF2B5EF4-FFF2-40B4-BE49-F238E27FC236}">
                  <a16:creationId xmlns:a16="http://schemas.microsoft.com/office/drawing/2014/main" id="{25DB640F-7547-F831-B78F-37938E7B33B5}"/>
                </a:ext>
              </a:extLst>
            </p:cNvPr>
            <p:cNvSpPr>
              <a:spLocks/>
            </p:cNvSpPr>
            <p:nvPr/>
          </p:nvSpPr>
          <p:spPr bwMode="auto">
            <a:xfrm>
              <a:off x="3888" y="2609"/>
              <a:ext cx="15" cy="13"/>
            </a:xfrm>
            <a:custGeom>
              <a:avLst/>
              <a:gdLst>
                <a:gd name="T0" fmla="*/ 60 w 7"/>
                <a:gd name="T1" fmla="*/ 0 h 6"/>
                <a:gd name="T2" fmla="*/ 51 w 7"/>
                <a:gd name="T3" fmla="*/ 0 h 6"/>
                <a:gd name="T4" fmla="*/ 19 w 7"/>
                <a:gd name="T5" fmla="*/ 0 h 6"/>
                <a:gd name="T6" fmla="*/ 9 w 7"/>
                <a:gd name="T7" fmla="*/ 9 h 6"/>
                <a:gd name="T8" fmla="*/ 0 w 7"/>
                <a:gd name="T9" fmla="*/ 33 h 6"/>
                <a:gd name="T10" fmla="*/ 0 w 7"/>
                <a:gd name="T11" fmla="*/ 33 h 6"/>
                <a:gd name="T12" fmla="*/ 0 w 7"/>
                <a:gd name="T13" fmla="*/ 43 h 6"/>
                <a:gd name="T14" fmla="*/ 19 w 7"/>
                <a:gd name="T15" fmla="*/ 52 h 6"/>
                <a:gd name="T16" fmla="*/ 41 w 7"/>
                <a:gd name="T17" fmla="*/ 61 h 6"/>
                <a:gd name="T18" fmla="*/ 69 w 7"/>
                <a:gd name="T19" fmla="*/ 52 h 6"/>
                <a:gd name="T20" fmla="*/ 60 w 7"/>
                <a:gd name="T21" fmla="*/ 33 h 6"/>
                <a:gd name="T22" fmla="*/ 41 w 7"/>
                <a:gd name="T23" fmla="*/ 43 h 6"/>
                <a:gd name="T24" fmla="*/ 19 w 7"/>
                <a:gd name="T25" fmla="*/ 33 h 6"/>
                <a:gd name="T26" fmla="*/ 19 w 7"/>
                <a:gd name="T27" fmla="*/ 33 h 6"/>
                <a:gd name="T28" fmla="*/ 19 w 7"/>
                <a:gd name="T29" fmla="*/ 33 h 6"/>
                <a:gd name="T30" fmla="*/ 19 w 7"/>
                <a:gd name="T31" fmla="*/ 33 h 6"/>
                <a:gd name="T32" fmla="*/ 19 w 7"/>
                <a:gd name="T33" fmla="*/ 33 h 6"/>
                <a:gd name="T34" fmla="*/ 51 w 7"/>
                <a:gd name="T35" fmla="*/ 20 h 6"/>
                <a:gd name="T36" fmla="*/ 51 w 7"/>
                <a:gd name="T37" fmla="*/ 20 h 6"/>
                <a:gd name="T38" fmla="*/ 60 w 7"/>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6">
                  <a:moveTo>
                    <a:pt x="6" y="0"/>
                  </a:moveTo>
                  <a:cubicBezTo>
                    <a:pt x="6" y="0"/>
                    <a:pt x="5" y="0"/>
                    <a:pt x="5" y="0"/>
                  </a:cubicBezTo>
                  <a:cubicBezTo>
                    <a:pt x="4" y="0"/>
                    <a:pt x="3" y="0"/>
                    <a:pt x="2" y="0"/>
                  </a:cubicBezTo>
                  <a:cubicBezTo>
                    <a:pt x="2" y="1"/>
                    <a:pt x="1" y="1"/>
                    <a:pt x="1" y="1"/>
                  </a:cubicBezTo>
                  <a:cubicBezTo>
                    <a:pt x="0" y="2"/>
                    <a:pt x="0" y="2"/>
                    <a:pt x="0" y="3"/>
                  </a:cubicBezTo>
                  <a:cubicBezTo>
                    <a:pt x="0" y="3"/>
                    <a:pt x="0" y="3"/>
                    <a:pt x="0" y="3"/>
                  </a:cubicBezTo>
                  <a:cubicBezTo>
                    <a:pt x="0" y="3"/>
                    <a:pt x="0" y="4"/>
                    <a:pt x="0" y="4"/>
                  </a:cubicBezTo>
                  <a:cubicBezTo>
                    <a:pt x="1" y="5"/>
                    <a:pt x="1" y="5"/>
                    <a:pt x="2" y="5"/>
                  </a:cubicBezTo>
                  <a:cubicBezTo>
                    <a:pt x="3" y="6"/>
                    <a:pt x="3" y="6"/>
                    <a:pt x="4" y="6"/>
                  </a:cubicBezTo>
                  <a:cubicBezTo>
                    <a:pt x="5" y="6"/>
                    <a:pt x="6" y="5"/>
                    <a:pt x="7" y="5"/>
                  </a:cubicBezTo>
                  <a:cubicBezTo>
                    <a:pt x="6" y="3"/>
                    <a:pt x="6" y="3"/>
                    <a:pt x="6" y="3"/>
                  </a:cubicBezTo>
                  <a:cubicBezTo>
                    <a:pt x="6" y="3"/>
                    <a:pt x="5" y="4"/>
                    <a:pt x="4" y="4"/>
                  </a:cubicBezTo>
                  <a:cubicBezTo>
                    <a:pt x="3" y="4"/>
                    <a:pt x="3" y="3"/>
                    <a:pt x="2" y="3"/>
                  </a:cubicBezTo>
                  <a:cubicBezTo>
                    <a:pt x="2" y="3"/>
                    <a:pt x="2" y="3"/>
                    <a:pt x="2" y="3"/>
                  </a:cubicBezTo>
                  <a:cubicBezTo>
                    <a:pt x="2" y="3"/>
                    <a:pt x="2" y="3"/>
                    <a:pt x="2" y="3"/>
                  </a:cubicBezTo>
                  <a:cubicBezTo>
                    <a:pt x="2" y="3"/>
                    <a:pt x="2" y="3"/>
                    <a:pt x="2" y="3"/>
                  </a:cubicBezTo>
                  <a:cubicBezTo>
                    <a:pt x="2" y="3"/>
                    <a:pt x="2" y="3"/>
                    <a:pt x="2" y="3"/>
                  </a:cubicBezTo>
                  <a:cubicBezTo>
                    <a:pt x="2" y="2"/>
                    <a:pt x="4" y="2"/>
                    <a:pt x="5" y="2"/>
                  </a:cubicBezTo>
                  <a:cubicBezTo>
                    <a:pt x="5" y="2"/>
                    <a:pt x="5" y="2"/>
                    <a:pt x="5" y="2"/>
                  </a:cubicBezTo>
                  <a:cubicBezTo>
                    <a:pt x="6" y="0"/>
                    <a:pt x="6" y="0"/>
                    <a:pt x="6"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5" name="Freeform 823">
              <a:extLst>
                <a:ext uri="{FF2B5EF4-FFF2-40B4-BE49-F238E27FC236}">
                  <a16:creationId xmlns:a16="http://schemas.microsoft.com/office/drawing/2014/main" id="{643BB0CF-6384-5C23-0215-00E67467D078}"/>
                </a:ext>
              </a:extLst>
            </p:cNvPr>
            <p:cNvSpPr>
              <a:spLocks/>
            </p:cNvSpPr>
            <p:nvPr/>
          </p:nvSpPr>
          <p:spPr bwMode="auto">
            <a:xfrm>
              <a:off x="3941" y="2607"/>
              <a:ext cx="12" cy="15"/>
            </a:xfrm>
            <a:custGeom>
              <a:avLst/>
              <a:gdLst>
                <a:gd name="T0" fmla="*/ 0 w 6"/>
                <a:gd name="T1" fmla="*/ 28 h 7"/>
                <a:gd name="T2" fmla="*/ 16 w 6"/>
                <a:gd name="T3" fmla="*/ 19 h 7"/>
                <a:gd name="T4" fmla="*/ 32 w 6"/>
                <a:gd name="T5" fmla="*/ 19 h 7"/>
                <a:gd name="T6" fmla="*/ 32 w 6"/>
                <a:gd name="T7" fmla="*/ 19 h 7"/>
                <a:gd name="T8" fmla="*/ 32 w 6"/>
                <a:gd name="T9" fmla="*/ 28 h 7"/>
                <a:gd name="T10" fmla="*/ 32 w 6"/>
                <a:gd name="T11" fmla="*/ 28 h 7"/>
                <a:gd name="T12" fmla="*/ 0 w 6"/>
                <a:gd name="T13" fmla="*/ 51 h 7"/>
                <a:gd name="T14" fmla="*/ 0 w 6"/>
                <a:gd name="T15" fmla="*/ 51 h 7"/>
                <a:gd name="T16" fmla="*/ 0 w 6"/>
                <a:gd name="T17" fmla="*/ 69 h 7"/>
                <a:gd name="T18" fmla="*/ 0 w 6"/>
                <a:gd name="T19" fmla="*/ 60 h 7"/>
                <a:gd name="T20" fmla="*/ 0 w 6"/>
                <a:gd name="T21" fmla="*/ 69 h 7"/>
                <a:gd name="T22" fmla="*/ 0 w 6"/>
                <a:gd name="T23" fmla="*/ 69 h 7"/>
                <a:gd name="T24" fmla="*/ 0 w 6"/>
                <a:gd name="T25" fmla="*/ 60 h 7"/>
                <a:gd name="T26" fmla="*/ 0 w 6"/>
                <a:gd name="T27" fmla="*/ 69 h 7"/>
                <a:gd name="T28" fmla="*/ 32 w 6"/>
                <a:gd name="T29" fmla="*/ 60 h 7"/>
                <a:gd name="T30" fmla="*/ 40 w 6"/>
                <a:gd name="T31" fmla="*/ 51 h 7"/>
                <a:gd name="T32" fmla="*/ 48 w 6"/>
                <a:gd name="T33" fmla="*/ 28 h 7"/>
                <a:gd name="T34" fmla="*/ 48 w 6"/>
                <a:gd name="T35" fmla="*/ 9 h 7"/>
                <a:gd name="T36" fmla="*/ 32 w 6"/>
                <a:gd name="T37" fmla="*/ 0 h 7"/>
                <a:gd name="T38" fmla="*/ 8 w 6"/>
                <a:gd name="T39" fmla="*/ 0 h 7"/>
                <a:gd name="T40" fmla="*/ 0 w 6"/>
                <a:gd name="T41" fmla="*/ 9 h 7"/>
                <a:gd name="T42" fmla="*/ 0 w 6"/>
                <a:gd name="T43" fmla="*/ 28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7">
                  <a:moveTo>
                    <a:pt x="0" y="3"/>
                  </a:moveTo>
                  <a:cubicBezTo>
                    <a:pt x="1" y="3"/>
                    <a:pt x="2" y="3"/>
                    <a:pt x="2" y="2"/>
                  </a:cubicBezTo>
                  <a:cubicBezTo>
                    <a:pt x="3" y="2"/>
                    <a:pt x="4" y="2"/>
                    <a:pt x="4" y="2"/>
                  </a:cubicBezTo>
                  <a:cubicBezTo>
                    <a:pt x="4" y="2"/>
                    <a:pt x="4" y="2"/>
                    <a:pt x="4" y="2"/>
                  </a:cubicBezTo>
                  <a:cubicBezTo>
                    <a:pt x="4" y="3"/>
                    <a:pt x="4" y="3"/>
                    <a:pt x="4" y="3"/>
                  </a:cubicBezTo>
                  <a:cubicBezTo>
                    <a:pt x="4" y="3"/>
                    <a:pt x="4" y="3"/>
                    <a:pt x="4" y="3"/>
                  </a:cubicBezTo>
                  <a:cubicBezTo>
                    <a:pt x="3" y="4"/>
                    <a:pt x="1" y="5"/>
                    <a:pt x="0" y="5"/>
                  </a:cubicBezTo>
                  <a:cubicBezTo>
                    <a:pt x="0" y="5"/>
                    <a:pt x="0" y="5"/>
                    <a:pt x="0" y="5"/>
                  </a:cubicBezTo>
                  <a:cubicBezTo>
                    <a:pt x="0" y="7"/>
                    <a:pt x="0" y="7"/>
                    <a:pt x="0" y="7"/>
                  </a:cubicBezTo>
                  <a:cubicBezTo>
                    <a:pt x="0" y="6"/>
                    <a:pt x="0" y="6"/>
                    <a:pt x="0" y="6"/>
                  </a:cubicBezTo>
                  <a:cubicBezTo>
                    <a:pt x="0" y="7"/>
                    <a:pt x="0" y="7"/>
                    <a:pt x="0" y="7"/>
                  </a:cubicBezTo>
                  <a:cubicBezTo>
                    <a:pt x="0" y="7"/>
                    <a:pt x="0" y="7"/>
                    <a:pt x="0" y="7"/>
                  </a:cubicBezTo>
                  <a:cubicBezTo>
                    <a:pt x="0" y="6"/>
                    <a:pt x="0" y="6"/>
                    <a:pt x="0" y="6"/>
                  </a:cubicBezTo>
                  <a:cubicBezTo>
                    <a:pt x="0" y="7"/>
                    <a:pt x="0" y="7"/>
                    <a:pt x="0" y="7"/>
                  </a:cubicBezTo>
                  <a:cubicBezTo>
                    <a:pt x="1" y="7"/>
                    <a:pt x="3" y="6"/>
                    <a:pt x="4" y="6"/>
                  </a:cubicBezTo>
                  <a:cubicBezTo>
                    <a:pt x="4" y="5"/>
                    <a:pt x="5" y="5"/>
                    <a:pt x="5" y="5"/>
                  </a:cubicBezTo>
                  <a:cubicBezTo>
                    <a:pt x="6" y="4"/>
                    <a:pt x="6" y="3"/>
                    <a:pt x="6" y="3"/>
                  </a:cubicBezTo>
                  <a:cubicBezTo>
                    <a:pt x="6" y="2"/>
                    <a:pt x="6" y="1"/>
                    <a:pt x="6" y="1"/>
                  </a:cubicBezTo>
                  <a:cubicBezTo>
                    <a:pt x="5" y="0"/>
                    <a:pt x="4" y="0"/>
                    <a:pt x="4" y="0"/>
                  </a:cubicBezTo>
                  <a:cubicBezTo>
                    <a:pt x="3" y="0"/>
                    <a:pt x="2" y="0"/>
                    <a:pt x="1" y="0"/>
                  </a:cubicBezTo>
                  <a:cubicBezTo>
                    <a:pt x="1" y="1"/>
                    <a:pt x="0" y="1"/>
                    <a:pt x="0" y="1"/>
                  </a:cubicBezTo>
                  <a:cubicBezTo>
                    <a:pt x="0" y="3"/>
                    <a:pt x="0" y="3"/>
                    <a:pt x="0" y="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6" name="Freeform 824">
              <a:extLst>
                <a:ext uri="{FF2B5EF4-FFF2-40B4-BE49-F238E27FC236}">
                  <a16:creationId xmlns:a16="http://schemas.microsoft.com/office/drawing/2014/main" id="{834586CE-6FBF-A02B-141B-431780F63E98}"/>
                </a:ext>
              </a:extLst>
            </p:cNvPr>
            <p:cNvSpPr>
              <a:spLocks/>
            </p:cNvSpPr>
            <p:nvPr/>
          </p:nvSpPr>
          <p:spPr bwMode="auto">
            <a:xfrm>
              <a:off x="3932" y="2629"/>
              <a:ext cx="9" cy="7"/>
            </a:xfrm>
            <a:custGeom>
              <a:avLst/>
              <a:gdLst>
                <a:gd name="T0" fmla="*/ 11 w 4"/>
                <a:gd name="T1" fmla="*/ 37 h 3"/>
                <a:gd name="T2" fmla="*/ 45 w 4"/>
                <a:gd name="T3" fmla="*/ 12 h 3"/>
                <a:gd name="T4" fmla="*/ 36 w 4"/>
                <a:gd name="T5" fmla="*/ 0 h 3"/>
                <a:gd name="T6" fmla="*/ 0 w 4"/>
                <a:gd name="T7" fmla="*/ 28 h 3"/>
                <a:gd name="T8" fmla="*/ 11 w 4"/>
                <a:gd name="T9" fmla="*/ 37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3"/>
                  </a:moveTo>
                  <a:cubicBezTo>
                    <a:pt x="2" y="3"/>
                    <a:pt x="3" y="2"/>
                    <a:pt x="4" y="1"/>
                  </a:cubicBezTo>
                  <a:cubicBezTo>
                    <a:pt x="3" y="0"/>
                    <a:pt x="3" y="0"/>
                    <a:pt x="3" y="0"/>
                  </a:cubicBezTo>
                  <a:cubicBezTo>
                    <a:pt x="2" y="0"/>
                    <a:pt x="1" y="1"/>
                    <a:pt x="0" y="2"/>
                  </a:cubicBezTo>
                  <a:cubicBezTo>
                    <a:pt x="1" y="3"/>
                    <a:pt x="1" y="3"/>
                    <a:pt x="1" y="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7" name="Freeform 825">
              <a:extLst>
                <a:ext uri="{FF2B5EF4-FFF2-40B4-BE49-F238E27FC236}">
                  <a16:creationId xmlns:a16="http://schemas.microsoft.com/office/drawing/2014/main" id="{137D02DA-2CD8-023B-4E38-64AF11AA6B7F}"/>
                </a:ext>
              </a:extLst>
            </p:cNvPr>
            <p:cNvSpPr>
              <a:spLocks/>
            </p:cNvSpPr>
            <p:nvPr/>
          </p:nvSpPr>
          <p:spPr bwMode="auto">
            <a:xfrm>
              <a:off x="3901" y="2629"/>
              <a:ext cx="8" cy="9"/>
            </a:xfrm>
            <a:custGeom>
              <a:avLst/>
              <a:gdLst>
                <a:gd name="T0" fmla="*/ 0 w 4"/>
                <a:gd name="T1" fmla="*/ 25 h 4"/>
                <a:gd name="T2" fmla="*/ 24 w 4"/>
                <a:gd name="T3" fmla="*/ 45 h 4"/>
                <a:gd name="T4" fmla="*/ 32 w 4"/>
                <a:gd name="T5" fmla="*/ 36 h 4"/>
                <a:gd name="T6" fmla="*/ 8 w 4"/>
                <a:gd name="T7" fmla="*/ 0 h 4"/>
                <a:gd name="T8" fmla="*/ 0 w 4"/>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2"/>
                  </a:moveTo>
                  <a:cubicBezTo>
                    <a:pt x="1" y="3"/>
                    <a:pt x="2" y="3"/>
                    <a:pt x="3" y="4"/>
                  </a:cubicBezTo>
                  <a:cubicBezTo>
                    <a:pt x="4" y="3"/>
                    <a:pt x="4" y="3"/>
                    <a:pt x="4" y="3"/>
                  </a:cubicBezTo>
                  <a:cubicBezTo>
                    <a:pt x="3" y="2"/>
                    <a:pt x="2" y="1"/>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8" name="Freeform 826">
              <a:extLst>
                <a:ext uri="{FF2B5EF4-FFF2-40B4-BE49-F238E27FC236}">
                  <a16:creationId xmlns:a16="http://schemas.microsoft.com/office/drawing/2014/main" id="{7E123653-7EB5-5810-769B-C1F934BF4C0D}"/>
                </a:ext>
              </a:extLst>
            </p:cNvPr>
            <p:cNvSpPr>
              <a:spLocks/>
            </p:cNvSpPr>
            <p:nvPr/>
          </p:nvSpPr>
          <p:spPr bwMode="auto">
            <a:xfrm>
              <a:off x="4058" y="2969"/>
              <a:ext cx="30" cy="30"/>
            </a:xfrm>
            <a:custGeom>
              <a:avLst/>
              <a:gdLst>
                <a:gd name="T0" fmla="*/ 0 w 14"/>
                <a:gd name="T1" fmla="*/ 0 h 13"/>
                <a:gd name="T2" fmla="*/ 137 w 14"/>
                <a:gd name="T3" fmla="*/ 159 h 13"/>
                <a:gd name="T4" fmla="*/ 0 60000 65536"/>
                <a:gd name="T5" fmla="*/ 0 60000 65536"/>
              </a:gdLst>
              <a:ahLst/>
              <a:cxnLst>
                <a:cxn ang="T4">
                  <a:pos x="T0" y="T1"/>
                </a:cxn>
                <a:cxn ang="T5">
                  <a:pos x="T2" y="T3"/>
                </a:cxn>
              </a:cxnLst>
              <a:rect l="0" t="0" r="r" b="b"/>
              <a:pathLst>
                <a:path w="14" h="13">
                  <a:moveTo>
                    <a:pt x="0" y="0"/>
                  </a:moveTo>
                  <a:cubicBezTo>
                    <a:pt x="4" y="3"/>
                    <a:pt x="11" y="8"/>
                    <a:pt x="14"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199" name="Freeform 827">
              <a:extLst>
                <a:ext uri="{FF2B5EF4-FFF2-40B4-BE49-F238E27FC236}">
                  <a16:creationId xmlns:a16="http://schemas.microsoft.com/office/drawing/2014/main" id="{A82113B0-01DB-EBC4-1E81-51DE288384C4}"/>
                </a:ext>
              </a:extLst>
            </p:cNvPr>
            <p:cNvSpPr>
              <a:spLocks/>
            </p:cNvSpPr>
            <p:nvPr/>
          </p:nvSpPr>
          <p:spPr bwMode="auto">
            <a:xfrm>
              <a:off x="3779" y="3028"/>
              <a:ext cx="13" cy="18"/>
            </a:xfrm>
            <a:custGeom>
              <a:avLst/>
              <a:gdLst>
                <a:gd name="T0" fmla="*/ 0 w 6"/>
                <a:gd name="T1" fmla="*/ 11 h 8"/>
                <a:gd name="T2" fmla="*/ 52 w 6"/>
                <a:gd name="T3" fmla="*/ 92 h 8"/>
                <a:gd name="T4" fmla="*/ 61 w 6"/>
                <a:gd name="T5" fmla="*/ 72 h 8"/>
                <a:gd name="T6" fmla="*/ 20 w 6"/>
                <a:gd name="T7" fmla="*/ 0 h 8"/>
                <a:gd name="T8" fmla="*/ 0 w 6"/>
                <a:gd name="T9" fmla="*/ 11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8">
                  <a:moveTo>
                    <a:pt x="0" y="1"/>
                  </a:moveTo>
                  <a:cubicBezTo>
                    <a:pt x="1" y="3"/>
                    <a:pt x="2" y="6"/>
                    <a:pt x="5" y="8"/>
                  </a:cubicBezTo>
                  <a:cubicBezTo>
                    <a:pt x="6" y="6"/>
                    <a:pt x="6" y="6"/>
                    <a:pt x="6" y="6"/>
                  </a:cubicBezTo>
                  <a:cubicBezTo>
                    <a:pt x="4" y="5"/>
                    <a:pt x="3" y="3"/>
                    <a:pt x="2" y="0"/>
                  </a:cubicBezTo>
                  <a:cubicBezTo>
                    <a:pt x="0" y="1"/>
                    <a:pt x="0" y="1"/>
                    <a:pt x="0" y="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0" name="Freeform 828">
              <a:extLst>
                <a:ext uri="{FF2B5EF4-FFF2-40B4-BE49-F238E27FC236}">
                  <a16:creationId xmlns:a16="http://schemas.microsoft.com/office/drawing/2014/main" id="{FB9F8871-9C08-BB41-40C8-50777A861CB8}"/>
                </a:ext>
              </a:extLst>
            </p:cNvPr>
            <p:cNvSpPr>
              <a:spLocks/>
            </p:cNvSpPr>
            <p:nvPr/>
          </p:nvSpPr>
          <p:spPr bwMode="auto">
            <a:xfrm>
              <a:off x="3705" y="3413"/>
              <a:ext cx="110" cy="262"/>
            </a:xfrm>
            <a:custGeom>
              <a:avLst/>
              <a:gdLst>
                <a:gd name="T0" fmla="*/ 493 w 52"/>
                <a:gd name="T1" fmla="*/ 0 h 117"/>
                <a:gd name="T2" fmla="*/ 0 w 52"/>
                <a:gd name="T3" fmla="*/ 1314 h 117"/>
                <a:gd name="T4" fmla="*/ 493 w 52"/>
                <a:gd name="T5" fmla="*/ 0 h 117"/>
                <a:gd name="T6" fmla="*/ 0 60000 65536"/>
                <a:gd name="T7" fmla="*/ 0 60000 65536"/>
                <a:gd name="T8" fmla="*/ 0 60000 65536"/>
              </a:gdLst>
              <a:ahLst/>
              <a:cxnLst>
                <a:cxn ang="T6">
                  <a:pos x="T0" y="T1"/>
                </a:cxn>
                <a:cxn ang="T7">
                  <a:pos x="T2" y="T3"/>
                </a:cxn>
                <a:cxn ang="T8">
                  <a:pos x="T4" y="T5"/>
                </a:cxn>
              </a:cxnLst>
              <a:rect l="0" t="0" r="r" b="b"/>
              <a:pathLst>
                <a:path w="52" h="117">
                  <a:moveTo>
                    <a:pt x="52" y="0"/>
                  </a:moveTo>
                  <a:cubicBezTo>
                    <a:pt x="22" y="41"/>
                    <a:pt x="6" y="94"/>
                    <a:pt x="0" y="117"/>
                  </a:cubicBezTo>
                  <a:cubicBezTo>
                    <a:pt x="4" y="106"/>
                    <a:pt x="34" y="24"/>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1" name="Freeform 829">
              <a:extLst>
                <a:ext uri="{FF2B5EF4-FFF2-40B4-BE49-F238E27FC236}">
                  <a16:creationId xmlns:a16="http://schemas.microsoft.com/office/drawing/2014/main" id="{73AAB6A5-4CB1-4EDF-88A9-2B3F80617538}"/>
                </a:ext>
              </a:extLst>
            </p:cNvPr>
            <p:cNvSpPr>
              <a:spLocks/>
            </p:cNvSpPr>
            <p:nvPr/>
          </p:nvSpPr>
          <p:spPr bwMode="auto">
            <a:xfrm>
              <a:off x="3955" y="3404"/>
              <a:ext cx="137" cy="311"/>
            </a:xfrm>
            <a:custGeom>
              <a:avLst/>
              <a:gdLst>
                <a:gd name="T0" fmla="*/ 0 w 65"/>
                <a:gd name="T1" fmla="*/ 0 h 139"/>
                <a:gd name="T2" fmla="*/ 609 w 65"/>
                <a:gd name="T3" fmla="*/ 1557 h 139"/>
                <a:gd name="T4" fmla="*/ 0 w 65"/>
                <a:gd name="T5" fmla="*/ 0 h 139"/>
                <a:gd name="T6" fmla="*/ 0 60000 65536"/>
                <a:gd name="T7" fmla="*/ 0 60000 65536"/>
                <a:gd name="T8" fmla="*/ 0 60000 65536"/>
              </a:gdLst>
              <a:ahLst/>
              <a:cxnLst>
                <a:cxn ang="T6">
                  <a:pos x="T0" y="T1"/>
                </a:cxn>
                <a:cxn ang="T7">
                  <a:pos x="T2" y="T3"/>
                </a:cxn>
                <a:cxn ang="T8">
                  <a:pos x="T4" y="T5"/>
                </a:cxn>
              </a:cxnLst>
              <a:rect l="0" t="0" r="r" b="b"/>
              <a:pathLst>
                <a:path w="65" h="139">
                  <a:moveTo>
                    <a:pt x="0" y="0"/>
                  </a:moveTo>
                  <a:cubicBezTo>
                    <a:pt x="15" y="17"/>
                    <a:pt x="54" y="72"/>
                    <a:pt x="65" y="139"/>
                  </a:cubicBezTo>
                  <a:cubicBezTo>
                    <a:pt x="64" y="113"/>
                    <a:pt x="42" y="4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2" name="Freeform 830">
              <a:extLst>
                <a:ext uri="{FF2B5EF4-FFF2-40B4-BE49-F238E27FC236}">
                  <a16:creationId xmlns:a16="http://schemas.microsoft.com/office/drawing/2014/main" id="{2996A808-018D-DF38-78E3-185DC0671F72}"/>
                </a:ext>
              </a:extLst>
            </p:cNvPr>
            <p:cNvSpPr>
              <a:spLocks/>
            </p:cNvSpPr>
            <p:nvPr/>
          </p:nvSpPr>
          <p:spPr bwMode="auto">
            <a:xfrm>
              <a:off x="4134" y="2566"/>
              <a:ext cx="13" cy="65"/>
            </a:xfrm>
            <a:custGeom>
              <a:avLst/>
              <a:gdLst>
                <a:gd name="T0" fmla="*/ 9 w 6"/>
                <a:gd name="T1" fmla="*/ 20 h 29"/>
                <a:gd name="T2" fmla="*/ 20 w 6"/>
                <a:gd name="T3" fmla="*/ 155 h 29"/>
                <a:gd name="T4" fmla="*/ 0 w 6"/>
                <a:gd name="T5" fmla="*/ 316 h 29"/>
                <a:gd name="T6" fmla="*/ 43 w 6"/>
                <a:gd name="T7" fmla="*/ 327 h 29"/>
                <a:gd name="T8" fmla="*/ 61 w 6"/>
                <a:gd name="T9" fmla="*/ 155 h 29"/>
                <a:gd name="T10" fmla="*/ 43 w 6"/>
                <a:gd name="T11" fmla="*/ 0 h 29"/>
                <a:gd name="T12" fmla="*/ 9 w 6"/>
                <a:gd name="T13" fmla="*/ 2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9">
                  <a:moveTo>
                    <a:pt x="1" y="2"/>
                  </a:moveTo>
                  <a:cubicBezTo>
                    <a:pt x="2" y="5"/>
                    <a:pt x="2" y="9"/>
                    <a:pt x="2" y="14"/>
                  </a:cubicBezTo>
                  <a:cubicBezTo>
                    <a:pt x="2" y="19"/>
                    <a:pt x="2" y="24"/>
                    <a:pt x="0" y="28"/>
                  </a:cubicBezTo>
                  <a:cubicBezTo>
                    <a:pt x="4" y="29"/>
                    <a:pt x="4" y="29"/>
                    <a:pt x="4" y="29"/>
                  </a:cubicBezTo>
                  <a:cubicBezTo>
                    <a:pt x="5" y="25"/>
                    <a:pt x="6" y="19"/>
                    <a:pt x="6" y="14"/>
                  </a:cubicBezTo>
                  <a:cubicBezTo>
                    <a:pt x="6" y="9"/>
                    <a:pt x="6" y="4"/>
                    <a:pt x="4" y="0"/>
                  </a:cubicBezTo>
                  <a:cubicBezTo>
                    <a:pt x="1" y="2"/>
                    <a:pt x="1" y="2"/>
                    <a:pt x="1" y="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3" name="Freeform 831">
              <a:extLst>
                <a:ext uri="{FF2B5EF4-FFF2-40B4-BE49-F238E27FC236}">
                  <a16:creationId xmlns:a16="http://schemas.microsoft.com/office/drawing/2014/main" id="{3D2CF6FE-9BD3-FCC9-9FF0-C4F301909BBA}"/>
                </a:ext>
              </a:extLst>
            </p:cNvPr>
            <p:cNvSpPr>
              <a:spLocks/>
            </p:cNvSpPr>
            <p:nvPr/>
          </p:nvSpPr>
          <p:spPr bwMode="auto">
            <a:xfrm>
              <a:off x="4113" y="2584"/>
              <a:ext cx="19" cy="52"/>
            </a:xfrm>
            <a:custGeom>
              <a:avLst/>
              <a:gdLst>
                <a:gd name="T0" fmla="*/ 0 w 9"/>
                <a:gd name="T1" fmla="*/ 36 h 23"/>
                <a:gd name="T2" fmla="*/ 17 w 9"/>
                <a:gd name="T3" fmla="*/ 57 h 23"/>
                <a:gd name="T4" fmla="*/ 49 w 9"/>
                <a:gd name="T5" fmla="*/ 210 h 23"/>
                <a:gd name="T6" fmla="*/ 49 w 9"/>
                <a:gd name="T7" fmla="*/ 267 h 23"/>
                <a:gd name="T8" fmla="*/ 84 w 9"/>
                <a:gd name="T9" fmla="*/ 267 h 23"/>
                <a:gd name="T10" fmla="*/ 84 w 9"/>
                <a:gd name="T11" fmla="*/ 210 h 23"/>
                <a:gd name="T12" fmla="*/ 76 w 9"/>
                <a:gd name="T13" fmla="*/ 93 h 23"/>
                <a:gd name="T14" fmla="*/ 57 w 9"/>
                <a:gd name="T15" fmla="*/ 36 h 23"/>
                <a:gd name="T16" fmla="*/ 17 w 9"/>
                <a:gd name="T17" fmla="*/ 0 h 23"/>
                <a:gd name="T18" fmla="*/ 0 w 9"/>
                <a:gd name="T19" fmla="*/ 3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3">
                  <a:moveTo>
                    <a:pt x="0" y="3"/>
                  </a:moveTo>
                  <a:cubicBezTo>
                    <a:pt x="1" y="4"/>
                    <a:pt x="2" y="4"/>
                    <a:pt x="2" y="5"/>
                  </a:cubicBezTo>
                  <a:cubicBezTo>
                    <a:pt x="4" y="8"/>
                    <a:pt x="5" y="14"/>
                    <a:pt x="5" y="18"/>
                  </a:cubicBezTo>
                  <a:cubicBezTo>
                    <a:pt x="5" y="20"/>
                    <a:pt x="5" y="22"/>
                    <a:pt x="5" y="23"/>
                  </a:cubicBezTo>
                  <a:cubicBezTo>
                    <a:pt x="9" y="23"/>
                    <a:pt x="9" y="23"/>
                    <a:pt x="9" y="23"/>
                  </a:cubicBezTo>
                  <a:cubicBezTo>
                    <a:pt x="9" y="22"/>
                    <a:pt x="9" y="20"/>
                    <a:pt x="9" y="18"/>
                  </a:cubicBezTo>
                  <a:cubicBezTo>
                    <a:pt x="9" y="15"/>
                    <a:pt x="9" y="11"/>
                    <a:pt x="8" y="8"/>
                  </a:cubicBezTo>
                  <a:cubicBezTo>
                    <a:pt x="7" y="6"/>
                    <a:pt x="7" y="4"/>
                    <a:pt x="6" y="3"/>
                  </a:cubicBezTo>
                  <a:cubicBezTo>
                    <a:pt x="5" y="2"/>
                    <a:pt x="3"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4" name="Freeform 832">
              <a:extLst>
                <a:ext uri="{FF2B5EF4-FFF2-40B4-BE49-F238E27FC236}">
                  <a16:creationId xmlns:a16="http://schemas.microsoft.com/office/drawing/2014/main" id="{A81E981E-3A4C-8A3B-5202-B9FE6D79C228}"/>
                </a:ext>
              </a:extLst>
            </p:cNvPr>
            <p:cNvSpPr>
              <a:spLocks/>
            </p:cNvSpPr>
            <p:nvPr/>
          </p:nvSpPr>
          <p:spPr bwMode="auto">
            <a:xfrm>
              <a:off x="3678" y="2582"/>
              <a:ext cx="15" cy="45"/>
            </a:xfrm>
            <a:custGeom>
              <a:avLst/>
              <a:gdLst>
                <a:gd name="T0" fmla="*/ 41 w 7"/>
                <a:gd name="T1" fmla="*/ 0 h 20"/>
                <a:gd name="T2" fmla="*/ 9 w 7"/>
                <a:gd name="T3" fmla="*/ 92 h 20"/>
                <a:gd name="T4" fmla="*/ 0 w 7"/>
                <a:gd name="T5" fmla="*/ 194 h 20"/>
                <a:gd name="T6" fmla="*/ 0 w 7"/>
                <a:gd name="T7" fmla="*/ 227 h 20"/>
                <a:gd name="T8" fmla="*/ 41 w 7"/>
                <a:gd name="T9" fmla="*/ 218 h 20"/>
                <a:gd name="T10" fmla="*/ 41 w 7"/>
                <a:gd name="T11" fmla="*/ 194 h 20"/>
                <a:gd name="T12" fmla="*/ 51 w 7"/>
                <a:gd name="T13" fmla="*/ 101 h 20"/>
                <a:gd name="T14" fmla="*/ 69 w 7"/>
                <a:gd name="T15" fmla="*/ 25 h 20"/>
                <a:gd name="T16" fmla="*/ 41 w 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20">
                  <a:moveTo>
                    <a:pt x="4" y="0"/>
                  </a:moveTo>
                  <a:cubicBezTo>
                    <a:pt x="2" y="2"/>
                    <a:pt x="1" y="5"/>
                    <a:pt x="1" y="8"/>
                  </a:cubicBezTo>
                  <a:cubicBezTo>
                    <a:pt x="0" y="11"/>
                    <a:pt x="0" y="14"/>
                    <a:pt x="0" y="17"/>
                  </a:cubicBezTo>
                  <a:cubicBezTo>
                    <a:pt x="0" y="18"/>
                    <a:pt x="0" y="19"/>
                    <a:pt x="0" y="20"/>
                  </a:cubicBezTo>
                  <a:cubicBezTo>
                    <a:pt x="4" y="19"/>
                    <a:pt x="4" y="19"/>
                    <a:pt x="4" y="19"/>
                  </a:cubicBezTo>
                  <a:cubicBezTo>
                    <a:pt x="4" y="19"/>
                    <a:pt x="4" y="18"/>
                    <a:pt x="4" y="17"/>
                  </a:cubicBezTo>
                  <a:cubicBezTo>
                    <a:pt x="4" y="15"/>
                    <a:pt x="4" y="12"/>
                    <a:pt x="5" y="9"/>
                  </a:cubicBezTo>
                  <a:cubicBezTo>
                    <a:pt x="5" y="6"/>
                    <a:pt x="6" y="4"/>
                    <a:pt x="7" y="2"/>
                  </a:cubicBezTo>
                  <a:cubicBezTo>
                    <a:pt x="4" y="0"/>
                    <a:pt x="4" y="0"/>
                    <a:pt x="4" y="0"/>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205" name="Freeform 833">
              <a:extLst>
                <a:ext uri="{FF2B5EF4-FFF2-40B4-BE49-F238E27FC236}">
                  <a16:creationId xmlns:a16="http://schemas.microsoft.com/office/drawing/2014/main" id="{79FEC673-9996-60E3-8490-6133DA990673}"/>
                </a:ext>
              </a:extLst>
            </p:cNvPr>
            <p:cNvSpPr>
              <a:spLocks/>
            </p:cNvSpPr>
            <p:nvPr/>
          </p:nvSpPr>
          <p:spPr bwMode="auto">
            <a:xfrm>
              <a:off x="3693" y="2591"/>
              <a:ext cx="15" cy="45"/>
            </a:xfrm>
            <a:custGeom>
              <a:avLst/>
              <a:gdLst>
                <a:gd name="T0" fmla="*/ 41 w 7"/>
                <a:gd name="T1" fmla="*/ 0 h 20"/>
                <a:gd name="T2" fmla="*/ 0 w 7"/>
                <a:gd name="T3" fmla="*/ 194 h 20"/>
                <a:gd name="T4" fmla="*/ 0 w 7"/>
                <a:gd name="T5" fmla="*/ 227 h 20"/>
                <a:gd name="T6" fmla="*/ 41 w 7"/>
                <a:gd name="T7" fmla="*/ 218 h 20"/>
                <a:gd name="T8" fmla="*/ 41 w 7"/>
                <a:gd name="T9" fmla="*/ 194 h 20"/>
                <a:gd name="T10" fmla="*/ 69 w 7"/>
                <a:gd name="T11" fmla="*/ 36 h 20"/>
                <a:gd name="T12" fmla="*/ 41 w 7"/>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20">
                  <a:moveTo>
                    <a:pt x="4" y="0"/>
                  </a:moveTo>
                  <a:cubicBezTo>
                    <a:pt x="0" y="5"/>
                    <a:pt x="0" y="11"/>
                    <a:pt x="0" y="17"/>
                  </a:cubicBezTo>
                  <a:cubicBezTo>
                    <a:pt x="0" y="18"/>
                    <a:pt x="0" y="19"/>
                    <a:pt x="0" y="20"/>
                  </a:cubicBezTo>
                  <a:cubicBezTo>
                    <a:pt x="4" y="19"/>
                    <a:pt x="4" y="19"/>
                    <a:pt x="4" y="19"/>
                  </a:cubicBezTo>
                  <a:cubicBezTo>
                    <a:pt x="4" y="18"/>
                    <a:pt x="4" y="18"/>
                    <a:pt x="4" y="17"/>
                  </a:cubicBezTo>
                  <a:cubicBezTo>
                    <a:pt x="4" y="12"/>
                    <a:pt x="5" y="6"/>
                    <a:pt x="7" y="3"/>
                  </a:cubicBezTo>
                  <a:cubicBezTo>
                    <a:pt x="4" y="0"/>
                    <a:pt x="4" y="0"/>
                    <a:pt x="4" y="0"/>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grpSp>
      <p:grpSp>
        <p:nvGrpSpPr>
          <p:cNvPr id="406" name="Group 405">
            <a:extLst>
              <a:ext uri="{FF2B5EF4-FFF2-40B4-BE49-F238E27FC236}">
                <a16:creationId xmlns:a16="http://schemas.microsoft.com/office/drawing/2014/main" id="{CA7CB186-A2E0-7A94-4914-89AD2891F125}"/>
              </a:ext>
            </a:extLst>
          </p:cNvPr>
          <p:cNvGrpSpPr>
            <a:grpSpLocks/>
          </p:cNvGrpSpPr>
          <p:nvPr/>
        </p:nvGrpSpPr>
        <p:grpSpPr bwMode="auto">
          <a:xfrm>
            <a:off x="2284713" y="2590904"/>
            <a:ext cx="2587151" cy="3109856"/>
            <a:chOff x="2983" y="977"/>
            <a:chExt cx="1863" cy="2850"/>
          </a:xfrm>
        </p:grpSpPr>
        <p:grpSp>
          <p:nvGrpSpPr>
            <p:cNvPr id="407" name="Group 406">
              <a:extLst>
                <a:ext uri="{FF2B5EF4-FFF2-40B4-BE49-F238E27FC236}">
                  <a16:creationId xmlns:a16="http://schemas.microsoft.com/office/drawing/2014/main" id="{238E20AF-EB09-936F-09AD-27F7F5A963E9}"/>
                </a:ext>
              </a:extLst>
            </p:cNvPr>
            <p:cNvGrpSpPr>
              <a:grpSpLocks/>
            </p:cNvGrpSpPr>
            <p:nvPr/>
          </p:nvGrpSpPr>
          <p:grpSpPr bwMode="auto">
            <a:xfrm>
              <a:off x="2983" y="977"/>
              <a:ext cx="1863" cy="2850"/>
              <a:chOff x="2983" y="977"/>
              <a:chExt cx="1863" cy="2850"/>
            </a:xfrm>
          </p:grpSpPr>
          <p:sp>
            <p:nvSpPr>
              <p:cNvPr id="590" name="Freeform 452">
                <a:extLst>
                  <a:ext uri="{FF2B5EF4-FFF2-40B4-BE49-F238E27FC236}">
                    <a16:creationId xmlns:a16="http://schemas.microsoft.com/office/drawing/2014/main" id="{394B8267-1B7B-52F7-0449-4DEBACFA8A41}"/>
                  </a:ext>
                </a:extLst>
              </p:cNvPr>
              <p:cNvSpPr>
                <a:spLocks/>
              </p:cNvSpPr>
              <p:nvPr/>
            </p:nvSpPr>
            <p:spPr bwMode="auto">
              <a:xfrm>
                <a:off x="3670" y="979"/>
                <a:ext cx="485" cy="237"/>
              </a:xfrm>
              <a:custGeom>
                <a:avLst/>
                <a:gdLst>
                  <a:gd name="T0" fmla="*/ 0 w 231"/>
                  <a:gd name="T1" fmla="*/ 0 h 106"/>
                  <a:gd name="T2" fmla="*/ 65 w 231"/>
                  <a:gd name="T3" fmla="*/ 246 h 106"/>
                  <a:gd name="T4" fmla="*/ 537 w 231"/>
                  <a:gd name="T5" fmla="*/ 906 h 106"/>
                  <a:gd name="T6" fmla="*/ 1075 w 231"/>
                  <a:gd name="T7" fmla="*/ 1185 h 106"/>
                  <a:gd name="T8" fmla="*/ 1600 w 231"/>
                  <a:gd name="T9" fmla="*/ 906 h 106"/>
                  <a:gd name="T10" fmla="*/ 2081 w 231"/>
                  <a:gd name="T11" fmla="*/ 246 h 106"/>
                  <a:gd name="T12" fmla="*/ 2137 w 231"/>
                  <a:gd name="T13" fmla="*/ 0 h 106"/>
                  <a:gd name="T14" fmla="*/ 0 w 231"/>
                  <a:gd name="T15" fmla="*/ 0 h 10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1" h="106">
                    <a:moveTo>
                      <a:pt x="0" y="0"/>
                    </a:moveTo>
                    <a:cubicBezTo>
                      <a:pt x="2" y="8"/>
                      <a:pt x="4" y="17"/>
                      <a:pt x="7" y="22"/>
                    </a:cubicBezTo>
                    <a:cubicBezTo>
                      <a:pt x="13" y="34"/>
                      <a:pt x="40" y="68"/>
                      <a:pt x="58" y="81"/>
                    </a:cubicBezTo>
                    <a:cubicBezTo>
                      <a:pt x="75" y="92"/>
                      <a:pt x="85" y="105"/>
                      <a:pt x="116" y="106"/>
                    </a:cubicBezTo>
                    <a:cubicBezTo>
                      <a:pt x="146" y="105"/>
                      <a:pt x="157" y="92"/>
                      <a:pt x="173" y="81"/>
                    </a:cubicBezTo>
                    <a:cubicBezTo>
                      <a:pt x="191" y="68"/>
                      <a:pt x="219" y="36"/>
                      <a:pt x="225" y="22"/>
                    </a:cubicBezTo>
                    <a:cubicBezTo>
                      <a:pt x="227" y="16"/>
                      <a:pt x="229" y="8"/>
                      <a:pt x="231" y="0"/>
                    </a:cubicBezTo>
                    <a:lnTo>
                      <a:pt x="0" y="0"/>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1" name="Freeform 453">
                <a:extLst>
                  <a:ext uri="{FF2B5EF4-FFF2-40B4-BE49-F238E27FC236}">
                    <a16:creationId xmlns:a16="http://schemas.microsoft.com/office/drawing/2014/main" id="{DA3F210D-4CDB-428D-D939-238F300793F2}"/>
                  </a:ext>
                </a:extLst>
              </p:cNvPr>
              <p:cNvSpPr>
                <a:spLocks/>
              </p:cNvSpPr>
              <p:nvPr/>
            </p:nvSpPr>
            <p:spPr bwMode="auto">
              <a:xfrm>
                <a:off x="2983" y="1028"/>
                <a:ext cx="1863" cy="2792"/>
              </a:xfrm>
              <a:custGeom>
                <a:avLst/>
                <a:gdLst>
                  <a:gd name="T0" fmla="*/ 6771 w 887"/>
                  <a:gd name="T1" fmla="*/ 6578 h 1247"/>
                  <a:gd name="T2" fmla="*/ 6795 w 887"/>
                  <a:gd name="T3" fmla="*/ 6939 h 1247"/>
                  <a:gd name="T4" fmla="*/ 8219 w 887"/>
                  <a:gd name="T5" fmla="*/ 6498 h 1247"/>
                  <a:gd name="T6" fmla="*/ 8059 w 887"/>
                  <a:gd name="T7" fmla="*/ 5228 h 1247"/>
                  <a:gd name="T8" fmla="*/ 7931 w 887"/>
                  <a:gd name="T9" fmla="*/ 3549 h 1247"/>
                  <a:gd name="T10" fmla="*/ 7116 w 887"/>
                  <a:gd name="T11" fmla="*/ 2165 h 1247"/>
                  <a:gd name="T12" fmla="*/ 6484 w 887"/>
                  <a:gd name="T13" fmla="*/ 1930 h 1247"/>
                  <a:gd name="T14" fmla="*/ 5524 w 887"/>
                  <a:gd name="T15" fmla="*/ 1424 h 1247"/>
                  <a:gd name="T16" fmla="*/ 5104 w 887"/>
                  <a:gd name="T17" fmla="*/ 0 h 1247"/>
                  <a:gd name="T18" fmla="*/ 4631 w 887"/>
                  <a:gd name="T19" fmla="*/ 663 h 1247"/>
                  <a:gd name="T20" fmla="*/ 4102 w 887"/>
                  <a:gd name="T21" fmla="*/ 943 h 1247"/>
                  <a:gd name="T22" fmla="*/ 3577 w 887"/>
                  <a:gd name="T23" fmla="*/ 663 h 1247"/>
                  <a:gd name="T24" fmla="*/ 3115 w 887"/>
                  <a:gd name="T25" fmla="*/ 20 h 1247"/>
                  <a:gd name="T26" fmla="*/ 2695 w 887"/>
                  <a:gd name="T27" fmla="*/ 1424 h 1247"/>
                  <a:gd name="T28" fmla="*/ 1733 w 887"/>
                  <a:gd name="T29" fmla="*/ 1930 h 1247"/>
                  <a:gd name="T30" fmla="*/ 1103 w 887"/>
                  <a:gd name="T31" fmla="*/ 2165 h 1247"/>
                  <a:gd name="T32" fmla="*/ 288 w 887"/>
                  <a:gd name="T33" fmla="*/ 3549 h 1247"/>
                  <a:gd name="T34" fmla="*/ 160 w 887"/>
                  <a:gd name="T35" fmla="*/ 5228 h 1247"/>
                  <a:gd name="T36" fmla="*/ 0 w 887"/>
                  <a:gd name="T37" fmla="*/ 6498 h 1247"/>
                  <a:gd name="T38" fmla="*/ 1424 w 887"/>
                  <a:gd name="T39" fmla="*/ 6939 h 1247"/>
                  <a:gd name="T40" fmla="*/ 1447 w 887"/>
                  <a:gd name="T41" fmla="*/ 6578 h 1247"/>
                  <a:gd name="T42" fmla="*/ 1447 w 887"/>
                  <a:gd name="T43" fmla="*/ 6587 h 1247"/>
                  <a:gd name="T44" fmla="*/ 1519 w 887"/>
                  <a:gd name="T45" fmla="*/ 7518 h 1247"/>
                  <a:gd name="T46" fmla="*/ 1676 w 887"/>
                  <a:gd name="T47" fmla="*/ 8958 h 1247"/>
                  <a:gd name="T48" fmla="*/ 1787 w 887"/>
                  <a:gd name="T49" fmla="*/ 10978 h 1247"/>
                  <a:gd name="T50" fmla="*/ 1456 w 887"/>
                  <a:gd name="T51" fmla="*/ 12984 h 1247"/>
                  <a:gd name="T52" fmla="*/ 1474 w 887"/>
                  <a:gd name="T53" fmla="*/ 13996 h 1247"/>
                  <a:gd name="T54" fmla="*/ 6744 w 887"/>
                  <a:gd name="T55" fmla="*/ 13996 h 1247"/>
                  <a:gd name="T56" fmla="*/ 6744 w 887"/>
                  <a:gd name="T57" fmla="*/ 13996 h 1247"/>
                  <a:gd name="T58" fmla="*/ 6763 w 887"/>
                  <a:gd name="T59" fmla="*/ 12984 h 1247"/>
                  <a:gd name="T60" fmla="*/ 6431 w 887"/>
                  <a:gd name="T61" fmla="*/ 10978 h 1247"/>
                  <a:gd name="T62" fmla="*/ 6543 w 887"/>
                  <a:gd name="T63" fmla="*/ 8958 h 1247"/>
                  <a:gd name="T64" fmla="*/ 6700 w 887"/>
                  <a:gd name="T65" fmla="*/ 7518 h 1247"/>
                  <a:gd name="T66" fmla="*/ 6771 w 887"/>
                  <a:gd name="T67" fmla="*/ 6587 h 1247"/>
                  <a:gd name="T68" fmla="*/ 6771 w 887"/>
                  <a:gd name="T69" fmla="*/ 6578 h 12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887" h="1247">
                    <a:moveTo>
                      <a:pt x="731" y="586"/>
                    </a:moveTo>
                    <a:cubicBezTo>
                      <a:pt x="731" y="600"/>
                      <a:pt x="732" y="612"/>
                      <a:pt x="733" y="618"/>
                    </a:cubicBezTo>
                    <a:cubicBezTo>
                      <a:pt x="735" y="629"/>
                      <a:pt x="887" y="579"/>
                      <a:pt x="887" y="579"/>
                    </a:cubicBezTo>
                    <a:cubicBezTo>
                      <a:pt x="878" y="525"/>
                      <a:pt x="868" y="489"/>
                      <a:pt x="870" y="466"/>
                    </a:cubicBezTo>
                    <a:cubicBezTo>
                      <a:pt x="877" y="415"/>
                      <a:pt x="866" y="359"/>
                      <a:pt x="856" y="316"/>
                    </a:cubicBezTo>
                    <a:cubicBezTo>
                      <a:pt x="835" y="222"/>
                      <a:pt x="790" y="198"/>
                      <a:pt x="768" y="193"/>
                    </a:cubicBezTo>
                    <a:cubicBezTo>
                      <a:pt x="747" y="188"/>
                      <a:pt x="714" y="185"/>
                      <a:pt x="700" y="172"/>
                    </a:cubicBezTo>
                    <a:cubicBezTo>
                      <a:pt x="690" y="162"/>
                      <a:pt x="617" y="129"/>
                      <a:pt x="596" y="127"/>
                    </a:cubicBezTo>
                    <a:cubicBezTo>
                      <a:pt x="542" y="117"/>
                      <a:pt x="551" y="19"/>
                      <a:pt x="551" y="0"/>
                    </a:cubicBezTo>
                    <a:cubicBezTo>
                      <a:pt x="545" y="15"/>
                      <a:pt x="518" y="46"/>
                      <a:pt x="500" y="59"/>
                    </a:cubicBezTo>
                    <a:cubicBezTo>
                      <a:pt x="484" y="70"/>
                      <a:pt x="473" y="83"/>
                      <a:pt x="443" y="84"/>
                    </a:cubicBezTo>
                    <a:cubicBezTo>
                      <a:pt x="413" y="83"/>
                      <a:pt x="402" y="70"/>
                      <a:pt x="386" y="59"/>
                    </a:cubicBezTo>
                    <a:cubicBezTo>
                      <a:pt x="369" y="47"/>
                      <a:pt x="344" y="16"/>
                      <a:pt x="336" y="2"/>
                    </a:cubicBezTo>
                    <a:cubicBezTo>
                      <a:pt x="336" y="25"/>
                      <a:pt x="343" y="117"/>
                      <a:pt x="291" y="127"/>
                    </a:cubicBezTo>
                    <a:cubicBezTo>
                      <a:pt x="270" y="129"/>
                      <a:pt x="197" y="162"/>
                      <a:pt x="187" y="172"/>
                    </a:cubicBezTo>
                    <a:cubicBezTo>
                      <a:pt x="173" y="185"/>
                      <a:pt x="140" y="188"/>
                      <a:pt x="119" y="193"/>
                    </a:cubicBezTo>
                    <a:cubicBezTo>
                      <a:pt x="97" y="198"/>
                      <a:pt x="52" y="222"/>
                      <a:pt x="31" y="316"/>
                    </a:cubicBezTo>
                    <a:cubicBezTo>
                      <a:pt x="21" y="359"/>
                      <a:pt x="10" y="415"/>
                      <a:pt x="17" y="466"/>
                    </a:cubicBezTo>
                    <a:cubicBezTo>
                      <a:pt x="19" y="489"/>
                      <a:pt x="9" y="525"/>
                      <a:pt x="0" y="579"/>
                    </a:cubicBezTo>
                    <a:cubicBezTo>
                      <a:pt x="0" y="579"/>
                      <a:pt x="152" y="629"/>
                      <a:pt x="154" y="618"/>
                    </a:cubicBezTo>
                    <a:cubicBezTo>
                      <a:pt x="155" y="612"/>
                      <a:pt x="155" y="600"/>
                      <a:pt x="156" y="586"/>
                    </a:cubicBezTo>
                    <a:cubicBezTo>
                      <a:pt x="156" y="587"/>
                      <a:pt x="156" y="587"/>
                      <a:pt x="156" y="587"/>
                    </a:cubicBezTo>
                    <a:cubicBezTo>
                      <a:pt x="157" y="603"/>
                      <a:pt x="161" y="629"/>
                      <a:pt x="164" y="670"/>
                    </a:cubicBezTo>
                    <a:cubicBezTo>
                      <a:pt x="162" y="704"/>
                      <a:pt x="179" y="765"/>
                      <a:pt x="181" y="798"/>
                    </a:cubicBezTo>
                    <a:cubicBezTo>
                      <a:pt x="177" y="808"/>
                      <a:pt x="193" y="978"/>
                      <a:pt x="193" y="978"/>
                    </a:cubicBezTo>
                    <a:cubicBezTo>
                      <a:pt x="187" y="988"/>
                      <a:pt x="158" y="1117"/>
                      <a:pt x="157" y="1157"/>
                    </a:cubicBezTo>
                    <a:cubicBezTo>
                      <a:pt x="153" y="1176"/>
                      <a:pt x="161" y="1204"/>
                      <a:pt x="159" y="1247"/>
                    </a:cubicBezTo>
                    <a:cubicBezTo>
                      <a:pt x="728" y="1247"/>
                      <a:pt x="728" y="1247"/>
                      <a:pt x="728" y="1247"/>
                    </a:cubicBezTo>
                    <a:cubicBezTo>
                      <a:pt x="728" y="1247"/>
                      <a:pt x="728" y="1247"/>
                      <a:pt x="728" y="1247"/>
                    </a:cubicBezTo>
                    <a:cubicBezTo>
                      <a:pt x="726" y="1204"/>
                      <a:pt x="734" y="1176"/>
                      <a:pt x="730" y="1157"/>
                    </a:cubicBezTo>
                    <a:cubicBezTo>
                      <a:pt x="729" y="1117"/>
                      <a:pt x="700" y="988"/>
                      <a:pt x="694" y="978"/>
                    </a:cubicBezTo>
                    <a:cubicBezTo>
                      <a:pt x="694" y="978"/>
                      <a:pt x="710" y="808"/>
                      <a:pt x="706" y="798"/>
                    </a:cubicBezTo>
                    <a:cubicBezTo>
                      <a:pt x="708" y="765"/>
                      <a:pt x="725" y="704"/>
                      <a:pt x="723" y="670"/>
                    </a:cubicBezTo>
                    <a:cubicBezTo>
                      <a:pt x="726" y="629"/>
                      <a:pt x="730" y="603"/>
                      <a:pt x="731" y="587"/>
                    </a:cubicBezTo>
                    <a:cubicBezTo>
                      <a:pt x="731" y="586"/>
                      <a:pt x="731" y="586"/>
                      <a:pt x="731" y="586"/>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2" name="Freeform 454">
                <a:extLst>
                  <a:ext uri="{FF2B5EF4-FFF2-40B4-BE49-F238E27FC236}">
                    <a16:creationId xmlns:a16="http://schemas.microsoft.com/office/drawing/2014/main" id="{937A4FAA-152C-BB6B-6C02-5CDA101BA0D3}"/>
                  </a:ext>
                </a:extLst>
              </p:cNvPr>
              <p:cNvSpPr>
                <a:spLocks/>
              </p:cNvSpPr>
              <p:nvPr/>
            </p:nvSpPr>
            <p:spPr bwMode="auto">
              <a:xfrm>
                <a:off x="3802" y="999"/>
                <a:ext cx="212" cy="40"/>
              </a:xfrm>
              <a:custGeom>
                <a:avLst/>
                <a:gdLst>
                  <a:gd name="T0" fmla="*/ 0 w 101"/>
                  <a:gd name="T1" fmla="*/ 20 h 18"/>
                  <a:gd name="T2" fmla="*/ 120 w 101"/>
                  <a:gd name="T3" fmla="*/ 142 h 18"/>
                  <a:gd name="T4" fmla="*/ 380 w 101"/>
                  <a:gd name="T5" fmla="*/ 198 h 18"/>
                  <a:gd name="T6" fmla="*/ 730 w 101"/>
                  <a:gd name="T7" fmla="*/ 162 h 18"/>
                  <a:gd name="T8" fmla="*/ 890 w 101"/>
                  <a:gd name="T9" fmla="*/ 64 h 18"/>
                  <a:gd name="T10" fmla="*/ 934 w 101"/>
                  <a:gd name="T11" fmla="*/ 9 h 18"/>
                  <a:gd name="T12" fmla="*/ 693 w 101"/>
                  <a:gd name="T13" fmla="*/ 9 h 18"/>
                  <a:gd name="T14" fmla="*/ 565 w 101"/>
                  <a:gd name="T15" fmla="*/ 0 h 18"/>
                  <a:gd name="T16" fmla="*/ 462 w 101"/>
                  <a:gd name="T17" fmla="*/ 9 h 18"/>
                  <a:gd name="T18" fmla="*/ 304 w 101"/>
                  <a:gd name="T19" fmla="*/ 9 h 18"/>
                  <a:gd name="T20" fmla="*/ 17 w 101"/>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1" h="18">
                    <a:moveTo>
                      <a:pt x="0" y="2"/>
                    </a:moveTo>
                    <a:cubicBezTo>
                      <a:pt x="2" y="4"/>
                      <a:pt x="11" y="9"/>
                      <a:pt x="13" y="13"/>
                    </a:cubicBezTo>
                    <a:cubicBezTo>
                      <a:pt x="20" y="17"/>
                      <a:pt x="29" y="18"/>
                      <a:pt x="41" y="18"/>
                    </a:cubicBezTo>
                    <a:cubicBezTo>
                      <a:pt x="53" y="18"/>
                      <a:pt x="71" y="18"/>
                      <a:pt x="79" y="15"/>
                    </a:cubicBezTo>
                    <a:cubicBezTo>
                      <a:pt x="86" y="13"/>
                      <a:pt x="92" y="8"/>
                      <a:pt x="96" y="6"/>
                    </a:cubicBezTo>
                    <a:cubicBezTo>
                      <a:pt x="96" y="6"/>
                      <a:pt x="100" y="3"/>
                      <a:pt x="101" y="1"/>
                    </a:cubicBezTo>
                    <a:cubicBezTo>
                      <a:pt x="98" y="1"/>
                      <a:pt x="81" y="1"/>
                      <a:pt x="75" y="1"/>
                    </a:cubicBezTo>
                    <a:cubicBezTo>
                      <a:pt x="71" y="0"/>
                      <a:pt x="66" y="0"/>
                      <a:pt x="61" y="0"/>
                    </a:cubicBezTo>
                    <a:cubicBezTo>
                      <a:pt x="57" y="1"/>
                      <a:pt x="55" y="2"/>
                      <a:pt x="50" y="1"/>
                    </a:cubicBezTo>
                    <a:cubicBezTo>
                      <a:pt x="45" y="1"/>
                      <a:pt x="39" y="0"/>
                      <a:pt x="33" y="1"/>
                    </a:cubicBezTo>
                    <a:cubicBezTo>
                      <a:pt x="27" y="1"/>
                      <a:pt x="8" y="2"/>
                      <a:pt x="2" y="0"/>
                    </a:cubicBezTo>
                  </a:path>
                </a:pathLst>
              </a:custGeom>
              <a:solidFill>
                <a:srgbClr val="FEE7E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3" name="Freeform 455">
                <a:extLst>
                  <a:ext uri="{FF2B5EF4-FFF2-40B4-BE49-F238E27FC236}">
                    <a16:creationId xmlns:a16="http://schemas.microsoft.com/office/drawing/2014/main" id="{07996462-F05D-DFB5-8905-7661591752A2}"/>
                  </a:ext>
                </a:extLst>
              </p:cNvPr>
              <p:cNvSpPr>
                <a:spLocks/>
              </p:cNvSpPr>
              <p:nvPr/>
            </p:nvSpPr>
            <p:spPr bwMode="auto">
              <a:xfrm>
                <a:off x="3901" y="979"/>
                <a:ext cx="235" cy="226"/>
              </a:xfrm>
              <a:custGeom>
                <a:avLst/>
                <a:gdLst>
                  <a:gd name="T0" fmla="*/ 749 w 112"/>
                  <a:gd name="T1" fmla="*/ 0 h 101"/>
                  <a:gd name="T2" fmla="*/ 546 w 112"/>
                  <a:gd name="T3" fmla="*/ 280 h 101"/>
                  <a:gd name="T4" fmla="*/ 260 w 112"/>
                  <a:gd name="T5" fmla="*/ 526 h 101"/>
                  <a:gd name="T6" fmla="*/ 277 w 112"/>
                  <a:gd name="T7" fmla="*/ 761 h 101"/>
                  <a:gd name="T8" fmla="*/ 0 w 112"/>
                  <a:gd name="T9" fmla="*/ 931 h 101"/>
                  <a:gd name="T10" fmla="*/ 629 w 112"/>
                  <a:gd name="T11" fmla="*/ 707 h 101"/>
                  <a:gd name="T12" fmla="*/ 1034 w 112"/>
                  <a:gd name="T13" fmla="*/ 0 h 101"/>
                  <a:gd name="T14" fmla="*/ 749 w 112"/>
                  <a:gd name="T15" fmla="*/ 0 h 1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2" h="101">
                    <a:moveTo>
                      <a:pt x="81" y="0"/>
                    </a:moveTo>
                    <a:cubicBezTo>
                      <a:pt x="75" y="10"/>
                      <a:pt x="69" y="17"/>
                      <a:pt x="59" y="25"/>
                    </a:cubicBezTo>
                    <a:cubicBezTo>
                      <a:pt x="49" y="32"/>
                      <a:pt x="34" y="37"/>
                      <a:pt x="28" y="47"/>
                    </a:cubicBezTo>
                    <a:cubicBezTo>
                      <a:pt x="39" y="49"/>
                      <a:pt x="36" y="62"/>
                      <a:pt x="30" y="68"/>
                    </a:cubicBezTo>
                    <a:cubicBezTo>
                      <a:pt x="24" y="76"/>
                      <a:pt x="9" y="80"/>
                      <a:pt x="0" y="83"/>
                    </a:cubicBezTo>
                    <a:cubicBezTo>
                      <a:pt x="16" y="101"/>
                      <a:pt x="54" y="75"/>
                      <a:pt x="68" y="63"/>
                    </a:cubicBezTo>
                    <a:cubicBezTo>
                      <a:pt x="87" y="46"/>
                      <a:pt x="103" y="24"/>
                      <a:pt x="112" y="0"/>
                    </a:cubicBezTo>
                    <a:lnTo>
                      <a:pt x="81" y="0"/>
                    </a:ln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4" name="Freeform 456">
                <a:extLst>
                  <a:ext uri="{FF2B5EF4-FFF2-40B4-BE49-F238E27FC236}">
                    <a16:creationId xmlns:a16="http://schemas.microsoft.com/office/drawing/2014/main" id="{A84DBB74-A109-0B09-B90B-A0185ADBF530}"/>
                  </a:ext>
                </a:extLst>
              </p:cNvPr>
              <p:cNvSpPr>
                <a:spLocks/>
              </p:cNvSpPr>
              <p:nvPr/>
            </p:nvSpPr>
            <p:spPr bwMode="auto">
              <a:xfrm>
                <a:off x="3722" y="1113"/>
                <a:ext cx="231" cy="412"/>
              </a:xfrm>
              <a:custGeom>
                <a:avLst/>
                <a:gdLst>
                  <a:gd name="T0" fmla="*/ 76 w 110"/>
                  <a:gd name="T1" fmla="*/ 181 h 184"/>
                  <a:gd name="T2" fmla="*/ 538 w 110"/>
                  <a:gd name="T3" fmla="*/ 1639 h 184"/>
                  <a:gd name="T4" fmla="*/ 1019 w 110"/>
                  <a:gd name="T5" fmla="*/ 1704 h 184"/>
                  <a:gd name="T6" fmla="*/ 741 w 110"/>
                  <a:gd name="T7" fmla="*/ 1605 h 184"/>
                  <a:gd name="T8" fmla="*/ 326 w 110"/>
                  <a:gd name="T9" fmla="*/ 616 h 184"/>
                  <a:gd name="T10" fmla="*/ 420 w 110"/>
                  <a:gd name="T11" fmla="*/ 392 h 184"/>
                  <a:gd name="T12" fmla="*/ 0 w 110"/>
                  <a:gd name="T13" fmla="*/ 0 h 18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0" h="184">
                    <a:moveTo>
                      <a:pt x="8" y="16"/>
                    </a:moveTo>
                    <a:cubicBezTo>
                      <a:pt x="17" y="51"/>
                      <a:pt x="38" y="116"/>
                      <a:pt x="58" y="146"/>
                    </a:cubicBezTo>
                    <a:cubicBezTo>
                      <a:pt x="73" y="171"/>
                      <a:pt x="94" y="184"/>
                      <a:pt x="110" y="152"/>
                    </a:cubicBezTo>
                    <a:cubicBezTo>
                      <a:pt x="101" y="167"/>
                      <a:pt x="87" y="154"/>
                      <a:pt x="80" y="143"/>
                    </a:cubicBezTo>
                    <a:cubicBezTo>
                      <a:pt x="66" y="122"/>
                      <a:pt x="22" y="76"/>
                      <a:pt x="35" y="55"/>
                    </a:cubicBezTo>
                    <a:cubicBezTo>
                      <a:pt x="46" y="37"/>
                      <a:pt x="65" y="48"/>
                      <a:pt x="45" y="35"/>
                    </a:cubicBezTo>
                    <a:cubicBezTo>
                      <a:pt x="32" y="28"/>
                      <a:pt x="8" y="10"/>
                      <a:pt x="0"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5" name="Freeform 457">
                <a:extLst>
                  <a:ext uri="{FF2B5EF4-FFF2-40B4-BE49-F238E27FC236}">
                    <a16:creationId xmlns:a16="http://schemas.microsoft.com/office/drawing/2014/main" id="{3954D323-CD5F-3F17-978F-9CDFFEF87DB6}"/>
                  </a:ext>
                </a:extLst>
              </p:cNvPr>
              <p:cNvSpPr>
                <a:spLocks/>
              </p:cNvSpPr>
              <p:nvPr/>
            </p:nvSpPr>
            <p:spPr bwMode="auto">
              <a:xfrm>
                <a:off x="4018" y="1113"/>
                <a:ext cx="271" cy="238"/>
              </a:xfrm>
              <a:custGeom>
                <a:avLst/>
                <a:gdLst>
                  <a:gd name="T0" fmla="*/ 36 w 129"/>
                  <a:gd name="T1" fmla="*/ 418 h 106"/>
                  <a:gd name="T2" fmla="*/ 437 w 129"/>
                  <a:gd name="T3" fmla="*/ 0 h 106"/>
                  <a:gd name="T4" fmla="*/ 565 w 129"/>
                  <a:gd name="T5" fmla="*/ 793 h 106"/>
                  <a:gd name="T6" fmla="*/ 1195 w 129"/>
                  <a:gd name="T7" fmla="*/ 1199 h 106"/>
                  <a:gd name="T8" fmla="*/ 464 w 129"/>
                  <a:gd name="T9" fmla="*/ 999 h 106"/>
                  <a:gd name="T10" fmla="*/ 277 w 129"/>
                  <a:gd name="T11" fmla="*/ 599 h 106"/>
                  <a:gd name="T12" fmla="*/ 0 w 129"/>
                  <a:gd name="T13" fmla="*/ 498 h 10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9" h="106">
                    <a:moveTo>
                      <a:pt x="4" y="37"/>
                    </a:moveTo>
                    <a:cubicBezTo>
                      <a:pt x="23" y="33"/>
                      <a:pt x="32" y="2"/>
                      <a:pt x="47" y="0"/>
                    </a:cubicBezTo>
                    <a:cubicBezTo>
                      <a:pt x="51" y="26"/>
                      <a:pt x="43" y="47"/>
                      <a:pt x="61" y="70"/>
                    </a:cubicBezTo>
                    <a:cubicBezTo>
                      <a:pt x="79" y="94"/>
                      <a:pt x="105" y="93"/>
                      <a:pt x="129" y="106"/>
                    </a:cubicBezTo>
                    <a:cubicBezTo>
                      <a:pt x="107" y="105"/>
                      <a:pt x="66" y="106"/>
                      <a:pt x="50" y="88"/>
                    </a:cubicBezTo>
                    <a:cubicBezTo>
                      <a:pt x="41" y="77"/>
                      <a:pt x="43" y="60"/>
                      <a:pt x="30" y="53"/>
                    </a:cubicBezTo>
                    <a:cubicBezTo>
                      <a:pt x="21" y="48"/>
                      <a:pt x="8" y="50"/>
                      <a:pt x="0" y="44"/>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6" name="Freeform 458">
                <a:extLst>
                  <a:ext uri="{FF2B5EF4-FFF2-40B4-BE49-F238E27FC236}">
                    <a16:creationId xmlns:a16="http://schemas.microsoft.com/office/drawing/2014/main" id="{DEF547B6-6125-87D4-E6C8-CA1A4F3FF53C}"/>
                  </a:ext>
                </a:extLst>
              </p:cNvPr>
              <p:cNvSpPr>
                <a:spLocks/>
              </p:cNvSpPr>
              <p:nvPr/>
            </p:nvSpPr>
            <p:spPr bwMode="auto">
              <a:xfrm>
                <a:off x="3420" y="1451"/>
                <a:ext cx="418" cy="92"/>
              </a:xfrm>
              <a:custGeom>
                <a:avLst/>
                <a:gdLst>
                  <a:gd name="T0" fmla="*/ 397 w 199"/>
                  <a:gd name="T1" fmla="*/ 182 h 41"/>
                  <a:gd name="T2" fmla="*/ 1159 w 199"/>
                  <a:gd name="T3" fmla="*/ 352 h 41"/>
                  <a:gd name="T4" fmla="*/ 1844 w 199"/>
                  <a:gd name="T5" fmla="*/ 328 h 41"/>
                  <a:gd name="T6" fmla="*/ 926 w 199"/>
                  <a:gd name="T7" fmla="*/ 90 h 41"/>
                  <a:gd name="T8" fmla="*/ 0 w 199"/>
                  <a:gd name="T9" fmla="*/ 1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41">
                    <a:moveTo>
                      <a:pt x="43" y="16"/>
                    </a:moveTo>
                    <a:cubicBezTo>
                      <a:pt x="71" y="18"/>
                      <a:pt x="98" y="27"/>
                      <a:pt x="125" y="31"/>
                    </a:cubicBezTo>
                    <a:cubicBezTo>
                      <a:pt x="147" y="34"/>
                      <a:pt x="182" y="41"/>
                      <a:pt x="199" y="29"/>
                    </a:cubicBezTo>
                    <a:cubicBezTo>
                      <a:pt x="168" y="30"/>
                      <a:pt x="131" y="14"/>
                      <a:pt x="100" y="8"/>
                    </a:cubicBezTo>
                    <a:cubicBezTo>
                      <a:pt x="65" y="2"/>
                      <a:pt x="29" y="0"/>
                      <a:pt x="0" y="1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7" name="Freeform 459">
                <a:extLst>
                  <a:ext uri="{FF2B5EF4-FFF2-40B4-BE49-F238E27FC236}">
                    <a16:creationId xmlns:a16="http://schemas.microsoft.com/office/drawing/2014/main" id="{31FB2FD5-263F-3785-1F87-111E516F0303}"/>
                  </a:ext>
                </a:extLst>
              </p:cNvPr>
              <p:cNvSpPr>
                <a:spLocks/>
              </p:cNvSpPr>
              <p:nvPr/>
            </p:nvSpPr>
            <p:spPr bwMode="auto">
              <a:xfrm>
                <a:off x="4266" y="2018"/>
                <a:ext cx="252" cy="701"/>
              </a:xfrm>
              <a:custGeom>
                <a:avLst/>
                <a:gdLst>
                  <a:gd name="T0" fmla="*/ 1037 w 120"/>
                  <a:gd name="T1" fmla="*/ 36 h 313"/>
                  <a:gd name="T2" fmla="*/ 1046 w 120"/>
                  <a:gd name="T3" fmla="*/ 1740 h 313"/>
                  <a:gd name="T4" fmla="*/ 974 w 120"/>
                  <a:gd name="T5" fmla="*/ 2517 h 313"/>
                  <a:gd name="T6" fmla="*/ 918 w 120"/>
                  <a:gd name="T7" fmla="*/ 2954 h 313"/>
                  <a:gd name="T8" fmla="*/ 806 w 120"/>
                  <a:gd name="T9" fmla="*/ 3516 h 313"/>
                  <a:gd name="T10" fmla="*/ 861 w 120"/>
                  <a:gd name="T11" fmla="*/ 2784 h 313"/>
                  <a:gd name="T12" fmla="*/ 842 w 120"/>
                  <a:gd name="T13" fmla="*/ 1812 h 313"/>
                  <a:gd name="T14" fmla="*/ 464 w 120"/>
                  <a:gd name="T15" fmla="*/ 1595 h 313"/>
                  <a:gd name="T16" fmla="*/ 0 w 120"/>
                  <a:gd name="T17" fmla="*/ 1424 h 313"/>
                  <a:gd name="T18" fmla="*/ 353 w 120"/>
                  <a:gd name="T19" fmla="*/ 1359 h 313"/>
                  <a:gd name="T20" fmla="*/ 733 w 120"/>
                  <a:gd name="T21" fmla="*/ 1068 h 313"/>
                  <a:gd name="T22" fmla="*/ 305 w 120"/>
                  <a:gd name="T23" fmla="*/ 788 h 313"/>
                  <a:gd name="T24" fmla="*/ 674 w 120"/>
                  <a:gd name="T25" fmla="*/ 146 h 313"/>
                  <a:gd name="T26" fmla="*/ 993 w 120"/>
                  <a:gd name="T27" fmla="*/ 0 h 31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20" h="313">
                    <a:moveTo>
                      <a:pt x="112" y="3"/>
                    </a:moveTo>
                    <a:cubicBezTo>
                      <a:pt x="97" y="52"/>
                      <a:pt x="120" y="105"/>
                      <a:pt x="113" y="155"/>
                    </a:cubicBezTo>
                    <a:cubicBezTo>
                      <a:pt x="110" y="178"/>
                      <a:pt x="107" y="201"/>
                      <a:pt x="105" y="224"/>
                    </a:cubicBezTo>
                    <a:cubicBezTo>
                      <a:pt x="103" y="238"/>
                      <a:pt x="99" y="250"/>
                      <a:pt x="99" y="263"/>
                    </a:cubicBezTo>
                    <a:cubicBezTo>
                      <a:pt x="98" y="280"/>
                      <a:pt x="97" y="300"/>
                      <a:pt x="87" y="313"/>
                    </a:cubicBezTo>
                    <a:cubicBezTo>
                      <a:pt x="97" y="293"/>
                      <a:pt x="92" y="270"/>
                      <a:pt x="93" y="248"/>
                    </a:cubicBezTo>
                    <a:cubicBezTo>
                      <a:pt x="94" y="221"/>
                      <a:pt x="104" y="187"/>
                      <a:pt x="91" y="161"/>
                    </a:cubicBezTo>
                    <a:cubicBezTo>
                      <a:pt x="83" y="145"/>
                      <a:pt x="66" y="147"/>
                      <a:pt x="50" y="142"/>
                    </a:cubicBezTo>
                    <a:cubicBezTo>
                      <a:pt x="33" y="138"/>
                      <a:pt x="16" y="132"/>
                      <a:pt x="0" y="127"/>
                    </a:cubicBezTo>
                    <a:cubicBezTo>
                      <a:pt x="11" y="121"/>
                      <a:pt x="26" y="124"/>
                      <a:pt x="38" y="121"/>
                    </a:cubicBezTo>
                    <a:cubicBezTo>
                      <a:pt x="53" y="116"/>
                      <a:pt x="70" y="109"/>
                      <a:pt x="79" y="95"/>
                    </a:cubicBezTo>
                    <a:cubicBezTo>
                      <a:pt x="107" y="55"/>
                      <a:pt x="58" y="60"/>
                      <a:pt x="33" y="70"/>
                    </a:cubicBezTo>
                    <a:cubicBezTo>
                      <a:pt x="46" y="53"/>
                      <a:pt x="53" y="22"/>
                      <a:pt x="73" y="13"/>
                    </a:cubicBezTo>
                    <a:cubicBezTo>
                      <a:pt x="83" y="8"/>
                      <a:pt x="104" y="13"/>
                      <a:pt x="107"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8" name="Freeform 460">
                <a:extLst>
                  <a:ext uri="{FF2B5EF4-FFF2-40B4-BE49-F238E27FC236}">
                    <a16:creationId xmlns:a16="http://schemas.microsoft.com/office/drawing/2014/main" id="{BF577158-4317-6943-34B9-8B91305992E8}"/>
                  </a:ext>
                </a:extLst>
              </p:cNvPr>
              <p:cNvSpPr>
                <a:spLocks/>
              </p:cNvSpPr>
              <p:nvPr/>
            </p:nvSpPr>
            <p:spPr bwMode="auto">
              <a:xfrm>
                <a:off x="4331" y="2770"/>
                <a:ext cx="133" cy="562"/>
              </a:xfrm>
              <a:custGeom>
                <a:avLst/>
                <a:gdLst>
                  <a:gd name="T0" fmla="*/ 498 w 63"/>
                  <a:gd name="T1" fmla="*/ 562 h 251"/>
                  <a:gd name="T2" fmla="*/ 509 w 63"/>
                  <a:gd name="T3" fmla="*/ 1258 h 251"/>
                  <a:gd name="T4" fmla="*/ 450 w 63"/>
                  <a:gd name="T5" fmla="*/ 1740 h 251"/>
                  <a:gd name="T6" fmla="*/ 388 w 63"/>
                  <a:gd name="T7" fmla="*/ 2246 h 251"/>
                  <a:gd name="T8" fmla="*/ 0 w 63"/>
                  <a:gd name="T9" fmla="*/ 2817 h 251"/>
                  <a:gd name="T10" fmla="*/ 281 w 63"/>
                  <a:gd name="T11" fmla="*/ 1999 h 251"/>
                  <a:gd name="T12" fmla="*/ 84 w 63"/>
                  <a:gd name="T13" fmla="*/ 1829 h 251"/>
                  <a:gd name="T14" fmla="*/ 304 w 63"/>
                  <a:gd name="T15" fmla="*/ 1493 h 251"/>
                  <a:gd name="T16" fmla="*/ 450 w 63"/>
                  <a:gd name="T17" fmla="*/ 761 h 251"/>
                  <a:gd name="T18" fmla="*/ 517 w 63"/>
                  <a:gd name="T19" fmla="*/ 405 h 251"/>
                  <a:gd name="T20" fmla="*/ 593 w 63"/>
                  <a:gd name="T21" fmla="*/ 0 h 2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3" h="251">
                    <a:moveTo>
                      <a:pt x="53" y="50"/>
                    </a:moveTo>
                    <a:cubicBezTo>
                      <a:pt x="58" y="67"/>
                      <a:pt x="55" y="94"/>
                      <a:pt x="54" y="112"/>
                    </a:cubicBezTo>
                    <a:cubicBezTo>
                      <a:pt x="53" y="126"/>
                      <a:pt x="51" y="141"/>
                      <a:pt x="48" y="155"/>
                    </a:cubicBezTo>
                    <a:cubicBezTo>
                      <a:pt x="46" y="170"/>
                      <a:pt x="44" y="185"/>
                      <a:pt x="41" y="200"/>
                    </a:cubicBezTo>
                    <a:cubicBezTo>
                      <a:pt x="34" y="226"/>
                      <a:pt x="20" y="237"/>
                      <a:pt x="0" y="251"/>
                    </a:cubicBezTo>
                    <a:cubicBezTo>
                      <a:pt x="16" y="241"/>
                      <a:pt x="47" y="196"/>
                      <a:pt x="30" y="178"/>
                    </a:cubicBezTo>
                    <a:cubicBezTo>
                      <a:pt x="24" y="171"/>
                      <a:pt x="10" y="175"/>
                      <a:pt x="9" y="163"/>
                    </a:cubicBezTo>
                    <a:cubicBezTo>
                      <a:pt x="9" y="156"/>
                      <a:pt x="28" y="139"/>
                      <a:pt x="32" y="133"/>
                    </a:cubicBezTo>
                    <a:cubicBezTo>
                      <a:pt x="49" y="112"/>
                      <a:pt x="44" y="93"/>
                      <a:pt x="48" y="68"/>
                    </a:cubicBezTo>
                    <a:cubicBezTo>
                      <a:pt x="50" y="57"/>
                      <a:pt x="54" y="47"/>
                      <a:pt x="55" y="36"/>
                    </a:cubicBezTo>
                    <a:cubicBezTo>
                      <a:pt x="57" y="23"/>
                      <a:pt x="52" y="9"/>
                      <a:pt x="63"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99" name="Freeform 461">
                <a:extLst>
                  <a:ext uri="{FF2B5EF4-FFF2-40B4-BE49-F238E27FC236}">
                    <a16:creationId xmlns:a16="http://schemas.microsoft.com/office/drawing/2014/main" id="{76DE7466-7C6B-8550-26CE-D364E1BB94F4}"/>
                  </a:ext>
                </a:extLst>
              </p:cNvPr>
              <p:cNvSpPr>
                <a:spLocks/>
              </p:cNvSpPr>
              <p:nvPr/>
            </p:nvSpPr>
            <p:spPr bwMode="auto">
              <a:xfrm>
                <a:off x="4165" y="2092"/>
                <a:ext cx="336" cy="150"/>
              </a:xfrm>
              <a:custGeom>
                <a:avLst/>
                <a:gdLst>
                  <a:gd name="T0" fmla="*/ 67 w 160"/>
                  <a:gd name="T1" fmla="*/ 627 h 67"/>
                  <a:gd name="T2" fmla="*/ 890 w 160"/>
                  <a:gd name="T3" fmla="*/ 616 h 67"/>
                  <a:gd name="T4" fmla="*/ 1147 w 160"/>
                  <a:gd name="T5" fmla="*/ 90 h 67"/>
                  <a:gd name="T6" fmla="*/ 806 w 160"/>
                  <a:gd name="T7" fmla="*/ 316 h 67"/>
                  <a:gd name="T8" fmla="*/ 0 w 160"/>
                  <a:gd name="T9" fmla="*/ 596 h 6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67">
                    <a:moveTo>
                      <a:pt x="7" y="56"/>
                    </a:moveTo>
                    <a:cubicBezTo>
                      <a:pt x="34" y="64"/>
                      <a:pt x="70" y="61"/>
                      <a:pt x="96" y="55"/>
                    </a:cubicBezTo>
                    <a:cubicBezTo>
                      <a:pt x="114" y="51"/>
                      <a:pt x="160" y="23"/>
                      <a:pt x="124" y="8"/>
                    </a:cubicBezTo>
                    <a:cubicBezTo>
                      <a:pt x="106" y="0"/>
                      <a:pt x="99" y="17"/>
                      <a:pt x="87" y="28"/>
                    </a:cubicBezTo>
                    <a:cubicBezTo>
                      <a:pt x="72" y="42"/>
                      <a:pt x="19" y="67"/>
                      <a:pt x="0" y="5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0" name="Freeform 462">
                <a:extLst>
                  <a:ext uri="{FF2B5EF4-FFF2-40B4-BE49-F238E27FC236}">
                    <a16:creationId xmlns:a16="http://schemas.microsoft.com/office/drawing/2014/main" id="{CDA028A7-B79C-5B64-1614-184754E0AA9B}"/>
                  </a:ext>
                </a:extLst>
              </p:cNvPr>
              <p:cNvSpPr>
                <a:spLocks/>
              </p:cNvSpPr>
              <p:nvPr/>
            </p:nvSpPr>
            <p:spPr bwMode="auto">
              <a:xfrm>
                <a:off x="4617" y="1494"/>
                <a:ext cx="195" cy="819"/>
              </a:xfrm>
              <a:custGeom>
                <a:avLst/>
                <a:gdLst>
                  <a:gd name="T0" fmla="*/ 0 w 93"/>
                  <a:gd name="T1" fmla="*/ 0 h 366"/>
                  <a:gd name="T2" fmla="*/ 598 w 93"/>
                  <a:gd name="T3" fmla="*/ 1311 h 366"/>
                  <a:gd name="T4" fmla="*/ 709 w 93"/>
                  <a:gd name="T5" fmla="*/ 2913 h 366"/>
                  <a:gd name="T6" fmla="*/ 858 w 93"/>
                  <a:gd name="T7" fmla="*/ 4102 h 366"/>
                  <a:gd name="T8" fmla="*/ 537 w 93"/>
                  <a:gd name="T9" fmla="*/ 2743 h 366"/>
                  <a:gd name="T10" fmla="*/ 0 w 93"/>
                  <a:gd name="T11" fmla="*/ 0 h 3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366">
                    <a:moveTo>
                      <a:pt x="0" y="0"/>
                    </a:moveTo>
                    <a:cubicBezTo>
                      <a:pt x="21" y="8"/>
                      <a:pt x="46" y="34"/>
                      <a:pt x="65" y="117"/>
                    </a:cubicBezTo>
                    <a:cubicBezTo>
                      <a:pt x="84" y="200"/>
                      <a:pt x="78" y="234"/>
                      <a:pt x="77" y="260"/>
                    </a:cubicBezTo>
                    <a:cubicBezTo>
                      <a:pt x="75" y="285"/>
                      <a:pt x="89" y="329"/>
                      <a:pt x="93" y="366"/>
                    </a:cubicBezTo>
                    <a:cubicBezTo>
                      <a:pt x="87" y="323"/>
                      <a:pt x="62" y="279"/>
                      <a:pt x="58" y="245"/>
                    </a:cubicBezTo>
                    <a:cubicBezTo>
                      <a:pt x="53" y="211"/>
                      <a:pt x="47" y="34"/>
                      <a:pt x="0" y="0"/>
                    </a:cubicBez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1" name="Freeform 463">
                <a:extLst>
                  <a:ext uri="{FF2B5EF4-FFF2-40B4-BE49-F238E27FC236}">
                    <a16:creationId xmlns:a16="http://schemas.microsoft.com/office/drawing/2014/main" id="{056E456B-83D5-02A7-544B-957CBAD32895}"/>
                  </a:ext>
                </a:extLst>
              </p:cNvPr>
              <p:cNvSpPr>
                <a:spLocks/>
              </p:cNvSpPr>
              <p:nvPr/>
            </p:nvSpPr>
            <p:spPr bwMode="auto">
              <a:xfrm>
                <a:off x="3273" y="1982"/>
                <a:ext cx="31" cy="441"/>
              </a:xfrm>
              <a:custGeom>
                <a:avLst/>
                <a:gdLst>
                  <a:gd name="T0" fmla="*/ 99 w 15"/>
                  <a:gd name="T1" fmla="*/ 0 h 197"/>
                  <a:gd name="T2" fmla="*/ 99 w 15"/>
                  <a:gd name="T3" fmla="*/ 1728 h 197"/>
                  <a:gd name="T4" fmla="*/ 8 w 15"/>
                  <a:gd name="T5" fmla="*/ 1918 h 197"/>
                  <a:gd name="T6" fmla="*/ 99 w 15"/>
                  <a:gd name="T7" fmla="*/ 0 h 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97">
                    <a:moveTo>
                      <a:pt x="11" y="0"/>
                    </a:moveTo>
                    <a:cubicBezTo>
                      <a:pt x="14" y="27"/>
                      <a:pt x="14" y="105"/>
                      <a:pt x="11" y="154"/>
                    </a:cubicBezTo>
                    <a:cubicBezTo>
                      <a:pt x="9" y="182"/>
                      <a:pt x="0" y="197"/>
                      <a:pt x="1" y="171"/>
                    </a:cubicBezTo>
                    <a:cubicBezTo>
                      <a:pt x="3" y="146"/>
                      <a:pt x="15" y="34"/>
                      <a:pt x="11" y="0"/>
                    </a:cubicBezTo>
                    <a:close/>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2" name="Freeform 464">
                <a:extLst>
                  <a:ext uri="{FF2B5EF4-FFF2-40B4-BE49-F238E27FC236}">
                    <a16:creationId xmlns:a16="http://schemas.microsoft.com/office/drawing/2014/main" id="{CB1984B2-D8E5-34D4-E5EC-5B2E59BC6F28}"/>
                  </a:ext>
                </a:extLst>
              </p:cNvPr>
              <p:cNvSpPr>
                <a:spLocks/>
              </p:cNvSpPr>
              <p:nvPr/>
            </p:nvSpPr>
            <p:spPr bwMode="auto">
              <a:xfrm>
                <a:off x="3031" y="1478"/>
                <a:ext cx="238" cy="668"/>
              </a:xfrm>
              <a:custGeom>
                <a:avLst/>
                <a:gdLst>
                  <a:gd name="T0" fmla="*/ 1055 w 113"/>
                  <a:gd name="T1" fmla="*/ 0 h 298"/>
                  <a:gd name="T2" fmla="*/ 225 w 113"/>
                  <a:gd name="T3" fmla="*/ 1105 h 298"/>
                  <a:gd name="T4" fmla="*/ 8 w 113"/>
                  <a:gd name="T5" fmla="*/ 2703 h 298"/>
                  <a:gd name="T6" fmla="*/ 27 w 113"/>
                  <a:gd name="T7" fmla="*/ 3356 h 298"/>
                  <a:gd name="T8" fmla="*/ 244 w 113"/>
                  <a:gd name="T9" fmla="*/ 1849 h 298"/>
                  <a:gd name="T10" fmla="*/ 1055 w 113"/>
                  <a:gd name="T11" fmla="*/ 0 h 29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3" h="298">
                    <a:moveTo>
                      <a:pt x="113" y="0"/>
                    </a:moveTo>
                    <a:cubicBezTo>
                      <a:pt x="84" y="0"/>
                      <a:pt x="43" y="32"/>
                      <a:pt x="24" y="98"/>
                    </a:cubicBezTo>
                    <a:cubicBezTo>
                      <a:pt x="4" y="163"/>
                      <a:pt x="3" y="216"/>
                      <a:pt x="1" y="240"/>
                    </a:cubicBezTo>
                    <a:cubicBezTo>
                      <a:pt x="0" y="264"/>
                      <a:pt x="7" y="281"/>
                      <a:pt x="3" y="298"/>
                    </a:cubicBezTo>
                    <a:cubicBezTo>
                      <a:pt x="9" y="274"/>
                      <a:pt x="18" y="192"/>
                      <a:pt x="26" y="164"/>
                    </a:cubicBezTo>
                    <a:cubicBezTo>
                      <a:pt x="35" y="136"/>
                      <a:pt x="50" y="10"/>
                      <a:pt x="11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3" name="Freeform 465">
                <a:extLst>
                  <a:ext uri="{FF2B5EF4-FFF2-40B4-BE49-F238E27FC236}">
                    <a16:creationId xmlns:a16="http://schemas.microsoft.com/office/drawing/2014/main" id="{5AD2D9FC-9960-C0C7-2D5D-DCD63325CDC5}"/>
                  </a:ext>
                </a:extLst>
              </p:cNvPr>
              <p:cNvSpPr>
                <a:spLocks/>
              </p:cNvSpPr>
              <p:nvPr/>
            </p:nvSpPr>
            <p:spPr bwMode="auto">
              <a:xfrm>
                <a:off x="3355" y="2502"/>
                <a:ext cx="82" cy="723"/>
              </a:xfrm>
              <a:custGeom>
                <a:avLst/>
                <a:gdLst>
                  <a:gd name="T0" fmla="*/ 17 w 39"/>
                  <a:gd name="T1" fmla="*/ 0 h 323"/>
                  <a:gd name="T2" fmla="*/ 141 w 39"/>
                  <a:gd name="T3" fmla="*/ 1157 h 323"/>
                  <a:gd name="T4" fmla="*/ 204 w 39"/>
                  <a:gd name="T5" fmla="*/ 2489 h 323"/>
                  <a:gd name="T6" fmla="*/ 362 w 39"/>
                  <a:gd name="T7" fmla="*/ 3622 h 323"/>
                  <a:gd name="T8" fmla="*/ 345 w 39"/>
                  <a:gd name="T9" fmla="*/ 2379 h 323"/>
                  <a:gd name="T10" fmla="*/ 278 w 39"/>
                  <a:gd name="T11" fmla="*/ 1023 h 323"/>
                  <a:gd name="T12" fmla="*/ 17 w 39"/>
                  <a:gd name="T13" fmla="*/ 0 h 3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323">
                    <a:moveTo>
                      <a:pt x="2" y="0"/>
                    </a:moveTo>
                    <a:cubicBezTo>
                      <a:pt x="7" y="45"/>
                      <a:pt x="7" y="63"/>
                      <a:pt x="15" y="103"/>
                    </a:cubicBezTo>
                    <a:cubicBezTo>
                      <a:pt x="22" y="143"/>
                      <a:pt x="18" y="167"/>
                      <a:pt x="22" y="222"/>
                    </a:cubicBezTo>
                    <a:cubicBezTo>
                      <a:pt x="27" y="277"/>
                      <a:pt x="28" y="304"/>
                      <a:pt x="39" y="323"/>
                    </a:cubicBezTo>
                    <a:cubicBezTo>
                      <a:pt x="36" y="290"/>
                      <a:pt x="36" y="241"/>
                      <a:pt x="37" y="212"/>
                    </a:cubicBezTo>
                    <a:cubicBezTo>
                      <a:pt x="39" y="182"/>
                      <a:pt x="37" y="117"/>
                      <a:pt x="30" y="91"/>
                    </a:cubicBezTo>
                    <a:cubicBezTo>
                      <a:pt x="22" y="66"/>
                      <a:pt x="0" y="1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4" name="Freeform 466">
                <a:extLst>
                  <a:ext uri="{FF2B5EF4-FFF2-40B4-BE49-F238E27FC236}">
                    <a16:creationId xmlns:a16="http://schemas.microsoft.com/office/drawing/2014/main" id="{FF45E0D1-F48E-B9AC-05AD-85013BC2D31C}"/>
                  </a:ext>
                </a:extLst>
              </p:cNvPr>
              <p:cNvSpPr>
                <a:spLocks/>
              </p:cNvSpPr>
              <p:nvPr/>
            </p:nvSpPr>
            <p:spPr bwMode="auto">
              <a:xfrm>
                <a:off x="3876" y="3323"/>
                <a:ext cx="82" cy="49"/>
              </a:xfrm>
              <a:custGeom>
                <a:avLst/>
                <a:gdLst>
                  <a:gd name="T0" fmla="*/ 111 w 39"/>
                  <a:gd name="T1" fmla="*/ 0 h 22"/>
                  <a:gd name="T2" fmla="*/ 101 w 39"/>
                  <a:gd name="T3" fmla="*/ 198 h 22"/>
                  <a:gd name="T4" fmla="*/ 244 w 39"/>
                  <a:gd name="T5" fmla="*/ 89 h 22"/>
                  <a:gd name="T6" fmla="*/ 0 60000 65536"/>
                  <a:gd name="T7" fmla="*/ 0 60000 65536"/>
                  <a:gd name="T8" fmla="*/ 0 60000 65536"/>
                </a:gdLst>
                <a:ahLst/>
                <a:cxnLst>
                  <a:cxn ang="T6">
                    <a:pos x="T0" y="T1"/>
                  </a:cxn>
                  <a:cxn ang="T7">
                    <a:pos x="T2" y="T3"/>
                  </a:cxn>
                  <a:cxn ang="T8">
                    <a:pos x="T4" y="T5"/>
                  </a:cxn>
                </a:cxnLst>
                <a:rect l="0" t="0" r="r" b="b"/>
                <a:pathLst>
                  <a:path w="39" h="22">
                    <a:moveTo>
                      <a:pt x="12" y="0"/>
                    </a:moveTo>
                    <a:cubicBezTo>
                      <a:pt x="0" y="2"/>
                      <a:pt x="1" y="14"/>
                      <a:pt x="11" y="18"/>
                    </a:cubicBezTo>
                    <a:cubicBezTo>
                      <a:pt x="20" y="22"/>
                      <a:pt x="39" y="10"/>
                      <a:pt x="26" y="8"/>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5" name="Freeform 467">
                <a:extLst>
                  <a:ext uri="{FF2B5EF4-FFF2-40B4-BE49-F238E27FC236}">
                    <a16:creationId xmlns:a16="http://schemas.microsoft.com/office/drawing/2014/main" id="{D83D6F24-50D6-9202-63B6-C47832142E74}"/>
                  </a:ext>
                </a:extLst>
              </p:cNvPr>
              <p:cNvSpPr>
                <a:spLocks/>
              </p:cNvSpPr>
              <p:nvPr/>
            </p:nvSpPr>
            <p:spPr bwMode="auto">
              <a:xfrm>
                <a:off x="4134" y="3605"/>
                <a:ext cx="197" cy="206"/>
              </a:xfrm>
              <a:custGeom>
                <a:avLst/>
                <a:gdLst>
                  <a:gd name="T0" fmla="*/ 0 w 94"/>
                  <a:gd name="T1" fmla="*/ 1032 h 92"/>
                  <a:gd name="T2" fmla="*/ 866 w 94"/>
                  <a:gd name="T3" fmla="*/ 0 h 92"/>
                  <a:gd name="T4" fmla="*/ 0 w 94"/>
                  <a:gd name="T5" fmla="*/ 1032 h 92"/>
                  <a:gd name="T6" fmla="*/ 0 60000 65536"/>
                  <a:gd name="T7" fmla="*/ 0 60000 65536"/>
                  <a:gd name="T8" fmla="*/ 0 60000 65536"/>
                </a:gdLst>
                <a:ahLst/>
                <a:cxnLst>
                  <a:cxn ang="T6">
                    <a:pos x="T0" y="T1"/>
                  </a:cxn>
                  <a:cxn ang="T7">
                    <a:pos x="T2" y="T3"/>
                  </a:cxn>
                  <a:cxn ang="T8">
                    <a:pos x="T4" y="T5"/>
                  </a:cxn>
                </a:cxnLst>
                <a:rect l="0" t="0" r="r" b="b"/>
                <a:pathLst>
                  <a:path w="94" h="92">
                    <a:moveTo>
                      <a:pt x="0" y="92"/>
                    </a:moveTo>
                    <a:cubicBezTo>
                      <a:pt x="29" y="82"/>
                      <a:pt x="85" y="31"/>
                      <a:pt x="94" y="0"/>
                    </a:cubicBezTo>
                    <a:cubicBezTo>
                      <a:pt x="86" y="11"/>
                      <a:pt x="43" y="71"/>
                      <a:pt x="0"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6" name="Freeform 468">
                <a:extLst>
                  <a:ext uri="{FF2B5EF4-FFF2-40B4-BE49-F238E27FC236}">
                    <a16:creationId xmlns:a16="http://schemas.microsoft.com/office/drawing/2014/main" id="{8873958C-7EE1-9AC7-32AE-B1FDCFD07ACF}"/>
                  </a:ext>
                </a:extLst>
              </p:cNvPr>
              <p:cNvSpPr>
                <a:spLocks/>
              </p:cNvSpPr>
              <p:nvPr/>
            </p:nvSpPr>
            <p:spPr bwMode="auto">
              <a:xfrm>
                <a:off x="3508" y="3614"/>
                <a:ext cx="197" cy="206"/>
              </a:xfrm>
              <a:custGeom>
                <a:avLst/>
                <a:gdLst>
                  <a:gd name="T0" fmla="*/ 866 w 94"/>
                  <a:gd name="T1" fmla="*/ 1032 h 92"/>
                  <a:gd name="T2" fmla="*/ 0 w 94"/>
                  <a:gd name="T3" fmla="*/ 0 h 92"/>
                  <a:gd name="T4" fmla="*/ 866 w 94"/>
                  <a:gd name="T5" fmla="*/ 1032 h 92"/>
                  <a:gd name="T6" fmla="*/ 0 60000 65536"/>
                  <a:gd name="T7" fmla="*/ 0 60000 65536"/>
                  <a:gd name="T8" fmla="*/ 0 60000 65536"/>
                </a:gdLst>
                <a:ahLst/>
                <a:cxnLst>
                  <a:cxn ang="T6">
                    <a:pos x="T0" y="T1"/>
                  </a:cxn>
                  <a:cxn ang="T7">
                    <a:pos x="T2" y="T3"/>
                  </a:cxn>
                  <a:cxn ang="T8">
                    <a:pos x="T4" y="T5"/>
                  </a:cxn>
                </a:cxnLst>
                <a:rect l="0" t="0" r="r" b="b"/>
                <a:pathLst>
                  <a:path w="94" h="92">
                    <a:moveTo>
                      <a:pt x="94" y="92"/>
                    </a:moveTo>
                    <a:cubicBezTo>
                      <a:pt x="65" y="81"/>
                      <a:pt x="10" y="31"/>
                      <a:pt x="0" y="0"/>
                    </a:cubicBezTo>
                    <a:cubicBezTo>
                      <a:pt x="9" y="11"/>
                      <a:pt x="51" y="71"/>
                      <a:pt x="94" y="9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7" name="Freeform 469">
                <a:extLst>
                  <a:ext uri="{FF2B5EF4-FFF2-40B4-BE49-F238E27FC236}">
                    <a16:creationId xmlns:a16="http://schemas.microsoft.com/office/drawing/2014/main" id="{F0A1C6A1-112D-C47C-87AF-4B0615E88121}"/>
                  </a:ext>
                </a:extLst>
              </p:cNvPr>
              <p:cNvSpPr>
                <a:spLocks/>
              </p:cNvSpPr>
              <p:nvPr/>
            </p:nvSpPr>
            <p:spPr bwMode="auto">
              <a:xfrm>
                <a:off x="3882" y="1418"/>
                <a:ext cx="128" cy="136"/>
              </a:xfrm>
              <a:custGeom>
                <a:avLst/>
                <a:gdLst>
                  <a:gd name="T0" fmla="*/ 506 w 61"/>
                  <a:gd name="T1" fmla="*/ 0 h 61"/>
                  <a:gd name="T2" fmla="*/ 0 w 61"/>
                  <a:gd name="T3" fmla="*/ 611 h 61"/>
                  <a:gd name="T4" fmla="*/ 397 w 61"/>
                  <a:gd name="T5" fmla="*/ 477 h 61"/>
                  <a:gd name="T6" fmla="*/ 529 w 61"/>
                  <a:gd name="T7" fmla="*/ 56 h 61"/>
                  <a:gd name="T8" fmla="*/ 564 w 61"/>
                  <a:gd name="T9" fmla="*/ 36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61">
                    <a:moveTo>
                      <a:pt x="55" y="0"/>
                    </a:moveTo>
                    <a:cubicBezTo>
                      <a:pt x="40" y="20"/>
                      <a:pt x="32" y="58"/>
                      <a:pt x="0" y="55"/>
                    </a:cubicBezTo>
                    <a:cubicBezTo>
                      <a:pt x="20" y="56"/>
                      <a:pt x="28" y="61"/>
                      <a:pt x="43" y="43"/>
                    </a:cubicBezTo>
                    <a:cubicBezTo>
                      <a:pt x="50" y="33"/>
                      <a:pt x="60" y="19"/>
                      <a:pt x="57" y="5"/>
                    </a:cubicBezTo>
                    <a:cubicBezTo>
                      <a:pt x="58" y="5"/>
                      <a:pt x="59" y="4"/>
                      <a:pt x="6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8" name="Freeform 470">
                <a:extLst>
                  <a:ext uri="{FF2B5EF4-FFF2-40B4-BE49-F238E27FC236}">
                    <a16:creationId xmlns:a16="http://schemas.microsoft.com/office/drawing/2014/main" id="{F6268E57-147F-BC7B-A7B3-B27E3321D0AC}"/>
                  </a:ext>
                </a:extLst>
              </p:cNvPr>
              <p:cNvSpPr>
                <a:spLocks/>
              </p:cNvSpPr>
              <p:nvPr/>
            </p:nvSpPr>
            <p:spPr bwMode="auto">
              <a:xfrm>
                <a:off x="3472" y="1507"/>
                <a:ext cx="317" cy="50"/>
              </a:xfrm>
              <a:custGeom>
                <a:avLst/>
                <a:gdLst>
                  <a:gd name="T0" fmla="*/ 0 w 151"/>
                  <a:gd name="T1" fmla="*/ 0 h 22"/>
                  <a:gd name="T2" fmla="*/ 590 w 151"/>
                  <a:gd name="T3" fmla="*/ 73 h 22"/>
                  <a:gd name="T4" fmla="*/ 1396 w 151"/>
                  <a:gd name="T5" fmla="*/ 155 h 22"/>
                  <a:gd name="T6" fmla="*/ 859 w 151"/>
                  <a:gd name="T7" fmla="*/ 202 h 22"/>
                  <a:gd name="T8" fmla="*/ 321 w 151"/>
                  <a:gd name="T9" fmla="*/ 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22">
                    <a:moveTo>
                      <a:pt x="0" y="0"/>
                    </a:moveTo>
                    <a:cubicBezTo>
                      <a:pt x="23" y="0"/>
                      <a:pt x="43" y="3"/>
                      <a:pt x="64" y="6"/>
                    </a:cubicBezTo>
                    <a:cubicBezTo>
                      <a:pt x="93" y="9"/>
                      <a:pt x="123" y="9"/>
                      <a:pt x="151" y="13"/>
                    </a:cubicBezTo>
                    <a:cubicBezTo>
                      <a:pt x="132" y="16"/>
                      <a:pt x="113" y="22"/>
                      <a:pt x="93" y="17"/>
                    </a:cubicBezTo>
                    <a:cubicBezTo>
                      <a:pt x="73" y="13"/>
                      <a:pt x="56" y="3"/>
                      <a:pt x="35"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09" name="Freeform 471">
                <a:extLst>
                  <a:ext uri="{FF2B5EF4-FFF2-40B4-BE49-F238E27FC236}">
                    <a16:creationId xmlns:a16="http://schemas.microsoft.com/office/drawing/2014/main" id="{B987F62B-4304-6212-81E3-9273DE9F03A1}"/>
                  </a:ext>
                </a:extLst>
              </p:cNvPr>
              <p:cNvSpPr>
                <a:spLocks/>
              </p:cNvSpPr>
              <p:nvPr/>
            </p:nvSpPr>
            <p:spPr bwMode="auto">
              <a:xfrm>
                <a:off x="4037" y="1451"/>
                <a:ext cx="418" cy="92"/>
              </a:xfrm>
              <a:custGeom>
                <a:avLst/>
                <a:gdLst>
                  <a:gd name="T0" fmla="*/ 1447 w 199"/>
                  <a:gd name="T1" fmla="*/ 182 h 41"/>
                  <a:gd name="T2" fmla="*/ 685 w 199"/>
                  <a:gd name="T3" fmla="*/ 352 h 41"/>
                  <a:gd name="T4" fmla="*/ 0 w 199"/>
                  <a:gd name="T5" fmla="*/ 328 h 41"/>
                  <a:gd name="T6" fmla="*/ 918 w 199"/>
                  <a:gd name="T7" fmla="*/ 90 h 41"/>
                  <a:gd name="T8" fmla="*/ 1844 w 199"/>
                  <a:gd name="T9" fmla="*/ 146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41">
                    <a:moveTo>
                      <a:pt x="156" y="16"/>
                    </a:moveTo>
                    <a:cubicBezTo>
                      <a:pt x="128" y="18"/>
                      <a:pt x="101" y="27"/>
                      <a:pt x="74" y="31"/>
                    </a:cubicBezTo>
                    <a:cubicBezTo>
                      <a:pt x="52" y="34"/>
                      <a:pt x="17" y="41"/>
                      <a:pt x="0" y="29"/>
                    </a:cubicBezTo>
                    <a:cubicBezTo>
                      <a:pt x="31" y="30"/>
                      <a:pt x="69" y="14"/>
                      <a:pt x="99" y="8"/>
                    </a:cubicBezTo>
                    <a:cubicBezTo>
                      <a:pt x="134" y="2"/>
                      <a:pt x="170" y="0"/>
                      <a:pt x="199" y="13"/>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0" name="Freeform 472">
                <a:extLst>
                  <a:ext uri="{FF2B5EF4-FFF2-40B4-BE49-F238E27FC236}">
                    <a16:creationId xmlns:a16="http://schemas.microsoft.com/office/drawing/2014/main" id="{6A229874-07F2-2642-E018-D8564F29B539}"/>
                  </a:ext>
                </a:extLst>
              </p:cNvPr>
              <p:cNvSpPr>
                <a:spLocks/>
              </p:cNvSpPr>
              <p:nvPr/>
            </p:nvSpPr>
            <p:spPr bwMode="auto">
              <a:xfrm>
                <a:off x="4086" y="1507"/>
                <a:ext cx="317" cy="50"/>
              </a:xfrm>
              <a:custGeom>
                <a:avLst/>
                <a:gdLst>
                  <a:gd name="T0" fmla="*/ 1396 w 151"/>
                  <a:gd name="T1" fmla="*/ 0 h 22"/>
                  <a:gd name="T2" fmla="*/ 806 w 151"/>
                  <a:gd name="T3" fmla="*/ 73 h 22"/>
                  <a:gd name="T4" fmla="*/ 0 w 151"/>
                  <a:gd name="T5" fmla="*/ 155 h 22"/>
                  <a:gd name="T6" fmla="*/ 537 w 151"/>
                  <a:gd name="T7" fmla="*/ 202 h 22"/>
                  <a:gd name="T8" fmla="*/ 1083 w 151"/>
                  <a:gd name="T9" fmla="*/ 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1" h="22">
                    <a:moveTo>
                      <a:pt x="151" y="0"/>
                    </a:moveTo>
                    <a:cubicBezTo>
                      <a:pt x="128" y="0"/>
                      <a:pt x="108" y="3"/>
                      <a:pt x="87" y="6"/>
                    </a:cubicBezTo>
                    <a:cubicBezTo>
                      <a:pt x="58" y="9"/>
                      <a:pt x="28" y="9"/>
                      <a:pt x="0" y="13"/>
                    </a:cubicBezTo>
                    <a:cubicBezTo>
                      <a:pt x="19" y="16"/>
                      <a:pt x="39" y="22"/>
                      <a:pt x="58" y="17"/>
                    </a:cubicBezTo>
                    <a:cubicBezTo>
                      <a:pt x="78" y="13"/>
                      <a:pt x="95" y="3"/>
                      <a:pt x="117"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1" name="Freeform 473">
                <a:extLst>
                  <a:ext uri="{FF2B5EF4-FFF2-40B4-BE49-F238E27FC236}">
                    <a16:creationId xmlns:a16="http://schemas.microsoft.com/office/drawing/2014/main" id="{0C7E95E8-486A-7565-40EF-503C3A3B9258}"/>
                  </a:ext>
                </a:extLst>
              </p:cNvPr>
              <p:cNvSpPr>
                <a:spLocks/>
              </p:cNvSpPr>
              <p:nvPr/>
            </p:nvSpPr>
            <p:spPr bwMode="auto">
              <a:xfrm>
                <a:off x="3342" y="2049"/>
                <a:ext cx="258" cy="184"/>
              </a:xfrm>
              <a:custGeom>
                <a:avLst/>
                <a:gdLst>
                  <a:gd name="T0" fmla="*/ 27 w 123"/>
                  <a:gd name="T1" fmla="*/ 110 h 82"/>
                  <a:gd name="T2" fmla="*/ 396 w 123"/>
                  <a:gd name="T3" fmla="*/ 770 h 82"/>
                  <a:gd name="T4" fmla="*/ 1135 w 123"/>
                  <a:gd name="T5" fmla="*/ 871 h 82"/>
                  <a:gd name="T6" fmla="*/ 109 w 123"/>
                  <a:gd name="T7" fmla="*/ 0 h 8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3" h="82">
                    <a:moveTo>
                      <a:pt x="3" y="10"/>
                    </a:moveTo>
                    <a:cubicBezTo>
                      <a:pt x="0" y="32"/>
                      <a:pt x="25" y="59"/>
                      <a:pt x="43" y="68"/>
                    </a:cubicBezTo>
                    <a:cubicBezTo>
                      <a:pt x="71" y="82"/>
                      <a:pt x="94" y="75"/>
                      <a:pt x="123" y="77"/>
                    </a:cubicBezTo>
                    <a:cubicBezTo>
                      <a:pt x="91" y="78"/>
                      <a:pt x="2" y="39"/>
                      <a:pt x="1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2" name="Freeform 474">
                <a:extLst>
                  <a:ext uri="{FF2B5EF4-FFF2-40B4-BE49-F238E27FC236}">
                    <a16:creationId xmlns:a16="http://schemas.microsoft.com/office/drawing/2014/main" id="{BDAC6B75-292F-E3EA-3B6F-20ACB7C349B6}"/>
                  </a:ext>
                </a:extLst>
              </p:cNvPr>
              <p:cNvSpPr>
                <a:spLocks/>
              </p:cNvSpPr>
              <p:nvPr/>
            </p:nvSpPr>
            <p:spPr bwMode="auto">
              <a:xfrm>
                <a:off x="3514" y="1165"/>
                <a:ext cx="196" cy="192"/>
              </a:xfrm>
              <a:custGeom>
                <a:avLst/>
                <a:gdLst>
                  <a:gd name="T0" fmla="*/ 862 w 93"/>
                  <a:gd name="T1" fmla="*/ 0 h 86"/>
                  <a:gd name="T2" fmla="*/ 590 w 93"/>
                  <a:gd name="T3" fmla="*/ 757 h 86"/>
                  <a:gd name="T4" fmla="*/ 356 w 93"/>
                  <a:gd name="T5" fmla="*/ 813 h 86"/>
                  <a:gd name="T6" fmla="*/ 0 w 93"/>
                  <a:gd name="T7" fmla="*/ 958 h 86"/>
                  <a:gd name="T8" fmla="*/ 702 w 93"/>
                  <a:gd name="T9" fmla="*/ 813 h 86"/>
                  <a:gd name="T10" fmla="*/ 870 w 93"/>
                  <a:gd name="T11" fmla="*/ 165 h 8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3" h="86">
                    <a:moveTo>
                      <a:pt x="92" y="0"/>
                    </a:moveTo>
                    <a:cubicBezTo>
                      <a:pt x="87" y="21"/>
                      <a:pt x="83" y="54"/>
                      <a:pt x="63" y="68"/>
                    </a:cubicBezTo>
                    <a:cubicBezTo>
                      <a:pt x="56" y="74"/>
                      <a:pt x="47" y="71"/>
                      <a:pt x="38" y="73"/>
                    </a:cubicBezTo>
                    <a:cubicBezTo>
                      <a:pt x="26" y="76"/>
                      <a:pt x="11" y="81"/>
                      <a:pt x="0" y="86"/>
                    </a:cubicBezTo>
                    <a:cubicBezTo>
                      <a:pt x="21" y="82"/>
                      <a:pt x="57" y="84"/>
                      <a:pt x="75" y="73"/>
                    </a:cubicBezTo>
                    <a:cubicBezTo>
                      <a:pt x="93" y="62"/>
                      <a:pt x="90" y="34"/>
                      <a:pt x="93"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3" name="Freeform 475">
                <a:extLst>
                  <a:ext uri="{FF2B5EF4-FFF2-40B4-BE49-F238E27FC236}">
                    <a16:creationId xmlns:a16="http://schemas.microsoft.com/office/drawing/2014/main" id="{8B066EEF-A020-010A-C034-3000A0CADC3B}"/>
                  </a:ext>
                </a:extLst>
              </p:cNvPr>
              <p:cNvSpPr>
                <a:spLocks/>
              </p:cNvSpPr>
              <p:nvPr/>
            </p:nvSpPr>
            <p:spPr bwMode="auto">
              <a:xfrm>
                <a:off x="4237" y="2043"/>
                <a:ext cx="82" cy="82"/>
              </a:xfrm>
              <a:custGeom>
                <a:avLst/>
                <a:gdLst>
                  <a:gd name="T0" fmla="*/ 101 w 39"/>
                  <a:gd name="T1" fmla="*/ 53 h 37"/>
                  <a:gd name="T2" fmla="*/ 221 w 39"/>
                  <a:gd name="T3" fmla="*/ 359 h 37"/>
                  <a:gd name="T4" fmla="*/ 345 w 39"/>
                  <a:gd name="T5" fmla="*/ 197 h 37"/>
                  <a:gd name="T6" fmla="*/ 196 w 39"/>
                  <a:gd name="T7" fmla="*/ 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37">
                    <a:moveTo>
                      <a:pt x="11" y="5"/>
                    </a:moveTo>
                    <a:cubicBezTo>
                      <a:pt x="0" y="16"/>
                      <a:pt x="6" y="37"/>
                      <a:pt x="24" y="33"/>
                    </a:cubicBezTo>
                    <a:cubicBezTo>
                      <a:pt x="30" y="31"/>
                      <a:pt x="36" y="25"/>
                      <a:pt x="37" y="18"/>
                    </a:cubicBezTo>
                    <a:cubicBezTo>
                      <a:pt x="39" y="7"/>
                      <a:pt x="30" y="3"/>
                      <a:pt x="21" y="0"/>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4" name="Freeform 476">
                <a:extLst>
                  <a:ext uri="{FF2B5EF4-FFF2-40B4-BE49-F238E27FC236}">
                    <a16:creationId xmlns:a16="http://schemas.microsoft.com/office/drawing/2014/main" id="{0FA6C21A-CC16-50AC-130D-2F4E864FE47B}"/>
                  </a:ext>
                </a:extLst>
              </p:cNvPr>
              <p:cNvSpPr>
                <a:spLocks/>
              </p:cNvSpPr>
              <p:nvPr/>
            </p:nvSpPr>
            <p:spPr bwMode="auto">
              <a:xfrm>
                <a:off x="3495" y="2043"/>
                <a:ext cx="118" cy="111"/>
              </a:xfrm>
              <a:custGeom>
                <a:avLst/>
                <a:gdLst>
                  <a:gd name="T0" fmla="*/ 253 w 56"/>
                  <a:gd name="T1" fmla="*/ 0 h 50"/>
                  <a:gd name="T2" fmla="*/ 84 w 56"/>
                  <a:gd name="T3" fmla="*/ 315 h 50"/>
                  <a:gd name="T4" fmla="*/ 405 w 56"/>
                  <a:gd name="T5" fmla="*/ 53 h 50"/>
                  <a:gd name="T6" fmla="*/ 0 60000 65536"/>
                  <a:gd name="T7" fmla="*/ 0 60000 65536"/>
                  <a:gd name="T8" fmla="*/ 0 60000 65536"/>
                </a:gdLst>
                <a:ahLst/>
                <a:cxnLst>
                  <a:cxn ang="T6">
                    <a:pos x="T0" y="T1"/>
                  </a:cxn>
                  <a:cxn ang="T7">
                    <a:pos x="T2" y="T3"/>
                  </a:cxn>
                  <a:cxn ang="T8">
                    <a:pos x="T4" y="T5"/>
                  </a:cxn>
                </a:cxnLst>
                <a:rect l="0" t="0" r="r" b="b"/>
                <a:pathLst>
                  <a:path w="56" h="50">
                    <a:moveTo>
                      <a:pt x="27" y="0"/>
                    </a:moveTo>
                    <a:cubicBezTo>
                      <a:pt x="12" y="0"/>
                      <a:pt x="0" y="16"/>
                      <a:pt x="9" y="29"/>
                    </a:cubicBezTo>
                    <a:cubicBezTo>
                      <a:pt x="25" y="50"/>
                      <a:pt x="56" y="26"/>
                      <a:pt x="43" y="5"/>
                    </a:cubicBezTo>
                  </a:path>
                </a:pathLst>
              </a:custGeom>
              <a:solidFill>
                <a:srgbClr val="FEE2D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5" name="Freeform 477">
                <a:extLst>
                  <a:ext uri="{FF2B5EF4-FFF2-40B4-BE49-F238E27FC236}">
                    <a16:creationId xmlns:a16="http://schemas.microsoft.com/office/drawing/2014/main" id="{ED0FDFBB-05D4-95B7-FB5F-37A6F7741113}"/>
                  </a:ext>
                </a:extLst>
              </p:cNvPr>
              <p:cNvSpPr>
                <a:spLocks/>
              </p:cNvSpPr>
              <p:nvPr/>
            </p:nvSpPr>
            <p:spPr bwMode="auto">
              <a:xfrm>
                <a:off x="3384" y="3218"/>
                <a:ext cx="25" cy="43"/>
              </a:xfrm>
              <a:custGeom>
                <a:avLst/>
                <a:gdLst>
                  <a:gd name="T0" fmla="*/ 0 w 12"/>
                  <a:gd name="T1" fmla="*/ 11 h 19"/>
                  <a:gd name="T2" fmla="*/ 108 w 12"/>
                  <a:gd name="T3" fmla="*/ 220 h 19"/>
                  <a:gd name="T4" fmla="*/ 27 w 12"/>
                  <a:gd name="T5" fmla="*/ 0 h 19"/>
                  <a:gd name="T6" fmla="*/ 0 w 12"/>
                  <a:gd name="T7" fmla="*/ 11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9">
                    <a:moveTo>
                      <a:pt x="0" y="1"/>
                    </a:moveTo>
                    <a:cubicBezTo>
                      <a:pt x="2" y="6"/>
                      <a:pt x="8" y="15"/>
                      <a:pt x="12" y="19"/>
                    </a:cubicBezTo>
                    <a:cubicBezTo>
                      <a:pt x="8" y="15"/>
                      <a:pt x="5" y="5"/>
                      <a:pt x="3" y="0"/>
                    </a:cubicBezTo>
                    <a:lnTo>
                      <a:pt x="0" y="1"/>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6" name="Freeform 478">
                <a:extLst>
                  <a:ext uri="{FF2B5EF4-FFF2-40B4-BE49-F238E27FC236}">
                    <a16:creationId xmlns:a16="http://schemas.microsoft.com/office/drawing/2014/main" id="{996627E7-14A8-0B88-BD46-4B9EAEA4EA0B}"/>
                  </a:ext>
                </a:extLst>
              </p:cNvPr>
              <p:cNvSpPr>
                <a:spLocks/>
              </p:cNvSpPr>
              <p:nvPr/>
            </p:nvSpPr>
            <p:spPr bwMode="auto">
              <a:xfrm>
                <a:off x="3306" y="1980"/>
                <a:ext cx="13" cy="365"/>
              </a:xfrm>
              <a:custGeom>
                <a:avLst/>
                <a:gdLst>
                  <a:gd name="T0" fmla="*/ 33 w 6"/>
                  <a:gd name="T1" fmla="*/ 1821 h 163"/>
                  <a:gd name="T2" fmla="*/ 33 w 6"/>
                  <a:gd name="T3" fmla="*/ 1809 h 163"/>
                  <a:gd name="T4" fmla="*/ 20 w 6"/>
                  <a:gd name="T5" fmla="*/ 1809 h 163"/>
                  <a:gd name="T6" fmla="*/ 33 w 6"/>
                  <a:gd name="T7" fmla="*/ 1809 h 163"/>
                  <a:gd name="T8" fmla="*/ 61 w 6"/>
                  <a:gd name="T9" fmla="*/ 663 h 163"/>
                  <a:gd name="T10" fmla="*/ 52 w 6"/>
                  <a:gd name="T11" fmla="*/ 235 h 163"/>
                  <a:gd name="T12" fmla="*/ 43 w 6"/>
                  <a:gd name="T13" fmla="*/ 90 h 163"/>
                  <a:gd name="T14" fmla="*/ 20 w 6"/>
                  <a:gd name="T15" fmla="*/ 9 h 163"/>
                  <a:gd name="T16" fmla="*/ 9 w 6"/>
                  <a:gd name="T17" fmla="*/ 0 h 163"/>
                  <a:gd name="T18" fmla="*/ 9 w 6"/>
                  <a:gd name="T19" fmla="*/ 9 h 163"/>
                  <a:gd name="T20" fmla="*/ 20 w 6"/>
                  <a:gd name="T21" fmla="*/ 90 h 163"/>
                  <a:gd name="T22" fmla="*/ 43 w 6"/>
                  <a:gd name="T23" fmla="*/ 663 h 163"/>
                  <a:gd name="T24" fmla="*/ 9 w 6"/>
                  <a:gd name="T25" fmla="*/ 1809 h 163"/>
                  <a:gd name="T26" fmla="*/ 9 w 6"/>
                  <a:gd name="T27" fmla="*/ 1809 h 163"/>
                  <a:gd name="T28" fmla="*/ 9 w 6"/>
                  <a:gd name="T29" fmla="*/ 1821 h 163"/>
                  <a:gd name="T30" fmla="*/ 20 w 6"/>
                  <a:gd name="T31" fmla="*/ 1829 h 163"/>
                  <a:gd name="T32" fmla="*/ 33 w 6"/>
                  <a:gd name="T33" fmla="*/ 1821 h 1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 h="163">
                    <a:moveTo>
                      <a:pt x="3" y="162"/>
                    </a:moveTo>
                    <a:cubicBezTo>
                      <a:pt x="3" y="161"/>
                      <a:pt x="3" y="161"/>
                      <a:pt x="3" y="161"/>
                    </a:cubicBezTo>
                    <a:cubicBezTo>
                      <a:pt x="2" y="161"/>
                      <a:pt x="2" y="161"/>
                      <a:pt x="2" y="161"/>
                    </a:cubicBezTo>
                    <a:cubicBezTo>
                      <a:pt x="3" y="161"/>
                      <a:pt x="3" y="161"/>
                      <a:pt x="3" y="161"/>
                    </a:cubicBezTo>
                    <a:cubicBezTo>
                      <a:pt x="5" y="132"/>
                      <a:pt x="6" y="92"/>
                      <a:pt x="6" y="59"/>
                    </a:cubicBezTo>
                    <a:cubicBezTo>
                      <a:pt x="6" y="44"/>
                      <a:pt x="6" y="31"/>
                      <a:pt x="5" y="21"/>
                    </a:cubicBezTo>
                    <a:cubicBezTo>
                      <a:pt x="5" y="16"/>
                      <a:pt x="5" y="11"/>
                      <a:pt x="4" y="8"/>
                    </a:cubicBezTo>
                    <a:cubicBezTo>
                      <a:pt x="4" y="5"/>
                      <a:pt x="3" y="2"/>
                      <a:pt x="2" y="1"/>
                    </a:cubicBezTo>
                    <a:cubicBezTo>
                      <a:pt x="2" y="0"/>
                      <a:pt x="2" y="0"/>
                      <a:pt x="1" y="0"/>
                    </a:cubicBezTo>
                    <a:cubicBezTo>
                      <a:pt x="1" y="0"/>
                      <a:pt x="0" y="1"/>
                      <a:pt x="1" y="1"/>
                    </a:cubicBezTo>
                    <a:cubicBezTo>
                      <a:pt x="1" y="3"/>
                      <a:pt x="2" y="5"/>
                      <a:pt x="2" y="8"/>
                    </a:cubicBezTo>
                    <a:cubicBezTo>
                      <a:pt x="4" y="18"/>
                      <a:pt x="4" y="37"/>
                      <a:pt x="4" y="59"/>
                    </a:cubicBezTo>
                    <a:cubicBezTo>
                      <a:pt x="4" y="92"/>
                      <a:pt x="3" y="132"/>
                      <a:pt x="1" y="161"/>
                    </a:cubicBezTo>
                    <a:cubicBezTo>
                      <a:pt x="1" y="161"/>
                      <a:pt x="1" y="161"/>
                      <a:pt x="1" y="161"/>
                    </a:cubicBezTo>
                    <a:cubicBezTo>
                      <a:pt x="1" y="162"/>
                      <a:pt x="1" y="162"/>
                      <a:pt x="1" y="162"/>
                    </a:cubicBezTo>
                    <a:cubicBezTo>
                      <a:pt x="1" y="163"/>
                      <a:pt x="2" y="163"/>
                      <a:pt x="2" y="163"/>
                    </a:cubicBezTo>
                    <a:cubicBezTo>
                      <a:pt x="3" y="163"/>
                      <a:pt x="3" y="163"/>
                      <a:pt x="3"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7" name="Freeform 479">
                <a:extLst>
                  <a:ext uri="{FF2B5EF4-FFF2-40B4-BE49-F238E27FC236}">
                    <a16:creationId xmlns:a16="http://schemas.microsoft.com/office/drawing/2014/main" id="{1BC60FB3-6CD4-FBEE-ADE7-1E7D31C9982F}"/>
                  </a:ext>
                </a:extLst>
              </p:cNvPr>
              <p:cNvSpPr>
                <a:spLocks/>
              </p:cNvSpPr>
              <p:nvPr/>
            </p:nvSpPr>
            <p:spPr bwMode="auto">
              <a:xfrm>
                <a:off x="3510" y="2060"/>
                <a:ext cx="9" cy="14"/>
              </a:xfrm>
              <a:custGeom>
                <a:avLst/>
                <a:gdLst>
                  <a:gd name="T0" fmla="*/ 25 w 4"/>
                  <a:gd name="T1" fmla="*/ 65 h 6"/>
                  <a:gd name="T2" fmla="*/ 36 w 4"/>
                  <a:gd name="T3" fmla="*/ 12 h 6"/>
                  <a:gd name="T4" fmla="*/ 36 w 4"/>
                  <a:gd name="T5" fmla="*/ 0 h 6"/>
                  <a:gd name="T6" fmla="*/ 25 w 4"/>
                  <a:gd name="T7" fmla="*/ 0 h 6"/>
                  <a:gd name="T8" fmla="*/ 0 w 4"/>
                  <a:gd name="T9" fmla="*/ 49 h 6"/>
                  <a:gd name="T10" fmla="*/ 0 w 4"/>
                  <a:gd name="T11" fmla="*/ 77 h 6"/>
                  <a:gd name="T12" fmla="*/ 25 w 4"/>
                  <a:gd name="T13" fmla="*/ 65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2" y="5"/>
                    </a:moveTo>
                    <a:cubicBezTo>
                      <a:pt x="2" y="4"/>
                      <a:pt x="3" y="3"/>
                      <a:pt x="3" y="1"/>
                    </a:cubicBezTo>
                    <a:cubicBezTo>
                      <a:pt x="4" y="1"/>
                      <a:pt x="4" y="0"/>
                      <a:pt x="3" y="0"/>
                    </a:cubicBezTo>
                    <a:cubicBezTo>
                      <a:pt x="3" y="0"/>
                      <a:pt x="2" y="0"/>
                      <a:pt x="2" y="0"/>
                    </a:cubicBezTo>
                    <a:cubicBezTo>
                      <a:pt x="1" y="2"/>
                      <a:pt x="0" y="3"/>
                      <a:pt x="0" y="4"/>
                    </a:cubicBezTo>
                    <a:cubicBezTo>
                      <a:pt x="0" y="5"/>
                      <a:pt x="0" y="6"/>
                      <a:pt x="0" y="6"/>
                    </a:cubicBezTo>
                    <a:cubicBezTo>
                      <a:pt x="1" y="6"/>
                      <a:pt x="2" y="6"/>
                      <a:pt x="2"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8" name="Freeform 480">
                <a:extLst>
                  <a:ext uri="{FF2B5EF4-FFF2-40B4-BE49-F238E27FC236}">
                    <a16:creationId xmlns:a16="http://schemas.microsoft.com/office/drawing/2014/main" id="{578CF80F-38D8-F347-BD98-D977393A0C80}"/>
                  </a:ext>
                </a:extLst>
              </p:cNvPr>
              <p:cNvSpPr>
                <a:spLocks/>
              </p:cNvSpPr>
              <p:nvPr/>
            </p:nvSpPr>
            <p:spPr bwMode="auto">
              <a:xfrm>
                <a:off x="3510" y="2040"/>
                <a:ext cx="78" cy="85"/>
              </a:xfrm>
              <a:custGeom>
                <a:avLst/>
                <a:gdLst>
                  <a:gd name="T0" fmla="*/ 169 w 37"/>
                  <a:gd name="T1" fmla="*/ 20 h 38"/>
                  <a:gd name="T2" fmla="*/ 280 w 37"/>
                  <a:gd name="T3" fmla="*/ 81 h 38"/>
                  <a:gd name="T4" fmla="*/ 329 w 37"/>
                  <a:gd name="T5" fmla="*/ 215 h 38"/>
                  <a:gd name="T6" fmla="*/ 280 w 37"/>
                  <a:gd name="T7" fmla="*/ 344 h 38"/>
                  <a:gd name="T8" fmla="*/ 169 w 37"/>
                  <a:gd name="T9" fmla="*/ 405 h 38"/>
                  <a:gd name="T10" fmla="*/ 27 w 37"/>
                  <a:gd name="T11" fmla="*/ 300 h 38"/>
                  <a:gd name="T12" fmla="*/ 8 w 37"/>
                  <a:gd name="T13" fmla="*/ 291 h 38"/>
                  <a:gd name="T14" fmla="*/ 8 w 37"/>
                  <a:gd name="T15" fmla="*/ 300 h 38"/>
                  <a:gd name="T16" fmla="*/ 169 w 37"/>
                  <a:gd name="T17" fmla="*/ 425 h 38"/>
                  <a:gd name="T18" fmla="*/ 346 w 37"/>
                  <a:gd name="T19" fmla="*/ 215 h 38"/>
                  <a:gd name="T20" fmla="*/ 169 w 37"/>
                  <a:gd name="T21" fmla="*/ 0 h 38"/>
                  <a:gd name="T22" fmla="*/ 160 w 37"/>
                  <a:gd name="T23" fmla="*/ 9 h 38"/>
                  <a:gd name="T24" fmla="*/ 169 w 37"/>
                  <a:gd name="T25" fmla="*/ 2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7" h="38">
                    <a:moveTo>
                      <a:pt x="18" y="2"/>
                    </a:moveTo>
                    <a:cubicBezTo>
                      <a:pt x="23" y="2"/>
                      <a:pt x="27" y="4"/>
                      <a:pt x="30" y="7"/>
                    </a:cubicBezTo>
                    <a:cubicBezTo>
                      <a:pt x="33" y="10"/>
                      <a:pt x="35" y="15"/>
                      <a:pt x="35" y="19"/>
                    </a:cubicBezTo>
                    <a:cubicBezTo>
                      <a:pt x="35" y="24"/>
                      <a:pt x="33" y="28"/>
                      <a:pt x="30" y="31"/>
                    </a:cubicBezTo>
                    <a:cubicBezTo>
                      <a:pt x="27" y="34"/>
                      <a:pt x="23" y="36"/>
                      <a:pt x="18" y="36"/>
                    </a:cubicBezTo>
                    <a:cubicBezTo>
                      <a:pt x="11" y="36"/>
                      <a:pt x="5" y="32"/>
                      <a:pt x="3" y="27"/>
                    </a:cubicBezTo>
                    <a:cubicBezTo>
                      <a:pt x="2" y="26"/>
                      <a:pt x="2" y="26"/>
                      <a:pt x="1" y="26"/>
                    </a:cubicBezTo>
                    <a:cubicBezTo>
                      <a:pt x="1" y="26"/>
                      <a:pt x="0" y="27"/>
                      <a:pt x="1" y="27"/>
                    </a:cubicBezTo>
                    <a:cubicBezTo>
                      <a:pt x="4" y="34"/>
                      <a:pt x="10" y="38"/>
                      <a:pt x="18" y="38"/>
                    </a:cubicBezTo>
                    <a:cubicBezTo>
                      <a:pt x="29" y="38"/>
                      <a:pt x="37" y="30"/>
                      <a:pt x="37" y="19"/>
                    </a:cubicBezTo>
                    <a:cubicBezTo>
                      <a:pt x="37" y="9"/>
                      <a:pt x="29" y="0"/>
                      <a:pt x="18" y="0"/>
                    </a:cubicBezTo>
                    <a:cubicBezTo>
                      <a:pt x="17" y="0"/>
                      <a:pt x="17" y="1"/>
                      <a:pt x="17" y="1"/>
                    </a:cubicBezTo>
                    <a:cubicBezTo>
                      <a:pt x="17" y="2"/>
                      <a:pt x="17" y="2"/>
                      <a:pt x="18"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19" name="Freeform 481">
                <a:extLst>
                  <a:ext uri="{FF2B5EF4-FFF2-40B4-BE49-F238E27FC236}">
                    <a16:creationId xmlns:a16="http://schemas.microsoft.com/office/drawing/2014/main" id="{D8C45B87-B4C8-5678-1000-7BC27F518D24}"/>
                  </a:ext>
                </a:extLst>
              </p:cNvPr>
              <p:cNvSpPr>
                <a:spLocks/>
              </p:cNvSpPr>
              <p:nvPr/>
            </p:nvSpPr>
            <p:spPr bwMode="auto">
              <a:xfrm>
                <a:off x="3535" y="2069"/>
                <a:ext cx="26" cy="27"/>
              </a:xfrm>
              <a:custGeom>
                <a:avLst/>
                <a:gdLst>
                  <a:gd name="T0" fmla="*/ 9 w 12"/>
                  <a:gd name="T1" fmla="*/ 72 h 12"/>
                  <a:gd name="T2" fmla="*/ 20 w 12"/>
                  <a:gd name="T3" fmla="*/ 72 h 12"/>
                  <a:gd name="T4" fmla="*/ 61 w 12"/>
                  <a:gd name="T5" fmla="*/ 25 h 12"/>
                  <a:gd name="T6" fmla="*/ 104 w 12"/>
                  <a:gd name="T7" fmla="*/ 72 h 12"/>
                  <a:gd name="T8" fmla="*/ 61 w 12"/>
                  <a:gd name="T9" fmla="*/ 117 h 12"/>
                  <a:gd name="T10" fmla="*/ 20 w 12"/>
                  <a:gd name="T11" fmla="*/ 72 h 12"/>
                  <a:gd name="T12" fmla="*/ 9 w 12"/>
                  <a:gd name="T13" fmla="*/ 72 h 12"/>
                  <a:gd name="T14" fmla="*/ 0 w 12"/>
                  <a:gd name="T15" fmla="*/ 72 h 12"/>
                  <a:gd name="T16" fmla="*/ 61 w 12"/>
                  <a:gd name="T17" fmla="*/ 137 h 12"/>
                  <a:gd name="T18" fmla="*/ 121 w 12"/>
                  <a:gd name="T19" fmla="*/ 72 h 12"/>
                  <a:gd name="T20" fmla="*/ 61 w 12"/>
                  <a:gd name="T21" fmla="*/ 0 h 12"/>
                  <a:gd name="T22" fmla="*/ 0 w 12"/>
                  <a:gd name="T23" fmla="*/ 72 h 12"/>
                  <a:gd name="T24" fmla="*/ 9 w 12"/>
                  <a:gd name="T25" fmla="*/ 7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2">
                    <a:moveTo>
                      <a:pt x="1" y="6"/>
                    </a:moveTo>
                    <a:cubicBezTo>
                      <a:pt x="2" y="6"/>
                      <a:pt x="2" y="6"/>
                      <a:pt x="2" y="6"/>
                    </a:cubicBezTo>
                    <a:cubicBezTo>
                      <a:pt x="2" y="4"/>
                      <a:pt x="4" y="2"/>
                      <a:pt x="6" y="2"/>
                    </a:cubicBezTo>
                    <a:cubicBezTo>
                      <a:pt x="8" y="2"/>
                      <a:pt x="10" y="4"/>
                      <a:pt x="10" y="6"/>
                    </a:cubicBezTo>
                    <a:cubicBezTo>
                      <a:pt x="10" y="9"/>
                      <a:pt x="8" y="10"/>
                      <a:pt x="6" y="10"/>
                    </a:cubicBezTo>
                    <a:cubicBezTo>
                      <a:pt x="4" y="10"/>
                      <a:pt x="2" y="9"/>
                      <a:pt x="2" y="6"/>
                    </a:cubicBezTo>
                    <a:cubicBezTo>
                      <a:pt x="1" y="6"/>
                      <a:pt x="1" y="6"/>
                      <a:pt x="1" y="6"/>
                    </a:cubicBezTo>
                    <a:cubicBezTo>
                      <a:pt x="0" y="6"/>
                      <a:pt x="0" y="6"/>
                      <a:pt x="0" y="6"/>
                    </a:cubicBezTo>
                    <a:cubicBezTo>
                      <a:pt x="0" y="10"/>
                      <a:pt x="3" y="12"/>
                      <a:pt x="6" y="12"/>
                    </a:cubicBezTo>
                    <a:cubicBezTo>
                      <a:pt x="9" y="12"/>
                      <a:pt x="12" y="10"/>
                      <a:pt x="12" y="6"/>
                    </a:cubicBezTo>
                    <a:cubicBezTo>
                      <a:pt x="12" y="3"/>
                      <a:pt x="9"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0" name="Freeform 482">
                <a:extLst>
                  <a:ext uri="{FF2B5EF4-FFF2-40B4-BE49-F238E27FC236}">
                    <a16:creationId xmlns:a16="http://schemas.microsoft.com/office/drawing/2014/main" id="{BF7B89E2-F6A8-F097-2310-73F8AA57E4D7}"/>
                  </a:ext>
                </a:extLst>
              </p:cNvPr>
              <p:cNvSpPr>
                <a:spLocks/>
              </p:cNvSpPr>
              <p:nvPr/>
            </p:nvSpPr>
            <p:spPr bwMode="auto">
              <a:xfrm>
                <a:off x="3863" y="3317"/>
                <a:ext cx="95" cy="40"/>
              </a:xfrm>
              <a:custGeom>
                <a:avLst/>
                <a:gdLst>
                  <a:gd name="T0" fmla="*/ 17 w 45"/>
                  <a:gd name="T1" fmla="*/ 187 h 18"/>
                  <a:gd name="T2" fmla="*/ 112 w 45"/>
                  <a:gd name="T3" fmla="*/ 44 h 18"/>
                  <a:gd name="T4" fmla="*/ 205 w 45"/>
                  <a:gd name="T5" fmla="*/ 20 h 18"/>
                  <a:gd name="T6" fmla="*/ 304 w 45"/>
                  <a:gd name="T7" fmla="*/ 53 h 18"/>
                  <a:gd name="T8" fmla="*/ 414 w 45"/>
                  <a:gd name="T9" fmla="*/ 187 h 18"/>
                  <a:gd name="T10" fmla="*/ 424 w 45"/>
                  <a:gd name="T11" fmla="*/ 198 h 18"/>
                  <a:gd name="T12" fmla="*/ 424 w 45"/>
                  <a:gd name="T13" fmla="*/ 178 h 18"/>
                  <a:gd name="T14" fmla="*/ 312 w 45"/>
                  <a:gd name="T15" fmla="*/ 36 h 18"/>
                  <a:gd name="T16" fmla="*/ 205 w 45"/>
                  <a:gd name="T17" fmla="*/ 0 h 18"/>
                  <a:gd name="T18" fmla="*/ 103 w 45"/>
                  <a:gd name="T19" fmla="*/ 36 h 18"/>
                  <a:gd name="T20" fmla="*/ 8 w 45"/>
                  <a:gd name="T21" fmla="*/ 162 h 18"/>
                  <a:gd name="T22" fmla="*/ 8 w 45"/>
                  <a:gd name="T23" fmla="*/ 187 h 18"/>
                  <a:gd name="T24" fmla="*/ 17 w 45"/>
                  <a:gd name="T25" fmla="*/ 187 h 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18">
                    <a:moveTo>
                      <a:pt x="2" y="17"/>
                    </a:moveTo>
                    <a:cubicBezTo>
                      <a:pt x="7" y="10"/>
                      <a:pt x="10" y="7"/>
                      <a:pt x="12" y="4"/>
                    </a:cubicBezTo>
                    <a:cubicBezTo>
                      <a:pt x="15" y="2"/>
                      <a:pt x="17" y="2"/>
                      <a:pt x="22" y="2"/>
                    </a:cubicBezTo>
                    <a:cubicBezTo>
                      <a:pt x="27" y="2"/>
                      <a:pt x="29" y="2"/>
                      <a:pt x="32" y="5"/>
                    </a:cubicBezTo>
                    <a:cubicBezTo>
                      <a:pt x="35" y="7"/>
                      <a:pt x="38" y="11"/>
                      <a:pt x="44" y="17"/>
                    </a:cubicBezTo>
                    <a:cubicBezTo>
                      <a:pt x="44" y="18"/>
                      <a:pt x="44" y="18"/>
                      <a:pt x="45" y="18"/>
                    </a:cubicBezTo>
                    <a:cubicBezTo>
                      <a:pt x="45" y="17"/>
                      <a:pt x="45" y="17"/>
                      <a:pt x="45" y="16"/>
                    </a:cubicBezTo>
                    <a:cubicBezTo>
                      <a:pt x="40" y="10"/>
                      <a:pt x="37" y="6"/>
                      <a:pt x="33" y="3"/>
                    </a:cubicBezTo>
                    <a:cubicBezTo>
                      <a:pt x="30" y="0"/>
                      <a:pt x="27" y="0"/>
                      <a:pt x="22" y="0"/>
                    </a:cubicBezTo>
                    <a:cubicBezTo>
                      <a:pt x="17" y="0"/>
                      <a:pt x="14" y="0"/>
                      <a:pt x="11" y="3"/>
                    </a:cubicBezTo>
                    <a:cubicBezTo>
                      <a:pt x="8" y="5"/>
                      <a:pt x="5" y="9"/>
                      <a:pt x="1" y="15"/>
                    </a:cubicBezTo>
                    <a:cubicBezTo>
                      <a:pt x="0" y="16"/>
                      <a:pt x="0" y="16"/>
                      <a:pt x="1" y="17"/>
                    </a:cubicBezTo>
                    <a:cubicBezTo>
                      <a:pt x="1" y="17"/>
                      <a:pt x="2" y="17"/>
                      <a:pt x="2" y="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1" name="Freeform 483">
                <a:extLst>
                  <a:ext uri="{FF2B5EF4-FFF2-40B4-BE49-F238E27FC236}">
                    <a16:creationId xmlns:a16="http://schemas.microsoft.com/office/drawing/2014/main" id="{247B7117-423E-E97F-B4B1-709DCBEEA956}"/>
                  </a:ext>
                </a:extLst>
              </p:cNvPr>
              <p:cNvSpPr>
                <a:spLocks/>
              </p:cNvSpPr>
              <p:nvPr/>
            </p:nvSpPr>
            <p:spPr bwMode="auto">
              <a:xfrm>
                <a:off x="3880" y="3334"/>
                <a:ext cx="63" cy="27"/>
              </a:xfrm>
              <a:custGeom>
                <a:avLst/>
                <a:gdLst>
                  <a:gd name="T0" fmla="*/ 0 w 30"/>
                  <a:gd name="T1" fmla="*/ 25 h 12"/>
                  <a:gd name="T2" fmla="*/ 48 w 30"/>
                  <a:gd name="T3" fmla="*/ 117 h 12"/>
                  <a:gd name="T4" fmla="*/ 128 w 30"/>
                  <a:gd name="T5" fmla="*/ 137 h 12"/>
                  <a:gd name="T6" fmla="*/ 277 w 30"/>
                  <a:gd name="T7" fmla="*/ 25 h 12"/>
                  <a:gd name="T8" fmla="*/ 269 w 30"/>
                  <a:gd name="T9" fmla="*/ 11 h 12"/>
                  <a:gd name="T10" fmla="*/ 260 w 30"/>
                  <a:gd name="T11" fmla="*/ 11 h 12"/>
                  <a:gd name="T12" fmla="*/ 128 w 30"/>
                  <a:gd name="T13" fmla="*/ 117 h 12"/>
                  <a:gd name="T14" fmla="*/ 67 w 30"/>
                  <a:gd name="T15" fmla="*/ 92 h 12"/>
                  <a:gd name="T16" fmla="*/ 17 w 30"/>
                  <a:gd name="T17" fmla="*/ 11 h 12"/>
                  <a:gd name="T18" fmla="*/ 8 w 30"/>
                  <a:gd name="T19" fmla="*/ 11 h 12"/>
                  <a:gd name="T20" fmla="*/ 0 w 30"/>
                  <a:gd name="T21" fmla="*/ 2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0" h="12">
                    <a:moveTo>
                      <a:pt x="0" y="2"/>
                    </a:moveTo>
                    <a:cubicBezTo>
                      <a:pt x="1" y="5"/>
                      <a:pt x="3" y="8"/>
                      <a:pt x="5" y="10"/>
                    </a:cubicBezTo>
                    <a:cubicBezTo>
                      <a:pt x="8" y="11"/>
                      <a:pt x="11" y="12"/>
                      <a:pt x="14" y="12"/>
                    </a:cubicBezTo>
                    <a:cubicBezTo>
                      <a:pt x="21" y="12"/>
                      <a:pt x="27" y="9"/>
                      <a:pt x="30" y="2"/>
                    </a:cubicBezTo>
                    <a:cubicBezTo>
                      <a:pt x="30" y="1"/>
                      <a:pt x="30" y="1"/>
                      <a:pt x="29" y="1"/>
                    </a:cubicBezTo>
                    <a:cubicBezTo>
                      <a:pt x="29" y="0"/>
                      <a:pt x="28" y="1"/>
                      <a:pt x="28" y="1"/>
                    </a:cubicBezTo>
                    <a:cubicBezTo>
                      <a:pt x="26" y="7"/>
                      <a:pt x="20" y="10"/>
                      <a:pt x="14" y="10"/>
                    </a:cubicBezTo>
                    <a:cubicBezTo>
                      <a:pt x="12" y="10"/>
                      <a:pt x="9" y="9"/>
                      <a:pt x="7" y="8"/>
                    </a:cubicBezTo>
                    <a:cubicBezTo>
                      <a:pt x="4" y="6"/>
                      <a:pt x="3" y="4"/>
                      <a:pt x="2" y="1"/>
                    </a:cubicBezTo>
                    <a:cubicBezTo>
                      <a:pt x="2" y="1"/>
                      <a:pt x="1" y="0"/>
                      <a:pt x="1" y="1"/>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2" name="Freeform 484">
                <a:extLst>
                  <a:ext uri="{FF2B5EF4-FFF2-40B4-BE49-F238E27FC236}">
                    <a16:creationId xmlns:a16="http://schemas.microsoft.com/office/drawing/2014/main" id="{CDD6D062-B30C-F97A-0231-0569D0FA9DD1}"/>
                  </a:ext>
                </a:extLst>
              </p:cNvPr>
              <p:cNvSpPr>
                <a:spLocks/>
              </p:cNvSpPr>
              <p:nvPr/>
            </p:nvSpPr>
            <p:spPr bwMode="auto">
              <a:xfrm>
                <a:off x="3840" y="1010"/>
                <a:ext cx="136" cy="7"/>
              </a:xfrm>
              <a:custGeom>
                <a:avLst/>
                <a:gdLst>
                  <a:gd name="T0" fmla="*/ 596 w 65"/>
                  <a:gd name="T1" fmla="*/ 12 h 3"/>
                  <a:gd name="T2" fmla="*/ 494 w 65"/>
                  <a:gd name="T3" fmla="*/ 28 h 3"/>
                  <a:gd name="T4" fmla="*/ 385 w 65"/>
                  <a:gd name="T5" fmla="*/ 37 h 3"/>
                  <a:gd name="T6" fmla="*/ 236 w 65"/>
                  <a:gd name="T7" fmla="*/ 37 h 3"/>
                  <a:gd name="T8" fmla="*/ 167 w 65"/>
                  <a:gd name="T9" fmla="*/ 28 h 3"/>
                  <a:gd name="T10" fmla="*/ 0 w 65"/>
                  <a:gd name="T11" fmla="*/ 0 h 3"/>
                  <a:gd name="T12" fmla="*/ 157 w 65"/>
                  <a:gd name="T13" fmla="*/ 12 h 3"/>
                  <a:gd name="T14" fmla="*/ 236 w 65"/>
                  <a:gd name="T15" fmla="*/ 12 h 3"/>
                  <a:gd name="T16" fmla="*/ 377 w 65"/>
                  <a:gd name="T17" fmla="*/ 28 h 3"/>
                  <a:gd name="T18" fmla="*/ 494 w 65"/>
                  <a:gd name="T19" fmla="*/ 0 h 3"/>
                  <a:gd name="T20" fmla="*/ 596 w 65"/>
                  <a:gd name="T21" fmla="*/ 12 h 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3">
                    <a:moveTo>
                      <a:pt x="65" y="1"/>
                    </a:moveTo>
                    <a:cubicBezTo>
                      <a:pt x="54" y="2"/>
                      <a:pt x="54" y="2"/>
                      <a:pt x="54" y="2"/>
                    </a:cubicBezTo>
                    <a:cubicBezTo>
                      <a:pt x="42" y="3"/>
                      <a:pt x="42" y="3"/>
                      <a:pt x="42" y="3"/>
                    </a:cubicBezTo>
                    <a:cubicBezTo>
                      <a:pt x="26" y="3"/>
                      <a:pt x="26" y="3"/>
                      <a:pt x="26" y="3"/>
                    </a:cubicBezTo>
                    <a:cubicBezTo>
                      <a:pt x="18" y="2"/>
                      <a:pt x="18" y="2"/>
                      <a:pt x="18" y="2"/>
                    </a:cubicBezTo>
                    <a:cubicBezTo>
                      <a:pt x="11" y="3"/>
                      <a:pt x="4" y="2"/>
                      <a:pt x="0" y="0"/>
                    </a:cubicBezTo>
                    <a:cubicBezTo>
                      <a:pt x="3" y="2"/>
                      <a:pt x="11" y="1"/>
                      <a:pt x="17" y="1"/>
                    </a:cubicBezTo>
                    <a:cubicBezTo>
                      <a:pt x="26" y="1"/>
                      <a:pt x="26" y="1"/>
                      <a:pt x="26" y="1"/>
                    </a:cubicBezTo>
                    <a:cubicBezTo>
                      <a:pt x="41" y="2"/>
                      <a:pt x="41" y="2"/>
                      <a:pt x="41" y="2"/>
                    </a:cubicBezTo>
                    <a:cubicBezTo>
                      <a:pt x="54" y="0"/>
                      <a:pt x="54" y="0"/>
                      <a:pt x="54" y="0"/>
                    </a:cubicBezTo>
                    <a:cubicBezTo>
                      <a:pt x="65" y="1"/>
                      <a:pt x="65" y="1"/>
                      <a:pt x="6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3" name="Freeform 485">
                <a:extLst>
                  <a:ext uri="{FF2B5EF4-FFF2-40B4-BE49-F238E27FC236}">
                    <a16:creationId xmlns:a16="http://schemas.microsoft.com/office/drawing/2014/main" id="{8CE5BE68-98B8-1E53-054B-D7655B680B3C}"/>
                  </a:ext>
                </a:extLst>
              </p:cNvPr>
              <p:cNvSpPr>
                <a:spLocks/>
              </p:cNvSpPr>
              <p:nvPr/>
            </p:nvSpPr>
            <p:spPr bwMode="auto">
              <a:xfrm>
                <a:off x="3829" y="1026"/>
                <a:ext cx="162" cy="16"/>
              </a:xfrm>
              <a:custGeom>
                <a:avLst/>
                <a:gdLst>
                  <a:gd name="T0" fmla="*/ 717 w 77"/>
                  <a:gd name="T1" fmla="*/ 0 h 7"/>
                  <a:gd name="T2" fmla="*/ 717 w 77"/>
                  <a:gd name="T3" fmla="*/ 0 h 7"/>
                  <a:gd name="T4" fmla="*/ 606 w 77"/>
                  <a:gd name="T5" fmla="*/ 37 h 7"/>
                  <a:gd name="T6" fmla="*/ 288 w 77"/>
                  <a:gd name="T7" fmla="*/ 57 h 7"/>
                  <a:gd name="T8" fmla="*/ 261 w 77"/>
                  <a:gd name="T9" fmla="*/ 57 h 7"/>
                  <a:gd name="T10" fmla="*/ 8 w 77"/>
                  <a:gd name="T11" fmla="*/ 37 h 7"/>
                  <a:gd name="T12" fmla="*/ 8 w 77"/>
                  <a:gd name="T13" fmla="*/ 37 h 7"/>
                  <a:gd name="T14" fmla="*/ 269 w 77"/>
                  <a:gd name="T15" fmla="*/ 85 h 7"/>
                  <a:gd name="T16" fmla="*/ 297 w 77"/>
                  <a:gd name="T17" fmla="*/ 85 h 7"/>
                  <a:gd name="T18" fmla="*/ 614 w 77"/>
                  <a:gd name="T19" fmla="*/ 48 h 7"/>
                  <a:gd name="T20" fmla="*/ 717 w 77"/>
                  <a:gd name="T21" fmla="*/ 0 h 7"/>
                  <a:gd name="T22" fmla="*/ 717 w 77"/>
                  <a:gd name="T23" fmla="*/ 0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7" h="7">
                    <a:moveTo>
                      <a:pt x="77" y="0"/>
                    </a:moveTo>
                    <a:cubicBezTo>
                      <a:pt x="77" y="0"/>
                      <a:pt x="77" y="0"/>
                      <a:pt x="77" y="0"/>
                    </a:cubicBezTo>
                    <a:cubicBezTo>
                      <a:pt x="74" y="2"/>
                      <a:pt x="69" y="1"/>
                      <a:pt x="65" y="3"/>
                    </a:cubicBezTo>
                    <a:cubicBezTo>
                      <a:pt x="58" y="6"/>
                      <a:pt x="43" y="5"/>
                      <a:pt x="31" y="5"/>
                    </a:cubicBezTo>
                    <a:cubicBezTo>
                      <a:pt x="28" y="5"/>
                      <a:pt x="28" y="5"/>
                      <a:pt x="28" y="5"/>
                    </a:cubicBezTo>
                    <a:cubicBezTo>
                      <a:pt x="19" y="5"/>
                      <a:pt x="6" y="5"/>
                      <a:pt x="1" y="3"/>
                    </a:cubicBezTo>
                    <a:cubicBezTo>
                      <a:pt x="0" y="3"/>
                      <a:pt x="1" y="3"/>
                      <a:pt x="1" y="3"/>
                    </a:cubicBezTo>
                    <a:cubicBezTo>
                      <a:pt x="6" y="6"/>
                      <a:pt x="16" y="6"/>
                      <a:pt x="29" y="7"/>
                    </a:cubicBezTo>
                    <a:cubicBezTo>
                      <a:pt x="32" y="7"/>
                      <a:pt x="32" y="7"/>
                      <a:pt x="32" y="7"/>
                    </a:cubicBezTo>
                    <a:cubicBezTo>
                      <a:pt x="44" y="7"/>
                      <a:pt x="59" y="6"/>
                      <a:pt x="66" y="4"/>
                    </a:cubicBezTo>
                    <a:cubicBezTo>
                      <a:pt x="71" y="2"/>
                      <a:pt x="74" y="2"/>
                      <a:pt x="77" y="0"/>
                    </a:cubicBezTo>
                    <a:cubicBezTo>
                      <a:pt x="77" y="0"/>
                      <a:pt x="77" y="0"/>
                      <a:pt x="77"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4" name="Freeform 486">
                <a:extLst>
                  <a:ext uri="{FF2B5EF4-FFF2-40B4-BE49-F238E27FC236}">
                    <a16:creationId xmlns:a16="http://schemas.microsoft.com/office/drawing/2014/main" id="{78401641-6BD9-2B07-17D9-4BB8D401F859}"/>
                  </a:ext>
                </a:extLst>
              </p:cNvPr>
              <p:cNvSpPr>
                <a:spLocks/>
              </p:cNvSpPr>
              <p:nvPr/>
            </p:nvSpPr>
            <p:spPr bwMode="auto">
              <a:xfrm>
                <a:off x="3485" y="3552"/>
                <a:ext cx="262" cy="275"/>
              </a:xfrm>
              <a:custGeom>
                <a:avLst/>
                <a:gdLst>
                  <a:gd name="T0" fmla="*/ 0 w 125"/>
                  <a:gd name="T1" fmla="*/ 0 h 123"/>
                  <a:gd name="T2" fmla="*/ 220 w 125"/>
                  <a:gd name="T3" fmla="*/ 436 h 123"/>
                  <a:gd name="T4" fmla="*/ 312 w 125"/>
                  <a:gd name="T5" fmla="*/ 579 h 123"/>
                  <a:gd name="T6" fmla="*/ 1151 w 125"/>
                  <a:gd name="T7" fmla="*/ 1375 h 123"/>
                  <a:gd name="T8" fmla="*/ 329 w 125"/>
                  <a:gd name="T9" fmla="*/ 579 h 123"/>
                  <a:gd name="T10" fmla="*/ 237 w 125"/>
                  <a:gd name="T11" fmla="*/ 436 h 123"/>
                  <a:gd name="T12" fmla="*/ 0 w 125"/>
                  <a:gd name="T13" fmla="*/ 0 h 1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23">
                    <a:moveTo>
                      <a:pt x="0" y="0"/>
                    </a:moveTo>
                    <a:cubicBezTo>
                      <a:pt x="4" y="13"/>
                      <a:pt x="14" y="27"/>
                      <a:pt x="24" y="39"/>
                    </a:cubicBezTo>
                    <a:cubicBezTo>
                      <a:pt x="34" y="52"/>
                      <a:pt x="34" y="52"/>
                      <a:pt x="34" y="52"/>
                    </a:cubicBezTo>
                    <a:cubicBezTo>
                      <a:pt x="51" y="74"/>
                      <a:pt x="106" y="118"/>
                      <a:pt x="125" y="123"/>
                    </a:cubicBezTo>
                    <a:cubicBezTo>
                      <a:pt x="107" y="118"/>
                      <a:pt x="53" y="73"/>
                      <a:pt x="36" y="52"/>
                    </a:cubicBezTo>
                    <a:cubicBezTo>
                      <a:pt x="26" y="39"/>
                      <a:pt x="26" y="39"/>
                      <a:pt x="26" y="39"/>
                    </a:cubicBezTo>
                    <a:cubicBezTo>
                      <a:pt x="16" y="26"/>
                      <a:pt x="4" y="13"/>
                      <a:pt x="0" y="0"/>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5" name="Freeform 487">
                <a:extLst>
                  <a:ext uri="{FF2B5EF4-FFF2-40B4-BE49-F238E27FC236}">
                    <a16:creationId xmlns:a16="http://schemas.microsoft.com/office/drawing/2014/main" id="{BCFAF1C4-903F-72FA-7E7B-279F86855AB5}"/>
                  </a:ext>
                </a:extLst>
              </p:cNvPr>
              <p:cNvSpPr>
                <a:spLocks/>
              </p:cNvSpPr>
              <p:nvPr/>
            </p:nvSpPr>
            <p:spPr bwMode="auto">
              <a:xfrm>
                <a:off x="4088" y="3543"/>
                <a:ext cx="262" cy="275"/>
              </a:xfrm>
              <a:custGeom>
                <a:avLst/>
                <a:gdLst>
                  <a:gd name="T0" fmla="*/ 901 w 125"/>
                  <a:gd name="T1" fmla="*/ 436 h 123"/>
                  <a:gd name="T2" fmla="*/ 809 w 125"/>
                  <a:gd name="T3" fmla="*/ 579 h 123"/>
                  <a:gd name="T4" fmla="*/ 0 w 125"/>
                  <a:gd name="T5" fmla="*/ 1375 h 123"/>
                  <a:gd name="T6" fmla="*/ 838 w 125"/>
                  <a:gd name="T7" fmla="*/ 579 h 123"/>
                  <a:gd name="T8" fmla="*/ 931 w 125"/>
                  <a:gd name="T9" fmla="*/ 436 h 123"/>
                  <a:gd name="T10" fmla="*/ 1151 w 125"/>
                  <a:gd name="T11" fmla="*/ 0 h 123"/>
                  <a:gd name="T12" fmla="*/ 901 w 125"/>
                  <a:gd name="T13" fmla="*/ 436 h 1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5" h="123">
                    <a:moveTo>
                      <a:pt x="98" y="39"/>
                    </a:moveTo>
                    <a:cubicBezTo>
                      <a:pt x="88" y="52"/>
                      <a:pt x="88" y="52"/>
                      <a:pt x="88" y="52"/>
                    </a:cubicBezTo>
                    <a:cubicBezTo>
                      <a:pt x="72" y="74"/>
                      <a:pt x="19" y="118"/>
                      <a:pt x="0" y="123"/>
                    </a:cubicBezTo>
                    <a:cubicBezTo>
                      <a:pt x="19" y="118"/>
                      <a:pt x="75" y="74"/>
                      <a:pt x="91" y="52"/>
                    </a:cubicBezTo>
                    <a:cubicBezTo>
                      <a:pt x="101" y="39"/>
                      <a:pt x="101" y="39"/>
                      <a:pt x="101" y="39"/>
                    </a:cubicBezTo>
                    <a:cubicBezTo>
                      <a:pt x="112" y="27"/>
                      <a:pt x="121" y="13"/>
                      <a:pt x="125" y="0"/>
                    </a:cubicBezTo>
                    <a:cubicBezTo>
                      <a:pt x="121" y="13"/>
                      <a:pt x="109" y="27"/>
                      <a:pt x="98" y="39"/>
                    </a:cubicBezTo>
                    <a:close/>
                  </a:path>
                </a:pathLst>
              </a:custGeom>
              <a:solidFill>
                <a:srgbClr val="8C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6" name="Freeform 488">
                <a:extLst>
                  <a:ext uri="{FF2B5EF4-FFF2-40B4-BE49-F238E27FC236}">
                    <a16:creationId xmlns:a16="http://schemas.microsoft.com/office/drawing/2014/main" id="{DD3D9632-CB17-C42B-9620-12A47E17BBCE}"/>
                  </a:ext>
                </a:extLst>
              </p:cNvPr>
              <p:cNvSpPr>
                <a:spLocks/>
              </p:cNvSpPr>
              <p:nvPr/>
            </p:nvSpPr>
            <p:spPr bwMode="auto">
              <a:xfrm>
                <a:off x="4417" y="3218"/>
                <a:ext cx="28" cy="43"/>
              </a:xfrm>
              <a:custGeom>
                <a:avLst/>
                <a:gdLst>
                  <a:gd name="T0" fmla="*/ 0 w 13"/>
                  <a:gd name="T1" fmla="*/ 220 h 19"/>
                  <a:gd name="T2" fmla="*/ 0 w 13"/>
                  <a:gd name="T3" fmla="*/ 220 h 19"/>
                  <a:gd name="T4" fmla="*/ 129 w 13"/>
                  <a:gd name="T5" fmla="*/ 11 h 19"/>
                  <a:gd name="T6" fmla="*/ 101 w 13"/>
                  <a:gd name="T7" fmla="*/ 0 h 19"/>
                  <a:gd name="T8" fmla="*/ 0 w 13"/>
                  <a:gd name="T9" fmla="*/ 22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0" y="19"/>
                    </a:moveTo>
                    <a:cubicBezTo>
                      <a:pt x="0" y="19"/>
                      <a:pt x="0" y="19"/>
                      <a:pt x="0" y="19"/>
                    </a:cubicBezTo>
                    <a:cubicBezTo>
                      <a:pt x="5" y="15"/>
                      <a:pt x="10" y="6"/>
                      <a:pt x="13" y="1"/>
                    </a:cubicBezTo>
                    <a:cubicBezTo>
                      <a:pt x="10" y="0"/>
                      <a:pt x="10" y="0"/>
                      <a:pt x="10" y="0"/>
                    </a:cubicBezTo>
                    <a:cubicBezTo>
                      <a:pt x="8" y="5"/>
                      <a:pt x="5" y="15"/>
                      <a:pt x="0" y="19"/>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7" name="Freeform 489">
                <a:extLst>
                  <a:ext uri="{FF2B5EF4-FFF2-40B4-BE49-F238E27FC236}">
                    <a16:creationId xmlns:a16="http://schemas.microsoft.com/office/drawing/2014/main" id="{7305D1CF-8447-BA60-D724-A79DAD641122}"/>
                  </a:ext>
                </a:extLst>
              </p:cNvPr>
              <p:cNvSpPr>
                <a:spLocks/>
              </p:cNvSpPr>
              <p:nvPr/>
            </p:nvSpPr>
            <p:spPr bwMode="auto">
              <a:xfrm>
                <a:off x="4510" y="1980"/>
                <a:ext cx="10" cy="365"/>
              </a:xfrm>
              <a:custGeom>
                <a:avLst/>
                <a:gdLst>
                  <a:gd name="T0" fmla="*/ 40 w 5"/>
                  <a:gd name="T1" fmla="*/ 1821 h 163"/>
                  <a:gd name="T2" fmla="*/ 40 w 5"/>
                  <a:gd name="T3" fmla="*/ 1809 h 163"/>
                  <a:gd name="T4" fmla="*/ 40 w 5"/>
                  <a:gd name="T5" fmla="*/ 1809 h 163"/>
                  <a:gd name="T6" fmla="*/ 16 w 5"/>
                  <a:gd name="T7" fmla="*/ 652 h 163"/>
                  <a:gd name="T8" fmla="*/ 24 w 5"/>
                  <a:gd name="T9" fmla="*/ 235 h 163"/>
                  <a:gd name="T10" fmla="*/ 32 w 5"/>
                  <a:gd name="T11" fmla="*/ 90 h 163"/>
                  <a:gd name="T12" fmla="*/ 40 w 5"/>
                  <a:gd name="T13" fmla="*/ 9 h 163"/>
                  <a:gd name="T14" fmla="*/ 40 w 5"/>
                  <a:gd name="T15" fmla="*/ 0 h 163"/>
                  <a:gd name="T16" fmla="*/ 24 w 5"/>
                  <a:gd name="T17" fmla="*/ 9 h 163"/>
                  <a:gd name="T18" fmla="*/ 16 w 5"/>
                  <a:gd name="T19" fmla="*/ 90 h 163"/>
                  <a:gd name="T20" fmla="*/ 0 w 5"/>
                  <a:gd name="T21" fmla="*/ 652 h 163"/>
                  <a:gd name="T22" fmla="*/ 24 w 5"/>
                  <a:gd name="T23" fmla="*/ 1809 h 163"/>
                  <a:gd name="T24" fmla="*/ 32 w 5"/>
                  <a:gd name="T25" fmla="*/ 1809 h 163"/>
                  <a:gd name="T26" fmla="*/ 24 w 5"/>
                  <a:gd name="T27" fmla="*/ 1809 h 163"/>
                  <a:gd name="T28" fmla="*/ 24 w 5"/>
                  <a:gd name="T29" fmla="*/ 1821 h 163"/>
                  <a:gd name="T30" fmla="*/ 24 w 5"/>
                  <a:gd name="T31" fmla="*/ 1829 h 163"/>
                  <a:gd name="T32" fmla="*/ 40 w 5"/>
                  <a:gd name="T33" fmla="*/ 1821 h 16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163">
                    <a:moveTo>
                      <a:pt x="5" y="162"/>
                    </a:moveTo>
                    <a:cubicBezTo>
                      <a:pt x="5" y="161"/>
                      <a:pt x="5" y="161"/>
                      <a:pt x="5" y="161"/>
                    </a:cubicBezTo>
                    <a:cubicBezTo>
                      <a:pt x="5" y="161"/>
                      <a:pt x="5" y="161"/>
                      <a:pt x="5" y="161"/>
                    </a:cubicBezTo>
                    <a:cubicBezTo>
                      <a:pt x="3" y="132"/>
                      <a:pt x="2" y="92"/>
                      <a:pt x="2" y="58"/>
                    </a:cubicBezTo>
                    <a:cubicBezTo>
                      <a:pt x="2" y="44"/>
                      <a:pt x="2" y="31"/>
                      <a:pt x="3" y="21"/>
                    </a:cubicBezTo>
                    <a:cubicBezTo>
                      <a:pt x="3" y="16"/>
                      <a:pt x="3" y="12"/>
                      <a:pt x="4" y="8"/>
                    </a:cubicBezTo>
                    <a:cubicBezTo>
                      <a:pt x="4" y="5"/>
                      <a:pt x="5" y="3"/>
                      <a:pt x="5" y="1"/>
                    </a:cubicBezTo>
                    <a:cubicBezTo>
                      <a:pt x="5" y="1"/>
                      <a:pt x="5" y="0"/>
                      <a:pt x="5" y="0"/>
                    </a:cubicBezTo>
                    <a:cubicBezTo>
                      <a:pt x="4" y="0"/>
                      <a:pt x="4" y="0"/>
                      <a:pt x="3" y="1"/>
                    </a:cubicBezTo>
                    <a:cubicBezTo>
                      <a:pt x="3" y="2"/>
                      <a:pt x="2" y="5"/>
                      <a:pt x="2" y="8"/>
                    </a:cubicBezTo>
                    <a:cubicBezTo>
                      <a:pt x="0" y="18"/>
                      <a:pt x="0" y="37"/>
                      <a:pt x="0" y="58"/>
                    </a:cubicBezTo>
                    <a:cubicBezTo>
                      <a:pt x="0" y="92"/>
                      <a:pt x="1" y="132"/>
                      <a:pt x="3" y="161"/>
                    </a:cubicBezTo>
                    <a:cubicBezTo>
                      <a:pt x="4" y="161"/>
                      <a:pt x="4" y="161"/>
                      <a:pt x="4" y="161"/>
                    </a:cubicBezTo>
                    <a:cubicBezTo>
                      <a:pt x="3" y="161"/>
                      <a:pt x="3" y="161"/>
                      <a:pt x="3" y="161"/>
                    </a:cubicBezTo>
                    <a:cubicBezTo>
                      <a:pt x="3" y="162"/>
                      <a:pt x="3" y="162"/>
                      <a:pt x="3" y="162"/>
                    </a:cubicBezTo>
                    <a:cubicBezTo>
                      <a:pt x="2" y="163"/>
                      <a:pt x="3" y="163"/>
                      <a:pt x="3" y="163"/>
                    </a:cubicBezTo>
                    <a:cubicBezTo>
                      <a:pt x="4" y="163"/>
                      <a:pt x="4" y="163"/>
                      <a:pt x="5"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8" name="Freeform 490">
                <a:extLst>
                  <a:ext uri="{FF2B5EF4-FFF2-40B4-BE49-F238E27FC236}">
                    <a16:creationId xmlns:a16="http://schemas.microsoft.com/office/drawing/2014/main" id="{92687F1A-6BCD-6382-BA55-6EA9CFB083E8}"/>
                  </a:ext>
                </a:extLst>
              </p:cNvPr>
              <p:cNvSpPr>
                <a:spLocks/>
              </p:cNvSpPr>
              <p:nvPr/>
            </p:nvSpPr>
            <p:spPr bwMode="auto">
              <a:xfrm>
                <a:off x="4310" y="2060"/>
                <a:ext cx="9" cy="14"/>
              </a:xfrm>
              <a:custGeom>
                <a:avLst/>
                <a:gdLst>
                  <a:gd name="T0" fmla="*/ 45 w 4"/>
                  <a:gd name="T1" fmla="*/ 49 h 6"/>
                  <a:gd name="T2" fmla="*/ 25 w 4"/>
                  <a:gd name="T3" fmla="*/ 0 h 6"/>
                  <a:gd name="T4" fmla="*/ 11 w 4"/>
                  <a:gd name="T5" fmla="*/ 0 h 6"/>
                  <a:gd name="T6" fmla="*/ 0 w 4"/>
                  <a:gd name="T7" fmla="*/ 12 h 6"/>
                  <a:gd name="T8" fmla="*/ 25 w 4"/>
                  <a:gd name="T9" fmla="*/ 65 h 6"/>
                  <a:gd name="T10" fmla="*/ 36 w 4"/>
                  <a:gd name="T11" fmla="*/ 77 h 6"/>
                  <a:gd name="T12" fmla="*/ 45 w 4"/>
                  <a:gd name="T13" fmla="*/ 49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6">
                    <a:moveTo>
                      <a:pt x="4" y="4"/>
                    </a:moveTo>
                    <a:cubicBezTo>
                      <a:pt x="4" y="3"/>
                      <a:pt x="3" y="2"/>
                      <a:pt x="2" y="0"/>
                    </a:cubicBezTo>
                    <a:cubicBezTo>
                      <a:pt x="2" y="0"/>
                      <a:pt x="1" y="0"/>
                      <a:pt x="1" y="0"/>
                    </a:cubicBezTo>
                    <a:cubicBezTo>
                      <a:pt x="0" y="0"/>
                      <a:pt x="0" y="1"/>
                      <a:pt x="0" y="1"/>
                    </a:cubicBezTo>
                    <a:cubicBezTo>
                      <a:pt x="1" y="3"/>
                      <a:pt x="2" y="4"/>
                      <a:pt x="2" y="5"/>
                    </a:cubicBezTo>
                    <a:cubicBezTo>
                      <a:pt x="2" y="6"/>
                      <a:pt x="3" y="6"/>
                      <a:pt x="3" y="6"/>
                    </a:cubicBezTo>
                    <a:cubicBezTo>
                      <a:pt x="4" y="6"/>
                      <a:pt x="4" y="5"/>
                      <a:pt x="4" y="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29" name="Freeform 491">
                <a:extLst>
                  <a:ext uri="{FF2B5EF4-FFF2-40B4-BE49-F238E27FC236}">
                    <a16:creationId xmlns:a16="http://schemas.microsoft.com/office/drawing/2014/main" id="{980DA34E-54CD-B1F4-B5EF-5FABAD1089E6}"/>
                  </a:ext>
                </a:extLst>
              </p:cNvPr>
              <p:cNvSpPr>
                <a:spLocks/>
              </p:cNvSpPr>
              <p:nvPr/>
            </p:nvSpPr>
            <p:spPr bwMode="auto">
              <a:xfrm>
                <a:off x="4241" y="2040"/>
                <a:ext cx="76" cy="85"/>
              </a:xfrm>
              <a:custGeom>
                <a:avLst/>
                <a:gdLst>
                  <a:gd name="T0" fmla="*/ 177 w 36"/>
                  <a:gd name="T1" fmla="*/ 0 h 38"/>
                  <a:gd name="T2" fmla="*/ 0 w 36"/>
                  <a:gd name="T3" fmla="*/ 215 h 38"/>
                  <a:gd name="T4" fmla="*/ 177 w 36"/>
                  <a:gd name="T5" fmla="*/ 425 h 38"/>
                  <a:gd name="T6" fmla="*/ 338 w 36"/>
                  <a:gd name="T7" fmla="*/ 300 h 38"/>
                  <a:gd name="T8" fmla="*/ 338 w 36"/>
                  <a:gd name="T9" fmla="*/ 291 h 38"/>
                  <a:gd name="T10" fmla="*/ 321 w 36"/>
                  <a:gd name="T11" fmla="*/ 300 h 38"/>
                  <a:gd name="T12" fmla="*/ 177 w 36"/>
                  <a:gd name="T13" fmla="*/ 405 h 38"/>
                  <a:gd name="T14" fmla="*/ 68 w 36"/>
                  <a:gd name="T15" fmla="*/ 344 h 38"/>
                  <a:gd name="T16" fmla="*/ 17 w 36"/>
                  <a:gd name="T17" fmla="*/ 215 h 38"/>
                  <a:gd name="T18" fmla="*/ 68 w 36"/>
                  <a:gd name="T19" fmla="*/ 81 h 38"/>
                  <a:gd name="T20" fmla="*/ 177 w 36"/>
                  <a:gd name="T21" fmla="*/ 20 h 38"/>
                  <a:gd name="T22" fmla="*/ 188 w 36"/>
                  <a:gd name="T23" fmla="*/ 9 h 38"/>
                  <a:gd name="T24" fmla="*/ 177 w 3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6" h="38">
                    <a:moveTo>
                      <a:pt x="19" y="0"/>
                    </a:moveTo>
                    <a:cubicBezTo>
                      <a:pt x="8" y="0"/>
                      <a:pt x="0" y="9"/>
                      <a:pt x="0" y="19"/>
                    </a:cubicBezTo>
                    <a:cubicBezTo>
                      <a:pt x="0" y="30"/>
                      <a:pt x="8" y="38"/>
                      <a:pt x="19" y="38"/>
                    </a:cubicBezTo>
                    <a:cubicBezTo>
                      <a:pt x="26" y="38"/>
                      <a:pt x="33" y="34"/>
                      <a:pt x="36" y="27"/>
                    </a:cubicBezTo>
                    <a:cubicBezTo>
                      <a:pt x="36" y="27"/>
                      <a:pt x="36" y="26"/>
                      <a:pt x="36" y="26"/>
                    </a:cubicBezTo>
                    <a:cubicBezTo>
                      <a:pt x="35" y="26"/>
                      <a:pt x="34" y="26"/>
                      <a:pt x="34" y="27"/>
                    </a:cubicBezTo>
                    <a:cubicBezTo>
                      <a:pt x="32" y="32"/>
                      <a:pt x="26" y="36"/>
                      <a:pt x="19" y="36"/>
                    </a:cubicBezTo>
                    <a:cubicBezTo>
                      <a:pt x="14" y="36"/>
                      <a:pt x="10" y="34"/>
                      <a:pt x="7" y="31"/>
                    </a:cubicBezTo>
                    <a:cubicBezTo>
                      <a:pt x="4" y="28"/>
                      <a:pt x="2" y="24"/>
                      <a:pt x="2" y="19"/>
                    </a:cubicBezTo>
                    <a:cubicBezTo>
                      <a:pt x="2" y="15"/>
                      <a:pt x="4" y="10"/>
                      <a:pt x="7" y="7"/>
                    </a:cubicBezTo>
                    <a:cubicBezTo>
                      <a:pt x="10" y="4"/>
                      <a:pt x="14" y="2"/>
                      <a:pt x="19" y="2"/>
                    </a:cubicBezTo>
                    <a:cubicBezTo>
                      <a:pt x="19" y="2"/>
                      <a:pt x="20" y="2"/>
                      <a:pt x="20" y="1"/>
                    </a:cubicBezTo>
                    <a:cubicBezTo>
                      <a:pt x="20" y="1"/>
                      <a:pt x="19" y="0"/>
                      <a:pt x="19"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0" name="Freeform 492">
                <a:extLst>
                  <a:ext uri="{FF2B5EF4-FFF2-40B4-BE49-F238E27FC236}">
                    <a16:creationId xmlns:a16="http://schemas.microsoft.com/office/drawing/2014/main" id="{B9882CDE-26FA-8173-36BA-69F50BAE6361}"/>
                  </a:ext>
                </a:extLst>
              </p:cNvPr>
              <p:cNvSpPr>
                <a:spLocks/>
              </p:cNvSpPr>
              <p:nvPr/>
            </p:nvSpPr>
            <p:spPr bwMode="auto">
              <a:xfrm>
                <a:off x="4268" y="2069"/>
                <a:ext cx="26" cy="27"/>
              </a:xfrm>
              <a:custGeom>
                <a:avLst/>
                <a:gdLst>
                  <a:gd name="T0" fmla="*/ 113 w 12"/>
                  <a:gd name="T1" fmla="*/ 72 h 12"/>
                  <a:gd name="T2" fmla="*/ 121 w 12"/>
                  <a:gd name="T3" fmla="*/ 72 h 12"/>
                  <a:gd name="T4" fmla="*/ 61 w 12"/>
                  <a:gd name="T5" fmla="*/ 0 h 12"/>
                  <a:gd name="T6" fmla="*/ 0 w 12"/>
                  <a:gd name="T7" fmla="*/ 72 h 12"/>
                  <a:gd name="T8" fmla="*/ 61 w 12"/>
                  <a:gd name="T9" fmla="*/ 137 h 12"/>
                  <a:gd name="T10" fmla="*/ 121 w 12"/>
                  <a:gd name="T11" fmla="*/ 72 h 12"/>
                  <a:gd name="T12" fmla="*/ 113 w 12"/>
                  <a:gd name="T13" fmla="*/ 72 h 12"/>
                  <a:gd name="T14" fmla="*/ 104 w 12"/>
                  <a:gd name="T15" fmla="*/ 72 h 12"/>
                  <a:gd name="T16" fmla="*/ 61 w 12"/>
                  <a:gd name="T17" fmla="*/ 117 h 12"/>
                  <a:gd name="T18" fmla="*/ 20 w 12"/>
                  <a:gd name="T19" fmla="*/ 72 h 12"/>
                  <a:gd name="T20" fmla="*/ 61 w 12"/>
                  <a:gd name="T21" fmla="*/ 25 h 12"/>
                  <a:gd name="T22" fmla="*/ 104 w 12"/>
                  <a:gd name="T23" fmla="*/ 72 h 12"/>
                  <a:gd name="T24" fmla="*/ 113 w 12"/>
                  <a:gd name="T25" fmla="*/ 72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2" h="12">
                    <a:moveTo>
                      <a:pt x="11" y="6"/>
                    </a:moveTo>
                    <a:cubicBezTo>
                      <a:pt x="12" y="6"/>
                      <a:pt x="12" y="6"/>
                      <a:pt x="12" y="6"/>
                    </a:cubicBezTo>
                    <a:cubicBezTo>
                      <a:pt x="12" y="3"/>
                      <a:pt x="9" y="0"/>
                      <a:pt x="6" y="0"/>
                    </a:cubicBezTo>
                    <a:cubicBezTo>
                      <a:pt x="2" y="0"/>
                      <a:pt x="0" y="3"/>
                      <a:pt x="0" y="6"/>
                    </a:cubicBezTo>
                    <a:cubicBezTo>
                      <a:pt x="0" y="10"/>
                      <a:pt x="2" y="12"/>
                      <a:pt x="6" y="12"/>
                    </a:cubicBezTo>
                    <a:cubicBezTo>
                      <a:pt x="9" y="12"/>
                      <a:pt x="12" y="10"/>
                      <a:pt x="12" y="6"/>
                    </a:cubicBezTo>
                    <a:cubicBezTo>
                      <a:pt x="11" y="6"/>
                      <a:pt x="11" y="6"/>
                      <a:pt x="11" y="6"/>
                    </a:cubicBezTo>
                    <a:cubicBezTo>
                      <a:pt x="10" y="6"/>
                      <a:pt x="10" y="6"/>
                      <a:pt x="10" y="6"/>
                    </a:cubicBezTo>
                    <a:cubicBezTo>
                      <a:pt x="10" y="9"/>
                      <a:pt x="8" y="10"/>
                      <a:pt x="6" y="10"/>
                    </a:cubicBezTo>
                    <a:cubicBezTo>
                      <a:pt x="4" y="10"/>
                      <a:pt x="2" y="9"/>
                      <a:pt x="2" y="6"/>
                    </a:cubicBezTo>
                    <a:cubicBezTo>
                      <a:pt x="2" y="4"/>
                      <a:pt x="4" y="2"/>
                      <a:pt x="6" y="2"/>
                    </a:cubicBezTo>
                    <a:cubicBezTo>
                      <a:pt x="8" y="2"/>
                      <a:pt x="10" y="4"/>
                      <a:pt x="10" y="6"/>
                    </a:cubicBezTo>
                    <a:cubicBezTo>
                      <a:pt x="11" y="6"/>
                      <a:pt x="11" y="6"/>
                      <a:pt x="1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1" name="Freeform 493">
                <a:extLst>
                  <a:ext uri="{FF2B5EF4-FFF2-40B4-BE49-F238E27FC236}">
                    <a16:creationId xmlns:a16="http://schemas.microsoft.com/office/drawing/2014/main" id="{19B426D7-68B1-CC91-74C0-BD1FFB1E3483}"/>
                  </a:ext>
                </a:extLst>
              </p:cNvPr>
              <p:cNvSpPr>
                <a:spLocks/>
              </p:cNvSpPr>
              <p:nvPr/>
            </p:nvSpPr>
            <p:spPr bwMode="auto">
              <a:xfrm>
                <a:off x="3668" y="977"/>
                <a:ext cx="491" cy="242"/>
              </a:xfrm>
              <a:custGeom>
                <a:avLst/>
                <a:gdLst>
                  <a:gd name="T0" fmla="*/ 0 w 234"/>
                  <a:gd name="T1" fmla="*/ 9 h 108"/>
                  <a:gd name="T2" fmla="*/ 65 w 234"/>
                  <a:gd name="T3" fmla="*/ 262 h 108"/>
                  <a:gd name="T4" fmla="*/ 546 w 234"/>
                  <a:gd name="T5" fmla="*/ 923 h 108"/>
                  <a:gd name="T6" fmla="*/ 757 w 234"/>
                  <a:gd name="T7" fmla="*/ 1114 h 108"/>
                  <a:gd name="T8" fmla="*/ 1083 w 234"/>
                  <a:gd name="T9" fmla="*/ 1214 h 108"/>
                  <a:gd name="T10" fmla="*/ 1083 w 234"/>
                  <a:gd name="T11" fmla="*/ 1214 h 108"/>
                  <a:gd name="T12" fmla="*/ 1395 w 234"/>
                  <a:gd name="T13" fmla="*/ 1114 h 108"/>
                  <a:gd name="T14" fmla="*/ 1616 w 234"/>
                  <a:gd name="T15" fmla="*/ 923 h 108"/>
                  <a:gd name="T16" fmla="*/ 1893 w 234"/>
                  <a:gd name="T17" fmla="*/ 598 h 108"/>
                  <a:gd name="T18" fmla="*/ 2096 w 234"/>
                  <a:gd name="T19" fmla="*/ 262 h 108"/>
                  <a:gd name="T20" fmla="*/ 2153 w 234"/>
                  <a:gd name="T21" fmla="*/ 9 h 108"/>
                  <a:gd name="T22" fmla="*/ 2153 w 234"/>
                  <a:gd name="T23" fmla="*/ 0 h 108"/>
                  <a:gd name="T24" fmla="*/ 2136 w 234"/>
                  <a:gd name="T25" fmla="*/ 9 h 108"/>
                  <a:gd name="T26" fmla="*/ 2077 w 234"/>
                  <a:gd name="T27" fmla="*/ 246 h 108"/>
                  <a:gd name="T28" fmla="*/ 1884 w 234"/>
                  <a:gd name="T29" fmla="*/ 587 h 108"/>
                  <a:gd name="T30" fmla="*/ 1607 w 234"/>
                  <a:gd name="T31" fmla="*/ 914 h 108"/>
                  <a:gd name="T32" fmla="*/ 1387 w 234"/>
                  <a:gd name="T33" fmla="*/ 1089 h 108"/>
                  <a:gd name="T34" fmla="*/ 1083 w 234"/>
                  <a:gd name="T35" fmla="*/ 1194 h 108"/>
                  <a:gd name="T36" fmla="*/ 1083 w 234"/>
                  <a:gd name="T37" fmla="*/ 1206 h 108"/>
                  <a:gd name="T38" fmla="*/ 1083 w 234"/>
                  <a:gd name="T39" fmla="*/ 1194 h 108"/>
                  <a:gd name="T40" fmla="*/ 766 w 234"/>
                  <a:gd name="T41" fmla="*/ 1089 h 108"/>
                  <a:gd name="T42" fmla="*/ 554 w 234"/>
                  <a:gd name="T43" fmla="*/ 914 h 108"/>
                  <a:gd name="T44" fmla="*/ 84 w 234"/>
                  <a:gd name="T45" fmla="*/ 246 h 108"/>
                  <a:gd name="T46" fmla="*/ 17 w 234"/>
                  <a:gd name="T47" fmla="*/ 9 h 108"/>
                  <a:gd name="T48" fmla="*/ 8 w 234"/>
                  <a:gd name="T49" fmla="*/ 0 h 108"/>
                  <a:gd name="T50" fmla="*/ 0 w 234"/>
                  <a:gd name="T51" fmla="*/ 9 h 10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34" h="108">
                    <a:moveTo>
                      <a:pt x="0" y="1"/>
                    </a:moveTo>
                    <a:cubicBezTo>
                      <a:pt x="2" y="10"/>
                      <a:pt x="4" y="18"/>
                      <a:pt x="7" y="23"/>
                    </a:cubicBezTo>
                    <a:cubicBezTo>
                      <a:pt x="14" y="36"/>
                      <a:pt x="41" y="69"/>
                      <a:pt x="59" y="82"/>
                    </a:cubicBezTo>
                    <a:cubicBezTo>
                      <a:pt x="67" y="88"/>
                      <a:pt x="74" y="94"/>
                      <a:pt x="82" y="99"/>
                    </a:cubicBezTo>
                    <a:cubicBezTo>
                      <a:pt x="91" y="104"/>
                      <a:pt x="101" y="107"/>
                      <a:pt x="117" y="108"/>
                    </a:cubicBezTo>
                    <a:cubicBezTo>
                      <a:pt x="117" y="108"/>
                      <a:pt x="117" y="108"/>
                      <a:pt x="117" y="108"/>
                    </a:cubicBezTo>
                    <a:cubicBezTo>
                      <a:pt x="132" y="107"/>
                      <a:pt x="143" y="104"/>
                      <a:pt x="151" y="99"/>
                    </a:cubicBezTo>
                    <a:cubicBezTo>
                      <a:pt x="160" y="94"/>
                      <a:pt x="167" y="88"/>
                      <a:pt x="175" y="82"/>
                    </a:cubicBezTo>
                    <a:cubicBezTo>
                      <a:pt x="184" y="76"/>
                      <a:pt x="195" y="65"/>
                      <a:pt x="205" y="53"/>
                    </a:cubicBezTo>
                    <a:cubicBezTo>
                      <a:pt x="215" y="42"/>
                      <a:pt x="224" y="30"/>
                      <a:pt x="227" y="23"/>
                    </a:cubicBezTo>
                    <a:cubicBezTo>
                      <a:pt x="229" y="17"/>
                      <a:pt x="231" y="9"/>
                      <a:pt x="233" y="1"/>
                    </a:cubicBezTo>
                    <a:cubicBezTo>
                      <a:pt x="234" y="1"/>
                      <a:pt x="233" y="0"/>
                      <a:pt x="233" y="0"/>
                    </a:cubicBezTo>
                    <a:cubicBezTo>
                      <a:pt x="232" y="0"/>
                      <a:pt x="232" y="0"/>
                      <a:pt x="231" y="1"/>
                    </a:cubicBezTo>
                    <a:cubicBezTo>
                      <a:pt x="229" y="9"/>
                      <a:pt x="227" y="17"/>
                      <a:pt x="225" y="22"/>
                    </a:cubicBezTo>
                    <a:cubicBezTo>
                      <a:pt x="222" y="29"/>
                      <a:pt x="214" y="41"/>
                      <a:pt x="204" y="52"/>
                    </a:cubicBezTo>
                    <a:cubicBezTo>
                      <a:pt x="194" y="63"/>
                      <a:pt x="182" y="74"/>
                      <a:pt x="174" y="81"/>
                    </a:cubicBezTo>
                    <a:cubicBezTo>
                      <a:pt x="165" y="87"/>
                      <a:pt x="159" y="93"/>
                      <a:pt x="150" y="97"/>
                    </a:cubicBezTo>
                    <a:cubicBezTo>
                      <a:pt x="142" y="102"/>
                      <a:pt x="132" y="105"/>
                      <a:pt x="117" y="106"/>
                    </a:cubicBezTo>
                    <a:cubicBezTo>
                      <a:pt x="117" y="107"/>
                      <a:pt x="117" y="107"/>
                      <a:pt x="117" y="107"/>
                    </a:cubicBezTo>
                    <a:cubicBezTo>
                      <a:pt x="117" y="106"/>
                      <a:pt x="117" y="106"/>
                      <a:pt x="117" y="106"/>
                    </a:cubicBezTo>
                    <a:cubicBezTo>
                      <a:pt x="102" y="105"/>
                      <a:pt x="92" y="102"/>
                      <a:pt x="83" y="97"/>
                    </a:cubicBezTo>
                    <a:cubicBezTo>
                      <a:pt x="75" y="93"/>
                      <a:pt x="68" y="87"/>
                      <a:pt x="60" y="81"/>
                    </a:cubicBezTo>
                    <a:cubicBezTo>
                      <a:pt x="42" y="68"/>
                      <a:pt x="15" y="34"/>
                      <a:pt x="9" y="22"/>
                    </a:cubicBezTo>
                    <a:cubicBezTo>
                      <a:pt x="6" y="17"/>
                      <a:pt x="4" y="9"/>
                      <a:pt x="2" y="1"/>
                    </a:cubicBezTo>
                    <a:cubicBezTo>
                      <a:pt x="2" y="0"/>
                      <a:pt x="2" y="0"/>
                      <a:pt x="1" y="0"/>
                    </a:cubicBezTo>
                    <a:cubicBezTo>
                      <a:pt x="1"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2" name="Freeform 494">
                <a:extLst>
                  <a:ext uri="{FF2B5EF4-FFF2-40B4-BE49-F238E27FC236}">
                    <a16:creationId xmlns:a16="http://schemas.microsoft.com/office/drawing/2014/main" id="{B3CA2AD7-C807-A007-0833-F2334EC426F5}"/>
                  </a:ext>
                </a:extLst>
              </p:cNvPr>
              <p:cNvSpPr>
                <a:spLocks/>
              </p:cNvSpPr>
              <p:nvPr/>
            </p:nvSpPr>
            <p:spPr bwMode="auto">
              <a:xfrm>
                <a:off x="4138" y="1026"/>
                <a:ext cx="706" cy="1281"/>
              </a:xfrm>
              <a:custGeom>
                <a:avLst/>
                <a:gdLst>
                  <a:gd name="T0" fmla="*/ 3116 w 336"/>
                  <a:gd name="T1" fmla="*/ 6414 h 572"/>
                  <a:gd name="T2" fmla="*/ 2967 w 336"/>
                  <a:gd name="T3" fmla="*/ 5301 h 572"/>
                  <a:gd name="T4" fmla="*/ 2967 w 336"/>
                  <a:gd name="T5" fmla="*/ 5256 h 572"/>
                  <a:gd name="T6" fmla="*/ 2958 w 336"/>
                  <a:gd name="T7" fmla="*/ 5247 h 572"/>
                  <a:gd name="T8" fmla="*/ 2967 w 336"/>
                  <a:gd name="T9" fmla="*/ 5256 h 572"/>
                  <a:gd name="T10" fmla="*/ 2998 w 336"/>
                  <a:gd name="T11" fmla="*/ 4864 h 572"/>
                  <a:gd name="T12" fmla="*/ 2847 w 336"/>
                  <a:gd name="T13" fmla="*/ 3552 h 572"/>
                  <a:gd name="T14" fmla="*/ 2032 w 336"/>
                  <a:gd name="T15" fmla="*/ 2166 h 572"/>
                  <a:gd name="T16" fmla="*/ 1687 w 336"/>
                  <a:gd name="T17" fmla="*/ 2092 h 572"/>
                  <a:gd name="T18" fmla="*/ 1391 w 336"/>
                  <a:gd name="T19" fmla="*/ 1930 h 572"/>
                  <a:gd name="T20" fmla="*/ 1231 w 336"/>
                  <a:gd name="T21" fmla="*/ 1810 h 572"/>
                  <a:gd name="T22" fmla="*/ 798 w 336"/>
                  <a:gd name="T23" fmla="*/ 1574 h 572"/>
                  <a:gd name="T24" fmla="*/ 429 w 336"/>
                  <a:gd name="T25" fmla="*/ 1424 h 572"/>
                  <a:gd name="T26" fmla="*/ 429 w 336"/>
                  <a:gd name="T27" fmla="*/ 1440 h 572"/>
                  <a:gd name="T28" fmla="*/ 429 w 336"/>
                  <a:gd name="T29" fmla="*/ 1424 h 572"/>
                  <a:gd name="T30" fmla="*/ 84 w 336"/>
                  <a:gd name="T31" fmla="*/ 999 h 572"/>
                  <a:gd name="T32" fmla="*/ 17 w 336"/>
                  <a:gd name="T33" fmla="*/ 336 h 572"/>
                  <a:gd name="T34" fmla="*/ 17 w 336"/>
                  <a:gd name="T35" fmla="*/ 9 h 572"/>
                  <a:gd name="T36" fmla="*/ 8 w 336"/>
                  <a:gd name="T37" fmla="*/ 0 h 572"/>
                  <a:gd name="T38" fmla="*/ 0 w 336"/>
                  <a:gd name="T39" fmla="*/ 9 h 572"/>
                  <a:gd name="T40" fmla="*/ 0 w 336"/>
                  <a:gd name="T41" fmla="*/ 336 h 572"/>
                  <a:gd name="T42" fmla="*/ 67 w 336"/>
                  <a:gd name="T43" fmla="*/ 1012 h 572"/>
                  <a:gd name="T44" fmla="*/ 429 w 336"/>
                  <a:gd name="T45" fmla="*/ 1449 h 572"/>
                  <a:gd name="T46" fmla="*/ 429 w 336"/>
                  <a:gd name="T47" fmla="*/ 1449 h 572"/>
                  <a:gd name="T48" fmla="*/ 946 w 336"/>
                  <a:gd name="T49" fmla="*/ 1659 h 572"/>
                  <a:gd name="T50" fmla="*/ 1223 w 336"/>
                  <a:gd name="T51" fmla="*/ 1830 h 572"/>
                  <a:gd name="T52" fmla="*/ 1383 w 336"/>
                  <a:gd name="T53" fmla="*/ 1942 h 572"/>
                  <a:gd name="T54" fmla="*/ 1677 w 336"/>
                  <a:gd name="T55" fmla="*/ 2112 h 572"/>
                  <a:gd name="T56" fmla="*/ 2021 w 336"/>
                  <a:gd name="T57" fmla="*/ 2192 h 572"/>
                  <a:gd name="T58" fmla="*/ 2830 w 336"/>
                  <a:gd name="T59" fmla="*/ 3561 h 572"/>
                  <a:gd name="T60" fmla="*/ 2975 w 336"/>
                  <a:gd name="T61" fmla="*/ 4864 h 572"/>
                  <a:gd name="T62" fmla="*/ 2950 w 336"/>
                  <a:gd name="T63" fmla="*/ 5247 h 572"/>
                  <a:gd name="T64" fmla="*/ 2950 w 336"/>
                  <a:gd name="T65" fmla="*/ 5247 h 572"/>
                  <a:gd name="T66" fmla="*/ 2950 w 336"/>
                  <a:gd name="T67" fmla="*/ 5301 h 572"/>
                  <a:gd name="T68" fmla="*/ 3099 w 336"/>
                  <a:gd name="T69" fmla="*/ 6425 h 572"/>
                  <a:gd name="T70" fmla="*/ 3108 w 336"/>
                  <a:gd name="T71" fmla="*/ 6425 h 572"/>
                  <a:gd name="T72" fmla="*/ 3116 w 336"/>
                  <a:gd name="T73" fmla="*/ 6414 h 57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6" h="572">
                    <a:moveTo>
                      <a:pt x="336" y="571"/>
                    </a:moveTo>
                    <a:cubicBezTo>
                      <a:pt x="329" y="526"/>
                      <a:pt x="320" y="494"/>
                      <a:pt x="320" y="472"/>
                    </a:cubicBezTo>
                    <a:cubicBezTo>
                      <a:pt x="320" y="471"/>
                      <a:pt x="320" y="469"/>
                      <a:pt x="320" y="468"/>
                    </a:cubicBezTo>
                    <a:cubicBezTo>
                      <a:pt x="319" y="467"/>
                      <a:pt x="319" y="467"/>
                      <a:pt x="319" y="467"/>
                    </a:cubicBezTo>
                    <a:cubicBezTo>
                      <a:pt x="320" y="468"/>
                      <a:pt x="320" y="468"/>
                      <a:pt x="320" y="468"/>
                    </a:cubicBezTo>
                    <a:cubicBezTo>
                      <a:pt x="322" y="456"/>
                      <a:pt x="323" y="444"/>
                      <a:pt x="323" y="433"/>
                    </a:cubicBezTo>
                    <a:cubicBezTo>
                      <a:pt x="323" y="391"/>
                      <a:pt x="314" y="350"/>
                      <a:pt x="307" y="316"/>
                    </a:cubicBezTo>
                    <a:cubicBezTo>
                      <a:pt x="285" y="222"/>
                      <a:pt x="240" y="198"/>
                      <a:pt x="219" y="193"/>
                    </a:cubicBezTo>
                    <a:cubicBezTo>
                      <a:pt x="208" y="191"/>
                      <a:pt x="194" y="189"/>
                      <a:pt x="182" y="186"/>
                    </a:cubicBezTo>
                    <a:cubicBezTo>
                      <a:pt x="169" y="183"/>
                      <a:pt x="157" y="179"/>
                      <a:pt x="150" y="172"/>
                    </a:cubicBezTo>
                    <a:cubicBezTo>
                      <a:pt x="148" y="169"/>
                      <a:pt x="141" y="166"/>
                      <a:pt x="133" y="161"/>
                    </a:cubicBezTo>
                    <a:cubicBezTo>
                      <a:pt x="120" y="154"/>
                      <a:pt x="102" y="146"/>
                      <a:pt x="86" y="140"/>
                    </a:cubicBezTo>
                    <a:cubicBezTo>
                      <a:pt x="69" y="133"/>
                      <a:pt x="54" y="128"/>
                      <a:pt x="46" y="127"/>
                    </a:cubicBezTo>
                    <a:cubicBezTo>
                      <a:pt x="46" y="128"/>
                      <a:pt x="46" y="128"/>
                      <a:pt x="46" y="128"/>
                    </a:cubicBezTo>
                    <a:cubicBezTo>
                      <a:pt x="46" y="127"/>
                      <a:pt x="46" y="127"/>
                      <a:pt x="46" y="127"/>
                    </a:cubicBezTo>
                    <a:cubicBezTo>
                      <a:pt x="27" y="123"/>
                      <a:pt x="16" y="108"/>
                      <a:pt x="9" y="89"/>
                    </a:cubicBezTo>
                    <a:cubicBezTo>
                      <a:pt x="3" y="70"/>
                      <a:pt x="2" y="47"/>
                      <a:pt x="2" y="30"/>
                    </a:cubicBezTo>
                    <a:cubicBezTo>
                      <a:pt x="2" y="17"/>
                      <a:pt x="2" y="6"/>
                      <a:pt x="2" y="1"/>
                    </a:cubicBezTo>
                    <a:cubicBezTo>
                      <a:pt x="2" y="1"/>
                      <a:pt x="2" y="0"/>
                      <a:pt x="1" y="0"/>
                    </a:cubicBezTo>
                    <a:cubicBezTo>
                      <a:pt x="1" y="0"/>
                      <a:pt x="0" y="1"/>
                      <a:pt x="0" y="1"/>
                    </a:cubicBezTo>
                    <a:cubicBezTo>
                      <a:pt x="0" y="6"/>
                      <a:pt x="0" y="17"/>
                      <a:pt x="0" y="30"/>
                    </a:cubicBezTo>
                    <a:cubicBezTo>
                      <a:pt x="0" y="48"/>
                      <a:pt x="1" y="70"/>
                      <a:pt x="7" y="90"/>
                    </a:cubicBezTo>
                    <a:cubicBezTo>
                      <a:pt x="14" y="109"/>
                      <a:pt x="25" y="125"/>
                      <a:pt x="46" y="129"/>
                    </a:cubicBezTo>
                    <a:cubicBezTo>
                      <a:pt x="46" y="129"/>
                      <a:pt x="46" y="129"/>
                      <a:pt x="46" y="129"/>
                    </a:cubicBezTo>
                    <a:cubicBezTo>
                      <a:pt x="56" y="130"/>
                      <a:pt x="80" y="139"/>
                      <a:pt x="102" y="148"/>
                    </a:cubicBezTo>
                    <a:cubicBezTo>
                      <a:pt x="113" y="153"/>
                      <a:pt x="123" y="158"/>
                      <a:pt x="132" y="163"/>
                    </a:cubicBezTo>
                    <a:cubicBezTo>
                      <a:pt x="140" y="167"/>
                      <a:pt x="147" y="171"/>
                      <a:pt x="149" y="173"/>
                    </a:cubicBezTo>
                    <a:cubicBezTo>
                      <a:pt x="157" y="180"/>
                      <a:pt x="169" y="185"/>
                      <a:pt x="181" y="188"/>
                    </a:cubicBezTo>
                    <a:cubicBezTo>
                      <a:pt x="194" y="191"/>
                      <a:pt x="208" y="193"/>
                      <a:pt x="218" y="195"/>
                    </a:cubicBezTo>
                    <a:cubicBezTo>
                      <a:pt x="239" y="200"/>
                      <a:pt x="284" y="223"/>
                      <a:pt x="305" y="317"/>
                    </a:cubicBezTo>
                    <a:cubicBezTo>
                      <a:pt x="312" y="351"/>
                      <a:pt x="321" y="392"/>
                      <a:pt x="321" y="433"/>
                    </a:cubicBezTo>
                    <a:cubicBezTo>
                      <a:pt x="321" y="444"/>
                      <a:pt x="320" y="456"/>
                      <a:pt x="318" y="467"/>
                    </a:cubicBezTo>
                    <a:cubicBezTo>
                      <a:pt x="318" y="467"/>
                      <a:pt x="318" y="467"/>
                      <a:pt x="318" y="467"/>
                    </a:cubicBezTo>
                    <a:cubicBezTo>
                      <a:pt x="318" y="469"/>
                      <a:pt x="318" y="471"/>
                      <a:pt x="318" y="472"/>
                    </a:cubicBezTo>
                    <a:cubicBezTo>
                      <a:pt x="318" y="494"/>
                      <a:pt x="327" y="526"/>
                      <a:pt x="334" y="572"/>
                    </a:cubicBezTo>
                    <a:cubicBezTo>
                      <a:pt x="334" y="572"/>
                      <a:pt x="335" y="572"/>
                      <a:pt x="335" y="572"/>
                    </a:cubicBezTo>
                    <a:cubicBezTo>
                      <a:pt x="336" y="572"/>
                      <a:pt x="336" y="572"/>
                      <a:pt x="336" y="57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3" name="Freeform 495">
                <a:extLst>
                  <a:ext uri="{FF2B5EF4-FFF2-40B4-BE49-F238E27FC236}">
                    <a16:creationId xmlns:a16="http://schemas.microsoft.com/office/drawing/2014/main" id="{30A8EE44-2684-7FDC-79AA-C18D7C076EBC}"/>
                  </a:ext>
                </a:extLst>
              </p:cNvPr>
              <p:cNvSpPr>
                <a:spLocks/>
              </p:cNvSpPr>
              <p:nvPr/>
            </p:nvSpPr>
            <p:spPr bwMode="auto">
              <a:xfrm>
                <a:off x="4438" y="2338"/>
                <a:ext cx="87" cy="1485"/>
              </a:xfrm>
              <a:custGeom>
                <a:avLst/>
                <a:gdLst>
                  <a:gd name="T0" fmla="*/ 333 w 41"/>
                  <a:gd name="T1" fmla="*/ 7450 h 663"/>
                  <a:gd name="T2" fmla="*/ 333 w 41"/>
                  <a:gd name="T3" fmla="*/ 7450 h 663"/>
                  <a:gd name="T4" fmla="*/ 342 w 41"/>
                  <a:gd name="T5" fmla="*/ 7450 h 663"/>
                  <a:gd name="T6" fmla="*/ 342 w 41"/>
                  <a:gd name="T7" fmla="*/ 7441 h 663"/>
                  <a:gd name="T8" fmla="*/ 342 w 41"/>
                  <a:gd name="T9" fmla="*/ 7268 h 663"/>
                  <a:gd name="T10" fmla="*/ 373 w 41"/>
                  <a:gd name="T11" fmla="*/ 6563 h 663"/>
                  <a:gd name="T12" fmla="*/ 365 w 41"/>
                  <a:gd name="T13" fmla="*/ 6426 h 663"/>
                  <a:gd name="T14" fmla="*/ 356 w 41"/>
                  <a:gd name="T15" fmla="*/ 6426 h 663"/>
                  <a:gd name="T16" fmla="*/ 365 w 41"/>
                  <a:gd name="T17" fmla="*/ 6426 h 663"/>
                  <a:gd name="T18" fmla="*/ 212 w 41"/>
                  <a:gd name="T19" fmla="*/ 5293 h 663"/>
                  <a:gd name="T20" fmla="*/ 95 w 41"/>
                  <a:gd name="T21" fmla="*/ 4722 h 663"/>
                  <a:gd name="T22" fmla="*/ 49 w 41"/>
                  <a:gd name="T23" fmla="*/ 4515 h 663"/>
                  <a:gd name="T24" fmla="*/ 17 w 41"/>
                  <a:gd name="T25" fmla="*/ 4415 h 663"/>
                  <a:gd name="T26" fmla="*/ 8 w 41"/>
                  <a:gd name="T27" fmla="*/ 4415 h 663"/>
                  <a:gd name="T28" fmla="*/ 17 w 41"/>
                  <a:gd name="T29" fmla="*/ 4415 h 663"/>
                  <a:gd name="T30" fmla="*/ 144 w 41"/>
                  <a:gd name="T31" fmla="*/ 2493 h 663"/>
                  <a:gd name="T32" fmla="*/ 144 w 41"/>
                  <a:gd name="T33" fmla="*/ 2428 h 663"/>
                  <a:gd name="T34" fmla="*/ 136 w 41"/>
                  <a:gd name="T35" fmla="*/ 2383 h 663"/>
                  <a:gd name="T36" fmla="*/ 125 w 41"/>
                  <a:gd name="T37" fmla="*/ 2392 h 663"/>
                  <a:gd name="T38" fmla="*/ 136 w 41"/>
                  <a:gd name="T39" fmla="*/ 2392 h 663"/>
                  <a:gd name="T40" fmla="*/ 297 w 41"/>
                  <a:gd name="T41" fmla="*/ 1024 h 663"/>
                  <a:gd name="T42" fmla="*/ 297 w 41"/>
                  <a:gd name="T43" fmla="*/ 954 h 663"/>
                  <a:gd name="T44" fmla="*/ 289 w 41"/>
                  <a:gd name="T45" fmla="*/ 954 h 663"/>
                  <a:gd name="T46" fmla="*/ 297 w 41"/>
                  <a:gd name="T47" fmla="*/ 954 h 663"/>
                  <a:gd name="T48" fmla="*/ 373 w 41"/>
                  <a:gd name="T49" fmla="*/ 20 h 663"/>
                  <a:gd name="T50" fmla="*/ 365 w 41"/>
                  <a:gd name="T51" fmla="*/ 20 h 663"/>
                  <a:gd name="T52" fmla="*/ 373 w 41"/>
                  <a:gd name="T53" fmla="*/ 20 h 663"/>
                  <a:gd name="T54" fmla="*/ 373 w 41"/>
                  <a:gd name="T55" fmla="*/ 9 h 663"/>
                  <a:gd name="T56" fmla="*/ 365 w 41"/>
                  <a:gd name="T57" fmla="*/ 9 h 663"/>
                  <a:gd name="T58" fmla="*/ 356 w 41"/>
                  <a:gd name="T59" fmla="*/ 9 h 663"/>
                  <a:gd name="T60" fmla="*/ 373 w 41"/>
                  <a:gd name="T61" fmla="*/ 372 h 663"/>
                  <a:gd name="T62" fmla="*/ 382 w 41"/>
                  <a:gd name="T63" fmla="*/ 381 h 663"/>
                  <a:gd name="T64" fmla="*/ 393 w 41"/>
                  <a:gd name="T65" fmla="*/ 372 h 663"/>
                  <a:gd name="T66" fmla="*/ 373 w 41"/>
                  <a:gd name="T67" fmla="*/ 9 h 663"/>
                  <a:gd name="T68" fmla="*/ 365 w 41"/>
                  <a:gd name="T69" fmla="*/ 0 h 663"/>
                  <a:gd name="T70" fmla="*/ 356 w 41"/>
                  <a:gd name="T71" fmla="*/ 9 h 663"/>
                  <a:gd name="T72" fmla="*/ 356 w 41"/>
                  <a:gd name="T73" fmla="*/ 20 h 663"/>
                  <a:gd name="T74" fmla="*/ 356 w 41"/>
                  <a:gd name="T75" fmla="*/ 20 h 663"/>
                  <a:gd name="T76" fmla="*/ 280 w 41"/>
                  <a:gd name="T77" fmla="*/ 954 h 663"/>
                  <a:gd name="T78" fmla="*/ 280 w 41"/>
                  <a:gd name="T79" fmla="*/ 954 h 663"/>
                  <a:gd name="T80" fmla="*/ 280 w 41"/>
                  <a:gd name="T81" fmla="*/ 1024 h 663"/>
                  <a:gd name="T82" fmla="*/ 112 w 41"/>
                  <a:gd name="T83" fmla="*/ 2392 h 663"/>
                  <a:gd name="T84" fmla="*/ 112 w 41"/>
                  <a:gd name="T85" fmla="*/ 2392 h 663"/>
                  <a:gd name="T86" fmla="*/ 125 w 41"/>
                  <a:gd name="T87" fmla="*/ 2428 h 663"/>
                  <a:gd name="T88" fmla="*/ 125 w 41"/>
                  <a:gd name="T89" fmla="*/ 2493 h 663"/>
                  <a:gd name="T90" fmla="*/ 68 w 41"/>
                  <a:gd name="T91" fmla="*/ 3606 h 663"/>
                  <a:gd name="T92" fmla="*/ 17 w 41"/>
                  <a:gd name="T93" fmla="*/ 4180 h 663"/>
                  <a:gd name="T94" fmla="*/ 0 w 41"/>
                  <a:gd name="T95" fmla="*/ 4415 h 663"/>
                  <a:gd name="T96" fmla="*/ 0 w 41"/>
                  <a:gd name="T97" fmla="*/ 4426 h 663"/>
                  <a:gd name="T98" fmla="*/ 36 w 41"/>
                  <a:gd name="T99" fmla="*/ 4515 h 663"/>
                  <a:gd name="T100" fmla="*/ 342 w 41"/>
                  <a:gd name="T101" fmla="*/ 6426 h 663"/>
                  <a:gd name="T102" fmla="*/ 342 w 41"/>
                  <a:gd name="T103" fmla="*/ 6426 h 663"/>
                  <a:gd name="T104" fmla="*/ 356 w 41"/>
                  <a:gd name="T105" fmla="*/ 6563 h 663"/>
                  <a:gd name="T106" fmla="*/ 325 w 41"/>
                  <a:gd name="T107" fmla="*/ 7268 h 663"/>
                  <a:gd name="T108" fmla="*/ 325 w 41"/>
                  <a:gd name="T109" fmla="*/ 7441 h 663"/>
                  <a:gd name="T110" fmla="*/ 333 w 41"/>
                  <a:gd name="T111" fmla="*/ 7441 h 663"/>
                  <a:gd name="T112" fmla="*/ 333 w 41"/>
                  <a:gd name="T113" fmla="*/ 7429 h 663"/>
                  <a:gd name="T114" fmla="*/ 333 w 41"/>
                  <a:gd name="T115" fmla="*/ 7429 h 663"/>
                  <a:gd name="T116" fmla="*/ 325 w 41"/>
                  <a:gd name="T117" fmla="*/ 7441 h 663"/>
                  <a:gd name="T118" fmla="*/ 333 w 41"/>
                  <a:gd name="T119" fmla="*/ 7450 h 66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1" h="663">
                    <a:moveTo>
                      <a:pt x="35" y="663"/>
                    </a:moveTo>
                    <a:cubicBezTo>
                      <a:pt x="35" y="663"/>
                      <a:pt x="35" y="663"/>
                      <a:pt x="35" y="663"/>
                    </a:cubicBezTo>
                    <a:cubicBezTo>
                      <a:pt x="36" y="663"/>
                      <a:pt x="36" y="663"/>
                      <a:pt x="36" y="663"/>
                    </a:cubicBezTo>
                    <a:cubicBezTo>
                      <a:pt x="36" y="662"/>
                      <a:pt x="36" y="662"/>
                      <a:pt x="36" y="662"/>
                    </a:cubicBezTo>
                    <a:cubicBezTo>
                      <a:pt x="36" y="657"/>
                      <a:pt x="36" y="652"/>
                      <a:pt x="36" y="647"/>
                    </a:cubicBezTo>
                    <a:cubicBezTo>
                      <a:pt x="36" y="620"/>
                      <a:pt x="39" y="599"/>
                      <a:pt x="39" y="584"/>
                    </a:cubicBezTo>
                    <a:cubicBezTo>
                      <a:pt x="39" y="579"/>
                      <a:pt x="39" y="575"/>
                      <a:pt x="38" y="572"/>
                    </a:cubicBezTo>
                    <a:cubicBezTo>
                      <a:pt x="37" y="572"/>
                      <a:pt x="37" y="572"/>
                      <a:pt x="37" y="572"/>
                    </a:cubicBezTo>
                    <a:cubicBezTo>
                      <a:pt x="38" y="572"/>
                      <a:pt x="38" y="572"/>
                      <a:pt x="38" y="572"/>
                    </a:cubicBezTo>
                    <a:cubicBezTo>
                      <a:pt x="38" y="552"/>
                      <a:pt x="30" y="510"/>
                      <a:pt x="22" y="471"/>
                    </a:cubicBezTo>
                    <a:cubicBezTo>
                      <a:pt x="18" y="452"/>
                      <a:pt x="14" y="434"/>
                      <a:pt x="10" y="420"/>
                    </a:cubicBezTo>
                    <a:cubicBezTo>
                      <a:pt x="8" y="413"/>
                      <a:pt x="7" y="407"/>
                      <a:pt x="5" y="402"/>
                    </a:cubicBezTo>
                    <a:cubicBezTo>
                      <a:pt x="4" y="397"/>
                      <a:pt x="3" y="394"/>
                      <a:pt x="2" y="393"/>
                    </a:cubicBezTo>
                    <a:cubicBezTo>
                      <a:pt x="1" y="393"/>
                      <a:pt x="1" y="393"/>
                      <a:pt x="1" y="393"/>
                    </a:cubicBezTo>
                    <a:cubicBezTo>
                      <a:pt x="2" y="393"/>
                      <a:pt x="2" y="393"/>
                      <a:pt x="2" y="393"/>
                    </a:cubicBezTo>
                    <a:cubicBezTo>
                      <a:pt x="2" y="393"/>
                      <a:pt x="15" y="259"/>
                      <a:pt x="15" y="222"/>
                    </a:cubicBezTo>
                    <a:cubicBezTo>
                      <a:pt x="15" y="219"/>
                      <a:pt x="15" y="217"/>
                      <a:pt x="15" y="216"/>
                    </a:cubicBezTo>
                    <a:cubicBezTo>
                      <a:pt x="15" y="214"/>
                      <a:pt x="15" y="213"/>
                      <a:pt x="14" y="212"/>
                    </a:cubicBezTo>
                    <a:cubicBezTo>
                      <a:pt x="13" y="213"/>
                      <a:pt x="13" y="213"/>
                      <a:pt x="13" y="213"/>
                    </a:cubicBezTo>
                    <a:cubicBezTo>
                      <a:pt x="14" y="213"/>
                      <a:pt x="14" y="213"/>
                      <a:pt x="14" y="213"/>
                    </a:cubicBezTo>
                    <a:cubicBezTo>
                      <a:pt x="16" y="182"/>
                      <a:pt x="31" y="126"/>
                      <a:pt x="31" y="91"/>
                    </a:cubicBezTo>
                    <a:cubicBezTo>
                      <a:pt x="31" y="89"/>
                      <a:pt x="31" y="87"/>
                      <a:pt x="31" y="85"/>
                    </a:cubicBezTo>
                    <a:cubicBezTo>
                      <a:pt x="30" y="85"/>
                      <a:pt x="30" y="85"/>
                      <a:pt x="30" y="85"/>
                    </a:cubicBezTo>
                    <a:cubicBezTo>
                      <a:pt x="31" y="85"/>
                      <a:pt x="31" y="85"/>
                      <a:pt x="31" y="85"/>
                    </a:cubicBezTo>
                    <a:cubicBezTo>
                      <a:pt x="33" y="44"/>
                      <a:pt x="38" y="18"/>
                      <a:pt x="39" y="2"/>
                    </a:cubicBezTo>
                    <a:cubicBezTo>
                      <a:pt x="38" y="2"/>
                      <a:pt x="38" y="2"/>
                      <a:pt x="38" y="2"/>
                    </a:cubicBezTo>
                    <a:cubicBezTo>
                      <a:pt x="39" y="2"/>
                      <a:pt x="39" y="2"/>
                      <a:pt x="39" y="2"/>
                    </a:cubicBezTo>
                    <a:cubicBezTo>
                      <a:pt x="39" y="1"/>
                      <a:pt x="39" y="1"/>
                      <a:pt x="39" y="1"/>
                    </a:cubicBezTo>
                    <a:cubicBezTo>
                      <a:pt x="38" y="1"/>
                      <a:pt x="38" y="1"/>
                      <a:pt x="38" y="1"/>
                    </a:cubicBezTo>
                    <a:cubicBezTo>
                      <a:pt x="37" y="1"/>
                      <a:pt x="37" y="1"/>
                      <a:pt x="37" y="1"/>
                    </a:cubicBezTo>
                    <a:cubicBezTo>
                      <a:pt x="37" y="15"/>
                      <a:pt x="38" y="27"/>
                      <a:pt x="39" y="33"/>
                    </a:cubicBezTo>
                    <a:cubicBezTo>
                      <a:pt x="39" y="33"/>
                      <a:pt x="40" y="34"/>
                      <a:pt x="40" y="34"/>
                    </a:cubicBezTo>
                    <a:cubicBezTo>
                      <a:pt x="41" y="34"/>
                      <a:pt x="41" y="33"/>
                      <a:pt x="41" y="33"/>
                    </a:cubicBezTo>
                    <a:cubicBezTo>
                      <a:pt x="40" y="26"/>
                      <a:pt x="39" y="15"/>
                      <a:pt x="39" y="1"/>
                    </a:cubicBezTo>
                    <a:cubicBezTo>
                      <a:pt x="39" y="0"/>
                      <a:pt x="38" y="0"/>
                      <a:pt x="38" y="0"/>
                    </a:cubicBezTo>
                    <a:cubicBezTo>
                      <a:pt x="37" y="0"/>
                      <a:pt x="37" y="0"/>
                      <a:pt x="37" y="1"/>
                    </a:cubicBezTo>
                    <a:cubicBezTo>
                      <a:pt x="37" y="2"/>
                      <a:pt x="37" y="2"/>
                      <a:pt x="37" y="2"/>
                    </a:cubicBezTo>
                    <a:cubicBezTo>
                      <a:pt x="37" y="2"/>
                      <a:pt x="37" y="2"/>
                      <a:pt x="37" y="2"/>
                    </a:cubicBezTo>
                    <a:cubicBezTo>
                      <a:pt x="36" y="18"/>
                      <a:pt x="31" y="44"/>
                      <a:pt x="29" y="85"/>
                    </a:cubicBezTo>
                    <a:cubicBezTo>
                      <a:pt x="29" y="85"/>
                      <a:pt x="29" y="85"/>
                      <a:pt x="29" y="85"/>
                    </a:cubicBezTo>
                    <a:cubicBezTo>
                      <a:pt x="29" y="87"/>
                      <a:pt x="29" y="89"/>
                      <a:pt x="29" y="91"/>
                    </a:cubicBezTo>
                    <a:cubicBezTo>
                      <a:pt x="29" y="126"/>
                      <a:pt x="14" y="182"/>
                      <a:pt x="12" y="213"/>
                    </a:cubicBezTo>
                    <a:cubicBezTo>
                      <a:pt x="12" y="213"/>
                      <a:pt x="12" y="213"/>
                      <a:pt x="12" y="213"/>
                    </a:cubicBezTo>
                    <a:cubicBezTo>
                      <a:pt x="13" y="213"/>
                      <a:pt x="13" y="214"/>
                      <a:pt x="13" y="216"/>
                    </a:cubicBezTo>
                    <a:cubicBezTo>
                      <a:pt x="13" y="217"/>
                      <a:pt x="13" y="219"/>
                      <a:pt x="13" y="222"/>
                    </a:cubicBezTo>
                    <a:cubicBezTo>
                      <a:pt x="13" y="240"/>
                      <a:pt x="10" y="283"/>
                      <a:pt x="7" y="321"/>
                    </a:cubicBezTo>
                    <a:cubicBezTo>
                      <a:pt x="5" y="340"/>
                      <a:pt x="3" y="358"/>
                      <a:pt x="2" y="372"/>
                    </a:cubicBezTo>
                    <a:cubicBezTo>
                      <a:pt x="1" y="385"/>
                      <a:pt x="0" y="393"/>
                      <a:pt x="0" y="393"/>
                    </a:cubicBezTo>
                    <a:cubicBezTo>
                      <a:pt x="0" y="394"/>
                      <a:pt x="0" y="394"/>
                      <a:pt x="0" y="394"/>
                    </a:cubicBezTo>
                    <a:cubicBezTo>
                      <a:pt x="1" y="395"/>
                      <a:pt x="2" y="398"/>
                      <a:pt x="4" y="402"/>
                    </a:cubicBezTo>
                    <a:cubicBezTo>
                      <a:pt x="13" y="434"/>
                      <a:pt x="35" y="538"/>
                      <a:pt x="36" y="572"/>
                    </a:cubicBezTo>
                    <a:cubicBezTo>
                      <a:pt x="36" y="572"/>
                      <a:pt x="36" y="572"/>
                      <a:pt x="36" y="572"/>
                    </a:cubicBezTo>
                    <a:cubicBezTo>
                      <a:pt x="37" y="576"/>
                      <a:pt x="37" y="579"/>
                      <a:pt x="37" y="584"/>
                    </a:cubicBezTo>
                    <a:cubicBezTo>
                      <a:pt x="37" y="599"/>
                      <a:pt x="34" y="620"/>
                      <a:pt x="34" y="647"/>
                    </a:cubicBezTo>
                    <a:cubicBezTo>
                      <a:pt x="34" y="652"/>
                      <a:pt x="34" y="657"/>
                      <a:pt x="34" y="662"/>
                    </a:cubicBezTo>
                    <a:cubicBezTo>
                      <a:pt x="35" y="662"/>
                      <a:pt x="35" y="662"/>
                      <a:pt x="35" y="662"/>
                    </a:cubicBezTo>
                    <a:cubicBezTo>
                      <a:pt x="35" y="661"/>
                      <a:pt x="35" y="661"/>
                      <a:pt x="35" y="661"/>
                    </a:cubicBezTo>
                    <a:cubicBezTo>
                      <a:pt x="35" y="661"/>
                      <a:pt x="35" y="661"/>
                      <a:pt x="35" y="661"/>
                    </a:cubicBezTo>
                    <a:cubicBezTo>
                      <a:pt x="34" y="661"/>
                      <a:pt x="34" y="662"/>
                      <a:pt x="34" y="662"/>
                    </a:cubicBezTo>
                    <a:cubicBezTo>
                      <a:pt x="34" y="663"/>
                      <a:pt x="34" y="663"/>
                      <a:pt x="35" y="66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4" name="Freeform 496">
                <a:extLst>
                  <a:ext uri="{FF2B5EF4-FFF2-40B4-BE49-F238E27FC236}">
                    <a16:creationId xmlns:a16="http://schemas.microsoft.com/office/drawing/2014/main" id="{7B4C67E2-80E7-37C8-95E1-8D7CB854775F}"/>
                  </a:ext>
                </a:extLst>
              </p:cNvPr>
              <p:cNvSpPr>
                <a:spLocks/>
              </p:cNvSpPr>
              <p:nvPr/>
            </p:nvSpPr>
            <p:spPr bwMode="auto">
              <a:xfrm>
                <a:off x="3304" y="2338"/>
                <a:ext cx="86" cy="1485"/>
              </a:xfrm>
              <a:custGeom>
                <a:avLst/>
                <a:gdLst>
                  <a:gd name="T0" fmla="*/ 17 w 41"/>
                  <a:gd name="T1" fmla="*/ 372 h 663"/>
                  <a:gd name="T2" fmla="*/ 36 w 41"/>
                  <a:gd name="T3" fmla="*/ 9 h 663"/>
                  <a:gd name="T4" fmla="*/ 27 w 41"/>
                  <a:gd name="T5" fmla="*/ 9 h 663"/>
                  <a:gd name="T6" fmla="*/ 17 w 41"/>
                  <a:gd name="T7" fmla="*/ 9 h 663"/>
                  <a:gd name="T8" fmla="*/ 17 w 41"/>
                  <a:gd name="T9" fmla="*/ 20 h 663"/>
                  <a:gd name="T10" fmla="*/ 27 w 41"/>
                  <a:gd name="T11" fmla="*/ 20 h 663"/>
                  <a:gd name="T12" fmla="*/ 17 w 41"/>
                  <a:gd name="T13" fmla="*/ 20 h 663"/>
                  <a:gd name="T14" fmla="*/ 92 w 41"/>
                  <a:gd name="T15" fmla="*/ 954 h 663"/>
                  <a:gd name="T16" fmla="*/ 101 w 41"/>
                  <a:gd name="T17" fmla="*/ 954 h 663"/>
                  <a:gd name="T18" fmla="*/ 92 w 41"/>
                  <a:gd name="T19" fmla="*/ 954 h 663"/>
                  <a:gd name="T20" fmla="*/ 92 w 41"/>
                  <a:gd name="T21" fmla="*/ 1024 h 663"/>
                  <a:gd name="T22" fmla="*/ 252 w 41"/>
                  <a:gd name="T23" fmla="*/ 2392 h 663"/>
                  <a:gd name="T24" fmla="*/ 260 w 41"/>
                  <a:gd name="T25" fmla="*/ 2392 h 663"/>
                  <a:gd name="T26" fmla="*/ 252 w 41"/>
                  <a:gd name="T27" fmla="*/ 2383 h 663"/>
                  <a:gd name="T28" fmla="*/ 241 w 41"/>
                  <a:gd name="T29" fmla="*/ 2428 h 663"/>
                  <a:gd name="T30" fmla="*/ 241 w 41"/>
                  <a:gd name="T31" fmla="*/ 2493 h 663"/>
                  <a:gd name="T32" fmla="*/ 361 w 41"/>
                  <a:gd name="T33" fmla="*/ 4415 h 663"/>
                  <a:gd name="T34" fmla="*/ 369 w 41"/>
                  <a:gd name="T35" fmla="*/ 4415 h 663"/>
                  <a:gd name="T36" fmla="*/ 361 w 41"/>
                  <a:gd name="T37" fmla="*/ 4415 h 663"/>
                  <a:gd name="T38" fmla="*/ 321 w 41"/>
                  <a:gd name="T39" fmla="*/ 4515 h 663"/>
                  <a:gd name="T40" fmla="*/ 17 w 41"/>
                  <a:gd name="T41" fmla="*/ 6426 h 663"/>
                  <a:gd name="T42" fmla="*/ 27 w 41"/>
                  <a:gd name="T43" fmla="*/ 6426 h 663"/>
                  <a:gd name="T44" fmla="*/ 17 w 41"/>
                  <a:gd name="T45" fmla="*/ 6426 h 663"/>
                  <a:gd name="T46" fmla="*/ 17 w 41"/>
                  <a:gd name="T47" fmla="*/ 6563 h 663"/>
                  <a:gd name="T48" fmla="*/ 44 w 41"/>
                  <a:gd name="T49" fmla="*/ 7268 h 663"/>
                  <a:gd name="T50" fmla="*/ 44 w 41"/>
                  <a:gd name="T51" fmla="*/ 7441 h 663"/>
                  <a:gd name="T52" fmla="*/ 57 w 41"/>
                  <a:gd name="T53" fmla="*/ 7450 h 663"/>
                  <a:gd name="T54" fmla="*/ 65 w 41"/>
                  <a:gd name="T55" fmla="*/ 7441 h 663"/>
                  <a:gd name="T56" fmla="*/ 65 w 41"/>
                  <a:gd name="T57" fmla="*/ 7268 h 663"/>
                  <a:gd name="T58" fmla="*/ 36 w 41"/>
                  <a:gd name="T59" fmla="*/ 6563 h 663"/>
                  <a:gd name="T60" fmla="*/ 36 w 41"/>
                  <a:gd name="T61" fmla="*/ 6426 h 663"/>
                  <a:gd name="T62" fmla="*/ 36 w 41"/>
                  <a:gd name="T63" fmla="*/ 6426 h 663"/>
                  <a:gd name="T64" fmla="*/ 193 w 41"/>
                  <a:gd name="T65" fmla="*/ 5302 h 663"/>
                  <a:gd name="T66" fmla="*/ 296 w 41"/>
                  <a:gd name="T67" fmla="*/ 4722 h 663"/>
                  <a:gd name="T68" fmla="*/ 344 w 41"/>
                  <a:gd name="T69" fmla="*/ 4515 h 663"/>
                  <a:gd name="T70" fmla="*/ 369 w 41"/>
                  <a:gd name="T71" fmla="*/ 4426 h 663"/>
                  <a:gd name="T72" fmla="*/ 378 w 41"/>
                  <a:gd name="T73" fmla="*/ 4415 h 663"/>
                  <a:gd name="T74" fmla="*/ 361 w 41"/>
                  <a:gd name="T75" fmla="*/ 4180 h 663"/>
                  <a:gd name="T76" fmla="*/ 260 w 41"/>
                  <a:gd name="T77" fmla="*/ 2493 h 663"/>
                  <a:gd name="T78" fmla="*/ 260 w 41"/>
                  <a:gd name="T79" fmla="*/ 2428 h 663"/>
                  <a:gd name="T80" fmla="*/ 260 w 41"/>
                  <a:gd name="T81" fmla="*/ 2392 h 663"/>
                  <a:gd name="T82" fmla="*/ 268 w 41"/>
                  <a:gd name="T83" fmla="*/ 2392 h 663"/>
                  <a:gd name="T84" fmla="*/ 109 w 41"/>
                  <a:gd name="T85" fmla="*/ 1024 h 663"/>
                  <a:gd name="T86" fmla="*/ 109 w 41"/>
                  <a:gd name="T87" fmla="*/ 954 h 663"/>
                  <a:gd name="T88" fmla="*/ 109 w 41"/>
                  <a:gd name="T89" fmla="*/ 954 h 663"/>
                  <a:gd name="T90" fmla="*/ 36 w 41"/>
                  <a:gd name="T91" fmla="*/ 20 h 663"/>
                  <a:gd name="T92" fmla="*/ 36 w 41"/>
                  <a:gd name="T93" fmla="*/ 20 h 663"/>
                  <a:gd name="T94" fmla="*/ 36 w 41"/>
                  <a:gd name="T95" fmla="*/ 9 h 663"/>
                  <a:gd name="T96" fmla="*/ 27 w 41"/>
                  <a:gd name="T97" fmla="*/ 0 h 663"/>
                  <a:gd name="T98" fmla="*/ 17 w 41"/>
                  <a:gd name="T99" fmla="*/ 9 h 663"/>
                  <a:gd name="T100" fmla="*/ 0 w 41"/>
                  <a:gd name="T101" fmla="*/ 372 h 663"/>
                  <a:gd name="T102" fmla="*/ 0 w 41"/>
                  <a:gd name="T103" fmla="*/ 381 h 663"/>
                  <a:gd name="T104" fmla="*/ 17 w 41"/>
                  <a:gd name="T105" fmla="*/ 372 h 66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41" h="663">
                    <a:moveTo>
                      <a:pt x="2" y="33"/>
                    </a:moveTo>
                    <a:cubicBezTo>
                      <a:pt x="2" y="27"/>
                      <a:pt x="3" y="15"/>
                      <a:pt x="4" y="1"/>
                    </a:cubicBezTo>
                    <a:cubicBezTo>
                      <a:pt x="3" y="1"/>
                      <a:pt x="3" y="1"/>
                      <a:pt x="3" y="1"/>
                    </a:cubicBezTo>
                    <a:cubicBezTo>
                      <a:pt x="2" y="1"/>
                      <a:pt x="2" y="1"/>
                      <a:pt x="2" y="1"/>
                    </a:cubicBezTo>
                    <a:cubicBezTo>
                      <a:pt x="2" y="2"/>
                      <a:pt x="2" y="2"/>
                      <a:pt x="2" y="2"/>
                    </a:cubicBezTo>
                    <a:cubicBezTo>
                      <a:pt x="3" y="2"/>
                      <a:pt x="3" y="2"/>
                      <a:pt x="3" y="2"/>
                    </a:cubicBezTo>
                    <a:cubicBezTo>
                      <a:pt x="2" y="2"/>
                      <a:pt x="2" y="2"/>
                      <a:pt x="2" y="2"/>
                    </a:cubicBezTo>
                    <a:cubicBezTo>
                      <a:pt x="3" y="18"/>
                      <a:pt x="7" y="44"/>
                      <a:pt x="10" y="85"/>
                    </a:cubicBezTo>
                    <a:cubicBezTo>
                      <a:pt x="11" y="85"/>
                      <a:pt x="11" y="85"/>
                      <a:pt x="11" y="85"/>
                    </a:cubicBezTo>
                    <a:cubicBezTo>
                      <a:pt x="10" y="85"/>
                      <a:pt x="10" y="85"/>
                      <a:pt x="10" y="85"/>
                    </a:cubicBezTo>
                    <a:cubicBezTo>
                      <a:pt x="10" y="87"/>
                      <a:pt x="10" y="89"/>
                      <a:pt x="10" y="91"/>
                    </a:cubicBezTo>
                    <a:cubicBezTo>
                      <a:pt x="10" y="126"/>
                      <a:pt x="25" y="182"/>
                      <a:pt x="27" y="213"/>
                    </a:cubicBezTo>
                    <a:cubicBezTo>
                      <a:pt x="28" y="213"/>
                      <a:pt x="28" y="213"/>
                      <a:pt x="28" y="213"/>
                    </a:cubicBezTo>
                    <a:cubicBezTo>
                      <a:pt x="27" y="212"/>
                      <a:pt x="27" y="212"/>
                      <a:pt x="27" y="212"/>
                    </a:cubicBezTo>
                    <a:cubicBezTo>
                      <a:pt x="26" y="213"/>
                      <a:pt x="26" y="214"/>
                      <a:pt x="26" y="216"/>
                    </a:cubicBezTo>
                    <a:cubicBezTo>
                      <a:pt x="26" y="217"/>
                      <a:pt x="26" y="219"/>
                      <a:pt x="26" y="222"/>
                    </a:cubicBezTo>
                    <a:cubicBezTo>
                      <a:pt x="26" y="259"/>
                      <a:pt x="39" y="393"/>
                      <a:pt x="39" y="393"/>
                    </a:cubicBezTo>
                    <a:cubicBezTo>
                      <a:pt x="40" y="393"/>
                      <a:pt x="40" y="393"/>
                      <a:pt x="40" y="393"/>
                    </a:cubicBezTo>
                    <a:cubicBezTo>
                      <a:pt x="39" y="393"/>
                      <a:pt x="39" y="393"/>
                      <a:pt x="39" y="393"/>
                    </a:cubicBezTo>
                    <a:cubicBezTo>
                      <a:pt x="38" y="394"/>
                      <a:pt x="37" y="397"/>
                      <a:pt x="35" y="402"/>
                    </a:cubicBezTo>
                    <a:cubicBezTo>
                      <a:pt x="26" y="434"/>
                      <a:pt x="3" y="537"/>
                      <a:pt x="2" y="572"/>
                    </a:cubicBezTo>
                    <a:cubicBezTo>
                      <a:pt x="3" y="572"/>
                      <a:pt x="3" y="572"/>
                      <a:pt x="3" y="572"/>
                    </a:cubicBezTo>
                    <a:cubicBezTo>
                      <a:pt x="2" y="572"/>
                      <a:pt x="2" y="572"/>
                      <a:pt x="2" y="572"/>
                    </a:cubicBezTo>
                    <a:cubicBezTo>
                      <a:pt x="2" y="575"/>
                      <a:pt x="2" y="579"/>
                      <a:pt x="2" y="584"/>
                    </a:cubicBezTo>
                    <a:cubicBezTo>
                      <a:pt x="2" y="599"/>
                      <a:pt x="5" y="620"/>
                      <a:pt x="5" y="647"/>
                    </a:cubicBezTo>
                    <a:cubicBezTo>
                      <a:pt x="5" y="652"/>
                      <a:pt x="5" y="657"/>
                      <a:pt x="5" y="662"/>
                    </a:cubicBezTo>
                    <a:cubicBezTo>
                      <a:pt x="5" y="663"/>
                      <a:pt x="5" y="663"/>
                      <a:pt x="6" y="663"/>
                    </a:cubicBezTo>
                    <a:cubicBezTo>
                      <a:pt x="6" y="663"/>
                      <a:pt x="7" y="663"/>
                      <a:pt x="7" y="662"/>
                    </a:cubicBezTo>
                    <a:cubicBezTo>
                      <a:pt x="7" y="657"/>
                      <a:pt x="7" y="652"/>
                      <a:pt x="7" y="647"/>
                    </a:cubicBezTo>
                    <a:cubicBezTo>
                      <a:pt x="7" y="620"/>
                      <a:pt x="4" y="599"/>
                      <a:pt x="4" y="584"/>
                    </a:cubicBezTo>
                    <a:cubicBezTo>
                      <a:pt x="4" y="579"/>
                      <a:pt x="4" y="576"/>
                      <a:pt x="4" y="572"/>
                    </a:cubicBezTo>
                    <a:cubicBezTo>
                      <a:pt x="4" y="572"/>
                      <a:pt x="4" y="572"/>
                      <a:pt x="4" y="572"/>
                    </a:cubicBezTo>
                    <a:cubicBezTo>
                      <a:pt x="5" y="552"/>
                      <a:pt x="12" y="510"/>
                      <a:pt x="21" y="472"/>
                    </a:cubicBezTo>
                    <a:cubicBezTo>
                      <a:pt x="25" y="453"/>
                      <a:pt x="29" y="434"/>
                      <a:pt x="32" y="420"/>
                    </a:cubicBezTo>
                    <a:cubicBezTo>
                      <a:pt x="34" y="413"/>
                      <a:pt x="36" y="407"/>
                      <a:pt x="37" y="402"/>
                    </a:cubicBezTo>
                    <a:cubicBezTo>
                      <a:pt x="39" y="398"/>
                      <a:pt x="40" y="395"/>
                      <a:pt x="40" y="394"/>
                    </a:cubicBezTo>
                    <a:cubicBezTo>
                      <a:pt x="41" y="393"/>
                      <a:pt x="41" y="393"/>
                      <a:pt x="41" y="393"/>
                    </a:cubicBezTo>
                    <a:cubicBezTo>
                      <a:pt x="41" y="393"/>
                      <a:pt x="40" y="385"/>
                      <a:pt x="39" y="372"/>
                    </a:cubicBezTo>
                    <a:cubicBezTo>
                      <a:pt x="35" y="332"/>
                      <a:pt x="28" y="249"/>
                      <a:pt x="28" y="222"/>
                    </a:cubicBezTo>
                    <a:cubicBezTo>
                      <a:pt x="28" y="219"/>
                      <a:pt x="28" y="217"/>
                      <a:pt x="28" y="216"/>
                    </a:cubicBezTo>
                    <a:cubicBezTo>
                      <a:pt x="28" y="214"/>
                      <a:pt x="28" y="213"/>
                      <a:pt x="28" y="213"/>
                    </a:cubicBezTo>
                    <a:cubicBezTo>
                      <a:pt x="29" y="213"/>
                      <a:pt x="29" y="213"/>
                      <a:pt x="29" y="213"/>
                    </a:cubicBezTo>
                    <a:cubicBezTo>
                      <a:pt x="27" y="182"/>
                      <a:pt x="12" y="126"/>
                      <a:pt x="12" y="91"/>
                    </a:cubicBezTo>
                    <a:cubicBezTo>
                      <a:pt x="12" y="89"/>
                      <a:pt x="12" y="87"/>
                      <a:pt x="12" y="85"/>
                    </a:cubicBezTo>
                    <a:cubicBezTo>
                      <a:pt x="12" y="85"/>
                      <a:pt x="12" y="85"/>
                      <a:pt x="12" y="85"/>
                    </a:cubicBezTo>
                    <a:cubicBezTo>
                      <a:pt x="9" y="44"/>
                      <a:pt x="5" y="18"/>
                      <a:pt x="4" y="2"/>
                    </a:cubicBezTo>
                    <a:cubicBezTo>
                      <a:pt x="4" y="2"/>
                      <a:pt x="4" y="2"/>
                      <a:pt x="4" y="2"/>
                    </a:cubicBezTo>
                    <a:cubicBezTo>
                      <a:pt x="4" y="1"/>
                      <a:pt x="4" y="1"/>
                      <a:pt x="4" y="1"/>
                    </a:cubicBezTo>
                    <a:cubicBezTo>
                      <a:pt x="4" y="0"/>
                      <a:pt x="4" y="0"/>
                      <a:pt x="3" y="0"/>
                    </a:cubicBezTo>
                    <a:cubicBezTo>
                      <a:pt x="3" y="0"/>
                      <a:pt x="2" y="0"/>
                      <a:pt x="2" y="1"/>
                    </a:cubicBezTo>
                    <a:cubicBezTo>
                      <a:pt x="1" y="15"/>
                      <a:pt x="0" y="26"/>
                      <a:pt x="0" y="33"/>
                    </a:cubicBezTo>
                    <a:cubicBezTo>
                      <a:pt x="0" y="33"/>
                      <a:pt x="0" y="34"/>
                      <a:pt x="0" y="34"/>
                    </a:cubicBezTo>
                    <a:cubicBezTo>
                      <a:pt x="1" y="34"/>
                      <a:pt x="2" y="33"/>
                      <a:pt x="2" y="3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5" name="Freeform 497">
                <a:extLst>
                  <a:ext uri="{FF2B5EF4-FFF2-40B4-BE49-F238E27FC236}">
                    <a16:creationId xmlns:a16="http://schemas.microsoft.com/office/drawing/2014/main" id="{4326D50B-983F-D71E-153A-DB0A6E2F2034}"/>
                  </a:ext>
                </a:extLst>
              </p:cNvPr>
              <p:cNvSpPr>
                <a:spLocks/>
              </p:cNvSpPr>
              <p:nvPr/>
            </p:nvSpPr>
            <p:spPr bwMode="auto">
              <a:xfrm>
                <a:off x="2985" y="1030"/>
                <a:ext cx="706" cy="1270"/>
              </a:xfrm>
              <a:custGeom>
                <a:avLst/>
                <a:gdLst>
                  <a:gd name="T0" fmla="*/ 3091 w 336"/>
                  <a:gd name="T1" fmla="*/ 9 h 567"/>
                  <a:gd name="T2" fmla="*/ 3099 w 336"/>
                  <a:gd name="T3" fmla="*/ 316 h 567"/>
                  <a:gd name="T4" fmla="*/ 3034 w 336"/>
                  <a:gd name="T5" fmla="*/ 979 h 567"/>
                  <a:gd name="T6" fmla="*/ 2690 w 336"/>
                  <a:gd name="T7" fmla="*/ 1404 h 567"/>
                  <a:gd name="T8" fmla="*/ 2690 w 336"/>
                  <a:gd name="T9" fmla="*/ 1416 h 567"/>
                  <a:gd name="T10" fmla="*/ 2690 w 336"/>
                  <a:gd name="T11" fmla="*/ 1404 h 567"/>
                  <a:gd name="T12" fmla="*/ 2164 w 336"/>
                  <a:gd name="T13" fmla="*/ 1631 h 567"/>
                  <a:gd name="T14" fmla="*/ 1885 w 336"/>
                  <a:gd name="T15" fmla="*/ 1785 h 567"/>
                  <a:gd name="T16" fmla="*/ 1717 w 336"/>
                  <a:gd name="T17" fmla="*/ 1911 h 567"/>
                  <a:gd name="T18" fmla="*/ 1431 w 336"/>
                  <a:gd name="T19" fmla="*/ 2067 h 567"/>
                  <a:gd name="T20" fmla="*/ 1086 w 336"/>
                  <a:gd name="T21" fmla="*/ 2148 h 567"/>
                  <a:gd name="T22" fmla="*/ 269 w 336"/>
                  <a:gd name="T23" fmla="*/ 3528 h 567"/>
                  <a:gd name="T24" fmla="*/ 120 w 336"/>
                  <a:gd name="T25" fmla="*/ 4840 h 567"/>
                  <a:gd name="T26" fmla="*/ 141 w 336"/>
                  <a:gd name="T27" fmla="*/ 5237 h 567"/>
                  <a:gd name="T28" fmla="*/ 149 w 336"/>
                  <a:gd name="T29" fmla="*/ 5228 h 567"/>
                  <a:gd name="T30" fmla="*/ 141 w 336"/>
                  <a:gd name="T31" fmla="*/ 5237 h 567"/>
                  <a:gd name="T32" fmla="*/ 141 w 336"/>
                  <a:gd name="T33" fmla="*/ 5284 h 567"/>
                  <a:gd name="T34" fmla="*/ 0 w 336"/>
                  <a:gd name="T35" fmla="*/ 6352 h 567"/>
                  <a:gd name="T36" fmla="*/ 8 w 336"/>
                  <a:gd name="T37" fmla="*/ 6361 h 567"/>
                  <a:gd name="T38" fmla="*/ 17 w 336"/>
                  <a:gd name="T39" fmla="*/ 6361 h 567"/>
                  <a:gd name="T40" fmla="*/ 160 w 336"/>
                  <a:gd name="T41" fmla="*/ 5284 h 567"/>
                  <a:gd name="T42" fmla="*/ 160 w 336"/>
                  <a:gd name="T43" fmla="*/ 5228 h 567"/>
                  <a:gd name="T44" fmla="*/ 160 w 336"/>
                  <a:gd name="T45" fmla="*/ 5228 h 567"/>
                  <a:gd name="T46" fmla="*/ 141 w 336"/>
                  <a:gd name="T47" fmla="*/ 4840 h 567"/>
                  <a:gd name="T48" fmla="*/ 288 w 336"/>
                  <a:gd name="T49" fmla="*/ 3541 h 567"/>
                  <a:gd name="T50" fmla="*/ 1095 w 336"/>
                  <a:gd name="T51" fmla="*/ 2168 h 567"/>
                  <a:gd name="T52" fmla="*/ 1439 w 336"/>
                  <a:gd name="T53" fmla="*/ 2092 h 567"/>
                  <a:gd name="T54" fmla="*/ 1736 w 336"/>
                  <a:gd name="T55" fmla="*/ 1922 h 567"/>
                  <a:gd name="T56" fmla="*/ 1893 w 336"/>
                  <a:gd name="T57" fmla="*/ 1812 h 567"/>
                  <a:gd name="T58" fmla="*/ 2326 w 336"/>
                  <a:gd name="T59" fmla="*/ 1561 h 567"/>
                  <a:gd name="T60" fmla="*/ 2690 w 336"/>
                  <a:gd name="T61" fmla="*/ 1425 h 567"/>
                  <a:gd name="T62" fmla="*/ 2690 w 336"/>
                  <a:gd name="T63" fmla="*/ 1425 h 567"/>
                  <a:gd name="T64" fmla="*/ 3043 w 336"/>
                  <a:gd name="T65" fmla="*/ 988 h 567"/>
                  <a:gd name="T66" fmla="*/ 3116 w 336"/>
                  <a:gd name="T67" fmla="*/ 316 h 567"/>
                  <a:gd name="T68" fmla="*/ 3108 w 336"/>
                  <a:gd name="T69" fmla="*/ 9 h 567"/>
                  <a:gd name="T70" fmla="*/ 3099 w 336"/>
                  <a:gd name="T71" fmla="*/ 0 h 567"/>
                  <a:gd name="T72" fmla="*/ 3091 w 336"/>
                  <a:gd name="T73" fmla="*/ 9 h 5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36" h="567">
                    <a:moveTo>
                      <a:pt x="333" y="1"/>
                    </a:moveTo>
                    <a:cubicBezTo>
                      <a:pt x="334" y="7"/>
                      <a:pt x="334" y="16"/>
                      <a:pt x="334" y="28"/>
                    </a:cubicBezTo>
                    <a:cubicBezTo>
                      <a:pt x="334" y="45"/>
                      <a:pt x="333" y="68"/>
                      <a:pt x="327" y="87"/>
                    </a:cubicBezTo>
                    <a:cubicBezTo>
                      <a:pt x="320" y="106"/>
                      <a:pt x="309" y="121"/>
                      <a:pt x="290" y="125"/>
                    </a:cubicBezTo>
                    <a:cubicBezTo>
                      <a:pt x="290" y="126"/>
                      <a:pt x="290" y="126"/>
                      <a:pt x="290" y="126"/>
                    </a:cubicBezTo>
                    <a:cubicBezTo>
                      <a:pt x="290" y="125"/>
                      <a:pt x="290" y="125"/>
                      <a:pt x="290" y="125"/>
                    </a:cubicBezTo>
                    <a:cubicBezTo>
                      <a:pt x="279" y="126"/>
                      <a:pt x="256" y="135"/>
                      <a:pt x="233" y="145"/>
                    </a:cubicBezTo>
                    <a:cubicBezTo>
                      <a:pt x="222" y="149"/>
                      <a:pt x="212" y="155"/>
                      <a:pt x="203" y="159"/>
                    </a:cubicBezTo>
                    <a:cubicBezTo>
                      <a:pt x="195" y="164"/>
                      <a:pt x="188" y="167"/>
                      <a:pt x="185" y="170"/>
                    </a:cubicBezTo>
                    <a:cubicBezTo>
                      <a:pt x="178" y="177"/>
                      <a:pt x="167" y="181"/>
                      <a:pt x="154" y="184"/>
                    </a:cubicBezTo>
                    <a:cubicBezTo>
                      <a:pt x="141" y="187"/>
                      <a:pt x="128" y="189"/>
                      <a:pt x="117" y="191"/>
                    </a:cubicBezTo>
                    <a:cubicBezTo>
                      <a:pt x="96" y="196"/>
                      <a:pt x="50" y="220"/>
                      <a:pt x="29" y="314"/>
                    </a:cubicBezTo>
                    <a:cubicBezTo>
                      <a:pt x="22" y="348"/>
                      <a:pt x="13" y="389"/>
                      <a:pt x="13" y="431"/>
                    </a:cubicBezTo>
                    <a:cubicBezTo>
                      <a:pt x="13" y="442"/>
                      <a:pt x="14" y="454"/>
                      <a:pt x="15" y="466"/>
                    </a:cubicBezTo>
                    <a:cubicBezTo>
                      <a:pt x="16" y="465"/>
                      <a:pt x="16" y="465"/>
                      <a:pt x="16" y="465"/>
                    </a:cubicBezTo>
                    <a:cubicBezTo>
                      <a:pt x="15" y="466"/>
                      <a:pt x="15" y="466"/>
                      <a:pt x="15" y="466"/>
                    </a:cubicBezTo>
                    <a:cubicBezTo>
                      <a:pt x="15" y="467"/>
                      <a:pt x="15" y="469"/>
                      <a:pt x="15" y="470"/>
                    </a:cubicBezTo>
                    <a:cubicBezTo>
                      <a:pt x="15" y="491"/>
                      <a:pt x="8" y="522"/>
                      <a:pt x="0" y="565"/>
                    </a:cubicBezTo>
                    <a:cubicBezTo>
                      <a:pt x="0" y="566"/>
                      <a:pt x="1" y="566"/>
                      <a:pt x="1" y="566"/>
                    </a:cubicBezTo>
                    <a:cubicBezTo>
                      <a:pt x="2" y="567"/>
                      <a:pt x="2" y="566"/>
                      <a:pt x="2" y="566"/>
                    </a:cubicBezTo>
                    <a:cubicBezTo>
                      <a:pt x="9" y="522"/>
                      <a:pt x="17" y="492"/>
                      <a:pt x="17" y="470"/>
                    </a:cubicBezTo>
                    <a:cubicBezTo>
                      <a:pt x="17" y="469"/>
                      <a:pt x="17" y="467"/>
                      <a:pt x="17" y="465"/>
                    </a:cubicBezTo>
                    <a:cubicBezTo>
                      <a:pt x="17" y="465"/>
                      <a:pt x="17" y="465"/>
                      <a:pt x="17" y="465"/>
                    </a:cubicBezTo>
                    <a:cubicBezTo>
                      <a:pt x="16" y="454"/>
                      <a:pt x="15" y="442"/>
                      <a:pt x="15" y="431"/>
                    </a:cubicBezTo>
                    <a:cubicBezTo>
                      <a:pt x="15" y="390"/>
                      <a:pt x="23" y="349"/>
                      <a:pt x="31" y="315"/>
                    </a:cubicBezTo>
                    <a:cubicBezTo>
                      <a:pt x="52" y="221"/>
                      <a:pt x="97" y="198"/>
                      <a:pt x="118" y="193"/>
                    </a:cubicBezTo>
                    <a:cubicBezTo>
                      <a:pt x="128" y="191"/>
                      <a:pt x="142" y="189"/>
                      <a:pt x="155" y="186"/>
                    </a:cubicBezTo>
                    <a:cubicBezTo>
                      <a:pt x="167" y="183"/>
                      <a:pt x="179" y="178"/>
                      <a:pt x="187" y="171"/>
                    </a:cubicBezTo>
                    <a:cubicBezTo>
                      <a:pt x="189" y="169"/>
                      <a:pt x="196" y="165"/>
                      <a:pt x="204" y="161"/>
                    </a:cubicBezTo>
                    <a:cubicBezTo>
                      <a:pt x="217" y="154"/>
                      <a:pt x="234" y="146"/>
                      <a:pt x="251" y="139"/>
                    </a:cubicBezTo>
                    <a:cubicBezTo>
                      <a:pt x="267" y="133"/>
                      <a:pt x="282" y="128"/>
                      <a:pt x="290" y="127"/>
                    </a:cubicBezTo>
                    <a:cubicBezTo>
                      <a:pt x="290" y="127"/>
                      <a:pt x="290" y="127"/>
                      <a:pt x="290" y="127"/>
                    </a:cubicBezTo>
                    <a:cubicBezTo>
                      <a:pt x="310" y="123"/>
                      <a:pt x="322" y="107"/>
                      <a:pt x="328" y="88"/>
                    </a:cubicBezTo>
                    <a:cubicBezTo>
                      <a:pt x="335" y="68"/>
                      <a:pt x="336" y="46"/>
                      <a:pt x="336" y="28"/>
                    </a:cubicBezTo>
                    <a:cubicBezTo>
                      <a:pt x="336" y="16"/>
                      <a:pt x="336" y="7"/>
                      <a:pt x="335" y="1"/>
                    </a:cubicBezTo>
                    <a:cubicBezTo>
                      <a:pt x="335" y="1"/>
                      <a:pt x="335" y="0"/>
                      <a:pt x="334" y="0"/>
                    </a:cubicBezTo>
                    <a:cubicBezTo>
                      <a:pt x="334" y="0"/>
                      <a:pt x="333" y="1"/>
                      <a:pt x="333"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6" name="Freeform 498">
                <a:extLst>
                  <a:ext uri="{FF2B5EF4-FFF2-40B4-BE49-F238E27FC236}">
                    <a16:creationId xmlns:a16="http://schemas.microsoft.com/office/drawing/2014/main" id="{4F9FB082-D2A0-FFFC-1283-51A92F1D9B42}"/>
                  </a:ext>
                </a:extLst>
              </p:cNvPr>
              <p:cNvSpPr>
                <a:spLocks/>
              </p:cNvSpPr>
              <p:nvPr/>
            </p:nvSpPr>
            <p:spPr bwMode="auto">
              <a:xfrm>
                <a:off x="3878" y="3265"/>
                <a:ext cx="88" cy="67"/>
              </a:xfrm>
              <a:custGeom>
                <a:avLst/>
                <a:gdLst>
                  <a:gd name="T0" fmla="*/ 0 w 42"/>
                  <a:gd name="T1" fmla="*/ 235 h 30"/>
                  <a:gd name="T2" fmla="*/ 304 w 42"/>
                  <a:gd name="T3" fmla="*/ 335 h 30"/>
                  <a:gd name="T4" fmla="*/ 8 w 42"/>
                  <a:gd name="T5" fmla="*/ 210 h 30"/>
                  <a:gd name="T6" fmla="*/ 0 60000 65536"/>
                  <a:gd name="T7" fmla="*/ 0 60000 65536"/>
                  <a:gd name="T8" fmla="*/ 0 60000 65536"/>
                </a:gdLst>
                <a:ahLst/>
                <a:cxnLst>
                  <a:cxn ang="T6">
                    <a:pos x="T0" y="T1"/>
                  </a:cxn>
                  <a:cxn ang="T7">
                    <a:pos x="T2" y="T3"/>
                  </a:cxn>
                  <a:cxn ang="T8">
                    <a:pos x="T4" y="T5"/>
                  </a:cxn>
                </a:cxnLst>
                <a:rect l="0" t="0" r="r" b="b"/>
                <a:pathLst>
                  <a:path w="42" h="30">
                    <a:moveTo>
                      <a:pt x="0" y="21"/>
                    </a:moveTo>
                    <a:cubicBezTo>
                      <a:pt x="10" y="11"/>
                      <a:pt x="28" y="16"/>
                      <a:pt x="33" y="30"/>
                    </a:cubicBezTo>
                    <a:cubicBezTo>
                      <a:pt x="42" y="19"/>
                      <a:pt x="8" y="0"/>
                      <a:pt x="1" y="19"/>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7" name="Freeform 499">
                <a:extLst>
                  <a:ext uri="{FF2B5EF4-FFF2-40B4-BE49-F238E27FC236}">
                    <a16:creationId xmlns:a16="http://schemas.microsoft.com/office/drawing/2014/main" id="{FA9373B3-C2B3-618F-0371-DF41B0ED1D75}"/>
                  </a:ext>
                </a:extLst>
              </p:cNvPr>
              <p:cNvSpPr>
                <a:spLocks/>
              </p:cNvSpPr>
              <p:nvPr/>
            </p:nvSpPr>
            <p:spPr bwMode="auto">
              <a:xfrm>
                <a:off x="4478" y="1940"/>
                <a:ext cx="68" cy="82"/>
              </a:xfrm>
              <a:custGeom>
                <a:avLst/>
                <a:gdLst>
                  <a:gd name="T0" fmla="*/ 0 w 32"/>
                  <a:gd name="T1" fmla="*/ 403 h 37"/>
                  <a:gd name="T2" fmla="*/ 0 w 32"/>
                  <a:gd name="T3" fmla="*/ 403 h 37"/>
                  <a:gd name="T4" fmla="*/ 308 w 32"/>
                  <a:gd name="T5" fmla="*/ 20 h 37"/>
                  <a:gd name="T6" fmla="*/ 281 w 32"/>
                  <a:gd name="T7" fmla="*/ 0 h 37"/>
                  <a:gd name="T8" fmla="*/ 0 w 32"/>
                  <a:gd name="T9" fmla="*/ 403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37">
                    <a:moveTo>
                      <a:pt x="0" y="37"/>
                    </a:moveTo>
                    <a:cubicBezTo>
                      <a:pt x="0" y="37"/>
                      <a:pt x="0" y="37"/>
                      <a:pt x="0" y="37"/>
                    </a:cubicBezTo>
                    <a:cubicBezTo>
                      <a:pt x="12" y="29"/>
                      <a:pt x="23" y="18"/>
                      <a:pt x="32" y="2"/>
                    </a:cubicBezTo>
                    <a:cubicBezTo>
                      <a:pt x="29" y="0"/>
                      <a:pt x="29" y="0"/>
                      <a:pt x="29" y="0"/>
                    </a:cubicBezTo>
                    <a:cubicBezTo>
                      <a:pt x="21" y="16"/>
                      <a:pt x="12" y="30"/>
                      <a:pt x="0" y="37"/>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8" name="Freeform 500">
                <a:extLst>
                  <a:ext uri="{FF2B5EF4-FFF2-40B4-BE49-F238E27FC236}">
                    <a16:creationId xmlns:a16="http://schemas.microsoft.com/office/drawing/2014/main" id="{A916514B-2054-219C-97C7-64296B9D5B03}"/>
                  </a:ext>
                </a:extLst>
              </p:cNvPr>
              <p:cNvSpPr>
                <a:spLocks/>
              </p:cNvSpPr>
              <p:nvPr/>
            </p:nvSpPr>
            <p:spPr bwMode="auto">
              <a:xfrm>
                <a:off x="3283" y="1940"/>
                <a:ext cx="68" cy="82"/>
              </a:xfrm>
              <a:custGeom>
                <a:avLst/>
                <a:gdLst>
                  <a:gd name="T0" fmla="*/ 0 w 32"/>
                  <a:gd name="T1" fmla="*/ 20 h 37"/>
                  <a:gd name="T2" fmla="*/ 308 w 32"/>
                  <a:gd name="T3" fmla="*/ 403 h 37"/>
                  <a:gd name="T4" fmla="*/ 28 w 32"/>
                  <a:gd name="T5" fmla="*/ 0 h 37"/>
                  <a:gd name="T6" fmla="*/ 0 w 32"/>
                  <a:gd name="T7" fmla="*/ 20 h 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2" h="37">
                    <a:moveTo>
                      <a:pt x="0" y="2"/>
                    </a:moveTo>
                    <a:cubicBezTo>
                      <a:pt x="8" y="18"/>
                      <a:pt x="20" y="29"/>
                      <a:pt x="32" y="37"/>
                    </a:cubicBezTo>
                    <a:cubicBezTo>
                      <a:pt x="20" y="30"/>
                      <a:pt x="11" y="16"/>
                      <a:pt x="3" y="0"/>
                    </a:cubicBezTo>
                    <a:lnTo>
                      <a:pt x="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39" name="Freeform 501">
                <a:extLst>
                  <a:ext uri="{FF2B5EF4-FFF2-40B4-BE49-F238E27FC236}">
                    <a16:creationId xmlns:a16="http://schemas.microsoft.com/office/drawing/2014/main" id="{64ED38A5-5F22-E59E-F786-15BF35104BFC}"/>
                  </a:ext>
                </a:extLst>
              </p:cNvPr>
              <p:cNvSpPr>
                <a:spLocks/>
              </p:cNvSpPr>
              <p:nvPr/>
            </p:nvSpPr>
            <p:spPr bwMode="auto">
              <a:xfrm>
                <a:off x="3810" y="992"/>
                <a:ext cx="106" cy="9"/>
              </a:xfrm>
              <a:custGeom>
                <a:avLst/>
                <a:gdLst>
                  <a:gd name="T0" fmla="*/ 477 w 50"/>
                  <a:gd name="T1" fmla="*/ 36 h 4"/>
                  <a:gd name="T2" fmla="*/ 441 w 50"/>
                  <a:gd name="T3" fmla="*/ 36 h 4"/>
                  <a:gd name="T4" fmla="*/ 297 w 50"/>
                  <a:gd name="T5" fmla="*/ 36 h 4"/>
                  <a:gd name="T6" fmla="*/ 237 w 50"/>
                  <a:gd name="T7" fmla="*/ 36 h 4"/>
                  <a:gd name="T8" fmla="*/ 0 w 50"/>
                  <a:gd name="T9" fmla="*/ 36 h 4"/>
                  <a:gd name="T10" fmla="*/ 229 w 50"/>
                  <a:gd name="T11" fmla="*/ 11 h 4"/>
                  <a:gd name="T12" fmla="*/ 288 w 50"/>
                  <a:gd name="T13" fmla="*/ 11 h 4"/>
                  <a:gd name="T14" fmla="*/ 449 w 50"/>
                  <a:gd name="T15" fmla="*/ 11 h 4"/>
                  <a:gd name="T16" fmla="*/ 477 w 50"/>
                  <a:gd name="T17" fmla="*/ 25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 h="4">
                    <a:moveTo>
                      <a:pt x="50" y="3"/>
                    </a:moveTo>
                    <a:cubicBezTo>
                      <a:pt x="46" y="3"/>
                      <a:pt x="46" y="3"/>
                      <a:pt x="46" y="3"/>
                    </a:cubicBezTo>
                    <a:cubicBezTo>
                      <a:pt x="43" y="3"/>
                      <a:pt x="36" y="2"/>
                      <a:pt x="31" y="3"/>
                    </a:cubicBezTo>
                    <a:cubicBezTo>
                      <a:pt x="29" y="3"/>
                      <a:pt x="27" y="3"/>
                      <a:pt x="25" y="3"/>
                    </a:cubicBezTo>
                    <a:cubicBezTo>
                      <a:pt x="16" y="4"/>
                      <a:pt x="4" y="3"/>
                      <a:pt x="0" y="3"/>
                    </a:cubicBezTo>
                    <a:cubicBezTo>
                      <a:pt x="4" y="3"/>
                      <a:pt x="16" y="2"/>
                      <a:pt x="24" y="1"/>
                    </a:cubicBezTo>
                    <a:cubicBezTo>
                      <a:pt x="27" y="1"/>
                      <a:pt x="29" y="1"/>
                      <a:pt x="30" y="1"/>
                    </a:cubicBezTo>
                    <a:cubicBezTo>
                      <a:pt x="36" y="0"/>
                      <a:pt x="43" y="1"/>
                      <a:pt x="47" y="1"/>
                    </a:cubicBezTo>
                    <a:cubicBezTo>
                      <a:pt x="50" y="2"/>
                      <a:pt x="50" y="2"/>
                      <a:pt x="5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0" name="Freeform 502">
                <a:extLst>
                  <a:ext uri="{FF2B5EF4-FFF2-40B4-BE49-F238E27FC236}">
                    <a16:creationId xmlns:a16="http://schemas.microsoft.com/office/drawing/2014/main" id="{716049FA-1E4D-CDD5-9539-7896EB8BE9D8}"/>
                  </a:ext>
                </a:extLst>
              </p:cNvPr>
              <p:cNvSpPr>
                <a:spLocks/>
              </p:cNvSpPr>
              <p:nvPr/>
            </p:nvSpPr>
            <p:spPr bwMode="auto">
              <a:xfrm>
                <a:off x="3916" y="992"/>
                <a:ext cx="102" cy="9"/>
              </a:xfrm>
              <a:custGeom>
                <a:avLst/>
                <a:gdLst>
                  <a:gd name="T0" fmla="*/ 0 w 49"/>
                  <a:gd name="T1" fmla="*/ 25 h 4"/>
                  <a:gd name="T2" fmla="*/ 25 w 49"/>
                  <a:gd name="T3" fmla="*/ 11 h 4"/>
                  <a:gd name="T4" fmla="*/ 173 w 49"/>
                  <a:gd name="T5" fmla="*/ 11 h 4"/>
                  <a:gd name="T6" fmla="*/ 225 w 49"/>
                  <a:gd name="T7" fmla="*/ 11 h 4"/>
                  <a:gd name="T8" fmla="*/ 441 w 49"/>
                  <a:gd name="T9" fmla="*/ 36 h 4"/>
                  <a:gd name="T10" fmla="*/ 225 w 49"/>
                  <a:gd name="T11" fmla="*/ 36 h 4"/>
                  <a:gd name="T12" fmla="*/ 173 w 49"/>
                  <a:gd name="T13" fmla="*/ 36 h 4"/>
                  <a:gd name="T14" fmla="*/ 25 w 49"/>
                  <a:gd name="T15" fmla="*/ 36 h 4"/>
                  <a:gd name="T16" fmla="*/ 0 w 49"/>
                  <a:gd name="T17" fmla="*/ 36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9" h="4">
                    <a:moveTo>
                      <a:pt x="0" y="2"/>
                    </a:moveTo>
                    <a:cubicBezTo>
                      <a:pt x="3" y="1"/>
                      <a:pt x="3" y="1"/>
                      <a:pt x="3" y="1"/>
                    </a:cubicBezTo>
                    <a:cubicBezTo>
                      <a:pt x="7" y="1"/>
                      <a:pt x="14" y="0"/>
                      <a:pt x="19" y="1"/>
                    </a:cubicBezTo>
                    <a:cubicBezTo>
                      <a:pt x="21" y="1"/>
                      <a:pt x="23" y="1"/>
                      <a:pt x="25" y="1"/>
                    </a:cubicBezTo>
                    <a:cubicBezTo>
                      <a:pt x="34" y="2"/>
                      <a:pt x="45" y="4"/>
                      <a:pt x="49" y="3"/>
                    </a:cubicBezTo>
                    <a:cubicBezTo>
                      <a:pt x="45" y="4"/>
                      <a:pt x="34" y="4"/>
                      <a:pt x="25" y="3"/>
                    </a:cubicBezTo>
                    <a:cubicBezTo>
                      <a:pt x="23" y="3"/>
                      <a:pt x="21" y="3"/>
                      <a:pt x="19" y="3"/>
                    </a:cubicBezTo>
                    <a:cubicBezTo>
                      <a:pt x="14" y="2"/>
                      <a:pt x="7" y="3"/>
                      <a:pt x="3" y="3"/>
                    </a:cubicBezTo>
                    <a:cubicBezTo>
                      <a:pt x="0" y="3"/>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1" name="Freeform 503">
                <a:extLst>
                  <a:ext uri="{FF2B5EF4-FFF2-40B4-BE49-F238E27FC236}">
                    <a16:creationId xmlns:a16="http://schemas.microsoft.com/office/drawing/2014/main" id="{DD873497-6698-ECE0-34B8-6A7F97329590}"/>
                  </a:ext>
                </a:extLst>
              </p:cNvPr>
              <p:cNvSpPr>
                <a:spLocks/>
              </p:cNvSpPr>
              <p:nvPr/>
            </p:nvSpPr>
            <p:spPr bwMode="auto">
              <a:xfrm>
                <a:off x="3506" y="2228"/>
                <a:ext cx="758" cy="1543"/>
              </a:xfrm>
              <a:custGeom>
                <a:avLst/>
                <a:gdLst>
                  <a:gd name="T0" fmla="*/ 370 w 361"/>
                  <a:gd name="T1" fmla="*/ 3480 h 689"/>
                  <a:gd name="T2" fmla="*/ 269 w 361"/>
                  <a:gd name="T3" fmla="*/ 3626 h 689"/>
                  <a:gd name="T4" fmla="*/ 277 w 361"/>
                  <a:gd name="T5" fmla="*/ 3671 h 689"/>
                  <a:gd name="T6" fmla="*/ 489 w 361"/>
                  <a:gd name="T7" fmla="*/ 3471 h 689"/>
                  <a:gd name="T8" fmla="*/ 380 w 361"/>
                  <a:gd name="T9" fmla="*/ 3731 h 689"/>
                  <a:gd name="T10" fmla="*/ 414 w 361"/>
                  <a:gd name="T11" fmla="*/ 3742 h 689"/>
                  <a:gd name="T12" fmla="*/ 815 w 361"/>
                  <a:gd name="T13" fmla="*/ 3406 h 689"/>
                  <a:gd name="T14" fmla="*/ 1564 w 361"/>
                  <a:gd name="T15" fmla="*/ 3169 h 689"/>
                  <a:gd name="T16" fmla="*/ 1222 w 361"/>
                  <a:gd name="T17" fmla="*/ 6089 h 689"/>
                  <a:gd name="T18" fmla="*/ 1002 w 361"/>
                  <a:gd name="T19" fmla="*/ 7740 h 689"/>
                  <a:gd name="T20" fmla="*/ 1877 w 361"/>
                  <a:gd name="T21" fmla="*/ 5773 h 689"/>
                  <a:gd name="T22" fmla="*/ 2854 w 361"/>
                  <a:gd name="T23" fmla="*/ 7740 h 689"/>
                  <a:gd name="T24" fmla="*/ 2054 w 361"/>
                  <a:gd name="T25" fmla="*/ 3986 h 689"/>
                  <a:gd name="T26" fmla="*/ 2104 w 361"/>
                  <a:gd name="T27" fmla="*/ 3043 h 689"/>
                  <a:gd name="T28" fmla="*/ 2998 w 361"/>
                  <a:gd name="T29" fmla="*/ 3370 h 689"/>
                  <a:gd name="T30" fmla="*/ 3192 w 361"/>
                  <a:gd name="T31" fmla="*/ 3516 h 689"/>
                  <a:gd name="T32" fmla="*/ 3175 w 361"/>
                  <a:gd name="T33" fmla="*/ 3787 h 689"/>
                  <a:gd name="T34" fmla="*/ 3248 w 361"/>
                  <a:gd name="T35" fmla="*/ 3561 h 689"/>
                  <a:gd name="T36" fmla="*/ 3332 w 361"/>
                  <a:gd name="T37" fmla="*/ 3686 h 689"/>
                  <a:gd name="T38" fmla="*/ 3332 w 361"/>
                  <a:gd name="T39" fmla="*/ 3650 h 689"/>
                  <a:gd name="T40" fmla="*/ 3139 w 361"/>
                  <a:gd name="T41" fmla="*/ 3370 h 689"/>
                  <a:gd name="T42" fmla="*/ 3267 w 361"/>
                  <a:gd name="T43" fmla="*/ 3460 h 689"/>
                  <a:gd name="T44" fmla="*/ 3276 w 361"/>
                  <a:gd name="T45" fmla="*/ 3415 h 689"/>
                  <a:gd name="T46" fmla="*/ 3307 w 361"/>
                  <a:gd name="T47" fmla="*/ 3225 h 689"/>
                  <a:gd name="T48" fmla="*/ 3307 w 361"/>
                  <a:gd name="T49" fmla="*/ 3189 h 689"/>
                  <a:gd name="T50" fmla="*/ 3131 w 361"/>
                  <a:gd name="T51" fmla="*/ 3254 h 689"/>
                  <a:gd name="T52" fmla="*/ 3248 w 361"/>
                  <a:gd name="T53" fmla="*/ 3090 h 689"/>
                  <a:gd name="T54" fmla="*/ 3223 w 361"/>
                  <a:gd name="T55" fmla="*/ 3079 h 689"/>
                  <a:gd name="T56" fmla="*/ 2711 w 361"/>
                  <a:gd name="T57" fmla="*/ 3245 h 689"/>
                  <a:gd name="T58" fmla="*/ 2121 w 361"/>
                  <a:gd name="T59" fmla="*/ 2799 h 689"/>
                  <a:gd name="T60" fmla="*/ 2054 w 361"/>
                  <a:gd name="T61" fmla="*/ 1485 h 689"/>
                  <a:gd name="T62" fmla="*/ 1564 w 361"/>
                  <a:gd name="T63" fmla="*/ 0 h 689"/>
                  <a:gd name="T64" fmla="*/ 1564 w 361"/>
                  <a:gd name="T65" fmla="*/ 2582 h 689"/>
                  <a:gd name="T66" fmla="*/ 918 w 361"/>
                  <a:gd name="T67" fmla="*/ 3281 h 689"/>
                  <a:gd name="T68" fmla="*/ 472 w 361"/>
                  <a:gd name="T69" fmla="*/ 3225 h 689"/>
                  <a:gd name="T70" fmla="*/ 437 w 361"/>
                  <a:gd name="T71" fmla="*/ 3234 h 689"/>
                  <a:gd name="T72" fmla="*/ 304 w 361"/>
                  <a:gd name="T73" fmla="*/ 3200 h 689"/>
                  <a:gd name="T74" fmla="*/ 269 w 361"/>
                  <a:gd name="T75" fmla="*/ 3200 h 689"/>
                  <a:gd name="T76" fmla="*/ 454 w 361"/>
                  <a:gd name="T77" fmla="*/ 3379 h 689"/>
                  <a:gd name="T78" fmla="*/ 36 w 361"/>
                  <a:gd name="T79" fmla="*/ 3491 h 689"/>
                  <a:gd name="T80" fmla="*/ 17 w 361"/>
                  <a:gd name="T81" fmla="*/ 3536 h 68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61" h="689">
                    <a:moveTo>
                      <a:pt x="2" y="315"/>
                    </a:moveTo>
                    <a:cubicBezTo>
                      <a:pt x="15" y="319"/>
                      <a:pt x="28" y="314"/>
                      <a:pt x="40" y="310"/>
                    </a:cubicBezTo>
                    <a:cubicBezTo>
                      <a:pt x="42" y="309"/>
                      <a:pt x="44" y="308"/>
                      <a:pt x="45" y="308"/>
                    </a:cubicBezTo>
                    <a:cubicBezTo>
                      <a:pt x="39" y="312"/>
                      <a:pt x="33" y="317"/>
                      <a:pt x="29" y="323"/>
                    </a:cubicBezTo>
                    <a:cubicBezTo>
                      <a:pt x="29" y="323"/>
                      <a:pt x="29" y="324"/>
                      <a:pt x="29" y="324"/>
                    </a:cubicBezTo>
                    <a:cubicBezTo>
                      <a:pt x="29" y="325"/>
                      <a:pt x="29" y="326"/>
                      <a:pt x="30" y="327"/>
                    </a:cubicBezTo>
                    <a:cubicBezTo>
                      <a:pt x="32" y="327"/>
                      <a:pt x="32" y="326"/>
                      <a:pt x="33" y="325"/>
                    </a:cubicBezTo>
                    <a:cubicBezTo>
                      <a:pt x="36" y="319"/>
                      <a:pt x="45" y="313"/>
                      <a:pt x="53" y="309"/>
                    </a:cubicBezTo>
                    <a:cubicBezTo>
                      <a:pt x="48" y="315"/>
                      <a:pt x="44" y="323"/>
                      <a:pt x="41" y="331"/>
                    </a:cubicBezTo>
                    <a:cubicBezTo>
                      <a:pt x="41" y="332"/>
                      <a:pt x="41" y="332"/>
                      <a:pt x="41" y="332"/>
                    </a:cubicBezTo>
                    <a:cubicBezTo>
                      <a:pt x="41" y="334"/>
                      <a:pt x="42" y="335"/>
                      <a:pt x="43" y="335"/>
                    </a:cubicBezTo>
                    <a:cubicBezTo>
                      <a:pt x="44" y="336"/>
                      <a:pt x="45" y="335"/>
                      <a:pt x="45" y="333"/>
                    </a:cubicBezTo>
                    <a:cubicBezTo>
                      <a:pt x="49" y="323"/>
                      <a:pt x="51" y="318"/>
                      <a:pt x="57" y="312"/>
                    </a:cubicBezTo>
                    <a:cubicBezTo>
                      <a:pt x="63" y="306"/>
                      <a:pt x="82" y="304"/>
                      <a:pt x="88" y="303"/>
                    </a:cubicBezTo>
                    <a:cubicBezTo>
                      <a:pt x="108" y="300"/>
                      <a:pt x="147" y="294"/>
                      <a:pt x="164" y="280"/>
                    </a:cubicBezTo>
                    <a:cubicBezTo>
                      <a:pt x="169" y="275"/>
                      <a:pt x="169" y="282"/>
                      <a:pt x="169" y="282"/>
                    </a:cubicBezTo>
                    <a:cubicBezTo>
                      <a:pt x="169" y="355"/>
                      <a:pt x="169" y="355"/>
                      <a:pt x="169" y="355"/>
                    </a:cubicBezTo>
                    <a:cubicBezTo>
                      <a:pt x="169" y="456"/>
                      <a:pt x="174" y="469"/>
                      <a:pt x="132" y="542"/>
                    </a:cubicBezTo>
                    <a:cubicBezTo>
                      <a:pt x="106" y="589"/>
                      <a:pt x="92" y="631"/>
                      <a:pt x="83" y="689"/>
                    </a:cubicBezTo>
                    <a:cubicBezTo>
                      <a:pt x="108" y="689"/>
                      <a:pt x="108" y="689"/>
                      <a:pt x="108" y="689"/>
                    </a:cubicBezTo>
                    <a:cubicBezTo>
                      <a:pt x="116" y="646"/>
                      <a:pt x="134" y="590"/>
                      <a:pt x="187" y="514"/>
                    </a:cubicBezTo>
                    <a:cubicBezTo>
                      <a:pt x="195" y="504"/>
                      <a:pt x="197" y="508"/>
                      <a:pt x="203" y="514"/>
                    </a:cubicBezTo>
                    <a:cubicBezTo>
                      <a:pt x="255" y="580"/>
                      <a:pt x="273" y="641"/>
                      <a:pt x="282" y="689"/>
                    </a:cubicBezTo>
                    <a:cubicBezTo>
                      <a:pt x="308" y="689"/>
                      <a:pt x="308" y="689"/>
                      <a:pt x="308" y="689"/>
                    </a:cubicBezTo>
                    <a:cubicBezTo>
                      <a:pt x="299" y="631"/>
                      <a:pt x="286" y="589"/>
                      <a:pt x="259" y="542"/>
                    </a:cubicBezTo>
                    <a:cubicBezTo>
                      <a:pt x="217" y="469"/>
                      <a:pt x="222" y="456"/>
                      <a:pt x="222" y="355"/>
                    </a:cubicBezTo>
                    <a:cubicBezTo>
                      <a:pt x="222" y="272"/>
                      <a:pt x="222" y="272"/>
                      <a:pt x="222" y="272"/>
                    </a:cubicBezTo>
                    <a:cubicBezTo>
                      <a:pt x="222" y="272"/>
                      <a:pt x="222" y="265"/>
                      <a:pt x="227" y="271"/>
                    </a:cubicBezTo>
                    <a:cubicBezTo>
                      <a:pt x="248" y="294"/>
                      <a:pt x="288" y="301"/>
                      <a:pt x="323" y="300"/>
                    </a:cubicBezTo>
                    <a:cubicBezTo>
                      <a:pt x="324" y="300"/>
                      <a:pt x="324" y="300"/>
                      <a:pt x="324" y="300"/>
                    </a:cubicBezTo>
                    <a:cubicBezTo>
                      <a:pt x="324" y="300"/>
                      <a:pt x="324" y="300"/>
                      <a:pt x="324" y="300"/>
                    </a:cubicBezTo>
                    <a:cubicBezTo>
                      <a:pt x="336" y="299"/>
                      <a:pt x="345" y="313"/>
                      <a:pt x="345" y="313"/>
                    </a:cubicBezTo>
                    <a:cubicBezTo>
                      <a:pt x="349" y="320"/>
                      <a:pt x="347" y="329"/>
                      <a:pt x="344" y="334"/>
                    </a:cubicBezTo>
                    <a:cubicBezTo>
                      <a:pt x="343" y="335"/>
                      <a:pt x="342" y="336"/>
                      <a:pt x="343" y="337"/>
                    </a:cubicBezTo>
                    <a:cubicBezTo>
                      <a:pt x="345" y="338"/>
                      <a:pt x="346" y="337"/>
                      <a:pt x="347" y="336"/>
                    </a:cubicBezTo>
                    <a:cubicBezTo>
                      <a:pt x="351" y="331"/>
                      <a:pt x="352" y="323"/>
                      <a:pt x="351" y="317"/>
                    </a:cubicBezTo>
                    <a:cubicBezTo>
                      <a:pt x="354" y="321"/>
                      <a:pt x="355" y="325"/>
                      <a:pt x="356" y="327"/>
                    </a:cubicBezTo>
                    <a:cubicBezTo>
                      <a:pt x="357" y="328"/>
                      <a:pt x="358" y="329"/>
                      <a:pt x="360" y="328"/>
                    </a:cubicBezTo>
                    <a:cubicBezTo>
                      <a:pt x="361" y="328"/>
                      <a:pt x="361" y="327"/>
                      <a:pt x="361" y="326"/>
                    </a:cubicBezTo>
                    <a:cubicBezTo>
                      <a:pt x="360" y="325"/>
                      <a:pt x="360" y="325"/>
                      <a:pt x="360" y="325"/>
                    </a:cubicBezTo>
                    <a:cubicBezTo>
                      <a:pt x="359" y="320"/>
                      <a:pt x="353" y="312"/>
                      <a:pt x="345" y="305"/>
                    </a:cubicBezTo>
                    <a:cubicBezTo>
                      <a:pt x="344" y="304"/>
                      <a:pt x="340" y="301"/>
                      <a:pt x="339" y="300"/>
                    </a:cubicBezTo>
                    <a:cubicBezTo>
                      <a:pt x="343" y="302"/>
                      <a:pt x="347" y="302"/>
                      <a:pt x="350" y="306"/>
                    </a:cubicBezTo>
                    <a:cubicBezTo>
                      <a:pt x="351" y="307"/>
                      <a:pt x="352" y="308"/>
                      <a:pt x="353" y="308"/>
                    </a:cubicBezTo>
                    <a:cubicBezTo>
                      <a:pt x="354" y="307"/>
                      <a:pt x="354" y="306"/>
                      <a:pt x="354" y="305"/>
                    </a:cubicBezTo>
                    <a:cubicBezTo>
                      <a:pt x="354" y="305"/>
                      <a:pt x="354" y="304"/>
                      <a:pt x="354" y="304"/>
                    </a:cubicBezTo>
                    <a:cubicBezTo>
                      <a:pt x="352" y="301"/>
                      <a:pt x="345" y="297"/>
                      <a:pt x="338" y="295"/>
                    </a:cubicBezTo>
                    <a:cubicBezTo>
                      <a:pt x="344" y="294"/>
                      <a:pt x="350" y="292"/>
                      <a:pt x="357" y="287"/>
                    </a:cubicBezTo>
                    <a:cubicBezTo>
                      <a:pt x="357" y="287"/>
                      <a:pt x="358" y="287"/>
                      <a:pt x="358" y="286"/>
                    </a:cubicBezTo>
                    <a:cubicBezTo>
                      <a:pt x="358" y="286"/>
                      <a:pt x="358" y="285"/>
                      <a:pt x="357" y="284"/>
                    </a:cubicBezTo>
                    <a:cubicBezTo>
                      <a:pt x="356" y="283"/>
                      <a:pt x="355" y="283"/>
                      <a:pt x="353" y="284"/>
                    </a:cubicBezTo>
                    <a:cubicBezTo>
                      <a:pt x="348" y="288"/>
                      <a:pt x="343" y="289"/>
                      <a:pt x="338" y="290"/>
                    </a:cubicBezTo>
                    <a:cubicBezTo>
                      <a:pt x="343" y="287"/>
                      <a:pt x="348" y="283"/>
                      <a:pt x="351" y="276"/>
                    </a:cubicBezTo>
                    <a:cubicBezTo>
                      <a:pt x="351" y="276"/>
                      <a:pt x="351" y="275"/>
                      <a:pt x="351" y="275"/>
                    </a:cubicBezTo>
                    <a:cubicBezTo>
                      <a:pt x="351" y="274"/>
                      <a:pt x="351" y="273"/>
                      <a:pt x="350" y="273"/>
                    </a:cubicBezTo>
                    <a:cubicBezTo>
                      <a:pt x="349" y="272"/>
                      <a:pt x="348" y="273"/>
                      <a:pt x="348" y="274"/>
                    </a:cubicBezTo>
                    <a:cubicBezTo>
                      <a:pt x="345" y="280"/>
                      <a:pt x="337" y="287"/>
                      <a:pt x="331" y="290"/>
                    </a:cubicBezTo>
                    <a:cubicBezTo>
                      <a:pt x="321" y="293"/>
                      <a:pt x="307" y="292"/>
                      <a:pt x="293" y="289"/>
                    </a:cubicBezTo>
                    <a:cubicBezTo>
                      <a:pt x="282" y="287"/>
                      <a:pt x="263" y="279"/>
                      <a:pt x="254" y="274"/>
                    </a:cubicBezTo>
                    <a:cubicBezTo>
                      <a:pt x="244" y="269"/>
                      <a:pt x="237" y="261"/>
                      <a:pt x="229" y="249"/>
                    </a:cubicBezTo>
                    <a:cubicBezTo>
                      <a:pt x="221" y="237"/>
                      <a:pt x="222" y="219"/>
                      <a:pt x="222" y="219"/>
                    </a:cubicBezTo>
                    <a:cubicBezTo>
                      <a:pt x="222" y="132"/>
                      <a:pt x="222" y="132"/>
                      <a:pt x="222" y="132"/>
                    </a:cubicBezTo>
                    <a:cubicBezTo>
                      <a:pt x="222" y="92"/>
                      <a:pt x="222" y="49"/>
                      <a:pt x="222" y="17"/>
                    </a:cubicBezTo>
                    <a:cubicBezTo>
                      <a:pt x="202" y="11"/>
                      <a:pt x="184" y="6"/>
                      <a:pt x="169" y="0"/>
                    </a:cubicBezTo>
                    <a:cubicBezTo>
                      <a:pt x="169" y="28"/>
                      <a:pt x="169" y="74"/>
                      <a:pt x="169" y="132"/>
                    </a:cubicBezTo>
                    <a:cubicBezTo>
                      <a:pt x="169" y="230"/>
                      <a:pt x="169" y="230"/>
                      <a:pt x="169" y="230"/>
                    </a:cubicBezTo>
                    <a:cubicBezTo>
                      <a:pt x="169" y="230"/>
                      <a:pt x="170" y="246"/>
                      <a:pt x="164" y="257"/>
                    </a:cubicBezTo>
                    <a:cubicBezTo>
                      <a:pt x="156" y="272"/>
                      <a:pt x="124" y="285"/>
                      <a:pt x="99" y="292"/>
                    </a:cubicBezTo>
                    <a:cubicBezTo>
                      <a:pt x="95" y="292"/>
                      <a:pt x="65" y="301"/>
                      <a:pt x="57" y="295"/>
                    </a:cubicBezTo>
                    <a:cubicBezTo>
                      <a:pt x="54" y="293"/>
                      <a:pt x="52" y="289"/>
                      <a:pt x="51" y="287"/>
                    </a:cubicBezTo>
                    <a:cubicBezTo>
                      <a:pt x="50" y="285"/>
                      <a:pt x="50" y="283"/>
                      <a:pt x="48" y="284"/>
                    </a:cubicBezTo>
                    <a:cubicBezTo>
                      <a:pt x="47" y="285"/>
                      <a:pt x="46" y="286"/>
                      <a:pt x="47" y="288"/>
                    </a:cubicBezTo>
                    <a:cubicBezTo>
                      <a:pt x="48" y="291"/>
                      <a:pt x="51" y="294"/>
                      <a:pt x="54" y="297"/>
                    </a:cubicBezTo>
                    <a:cubicBezTo>
                      <a:pt x="45" y="296"/>
                      <a:pt x="37" y="293"/>
                      <a:pt x="33" y="285"/>
                    </a:cubicBezTo>
                    <a:cubicBezTo>
                      <a:pt x="33" y="284"/>
                      <a:pt x="32" y="282"/>
                      <a:pt x="30" y="283"/>
                    </a:cubicBezTo>
                    <a:cubicBezTo>
                      <a:pt x="30" y="283"/>
                      <a:pt x="29" y="284"/>
                      <a:pt x="29" y="285"/>
                    </a:cubicBezTo>
                    <a:cubicBezTo>
                      <a:pt x="29" y="286"/>
                      <a:pt x="29" y="286"/>
                      <a:pt x="29" y="287"/>
                    </a:cubicBezTo>
                    <a:cubicBezTo>
                      <a:pt x="34" y="295"/>
                      <a:pt x="41" y="299"/>
                      <a:pt x="49" y="301"/>
                    </a:cubicBezTo>
                    <a:cubicBezTo>
                      <a:pt x="47" y="303"/>
                      <a:pt x="40" y="305"/>
                      <a:pt x="37" y="306"/>
                    </a:cubicBezTo>
                    <a:cubicBezTo>
                      <a:pt x="26" y="310"/>
                      <a:pt x="15" y="315"/>
                      <a:pt x="4" y="311"/>
                    </a:cubicBezTo>
                    <a:cubicBezTo>
                      <a:pt x="2" y="311"/>
                      <a:pt x="1" y="310"/>
                      <a:pt x="1" y="311"/>
                    </a:cubicBezTo>
                    <a:cubicBezTo>
                      <a:pt x="0" y="313"/>
                      <a:pt x="1" y="314"/>
                      <a:pt x="2" y="3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2" name="Oval 641">
                <a:extLst>
                  <a:ext uri="{FF2B5EF4-FFF2-40B4-BE49-F238E27FC236}">
                    <a16:creationId xmlns:a16="http://schemas.microsoft.com/office/drawing/2014/main" id="{E3E2BFC4-6E51-2CAF-3B79-E3A3834A8EEA}"/>
                  </a:ext>
                </a:extLst>
              </p:cNvPr>
              <p:cNvSpPr>
                <a:spLocks noChangeArrowheads="1"/>
              </p:cNvSpPr>
              <p:nvPr/>
            </p:nvSpPr>
            <p:spPr bwMode="auto">
              <a:xfrm>
                <a:off x="3899" y="2804"/>
                <a:ext cx="40" cy="38"/>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43" name="Freeform 505">
                <a:extLst>
                  <a:ext uri="{FF2B5EF4-FFF2-40B4-BE49-F238E27FC236}">
                    <a16:creationId xmlns:a16="http://schemas.microsoft.com/office/drawing/2014/main" id="{547E4325-ADB1-C9FC-053A-CBD7B3FF9E5A}"/>
                  </a:ext>
                </a:extLst>
              </p:cNvPr>
              <p:cNvSpPr>
                <a:spLocks/>
              </p:cNvSpPr>
              <p:nvPr/>
            </p:nvSpPr>
            <p:spPr bwMode="auto">
              <a:xfrm>
                <a:off x="3899" y="2772"/>
                <a:ext cx="40" cy="50"/>
              </a:xfrm>
              <a:custGeom>
                <a:avLst/>
                <a:gdLst>
                  <a:gd name="T0" fmla="*/ 177 w 19"/>
                  <a:gd name="T1" fmla="*/ 259 h 22"/>
                  <a:gd name="T2" fmla="*/ 93 w 19"/>
                  <a:gd name="T3" fmla="*/ 166 h 22"/>
                  <a:gd name="T4" fmla="*/ 0 w 19"/>
                  <a:gd name="T5" fmla="*/ 259 h 22"/>
                  <a:gd name="T6" fmla="*/ 0 w 19"/>
                  <a:gd name="T7" fmla="*/ 102 h 22"/>
                  <a:gd name="T8" fmla="*/ 93 w 19"/>
                  <a:gd name="T9" fmla="*/ 0 h 22"/>
                  <a:gd name="T10" fmla="*/ 177 w 19"/>
                  <a:gd name="T11" fmla="*/ 102 h 22"/>
                  <a:gd name="T12" fmla="*/ 177 w 19"/>
                  <a:gd name="T13" fmla="*/ 259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2">
                    <a:moveTo>
                      <a:pt x="19" y="22"/>
                    </a:moveTo>
                    <a:cubicBezTo>
                      <a:pt x="19" y="17"/>
                      <a:pt x="15" y="14"/>
                      <a:pt x="10" y="14"/>
                    </a:cubicBezTo>
                    <a:cubicBezTo>
                      <a:pt x="5" y="14"/>
                      <a:pt x="0" y="17"/>
                      <a:pt x="0" y="22"/>
                    </a:cubicBezTo>
                    <a:cubicBezTo>
                      <a:pt x="0" y="9"/>
                      <a:pt x="0" y="9"/>
                      <a:pt x="0" y="9"/>
                    </a:cubicBezTo>
                    <a:cubicBezTo>
                      <a:pt x="0" y="4"/>
                      <a:pt x="5" y="0"/>
                      <a:pt x="10" y="0"/>
                    </a:cubicBezTo>
                    <a:cubicBezTo>
                      <a:pt x="15" y="0"/>
                      <a:pt x="19" y="4"/>
                      <a:pt x="19" y="9"/>
                    </a:cubicBezTo>
                    <a:lnTo>
                      <a:pt x="19" y="22"/>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4" name="Oval 643">
                <a:extLst>
                  <a:ext uri="{FF2B5EF4-FFF2-40B4-BE49-F238E27FC236}">
                    <a16:creationId xmlns:a16="http://schemas.microsoft.com/office/drawing/2014/main" id="{9564EDDB-B35E-EF0E-FFA3-F8546B703F5C}"/>
                  </a:ext>
                </a:extLst>
              </p:cNvPr>
              <p:cNvSpPr>
                <a:spLocks noChangeArrowheads="1"/>
              </p:cNvSpPr>
              <p:nvPr/>
            </p:nvSpPr>
            <p:spPr bwMode="auto">
              <a:xfrm>
                <a:off x="3907" y="2810"/>
                <a:ext cx="25" cy="23"/>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45" name="Oval 644">
                <a:extLst>
                  <a:ext uri="{FF2B5EF4-FFF2-40B4-BE49-F238E27FC236}">
                    <a16:creationId xmlns:a16="http://schemas.microsoft.com/office/drawing/2014/main" id="{0F454947-3FD8-07F4-83BB-6FF838EA857A}"/>
                  </a:ext>
                </a:extLst>
              </p:cNvPr>
              <p:cNvSpPr>
                <a:spLocks noChangeArrowheads="1"/>
              </p:cNvSpPr>
              <p:nvPr/>
            </p:nvSpPr>
            <p:spPr bwMode="auto">
              <a:xfrm>
                <a:off x="3909" y="2613"/>
                <a:ext cx="21" cy="21"/>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46" name="Oval 645">
                <a:extLst>
                  <a:ext uri="{FF2B5EF4-FFF2-40B4-BE49-F238E27FC236}">
                    <a16:creationId xmlns:a16="http://schemas.microsoft.com/office/drawing/2014/main" id="{493493D1-F308-392F-5DB0-7300591F931C}"/>
                  </a:ext>
                </a:extLst>
              </p:cNvPr>
              <p:cNvSpPr>
                <a:spLocks noChangeArrowheads="1"/>
              </p:cNvSpPr>
              <p:nvPr/>
            </p:nvSpPr>
            <p:spPr bwMode="auto">
              <a:xfrm>
                <a:off x="3916" y="261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47" name="Oval 646">
                <a:extLst>
                  <a:ext uri="{FF2B5EF4-FFF2-40B4-BE49-F238E27FC236}">
                    <a16:creationId xmlns:a16="http://schemas.microsoft.com/office/drawing/2014/main" id="{E8133319-B640-AC55-4A41-AD084A920AFE}"/>
                  </a:ext>
                </a:extLst>
              </p:cNvPr>
              <p:cNvSpPr>
                <a:spLocks noChangeArrowheads="1"/>
              </p:cNvSpPr>
              <p:nvPr/>
            </p:nvSpPr>
            <p:spPr bwMode="auto">
              <a:xfrm>
                <a:off x="3920" y="3137"/>
                <a:ext cx="33" cy="32"/>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48" name="Freeform 510">
                <a:extLst>
                  <a:ext uri="{FF2B5EF4-FFF2-40B4-BE49-F238E27FC236}">
                    <a16:creationId xmlns:a16="http://schemas.microsoft.com/office/drawing/2014/main" id="{2082612B-1190-6D1E-245F-A378E08F44E2}"/>
                  </a:ext>
                </a:extLst>
              </p:cNvPr>
              <p:cNvSpPr>
                <a:spLocks/>
              </p:cNvSpPr>
              <p:nvPr/>
            </p:nvSpPr>
            <p:spPr bwMode="auto">
              <a:xfrm>
                <a:off x="3907" y="3119"/>
                <a:ext cx="44" cy="47"/>
              </a:xfrm>
              <a:custGeom>
                <a:avLst/>
                <a:gdLst>
                  <a:gd name="T0" fmla="*/ 57 w 21"/>
                  <a:gd name="T1" fmla="*/ 170 h 21"/>
                  <a:gd name="T2" fmla="*/ 128 w 21"/>
                  <a:gd name="T3" fmla="*/ 90 h 21"/>
                  <a:gd name="T4" fmla="*/ 193 w 21"/>
                  <a:gd name="T5" fmla="*/ 125 h 21"/>
                  <a:gd name="T6" fmla="*/ 119 w 21"/>
                  <a:gd name="T7" fmla="*/ 20 h 21"/>
                  <a:gd name="T8" fmla="*/ 75 w 21"/>
                  <a:gd name="T9" fmla="*/ 0 h 21"/>
                  <a:gd name="T10" fmla="*/ 0 w 21"/>
                  <a:gd name="T11" fmla="*/ 81 h 21"/>
                  <a:gd name="T12" fmla="*/ 84 w 21"/>
                  <a:gd name="T13" fmla="*/ 235 h 21"/>
                  <a:gd name="T14" fmla="*/ 84 w 21"/>
                  <a:gd name="T15" fmla="*/ 235 h 21"/>
                  <a:gd name="T16" fmla="*/ 57 w 21"/>
                  <a:gd name="T17" fmla="*/ 17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6" y="15"/>
                    </a:moveTo>
                    <a:cubicBezTo>
                      <a:pt x="6" y="11"/>
                      <a:pt x="9" y="8"/>
                      <a:pt x="14" y="8"/>
                    </a:cubicBezTo>
                    <a:cubicBezTo>
                      <a:pt x="17" y="8"/>
                      <a:pt x="19" y="9"/>
                      <a:pt x="21" y="11"/>
                    </a:cubicBezTo>
                    <a:cubicBezTo>
                      <a:pt x="19" y="8"/>
                      <a:pt x="16" y="3"/>
                      <a:pt x="13" y="2"/>
                    </a:cubicBezTo>
                    <a:cubicBezTo>
                      <a:pt x="12" y="1"/>
                      <a:pt x="10" y="0"/>
                      <a:pt x="8" y="0"/>
                    </a:cubicBezTo>
                    <a:cubicBezTo>
                      <a:pt x="4" y="0"/>
                      <a:pt x="0" y="3"/>
                      <a:pt x="0" y="7"/>
                    </a:cubicBezTo>
                    <a:cubicBezTo>
                      <a:pt x="0" y="13"/>
                      <a:pt x="9" y="21"/>
                      <a:pt x="9" y="21"/>
                    </a:cubicBezTo>
                    <a:cubicBezTo>
                      <a:pt x="9" y="21"/>
                      <a:pt x="9" y="21"/>
                      <a:pt x="9" y="21"/>
                    </a:cubicBezTo>
                    <a:cubicBezTo>
                      <a:pt x="7" y="20"/>
                      <a:pt x="6" y="17"/>
                      <a:pt x="6" y="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49" name="Oval 648">
                <a:extLst>
                  <a:ext uri="{FF2B5EF4-FFF2-40B4-BE49-F238E27FC236}">
                    <a16:creationId xmlns:a16="http://schemas.microsoft.com/office/drawing/2014/main" id="{E005F99A-53B9-9969-5ED5-4A80DE6848DA}"/>
                  </a:ext>
                </a:extLst>
              </p:cNvPr>
              <p:cNvSpPr>
                <a:spLocks noChangeArrowheads="1"/>
              </p:cNvSpPr>
              <p:nvPr/>
            </p:nvSpPr>
            <p:spPr bwMode="auto">
              <a:xfrm>
                <a:off x="3928" y="3144"/>
                <a:ext cx="17" cy="18"/>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50" name="Oval 649">
                <a:extLst>
                  <a:ext uri="{FF2B5EF4-FFF2-40B4-BE49-F238E27FC236}">
                    <a16:creationId xmlns:a16="http://schemas.microsoft.com/office/drawing/2014/main" id="{12A27089-2D62-4220-7793-CD074A2BEABF}"/>
                  </a:ext>
                </a:extLst>
              </p:cNvPr>
              <p:cNvSpPr>
                <a:spLocks noChangeArrowheads="1"/>
              </p:cNvSpPr>
              <p:nvPr/>
            </p:nvSpPr>
            <p:spPr bwMode="auto">
              <a:xfrm>
                <a:off x="3834" y="3061"/>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51" name="Oval 650">
                <a:extLst>
                  <a:ext uri="{FF2B5EF4-FFF2-40B4-BE49-F238E27FC236}">
                    <a16:creationId xmlns:a16="http://schemas.microsoft.com/office/drawing/2014/main" id="{A8EC24D1-F1DF-B376-0AA6-E4F4A0715C6E}"/>
                  </a:ext>
                </a:extLst>
              </p:cNvPr>
              <p:cNvSpPr>
                <a:spLocks noChangeArrowheads="1"/>
              </p:cNvSpPr>
              <p:nvPr/>
            </p:nvSpPr>
            <p:spPr bwMode="auto">
              <a:xfrm>
                <a:off x="3840" y="306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52" name="Oval 651">
                <a:extLst>
                  <a:ext uri="{FF2B5EF4-FFF2-40B4-BE49-F238E27FC236}">
                    <a16:creationId xmlns:a16="http://schemas.microsoft.com/office/drawing/2014/main" id="{8FA2EE79-0165-14A5-C67E-5CA88E91B142}"/>
                  </a:ext>
                </a:extLst>
              </p:cNvPr>
              <p:cNvSpPr>
                <a:spLocks noChangeArrowheads="1"/>
              </p:cNvSpPr>
              <p:nvPr/>
            </p:nvSpPr>
            <p:spPr bwMode="auto">
              <a:xfrm>
                <a:off x="3995" y="3008"/>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53" name="Oval 652">
                <a:extLst>
                  <a:ext uri="{FF2B5EF4-FFF2-40B4-BE49-F238E27FC236}">
                    <a16:creationId xmlns:a16="http://schemas.microsoft.com/office/drawing/2014/main" id="{84A74A1C-FC9A-817D-675C-5C63EB485044}"/>
                  </a:ext>
                </a:extLst>
              </p:cNvPr>
              <p:cNvSpPr>
                <a:spLocks noChangeArrowheads="1"/>
              </p:cNvSpPr>
              <p:nvPr/>
            </p:nvSpPr>
            <p:spPr bwMode="auto">
              <a:xfrm>
                <a:off x="4002" y="3014"/>
                <a:ext cx="10"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654" name="Freeform 516">
                <a:extLst>
                  <a:ext uri="{FF2B5EF4-FFF2-40B4-BE49-F238E27FC236}">
                    <a16:creationId xmlns:a16="http://schemas.microsoft.com/office/drawing/2014/main" id="{A9462EC7-0A9D-7965-BB01-953B6239A13B}"/>
                  </a:ext>
                </a:extLst>
              </p:cNvPr>
              <p:cNvSpPr>
                <a:spLocks/>
              </p:cNvSpPr>
              <p:nvPr/>
            </p:nvSpPr>
            <p:spPr bwMode="auto">
              <a:xfrm>
                <a:off x="3546" y="1234"/>
                <a:ext cx="365" cy="370"/>
              </a:xfrm>
              <a:custGeom>
                <a:avLst/>
                <a:gdLst>
                  <a:gd name="T0" fmla="*/ 1431 w 174"/>
                  <a:gd name="T1" fmla="*/ 1861 h 165"/>
                  <a:gd name="T2" fmla="*/ 1607 w 174"/>
                  <a:gd name="T3" fmla="*/ 1749 h 165"/>
                  <a:gd name="T4" fmla="*/ 1447 w 174"/>
                  <a:gd name="T5" fmla="*/ 1319 h 165"/>
                  <a:gd name="T6" fmla="*/ 1263 w 174"/>
                  <a:gd name="T7" fmla="*/ 0 h 165"/>
                  <a:gd name="T8" fmla="*/ 1126 w 174"/>
                  <a:gd name="T9" fmla="*/ 56 h 165"/>
                  <a:gd name="T10" fmla="*/ 1286 w 174"/>
                  <a:gd name="T11" fmla="*/ 1081 h 165"/>
                  <a:gd name="T12" fmla="*/ 1246 w 174"/>
                  <a:gd name="T13" fmla="*/ 1117 h 165"/>
                  <a:gd name="T14" fmla="*/ 1135 w 174"/>
                  <a:gd name="T15" fmla="*/ 1036 h 165"/>
                  <a:gd name="T16" fmla="*/ 1091 w 174"/>
                  <a:gd name="T17" fmla="*/ 960 h 165"/>
                  <a:gd name="T18" fmla="*/ 1043 w 174"/>
                  <a:gd name="T19" fmla="*/ 753 h 165"/>
                  <a:gd name="T20" fmla="*/ 942 w 174"/>
                  <a:gd name="T21" fmla="*/ 753 h 165"/>
                  <a:gd name="T22" fmla="*/ 967 w 174"/>
                  <a:gd name="T23" fmla="*/ 899 h 165"/>
                  <a:gd name="T24" fmla="*/ 933 w 174"/>
                  <a:gd name="T25" fmla="*/ 946 h 165"/>
                  <a:gd name="T26" fmla="*/ 885 w 174"/>
                  <a:gd name="T27" fmla="*/ 935 h 165"/>
                  <a:gd name="T28" fmla="*/ 841 w 174"/>
                  <a:gd name="T29" fmla="*/ 879 h 165"/>
                  <a:gd name="T30" fmla="*/ 831 w 174"/>
                  <a:gd name="T31" fmla="*/ 780 h 165"/>
                  <a:gd name="T32" fmla="*/ 722 w 174"/>
                  <a:gd name="T33" fmla="*/ 765 h 165"/>
                  <a:gd name="T34" fmla="*/ 738 w 174"/>
                  <a:gd name="T35" fmla="*/ 899 h 165"/>
                  <a:gd name="T36" fmla="*/ 713 w 174"/>
                  <a:gd name="T37" fmla="*/ 946 h 165"/>
                  <a:gd name="T38" fmla="*/ 0 w 174"/>
                  <a:gd name="T39" fmla="*/ 1498 h 165"/>
                  <a:gd name="T40" fmla="*/ 17 w 174"/>
                  <a:gd name="T41" fmla="*/ 1816 h 165"/>
                  <a:gd name="T42" fmla="*/ 782 w 174"/>
                  <a:gd name="T43" fmla="*/ 1137 h 165"/>
                  <a:gd name="T44" fmla="*/ 1422 w 174"/>
                  <a:gd name="T45" fmla="*/ 1850 h 165"/>
                  <a:gd name="T46" fmla="*/ 1431 w 174"/>
                  <a:gd name="T47" fmla="*/ 1861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74" h="165">
                    <a:moveTo>
                      <a:pt x="155" y="165"/>
                    </a:moveTo>
                    <a:cubicBezTo>
                      <a:pt x="160" y="161"/>
                      <a:pt x="167" y="158"/>
                      <a:pt x="174" y="155"/>
                    </a:cubicBezTo>
                    <a:cubicBezTo>
                      <a:pt x="172" y="149"/>
                      <a:pt x="162" y="137"/>
                      <a:pt x="157" y="117"/>
                    </a:cubicBezTo>
                    <a:cubicBezTo>
                      <a:pt x="148" y="80"/>
                      <a:pt x="142" y="19"/>
                      <a:pt x="137" y="0"/>
                    </a:cubicBezTo>
                    <a:cubicBezTo>
                      <a:pt x="122" y="5"/>
                      <a:pt x="122" y="5"/>
                      <a:pt x="122" y="5"/>
                    </a:cubicBezTo>
                    <a:cubicBezTo>
                      <a:pt x="128" y="28"/>
                      <a:pt x="137" y="76"/>
                      <a:pt x="139" y="96"/>
                    </a:cubicBezTo>
                    <a:cubicBezTo>
                      <a:pt x="139" y="99"/>
                      <a:pt x="139" y="102"/>
                      <a:pt x="135" y="99"/>
                    </a:cubicBezTo>
                    <a:cubicBezTo>
                      <a:pt x="132" y="97"/>
                      <a:pt x="128" y="94"/>
                      <a:pt x="123" y="92"/>
                    </a:cubicBezTo>
                    <a:cubicBezTo>
                      <a:pt x="122" y="91"/>
                      <a:pt x="119" y="89"/>
                      <a:pt x="118" y="85"/>
                    </a:cubicBezTo>
                    <a:cubicBezTo>
                      <a:pt x="115" y="78"/>
                      <a:pt x="114" y="70"/>
                      <a:pt x="113" y="67"/>
                    </a:cubicBezTo>
                    <a:cubicBezTo>
                      <a:pt x="102" y="67"/>
                      <a:pt x="102" y="67"/>
                      <a:pt x="102" y="67"/>
                    </a:cubicBezTo>
                    <a:cubicBezTo>
                      <a:pt x="103" y="71"/>
                      <a:pt x="104" y="75"/>
                      <a:pt x="105" y="80"/>
                    </a:cubicBezTo>
                    <a:cubicBezTo>
                      <a:pt x="105" y="81"/>
                      <a:pt x="105" y="85"/>
                      <a:pt x="101" y="84"/>
                    </a:cubicBezTo>
                    <a:cubicBezTo>
                      <a:pt x="99" y="84"/>
                      <a:pt x="98" y="83"/>
                      <a:pt x="96" y="83"/>
                    </a:cubicBezTo>
                    <a:cubicBezTo>
                      <a:pt x="94" y="83"/>
                      <a:pt x="91" y="83"/>
                      <a:pt x="91" y="78"/>
                    </a:cubicBezTo>
                    <a:cubicBezTo>
                      <a:pt x="90" y="75"/>
                      <a:pt x="90" y="71"/>
                      <a:pt x="90" y="69"/>
                    </a:cubicBezTo>
                    <a:cubicBezTo>
                      <a:pt x="78" y="68"/>
                      <a:pt x="78" y="68"/>
                      <a:pt x="78" y="68"/>
                    </a:cubicBezTo>
                    <a:cubicBezTo>
                      <a:pt x="79" y="72"/>
                      <a:pt x="80" y="76"/>
                      <a:pt x="80" y="80"/>
                    </a:cubicBezTo>
                    <a:cubicBezTo>
                      <a:pt x="80" y="83"/>
                      <a:pt x="78" y="84"/>
                      <a:pt x="77" y="84"/>
                    </a:cubicBezTo>
                    <a:cubicBezTo>
                      <a:pt x="46" y="88"/>
                      <a:pt x="22" y="103"/>
                      <a:pt x="0" y="133"/>
                    </a:cubicBezTo>
                    <a:cubicBezTo>
                      <a:pt x="2" y="161"/>
                      <a:pt x="2" y="161"/>
                      <a:pt x="2" y="161"/>
                    </a:cubicBezTo>
                    <a:cubicBezTo>
                      <a:pt x="18" y="129"/>
                      <a:pt x="50" y="106"/>
                      <a:pt x="85" y="101"/>
                    </a:cubicBezTo>
                    <a:cubicBezTo>
                      <a:pt x="119" y="97"/>
                      <a:pt x="149" y="142"/>
                      <a:pt x="154" y="164"/>
                    </a:cubicBezTo>
                    <a:lnTo>
                      <a:pt x="155" y="165"/>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5" name="Freeform 517">
                <a:extLst>
                  <a:ext uri="{FF2B5EF4-FFF2-40B4-BE49-F238E27FC236}">
                    <a16:creationId xmlns:a16="http://schemas.microsoft.com/office/drawing/2014/main" id="{9DE0958E-4CCB-7E07-E52D-300AE2BA7E60}"/>
                  </a:ext>
                </a:extLst>
              </p:cNvPr>
              <p:cNvSpPr>
                <a:spLocks/>
              </p:cNvSpPr>
              <p:nvPr/>
            </p:nvSpPr>
            <p:spPr bwMode="auto">
              <a:xfrm>
                <a:off x="3953" y="1250"/>
                <a:ext cx="84" cy="316"/>
              </a:xfrm>
              <a:custGeom>
                <a:avLst/>
                <a:gdLst>
                  <a:gd name="T0" fmla="*/ 168 w 40"/>
                  <a:gd name="T1" fmla="*/ 1542 h 141"/>
                  <a:gd name="T2" fmla="*/ 370 w 40"/>
                  <a:gd name="T3" fmla="*/ 65 h 141"/>
                  <a:gd name="T4" fmla="*/ 233 w 40"/>
                  <a:gd name="T5" fmla="*/ 0 h 141"/>
                  <a:gd name="T6" fmla="*/ 0 w 40"/>
                  <a:gd name="T7" fmla="*/ 1587 h 141"/>
                  <a:gd name="T8" fmla="*/ 168 w 40"/>
                  <a:gd name="T9" fmla="*/ 1542 h 1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41">
                    <a:moveTo>
                      <a:pt x="18" y="137"/>
                    </a:moveTo>
                    <a:cubicBezTo>
                      <a:pt x="24" y="111"/>
                      <a:pt x="37" y="17"/>
                      <a:pt x="40" y="6"/>
                    </a:cubicBezTo>
                    <a:cubicBezTo>
                      <a:pt x="25" y="0"/>
                      <a:pt x="25" y="0"/>
                      <a:pt x="25" y="0"/>
                    </a:cubicBezTo>
                    <a:cubicBezTo>
                      <a:pt x="19" y="27"/>
                      <a:pt x="5" y="119"/>
                      <a:pt x="0" y="141"/>
                    </a:cubicBezTo>
                    <a:cubicBezTo>
                      <a:pt x="7" y="139"/>
                      <a:pt x="13" y="138"/>
                      <a:pt x="18" y="137"/>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6" name="Freeform 518">
                <a:extLst>
                  <a:ext uri="{FF2B5EF4-FFF2-40B4-BE49-F238E27FC236}">
                    <a16:creationId xmlns:a16="http://schemas.microsoft.com/office/drawing/2014/main" id="{3D42A89E-4CDD-C91C-4528-428D935F58C2}"/>
                  </a:ext>
                </a:extLst>
              </p:cNvPr>
              <p:cNvSpPr>
                <a:spLocks/>
              </p:cNvSpPr>
              <p:nvPr/>
            </p:nvSpPr>
            <p:spPr bwMode="auto">
              <a:xfrm>
                <a:off x="3997" y="1384"/>
                <a:ext cx="326" cy="220"/>
              </a:xfrm>
              <a:custGeom>
                <a:avLst/>
                <a:gdLst>
                  <a:gd name="T0" fmla="*/ 717 w 155"/>
                  <a:gd name="T1" fmla="*/ 202 h 98"/>
                  <a:gd name="T2" fmla="*/ 690 w 155"/>
                  <a:gd name="T3" fmla="*/ 171 h 98"/>
                  <a:gd name="T4" fmla="*/ 698 w 155"/>
                  <a:gd name="T5" fmla="*/ 20 h 98"/>
                  <a:gd name="T6" fmla="*/ 614 w 155"/>
                  <a:gd name="T7" fmla="*/ 20 h 98"/>
                  <a:gd name="T8" fmla="*/ 597 w 155"/>
                  <a:gd name="T9" fmla="*/ 171 h 98"/>
                  <a:gd name="T10" fmla="*/ 557 w 155"/>
                  <a:gd name="T11" fmla="*/ 218 h 98"/>
                  <a:gd name="T12" fmla="*/ 490 w 155"/>
                  <a:gd name="T13" fmla="*/ 227 h 98"/>
                  <a:gd name="T14" fmla="*/ 473 w 155"/>
                  <a:gd name="T15" fmla="*/ 191 h 98"/>
                  <a:gd name="T16" fmla="*/ 522 w 155"/>
                  <a:gd name="T17" fmla="*/ 0 h 98"/>
                  <a:gd name="T18" fmla="*/ 421 w 155"/>
                  <a:gd name="T19" fmla="*/ 0 h 98"/>
                  <a:gd name="T20" fmla="*/ 362 w 155"/>
                  <a:gd name="T21" fmla="*/ 247 h 98"/>
                  <a:gd name="T22" fmla="*/ 318 w 155"/>
                  <a:gd name="T23" fmla="*/ 328 h 98"/>
                  <a:gd name="T24" fmla="*/ 0 w 155"/>
                  <a:gd name="T25" fmla="*/ 862 h 98"/>
                  <a:gd name="T26" fmla="*/ 67 w 155"/>
                  <a:gd name="T27" fmla="*/ 846 h 98"/>
                  <a:gd name="T28" fmla="*/ 120 w 155"/>
                  <a:gd name="T29" fmla="*/ 983 h 98"/>
                  <a:gd name="T30" fmla="*/ 717 w 155"/>
                  <a:gd name="T31" fmla="*/ 409 h 98"/>
                  <a:gd name="T32" fmla="*/ 1415 w 155"/>
                  <a:gd name="T33" fmla="*/ 1109 h 98"/>
                  <a:gd name="T34" fmla="*/ 1443 w 155"/>
                  <a:gd name="T35" fmla="*/ 745 h 98"/>
                  <a:gd name="T36" fmla="*/ 717 w 155"/>
                  <a:gd name="T37" fmla="*/ 202 h 9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55" h="98">
                    <a:moveTo>
                      <a:pt x="77" y="18"/>
                    </a:moveTo>
                    <a:cubicBezTo>
                      <a:pt x="76" y="18"/>
                      <a:pt x="74" y="18"/>
                      <a:pt x="74" y="15"/>
                    </a:cubicBezTo>
                    <a:cubicBezTo>
                      <a:pt x="74" y="11"/>
                      <a:pt x="74" y="6"/>
                      <a:pt x="75" y="2"/>
                    </a:cubicBezTo>
                    <a:cubicBezTo>
                      <a:pt x="66" y="2"/>
                      <a:pt x="66" y="2"/>
                      <a:pt x="66" y="2"/>
                    </a:cubicBezTo>
                    <a:cubicBezTo>
                      <a:pt x="66" y="5"/>
                      <a:pt x="65" y="11"/>
                      <a:pt x="64" y="15"/>
                    </a:cubicBezTo>
                    <a:cubicBezTo>
                      <a:pt x="63" y="18"/>
                      <a:pt x="61" y="19"/>
                      <a:pt x="60" y="19"/>
                    </a:cubicBezTo>
                    <a:cubicBezTo>
                      <a:pt x="58" y="19"/>
                      <a:pt x="56" y="20"/>
                      <a:pt x="53" y="20"/>
                    </a:cubicBezTo>
                    <a:cubicBezTo>
                      <a:pt x="52" y="21"/>
                      <a:pt x="51" y="20"/>
                      <a:pt x="51" y="17"/>
                    </a:cubicBezTo>
                    <a:cubicBezTo>
                      <a:pt x="52" y="11"/>
                      <a:pt x="54" y="4"/>
                      <a:pt x="56" y="0"/>
                    </a:cubicBezTo>
                    <a:cubicBezTo>
                      <a:pt x="45" y="0"/>
                      <a:pt x="45" y="0"/>
                      <a:pt x="45" y="0"/>
                    </a:cubicBezTo>
                    <a:cubicBezTo>
                      <a:pt x="43" y="4"/>
                      <a:pt x="41" y="14"/>
                      <a:pt x="39" y="22"/>
                    </a:cubicBezTo>
                    <a:cubicBezTo>
                      <a:pt x="38" y="25"/>
                      <a:pt x="35" y="28"/>
                      <a:pt x="34" y="29"/>
                    </a:cubicBezTo>
                    <a:cubicBezTo>
                      <a:pt x="15" y="41"/>
                      <a:pt x="4" y="66"/>
                      <a:pt x="0" y="76"/>
                    </a:cubicBezTo>
                    <a:cubicBezTo>
                      <a:pt x="3" y="76"/>
                      <a:pt x="6" y="75"/>
                      <a:pt x="7" y="75"/>
                    </a:cubicBezTo>
                    <a:cubicBezTo>
                      <a:pt x="10" y="75"/>
                      <a:pt x="12" y="81"/>
                      <a:pt x="13" y="87"/>
                    </a:cubicBezTo>
                    <a:cubicBezTo>
                      <a:pt x="23" y="65"/>
                      <a:pt x="48" y="33"/>
                      <a:pt x="77" y="36"/>
                    </a:cubicBezTo>
                    <a:cubicBezTo>
                      <a:pt x="119" y="41"/>
                      <a:pt x="137" y="66"/>
                      <a:pt x="152" y="98"/>
                    </a:cubicBezTo>
                    <a:cubicBezTo>
                      <a:pt x="155" y="66"/>
                      <a:pt x="155" y="66"/>
                      <a:pt x="155" y="66"/>
                    </a:cubicBezTo>
                    <a:cubicBezTo>
                      <a:pt x="133" y="35"/>
                      <a:pt x="109" y="21"/>
                      <a:pt x="77" y="18"/>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7" name="Freeform 519">
                <a:extLst>
                  <a:ext uri="{FF2B5EF4-FFF2-40B4-BE49-F238E27FC236}">
                    <a16:creationId xmlns:a16="http://schemas.microsoft.com/office/drawing/2014/main" id="{78BA4EE8-6BD8-5987-24F8-37E93F7D54B9}"/>
                  </a:ext>
                </a:extLst>
              </p:cNvPr>
              <p:cNvSpPr>
                <a:spLocks/>
              </p:cNvSpPr>
              <p:nvPr/>
            </p:nvSpPr>
            <p:spPr bwMode="auto">
              <a:xfrm>
                <a:off x="3806" y="2690"/>
                <a:ext cx="70" cy="161"/>
              </a:xfrm>
              <a:custGeom>
                <a:avLst/>
                <a:gdLst>
                  <a:gd name="T0" fmla="*/ 0 w 33"/>
                  <a:gd name="T1" fmla="*/ 805 h 72"/>
                  <a:gd name="T2" fmla="*/ 265 w 33"/>
                  <a:gd name="T3" fmla="*/ 436 h 72"/>
                  <a:gd name="T4" fmla="*/ 288 w 33"/>
                  <a:gd name="T5" fmla="*/ 0 h 72"/>
                  <a:gd name="T6" fmla="*/ 265 w 33"/>
                  <a:gd name="T7" fmla="*/ 579 h 72"/>
                  <a:gd name="T8" fmla="*/ 0 w 33"/>
                  <a:gd name="T9" fmla="*/ 805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72">
                    <a:moveTo>
                      <a:pt x="0" y="72"/>
                    </a:moveTo>
                    <a:cubicBezTo>
                      <a:pt x="14" y="64"/>
                      <a:pt x="27" y="56"/>
                      <a:pt x="28" y="39"/>
                    </a:cubicBezTo>
                    <a:cubicBezTo>
                      <a:pt x="30" y="22"/>
                      <a:pt x="30" y="0"/>
                      <a:pt x="30" y="0"/>
                    </a:cubicBezTo>
                    <a:cubicBezTo>
                      <a:pt x="31" y="17"/>
                      <a:pt x="33" y="38"/>
                      <a:pt x="28" y="52"/>
                    </a:cubicBezTo>
                    <a:cubicBezTo>
                      <a:pt x="24" y="63"/>
                      <a:pt x="0" y="72"/>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8" name="Freeform 520">
                <a:extLst>
                  <a:ext uri="{FF2B5EF4-FFF2-40B4-BE49-F238E27FC236}">
                    <a16:creationId xmlns:a16="http://schemas.microsoft.com/office/drawing/2014/main" id="{F4265BED-B26A-AF9E-916E-A8D3480CC205}"/>
                  </a:ext>
                </a:extLst>
              </p:cNvPr>
              <p:cNvSpPr>
                <a:spLocks/>
              </p:cNvSpPr>
              <p:nvPr/>
            </p:nvSpPr>
            <p:spPr bwMode="auto">
              <a:xfrm>
                <a:off x="3817" y="2638"/>
                <a:ext cx="82" cy="27"/>
              </a:xfrm>
              <a:custGeom>
                <a:avLst/>
                <a:gdLst>
                  <a:gd name="T0" fmla="*/ 362 w 39"/>
                  <a:gd name="T1" fmla="*/ 0 h 12"/>
                  <a:gd name="T2" fmla="*/ 252 w 39"/>
                  <a:gd name="T3" fmla="*/ 81 h 12"/>
                  <a:gd name="T4" fmla="*/ 0 w 39"/>
                  <a:gd name="T5" fmla="*/ 81 h 12"/>
                  <a:gd name="T6" fmla="*/ 362 w 3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12">
                    <a:moveTo>
                      <a:pt x="39" y="0"/>
                    </a:moveTo>
                    <a:cubicBezTo>
                      <a:pt x="35" y="3"/>
                      <a:pt x="32" y="6"/>
                      <a:pt x="27" y="7"/>
                    </a:cubicBezTo>
                    <a:cubicBezTo>
                      <a:pt x="17" y="10"/>
                      <a:pt x="4" y="8"/>
                      <a:pt x="0" y="7"/>
                    </a:cubicBezTo>
                    <a:cubicBezTo>
                      <a:pt x="12" y="11"/>
                      <a:pt x="32" y="12"/>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59" name="Freeform 521">
                <a:extLst>
                  <a:ext uri="{FF2B5EF4-FFF2-40B4-BE49-F238E27FC236}">
                    <a16:creationId xmlns:a16="http://schemas.microsoft.com/office/drawing/2014/main" id="{42687780-F3FC-6F08-6256-538FA55E719A}"/>
                  </a:ext>
                </a:extLst>
              </p:cNvPr>
              <p:cNvSpPr>
                <a:spLocks/>
              </p:cNvSpPr>
              <p:nvPr/>
            </p:nvSpPr>
            <p:spPr bwMode="auto">
              <a:xfrm>
                <a:off x="3897" y="2251"/>
                <a:ext cx="73" cy="389"/>
              </a:xfrm>
              <a:custGeom>
                <a:avLst/>
                <a:gdLst>
                  <a:gd name="T0" fmla="*/ 0 w 35"/>
                  <a:gd name="T1" fmla="*/ 0 h 174"/>
                  <a:gd name="T2" fmla="*/ 292 w 35"/>
                  <a:gd name="T3" fmla="*/ 110 h 174"/>
                  <a:gd name="T4" fmla="*/ 300 w 35"/>
                  <a:gd name="T5" fmla="*/ 1934 h 174"/>
                  <a:gd name="T6" fmla="*/ 244 w 35"/>
                  <a:gd name="T7" fmla="*/ 1844 h 174"/>
                  <a:gd name="T8" fmla="*/ 165 w 35"/>
                  <a:gd name="T9" fmla="*/ 235 h 174"/>
                  <a:gd name="T10" fmla="*/ 0 w 35"/>
                  <a:gd name="T11" fmla="*/ 0 h 17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174">
                    <a:moveTo>
                      <a:pt x="0" y="0"/>
                    </a:moveTo>
                    <a:cubicBezTo>
                      <a:pt x="14" y="5"/>
                      <a:pt x="30" y="10"/>
                      <a:pt x="32" y="10"/>
                    </a:cubicBezTo>
                    <a:cubicBezTo>
                      <a:pt x="35" y="9"/>
                      <a:pt x="33" y="173"/>
                      <a:pt x="33" y="173"/>
                    </a:cubicBezTo>
                    <a:cubicBezTo>
                      <a:pt x="31" y="174"/>
                      <a:pt x="27" y="168"/>
                      <a:pt x="27" y="165"/>
                    </a:cubicBezTo>
                    <a:cubicBezTo>
                      <a:pt x="26" y="162"/>
                      <a:pt x="26" y="38"/>
                      <a:pt x="18" y="21"/>
                    </a:cubicBezTo>
                    <a:cubicBezTo>
                      <a:pt x="10" y="4"/>
                      <a:pt x="2" y="5"/>
                      <a:pt x="0" y="0"/>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0" name="Freeform 522">
                <a:extLst>
                  <a:ext uri="{FF2B5EF4-FFF2-40B4-BE49-F238E27FC236}">
                    <a16:creationId xmlns:a16="http://schemas.microsoft.com/office/drawing/2014/main" id="{A3560654-7CFC-A4B7-93DB-91EA54E685E4}"/>
                  </a:ext>
                </a:extLst>
              </p:cNvPr>
              <p:cNvSpPr>
                <a:spLocks/>
              </p:cNvSpPr>
              <p:nvPr/>
            </p:nvSpPr>
            <p:spPr bwMode="auto">
              <a:xfrm>
                <a:off x="3873" y="2660"/>
                <a:ext cx="97" cy="81"/>
              </a:xfrm>
              <a:custGeom>
                <a:avLst/>
                <a:gdLst>
                  <a:gd name="T0" fmla="*/ 0 w 46"/>
                  <a:gd name="T1" fmla="*/ 92 h 36"/>
                  <a:gd name="T2" fmla="*/ 120 w 46"/>
                  <a:gd name="T3" fmla="*/ 56 h 36"/>
                  <a:gd name="T4" fmla="*/ 217 w 46"/>
                  <a:gd name="T5" fmla="*/ 11 h 36"/>
                  <a:gd name="T6" fmla="*/ 432 w 46"/>
                  <a:gd name="T7" fmla="*/ 72 h 36"/>
                  <a:gd name="T8" fmla="*/ 432 w 46"/>
                  <a:gd name="T9" fmla="*/ 410 h 36"/>
                  <a:gd name="T10" fmla="*/ 253 w 46"/>
                  <a:gd name="T11" fmla="*/ 117 h 36"/>
                  <a:gd name="T12" fmla="*/ 169 w 46"/>
                  <a:gd name="T13" fmla="*/ 101 h 36"/>
                  <a:gd name="T14" fmla="*/ 36 w 46"/>
                  <a:gd name="T15" fmla="*/ 101 h 3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36">
                    <a:moveTo>
                      <a:pt x="0" y="8"/>
                    </a:moveTo>
                    <a:cubicBezTo>
                      <a:pt x="4" y="7"/>
                      <a:pt x="9" y="6"/>
                      <a:pt x="13" y="5"/>
                    </a:cubicBezTo>
                    <a:cubicBezTo>
                      <a:pt x="16" y="4"/>
                      <a:pt x="20" y="0"/>
                      <a:pt x="23" y="1"/>
                    </a:cubicBezTo>
                    <a:cubicBezTo>
                      <a:pt x="29" y="1"/>
                      <a:pt x="39" y="6"/>
                      <a:pt x="46" y="6"/>
                    </a:cubicBezTo>
                    <a:cubicBezTo>
                      <a:pt x="44" y="15"/>
                      <a:pt x="46" y="26"/>
                      <a:pt x="46" y="36"/>
                    </a:cubicBezTo>
                    <a:cubicBezTo>
                      <a:pt x="46" y="27"/>
                      <a:pt x="36" y="12"/>
                      <a:pt x="27" y="10"/>
                    </a:cubicBezTo>
                    <a:cubicBezTo>
                      <a:pt x="23" y="9"/>
                      <a:pt x="22" y="10"/>
                      <a:pt x="18" y="9"/>
                    </a:cubicBezTo>
                    <a:cubicBezTo>
                      <a:pt x="14" y="9"/>
                      <a:pt x="9" y="9"/>
                      <a:pt x="4" y="9"/>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1" name="Freeform 523">
                <a:extLst>
                  <a:ext uri="{FF2B5EF4-FFF2-40B4-BE49-F238E27FC236}">
                    <a16:creationId xmlns:a16="http://schemas.microsoft.com/office/drawing/2014/main" id="{3BE6CABA-30F9-4B23-7AB4-106C6FE380F3}"/>
                  </a:ext>
                </a:extLst>
              </p:cNvPr>
              <p:cNvSpPr>
                <a:spLocks/>
              </p:cNvSpPr>
              <p:nvPr/>
            </p:nvSpPr>
            <p:spPr bwMode="auto">
              <a:xfrm>
                <a:off x="3905" y="2810"/>
                <a:ext cx="46" cy="48"/>
              </a:xfrm>
              <a:custGeom>
                <a:avLst/>
                <a:gdLst>
                  <a:gd name="T0" fmla="*/ 0 w 22"/>
                  <a:gd name="T1" fmla="*/ 158 h 21"/>
                  <a:gd name="T2" fmla="*/ 136 w 22"/>
                  <a:gd name="T3" fmla="*/ 167 h 21"/>
                  <a:gd name="T4" fmla="*/ 165 w 22"/>
                  <a:gd name="T5" fmla="*/ 0 h 21"/>
                  <a:gd name="T6" fmla="*/ 176 w 22"/>
                  <a:gd name="T7" fmla="*/ 178 h 21"/>
                  <a:gd name="T8" fmla="*/ 36 w 22"/>
                  <a:gd name="T9" fmla="*/ 203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0" y="13"/>
                    </a:moveTo>
                    <a:cubicBezTo>
                      <a:pt x="3" y="17"/>
                      <a:pt x="11" y="17"/>
                      <a:pt x="15" y="14"/>
                    </a:cubicBezTo>
                    <a:cubicBezTo>
                      <a:pt x="19" y="10"/>
                      <a:pt x="18" y="5"/>
                      <a:pt x="18" y="0"/>
                    </a:cubicBezTo>
                    <a:cubicBezTo>
                      <a:pt x="18" y="5"/>
                      <a:pt x="22" y="9"/>
                      <a:pt x="19" y="15"/>
                    </a:cubicBezTo>
                    <a:cubicBezTo>
                      <a:pt x="15" y="21"/>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2" name="Freeform 524">
                <a:extLst>
                  <a:ext uri="{FF2B5EF4-FFF2-40B4-BE49-F238E27FC236}">
                    <a16:creationId xmlns:a16="http://schemas.microsoft.com/office/drawing/2014/main" id="{1C25F727-02A0-A712-C782-62D5EB3B860B}"/>
                  </a:ext>
                </a:extLst>
              </p:cNvPr>
              <p:cNvSpPr>
                <a:spLocks/>
              </p:cNvSpPr>
              <p:nvPr/>
            </p:nvSpPr>
            <p:spPr bwMode="auto">
              <a:xfrm>
                <a:off x="3918" y="3142"/>
                <a:ext cx="46" cy="47"/>
              </a:xfrm>
              <a:custGeom>
                <a:avLst/>
                <a:gdLst>
                  <a:gd name="T0" fmla="*/ 0 w 22"/>
                  <a:gd name="T1" fmla="*/ 145 h 21"/>
                  <a:gd name="T2" fmla="*/ 136 w 22"/>
                  <a:gd name="T3" fmla="*/ 154 h 21"/>
                  <a:gd name="T4" fmla="*/ 165 w 22"/>
                  <a:gd name="T5" fmla="*/ 0 h 21"/>
                  <a:gd name="T6" fmla="*/ 176 w 22"/>
                  <a:gd name="T7" fmla="*/ 170 h 21"/>
                  <a:gd name="T8" fmla="*/ 36 w 22"/>
                  <a:gd name="T9" fmla="*/ 19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1">
                    <a:moveTo>
                      <a:pt x="0" y="13"/>
                    </a:moveTo>
                    <a:cubicBezTo>
                      <a:pt x="3" y="17"/>
                      <a:pt x="11" y="17"/>
                      <a:pt x="15" y="14"/>
                    </a:cubicBezTo>
                    <a:cubicBezTo>
                      <a:pt x="19" y="10"/>
                      <a:pt x="18" y="5"/>
                      <a:pt x="18" y="0"/>
                    </a:cubicBezTo>
                    <a:cubicBezTo>
                      <a:pt x="18" y="5"/>
                      <a:pt x="22" y="9"/>
                      <a:pt x="19" y="15"/>
                    </a:cubicBezTo>
                    <a:cubicBezTo>
                      <a:pt x="15" y="21"/>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3" name="Freeform 525">
                <a:extLst>
                  <a:ext uri="{FF2B5EF4-FFF2-40B4-BE49-F238E27FC236}">
                    <a16:creationId xmlns:a16="http://schemas.microsoft.com/office/drawing/2014/main" id="{E56DA82F-99CF-D553-16E5-A165A4DE7757}"/>
                  </a:ext>
                </a:extLst>
              </p:cNvPr>
              <p:cNvSpPr>
                <a:spLocks/>
              </p:cNvSpPr>
              <p:nvPr/>
            </p:nvSpPr>
            <p:spPr bwMode="auto">
              <a:xfrm>
                <a:off x="3800" y="1763"/>
                <a:ext cx="422" cy="533"/>
              </a:xfrm>
              <a:custGeom>
                <a:avLst/>
                <a:gdLst>
                  <a:gd name="T0" fmla="*/ 951 w 201"/>
                  <a:gd name="T1" fmla="*/ 155 h 238"/>
                  <a:gd name="T2" fmla="*/ 850 w 201"/>
                  <a:gd name="T3" fmla="*/ 9 h 238"/>
                  <a:gd name="T4" fmla="*/ 498 w 201"/>
                  <a:gd name="T5" fmla="*/ 36 h 238"/>
                  <a:gd name="T6" fmla="*/ 453 w 201"/>
                  <a:gd name="T7" fmla="*/ 235 h 238"/>
                  <a:gd name="T8" fmla="*/ 344 w 201"/>
                  <a:gd name="T9" fmla="*/ 372 h 238"/>
                  <a:gd name="T10" fmla="*/ 149 w 201"/>
                  <a:gd name="T11" fmla="*/ 688 h 238"/>
                  <a:gd name="T12" fmla="*/ 92 w 201"/>
                  <a:gd name="T13" fmla="*/ 1359 h 238"/>
                  <a:gd name="T14" fmla="*/ 160 w 201"/>
                  <a:gd name="T15" fmla="*/ 1630 h 238"/>
                  <a:gd name="T16" fmla="*/ 160 w 201"/>
                  <a:gd name="T17" fmla="*/ 1630 h 238"/>
                  <a:gd name="T18" fmla="*/ 168 w 201"/>
                  <a:gd name="T19" fmla="*/ 1704 h 238"/>
                  <a:gd name="T20" fmla="*/ 168 w 201"/>
                  <a:gd name="T21" fmla="*/ 1731 h 238"/>
                  <a:gd name="T22" fmla="*/ 101 w 201"/>
                  <a:gd name="T23" fmla="*/ 1877 h 238"/>
                  <a:gd name="T24" fmla="*/ 101 w 201"/>
                  <a:gd name="T25" fmla="*/ 1877 h 238"/>
                  <a:gd name="T26" fmla="*/ 109 w 201"/>
                  <a:gd name="T27" fmla="*/ 1986 h 238"/>
                  <a:gd name="T28" fmla="*/ 101 w 201"/>
                  <a:gd name="T29" fmla="*/ 2011 h 238"/>
                  <a:gd name="T30" fmla="*/ 0 w 201"/>
                  <a:gd name="T31" fmla="*/ 2112 h 238"/>
                  <a:gd name="T32" fmla="*/ 185 w 201"/>
                  <a:gd name="T33" fmla="*/ 2282 h 238"/>
                  <a:gd name="T34" fmla="*/ 951 w 201"/>
                  <a:gd name="T35" fmla="*/ 2582 h 238"/>
                  <a:gd name="T36" fmla="*/ 1631 w 201"/>
                  <a:gd name="T37" fmla="*/ 2593 h 238"/>
                  <a:gd name="T38" fmla="*/ 1701 w 201"/>
                  <a:gd name="T39" fmla="*/ 1415 h 238"/>
                  <a:gd name="T40" fmla="*/ 1507 w 201"/>
                  <a:gd name="T41" fmla="*/ 808 h 23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01" h="238">
                    <a:moveTo>
                      <a:pt x="103" y="14"/>
                    </a:moveTo>
                    <a:cubicBezTo>
                      <a:pt x="103" y="12"/>
                      <a:pt x="93" y="1"/>
                      <a:pt x="92" y="1"/>
                    </a:cubicBezTo>
                    <a:cubicBezTo>
                      <a:pt x="91" y="0"/>
                      <a:pt x="54" y="3"/>
                      <a:pt x="54" y="3"/>
                    </a:cubicBezTo>
                    <a:cubicBezTo>
                      <a:pt x="49" y="21"/>
                      <a:pt x="49" y="21"/>
                      <a:pt x="49" y="21"/>
                    </a:cubicBezTo>
                    <a:cubicBezTo>
                      <a:pt x="37" y="33"/>
                      <a:pt x="37" y="33"/>
                      <a:pt x="37" y="33"/>
                    </a:cubicBezTo>
                    <a:cubicBezTo>
                      <a:pt x="16" y="61"/>
                      <a:pt x="16" y="61"/>
                      <a:pt x="16" y="61"/>
                    </a:cubicBezTo>
                    <a:cubicBezTo>
                      <a:pt x="10" y="121"/>
                      <a:pt x="10" y="121"/>
                      <a:pt x="10" y="121"/>
                    </a:cubicBezTo>
                    <a:cubicBezTo>
                      <a:pt x="17" y="145"/>
                      <a:pt x="17" y="145"/>
                      <a:pt x="17" y="145"/>
                    </a:cubicBezTo>
                    <a:cubicBezTo>
                      <a:pt x="17" y="145"/>
                      <a:pt x="17" y="145"/>
                      <a:pt x="17" y="145"/>
                    </a:cubicBezTo>
                    <a:cubicBezTo>
                      <a:pt x="18" y="147"/>
                      <a:pt x="18" y="149"/>
                      <a:pt x="18" y="152"/>
                    </a:cubicBezTo>
                    <a:cubicBezTo>
                      <a:pt x="18" y="154"/>
                      <a:pt x="18" y="154"/>
                      <a:pt x="18" y="154"/>
                    </a:cubicBezTo>
                    <a:cubicBezTo>
                      <a:pt x="17" y="161"/>
                      <a:pt x="13" y="167"/>
                      <a:pt x="11" y="167"/>
                    </a:cubicBezTo>
                    <a:cubicBezTo>
                      <a:pt x="11" y="167"/>
                      <a:pt x="11" y="167"/>
                      <a:pt x="11" y="167"/>
                    </a:cubicBezTo>
                    <a:cubicBezTo>
                      <a:pt x="13" y="170"/>
                      <a:pt x="14" y="173"/>
                      <a:pt x="12" y="177"/>
                    </a:cubicBezTo>
                    <a:cubicBezTo>
                      <a:pt x="11" y="179"/>
                      <a:pt x="11" y="179"/>
                      <a:pt x="11" y="179"/>
                    </a:cubicBezTo>
                    <a:cubicBezTo>
                      <a:pt x="8" y="183"/>
                      <a:pt x="4" y="187"/>
                      <a:pt x="0" y="188"/>
                    </a:cubicBezTo>
                    <a:cubicBezTo>
                      <a:pt x="7" y="195"/>
                      <a:pt x="13" y="200"/>
                      <a:pt x="20" y="203"/>
                    </a:cubicBezTo>
                    <a:cubicBezTo>
                      <a:pt x="41" y="214"/>
                      <a:pt x="70" y="222"/>
                      <a:pt x="103" y="230"/>
                    </a:cubicBezTo>
                    <a:cubicBezTo>
                      <a:pt x="136" y="238"/>
                      <a:pt x="161" y="238"/>
                      <a:pt x="176" y="231"/>
                    </a:cubicBezTo>
                    <a:cubicBezTo>
                      <a:pt x="199" y="220"/>
                      <a:pt x="201" y="178"/>
                      <a:pt x="184" y="126"/>
                    </a:cubicBezTo>
                    <a:cubicBezTo>
                      <a:pt x="175" y="94"/>
                      <a:pt x="163" y="72"/>
                      <a:pt x="163" y="72"/>
                    </a:cubicBezTo>
                  </a:path>
                </a:pathLst>
              </a:custGeom>
              <a:solidFill>
                <a:srgbClr val="F9D8D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4" name="Freeform 526">
                <a:extLst>
                  <a:ext uri="{FF2B5EF4-FFF2-40B4-BE49-F238E27FC236}">
                    <a16:creationId xmlns:a16="http://schemas.microsoft.com/office/drawing/2014/main" id="{199E9B25-6D02-FB18-8E70-AFEE45A38009}"/>
                  </a:ext>
                </a:extLst>
              </p:cNvPr>
              <p:cNvSpPr>
                <a:spLocks noEditPoints="1"/>
              </p:cNvSpPr>
              <p:nvPr/>
            </p:nvSpPr>
            <p:spPr bwMode="auto">
              <a:xfrm>
                <a:off x="4012" y="1944"/>
                <a:ext cx="202" cy="354"/>
              </a:xfrm>
              <a:custGeom>
                <a:avLst/>
                <a:gdLst>
                  <a:gd name="T0" fmla="*/ 513 w 96"/>
                  <a:gd name="T1" fmla="*/ 1080 h 158"/>
                  <a:gd name="T2" fmla="*/ 473 w 96"/>
                  <a:gd name="T3" fmla="*/ 1226 h 158"/>
                  <a:gd name="T4" fmla="*/ 429 w 96"/>
                  <a:gd name="T5" fmla="*/ 1279 h 158"/>
                  <a:gd name="T6" fmla="*/ 412 w 96"/>
                  <a:gd name="T7" fmla="*/ 1712 h 158"/>
                  <a:gd name="T8" fmla="*/ 429 w 96"/>
                  <a:gd name="T9" fmla="*/ 1712 h 158"/>
                  <a:gd name="T10" fmla="*/ 421 w 96"/>
                  <a:gd name="T11" fmla="*/ 1712 h 158"/>
                  <a:gd name="T12" fmla="*/ 522 w 96"/>
                  <a:gd name="T13" fmla="*/ 1530 h 158"/>
                  <a:gd name="T14" fmla="*/ 513 w 96"/>
                  <a:gd name="T15" fmla="*/ 1324 h 158"/>
                  <a:gd name="T16" fmla="*/ 541 w 96"/>
                  <a:gd name="T17" fmla="*/ 1134 h 158"/>
                  <a:gd name="T18" fmla="*/ 625 w 96"/>
                  <a:gd name="T19" fmla="*/ 1279 h 158"/>
                  <a:gd name="T20" fmla="*/ 661 w 96"/>
                  <a:gd name="T21" fmla="*/ 1295 h 158"/>
                  <a:gd name="T22" fmla="*/ 709 w 96"/>
                  <a:gd name="T23" fmla="*/ 1497 h 158"/>
                  <a:gd name="T24" fmla="*/ 766 w 96"/>
                  <a:gd name="T25" fmla="*/ 1595 h 158"/>
                  <a:gd name="T26" fmla="*/ 810 w 96"/>
                  <a:gd name="T27" fmla="*/ 1476 h 158"/>
                  <a:gd name="T28" fmla="*/ 726 w 96"/>
                  <a:gd name="T29" fmla="*/ 1405 h 158"/>
                  <a:gd name="T30" fmla="*/ 699 w 96"/>
                  <a:gd name="T31" fmla="*/ 1315 h 158"/>
                  <a:gd name="T32" fmla="*/ 661 w 96"/>
                  <a:gd name="T33" fmla="*/ 1125 h 158"/>
                  <a:gd name="T34" fmla="*/ 577 w 96"/>
                  <a:gd name="T35" fmla="*/ 869 h 158"/>
                  <a:gd name="T36" fmla="*/ 819 w 96"/>
                  <a:gd name="T37" fmla="*/ 1259 h 158"/>
                  <a:gd name="T38" fmla="*/ 858 w 96"/>
                  <a:gd name="T39" fmla="*/ 1315 h 158"/>
                  <a:gd name="T40" fmla="*/ 894 w 96"/>
                  <a:gd name="T41" fmla="*/ 1306 h 158"/>
                  <a:gd name="T42" fmla="*/ 867 w 96"/>
                  <a:gd name="T43" fmla="*/ 1315 h 158"/>
                  <a:gd name="T44" fmla="*/ 877 w 96"/>
                  <a:gd name="T45" fmla="*/ 1295 h 158"/>
                  <a:gd name="T46" fmla="*/ 886 w 96"/>
                  <a:gd name="T47" fmla="*/ 1306 h 158"/>
                  <a:gd name="T48" fmla="*/ 877 w 96"/>
                  <a:gd name="T49" fmla="*/ 1295 h 158"/>
                  <a:gd name="T50" fmla="*/ 858 w 96"/>
                  <a:gd name="T51" fmla="*/ 1250 h 158"/>
                  <a:gd name="T52" fmla="*/ 867 w 96"/>
                  <a:gd name="T53" fmla="*/ 1259 h 158"/>
                  <a:gd name="T54" fmla="*/ 867 w 96"/>
                  <a:gd name="T55" fmla="*/ 1250 h 158"/>
                  <a:gd name="T56" fmla="*/ 558 w 96"/>
                  <a:gd name="T57" fmla="*/ 753 h 158"/>
                  <a:gd name="T58" fmla="*/ 160 w 96"/>
                  <a:gd name="T59" fmla="*/ 101 h 158"/>
                  <a:gd name="T60" fmla="*/ 522 w 96"/>
                  <a:gd name="T61" fmla="*/ 777 h 158"/>
                  <a:gd name="T62" fmla="*/ 867 w 96"/>
                  <a:gd name="T63" fmla="*/ 1295 h 158"/>
                  <a:gd name="T64" fmla="*/ 858 w 96"/>
                  <a:gd name="T65" fmla="*/ 1279 h 158"/>
                  <a:gd name="T66" fmla="*/ 867 w 96"/>
                  <a:gd name="T67" fmla="*/ 1270 h 158"/>
                  <a:gd name="T68" fmla="*/ 858 w 96"/>
                  <a:gd name="T69" fmla="*/ 1259 h 158"/>
                  <a:gd name="T70" fmla="*/ 894 w 96"/>
                  <a:gd name="T71" fmla="*/ 1324 h 158"/>
                  <a:gd name="T72" fmla="*/ 894 w 96"/>
                  <a:gd name="T73" fmla="*/ 1324 h 158"/>
                  <a:gd name="T74" fmla="*/ 858 w 96"/>
                  <a:gd name="T75" fmla="*/ 1306 h 158"/>
                  <a:gd name="T76" fmla="*/ 877 w 96"/>
                  <a:gd name="T77" fmla="*/ 1306 h 158"/>
                  <a:gd name="T78" fmla="*/ 867 w 96"/>
                  <a:gd name="T79" fmla="*/ 1295 h 158"/>
                  <a:gd name="T80" fmla="*/ 877 w 96"/>
                  <a:gd name="T81" fmla="*/ 1306 h 158"/>
                  <a:gd name="T82" fmla="*/ 810 w 96"/>
                  <a:gd name="T83" fmla="*/ 1161 h 158"/>
                  <a:gd name="T84" fmla="*/ 549 w 96"/>
                  <a:gd name="T85" fmla="*/ 1035 h 158"/>
                  <a:gd name="T86" fmla="*/ 661 w 96"/>
                  <a:gd name="T87" fmla="*/ 1295 h 158"/>
                  <a:gd name="T88" fmla="*/ 726 w 96"/>
                  <a:gd name="T89" fmla="*/ 1452 h 158"/>
                  <a:gd name="T90" fmla="*/ 766 w 96"/>
                  <a:gd name="T91" fmla="*/ 1595 h 158"/>
                  <a:gd name="T92" fmla="*/ 810 w 96"/>
                  <a:gd name="T93" fmla="*/ 1530 h 158"/>
                  <a:gd name="T94" fmla="*/ 690 w 96"/>
                  <a:gd name="T95" fmla="*/ 1432 h 158"/>
                  <a:gd name="T96" fmla="*/ 650 w 96"/>
                  <a:gd name="T97" fmla="*/ 1306 h 158"/>
                  <a:gd name="T98" fmla="*/ 558 w 96"/>
                  <a:gd name="T99" fmla="*/ 1089 h 158"/>
                  <a:gd name="T100" fmla="*/ 473 w 96"/>
                  <a:gd name="T101" fmla="*/ 1315 h 158"/>
                  <a:gd name="T102" fmla="*/ 389 w 96"/>
                  <a:gd name="T103" fmla="*/ 1712 h 158"/>
                  <a:gd name="T104" fmla="*/ 457 w 96"/>
                  <a:gd name="T105" fmla="*/ 1712 h 158"/>
                  <a:gd name="T106" fmla="*/ 522 w 96"/>
                  <a:gd name="T107" fmla="*/ 1149 h 158"/>
                  <a:gd name="T108" fmla="*/ 36 w 96"/>
                  <a:gd name="T109" fmla="*/ 9 h 158"/>
                  <a:gd name="T110" fmla="*/ 522 w 96"/>
                  <a:gd name="T111" fmla="*/ 291 h 158"/>
                  <a:gd name="T112" fmla="*/ 690 w 96"/>
                  <a:gd name="T113" fmla="*/ 262 h 158"/>
                  <a:gd name="T114" fmla="*/ 699 w 96"/>
                  <a:gd name="T115" fmla="*/ 226 h 158"/>
                  <a:gd name="T116" fmla="*/ 120 w 96"/>
                  <a:gd name="T117" fmla="*/ 146 h 15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96" h="158">
                    <a:moveTo>
                      <a:pt x="1" y="3"/>
                    </a:moveTo>
                    <a:cubicBezTo>
                      <a:pt x="4" y="6"/>
                      <a:pt x="7" y="10"/>
                      <a:pt x="9" y="14"/>
                    </a:cubicBezTo>
                    <a:cubicBezTo>
                      <a:pt x="11" y="13"/>
                      <a:pt x="11" y="13"/>
                      <a:pt x="11" y="13"/>
                    </a:cubicBezTo>
                    <a:cubicBezTo>
                      <a:pt x="9" y="14"/>
                      <a:pt x="9" y="14"/>
                      <a:pt x="9" y="14"/>
                    </a:cubicBezTo>
                    <a:cubicBezTo>
                      <a:pt x="15" y="23"/>
                      <a:pt x="25" y="33"/>
                      <a:pt x="34" y="44"/>
                    </a:cubicBezTo>
                    <a:cubicBezTo>
                      <a:pt x="43" y="54"/>
                      <a:pt x="51" y="66"/>
                      <a:pt x="52" y="75"/>
                    </a:cubicBezTo>
                    <a:cubicBezTo>
                      <a:pt x="52" y="75"/>
                      <a:pt x="52" y="75"/>
                      <a:pt x="52" y="75"/>
                    </a:cubicBezTo>
                    <a:cubicBezTo>
                      <a:pt x="53" y="80"/>
                      <a:pt x="53" y="87"/>
                      <a:pt x="53" y="96"/>
                    </a:cubicBezTo>
                    <a:cubicBezTo>
                      <a:pt x="55" y="96"/>
                      <a:pt x="55" y="96"/>
                      <a:pt x="55" y="96"/>
                    </a:cubicBezTo>
                    <a:cubicBezTo>
                      <a:pt x="53" y="95"/>
                      <a:pt x="53" y="95"/>
                      <a:pt x="53" y="95"/>
                    </a:cubicBezTo>
                    <a:cubicBezTo>
                      <a:pt x="53" y="97"/>
                      <a:pt x="52" y="99"/>
                      <a:pt x="52" y="102"/>
                    </a:cubicBezTo>
                    <a:cubicBezTo>
                      <a:pt x="52" y="103"/>
                      <a:pt x="52" y="105"/>
                      <a:pt x="51" y="106"/>
                    </a:cubicBezTo>
                    <a:cubicBezTo>
                      <a:pt x="51" y="107"/>
                      <a:pt x="51" y="108"/>
                      <a:pt x="51" y="108"/>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1" y="109"/>
                      <a:pt x="51" y="109"/>
                      <a:pt x="51" y="109"/>
                    </a:cubicBezTo>
                    <a:cubicBezTo>
                      <a:pt x="52" y="110"/>
                      <a:pt x="52" y="110"/>
                      <a:pt x="52" y="110"/>
                    </a:cubicBezTo>
                    <a:cubicBezTo>
                      <a:pt x="51" y="108"/>
                      <a:pt x="51" y="108"/>
                      <a:pt x="51" y="108"/>
                    </a:cubicBezTo>
                    <a:cubicBezTo>
                      <a:pt x="51" y="109"/>
                      <a:pt x="51" y="109"/>
                      <a:pt x="51" y="109"/>
                    </a:cubicBezTo>
                    <a:cubicBezTo>
                      <a:pt x="52" y="110"/>
                      <a:pt x="52" y="110"/>
                      <a:pt x="52" y="110"/>
                    </a:cubicBezTo>
                    <a:cubicBezTo>
                      <a:pt x="51" y="108"/>
                      <a:pt x="51" y="108"/>
                      <a:pt x="51" y="108"/>
                    </a:cubicBezTo>
                    <a:cubicBezTo>
                      <a:pt x="52" y="110"/>
                      <a:pt x="52" y="110"/>
                      <a:pt x="52" y="110"/>
                    </a:cubicBezTo>
                    <a:cubicBezTo>
                      <a:pt x="51" y="108"/>
                      <a:pt x="51" y="108"/>
                      <a:pt x="51" y="108"/>
                    </a:cubicBezTo>
                    <a:cubicBezTo>
                      <a:pt x="49" y="109"/>
                      <a:pt x="47" y="111"/>
                      <a:pt x="46" y="114"/>
                    </a:cubicBezTo>
                    <a:cubicBezTo>
                      <a:pt x="46" y="115"/>
                      <a:pt x="45" y="117"/>
                      <a:pt x="45" y="118"/>
                    </a:cubicBezTo>
                    <a:cubicBezTo>
                      <a:pt x="45" y="121"/>
                      <a:pt x="46" y="124"/>
                      <a:pt x="46" y="126"/>
                    </a:cubicBezTo>
                    <a:cubicBezTo>
                      <a:pt x="47" y="130"/>
                      <a:pt x="48" y="134"/>
                      <a:pt x="48" y="137"/>
                    </a:cubicBezTo>
                    <a:cubicBezTo>
                      <a:pt x="48" y="142"/>
                      <a:pt x="47" y="146"/>
                      <a:pt x="46" y="149"/>
                    </a:cubicBezTo>
                    <a:cubicBezTo>
                      <a:pt x="46" y="150"/>
                      <a:pt x="45" y="151"/>
                      <a:pt x="45" y="152"/>
                    </a:cubicBezTo>
                    <a:cubicBezTo>
                      <a:pt x="44" y="152"/>
                      <a:pt x="44" y="152"/>
                      <a:pt x="44" y="152"/>
                    </a:cubicBezTo>
                    <a:cubicBezTo>
                      <a:pt x="45" y="152"/>
                      <a:pt x="45" y="152"/>
                      <a:pt x="45" y="152"/>
                    </a:cubicBezTo>
                    <a:cubicBezTo>
                      <a:pt x="44" y="152"/>
                      <a:pt x="44" y="152"/>
                      <a:pt x="44" y="152"/>
                    </a:cubicBezTo>
                    <a:cubicBezTo>
                      <a:pt x="44" y="152"/>
                      <a:pt x="44" y="152"/>
                      <a:pt x="44" y="152"/>
                    </a:cubicBezTo>
                    <a:cubicBezTo>
                      <a:pt x="45" y="152"/>
                      <a:pt x="45" y="152"/>
                      <a:pt x="45" y="152"/>
                    </a:cubicBezTo>
                    <a:cubicBezTo>
                      <a:pt x="44" y="152"/>
                      <a:pt x="44" y="152"/>
                      <a:pt x="44" y="152"/>
                    </a:cubicBezTo>
                    <a:cubicBezTo>
                      <a:pt x="45" y="153"/>
                      <a:pt x="45" y="153"/>
                      <a:pt x="45" y="153"/>
                    </a:cubicBezTo>
                    <a:cubicBezTo>
                      <a:pt x="45" y="152"/>
                      <a:pt x="45" y="152"/>
                      <a:pt x="45" y="152"/>
                    </a:cubicBezTo>
                    <a:cubicBezTo>
                      <a:pt x="45" y="152"/>
                      <a:pt x="45" y="152"/>
                      <a:pt x="44" y="152"/>
                    </a:cubicBezTo>
                    <a:cubicBezTo>
                      <a:pt x="45" y="153"/>
                      <a:pt x="45" y="153"/>
                      <a:pt x="45" y="153"/>
                    </a:cubicBezTo>
                    <a:cubicBezTo>
                      <a:pt x="45" y="152"/>
                      <a:pt x="45" y="152"/>
                      <a:pt x="45" y="152"/>
                    </a:cubicBezTo>
                    <a:cubicBezTo>
                      <a:pt x="45" y="154"/>
                      <a:pt x="45" y="154"/>
                      <a:pt x="45" y="154"/>
                    </a:cubicBezTo>
                    <a:cubicBezTo>
                      <a:pt x="46" y="152"/>
                      <a:pt x="46" y="152"/>
                      <a:pt x="46" y="152"/>
                    </a:cubicBezTo>
                    <a:cubicBezTo>
                      <a:pt x="45" y="152"/>
                      <a:pt x="45" y="152"/>
                      <a:pt x="45" y="152"/>
                    </a:cubicBezTo>
                    <a:cubicBezTo>
                      <a:pt x="45" y="154"/>
                      <a:pt x="45" y="154"/>
                      <a:pt x="45" y="154"/>
                    </a:cubicBezTo>
                    <a:cubicBezTo>
                      <a:pt x="46" y="152"/>
                      <a:pt x="46" y="152"/>
                      <a:pt x="46" y="152"/>
                    </a:cubicBezTo>
                    <a:cubicBezTo>
                      <a:pt x="45" y="152"/>
                      <a:pt x="45" y="152"/>
                      <a:pt x="45" y="152"/>
                    </a:cubicBezTo>
                    <a:cubicBezTo>
                      <a:pt x="45" y="153"/>
                      <a:pt x="45" y="153"/>
                      <a:pt x="45" y="153"/>
                    </a:cubicBezTo>
                    <a:cubicBezTo>
                      <a:pt x="45" y="152"/>
                      <a:pt x="45" y="152"/>
                      <a:pt x="45" y="152"/>
                    </a:cubicBezTo>
                    <a:cubicBezTo>
                      <a:pt x="45" y="152"/>
                      <a:pt x="45" y="152"/>
                      <a:pt x="45" y="152"/>
                    </a:cubicBezTo>
                    <a:cubicBezTo>
                      <a:pt x="45" y="153"/>
                      <a:pt x="45" y="153"/>
                      <a:pt x="45" y="153"/>
                    </a:cubicBezTo>
                    <a:cubicBezTo>
                      <a:pt x="45" y="152"/>
                      <a:pt x="45" y="152"/>
                      <a:pt x="45" y="152"/>
                    </a:cubicBezTo>
                    <a:cubicBezTo>
                      <a:pt x="45" y="152"/>
                      <a:pt x="45" y="152"/>
                      <a:pt x="44" y="152"/>
                    </a:cubicBezTo>
                    <a:cubicBezTo>
                      <a:pt x="43" y="152"/>
                      <a:pt x="42" y="152"/>
                      <a:pt x="40" y="152"/>
                    </a:cubicBezTo>
                    <a:cubicBezTo>
                      <a:pt x="40" y="152"/>
                      <a:pt x="39" y="152"/>
                      <a:pt x="38" y="153"/>
                    </a:cubicBezTo>
                    <a:cubicBezTo>
                      <a:pt x="38" y="154"/>
                      <a:pt x="38" y="155"/>
                      <a:pt x="39" y="155"/>
                    </a:cubicBezTo>
                    <a:cubicBezTo>
                      <a:pt x="41" y="157"/>
                      <a:pt x="43" y="158"/>
                      <a:pt x="45" y="158"/>
                    </a:cubicBezTo>
                    <a:cubicBezTo>
                      <a:pt x="47" y="158"/>
                      <a:pt x="48" y="158"/>
                      <a:pt x="50" y="157"/>
                    </a:cubicBezTo>
                    <a:cubicBezTo>
                      <a:pt x="51" y="157"/>
                      <a:pt x="52" y="156"/>
                      <a:pt x="53" y="155"/>
                    </a:cubicBezTo>
                    <a:cubicBezTo>
                      <a:pt x="53" y="154"/>
                      <a:pt x="53" y="154"/>
                      <a:pt x="53" y="154"/>
                    </a:cubicBezTo>
                    <a:cubicBezTo>
                      <a:pt x="54" y="152"/>
                      <a:pt x="56" y="145"/>
                      <a:pt x="56" y="136"/>
                    </a:cubicBezTo>
                    <a:cubicBezTo>
                      <a:pt x="56" y="132"/>
                      <a:pt x="56" y="127"/>
                      <a:pt x="54" y="123"/>
                    </a:cubicBezTo>
                    <a:cubicBezTo>
                      <a:pt x="54" y="122"/>
                      <a:pt x="54" y="121"/>
                      <a:pt x="54" y="121"/>
                    </a:cubicBezTo>
                    <a:cubicBezTo>
                      <a:pt x="54" y="120"/>
                      <a:pt x="54" y="120"/>
                      <a:pt x="54" y="119"/>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5" y="118"/>
                      <a:pt x="55" y="118"/>
                      <a:pt x="55" y="118"/>
                    </a:cubicBezTo>
                    <a:cubicBezTo>
                      <a:pt x="56" y="118"/>
                      <a:pt x="57" y="117"/>
                      <a:pt x="58" y="115"/>
                    </a:cubicBezTo>
                    <a:cubicBezTo>
                      <a:pt x="59" y="114"/>
                      <a:pt x="59" y="111"/>
                      <a:pt x="60" y="109"/>
                    </a:cubicBezTo>
                    <a:cubicBezTo>
                      <a:pt x="60" y="107"/>
                      <a:pt x="60" y="105"/>
                      <a:pt x="61" y="103"/>
                    </a:cubicBezTo>
                    <a:cubicBezTo>
                      <a:pt x="61" y="101"/>
                      <a:pt x="61" y="100"/>
                      <a:pt x="61" y="99"/>
                    </a:cubicBezTo>
                    <a:cubicBezTo>
                      <a:pt x="59" y="99"/>
                      <a:pt x="59" y="99"/>
                      <a:pt x="59" y="99"/>
                    </a:cubicBezTo>
                    <a:cubicBezTo>
                      <a:pt x="58" y="100"/>
                      <a:pt x="58" y="100"/>
                      <a:pt x="58" y="100"/>
                    </a:cubicBezTo>
                    <a:cubicBezTo>
                      <a:pt x="58" y="101"/>
                      <a:pt x="58" y="101"/>
                      <a:pt x="58" y="101"/>
                    </a:cubicBezTo>
                    <a:cubicBezTo>
                      <a:pt x="58" y="101"/>
                      <a:pt x="58" y="101"/>
                      <a:pt x="58" y="101"/>
                    </a:cubicBezTo>
                    <a:cubicBezTo>
                      <a:pt x="59" y="101"/>
                      <a:pt x="61" y="102"/>
                      <a:pt x="62" y="103"/>
                    </a:cubicBezTo>
                    <a:cubicBezTo>
                      <a:pt x="62" y="103"/>
                      <a:pt x="63" y="103"/>
                      <a:pt x="63" y="104"/>
                    </a:cubicBezTo>
                    <a:cubicBezTo>
                      <a:pt x="63" y="104"/>
                      <a:pt x="63" y="104"/>
                      <a:pt x="63" y="104"/>
                    </a:cubicBezTo>
                    <a:cubicBezTo>
                      <a:pt x="63" y="104"/>
                      <a:pt x="63" y="104"/>
                      <a:pt x="63" y="104"/>
                    </a:cubicBezTo>
                    <a:cubicBezTo>
                      <a:pt x="63" y="104"/>
                      <a:pt x="63" y="104"/>
                      <a:pt x="63" y="104"/>
                    </a:cubicBezTo>
                    <a:cubicBezTo>
                      <a:pt x="64" y="106"/>
                      <a:pt x="65" y="108"/>
                      <a:pt x="66" y="110"/>
                    </a:cubicBezTo>
                    <a:cubicBezTo>
                      <a:pt x="66" y="111"/>
                      <a:pt x="66" y="112"/>
                      <a:pt x="67" y="113"/>
                    </a:cubicBezTo>
                    <a:cubicBezTo>
                      <a:pt x="67" y="114"/>
                      <a:pt x="67" y="114"/>
                      <a:pt x="67" y="114"/>
                    </a:cubicBezTo>
                    <a:cubicBezTo>
                      <a:pt x="67" y="114"/>
                      <a:pt x="67" y="114"/>
                      <a:pt x="67" y="114"/>
                    </a:cubicBezTo>
                    <a:cubicBezTo>
                      <a:pt x="68" y="114"/>
                      <a:pt x="68" y="114"/>
                      <a:pt x="68" y="114"/>
                    </a:cubicBezTo>
                    <a:cubicBezTo>
                      <a:pt x="67" y="114"/>
                      <a:pt x="67" y="114"/>
                      <a:pt x="67" y="114"/>
                    </a:cubicBezTo>
                    <a:cubicBezTo>
                      <a:pt x="67" y="114"/>
                      <a:pt x="67" y="114"/>
                      <a:pt x="67" y="114"/>
                    </a:cubicBezTo>
                    <a:cubicBezTo>
                      <a:pt x="68" y="114"/>
                      <a:pt x="68" y="114"/>
                      <a:pt x="68" y="114"/>
                    </a:cubicBezTo>
                    <a:cubicBezTo>
                      <a:pt x="67" y="114"/>
                      <a:pt x="67" y="114"/>
                      <a:pt x="67" y="114"/>
                    </a:cubicBezTo>
                    <a:cubicBezTo>
                      <a:pt x="67" y="115"/>
                      <a:pt x="67" y="116"/>
                      <a:pt x="68" y="117"/>
                    </a:cubicBezTo>
                    <a:cubicBezTo>
                      <a:pt x="69" y="117"/>
                      <a:pt x="70" y="116"/>
                      <a:pt x="71" y="115"/>
                    </a:cubicBezTo>
                    <a:cubicBezTo>
                      <a:pt x="71" y="115"/>
                      <a:pt x="71" y="115"/>
                      <a:pt x="71" y="115"/>
                    </a:cubicBezTo>
                    <a:cubicBezTo>
                      <a:pt x="71" y="114"/>
                      <a:pt x="70" y="113"/>
                      <a:pt x="69" y="113"/>
                    </a:cubicBezTo>
                    <a:cubicBezTo>
                      <a:pt x="68" y="112"/>
                      <a:pt x="67" y="113"/>
                      <a:pt x="67" y="114"/>
                    </a:cubicBezTo>
                    <a:cubicBezTo>
                      <a:pt x="67" y="115"/>
                      <a:pt x="67" y="116"/>
                      <a:pt x="66" y="117"/>
                    </a:cubicBezTo>
                    <a:cubicBezTo>
                      <a:pt x="67" y="119"/>
                      <a:pt x="67" y="122"/>
                      <a:pt x="69" y="125"/>
                    </a:cubicBezTo>
                    <a:cubicBezTo>
                      <a:pt x="69" y="127"/>
                      <a:pt x="70" y="128"/>
                      <a:pt x="71" y="129"/>
                    </a:cubicBezTo>
                    <a:cubicBezTo>
                      <a:pt x="72" y="130"/>
                      <a:pt x="73" y="131"/>
                      <a:pt x="74" y="132"/>
                    </a:cubicBezTo>
                    <a:cubicBezTo>
                      <a:pt x="74" y="132"/>
                      <a:pt x="74" y="132"/>
                      <a:pt x="74" y="132"/>
                    </a:cubicBezTo>
                    <a:cubicBezTo>
                      <a:pt x="76" y="133"/>
                      <a:pt x="76" y="133"/>
                      <a:pt x="76" y="133"/>
                    </a:cubicBezTo>
                    <a:cubicBezTo>
                      <a:pt x="76" y="133"/>
                      <a:pt x="76" y="133"/>
                      <a:pt x="76" y="133"/>
                    </a:cubicBezTo>
                    <a:cubicBezTo>
                      <a:pt x="78" y="134"/>
                      <a:pt x="79" y="134"/>
                      <a:pt x="80" y="135"/>
                    </a:cubicBezTo>
                    <a:cubicBezTo>
                      <a:pt x="81" y="135"/>
                      <a:pt x="81" y="135"/>
                      <a:pt x="82" y="135"/>
                    </a:cubicBezTo>
                    <a:cubicBezTo>
                      <a:pt x="82" y="136"/>
                      <a:pt x="82" y="136"/>
                      <a:pt x="83" y="137"/>
                    </a:cubicBezTo>
                    <a:cubicBezTo>
                      <a:pt x="83" y="138"/>
                      <a:pt x="83" y="138"/>
                      <a:pt x="83" y="139"/>
                    </a:cubicBezTo>
                    <a:cubicBezTo>
                      <a:pt x="83" y="139"/>
                      <a:pt x="83" y="140"/>
                      <a:pt x="82" y="141"/>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3" y="143"/>
                      <a:pt x="83" y="143"/>
                      <a:pt x="83" y="143"/>
                    </a:cubicBezTo>
                    <a:cubicBezTo>
                      <a:pt x="84" y="144"/>
                      <a:pt x="84" y="144"/>
                      <a:pt x="84" y="144"/>
                    </a:cubicBezTo>
                    <a:cubicBezTo>
                      <a:pt x="85" y="144"/>
                      <a:pt x="87" y="141"/>
                      <a:pt x="87" y="136"/>
                    </a:cubicBezTo>
                    <a:cubicBezTo>
                      <a:pt x="87" y="136"/>
                      <a:pt x="87" y="135"/>
                      <a:pt x="87" y="134"/>
                    </a:cubicBezTo>
                    <a:cubicBezTo>
                      <a:pt x="87" y="133"/>
                      <a:pt x="87" y="132"/>
                      <a:pt x="87" y="131"/>
                    </a:cubicBezTo>
                    <a:cubicBezTo>
                      <a:pt x="86" y="130"/>
                      <a:pt x="86" y="129"/>
                      <a:pt x="84" y="128"/>
                    </a:cubicBezTo>
                    <a:cubicBezTo>
                      <a:pt x="83" y="127"/>
                      <a:pt x="81" y="126"/>
                      <a:pt x="79" y="125"/>
                    </a:cubicBezTo>
                    <a:cubicBezTo>
                      <a:pt x="79" y="127"/>
                      <a:pt x="79" y="127"/>
                      <a:pt x="79" y="127"/>
                    </a:cubicBezTo>
                    <a:cubicBezTo>
                      <a:pt x="79" y="125"/>
                      <a:pt x="79" y="125"/>
                      <a:pt x="79" y="125"/>
                    </a:cubicBezTo>
                    <a:cubicBezTo>
                      <a:pt x="77" y="125"/>
                      <a:pt x="77" y="125"/>
                      <a:pt x="77" y="125"/>
                    </a:cubicBezTo>
                    <a:cubicBezTo>
                      <a:pt x="77" y="126"/>
                      <a:pt x="77" y="126"/>
                      <a:pt x="77" y="126"/>
                    </a:cubicBezTo>
                    <a:cubicBezTo>
                      <a:pt x="78" y="125"/>
                      <a:pt x="78" y="125"/>
                      <a:pt x="78" y="125"/>
                    </a:cubicBezTo>
                    <a:cubicBezTo>
                      <a:pt x="77" y="125"/>
                      <a:pt x="77" y="125"/>
                      <a:pt x="77" y="125"/>
                    </a:cubicBezTo>
                    <a:cubicBezTo>
                      <a:pt x="78" y="125"/>
                      <a:pt x="78" y="125"/>
                      <a:pt x="78" y="125"/>
                    </a:cubicBezTo>
                    <a:cubicBezTo>
                      <a:pt x="78" y="125"/>
                      <a:pt x="78" y="125"/>
                      <a:pt x="78" y="125"/>
                    </a:cubicBezTo>
                    <a:cubicBezTo>
                      <a:pt x="77" y="125"/>
                      <a:pt x="77" y="125"/>
                      <a:pt x="77" y="125"/>
                    </a:cubicBezTo>
                    <a:cubicBezTo>
                      <a:pt x="78" y="125"/>
                      <a:pt x="78" y="125"/>
                      <a:pt x="78" y="125"/>
                    </a:cubicBezTo>
                    <a:cubicBezTo>
                      <a:pt x="78" y="125"/>
                      <a:pt x="77" y="124"/>
                      <a:pt x="77" y="124"/>
                    </a:cubicBezTo>
                    <a:cubicBezTo>
                      <a:pt x="76" y="123"/>
                      <a:pt x="76" y="121"/>
                      <a:pt x="75" y="120"/>
                    </a:cubicBezTo>
                    <a:cubicBezTo>
                      <a:pt x="75" y="119"/>
                      <a:pt x="75" y="117"/>
                      <a:pt x="75" y="117"/>
                    </a:cubicBezTo>
                    <a:cubicBezTo>
                      <a:pt x="75" y="117"/>
                      <a:pt x="75" y="117"/>
                      <a:pt x="75" y="117"/>
                    </a:cubicBezTo>
                    <a:cubicBezTo>
                      <a:pt x="74" y="117"/>
                      <a:pt x="74" y="117"/>
                      <a:pt x="74" y="117"/>
                    </a:cubicBezTo>
                    <a:cubicBezTo>
                      <a:pt x="75" y="117"/>
                      <a:pt x="75" y="117"/>
                      <a:pt x="75" y="117"/>
                    </a:cubicBezTo>
                    <a:cubicBezTo>
                      <a:pt x="75" y="117"/>
                      <a:pt x="75" y="117"/>
                      <a:pt x="75" y="117"/>
                    </a:cubicBezTo>
                    <a:cubicBezTo>
                      <a:pt x="74" y="117"/>
                      <a:pt x="74" y="117"/>
                      <a:pt x="74" y="117"/>
                    </a:cubicBezTo>
                    <a:cubicBezTo>
                      <a:pt x="75" y="117"/>
                      <a:pt x="75" y="117"/>
                      <a:pt x="75" y="117"/>
                    </a:cubicBezTo>
                    <a:cubicBezTo>
                      <a:pt x="73" y="116"/>
                      <a:pt x="73" y="116"/>
                      <a:pt x="73" y="116"/>
                    </a:cubicBezTo>
                    <a:cubicBezTo>
                      <a:pt x="75" y="117"/>
                      <a:pt x="75" y="117"/>
                      <a:pt x="75" y="117"/>
                    </a:cubicBezTo>
                    <a:cubicBezTo>
                      <a:pt x="75" y="116"/>
                      <a:pt x="75" y="115"/>
                      <a:pt x="75" y="114"/>
                    </a:cubicBezTo>
                    <a:cubicBezTo>
                      <a:pt x="75" y="112"/>
                      <a:pt x="74" y="109"/>
                      <a:pt x="73" y="106"/>
                    </a:cubicBezTo>
                    <a:cubicBezTo>
                      <a:pt x="72" y="103"/>
                      <a:pt x="71" y="101"/>
                      <a:pt x="71" y="101"/>
                    </a:cubicBezTo>
                    <a:cubicBezTo>
                      <a:pt x="71" y="100"/>
                      <a:pt x="71" y="100"/>
                      <a:pt x="71" y="100"/>
                    </a:cubicBezTo>
                    <a:cubicBezTo>
                      <a:pt x="70" y="99"/>
                      <a:pt x="69" y="97"/>
                      <a:pt x="67" y="96"/>
                    </a:cubicBezTo>
                    <a:cubicBezTo>
                      <a:pt x="66" y="95"/>
                      <a:pt x="64" y="94"/>
                      <a:pt x="63" y="93"/>
                    </a:cubicBezTo>
                    <a:cubicBezTo>
                      <a:pt x="62" y="95"/>
                      <a:pt x="62" y="95"/>
                      <a:pt x="62" y="95"/>
                    </a:cubicBezTo>
                    <a:cubicBezTo>
                      <a:pt x="63" y="94"/>
                      <a:pt x="63" y="94"/>
                      <a:pt x="63" y="94"/>
                    </a:cubicBezTo>
                    <a:cubicBezTo>
                      <a:pt x="62" y="92"/>
                      <a:pt x="62" y="92"/>
                      <a:pt x="62" y="92"/>
                    </a:cubicBezTo>
                    <a:cubicBezTo>
                      <a:pt x="61" y="92"/>
                      <a:pt x="61" y="92"/>
                      <a:pt x="61" y="92"/>
                    </a:cubicBezTo>
                    <a:cubicBezTo>
                      <a:pt x="63" y="93"/>
                      <a:pt x="63" y="93"/>
                      <a:pt x="63" y="93"/>
                    </a:cubicBezTo>
                    <a:cubicBezTo>
                      <a:pt x="63" y="91"/>
                      <a:pt x="63" y="89"/>
                      <a:pt x="63" y="87"/>
                    </a:cubicBezTo>
                    <a:cubicBezTo>
                      <a:pt x="63" y="84"/>
                      <a:pt x="63" y="81"/>
                      <a:pt x="62" y="77"/>
                    </a:cubicBezTo>
                    <a:cubicBezTo>
                      <a:pt x="60" y="78"/>
                      <a:pt x="60" y="78"/>
                      <a:pt x="60" y="78"/>
                    </a:cubicBezTo>
                    <a:cubicBezTo>
                      <a:pt x="60" y="80"/>
                      <a:pt x="60" y="80"/>
                      <a:pt x="60" y="80"/>
                    </a:cubicBezTo>
                    <a:cubicBezTo>
                      <a:pt x="61" y="80"/>
                      <a:pt x="61" y="80"/>
                      <a:pt x="61" y="80"/>
                    </a:cubicBezTo>
                    <a:cubicBezTo>
                      <a:pt x="62" y="78"/>
                      <a:pt x="62" y="78"/>
                      <a:pt x="62" y="78"/>
                    </a:cubicBezTo>
                    <a:cubicBezTo>
                      <a:pt x="60" y="79"/>
                      <a:pt x="60" y="79"/>
                      <a:pt x="60" y="79"/>
                    </a:cubicBezTo>
                    <a:cubicBezTo>
                      <a:pt x="62" y="81"/>
                      <a:pt x="63" y="82"/>
                      <a:pt x="65" y="83"/>
                    </a:cubicBezTo>
                    <a:cubicBezTo>
                      <a:pt x="69" y="87"/>
                      <a:pt x="73" y="91"/>
                      <a:pt x="76" y="94"/>
                    </a:cubicBezTo>
                    <a:cubicBezTo>
                      <a:pt x="80" y="98"/>
                      <a:pt x="83" y="102"/>
                      <a:pt x="84" y="105"/>
                    </a:cubicBezTo>
                    <a:cubicBezTo>
                      <a:pt x="85" y="107"/>
                      <a:pt x="87" y="110"/>
                      <a:pt x="88" y="112"/>
                    </a:cubicBezTo>
                    <a:cubicBezTo>
                      <a:pt x="89" y="113"/>
                      <a:pt x="90" y="114"/>
                      <a:pt x="91" y="115"/>
                    </a:cubicBezTo>
                    <a:cubicBezTo>
                      <a:pt x="91" y="116"/>
                      <a:pt x="91" y="116"/>
                      <a:pt x="91" y="116"/>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7"/>
                      <a:pt x="92" y="117"/>
                    </a:cubicBezTo>
                    <a:cubicBezTo>
                      <a:pt x="92" y="117"/>
                      <a:pt x="92" y="118"/>
                      <a:pt x="92" y="118"/>
                    </a:cubicBezTo>
                    <a:cubicBezTo>
                      <a:pt x="93" y="118"/>
                      <a:pt x="93" y="119"/>
                      <a:pt x="94" y="119"/>
                    </a:cubicBezTo>
                    <a:cubicBezTo>
                      <a:pt x="94" y="119"/>
                      <a:pt x="95" y="119"/>
                      <a:pt x="95" y="118"/>
                    </a:cubicBezTo>
                    <a:cubicBezTo>
                      <a:pt x="95" y="118"/>
                      <a:pt x="96" y="118"/>
                      <a:pt x="96" y="118"/>
                    </a:cubicBezTo>
                    <a:cubicBezTo>
                      <a:pt x="96" y="117"/>
                      <a:pt x="96" y="117"/>
                      <a:pt x="96" y="117"/>
                    </a:cubicBezTo>
                    <a:cubicBezTo>
                      <a:pt x="96" y="117"/>
                      <a:pt x="96" y="117"/>
                      <a:pt x="96" y="117"/>
                    </a:cubicBezTo>
                    <a:cubicBezTo>
                      <a:pt x="96" y="117"/>
                      <a:pt x="96" y="117"/>
                      <a:pt x="96" y="117"/>
                    </a:cubicBezTo>
                    <a:cubicBezTo>
                      <a:pt x="96" y="116"/>
                      <a:pt x="96" y="116"/>
                      <a:pt x="96" y="116"/>
                    </a:cubicBezTo>
                    <a:cubicBezTo>
                      <a:pt x="96" y="116"/>
                      <a:pt x="96" y="115"/>
                      <a:pt x="96" y="115"/>
                    </a:cubicBezTo>
                    <a:cubicBezTo>
                      <a:pt x="95" y="114"/>
                      <a:pt x="95" y="114"/>
                      <a:pt x="94" y="114"/>
                    </a:cubicBezTo>
                    <a:cubicBezTo>
                      <a:pt x="94" y="114"/>
                      <a:pt x="93" y="114"/>
                      <a:pt x="93" y="115"/>
                    </a:cubicBezTo>
                    <a:cubicBezTo>
                      <a:pt x="93" y="115"/>
                      <a:pt x="93" y="115"/>
                      <a:pt x="93" y="115"/>
                    </a:cubicBezTo>
                    <a:cubicBezTo>
                      <a:pt x="93" y="115"/>
                      <a:pt x="93" y="116"/>
                      <a:pt x="92" y="116"/>
                    </a:cubicBezTo>
                    <a:cubicBezTo>
                      <a:pt x="93" y="117"/>
                      <a:pt x="93" y="117"/>
                      <a:pt x="93" y="117"/>
                    </a:cubicBezTo>
                    <a:cubicBezTo>
                      <a:pt x="92" y="116"/>
                      <a:pt x="92" y="116"/>
                      <a:pt x="92" y="116"/>
                    </a:cubicBezTo>
                    <a:cubicBezTo>
                      <a:pt x="92" y="116"/>
                      <a:pt x="92" y="116"/>
                      <a:pt x="92" y="116"/>
                    </a:cubicBezTo>
                    <a:cubicBezTo>
                      <a:pt x="93" y="117"/>
                      <a:pt x="93" y="117"/>
                      <a:pt x="93" y="117"/>
                    </a:cubicBezTo>
                    <a:cubicBezTo>
                      <a:pt x="92" y="116"/>
                      <a:pt x="92" y="116"/>
                      <a:pt x="92" y="116"/>
                    </a:cubicBezTo>
                    <a:cubicBezTo>
                      <a:pt x="94" y="117"/>
                      <a:pt x="94" y="117"/>
                      <a:pt x="94" y="117"/>
                    </a:cubicBezTo>
                    <a:cubicBezTo>
                      <a:pt x="94" y="115"/>
                      <a:pt x="94" y="115"/>
                      <a:pt x="94" y="115"/>
                    </a:cubicBezTo>
                    <a:cubicBezTo>
                      <a:pt x="93" y="115"/>
                      <a:pt x="93" y="116"/>
                      <a:pt x="92" y="116"/>
                    </a:cubicBezTo>
                    <a:cubicBezTo>
                      <a:pt x="94" y="117"/>
                      <a:pt x="94" y="117"/>
                      <a:pt x="94" y="117"/>
                    </a:cubicBezTo>
                    <a:cubicBezTo>
                      <a:pt x="94" y="115"/>
                      <a:pt x="94" y="115"/>
                      <a:pt x="94" y="115"/>
                    </a:cubicBezTo>
                    <a:cubicBezTo>
                      <a:pt x="94" y="117"/>
                      <a:pt x="94" y="117"/>
                      <a:pt x="94" y="117"/>
                    </a:cubicBezTo>
                    <a:cubicBezTo>
                      <a:pt x="95" y="116"/>
                      <a:pt x="95" y="116"/>
                      <a:pt x="95" y="116"/>
                    </a:cubicBezTo>
                    <a:cubicBezTo>
                      <a:pt x="94" y="116"/>
                      <a:pt x="94" y="115"/>
                      <a:pt x="94" y="115"/>
                    </a:cubicBezTo>
                    <a:cubicBezTo>
                      <a:pt x="94" y="117"/>
                      <a:pt x="94" y="117"/>
                      <a:pt x="94" y="117"/>
                    </a:cubicBezTo>
                    <a:cubicBezTo>
                      <a:pt x="95" y="116"/>
                      <a:pt x="95" y="116"/>
                      <a:pt x="95" y="116"/>
                    </a:cubicBezTo>
                    <a:cubicBezTo>
                      <a:pt x="94" y="117"/>
                      <a:pt x="94" y="117"/>
                      <a:pt x="94" y="117"/>
                    </a:cubicBezTo>
                    <a:cubicBezTo>
                      <a:pt x="95" y="116"/>
                      <a:pt x="95" y="116"/>
                      <a:pt x="95" y="116"/>
                    </a:cubicBezTo>
                    <a:cubicBezTo>
                      <a:pt x="95" y="116"/>
                      <a:pt x="95" y="116"/>
                      <a:pt x="95" y="116"/>
                    </a:cubicBezTo>
                    <a:cubicBezTo>
                      <a:pt x="94" y="117"/>
                      <a:pt x="94" y="117"/>
                      <a:pt x="94" y="117"/>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6"/>
                      <a:pt x="95" y="116"/>
                      <a:pt x="95" y="116"/>
                    </a:cubicBezTo>
                    <a:cubicBezTo>
                      <a:pt x="95" y="115"/>
                      <a:pt x="95" y="115"/>
                      <a:pt x="95" y="115"/>
                    </a:cubicBezTo>
                    <a:cubicBezTo>
                      <a:pt x="95" y="115"/>
                      <a:pt x="95" y="115"/>
                      <a:pt x="95" y="115"/>
                    </a:cubicBezTo>
                    <a:cubicBezTo>
                      <a:pt x="94" y="115"/>
                      <a:pt x="94" y="115"/>
                      <a:pt x="94" y="115"/>
                    </a:cubicBezTo>
                    <a:cubicBezTo>
                      <a:pt x="94" y="115"/>
                      <a:pt x="94" y="115"/>
                      <a:pt x="94" y="115"/>
                    </a:cubicBezTo>
                    <a:cubicBezTo>
                      <a:pt x="95" y="115"/>
                      <a:pt x="95" y="115"/>
                      <a:pt x="95" y="115"/>
                    </a:cubicBezTo>
                    <a:cubicBezTo>
                      <a:pt x="94" y="115"/>
                      <a:pt x="94" y="115"/>
                      <a:pt x="94" y="115"/>
                    </a:cubicBezTo>
                    <a:cubicBezTo>
                      <a:pt x="94" y="115"/>
                      <a:pt x="94" y="115"/>
                      <a:pt x="94" y="115"/>
                    </a:cubicBezTo>
                    <a:cubicBezTo>
                      <a:pt x="95" y="115"/>
                      <a:pt x="95" y="114"/>
                      <a:pt x="95" y="114"/>
                    </a:cubicBezTo>
                    <a:cubicBezTo>
                      <a:pt x="95" y="113"/>
                      <a:pt x="95" y="113"/>
                      <a:pt x="95" y="113"/>
                    </a:cubicBezTo>
                    <a:cubicBezTo>
                      <a:pt x="95" y="113"/>
                      <a:pt x="96" y="113"/>
                      <a:pt x="96" y="113"/>
                    </a:cubicBezTo>
                    <a:cubicBezTo>
                      <a:pt x="96" y="112"/>
                      <a:pt x="95" y="111"/>
                      <a:pt x="95" y="111"/>
                    </a:cubicBezTo>
                    <a:cubicBezTo>
                      <a:pt x="94" y="110"/>
                      <a:pt x="94" y="110"/>
                      <a:pt x="94" y="110"/>
                    </a:cubicBezTo>
                    <a:cubicBezTo>
                      <a:pt x="93" y="110"/>
                      <a:pt x="93" y="111"/>
                      <a:pt x="93" y="111"/>
                    </a:cubicBezTo>
                    <a:cubicBezTo>
                      <a:pt x="92" y="111"/>
                      <a:pt x="92" y="111"/>
                      <a:pt x="92" y="111"/>
                    </a:cubicBezTo>
                    <a:cubicBezTo>
                      <a:pt x="92" y="111"/>
                      <a:pt x="92" y="111"/>
                      <a:pt x="92" y="111"/>
                    </a:cubicBezTo>
                    <a:cubicBezTo>
                      <a:pt x="93" y="111"/>
                      <a:pt x="93" y="111"/>
                      <a:pt x="93" y="111"/>
                    </a:cubicBezTo>
                    <a:cubicBezTo>
                      <a:pt x="93" y="111"/>
                      <a:pt x="93" y="111"/>
                      <a:pt x="93" y="111"/>
                    </a:cubicBezTo>
                    <a:cubicBezTo>
                      <a:pt x="92" y="111"/>
                      <a:pt x="92" y="111"/>
                      <a:pt x="92" y="111"/>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2"/>
                      <a:pt x="93" y="112"/>
                      <a:pt x="93" y="112"/>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11"/>
                      <a:pt x="93" y="111"/>
                      <a:pt x="93" y="111"/>
                    </a:cubicBezTo>
                    <a:cubicBezTo>
                      <a:pt x="93" y="108"/>
                      <a:pt x="93" y="105"/>
                      <a:pt x="91" y="102"/>
                    </a:cubicBezTo>
                    <a:cubicBezTo>
                      <a:pt x="90" y="97"/>
                      <a:pt x="86" y="93"/>
                      <a:pt x="82" y="89"/>
                    </a:cubicBezTo>
                    <a:cubicBezTo>
                      <a:pt x="79" y="85"/>
                      <a:pt x="74" y="81"/>
                      <a:pt x="70" y="77"/>
                    </a:cubicBezTo>
                    <a:cubicBezTo>
                      <a:pt x="68" y="75"/>
                      <a:pt x="65" y="73"/>
                      <a:pt x="63" y="71"/>
                    </a:cubicBezTo>
                    <a:cubicBezTo>
                      <a:pt x="62" y="70"/>
                      <a:pt x="61" y="69"/>
                      <a:pt x="61" y="69"/>
                    </a:cubicBezTo>
                    <a:cubicBezTo>
                      <a:pt x="60" y="68"/>
                      <a:pt x="60" y="67"/>
                      <a:pt x="60" y="67"/>
                    </a:cubicBezTo>
                    <a:cubicBezTo>
                      <a:pt x="60" y="67"/>
                      <a:pt x="60" y="67"/>
                      <a:pt x="60" y="67"/>
                    </a:cubicBezTo>
                    <a:cubicBezTo>
                      <a:pt x="58" y="64"/>
                      <a:pt x="58" y="64"/>
                      <a:pt x="58" y="64"/>
                    </a:cubicBezTo>
                    <a:cubicBezTo>
                      <a:pt x="57" y="64"/>
                      <a:pt x="57" y="64"/>
                      <a:pt x="57" y="64"/>
                    </a:cubicBezTo>
                    <a:cubicBezTo>
                      <a:pt x="58" y="64"/>
                      <a:pt x="58" y="64"/>
                      <a:pt x="58" y="64"/>
                    </a:cubicBezTo>
                    <a:cubicBezTo>
                      <a:pt x="57" y="61"/>
                      <a:pt x="54" y="56"/>
                      <a:pt x="50" y="51"/>
                    </a:cubicBezTo>
                    <a:cubicBezTo>
                      <a:pt x="44" y="43"/>
                      <a:pt x="36" y="33"/>
                      <a:pt x="29" y="25"/>
                    </a:cubicBezTo>
                    <a:cubicBezTo>
                      <a:pt x="26" y="21"/>
                      <a:pt x="23" y="17"/>
                      <a:pt x="21" y="14"/>
                    </a:cubicBezTo>
                    <a:cubicBezTo>
                      <a:pt x="19" y="13"/>
                      <a:pt x="18" y="12"/>
                      <a:pt x="18" y="11"/>
                    </a:cubicBezTo>
                    <a:cubicBezTo>
                      <a:pt x="17" y="10"/>
                      <a:pt x="17" y="9"/>
                      <a:pt x="17" y="9"/>
                    </a:cubicBezTo>
                    <a:cubicBezTo>
                      <a:pt x="16" y="8"/>
                      <a:pt x="15" y="8"/>
                      <a:pt x="14" y="8"/>
                    </a:cubicBezTo>
                    <a:cubicBezTo>
                      <a:pt x="13" y="8"/>
                      <a:pt x="12" y="10"/>
                      <a:pt x="13" y="11"/>
                    </a:cubicBezTo>
                    <a:cubicBezTo>
                      <a:pt x="13" y="11"/>
                      <a:pt x="13" y="12"/>
                      <a:pt x="14" y="12"/>
                    </a:cubicBezTo>
                    <a:cubicBezTo>
                      <a:pt x="15" y="14"/>
                      <a:pt x="18" y="18"/>
                      <a:pt x="22" y="23"/>
                    </a:cubicBezTo>
                    <a:cubicBezTo>
                      <a:pt x="28" y="29"/>
                      <a:pt x="35" y="38"/>
                      <a:pt x="42" y="46"/>
                    </a:cubicBezTo>
                    <a:cubicBezTo>
                      <a:pt x="45" y="51"/>
                      <a:pt x="48" y="54"/>
                      <a:pt x="50" y="58"/>
                    </a:cubicBezTo>
                    <a:cubicBezTo>
                      <a:pt x="52" y="61"/>
                      <a:pt x="54" y="64"/>
                      <a:pt x="55" y="65"/>
                    </a:cubicBezTo>
                    <a:cubicBezTo>
                      <a:pt x="55" y="65"/>
                      <a:pt x="55" y="65"/>
                      <a:pt x="55" y="65"/>
                    </a:cubicBezTo>
                    <a:cubicBezTo>
                      <a:pt x="56" y="69"/>
                      <a:pt x="56" y="69"/>
                      <a:pt x="56" y="69"/>
                    </a:cubicBezTo>
                    <a:cubicBezTo>
                      <a:pt x="58" y="68"/>
                      <a:pt x="58" y="68"/>
                      <a:pt x="58" y="68"/>
                    </a:cubicBezTo>
                    <a:cubicBezTo>
                      <a:pt x="56" y="69"/>
                      <a:pt x="56" y="69"/>
                      <a:pt x="56" y="69"/>
                    </a:cubicBezTo>
                    <a:cubicBezTo>
                      <a:pt x="57" y="69"/>
                      <a:pt x="57" y="70"/>
                      <a:pt x="58" y="71"/>
                    </a:cubicBezTo>
                    <a:cubicBezTo>
                      <a:pt x="60" y="74"/>
                      <a:pt x="64" y="77"/>
                      <a:pt x="67" y="80"/>
                    </a:cubicBezTo>
                    <a:cubicBezTo>
                      <a:pt x="72" y="84"/>
                      <a:pt x="76" y="88"/>
                      <a:pt x="80" y="92"/>
                    </a:cubicBezTo>
                    <a:cubicBezTo>
                      <a:pt x="83" y="96"/>
                      <a:pt x="86" y="100"/>
                      <a:pt x="88" y="103"/>
                    </a:cubicBezTo>
                    <a:cubicBezTo>
                      <a:pt x="89" y="105"/>
                      <a:pt x="89" y="108"/>
                      <a:pt x="90" y="112"/>
                    </a:cubicBezTo>
                    <a:cubicBezTo>
                      <a:pt x="90" y="113"/>
                      <a:pt x="90" y="114"/>
                      <a:pt x="91" y="114"/>
                    </a:cubicBezTo>
                    <a:cubicBezTo>
                      <a:pt x="91" y="114"/>
                      <a:pt x="92" y="115"/>
                      <a:pt x="93" y="115"/>
                    </a:cubicBezTo>
                    <a:cubicBezTo>
                      <a:pt x="93" y="115"/>
                      <a:pt x="93" y="115"/>
                      <a:pt x="94" y="114"/>
                    </a:cubicBezTo>
                    <a:cubicBezTo>
                      <a:pt x="94" y="114"/>
                      <a:pt x="94" y="114"/>
                      <a:pt x="94" y="114"/>
                    </a:cubicBezTo>
                    <a:cubicBezTo>
                      <a:pt x="94" y="113"/>
                      <a:pt x="94" y="113"/>
                      <a:pt x="94" y="113"/>
                    </a:cubicBezTo>
                    <a:cubicBezTo>
                      <a:pt x="94" y="114"/>
                      <a:pt x="94" y="114"/>
                      <a:pt x="94" y="114"/>
                    </a:cubicBezTo>
                    <a:cubicBezTo>
                      <a:pt x="94" y="114"/>
                      <a:pt x="94" y="114"/>
                      <a:pt x="94" y="114"/>
                    </a:cubicBezTo>
                    <a:cubicBezTo>
                      <a:pt x="94" y="113"/>
                      <a:pt x="94" y="113"/>
                      <a:pt x="94" y="113"/>
                    </a:cubicBezTo>
                    <a:cubicBezTo>
                      <a:pt x="94" y="114"/>
                      <a:pt x="94" y="114"/>
                      <a:pt x="94" y="114"/>
                    </a:cubicBezTo>
                    <a:cubicBezTo>
                      <a:pt x="94" y="113"/>
                      <a:pt x="94" y="113"/>
                      <a:pt x="94" y="113"/>
                    </a:cubicBezTo>
                    <a:cubicBezTo>
                      <a:pt x="92" y="114"/>
                      <a:pt x="92" y="114"/>
                      <a:pt x="92" y="114"/>
                    </a:cubicBezTo>
                    <a:cubicBezTo>
                      <a:pt x="93" y="114"/>
                      <a:pt x="93" y="114"/>
                      <a:pt x="94" y="114"/>
                    </a:cubicBezTo>
                    <a:cubicBezTo>
                      <a:pt x="94" y="113"/>
                      <a:pt x="94" y="113"/>
                      <a:pt x="94" y="113"/>
                    </a:cubicBezTo>
                    <a:cubicBezTo>
                      <a:pt x="92" y="114"/>
                      <a:pt x="92" y="114"/>
                      <a:pt x="92" y="114"/>
                    </a:cubicBezTo>
                    <a:cubicBezTo>
                      <a:pt x="94" y="113"/>
                      <a:pt x="94" y="113"/>
                      <a:pt x="94" y="113"/>
                    </a:cubicBezTo>
                    <a:cubicBezTo>
                      <a:pt x="92" y="113"/>
                      <a:pt x="92" y="113"/>
                      <a:pt x="92" y="113"/>
                    </a:cubicBezTo>
                    <a:cubicBezTo>
                      <a:pt x="92" y="113"/>
                      <a:pt x="92" y="113"/>
                      <a:pt x="92" y="114"/>
                    </a:cubicBezTo>
                    <a:cubicBezTo>
                      <a:pt x="94" y="113"/>
                      <a:pt x="94" y="113"/>
                      <a:pt x="94" y="113"/>
                    </a:cubicBezTo>
                    <a:cubicBezTo>
                      <a:pt x="92" y="113"/>
                      <a:pt x="92" y="113"/>
                      <a:pt x="92" y="113"/>
                    </a:cubicBezTo>
                    <a:cubicBezTo>
                      <a:pt x="93" y="113"/>
                      <a:pt x="93" y="113"/>
                      <a:pt x="93" y="113"/>
                    </a:cubicBezTo>
                    <a:cubicBezTo>
                      <a:pt x="92" y="112"/>
                      <a:pt x="92" y="112"/>
                      <a:pt x="92" y="112"/>
                    </a:cubicBezTo>
                    <a:cubicBezTo>
                      <a:pt x="92" y="112"/>
                      <a:pt x="92" y="112"/>
                      <a:pt x="92" y="113"/>
                    </a:cubicBezTo>
                    <a:cubicBezTo>
                      <a:pt x="93" y="113"/>
                      <a:pt x="93" y="113"/>
                      <a:pt x="93" y="113"/>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2" y="112"/>
                      <a:pt x="92" y="112"/>
                    </a:cubicBezTo>
                    <a:cubicBezTo>
                      <a:pt x="92" y="112"/>
                      <a:pt x="91" y="112"/>
                      <a:pt x="91" y="113"/>
                    </a:cubicBezTo>
                    <a:cubicBezTo>
                      <a:pt x="91" y="114"/>
                      <a:pt x="91" y="114"/>
                      <a:pt x="91" y="115"/>
                    </a:cubicBezTo>
                    <a:cubicBezTo>
                      <a:pt x="91" y="116"/>
                      <a:pt x="91" y="117"/>
                      <a:pt x="91" y="117"/>
                    </a:cubicBezTo>
                    <a:cubicBezTo>
                      <a:pt x="91" y="118"/>
                      <a:pt x="91" y="118"/>
                      <a:pt x="92" y="118"/>
                    </a:cubicBezTo>
                    <a:cubicBezTo>
                      <a:pt x="92" y="119"/>
                      <a:pt x="92" y="119"/>
                      <a:pt x="92" y="119"/>
                    </a:cubicBezTo>
                    <a:cubicBezTo>
                      <a:pt x="92" y="119"/>
                      <a:pt x="93" y="119"/>
                      <a:pt x="94" y="119"/>
                    </a:cubicBezTo>
                    <a:cubicBezTo>
                      <a:pt x="94" y="119"/>
                      <a:pt x="94" y="119"/>
                      <a:pt x="95" y="119"/>
                    </a:cubicBezTo>
                    <a:cubicBezTo>
                      <a:pt x="95" y="118"/>
                      <a:pt x="95" y="118"/>
                      <a:pt x="95" y="118"/>
                    </a:cubicBezTo>
                    <a:cubicBezTo>
                      <a:pt x="96" y="118"/>
                      <a:pt x="96" y="118"/>
                      <a:pt x="96" y="118"/>
                    </a:cubicBezTo>
                    <a:cubicBezTo>
                      <a:pt x="96" y="118"/>
                      <a:pt x="96" y="118"/>
                      <a:pt x="96" y="118"/>
                    </a:cubicBezTo>
                    <a:cubicBezTo>
                      <a:pt x="95" y="117"/>
                      <a:pt x="95" y="117"/>
                      <a:pt x="95" y="117"/>
                    </a:cubicBezTo>
                    <a:cubicBezTo>
                      <a:pt x="96" y="118"/>
                      <a:pt x="96" y="118"/>
                      <a:pt x="96" y="118"/>
                    </a:cubicBezTo>
                    <a:cubicBezTo>
                      <a:pt x="96" y="118"/>
                      <a:pt x="96" y="118"/>
                      <a:pt x="96" y="118"/>
                    </a:cubicBezTo>
                    <a:cubicBezTo>
                      <a:pt x="95" y="117"/>
                      <a:pt x="95" y="117"/>
                      <a:pt x="95" y="117"/>
                    </a:cubicBezTo>
                    <a:cubicBezTo>
                      <a:pt x="96" y="118"/>
                      <a:pt x="96" y="118"/>
                      <a:pt x="96" y="118"/>
                    </a:cubicBezTo>
                    <a:cubicBezTo>
                      <a:pt x="95" y="116"/>
                      <a:pt x="95" y="116"/>
                      <a:pt x="95" y="116"/>
                    </a:cubicBezTo>
                    <a:cubicBezTo>
                      <a:pt x="96" y="118"/>
                      <a:pt x="96" y="118"/>
                      <a:pt x="96" y="118"/>
                    </a:cubicBezTo>
                    <a:cubicBezTo>
                      <a:pt x="96" y="118"/>
                      <a:pt x="96" y="118"/>
                      <a:pt x="96" y="118"/>
                    </a:cubicBezTo>
                    <a:cubicBezTo>
                      <a:pt x="95" y="116"/>
                      <a:pt x="95" y="116"/>
                      <a:pt x="95" y="116"/>
                    </a:cubicBezTo>
                    <a:cubicBezTo>
                      <a:pt x="96" y="118"/>
                      <a:pt x="96" y="118"/>
                      <a:pt x="96" y="118"/>
                    </a:cubicBezTo>
                    <a:cubicBezTo>
                      <a:pt x="94" y="116"/>
                      <a:pt x="94" y="116"/>
                      <a:pt x="94" y="116"/>
                    </a:cubicBezTo>
                    <a:cubicBezTo>
                      <a:pt x="94" y="118"/>
                      <a:pt x="94" y="118"/>
                      <a:pt x="94" y="118"/>
                    </a:cubicBezTo>
                    <a:cubicBezTo>
                      <a:pt x="95" y="118"/>
                      <a:pt x="95" y="118"/>
                      <a:pt x="96" y="118"/>
                    </a:cubicBezTo>
                    <a:cubicBezTo>
                      <a:pt x="94" y="116"/>
                      <a:pt x="94" y="116"/>
                      <a:pt x="94" y="116"/>
                    </a:cubicBezTo>
                    <a:cubicBezTo>
                      <a:pt x="94" y="118"/>
                      <a:pt x="94" y="118"/>
                      <a:pt x="94" y="118"/>
                    </a:cubicBezTo>
                    <a:cubicBezTo>
                      <a:pt x="94" y="116"/>
                      <a:pt x="94" y="116"/>
                      <a:pt x="94" y="116"/>
                    </a:cubicBezTo>
                    <a:cubicBezTo>
                      <a:pt x="92" y="116"/>
                      <a:pt x="92" y="116"/>
                      <a:pt x="92" y="116"/>
                    </a:cubicBezTo>
                    <a:cubicBezTo>
                      <a:pt x="93" y="117"/>
                      <a:pt x="93" y="117"/>
                      <a:pt x="94" y="118"/>
                    </a:cubicBezTo>
                    <a:cubicBezTo>
                      <a:pt x="94" y="116"/>
                      <a:pt x="94" y="116"/>
                      <a:pt x="94" y="116"/>
                    </a:cubicBezTo>
                    <a:cubicBezTo>
                      <a:pt x="92" y="116"/>
                      <a:pt x="92" y="116"/>
                      <a:pt x="92" y="116"/>
                    </a:cubicBezTo>
                    <a:cubicBezTo>
                      <a:pt x="94" y="116"/>
                      <a:pt x="94" y="116"/>
                      <a:pt x="94" y="116"/>
                    </a:cubicBezTo>
                    <a:cubicBezTo>
                      <a:pt x="93" y="115"/>
                      <a:pt x="93" y="115"/>
                      <a:pt x="93" y="115"/>
                    </a:cubicBezTo>
                    <a:cubicBezTo>
                      <a:pt x="93" y="116"/>
                      <a:pt x="93" y="116"/>
                      <a:pt x="92" y="116"/>
                    </a:cubicBezTo>
                    <a:cubicBezTo>
                      <a:pt x="94" y="116"/>
                      <a:pt x="94" y="116"/>
                      <a:pt x="94" y="116"/>
                    </a:cubicBezTo>
                    <a:cubicBezTo>
                      <a:pt x="93" y="115"/>
                      <a:pt x="93" y="115"/>
                      <a:pt x="93" y="115"/>
                    </a:cubicBezTo>
                    <a:cubicBezTo>
                      <a:pt x="94" y="116"/>
                      <a:pt x="94" y="116"/>
                      <a:pt x="94" y="116"/>
                    </a:cubicBezTo>
                    <a:cubicBezTo>
                      <a:pt x="93" y="115"/>
                      <a:pt x="93" y="115"/>
                      <a:pt x="93" y="115"/>
                    </a:cubicBezTo>
                    <a:cubicBezTo>
                      <a:pt x="93" y="115"/>
                      <a:pt x="93" y="115"/>
                      <a:pt x="93" y="115"/>
                    </a:cubicBezTo>
                    <a:cubicBezTo>
                      <a:pt x="94" y="116"/>
                      <a:pt x="94" y="116"/>
                      <a:pt x="94" y="116"/>
                    </a:cubicBezTo>
                    <a:cubicBezTo>
                      <a:pt x="93" y="115"/>
                      <a:pt x="93" y="115"/>
                      <a:pt x="93" y="115"/>
                    </a:cubicBezTo>
                    <a:cubicBezTo>
                      <a:pt x="93" y="116"/>
                      <a:pt x="93" y="116"/>
                      <a:pt x="93" y="116"/>
                    </a:cubicBezTo>
                    <a:cubicBezTo>
                      <a:pt x="93" y="115"/>
                      <a:pt x="93" y="115"/>
                      <a:pt x="93" y="115"/>
                    </a:cubicBezTo>
                    <a:cubicBezTo>
                      <a:pt x="93" y="115"/>
                      <a:pt x="93" y="115"/>
                      <a:pt x="93" y="115"/>
                    </a:cubicBezTo>
                    <a:cubicBezTo>
                      <a:pt x="93" y="116"/>
                      <a:pt x="93" y="116"/>
                      <a:pt x="93" y="116"/>
                    </a:cubicBezTo>
                    <a:cubicBezTo>
                      <a:pt x="93" y="115"/>
                      <a:pt x="93" y="115"/>
                      <a:pt x="93" y="115"/>
                    </a:cubicBezTo>
                    <a:cubicBezTo>
                      <a:pt x="94" y="116"/>
                      <a:pt x="94" y="116"/>
                      <a:pt x="94" y="116"/>
                    </a:cubicBezTo>
                    <a:cubicBezTo>
                      <a:pt x="94" y="115"/>
                      <a:pt x="94" y="115"/>
                      <a:pt x="94" y="115"/>
                    </a:cubicBezTo>
                    <a:cubicBezTo>
                      <a:pt x="93" y="115"/>
                      <a:pt x="93" y="115"/>
                      <a:pt x="93" y="115"/>
                    </a:cubicBezTo>
                    <a:cubicBezTo>
                      <a:pt x="94" y="116"/>
                      <a:pt x="94" y="116"/>
                      <a:pt x="94" y="116"/>
                    </a:cubicBezTo>
                    <a:cubicBezTo>
                      <a:pt x="94" y="115"/>
                      <a:pt x="94" y="115"/>
                      <a:pt x="94" y="115"/>
                    </a:cubicBezTo>
                    <a:cubicBezTo>
                      <a:pt x="94" y="116"/>
                      <a:pt x="94" y="116"/>
                      <a:pt x="94" y="116"/>
                    </a:cubicBezTo>
                    <a:cubicBezTo>
                      <a:pt x="95" y="115"/>
                      <a:pt x="95" y="115"/>
                      <a:pt x="95" y="115"/>
                    </a:cubicBezTo>
                    <a:cubicBezTo>
                      <a:pt x="95" y="115"/>
                      <a:pt x="94" y="115"/>
                      <a:pt x="94" y="115"/>
                    </a:cubicBezTo>
                    <a:cubicBezTo>
                      <a:pt x="94" y="116"/>
                      <a:pt x="94" y="116"/>
                      <a:pt x="94" y="116"/>
                    </a:cubicBezTo>
                    <a:cubicBezTo>
                      <a:pt x="95" y="115"/>
                      <a:pt x="95" y="115"/>
                      <a:pt x="95" y="115"/>
                    </a:cubicBezTo>
                    <a:cubicBezTo>
                      <a:pt x="94" y="116"/>
                      <a:pt x="94" y="116"/>
                      <a:pt x="94" y="116"/>
                    </a:cubicBezTo>
                    <a:cubicBezTo>
                      <a:pt x="95" y="116"/>
                      <a:pt x="95" y="116"/>
                      <a:pt x="95" y="116"/>
                    </a:cubicBezTo>
                    <a:cubicBezTo>
                      <a:pt x="95" y="115"/>
                      <a:pt x="95" y="115"/>
                      <a:pt x="95" y="115"/>
                    </a:cubicBezTo>
                    <a:cubicBezTo>
                      <a:pt x="94" y="116"/>
                      <a:pt x="94" y="116"/>
                      <a:pt x="94" y="116"/>
                    </a:cubicBezTo>
                    <a:cubicBezTo>
                      <a:pt x="95" y="116"/>
                      <a:pt x="95" y="116"/>
                      <a:pt x="95" y="116"/>
                    </a:cubicBezTo>
                    <a:cubicBezTo>
                      <a:pt x="95" y="115"/>
                      <a:pt x="95" y="114"/>
                      <a:pt x="94" y="113"/>
                    </a:cubicBezTo>
                    <a:cubicBezTo>
                      <a:pt x="93" y="112"/>
                      <a:pt x="92" y="110"/>
                      <a:pt x="90" y="108"/>
                    </a:cubicBezTo>
                    <a:cubicBezTo>
                      <a:pt x="89" y="106"/>
                      <a:pt x="88" y="104"/>
                      <a:pt x="87" y="103"/>
                    </a:cubicBezTo>
                    <a:cubicBezTo>
                      <a:pt x="86" y="99"/>
                      <a:pt x="83" y="95"/>
                      <a:pt x="79" y="92"/>
                    </a:cubicBezTo>
                    <a:cubicBezTo>
                      <a:pt x="75" y="88"/>
                      <a:pt x="71" y="84"/>
                      <a:pt x="67" y="81"/>
                    </a:cubicBezTo>
                    <a:cubicBezTo>
                      <a:pt x="66" y="79"/>
                      <a:pt x="64" y="78"/>
                      <a:pt x="63" y="76"/>
                    </a:cubicBezTo>
                    <a:cubicBezTo>
                      <a:pt x="62" y="76"/>
                      <a:pt x="62" y="76"/>
                      <a:pt x="62" y="76"/>
                    </a:cubicBezTo>
                    <a:cubicBezTo>
                      <a:pt x="60" y="76"/>
                      <a:pt x="60" y="76"/>
                      <a:pt x="60" y="76"/>
                    </a:cubicBezTo>
                    <a:cubicBezTo>
                      <a:pt x="60" y="75"/>
                      <a:pt x="59" y="76"/>
                      <a:pt x="59" y="76"/>
                    </a:cubicBezTo>
                    <a:cubicBezTo>
                      <a:pt x="58" y="77"/>
                      <a:pt x="58" y="77"/>
                      <a:pt x="58" y="78"/>
                    </a:cubicBezTo>
                    <a:cubicBezTo>
                      <a:pt x="59" y="81"/>
                      <a:pt x="59" y="84"/>
                      <a:pt x="59" y="87"/>
                    </a:cubicBezTo>
                    <a:cubicBezTo>
                      <a:pt x="59" y="89"/>
                      <a:pt x="59" y="91"/>
                      <a:pt x="59" y="92"/>
                    </a:cubicBezTo>
                    <a:cubicBezTo>
                      <a:pt x="59" y="93"/>
                      <a:pt x="59" y="93"/>
                      <a:pt x="59" y="93"/>
                    </a:cubicBezTo>
                    <a:cubicBezTo>
                      <a:pt x="60" y="96"/>
                      <a:pt x="60" y="96"/>
                      <a:pt x="60" y="96"/>
                    </a:cubicBezTo>
                    <a:cubicBezTo>
                      <a:pt x="60" y="96"/>
                      <a:pt x="60" y="97"/>
                      <a:pt x="61" y="97"/>
                    </a:cubicBezTo>
                    <a:cubicBezTo>
                      <a:pt x="62" y="98"/>
                      <a:pt x="64" y="99"/>
                      <a:pt x="65" y="100"/>
                    </a:cubicBezTo>
                    <a:cubicBezTo>
                      <a:pt x="66" y="100"/>
                      <a:pt x="67" y="101"/>
                      <a:pt x="67" y="102"/>
                    </a:cubicBezTo>
                    <a:cubicBezTo>
                      <a:pt x="67" y="102"/>
                      <a:pt x="67" y="102"/>
                      <a:pt x="67" y="102"/>
                    </a:cubicBezTo>
                    <a:cubicBezTo>
                      <a:pt x="68" y="103"/>
                      <a:pt x="69" y="105"/>
                      <a:pt x="69" y="107"/>
                    </a:cubicBezTo>
                    <a:cubicBezTo>
                      <a:pt x="70" y="110"/>
                      <a:pt x="71" y="113"/>
                      <a:pt x="71" y="114"/>
                    </a:cubicBezTo>
                    <a:cubicBezTo>
                      <a:pt x="71" y="115"/>
                      <a:pt x="71" y="115"/>
                      <a:pt x="71" y="115"/>
                    </a:cubicBezTo>
                    <a:cubicBezTo>
                      <a:pt x="71" y="116"/>
                      <a:pt x="71" y="116"/>
                      <a:pt x="71" y="116"/>
                    </a:cubicBezTo>
                    <a:cubicBezTo>
                      <a:pt x="71" y="116"/>
                      <a:pt x="71" y="116"/>
                      <a:pt x="71" y="117"/>
                    </a:cubicBezTo>
                    <a:cubicBezTo>
                      <a:pt x="71" y="118"/>
                      <a:pt x="71" y="119"/>
                      <a:pt x="71" y="120"/>
                    </a:cubicBezTo>
                    <a:cubicBezTo>
                      <a:pt x="72" y="121"/>
                      <a:pt x="72" y="123"/>
                      <a:pt x="73" y="124"/>
                    </a:cubicBezTo>
                    <a:cubicBezTo>
                      <a:pt x="73" y="125"/>
                      <a:pt x="74" y="126"/>
                      <a:pt x="74" y="127"/>
                    </a:cubicBezTo>
                    <a:cubicBezTo>
                      <a:pt x="75" y="127"/>
                      <a:pt x="75" y="128"/>
                      <a:pt x="76" y="128"/>
                    </a:cubicBezTo>
                    <a:cubicBezTo>
                      <a:pt x="76" y="128"/>
                      <a:pt x="76" y="128"/>
                      <a:pt x="76" y="128"/>
                    </a:cubicBezTo>
                    <a:cubicBezTo>
                      <a:pt x="78" y="129"/>
                      <a:pt x="78" y="129"/>
                      <a:pt x="78" y="129"/>
                    </a:cubicBezTo>
                    <a:cubicBezTo>
                      <a:pt x="78" y="129"/>
                      <a:pt x="78" y="129"/>
                      <a:pt x="78" y="129"/>
                    </a:cubicBezTo>
                    <a:cubicBezTo>
                      <a:pt x="81" y="130"/>
                      <a:pt x="82" y="131"/>
                      <a:pt x="82" y="131"/>
                    </a:cubicBezTo>
                    <a:cubicBezTo>
                      <a:pt x="83" y="132"/>
                      <a:pt x="83" y="132"/>
                      <a:pt x="83" y="132"/>
                    </a:cubicBezTo>
                    <a:cubicBezTo>
                      <a:pt x="83" y="133"/>
                      <a:pt x="83" y="133"/>
                      <a:pt x="83" y="134"/>
                    </a:cubicBezTo>
                    <a:cubicBezTo>
                      <a:pt x="83" y="135"/>
                      <a:pt x="83" y="135"/>
                      <a:pt x="83" y="136"/>
                    </a:cubicBezTo>
                    <a:cubicBezTo>
                      <a:pt x="83" y="138"/>
                      <a:pt x="82" y="140"/>
                      <a:pt x="82" y="141"/>
                    </a:cubicBezTo>
                    <a:cubicBezTo>
                      <a:pt x="82" y="141"/>
                      <a:pt x="82" y="142"/>
                      <a:pt x="81"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2"/>
                      <a:pt x="81" y="142"/>
                      <a:pt x="81" y="142"/>
                    </a:cubicBezTo>
                    <a:cubicBezTo>
                      <a:pt x="82" y="142"/>
                      <a:pt x="82" y="142"/>
                      <a:pt x="82" y="142"/>
                    </a:cubicBezTo>
                    <a:cubicBezTo>
                      <a:pt x="81" y="142"/>
                      <a:pt x="81" y="142"/>
                      <a:pt x="81" y="142"/>
                    </a:cubicBezTo>
                    <a:cubicBezTo>
                      <a:pt x="81" y="143"/>
                      <a:pt x="81" y="144"/>
                      <a:pt x="81" y="145"/>
                    </a:cubicBezTo>
                    <a:cubicBezTo>
                      <a:pt x="82" y="145"/>
                      <a:pt x="83" y="145"/>
                      <a:pt x="84" y="145"/>
                    </a:cubicBezTo>
                    <a:cubicBezTo>
                      <a:pt x="84" y="145"/>
                      <a:pt x="85" y="144"/>
                      <a:pt x="86" y="143"/>
                    </a:cubicBezTo>
                    <a:cubicBezTo>
                      <a:pt x="86" y="142"/>
                      <a:pt x="87" y="140"/>
                      <a:pt x="87" y="139"/>
                    </a:cubicBezTo>
                    <a:cubicBezTo>
                      <a:pt x="87" y="138"/>
                      <a:pt x="87" y="137"/>
                      <a:pt x="87" y="136"/>
                    </a:cubicBezTo>
                    <a:cubicBezTo>
                      <a:pt x="86" y="135"/>
                      <a:pt x="86" y="134"/>
                      <a:pt x="85" y="133"/>
                    </a:cubicBezTo>
                    <a:cubicBezTo>
                      <a:pt x="83" y="131"/>
                      <a:pt x="82" y="131"/>
                      <a:pt x="81" y="130"/>
                    </a:cubicBezTo>
                    <a:cubicBezTo>
                      <a:pt x="79" y="130"/>
                      <a:pt x="78" y="130"/>
                      <a:pt x="78" y="130"/>
                    </a:cubicBezTo>
                    <a:cubicBezTo>
                      <a:pt x="77" y="131"/>
                      <a:pt x="77" y="131"/>
                      <a:pt x="77" y="131"/>
                    </a:cubicBezTo>
                    <a:cubicBezTo>
                      <a:pt x="78" y="130"/>
                      <a:pt x="78" y="130"/>
                      <a:pt x="78" y="130"/>
                    </a:cubicBezTo>
                    <a:cubicBezTo>
                      <a:pt x="75" y="129"/>
                      <a:pt x="75" y="129"/>
                      <a:pt x="75" y="129"/>
                    </a:cubicBezTo>
                    <a:cubicBezTo>
                      <a:pt x="75" y="130"/>
                      <a:pt x="75" y="130"/>
                      <a:pt x="75" y="130"/>
                    </a:cubicBezTo>
                    <a:cubicBezTo>
                      <a:pt x="76" y="129"/>
                      <a:pt x="76" y="129"/>
                      <a:pt x="76" y="129"/>
                    </a:cubicBezTo>
                    <a:cubicBezTo>
                      <a:pt x="75" y="128"/>
                      <a:pt x="75" y="128"/>
                      <a:pt x="74" y="127"/>
                    </a:cubicBezTo>
                    <a:cubicBezTo>
                      <a:pt x="73" y="126"/>
                      <a:pt x="72" y="124"/>
                      <a:pt x="72" y="122"/>
                    </a:cubicBezTo>
                    <a:cubicBezTo>
                      <a:pt x="71" y="120"/>
                      <a:pt x="70" y="118"/>
                      <a:pt x="70" y="117"/>
                    </a:cubicBezTo>
                    <a:cubicBezTo>
                      <a:pt x="70" y="116"/>
                      <a:pt x="71" y="115"/>
                      <a:pt x="71" y="115"/>
                    </a:cubicBezTo>
                    <a:cubicBezTo>
                      <a:pt x="69" y="115"/>
                      <a:pt x="69" y="115"/>
                      <a:pt x="69" y="115"/>
                    </a:cubicBezTo>
                    <a:cubicBezTo>
                      <a:pt x="67" y="114"/>
                      <a:pt x="67" y="114"/>
                      <a:pt x="67" y="114"/>
                    </a:cubicBezTo>
                    <a:cubicBezTo>
                      <a:pt x="67" y="114"/>
                      <a:pt x="67" y="114"/>
                      <a:pt x="67" y="114"/>
                    </a:cubicBezTo>
                    <a:cubicBezTo>
                      <a:pt x="67" y="115"/>
                      <a:pt x="67" y="115"/>
                      <a:pt x="67" y="116"/>
                    </a:cubicBezTo>
                    <a:cubicBezTo>
                      <a:pt x="67" y="116"/>
                      <a:pt x="68" y="116"/>
                      <a:pt x="68" y="117"/>
                    </a:cubicBezTo>
                    <a:cubicBezTo>
                      <a:pt x="69" y="117"/>
                      <a:pt x="69" y="117"/>
                      <a:pt x="70" y="116"/>
                    </a:cubicBezTo>
                    <a:cubicBezTo>
                      <a:pt x="70" y="116"/>
                      <a:pt x="71" y="116"/>
                      <a:pt x="71" y="115"/>
                    </a:cubicBezTo>
                    <a:cubicBezTo>
                      <a:pt x="71" y="114"/>
                      <a:pt x="71" y="114"/>
                      <a:pt x="71" y="114"/>
                    </a:cubicBezTo>
                    <a:cubicBezTo>
                      <a:pt x="71" y="113"/>
                      <a:pt x="71" y="113"/>
                      <a:pt x="70" y="112"/>
                    </a:cubicBezTo>
                    <a:cubicBezTo>
                      <a:pt x="70" y="109"/>
                      <a:pt x="68" y="105"/>
                      <a:pt x="67" y="102"/>
                    </a:cubicBezTo>
                    <a:cubicBezTo>
                      <a:pt x="67" y="102"/>
                      <a:pt x="66" y="101"/>
                      <a:pt x="66" y="101"/>
                    </a:cubicBezTo>
                    <a:cubicBezTo>
                      <a:pt x="64" y="99"/>
                      <a:pt x="62" y="98"/>
                      <a:pt x="60" y="97"/>
                    </a:cubicBezTo>
                    <a:cubicBezTo>
                      <a:pt x="59" y="99"/>
                      <a:pt x="59" y="99"/>
                      <a:pt x="59" y="99"/>
                    </a:cubicBezTo>
                    <a:cubicBezTo>
                      <a:pt x="60" y="97"/>
                      <a:pt x="60" y="97"/>
                      <a:pt x="60" y="97"/>
                    </a:cubicBezTo>
                    <a:cubicBezTo>
                      <a:pt x="60" y="97"/>
                      <a:pt x="60" y="97"/>
                      <a:pt x="60" y="97"/>
                    </a:cubicBezTo>
                    <a:cubicBezTo>
                      <a:pt x="60" y="97"/>
                      <a:pt x="59" y="97"/>
                      <a:pt x="58" y="97"/>
                    </a:cubicBezTo>
                    <a:cubicBezTo>
                      <a:pt x="58" y="97"/>
                      <a:pt x="57" y="98"/>
                      <a:pt x="57" y="98"/>
                    </a:cubicBezTo>
                    <a:cubicBezTo>
                      <a:pt x="57" y="100"/>
                      <a:pt x="57" y="101"/>
                      <a:pt x="57" y="102"/>
                    </a:cubicBezTo>
                    <a:cubicBezTo>
                      <a:pt x="56" y="105"/>
                      <a:pt x="56" y="108"/>
                      <a:pt x="55" y="110"/>
                    </a:cubicBezTo>
                    <a:cubicBezTo>
                      <a:pt x="55" y="112"/>
                      <a:pt x="55" y="113"/>
                      <a:pt x="54" y="113"/>
                    </a:cubicBezTo>
                    <a:cubicBezTo>
                      <a:pt x="54" y="114"/>
                      <a:pt x="54" y="114"/>
                      <a:pt x="53" y="114"/>
                    </a:cubicBezTo>
                    <a:cubicBezTo>
                      <a:pt x="53" y="114"/>
                      <a:pt x="53" y="114"/>
                      <a:pt x="53" y="114"/>
                    </a:cubicBezTo>
                    <a:cubicBezTo>
                      <a:pt x="52" y="115"/>
                      <a:pt x="52" y="115"/>
                      <a:pt x="51" y="116"/>
                    </a:cubicBezTo>
                    <a:cubicBezTo>
                      <a:pt x="51" y="116"/>
                      <a:pt x="51" y="117"/>
                      <a:pt x="51" y="117"/>
                    </a:cubicBezTo>
                    <a:cubicBezTo>
                      <a:pt x="50" y="118"/>
                      <a:pt x="50" y="119"/>
                      <a:pt x="50" y="121"/>
                    </a:cubicBezTo>
                    <a:cubicBezTo>
                      <a:pt x="50" y="122"/>
                      <a:pt x="50" y="123"/>
                      <a:pt x="51" y="124"/>
                    </a:cubicBezTo>
                    <a:cubicBezTo>
                      <a:pt x="52" y="128"/>
                      <a:pt x="52" y="132"/>
                      <a:pt x="52" y="136"/>
                    </a:cubicBezTo>
                    <a:cubicBezTo>
                      <a:pt x="52" y="144"/>
                      <a:pt x="50" y="151"/>
                      <a:pt x="49" y="153"/>
                    </a:cubicBezTo>
                    <a:cubicBezTo>
                      <a:pt x="51" y="154"/>
                      <a:pt x="51" y="154"/>
                      <a:pt x="51" y="154"/>
                    </a:cubicBezTo>
                    <a:cubicBezTo>
                      <a:pt x="49" y="153"/>
                      <a:pt x="49" y="153"/>
                      <a:pt x="49" y="153"/>
                    </a:cubicBezTo>
                    <a:cubicBezTo>
                      <a:pt x="49" y="153"/>
                      <a:pt x="49" y="153"/>
                      <a:pt x="48" y="153"/>
                    </a:cubicBezTo>
                    <a:cubicBezTo>
                      <a:pt x="47" y="154"/>
                      <a:pt x="46" y="154"/>
                      <a:pt x="45" y="154"/>
                    </a:cubicBezTo>
                    <a:cubicBezTo>
                      <a:pt x="44" y="154"/>
                      <a:pt x="43" y="153"/>
                      <a:pt x="42" y="152"/>
                    </a:cubicBezTo>
                    <a:cubicBezTo>
                      <a:pt x="40" y="154"/>
                      <a:pt x="40" y="154"/>
                      <a:pt x="40" y="154"/>
                    </a:cubicBezTo>
                    <a:cubicBezTo>
                      <a:pt x="40" y="156"/>
                      <a:pt x="40" y="156"/>
                      <a:pt x="40" y="156"/>
                    </a:cubicBezTo>
                    <a:cubicBezTo>
                      <a:pt x="42" y="156"/>
                      <a:pt x="43" y="156"/>
                      <a:pt x="44" y="156"/>
                    </a:cubicBezTo>
                    <a:cubicBezTo>
                      <a:pt x="45" y="156"/>
                      <a:pt x="45" y="156"/>
                      <a:pt x="45" y="156"/>
                    </a:cubicBezTo>
                    <a:cubicBezTo>
                      <a:pt x="45" y="154"/>
                      <a:pt x="45" y="154"/>
                      <a:pt x="45" y="154"/>
                    </a:cubicBezTo>
                    <a:cubicBezTo>
                      <a:pt x="45" y="156"/>
                      <a:pt x="45" y="156"/>
                      <a:pt x="45" y="156"/>
                    </a:cubicBezTo>
                    <a:cubicBezTo>
                      <a:pt x="45" y="156"/>
                      <a:pt x="45" y="156"/>
                      <a:pt x="45" y="156"/>
                    </a:cubicBezTo>
                    <a:cubicBezTo>
                      <a:pt x="46" y="156"/>
                      <a:pt x="47" y="155"/>
                      <a:pt x="47" y="155"/>
                    </a:cubicBezTo>
                    <a:cubicBezTo>
                      <a:pt x="48" y="154"/>
                      <a:pt x="48" y="154"/>
                      <a:pt x="49" y="152"/>
                    </a:cubicBezTo>
                    <a:cubicBezTo>
                      <a:pt x="50" y="149"/>
                      <a:pt x="52" y="144"/>
                      <a:pt x="52" y="137"/>
                    </a:cubicBezTo>
                    <a:cubicBezTo>
                      <a:pt x="52" y="133"/>
                      <a:pt x="51" y="129"/>
                      <a:pt x="50" y="125"/>
                    </a:cubicBezTo>
                    <a:cubicBezTo>
                      <a:pt x="50" y="123"/>
                      <a:pt x="49" y="120"/>
                      <a:pt x="49" y="118"/>
                    </a:cubicBezTo>
                    <a:cubicBezTo>
                      <a:pt x="49" y="117"/>
                      <a:pt x="49" y="116"/>
                      <a:pt x="50" y="115"/>
                    </a:cubicBezTo>
                    <a:cubicBezTo>
                      <a:pt x="51" y="113"/>
                      <a:pt x="52" y="112"/>
                      <a:pt x="53" y="112"/>
                    </a:cubicBezTo>
                    <a:cubicBezTo>
                      <a:pt x="53" y="112"/>
                      <a:pt x="53" y="112"/>
                      <a:pt x="53" y="112"/>
                    </a:cubicBezTo>
                    <a:cubicBezTo>
                      <a:pt x="54" y="112"/>
                      <a:pt x="54" y="111"/>
                      <a:pt x="54" y="111"/>
                    </a:cubicBezTo>
                    <a:cubicBezTo>
                      <a:pt x="55" y="110"/>
                      <a:pt x="55" y="110"/>
                      <a:pt x="55" y="109"/>
                    </a:cubicBezTo>
                    <a:cubicBezTo>
                      <a:pt x="56" y="107"/>
                      <a:pt x="56" y="104"/>
                      <a:pt x="56" y="102"/>
                    </a:cubicBezTo>
                    <a:cubicBezTo>
                      <a:pt x="56" y="100"/>
                      <a:pt x="57" y="98"/>
                      <a:pt x="57" y="96"/>
                    </a:cubicBezTo>
                    <a:cubicBezTo>
                      <a:pt x="57" y="96"/>
                      <a:pt x="57" y="96"/>
                      <a:pt x="57" y="96"/>
                    </a:cubicBezTo>
                    <a:cubicBezTo>
                      <a:pt x="57" y="87"/>
                      <a:pt x="57" y="80"/>
                      <a:pt x="56" y="75"/>
                    </a:cubicBezTo>
                    <a:cubicBezTo>
                      <a:pt x="54" y="75"/>
                      <a:pt x="54" y="75"/>
                      <a:pt x="54" y="75"/>
                    </a:cubicBezTo>
                    <a:cubicBezTo>
                      <a:pt x="56" y="75"/>
                      <a:pt x="56" y="75"/>
                      <a:pt x="56" y="75"/>
                    </a:cubicBezTo>
                    <a:cubicBezTo>
                      <a:pt x="55" y="63"/>
                      <a:pt x="47" y="52"/>
                      <a:pt x="37" y="41"/>
                    </a:cubicBezTo>
                    <a:cubicBezTo>
                      <a:pt x="28" y="31"/>
                      <a:pt x="18" y="20"/>
                      <a:pt x="13" y="12"/>
                    </a:cubicBezTo>
                    <a:cubicBezTo>
                      <a:pt x="13" y="12"/>
                      <a:pt x="13" y="12"/>
                      <a:pt x="13" y="12"/>
                    </a:cubicBezTo>
                    <a:cubicBezTo>
                      <a:pt x="10" y="7"/>
                      <a:pt x="7" y="4"/>
                      <a:pt x="4" y="1"/>
                    </a:cubicBezTo>
                    <a:cubicBezTo>
                      <a:pt x="3" y="0"/>
                      <a:pt x="2" y="0"/>
                      <a:pt x="1" y="0"/>
                    </a:cubicBezTo>
                    <a:cubicBezTo>
                      <a:pt x="0" y="1"/>
                      <a:pt x="0" y="2"/>
                      <a:pt x="1" y="3"/>
                    </a:cubicBezTo>
                    <a:moveTo>
                      <a:pt x="16" y="12"/>
                    </a:moveTo>
                    <a:cubicBezTo>
                      <a:pt x="16" y="11"/>
                      <a:pt x="16" y="11"/>
                      <a:pt x="16" y="11"/>
                    </a:cubicBezTo>
                    <a:cubicBezTo>
                      <a:pt x="14" y="12"/>
                      <a:pt x="14" y="12"/>
                      <a:pt x="14" y="12"/>
                    </a:cubicBezTo>
                    <a:cubicBezTo>
                      <a:pt x="14" y="14"/>
                      <a:pt x="14" y="14"/>
                      <a:pt x="14" y="14"/>
                    </a:cubicBezTo>
                    <a:cubicBezTo>
                      <a:pt x="17" y="15"/>
                      <a:pt x="25" y="18"/>
                      <a:pt x="33" y="21"/>
                    </a:cubicBezTo>
                    <a:cubicBezTo>
                      <a:pt x="37" y="22"/>
                      <a:pt x="41" y="23"/>
                      <a:pt x="45" y="24"/>
                    </a:cubicBezTo>
                    <a:cubicBezTo>
                      <a:pt x="49" y="25"/>
                      <a:pt x="53" y="26"/>
                      <a:pt x="56" y="26"/>
                    </a:cubicBezTo>
                    <a:cubicBezTo>
                      <a:pt x="56" y="26"/>
                      <a:pt x="57" y="26"/>
                      <a:pt x="57" y="26"/>
                    </a:cubicBezTo>
                    <a:cubicBezTo>
                      <a:pt x="61" y="26"/>
                      <a:pt x="64" y="25"/>
                      <a:pt x="67" y="24"/>
                    </a:cubicBezTo>
                    <a:cubicBezTo>
                      <a:pt x="69" y="23"/>
                      <a:pt x="71" y="23"/>
                      <a:pt x="72" y="23"/>
                    </a:cubicBezTo>
                    <a:cubicBezTo>
                      <a:pt x="73" y="23"/>
                      <a:pt x="73" y="23"/>
                      <a:pt x="73"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4" y="23"/>
                      <a:pt x="74" y="23"/>
                      <a:pt x="74" y="23"/>
                    </a:cubicBezTo>
                    <a:cubicBezTo>
                      <a:pt x="73" y="23"/>
                      <a:pt x="73" y="23"/>
                      <a:pt x="73" y="23"/>
                    </a:cubicBezTo>
                    <a:cubicBezTo>
                      <a:pt x="74" y="23"/>
                      <a:pt x="74" y="23"/>
                      <a:pt x="74" y="23"/>
                    </a:cubicBezTo>
                    <a:cubicBezTo>
                      <a:pt x="74" y="23"/>
                      <a:pt x="74" y="23"/>
                      <a:pt x="74" y="23"/>
                    </a:cubicBezTo>
                    <a:cubicBezTo>
                      <a:pt x="73" y="23"/>
                      <a:pt x="73" y="23"/>
                      <a:pt x="73" y="23"/>
                    </a:cubicBezTo>
                    <a:cubicBezTo>
                      <a:pt x="74" y="24"/>
                      <a:pt x="75" y="25"/>
                      <a:pt x="76" y="24"/>
                    </a:cubicBezTo>
                    <a:cubicBezTo>
                      <a:pt x="77" y="24"/>
                      <a:pt x="77" y="23"/>
                      <a:pt x="77" y="22"/>
                    </a:cubicBezTo>
                    <a:cubicBezTo>
                      <a:pt x="77" y="21"/>
                      <a:pt x="76" y="20"/>
                      <a:pt x="75" y="20"/>
                    </a:cubicBezTo>
                    <a:cubicBezTo>
                      <a:pt x="74" y="19"/>
                      <a:pt x="73" y="19"/>
                      <a:pt x="72" y="19"/>
                    </a:cubicBezTo>
                    <a:cubicBezTo>
                      <a:pt x="70" y="19"/>
                      <a:pt x="68" y="19"/>
                      <a:pt x="66" y="20"/>
                    </a:cubicBezTo>
                    <a:cubicBezTo>
                      <a:pt x="63" y="21"/>
                      <a:pt x="60" y="22"/>
                      <a:pt x="57" y="22"/>
                    </a:cubicBezTo>
                    <a:cubicBezTo>
                      <a:pt x="56" y="22"/>
                      <a:pt x="56" y="22"/>
                      <a:pt x="56" y="22"/>
                    </a:cubicBezTo>
                    <a:cubicBezTo>
                      <a:pt x="53" y="22"/>
                      <a:pt x="50" y="22"/>
                      <a:pt x="46" y="21"/>
                    </a:cubicBezTo>
                    <a:cubicBezTo>
                      <a:pt x="35" y="18"/>
                      <a:pt x="20" y="12"/>
                      <a:pt x="15" y="10"/>
                    </a:cubicBezTo>
                    <a:cubicBezTo>
                      <a:pt x="14" y="10"/>
                      <a:pt x="13" y="10"/>
                      <a:pt x="13" y="10"/>
                    </a:cubicBezTo>
                    <a:cubicBezTo>
                      <a:pt x="12" y="11"/>
                      <a:pt x="12" y="12"/>
                      <a:pt x="12" y="13"/>
                    </a:cubicBezTo>
                    <a:cubicBezTo>
                      <a:pt x="13" y="13"/>
                      <a:pt x="13" y="13"/>
                      <a:pt x="13" y="13"/>
                    </a:cubicBezTo>
                    <a:cubicBezTo>
                      <a:pt x="13" y="14"/>
                      <a:pt x="14" y="15"/>
                      <a:pt x="15" y="14"/>
                    </a:cubicBezTo>
                    <a:cubicBezTo>
                      <a:pt x="16" y="14"/>
                      <a:pt x="17" y="13"/>
                      <a:pt x="16" y="12"/>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5" name="Freeform 527">
                <a:extLst>
                  <a:ext uri="{FF2B5EF4-FFF2-40B4-BE49-F238E27FC236}">
                    <a16:creationId xmlns:a16="http://schemas.microsoft.com/office/drawing/2014/main" id="{EF77D39C-4190-03B9-4E36-9DC48A9FC354}"/>
                  </a:ext>
                </a:extLst>
              </p:cNvPr>
              <p:cNvSpPr>
                <a:spLocks/>
              </p:cNvSpPr>
              <p:nvPr/>
            </p:nvSpPr>
            <p:spPr bwMode="auto">
              <a:xfrm>
                <a:off x="3876" y="1962"/>
                <a:ext cx="79" cy="298"/>
              </a:xfrm>
              <a:custGeom>
                <a:avLst/>
                <a:gdLst>
                  <a:gd name="T0" fmla="*/ 44 w 38"/>
                  <a:gd name="T1" fmla="*/ 280 h 133"/>
                  <a:gd name="T2" fmla="*/ 25 w 38"/>
                  <a:gd name="T3" fmla="*/ 392 h 133"/>
                  <a:gd name="T4" fmla="*/ 8 w 38"/>
                  <a:gd name="T5" fmla="*/ 437 h 133"/>
                  <a:gd name="T6" fmla="*/ 8 w 38"/>
                  <a:gd name="T7" fmla="*/ 462 h 133"/>
                  <a:gd name="T8" fmla="*/ 17 w 38"/>
                  <a:gd name="T9" fmla="*/ 627 h 133"/>
                  <a:gd name="T10" fmla="*/ 73 w 38"/>
                  <a:gd name="T11" fmla="*/ 708 h 133"/>
                  <a:gd name="T12" fmla="*/ 143 w 38"/>
                  <a:gd name="T13" fmla="*/ 764 h 133"/>
                  <a:gd name="T14" fmla="*/ 260 w 38"/>
                  <a:gd name="T15" fmla="*/ 934 h 133"/>
                  <a:gd name="T16" fmla="*/ 260 w 38"/>
                  <a:gd name="T17" fmla="*/ 923 h 133"/>
                  <a:gd name="T18" fmla="*/ 316 w 38"/>
                  <a:gd name="T19" fmla="*/ 968 h 133"/>
                  <a:gd name="T20" fmla="*/ 289 w 38"/>
                  <a:gd name="T21" fmla="*/ 910 h 133"/>
                  <a:gd name="T22" fmla="*/ 200 w 38"/>
                  <a:gd name="T23" fmla="*/ 869 h 133"/>
                  <a:gd name="T24" fmla="*/ 133 w 38"/>
                  <a:gd name="T25" fmla="*/ 764 h 133"/>
                  <a:gd name="T26" fmla="*/ 73 w 38"/>
                  <a:gd name="T27" fmla="*/ 764 h 133"/>
                  <a:gd name="T28" fmla="*/ 143 w 38"/>
                  <a:gd name="T29" fmla="*/ 979 h 133"/>
                  <a:gd name="T30" fmla="*/ 200 w 38"/>
                  <a:gd name="T31" fmla="*/ 1125 h 133"/>
                  <a:gd name="T32" fmla="*/ 200 w 38"/>
                  <a:gd name="T33" fmla="*/ 1194 h 133"/>
                  <a:gd name="T34" fmla="*/ 225 w 38"/>
                  <a:gd name="T35" fmla="*/ 1235 h 133"/>
                  <a:gd name="T36" fmla="*/ 289 w 38"/>
                  <a:gd name="T37" fmla="*/ 1250 h 133"/>
                  <a:gd name="T38" fmla="*/ 297 w 38"/>
                  <a:gd name="T39" fmla="*/ 1351 h 133"/>
                  <a:gd name="T40" fmla="*/ 268 w 38"/>
                  <a:gd name="T41" fmla="*/ 1432 h 133"/>
                  <a:gd name="T42" fmla="*/ 308 w 38"/>
                  <a:gd name="T43" fmla="*/ 1497 h 133"/>
                  <a:gd name="T44" fmla="*/ 308 w 38"/>
                  <a:gd name="T45" fmla="*/ 1452 h 133"/>
                  <a:gd name="T46" fmla="*/ 308 w 38"/>
                  <a:gd name="T47" fmla="*/ 1461 h 133"/>
                  <a:gd name="T48" fmla="*/ 308 w 38"/>
                  <a:gd name="T49" fmla="*/ 1452 h 133"/>
                  <a:gd name="T50" fmla="*/ 333 w 38"/>
                  <a:gd name="T51" fmla="*/ 1351 h 133"/>
                  <a:gd name="T52" fmla="*/ 324 w 38"/>
                  <a:gd name="T53" fmla="*/ 1259 h 133"/>
                  <a:gd name="T54" fmla="*/ 241 w 38"/>
                  <a:gd name="T55" fmla="*/ 1214 h 133"/>
                  <a:gd name="T56" fmla="*/ 225 w 38"/>
                  <a:gd name="T57" fmla="*/ 1194 h 133"/>
                  <a:gd name="T58" fmla="*/ 225 w 38"/>
                  <a:gd name="T59" fmla="*/ 1205 h 133"/>
                  <a:gd name="T60" fmla="*/ 233 w 38"/>
                  <a:gd name="T61" fmla="*/ 1194 h 133"/>
                  <a:gd name="T62" fmla="*/ 233 w 38"/>
                  <a:gd name="T63" fmla="*/ 1161 h 133"/>
                  <a:gd name="T64" fmla="*/ 216 w 38"/>
                  <a:gd name="T65" fmla="*/ 1035 h 133"/>
                  <a:gd name="T66" fmla="*/ 108 w 38"/>
                  <a:gd name="T67" fmla="*/ 822 h 133"/>
                  <a:gd name="T68" fmla="*/ 108 w 38"/>
                  <a:gd name="T69" fmla="*/ 764 h 133"/>
                  <a:gd name="T70" fmla="*/ 125 w 38"/>
                  <a:gd name="T71" fmla="*/ 809 h 133"/>
                  <a:gd name="T72" fmla="*/ 160 w 38"/>
                  <a:gd name="T73" fmla="*/ 869 h 133"/>
                  <a:gd name="T74" fmla="*/ 308 w 38"/>
                  <a:gd name="T75" fmla="*/ 968 h 133"/>
                  <a:gd name="T76" fmla="*/ 308 w 38"/>
                  <a:gd name="T77" fmla="*/ 910 h 133"/>
                  <a:gd name="T78" fmla="*/ 241 w 38"/>
                  <a:gd name="T79" fmla="*/ 878 h 133"/>
                  <a:gd name="T80" fmla="*/ 160 w 38"/>
                  <a:gd name="T81" fmla="*/ 717 h 133"/>
                  <a:gd name="T82" fmla="*/ 108 w 38"/>
                  <a:gd name="T83" fmla="*/ 688 h 133"/>
                  <a:gd name="T84" fmla="*/ 52 w 38"/>
                  <a:gd name="T85" fmla="*/ 607 h 133"/>
                  <a:gd name="T86" fmla="*/ 52 w 38"/>
                  <a:gd name="T87" fmla="*/ 607 h 133"/>
                  <a:gd name="T88" fmla="*/ 35 w 38"/>
                  <a:gd name="T89" fmla="*/ 482 h 133"/>
                  <a:gd name="T90" fmla="*/ 64 w 38"/>
                  <a:gd name="T91" fmla="*/ 392 h 133"/>
                  <a:gd name="T92" fmla="*/ 73 w 38"/>
                  <a:gd name="T93" fmla="*/ 300 h 133"/>
                  <a:gd name="T94" fmla="*/ 125 w 38"/>
                  <a:gd name="T95" fmla="*/ 0 h 13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38" h="133">
                    <a:moveTo>
                      <a:pt x="12" y="2"/>
                    </a:moveTo>
                    <a:cubicBezTo>
                      <a:pt x="13" y="4"/>
                      <a:pt x="13" y="5"/>
                      <a:pt x="13" y="7"/>
                    </a:cubicBezTo>
                    <a:cubicBezTo>
                      <a:pt x="13" y="10"/>
                      <a:pt x="12" y="12"/>
                      <a:pt x="11" y="16"/>
                    </a:cubicBezTo>
                    <a:cubicBezTo>
                      <a:pt x="9" y="19"/>
                      <a:pt x="7" y="22"/>
                      <a:pt x="5" y="25"/>
                    </a:cubicBezTo>
                    <a:cubicBezTo>
                      <a:pt x="4" y="26"/>
                      <a:pt x="3" y="27"/>
                      <a:pt x="3" y="28"/>
                    </a:cubicBezTo>
                    <a:cubicBezTo>
                      <a:pt x="2" y="29"/>
                      <a:pt x="2" y="30"/>
                      <a:pt x="2" y="31"/>
                    </a:cubicBezTo>
                    <a:cubicBezTo>
                      <a:pt x="2" y="32"/>
                      <a:pt x="2" y="32"/>
                      <a:pt x="2" y="33"/>
                    </a:cubicBezTo>
                    <a:cubicBezTo>
                      <a:pt x="3" y="34"/>
                      <a:pt x="3" y="34"/>
                      <a:pt x="3" y="35"/>
                    </a:cubicBezTo>
                    <a:cubicBezTo>
                      <a:pt x="3" y="35"/>
                      <a:pt x="2" y="36"/>
                      <a:pt x="2" y="37"/>
                    </a:cubicBezTo>
                    <a:cubicBezTo>
                      <a:pt x="2" y="38"/>
                      <a:pt x="2" y="38"/>
                      <a:pt x="1" y="39"/>
                    </a:cubicBezTo>
                    <a:cubicBezTo>
                      <a:pt x="2" y="39"/>
                      <a:pt x="2" y="39"/>
                      <a:pt x="2" y="39"/>
                    </a:cubicBezTo>
                    <a:cubicBezTo>
                      <a:pt x="1" y="39"/>
                      <a:pt x="1" y="39"/>
                      <a:pt x="1" y="39"/>
                    </a:cubicBezTo>
                    <a:cubicBezTo>
                      <a:pt x="1" y="39"/>
                      <a:pt x="1" y="39"/>
                      <a:pt x="1" y="39"/>
                    </a:cubicBezTo>
                    <a:cubicBezTo>
                      <a:pt x="2" y="39"/>
                      <a:pt x="2" y="39"/>
                      <a:pt x="2" y="39"/>
                    </a:cubicBezTo>
                    <a:cubicBezTo>
                      <a:pt x="1" y="39"/>
                      <a:pt x="1" y="39"/>
                      <a:pt x="1" y="39"/>
                    </a:cubicBezTo>
                    <a:cubicBezTo>
                      <a:pt x="1" y="40"/>
                      <a:pt x="1" y="40"/>
                      <a:pt x="1" y="41"/>
                    </a:cubicBezTo>
                    <a:cubicBezTo>
                      <a:pt x="0" y="43"/>
                      <a:pt x="0" y="44"/>
                      <a:pt x="0" y="46"/>
                    </a:cubicBezTo>
                    <a:cubicBezTo>
                      <a:pt x="0" y="46"/>
                      <a:pt x="0" y="47"/>
                      <a:pt x="0" y="47"/>
                    </a:cubicBezTo>
                    <a:cubicBezTo>
                      <a:pt x="0" y="49"/>
                      <a:pt x="0" y="51"/>
                      <a:pt x="1" y="53"/>
                    </a:cubicBezTo>
                    <a:cubicBezTo>
                      <a:pt x="1" y="54"/>
                      <a:pt x="2" y="55"/>
                      <a:pt x="2" y="56"/>
                    </a:cubicBezTo>
                    <a:cubicBezTo>
                      <a:pt x="3" y="56"/>
                      <a:pt x="3" y="57"/>
                      <a:pt x="4" y="57"/>
                    </a:cubicBezTo>
                    <a:cubicBezTo>
                      <a:pt x="5" y="58"/>
                      <a:pt x="6" y="59"/>
                      <a:pt x="7" y="59"/>
                    </a:cubicBezTo>
                    <a:cubicBezTo>
                      <a:pt x="7" y="60"/>
                      <a:pt x="8" y="61"/>
                      <a:pt x="8" y="62"/>
                    </a:cubicBezTo>
                    <a:cubicBezTo>
                      <a:pt x="8" y="63"/>
                      <a:pt x="8" y="63"/>
                      <a:pt x="8" y="63"/>
                    </a:cubicBezTo>
                    <a:cubicBezTo>
                      <a:pt x="11" y="65"/>
                      <a:pt x="13" y="67"/>
                      <a:pt x="15" y="68"/>
                    </a:cubicBezTo>
                    <a:cubicBezTo>
                      <a:pt x="16" y="68"/>
                      <a:pt x="16" y="68"/>
                      <a:pt x="16" y="68"/>
                    </a:cubicBezTo>
                    <a:cubicBezTo>
                      <a:pt x="17" y="66"/>
                      <a:pt x="17" y="66"/>
                      <a:pt x="17" y="66"/>
                    </a:cubicBezTo>
                    <a:cubicBezTo>
                      <a:pt x="16" y="68"/>
                      <a:pt x="16" y="68"/>
                      <a:pt x="16" y="68"/>
                    </a:cubicBezTo>
                    <a:cubicBezTo>
                      <a:pt x="17" y="69"/>
                      <a:pt x="19" y="70"/>
                      <a:pt x="20" y="72"/>
                    </a:cubicBezTo>
                    <a:cubicBezTo>
                      <a:pt x="22" y="73"/>
                      <a:pt x="23" y="75"/>
                      <a:pt x="23" y="77"/>
                    </a:cubicBezTo>
                    <a:cubicBezTo>
                      <a:pt x="23" y="78"/>
                      <a:pt x="23" y="79"/>
                      <a:pt x="24" y="81"/>
                    </a:cubicBezTo>
                    <a:cubicBezTo>
                      <a:pt x="25" y="82"/>
                      <a:pt x="27" y="83"/>
                      <a:pt x="29" y="83"/>
                    </a:cubicBezTo>
                    <a:cubicBezTo>
                      <a:pt x="29" y="82"/>
                      <a:pt x="29" y="82"/>
                      <a:pt x="29" y="82"/>
                    </a:cubicBezTo>
                    <a:cubicBezTo>
                      <a:pt x="29" y="83"/>
                      <a:pt x="29" y="83"/>
                      <a:pt x="29" y="83"/>
                    </a:cubicBezTo>
                    <a:cubicBezTo>
                      <a:pt x="29" y="83"/>
                      <a:pt x="29" y="83"/>
                      <a:pt x="29" y="83"/>
                    </a:cubicBezTo>
                    <a:cubicBezTo>
                      <a:pt x="29" y="82"/>
                      <a:pt x="29" y="82"/>
                      <a:pt x="29" y="82"/>
                    </a:cubicBezTo>
                    <a:cubicBezTo>
                      <a:pt x="29" y="83"/>
                      <a:pt x="29" y="83"/>
                      <a:pt x="29" y="83"/>
                    </a:cubicBezTo>
                    <a:cubicBezTo>
                      <a:pt x="29" y="83"/>
                      <a:pt x="29" y="83"/>
                      <a:pt x="30" y="84"/>
                    </a:cubicBezTo>
                    <a:cubicBezTo>
                      <a:pt x="31" y="84"/>
                      <a:pt x="32" y="85"/>
                      <a:pt x="33" y="85"/>
                    </a:cubicBezTo>
                    <a:cubicBezTo>
                      <a:pt x="34" y="86"/>
                      <a:pt x="35" y="86"/>
                      <a:pt x="35" y="86"/>
                    </a:cubicBezTo>
                    <a:cubicBezTo>
                      <a:pt x="36" y="85"/>
                      <a:pt x="36" y="85"/>
                      <a:pt x="36" y="85"/>
                    </a:cubicBezTo>
                    <a:cubicBezTo>
                      <a:pt x="37" y="83"/>
                      <a:pt x="37" y="83"/>
                      <a:pt x="37" y="83"/>
                    </a:cubicBezTo>
                    <a:cubicBezTo>
                      <a:pt x="37" y="83"/>
                      <a:pt x="36" y="82"/>
                      <a:pt x="35" y="82"/>
                    </a:cubicBezTo>
                    <a:cubicBezTo>
                      <a:pt x="34" y="82"/>
                      <a:pt x="33" y="81"/>
                      <a:pt x="32" y="81"/>
                    </a:cubicBezTo>
                    <a:cubicBezTo>
                      <a:pt x="31" y="81"/>
                      <a:pt x="30" y="81"/>
                      <a:pt x="29" y="81"/>
                    </a:cubicBezTo>
                    <a:cubicBezTo>
                      <a:pt x="28" y="81"/>
                      <a:pt x="26" y="80"/>
                      <a:pt x="24" y="80"/>
                    </a:cubicBezTo>
                    <a:cubicBezTo>
                      <a:pt x="24" y="79"/>
                      <a:pt x="23" y="79"/>
                      <a:pt x="23" y="79"/>
                    </a:cubicBezTo>
                    <a:cubicBezTo>
                      <a:pt x="23" y="78"/>
                      <a:pt x="22" y="78"/>
                      <a:pt x="22" y="77"/>
                    </a:cubicBezTo>
                    <a:cubicBezTo>
                      <a:pt x="22" y="75"/>
                      <a:pt x="21" y="73"/>
                      <a:pt x="20" y="72"/>
                    </a:cubicBezTo>
                    <a:cubicBezTo>
                      <a:pt x="19" y="70"/>
                      <a:pt x="18" y="69"/>
                      <a:pt x="16" y="68"/>
                    </a:cubicBezTo>
                    <a:cubicBezTo>
                      <a:pt x="16" y="68"/>
                      <a:pt x="16" y="68"/>
                      <a:pt x="16" y="68"/>
                    </a:cubicBezTo>
                    <a:cubicBezTo>
                      <a:pt x="15" y="68"/>
                      <a:pt x="15" y="68"/>
                      <a:pt x="15" y="68"/>
                    </a:cubicBezTo>
                    <a:cubicBezTo>
                      <a:pt x="14" y="67"/>
                      <a:pt x="13" y="67"/>
                      <a:pt x="11" y="66"/>
                    </a:cubicBezTo>
                    <a:cubicBezTo>
                      <a:pt x="11" y="65"/>
                      <a:pt x="10" y="65"/>
                      <a:pt x="9" y="66"/>
                    </a:cubicBezTo>
                    <a:cubicBezTo>
                      <a:pt x="9" y="66"/>
                      <a:pt x="8" y="67"/>
                      <a:pt x="8" y="67"/>
                    </a:cubicBezTo>
                    <a:cubicBezTo>
                      <a:pt x="8" y="68"/>
                      <a:pt x="8" y="68"/>
                      <a:pt x="8" y="68"/>
                    </a:cubicBezTo>
                    <a:cubicBezTo>
                      <a:pt x="8" y="68"/>
                      <a:pt x="8" y="68"/>
                      <a:pt x="8" y="68"/>
                    </a:cubicBezTo>
                    <a:cubicBezTo>
                      <a:pt x="8" y="73"/>
                      <a:pt x="8" y="73"/>
                      <a:pt x="8" y="73"/>
                    </a:cubicBezTo>
                    <a:cubicBezTo>
                      <a:pt x="8" y="73"/>
                      <a:pt x="8" y="73"/>
                      <a:pt x="8" y="73"/>
                    </a:cubicBezTo>
                    <a:cubicBezTo>
                      <a:pt x="8" y="79"/>
                      <a:pt x="11" y="84"/>
                      <a:pt x="16" y="87"/>
                    </a:cubicBezTo>
                    <a:cubicBezTo>
                      <a:pt x="18" y="89"/>
                      <a:pt x="19" y="91"/>
                      <a:pt x="20" y="94"/>
                    </a:cubicBezTo>
                    <a:cubicBezTo>
                      <a:pt x="21" y="96"/>
                      <a:pt x="22" y="99"/>
                      <a:pt x="22" y="101"/>
                    </a:cubicBezTo>
                    <a:cubicBezTo>
                      <a:pt x="24" y="100"/>
                      <a:pt x="24" y="100"/>
                      <a:pt x="24" y="100"/>
                    </a:cubicBezTo>
                    <a:cubicBezTo>
                      <a:pt x="22" y="100"/>
                      <a:pt x="22" y="100"/>
                      <a:pt x="22" y="100"/>
                    </a:cubicBezTo>
                    <a:cubicBezTo>
                      <a:pt x="22" y="103"/>
                      <a:pt x="22" y="103"/>
                      <a:pt x="22" y="103"/>
                    </a:cubicBezTo>
                    <a:cubicBezTo>
                      <a:pt x="24" y="103"/>
                      <a:pt x="24" y="103"/>
                      <a:pt x="24" y="103"/>
                    </a:cubicBezTo>
                    <a:cubicBezTo>
                      <a:pt x="22" y="103"/>
                      <a:pt x="22" y="103"/>
                      <a:pt x="22" y="103"/>
                    </a:cubicBezTo>
                    <a:cubicBezTo>
                      <a:pt x="22" y="104"/>
                      <a:pt x="22" y="105"/>
                      <a:pt x="22" y="106"/>
                    </a:cubicBezTo>
                    <a:cubicBezTo>
                      <a:pt x="22" y="107"/>
                      <a:pt x="22" y="107"/>
                      <a:pt x="22" y="108"/>
                    </a:cubicBezTo>
                    <a:cubicBezTo>
                      <a:pt x="23" y="109"/>
                      <a:pt x="23" y="109"/>
                      <a:pt x="23" y="109"/>
                    </a:cubicBezTo>
                    <a:cubicBezTo>
                      <a:pt x="23" y="109"/>
                      <a:pt x="24" y="110"/>
                      <a:pt x="24" y="110"/>
                    </a:cubicBezTo>
                    <a:cubicBezTo>
                      <a:pt x="25" y="110"/>
                      <a:pt x="25" y="110"/>
                      <a:pt x="25" y="110"/>
                    </a:cubicBezTo>
                    <a:cubicBezTo>
                      <a:pt x="27" y="110"/>
                      <a:pt x="27" y="110"/>
                      <a:pt x="27" y="110"/>
                    </a:cubicBezTo>
                    <a:cubicBezTo>
                      <a:pt x="27" y="110"/>
                      <a:pt x="27" y="110"/>
                      <a:pt x="27" y="110"/>
                    </a:cubicBezTo>
                    <a:cubicBezTo>
                      <a:pt x="28" y="110"/>
                      <a:pt x="30" y="110"/>
                      <a:pt x="31" y="110"/>
                    </a:cubicBezTo>
                    <a:cubicBezTo>
                      <a:pt x="31" y="111"/>
                      <a:pt x="31" y="111"/>
                      <a:pt x="32" y="111"/>
                    </a:cubicBezTo>
                    <a:cubicBezTo>
                      <a:pt x="32" y="112"/>
                      <a:pt x="32" y="112"/>
                      <a:pt x="33" y="113"/>
                    </a:cubicBezTo>
                    <a:cubicBezTo>
                      <a:pt x="33" y="113"/>
                      <a:pt x="33" y="113"/>
                      <a:pt x="33" y="114"/>
                    </a:cubicBezTo>
                    <a:cubicBezTo>
                      <a:pt x="33" y="115"/>
                      <a:pt x="33" y="117"/>
                      <a:pt x="33" y="118"/>
                    </a:cubicBezTo>
                    <a:cubicBezTo>
                      <a:pt x="33" y="119"/>
                      <a:pt x="33" y="120"/>
                      <a:pt x="33" y="120"/>
                    </a:cubicBezTo>
                    <a:cubicBezTo>
                      <a:pt x="35" y="120"/>
                      <a:pt x="35" y="120"/>
                      <a:pt x="35" y="120"/>
                    </a:cubicBezTo>
                    <a:cubicBezTo>
                      <a:pt x="33" y="119"/>
                      <a:pt x="33" y="119"/>
                      <a:pt x="33" y="119"/>
                    </a:cubicBezTo>
                    <a:cubicBezTo>
                      <a:pt x="32" y="121"/>
                      <a:pt x="32" y="122"/>
                      <a:pt x="31" y="123"/>
                    </a:cubicBezTo>
                    <a:cubicBezTo>
                      <a:pt x="31" y="124"/>
                      <a:pt x="30" y="125"/>
                      <a:pt x="30" y="127"/>
                    </a:cubicBezTo>
                    <a:cubicBezTo>
                      <a:pt x="30" y="128"/>
                      <a:pt x="30" y="128"/>
                      <a:pt x="30" y="129"/>
                    </a:cubicBezTo>
                    <a:cubicBezTo>
                      <a:pt x="30" y="130"/>
                      <a:pt x="30" y="131"/>
                      <a:pt x="31" y="132"/>
                    </a:cubicBezTo>
                    <a:cubicBezTo>
                      <a:pt x="31" y="133"/>
                      <a:pt x="32" y="133"/>
                      <a:pt x="32" y="133"/>
                    </a:cubicBezTo>
                    <a:cubicBezTo>
                      <a:pt x="33" y="133"/>
                      <a:pt x="34" y="133"/>
                      <a:pt x="34" y="133"/>
                    </a:cubicBezTo>
                    <a:cubicBezTo>
                      <a:pt x="35" y="133"/>
                      <a:pt x="35" y="133"/>
                      <a:pt x="35" y="133"/>
                    </a:cubicBezTo>
                    <a:cubicBezTo>
                      <a:pt x="37" y="133"/>
                      <a:pt x="37" y="132"/>
                      <a:pt x="37" y="131"/>
                    </a:cubicBezTo>
                    <a:cubicBezTo>
                      <a:pt x="37" y="130"/>
                      <a:pt x="36" y="129"/>
                      <a:pt x="35" y="129"/>
                    </a:cubicBezTo>
                    <a:cubicBezTo>
                      <a:pt x="34" y="129"/>
                      <a:pt x="34" y="129"/>
                      <a:pt x="34" y="129"/>
                    </a:cubicBezTo>
                    <a:cubicBezTo>
                      <a:pt x="34" y="129"/>
                      <a:pt x="34" y="129"/>
                      <a:pt x="34" y="129"/>
                    </a:cubicBezTo>
                    <a:cubicBezTo>
                      <a:pt x="34" y="129"/>
                      <a:pt x="34" y="129"/>
                      <a:pt x="34" y="129"/>
                    </a:cubicBezTo>
                    <a:cubicBezTo>
                      <a:pt x="33" y="130"/>
                      <a:pt x="33" y="130"/>
                      <a:pt x="33" y="130"/>
                    </a:cubicBezTo>
                    <a:cubicBezTo>
                      <a:pt x="34" y="130"/>
                      <a:pt x="34" y="130"/>
                      <a:pt x="34" y="130"/>
                    </a:cubicBezTo>
                    <a:cubicBezTo>
                      <a:pt x="34" y="129"/>
                      <a:pt x="34" y="129"/>
                      <a:pt x="34" y="129"/>
                    </a:cubicBezTo>
                    <a:cubicBezTo>
                      <a:pt x="33" y="130"/>
                      <a:pt x="33" y="130"/>
                      <a:pt x="33" y="130"/>
                    </a:cubicBezTo>
                    <a:cubicBezTo>
                      <a:pt x="34" y="130"/>
                      <a:pt x="34" y="130"/>
                      <a:pt x="34" y="130"/>
                    </a:cubicBezTo>
                    <a:cubicBezTo>
                      <a:pt x="34" y="130"/>
                      <a:pt x="34" y="129"/>
                      <a:pt x="34" y="129"/>
                    </a:cubicBezTo>
                    <a:cubicBezTo>
                      <a:pt x="34" y="129"/>
                      <a:pt x="34" y="128"/>
                      <a:pt x="34" y="128"/>
                    </a:cubicBezTo>
                    <a:cubicBezTo>
                      <a:pt x="34" y="127"/>
                      <a:pt x="34" y="126"/>
                      <a:pt x="35" y="125"/>
                    </a:cubicBezTo>
                    <a:cubicBezTo>
                      <a:pt x="36" y="123"/>
                      <a:pt x="36" y="122"/>
                      <a:pt x="37" y="120"/>
                    </a:cubicBezTo>
                    <a:cubicBezTo>
                      <a:pt x="37" y="120"/>
                      <a:pt x="37" y="120"/>
                      <a:pt x="37" y="120"/>
                    </a:cubicBezTo>
                    <a:cubicBezTo>
                      <a:pt x="37" y="120"/>
                      <a:pt x="37" y="119"/>
                      <a:pt x="37" y="118"/>
                    </a:cubicBezTo>
                    <a:cubicBezTo>
                      <a:pt x="37" y="118"/>
                      <a:pt x="37" y="116"/>
                      <a:pt x="37" y="115"/>
                    </a:cubicBezTo>
                    <a:cubicBezTo>
                      <a:pt x="37" y="115"/>
                      <a:pt x="37" y="114"/>
                      <a:pt x="37" y="114"/>
                    </a:cubicBezTo>
                    <a:cubicBezTo>
                      <a:pt x="37" y="113"/>
                      <a:pt x="37" y="113"/>
                      <a:pt x="36" y="112"/>
                    </a:cubicBezTo>
                    <a:cubicBezTo>
                      <a:pt x="36" y="111"/>
                      <a:pt x="36" y="110"/>
                      <a:pt x="35" y="109"/>
                    </a:cubicBezTo>
                    <a:cubicBezTo>
                      <a:pt x="34" y="107"/>
                      <a:pt x="32" y="107"/>
                      <a:pt x="31" y="106"/>
                    </a:cubicBezTo>
                    <a:cubicBezTo>
                      <a:pt x="29" y="106"/>
                      <a:pt x="28" y="106"/>
                      <a:pt x="27" y="106"/>
                    </a:cubicBezTo>
                    <a:cubicBezTo>
                      <a:pt x="27" y="108"/>
                      <a:pt x="27" y="108"/>
                      <a:pt x="27" y="108"/>
                    </a:cubicBezTo>
                    <a:cubicBezTo>
                      <a:pt x="27" y="106"/>
                      <a:pt x="27" y="106"/>
                      <a:pt x="27" y="106"/>
                    </a:cubicBezTo>
                    <a:cubicBezTo>
                      <a:pt x="25" y="106"/>
                      <a:pt x="25" y="106"/>
                      <a:pt x="25" y="106"/>
                    </a:cubicBezTo>
                    <a:cubicBezTo>
                      <a:pt x="25" y="108"/>
                      <a:pt x="25" y="108"/>
                      <a:pt x="25" y="108"/>
                    </a:cubicBezTo>
                    <a:cubicBezTo>
                      <a:pt x="25" y="106"/>
                      <a:pt x="25" y="106"/>
                      <a:pt x="25" y="106"/>
                    </a:cubicBezTo>
                    <a:cubicBezTo>
                      <a:pt x="25" y="107"/>
                      <a:pt x="25" y="107"/>
                      <a:pt x="25" y="107"/>
                    </a:cubicBezTo>
                    <a:cubicBezTo>
                      <a:pt x="26" y="106"/>
                      <a:pt x="26" y="106"/>
                      <a:pt x="26" y="106"/>
                    </a:cubicBezTo>
                    <a:cubicBezTo>
                      <a:pt x="26" y="106"/>
                      <a:pt x="25" y="106"/>
                      <a:pt x="25" y="106"/>
                    </a:cubicBezTo>
                    <a:cubicBezTo>
                      <a:pt x="25" y="107"/>
                      <a:pt x="25" y="107"/>
                      <a:pt x="25" y="107"/>
                    </a:cubicBezTo>
                    <a:cubicBezTo>
                      <a:pt x="26" y="106"/>
                      <a:pt x="26" y="106"/>
                      <a:pt x="26" y="106"/>
                    </a:cubicBezTo>
                    <a:cubicBezTo>
                      <a:pt x="25" y="107"/>
                      <a:pt x="25" y="107"/>
                      <a:pt x="25" y="107"/>
                    </a:cubicBezTo>
                    <a:cubicBezTo>
                      <a:pt x="26" y="107"/>
                      <a:pt x="26" y="107"/>
                      <a:pt x="26" y="107"/>
                    </a:cubicBezTo>
                    <a:cubicBezTo>
                      <a:pt x="26" y="106"/>
                      <a:pt x="26" y="106"/>
                      <a:pt x="26" y="106"/>
                    </a:cubicBezTo>
                    <a:cubicBezTo>
                      <a:pt x="25" y="107"/>
                      <a:pt x="25" y="107"/>
                      <a:pt x="25" y="107"/>
                    </a:cubicBezTo>
                    <a:cubicBezTo>
                      <a:pt x="26" y="107"/>
                      <a:pt x="26" y="107"/>
                      <a:pt x="26" y="107"/>
                    </a:cubicBezTo>
                    <a:cubicBezTo>
                      <a:pt x="26" y="107"/>
                      <a:pt x="26" y="106"/>
                      <a:pt x="26" y="105"/>
                    </a:cubicBezTo>
                    <a:cubicBezTo>
                      <a:pt x="26" y="104"/>
                      <a:pt x="26" y="103"/>
                      <a:pt x="26" y="103"/>
                    </a:cubicBezTo>
                    <a:cubicBezTo>
                      <a:pt x="26" y="103"/>
                      <a:pt x="26" y="103"/>
                      <a:pt x="26" y="103"/>
                    </a:cubicBezTo>
                    <a:cubicBezTo>
                      <a:pt x="26" y="100"/>
                      <a:pt x="26" y="100"/>
                      <a:pt x="26" y="100"/>
                    </a:cubicBezTo>
                    <a:cubicBezTo>
                      <a:pt x="26" y="100"/>
                      <a:pt x="26" y="100"/>
                      <a:pt x="26" y="100"/>
                    </a:cubicBezTo>
                    <a:cubicBezTo>
                      <a:pt x="26" y="98"/>
                      <a:pt x="25" y="95"/>
                      <a:pt x="24" y="92"/>
                    </a:cubicBezTo>
                    <a:cubicBezTo>
                      <a:pt x="23" y="89"/>
                      <a:pt x="21" y="86"/>
                      <a:pt x="18" y="84"/>
                    </a:cubicBezTo>
                    <a:cubicBezTo>
                      <a:pt x="14" y="81"/>
                      <a:pt x="12" y="78"/>
                      <a:pt x="12" y="73"/>
                    </a:cubicBezTo>
                    <a:cubicBezTo>
                      <a:pt x="10" y="73"/>
                      <a:pt x="10" y="73"/>
                      <a:pt x="10" y="73"/>
                    </a:cubicBezTo>
                    <a:cubicBezTo>
                      <a:pt x="12" y="73"/>
                      <a:pt x="12" y="73"/>
                      <a:pt x="12" y="73"/>
                    </a:cubicBezTo>
                    <a:cubicBezTo>
                      <a:pt x="12" y="68"/>
                      <a:pt x="12" y="68"/>
                      <a:pt x="12" y="68"/>
                    </a:cubicBezTo>
                    <a:cubicBezTo>
                      <a:pt x="10" y="68"/>
                      <a:pt x="10" y="68"/>
                      <a:pt x="10" y="68"/>
                    </a:cubicBezTo>
                    <a:cubicBezTo>
                      <a:pt x="12" y="68"/>
                      <a:pt x="12" y="68"/>
                      <a:pt x="12" y="68"/>
                    </a:cubicBezTo>
                    <a:cubicBezTo>
                      <a:pt x="12" y="68"/>
                      <a:pt x="12" y="68"/>
                      <a:pt x="12" y="68"/>
                    </a:cubicBezTo>
                    <a:cubicBezTo>
                      <a:pt x="10" y="67"/>
                      <a:pt x="10" y="67"/>
                      <a:pt x="10" y="67"/>
                    </a:cubicBezTo>
                    <a:cubicBezTo>
                      <a:pt x="9" y="69"/>
                      <a:pt x="9" y="69"/>
                      <a:pt x="9" y="69"/>
                    </a:cubicBezTo>
                    <a:cubicBezTo>
                      <a:pt x="11" y="70"/>
                      <a:pt x="12" y="71"/>
                      <a:pt x="14" y="72"/>
                    </a:cubicBezTo>
                    <a:cubicBezTo>
                      <a:pt x="14" y="72"/>
                      <a:pt x="14" y="72"/>
                      <a:pt x="14" y="72"/>
                    </a:cubicBezTo>
                    <a:cubicBezTo>
                      <a:pt x="15" y="70"/>
                      <a:pt x="15" y="70"/>
                      <a:pt x="15" y="70"/>
                    </a:cubicBezTo>
                    <a:cubicBezTo>
                      <a:pt x="14" y="72"/>
                      <a:pt x="14" y="72"/>
                      <a:pt x="14" y="72"/>
                    </a:cubicBezTo>
                    <a:cubicBezTo>
                      <a:pt x="15" y="72"/>
                      <a:pt x="16" y="73"/>
                      <a:pt x="17" y="74"/>
                    </a:cubicBezTo>
                    <a:cubicBezTo>
                      <a:pt x="18" y="75"/>
                      <a:pt x="18" y="77"/>
                      <a:pt x="18" y="77"/>
                    </a:cubicBezTo>
                    <a:cubicBezTo>
                      <a:pt x="18" y="79"/>
                      <a:pt x="19" y="81"/>
                      <a:pt x="21" y="82"/>
                    </a:cubicBezTo>
                    <a:cubicBezTo>
                      <a:pt x="22" y="84"/>
                      <a:pt x="25" y="84"/>
                      <a:pt x="27" y="85"/>
                    </a:cubicBezTo>
                    <a:cubicBezTo>
                      <a:pt x="29" y="85"/>
                      <a:pt x="31" y="85"/>
                      <a:pt x="32" y="85"/>
                    </a:cubicBezTo>
                    <a:cubicBezTo>
                      <a:pt x="32" y="85"/>
                      <a:pt x="33" y="86"/>
                      <a:pt x="34" y="86"/>
                    </a:cubicBezTo>
                    <a:cubicBezTo>
                      <a:pt x="35" y="86"/>
                      <a:pt x="36" y="86"/>
                      <a:pt x="36" y="86"/>
                    </a:cubicBezTo>
                    <a:cubicBezTo>
                      <a:pt x="37" y="87"/>
                      <a:pt x="38" y="86"/>
                      <a:pt x="38" y="85"/>
                    </a:cubicBezTo>
                    <a:cubicBezTo>
                      <a:pt x="38" y="84"/>
                      <a:pt x="38" y="83"/>
                      <a:pt x="37" y="83"/>
                    </a:cubicBezTo>
                    <a:cubicBezTo>
                      <a:pt x="37" y="83"/>
                      <a:pt x="36" y="82"/>
                      <a:pt x="34" y="81"/>
                    </a:cubicBezTo>
                    <a:cubicBezTo>
                      <a:pt x="33" y="81"/>
                      <a:pt x="32" y="80"/>
                      <a:pt x="31" y="80"/>
                    </a:cubicBezTo>
                    <a:cubicBezTo>
                      <a:pt x="31" y="80"/>
                      <a:pt x="31" y="80"/>
                      <a:pt x="30" y="79"/>
                    </a:cubicBezTo>
                    <a:cubicBezTo>
                      <a:pt x="30" y="79"/>
                      <a:pt x="30" y="79"/>
                      <a:pt x="29" y="79"/>
                    </a:cubicBezTo>
                    <a:cubicBezTo>
                      <a:pt x="28" y="79"/>
                      <a:pt x="27" y="78"/>
                      <a:pt x="27" y="78"/>
                    </a:cubicBezTo>
                    <a:cubicBezTo>
                      <a:pt x="27" y="78"/>
                      <a:pt x="27" y="77"/>
                      <a:pt x="27" y="77"/>
                    </a:cubicBezTo>
                    <a:cubicBezTo>
                      <a:pt x="27" y="74"/>
                      <a:pt x="25" y="71"/>
                      <a:pt x="24" y="69"/>
                    </a:cubicBezTo>
                    <a:cubicBezTo>
                      <a:pt x="22" y="67"/>
                      <a:pt x="20" y="65"/>
                      <a:pt x="18" y="64"/>
                    </a:cubicBezTo>
                    <a:cubicBezTo>
                      <a:pt x="18" y="64"/>
                      <a:pt x="18" y="64"/>
                      <a:pt x="18" y="64"/>
                    </a:cubicBezTo>
                    <a:cubicBezTo>
                      <a:pt x="17" y="64"/>
                      <a:pt x="17" y="64"/>
                      <a:pt x="17" y="64"/>
                    </a:cubicBezTo>
                    <a:cubicBezTo>
                      <a:pt x="15" y="63"/>
                      <a:pt x="13" y="62"/>
                      <a:pt x="11" y="60"/>
                    </a:cubicBezTo>
                    <a:cubicBezTo>
                      <a:pt x="10" y="61"/>
                      <a:pt x="10" y="61"/>
                      <a:pt x="10" y="61"/>
                    </a:cubicBezTo>
                    <a:cubicBezTo>
                      <a:pt x="12" y="61"/>
                      <a:pt x="12" y="61"/>
                      <a:pt x="12" y="61"/>
                    </a:cubicBezTo>
                    <a:cubicBezTo>
                      <a:pt x="11" y="59"/>
                      <a:pt x="11" y="58"/>
                      <a:pt x="10" y="57"/>
                    </a:cubicBezTo>
                    <a:cubicBezTo>
                      <a:pt x="9" y="56"/>
                      <a:pt x="7"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6" y="54"/>
                      <a:pt x="6" y="54"/>
                      <a:pt x="6" y="54"/>
                    </a:cubicBezTo>
                    <a:cubicBezTo>
                      <a:pt x="5" y="53"/>
                      <a:pt x="5" y="52"/>
                      <a:pt x="4" y="51"/>
                    </a:cubicBezTo>
                    <a:cubicBezTo>
                      <a:pt x="4" y="50"/>
                      <a:pt x="4" y="48"/>
                      <a:pt x="4" y="47"/>
                    </a:cubicBezTo>
                    <a:cubicBezTo>
                      <a:pt x="4" y="46"/>
                      <a:pt x="4" y="46"/>
                      <a:pt x="4" y="46"/>
                    </a:cubicBezTo>
                    <a:cubicBezTo>
                      <a:pt x="4" y="45"/>
                      <a:pt x="4" y="44"/>
                      <a:pt x="4" y="43"/>
                    </a:cubicBezTo>
                    <a:cubicBezTo>
                      <a:pt x="5" y="42"/>
                      <a:pt x="5" y="42"/>
                      <a:pt x="5" y="41"/>
                    </a:cubicBezTo>
                    <a:cubicBezTo>
                      <a:pt x="5" y="41"/>
                      <a:pt x="5" y="41"/>
                      <a:pt x="5" y="40"/>
                    </a:cubicBezTo>
                    <a:cubicBezTo>
                      <a:pt x="6" y="40"/>
                      <a:pt x="6" y="39"/>
                      <a:pt x="6" y="38"/>
                    </a:cubicBezTo>
                    <a:cubicBezTo>
                      <a:pt x="6" y="37"/>
                      <a:pt x="7" y="36"/>
                      <a:pt x="7" y="35"/>
                    </a:cubicBezTo>
                    <a:cubicBezTo>
                      <a:pt x="7" y="34"/>
                      <a:pt x="7" y="33"/>
                      <a:pt x="6" y="32"/>
                    </a:cubicBezTo>
                    <a:cubicBezTo>
                      <a:pt x="6" y="32"/>
                      <a:pt x="6" y="31"/>
                      <a:pt x="6" y="31"/>
                    </a:cubicBezTo>
                    <a:cubicBezTo>
                      <a:pt x="6" y="31"/>
                      <a:pt x="6" y="30"/>
                      <a:pt x="6" y="30"/>
                    </a:cubicBezTo>
                    <a:cubicBezTo>
                      <a:pt x="7" y="29"/>
                      <a:pt x="7" y="28"/>
                      <a:pt x="8" y="27"/>
                    </a:cubicBezTo>
                    <a:cubicBezTo>
                      <a:pt x="10" y="24"/>
                      <a:pt x="12" y="21"/>
                      <a:pt x="14" y="18"/>
                    </a:cubicBezTo>
                    <a:cubicBezTo>
                      <a:pt x="16" y="14"/>
                      <a:pt x="17" y="10"/>
                      <a:pt x="17" y="7"/>
                    </a:cubicBezTo>
                    <a:cubicBezTo>
                      <a:pt x="17" y="5"/>
                      <a:pt x="17" y="3"/>
                      <a:pt x="16" y="1"/>
                    </a:cubicBezTo>
                    <a:cubicBezTo>
                      <a:pt x="16" y="0"/>
                      <a:pt x="15" y="0"/>
                      <a:pt x="14" y="0"/>
                    </a:cubicBezTo>
                    <a:cubicBezTo>
                      <a:pt x="13" y="0"/>
                      <a:pt x="12" y="1"/>
                      <a:pt x="12" y="2"/>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6" name="Freeform 528">
                <a:extLst>
                  <a:ext uri="{FF2B5EF4-FFF2-40B4-BE49-F238E27FC236}">
                    <a16:creationId xmlns:a16="http://schemas.microsoft.com/office/drawing/2014/main" id="{0DD43CCE-EB6D-664B-0CA9-88DCE3B10568}"/>
                  </a:ext>
                </a:extLst>
              </p:cNvPr>
              <p:cNvSpPr>
                <a:spLocks/>
              </p:cNvSpPr>
              <p:nvPr/>
            </p:nvSpPr>
            <p:spPr bwMode="auto">
              <a:xfrm>
                <a:off x="3827" y="1922"/>
                <a:ext cx="126" cy="340"/>
              </a:xfrm>
              <a:custGeom>
                <a:avLst/>
                <a:gdLst>
                  <a:gd name="T0" fmla="*/ 498 w 60"/>
                  <a:gd name="T1" fmla="*/ 1590 h 152"/>
                  <a:gd name="T2" fmla="*/ 512 w 60"/>
                  <a:gd name="T3" fmla="*/ 1456 h 152"/>
                  <a:gd name="T4" fmla="*/ 464 w 60"/>
                  <a:gd name="T5" fmla="*/ 1432 h 152"/>
                  <a:gd name="T6" fmla="*/ 420 w 60"/>
                  <a:gd name="T7" fmla="*/ 1400 h 152"/>
                  <a:gd name="T8" fmla="*/ 397 w 60"/>
                  <a:gd name="T9" fmla="*/ 1255 h 152"/>
                  <a:gd name="T10" fmla="*/ 288 w 60"/>
                  <a:gd name="T11" fmla="*/ 960 h 152"/>
                  <a:gd name="T12" fmla="*/ 252 w 60"/>
                  <a:gd name="T13" fmla="*/ 850 h 152"/>
                  <a:gd name="T14" fmla="*/ 141 w 60"/>
                  <a:gd name="T15" fmla="*/ 769 h 152"/>
                  <a:gd name="T16" fmla="*/ 67 w 60"/>
                  <a:gd name="T17" fmla="*/ 1051 h 152"/>
                  <a:gd name="T18" fmla="*/ 27 w 60"/>
                  <a:gd name="T19" fmla="*/ 1255 h 152"/>
                  <a:gd name="T20" fmla="*/ 101 w 60"/>
                  <a:gd name="T21" fmla="*/ 1400 h 152"/>
                  <a:gd name="T22" fmla="*/ 176 w 60"/>
                  <a:gd name="T23" fmla="*/ 1546 h 152"/>
                  <a:gd name="T24" fmla="*/ 204 w 60"/>
                  <a:gd name="T25" fmla="*/ 1521 h 152"/>
                  <a:gd name="T26" fmla="*/ 204 w 60"/>
                  <a:gd name="T27" fmla="*/ 1521 h 152"/>
                  <a:gd name="T28" fmla="*/ 160 w 60"/>
                  <a:gd name="T29" fmla="*/ 1512 h 152"/>
                  <a:gd name="T30" fmla="*/ 92 w 60"/>
                  <a:gd name="T31" fmla="*/ 1400 h 152"/>
                  <a:gd name="T32" fmla="*/ 67 w 60"/>
                  <a:gd name="T33" fmla="*/ 1331 h 152"/>
                  <a:gd name="T34" fmla="*/ 67 w 60"/>
                  <a:gd name="T35" fmla="*/ 1065 h 152"/>
                  <a:gd name="T36" fmla="*/ 111 w 60"/>
                  <a:gd name="T37" fmla="*/ 841 h 152"/>
                  <a:gd name="T38" fmla="*/ 168 w 60"/>
                  <a:gd name="T39" fmla="*/ 716 h 152"/>
                  <a:gd name="T40" fmla="*/ 233 w 60"/>
                  <a:gd name="T41" fmla="*/ 595 h 152"/>
                  <a:gd name="T42" fmla="*/ 305 w 60"/>
                  <a:gd name="T43" fmla="*/ 371 h 152"/>
                  <a:gd name="T44" fmla="*/ 305 w 60"/>
                  <a:gd name="T45" fmla="*/ 45 h 152"/>
                  <a:gd name="T46" fmla="*/ 313 w 60"/>
                  <a:gd name="T47" fmla="*/ 145 h 152"/>
                  <a:gd name="T48" fmla="*/ 361 w 60"/>
                  <a:gd name="T49" fmla="*/ 190 h 152"/>
                  <a:gd name="T50" fmla="*/ 269 w 60"/>
                  <a:gd name="T51" fmla="*/ 45 h 152"/>
                  <a:gd name="T52" fmla="*/ 269 w 60"/>
                  <a:gd name="T53" fmla="*/ 344 h 152"/>
                  <a:gd name="T54" fmla="*/ 193 w 60"/>
                  <a:gd name="T55" fmla="*/ 595 h 152"/>
                  <a:gd name="T56" fmla="*/ 141 w 60"/>
                  <a:gd name="T57" fmla="*/ 696 h 152"/>
                  <a:gd name="T58" fmla="*/ 141 w 60"/>
                  <a:gd name="T59" fmla="*/ 696 h 152"/>
                  <a:gd name="T60" fmla="*/ 141 w 60"/>
                  <a:gd name="T61" fmla="*/ 696 h 152"/>
                  <a:gd name="T62" fmla="*/ 48 w 60"/>
                  <a:gd name="T63" fmla="*/ 942 h 152"/>
                  <a:gd name="T64" fmla="*/ 8 w 60"/>
                  <a:gd name="T65" fmla="*/ 1165 h 152"/>
                  <a:gd name="T66" fmla="*/ 57 w 60"/>
                  <a:gd name="T67" fmla="*/ 1400 h 152"/>
                  <a:gd name="T68" fmla="*/ 84 w 60"/>
                  <a:gd name="T69" fmla="*/ 1512 h 152"/>
                  <a:gd name="T70" fmla="*/ 221 w 60"/>
                  <a:gd name="T71" fmla="*/ 1521 h 152"/>
                  <a:gd name="T72" fmla="*/ 120 w 60"/>
                  <a:gd name="T73" fmla="*/ 1420 h 152"/>
                  <a:gd name="T74" fmla="*/ 141 w 60"/>
                  <a:gd name="T75" fmla="*/ 1400 h 152"/>
                  <a:gd name="T76" fmla="*/ 128 w 60"/>
                  <a:gd name="T77" fmla="*/ 1356 h 152"/>
                  <a:gd name="T78" fmla="*/ 92 w 60"/>
                  <a:gd name="T79" fmla="*/ 1141 h 152"/>
                  <a:gd name="T80" fmla="*/ 141 w 60"/>
                  <a:gd name="T81" fmla="*/ 915 h 152"/>
                  <a:gd name="T82" fmla="*/ 185 w 60"/>
                  <a:gd name="T83" fmla="*/ 752 h 152"/>
                  <a:gd name="T84" fmla="*/ 252 w 60"/>
                  <a:gd name="T85" fmla="*/ 931 h 152"/>
                  <a:gd name="T86" fmla="*/ 336 w 60"/>
                  <a:gd name="T87" fmla="*/ 1221 h 152"/>
                  <a:gd name="T88" fmla="*/ 370 w 60"/>
                  <a:gd name="T89" fmla="*/ 1356 h 152"/>
                  <a:gd name="T90" fmla="*/ 437 w 60"/>
                  <a:gd name="T91" fmla="*/ 1476 h 152"/>
                  <a:gd name="T92" fmla="*/ 481 w 60"/>
                  <a:gd name="T93" fmla="*/ 1492 h 152"/>
                  <a:gd name="T94" fmla="*/ 481 w 60"/>
                  <a:gd name="T95" fmla="*/ 1476 h 152"/>
                  <a:gd name="T96" fmla="*/ 473 w 60"/>
                  <a:gd name="T97" fmla="*/ 1476 h 152"/>
                  <a:gd name="T98" fmla="*/ 473 w 60"/>
                  <a:gd name="T99" fmla="*/ 1476 h 152"/>
                  <a:gd name="T100" fmla="*/ 454 w 60"/>
                  <a:gd name="T101" fmla="*/ 1635 h 152"/>
                  <a:gd name="T102" fmla="*/ 538 w 60"/>
                  <a:gd name="T103" fmla="*/ 1646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60" h="152">
                    <a:moveTo>
                      <a:pt x="58" y="147"/>
                    </a:moveTo>
                    <a:cubicBezTo>
                      <a:pt x="57" y="148"/>
                      <a:pt x="56" y="148"/>
                      <a:pt x="55" y="148"/>
                    </a:cubicBezTo>
                    <a:cubicBezTo>
                      <a:pt x="54" y="148"/>
                      <a:pt x="54" y="148"/>
                      <a:pt x="54" y="147"/>
                    </a:cubicBezTo>
                    <a:cubicBezTo>
                      <a:pt x="54" y="147"/>
                      <a:pt x="53" y="147"/>
                      <a:pt x="53" y="146"/>
                    </a:cubicBezTo>
                    <a:cubicBezTo>
                      <a:pt x="53" y="145"/>
                      <a:pt x="54" y="143"/>
                      <a:pt x="54" y="142"/>
                    </a:cubicBezTo>
                    <a:cubicBezTo>
                      <a:pt x="56" y="140"/>
                      <a:pt x="56" y="138"/>
                      <a:pt x="56" y="136"/>
                    </a:cubicBezTo>
                    <a:cubicBezTo>
                      <a:pt x="56" y="134"/>
                      <a:pt x="55" y="133"/>
                      <a:pt x="55" y="131"/>
                    </a:cubicBezTo>
                    <a:cubicBezTo>
                      <a:pt x="53" y="132"/>
                      <a:pt x="53" y="132"/>
                      <a:pt x="53" y="132"/>
                    </a:cubicBezTo>
                    <a:cubicBezTo>
                      <a:pt x="55" y="131"/>
                      <a:pt x="55" y="131"/>
                      <a:pt x="55" y="131"/>
                    </a:cubicBezTo>
                    <a:cubicBezTo>
                      <a:pt x="55" y="131"/>
                      <a:pt x="55" y="131"/>
                      <a:pt x="55" y="130"/>
                    </a:cubicBezTo>
                    <a:cubicBezTo>
                      <a:pt x="55" y="130"/>
                      <a:pt x="54" y="129"/>
                      <a:pt x="54" y="129"/>
                    </a:cubicBezTo>
                    <a:cubicBezTo>
                      <a:pt x="53" y="129"/>
                      <a:pt x="53" y="129"/>
                      <a:pt x="52" y="129"/>
                    </a:cubicBezTo>
                    <a:cubicBezTo>
                      <a:pt x="52" y="128"/>
                      <a:pt x="51" y="128"/>
                      <a:pt x="50" y="128"/>
                    </a:cubicBezTo>
                    <a:cubicBezTo>
                      <a:pt x="50" y="130"/>
                      <a:pt x="50" y="130"/>
                      <a:pt x="50" y="130"/>
                    </a:cubicBezTo>
                    <a:cubicBezTo>
                      <a:pt x="50" y="128"/>
                      <a:pt x="50" y="128"/>
                      <a:pt x="50" y="128"/>
                    </a:cubicBezTo>
                    <a:cubicBezTo>
                      <a:pt x="47" y="128"/>
                      <a:pt x="47" y="128"/>
                      <a:pt x="47" y="128"/>
                    </a:cubicBezTo>
                    <a:cubicBezTo>
                      <a:pt x="47" y="130"/>
                      <a:pt x="47" y="130"/>
                      <a:pt x="47" y="130"/>
                    </a:cubicBezTo>
                    <a:cubicBezTo>
                      <a:pt x="47" y="128"/>
                      <a:pt x="47" y="128"/>
                      <a:pt x="47" y="128"/>
                    </a:cubicBezTo>
                    <a:cubicBezTo>
                      <a:pt x="47" y="128"/>
                      <a:pt x="46" y="128"/>
                      <a:pt x="46" y="128"/>
                    </a:cubicBezTo>
                    <a:cubicBezTo>
                      <a:pt x="45" y="127"/>
                      <a:pt x="45" y="126"/>
                      <a:pt x="45" y="125"/>
                    </a:cubicBezTo>
                    <a:cubicBezTo>
                      <a:pt x="44" y="124"/>
                      <a:pt x="44" y="122"/>
                      <a:pt x="44" y="121"/>
                    </a:cubicBezTo>
                    <a:cubicBezTo>
                      <a:pt x="44" y="121"/>
                      <a:pt x="44" y="121"/>
                      <a:pt x="44" y="121"/>
                    </a:cubicBezTo>
                    <a:cubicBezTo>
                      <a:pt x="44" y="119"/>
                      <a:pt x="44" y="119"/>
                      <a:pt x="44" y="119"/>
                    </a:cubicBezTo>
                    <a:cubicBezTo>
                      <a:pt x="44" y="119"/>
                      <a:pt x="44" y="119"/>
                      <a:pt x="44" y="119"/>
                    </a:cubicBezTo>
                    <a:cubicBezTo>
                      <a:pt x="44" y="117"/>
                      <a:pt x="44" y="114"/>
                      <a:pt x="43" y="112"/>
                    </a:cubicBezTo>
                    <a:cubicBezTo>
                      <a:pt x="42" y="109"/>
                      <a:pt x="41" y="107"/>
                      <a:pt x="38" y="106"/>
                    </a:cubicBezTo>
                    <a:cubicBezTo>
                      <a:pt x="33" y="102"/>
                      <a:pt x="31" y="97"/>
                      <a:pt x="30" y="91"/>
                    </a:cubicBezTo>
                    <a:cubicBezTo>
                      <a:pt x="28" y="91"/>
                      <a:pt x="28" y="91"/>
                      <a:pt x="28" y="91"/>
                    </a:cubicBezTo>
                    <a:cubicBezTo>
                      <a:pt x="30" y="91"/>
                      <a:pt x="30" y="91"/>
                      <a:pt x="30" y="91"/>
                    </a:cubicBezTo>
                    <a:cubicBezTo>
                      <a:pt x="31" y="86"/>
                      <a:pt x="31" y="86"/>
                      <a:pt x="31" y="86"/>
                    </a:cubicBezTo>
                    <a:cubicBezTo>
                      <a:pt x="29" y="86"/>
                      <a:pt x="29" y="86"/>
                      <a:pt x="29" y="86"/>
                    </a:cubicBezTo>
                    <a:cubicBezTo>
                      <a:pt x="31" y="86"/>
                      <a:pt x="31" y="86"/>
                      <a:pt x="31" y="86"/>
                    </a:cubicBezTo>
                    <a:cubicBezTo>
                      <a:pt x="31" y="85"/>
                      <a:pt x="31" y="84"/>
                      <a:pt x="31" y="83"/>
                    </a:cubicBezTo>
                    <a:cubicBezTo>
                      <a:pt x="31" y="81"/>
                      <a:pt x="31" y="80"/>
                      <a:pt x="30" y="79"/>
                    </a:cubicBezTo>
                    <a:cubicBezTo>
                      <a:pt x="29" y="77"/>
                      <a:pt x="28" y="76"/>
                      <a:pt x="27" y="76"/>
                    </a:cubicBezTo>
                    <a:cubicBezTo>
                      <a:pt x="25" y="75"/>
                      <a:pt x="24" y="74"/>
                      <a:pt x="24" y="72"/>
                    </a:cubicBezTo>
                    <a:cubicBezTo>
                      <a:pt x="23" y="70"/>
                      <a:pt x="22" y="68"/>
                      <a:pt x="22" y="67"/>
                    </a:cubicBezTo>
                    <a:cubicBezTo>
                      <a:pt x="22" y="66"/>
                      <a:pt x="21" y="65"/>
                      <a:pt x="21" y="65"/>
                    </a:cubicBezTo>
                    <a:cubicBezTo>
                      <a:pt x="20" y="65"/>
                      <a:pt x="19" y="65"/>
                      <a:pt x="19" y="65"/>
                    </a:cubicBezTo>
                    <a:cubicBezTo>
                      <a:pt x="18" y="66"/>
                      <a:pt x="17" y="68"/>
                      <a:pt x="15" y="69"/>
                    </a:cubicBezTo>
                    <a:cubicBezTo>
                      <a:pt x="15" y="70"/>
                      <a:pt x="14" y="71"/>
                      <a:pt x="13" y="72"/>
                    </a:cubicBezTo>
                    <a:cubicBezTo>
                      <a:pt x="13" y="73"/>
                      <a:pt x="13" y="74"/>
                      <a:pt x="12" y="75"/>
                    </a:cubicBezTo>
                    <a:cubicBezTo>
                      <a:pt x="12" y="77"/>
                      <a:pt x="12" y="78"/>
                      <a:pt x="11" y="80"/>
                    </a:cubicBezTo>
                    <a:cubicBezTo>
                      <a:pt x="11" y="81"/>
                      <a:pt x="10" y="83"/>
                      <a:pt x="9" y="85"/>
                    </a:cubicBezTo>
                    <a:cubicBezTo>
                      <a:pt x="8" y="88"/>
                      <a:pt x="7" y="91"/>
                      <a:pt x="7" y="94"/>
                    </a:cubicBezTo>
                    <a:cubicBezTo>
                      <a:pt x="7" y="95"/>
                      <a:pt x="7" y="95"/>
                      <a:pt x="7" y="95"/>
                    </a:cubicBezTo>
                    <a:cubicBezTo>
                      <a:pt x="7" y="95"/>
                      <a:pt x="7" y="95"/>
                      <a:pt x="7" y="95"/>
                    </a:cubicBezTo>
                    <a:cubicBezTo>
                      <a:pt x="7" y="97"/>
                      <a:pt x="7" y="98"/>
                      <a:pt x="6" y="100"/>
                    </a:cubicBezTo>
                    <a:cubicBezTo>
                      <a:pt x="6" y="101"/>
                      <a:pt x="5" y="103"/>
                      <a:pt x="4" y="105"/>
                    </a:cubicBezTo>
                    <a:cubicBezTo>
                      <a:pt x="4" y="107"/>
                      <a:pt x="3" y="110"/>
                      <a:pt x="3" y="112"/>
                    </a:cubicBezTo>
                    <a:cubicBezTo>
                      <a:pt x="3" y="113"/>
                      <a:pt x="3" y="114"/>
                      <a:pt x="4" y="115"/>
                    </a:cubicBezTo>
                    <a:cubicBezTo>
                      <a:pt x="5" y="119"/>
                      <a:pt x="8" y="120"/>
                      <a:pt x="9" y="122"/>
                    </a:cubicBezTo>
                    <a:cubicBezTo>
                      <a:pt x="10" y="123"/>
                      <a:pt x="10" y="123"/>
                      <a:pt x="10" y="124"/>
                    </a:cubicBezTo>
                    <a:cubicBezTo>
                      <a:pt x="11" y="124"/>
                      <a:pt x="11" y="124"/>
                      <a:pt x="11" y="125"/>
                    </a:cubicBezTo>
                    <a:cubicBezTo>
                      <a:pt x="11" y="125"/>
                      <a:pt x="11" y="125"/>
                      <a:pt x="11" y="125"/>
                    </a:cubicBezTo>
                    <a:cubicBezTo>
                      <a:pt x="11" y="125"/>
                      <a:pt x="11" y="125"/>
                      <a:pt x="11" y="125"/>
                    </a:cubicBezTo>
                    <a:cubicBezTo>
                      <a:pt x="11" y="127"/>
                      <a:pt x="11" y="127"/>
                      <a:pt x="11" y="127"/>
                    </a:cubicBezTo>
                    <a:cubicBezTo>
                      <a:pt x="11" y="128"/>
                      <a:pt x="11" y="128"/>
                      <a:pt x="11" y="128"/>
                    </a:cubicBezTo>
                    <a:cubicBezTo>
                      <a:pt x="11" y="130"/>
                      <a:pt x="12" y="132"/>
                      <a:pt x="14" y="133"/>
                    </a:cubicBezTo>
                    <a:cubicBezTo>
                      <a:pt x="15" y="135"/>
                      <a:pt x="17" y="136"/>
                      <a:pt x="19" y="138"/>
                    </a:cubicBezTo>
                    <a:cubicBezTo>
                      <a:pt x="21" y="139"/>
                      <a:pt x="23" y="140"/>
                      <a:pt x="23" y="140"/>
                    </a:cubicBezTo>
                    <a:cubicBezTo>
                      <a:pt x="24" y="138"/>
                      <a:pt x="24" y="138"/>
                      <a:pt x="24" y="138"/>
                    </a:cubicBezTo>
                    <a:cubicBezTo>
                      <a:pt x="22" y="136"/>
                      <a:pt x="22" y="136"/>
                      <a:pt x="22" y="136"/>
                    </a:cubicBezTo>
                    <a:cubicBezTo>
                      <a:pt x="23" y="137"/>
                      <a:pt x="23" y="137"/>
                      <a:pt x="23" y="137"/>
                    </a:cubicBezTo>
                    <a:cubicBezTo>
                      <a:pt x="22" y="136"/>
                      <a:pt x="22" y="136"/>
                      <a:pt x="22" y="136"/>
                    </a:cubicBezTo>
                    <a:cubicBezTo>
                      <a:pt x="22" y="136"/>
                      <a:pt x="22" y="136"/>
                      <a:pt x="22" y="136"/>
                    </a:cubicBezTo>
                    <a:cubicBezTo>
                      <a:pt x="23" y="137"/>
                      <a:pt x="23" y="137"/>
                      <a:pt x="23" y="137"/>
                    </a:cubicBezTo>
                    <a:cubicBezTo>
                      <a:pt x="22" y="136"/>
                      <a:pt x="22" y="136"/>
                      <a:pt x="22" y="136"/>
                    </a:cubicBezTo>
                    <a:cubicBezTo>
                      <a:pt x="23" y="136"/>
                      <a:pt x="23" y="136"/>
                      <a:pt x="23" y="136"/>
                    </a:cubicBezTo>
                    <a:cubicBezTo>
                      <a:pt x="22" y="136"/>
                      <a:pt x="22" y="136"/>
                      <a:pt x="22" y="136"/>
                    </a:cubicBezTo>
                    <a:cubicBezTo>
                      <a:pt x="22" y="136"/>
                      <a:pt x="22" y="136"/>
                      <a:pt x="22" y="136"/>
                    </a:cubicBezTo>
                    <a:cubicBezTo>
                      <a:pt x="23" y="136"/>
                      <a:pt x="23" y="136"/>
                      <a:pt x="23" y="136"/>
                    </a:cubicBezTo>
                    <a:cubicBezTo>
                      <a:pt x="22" y="136"/>
                      <a:pt x="22" y="136"/>
                      <a:pt x="22" y="136"/>
                    </a:cubicBezTo>
                    <a:cubicBezTo>
                      <a:pt x="22" y="136"/>
                      <a:pt x="22" y="136"/>
                      <a:pt x="22" y="136"/>
                    </a:cubicBezTo>
                    <a:cubicBezTo>
                      <a:pt x="21" y="136"/>
                      <a:pt x="19" y="136"/>
                      <a:pt x="17" y="135"/>
                    </a:cubicBezTo>
                    <a:cubicBezTo>
                      <a:pt x="15" y="134"/>
                      <a:pt x="13" y="133"/>
                      <a:pt x="12" y="132"/>
                    </a:cubicBezTo>
                    <a:cubicBezTo>
                      <a:pt x="11" y="131"/>
                      <a:pt x="11" y="130"/>
                      <a:pt x="10" y="128"/>
                    </a:cubicBezTo>
                    <a:cubicBezTo>
                      <a:pt x="8" y="128"/>
                      <a:pt x="8" y="128"/>
                      <a:pt x="8" y="128"/>
                    </a:cubicBezTo>
                    <a:cubicBezTo>
                      <a:pt x="10" y="128"/>
                      <a:pt x="10" y="128"/>
                      <a:pt x="10" y="128"/>
                    </a:cubicBezTo>
                    <a:cubicBezTo>
                      <a:pt x="10" y="125"/>
                      <a:pt x="10" y="125"/>
                      <a:pt x="10" y="125"/>
                    </a:cubicBezTo>
                    <a:cubicBezTo>
                      <a:pt x="8" y="125"/>
                      <a:pt x="8" y="125"/>
                      <a:pt x="8" y="125"/>
                    </a:cubicBezTo>
                    <a:cubicBezTo>
                      <a:pt x="10" y="125"/>
                      <a:pt x="10" y="125"/>
                      <a:pt x="10" y="125"/>
                    </a:cubicBezTo>
                    <a:cubicBezTo>
                      <a:pt x="10" y="125"/>
                      <a:pt x="10" y="125"/>
                      <a:pt x="10" y="125"/>
                    </a:cubicBezTo>
                    <a:cubicBezTo>
                      <a:pt x="10" y="123"/>
                      <a:pt x="10" y="122"/>
                      <a:pt x="9" y="122"/>
                    </a:cubicBezTo>
                    <a:cubicBezTo>
                      <a:pt x="9" y="121"/>
                      <a:pt x="8" y="120"/>
                      <a:pt x="7" y="119"/>
                    </a:cubicBezTo>
                    <a:cubicBezTo>
                      <a:pt x="6" y="119"/>
                      <a:pt x="5" y="118"/>
                      <a:pt x="4" y="116"/>
                    </a:cubicBezTo>
                    <a:cubicBezTo>
                      <a:pt x="4" y="115"/>
                      <a:pt x="4" y="114"/>
                      <a:pt x="4" y="112"/>
                    </a:cubicBezTo>
                    <a:cubicBezTo>
                      <a:pt x="4" y="109"/>
                      <a:pt x="4" y="107"/>
                      <a:pt x="4" y="105"/>
                    </a:cubicBezTo>
                    <a:cubicBezTo>
                      <a:pt x="5" y="102"/>
                      <a:pt x="5" y="101"/>
                      <a:pt x="6" y="100"/>
                    </a:cubicBezTo>
                    <a:cubicBezTo>
                      <a:pt x="6" y="98"/>
                      <a:pt x="7" y="97"/>
                      <a:pt x="7" y="95"/>
                    </a:cubicBezTo>
                    <a:cubicBezTo>
                      <a:pt x="7" y="95"/>
                      <a:pt x="7" y="95"/>
                      <a:pt x="7" y="95"/>
                    </a:cubicBezTo>
                    <a:cubicBezTo>
                      <a:pt x="7" y="94"/>
                      <a:pt x="7" y="94"/>
                      <a:pt x="7" y="94"/>
                    </a:cubicBezTo>
                    <a:cubicBezTo>
                      <a:pt x="7" y="92"/>
                      <a:pt x="8" y="88"/>
                      <a:pt x="9" y="85"/>
                    </a:cubicBezTo>
                    <a:cubicBezTo>
                      <a:pt x="9" y="83"/>
                      <a:pt x="10" y="82"/>
                      <a:pt x="10" y="81"/>
                    </a:cubicBezTo>
                    <a:cubicBezTo>
                      <a:pt x="11" y="79"/>
                      <a:pt x="12" y="78"/>
                      <a:pt x="12" y="75"/>
                    </a:cubicBezTo>
                    <a:cubicBezTo>
                      <a:pt x="12" y="74"/>
                      <a:pt x="13" y="71"/>
                      <a:pt x="15" y="68"/>
                    </a:cubicBezTo>
                    <a:cubicBezTo>
                      <a:pt x="16" y="67"/>
                      <a:pt x="17" y="66"/>
                      <a:pt x="17" y="65"/>
                    </a:cubicBezTo>
                    <a:cubicBezTo>
                      <a:pt x="17" y="65"/>
                      <a:pt x="18" y="65"/>
                      <a:pt x="18" y="64"/>
                    </a:cubicBezTo>
                    <a:cubicBezTo>
                      <a:pt x="18" y="64"/>
                      <a:pt x="18" y="64"/>
                      <a:pt x="18" y="64"/>
                    </a:cubicBezTo>
                    <a:cubicBezTo>
                      <a:pt x="18" y="64"/>
                      <a:pt x="18" y="64"/>
                      <a:pt x="18" y="64"/>
                    </a:cubicBezTo>
                    <a:cubicBezTo>
                      <a:pt x="18" y="64"/>
                      <a:pt x="18" y="64"/>
                      <a:pt x="18" y="64"/>
                    </a:cubicBezTo>
                    <a:cubicBezTo>
                      <a:pt x="18" y="64"/>
                      <a:pt x="18" y="64"/>
                      <a:pt x="18" y="64"/>
                    </a:cubicBezTo>
                    <a:cubicBezTo>
                      <a:pt x="19" y="62"/>
                      <a:pt x="21" y="60"/>
                      <a:pt x="22" y="59"/>
                    </a:cubicBezTo>
                    <a:cubicBezTo>
                      <a:pt x="23" y="58"/>
                      <a:pt x="24" y="57"/>
                      <a:pt x="24" y="56"/>
                    </a:cubicBezTo>
                    <a:cubicBezTo>
                      <a:pt x="25" y="55"/>
                      <a:pt x="25" y="54"/>
                      <a:pt x="25" y="53"/>
                    </a:cubicBezTo>
                    <a:cubicBezTo>
                      <a:pt x="25" y="52"/>
                      <a:pt x="25" y="52"/>
                      <a:pt x="25" y="51"/>
                    </a:cubicBezTo>
                    <a:cubicBezTo>
                      <a:pt x="25" y="50"/>
                      <a:pt x="25" y="49"/>
                      <a:pt x="25" y="48"/>
                    </a:cubicBezTo>
                    <a:cubicBezTo>
                      <a:pt x="25" y="47"/>
                      <a:pt x="25" y="46"/>
                      <a:pt x="25" y="45"/>
                    </a:cubicBezTo>
                    <a:cubicBezTo>
                      <a:pt x="25" y="44"/>
                      <a:pt x="26" y="43"/>
                      <a:pt x="27" y="41"/>
                    </a:cubicBezTo>
                    <a:cubicBezTo>
                      <a:pt x="29" y="39"/>
                      <a:pt x="31" y="36"/>
                      <a:pt x="33" y="33"/>
                    </a:cubicBezTo>
                    <a:cubicBezTo>
                      <a:pt x="35" y="29"/>
                      <a:pt x="37" y="25"/>
                      <a:pt x="37" y="21"/>
                    </a:cubicBezTo>
                    <a:cubicBezTo>
                      <a:pt x="37" y="20"/>
                      <a:pt x="37" y="19"/>
                      <a:pt x="36" y="18"/>
                    </a:cubicBezTo>
                    <a:cubicBezTo>
                      <a:pt x="36" y="17"/>
                      <a:pt x="35" y="14"/>
                      <a:pt x="35" y="12"/>
                    </a:cubicBezTo>
                    <a:cubicBezTo>
                      <a:pt x="34" y="9"/>
                      <a:pt x="33" y="6"/>
                      <a:pt x="33" y="4"/>
                    </a:cubicBezTo>
                    <a:cubicBezTo>
                      <a:pt x="33" y="4"/>
                      <a:pt x="33" y="4"/>
                      <a:pt x="33" y="4"/>
                    </a:cubicBezTo>
                    <a:cubicBezTo>
                      <a:pt x="33" y="4"/>
                      <a:pt x="33" y="4"/>
                      <a:pt x="33" y="4"/>
                    </a:cubicBezTo>
                    <a:cubicBezTo>
                      <a:pt x="33" y="4"/>
                      <a:pt x="33" y="4"/>
                      <a:pt x="33" y="4"/>
                    </a:cubicBezTo>
                    <a:cubicBezTo>
                      <a:pt x="33" y="4"/>
                      <a:pt x="33" y="4"/>
                      <a:pt x="33" y="4"/>
                    </a:cubicBezTo>
                    <a:cubicBezTo>
                      <a:pt x="33" y="4"/>
                      <a:pt x="33" y="4"/>
                      <a:pt x="33" y="4"/>
                    </a:cubicBezTo>
                    <a:cubicBezTo>
                      <a:pt x="34" y="6"/>
                      <a:pt x="34" y="9"/>
                      <a:pt x="34" y="13"/>
                    </a:cubicBezTo>
                    <a:cubicBezTo>
                      <a:pt x="35" y="14"/>
                      <a:pt x="35" y="16"/>
                      <a:pt x="35" y="17"/>
                    </a:cubicBezTo>
                    <a:cubicBezTo>
                      <a:pt x="35" y="18"/>
                      <a:pt x="35" y="20"/>
                      <a:pt x="35" y="20"/>
                    </a:cubicBezTo>
                    <a:cubicBezTo>
                      <a:pt x="36" y="21"/>
                      <a:pt x="37" y="22"/>
                      <a:pt x="38" y="22"/>
                    </a:cubicBezTo>
                    <a:cubicBezTo>
                      <a:pt x="39" y="21"/>
                      <a:pt x="40" y="20"/>
                      <a:pt x="39" y="19"/>
                    </a:cubicBezTo>
                    <a:cubicBezTo>
                      <a:pt x="39" y="19"/>
                      <a:pt x="39" y="18"/>
                      <a:pt x="39" y="17"/>
                    </a:cubicBezTo>
                    <a:cubicBezTo>
                      <a:pt x="38" y="13"/>
                      <a:pt x="38" y="6"/>
                      <a:pt x="37" y="4"/>
                    </a:cubicBezTo>
                    <a:cubicBezTo>
                      <a:pt x="37" y="2"/>
                      <a:pt x="35" y="0"/>
                      <a:pt x="33" y="0"/>
                    </a:cubicBezTo>
                    <a:cubicBezTo>
                      <a:pt x="33" y="0"/>
                      <a:pt x="33" y="0"/>
                      <a:pt x="33" y="0"/>
                    </a:cubicBezTo>
                    <a:cubicBezTo>
                      <a:pt x="33" y="0"/>
                      <a:pt x="33" y="0"/>
                      <a:pt x="33" y="0"/>
                    </a:cubicBezTo>
                    <a:cubicBezTo>
                      <a:pt x="30" y="0"/>
                      <a:pt x="29" y="2"/>
                      <a:pt x="29" y="4"/>
                    </a:cubicBezTo>
                    <a:cubicBezTo>
                      <a:pt x="29" y="5"/>
                      <a:pt x="29" y="5"/>
                      <a:pt x="29" y="5"/>
                    </a:cubicBezTo>
                    <a:cubicBezTo>
                      <a:pt x="29" y="7"/>
                      <a:pt x="30" y="10"/>
                      <a:pt x="31" y="13"/>
                    </a:cubicBezTo>
                    <a:cubicBezTo>
                      <a:pt x="31" y="15"/>
                      <a:pt x="32" y="18"/>
                      <a:pt x="33" y="19"/>
                    </a:cubicBezTo>
                    <a:cubicBezTo>
                      <a:pt x="33" y="20"/>
                      <a:pt x="33" y="21"/>
                      <a:pt x="33" y="21"/>
                    </a:cubicBezTo>
                    <a:cubicBezTo>
                      <a:pt x="33" y="24"/>
                      <a:pt x="31" y="27"/>
                      <a:pt x="29" y="31"/>
                    </a:cubicBezTo>
                    <a:cubicBezTo>
                      <a:pt x="28" y="34"/>
                      <a:pt x="26" y="36"/>
                      <a:pt x="24" y="39"/>
                    </a:cubicBezTo>
                    <a:cubicBezTo>
                      <a:pt x="23" y="41"/>
                      <a:pt x="22" y="42"/>
                      <a:pt x="21" y="43"/>
                    </a:cubicBezTo>
                    <a:cubicBezTo>
                      <a:pt x="21" y="45"/>
                      <a:pt x="21" y="46"/>
                      <a:pt x="21" y="48"/>
                    </a:cubicBezTo>
                    <a:cubicBezTo>
                      <a:pt x="21" y="49"/>
                      <a:pt x="21" y="50"/>
                      <a:pt x="21" y="52"/>
                    </a:cubicBezTo>
                    <a:cubicBezTo>
                      <a:pt x="21" y="53"/>
                      <a:pt x="21" y="53"/>
                      <a:pt x="21" y="53"/>
                    </a:cubicBezTo>
                    <a:cubicBezTo>
                      <a:pt x="21" y="53"/>
                      <a:pt x="21" y="54"/>
                      <a:pt x="21" y="54"/>
                    </a:cubicBezTo>
                    <a:cubicBezTo>
                      <a:pt x="20" y="55"/>
                      <a:pt x="19" y="56"/>
                      <a:pt x="18" y="57"/>
                    </a:cubicBezTo>
                    <a:cubicBezTo>
                      <a:pt x="17" y="58"/>
                      <a:pt x="16" y="60"/>
                      <a:pt x="15" y="62"/>
                    </a:cubicBezTo>
                    <a:cubicBezTo>
                      <a:pt x="17" y="63"/>
                      <a:pt x="17" y="63"/>
                      <a:pt x="17" y="63"/>
                    </a:cubicBezTo>
                    <a:cubicBezTo>
                      <a:pt x="15" y="62"/>
                      <a:pt x="15" y="62"/>
                      <a:pt x="15" y="62"/>
                    </a:cubicBezTo>
                    <a:cubicBezTo>
                      <a:pt x="16" y="63"/>
                      <a:pt x="16" y="63"/>
                      <a:pt x="16" y="63"/>
                    </a:cubicBezTo>
                    <a:cubicBezTo>
                      <a:pt x="15" y="62"/>
                      <a:pt x="15" y="62"/>
                      <a:pt x="15" y="62"/>
                    </a:cubicBezTo>
                    <a:cubicBezTo>
                      <a:pt x="15" y="62"/>
                      <a:pt x="15" y="62"/>
                      <a:pt x="15" y="62"/>
                    </a:cubicBezTo>
                    <a:cubicBezTo>
                      <a:pt x="16" y="63"/>
                      <a:pt x="16" y="63"/>
                      <a:pt x="16" y="63"/>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5" y="62"/>
                      <a:pt x="15" y="62"/>
                    </a:cubicBezTo>
                    <a:cubicBezTo>
                      <a:pt x="15" y="62"/>
                      <a:pt x="14" y="62"/>
                      <a:pt x="14" y="63"/>
                    </a:cubicBezTo>
                    <a:cubicBezTo>
                      <a:pt x="13" y="65"/>
                      <a:pt x="11" y="66"/>
                      <a:pt x="10" y="68"/>
                    </a:cubicBezTo>
                    <a:cubicBezTo>
                      <a:pt x="9" y="71"/>
                      <a:pt x="8" y="73"/>
                      <a:pt x="8" y="75"/>
                    </a:cubicBezTo>
                    <a:cubicBezTo>
                      <a:pt x="8" y="77"/>
                      <a:pt x="8" y="78"/>
                      <a:pt x="7" y="79"/>
                    </a:cubicBezTo>
                    <a:cubicBezTo>
                      <a:pt x="6" y="80"/>
                      <a:pt x="5" y="82"/>
                      <a:pt x="5" y="84"/>
                    </a:cubicBezTo>
                    <a:cubicBezTo>
                      <a:pt x="4" y="87"/>
                      <a:pt x="3" y="91"/>
                      <a:pt x="3" y="94"/>
                    </a:cubicBezTo>
                    <a:cubicBezTo>
                      <a:pt x="3" y="94"/>
                      <a:pt x="3" y="95"/>
                      <a:pt x="3" y="95"/>
                    </a:cubicBezTo>
                    <a:cubicBezTo>
                      <a:pt x="3" y="95"/>
                      <a:pt x="3" y="95"/>
                      <a:pt x="3" y="95"/>
                    </a:cubicBezTo>
                    <a:cubicBezTo>
                      <a:pt x="3" y="96"/>
                      <a:pt x="3" y="97"/>
                      <a:pt x="2" y="98"/>
                    </a:cubicBezTo>
                    <a:cubicBezTo>
                      <a:pt x="2" y="99"/>
                      <a:pt x="1" y="101"/>
                      <a:pt x="1" y="104"/>
                    </a:cubicBezTo>
                    <a:cubicBezTo>
                      <a:pt x="0" y="106"/>
                      <a:pt x="0" y="109"/>
                      <a:pt x="0" y="112"/>
                    </a:cubicBezTo>
                    <a:cubicBezTo>
                      <a:pt x="0" y="114"/>
                      <a:pt x="0" y="116"/>
                      <a:pt x="1" y="118"/>
                    </a:cubicBezTo>
                    <a:cubicBezTo>
                      <a:pt x="2" y="121"/>
                      <a:pt x="4" y="122"/>
                      <a:pt x="5" y="123"/>
                    </a:cubicBezTo>
                    <a:cubicBezTo>
                      <a:pt x="6" y="124"/>
                      <a:pt x="6" y="124"/>
                      <a:pt x="6" y="124"/>
                    </a:cubicBezTo>
                    <a:cubicBezTo>
                      <a:pt x="6" y="124"/>
                      <a:pt x="6" y="124"/>
                      <a:pt x="6" y="125"/>
                    </a:cubicBezTo>
                    <a:cubicBezTo>
                      <a:pt x="6" y="125"/>
                      <a:pt x="6" y="125"/>
                      <a:pt x="6" y="125"/>
                    </a:cubicBezTo>
                    <a:cubicBezTo>
                      <a:pt x="6" y="125"/>
                      <a:pt x="6" y="125"/>
                      <a:pt x="6" y="125"/>
                    </a:cubicBezTo>
                    <a:cubicBezTo>
                      <a:pt x="6" y="128"/>
                      <a:pt x="6" y="128"/>
                      <a:pt x="6" y="128"/>
                    </a:cubicBezTo>
                    <a:cubicBezTo>
                      <a:pt x="6" y="128"/>
                      <a:pt x="6" y="128"/>
                      <a:pt x="6" y="128"/>
                    </a:cubicBezTo>
                    <a:cubicBezTo>
                      <a:pt x="7" y="131"/>
                      <a:pt x="8" y="133"/>
                      <a:pt x="9" y="135"/>
                    </a:cubicBezTo>
                    <a:cubicBezTo>
                      <a:pt x="11" y="137"/>
                      <a:pt x="13" y="138"/>
                      <a:pt x="15" y="139"/>
                    </a:cubicBezTo>
                    <a:cubicBezTo>
                      <a:pt x="18" y="140"/>
                      <a:pt x="20" y="140"/>
                      <a:pt x="22" y="140"/>
                    </a:cubicBezTo>
                    <a:cubicBezTo>
                      <a:pt x="23" y="140"/>
                      <a:pt x="24" y="140"/>
                      <a:pt x="25" y="140"/>
                    </a:cubicBezTo>
                    <a:cubicBezTo>
                      <a:pt x="25" y="139"/>
                      <a:pt x="26" y="138"/>
                      <a:pt x="26" y="138"/>
                    </a:cubicBezTo>
                    <a:cubicBezTo>
                      <a:pt x="25" y="137"/>
                      <a:pt x="25" y="137"/>
                      <a:pt x="24" y="136"/>
                    </a:cubicBezTo>
                    <a:cubicBezTo>
                      <a:pt x="24" y="136"/>
                      <a:pt x="24" y="136"/>
                      <a:pt x="23" y="136"/>
                    </a:cubicBezTo>
                    <a:cubicBezTo>
                      <a:pt x="23" y="135"/>
                      <a:pt x="22" y="135"/>
                      <a:pt x="22" y="135"/>
                    </a:cubicBezTo>
                    <a:cubicBezTo>
                      <a:pt x="20" y="133"/>
                      <a:pt x="18" y="132"/>
                      <a:pt x="17" y="131"/>
                    </a:cubicBezTo>
                    <a:cubicBezTo>
                      <a:pt x="16" y="129"/>
                      <a:pt x="15" y="128"/>
                      <a:pt x="15" y="127"/>
                    </a:cubicBezTo>
                    <a:cubicBezTo>
                      <a:pt x="13" y="127"/>
                      <a:pt x="13" y="127"/>
                      <a:pt x="13" y="127"/>
                    </a:cubicBezTo>
                    <a:cubicBezTo>
                      <a:pt x="15" y="127"/>
                      <a:pt x="15" y="127"/>
                      <a:pt x="15" y="127"/>
                    </a:cubicBezTo>
                    <a:cubicBezTo>
                      <a:pt x="15" y="125"/>
                      <a:pt x="15" y="125"/>
                      <a:pt x="15" y="125"/>
                    </a:cubicBezTo>
                    <a:cubicBezTo>
                      <a:pt x="15" y="125"/>
                      <a:pt x="15" y="125"/>
                      <a:pt x="15" y="125"/>
                    </a:cubicBezTo>
                    <a:cubicBezTo>
                      <a:pt x="14" y="125"/>
                      <a:pt x="14" y="125"/>
                      <a:pt x="14" y="125"/>
                    </a:cubicBezTo>
                    <a:cubicBezTo>
                      <a:pt x="15" y="125"/>
                      <a:pt x="15" y="125"/>
                      <a:pt x="15" y="125"/>
                    </a:cubicBezTo>
                    <a:cubicBezTo>
                      <a:pt x="15" y="125"/>
                      <a:pt x="15" y="125"/>
                      <a:pt x="15" y="125"/>
                    </a:cubicBezTo>
                    <a:cubicBezTo>
                      <a:pt x="14" y="125"/>
                      <a:pt x="14" y="125"/>
                      <a:pt x="14" y="125"/>
                    </a:cubicBezTo>
                    <a:cubicBezTo>
                      <a:pt x="15" y="125"/>
                      <a:pt x="15" y="125"/>
                      <a:pt x="15" y="125"/>
                    </a:cubicBezTo>
                    <a:cubicBezTo>
                      <a:pt x="15" y="125"/>
                      <a:pt x="15" y="125"/>
                      <a:pt x="15" y="125"/>
                    </a:cubicBezTo>
                    <a:cubicBezTo>
                      <a:pt x="15" y="123"/>
                      <a:pt x="14" y="122"/>
                      <a:pt x="14" y="121"/>
                    </a:cubicBezTo>
                    <a:cubicBezTo>
                      <a:pt x="13" y="120"/>
                      <a:pt x="12" y="119"/>
                      <a:pt x="11" y="118"/>
                    </a:cubicBezTo>
                    <a:cubicBezTo>
                      <a:pt x="10" y="117"/>
                      <a:pt x="8" y="115"/>
                      <a:pt x="7" y="114"/>
                    </a:cubicBezTo>
                    <a:cubicBezTo>
                      <a:pt x="7" y="113"/>
                      <a:pt x="7" y="113"/>
                      <a:pt x="7" y="112"/>
                    </a:cubicBezTo>
                    <a:cubicBezTo>
                      <a:pt x="7" y="110"/>
                      <a:pt x="8" y="108"/>
                      <a:pt x="8" y="106"/>
                    </a:cubicBezTo>
                    <a:cubicBezTo>
                      <a:pt x="9" y="104"/>
                      <a:pt x="10" y="102"/>
                      <a:pt x="10" y="102"/>
                    </a:cubicBezTo>
                    <a:cubicBezTo>
                      <a:pt x="11" y="100"/>
                      <a:pt x="11" y="98"/>
                      <a:pt x="11" y="95"/>
                    </a:cubicBezTo>
                    <a:cubicBezTo>
                      <a:pt x="11" y="94"/>
                      <a:pt x="11" y="94"/>
                      <a:pt x="11" y="94"/>
                    </a:cubicBezTo>
                    <a:cubicBezTo>
                      <a:pt x="11" y="94"/>
                      <a:pt x="11" y="94"/>
                      <a:pt x="11" y="94"/>
                    </a:cubicBezTo>
                    <a:cubicBezTo>
                      <a:pt x="11" y="92"/>
                      <a:pt x="12" y="89"/>
                      <a:pt x="13" y="86"/>
                    </a:cubicBezTo>
                    <a:cubicBezTo>
                      <a:pt x="13" y="85"/>
                      <a:pt x="14" y="83"/>
                      <a:pt x="15" y="82"/>
                    </a:cubicBezTo>
                    <a:cubicBezTo>
                      <a:pt x="16" y="80"/>
                      <a:pt x="16" y="78"/>
                      <a:pt x="16" y="76"/>
                    </a:cubicBezTo>
                    <a:cubicBezTo>
                      <a:pt x="16" y="75"/>
                      <a:pt x="17" y="75"/>
                      <a:pt x="17" y="74"/>
                    </a:cubicBezTo>
                    <a:cubicBezTo>
                      <a:pt x="17" y="73"/>
                      <a:pt x="18" y="72"/>
                      <a:pt x="19" y="71"/>
                    </a:cubicBezTo>
                    <a:cubicBezTo>
                      <a:pt x="20" y="70"/>
                      <a:pt x="21" y="69"/>
                      <a:pt x="21" y="69"/>
                    </a:cubicBezTo>
                    <a:cubicBezTo>
                      <a:pt x="20" y="67"/>
                      <a:pt x="20" y="67"/>
                      <a:pt x="20" y="67"/>
                    </a:cubicBezTo>
                    <a:cubicBezTo>
                      <a:pt x="18" y="67"/>
                      <a:pt x="18" y="67"/>
                      <a:pt x="18" y="67"/>
                    </a:cubicBezTo>
                    <a:cubicBezTo>
                      <a:pt x="19" y="69"/>
                      <a:pt x="19" y="71"/>
                      <a:pt x="20" y="73"/>
                    </a:cubicBezTo>
                    <a:cubicBezTo>
                      <a:pt x="21" y="76"/>
                      <a:pt x="23" y="78"/>
                      <a:pt x="25" y="79"/>
                    </a:cubicBezTo>
                    <a:cubicBezTo>
                      <a:pt x="26" y="80"/>
                      <a:pt x="26" y="80"/>
                      <a:pt x="26" y="80"/>
                    </a:cubicBezTo>
                    <a:cubicBezTo>
                      <a:pt x="27" y="81"/>
                      <a:pt x="27" y="81"/>
                      <a:pt x="27" y="83"/>
                    </a:cubicBezTo>
                    <a:cubicBezTo>
                      <a:pt x="27" y="84"/>
                      <a:pt x="27" y="85"/>
                      <a:pt x="27" y="86"/>
                    </a:cubicBezTo>
                    <a:cubicBezTo>
                      <a:pt x="27" y="86"/>
                      <a:pt x="27" y="86"/>
                      <a:pt x="27" y="86"/>
                    </a:cubicBezTo>
                    <a:cubicBezTo>
                      <a:pt x="26" y="91"/>
                      <a:pt x="26" y="91"/>
                      <a:pt x="26" y="91"/>
                    </a:cubicBezTo>
                    <a:cubicBezTo>
                      <a:pt x="26" y="91"/>
                      <a:pt x="26" y="91"/>
                      <a:pt x="26" y="91"/>
                    </a:cubicBezTo>
                    <a:cubicBezTo>
                      <a:pt x="27" y="99"/>
                      <a:pt x="30" y="105"/>
                      <a:pt x="36" y="109"/>
                    </a:cubicBezTo>
                    <a:cubicBezTo>
                      <a:pt x="37" y="110"/>
                      <a:pt x="38" y="111"/>
                      <a:pt x="39" y="113"/>
                    </a:cubicBezTo>
                    <a:cubicBezTo>
                      <a:pt x="40" y="115"/>
                      <a:pt x="40" y="117"/>
                      <a:pt x="40" y="119"/>
                    </a:cubicBezTo>
                    <a:cubicBezTo>
                      <a:pt x="42" y="119"/>
                      <a:pt x="42" y="119"/>
                      <a:pt x="42" y="119"/>
                    </a:cubicBezTo>
                    <a:cubicBezTo>
                      <a:pt x="40" y="119"/>
                      <a:pt x="40" y="119"/>
                      <a:pt x="40" y="119"/>
                    </a:cubicBezTo>
                    <a:cubicBezTo>
                      <a:pt x="40" y="121"/>
                      <a:pt x="40" y="121"/>
                      <a:pt x="40" y="121"/>
                    </a:cubicBezTo>
                    <a:cubicBezTo>
                      <a:pt x="42" y="121"/>
                      <a:pt x="42" y="121"/>
                      <a:pt x="42" y="121"/>
                    </a:cubicBezTo>
                    <a:cubicBezTo>
                      <a:pt x="40" y="121"/>
                      <a:pt x="40" y="121"/>
                      <a:pt x="40" y="121"/>
                    </a:cubicBezTo>
                    <a:cubicBezTo>
                      <a:pt x="40" y="123"/>
                      <a:pt x="40" y="125"/>
                      <a:pt x="41" y="127"/>
                    </a:cubicBezTo>
                    <a:cubicBezTo>
                      <a:pt x="41" y="128"/>
                      <a:pt x="42" y="130"/>
                      <a:pt x="43" y="130"/>
                    </a:cubicBezTo>
                    <a:cubicBezTo>
                      <a:pt x="44" y="131"/>
                      <a:pt x="45" y="132"/>
                      <a:pt x="47" y="132"/>
                    </a:cubicBezTo>
                    <a:cubicBezTo>
                      <a:pt x="47" y="132"/>
                      <a:pt x="47" y="132"/>
                      <a:pt x="47" y="132"/>
                    </a:cubicBezTo>
                    <a:cubicBezTo>
                      <a:pt x="50" y="132"/>
                      <a:pt x="50" y="132"/>
                      <a:pt x="50" y="132"/>
                    </a:cubicBezTo>
                    <a:cubicBezTo>
                      <a:pt x="50" y="132"/>
                      <a:pt x="50" y="132"/>
                      <a:pt x="50" y="132"/>
                    </a:cubicBezTo>
                    <a:cubicBezTo>
                      <a:pt x="51" y="132"/>
                      <a:pt x="51" y="132"/>
                      <a:pt x="52" y="133"/>
                    </a:cubicBezTo>
                    <a:cubicBezTo>
                      <a:pt x="52" y="133"/>
                      <a:pt x="52" y="133"/>
                      <a:pt x="52" y="133"/>
                    </a:cubicBezTo>
                    <a:cubicBezTo>
                      <a:pt x="52" y="132"/>
                      <a:pt x="52" y="132"/>
                      <a:pt x="52" y="132"/>
                    </a:cubicBezTo>
                    <a:cubicBezTo>
                      <a:pt x="52" y="132"/>
                      <a:pt x="52" y="132"/>
                      <a:pt x="52" y="132"/>
                    </a:cubicBezTo>
                    <a:cubicBezTo>
                      <a:pt x="52" y="133"/>
                      <a:pt x="52" y="133"/>
                      <a:pt x="52" y="133"/>
                    </a:cubicBezTo>
                    <a:cubicBezTo>
                      <a:pt x="52" y="132"/>
                      <a:pt x="52" y="132"/>
                      <a:pt x="52" y="132"/>
                    </a:cubicBezTo>
                    <a:cubicBezTo>
                      <a:pt x="52" y="132"/>
                      <a:pt x="52" y="132"/>
                      <a:pt x="52" y="132"/>
                    </a:cubicBezTo>
                    <a:cubicBezTo>
                      <a:pt x="52" y="131"/>
                      <a:pt x="52" y="131"/>
                      <a:pt x="52" y="131"/>
                    </a:cubicBezTo>
                    <a:cubicBezTo>
                      <a:pt x="51" y="132"/>
                      <a:pt x="51" y="132"/>
                      <a:pt x="51" y="132"/>
                    </a:cubicBezTo>
                    <a:cubicBezTo>
                      <a:pt x="52" y="132"/>
                      <a:pt x="52" y="132"/>
                      <a:pt x="52" y="132"/>
                    </a:cubicBezTo>
                    <a:cubicBezTo>
                      <a:pt x="52" y="131"/>
                      <a:pt x="52" y="131"/>
                      <a:pt x="52" y="131"/>
                    </a:cubicBezTo>
                    <a:cubicBezTo>
                      <a:pt x="51" y="132"/>
                      <a:pt x="51" y="132"/>
                      <a:pt x="51" y="132"/>
                    </a:cubicBezTo>
                    <a:cubicBezTo>
                      <a:pt x="52" y="132"/>
                      <a:pt x="52" y="132"/>
                      <a:pt x="52" y="132"/>
                    </a:cubicBezTo>
                    <a:cubicBezTo>
                      <a:pt x="51" y="132"/>
                      <a:pt x="51" y="132"/>
                      <a:pt x="51" y="132"/>
                    </a:cubicBezTo>
                    <a:cubicBezTo>
                      <a:pt x="51" y="132"/>
                      <a:pt x="51" y="132"/>
                      <a:pt x="51" y="132"/>
                    </a:cubicBezTo>
                    <a:cubicBezTo>
                      <a:pt x="52" y="132"/>
                      <a:pt x="52" y="132"/>
                      <a:pt x="52" y="132"/>
                    </a:cubicBezTo>
                    <a:cubicBezTo>
                      <a:pt x="51" y="132"/>
                      <a:pt x="51" y="132"/>
                      <a:pt x="51" y="132"/>
                    </a:cubicBezTo>
                    <a:cubicBezTo>
                      <a:pt x="51" y="132"/>
                      <a:pt x="51" y="132"/>
                      <a:pt x="51" y="132"/>
                    </a:cubicBezTo>
                    <a:cubicBezTo>
                      <a:pt x="51" y="132"/>
                      <a:pt x="51" y="132"/>
                      <a:pt x="51" y="132"/>
                    </a:cubicBezTo>
                    <a:cubicBezTo>
                      <a:pt x="52" y="134"/>
                      <a:pt x="52" y="135"/>
                      <a:pt x="52" y="136"/>
                    </a:cubicBezTo>
                    <a:cubicBezTo>
                      <a:pt x="52" y="138"/>
                      <a:pt x="52" y="139"/>
                      <a:pt x="51" y="140"/>
                    </a:cubicBezTo>
                    <a:cubicBezTo>
                      <a:pt x="50" y="142"/>
                      <a:pt x="49" y="144"/>
                      <a:pt x="49" y="146"/>
                    </a:cubicBezTo>
                    <a:cubicBezTo>
                      <a:pt x="49" y="147"/>
                      <a:pt x="50" y="149"/>
                      <a:pt x="51" y="150"/>
                    </a:cubicBezTo>
                    <a:cubicBezTo>
                      <a:pt x="52" y="151"/>
                      <a:pt x="54" y="152"/>
                      <a:pt x="55" y="152"/>
                    </a:cubicBezTo>
                    <a:cubicBezTo>
                      <a:pt x="56" y="152"/>
                      <a:pt x="58" y="152"/>
                      <a:pt x="59" y="151"/>
                    </a:cubicBezTo>
                    <a:cubicBezTo>
                      <a:pt x="60" y="151"/>
                      <a:pt x="60" y="150"/>
                      <a:pt x="60" y="149"/>
                    </a:cubicBezTo>
                    <a:cubicBezTo>
                      <a:pt x="60" y="148"/>
                      <a:pt x="59" y="147"/>
                      <a:pt x="58" y="147"/>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7" name="Freeform 529">
                <a:extLst>
                  <a:ext uri="{FF2B5EF4-FFF2-40B4-BE49-F238E27FC236}">
                    <a16:creationId xmlns:a16="http://schemas.microsoft.com/office/drawing/2014/main" id="{B321A2F4-7328-FAC7-7A91-509F23EF3839}"/>
                  </a:ext>
                </a:extLst>
              </p:cNvPr>
              <p:cNvSpPr>
                <a:spLocks/>
              </p:cNvSpPr>
              <p:nvPr/>
            </p:nvSpPr>
            <p:spPr bwMode="auto">
              <a:xfrm>
                <a:off x="3718" y="1704"/>
                <a:ext cx="48" cy="65"/>
              </a:xfrm>
              <a:custGeom>
                <a:avLst/>
                <a:gdLst>
                  <a:gd name="T0" fmla="*/ 209 w 23"/>
                  <a:gd name="T1" fmla="*/ 45 h 29"/>
                  <a:gd name="T2" fmla="*/ 73 w 23"/>
                  <a:gd name="T3" fmla="*/ 0 h 29"/>
                  <a:gd name="T4" fmla="*/ 44 w 23"/>
                  <a:gd name="T5" fmla="*/ 137 h 29"/>
                  <a:gd name="T6" fmla="*/ 144 w 23"/>
                  <a:gd name="T7" fmla="*/ 170 h 29"/>
                  <a:gd name="T8" fmla="*/ 35 w 23"/>
                  <a:gd name="T9" fmla="*/ 170 h 29"/>
                  <a:gd name="T10" fmla="*/ 44 w 23"/>
                  <a:gd name="T11" fmla="*/ 327 h 29"/>
                  <a:gd name="T12" fmla="*/ 209 w 23"/>
                  <a:gd name="T13" fmla="*/ 327 h 29"/>
                  <a:gd name="T14" fmla="*/ 209 w 23"/>
                  <a:gd name="T15" fmla="*/ 45 h 2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3" h="29">
                    <a:moveTo>
                      <a:pt x="23" y="4"/>
                    </a:moveTo>
                    <a:cubicBezTo>
                      <a:pt x="16" y="2"/>
                      <a:pt x="10" y="1"/>
                      <a:pt x="8" y="0"/>
                    </a:cubicBezTo>
                    <a:cubicBezTo>
                      <a:pt x="4" y="0"/>
                      <a:pt x="2" y="8"/>
                      <a:pt x="5" y="12"/>
                    </a:cubicBezTo>
                    <a:cubicBezTo>
                      <a:pt x="8" y="13"/>
                      <a:pt x="16" y="15"/>
                      <a:pt x="16" y="15"/>
                    </a:cubicBezTo>
                    <a:cubicBezTo>
                      <a:pt x="12" y="15"/>
                      <a:pt x="6" y="15"/>
                      <a:pt x="4" y="15"/>
                    </a:cubicBezTo>
                    <a:cubicBezTo>
                      <a:pt x="0" y="17"/>
                      <a:pt x="0" y="28"/>
                      <a:pt x="5" y="29"/>
                    </a:cubicBezTo>
                    <a:cubicBezTo>
                      <a:pt x="10" y="29"/>
                      <a:pt x="17" y="29"/>
                      <a:pt x="23" y="29"/>
                    </a:cubicBezTo>
                    <a:cubicBezTo>
                      <a:pt x="22" y="20"/>
                      <a:pt x="22" y="11"/>
                      <a:pt x="23" y="4"/>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8" name="Freeform 530">
                <a:extLst>
                  <a:ext uri="{FF2B5EF4-FFF2-40B4-BE49-F238E27FC236}">
                    <a16:creationId xmlns:a16="http://schemas.microsoft.com/office/drawing/2014/main" id="{447831C5-6E3F-505E-485D-4794F6839A13}"/>
                  </a:ext>
                </a:extLst>
              </p:cNvPr>
              <p:cNvSpPr>
                <a:spLocks/>
              </p:cNvSpPr>
              <p:nvPr/>
            </p:nvSpPr>
            <p:spPr bwMode="auto">
              <a:xfrm>
                <a:off x="4027" y="1787"/>
                <a:ext cx="38" cy="23"/>
              </a:xfrm>
              <a:custGeom>
                <a:avLst/>
                <a:gdLst>
                  <a:gd name="T0" fmla="*/ 8 w 18"/>
                  <a:gd name="T1" fmla="*/ 94 h 10"/>
                  <a:gd name="T2" fmla="*/ 160 w 18"/>
                  <a:gd name="T3" fmla="*/ 122 h 10"/>
                  <a:gd name="T4" fmla="*/ 169 w 18"/>
                  <a:gd name="T5" fmla="*/ 0 h 10"/>
                  <a:gd name="T6" fmla="*/ 0 w 18"/>
                  <a:gd name="T7" fmla="*/ 94 h 10"/>
                  <a:gd name="T8" fmla="*/ 8 w 18"/>
                  <a:gd name="T9" fmla="*/ 94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0">
                    <a:moveTo>
                      <a:pt x="1" y="8"/>
                    </a:moveTo>
                    <a:cubicBezTo>
                      <a:pt x="6" y="8"/>
                      <a:pt x="12" y="9"/>
                      <a:pt x="17" y="10"/>
                    </a:cubicBezTo>
                    <a:cubicBezTo>
                      <a:pt x="18" y="7"/>
                      <a:pt x="18" y="3"/>
                      <a:pt x="18" y="0"/>
                    </a:cubicBezTo>
                    <a:cubicBezTo>
                      <a:pt x="12" y="0"/>
                      <a:pt x="5" y="2"/>
                      <a:pt x="0" y="8"/>
                    </a:cubicBezTo>
                    <a:lnTo>
                      <a:pt x="1" y="8"/>
                    </a:ln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69" name="Freeform 531">
                <a:extLst>
                  <a:ext uri="{FF2B5EF4-FFF2-40B4-BE49-F238E27FC236}">
                    <a16:creationId xmlns:a16="http://schemas.microsoft.com/office/drawing/2014/main" id="{801A5DC4-292C-3935-4C91-BD241FCD0133}"/>
                  </a:ext>
                </a:extLst>
              </p:cNvPr>
              <p:cNvSpPr>
                <a:spLocks/>
              </p:cNvSpPr>
              <p:nvPr/>
            </p:nvSpPr>
            <p:spPr bwMode="auto">
              <a:xfrm>
                <a:off x="3842" y="1590"/>
                <a:ext cx="216" cy="394"/>
              </a:xfrm>
              <a:custGeom>
                <a:avLst/>
                <a:gdLst>
                  <a:gd name="T0" fmla="*/ 721 w 103"/>
                  <a:gd name="T1" fmla="*/ 255 h 176"/>
                  <a:gd name="T2" fmla="*/ 698 w 103"/>
                  <a:gd name="T3" fmla="*/ 235 h 176"/>
                  <a:gd name="T4" fmla="*/ 709 w 103"/>
                  <a:gd name="T5" fmla="*/ 134 h 176"/>
                  <a:gd name="T6" fmla="*/ 621 w 103"/>
                  <a:gd name="T7" fmla="*/ 81 h 176"/>
                  <a:gd name="T8" fmla="*/ 573 w 103"/>
                  <a:gd name="T9" fmla="*/ 170 h 176"/>
                  <a:gd name="T10" fmla="*/ 562 w 103"/>
                  <a:gd name="T11" fmla="*/ 45 h 176"/>
                  <a:gd name="T12" fmla="*/ 470 w 103"/>
                  <a:gd name="T13" fmla="*/ 36 h 176"/>
                  <a:gd name="T14" fmla="*/ 396 w 103"/>
                  <a:gd name="T15" fmla="*/ 201 h 176"/>
                  <a:gd name="T16" fmla="*/ 361 w 103"/>
                  <a:gd name="T17" fmla="*/ 90 h 176"/>
                  <a:gd name="T18" fmla="*/ 260 w 103"/>
                  <a:gd name="T19" fmla="*/ 101 h 176"/>
                  <a:gd name="T20" fmla="*/ 241 w 103"/>
                  <a:gd name="T21" fmla="*/ 271 h 176"/>
                  <a:gd name="T22" fmla="*/ 220 w 103"/>
                  <a:gd name="T23" fmla="*/ 300 h 176"/>
                  <a:gd name="T24" fmla="*/ 8 w 103"/>
                  <a:gd name="T25" fmla="*/ 878 h 176"/>
                  <a:gd name="T26" fmla="*/ 36 w 103"/>
                  <a:gd name="T27" fmla="*/ 1332 h 176"/>
                  <a:gd name="T28" fmla="*/ 36 w 103"/>
                  <a:gd name="T29" fmla="*/ 1332 h 176"/>
                  <a:gd name="T30" fmla="*/ 120 w 103"/>
                  <a:gd name="T31" fmla="*/ 1504 h 176"/>
                  <a:gd name="T32" fmla="*/ 128 w 103"/>
                  <a:gd name="T33" fmla="*/ 1683 h 176"/>
                  <a:gd name="T34" fmla="*/ 128 w 103"/>
                  <a:gd name="T35" fmla="*/ 1773 h 176"/>
                  <a:gd name="T36" fmla="*/ 312 w 103"/>
                  <a:gd name="T37" fmla="*/ 1829 h 176"/>
                  <a:gd name="T38" fmla="*/ 312 w 103"/>
                  <a:gd name="T39" fmla="*/ 1659 h 176"/>
                  <a:gd name="T40" fmla="*/ 388 w 103"/>
                  <a:gd name="T41" fmla="*/ 1242 h 176"/>
                  <a:gd name="T42" fmla="*/ 422 w 103"/>
                  <a:gd name="T43" fmla="*/ 1097 h 176"/>
                  <a:gd name="T44" fmla="*/ 422 w 103"/>
                  <a:gd name="T45" fmla="*/ 1097 h 176"/>
                  <a:gd name="T46" fmla="*/ 422 w 103"/>
                  <a:gd name="T47" fmla="*/ 1097 h 176"/>
                  <a:gd name="T48" fmla="*/ 413 w 103"/>
                  <a:gd name="T49" fmla="*/ 1007 h 176"/>
                  <a:gd name="T50" fmla="*/ 405 w 103"/>
                  <a:gd name="T51" fmla="*/ 1007 h 176"/>
                  <a:gd name="T52" fmla="*/ 480 w 103"/>
                  <a:gd name="T53" fmla="*/ 642 h 176"/>
                  <a:gd name="T54" fmla="*/ 480 w 103"/>
                  <a:gd name="T55" fmla="*/ 642 h 176"/>
                  <a:gd name="T56" fmla="*/ 581 w 103"/>
                  <a:gd name="T57" fmla="*/ 651 h 176"/>
                  <a:gd name="T58" fmla="*/ 581 w 103"/>
                  <a:gd name="T59" fmla="*/ 663 h 176"/>
                  <a:gd name="T60" fmla="*/ 581 w 103"/>
                  <a:gd name="T61" fmla="*/ 651 h 176"/>
                  <a:gd name="T62" fmla="*/ 709 w 103"/>
                  <a:gd name="T63" fmla="*/ 651 h 176"/>
                  <a:gd name="T64" fmla="*/ 950 w 103"/>
                  <a:gd name="T65" fmla="*/ 651 h 176"/>
                  <a:gd name="T66" fmla="*/ 721 w 103"/>
                  <a:gd name="T67" fmla="*/ 255 h 1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03" h="176">
                    <a:moveTo>
                      <a:pt x="78" y="23"/>
                    </a:moveTo>
                    <a:cubicBezTo>
                      <a:pt x="77" y="23"/>
                      <a:pt x="76" y="21"/>
                      <a:pt x="76" y="21"/>
                    </a:cubicBezTo>
                    <a:cubicBezTo>
                      <a:pt x="75" y="17"/>
                      <a:pt x="76" y="16"/>
                      <a:pt x="77" y="12"/>
                    </a:cubicBezTo>
                    <a:cubicBezTo>
                      <a:pt x="79" y="6"/>
                      <a:pt x="70" y="1"/>
                      <a:pt x="67" y="7"/>
                    </a:cubicBezTo>
                    <a:cubicBezTo>
                      <a:pt x="66" y="8"/>
                      <a:pt x="64" y="11"/>
                      <a:pt x="62" y="15"/>
                    </a:cubicBezTo>
                    <a:cubicBezTo>
                      <a:pt x="62" y="15"/>
                      <a:pt x="62" y="5"/>
                      <a:pt x="61" y="4"/>
                    </a:cubicBezTo>
                    <a:cubicBezTo>
                      <a:pt x="58" y="0"/>
                      <a:pt x="53" y="1"/>
                      <a:pt x="51" y="3"/>
                    </a:cubicBezTo>
                    <a:cubicBezTo>
                      <a:pt x="49" y="5"/>
                      <a:pt x="50" y="17"/>
                      <a:pt x="43" y="18"/>
                    </a:cubicBezTo>
                    <a:cubicBezTo>
                      <a:pt x="37" y="18"/>
                      <a:pt x="40" y="9"/>
                      <a:pt x="39" y="8"/>
                    </a:cubicBezTo>
                    <a:cubicBezTo>
                      <a:pt x="35" y="4"/>
                      <a:pt x="31" y="6"/>
                      <a:pt x="28" y="9"/>
                    </a:cubicBezTo>
                    <a:cubicBezTo>
                      <a:pt x="28" y="14"/>
                      <a:pt x="28" y="19"/>
                      <a:pt x="26" y="24"/>
                    </a:cubicBezTo>
                    <a:cubicBezTo>
                      <a:pt x="26" y="25"/>
                      <a:pt x="24" y="27"/>
                      <a:pt x="24" y="27"/>
                    </a:cubicBezTo>
                    <a:cubicBezTo>
                      <a:pt x="3" y="45"/>
                      <a:pt x="1" y="57"/>
                      <a:pt x="1" y="78"/>
                    </a:cubicBezTo>
                    <a:cubicBezTo>
                      <a:pt x="1" y="86"/>
                      <a:pt x="0" y="103"/>
                      <a:pt x="4" y="119"/>
                    </a:cubicBezTo>
                    <a:cubicBezTo>
                      <a:pt x="4" y="119"/>
                      <a:pt x="4" y="119"/>
                      <a:pt x="4" y="119"/>
                    </a:cubicBezTo>
                    <a:cubicBezTo>
                      <a:pt x="7" y="124"/>
                      <a:pt x="9" y="129"/>
                      <a:pt x="13" y="134"/>
                    </a:cubicBezTo>
                    <a:cubicBezTo>
                      <a:pt x="15" y="137"/>
                      <a:pt x="15" y="143"/>
                      <a:pt x="14" y="150"/>
                    </a:cubicBezTo>
                    <a:cubicBezTo>
                      <a:pt x="14" y="151"/>
                      <a:pt x="14" y="155"/>
                      <a:pt x="14" y="158"/>
                    </a:cubicBezTo>
                    <a:cubicBezTo>
                      <a:pt x="6" y="176"/>
                      <a:pt x="37" y="172"/>
                      <a:pt x="34" y="163"/>
                    </a:cubicBezTo>
                    <a:cubicBezTo>
                      <a:pt x="34" y="148"/>
                      <a:pt x="34" y="148"/>
                      <a:pt x="34" y="148"/>
                    </a:cubicBezTo>
                    <a:cubicBezTo>
                      <a:pt x="35" y="136"/>
                      <a:pt x="37" y="123"/>
                      <a:pt x="42" y="111"/>
                    </a:cubicBezTo>
                    <a:cubicBezTo>
                      <a:pt x="44" y="105"/>
                      <a:pt x="46" y="101"/>
                      <a:pt x="46" y="98"/>
                    </a:cubicBezTo>
                    <a:cubicBezTo>
                      <a:pt x="46" y="98"/>
                      <a:pt x="46" y="98"/>
                      <a:pt x="46" y="98"/>
                    </a:cubicBezTo>
                    <a:cubicBezTo>
                      <a:pt x="46" y="98"/>
                      <a:pt x="46" y="98"/>
                      <a:pt x="46" y="98"/>
                    </a:cubicBezTo>
                    <a:cubicBezTo>
                      <a:pt x="47" y="93"/>
                      <a:pt x="47" y="91"/>
                      <a:pt x="45" y="90"/>
                    </a:cubicBezTo>
                    <a:cubicBezTo>
                      <a:pt x="44" y="90"/>
                      <a:pt x="44" y="90"/>
                      <a:pt x="44" y="90"/>
                    </a:cubicBezTo>
                    <a:cubicBezTo>
                      <a:pt x="40" y="69"/>
                      <a:pt x="46" y="60"/>
                      <a:pt x="52" y="57"/>
                    </a:cubicBezTo>
                    <a:cubicBezTo>
                      <a:pt x="52" y="57"/>
                      <a:pt x="52" y="57"/>
                      <a:pt x="52" y="57"/>
                    </a:cubicBezTo>
                    <a:cubicBezTo>
                      <a:pt x="55" y="58"/>
                      <a:pt x="58" y="58"/>
                      <a:pt x="63" y="58"/>
                    </a:cubicBezTo>
                    <a:cubicBezTo>
                      <a:pt x="63" y="59"/>
                      <a:pt x="63" y="59"/>
                      <a:pt x="63" y="59"/>
                    </a:cubicBezTo>
                    <a:cubicBezTo>
                      <a:pt x="63" y="58"/>
                      <a:pt x="63" y="58"/>
                      <a:pt x="63" y="58"/>
                    </a:cubicBezTo>
                    <a:cubicBezTo>
                      <a:pt x="67" y="59"/>
                      <a:pt x="71" y="58"/>
                      <a:pt x="77" y="58"/>
                    </a:cubicBezTo>
                    <a:cubicBezTo>
                      <a:pt x="85" y="57"/>
                      <a:pt x="94" y="57"/>
                      <a:pt x="103" y="58"/>
                    </a:cubicBezTo>
                    <a:cubicBezTo>
                      <a:pt x="99" y="43"/>
                      <a:pt x="91" y="30"/>
                      <a:pt x="78" y="2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0" name="Freeform 532">
                <a:extLst>
                  <a:ext uri="{FF2B5EF4-FFF2-40B4-BE49-F238E27FC236}">
                    <a16:creationId xmlns:a16="http://schemas.microsoft.com/office/drawing/2014/main" id="{56F2E8C9-C4C8-2A07-1B7D-76DBE61A9BEA}"/>
                  </a:ext>
                </a:extLst>
              </p:cNvPr>
              <p:cNvSpPr>
                <a:spLocks/>
              </p:cNvSpPr>
              <p:nvPr/>
            </p:nvSpPr>
            <p:spPr bwMode="auto">
              <a:xfrm>
                <a:off x="3764" y="1579"/>
                <a:ext cx="86" cy="273"/>
              </a:xfrm>
              <a:custGeom>
                <a:avLst/>
                <a:gdLst>
                  <a:gd name="T0" fmla="*/ 344 w 41"/>
                  <a:gd name="T1" fmla="*/ 0 h 122"/>
                  <a:gd name="T2" fmla="*/ 176 w 41"/>
                  <a:gd name="T3" fmla="*/ 45 h 122"/>
                  <a:gd name="T4" fmla="*/ 8 w 41"/>
                  <a:gd name="T5" fmla="*/ 0 h 122"/>
                  <a:gd name="T6" fmla="*/ 8 w 41"/>
                  <a:gd name="T7" fmla="*/ 9 h 122"/>
                  <a:gd name="T8" fmla="*/ 17 w 41"/>
                  <a:gd name="T9" fmla="*/ 1347 h 122"/>
                  <a:gd name="T10" fmla="*/ 17 w 41"/>
                  <a:gd name="T11" fmla="*/ 1356 h 122"/>
                  <a:gd name="T12" fmla="*/ 120 w 41"/>
                  <a:gd name="T13" fmla="*/ 1278 h 122"/>
                  <a:gd name="T14" fmla="*/ 229 w 41"/>
                  <a:gd name="T15" fmla="*/ 1278 h 122"/>
                  <a:gd name="T16" fmla="*/ 313 w 41"/>
                  <a:gd name="T17" fmla="*/ 1311 h 122"/>
                  <a:gd name="T18" fmla="*/ 369 w 41"/>
                  <a:gd name="T19" fmla="*/ 1367 h 122"/>
                  <a:gd name="T20" fmla="*/ 378 w 41"/>
                  <a:gd name="T21" fmla="*/ 1356 h 122"/>
                  <a:gd name="T22" fmla="*/ 344 w 41"/>
                  <a:gd name="T23" fmla="*/ 0 h 12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1" h="122">
                    <a:moveTo>
                      <a:pt x="37" y="0"/>
                    </a:moveTo>
                    <a:cubicBezTo>
                      <a:pt x="36" y="3"/>
                      <a:pt x="28" y="4"/>
                      <a:pt x="19" y="4"/>
                    </a:cubicBezTo>
                    <a:cubicBezTo>
                      <a:pt x="9" y="4"/>
                      <a:pt x="1" y="2"/>
                      <a:pt x="1" y="0"/>
                    </a:cubicBezTo>
                    <a:cubicBezTo>
                      <a:pt x="1" y="0"/>
                      <a:pt x="1" y="0"/>
                      <a:pt x="1" y="1"/>
                    </a:cubicBezTo>
                    <a:cubicBezTo>
                      <a:pt x="0" y="17"/>
                      <a:pt x="1" y="110"/>
                      <a:pt x="2" y="120"/>
                    </a:cubicBezTo>
                    <a:cubicBezTo>
                      <a:pt x="2" y="121"/>
                      <a:pt x="2" y="121"/>
                      <a:pt x="2" y="121"/>
                    </a:cubicBezTo>
                    <a:cubicBezTo>
                      <a:pt x="5" y="117"/>
                      <a:pt x="9" y="115"/>
                      <a:pt x="13" y="114"/>
                    </a:cubicBezTo>
                    <a:cubicBezTo>
                      <a:pt x="17" y="114"/>
                      <a:pt x="23" y="113"/>
                      <a:pt x="25" y="114"/>
                    </a:cubicBezTo>
                    <a:cubicBezTo>
                      <a:pt x="28" y="115"/>
                      <a:pt x="32" y="115"/>
                      <a:pt x="34" y="117"/>
                    </a:cubicBezTo>
                    <a:cubicBezTo>
                      <a:pt x="37" y="118"/>
                      <a:pt x="38" y="120"/>
                      <a:pt x="40" y="122"/>
                    </a:cubicBezTo>
                    <a:cubicBezTo>
                      <a:pt x="41" y="121"/>
                      <a:pt x="41" y="121"/>
                      <a:pt x="41" y="121"/>
                    </a:cubicBezTo>
                    <a:cubicBezTo>
                      <a:pt x="38" y="114"/>
                      <a:pt x="37" y="11"/>
                      <a:pt x="37" y="0"/>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1" name="Freeform 533">
                <a:extLst>
                  <a:ext uri="{FF2B5EF4-FFF2-40B4-BE49-F238E27FC236}">
                    <a16:creationId xmlns:a16="http://schemas.microsoft.com/office/drawing/2014/main" id="{4F35A7ED-9EBD-7EE7-59F4-A51D79B58B78}"/>
                  </a:ext>
                </a:extLst>
              </p:cNvPr>
              <p:cNvSpPr>
                <a:spLocks noEditPoints="1"/>
              </p:cNvSpPr>
              <p:nvPr/>
            </p:nvSpPr>
            <p:spPr bwMode="auto">
              <a:xfrm>
                <a:off x="3768" y="1713"/>
                <a:ext cx="80" cy="137"/>
              </a:xfrm>
              <a:custGeom>
                <a:avLst/>
                <a:gdLst>
                  <a:gd name="T0" fmla="*/ 8 w 38"/>
                  <a:gd name="T1" fmla="*/ 645 h 61"/>
                  <a:gd name="T2" fmla="*/ 8 w 38"/>
                  <a:gd name="T3" fmla="*/ 636 h 61"/>
                  <a:gd name="T4" fmla="*/ 8 w 38"/>
                  <a:gd name="T5" fmla="*/ 636 h 61"/>
                  <a:gd name="T6" fmla="*/ 8 w 38"/>
                  <a:gd name="T7" fmla="*/ 645 h 61"/>
                  <a:gd name="T8" fmla="*/ 8 w 38"/>
                  <a:gd name="T9" fmla="*/ 645 h 61"/>
                  <a:gd name="T10" fmla="*/ 8 w 38"/>
                  <a:gd name="T11" fmla="*/ 645 h 61"/>
                  <a:gd name="T12" fmla="*/ 0 w 38"/>
                  <a:gd name="T13" fmla="*/ 656 h 61"/>
                  <a:gd name="T14" fmla="*/ 8 w 38"/>
                  <a:gd name="T15" fmla="*/ 645 h 61"/>
                  <a:gd name="T16" fmla="*/ 328 w 38"/>
                  <a:gd name="T17" fmla="*/ 191 h 61"/>
                  <a:gd name="T18" fmla="*/ 328 w 38"/>
                  <a:gd name="T19" fmla="*/ 191 h 61"/>
                  <a:gd name="T20" fmla="*/ 305 w 38"/>
                  <a:gd name="T21" fmla="*/ 36 h 61"/>
                  <a:gd name="T22" fmla="*/ 288 w 38"/>
                  <a:gd name="T23" fmla="*/ 110 h 61"/>
                  <a:gd name="T24" fmla="*/ 244 w 38"/>
                  <a:gd name="T25" fmla="*/ 409 h 61"/>
                  <a:gd name="T26" fmla="*/ 177 w 38"/>
                  <a:gd name="T27" fmla="*/ 519 h 61"/>
                  <a:gd name="T28" fmla="*/ 112 w 38"/>
                  <a:gd name="T29" fmla="*/ 555 h 61"/>
                  <a:gd name="T30" fmla="*/ 8 w 38"/>
                  <a:gd name="T31" fmla="*/ 636 h 61"/>
                  <a:gd name="T32" fmla="*/ 48 w 38"/>
                  <a:gd name="T33" fmla="*/ 624 h 61"/>
                  <a:gd name="T34" fmla="*/ 93 w 38"/>
                  <a:gd name="T35" fmla="*/ 611 h 61"/>
                  <a:gd name="T36" fmla="*/ 204 w 38"/>
                  <a:gd name="T37" fmla="*/ 600 h 61"/>
                  <a:gd name="T38" fmla="*/ 297 w 38"/>
                  <a:gd name="T39" fmla="*/ 636 h 61"/>
                  <a:gd name="T40" fmla="*/ 305 w 38"/>
                  <a:gd name="T41" fmla="*/ 645 h 61"/>
                  <a:gd name="T42" fmla="*/ 320 w 38"/>
                  <a:gd name="T43" fmla="*/ 645 h 61"/>
                  <a:gd name="T44" fmla="*/ 328 w 38"/>
                  <a:gd name="T45" fmla="*/ 656 h 61"/>
                  <a:gd name="T46" fmla="*/ 328 w 38"/>
                  <a:gd name="T47" fmla="*/ 672 h 61"/>
                  <a:gd name="T48" fmla="*/ 337 w 38"/>
                  <a:gd name="T49" fmla="*/ 681 h 61"/>
                  <a:gd name="T50" fmla="*/ 337 w 38"/>
                  <a:gd name="T51" fmla="*/ 681 h 61"/>
                  <a:gd name="T52" fmla="*/ 354 w 38"/>
                  <a:gd name="T53" fmla="*/ 692 h 61"/>
                  <a:gd name="T54" fmla="*/ 354 w 38"/>
                  <a:gd name="T55" fmla="*/ 681 h 61"/>
                  <a:gd name="T56" fmla="*/ 328 w 38"/>
                  <a:gd name="T57" fmla="*/ 191 h 61"/>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38" h="61">
                    <a:moveTo>
                      <a:pt x="1" y="57"/>
                    </a:moveTo>
                    <a:cubicBezTo>
                      <a:pt x="1" y="56"/>
                      <a:pt x="1" y="56"/>
                      <a:pt x="1" y="56"/>
                    </a:cubicBezTo>
                    <a:cubicBezTo>
                      <a:pt x="1" y="56"/>
                      <a:pt x="1" y="56"/>
                      <a:pt x="1" y="56"/>
                    </a:cubicBezTo>
                    <a:cubicBezTo>
                      <a:pt x="1" y="57"/>
                      <a:pt x="1" y="57"/>
                      <a:pt x="1" y="57"/>
                    </a:cubicBezTo>
                    <a:moveTo>
                      <a:pt x="1" y="57"/>
                    </a:moveTo>
                    <a:cubicBezTo>
                      <a:pt x="1" y="57"/>
                      <a:pt x="1" y="57"/>
                      <a:pt x="1" y="57"/>
                    </a:cubicBezTo>
                    <a:cubicBezTo>
                      <a:pt x="1" y="57"/>
                      <a:pt x="0" y="57"/>
                      <a:pt x="0" y="58"/>
                    </a:cubicBezTo>
                    <a:cubicBezTo>
                      <a:pt x="1" y="57"/>
                      <a:pt x="1" y="57"/>
                      <a:pt x="1" y="57"/>
                    </a:cubicBezTo>
                    <a:moveTo>
                      <a:pt x="35" y="17"/>
                    </a:moveTo>
                    <a:cubicBezTo>
                      <a:pt x="35" y="17"/>
                      <a:pt x="35" y="17"/>
                      <a:pt x="35" y="17"/>
                    </a:cubicBezTo>
                    <a:cubicBezTo>
                      <a:pt x="34" y="12"/>
                      <a:pt x="33" y="8"/>
                      <a:pt x="33" y="3"/>
                    </a:cubicBezTo>
                    <a:cubicBezTo>
                      <a:pt x="33" y="0"/>
                      <a:pt x="31" y="7"/>
                      <a:pt x="31" y="10"/>
                    </a:cubicBezTo>
                    <a:cubicBezTo>
                      <a:pt x="31" y="20"/>
                      <a:pt x="29" y="28"/>
                      <a:pt x="26" y="36"/>
                    </a:cubicBezTo>
                    <a:cubicBezTo>
                      <a:pt x="24" y="40"/>
                      <a:pt x="22" y="44"/>
                      <a:pt x="19" y="46"/>
                    </a:cubicBezTo>
                    <a:cubicBezTo>
                      <a:pt x="17" y="47"/>
                      <a:pt x="14" y="48"/>
                      <a:pt x="12" y="49"/>
                    </a:cubicBezTo>
                    <a:cubicBezTo>
                      <a:pt x="9" y="51"/>
                      <a:pt x="4" y="53"/>
                      <a:pt x="1" y="56"/>
                    </a:cubicBezTo>
                    <a:cubicBezTo>
                      <a:pt x="2" y="56"/>
                      <a:pt x="4" y="55"/>
                      <a:pt x="5" y="55"/>
                    </a:cubicBezTo>
                    <a:cubicBezTo>
                      <a:pt x="6" y="54"/>
                      <a:pt x="8" y="54"/>
                      <a:pt x="10" y="54"/>
                    </a:cubicBezTo>
                    <a:cubicBezTo>
                      <a:pt x="14" y="54"/>
                      <a:pt x="20" y="53"/>
                      <a:pt x="22" y="53"/>
                    </a:cubicBezTo>
                    <a:cubicBezTo>
                      <a:pt x="25" y="54"/>
                      <a:pt x="29" y="54"/>
                      <a:pt x="32" y="56"/>
                    </a:cubicBezTo>
                    <a:cubicBezTo>
                      <a:pt x="32" y="56"/>
                      <a:pt x="33" y="57"/>
                      <a:pt x="33" y="57"/>
                    </a:cubicBezTo>
                    <a:cubicBezTo>
                      <a:pt x="34" y="57"/>
                      <a:pt x="34" y="57"/>
                      <a:pt x="34" y="57"/>
                    </a:cubicBezTo>
                    <a:cubicBezTo>
                      <a:pt x="35" y="58"/>
                      <a:pt x="35" y="58"/>
                      <a:pt x="35" y="58"/>
                    </a:cubicBezTo>
                    <a:cubicBezTo>
                      <a:pt x="35" y="59"/>
                      <a:pt x="35" y="59"/>
                      <a:pt x="35" y="59"/>
                    </a:cubicBezTo>
                    <a:cubicBezTo>
                      <a:pt x="36" y="60"/>
                      <a:pt x="36" y="60"/>
                      <a:pt x="36" y="60"/>
                    </a:cubicBezTo>
                    <a:cubicBezTo>
                      <a:pt x="36" y="60"/>
                      <a:pt x="36" y="60"/>
                      <a:pt x="36" y="60"/>
                    </a:cubicBezTo>
                    <a:cubicBezTo>
                      <a:pt x="37" y="60"/>
                      <a:pt x="37" y="61"/>
                      <a:pt x="38" y="61"/>
                    </a:cubicBezTo>
                    <a:cubicBezTo>
                      <a:pt x="38" y="60"/>
                      <a:pt x="38" y="60"/>
                      <a:pt x="38" y="60"/>
                    </a:cubicBezTo>
                    <a:cubicBezTo>
                      <a:pt x="37" y="56"/>
                      <a:pt x="36" y="36"/>
                      <a:pt x="35" y="17"/>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2" name="Freeform 534">
                <a:extLst>
                  <a:ext uri="{FF2B5EF4-FFF2-40B4-BE49-F238E27FC236}">
                    <a16:creationId xmlns:a16="http://schemas.microsoft.com/office/drawing/2014/main" id="{B36D2658-0373-26E3-EE58-9FEA043621C4}"/>
                  </a:ext>
                </a:extLst>
              </p:cNvPr>
              <p:cNvSpPr>
                <a:spLocks/>
              </p:cNvSpPr>
              <p:nvPr/>
            </p:nvSpPr>
            <p:spPr bwMode="auto">
              <a:xfrm>
                <a:off x="3737" y="1832"/>
                <a:ext cx="136" cy="352"/>
              </a:xfrm>
              <a:custGeom>
                <a:avLst/>
                <a:gdLst>
                  <a:gd name="T0" fmla="*/ 337 w 65"/>
                  <a:gd name="T1" fmla="*/ 1478 h 157"/>
                  <a:gd name="T2" fmla="*/ 385 w 65"/>
                  <a:gd name="T3" fmla="*/ 1643 h 157"/>
                  <a:gd name="T4" fmla="*/ 377 w 65"/>
                  <a:gd name="T5" fmla="*/ 1668 h 157"/>
                  <a:gd name="T6" fmla="*/ 276 w 65"/>
                  <a:gd name="T7" fmla="*/ 1769 h 157"/>
                  <a:gd name="T8" fmla="*/ 0 w 65"/>
                  <a:gd name="T9" fmla="*/ 825 h 157"/>
                  <a:gd name="T10" fmla="*/ 65 w 65"/>
                  <a:gd name="T11" fmla="*/ 327 h 157"/>
                  <a:gd name="T12" fmla="*/ 136 w 65"/>
                  <a:gd name="T13" fmla="*/ 90 h 157"/>
                  <a:gd name="T14" fmla="*/ 236 w 65"/>
                  <a:gd name="T15" fmla="*/ 9 h 157"/>
                  <a:gd name="T16" fmla="*/ 349 w 65"/>
                  <a:gd name="T17" fmla="*/ 9 h 157"/>
                  <a:gd name="T18" fmla="*/ 429 w 65"/>
                  <a:gd name="T19" fmla="*/ 36 h 157"/>
                  <a:gd name="T20" fmla="*/ 577 w 65"/>
                  <a:gd name="T21" fmla="*/ 291 h 157"/>
                  <a:gd name="T22" fmla="*/ 586 w 65"/>
                  <a:gd name="T23" fmla="*/ 473 h 157"/>
                  <a:gd name="T24" fmla="*/ 569 w 65"/>
                  <a:gd name="T25" fmla="*/ 679 h 157"/>
                  <a:gd name="T26" fmla="*/ 577 w 65"/>
                  <a:gd name="T27" fmla="*/ 744 h 157"/>
                  <a:gd name="T28" fmla="*/ 429 w 65"/>
                  <a:gd name="T29" fmla="*/ 1287 h 157"/>
                  <a:gd name="T30" fmla="*/ 437 w 65"/>
                  <a:gd name="T31" fmla="*/ 1363 h 157"/>
                  <a:gd name="T32" fmla="*/ 437 w 65"/>
                  <a:gd name="T33" fmla="*/ 1388 h 157"/>
                  <a:gd name="T34" fmla="*/ 377 w 65"/>
                  <a:gd name="T35" fmla="*/ 1534 h 1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65" h="157">
                    <a:moveTo>
                      <a:pt x="37" y="131"/>
                    </a:moveTo>
                    <a:cubicBezTo>
                      <a:pt x="40" y="134"/>
                      <a:pt x="46" y="140"/>
                      <a:pt x="42" y="146"/>
                    </a:cubicBezTo>
                    <a:cubicBezTo>
                      <a:pt x="41" y="148"/>
                      <a:pt x="41" y="148"/>
                      <a:pt x="41" y="148"/>
                    </a:cubicBezTo>
                    <a:cubicBezTo>
                      <a:pt x="38" y="152"/>
                      <a:pt x="34" y="156"/>
                      <a:pt x="30" y="157"/>
                    </a:cubicBezTo>
                    <a:cubicBezTo>
                      <a:pt x="8" y="150"/>
                      <a:pt x="1" y="111"/>
                      <a:pt x="0" y="73"/>
                    </a:cubicBezTo>
                    <a:cubicBezTo>
                      <a:pt x="0" y="45"/>
                      <a:pt x="4" y="37"/>
                      <a:pt x="7" y="29"/>
                    </a:cubicBezTo>
                    <a:cubicBezTo>
                      <a:pt x="14" y="16"/>
                      <a:pt x="12" y="11"/>
                      <a:pt x="15" y="8"/>
                    </a:cubicBezTo>
                    <a:cubicBezTo>
                      <a:pt x="18" y="4"/>
                      <a:pt x="22" y="2"/>
                      <a:pt x="26" y="1"/>
                    </a:cubicBezTo>
                    <a:cubicBezTo>
                      <a:pt x="30" y="1"/>
                      <a:pt x="36" y="0"/>
                      <a:pt x="38" y="1"/>
                    </a:cubicBezTo>
                    <a:cubicBezTo>
                      <a:pt x="41" y="2"/>
                      <a:pt x="45" y="2"/>
                      <a:pt x="47" y="3"/>
                    </a:cubicBezTo>
                    <a:cubicBezTo>
                      <a:pt x="55" y="9"/>
                      <a:pt x="56" y="17"/>
                      <a:pt x="63" y="26"/>
                    </a:cubicBezTo>
                    <a:cubicBezTo>
                      <a:pt x="65" y="29"/>
                      <a:pt x="65" y="35"/>
                      <a:pt x="64" y="42"/>
                    </a:cubicBezTo>
                    <a:cubicBezTo>
                      <a:pt x="64" y="47"/>
                      <a:pt x="64" y="59"/>
                      <a:pt x="62" y="60"/>
                    </a:cubicBezTo>
                    <a:cubicBezTo>
                      <a:pt x="64" y="62"/>
                      <a:pt x="63" y="66"/>
                      <a:pt x="63" y="66"/>
                    </a:cubicBezTo>
                    <a:cubicBezTo>
                      <a:pt x="64" y="89"/>
                      <a:pt x="52" y="110"/>
                      <a:pt x="47" y="114"/>
                    </a:cubicBezTo>
                    <a:cubicBezTo>
                      <a:pt x="47" y="114"/>
                      <a:pt x="48" y="118"/>
                      <a:pt x="48" y="121"/>
                    </a:cubicBezTo>
                    <a:cubicBezTo>
                      <a:pt x="48" y="123"/>
                      <a:pt x="48" y="123"/>
                      <a:pt x="48" y="123"/>
                    </a:cubicBezTo>
                    <a:cubicBezTo>
                      <a:pt x="47" y="130"/>
                      <a:pt x="43" y="136"/>
                      <a:pt x="41" y="136"/>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3" name="Freeform 535">
                <a:extLst>
                  <a:ext uri="{FF2B5EF4-FFF2-40B4-BE49-F238E27FC236}">
                    <a16:creationId xmlns:a16="http://schemas.microsoft.com/office/drawing/2014/main" id="{511DC513-10B5-3C26-CDBA-A2CBE1E07C64}"/>
                  </a:ext>
                </a:extLst>
              </p:cNvPr>
              <p:cNvSpPr>
                <a:spLocks/>
              </p:cNvSpPr>
              <p:nvPr/>
            </p:nvSpPr>
            <p:spPr bwMode="auto">
              <a:xfrm>
                <a:off x="3802" y="2130"/>
                <a:ext cx="36" cy="63"/>
              </a:xfrm>
              <a:custGeom>
                <a:avLst/>
                <a:gdLst>
                  <a:gd name="T0" fmla="*/ 76 w 17"/>
                  <a:gd name="T1" fmla="*/ 45 h 28"/>
                  <a:gd name="T2" fmla="*/ 85 w 17"/>
                  <a:gd name="T3" fmla="*/ 92 h 28"/>
                  <a:gd name="T4" fmla="*/ 76 w 17"/>
                  <a:gd name="T5" fmla="*/ 137 h 28"/>
                  <a:gd name="T6" fmla="*/ 76 w 17"/>
                  <a:gd name="T7" fmla="*/ 137 h 28"/>
                  <a:gd name="T8" fmla="*/ 76 w 17"/>
                  <a:gd name="T9" fmla="*/ 137 h 28"/>
                  <a:gd name="T10" fmla="*/ 68 w 17"/>
                  <a:gd name="T11" fmla="*/ 162 h 28"/>
                  <a:gd name="T12" fmla="*/ 93 w 17"/>
                  <a:gd name="T13" fmla="*/ 182 h 28"/>
                  <a:gd name="T14" fmla="*/ 68 w 17"/>
                  <a:gd name="T15" fmla="*/ 146 h 28"/>
                  <a:gd name="T16" fmla="*/ 28 w 17"/>
                  <a:gd name="T17" fmla="*/ 207 h 28"/>
                  <a:gd name="T18" fmla="*/ 0 w 17"/>
                  <a:gd name="T19" fmla="*/ 227 h 28"/>
                  <a:gd name="T20" fmla="*/ 17 w 17"/>
                  <a:gd name="T21" fmla="*/ 320 h 28"/>
                  <a:gd name="T22" fmla="*/ 85 w 17"/>
                  <a:gd name="T23" fmla="*/ 275 h 28"/>
                  <a:gd name="T24" fmla="*/ 136 w 17"/>
                  <a:gd name="T25" fmla="*/ 207 h 28"/>
                  <a:gd name="T26" fmla="*/ 136 w 17"/>
                  <a:gd name="T27" fmla="*/ 207 h 28"/>
                  <a:gd name="T28" fmla="*/ 136 w 17"/>
                  <a:gd name="T29" fmla="*/ 194 h 28"/>
                  <a:gd name="T30" fmla="*/ 144 w 17"/>
                  <a:gd name="T31" fmla="*/ 182 h 28"/>
                  <a:gd name="T32" fmla="*/ 104 w 17"/>
                  <a:gd name="T33" fmla="*/ 162 h 28"/>
                  <a:gd name="T34" fmla="*/ 144 w 17"/>
                  <a:gd name="T35" fmla="*/ 182 h 28"/>
                  <a:gd name="T36" fmla="*/ 161 w 17"/>
                  <a:gd name="T37" fmla="*/ 92 h 28"/>
                  <a:gd name="T38" fmla="*/ 136 w 17"/>
                  <a:gd name="T39" fmla="*/ 0 h 28"/>
                  <a:gd name="T40" fmla="*/ 76 w 17"/>
                  <a:gd name="T41" fmla="*/ 45 h 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28">
                    <a:moveTo>
                      <a:pt x="8" y="4"/>
                    </a:moveTo>
                    <a:cubicBezTo>
                      <a:pt x="8" y="6"/>
                      <a:pt x="9" y="7"/>
                      <a:pt x="9" y="8"/>
                    </a:cubicBezTo>
                    <a:cubicBezTo>
                      <a:pt x="9" y="10"/>
                      <a:pt x="8" y="11"/>
                      <a:pt x="8" y="12"/>
                    </a:cubicBezTo>
                    <a:cubicBezTo>
                      <a:pt x="8" y="12"/>
                      <a:pt x="8" y="12"/>
                      <a:pt x="8" y="12"/>
                    </a:cubicBezTo>
                    <a:cubicBezTo>
                      <a:pt x="8" y="12"/>
                      <a:pt x="8" y="12"/>
                      <a:pt x="8" y="12"/>
                    </a:cubicBezTo>
                    <a:cubicBezTo>
                      <a:pt x="7" y="14"/>
                      <a:pt x="7" y="14"/>
                      <a:pt x="7" y="14"/>
                    </a:cubicBezTo>
                    <a:cubicBezTo>
                      <a:pt x="10" y="16"/>
                      <a:pt x="10" y="16"/>
                      <a:pt x="10" y="16"/>
                    </a:cubicBezTo>
                    <a:cubicBezTo>
                      <a:pt x="7" y="13"/>
                      <a:pt x="7" y="13"/>
                      <a:pt x="7" y="13"/>
                    </a:cubicBezTo>
                    <a:cubicBezTo>
                      <a:pt x="6" y="16"/>
                      <a:pt x="4" y="17"/>
                      <a:pt x="3" y="18"/>
                    </a:cubicBezTo>
                    <a:cubicBezTo>
                      <a:pt x="2" y="19"/>
                      <a:pt x="1" y="20"/>
                      <a:pt x="0" y="20"/>
                    </a:cubicBezTo>
                    <a:cubicBezTo>
                      <a:pt x="2" y="28"/>
                      <a:pt x="2" y="28"/>
                      <a:pt x="2" y="28"/>
                    </a:cubicBezTo>
                    <a:cubicBezTo>
                      <a:pt x="4" y="27"/>
                      <a:pt x="7" y="26"/>
                      <a:pt x="9" y="24"/>
                    </a:cubicBezTo>
                    <a:cubicBezTo>
                      <a:pt x="11" y="22"/>
                      <a:pt x="12" y="20"/>
                      <a:pt x="14" y="18"/>
                    </a:cubicBezTo>
                    <a:cubicBezTo>
                      <a:pt x="14" y="18"/>
                      <a:pt x="14" y="18"/>
                      <a:pt x="14" y="18"/>
                    </a:cubicBezTo>
                    <a:cubicBezTo>
                      <a:pt x="14" y="17"/>
                      <a:pt x="14" y="17"/>
                      <a:pt x="14" y="17"/>
                    </a:cubicBezTo>
                    <a:cubicBezTo>
                      <a:pt x="15" y="16"/>
                      <a:pt x="15" y="16"/>
                      <a:pt x="15" y="16"/>
                    </a:cubicBezTo>
                    <a:cubicBezTo>
                      <a:pt x="11" y="14"/>
                      <a:pt x="11" y="14"/>
                      <a:pt x="11" y="14"/>
                    </a:cubicBezTo>
                    <a:cubicBezTo>
                      <a:pt x="15" y="16"/>
                      <a:pt x="15" y="16"/>
                      <a:pt x="15" y="16"/>
                    </a:cubicBezTo>
                    <a:cubicBezTo>
                      <a:pt x="16" y="14"/>
                      <a:pt x="17" y="11"/>
                      <a:pt x="17" y="8"/>
                    </a:cubicBezTo>
                    <a:cubicBezTo>
                      <a:pt x="17" y="5"/>
                      <a:pt x="16" y="3"/>
                      <a:pt x="14" y="0"/>
                    </a:cubicBezTo>
                    <a:cubicBezTo>
                      <a:pt x="8" y="4"/>
                      <a:pt x="8" y="4"/>
                      <a:pt x="8" y="4"/>
                    </a:cubicBezTo>
                  </a:path>
                </a:pathLst>
              </a:custGeom>
              <a:solidFill>
                <a:srgbClr val="F5BA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4" name="Freeform 536">
                <a:extLst>
                  <a:ext uri="{FF2B5EF4-FFF2-40B4-BE49-F238E27FC236}">
                    <a16:creationId xmlns:a16="http://schemas.microsoft.com/office/drawing/2014/main" id="{FC1A71E6-7708-A57E-9D16-85635D351685}"/>
                  </a:ext>
                </a:extLst>
              </p:cNvPr>
              <p:cNvSpPr>
                <a:spLocks/>
              </p:cNvSpPr>
              <p:nvPr/>
            </p:nvSpPr>
            <p:spPr bwMode="auto">
              <a:xfrm>
                <a:off x="3762" y="2143"/>
                <a:ext cx="95" cy="161"/>
              </a:xfrm>
              <a:custGeom>
                <a:avLst/>
                <a:gdLst>
                  <a:gd name="T0" fmla="*/ 169 w 45"/>
                  <a:gd name="T1" fmla="*/ 199 h 72"/>
                  <a:gd name="T2" fmla="*/ 0 w 45"/>
                  <a:gd name="T3" fmla="*/ 0 h 72"/>
                  <a:gd name="T4" fmla="*/ 17 w 45"/>
                  <a:gd name="T5" fmla="*/ 235 h 72"/>
                  <a:gd name="T6" fmla="*/ 27 w 45"/>
                  <a:gd name="T7" fmla="*/ 749 h 72"/>
                  <a:gd name="T8" fmla="*/ 27 w 45"/>
                  <a:gd name="T9" fmla="*/ 749 h 72"/>
                  <a:gd name="T10" fmla="*/ 27 w 45"/>
                  <a:gd name="T11" fmla="*/ 749 h 72"/>
                  <a:gd name="T12" fmla="*/ 205 w 45"/>
                  <a:gd name="T13" fmla="*/ 805 h 72"/>
                  <a:gd name="T14" fmla="*/ 424 w 45"/>
                  <a:gd name="T15" fmla="*/ 769 h 72"/>
                  <a:gd name="T16" fmla="*/ 414 w 45"/>
                  <a:gd name="T17" fmla="*/ 769 h 72"/>
                  <a:gd name="T18" fmla="*/ 424 w 45"/>
                  <a:gd name="T19" fmla="*/ 769 h 72"/>
                  <a:gd name="T20" fmla="*/ 424 w 45"/>
                  <a:gd name="T21" fmla="*/ 416 h 72"/>
                  <a:gd name="T22" fmla="*/ 357 w 45"/>
                  <a:gd name="T23" fmla="*/ 369 h 72"/>
                  <a:gd name="T24" fmla="*/ 169 w 45"/>
                  <a:gd name="T25" fmla="*/ 199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 h="72">
                    <a:moveTo>
                      <a:pt x="18" y="18"/>
                    </a:moveTo>
                    <a:cubicBezTo>
                      <a:pt x="10" y="15"/>
                      <a:pt x="4" y="9"/>
                      <a:pt x="0" y="0"/>
                    </a:cubicBezTo>
                    <a:cubicBezTo>
                      <a:pt x="1" y="8"/>
                      <a:pt x="2" y="15"/>
                      <a:pt x="2" y="21"/>
                    </a:cubicBezTo>
                    <a:cubicBezTo>
                      <a:pt x="2" y="42"/>
                      <a:pt x="3" y="54"/>
                      <a:pt x="3" y="67"/>
                    </a:cubicBezTo>
                    <a:cubicBezTo>
                      <a:pt x="3" y="67"/>
                      <a:pt x="3" y="67"/>
                      <a:pt x="3" y="67"/>
                    </a:cubicBezTo>
                    <a:cubicBezTo>
                      <a:pt x="3" y="67"/>
                      <a:pt x="3" y="67"/>
                      <a:pt x="3" y="67"/>
                    </a:cubicBezTo>
                    <a:cubicBezTo>
                      <a:pt x="3" y="70"/>
                      <a:pt x="12" y="72"/>
                      <a:pt x="22" y="72"/>
                    </a:cubicBezTo>
                    <a:cubicBezTo>
                      <a:pt x="33" y="72"/>
                      <a:pt x="45" y="72"/>
                      <a:pt x="45" y="69"/>
                    </a:cubicBezTo>
                    <a:cubicBezTo>
                      <a:pt x="44" y="69"/>
                      <a:pt x="44" y="69"/>
                      <a:pt x="44" y="69"/>
                    </a:cubicBezTo>
                    <a:cubicBezTo>
                      <a:pt x="45" y="69"/>
                      <a:pt x="45" y="69"/>
                      <a:pt x="45" y="69"/>
                    </a:cubicBezTo>
                    <a:cubicBezTo>
                      <a:pt x="45" y="37"/>
                      <a:pt x="45" y="37"/>
                      <a:pt x="45" y="37"/>
                    </a:cubicBezTo>
                    <a:cubicBezTo>
                      <a:pt x="40" y="35"/>
                      <a:pt x="39" y="34"/>
                      <a:pt x="38" y="33"/>
                    </a:cubicBezTo>
                    <a:cubicBezTo>
                      <a:pt x="31" y="30"/>
                      <a:pt x="25" y="25"/>
                      <a:pt x="18" y="18"/>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5" name="Freeform 537">
                <a:extLst>
                  <a:ext uri="{FF2B5EF4-FFF2-40B4-BE49-F238E27FC236}">
                    <a16:creationId xmlns:a16="http://schemas.microsoft.com/office/drawing/2014/main" id="{AB726C7B-66E8-A1FE-1FCF-DD30FE45C731}"/>
                  </a:ext>
                </a:extLst>
              </p:cNvPr>
              <p:cNvSpPr>
                <a:spLocks/>
              </p:cNvSpPr>
              <p:nvPr/>
            </p:nvSpPr>
            <p:spPr bwMode="auto">
              <a:xfrm>
                <a:off x="3800" y="2184"/>
                <a:ext cx="48" cy="118"/>
              </a:xfrm>
              <a:custGeom>
                <a:avLst/>
                <a:gdLst>
                  <a:gd name="T0" fmla="*/ 0 w 23"/>
                  <a:gd name="T1" fmla="*/ 9 h 53"/>
                  <a:gd name="T2" fmla="*/ 127 w 23"/>
                  <a:gd name="T3" fmla="*/ 376 h 53"/>
                  <a:gd name="T4" fmla="*/ 117 w 23"/>
                  <a:gd name="T5" fmla="*/ 521 h 53"/>
                  <a:gd name="T6" fmla="*/ 0 w 23"/>
                  <a:gd name="T7" fmla="*/ 586 h 53"/>
                  <a:gd name="T8" fmla="*/ 192 w 23"/>
                  <a:gd name="T9" fmla="*/ 541 h 53"/>
                  <a:gd name="T10" fmla="*/ 200 w 23"/>
                  <a:gd name="T11" fmla="*/ 421 h 53"/>
                  <a:gd name="T12" fmla="*/ 200 w 23"/>
                  <a:gd name="T13" fmla="*/ 287 h 53"/>
                  <a:gd name="T14" fmla="*/ 192 w 23"/>
                  <a:gd name="T15" fmla="*/ 189 h 53"/>
                  <a:gd name="T16" fmla="*/ 109 w 23"/>
                  <a:gd name="T17" fmla="*/ 134 h 53"/>
                  <a:gd name="T18" fmla="*/ 0 w 23"/>
                  <a:gd name="T19" fmla="*/ 0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 h="53">
                    <a:moveTo>
                      <a:pt x="0" y="1"/>
                    </a:moveTo>
                    <a:cubicBezTo>
                      <a:pt x="7" y="11"/>
                      <a:pt x="13" y="21"/>
                      <a:pt x="14" y="34"/>
                    </a:cubicBezTo>
                    <a:cubicBezTo>
                      <a:pt x="14" y="38"/>
                      <a:pt x="15" y="44"/>
                      <a:pt x="13" y="47"/>
                    </a:cubicBezTo>
                    <a:cubicBezTo>
                      <a:pt x="10" y="50"/>
                      <a:pt x="3" y="52"/>
                      <a:pt x="0" y="53"/>
                    </a:cubicBezTo>
                    <a:cubicBezTo>
                      <a:pt x="4" y="53"/>
                      <a:pt x="18" y="53"/>
                      <a:pt x="21" y="49"/>
                    </a:cubicBezTo>
                    <a:cubicBezTo>
                      <a:pt x="23" y="46"/>
                      <a:pt x="22" y="41"/>
                      <a:pt x="22" y="38"/>
                    </a:cubicBezTo>
                    <a:cubicBezTo>
                      <a:pt x="22" y="34"/>
                      <a:pt x="22" y="21"/>
                      <a:pt x="22" y="26"/>
                    </a:cubicBezTo>
                    <a:cubicBezTo>
                      <a:pt x="22" y="53"/>
                      <a:pt x="22" y="18"/>
                      <a:pt x="21" y="17"/>
                    </a:cubicBezTo>
                    <a:cubicBezTo>
                      <a:pt x="19" y="15"/>
                      <a:pt x="15" y="14"/>
                      <a:pt x="12" y="12"/>
                    </a:cubicBezTo>
                    <a:cubicBezTo>
                      <a:pt x="7" y="9"/>
                      <a:pt x="2" y="4"/>
                      <a:pt x="0" y="0"/>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6" name="Freeform 538">
                <a:extLst>
                  <a:ext uri="{FF2B5EF4-FFF2-40B4-BE49-F238E27FC236}">
                    <a16:creationId xmlns:a16="http://schemas.microsoft.com/office/drawing/2014/main" id="{A40DB020-9221-88B4-76B9-AAB642ED3398}"/>
                  </a:ext>
                </a:extLst>
              </p:cNvPr>
              <p:cNvSpPr>
                <a:spLocks/>
              </p:cNvSpPr>
              <p:nvPr/>
            </p:nvSpPr>
            <p:spPr bwMode="auto">
              <a:xfrm>
                <a:off x="3701" y="1886"/>
                <a:ext cx="57" cy="33"/>
              </a:xfrm>
              <a:custGeom>
                <a:avLst/>
                <a:gdLst>
                  <a:gd name="T0" fmla="*/ 228 w 27"/>
                  <a:gd name="T1" fmla="*/ 53 h 15"/>
                  <a:gd name="T2" fmla="*/ 253 w 27"/>
                  <a:gd name="T3" fmla="*/ 0 h 15"/>
                  <a:gd name="T4" fmla="*/ 36 w 27"/>
                  <a:gd name="T5" fmla="*/ 0 h 15"/>
                  <a:gd name="T6" fmla="*/ 57 w 27"/>
                  <a:gd name="T7" fmla="*/ 150 h 15"/>
                  <a:gd name="T8" fmla="*/ 196 w 27"/>
                  <a:gd name="T9" fmla="*/ 161 h 15"/>
                  <a:gd name="T10" fmla="*/ 228 w 27"/>
                  <a:gd name="T11" fmla="*/ 53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15">
                    <a:moveTo>
                      <a:pt x="24" y="5"/>
                    </a:moveTo>
                    <a:cubicBezTo>
                      <a:pt x="25" y="3"/>
                      <a:pt x="26" y="1"/>
                      <a:pt x="27" y="0"/>
                    </a:cubicBezTo>
                    <a:cubicBezTo>
                      <a:pt x="19" y="0"/>
                      <a:pt x="6" y="0"/>
                      <a:pt x="4" y="0"/>
                    </a:cubicBezTo>
                    <a:cubicBezTo>
                      <a:pt x="2" y="1"/>
                      <a:pt x="0" y="13"/>
                      <a:pt x="6" y="14"/>
                    </a:cubicBezTo>
                    <a:cubicBezTo>
                      <a:pt x="8" y="15"/>
                      <a:pt x="15" y="15"/>
                      <a:pt x="21" y="15"/>
                    </a:cubicBezTo>
                    <a:cubicBezTo>
                      <a:pt x="22" y="11"/>
                      <a:pt x="23" y="8"/>
                      <a:pt x="24" y="5"/>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7" name="Freeform 539">
                <a:extLst>
                  <a:ext uri="{FF2B5EF4-FFF2-40B4-BE49-F238E27FC236}">
                    <a16:creationId xmlns:a16="http://schemas.microsoft.com/office/drawing/2014/main" id="{73AA2768-B29D-D647-FD88-B540362FFE1F}"/>
                  </a:ext>
                </a:extLst>
              </p:cNvPr>
              <p:cNvSpPr>
                <a:spLocks/>
              </p:cNvSpPr>
              <p:nvPr/>
            </p:nvSpPr>
            <p:spPr bwMode="auto">
              <a:xfrm>
                <a:off x="3710" y="1848"/>
                <a:ext cx="58" cy="31"/>
              </a:xfrm>
              <a:custGeom>
                <a:avLst/>
                <a:gdLst>
                  <a:gd name="T0" fmla="*/ 249 w 28"/>
                  <a:gd name="T1" fmla="*/ 9 h 14"/>
                  <a:gd name="T2" fmla="*/ 249 w 28"/>
                  <a:gd name="T3" fmla="*/ 0 h 14"/>
                  <a:gd name="T4" fmla="*/ 35 w 28"/>
                  <a:gd name="T5" fmla="*/ 9 h 14"/>
                  <a:gd name="T6" fmla="*/ 44 w 28"/>
                  <a:gd name="T7" fmla="*/ 153 h 14"/>
                  <a:gd name="T8" fmla="*/ 215 w 28"/>
                  <a:gd name="T9" fmla="*/ 153 h 14"/>
                  <a:gd name="T10" fmla="*/ 249 w 28"/>
                  <a:gd name="T11" fmla="*/ 9 h 1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14">
                    <a:moveTo>
                      <a:pt x="28" y="1"/>
                    </a:moveTo>
                    <a:cubicBezTo>
                      <a:pt x="28" y="0"/>
                      <a:pt x="28" y="0"/>
                      <a:pt x="28" y="0"/>
                    </a:cubicBezTo>
                    <a:cubicBezTo>
                      <a:pt x="19" y="0"/>
                      <a:pt x="7" y="1"/>
                      <a:pt x="4" y="1"/>
                    </a:cubicBezTo>
                    <a:cubicBezTo>
                      <a:pt x="1" y="3"/>
                      <a:pt x="0" y="13"/>
                      <a:pt x="5" y="14"/>
                    </a:cubicBezTo>
                    <a:cubicBezTo>
                      <a:pt x="7" y="14"/>
                      <a:pt x="18" y="14"/>
                      <a:pt x="24" y="14"/>
                    </a:cubicBezTo>
                    <a:cubicBezTo>
                      <a:pt x="26" y="7"/>
                      <a:pt x="26" y="3"/>
                      <a:pt x="28" y="1"/>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8" name="Freeform 540">
                <a:extLst>
                  <a:ext uri="{FF2B5EF4-FFF2-40B4-BE49-F238E27FC236}">
                    <a16:creationId xmlns:a16="http://schemas.microsoft.com/office/drawing/2014/main" id="{60862BE6-9972-2E1A-6F43-00BEC907E03B}"/>
                  </a:ext>
                </a:extLst>
              </p:cNvPr>
              <p:cNvSpPr>
                <a:spLocks/>
              </p:cNvSpPr>
              <p:nvPr/>
            </p:nvSpPr>
            <p:spPr bwMode="auto">
              <a:xfrm>
                <a:off x="3985" y="1805"/>
                <a:ext cx="164" cy="164"/>
              </a:xfrm>
              <a:custGeom>
                <a:avLst/>
                <a:gdLst>
                  <a:gd name="T0" fmla="*/ 196 w 78"/>
                  <a:gd name="T1" fmla="*/ 0 h 73"/>
                  <a:gd name="T2" fmla="*/ 513 w 78"/>
                  <a:gd name="T3" fmla="*/ 110 h 73"/>
                  <a:gd name="T4" fmla="*/ 530 w 78"/>
                  <a:gd name="T5" fmla="*/ 110 h 73"/>
                  <a:gd name="T6" fmla="*/ 677 w 78"/>
                  <a:gd name="T7" fmla="*/ 328 h 73"/>
                  <a:gd name="T8" fmla="*/ 717 w 78"/>
                  <a:gd name="T9" fmla="*/ 546 h 73"/>
                  <a:gd name="T10" fmla="*/ 690 w 78"/>
                  <a:gd name="T11" fmla="*/ 636 h 73"/>
                  <a:gd name="T12" fmla="*/ 633 w 78"/>
                  <a:gd name="T13" fmla="*/ 737 h 73"/>
                  <a:gd name="T14" fmla="*/ 530 w 78"/>
                  <a:gd name="T15" fmla="*/ 762 h 73"/>
                  <a:gd name="T16" fmla="*/ 421 w 78"/>
                  <a:gd name="T17" fmla="*/ 782 h 73"/>
                  <a:gd name="T18" fmla="*/ 212 w 78"/>
                  <a:gd name="T19" fmla="*/ 737 h 73"/>
                  <a:gd name="T20" fmla="*/ 48 w 78"/>
                  <a:gd name="T21" fmla="*/ 656 h 73"/>
                  <a:gd name="T22" fmla="*/ 17 w 78"/>
                  <a:gd name="T23" fmla="*/ 445 h 73"/>
                  <a:gd name="T24" fmla="*/ 76 w 78"/>
                  <a:gd name="T25" fmla="*/ 247 h 73"/>
                  <a:gd name="T26" fmla="*/ 185 w 78"/>
                  <a:gd name="T27" fmla="*/ 0 h 73"/>
                  <a:gd name="T28" fmla="*/ 196 w 78"/>
                  <a:gd name="T29" fmla="*/ 0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8" h="73">
                    <a:moveTo>
                      <a:pt x="21" y="0"/>
                    </a:moveTo>
                    <a:cubicBezTo>
                      <a:pt x="32" y="0"/>
                      <a:pt x="45" y="2"/>
                      <a:pt x="55" y="10"/>
                    </a:cubicBezTo>
                    <a:cubicBezTo>
                      <a:pt x="57" y="10"/>
                      <a:pt x="57" y="10"/>
                      <a:pt x="57" y="10"/>
                    </a:cubicBezTo>
                    <a:cubicBezTo>
                      <a:pt x="62" y="11"/>
                      <a:pt x="69" y="21"/>
                      <a:pt x="73" y="29"/>
                    </a:cubicBezTo>
                    <a:cubicBezTo>
                      <a:pt x="76" y="36"/>
                      <a:pt x="78" y="41"/>
                      <a:pt x="77" y="48"/>
                    </a:cubicBezTo>
                    <a:cubicBezTo>
                      <a:pt x="76" y="50"/>
                      <a:pt x="75" y="53"/>
                      <a:pt x="74" y="56"/>
                    </a:cubicBezTo>
                    <a:cubicBezTo>
                      <a:pt x="72" y="60"/>
                      <a:pt x="72" y="63"/>
                      <a:pt x="68" y="65"/>
                    </a:cubicBezTo>
                    <a:cubicBezTo>
                      <a:pt x="65" y="67"/>
                      <a:pt x="60" y="66"/>
                      <a:pt x="57" y="67"/>
                    </a:cubicBezTo>
                    <a:cubicBezTo>
                      <a:pt x="52" y="69"/>
                      <a:pt x="47" y="71"/>
                      <a:pt x="45" y="69"/>
                    </a:cubicBezTo>
                    <a:cubicBezTo>
                      <a:pt x="38" y="73"/>
                      <a:pt x="31" y="70"/>
                      <a:pt x="23" y="65"/>
                    </a:cubicBezTo>
                    <a:cubicBezTo>
                      <a:pt x="14" y="60"/>
                      <a:pt x="10" y="64"/>
                      <a:pt x="5" y="58"/>
                    </a:cubicBezTo>
                    <a:cubicBezTo>
                      <a:pt x="0" y="52"/>
                      <a:pt x="0" y="47"/>
                      <a:pt x="2" y="39"/>
                    </a:cubicBezTo>
                    <a:cubicBezTo>
                      <a:pt x="4" y="33"/>
                      <a:pt x="6" y="28"/>
                      <a:pt x="8" y="22"/>
                    </a:cubicBezTo>
                    <a:cubicBezTo>
                      <a:pt x="11" y="11"/>
                      <a:pt x="15" y="4"/>
                      <a:pt x="20" y="0"/>
                    </a:cubicBezTo>
                    <a:lnTo>
                      <a:pt x="21" y="0"/>
                    </a:lnTo>
                    <a:close/>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79" name="Freeform 541">
                <a:extLst>
                  <a:ext uri="{FF2B5EF4-FFF2-40B4-BE49-F238E27FC236}">
                    <a16:creationId xmlns:a16="http://schemas.microsoft.com/office/drawing/2014/main" id="{65F67133-1D4A-75CE-7125-CC617CBA6D77}"/>
                  </a:ext>
                </a:extLst>
              </p:cNvPr>
              <p:cNvSpPr>
                <a:spLocks/>
              </p:cNvSpPr>
              <p:nvPr/>
            </p:nvSpPr>
            <p:spPr bwMode="auto">
              <a:xfrm>
                <a:off x="4012" y="1924"/>
                <a:ext cx="34" cy="31"/>
              </a:xfrm>
              <a:custGeom>
                <a:avLst/>
                <a:gdLst>
                  <a:gd name="T0" fmla="*/ 9 w 16"/>
                  <a:gd name="T1" fmla="*/ 44 h 14"/>
                  <a:gd name="T2" fmla="*/ 28 w 16"/>
                  <a:gd name="T3" fmla="*/ 64 h 14"/>
                  <a:gd name="T4" fmla="*/ 49 w 16"/>
                  <a:gd name="T5" fmla="*/ 97 h 14"/>
                  <a:gd name="T6" fmla="*/ 85 w 16"/>
                  <a:gd name="T7" fmla="*/ 133 h 14"/>
                  <a:gd name="T8" fmla="*/ 128 w 16"/>
                  <a:gd name="T9" fmla="*/ 153 h 14"/>
                  <a:gd name="T10" fmla="*/ 153 w 16"/>
                  <a:gd name="T11" fmla="*/ 142 h 14"/>
                  <a:gd name="T12" fmla="*/ 145 w 16"/>
                  <a:gd name="T13" fmla="*/ 109 h 14"/>
                  <a:gd name="T14" fmla="*/ 104 w 16"/>
                  <a:gd name="T15" fmla="*/ 89 h 14"/>
                  <a:gd name="T16" fmla="*/ 77 w 16"/>
                  <a:gd name="T17" fmla="*/ 64 h 14"/>
                  <a:gd name="T18" fmla="*/ 60 w 16"/>
                  <a:gd name="T19" fmla="*/ 35 h 14"/>
                  <a:gd name="T20" fmla="*/ 19 w 16"/>
                  <a:gd name="T21" fmla="*/ 0 h 14"/>
                  <a:gd name="T22" fmla="*/ 0 w 16"/>
                  <a:gd name="T23" fmla="*/ 20 h 14"/>
                  <a:gd name="T24" fmla="*/ 9 w 16"/>
                  <a:gd name="T25" fmla="*/ 44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 h="14">
                    <a:moveTo>
                      <a:pt x="1" y="4"/>
                    </a:moveTo>
                    <a:cubicBezTo>
                      <a:pt x="2" y="4"/>
                      <a:pt x="2" y="5"/>
                      <a:pt x="3" y="6"/>
                    </a:cubicBezTo>
                    <a:cubicBezTo>
                      <a:pt x="4" y="6"/>
                      <a:pt x="4" y="7"/>
                      <a:pt x="5" y="9"/>
                    </a:cubicBezTo>
                    <a:cubicBezTo>
                      <a:pt x="6" y="10"/>
                      <a:pt x="8" y="11"/>
                      <a:pt x="9" y="12"/>
                    </a:cubicBezTo>
                    <a:cubicBezTo>
                      <a:pt x="11" y="13"/>
                      <a:pt x="12" y="13"/>
                      <a:pt x="13" y="14"/>
                    </a:cubicBezTo>
                    <a:cubicBezTo>
                      <a:pt x="14" y="14"/>
                      <a:pt x="16" y="14"/>
                      <a:pt x="16" y="13"/>
                    </a:cubicBezTo>
                    <a:cubicBezTo>
                      <a:pt x="16" y="12"/>
                      <a:pt x="16" y="10"/>
                      <a:pt x="15" y="10"/>
                    </a:cubicBezTo>
                    <a:cubicBezTo>
                      <a:pt x="14" y="10"/>
                      <a:pt x="13" y="9"/>
                      <a:pt x="11" y="8"/>
                    </a:cubicBezTo>
                    <a:cubicBezTo>
                      <a:pt x="10" y="7"/>
                      <a:pt x="9" y="7"/>
                      <a:pt x="8" y="6"/>
                    </a:cubicBezTo>
                    <a:cubicBezTo>
                      <a:pt x="8" y="5"/>
                      <a:pt x="7" y="4"/>
                      <a:pt x="6" y="3"/>
                    </a:cubicBezTo>
                    <a:cubicBezTo>
                      <a:pt x="5" y="2"/>
                      <a:pt x="4" y="1"/>
                      <a:pt x="2" y="0"/>
                    </a:cubicBezTo>
                    <a:cubicBezTo>
                      <a:pt x="1" y="0"/>
                      <a:pt x="0" y="1"/>
                      <a:pt x="0" y="2"/>
                    </a:cubicBezTo>
                    <a:cubicBezTo>
                      <a:pt x="0" y="3"/>
                      <a:pt x="0" y="4"/>
                      <a:pt x="1"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0" name="Freeform 542">
                <a:extLst>
                  <a:ext uri="{FF2B5EF4-FFF2-40B4-BE49-F238E27FC236}">
                    <a16:creationId xmlns:a16="http://schemas.microsoft.com/office/drawing/2014/main" id="{FEFF684A-C279-49C5-0437-38D075F1D571}"/>
                  </a:ext>
                </a:extLst>
              </p:cNvPr>
              <p:cNvSpPr>
                <a:spLocks/>
              </p:cNvSpPr>
              <p:nvPr/>
            </p:nvSpPr>
            <p:spPr bwMode="auto">
              <a:xfrm>
                <a:off x="3819" y="2074"/>
                <a:ext cx="21" cy="65"/>
              </a:xfrm>
              <a:custGeom>
                <a:avLst/>
                <a:gdLst>
                  <a:gd name="T0" fmla="*/ 57 w 10"/>
                  <a:gd name="T1" fmla="*/ 20 h 29"/>
                  <a:gd name="T2" fmla="*/ 48 w 10"/>
                  <a:gd name="T3" fmla="*/ 101 h 29"/>
                  <a:gd name="T4" fmla="*/ 36 w 10"/>
                  <a:gd name="T5" fmla="*/ 170 h 29"/>
                  <a:gd name="T6" fmla="*/ 36 w 10"/>
                  <a:gd name="T7" fmla="*/ 182 h 29"/>
                  <a:gd name="T8" fmla="*/ 57 w 10"/>
                  <a:gd name="T9" fmla="*/ 182 h 29"/>
                  <a:gd name="T10" fmla="*/ 36 w 10"/>
                  <a:gd name="T11" fmla="*/ 182 h 29"/>
                  <a:gd name="T12" fmla="*/ 27 w 10"/>
                  <a:gd name="T13" fmla="*/ 262 h 29"/>
                  <a:gd name="T14" fmla="*/ 17 w 10"/>
                  <a:gd name="T15" fmla="*/ 282 h 29"/>
                  <a:gd name="T16" fmla="*/ 8 w 10"/>
                  <a:gd name="T17" fmla="*/ 282 h 29"/>
                  <a:gd name="T18" fmla="*/ 0 w 10"/>
                  <a:gd name="T19" fmla="*/ 307 h 29"/>
                  <a:gd name="T20" fmla="*/ 17 w 10"/>
                  <a:gd name="T21" fmla="*/ 327 h 29"/>
                  <a:gd name="T22" fmla="*/ 48 w 10"/>
                  <a:gd name="T23" fmla="*/ 307 h 29"/>
                  <a:gd name="T24" fmla="*/ 67 w 10"/>
                  <a:gd name="T25" fmla="*/ 262 h 29"/>
                  <a:gd name="T26" fmla="*/ 76 w 10"/>
                  <a:gd name="T27" fmla="*/ 182 h 29"/>
                  <a:gd name="T28" fmla="*/ 76 w 10"/>
                  <a:gd name="T29" fmla="*/ 182 h 29"/>
                  <a:gd name="T30" fmla="*/ 76 w 10"/>
                  <a:gd name="T31" fmla="*/ 170 h 29"/>
                  <a:gd name="T32" fmla="*/ 84 w 10"/>
                  <a:gd name="T33" fmla="*/ 101 h 29"/>
                  <a:gd name="T34" fmla="*/ 92 w 10"/>
                  <a:gd name="T35" fmla="*/ 36 h 29"/>
                  <a:gd name="T36" fmla="*/ 76 w 10"/>
                  <a:gd name="T37" fmla="*/ 9 h 29"/>
                  <a:gd name="T38" fmla="*/ 57 w 10"/>
                  <a:gd name="T39" fmla="*/ 20 h 2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0" h="29">
                    <a:moveTo>
                      <a:pt x="6" y="2"/>
                    </a:moveTo>
                    <a:cubicBezTo>
                      <a:pt x="5" y="4"/>
                      <a:pt x="5" y="6"/>
                      <a:pt x="5" y="9"/>
                    </a:cubicBezTo>
                    <a:cubicBezTo>
                      <a:pt x="4" y="11"/>
                      <a:pt x="4" y="14"/>
                      <a:pt x="4" y="15"/>
                    </a:cubicBezTo>
                    <a:cubicBezTo>
                      <a:pt x="4" y="16"/>
                      <a:pt x="4" y="16"/>
                      <a:pt x="4" y="16"/>
                    </a:cubicBezTo>
                    <a:cubicBezTo>
                      <a:pt x="6" y="16"/>
                      <a:pt x="6" y="16"/>
                      <a:pt x="6" y="16"/>
                    </a:cubicBezTo>
                    <a:cubicBezTo>
                      <a:pt x="4" y="16"/>
                      <a:pt x="4" y="16"/>
                      <a:pt x="4" y="16"/>
                    </a:cubicBezTo>
                    <a:cubicBezTo>
                      <a:pt x="4" y="19"/>
                      <a:pt x="3" y="22"/>
                      <a:pt x="3" y="23"/>
                    </a:cubicBezTo>
                    <a:cubicBezTo>
                      <a:pt x="2" y="24"/>
                      <a:pt x="2" y="24"/>
                      <a:pt x="2" y="25"/>
                    </a:cubicBezTo>
                    <a:cubicBezTo>
                      <a:pt x="1" y="25"/>
                      <a:pt x="1" y="25"/>
                      <a:pt x="1" y="25"/>
                    </a:cubicBezTo>
                    <a:cubicBezTo>
                      <a:pt x="0" y="25"/>
                      <a:pt x="0" y="26"/>
                      <a:pt x="0" y="27"/>
                    </a:cubicBezTo>
                    <a:cubicBezTo>
                      <a:pt x="0" y="28"/>
                      <a:pt x="1" y="29"/>
                      <a:pt x="2" y="29"/>
                    </a:cubicBezTo>
                    <a:cubicBezTo>
                      <a:pt x="3" y="29"/>
                      <a:pt x="4" y="28"/>
                      <a:pt x="5" y="27"/>
                    </a:cubicBezTo>
                    <a:cubicBezTo>
                      <a:pt x="6" y="26"/>
                      <a:pt x="6" y="25"/>
                      <a:pt x="7" y="23"/>
                    </a:cubicBezTo>
                    <a:cubicBezTo>
                      <a:pt x="7" y="21"/>
                      <a:pt x="8" y="19"/>
                      <a:pt x="8" y="16"/>
                    </a:cubicBezTo>
                    <a:cubicBezTo>
                      <a:pt x="8" y="16"/>
                      <a:pt x="8" y="16"/>
                      <a:pt x="8" y="16"/>
                    </a:cubicBezTo>
                    <a:cubicBezTo>
                      <a:pt x="8" y="15"/>
                      <a:pt x="8" y="15"/>
                      <a:pt x="8" y="15"/>
                    </a:cubicBezTo>
                    <a:cubicBezTo>
                      <a:pt x="8" y="14"/>
                      <a:pt x="8" y="11"/>
                      <a:pt x="9" y="9"/>
                    </a:cubicBezTo>
                    <a:cubicBezTo>
                      <a:pt x="9" y="7"/>
                      <a:pt x="9" y="4"/>
                      <a:pt x="10" y="3"/>
                    </a:cubicBezTo>
                    <a:cubicBezTo>
                      <a:pt x="10" y="2"/>
                      <a:pt x="9" y="1"/>
                      <a:pt x="8" y="1"/>
                    </a:cubicBezTo>
                    <a:cubicBezTo>
                      <a:pt x="7" y="0"/>
                      <a:pt x="6" y="1"/>
                      <a:pt x="6"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1" name="Freeform 543">
                <a:extLst>
                  <a:ext uri="{FF2B5EF4-FFF2-40B4-BE49-F238E27FC236}">
                    <a16:creationId xmlns:a16="http://schemas.microsoft.com/office/drawing/2014/main" id="{14E8271C-BC23-2CF2-C2F3-6167266A55FC}"/>
                  </a:ext>
                </a:extLst>
              </p:cNvPr>
              <p:cNvSpPr>
                <a:spLocks/>
              </p:cNvSpPr>
              <p:nvPr/>
            </p:nvSpPr>
            <p:spPr bwMode="auto">
              <a:xfrm>
                <a:off x="3831" y="1879"/>
                <a:ext cx="40" cy="211"/>
              </a:xfrm>
              <a:custGeom>
                <a:avLst/>
                <a:gdLst>
                  <a:gd name="T0" fmla="*/ 141 w 19"/>
                  <a:gd name="T1" fmla="*/ 81 h 94"/>
                  <a:gd name="T2" fmla="*/ 128 w 19"/>
                  <a:gd name="T3" fmla="*/ 238 h 94"/>
                  <a:gd name="T4" fmla="*/ 128 w 19"/>
                  <a:gd name="T5" fmla="*/ 272 h 94"/>
                  <a:gd name="T6" fmla="*/ 128 w 19"/>
                  <a:gd name="T7" fmla="*/ 397 h 94"/>
                  <a:gd name="T8" fmla="*/ 128 w 19"/>
                  <a:gd name="T9" fmla="*/ 409 h 94"/>
                  <a:gd name="T10" fmla="*/ 128 w 19"/>
                  <a:gd name="T11" fmla="*/ 409 h 94"/>
                  <a:gd name="T12" fmla="*/ 141 w 19"/>
                  <a:gd name="T13" fmla="*/ 409 h 94"/>
                  <a:gd name="T14" fmla="*/ 128 w 19"/>
                  <a:gd name="T15" fmla="*/ 418 h 94"/>
                  <a:gd name="T16" fmla="*/ 128 w 19"/>
                  <a:gd name="T17" fmla="*/ 444 h 94"/>
                  <a:gd name="T18" fmla="*/ 128 w 19"/>
                  <a:gd name="T19" fmla="*/ 489 h 94"/>
                  <a:gd name="T20" fmla="*/ 128 w 19"/>
                  <a:gd name="T21" fmla="*/ 498 h 94"/>
                  <a:gd name="T22" fmla="*/ 128 w 19"/>
                  <a:gd name="T23" fmla="*/ 510 h 94"/>
                  <a:gd name="T24" fmla="*/ 84 w 19"/>
                  <a:gd name="T25" fmla="*/ 846 h 94"/>
                  <a:gd name="T26" fmla="*/ 27 w 19"/>
                  <a:gd name="T27" fmla="*/ 972 h 94"/>
                  <a:gd name="T28" fmla="*/ 8 w 19"/>
                  <a:gd name="T29" fmla="*/ 1008 h 94"/>
                  <a:gd name="T30" fmla="*/ 8 w 19"/>
                  <a:gd name="T31" fmla="*/ 1008 h 94"/>
                  <a:gd name="T32" fmla="*/ 27 w 19"/>
                  <a:gd name="T33" fmla="*/ 1008 h 94"/>
                  <a:gd name="T34" fmla="*/ 17 w 19"/>
                  <a:gd name="T35" fmla="*/ 1008 h 94"/>
                  <a:gd name="T36" fmla="*/ 8 w 19"/>
                  <a:gd name="T37" fmla="*/ 1008 h 94"/>
                  <a:gd name="T38" fmla="*/ 8 w 19"/>
                  <a:gd name="T39" fmla="*/ 1008 h 94"/>
                  <a:gd name="T40" fmla="*/ 8 w 19"/>
                  <a:gd name="T41" fmla="*/ 1053 h 94"/>
                  <a:gd name="T42" fmla="*/ 36 w 19"/>
                  <a:gd name="T43" fmla="*/ 1017 h 94"/>
                  <a:gd name="T44" fmla="*/ 48 w 19"/>
                  <a:gd name="T45" fmla="*/ 1017 h 94"/>
                  <a:gd name="T46" fmla="*/ 48 w 19"/>
                  <a:gd name="T47" fmla="*/ 1017 h 94"/>
                  <a:gd name="T48" fmla="*/ 27 w 19"/>
                  <a:gd name="T49" fmla="*/ 1008 h 94"/>
                  <a:gd name="T50" fmla="*/ 57 w 19"/>
                  <a:gd name="T51" fmla="*/ 1008 h 94"/>
                  <a:gd name="T52" fmla="*/ 168 w 19"/>
                  <a:gd name="T53" fmla="*/ 519 h 94"/>
                  <a:gd name="T54" fmla="*/ 152 w 19"/>
                  <a:gd name="T55" fmla="*/ 510 h 94"/>
                  <a:gd name="T56" fmla="*/ 168 w 19"/>
                  <a:gd name="T57" fmla="*/ 453 h 94"/>
                  <a:gd name="T58" fmla="*/ 152 w 19"/>
                  <a:gd name="T59" fmla="*/ 429 h 94"/>
                  <a:gd name="T60" fmla="*/ 168 w 19"/>
                  <a:gd name="T61" fmla="*/ 409 h 94"/>
                  <a:gd name="T62" fmla="*/ 168 w 19"/>
                  <a:gd name="T63" fmla="*/ 272 h 94"/>
                  <a:gd name="T64" fmla="*/ 152 w 19"/>
                  <a:gd name="T65" fmla="*/ 238 h 94"/>
                  <a:gd name="T66" fmla="*/ 177 w 19"/>
                  <a:gd name="T67" fmla="*/ 146 h 94"/>
                  <a:gd name="T68" fmla="*/ 160 w 19"/>
                  <a:gd name="T69" fmla="*/ 9 h 94"/>
                  <a:gd name="T70" fmla="*/ 120 w 19"/>
                  <a:gd name="T71" fmla="*/ 36 h 9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9" h="94">
                    <a:moveTo>
                      <a:pt x="13" y="3"/>
                    </a:moveTo>
                    <a:cubicBezTo>
                      <a:pt x="14" y="4"/>
                      <a:pt x="14" y="5"/>
                      <a:pt x="15" y="7"/>
                    </a:cubicBezTo>
                    <a:cubicBezTo>
                      <a:pt x="15" y="8"/>
                      <a:pt x="15" y="11"/>
                      <a:pt x="15" y="13"/>
                    </a:cubicBezTo>
                    <a:cubicBezTo>
                      <a:pt x="15" y="15"/>
                      <a:pt x="15" y="18"/>
                      <a:pt x="14" y="21"/>
                    </a:cubicBezTo>
                    <a:cubicBezTo>
                      <a:pt x="14" y="21"/>
                      <a:pt x="14" y="21"/>
                      <a:pt x="14" y="21"/>
                    </a:cubicBezTo>
                    <a:cubicBezTo>
                      <a:pt x="14" y="22"/>
                      <a:pt x="14" y="23"/>
                      <a:pt x="14" y="24"/>
                    </a:cubicBezTo>
                    <a:cubicBezTo>
                      <a:pt x="14" y="27"/>
                      <a:pt x="15" y="30"/>
                      <a:pt x="15" y="33"/>
                    </a:cubicBezTo>
                    <a:cubicBezTo>
                      <a:pt x="15" y="34"/>
                      <a:pt x="15" y="35"/>
                      <a:pt x="14" y="35"/>
                    </a:cubicBezTo>
                    <a:cubicBezTo>
                      <a:pt x="14" y="36"/>
                      <a:pt x="14" y="36"/>
                      <a:pt x="14" y="36"/>
                    </a:cubicBezTo>
                    <a:cubicBezTo>
                      <a:pt x="14" y="36"/>
                      <a:pt x="14" y="36"/>
                      <a:pt x="14" y="36"/>
                    </a:cubicBezTo>
                    <a:cubicBezTo>
                      <a:pt x="15" y="36"/>
                      <a:pt x="15" y="36"/>
                      <a:pt x="15" y="36"/>
                    </a:cubicBezTo>
                    <a:cubicBezTo>
                      <a:pt x="14" y="36"/>
                      <a:pt x="14" y="36"/>
                      <a:pt x="14" y="36"/>
                    </a:cubicBezTo>
                    <a:cubicBezTo>
                      <a:pt x="14" y="36"/>
                      <a:pt x="14" y="36"/>
                      <a:pt x="14" y="36"/>
                    </a:cubicBezTo>
                    <a:cubicBezTo>
                      <a:pt x="15" y="36"/>
                      <a:pt x="15" y="36"/>
                      <a:pt x="15" y="36"/>
                    </a:cubicBezTo>
                    <a:cubicBezTo>
                      <a:pt x="14" y="36"/>
                      <a:pt x="14" y="36"/>
                      <a:pt x="14" y="36"/>
                    </a:cubicBezTo>
                    <a:cubicBezTo>
                      <a:pt x="14" y="36"/>
                      <a:pt x="14" y="37"/>
                      <a:pt x="14" y="37"/>
                    </a:cubicBezTo>
                    <a:cubicBezTo>
                      <a:pt x="13" y="38"/>
                      <a:pt x="14" y="39"/>
                      <a:pt x="14" y="39"/>
                    </a:cubicBezTo>
                    <a:cubicBezTo>
                      <a:pt x="14" y="39"/>
                      <a:pt x="14" y="39"/>
                      <a:pt x="14" y="39"/>
                    </a:cubicBezTo>
                    <a:cubicBezTo>
                      <a:pt x="14" y="40"/>
                      <a:pt x="14" y="40"/>
                      <a:pt x="14" y="40"/>
                    </a:cubicBezTo>
                    <a:cubicBezTo>
                      <a:pt x="14" y="41"/>
                      <a:pt x="14" y="42"/>
                      <a:pt x="14" y="43"/>
                    </a:cubicBezTo>
                    <a:cubicBezTo>
                      <a:pt x="14" y="43"/>
                      <a:pt x="14" y="44"/>
                      <a:pt x="14" y="44"/>
                    </a:cubicBezTo>
                    <a:cubicBezTo>
                      <a:pt x="14" y="44"/>
                      <a:pt x="14" y="44"/>
                      <a:pt x="14" y="44"/>
                    </a:cubicBezTo>
                    <a:cubicBezTo>
                      <a:pt x="14" y="44"/>
                      <a:pt x="14" y="44"/>
                      <a:pt x="14" y="44"/>
                    </a:cubicBezTo>
                    <a:cubicBezTo>
                      <a:pt x="14" y="45"/>
                      <a:pt x="14" y="45"/>
                      <a:pt x="14" y="45"/>
                    </a:cubicBezTo>
                    <a:cubicBezTo>
                      <a:pt x="14" y="45"/>
                      <a:pt x="14" y="46"/>
                      <a:pt x="14" y="46"/>
                    </a:cubicBezTo>
                    <a:cubicBezTo>
                      <a:pt x="14" y="57"/>
                      <a:pt x="11" y="68"/>
                      <a:pt x="9" y="75"/>
                    </a:cubicBezTo>
                    <a:cubicBezTo>
                      <a:pt x="7" y="79"/>
                      <a:pt x="6" y="82"/>
                      <a:pt x="5" y="84"/>
                    </a:cubicBezTo>
                    <a:cubicBezTo>
                      <a:pt x="4" y="85"/>
                      <a:pt x="3" y="86"/>
                      <a:pt x="3" y="86"/>
                    </a:cubicBezTo>
                    <a:cubicBezTo>
                      <a:pt x="2" y="87"/>
                      <a:pt x="2" y="87"/>
                      <a:pt x="2" y="87"/>
                    </a:cubicBezTo>
                    <a:cubicBezTo>
                      <a:pt x="1" y="88"/>
                      <a:pt x="1" y="88"/>
                      <a:pt x="1" y="89"/>
                    </a:cubicBezTo>
                    <a:cubicBezTo>
                      <a:pt x="3" y="89"/>
                      <a:pt x="3" y="89"/>
                      <a:pt x="3" y="89"/>
                    </a:cubicBezTo>
                    <a:cubicBezTo>
                      <a:pt x="1" y="89"/>
                      <a:pt x="1" y="89"/>
                      <a:pt x="1" y="89"/>
                    </a:cubicBezTo>
                    <a:cubicBezTo>
                      <a:pt x="1" y="89"/>
                      <a:pt x="1" y="89"/>
                      <a:pt x="1" y="89"/>
                    </a:cubicBezTo>
                    <a:cubicBezTo>
                      <a:pt x="3" y="89"/>
                      <a:pt x="3" y="89"/>
                      <a:pt x="3" y="89"/>
                    </a:cubicBezTo>
                    <a:cubicBezTo>
                      <a:pt x="1" y="89"/>
                      <a:pt x="1" y="89"/>
                      <a:pt x="1" y="89"/>
                    </a:cubicBezTo>
                    <a:cubicBezTo>
                      <a:pt x="2" y="89"/>
                      <a:pt x="2" y="89"/>
                      <a:pt x="2" y="89"/>
                    </a:cubicBezTo>
                    <a:cubicBezTo>
                      <a:pt x="1" y="89"/>
                      <a:pt x="1" y="89"/>
                      <a:pt x="1" y="89"/>
                    </a:cubicBezTo>
                    <a:cubicBezTo>
                      <a:pt x="1" y="89"/>
                      <a:pt x="1" y="89"/>
                      <a:pt x="1" y="89"/>
                    </a:cubicBezTo>
                    <a:cubicBezTo>
                      <a:pt x="2" y="89"/>
                      <a:pt x="2" y="89"/>
                      <a:pt x="2" y="89"/>
                    </a:cubicBezTo>
                    <a:cubicBezTo>
                      <a:pt x="1" y="89"/>
                      <a:pt x="1" y="89"/>
                      <a:pt x="1" y="89"/>
                    </a:cubicBezTo>
                    <a:cubicBezTo>
                      <a:pt x="1" y="89"/>
                      <a:pt x="0" y="90"/>
                      <a:pt x="0" y="91"/>
                    </a:cubicBezTo>
                    <a:cubicBezTo>
                      <a:pt x="0" y="92"/>
                      <a:pt x="0" y="93"/>
                      <a:pt x="1" y="93"/>
                    </a:cubicBezTo>
                    <a:cubicBezTo>
                      <a:pt x="2" y="94"/>
                      <a:pt x="3" y="93"/>
                      <a:pt x="4" y="92"/>
                    </a:cubicBezTo>
                    <a:cubicBezTo>
                      <a:pt x="4" y="91"/>
                      <a:pt x="4" y="91"/>
                      <a:pt x="4" y="90"/>
                    </a:cubicBezTo>
                    <a:cubicBezTo>
                      <a:pt x="5" y="90"/>
                      <a:pt x="5" y="90"/>
                      <a:pt x="5" y="90"/>
                    </a:cubicBezTo>
                    <a:cubicBezTo>
                      <a:pt x="5" y="90"/>
                      <a:pt x="5" y="90"/>
                      <a:pt x="5" y="90"/>
                    </a:cubicBezTo>
                    <a:cubicBezTo>
                      <a:pt x="5" y="90"/>
                      <a:pt x="5" y="90"/>
                      <a:pt x="5" y="90"/>
                    </a:cubicBezTo>
                    <a:cubicBezTo>
                      <a:pt x="5" y="90"/>
                      <a:pt x="5" y="90"/>
                      <a:pt x="5" y="90"/>
                    </a:cubicBezTo>
                    <a:cubicBezTo>
                      <a:pt x="5" y="89"/>
                      <a:pt x="5" y="89"/>
                      <a:pt x="5" y="89"/>
                    </a:cubicBezTo>
                    <a:cubicBezTo>
                      <a:pt x="3" y="89"/>
                      <a:pt x="3" y="89"/>
                      <a:pt x="3" y="89"/>
                    </a:cubicBezTo>
                    <a:cubicBezTo>
                      <a:pt x="4" y="91"/>
                      <a:pt x="4" y="91"/>
                      <a:pt x="4" y="91"/>
                    </a:cubicBezTo>
                    <a:cubicBezTo>
                      <a:pt x="5" y="90"/>
                      <a:pt x="5" y="90"/>
                      <a:pt x="6" y="89"/>
                    </a:cubicBezTo>
                    <a:cubicBezTo>
                      <a:pt x="8" y="86"/>
                      <a:pt x="11" y="81"/>
                      <a:pt x="13" y="73"/>
                    </a:cubicBezTo>
                    <a:cubicBezTo>
                      <a:pt x="16" y="66"/>
                      <a:pt x="18" y="57"/>
                      <a:pt x="18" y="46"/>
                    </a:cubicBezTo>
                    <a:cubicBezTo>
                      <a:pt x="18" y="46"/>
                      <a:pt x="18" y="45"/>
                      <a:pt x="18" y="45"/>
                    </a:cubicBezTo>
                    <a:cubicBezTo>
                      <a:pt x="16" y="45"/>
                      <a:pt x="16" y="45"/>
                      <a:pt x="16" y="45"/>
                    </a:cubicBezTo>
                    <a:cubicBezTo>
                      <a:pt x="17" y="46"/>
                      <a:pt x="17" y="46"/>
                      <a:pt x="17" y="46"/>
                    </a:cubicBezTo>
                    <a:cubicBezTo>
                      <a:pt x="17" y="45"/>
                      <a:pt x="18" y="43"/>
                      <a:pt x="18" y="40"/>
                    </a:cubicBezTo>
                    <a:cubicBezTo>
                      <a:pt x="18" y="39"/>
                      <a:pt x="18" y="37"/>
                      <a:pt x="17" y="36"/>
                    </a:cubicBezTo>
                    <a:cubicBezTo>
                      <a:pt x="16" y="38"/>
                      <a:pt x="16" y="38"/>
                      <a:pt x="16" y="38"/>
                    </a:cubicBezTo>
                    <a:cubicBezTo>
                      <a:pt x="17" y="39"/>
                      <a:pt x="17" y="39"/>
                      <a:pt x="17" y="39"/>
                    </a:cubicBezTo>
                    <a:cubicBezTo>
                      <a:pt x="18" y="38"/>
                      <a:pt x="18" y="37"/>
                      <a:pt x="18" y="36"/>
                    </a:cubicBezTo>
                    <a:cubicBezTo>
                      <a:pt x="19" y="35"/>
                      <a:pt x="19" y="34"/>
                      <a:pt x="19" y="33"/>
                    </a:cubicBezTo>
                    <a:cubicBezTo>
                      <a:pt x="19" y="30"/>
                      <a:pt x="18" y="26"/>
                      <a:pt x="18" y="24"/>
                    </a:cubicBezTo>
                    <a:cubicBezTo>
                      <a:pt x="18" y="23"/>
                      <a:pt x="18" y="22"/>
                      <a:pt x="18" y="21"/>
                    </a:cubicBezTo>
                    <a:cubicBezTo>
                      <a:pt x="16" y="21"/>
                      <a:pt x="16" y="21"/>
                      <a:pt x="16" y="21"/>
                    </a:cubicBezTo>
                    <a:cubicBezTo>
                      <a:pt x="18" y="21"/>
                      <a:pt x="18" y="21"/>
                      <a:pt x="18" y="21"/>
                    </a:cubicBezTo>
                    <a:cubicBezTo>
                      <a:pt x="19" y="18"/>
                      <a:pt x="19" y="16"/>
                      <a:pt x="19" y="13"/>
                    </a:cubicBezTo>
                    <a:cubicBezTo>
                      <a:pt x="19" y="10"/>
                      <a:pt x="19" y="8"/>
                      <a:pt x="19" y="6"/>
                    </a:cubicBezTo>
                    <a:cubicBezTo>
                      <a:pt x="18" y="4"/>
                      <a:pt x="18" y="2"/>
                      <a:pt x="17" y="1"/>
                    </a:cubicBezTo>
                    <a:cubicBezTo>
                      <a:pt x="16" y="0"/>
                      <a:pt x="15" y="0"/>
                      <a:pt x="14" y="1"/>
                    </a:cubicBezTo>
                    <a:cubicBezTo>
                      <a:pt x="13" y="1"/>
                      <a:pt x="13" y="2"/>
                      <a:pt x="13"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2" name="Freeform 544">
                <a:extLst>
                  <a:ext uri="{FF2B5EF4-FFF2-40B4-BE49-F238E27FC236}">
                    <a16:creationId xmlns:a16="http://schemas.microsoft.com/office/drawing/2014/main" id="{488DCD55-1462-435D-89F7-6EA98FC474AE}"/>
                  </a:ext>
                </a:extLst>
              </p:cNvPr>
              <p:cNvSpPr>
                <a:spLocks/>
              </p:cNvSpPr>
              <p:nvPr/>
            </p:nvSpPr>
            <p:spPr bwMode="auto">
              <a:xfrm>
                <a:off x="3819" y="1839"/>
                <a:ext cx="57" cy="300"/>
              </a:xfrm>
              <a:custGeom>
                <a:avLst/>
                <a:gdLst>
                  <a:gd name="T0" fmla="*/ 144 w 27"/>
                  <a:gd name="T1" fmla="*/ 146 h 134"/>
                  <a:gd name="T2" fmla="*/ 217 w 27"/>
                  <a:gd name="T3" fmla="*/ 345 h 134"/>
                  <a:gd name="T4" fmla="*/ 205 w 27"/>
                  <a:gd name="T5" fmla="*/ 425 h 134"/>
                  <a:gd name="T6" fmla="*/ 205 w 27"/>
                  <a:gd name="T7" fmla="*/ 537 h 134"/>
                  <a:gd name="T8" fmla="*/ 196 w 27"/>
                  <a:gd name="T9" fmla="*/ 616 h 134"/>
                  <a:gd name="T10" fmla="*/ 196 w 27"/>
                  <a:gd name="T11" fmla="*/ 616 h 134"/>
                  <a:gd name="T12" fmla="*/ 196 w 27"/>
                  <a:gd name="T13" fmla="*/ 616 h 134"/>
                  <a:gd name="T14" fmla="*/ 196 w 27"/>
                  <a:gd name="T15" fmla="*/ 616 h 134"/>
                  <a:gd name="T16" fmla="*/ 196 w 27"/>
                  <a:gd name="T17" fmla="*/ 651 h 134"/>
                  <a:gd name="T18" fmla="*/ 196 w 27"/>
                  <a:gd name="T19" fmla="*/ 687 h 134"/>
                  <a:gd name="T20" fmla="*/ 196 w 27"/>
                  <a:gd name="T21" fmla="*/ 696 h 134"/>
                  <a:gd name="T22" fmla="*/ 196 w 27"/>
                  <a:gd name="T23" fmla="*/ 696 h 134"/>
                  <a:gd name="T24" fmla="*/ 144 w 27"/>
                  <a:gd name="T25" fmla="*/ 1043 h 134"/>
                  <a:gd name="T26" fmla="*/ 76 w 27"/>
                  <a:gd name="T27" fmla="*/ 1189 h 134"/>
                  <a:gd name="T28" fmla="*/ 57 w 27"/>
                  <a:gd name="T29" fmla="*/ 1222 h 134"/>
                  <a:gd name="T30" fmla="*/ 57 w 27"/>
                  <a:gd name="T31" fmla="*/ 1323 h 134"/>
                  <a:gd name="T32" fmla="*/ 76 w 27"/>
                  <a:gd name="T33" fmla="*/ 1334 h 134"/>
                  <a:gd name="T34" fmla="*/ 27 w 27"/>
                  <a:gd name="T35" fmla="*/ 1424 h 134"/>
                  <a:gd name="T36" fmla="*/ 8 w 27"/>
                  <a:gd name="T37" fmla="*/ 1457 h 134"/>
                  <a:gd name="T38" fmla="*/ 8 w 27"/>
                  <a:gd name="T39" fmla="*/ 1457 h 134"/>
                  <a:gd name="T40" fmla="*/ 8 w 27"/>
                  <a:gd name="T41" fmla="*/ 1457 h 134"/>
                  <a:gd name="T42" fmla="*/ 8 w 27"/>
                  <a:gd name="T43" fmla="*/ 1457 h 134"/>
                  <a:gd name="T44" fmla="*/ 0 w 27"/>
                  <a:gd name="T45" fmla="*/ 1484 h 134"/>
                  <a:gd name="T46" fmla="*/ 49 w 27"/>
                  <a:gd name="T47" fmla="*/ 1484 h 134"/>
                  <a:gd name="T48" fmla="*/ 93 w 27"/>
                  <a:gd name="T49" fmla="*/ 1334 h 134"/>
                  <a:gd name="T50" fmla="*/ 93 w 27"/>
                  <a:gd name="T51" fmla="*/ 1287 h 134"/>
                  <a:gd name="T52" fmla="*/ 93 w 27"/>
                  <a:gd name="T53" fmla="*/ 1222 h 134"/>
                  <a:gd name="T54" fmla="*/ 93 w 27"/>
                  <a:gd name="T55" fmla="*/ 1222 h 134"/>
                  <a:gd name="T56" fmla="*/ 76 w 27"/>
                  <a:gd name="T57" fmla="*/ 1222 h 134"/>
                  <a:gd name="T58" fmla="*/ 93 w 27"/>
                  <a:gd name="T59" fmla="*/ 1222 h 134"/>
                  <a:gd name="T60" fmla="*/ 93 w 27"/>
                  <a:gd name="T61" fmla="*/ 1222 h 134"/>
                  <a:gd name="T62" fmla="*/ 84 w 27"/>
                  <a:gd name="T63" fmla="*/ 1234 h 134"/>
                  <a:gd name="T64" fmla="*/ 188 w 27"/>
                  <a:gd name="T65" fmla="*/ 1023 h 134"/>
                  <a:gd name="T66" fmla="*/ 236 w 27"/>
                  <a:gd name="T67" fmla="*/ 696 h 134"/>
                  <a:gd name="T68" fmla="*/ 236 w 27"/>
                  <a:gd name="T69" fmla="*/ 707 h 134"/>
                  <a:gd name="T70" fmla="*/ 228 w 27"/>
                  <a:gd name="T71" fmla="*/ 616 h 134"/>
                  <a:gd name="T72" fmla="*/ 217 w 27"/>
                  <a:gd name="T73" fmla="*/ 651 h 134"/>
                  <a:gd name="T74" fmla="*/ 236 w 27"/>
                  <a:gd name="T75" fmla="*/ 596 h 134"/>
                  <a:gd name="T76" fmla="*/ 245 w 27"/>
                  <a:gd name="T77" fmla="*/ 481 h 134"/>
                  <a:gd name="T78" fmla="*/ 228 w 27"/>
                  <a:gd name="T79" fmla="*/ 437 h 134"/>
                  <a:gd name="T80" fmla="*/ 253 w 27"/>
                  <a:gd name="T81" fmla="*/ 345 h 134"/>
                  <a:gd name="T82" fmla="*/ 169 w 27"/>
                  <a:gd name="T83" fmla="*/ 125 h 134"/>
                  <a:gd name="T84" fmla="*/ 84 w 27"/>
                  <a:gd name="T85" fmla="*/ 9 h 13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7" h="134">
                    <a:moveTo>
                      <a:pt x="9" y="4"/>
                    </a:moveTo>
                    <a:cubicBezTo>
                      <a:pt x="12" y="6"/>
                      <a:pt x="13" y="9"/>
                      <a:pt x="15" y="13"/>
                    </a:cubicBezTo>
                    <a:cubicBezTo>
                      <a:pt x="16" y="16"/>
                      <a:pt x="18" y="20"/>
                      <a:pt x="21" y="24"/>
                    </a:cubicBezTo>
                    <a:cubicBezTo>
                      <a:pt x="22" y="25"/>
                      <a:pt x="23" y="27"/>
                      <a:pt x="23" y="31"/>
                    </a:cubicBezTo>
                    <a:cubicBezTo>
                      <a:pt x="23" y="33"/>
                      <a:pt x="22" y="35"/>
                      <a:pt x="22" y="38"/>
                    </a:cubicBezTo>
                    <a:cubicBezTo>
                      <a:pt x="22" y="38"/>
                      <a:pt x="22" y="38"/>
                      <a:pt x="22" y="38"/>
                    </a:cubicBezTo>
                    <a:cubicBezTo>
                      <a:pt x="22" y="40"/>
                      <a:pt x="22" y="41"/>
                      <a:pt x="22" y="43"/>
                    </a:cubicBezTo>
                    <a:cubicBezTo>
                      <a:pt x="22" y="45"/>
                      <a:pt x="22" y="47"/>
                      <a:pt x="22" y="48"/>
                    </a:cubicBezTo>
                    <a:cubicBezTo>
                      <a:pt x="22" y="50"/>
                      <a:pt x="22" y="52"/>
                      <a:pt x="21" y="53"/>
                    </a:cubicBezTo>
                    <a:cubicBezTo>
                      <a:pt x="21" y="54"/>
                      <a:pt x="21" y="54"/>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1" y="55"/>
                      <a:pt x="21" y="55"/>
                    </a:cubicBezTo>
                    <a:cubicBezTo>
                      <a:pt x="21" y="55"/>
                      <a:pt x="20" y="56"/>
                      <a:pt x="20" y="56"/>
                    </a:cubicBezTo>
                    <a:cubicBezTo>
                      <a:pt x="20" y="57"/>
                      <a:pt x="20" y="57"/>
                      <a:pt x="21" y="58"/>
                    </a:cubicBezTo>
                    <a:cubicBezTo>
                      <a:pt x="21" y="58"/>
                      <a:pt x="21" y="58"/>
                      <a:pt x="21" y="59"/>
                    </a:cubicBezTo>
                    <a:cubicBezTo>
                      <a:pt x="21" y="60"/>
                      <a:pt x="21" y="60"/>
                      <a:pt x="21" y="61"/>
                    </a:cubicBezTo>
                    <a:cubicBezTo>
                      <a:pt x="21" y="61"/>
                      <a:pt x="21" y="61"/>
                      <a:pt x="21" y="61"/>
                    </a:cubicBezTo>
                    <a:cubicBezTo>
                      <a:pt x="21" y="62"/>
                      <a:pt x="21" y="62"/>
                      <a:pt x="21" y="62"/>
                    </a:cubicBezTo>
                    <a:cubicBezTo>
                      <a:pt x="21" y="62"/>
                      <a:pt x="21" y="62"/>
                      <a:pt x="21" y="62"/>
                    </a:cubicBezTo>
                    <a:cubicBezTo>
                      <a:pt x="21" y="62"/>
                      <a:pt x="21" y="62"/>
                      <a:pt x="21" y="62"/>
                    </a:cubicBezTo>
                    <a:cubicBezTo>
                      <a:pt x="21" y="63"/>
                      <a:pt x="21" y="63"/>
                      <a:pt x="21" y="63"/>
                    </a:cubicBezTo>
                    <a:cubicBezTo>
                      <a:pt x="21" y="75"/>
                      <a:pt x="18" y="85"/>
                      <a:pt x="15" y="93"/>
                    </a:cubicBezTo>
                    <a:cubicBezTo>
                      <a:pt x="13" y="97"/>
                      <a:pt x="11" y="101"/>
                      <a:pt x="10" y="103"/>
                    </a:cubicBezTo>
                    <a:cubicBezTo>
                      <a:pt x="9" y="104"/>
                      <a:pt x="8" y="105"/>
                      <a:pt x="8" y="106"/>
                    </a:cubicBezTo>
                    <a:cubicBezTo>
                      <a:pt x="7" y="107"/>
                      <a:pt x="7" y="107"/>
                      <a:pt x="7" y="107"/>
                    </a:cubicBezTo>
                    <a:cubicBezTo>
                      <a:pt x="6" y="107"/>
                      <a:pt x="6" y="108"/>
                      <a:pt x="6" y="109"/>
                    </a:cubicBezTo>
                    <a:cubicBezTo>
                      <a:pt x="6" y="109"/>
                      <a:pt x="6" y="112"/>
                      <a:pt x="6" y="115"/>
                    </a:cubicBezTo>
                    <a:cubicBezTo>
                      <a:pt x="6" y="116"/>
                      <a:pt x="6" y="117"/>
                      <a:pt x="6" y="118"/>
                    </a:cubicBezTo>
                    <a:cubicBezTo>
                      <a:pt x="6" y="119"/>
                      <a:pt x="6" y="119"/>
                      <a:pt x="6" y="119"/>
                    </a:cubicBezTo>
                    <a:cubicBezTo>
                      <a:pt x="8" y="119"/>
                      <a:pt x="8" y="119"/>
                      <a:pt x="8" y="119"/>
                    </a:cubicBezTo>
                    <a:cubicBezTo>
                      <a:pt x="6" y="119"/>
                      <a:pt x="6" y="119"/>
                      <a:pt x="6" y="119"/>
                    </a:cubicBezTo>
                    <a:cubicBezTo>
                      <a:pt x="5" y="123"/>
                      <a:pt x="4" y="125"/>
                      <a:pt x="3" y="127"/>
                    </a:cubicBezTo>
                    <a:cubicBezTo>
                      <a:pt x="3" y="128"/>
                      <a:pt x="2" y="129"/>
                      <a:pt x="2" y="129"/>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1" y="130"/>
                      <a:pt x="1" y="130"/>
                      <a:pt x="1" y="130"/>
                    </a:cubicBezTo>
                    <a:cubicBezTo>
                      <a:pt x="0" y="130"/>
                      <a:pt x="0" y="131"/>
                      <a:pt x="0" y="132"/>
                    </a:cubicBezTo>
                    <a:cubicBezTo>
                      <a:pt x="0" y="133"/>
                      <a:pt x="1" y="134"/>
                      <a:pt x="2" y="134"/>
                    </a:cubicBezTo>
                    <a:cubicBezTo>
                      <a:pt x="3" y="134"/>
                      <a:pt x="4" y="133"/>
                      <a:pt x="5" y="132"/>
                    </a:cubicBezTo>
                    <a:cubicBezTo>
                      <a:pt x="7" y="130"/>
                      <a:pt x="9" y="126"/>
                      <a:pt x="10" y="119"/>
                    </a:cubicBezTo>
                    <a:cubicBezTo>
                      <a:pt x="10" y="119"/>
                      <a:pt x="10" y="119"/>
                      <a:pt x="10" y="119"/>
                    </a:cubicBezTo>
                    <a:cubicBezTo>
                      <a:pt x="10" y="118"/>
                      <a:pt x="10" y="118"/>
                      <a:pt x="10" y="118"/>
                    </a:cubicBezTo>
                    <a:cubicBezTo>
                      <a:pt x="10" y="117"/>
                      <a:pt x="10" y="116"/>
                      <a:pt x="10" y="115"/>
                    </a:cubicBezTo>
                    <a:cubicBezTo>
                      <a:pt x="10" y="114"/>
                      <a:pt x="10" y="112"/>
                      <a:pt x="10" y="111"/>
                    </a:cubicBezTo>
                    <a:cubicBezTo>
                      <a:pt x="10" y="110"/>
                      <a:pt x="10" y="110"/>
                      <a:pt x="10" y="109"/>
                    </a:cubicBezTo>
                    <a:cubicBezTo>
                      <a:pt x="10" y="109"/>
                      <a:pt x="10" y="109"/>
                      <a:pt x="10" y="109"/>
                    </a:cubicBezTo>
                    <a:cubicBezTo>
                      <a:pt x="10" y="109"/>
                      <a:pt x="10" y="109"/>
                      <a:pt x="10" y="109"/>
                    </a:cubicBezTo>
                    <a:cubicBezTo>
                      <a:pt x="10" y="109"/>
                      <a:pt x="10" y="109"/>
                      <a:pt x="10" y="109"/>
                    </a:cubicBezTo>
                    <a:cubicBezTo>
                      <a:pt x="8" y="109"/>
                      <a:pt x="8" y="109"/>
                      <a:pt x="8" y="109"/>
                    </a:cubicBezTo>
                    <a:cubicBezTo>
                      <a:pt x="10" y="109"/>
                      <a:pt x="10" y="109"/>
                      <a:pt x="10" y="109"/>
                    </a:cubicBezTo>
                    <a:cubicBezTo>
                      <a:pt x="10" y="109"/>
                      <a:pt x="10" y="109"/>
                      <a:pt x="10" y="109"/>
                    </a:cubicBezTo>
                    <a:cubicBezTo>
                      <a:pt x="8" y="109"/>
                      <a:pt x="8" y="109"/>
                      <a:pt x="8" y="109"/>
                    </a:cubicBezTo>
                    <a:cubicBezTo>
                      <a:pt x="10" y="109"/>
                      <a:pt x="10" y="109"/>
                      <a:pt x="10" y="109"/>
                    </a:cubicBezTo>
                    <a:cubicBezTo>
                      <a:pt x="8" y="109"/>
                      <a:pt x="8" y="109"/>
                      <a:pt x="8" y="109"/>
                    </a:cubicBezTo>
                    <a:cubicBezTo>
                      <a:pt x="9" y="110"/>
                      <a:pt x="9" y="110"/>
                      <a:pt x="9" y="110"/>
                    </a:cubicBezTo>
                    <a:cubicBezTo>
                      <a:pt x="9" y="110"/>
                      <a:pt x="10" y="109"/>
                      <a:pt x="11" y="108"/>
                    </a:cubicBezTo>
                    <a:cubicBezTo>
                      <a:pt x="13" y="105"/>
                      <a:pt x="17" y="99"/>
                      <a:pt x="20" y="91"/>
                    </a:cubicBezTo>
                    <a:cubicBezTo>
                      <a:pt x="22" y="84"/>
                      <a:pt x="25" y="74"/>
                      <a:pt x="25" y="63"/>
                    </a:cubicBezTo>
                    <a:cubicBezTo>
                      <a:pt x="25" y="63"/>
                      <a:pt x="25" y="63"/>
                      <a:pt x="25" y="62"/>
                    </a:cubicBezTo>
                    <a:cubicBezTo>
                      <a:pt x="23" y="62"/>
                      <a:pt x="23" y="62"/>
                      <a:pt x="23" y="62"/>
                    </a:cubicBezTo>
                    <a:cubicBezTo>
                      <a:pt x="25" y="63"/>
                      <a:pt x="25" y="63"/>
                      <a:pt x="25" y="63"/>
                    </a:cubicBezTo>
                    <a:cubicBezTo>
                      <a:pt x="25" y="63"/>
                      <a:pt x="25" y="61"/>
                      <a:pt x="25" y="59"/>
                    </a:cubicBezTo>
                    <a:cubicBezTo>
                      <a:pt x="25" y="58"/>
                      <a:pt x="25" y="56"/>
                      <a:pt x="24" y="55"/>
                    </a:cubicBezTo>
                    <a:cubicBezTo>
                      <a:pt x="22" y="56"/>
                      <a:pt x="22" y="56"/>
                      <a:pt x="22" y="56"/>
                    </a:cubicBezTo>
                    <a:cubicBezTo>
                      <a:pt x="23" y="58"/>
                      <a:pt x="23" y="58"/>
                      <a:pt x="23" y="58"/>
                    </a:cubicBezTo>
                    <a:cubicBezTo>
                      <a:pt x="24" y="57"/>
                      <a:pt x="25" y="57"/>
                      <a:pt x="25" y="56"/>
                    </a:cubicBezTo>
                    <a:cubicBezTo>
                      <a:pt x="25" y="55"/>
                      <a:pt x="25" y="54"/>
                      <a:pt x="25" y="53"/>
                    </a:cubicBezTo>
                    <a:cubicBezTo>
                      <a:pt x="26" y="51"/>
                      <a:pt x="26" y="50"/>
                      <a:pt x="26" y="48"/>
                    </a:cubicBezTo>
                    <a:cubicBezTo>
                      <a:pt x="26" y="47"/>
                      <a:pt x="26" y="45"/>
                      <a:pt x="26" y="43"/>
                    </a:cubicBezTo>
                    <a:cubicBezTo>
                      <a:pt x="26" y="41"/>
                      <a:pt x="26" y="40"/>
                      <a:pt x="26" y="39"/>
                    </a:cubicBezTo>
                    <a:cubicBezTo>
                      <a:pt x="24" y="39"/>
                      <a:pt x="24" y="39"/>
                      <a:pt x="24" y="39"/>
                    </a:cubicBezTo>
                    <a:cubicBezTo>
                      <a:pt x="26" y="39"/>
                      <a:pt x="26" y="39"/>
                      <a:pt x="26" y="39"/>
                    </a:cubicBezTo>
                    <a:cubicBezTo>
                      <a:pt x="26" y="36"/>
                      <a:pt x="27" y="33"/>
                      <a:pt x="27" y="31"/>
                    </a:cubicBezTo>
                    <a:cubicBezTo>
                      <a:pt x="27" y="27"/>
                      <a:pt x="26" y="24"/>
                      <a:pt x="24" y="21"/>
                    </a:cubicBezTo>
                    <a:cubicBezTo>
                      <a:pt x="21" y="18"/>
                      <a:pt x="20" y="14"/>
                      <a:pt x="18" y="11"/>
                    </a:cubicBezTo>
                    <a:cubicBezTo>
                      <a:pt x="17" y="7"/>
                      <a:pt x="15" y="4"/>
                      <a:pt x="12" y="1"/>
                    </a:cubicBezTo>
                    <a:cubicBezTo>
                      <a:pt x="11" y="0"/>
                      <a:pt x="10" y="0"/>
                      <a:pt x="9" y="1"/>
                    </a:cubicBezTo>
                    <a:cubicBezTo>
                      <a:pt x="8" y="2"/>
                      <a:pt x="8" y="3"/>
                      <a:pt x="9"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3" name="Freeform 545">
                <a:extLst>
                  <a:ext uri="{FF2B5EF4-FFF2-40B4-BE49-F238E27FC236}">
                    <a16:creationId xmlns:a16="http://schemas.microsoft.com/office/drawing/2014/main" id="{1A136060-CFE8-13A0-56E9-EBCE397B15ED}"/>
                  </a:ext>
                </a:extLst>
              </p:cNvPr>
              <p:cNvSpPr>
                <a:spLocks/>
              </p:cNvSpPr>
              <p:nvPr/>
            </p:nvSpPr>
            <p:spPr bwMode="auto">
              <a:xfrm>
                <a:off x="3775" y="1832"/>
                <a:ext cx="69" cy="18"/>
              </a:xfrm>
              <a:custGeom>
                <a:avLst/>
                <a:gdLst>
                  <a:gd name="T0" fmla="*/ 17 w 33"/>
                  <a:gd name="T1" fmla="*/ 72 h 8"/>
                  <a:gd name="T2" fmla="*/ 44 w 33"/>
                  <a:gd name="T3" fmla="*/ 56 h 8"/>
                  <a:gd name="T4" fmla="*/ 75 w 33"/>
                  <a:gd name="T5" fmla="*/ 56 h 8"/>
                  <a:gd name="T6" fmla="*/ 165 w 33"/>
                  <a:gd name="T7" fmla="*/ 45 h 8"/>
                  <a:gd name="T8" fmla="*/ 184 w 33"/>
                  <a:gd name="T9" fmla="*/ 45 h 8"/>
                  <a:gd name="T10" fmla="*/ 220 w 33"/>
                  <a:gd name="T11" fmla="*/ 56 h 8"/>
                  <a:gd name="T12" fmla="*/ 257 w 33"/>
                  <a:gd name="T13" fmla="*/ 81 h 8"/>
                  <a:gd name="T14" fmla="*/ 257 w 33"/>
                  <a:gd name="T15" fmla="*/ 81 h 8"/>
                  <a:gd name="T16" fmla="*/ 257 w 33"/>
                  <a:gd name="T17" fmla="*/ 81 h 8"/>
                  <a:gd name="T18" fmla="*/ 276 w 33"/>
                  <a:gd name="T19" fmla="*/ 81 h 8"/>
                  <a:gd name="T20" fmla="*/ 284 w 33"/>
                  <a:gd name="T21" fmla="*/ 92 h 8"/>
                  <a:gd name="T22" fmla="*/ 301 w 33"/>
                  <a:gd name="T23" fmla="*/ 56 h 8"/>
                  <a:gd name="T24" fmla="*/ 293 w 33"/>
                  <a:gd name="T25" fmla="*/ 45 h 8"/>
                  <a:gd name="T26" fmla="*/ 276 w 33"/>
                  <a:gd name="T27" fmla="*/ 36 h 8"/>
                  <a:gd name="T28" fmla="*/ 276 w 33"/>
                  <a:gd name="T29" fmla="*/ 36 h 8"/>
                  <a:gd name="T30" fmla="*/ 276 w 33"/>
                  <a:gd name="T31" fmla="*/ 36 h 8"/>
                  <a:gd name="T32" fmla="*/ 228 w 33"/>
                  <a:gd name="T33" fmla="*/ 11 h 8"/>
                  <a:gd name="T34" fmla="*/ 192 w 33"/>
                  <a:gd name="T35" fmla="*/ 0 h 8"/>
                  <a:gd name="T36" fmla="*/ 165 w 33"/>
                  <a:gd name="T37" fmla="*/ 0 h 8"/>
                  <a:gd name="T38" fmla="*/ 75 w 33"/>
                  <a:gd name="T39" fmla="*/ 11 h 8"/>
                  <a:gd name="T40" fmla="*/ 36 w 33"/>
                  <a:gd name="T41" fmla="*/ 11 h 8"/>
                  <a:gd name="T42" fmla="*/ 0 w 33"/>
                  <a:gd name="T43" fmla="*/ 36 h 8"/>
                  <a:gd name="T44" fmla="*/ 17 w 33"/>
                  <a:gd name="T45" fmla="*/ 72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3" h="8">
                    <a:moveTo>
                      <a:pt x="2" y="6"/>
                    </a:moveTo>
                    <a:cubicBezTo>
                      <a:pt x="3" y="6"/>
                      <a:pt x="4" y="5"/>
                      <a:pt x="5" y="5"/>
                    </a:cubicBezTo>
                    <a:cubicBezTo>
                      <a:pt x="6" y="5"/>
                      <a:pt x="7" y="5"/>
                      <a:pt x="8" y="5"/>
                    </a:cubicBezTo>
                    <a:cubicBezTo>
                      <a:pt x="11" y="5"/>
                      <a:pt x="15" y="4"/>
                      <a:pt x="18" y="4"/>
                    </a:cubicBezTo>
                    <a:cubicBezTo>
                      <a:pt x="19" y="4"/>
                      <a:pt x="19" y="4"/>
                      <a:pt x="20" y="4"/>
                    </a:cubicBezTo>
                    <a:cubicBezTo>
                      <a:pt x="21" y="5"/>
                      <a:pt x="23" y="5"/>
                      <a:pt x="24" y="5"/>
                    </a:cubicBezTo>
                    <a:cubicBezTo>
                      <a:pt x="26" y="5"/>
                      <a:pt x="27" y="6"/>
                      <a:pt x="28" y="7"/>
                    </a:cubicBezTo>
                    <a:cubicBezTo>
                      <a:pt x="28" y="7"/>
                      <a:pt x="28" y="7"/>
                      <a:pt x="28" y="7"/>
                    </a:cubicBezTo>
                    <a:cubicBezTo>
                      <a:pt x="28" y="7"/>
                      <a:pt x="28" y="7"/>
                      <a:pt x="28" y="7"/>
                    </a:cubicBezTo>
                    <a:cubicBezTo>
                      <a:pt x="29" y="7"/>
                      <a:pt x="29" y="7"/>
                      <a:pt x="30" y="7"/>
                    </a:cubicBezTo>
                    <a:cubicBezTo>
                      <a:pt x="30" y="8"/>
                      <a:pt x="31" y="8"/>
                      <a:pt x="31" y="8"/>
                    </a:cubicBezTo>
                    <a:cubicBezTo>
                      <a:pt x="33" y="5"/>
                      <a:pt x="33" y="5"/>
                      <a:pt x="33" y="5"/>
                    </a:cubicBezTo>
                    <a:cubicBezTo>
                      <a:pt x="33" y="4"/>
                      <a:pt x="32" y="4"/>
                      <a:pt x="32" y="4"/>
                    </a:cubicBezTo>
                    <a:cubicBezTo>
                      <a:pt x="31" y="4"/>
                      <a:pt x="31" y="3"/>
                      <a:pt x="30" y="3"/>
                    </a:cubicBezTo>
                    <a:cubicBezTo>
                      <a:pt x="30" y="3"/>
                      <a:pt x="30" y="3"/>
                      <a:pt x="30" y="3"/>
                    </a:cubicBezTo>
                    <a:cubicBezTo>
                      <a:pt x="30" y="3"/>
                      <a:pt x="30" y="3"/>
                      <a:pt x="30" y="3"/>
                    </a:cubicBezTo>
                    <a:cubicBezTo>
                      <a:pt x="29" y="2"/>
                      <a:pt x="27" y="2"/>
                      <a:pt x="25" y="1"/>
                    </a:cubicBezTo>
                    <a:cubicBezTo>
                      <a:pt x="23" y="1"/>
                      <a:pt x="22" y="1"/>
                      <a:pt x="21" y="0"/>
                    </a:cubicBezTo>
                    <a:cubicBezTo>
                      <a:pt x="20" y="0"/>
                      <a:pt x="19" y="0"/>
                      <a:pt x="18" y="0"/>
                    </a:cubicBezTo>
                    <a:cubicBezTo>
                      <a:pt x="15" y="0"/>
                      <a:pt x="11" y="1"/>
                      <a:pt x="8" y="1"/>
                    </a:cubicBezTo>
                    <a:cubicBezTo>
                      <a:pt x="7" y="1"/>
                      <a:pt x="5" y="1"/>
                      <a:pt x="4" y="1"/>
                    </a:cubicBezTo>
                    <a:cubicBezTo>
                      <a:pt x="3" y="1"/>
                      <a:pt x="1" y="2"/>
                      <a:pt x="0" y="3"/>
                    </a:cubicBezTo>
                    <a:cubicBezTo>
                      <a:pt x="2" y="6"/>
                      <a:pt x="2" y="6"/>
                      <a:pt x="2"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4" name="Freeform 546">
                <a:extLst>
                  <a:ext uri="{FF2B5EF4-FFF2-40B4-BE49-F238E27FC236}">
                    <a16:creationId xmlns:a16="http://schemas.microsoft.com/office/drawing/2014/main" id="{D7BF6B08-8484-1E46-A495-7E1487A0D702}"/>
                  </a:ext>
                </a:extLst>
              </p:cNvPr>
              <p:cNvSpPr>
                <a:spLocks/>
              </p:cNvSpPr>
              <p:nvPr/>
            </p:nvSpPr>
            <p:spPr bwMode="auto">
              <a:xfrm>
                <a:off x="3741" y="1890"/>
                <a:ext cx="63" cy="296"/>
              </a:xfrm>
              <a:custGeom>
                <a:avLst/>
                <a:gdLst>
                  <a:gd name="T0" fmla="*/ 260 w 30"/>
                  <a:gd name="T1" fmla="*/ 1444 h 132"/>
                  <a:gd name="T2" fmla="*/ 149 w 30"/>
                  <a:gd name="T3" fmla="*/ 1343 h 132"/>
                  <a:gd name="T4" fmla="*/ 67 w 30"/>
                  <a:gd name="T5" fmla="*/ 991 h 132"/>
                  <a:gd name="T6" fmla="*/ 36 w 30"/>
                  <a:gd name="T7" fmla="*/ 527 h 132"/>
                  <a:gd name="T8" fmla="*/ 36 w 30"/>
                  <a:gd name="T9" fmla="*/ 428 h 132"/>
                  <a:gd name="T10" fmla="*/ 48 w 30"/>
                  <a:gd name="T11" fmla="*/ 182 h 132"/>
                  <a:gd name="T12" fmla="*/ 84 w 30"/>
                  <a:gd name="T13" fmla="*/ 36 h 132"/>
                  <a:gd name="T14" fmla="*/ 76 w 30"/>
                  <a:gd name="T15" fmla="*/ 0 h 132"/>
                  <a:gd name="T16" fmla="*/ 48 w 30"/>
                  <a:gd name="T17" fmla="*/ 9 h 132"/>
                  <a:gd name="T18" fmla="*/ 8 w 30"/>
                  <a:gd name="T19" fmla="*/ 170 h 132"/>
                  <a:gd name="T20" fmla="*/ 0 w 30"/>
                  <a:gd name="T21" fmla="*/ 428 h 132"/>
                  <a:gd name="T22" fmla="*/ 0 w 30"/>
                  <a:gd name="T23" fmla="*/ 527 h 132"/>
                  <a:gd name="T24" fmla="*/ 48 w 30"/>
                  <a:gd name="T25" fmla="*/ 1137 h 132"/>
                  <a:gd name="T26" fmla="*/ 120 w 30"/>
                  <a:gd name="T27" fmla="*/ 1363 h 132"/>
                  <a:gd name="T28" fmla="*/ 252 w 30"/>
                  <a:gd name="T29" fmla="*/ 1489 h 132"/>
                  <a:gd name="T30" fmla="*/ 277 w 30"/>
                  <a:gd name="T31" fmla="*/ 1478 h 132"/>
                  <a:gd name="T32" fmla="*/ 260 w 30"/>
                  <a:gd name="T33" fmla="*/ 1444 h 1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132">
                    <a:moveTo>
                      <a:pt x="28" y="128"/>
                    </a:moveTo>
                    <a:cubicBezTo>
                      <a:pt x="23" y="127"/>
                      <a:pt x="20" y="123"/>
                      <a:pt x="16" y="119"/>
                    </a:cubicBezTo>
                    <a:cubicBezTo>
                      <a:pt x="12" y="111"/>
                      <a:pt x="9" y="101"/>
                      <a:pt x="7" y="88"/>
                    </a:cubicBezTo>
                    <a:cubicBezTo>
                      <a:pt x="5" y="75"/>
                      <a:pt x="4" y="61"/>
                      <a:pt x="4" y="47"/>
                    </a:cubicBezTo>
                    <a:cubicBezTo>
                      <a:pt x="4" y="44"/>
                      <a:pt x="4" y="41"/>
                      <a:pt x="4" y="38"/>
                    </a:cubicBezTo>
                    <a:cubicBezTo>
                      <a:pt x="4" y="28"/>
                      <a:pt x="4" y="21"/>
                      <a:pt x="5" y="16"/>
                    </a:cubicBezTo>
                    <a:cubicBezTo>
                      <a:pt x="6" y="10"/>
                      <a:pt x="8" y="7"/>
                      <a:pt x="9" y="3"/>
                    </a:cubicBezTo>
                    <a:cubicBezTo>
                      <a:pt x="9" y="2"/>
                      <a:pt x="9" y="1"/>
                      <a:pt x="8" y="0"/>
                    </a:cubicBezTo>
                    <a:cubicBezTo>
                      <a:pt x="7" y="0"/>
                      <a:pt x="6" y="0"/>
                      <a:pt x="5" y="1"/>
                    </a:cubicBezTo>
                    <a:cubicBezTo>
                      <a:pt x="4" y="5"/>
                      <a:pt x="2" y="9"/>
                      <a:pt x="1" y="15"/>
                    </a:cubicBezTo>
                    <a:cubicBezTo>
                      <a:pt x="0" y="20"/>
                      <a:pt x="0" y="28"/>
                      <a:pt x="0" y="38"/>
                    </a:cubicBezTo>
                    <a:cubicBezTo>
                      <a:pt x="0" y="41"/>
                      <a:pt x="0" y="44"/>
                      <a:pt x="0" y="47"/>
                    </a:cubicBezTo>
                    <a:cubicBezTo>
                      <a:pt x="0" y="66"/>
                      <a:pt x="1" y="85"/>
                      <a:pt x="5" y="101"/>
                    </a:cubicBezTo>
                    <a:cubicBezTo>
                      <a:pt x="7" y="109"/>
                      <a:pt x="9" y="115"/>
                      <a:pt x="13" y="121"/>
                    </a:cubicBezTo>
                    <a:cubicBezTo>
                      <a:pt x="17" y="126"/>
                      <a:pt x="21" y="130"/>
                      <a:pt x="27" y="132"/>
                    </a:cubicBezTo>
                    <a:cubicBezTo>
                      <a:pt x="28" y="132"/>
                      <a:pt x="29" y="132"/>
                      <a:pt x="30" y="131"/>
                    </a:cubicBezTo>
                    <a:cubicBezTo>
                      <a:pt x="30" y="130"/>
                      <a:pt x="29" y="128"/>
                      <a:pt x="28" y="128"/>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5" name="Freeform 547">
                <a:extLst>
                  <a:ext uri="{FF2B5EF4-FFF2-40B4-BE49-F238E27FC236}">
                    <a16:creationId xmlns:a16="http://schemas.microsoft.com/office/drawing/2014/main" id="{AED0F7F9-37B5-F8C1-3F6D-35E891E0E0D6}"/>
                  </a:ext>
                </a:extLst>
              </p:cNvPr>
              <p:cNvSpPr>
                <a:spLocks/>
              </p:cNvSpPr>
              <p:nvPr/>
            </p:nvSpPr>
            <p:spPr bwMode="auto">
              <a:xfrm>
                <a:off x="3737" y="1837"/>
                <a:ext cx="46" cy="297"/>
              </a:xfrm>
              <a:custGeom>
                <a:avLst/>
                <a:gdLst>
                  <a:gd name="T0" fmla="*/ 109 w 22"/>
                  <a:gd name="T1" fmla="*/ 1472 h 133"/>
                  <a:gd name="T2" fmla="*/ 36 w 22"/>
                  <a:gd name="T3" fmla="*/ 768 h 133"/>
                  <a:gd name="T4" fmla="*/ 36 w 22"/>
                  <a:gd name="T5" fmla="*/ 712 h 133"/>
                  <a:gd name="T6" fmla="*/ 56 w 22"/>
                  <a:gd name="T7" fmla="*/ 444 h 133"/>
                  <a:gd name="T8" fmla="*/ 100 w 22"/>
                  <a:gd name="T9" fmla="*/ 299 h 133"/>
                  <a:gd name="T10" fmla="*/ 84 w 22"/>
                  <a:gd name="T11" fmla="*/ 290 h 133"/>
                  <a:gd name="T12" fmla="*/ 100 w 22"/>
                  <a:gd name="T13" fmla="*/ 299 h 133"/>
                  <a:gd name="T14" fmla="*/ 144 w 22"/>
                  <a:gd name="T15" fmla="*/ 145 h 133"/>
                  <a:gd name="T16" fmla="*/ 157 w 22"/>
                  <a:gd name="T17" fmla="*/ 100 h 133"/>
                  <a:gd name="T18" fmla="*/ 157 w 22"/>
                  <a:gd name="T19" fmla="*/ 80 h 133"/>
                  <a:gd name="T20" fmla="*/ 144 w 22"/>
                  <a:gd name="T21" fmla="*/ 56 h 133"/>
                  <a:gd name="T22" fmla="*/ 157 w 22"/>
                  <a:gd name="T23" fmla="*/ 80 h 133"/>
                  <a:gd name="T24" fmla="*/ 201 w 22"/>
                  <a:gd name="T25" fmla="*/ 36 h 133"/>
                  <a:gd name="T26" fmla="*/ 184 w 22"/>
                  <a:gd name="T27" fmla="*/ 0 h 133"/>
                  <a:gd name="T28" fmla="*/ 128 w 22"/>
                  <a:gd name="T29" fmla="*/ 45 h 133"/>
                  <a:gd name="T30" fmla="*/ 128 w 22"/>
                  <a:gd name="T31" fmla="*/ 45 h 133"/>
                  <a:gd name="T32" fmla="*/ 128 w 22"/>
                  <a:gd name="T33" fmla="*/ 45 h 133"/>
                  <a:gd name="T34" fmla="*/ 117 w 22"/>
                  <a:gd name="T35" fmla="*/ 89 h 133"/>
                  <a:gd name="T36" fmla="*/ 109 w 22"/>
                  <a:gd name="T37" fmla="*/ 165 h 133"/>
                  <a:gd name="T38" fmla="*/ 65 w 22"/>
                  <a:gd name="T39" fmla="*/ 279 h 133"/>
                  <a:gd name="T40" fmla="*/ 65 w 22"/>
                  <a:gd name="T41" fmla="*/ 279 h 133"/>
                  <a:gd name="T42" fmla="*/ 65 w 22"/>
                  <a:gd name="T43" fmla="*/ 279 h 133"/>
                  <a:gd name="T44" fmla="*/ 17 w 22"/>
                  <a:gd name="T45" fmla="*/ 433 h 133"/>
                  <a:gd name="T46" fmla="*/ 0 w 22"/>
                  <a:gd name="T47" fmla="*/ 712 h 133"/>
                  <a:gd name="T48" fmla="*/ 0 w 22"/>
                  <a:gd name="T49" fmla="*/ 768 h 133"/>
                  <a:gd name="T50" fmla="*/ 75 w 22"/>
                  <a:gd name="T51" fmla="*/ 1481 h 133"/>
                  <a:gd name="T52" fmla="*/ 109 w 22"/>
                  <a:gd name="T53" fmla="*/ 1472 h 13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2" h="133">
                    <a:moveTo>
                      <a:pt x="12" y="132"/>
                    </a:moveTo>
                    <a:cubicBezTo>
                      <a:pt x="6" y="116"/>
                      <a:pt x="4" y="91"/>
                      <a:pt x="4" y="69"/>
                    </a:cubicBezTo>
                    <a:cubicBezTo>
                      <a:pt x="4" y="67"/>
                      <a:pt x="4" y="66"/>
                      <a:pt x="4" y="64"/>
                    </a:cubicBezTo>
                    <a:cubicBezTo>
                      <a:pt x="4" y="52"/>
                      <a:pt x="5" y="45"/>
                      <a:pt x="6" y="40"/>
                    </a:cubicBezTo>
                    <a:cubicBezTo>
                      <a:pt x="8" y="35"/>
                      <a:pt x="9" y="31"/>
                      <a:pt x="11" y="27"/>
                    </a:cubicBezTo>
                    <a:cubicBezTo>
                      <a:pt x="9" y="26"/>
                      <a:pt x="9" y="26"/>
                      <a:pt x="9" y="26"/>
                    </a:cubicBezTo>
                    <a:cubicBezTo>
                      <a:pt x="11" y="27"/>
                      <a:pt x="11" y="27"/>
                      <a:pt x="11" y="27"/>
                    </a:cubicBezTo>
                    <a:cubicBezTo>
                      <a:pt x="14" y="21"/>
                      <a:pt x="16" y="16"/>
                      <a:pt x="16" y="13"/>
                    </a:cubicBezTo>
                    <a:cubicBezTo>
                      <a:pt x="16" y="11"/>
                      <a:pt x="16" y="10"/>
                      <a:pt x="17" y="9"/>
                    </a:cubicBezTo>
                    <a:cubicBezTo>
                      <a:pt x="17" y="8"/>
                      <a:pt x="17" y="7"/>
                      <a:pt x="17" y="7"/>
                    </a:cubicBezTo>
                    <a:cubicBezTo>
                      <a:pt x="16" y="5"/>
                      <a:pt x="16" y="5"/>
                      <a:pt x="16" y="5"/>
                    </a:cubicBezTo>
                    <a:cubicBezTo>
                      <a:pt x="17" y="7"/>
                      <a:pt x="17" y="7"/>
                      <a:pt x="17" y="7"/>
                    </a:cubicBezTo>
                    <a:cubicBezTo>
                      <a:pt x="18" y="6"/>
                      <a:pt x="20" y="4"/>
                      <a:pt x="22" y="3"/>
                    </a:cubicBezTo>
                    <a:cubicBezTo>
                      <a:pt x="20" y="0"/>
                      <a:pt x="20" y="0"/>
                      <a:pt x="20" y="0"/>
                    </a:cubicBezTo>
                    <a:cubicBezTo>
                      <a:pt x="18" y="1"/>
                      <a:pt x="16" y="2"/>
                      <a:pt x="14" y="4"/>
                    </a:cubicBezTo>
                    <a:cubicBezTo>
                      <a:pt x="14" y="4"/>
                      <a:pt x="14" y="4"/>
                      <a:pt x="14" y="4"/>
                    </a:cubicBezTo>
                    <a:cubicBezTo>
                      <a:pt x="14" y="4"/>
                      <a:pt x="14" y="4"/>
                      <a:pt x="14" y="4"/>
                    </a:cubicBezTo>
                    <a:cubicBezTo>
                      <a:pt x="13" y="5"/>
                      <a:pt x="13" y="6"/>
                      <a:pt x="13" y="8"/>
                    </a:cubicBezTo>
                    <a:cubicBezTo>
                      <a:pt x="12" y="10"/>
                      <a:pt x="12" y="12"/>
                      <a:pt x="12" y="15"/>
                    </a:cubicBezTo>
                    <a:cubicBezTo>
                      <a:pt x="11" y="17"/>
                      <a:pt x="10" y="21"/>
                      <a:pt x="7" y="25"/>
                    </a:cubicBezTo>
                    <a:cubicBezTo>
                      <a:pt x="7" y="25"/>
                      <a:pt x="7" y="25"/>
                      <a:pt x="7" y="25"/>
                    </a:cubicBezTo>
                    <a:cubicBezTo>
                      <a:pt x="7" y="25"/>
                      <a:pt x="7" y="25"/>
                      <a:pt x="7" y="25"/>
                    </a:cubicBezTo>
                    <a:cubicBezTo>
                      <a:pt x="6" y="29"/>
                      <a:pt x="4" y="33"/>
                      <a:pt x="2" y="39"/>
                    </a:cubicBezTo>
                    <a:cubicBezTo>
                      <a:pt x="1" y="44"/>
                      <a:pt x="0" y="52"/>
                      <a:pt x="0" y="64"/>
                    </a:cubicBezTo>
                    <a:cubicBezTo>
                      <a:pt x="0" y="66"/>
                      <a:pt x="0" y="67"/>
                      <a:pt x="0" y="69"/>
                    </a:cubicBezTo>
                    <a:cubicBezTo>
                      <a:pt x="0" y="91"/>
                      <a:pt x="2" y="116"/>
                      <a:pt x="8" y="133"/>
                    </a:cubicBezTo>
                    <a:cubicBezTo>
                      <a:pt x="12" y="132"/>
                      <a:pt x="12" y="132"/>
                      <a:pt x="12" y="1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6" name="Freeform 548">
                <a:extLst>
                  <a:ext uri="{FF2B5EF4-FFF2-40B4-BE49-F238E27FC236}">
                    <a16:creationId xmlns:a16="http://schemas.microsoft.com/office/drawing/2014/main" id="{C71A0CB8-072B-3650-F46B-7A9ACCEC15EE}"/>
                  </a:ext>
                </a:extLst>
              </p:cNvPr>
              <p:cNvSpPr>
                <a:spLocks/>
              </p:cNvSpPr>
              <p:nvPr/>
            </p:nvSpPr>
            <p:spPr bwMode="auto">
              <a:xfrm>
                <a:off x="3796" y="2121"/>
                <a:ext cx="33" cy="65"/>
              </a:xfrm>
              <a:custGeom>
                <a:avLst/>
                <a:gdLst>
                  <a:gd name="T0" fmla="*/ 80 w 16"/>
                  <a:gd name="T1" fmla="*/ 45 h 29"/>
                  <a:gd name="T2" fmla="*/ 107 w 16"/>
                  <a:gd name="T3" fmla="*/ 126 h 29"/>
                  <a:gd name="T4" fmla="*/ 97 w 16"/>
                  <a:gd name="T5" fmla="*/ 182 h 29"/>
                  <a:gd name="T6" fmla="*/ 89 w 16"/>
                  <a:gd name="T7" fmla="*/ 182 h 29"/>
                  <a:gd name="T8" fmla="*/ 89 w 16"/>
                  <a:gd name="T9" fmla="*/ 191 h 29"/>
                  <a:gd name="T10" fmla="*/ 97 w 16"/>
                  <a:gd name="T11" fmla="*/ 202 h 29"/>
                  <a:gd name="T12" fmla="*/ 89 w 16"/>
                  <a:gd name="T13" fmla="*/ 191 h 29"/>
                  <a:gd name="T14" fmla="*/ 52 w 16"/>
                  <a:gd name="T15" fmla="*/ 247 h 29"/>
                  <a:gd name="T16" fmla="*/ 17 w 16"/>
                  <a:gd name="T17" fmla="*/ 282 h 29"/>
                  <a:gd name="T18" fmla="*/ 0 w 16"/>
                  <a:gd name="T19" fmla="*/ 316 h 29"/>
                  <a:gd name="T20" fmla="*/ 25 w 16"/>
                  <a:gd name="T21" fmla="*/ 327 h 29"/>
                  <a:gd name="T22" fmla="*/ 80 w 16"/>
                  <a:gd name="T23" fmla="*/ 282 h 29"/>
                  <a:gd name="T24" fmla="*/ 116 w 16"/>
                  <a:gd name="T25" fmla="*/ 215 h 29"/>
                  <a:gd name="T26" fmla="*/ 116 w 16"/>
                  <a:gd name="T27" fmla="*/ 215 h 29"/>
                  <a:gd name="T28" fmla="*/ 124 w 16"/>
                  <a:gd name="T29" fmla="*/ 202 h 29"/>
                  <a:gd name="T30" fmla="*/ 107 w 16"/>
                  <a:gd name="T31" fmla="*/ 191 h 29"/>
                  <a:gd name="T32" fmla="*/ 124 w 16"/>
                  <a:gd name="T33" fmla="*/ 202 h 29"/>
                  <a:gd name="T34" fmla="*/ 140 w 16"/>
                  <a:gd name="T35" fmla="*/ 126 h 29"/>
                  <a:gd name="T36" fmla="*/ 97 w 16"/>
                  <a:gd name="T37" fmla="*/ 9 h 29"/>
                  <a:gd name="T38" fmla="*/ 72 w 16"/>
                  <a:gd name="T39" fmla="*/ 9 h 29"/>
                  <a:gd name="T40" fmla="*/ 80 w 16"/>
                  <a:gd name="T41" fmla="*/ 45 h 2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29">
                    <a:moveTo>
                      <a:pt x="9" y="4"/>
                    </a:moveTo>
                    <a:cubicBezTo>
                      <a:pt x="10" y="5"/>
                      <a:pt x="12" y="8"/>
                      <a:pt x="12" y="11"/>
                    </a:cubicBezTo>
                    <a:cubicBezTo>
                      <a:pt x="12" y="12"/>
                      <a:pt x="12" y="14"/>
                      <a:pt x="11" y="16"/>
                    </a:cubicBezTo>
                    <a:cubicBezTo>
                      <a:pt x="10" y="16"/>
                      <a:pt x="10" y="16"/>
                      <a:pt x="10" y="16"/>
                    </a:cubicBezTo>
                    <a:cubicBezTo>
                      <a:pt x="10" y="17"/>
                      <a:pt x="10" y="17"/>
                      <a:pt x="10" y="17"/>
                    </a:cubicBezTo>
                    <a:cubicBezTo>
                      <a:pt x="11" y="18"/>
                      <a:pt x="11" y="18"/>
                      <a:pt x="11" y="18"/>
                    </a:cubicBezTo>
                    <a:cubicBezTo>
                      <a:pt x="10" y="17"/>
                      <a:pt x="10" y="17"/>
                      <a:pt x="10" y="17"/>
                    </a:cubicBezTo>
                    <a:cubicBezTo>
                      <a:pt x="9" y="19"/>
                      <a:pt x="7" y="21"/>
                      <a:pt x="6" y="22"/>
                    </a:cubicBezTo>
                    <a:cubicBezTo>
                      <a:pt x="5" y="24"/>
                      <a:pt x="3" y="25"/>
                      <a:pt x="2" y="25"/>
                    </a:cubicBezTo>
                    <a:cubicBezTo>
                      <a:pt x="1" y="26"/>
                      <a:pt x="0" y="27"/>
                      <a:pt x="0" y="28"/>
                    </a:cubicBezTo>
                    <a:cubicBezTo>
                      <a:pt x="1" y="29"/>
                      <a:pt x="2" y="29"/>
                      <a:pt x="3" y="29"/>
                    </a:cubicBezTo>
                    <a:cubicBezTo>
                      <a:pt x="5" y="28"/>
                      <a:pt x="7" y="27"/>
                      <a:pt x="9" y="25"/>
                    </a:cubicBezTo>
                    <a:cubicBezTo>
                      <a:pt x="10" y="24"/>
                      <a:pt x="12" y="22"/>
                      <a:pt x="13" y="19"/>
                    </a:cubicBezTo>
                    <a:cubicBezTo>
                      <a:pt x="13" y="19"/>
                      <a:pt x="13" y="19"/>
                      <a:pt x="13" y="19"/>
                    </a:cubicBezTo>
                    <a:cubicBezTo>
                      <a:pt x="14" y="18"/>
                      <a:pt x="14" y="18"/>
                      <a:pt x="14" y="18"/>
                    </a:cubicBezTo>
                    <a:cubicBezTo>
                      <a:pt x="12" y="17"/>
                      <a:pt x="12" y="17"/>
                      <a:pt x="12" y="17"/>
                    </a:cubicBezTo>
                    <a:cubicBezTo>
                      <a:pt x="14" y="18"/>
                      <a:pt x="14" y="18"/>
                      <a:pt x="14" y="18"/>
                    </a:cubicBezTo>
                    <a:cubicBezTo>
                      <a:pt x="15" y="15"/>
                      <a:pt x="16" y="13"/>
                      <a:pt x="16" y="11"/>
                    </a:cubicBezTo>
                    <a:cubicBezTo>
                      <a:pt x="16" y="6"/>
                      <a:pt x="13" y="3"/>
                      <a:pt x="11" y="1"/>
                    </a:cubicBezTo>
                    <a:cubicBezTo>
                      <a:pt x="10" y="0"/>
                      <a:pt x="9" y="0"/>
                      <a:pt x="8" y="1"/>
                    </a:cubicBezTo>
                    <a:cubicBezTo>
                      <a:pt x="8" y="2"/>
                      <a:pt x="8" y="3"/>
                      <a:pt x="9"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7" name="Freeform 549">
                <a:extLst>
                  <a:ext uri="{FF2B5EF4-FFF2-40B4-BE49-F238E27FC236}">
                    <a16:creationId xmlns:a16="http://schemas.microsoft.com/office/drawing/2014/main" id="{D183AEB0-7D0A-1A48-E63B-1BC6A0EAB473}"/>
                  </a:ext>
                </a:extLst>
              </p:cNvPr>
              <p:cNvSpPr>
                <a:spLocks/>
              </p:cNvSpPr>
              <p:nvPr/>
            </p:nvSpPr>
            <p:spPr bwMode="auto">
              <a:xfrm>
                <a:off x="3983" y="1801"/>
                <a:ext cx="50" cy="114"/>
              </a:xfrm>
              <a:custGeom>
                <a:avLst/>
                <a:gdLst>
                  <a:gd name="T0" fmla="*/ 35 w 24"/>
                  <a:gd name="T1" fmla="*/ 570 h 51"/>
                  <a:gd name="T2" fmla="*/ 44 w 24"/>
                  <a:gd name="T3" fmla="*/ 525 h 51"/>
                  <a:gd name="T4" fmla="*/ 56 w 24"/>
                  <a:gd name="T5" fmla="*/ 481 h 51"/>
                  <a:gd name="T6" fmla="*/ 56 w 24"/>
                  <a:gd name="T7" fmla="*/ 481 h 51"/>
                  <a:gd name="T8" fmla="*/ 56 w 24"/>
                  <a:gd name="T9" fmla="*/ 481 h 51"/>
                  <a:gd name="T10" fmla="*/ 100 w 24"/>
                  <a:gd name="T11" fmla="*/ 279 h 51"/>
                  <a:gd name="T12" fmla="*/ 108 w 24"/>
                  <a:gd name="T13" fmla="*/ 279 h 51"/>
                  <a:gd name="T14" fmla="*/ 108 w 24"/>
                  <a:gd name="T15" fmla="*/ 279 h 51"/>
                  <a:gd name="T16" fmla="*/ 217 w 24"/>
                  <a:gd name="T17" fmla="*/ 36 h 51"/>
                  <a:gd name="T18" fmla="*/ 192 w 24"/>
                  <a:gd name="T19" fmla="*/ 0 h 51"/>
                  <a:gd name="T20" fmla="*/ 73 w 24"/>
                  <a:gd name="T21" fmla="*/ 270 h 51"/>
                  <a:gd name="T22" fmla="*/ 92 w 24"/>
                  <a:gd name="T23" fmla="*/ 279 h 51"/>
                  <a:gd name="T24" fmla="*/ 73 w 24"/>
                  <a:gd name="T25" fmla="*/ 270 h 51"/>
                  <a:gd name="T26" fmla="*/ 27 w 24"/>
                  <a:gd name="T27" fmla="*/ 469 h 51"/>
                  <a:gd name="T28" fmla="*/ 44 w 24"/>
                  <a:gd name="T29" fmla="*/ 469 h 51"/>
                  <a:gd name="T30" fmla="*/ 27 w 24"/>
                  <a:gd name="T31" fmla="*/ 469 h 51"/>
                  <a:gd name="T32" fmla="*/ 8 w 24"/>
                  <a:gd name="T33" fmla="*/ 514 h 51"/>
                  <a:gd name="T34" fmla="*/ 0 w 24"/>
                  <a:gd name="T35" fmla="*/ 570 h 51"/>
                  <a:gd name="T36" fmla="*/ 35 w 24"/>
                  <a:gd name="T37" fmla="*/ 570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4" h="51">
                    <a:moveTo>
                      <a:pt x="4" y="51"/>
                    </a:moveTo>
                    <a:cubicBezTo>
                      <a:pt x="4" y="50"/>
                      <a:pt x="4" y="49"/>
                      <a:pt x="5" y="47"/>
                    </a:cubicBezTo>
                    <a:cubicBezTo>
                      <a:pt x="5" y="46"/>
                      <a:pt x="6" y="44"/>
                      <a:pt x="6" y="43"/>
                    </a:cubicBezTo>
                    <a:cubicBezTo>
                      <a:pt x="6" y="43"/>
                      <a:pt x="6" y="43"/>
                      <a:pt x="6" y="43"/>
                    </a:cubicBezTo>
                    <a:cubicBezTo>
                      <a:pt x="6" y="43"/>
                      <a:pt x="6" y="43"/>
                      <a:pt x="6" y="43"/>
                    </a:cubicBezTo>
                    <a:cubicBezTo>
                      <a:pt x="8" y="36"/>
                      <a:pt x="10" y="31"/>
                      <a:pt x="11" y="25"/>
                    </a:cubicBezTo>
                    <a:cubicBezTo>
                      <a:pt x="12" y="25"/>
                      <a:pt x="12" y="25"/>
                      <a:pt x="12" y="25"/>
                    </a:cubicBezTo>
                    <a:cubicBezTo>
                      <a:pt x="12" y="25"/>
                      <a:pt x="12" y="25"/>
                      <a:pt x="12" y="25"/>
                    </a:cubicBezTo>
                    <a:cubicBezTo>
                      <a:pt x="15" y="15"/>
                      <a:pt x="19" y="7"/>
                      <a:pt x="24" y="3"/>
                    </a:cubicBezTo>
                    <a:cubicBezTo>
                      <a:pt x="21" y="0"/>
                      <a:pt x="21" y="0"/>
                      <a:pt x="21" y="0"/>
                    </a:cubicBezTo>
                    <a:cubicBezTo>
                      <a:pt x="16" y="5"/>
                      <a:pt x="11" y="13"/>
                      <a:pt x="8" y="24"/>
                    </a:cubicBezTo>
                    <a:cubicBezTo>
                      <a:pt x="10" y="25"/>
                      <a:pt x="10" y="25"/>
                      <a:pt x="10" y="25"/>
                    </a:cubicBezTo>
                    <a:cubicBezTo>
                      <a:pt x="8" y="24"/>
                      <a:pt x="8" y="24"/>
                      <a:pt x="8" y="24"/>
                    </a:cubicBezTo>
                    <a:cubicBezTo>
                      <a:pt x="6" y="30"/>
                      <a:pt x="4" y="35"/>
                      <a:pt x="3" y="42"/>
                    </a:cubicBezTo>
                    <a:cubicBezTo>
                      <a:pt x="5" y="42"/>
                      <a:pt x="5" y="42"/>
                      <a:pt x="5" y="42"/>
                    </a:cubicBezTo>
                    <a:cubicBezTo>
                      <a:pt x="3" y="42"/>
                      <a:pt x="3" y="42"/>
                      <a:pt x="3" y="42"/>
                    </a:cubicBezTo>
                    <a:cubicBezTo>
                      <a:pt x="2" y="43"/>
                      <a:pt x="2" y="44"/>
                      <a:pt x="1" y="46"/>
                    </a:cubicBezTo>
                    <a:cubicBezTo>
                      <a:pt x="1" y="48"/>
                      <a:pt x="0" y="49"/>
                      <a:pt x="0" y="51"/>
                    </a:cubicBezTo>
                    <a:cubicBezTo>
                      <a:pt x="4" y="51"/>
                      <a:pt x="4" y="51"/>
                      <a:pt x="4" y="51"/>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8" name="Freeform 550">
                <a:extLst>
                  <a:ext uri="{FF2B5EF4-FFF2-40B4-BE49-F238E27FC236}">
                    <a16:creationId xmlns:a16="http://schemas.microsoft.com/office/drawing/2014/main" id="{597D04E3-B8B1-B2F7-6A3D-6A4729C7411E}"/>
                  </a:ext>
                </a:extLst>
              </p:cNvPr>
              <p:cNvSpPr>
                <a:spLocks/>
              </p:cNvSpPr>
              <p:nvPr/>
            </p:nvSpPr>
            <p:spPr bwMode="auto">
              <a:xfrm>
                <a:off x="4100" y="1823"/>
                <a:ext cx="47" cy="132"/>
              </a:xfrm>
              <a:custGeom>
                <a:avLst/>
                <a:gdLst>
                  <a:gd name="T0" fmla="*/ 19 w 22"/>
                  <a:gd name="T1" fmla="*/ 45 h 59"/>
                  <a:gd name="T2" fmla="*/ 51 w 22"/>
                  <a:gd name="T3" fmla="*/ 65 h 59"/>
                  <a:gd name="T4" fmla="*/ 137 w 22"/>
                  <a:gd name="T5" fmla="*/ 246 h 59"/>
                  <a:gd name="T6" fmla="*/ 173 w 22"/>
                  <a:gd name="T7" fmla="*/ 392 h 59"/>
                  <a:gd name="T8" fmla="*/ 165 w 22"/>
                  <a:gd name="T9" fmla="*/ 436 h 59"/>
                  <a:gd name="T10" fmla="*/ 145 w 22"/>
                  <a:gd name="T11" fmla="*/ 526 h 59"/>
                  <a:gd name="T12" fmla="*/ 128 w 22"/>
                  <a:gd name="T13" fmla="*/ 582 h 59"/>
                  <a:gd name="T14" fmla="*/ 109 w 22"/>
                  <a:gd name="T15" fmla="*/ 615 h 59"/>
                  <a:gd name="T16" fmla="*/ 96 w 22"/>
                  <a:gd name="T17" fmla="*/ 651 h 59"/>
                  <a:gd name="T18" fmla="*/ 128 w 22"/>
                  <a:gd name="T19" fmla="*/ 660 h 59"/>
                  <a:gd name="T20" fmla="*/ 165 w 22"/>
                  <a:gd name="T21" fmla="*/ 595 h 59"/>
                  <a:gd name="T22" fmla="*/ 173 w 22"/>
                  <a:gd name="T23" fmla="*/ 550 h 59"/>
                  <a:gd name="T24" fmla="*/ 205 w 22"/>
                  <a:gd name="T25" fmla="*/ 445 h 59"/>
                  <a:gd name="T26" fmla="*/ 214 w 22"/>
                  <a:gd name="T27" fmla="*/ 392 h 59"/>
                  <a:gd name="T28" fmla="*/ 165 w 22"/>
                  <a:gd name="T29" fmla="*/ 226 h 59"/>
                  <a:gd name="T30" fmla="*/ 109 w 22"/>
                  <a:gd name="T31" fmla="*/ 89 h 59"/>
                  <a:gd name="T32" fmla="*/ 77 w 22"/>
                  <a:gd name="T33" fmla="*/ 36 h 59"/>
                  <a:gd name="T34" fmla="*/ 28 w 22"/>
                  <a:gd name="T35" fmla="*/ 0 h 59"/>
                  <a:gd name="T36" fmla="*/ 9 w 22"/>
                  <a:gd name="T37" fmla="*/ 20 h 59"/>
                  <a:gd name="T38" fmla="*/ 19 w 22"/>
                  <a:gd name="T39" fmla="*/ 45 h 5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2" h="59">
                    <a:moveTo>
                      <a:pt x="2" y="4"/>
                    </a:moveTo>
                    <a:cubicBezTo>
                      <a:pt x="3" y="4"/>
                      <a:pt x="4" y="5"/>
                      <a:pt x="5" y="6"/>
                    </a:cubicBezTo>
                    <a:cubicBezTo>
                      <a:pt x="8" y="9"/>
                      <a:pt x="10" y="16"/>
                      <a:pt x="14" y="22"/>
                    </a:cubicBezTo>
                    <a:cubicBezTo>
                      <a:pt x="16" y="27"/>
                      <a:pt x="18" y="30"/>
                      <a:pt x="18" y="35"/>
                    </a:cubicBezTo>
                    <a:cubicBezTo>
                      <a:pt x="18" y="36"/>
                      <a:pt x="18" y="38"/>
                      <a:pt x="17" y="39"/>
                    </a:cubicBezTo>
                    <a:cubicBezTo>
                      <a:pt x="17" y="41"/>
                      <a:pt x="16" y="44"/>
                      <a:pt x="15" y="47"/>
                    </a:cubicBezTo>
                    <a:cubicBezTo>
                      <a:pt x="13" y="49"/>
                      <a:pt x="13" y="51"/>
                      <a:pt x="13" y="52"/>
                    </a:cubicBezTo>
                    <a:cubicBezTo>
                      <a:pt x="13" y="53"/>
                      <a:pt x="12" y="54"/>
                      <a:pt x="11" y="55"/>
                    </a:cubicBezTo>
                    <a:cubicBezTo>
                      <a:pt x="10" y="56"/>
                      <a:pt x="10" y="57"/>
                      <a:pt x="10" y="58"/>
                    </a:cubicBezTo>
                    <a:cubicBezTo>
                      <a:pt x="11" y="59"/>
                      <a:pt x="12" y="59"/>
                      <a:pt x="13" y="59"/>
                    </a:cubicBezTo>
                    <a:cubicBezTo>
                      <a:pt x="15" y="57"/>
                      <a:pt x="16" y="55"/>
                      <a:pt x="17" y="53"/>
                    </a:cubicBezTo>
                    <a:cubicBezTo>
                      <a:pt x="17" y="51"/>
                      <a:pt x="17" y="50"/>
                      <a:pt x="18" y="49"/>
                    </a:cubicBezTo>
                    <a:cubicBezTo>
                      <a:pt x="20" y="45"/>
                      <a:pt x="21" y="43"/>
                      <a:pt x="21" y="40"/>
                    </a:cubicBezTo>
                    <a:cubicBezTo>
                      <a:pt x="21" y="38"/>
                      <a:pt x="22" y="36"/>
                      <a:pt x="22" y="35"/>
                    </a:cubicBezTo>
                    <a:cubicBezTo>
                      <a:pt x="22" y="30"/>
                      <a:pt x="20" y="25"/>
                      <a:pt x="17" y="20"/>
                    </a:cubicBezTo>
                    <a:cubicBezTo>
                      <a:pt x="15" y="16"/>
                      <a:pt x="13" y="12"/>
                      <a:pt x="11" y="8"/>
                    </a:cubicBezTo>
                    <a:cubicBezTo>
                      <a:pt x="10" y="6"/>
                      <a:pt x="9" y="5"/>
                      <a:pt x="8" y="3"/>
                    </a:cubicBezTo>
                    <a:cubicBezTo>
                      <a:pt x="6" y="2"/>
                      <a:pt x="5" y="1"/>
                      <a:pt x="3" y="0"/>
                    </a:cubicBezTo>
                    <a:cubicBezTo>
                      <a:pt x="2" y="0"/>
                      <a:pt x="1" y="1"/>
                      <a:pt x="1" y="2"/>
                    </a:cubicBezTo>
                    <a:cubicBezTo>
                      <a:pt x="0" y="3"/>
                      <a:pt x="1" y="4"/>
                      <a:pt x="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89" name="Freeform 551">
                <a:extLst>
                  <a:ext uri="{FF2B5EF4-FFF2-40B4-BE49-F238E27FC236}">
                    <a16:creationId xmlns:a16="http://schemas.microsoft.com/office/drawing/2014/main" id="{C11F3E4B-F897-746E-5E1B-92BD1018D777}"/>
                  </a:ext>
                </a:extLst>
              </p:cNvPr>
              <p:cNvSpPr>
                <a:spLocks/>
              </p:cNvSpPr>
              <p:nvPr/>
            </p:nvSpPr>
            <p:spPr bwMode="auto">
              <a:xfrm>
                <a:off x="4027" y="1942"/>
                <a:ext cx="59" cy="22"/>
              </a:xfrm>
              <a:custGeom>
                <a:avLst/>
                <a:gdLst>
                  <a:gd name="T0" fmla="*/ 236 w 28"/>
                  <a:gd name="T1" fmla="*/ 53 h 10"/>
                  <a:gd name="T2" fmla="*/ 196 w 28"/>
                  <a:gd name="T3" fmla="*/ 64 h 10"/>
                  <a:gd name="T4" fmla="*/ 27 w 28"/>
                  <a:gd name="T5" fmla="*/ 0 h 10"/>
                  <a:gd name="T6" fmla="*/ 8 w 28"/>
                  <a:gd name="T7" fmla="*/ 9 h 10"/>
                  <a:gd name="T8" fmla="*/ 17 w 28"/>
                  <a:gd name="T9" fmla="*/ 44 h 10"/>
                  <a:gd name="T10" fmla="*/ 196 w 28"/>
                  <a:gd name="T11" fmla="*/ 106 h 10"/>
                  <a:gd name="T12" fmla="*/ 253 w 28"/>
                  <a:gd name="T13" fmla="*/ 97 h 10"/>
                  <a:gd name="T14" fmla="*/ 261 w 28"/>
                  <a:gd name="T15" fmla="*/ 64 h 10"/>
                  <a:gd name="T16" fmla="*/ 236 w 28"/>
                  <a:gd name="T17" fmla="*/ 53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10">
                    <a:moveTo>
                      <a:pt x="25" y="5"/>
                    </a:moveTo>
                    <a:cubicBezTo>
                      <a:pt x="24" y="6"/>
                      <a:pt x="23" y="6"/>
                      <a:pt x="21" y="6"/>
                    </a:cubicBezTo>
                    <a:cubicBezTo>
                      <a:pt x="16" y="6"/>
                      <a:pt x="11" y="3"/>
                      <a:pt x="3" y="0"/>
                    </a:cubicBezTo>
                    <a:cubicBezTo>
                      <a:pt x="2" y="0"/>
                      <a:pt x="1" y="0"/>
                      <a:pt x="1" y="1"/>
                    </a:cubicBezTo>
                    <a:cubicBezTo>
                      <a:pt x="0" y="2"/>
                      <a:pt x="1" y="3"/>
                      <a:pt x="2" y="4"/>
                    </a:cubicBezTo>
                    <a:cubicBezTo>
                      <a:pt x="9" y="7"/>
                      <a:pt x="15" y="10"/>
                      <a:pt x="21" y="10"/>
                    </a:cubicBezTo>
                    <a:cubicBezTo>
                      <a:pt x="23" y="10"/>
                      <a:pt x="25" y="10"/>
                      <a:pt x="27" y="9"/>
                    </a:cubicBezTo>
                    <a:cubicBezTo>
                      <a:pt x="28" y="9"/>
                      <a:pt x="28" y="7"/>
                      <a:pt x="28" y="6"/>
                    </a:cubicBezTo>
                    <a:cubicBezTo>
                      <a:pt x="27" y="5"/>
                      <a:pt x="26" y="5"/>
                      <a:pt x="25" y="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0" name="Freeform 552">
                <a:extLst>
                  <a:ext uri="{FF2B5EF4-FFF2-40B4-BE49-F238E27FC236}">
                    <a16:creationId xmlns:a16="http://schemas.microsoft.com/office/drawing/2014/main" id="{CF8B6909-F0D5-5058-17BF-DBB6E1A42674}"/>
                  </a:ext>
                </a:extLst>
              </p:cNvPr>
              <p:cNvSpPr>
                <a:spLocks/>
              </p:cNvSpPr>
              <p:nvPr/>
            </p:nvSpPr>
            <p:spPr bwMode="auto">
              <a:xfrm>
                <a:off x="3983" y="1823"/>
                <a:ext cx="166" cy="143"/>
              </a:xfrm>
              <a:custGeom>
                <a:avLst/>
                <a:gdLst>
                  <a:gd name="T0" fmla="*/ 538 w 79"/>
                  <a:gd name="T1" fmla="*/ 45 h 64"/>
                  <a:gd name="T2" fmla="*/ 605 w 79"/>
                  <a:gd name="T3" fmla="*/ 125 h 64"/>
                  <a:gd name="T4" fmla="*/ 658 w 79"/>
                  <a:gd name="T5" fmla="*/ 244 h 64"/>
                  <a:gd name="T6" fmla="*/ 698 w 79"/>
                  <a:gd name="T7" fmla="*/ 389 h 64"/>
                  <a:gd name="T8" fmla="*/ 685 w 79"/>
                  <a:gd name="T9" fmla="*/ 433 h 64"/>
                  <a:gd name="T10" fmla="*/ 666 w 79"/>
                  <a:gd name="T11" fmla="*/ 525 h 64"/>
                  <a:gd name="T12" fmla="*/ 649 w 79"/>
                  <a:gd name="T13" fmla="*/ 579 h 64"/>
                  <a:gd name="T14" fmla="*/ 622 w 79"/>
                  <a:gd name="T15" fmla="*/ 614 h 64"/>
                  <a:gd name="T16" fmla="*/ 574 w 79"/>
                  <a:gd name="T17" fmla="*/ 623 h 64"/>
                  <a:gd name="T18" fmla="*/ 521 w 79"/>
                  <a:gd name="T19" fmla="*/ 635 h 64"/>
                  <a:gd name="T20" fmla="*/ 481 w 79"/>
                  <a:gd name="T21" fmla="*/ 648 h 64"/>
                  <a:gd name="T22" fmla="*/ 454 w 79"/>
                  <a:gd name="T23" fmla="*/ 659 h 64"/>
                  <a:gd name="T24" fmla="*/ 454 w 79"/>
                  <a:gd name="T25" fmla="*/ 659 h 64"/>
                  <a:gd name="T26" fmla="*/ 454 w 79"/>
                  <a:gd name="T27" fmla="*/ 659 h 64"/>
                  <a:gd name="T28" fmla="*/ 454 w 79"/>
                  <a:gd name="T29" fmla="*/ 659 h 64"/>
                  <a:gd name="T30" fmla="*/ 454 w 79"/>
                  <a:gd name="T31" fmla="*/ 659 h 64"/>
                  <a:gd name="T32" fmla="*/ 454 w 79"/>
                  <a:gd name="T33" fmla="*/ 659 h 64"/>
                  <a:gd name="T34" fmla="*/ 454 w 79"/>
                  <a:gd name="T35" fmla="*/ 659 h 64"/>
                  <a:gd name="T36" fmla="*/ 437 w 79"/>
                  <a:gd name="T37" fmla="*/ 648 h 64"/>
                  <a:gd name="T38" fmla="*/ 372 w 79"/>
                  <a:gd name="T39" fmla="*/ 668 h 64"/>
                  <a:gd name="T40" fmla="*/ 221 w 79"/>
                  <a:gd name="T41" fmla="*/ 603 h 64"/>
                  <a:gd name="T42" fmla="*/ 128 w 79"/>
                  <a:gd name="T43" fmla="*/ 570 h 64"/>
                  <a:gd name="T44" fmla="*/ 101 w 79"/>
                  <a:gd name="T45" fmla="*/ 559 h 64"/>
                  <a:gd name="T46" fmla="*/ 76 w 79"/>
                  <a:gd name="T47" fmla="*/ 534 h 64"/>
                  <a:gd name="T48" fmla="*/ 48 w 79"/>
                  <a:gd name="T49" fmla="*/ 489 h 64"/>
                  <a:gd name="T50" fmla="*/ 36 w 79"/>
                  <a:gd name="T51" fmla="*/ 445 h 64"/>
                  <a:gd name="T52" fmla="*/ 36 w 79"/>
                  <a:gd name="T53" fmla="*/ 433 h 64"/>
                  <a:gd name="T54" fmla="*/ 17 w 79"/>
                  <a:gd name="T55" fmla="*/ 413 h 64"/>
                  <a:gd name="T56" fmla="*/ 0 w 79"/>
                  <a:gd name="T57" fmla="*/ 433 h 64"/>
                  <a:gd name="T58" fmla="*/ 0 w 79"/>
                  <a:gd name="T59" fmla="*/ 445 h 64"/>
                  <a:gd name="T60" fmla="*/ 17 w 79"/>
                  <a:gd name="T61" fmla="*/ 514 h 64"/>
                  <a:gd name="T62" fmla="*/ 48 w 79"/>
                  <a:gd name="T63" fmla="*/ 570 h 64"/>
                  <a:gd name="T64" fmla="*/ 92 w 79"/>
                  <a:gd name="T65" fmla="*/ 603 h 64"/>
                  <a:gd name="T66" fmla="*/ 141 w 79"/>
                  <a:gd name="T67" fmla="*/ 614 h 64"/>
                  <a:gd name="T68" fmla="*/ 204 w 79"/>
                  <a:gd name="T69" fmla="*/ 648 h 64"/>
                  <a:gd name="T70" fmla="*/ 372 w 79"/>
                  <a:gd name="T71" fmla="*/ 715 h 64"/>
                  <a:gd name="T72" fmla="*/ 454 w 79"/>
                  <a:gd name="T73" fmla="*/ 695 h 64"/>
                  <a:gd name="T74" fmla="*/ 445 w 79"/>
                  <a:gd name="T75" fmla="*/ 668 h 64"/>
                  <a:gd name="T76" fmla="*/ 429 w 79"/>
                  <a:gd name="T77" fmla="*/ 679 h 64"/>
                  <a:gd name="T78" fmla="*/ 445 w 79"/>
                  <a:gd name="T79" fmla="*/ 704 h 64"/>
                  <a:gd name="T80" fmla="*/ 454 w 79"/>
                  <a:gd name="T81" fmla="*/ 704 h 64"/>
                  <a:gd name="T82" fmla="*/ 490 w 79"/>
                  <a:gd name="T83" fmla="*/ 695 h 64"/>
                  <a:gd name="T84" fmla="*/ 538 w 79"/>
                  <a:gd name="T85" fmla="*/ 679 h 64"/>
                  <a:gd name="T86" fmla="*/ 582 w 79"/>
                  <a:gd name="T87" fmla="*/ 668 h 64"/>
                  <a:gd name="T88" fmla="*/ 641 w 79"/>
                  <a:gd name="T89" fmla="*/ 659 h 64"/>
                  <a:gd name="T90" fmla="*/ 675 w 79"/>
                  <a:gd name="T91" fmla="*/ 603 h 64"/>
                  <a:gd name="T92" fmla="*/ 698 w 79"/>
                  <a:gd name="T93" fmla="*/ 545 h 64"/>
                  <a:gd name="T94" fmla="*/ 725 w 79"/>
                  <a:gd name="T95" fmla="*/ 445 h 64"/>
                  <a:gd name="T96" fmla="*/ 733 w 79"/>
                  <a:gd name="T97" fmla="*/ 389 h 64"/>
                  <a:gd name="T98" fmla="*/ 685 w 79"/>
                  <a:gd name="T99" fmla="*/ 226 h 64"/>
                  <a:gd name="T100" fmla="*/ 630 w 79"/>
                  <a:gd name="T101" fmla="*/ 101 h 64"/>
                  <a:gd name="T102" fmla="*/ 557 w 79"/>
                  <a:gd name="T103" fmla="*/ 9 h 64"/>
                  <a:gd name="T104" fmla="*/ 538 w 79"/>
                  <a:gd name="T105" fmla="*/ 20 h 64"/>
                  <a:gd name="T106" fmla="*/ 538 w 79"/>
                  <a:gd name="T107" fmla="*/ 45 h 6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79" h="64">
                    <a:moveTo>
                      <a:pt x="58" y="4"/>
                    </a:moveTo>
                    <a:cubicBezTo>
                      <a:pt x="60" y="5"/>
                      <a:pt x="62" y="8"/>
                      <a:pt x="65" y="11"/>
                    </a:cubicBezTo>
                    <a:cubicBezTo>
                      <a:pt x="67" y="15"/>
                      <a:pt x="69" y="18"/>
                      <a:pt x="71" y="22"/>
                    </a:cubicBezTo>
                    <a:cubicBezTo>
                      <a:pt x="73" y="27"/>
                      <a:pt x="75" y="30"/>
                      <a:pt x="75" y="35"/>
                    </a:cubicBezTo>
                    <a:cubicBezTo>
                      <a:pt x="75" y="36"/>
                      <a:pt x="75" y="38"/>
                      <a:pt x="74" y="39"/>
                    </a:cubicBezTo>
                    <a:cubicBezTo>
                      <a:pt x="74" y="41"/>
                      <a:pt x="73" y="44"/>
                      <a:pt x="72" y="47"/>
                    </a:cubicBezTo>
                    <a:cubicBezTo>
                      <a:pt x="71" y="49"/>
                      <a:pt x="70" y="51"/>
                      <a:pt x="70" y="52"/>
                    </a:cubicBezTo>
                    <a:cubicBezTo>
                      <a:pt x="69" y="53"/>
                      <a:pt x="68" y="54"/>
                      <a:pt x="67" y="55"/>
                    </a:cubicBezTo>
                    <a:cubicBezTo>
                      <a:pt x="66" y="56"/>
                      <a:pt x="64" y="56"/>
                      <a:pt x="62" y="56"/>
                    </a:cubicBezTo>
                    <a:cubicBezTo>
                      <a:pt x="60" y="56"/>
                      <a:pt x="58" y="56"/>
                      <a:pt x="56" y="57"/>
                    </a:cubicBezTo>
                    <a:cubicBezTo>
                      <a:pt x="55" y="57"/>
                      <a:pt x="53" y="58"/>
                      <a:pt x="52" y="58"/>
                    </a:cubicBezTo>
                    <a:cubicBezTo>
                      <a:pt x="51" y="59"/>
                      <a:pt x="50"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9"/>
                      <a:pt x="49" y="59"/>
                      <a:pt x="49" y="59"/>
                    </a:cubicBezTo>
                    <a:cubicBezTo>
                      <a:pt x="49" y="58"/>
                      <a:pt x="48" y="58"/>
                      <a:pt x="47" y="58"/>
                    </a:cubicBezTo>
                    <a:cubicBezTo>
                      <a:pt x="45" y="59"/>
                      <a:pt x="43" y="60"/>
                      <a:pt x="40" y="60"/>
                    </a:cubicBezTo>
                    <a:cubicBezTo>
                      <a:pt x="35" y="60"/>
                      <a:pt x="30" y="58"/>
                      <a:pt x="24" y="54"/>
                    </a:cubicBezTo>
                    <a:cubicBezTo>
                      <a:pt x="19" y="51"/>
                      <a:pt x="16" y="51"/>
                      <a:pt x="14" y="51"/>
                    </a:cubicBezTo>
                    <a:cubicBezTo>
                      <a:pt x="13" y="51"/>
                      <a:pt x="12" y="51"/>
                      <a:pt x="11" y="50"/>
                    </a:cubicBezTo>
                    <a:cubicBezTo>
                      <a:pt x="11" y="50"/>
                      <a:pt x="10" y="49"/>
                      <a:pt x="8" y="48"/>
                    </a:cubicBezTo>
                    <a:cubicBezTo>
                      <a:pt x="7" y="46"/>
                      <a:pt x="6" y="45"/>
                      <a:pt x="5" y="44"/>
                    </a:cubicBezTo>
                    <a:cubicBezTo>
                      <a:pt x="4" y="42"/>
                      <a:pt x="4" y="42"/>
                      <a:pt x="4" y="40"/>
                    </a:cubicBezTo>
                    <a:cubicBezTo>
                      <a:pt x="4" y="40"/>
                      <a:pt x="4" y="40"/>
                      <a:pt x="4" y="39"/>
                    </a:cubicBezTo>
                    <a:cubicBezTo>
                      <a:pt x="4" y="38"/>
                      <a:pt x="3" y="37"/>
                      <a:pt x="2" y="37"/>
                    </a:cubicBezTo>
                    <a:cubicBezTo>
                      <a:pt x="1" y="37"/>
                      <a:pt x="0" y="38"/>
                      <a:pt x="0" y="39"/>
                    </a:cubicBezTo>
                    <a:cubicBezTo>
                      <a:pt x="0" y="39"/>
                      <a:pt x="0" y="40"/>
                      <a:pt x="0" y="40"/>
                    </a:cubicBezTo>
                    <a:cubicBezTo>
                      <a:pt x="0" y="42"/>
                      <a:pt x="1" y="44"/>
                      <a:pt x="2" y="46"/>
                    </a:cubicBezTo>
                    <a:cubicBezTo>
                      <a:pt x="3" y="47"/>
                      <a:pt x="4" y="49"/>
                      <a:pt x="5" y="51"/>
                    </a:cubicBezTo>
                    <a:cubicBezTo>
                      <a:pt x="7" y="52"/>
                      <a:pt x="8" y="53"/>
                      <a:pt x="10" y="54"/>
                    </a:cubicBezTo>
                    <a:cubicBezTo>
                      <a:pt x="12" y="55"/>
                      <a:pt x="13" y="55"/>
                      <a:pt x="15" y="55"/>
                    </a:cubicBezTo>
                    <a:cubicBezTo>
                      <a:pt x="17" y="55"/>
                      <a:pt x="19" y="56"/>
                      <a:pt x="22" y="58"/>
                    </a:cubicBezTo>
                    <a:cubicBezTo>
                      <a:pt x="28" y="61"/>
                      <a:pt x="34" y="64"/>
                      <a:pt x="40" y="64"/>
                    </a:cubicBezTo>
                    <a:cubicBezTo>
                      <a:pt x="43" y="64"/>
                      <a:pt x="46" y="63"/>
                      <a:pt x="49" y="62"/>
                    </a:cubicBezTo>
                    <a:cubicBezTo>
                      <a:pt x="48" y="60"/>
                      <a:pt x="48" y="60"/>
                      <a:pt x="48" y="60"/>
                    </a:cubicBezTo>
                    <a:cubicBezTo>
                      <a:pt x="46" y="61"/>
                      <a:pt x="46" y="61"/>
                      <a:pt x="46" y="61"/>
                    </a:cubicBezTo>
                    <a:cubicBezTo>
                      <a:pt x="46" y="62"/>
                      <a:pt x="47" y="62"/>
                      <a:pt x="48" y="63"/>
                    </a:cubicBezTo>
                    <a:cubicBezTo>
                      <a:pt x="48" y="63"/>
                      <a:pt x="49" y="63"/>
                      <a:pt x="49" y="63"/>
                    </a:cubicBezTo>
                    <a:cubicBezTo>
                      <a:pt x="51" y="63"/>
                      <a:pt x="52" y="63"/>
                      <a:pt x="53" y="62"/>
                    </a:cubicBezTo>
                    <a:cubicBezTo>
                      <a:pt x="55" y="62"/>
                      <a:pt x="56" y="61"/>
                      <a:pt x="58" y="61"/>
                    </a:cubicBezTo>
                    <a:cubicBezTo>
                      <a:pt x="59" y="60"/>
                      <a:pt x="60" y="60"/>
                      <a:pt x="63" y="60"/>
                    </a:cubicBezTo>
                    <a:cubicBezTo>
                      <a:pt x="65" y="60"/>
                      <a:pt x="67" y="60"/>
                      <a:pt x="69" y="59"/>
                    </a:cubicBezTo>
                    <a:cubicBezTo>
                      <a:pt x="71" y="57"/>
                      <a:pt x="72" y="55"/>
                      <a:pt x="73" y="54"/>
                    </a:cubicBezTo>
                    <a:cubicBezTo>
                      <a:pt x="74" y="52"/>
                      <a:pt x="74" y="50"/>
                      <a:pt x="75" y="49"/>
                    </a:cubicBezTo>
                    <a:cubicBezTo>
                      <a:pt x="77" y="45"/>
                      <a:pt x="78" y="43"/>
                      <a:pt x="78" y="40"/>
                    </a:cubicBezTo>
                    <a:cubicBezTo>
                      <a:pt x="79" y="38"/>
                      <a:pt x="79" y="36"/>
                      <a:pt x="79" y="35"/>
                    </a:cubicBezTo>
                    <a:cubicBezTo>
                      <a:pt x="79" y="30"/>
                      <a:pt x="77" y="25"/>
                      <a:pt x="74" y="20"/>
                    </a:cubicBezTo>
                    <a:cubicBezTo>
                      <a:pt x="72" y="17"/>
                      <a:pt x="70" y="13"/>
                      <a:pt x="68" y="9"/>
                    </a:cubicBezTo>
                    <a:cubicBezTo>
                      <a:pt x="66" y="6"/>
                      <a:pt x="63" y="3"/>
                      <a:pt x="60" y="1"/>
                    </a:cubicBezTo>
                    <a:cubicBezTo>
                      <a:pt x="59" y="0"/>
                      <a:pt x="58" y="1"/>
                      <a:pt x="58" y="2"/>
                    </a:cubicBezTo>
                    <a:cubicBezTo>
                      <a:pt x="57" y="3"/>
                      <a:pt x="57" y="4"/>
                      <a:pt x="58" y="4"/>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1" name="Freeform 553">
                <a:extLst>
                  <a:ext uri="{FF2B5EF4-FFF2-40B4-BE49-F238E27FC236}">
                    <a16:creationId xmlns:a16="http://schemas.microsoft.com/office/drawing/2014/main" id="{21753A8B-036E-F75C-8E6F-10DD003D9D65}"/>
                  </a:ext>
                </a:extLst>
              </p:cNvPr>
              <p:cNvSpPr>
                <a:spLocks noEditPoints="1"/>
              </p:cNvSpPr>
              <p:nvPr/>
            </p:nvSpPr>
            <p:spPr bwMode="auto">
              <a:xfrm>
                <a:off x="4100" y="1816"/>
                <a:ext cx="63" cy="74"/>
              </a:xfrm>
              <a:custGeom>
                <a:avLst/>
                <a:gdLst>
                  <a:gd name="T0" fmla="*/ 168 w 30"/>
                  <a:gd name="T1" fmla="*/ 271 h 33"/>
                  <a:gd name="T2" fmla="*/ 204 w 30"/>
                  <a:gd name="T3" fmla="*/ 372 h 33"/>
                  <a:gd name="T4" fmla="*/ 244 w 30"/>
                  <a:gd name="T5" fmla="*/ 316 h 33"/>
                  <a:gd name="T6" fmla="*/ 212 w 30"/>
                  <a:gd name="T7" fmla="*/ 191 h 33"/>
                  <a:gd name="T8" fmla="*/ 128 w 30"/>
                  <a:gd name="T9" fmla="*/ 202 h 33"/>
                  <a:gd name="T10" fmla="*/ 168 w 30"/>
                  <a:gd name="T11" fmla="*/ 271 h 33"/>
                  <a:gd name="T12" fmla="*/ 120 w 30"/>
                  <a:gd name="T13" fmla="*/ 182 h 33"/>
                  <a:gd name="T14" fmla="*/ 185 w 30"/>
                  <a:gd name="T15" fmla="*/ 126 h 33"/>
                  <a:gd name="T16" fmla="*/ 168 w 30"/>
                  <a:gd name="T17" fmla="*/ 0 h 33"/>
                  <a:gd name="T18" fmla="*/ 0 w 30"/>
                  <a:gd name="T19" fmla="*/ 56 h 33"/>
                  <a:gd name="T20" fmla="*/ 17 w 30"/>
                  <a:gd name="T21" fmla="*/ 56 h 33"/>
                  <a:gd name="T22" fmla="*/ 120 w 30"/>
                  <a:gd name="T23" fmla="*/ 182 h 3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0" h="33">
                    <a:moveTo>
                      <a:pt x="18" y="24"/>
                    </a:moveTo>
                    <a:cubicBezTo>
                      <a:pt x="20" y="27"/>
                      <a:pt x="21" y="30"/>
                      <a:pt x="22" y="33"/>
                    </a:cubicBezTo>
                    <a:cubicBezTo>
                      <a:pt x="23" y="31"/>
                      <a:pt x="25" y="29"/>
                      <a:pt x="26" y="28"/>
                    </a:cubicBezTo>
                    <a:cubicBezTo>
                      <a:pt x="30" y="26"/>
                      <a:pt x="27" y="17"/>
                      <a:pt x="23" y="17"/>
                    </a:cubicBezTo>
                    <a:cubicBezTo>
                      <a:pt x="21" y="16"/>
                      <a:pt x="19" y="17"/>
                      <a:pt x="14" y="18"/>
                    </a:cubicBezTo>
                    <a:cubicBezTo>
                      <a:pt x="16" y="20"/>
                      <a:pt x="17" y="22"/>
                      <a:pt x="18" y="24"/>
                    </a:cubicBezTo>
                    <a:close/>
                    <a:moveTo>
                      <a:pt x="13" y="16"/>
                    </a:moveTo>
                    <a:cubicBezTo>
                      <a:pt x="14" y="14"/>
                      <a:pt x="17" y="13"/>
                      <a:pt x="20" y="11"/>
                    </a:cubicBezTo>
                    <a:cubicBezTo>
                      <a:pt x="22" y="9"/>
                      <a:pt x="22" y="2"/>
                      <a:pt x="18" y="0"/>
                    </a:cubicBezTo>
                    <a:cubicBezTo>
                      <a:pt x="18" y="0"/>
                      <a:pt x="7" y="1"/>
                      <a:pt x="0" y="5"/>
                    </a:cubicBezTo>
                    <a:cubicBezTo>
                      <a:pt x="2" y="5"/>
                      <a:pt x="2" y="5"/>
                      <a:pt x="2" y="5"/>
                    </a:cubicBezTo>
                    <a:cubicBezTo>
                      <a:pt x="5" y="6"/>
                      <a:pt x="9" y="10"/>
                      <a:pt x="13" y="16"/>
                    </a:cubicBezTo>
                    <a:close/>
                  </a:path>
                </a:pathLst>
              </a:custGeom>
              <a:solidFill>
                <a:srgbClr val="FC5D3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2" name="Freeform 554">
                <a:extLst>
                  <a:ext uri="{FF2B5EF4-FFF2-40B4-BE49-F238E27FC236}">
                    <a16:creationId xmlns:a16="http://schemas.microsoft.com/office/drawing/2014/main" id="{11C4EA0C-7455-0E4A-D7AF-1706A81BA814}"/>
                  </a:ext>
                </a:extLst>
              </p:cNvPr>
              <p:cNvSpPr>
                <a:spLocks/>
              </p:cNvSpPr>
              <p:nvPr/>
            </p:nvSpPr>
            <p:spPr bwMode="auto">
              <a:xfrm>
                <a:off x="3913" y="1718"/>
                <a:ext cx="215" cy="251"/>
              </a:xfrm>
              <a:custGeom>
                <a:avLst/>
                <a:gdLst>
                  <a:gd name="T0" fmla="*/ 329 w 102"/>
                  <a:gd name="T1" fmla="*/ 988 h 112"/>
                  <a:gd name="T2" fmla="*/ 329 w 102"/>
                  <a:gd name="T3" fmla="*/ 970 h 112"/>
                  <a:gd name="T4" fmla="*/ 329 w 102"/>
                  <a:gd name="T5" fmla="*/ 943 h 112"/>
                  <a:gd name="T6" fmla="*/ 337 w 102"/>
                  <a:gd name="T7" fmla="*/ 878 h 112"/>
                  <a:gd name="T8" fmla="*/ 396 w 102"/>
                  <a:gd name="T9" fmla="*/ 688 h 112"/>
                  <a:gd name="T10" fmla="*/ 396 w 102"/>
                  <a:gd name="T11" fmla="*/ 663 h 112"/>
                  <a:gd name="T12" fmla="*/ 396 w 102"/>
                  <a:gd name="T13" fmla="*/ 652 h 112"/>
                  <a:gd name="T14" fmla="*/ 405 w 102"/>
                  <a:gd name="T15" fmla="*/ 643 h 112"/>
                  <a:gd name="T16" fmla="*/ 405 w 102"/>
                  <a:gd name="T17" fmla="*/ 628 h 112"/>
                  <a:gd name="T18" fmla="*/ 405 w 102"/>
                  <a:gd name="T19" fmla="*/ 619 h 112"/>
                  <a:gd name="T20" fmla="*/ 413 w 102"/>
                  <a:gd name="T21" fmla="*/ 607 h 112"/>
                  <a:gd name="T22" fmla="*/ 413 w 102"/>
                  <a:gd name="T23" fmla="*/ 598 h 112"/>
                  <a:gd name="T24" fmla="*/ 413 w 102"/>
                  <a:gd name="T25" fmla="*/ 598 h 112"/>
                  <a:gd name="T26" fmla="*/ 422 w 102"/>
                  <a:gd name="T27" fmla="*/ 587 h 112"/>
                  <a:gd name="T28" fmla="*/ 422 w 102"/>
                  <a:gd name="T29" fmla="*/ 571 h 112"/>
                  <a:gd name="T30" fmla="*/ 422 w 102"/>
                  <a:gd name="T31" fmla="*/ 563 h 112"/>
                  <a:gd name="T32" fmla="*/ 430 w 102"/>
                  <a:gd name="T33" fmla="*/ 563 h 112"/>
                  <a:gd name="T34" fmla="*/ 430 w 102"/>
                  <a:gd name="T35" fmla="*/ 554 h 112"/>
                  <a:gd name="T36" fmla="*/ 441 w 102"/>
                  <a:gd name="T37" fmla="*/ 542 h 112"/>
                  <a:gd name="T38" fmla="*/ 441 w 102"/>
                  <a:gd name="T39" fmla="*/ 542 h 112"/>
                  <a:gd name="T40" fmla="*/ 441 w 102"/>
                  <a:gd name="T41" fmla="*/ 527 h 112"/>
                  <a:gd name="T42" fmla="*/ 449 w 102"/>
                  <a:gd name="T43" fmla="*/ 518 h 112"/>
                  <a:gd name="T44" fmla="*/ 449 w 102"/>
                  <a:gd name="T45" fmla="*/ 518 h 112"/>
                  <a:gd name="T46" fmla="*/ 449 w 102"/>
                  <a:gd name="T47" fmla="*/ 506 h 112"/>
                  <a:gd name="T48" fmla="*/ 457 w 102"/>
                  <a:gd name="T49" fmla="*/ 506 h 112"/>
                  <a:gd name="T50" fmla="*/ 457 w 102"/>
                  <a:gd name="T51" fmla="*/ 498 h 112"/>
                  <a:gd name="T52" fmla="*/ 466 w 102"/>
                  <a:gd name="T53" fmla="*/ 482 h 112"/>
                  <a:gd name="T54" fmla="*/ 466 w 102"/>
                  <a:gd name="T55" fmla="*/ 482 h 112"/>
                  <a:gd name="T56" fmla="*/ 466 w 102"/>
                  <a:gd name="T57" fmla="*/ 473 h 112"/>
                  <a:gd name="T58" fmla="*/ 481 w 102"/>
                  <a:gd name="T59" fmla="*/ 473 h 112"/>
                  <a:gd name="T60" fmla="*/ 481 w 102"/>
                  <a:gd name="T61" fmla="*/ 462 h 112"/>
                  <a:gd name="T62" fmla="*/ 489 w 102"/>
                  <a:gd name="T63" fmla="*/ 462 h 112"/>
                  <a:gd name="T64" fmla="*/ 489 w 102"/>
                  <a:gd name="T65" fmla="*/ 453 h 112"/>
                  <a:gd name="T66" fmla="*/ 489 w 102"/>
                  <a:gd name="T67" fmla="*/ 453 h 112"/>
                  <a:gd name="T68" fmla="*/ 497 w 102"/>
                  <a:gd name="T69" fmla="*/ 437 h 112"/>
                  <a:gd name="T70" fmla="*/ 497 w 102"/>
                  <a:gd name="T71" fmla="*/ 437 h 112"/>
                  <a:gd name="T72" fmla="*/ 506 w 102"/>
                  <a:gd name="T73" fmla="*/ 437 h 112"/>
                  <a:gd name="T74" fmla="*/ 506 w 102"/>
                  <a:gd name="T75" fmla="*/ 437 h 112"/>
                  <a:gd name="T76" fmla="*/ 906 w 102"/>
                  <a:gd name="T77" fmla="*/ 361 h 112"/>
                  <a:gd name="T78" fmla="*/ 919 w 102"/>
                  <a:gd name="T79" fmla="*/ 215 h 112"/>
                  <a:gd name="T80" fmla="*/ 769 w 102"/>
                  <a:gd name="T81" fmla="*/ 190 h 112"/>
                  <a:gd name="T82" fmla="*/ 919 w 102"/>
                  <a:gd name="T83" fmla="*/ 182 h 112"/>
                  <a:gd name="T84" fmla="*/ 919 w 102"/>
                  <a:gd name="T85" fmla="*/ 9 h 112"/>
                  <a:gd name="T86" fmla="*/ 405 w 102"/>
                  <a:gd name="T87" fmla="*/ 9 h 112"/>
                  <a:gd name="T88" fmla="*/ 272 w 102"/>
                  <a:gd name="T89" fmla="*/ 9 h 112"/>
                  <a:gd name="T90" fmla="*/ 272 w 102"/>
                  <a:gd name="T91" fmla="*/ 20 h 112"/>
                  <a:gd name="T92" fmla="*/ 272 w 102"/>
                  <a:gd name="T93" fmla="*/ 9 h 112"/>
                  <a:gd name="T94" fmla="*/ 169 w 102"/>
                  <a:gd name="T95" fmla="*/ 0 h 112"/>
                  <a:gd name="T96" fmla="*/ 169 w 102"/>
                  <a:gd name="T97" fmla="*/ 0 h 112"/>
                  <a:gd name="T98" fmla="*/ 93 w 102"/>
                  <a:gd name="T99" fmla="*/ 372 h 112"/>
                  <a:gd name="T100" fmla="*/ 101 w 102"/>
                  <a:gd name="T101" fmla="*/ 372 h 112"/>
                  <a:gd name="T102" fmla="*/ 112 w 102"/>
                  <a:gd name="T103" fmla="*/ 462 h 112"/>
                  <a:gd name="T104" fmla="*/ 112 w 102"/>
                  <a:gd name="T105" fmla="*/ 462 h 112"/>
                  <a:gd name="T106" fmla="*/ 112 w 102"/>
                  <a:gd name="T107" fmla="*/ 462 h 112"/>
                  <a:gd name="T108" fmla="*/ 76 w 102"/>
                  <a:gd name="T109" fmla="*/ 607 h 112"/>
                  <a:gd name="T110" fmla="*/ 0 w 102"/>
                  <a:gd name="T111" fmla="*/ 1080 h 112"/>
                  <a:gd name="T112" fmla="*/ 160 w 102"/>
                  <a:gd name="T113" fmla="*/ 1251 h 112"/>
                  <a:gd name="T114" fmla="*/ 346 w 102"/>
                  <a:gd name="T115" fmla="*/ 1069 h 112"/>
                  <a:gd name="T116" fmla="*/ 346 w 102"/>
                  <a:gd name="T117" fmla="*/ 1060 h 112"/>
                  <a:gd name="T118" fmla="*/ 329 w 102"/>
                  <a:gd name="T119" fmla="*/ 988 h 11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02" h="112">
                    <a:moveTo>
                      <a:pt x="35" y="88"/>
                    </a:moveTo>
                    <a:cubicBezTo>
                      <a:pt x="35" y="87"/>
                      <a:pt x="35" y="86"/>
                      <a:pt x="35" y="86"/>
                    </a:cubicBezTo>
                    <a:cubicBezTo>
                      <a:pt x="35" y="85"/>
                      <a:pt x="35" y="85"/>
                      <a:pt x="35" y="84"/>
                    </a:cubicBezTo>
                    <a:cubicBezTo>
                      <a:pt x="35" y="82"/>
                      <a:pt x="36" y="80"/>
                      <a:pt x="36" y="78"/>
                    </a:cubicBezTo>
                    <a:cubicBezTo>
                      <a:pt x="38" y="72"/>
                      <a:pt x="40" y="67"/>
                      <a:pt x="42" y="61"/>
                    </a:cubicBezTo>
                    <a:cubicBezTo>
                      <a:pt x="42" y="60"/>
                      <a:pt x="42" y="59"/>
                      <a:pt x="42" y="59"/>
                    </a:cubicBezTo>
                    <a:cubicBezTo>
                      <a:pt x="42" y="58"/>
                      <a:pt x="42" y="58"/>
                      <a:pt x="42" y="58"/>
                    </a:cubicBezTo>
                    <a:cubicBezTo>
                      <a:pt x="43" y="58"/>
                      <a:pt x="43" y="57"/>
                      <a:pt x="43" y="57"/>
                    </a:cubicBezTo>
                    <a:cubicBezTo>
                      <a:pt x="43" y="56"/>
                      <a:pt x="43" y="56"/>
                      <a:pt x="43" y="56"/>
                    </a:cubicBezTo>
                    <a:cubicBezTo>
                      <a:pt x="43" y="55"/>
                      <a:pt x="43" y="55"/>
                      <a:pt x="43" y="55"/>
                    </a:cubicBezTo>
                    <a:cubicBezTo>
                      <a:pt x="44" y="54"/>
                      <a:pt x="44" y="54"/>
                      <a:pt x="44" y="54"/>
                    </a:cubicBezTo>
                    <a:cubicBezTo>
                      <a:pt x="44" y="53"/>
                      <a:pt x="44" y="53"/>
                      <a:pt x="44" y="53"/>
                    </a:cubicBezTo>
                    <a:cubicBezTo>
                      <a:pt x="44" y="53"/>
                      <a:pt x="44" y="53"/>
                      <a:pt x="44" y="53"/>
                    </a:cubicBezTo>
                    <a:cubicBezTo>
                      <a:pt x="45" y="52"/>
                      <a:pt x="45" y="52"/>
                      <a:pt x="45" y="52"/>
                    </a:cubicBezTo>
                    <a:cubicBezTo>
                      <a:pt x="45" y="51"/>
                      <a:pt x="45" y="51"/>
                      <a:pt x="45" y="51"/>
                    </a:cubicBezTo>
                    <a:cubicBezTo>
                      <a:pt x="45" y="50"/>
                      <a:pt x="45" y="50"/>
                      <a:pt x="45" y="50"/>
                    </a:cubicBezTo>
                    <a:cubicBezTo>
                      <a:pt x="46" y="50"/>
                      <a:pt x="46" y="50"/>
                      <a:pt x="46" y="50"/>
                    </a:cubicBezTo>
                    <a:cubicBezTo>
                      <a:pt x="46" y="49"/>
                      <a:pt x="46" y="49"/>
                      <a:pt x="46" y="49"/>
                    </a:cubicBezTo>
                    <a:cubicBezTo>
                      <a:pt x="47" y="48"/>
                      <a:pt x="47" y="48"/>
                      <a:pt x="47" y="48"/>
                    </a:cubicBezTo>
                    <a:cubicBezTo>
                      <a:pt x="47" y="48"/>
                      <a:pt x="47" y="48"/>
                      <a:pt x="47" y="48"/>
                    </a:cubicBezTo>
                    <a:cubicBezTo>
                      <a:pt x="47" y="47"/>
                      <a:pt x="47" y="47"/>
                      <a:pt x="47" y="47"/>
                    </a:cubicBezTo>
                    <a:cubicBezTo>
                      <a:pt x="48" y="46"/>
                      <a:pt x="48" y="46"/>
                      <a:pt x="48" y="46"/>
                    </a:cubicBezTo>
                    <a:cubicBezTo>
                      <a:pt x="48" y="46"/>
                      <a:pt x="48" y="46"/>
                      <a:pt x="48" y="46"/>
                    </a:cubicBezTo>
                    <a:cubicBezTo>
                      <a:pt x="48" y="45"/>
                      <a:pt x="48" y="45"/>
                      <a:pt x="48" y="45"/>
                    </a:cubicBezTo>
                    <a:cubicBezTo>
                      <a:pt x="49" y="45"/>
                      <a:pt x="49" y="45"/>
                      <a:pt x="49" y="45"/>
                    </a:cubicBezTo>
                    <a:cubicBezTo>
                      <a:pt x="49" y="44"/>
                      <a:pt x="49" y="44"/>
                      <a:pt x="49" y="44"/>
                    </a:cubicBezTo>
                    <a:cubicBezTo>
                      <a:pt x="50" y="43"/>
                      <a:pt x="50" y="43"/>
                      <a:pt x="50" y="43"/>
                    </a:cubicBezTo>
                    <a:cubicBezTo>
                      <a:pt x="50" y="43"/>
                      <a:pt x="50" y="43"/>
                      <a:pt x="50" y="43"/>
                    </a:cubicBezTo>
                    <a:cubicBezTo>
                      <a:pt x="50" y="42"/>
                      <a:pt x="50" y="42"/>
                      <a:pt x="50" y="42"/>
                    </a:cubicBezTo>
                    <a:cubicBezTo>
                      <a:pt x="51" y="42"/>
                      <a:pt x="51" y="42"/>
                      <a:pt x="51" y="42"/>
                    </a:cubicBezTo>
                    <a:cubicBezTo>
                      <a:pt x="51" y="41"/>
                      <a:pt x="51" y="41"/>
                      <a:pt x="51" y="41"/>
                    </a:cubicBezTo>
                    <a:cubicBezTo>
                      <a:pt x="52" y="41"/>
                      <a:pt x="52" y="41"/>
                      <a:pt x="52" y="41"/>
                    </a:cubicBezTo>
                    <a:cubicBezTo>
                      <a:pt x="52" y="40"/>
                      <a:pt x="52" y="40"/>
                      <a:pt x="52" y="40"/>
                    </a:cubicBezTo>
                    <a:cubicBezTo>
                      <a:pt x="52" y="40"/>
                      <a:pt x="52" y="40"/>
                      <a:pt x="52" y="40"/>
                    </a:cubicBezTo>
                    <a:cubicBezTo>
                      <a:pt x="53" y="39"/>
                      <a:pt x="53" y="39"/>
                      <a:pt x="53" y="39"/>
                    </a:cubicBezTo>
                    <a:cubicBezTo>
                      <a:pt x="53" y="39"/>
                      <a:pt x="53" y="39"/>
                      <a:pt x="53" y="39"/>
                    </a:cubicBezTo>
                    <a:cubicBezTo>
                      <a:pt x="54" y="39"/>
                      <a:pt x="54" y="39"/>
                      <a:pt x="54" y="39"/>
                    </a:cubicBezTo>
                    <a:cubicBezTo>
                      <a:pt x="54" y="39"/>
                      <a:pt x="54" y="39"/>
                      <a:pt x="54" y="39"/>
                    </a:cubicBezTo>
                    <a:cubicBezTo>
                      <a:pt x="67" y="26"/>
                      <a:pt x="85" y="32"/>
                      <a:pt x="97" y="32"/>
                    </a:cubicBezTo>
                    <a:cubicBezTo>
                      <a:pt x="101" y="31"/>
                      <a:pt x="101" y="20"/>
                      <a:pt x="98" y="19"/>
                    </a:cubicBezTo>
                    <a:cubicBezTo>
                      <a:pt x="98" y="19"/>
                      <a:pt x="94" y="18"/>
                      <a:pt x="82" y="17"/>
                    </a:cubicBezTo>
                    <a:cubicBezTo>
                      <a:pt x="82" y="17"/>
                      <a:pt x="91" y="16"/>
                      <a:pt x="98" y="16"/>
                    </a:cubicBezTo>
                    <a:cubicBezTo>
                      <a:pt x="102" y="15"/>
                      <a:pt x="102" y="3"/>
                      <a:pt x="98" y="1"/>
                    </a:cubicBezTo>
                    <a:cubicBezTo>
                      <a:pt x="83" y="1"/>
                      <a:pt x="59" y="0"/>
                      <a:pt x="43" y="1"/>
                    </a:cubicBezTo>
                    <a:cubicBezTo>
                      <a:pt x="37" y="1"/>
                      <a:pt x="33" y="1"/>
                      <a:pt x="29" y="1"/>
                    </a:cubicBezTo>
                    <a:cubicBezTo>
                      <a:pt x="29" y="2"/>
                      <a:pt x="29" y="2"/>
                      <a:pt x="29" y="2"/>
                    </a:cubicBezTo>
                    <a:cubicBezTo>
                      <a:pt x="29" y="1"/>
                      <a:pt x="29" y="1"/>
                      <a:pt x="29" y="1"/>
                    </a:cubicBezTo>
                    <a:cubicBezTo>
                      <a:pt x="24" y="1"/>
                      <a:pt x="21" y="1"/>
                      <a:pt x="18" y="0"/>
                    </a:cubicBezTo>
                    <a:cubicBezTo>
                      <a:pt x="18" y="0"/>
                      <a:pt x="18" y="0"/>
                      <a:pt x="18" y="0"/>
                    </a:cubicBezTo>
                    <a:cubicBezTo>
                      <a:pt x="12" y="3"/>
                      <a:pt x="6" y="12"/>
                      <a:pt x="10" y="33"/>
                    </a:cubicBezTo>
                    <a:cubicBezTo>
                      <a:pt x="11" y="33"/>
                      <a:pt x="11" y="33"/>
                      <a:pt x="11" y="33"/>
                    </a:cubicBezTo>
                    <a:cubicBezTo>
                      <a:pt x="13" y="34"/>
                      <a:pt x="13" y="36"/>
                      <a:pt x="12" y="41"/>
                    </a:cubicBezTo>
                    <a:cubicBezTo>
                      <a:pt x="12" y="41"/>
                      <a:pt x="12" y="41"/>
                      <a:pt x="12" y="41"/>
                    </a:cubicBezTo>
                    <a:cubicBezTo>
                      <a:pt x="12" y="41"/>
                      <a:pt x="12" y="41"/>
                      <a:pt x="12" y="41"/>
                    </a:cubicBezTo>
                    <a:cubicBezTo>
                      <a:pt x="12" y="44"/>
                      <a:pt x="10" y="48"/>
                      <a:pt x="8" y="54"/>
                    </a:cubicBezTo>
                    <a:cubicBezTo>
                      <a:pt x="2" y="68"/>
                      <a:pt x="0" y="83"/>
                      <a:pt x="0" y="96"/>
                    </a:cubicBezTo>
                    <a:cubicBezTo>
                      <a:pt x="0" y="108"/>
                      <a:pt x="6" y="110"/>
                      <a:pt x="17" y="111"/>
                    </a:cubicBezTo>
                    <a:cubicBezTo>
                      <a:pt x="33" y="112"/>
                      <a:pt x="36" y="104"/>
                      <a:pt x="37" y="95"/>
                    </a:cubicBezTo>
                    <a:cubicBezTo>
                      <a:pt x="37" y="95"/>
                      <a:pt x="37" y="94"/>
                      <a:pt x="37" y="94"/>
                    </a:cubicBezTo>
                    <a:cubicBezTo>
                      <a:pt x="36" y="92"/>
                      <a:pt x="35" y="90"/>
                      <a:pt x="35" y="88"/>
                    </a:cubicBezTo>
                    <a:close/>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3" name="Freeform 555">
                <a:extLst>
                  <a:ext uri="{FF2B5EF4-FFF2-40B4-BE49-F238E27FC236}">
                    <a16:creationId xmlns:a16="http://schemas.microsoft.com/office/drawing/2014/main" id="{FE6735D4-5DAB-473F-6D4A-8BDA59F0FD75}"/>
                  </a:ext>
                </a:extLst>
              </p:cNvPr>
              <p:cNvSpPr>
                <a:spLocks/>
              </p:cNvSpPr>
              <p:nvPr/>
            </p:nvSpPr>
            <p:spPr bwMode="auto">
              <a:xfrm>
                <a:off x="3913" y="1805"/>
                <a:ext cx="34" cy="99"/>
              </a:xfrm>
              <a:custGeom>
                <a:avLst/>
                <a:gdLst>
                  <a:gd name="T0" fmla="*/ 117 w 16"/>
                  <a:gd name="T1" fmla="*/ 36 h 44"/>
                  <a:gd name="T2" fmla="*/ 117 w 16"/>
                  <a:gd name="T3" fmla="*/ 36 h 44"/>
                  <a:gd name="T4" fmla="*/ 136 w 16"/>
                  <a:gd name="T5" fmla="*/ 25 h 44"/>
                  <a:gd name="T6" fmla="*/ 136 w 16"/>
                  <a:gd name="T7" fmla="*/ 0 h 44"/>
                  <a:gd name="T8" fmla="*/ 128 w 16"/>
                  <a:gd name="T9" fmla="*/ 0 h 44"/>
                  <a:gd name="T10" fmla="*/ 117 w 16"/>
                  <a:gd name="T11" fmla="*/ 25 h 44"/>
                  <a:gd name="T12" fmla="*/ 68 w 16"/>
                  <a:gd name="T13" fmla="*/ 162 h 44"/>
                  <a:gd name="T14" fmla="*/ 0 w 16"/>
                  <a:gd name="T15" fmla="*/ 466 h 44"/>
                  <a:gd name="T16" fmla="*/ 19 w 16"/>
                  <a:gd name="T17" fmla="*/ 502 h 44"/>
                  <a:gd name="T18" fmla="*/ 40 w 16"/>
                  <a:gd name="T19" fmla="*/ 482 h 44"/>
                  <a:gd name="T20" fmla="*/ 104 w 16"/>
                  <a:gd name="T21" fmla="*/ 173 h 44"/>
                  <a:gd name="T22" fmla="*/ 145 w 16"/>
                  <a:gd name="T23" fmla="*/ 25 h 44"/>
                  <a:gd name="T24" fmla="*/ 128 w 16"/>
                  <a:gd name="T25" fmla="*/ 25 h 44"/>
                  <a:gd name="T26" fmla="*/ 128 w 16"/>
                  <a:gd name="T27" fmla="*/ 45 h 44"/>
                  <a:gd name="T28" fmla="*/ 136 w 16"/>
                  <a:gd name="T29" fmla="*/ 45 h 44"/>
                  <a:gd name="T30" fmla="*/ 145 w 16"/>
                  <a:gd name="T31" fmla="*/ 36 h 44"/>
                  <a:gd name="T32" fmla="*/ 145 w 16"/>
                  <a:gd name="T33" fmla="*/ 11 h 44"/>
                  <a:gd name="T34" fmla="*/ 145 w 16"/>
                  <a:gd name="T35" fmla="*/ 11 h 44"/>
                  <a:gd name="T36" fmla="*/ 128 w 16"/>
                  <a:gd name="T37" fmla="*/ 0 h 44"/>
                  <a:gd name="T38" fmla="*/ 117 w 16"/>
                  <a:gd name="T39" fmla="*/ 36 h 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6" h="44">
                    <a:moveTo>
                      <a:pt x="12" y="3"/>
                    </a:moveTo>
                    <a:cubicBezTo>
                      <a:pt x="12" y="3"/>
                      <a:pt x="12" y="3"/>
                      <a:pt x="12" y="3"/>
                    </a:cubicBezTo>
                    <a:cubicBezTo>
                      <a:pt x="14" y="2"/>
                      <a:pt x="14" y="2"/>
                      <a:pt x="14" y="2"/>
                    </a:cubicBezTo>
                    <a:cubicBezTo>
                      <a:pt x="14" y="0"/>
                      <a:pt x="14" y="0"/>
                      <a:pt x="14" y="0"/>
                    </a:cubicBezTo>
                    <a:cubicBezTo>
                      <a:pt x="13" y="0"/>
                      <a:pt x="13" y="0"/>
                      <a:pt x="13" y="0"/>
                    </a:cubicBezTo>
                    <a:cubicBezTo>
                      <a:pt x="13" y="0"/>
                      <a:pt x="12" y="1"/>
                      <a:pt x="12" y="2"/>
                    </a:cubicBezTo>
                    <a:cubicBezTo>
                      <a:pt x="11" y="4"/>
                      <a:pt x="10" y="8"/>
                      <a:pt x="7" y="14"/>
                    </a:cubicBezTo>
                    <a:cubicBezTo>
                      <a:pt x="4" y="22"/>
                      <a:pt x="1" y="32"/>
                      <a:pt x="0" y="41"/>
                    </a:cubicBezTo>
                    <a:cubicBezTo>
                      <a:pt x="0" y="42"/>
                      <a:pt x="0" y="43"/>
                      <a:pt x="2" y="44"/>
                    </a:cubicBezTo>
                    <a:cubicBezTo>
                      <a:pt x="3" y="44"/>
                      <a:pt x="4" y="43"/>
                      <a:pt x="4" y="42"/>
                    </a:cubicBezTo>
                    <a:cubicBezTo>
                      <a:pt x="5" y="33"/>
                      <a:pt x="8" y="23"/>
                      <a:pt x="11" y="15"/>
                    </a:cubicBezTo>
                    <a:cubicBezTo>
                      <a:pt x="13" y="10"/>
                      <a:pt x="15" y="6"/>
                      <a:pt x="15" y="2"/>
                    </a:cubicBezTo>
                    <a:cubicBezTo>
                      <a:pt x="13" y="2"/>
                      <a:pt x="13" y="2"/>
                      <a:pt x="13" y="2"/>
                    </a:cubicBezTo>
                    <a:cubicBezTo>
                      <a:pt x="13" y="4"/>
                      <a:pt x="13" y="4"/>
                      <a:pt x="13" y="4"/>
                    </a:cubicBezTo>
                    <a:cubicBezTo>
                      <a:pt x="14" y="4"/>
                      <a:pt x="14" y="4"/>
                      <a:pt x="14" y="4"/>
                    </a:cubicBezTo>
                    <a:cubicBezTo>
                      <a:pt x="14" y="4"/>
                      <a:pt x="15" y="4"/>
                      <a:pt x="15" y="3"/>
                    </a:cubicBezTo>
                    <a:cubicBezTo>
                      <a:pt x="16" y="2"/>
                      <a:pt x="16" y="2"/>
                      <a:pt x="15" y="1"/>
                    </a:cubicBezTo>
                    <a:cubicBezTo>
                      <a:pt x="15" y="1"/>
                      <a:pt x="15" y="1"/>
                      <a:pt x="15" y="1"/>
                    </a:cubicBezTo>
                    <a:cubicBezTo>
                      <a:pt x="15" y="0"/>
                      <a:pt x="14" y="0"/>
                      <a:pt x="13" y="0"/>
                    </a:cubicBezTo>
                    <a:cubicBezTo>
                      <a:pt x="12" y="0"/>
                      <a:pt x="11" y="2"/>
                      <a:pt x="12"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4" name="Freeform 556">
                <a:extLst>
                  <a:ext uri="{FF2B5EF4-FFF2-40B4-BE49-F238E27FC236}">
                    <a16:creationId xmlns:a16="http://schemas.microsoft.com/office/drawing/2014/main" id="{734F3D0D-D39F-D061-3B4F-E8E54C59DF9E}"/>
                  </a:ext>
                </a:extLst>
              </p:cNvPr>
              <p:cNvSpPr>
                <a:spLocks/>
              </p:cNvSpPr>
              <p:nvPr/>
            </p:nvSpPr>
            <p:spPr bwMode="auto">
              <a:xfrm>
                <a:off x="4000" y="1637"/>
                <a:ext cx="58" cy="83"/>
              </a:xfrm>
              <a:custGeom>
                <a:avLst/>
                <a:gdLst>
                  <a:gd name="T0" fmla="*/ 240 w 28"/>
                  <a:gd name="T1" fmla="*/ 381 h 37"/>
                  <a:gd name="T2" fmla="*/ 35 w 28"/>
                  <a:gd name="T3" fmla="*/ 9 h 37"/>
                  <a:gd name="T4" fmla="*/ 8 w 28"/>
                  <a:gd name="T5" fmla="*/ 9 h 37"/>
                  <a:gd name="T6" fmla="*/ 8 w 28"/>
                  <a:gd name="T7" fmla="*/ 45 h 37"/>
                  <a:gd name="T8" fmla="*/ 215 w 28"/>
                  <a:gd name="T9" fmla="*/ 397 h 37"/>
                  <a:gd name="T10" fmla="*/ 232 w 28"/>
                  <a:gd name="T11" fmla="*/ 408 h 37"/>
                  <a:gd name="T12" fmla="*/ 240 w 28"/>
                  <a:gd name="T13" fmla="*/ 381 h 3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7">
                    <a:moveTo>
                      <a:pt x="27" y="34"/>
                    </a:moveTo>
                    <a:cubicBezTo>
                      <a:pt x="22" y="21"/>
                      <a:pt x="15" y="9"/>
                      <a:pt x="4" y="1"/>
                    </a:cubicBezTo>
                    <a:cubicBezTo>
                      <a:pt x="3" y="0"/>
                      <a:pt x="1" y="0"/>
                      <a:pt x="1" y="1"/>
                    </a:cubicBezTo>
                    <a:cubicBezTo>
                      <a:pt x="0" y="2"/>
                      <a:pt x="0" y="3"/>
                      <a:pt x="1" y="4"/>
                    </a:cubicBezTo>
                    <a:cubicBezTo>
                      <a:pt x="12" y="12"/>
                      <a:pt x="19" y="23"/>
                      <a:pt x="24" y="35"/>
                    </a:cubicBezTo>
                    <a:cubicBezTo>
                      <a:pt x="24" y="36"/>
                      <a:pt x="25" y="37"/>
                      <a:pt x="26" y="36"/>
                    </a:cubicBezTo>
                    <a:cubicBezTo>
                      <a:pt x="27" y="36"/>
                      <a:pt x="28" y="35"/>
                      <a:pt x="27" y="3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5" name="Freeform 557">
                <a:extLst>
                  <a:ext uri="{FF2B5EF4-FFF2-40B4-BE49-F238E27FC236}">
                    <a16:creationId xmlns:a16="http://schemas.microsoft.com/office/drawing/2014/main" id="{49C83122-E5B9-1549-0F1A-75B2ECE3D51A}"/>
                  </a:ext>
                </a:extLst>
              </p:cNvPr>
              <p:cNvSpPr>
                <a:spLocks/>
              </p:cNvSpPr>
              <p:nvPr/>
            </p:nvSpPr>
            <p:spPr bwMode="auto">
              <a:xfrm>
                <a:off x="3760" y="2150"/>
                <a:ext cx="23" cy="154"/>
              </a:xfrm>
              <a:custGeom>
                <a:avLst/>
                <a:gdLst>
                  <a:gd name="T0" fmla="*/ 0 w 11"/>
                  <a:gd name="T1" fmla="*/ 36 h 69"/>
                  <a:gd name="T2" fmla="*/ 27 w 11"/>
                  <a:gd name="T3" fmla="*/ 210 h 69"/>
                  <a:gd name="T4" fmla="*/ 27 w 11"/>
                  <a:gd name="T5" fmla="*/ 223 h 69"/>
                  <a:gd name="T6" fmla="*/ 36 w 11"/>
                  <a:gd name="T7" fmla="*/ 703 h 69"/>
                  <a:gd name="T8" fmla="*/ 56 w 11"/>
                  <a:gd name="T9" fmla="*/ 723 h 69"/>
                  <a:gd name="T10" fmla="*/ 56 w 11"/>
                  <a:gd name="T11" fmla="*/ 723 h 69"/>
                  <a:gd name="T12" fmla="*/ 56 w 11"/>
                  <a:gd name="T13" fmla="*/ 703 h 69"/>
                  <a:gd name="T14" fmla="*/ 36 w 11"/>
                  <a:gd name="T15" fmla="*/ 703 h 69"/>
                  <a:gd name="T16" fmla="*/ 36 w 11"/>
                  <a:gd name="T17" fmla="*/ 703 h 69"/>
                  <a:gd name="T18" fmla="*/ 36 w 11"/>
                  <a:gd name="T19" fmla="*/ 712 h 69"/>
                  <a:gd name="T20" fmla="*/ 44 w 11"/>
                  <a:gd name="T21" fmla="*/ 732 h 69"/>
                  <a:gd name="T22" fmla="*/ 75 w 11"/>
                  <a:gd name="T23" fmla="*/ 757 h 69"/>
                  <a:gd name="T24" fmla="*/ 92 w 11"/>
                  <a:gd name="T25" fmla="*/ 757 h 69"/>
                  <a:gd name="T26" fmla="*/ 92 w 11"/>
                  <a:gd name="T27" fmla="*/ 723 h 69"/>
                  <a:gd name="T28" fmla="*/ 75 w 11"/>
                  <a:gd name="T29" fmla="*/ 712 h 69"/>
                  <a:gd name="T30" fmla="*/ 75 w 11"/>
                  <a:gd name="T31" fmla="*/ 712 h 69"/>
                  <a:gd name="T32" fmla="*/ 75 w 11"/>
                  <a:gd name="T33" fmla="*/ 712 h 69"/>
                  <a:gd name="T34" fmla="*/ 75 w 11"/>
                  <a:gd name="T35" fmla="*/ 712 h 69"/>
                  <a:gd name="T36" fmla="*/ 75 w 11"/>
                  <a:gd name="T37" fmla="*/ 712 h 69"/>
                  <a:gd name="T38" fmla="*/ 75 w 11"/>
                  <a:gd name="T39" fmla="*/ 712 h 69"/>
                  <a:gd name="T40" fmla="*/ 75 w 11"/>
                  <a:gd name="T41" fmla="*/ 712 h 69"/>
                  <a:gd name="T42" fmla="*/ 75 w 11"/>
                  <a:gd name="T43" fmla="*/ 712 h 69"/>
                  <a:gd name="T44" fmla="*/ 56 w 11"/>
                  <a:gd name="T45" fmla="*/ 712 h 69"/>
                  <a:gd name="T46" fmla="*/ 75 w 11"/>
                  <a:gd name="T47" fmla="*/ 712 h 69"/>
                  <a:gd name="T48" fmla="*/ 75 w 11"/>
                  <a:gd name="T49" fmla="*/ 712 h 69"/>
                  <a:gd name="T50" fmla="*/ 75 w 11"/>
                  <a:gd name="T51" fmla="*/ 687 h 69"/>
                  <a:gd name="T52" fmla="*/ 56 w 11"/>
                  <a:gd name="T53" fmla="*/ 678 h 69"/>
                  <a:gd name="T54" fmla="*/ 56 w 11"/>
                  <a:gd name="T55" fmla="*/ 678 h 69"/>
                  <a:gd name="T56" fmla="*/ 56 w 11"/>
                  <a:gd name="T57" fmla="*/ 703 h 69"/>
                  <a:gd name="T58" fmla="*/ 75 w 11"/>
                  <a:gd name="T59" fmla="*/ 703 h 69"/>
                  <a:gd name="T60" fmla="*/ 65 w 11"/>
                  <a:gd name="T61" fmla="*/ 223 h 69"/>
                  <a:gd name="T62" fmla="*/ 65 w 11"/>
                  <a:gd name="T63" fmla="*/ 210 h 69"/>
                  <a:gd name="T64" fmla="*/ 36 w 11"/>
                  <a:gd name="T65" fmla="*/ 20 h 69"/>
                  <a:gd name="T66" fmla="*/ 17 w 11"/>
                  <a:gd name="T67" fmla="*/ 9 h 69"/>
                  <a:gd name="T68" fmla="*/ 0 w 11"/>
                  <a:gd name="T69" fmla="*/ 36 h 6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1" h="69">
                    <a:moveTo>
                      <a:pt x="0" y="3"/>
                    </a:moveTo>
                    <a:cubicBezTo>
                      <a:pt x="2" y="9"/>
                      <a:pt x="3" y="14"/>
                      <a:pt x="3" y="19"/>
                    </a:cubicBezTo>
                    <a:cubicBezTo>
                      <a:pt x="3" y="19"/>
                      <a:pt x="3" y="20"/>
                      <a:pt x="3" y="20"/>
                    </a:cubicBezTo>
                    <a:cubicBezTo>
                      <a:pt x="3" y="40"/>
                      <a:pt x="4" y="51"/>
                      <a:pt x="4" y="63"/>
                    </a:cubicBezTo>
                    <a:cubicBezTo>
                      <a:pt x="4" y="65"/>
                      <a:pt x="5" y="65"/>
                      <a:pt x="6" y="65"/>
                    </a:cubicBezTo>
                    <a:cubicBezTo>
                      <a:pt x="6" y="65"/>
                      <a:pt x="6" y="65"/>
                      <a:pt x="6" y="65"/>
                    </a:cubicBezTo>
                    <a:cubicBezTo>
                      <a:pt x="6" y="63"/>
                      <a:pt x="6" y="63"/>
                      <a:pt x="6" y="63"/>
                    </a:cubicBezTo>
                    <a:cubicBezTo>
                      <a:pt x="4" y="63"/>
                      <a:pt x="4" y="63"/>
                      <a:pt x="4" y="63"/>
                    </a:cubicBezTo>
                    <a:cubicBezTo>
                      <a:pt x="4" y="63"/>
                      <a:pt x="4" y="63"/>
                      <a:pt x="4" y="63"/>
                    </a:cubicBezTo>
                    <a:cubicBezTo>
                      <a:pt x="4" y="64"/>
                      <a:pt x="4" y="64"/>
                      <a:pt x="4" y="64"/>
                    </a:cubicBezTo>
                    <a:cubicBezTo>
                      <a:pt x="4" y="65"/>
                      <a:pt x="5" y="66"/>
                      <a:pt x="5" y="66"/>
                    </a:cubicBezTo>
                    <a:cubicBezTo>
                      <a:pt x="6" y="67"/>
                      <a:pt x="7" y="68"/>
                      <a:pt x="8" y="68"/>
                    </a:cubicBezTo>
                    <a:cubicBezTo>
                      <a:pt x="9" y="69"/>
                      <a:pt x="10" y="69"/>
                      <a:pt x="10" y="68"/>
                    </a:cubicBezTo>
                    <a:cubicBezTo>
                      <a:pt x="11" y="67"/>
                      <a:pt x="11" y="66"/>
                      <a:pt x="10" y="65"/>
                    </a:cubicBezTo>
                    <a:cubicBezTo>
                      <a:pt x="9" y="65"/>
                      <a:pt x="9"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8" y="64"/>
                      <a:pt x="8" y="64"/>
                      <a:pt x="8" y="64"/>
                    </a:cubicBezTo>
                    <a:cubicBezTo>
                      <a:pt x="6" y="64"/>
                      <a:pt x="6" y="64"/>
                      <a:pt x="6" y="64"/>
                    </a:cubicBezTo>
                    <a:cubicBezTo>
                      <a:pt x="8" y="64"/>
                      <a:pt x="8" y="64"/>
                      <a:pt x="8" y="64"/>
                    </a:cubicBezTo>
                    <a:cubicBezTo>
                      <a:pt x="8" y="64"/>
                      <a:pt x="8" y="64"/>
                      <a:pt x="8" y="64"/>
                    </a:cubicBezTo>
                    <a:cubicBezTo>
                      <a:pt x="8" y="63"/>
                      <a:pt x="8" y="63"/>
                      <a:pt x="8" y="62"/>
                    </a:cubicBezTo>
                    <a:cubicBezTo>
                      <a:pt x="7" y="62"/>
                      <a:pt x="7" y="61"/>
                      <a:pt x="6" y="61"/>
                    </a:cubicBezTo>
                    <a:cubicBezTo>
                      <a:pt x="6" y="61"/>
                      <a:pt x="6" y="61"/>
                      <a:pt x="6" y="61"/>
                    </a:cubicBezTo>
                    <a:cubicBezTo>
                      <a:pt x="6" y="63"/>
                      <a:pt x="6" y="63"/>
                      <a:pt x="6" y="63"/>
                    </a:cubicBezTo>
                    <a:cubicBezTo>
                      <a:pt x="8" y="63"/>
                      <a:pt x="8" y="63"/>
                      <a:pt x="8" y="63"/>
                    </a:cubicBezTo>
                    <a:cubicBezTo>
                      <a:pt x="8" y="50"/>
                      <a:pt x="7" y="40"/>
                      <a:pt x="7" y="20"/>
                    </a:cubicBezTo>
                    <a:cubicBezTo>
                      <a:pt x="7" y="20"/>
                      <a:pt x="7" y="19"/>
                      <a:pt x="7" y="19"/>
                    </a:cubicBezTo>
                    <a:cubicBezTo>
                      <a:pt x="7" y="14"/>
                      <a:pt x="6" y="8"/>
                      <a:pt x="4" y="2"/>
                    </a:cubicBezTo>
                    <a:cubicBezTo>
                      <a:pt x="4" y="1"/>
                      <a:pt x="3" y="0"/>
                      <a:pt x="2" y="1"/>
                    </a:cubicBezTo>
                    <a:cubicBezTo>
                      <a:pt x="1" y="1"/>
                      <a:pt x="0" y="2"/>
                      <a:pt x="0"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6" name="Freeform 558">
                <a:extLst>
                  <a:ext uri="{FF2B5EF4-FFF2-40B4-BE49-F238E27FC236}">
                    <a16:creationId xmlns:a16="http://schemas.microsoft.com/office/drawing/2014/main" id="{3F87D511-070A-16F7-7F1C-81C8A8E33651}"/>
                  </a:ext>
                </a:extLst>
              </p:cNvPr>
              <p:cNvSpPr>
                <a:spLocks noEditPoints="1"/>
              </p:cNvSpPr>
              <p:nvPr/>
            </p:nvSpPr>
            <p:spPr bwMode="auto">
              <a:xfrm>
                <a:off x="3842" y="1639"/>
                <a:ext cx="214" cy="292"/>
              </a:xfrm>
              <a:custGeom>
                <a:avLst/>
                <a:gdLst>
                  <a:gd name="T0" fmla="*/ 942 w 102"/>
                  <a:gd name="T1" fmla="*/ 398 h 130"/>
                  <a:gd name="T2" fmla="*/ 713 w 102"/>
                  <a:gd name="T3" fmla="*/ 0 h 130"/>
                  <a:gd name="T4" fmla="*/ 701 w 102"/>
                  <a:gd name="T5" fmla="*/ 9 h 130"/>
                  <a:gd name="T6" fmla="*/ 701 w 102"/>
                  <a:gd name="T7" fmla="*/ 20 h 130"/>
                  <a:gd name="T8" fmla="*/ 925 w 102"/>
                  <a:gd name="T9" fmla="*/ 409 h 130"/>
                  <a:gd name="T10" fmla="*/ 942 w 102"/>
                  <a:gd name="T11" fmla="*/ 409 h 130"/>
                  <a:gd name="T12" fmla="*/ 942 w 102"/>
                  <a:gd name="T13" fmla="*/ 398 h 130"/>
                  <a:gd name="T14" fmla="*/ 573 w 102"/>
                  <a:gd name="T15" fmla="*/ 409 h 130"/>
                  <a:gd name="T16" fmla="*/ 690 w 102"/>
                  <a:gd name="T17" fmla="*/ 409 h 130"/>
                  <a:gd name="T18" fmla="*/ 822 w 102"/>
                  <a:gd name="T19" fmla="*/ 398 h 130"/>
                  <a:gd name="T20" fmla="*/ 934 w 102"/>
                  <a:gd name="T21" fmla="*/ 409 h 130"/>
                  <a:gd name="T22" fmla="*/ 942 w 102"/>
                  <a:gd name="T23" fmla="*/ 398 h 130"/>
                  <a:gd name="T24" fmla="*/ 942 w 102"/>
                  <a:gd name="T25" fmla="*/ 384 h 130"/>
                  <a:gd name="T26" fmla="*/ 942 w 102"/>
                  <a:gd name="T27" fmla="*/ 373 h 130"/>
                  <a:gd name="T28" fmla="*/ 934 w 102"/>
                  <a:gd name="T29" fmla="*/ 364 h 130"/>
                  <a:gd name="T30" fmla="*/ 925 w 102"/>
                  <a:gd name="T31" fmla="*/ 373 h 130"/>
                  <a:gd name="T32" fmla="*/ 925 w 102"/>
                  <a:gd name="T33" fmla="*/ 398 h 130"/>
                  <a:gd name="T34" fmla="*/ 934 w 102"/>
                  <a:gd name="T35" fmla="*/ 398 h 130"/>
                  <a:gd name="T36" fmla="*/ 934 w 102"/>
                  <a:gd name="T37" fmla="*/ 384 h 130"/>
                  <a:gd name="T38" fmla="*/ 822 w 102"/>
                  <a:gd name="T39" fmla="*/ 373 h 130"/>
                  <a:gd name="T40" fmla="*/ 690 w 102"/>
                  <a:gd name="T41" fmla="*/ 384 h 130"/>
                  <a:gd name="T42" fmla="*/ 573 w 102"/>
                  <a:gd name="T43" fmla="*/ 384 h 130"/>
                  <a:gd name="T44" fmla="*/ 564 w 102"/>
                  <a:gd name="T45" fmla="*/ 398 h 130"/>
                  <a:gd name="T46" fmla="*/ 573 w 102"/>
                  <a:gd name="T47" fmla="*/ 409 h 130"/>
                  <a:gd name="T48" fmla="*/ 0 w 102"/>
                  <a:gd name="T49" fmla="*/ 546 h 130"/>
                  <a:gd name="T50" fmla="*/ 0 w 102"/>
                  <a:gd name="T51" fmla="*/ 546 h 130"/>
                  <a:gd name="T52" fmla="*/ 8 w 102"/>
                  <a:gd name="T53" fmla="*/ 627 h 130"/>
                  <a:gd name="T54" fmla="*/ 8 w 102"/>
                  <a:gd name="T55" fmla="*/ 692 h 130"/>
                  <a:gd name="T56" fmla="*/ 8 w 102"/>
                  <a:gd name="T57" fmla="*/ 773 h 130"/>
                  <a:gd name="T58" fmla="*/ 44 w 102"/>
                  <a:gd name="T59" fmla="*/ 1121 h 130"/>
                  <a:gd name="T60" fmla="*/ 57 w 102"/>
                  <a:gd name="T61" fmla="*/ 1110 h 130"/>
                  <a:gd name="T62" fmla="*/ 44 w 102"/>
                  <a:gd name="T63" fmla="*/ 1121 h 130"/>
                  <a:gd name="T64" fmla="*/ 44 w 102"/>
                  <a:gd name="T65" fmla="*/ 1121 h 130"/>
                  <a:gd name="T66" fmla="*/ 44 w 102"/>
                  <a:gd name="T67" fmla="*/ 1121 h 130"/>
                  <a:gd name="T68" fmla="*/ 120 w 102"/>
                  <a:gd name="T69" fmla="*/ 1271 h 130"/>
                  <a:gd name="T70" fmla="*/ 128 w 102"/>
                  <a:gd name="T71" fmla="*/ 1327 h 130"/>
                  <a:gd name="T72" fmla="*/ 120 w 102"/>
                  <a:gd name="T73" fmla="*/ 1462 h 130"/>
                  <a:gd name="T74" fmla="*/ 128 w 102"/>
                  <a:gd name="T75" fmla="*/ 1473 h 130"/>
                  <a:gd name="T76" fmla="*/ 136 w 102"/>
                  <a:gd name="T77" fmla="*/ 1473 h 130"/>
                  <a:gd name="T78" fmla="*/ 149 w 102"/>
                  <a:gd name="T79" fmla="*/ 1327 h 130"/>
                  <a:gd name="T80" fmla="*/ 136 w 102"/>
                  <a:gd name="T81" fmla="*/ 1256 h 130"/>
                  <a:gd name="T82" fmla="*/ 57 w 102"/>
                  <a:gd name="T83" fmla="*/ 1110 h 130"/>
                  <a:gd name="T84" fmla="*/ 57 w 102"/>
                  <a:gd name="T85" fmla="*/ 1121 h 130"/>
                  <a:gd name="T86" fmla="*/ 65 w 102"/>
                  <a:gd name="T87" fmla="*/ 1121 h 130"/>
                  <a:gd name="T88" fmla="*/ 65 w 102"/>
                  <a:gd name="T89" fmla="*/ 1110 h 130"/>
                  <a:gd name="T90" fmla="*/ 65 w 102"/>
                  <a:gd name="T91" fmla="*/ 1110 h 130"/>
                  <a:gd name="T92" fmla="*/ 27 w 102"/>
                  <a:gd name="T93" fmla="*/ 773 h 130"/>
                  <a:gd name="T94" fmla="*/ 27 w 102"/>
                  <a:gd name="T95" fmla="*/ 692 h 130"/>
                  <a:gd name="T96" fmla="*/ 27 w 102"/>
                  <a:gd name="T97" fmla="*/ 611 h 130"/>
                  <a:gd name="T98" fmla="*/ 17 w 102"/>
                  <a:gd name="T99" fmla="*/ 546 h 130"/>
                  <a:gd name="T100" fmla="*/ 17 w 102"/>
                  <a:gd name="T101" fmla="*/ 546 h 130"/>
                  <a:gd name="T102" fmla="*/ 8 w 102"/>
                  <a:gd name="T103" fmla="*/ 535 h 130"/>
                  <a:gd name="T104" fmla="*/ 0 w 102"/>
                  <a:gd name="T105" fmla="*/ 546 h 13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2" h="130">
                    <a:moveTo>
                      <a:pt x="102" y="35"/>
                    </a:moveTo>
                    <a:cubicBezTo>
                      <a:pt x="98" y="21"/>
                      <a:pt x="90" y="7"/>
                      <a:pt x="77" y="0"/>
                    </a:cubicBezTo>
                    <a:cubicBezTo>
                      <a:pt x="77" y="0"/>
                      <a:pt x="76" y="0"/>
                      <a:pt x="76" y="1"/>
                    </a:cubicBezTo>
                    <a:cubicBezTo>
                      <a:pt x="76" y="1"/>
                      <a:pt x="76" y="2"/>
                      <a:pt x="76" y="2"/>
                    </a:cubicBezTo>
                    <a:cubicBezTo>
                      <a:pt x="89" y="9"/>
                      <a:pt x="96" y="22"/>
                      <a:pt x="100" y="36"/>
                    </a:cubicBezTo>
                    <a:cubicBezTo>
                      <a:pt x="100" y="36"/>
                      <a:pt x="101" y="37"/>
                      <a:pt x="102" y="36"/>
                    </a:cubicBezTo>
                    <a:cubicBezTo>
                      <a:pt x="102" y="36"/>
                      <a:pt x="102" y="36"/>
                      <a:pt x="102" y="35"/>
                    </a:cubicBezTo>
                    <a:moveTo>
                      <a:pt x="62" y="36"/>
                    </a:moveTo>
                    <a:cubicBezTo>
                      <a:pt x="66" y="36"/>
                      <a:pt x="70" y="36"/>
                      <a:pt x="75" y="36"/>
                    </a:cubicBezTo>
                    <a:cubicBezTo>
                      <a:pt x="80" y="36"/>
                      <a:pt x="84" y="35"/>
                      <a:pt x="89" y="35"/>
                    </a:cubicBezTo>
                    <a:cubicBezTo>
                      <a:pt x="93" y="35"/>
                      <a:pt x="97" y="35"/>
                      <a:pt x="101" y="36"/>
                    </a:cubicBezTo>
                    <a:cubicBezTo>
                      <a:pt x="102" y="35"/>
                      <a:pt x="102" y="35"/>
                      <a:pt x="102" y="35"/>
                    </a:cubicBezTo>
                    <a:cubicBezTo>
                      <a:pt x="102" y="34"/>
                      <a:pt x="102" y="34"/>
                      <a:pt x="102" y="34"/>
                    </a:cubicBezTo>
                    <a:cubicBezTo>
                      <a:pt x="102" y="34"/>
                      <a:pt x="102" y="33"/>
                      <a:pt x="102" y="33"/>
                    </a:cubicBezTo>
                    <a:cubicBezTo>
                      <a:pt x="102" y="32"/>
                      <a:pt x="101" y="32"/>
                      <a:pt x="101" y="32"/>
                    </a:cubicBezTo>
                    <a:cubicBezTo>
                      <a:pt x="100" y="32"/>
                      <a:pt x="100" y="33"/>
                      <a:pt x="100" y="33"/>
                    </a:cubicBezTo>
                    <a:cubicBezTo>
                      <a:pt x="100" y="34"/>
                      <a:pt x="100" y="34"/>
                      <a:pt x="100" y="35"/>
                    </a:cubicBezTo>
                    <a:cubicBezTo>
                      <a:pt x="101" y="35"/>
                      <a:pt x="101" y="35"/>
                      <a:pt x="101" y="35"/>
                    </a:cubicBezTo>
                    <a:cubicBezTo>
                      <a:pt x="101" y="34"/>
                      <a:pt x="101" y="34"/>
                      <a:pt x="101" y="34"/>
                    </a:cubicBezTo>
                    <a:cubicBezTo>
                      <a:pt x="97" y="33"/>
                      <a:pt x="93" y="33"/>
                      <a:pt x="89" y="33"/>
                    </a:cubicBezTo>
                    <a:cubicBezTo>
                      <a:pt x="84" y="33"/>
                      <a:pt x="80" y="33"/>
                      <a:pt x="75" y="34"/>
                    </a:cubicBezTo>
                    <a:cubicBezTo>
                      <a:pt x="70" y="34"/>
                      <a:pt x="66" y="34"/>
                      <a:pt x="62" y="34"/>
                    </a:cubicBezTo>
                    <a:cubicBezTo>
                      <a:pt x="62" y="34"/>
                      <a:pt x="61" y="35"/>
                      <a:pt x="61" y="35"/>
                    </a:cubicBezTo>
                    <a:cubicBezTo>
                      <a:pt x="61" y="36"/>
                      <a:pt x="62" y="36"/>
                      <a:pt x="62" y="36"/>
                    </a:cubicBezTo>
                    <a:moveTo>
                      <a:pt x="0" y="48"/>
                    </a:moveTo>
                    <a:cubicBezTo>
                      <a:pt x="0" y="48"/>
                      <a:pt x="0" y="48"/>
                      <a:pt x="0" y="48"/>
                    </a:cubicBezTo>
                    <a:cubicBezTo>
                      <a:pt x="0" y="50"/>
                      <a:pt x="1" y="52"/>
                      <a:pt x="1" y="55"/>
                    </a:cubicBezTo>
                    <a:cubicBezTo>
                      <a:pt x="1" y="57"/>
                      <a:pt x="1" y="59"/>
                      <a:pt x="1" y="61"/>
                    </a:cubicBezTo>
                    <a:cubicBezTo>
                      <a:pt x="1" y="63"/>
                      <a:pt x="1" y="65"/>
                      <a:pt x="1" y="68"/>
                    </a:cubicBezTo>
                    <a:cubicBezTo>
                      <a:pt x="1" y="76"/>
                      <a:pt x="2" y="87"/>
                      <a:pt x="5" y="99"/>
                    </a:cubicBezTo>
                    <a:cubicBezTo>
                      <a:pt x="6" y="98"/>
                      <a:pt x="6" y="98"/>
                      <a:pt x="6" y="98"/>
                    </a:cubicBezTo>
                    <a:cubicBezTo>
                      <a:pt x="5" y="99"/>
                      <a:pt x="5" y="99"/>
                      <a:pt x="5" y="99"/>
                    </a:cubicBezTo>
                    <a:cubicBezTo>
                      <a:pt x="5" y="99"/>
                      <a:pt x="5" y="99"/>
                      <a:pt x="5" y="99"/>
                    </a:cubicBezTo>
                    <a:cubicBezTo>
                      <a:pt x="5" y="99"/>
                      <a:pt x="5" y="99"/>
                      <a:pt x="5" y="99"/>
                    </a:cubicBezTo>
                    <a:cubicBezTo>
                      <a:pt x="7" y="104"/>
                      <a:pt x="9" y="107"/>
                      <a:pt x="13" y="112"/>
                    </a:cubicBezTo>
                    <a:cubicBezTo>
                      <a:pt x="14" y="113"/>
                      <a:pt x="14" y="115"/>
                      <a:pt x="14" y="117"/>
                    </a:cubicBezTo>
                    <a:cubicBezTo>
                      <a:pt x="14" y="121"/>
                      <a:pt x="14" y="126"/>
                      <a:pt x="13" y="129"/>
                    </a:cubicBezTo>
                    <a:cubicBezTo>
                      <a:pt x="13" y="130"/>
                      <a:pt x="13" y="130"/>
                      <a:pt x="14" y="130"/>
                    </a:cubicBezTo>
                    <a:cubicBezTo>
                      <a:pt x="14" y="130"/>
                      <a:pt x="15" y="130"/>
                      <a:pt x="15" y="130"/>
                    </a:cubicBezTo>
                    <a:cubicBezTo>
                      <a:pt x="16" y="126"/>
                      <a:pt x="16" y="121"/>
                      <a:pt x="16" y="117"/>
                    </a:cubicBezTo>
                    <a:cubicBezTo>
                      <a:pt x="16" y="115"/>
                      <a:pt x="16" y="112"/>
                      <a:pt x="15" y="111"/>
                    </a:cubicBezTo>
                    <a:cubicBezTo>
                      <a:pt x="11" y="106"/>
                      <a:pt x="9" y="102"/>
                      <a:pt x="6" y="98"/>
                    </a:cubicBezTo>
                    <a:cubicBezTo>
                      <a:pt x="6" y="99"/>
                      <a:pt x="6" y="99"/>
                      <a:pt x="6" y="99"/>
                    </a:cubicBezTo>
                    <a:cubicBezTo>
                      <a:pt x="7" y="99"/>
                      <a:pt x="7" y="99"/>
                      <a:pt x="7" y="99"/>
                    </a:cubicBezTo>
                    <a:cubicBezTo>
                      <a:pt x="7" y="98"/>
                      <a:pt x="7" y="98"/>
                      <a:pt x="7" y="98"/>
                    </a:cubicBezTo>
                    <a:cubicBezTo>
                      <a:pt x="7" y="98"/>
                      <a:pt x="7" y="98"/>
                      <a:pt x="7" y="98"/>
                    </a:cubicBezTo>
                    <a:cubicBezTo>
                      <a:pt x="4" y="87"/>
                      <a:pt x="3" y="76"/>
                      <a:pt x="3" y="68"/>
                    </a:cubicBezTo>
                    <a:cubicBezTo>
                      <a:pt x="3" y="65"/>
                      <a:pt x="3" y="63"/>
                      <a:pt x="3" y="61"/>
                    </a:cubicBezTo>
                    <a:cubicBezTo>
                      <a:pt x="3" y="59"/>
                      <a:pt x="3" y="57"/>
                      <a:pt x="3" y="54"/>
                    </a:cubicBezTo>
                    <a:cubicBezTo>
                      <a:pt x="3" y="52"/>
                      <a:pt x="2" y="50"/>
                      <a:pt x="2" y="48"/>
                    </a:cubicBezTo>
                    <a:cubicBezTo>
                      <a:pt x="2" y="48"/>
                      <a:pt x="2" y="48"/>
                      <a:pt x="2" y="48"/>
                    </a:cubicBezTo>
                    <a:cubicBezTo>
                      <a:pt x="2" y="47"/>
                      <a:pt x="2" y="47"/>
                      <a:pt x="1" y="47"/>
                    </a:cubicBezTo>
                    <a:cubicBezTo>
                      <a:pt x="1" y="47"/>
                      <a:pt x="0" y="47"/>
                      <a:pt x="0" y="48"/>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7" name="Freeform 559">
                <a:extLst>
                  <a:ext uri="{FF2B5EF4-FFF2-40B4-BE49-F238E27FC236}">
                    <a16:creationId xmlns:a16="http://schemas.microsoft.com/office/drawing/2014/main" id="{6197B2D3-8E95-571E-554A-F6EFD36330D4}"/>
                  </a:ext>
                </a:extLst>
              </p:cNvPr>
              <p:cNvSpPr>
                <a:spLocks/>
              </p:cNvSpPr>
              <p:nvPr/>
            </p:nvSpPr>
            <p:spPr bwMode="auto">
              <a:xfrm>
                <a:off x="3951" y="1713"/>
                <a:ext cx="172" cy="16"/>
              </a:xfrm>
              <a:custGeom>
                <a:avLst/>
                <a:gdLst>
                  <a:gd name="T0" fmla="*/ 738 w 82"/>
                  <a:gd name="T1" fmla="*/ 25 h 7"/>
                  <a:gd name="T2" fmla="*/ 436 w 82"/>
                  <a:gd name="T3" fmla="*/ 25 h 7"/>
                  <a:gd name="T4" fmla="*/ 260 w 82"/>
                  <a:gd name="T5" fmla="*/ 25 h 7"/>
                  <a:gd name="T6" fmla="*/ 136 w 82"/>
                  <a:gd name="T7" fmla="*/ 37 h 7"/>
                  <a:gd name="T8" fmla="*/ 136 w 82"/>
                  <a:gd name="T9" fmla="*/ 37 h 7"/>
                  <a:gd name="T10" fmla="*/ 120 w 82"/>
                  <a:gd name="T11" fmla="*/ 48 h 7"/>
                  <a:gd name="T12" fmla="*/ 120 w 82"/>
                  <a:gd name="T13" fmla="*/ 48 h 7"/>
                  <a:gd name="T14" fmla="*/ 128 w 82"/>
                  <a:gd name="T15" fmla="*/ 57 h 7"/>
                  <a:gd name="T16" fmla="*/ 149 w 82"/>
                  <a:gd name="T17" fmla="*/ 57 h 7"/>
                  <a:gd name="T18" fmla="*/ 149 w 82"/>
                  <a:gd name="T19" fmla="*/ 57 h 7"/>
                  <a:gd name="T20" fmla="*/ 128 w 82"/>
                  <a:gd name="T21" fmla="*/ 37 h 7"/>
                  <a:gd name="T22" fmla="*/ 27 w 82"/>
                  <a:gd name="T23" fmla="*/ 11 h 7"/>
                  <a:gd name="T24" fmla="*/ 17 w 82"/>
                  <a:gd name="T25" fmla="*/ 37 h 7"/>
                  <a:gd name="T26" fmla="*/ 27 w 82"/>
                  <a:gd name="T27" fmla="*/ 11 h 7"/>
                  <a:gd name="T28" fmla="*/ 27 w 82"/>
                  <a:gd name="T29" fmla="*/ 11 h 7"/>
                  <a:gd name="T30" fmla="*/ 0 w 82"/>
                  <a:gd name="T31" fmla="*/ 11 h 7"/>
                  <a:gd name="T32" fmla="*/ 8 w 82"/>
                  <a:gd name="T33" fmla="*/ 48 h 7"/>
                  <a:gd name="T34" fmla="*/ 8 w 82"/>
                  <a:gd name="T35" fmla="*/ 48 h 7"/>
                  <a:gd name="T36" fmla="*/ 8 w 82"/>
                  <a:gd name="T37" fmla="*/ 57 h 7"/>
                  <a:gd name="T38" fmla="*/ 128 w 82"/>
                  <a:gd name="T39" fmla="*/ 85 h 7"/>
                  <a:gd name="T40" fmla="*/ 128 w 82"/>
                  <a:gd name="T41" fmla="*/ 57 h 7"/>
                  <a:gd name="T42" fmla="*/ 109 w 82"/>
                  <a:gd name="T43" fmla="*/ 73 h 7"/>
                  <a:gd name="T44" fmla="*/ 109 w 82"/>
                  <a:gd name="T45" fmla="*/ 73 h 7"/>
                  <a:gd name="T46" fmla="*/ 128 w 82"/>
                  <a:gd name="T47" fmla="*/ 85 h 7"/>
                  <a:gd name="T48" fmla="*/ 149 w 82"/>
                  <a:gd name="T49" fmla="*/ 85 h 7"/>
                  <a:gd name="T50" fmla="*/ 149 w 82"/>
                  <a:gd name="T51" fmla="*/ 85 h 7"/>
                  <a:gd name="T52" fmla="*/ 136 w 82"/>
                  <a:gd name="T53" fmla="*/ 57 h 7"/>
                  <a:gd name="T54" fmla="*/ 136 w 82"/>
                  <a:gd name="T55" fmla="*/ 85 h 7"/>
                  <a:gd name="T56" fmla="*/ 136 w 82"/>
                  <a:gd name="T57" fmla="*/ 85 h 7"/>
                  <a:gd name="T58" fmla="*/ 268 w 82"/>
                  <a:gd name="T59" fmla="*/ 73 h 7"/>
                  <a:gd name="T60" fmla="*/ 436 w 82"/>
                  <a:gd name="T61" fmla="*/ 73 h 7"/>
                  <a:gd name="T62" fmla="*/ 738 w 82"/>
                  <a:gd name="T63" fmla="*/ 73 h 7"/>
                  <a:gd name="T64" fmla="*/ 757 w 82"/>
                  <a:gd name="T65" fmla="*/ 48 h 7"/>
                  <a:gd name="T66" fmla="*/ 738 w 82"/>
                  <a:gd name="T67" fmla="*/ 25 h 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82" h="7">
                    <a:moveTo>
                      <a:pt x="80" y="2"/>
                    </a:moveTo>
                    <a:cubicBezTo>
                      <a:pt x="71" y="2"/>
                      <a:pt x="59" y="2"/>
                      <a:pt x="47" y="2"/>
                    </a:cubicBezTo>
                    <a:cubicBezTo>
                      <a:pt x="41" y="2"/>
                      <a:pt x="34" y="2"/>
                      <a:pt x="28" y="2"/>
                    </a:cubicBezTo>
                    <a:cubicBezTo>
                      <a:pt x="23" y="3"/>
                      <a:pt x="19" y="3"/>
                      <a:pt x="15" y="3"/>
                    </a:cubicBezTo>
                    <a:cubicBezTo>
                      <a:pt x="15" y="3"/>
                      <a:pt x="15" y="3"/>
                      <a:pt x="15" y="3"/>
                    </a:cubicBezTo>
                    <a:cubicBezTo>
                      <a:pt x="14" y="3"/>
                      <a:pt x="14" y="3"/>
                      <a:pt x="13" y="4"/>
                    </a:cubicBezTo>
                    <a:cubicBezTo>
                      <a:pt x="13" y="4"/>
                      <a:pt x="13" y="4"/>
                      <a:pt x="13" y="4"/>
                    </a:cubicBezTo>
                    <a:cubicBezTo>
                      <a:pt x="14" y="5"/>
                      <a:pt x="14" y="5"/>
                      <a:pt x="14" y="5"/>
                    </a:cubicBezTo>
                    <a:cubicBezTo>
                      <a:pt x="16" y="5"/>
                      <a:pt x="16" y="5"/>
                      <a:pt x="16" y="5"/>
                    </a:cubicBezTo>
                    <a:cubicBezTo>
                      <a:pt x="16" y="5"/>
                      <a:pt x="16" y="5"/>
                      <a:pt x="16" y="5"/>
                    </a:cubicBezTo>
                    <a:cubicBezTo>
                      <a:pt x="16" y="4"/>
                      <a:pt x="15" y="3"/>
                      <a:pt x="14" y="3"/>
                    </a:cubicBezTo>
                    <a:cubicBezTo>
                      <a:pt x="10" y="3"/>
                      <a:pt x="5" y="2"/>
                      <a:pt x="3" y="1"/>
                    </a:cubicBezTo>
                    <a:cubicBezTo>
                      <a:pt x="2" y="3"/>
                      <a:pt x="2" y="3"/>
                      <a:pt x="2" y="3"/>
                    </a:cubicBezTo>
                    <a:cubicBezTo>
                      <a:pt x="3" y="1"/>
                      <a:pt x="3" y="1"/>
                      <a:pt x="3" y="1"/>
                    </a:cubicBezTo>
                    <a:cubicBezTo>
                      <a:pt x="3" y="1"/>
                      <a:pt x="3" y="1"/>
                      <a:pt x="3" y="1"/>
                    </a:cubicBezTo>
                    <a:cubicBezTo>
                      <a:pt x="2" y="0"/>
                      <a:pt x="1" y="0"/>
                      <a:pt x="0" y="1"/>
                    </a:cubicBezTo>
                    <a:cubicBezTo>
                      <a:pt x="0" y="2"/>
                      <a:pt x="0" y="4"/>
                      <a:pt x="1" y="4"/>
                    </a:cubicBezTo>
                    <a:cubicBezTo>
                      <a:pt x="1" y="4"/>
                      <a:pt x="1" y="4"/>
                      <a:pt x="1" y="4"/>
                    </a:cubicBezTo>
                    <a:cubicBezTo>
                      <a:pt x="1" y="5"/>
                      <a:pt x="1" y="5"/>
                      <a:pt x="1" y="5"/>
                    </a:cubicBezTo>
                    <a:cubicBezTo>
                      <a:pt x="4" y="6"/>
                      <a:pt x="9" y="7"/>
                      <a:pt x="14" y="7"/>
                    </a:cubicBezTo>
                    <a:cubicBezTo>
                      <a:pt x="14" y="5"/>
                      <a:pt x="14" y="5"/>
                      <a:pt x="14" y="5"/>
                    </a:cubicBezTo>
                    <a:cubicBezTo>
                      <a:pt x="12" y="6"/>
                      <a:pt x="12" y="6"/>
                      <a:pt x="12" y="6"/>
                    </a:cubicBezTo>
                    <a:cubicBezTo>
                      <a:pt x="12" y="6"/>
                      <a:pt x="12" y="6"/>
                      <a:pt x="12" y="6"/>
                    </a:cubicBezTo>
                    <a:cubicBezTo>
                      <a:pt x="13" y="6"/>
                      <a:pt x="13" y="7"/>
                      <a:pt x="14" y="7"/>
                    </a:cubicBezTo>
                    <a:cubicBezTo>
                      <a:pt x="14" y="7"/>
                      <a:pt x="15" y="7"/>
                      <a:pt x="16" y="7"/>
                    </a:cubicBezTo>
                    <a:cubicBezTo>
                      <a:pt x="16" y="7"/>
                      <a:pt x="16" y="7"/>
                      <a:pt x="16" y="7"/>
                    </a:cubicBezTo>
                    <a:cubicBezTo>
                      <a:pt x="15" y="5"/>
                      <a:pt x="15" y="5"/>
                      <a:pt x="15" y="5"/>
                    </a:cubicBezTo>
                    <a:cubicBezTo>
                      <a:pt x="15" y="7"/>
                      <a:pt x="15" y="7"/>
                      <a:pt x="15" y="7"/>
                    </a:cubicBezTo>
                    <a:cubicBezTo>
                      <a:pt x="15" y="7"/>
                      <a:pt x="15" y="7"/>
                      <a:pt x="15" y="7"/>
                    </a:cubicBezTo>
                    <a:cubicBezTo>
                      <a:pt x="19" y="7"/>
                      <a:pt x="23" y="7"/>
                      <a:pt x="29" y="6"/>
                    </a:cubicBezTo>
                    <a:cubicBezTo>
                      <a:pt x="34" y="6"/>
                      <a:pt x="41" y="6"/>
                      <a:pt x="47" y="6"/>
                    </a:cubicBezTo>
                    <a:cubicBezTo>
                      <a:pt x="59" y="6"/>
                      <a:pt x="71" y="6"/>
                      <a:pt x="80" y="6"/>
                    </a:cubicBezTo>
                    <a:cubicBezTo>
                      <a:pt x="82" y="6"/>
                      <a:pt x="82" y="5"/>
                      <a:pt x="82" y="4"/>
                    </a:cubicBezTo>
                    <a:cubicBezTo>
                      <a:pt x="82" y="3"/>
                      <a:pt x="82" y="2"/>
                      <a:pt x="8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8" name="Freeform 560">
                <a:extLst>
                  <a:ext uri="{FF2B5EF4-FFF2-40B4-BE49-F238E27FC236}">
                    <a16:creationId xmlns:a16="http://schemas.microsoft.com/office/drawing/2014/main" id="{484FB086-AFD4-1665-11C6-4AEE23C1F57C}"/>
                  </a:ext>
                </a:extLst>
              </p:cNvPr>
              <p:cNvSpPr>
                <a:spLocks/>
              </p:cNvSpPr>
              <p:nvPr/>
            </p:nvSpPr>
            <p:spPr bwMode="auto">
              <a:xfrm>
                <a:off x="4084" y="1747"/>
                <a:ext cx="37" cy="13"/>
              </a:xfrm>
              <a:custGeom>
                <a:avLst/>
                <a:gdLst>
                  <a:gd name="T0" fmla="*/ 8 w 18"/>
                  <a:gd name="T1" fmla="*/ 61 h 6"/>
                  <a:gd name="T2" fmla="*/ 8 w 18"/>
                  <a:gd name="T3" fmla="*/ 61 h 6"/>
                  <a:gd name="T4" fmla="*/ 148 w 18"/>
                  <a:gd name="T5" fmla="*/ 43 h 6"/>
                  <a:gd name="T6" fmla="*/ 156 w 18"/>
                  <a:gd name="T7" fmla="*/ 43 h 6"/>
                  <a:gd name="T8" fmla="*/ 156 w 18"/>
                  <a:gd name="T9" fmla="*/ 0 h 6"/>
                  <a:gd name="T10" fmla="*/ 148 w 18"/>
                  <a:gd name="T11" fmla="*/ 0 h 6"/>
                  <a:gd name="T12" fmla="*/ 0 w 18"/>
                  <a:gd name="T13" fmla="*/ 33 h 6"/>
                  <a:gd name="T14" fmla="*/ 8 w 18"/>
                  <a:gd name="T15" fmla="*/ 61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6">
                    <a:moveTo>
                      <a:pt x="1" y="6"/>
                    </a:moveTo>
                    <a:cubicBezTo>
                      <a:pt x="1" y="6"/>
                      <a:pt x="1" y="6"/>
                      <a:pt x="1" y="6"/>
                    </a:cubicBezTo>
                    <a:cubicBezTo>
                      <a:pt x="3" y="6"/>
                      <a:pt x="10" y="4"/>
                      <a:pt x="17" y="4"/>
                    </a:cubicBezTo>
                    <a:cubicBezTo>
                      <a:pt x="18" y="4"/>
                      <a:pt x="18" y="4"/>
                      <a:pt x="18" y="4"/>
                    </a:cubicBezTo>
                    <a:cubicBezTo>
                      <a:pt x="18" y="0"/>
                      <a:pt x="18" y="0"/>
                      <a:pt x="18" y="0"/>
                    </a:cubicBezTo>
                    <a:cubicBezTo>
                      <a:pt x="17" y="0"/>
                      <a:pt x="17" y="0"/>
                      <a:pt x="17" y="0"/>
                    </a:cubicBezTo>
                    <a:cubicBezTo>
                      <a:pt x="8" y="0"/>
                      <a:pt x="0" y="2"/>
                      <a:pt x="0" y="3"/>
                    </a:cubicBezTo>
                    <a:cubicBezTo>
                      <a:pt x="1" y="6"/>
                      <a:pt x="1" y="6"/>
                      <a:pt x="1" y="6"/>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699" name="Freeform 561">
                <a:extLst>
                  <a:ext uri="{FF2B5EF4-FFF2-40B4-BE49-F238E27FC236}">
                    <a16:creationId xmlns:a16="http://schemas.microsoft.com/office/drawing/2014/main" id="{7DFE4DB7-D4E4-F53F-6A34-30AC94AC75B2}"/>
                  </a:ext>
                </a:extLst>
              </p:cNvPr>
              <p:cNvSpPr>
                <a:spLocks/>
              </p:cNvSpPr>
              <p:nvPr/>
            </p:nvSpPr>
            <p:spPr bwMode="auto">
              <a:xfrm>
                <a:off x="3934" y="1790"/>
                <a:ext cx="7" cy="20"/>
              </a:xfrm>
              <a:custGeom>
                <a:avLst/>
                <a:gdLst>
                  <a:gd name="T0" fmla="*/ 28 w 3"/>
                  <a:gd name="T1" fmla="*/ 98 h 9"/>
                  <a:gd name="T2" fmla="*/ 28 w 3"/>
                  <a:gd name="T3" fmla="*/ 98 h 9"/>
                  <a:gd name="T4" fmla="*/ 12 w 3"/>
                  <a:gd name="T5" fmla="*/ 9 h 9"/>
                  <a:gd name="T6" fmla="*/ 0 w 3"/>
                  <a:gd name="T7" fmla="*/ 9 h 9"/>
                  <a:gd name="T8" fmla="*/ 28 w 3"/>
                  <a:gd name="T9" fmla="*/ 98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9">
                    <a:moveTo>
                      <a:pt x="2" y="9"/>
                    </a:moveTo>
                    <a:cubicBezTo>
                      <a:pt x="2" y="9"/>
                      <a:pt x="2" y="9"/>
                      <a:pt x="2" y="9"/>
                    </a:cubicBezTo>
                    <a:cubicBezTo>
                      <a:pt x="3" y="4"/>
                      <a:pt x="2" y="2"/>
                      <a:pt x="1" y="1"/>
                    </a:cubicBezTo>
                    <a:cubicBezTo>
                      <a:pt x="0" y="1"/>
                      <a:pt x="0" y="1"/>
                      <a:pt x="0" y="1"/>
                    </a:cubicBezTo>
                    <a:cubicBezTo>
                      <a:pt x="0" y="0"/>
                      <a:pt x="1" y="5"/>
                      <a:pt x="2"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0" name="Freeform 562">
                <a:extLst>
                  <a:ext uri="{FF2B5EF4-FFF2-40B4-BE49-F238E27FC236}">
                    <a16:creationId xmlns:a16="http://schemas.microsoft.com/office/drawing/2014/main" id="{6ECBECFD-AC63-ABD8-AE8E-890C64CBD55C}"/>
                  </a:ext>
                </a:extLst>
              </p:cNvPr>
              <p:cNvSpPr>
                <a:spLocks/>
              </p:cNvSpPr>
              <p:nvPr/>
            </p:nvSpPr>
            <p:spPr bwMode="auto">
              <a:xfrm>
                <a:off x="3951" y="1713"/>
                <a:ext cx="23" cy="9"/>
              </a:xfrm>
              <a:custGeom>
                <a:avLst/>
                <a:gdLst>
                  <a:gd name="T0" fmla="*/ 0 w 11"/>
                  <a:gd name="T1" fmla="*/ 25 h 4"/>
                  <a:gd name="T2" fmla="*/ 100 w 11"/>
                  <a:gd name="T3" fmla="*/ 36 h 4"/>
                  <a:gd name="T4" fmla="*/ 100 w 11"/>
                  <a:gd name="T5" fmla="*/ 45 h 4"/>
                  <a:gd name="T6" fmla="*/ 92 w 11"/>
                  <a:gd name="T7" fmla="*/ 25 h 4"/>
                  <a:gd name="T8" fmla="*/ 0 w 11"/>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4">
                    <a:moveTo>
                      <a:pt x="0" y="2"/>
                    </a:moveTo>
                    <a:cubicBezTo>
                      <a:pt x="3" y="3"/>
                      <a:pt x="6" y="3"/>
                      <a:pt x="11" y="3"/>
                    </a:cubicBezTo>
                    <a:cubicBezTo>
                      <a:pt x="11" y="4"/>
                      <a:pt x="11" y="4"/>
                      <a:pt x="11" y="4"/>
                    </a:cubicBezTo>
                    <a:cubicBezTo>
                      <a:pt x="11" y="3"/>
                      <a:pt x="11" y="3"/>
                      <a:pt x="10" y="2"/>
                    </a:cubicBezTo>
                    <a:cubicBezTo>
                      <a:pt x="8" y="0"/>
                      <a:pt x="4" y="0"/>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1" name="Freeform 563">
                <a:extLst>
                  <a:ext uri="{FF2B5EF4-FFF2-40B4-BE49-F238E27FC236}">
                    <a16:creationId xmlns:a16="http://schemas.microsoft.com/office/drawing/2014/main" id="{378098BD-A6EE-13A8-7958-E66F020F33E9}"/>
                  </a:ext>
                </a:extLst>
              </p:cNvPr>
              <p:cNvSpPr>
                <a:spLocks/>
              </p:cNvSpPr>
              <p:nvPr/>
            </p:nvSpPr>
            <p:spPr bwMode="auto">
              <a:xfrm>
                <a:off x="3924" y="1592"/>
                <a:ext cx="29" cy="45"/>
              </a:xfrm>
              <a:custGeom>
                <a:avLst/>
                <a:gdLst>
                  <a:gd name="T0" fmla="*/ 91 w 14"/>
                  <a:gd name="T1" fmla="*/ 25 h 20"/>
                  <a:gd name="T2" fmla="*/ 81 w 14"/>
                  <a:gd name="T3" fmla="*/ 72 h 20"/>
                  <a:gd name="T4" fmla="*/ 73 w 14"/>
                  <a:gd name="T5" fmla="*/ 146 h 20"/>
                  <a:gd name="T6" fmla="*/ 52 w 14"/>
                  <a:gd name="T7" fmla="*/ 173 h 20"/>
                  <a:gd name="T8" fmla="*/ 35 w 14"/>
                  <a:gd name="T9" fmla="*/ 182 h 20"/>
                  <a:gd name="T10" fmla="*/ 44 w 14"/>
                  <a:gd name="T11" fmla="*/ 207 h 20"/>
                  <a:gd name="T12" fmla="*/ 44 w 14"/>
                  <a:gd name="T13" fmla="*/ 182 h 20"/>
                  <a:gd name="T14" fmla="*/ 35 w 14"/>
                  <a:gd name="T15" fmla="*/ 182 h 20"/>
                  <a:gd name="T16" fmla="*/ 8 w 14"/>
                  <a:gd name="T17" fmla="*/ 182 h 20"/>
                  <a:gd name="T18" fmla="*/ 8 w 14"/>
                  <a:gd name="T19" fmla="*/ 207 h 20"/>
                  <a:gd name="T20" fmla="*/ 35 w 14"/>
                  <a:gd name="T21" fmla="*/ 227 h 20"/>
                  <a:gd name="T22" fmla="*/ 44 w 14"/>
                  <a:gd name="T23" fmla="*/ 227 h 20"/>
                  <a:gd name="T24" fmla="*/ 91 w 14"/>
                  <a:gd name="T25" fmla="*/ 194 h 20"/>
                  <a:gd name="T26" fmla="*/ 116 w 14"/>
                  <a:gd name="T27" fmla="*/ 101 h 20"/>
                  <a:gd name="T28" fmla="*/ 124 w 14"/>
                  <a:gd name="T29" fmla="*/ 36 h 20"/>
                  <a:gd name="T30" fmla="*/ 108 w 14"/>
                  <a:gd name="T31" fmla="*/ 0 h 20"/>
                  <a:gd name="T32" fmla="*/ 91 w 14"/>
                  <a:gd name="T33" fmla="*/ 25 h 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 h="20">
                    <a:moveTo>
                      <a:pt x="10" y="2"/>
                    </a:moveTo>
                    <a:cubicBezTo>
                      <a:pt x="10" y="3"/>
                      <a:pt x="9" y="4"/>
                      <a:pt x="9" y="6"/>
                    </a:cubicBezTo>
                    <a:cubicBezTo>
                      <a:pt x="9" y="8"/>
                      <a:pt x="8" y="11"/>
                      <a:pt x="8" y="13"/>
                    </a:cubicBezTo>
                    <a:cubicBezTo>
                      <a:pt x="7" y="14"/>
                      <a:pt x="7" y="15"/>
                      <a:pt x="6" y="15"/>
                    </a:cubicBezTo>
                    <a:cubicBezTo>
                      <a:pt x="6" y="16"/>
                      <a:pt x="5" y="16"/>
                      <a:pt x="4" y="16"/>
                    </a:cubicBezTo>
                    <a:cubicBezTo>
                      <a:pt x="5" y="18"/>
                      <a:pt x="5" y="18"/>
                      <a:pt x="5" y="18"/>
                    </a:cubicBezTo>
                    <a:cubicBezTo>
                      <a:pt x="5" y="16"/>
                      <a:pt x="5" y="16"/>
                      <a:pt x="5" y="16"/>
                    </a:cubicBezTo>
                    <a:cubicBezTo>
                      <a:pt x="4" y="16"/>
                      <a:pt x="4" y="16"/>
                      <a:pt x="4" y="16"/>
                    </a:cubicBezTo>
                    <a:cubicBezTo>
                      <a:pt x="3" y="15"/>
                      <a:pt x="2" y="15"/>
                      <a:pt x="1" y="16"/>
                    </a:cubicBezTo>
                    <a:cubicBezTo>
                      <a:pt x="0" y="16"/>
                      <a:pt x="0" y="18"/>
                      <a:pt x="1" y="18"/>
                    </a:cubicBezTo>
                    <a:cubicBezTo>
                      <a:pt x="2" y="19"/>
                      <a:pt x="3" y="20"/>
                      <a:pt x="4" y="20"/>
                    </a:cubicBezTo>
                    <a:cubicBezTo>
                      <a:pt x="5" y="20"/>
                      <a:pt x="5" y="20"/>
                      <a:pt x="5" y="20"/>
                    </a:cubicBezTo>
                    <a:cubicBezTo>
                      <a:pt x="7" y="20"/>
                      <a:pt x="9" y="19"/>
                      <a:pt x="10" y="17"/>
                    </a:cubicBezTo>
                    <a:cubicBezTo>
                      <a:pt x="12" y="15"/>
                      <a:pt x="12" y="12"/>
                      <a:pt x="13" y="9"/>
                    </a:cubicBezTo>
                    <a:cubicBezTo>
                      <a:pt x="13" y="6"/>
                      <a:pt x="13" y="4"/>
                      <a:pt x="14" y="3"/>
                    </a:cubicBezTo>
                    <a:cubicBezTo>
                      <a:pt x="14" y="2"/>
                      <a:pt x="13" y="1"/>
                      <a:pt x="12" y="0"/>
                    </a:cubicBezTo>
                    <a:cubicBezTo>
                      <a:pt x="11" y="0"/>
                      <a:pt x="10" y="1"/>
                      <a:pt x="10"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2" name="Freeform 564">
                <a:extLst>
                  <a:ext uri="{FF2B5EF4-FFF2-40B4-BE49-F238E27FC236}">
                    <a16:creationId xmlns:a16="http://schemas.microsoft.com/office/drawing/2014/main" id="{46EAFDE6-AD14-4D52-042D-83E5274D237C}"/>
                  </a:ext>
                </a:extLst>
              </p:cNvPr>
              <p:cNvSpPr>
                <a:spLocks/>
              </p:cNvSpPr>
              <p:nvPr/>
            </p:nvSpPr>
            <p:spPr bwMode="auto">
              <a:xfrm>
                <a:off x="3844" y="1608"/>
                <a:ext cx="59" cy="137"/>
              </a:xfrm>
              <a:custGeom>
                <a:avLst/>
                <a:gdLst>
                  <a:gd name="T0" fmla="*/ 261 w 28"/>
                  <a:gd name="T1" fmla="*/ 0 h 61"/>
                  <a:gd name="T2" fmla="*/ 244 w 28"/>
                  <a:gd name="T3" fmla="*/ 20 h 61"/>
                  <a:gd name="T4" fmla="*/ 236 w 28"/>
                  <a:gd name="T5" fmla="*/ 110 h 61"/>
                  <a:gd name="T6" fmla="*/ 225 w 28"/>
                  <a:gd name="T7" fmla="*/ 191 h 61"/>
                  <a:gd name="T8" fmla="*/ 225 w 28"/>
                  <a:gd name="T9" fmla="*/ 191 h 61"/>
                  <a:gd name="T10" fmla="*/ 213 w 28"/>
                  <a:gd name="T11" fmla="*/ 218 h 61"/>
                  <a:gd name="T12" fmla="*/ 213 w 28"/>
                  <a:gd name="T13" fmla="*/ 218 h 61"/>
                  <a:gd name="T14" fmla="*/ 204 w 28"/>
                  <a:gd name="T15" fmla="*/ 218 h 61"/>
                  <a:gd name="T16" fmla="*/ 36 w 28"/>
                  <a:gd name="T17" fmla="*/ 474 h 61"/>
                  <a:gd name="T18" fmla="*/ 0 w 28"/>
                  <a:gd name="T19" fmla="*/ 579 h 61"/>
                  <a:gd name="T20" fmla="*/ 0 w 28"/>
                  <a:gd name="T21" fmla="*/ 692 h 61"/>
                  <a:gd name="T22" fmla="*/ 0 w 28"/>
                  <a:gd name="T23" fmla="*/ 692 h 61"/>
                  <a:gd name="T24" fmla="*/ 213 w 28"/>
                  <a:gd name="T25" fmla="*/ 218 h 61"/>
                  <a:gd name="T26" fmla="*/ 236 w 28"/>
                  <a:gd name="T27" fmla="*/ 182 h 61"/>
                  <a:gd name="T28" fmla="*/ 253 w 28"/>
                  <a:gd name="T29" fmla="*/ 9 h 61"/>
                  <a:gd name="T30" fmla="*/ 261 w 28"/>
                  <a:gd name="T31" fmla="*/ 0 h 61"/>
                  <a:gd name="T32" fmla="*/ 261 w 28"/>
                  <a:gd name="T33" fmla="*/ 0 h 61"/>
                  <a:gd name="T34" fmla="*/ 261 w 28"/>
                  <a:gd name="T35" fmla="*/ 0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8" h="61">
                    <a:moveTo>
                      <a:pt x="28" y="0"/>
                    </a:moveTo>
                    <a:cubicBezTo>
                      <a:pt x="27" y="0"/>
                      <a:pt x="26" y="1"/>
                      <a:pt x="26" y="2"/>
                    </a:cubicBezTo>
                    <a:cubicBezTo>
                      <a:pt x="25" y="4"/>
                      <a:pt x="25" y="7"/>
                      <a:pt x="25" y="10"/>
                    </a:cubicBezTo>
                    <a:cubicBezTo>
                      <a:pt x="25" y="13"/>
                      <a:pt x="24" y="15"/>
                      <a:pt x="24" y="17"/>
                    </a:cubicBezTo>
                    <a:cubicBezTo>
                      <a:pt x="24" y="17"/>
                      <a:pt x="24" y="17"/>
                      <a:pt x="24" y="17"/>
                    </a:cubicBezTo>
                    <a:cubicBezTo>
                      <a:pt x="24" y="17"/>
                      <a:pt x="23" y="18"/>
                      <a:pt x="23" y="19"/>
                    </a:cubicBezTo>
                    <a:cubicBezTo>
                      <a:pt x="23" y="19"/>
                      <a:pt x="23" y="19"/>
                      <a:pt x="23" y="19"/>
                    </a:cubicBezTo>
                    <a:cubicBezTo>
                      <a:pt x="22" y="19"/>
                      <a:pt x="22" y="19"/>
                      <a:pt x="22" y="19"/>
                    </a:cubicBezTo>
                    <a:cubicBezTo>
                      <a:pt x="13" y="27"/>
                      <a:pt x="7" y="35"/>
                      <a:pt x="4" y="42"/>
                    </a:cubicBezTo>
                    <a:cubicBezTo>
                      <a:pt x="2" y="45"/>
                      <a:pt x="1" y="48"/>
                      <a:pt x="0" y="51"/>
                    </a:cubicBezTo>
                    <a:cubicBezTo>
                      <a:pt x="0" y="54"/>
                      <a:pt x="0" y="58"/>
                      <a:pt x="0" y="61"/>
                    </a:cubicBezTo>
                    <a:cubicBezTo>
                      <a:pt x="0" y="61"/>
                      <a:pt x="0" y="61"/>
                      <a:pt x="0" y="61"/>
                    </a:cubicBezTo>
                    <a:cubicBezTo>
                      <a:pt x="1" y="45"/>
                      <a:pt x="5" y="34"/>
                      <a:pt x="23" y="19"/>
                    </a:cubicBezTo>
                    <a:cubicBezTo>
                      <a:pt x="23" y="19"/>
                      <a:pt x="25" y="17"/>
                      <a:pt x="25" y="16"/>
                    </a:cubicBezTo>
                    <a:cubicBezTo>
                      <a:pt x="27" y="11"/>
                      <a:pt x="27" y="6"/>
                      <a:pt x="27" y="1"/>
                    </a:cubicBezTo>
                    <a:cubicBezTo>
                      <a:pt x="28" y="1"/>
                      <a:pt x="28" y="1"/>
                      <a:pt x="28" y="0"/>
                    </a:cubicBezTo>
                    <a:cubicBezTo>
                      <a:pt x="28" y="0"/>
                      <a:pt x="28" y="0"/>
                      <a:pt x="28" y="0"/>
                    </a:cubicBezTo>
                    <a:cubicBezTo>
                      <a:pt x="28" y="0"/>
                      <a:pt x="28" y="0"/>
                      <a:pt x="28" y="0"/>
                    </a:cubicBezTo>
                  </a:path>
                </a:pathLst>
              </a:custGeom>
              <a:solidFill>
                <a:srgbClr val="FFF9F7"/>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3" name="Freeform 565">
                <a:extLst>
                  <a:ext uri="{FF2B5EF4-FFF2-40B4-BE49-F238E27FC236}">
                    <a16:creationId xmlns:a16="http://schemas.microsoft.com/office/drawing/2014/main" id="{8D2DB4A4-8CCC-071B-0646-995F34E008D3}"/>
                  </a:ext>
                </a:extLst>
              </p:cNvPr>
              <p:cNvSpPr>
                <a:spLocks/>
              </p:cNvSpPr>
              <p:nvPr/>
            </p:nvSpPr>
            <p:spPr bwMode="auto">
              <a:xfrm>
                <a:off x="3844" y="1608"/>
                <a:ext cx="63" cy="148"/>
              </a:xfrm>
              <a:custGeom>
                <a:avLst/>
                <a:gdLst>
                  <a:gd name="T0" fmla="*/ 260 w 30"/>
                  <a:gd name="T1" fmla="*/ 0 h 66"/>
                  <a:gd name="T2" fmla="*/ 252 w 30"/>
                  <a:gd name="T3" fmla="*/ 9 h 66"/>
                  <a:gd name="T4" fmla="*/ 233 w 30"/>
                  <a:gd name="T5" fmla="*/ 182 h 66"/>
                  <a:gd name="T6" fmla="*/ 212 w 30"/>
                  <a:gd name="T7" fmla="*/ 215 h 66"/>
                  <a:gd name="T8" fmla="*/ 0 w 30"/>
                  <a:gd name="T9" fmla="*/ 688 h 66"/>
                  <a:gd name="T10" fmla="*/ 8 w 30"/>
                  <a:gd name="T11" fmla="*/ 700 h 66"/>
                  <a:gd name="T12" fmla="*/ 8 w 30"/>
                  <a:gd name="T13" fmla="*/ 700 h 66"/>
                  <a:gd name="T14" fmla="*/ 17 w 30"/>
                  <a:gd name="T15" fmla="*/ 744 h 66"/>
                  <a:gd name="T16" fmla="*/ 17 w 30"/>
                  <a:gd name="T17" fmla="*/ 733 h 66"/>
                  <a:gd name="T18" fmla="*/ 67 w 30"/>
                  <a:gd name="T19" fmla="*/ 498 h 66"/>
                  <a:gd name="T20" fmla="*/ 233 w 30"/>
                  <a:gd name="T21" fmla="*/ 262 h 66"/>
                  <a:gd name="T22" fmla="*/ 233 w 30"/>
                  <a:gd name="T23" fmla="*/ 247 h 66"/>
                  <a:gd name="T24" fmla="*/ 252 w 30"/>
                  <a:gd name="T25" fmla="*/ 226 h 66"/>
                  <a:gd name="T26" fmla="*/ 260 w 30"/>
                  <a:gd name="T27" fmla="*/ 202 h 66"/>
                  <a:gd name="T28" fmla="*/ 269 w 30"/>
                  <a:gd name="T29" fmla="*/ 110 h 66"/>
                  <a:gd name="T30" fmla="*/ 277 w 30"/>
                  <a:gd name="T31" fmla="*/ 20 h 66"/>
                  <a:gd name="T32" fmla="*/ 260 w 30"/>
                  <a:gd name="T33" fmla="*/ 0 h 6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0" h="66">
                    <a:moveTo>
                      <a:pt x="28" y="0"/>
                    </a:moveTo>
                    <a:cubicBezTo>
                      <a:pt x="28" y="1"/>
                      <a:pt x="28" y="1"/>
                      <a:pt x="27" y="1"/>
                    </a:cubicBezTo>
                    <a:cubicBezTo>
                      <a:pt x="27" y="6"/>
                      <a:pt x="27" y="11"/>
                      <a:pt x="25" y="16"/>
                    </a:cubicBezTo>
                    <a:cubicBezTo>
                      <a:pt x="25" y="17"/>
                      <a:pt x="23" y="19"/>
                      <a:pt x="23" y="19"/>
                    </a:cubicBezTo>
                    <a:cubicBezTo>
                      <a:pt x="5" y="34"/>
                      <a:pt x="1" y="45"/>
                      <a:pt x="0" y="61"/>
                    </a:cubicBezTo>
                    <a:cubicBezTo>
                      <a:pt x="1" y="61"/>
                      <a:pt x="1" y="61"/>
                      <a:pt x="1" y="62"/>
                    </a:cubicBezTo>
                    <a:cubicBezTo>
                      <a:pt x="1" y="62"/>
                      <a:pt x="1" y="62"/>
                      <a:pt x="1" y="62"/>
                    </a:cubicBezTo>
                    <a:cubicBezTo>
                      <a:pt x="1" y="63"/>
                      <a:pt x="1" y="65"/>
                      <a:pt x="2" y="66"/>
                    </a:cubicBezTo>
                    <a:cubicBezTo>
                      <a:pt x="2" y="66"/>
                      <a:pt x="2" y="66"/>
                      <a:pt x="2" y="65"/>
                    </a:cubicBezTo>
                    <a:cubicBezTo>
                      <a:pt x="2" y="58"/>
                      <a:pt x="4" y="51"/>
                      <a:pt x="7" y="44"/>
                    </a:cubicBezTo>
                    <a:cubicBezTo>
                      <a:pt x="11" y="37"/>
                      <a:pt x="16" y="30"/>
                      <a:pt x="25" y="23"/>
                    </a:cubicBezTo>
                    <a:cubicBezTo>
                      <a:pt x="25" y="22"/>
                      <a:pt x="25" y="22"/>
                      <a:pt x="25" y="22"/>
                    </a:cubicBezTo>
                    <a:cubicBezTo>
                      <a:pt x="26" y="22"/>
                      <a:pt x="26" y="21"/>
                      <a:pt x="27" y="20"/>
                    </a:cubicBezTo>
                    <a:cubicBezTo>
                      <a:pt x="27" y="20"/>
                      <a:pt x="27" y="19"/>
                      <a:pt x="28" y="18"/>
                    </a:cubicBezTo>
                    <a:cubicBezTo>
                      <a:pt x="28" y="16"/>
                      <a:pt x="29" y="13"/>
                      <a:pt x="29" y="10"/>
                    </a:cubicBezTo>
                    <a:cubicBezTo>
                      <a:pt x="29" y="7"/>
                      <a:pt x="29" y="4"/>
                      <a:pt x="30" y="2"/>
                    </a:cubicBezTo>
                    <a:cubicBezTo>
                      <a:pt x="30" y="1"/>
                      <a:pt x="29" y="1"/>
                      <a:pt x="28" y="0"/>
                    </a:cubicBezTo>
                  </a:path>
                </a:pathLst>
              </a:custGeom>
              <a:solidFill>
                <a:srgbClr val="FAAFA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4" name="Freeform 566">
                <a:extLst>
                  <a:ext uri="{FF2B5EF4-FFF2-40B4-BE49-F238E27FC236}">
                    <a16:creationId xmlns:a16="http://schemas.microsoft.com/office/drawing/2014/main" id="{F91FDD32-38DC-DD3D-2C30-E83BA80F0A47}"/>
                  </a:ext>
                </a:extLst>
              </p:cNvPr>
              <p:cNvSpPr>
                <a:spLocks noEditPoints="1"/>
              </p:cNvSpPr>
              <p:nvPr/>
            </p:nvSpPr>
            <p:spPr bwMode="auto">
              <a:xfrm>
                <a:off x="3840" y="1722"/>
                <a:ext cx="4" cy="36"/>
              </a:xfrm>
              <a:custGeom>
                <a:avLst/>
                <a:gdLst>
                  <a:gd name="T0" fmla="*/ 16 w 2"/>
                  <a:gd name="T1" fmla="*/ 173 h 16"/>
                  <a:gd name="T2" fmla="*/ 16 w 2"/>
                  <a:gd name="T3" fmla="*/ 182 h 16"/>
                  <a:gd name="T4" fmla="*/ 16 w 2"/>
                  <a:gd name="T5" fmla="*/ 182 h 16"/>
                  <a:gd name="T6" fmla="*/ 16 w 2"/>
                  <a:gd name="T7" fmla="*/ 173 h 16"/>
                  <a:gd name="T8" fmla="*/ 16 w 2"/>
                  <a:gd name="T9" fmla="*/ 0 h 16"/>
                  <a:gd name="T10" fmla="*/ 0 w 2"/>
                  <a:gd name="T11" fmla="*/ 101 h 16"/>
                  <a:gd name="T12" fmla="*/ 8 w 2"/>
                  <a:gd name="T13" fmla="*/ 146 h 16"/>
                  <a:gd name="T14" fmla="*/ 8 w 2"/>
                  <a:gd name="T15" fmla="*/ 146 h 16"/>
                  <a:gd name="T16" fmla="*/ 8 w 2"/>
                  <a:gd name="T17" fmla="*/ 126 h 16"/>
                  <a:gd name="T18" fmla="*/ 8 w 2"/>
                  <a:gd name="T19" fmla="*/ 126 h 16"/>
                  <a:gd name="T20" fmla="*/ 16 w 2"/>
                  <a:gd name="T21" fmla="*/ 117 h 16"/>
                  <a:gd name="T22" fmla="*/ 16 w 2"/>
                  <a:gd name="T23" fmla="*/ 117 h 16"/>
                  <a:gd name="T24" fmla="*/ 16 w 2"/>
                  <a:gd name="T25" fmla="*/ 117 h 16"/>
                  <a:gd name="T26" fmla="*/ 16 w 2"/>
                  <a:gd name="T27" fmla="*/ 0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 h="16">
                    <a:moveTo>
                      <a:pt x="2" y="15"/>
                    </a:moveTo>
                    <a:cubicBezTo>
                      <a:pt x="2" y="15"/>
                      <a:pt x="2" y="16"/>
                      <a:pt x="2" y="16"/>
                    </a:cubicBezTo>
                    <a:cubicBezTo>
                      <a:pt x="2" y="16"/>
                      <a:pt x="2" y="16"/>
                      <a:pt x="2" y="16"/>
                    </a:cubicBezTo>
                    <a:cubicBezTo>
                      <a:pt x="2" y="16"/>
                      <a:pt x="2" y="15"/>
                      <a:pt x="2" y="15"/>
                    </a:cubicBezTo>
                    <a:moveTo>
                      <a:pt x="2" y="0"/>
                    </a:moveTo>
                    <a:cubicBezTo>
                      <a:pt x="1" y="3"/>
                      <a:pt x="1" y="6"/>
                      <a:pt x="0" y="9"/>
                    </a:cubicBezTo>
                    <a:cubicBezTo>
                      <a:pt x="1" y="10"/>
                      <a:pt x="1" y="11"/>
                      <a:pt x="1" y="13"/>
                    </a:cubicBezTo>
                    <a:cubicBezTo>
                      <a:pt x="1" y="13"/>
                      <a:pt x="1" y="13"/>
                      <a:pt x="1" y="13"/>
                    </a:cubicBezTo>
                    <a:cubicBezTo>
                      <a:pt x="1" y="12"/>
                      <a:pt x="1" y="12"/>
                      <a:pt x="1" y="11"/>
                    </a:cubicBezTo>
                    <a:cubicBezTo>
                      <a:pt x="1" y="11"/>
                      <a:pt x="1" y="11"/>
                      <a:pt x="1" y="11"/>
                    </a:cubicBezTo>
                    <a:cubicBezTo>
                      <a:pt x="1" y="10"/>
                      <a:pt x="2" y="10"/>
                      <a:pt x="2" y="10"/>
                    </a:cubicBezTo>
                    <a:cubicBezTo>
                      <a:pt x="2" y="10"/>
                      <a:pt x="2" y="10"/>
                      <a:pt x="2" y="10"/>
                    </a:cubicBezTo>
                    <a:cubicBezTo>
                      <a:pt x="2" y="10"/>
                      <a:pt x="2" y="10"/>
                      <a:pt x="2" y="10"/>
                    </a:cubicBezTo>
                    <a:cubicBezTo>
                      <a:pt x="2" y="7"/>
                      <a:pt x="2" y="3"/>
                      <a:pt x="2" y="0"/>
                    </a:cubicBezTo>
                  </a:path>
                </a:pathLst>
              </a:custGeom>
              <a:solidFill>
                <a:srgbClr val="D6E6F1"/>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5" name="Freeform 567">
                <a:extLst>
                  <a:ext uri="{FF2B5EF4-FFF2-40B4-BE49-F238E27FC236}">
                    <a16:creationId xmlns:a16="http://schemas.microsoft.com/office/drawing/2014/main" id="{41322894-F0FD-C711-C411-E007C3C0CAD1}"/>
                  </a:ext>
                </a:extLst>
              </p:cNvPr>
              <p:cNvSpPr>
                <a:spLocks/>
              </p:cNvSpPr>
              <p:nvPr/>
            </p:nvSpPr>
            <p:spPr bwMode="auto">
              <a:xfrm>
                <a:off x="3840" y="1742"/>
                <a:ext cx="4" cy="16"/>
              </a:xfrm>
              <a:custGeom>
                <a:avLst/>
                <a:gdLst>
                  <a:gd name="T0" fmla="*/ 0 w 2"/>
                  <a:gd name="T1" fmla="*/ 0 h 7"/>
                  <a:gd name="T2" fmla="*/ 0 w 2"/>
                  <a:gd name="T3" fmla="*/ 57 h 7"/>
                  <a:gd name="T4" fmla="*/ 16 w 2"/>
                  <a:gd name="T5" fmla="*/ 85 h 7"/>
                  <a:gd name="T6" fmla="*/ 16 w 2"/>
                  <a:gd name="T7" fmla="*/ 73 h 7"/>
                  <a:gd name="T8" fmla="*/ 8 w 2"/>
                  <a:gd name="T9" fmla="*/ 48 h 7"/>
                  <a:gd name="T10" fmla="*/ 8 w 2"/>
                  <a:gd name="T11" fmla="*/ 48 h 7"/>
                  <a:gd name="T12" fmla="*/ 0 w 2"/>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7">
                    <a:moveTo>
                      <a:pt x="0" y="0"/>
                    </a:moveTo>
                    <a:cubicBezTo>
                      <a:pt x="0" y="2"/>
                      <a:pt x="0" y="3"/>
                      <a:pt x="0" y="5"/>
                    </a:cubicBezTo>
                    <a:cubicBezTo>
                      <a:pt x="0" y="6"/>
                      <a:pt x="1" y="7"/>
                      <a:pt x="2" y="7"/>
                    </a:cubicBezTo>
                    <a:cubicBezTo>
                      <a:pt x="2" y="7"/>
                      <a:pt x="2" y="6"/>
                      <a:pt x="2" y="6"/>
                    </a:cubicBezTo>
                    <a:cubicBezTo>
                      <a:pt x="1" y="5"/>
                      <a:pt x="1" y="4"/>
                      <a:pt x="1" y="4"/>
                    </a:cubicBezTo>
                    <a:cubicBezTo>
                      <a:pt x="1" y="4"/>
                      <a:pt x="1" y="4"/>
                      <a:pt x="1" y="4"/>
                    </a:cubicBezTo>
                    <a:cubicBezTo>
                      <a:pt x="1" y="2"/>
                      <a:pt x="1" y="1"/>
                      <a:pt x="0" y="0"/>
                    </a:cubicBezTo>
                  </a:path>
                </a:pathLst>
              </a:custGeom>
              <a:solidFill>
                <a:srgbClr val="C7DDE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6" name="Freeform 568">
                <a:extLst>
                  <a:ext uri="{FF2B5EF4-FFF2-40B4-BE49-F238E27FC236}">
                    <a16:creationId xmlns:a16="http://schemas.microsoft.com/office/drawing/2014/main" id="{627B742A-ECB7-4ECD-C635-CEEBADBAB5D9}"/>
                  </a:ext>
                </a:extLst>
              </p:cNvPr>
              <p:cNvSpPr>
                <a:spLocks/>
              </p:cNvSpPr>
              <p:nvPr/>
            </p:nvSpPr>
            <p:spPr bwMode="auto">
              <a:xfrm>
                <a:off x="3842" y="1745"/>
                <a:ext cx="6" cy="13"/>
              </a:xfrm>
              <a:custGeom>
                <a:avLst/>
                <a:gdLst>
                  <a:gd name="T0" fmla="*/ 8 w 3"/>
                  <a:gd name="T1" fmla="*/ 0 h 6"/>
                  <a:gd name="T2" fmla="*/ 0 w 3"/>
                  <a:gd name="T3" fmla="*/ 9 h 6"/>
                  <a:gd name="T4" fmla="*/ 0 w 3"/>
                  <a:gd name="T5" fmla="*/ 9 h 6"/>
                  <a:gd name="T6" fmla="*/ 0 w 3"/>
                  <a:gd name="T7" fmla="*/ 33 h 6"/>
                  <a:gd name="T8" fmla="*/ 8 w 3"/>
                  <a:gd name="T9" fmla="*/ 52 h 6"/>
                  <a:gd name="T10" fmla="*/ 8 w 3"/>
                  <a:gd name="T11" fmla="*/ 61 h 6"/>
                  <a:gd name="T12" fmla="*/ 8 w 3"/>
                  <a:gd name="T13" fmla="*/ 61 h 6"/>
                  <a:gd name="T14" fmla="*/ 8 w 3"/>
                  <a:gd name="T15" fmla="*/ 61 h 6"/>
                  <a:gd name="T16" fmla="*/ 24 w 3"/>
                  <a:gd name="T17" fmla="*/ 52 h 6"/>
                  <a:gd name="T18" fmla="*/ 16 w 3"/>
                  <a:gd name="T19" fmla="*/ 9 h 6"/>
                  <a:gd name="T20" fmla="*/ 16 w 3"/>
                  <a:gd name="T21" fmla="*/ 9 h 6"/>
                  <a:gd name="T22" fmla="*/ 8 w 3"/>
                  <a:gd name="T23" fmla="*/ 0 h 6"/>
                  <a:gd name="T24" fmla="*/ 8 w 3"/>
                  <a:gd name="T25" fmla="*/ 0 h 6"/>
                  <a:gd name="T26" fmla="*/ 8 w 3"/>
                  <a:gd name="T27" fmla="*/ 0 h 6"/>
                  <a:gd name="T28" fmla="*/ 8 w 3"/>
                  <a:gd name="T29" fmla="*/ 0 h 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 h="6">
                    <a:moveTo>
                      <a:pt x="1" y="0"/>
                    </a:moveTo>
                    <a:cubicBezTo>
                      <a:pt x="1" y="0"/>
                      <a:pt x="0" y="0"/>
                      <a:pt x="0" y="1"/>
                    </a:cubicBezTo>
                    <a:cubicBezTo>
                      <a:pt x="0" y="1"/>
                      <a:pt x="0" y="1"/>
                      <a:pt x="0" y="1"/>
                    </a:cubicBezTo>
                    <a:cubicBezTo>
                      <a:pt x="0" y="2"/>
                      <a:pt x="0" y="2"/>
                      <a:pt x="0" y="3"/>
                    </a:cubicBezTo>
                    <a:cubicBezTo>
                      <a:pt x="0" y="3"/>
                      <a:pt x="0" y="4"/>
                      <a:pt x="1" y="5"/>
                    </a:cubicBezTo>
                    <a:cubicBezTo>
                      <a:pt x="1" y="5"/>
                      <a:pt x="1" y="6"/>
                      <a:pt x="1" y="6"/>
                    </a:cubicBezTo>
                    <a:cubicBezTo>
                      <a:pt x="1" y="6"/>
                      <a:pt x="1" y="6"/>
                      <a:pt x="1" y="6"/>
                    </a:cubicBezTo>
                    <a:cubicBezTo>
                      <a:pt x="1" y="6"/>
                      <a:pt x="1" y="6"/>
                      <a:pt x="1" y="6"/>
                    </a:cubicBezTo>
                    <a:cubicBezTo>
                      <a:pt x="2" y="6"/>
                      <a:pt x="2" y="6"/>
                      <a:pt x="3" y="5"/>
                    </a:cubicBezTo>
                    <a:cubicBezTo>
                      <a:pt x="2" y="4"/>
                      <a:pt x="2" y="2"/>
                      <a:pt x="2" y="1"/>
                    </a:cubicBezTo>
                    <a:cubicBezTo>
                      <a:pt x="2" y="1"/>
                      <a:pt x="2" y="1"/>
                      <a:pt x="2" y="1"/>
                    </a:cubicBezTo>
                    <a:cubicBezTo>
                      <a:pt x="2" y="0"/>
                      <a:pt x="2" y="0"/>
                      <a:pt x="1" y="0"/>
                    </a:cubicBezTo>
                    <a:cubicBezTo>
                      <a:pt x="1" y="0"/>
                      <a:pt x="1" y="0"/>
                      <a:pt x="1" y="0"/>
                    </a:cubicBezTo>
                    <a:cubicBezTo>
                      <a:pt x="1" y="0"/>
                      <a:pt x="1" y="0"/>
                      <a:pt x="1" y="0"/>
                    </a:cubicBezTo>
                    <a:cubicBezTo>
                      <a:pt x="1" y="0"/>
                      <a:pt x="1" y="0"/>
                      <a:pt x="1" y="0"/>
                    </a:cubicBezTo>
                  </a:path>
                </a:pathLst>
              </a:custGeom>
              <a:solidFill>
                <a:srgbClr val="F48C8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7" name="Freeform 569">
                <a:extLst>
                  <a:ext uri="{FF2B5EF4-FFF2-40B4-BE49-F238E27FC236}">
                    <a16:creationId xmlns:a16="http://schemas.microsoft.com/office/drawing/2014/main" id="{1918AE82-62CA-9E21-01DD-5571F22B7A9B}"/>
                  </a:ext>
                </a:extLst>
              </p:cNvPr>
              <p:cNvSpPr>
                <a:spLocks/>
              </p:cNvSpPr>
              <p:nvPr/>
            </p:nvSpPr>
            <p:spPr bwMode="auto">
              <a:xfrm>
                <a:off x="3926" y="1783"/>
                <a:ext cx="15" cy="31"/>
              </a:xfrm>
              <a:custGeom>
                <a:avLst/>
                <a:gdLst>
                  <a:gd name="T0" fmla="*/ 9 w 7"/>
                  <a:gd name="T1" fmla="*/ 35 h 14"/>
                  <a:gd name="T2" fmla="*/ 9 w 7"/>
                  <a:gd name="T3" fmla="*/ 53 h 14"/>
                  <a:gd name="T4" fmla="*/ 19 w 7"/>
                  <a:gd name="T5" fmla="*/ 97 h 14"/>
                  <a:gd name="T6" fmla="*/ 28 w 7"/>
                  <a:gd name="T7" fmla="*/ 117 h 14"/>
                  <a:gd name="T8" fmla="*/ 28 w 7"/>
                  <a:gd name="T9" fmla="*/ 142 h 14"/>
                  <a:gd name="T10" fmla="*/ 60 w 7"/>
                  <a:gd name="T11" fmla="*/ 153 h 14"/>
                  <a:gd name="T12" fmla="*/ 69 w 7"/>
                  <a:gd name="T13" fmla="*/ 117 h 14"/>
                  <a:gd name="T14" fmla="*/ 69 w 7"/>
                  <a:gd name="T15" fmla="*/ 117 h 14"/>
                  <a:gd name="T16" fmla="*/ 60 w 7"/>
                  <a:gd name="T17" fmla="*/ 64 h 14"/>
                  <a:gd name="T18" fmla="*/ 51 w 7"/>
                  <a:gd name="T19" fmla="*/ 44 h 14"/>
                  <a:gd name="T20" fmla="*/ 41 w 7"/>
                  <a:gd name="T21" fmla="*/ 9 h 14"/>
                  <a:gd name="T22" fmla="*/ 19 w 7"/>
                  <a:gd name="T23" fmla="*/ 0 h 14"/>
                  <a:gd name="T24" fmla="*/ 9 w 7"/>
                  <a:gd name="T25" fmla="*/ 35 h 1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7" h="14">
                    <a:moveTo>
                      <a:pt x="1" y="3"/>
                    </a:moveTo>
                    <a:cubicBezTo>
                      <a:pt x="1" y="3"/>
                      <a:pt x="1" y="4"/>
                      <a:pt x="1" y="5"/>
                    </a:cubicBezTo>
                    <a:cubicBezTo>
                      <a:pt x="1" y="6"/>
                      <a:pt x="2" y="8"/>
                      <a:pt x="2" y="9"/>
                    </a:cubicBezTo>
                    <a:cubicBezTo>
                      <a:pt x="2" y="10"/>
                      <a:pt x="2" y="10"/>
                      <a:pt x="3" y="11"/>
                    </a:cubicBezTo>
                    <a:cubicBezTo>
                      <a:pt x="3" y="12"/>
                      <a:pt x="3" y="12"/>
                      <a:pt x="3" y="13"/>
                    </a:cubicBezTo>
                    <a:cubicBezTo>
                      <a:pt x="4" y="14"/>
                      <a:pt x="5" y="14"/>
                      <a:pt x="6" y="14"/>
                    </a:cubicBezTo>
                    <a:cubicBezTo>
                      <a:pt x="7" y="13"/>
                      <a:pt x="7" y="12"/>
                      <a:pt x="7" y="11"/>
                    </a:cubicBezTo>
                    <a:cubicBezTo>
                      <a:pt x="7" y="11"/>
                      <a:pt x="7" y="11"/>
                      <a:pt x="7" y="11"/>
                    </a:cubicBezTo>
                    <a:cubicBezTo>
                      <a:pt x="6" y="10"/>
                      <a:pt x="6" y="8"/>
                      <a:pt x="6" y="6"/>
                    </a:cubicBezTo>
                    <a:cubicBezTo>
                      <a:pt x="5" y="5"/>
                      <a:pt x="5" y="4"/>
                      <a:pt x="5" y="4"/>
                    </a:cubicBezTo>
                    <a:cubicBezTo>
                      <a:pt x="5" y="3"/>
                      <a:pt x="5" y="2"/>
                      <a:pt x="4" y="1"/>
                    </a:cubicBezTo>
                    <a:cubicBezTo>
                      <a:pt x="4" y="0"/>
                      <a:pt x="3" y="0"/>
                      <a:pt x="2" y="0"/>
                    </a:cubicBezTo>
                    <a:cubicBezTo>
                      <a:pt x="1" y="1"/>
                      <a:pt x="0" y="2"/>
                      <a:pt x="1" y="3"/>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8" name="Freeform 570">
                <a:extLst>
                  <a:ext uri="{FF2B5EF4-FFF2-40B4-BE49-F238E27FC236}">
                    <a16:creationId xmlns:a16="http://schemas.microsoft.com/office/drawing/2014/main" id="{84969CC0-77F2-D92C-9629-37DC76B45305}"/>
                  </a:ext>
                </a:extLst>
              </p:cNvPr>
              <p:cNvSpPr>
                <a:spLocks/>
              </p:cNvSpPr>
              <p:nvPr/>
            </p:nvSpPr>
            <p:spPr bwMode="auto">
              <a:xfrm>
                <a:off x="3762" y="1828"/>
                <a:ext cx="90" cy="31"/>
              </a:xfrm>
              <a:custGeom>
                <a:avLst/>
                <a:gdLst>
                  <a:gd name="T0" fmla="*/ 44 w 43"/>
                  <a:gd name="T1" fmla="*/ 78 h 14"/>
                  <a:gd name="T2" fmla="*/ 36 w 43"/>
                  <a:gd name="T3" fmla="*/ 78 h 14"/>
                  <a:gd name="T4" fmla="*/ 27 w 43"/>
                  <a:gd name="T5" fmla="*/ 97 h 14"/>
                  <a:gd name="T6" fmla="*/ 44 w 43"/>
                  <a:gd name="T7" fmla="*/ 109 h 14"/>
                  <a:gd name="T8" fmla="*/ 128 w 43"/>
                  <a:gd name="T9" fmla="*/ 53 h 14"/>
                  <a:gd name="T10" fmla="*/ 220 w 43"/>
                  <a:gd name="T11" fmla="*/ 44 h 14"/>
                  <a:gd name="T12" fmla="*/ 228 w 43"/>
                  <a:gd name="T13" fmla="*/ 44 h 14"/>
                  <a:gd name="T14" fmla="*/ 276 w 43"/>
                  <a:gd name="T15" fmla="*/ 53 h 14"/>
                  <a:gd name="T16" fmla="*/ 312 w 43"/>
                  <a:gd name="T17" fmla="*/ 64 h 14"/>
                  <a:gd name="T18" fmla="*/ 312 w 43"/>
                  <a:gd name="T19" fmla="*/ 64 h 14"/>
                  <a:gd name="T20" fmla="*/ 312 w 43"/>
                  <a:gd name="T21" fmla="*/ 64 h 14"/>
                  <a:gd name="T22" fmla="*/ 360 w 43"/>
                  <a:gd name="T23" fmla="*/ 133 h 14"/>
                  <a:gd name="T24" fmla="*/ 377 w 43"/>
                  <a:gd name="T25" fmla="*/ 153 h 14"/>
                  <a:gd name="T26" fmla="*/ 393 w 43"/>
                  <a:gd name="T27" fmla="*/ 117 h 14"/>
                  <a:gd name="T28" fmla="*/ 393 w 43"/>
                  <a:gd name="T29" fmla="*/ 109 h 14"/>
                  <a:gd name="T30" fmla="*/ 368 w 43"/>
                  <a:gd name="T31" fmla="*/ 89 h 14"/>
                  <a:gd name="T32" fmla="*/ 360 w 43"/>
                  <a:gd name="T33" fmla="*/ 109 h 14"/>
                  <a:gd name="T34" fmla="*/ 377 w 43"/>
                  <a:gd name="T35" fmla="*/ 109 h 14"/>
                  <a:gd name="T36" fmla="*/ 385 w 43"/>
                  <a:gd name="T37" fmla="*/ 97 h 14"/>
                  <a:gd name="T38" fmla="*/ 329 w 43"/>
                  <a:gd name="T39" fmla="*/ 35 h 14"/>
                  <a:gd name="T40" fmla="*/ 320 w 43"/>
                  <a:gd name="T41" fmla="*/ 53 h 14"/>
                  <a:gd name="T42" fmla="*/ 329 w 43"/>
                  <a:gd name="T43" fmla="*/ 35 h 14"/>
                  <a:gd name="T44" fmla="*/ 285 w 43"/>
                  <a:gd name="T45" fmla="*/ 9 h 14"/>
                  <a:gd name="T46" fmla="*/ 237 w 43"/>
                  <a:gd name="T47" fmla="*/ 0 h 14"/>
                  <a:gd name="T48" fmla="*/ 220 w 43"/>
                  <a:gd name="T49" fmla="*/ 0 h 14"/>
                  <a:gd name="T50" fmla="*/ 128 w 43"/>
                  <a:gd name="T51" fmla="*/ 9 h 14"/>
                  <a:gd name="T52" fmla="*/ 17 w 43"/>
                  <a:gd name="T53" fmla="*/ 89 h 14"/>
                  <a:gd name="T54" fmla="*/ 0 w 43"/>
                  <a:gd name="T55" fmla="*/ 109 h 14"/>
                  <a:gd name="T56" fmla="*/ 17 w 43"/>
                  <a:gd name="T57" fmla="*/ 117 h 14"/>
                  <a:gd name="T58" fmla="*/ 27 w 43"/>
                  <a:gd name="T59" fmla="*/ 117 h 14"/>
                  <a:gd name="T60" fmla="*/ 44 w 43"/>
                  <a:gd name="T61" fmla="*/ 78 h 1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3" h="14">
                    <a:moveTo>
                      <a:pt x="5" y="7"/>
                    </a:moveTo>
                    <a:cubicBezTo>
                      <a:pt x="4" y="7"/>
                      <a:pt x="4" y="7"/>
                      <a:pt x="4" y="7"/>
                    </a:cubicBezTo>
                    <a:cubicBezTo>
                      <a:pt x="3" y="9"/>
                      <a:pt x="3" y="9"/>
                      <a:pt x="3" y="9"/>
                    </a:cubicBezTo>
                    <a:cubicBezTo>
                      <a:pt x="5" y="10"/>
                      <a:pt x="5" y="10"/>
                      <a:pt x="5" y="10"/>
                    </a:cubicBezTo>
                    <a:cubicBezTo>
                      <a:pt x="7" y="7"/>
                      <a:pt x="11" y="5"/>
                      <a:pt x="14" y="5"/>
                    </a:cubicBezTo>
                    <a:cubicBezTo>
                      <a:pt x="17" y="4"/>
                      <a:pt x="21" y="4"/>
                      <a:pt x="24" y="4"/>
                    </a:cubicBezTo>
                    <a:cubicBezTo>
                      <a:pt x="25" y="4"/>
                      <a:pt x="25" y="4"/>
                      <a:pt x="25" y="4"/>
                    </a:cubicBezTo>
                    <a:cubicBezTo>
                      <a:pt x="27" y="4"/>
                      <a:pt x="29" y="5"/>
                      <a:pt x="30" y="5"/>
                    </a:cubicBezTo>
                    <a:cubicBezTo>
                      <a:pt x="32" y="5"/>
                      <a:pt x="33" y="6"/>
                      <a:pt x="34" y="6"/>
                    </a:cubicBezTo>
                    <a:cubicBezTo>
                      <a:pt x="34" y="6"/>
                      <a:pt x="34" y="6"/>
                      <a:pt x="34" y="6"/>
                    </a:cubicBezTo>
                    <a:cubicBezTo>
                      <a:pt x="34" y="6"/>
                      <a:pt x="34" y="6"/>
                      <a:pt x="34" y="6"/>
                    </a:cubicBezTo>
                    <a:cubicBezTo>
                      <a:pt x="36" y="8"/>
                      <a:pt x="38" y="10"/>
                      <a:pt x="39" y="12"/>
                    </a:cubicBezTo>
                    <a:cubicBezTo>
                      <a:pt x="41" y="14"/>
                      <a:pt x="41" y="14"/>
                      <a:pt x="41" y="14"/>
                    </a:cubicBezTo>
                    <a:cubicBezTo>
                      <a:pt x="43" y="11"/>
                      <a:pt x="43" y="11"/>
                      <a:pt x="43" y="11"/>
                    </a:cubicBezTo>
                    <a:cubicBezTo>
                      <a:pt x="43" y="10"/>
                      <a:pt x="43" y="10"/>
                      <a:pt x="43" y="10"/>
                    </a:cubicBezTo>
                    <a:cubicBezTo>
                      <a:pt x="40" y="8"/>
                      <a:pt x="40" y="8"/>
                      <a:pt x="40" y="8"/>
                    </a:cubicBezTo>
                    <a:cubicBezTo>
                      <a:pt x="39" y="10"/>
                      <a:pt x="39" y="10"/>
                      <a:pt x="39" y="10"/>
                    </a:cubicBezTo>
                    <a:cubicBezTo>
                      <a:pt x="41" y="10"/>
                      <a:pt x="41" y="10"/>
                      <a:pt x="41" y="10"/>
                    </a:cubicBezTo>
                    <a:cubicBezTo>
                      <a:pt x="42" y="9"/>
                      <a:pt x="42" y="9"/>
                      <a:pt x="42" y="9"/>
                    </a:cubicBezTo>
                    <a:cubicBezTo>
                      <a:pt x="41" y="7"/>
                      <a:pt x="39" y="5"/>
                      <a:pt x="36" y="3"/>
                    </a:cubicBezTo>
                    <a:cubicBezTo>
                      <a:pt x="35" y="5"/>
                      <a:pt x="35" y="5"/>
                      <a:pt x="35" y="5"/>
                    </a:cubicBezTo>
                    <a:cubicBezTo>
                      <a:pt x="36" y="3"/>
                      <a:pt x="36" y="3"/>
                      <a:pt x="36" y="3"/>
                    </a:cubicBezTo>
                    <a:cubicBezTo>
                      <a:pt x="35" y="2"/>
                      <a:pt x="33" y="1"/>
                      <a:pt x="31" y="1"/>
                    </a:cubicBezTo>
                    <a:cubicBezTo>
                      <a:pt x="29" y="1"/>
                      <a:pt x="28" y="0"/>
                      <a:pt x="26" y="0"/>
                    </a:cubicBezTo>
                    <a:cubicBezTo>
                      <a:pt x="26" y="0"/>
                      <a:pt x="25" y="0"/>
                      <a:pt x="24" y="0"/>
                    </a:cubicBezTo>
                    <a:cubicBezTo>
                      <a:pt x="21" y="0"/>
                      <a:pt x="17" y="0"/>
                      <a:pt x="14" y="1"/>
                    </a:cubicBezTo>
                    <a:cubicBezTo>
                      <a:pt x="9" y="1"/>
                      <a:pt x="4" y="4"/>
                      <a:pt x="2" y="8"/>
                    </a:cubicBezTo>
                    <a:cubicBezTo>
                      <a:pt x="0" y="10"/>
                      <a:pt x="0" y="10"/>
                      <a:pt x="0" y="10"/>
                    </a:cubicBezTo>
                    <a:cubicBezTo>
                      <a:pt x="2" y="11"/>
                      <a:pt x="2" y="11"/>
                      <a:pt x="2" y="11"/>
                    </a:cubicBezTo>
                    <a:cubicBezTo>
                      <a:pt x="3" y="11"/>
                      <a:pt x="3" y="11"/>
                      <a:pt x="3" y="11"/>
                    </a:cubicBezTo>
                    <a:cubicBezTo>
                      <a:pt x="5" y="7"/>
                      <a:pt x="5" y="7"/>
                      <a:pt x="5" y="7"/>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09" name="Oval 708">
                <a:extLst>
                  <a:ext uri="{FF2B5EF4-FFF2-40B4-BE49-F238E27FC236}">
                    <a16:creationId xmlns:a16="http://schemas.microsoft.com/office/drawing/2014/main" id="{4DF02C4E-0DB7-322C-1169-633147C563FD}"/>
                  </a:ext>
                </a:extLst>
              </p:cNvPr>
              <p:cNvSpPr>
                <a:spLocks noChangeArrowheads="1"/>
              </p:cNvSpPr>
              <p:nvPr/>
            </p:nvSpPr>
            <p:spPr bwMode="auto">
              <a:xfrm>
                <a:off x="3766" y="1568"/>
                <a:ext cx="76" cy="20"/>
              </a:xfrm>
              <a:prstGeom prst="ellipse">
                <a:avLst/>
              </a:prstGeom>
              <a:solidFill>
                <a:srgbClr val="D6E5F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710" name="Oval 709">
                <a:extLst>
                  <a:ext uri="{FF2B5EF4-FFF2-40B4-BE49-F238E27FC236}">
                    <a16:creationId xmlns:a16="http://schemas.microsoft.com/office/drawing/2014/main" id="{1CA2F2E8-03FB-F016-0931-DAB7E0434EA5}"/>
                  </a:ext>
                </a:extLst>
              </p:cNvPr>
              <p:cNvSpPr>
                <a:spLocks noChangeArrowheads="1"/>
              </p:cNvSpPr>
              <p:nvPr/>
            </p:nvSpPr>
            <p:spPr bwMode="auto">
              <a:xfrm>
                <a:off x="3777" y="1572"/>
                <a:ext cx="57" cy="12"/>
              </a:xfrm>
              <a:prstGeom prst="ellipse">
                <a:avLst/>
              </a:prstGeom>
              <a:solidFill>
                <a:srgbClr val="4783AA"/>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711" name="Freeform 573">
                <a:extLst>
                  <a:ext uri="{FF2B5EF4-FFF2-40B4-BE49-F238E27FC236}">
                    <a16:creationId xmlns:a16="http://schemas.microsoft.com/office/drawing/2014/main" id="{50CD36C8-8D77-FAC4-CDC7-2AB20AEAA8D1}"/>
                  </a:ext>
                </a:extLst>
              </p:cNvPr>
              <p:cNvSpPr>
                <a:spLocks/>
              </p:cNvSpPr>
              <p:nvPr/>
            </p:nvSpPr>
            <p:spPr bwMode="auto">
              <a:xfrm>
                <a:off x="3777" y="1572"/>
                <a:ext cx="57" cy="9"/>
              </a:xfrm>
              <a:custGeom>
                <a:avLst/>
                <a:gdLst>
                  <a:gd name="T0" fmla="*/ 8 w 27"/>
                  <a:gd name="T1" fmla="*/ 45 h 4"/>
                  <a:gd name="T2" fmla="*/ 120 w 27"/>
                  <a:gd name="T3" fmla="*/ 36 h 4"/>
                  <a:gd name="T4" fmla="*/ 245 w 27"/>
                  <a:gd name="T5" fmla="*/ 45 h 4"/>
                  <a:gd name="T6" fmla="*/ 253 w 27"/>
                  <a:gd name="T7" fmla="*/ 36 h 4"/>
                  <a:gd name="T8" fmla="*/ 120 w 27"/>
                  <a:gd name="T9" fmla="*/ 0 h 4"/>
                  <a:gd name="T10" fmla="*/ 0 w 27"/>
                  <a:gd name="T11" fmla="*/ 36 h 4"/>
                  <a:gd name="T12" fmla="*/ 8 w 27"/>
                  <a:gd name="T13" fmla="*/ 45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4">
                    <a:moveTo>
                      <a:pt x="1" y="4"/>
                    </a:moveTo>
                    <a:cubicBezTo>
                      <a:pt x="3" y="3"/>
                      <a:pt x="8" y="3"/>
                      <a:pt x="13" y="3"/>
                    </a:cubicBezTo>
                    <a:cubicBezTo>
                      <a:pt x="19" y="3"/>
                      <a:pt x="23" y="3"/>
                      <a:pt x="26" y="4"/>
                    </a:cubicBezTo>
                    <a:cubicBezTo>
                      <a:pt x="27" y="4"/>
                      <a:pt x="27" y="3"/>
                      <a:pt x="27" y="3"/>
                    </a:cubicBezTo>
                    <a:cubicBezTo>
                      <a:pt x="27" y="1"/>
                      <a:pt x="21" y="0"/>
                      <a:pt x="13" y="0"/>
                    </a:cubicBezTo>
                    <a:cubicBezTo>
                      <a:pt x="6" y="0"/>
                      <a:pt x="0" y="1"/>
                      <a:pt x="0" y="3"/>
                    </a:cubicBezTo>
                    <a:cubicBezTo>
                      <a:pt x="0" y="3"/>
                      <a:pt x="0" y="4"/>
                      <a:pt x="1" y="4"/>
                    </a:cubicBezTo>
                    <a:close/>
                  </a:path>
                </a:pathLst>
              </a:custGeom>
              <a:solidFill>
                <a:srgbClr val="6FA9C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2" name="Freeform 574">
                <a:extLst>
                  <a:ext uri="{FF2B5EF4-FFF2-40B4-BE49-F238E27FC236}">
                    <a16:creationId xmlns:a16="http://schemas.microsoft.com/office/drawing/2014/main" id="{5E77A3B7-425A-81E5-F7A3-48FCA5D159DA}"/>
                  </a:ext>
                </a:extLst>
              </p:cNvPr>
              <p:cNvSpPr>
                <a:spLocks/>
              </p:cNvSpPr>
              <p:nvPr/>
            </p:nvSpPr>
            <p:spPr bwMode="auto">
              <a:xfrm>
                <a:off x="4056" y="1787"/>
                <a:ext cx="11" cy="23"/>
              </a:xfrm>
              <a:custGeom>
                <a:avLst/>
                <a:gdLst>
                  <a:gd name="T0" fmla="*/ 9 w 5"/>
                  <a:gd name="T1" fmla="*/ 0 h 10"/>
                  <a:gd name="T2" fmla="*/ 0 w 5"/>
                  <a:gd name="T3" fmla="*/ 74 h 10"/>
                  <a:gd name="T4" fmla="*/ 0 w 5"/>
                  <a:gd name="T5" fmla="*/ 110 h 10"/>
                  <a:gd name="T6" fmla="*/ 44 w 5"/>
                  <a:gd name="T7" fmla="*/ 122 h 10"/>
                  <a:gd name="T8" fmla="*/ 44 w 5"/>
                  <a:gd name="T9" fmla="*/ 74 h 10"/>
                  <a:gd name="T10" fmla="*/ 53 w 5"/>
                  <a:gd name="T11" fmla="*/ 0 h 10"/>
                  <a:gd name="T12" fmla="*/ 9 w 5"/>
                  <a:gd name="T13" fmla="*/ 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10">
                    <a:moveTo>
                      <a:pt x="1" y="0"/>
                    </a:moveTo>
                    <a:cubicBezTo>
                      <a:pt x="1" y="1"/>
                      <a:pt x="1" y="4"/>
                      <a:pt x="0" y="6"/>
                    </a:cubicBezTo>
                    <a:cubicBezTo>
                      <a:pt x="0" y="8"/>
                      <a:pt x="0" y="9"/>
                      <a:pt x="0" y="9"/>
                    </a:cubicBezTo>
                    <a:cubicBezTo>
                      <a:pt x="4" y="10"/>
                      <a:pt x="4" y="10"/>
                      <a:pt x="4" y="10"/>
                    </a:cubicBezTo>
                    <a:cubicBezTo>
                      <a:pt x="4" y="10"/>
                      <a:pt x="4" y="8"/>
                      <a:pt x="4" y="6"/>
                    </a:cubicBezTo>
                    <a:cubicBezTo>
                      <a:pt x="5" y="4"/>
                      <a:pt x="5" y="2"/>
                      <a:pt x="5" y="0"/>
                    </a:cubicBezTo>
                    <a:cubicBezTo>
                      <a:pt x="1" y="0"/>
                      <a:pt x="1" y="0"/>
                      <a:pt x="1" y="0"/>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3" name="Freeform 575">
                <a:extLst>
                  <a:ext uri="{FF2B5EF4-FFF2-40B4-BE49-F238E27FC236}">
                    <a16:creationId xmlns:a16="http://schemas.microsoft.com/office/drawing/2014/main" id="{7D045C84-40C9-3AE7-C041-6D54BC66216D}"/>
                  </a:ext>
                </a:extLst>
              </p:cNvPr>
              <p:cNvSpPr>
                <a:spLocks/>
              </p:cNvSpPr>
              <p:nvPr/>
            </p:nvSpPr>
            <p:spPr bwMode="auto">
              <a:xfrm>
                <a:off x="4029" y="1787"/>
                <a:ext cx="31" cy="20"/>
              </a:xfrm>
              <a:custGeom>
                <a:avLst/>
                <a:gdLst>
                  <a:gd name="T0" fmla="*/ 25 w 15"/>
                  <a:gd name="T1" fmla="*/ 98 h 9"/>
                  <a:gd name="T2" fmla="*/ 35 w 15"/>
                  <a:gd name="T3" fmla="*/ 89 h 9"/>
                  <a:gd name="T4" fmla="*/ 132 w 15"/>
                  <a:gd name="T5" fmla="*/ 44 h 9"/>
                  <a:gd name="T6" fmla="*/ 132 w 15"/>
                  <a:gd name="T7" fmla="*/ 44 h 9"/>
                  <a:gd name="T8" fmla="*/ 132 w 15"/>
                  <a:gd name="T9" fmla="*/ 0 h 9"/>
                  <a:gd name="T10" fmla="*/ 132 w 15"/>
                  <a:gd name="T11" fmla="*/ 0 h 9"/>
                  <a:gd name="T12" fmla="*/ 43 w 15"/>
                  <a:gd name="T13" fmla="*/ 20 h 9"/>
                  <a:gd name="T14" fmla="*/ 17 w 15"/>
                  <a:gd name="T15" fmla="*/ 44 h 9"/>
                  <a:gd name="T16" fmla="*/ 0 w 15"/>
                  <a:gd name="T17" fmla="*/ 64 h 9"/>
                  <a:gd name="T18" fmla="*/ 25 w 15"/>
                  <a:gd name="T19" fmla="*/ 98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9">
                    <a:moveTo>
                      <a:pt x="3" y="9"/>
                    </a:moveTo>
                    <a:cubicBezTo>
                      <a:pt x="3" y="9"/>
                      <a:pt x="3" y="8"/>
                      <a:pt x="4" y="8"/>
                    </a:cubicBezTo>
                    <a:cubicBezTo>
                      <a:pt x="6" y="6"/>
                      <a:pt x="11" y="4"/>
                      <a:pt x="15" y="4"/>
                    </a:cubicBezTo>
                    <a:cubicBezTo>
                      <a:pt x="15" y="4"/>
                      <a:pt x="15" y="4"/>
                      <a:pt x="15" y="4"/>
                    </a:cubicBezTo>
                    <a:cubicBezTo>
                      <a:pt x="15" y="0"/>
                      <a:pt x="15" y="0"/>
                      <a:pt x="15" y="0"/>
                    </a:cubicBezTo>
                    <a:cubicBezTo>
                      <a:pt x="15" y="0"/>
                      <a:pt x="15" y="0"/>
                      <a:pt x="15" y="0"/>
                    </a:cubicBezTo>
                    <a:cubicBezTo>
                      <a:pt x="11" y="0"/>
                      <a:pt x="8" y="1"/>
                      <a:pt x="5" y="2"/>
                    </a:cubicBezTo>
                    <a:cubicBezTo>
                      <a:pt x="4" y="3"/>
                      <a:pt x="3" y="4"/>
                      <a:pt x="2" y="4"/>
                    </a:cubicBezTo>
                    <a:cubicBezTo>
                      <a:pt x="1" y="5"/>
                      <a:pt x="0" y="5"/>
                      <a:pt x="0" y="6"/>
                    </a:cubicBezTo>
                    <a:cubicBezTo>
                      <a:pt x="3" y="9"/>
                      <a:pt x="3" y="9"/>
                      <a:pt x="3" y="9"/>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4" name="Freeform 576">
                <a:extLst>
                  <a:ext uri="{FF2B5EF4-FFF2-40B4-BE49-F238E27FC236}">
                    <a16:creationId xmlns:a16="http://schemas.microsoft.com/office/drawing/2014/main" id="{406FAC57-9D8C-FE08-9D61-D9EA05DC49B3}"/>
                  </a:ext>
                </a:extLst>
              </p:cNvPr>
              <p:cNvSpPr>
                <a:spLocks/>
              </p:cNvSpPr>
              <p:nvPr/>
            </p:nvSpPr>
            <p:spPr bwMode="auto">
              <a:xfrm>
                <a:off x="3922" y="1713"/>
                <a:ext cx="29" cy="81"/>
              </a:xfrm>
              <a:custGeom>
                <a:avLst/>
                <a:gdLst>
                  <a:gd name="T0" fmla="*/ 64 w 14"/>
                  <a:gd name="T1" fmla="*/ 376 h 36"/>
                  <a:gd name="T2" fmla="*/ 35 w 14"/>
                  <a:gd name="T3" fmla="*/ 207 h 36"/>
                  <a:gd name="T4" fmla="*/ 64 w 14"/>
                  <a:gd name="T5" fmla="*/ 101 h 36"/>
                  <a:gd name="T6" fmla="*/ 108 w 14"/>
                  <a:gd name="T7" fmla="*/ 56 h 36"/>
                  <a:gd name="T8" fmla="*/ 116 w 14"/>
                  <a:gd name="T9" fmla="*/ 25 h 36"/>
                  <a:gd name="T10" fmla="*/ 91 w 14"/>
                  <a:gd name="T11" fmla="*/ 11 h 36"/>
                  <a:gd name="T12" fmla="*/ 35 w 14"/>
                  <a:gd name="T13" fmla="*/ 72 h 36"/>
                  <a:gd name="T14" fmla="*/ 0 w 14"/>
                  <a:gd name="T15" fmla="*/ 207 h 36"/>
                  <a:gd name="T16" fmla="*/ 25 w 14"/>
                  <a:gd name="T17" fmla="*/ 389 h 36"/>
                  <a:gd name="T18" fmla="*/ 44 w 14"/>
                  <a:gd name="T19" fmla="*/ 401 h 36"/>
                  <a:gd name="T20" fmla="*/ 64 w 14"/>
                  <a:gd name="T21" fmla="*/ 376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36">
                    <a:moveTo>
                      <a:pt x="7" y="33"/>
                    </a:moveTo>
                    <a:cubicBezTo>
                      <a:pt x="5" y="27"/>
                      <a:pt x="4" y="22"/>
                      <a:pt x="4" y="18"/>
                    </a:cubicBezTo>
                    <a:cubicBezTo>
                      <a:pt x="4" y="14"/>
                      <a:pt x="5" y="11"/>
                      <a:pt x="7" y="9"/>
                    </a:cubicBezTo>
                    <a:cubicBezTo>
                      <a:pt x="8" y="7"/>
                      <a:pt x="10" y="6"/>
                      <a:pt x="12" y="5"/>
                    </a:cubicBezTo>
                    <a:cubicBezTo>
                      <a:pt x="13" y="4"/>
                      <a:pt x="14" y="3"/>
                      <a:pt x="13" y="2"/>
                    </a:cubicBezTo>
                    <a:cubicBezTo>
                      <a:pt x="13" y="1"/>
                      <a:pt x="11" y="0"/>
                      <a:pt x="10" y="1"/>
                    </a:cubicBezTo>
                    <a:cubicBezTo>
                      <a:pt x="8" y="2"/>
                      <a:pt x="6" y="4"/>
                      <a:pt x="4" y="6"/>
                    </a:cubicBezTo>
                    <a:cubicBezTo>
                      <a:pt x="2" y="9"/>
                      <a:pt x="0" y="13"/>
                      <a:pt x="0" y="18"/>
                    </a:cubicBezTo>
                    <a:cubicBezTo>
                      <a:pt x="0" y="23"/>
                      <a:pt x="1" y="28"/>
                      <a:pt x="3" y="34"/>
                    </a:cubicBezTo>
                    <a:cubicBezTo>
                      <a:pt x="3" y="35"/>
                      <a:pt x="4" y="36"/>
                      <a:pt x="5" y="35"/>
                    </a:cubicBezTo>
                    <a:cubicBezTo>
                      <a:pt x="6" y="35"/>
                      <a:pt x="7" y="34"/>
                      <a:pt x="7" y="3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5" name="Freeform 577">
                <a:extLst>
                  <a:ext uri="{FF2B5EF4-FFF2-40B4-BE49-F238E27FC236}">
                    <a16:creationId xmlns:a16="http://schemas.microsoft.com/office/drawing/2014/main" id="{29F1280D-65DB-3AF3-A546-0E4260B2FEDE}"/>
                  </a:ext>
                </a:extLst>
              </p:cNvPr>
              <p:cNvSpPr>
                <a:spLocks/>
              </p:cNvSpPr>
              <p:nvPr/>
            </p:nvSpPr>
            <p:spPr bwMode="auto">
              <a:xfrm>
                <a:off x="3911" y="1805"/>
                <a:ext cx="30" cy="117"/>
              </a:xfrm>
              <a:custGeom>
                <a:avLst/>
                <a:gdLst>
                  <a:gd name="T0" fmla="*/ 41 w 14"/>
                  <a:gd name="T1" fmla="*/ 572 h 52"/>
                  <a:gd name="T2" fmla="*/ 88 w 14"/>
                  <a:gd name="T3" fmla="*/ 173 h 52"/>
                  <a:gd name="T4" fmla="*/ 137 w 14"/>
                  <a:gd name="T5" fmla="*/ 25 h 52"/>
                  <a:gd name="T6" fmla="*/ 120 w 14"/>
                  <a:gd name="T7" fmla="*/ 0 h 52"/>
                  <a:gd name="T8" fmla="*/ 96 w 14"/>
                  <a:gd name="T9" fmla="*/ 11 h 52"/>
                  <a:gd name="T10" fmla="*/ 60 w 14"/>
                  <a:gd name="T11" fmla="*/ 146 h 52"/>
                  <a:gd name="T12" fmla="*/ 0 w 14"/>
                  <a:gd name="T13" fmla="*/ 572 h 52"/>
                  <a:gd name="T14" fmla="*/ 19 w 14"/>
                  <a:gd name="T15" fmla="*/ 592 h 52"/>
                  <a:gd name="T16" fmla="*/ 41 w 14"/>
                  <a:gd name="T17" fmla="*/ 572 h 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52">
                    <a:moveTo>
                      <a:pt x="4" y="50"/>
                    </a:moveTo>
                    <a:cubicBezTo>
                      <a:pt x="4" y="39"/>
                      <a:pt x="5" y="26"/>
                      <a:pt x="9" y="15"/>
                    </a:cubicBezTo>
                    <a:cubicBezTo>
                      <a:pt x="12" y="9"/>
                      <a:pt x="13" y="5"/>
                      <a:pt x="14" y="2"/>
                    </a:cubicBezTo>
                    <a:cubicBezTo>
                      <a:pt x="14" y="1"/>
                      <a:pt x="13" y="0"/>
                      <a:pt x="12" y="0"/>
                    </a:cubicBezTo>
                    <a:cubicBezTo>
                      <a:pt x="11" y="0"/>
                      <a:pt x="10" y="0"/>
                      <a:pt x="10" y="1"/>
                    </a:cubicBezTo>
                    <a:cubicBezTo>
                      <a:pt x="9" y="4"/>
                      <a:pt x="8" y="8"/>
                      <a:pt x="6" y="13"/>
                    </a:cubicBezTo>
                    <a:cubicBezTo>
                      <a:pt x="1" y="26"/>
                      <a:pt x="0" y="39"/>
                      <a:pt x="0" y="50"/>
                    </a:cubicBezTo>
                    <a:cubicBezTo>
                      <a:pt x="0" y="52"/>
                      <a:pt x="0" y="52"/>
                      <a:pt x="2" y="52"/>
                    </a:cubicBezTo>
                    <a:cubicBezTo>
                      <a:pt x="3" y="52"/>
                      <a:pt x="4" y="52"/>
                      <a:pt x="4" y="50"/>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6" name="Freeform 578">
                <a:extLst>
                  <a:ext uri="{FF2B5EF4-FFF2-40B4-BE49-F238E27FC236}">
                    <a16:creationId xmlns:a16="http://schemas.microsoft.com/office/drawing/2014/main" id="{DBA3D069-2EA3-6F90-91C8-3E4FAAD172A0}"/>
                  </a:ext>
                </a:extLst>
              </p:cNvPr>
              <p:cNvSpPr>
                <a:spLocks/>
              </p:cNvSpPr>
              <p:nvPr/>
            </p:nvSpPr>
            <p:spPr bwMode="auto">
              <a:xfrm>
                <a:off x="3995" y="1778"/>
                <a:ext cx="122" cy="76"/>
              </a:xfrm>
              <a:custGeom>
                <a:avLst/>
                <a:gdLst>
                  <a:gd name="T0" fmla="*/ 36 w 58"/>
                  <a:gd name="T1" fmla="*/ 360 h 34"/>
                  <a:gd name="T2" fmla="*/ 151 w 58"/>
                  <a:gd name="T3" fmla="*/ 101 h 34"/>
                  <a:gd name="T4" fmla="*/ 305 w 58"/>
                  <a:gd name="T5" fmla="*/ 45 h 34"/>
                  <a:gd name="T6" fmla="*/ 522 w 58"/>
                  <a:gd name="T7" fmla="*/ 65 h 34"/>
                  <a:gd name="T8" fmla="*/ 541 w 58"/>
                  <a:gd name="T9" fmla="*/ 45 h 34"/>
                  <a:gd name="T10" fmla="*/ 522 w 58"/>
                  <a:gd name="T11" fmla="*/ 20 h 34"/>
                  <a:gd name="T12" fmla="*/ 305 w 58"/>
                  <a:gd name="T13" fmla="*/ 0 h 34"/>
                  <a:gd name="T14" fmla="*/ 128 w 58"/>
                  <a:gd name="T15" fmla="*/ 65 h 34"/>
                  <a:gd name="T16" fmla="*/ 0 w 58"/>
                  <a:gd name="T17" fmla="*/ 344 h 34"/>
                  <a:gd name="T18" fmla="*/ 8 w 58"/>
                  <a:gd name="T19" fmla="*/ 369 h 34"/>
                  <a:gd name="T20" fmla="*/ 36 w 58"/>
                  <a:gd name="T21" fmla="*/ 36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8" h="34">
                    <a:moveTo>
                      <a:pt x="4" y="32"/>
                    </a:moveTo>
                    <a:cubicBezTo>
                      <a:pt x="7" y="20"/>
                      <a:pt x="11" y="13"/>
                      <a:pt x="16" y="9"/>
                    </a:cubicBezTo>
                    <a:cubicBezTo>
                      <a:pt x="21" y="5"/>
                      <a:pt x="27" y="4"/>
                      <a:pt x="33" y="4"/>
                    </a:cubicBezTo>
                    <a:cubicBezTo>
                      <a:pt x="41" y="4"/>
                      <a:pt x="49" y="6"/>
                      <a:pt x="56" y="6"/>
                    </a:cubicBezTo>
                    <a:cubicBezTo>
                      <a:pt x="57" y="6"/>
                      <a:pt x="58" y="5"/>
                      <a:pt x="58" y="4"/>
                    </a:cubicBezTo>
                    <a:cubicBezTo>
                      <a:pt x="58" y="3"/>
                      <a:pt x="57" y="2"/>
                      <a:pt x="56" y="2"/>
                    </a:cubicBezTo>
                    <a:cubicBezTo>
                      <a:pt x="49" y="2"/>
                      <a:pt x="41" y="0"/>
                      <a:pt x="33" y="0"/>
                    </a:cubicBezTo>
                    <a:cubicBezTo>
                      <a:pt x="26" y="0"/>
                      <a:pt x="19" y="1"/>
                      <a:pt x="14" y="6"/>
                    </a:cubicBezTo>
                    <a:cubicBezTo>
                      <a:pt x="8" y="11"/>
                      <a:pt x="3" y="18"/>
                      <a:pt x="0" y="31"/>
                    </a:cubicBezTo>
                    <a:cubicBezTo>
                      <a:pt x="0" y="32"/>
                      <a:pt x="0" y="33"/>
                      <a:pt x="1" y="33"/>
                    </a:cubicBezTo>
                    <a:cubicBezTo>
                      <a:pt x="2" y="34"/>
                      <a:pt x="4" y="33"/>
                      <a:pt x="4" y="3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7" name="Freeform 579">
                <a:extLst>
                  <a:ext uri="{FF2B5EF4-FFF2-40B4-BE49-F238E27FC236}">
                    <a16:creationId xmlns:a16="http://schemas.microsoft.com/office/drawing/2014/main" id="{02E3AEC3-425F-A30D-25E2-4BED9BDC4031}"/>
                  </a:ext>
                </a:extLst>
              </p:cNvPr>
              <p:cNvSpPr>
                <a:spLocks/>
              </p:cNvSpPr>
              <p:nvPr/>
            </p:nvSpPr>
            <p:spPr bwMode="auto">
              <a:xfrm>
                <a:off x="3989" y="1783"/>
                <a:ext cx="130" cy="105"/>
              </a:xfrm>
              <a:custGeom>
                <a:avLst/>
                <a:gdLst>
                  <a:gd name="T0" fmla="*/ 17 w 62"/>
                  <a:gd name="T1" fmla="*/ 525 h 47"/>
                  <a:gd name="T2" fmla="*/ 57 w 62"/>
                  <a:gd name="T3" fmla="*/ 324 h 47"/>
                  <a:gd name="T4" fmla="*/ 185 w 62"/>
                  <a:gd name="T5" fmla="*/ 80 h 47"/>
                  <a:gd name="T6" fmla="*/ 352 w 62"/>
                  <a:gd name="T7" fmla="*/ 20 h 47"/>
                  <a:gd name="T8" fmla="*/ 545 w 62"/>
                  <a:gd name="T9" fmla="*/ 36 h 47"/>
                  <a:gd name="T10" fmla="*/ 562 w 62"/>
                  <a:gd name="T11" fmla="*/ 36 h 47"/>
                  <a:gd name="T12" fmla="*/ 572 w 62"/>
                  <a:gd name="T13" fmla="*/ 20 h 47"/>
                  <a:gd name="T14" fmla="*/ 562 w 62"/>
                  <a:gd name="T15" fmla="*/ 9 h 47"/>
                  <a:gd name="T16" fmla="*/ 545 w 62"/>
                  <a:gd name="T17" fmla="*/ 9 h 47"/>
                  <a:gd name="T18" fmla="*/ 352 w 62"/>
                  <a:gd name="T19" fmla="*/ 0 h 47"/>
                  <a:gd name="T20" fmla="*/ 176 w 62"/>
                  <a:gd name="T21" fmla="*/ 56 h 47"/>
                  <a:gd name="T22" fmla="*/ 36 w 62"/>
                  <a:gd name="T23" fmla="*/ 315 h 47"/>
                  <a:gd name="T24" fmla="*/ 0 w 62"/>
                  <a:gd name="T25" fmla="*/ 514 h 47"/>
                  <a:gd name="T26" fmla="*/ 8 w 62"/>
                  <a:gd name="T27" fmla="*/ 525 h 47"/>
                  <a:gd name="T28" fmla="*/ 17 w 62"/>
                  <a:gd name="T29" fmla="*/ 525 h 4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2" h="47">
                    <a:moveTo>
                      <a:pt x="2" y="47"/>
                    </a:moveTo>
                    <a:cubicBezTo>
                      <a:pt x="3" y="40"/>
                      <a:pt x="4" y="35"/>
                      <a:pt x="6" y="29"/>
                    </a:cubicBezTo>
                    <a:cubicBezTo>
                      <a:pt x="10" y="17"/>
                      <a:pt x="15" y="11"/>
                      <a:pt x="20" y="7"/>
                    </a:cubicBezTo>
                    <a:cubicBezTo>
                      <a:pt x="26" y="3"/>
                      <a:pt x="32" y="2"/>
                      <a:pt x="38" y="2"/>
                    </a:cubicBezTo>
                    <a:cubicBezTo>
                      <a:pt x="45" y="2"/>
                      <a:pt x="53" y="3"/>
                      <a:pt x="59" y="3"/>
                    </a:cubicBezTo>
                    <a:cubicBezTo>
                      <a:pt x="59" y="3"/>
                      <a:pt x="60" y="3"/>
                      <a:pt x="61" y="3"/>
                    </a:cubicBezTo>
                    <a:cubicBezTo>
                      <a:pt x="61" y="3"/>
                      <a:pt x="62" y="3"/>
                      <a:pt x="62" y="2"/>
                    </a:cubicBezTo>
                    <a:cubicBezTo>
                      <a:pt x="62" y="2"/>
                      <a:pt x="61" y="1"/>
                      <a:pt x="61" y="1"/>
                    </a:cubicBezTo>
                    <a:cubicBezTo>
                      <a:pt x="60" y="1"/>
                      <a:pt x="59" y="1"/>
                      <a:pt x="59" y="1"/>
                    </a:cubicBezTo>
                    <a:cubicBezTo>
                      <a:pt x="53" y="1"/>
                      <a:pt x="45" y="0"/>
                      <a:pt x="38" y="0"/>
                    </a:cubicBezTo>
                    <a:cubicBezTo>
                      <a:pt x="31" y="0"/>
                      <a:pt x="25" y="1"/>
                      <a:pt x="19" y="5"/>
                    </a:cubicBezTo>
                    <a:cubicBezTo>
                      <a:pt x="13" y="9"/>
                      <a:pt x="8" y="16"/>
                      <a:pt x="4" y="28"/>
                    </a:cubicBezTo>
                    <a:cubicBezTo>
                      <a:pt x="2" y="34"/>
                      <a:pt x="1" y="40"/>
                      <a:pt x="0" y="46"/>
                    </a:cubicBezTo>
                    <a:cubicBezTo>
                      <a:pt x="0" y="47"/>
                      <a:pt x="0" y="47"/>
                      <a:pt x="1" y="47"/>
                    </a:cubicBezTo>
                    <a:cubicBezTo>
                      <a:pt x="1" y="47"/>
                      <a:pt x="2" y="47"/>
                      <a:pt x="2" y="47"/>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8" name="Freeform 580">
                <a:extLst>
                  <a:ext uri="{FF2B5EF4-FFF2-40B4-BE49-F238E27FC236}">
                    <a16:creationId xmlns:a16="http://schemas.microsoft.com/office/drawing/2014/main" id="{AF4C3C1F-1EB9-CB4D-51C9-78C54E7E5DC9}"/>
                  </a:ext>
                </a:extLst>
              </p:cNvPr>
              <p:cNvSpPr>
                <a:spLocks/>
              </p:cNvSpPr>
              <p:nvPr/>
            </p:nvSpPr>
            <p:spPr bwMode="auto">
              <a:xfrm>
                <a:off x="3930" y="1716"/>
                <a:ext cx="25" cy="78"/>
              </a:xfrm>
              <a:custGeom>
                <a:avLst/>
                <a:gdLst>
                  <a:gd name="T0" fmla="*/ 92 w 12"/>
                  <a:gd name="T1" fmla="*/ 0 h 35"/>
                  <a:gd name="T2" fmla="*/ 0 w 12"/>
                  <a:gd name="T3" fmla="*/ 243 h 35"/>
                  <a:gd name="T4" fmla="*/ 8 w 12"/>
                  <a:gd name="T5" fmla="*/ 388 h 35"/>
                  <a:gd name="T6" fmla="*/ 44 w 12"/>
                  <a:gd name="T7" fmla="*/ 377 h 35"/>
                  <a:gd name="T8" fmla="*/ 35 w 12"/>
                  <a:gd name="T9" fmla="*/ 243 h 35"/>
                  <a:gd name="T10" fmla="*/ 108 w 12"/>
                  <a:gd name="T11" fmla="*/ 36 h 35"/>
                  <a:gd name="T12" fmla="*/ 92 w 12"/>
                  <a:gd name="T13" fmla="*/ 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35">
                    <a:moveTo>
                      <a:pt x="10" y="0"/>
                    </a:moveTo>
                    <a:cubicBezTo>
                      <a:pt x="5" y="2"/>
                      <a:pt x="0" y="9"/>
                      <a:pt x="0" y="22"/>
                    </a:cubicBezTo>
                    <a:cubicBezTo>
                      <a:pt x="0" y="26"/>
                      <a:pt x="0" y="30"/>
                      <a:pt x="1" y="35"/>
                    </a:cubicBezTo>
                    <a:cubicBezTo>
                      <a:pt x="5" y="34"/>
                      <a:pt x="5" y="34"/>
                      <a:pt x="5" y="34"/>
                    </a:cubicBezTo>
                    <a:cubicBezTo>
                      <a:pt x="4" y="29"/>
                      <a:pt x="4" y="25"/>
                      <a:pt x="4" y="22"/>
                    </a:cubicBezTo>
                    <a:cubicBezTo>
                      <a:pt x="4" y="10"/>
                      <a:pt x="8" y="5"/>
                      <a:pt x="12" y="3"/>
                    </a:cubicBezTo>
                    <a:cubicBezTo>
                      <a:pt x="10" y="0"/>
                      <a:pt x="10" y="0"/>
                      <a:pt x="10" y="0"/>
                    </a:cubicBezTo>
                  </a:path>
                </a:pathLst>
              </a:custGeom>
              <a:solidFill>
                <a:srgbClr val="4793C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19" name="Freeform 581">
                <a:extLst>
                  <a:ext uri="{FF2B5EF4-FFF2-40B4-BE49-F238E27FC236}">
                    <a16:creationId xmlns:a16="http://schemas.microsoft.com/office/drawing/2014/main" id="{5B96A4D6-346D-1C92-D8A1-1628DB088813}"/>
                  </a:ext>
                </a:extLst>
              </p:cNvPr>
              <p:cNvSpPr>
                <a:spLocks/>
              </p:cNvSpPr>
              <p:nvPr/>
            </p:nvSpPr>
            <p:spPr bwMode="auto">
              <a:xfrm>
                <a:off x="4113" y="1716"/>
                <a:ext cx="17" cy="42"/>
              </a:xfrm>
              <a:custGeom>
                <a:avLst/>
                <a:gdLst>
                  <a:gd name="T0" fmla="*/ 19 w 8"/>
                  <a:gd name="T1" fmla="*/ 44 h 19"/>
                  <a:gd name="T2" fmla="*/ 28 w 8"/>
                  <a:gd name="T3" fmla="*/ 64 h 19"/>
                  <a:gd name="T4" fmla="*/ 40 w 8"/>
                  <a:gd name="T5" fmla="*/ 108 h 19"/>
                  <a:gd name="T6" fmla="*/ 28 w 8"/>
                  <a:gd name="T7" fmla="*/ 153 h 19"/>
                  <a:gd name="T8" fmla="*/ 28 w 8"/>
                  <a:gd name="T9" fmla="*/ 153 h 19"/>
                  <a:gd name="T10" fmla="*/ 19 w 8"/>
                  <a:gd name="T11" fmla="*/ 161 h 19"/>
                  <a:gd name="T12" fmla="*/ 9 w 8"/>
                  <a:gd name="T13" fmla="*/ 186 h 19"/>
                  <a:gd name="T14" fmla="*/ 28 w 8"/>
                  <a:gd name="T15" fmla="*/ 195 h 19"/>
                  <a:gd name="T16" fmla="*/ 60 w 8"/>
                  <a:gd name="T17" fmla="*/ 186 h 19"/>
                  <a:gd name="T18" fmla="*/ 68 w 8"/>
                  <a:gd name="T19" fmla="*/ 153 h 19"/>
                  <a:gd name="T20" fmla="*/ 77 w 8"/>
                  <a:gd name="T21" fmla="*/ 108 h 19"/>
                  <a:gd name="T22" fmla="*/ 68 w 8"/>
                  <a:gd name="T23" fmla="*/ 53 h 19"/>
                  <a:gd name="T24" fmla="*/ 28 w 8"/>
                  <a:gd name="T25" fmla="*/ 0 h 19"/>
                  <a:gd name="T26" fmla="*/ 9 w 8"/>
                  <a:gd name="T27" fmla="*/ 20 h 19"/>
                  <a:gd name="T28" fmla="*/ 19 w 8"/>
                  <a:gd name="T29" fmla="*/ 44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8" h="19">
                    <a:moveTo>
                      <a:pt x="2" y="4"/>
                    </a:moveTo>
                    <a:cubicBezTo>
                      <a:pt x="2" y="4"/>
                      <a:pt x="3" y="5"/>
                      <a:pt x="3" y="6"/>
                    </a:cubicBezTo>
                    <a:cubicBezTo>
                      <a:pt x="3" y="7"/>
                      <a:pt x="4" y="9"/>
                      <a:pt x="4" y="10"/>
                    </a:cubicBezTo>
                    <a:cubicBezTo>
                      <a:pt x="4" y="12"/>
                      <a:pt x="3" y="13"/>
                      <a:pt x="3" y="14"/>
                    </a:cubicBezTo>
                    <a:cubicBezTo>
                      <a:pt x="3" y="14"/>
                      <a:pt x="3" y="14"/>
                      <a:pt x="3" y="14"/>
                    </a:cubicBezTo>
                    <a:cubicBezTo>
                      <a:pt x="2" y="15"/>
                      <a:pt x="2" y="15"/>
                      <a:pt x="2" y="15"/>
                    </a:cubicBezTo>
                    <a:cubicBezTo>
                      <a:pt x="1" y="15"/>
                      <a:pt x="1" y="16"/>
                      <a:pt x="1" y="17"/>
                    </a:cubicBezTo>
                    <a:cubicBezTo>
                      <a:pt x="1" y="18"/>
                      <a:pt x="2" y="19"/>
                      <a:pt x="3" y="18"/>
                    </a:cubicBezTo>
                    <a:cubicBezTo>
                      <a:pt x="4" y="18"/>
                      <a:pt x="5" y="18"/>
                      <a:pt x="6" y="17"/>
                    </a:cubicBezTo>
                    <a:cubicBezTo>
                      <a:pt x="6" y="16"/>
                      <a:pt x="7" y="15"/>
                      <a:pt x="7" y="14"/>
                    </a:cubicBezTo>
                    <a:cubicBezTo>
                      <a:pt x="8" y="13"/>
                      <a:pt x="8" y="12"/>
                      <a:pt x="8" y="10"/>
                    </a:cubicBezTo>
                    <a:cubicBezTo>
                      <a:pt x="8" y="8"/>
                      <a:pt x="7" y="6"/>
                      <a:pt x="7" y="5"/>
                    </a:cubicBezTo>
                    <a:cubicBezTo>
                      <a:pt x="6" y="3"/>
                      <a:pt x="5" y="1"/>
                      <a:pt x="3" y="0"/>
                    </a:cubicBezTo>
                    <a:cubicBezTo>
                      <a:pt x="2" y="0"/>
                      <a:pt x="1" y="1"/>
                      <a:pt x="1" y="2"/>
                    </a:cubicBezTo>
                    <a:cubicBezTo>
                      <a:pt x="0" y="3"/>
                      <a:pt x="1" y="4"/>
                      <a:pt x="2" y="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0" name="Freeform 582">
                <a:extLst>
                  <a:ext uri="{FF2B5EF4-FFF2-40B4-BE49-F238E27FC236}">
                    <a16:creationId xmlns:a16="http://schemas.microsoft.com/office/drawing/2014/main" id="{F94B87FA-A32E-BC29-A1C2-9A1C11F57CB3}"/>
                  </a:ext>
                </a:extLst>
              </p:cNvPr>
              <p:cNvSpPr>
                <a:spLocks/>
              </p:cNvSpPr>
              <p:nvPr/>
            </p:nvSpPr>
            <p:spPr bwMode="auto">
              <a:xfrm>
                <a:off x="3934" y="1781"/>
                <a:ext cx="13" cy="24"/>
              </a:xfrm>
              <a:custGeom>
                <a:avLst/>
                <a:gdLst>
                  <a:gd name="T0" fmla="*/ 9 w 6"/>
                  <a:gd name="T1" fmla="*/ 33 h 11"/>
                  <a:gd name="T2" fmla="*/ 9 w 6"/>
                  <a:gd name="T3" fmla="*/ 44 h 11"/>
                  <a:gd name="T4" fmla="*/ 20 w 6"/>
                  <a:gd name="T5" fmla="*/ 96 h 11"/>
                  <a:gd name="T6" fmla="*/ 20 w 6"/>
                  <a:gd name="T7" fmla="*/ 96 h 11"/>
                  <a:gd name="T8" fmla="*/ 43 w 6"/>
                  <a:gd name="T9" fmla="*/ 113 h 11"/>
                  <a:gd name="T10" fmla="*/ 61 w 6"/>
                  <a:gd name="T11" fmla="*/ 105 h 11"/>
                  <a:gd name="T12" fmla="*/ 61 w 6"/>
                  <a:gd name="T13" fmla="*/ 96 h 11"/>
                  <a:gd name="T14" fmla="*/ 52 w 6"/>
                  <a:gd name="T15" fmla="*/ 44 h 11"/>
                  <a:gd name="T16" fmla="*/ 43 w 6"/>
                  <a:gd name="T17" fmla="*/ 20 h 11"/>
                  <a:gd name="T18" fmla="*/ 20 w 6"/>
                  <a:gd name="T19" fmla="*/ 9 h 11"/>
                  <a:gd name="T20" fmla="*/ 9 w 6"/>
                  <a:gd name="T21" fmla="*/ 33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1">
                    <a:moveTo>
                      <a:pt x="1" y="3"/>
                    </a:moveTo>
                    <a:cubicBezTo>
                      <a:pt x="1" y="3"/>
                      <a:pt x="1" y="3"/>
                      <a:pt x="1" y="4"/>
                    </a:cubicBezTo>
                    <a:cubicBezTo>
                      <a:pt x="1" y="5"/>
                      <a:pt x="2" y="7"/>
                      <a:pt x="2" y="9"/>
                    </a:cubicBezTo>
                    <a:cubicBezTo>
                      <a:pt x="2" y="9"/>
                      <a:pt x="2" y="9"/>
                      <a:pt x="2" y="9"/>
                    </a:cubicBezTo>
                    <a:cubicBezTo>
                      <a:pt x="2" y="10"/>
                      <a:pt x="2" y="11"/>
                      <a:pt x="4" y="11"/>
                    </a:cubicBezTo>
                    <a:cubicBezTo>
                      <a:pt x="5" y="11"/>
                      <a:pt x="6" y="11"/>
                      <a:pt x="6" y="10"/>
                    </a:cubicBezTo>
                    <a:cubicBezTo>
                      <a:pt x="6" y="9"/>
                      <a:pt x="6" y="9"/>
                      <a:pt x="6" y="9"/>
                    </a:cubicBezTo>
                    <a:cubicBezTo>
                      <a:pt x="6" y="7"/>
                      <a:pt x="6" y="5"/>
                      <a:pt x="5" y="4"/>
                    </a:cubicBezTo>
                    <a:cubicBezTo>
                      <a:pt x="5" y="3"/>
                      <a:pt x="4" y="2"/>
                      <a:pt x="4" y="2"/>
                    </a:cubicBezTo>
                    <a:cubicBezTo>
                      <a:pt x="4" y="1"/>
                      <a:pt x="3" y="0"/>
                      <a:pt x="2" y="1"/>
                    </a:cubicBezTo>
                    <a:cubicBezTo>
                      <a:pt x="1" y="1"/>
                      <a:pt x="0" y="2"/>
                      <a:pt x="1" y="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1" name="Freeform 583">
                <a:extLst>
                  <a:ext uri="{FF2B5EF4-FFF2-40B4-BE49-F238E27FC236}">
                    <a16:creationId xmlns:a16="http://schemas.microsoft.com/office/drawing/2014/main" id="{2BFBF2DC-8392-DF42-4658-1C47CF3FCE13}"/>
                  </a:ext>
                </a:extLst>
              </p:cNvPr>
              <p:cNvSpPr>
                <a:spLocks/>
              </p:cNvSpPr>
              <p:nvPr/>
            </p:nvSpPr>
            <p:spPr bwMode="auto">
              <a:xfrm>
                <a:off x="3924" y="1711"/>
                <a:ext cx="29" cy="85"/>
              </a:xfrm>
              <a:custGeom>
                <a:avLst/>
                <a:gdLst>
                  <a:gd name="T0" fmla="*/ 99 w 14"/>
                  <a:gd name="T1" fmla="*/ 9 h 38"/>
                  <a:gd name="T2" fmla="*/ 0 w 14"/>
                  <a:gd name="T3" fmla="*/ 255 h 38"/>
                  <a:gd name="T4" fmla="*/ 17 w 14"/>
                  <a:gd name="T5" fmla="*/ 405 h 38"/>
                  <a:gd name="T6" fmla="*/ 35 w 14"/>
                  <a:gd name="T7" fmla="*/ 416 h 38"/>
                  <a:gd name="T8" fmla="*/ 52 w 14"/>
                  <a:gd name="T9" fmla="*/ 389 h 38"/>
                  <a:gd name="T10" fmla="*/ 35 w 14"/>
                  <a:gd name="T11" fmla="*/ 255 h 38"/>
                  <a:gd name="T12" fmla="*/ 116 w 14"/>
                  <a:gd name="T13" fmla="*/ 45 h 38"/>
                  <a:gd name="T14" fmla="*/ 124 w 14"/>
                  <a:gd name="T15" fmla="*/ 20 h 38"/>
                  <a:gd name="T16" fmla="*/ 99 w 14"/>
                  <a:gd name="T17" fmla="*/ 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38">
                    <a:moveTo>
                      <a:pt x="11" y="1"/>
                    </a:moveTo>
                    <a:cubicBezTo>
                      <a:pt x="5" y="3"/>
                      <a:pt x="0" y="10"/>
                      <a:pt x="0" y="23"/>
                    </a:cubicBezTo>
                    <a:cubicBezTo>
                      <a:pt x="0" y="27"/>
                      <a:pt x="1" y="31"/>
                      <a:pt x="2" y="36"/>
                    </a:cubicBezTo>
                    <a:cubicBezTo>
                      <a:pt x="2" y="37"/>
                      <a:pt x="3" y="38"/>
                      <a:pt x="4" y="37"/>
                    </a:cubicBezTo>
                    <a:cubicBezTo>
                      <a:pt x="5" y="37"/>
                      <a:pt x="6" y="36"/>
                      <a:pt x="6" y="35"/>
                    </a:cubicBezTo>
                    <a:cubicBezTo>
                      <a:pt x="5" y="30"/>
                      <a:pt x="4" y="26"/>
                      <a:pt x="4" y="23"/>
                    </a:cubicBezTo>
                    <a:cubicBezTo>
                      <a:pt x="4" y="11"/>
                      <a:pt x="9" y="6"/>
                      <a:pt x="13" y="4"/>
                    </a:cubicBezTo>
                    <a:cubicBezTo>
                      <a:pt x="14" y="4"/>
                      <a:pt x="14" y="3"/>
                      <a:pt x="14" y="2"/>
                    </a:cubicBezTo>
                    <a:cubicBezTo>
                      <a:pt x="13" y="1"/>
                      <a:pt x="12" y="0"/>
                      <a:pt x="11" y="1"/>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2" name="Freeform 584">
                <a:extLst>
                  <a:ext uri="{FF2B5EF4-FFF2-40B4-BE49-F238E27FC236}">
                    <a16:creationId xmlns:a16="http://schemas.microsoft.com/office/drawing/2014/main" id="{5AA213E8-B98E-471C-2E3A-D54CAE075E30}"/>
                  </a:ext>
                </a:extLst>
              </p:cNvPr>
              <p:cNvSpPr>
                <a:spLocks/>
              </p:cNvSpPr>
              <p:nvPr/>
            </p:nvSpPr>
            <p:spPr bwMode="auto">
              <a:xfrm>
                <a:off x="3855" y="1948"/>
                <a:ext cx="16" cy="18"/>
              </a:xfrm>
              <a:custGeom>
                <a:avLst/>
                <a:gdLst>
                  <a:gd name="T0" fmla="*/ 0 w 8"/>
                  <a:gd name="T1" fmla="*/ 25 h 8"/>
                  <a:gd name="T2" fmla="*/ 16 w 8"/>
                  <a:gd name="T3" fmla="*/ 72 h 8"/>
                  <a:gd name="T4" fmla="*/ 32 w 8"/>
                  <a:gd name="T5" fmla="*/ 81 h 8"/>
                  <a:gd name="T6" fmla="*/ 48 w 8"/>
                  <a:gd name="T7" fmla="*/ 92 h 8"/>
                  <a:gd name="T8" fmla="*/ 56 w 8"/>
                  <a:gd name="T9" fmla="*/ 92 h 8"/>
                  <a:gd name="T10" fmla="*/ 64 w 8"/>
                  <a:gd name="T11" fmla="*/ 56 h 8"/>
                  <a:gd name="T12" fmla="*/ 40 w 8"/>
                  <a:gd name="T13" fmla="*/ 45 h 8"/>
                  <a:gd name="T14" fmla="*/ 48 w 8"/>
                  <a:gd name="T15" fmla="*/ 72 h 8"/>
                  <a:gd name="T16" fmla="*/ 48 w 8"/>
                  <a:gd name="T17" fmla="*/ 45 h 8"/>
                  <a:gd name="T18" fmla="*/ 40 w 8"/>
                  <a:gd name="T19" fmla="*/ 45 h 8"/>
                  <a:gd name="T20" fmla="*/ 48 w 8"/>
                  <a:gd name="T21" fmla="*/ 72 h 8"/>
                  <a:gd name="T22" fmla="*/ 48 w 8"/>
                  <a:gd name="T23" fmla="*/ 45 h 8"/>
                  <a:gd name="T24" fmla="*/ 48 w 8"/>
                  <a:gd name="T25" fmla="*/ 56 h 8"/>
                  <a:gd name="T26" fmla="*/ 48 w 8"/>
                  <a:gd name="T27" fmla="*/ 45 h 8"/>
                  <a:gd name="T28" fmla="*/ 48 w 8"/>
                  <a:gd name="T29" fmla="*/ 45 h 8"/>
                  <a:gd name="T30" fmla="*/ 48 w 8"/>
                  <a:gd name="T31" fmla="*/ 56 h 8"/>
                  <a:gd name="T32" fmla="*/ 48 w 8"/>
                  <a:gd name="T33" fmla="*/ 45 h 8"/>
                  <a:gd name="T34" fmla="*/ 48 w 8"/>
                  <a:gd name="T35" fmla="*/ 45 h 8"/>
                  <a:gd name="T36" fmla="*/ 40 w 8"/>
                  <a:gd name="T37" fmla="*/ 36 h 8"/>
                  <a:gd name="T38" fmla="*/ 32 w 8"/>
                  <a:gd name="T39" fmla="*/ 11 h 8"/>
                  <a:gd name="T40" fmla="*/ 16 w 8"/>
                  <a:gd name="T41" fmla="*/ 0 h 8"/>
                  <a:gd name="T42" fmla="*/ 0 w 8"/>
                  <a:gd name="T43" fmla="*/ 25 h 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8" h="8">
                    <a:moveTo>
                      <a:pt x="0" y="2"/>
                    </a:moveTo>
                    <a:cubicBezTo>
                      <a:pt x="1" y="4"/>
                      <a:pt x="2" y="5"/>
                      <a:pt x="2" y="6"/>
                    </a:cubicBezTo>
                    <a:cubicBezTo>
                      <a:pt x="3" y="7"/>
                      <a:pt x="3" y="7"/>
                      <a:pt x="4" y="7"/>
                    </a:cubicBezTo>
                    <a:cubicBezTo>
                      <a:pt x="4" y="8"/>
                      <a:pt x="5" y="8"/>
                      <a:pt x="6" y="8"/>
                    </a:cubicBezTo>
                    <a:cubicBezTo>
                      <a:pt x="6" y="8"/>
                      <a:pt x="7" y="8"/>
                      <a:pt x="7" y="8"/>
                    </a:cubicBezTo>
                    <a:cubicBezTo>
                      <a:pt x="8" y="7"/>
                      <a:pt x="8" y="6"/>
                      <a:pt x="8" y="5"/>
                    </a:cubicBezTo>
                    <a:cubicBezTo>
                      <a:pt x="7" y="4"/>
                      <a:pt x="6" y="4"/>
                      <a:pt x="5" y="4"/>
                    </a:cubicBezTo>
                    <a:cubicBezTo>
                      <a:pt x="6" y="6"/>
                      <a:pt x="6" y="6"/>
                      <a:pt x="6" y="6"/>
                    </a:cubicBezTo>
                    <a:cubicBezTo>
                      <a:pt x="6" y="4"/>
                      <a:pt x="6" y="4"/>
                      <a:pt x="6" y="4"/>
                    </a:cubicBezTo>
                    <a:cubicBezTo>
                      <a:pt x="5" y="4"/>
                      <a:pt x="5" y="4"/>
                      <a:pt x="5" y="4"/>
                    </a:cubicBezTo>
                    <a:cubicBezTo>
                      <a:pt x="6" y="6"/>
                      <a:pt x="6" y="6"/>
                      <a:pt x="6" y="6"/>
                    </a:cubicBezTo>
                    <a:cubicBezTo>
                      <a:pt x="6" y="4"/>
                      <a:pt x="6" y="4"/>
                      <a:pt x="6" y="4"/>
                    </a:cubicBezTo>
                    <a:cubicBezTo>
                      <a:pt x="6" y="5"/>
                      <a:pt x="6" y="5"/>
                      <a:pt x="6" y="5"/>
                    </a:cubicBezTo>
                    <a:cubicBezTo>
                      <a:pt x="6" y="4"/>
                      <a:pt x="6" y="4"/>
                      <a:pt x="6" y="4"/>
                    </a:cubicBezTo>
                    <a:cubicBezTo>
                      <a:pt x="6" y="4"/>
                      <a:pt x="6" y="4"/>
                      <a:pt x="6" y="4"/>
                    </a:cubicBezTo>
                    <a:cubicBezTo>
                      <a:pt x="6" y="5"/>
                      <a:pt x="6" y="5"/>
                      <a:pt x="6" y="5"/>
                    </a:cubicBezTo>
                    <a:cubicBezTo>
                      <a:pt x="6" y="4"/>
                      <a:pt x="6" y="4"/>
                      <a:pt x="6" y="4"/>
                    </a:cubicBezTo>
                    <a:cubicBezTo>
                      <a:pt x="6" y="4"/>
                      <a:pt x="6" y="4"/>
                      <a:pt x="6" y="4"/>
                    </a:cubicBezTo>
                    <a:cubicBezTo>
                      <a:pt x="6" y="4"/>
                      <a:pt x="5" y="3"/>
                      <a:pt x="5" y="3"/>
                    </a:cubicBezTo>
                    <a:cubicBezTo>
                      <a:pt x="5" y="2"/>
                      <a:pt x="4" y="2"/>
                      <a:pt x="4" y="1"/>
                    </a:cubicBezTo>
                    <a:cubicBezTo>
                      <a:pt x="4" y="0"/>
                      <a:pt x="3" y="0"/>
                      <a:pt x="2" y="0"/>
                    </a:cubicBezTo>
                    <a:cubicBezTo>
                      <a:pt x="1" y="0"/>
                      <a:pt x="0" y="1"/>
                      <a:pt x="0" y="2"/>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3" name="Freeform 585">
                <a:extLst>
                  <a:ext uri="{FF2B5EF4-FFF2-40B4-BE49-F238E27FC236}">
                    <a16:creationId xmlns:a16="http://schemas.microsoft.com/office/drawing/2014/main" id="{448B5F89-C88F-2D1E-B80E-2558944338CD}"/>
                  </a:ext>
                </a:extLst>
              </p:cNvPr>
              <p:cNvSpPr>
                <a:spLocks/>
              </p:cNvSpPr>
              <p:nvPr/>
            </p:nvSpPr>
            <p:spPr bwMode="auto">
              <a:xfrm>
                <a:off x="3831" y="2063"/>
                <a:ext cx="11" cy="24"/>
              </a:xfrm>
              <a:custGeom>
                <a:avLst/>
                <a:gdLst>
                  <a:gd name="T0" fmla="*/ 0 w 5"/>
                  <a:gd name="T1" fmla="*/ 20 h 11"/>
                  <a:gd name="T2" fmla="*/ 0 w 5"/>
                  <a:gd name="T3" fmla="*/ 44 h 11"/>
                  <a:gd name="T4" fmla="*/ 9 w 5"/>
                  <a:gd name="T5" fmla="*/ 72 h 11"/>
                  <a:gd name="T6" fmla="*/ 9 w 5"/>
                  <a:gd name="T7" fmla="*/ 96 h 11"/>
                  <a:gd name="T8" fmla="*/ 9 w 5"/>
                  <a:gd name="T9" fmla="*/ 96 h 11"/>
                  <a:gd name="T10" fmla="*/ 33 w 5"/>
                  <a:gd name="T11" fmla="*/ 105 h 11"/>
                  <a:gd name="T12" fmla="*/ 53 w 5"/>
                  <a:gd name="T13" fmla="*/ 96 h 11"/>
                  <a:gd name="T14" fmla="*/ 44 w 5"/>
                  <a:gd name="T15" fmla="*/ 72 h 11"/>
                  <a:gd name="T16" fmla="*/ 33 w 5"/>
                  <a:gd name="T17" fmla="*/ 81 h 11"/>
                  <a:gd name="T18" fmla="*/ 53 w 5"/>
                  <a:gd name="T19" fmla="*/ 72 h 11"/>
                  <a:gd name="T20" fmla="*/ 44 w 5"/>
                  <a:gd name="T21" fmla="*/ 72 h 11"/>
                  <a:gd name="T22" fmla="*/ 33 w 5"/>
                  <a:gd name="T23" fmla="*/ 81 h 11"/>
                  <a:gd name="T24" fmla="*/ 53 w 5"/>
                  <a:gd name="T25" fmla="*/ 72 h 11"/>
                  <a:gd name="T26" fmla="*/ 44 w 5"/>
                  <a:gd name="T27" fmla="*/ 81 h 11"/>
                  <a:gd name="T28" fmla="*/ 53 w 5"/>
                  <a:gd name="T29" fmla="*/ 72 h 11"/>
                  <a:gd name="T30" fmla="*/ 53 w 5"/>
                  <a:gd name="T31" fmla="*/ 72 h 11"/>
                  <a:gd name="T32" fmla="*/ 44 w 5"/>
                  <a:gd name="T33" fmla="*/ 81 h 11"/>
                  <a:gd name="T34" fmla="*/ 53 w 5"/>
                  <a:gd name="T35" fmla="*/ 72 h 11"/>
                  <a:gd name="T36" fmla="*/ 53 w 5"/>
                  <a:gd name="T37" fmla="*/ 72 h 11"/>
                  <a:gd name="T38" fmla="*/ 53 w 5"/>
                  <a:gd name="T39" fmla="*/ 72 h 11"/>
                  <a:gd name="T40" fmla="*/ 53 w 5"/>
                  <a:gd name="T41" fmla="*/ 72 h 11"/>
                  <a:gd name="T42" fmla="*/ 53 w 5"/>
                  <a:gd name="T43" fmla="*/ 72 h 11"/>
                  <a:gd name="T44" fmla="*/ 53 w 5"/>
                  <a:gd name="T45" fmla="*/ 72 h 11"/>
                  <a:gd name="T46" fmla="*/ 44 w 5"/>
                  <a:gd name="T47" fmla="*/ 61 h 11"/>
                  <a:gd name="T48" fmla="*/ 44 w 5"/>
                  <a:gd name="T49" fmla="*/ 44 h 11"/>
                  <a:gd name="T50" fmla="*/ 44 w 5"/>
                  <a:gd name="T51" fmla="*/ 20 h 11"/>
                  <a:gd name="T52" fmla="*/ 33 w 5"/>
                  <a:gd name="T53" fmla="*/ 0 h 11"/>
                  <a:gd name="T54" fmla="*/ 0 w 5"/>
                  <a:gd name="T55" fmla="*/ 20 h 1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5" h="11">
                    <a:moveTo>
                      <a:pt x="0" y="2"/>
                    </a:moveTo>
                    <a:cubicBezTo>
                      <a:pt x="0" y="2"/>
                      <a:pt x="0" y="3"/>
                      <a:pt x="0" y="4"/>
                    </a:cubicBezTo>
                    <a:cubicBezTo>
                      <a:pt x="0" y="5"/>
                      <a:pt x="0" y="6"/>
                      <a:pt x="1" y="7"/>
                    </a:cubicBezTo>
                    <a:cubicBezTo>
                      <a:pt x="1" y="8"/>
                      <a:pt x="1" y="8"/>
                      <a:pt x="1" y="9"/>
                    </a:cubicBezTo>
                    <a:cubicBezTo>
                      <a:pt x="1" y="9"/>
                      <a:pt x="1" y="9"/>
                      <a:pt x="1" y="9"/>
                    </a:cubicBezTo>
                    <a:cubicBezTo>
                      <a:pt x="1" y="10"/>
                      <a:pt x="2" y="10"/>
                      <a:pt x="3" y="10"/>
                    </a:cubicBezTo>
                    <a:cubicBezTo>
                      <a:pt x="4" y="11"/>
                      <a:pt x="5" y="10"/>
                      <a:pt x="5" y="9"/>
                    </a:cubicBezTo>
                    <a:cubicBezTo>
                      <a:pt x="5" y="8"/>
                      <a:pt x="5" y="7"/>
                      <a:pt x="4" y="7"/>
                    </a:cubicBezTo>
                    <a:cubicBezTo>
                      <a:pt x="3" y="8"/>
                      <a:pt x="3" y="8"/>
                      <a:pt x="3" y="8"/>
                    </a:cubicBezTo>
                    <a:cubicBezTo>
                      <a:pt x="5" y="7"/>
                      <a:pt x="5" y="7"/>
                      <a:pt x="5" y="7"/>
                    </a:cubicBezTo>
                    <a:cubicBezTo>
                      <a:pt x="5" y="7"/>
                      <a:pt x="4" y="7"/>
                      <a:pt x="4" y="7"/>
                    </a:cubicBezTo>
                    <a:cubicBezTo>
                      <a:pt x="3" y="8"/>
                      <a:pt x="3" y="8"/>
                      <a:pt x="3" y="8"/>
                    </a:cubicBezTo>
                    <a:cubicBezTo>
                      <a:pt x="5" y="7"/>
                      <a:pt x="5" y="7"/>
                      <a:pt x="5" y="7"/>
                    </a:cubicBezTo>
                    <a:cubicBezTo>
                      <a:pt x="4" y="8"/>
                      <a:pt x="4" y="8"/>
                      <a:pt x="4" y="8"/>
                    </a:cubicBezTo>
                    <a:cubicBezTo>
                      <a:pt x="5" y="7"/>
                      <a:pt x="5" y="7"/>
                      <a:pt x="5" y="7"/>
                    </a:cubicBezTo>
                    <a:cubicBezTo>
                      <a:pt x="5" y="7"/>
                      <a:pt x="5" y="7"/>
                      <a:pt x="5" y="7"/>
                    </a:cubicBezTo>
                    <a:cubicBezTo>
                      <a:pt x="4" y="8"/>
                      <a:pt x="4" y="8"/>
                      <a:pt x="4" y="8"/>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5" y="7"/>
                      <a:pt x="5" y="7"/>
                    </a:cubicBezTo>
                    <a:cubicBezTo>
                      <a:pt x="5" y="7"/>
                      <a:pt x="4" y="7"/>
                      <a:pt x="4" y="6"/>
                    </a:cubicBezTo>
                    <a:cubicBezTo>
                      <a:pt x="4" y="5"/>
                      <a:pt x="4" y="4"/>
                      <a:pt x="4" y="4"/>
                    </a:cubicBezTo>
                    <a:cubicBezTo>
                      <a:pt x="4" y="3"/>
                      <a:pt x="4" y="2"/>
                      <a:pt x="4" y="2"/>
                    </a:cubicBezTo>
                    <a:cubicBezTo>
                      <a:pt x="4" y="1"/>
                      <a:pt x="4" y="0"/>
                      <a:pt x="3" y="0"/>
                    </a:cubicBezTo>
                    <a:cubicBezTo>
                      <a:pt x="1" y="0"/>
                      <a:pt x="0" y="0"/>
                      <a:pt x="0" y="2"/>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4" name="Freeform 586">
                <a:extLst>
                  <a:ext uri="{FF2B5EF4-FFF2-40B4-BE49-F238E27FC236}">
                    <a16:creationId xmlns:a16="http://schemas.microsoft.com/office/drawing/2014/main" id="{DFFC8B3B-7CB8-9A15-6F23-F959F5BDC027}"/>
                  </a:ext>
                </a:extLst>
              </p:cNvPr>
              <p:cNvSpPr>
                <a:spLocks/>
              </p:cNvSpPr>
              <p:nvPr/>
            </p:nvSpPr>
            <p:spPr bwMode="auto">
              <a:xfrm>
                <a:off x="3747" y="1863"/>
                <a:ext cx="87" cy="235"/>
              </a:xfrm>
              <a:custGeom>
                <a:avLst/>
                <a:gdLst>
                  <a:gd name="T0" fmla="*/ 189 w 41"/>
                  <a:gd name="T1" fmla="*/ 56 h 105"/>
                  <a:gd name="T2" fmla="*/ 365 w 41"/>
                  <a:gd name="T3" fmla="*/ 125 h 105"/>
                  <a:gd name="T4" fmla="*/ 325 w 41"/>
                  <a:gd name="T5" fmla="*/ 134 h 105"/>
                  <a:gd name="T6" fmla="*/ 229 w 41"/>
                  <a:gd name="T7" fmla="*/ 170 h 105"/>
                  <a:gd name="T8" fmla="*/ 112 w 41"/>
                  <a:gd name="T9" fmla="*/ 1177 h 105"/>
                  <a:gd name="T10" fmla="*/ 68 w 41"/>
                  <a:gd name="T11" fmla="*/ 300 h 105"/>
                  <a:gd name="T12" fmla="*/ 153 w 41"/>
                  <a:gd name="T13" fmla="*/ 90 h 105"/>
                  <a:gd name="T14" fmla="*/ 189 w 41"/>
                  <a:gd name="T15" fmla="*/ 56 h 10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1" h="105">
                    <a:moveTo>
                      <a:pt x="20" y="5"/>
                    </a:moveTo>
                    <a:cubicBezTo>
                      <a:pt x="28" y="0"/>
                      <a:pt x="41" y="4"/>
                      <a:pt x="38" y="11"/>
                    </a:cubicBezTo>
                    <a:cubicBezTo>
                      <a:pt x="37" y="13"/>
                      <a:pt x="35" y="12"/>
                      <a:pt x="34" y="12"/>
                    </a:cubicBezTo>
                    <a:cubicBezTo>
                      <a:pt x="30" y="13"/>
                      <a:pt x="28" y="12"/>
                      <a:pt x="24" y="15"/>
                    </a:cubicBezTo>
                    <a:cubicBezTo>
                      <a:pt x="0" y="31"/>
                      <a:pt x="7" y="80"/>
                      <a:pt x="12" y="105"/>
                    </a:cubicBezTo>
                    <a:cubicBezTo>
                      <a:pt x="3" y="83"/>
                      <a:pt x="2" y="50"/>
                      <a:pt x="7" y="27"/>
                    </a:cubicBezTo>
                    <a:cubicBezTo>
                      <a:pt x="9" y="18"/>
                      <a:pt x="11" y="15"/>
                      <a:pt x="16" y="8"/>
                    </a:cubicBezTo>
                    <a:cubicBezTo>
                      <a:pt x="18" y="6"/>
                      <a:pt x="20" y="5"/>
                      <a:pt x="20" y="5"/>
                    </a:cubicBezTo>
                    <a:close/>
                  </a:path>
                </a:pathLst>
              </a:custGeom>
              <a:solidFill>
                <a:srgbClr val="D4B6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5" name="Freeform 587">
                <a:extLst>
                  <a:ext uri="{FF2B5EF4-FFF2-40B4-BE49-F238E27FC236}">
                    <a16:creationId xmlns:a16="http://schemas.microsoft.com/office/drawing/2014/main" id="{0D4094B7-89CA-B9FE-4517-51DE9ACE5D02}"/>
                  </a:ext>
                </a:extLst>
              </p:cNvPr>
              <p:cNvSpPr>
                <a:spLocks/>
              </p:cNvSpPr>
              <p:nvPr/>
            </p:nvSpPr>
            <p:spPr bwMode="auto">
              <a:xfrm>
                <a:off x="3777" y="1870"/>
                <a:ext cx="29" cy="29"/>
              </a:xfrm>
              <a:custGeom>
                <a:avLst/>
                <a:gdLst>
                  <a:gd name="T0" fmla="*/ 0 w 14"/>
                  <a:gd name="T1" fmla="*/ 145 h 13"/>
                  <a:gd name="T2" fmla="*/ 8 w 14"/>
                  <a:gd name="T3" fmla="*/ 145 h 13"/>
                  <a:gd name="T4" fmla="*/ 52 w 14"/>
                  <a:gd name="T5" fmla="*/ 109 h 13"/>
                  <a:gd name="T6" fmla="*/ 124 w 14"/>
                  <a:gd name="T7" fmla="*/ 80 h 13"/>
                  <a:gd name="T8" fmla="*/ 0 w 14"/>
                  <a:gd name="T9" fmla="*/ 125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13">
                    <a:moveTo>
                      <a:pt x="0" y="13"/>
                    </a:moveTo>
                    <a:cubicBezTo>
                      <a:pt x="0" y="13"/>
                      <a:pt x="1" y="13"/>
                      <a:pt x="1" y="13"/>
                    </a:cubicBezTo>
                    <a:cubicBezTo>
                      <a:pt x="3" y="13"/>
                      <a:pt x="4" y="11"/>
                      <a:pt x="6" y="10"/>
                    </a:cubicBezTo>
                    <a:cubicBezTo>
                      <a:pt x="9" y="9"/>
                      <a:pt x="11" y="8"/>
                      <a:pt x="14" y="7"/>
                    </a:cubicBezTo>
                    <a:cubicBezTo>
                      <a:pt x="13" y="0"/>
                      <a:pt x="1" y="9"/>
                      <a:pt x="0" y="11"/>
                    </a:cubicBezTo>
                  </a:path>
                </a:pathLst>
              </a:custGeom>
              <a:solidFill>
                <a:srgbClr val="E3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6" name="Freeform 588">
                <a:extLst>
                  <a:ext uri="{FF2B5EF4-FFF2-40B4-BE49-F238E27FC236}">
                    <a16:creationId xmlns:a16="http://schemas.microsoft.com/office/drawing/2014/main" id="{9D7B916B-FC56-CD14-08A7-4BA4A10607ED}"/>
                  </a:ext>
                </a:extLst>
              </p:cNvPr>
              <p:cNvSpPr>
                <a:spLocks/>
              </p:cNvSpPr>
              <p:nvPr/>
            </p:nvSpPr>
            <p:spPr bwMode="auto">
              <a:xfrm>
                <a:off x="3997" y="1805"/>
                <a:ext cx="91" cy="139"/>
              </a:xfrm>
              <a:custGeom>
                <a:avLst/>
                <a:gdLst>
                  <a:gd name="T0" fmla="*/ 112 w 43"/>
                  <a:gd name="T1" fmla="*/ 146 h 62"/>
                  <a:gd name="T2" fmla="*/ 36 w 43"/>
                  <a:gd name="T3" fmla="*/ 316 h 62"/>
                  <a:gd name="T4" fmla="*/ 8 w 43"/>
                  <a:gd name="T5" fmla="*/ 473 h 62"/>
                  <a:gd name="T6" fmla="*/ 93 w 43"/>
                  <a:gd name="T7" fmla="*/ 482 h 62"/>
                  <a:gd name="T8" fmla="*/ 152 w 43"/>
                  <a:gd name="T9" fmla="*/ 599 h 62"/>
                  <a:gd name="T10" fmla="*/ 229 w 43"/>
                  <a:gd name="T11" fmla="*/ 664 h 62"/>
                  <a:gd name="T12" fmla="*/ 372 w 43"/>
                  <a:gd name="T13" fmla="*/ 664 h 62"/>
                  <a:gd name="T14" fmla="*/ 281 w 43"/>
                  <a:gd name="T15" fmla="*/ 587 h 62"/>
                  <a:gd name="T16" fmla="*/ 169 w 43"/>
                  <a:gd name="T17" fmla="*/ 437 h 62"/>
                  <a:gd name="T18" fmla="*/ 180 w 43"/>
                  <a:gd name="T19" fmla="*/ 235 h 62"/>
                  <a:gd name="T20" fmla="*/ 220 w 43"/>
                  <a:gd name="T21" fmla="*/ 81 h 62"/>
                  <a:gd name="T22" fmla="*/ 112 w 43"/>
                  <a:gd name="T23" fmla="*/ 146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 h="62">
                    <a:moveTo>
                      <a:pt x="12" y="13"/>
                    </a:moveTo>
                    <a:cubicBezTo>
                      <a:pt x="9" y="16"/>
                      <a:pt x="6" y="24"/>
                      <a:pt x="4" y="28"/>
                    </a:cubicBezTo>
                    <a:cubicBezTo>
                      <a:pt x="3" y="32"/>
                      <a:pt x="0" y="38"/>
                      <a:pt x="1" y="42"/>
                    </a:cubicBezTo>
                    <a:cubicBezTo>
                      <a:pt x="5" y="41"/>
                      <a:pt x="7" y="38"/>
                      <a:pt x="10" y="43"/>
                    </a:cubicBezTo>
                    <a:cubicBezTo>
                      <a:pt x="12" y="47"/>
                      <a:pt x="13" y="50"/>
                      <a:pt x="16" y="53"/>
                    </a:cubicBezTo>
                    <a:cubicBezTo>
                      <a:pt x="18" y="56"/>
                      <a:pt x="21" y="58"/>
                      <a:pt x="24" y="59"/>
                    </a:cubicBezTo>
                    <a:cubicBezTo>
                      <a:pt x="27" y="60"/>
                      <a:pt x="37" y="62"/>
                      <a:pt x="39" y="59"/>
                    </a:cubicBezTo>
                    <a:cubicBezTo>
                      <a:pt x="43" y="54"/>
                      <a:pt x="33" y="53"/>
                      <a:pt x="30" y="52"/>
                    </a:cubicBezTo>
                    <a:cubicBezTo>
                      <a:pt x="24" y="49"/>
                      <a:pt x="20" y="46"/>
                      <a:pt x="18" y="39"/>
                    </a:cubicBezTo>
                    <a:cubicBezTo>
                      <a:pt x="15" y="33"/>
                      <a:pt x="16" y="27"/>
                      <a:pt x="19" y="21"/>
                    </a:cubicBezTo>
                    <a:cubicBezTo>
                      <a:pt x="21" y="17"/>
                      <a:pt x="26" y="12"/>
                      <a:pt x="23" y="7"/>
                    </a:cubicBezTo>
                    <a:cubicBezTo>
                      <a:pt x="20" y="0"/>
                      <a:pt x="13" y="9"/>
                      <a:pt x="12" y="13"/>
                    </a:cubicBezTo>
                  </a:path>
                </a:pathLst>
              </a:custGeom>
              <a:solidFill>
                <a:srgbClr val="D4B6C6"/>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7" name="Freeform 589">
                <a:extLst>
                  <a:ext uri="{FF2B5EF4-FFF2-40B4-BE49-F238E27FC236}">
                    <a16:creationId xmlns:a16="http://schemas.microsoft.com/office/drawing/2014/main" id="{09874D6F-E6F3-B5EB-C542-4113FC6D95AA}"/>
                  </a:ext>
                </a:extLst>
              </p:cNvPr>
              <p:cNvSpPr>
                <a:spLocks/>
              </p:cNvSpPr>
              <p:nvPr/>
            </p:nvSpPr>
            <p:spPr bwMode="auto">
              <a:xfrm>
                <a:off x="4010" y="1928"/>
                <a:ext cx="17" cy="18"/>
              </a:xfrm>
              <a:custGeom>
                <a:avLst/>
                <a:gdLst>
                  <a:gd name="T0" fmla="*/ 0 w 8"/>
                  <a:gd name="T1" fmla="*/ 0 h 8"/>
                  <a:gd name="T2" fmla="*/ 19 w 8"/>
                  <a:gd name="T3" fmla="*/ 36 h 8"/>
                  <a:gd name="T4" fmla="*/ 28 w 8"/>
                  <a:gd name="T5" fmla="*/ 56 h 8"/>
                  <a:gd name="T6" fmla="*/ 28 w 8"/>
                  <a:gd name="T7" fmla="*/ 56 h 8"/>
                  <a:gd name="T8" fmla="*/ 28 w 8"/>
                  <a:gd name="T9" fmla="*/ 56 h 8"/>
                  <a:gd name="T10" fmla="*/ 40 w 8"/>
                  <a:gd name="T11" fmla="*/ 92 h 8"/>
                  <a:gd name="T12" fmla="*/ 77 w 8"/>
                  <a:gd name="T13" fmla="*/ 72 h 8"/>
                  <a:gd name="T14" fmla="*/ 60 w 8"/>
                  <a:gd name="T15" fmla="*/ 36 h 8"/>
                  <a:gd name="T16" fmla="*/ 60 w 8"/>
                  <a:gd name="T17" fmla="*/ 36 h 8"/>
                  <a:gd name="T18" fmla="*/ 60 w 8"/>
                  <a:gd name="T19" fmla="*/ 36 h 8"/>
                  <a:gd name="T20" fmla="*/ 49 w 8"/>
                  <a:gd name="T21" fmla="*/ 11 h 8"/>
                  <a:gd name="T22" fmla="*/ 40 w 8"/>
                  <a:gd name="T23" fmla="*/ 0 h 8"/>
                  <a:gd name="T24" fmla="*/ 0 w 8"/>
                  <a:gd name="T25" fmla="*/ 0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8">
                    <a:moveTo>
                      <a:pt x="0" y="0"/>
                    </a:moveTo>
                    <a:cubicBezTo>
                      <a:pt x="0" y="2"/>
                      <a:pt x="1" y="2"/>
                      <a:pt x="2" y="3"/>
                    </a:cubicBezTo>
                    <a:cubicBezTo>
                      <a:pt x="2" y="4"/>
                      <a:pt x="3" y="5"/>
                      <a:pt x="3" y="5"/>
                    </a:cubicBezTo>
                    <a:cubicBezTo>
                      <a:pt x="3" y="5"/>
                      <a:pt x="3" y="5"/>
                      <a:pt x="3" y="5"/>
                    </a:cubicBezTo>
                    <a:cubicBezTo>
                      <a:pt x="3" y="5"/>
                      <a:pt x="3" y="5"/>
                      <a:pt x="3" y="5"/>
                    </a:cubicBezTo>
                    <a:cubicBezTo>
                      <a:pt x="3" y="6"/>
                      <a:pt x="4" y="7"/>
                      <a:pt x="4" y="8"/>
                    </a:cubicBezTo>
                    <a:cubicBezTo>
                      <a:pt x="8" y="6"/>
                      <a:pt x="8" y="6"/>
                      <a:pt x="8" y="6"/>
                    </a:cubicBezTo>
                    <a:cubicBezTo>
                      <a:pt x="7" y="5"/>
                      <a:pt x="7" y="4"/>
                      <a:pt x="6" y="3"/>
                    </a:cubicBezTo>
                    <a:cubicBezTo>
                      <a:pt x="6" y="3"/>
                      <a:pt x="6" y="3"/>
                      <a:pt x="6" y="3"/>
                    </a:cubicBezTo>
                    <a:cubicBezTo>
                      <a:pt x="6" y="3"/>
                      <a:pt x="6" y="3"/>
                      <a:pt x="6" y="3"/>
                    </a:cubicBezTo>
                    <a:cubicBezTo>
                      <a:pt x="6" y="2"/>
                      <a:pt x="5" y="1"/>
                      <a:pt x="5" y="1"/>
                    </a:cubicBezTo>
                    <a:cubicBezTo>
                      <a:pt x="4" y="0"/>
                      <a:pt x="4" y="0"/>
                      <a:pt x="4" y="0"/>
                    </a:cubicBezTo>
                    <a:cubicBezTo>
                      <a:pt x="0" y="0"/>
                      <a:pt x="0" y="0"/>
                      <a:pt x="0" y="0"/>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8" name="Freeform 590">
                <a:extLst>
                  <a:ext uri="{FF2B5EF4-FFF2-40B4-BE49-F238E27FC236}">
                    <a16:creationId xmlns:a16="http://schemas.microsoft.com/office/drawing/2014/main" id="{A9F1B151-C7CA-B8DE-311F-A1EA6B6454E9}"/>
                  </a:ext>
                </a:extLst>
              </p:cNvPr>
              <p:cNvSpPr>
                <a:spLocks/>
              </p:cNvSpPr>
              <p:nvPr/>
            </p:nvSpPr>
            <p:spPr bwMode="auto">
              <a:xfrm>
                <a:off x="4081" y="1946"/>
                <a:ext cx="15" cy="16"/>
              </a:xfrm>
              <a:custGeom>
                <a:avLst/>
                <a:gdLst>
                  <a:gd name="T0" fmla="*/ 41 w 7"/>
                  <a:gd name="T1" fmla="*/ 85 h 7"/>
                  <a:gd name="T2" fmla="*/ 60 w 7"/>
                  <a:gd name="T3" fmla="*/ 48 h 7"/>
                  <a:gd name="T4" fmla="*/ 69 w 7"/>
                  <a:gd name="T5" fmla="*/ 0 h 7"/>
                  <a:gd name="T6" fmla="*/ 60 w 7"/>
                  <a:gd name="T7" fmla="*/ 0 h 7"/>
                  <a:gd name="T8" fmla="*/ 28 w 7"/>
                  <a:gd name="T9" fmla="*/ 0 h 7"/>
                  <a:gd name="T10" fmla="*/ 28 w 7"/>
                  <a:gd name="T11" fmla="*/ 0 h 7"/>
                  <a:gd name="T12" fmla="*/ 19 w 7"/>
                  <a:gd name="T13" fmla="*/ 25 h 7"/>
                  <a:gd name="T14" fmla="*/ 0 w 7"/>
                  <a:gd name="T15" fmla="*/ 57 h 7"/>
                  <a:gd name="T16" fmla="*/ 41 w 7"/>
                  <a:gd name="T17" fmla="*/ 85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7">
                    <a:moveTo>
                      <a:pt x="4" y="7"/>
                    </a:moveTo>
                    <a:cubicBezTo>
                      <a:pt x="5" y="6"/>
                      <a:pt x="5" y="5"/>
                      <a:pt x="6" y="4"/>
                    </a:cubicBezTo>
                    <a:cubicBezTo>
                      <a:pt x="6" y="3"/>
                      <a:pt x="7" y="2"/>
                      <a:pt x="7" y="0"/>
                    </a:cubicBezTo>
                    <a:cubicBezTo>
                      <a:pt x="6" y="0"/>
                      <a:pt x="6" y="0"/>
                      <a:pt x="6" y="0"/>
                    </a:cubicBezTo>
                    <a:cubicBezTo>
                      <a:pt x="3" y="0"/>
                      <a:pt x="3" y="0"/>
                      <a:pt x="3" y="0"/>
                    </a:cubicBezTo>
                    <a:cubicBezTo>
                      <a:pt x="3" y="0"/>
                      <a:pt x="3" y="0"/>
                      <a:pt x="3" y="0"/>
                    </a:cubicBezTo>
                    <a:cubicBezTo>
                      <a:pt x="3" y="1"/>
                      <a:pt x="2" y="2"/>
                      <a:pt x="2" y="2"/>
                    </a:cubicBezTo>
                    <a:cubicBezTo>
                      <a:pt x="2" y="3"/>
                      <a:pt x="1" y="4"/>
                      <a:pt x="0" y="5"/>
                    </a:cubicBezTo>
                    <a:cubicBezTo>
                      <a:pt x="4" y="7"/>
                      <a:pt x="4" y="7"/>
                      <a:pt x="4" y="7"/>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29" name="Freeform 591">
                <a:extLst>
                  <a:ext uri="{FF2B5EF4-FFF2-40B4-BE49-F238E27FC236}">
                    <a16:creationId xmlns:a16="http://schemas.microsoft.com/office/drawing/2014/main" id="{BBF061F5-7F87-8D42-8507-0DB6A0375FE5}"/>
                  </a:ext>
                </a:extLst>
              </p:cNvPr>
              <p:cNvSpPr>
                <a:spLocks/>
              </p:cNvSpPr>
              <p:nvPr/>
            </p:nvSpPr>
            <p:spPr bwMode="auto">
              <a:xfrm>
                <a:off x="4094" y="1948"/>
                <a:ext cx="11" cy="9"/>
              </a:xfrm>
              <a:custGeom>
                <a:avLst/>
                <a:gdLst>
                  <a:gd name="T0" fmla="*/ 0 w 5"/>
                  <a:gd name="T1" fmla="*/ 0 h 4"/>
                  <a:gd name="T2" fmla="*/ 9 w 5"/>
                  <a:gd name="T3" fmla="*/ 36 h 4"/>
                  <a:gd name="T4" fmla="*/ 20 w 5"/>
                  <a:gd name="T5" fmla="*/ 45 h 4"/>
                  <a:gd name="T6" fmla="*/ 53 w 5"/>
                  <a:gd name="T7" fmla="*/ 11 h 4"/>
                  <a:gd name="T8" fmla="*/ 53 w 5"/>
                  <a:gd name="T9" fmla="*/ 0 h 4"/>
                  <a:gd name="T10" fmla="*/ 44 w 5"/>
                  <a:gd name="T11" fmla="*/ 0 h 4"/>
                  <a:gd name="T12" fmla="*/ 0 w 5"/>
                  <a:gd name="T13" fmla="*/ 0 h 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4">
                    <a:moveTo>
                      <a:pt x="0" y="0"/>
                    </a:moveTo>
                    <a:cubicBezTo>
                      <a:pt x="0" y="1"/>
                      <a:pt x="1" y="2"/>
                      <a:pt x="1" y="3"/>
                    </a:cubicBezTo>
                    <a:cubicBezTo>
                      <a:pt x="2" y="3"/>
                      <a:pt x="2" y="4"/>
                      <a:pt x="2" y="4"/>
                    </a:cubicBezTo>
                    <a:cubicBezTo>
                      <a:pt x="5" y="1"/>
                      <a:pt x="5" y="1"/>
                      <a:pt x="5" y="1"/>
                    </a:cubicBezTo>
                    <a:cubicBezTo>
                      <a:pt x="5" y="1"/>
                      <a:pt x="5" y="1"/>
                      <a:pt x="5" y="0"/>
                    </a:cubicBezTo>
                    <a:cubicBezTo>
                      <a:pt x="4" y="0"/>
                      <a:pt x="4" y="0"/>
                      <a:pt x="4" y="0"/>
                    </a:cubicBezTo>
                    <a:cubicBezTo>
                      <a:pt x="0" y="0"/>
                      <a:pt x="0" y="0"/>
                      <a:pt x="0" y="0"/>
                    </a:cubicBezTo>
                  </a:path>
                </a:pathLst>
              </a:custGeom>
              <a:solidFill>
                <a:srgbClr val="B17B9C"/>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0" name="Freeform 592">
                <a:extLst>
                  <a:ext uri="{FF2B5EF4-FFF2-40B4-BE49-F238E27FC236}">
                    <a16:creationId xmlns:a16="http://schemas.microsoft.com/office/drawing/2014/main" id="{B664869B-CF55-B1BB-67CA-77F0A9AE2817}"/>
                  </a:ext>
                </a:extLst>
              </p:cNvPr>
              <p:cNvSpPr>
                <a:spLocks/>
              </p:cNvSpPr>
              <p:nvPr/>
            </p:nvSpPr>
            <p:spPr bwMode="auto">
              <a:xfrm>
                <a:off x="4014" y="1841"/>
                <a:ext cx="17" cy="29"/>
              </a:xfrm>
              <a:custGeom>
                <a:avLst/>
                <a:gdLst>
                  <a:gd name="T0" fmla="*/ 49 w 8"/>
                  <a:gd name="T1" fmla="*/ 9 h 13"/>
                  <a:gd name="T2" fmla="*/ 9 w 8"/>
                  <a:gd name="T3" fmla="*/ 145 h 13"/>
                  <a:gd name="T4" fmla="*/ 49 w 8"/>
                  <a:gd name="T5" fmla="*/ 80 h 13"/>
                  <a:gd name="T6" fmla="*/ 68 w 8"/>
                  <a:gd name="T7" fmla="*/ 0 h 13"/>
                  <a:gd name="T8" fmla="*/ 60 w 8"/>
                  <a:gd name="T9" fmla="*/ 0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3">
                    <a:moveTo>
                      <a:pt x="5" y="1"/>
                    </a:moveTo>
                    <a:cubicBezTo>
                      <a:pt x="3" y="3"/>
                      <a:pt x="0" y="10"/>
                      <a:pt x="1" y="13"/>
                    </a:cubicBezTo>
                    <a:cubicBezTo>
                      <a:pt x="4" y="13"/>
                      <a:pt x="4" y="10"/>
                      <a:pt x="5" y="7"/>
                    </a:cubicBezTo>
                    <a:cubicBezTo>
                      <a:pt x="5" y="5"/>
                      <a:pt x="8" y="2"/>
                      <a:pt x="7" y="0"/>
                    </a:cubicBezTo>
                    <a:cubicBezTo>
                      <a:pt x="7" y="0"/>
                      <a:pt x="6" y="0"/>
                      <a:pt x="6" y="0"/>
                    </a:cubicBezTo>
                  </a:path>
                </a:pathLst>
              </a:custGeom>
              <a:solidFill>
                <a:srgbClr val="E3CFD9"/>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1" name="Freeform 593">
                <a:extLst>
                  <a:ext uri="{FF2B5EF4-FFF2-40B4-BE49-F238E27FC236}">
                    <a16:creationId xmlns:a16="http://schemas.microsoft.com/office/drawing/2014/main" id="{00A1F8CB-CBAD-B0AA-581D-D09F0B00B534}"/>
                  </a:ext>
                </a:extLst>
              </p:cNvPr>
              <p:cNvSpPr>
                <a:spLocks/>
              </p:cNvSpPr>
              <p:nvPr/>
            </p:nvSpPr>
            <p:spPr bwMode="auto">
              <a:xfrm>
                <a:off x="3768" y="1592"/>
                <a:ext cx="9" cy="233"/>
              </a:xfrm>
              <a:custGeom>
                <a:avLst/>
                <a:gdLst>
                  <a:gd name="T0" fmla="*/ 36 w 4"/>
                  <a:gd name="T1" fmla="*/ 0 h 104"/>
                  <a:gd name="T2" fmla="*/ 45 w 4"/>
                  <a:gd name="T3" fmla="*/ 1169 h 104"/>
                  <a:gd name="T4" fmla="*/ 36 w 4"/>
                  <a:gd name="T5" fmla="*/ 0 h 104"/>
                  <a:gd name="T6" fmla="*/ 0 60000 65536"/>
                  <a:gd name="T7" fmla="*/ 0 60000 65536"/>
                  <a:gd name="T8" fmla="*/ 0 60000 65536"/>
                </a:gdLst>
                <a:ahLst/>
                <a:cxnLst>
                  <a:cxn ang="T6">
                    <a:pos x="T0" y="T1"/>
                  </a:cxn>
                  <a:cxn ang="T7">
                    <a:pos x="T2" y="T3"/>
                  </a:cxn>
                  <a:cxn ang="T8">
                    <a:pos x="T4" y="T5"/>
                  </a:cxn>
                </a:cxnLst>
                <a:rect l="0" t="0" r="r" b="b"/>
                <a:pathLst>
                  <a:path w="4" h="104">
                    <a:moveTo>
                      <a:pt x="3" y="0"/>
                    </a:moveTo>
                    <a:cubicBezTo>
                      <a:pt x="2" y="9"/>
                      <a:pt x="0" y="90"/>
                      <a:pt x="4" y="104"/>
                    </a:cubicBezTo>
                    <a:cubicBezTo>
                      <a:pt x="4" y="98"/>
                      <a:pt x="2" y="4"/>
                      <a:pt x="3"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2" name="Freeform 594">
                <a:extLst>
                  <a:ext uri="{FF2B5EF4-FFF2-40B4-BE49-F238E27FC236}">
                    <a16:creationId xmlns:a16="http://schemas.microsoft.com/office/drawing/2014/main" id="{97C347D3-36CB-B669-EB44-8AF9CA8C2270}"/>
                  </a:ext>
                </a:extLst>
              </p:cNvPr>
              <p:cNvSpPr>
                <a:spLocks/>
              </p:cNvSpPr>
              <p:nvPr/>
            </p:nvSpPr>
            <p:spPr bwMode="auto">
              <a:xfrm>
                <a:off x="3852" y="1653"/>
                <a:ext cx="61" cy="137"/>
              </a:xfrm>
              <a:custGeom>
                <a:avLst/>
                <a:gdLst>
                  <a:gd name="T0" fmla="*/ 261 w 29"/>
                  <a:gd name="T1" fmla="*/ 36 h 61"/>
                  <a:gd name="T2" fmla="*/ 252 w 29"/>
                  <a:gd name="T3" fmla="*/ 45 h 61"/>
                  <a:gd name="T4" fmla="*/ 221 w 29"/>
                  <a:gd name="T5" fmla="*/ 90 h 61"/>
                  <a:gd name="T6" fmla="*/ 8 w 29"/>
                  <a:gd name="T7" fmla="*/ 692 h 61"/>
                  <a:gd name="T8" fmla="*/ 17 w 29"/>
                  <a:gd name="T9" fmla="*/ 535 h 61"/>
                  <a:gd name="T10" fmla="*/ 120 w 29"/>
                  <a:gd name="T11" fmla="*/ 238 h 61"/>
                  <a:gd name="T12" fmla="*/ 244 w 29"/>
                  <a:gd name="T13" fmla="*/ 90 h 61"/>
                  <a:gd name="T14" fmla="*/ 261 w 29"/>
                  <a:gd name="T15" fmla="*/ 36 h 6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9" h="61">
                    <a:moveTo>
                      <a:pt x="28" y="3"/>
                    </a:moveTo>
                    <a:cubicBezTo>
                      <a:pt x="29" y="0"/>
                      <a:pt x="29" y="1"/>
                      <a:pt x="27" y="4"/>
                    </a:cubicBezTo>
                    <a:cubicBezTo>
                      <a:pt x="27" y="5"/>
                      <a:pt x="26" y="7"/>
                      <a:pt x="24" y="8"/>
                    </a:cubicBezTo>
                    <a:cubicBezTo>
                      <a:pt x="20" y="12"/>
                      <a:pt x="0" y="22"/>
                      <a:pt x="1" y="61"/>
                    </a:cubicBezTo>
                    <a:cubicBezTo>
                      <a:pt x="1" y="57"/>
                      <a:pt x="1" y="52"/>
                      <a:pt x="2" y="47"/>
                    </a:cubicBezTo>
                    <a:cubicBezTo>
                      <a:pt x="4" y="36"/>
                      <a:pt x="8" y="27"/>
                      <a:pt x="13" y="21"/>
                    </a:cubicBezTo>
                    <a:cubicBezTo>
                      <a:pt x="20" y="14"/>
                      <a:pt x="24" y="11"/>
                      <a:pt x="26" y="8"/>
                    </a:cubicBezTo>
                    <a:cubicBezTo>
                      <a:pt x="27" y="7"/>
                      <a:pt x="28" y="5"/>
                      <a:pt x="28"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3" name="Freeform 595">
                <a:extLst>
                  <a:ext uri="{FF2B5EF4-FFF2-40B4-BE49-F238E27FC236}">
                    <a16:creationId xmlns:a16="http://schemas.microsoft.com/office/drawing/2014/main" id="{B4012802-0B40-356A-D5F9-1841B3406DCD}"/>
                  </a:ext>
                </a:extLst>
              </p:cNvPr>
              <p:cNvSpPr>
                <a:spLocks/>
              </p:cNvSpPr>
              <p:nvPr/>
            </p:nvSpPr>
            <p:spPr bwMode="auto">
              <a:xfrm>
                <a:off x="4109" y="1821"/>
                <a:ext cx="27" cy="7"/>
              </a:xfrm>
              <a:custGeom>
                <a:avLst/>
                <a:gdLst>
                  <a:gd name="T0" fmla="*/ 64 w 13"/>
                  <a:gd name="T1" fmla="*/ 28 h 3"/>
                  <a:gd name="T2" fmla="*/ 116 w 13"/>
                  <a:gd name="T3" fmla="*/ 0 h 3"/>
                  <a:gd name="T4" fmla="*/ 0 w 13"/>
                  <a:gd name="T5" fmla="*/ 37 h 3"/>
                  <a:gd name="T6" fmla="*/ 64 w 13"/>
                  <a:gd name="T7" fmla="*/ 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
                    <a:moveTo>
                      <a:pt x="7" y="2"/>
                    </a:moveTo>
                    <a:cubicBezTo>
                      <a:pt x="10" y="1"/>
                      <a:pt x="12" y="1"/>
                      <a:pt x="13" y="0"/>
                    </a:cubicBezTo>
                    <a:cubicBezTo>
                      <a:pt x="11" y="0"/>
                      <a:pt x="3" y="2"/>
                      <a:pt x="0" y="3"/>
                    </a:cubicBezTo>
                    <a:cubicBezTo>
                      <a:pt x="1" y="3"/>
                      <a:pt x="4" y="2"/>
                      <a:pt x="7"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4" name="Freeform 596">
                <a:extLst>
                  <a:ext uri="{FF2B5EF4-FFF2-40B4-BE49-F238E27FC236}">
                    <a16:creationId xmlns:a16="http://schemas.microsoft.com/office/drawing/2014/main" id="{AC81D392-15DD-787B-F269-29F1844ED1F1}"/>
                  </a:ext>
                </a:extLst>
              </p:cNvPr>
              <p:cNvSpPr>
                <a:spLocks/>
              </p:cNvSpPr>
              <p:nvPr/>
            </p:nvSpPr>
            <p:spPr bwMode="auto">
              <a:xfrm>
                <a:off x="4134" y="1854"/>
                <a:ext cx="21" cy="5"/>
              </a:xfrm>
              <a:custGeom>
                <a:avLst/>
                <a:gdLst>
                  <a:gd name="T0" fmla="*/ 0 w 10"/>
                  <a:gd name="T1" fmla="*/ 33 h 2"/>
                  <a:gd name="T2" fmla="*/ 76 w 10"/>
                  <a:gd name="T3" fmla="*/ 20 h 2"/>
                  <a:gd name="T4" fmla="*/ 92 w 10"/>
                  <a:gd name="T5" fmla="*/ 33 h 2"/>
                  <a:gd name="T6" fmla="*/ 57 w 10"/>
                  <a:gd name="T7" fmla="*/ 20 h 2"/>
                  <a:gd name="T8" fmla="*/ 0 w 10"/>
                  <a:gd name="T9" fmla="*/ 3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2">
                    <a:moveTo>
                      <a:pt x="0" y="2"/>
                    </a:moveTo>
                    <a:cubicBezTo>
                      <a:pt x="1" y="1"/>
                      <a:pt x="6" y="0"/>
                      <a:pt x="8" y="1"/>
                    </a:cubicBezTo>
                    <a:cubicBezTo>
                      <a:pt x="9" y="1"/>
                      <a:pt x="10" y="2"/>
                      <a:pt x="10" y="2"/>
                    </a:cubicBezTo>
                    <a:cubicBezTo>
                      <a:pt x="8" y="1"/>
                      <a:pt x="7" y="1"/>
                      <a:pt x="6" y="1"/>
                    </a:cubicBezTo>
                    <a:cubicBezTo>
                      <a:pt x="4" y="1"/>
                      <a:pt x="0" y="2"/>
                      <a:pt x="0"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5" name="Freeform 597">
                <a:extLst>
                  <a:ext uri="{FF2B5EF4-FFF2-40B4-BE49-F238E27FC236}">
                    <a16:creationId xmlns:a16="http://schemas.microsoft.com/office/drawing/2014/main" id="{83EC8C2F-F2E0-96CA-F055-1CBCBC2EE061}"/>
                  </a:ext>
                </a:extLst>
              </p:cNvPr>
              <p:cNvSpPr>
                <a:spLocks/>
              </p:cNvSpPr>
              <p:nvPr/>
            </p:nvSpPr>
            <p:spPr bwMode="auto">
              <a:xfrm>
                <a:off x="3718" y="1852"/>
                <a:ext cx="36" cy="11"/>
              </a:xfrm>
              <a:custGeom>
                <a:avLst/>
                <a:gdLst>
                  <a:gd name="T0" fmla="*/ 8 w 17"/>
                  <a:gd name="T1" fmla="*/ 20 h 5"/>
                  <a:gd name="T2" fmla="*/ 161 w 17"/>
                  <a:gd name="T3" fmla="*/ 0 h 5"/>
                  <a:gd name="T4" fmla="*/ 17 w 17"/>
                  <a:gd name="T5" fmla="*/ 0 h 5"/>
                  <a:gd name="T6" fmla="*/ 0 w 17"/>
                  <a:gd name="T7" fmla="*/ 53 h 5"/>
                  <a:gd name="T8" fmla="*/ 8 w 17"/>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5">
                    <a:moveTo>
                      <a:pt x="1" y="2"/>
                    </a:moveTo>
                    <a:cubicBezTo>
                      <a:pt x="2" y="1"/>
                      <a:pt x="15" y="1"/>
                      <a:pt x="17" y="0"/>
                    </a:cubicBezTo>
                    <a:cubicBezTo>
                      <a:pt x="17" y="0"/>
                      <a:pt x="5" y="0"/>
                      <a:pt x="2" y="0"/>
                    </a:cubicBezTo>
                    <a:cubicBezTo>
                      <a:pt x="0" y="1"/>
                      <a:pt x="0" y="3"/>
                      <a:pt x="0" y="5"/>
                    </a:cubicBezTo>
                    <a:cubicBezTo>
                      <a:pt x="0" y="4"/>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6" name="Freeform 598">
                <a:extLst>
                  <a:ext uri="{FF2B5EF4-FFF2-40B4-BE49-F238E27FC236}">
                    <a16:creationId xmlns:a16="http://schemas.microsoft.com/office/drawing/2014/main" id="{B4A92ED3-B342-CA81-E84F-F9CC601E8B20}"/>
                  </a:ext>
                </a:extLst>
              </p:cNvPr>
              <p:cNvSpPr>
                <a:spLocks/>
              </p:cNvSpPr>
              <p:nvPr/>
            </p:nvSpPr>
            <p:spPr bwMode="auto">
              <a:xfrm>
                <a:off x="3731" y="1707"/>
                <a:ext cx="21" cy="11"/>
              </a:xfrm>
              <a:custGeom>
                <a:avLst/>
                <a:gdLst>
                  <a:gd name="T0" fmla="*/ 17 w 10"/>
                  <a:gd name="T1" fmla="*/ 20 h 5"/>
                  <a:gd name="T2" fmla="*/ 92 w 10"/>
                  <a:gd name="T3" fmla="*/ 33 h 5"/>
                  <a:gd name="T4" fmla="*/ 27 w 10"/>
                  <a:gd name="T5" fmla="*/ 9 h 5"/>
                  <a:gd name="T6" fmla="*/ 0 w 10"/>
                  <a:gd name="T7" fmla="*/ 53 h 5"/>
                  <a:gd name="T8" fmla="*/ 17 w 10"/>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5">
                    <a:moveTo>
                      <a:pt x="2" y="2"/>
                    </a:moveTo>
                    <a:cubicBezTo>
                      <a:pt x="3" y="1"/>
                      <a:pt x="8" y="3"/>
                      <a:pt x="10" y="3"/>
                    </a:cubicBezTo>
                    <a:cubicBezTo>
                      <a:pt x="10" y="3"/>
                      <a:pt x="6" y="1"/>
                      <a:pt x="3" y="1"/>
                    </a:cubicBezTo>
                    <a:cubicBezTo>
                      <a:pt x="1" y="0"/>
                      <a:pt x="0" y="3"/>
                      <a:pt x="0" y="5"/>
                    </a:cubicBezTo>
                    <a:cubicBezTo>
                      <a:pt x="0" y="4"/>
                      <a:pt x="2"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7" name="Freeform 599">
                <a:extLst>
                  <a:ext uri="{FF2B5EF4-FFF2-40B4-BE49-F238E27FC236}">
                    <a16:creationId xmlns:a16="http://schemas.microsoft.com/office/drawing/2014/main" id="{8DDBA550-5129-BD4F-FDB9-F4435160B3B3}"/>
                  </a:ext>
                </a:extLst>
              </p:cNvPr>
              <p:cNvSpPr>
                <a:spLocks/>
              </p:cNvSpPr>
              <p:nvPr/>
            </p:nvSpPr>
            <p:spPr bwMode="auto">
              <a:xfrm>
                <a:off x="3724" y="1740"/>
                <a:ext cx="28" cy="11"/>
              </a:xfrm>
              <a:custGeom>
                <a:avLst/>
                <a:gdLst>
                  <a:gd name="T0" fmla="*/ 19 w 13"/>
                  <a:gd name="T1" fmla="*/ 20 h 5"/>
                  <a:gd name="T2" fmla="*/ 129 w 13"/>
                  <a:gd name="T3" fmla="*/ 0 h 5"/>
                  <a:gd name="T4" fmla="*/ 28 w 13"/>
                  <a:gd name="T5" fmla="*/ 0 h 5"/>
                  <a:gd name="T6" fmla="*/ 0 w 13"/>
                  <a:gd name="T7" fmla="*/ 53 h 5"/>
                  <a:gd name="T8" fmla="*/ 19 w 13"/>
                  <a:gd name="T9" fmla="*/ 2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5">
                    <a:moveTo>
                      <a:pt x="2" y="2"/>
                    </a:moveTo>
                    <a:cubicBezTo>
                      <a:pt x="3" y="1"/>
                      <a:pt x="11" y="0"/>
                      <a:pt x="13" y="0"/>
                    </a:cubicBezTo>
                    <a:cubicBezTo>
                      <a:pt x="13" y="0"/>
                      <a:pt x="5" y="0"/>
                      <a:pt x="3" y="0"/>
                    </a:cubicBezTo>
                    <a:cubicBezTo>
                      <a:pt x="0" y="0"/>
                      <a:pt x="0" y="3"/>
                      <a:pt x="0" y="5"/>
                    </a:cubicBezTo>
                    <a:cubicBezTo>
                      <a:pt x="0" y="4"/>
                      <a:pt x="1" y="2"/>
                      <a:pt x="2"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8" name="Freeform 600">
                <a:extLst>
                  <a:ext uri="{FF2B5EF4-FFF2-40B4-BE49-F238E27FC236}">
                    <a16:creationId xmlns:a16="http://schemas.microsoft.com/office/drawing/2014/main" id="{53EFBAF4-FA40-A802-019B-5E964D58728F}"/>
                  </a:ext>
                </a:extLst>
              </p:cNvPr>
              <p:cNvSpPr>
                <a:spLocks/>
              </p:cNvSpPr>
              <p:nvPr/>
            </p:nvSpPr>
            <p:spPr bwMode="auto">
              <a:xfrm>
                <a:off x="3710" y="1888"/>
                <a:ext cx="35" cy="9"/>
              </a:xfrm>
              <a:custGeom>
                <a:avLst/>
                <a:gdLst>
                  <a:gd name="T0" fmla="*/ 8 w 17"/>
                  <a:gd name="T1" fmla="*/ 25 h 4"/>
                  <a:gd name="T2" fmla="*/ 148 w 17"/>
                  <a:gd name="T3" fmla="*/ 0 h 4"/>
                  <a:gd name="T4" fmla="*/ 16 w 17"/>
                  <a:gd name="T5" fmla="*/ 0 h 4"/>
                  <a:gd name="T6" fmla="*/ 0 w 17"/>
                  <a:gd name="T7" fmla="*/ 45 h 4"/>
                  <a:gd name="T8" fmla="*/ 8 w 17"/>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
                    <a:moveTo>
                      <a:pt x="1" y="2"/>
                    </a:moveTo>
                    <a:cubicBezTo>
                      <a:pt x="2" y="1"/>
                      <a:pt x="15" y="0"/>
                      <a:pt x="17" y="0"/>
                    </a:cubicBezTo>
                    <a:cubicBezTo>
                      <a:pt x="17" y="0"/>
                      <a:pt x="5" y="0"/>
                      <a:pt x="2" y="0"/>
                    </a:cubicBezTo>
                    <a:cubicBezTo>
                      <a:pt x="0" y="0"/>
                      <a:pt x="0" y="3"/>
                      <a:pt x="0" y="4"/>
                    </a:cubicBezTo>
                    <a:cubicBezTo>
                      <a:pt x="0" y="3"/>
                      <a:pt x="1" y="2"/>
                      <a:pt x="1" y="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39" name="Freeform 601">
                <a:extLst>
                  <a:ext uri="{FF2B5EF4-FFF2-40B4-BE49-F238E27FC236}">
                    <a16:creationId xmlns:a16="http://schemas.microsoft.com/office/drawing/2014/main" id="{50458FDA-F4CB-006A-E34A-99E017ED5802}"/>
                  </a:ext>
                </a:extLst>
              </p:cNvPr>
              <p:cNvSpPr>
                <a:spLocks/>
              </p:cNvSpPr>
              <p:nvPr/>
            </p:nvSpPr>
            <p:spPr bwMode="auto">
              <a:xfrm>
                <a:off x="3729" y="1713"/>
                <a:ext cx="37" cy="59"/>
              </a:xfrm>
              <a:custGeom>
                <a:avLst/>
                <a:gdLst>
                  <a:gd name="T0" fmla="*/ 156 w 18"/>
                  <a:gd name="T1" fmla="*/ 268 h 26"/>
                  <a:gd name="T2" fmla="*/ 148 w 18"/>
                  <a:gd name="T3" fmla="*/ 25 h 26"/>
                  <a:gd name="T4" fmla="*/ 148 w 18"/>
                  <a:gd name="T5" fmla="*/ 11 h 26"/>
                  <a:gd name="T6" fmla="*/ 123 w 18"/>
                  <a:gd name="T7" fmla="*/ 0 h 26"/>
                  <a:gd name="T8" fmla="*/ 105 w 18"/>
                  <a:gd name="T9" fmla="*/ 166 h 26"/>
                  <a:gd name="T10" fmla="*/ 0 w 18"/>
                  <a:gd name="T11" fmla="*/ 256 h 26"/>
                  <a:gd name="T12" fmla="*/ 156 w 18"/>
                  <a:gd name="T13" fmla="*/ 268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26">
                    <a:moveTo>
                      <a:pt x="18" y="23"/>
                    </a:moveTo>
                    <a:cubicBezTo>
                      <a:pt x="17" y="16"/>
                      <a:pt x="17" y="9"/>
                      <a:pt x="17" y="2"/>
                    </a:cubicBezTo>
                    <a:cubicBezTo>
                      <a:pt x="17" y="1"/>
                      <a:pt x="17" y="1"/>
                      <a:pt x="17" y="1"/>
                    </a:cubicBezTo>
                    <a:cubicBezTo>
                      <a:pt x="14" y="0"/>
                      <a:pt x="14" y="0"/>
                      <a:pt x="14" y="0"/>
                    </a:cubicBezTo>
                    <a:cubicBezTo>
                      <a:pt x="15" y="4"/>
                      <a:pt x="15" y="11"/>
                      <a:pt x="12" y="14"/>
                    </a:cubicBezTo>
                    <a:cubicBezTo>
                      <a:pt x="10" y="19"/>
                      <a:pt x="4" y="20"/>
                      <a:pt x="0" y="22"/>
                    </a:cubicBezTo>
                    <a:cubicBezTo>
                      <a:pt x="3" y="23"/>
                      <a:pt x="15" y="26"/>
                      <a:pt x="18" y="23"/>
                    </a:cubicBezTo>
                    <a:close/>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0" name="Freeform 602">
                <a:extLst>
                  <a:ext uri="{FF2B5EF4-FFF2-40B4-BE49-F238E27FC236}">
                    <a16:creationId xmlns:a16="http://schemas.microsoft.com/office/drawing/2014/main" id="{DA78D42F-97C4-B9E5-7A57-DE50DA3ACFAE}"/>
                  </a:ext>
                </a:extLst>
              </p:cNvPr>
              <p:cNvSpPr>
                <a:spLocks/>
              </p:cNvSpPr>
              <p:nvPr/>
            </p:nvSpPr>
            <p:spPr bwMode="auto">
              <a:xfrm>
                <a:off x="3720" y="1852"/>
                <a:ext cx="42" cy="27"/>
              </a:xfrm>
              <a:custGeom>
                <a:avLst/>
                <a:gdLst>
                  <a:gd name="T0" fmla="*/ 27 w 20"/>
                  <a:gd name="T1" fmla="*/ 137 h 12"/>
                  <a:gd name="T2" fmla="*/ 92 w 20"/>
                  <a:gd name="T3" fmla="*/ 126 h 12"/>
                  <a:gd name="T4" fmla="*/ 141 w 20"/>
                  <a:gd name="T5" fmla="*/ 137 h 12"/>
                  <a:gd name="T6" fmla="*/ 185 w 20"/>
                  <a:gd name="T7" fmla="*/ 0 h 12"/>
                  <a:gd name="T8" fmla="*/ 160 w 20"/>
                  <a:gd name="T9" fmla="*/ 56 h 12"/>
                  <a:gd name="T10" fmla="*/ 92 w 20"/>
                  <a:gd name="T11" fmla="*/ 101 h 12"/>
                  <a:gd name="T12" fmla="*/ 0 w 20"/>
                  <a:gd name="T13" fmla="*/ 101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2">
                    <a:moveTo>
                      <a:pt x="3" y="12"/>
                    </a:moveTo>
                    <a:cubicBezTo>
                      <a:pt x="5" y="12"/>
                      <a:pt x="7" y="11"/>
                      <a:pt x="10" y="11"/>
                    </a:cubicBezTo>
                    <a:cubicBezTo>
                      <a:pt x="11" y="11"/>
                      <a:pt x="14" y="12"/>
                      <a:pt x="15" y="12"/>
                    </a:cubicBezTo>
                    <a:cubicBezTo>
                      <a:pt x="18" y="11"/>
                      <a:pt x="20" y="3"/>
                      <a:pt x="20" y="0"/>
                    </a:cubicBezTo>
                    <a:cubicBezTo>
                      <a:pt x="19" y="1"/>
                      <a:pt x="18" y="4"/>
                      <a:pt x="17" y="5"/>
                    </a:cubicBezTo>
                    <a:cubicBezTo>
                      <a:pt x="15" y="8"/>
                      <a:pt x="13" y="9"/>
                      <a:pt x="10" y="9"/>
                    </a:cubicBezTo>
                    <a:cubicBezTo>
                      <a:pt x="7" y="10"/>
                      <a:pt x="3" y="11"/>
                      <a:pt x="0" y="9"/>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1" name="Freeform 603">
                <a:extLst>
                  <a:ext uri="{FF2B5EF4-FFF2-40B4-BE49-F238E27FC236}">
                    <a16:creationId xmlns:a16="http://schemas.microsoft.com/office/drawing/2014/main" id="{8230317B-4ED8-4286-5DB4-D8FF1CA18D26}"/>
                  </a:ext>
                </a:extLst>
              </p:cNvPr>
              <p:cNvSpPr>
                <a:spLocks/>
              </p:cNvSpPr>
              <p:nvPr/>
            </p:nvSpPr>
            <p:spPr bwMode="auto">
              <a:xfrm>
                <a:off x="3710" y="1893"/>
                <a:ext cx="42" cy="24"/>
              </a:xfrm>
              <a:custGeom>
                <a:avLst/>
                <a:gdLst>
                  <a:gd name="T0" fmla="*/ 8 w 20"/>
                  <a:gd name="T1" fmla="*/ 96 h 11"/>
                  <a:gd name="T2" fmla="*/ 76 w 20"/>
                  <a:gd name="T3" fmla="*/ 113 h 11"/>
                  <a:gd name="T4" fmla="*/ 128 w 20"/>
                  <a:gd name="T5" fmla="*/ 113 h 11"/>
                  <a:gd name="T6" fmla="*/ 160 w 20"/>
                  <a:gd name="T7" fmla="*/ 61 h 11"/>
                  <a:gd name="T8" fmla="*/ 185 w 20"/>
                  <a:gd name="T9" fmla="*/ 0 h 11"/>
                  <a:gd name="T10" fmla="*/ 101 w 20"/>
                  <a:gd name="T11" fmla="*/ 72 h 11"/>
                  <a:gd name="T12" fmla="*/ 0 w 20"/>
                  <a:gd name="T13" fmla="*/ 61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1" y="9"/>
                    </a:moveTo>
                    <a:cubicBezTo>
                      <a:pt x="2" y="11"/>
                      <a:pt x="6" y="10"/>
                      <a:pt x="8" y="11"/>
                    </a:cubicBezTo>
                    <a:cubicBezTo>
                      <a:pt x="10" y="11"/>
                      <a:pt x="12" y="11"/>
                      <a:pt x="14" y="11"/>
                    </a:cubicBezTo>
                    <a:cubicBezTo>
                      <a:pt x="17" y="10"/>
                      <a:pt x="16" y="8"/>
                      <a:pt x="17" y="6"/>
                    </a:cubicBezTo>
                    <a:cubicBezTo>
                      <a:pt x="17" y="4"/>
                      <a:pt x="20" y="2"/>
                      <a:pt x="20" y="0"/>
                    </a:cubicBezTo>
                    <a:cubicBezTo>
                      <a:pt x="16" y="2"/>
                      <a:pt x="16" y="6"/>
                      <a:pt x="11" y="7"/>
                    </a:cubicBezTo>
                    <a:cubicBezTo>
                      <a:pt x="9" y="8"/>
                      <a:pt x="1" y="9"/>
                      <a:pt x="0" y="6"/>
                    </a:cubicBezTo>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2" name="Freeform 604">
                <a:extLst>
                  <a:ext uri="{FF2B5EF4-FFF2-40B4-BE49-F238E27FC236}">
                    <a16:creationId xmlns:a16="http://schemas.microsoft.com/office/drawing/2014/main" id="{6F1C5920-851F-ACBF-96EF-93F35BAB3149}"/>
                  </a:ext>
                </a:extLst>
              </p:cNvPr>
              <p:cNvSpPr>
                <a:spLocks/>
              </p:cNvSpPr>
              <p:nvPr/>
            </p:nvSpPr>
            <p:spPr bwMode="auto">
              <a:xfrm>
                <a:off x="4119" y="1828"/>
                <a:ext cx="25" cy="22"/>
              </a:xfrm>
              <a:custGeom>
                <a:avLst/>
                <a:gdLst>
                  <a:gd name="T0" fmla="*/ 100 w 12"/>
                  <a:gd name="T1" fmla="*/ 0 h 10"/>
                  <a:gd name="T2" fmla="*/ 44 w 12"/>
                  <a:gd name="T3" fmla="*/ 53 h 10"/>
                  <a:gd name="T4" fmla="*/ 0 w 12"/>
                  <a:gd name="T5" fmla="*/ 64 h 10"/>
                  <a:gd name="T6" fmla="*/ 27 w 12"/>
                  <a:gd name="T7" fmla="*/ 106 h 10"/>
                  <a:gd name="T8" fmla="*/ 100 w 12"/>
                  <a:gd name="T9" fmla="*/ 0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10">
                    <a:moveTo>
                      <a:pt x="11" y="0"/>
                    </a:moveTo>
                    <a:cubicBezTo>
                      <a:pt x="9" y="4"/>
                      <a:pt x="9" y="4"/>
                      <a:pt x="5" y="5"/>
                    </a:cubicBezTo>
                    <a:cubicBezTo>
                      <a:pt x="3" y="6"/>
                      <a:pt x="2" y="6"/>
                      <a:pt x="0" y="6"/>
                    </a:cubicBezTo>
                    <a:cubicBezTo>
                      <a:pt x="1" y="7"/>
                      <a:pt x="2" y="9"/>
                      <a:pt x="3" y="10"/>
                    </a:cubicBezTo>
                    <a:cubicBezTo>
                      <a:pt x="7" y="7"/>
                      <a:pt x="12" y="5"/>
                      <a:pt x="11" y="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3" name="Freeform 605">
                <a:extLst>
                  <a:ext uri="{FF2B5EF4-FFF2-40B4-BE49-F238E27FC236}">
                    <a16:creationId xmlns:a16="http://schemas.microsoft.com/office/drawing/2014/main" id="{E533FE70-94A3-1C6A-3CDF-C00953A3E893}"/>
                  </a:ext>
                </a:extLst>
              </p:cNvPr>
              <p:cNvSpPr>
                <a:spLocks/>
              </p:cNvSpPr>
              <p:nvPr/>
            </p:nvSpPr>
            <p:spPr bwMode="auto">
              <a:xfrm>
                <a:off x="4138" y="1863"/>
                <a:ext cx="23" cy="27"/>
              </a:xfrm>
              <a:custGeom>
                <a:avLst/>
                <a:gdLst>
                  <a:gd name="T0" fmla="*/ 84 w 11"/>
                  <a:gd name="T1" fmla="*/ 0 h 12"/>
                  <a:gd name="T2" fmla="*/ 36 w 11"/>
                  <a:gd name="T3" fmla="*/ 56 h 12"/>
                  <a:gd name="T4" fmla="*/ 0 w 11"/>
                  <a:gd name="T5" fmla="*/ 36 h 12"/>
                  <a:gd name="T6" fmla="*/ 0 w 11"/>
                  <a:gd name="T7" fmla="*/ 36 h 12"/>
                  <a:gd name="T8" fmla="*/ 36 w 11"/>
                  <a:gd name="T9" fmla="*/ 137 h 12"/>
                  <a:gd name="T10" fmla="*/ 56 w 11"/>
                  <a:gd name="T11" fmla="*/ 92 h 12"/>
                  <a:gd name="T12" fmla="*/ 84 w 11"/>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2">
                    <a:moveTo>
                      <a:pt x="9" y="0"/>
                    </a:moveTo>
                    <a:cubicBezTo>
                      <a:pt x="10" y="4"/>
                      <a:pt x="7" y="5"/>
                      <a:pt x="4" y="5"/>
                    </a:cubicBezTo>
                    <a:cubicBezTo>
                      <a:pt x="2" y="5"/>
                      <a:pt x="1" y="4"/>
                      <a:pt x="0" y="3"/>
                    </a:cubicBezTo>
                    <a:cubicBezTo>
                      <a:pt x="0" y="3"/>
                      <a:pt x="0" y="3"/>
                      <a:pt x="0" y="3"/>
                    </a:cubicBezTo>
                    <a:cubicBezTo>
                      <a:pt x="2" y="6"/>
                      <a:pt x="3" y="9"/>
                      <a:pt x="4" y="12"/>
                    </a:cubicBezTo>
                    <a:cubicBezTo>
                      <a:pt x="4" y="10"/>
                      <a:pt x="5" y="9"/>
                      <a:pt x="6" y="8"/>
                    </a:cubicBezTo>
                    <a:cubicBezTo>
                      <a:pt x="8" y="5"/>
                      <a:pt x="11" y="4"/>
                      <a:pt x="9" y="0"/>
                    </a:cubicBezTo>
                    <a:close/>
                  </a:path>
                </a:pathLst>
              </a:custGeom>
              <a:solidFill>
                <a:srgbClr val="E6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4" name="Freeform 606">
                <a:extLst>
                  <a:ext uri="{FF2B5EF4-FFF2-40B4-BE49-F238E27FC236}">
                    <a16:creationId xmlns:a16="http://schemas.microsoft.com/office/drawing/2014/main" id="{0B136772-90BC-5E48-80FB-8A39BCA11014}"/>
                  </a:ext>
                </a:extLst>
              </p:cNvPr>
              <p:cNvSpPr>
                <a:spLocks/>
              </p:cNvSpPr>
              <p:nvPr/>
            </p:nvSpPr>
            <p:spPr bwMode="auto">
              <a:xfrm>
                <a:off x="3798" y="1919"/>
                <a:ext cx="414" cy="374"/>
              </a:xfrm>
              <a:custGeom>
                <a:avLst/>
                <a:gdLst>
                  <a:gd name="T0" fmla="*/ 0 w 197"/>
                  <a:gd name="T1" fmla="*/ 1324 h 167"/>
                  <a:gd name="T2" fmla="*/ 185 w 197"/>
                  <a:gd name="T3" fmla="*/ 1505 h 167"/>
                  <a:gd name="T4" fmla="*/ 967 w 197"/>
                  <a:gd name="T5" fmla="*/ 1810 h 167"/>
                  <a:gd name="T6" fmla="*/ 1364 w 197"/>
                  <a:gd name="T7" fmla="*/ 1877 h 167"/>
                  <a:gd name="T8" fmla="*/ 1643 w 197"/>
                  <a:gd name="T9" fmla="*/ 1821 h 167"/>
                  <a:gd name="T10" fmla="*/ 1780 w 197"/>
                  <a:gd name="T11" fmla="*/ 1630 h 167"/>
                  <a:gd name="T12" fmla="*/ 1828 w 197"/>
                  <a:gd name="T13" fmla="*/ 1303 h 167"/>
                  <a:gd name="T14" fmla="*/ 1727 w 197"/>
                  <a:gd name="T15" fmla="*/ 627 h 167"/>
                  <a:gd name="T16" fmla="*/ 1717 w 197"/>
                  <a:gd name="T17" fmla="*/ 627 h 167"/>
                  <a:gd name="T18" fmla="*/ 1727 w 197"/>
                  <a:gd name="T19" fmla="*/ 627 h 167"/>
                  <a:gd name="T20" fmla="*/ 1532 w 197"/>
                  <a:gd name="T21" fmla="*/ 9 h 167"/>
                  <a:gd name="T22" fmla="*/ 1524 w 197"/>
                  <a:gd name="T23" fmla="*/ 9 h 167"/>
                  <a:gd name="T24" fmla="*/ 1515 w 197"/>
                  <a:gd name="T25" fmla="*/ 20 h 167"/>
                  <a:gd name="T26" fmla="*/ 1532 w 197"/>
                  <a:gd name="T27" fmla="*/ 65 h 167"/>
                  <a:gd name="T28" fmla="*/ 1709 w 197"/>
                  <a:gd name="T29" fmla="*/ 627 h 167"/>
                  <a:gd name="T30" fmla="*/ 1709 w 197"/>
                  <a:gd name="T31" fmla="*/ 627 h 167"/>
                  <a:gd name="T32" fmla="*/ 1812 w 197"/>
                  <a:gd name="T33" fmla="*/ 1303 h 167"/>
                  <a:gd name="T34" fmla="*/ 1772 w 197"/>
                  <a:gd name="T35" fmla="*/ 1615 h 167"/>
                  <a:gd name="T36" fmla="*/ 1635 w 197"/>
                  <a:gd name="T37" fmla="*/ 1796 h 167"/>
                  <a:gd name="T38" fmla="*/ 1364 w 197"/>
                  <a:gd name="T39" fmla="*/ 1857 h 167"/>
                  <a:gd name="T40" fmla="*/ 967 w 197"/>
                  <a:gd name="T41" fmla="*/ 1785 h 167"/>
                  <a:gd name="T42" fmla="*/ 193 w 197"/>
                  <a:gd name="T43" fmla="*/ 1494 h 167"/>
                  <a:gd name="T44" fmla="*/ 17 w 197"/>
                  <a:gd name="T45" fmla="*/ 1315 h 167"/>
                  <a:gd name="T46" fmla="*/ 0 w 197"/>
                  <a:gd name="T47" fmla="*/ 1315 h 167"/>
                  <a:gd name="T48" fmla="*/ 0 w 197"/>
                  <a:gd name="T49" fmla="*/ 1324 h 16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97" h="167">
                    <a:moveTo>
                      <a:pt x="0" y="118"/>
                    </a:moveTo>
                    <a:cubicBezTo>
                      <a:pt x="7" y="126"/>
                      <a:pt x="14" y="131"/>
                      <a:pt x="20" y="134"/>
                    </a:cubicBezTo>
                    <a:cubicBezTo>
                      <a:pt x="41" y="145"/>
                      <a:pt x="70" y="153"/>
                      <a:pt x="104" y="161"/>
                    </a:cubicBezTo>
                    <a:cubicBezTo>
                      <a:pt x="120" y="165"/>
                      <a:pt x="135" y="167"/>
                      <a:pt x="147" y="167"/>
                    </a:cubicBezTo>
                    <a:cubicBezTo>
                      <a:pt x="160" y="167"/>
                      <a:pt x="170" y="165"/>
                      <a:pt x="177" y="162"/>
                    </a:cubicBezTo>
                    <a:cubicBezTo>
                      <a:pt x="184" y="158"/>
                      <a:pt x="189" y="152"/>
                      <a:pt x="192" y="145"/>
                    </a:cubicBezTo>
                    <a:cubicBezTo>
                      <a:pt x="196" y="137"/>
                      <a:pt x="197" y="127"/>
                      <a:pt x="197" y="116"/>
                    </a:cubicBezTo>
                    <a:cubicBezTo>
                      <a:pt x="197" y="99"/>
                      <a:pt x="194" y="78"/>
                      <a:pt x="186" y="56"/>
                    </a:cubicBezTo>
                    <a:cubicBezTo>
                      <a:pt x="185" y="56"/>
                      <a:pt x="185" y="56"/>
                      <a:pt x="185" y="56"/>
                    </a:cubicBezTo>
                    <a:cubicBezTo>
                      <a:pt x="186" y="56"/>
                      <a:pt x="186" y="56"/>
                      <a:pt x="186" y="56"/>
                    </a:cubicBezTo>
                    <a:cubicBezTo>
                      <a:pt x="176" y="24"/>
                      <a:pt x="165" y="1"/>
                      <a:pt x="165" y="1"/>
                    </a:cubicBezTo>
                    <a:cubicBezTo>
                      <a:pt x="165" y="1"/>
                      <a:pt x="164" y="0"/>
                      <a:pt x="164" y="1"/>
                    </a:cubicBezTo>
                    <a:cubicBezTo>
                      <a:pt x="163" y="1"/>
                      <a:pt x="163" y="2"/>
                      <a:pt x="163" y="2"/>
                    </a:cubicBezTo>
                    <a:cubicBezTo>
                      <a:pt x="163" y="2"/>
                      <a:pt x="164" y="3"/>
                      <a:pt x="165" y="6"/>
                    </a:cubicBezTo>
                    <a:cubicBezTo>
                      <a:pt x="169" y="14"/>
                      <a:pt x="177" y="32"/>
                      <a:pt x="184" y="56"/>
                    </a:cubicBezTo>
                    <a:cubicBezTo>
                      <a:pt x="184" y="56"/>
                      <a:pt x="184" y="56"/>
                      <a:pt x="184" y="56"/>
                    </a:cubicBezTo>
                    <a:cubicBezTo>
                      <a:pt x="192" y="79"/>
                      <a:pt x="195" y="99"/>
                      <a:pt x="195" y="116"/>
                    </a:cubicBezTo>
                    <a:cubicBezTo>
                      <a:pt x="195" y="127"/>
                      <a:pt x="194" y="136"/>
                      <a:pt x="191" y="144"/>
                    </a:cubicBezTo>
                    <a:cubicBezTo>
                      <a:pt x="187" y="151"/>
                      <a:pt x="183" y="157"/>
                      <a:pt x="176" y="160"/>
                    </a:cubicBezTo>
                    <a:cubicBezTo>
                      <a:pt x="169" y="163"/>
                      <a:pt x="159" y="165"/>
                      <a:pt x="147" y="165"/>
                    </a:cubicBezTo>
                    <a:cubicBezTo>
                      <a:pt x="135" y="165"/>
                      <a:pt x="121" y="163"/>
                      <a:pt x="104" y="159"/>
                    </a:cubicBezTo>
                    <a:cubicBezTo>
                      <a:pt x="71" y="151"/>
                      <a:pt x="42" y="143"/>
                      <a:pt x="21" y="133"/>
                    </a:cubicBezTo>
                    <a:cubicBezTo>
                      <a:pt x="15" y="130"/>
                      <a:pt x="8" y="124"/>
                      <a:pt x="2" y="117"/>
                    </a:cubicBezTo>
                    <a:cubicBezTo>
                      <a:pt x="1" y="117"/>
                      <a:pt x="1" y="117"/>
                      <a:pt x="0" y="117"/>
                    </a:cubicBezTo>
                    <a:cubicBezTo>
                      <a:pt x="0" y="117"/>
                      <a:pt x="0" y="118"/>
                      <a:pt x="0" y="11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5" name="Freeform 607">
                <a:extLst>
                  <a:ext uri="{FF2B5EF4-FFF2-40B4-BE49-F238E27FC236}">
                    <a16:creationId xmlns:a16="http://schemas.microsoft.com/office/drawing/2014/main" id="{3434D640-4E2A-C7A4-9FFE-8B8C3F44C2CA}"/>
                  </a:ext>
                </a:extLst>
              </p:cNvPr>
              <p:cNvSpPr>
                <a:spLocks/>
              </p:cNvSpPr>
              <p:nvPr/>
            </p:nvSpPr>
            <p:spPr bwMode="auto">
              <a:xfrm>
                <a:off x="3718" y="1702"/>
                <a:ext cx="50" cy="70"/>
              </a:xfrm>
              <a:custGeom>
                <a:avLst/>
                <a:gdLst>
                  <a:gd name="T0" fmla="*/ 208 w 24"/>
                  <a:gd name="T1" fmla="*/ 56 h 31"/>
                  <a:gd name="T2" fmla="*/ 208 w 24"/>
                  <a:gd name="T3" fmla="*/ 45 h 31"/>
                  <a:gd name="T4" fmla="*/ 83 w 24"/>
                  <a:gd name="T5" fmla="*/ 0 h 31"/>
                  <a:gd name="T6" fmla="*/ 73 w 24"/>
                  <a:gd name="T7" fmla="*/ 0 h 31"/>
                  <a:gd name="T8" fmla="*/ 35 w 24"/>
                  <a:gd name="T9" fmla="*/ 36 h 31"/>
                  <a:gd name="T10" fmla="*/ 17 w 24"/>
                  <a:gd name="T11" fmla="*/ 102 h 31"/>
                  <a:gd name="T12" fmla="*/ 35 w 24"/>
                  <a:gd name="T13" fmla="*/ 163 h 31"/>
                  <a:gd name="T14" fmla="*/ 35 w 24"/>
                  <a:gd name="T15" fmla="*/ 163 h 31"/>
                  <a:gd name="T16" fmla="*/ 144 w 24"/>
                  <a:gd name="T17" fmla="*/ 194 h 31"/>
                  <a:gd name="T18" fmla="*/ 144 w 24"/>
                  <a:gd name="T19" fmla="*/ 183 h 31"/>
                  <a:gd name="T20" fmla="*/ 144 w 24"/>
                  <a:gd name="T21" fmla="*/ 174 h 31"/>
                  <a:gd name="T22" fmla="*/ 35 w 24"/>
                  <a:gd name="T23" fmla="*/ 174 h 31"/>
                  <a:gd name="T24" fmla="*/ 35 w 24"/>
                  <a:gd name="T25" fmla="*/ 183 h 31"/>
                  <a:gd name="T26" fmla="*/ 8 w 24"/>
                  <a:gd name="T27" fmla="*/ 210 h 31"/>
                  <a:gd name="T28" fmla="*/ 0 w 24"/>
                  <a:gd name="T29" fmla="*/ 264 h 31"/>
                  <a:gd name="T30" fmla="*/ 8 w 24"/>
                  <a:gd name="T31" fmla="*/ 321 h 31"/>
                  <a:gd name="T32" fmla="*/ 44 w 24"/>
                  <a:gd name="T33" fmla="*/ 357 h 31"/>
                  <a:gd name="T34" fmla="*/ 44 w 24"/>
                  <a:gd name="T35" fmla="*/ 357 h 31"/>
                  <a:gd name="T36" fmla="*/ 208 w 24"/>
                  <a:gd name="T37" fmla="*/ 357 h 31"/>
                  <a:gd name="T38" fmla="*/ 208 w 24"/>
                  <a:gd name="T39" fmla="*/ 357 h 31"/>
                  <a:gd name="T40" fmla="*/ 217 w 24"/>
                  <a:gd name="T41" fmla="*/ 348 h 31"/>
                  <a:gd name="T42" fmla="*/ 208 w 24"/>
                  <a:gd name="T43" fmla="*/ 174 h 31"/>
                  <a:gd name="T44" fmla="*/ 217 w 24"/>
                  <a:gd name="T45" fmla="*/ 56 h 31"/>
                  <a:gd name="T46" fmla="*/ 208 w 24"/>
                  <a:gd name="T47" fmla="*/ 45 h 31"/>
                  <a:gd name="T48" fmla="*/ 208 w 24"/>
                  <a:gd name="T49" fmla="*/ 56 h 31"/>
                  <a:gd name="T50" fmla="*/ 200 w 24"/>
                  <a:gd name="T51" fmla="*/ 56 h 31"/>
                  <a:gd name="T52" fmla="*/ 192 w 24"/>
                  <a:gd name="T53" fmla="*/ 174 h 31"/>
                  <a:gd name="T54" fmla="*/ 200 w 24"/>
                  <a:gd name="T55" fmla="*/ 348 h 31"/>
                  <a:gd name="T56" fmla="*/ 208 w 24"/>
                  <a:gd name="T57" fmla="*/ 348 h 31"/>
                  <a:gd name="T58" fmla="*/ 208 w 24"/>
                  <a:gd name="T59" fmla="*/ 332 h 31"/>
                  <a:gd name="T60" fmla="*/ 44 w 24"/>
                  <a:gd name="T61" fmla="*/ 332 h 31"/>
                  <a:gd name="T62" fmla="*/ 44 w 24"/>
                  <a:gd name="T63" fmla="*/ 348 h 31"/>
                  <a:gd name="T64" fmla="*/ 44 w 24"/>
                  <a:gd name="T65" fmla="*/ 332 h 31"/>
                  <a:gd name="T66" fmla="*/ 27 w 24"/>
                  <a:gd name="T67" fmla="*/ 312 h 31"/>
                  <a:gd name="T68" fmla="*/ 17 w 24"/>
                  <a:gd name="T69" fmla="*/ 264 h 31"/>
                  <a:gd name="T70" fmla="*/ 27 w 24"/>
                  <a:gd name="T71" fmla="*/ 219 h 31"/>
                  <a:gd name="T72" fmla="*/ 35 w 24"/>
                  <a:gd name="T73" fmla="*/ 194 h 31"/>
                  <a:gd name="T74" fmla="*/ 35 w 24"/>
                  <a:gd name="T75" fmla="*/ 183 h 31"/>
                  <a:gd name="T76" fmla="*/ 35 w 24"/>
                  <a:gd name="T77" fmla="*/ 194 h 31"/>
                  <a:gd name="T78" fmla="*/ 144 w 24"/>
                  <a:gd name="T79" fmla="*/ 194 h 31"/>
                  <a:gd name="T80" fmla="*/ 152 w 24"/>
                  <a:gd name="T81" fmla="*/ 183 h 31"/>
                  <a:gd name="T82" fmla="*/ 144 w 24"/>
                  <a:gd name="T83" fmla="*/ 174 h 31"/>
                  <a:gd name="T84" fmla="*/ 44 w 24"/>
                  <a:gd name="T85" fmla="*/ 138 h 31"/>
                  <a:gd name="T86" fmla="*/ 44 w 24"/>
                  <a:gd name="T87" fmla="*/ 147 h 31"/>
                  <a:gd name="T88" fmla="*/ 56 w 24"/>
                  <a:gd name="T89" fmla="*/ 138 h 31"/>
                  <a:gd name="T90" fmla="*/ 35 w 24"/>
                  <a:gd name="T91" fmla="*/ 102 h 31"/>
                  <a:gd name="T92" fmla="*/ 44 w 24"/>
                  <a:gd name="T93" fmla="*/ 45 h 31"/>
                  <a:gd name="T94" fmla="*/ 73 w 24"/>
                  <a:gd name="T95" fmla="*/ 25 h 31"/>
                  <a:gd name="T96" fmla="*/ 73 w 24"/>
                  <a:gd name="T97" fmla="*/ 11 h 31"/>
                  <a:gd name="T98" fmla="*/ 73 w 24"/>
                  <a:gd name="T99" fmla="*/ 25 h 31"/>
                  <a:gd name="T100" fmla="*/ 200 w 24"/>
                  <a:gd name="T101" fmla="*/ 72 h 31"/>
                  <a:gd name="T102" fmla="*/ 208 w 24"/>
                  <a:gd name="T103" fmla="*/ 56 h 31"/>
                  <a:gd name="T104" fmla="*/ 200 w 24"/>
                  <a:gd name="T105" fmla="*/ 56 h 31"/>
                  <a:gd name="T106" fmla="*/ 208 w 24"/>
                  <a:gd name="T107" fmla="*/ 56 h 3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24" h="31">
                    <a:moveTo>
                      <a:pt x="23" y="5"/>
                    </a:moveTo>
                    <a:cubicBezTo>
                      <a:pt x="23" y="4"/>
                      <a:pt x="23" y="4"/>
                      <a:pt x="23" y="4"/>
                    </a:cubicBezTo>
                    <a:cubicBezTo>
                      <a:pt x="16" y="2"/>
                      <a:pt x="11" y="1"/>
                      <a:pt x="9" y="0"/>
                    </a:cubicBezTo>
                    <a:cubicBezTo>
                      <a:pt x="8" y="0"/>
                      <a:pt x="8" y="0"/>
                      <a:pt x="8" y="0"/>
                    </a:cubicBezTo>
                    <a:cubicBezTo>
                      <a:pt x="6" y="0"/>
                      <a:pt x="5" y="1"/>
                      <a:pt x="4" y="3"/>
                    </a:cubicBezTo>
                    <a:cubicBezTo>
                      <a:pt x="3" y="5"/>
                      <a:pt x="2" y="7"/>
                      <a:pt x="2" y="9"/>
                    </a:cubicBezTo>
                    <a:cubicBezTo>
                      <a:pt x="2" y="10"/>
                      <a:pt x="3" y="12"/>
                      <a:pt x="4" y="14"/>
                    </a:cubicBezTo>
                    <a:cubicBezTo>
                      <a:pt x="4" y="14"/>
                      <a:pt x="4" y="14"/>
                      <a:pt x="4" y="14"/>
                    </a:cubicBezTo>
                    <a:cubicBezTo>
                      <a:pt x="8" y="15"/>
                      <a:pt x="16" y="17"/>
                      <a:pt x="16" y="17"/>
                    </a:cubicBezTo>
                    <a:cubicBezTo>
                      <a:pt x="16" y="16"/>
                      <a:pt x="16" y="16"/>
                      <a:pt x="16" y="16"/>
                    </a:cubicBezTo>
                    <a:cubicBezTo>
                      <a:pt x="16" y="15"/>
                      <a:pt x="16" y="15"/>
                      <a:pt x="16" y="15"/>
                    </a:cubicBezTo>
                    <a:cubicBezTo>
                      <a:pt x="12" y="15"/>
                      <a:pt x="6" y="15"/>
                      <a:pt x="4" y="15"/>
                    </a:cubicBezTo>
                    <a:cubicBezTo>
                      <a:pt x="4" y="16"/>
                      <a:pt x="4" y="16"/>
                      <a:pt x="4" y="16"/>
                    </a:cubicBezTo>
                    <a:cubicBezTo>
                      <a:pt x="2" y="16"/>
                      <a:pt x="2" y="17"/>
                      <a:pt x="1" y="18"/>
                    </a:cubicBezTo>
                    <a:cubicBezTo>
                      <a:pt x="0" y="20"/>
                      <a:pt x="0" y="21"/>
                      <a:pt x="0" y="23"/>
                    </a:cubicBezTo>
                    <a:cubicBezTo>
                      <a:pt x="0" y="25"/>
                      <a:pt x="0" y="26"/>
                      <a:pt x="1" y="28"/>
                    </a:cubicBezTo>
                    <a:cubicBezTo>
                      <a:pt x="2" y="29"/>
                      <a:pt x="3" y="30"/>
                      <a:pt x="5" y="31"/>
                    </a:cubicBezTo>
                    <a:cubicBezTo>
                      <a:pt x="5" y="31"/>
                      <a:pt x="5" y="31"/>
                      <a:pt x="5" y="31"/>
                    </a:cubicBezTo>
                    <a:cubicBezTo>
                      <a:pt x="10" y="31"/>
                      <a:pt x="17" y="31"/>
                      <a:pt x="23" y="31"/>
                    </a:cubicBezTo>
                    <a:cubicBezTo>
                      <a:pt x="23" y="31"/>
                      <a:pt x="23" y="31"/>
                      <a:pt x="23" y="31"/>
                    </a:cubicBezTo>
                    <a:cubicBezTo>
                      <a:pt x="24" y="30"/>
                      <a:pt x="24" y="30"/>
                      <a:pt x="24" y="30"/>
                    </a:cubicBezTo>
                    <a:cubicBezTo>
                      <a:pt x="23" y="25"/>
                      <a:pt x="23" y="20"/>
                      <a:pt x="23" y="15"/>
                    </a:cubicBezTo>
                    <a:cubicBezTo>
                      <a:pt x="23" y="11"/>
                      <a:pt x="23" y="8"/>
                      <a:pt x="24" y="5"/>
                    </a:cubicBezTo>
                    <a:cubicBezTo>
                      <a:pt x="24" y="4"/>
                      <a:pt x="23" y="4"/>
                      <a:pt x="23" y="4"/>
                    </a:cubicBezTo>
                    <a:cubicBezTo>
                      <a:pt x="23" y="5"/>
                      <a:pt x="23" y="5"/>
                      <a:pt x="23" y="5"/>
                    </a:cubicBezTo>
                    <a:cubicBezTo>
                      <a:pt x="22" y="5"/>
                      <a:pt x="22" y="5"/>
                      <a:pt x="22" y="5"/>
                    </a:cubicBezTo>
                    <a:cubicBezTo>
                      <a:pt x="21" y="8"/>
                      <a:pt x="21" y="11"/>
                      <a:pt x="21" y="15"/>
                    </a:cubicBezTo>
                    <a:cubicBezTo>
                      <a:pt x="21" y="20"/>
                      <a:pt x="21" y="25"/>
                      <a:pt x="22" y="30"/>
                    </a:cubicBezTo>
                    <a:cubicBezTo>
                      <a:pt x="23" y="30"/>
                      <a:pt x="23" y="30"/>
                      <a:pt x="23" y="30"/>
                    </a:cubicBezTo>
                    <a:cubicBezTo>
                      <a:pt x="23" y="29"/>
                      <a:pt x="23" y="29"/>
                      <a:pt x="23" y="29"/>
                    </a:cubicBezTo>
                    <a:cubicBezTo>
                      <a:pt x="17" y="29"/>
                      <a:pt x="10" y="29"/>
                      <a:pt x="5" y="29"/>
                    </a:cubicBezTo>
                    <a:cubicBezTo>
                      <a:pt x="5" y="30"/>
                      <a:pt x="5" y="30"/>
                      <a:pt x="5" y="30"/>
                    </a:cubicBezTo>
                    <a:cubicBezTo>
                      <a:pt x="5" y="29"/>
                      <a:pt x="5" y="29"/>
                      <a:pt x="5" y="29"/>
                    </a:cubicBezTo>
                    <a:cubicBezTo>
                      <a:pt x="4" y="28"/>
                      <a:pt x="3" y="28"/>
                      <a:pt x="3" y="27"/>
                    </a:cubicBezTo>
                    <a:cubicBezTo>
                      <a:pt x="2" y="26"/>
                      <a:pt x="2" y="24"/>
                      <a:pt x="2" y="23"/>
                    </a:cubicBezTo>
                    <a:cubicBezTo>
                      <a:pt x="2" y="22"/>
                      <a:pt x="2" y="20"/>
                      <a:pt x="3" y="19"/>
                    </a:cubicBezTo>
                    <a:cubicBezTo>
                      <a:pt x="3" y="18"/>
                      <a:pt x="4" y="18"/>
                      <a:pt x="4" y="17"/>
                    </a:cubicBezTo>
                    <a:cubicBezTo>
                      <a:pt x="4" y="16"/>
                      <a:pt x="4" y="16"/>
                      <a:pt x="4" y="16"/>
                    </a:cubicBezTo>
                    <a:cubicBezTo>
                      <a:pt x="4" y="17"/>
                      <a:pt x="4" y="17"/>
                      <a:pt x="4" y="17"/>
                    </a:cubicBezTo>
                    <a:cubicBezTo>
                      <a:pt x="6" y="17"/>
                      <a:pt x="12" y="17"/>
                      <a:pt x="16" y="17"/>
                    </a:cubicBezTo>
                    <a:cubicBezTo>
                      <a:pt x="17" y="17"/>
                      <a:pt x="17" y="17"/>
                      <a:pt x="17" y="16"/>
                    </a:cubicBezTo>
                    <a:cubicBezTo>
                      <a:pt x="17" y="16"/>
                      <a:pt x="17" y="15"/>
                      <a:pt x="16" y="15"/>
                    </a:cubicBezTo>
                    <a:cubicBezTo>
                      <a:pt x="16" y="15"/>
                      <a:pt x="8" y="13"/>
                      <a:pt x="5" y="12"/>
                    </a:cubicBezTo>
                    <a:cubicBezTo>
                      <a:pt x="5" y="13"/>
                      <a:pt x="5" y="13"/>
                      <a:pt x="5" y="13"/>
                    </a:cubicBezTo>
                    <a:cubicBezTo>
                      <a:pt x="6" y="12"/>
                      <a:pt x="6" y="12"/>
                      <a:pt x="6" y="12"/>
                    </a:cubicBezTo>
                    <a:cubicBezTo>
                      <a:pt x="5" y="11"/>
                      <a:pt x="4" y="10"/>
                      <a:pt x="4" y="9"/>
                    </a:cubicBezTo>
                    <a:cubicBezTo>
                      <a:pt x="4" y="7"/>
                      <a:pt x="5" y="5"/>
                      <a:pt x="5" y="4"/>
                    </a:cubicBezTo>
                    <a:cubicBezTo>
                      <a:pt x="6" y="3"/>
                      <a:pt x="7" y="2"/>
                      <a:pt x="8" y="2"/>
                    </a:cubicBezTo>
                    <a:cubicBezTo>
                      <a:pt x="8" y="1"/>
                      <a:pt x="8" y="1"/>
                      <a:pt x="8" y="1"/>
                    </a:cubicBezTo>
                    <a:cubicBezTo>
                      <a:pt x="8" y="2"/>
                      <a:pt x="8" y="2"/>
                      <a:pt x="8" y="2"/>
                    </a:cubicBezTo>
                    <a:cubicBezTo>
                      <a:pt x="10" y="3"/>
                      <a:pt x="16" y="4"/>
                      <a:pt x="22" y="6"/>
                    </a:cubicBezTo>
                    <a:cubicBezTo>
                      <a:pt x="23" y="5"/>
                      <a:pt x="23" y="5"/>
                      <a:pt x="23" y="5"/>
                    </a:cubicBezTo>
                    <a:cubicBezTo>
                      <a:pt x="22" y="5"/>
                      <a:pt x="22" y="5"/>
                      <a:pt x="22" y="5"/>
                    </a:cubicBezTo>
                    <a:cubicBezTo>
                      <a:pt x="23" y="5"/>
                      <a:pt x="23" y="5"/>
                      <a:pt x="23"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6" name="Freeform 608">
                <a:extLst>
                  <a:ext uri="{FF2B5EF4-FFF2-40B4-BE49-F238E27FC236}">
                    <a16:creationId xmlns:a16="http://schemas.microsoft.com/office/drawing/2014/main" id="{1C65257D-4A9E-BE84-8022-A6BFE41C457C}"/>
                  </a:ext>
                </a:extLst>
              </p:cNvPr>
              <p:cNvSpPr>
                <a:spLocks/>
              </p:cNvSpPr>
              <p:nvPr/>
            </p:nvSpPr>
            <p:spPr bwMode="auto">
              <a:xfrm>
                <a:off x="3764" y="1566"/>
                <a:ext cx="80" cy="24"/>
              </a:xfrm>
              <a:custGeom>
                <a:avLst/>
                <a:gdLst>
                  <a:gd name="T0" fmla="*/ 8 w 38"/>
                  <a:gd name="T1" fmla="*/ 61 h 11"/>
                  <a:gd name="T2" fmla="*/ 17 w 38"/>
                  <a:gd name="T3" fmla="*/ 61 h 11"/>
                  <a:gd name="T4" fmla="*/ 27 w 38"/>
                  <a:gd name="T5" fmla="*/ 52 h 11"/>
                  <a:gd name="T6" fmla="*/ 76 w 38"/>
                  <a:gd name="T7" fmla="*/ 33 h 11"/>
                  <a:gd name="T8" fmla="*/ 177 w 38"/>
                  <a:gd name="T9" fmla="*/ 20 h 11"/>
                  <a:gd name="T10" fmla="*/ 297 w 38"/>
                  <a:gd name="T11" fmla="*/ 33 h 11"/>
                  <a:gd name="T12" fmla="*/ 337 w 38"/>
                  <a:gd name="T13" fmla="*/ 52 h 11"/>
                  <a:gd name="T14" fmla="*/ 337 w 38"/>
                  <a:gd name="T15" fmla="*/ 52 h 11"/>
                  <a:gd name="T16" fmla="*/ 337 w 38"/>
                  <a:gd name="T17" fmla="*/ 61 h 11"/>
                  <a:gd name="T18" fmla="*/ 337 w 38"/>
                  <a:gd name="T19" fmla="*/ 61 h 11"/>
                  <a:gd name="T20" fmla="*/ 288 w 38"/>
                  <a:gd name="T21" fmla="*/ 81 h 11"/>
                  <a:gd name="T22" fmla="*/ 177 w 38"/>
                  <a:gd name="T23" fmla="*/ 96 h 11"/>
                  <a:gd name="T24" fmla="*/ 67 w 38"/>
                  <a:gd name="T25" fmla="*/ 81 h 11"/>
                  <a:gd name="T26" fmla="*/ 27 w 38"/>
                  <a:gd name="T27" fmla="*/ 72 h 11"/>
                  <a:gd name="T28" fmla="*/ 27 w 38"/>
                  <a:gd name="T29" fmla="*/ 61 h 11"/>
                  <a:gd name="T30" fmla="*/ 17 w 38"/>
                  <a:gd name="T31" fmla="*/ 61 h 11"/>
                  <a:gd name="T32" fmla="*/ 8 w 38"/>
                  <a:gd name="T33" fmla="*/ 61 h 11"/>
                  <a:gd name="T34" fmla="*/ 0 w 38"/>
                  <a:gd name="T35" fmla="*/ 61 h 11"/>
                  <a:gd name="T36" fmla="*/ 8 w 38"/>
                  <a:gd name="T37" fmla="*/ 72 h 11"/>
                  <a:gd name="T38" fmla="*/ 76 w 38"/>
                  <a:gd name="T39" fmla="*/ 105 h 11"/>
                  <a:gd name="T40" fmla="*/ 177 w 38"/>
                  <a:gd name="T41" fmla="*/ 113 h 11"/>
                  <a:gd name="T42" fmla="*/ 297 w 38"/>
                  <a:gd name="T43" fmla="*/ 105 h 11"/>
                  <a:gd name="T44" fmla="*/ 345 w 38"/>
                  <a:gd name="T45" fmla="*/ 81 h 11"/>
                  <a:gd name="T46" fmla="*/ 354 w 38"/>
                  <a:gd name="T47" fmla="*/ 72 h 11"/>
                  <a:gd name="T48" fmla="*/ 354 w 38"/>
                  <a:gd name="T49" fmla="*/ 61 h 11"/>
                  <a:gd name="T50" fmla="*/ 354 w 38"/>
                  <a:gd name="T51" fmla="*/ 44 h 11"/>
                  <a:gd name="T52" fmla="*/ 288 w 38"/>
                  <a:gd name="T53" fmla="*/ 9 h 11"/>
                  <a:gd name="T54" fmla="*/ 177 w 38"/>
                  <a:gd name="T55" fmla="*/ 0 h 11"/>
                  <a:gd name="T56" fmla="*/ 57 w 38"/>
                  <a:gd name="T57" fmla="*/ 20 h 11"/>
                  <a:gd name="T58" fmla="*/ 17 w 38"/>
                  <a:gd name="T59" fmla="*/ 33 h 11"/>
                  <a:gd name="T60" fmla="*/ 8 w 38"/>
                  <a:gd name="T61" fmla="*/ 44 h 11"/>
                  <a:gd name="T62" fmla="*/ 0 w 38"/>
                  <a:gd name="T63" fmla="*/ 61 h 11"/>
                  <a:gd name="T64" fmla="*/ 8 w 38"/>
                  <a:gd name="T65" fmla="*/ 61 h 1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8" h="11">
                    <a:moveTo>
                      <a:pt x="1" y="6"/>
                    </a:moveTo>
                    <a:cubicBezTo>
                      <a:pt x="2" y="6"/>
                      <a:pt x="2" y="6"/>
                      <a:pt x="2" y="6"/>
                    </a:cubicBezTo>
                    <a:cubicBezTo>
                      <a:pt x="3" y="5"/>
                      <a:pt x="3" y="5"/>
                      <a:pt x="3" y="5"/>
                    </a:cubicBezTo>
                    <a:cubicBezTo>
                      <a:pt x="3" y="5"/>
                      <a:pt x="5" y="4"/>
                      <a:pt x="8" y="3"/>
                    </a:cubicBezTo>
                    <a:cubicBezTo>
                      <a:pt x="11" y="3"/>
                      <a:pt x="15" y="2"/>
                      <a:pt x="19" y="2"/>
                    </a:cubicBezTo>
                    <a:cubicBezTo>
                      <a:pt x="24" y="2"/>
                      <a:pt x="29" y="3"/>
                      <a:pt x="32" y="3"/>
                    </a:cubicBezTo>
                    <a:cubicBezTo>
                      <a:pt x="34" y="4"/>
                      <a:pt x="35" y="4"/>
                      <a:pt x="36" y="5"/>
                    </a:cubicBezTo>
                    <a:cubicBezTo>
                      <a:pt x="36" y="5"/>
                      <a:pt x="36" y="5"/>
                      <a:pt x="36" y="5"/>
                    </a:cubicBezTo>
                    <a:cubicBezTo>
                      <a:pt x="36" y="6"/>
                      <a:pt x="36" y="6"/>
                      <a:pt x="36" y="6"/>
                    </a:cubicBezTo>
                    <a:cubicBezTo>
                      <a:pt x="36" y="6"/>
                      <a:pt x="36" y="6"/>
                      <a:pt x="36" y="6"/>
                    </a:cubicBezTo>
                    <a:cubicBezTo>
                      <a:pt x="36" y="7"/>
                      <a:pt x="34" y="8"/>
                      <a:pt x="31" y="8"/>
                    </a:cubicBezTo>
                    <a:cubicBezTo>
                      <a:pt x="28" y="9"/>
                      <a:pt x="24" y="9"/>
                      <a:pt x="19" y="9"/>
                    </a:cubicBezTo>
                    <a:cubicBezTo>
                      <a:pt x="15" y="9"/>
                      <a:pt x="10" y="9"/>
                      <a:pt x="7" y="8"/>
                    </a:cubicBezTo>
                    <a:cubicBezTo>
                      <a:pt x="5" y="8"/>
                      <a:pt x="4" y="7"/>
                      <a:pt x="3" y="7"/>
                    </a:cubicBezTo>
                    <a:cubicBezTo>
                      <a:pt x="3" y="6"/>
                      <a:pt x="3" y="6"/>
                      <a:pt x="3" y="6"/>
                    </a:cubicBezTo>
                    <a:cubicBezTo>
                      <a:pt x="2" y="6"/>
                      <a:pt x="2" y="6"/>
                      <a:pt x="2" y="6"/>
                    </a:cubicBezTo>
                    <a:cubicBezTo>
                      <a:pt x="1" y="6"/>
                      <a:pt x="1" y="6"/>
                      <a:pt x="1" y="6"/>
                    </a:cubicBezTo>
                    <a:cubicBezTo>
                      <a:pt x="0" y="6"/>
                      <a:pt x="0" y="6"/>
                      <a:pt x="0" y="6"/>
                    </a:cubicBezTo>
                    <a:cubicBezTo>
                      <a:pt x="0" y="6"/>
                      <a:pt x="1" y="7"/>
                      <a:pt x="1" y="7"/>
                    </a:cubicBezTo>
                    <a:cubicBezTo>
                      <a:pt x="2" y="9"/>
                      <a:pt x="5" y="9"/>
                      <a:pt x="8" y="10"/>
                    </a:cubicBezTo>
                    <a:cubicBezTo>
                      <a:pt x="11" y="11"/>
                      <a:pt x="15" y="11"/>
                      <a:pt x="19" y="11"/>
                    </a:cubicBezTo>
                    <a:cubicBezTo>
                      <a:pt x="24" y="11"/>
                      <a:pt x="29" y="11"/>
                      <a:pt x="32" y="10"/>
                    </a:cubicBezTo>
                    <a:cubicBezTo>
                      <a:pt x="34" y="9"/>
                      <a:pt x="36" y="9"/>
                      <a:pt x="37" y="8"/>
                    </a:cubicBezTo>
                    <a:cubicBezTo>
                      <a:pt x="37" y="8"/>
                      <a:pt x="38" y="8"/>
                      <a:pt x="38" y="7"/>
                    </a:cubicBezTo>
                    <a:cubicBezTo>
                      <a:pt x="38" y="7"/>
                      <a:pt x="38" y="6"/>
                      <a:pt x="38" y="6"/>
                    </a:cubicBezTo>
                    <a:cubicBezTo>
                      <a:pt x="38" y="5"/>
                      <a:pt x="38" y="5"/>
                      <a:pt x="38" y="4"/>
                    </a:cubicBezTo>
                    <a:cubicBezTo>
                      <a:pt x="37" y="3"/>
                      <a:pt x="34" y="2"/>
                      <a:pt x="31" y="1"/>
                    </a:cubicBezTo>
                    <a:cubicBezTo>
                      <a:pt x="28" y="1"/>
                      <a:pt x="24" y="0"/>
                      <a:pt x="19" y="0"/>
                    </a:cubicBezTo>
                    <a:cubicBezTo>
                      <a:pt x="14" y="0"/>
                      <a:pt x="10" y="1"/>
                      <a:pt x="6" y="2"/>
                    </a:cubicBezTo>
                    <a:cubicBezTo>
                      <a:pt x="5" y="2"/>
                      <a:pt x="3" y="2"/>
                      <a:pt x="2" y="3"/>
                    </a:cubicBezTo>
                    <a:cubicBezTo>
                      <a:pt x="2" y="3"/>
                      <a:pt x="1" y="4"/>
                      <a:pt x="1" y="4"/>
                    </a:cubicBezTo>
                    <a:cubicBezTo>
                      <a:pt x="1" y="5"/>
                      <a:pt x="0" y="5"/>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7" name="Freeform 609">
                <a:extLst>
                  <a:ext uri="{FF2B5EF4-FFF2-40B4-BE49-F238E27FC236}">
                    <a16:creationId xmlns:a16="http://schemas.microsoft.com/office/drawing/2014/main" id="{44586B8E-26FD-8B19-3B08-533EA5625B66}"/>
                  </a:ext>
                </a:extLst>
              </p:cNvPr>
              <p:cNvSpPr>
                <a:spLocks/>
              </p:cNvSpPr>
              <p:nvPr/>
            </p:nvSpPr>
            <p:spPr bwMode="auto">
              <a:xfrm>
                <a:off x="3775" y="1572"/>
                <a:ext cx="61" cy="14"/>
              </a:xfrm>
              <a:custGeom>
                <a:avLst/>
                <a:gdLst>
                  <a:gd name="T0" fmla="*/ 0 w 29"/>
                  <a:gd name="T1" fmla="*/ 37 h 6"/>
                  <a:gd name="T2" fmla="*/ 8 w 29"/>
                  <a:gd name="T3" fmla="*/ 37 h 6"/>
                  <a:gd name="T4" fmla="*/ 8 w 29"/>
                  <a:gd name="T5" fmla="*/ 37 h 6"/>
                  <a:gd name="T6" fmla="*/ 57 w 29"/>
                  <a:gd name="T7" fmla="*/ 12 h 6"/>
                  <a:gd name="T8" fmla="*/ 128 w 29"/>
                  <a:gd name="T9" fmla="*/ 12 h 6"/>
                  <a:gd name="T10" fmla="*/ 221 w 29"/>
                  <a:gd name="T11" fmla="*/ 12 h 6"/>
                  <a:gd name="T12" fmla="*/ 252 w 29"/>
                  <a:gd name="T13" fmla="*/ 28 h 6"/>
                  <a:gd name="T14" fmla="*/ 261 w 29"/>
                  <a:gd name="T15" fmla="*/ 37 h 6"/>
                  <a:gd name="T16" fmla="*/ 261 w 29"/>
                  <a:gd name="T17" fmla="*/ 37 h 6"/>
                  <a:gd name="T18" fmla="*/ 261 w 29"/>
                  <a:gd name="T19" fmla="*/ 37 h 6"/>
                  <a:gd name="T20" fmla="*/ 212 w 29"/>
                  <a:gd name="T21" fmla="*/ 49 h 6"/>
                  <a:gd name="T22" fmla="*/ 128 w 29"/>
                  <a:gd name="T23" fmla="*/ 65 h 6"/>
                  <a:gd name="T24" fmla="*/ 48 w 29"/>
                  <a:gd name="T25" fmla="*/ 49 h 6"/>
                  <a:gd name="T26" fmla="*/ 17 w 29"/>
                  <a:gd name="T27" fmla="*/ 37 h 6"/>
                  <a:gd name="T28" fmla="*/ 8 w 29"/>
                  <a:gd name="T29" fmla="*/ 37 h 6"/>
                  <a:gd name="T30" fmla="*/ 8 w 29"/>
                  <a:gd name="T31" fmla="*/ 37 h 6"/>
                  <a:gd name="T32" fmla="*/ 0 w 29"/>
                  <a:gd name="T33" fmla="*/ 37 h 6"/>
                  <a:gd name="T34" fmla="*/ 0 w 29"/>
                  <a:gd name="T35" fmla="*/ 37 h 6"/>
                  <a:gd name="T36" fmla="*/ 0 w 29"/>
                  <a:gd name="T37" fmla="*/ 49 h 6"/>
                  <a:gd name="T38" fmla="*/ 48 w 29"/>
                  <a:gd name="T39" fmla="*/ 65 h 6"/>
                  <a:gd name="T40" fmla="*/ 128 w 29"/>
                  <a:gd name="T41" fmla="*/ 77 h 6"/>
                  <a:gd name="T42" fmla="*/ 221 w 29"/>
                  <a:gd name="T43" fmla="*/ 65 h 6"/>
                  <a:gd name="T44" fmla="*/ 261 w 29"/>
                  <a:gd name="T45" fmla="*/ 49 h 6"/>
                  <a:gd name="T46" fmla="*/ 261 w 29"/>
                  <a:gd name="T47" fmla="*/ 49 h 6"/>
                  <a:gd name="T48" fmla="*/ 269 w 29"/>
                  <a:gd name="T49" fmla="*/ 37 h 6"/>
                  <a:gd name="T50" fmla="*/ 261 w 29"/>
                  <a:gd name="T51" fmla="*/ 28 h 6"/>
                  <a:gd name="T52" fmla="*/ 212 w 29"/>
                  <a:gd name="T53" fmla="*/ 0 h 6"/>
                  <a:gd name="T54" fmla="*/ 128 w 29"/>
                  <a:gd name="T55" fmla="*/ 0 h 6"/>
                  <a:gd name="T56" fmla="*/ 36 w 29"/>
                  <a:gd name="T57" fmla="*/ 0 h 6"/>
                  <a:gd name="T58" fmla="*/ 8 w 29"/>
                  <a:gd name="T59" fmla="*/ 12 h 6"/>
                  <a:gd name="T60" fmla="*/ 0 w 29"/>
                  <a:gd name="T61" fmla="*/ 28 h 6"/>
                  <a:gd name="T62" fmla="*/ 0 w 29"/>
                  <a:gd name="T63" fmla="*/ 37 h 6"/>
                  <a:gd name="T64" fmla="*/ 0 w 29"/>
                  <a:gd name="T65" fmla="*/ 37 h 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9" h="6">
                    <a:moveTo>
                      <a:pt x="0" y="3"/>
                    </a:moveTo>
                    <a:cubicBezTo>
                      <a:pt x="1" y="3"/>
                      <a:pt x="1" y="3"/>
                      <a:pt x="1" y="3"/>
                    </a:cubicBezTo>
                    <a:cubicBezTo>
                      <a:pt x="1" y="3"/>
                      <a:pt x="1" y="3"/>
                      <a:pt x="1" y="3"/>
                    </a:cubicBezTo>
                    <a:cubicBezTo>
                      <a:pt x="2" y="2"/>
                      <a:pt x="3" y="2"/>
                      <a:pt x="6" y="1"/>
                    </a:cubicBezTo>
                    <a:cubicBezTo>
                      <a:pt x="8" y="1"/>
                      <a:pt x="11" y="1"/>
                      <a:pt x="14" y="1"/>
                    </a:cubicBezTo>
                    <a:cubicBezTo>
                      <a:pt x="18" y="1"/>
                      <a:pt x="22" y="1"/>
                      <a:pt x="24" y="1"/>
                    </a:cubicBezTo>
                    <a:cubicBezTo>
                      <a:pt x="25" y="2"/>
                      <a:pt x="26" y="2"/>
                      <a:pt x="27" y="2"/>
                    </a:cubicBezTo>
                    <a:cubicBezTo>
                      <a:pt x="28" y="3"/>
                      <a:pt x="28" y="3"/>
                      <a:pt x="28" y="3"/>
                    </a:cubicBezTo>
                    <a:cubicBezTo>
                      <a:pt x="28" y="3"/>
                      <a:pt x="28" y="3"/>
                      <a:pt x="28" y="3"/>
                    </a:cubicBezTo>
                    <a:cubicBezTo>
                      <a:pt x="28" y="3"/>
                      <a:pt x="28" y="3"/>
                      <a:pt x="28" y="3"/>
                    </a:cubicBezTo>
                    <a:cubicBezTo>
                      <a:pt x="27" y="3"/>
                      <a:pt x="26" y="4"/>
                      <a:pt x="23" y="4"/>
                    </a:cubicBezTo>
                    <a:cubicBezTo>
                      <a:pt x="21" y="5"/>
                      <a:pt x="18" y="5"/>
                      <a:pt x="14" y="5"/>
                    </a:cubicBezTo>
                    <a:cubicBezTo>
                      <a:pt x="11" y="5"/>
                      <a:pt x="7" y="5"/>
                      <a:pt x="5" y="4"/>
                    </a:cubicBezTo>
                    <a:cubicBezTo>
                      <a:pt x="3" y="4"/>
                      <a:pt x="2" y="4"/>
                      <a:pt x="2" y="3"/>
                    </a:cubicBezTo>
                    <a:cubicBezTo>
                      <a:pt x="1" y="3"/>
                      <a:pt x="1" y="3"/>
                      <a:pt x="1" y="3"/>
                    </a:cubicBezTo>
                    <a:cubicBezTo>
                      <a:pt x="1" y="3"/>
                      <a:pt x="1" y="3"/>
                      <a:pt x="1" y="3"/>
                    </a:cubicBezTo>
                    <a:cubicBezTo>
                      <a:pt x="0" y="3"/>
                      <a:pt x="0" y="3"/>
                      <a:pt x="0" y="3"/>
                    </a:cubicBezTo>
                    <a:cubicBezTo>
                      <a:pt x="0" y="3"/>
                      <a:pt x="0" y="3"/>
                      <a:pt x="0" y="3"/>
                    </a:cubicBezTo>
                    <a:cubicBezTo>
                      <a:pt x="0" y="3"/>
                      <a:pt x="0" y="3"/>
                      <a:pt x="0" y="4"/>
                    </a:cubicBezTo>
                    <a:cubicBezTo>
                      <a:pt x="1" y="4"/>
                      <a:pt x="3" y="5"/>
                      <a:pt x="5" y="5"/>
                    </a:cubicBezTo>
                    <a:cubicBezTo>
                      <a:pt x="8" y="6"/>
                      <a:pt x="11" y="6"/>
                      <a:pt x="14" y="6"/>
                    </a:cubicBezTo>
                    <a:cubicBezTo>
                      <a:pt x="18" y="6"/>
                      <a:pt x="22" y="6"/>
                      <a:pt x="24" y="5"/>
                    </a:cubicBezTo>
                    <a:cubicBezTo>
                      <a:pt x="26" y="5"/>
                      <a:pt x="27" y="5"/>
                      <a:pt x="28" y="4"/>
                    </a:cubicBezTo>
                    <a:cubicBezTo>
                      <a:pt x="28" y="4"/>
                      <a:pt x="28" y="4"/>
                      <a:pt x="28" y="4"/>
                    </a:cubicBezTo>
                    <a:cubicBezTo>
                      <a:pt x="29" y="3"/>
                      <a:pt x="29" y="3"/>
                      <a:pt x="29" y="3"/>
                    </a:cubicBezTo>
                    <a:cubicBezTo>
                      <a:pt x="29" y="2"/>
                      <a:pt x="29" y="2"/>
                      <a:pt x="28" y="2"/>
                    </a:cubicBezTo>
                    <a:cubicBezTo>
                      <a:pt x="28" y="1"/>
                      <a:pt x="26" y="1"/>
                      <a:pt x="23" y="0"/>
                    </a:cubicBezTo>
                    <a:cubicBezTo>
                      <a:pt x="21" y="0"/>
                      <a:pt x="18" y="0"/>
                      <a:pt x="14" y="0"/>
                    </a:cubicBezTo>
                    <a:cubicBezTo>
                      <a:pt x="11" y="0"/>
                      <a:pt x="7" y="0"/>
                      <a:pt x="4" y="0"/>
                    </a:cubicBezTo>
                    <a:cubicBezTo>
                      <a:pt x="3" y="1"/>
                      <a:pt x="2" y="1"/>
                      <a:pt x="1" y="1"/>
                    </a:cubicBezTo>
                    <a:cubicBezTo>
                      <a:pt x="1" y="1"/>
                      <a:pt x="1" y="2"/>
                      <a:pt x="0" y="2"/>
                    </a:cubicBezTo>
                    <a:cubicBezTo>
                      <a:pt x="0" y="2"/>
                      <a:pt x="0" y="2"/>
                      <a:pt x="0" y="3"/>
                    </a:cubicBezTo>
                    <a:cubicBezTo>
                      <a:pt x="0" y="3"/>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8" name="Freeform 610">
                <a:extLst>
                  <a:ext uri="{FF2B5EF4-FFF2-40B4-BE49-F238E27FC236}">
                    <a16:creationId xmlns:a16="http://schemas.microsoft.com/office/drawing/2014/main" id="{92EB46EC-492B-B375-8720-A4E92BFFF76D}"/>
                  </a:ext>
                </a:extLst>
              </p:cNvPr>
              <p:cNvSpPr>
                <a:spLocks/>
              </p:cNvSpPr>
              <p:nvPr/>
            </p:nvSpPr>
            <p:spPr bwMode="auto">
              <a:xfrm>
                <a:off x="3937" y="1783"/>
                <a:ext cx="6" cy="27"/>
              </a:xfrm>
              <a:custGeom>
                <a:avLst/>
                <a:gdLst>
                  <a:gd name="T0" fmla="*/ 0 w 3"/>
                  <a:gd name="T1" fmla="*/ 25 h 12"/>
                  <a:gd name="T2" fmla="*/ 8 w 3"/>
                  <a:gd name="T3" fmla="*/ 36 h 12"/>
                  <a:gd name="T4" fmla="*/ 8 w 3"/>
                  <a:gd name="T5" fmla="*/ 72 h 12"/>
                  <a:gd name="T6" fmla="*/ 0 w 3"/>
                  <a:gd name="T7" fmla="*/ 126 h 12"/>
                  <a:gd name="T8" fmla="*/ 8 w 3"/>
                  <a:gd name="T9" fmla="*/ 137 h 12"/>
                  <a:gd name="T10" fmla="*/ 16 w 3"/>
                  <a:gd name="T11" fmla="*/ 126 h 12"/>
                  <a:gd name="T12" fmla="*/ 24 w 3"/>
                  <a:gd name="T13" fmla="*/ 72 h 12"/>
                  <a:gd name="T14" fmla="*/ 24 w 3"/>
                  <a:gd name="T15" fmla="*/ 36 h 12"/>
                  <a:gd name="T16" fmla="*/ 16 w 3"/>
                  <a:gd name="T17" fmla="*/ 11 h 12"/>
                  <a:gd name="T18" fmla="*/ 0 w 3"/>
                  <a:gd name="T19" fmla="*/ 0 h 12"/>
                  <a:gd name="T20" fmla="*/ 0 w 3"/>
                  <a:gd name="T21" fmla="*/ 25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 h="12">
                    <a:moveTo>
                      <a:pt x="0" y="2"/>
                    </a:moveTo>
                    <a:cubicBezTo>
                      <a:pt x="0" y="2"/>
                      <a:pt x="1" y="3"/>
                      <a:pt x="1" y="3"/>
                    </a:cubicBezTo>
                    <a:cubicBezTo>
                      <a:pt x="1" y="4"/>
                      <a:pt x="1" y="5"/>
                      <a:pt x="1" y="6"/>
                    </a:cubicBezTo>
                    <a:cubicBezTo>
                      <a:pt x="1" y="8"/>
                      <a:pt x="1" y="9"/>
                      <a:pt x="0" y="11"/>
                    </a:cubicBezTo>
                    <a:cubicBezTo>
                      <a:pt x="0" y="11"/>
                      <a:pt x="1" y="12"/>
                      <a:pt x="1" y="12"/>
                    </a:cubicBezTo>
                    <a:cubicBezTo>
                      <a:pt x="2" y="12"/>
                      <a:pt x="2" y="12"/>
                      <a:pt x="2" y="11"/>
                    </a:cubicBezTo>
                    <a:cubicBezTo>
                      <a:pt x="3" y="10"/>
                      <a:pt x="3" y="8"/>
                      <a:pt x="3" y="6"/>
                    </a:cubicBezTo>
                    <a:cubicBezTo>
                      <a:pt x="3" y="5"/>
                      <a:pt x="3" y="4"/>
                      <a:pt x="3" y="3"/>
                    </a:cubicBezTo>
                    <a:cubicBezTo>
                      <a:pt x="3" y="2"/>
                      <a:pt x="2" y="1"/>
                      <a:pt x="2" y="1"/>
                    </a:cubicBezTo>
                    <a:cubicBezTo>
                      <a:pt x="1" y="0"/>
                      <a:pt x="1" y="0"/>
                      <a:pt x="0" y="0"/>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49" name="Freeform 611">
                <a:extLst>
                  <a:ext uri="{FF2B5EF4-FFF2-40B4-BE49-F238E27FC236}">
                    <a16:creationId xmlns:a16="http://schemas.microsoft.com/office/drawing/2014/main" id="{45A2F2C1-1903-85C9-ED64-641002F40E55}"/>
                  </a:ext>
                </a:extLst>
              </p:cNvPr>
              <p:cNvSpPr>
                <a:spLocks/>
              </p:cNvSpPr>
              <p:nvPr/>
            </p:nvSpPr>
            <p:spPr bwMode="auto">
              <a:xfrm>
                <a:off x="3930" y="1711"/>
                <a:ext cx="46" cy="101"/>
              </a:xfrm>
              <a:custGeom>
                <a:avLst/>
                <a:gdLst>
                  <a:gd name="T0" fmla="*/ 44 w 22"/>
                  <a:gd name="T1" fmla="*/ 498 h 45"/>
                  <a:gd name="T2" fmla="*/ 17 w 22"/>
                  <a:gd name="T3" fmla="*/ 263 h 45"/>
                  <a:gd name="T4" fmla="*/ 136 w 22"/>
                  <a:gd name="T5" fmla="*/ 20 h 45"/>
                  <a:gd name="T6" fmla="*/ 176 w 22"/>
                  <a:gd name="T7" fmla="*/ 45 h 45"/>
                  <a:gd name="T8" fmla="*/ 176 w 22"/>
                  <a:gd name="T9" fmla="*/ 45 h 45"/>
                  <a:gd name="T10" fmla="*/ 184 w 22"/>
                  <a:gd name="T11" fmla="*/ 56 h 45"/>
                  <a:gd name="T12" fmla="*/ 184 w 22"/>
                  <a:gd name="T13" fmla="*/ 56 h 45"/>
                  <a:gd name="T14" fmla="*/ 192 w 22"/>
                  <a:gd name="T15" fmla="*/ 56 h 45"/>
                  <a:gd name="T16" fmla="*/ 184 w 22"/>
                  <a:gd name="T17" fmla="*/ 56 h 45"/>
                  <a:gd name="T18" fmla="*/ 184 w 22"/>
                  <a:gd name="T19" fmla="*/ 56 h 45"/>
                  <a:gd name="T20" fmla="*/ 192 w 22"/>
                  <a:gd name="T21" fmla="*/ 56 h 45"/>
                  <a:gd name="T22" fmla="*/ 184 w 22"/>
                  <a:gd name="T23" fmla="*/ 56 h 45"/>
                  <a:gd name="T24" fmla="*/ 192 w 22"/>
                  <a:gd name="T25" fmla="*/ 56 h 45"/>
                  <a:gd name="T26" fmla="*/ 184 w 22"/>
                  <a:gd name="T27" fmla="*/ 45 h 45"/>
                  <a:gd name="T28" fmla="*/ 184 w 22"/>
                  <a:gd name="T29" fmla="*/ 56 h 45"/>
                  <a:gd name="T30" fmla="*/ 192 w 22"/>
                  <a:gd name="T31" fmla="*/ 56 h 45"/>
                  <a:gd name="T32" fmla="*/ 184 w 22"/>
                  <a:gd name="T33" fmla="*/ 45 h 45"/>
                  <a:gd name="T34" fmla="*/ 192 w 22"/>
                  <a:gd name="T35" fmla="*/ 65 h 45"/>
                  <a:gd name="T36" fmla="*/ 201 w 22"/>
                  <a:gd name="T37" fmla="*/ 56 h 45"/>
                  <a:gd name="T38" fmla="*/ 201 w 22"/>
                  <a:gd name="T39" fmla="*/ 56 h 45"/>
                  <a:gd name="T40" fmla="*/ 192 w 22"/>
                  <a:gd name="T41" fmla="*/ 36 h 45"/>
                  <a:gd name="T42" fmla="*/ 184 w 22"/>
                  <a:gd name="T43" fmla="*/ 36 h 45"/>
                  <a:gd name="T44" fmla="*/ 192 w 22"/>
                  <a:gd name="T45" fmla="*/ 36 h 45"/>
                  <a:gd name="T46" fmla="*/ 136 w 22"/>
                  <a:gd name="T47" fmla="*/ 0 h 45"/>
                  <a:gd name="T48" fmla="*/ 44 w 22"/>
                  <a:gd name="T49" fmla="*/ 65 h 45"/>
                  <a:gd name="T50" fmla="*/ 0 w 22"/>
                  <a:gd name="T51" fmla="*/ 263 h 45"/>
                  <a:gd name="T52" fmla="*/ 27 w 22"/>
                  <a:gd name="T53" fmla="*/ 498 h 45"/>
                  <a:gd name="T54" fmla="*/ 44 w 22"/>
                  <a:gd name="T55" fmla="*/ 509 h 45"/>
                  <a:gd name="T56" fmla="*/ 44 w 22"/>
                  <a:gd name="T57" fmla="*/ 498 h 45"/>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0" t="0" r="r" b="b"/>
                <a:pathLst>
                  <a:path w="22" h="45">
                    <a:moveTo>
                      <a:pt x="5" y="44"/>
                    </a:moveTo>
                    <a:cubicBezTo>
                      <a:pt x="3" y="35"/>
                      <a:pt x="2" y="29"/>
                      <a:pt x="2" y="23"/>
                    </a:cubicBezTo>
                    <a:cubicBezTo>
                      <a:pt x="2" y="7"/>
                      <a:pt x="10" y="3"/>
                      <a:pt x="15" y="2"/>
                    </a:cubicBezTo>
                    <a:cubicBezTo>
                      <a:pt x="17" y="2"/>
                      <a:pt x="18" y="3"/>
                      <a:pt x="19" y="4"/>
                    </a:cubicBezTo>
                    <a:cubicBezTo>
                      <a:pt x="19" y="4"/>
                      <a:pt x="19" y="4"/>
                      <a:pt x="19" y="4"/>
                    </a:cubicBezTo>
                    <a:cubicBezTo>
                      <a:pt x="20" y="5"/>
                      <a:pt x="20" y="5"/>
                      <a:pt x="20" y="5"/>
                    </a:cubicBezTo>
                    <a:cubicBezTo>
                      <a:pt x="20" y="5"/>
                      <a:pt x="20" y="5"/>
                      <a:pt x="20" y="5"/>
                    </a:cubicBezTo>
                    <a:cubicBezTo>
                      <a:pt x="21" y="5"/>
                      <a:pt x="21" y="5"/>
                      <a:pt x="21" y="5"/>
                    </a:cubicBezTo>
                    <a:cubicBezTo>
                      <a:pt x="20" y="5"/>
                      <a:pt x="20" y="5"/>
                      <a:pt x="20" y="5"/>
                    </a:cubicBezTo>
                    <a:cubicBezTo>
                      <a:pt x="20" y="5"/>
                      <a:pt x="20" y="5"/>
                      <a:pt x="20" y="5"/>
                    </a:cubicBezTo>
                    <a:cubicBezTo>
                      <a:pt x="21" y="5"/>
                      <a:pt x="21" y="5"/>
                      <a:pt x="21" y="5"/>
                    </a:cubicBezTo>
                    <a:cubicBezTo>
                      <a:pt x="20" y="5"/>
                      <a:pt x="20" y="5"/>
                      <a:pt x="20" y="5"/>
                    </a:cubicBezTo>
                    <a:cubicBezTo>
                      <a:pt x="21" y="5"/>
                      <a:pt x="21" y="5"/>
                      <a:pt x="21" y="5"/>
                    </a:cubicBezTo>
                    <a:cubicBezTo>
                      <a:pt x="20" y="4"/>
                      <a:pt x="20" y="4"/>
                      <a:pt x="20" y="4"/>
                    </a:cubicBezTo>
                    <a:cubicBezTo>
                      <a:pt x="20" y="5"/>
                      <a:pt x="20" y="5"/>
                      <a:pt x="20" y="5"/>
                    </a:cubicBezTo>
                    <a:cubicBezTo>
                      <a:pt x="21" y="5"/>
                      <a:pt x="21" y="5"/>
                      <a:pt x="21" y="5"/>
                    </a:cubicBezTo>
                    <a:cubicBezTo>
                      <a:pt x="20" y="4"/>
                      <a:pt x="20" y="4"/>
                      <a:pt x="20" y="4"/>
                    </a:cubicBezTo>
                    <a:cubicBezTo>
                      <a:pt x="20" y="5"/>
                      <a:pt x="20" y="5"/>
                      <a:pt x="21" y="6"/>
                    </a:cubicBezTo>
                    <a:cubicBezTo>
                      <a:pt x="21" y="6"/>
                      <a:pt x="22" y="5"/>
                      <a:pt x="22" y="5"/>
                    </a:cubicBezTo>
                    <a:cubicBezTo>
                      <a:pt x="22" y="5"/>
                      <a:pt x="22" y="5"/>
                      <a:pt x="22" y="5"/>
                    </a:cubicBezTo>
                    <a:cubicBezTo>
                      <a:pt x="22" y="4"/>
                      <a:pt x="22" y="4"/>
                      <a:pt x="21" y="3"/>
                    </a:cubicBezTo>
                    <a:cubicBezTo>
                      <a:pt x="20" y="3"/>
                      <a:pt x="20" y="3"/>
                      <a:pt x="20" y="3"/>
                    </a:cubicBezTo>
                    <a:cubicBezTo>
                      <a:pt x="21" y="3"/>
                      <a:pt x="21" y="3"/>
                      <a:pt x="21" y="3"/>
                    </a:cubicBezTo>
                    <a:cubicBezTo>
                      <a:pt x="19" y="1"/>
                      <a:pt x="17" y="1"/>
                      <a:pt x="15" y="0"/>
                    </a:cubicBezTo>
                    <a:cubicBezTo>
                      <a:pt x="12" y="0"/>
                      <a:pt x="8" y="2"/>
                      <a:pt x="5" y="6"/>
                    </a:cubicBezTo>
                    <a:cubicBezTo>
                      <a:pt x="2" y="9"/>
                      <a:pt x="0" y="15"/>
                      <a:pt x="0" y="23"/>
                    </a:cubicBezTo>
                    <a:cubicBezTo>
                      <a:pt x="0" y="29"/>
                      <a:pt x="1" y="36"/>
                      <a:pt x="3" y="44"/>
                    </a:cubicBezTo>
                    <a:cubicBezTo>
                      <a:pt x="3" y="45"/>
                      <a:pt x="4" y="45"/>
                      <a:pt x="5" y="45"/>
                    </a:cubicBezTo>
                    <a:cubicBezTo>
                      <a:pt x="5" y="45"/>
                      <a:pt x="5" y="44"/>
                      <a:pt x="5" y="4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0" name="Freeform 612">
                <a:extLst>
                  <a:ext uri="{FF2B5EF4-FFF2-40B4-BE49-F238E27FC236}">
                    <a16:creationId xmlns:a16="http://schemas.microsoft.com/office/drawing/2014/main" id="{9DE78DE9-8C86-A424-7537-A02348D562E3}"/>
                  </a:ext>
                </a:extLst>
              </p:cNvPr>
              <p:cNvSpPr>
                <a:spLocks/>
              </p:cNvSpPr>
              <p:nvPr/>
            </p:nvSpPr>
            <p:spPr bwMode="auto">
              <a:xfrm>
                <a:off x="4025" y="1785"/>
                <a:ext cx="42" cy="27"/>
              </a:xfrm>
              <a:custGeom>
                <a:avLst/>
                <a:gdLst>
                  <a:gd name="T0" fmla="*/ 17 w 20"/>
                  <a:gd name="T1" fmla="*/ 101 h 12"/>
                  <a:gd name="T2" fmla="*/ 17 w 20"/>
                  <a:gd name="T3" fmla="*/ 117 h 12"/>
                  <a:gd name="T4" fmla="*/ 168 w 20"/>
                  <a:gd name="T5" fmla="*/ 137 h 12"/>
                  <a:gd name="T6" fmla="*/ 176 w 20"/>
                  <a:gd name="T7" fmla="*/ 137 h 12"/>
                  <a:gd name="T8" fmla="*/ 176 w 20"/>
                  <a:gd name="T9" fmla="*/ 126 h 12"/>
                  <a:gd name="T10" fmla="*/ 185 w 20"/>
                  <a:gd name="T11" fmla="*/ 11 h 12"/>
                  <a:gd name="T12" fmla="*/ 185 w 20"/>
                  <a:gd name="T13" fmla="*/ 0 h 12"/>
                  <a:gd name="T14" fmla="*/ 176 w 20"/>
                  <a:gd name="T15" fmla="*/ 0 h 12"/>
                  <a:gd name="T16" fmla="*/ 0 w 20"/>
                  <a:gd name="T17" fmla="*/ 92 h 12"/>
                  <a:gd name="T18" fmla="*/ 0 w 20"/>
                  <a:gd name="T19" fmla="*/ 101 h 12"/>
                  <a:gd name="T20" fmla="*/ 8 w 20"/>
                  <a:gd name="T21" fmla="*/ 117 h 12"/>
                  <a:gd name="T22" fmla="*/ 17 w 20"/>
                  <a:gd name="T23" fmla="*/ 117 h 12"/>
                  <a:gd name="T24" fmla="*/ 17 w 20"/>
                  <a:gd name="T25" fmla="*/ 101 h 12"/>
                  <a:gd name="T26" fmla="*/ 17 w 20"/>
                  <a:gd name="T27" fmla="*/ 117 h 12"/>
                  <a:gd name="T28" fmla="*/ 17 w 20"/>
                  <a:gd name="T29" fmla="*/ 101 h 12"/>
                  <a:gd name="T30" fmla="*/ 17 w 20"/>
                  <a:gd name="T31" fmla="*/ 92 h 12"/>
                  <a:gd name="T32" fmla="*/ 8 w 20"/>
                  <a:gd name="T33" fmla="*/ 92 h 12"/>
                  <a:gd name="T34" fmla="*/ 8 w 20"/>
                  <a:gd name="T35" fmla="*/ 101 h 12"/>
                  <a:gd name="T36" fmla="*/ 8 w 20"/>
                  <a:gd name="T37" fmla="*/ 101 h 12"/>
                  <a:gd name="T38" fmla="*/ 176 w 20"/>
                  <a:gd name="T39" fmla="*/ 25 h 12"/>
                  <a:gd name="T40" fmla="*/ 176 w 20"/>
                  <a:gd name="T41" fmla="*/ 11 h 12"/>
                  <a:gd name="T42" fmla="*/ 168 w 20"/>
                  <a:gd name="T43" fmla="*/ 11 h 12"/>
                  <a:gd name="T44" fmla="*/ 160 w 20"/>
                  <a:gd name="T45" fmla="*/ 126 h 12"/>
                  <a:gd name="T46" fmla="*/ 168 w 20"/>
                  <a:gd name="T47" fmla="*/ 126 h 12"/>
                  <a:gd name="T48" fmla="*/ 168 w 20"/>
                  <a:gd name="T49" fmla="*/ 117 h 12"/>
                  <a:gd name="T50" fmla="*/ 17 w 20"/>
                  <a:gd name="T51" fmla="*/ 92 h 12"/>
                  <a:gd name="T52" fmla="*/ 17 w 20"/>
                  <a:gd name="T53" fmla="*/ 92 h 12"/>
                  <a:gd name="T54" fmla="*/ 17 w 20"/>
                  <a:gd name="T55" fmla="*/ 101 h 1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0" h="12">
                    <a:moveTo>
                      <a:pt x="2" y="9"/>
                    </a:moveTo>
                    <a:cubicBezTo>
                      <a:pt x="2" y="10"/>
                      <a:pt x="2" y="10"/>
                      <a:pt x="2" y="10"/>
                    </a:cubicBezTo>
                    <a:cubicBezTo>
                      <a:pt x="7" y="10"/>
                      <a:pt x="12" y="11"/>
                      <a:pt x="18" y="12"/>
                    </a:cubicBezTo>
                    <a:cubicBezTo>
                      <a:pt x="19" y="12"/>
                      <a:pt x="19" y="12"/>
                      <a:pt x="19" y="12"/>
                    </a:cubicBezTo>
                    <a:cubicBezTo>
                      <a:pt x="19" y="11"/>
                      <a:pt x="19" y="11"/>
                      <a:pt x="19" y="11"/>
                    </a:cubicBezTo>
                    <a:cubicBezTo>
                      <a:pt x="20" y="8"/>
                      <a:pt x="20" y="4"/>
                      <a:pt x="20" y="1"/>
                    </a:cubicBezTo>
                    <a:cubicBezTo>
                      <a:pt x="20" y="0"/>
                      <a:pt x="20" y="0"/>
                      <a:pt x="20" y="0"/>
                    </a:cubicBezTo>
                    <a:cubicBezTo>
                      <a:pt x="19" y="0"/>
                      <a:pt x="19" y="0"/>
                      <a:pt x="19" y="0"/>
                    </a:cubicBezTo>
                    <a:cubicBezTo>
                      <a:pt x="12" y="0"/>
                      <a:pt x="6" y="2"/>
                      <a:pt x="0" y="8"/>
                    </a:cubicBezTo>
                    <a:cubicBezTo>
                      <a:pt x="0" y="8"/>
                      <a:pt x="0" y="9"/>
                      <a:pt x="0" y="9"/>
                    </a:cubicBezTo>
                    <a:cubicBezTo>
                      <a:pt x="0" y="9"/>
                      <a:pt x="0" y="10"/>
                      <a:pt x="1" y="10"/>
                    </a:cubicBezTo>
                    <a:cubicBezTo>
                      <a:pt x="2" y="10"/>
                      <a:pt x="2" y="10"/>
                      <a:pt x="2" y="10"/>
                    </a:cubicBezTo>
                    <a:cubicBezTo>
                      <a:pt x="2" y="9"/>
                      <a:pt x="2" y="9"/>
                      <a:pt x="2" y="9"/>
                    </a:cubicBezTo>
                    <a:cubicBezTo>
                      <a:pt x="2" y="10"/>
                      <a:pt x="2" y="10"/>
                      <a:pt x="2" y="10"/>
                    </a:cubicBezTo>
                    <a:cubicBezTo>
                      <a:pt x="2" y="9"/>
                      <a:pt x="2" y="9"/>
                      <a:pt x="2" y="9"/>
                    </a:cubicBezTo>
                    <a:cubicBezTo>
                      <a:pt x="2" y="8"/>
                      <a:pt x="2" y="8"/>
                      <a:pt x="2" y="8"/>
                    </a:cubicBezTo>
                    <a:cubicBezTo>
                      <a:pt x="1" y="8"/>
                      <a:pt x="1" y="8"/>
                      <a:pt x="1" y="8"/>
                    </a:cubicBezTo>
                    <a:cubicBezTo>
                      <a:pt x="1" y="9"/>
                      <a:pt x="1" y="9"/>
                      <a:pt x="1" y="9"/>
                    </a:cubicBezTo>
                    <a:cubicBezTo>
                      <a:pt x="1" y="9"/>
                      <a:pt x="1" y="9"/>
                      <a:pt x="1" y="9"/>
                    </a:cubicBezTo>
                    <a:cubicBezTo>
                      <a:pt x="7" y="4"/>
                      <a:pt x="13" y="2"/>
                      <a:pt x="19" y="2"/>
                    </a:cubicBezTo>
                    <a:cubicBezTo>
                      <a:pt x="19" y="1"/>
                      <a:pt x="19" y="1"/>
                      <a:pt x="19" y="1"/>
                    </a:cubicBezTo>
                    <a:cubicBezTo>
                      <a:pt x="18" y="1"/>
                      <a:pt x="18" y="1"/>
                      <a:pt x="18" y="1"/>
                    </a:cubicBezTo>
                    <a:cubicBezTo>
                      <a:pt x="18" y="4"/>
                      <a:pt x="18" y="7"/>
                      <a:pt x="17" y="11"/>
                    </a:cubicBezTo>
                    <a:cubicBezTo>
                      <a:pt x="18" y="11"/>
                      <a:pt x="18" y="11"/>
                      <a:pt x="18" y="11"/>
                    </a:cubicBezTo>
                    <a:cubicBezTo>
                      <a:pt x="18" y="10"/>
                      <a:pt x="18" y="10"/>
                      <a:pt x="18" y="10"/>
                    </a:cubicBezTo>
                    <a:cubicBezTo>
                      <a:pt x="13" y="9"/>
                      <a:pt x="7" y="8"/>
                      <a:pt x="2" y="8"/>
                    </a:cubicBezTo>
                    <a:cubicBezTo>
                      <a:pt x="2" y="8"/>
                      <a:pt x="2" y="8"/>
                      <a:pt x="2" y="8"/>
                    </a:cubicBezTo>
                    <a:cubicBezTo>
                      <a:pt x="2" y="9"/>
                      <a:pt x="2" y="9"/>
                      <a:pt x="2"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1" name="Freeform 613">
                <a:extLst>
                  <a:ext uri="{FF2B5EF4-FFF2-40B4-BE49-F238E27FC236}">
                    <a16:creationId xmlns:a16="http://schemas.microsoft.com/office/drawing/2014/main" id="{1089CDB3-EDCE-6747-0E0B-C9CE66F1D5F1}"/>
                  </a:ext>
                </a:extLst>
              </p:cNvPr>
              <p:cNvSpPr>
                <a:spLocks/>
              </p:cNvSpPr>
              <p:nvPr/>
            </p:nvSpPr>
            <p:spPr bwMode="auto">
              <a:xfrm>
                <a:off x="3842" y="1590"/>
                <a:ext cx="218" cy="338"/>
              </a:xfrm>
              <a:custGeom>
                <a:avLst/>
                <a:gdLst>
                  <a:gd name="T0" fmla="*/ 421 w 104"/>
                  <a:gd name="T1" fmla="*/ 1097 h 151"/>
                  <a:gd name="T2" fmla="*/ 436 w 104"/>
                  <a:gd name="T3" fmla="*/ 1097 h 151"/>
                  <a:gd name="T4" fmla="*/ 444 w 104"/>
                  <a:gd name="T5" fmla="*/ 1052 h 151"/>
                  <a:gd name="T6" fmla="*/ 405 w 104"/>
                  <a:gd name="T7" fmla="*/ 1007 h 151"/>
                  <a:gd name="T8" fmla="*/ 478 w 104"/>
                  <a:gd name="T9" fmla="*/ 642 h 151"/>
                  <a:gd name="T10" fmla="*/ 581 w 104"/>
                  <a:gd name="T11" fmla="*/ 660 h 151"/>
                  <a:gd name="T12" fmla="*/ 581 w 104"/>
                  <a:gd name="T13" fmla="*/ 672 h 151"/>
                  <a:gd name="T14" fmla="*/ 581 w 104"/>
                  <a:gd name="T15" fmla="*/ 660 h 151"/>
                  <a:gd name="T16" fmla="*/ 950 w 104"/>
                  <a:gd name="T17" fmla="*/ 660 h 151"/>
                  <a:gd name="T18" fmla="*/ 721 w 104"/>
                  <a:gd name="T19" fmla="*/ 246 h 151"/>
                  <a:gd name="T20" fmla="*/ 721 w 104"/>
                  <a:gd name="T21" fmla="*/ 246 h 151"/>
                  <a:gd name="T22" fmla="*/ 706 w 104"/>
                  <a:gd name="T23" fmla="*/ 235 h 151"/>
                  <a:gd name="T24" fmla="*/ 698 w 104"/>
                  <a:gd name="T25" fmla="*/ 235 h 151"/>
                  <a:gd name="T26" fmla="*/ 721 w 104"/>
                  <a:gd name="T27" fmla="*/ 110 h 151"/>
                  <a:gd name="T28" fmla="*/ 562 w 104"/>
                  <a:gd name="T29" fmla="*/ 154 h 151"/>
                  <a:gd name="T30" fmla="*/ 581 w 104"/>
                  <a:gd name="T31" fmla="*/ 81 h 151"/>
                  <a:gd name="T32" fmla="*/ 461 w 104"/>
                  <a:gd name="T33" fmla="*/ 36 h 151"/>
                  <a:gd name="T34" fmla="*/ 396 w 104"/>
                  <a:gd name="T35" fmla="*/ 201 h 151"/>
                  <a:gd name="T36" fmla="*/ 369 w 104"/>
                  <a:gd name="T37" fmla="*/ 101 h 151"/>
                  <a:gd name="T38" fmla="*/ 260 w 104"/>
                  <a:gd name="T39" fmla="*/ 101 h 151"/>
                  <a:gd name="T40" fmla="*/ 220 w 104"/>
                  <a:gd name="T41" fmla="*/ 291 h 151"/>
                  <a:gd name="T42" fmla="*/ 220 w 104"/>
                  <a:gd name="T43" fmla="*/ 300 h 151"/>
                  <a:gd name="T44" fmla="*/ 212 w 104"/>
                  <a:gd name="T45" fmla="*/ 291 h 151"/>
                  <a:gd name="T46" fmla="*/ 27 w 104"/>
                  <a:gd name="T47" fmla="*/ 1332 h 151"/>
                  <a:gd name="T48" fmla="*/ 27 w 104"/>
                  <a:gd name="T49" fmla="*/ 1348 h 151"/>
                  <a:gd name="T50" fmla="*/ 128 w 104"/>
                  <a:gd name="T51" fmla="*/ 1694 h 151"/>
                  <a:gd name="T52" fmla="*/ 44 w 104"/>
                  <a:gd name="T53" fmla="*/ 1332 h 151"/>
                  <a:gd name="T54" fmla="*/ 44 w 104"/>
                  <a:gd name="T55" fmla="*/ 1332 h 151"/>
                  <a:gd name="T56" fmla="*/ 228 w 104"/>
                  <a:gd name="T57" fmla="*/ 316 h 151"/>
                  <a:gd name="T58" fmla="*/ 268 w 104"/>
                  <a:gd name="T59" fmla="*/ 110 h 151"/>
                  <a:gd name="T60" fmla="*/ 352 w 104"/>
                  <a:gd name="T61" fmla="*/ 101 h 151"/>
                  <a:gd name="T62" fmla="*/ 352 w 104"/>
                  <a:gd name="T63" fmla="*/ 90 h 151"/>
                  <a:gd name="T64" fmla="*/ 352 w 104"/>
                  <a:gd name="T65" fmla="*/ 101 h 151"/>
                  <a:gd name="T66" fmla="*/ 396 w 104"/>
                  <a:gd name="T67" fmla="*/ 215 h 151"/>
                  <a:gd name="T68" fmla="*/ 478 w 104"/>
                  <a:gd name="T69" fmla="*/ 45 h 151"/>
                  <a:gd name="T70" fmla="*/ 553 w 104"/>
                  <a:gd name="T71" fmla="*/ 45 h 151"/>
                  <a:gd name="T72" fmla="*/ 562 w 104"/>
                  <a:gd name="T73" fmla="*/ 56 h 151"/>
                  <a:gd name="T74" fmla="*/ 581 w 104"/>
                  <a:gd name="T75" fmla="*/ 170 h 151"/>
                  <a:gd name="T76" fmla="*/ 698 w 104"/>
                  <a:gd name="T77" fmla="*/ 110 h 151"/>
                  <a:gd name="T78" fmla="*/ 690 w 104"/>
                  <a:gd name="T79" fmla="*/ 246 h 151"/>
                  <a:gd name="T80" fmla="*/ 950 w 104"/>
                  <a:gd name="T81" fmla="*/ 651 h 151"/>
                  <a:gd name="T82" fmla="*/ 589 w 104"/>
                  <a:gd name="T83" fmla="*/ 642 h 151"/>
                  <a:gd name="T84" fmla="*/ 581 w 104"/>
                  <a:gd name="T85" fmla="*/ 660 h 151"/>
                  <a:gd name="T86" fmla="*/ 488 w 104"/>
                  <a:gd name="T87" fmla="*/ 627 h 151"/>
                  <a:gd name="T88" fmla="*/ 478 w 104"/>
                  <a:gd name="T89" fmla="*/ 627 h 151"/>
                  <a:gd name="T90" fmla="*/ 405 w 104"/>
                  <a:gd name="T91" fmla="*/ 1023 h 151"/>
                  <a:gd name="T92" fmla="*/ 413 w 104"/>
                  <a:gd name="T93" fmla="*/ 1097 h 151"/>
                  <a:gd name="T94" fmla="*/ 421 w 104"/>
                  <a:gd name="T95" fmla="*/ 1088 h 151"/>
                  <a:gd name="T96" fmla="*/ 304 w 104"/>
                  <a:gd name="T97" fmla="*/ 1659 h 15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04" h="151">
                    <a:moveTo>
                      <a:pt x="35" y="148"/>
                    </a:moveTo>
                    <a:cubicBezTo>
                      <a:pt x="36" y="136"/>
                      <a:pt x="38" y="123"/>
                      <a:pt x="43" y="111"/>
                    </a:cubicBezTo>
                    <a:cubicBezTo>
                      <a:pt x="45" y="105"/>
                      <a:pt x="46" y="101"/>
                      <a:pt x="47" y="98"/>
                    </a:cubicBezTo>
                    <a:cubicBezTo>
                      <a:pt x="46" y="98"/>
                      <a:pt x="46" y="98"/>
                      <a:pt x="46" y="98"/>
                    </a:cubicBezTo>
                    <a:cubicBezTo>
                      <a:pt x="46" y="99"/>
                      <a:pt x="46" y="99"/>
                      <a:pt x="46" y="99"/>
                    </a:cubicBezTo>
                    <a:cubicBezTo>
                      <a:pt x="46" y="99"/>
                      <a:pt x="46" y="99"/>
                      <a:pt x="46" y="99"/>
                    </a:cubicBezTo>
                    <a:cubicBezTo>
                      <a:pt x="47" y="99"/>
                      <a:pt x="47" y="99"/>
                      <a:pt x="47" y="99"/>
                    </a:cubicBezTo>
                    <a:cubicBezTo>
                      <a:pt x="47" y="98"/>
                      <a:pt x="47" y="98"/>
                      <a:pt x="47" y="98"/>
                    </a:cubicBezTo>
                    <a:cubicBezTo>
                      <a:pt x="47" y="98"/>
                      <a:pt x="47" y="98"/>
                      <a:pt x="47" y="98"/>
                    </a:cubicBezTo>
                    <a:cubicBezTo>
                      <a:pt x="46" y="98"/>
                      <a:pt x="46" y="98"/>
                      <a:pt x="46" y="98"/>
                    </a:cubicBezTo>
                    <a:cubicBezTo>
                      <a:pt x="47" y="98"/>
                      <a:pt x="47" y="98"/>
                      <a:pt x="47" y="98"/>
                    </a:cubicBezTo>
                    <a:cubicBezTo>
                      <a:pt x="48" y="97"/>
                      <a:pt x="48" y="95"/>
                      <a:pt x="48" y="94"/>
                    </a:cubicBezTo>
                    <a:cubicBezTo>
                      <a:pt x="48" y="92"/>
                      <a:pt x="47" y="90"/>
                      <a:pt x="45" y="89"/>
                    </a:cubicBezTo>
                    <a:cubicBezTo>
                      <a:pt x="45" y="89"/>
                      <a:pt x="45" y="89"/>
                      <a:pt x="45" y="89"/>
                    </a:cubicBezTo>
                    <a:cubicBezTo>
                      <a:pt x="45" y="89"/>
                      <a:pt x="45" y="89"/>
                      <a:pt x="45" y="89"/>
                    </a:cubicBezTo>
                    <a:cubicBezTo>
                      <a:pt x="44" y="90"/>
                      <a:pt x="44" y="90"/>
                      <a:pt x="44" y="90"/>
                    </a:cubicBezTo>
                    <a:cubicBezTo>
                      <a:pt x="45" y="90"/>
                      <a:pt x="45" y="90"/>
                      <a:pt x="45" y="90"/>
                    </a:cubicBezTo>
                    <a:cubicBezTo>
                      <a:pt x="44" y="85"/>
                      <a:pt x="44" y="81"/>
                      <a:pt x="44" y="77"/>
                    </a:cubicBezTo>
                    <a:cubicBezTo>
                      <a:pt x="44" y="65"/>
                      <a:pt x="48" y="60"/>
                      <a:pt x="53" y="58"/>
                    </a:cubicBezTo>
                    <a:cubicBezTo>
                      <a:pt x="52" y="57"/>
                      <a:pt x="52" y="57"/>
                      <a:pt x="52" y="57"/>
                    </a:cubicBezTo>
                    <a:cubicBezTo>
                      <a:pt x="52" y="58"/>
                      <a:pt x="52" y="58"/>
                      <a:pt x="52" y="58"/>
                    </a:cubicBezTo>
                    <a:cubicBezTo>
                      <a:pt x="52" y="58"/>
                      <a:pt x="52" y="58"/>
                      <a:pt x="52" y="58"/>
                    </a:cubicBezTo>
                    <a:cubicBezTo>
                      <a:pt x="52" y="58"/>
                      <a:pt x="52" y="58"/>
                      <a:pt x="52" y="58"/>
                    </a:cubicBezTo>
                    <a:cubicBezTo>
                      <a:pt x="55" y="59"/>
                      <a:pt x="58" y="59"/>
                      <a:pt x="63" y="59"/>
                    </a:cubicBezTo>
                    <a:cubicBezTo>
                      <a:pt x="63" y="58"/>
                      <a:pt x="63" y="58"/>
                      <a:pt x="63" y="58"/>
                    </a:cubicBezTo>
                    <a:cubicBezTo>
                      <a:pt x="62" y="59"/>
                      <a:pt x="62" y="59"/>
                      <a:pt x="62" y="59"/>
                    </a:cubicBezTo>
                    <a:cubicBezTo>
                      <a:pt x="62" y="59"/>
                      <a:pt x="62" y="59"/>
                      <a:pt x="62" y="59"/>
                    </a:cubicBezTo>
                    <a:cubicBezTo>
                      <a:pt x="63" y="60"/>
                      <a:pt x="63" y="60"/>
                      <a:pt x="63" y="60"/>
                    </a:cubicBezTo>
                    <a:cubicBezTo>
                      <a:pt x="64" y="59"/>
                      <a:pt x="64" y="59"/>
                      <a:pt x="64" y="59"/>
                    </a:cubicBezTo>
                    <a:cubicBezTo>
                      <a:pt x="64" y="59"/>
                      <a:pt x="64" y="59"/>
                      <a:pt x="64" y="59"/>
                    </a:cubicBezTo>
                    <a:cubicBezTo>
                      <a:pt x="63" y="58"/>
                      <a:pt x="63" y="58"/>
                      <a:pt x="63" y="58"/>
                    </a:cubicBezTo>
                    <a:cubicBezTo>
                      <a:pt x="63" y="59"/>
                      <a:pt x="63" y="59"/>
                      <a:pt x="63" y="59"/>
                    </a:cubicBezTo>
                    <a:cubicBezTo>
                      <a:pt x="64" y="59"/>
                      <a:pt x="64" y="59"/>
                      <a:pt x="64" y="59"/>
                    </a:cubicBezTo>
                    <a:cubicBezTo>
                      <a:pt x="67" y="59"/>
                      <a:pt x="72" y="59"/>
                      <a:pt x="77" y="59"/>
                    </a:cubicBezTo>
                    <a:cubicBezTo>
                      <a:pt x="81" y="59"/>
                      <a:pt x="86" y="58"/>
                      <a:pt x="91" y="58"/>
                    </a:cubicBezTo>
                    <a:cubicBezTo>
                      <a:pt x="95" y="58"/>
                      <a:pt x="99" y="58"/>
                      <a:pt x="103" y="59"/>
                    </a:cubicBezTo>
                    <a:cubicBezTo>
                      <a:pt x="104" y="58"/>
                      <a:pt x="104" y="58"/>
                      <a:pt x="104" y="58"/>
                    </a:cubicBezTo>
                    <a:cubicBezTo>
                      <a:pt x="104" y="57"/>
                      <a:pt x="104" y="57"/>
                      <a:pt x="104" y="57"/>
                    </a:cubicBezTo>
                    <a:cubicBezTo>
                      <a:pt x="100" y="42"/>
                      <a:pt x="92" y="29"/>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8" y="22"/>
                      <a:pt x="78" y="22"/>
                    </a:cubicBezTo>
                    <a:cubicBezTo>
                      <a:pt x="78" y="22"/>
                      <a:pt x="77" y="22"/>
                      <a:pt x="77" y="21"/>
                    </a:cubicBezTo>
                    <a:cubicBezTo>
                      <a:pt x="77" y="21"/>
                      <a:pt x="77" y="21"/>
                      <a:pt x="77" y="21"/>
                    </a:cubicBezTo>
                    <a:cubicBezTo>
                      <a:pt x="77" y="21"/>
                      <a:pt x="77" y="21"/>
                      <a:pt x="77" y="21"/>
                    </a:cubicBezTo>
                    <a:cubicBezTo>
                      <a:pt x="77" y="21"/>
                      <a:pt x="77" y="21"/>
                      <a:pt x="77" y="21"/>
                    </a:cubicBezTo>
                    <a:cubicBezTo>
                      <a:pt x="76" y="21"/>
                      <a:pt x="76" y="21"/>
                      <a:pt x="76" y="21"/>
                    </a:cubicBezTo>
                    <a:cubicBezTo>
                      <a:pt x="77" y="21"/>
                      <a:pt x="77" y="21"/>
                      <a:pt x="77" y="21"/>
                    </a:cubicBezTo>
                    <a:cubicBezTo>
                      <a:pt x="77" y="21"/>
                      <a:pt x="77" y="21"/>
                      <a:pt x="77" y="21"/>
                    </a:cubicBezTo>
                    <a:cubicBezTo>
                      <a:pt x="76" y="21"/>
                      <a:pt x="76" y="21"/>
                      <a:pt x="76" y="21"/>
                    </a:cubicBezTo>
                    <a:cubicBezTo>
                      <a:pt x="77" y="21"/>
                      <a:pt x="77" y="21"/>
                      <a:pt x="77" y="21"/>
                    </a:cubicBezTo>
                    <a:cubicBezTo>
                      <a:pt x="77" y="20"/>
                      <a:pt x="76" y="20"/>
                      <a:pt x="76" y="19"/>
                    </a:cubicBezTo>
                    <a:cubicBezTo>
                      <a:pt x="76" y="17"/>
                      <a:pt x="77" y="15"/>
                      <a:pt x="78" y="12"/>
                    </a:cubicBezTo>
                    <a:cubicBezTo>
                      <a:pt x="78" y="11"/>
                      <a:pt x="78" y="11"/>
                      <a:pt x="78" y="10"/>
                    </a:cubicBezTo>
                    <a:cubicBezTo>
                      <a:pt x="78" y="8"/>
                      <a:pt x="77" y="7"/>
                      <a:pt x="76" y="5"/>
                    </a:cubicBezTo>
                    <a:cubicBezTo>
                      <a:pt x="74" y="4"/>
                      <a:pt x="73" y="3"/>
                      <a:pt x="71" y="3"/>
                    </a:cubicBezTo>
                    <a:cubicBezTo>
                      <a:pt x="69" y="3"/>
                      <a:pt x="67" y="4"/>
                      <a:pt x="66" y="6"/>
                    </a:cubicBezTo>
                    <a:cubicBezTo>
                      <a:pt x="65" y="8"/>
                      <a:pt x="63" y="10"/>
                      <a:pt x="61" y="14"/>
                    </a:cubicBezTo>
                    <a:cubicBezTo>
                      <a:pt x="62" y="15"/>
                      <a:pt x="62" y="15"/>
                      <a:pt x="62" y="15"/>
                    </a:cubicBezTo>
                    <a:cubicBezTo>
                      <a:pt x="63" y="15"/>
                      <a:pt x="63" y="15"/>
                      <a:pt x="63" y="15"/>
                    </a:cubicBezTo>
                    <a:cubicBezTo>
                      <a:pt x="63" y="15"/>
                      <a:pt x="63" y="13"/>
                      <a:pt x="63" y="11"/>
                    </a:cubicBezTo>
                    <a:cubicBezTo>
                      <a:pt x="63" y="10"/>
                      <a:pt x="63" y="8"/>
                      <a:pt x="63" y="7"/>
                    </a:cubicBezTo>
                    <a:cubicBezTo>
                      <a:pt x="63" y="6"/>
                      <a:pt x="63" y="5"/>
                      <a:pt x="63" y="5"/>
                    </a:cubicBezTo>
                    <a:cubicBezTo>
                      <a:pt x="62" y="4"/>
                      <a:pt x="62" y="4"/>
                      <a:pt x="62" y="3"/>
                    </a:cubicBezTo>
                    <a:cubicBezTo>
                      <a:pt x="60" y="1"/>
                      <a:pt x="58" y="0"/>
                      <a:pt x="56" y="0"/>
                    </a:cubicBezTo>
                    <a:cubicBezTo>
                      <a:pt x="53" y="0"/>
                      <a:pt x="51" y="1"/>
                      <a:pt x="50" y="3"/>
                    </a:cubicBezTo>
                    <a:cubicBezTo>
                      <a:pt x="49" y="4"/>
                      <a:pt x="49" y="5"/>
                      <a:pt x="49" y="6"/>
                    </a:cubicBezTo>
                    <a:cubicBezTo>
                      <a:pt x="49" y="8"/>
                      <a:pt x="48" y="11"/>
                      <a:pt x="47" y="13"/>
                    </a:cubicBezTo>
                    <a:cubicBezTo>
                      <a:pt x="46" y="15"/>
                      <a:pt x="45" y="17"/>
                      <a:pt x="43" y="17"/>
                    </a:cubicBezTo>
                    <a:cubicBezTo>
                      <a:pt x="43" y="18"/>
                      <a:pt x="43" y="18"/>
                      <a:pt x="43" y="18"/>
                    </a:cubicBezTo>
                    <a:cubicBezTo>
                      <a:pt x="43" y="17"/>
                      <a:pt x="43" y="17"/>
                      <a:pt x="43" y="17"/>
                    </a:cubicBezTo>
                    <a:cubicBezTo>
                      <a:pt x="42" y="17"/>
                      <a:pt x="41" y="17"/>
                      <a:pt x="41" y="16"/>
                    </a:cubicBezTo>
                    <a:cubicBezTo>
                      <a:pt x="40" y="15"/>
                      <a:pt x="40" y="14"/>
                      <a:pt x="40" y="13"/>
                    </a:cubicBezTo>
                    <a:cubicBezTo>
                      <a:pt x="40" y="12"/>
                      <a:pt x="40" y="10"/>
                      <a:pt x="40" y="9"/>
                    </a:cubicBezTo>
                    <a:cubicBezTo>
                      <a:pt x="40" y="9"/>
                      <a:pt x="40" y="8"/>
                      <a:pt x="40" y="7"/>
                    </a:cubicBezTo>
                    <a:cubicBezTo>
                      <a:pt x="40" y="7"/>
                      <a:pt x="40" y="7"/>
                      <a:pt x="40" y="7"/>
                    </a:cubicBezTo>
                    <a:cubicBezTo>
                      <a:pt x="38" y="6"/>
                      <a:pt x="36" y="5"/>
                      <a:pt x="34" y="5"/>
                    </a:cubicBezTo>
                    <a:cubicBezTo>
                      <a:pt x="31" y="5"/>
                      <a:pt x="29" y="7"/>
                      <a:pt x="28" y="9"/>
                    </a:cubicBezTo>
                    <a:cubicBezTo>
                      <a:pt x="27" y="9"/>
                      <a:pt x="27" y="9"/>
                      <a:pt x="27" y="9"/>
                    </a:cubicBezTo>
                    <a:cubicBezTo>
                      <a:pt x="27" y="14"/>
                      <a:pt x="27" y="19"/>
                      <a:pt x="25" y="24"/>
                    </a:cubicBezTo>
                    <a:cubicBezTo>
                      <a:pt x="25" y="24"/>
                      <a:pt x="25" y="25"/>
                      <a:pt x="24" y="25"/>
                    </a:cubicBezTo>
                    <a:cubicBezTo>
                      <a:pt x="24" y="26"/>
                      <a:pt x="24" y="26"/>
                      <a:pt x="24" y="26"/>
                    </a:cubicBezTo>
                    <a:cubicBezTo>
                      <a:pt x="24" y="26"/>
                      <a:pt x="24" y="26"/>
                      <a:pt x="24" y="26"/>
                    </a:cubicBezTo>
                    <a:cubicBezTo>
                      <a:pt x="23" y="26"/>
                      <a:pt x="23" y="26"/>
                      <a:pt x="23" y="26"/>
                    </a:cubicBezTo>
                    <a:cubicBezTo>
                      <a:pt x="23" y="26"/>
                      <a:pt x="23" y="26"/>
                      <a:pt x="23" y="26"/>
                    </a:cubicBezTo>
                    <a:cubicBezTo>
                      <a:pt x="24" y="27"/>
                      <a:pt x="24" y="27"/>
                      <a:pt x="24" y="27"/>
                    </a:cubicBezTo>
                    <a:cubicBezTo>
                      <a:pt x="23" y="26"/>
                      <a:pt x="23" y="26"/>
                      <a:pt x="23" y="26"/>
                    </a:cubicBezTo>
                    <a:cubicBezTo>
                      <a:pt x="23" y="26"/>
                      <a:pt x="23" y="26"/>
                      <a:pt x="23" y="26"/>
                    </a:cubicBezTo>
                    <a:cubicBezTo>
                      <a:pt x="24" y="27"/>
                      <a:pt x="24" y="27"/>
                      <a:pt x="24" y="27"/>
                    </a:cubicBezTo>
                    <a:cubicBezTo>
                      <a:pt x="23" y="26"/>
                      <a:pt x="23" y="26"/>
                      <a:pt x="23" y="26"/>
                    </a:cubicBezTo>
                    <a:cubicBezTo>
                      <a:pt x="13" y="35"/>
                      <a:pt x="7" y="43"/>
                      <a:pt x="4" y="51"/>
                    </a:cubicBezTo>
                    <a:cubicBezTo>
                      <a:pt x="1" y="59"/>
                      <a:pt x="0" y="68"/>
                      <a:pt x="0" y="78"/>
                    </a:cubicBezTo>
                    <a:cubicBezTo>
                      <a:pt x="0" y="81"/>
                      <a:pt x="0" y="84"/>
                      <a:pt x="0" y="88"/>
                    </a:cubicBezTo>
                    <a:cubicBezTo>
                      <a:pt x="0" y="97"/>
                      <a:pt x="1" y="108"/>
                      <a:pt x="3" y="119"/>
                    </a:cubicBezTo>
                    <a:cubicBezTo>
                      <a:pt x="4" y="119"/>
                      <a:pt x="4" y="119"/>
                      <a:pt x="4" y="119"/>
                    </a:cubicBezTo>
                    <a:cubicBezTo>
                      <a:pt x="3" y="119"/>
                      <a:pt x="3" y="119"/>
                      <a:pt x="3" y="119"/>
                    </a:cubicBezTo>
                    <a:cubicBezTo>
                      <a:pt x="3" y="119"/>
                      <a:pt x="3" y="119"/>
                      <a:pt x="3" y="119"/>
                    </a:cubicBezTo>
                    <a:cubicBezTo>
                      <a:pt x="3" y="120"/>
                      <a:pt x="3" y="120"/>
                      <a:pt x="3" y="120"/>
                    </a:cubicBezTo>
                    <a:cubicBezTo>
                      <a:pt x="6" y="124"/>
                      <a:pt x="8" y="129"/>
                      <a:pt x="12" y="134"/>
                    </a:cubicBezTo>
                    <a:cubicBezTo>
                      <a:pt x="13" y="136"/>
                      <a:pt x="14" y="138"/>
                      <a:pt x="14" y="142"/>
                    </a:cubicBezTo>
                    <a:cubicBezTo>
                      <a:pt x="14" y="144"/>
                      <a:pt x="14" y="147"/>
                      <a:pt x="13" y="150"/>
                    </a:cubicBezTo>
                    <a:cubicBezTo>
                      <a:pt x="13" y="150"/>
                      <a:pt x="13" y="151"/>
                      <a:pt x="14" y="151"/>
                    </a:cubicBezTo>
                    <a:cubicBezTo>
                      <a:pt x="15" y="151"/>
                      <a:pt x="15" y="151"/>
                      <a:pt x="15" y="150"/>
                    </a:cubicBezTo>
                    <a:cubicBezTo>
                      <a:pt x="16" y="147"/>
                      <a:pt x="16" y="144"/>
                      <a:pt x="16" y="142"/>
                    </a:cubicBezTo>
                    <a:cubicBezTo>
                      <a:pt x="16" y="138"/>
                      <a:pt x="15" y="135"/>
                      <a:pt x="14" y="133"/>
                    </a:cubicBezTo>
                    <a:cubicBezTo>
                      <a:pt x="10" y="128"/>
                      <a:pt x="8" y="123"/>
                      <a:pt x="5" y="119"/>
                    </a:cubicBezTo>
                    <a:cubicBezTo>
                      <a:pt x="4" y="119"/>
                      <a:pt x="4" y="119"/>
                      <a:pt x="4" y="119"/>
                    </a:cubicBezTo>
                    <a:cubicBezTo>
                      <a:pt x="5" y="119"/>
                      <a:pt x="5" y="119"/>
                      <a:pt x="5" y="119"/>
                    </a:cubicBezTo>
                    <a:cubicBezTo>
                      <a:pt x="5" y="119"/>
                      <a:pt x="5" y="119"/>
                      <a:pt x="5" y="119"/>
                    </a:cubicBezTo>
                    <a:cubicBezTo>
                      <a:pt x="5" y="119"/>
                      <a:pt x="5" y="119"/>
                      <a:pt x="5" y="119"/>
                    </a:cubicBezTo>
                    <a:cubicBezTo>
                      <a:pt x="3" y="108"/>
                      <a:pt x="2" y="97"/>
                      <a:pt x="2" y="88"/>
                    </a:cubicBezTo>
                    <a:cubicBezTo>
                      <a:pt x="2" y="84"/>
                      <a:pt x="2" y="81"/>
                      <a:pt x="2" y="78"/>
                    </a:cubicBezTo>
                    <a:cubicBezTo>
                      <a:pt x="2" y="68"/>
                      <a:pt x="3" y="60"/>
                      <a:pt x="6" y="52"/>
                    </a:cubicBezTo>
                    <a:cubicBezTo>
                      <a:pt x="9" y="44"/>
                      <a:pt x="14" y="37"/>
                      <a:pt x="25" y="28"/>
                    </a:cubicBezTo>
                    <a:cubicBezTo>
                      <a:pt x="25" y="27"/>
                      <a:pt x="25" y="27"/>
                      <a:pt x="25" y="27"/>
                    </a:cubicBezTo>
                    <a:cubicBezTo>
                      <a:pt x="26" y="27"/>
                      <a:pt x="26" y="26"/>
                      <a:pt x="26" y="26"/>
                    </a:cubicBezTo>
                    <a:cubicBezTo>
                      <a:pt x="27" y="25"/>
                      <a:pt x="27" y="25"/>
                      <a:pt x="27" y="24"/>
                    </a:cubicBezTo>
                    <a:cubicBezTo>
                      <a:pt x="29" y="19"/>
                      <a:pt x="29" y="14"/>
                      <a:pt x="29" y="10"/>
                    </a:cubicBezTo>
                    <a:cubicBezTo>
                      <a:pt x="28" y="9"/>
                      <a:pt x="28" y="9"/>
                      <a:pt x="28" y="9"/>
                    </a:cubicBezTo>
                    <a:cubicBezTo>
                      <a:pt x="29" y="10"/>
                      <a:pt x="29" y="10"/>
                      <a:pt x="29" y="10"/>
                    </a:cubicBezTo>
                    <a:cubicBezTo>
                      <a:pt x="30" y="8"/>
                      <a:pt x="32" y="7"/>
                      <a:pt x="34" y="7"/>
                    </a:cubicBezTo>
                    <a:cubicBezTo>
                      <a:pt x="36" y="7"/>
                      <a:pt x="37" y="7"/>
                      <a:pt x="38" y="9"/>
                    </a:cubicBezTo>
                    <a:cubicBezTo>
                      <a:pt x="39" y="8"/>
                      <a:pt x="39" y="8"/>
                      <a:pt x="39"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8"/>
                      <a:pt x="38" y="8"/>
                    </a:cubicBezTo>
                    <a:cubicBezTo>
                      <a:pt x="38" y="8"/>
                      <a:pt x="38" y="9"/>
                      <a:pt x="38" y="9"/>
                    </a:cubicBezTo>
                    <a:cubicBezTo>
                      <a:pt x="38" y="10"/>
                      <a:pt x="38" y="12"/>
                      <a:pt x="38" y="13"/>
                    </a:cubicBezTo>
                    <a:cubicBezTo>
                      <a:pt x="38" y="14"/>
                      <a:pt x="38" y="16"/>
                      <a:pt x="39" y="17"/>
                    </a:cubicBezTo>
                    <a:cubicBezTo>
                      <a:pt x="40" y="18"/>
                      <a:pt x="41" y="19"/>
                      <a:pt x="43" y="19"/>
                    </a:cubicBezTo>
                    <a:cubicBezTo>
                      <a:pt x="43" y="19"/>
                      <a:pt x="43" y="19"/>
                      <a:pt x="43" y="19"/>
                    </a:cubicBezTo>
                    <a:cubicBezTo>
                      <a:pt x="45" y="19"/>
                      <a:pt x="47" y="18"/>
                      <a:pt x="48" y="16"/>
                    </a:cubicBezTo>
                    <a:cubicBezTo>
                      <a:pt x="49" y="14"/>
                      <a:pt x="50" y="11"/>
                      <a:pt x="51" y="9"/>
                    </a:cubicBezTo>
                    <a:cubicBezTo>
                      <a:pt x="51" y="8"/>
                      <a:pt x="51" y="7"/>
                      <a:pt x="51" y="6"/>
                    </a:cubicBezTo>
                    <a:cubicBezTo>
                      <a:pt x="51" y="5"/>
                      <a:pt x="52" y="4"/>
                      <a:pt x="52" y="4"/>
                    </a:cubicBezTo>
                    <a:cubicBezTo>
                      <a:pt x="52" y="3"/>
                      <a:pt x="54" y="2"/>
                      <a:pt x="56" y="2"/>
                    </a:cubicBezTo>
                    <a:cubicBezTo>
                      <a:pt x="58" y="2"/>
                      <a:pt x="59" y="3"/>
                      <a:pt x="60" y="4"/>
                    </a:cubicBezTo>
                    <a:cubicBezTo>
                      <a:pt x="61" y="4"/>
                      <a:pt x="61" y="4"/>
                      <a:pt x="61" y="4"/>
                    </a:cubicBezTo>
                    <a:cubicBezTo>
                      <a:pt x="60" y="4"/>
                      <a:pt x="60" y="4"/>
                      <a:pt x="60" y="4"/>
                    </a:cubicBezTo>
                    <a:cubicBezTo>
                      <a:pt x="60" y="4"/>
                      <a:pt x="60" y="4"/>
                      <a:pt x="60" y="4"/>
                    </a:cubicBezTo>
                    <a:cubicBezTo>
                      <a:pt x="61" y="4"/>
                      <a:pt x="61" y="4"/>
                      <a:pt x="61" y="4"/>
                    </a:cubicBezTo>
                    <a:cubicBezTo>
                      <a:pt x="60" y="4"/>
                      <a:pt x="60" y="4"/>
                      <a:pt x="60" y="4"/>
                    </a:cubicBezTo>
                    <a:cubicBezTo>
                      <a:pt x="60" y="4"/>
                      <a:pt x="61" y="5"/>
                      <a:pt x="61" y="5"/>
                    </a:cubicBezTo>
                    <a:cubicBezTo>
                      <a:pt x="61" y="7"/>
                      <a:pt x="61" y="9"/>
                      <a:pt x="61" y="11"/>
                    </a:cubicBezTo>
                    <a:cubicBezTo>
                      <a:pt x="61" y="13"/>
                      <a:pt x="61" y="15"/>
                      <a:pt x="61" y="15"/>
                    </a:cubicBezTo>
                    <a:cubicBezTo>
                      <a:pt x="61" y="15"/>
                      <a:pt x="61" y="15"/>
                      <a:pt x="62" y="16"/>
                    </a:cubicBezTo>
                    <a:cubicBezTo>
                      <a:pt x="62" y="16"/>
                      <a:pt x="62" y="16"/>
                      <a:pt x="63" y="15"/>
                    </a:cubicBezTo>
                    <a:cubicBezTo>
                      <a:pt x="65" y="11"/>
                      <a:pt x="67" y="9"/>
                      <a:pt x="68" y="7"/>
                    </a:cubicBezTo>
                    <a:cubicBezTo>
                      <a:pt x="68" y="6"/>
                      <a:pt x="69" y="5"/>
                      <a:pt x="71" y="5"/>
                    </a:cubicBezTo>
                    <a:cubicBezTo>
                      <a:pt x="72" y="5"/>
                      <a:pt x="73" y="6"/>
                      <a:pt x="75" y="7"/>
                    </a:cubicBezTo>
                    <a:cubicBezTo>
                      <a:pt x="76" y="8"/>
                      <a:pt x="76" y="9"/>
                      <a:pt x="76" y="10"/>
                    </a:cubicBezTo>
                    <a:cubicBezTo>
                      <a:pt x="76" y="11"/>
                      <a:pt x="76" y="11"/>
                      <a:pt x="76" y="11"/>
                    </a:cubicBezTo>
                    <a:cubicBezTo>
                      <a:pt x="75" y="15"/>
                      <a:pt x="75" y="17"/>
                      <a:pt x="74" y="19"/>
                    </a:cubicBezTo>
                    <a:cubicBezTo>
                      <a:pt x="74" y="20"/>
                      <a:pt x="75" y="20"/>
                      <a:pt x="75" y="21"/>
                    </a:cubicBezTo>
                    <a:cubicBezTo>
                      <a:pt x="75" y="21"/>
                      <a:pt x="75" y="21"/>
                      <a:pt x="75" y="22"/>
                    </a:cubicBezTo>
                    <a:cubicBezTo>
                      <a:pt x="75" y="22"/>
                      <a:pt x="76" y="23"/>
                      <a:pt x="76" y="23"/>
                    </a:cubicBezTo>
                    <a:cubicBezTo>
                      <a:pt x="76" y="23"/>
                      <a:pt x="77" y="24"/>
                      <a:pt x="77" y="24"/>
                    </a:cubicBezTo>
                    <a:cubicBezTo>
                      <a:pt x="90" y="31"/>
                      <a:pt x="98" y="43"/>
                      <a:pt x="102" y="58"/>
                    </a:cubicBezTo>
                    <a:cubicBezTo>
                      <a:pt x="103" y="58"/>
                      <a:pt x="103" y="58"/>
                      <a:pt x="103" y="58"/>
                    </a:cubicBezTo>
                    <a:cubicBezTo>
                      <a:pt x="103" y="57"/>
                      <a:pt x="103" y="57"/>
                      <a:pt x="103" y="57"/>
                    </a:cubicBezTo>
                    <a:cubicBezTo>
                      <a:pt x="99" y="56"/>
                      <a:pt x="95" y="56"/>
                      <a:pt x="91" y="56"/>
                    </a:cubicBezTo>
                    <a:cubicBezTo>
                      <a:pt x="86" y="56"/>
                      <a:pt x="81" y="57"/>
                      <a:pt x="77" y="57"/>
                    </a:cubicBezTo>
                    <a:cubicBezTo>
                      <a:pt x="72" y="57"/>
                      <a:pt x="67" y="57"/>
                      <a:pt x="64" y="57"/>
                    </a:cubicBezTo>
                    <a:cubicBezTo>
                      <a:pt x="63" y="57"/>
                      <a:pt x="63" y="57"/>
                      <a:pt x="63" y="57"/>
                    </a:cubicBezTo>
                    <a:cubicBezTo>
                      <a:pt x="63" y="58"/>
                      <a:pt x="63" y="58"/>
                      <a:pt x="63" y="58"/>
                    </a:cubicBezTo>
                    <a:cubicBezTo>
                      <a:pt x="62" y="58"/>
                      <a:pt x="62" y="58"/>
                      <a:pt x="62" y="58"/>
                    </a:cubicBezTo>
                    <a:cubicBezTo>
                      <a:pt x="63" y="59"/>
                      <a:pt x="63" y="59"/>
                      <a:pt x="63" y="59"/>
                    </a:cubicBezTo>
                    <a:cubicBezTo>
                      <a:pt x="64" y="58"/>
                      <a:pt x="64" y="58"/>
                      <a:pt x="64" y="58"/>
                    </a:cubicBezTo>
                    <a:cubicBezTo>
                      <a:pt x="64" y="58"/>
                      <a:pt x="64" y="58"/>
                      <a:pt x="64" y="58"/>
                    </a:cubicBezTo>
                    <a:cubicBezTo>
                      <a:pt x="64" y="58"/>
                      <a:pt x="63" y="57"/>
                      <a:pt x="63" y="57"/>
                    </a:cubicBezTo>
                    <a:cubicBezTo>
                      <a:pt x="58" y="57"/>
                      <a:pt x="55" y="57"/>
                      <a:pt x="53" y="56"/>
                    </a:cubicBezTo>
                    <a:cubicBezTo>
                      <a:pt x="52" y="57"/>
                      <a:pt x="52" y="57"/>
                      <a:pt x="52" y="57"/>
                    </a:cubicBezTo>
                    <a:cubicBezTo>
                      <a:pt x="53" y="56"/>
                      <a:pt x="53" y="56"/>
                      <a:pt x="53" y="56"/>
                    </a:cubicBezTo>
                    <a:cubicBezTo>
                      <a:pt x="53" y="56"/>
                      <a:pt x="53" y="56"/>
                      <a:pt x="53" y="56"/>
                    </a:cubicBezTo>
                    <a:cubicBezTo>
                      <a:pt x="52" y="56"/>
                      <a:pt x="52" y="56"/>
                      <a:pt x="52" y="56"/>
                    </a:cubicBezTo>
                    <a:cubicBezTo>
                      <a:pt x="47" y="58"/>
                      <a:pt x="42" y="65"/>
                      <a:pt x="42" y="77"/>
                    </a:cubicBezTo>
                    <a:cubicBezTo>
                      <a:pt x="42" y="81"/>
                      <a:pt x="42" y="85"/>
                      <a:pt x="43" y="90"/>
                    </a:cubicBezTo>
                    <a:cubicBezTo>
                      <a:pt x="44" y="91"/>
                      <a:pt x="44" y="91"/>
                      <a:pt x="44" y="91"/>
                    </a:cubicBezTo>
                    <a:cubicBezTo>
                      <a:pt x="44" y="91"/>
                      <a:pt x="44" y="91"/>
                      <a:pt x="44" y="91"/>
                    </a:cubicBezTo>
                    <a:cubicBezTo>
                      <a:pt x="45" y="90"/>
                      <a:pt x="45" y="90"/>
                      <a:pt x="45" y="90"/>
                    </a:cubicBezTo>
                    <a:cubicBezTo>
                      <a:pt x="44" y="91"/>
                      <a:pt x="44" y="91"/>
                      <a:pt x="44" y="91"/>
                    </a:cubicBezTo>
                    <a:cubicBezTo>
                      <a:pt x="45" y="92"/>
                      <a:pt x="46" y="92"/>
                      <a:pt x="46" y="94"/>
                    </a:cubicBezTo>
                    <a:cubicBezTo>
                      <a:pt x="46" y="95"/>
                      <a:pt x="46" y="96"/>
                      <a:pt x="45" y="98"/>
                    </a:cubicBezTo>
                    <a:cubicBezTo>
                      <a:pt x="45" y="98"/>
                      <a:pt x="45" y="98"/>
                      <a:pt x="45" y="98"/>
                    </a:cubicBezTo>
                    <a:cubicBezTo>
                      <a:pt x="45" y="98"/>
                      <a:pt x="45" y="98"/>
                      <a:pt x="45" y="98"/>
                    </a:cubicBezTo>
                    <a:cubicBezTo>
                      <a:pt x="46" y="98"/>
                      <a:pt x="46" y="98"/>
                      <a:pt x="46" y="98"/>
                    </a:cubicBezTo>
                    <a:cubicBezTo>
                      <a:pt x="46" y="97"/>
                      <a:pt x="46" y="97"/>
                      <a:pt x="46" y="97"/>
                    </a:cubicBezTo>
                    <a:cubicBezTo>
                      <a:pt x="46" y="97"/>
                      <a:pt x="46" y="97"/>
                      <a:pt x="46" y="97"/>
                    </a:cubicBezTo>
                    <a:cubicBezTo>
                      <a:pt x="46" y="97"/>
                      <a:pt x="45" y="97"/>
                      <a:pt x="45" y="98"/>
                    </a:cubicBezTo>
                    <a:cubicBezTo>
                      <a:pt x="45" y="101"/>
                      <a:pt x="43" y="105"/>
                      <a:pt x="41" y="110"/>
                    </a:cubicBezTo>
                    <a:cubicBezTo>
                      <a:pt x="36" y="122"/>
                      <a:pt x="34" y="136"/>
                      <a:pt x="33" y="148"/>
                    </a:cubicBezTo>
                    <a:cubicBezTo>
                      <a:pt x="33" y="148"/>
                      <a:pt x="34" y="149"/>
                      <a:pt x="34" y="149"/>
                    </a:cubicBezTo>
                    <a:cubicBezTo>
                      <a:pt x="35" y="149"/>
                      <a:pt x="35" y="148"/>
                      <a:pt x="35" y="14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2" name="Freeform 614">
                <a:extLst>
                  <a:ext uri="{FF2B5EF4-FFF2-40B4-BE49-F238E27FC236}">
                    <a16:creationId xmlns:a16="http://schemas.microsoft.com/office/drawing/2014/main" id="{0A924A75-AB7C-40E8-29E5-D1C753D45A85}"/>
                  </a:ext>
                </a:extLst>
              </p:cNvPr>
              <p:cNvSpPr>
                <a:spLocks/>
              </p:cNvSpPr>
              <p:nvPr/>
            </p:nvSpPr>
            <p:spPr bwMode="auto">
              <a:xfrm>
                <a:off x="3762" y="1577"/>
                <a:ext cx="90" cy="277"/>
              </a:xfrm>
              <a:custGeom>
                <a:avLst/>
                <a:gdLst>
                  <a:gd name="T0" fmla="*/ 337 w 43"/>
                  <a:gd name="T1" fmla="*/ 9 h 124"/>
                  <a:gd name="T2" fmla="*/ 184 w 43"/>
                  <a:gd name="T3" fmla="*/ 45 h 124"/>
                  <a:gd name="T4" fmla="*/ 36 w 43"/>
                  <a:gd name="T5" fmla="*/ 20 h 124"/>
                  <a:gd name="T6" fmla="*/ 27 w 43"/>
                  <a:gd name="T7" fmla="*/ 9 h 124"/>
                  <a:gd name="T8" fmla="*/ 17 w 43"/>
                  <a:gd name="T9" fmla="*/ 0 h 124"/>
                  <a:gd name="T10" fmla="*/ 8 w 43"/>
                  <a:gd name="T11" fmla="*/ 9 h 124"/>
                  <a:gd name="T12" fmla="*/ 0 w 43"/>
                  <a:gd name="T13" fmla="*/ 478 h 124"/>
                  <a:gd name="T14" fmla="*/ 17 w 43"/>
                  <a:gd name="T15" fmla="*/ 1347 h 124"/>
                  <a:gd name="T16" fmla="*/ 17 w 43"/>
                  <a:gd name="T17" fmla="*/ 1338 h 124"/>
                  <a:gd name="T18" fmla="*/ 17 w 43"/>
                  <a:gd name="T19" fmla="*/ 1363 h 124"/>
                  <a:gd name="T20" fmla="*/ 128 w 43"/>
                  <a:gd name="T21" fmla="*/ 1293 h 124"/>
                  <a:gd name="T22" fmla="*/ 237 w 43"/>
                  <a:gd name="T23" fmla="*/ 1293 h 124"/>
                  <a:gd name="T24" fmla="*/ 320 w 43"/>
                  <a:gd name="T25" fmla="*/ 1318 h 124"/>
                  <a:gd name="T26" fmla="*/ 377 w 43"/>
                  <a:gd name="T27" fmla="*/ 1383 h 124"/>
                  <a:gd name="T28" fmla="*/ 393 w 43"/>
                  <a:gd name="T29" fmla="*/ 1363 h 124"/>
                  <a:gd name="T30" fmla="*/ 385 w 43"/>
                  <a:gd name="T31" fmla="*/ 1282 h 124"/>
                  <a:gd name="T32" fmla="*/ 360 w 43"/>
                  <a:gd name="T33" fmla="*/ 0 h 124"/>
                  <a:gd name="T34" fmla="*/ 350 w 43"/>
                  <a:gd name="T35" fmla="*/ 9 h 124"/>
                  <a:gd name="T36" fmla="*/ 350 w 43"/>
                  <a:gd name="T37" fmla="*/ 704 h 124"/>
                  <a:gd name="T38" fmla="*/ 368 w 43"/>
                  <a:gd name="T39" fmla="*/ 1282 h 124"/>
                  <a:gd name="T40" fmla="*/ 385 w 43"/>
                  <a:gd name="T41" fmla="*/ 1363 h 124"/>
                  <a:gd name="T42" fmla="*/ 368 w 43"/>
                  <a:gd name="T43" fmla="*/ 1372 h 124"/>
                  <a:gd name="T44" fmla="*/ 385 w 43"/>
                  <a:gd name="T45" fmla="*/ 1372 h 124"/>
                  <a:gd name="T46" fmla="*/ 285 w 43"/>
                  <a:gd name="T47" fmla="*/ 1282 h 124"/>
                  <a:gd name="T48" fmla="*/ 220 w 43"/>
                  <a:gd name="T49" fmla="*/ 1273 h 124"/>
                  <a:gd name="T50" fmla="*/ 17 w 43"/>
                  <a:gd name="T51" fmla="*/ 1347 h 124"/>
                  <a:gd name="T52" fmla="*/ 27 w 43"/>
                  <a:gd name="T53" fmla="*/ 1363 h 124"/>
                  <a:gd name="T54" fmla="*/ 36 w 43"/>
                  <a:gd name="T55" fmla="*/ 1347 h 124"/>
                  <a:gd name="T56" fmla="*/ 17 w 43"/>
                  <a:gd name="T57" fmla="*/ 478 h 124"/>
                  <a:gd name="T58" fmla="*/ 27 w 43"/>
                  <a:gd name="T59" fmla="*/ 9 h 124"/>
                  <a:gd name="T60" fmla="*/ 27 w 43"/>
                  <a:gd name="T61" fmla="*/ 9 h 124"/>
                  <a:gd name="T62" fmla="*/ 27 w 43"/>
                  <a:gd name="T63" fmla="*/ 9 h 124"/>
                  <a:gd name="T64" fmla="*/ 27 w 43"/>
                  <a:gd name="T65" fmla="*/ 9 h 124"/>
                  <a:gd name="T66" fmla="*/ 17 w 43"/>
                  <a:gd name="T67" fmla="*/ 9 h 124"/>
                  <a:gd name="T68" fmla="*/ 27 w 43"/>
                  <a:gd name="T69" fmla="*/ 9 h 124"/>
                  <a:gd name="T70" fmla="*/ 17 w 43"/>
                  <a:gd name="T71" fmla="*/ 20 h 124"/>
                  <a:gd name="T72" fmla="*/ 8 w 43"/>
                  <a:gd name="T73" fmla="*/ 9 h 124"/>
                  <a:gd name="T74" fmla="*/ 17 w 43"/>
                  <a:gd name="T75" fmla="*/ 9 h 124"/>
                  <a:gd name="T76" fmla="*/ 17 w 43"/>
                  <a:gd name="T77" fmla="*/ 9 h 124"/>
                  <a:gd name="T78" fmla="*/ 8 w 43"/>
                  <a:gd name="T79" fmla="*/ 9 h 124"/>
                  <a:gd name="T80" fmla="*/ 8 w 43"/>
                  <a:gd name="T81" fmla="*/ 9 h 124"/>
                  <a:gd name="T82" fmla="*/ 84 w 43"/>
                  <a:gd name="T83" fmla="*/ 56 h 124"/>
                  <a:gd name="T84" fmla="*/ 293 w 43"/>
                  <a:gd name="T85" fmla="*/ 56 h 124"/>
                  <a:gd name="T86" fmla="*/ 360 w 43"/>
                  <a:gd name="T87" fmla="*/ 20 h 124"/>
                  <a:gd name="T88" fmla="*/ 337 w 43"/>
                  <a:gd name="T89" fmla="*/ 9 h 12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3" h="124">
                    <a:moveTo>
                      <a:pt x="38" y="1"/>
                    </a:moveTo>
                    <a:cubicBezTo>
                      <a:pt x="37" y="1"/>
                      <a:pt x="37" y="1"/>
                      <a:pt x="37" y="1"/>
                    </a:cubicBezTo>
                    <a:cubicBezTo>
                      <a:pt x="37" y="1"/>
                      <a:pt x="37" y="2"/>
                      <a:pt x="36" y="2"/>
                    </a:cubicBezTo>
                    <a:cubicBezTo>
                      <a:pt x="33" y="3"/>
                      <a:pt x="27" y="4"/>
                      <a:pt x="20" y="4"/>
                    </a:cubicBezTo>
                    <a:cubicBezTo>
                      <a:pt x="16" y="4"/>
                      <a:pt x="11" y="4"/>
                      <a:pt x="8" y="3"/>
                    </a:cubicBezTo>
                    <a:cubicBezTo>
                      <a:pt x="6" y="3"/>
                      <a:pt x="5" y="2"/>
                      <a:pt x="4" y="2"/>
                    </a:cubicBezTo>
                    <a:cubicBezTo>
                      <a:pt x="4" y="1"/>
                      <a:pt x="4" y="1"/>
                      <a:pt x="4" y="1"/>
                    </a:cubicBezTo>
                    <a:cubicBezTo>
                      <a:pt x="3" y="1"/>
                      <a:pt x="3" y="1"/>
                      <a:pt x="3" y="1"/>
                    </a:cubicBezTo>
                    <a:cubicBezTo>
                      <a:pt x="3" y="1"/>
                      <a:pt x="3" y="1"/>
                      <a:pt x="3" y="1"/>
                    </a:cubicBezTo>
                    <a:cubicBezTo>
                      <a:pt x="3" y="0"/>
                      <a:pt x="3" y="0"/>
                      <a:pt x="2" y="0"/>
                    </a:cubicBezTo>
                    <a:cubicBezTo>
                      <a:pt x="2" y="0"/>
                      <a:pt x="2" y="0"/>
                      <a:pt x="1" y="0"/>
                    </a:cubicBezTo>
                    <a:cubicBezTo>
                      <a:pt x="1" y="1"/>
                      <a:pt x="1" y="1"/>
                      <a:pt x="1" y="1"/>
                    </a:cubicBezTo>
                    <a:cubicBezTo>
                      <a:pt x="1" y="1"/>
                      <a:pt x="1" y="1"/>
                      <a:pt x="1" y="2"/>
                    </a:cubicBezTo>
                    <a:cubicBezTo>
                      <a:pt x="1" y="8"/>
                      <a:pt x="0" y="24"/>
                      <a:pt x="0" y="43"/>
                    </a:cubicBezTo>
                    <a:cubicBezTo>
                      <a:pt x="0" y="59"/>
                      <a:pt x="1" y="77"/>
                      <a:pt x="1" y="92"/>
                    </a:cubicBezTo>
                    <a:cubicBezTo>
                      <a:pt x="1" y="106"/>
                      <a:pt x="2" y="118"/>
                      <a:pt x="2" y="121"/>
                    </a:cubicBezTo>
                    <a:cubicBezTo>
                      <a:pt x="3" y="121"/>
                      <a:pt x="3" y="121"/>
                      <a:pt x="3" y="121"/>
                    </a:cubicBezTo>
                    <a:cubicBezTo>
                      <a:pt x="2" y="120"/>
                      <a:pt x="2" y="120"/>
                      <a:pt x="2" y="120"/>
                    </a:cubicBezTo>
                    <a:cubicBezTo>
                      <a:pt x="2" y="121"/>
                      <a:pt x="2" y="121"/>
                      <a:pt x="2" y="121"/>
                    </a:cubicBezTo>
                    <a:cubicBezTo>
                      <a:pt x="2" y="121"/>
                      <a:pt x="2" y="122"/>
                      <a:pt x="2" y="122"/>
                    </a:cubicBezTo>
                    <a:cubicBezTo>
                      <a:pt x="2" y="123"/>
                      <a:pt x="3" y="123"/>
                      <a:pt x="3" y="122"/>
                    </a:cubicBezTo>
                    <a:cubicBezTo>
                      <a:pt x="6" y="119"/>
                      <a:pt x="10" y="116"/>
                      <a:pt x="14" y="116"/>
                    </a:cubicBezTo>
                    <a:cubicBezTo>
                      <a:pt x="17" y="116"/>
                      <a:pt x="21" y="116"/>
                      <a:pt x="24" y="116"/>
                    </a:cubicBezTo>
                    <a:cubicBezTo>
                      <a:pt x="25" y="116"/>
                      <a:pt x="25" y="116"/>
                      <a:pt x="26" y="116"/>
                    </a:cubicBezTo>
                    <a:cubicBezTo>
                      <a:pt x="27" y="116"/>
                      <a:pt x="29" y="116"/>
                      <a:pt x="31" y="117"/>
                    </a:cubicBezTo>
                    <a:cubicBezTo>
                      <a:pt x="32" y="117"/>
                      <a:pt x="34" y="118"/>
                      <a:pt x="35" y="118"/>
                    </a:cubicBezTo>
                    <a:cubicBezTo>
                      <a:pt x="37" y="120"/>
                      <a:pt x="39" y="122"/>
                      <a:pt x="40" y="124"/>
                    </a:cubicBezTo>
                    <a:cubicBezTo>
                      <a:pt x="41" y="124"/>
                      <a:pt x="41" y="124"/>
                      <a:pt x="41" y="124"/>
                    </a:cubicBezTo>
                    <a:cubicBezTo>
                      <a:pt x="42" y="124"/>
                      <a:pt x="42" y="124"/>
                      <a:pt x="42" y="124"/>
                    </a:cubicBezTo>
                    <a:cubicBezTo>
                      <a:pt x="43" y="122"/>
                      <a:pt x="43" y="122"/>
                      <a:pt x="43" y="122"/>
                    </a:cubicBezTo>
                    <a:cubicBezTo>
                      <a:pt x="43" y="122"/>
                      <a:pt x="43" y="122"/>
                      <a:pt x="43" y="122"/>
                    </a:cubicBezTo>
                    <a:cubicBezTo>
                      <a:pt x="42" y="121"/>
                      <a:pt x="42" y="119"/>
                      <a:pt x="42" y="115"/>
                    </a:cubicBezTo>
                    <a:cubicBezTo>
                      <a:pt x="40" y="91"/>
                      <a:pt x="39" y="11"/>
                      <a:pt x="39" y="1"/>
                    </a:cubicBezTo>
                    <a:cubicBezTo>
                      <a:pt x="39" y="1"/>
                      <a:pt x="39" y="1"/>
                      <a:pt x="39" y="0"/>
                    </a:cubicBezTo>
                    <a:cubicBezTo>
                      <a:pt x="38" y="0"/>
                      <a:pt x="38" y="1"/>
                      <a:pt x="37" y="1"/>
                    </a:cubicBezTo>
                    <a:cubicBezTo>
                      <a:pt x="38" y="1"/>
                      <a:pt x="38" y="1"/>
                      <a:pt x="38" y="1"/>
                    </a:cubicBezTo>
                    <a:cubicBezTo>
                      <a:pt x="37" y="1"/>
                      <a:pt x="37" y="1"/>
                      <a:pt x="37" y="1"/>
                    </a:cubicBezTo>
                    <a:cubicBezTo>
                      <a:pt x="37" y="7"/>
                      <a:pt x="38" y="35"/>
                      <a:pt x="38" y="63"/>
                    </a:cubicBezTo>
                    <a:cubicBezTo>
                      <a:pt x="38" y="77"/>
                      <a:pt x="39" y="91"/>
                      <a:pt x="39" y="102"/>
                    </a:cubicBezTo>
                    <a:cubicBezTo>
                      <a:pt x="39" y="107"/>
                      <a:pt x="40" y="112"/>
                      <a:pt x="40" y="115"/>
                    </a:cubicBezTo>
                    <a:cubicBezTo>
                      <a:pt x="40" y="119"/>
                      <a:pt x="40" y="121"/>
                      <a:pt x="41" y="122"/>
                    </a:cubicBezTo>
                    <a:cubicBezTo>
                      <a:pt x="42" y="122"/>
                      <a:pt x="42" y="122"/>
                      <a:pt x="42" y="122"/>
                    </a:cubicBezTo>
                    <a:cubicBezTo>
                      <a:pt x="41" y="121"/>
                      <a:pt x="41" y="121"/>
                      <a:pt x="41" y="121"/>
                    </a:cubicBezTo>
                    <a:cubicBezTo>
                      <a:pt x="40" y="123"/>
                      <a:pt x="40" y="123"/>
                      <a:pt x="40" y="123"/>
                    </a:cubicBezTo>
                    <a:cubicBezTo>
                      <a:pt x="41" y="123"/>
                      <a:pt x="41" y="123"/>
                      <a:pt x="41" y="123"/>
                    </a:cubicBezTo>
                    <a:cubicBezTo>
                      <a:pt x="42" y="123"/>
                      <a:pt x="42" y="123"/>
                      <a:pt x="42" y="123"/>
                    </a:cubicBezTo>
                    <a:cubicBezTo>
                      <a:pt x="40" y="120"/>
                      <a:pt x="38" y="118"/>
                      <a:pt x="36" y="117"/>
                    </a:cubicBezTo>
                    <a:cubicBezTo>
                      <a:pt x="34" y="116"/>
                      <a:pt x="33" y="115"/>
                      <a:pt x="31" y="115"/>
                    </a:cubicBezTo>
                    <a:cubicBezTo>
                      <a:pt x="29" y="114"/>
                      <a:pt x="28" y="114"/>
                      <a:pt x="26" y="114"/>
                    </a:cubicBezTo>
                    <a:cubicBezTo>
                      <a:pt x="26" y="114"/>
                      <a:pt x="25" y="114"/>
                      <a:pt x="24" y="114"/>
                    </a:cubicBezTo>
                    <a:cubicBezTo>
                      <a:pt x="21" y="114"/>
                      <a:pt x="17" y="114"/>
                      <a:pt x="14" y="114"/>
                    </a:cubicBezTo>
                    <a:cubicBezTo>
                      <a:pt x="9" y="115"/>
                      <a:pt x="5" y="117"/>
                      <a:pt x="2" y="121"/>
                    </a:cubicBezTo>
                    <a:cubicBezTo>
                      <a:pt x="3" y="122"/>
                      <a:pt x="3" y="122"/>
                      <a:pt x="3" y="122"/>
                    </a:cubicBezTo>
                    <a:cubicBezTo>
                      <a:pt x="3" y="122"/>
                      <a:pt x="3" y="122"/>
                      <a:pt x="3" y="122"/>
                    </a:cubicBezTo>
                    <a:cubicBezTo>
                      <a:pt x="4" y="122"/>
                      <a:pt x="4" y="122"/>
                      <a:pt x="4" y="122"/>
                    </a:cubicBezTo>
                    <a:cubicBezTo>
                      <a:pt x="4" y="121"/>
                      <a:pt x="4" y="121"/>
                      <a:pt x="4" y="121"/>
                    </a:cubicBezTo>
                    <a:cubicBezTo>
                      <a:pt x="4" y="118"/>
                      <a:pt x="3" y="106"/>
                      <a:pt x="3" y="92"/>
                    </a:cubicBezTo>
                    <a:cubicBezTo>
                      <a:pt x="3" y="77"/>
                      <a:pt x="2" y="59"/>
                      <a:pt x="2" y="43"/>
                    </a:cubicBezTo>
                    <a:cubicBezTo>
                      <a:pt x="2" y="24"/>
                      <a:pt x="3" y="8"/>
                      <a:pt x="3" y="2"/>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3" y="1"/>
                      <a:pt x="3" y="1"/>
                      <a:pt x="3" y="1"/>
                    </a:cubicBezTo>
                    <a:cubicBezTo>
                      <a:pt x="2" y="1"/>
                      <a:pt x="2" y="1"/>
                      <a:pt x="2" y="1"/>
                    </a:cubicBezTo>
                    <a:cubicBezTo>
                      <a:pt x="2" y="2"/>
                      <a:pt x="2" y="2"/>
                      <a:pt x="2" y="2"/>
                    </a:cubicBezTo>
                    <a:cubicBezTo>
                      <a:pt x="3" y="1"/>
                      <a:pt x="3" y="1"/>
                      <a:pt x="3" y="1"/>
                    </a:cubicBezTo>
                    <a:cubicBezTo>
                      <a:pt x="2" y="1"/>
                      <a:pt x="2" y="1"/>
                      <a:pt x="2" y="1"/>
                    </a:cubicBezTo>
                    <a:cubicBezTo>
                      <a:pt x="2" y="2"/>
                      <a:pt x="2" y="2"/>
                      <a:pt x="2" y="2"/>
                    </a:cubicBezTo>
                    <a:cubicBezTo>
                      <a:pt x="2" y="1"/>
                      <a:pt x="2" y="1"/>
                      <a:pt x="2" y="1"/>
                    </a:cubicBezTo>
                    <a:cubicBezTo>
                      <a:pt x="1" y="1"/>
                      <a:pt x="1" y="1"/>
                      <a:pt x="1" y="1"/>
                    </a:cubicBezTo>
                    <a:cubicBezTo>
                      <a:pt x="2" y="1"/>
                      <a:pt x="2" y="1"/>
                      <a:pt x="2" y="2"/>
                    </a:cubicBezTo>
                    <a:cubicBezTo>
                      <a:pt x="2" y="1"/>
                      <a:pt x="2" y="1"/>
                      <a:pt x="2" y="1"/>
                    </a:cubicBezTo>
                    <a:cubicBezTo>
                      <a:pt x="1" y="1"/>
                      <a:pt x="1" y="1"/>
                      <a:pt x="1" y="1"/>
                    </a:cubicBezTo>
                    <a:cubicBezTo>
                      <a:pt x="2" y="1"/>
                      <a:pt x="2" y="1"/>
                      <a:pt x="2" y="1"/>
                    </a:cubicBezTo>
                    <a:cubicBezTo>
                      <a:pt x="1" y="1"/>
                      <a:pt x="1" y="1"/>
                      <a:pt x="1" y="1"/>
                    </a:cubicBezTo>
                    <a:cubicBezTo>
                      <a:pt x="1" y="1"/>
                      <a:pt x="1" y="1"/>
                      <a:pt x="1" y="1"/>
                    </a:cubicBezTo>
                    <a:cubicBezTo>
                      <a:pt x="2" y="1"/>
                      <a:pt x="2" y="1"/>
                      <a:pt x="2" y="1"/>
                    </a:cubicBezTo>
                    <a:cubicBezTo>
                      <a:pt x="1" y="1"/>
                      <a:pt x="1" y="1"/>
                      <a:pt x="1" y="1"/>
                    </a:cubicBezTo>
                    <a:cubicBezTo>
                      <a:pt x="1" y="1"/>
                      <a:pt x="2" y="2"/>
                      <a:pt x="2" y="2"/>
                    </a:cubicBezTo>
                    <a:cubicBezTo>
                      <a:pt x="3" y="4"/>
                      <a:pt x="6" y="4"/>
                      <a:pt x="9" y="5"/>
                    </a:cubicBezTo>
                    <a:cubicBezTo>
                      <a:pt x="12" y="6"/>
                      <a:pt x="16" y="6"/>
                      <a:pt x="20" y="6"/>
                    </a:cubicBezTo>
                    <a:cubicBezTo>
                      <a:pt x="25" y="6"/>
                      <a:pt x="29" y="6"/>
                      <a:pt x="32" y="5"/>
                    </a:cubicBezTo>
                    <a:cubicBezTo>
                      <a:pt x="34" y="5"/>
                      <a:pt x="35" y="4"/>
                      <a:pt x="37" y="4"/>
                    </a:cubicBezTo>
                    <a:cubicBezTo>
                      <a:pt x="38" y="3"/>
                      <a:pt x="39" y="3"/>
                      <a:pt x="39" y="2"/>
                    </a:cubicBezTo>
                    <a:cubicBezTo>
                      <a:pt x="38" y="1"/>
                      <a:pt x="38" y="1"/>
                      <a:pt x="38" y="1"/>
                    </a:cubicBezTo>
                    <a:cubicBezTo>
                      <a:pt x="37" y="1"/>
                      <a:pt x="37" y="1"/>
                      <a:pt x="37" y="1"/>
                    </a:cubicBezTo>
                    <a:cubicBezTo>
                      <a:pt x="38" y="1"/>
                      <a:pt x="38" y="1"/>
                      <a:pt x="38"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3" name="Freeform 615">
                <a:extLst>
                  <a:ext uri="{FF2B5EF4-FFF2-40B4-BE49-F238E27FC236}">
                    <a16:creationId xmlns:a16="http://schemas.microsoft.com/office/drawing/2014/main" id="{D562115C-B47A-014B-8475-EE66C1F62966}"/>
                  </a:ext>
                </a:extLst>
              </p:cNvPr>
              <p:cNvSpPr>
                <a:spLocks/>
              </p:cNvSpPr>
              <p:nvPr/>
            </p:nvSpPr>
            <p:spPr bwMode="auto">
              <a:xfrm>
                <a:off x="3735" y="1832"/>
                <a:ext cx="141" cy="354"/>
              </a:xfrm>
              <a:custGeom>
                <a:avLst/>
                <a:gdLst>
                  <a:gd name="T0" fmla="*/ 398 w 67"/>
                  <a:gd name="T1" fmla="*/ 1586 h 158"/>
                  <a:gd name="T2" fmla="*/ 389 w 67"/>
                  <a:gd name="T3" fmla="*/ 1642 h 158"/>
                  <a:gd name="T4" fmla="*/ 389 w 67"/>
                  <a:gd name="T5" fmla="*/ 1667 h 158"/>
                  <a:gd name="T6" fmla="*/ 288 w 67"/>
                  <a:gd name="T7" fmla="*/ 1757 h 158"/>
                  <a:gd name="T8" fmla="*/ 288 w 67"/>
                  <a:gd name="T9" fmla="*/ 1757 h 158"/>
                  <a:gd name="T10" fmla="*/ 17 w 67"/>
                  <a:gd name="T11" fmla="*/ 822 h 158"/>
                  <a:gd name="T12" fmla="*/ 84 w 67"/>
                  <a:gd name="T13" fmla="*/ 327 h 158"/>
                  <a:gd name="T14" fmla="*/ 84 w 67"/>
                  <a:gd name="T15" fmla="*/ 327 h 158"/>
                  <a:gd name="T16" fmla="*/ 152 w 67"/>
                  <a:gd name="T17" fmla="*/ 90 h 158"/>
                  <a:gd name="T18" fmla="*/ 152 w 67"/>
                  <a:gd name="T19" fmla="*/ 90 h 158"/>
                  <a:gd name="T20" fmla="*/ 345 w 67"/>
                  <a:gd name="T21" fmla="*/ 20 h 158"/>
                  <a:gd name="T22" fmla="*/ 412 w 67"/>
                  <a:gd name="T23" fmla="*/ 36 h 158"/>
                  <a:gd name="T24" fmla="*/ 522 w 67"/>
                  <a:gd name="T25" fmla="*/ 155 h 158"/>
                  <a:gd name="T26" fmla="*/ 606 w 67"/>
                  <a:gd name="T27" fmla="*/ 381 h 158"/>
                  <a:gd name="T28" fmla="*/ 598 w 67"/>
                  <a:gd name="T29" fmla="*/ 473 h 158"/>
                  <a:gd name="T30" fmla="*/ 589 w 67"/>
                  <a:gd name="T31" fmla="*/ 643 h 158"/>
                  <a:gd name="T32" fmla="*/ 577 w 67"/>
                  <a:gd name="T33" fmla="*/ 672 h 158"/>
                  <a:gd name="T34" fmla="*/ 589 w 67"/>
                  <a:gd name="T35" fmla="*/ 717 h 158"/>
                  <a:gd name="T36" fmla="*/ 589 w 67"/>
                  <a:gd name="T37" fmla="*/ 733 h 158"/>
                  <a:gd name="T38" fmla="*/ 589 w 67"/>
                  <a:gd name="T39" fmla="*/ 744 h 158"/>
                  <a:gd name="T40" fmla="*/ 532 w 67"/>
                  <a:gd name="T41" fmla="*/ 1089 h 158"/>
                  <a:gd name="T42" fmla="*/ 448 w 67"/>
                  <a:gd name="T43" fmla="*/ 1270 h 158"/>
                  <a:gd name="T44" fmla="*/ 438 w 67"/>
                  <a:gd name="T45" fmla="*/ 1279 h 158"/>
                  <a:gd name="T46" fmla="*/ 448 w 67"/>
                  <a:gd name="T47" fmla="*/ 1360 h 158"/>
                  <a:gd name="T48" fmla="*/ 448 w 67"/>
                  <a:gd name="T49" fmla="*/ 1385 h 158"/>
                  <a:gd name="T50" fmla="*/ 448 w 67"/>
                  <a:gd name="T51" fmla="*/ 1371 h 158"/>
                  <a:gd name="T52" fmla="*/ 398 w 67"/>
                  <a:gd name="T53" fmla="*/ 1506 h 158"/>
                  <a:gd name="T54" fmla="*/ 381 w 67"/>
                  <a:gd name="T55" fmla="*/ 1530 h 158"/>
                  <a:gd name="T56" fmla="*/ 421 w 67"/>
                  <a:gd name="T57" fmla="*/ 1517 h 158"/>
                  <a:gd name="T58" fmla="*/ 465 w 67"/>
                  <a:gd name="T59" fmla="*/ 1385 h 158"/>
                  <a:gd name="T60" fmla="*/ 465 w 67"/>
                  <a:gd name="T61" fmla="*/ 1360 h 158"/>
                  <a:gd name="T62" fmla="*/ 457 w 67"/>
                  <a:gd name="T63" fmla="*/ 1279 h 158"/>
                  <a:gd name="T64" fmla="*/ 457 w 67"/>
                  <a:gd name="T65" fmla="*/ 1279 h 158"/>
                  <a:gd name="T66" fmla="*/ 448 w 67"/>
                  <a:gd name="T67" fmla="*/ 1279 h 158"/>
                  <a:gd name="T68" fmla="*/ 457 w 67"/>
                  <a:gd name="T69" fmla="*/ 1279 h 158"/>
                  <a:gd name="T70" fmla="*/ 457 w 67"/>
                  <a:gd name="T71" fmla="*/ 1279 h 158"/>
                  <a:gd name="T72" fmla="*/ 457 w 67"/>
                  <a:gd name="T73" fmla="*/ 1279 h 158"/>
                  <a:gd name="T74" fmla="*/ 448 w 67"/>
                  <a:gd name="T75" fmla="*/ 1279 h 158"/>
                  <a:gd name="T76" fmla="*/ 448 w 67"/>
                  <a:gd name="T77" fmla="*/ 1279 h 158"/>
                  <a:gd name="T78" fmla="*/ 497 w 67"/>
                  <a:gd name="T79" fmla="*/ 1214 h 158"/>
                  <a:gd name="T80" fmla="*/ 606 w 67"/>
                  <a:gd name="T81" fmla="*/ 733 h 158"/>
                  <a:gd name="T82" fmla="*/ 606 w 67"/>
                  <a:gd name="T83" fmla="*/ 744 h 158"/>
                  <a:gd name="T84" fmla="*/ 598 w 67"/>
                  <a:gd name="T85" fmla="*/ 672 h 158"/>
                  <a:gd name="T86" fmla="*/ 598 w 67"/>
                  <a:gd name="T87" fmla="*/ 688 h 158"/>
                  <a:gd name="T88" fmla="*/ 617 w 67"/>
                  <a:gd name="T89" fmla="*/ 571 h 158"/>
                  <a:gd name="T90" fmla="*/ 606 w 67"/>
                  <a:gd name="T91" fmla="*/ 473 h 158"/>
                  <a:gd name="T92" fmla="*/ 625 w 67"/>
                  <a:gd name="T93" fmla="*/ 381 h 158"/>
                  <a:gd name="T94" fmla="*/ 532 w 67"/>
                  <a:gd name="T95" fmla="*/ 146 h 158"/>
                  <a:gd name="T96" fmla="*/ 412 w 67"/>
                  <a:gd name="T97" fmla="*/ 9 h 158"/>
                  <a:gd name="T98" fmla="*/ 345 w 67"/>
                  <a:gd name="T99" fmla="*/ 0 h 158"/>
                  <a:gd name="T100" fmla="*/ 141 w 67"/>
                  <a:gd name="T101" fmla="*/ 81 h 158"/>
                  <a:gd name="T102" fmla="*/ 120 w 67"/>
                  <a:gd name="T103" fmla="*/ 155 h 158"/>
                  <a:gd name="T104" fmla="*/ 67 w 67"/>
                  <a:gd name="T105" fmla="*/ 316 h 158"/>
                  <a:gd name="T106" fmla="*/ 0 w 67"/>
                  <a:gd name="T107" fmla="*/ 822 h 158"/>
                  <a:gd name="T108" fmla="*/ 160 w 67"/>
                  <a:gd name="T109" fmla="*/ 1651 h 158"/>
                  <a:gd name="T110" fmla="*/ 288 w 67"/>
                  <a:gd name="T111" fmla="*/ 1777 h 158"/>
                  <a:gd name="T112" fmla="*/ 398 w 67"/>
                  <a:gd name="T113" fmla="*/ 1667 h 158"/>
                  <a:gd name="T114" fmla="*/ 398 w 67"/>
                  <a:gd name="T115" fmla="*/ 1642 h 158"/>
                  <a:gd name="T116" fmla="*/ 421 w 67"/>
                  <a:gd name="T117" fmla="*/ 1586 h 158"/>
                  <a:gd name="T118" fmla="*/ 354 w 67"/>
                  <a:gd name="T119" fmla="*/ 1476 h 1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67" h="158">
                    <a:moveTo>
                      <a:pt x="38" y="132"/>
                    </a:moveTo>
                    <a:cubicBezTo>
                      <a:pt x="40" y="134"/>
                      <a:pt x="43" y="138"/>
                      <a:pt x="43" y="141"/>
                    </a:cubicBezTo>
                    <a:cubicBezTo>
                      <a:pt x="43" y="143"/>
                      <a:pt x="43" y="144"/>
                      <a:pt x="42" y="146"/>
                    </a:cubicBezTo>
                    <a:cubicBezTo>
                      <a:pt x="42" y="146"/>
                      <a:pt x="42" y="146"/>
                      <a:pt x="42" y="146"/>
                    </a:cubicBezTo>
                    <a:cubicBezTo>
                      <a:pt x="41" y="147"/>
                      <a:pt x="41" y="147"/>
                      <a:pt x="41" y="147"/>
                    </a:cubicBezTo>
                    <a:cubicBezTo>
                      <a:pt x="42" y="148"/>
                      <a:pt x="42" y="148"/>
                      <a:pt x="42" y="148"/>
                    </a:cubicBezTo>
                    <a:cubicBezTo>
                      <a:pt x="41" y="147"/>
                      <a:pt x="41" y="147"/>
                      <a:pt x="41" y="147"/>
                    </a:cubicBezTo>
                    <a:cubicBezTo>
                      <a:pt x="38" y="152"/>
                      <a:pt x="35" y="155"/>
                      <a:pt x="31" y="156"/>
                    </a:cubicBezTo>
                    <a:cubicBezTo>
                      <a:pt x="31" y="157"/>
                      <a:pt x="31" y="157"/>
                      <a:pt x="31" y="157"/>
                    </a:cubicBezTo>
                    <a:cubicBezTo>
                      <a:pt x="31" y="156"/>
                      <a:pt x="31" y="156"/>
                      <a:pt x="31" y="156"/>
                    </a:cubicBezTo>
                    <a:cubicBezTo>
                      <a:pt x="26" y="154"/>
                      <a:pt x="22" y="151"/>
                      <a:pt x="18" y="146"/>
                    </a:cubicBezTo>
                    <a:cubicBezTo>
                      <a:pt x="7" y="131"/>
                      <a:pt x="3" y="102"/>
                      <a:pt x="2" y="73"/>
                    </a:cubicBezTo>
                    <a:cubicBezTo>
                      <a:pt x="2" y="71"/>
                      <a:pt x="2" y="69"/>
                      <a:pt x="2" y="67"/>
                    </a:cubicBezTo>
                    <a:cubicBezTo>
                      <a:pt x="2" y="44"/>
                      <a:pt x="6" y="37"/>
                      <a:pt x="9" y="29"/>
                    </a:cubicBezTo>
                    <a:cubicBezTo>
                      <a:pt x="8" y="29"/>
                      <a:pt x="8" y="29"/>
                      <a:pt x="8" y="29"/>
                    </a:cubicBezTo>
                    <a:cubicBezTo>
                      <a:pt x="9" y="29"/>
                      <a:pt x="9" y="29"/>
                      <a:pt x="9" y="29"/>
                    </a:cubicBezTo>
                    <a:cubicBezTo>
                      <a:pt x="13" y="23"/>
                      <a:pt x="14" y="18"/>
                      <a:pt x="14" y="15"/>
                    </a:cubicBezTo>
                    <a:cubicBezTo>
                      <a:pt x="15" y="11"/>
                      <a:pt x="15" y="9"/>
                      <a:pt x="16" y="8"/>
                    </a:cubicBezTo>
                    <a:cubicBezTo>
                      <a:pt x="16" y="8"/>
                      <a:pt x="16" y="8"/>
                      <a:pt x="16" y="8"/>
                    </a:cubicBezTo>
                    <a:cubicBezTo>
                      <a:pt x="16" y="8"/>
                      <a:pt x="16" y="8"/>
                      <a:pt x="16" y="8"/>
                    </a:cubicBezTo>
                    <a:cubicBezTo>
                      <a:pt x="19" y="5"/>
                      <a:pt x="23" y="2"/>
                      <a:pt x="27" y="2"/>
                    </a:cubicBezTo>
                    <a:cubicBezTo>
                      <a:pt x="30" y="2"/>
                      <a:pt x="34" y="2"/>
                      <a:pt x="37" y="2"/>
                    </a:cubicBezTo>
                    <a:cubicBezTo>
                      <a:pt x="38" y="2"/>
                      <a:pt x="38" y="2"/>
                      <a:pt x="39" y="2"/>
                    </a:cubicBezTo>
                    <a:cubicBezTo>
                      <a:pt x="40" y="2"/>
                      <a:pt x="42" y="2"/>
                      <a:pt x="44" y="3"/>
                    </a:cubicBezTo>
                    <a:cubicBezTo>
                      <a:pt x="45" y="3"/>
                      <a:pt x="47" y="4"/>
                      <a:pt x="48" y="4"/>
                    </a:cubicBezTo>
                    <a:cubicBezTo>
                      <a:pt x="51" y="7"/>
                      <a:pt x="53" y="10"/>
                      <a:pt x="56" y="14"/>
                    </a:cubicBezTo>
                    <a:cubicBezTo>
                      <a:pt x="58" y="18"/>
                      <a:pt x="60" y="22"/>
                      <a:pt x="63" y="26"/>
                    </a:cubicBezTo>
                    <a:cubicBezTo>
                      <a:pt x="64" y="28"/>
                      <a:pt x="65" y="30"/>
                      <a:pt x="65" y="34"/>
                    </a:cubicBezTo>
                    <a:cubicBezTo>
                      <a:pt x="65" y="36"/>
                      <a:pt x="65" y="39"/>
                      <a:pt x="64" y="42"/>
                    </a:cubicBezTo>
                    <a:cubicBezTo>
                      <a:pt x="64" y="42"/>
                      <a:pt x="64" y="42"/>
                      <a:pt x="64" y="42"/>
                    </a:cubicBezTo>
                    <a:cubicBezTo>
                      <a:pt x="64" y="45"/>
                      <a:pt x="64" y="49"/>
                      <a:pt x="64" y="52"/>
                    </a:cubicBezTo>
                    <a:cubicBezTo>
                      <a:pt x="64" y="54"/>
                      <a:pt x="63" y="56"/>
                      <a:pt x="63" y="57"/>
                    </a:cubicBezTo>
                    <a:cubicBezTo>
                      <a:pt x="63" y="59"/>
                      <a:pt x="63" y="59"/>
                      <a:pt x="62" y="59"/>
                    </a:cubicBezTo>
                    <a:cubicBezTo>
                      <a:pt x="62" y="60"/>
                      <a:pt x="62" y="60"/>
                      <a:pt x="62" y="60"/>
                    </a:cubicBezTo>
                    <a:cubicBezTo>
                      <a:pt x="62" y="61"/>
                      <a:pt x="62" y="61"/>
                      <a:pt x="62" y="61"/>
                    </a:cubicBezTo>
                    <a:cubicBezTo>
                      <a:pt x="63" y="62"/>
                      <a:pt x="63" y="63"/>
                      <a:pt x="63" y="64"/>
                    </a:cubicBezTo>
                    <a:cubicBezTo>
                      <a:pt x="63" y="64"/>
                      <a:pt x="63" y="65"/>
                      <a:pt x="63" y="65"/>
                    </a:cubicBezTo>
                    <a:cubicBezTo>
                      <a:pt x="63" y="65"/>
                      <a:pt x="63" y="65"/>
                      <a:pt x="63" y="65"/>
                    </a:cubicBezTo>
                    <a:cubicBezTo>
                      <a:pt x="63" y="65"/>
                      <a:pt x="63" y="65"/>
                      <a:pt x="63" y="65"/>
                    </a:cubicBezTo>
                    <a:cubicBezTo>
                      <a:pt x="63" y="66"/>
                      <a:pt x="63" y="66"/>
                      <a:pt x="63" y="66"/>
                    </a:cubicBezTo>
                    <a:cubicBezTo>
                      <a:pt x="63" y="67"/>
                      <a:pt x="63" y="67"/>
                      <a:pt x="63" y="67"/>
                    </a:cubicBezTo>
                    <a:cubicBezTo>
                      <a:pt x="63" y="78"/>
                      <a:pt x="60" y="89"/>
                      <a:pt x="57" y="97"/>
                    </a:cubicBezTo>
                    <a:cubicBezTo>
                      <a:pt x="55" y="101"/>
                      <a:pt x="53" y="105"/>
                      <a:pt x="52" y="107"/>
                    </a:cubicBezTo>
                    <a:cubicBezTo>
                      <a:pt x="50" y="110"/>
                      <a:pt x="49" y="112"/>
                      <a:pt x="48" y="113"/>
                    </a:cubicBezTo>
                    <a:cubicBezTo>
                      <a:pt x="48" y="113"/>
                      <a:pt x="48" y="113"/>
                      <a:pt x="48" y="113"/>
                    </a:cubicBezTo>
                    <a:cubicBezTo>
                      <a:pt x="47" y="114"/>
                      <a:pt x="47" y="114"/>
                      <a:pt x="47" y="114"/>
                    </a:cubicBezTo>
                    <a:cubicBezTo>
                      <a:pt x="47" y="114"/>
                      <a:pt x="47" y="114"/>
                      <a:pt x="47" y="114"/>
                    </a:cubicBezTo>
                    <a:cubicBezTo>
                      <a:pt x="47" y="114"/>
                      <a:pt x="48" y="118"/>
                      <a:pt x="48" y="121"/>
                    </a:cubicBezTo>
                    <a:cubicBezTo>
                      <a:pt x="48" y="121"/>
                      <a:pt x="48" y="121"/>
                      <a:pt x="48" y="121"/>
                    </a:cubicBezTo>
                    <a:cubicBezTo>
                      <a:pt x="48" y="123"/>
                      <a:pt x="48" y="123"/>
                      <a:pt x="48" y="123"/>
                    </a:cubicBezTo>
                    <a:cubicBezTo>
                      <a:pt x="49" y="123"/>
                      <a:pt x="49" y="123"/>
                      <a:pt x="49" y="123"/>
                    </a:cubicBezTo>
                    <a:cubicBezTo>
                      <a:pt x="48" y="122"/>
                      <a:pt x="48" y="122"/>
                      <a:pt x="48" y="122"/>
                    </a:cubicBezTo>
                    <a:cubicBezTo>
                      <a:pt x="48" y="126"/>
                      <a:pt x="47" y="129"/>
                      <a:pt x="45" y="131"/>
                    </a:cubicBezTo>
                    <a:cubicBezTo>
                      <a:pt x="45" y="133"/>
                      <a:pt x="44" y="133"/>
                      <a:pt x="43" y="134"/>
                    </a:cubicBezTo>
                    <a:cubicBezTo>
                      <a:pt x="43" y="135"/>
                      <a:pt x="42" y="135"/>
                      <a:pt x="42" y="135"/>
                    </a:cubicBezTo>
                    <a:cubicBezTo>
                      <a:pt x="42" y="135"/>
                      <a:pt x="41" y="136"/>
                      <a:pt x="41" y="136"/>
                    </a:cubicBezTo>
                    <a:cubicBezTo>
                      <a:pt x="42" y="137"/>
                      <a:pt x="42" y="137"/>
                      <a:pt x="43" y="137"/>
                    </a:cubicBezTo>
                    <a:cubicBezTo>
                      <a:pt x="43" y="137"/>
                      <a:pt x="44" y="136"/>
                      <a:pt x="45" y="135"/>
                    </a:cubicBezTo>
                    <a:cubicBezTo>
                      <a:pt x="47" y="133"/>
                      <a:pt x="49" y="129"/>
                      <a:pt x="50" y="123"/>
                    </a:cubicBezTo>
                    <a:cubicBezTo>
                      <a:pt x="50" y="123"/>
                      <a:pt x="50" y="123"/>
                      <a:pt x="50" y="123"/>
                    </a:cubicBezTo>
                    <a:cubicBezTo>
                      <a:pt x="50" y="121"/>
                      <a:pt x="50" y="121"/>
                      <a:pt x="50" y="121"/>
                    </a:cubicBezTo>
                    <a:cubicBezTo>
                      <a:pt x="50" y="121"/>
                      <a:pt x="50" y="121"/>
                      <a:pt x="50" y="121"/>
                    </a:cubicBezTo>
                    <a:cubicBezTo>
                      <a:pt x="50" y="119"/>
                      <a:pt x="50" y="117"/>
                      <a:pt x="50" y="116"/>
                    </a:cubicBezTo>
                    <a:cubicBezTo>
                      <a:pt x="50" y="115"/>
                      <a:pt x="49" y="115"/>
                      <a:pt x="49" y="114"/>
                    </a:cubicBezTo>
                    <a:cubicBezTo>
                      <a:pt x="49" y="114"/>
                      <a:pt x="49" y="114"/>
                      <a:pt x="49"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8" y="114"/>
                      <a:pt x="48" y="114"/>
                      <a:pt x="48" y="114"/>
                    </a:cubicBezTo>
                    <a:cubicBezTo>
                      <a:pt x="49" y="114"/>
                      <a:pt x="49" y="114"/>
                      <a:pt x="49" y="114"/>
                    </a:cubicBezTo>
                    <a:cubicBezTo>
                      <a:pt x="49" y="114"/>
                      <a:pt x="49" y="114"/>
                      <a:pt x="49" y="114"/>
                    </a:cubicBezTo>
                    <a:cubicBezTo>
                      <a:pt x="48" y="114"/>
                      <a:pt x="48" y="114"/>
                      <a:pt x="48" y="114"/>
                    </a:cubicBezTo>
                    <a:cubicBezTo>
                      <a:pt x="49" y="114"/>
                      <a:pt x="49" y="114"/>
                      <a:pt x="49" y="114"/>
                    </a:cubicBezTo>
                    <a:cubicBezTo>
                      <a:pt x="48" y="114"/>
                      <a:pt x="48" y="114"/>
                      <a:pt x="48" y="114"/>
                    </a:cubicBezTo>
                    <a:cubicBezTo>
                      <a:pt x="49" y="114"/>
                      <a:pt x="49" y="114"/>
                      <a:pt x="49" y="114"/>
                    </a:cubicBezTo>
                    <a:cubicBezTo>
                      <a:pt x="50" y="113"/>
                      <a:pt x="52" y="111"/>
                      <a:pt x="53" y="108"/>
                    </a:cubicBezTo>
                    <a:cubicBezTo>
                      <a:pt x="59" y="100"/>
                      <a:pt x="65" y="84"/>
                      <a:pt x="65" y="67"/>
                    </a:cubicBezTo>
                    <a:cubicBezTo>
                      <a:pt x="65" y="66"/>
                      <a:pt x="65" y="66"/>
                      <a:pt x="65" y="65"/>
                    </a:cubicBezTo>
                    <a:cubicBezTo>
                      <a:pt x="64" y="66"/>
                      <a:pt x="64" y="66"/>
                      <a:pt x="64" y="66"/>
                    </a:cubicBezTo>
                    <a:cubicBezTo>
                      <a:pt x="65" y="66"/>
                      <a:pt x="65" y="66"/>
                      <a:pt x="65" y="66"/>
                    </a:cubicBezTo>
                    <a:cubicBezTo>
                      <a:pt x="65" y="66"/>
                      <a:pt x="65" y="65"/>
                      <a:pt x="65" y="64"/>
                    </a:cubicBezTo>
                    <a:cubicBezTo>
                      <a:pt x="65" y="63"/>
                      <a:pt x="65" y="61"/>
                      <a:pt x="64" y="60"/>
                    </a:cubicBezTo>
                    <a:cubicBezTo>
                      <a:pt x="63" y="60"/>
                      <a:pt x="63" y="60"/>
                      <a:pt x="63" y="60"/>
                    </a:cubicBezTo>
                    <a:cubicBezTo>
                      <a:pt x="64" y="61"/>
                      <a:pt x="64" y="61"/>
                      <a:pt x="64" y="61"/>
                    </a:cubicBezTo>
                    <a:cubicBezTo>
                      <a:pt x="64" y="61"/>
                      <a:pt x="64" y="60"/>
                      <a:pt x="65" y="60"/>
                    </a:cubicBezTo>
                    <a:cubicBezTo>
                      <a:pt x="65" y="58"/>
                      <a:pt x="66" y="54"/>
                      <a:pt x="66" y="51"/>
                    </a:cubicBezTo>
                    <a:cubicBezTo>
                      <a:pt x="66" y="48"/>
                      <a:pt x="66" y="44"/>
                      <a:pt x="66" y="42"/>
                    </a:cubicBezTo>
                    <a:cubicBezTo>
                      <a:pt x="65" y="42"/>
                      <a:pt x="65" y="42"/>
                      <a:pt x="65" y="42"/>
                    </a:cubicBezTo>
                    <a:cubicBezTo>
                      <a:pt x="66" y="42"/>
                      <a:pt x="66" y="42"/>
                      <a:pt x="66" y="42"/>
                    </a:cubicBezTo>
                    <a:cubicBezTo>
                      <a:pt x="67" y="39"/>
                      <a:pt x="67" y="36"/>
                      <a:pt x="67" y="34"/>
                    </a:cubicBezTo>
                    <a:cubicBezTo>
                      <a:pt x="67" y="30"/>
                      <a:pt x="66" y="27"/>
                      <a:pt x="65" y="25"/>
                    </a:cubicBezTo>
                    <a:cubicBezTo>
                      <a:pt x="62" y="21"/>
                      <a:pt x="60" y="17"/>
                      <a:pt x="57" y="13"/>
                    </a:cubicBezTo>
                    <a:cubicBezTo>
                      <a:pt x="55" y="9"/>
                      <a:pt x="53" y="5"/>
                      <a:pt x="49" y="3"/>
                    </a:cubicBezTo>
                    <a:cubicBezTo>
                      <a:pt x="47" y="2"/>
                      <a:pt x="46" y="1"/>
                      <a:pt x="44" y="1"/>
                    </a:cubicBezTo>
                    <a:cubicBezTo>
                      <a:pt x="42" y="0"/>
                      <a:pt x="41" y="0"/>
                      <a:pt x="39" y="0"/>
                    </a:cubicBezTo>
                    <a:cubicBezTo>
                      <a:pt x="39" y="0"/>
                      <a:pt x="38" y="0"/>
                      <a:pt x="37" y="0"/>
                    </a:cubicBezTo>
                    <a:cubicBezTo>
                      <a:pt x="34" y="0"/>
                      <a:pt x="30" y="0"/>
                      <a:pt x="27" y="0"/>
                    </a:cubicBezTo>
                    <a:cubicBezTo>
                      <a:pt x="22" y="1"/>
                      <a:pt x="18" y="3"/>
                      <a:pt x="15" y="7"/>
                    </a:cubicBezTo>
                    <a:cubicBezTo>
                      <a:pt x="15" y="7"/>
                      <a:pt x="15" y="7"/>
                      <a:pt x="15" y="7"/>
                    </a:cubicBezTo>
                    <a:cubicBezTo>
                      <a:pt x="13" y="9"/>
                      <a:pt x="13" y="11"/>
                      <a:pt x="13" y="14"/>
                    </a:cubicBezTo>
                    <a:cubicBezTo>
                      <a:pt x="12" y="18"/>
                      <a:pt x="11" y="22"/>
                      <a:pt x="7" y="28"/>
                    </a:cubicBezTo>
                    <a:cubicBezTo>
                      <a:pt x="7" y="28"/>
                      <a:pt x="7" y="28"/>
                      <a:pt x="7" y="28"/>
                    </a:cubicBezTo>
                    <a:cubicBezTo>
                      <a:pt x="4" y="36"/>
                      <a:pt x="0" y="44"/>
                      <a:pt x="0" y="67"/>
                    </a:cubicBezTo>
                    <a:cubicBezTo>
                      <a:pt x="0" y="69"/>
                      <a:pt x="0" y="71"/>
                      <a:pt x="0" y="73"/>
                    </a:cubicBezTo>
                    <a:cubicBezTo>
                      <a:pt x="1" y="92"/>
                      <a:pt x="3" y="112"/>
                      <a:pt x="7" y="127"/>
                    </a:cubicBezTo>
                    <a:cubicBezTo>
                      <a:pt x="10" y="135"/>
                      <a:pt x="13" y="142"/>
                      <a:pt x="17" y="147"/>
                    </a:cubicBezTo>
                    <a:cubicBezTo>
                      <a:pt x="20" y="152"/>
                      <a:pt x="25" y="156"/>
                      <a:pt x="31" y="158"/>
                    </a:cubicBezTo>
                    <a:cubicBezTo>
                      <a:pt x="31" y="158"/>
                      <a:pt x="31" y="158"/>
                      <a:pt x="31" y="158"/>
                    </a:cubicBezTo>
                    <a:cubicBezTo>
                      <a:pt x="36" y="157"/>
                      <a:pt x="40" y="153"/>
                      <a:pt x="43" y="148"/>
                    </a:cubicBezTo>
                    <a:cubicBezTo>
                      <a:pt x="43" y="148"/>
                      <a:pt x="43" y="148"/>
                      <a:pt x="43" y="148"/>
                    </a:cubicBezTo>
                    <a:cubicBezTo>
                      <a:pt x="44" y="146"/>
                      <a:pt x="44" y="146"/>
                      <a:pt x="44" y="146"/>
                    </a:cubicBezTo>
                    <a:cubicBezTo>
                      <a:pt x="43" y="146"/>
                      <a:pt x="43" y="146"/>
                      <a:pt x="43" y="146"/>
                    </a:cubicBezTo>
                    <a:cubicBezTo>
                      <a:pt x="44" y="147"/>
                      <a:pt x="44" y="147"/>
                      <a:pt x="44" y="147"/>
                    </a:cubicBezTo>
                    <a:cubicBezTo>
                      <a:pt x="45" y="145"/>
                      <a:pt x="45" y="143"/>
                      <a:pt x="45" y="141"/>
                    </a:cubicBezTo>
                    <a:cubicBezTo>
                      <a:pt x="45" y="136"/>
                      <a:pt x="41" y="133"/>
                      <a:pt x="39" y="131"/>
                    </a:cubicBezTo>
                    <a:cubicBezTo>
                      <a:pt x="38" y="130"/>
                      <a:pt x="38" y="130"/>
                      <a:pt x="38" y="131"/>
                    </a:cubicBezTo>
                    <a:cubicBezTo>
                      <a:pt x="37" y="131"/>
                      <a:pt x="37" y="132"/>
                      <a:pt x="38" y="13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4" name="Freeform 616">
                <a:extLst>
                  <a:ext uri="{FF2B5EF4-FFF2-40B4-BE49-F238E27FC236}">
                    <a16:creationId xmlns:a16="http://schemas.microsoft.com/office/drawing/2014/main" id="{7E9C2725-99B4-BD43-3F8F-EE8950F07678}"/>
                  </a:ext>
                </a:extLst>
              </p:cNvPr>
              <p:cNvSpPr>
                <a:spLocks/>
              </p:cNvSpPr>
              <p:nvPr/>
            </p:nvSpPr>
            <p:spPr bwMode="auto">
              <a:xfrm>
                <a:off x="3760" y="2141"/>
                <a:ext cx="99" cy="166"/>
              </a:xfrm>
              <a:custGeom>
                <a:avLst/>
                <a:gdLst>
                  <a:gd name="T0" fmla="*/ 177 w 47"/>
                  <a:gd name="T1" fmla="*/ 202 h 74"/>
                  <a:gd name="T2" fmla="*/ 8 w 47"/>
                  <a:gd name="T3" fmla="*/ 0 h 74"/>
                  <a:gd name="T4" fmla="*/ 17 w 47"/>
                  <a:gd name="T5" fmla="*/ 247 h 74"/>
                  <a:gd name="T6" fmla="*/ 27 w 47"/>
                  <a:gd name="T7" fmla="*/ 769 h 74"/>
                  <a:gd name="T8" fmla="*/ 36 w 47"/>
                  <a:gd name="T9" fmla="*/ 781 h 74"/>
                  <a:gd name="T10" fmla="*/ 27 w 47"/>
                  <a:gd name="T11" fmla="*/ 769 h 74"/>
                  <a:gd name="T12" fmla="*/ 27 w 47"/>
                  <a:gd name="T13" fmla="*/ 769 h 74"/>
                  <a:gd name="T14" fmla="*/ 101 w 47"/>
                  <a:gd name="T15" fmla="*/ 826 h 74"/>
                  <a:gd name="T16" fmla="*/ 356 w 47"/>
                  <a:gd name="T17" fmla="*/ 826 h 74"/>
                  <a:gd name="T18" fmla="*/ 430 w 47"/>
                  <a:gd name="T19" fmla="*/ 814 h 74"/>
                  <a:gd name="T20" fmla="*/ 430 w 47"/>
                  <a:gd name="T21" fmla="*/ 790 h 74"/>
                  <a:gd name="T22" fmla="*/ 421 w 47"/>
                  <a:gd name="T23" fmla="*/ 790 h 74"/>
                  <a:gd name="T24" fmla="*/ 430 w 47"/>
                  <a:gd name="T25" fmla="*/ 801 h 74"/>
                  <a:gd name="T26" fmla="*/ 440 w 47"/>
                  <a:gd name="T27" fmla="*/ 428 h 74"/>
                  <a:gd name="T28" fmla="*/ 404 w 47"/>
                  <a:gd name="T29" fmla="*/ 397 h 74"/>
                  <a:gd name="T30" fmla="*/ 185 w 47"/>
                  <a:gd name="T31" fmla="*/ 202 h 74"/>
                  <a:gd name="T32" fmla="*/ 177 w 47"/>
                  <a:gd name="T33" fmla="*/ 215 h 74"/>
                  <a:gd name="T34" fmla="*/ 356 w 47"/>
                  <a:gd name="T35" fmla="*/ 397 h 74"/>
                  <a:gd name="T36" fmla="*/ 421 w 47"/>
                  <a:gd name="T37" fmla="*/ 437 h 74"/>
                  <a:gd name="T38" fmla="*/ 421 w 47"/>
                  <a:gd name="T39" fmla="*/ 428 h 74"/>
                  <a:gd name="T40" fmla="*/ 430 w 47"/>
                  <a:gd name="T41" fmla="*/ 790 h 74"/>
                  <a:gd name="T42" fmla="*/ 421 w 47"/>
                  <a:gd name="T43" fmla="*/ 781 h 74"/>
                  <a:gd name="T44" fmla="*/ 413 w 47"/>
                  <a:gd name="T45" fmla="*/ 790 h 74"/>
                  <a:gd name="T46" fmla="*/ 430 w 47"/>
                  <a:gd name="T47" fmla="*/ 790 h 74"/>
                  <a:gd name="T48" fmla="*/ 421 w 47"/>
                  <a:gd name="T49" fmla="*/ 790 h 74"/>
                  <a:gd name="T50" fmla="*/ 421 w 47"/>
                  <a:gd name="T51" fmla="*/ 790 h 74"/>
                  <a:gd name="T52" fmla="*/ 421 w 47"/>
                  <a:gd name="T53" fmla="*/ 790 h 74"/>
                  <a:gd name="T54" fmla="*/ 337 w 47"/>
                  <a:gd name="T55" fmla="*/ 801 h 74"/>
                  <a:gd name="T56" fmla="*/ 93 w 47"/>
                  <a:gd name="T57" fmla="*/ 790 h 74"/>
                  <a:gd name="T58" fmla="*/ 48 w 47"/>
                  <a:gd name="T59" fmla="*/ 769 h 74"/>
                  <a:gd name="T60" fmla="*/ 36 w 47"/>
                  <a:gd name="T61" fmla="*/ 769 h 74"/>
                  <a:gd name="T62" fmla="*/ 48 w 47"/>
                  <a:gd name="T63" fmla="*/ 769 h 74"/>
                  <a:gd name="T64" fmla="*/ 36 w 47"/>
                  <a:gd name="T65" fmla="*/ 754 h 74"/>
                  <a:gd name="T66" fmla="*/ 36 w 47"/>
                  <a:gd name="T67" fmla="*/ 769 h 74"/>
                  <a:gd name="T68" fmla="*/ 36 w 47"/>
                  <a:gd name="T69" fmla="*/ 283 h 74"/>
                  <a:gd name="T70" fmla="*/ 17 w 47"/>
                  <a:gd name="T71" fmla="*/ 9 h 74"/>
                  <a:gd name="T72" fmla="*/ 0 w 47"/>
                  <a:gd name="T73" fmla="*/ 9 h 74"/>
                  <a:gd name="T74" fmla="*/ 177 w 47"/>
                  <a:gd name="T75" fmla="*/ 215 h 74"/>
                  <a:gd name="T76" fmla="*/ 177 w 47"/>
                  <a:gd name="T77" fmla="*/ 215 h 7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47" h="74">
                    <a:moveTo>
                      <a:pt x="19" y="19"/>
                    </a:moveTo>
                    <a:cubicBezTo>
                      <a:pt x="19" y="18"/>
                      <a:pt x="19" y="18"/>
                      <a:pt x="19" y="18"/>
                    </a:cubicBezTo>
                    <a:cubicBezTo>
                      <a:pt x="12" y="16"/>
                      <a:pt x="6" y="9"/>
                      <a:pt x="2" y="1"/>
                    </a:cubicBezTo>
                    <a:cubicBezTo>
                      <a:pt x="2" y="0"/>
                      <a:pt x="1" y="0"/>
                      <a:pt x="1" y="0"/>
                    </a:cubicBezTo>
                    <a:cubicBezTo>
                      <a:pt x="0" y="0"/>
                      <a:pt x="0" y="1"/>
                      <a:pt x="0" y="1"/>
                    </a:cubicBezTo>
                    <a:cubicBezTo>
                      <a:pt x="1" y="9"/>
                      <a:pt x="2" y="16"/>
                      <a:pt x="2" y="22"/>
                    </a:cubicBezTo>
                    <a:cubicBezTo>
                      <a:pt x="2" y="23"/>
                      <a:pt x="2" y="24"/>
                      <a:pt x="2" y="25"/>
                    </a:cubicBezTo>
                    <a:cubicBezTo>
                      <a:pt x="2" y="44"/>
                      <a:pt x="3" y="55"/>
                      <a:pt x="3" y="68"/>
                    </a:cubicBezTo>
                    <a:cubicBezTo>
                      <a:pt x="3" y="68"/>
                      <a:pt x="3" y="69"/>
                      <a:pt x="4" y="69"/>
                    </a:cubicBezTo>
                    <a:cubicBezTo>
                      <a:pt x="4" y="69"/>
                      <a:pt x="4" y="69"/>
                      <a:pt x="4" y="69"/>
                    </a:cubicBezTo>
                    <a:cubicBezTo>
                      <a:pt x="4" y="68"/>
                      <a:pt x="4" y="68"/>
                      <a:pt x="4" y="68"/>
                    </a:cubicBezTo>
                    <a:cubicBezTo>
                      <a:pt x="3" y="68"/>
                      <a:pt x="3" y="68"/>
                      <a:pt x="3" y="68"/>
                    </a:cubicBezTo>
                    <a:cubicBezTo>
                      <a:pt x="3" y="68"/>
                      <a:pt x="3" y="68"/>
                      <a:pt x="3" y="68"/>
                    </a:cubicBezTo>
                    <a:cubicBezTo>
                      <a:pt x="3" y="68"/>
                      <a:pt x="3" y="68"/>
                      <a:pt x="3" y="68"/>
                    </a:cubicBezTo>
                    <a:cubicBezTo>
                      <a:pt x="3" y="69"/>
                      <a:pt x="3" y="69"/>
                      <a:pt x="4" y="70"/>
                    </a:cubicBezTo>
                    <a:cubicBezTo>
                      <a:pt x="5" y="71"/>
                      <a:pt x="7" y="72"/>
                      <a:pt x="11" y="73"/>
                    </a:cubicBezTo>
                    <a:cubicBezTo>
                      <a:pt x="14" y="73"/>
                      <a:pt x="18" y="74"/>
                      <a:pt x="23" y="74"/>
                    </a:cubicBezTo>
                    <a:cubicBezTo>
                      <a:pt x="28" y="74"/>
                      <a:pt x="34" y="74"/>
                      <a:pt x="38" y="73"/>
                    </a:cubicBezTo>
                    <a:cubicBezTo>
                      <a:pt x="41" y="73"/>
                      <a:pt x="42" y="73"/>
                      <a:pt x="44" y="72"/>
                    </a:cubicBezTo>
                    <a:cubicBezTo>
                      <a:pt x="44" y="72"/>
                      <a:pt x="45" y="72"/>
                      <a:pt x="46" y="72"/>
                    </a:cubicBezTo>
                    <a:cubicBezTo>
                      <a:pt x="46" y="71"/>
                      <a:pt x="47" y="71"/>
                      <a:pt x="47" y="70"/>
                    </a:cubicBezTo>
                    <a:cubicBezTo>
                      <a:pt x="46" y="70"/>
                      <a:pt x="46" y="70"/>
                      <a:pt x="46" y="70"/>
                    </a:cubicBezTo>
                    <a:cubicBezTo>
                      <a:pt x="46" y="70"/>
                      <a:pt x="46" y="70"/>
                      <a:pt x="46" y="70"/>
                    </a:cubicBezTo>
                    <a:cubicBezTo>
                      <a:pt x="45" y="70"/>
                      <a:pt x="45" y="70"/>
                      <a:pt x="45" y="70"/>
                    </a:cubicBezTo>
                    <a:cubicBezTo>
                      <a:pt x="45" y="71"/>
                      <a:pt x="45" y="71"/>
                      <a:pt x="45" y="71"/>
                    </a:cubicBezTo>
                    <a:cubicBezTo>
                      <a:pt x="46" y="71"/>
                      <a:pt x="46" y="71"/>
                      <a:pt x="46" y="71"/>
                    </a:cubicBezTo>
                    <a:cubicBezTo>
                      <a:pt x="46" y="71"/>
                      <a:pt x="47" y="70"/>
                      <a:pt x="47" y="70"/>
                    </a:cubicBezTo>
                    <a:cubicBezTo>
                      <a:pt x="47" y="38"/>
                      <a:pt x="47" y="38"/>
                      <a:pt x="47" y="38"/>
                    </a:cubicBezTo>
                    <a:cubicBezTo>
                      <a:pt x="47" y="38"/>
                      <a:pt x="46" y="37"/>
                      <a:pt x="46" y="37"/>
                    </a:cubicBezTo>
                    <a:cubicBezTo>
                      <a:pt x="45" y="37"/>
                      <a:pt x="44" y="36"/>
                      <a:pt x="43" y="35"/>
                    </a:cubicBezTo>
                    <a:cubicBezTo>
                      <a:pt x="41" y="35"/>
                      <a:pt x="40" y="34"/>
                      <a:pt x="39" y="34"/>
                    </a:cubicBezTo>
                    <a:cubicBezTo>
                      <a:pt x="33" y="31"/>
                      <a:pt x="26" y="25"/>
                      <a:pt x="20" y="18"/>
                    </a:cubicBezTo>
                    <a:cubicBezTo>
                      <a:pt x="19" y="18"/>
                      <a:pt x="19" y="18"/>
                      <a:pt x="19" y="18"/>
                    </a:cubicBezTo>
                    <a:cubicBezTo>
                      <a:pt x="19" y="19"/>
                      <a:pt x="19" y="19"/>
                      <a:pt x="19" y="19"/>
                    </a:cubicBezTo>
                    <a:cubicBezTo>
                      <a:pt x="18" y="19"/>
                      <a:pt x="18" y="19"/>
                      <a:pt x="18" y="19"/>
                    </a:cubicBezTo>
                    <a:cubicBezTo>
                      <a:pt x="25" y="27"/>
                      <a:pt x="32" y="32"/>
                      <a:pt x="38" y="35"/>
                    </a:cubicBezTo>
                    <a:cubicBezTo>
                      <a:pt x="39" y="36"/>
                      <a:pt x="40" y="36"/>
                      <a:pt x="42" y="37"/>
                    </a:cubicBezTo>
                    <a:cubicBezTo>
                      <a:pt x="43" y="38"/>
                      <a:pt x="44" y="39"/>
                      <a:pt x="45" y="39"/>
                    </a:cubicBezTo>
                    <a:cubicBezTo>
                      <a:pt x="46" y="38"/>
                      <a:pt x="46" y="38"/>
                      <a:pt x="46" y="38"/>
                    </a:cubicBezTo>
                    <a:cubicBezTo>
                      <a:pt x="45" y="38"/>
                      <a:pt x="45" y="38"/>
                      <a:pt x="45" y="38"/>
                    </a:cubicBezTo>
                    <a:cubicBezTo>
                      <a:pt x="45" y="70"/>
                      <a:pt x="45" y="70"/>
                      <a:pt x="45" y="70"/>
                    </a:cubicBezTo>
                    <a:cubicBezTo>
                      <a:pt x="46" y="70"/>
                      <a:pt x="46" y="70"/>
                      <a:pt x="46" y="70"/>
                    </a:cubicBezTo>
                    <a:cubicBezTo>
                      <a:pt x="46" y="69"/>
                      <a:pt x="46" y="69"/>
                      <a:pt x="46" y="69"/>
                    </a:cubicBezTo>
                    <a:cubicBezTo>
                      <a:pt x="45" y="69"/>
                      <a:pt x="45" y="69"/>
                      <a:pt x="45" y="69"/>
                    </a:cubicBezTo>
                    <a:cubicBezTo>
                      <a:pt x="45" y="69"/>
                      <a:pt x="45" y="69"/>
                      <a:pt x="45" y="69"/>
                    </a:cubicBezTo>
                    <a:cubicBezTo>
                      <a:pt x="44" y="70"/>
                      <a:pt x="44" y="70"/>
                      <a:pt x="44" y="70"/>
                    </a:cubicBezTo>
                    <a:cubicBezTo>
                      <a:pt x="45" y="70"/>
                      <a:pt x="45" y="70"/>
                      <a:pt x="45" y="70"/>
                    </a:cubicBezTo>
                    <a:cubicBezTo>
                      <a:pt x="46" y="70"/>
                      <a:pt x="46" y="70"/>
                      <a:pt x="46"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5" y="70"/>
                      <a:pt x="45" y="70"/>
                      <a:pt x="45" y="70"/>
                    </a:cubicBezTo>
                    <a:cubicBezTo>
                      <a:pt x="44" y="70"/>
                      <a:pt x="44" y="70"/>
                      <a:pt x="44" y="70"/>
                    </a:cubicBezTo>
                    <a:cubicBezTo>
                      <a:pt x="43" y="71"/>
                      <a:pt x="40" y="71"/>
                      <a:pt x="36" y="71"/>
                    </a:cubicBezTo>
                    <a:cubicBezTo>
                      <a:pt x="32" y="72"/>
                      <a:pt x="27" y="72"/>
                      <a:pt x="23" y="72"/>
                    </a:cubicBezTo>
                    <a:cubicBezTo>
                      <a:pt x="18" y="72"/>
                      <a:pt x="13" y="71"/>
                      <a:pt x="10" y="70"/>
                    </a:cubicBezTo>
                    <a:cubicBezTo>
                      <a:pt x="8" y="70"/>
                      <a:pt x="7" y="69"/>
                      <a:pt x="6" y="69"/>
                    </a:cubicBezTo>
                    <a:cubicBezTo>
                      <a:pt x="6" y="69"/>
                      <a:pt x="5" y="68"/>
                      <a:pt x="5" y="68"/>
                    </a:cubicBezTo>
                    <a:cubicBezTo>
                      <a:pt x="5" y="68"/>
                      <a:pt x="5" y="68"/>
                      <a:pt x="5" y="68"/>
                    </a:cubicBezTo>
                    <a:cubicBezTo>
                      <a:pt x="4" y="68"/>
                      <a:pt x="4" y="68"/>
                      <a:pt x="4" y="68"/>
                    </a:cubicBezTo>
                    <a:cubicBezTo>
                      <a:pt x="5" y="68"/>
                      <a:pt x="5" y="68"/>
                      <a:pt x="5" y="68"/>
                    </a:cubicBezTo>
                    <a:cubicBezTo>
                      <a:pt x="5" y="68"/>
                      <a:pt x="5" y="68"/>
                      <a:pt x="5" y="68"/>
                    </a:cubicBezTo>
                    <a:cubicBezTo>
                      <a:pt x="5" y="67"/>
                      <a:pt x="5" y="67"/>
                      <a:pt x="5" y="67"/>
                    </a:cubicBezTo>
                    <a:cubicBezTo>
                      <a:pt x="4" y="67"/>
                      <a:pt x="4" y="67"/>
                      <a:pt x="4" y="67"/>
                    </a:cubicBezTo>
                    <a:cubicBezTo>
                      <a:pt x="4" y="67"/>
                      <a:pt x="4" y="67"/>
                      <a:pt x="4" y="67"/>
                    </a:cubicBezTo>
                    <a:cubicBezTo>
                      <a:pt x="4" y="68"/>
                      <a:pt x="4" y="68"/>
                      <a:pt x="4" y="68"/>
                    </a:cubicBezTo>
                    <a:cubicBezTo>
                      <a:pt x="5" y="68"/>
                      <a:pt x="5" y="68"/>
                      <a:pt x="5" y="68"/>
                    </a:cubicBezTo>
                    <a:cubicBezTo>
                      <a:pt x="5" y="55"/>
                      <a:pt x="4" y="44"/>
                      <a:pt x="4" y="25"/>
                    </a:cubicBezTo>
                    <a:cubicBezTo>
                      <a:pt x="4" y="24"/>
                      <a:pt x="4" y="23"/>
                      <a:pt x="4" y="22"/>
                    </a:cubicBezTo>
                    <a:cubicBezTo>
                      <a:pt x="4" y="16"/>
                      <a:pt x="3" y="8"/>
                      <a:pt x="2" y="1"/>
                    </a:cubicBezTo>
                    <a:cubicBezTo>
                      <a:pt x="1" y="1"/>
                      <a:pt x="1" y="1"/>
                      <a:pt x="1" y="1"/>
                    </a:cubicBezTo>
                    <a:cubicBezTo>
                      <a:pt x="0" y="1"/>
                      <a:pt x="0" y="1"/>
                      <a:pt x="0" y="1"/>
                    </a:cubicBezTo>
                    <a:cubicBezTo>
                      <a:pt x="5" y="11"/>
                      <a:pt x="11" y="17"/>
                      <a:pt x="19" y="20"/>
                    </a:cubicBezTo>
                    <a:cubicBezTo>
                      <a:pt x="19" y="19"/>
                      <a:pt x="19" y="19"/>
                      <a:pt x="19" y="19"/>
                    </a:cubicBezTo>
                    <a:cubicBezTo>
                      <a:pt x="18" y="19"/>
                      <a:pt x="18" y="19"/>
                      <a:pt x="18" y="19"/>
                    </a:cubicBezTo>
                    <a:cubicBezTo>
                      <a:pt x="19" y="19"/>
                      <a:pt x="19" y="19"/>
                      <a:pt x="19" y="1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5" name="Freeform 617">
                <a:extLst>
                  <a:ext uri="{FF2B5EF4-FFF2-40B4-BE49-F238E27FC236}">
                    <a16:creationId xmlns:a16="http://schemas.microsoft.com/office/drawing/2014/main" id="{1CFB2613-27BE-3587-CA5F-3EEDEB608F7F}"/>
                  </a:ext>
                </a:extLst>
              </p:cNvPr>
              <p:cNvSpPr>
                <a:spLocks/>
              </p:cNvSpPr>
              <p:nvPr/>
            </p:nvSpPr>
            <p:spPr bwMode="auto">
              <a:xfrm>
                <a:off x="3703" y="1884"/>
                <a:ext cx="57" cy="38"/>
              </a:xfrm>
              <a:custGeom>
                <a:avLst/>
                <a:gdLst>
                  <a:gd name="T0" fmla="*/ 217 w 27"/>
                  <a:gd name="T1" fmla="*/ 65 h 17"/>
                  <a:gd name="T2" fmla="*/ 228 w 27"/>
                  <a:gd name="T3" fmla="*/ 65 h 17"/>
                  <a:gd name="T4" fmla="*/ 253 w 27"/>
                  <a:gd name="T5" fmla="*/ 9 h 17"/>
                  <a:gd name="T6" fmla="*/ 245 w 27"/>
                  <a:gd name="T7" fmla="*/ 0 h 17"/>
                  <a:gd name="T8" fmla="*/ 245 w 27"/>
                  <a:gd name="T9" fmla="*/ 0 h 17"/>
                  <a:gd name="T10" fmla="*/ 205 w 27"/>
                  <a:gd name="T11" fmla="*/ 0 h 17"/>
                  <a:gd name="T12" fmla="*/ 103 w 27"/>
                  <a:gd name="T13" fmla="*/ 0 h 17"/>
                  <a:gd name="T14" fmla="*/ 27 w 27"/>
                  <a:gd name="T15" fmla="*/ 0 h 17"/>
                  <a:gd name="T16" fmla="*/ 17 w 27"/>
                  <a:gd name="T17" fmla="*/ 9 h 17"/>
                  <a:gd name="T18" fmla="*/ 0 w 27"/>
                  <a:gd name="T19" fmla="*/ 89 h 17"/>
                  <a:gd name="T20" fmla="*/ 8 w 27"/>
                  <a:gd name="T21" fmla="*/ 145 h 17"/>
                  <a:gd name="T22" fmla="*/ 36 w 27"/>
                  <a:gd name="T23" fmla="*/ 179 h 17"/>
                  <a:gd name="T24" fmla="*/ 103 w 27"/>
                  <a:gd name="T25" fmla="*/ 190 h 17"/>
                  <a:gd name="T26" fmla="*/ 177 w 27"/>
                  <a:gd name="T27" fmla="*/ 190 h 17"/>
                  <a:gd name="T28" fmla="*/ 188 w 27"/>
                  <a:gd name="T29" fmla="*/ 179 h 17"/>
                  <a:gd name="T30" fmla="*/ 228 w 27"/>
                  <a:gd name="T31" fmla="*/ 65 h 17"/>
                  <a:gd name="T32" fmla="*/ 217 w 27"/>
                  <a:gd name="T33" fmla="*/ 65 h 17"/>
                  <a:gd name="T34" fmla="*/ 228 w 27"/>
                  <a:gd name="T35" fmla="*/ 65 h 17"/>
                  <a:gd name="T36" fmla="*/ 217 w 27"/>
                  <a:gd name="T37" fmla="*/ 65 h 17"/>
                  <a:gd name="T38" fmla="*/ 205 w 27"/>
                  <a:gd name="T39" fmla="*/ 56 h 17"/>
                  <a:gd name="T40" fmla="*/ 177 w 27"/>
                  <a:gd name="T41" fmla="*/ 179 h 17"/>
                  <a:gd name="T42" fmla="*/ 188 w 27"/>
                  <a:gd name="T43" fmla="*/ 179 h 17"/>
                  <a:gd name="T44" fmla="*/ 188 w 27"/>
                  <a:gd name="T45" fmla="*/ 170 h 17"/>
                  <a:gd name="T46" fmla="*/ 103 w 27"/>
                  <a:gd name="T47" fmla="*/ 170 h 17"/>
                  <a:gd name="T48" fmla="*/ 49 w 27"/>
                  <a:gd name="T49" fmla="*/ 154 h 17"/>
                  <a:gd name="T50" fmla="*/ 27 w 27"/>
                  <a:gd name="T51" fmla="*/ 134 h 17"/>
                  <a:gd name="T52" fmla="*/ 17 w 27"/>
                  <a:gd name="T53" fmla="*/ 89 h 17"/>
                  <a:gd name="T54" fmla="*/ 17 w 27"/>
                  <a:gd name="T55" fmla="*/ 45 h 17"/>
                  <a:gd name="T56" fmla="*/ 27 w 27"/>
                  <a:gd name="T57" fmla="*/ 36 h 17"/>
                  <a:gd name="T58" fmla="*/ 27 w 27"/>
                  <a:gd name="T59" fmla="*/ 20 h 17"/>
                  <a:gd name="T60" fmla="*/ 27 w 27"/>
                  <a:gd name="T61" fmla="*/ 20 h 17"/>
                  <a:gd name="T62" fmla="*/ 27 w 27"/>
                  <a:gd name="T63" fmla="*/ 20 h 17"/>
                  <a:gd name="T64" fmla="*/ 27 w 27"/>
                  <a:gd name="T65" fmla="*/ 20 h 17"/>
                  <a:gd name="T66" fmla="*/ 27 w 27"/>
                  <a:gd name="T67" fmla="*/ 20 h 17"/>
                  <a:gd name="T68" fmla="*/ 27 w 27"/>
                  <a:gd name="T69" fmla="*/ 20 h 17"/>
                  <a:gd name="T70" fmla="*/ 27 w 27"/>
                  <a:gd name="T71" fmla="*/ 20 h 17"/>
                  <a:gd name="T72" fmla="*/ 103 w 27"/>
                  <a:gd name="T73" fmla="*/ 20 h 17"/>
                  <a:gd name="T74" fmla="*/ 205 w 27"/>
                  <a:gd name="T75" fmla="*/ 20 h 17"/>
                  <a:gd name="T76" fmla="*/ 245 w 27"/>
                  <a:gd name="T77" fmla="*/ 20 h 17"/>
                  <a:gd name="T78" fmla="*/ 245 w 27"/>
                  <a:gd name="T79" fmla="*/ 9 h 17"/>
                  <a:gd name="T80" fmla="*/ 236 w 27"/>
                  <a:gd name="T81" fmla="*/ 9 h 17"/>
                  <a:gd name="T82" fmla="*/ 205 w 27"/>
                  <a:gd name="T83" fmla="*/ 56 h 17"/>
                  <a:gd name="T84" fmla="*/ 205 w 27"/>
                  <a:gd name="T85" fmla="*/ 56 h 17"/>
                  <a:gd name="T86" fmla="*/ 217 w 27"/>
                  <a:gd name="T87" fmla="*/ 65 h 1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7" h="17">
                    <a:moveTo>
                      <a:pt x="23" y="6"/>
                    </a:moveTo>
                    <a:cubicBezTo>
                      <a:pt x="24" y="6"/>
                      <a:pt x="24" y="6"/>
                      <a:pt x="24" y="6"/>
                    </a:cubicBezTo>
                    <a:cubicBezTo>
                      <a:pt x="25" y="4"/>
                      <a:pt x="26" y="3"/>
                      <a:pt x="27" y="1"/>
                    </a:cubicBezTo>
                    <a:cubicBezTo>
                      <a:pt x="26" y="0"/>
                      <a:pt x="26" y="0"/>
                      <a:pt x="26" y="0"/>
                    </a:cubicBezTo>
                    <a:cubicBezTo>
                      <a:pt x="26" y="0"/>
                      <a:pt x="26" y="0"/>
                      <a:pt x="26" y="0"/>
                    </a:cubicBezTo>
                    <a:cubicBezTo>
                      <a:pt x="25" y="0"/>
                      <a:pt x="24" y="0"/>
                      <a:pt x="22" y="0"/>
                    </a:cubicBezTo>
                    <a:cubicBezTo>
                      <a:pt x="19" y="0"/>
                      <a:pt x="14" y="0"/>
                      <a:pt x="11" y="0"/>
                    </a:cubicBezTo>
                    <a:cubicBezTo>
                      <a:pt x="7" y="0"/>
                      <a:pt x="4" y="0"/>
                      <a:pt x="3" y="0"/>
                    </a:cubicBezTo>
                    <a:cubicBezTo>
                      <a:pt x="2" y="0"/>
                      <a:pt x="2" y="1"/>
                      <a:pt x="2" y="1"/>
                    </a:cubicBezTo>
                    <a:cubicBezTo>
                      <a:pt x="0" y="3"/>
                      <a:pt x="0" y="6"/>
                      <a:pt x="0" y="8"/>
                    </a:cubicBezTo>
                    <a:cubicBezTo>
                      <a:pt x="0" y="10"/>
                      <a:pt x="0" y="12"/>
                      <a:pt x="1" y="13"/>
                    </a:cubicBezTo>
                    <a:cubicBezTo>
                      <a:pt x="1" y="14"/>
                      <a:pt x="3" y="16"/>
                      <a:pt x="4" y="16"/>
                    </a:cubicBezTo>
                    <a:cubicBezTo>
                      <a:pt x="6" y="16"/>
                      <a:pt x="8" y="16"/>
                      <a:pt x="11" y="17"/>
                    </a:cubicBezTo>
                    <a:cubicBezTo>
                      <a:pt x="14" y="17"/>
                      <a:pt x="17" y="17"/>
                      <a:pt x="19" y="17"/>
                    </a:cubicBezTo>
                    <a:cubicBezTo>
                      <a:pt x="20" y="17"/>
                      <a:pt x="20" y="17"/>
                      <a:pt x="20" y="16"/>
                    </a:cubicBezTo>
                    <a:cubicBezTo>
                      <a:pt x="22" y="12"/>
                      <a:pt x="23" y="9"/>
                      <a:pt x="24" y="6"/>
                    </a:cubicBezTo>
                    <a:cubicBezTo>
                      <a:pt x="23" y="6"/>
                      <a:pt x="23" y="6"/>
                      <a:pt x="23" y="6"/>
                    </a:cubicBezTo>
                    <a:cubicBezTo>
                      <a:pt x="24" y="6"/>
                      <a:pt x="24" y="6"/>
                      <a:pt x="24" y="6"/>
                    </a:cubicBezTo>
                    <a:cubicBezTo>
                      <a:pt x="23" y="6"/>
                      <a:pt x="23" y="6"/>
                      <a:pt x="23" y="6"/>
                    </a:cubicBezTo>
                    <a:cubicBezTo>
                      <a:pt x="22" y="5"/>
                      <a:pt x="22" y="5"/>
                      <a:pt x="22" y="5"/>
                    </a:cubicBezTo>
                    <a:cubicBezTo>
                      <a:pt x="21" y="9"/>
                      <a:pt x="20" y="12"/>
                      <a:pt x="19" y="16"/>
                    </a:cubicBezTo>
                    <a:cubicBezTo>
                      <a:pt x="20" y="16"/>
                      <a:pt x="20" y="16"/>
                      <a:pt x="20" y="16"/>
                    </a:cubicBezTo>
                    <a:cubicBezTo>
                      <a:pt x="20" y="15"/>
                      <a:pt x="20" y="15"/>
                      <a:pt x="20" y="15"/>
                    </a:cubicBezTo>
                    <a:cubicBezTo>
                      <a:pt x="17" y="15"/>
                      <a:pt x="14" y="15"/>
                      <a:pt x="11" y="15"/>
                    </a:cubicBezTo>
                    <a:cubicBezTo>
                      <a:pt x="8" y="15"/>
                      <a:pt x="6" y="14"/>
                      <a:pt x="5" y="14"/>
                    </a:cubicBezTo>
                    <a:cubicBezTo>
                      <a:pt x="4" y="14"/>
                      <a:pt x="3" y="13"/>
                      <a:pt x="3" y="12"/>
                    </a:cubicBezTo>
                    <a:cubicBezTo>
                      <a:pt x="2" y="11"/>
                      <a:pt x="2" y="10"/>
                      <a:pt x="2" y="8"/>
                    </a:cubicBezTo>
                    <a:cubicBezTo>
                      <a:pt x="2" y="7"/>
                      <a:pt x="2" y="5"/>
                      <a:pt x="2" y="4"/>
                    </a:cubicBezTo>
                    <a:cubicBezTo>
                      <a:pt x="3" y="3"/>
                      <a:pt x="3"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4" y="2"/>
                      <a:pt x="7" y="2"/>
                      <a:pt x="11" y="2"/>
                    </a:cubicBezTo>
                    <a:cubicBezTo>
                      <a:pt x="14" y="2"/>
                      <a:pt x="19" y="2"/>
                      <a:pt x="22" y="2"/>
                    </a:cubicBezTo>
                    <a:cubicBezTo>
                      <a:pt x="24" y="2"/>
                      <a:pt x="25" y="2"/>
                      <a:pt x="26" y="2"/>
                    </a:cubicBezTo>
                    <a:cubicBezTo>
                      <a:pt x="26" y="1"/>
                      <a:pt x="26" y="1"/>
                      <a:pt x="26" y="1"/>
                    </a:cubicBezTo>
                    <a:cubicBezTo>
                      <a:pt x="25" y="1"/>
                      <a:pt x="25" y="1"/>
                      <a:pt x="25" y="1"/>
                    </a:cubicBezTo>
                    <a:cubicBezTo>
                      <a:pt x="24" y="2"/>
                      <a:pt x="23" y="4"/>
                      <a:pt x="22" y="5"/>
                    </a:cubicBezTo>
                    <a:cubicBezTo>
                      <a:pt x="22" y="5"/>
                      <a:pt x="22" y="5"/>
                      <a:pt x="22" y="5"/>
                    </a:cubicBezTo>
                    <a:cubicBezTo>
                      <a:pt x="23" y="6"/>
                      <a:pt x="23" y="6"/>
                      <a:pt x="23"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6" name="Freeform 618">
                <a:extLst>
                  <a:ext uri="{FF2B5EF4-FFF2-40B4-BE49-F238E27FC236}">
                    <a16:creationId xmlns:a16="http://schemas.microsoft.com/office/drawing/2014/main" id="{B777D45A-BDCF-B241-0A3E-D3F8D0C3A89F}"/>
                  </a:ext>
                </a:extLst>
              </p:cNvPr>
              <p:cNvSpPr>
                <a:spLocks/>
              </p:cNvSpPr>
              <p:nvPr/>
            </p:nvSpPr>
            <p:spPr bwMode="auto">
              <a:xfrm>
                <a:off x="3710" y="1845"/>
                <a:ext cx="61" cy="36"/>
              </a:xfrm>
              <a:custGeom>
                <a:avLst/>
                <a:gdLst>
                  <a:gd name="T0" fmla="*/ 261 w 29"/>
                  <a:gd name="T1" fmla="*/ 25 h 16"/>
                  <a:gd name="T2" fmla="*/ 261 w 29"/>
                  <a:gd name="T3" fmla="*/ 25 h 16"/>
                  <a:gd name="T4" fmla="*/ 261 w 29"/>
                  <a:gd name="T5" fmla="*/ 25 h 16"/>
                  <a:gd name="T6" fmla="*/ 269 w 29"/>
                  <a:gd name="T7" fmla="*/ 11 h 16"/>
                  <a:gd name="T8" fmla="*/ 261 w 29"/>
                  <a:gd name="T9" fmla="*/ 0 h 16"/>
                  <a:gd name="T10" fmla="*/ 233 w 29"/>
                  <a:gd name="T11" fmla="*/ 0 h 16"/>
                  <a:gd name="T12" fmla="*/ 36 w 29"/>
                  <a:gd name="T13" fmla="*/ 11 h 16"/>
                  <a:gd name="T14" fmla="*/ 27 w 29"/>
                  <a:gd name="T15" fmla="*/ 11 h 16"/>
                  <a:gd name="T16" fmla="*/ 8 w 29"/>
                  <a:gd name="T17" fmla="*/ 45 h 16"/>
                  <a:gd name="T18" fmla="*/ 0 w 29"/>
                  <a:gd name="T19" fmla="*/ 92 h 16"/>
                  <a:gd name="T20" fmla="*/ 8 w 29"/>
                  <a:gd name="T21" fmla="*/ 146 h 16"/>
                  <a:gd name="T22" fmla="*/ 48 w 29"/>
                  <a:gd name="T23" fmla="*/ 182 h 16"/>
                  <a:gd name="T24" fmla="*/ 120 w 29"/>
                  <a:gd name="T25" fmla="*/ 182 h 16"/>
                  <a:gd name="T26" fmla="*/ 221 w 29"/>
                  <a:gd name="T27" fmla="*/ 182 h 16"/>
                  <a:gd name="T28" fmla="*/ 233 w 29"/>
                  <a:gd name="T29" fmla="*/ 182 h 16"/>
                  <a:gd name="T30" fmla="*/ 252 w 29"/>
                  <a:gd name="T31" fmla="*/ 81 h 16"/>
                  <a:gd name="T32" fmla="*/ 261 w 29"/>
                  <a:gd name="T33" fmla="*/ 25 h 16"/>
                  <a:gd name="T34" fmla="*/ 261 w 29"/>
                  <a:gd name="T35" fmla="*/ 25 h 16"/>
                  <a:gd name="T36" fmla="*/ 261 w 29"/>
                  <a:gd name="T37" fmla="*/ 25 h 16"/>
                  <a:gd name="T38" fmla="*/ 261 w 29"/>
                  <a:gd name="T39" fmla="*/ 25 h 16"/>
                  <a:gd name="T40" fmla="*/ 252 w 29"/>
                  <a:gd name="T41" fmla="*/ 11 h 16"/>
                  <a:gd name="T42" fmla="*/ 233 w 29"/>
                  <a:gd name="T43" fmla="*/ 72 h 16"/>
                  <a:gd name="T44" fmla="*/ 212 w 29"/>
                  <a:gd name="T45" fmla="*/ 173 h 16"/>
                  <a:gd name="T46" fmla="*/ 221 w 29"/>
                  <a:gd name="T47" fmla="*/ 173 h 16"/>
                  <a:gd name="T48" fmla="*/ 221 w 29"/>
                  <a:gd name="T49" fmla="*/ 162 h 16"/>
                  <a:gd name="T50" fmla="*/ 120 w 29"/>
                  <a:gd name="T51" fmla="*/ 162 h 16"/>
                  <a:gd name="T52" fmla="*/ 48 w 29"/>
                  <a:gd name="T53" fmla="*/ 162 h 16"/>
                  <a:gd name="T54" fmla="*/ 27 w 29"/>
                  <a:gd name="T55" fmla="*/ 137 h 16"/>
                  <a:gd name="T56" fmla="*/ 17 w 29"/>
                  <a:gd name="T57" fmla="*/ 92 h 16"/>
                  <a:gd name="T58" fmla="*/ 27 w 29"/>
                  <a:gd name="T59" fmla="*/ 56 h 16"/>
                  <a:gd name="T60" fmla="*/ 36 w 29"/>
                  <a:gd name="T61" fmla="*/ 36 h 16"/>
                  <a:gd name="T62" fmla="*/ 36 w 29"/>
                  <a:gd name="T63" fmla="*/ 25 h 16"/>
                  <a:gd name="T64" fmla="*/ 36 w 29"/>
                  <a:gd name="T65" fmla="*/ 36 h 16"/>
                  <a:gd name="T66" fmla="*/ 233 w 29"/>
                  <a:gd name="T67" fmla="*/ 25 h 16"/>
                  <a:gd name="T68" fmla="*/ 261 w 29"/>
                  <a:gd name="T69" fmla="*/ 25 h 16"/>
                  <a:gd name="T70" fmla="*/ 261 w 29"/>
                  <a:gd name="T71" fmla="*/ 11 h 16"/>
                  <a:gd name="T72" fmla="*/ 252 w 29"/>
                  <a:gd name="T73" fmla="*/ 11 h 16"/>
                  <a:gd name="T74" fmla="*/ 252 w 29"/>
                  <a:gd name="T75" fmla="*/ 11 h 16"/>
                  <a:gd name="T76" fmla="*/ 252 w 29"/>
                  <a:gd name="T77" fmla="*/ 11 h 16"/>
                  <a:gd name="T78" fmla="*/ 261 w 29"/>
                  <a:gd name="T79" fmla="*/ 25 h 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29" h="16">
                    <a:moveTo>
                      <a:pt x="28" y="2"/>
                    </a:moveTo>
                    <a:cubicBezTo>
                      <a:pt x="28" y="2"/>
                      <a:pt x="28" y="2"/>
                      <a:pt x="28" y="2"/>
                    </a:cubicBezTo>
                    <a:cubicBezTo>
                      <a:pt x="28" y="2"/>
                      <a:pt x="28" y="2"/>
                      <a:pt x="28" y="2"/>
                    </a:cubicBezTo>
                    <a:cubicBezTo>
                      <a:pt x="29" y="2"/>
                      <a:pt x="29" y="1"/>
                      <a:pt x="29" y="1"/>
                    </a:cubicBezTo>
                    <a:cubicBezTo>
                      <a:pt x="28" y="1"/>
                      <a:pt x="28" y="0"/>
                      <a:pt x="28" y="0"/>
                    </a:cubicBezTo>
                    <a:cubicBezTo>
                      <a:pt x="27" y="0"/>
                      <a:pt x="26" y="0"/>
                      <a:pt x="25" y="0"/>
                    </a:cubicBezTo>
                    <a:cubicBezTo>
                      <a:pt x="16" y="0"/>
                      <a:pt x="7" y="1"/>
                      <a:pt x="4" y="1"/>
                    </a:cubicBezTo>
                    <a:cubicBezTo>
                      <a:pt x="3" y="1"/>
                      <a:pt x="3" y="1"/>
                      <a:pt x="3" y="1"/>
                    </a:cubicBezTo>
                    <a:cubicBezTo>
                      <a:pt x="2" y="2"/>
                      <a:pt x="2" y="3"/>
                      <a:pt x="1" y="4"/>
                    </a:cubicBezTo>
                    <a:cubicBezTo>
                      <a:pt x="1" y="5"/>
                      <a:pt x="0" y="7"/>
                      <a:pt x="0" y="8"/>
                    </a:cubicBezTo>
                    <a:cubicBezTo>
                      <a:pt x="0" y="10"/>
                      <a:pt x="1" y="12"/>
                      <a:pt x="1" y="13"/>
                    </a:cubicBezTo>
                    <a:cubicBezTo>
                      <a:pt x="2" y="14"/>
                      <a:pt x="3" y="15"/>
                      <a:pt x="5" y="16"/>
                    </a:cubicBezTo>
                    <a:cubicBezTo>
                      <a:pt x="6" y="16"/>
                      <a:pt x="9" y="16"/>
                      <a:pt x="13" y="16"/>
                    </a:cubicBezTo>
                    <a:cubicBezTo>
                      <a:pt x="16" y="16"/>
                      <a:pt x="21" y="16"/>
                      <a:pt x="24" y="16"/>
                    </a:cubicBezTo>
                    <a:cubicBezTo>
                      <a:pt x="24" y="16"/>
                      <a:pt x="24" y="16"/>
                      <a:pt x="25" y="16"/>
                    </a:cubicBezTo>
                    <a:cubicBezTo>
                      <a:pt x="26" y="12"/>
                      <a:pt x="26" y="9"/>
                      <a:pt x="27" y="7"/>
                    </a:cubicBezTo>
                    <a:cubicBezTo>
                      <a:pt x="27" y="5"/>
                      <a:pt x="28" y="3"/>
                      <a:pt x="28" y="2"/>
                    </a:cubicBezTo>
                    <a:cubicBezTo>
                      <a:pt x="28" y="2"/>
                      <a:pt x="28" y="2"/>
                      <a:pt x="28" y="2"/>
                    </a:cubicBezTo>
                    <a:cubicBezTo>
                      <a:pt x="28" y="2"/>
                      <a:pt x="28" y="2"/>
                      <a:pt x="28" y="2"/>
                    </a:cubicBezTo>
                    <a:cubicBezTo>
                      <a:pt x="28" y="2"/>
                      <a:pt x="28" y="2"/>
                      <a:pt x="28" y="2"/>
                    </a:cubicBezTo>
                    <a:cubicBezTo>
                      <a:pt x="27" y="1"/>
                      <a:pt x="27" y="1"/>
                      <a:pt x="27" y="1"/>
                    </a:cubicBezTo>
                    <a:cubicBezTo>
                      <a:pt x="26" y="2"/>
                      <a:pt x="25" y="4"/>
                      <a:pt x="25" y="6"/>
                    </a:cubicBezTo>
                    <a:cubicBezTo>
                      <a:pt x="24" y="9"/>
                      <a:pt x="24" y="11"/>
                      <a:pt x="23" y="15"/>
                    </a:cubicBezTo>
                    <a:cubicBezTo>
                      <a:pt x="24" y="15"/>
                      <a:pt x="24" y="15"/>
                      <a:pt x="24" y="15"/>
                    </a:cubicBezTo>
                    <a:cubicBezTo>
                      <a:pt x="24" y="14"/>
                      <a:pt x="24" y="14"/>
                      <a:pt x="24" y="14"/>
                    </a:cubicBezTo>
                    <a:cubicBezTo>
                      <a:pt x="21" y="14"/>
                      <a:pt x="16" y="14"/>
                      <a:pt x="13" y="14"/>
                    </a:cubicBezTo>
                    <a:cubicBezTo>
                      <a:pt x="9" y="14"/>
                      <a:pt x="6" y="14"/>
                      <a:pt x="5" y="14"/>
                    </a:cubicBezTo>
                    <a:cubicBezTo>
                      <a:pt x="4" y="14"/>
                      <a:pt x="4" y="13"/>
                      <a:pt x="3" y="12"/>
                    </a:cubicBezTo>
                    <a:cubicBezTo>
                      <a:pt x="3" y="11"/>
                      <a:pt x="2" y="10"/>
                      <a:pt x="2" y="8"/>
                    </a:cubicBezTo>
                    <a:cubicBezTo>
                      <a:pt x="2" y="7"/>
                      <a:pt x="3" y="6"/>
                      <a:pt x="3" y="5"/>
                    </a:cubicBezTo>
                    <a:cubicBezTo>
                      <a:pt x="3" y="4"/>
                      <a:pt x="4" y="3"/>
                      <a:pt x="4" y="3"/>
                    </a:cubicBezTo>
                    <a:cubicBezTo>
                      <a:pt x="4" y="2"/>
                      <a:pt x="4" y="2"/>
                      <a:pt x="4" y="2"/>
                    </a:cubicBezTo>
                    <a:cubicBezTo>
                      <a:pt x="4" y="3"/>
                      <a:pt x="4" y="3"/>
                      <a:pt x="4" y="3"/>
                    </a:cubicBezTo>
                    <a:cubicBezTo>
                      <a:pt x="7" y="3"/>
                      <a:pt x="17" y="2"/>
                      <a:pt x="25" y="2"/>
                    </a:cubicBezTo>
                    <a:cubicBezTo>
                      <a:pt x="26" y="2"/>
                      <a:pt x="27" y="2"/>
                      <a:pt x="28" y="2"/>
                    </a:cubicBezTo>
                    <a:cubicBezTo>
                      <a:pt x="28" y="1"/>
                      <a:pt x="28" y="1"/>
                      <a:pt x="28" y="1"/>
                    </a:cubicBezTo>
                    <a:cubicBezTo>
                      <a:pt x="27" y="1"/>
                      <a:pt x="27" y="1"/>
                      <a:pt x="27" y="1"/>
                    </a:cubicBezTo>
                    <a:cubicBezTo>
                      <a:pt x="27" y="1"/>
                      <a:pt x="27" y="1"/>
                      <a:pt x="27" y="1"/>
                    </a:cubicBezTo>
                    <a:cubicBezTo>
                      <a:pt x="27" y="1"/>
                      <a:pt x="27" y="1"/>
                      <a:pt x="27" y="1"/>
                    </a:cubicBezTo>
                    <a:cubicBezTo>
                      <a:pt x="28" y="2"/>
                      <a:pt x="28" y="2"/>
                      <a:pt x="28"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7" name="Freeform 619">
                <a:extLst>
                  <a:ext uri="{FF2B5EF4-FFF2-40B4-BE49-F238E27FC236}">
                    <a16:creationId xmlns:a16="http://schemas.microsoft.com/office/drawing/2014/main" id="{9F2DC01C-C058-6610-ED73-D434B1DCCD2B}"/>
                  </a:ext>
                </a:extLst>
              </p:cNvPr>
              <p:cNvSpPr>
                <a:spLocks noEditPoints="1"/>
              </p:cNvSpPr>
              <p:nvPr/>
            </p:nvSpPr>
            <p:spPr bwMode="auto">
              <a:xfrm>
                <a:off x="4098" y="1814"/>
                <a:ext cx="63" cy="79"/>
              </a:xfrm>
              <a:custGeom>
                <a:avLst/>
                <a:gdLst>
                  <a:gd name="T0" fmla="*/ 168 w 30"/>
                  <a:gd name="T1" fmla="*/ 300 h 35"/>
                  <a:gd name="T2" fmla="*/ 212 w 30"/>
                  <a:gd name="T3" fmla="*/ 402 h 35"/>
                  <a:gd name="T4" fmla="*/ 260 w 30"/>
                  <a:gd name="T5" fmla="*/ 345 h 35"/>
                  <a:gd name="T6" fmla="*/ 260 w 30"/>
                  <a:gd name="T7" fmla="*/ 230 h 35"/>
                  <a:gd name="T8" fmla="*/ 212 w 30"/>
                  <a:gd name="T9" fmla="*/ 183 h 35"/>
                  <a:gd name="T10" fmla="*/ 141 w 30"/>
                  <a:gd name="T11" fmla="*/ 219 h 35"/>
                  <a:gd name="T12" fmla="*/ 168 w 30"/>
                  <a:gd name="T13" fmla="*/ 300 h 35"/>
                  <a:gd name="T14" fmla="*/ 185 w 30"/>
                  <a:gd name="T15" fmla="*/ 284 h 35"/>
                  <a:gd name="T16" fmla="*/ 141 w 30"/>
                  <a:gd name="T17" fmla="*/ 219 h 35"/>
                  <a:gd name="T18" fmla="*/ 212 w 30"/>
                  <a:gd name="T19" fmla="*/ 210 h 35"/>
                  <a:gd name="T20" fmla="*/ 252 w 30"/>
                  <a:gd name="T21" fmla="*/ 239 h 35"/>
                  <a:gd name="T22" fmla="*/ 252 w 30"/>
                  <a:gd name="T23" fmla="*/ 321 h 35"/>
                  <a:gd name="T24" fmla="*/ 212 w 30"/>
                  <a:gd name="T25" fmla="*/ 393 h 35"/>
                  <a:gd name="T26" fmla="*/ 185 w 30"/>
                  <a:gd name="T27" fmla="*/ 284 h 35"/>
                  <a:gd name="T28" fmla="*/ 128 w 30"/>
                  <a:gd name="T29" fmla="*/ 194 h 35"/>
                  <a:gd name="T30" fmla="*/ 204 w 30"/>
                  <a:gd name="T31" fmla="*/ 147 h 35"/>
                  <a:gd name="T32" fmla="*/ 221 w 30"/>
                  <a:gd name="T33" fmla="*/ 93 h 35"/>
                  <a:gd name="T34" fmla="*/ 176 w 30"/>
                  <a:gd name="T35" fmla="*/ 0 h 35"/>
                  <a:gd name="T36" fmla="*/ 8 w 30"/>
                  <a:gd name="T37" fmla="*/ 56 h 35"/>
                  <a:gd name="T38" fmla="*/ 8 w 30"/>
                  <a:gd name="T39" fmla="*/ 81 h 35"/>
                  <a:gd name="T40" fmla="*/ 27 w 30"/>
                  <a:gd name="T41" fmla="*/ 72 h 35"/>
                  <a:gd name="T42" fmla="*/ 67 w 30"/>
                  <a:gd name="T43" fmla="*/ 117 h 35"/>
                  <a:gd name="T44" fmla="*/ 128 w 30"/>
                  <a:gd name="T45" fmla="*/ 210 h 35"/>
                  <a:gd name="T46" fmla="*/ 128 w 30"/>
                  <a:gd name="T47" fmla="*/ 194 h 35"/>
                  <a:gd name="T48" fmla="*/ 84 w 30"/>
                  <a:gd name="T49" fmla="*/ 102 h 35"/>
                  <a:gd name="T50" fmla="*/ 17 w 30"/>
                  <a:gd name="T51" fmla="*/ 56 h 35"/>
                  <a:gd name="T52" fmla="*/ 8 w 30"/>
                  <a:gd name="T53" fmla="*/ 72 h 35"/>
                  <a:gd name="T54" fmla="*/ 120 w 30"/>
                  <a:gd name="T55" fmla="*/ 36 h 35"/>
                  <a:gd name="T56" fmla="*/ 176 w 30"/>
                  <a:gd name="T57" fmla="*/ 25 h 35"/>
                  <a:gd name="T58" fmla="*/ 168 w 30"/>
                  <a:gd name="T59" fmla="*/ 25 h 35"/>
                  <a:gd name="T60" fmla="*/ 204 w 30"/>
                  <a:gd name="T61" fmla="*/ 93 h 35"/>
                  <a:gd name="T62" fmla="*/ 193 w 30"/>
                  <a:gd name="T63" fmla="*/ 138 h 35"/>
                  <a:gd name="T64" fmla="*/ 120 w 30"/>
                  <a:gd name="T65" fmla="*/ 183 h 35"/>
                  <a:gd name="T66" fmla="*/ 141 w 30"/>
                  <a:gd name="T67" fmla="*/ 183 h 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0" h="35">
                    <a:moveTo>
                      <a:pt x="19" y="25"/>
                    </a:moveTo>
                    <a:cubicBezTo>
                      <a:pt x="18" y="26"/>
                      <a:pt x="18" y="26"/>
                      <a:pt x="18" y="26"/>
                    </a:cubicBezTo>
                    <a:cubicBezTo>
                      <a:pt x="20" y="29"/>
                      <a:pt x="21" y="32"/>
                      <a:pt x="22" y="35"/>
                    </a:cubicBezTo>
                    <a:cubicBezTo>
                      <a:pt x="22" y="35"/>
                      <a:pt x="22" y="35"/>
                      <a:pt x="23" y="35"/>
                    </a:cubicBezTo>
                    <a:cubicBezTo>
                      <a:pt x="23" y="35"/>
                      <a:pt x="23" y="35"/>
                      <a:pt x="24" y="35"/>
                    </a:cubicBezTo>
                    <a:cubicBezTo>
                      <a:pt x="25" y="32"/>
                      <a:pt x="26" y="31"/>
                      <a:pt x="28" y="30"/>
                    </a:cubicBezTo>
                    <a:cubicBezTo>
                      <a:pt x="29" y="29"/>
                      <a:pt x="30" y="27"/>
                      <a:pt x="30" y="25"/>
                    </a:cubicBezTo>
                    <a:cubicBezTo>
                      <a:pt x="30" y="23"/>
                      <a:pt x="29" y="21"/>
                      <a:pt x="28" y="20"/>
                    </a:cubicBezTo>
                    <a:cubicBezTo>
                      <a:pt x="27" y="18"/>
                      <a:pt x="26" y="17"/>
                      <a:pt x="24" y="17"/>
                    </a:cubicBezTo>
                    <a:cubicBezTo>
                      <a:pt x="23" y="16"/>
                      <a:pt x="23" y="16"/>
                      <a:pt x="23" y="16"/>
                    </a:cubicBezTo>
                    <a:cubicBezTo>
                      <a:pt x="21" y="16"/>
                      <a:pt x="19" y="17"/>
                      <a:pt x="15" y="18"/>
                    </a:cubicBezTo>
                    <a:cubicBezTo>
                      <a:pt x="15" y="19"/>
                      <a:pt x="15" y="19"/>
                      <a:pt x="15" y="19"/>
                    </a:cubicBezTo>
                    <a:cubicBezTo>
                      <a:pt x="15" y="20"/>
                      <a:pt x="15" y="20"/>
                      <a:pt x="15" y="20"/>
                    </a:cubicBezTo>
                    <a:cubicBezTo>
                      <a:pt x="16" y="22"/>
                      <a:pt x="17" y="24"/>
                      <a:pt x="18" y="26"/>
                    </a:cubicBezTo>
                    <a:cubicBezTo>
                      <a:pt x="19" y="25"/>
                      <a:pt x="19" y="25"/>
                      <a:pt x="19" y="25"/>
                    </a:cubicBezTo>
                    <a:cubicBezTo>
                      <a:pt x="20" y="25"/>
                      <a:pt x="20" y="25"/>
                      <a:pt x="20" y="25"/>
                    </a:cubicBezTo>
                    <a:cubicBezTo>
                      <a:pt x="19" y="23"/>
                      <a:pt x="18" y="21"/>
                      <a:pt x="16" y="19"/>
                    </a:cubicBezTo>
                    <a:cubicBezTo>
                      <a:pt x="15" y="19"/>
                      <a:pt x="15" y="19"/>
                      <a:pt x="15" y="19"/>
                    </a:cubicBezTo>
                    <a:cubicBezTo>
                      <a:pt x="16" y="20"/>
                      <a:pt x="16" y="20"/>
                      <a:pt x="16" y="20"/>
                    </a:cubicBezTo>
                    <a:cubicBezTo>
                      <a:pt x="20" y="19"/>
                      <a:pt x="22" y="18"/>
                      <a:pt x="23" y="18"/>
                    </a:cubicBezTo>
                    <a:cubicBezTo>
                      <a:pt x="24" y="19"/>
                      <a:pt x="24" y="19"/>
                      <a:pt x="24" y="19"/>
                    </a:cubicBezTo>
                    <a:cubicBezTo>
                      <a:pt x="25" y="19"/>
                      <a:pt x="26" y="19"/>
                      <a:pt x="27" y="21"/>
                    </a:cubicBezTo>
                    <a:cubicBezTo>
                      <a:pt x="27" y="22"/>
                      <a:pt x="28" y="24"/>
                      <a:pt x="28" y="25"/>
                    </a:cubicBezTo>
                    <a:cubicBezTo>
                      <a:pt x="28" y="27"/>
                      <a:pt x="27" y="28"/>
                      <a:pt x="27" y="28"/>
                    </a:cubicBezTo>
                    <a:cubicBezTo>
                      <a:pt x="25" y="29"/>
                      <a:pt x="23" y="31"/>
                      <a:pt x="22" y="34"/>
                    </a:cubicBezTo>
                    <a:cubicBezTo>
                      <a:pt x="23" y="34"/>
                      <a:pt x="23" y="34"/>
                      <a:pt x="23" y="34"/>
                    </a:cubicBezTo>
                    <a:cubicBezTo>
                      <a:pt x="24" y="34"/>
                      <a:pt x="24" y="34"/>
                      <a:pt x="24" y="34"/>
                    </a:cubicBezTo>
                    <a:cubicBezTo>
                      <a:pt x="23" y="31"/>
                      <a:pt x="22" y="28"/>
                      <a:pt x="20" y="25"/>
                    </a:cubicBezTo>
                    <a:cubicBezTo>
                      <a:pt x="19" y="25"/>
                      <a:pt x="19" y="25"/>
                      <a:pt x="19" y="25"/>
                    </a:cubicBezTo>
                    <a:moveTo>
                      <a:pt x="14" y="17"/>
                    </a:moveTo>
                    <a:cubicBezTo>
                      <a:pt x="14" y="17"/>
                      <a:pt x="14" y="17"/>
                      <a:pt x="14" y="17"/>
                    </a:cubicBezTo>
                    <a:cubicBezTo>
                      <a:pt x="16" y="16"/>
                      <a:pt x="18" y="15"/>
                      <a:pt x="22" y="13"/>
                    </a:cubicBezTo>
                    <a:cubicBezTo>
                      <a:pt x="22" y="13"/>
                      <a:pt x="22" y="13"/>
                      <a:pt x="22" y="13"/>
                    </a:cubicBezTo>
                    <a:cubicBezTo>
                      <a:pt x="23" y="12"/>
                      <a:pt x="23" y="10"/>
                      <a:pt x="24" y="8"/>
                    </a:cubicBezTo>
                    <a:cubicBezTo>
                      <a:pt x="24" y="7"/>
                      <a:pt x="23" y="5"/>
                      <a:pt x="23" y="4"/>
                    </a:cubicBezTo>
                    <a:cubicBezTo>
                      <a:pt x="22" y="2"/>
                      <a:pt x="21" y="1"/>
                      <a:pt x="19" y="0"/>
                    </a:cubicBezTo>
                    <a:cubicBezTo>
                      <a:pt x="19" y="0"/>
                      <a:pt x="19" y="0"/>
                      <a:pt x="19" y="0"/>
                    </a:cubicBezTo>
                    <a:cubicBezTo>
                      <a:pt x="19" y="0"/>
                      <a:pt x="7" y="1"/>
                      <a:pt x="1" y="5"/>
                    </a:cubicBezTo>
                    <a:cubicBezTo>
                      <a:pt x="0" y="6"/>
                      <a:pt x="0" y="6"/>
                      <a:pt x="0" y="7"/>
                    </a:cubicBezTo>
                    <a:cubicBezTo>
                      <a:pt x="0" y="7"/>
                      <a:pt x="1" y="7"/>
                      <a:pt x="1" y="7"/>
                    </a:cubicBezTo>
                    <a:cubicBezTo>
                      <a:pt x="3" y="7"/>
                      <a:pt x="3" y="7"/>
                      <a:pt x="3" y="7"/>
                    </a:cubicBezTo>
                    <a:cubicBezTo>
                      <a:pt x="3" y="6"/>
                      <a:pt x="3" y="6"/>
                      <a:pt x="3" y="6"/>
                    </a:cubicBezTo>
                    <a:cubicBezTo>
                      <a:pt x="2" y="7"/>
                      <a:pt x="2" y="7"/>
                      <a:pt x="2" y="7"/>
                    </a:cubicBezTo>
                    <a:cubicBezTo>
                      <a:pt x="4" y="7"/>
                      <a:pt x="6" y="9"/>
                      <a:pt x="7" y="10"/>
                    </a:cubicBezTo>
                    <a:cubicBezTo>
                      <a:pt x="9" y="12"/>
                      <a:pt x="11" y="15"/>
                      <a:pt x="13" y="17"/>
                    </a:cubicBezTo>
                    <a:cubicBezTo>
                      <a:pt x="14" y="18"/>
                      <a:pt x="14" y="18"/>
                      <a:pt x="14" y="18"/>
                    </a:cubicBezTo>
                    <a:cubicBezTo>
                      <a:pt x="14" y="17"/>
                      <a:pt x="14" y="17"/>
                      <a:pt x="14" y="17"/>
                    </a:cubicBezTo>
                    <a:cubicBezTo>
                      <a:pt x="14" y="17"/>
                      <a:pt x="14" y="17"/>
                      <a:pt x="14" y="17"/>
                    </a:cubicBezTo>
                    <a:cubicBezTo>
                      <a:pt x="15" y="16"/>
                      <a:pt x="15" y="16"/>
                      <a:pt x="15" y="16"/>
                    </a:cubicBezTo>
                    <a:cubicBezTo>
                      <a:pt x="13" y="13"/>
                      <a:pt x="11" y="11"/>
                      <a:pt x="9" y="9"/>
                    </a:cubicBezTo>
                    <a:cubicBezTo>
                      <a:pt x="7" y="7"/>
                      <a:pt x="5" y="6"/>
                      <a:pt x="3" y="5"/>
                    </a:cubicBezTo>
                    <a:cubicBezTo>
                      <a:pt x="2" y="5"/>
                      <a:pt x="2" y="5"/>
                      <a:pt x="2" y="5"/>
                    </a:cubicBezTo>
                    <a:cubicBezTo>
                      <a:pt x="1" y="5"/>
                      <a:pt x="1" y="5"/>
                      <a:pt x="1" y="5"/>
                    </a:cubicBezTo>
                    <a:cubicBezTo>
                      <a:pt x="1" y="6"/>
                      <a:pt x="1" y="6"/>
                      <a:pt x="1" y="6"/>
                    </a:cubicBezTo>
                    <a:cubicBezTo>
                      <a:pt x="2" y="7"/>
                      <a:pt x="2" y="7"/>
                      <a:pt x="2" y="7"/>
                    </a:cubicBezTo>
                    <a:cubicBezTo>
                      <a:pt x="5" y="5"/>
                      <a:pt x="9" y="4"/>
                      <a:pt x="13" y="3"/>
                    </a:cubicBezTo>
                    <a:cubicBezTo>
                      <a:pt x="14" y="3"/>
                      <a:pt x="16" y="3"/>
                      <a:pt x="17" y="3"/>
                    </a:cubicBezTo>
                    <a:cubicBezTo>
                      <a:pt x="18" y="2"/>
                      <a:pt x="19" y="2"/>
                      <a:pt x="19" y="2"/>
                    </a:cubicBezTo>
                    <a:cubicBezTo>
                      <a:pt x="19" y="1"/>
                      <a:pt x="19" y="1"/>
                      <a:pt x="19" y="1"/>
                    </a:cubicBezTo>
                    <a:cubicBezTo>
                      <a:pt x="18" y="2"/>
                      <a:pt x="18" y="2"/>
                      <a:pt x="18" y="2"/>
                    </a:cubicBezTo>
                    <a:cubicBezTo>
                      <a:pt x="19" y="3"/>
                      <a:pt x="20" y="4"/>
                      <a:pt x="21" y="5"/>
                    </a:cubicBezTo>
                    <a:cubicBezTo>
                      <a:pt x="21" y="6"/>
                      <a:pt x="22" y="7"/>
                      <a:pt x="22" y="8"/>
                    </a:cubicBezTo>
                    <a:cubicBezTo>
                      <a:pt x="22" y="10"/>
                      <a:pt x="21" y="11"/>
                      <a:pt x="21" y="11"/>
                    </a:cubicBezTo>
                    <a:cubicBezTo>
                      <a:pt x="21" y="12"/>
                      <a:pt x="21" y="12"/>
                      <a:pt x="21" y="12"/>
                    </a:cubicBezTo>
                    <a:cubicBezTo>
                      <a:pt x="21" y="11"/>
                      <a:pt x="21" y="11"/>
                      <a:pt x="21" y="11"/>
                    </a:cubicBezTo>
                    <a:cubicBezTo>
                      <a:pt x="17" y="13"/>
                      <a:pt x="15" y="15"/>
                      <a:pt x="13" y="16"/>
                    </a:cubicBezTo>
                    <a:cubicBezTo>
                      <a:pt x="14" y="17"/>
                      <a:pt x="14" y="17"/>
                      <a:pt x="14" y="17"/>
                    </a:cubicBezTo>
                    <a:cubicBezTo>
                      <a:pt x="15" y="16"/>
                      <a:pt x="15" y="16"/>
                      <a:pt x="15" y="16"/>
                    </a:cubicBezTo>
                    <a:cubicBezTo>
                      <a:pt x="14" y="17"/>
                      <a:pt x="14" y="17"/>
                      <a:pt x="14" y="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8" name="Freeform 620">
                <a:extLst>
                  <a:ext uri="{FF2B5EF4-FFF2-40B4-BE49-F238E27FC236}">
                    <a16:creationId xmlns:a16="http://schemas.microsoft.com/office/drawing/2014/main" id="{CB264E62-A0DD-46F9-4338-CD69DCDCF0F2}"/>
                  </a:ext>
                </a:extLst>
              </p:cNvPr>
              <p:cNvSpPr>
                <a:spLocks/>
              </p:cNvSpPr>
              <p:nvPr/>
            </p:nvSpPr>
            <p:spPr bwMode="auto">
              <a:xfrm>
                <a:off x="3911" y="1716"/>
                <a:ext cx="217" cy="219"/>
              </a:xfrm>
              <a:custGeom>
                <a:avLst/>
                <a:gdLst>
                  <a:gd name="T0" fmla="*/ 346 w 103"/>
                  <a:gd name="T1" fmla="*/ 970 h 98"/>
                  <a:gd name="T2" fmla="*/ 356 w 103"/>
                  <a:gd name="T3" fmla="*/ 885 h 98"/>
                  <a:gd name="T4" fmla="*/ 413 w 103"/>
                  <a:gd name="T5" fmla="*/ 668 h 98"/>
                  <a:gd name="T6" fmla="*/ 421 w 103"/>
                  <a:gd name="T7" fmla="*/ 623 h 98"/>
                  <a:gd name="T8" fmla="*/ 430 w 103"/>
                  <a:gd name="T9" fmla="*/ 615 h 98"/>
                  <a:gd name="T10" fmla="*/ 440 w 103"/>
                  <a:gd name="T11" fmla="*/ 590 h 98"/>
                  <a:gd name="T12" fmla="*/ 440 w 103"/>
                  <a:gd name="T13" fmla="*/ 579 h 98"/>
                  <a:gd name="T14" fmla="*/ 449 w 103"/>
                  <a:gd name="T15" fmla="*/ 559 h 98"/>
                  <a:gd name="T16" fmla="*/ 457 w 103"/>
                  <a:gd name="T17" fmla="*/ 550 h 98"/>
                  <a:gd name="T18" fmla="*/ 466 w 103"/>
                  <a:gd name="T19" fmla="*/ 534 h 98"/>
                  <a:gd name="T20" fmla="*/ 466 w 103"/>
                  <a:gd name="T21" fmla="*/ 514 h 98"/>
                  <a:gd name="T22" fmla="*/ 474 w 103"/>
                  <a:gd name="T23" fmla="*/ 514 h 98"/>
                  <a:gd name="T24" fmla="*/ 489 w 103"/>
                  <a:gd name="T25" fmla="*/ 489 h 98"/>
                  <a:gd name="T26" fmla="*/ 497 w 103"/>
                  <a:gd name="T27" fmla="*/ 480 h 98"/>
                  <a:gd name="T28" fmla="*/ 497 w 103"/>
                  <a:gd name="T29" fmla="*/ 469 h 98"/>
                  <a:gd name="T30" fmla="*/ 506 w 103"/>
                  <a:gd name="T31" fmla="*/ 469 h 98"/>
                  <a:gd name="T32" fmla="*/ 514 w 103"/>
                  <a:gd name="T33" fmla="*/ 460 h 98"/>
                  <a:gd name="T34" fmla="*/ 514 w 103"/>
                  <a:gd name="T35" fmla="*/ 445 h 98"/>
                  <a:gd name="T36" fmla="*/ 914 w 103"/>
                  <a:gd name="T37" fmla="*/ 380 h 98"/>
                  <a:gd name="T38" fmla="*/ 927 w 103"/>
                  <a:gd name="T39" fmla="*/ 210 h 98"/>
                  <a:gd name="T40" fmla="*/ 777 w 103"/>
                  <a:gd name="T41" fmla="*/ 210 h 98"/>
                  <a:gd name="T42" fmla="*/ 954 w 103"/>
                  <a:gd name="T43" fmla="*/ 154 h 98"/>
                  <a:gd name="T44" fmla="*/ 927 w 103"/>
                  <a:gd name="T45" fmla="*/ 9 h 98"/>
                  <a:gd name="T46" fmla="*/ 280 w 103"/>
                  <a:gd name="T47" fmla="*/ 9 h 98"/>
                  <a:gd name="T48" fmla="*/ 289 w 103"/>
                  <a:gd name="T49" fmla="*/ 20 h 98"/>
                  <a:gd name="T50" fmla="*/ 177 w 103"/>
                  <a:gd name="T51" fmla="*/ 9 h 98"/>
                  <a:gd name="T52" fmla="*/ 84 w 103"/>
                  <a:gd name="T53" fmla="*/ 235 h 98"/>
                  <a:gd name="T54" fmla="*/ 112 w 103"/>
                  <a:gd name="T55" fmla="*/ 380 h 98"/>
                  <a:gd name="T56" fmla="*/ 112 w 103"/>
                  <a:gd name="T57" fmla="*/ 469 h 98"/>
                  <a:gd name="T58" fmla="*/ 120 w 103"/>
                  <a:gd name="T59" fmla="*/ 460 h 98"/>
                  <a:gd name="T60" fmla="*/ 0 w 103"/>
                  <a:gd name="T61" fmla="*/ 1084 h 98"/>
                  <a:gd name="T62" fmla="*/ 93 w 103"/>
                  <a:gd name="T63" fmla="*/ 615 h 98"/>
                  <a:gd name="T64" fmla="*/ 120 w 103"/>
                  <a:gd name="T65" fmla="*/ 480 h 98"/>
                  <a:gd name="T66" fmla="*/ 120 w 103"/>
                  <a:gd name="T67" fmla="*/ 469 h 98"/>
                  <a:gd name="T68" fmla="*/ 112 w 103"/>
                  <a:gd name="T69" fmla="*/ 369 h 98"/>
                  <a:gd name="T70" fmla="*/ 101 w 103"/>
                  <a:gd name="T71" fmla="*/ 235 h 98"/>
                  <a:gd name="T72" fmla="*/ 177 w 103"/>
                  <a:gd name="T73" fmla="*/ 20 h 98"/>
                  <a:gd name="T74" fmla="*/ 272 w 103"/>
                  <a:gd name="T75" fmla="*/ 36 h 98"/>
                  <a:gd name="T76" fmla="*/ 289 w 103"/>
                  <a:gd name="T77" fmla="*/ 36 h 98"/>
                  <a:gd name="T78" fmla="*/ 413 w 103"/>
                  <a:gd name="T79" fmla="*/ 36 h 98"/>
                  <a:gd name="T80" fmla="*/ 927 w 103"/>
                  <a:gd name="T81" fmla="*/ 36 h 98"/>
                  <a:gd name="T82" fmla="*/ 927 w 103"/>
                  <a:gd name="T83" fmla="*/ 179 h 98"/>
                  <a:gd name="T84" fmla="*/ 767 w 103"/>
                  <a:gd name="T85" fmla="*/ 210 h 98"/>
                  <a:gd name="T86" fmla="*/ 927 w 103"/>
                  <a:gd name="T87" fmla="*/ 235 h 98"/>
                  <a:gd name="T88" fmla="*/ 938 w 103"/>
                  <a:gd name="T89" fmla="*/ 246 h 98"/>
                  <a:gd name="T90" fmla="*/ 914 w 103"/>
                  <a:gd name="T91" fmla="*/ 369 h 98"/>
                  <a:gd name="T92" fmla="*/ 506 w 103"/>
                  <a:gd name="T93" fmla="*/ 434 h 98"/>
                  <a:gd name="T94" fmla="*/ 497 w 103"/>
                  <a:gd name="T95" fmla="*/ 445 h 98"/>
                  <a:gd name="T96" fmla="*/ 489 w 103"/>
                  <a:gd name="T97" fmla="*/ 460 h 98"/>
                  <a:gd name="T98" fmla="*/ 474 w 103"/>
                  <a:gd name="T99" fmla="*/ 469 h 98"/>
                  <a:gd name="T100" fmla="*/ 466 w 103"/>
                  <a:gd name="T101" fmla="*/ 480 h 98"/>
                  <a:gd name="T102" fmla="*/ 457 w 103"/>
                  <a:gd name="T103" fmla="*/ 505 h 98"/>
                  <a:gd name="T104" fmla="*/ 449 w 103"/>
                  <a:gd name="T105" fmla="*/ 525 h 98"/>
                  <a:gd name="T106" fmla="*/ 440 w 103"/>
                  <a:gd name="T107" fmla="*/ 534 h 98"/>
                  <a:gd name="T108" fmla="*/ 430 w 103"/>
                  <a:gd name="T109" fmla="*/ 559 h 98"/>
                  <a:gd name="T110" fmla="*/ 421 w 103"/>
                  <a:gd name="T111" fmla="*/ 590 h 98"/>
                  <a:gd name="T112" fmla="*/ 413 w 103"/>
                  <a:gd name="T113" fmla="*/ 615 h 98"/>
                  <a:gd name="T114" fmla="*/ 405 w 103"/>
                  <a:gd name="T115" fmla="*/ 650 h 98"/>
                  <a:gd name="T116" fmla="*/ 405 w 103"/>
                  <a:gd name="T117" fmla="*/ 695 h 98"/>
                  <a:gd name="T118" fmla="*/ 346 w 103"/>
                  <a:gd name="T119" fmla="*/ 885 h 98"/>
                  <a:gd name="T120" fmla="*/ 329 w 103"/>
                  <a:gd name="T121" fmla="*/ 959 h 98"/>
                  <a:gd name="T122" fmla="*/ 329 w 103"/>
                  <a:gd name="T123" fmla="*/ 994 h 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103" h="98">
                    <a:moveTo>
                      <a:pt x="39" y="94"/>
                    </a:moveTo>
                    <a:cubicBezTo>
                      <a:pt x="37" y="92"/>
                      <a:pt x="37" y="91"/>
                      <a:pt x="37" y="89"/>
                    </a:cubicBezTo>
                    <a:cubicBezTo>
                      <a:pt x="37" y="89"/>
                      <a:pt x="37" y="89"/>
                      <a:pt x="37" y="89"/>
                    </a:cubicBezTo>
                    <a:cubicBezTo>
                      <a:pt x="37" y="88"/>
                      <a:pt x="37" y="88"/>
                      <a:pt x="37" y="87"/>
                    </a:cubicBezTo>
                    <a:cubicBezTo>
                      <a:pt x="37" y="87"/>
                      <a:pt x="37" y="87"/>
                      <a:pt x="37" y="87"/>
                    </a:cubicBezTo>
                    <a:cubicBezTo>
                      <a:pt x="37" y="86"/>
                      <a:pt x="37" y="86"/>
                      <a:pt x="37" y="86"/>
                    </a:cubicBezTo>
                    <a:cubicBezTo>
                      <a:pt x="37" y="86"/>
                      <a:pt x="37" y="86"/>
                      <a:pt x="37" y="86"/>
                    </a:cubicBezTo>
                    <a:cubicBezTo>
                      <a:pt x="37" y="84"/>
                      <a:pt x="38" y="82"/>
                      <a:pt x="38" y="79"/>
                    </a:cubicBezTo>
                    <a:cubicBezTo>
                      <a:pt x="38" y="79"/>
                      <a:pt x="38" y="79"/>
                      <a:pt x="38" y="79"/>
                    </a:cubicBezTo>
                    <a:cubicBezTo>
                      <a:pt x="40" y="73"/>
                      <a:pt x="42" y="68"/>
                      <a:pt x="44" y="62"/>
                    </a:cubicBezTo>
                    <a:cubicBezTo>
                      <a:pt x="44" y="62"/>
                      <a:pt x="44" y="62"/>
                      <a:pt x="44" y="62"/>
                    </a:cubicBezTo>
                    <a:cubicBezTo>
                      <a:pt x="44" y="61"/>
                      <a:pt x="44" y="61"/>
                      <a:pt x="44" y="60"/>
                    </a:cubicBezTo>
                    <a:cubicBezTo>
                      <a:pt x="44" y="59"/>
                      <a:pt x="44" y="59"/>
                      <a:pt x="44" y="59"/>
                    </a:cubicBezTo>
                    <a:cubicBezTo>
                      <a:pt x="44" y="59"/>
                      <a:pt x="45" y="59"/>
                      <a:pt x="45" y="58"/>
                    </a:cubicBezTo>
                    <a:cubicBezTo>
                      <a:pt x="45" y="58"/>
                      <a:pt x="45" y="58"/>
                      <a:pt x="45" y="58"/>
                    </a:cubicBezTo>
                    <a:cubicBezTo>
                      <a:pt x="45" y="56"/>
                      <a:pt x="45" y="56"/>
                      <a:pt x="45" y="56"/>
                    </a:cubicBezTo>
                    <a:cubicBezTo>
                      <a:pt x="44" y="56"/>
                      <a:pt x="44" y="56"/>
                      <a:pt x="44" y="56"/>
                    </a:cubicBezTo>
                    <a:cubicBezTo>
                      <a:pt x="45" y="57"/>
                      <a:pt x="45" y="57"/>
                      <a:pt x="45" y="57"/>
                    </a:cubicBezTo>
                    <a:cubicBezTo>
                      <a:pt x="46" y="56"/>
                      <a:pt x="46" y="56"/>
                      <a:pt x="46" y="56"/>
                    </a:cubicBezTo>
                    <a:cubicBezTo>
                      <a:pt x="46" y="55"/>
                      <a:pt x="46" y="55"/>
                      <a:pt x="46" y="55"/>
                    </a:cubicBezTo>
                    <a:cubicBezTo>
                      <a:pt x="46" y="54"/>
                      <a:pt x="46" y="54"/>
                      <a:pt x="46" y="54"/>
                    </a:cubicBezTo>
                    <a:cubicBezTo>
                      <a:pt x="47" y="53"/>
                      <a:pt x="47" y="53"/>
                      <a:pt x="47" y="53"/>
                    </a:cubicBezTo>
                    <a:cubicBezTo>
                      <a:pt x="46" y="53"/>
                      <a:pt x="46" y="53"/>
                      <a:pt x="46" y="53"/>
                    </a:cubicBezTo>
                    <a:cubicBezTo>
                      <a:pt x="47" y="53"/>
                      <a:pt x="47" y="53"/>
                      <a:pt x="47" y="53"/>
                    </a:cubicBezTo>
                    <a:cubicBezTo>
                      <a:pt x="47" y="53"/>
                      <a:pt x="47" y="53"/>
                      <a:pt x="47" y="53"/>
                    </a:cubicBezTo>
                    <a:cubicBezTo>
                      <a:pt x="47" y="52"/>
                      <a:pt x="47" y="52"/>
                      <a:pt x="47" y="52"/>
                    </a:cubicBezTo>
                    <a:cubicBezTo>
                      <a:pt x="46" y="51"/>
                      <a:pt x="46" y="51"/>
                      <a:pt x="46" y="51"/>
                    </a:cubicBezTo>
                    <a:cubicBezTo>
                      <a:pt x="47" y="52"/>
                      <a:pt x="47" y="52"/>
                      <a:pt x="47" y="52"/>
                    </a:cubicBezTo>
                    <a:cubicBezTo>
                      <a:pt x="48" y="51"/>
                      <a:pt x="48" y="51"/>
                      <a:pt x="48" y="51"/>
                    </a:cubicBezTo>
                    <a:cubicBezTo>
                      <a:pt x="48" y="50"/>
                      <a:pt x="48" y="50"/>
                      <a:pt x="48" y="50"/>
                    </a:cubicBezTo>
                    <a:cubicBezTo>
                      <a:pt x="47" y="50"/>
                      <a:pt x="47" y="50"/>
                      <a:pt x="47" y="50"/>
                    </a:cubicBezTo>
                    <a:cubicBezTo>
                      <a:pt x="48" y="50"/>
                      <a:pt x="48" y="50"/>
                      <a:pt x="48" y="50"/>
                    </a:cubicBezTo>
                    <a:cubicBezTo>
                      <a:pt x="48" y="50"/>
                      <a:pt x="48" y="50"/>
                      <a:pt x="48" y="50"/>
                    </a:cubicBezTo>
                    <a:cubicBezTo>
                      <a:pt x="49" y="49"/>
                      <a:pt x="49" y="49"/>
                      <a:pt x="49" y="49"/>
                    </a:cubicBezTo>
                    <a:cubicBezTo>
                      <a:pt x="48" y="49"/>
                      <a:pt x="48" y="49"/>
                      <a:pt x="48" y="49"/>
                    </a:cubicBezTo>
                    <a:cubicBezTo>
                      <a:pt x="49" y="49"/>
                      <a:pt x="49" y="49"/>
                      <a:pt x="49" y="49"/>
                    </a:cubicBezTo>
                    <a:cubicBezTo>
                      <a:pt x="49" y="49"/>
                      <a:pt x="49" y="49"/>
                      <a:pt x="49" y="49"/>
                    </a:cubicBezTo>
                    <a:cubicBezTo>
                      <a:pt x="50" y="48"/>
                      <a:pt x="50" y="48"/>
                      <a:pt x="50" y="48"/>
                    </a:cubicBezTo>
                    <a:cubicBezTo>
                      <a:pt x="49" y="47"/>
                      <a:pt x="49" y="47"/>
                      <a:pt x="49" y="47"/>
                    </a:cubicBezTo>
                    <a:cubicBezTo>
                      <a:pt x="50" y="48"/>
                      <a:pt x="50" y="48"/>
                      <a:pt x="50" y="48"/>
                    </a:cubicBezTo>
                    <a:cubicBezTo>
                      <a:pt x="50" y="47"/>
                      <a:pt x="50" y="47"/>
                      <a:pt x="50" y="47"/>
                    </a:cubicBezTo>
                    <a:cubicBezTo>
                      <a:pt x="50" y="47"/>
                      <a:pt x="50" y="47"/>
                      <a:pt x="50" y="47"/>
                    </a:cubicBezTo>
                    <a:cubicBezTo>
                      <a:pt x="51" y="46"/>
                      <a:pt x="51" y="46"/>
                      <a:pt x="51" y="46"/>
                    </a:cubicBezTo>
                    <a:cubicBezTo>
                      <a:pt x="50" y="46"/>
                      <a:pt x="50" y="46"/>
                      <a:pt x="50" y="46"/>
                    </a:cubicBezTo>
                    <a:cubicBezTo>
                      <a:pt x="51" y="46"/>
                      <a:pt x="51" y="46"/>
                      <a:pt x="51" y="46"/>
                    </a:cubicBezTo>
                    <a:cubicBezTo>
                      <a:pt x="51" y="45"/>
                      <a:pt x="51" y="45"/>
                      <a:pt x="51" y="45"/>
                    </a:cubicBezTo>
                    <a:cubicBezTo>
                      <a:pt x="50" y="45"/>
                      <a:pt x="50" y="45"/>
                      <a:pt x="50" y="45"/>
                    </a:cubicBezTo>
                    <a:cubicBezTo>
                      <a:pt x="51" y="46"/>
                      <a:pt x="51" y="46"/>
                      <a:pt x="51" y="46"/>
                    </a:cubicBezTo>
                    <a:cubicBezTo>
                      <a:pt x="51" y="45"/>
                      <a:pt x="51" y="45"/>
                      <a:pt x="51" y="45"/>
                    </a:cubicBezTo>
                    <a:cubicBezTo>
                      <a:pt x="52" y="44"/>
                      <a:pt x="52" y="44"/>
                      <a:pt x="52" y="44"/>
                    </a:cubicBezTo>
                    <a:cubicBezTo>
                      <a:pt x="51" y="44"/>
                      <a:pt x="51" y="44"/>
                      <a:pt x="51" y="44"/>
                    </a:cubicBezTo>
                    <a:cubicBezTo>
                      <a:pt x="52" y="44"/>
                      <a:pt x="52" y="44"/>
                      <a:pt x="52" y="44"/>
                    </a:cubicBezTo>
                    <a:cubicBezTo>
                      <a:pt x="52" y="44"/>
                      <a:pt x="52" y="44"/>
                      <a:pt x="52" y="44"/>
                    </a:cubicBezTo>
                    <a:cubicBezTo>
                      <a:pt x="53" y="43"/>
                      <a:pt x="53" y="43"/>
                      <a:pt x="53" y="43"/>
                    </a:cubicBezTo>
                    <a:cubicBezTo>
                      <a:pt x="52" y="43"/>
                      <a:pt x="52" y="43"/>
                      <a:pt x="52" y="43"/>
                    </a:cubicBezTo>
                    <a:cubicBezTo>
                      <a:pt x="53" y="43"/>
                      <a:pt x="53" y="43"/>
                      <a:pt x="53" y="43"/>
                    </a:cubicBezTo>
                    <a:cubicBezTo>
                      <a:pt x="53" y="43"/>
                      <a:pt x="53" y="43"/>
                      <a:pt x="53" y="43"/>
                    </a:cubicBezTo>
                    <a:cubicBezTo>
                      <a:pt x="53" y="42"/>
                      <a:pt x="53" y="42"/>
                      <a:pt x="53" y="42"/>
                    </a:cubicBezTo>
                    <a:cubicBezTo>
                      <a:pt x="53" y="42"/>
                      <a:pt x="53" y="42"/>
                      <a:pt x="53" y="42"/>
                    </a:cubicBezTo>
                    <a:cubicBezTo>
                      <a:pt x="53" y="42"/>
                      <a:pt x="53" y="42"/>
                      <a:pt x="53" y="42"/>
                    </a:cubicBezTo>
                    <a:cubicBezTo>
                      <a:pt x="54" y="42"/>
                      <a:pt x="54" y="42"/>
                      <a:pt x="54" y="42"/>
                    </a:cubicBezTo>
                    <a:cubicBezTo>
                      <a:pt x="53" y="41"/>
                      <a:pt x="53" y="41"/>
                      <a:pt x="53" y="41"/>
                    </a:cubicBezTo>
                    <a:cubicBezTo>
                      <a:pt x="54" y="42"/>
                      <a:pt x="54" y="42"/>
                      <a:pt x="54" y="42"/>
                    </a:cubicBezTo>
                    <a:cubicBezTo>
                      <a:pt x="54" y="42"/>
                      <a:pt x="54" y="42"/>
                      <a:pt x="54" y="42"/>
                    </a:cubicBezTo>
                    <a:cubicBezTo>
                      <a:pt x="55" y="41"/>
                      <a:pt x="55" y="41"/>
                      <a:pt x="55" y="41"/>
                    </a:cubicBezTo>
                    <a:cubicBezTo>
                      <a:pt x="54" y="40"/>
                      <a:pt x="54" y="40"/>
                      <a:pt x="54" y="40"/>
                    </a:cubicBezTo>
                    <a:cubicBezTo>
                      <a:pt x="55" y="41"/>
                      <a:pt x="55" y="41"/>
                      <a:pt x="55" y="41"/>
                    </a:cubicBezTo>
                    <a:cubicBezTo>
                      <a:pt x="55" y="41"/>
                      <a:pt x="55" y="41"/>
                      <a:pt x="55" y="41"/>
                    </a:cubicBezTo>
                    <a:cubicBezTo>
                      <a:pt x="55" y="40"/>
                      <a:pt x="55" y="40"/>
                      <a:pt x="55" y="40"/>
                    </a:cubicBezTo>
                    <a:cubicBezTo>
                      <a:pt x="55" y="40"/>
                      <a:pt x="55" y="40"/>
                      <a:pt x="55" y="40"/>
                    </a:cubicBezTo>
                    <a:cubicBezTo>
                      <a:pt x="55" y="40"/>
                      <a:pt x="55" y="40"/>
                      <a:pt x="55" y="40"/>
                    </a:cubicBezTo>
                    <a:cubicBezTo>
                      <a:pt x="55" y="40"/>
                      <a:pt x="55" y="40"/>
                      <a:pt x="55" y="40"/>
                    </a:cubicBezTo>
                    <a:cubicBezTo>
                      <a:pt x="62" y="34"/>
                      <a:pt x="69" y="33"/>
                      <a:pt x="77" y="33"/>
                    </a:cubicBezTo>
                    <a:cubicBezTo>
                      <a:pt x="84" y="33"/>
                      <a:pt x="90" y="34"/>
                      <a:pt x="96" y="34"/>
                    </a:cubicBezTo>
                    <a:cubicBezTo>
                      <a:pt x="96" y="34"/>
                      <a:pt x="97" y="34"/>
                      <a:pt x="98" y="34"/>
                    </a:cubicBezTo>
                    <a:cubicBezTo>
                      <a:pt x="98" y="34"/>
                      <a:pt x="98" y="34"/>
                      <a:pt x="98" y="34"/>
                    </a:cubicBezTo>
                    <a:cubicBezTo>
                      <a:pt x="100" y="33"/>
                      <a:pt x="101" y="32"/>
                      <a:pt x="101" y="30"/>
                    </a:cubicBezTo>
                    <a:cubicBezTo>
                      <a:pt x="102" y="29"/>
                      <a:pt x="102" y="27"/>
                      <a:pt x="102" y="25"/>
                    </a:cubicBezTo>
                    <a:cubicBezTo>
                      <a:pt x="102" y="24"/>
                      <a:pt x="102" y="22"/>
                      <a:pt x="102" y="21"/>
                    </a:cubicBezTo>
                    <a:cubicBezTo>
                      <a:pt x="101" y="20"/>
                      <a:pt x="100" y="19"/>
                      <a:pt x="99" y="19"/>
                    </a:cubicBezTo>
                    <a:cubicBezTo>
                      <a:pt x="99" y="19"/>
                      <a:pt x="99" y="19"/>
                      <a:pt x="99" y="19"/>
                    </a:cubicBezTo>
                    <a:cubicBezTo>
                      <a:pt x="99" y="19"/>
                      <a:pt x="96" y="18"/>
                      <a:pt x="83" y="17"/>
                    </a:cubicBezTo>
                    <a:cubicBezTo>
                      <a:pt x="83" y="18"/>
                      <a:pt x="83" y="18"/>
                      <a:pt x="83" y="18"/>
                    </a:cubicBezTo>
                    <a:cubicBezTo>
                      <a:pt x="83" y="19"/>
                      <a:pt x="83" y="19"/>
                      <a:pt x="83" y="19"/>
                    </a:cubicBezTo>
                    <a:cubicBezTo>
                      <a:pt x="83" y="19"/>
                      <a:pt x="85" y="19"/>
                      <a:pt x="88" y="19"/>
                    </a:cubicBezTo>
                    <a:cubicBezTo>
                      <a:pt x="91" y="18"/>
                      <a:pt x="95" y="18"/>
                      <a:pt x="99" y="18"/>
                    </a:cubicBezTo>
                    <a:cubicBezTo>
                      <a:pt x="99" y="17"/>
                      <a:pt x="99" y="17"/>
                      <a:pt x="99" y="17"/>
                    </a:cubicBezTo>
                    <a:cubicBezTo>
                      <a:pt x="101" y="17"/>
                      <a:pt x="102" y="16"/>
                      <a:pt x="102" y="14"/>
                    </a:cubicBezTo>
                    <a:cubicBezTo>
                      <a:pt x="103" y="13"/>
                      <a:pt x="103" y="11"/>
                      <a:pt x="103" y="9"/>
                    </a:cubicBezTo>
                    <a:cubicBezTo>
                      <a:pt x="103" y="8"/>
                      <a:pt x="103" y="6"/>
                      <a:pt x="102" y="4"/>
                    </a:cubicBezTo>
                    <a:cubicBezTo>
                      <a:pt x="102" y="3"/>
                      <a:pt x="101" y="2"/>
                      <a:pt x="100" y="1"/>
                    </a:cubicBezTo>
                    <a:cubicBezTo>
                      <a:pt x="99" y="1"/>
                      <a:pt x="99" y="1"/>
                      <a:pt x="99" y="1"/>
                    </a:cubicBezTo>
                    <a:cubicBezTo>
                      <a:pt x="88" y="1"/>
                      <a:pt x="72" y="0"/>
                      <a:pt x="58" y="0"/>
                    </a:cubicBezTo>
                    <a:cubicBezTo>
                      <a:pt x="53" y="0"/>
                      <a:pt x="48" y="1"/>
                      <a:pt x="44" y="1"/>
                    </a:cubicBezTo>
                    <a:cubicBezTo>
                      <a:pt x="39" y="1"/>
                      <a:pt x="34" y="1"/>
                      <a:pt x="31" y="1"/>
                    </a:cubicBezTo>
                    <a:cubicBezTo>
                      <a:pt x="30" y="1"/>
                      <a:pt x="30" y="1"/>
                      <a:pt x="30" y="1"/>
                    </a:cubicBezTo>
                    <a:cubicBezTo>
                      <a:pt x="30" y="2"/>
                      <a:pt x="30" y="2"/>
                      <a:pt x="30" y="2"/>
                    </a:cubicBezTo>
                    <a:cubicBezTo>
                      <a:pt x="29" y="2"/>
                      <a:pt x="29" y="2"/>
                      <a:pt x="29" y="2"/>
                    </a:cubicBezTo>
                    <a:cubicBezTo>
                      <a:pt x="30" y="3"/>
                      <a:pt x="30" y="3"/>
                      <a:pt x="30" y="3"/>
                    </a:cubicBezTo>
                    <a:cubicBezTo>
                      <a:pt x="31" y="2"/>
                      <a:pt x="31" y="2"/>
                      <a:pt x="31" y="2"/>
                    </a:cubicBezTo>
                    <a:cubicBezTo>
                      <a:pt x="31" y="2"/>
                      <a:pt x="31" y="2"/>
                      <a:pt x="31" y="2"/>
                    </a:cubicBezTo>
                    <a:cubicBezTo>
                      <a:pt x="31" y="2"/>
                      <a:pt x="30" y="1"/>
                      <a:pt x="30" y="1"/>
                    </a:cubicBezTo>
                    <a:cubicBezTo>
                      <a:pt x="25" y="1"/>
                      <a:pt x="22" y="1"/>
                      <a:pt x="20" y="0"/>
                    </a:cubicBezTo>
                    <a:cubicBezTo>
                      <a:pt x="19" y="1"/>
                      <a:pt x="19" y="1"/>
                      <a:pt x="19" y="1"/>
                    </a:cubicBezTo>
                    <a:cubicBezTo>
                      <a:pt x="20" y="0"/>
                      <a:pt x="20" y="0"/>
                      <a:pt x="20" y="0"/>
                    </a:cubicBezTo>
                    <a:cubicBezTo>
                      <a:pt x="20" y="0"/>
                      <a:pt x="20" y="0"/>
                      <a:pt x="20" y="0"/>
                    </a:cubicBezTo>
                    <a:cubicBezTo>
                      <a:pt x="19" y="0"/>
                      <a:pt x="19" y="0"/>
                      <a:pt x="19" y="0"/>
                    </a:cubicBezTo>
                    <a:cubicBezTo>
                      <a:pt x="14" y="2"/>
                      <a:pt x="9" y="9"/>
                      <a:pt x="9" y="21"/>
                    </a:cubicBezTo>
                    <a:cubicBezTo>
                      <a:pt x="9" y="25"/>
                      <a:pt x="9" y="29"/>
                      <a:pt x="10" y="34"/>
                    </a:cubicBezTo>
                    <a:cubicBezTo>
                      <a:pt x="11" y="35"/>
                      <a:pt x="11" y="35"/>
                      <a:pt x="11" y="35"/>
                    </a:cubicBezTo>
                    <a:cubicBezTo>
                      <a:pt x="11" y="35"/>
                      <a:pt x="11" y="35"/>
                      <a:pt x="11" y="35"/>
                    </a:cubicBezTo>
                    <a:cubicBezTo>
                      <a:pt x="12" y="34"/>
                      <a:pt x="12" y="34"/>
                      <a:pt x="12" y="34"/>
                    </a:cubicBezTo>
                    <a:cubicBezTo>
                      <a:pt x="11" y="35"/>
                      <a:pt x="11" y="35"/>
                      <a:pt x="11" y="35"/>
                    </a:cubicBezTo>
                    <a:cubicBezTo>
                      <a:pt x="12" y="36"/>
                      <a:pt x="13" y="36"/>
                      <a:pt x="13" y="38"/>
                    </a:cubicBezTo>
                    <a:cubicBezTo>
                      <a:pt x="13" y="39"/>
                      <a:pt x="13" y="40"/>
                      <a:pt x="12" y="42"/>
                    </a:cubicBezTo>
                    <a:cubicBezTo>
                      <a:pt x="12" y="42"/>
                      <a:pt x="12" y="42"/>
                      <a:pt x="12" y="42"/>
                    </a:cubicBezTo>
                    <a:cubicBezTo>
                      <a:pt x="12" y="42"/>
                      <a:pt x="12" y="42"/>
                      <a:pt x="12" y="42"/>
                    </a:cubicBezTo>
                    <a:cubicBezTo>
                      <a:pt x="13" y="42"/>
                      <a:pt x="13" y="42"/>
                      <a:pt x="13" y="42"/>
                    </a:cubicBezTo>
                    <a:cubicBezTo>
                      <a:pt x="13" y="41"/>
                      <a:pt x="13" y="41"/>
                      <a:pt x="13" y="41"/>
                    </a:cubicBezTo>
                    <a:cubicBezTo>
                      <a:pt x="13" y="41"/>
                      <a:pt x="13" y="41"/>
                      <a:pt x="13" y="41"/>
                    </a:cubicBezTo>
                    <a:cubicBezTo>
                      <a:pt x="13" y="41"/>
                      <a:pt x="12" y="41"/>
                      <a:pt x="12" y="42"/>
                    </a:cubicBezTo>
                    <a:cubicBezTo>
                      <a:pt x="12" y="45"/>
                      <a:pt x="10" y="49"/>
                      <a:pt x="8" y="54"/>
                    </a:cubicBezTo>
                    <a:cubicBezTo>
                      <a:pt x="3" y="67"/>
                      <a:pt x="0" y="81"/>
                      <a:pt x="0" y="93"/>
                    </a:cubicBezTo>
                    <a:cubicBezTo>
                      <a:pt x="0" y="94"/>
                      <a:pt x="0" y="96"/>
                      <a:pt x="0" y="97"/>
                    </a:cubicBezTo>
                    <a:cubicBezTo>
                      <a:pt x="1" y="97"/>
                      <a:pt x="1" y="98"/>
                      <a:pt x="2" y="98"/>
                    </a:cubicBezTo>
                    <a:cubicBezTo>
                      <a:pt x="2" y="98"/>
                      <a:pt x="3" y="97"/>
                      <a:pt x="2" y="97"/>
                    </a:cubicBezTo>
                    <a:cubicBezTo>
                      <a:pt x="2" y="96"/>
                      <a:pt x="2" y="94"/>
                      <a:pt x="2" y="93"/>
                    </a:cubicBezTo>
                    <a:cubicBezTo>
                      <a:pt x="2" y="81"/>
                      <a:pt x="5" y="68"/>
                      <a:pt x="10" y="55"/>
                    </a:cubicBezTo>
                    <a:cubicBezTo>
                      <a:pt x="12" y="49"/>
                      <a:pt x="13" y="45"/>
                      <a:pt x="14" y="42"/>
                    </a:cubicBezTo>
                    <a:cubicBezTo>
                      <a:pt x="13" y="42"/>
                      <a:pt x="13" y="42"/>
                      <a:pt x="13" y="42"/>
                    </a:cubicBezTo>
                    <a:cubicBezTo>
                      <a:pt x="13" y="43"/>
                      <a:pt x="13" y="43"/>
                      <a:pt x="13" y="43"/>
                    </a:cubicBezTo>
                    <a:cubicBezTo>
                      <a:pt x="13" y="43"/>
                      <a:pt x="13" y="43"/>
                      <a:pt x="13" y="43"/>
                    </a:cubicBezTo>
                    <a:cubicBezTo>
                      <a:pt x="14" y="43"/>
                      <a:pt x="14" y="43"/>
                      <a:pt x="14" y="43"/>
                    </a:cubicBezTo>
                    <a:cubicBezTo>
                      <a:pt x="14" y="42"/>
                      <a:pt x="14" y="42"/>
                      <a:pt x="14" y="42"/>
                    </a:cubicBezTo>
                    <a:cubicBezTo>
                      <a:pt x="14" y="42"/>
                      <a:pt x="14" y="42"/>
                      <a:pt x="14" y="42"/>
                    </a:cubicBezTo>
                    <a:cubicBezTo>
                      <a:pt x="13" y="42"/>
                      <a:pt x="13" y="42"/>
                      <a:pt x="13" y="42"/>
                    </a:cubicBezTo>
                    <a:cubicBezTo>
                      <a:pt x="14" y="42"/>
                      <a:pt x="14" y="42"/>
                      <a:pt x="14" y="42"/>
                    </a:cubicBezTo>
                    <a:cubicBezTo>
                      <a:pt x="15" y="41"/>
                      <a:pt x="15" y="39"/>
                      <a:pt x="15" y="38"/>
                    </a:cubicBezTo>
                    <a:cubicBezTo>
                      <a:pt x="15" y="36"/>
                      <a:pt x="14" y="34"/>
                      <a:pt x="12" y="33"/>
                    </a:cubicBezTo>
                    <a:cubicBezTo>
                      <a:pt x="12" y="33"/>
                      <a:pt x="12" y="33"/>
                      <a:pt x="12" y="33"/>
                    </a:cubicBezTo>
                    <a:cubicBezTo>
                      <a:pt x="12" y="33"/>
                      <a:pt x="12" y="33"/>
                      <a:pt x="12" y="33"/>
                    </a:cubicBezTo>
                    <a:cubicBezTo>
                      <a:pt x="11" y="34"/>
                      <a:pt x="11" y="34"/>
                      <a:pt x="11" y="34"/>
                    </a:cubicBezTo>
                    <a:cubicBezTo>
                      <a:pt x="12" y="34"/>
                      <a:pt x="12" y="34"/>
                      <a:pt x="12" y="34"/>
                    </a:cubicBezTo>
                    <a:cubicBezTo>
                      <a:pt x="11" y="29"/>
                      <a:pt x="11" y="25"/>
                      <a:pt x="11" y="21"/>
                    </a:cubicBezTo>
                    <a:cubicBezTo>
                      <a:pt x="11" y="9"/>
                      <a:pt x="15" y="4"/>
                      <a:pt x="20" y="2"/>
                    </a:cubicBezTo>
                    <a:cubicBezTo>
                      <a:pt x="19" y="1"/>
                      <a:pt x="19" y="1"/>
                      <a:pt x="19" y="1"/>
                    </a:cubicBezTo>
                    <a:cubicBezTo>
                      <a:pt x="19" y="2"/>
                      <a:pt x="19" y="2"/>
                      <a:pt x="19" y="2"/>
                    </a:cubicBezTo>
                    <a:cubicBezTo>
                      <a:pt x="19" y="2"/>
                      <a:pt x="19" y="2"/>
                      <a:pt x="19" y="2"/>
                    </a:cubicBezTo>
                    <a:cubicBezTo>
                      <a:pt x="19" y="2"/>
                      <a:pt x="19" y="2"/>
                      <a:pt x="19" y="2"/>
                    </a:cubicBezTo>
                    <a:cubicBezTo>
                      <a:pt x="22" y="3"/>
                      <a:pt x="25" y="3"/>
                      <a:pt x="30" y="3"/>
                    </a:cubicBezTo>
                    <a:cubicBezTo>
                      <a:pt x="30" y="2"/>
                      <a:pt x="30" y="2"/>
                      <a:pt x="30" y="2"/>
                    </a:cubicBezTo>
                    <a:cubicBezTo>
                      <a:pt x="29" y="3"/>
                      <a:pt x="29" y="3"/>
                      <a:pt x="29" y="3"/>
                    </a:cubicBezTo>
                    <a:cubicBezTo>
                      <a:pt x="29" y="3"/>
                      <a:pt x="29" y="3"/>
                      <a:pt x="29" y="3"/>
                    </a:cubicBezTo>
                    <a:cubicBezTo>
                      <a:pt x="30" y="4"/>
                      <a:pt x="30" y="4"/>
                      <a:pt x="30" y="4"/>
                    </a:cubicBezTo>
                    <a:cubicBezTo>
                      <a:pt x="31" y="3"/>
                      <a:pt x="31" y="3"/>
                      <a:pt x="31" y="3"/>
                    </a:cubicBezTo>
                    <a:cubicBezTo>
                      <a:pt x="31" y="3"/>
                      <a:pt x="31" y="3"/>
                      <a:pt x="31" y="3"/>
                    </a:cubicBezTo>
                    <a:cubicBezTo>
                      <a:pt x="30" y="2"/>
                      <a:pt x="30" y="2"/>
                      <a:pt x="30" y="2"/>
                    </a:cubicBezTo>
                    <a:cubicBezTo>
                      <a:pt x="30" y="3"/>
                      <a:pt x="30" y="3"/>
                      <a:pt x="30" y="3"/>
                    </a:cubicBezTo>
                    <a:cubicBezTo>
                      <a:pt x="31" y="3"/>
                      <a:pt x="31" y="3"/>
                      <a:pt x="31" y="3"/>
                    </a:cubicBezTo>
                    <a:cubicBezTo>
                      <a:pt x="34" y="3"/>
                      <a:pt x="39" y="3"/>
                      <a:pt x="44" y="3"/>
                    </a:cubicBezTo>
                    <a:cubicBezTo>
                      <a:pt x="48" y="3"/>
                      <a:pt x="53" y="2"/>
                      <a:pt x="58" y="2"/>
                    </a:cubicBezTo>
                    <a:cubicBezTo>
                      <a:pt x="72" y="2"/>
                      <a:pt x="88" y="3"/>
                      <a:pt x="99" y="3"/>
                    </a:cubicBezTo>
                    <a:cubicBezTo>
                      <a:pt x="99" y="2"/>
                      <a:pt x="99" y="2"/>
                      <a:pt x="99" y="2"/>
                    </a:cubicBezTo>
                    <a:cubicBezTo>
                      <a:pt x="99" y="3"/>
                      <a:pt x="99" y="3"/>
                      <a:pt x="99" y="3"/>
                    </a:cubicBezTo>
                    <a:cubicBezTo>
                      <a:pt x="100" y="3"/>
                      <a:pt x="100" y="4"/>
                      <a:pt x="100" y="5"/>
                    </a:cubicBezTo>
                    <a:cubicBezTo>
                      <a:pt x="101" y="6"/>
                      <a:pt x="101" y="8"/>
                      <a:pt x="101" y="9"/>
                    </a:cubicBezTo>
                    <a:cubicBezTo>
                      <a:pt x="101" y="11"/>
                      <a:pt x="101" y="12"/>
                      <a:pt x="100" y="14"/>
                    </a:cubicBezTo>
                    <a:cubicBezTo>
                      <a:pt x="100" y="15"/>
                      <a:pt x="99" y="15"/>
                      <a:pt x="99" y="16"/>
                    </a:cubicBezTo>
                    <a:cubicBezTo>
                      <a:pt x="99" y="17"/>
                      <a:pt x="99" y="17"/>
                      <a:pt x="99" y="17"/>
                    </a:cubicBezTo>
                    <a:cubicBezTo>
                      <a:pt x="99" y="16"/>
                      <a:pt x="99" y="16"/>
                      <a:pt x="99" y="16"/>
                    </a:cubicBezTo>
                    <a:cubicBezTo>
                      <a:pt x="91" y="16"/>
                      <a:pt x="83" y="17"/>
                      <a:pt x="83" y="17"/>
                    </a:cubicBezTo>
                    <a:cubicBezTo>
                      <a:pt x="82" y="18"/>
                      <a:pt x="82" y="18"/>
                      <a:pt x="82" y="19"/>
                    </a:cubicBezTo>
                    <a:cubicBezTo>
                      <a:pt x="82" y="19"/>
                      <a:pt x="82" y="19"/>
                      <a:pt x="83" y="19"/>
                    </a:cubicBezTo>
                    <a:cubicBezTo>
                      <a:pt x="89" y="20"/>
                      <a:pt x="93" y="20"/>
                      <a:pt x="96" y="20"/>
                    </a:cubicBezTo>
                    <a:cubicBezTo>
                      <a:pt x="97" y="21"/>
                      <a:pt x="98" y="21"/>
                      <a:pt x="98" y="21"/>
                    </a:cubicBezTo>
                    <a:cubicBezTo>
                      <a:pt x="99" y="21"/>
                      <a:pt x="99" y="21"/>
                      <a:pt x="99" y="21"/>
                    </a:cubicBezTo>
                    <a:cubicBezTo>
                      <a:pt x="99" y="21"/>
                      <a:pt x="99" y="21"/>
                      <a:pt x="99" y="21"/>
                    </a:cubicBezTo>
                    <a:cubicBezTo>
                      <a:pt x="99" y="20"/>
                      <a:pt x="99" y="20"/>
                      <a:pt x="99" y="20"/>
                    </a:cubicBezTo>
                    <a:cubicBezTo>
                      <a:pt x="99" y="21"/>
                      <a:pt x="99" y="21"/>
                      <a:pt x="99" y="21"/>
                    </a:cubicBezTo>
                    <a:cubicBezTo>
                      <a:pt x="99" y="21"/>
                      <a:pt x="99" y="21"/>
                      <a:pt x="100" y="22"/>
                    </a:cubicBezTo>
                    <a:cubicBezTo>
                      <a:pt x="100" y="23"/>
                      <a:pt x="100" y="24"/>
                      <a:pt x="100" y="25"/>
                    </a:cubicBezTo>
                    <a:cubicBezTo>
                      <a:pt x="100" y="27"/>
                      <a:pt x="100" y="28"/>
                      <a:pt x="99" y="30"/>
                    </a:cubicBezTo>
                    <a:cubicBezTo>
                      <a:pt x="99" y="31"/>
                      <a:pt x="98" y="32"/>
                      <a:pt x="97" y="32"/>
                    </a:cubicBezTo>
                    <a:cubicBezTo>
                      <a:pt x="98" y="33"/>
                      <a:pt x="98" y="33"/>
                      <a:pt x="98" y="33"/>
                    </a:cubicBezTo>
                    <a:cubicBezTo>
                      <a:pt x="98" y="32"/>
                      <a:pt x="98" y="32"/>
                      <a:pt x="98" y="32"/>
                    </a:cubicBezTo>
                    <a:cubicBezTo>
                      <a:pt x="97" y="32"/>
                      <a:pt x="96" y="32"/>
                      <a:pt x="96" y="32"/>
                    </a:cubicBezTo>
                    <a:cubicBezTo>
                      <a:pt x="90" y="32"/>
                      <a:pt x="84" y="31"/>
                      <a:pt x="77" y="31"/>
                    </a:cubicBezTo>
                    <a:cubicBezTo>
                      <a:pt x="69" y="31"/>
                      <a:pt x="61" y="32"/>
                      <a:pt x="54" y="39"/>
                    </a:cubicBezTo>
                    <a:cubicBezTo>
                      <a:pt x="54" y="39"/>
                      <a:pt x="54" y="39"/>
                      <a:pt x="54" y="39"/>
                    </a:cubicBezTo>
                    <a:cubicBezTo>
                      <a:pt x="54" y="39"/>
                      <a:pt x="54" y="39"/>
                      <a:pt x="54" y="39"/>
                    </a:cubicBezTo>
                    <a:cubicBezTo>
                      <a:pt x="54" y="39"/>
                      <a:pt x="54" y="39"/>
                      <a:pt x="54" y="39"/>
                    </a:cubicBezTo>
                    <a:cubicBezTo>
                      <a:pt x="53" y="40"/>
                      <a:pt x="53" y="40"/>
                      <a:pt x="53" y="40"/>
                    </a:cubicBezTo>
                    <a:cubicBezTo>
                      <a:pt x="53" y="40"/>
                      <a:pt x="53" y="40"/>
                      <a:pt x="53" y="40"/>
                    </a:cubicBezTo>
                    <a:cubicBezTo>
                      <a:pt x="53" y="40"/>
                      <a:pt x="53" y="40"/>
                      <a:pt x="53" y="40"/>
                    </a:cubicBezTo>
                    <a:cubicBezTo>
                      <a:pt x="52" y="41"/>
                      <a:pt x="52" y="41"/>
                      <a:pt x="52" y="41"/>
                    </a:cubicBezTo>
                    <a:cubicBezTo>
                      <a:pt x="52" y="41"/>
                      <a:pt x="52" y="41"/>
                      <a:pt x="52" y="41"/>
                    </a:cubicBezTo>
                    <a:cubicBezTo>
                      <a:pt x="52" y="41"/>
                      <a:pt x="52" y="41"/>
                      <a:pt x="52" y="41"/>
                    </a:cubicBezTo>
                    <a:cubicBezTo>
                      <a:pt x="52" y="41"/>
                      <a:pt x="52" y="41"/>
                      <a:pt x="52" y="41"/>
                    </a:cubicBezTo>
                    <a:cubicBezTo>
                      <a:pt x="51" y="42"/>
                      <a:pt x="51" y="42"/>
                      <a:pt x="51" y="42"/>
                    </a:cubicBezTo>
                    <a:cubicBezTo>
                      <a:pt x="51" y="42"/>
                      <a:pt x="51" y="42"/>
                      <a:pt x="51" y="42"/>
                    </a:cubicBezTo>
                    <a:cubicBezTo>
                      <a:pt x="51" y="42"/>
                      <a:pt x="51" y="42"/>
                      <a:pt x="51" y="42"/>
                    </a:cubicBezTo>
                    <a:cubicBezTo>
                      <a:pt x="51" y="43"/>
                      <a:pt x="51" y="43"/>
                      <a:pt x="51" y="43"/>
                    </a:cubicBezTo>
                    <a:cubicBezTo>
                      <a:pt x="50" y="43"/>
                      <a:pt x="50" y="43"/>
                      <a:pt x="50" y="43"/>
                    </a:cubicBezTo>
                    <a:cubicBezTo>
                      <a:pt x="50" y="43"/>
                      <a:pt x="50" y="43"/>
                      <a:pt x="50" y="43"/>
                    </a:cubicBezTo>
                    <a:cubicBezTo>
                      <a:pt x="50" y="44"/>
                      <a:pt x="50" y="44"/>
                      <a:pt x="50" y="44"/>
                    </a:cubicBezTo>
                    <a:cubicBezTo>
                      <a:pt x="49" y="44"/>
                      <a:pt x="49" y="44"/>
                      <a:pt x="49" y="44"/>
                    </a:cubicBezTo>
                    <a:cubicBezTo>
                      <a:pt x="49" y="44"/>
                      <a:pt x="49" y="44"/>
                      <a:pt x="49" y="44"/>
                    </a:cubicBezTo>
                    <a:cubicBezTo>
                      <a:pt x="49" y="45"/>
                      <a:pt x="49" y="45"/>
                      <a:pt x="49" y="45"/>
                    </a:cubicBezTo>
                    <a:cubicBezTo>
                      <a:pt x="49" y="45"/>
                      <a:pt x="49" y="45"/>
                      <a:pt x="49" y="45"/>
                    </a:cubicBezTo>
                    <a:cubicBezTo>
                      <a:pt x="49" y="46"/>
                      <a:pt x="49" y="46"/>
                      <a:pt x="49" y="46"/>
                    </a:cubicBezTo>
                    <a:cubicBezTo>
                      <a:pt x="48" y="46"/>
                      <a:pt x="48" y="46"/>
                      <a:pt x="48" y="46"/>
                    </a:cubicBezTo>
                    <a:cubicBezTo>
                      <a:pt x="48" y="47"/>
                      <a:pt x="48" y="47"/>
                      <a:pt x="48" y="47"/>
                    </a:cubicBezTo>
                    <a:cubicBezTo>
                      <a:pt x="48" y="47"/>
                      <a:pt x="48" y="47"/>
                      <a:pt x="48" y="47"/>
                    </a:cubicBezTo>
                    <a:cubicBezTo>
                      <a:pt x="47" y="48"/>
                      <a:pt x="47" y="48"/>
                      <a:pt x="47" y="48"/>
                    </a:cubicBezTo>
                    <a:cubicBezTo>
                      <a:pt x="47" y="48"/>
                      <a:pt x="47" y="48"/>
                      <a:pt x="47" y="48"/>
                    </a:cubicBezTo>
                    <a:cubicBezTo>
                      <a:pt x="47" y="48"/>
                      <a:pt x="47" y="48"/>
                      <a:pt x="47" y="48"/>
                    </a:cubicBezTo>
                    <a:cubicBezTo>
                      <a:pt x="47" y="49"/>
                      <a:pt x="47" y="49"/>
                      <a:pt x="47" y="49"/>
                    </a:cubicBezTo>
                    <a:cubicBezTo>
                      <a:pt x="46" y="50"/>
                      <a:pt x="46" y="50"/>
                      <a:pt x="46" y="50"/>
                    </a:cubicBezTo>
                    <a:cubicBezTo>
                      <a:pt x="46" y="50"/>
                      <a:pt x="46" y="50"/>
                      <a:pt x="46" y="50"/>
                    </a:cubicBezTo>
                    <a:cubicBezTo>
                      <a:pt x="46" y="50"/>
                      <a:pt x="46" y="50"/>
                      <a:pt x="46" y="50"/>
                    </a:cubicBezTo>
                    <a:cubicBezTo>
                      <a:pt x="46" y="51"/>
                      <a:pt x="46" y="51"/>
                      <a:pt x="46" y="51"/>
                    </a:cubicBezTo>
                    <a:cubicBezTo>
                      <a:pt x="46" y="51"/>
                      <a:pt x="46" y="51"/>
                      <a:pt x="46" y="51"/>
                    </a:cubicBezTo>
                    <a:cubicBezTo>
                      <a:pt x="45" y="52"/>
                      <a:pt x="45" y="52"/>
                      <a:pt x="45" y="52"/>
                    </a:cubicBezTo>
                    <a:cubicBezTo>
                      <a:pt x="45" y="53"/>
                      <a:pt x="45" y="53"/>
                      <a:pt x="45" y="53"/>
                    </a:cubicBezTo>
                    <a:cubicBezTo>
                      <a:pt x="45" y="53"/>
                      <a:pt x="45" y="53"/>
                      <a:pt x="45" y="53"/>
                    </a:cubicBezTo>
                    <a:cubicBezTo>
                      <a:pt x="44" y="53"/>
                      <a:pt x="44" y="53"/>
                      <a:pt x="44" y="53"/>
                    </a:cubicBezTo>
                    <a:cubicBezTo>
                      <a:pt x="44" y="54"/>
                      <a:pt x="44" y="54"/>
                      <a:pt x="44" y="54"/>
                    </a:cubicBezTo>
                    <a:cubicBezTo>
                      <a:pt x="44" y="55"/>
                      <a:pt x="44" y="55"/>
                      <a:pt x="44" y="55"/>
                    </a:cubicBezTo>
                    <a:cubicBezTo>
                      <a:pt x="44" y="56"/>
                      <a:pt x="44" y="56"/>
                      <a:pt x="44" y="56"/>
                    </a:cubicBezTo>
                    <a:cubicBezTo>
                      <a:pt x="43" y="56"/>
                      <a:pt x="43" y="56"/>
                      <a:pt x="43" y="56"/>
                    </a:cubicBezTo>
                    <a:cubicBezTo>
                      <a:pt x="43" y="57"/>
                      <a:pt x="43" y="57"/>
                      <a:pt x="43" y="57"/>
                    </a:cubicBezTo>
                    <a:cubicBezTo>
                      <a:pt x="43" y="58"/>
                      <a:pt x="43" y="58"/>
                      <a:pt x="43" y="58"/>
                    </a:cubicBezTo>
                    <a:cubicBezTo>
                      <a:pt x="43" y="58"/>
                      <a:pt x="43" y="58"/>
                      <a:pt x="42" y="59"/>
                    </a:cubicBezTo>
                    <a:cubicBezTo>
                      <a:pt x="42" y="59"/>
                      <a:pt x="42" y="59"/>
                      <a:pt x="42" y="59"/>
                    </a:cubicBezTo>
                    <a:cubicBezTo>
                      <a:pt x="42" y="60"/>
                      <a:pt x="42" y="61"/>
                      <a:pt x="42" y="61"/>
                    </a:cubicBezTo>
                    <a:cubicBezTo>
                      <a:pt x="43" y="62"/>
                      <a:pt x="43" y="62"/>
                      <a:pt x="43" y="62"/>
                    </a:cubicBezTo>
                    <a:cubicBezTo>
                      <a:pt x="42" y="61"/>
                      <a:pt x="42" y="61"/>
                      <a:pt x="42" y="61"/>
                    </a:cubicBezTo>
                    <a:cubicBezTo>
                      <a:pt x="40" y="67"/>
                      <a:pt x="38" y="72"/>
                      <a:pt x="37" y="79"/>
                    </a:cubicBezTo>
                    <a:cubicBezTo>
                      <a:pt x="37" y="79"/>
                      <a:pt x="37" y="79"/>
                      <a:pt x="37" y="79"/>
                    </a:cubicBezTo>
                    <a:cubicBezTo>
                      <a:pt x="37" y="79"/>
                      <a:pt x="37" y="79"/>
                      <a:pt x="37" y="79"/>
                    </a:cubicBezTo>
                    <a:cubicBezTo>
                      <a:pt x="36" y="81"/>
                      <a:pt x="35" y="83"/>
                      <a:pt x="35" y="85"/>
                    </a:cubicBezTo>
                    <a:cubicBezTo>
                      <a:pt x="36" y="85"/>
                      <a:pt x="36" y="85"/>
                      <a:pt x="36" y="85"/>
                    </a:cubicBezTo>
                    <a:cubicBezTo>
                      <a:pt x="35" y="85"/>
                      <a:pt x="35" y="85"/>
                      <a:pt x="35" y="85"/>
                    </a:cubicBezTo>
                    <a:cubicBezTo>
                      <a:pt x="35" y="86"/>
                      <a:pt x="35" y="86"/>
                      <a:pt x="35" y="86"/>
                    </a:cubicBezTo>
                    <a:cubicBezTo>
                      <a:pt x="35" y="87"/>
                      <a:pt x="35" y="87"/>
                      <a:pt x="35" y="87"/>
                    </a:cubicBezTo>
                    <a:cubicBezTo>
                      <a:pt x="35" y="88"/>
                      <a:pt x="35" y="88"/>
                      <a:pt x="35" y="89"/>
                    </a:cubicBezTo>
                    <a:cubicBezTo>
                      <a:pt x="36" y="89"/>
                      <a:pt x="36" y="89"/>
                      <a:pt x="36" y="89"/>
                    </a:cubicBezTo>
                    <a:cubicBezTo>
                      <a:pt x="35" y="89"/>
                      <a:pt x="35" y="89"/>
                      <a:pt x="35" y="89"/>
                    </a:cubicBezTo>
                    <a:cubicBezTo>
                      <a:pt x="35" y="91"/>
                      <a:pt x="36" y="93"/>
                      <a:pt x="37" y="95"/>
                    </a:cubicBezTo>
                    <a:cubicBezTo>
                      <a:pt x="37" y="96"/>
                      <a:pt x="38" y="96"/>
                      <a:pt x="38" y="96"/>
                    </a:cubicBezTo>
                    <a:cubicBezTo>
                      <a:pt x="39" y="95"/>
                      <a:pt x="39" y="95"/>
                      <a:pt x="39" y="9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59" name="Freeform 621">
                <a:extLst>
                  <a:ext uri="{FF2B5EF4-FFF2-40B4-BE49-F238E27FC236}">
                    <a16:creationId xmlns:a16="http://schemas.microsoft.com/office/drawing/2014/main" id="{8B33BFCF-F52C-6508-BBAC-0EAB86BD97CE}"/>
                  </a:ext>
                </a:extLst>
              </p:cNvPr>
              <p:cNvSpPr>
                <a:spLocks/>
              </p:cNvSpPr>
              <p:nvPr/>
            </p:nvSpPr>
            <p:spPr bwMode="auto">
              <a:xfrm>
                <a:off x="4077" y="1944"/>
                <a:ext cx="15" cy="18"/>
              </a:xfrm>
              <a:custGeom>
                <a:avLst/>
                <a:gdLst>
                  <a:gd name="T0" fmla="*/ 51 w 7"/>
                  <a:gd name="T1" fmla="*/ 11 h 8"/>
                  <a:gd name="T2" fmla="*/ 41 w 7"/>
                  <a:gd name="T3" fmla="*/ 45 h 8"/>
                  <a:gd name="T4" fmla="*/ 9 w 7"/>
                  <a:gd name="T5" fmla="*/ 72 h 8"/>
                  <a:gd name="T6" fmla="*/ 0 w 7"/>
                  <a:gd name="T7" fmla="*/ 92 h 8"/>
                  <a:gd name="T8" fmla="*/ 19 w 7"/>
                  <a:gd name="T9" fmla="*/ 92 h 8"/>
                  <a:gd name="T10" fmla="*/ 60 w 7"/>
                  <a:gd name="T11" fmla="*/ 56 h 8"/>
                  <a:gd name="T12" fmla="*/ 69 w 7"/>
                  <a:gd name="T13" fmla="*/ 11 h 8"/>
                  <a:gd name="T14" fmla="*/ 60 w 7"/>
                  <a:gd name="T15" fmla="*/ 0 h 8"/>
                  <a:gd name="T16" fmla="*/ 51 w 7"/>
                  <a:gd name="T17" fmla="*/ 1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8">
                    <a:moveTo>
                      <a:pt x="5" y="1"/>
                    </a:moveTo>
                    <a:cubicBezTo>
                      <a:pt x="5" y="2"/>
                      <a:pt x="5" y="3"/>
                      <a:pt x="4" y="4"/>
                    </a:cubicBezTo>
                    <a:cubicBezTo>
                      <a:pt x="4" y="5"/>
                      <a:pt x="3" y="5"/>
                      <a:pt x="1" y="6"/>
                    </a:cubicBezTo>
                    <a:cubicBezTo>
                      <a:pt x="0" y="7"/>
                      <a:pt x="0" y="7"/>
                      <a:pt x="0" y="8"/>
                    </a:cubicBezTo>
                    <a:cubicBezTo>
                      <a:pt x="1" y="8"/>
                      <a:pt x="1" y="8"/>
                      <a:pt x="2" y="8"/>
                    </a:cubicBezTo>
                    <a:cubicBezTo>
                      <a:pt x="4" y="7"/>
                      <a:pt x="5" y="6"/>
                      <a:pt x="6" y="5"/>
                    </a:cubicBezTo>
                    <a:cubicBezTo>
                      <a:pt x="7" y="4"/>
                      <a:pt x="7" y="2"/>
                      <a:pt x="7" y="1"/>
                    </a:cubicBezTo>
                    <a:cubicBezTo>
                      <a:pt x="7" y="0"/>
                      <a:pt x="7" y="0"/>
                      <a:pt x="6" y="0"/>
                    </a:cubicBezTo>
                    <a:cubicBezTo>
                      <a:pt x="6" y="0"/>
                      <a:pt x="5" y="0"/>
                      <a:pt x="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0" name="Freeform 622">
                <a:extLst>
                  <a:ext uri="{FF2B5EF4-FFF2-40B4-BE49-F238E27FC236}">
                    <a16:creationId xmlns:a16="http://schemas.microsoft.com/office/drawing/2014/main" id="{1267C44E-12A0-F692-BFBB-CDAC499F3102}"/>
                  </a:ext>
                </a:extLst>
              </p:cNvPr>
              <p:cNvSpPr>
                <a:spLocks/>
              </p:cNvSpPr>
              <p:nvPr/>
            </p:nvSpPr>
            <p:spPr bwMode="auto">
              <a:xfrm>
                <a:off x="3834" y="2063"/>
                <a:ext cx="4" cy="27"/>
              </a:xfrm>
              <a:custGeom>
                <a:avLst/>
                <a:gdLst>
                  <a:gd name="T0" fmla="*/ 0 w 2"/>
                  <a:gd name="T1" fmla="*/ 11 h 12"/>
                  <a:gd name="T2" fmla="*/ 0 w 2"/>
                  <a:gd name="T3" fmla="*/ 25 h 12"/>
                  <a:gd name="T4" fmla="*/ 0 w 2"/>
                  <a:gd name="T5" fmla="*/ 72 h 12"/>
                  <a:gd name="T6" fmla="*/ 0 w 2"/>
                  <a:gd name="T7" fmla="*/ 126 h 12"/>
                  <a:gd name="T8" fmla="*/ 8 w 2"/>
                  <a:gd name="T9" fmla="*/ 137 h 12"/>
                  <a:gd name="T10" fmla="*/ 16 w 2"/>
                  <a:gd name="T11" fmla="*/ 117 h 12"/>
                  <a:gd name="T12" fmla="*/ 16 w 2"/>
                  <a:gd name="T13" fmla="*/ 72 h 12"/>
                  <a:gd name="T14" fmla="*/ 16 w 2"/>
                  <a:gd name="T15" fmla="*/ 25 h 12"/>
                  <a:gd name="T16" fmla="*/ 16 w 2"/>
                  <a:gd name="T17" fmla="*/ 11 h 12"/>
                  <a:gd name="T18" fmla="*/ 8 w 2"/>
                  <a:gd name="T19" fmla="*/ 0 h 12"/>
                  <a:gd name="T20" fmla="*/ 0 w 2"/>
                  <a:gd name="T21" fmla="*/ 11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2" h="12">
                    <a:moveTo>
                      <a:pt x="0" y="1"/>
                    </a:moveTo>
                    <a:cubicBezTo>
                      <a:pt x="0" y="2"/>
                      <a:pt x="0" y="2"/>
                      <a:pt x="0" y="2"/>
                    </a:cubicBezTo>
                    <a:cubicBezTo>
                      <a:pt x="0" y="3"/>
                      <a:pt x="0" y="4"/>
                      <a:pt x="0" y="6"/>
                    </a:cubicBezTo>
                    <a:cubicBezTo>
                      <a:pt x="0" y="7"/>
                      <a:pt x="0" y="9"/>
                      <a:pt x="0" y="11"/>
                    </a:cubicBezTo>
                    <a:cubicBezTo>
                      <a:pt x="0" y="11"/>
                      <a:pt x="1" y="12"/>
                      <a:pt x="1" y="12"/>
                    </a:cubicBezTo>
                    <a:cubicBezTo>
                      <a:pt x="2" y="12"/>
                      <a:pt x="2" y="11"/>
                      <a:pt x="2" y="10"/>
                    </a:cubicBezTo>
                    <a:cubicBezTo>
                      <a:pt x="2" y="9"/>
                      <a:pt x="2" y="7"/>
                      <a:pt x="2" y="6"/>
                    </a:cubicBezTo>
                    <a:cubicBezTo>
                      <a:pt x="2" y="4"/>
                      <a:pt x="2" y="4"/>
                      <a:pt x="2" y="2"/>
                    </a:cubicBezTo>
                    <a:cubicBezTo>
                      <a:pt x="2" y="2"/>
                      <a:pt x="2" y="1"/>
                      <a:pt x="2" y="1"/>
                    </a:cubicBezTo>
                    <a:cubicBezTo>
                      <a:pt x="2" y="0"/>
                      <a:pt x="1" y="0"/>
                      <a:pt x="1" y="0"/>
                    </a:cubicBezTo>
                    <a:cubicBezTo>
                      <a:pt x="0"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1" name="Freeform 623">
                <a:extLst>
                  <a:ext uri="{FF2B5EF4-FFF2-40B4-BE49-F238E27FC236}">
                    <a16:creationId xmlns:a16="http://schemas.microsoft.com/office/drawing/2014/main" id="{53BB922B-71FD-A1D5-DFC4-5971C4C81B73}"/>
                  </a:ext>
                </a:extLst>
              </p:cNvPr>
              <p:cNvSpPr>
                <a:spLocks/>
              </p:cNvSpPr>
              <p:nvPr/>
            </p:nvSpPr>
            <p:spPr bwMode="auto">
              <a:xfrm>
                <a:off x="3857" y="1951"/>
                <a:ext cx="12" cy="18"/>
              </a:xfrm>
              <a:custGeom>
                <a:avLst/>
                <a:gdLst>
                  <a:gd name="T0" fmla="*/ 0 w 6"/>
                  <a:gd name="T1" fmla="*/ 11 h 8"/>
                  <a:gd name="T2" fmla="*/ 16 w 6"/>
                  <a:gd name="T3" fmla="*/ 56 h 8"/>
                  <a:gd name="T4" fmla="*/ 32 w 6"/>
                  <a:gd name="T5" fmla="*/ 92 h 8"/>
                  <a:gd name="T6" fmla="*/ 48 w 6"/>
                  <a:gd name="T7" fmla="*/ 92 h 8"/>
                  <a:gd name="T8" fmla="*/ 48 w 6"/>
                  <a:gd name="T9" fmla="*/ 81 h 8"/>
                  <a:gd name="T10" fmla="*/ 24 w 6"/>
                  <a:gd name="T11" fmla="*/ 36 h 8"/>
                  <a:gd name="T12" fmla="*/ 16 w 6"/>
                  <a:gd name="T13" fmla="*/ 11 h 8"/>
                  <a:gd name="T14" fmla="*/ 8 w 6"/>
                  <a:gd name="T15" fmla="*/ 0 h 8"/>
                  <a:gd name="T16" fmla="*/ 0 w 6"/>
                  <a:gd name="T17" fmla="*/ 1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8">
                    <a:moveTo>
                      <a:pt x="0" y="1"/>
                    </a:moveTo>
                    <a:cubicBezTo>
                      <a:pt x="0" y="3"/>
                      <a:pt x="1" y="4"/>
                      <a:pt x="2" y="5"/>
                    </a:cubicBezTo>
                    <a:cubicBezTo>
                      <a:pt x="2" y="5"/>
                      <a:pt x="3" y="6"/>
                      <a:pt x="4" y="8"/>
                    </a:cubicBezTo>
                    <a:cubicBezTo>
                      <a:pt x="4" y="8"/>
                      <a:pt x="5" y="8"/>
                      <a:pt x="6" y="8"/>
                    </a:cubicBezTo>
                    <a:cubicBezTo>
                      <a:pt x="6" y="8"/>
                      <a:pt x="6" y="7"/>
                      <a:pt x="6" y="7"/>
                    </a:cubicBezTo>
                    <a:cubicBezTo>
                      <a:pt x="5" y="5"/>
                      <a:pt x="4" y="4"/>
                      <a:pt x="3" y="3"/>
                    </a:cubicBezTo>
                    <a:cubicBezTo>
                      <a:pt x="3" y="3"/>
                      <a:pt x="2" y="2"/>
                      <a:pt x="2" y="1"/>
                    </a:cubicBezTo>
                    <a:cubicBezTo>
                      <a:pt x="2" y="0"/>
                      <a:pt x="1" y="0"/>
                      <a:pt x="1" y="0"/>
                    </a:cubicBezTo>
                    <a:cubicBezTo>
                      <a:pt x="0" y="0"/>
                      <a:pt x="0" y="1"/>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2" name="Freeform 624">
                <a:extLst>
                  <a:ext uri="{FF2B5EF4-FFF2-40B4-BE49-F238E27FC236}">
                    <a16:creationId xmlns:a16="http://schemas.microsoft.com/office/drawing/2014/main" id="{05314B24-8234-A5C9-00C8-DFA2147FF20D}"/>
                  </a:ext>
                </a:extLst>
              </p:cNvPr>
              <p:cNvSpPr>
                <a:spLocks/>
              </p:cNvSpPr>
              <p:nvPr/>
            </p:nvSpPr>
            <p:spPr bwMode="auto">
              <a:xfrm>
                <a:off x="3783" y="1832"/>
                <a:ext cx="21" cy="13"/>
              </a:xfrm>
              <a:custGeom>
                <a:avLst/>
                <a:gdLst>
                  <a:gd name="T0" fmla="*/ 8 w 10"/>
                  <a:gd name="T1" fmla="*/ 61 h 6"/>
                  <a:gd name="T2" fmla="*/ 8 w 10"/>
                  <a:gd name="T3" fmla="*/ 61 h 6"/>
                  <a:gd name="T4" fmla="*/ 27 w 10"/>
                  <a:gd name="T5" fmla="*/ 52 h 6"/>
                  <a:gd name="T6" fmla="*/ 48 w 10"/>
                  <a:gd name="T7" fmla="*/ 43 h 6"/>
                  <a:gd name="T8" fmla="*/ 84 w 10"/>
                  <a:gd name="T9" fmla="*/ 20 h 6"/>
                  <a:gd name="T10" fmla="*/ 92 w 10"/>
                  <a:gd name="T11" fmla="*/ 9 h 6"/>
                  <a:gd name="T12" fmla="*/ 84 w 10"/>
                  <a:gd name="T13" fmla="*/ 0 h 6"/>
                  <a:gd name="T14" fmla="*/ 27 w 10"/>
                  <a:gd name="T15" fmla="*/ 33 h 6"/>
                  <a:gd name="T16" fmla="*/ 17 w 10"/>
                  <a:gd name="T17" fmla="*/ 43 h 6"/>
                  <a:gd name="T18" fmla="*/ 8 w 10"/>
                  <a:gd name="T19" fmla="*/ 43 h 6"/>
                  <a:gd name="T20" fmla="*/ 8 w 10"/>
                  <a:gd name="T21" fmla="*/ 43 h 6"/>
                  <a:gd name="T22" fmla="*/ 0 w 10"/>
                  <a:gd name="T23" fmla="*/ 52 h 6"/>
                  <a:gd name="T24" fmla="*/ 8 w 10"/>
                  <a:gd name="T25" fmla="*/ 61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 h="6">
                    <a:moveTo>
                      <a:pt x="1" y="6"/>
                    </a:moveTo>
                    <a:cubicBezTo>
                      <a:pt x="1" y="6"/>
                      <a:pt x="1" y="6"/>
                      <a:pt x="1" y="6"/>
                    </a:cubicBezTo>
                    <a:cubicBezTo>
                      <a:pt x="2" y="6"/>
                      <a:pt x="3" y="5"/>
                      <a:pt x="3" y="5"/>
                    </a:cubicBezTo>
                    <a:cubicBezTo>
                      <a:pt x="4" y="5"/>
                      <a:pt x="4" y="4"/>
                      <a:pt x="5" y="4"/>
                    </a:cubicBezTo>
                    <a:cubicBezTo>
                      <a:pt x="6" y="3"/>
                      <a:pt x="7" y="3"/>
                      <a:pt x="9" y="2"/>
                    </a:cubicBezTo>
                    <a:cubicBezTo>
                      <a:pt x="10" y="2"/>
                      <a:pt x="10" y="2"/>
                      <a:pt x="10" y="1"/>
                    </a:cubicBezTo>
                    <a:cubicBezTo>
                      <a:pt x="10" y="1"/>
                      <a:pt x="9" y="0"/>
                      <a:pt x="9" y="0"/>
                    </a:cubicBezTo>
                    <a:cubicBezTo>
                      <a:pt x="6" y="1"/>
                      <a:pt x="4" y="2"/>
                      <a:pt x="3" y="3"/>
                    </a:cubicBezTo>
                    <a:cubicBezTo>
                      <a:pt x="3" y="3"/>
                      <a:pt x="2" y="3"/>
                      <a:pt x="2" y="4"/>
                    </a:cubicBezTo>
                    <a:cubicBezTo>
                      <a:pt x="1" y="4"/>
                      <a:pt x="1" y="4"/>
                      <a:pt x="1" y="4"/>
                    </a:cubicBezTo>
                    <a:cubicBezTo>
                      <a:pt x="1" y="4"/>
                      <a:pt x="1" y="4"/>
                      <a:pt x="1" y="4"/>
                    </a:cubicBezTo>
                    <a:cubicBezTo>
                      <a:pt x="1" y="4"/>
                      <a:pt x="0" y="4"/>
                      <a:pt x="0" y="5"/>
                    </a:cubicBezTo>
                    <a:cubicBezTo>
                      <a:pt x="0" y="5"/>
                      <a:pt x="0"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3" name="Freeform 625">
                <a:extLst>
                  <a:ext uri="{FF2B5EF4-FFF2-40B4-BE49-F238E27FC236}">
                    <a16:creationId xmlns:a16="http://schemas.microsoft.com/office/drawing/2014/main" id="{B112D6CF-4DC2-D628-F8FF-90973479E11C}"/>
                  </a:ext>
                </a:extLst>
              </p:cNvPr>
              <p:cNvSpPr>
                <a:spLocks/>
              </p:cNvSpPr>
              <p:nvPr/>
            </p:nvSpPr>
            <p:spPr bwMode="auto">
              <a:xfrm>
                <a:off x="4012" y="1926"/>
                <a:ext cx="23" cy="29"/>
              </a:xfrm>
              <a:custGeom>
                <a:avLst/>
                <a:gdLst>
                  <a:gd name="T0" fmla="*/ 8 w 11"/>
                  <a:gd name="T1" fmla="*/ 20 h 13"/>
                  <a:gd name="T2" fmla="*/ 36 w 11"/>
                  <a:gd name="T3" fmla="*/ 65 h 13"/>
                  <a:gd name="T4" fmla="*/ 84 w 11"/>
                  <a:gd name="T5" fmla="*/ 134 h 13"/>
                  <a:gd name="T6" fmla="*/ 100 w 11"/>
                  <a:gd name="T7" fmla="*/ 134 h 13"/>
                  <a:gd name="T8" fmla="*/ 100 w 11"/>
                  <a:gd name="T9" fmla="*/ 125 h 13"/>
                  <a:gd name="T10" fmla="*/ 56 w 11"/>
                  <a:gd name="T11" fmla="*/ 56 h 13"/>
                  <a:gd name="T12" fmla="*/ 17 w 11"/>
                  <a:gd name="T13" fmla="*/ 0 h 13"/>
                  <a:gd name="T14" fmla="*/ 0 w 11"/>
                  <a:gd name="T15" fmla="*/ 0 h 13"/>
                  <a:gd name="T16" fmla="*/ 8 w 11"/>
                  <a:gd name="T17" fmla="*/ 2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 h="13">
                    <a:moveTo>
                      <a:pt x="1" y="2"/>
                    </a:moveTo>
                    <a:cubicBezTo>
                      <a:pt x="2" y="3"/>
                      <a:pt x="3" y="4"/>
                      <a:pt x="4" y="6"/>
                    </a:cubicBezTo>
                    <a:cubicBezTo>
                      <a:pt x="6" y="8"/>
                      <a:pt x="7" y="10"/>
                      <a:pt x="9" y="12"/>
                    </a:cubicBezTo>
                    <a:cubicBezTo>
                      <a:pt x="10" y="13"/>
                      <a:pt x="10" y="13"/>
                      <a:pt x="11" y="12"/>
                    </a:cubicBezTo>
                    <a:cubicBezTo>
                      <a:pt x="11" y="12"/>
                      <a:pt x="11" y="11"/>
                      <a:pt x="11" y="11"/>
                    </a:cubicBezTo>
                    <a:cubicBezTo>
                      <a:pt x="9" y="9"/>
                      <a:pt x="7" y="7"/>
                      <a:pt x="6" y="5"/>
                    </a:cubicBezTo>
                    <a:cubicBezTo>
                      <a:pt x="5" y="3"/>
                      <a:pt x="3" y="1"/>
                      <a:pt x="2" y="0"/>
                    </a:cubicBezTo>
                    <a:cubicBezTo>
                      <a:pt x="1" y="0"/>
                      <a:pt x="1" y="0"/>
                      <a:pt x="0" y="0"/>
                    </a:cubicBezTo>
                    <a:cubicBezTo>
                      <a:pt x="0" y="1"/>
                      <a:pt x="0" y="1"/>
                      <a:pt x="1"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4" name="Freeform 626">
                <a:extLst>
                  <a:ext uri="{FF2B5EF4-FFF2-40B4-BE49-F238E27FC236}">
                    <a16:creationId xmlns:a16="http://schemas.microsoft.com/office/drawing/2014/main" id="{822C9071-4EEF-7AC8-D673-79594E67F00E}"/>
                  </a:ext>
                </a:extLst>
              </p:cNvPr>
              <p:cNvSpPr>
                <a:spLocks/>
              </p:cNvSpPr>
              <p:nvPr/>
            </p:nvSpPr>
            <p:spPr bwMode="auto">
              <a:xfrm>
                <a:off x="4071" y="1816"/>
                <a:ext cx="38" cy="14"/>
              </a:xfrm>
              <a:custGeom>
                <a:avLst/>
                <a:gdLst>
                  <a:gd name="T0" fmla="*/ 0 w 18"/>
                  <a:gd name="T1" fmla="*/ 28 h 6"/>
                  <a:gd name="T2" fmla="*/ 152 w 18"/>
                  <a:gd name="T3" fmla="*/ 77 h 6"/>
                  <a:gd name="T4" fmla="*/ 160 w 18"/>
                  <a:gd name="T5" fmla="*/ 65 h 6"/>
                  <a:gd name="T6" fmla="*/ 160 w 18"/>
                  <a:gd name="T7" fmla="*/ 49 h 6"/>
                  <a:gd name="T8" fmla="*/ 17 w 18"/>
                  <a:gd name="T9" fmla="*/ 0 h 6"/>
                  <a:gd name="T10" fmla="*/ 0 w 18"/>
                  <a:gd name="T11" fmla="*/ 0 h 6"/>
                  <a:gd name="T12" fmla="*/ 0 w 18"/>
                  <a:gd name="T13" fmla="*/ 28 h 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6">
                    <a:moveTo>
                      <a:pt x="0" y="2"/>
                    </a:moveTo>
                    <a:cubicBezTo>
                      <a:pt x="4" y="5"/>
                      <a:pt x="10" y="5"/>
                      <a:pt x="16" y="6"/>
                    </a:cubicBezTo>
                    <a:cubicBezTo>
                      <a:pt x="17" y="6"/>
                      <a:pt x="17" y="6"/>
                      <a:pt x="17" y="5"/>
                    </a:cubicBezTo>
                    <a:cubicBezTo>
                      <a:pt x="18" y="5"/>
                      <a:pt x="17" y="4"/>
                      <a:pt x="17" y="4"/>
                    </a:cubicBezTo>
                    <a:cubicBezTo>
                      <a:pt x="10" y="3"/>
                      <a:pt x="4" y="2"/>
                      <a:pt x="2" y="0"/>
                    </a:cubicBezTo>
                    <a:cubicBezTo>
                      <a:pt x="1" y="0"/>
                      <a:pt x="1" y="0"/>
                      <a:pt x="0" y="0"/>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5" name="Freeform 627">
                <a:extLst>
                  <a:ext uri="{FF2B5EF4-FFF2-40B4-BE49-F238E27FC236}">
                    <a16:creationId xmlns:a16="http://schemas.microsoft.com/office/drawing/2014/main" id="{35AA94AA-8DAC-5142-E50A-4816265868F3}"/>
                  </a:ext>
                </a:extLst>
              </p:cNvPr>
              <p:cNvSpPr>
                <a:spLocks/>
              </p:cNvSpPr>
              <p:nvPr/>
            </p:nvSpPr>
            <p:spPr bwMode="auto">
              <a:xfrm>
                <a:off x="4096" y="1946"/>
                <a:ext cx="21" cy="11"/>
              </a:xfrm>
              <a:custGeom>
                <a:avLst/>
                <a:gdLst>
                  <a:gd name="T0" fmla="*/ 8 w 10"/>
                  <a:gd name="T1" fmla="*/ 9 h 5"/>
                  <a:gd name="T2" fmla="*/ 36 w 10"/>
                  <a:gd name="T3" fmla="*/ 44 h 5"/>
                  <a:gd name="T4" fmla="*/ 84 w 10"/>
                  <a:gd name="T5" fmla="*/ 53 h 5"/>
                  <a:gd name="T6" fmla="*/ 92 w 10"/>
                  <a:gd name="T7" fmla="*/ 44 h 5"/>
                  <a:gd name="T8" fmla="*/ 84 w 10"/>
                  <a:gd name="T9" fmla="*/ 33 h 5"/>
                  <a:gd name="T10" fmla="*/ 48 w 10"/>
                  <a:gd name="T11" fmla="*/ 20 h 5"/>
                  <a:gd name="T12" fmla="*/ 17 w 10"/>
                  <a:gd name="T13" fmla="*/ 0 h 5"/>
                  <a:gd name="T14" fmla="*/ 8 w 10"/>
                  <a:gd name="T15" fmla="*/ 0 h 5"/>
                  <a:gd name="T16" fmla="*/ 8 w 10"/>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
                    <a:moveTo>
                      <a:pt x="1" y="1"/>
                    </a:moveTo>
                    <a:cubicBezTo>
                      <a:pt x="2" y="3"/>
                      <a:pt x="3" y="4"/>
                      <a:pt x="4" y="4"/>
                    </a:cubicBezTo>
                    <a:cubicBezTo>
                      <a:pt x="6" y="4"/>
                      <a:pt x="7" y="4"/>
                      <a:pt x="9" y="5"/>
                    </a:cubicBezTo>
                    <a:cubicBezTo>
                      <a:pt x="10" y="5"/>
                      <a:pt x="10" y="4"/>
                      <a:pt x="10" y="4"/>
                    </a:cubicBezTo>
                    <a:cubicBezTo>
                      <a:pt x="10" y="3"/>
                      <a:pt x="10" y="3"/>
                      <a:pt x="9" y="3"/>
                    </a:cubicBezTo>
                    <a:cubicBezTo>
                      <a:pt x="7" y="2"/>
                      <a:pt x="6" y="2"/>
                      <a:pt x="5" y="2"/>
                    </a:cubicBezTo>
                    <a:cubicBezTo>
                      <a:pt x="4" y="2"/>
                      <a:pt x="3" y="1"/>
                      <a:pt x="2" y="0"/>
                    </a:cubicBezTo>
                    <a:cubicBezTo>
                      <a:pt x="2" y="0"/>
                      <a:pt x="1" y="0"/>
                      <a:pt x="1" y="0"/>
                    </a:cubicBezTo>
                    <a:cubicBezTo>
                      <a:pt x="0" y="0"/>
                      <a:pt x="0" y="1"/>
                      <a:pt x="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6" name="Freeform 628">
                <a:extLst>
                  <a:ext uri="{FF2B5EF4-FFF2-40B4-BE49-F238E27FC236}">
                    <a16:creationId xmlns:a16="http://schemas.microsoft.com/office/drawing/2014/main" id="{BFE6E10F-18BE-C4FD-5423-C26947A8AA5B}"/>
                  </a:ext>
                </a:extLst>
              </p:cNvPr>
              <p:cNvSpPr>
                <a:spLocks/>
              </p:cNvSpPr>
              <p:nvPr/>
            </p:nvSpPr>
            <p:spPr bwMode="auto">
              <a:xfrm>
                <a:off x="4012" y="1924"/>
                <a:ext cx="17" cy="16"/>
              </a:xfrm>
              <a:custGeom>
                <a:avLst/>
                <a:gdLst>
                  <a:gd name="T0" fmla="*/ 19 w 8"/>
                  <a:gd name="T1" fmla="*/ 57 h 7"/>
                  <a:gd name="T2" fmla="*/ 28 w 8"/>
                  <a:gd name="T3" fmla="*/ 37 h 7"/>
                  <a:gd name="T4" fmla="*/ 60 w 8"/>
                  <a:gd name="T5" fmla="*/ 25 h 7"/>
                  <a:gd name="T6" fmla="*/ 60 w 8"/>
                  <a:gd name="T7" fmla="*/ 25 h 7"/>
                  <a:gd name="T8" fmla="*/ 60 w 8"/>
                  <a:gd name="T9" fmla="*/ 37 h 7"/>
                  <a:gd name="T10" fmla="*/ 60 w 8"/>
                  <a:gd name="T11" fmla="*/ 37 h 7"/>
                  <a:gd name="T12" fmla="*/ 28 w 8"/>
                  <a:gd name="T13" fmla="*/ 57 h 7"/>
                  <a:gd name="T14" fmla="*/ 19 w 8"/>
                  <a:gd name="T15" fmla="*/ 57 h 7"/>
                  <a:gd name="T16" fmla="*/ 19 w 8"/>
                  <a:gd name="T17" fmla="*/ 57 h 7"/>
                  <a:gd name="T18" fmla="*/ 19 w 8"/>
                  <a:gd name="T19" fmla="*/ 85 h 7"/>
                  <a:gd name="T20" fmla="*/ 19 w 8"/>
                  <a:gd name="T21" fmla="*/ 85 h 7"/>
                  <a:gd name="T22" fmla="*/ 19 w 8"/>
                  <a:gd name="T23" fmla="*/ 85 h 7"/>
                  <a:gd name="T24" fmla="*/ 19 w 8"/>
                  <a:gd name="T25" fmla="*/ 85 h 7"/>
                  <a:gd name="T26" fmla="*/ 19 w 8"/>
                  <a:gd name="T27" fmla="*/ 85 h 7"/>
                  <a:gd name="T28" fmla="*/ 19 w 8"/>
                  <a:gd name="T29" fmla="*/ 85 h 7"/>
                  <a:gd name="T30" fmla="*/ 19 w 8"/>
                  <a:gd name="T31" fmla="*/ 85 h 7"/>
                  <a:gd name="T32" fmla="*/ 28 w 8"/>
                  <a:gd name="T33" fmla="*/ 85 h 7"/>
                  <a:gd name="T34" fmla="*/ 60 w 8"/>
                  <a:gd name="T35" fmla="*/ 73 h 7"/>
                  <a:gd name="T36" fmla="*/ 77 w 8"/>
                  <a:gd name="T37" fmla="*/ 37 h 7"/>
                  <a:gd name="T38" fmla="*/ 77 w 8"/>
                  <a:gd name="T39" fmla="*/ 11 h 7"/>
                  <a:gd name="T40" fmla="*/ 60 w 8"/>
                  <a:gd name="T41" fmla="*/ 0 h 7"/>
                  <a:gd name="T42" fmla="*/ 19 w 8"/>
                  <a:gd name="T43" fmla="*/ 25 h 7"/>
                  <a:gd name="T44" fmla="*/ 0 w 8"/>
                  <a:gd name="T45" fmla="*/ 48 h 7"/>
                  <a:gd name="T46" fmla="*/ 19 w 8"/>
                  <a:gd name="T47" fmla="*/ 5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8" h="7">
                    <a:moveTo>
                      <a:pt x="2" y="5"/>
                    </a:moveTo>
                    <a:cubicBezTo>
                      <a:pt x="2" y="5"/>
                      <a:pt x="3" y="4"/>
                      <a:pt x="3" y="3"/>
                    </a:cubicBezTo>
                    <a:cubicBezTo>
                      <a:pt x="4" y="3"/>
                      <a:pt x="5" y="2"/>
                      <a:pt x="6" y="2"/>
                    </a:cubicBezTo>
                    <a:cubicBezTo>
                      <a:pt x="6" y="2"/>
                      <a:pt x="6" y="2"/>
                      <a:pt x="6" y="2"/>
                    </a:cubicBezTo>
                    <a:cubicBezTo>
                      <a:pt x="6" y="3"/>
                      <a:pt x="6" y="3"/>
                      <a:pt x="6" y="3"/>
                    </a:cubicBezTo>
                    <a:cubicBezTo>
                      <a:pt x="6" y="3"/>
                      <a:pt x="6" y="3"/>
                      <a:pt x="6" y="3"/>
                    </a:cubicBezTo>
                    <a:cubicBezTo>
                      <a:pt x="5" y="4"/>
                      <a:pt x="4" y="4"/>
                      <a:pt x="3" y="5"/>
                    </a:cubicBezTo>
                    <a:cubicBezTo>
                      <a:pt x="3" y="5"/>
                      <a:pt x="2" y="5"/>
                      <a:pt x="2" y="5"/>
                    </a:cubicBezTo>
                    <a:cubicBezTo>
                      <a:pt x="2" y="5"/>
                      <a:pt x="2" y="5"/>
                      <a:pt x="2" y="5"/>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2" y="7"/>
                      <a:pt x="2" y="7"/>
                    </a:cubicBezTo>
                    <a:cubicBezTo>
                      <a:pt x="2" y="7"/>
                      <a:pt x="3" y="7"/>
                      <a:pt x="3" y="7"/>
                    </a:cubicBezTo>
                    <a:cubicBezTo>
                      <a:pt x="4" y="7"/>
                      <a:pt x="5" y="6"/>
                      <a:pt x="6" y="6"/>
                    </a:cubicBezTo>
                    <a:cubicBezTo>
                      <a:pt x="7" y="5"/>
                      <a:pt x="8" y="4"/>
                      <a:pt x="8" y="3"/>
                    </a:cubicBezTo>
                    <a:cubicBezTo>
                      <a:pt x="8" y="2"/>
                      <a:pt x="8" y="2"/>
                      <a:pt x="8" y="1"/>
                    </a:cubicBezTo>
                    <a:cubicBezTo>
                      <a:pt x="7" y="1"/>
                      <a:pt x="6" y="0"/>
                      <a:pt x="6" y="0"/>
                    </a:cubicBezTo>
                    <a:cubicBezTo>
                      <a:pt x="4" y="0"/>
                      <a:pt x="3" y="1"/>
                      <a:pt x="2" y="2"/>
                    </a:cubicBezTo>
                    <a:cubicBezTo>
                      <a:pt x="1" y="2"/>
                      <a:pt x="1" y="3"/>
                      <a:pt x="0" y="4"/>
                    </a:cubicBezTo>
                    <a:cubicBezTo>
                      <a:pt x="2" y="5"/>
                      <a:pt x="2" y="5"/>
                      <a:pt x="2" y="5"/>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7" name="Freeform 629">
                <a:extLst>
                  <a:ext uri="{FF2B5EF4-FFF2-40B4-BE49-F238E27FC236}">
                    <a16:creationId xmlns:a16="http://schemas.microsoft.com/office/drawing/2014/main" id="{B773F3D0-729E-2C00-E7C2-21EE9243510A}"/>
                  </a:ext>
                </a:extLst>
              </p:cNvPr>
              <p:cNvSpPr>
                <a:spLocks/>
              </p:cNvSpPr>
              <p:nvPr/>
            </p:nvSpPr>
            <p:spPr bwMode="auto">
              <a:xfrm>
                <a:off x="4077" y="1942"/>
                <a:ext cx="19" cy="15"/>
              </a:xfrm>
              <a:custGeom>
                <a:avLst/>
                <a:gdLst>
                  <a:gd name="T0" fmla="*/ 49 w 9"/>
                  <a:gd name="T1" fmla="*/ 41 h 7"/>
                  <a:gd name="T2" fmla="*/ 57 w 9"/>
                  <a:gd name="T3" fmla="*/ 41 h 7"/>
                  <a:gd name="T4" fmla="*/ 57 w 9"/>
                  <a:gd name="T5" fmla="*/ 41 h 7"/>
                  <a:gd name="T6" fmla="*/ 57 w 9"/>
                  <a:gd name="T7" fmla="*/ 41 h 7"/>
                  <a:gd name="T8" fmla="*/ 57 w 9"/>
                  <a:gd name="T9" fmla="*/ 41 h 7"/>
                  <a:gd name="T10" fmla="*/ 57 w 9"/>
                  <a:gd name="T11" fmla="*/ 41 h 7"/>
                  <a:gd name="T12" fmla="*/ 57 w 9"/>
                  <a:gd name="T13" fmla="*/ 41 h 7"/>
                  <a:gd name="T14" fmla="*/ 57 w 9"/>
                  <a:gd name="T15" fmla="*/ 41 h 7"/>
                  <a:gd name="T16" fmla="*/ 49 w 9"/>
                  <a:gd name="T17" fmla="*/ 41 h 7"/>
                  <a:gd name="T18" fmla="*/ 57 w 9"/>
                  <a:gd name="T19" fmla="*/ 41 h 7"/>
                  <a:gd name="T20" fmla="*/ 57 w 9"/>
                  <a:gd name="T21" fmla="*/ 41 h 7"/>
                  <a:gd name="T22" fmla="*/ 49 w 9"/>
                  <a:gd name="T23" fmla="*/ 41 h 7"/>
                  <a:gd name="T24" fmla="*/ 57 w 9"/>
                  <a:gd name="T25" fmla="*/ 41 h 7"/>
                  <a:gd name="T26" fmla="*/ 49 w 9"/>
                  <a:gd name="T27" fmla="*/ 41 h 7"/>
                  <a:gd name="T28" fmla="*/ 49 w 9"/>
                  <a:gd name="T29" fmla="*/ 41 h 7"/>
                  <a:gd name="T30" fmla="*/ 57 w 9"/>
                  <a:gd name="T31" fmla="*/ 41 h 7"/>
                  <a:gd name="T32" fmla="*/ 49 w 9"/>
                  <a:gd name="T33" fmla="*/ 41 h 7"/>
                  <a:gd name="T34" fmla="*/ 49 w 9"/>
                  <a:gd name="T35" fmla="*/ 41 h 7"/>
                  <a:gd name="T36" fmla="*/ 49 w 9"/>
                  <a:gd name="T37" fmla="*/ 41 h 7"/>
                  <a:gd name="T38" fmla="*/ 68 w 9"/>
                  <a:gd name="T39" fmla="*/ 51 h 7"/>
                  <a:gd name="T40" fmla="*/ 68 w 9"/>
                  <a:gd name="T41" fmla="*/ 28 h 7"/>
                  <a:gd name="T42" fmla="*/ 57 w 9"/>
                  <a:gd name="T43" fmla="*/ 28 h 7"/>
                  <a:gd name="T44" fmla="*/ 27 w 9"/>
                  <a:gd name="T45" fmla="*/ 19 h 7"/>
                  <a:gd name="T46" fmla="*/ 0 w 9"/>
                  <a:gd name="T47" fmla="*/ 51 h 7"/>
                  <a:gd name="T48" fmla="*/ 57 w 9"/>
                  <a:gd name="T49" fmla="*/ 69 h 7"/>
                  <a:gd name="T50" fmla="*/ 68 w 9"/>
                  <a:gd name="T51" fmla="*/ 69 h 7"/>
                  <a:gd name="T52" fmla="*/ 76 w 9"/>
                  <a:gd name="T53" fmla="*/ 69 h 7"/>
                  <a:gd name="T54" fmla="*/ 84 w 9"/>
                  <a:gd name="T55" fmla="*/ 60 h 7"/>
                  <a:gd name="T56" fmla="*/ 84 w 9"/>
                  <a:gd name="T57" fmla="*/ 41 h 7"/>
                  <a:gd name="T58" fmla="*/ 84 w 9"/>
                  <a:gd name="T59" fmla="*/ 9 h 7"/>
                  <a:gd name="T60" fmla="*/ 57 w 9"/>
                  <a:gd name="T61" fmla="*/ 0 h 7"/>
                  <a:gd name="T62" fmla="*/ 36 w 9"/>
                  <a:gd name="T63" fmla="*/ 9 h 7"/>
                  <a:gd name="T64" fmla="*/ 49 w 9"/>
                  <a:gd name="T65" fmla="*/ 41 h 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9" h="7">
                    <a:moveTo>
                      <a:pt x="5" y="4"/>
                    </a:move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5" y="4"/>
                      <a:pt x="5" y="4"/>
                      <a:pt x="5" y="4"/>
                    </a:cubicBezTo>
                    <a:cubicBezTo>
                      <a:pt x="6" y="4"/>
                      <a:pt x="6" y="4"/>
                      <a:pt x="6" y="4"/>
                    </a:cubicBezTo>
                    <a:cubicBezTo>
                      <a:pt x="6" y="4"/>
                      <a:pt x="6" y="4"/>
                      <a:pt x="6" y="4"/>
                    </a:cubicBezTo>
                    <a:cubicBezTo>
                      <a:pt x="5" y="4"/>
                      <a:pt x="5" y="4"/>
                      <a:pt x="5" y="4"/>
                    </a:cubicBezTo>
                    <a:cubicBezTo>
                      <a:pt x="6" y="4"/>
                      <a:pt x="6" y="4"/>
                      <a:pt x="6" y="4"/>
                    </a:cubicBezTo>
                    <a:cubicBezTo>
                      <a:pt x="5" y="4"/>
                      <a:pt x="5" y="4"/>
                      <a:pt x="5" y="4"/>
                    </a:cubicBezTo>
                    <a:cubicBezTo>
                      <a:pt x="5" y="4"/>
                      <a:pt x="5" y="4"/>
                      <a:pt x="5" y="4"/>
                    </a:cubicBezTo>
                    <a:cubicBezTo>
                      <a:pt x="6" y="4"/>
                      <a:pt x="6" y="4"/>
                      <a:pt x="6" y="4"/>
                    </a:cubicBezTo>
                    <a:cubicBezTo>
                      <a:pt x="5" y="4"/>
                      <a:pt x="5" y="4"/>
                      <a:pt x="5" y="4"/>
                    </a:cubicBezTo>
                    <a:cubicBezTo>
                      <a:pt x="5" y="4"/>
                      <a:pt x="5" y="4"/>
                      <a:pt x="5" y="4"/>
                    </a:cubicBezTo>
                    <a:cubicBezTo>
                      <a:pt x="5" y="4"/>
                      <a:pt x="5" y="4"/>
                      <a:pt x="5" y="4"/>
                    </a:cubicBezTo>
                    <a:cubicBezTo>
                      <a:pt x="7" y="5"/>
                      <a:pt x="7" y="5"/>
                      <a:pt x="7" y="5"/>
                    </a:cubicBezTo>
                    <a:cubicBezTo>
                      <a:pt x="7" y="3"/>
                      <a:pt x="7" y="3"/>
                      <a:pt x="7" y="3"/>
                    </a:cubicBezTo>
                    <a:cubicBezTo>
                      <a:pt x="6" y="3"/>
                      <a:pt x="6" y="3"/>
                      <a:pt x="6" y="3"/>
                    </a:cubicBezTo>
                    <a:cubicBezTo>
                      <a:pt x="5" y="3"/>
                      <a:pt x="4" y="3"/>
                      <a:pt x="3" y="2"/>
                    </a:cubicBezTo>
                    <a:cubicBezTo>
                      <a:pt x="0" y="5"/>
                      <a:pt x="0" y="5"/>
                      <a:pt x="0" y="5"/>
                    </a:cubicBezTo>
                    <a:cubicBezTo>
                      <a:pt x="2" y="6"/>
                      <a:pt x="4" y="7"/>
                      <a:pt x="6" y="7"/>
                    </a:cubicBezTo>
                    <a:cubicBezTo>
                      <a:pt x="7" y="7"/>
                      <a:pt x="7" y="7"/>
                      <a:pt x="7" y="7"/>
                    </a:cubicBezTo>
                    <a:cubicBezTo>
                      <a:pt x="8" y="7"/>
                      <a:pt x="8" y="7"/>
                      <a:pt x="8" y="7"/>
                    </a:cubicBezTo>
                    <a:cubicBezTo>
                      <a:pt x="9" y="6"/>
                      <a:pt x="9" y="6"/>
                      <a:pt x="9" y="6"/>
                    </a:cubicBezTo>
                    <a:cubicBezTo>
                      <a:pt x="9" y="5"/>
                      <a:pt x="9" y="5"/>
                      <a:pt x="9" y="4"/>
                    </a:cubicBezTo>
                    <a:cubicBezTo>
                      <a:pt x="9" y="3"/>
                      <a:pt x="9" y="2"/>
                      <a:pt x="9" y="1"/>
                    </a:cubicBezTo>
                    <a:cubicBezTo>
                      <a:pt x="8" y="1"/>
                      <a:pt x="7" y="0"/>
                      <a:pt x="6" y="0"/>
                    </a:cubicBezTo>
                    <a:cubicBezTo>
                      <a:pt x="5" y="0"/>
                      <a:pt x="4" y="0"/>
                      <a:pt x="4" y="1"/>
                    </a:cubicBezTo>
                    <a:cubicBezTo>
                      <a:pt x="5" y="4"/>
                      <a:pt x="5" y="4"/>
                      <a:pt x="5" y="4"/>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8" name="Freeform 630">
                <a:extLst>
                  <a:ext uri="{FF2B5EF4-FFF2-40B4-BE49-F238E27FC236}">
                    <a16:creationId xmlns:a16="http://schemas.microsoft.com/office/drawing/2014/main" id="{6C739ACD-1A68-8B9D-4380-730C069D0FDC}"/>
                  </a:ext>
                </a:extLst>
              </p:cNvPr>
              <p:cNvSpPr>
                <a:spLocks/>
              </p:cNvSpPr>
              <p:nvPr/>
            </p:nvSpPr>
            <p:spPr bwMode="auto">
              <a:xfrm>
                <a:off x="4073" y="1814"/>
                <a:ext cx="11" cy="16"/>
              </a:xfrm>
              <a:custGeom>
                <a:avLst/>
                <a:gdLst>
                  <a:gd name="T0" fmla="*/ 9 w 5"/>
                  <a:gd name="T1" fmla="*/ 0 h 7"/>
                  <a:gd name="T2" fmla="*/ 0 w 5"/>
                  <a:gd name="T3" fmla="*/ 48 h 7"/>
                  <a:gd name="T4" fmla="*/ 9 w 5"/>
                  <a:gd name="T5" fmla="*/ 85 h 7"/>
                  <a:gd name="T6" fmla="*/ 9 w 5"/>
                  <a:gd name="T7" fmla="*/ 85 h 7"/>
                  <a:gd name="T8" fmla="*/ 20 w 5"/>
                  <a:gd name="T9" fmla="*/ 85 h 7"/>
                  <a:gd name="T10" fmla="*/ 44 w 5"/>
                  <a:gd name="T11" fmla="*/ 73 h 7"/>
                  <a:gd name="T12" fmla="*/ 53 w 5"/>
                  <a:gd name="T13" fmla="*/ 37 h 7"/>
                  <a:gd name="T14" fmla="*/ 53 w 5"/>
                  <a:gd name="T15" fmla="*/ 25 h 7"/>
                  <a:gd name="T16" fmla="*/ 33 w 5"/>
                  <a:gd name="T17" fmla="*/ 37 h 7"/>
                  <a:gd name="T18" fmla="*/ 33 w 5"/>
                  <a:gd name="T19" fmla="*/ 37 h 7"/>
                  <a:gd name="T20" fmla="*/ 33 w 5"/>
                  <a:gd name="T21" fmla="*/ 48 h 7"/>
                  <a:gd name="T22" fmla="*/ 9 w 5"/>
                  <a:gd name="T23" fmla="*/ 57 h 7"/>
                  <a:gd name="T24" fmla="*/ 20 w 5"/>
                  <a:gd name="T25" fmla="*/ 73 h 7"/>
                  <a:gd name="T26" fmla="*/ 20 w 5"/>
                  <a:gd name="T27" fmla="*/ 73 h 7"/>
                  <a:gd name="T28" fmla="*/ 20 w 5"/>
                  <a:gd name="T29" fmla="*/ 48 h 7"/>
                  <a:gd name="T30" fmla="*/ 33 w 5"/>
                  <a:gd name="T31" fmla="*/ 11 h 7"/>
                  <a:gd name="T32" fmla="*/ 9 w 5"/>
                  <a:gd name="T33" fmla="*/ 0 h 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7">
                    <a:moveTo>
                      <a:pt x="1" y="0"/>
                    </a:moveTo>
                    <a:cubicBezTo>
                      <a:pt x="0" y="1"/>
                      <a:pt x="0" y="3"/>
                      <a:pt x="0" y="4"/>
                    </a:cubicBezTo>
                    <a:cubicBezTo>
                      <a:pt x="0" y="5"/>
                      <a:pt x="0" y="6"/>
                      <a:pt x="1" y="7"/>
                    </a:cubicBezTo>
                    <a:cubicBezTo>
                      <a:pt x="1" y="7"/>
                      <a:pt x="1" y="7"/>
                      <a:pt x="1" y="7"/>
                    </a:cubicBezTo>
                    <a:cubicBezTo>
                      <a:pt x="2" y="7"/>
                      <a:pt x="2" y="7"/>
                      <a:pt x="2" y="7"/>
                    </a:cubicBezTo>
                    <a:cubicBezTo>
                      <a:pt x="3" y="7"/>
                      <a:pt x="4" y="7"/>
                      <a:pt x="4" y="6"/>
                    </a:cubicBezTo>
                    <a:cubicBezTo>
                      <a:pt x="5" y="5"/>
                      <a:pt x="5" y="4"/>
                      <a:pt x="5" y="3"/>
                    </a:cubicBezTo>
                    <a:cubicBezTo>
                      <a:pt x="5" y="2"/>
                      <a:pt x="5" y="2"/>
                      <a:pt x="5" y="2"/>
                    </a:cubicBezTo>
                    <a:cubicBezTo>
                      <a:pt x="3" y="3"/>
                      <a:pt x="3" y="3"/>
                      <a:pt x="3" y="3"/>
                    </a:cubicBezTo>
                    <a:cubicBezTo>
                      <a:pt x="3" y="3"/>
                      <a:pt x="3" y="3"/>
                      <a:pt x="3" y="3"/>
                    </a:cubicBezTo>
                    <a:cubicBezTo>
                      <a:pt x="3" y="4"/>
                      <a:pt x="3" y="4"/>
                      <a:pt x="3" y="4"/>
                    </a:cubicBezTo>
                    <a:cubicBezTo>
                      <a:pt x="2" y="5"/>
                      <a:pt x="2" y="5"/>
                      <a:pt x="1" y="5"/>
                    </a:cubicBezTo>
                    <a:cubicBezTo>
                      <a:pt x="2" y="6"/>
                      <a:pt x="2" y="6"/>
                      <a:pt x="2" y="6"/>
                    </a:cubicBezTo>
                    <a:cubicBezTo>
                      <a:pt x="2" y="6"/>
                      <a:pt x="2" y="6"/>
                      <a:pt x="2" y="6"/>
                    </a:cubicBezTo>
                    <a:cubicBezTo>
                      <a:pt x="2" y="5"/>
                      <a:pt x="2" y="5"/>
                      <a:pt x="2" y="4"/>
                    </a:cubicBezTo>
                    <a:cubicBezTo>
                      <a:pt x="2" y="3"/>
                      <a:pt x="2" y="2"/>
                      <a:pt x="3" y="1"/>
                    </a:cubicBezTo>
                    <a:cubicBezTo>
                      <a:pt x="1" y="0"/>
                      <a:pt x="1" y="0"/>
                      <a:pt x="1" y="0"/>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69" name="Freeform 631">
                <a:extLst>
                  <a:ext uri="{FF2B5EF4-FFF2-40B4-BE49-F238E27FC236}">
                    <a16:creationId xmlns:a16="http://schemas.microsoft.com/office/drawing/2014/main" id="{6DEDFAF9-65A2-8180-D17B-F88186DE821E}"/>
                  </a:ext>
                </a:extLst>
              </p:cNvPr>
              <p:cNvSpPr>
                <a:spLocks/>
              </p:cNvSpPr>
              <p:nvPr/>
            </p:nvSpPr>
            <p:spPr bwMode="auto">
              <a:xfrm>
                <a:off x="3852" y="1951"/>
                <a:ext cx="11" cy="20"/>
              </a:xfrm>
              <a:custGeom>
                <a:avLst/>
                <a:gdLst>
                  <a:gd name="T0" fmla="*/ 33 w 5"/>
                  <a:gd name="T1" fmla="*/ 9 h 9"/>
                  <a:gd name="T2" fmla="*/ 33 w 5"/>
                  <a:gd name="T3" fmla="*/ 9 h 9"/>
                  <a:gd name="T4" fmla="*/ 20 w 5"/>
                  <a:gd name="T5" fmla="*/ 44 h 9"/>
                  <a:gd name="T6" fmla="*/ 0 w 5"/>
                  <a:gd name="T7" fmla="*/ 80 h 9"/>
                  <a:gd name="T8" fmla="*/ 9 w 5"/>
                  <a:gd name="T9" fmla="*/ 98 h 9"/>
                  <a:gd name="T10" fmla="*/ 44 w 5"/>
                  <a:gd name="T11" fmla="*/ 64 h 9"/>
                  <a:gd name="T12" fmla="*/ 53 w 5"/>
                  <a:gd name="T13" fmla="*/ 9 h 9"/>
                  <a:gd name="T14" fmla="*/ 53 w 5"/>
                  <a:gd name="T15" fmla="*/ 0 h 9"/>
                  <a:gd name="T16" fmla="*/ 33 w 5"/>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9">
                    <a:moveTo>
                      <a:pt x="3" y="1"/>
                    </a:moveTo>
                    <a:cubicBezTo>
                      <a:pt x="3" y="1"/>
                      <a:pt x="3" y="1"/>
                      <a:pt x="3" y="1"/>
                    </a:cubicBezTo>
                    <a:cubicBezTo>
                      <a:pt x="3" y="3"/>
                      <a:pt x="3" y="4"/>
                      <a:pt x="2" y="4"/>
                    </a:cubicBezTo>
                    <a:cubicBezTo>
                      <a:pt x="2" y="5"/>
                      <a:pt x="1" y="6"/>
                      <a:pt x="0" y="7"/>
                    </a:cubicBezTo>
                    <a:cubicBezTo>
                      <a:pt x="1" y="9"/>
                      <a:pt x="1" y="9"/>
                      <a:pt x="1" y="9"/>
                    </a:cubicBezTo>
                    <a:cubicBezTo>
                      <a:pt x="2" y="8"/>
                      <a:pt x="3" y="7"/>
                      <a:pt x="4" y="6"/>
                    </a:cubicBezTo>
                    <a:cubicBezTo>
                      <a:pt x="5" y="4"/>
                      <a:pt x="5" y="3"/>
                      <a:pt x="5" y="1"/>
                    </a:cubicBezTo>
                    <a:cubicBezTo>
                      <a:pt x="5" y="0"/>
                      <a:pt x="5" y="0"/>
                      <a:pt x="5" y="0"/>
                    </a:cubicBezTo>
                    <a:cubicBezTo>
                      <a:pt x="3" y="1"/>
                      <a:pt x="3" y="1"/>
                      <a:pt x="3" y="1"/>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0" name="Freeform 632">
                <a:extLst>
                  <a:ext uri="{FF2B5EF4-FFF2-40B4-BE49-F238E27FC236}">
                    <a16:creationId xmlns:a16="http://schemas.microsoft.com/office/drawing/2014/main" id="{29FBE58B-D581-8584-F7B1-26FE9DB2DC8D}"/>
                  </a:ext>
                </a:extLst>
              </p:cNvPr>
              <p:cNvSpPr>
                <a:spLocks/>
              </p:cNvSpPr>
              <p:nvPr/>
            </p:nvSpPr>
            <p:spPr bwMode="auto">
              <a:xfrm>
                <a:off x="3827" y="2065"/>
                <a:ext cx="13" cy="13"/>
              </a:xfrm>
              <a:custGeom>
                <a:avLst/>
                <a:gdLst>
                  <a:gd name="T0" fmla="*/ 33 w 6"/>
                  <a:gd name="T1" fmla="*/ 20 h 6"/>
                  <a:gd name="T2" fmla="*/ 33 w 6"/>
                  <a:gd name="T3" fmla="*/ 20 h 6"/>
                  <a:gd name="T4" fmla="*/ 43 w 6"/>
                  <a:gd name="T5" fmla="*/ 20 h 6"/>
                  <a:gd name="T6" fmla="*/ 43 w 6"/>
                  <a:gd name="T7" fmla="*/ 20 h 6"/>
                  <a:gd name="T8" fmla="*/ 43 w 6"/>
                  <a:gd name="T9" fmla="*/ 33 h 6"/>
                  <a:gd name="T10" fmla="*/ 43 w 6"/>
                  <a:gd name="T11" fmla="*/ 33 h 6"/>
                  <a:gd name="T12" fmla="*/ 0 w 6"/>
                  <a:gd name="T13" fmla="*/ 43 h 6"/>
                  <a:gd name="T14" fmla="*/ 0 w 6"/>
                  <a:gd name="T15" fmla="*/ 61 h 6"/>
                  <a:gd name="T16" fmla="*/ 33 w 6"/>
                  <a:gd name="T17" fmla="*/ 52 h 6"/>
                  <a:gd name="T18" fmla="*/ 52 w 6"/>
                  <a:gd name="T19" fmla="*/ 52 h 6"/>
                  <a:gd name="T20" fmla="*/ 61 w 6"/>
                  <a:gd name="T21" fmla="*/ 33 h 6"/>
                  <a:gd name="T22" fmla="*/ 61 w 6"/>
                  <a:gd name="T23" fmla="*/ 20 h 6"/>
                  <a:gd name="T24" fmla="*/ 52 w 6"/>
                  <a:gd name="T25" fmla="*/ 0 h 6"/>
                  <a:gd name="T26" fmla="*/ 33 w 6"/>
                  <a:gd name="T27" fmla="*/ 0 h 6"/>
                  <a:gd name="T28" fmla="*/ 20 w 6"/>
                  <a:gd name="T29" fmla="*/ 0 h 6"/>
                  <a:gd name="T30" fmla="*/ 33 w 6"/>
                  <a:gd name="T31" fmla="*/ 20 h 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6">
                    <a:moveTo>
                      <a:pt x="3" y="2"/>
                    </a:moveTo>
                    <a:cubicBezTo>
                      <a:pt x="3" y="2"/>
                      <a:pt x="3" y="2"/>
                      <a:pt x="3" y="2"/>
                    </a:cubicBezTo>
                    <a:cubicBezTo>
                      <a:pt x="4" y="2"/>
                      <a:pt x="4" y="2"/>
                      <a:pt x="4" y="2"/>
                    </a:cubicBezTo>
                    <a:cubicBezTo>
                      <a:pt x="4" y="2"/>
                      <a:pt x="4" y="2"/>
                      <a:pt x="4" y="2"/>
                    </a:cubicBezTo>
                    <a:cubicBezTo>
                      <a:pt x="4" y="3"/>
                      <a:pt x="4" y="3"/>
                      <a:pt x="4" y="3"/>
                    </a:cubicBezTo>
                    <a:cubicBezTo>
                      <a:pt x="4" y="3"/>
                      <a:pt x="4" y="3"/>
                      <a:pt x="4" y="3"/>
                    </a:cubicBezTo>
                    <a:cubicBezTo>
                      <a:pt x="3" y="4"/>
                      <a:pt x="1" y="4"/>
                      <a:pt x="0" y="4"/>
                    </a:cubicBezTo>
                    <a:cubicBezTo>
                      <a:pt x="0" y="6"/>
                      <a:pt x="0" y="6"/>
                      <a:pt x="0" y="6"/>
                    </a:cubicBezTo>
                    <a:cubicBezTo>
                      <a:pt x="1" y="6"/>
                      <a:pt x="2" y="6"/>
                      <a:pt x="3" y="5"/>
                    </a:cubicBezTo>
                    <a:cubicBezTo>
                      <a:pt x="4" y="5"/>
                      <a:pt x="4" y="5"/>
                      <a:pt x="5" y="5"/>
                    </a:cubicBezTo>
                    <a:cubicBezTo>
                      <a:pt x="6" y="4"/>
                      <a:pt x="6" y="4"/>
                      <a:pt x="6" y="3"/>
                    </a:cubicBezTo>
                    <a:cubicBezTo>
                      <a:pt x="6" y="2"/>
                      <a:pt x="6" y="2"/>
                      <a:pt x="6" y="2"/>
                    </a:cubicBezTo>
                    <a:cubicBezTo>
                      <a:pt x="6" y="2"/>
                      <a:pt x="6" y="1"/>
                      <a:pt x="5" y="0"/>
                    </a:cubicBezTo>
                    <a:cubicBezTo>
                      <a:pt x="5" y="0"/>
                      <a:pt x="4" y="0"/>
                      <a:pt x="3" y="0"/>
                    </a:cubicBezTo>
                    <a:cubicBezTo>
                      <a:pt x="3" y="0"/>
                      <a:pt x="3" y="0"/>
                      <a:pt x="2" y="0"/>
                    </a:cubicBezTo>
                    <a:cubicBezTo>
                      <a:pt x="3" y="2"/>
                      <a:pt x="3" y="2"/>
                      <a:pt x="3" y="2"/>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1" name="Freeform 633">
                <a:extLst>
                  <a:ext uri="{FF2B5EF4-FFF2-40B4-BE49-F238E27FC236}">
                    <a16:creationId xmlns:a16="http://schemas.microsoft.com/office/drawing/2014/main" id="{C9178C90-B56D-4934-0F47-066A5A394D07}"/>
                  </a:ext>
                </a:extLst>
              </p:cNvPr>
              <p:cNvSpPr>
                <a:spLocks/>
              </p:cNvSpPr>
              <p:nvPr/>
            </p:nvSpPr>
            <p:spPr bwMode="auto">
              <a:xfrm>
                <a:off x="3813" y="2123"/>
                <a:ext cx="10" cy="20"/>
              </a:xfrm>
              <a:custGeom>
                <a:avLst/>
                <a:gdLst>
                  <a:gd name="T0" fmla="*/ 16 w 5"/>
                  <a:gd name="T1" fmla="*/ 53 h 9"/>
                  <a:gd name="T2" fmla="*/ 24 w 5"/>
                  <a:gd name="T3" fmla="*/ 36 h 9"/>
                  <a:gd name="T4" fmla="*/ 32 w 5"/>
                  <a:gd name="T5" fmla="*/ 20 h 9"/>
                  <a:gd name="T6" fmla="*/ 32 w 5"/>
                  <a:gd name="T7" fmla="*/ 9 h 9"/>
                  <a:gd name="T8" fmla="*/ 24 w 5"/>
                  <a:gd name="T9" fmla="*/ 20 h 9"/>
                  <a:gd name="T10" fmla="*/ 24 w 5"/>
                  <a:gd name="T11" fmla="*/ 36 h 9"/>
                  <a:gd name="T12" fmla="*/ 16 w 5"/>
                  <a:gd name="T13" fmla="*/ 64 h 9"/>
                  <a:gd name="T14" fmla="*/ 0 w 5"/>
                  <a:gd name="T15" fmla="*/ 89 h 9"/>
                  <a:gd name="T16" fmla="*/ 8 w 5"/>
                  <a:gd name="T17" fmla="*/ 98 h 9"/>
                  <a:gd name="T18" fmla="*/ 32 w 5"/>
                  <a:gd name="T19" fmla="*/ 80 h 9"/>
                  <a:gd name="T20" fmla="*/ 40 w 5"/>
                  <a:gd name="T21" fmla="*/ 36 h 9"/>
                  <a:gd name="T22" fmla="*/ 40 w 5"/>
                  <a:gd name="T23" fmla="*/ 9 h 9"/>
                  <a:gd name="T24" fmla="*/ 32 w 5"/>
                  <a:gd name="T25" fmla="*/ 0 h 9"/>
                  <a:gd name="T26" fmla="*/ 32 w 5"/>
                  <a:gd name="T27" fmla="*/ 0 h 9"/>
                  <a:gd name="T28" fmla="*/ 8 w 5"/>
                  <a:gd name="T29" fmla="*/ 20 h 9"/>
                  <a:gd name="T30" fmla="*/ 0 w 5"/>
                  <a:gd name="T31" fmla="*/ 44 h 9"/>
                  <a:gd name="T32" fmla="*/ 16 w 5"/>
                  <a:gd name="T33" fmla="*/ 53 h 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5" h="9">
                    <a:moveTo>
                      <a:pt x="2" y="5"/>
                    </a:moveTo>
                    <a:cubicBezTo>
                      <a:pt x="2" y="4"/>
                      <a:pt x="2" y="4"/>
                      <a:pt x="3" y="3"/>
                    </a:cubicBezTo>
                    <a:cubicBezTo>
                      <a:pt x="3" y="3"/>
                      <a:pt x="3" y="2"/>
                      <a:pt x="4" y="2"/>
                    </a:cubicBezTo>
                    <a:cubicBezTo>
                      <a:pt x="4" y="1"/>
                      <a:pt x="4" y="1"/>
                      <a:pt x="4" y="1"/>
                    </a:cubicBezTo>
                    <a:cubicBezTo>
                      <a:pt x="3" y="2"/>
                      <a:pt x="3" y="2"/>
                      <a:pt x="3" y="2"/>
                    </a:cubicBezTo>
                    <a:cubicBezTo>
                      <a:pt x="3" y="2"/>
                      <a:pt x="3" y="3"/>
                      <a:pt x="3" y="3"/>
                    </a:cubicBezTo>
                    <a:cubicBezTo>
                      <a:pt x="3" y="4"/>
                      <a:pt x="3" y="5"/>
                      <a:pt x="2" y="6"/>
                    </a:cubicBezTo>
                    <a:cubicBezTo>
                      <a:pt x="1" y="6"/>
                      <a:pt x="1" y="7"/>
                      <a:pt x="0" y="8"/>
                    </a:cubicBezTo>
                    <a:cubicBezTo>
                      <a:pt x="1" y="9"/>
                      <a:pt x="1" y="9"/>
                      <a:pt x="1" y="9"/>
                    </a:cubicBezTo>
                    <a:cubicBezTo>
                      <a:pt x="2" y="9"/>
                      <a:pt x="3" y="8"/>
                      <a:pt x="4" y="7"/>
                    </a:cubicBezTo>
                    <a:cubicBezTo>
                      <a:pt x="4" y="6"/>
                      <a:pt x="5" y="5"/>
                      <a:pt x="5" y="3"/>
                    </a:cubicBezTo>
                    <a:cubicBezTo>
                      <a:pt x="5" y="2"/>
                      <a:pt x="5" y="2"/>
                      <a:pt x="5" y="1"/>
                    </a:cubicBezTo>
                    <a:cubicBezTo>
                      <a:pt x="4" y="0"/>
                      <a:pt x="4" y="0"/>
                      <a:pt x="4" y="0"/>
                    </a:cubicBezTo>
                    <a:cubicBezTo>
                      <a:pt x="4" y="0"/>
                      <a:pt x="4" y="0"/>
                      <a:pt x="4" y="0"/>
                    </a:cubicBezTo>
                    <a:cubicBezTo>
                      <a:pt x="2" y="1"/>
                      <a:pt x="2" y="1"/>
                      <a:pt x="1" y="2"/>
                    </a:cubicBezTo>
                    <a:cubicBezTo>
                      <a:pt x="0" y="3"/>
                      <a:pt x="0" y="3"/>
                      <a:pt x="0" y="4"/>
                    </a:cubicBezTo>
                    <a:cubicBezTo>
                      <a:pt x="2" y="5"/>
                      <a:pt x="2" y="5"/>
                      <a:pt x="2" y="5"/>
                    </a:cubicBezTo>
                  </a:path>
                </a:pathLst>
              </a:custGeom>
              <a:solidFill>
                <a:srgbClr val="C39AB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2" name="Freeform 634">
                <a:extLst>
                  <a:ext uri="{FF2B5EF4-FFF2-40B4-BE49-F238E27FC236}">
                    <a16:creationId xmlns:a16="http://schemas.microsoft.com/office/drawing/2014/main" id="{585A7011-62A6-6D35-9668-0AA8EA466A6C}"/>
                  </a:ext>
                </a:extLst>
              </p:cNvPr>
              <p:cNvSpPr>
                <a:spLocks/>
              </p:cNvSpPr>
              <p:nvPr/>
            </p:nvSpPr>
            <p:spPr bwMode="auto">
              <a:xfrm>
                <a:off x="4006" y="1940"/>
                <a:ext cx="208" cy="358"/>
              </a:xfrm>
              <a:custGeom>
                <a:avLst/>
                <a:gdLst>
                  <a:gd name="T0" fmla="*/ 910 w 99"/>
                  <a:gd name="T1" fmla="*/ 1311 h 160"/>
                  <a:gd name="T2" fmla="*/ 851 w 99"/>
                  <a:gd name="T3" fmla="*/ 1177 h 160"/>
                  <a:gd name="T4" fmla="*/ 658 w 99"/>
                  <a:gd name="T5" fmla="*/ 915 h 160"/>
                  <a:gd name="T6" fmla="*/ 557 w 99"/>
                  <a:gd name="T7" fmla="*/ 797 h 160"/>
                  <a:gd name="T8" fmla="*/ 548 w 99"/>
                  <a:gd name="T9" fmla="*/ 761 h 160"/>
                  <a:gd name="T10" fmla="*/ 160 w 99"/>
                  <a:gd name="T11" fmla="*/ 145 h 160"/>
                  <a:gd name="T12" fmla="*/ 160 w 99"/>
                  <a:gd name="T13" fmla="*/ 134 h 160"/>
                  <a:gd name="T14" fmla="*/ 548 w 99"/>
                  <a:gd name="T15" fmla="*/ 280 h 160"/>
                  <a:gd name="T16" fmla="*/ 641 w 99"/>
                  <a:gd name="T17" fmla="*/ 255 h 160"/>
                  <a:gd name="T18" fmla="*/ 725 w 99"/>
                  <a:gd name="T19" fmla="*/ 255 h 160"/>
                  <a:gd name="T20" fmla="*/ 742 w 99"/>
                  <a:gd name="T21" fmla="*/ 291 h 160"/>
                  <a:gd name="T22" fmla="*/ 733 w 99"/>
                  <a:gd name="T23" fmla="*/ 235 h 160"/>
                  <a:gd name="T24" fmla="*/ 613 w 99"/>
                  <a:gd name="T25" fmla="*/ 215 h 160"/>
                  <a:gd name="T26" fmla="*/ 557 w 99"/>
                  <a:gd name="T27" fmla="*/ 226 h 160"/>
                  <a:gd name="T28" fmla="*/ 244 w 99"/>
                  <a:gd name="T29" fmla="*/ 125 h 160"/>
                  <a:gd name="T30" fmla="*/ 120 w 99"/>
                  <a:gd name="T31" fmla="*/ 56 h 160"/>
                  <a:gd name="T32" fmla="*/ 17 w 99"/>
                  <a:gd name="T33" fmla="*/ 20 h 160"/>
                  <a:gd name="T34" fmla="*/ 0 w 99"/>
                  <a:gd name="T35" fmla="*/ 0 h 160"/>
                  <a:gd name="T36" fmla="*/ 120 w 99"/>
                  <a:gd name="T37" fmla="*/ 181 h 160"/>
                  <a:gd name="T38" fmla="*/ 529 w 99"/>
                  <a:gd name="T39" fmla="*/ 877 h 160"/>
                  <a:gd name="T40" fmla="*/ 529 w 99"/>
                  <a:gd name="T41" fmla="*/ 1112 h 160"/>
                  <a:gd name="T42" fmla="*/ 521 w 99"/>
                  <a:gd name="T43" fmla="*/ 1177 h 160"/>
                  <a:gd name="T44" fmla="*/ 498 w 99"/>
                  <a:gd name="T45" fmla="*/ 1266 h 160"/>
                  <a:gd name="T46" fmla="*/ 464 w 99"/>
                  <a:gd name="T47" fmla="*/ 1311 h 160"/>
                  <a:gd name="T48" fmla="*/ 473 w 99"/>
                  <a:gd name="T49" fmla="*/ 1448 h 160"/>
                  <a:gd name="T50" fmla="*/ 437 w 99"/>
                  <a:gd name="T51" fmla="*/ 1756 h 160"/>
                  <a:gd name="T52" fmla="*/ 389 w 99"/>
                  <a:gd name="T53" fmla="*/ 1756 h 160"/>
                  <a:gd name="T54" fmla="*/ 481 w 99"/>
                  <a:gd name="T55" fmla="*/ 1756 h 160"/>
                  <a:gd name="T56" fmla="*/ 513 w 99"/>
                  <a:gd name="T57" fmla="*/ 1421 h 160"/>
                  <a:gd name="T58" fmla="*/ 498 w 99"/>
                  <a:gd name="T59" fmla="*/ 1331 h 160"/>
                  <a:gd name="T60" fmla="*/ 521 w 99"/>
                  <a:gd name="T61" fmla="*/ 1311 h 160"/>
                  <a:gd name="T62" fmla="*/ 565 w 99"/>
                  <a:gd name="T63" fmla="*/ 1186 h 160"/>
                  <a:gd name="T64" fmla="*/ 565 w 99"/>
                  <a:gd name="T65" fmla="*/ 1141 h 160"/>
                  <a:gd name="T66" fmla="*/ 574 w 99"/>
                  <a:gd name="T67" fmla="*/ 1141 h 160"/>
                  <a:gd name="T68" fmla="*/ 622 w 99"/>
                  <a:gd name="T69" fmla="*/ 1186 h 160"/>
                  <a:gd name="T70" fmla="*/ 658 w 99"/>
                  <a:gd name="T71" fmla="*/ 1322 h 160"/>
                  <a:gd name="T72" fmla="*/ 658 w 99"/>
                  <a:gd name="T73" fmla="*/ 1322 h 160"/>
                  <a:gd name="T74" fmla="*/ 714 w 99"/>
                  <a:gd name="T75" fmla="*/ 1492 h 160"/>
                  <a:gd name="T76" fmla="*/ 733 w 99"/>
                  <a:gd name="T77" fmla="*/ 1501 h 160"/>
                  <a:gd name="T78" fmla="*/ 807 w 99"/>
                  <a:gd name="T79" fmla="*/ 1566 h 160"/>
                  <a:gd name="T80" fmla="*/ 790 w 99"/>
                  <a:gd name="T81" fmla="*/ 1638 h 160"/>
                  <a:gd name="T82" fmla="*/ 826 w 99"/>
                  <a:gd name="T83" fmla="*/ 1593 h 160"/>
                  <a:gd name="T84" fmla="*/ 750 w 99"/>
                  <a:gd name="T85" fmla="*/ 1457 h 160"/>
                  <a:gd name="T86" fmla="*/ 733 w 99"/>
                  <a:gd name="T87" fmla="*/ 1457 h 160"/>
                  <a:gd name="T88" fmla="*/ 698 w 99"/>
                  <a:gd name="T89" fmla="*/ 1331 h 160"/>
                  <a:gd name="T90" fmla="*/ 658 w 99"/>
                  <a:gd name="T91" fmla="*/ 1177 h 160"/>
                  <a:gd name="T92" fmla="*/ 592 w 99"/>
                  <a:gd name="T93" fmla="*/ 1096 h 160"/>
                  <a:gd name="T94" fmla="*/ 582 w 99"/>
                  <a:gd name="T95" fmla="*/ 1076 h 160"/>
                  <a:gd name="T96" fmla="*/ 574 w 99"/>
                  <a:gd name="T97" fmla="*/ 906 h 160"/>
                  <a:gd name="T98" fmla="*/ 592 w 99"/>
                  <a:gd name="T99" fmla="*/ 906 h 160"/>
                  <a:gd name="T100" fmla="*/ 630 w 99"/>
                  <a:gd name="T101" fmla="*/ 951 h 160"/>
                  <a:gd name="T102" fmla="*/ 817 w 99"/>
                  <a:gd name="T103" fmla="*/ 1197 h 160"/>
                  <a:gd name="T104" fmla="*/ 891 w 99"/>
                  <a:gd name="T105" fmla="*/ 1331 h 160"/>
                  <a:gd name="T106" fmla="*/ 882 w 99"/>
                  <a:gd name="T107" fmla="*/ 1432 h 160"/>
                  <a:gd name="T108" fmla="*/ 901 w 99"/>
                  <a:gd name="T109" fmla="*/ 1403 h 160"/>
                  <a:gd name="T110" fmla="*/ 910 w 99"/>
                  <a:gd name="T111" fmla="*/ 1311 h 16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9" h="160">
                    <a:moveTo>
                      <a:pt x="98" y="117"/>
                    </a:moveTo>
                    <a:cubicBezTo>
                      <a:pt x="97" y="113"/>
                      <a:pt x="93" y="108"/>
                      <a:pt x="92" y="105"/>
                    </a:cubicBezTo>
                    <a:cubicBezTo>
                      <a:pt x="89" y="98"/>
                      <a:pt x="79" y="89"/>
                      <a:pt x="71" y="82"/>
                    </a:cubicBezTo>
                    <a:cubicBezTo>
                      <a:pt x="66" y="78"/>
                      <a:pt x="61" y="73"/>
                      <a:pt x="60" y="71"/>
                    </a:cubicBezTo>
                    <a:cubicBezTo>
                      <a:pt x="59" y="68"/>
                      <a:pt x="59" y="68"/>
                      <a:pt x="59" y="68"/>
                    </a:cubicBezTo>
                    <a:cubicBezTo>
                      <a:pt x="55" y="57"/>
                      <a:pt x="19" y="17"/>
                      <a:pt x="17" y="13"/>
                    </a:cubicBezTo>
                    <a:cubicBezTo>
                      <a:pt x="17" y="12"/>
                      <a:pt x="17" y="12"/>
                      <a:pt x="17" y="12"/>
                    </a:cubicBezTo>
                    <a:cubicBezTo>
                      <a:pt x="24" y="15"/>
                      <a:pt x="50" y="25"/>
                      <a:pt x="59" y="25"/>
                    </a:cubicBezTo>
                    <a:cubicBezTo>
                      <a:pt x="63" y="24"/>
                      <a:pt x="66" y="23"/>
                      <a:pt x="69" y="23"/>
                    </a:cubicBezTo>
                    <a:cubicBezTo>
                      <a:pt x="74" y="21"/>
                      <a:pt x="77" y="22"/>
                      <a:pt x="78" y="23"/>
                    </a:cubicBezTo>
                    <a:cubicBezTo>
                      <a:pt x="78" y="24"/>
                      <a:pt x="80" y="26"/>
                      <a:pt x="80" y="26"/>
                    </a:cubicBezTo>
                    <a:cubicBezTo>
                      <a:pt x="80" y="26"/>
                      <a:pt x="79" y="22"/>
                      <a:pt x="79" y="21"/>
                    </a:cubicBezTo>
                    <a:cubicBezTo>
                      <a:pt x="76" y="15"/>
                      <a:pt x="72" y="17"/>
                      <a:pt x="66" y="19"/>
                    </a:cubicBezTo>
                    <a:cubicBezTo>
                      <a:pt x="64" y="19"/>
                      <a:pt x="63" y="20"/>
                      <a:pt x="60" y="20"/>
                    </a:cubicBezTo>
                    <a:cubicBezTo>
                      <a:pt x="55" y="21"/>
                      <a:pt x="39" y="16"/>
                      <a:pt x="26" y="11"/>
                    </a:cubicBezTo>
                    <a:cubicBezTo>
                      <a:pt x="22" y="10"/>
                      <a:pt x="18" y="8"/>
                      <a:pt x="13" y="5"/>
                    </a:cubicBezTo>
                    <a:cubicBezTo>
                      <a:pt x="8" y="3"/>
                      <a:pt x="5" y="2"/>
                      <a:pt x="2" y="2"/>
                    </a:cubicBezTo>
                    <a:cubicBezTo>
                      <a:pt x="1" y="1"/>
                      <a:pt x="1" y="1"/>
                      <a:pt x="0" y="0"/>
                    </a:cubicBezTo>
                    <a:cubicBezTo>
                      <a:pt x="4" y="4"/>
                      <a:pt x="9" y="9"/>
                      <a:pt x="13" y="16"/>
                    </a:cubicBezTo>
                    <a:cubicBezTo>
                      <a:pt x="25" y="34"/>
                      <a:pt x="54" y="57"/>
                      <a:pt x="57" y="78"/>
                    </a:cubicBezTo>
                    <a:cubicBezTo>
                      <a:pt x="58" y="83"/>
                      <a:pt x="57" y="91"/>
                      <a:pt x="57" y="99"/>
                    </a:cubicBezTo>
                    <a:cubicBezTo>
                      <a:pt x="57" y="101"/>
                      <a:pt x="57" y="103"/>
                      <a:pt x="56" y="105"/>
                    </a:cubicBezTo>
                    <a:cubicBezTo>
                      <a:pt x="56" y="107"/>
                      <a:pt x="55" y="113"/>
                      <a:pt x="54" y="113"/>
                    </a:cubicBezTo>
                    <a:cubicBezTo>
                      <a:pt x="53" y="114"/>
                      <a:pt x="51" y="115"/>
                      <a:pt x="50" y="117"/>
                    </a:cubicBezTo>
                    <a:cubicBezTo>
                      <a:pt x="49" y="121"/>
                      <a:pt x="50" y="125"/>
                      <a:pt x="51" y="129"/>
                    </a:cubicBezTo>
                    <a:cubicBezTo>
                      <a:pt x="54" y="144"/>
                      <a:pt x="49" y="158"/>
                      <a:pt x="47" y="157"/>
                    </a:cubicBezTo>
                    <a:cubicBezTo>
                      <a:pt x="47" y="157"/>
                      <a:pt x="46" y="157"/>
                      <a:pt x="42" y="157"/>
                    </a:cubicBezTo>
                    <a:cubicBezTo>
                      <a:pt x="46" y="160"/>
                      <a:pt x="50" y="159"/>
                      <a:pt x="52" y="157"/>
                    </a:cubicBezTo>
                    <a:cubicBezTo>
                      <a:pt x="53" y="154"/>
                      <a:pt x="59" y="140"/>
                      <a:pt x="55" y="127"/>
                    </a:cubicBezTo>
                    <a:cubicBezTo>
                      <a:pt x="54" y="124"/>
                      <a:pt x="53" y="121"/>
                      <a:pt x="54" y="119"/>
                    </a:cubicBezTo>
                    <a:cubicBezTo>
                      <a:pt x="55" y="119"/>
                      <a:pt x="55" y="118"/>
                      <a:pt x="56" y="117"/>
                    </a:cubicBezTo>
                    <a:cubicBezTo>
                      <a:pt x="59" y="116"/>
                      <a:pt x="60" y="111"/>
                      <a:pt x="61" y="106"/>
                    </a:cubicBezTo>
                    <a:cubicBezTo>
                      <a:pt x="61" y="104"/>
                      <a:pt x="61" y="103"/>
                      <a:pt x="61" y="102"/>
                    </a:cubicBezTo>
                    <a:cubicBezTo>
                      <a:pt x="62" y="102"/>
                      <a:pt x="62" y="102"/>
                      <a:pt x="62" y="102"/>
                    </a:cubicBezTo>
                    <a:cubicBezTo>
                      <a:pt x="64" y="103"/>
                      <a:pt x="67" y="105"/>
                      <a:pt x="67" y="106"/>
                    </a:cubicBezTo>
                    <a:cubicBezTo>
                      <a:pt x="69" y="110"/>
                      <a:pt x="71" y="116"/>
                      <a:pt x="71" y="118"/>
                    </a:cubicBezTo>
                    <a:cubicBezTo>
                      <a:pt x="71" y="118"/>
                      <a:pt x="71" y="118"/>
                      <a:pt x="71" y="118"/>
                    </a:cubicBezTo>
                    <a:cubicBezTo>
                      <a:pt x="70" y="121"/>
                      <a:pt x="73" y="132"/>
                      <a:pt x="77" y="133"/>
                    </a:cubicBezTo>
                    <a:cubicBezTo>
                      <a:pt x="79" y="134"/>
                      <a:pt x="79" y="134"/>
                      <a:pt x="79" y="134"/>
                    </a:cubicBezTo>
                    <a:cubicBezTo>
                      <a:pt x="82" y="136"/>
                      <a:pt x="85" y="135"/>
                      <a:pt x="87" y="140"/>
                    </a:cubicBezTo>
                    <a:cubicBezTo>
                      <a:pt x="88" y="144"/>
                      <a:pt x="85" y="146"/>
                      <a:pt x="85" y="146"/>
                    </a:cubicBezTo>
                    <a:cubicBezTo>
                      <a:pt x="85" y="146"/>
                      <a:pt x="89" y="146"/>
                      <a:pt x="89" y="142"/>
                    </a:cubicBezTo>
                    <a:cubicBezTo>
                      <a:pt x="90" y="137"/>
                      <a:pt x="88" y="133"/>
                      <a:pt x="81" y="130"/>
                    </a:cubicBezTo>
                    <a:cubicBezTo>
                      <a:pt x="79" y="130"/>
                      <a:pt x="79" y="130"/>
                      <a:pt x="79" y="130"/>
                    </a:cubicBezTo>
                    <a:cubicBezTo>
                      <a:pt x="77" y="129"/>
                      <a:pt x="75" y="121"/>
                      <a:pt x="75" y="119"/>
                    </a:cubicBezTo>
                    <a:cubicBezTo>
                      <a:pt x="77" y="116"/>
                      <a:pt x="72" y="106"/>
                      <a:pt x="71" y="105"/>
                    </a:cubicBezTo>
                    <a:cubicBezTo>
                      <a:pt x="70" y="102"/>
                      <a:pt x="67" y="100"/>
                      <a:pt x="64" y="98"/>
                    </a:cubicBezTo>
                    <a:cubicBezTo>
                      <a:pt x="63" y="96"/>
                      <a:pt x="63" y="96"/>
                      <a:pt x="63" y="96"/>
                    </a:cubicBezTo>
                    <a:cubicBezTo>
                      <a:pt x="63" y="93"/>
                      <a:pt x="63" y="88"/>
                      <a:pt x="62" y="81"/>
                    </a:cubicBezTo>
                    <a:cubicBezTo>
                      <a:pt x="64" y="81"/>
                      <a:pt x="64" y="81"/>
                      <a:pt x="64" y="81"/>
                    </a:cubicBezTo>
                    <a:cubicBezTo>
                      <a:pt x="65" y="82"/>
                      <a:pt x="67" y="84"/>
                      <a:pt x="68" y="85"/>
                    </a:cubicBezTo>
                    <a:cubicBezTo>
                      <a:pt x="76" y="92"/>
                      <a:pt x="85" y="100"/>
                      <a:pt x="88" y="107"/>
                    </a:cubicBezTo>
                    <a:cubicBezTo>
                      <a:pt x="90" y="111"/>
                      <a:pt x="95" y="118"/>
                      <a:pt x="96" y="119"/>
                    </a:cubicBezTo>
                    <a:cubicBezTo>
                      <a:pt x="96" y="121"/>
                      <a:pt x="96" y="125"/>
                      <a:pt x="95" y="128"/>
                    </a:cubicBezTo>
                    <a:cubicBezTo>
                      <a:pt x="94" y="129"/>
                      <a:pt x="96" y="126"/>
                      <a:pt x="97" y="125"/>
                    </a:cubicBezTo>
                    <a:cubicBezTo>
                      <a:pt x="99" y="122"/>
                      <a:pt x="99" y="119"/>
                      <a:pt x="98" y="117"/>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3" name="Freeform 635">
                <a:extLst>
                  <a:ext uri="{FF2B5EF4-FFF2-40B4-BE49-F238E27FC236}">
                    <a16:creationId xmlns:a16="http://schemas.microsoft.com/office/drawing/2014/main" id="{B90FA880-BAC9-05BC-19BD-B8E392F59400}"/>
                  </a:ext>
                </a:extLst>
              </p:cNvPr>
              <p:cNvSpPr>
                <a:spLocks/>
              </p:cNvSpPr>
              <p:nvPr/>
            </p:nvSpPr>
            <p:spPr bwMode="auto">
              <a:xfrm>
                <a:off x="3985" y="1803"/>
                <a:ext cx="164" cy="163"/>
              </a:xfrm>
              <a:custGeom>
                <a:avLst/>
                <a:gdLst>
                  <a:gd name="T0" fmla="*/ 196 w 78"/>
                  <a:gd name="T1" fmla="*/ 20 h 73"/>
                  <a:gd name="T2" fmla="*/ 513 w 78"/>
                  <a:gd name="T3" fmla="*/ 134 h 73"/>
                  <a:gd name="T4" fmla="*/ 530 w 78"/>
                  <a:gd name="T5" fmla="*/ 125 h 73"/>
                  <a:gd name="T6" fmla="*/ 597 w 78"/>
                  <a:gd name="T7" fmla="*/ 210 h 73"/>
                  <a:gd name="T8" fmla="*/ 706 w 78"/>
                  <a:gd name="T9" fmla="*/ 489 h 73"/>
                  <a:gd name="T10" fmla="*/ 677 w 78"/>
                  <a:gd name="T11" fmla="*/ 634 h 73"/>
                  <a:gd name="T12" fmla="*/ 633 w 78"/>
                  <a:gd name="T13" fmla="*/ 723 h 73"/>
                  <a:gd name="T14" fmla="*/ 530 w 78"/>
                  <a:gd name="T15" fmla="*/ 748 h 73"/>
                  <a:gd name="T16" fmla="*/ 437 w 78"/>
                  <a:gd name="T17" fmla="*/ 777 h 73"/>
                  <a:gd name="T18" fmla="*/ 429 w 78"/>
                  <a:gd name="T19" fmla="*/ 777 h 73"/>
                  <a:gd name="T20" fmla="*/ 353 w 78"/>
                  <a:gd name="T21" fmla="*/ 793 h 73"/>
                  <a:gd name="T22" fmla="*/ 120 w 78"/>
                  <a:gd name="T23" fmla="*/ 688 h 73"/>
                  <a:gd name="T24" fmla="*/ 17 w 78"/>
                  <a:gd name="T25" fmla="*/ 543 h 73"/>
                  <a:gd name="T26" fmla="*/ 27 w 78"/>
                  <a:gd name="T27" fmla="*/ 444 h 73"/>
                  <a:gd name="T28" fmla="*/ 84 w 78"/>
                  <a:gd name="T29" fmla="*/ 255 h 73"/>
                  <a:gd name="T30" fmla="*/ 185 w 78"/>
                  <a:gd name="T31" fmla="*/ 9 h 73"/>
                  <a:gd name="T32" fmla="*/ 196 w 78"/>
                  <a:gd name="T33" fmla="*/ 9 h 73"/>
                  <a:gd name="T34" fmla="*/ 196 w 78"/>
                  <a:gd name="T35" fmla="*/ 20 h 73"/>
                  <a:gd name="T36" fmla="*/ 196 w 78"/>
                  <a:gd name="T37" fmla="*/ 0 h 73"/>
                  <a:gd name="T38" fmla="*/ 177 w 78"/>
                  <a:gd name="T39" fmla="*/ 0 h 73"/>
                  <a:gd name="T40" fmla="*/ 76 w 78"/>
                  <a:gd name="T41" fmla="*/ 255 h 73"/>
                  <a:gd name="T42" fmla="*/ 17 w 78"/>
                  <a:gd name="T43" fmla="*/ 444 h 73"/>
                  <a:gd name="T44" fmla="*/ 17 w 78"/>
                  <a:gd name="T45" fmla="*/ 444 h 73"/>
                  <a:gd name="T46" fmla="*/ 36 w 78"/>
                  <a:gd name="T47" fmla="*/ 659 h 73"/>
                  <a:gd name="T48" fmla="*/ 204 w 78"/>
                  <a:gd name="T49" fmla="*/ 748 h 73"/>
                  <a:gd name="T50" fmla="*/ 429 w 78"/>
                  <a:gd name="T51" fmla="*/ 793 h 73"/>
                  <a:gd name="T52" fmla="*/ 412 w 78"/>
                  <a:gd name="T53" fmla="*/ 793 h 73"/>
                  <a:gd name="T54" fmla="*/ 437 w 78"/>
                  <a:gd name="T55" fmla="*/ 802 h 73"/>
                  <a:gd name="T56" fmla="*/ 540 w 78"/>
                  <a:gd name="T57" fmla="*/ 768 h 73"/>
                  <a:gd name="T58" fmla="*/ 641 w 78"/>
                  <a:gd name="T59" fmla="*/ 748 h 73"/>
                  <a:gd name="T60" fmla="*/ 698 w 78"/>
                  <a:gd name="T61" fmla="*/ 634 h 73"/>
                  <a:gd name="T62" fmla="*/ 725 w 78"/>
                  <a:gd name="T63" fmla="*/ 489 h 73"/>
                  <a:gd name="T64" fmla="*/ 614 w 78"/>
                  <a:gd name="T65" fmla="*/ 199 h 73"/>
                  <a:gd name="T66" fmla="*/ 521 w 78"/>
                  <a:gd name="T67" fmla="*/ 109 h 73"/>
                  <a:gd name="T68" fmla="*/ 513 w 78"/>
                  <a:gd name="T69" fmla="*/ 125 h 73"/>
                  <a:gd name="T70" fmla="*/ 196 w 78"/>
                  <a:gd name="T71" fmla="*/ 0 h 73"/>
                  <a:gd name="T72" fmla="*/ 196 w 78"/>
                  <a:gd name="T73" fmla="*/ 9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73">
                    <a:moveTo>
                      <a:pt x="21" y="1"/>
                    </a:moveTo>
                    <a:cubicBezTo>
                      <a:pt x="21" y="2"/>
                      <a:pt x="21" y="2"/>
                      <a:pt x="21" y="2"/>
                    </a:cubicBezTo>
                    <a:cubicBezTo>
                      <a:pt x="31" y="2"/>
                      <a:pt x="45" y="4"/>
                      <a:pt x="55" y="12"/>
                    </a:cubicBezTo>
                    <a:cubicBezTo>
                      <a:pt x="55" y="12"/>
                      <a:pt x="55" y="12"/>
                      <a:pt x="55" y="12"/>
                    </a:cubicBezTo>
                    <a:cubicBezTo>
                      <a:pt x="57" y="12"/>
                      <a:pt x="57" y="12"/>
                      <a:pt x="57" y="12"/>
                    </a:cubicBezTo>
                    <a:cubicBezTo>
                      <a:pt x="57" y="11"/>
                      <a:pt x="57" y="11"/>
                      <a:pt x="57" y="11"/>
                    </a:cubicBezTo>
                    <a:cubicBezTo>
                      <a:pt x="56" y="12"/>
                      <a:pt x="56" y="12"/>
                      <a:pt x="56" y="12"/>
                    </a:cubicBezTo>
                    <a:cubicBezTo>
                      <a:pt x="59" y="13"/>
                      <a:pt x="62" y="15"/>
                      <a:pt x="64" y="19"/>
                    </a:cubicBezTo>
                    <a:cubicBezTo>
                      <a:pt x="67" y="22"/>
                      <a:pt x="70" y="27"/>
                      <a:pt x="72" y="31"/>
                    </a:cubicBezTo>
                    <a:cubicBezTo>
                      <a:pt x="75" y="35"/>
                      <a:pt x="76" y="39"/>
                      <a:pt x="76" y="44"/>
                    </a:cubicBezTo>
                    <a:cubicBezTo>
                      <a:pt x="76" y="46"/>
                      <a:pt x="76" y="47"/>
                      <a:pt x="76" y="49"/>
                    </a:cubicBezTo>
                    <a:cubicBezTo>
                      <a:pt x="75" y="51"/>
                      <a:pt x="74" y="54"/>
                      <a:pt x="73" y="57"/>
                    </a:cubicBezTo>
                    <a:cubicBezTo>
                      <a:pt x="72" y="58"/>
                      <a:pt x="72" y="60"/>
                      <a:pt x="71" y="62"/>
                    </a:cubicBezTo>
                    <a:cubicBezTo>
                      <a:pt x="70" y="63"/>
                      <a:pt x="69" y="64"/>
                      <a:pt x="68" y="65"/>
                    </a:cubicBezTo>
                    <a:cubicBezTo>
                      <a:pt x="67" y="66"/>
                      <a:pt x="65" y="66"/>
                      <a:pt x="63" y="66"/>
                    </a:cubicBezTo>
                    <a:cubicBezTo>
                      <a:pt x="61" y="67"/>
                      <a:pt x="59" y="67"/>
                      <a:pt x="57" y="67"/>
                    </a:cubicBezTo>
                    <a:cubicBezTo>
                      <a:pt x="55" y="68"/>
                      <a:pt x="53" y="68"/>
                      <a:pt x="51" y="69"/>
                    </a:cubicBezTo>
                    <a:cubicBezTo>
                      <a:pt x="50" y="70"/>
                      <a:pt x="48" y="70"/>
                      <a:pt x="47" y="70"/>
                    </a:cubicBezTo>
                    <a:cubicBezTo>
                      <a:pt x="46" y="70"/>
                      <a:pt x="46" y="70"/>
                      <a:pt x="46" y="70"/>
                    </a:cubicBezTo>
                    <a:cubicBezTo>
                      <a:pt x="46" y="70"/>
                      <a:pt x="46" y="70"/>
                      <a:pt x="46" y="70"/>
                    </a:cubicBezTo>
                    <a:cubicBezTo>
                      <a:pt x="46" y="69"/>
                      <a:pt x="45" y="69"/>
                      <a:pt x="45" y="69"/>
                    </a:cubicBezTo>
                    <a:cubicBezTo>
                      <a:pt x="43" y="71"/>
                      <a:pt x="40" y="71"/>
                      <a:pt x="38" y="71"/>
                    </a:cubicBezTo>
                    <a:cubicBezTo>
                      <a:pt x="34" y="71"/>
                      <a:pt x="29" y="69"/>
                      <a:pt x="23" y="66"/>
                    </a:cubicBezTo>
                    <a:cubicBezTo>
                      <a:pt x="19" y="63"/>
                      <a:pt x="15" y="62"/>
                      <a:pt x="13" y="62"/>
                    </a:cubicBezTo>
                    <a:cubicBezTo>
                      <a:pt x="10" y="61"/>
                      <a:pt x="8" y="61"/>
                      <a:pt x="6" y="58"/>
                    </a:cubicBezTo>
                    <a:cubicBezTo>
                      <a:pt x="3" y="55"/>
                      <a:pt x="2" y="52"/>
                      <a:pt x="2" y="49"/>
                    </a:cubicBezTo>
                    <a:cubicBezTo>
                      <a:pt x="2" y="47"/>
                      <a:pt x="2" y="44"/>
                      <a:pt x="3" y="40"/>
                    </a:cubicBezTo>
                    <a:cubicBezTo>
                      <a:pt x="3" y="40"/>
                      <a:pt x="3" y="40"/>
                      <a:pt x="3" y="40"/>
                    </a:cubicBezTo>
                    <a:cubicBezTo>
                      <a:pt x="5" y="34"/>
                      <a:pt x="7" y="29"/>
                      <a:pt x="9" y="23"/>
                    </a:cubicBezTo>
                    <a:cubicBezTo>
                      <a:pt x="9" y="23"/>
                      <a:pt x="9" y="23"/>
                      <a:pt x="9" y="23"/>
                    </a:cubicBezTo>
                    <a:cubicBezTo>
                      <a:pt x="12" y="13"/>
                      <a:pt x="16" y="6"/>
                      <a:pt x="20" y="2"/>
                    </a:cubicBezTo>
                    <a:cubicBezTo>
                      <a:pt x="20" y="1"/>
                      <a:pt x="20" y="1"/>
                      <a:pt x="20" y="1"/>
                    </a:cubicBezTo>
                    <a:cubicBezTo>
                      <a:pt x="20" y="2"/>
                      <a:pt x="20" y="2"/>
                      <a:pt x="20" y="2"/>
                    </a:cubicBezTo>
                    <a:cubicBezTo>
                      <a:pt x="21" y="1"/>
                      <a:pt x="21" y="1"/>
                      <a:pt x="21" y="1"/>
                    </a:cubicBezTo>
                    <a:cubicBezTo>
                      <a:pt x="21" y="1"/>
                      <a:pt x="21" y="1"/>
                      <a:pt x="21" y="1"/>
                    </a:cubicBezTo>
                    <a:cubicBezTo>
                      <a:pt x="21" y="2"/>
                      <a:pt x="21" y="2"/>
                      <a:pt x="21" y="2"/>
                    </a:cubicBezTo>
                    <a:cubicBezTo>
                      <a:pt x="21" y="1"/>
                      <a:pt x="21" y="1"/>
                      <a:pt x="21" y="1"/>
                    </a:cubicBezTo>
                    <a:cubicBezTo>
                      <a:pt x="21" y="0"/>
                      <a:pt x="21" y="0"/>
                      <a:pt x="21" y="0"/>
                    </a:cubicBezTo>
                    <a:cubicBezTo>
                      <a:pt x="19" y="0"/>
                      <a:pt x="19" y="0"/>
                      <a:pt x="19" y="0"/>
                    </a:cubicBezTo>
                    <a:cubicBezTo>
                      <a:pt x="19" y="0"/>
                      <a:pt x="19" y="0"/>
                      <a:pt x="19" y="0"/>
                    </a:cubicBezTo>
                    <a:cubicBezTo>
                      <a:pt x="14" y="5"/>
                      <a:pt x="10" y="12"/>
                      <a:pt x="7" y="22"/>
                    </a:cubicBezTo>
                    <a:cubicBezTo>
                      <a:pt x="8" y="23"/>
                      <a:pt x="8" y="23"/>
                      <a:pt x="8" y="23"/>
                    </a:cubicBezTo>
                    <a:cubicBezTo>
                      <a:pt x="7" y="22"/>
                      <a:pt x="7" y="22"/>
                      <a:pt x="7" y="22"/>
                    </a:cubicBezTo>
                    <a:cubicBezTo>
                      <a:pt x="5" y="28"/>
                      <a:pt x="3" y="33"/>
                      <a:pt x="2" y="40"/>
                    </a:cubicBezTo>
                    <a:cubicBezTo>
                      <a:pt x="2" y="40"/>
                      <a:pt x="2" y="40"/>
                      <a:pt x="2" y="40"/>
                    </a:cubicBezTo>
                    <a:cubicBezTo>
                      <a:pt x="2" y="40"/>
                      <a:pt x="2" y="40"/>
                      <a:pt x="2" y="40"/>
                    </a:cubicBezTo>
                    <a:cubicBezTo>
                      <a:pt x="1" y="43"/>
                      <a:pt x="0" y="46"/>
                      <a:pt x="0" y="49"/>
                    </a:cubicBezTo>
                    <a:cubicBezTo>
                      <a:pt x="0" y="53"/>
                      <a:pt x="1" y="56"/>
                      <a:pt x="4" y="59"/>
                    </a:cubicBezTo>
                    <a:cubicBezTo>
                      <a:pt x="7" y="63"/>
                      <a:pt x="9" y="63"/>
                      <a:pt x="12" y="64"/>
                    </a:cubicBezTo>
                    <a:cubicBezTo>
                      <a:pt x="15" y="64"/>
                      <a:pt x="18" y="65"/>
                      <a:pt x="22" y="67"/>
                    </a:cubicBezTo>
                    <a:cubicBezTo>
                      <a:pt x="28" y="71"/>
                      <a:pt x="33" y="73"/>
                      <a:pt x="38" y="73"/>
                    </a:cubicBezTo>
                    <a:cubicBezTo>
                      <a:pt x="41" y="73"/>
                      <a:pt x="43" y="72"/>
                      <a:pt x="46" y="71"/>
                    </a:cubicBezTo>
                    <a:cubicBezTo>
                      <a:pt x="45" y="70"/>
                      <a:pt x="45" y="70"/>
                      <a:pt x="45" y="70"/>
                    </a:cubicBezTo>
                    <a:cubicBezTo>
                      <a:pt x="44" y="71"/>
                      <a:pt x="44" y="71"/>
                      <a:pt x="44" y="71"/>
                    </a:cubicBezTo>
                    <a:cubicBezTo>
                      <a:pt x="45" y="71"/>
                      <a:pt x="45" y="72"/>
                      <a:pt x="46" y="72"/>
                    </a:cubicBezTo>
                    <a:cubicBezTo>
                      <a:pt x="46" y="72"/>
                      <a:pt x="47" y="72"/>
                      <a:pt x="47" y="72"/>
                    </a:cubicBezTo>
                    <a:cubicBezTo>
                      <a:pt x="49" y="72"/>
                      <a:pt x="50" y="72"/>
                      <a:pt x="52" y="71"/>
                    </a:cubicBezTo>
                    <a:cubicBezTo>
                      <a:pt x="54" y="70"/>
                      <a:pt x="56" y="70"/>
                      <a:pt x="58" y="69"/>
                    </a:cubicBezTo>
                    <a:cubicBezTo>
                      <a:pt x="59" y="69"/>
                      <a:pt x="61" y="69"/>
                      <a:pt x="63" y="68"/>
                    </a:cubicBezTo>
                    <a:cubicBezTo>
                      <a:pt x="65" y="68"/>
                      <a:pt x="67" y="68"/>
                      <a:pt x="69" y="67"/>
                    </a:cubicBezTo>
                    <a:cubicBezTo>
                      <a:pt x="71" y="66"/>
                      <a:pt x="72" y="64"/>
                      <a:pt x="73" y="62"/>
                    </a:cubicBezTo>
                    <a:cubicBezTo>
                      <a:pt x="74" y="61"/>
                      <a:pt x="74" y="59"/>
                      <a:pt x="75" y="57"/>
                    </a:cubicBezTo>
                    <a:cubicBezTo>
                      <a:pt x="76" y="54"/>
                      <a:pt x="77" y="52"/>
                      <a:pt x="78" y="49"/>
                    </a:cubicBezTo>
                    <a:cubicBezTo>
                      <a:pt x="78" y="47"/>
                      <a:pt x="78" y="46"/>
                      <a:pt x="78" y="44"/>
                    </a:cubicBezTo>
                    <a:cubicBezTo>
                      <a:pt x="78" y="39"/>
                      <a:pt x="77" y="35"/>
                      <a:pt x="74" y="30"/>
                    </a:cubicBezTo>
                    <a:cubicBezTo>
                      <a:pt x="72" y="26"/>
                      <a:pt x="69" y="21"/>
                      <a:pt x="66" y="18"/>
                    </a:cubicBezTo>
                    <a:cubicBezTo>
                      <a:pt x="63" y="14"/>
                      <a:pt x="60" y="11"/>
                      <a:pt x="57" y="10"/>
                    </a:cubicBezTo>
                    <a:cubicBezTo>
                      <a:pt x="56" y="10"/>
                      <a:pt x="56" y="10"/>
                      <a:pt x="56" y="10"/>
                    </a:cubicBezTo>
                    <a:cubicBezTo>
                      <a:pt x="55" y="10"/>
                      <a:pt x="55" y="10"/>
                      <a:pt x="55" y="10"/>
                    </a:cubicBezTo>
                    <a:cubicBezTo>
                      <a:pt x="55" y="11"/>
                      <a:pt x="55" y="11"/>
                      <a:pt x="55" y="11"/>
                    </a:cubicBezTo>
                    <a:cubicBezTo>
                      <a:pt x="56" y="10"/>
                      <a:pt x="56" y="10"/>
                      <a:pt x="56" y="10"/>
                    </a:cubicBezTo>
                    <a:cubicBezTo>
                      <a:pt x="45" y="2"/>
                      <a:pt x="32" y="1"/>
                      <a:pt x="21" y="0"/>
                    </a:cubicBezTo>
                    <a:cubicBezTo>
                      <a:pt x="21" y="0"/>
                      <a:pt x="21" y="0"/>
                      <a:pt x="21" y="0"/>
                    </a:cubicBezTo>
                    <a:cubicBezTo>
                      <a:pt x="21" y="1"/>
                      <a:pt x="21" y="1"/>
                      <a:pt x="2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4" name="Freeform 636">
                <a:extLst>
                  <a:ext uri="{FF2B5EF4-FFF2-40B4-BE49-F238E27FC236}">
                    <a16:creationId xmlns:a16="http://schemas.microsoft.com/office/drawing/2014/main" id="{EB792965-9DFE-4DF9-0B6D-7BE2696F94D4}"/>
                  </a:ext>
                </a:extLst>
              </p:cNvPr>
              <p:cNvSpPr>
                <a:spLocks/>
              </p:cNvSpPr>
              <p:nvPr/>
            </p:nvSpPr>
            <p:spPr bwMode="auto">
              <a:xfrm>
                <a:off x="4006" y="1940"/>
                <a:ext cx="208" cy="358"/>
              </a:xfrm>
              <a:custGeom>
                <a:avLst/>
                <a:gdLst>
                  <a:gd name="T0" fmla="*/ 592 w 99"/>
                  <a:gd name="T1" fmla="*/ 841 h 160"/>
                  <a:gd name="T2" fmla="*/ 548 w 99"/>
                  <a:gd name="T3" fmla="*/ 752 h 160"/>
                  <a:gd name="T4" fmla="*/ 160 w 99"/>
                  <a:gd name="T5" fmla="*/ 134 h 160"/>
                  <a:gd name="T6" fmla="*/ 641 w 99"/>
                  <a:gd name="T7" fmla="*/ 255 h 160"/>
                  <a:gd name="T8" fmla="*/ 742 w 99"/>
                  <a:gd name="T9" fmla="*/ 291 h 160"/>
                  <a:gd name="T10" fmla="*/ 548 w 99"/>
                  <a:gd name="T11" fmla="*/ 226 h 160"/>
                  <a:gd name="T12" fmla="*/ 17 w 99"/>
                  <a:gd name="T13" fmla="*/ 20 h 160"/>
                  <a:gd name="T14" fmla="*/ 120 w 99"/>
                  <a:gd name="T15" fmla="*/ 181 h 160"/>
                  <a:gd name="T16" fmla="*/ 529 w 99"/>
                  <a:gd name="T17" fmla="*/ 1112 h 160"/>
                  <a:gd name="T18" fmla="*/ 513 w 99"/>
                  <a:gd name="T19" fmla="*/ 1257 h 160"/>
                  <a:gd name="T20" fmla="*/ 498 w 99"/>
                  <a:gd name="T21" fmla="*/ 1266 h 160"/>
                  <a:gd name="T22" fmla="*/ 464 w 99"/>
                  <a:gd name="T23" fmla="*/ 1703 h 160"/>
                  <a:gd name="T24" fmla="*/ 437 w 99"/>
                  <a:gd name="T25" fmla="*/ 1756 h 160"/>
                  <a:gd name="T26" fmla="*/ 437 w 99"/>
                  <a:gd name="T27" fmla="*/ 1756 h 160"/>
                  <a:gd name="T28" fmla="*/ 437 w 99"/>
                  <a:gd name="T29" fmla="*/ 1792 h 160"/>
                  <a:gd name="T30" fmla="*/ 498 w 99"/>
                  <a:gd name="T31" fmla="*/ 1367 h 160"/>
                  <a:gd name="T32" fmla="*/ 574 w 99"/>
                  <a:gd name="T33" fmla="*/ 1141 h 160"/>
                  <a:gd name="T34" fmla="*/ 622 w 99"/>
                  <a:gd name="T35" fmla="*/ 1197 h 160"/>
                  <a:gd name="T36" fmla="*/ 666 w 99"/>
                  <a:gd name="T37" fmla="*/ 1322 h 160"/>
                  <a:gd name="T38" fmla="*/ 714 w 99"/>
                  <a:gd name="T39" fmla="*/ 1501 h 160"/>
                  <a:gd name="T40" fmla="*/ 798 w 99"/>
                  <a:gd name="T41" fmla="*/ 1566 h 160"/>
                  <a:gd name="T42" fmla="*/ 790 w 99"/>
                  <a:gd name="T43" fmla="*/ 1647 h 160"/>
                  <a:gd name="T44" fmla="*/ 750 w 99"/>
                  <a:gd name="T45" fmla="*/ 1457 h 160"/>
                  <a:gd name="T46" fmla="*/ 733 w 99"/>
                  <a:gd name="T47" fmla="*/ 1448 h 160"/>
                  <a:gd name="T48" fmla="*/ 706 w 99"/>
                  <a:gd name="T49" fmla="*/ 1347 h 160"/>
                  <a:gd name="T50" fmla="*/ 592 w 99"/>
                  <a:gd name="T51" fmla="*/ 1096 h 160"/>
                  <a:gd name="T52" fmla="*/ 582 w 99"/>
                  <a:gd name="T53" fmla="*/ 906 h 160"/>
                  <a:gd name="T54" fmla="*/ 592 w 99"/>
                  <a:gd name="T55" fmla="*/ 906 h 160"/>
                  <a:gd name="T56" fmla="*/ 882 w 99"/>
                  <a:gd name="T57" fmla="*/ 1367 h 160"/>
                  <a:gd name="T58" fmla="*/ 882 w 99"/>
                  <a:gd name="T59" fmla="*/ 1448 h 160"/>
                  <a:gd name="T60" fmla="*/ 910 w 99"/>
                  <a:gd name="T61" fmla="*/ 1311 h 160"/>
                  <a:gd name="T62" fmla="*/ 882 w 99"/>
                  <a:gd name="T63" fmla="*/ 1421 h 160"/>
                  <a:gd name="T64" fmla="*/ 882 w 99"/>
                  <a:gd name="T65" fmla="*/ 1432 h 160"/>
                  <a:gd name="T66" fmla="*/ 882 w 99"/>
                  <a:gd name="T67" fmla="*/ 1432 h 160"/>
                  <a:gd name="T68" fmla="*/ 882 w 99"/>
                  <a:gd name="T69" fmla="*/ 1432 h 160"/>
                  <a:gd name="T70" fmla="*/ 882 w 99"/>
                  <a:gd name="T71" fmla="*/ 1432 h 160"/>
                  <a:gd name="T72" fmla="*/ 891 w 99"/>
                  <a:gd name="T73" fmla="*/ 1367 h 160"/>
                  <a:gd name="T74" fmla="*/ 592 w 99"/>
                  <a:gd name="T75" fmla="*/ 906 h 160"/>
                  <a:gd name="T76" fmla="*/ 574 w 99"/>
                  <a:gd name="T77" fmla="*/ 1007 h 160"/>
                  <a:gd name="T78" fmla="*/ 658 w 99"/>
                  <a:gd name="T79" fmla="*/ 1177 h 160"/>
                  <a:gd name="T80" fmla="*/ 706 w 99"/>
                  <a:gd name="T81" fmla="*/ 1412 h 160"/>
                  <a:gd name="T82" fmla="*/ 750 w 99"/>
                  <a:gd name="T83" fmla="*/ 1468 h 160"/>
                  <a:gd name="T84" fmla="*/ 790 w 99"/>
                  <a:gd name="T85" fmla="*/ 1638 h 160"/>
                  <a:gd name="T86" fmla="*/ 807 w 99"/>
                  <a:gd name="T87" fmla="*/ 1566 h 160"/>
                  <a:gd name="T88" fmla="*/ 714 w 99"/>
                  <a:gd name="T89" fmla="*/ 1492 h 160"/>
                  <a:gd name="T90" fmla="*/ 666 w 99"/>
                  <a:gd name="T91" fmla="*/ 1322 h 160"/>
                  <a:gd name="T92" fmla="*/ 666 w 99"/>
                  <a:gd name="T93" fmla="*/ 1322 h 160"/>
                  <a:gd name="T94" fmla="*/ 574 w 99"/>
                  <a:gd name="T95" fmla="*/ 1132 h 160"/>
                  <a:gd name="T96" fmla="*/ 521 w 99"/>
                  <a:gd name="T97" fmla="*/ 1311 h 160"/>
                  <a:gd name="T98" fmla="*/ 473 w 99"/>
                  <a:gd name="T99" fmla="*/ 1756 h 160"/>
                  <a:gd name="T100" fmla="*/ 389 w 99"/>
                  <a:gd name="T101" fmla="*/ 1756 h 160"/>
                  <a:gd name="T102" fmla="*/ 437 w 99"/>
                  <a:gd name="T103" fmla="*/ 1772 h 160"/>
                  <a:gd name="T104" fmla="*/ 464 w 99"/>
                  <a:gd name="T105" fmla="*/ 1367 h 160"/>
                  <a:gd name="T106" fmla="*/ 529 w 99"/>
                  <a:gd name="T107" fmla="*/ 1177 h 160"/>
                  <a:gd name="T108" fmla="*/ 128 w 99"/>
                  <a:gd name="T109" fmla="*/ 181 h 160"/>
                  <a:gd name="T110" fmla="*/ 0 w 99"/>
                  <a:gd name="T111" fmla="*/ 0 h 160"/>
                  <a:gd name="T112" fmla="*/ 244 w 99"/>
                  <a:gd name="T113" fmla="*/ 125 h 160"/>
                  <a:gd name="T114" fmla="*/ 622 w 99"/>
                  <a:gd name="T115" fmla="*/ 215 h 160"/>
                  <a:gd name="T116" fmla="*/ 742 w 99"/>
                  <a:gd name="T117" fmla="*/ 291 h 160"/>
                  <a:gd name="T118" fmla="*/ 641 w 99"/>
                  <a:gd name="T119" fmla="*/ 246 h 160"/>
                  <a:gd name="T120" fmla="*/ 149 w 99"/>
                  <a:gd name="T121" fmla="*/ 145 h 160"/>
                  <a:gd name="T122" fmla="*/ 538 w 99"/>
                  <a:gd name="T123" fmla="*/ 761 h 160"/>
                  <a:gd name="T124" fmla="*/ 658 w 99"/>
                  <a:gd name="T125" fmla="*/ 915 h 1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99" h="160">
                    <a:moveTo>
                      <a:pt x="98" y="117"/>
                    </a:moveTo>
                    <a:cubicBezTo>
                      <a:pt x="98" y="117"/>
                      <a:pt x="98" y="117"/>
                      <a:pt x="98" y="117"/>
                    </a:cubicBezTo>
                    <a:cubicBezTo>
                      <a:pt x="97" y="113"/>
                      <a:pt x="93" y="108"/>
                      <a:pt x="92" y="105"/>
                    </a:cubicBezTo>
                    <a:cubicBezTo>
                      <a:pt x="89" y="97"/>
                      <a:pt x="80" y="89"/>
                      <a:pt x="71" y="82"/>
                    </a:cubicBezTo>
                    <a:cubicBezTo>
                      <a:pt x="69" y="80"/>
                      <a:pt x="66" y="77"/>
                      <a:pt x="64" y="75"/>
                    </a:cubicBezTo>
                    <a:cubicBezTo>
                      <a:pt x="62" y="73"/>
                      <a:pt x="61" y="72"/>
                      <a:pt x="61" y="71"/>
                    </a:cubicBezTo>
                    <a:cubicBezTo>
                      <a:pt x="61" y="71"/>
                      <a:pt x="61" y="71"/>
                      <a:pt x="61" y="71"/>
                    </a:cubicBezTo>
                    <a:cubicBezTo>
                      <a:pt x="59" y="67"/>
                      <a:pt x="59" y="67"/>
                      <a:pt x="59" y="67"/>
                    </a:cubicBezTo>
                    <a:cubicBezTo>
                      <a:pt x="59" y="68"/>
                      <a:pt x="59" y="68"/>
                      <a:pt x="59" y="68"/>
                    </a:cubicBezTo>
                    <a:cubicBezTo>
                      <a:pt x="59" y="67"/>
                      <a:pt x="59" y="67"/>
                      <a:pt x="59" y="67"/>
                    </a:cubicBezTo>
                    <a:cubicBezTo>
                      <a:pt x="57" y="62"/>
                      <a:pt x="47" y="49"/>
                      <a:pt x="38" y="38"/>
                    </a:cubicBezTo>
                    <a:cubicBezTo>
                      <a:pt x="33" y="32"/>
                      <a:pt x="28" y="26"/>
                      <a:pt x="24" y="21"/>
                    </a:cubicBezTo>
                    <a:cubicBezTo>
                      <a:pt x="22" y="19"/>
                      <a:pt x="21" y="17"/>
                      <a:pt x="20" y="16"/>
                    </a:cubicBezTo>
                    <a:cubicBezTo>
                      <a:pt x="18" y="14"/>
                      <a:pt x="18" y="13"/>
                      <a:pt x="17" y="13"/>
                    </a:cubicBezTo>
                    <a:cubicBezTo>
                      <a:pt x="17" y="12"/>
                      <a:pt x="17" y="12"/>
                      <a:pt x="17" y="12"/>
                    </a:cubicBezTo>
                    <a:cubicBezTo>
                      <a:pt x="17" y="12"/>
                      <a:pt x="17" y="12"/>
                      <a:pt x="17" y="12"/>
                    </a:cubicBezTo>
                    <a:cubicBezTo>
                      <a:pt x="17" y="13"/>
                      <a:pt x="17" y="13"/>
                      <a:pt x="17" y="13"/>
                    </a:cubicBezTo>
                    <a:cubicBezTo>
                      <a:pt x="23" y="15"/>
                      <a:pt x="48" y="25"/>
                      <a:pt x="58" y="25"/>
                    </a:cubicBezTo>
                    <a:cubicBezTo>
                      <a:pt x="59" y="25"/>
                      <a:pt x="59" y="25"/>
                      <a:pt x="59" y="25"/>
                    </a:cubicBezTo>
                    <a:cubicBezTo>
                      <a:pt x="63" y="25"/>
                      <a:pt x="66" y="24"/>
                      <a:pt x="69" y="23"/>
                    </a:cubicBezTo>
                    <a:cubicBezTo>
                      <a:pt x="71" y="22"/>
                      <a:pt x="73" y="22"/>
                      <a:pt x="74" y="22"/>
                    </a:cubicBezTo>
                    <a:cubicBezTo>
                      <a:pt x="76" y="22"/>
                      <a:pt x="77" y="23"/>
                      <a:pt x="77" y="23"/>
                    </a:cubicBezTo>
                    <a:cubicBezTo>
                      <a:pt x="78" y="25"/>
                      <a:pt x="79" y="26"/>
                      <a:pt x="79" y="26"/>
                    </a:cubicBezTo>
                    <a:cubicBezTo>
                      <a:pt x="80" y="26"/>
                      <a:pt x="80" y="26"/>
                      <a:pt x="80" y="26"/>
                    </a:cubicBezTo>
                    <a:cubicBezTo>
                      <a:pt x="80" y="26"/>
                      <a:pt x="80" y="26"/>
                      <a:pt x="80" y="26"/>
                    </a:cubicBezTo>
                    <a:cubicBezTo>
                      <a:pt x="80" y="26"/>
                      <a:pt x="80" y="22"/>
                      <a:pt x="79" y="21"/>
                    </a:cubicBezTo>
                    <a:cubicBezTo>
                      <a:pt x="78" y="18"/>
                      <a:pt x="76" y="16"/>
                      <a:pt x="74" y="17"/>
                    </a:cubicBezTo>
                    <a:cubicBezTo>
                      <a:pt x="71" y="17"/>
                      <a:pt x="69" y="17"/>
                      <a:pt x="66" y="18"/>
                    </a:cubicBezTo>
                    <a:cubicBezTo>
                      <a:pt x="63" y="19"/>
                      <a:pt x="63" y="19"/>
                      <a:pt x="60" y="20"/>
                    </a:cubicBezTo>
                    <a:cubicBezTo>
                      <a:pt x="59" y="20"/>
                      <a:pt x="59" y="20"/>
                      <a:pt x="59" y="20"/>
                    </a:cubicBezTo>
                    <a:cubicBezTo>
                      <a:pt x="54" y="20"/>
                      <a:pt x="38" y="15"/>
                      <a:pt x="26" y="10"/>
                    </a:cubicBezTo>
                    <a:cubicBezTo>
                      <a:pt x="26" y="10"/>
                      <a:pt x="26" y="10"/>
                      <a:pt x="26" y="10"/>
                    </a:cubicBezTo>
                    <a:cubicBezTo>
                      <a:pt x="22" y="10"/>
                      <a:pt x="18" y="8"/>
                      <a:pt x="13" y="5"/>
                    </a:cubicBezTo>
                    <a:cubicBezTo>
                      <a:pt x="8" y="2"/>
                      <a:pt x="5" y="2"/>
                      <a:pt x="2" y="1"/>
                    </a:cubicBezTo>
                    <a:cubicBezTo>
                      <a:pt x="2" y="2"/>
                      <a:pt x="2" y="2"/>
                      <a:pt x="2" y="2"/>
                    </a:cubicBezTo>
                    <a:cubicBezTo>
                      <a:pt x="2" y="1"/>
                      <a:pt x="2" y="1"/>
                      <a:pt x="2" y="1"/>
                    </a:cubicBezTo>
                    <a:cubicBezTo>
                      <a:pt x="2" y="1"/>
                      <a:pt x="1" y="0"/>
                      <a:pt x="1" y="0"/>
                    </a:cubicBezTo>
                    <a:cubicBezTo>
                      <a:pt x="0" y="0"/>
                      <a:pt x="0" y="0"/>
                      <a:pt x="0" y="0"/>
                    </a:cubicBezTo>
                    <a:cubicBezTo>
                      <a:pt x="0" y="0"/>
                      <a:pt x="0" y="0"/>
                      <a:pt x="0" y="0"/>
                    </a:cubicBezTo>
                    <a:cubicBezTo>
                      <a:pt x="4" y="4"/>
                      <a:pt x="8" y="9"/>
                      <a:pt x="13" y="16"/>
                    </a:cubicBezTo>
                    <a:cubicBezTo>
                      <a:pt x="13" y="16"/>
                      <a:pt x="13" y="16"/>
                      <a:pt x="13" y="16"/>
                    </a:cubicBezTo>
                    <a:cubicBezTo>
                      <a:pt x="13" y="16"/>
                      <a:pt x="13" y="16"/>
                      <a:pt x="13" y="16"/>
                    </a:cubicBezTo>
                    <a:cubicBezTo>
                      <a:pt x="19" y="25"/>
                      <a:pt x="29" y="35"/>
                      <a:pt x="38" y="46"/>
                    </a:cubicBezTo>
                    <a:cubicBezTo>
                      <a:pt x="47" y="57"/>
                      <a:pt x="55" y="68"/>
                      <a:pt x="56" y="78"/>
                    </a:cubicBezTo>
                    <a:cubicBezTo>
                      <a:pt x="57" y="83"/>
                      <a:pt x="57" y="91"/>
                      <a:pt x="57" y="99"/>
                    </a:cubicBezTo>
                    <a:cubicBezTo>
                      <a:pt x="57" y="99"/>
                      <a:pt x="57" y="99"/>
                      <a:pt x="57" y="99"/>
                    </a:cubicBezTo>
                    <a:cubicBezTo>
                      <a:pt x="57" y="99"/>
                      <a:pt x="57" y="99"/>
                      <a:pt x="57" y="99"/>
                    </a:cubicBezTo>
                    <a:cubicBezTo>
                      <a:pt x="56" y="101"/>
                      <a:pt x="56" y="103"/>
                      <a:pt x="56" y="105"/>
                    </a:cubicBezTo>
                    <a:cubicBezTo>
                      <a:pt x="56" y="106"/>
                      <a:pt x="55" y="108"/>
                      <a:pt x="55" y="110"/>
                    </a:cubicBezTo>
                    <a:cubicBezTo>
                      <a:pt x="55" y="111"/>
                      <a:pt x="55" y="111"/>
                      <a:pt x="55" y="112"/>
                    </a:cubicBezTo>
                    <a:cubicBezTo>
                      <a:pt x="54" y="113"/>
                      <a:pt x="54" y="113"/>
                      <a:pt x="54" y="113"/>
                    </a:cubicBezTo>
                    <a:cubicBezTo>
                      <a:pt x="54" y="113"/>
                      <a:pt x="54" y="113"/>
                      <a:pt x="54" y="113"/>
                    </a:cubicBezTo>
                    <a:cubicBezTo>
                      <a:pt x="54" y="113"/>
                      <a:pt x="54" y="113"/>
                      <a:pt x="54" y="113"/>
                    </a:cubicBezTo>
                    <a:cubicBezTo>
                      <a:pt x="54" y="113"/>
                      <a:pt x="54" y="113"/>
                      <a:pt x="54" y="113"/>
                    </a:cubicBezTo>
                    <a:cubicBezTo>
                      <a:pt x="54" y="113"/>
                      <a:pt x="54" y="113"/>
                      <a:pt x="54" y="113"/>
                    </a:cubicBezTo>
                    <a:cubicBezTo>
                      <a:pt x="52" y="114"/>
                      <a:pt x="51" y="115"/>
                      <a:pt x="50" y="117"/>
                    </a:cubicBezTo>
                    <a:cubicBezTo>
                      <a:pt x="49" y="119"/>
                      <a:pt x="49" y="120"/>
                      <a:pt x="49" y="122"/>
                    </a:cubicBezTo>
                    <a:cubicBezTo>
                      <a:pt x="49" y="124"/>
                      <a:pt x="50" y="127"/>
                      <a:pt x="50" y="129"/>
                    </a:cubicBezTo>
                    <a:cubicBezTo>
                      <a:pt x="51" y="133"/>
                      <a:pt x="52" y="137"/>
                      <a:pt x="52" y="140"/>
                    </a:cubicBezTo>
                    <a:cubicBezTo>
                      <a:pt x="52" y="145"/>
                      <a:pt x="51" y="149"/>
                      <a:pt x="50" y="152"/>
                    </a:cubicBezTo>
                    <a:cubicBezTo>
                      <a:pt x="49" y="154"/>
                      <a:pt x="49" y="155"/>
                      <a:pt x="48" y="156"/>
                    </a:cubicBezTo>
                    <a:cubicBezTo>
                      <a:pt x="48" y="156"/>
                      <a:pt x="48" y="156"/>
                      <a:pt x="48" y="156"/>
                    </a:cubicBezTo>
                    <a:cubicBezTo>
                      <a:pt x="48" y="157"/>
                      <a:pt x="48" y="157"/>
                      <a:pt x="48"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7" y="157"/>
                    </a:cubicBezTo>
                    <a:cubicBezTo>
                      <a:pt x="47" y="157"/>
                      <a:pt x="47" y="157"/>
                      <a:pt x="46" y="157"/>
                    </a:cubicBezTo>
                    <a:cubicBezTo>
                      <a:pt x="45" y="157"/>
                      <a:pt x="44" y="157"/>
                      <a:pt x="43" y="156"/>
                    </a:cubicBezTo>
                    <a:cubicBezTo>
                      <a:pt x="42" y="157"/>
                      <a:pt x="42" y="157"/>
                      <a:pt x="42" y="157"/>
                    </a:cubicBezTo>
                    <a:cubicBezTo>
                      <a:pt x="42" y="157"/>
                      <a:pt x="42" y="157"/>
                      <a:pt x="42" y="157"/>
                    </a:cubicBezTo>
                    <a:cubicBezTo>
                      <a:pt x="44" y="159"/>
                      <a:pt x="46" y="160"/>
                      <a:pt x="47" y="160"/>
                    </a:cubicBezTo>
                    <a:cubicBezTo>
                      <a:pt x="49" y="160"/>
                      <a:pt x="51" y="159"/>
                      <a:pt x="52" y="157"/>
                    </a:cubicBezTo>
                    <a:cubicBezTo>
                      <a:pt x="52" y="157"/>
                      <a:pt x="52" y="157"/>
                      <a:pt x="52" y="157"/>
                    </a:cubicBezTo>
                    <a:cubicBezTo>
                      <a:pt x="53" y="155"/>
                      <a:pt x="57" y="147"/>
                      <a:pt x="57" y="137"/>
                    </a:cubicBezTo>
                    <a:cubicBezTo>
                      <a:pt x="57" y="134"/>
                      <a:pt x="56" y="130"/>
                      <a:pt x="55" y="127"/>
                    </a:cubicBezTo>
                    <a:cubicBezTo>
                      <a:pt x="55" y="125"/>
                      <a:pt x="54" y="124"/>
                      <a:pt x="54" y="122"/>
                    </a:cubicBezTo>
                    <a:cubicBezTo>
                      <a:pt x="54" y="121"/>
                      <a:pt x="55" y="120"/>
                      <a:pt x="55" y="119"/>
                    </a:cubicBezTo>
                    <a:cubicBezTo>
                      <a:pt x="55" y="119"/>
                      <a:pt x="56" y="118"/>
                      <a:pt x="56" y="118"/>
                    </a:cubicBezTo>
                    <a:cubicBezTo>
                      <a:pt x="58" y="117"/>
                      <a:pt x="59" y="115"/>
                      <a:pt x="60" y="113"/>
                    </a:cubicBezTo>
                    <a:cubicBezTo>
                      <a:pt x="61" y="111"/>
                      <a:pt x="61" y="108"/>
                      <a:pt x="61" y="106"/>
                    </a:cubicBezTo>
                    <a:cubicBezTo>
                      <a:pt x="61" y="104"/>
                      <a:pt x="62" y="103"/>
                      <a:pt x="62" y="102"/>
                    </a:cubicBezTo>
                    <a:cubicBezTo>
                      <a:pt x="61" y="102"/>
                      <a:pt x="61" y="102"/>
                      <a:pt x="61" y="102"/>
                    </a:cubicBezTo>
                    <a:cubicBezTo>
                      <a:pt x="61" y="102"/>
                      <a:pt x="61" y="102"/>
                      <a:pt x="61" y="102"/>
                    </a:cubicBezTo>
                    <a:cubicBezTo>
                      <a:pt x="61" y="102"/>
                      <a:pt x="61" y="102"/>
                      <a:pt x="61" y="102"/>
                    </a:cubicBezTo>
                    <a:cubicBezTo>
                      <a:pt x="62" y="103"/>
                      <a:pt x="64" y="104"/>
                      <a:pt x="65" y="105"/>
                    </a:cubicBezTo>
                    <a:cubicBezTo>
                      <a:pt x="66" y="105"/>
                      <a:pt x="67" y="106"/>
                      <a:pt x="67" y="107"/>
                    </a:cubicBezTo>
                    <a:cubicBezTo>
                      <a:pt x="69" y="110"/>
                      <a:pt x="71" y="116"/>
                      <a:pt x="71" y="117"/>
                    </a:cubicBezTo>
                    <a:cubicBezTo>
                      <a:pt x="71" y="118"/>
                      <a:pt x="71" y="118"/>
                      <a:pt x="71" y="118"/>
                    </a:cubicBezTo>
                    <a:cubicBezTo>
                      <a:pt x="71" y="118"/>
                      <a:pt x="71" y="118"/>
                      <a:pt x="71" y="118"/>
                    </a:cubicBezTo>
                    <a:cubicBezTo>
                      <a:pt x="72" y="118"/>
                      <a:pt x="72" y="118"/>
                      <a:pt x="72" y="118"/>
                    </a:cubicBezTo>
                    <a:cubicBezTo>
                      <a:pt x="72" y="118"/>
                      <a:pt x="72" y="118"/>
                      <a:pt x="72" y="118"/>
                    </a:cubicBezTo>
                    <a:cubicBezTo>
                      <a:pt x="71" y="117"/>
                      <a:pt x="71" y="117"/>
                      <a:pt x="71" y="117"/>
                    </a:cubicBezTo>
                    <a:cubicBezTo>
                      <a:pt x="71" y="118"/>
                      <a:pt x="71" y="118"/>
                      <a:pt x="71" y="118"/>
                    </a:cubicBezTo>
                    <a:cubicBezTo>
                      <a:pt x="70" y="118"/>
                      <a:pt x="70" y="119"/>
                      <a:pt x="70" y="120"/>
                    </a:cubicBezTo>
                    <a:cubicBezTo>
                      <a:pt x="70" y="122"/>
                      <a:pt x="71" y="125"/>
                      <a:pt x="72" y="128"/>
                    </a:cubicBezTo>
                    <a:cubicBezTo>
                      <a:pt x="73" y="131"/>
                      <a:pt x="75" y="133"/>
                      <a:pt x="77" y="134"/>
                    </a:cubicBezTo>
                    <a:cubicBezTo>
                      <a:pt x="77" y="134"/>
                      <a:pt x="77" y="134"/>
                      <a:pt x="77" y="134"/>
                    </a:cubicBezTo>
                    <a:cubicBezTo>
                      <a:pt x="79" y="135"/>
                      <a:pt x="79" y="135"/>
                      <a:pt x="79" y="135"/>
                    </a:cubicBezTo>
                    <a:cubicBezTo>
                      <a:pt x="79" y="135"/>
                      <a:pt x="79" y="135"/>
                      <a:pt x="79" y="135"/>
                    </a:cubicBezTo>
                    <a:cubicBezTo>
                      <a:pt x="80" y="136"/>
                      <a:pt x="82" y="136"/>
                      <a:pt x="83" y="136"/>
                    </a:cubicBezTo>
                    <a:cubicBezTo>
                      <a:pt x="85" y="137"/>
                      <a:pt x="86" y="138"/>
                      <a:pt x="86" y="140"/>
                    </a:cubicBezTo>
                    <a:cubicBezTo>
                      <a:pt x="87" y="141"/>
                      <a:pt x="87" y="141"/>
                      <a:pt x="87" y="142"/>
                    </a:cubicBezTo>
                    <a:cubicBezTo>
                      <a:pt x="87" y="143"/>
                      <a:pt x="86" y="144"/>
                      <a:pt x="86" y="145"/>
                    </a:cubicBezTo>
                    <a:cubicBezTo>
                      <a:pt x="85" y="145"/>
                      <a:pt x="85" y="146"/>
                      <a:pt x="85" y="146"/>
                    </a:cubicBezTo>
                    <a:cubicBezTo>
                      <a:pt x="85" y="146"/>
                      <a:pt x="85" y="146"/>
                      <a:pt x="85" y="146"/>
                    </a:cubicBezTo>
                    <a:cubicBezTo>
                      <a:pt x="85" y="147"/>
                      <a:pt x="85" y="147"/>
                      <a:pt x="85" y="147"/>
                    </a:cubicBezTo>
                    <a:cubicBezTo>
                      <a:pt x="85" y="147"/>
                      <a:pt x="85" y="147"/>
                      <a:pt x="85" y="147"/>
                    </a:cubicBezTo>
                    <a:cubicBezTo>
                      <a:pt x="85" y="147"/>
                      <a:pt x="86" y="147"/>
                      <a:pt x="87" y="146"/>
                    </a:cubicBezTo>
                    <a:cubicBezTo>
                      <a:pt x="88" y="146"/>
                      <a:pt x="90" y="144"/>
                      <a:pt x="90" y="142"/>
                    </a:cubicBezTo>
                    <a:cubicBezTo>
                      <a:pt x="90" y="141"/>
                      <a:pt x="90" y="141"/>
                      <a:pt x="90" y="141"/>
                    </a:cubicBezTo>
                    <a:cubicBezTo>
                      <a:pt x="90" y="136"/>
                      <a:pt x="87" y="132"/>
                      <a:pt x="81" y="130"/>
                    </a:cubicBezTo>
                    <a:cubicBezTo>
                      <a:pt x="81" y="130"/>
                      <a:pt x="81" y="130"/>
                      <a:pt x="81" y="130"/>
                    </a:cubicBezTo>
                    <a:cubicBezTo>
                      <a:pt x="81" y="130"/>
                      <a:pt x="81" y="130"/>
                      <a:pt x="81" y="130"/>
                    </a:cubicBezTo>
                    <a:cubicBezTo>
                      <a:pt x="79" y="129"/>
                      <a:pt x="79" y="129"/>
                      <a:pt x="79" y="129"/>
                    </a:cubicBezTo>
                    <a:cubicBezTo>
                      <a:pt x="79" y="130"/>
                      <a:pt x="79" y="130"/>
                      <a:pt x="79" y="130"/>
                    </a:cubicBezTo>
                    <a:cubicBezTo>
                      <a:pt x="79" y="129"/>
                      <a:pt x="79" y="129"/>
                      <a:pt x="79" y="129"/>
                    </a:cubicBezTo>
                    <a:cubicBezTo>
                      <a:pt x="79" y="129"/>
                      <a:pt x="79" y="129"/>
                      <a:pt x="78" y="128"/>
                    </a:cubicBezTo>
                    <a:cubicBezTo>
                      <a:pt x="77" y="126"/>
                      <a:pt x="76" y="122"/>
                      <a:pt x="76" y="120"/>
                    </a:cubicBezTo>
                    <a:cubicBezTo>
                      <a:pt x="76" y="119"/>
                      <a:pt x="76" y="119"/>
                      <a:pt x="76" y="119"/>
                    </a:cubicBezTo>
                    <a:cubicBezTo>
                      <a:pt x="75" y="119"/>
                      <a:pt x="75" y="119"/>
                      <a:pt x="75" y="119"/>
                    </a:cubicBezTo>
                    <a:cubicBezTo>
                      <a:pt x="76" y="120"/>
                      <a:pt x="76" y="120"/>
                      <a:pt x="76" y="120"/>
                    </a:cubicBezTo>
                    <a:cubicBezTo>
                      <a:pt x="76" y="119"/>
                      <a:pt x="76" y="118"/>
                      <a:pt x="76" y="118"/>
                    </a:cubicBezTo>
                    <a:cubicBezTo>
                      <a:pt x="76" y="113"/>
                      <a:pt x="72" y="105"/>
                      <a:pt x="72" y="104"/>
                    </a:cubicBezTo>
                    <a:cubicBezTo>
                      <a:pt x="70" y="102"/>
                      <a:pt x="67" y="100"/>
                      <a:pt x="64" y="98"/>
                    </a:cubicBezTo>
                    <a:cubicBezTo>
                      <a:pt x="64" y="98"/>
                      <a:pt x="64" y="98"/>
                      <a:pt x="64" y="98"/>
                    </a:cubicBezTo>
                    <a:cubicBezTo>
                      <a:pt x="64" y="98"/>
                      <a:pt x="64" y="98"/>
                      <a:pt x="64" y="98"/>
                    </a:cubicBezTo>
                    <a:cubicBezTo>
                      <a:pt x="63" y="95"/>
                      <a:pt x="63" y="95"/>
                      <a:pt x="63" y="95"/>
                    </a:cubicBezTo>
                    <a:cubicBezTo>
                      <a:pt x="63" y="96"/>
                      <a:pt x="63" y="96"/>
                      <a:pt x="63" y="96"/>
                    </a:cubicBezTo>
                    <a:cubicBezTo>
                      <a:pt x="63" y="96"/>
                      <a:pt x="63" y="96"/>
                      <a:pt x="63" y="96"/>
                    </a:cubicBezTo>
                    <a:cubicBezTo>
                      <a:pt x="63" y="94"/>
                      <a:pt x="63" y="92"/>
                      <a:pt x="63" y="90"/>
                    </a:cubicBezTo>
                    <a:cubicBezTo>
                      <a:pt x="63" y="87"/>
                      <a:pt x="63" y="84"/>
                      <a:pt x="63" y="81"/>
                    </a:cubicBezTo>
                    <a:cubicBezTo>
                      <a:pt x="62" y="81"/>
                      <a:pt x="62" y="81"/>
                      <a:pt x="62" y="81"/>
                    </a:cubicBezTo>
                    <a:cubicBezTo>
                      <a:pt x="62" y="81"/>
                      <a:pt x="62" y="81"/>
                      <a:pt x="62" y="81"/>
                    </a:cubicBezTo>
                    <a:cubicBezTo>
                      <a:pt x="64" y="82"/>
                      <a:pt x="64" y="82"/>
                      <a:pt x="64" y="82"/>
                    </a:cubicBezTo>
                    <a:cubicBezTo>
                      <a:pt x="64" y="81"/>
                      <a:pt x="64" y="81"/>
                      <a:pt x="64" y="81"/>
                    </a:cubicBezTo>
                    <a:cubicBezTo>
                      <a:pt x="64" y="81"/>
                      <a:pt x="64" y="81"/>
                      <a:pt x="64" y="81"/>
                    </a:cubicBezTo>
                    <a:cubicBezTo>
                      <a:pt x="65" y="83"/>
                      <a:pt x="66" y="84"/>
                      <a:pt x="68" y="85"/>
                    </a:cubicBezTo>
                    <a:cubicBezTo>
                      <a:pt x="76" y="92"/>
                      <a:pt x="85" y="101"/>
                      <a:pt x="87" y="107"/>
                    </a:cubicBezTo>
                    <a:cubicBezTo>
                      <a:pt x="88" y="109"/>
                      <a:pt x="90" y="112"/>
                      <a:pt x="92" y="114"/>
                    </a:cubicBezTo>
                    <a:cubicBezTo>
                      <a:pt x="94" y="117"/>
                      <a:pt x="95" y="119"/>
                      <a:pt x="95" y="120"/>
                    </a:cubicBezTo>
                    <a:cubicBezTo>
                      <a:pt x="95" y="120"/>
                      <a:pt x="95" y="121"/>
                      <a:pt x="95" y="122"/>
                    </a:cubicBezTo>
                    <a:cubicBezTo>
                      <a:pt x="96" y="124"/>
                      <a:pt x="95" y="126"/>
                      <a:pt x="94" y="128"/>
                    </a:cubicBezTo>
                    <a:cubicBezTo>
                      <a:pt x="94" y="128"/>
                      <a:pt x="94" y="128"/>
                      <a:pt x="94" y="128"/>
                    </a:cubicBezTo>
                    <a:cubicBezTo>
                      <a:pt x="94" y="128"/>
                      <a:pt x="94" y="128"/>
                      <a:pt x="94" y="128"/>
                    </a:cubicBezTo>
                    <a:cubicBezTo>
                      <a:pt x="94" y="128"/>
                      <a:pt x="94" y="128"/>
                      <a:pt x="94" y="128"/>
                    </a:cubicBezTo>
                    <a:cubicBezTo>
                      <a:pt x="95" y="129"/>
                      <a:pt x="95" y="129"/>
                      <a:pt x="95" y="129"/>
                    </a:cubicBezTo>
                    <a:cubicBezTo>
                      <a:pt x="95" y="129"/>
                      <a:pt x="95" y="129"/>
                      <a:pt x="95" y="129"/>
                    </a:cubicBezTo>
                    <a:cubicBezTo>
                      <a:pt x="95" y="128"/>
                      <a:pt x="96" y="128"/>
                      <a:pt x="96" y="127"/>
                    </a:cubicBezTo>
                    <a:cubicBezTo>
                      <a:pt x="97" y="127"/>
                      <a:pt x="97" y="126"/>
                      <a:pt x="97" y="126"/>
                    </a:cubicBezTo>
                    <a:cubicBezTo>
                      <a:pt x="99" y="124"/>
                      <a:pt x="99" y="122"/>
                      <a:pt x="99" y="120"/>
                    </a:cubicBezTo>
                    <a:cubicBezTo>
                      <a:pt x="99" y="119"/>
                      <a:pt x="99" y="118"/>
                      <a:pt x="98" y="117"/>
                    </a:cubicBezTo>
                    <a:cubicBezTo>
                      <a:pt x="98" y="117"/>
                      <a:pt x="98" y="117"/>
                      <a:pt x="98" y="117"/>
                    </a:cubicBezTo>
                    <a:cubicBezTo>
                      <a:pt x="97" y="117"/>
                      <a:pt x="97" y="117"/>
                      <a:pt x="97" y="117"/>
                    </a:cubicBezTo>
                    <a:cubicBezTo>
                      <a:pt x="98" y="118"/>
                      <a:pt x="98" y="119"/>
                      <a:pt x="98" y="120"/>
                    </a:cubicBezTo>
                    <a:cubicBezTo>
                      <a:pt x="98" y="122"/>
                      <a:pt x="98" y="123"/>
                      <a:pt x="96" y="125"/>
                    </a:cubicBezTo>
                    <a:cubicBezTo>
                      <a:pt x="96" y="125"/>
                      <a:pt x="96" y="126"/>
                      <a:pt x="95" y="127"/>
                    </a:cubicBezTo>
                    <a:cubicBezTo>
                      <a:pt x="95" y="127"/>
                      <a:pt x="95" y="127"/>
                      <a:pt x="95" y="127"/>
                    </a:cubicBezTo>
                    <a:cubicBezTo>
                      <a:pt x="94" y="128"/>
                      <a:pt x="94" y="128"/>
                      <a:pt x="94" y="128"/>
                    </a:cubicBezTo>
                    <a:cubicBezTo>
                      <a:pt x="94" y="128"/>
                      <a:pt x="94" y="128"/>
                      <a:pt x="94" y="128"/>
                    </a:cubicBezTo>
                    <a:cubicBezTo>
                      <a:pt x="95" y="128"/>
                      <a:pt x="95" y="128"/>
                      <a:pt x="95" y="128"/>
                    </a:cubicBezTo>
                    <a:cubicBezTo>
                      <a:pt x="95" y="128"/>
                      <a:pt x="95" y="128"/>
                      <a:pt x="95" y="128"/>
                    </a:cubicBezTo>
                    <a:cubicBezTo>
                      <a:pt x="94" y="128"/>
                      <a:pt x="94" y="128"/>
                      <a:pt x="94"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5" y="128"/>
                      <a:pt x="95" y="128"/>
                      <a:pt x="95" y="128"/>
                    </a:cubicBezTo>
                    <a:cubicBezTo>
                      <a:pt x="96" y="126"/>
                      <a:pt x="96" y="124"/>
                      <a:pt x="96" y="122"/>
                    </a:cubicBezTo>
                    <a:cubicBezTo>
                      <a:pt x="96" y="121"/>
                      <a:pt x="96" y="120"/>
                      <a:pt x="96" y="119"/>
                    </a:cubicBezTo>
                    <a:cubicBezTo>
                      <a:pt x="96" y="118"/>
                      <a:pt x="94" y="116"/>
                      <a:pt x="93" y="114"/>
                    </a:cubicBezTo>
                    <a:cubicBezTo>
                      <a:pt x="91" y="111"/>
                      <a:pt x="89" y="109"/>
                      <a:pt x="88" y="107"/>
                    </a:cubicBezTo>
                    <a:cubicBezTo>
                      <a:pt x="86" y="100"/>
                      <a:pt x="76" y="91"/>
                      <a:pt x="69" y="85"/>
                    </a:cubicBezTo>
                    <a:cubicBezTo>
                      <a:pt x="67" y="83"/>
                      <a:pt x="66" y="82"/>
                      <a:pt x="64" y="81"/>
                    </a:cubicBezTo>
                    <a:cubicBezTo>
                      <a:pt x="64" y="81"/>
                      <a:pt x="64" y="81"/>
                      <a:pt x="64" y="81"/>
                    </a:cubicBezTo>
                    <a:cubicBezTo>
                      <a:pt x="62" y="80"/>
                      <a:pt x="62" y="80"/>
                      <a:pt x="62" y="80"/>
                    </a:cubicBezTo>
                    <a:cubicBezTo>
                      <a:pt x="62" y="80"/>
                      <a:pt x="62" y="80"/>
                      <a:pt x="62" y="80"/>
                    </a:cubicBezTo>
                    <a:cubicBezTo>
                      <a:pt x="62" y="81"/>
                      <a:pt x="62" y="81"/>
                      <a:pt x="62" y="81"/>
                    </a:cubicBezTo>
                    <a:cubicBezTo>
                      <a:pt x="62" y="84"/>
                      <a:pt x="62" y="87"/>
                      <a:pt x="62" y="90"/>
                    </a:cubicBezTo>
                    <a:cubicBezTo>
                      <a:pt x="62" y="92"/>
                      <a:pt x="62" y="94"/>
                      <a:pt x="62" y="96"/>
                    </a:cubicBezTo>
                    <a:cubicBezTo>
                      <a:pt x="62" y="96"/>
                      <a:pt x="62" y="96"/>
                      <a:pt x="62" y="96"/>
                    </a:cubicBezTo>
                    <a:cubicBezTo>
                      <a:pt x="63" y="98"/>
                      <a:pt x="63" y="98"/>
                      <a:pt x="63" y="98"/>
                    </a:cubicBezTo>
                    <a:cubicBezTo>
                      <a:pt x="64" y="99"/>
                      <a:pt x="64" y="99"/>
                      <a:pt x="64" y="99"/>
                    </a:cubicBezTo>
                    <a:cubicBezTo>
                      <a:pt x="67" y="100"/>
                      <a:pt x="70" y="102"/>
                      <a:pt x="71" y="105"/>
                    </a:cubicBezTo>
                    <a:cubicBezTo>
                      <a:pt x="71" y="106"/>
                      <a:pt x="75" y="113"/>
                      <a:pt x="75" y="118"/>
                    </a:cubicBezTo>
                    <a:cubicBezTo>
                      <a:pt x="75" y="118"/>
                      <a:pt x="75" y="119"/>
                      <a:pt x="75" y="119"/>
                    </a:cubicBezTo>
                    <a:cubicBezTo>
                      <a:pt x="75" y="119"/>
                      <a:pt x="75" y="119"/>
                      <a:pt x="75" y="119"/>
                    </a:cubicBezTo>
                    <a:cubicBezTo>
                      <a:pt x="75" y="120"/>
                      <a:pt x="75" y="120"/>
                      <a:pt x="75" y="120"/>
                    </a:cubicBezTo>
                    <a:cubicBezTo>
                      <a:pt x="75" y="121"/>
                      <a:pt x="75" y="123"/>
                      <a:pt x="76" y="126"/>
                    </a:cubicBezTo>
                    <a:cubicBezTo>
                      <a:pt x="76" y="127"/>
                      <a:pt x="77" y="128"/>
                      <a:pt x="77" y="128"/>
                    </a:cubicBezTo>
                    <a:cubicBezTo>
                      <a:pt x="78" y="129"/>
                      <a:pt x="78" y="130"/>
                      <a:pt x="79" y="130"/>
                    </a:cubicBezTo>
                    <a:cubicBezTo>
                      <a:pt x="79" y="130"/>
                      <a:pt x="79" y="130"/>
                      <a:pt x="79" y="130"/>
                    </a:cubicBezTo>
                    <a:cubicBezTo>
                      <a:pt x="81" y="131"/>
                      <a:pt x="81" y="131"/>
                      <a:pt x="81" y="131"/>
                    </a:cubicBezTo>
                    <a:cubicBezTo>
                      <a:pt x="81" y="131"/>
                      <a:pt x="81" y="131"/>
                      <a:pt x="81" y="131"/>
                    </a:cubicBezTo>
                    <a:cubicBezTo>
                      <a:pt x="87" y="133"/>
                      <a:pt x="89" y="137"/>
                      <a:pt x="89" y="141"/>
                    </a:cubicBezTo>
                    <a:cubicBezTo>
                      <a:pt x="89" y="142"/>
                      <a:pt x="89" y="142"/>
                      <a:pt x="89" y="142"/>
                    </a:cubicBezTo>
                    <a:cubicBezTo>
                      <a:pt x="89" y="144"/>
                      <a:pt x="88" y="145"/>
                      <a:pt x="87" y="145"/>
                    </a:cubicBezTo>
                    <a:cubicBezTo>
                      <a:pt x="86" y="146"/>
                      <a:pt x="86" y="146"/>
                      <a:pt x="86" y="146"/>
                    </a:cubicBezTo>
                    <a:cubicBezTo>
                      <a:pt x="85" y="146"/>
                      <a:pt x="85" y="146"/>
                      <a:pt x="85" y="146"/>
                    </a:cubicBezTo>
                    <a:cubicBezTo>
                      <a:pt x="85" y="146"/>
                      <a:pt x="85" y="146"/>
                      <a:pt x="85" y="146"/>
                    </a:cubicBezTo>
                    <a:cubicBezTo>
                      <a:pt x="85" y="146"/>
                      <a:pt x="85" y="146"/>
                      <a:pt x="85" y="146"/>
                    </a:cubicBezTo>
                    <a:cubicBezTo>
                      <a:pt x="85" y="147"/>
                      <a:pt x="85" y="147"/>
                      <a:pt x="85" y="147"/>
                    </a:cubicBezTo>
                    <a:cubicBezTo>
                      <a:pt x="85" y="147"/>
                      <a:pt x="88" y="145"/>
                      <a:pt x="88" y="142"/>
                    </a:cubicBezTo>
                    <a:cubicBezTo>
                      <a:pt x="88" y="141"/>
                      <a:pt x="88" y="140"/>
                      <a:pt x="87" y="140"/>
                    </a:cubicBezTo>
                    <a:cubicBezTo>
                      <a:pt x="87" y="137"/>
                      <a:pt x="85" y="136"/>
                      <a:pt x="84" y="135"/>
                    </a:cubicBezTo>
                    <a:cubicBezTo>
                      <a:pt x="82" y="135"/>
                      <a:pt x="81" y="135"/>
                      <a:pt x="79" y="134"/>
                    </a:cubicBezTo>
                    <a:cubicBezTo>
                      <a:pt x="79" y="134"/>
                      <a:pt x="79" y="134"/>
                      <a:pt x="79" y="134"/>
                    </a:cubicBezTo>
                    <a:cubicBezTo>
                      <a:pt x="79" y="134"/>
                      <a:pt x="79" y="134"/>
                      <a:pt x="79" y="134"/>
                    </a:cubicBezTo>
                    <a:cubicBezTo>
                      <a:pt x="77" y="133"/>
                      <a:pt x="77" y="133"/>
                      <a:pt x="77" y="133"/>
                    </a:cubicBezTo>
                    <a:cubicBezTo>
                      <a:pt x="77" y="133"/>
                      <a:pt x="77" y="133"/>
                      <a:pt x="77" y="133"/>
                    </a:cubicBezTo>
                    <a:cubicBezTo>
                      <a:pt x="77" y="133"/>
                      <a:pt x="77" y="133"/>
                      <a:pt x="77" y="133"/>
                    </a:cubicBezTo>
                    <a:cubicBezTo>
                      <a:pt x="76" y="132"/>
                      <a:pt x="74" y="130"/>
                      <a:pt x="73" y="127"/>
                    </a:cubicBezTo>
                    <a:cubicBezTo>
                      <a:pt x="72" y="125"/>
                      <a:pt x="71" y="122"/>
                      <a:pt x="71" y="120"/>
                    </a:cubicBezTo>
                    <a:cubicBezTo>
                      <a:pt x="71" y="119"/>
                      <a:pt x="71" y="118"/>
                      <a:pt x="72" y="118"/>
                    </a:cubicBezTo>
                    <a:cubicBezTo>
                      <a:pt x="71" y="118"/>
                      <a:pt x="71" y="118"/>
                      <a:pt x="71" y="118"/>
                    </a:cubicBezTo>
                    <a:cubicBezTo>
                      <a:pt x="71" y="118"/>
                      <a:pt x="71" y="118"/>
                      <a:pt x="71" y="118"/>
                    </a:cubicBezTo>
                    <a:cubicBezTo>
                      <a:pt x="71" y="118"/>
                      <a:pt x="71" y="118"/>
                      <a:pt x="71" y="118"/>
                    </a:cubicBezTo>
                    <a:cubicBezTo>
                      <a:pt x="71" y="118"/>
                      <a:pt x="71" y="118"/>
                      <a:pt x="71" y="118"/>
                    </a:cubicBezTo>
                    <a:cubicBezTo>
                      <a:pt x="72" y="118"/>
                      <a:pt x="72" y="118"/>
                      <a:pt x="72" y="118"/>
                    </a:cubicBezTo>
                    <a:cubicBezTo>
                      <a:pt x="72" y="117"/>
                      <a:pt x="72" y="117"/>
                      <a:pt x="72" y="117"/>
                    </a:cubicBezTo>
                    <a:cubicBezTo>
                      <a:pt x="72" y="115"/>
                      <a:pt x="70" y="110"/>
                      <a:pt x="68" y="106"/>
                    </a:cubicBezTo>
                    <a:cubicBezTo>
                      <a:pt x="67" y="105"/>
                      <a:pt x="66" y="105"/>
                      <a:pt x="65" y="104"/>
                    </a:cubicBezTo>
                    <a:cubicBezTo>
                      <a:pt x="64" y="103"/>
                      <a:pt x="63" y="102"/>
                      <a:pt x="62" y="102"/>
                    </a:cubicBezTo>
                    <a:cubicBezTo>
                      <a:pt x="62" y="101"/>
                      <a:pt x="62" y="101"/>
                      <a:pt x="62" y="101"/>
                    </a:cubicBezTo>
                    <a:cubicBezTo>
                      <a:pt x="61" y="101"/>
                      <a:pt x="61" y="101"/>
                      <a:pt x="61" y="101"/>
                    </a:cubicBezTo>
                    <a:cubicBezTo>
                      <a:pt x="61" y="102"/>
                      <a:pt x="61" y="102"/>
                      <a:pt x="61" y="102"/>
                    </a:cubicBezTo>
                    <a:cubicBezTo>
                      <a:pt x="61" y="103"/>
                      <a:pt x="60" y="104"/>
                      <a:pt x="60" y="106"/>
                    </a:cubicBezTo>
                    <a:cubicBezTo>
                      <a:pt x="60" y="108"/>
                      <a:pt x="60" y="111"/>
                      <a:pt x="59" y="113"/>
                    </a:cubicBezTo>
                    <a:cubicBezTo>
                      <a:pt x="58" y="115"/>
                      <a:pt x="57" y="116"/>
                      <a:pt x="56" y="117"/>
                    </a:cubicBezTo>
                    <a:cubicBezTo>
                      <a:pt x="55" y="117"/>
                      <a:pt x="54" y="118"/>
                      <a:pt x="54" y="119"/>
                    </a:cubicBezTo>
                    <a:cubicBezTo>
                      <a:pt x="54" y="120"/>
                      <a:pt x="53" y="121"/>
                      <a:pt x="53" y="122"/>
                    </a:cubicBezTo>
                    <a:cubicBezTo>
                      <a:pt x="53" y="124"/>
                      <a:pt x="54" y="126"/>
                      <a:pt x="54" y="127"/>
                    </a:cubicBezTo>
                    <a:cubicBezTo>
                      <a:pt x="55" y="130"/>
                      <a:pt x="56" y="134"/>
                      <a:pt x="56" y="137"/>
                    </a:cubicBezTo>
                    <a:cubicBezTo>
                      <a:pt x="56" y="146"/>
                      <a:pt x="52" y="155"/>
                      <a:pt x="51" y="157"/>
                    </a:cubicBezTo>
                    <a:cubicBezTo>
                      <a:pt x="52" y="157"/>
                      <a:pt x="52" y="157"/>
                      <a:pt x="52" y="157"/>
                    </a:cubicBezTo>
                    <a:cubicBezTo>
                      <a:pt x="51" y="157"/>
                      <a:pt x="51" y="157"/>
                      <a:pt x="51" y="157"/>
                    </a:cubicBezTo>
                    <a:cubicBezTo>
                      <a:pt x="51" y="158"/>
                      <a:pt x="49" y="159"/>
                      <a:pt x="47" y="159"/>
                    </a:cubicBezTo>
                    <a:cubicBezTo>
                      <a:pt x="46" y="159"/>
                      <a:pt x="44" y="158"/>
                      <a:pt x="43" y="157"/>
                    </a:cubicBezTo>
                    <a:cubicBezTo>
                      <a:pt x="42" y="157"/>
                      <a:pt x="42" y="157"/>
                      <a:pt x="42" y="157"/>
                    </a:cubicBezTo>
                    <a:cubicBezTo>
                      <a:pt x="42" y="157"/>
                      <a:pt x="42" y="157"/>
                      <a:pt x="42" y="157"/>
                    </a:cubicBezTo>
                    <a:cubicBezTo>
                      <a:pt x="44" y="158"/>
                      <a:pt x="45" y="158"/>
                      <a:pt x="46" y="158"/>
                    </a:cubicBezTo>
                    <a:cubicBezTo>
                      <a:pt x="47" y="158"/>
                      <a:pt x="47" y="158"/>
                      <a:pt x="47" y="158"/>
                    </a:cubicBezTo>
                    <a:cubicBezTo>
                      <a:pt x="47" y="157"/>
                      <a:pt x="47" y="157"/>
                      <a:pt x="47" y="157"/>
                    </a:cubicBezTo>
                    <a:cubicBezTo>
                      <a:pt x="47" y="158"/>
                      <a:pt x="47" y="158"/>
                      <a:pt x="47" y="158"/>
                    </a:cubicBezTo>
                    <a:cubicBezTo>
                      <a:pt x="47" y="158"/>
                      <a:pt x="47" y="158"/>
                      <a:pt x="47" y="158"/>
                    </a:cubicBezTo>
                    <a:cubicBezTo>
                      <a:pt x="48" y="158"/>
                      <a:pt x="49" y="157"/>
                      <a:pt x="49" y="156"/>
                    </a:cubicBezTo>
                    <a:cubicBezTo>
                      <a:pt x="51" y="154"/>
                      <a:pt x="53" y="148"/>
                      <a:pt x="53" y="140"/>
                    </a:cubicBezTo>
                    <a:cubicBezTo>
                      <a:pt x="53" y="137"/>
                      <a:pt x="52" y="133"/>
                      <a:pt x="51" y="129"/>
                    </a:cubicBezTo>
                    <a:cubicBezTo>
                      <a:pt x="51" y="126"/>
                      <a:pt x="50" y="124"/>
                      <a:pt x="50" y="122"/>
                    </a:cubicBezTo>
                    <a:cubicBezTo>
                      <a:pt x="50" y="120"/>
                      <a:pt x="50" y="119"/>
                      <a:pt x="51" y="118"/>
                    </a:cubicBezTo>
                    <a:cubicBezTo>
                      <a:pt x="52" y="116"/>
                      <a:pt x="53" y="114"/>
                      <a:pt x="55" y="114"/>
                    </a:cubicBezTo>
                    <a:cubicBezTo>
                      <a:pt x="55" y="114"/>
                      <a:pt x="55" y="114"/>
                      <a:pt x="55" y="114"/>
                    </a:cubicBezTo>
                    <a:cubicBezTo>
                      <a:pt x="55" y="113"/>
                      <a:pt x="55" y="113"/>
                      <a:pt x="56" y="112"/>
                    </a:cubicBezTo>
                    <a:cubicBezTo>
                      <a:pt x="56" y="110"/>
                      <a:pt x="57" y="107"/>
                      <a:pt x="57" y="105"/>
                    </a:cubicBezTo>
                    <a:cubicBezTo>
                      <a:pt x="57" y="103"/>
                      <a:pt x="57" y="101"/>
                      <a:pt x="58" y="99"/>
                    </a:cubicBezTo>
                    <a:cubicBezTo>
                      <a:pt x="58" y="99"/>
                      <a:pt x="58" y="99"/>
                      <a:pt x="58" y="99"/>
                    </a:cubicBezTo>
                    <a:cubicBezTo>
                      <a:pt x="58" y="91"/>
                      <a:pt x="58" y="83"/>
                      <a:pt x="57" y="78"/>
                    </a:cubicBezTo>
                    <a:cubicBezTo>
                      <a:pt x="56" y="67"/>
                      <a:pt x="48" y="56"/>
                      <a:pt x="39" y="45"/>
                    </a:cubicBezTo>
                    <a:cubicBezTo>
                      <a:pt x="29" y="35"/>
                      <a:pt x="19" y="24"/>
                      <a:pt x="14" y="16"/>
                    </a:cubicBezTo>
                    <a:cubicBezTo>
                      <a:pt x="14" y="16"/>
                      <a:pt x="14" y="16"/>
                      <a:pt x="14" y="16"/>
                    </a:cubicBezTo>
                    <a:cubicBezTo>
                      <a:pt x="9" y="8"/>
                      <a:pt x="4" y="4"/>
                      <a:pt x="1" y="0"/>
                    </a:cubicBezTo>
                    <a:cubicBezTo>
                      <a:pt x="0" y="0"/>
                      <a:pt x="0" y="0"/>
                      <a:pt x="0" y="0"/>
                    </a:cubicBezTo>
                    <a:cubicBezTo>
                      <a:pt x="0" y="0"/>
                      <a:pt x="0" y="0"/>
                      <a:pt x="0" y="0"/>
                    </a:cubicBezTo>
                    <a:cubicBezTo>
                      <a:pt x="0" y="0"/>
                      <a:pt x="0" y="0"/>
                      <a:pt x="0" y="0"/>
                    </a:cubicBezTo>
                    <a:cubicBezTo>
                      <a:pt x="0" y="0"/>
                      <a:pt x="0" y="0"/>
                      <a:pt x="0" y="0"/>
                    </a:cubicBezTo>
                    <a:cubicBezTo>
                      <a:pt x="1" y="1"/>
                      <a:pt x="1" y="2"/>
                      <a:pt x="2" y="2"/>
                    </a:cubicBezTo>
                    <a:cubicBezTo>
                      <a:pt x="2" y="2"/>
                      <a:pt x="2" y="2"/>
                      <a:pt x="2" y="2"/>
                    </a:cubicBezTo>
                    <a:cubicBezTo>
                      <a:pt x="5" y="3"/>
                      <a:pt x="8" y="3"/>
                      <a:pt x="13" y="6"/>
                    </a:cubicBezTo>
                    <a:cubicBezTo>
                      <a:pt x="17" y="9"/>
                      <a:pt x="22" y="11"/>
                      <a:pt x="26" y="11"/>
                    </a:cubicBezTo>
                    <a:cubicBezTo>
                      <a:pt x="26" y="11"/>
                      <a:pt x="26" y="11"/>
                      <a:pt x="26" y="11"/>
                    </a:cubicBezTo>
                    <a:cubicBezTo>
                      <a:pt x="26" y="11"/>
                      <a:pt x="26" y="11"/>
                      <a:pt x="26" y="11"/>
                    </a:cubicBezTo>
                    <a:cubicBezTo>
                      <a:pt x="38" y="16"/>
                      <a:pt x="53" y="21"/>
                      <a:pt x="59" y="21"/>
                    </a:cubicBezTo>
                    <a:cubicBezTo>
                      <a:pt x="60" y="21"/>
                      <a:pt x="60" y="21"/>
                      <a:pt x="60" y="21"/>
                    </a:cubicBezTo>
                    <a:cubicBezTo>
                      <a:pt x="63" y="20"/>
                      <a:pt x="64" y="20"/>
                      <a:pt x="67" y="19"/>
                    </a:cubicBezTo>
                    <a:cubicBezTo>
                      <a:pt x="69" y="18"/>
                      <a:pt x="72" y="18"/>
                      <a:pt x="74" y="18"/>
                    </a:cubicBezTo>
                    <a:cubicBezTo>
                      <a:pt x="76" y="18"/>
                      <a:pt x="77" y="18"/>
                      <a:pt x="78" y="21"/>
                    </a:cubicBezTo>
                    <a:cubicBezTo>
                      <a:pt x="78" y="22"/>
                      <a:pt x="79" y="23"/>
                      <a:pt x="79" y="24"/>
                    </a:cubicBezTo>
                    <a:cubicBezTo>
                      <a:pt x="79" y="25"/>
                      <a:pt x="79" y="26"/>
                      <a:pt x="79" y="26"/>
                    </a:cubicBezTo>
                    <a:cubicBezTo>
                      <a:pt x="80" y="26"/>
                      <a:pt x="80" y="26"/>
                      <a:pt x="80" y="26"/>
                    </a:cubicBezTo>
                    <a:cubicBezTo>
                      <a:pt x="80" y="26"/>
                      <a:pt x="80" y="26"/>
                      <a:pt x="80" y="26"/>
                    </a:cubicBezTo>
                    <a:cubicBezTo>
                      <a:pt x="80" y="26"/>
                      <a:pt x="80" y="25"/>
                      <a:pt x="79" y="25"/>
                    </a:cubicBezTo>
                    <a:cubicBezTo>
                      <a:pt x="79" y="24"/>
                      <a:pt x="78" y="23"/>
                      <a:pt x="78" y="23"/>
                    </a:cubicBezTo>
                    <a:cubicBezTo>
                      <a:pt x="78" y="22"/>
                      <a:pt x="76" y="21"/>
                      <a:pt x="74" y="21"/>
                    </a:cubicBezTo>
                    <a:cubicBezTo>
                      <a:pt x="73" y="21"/>
                      <a:pt x="71" y="21"/>
                      <a:pt x="69" y="22"/>
                    </a:cubicBezTo>
                    <a:cubicBezTo>
                      <a:pt x="66" y="23"/>
                      <a:pt x="63" y="24"/>
                      <a:pt x="59" y="24"/>
                    </a:cubicBezTo>
                    <a:cubicBezTo>
                      <a:pt x="59" y="24"/>
                      <a:pt x="59" y="24"/>
                      <a:pt x="58" y="24"/>
                    </a:cubicBezTo>
                    <a:cubicBezTo>
                      <a:pt x="48" y="24"/>
                      <a:pt x="23" y="15"/>
                      <a:pt x="17" y="12"/>
                    </a:cubicBezTo>
                    <a:cubicBezTo>
                      <a:pt x="16" y="12"/>
                      <a:pt x="16" y="12"/>
                      <a:pt x="16" y="12"/>
                    </a:cubicBezTo>
                    <a:cubicBezTo>
                      <a:pt x="16" y="13"/>
                      <a:pt x="16" y="13"/>
                      <a:pt x="16" y="13"/>
                    </a:cubicBezTo>
                    <a:cubicBezTo>
                      <a:pt x="17" y="13"/>
                      <a:pt x="17" y="13"/>
                      <a:pt x="17" y="13"/>
                    </a:cubicBezTo>
                    <a:cubicBezTo>
                      <a:pt x="17" y="14"/>
                      <a:pt x="18" y="15"/>
                      <a:pt x="19" y="16"/>
                    </a:cubicBezTo>
                    <a:cubicBezTo>
                      <a:pt x="23" y="22"/>
                      <a:pt x="32" y="32"/>
                      <a:pt x="40" y="43"/>
                    </a:cubicBezTo>
                    <a:cubicBezTo>
                      <a:pt x="49" y="53"/>
                      <a:pt x="57" y="63"/>
                      <a:pt x="58" y="68"/>
                    </a:cubicBezTo>
                    <a:cubicBezTo>
                      <a:pt x="58" y="68"/>
                      <a:pt x="58" y="68"/>
                      <a:pt x="58" y="68"/>
                    </a:cubicBezTo>
                    <a:cubicBezTo>
                      <a:pt x="60" y="71"/>
                      <a:pt x="60" y="71"/>
                      <a:pt x="60" y="71"/>
                    </a:cubicBezTo>
                    <a:cubicBezTo>
                      <a:pt x="60" y="71"/>
                      <a:pt x="60" y="71"/>
                      <a:pt x="60" y="71"/>
                    </a:cubicBezTo>
                    <a:cubicBezTo>
                      <a:pt x="60" y="71"/>
                      <a:pt x="60" y="71"/>
                      <a:pt x="60" y="71"/>
                    </a:cubicBezTo>
                    <a:cubicBezTo>
                      <a:pt x="60" y="72"/>
                      <a:pt x="62" y="74"/>
                      <a:pt x="64" y="76"/>
                    </a:cubicBezTo>
                    <a:cubicBezTo>
                      <a:pt x="66" y="78"/>
                      <a:pt x="68" y="80"/>
                      <a:pt x="71" y="82"/>
                    </a:cubicBezTo>
                    <a:cubicBezTo>
                      <a:pt x="79" y="90"/>
                      <a:pt x="88" y="98"/>
                      <a:pt x="91" y="106"/>
                    </a:cubicBezTo>
                    <a:cubicBezTo>
                      <a:pt x="92" y="109"/>
                      <a:pt x="96" y="114"/>
                      <a:pt x="97" y="117"/>
                    </a:cubicBezTo>
                    <a:cubicBezTo>
                      <a:pt x="98" y="117"/>
                      <a:pt x="98" y="117"/>
                      <a:pt x="98" y="11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5" name="Freeform 637">
                <a:extLst>
                  <a:ext uri="{FF2B5EF4-FFF2-40B4-BE49-F238E27FC236}">
                    <a16:creationId xmlns:a16="http://schemas.microsoft.com/office/drawing/2014/main" id="{1E935B83-F23C-CDD6-47A9-001026E8AC49}"/>
                  </a:ext>
                </a:extLst>
              </p:cNvPr>
              <p:cNvSpPr>
                <a:spLocks/>
              </p:cNvSpPr>
              <p:nvPr/>
            </p:nvSpPr>
            <p:spPr bwMode="auto">
              <a:xfrm>
                <a:off x="3985" y="1803"/>
                <a:ext cx="164" cy="163"/>
              </a:xfrm>
              <a:custGeom>
                <a:avLst/>
                <a:gdLst>
                  <a:gd name="T0" fmla="*/ 196 w 78"/>
                  <a:gd name="T1" fmla="*/ 20 h 73"/>
                  <a:gd name="T2" fmla="*/ 513 w 78"/>
                  <a:gd name="T3" fmla="*/ 134 h 73"/>
                  <a:gd name="T4" fmla="*/ 530 w 78"/>
                  <a:gd name="T5" fmla="*/ 125 h 73"/>
                  <a:gd name="T6" fmla="*/ 597 w 78"/>
                  <a:gd name="T7" fmla="*/ 210 h 73"/>
                  <a:gd name="T8" fmla="*/ 706 w 78"/>
                  <a:gd name="T9" fmla="*/ 489 h 73"/>
                  <a:gd name="T10" fmla="*/ 677 w 78"/>
                  <a:gd name="T11" fmla="*/ 634 h 73"/>
                  <a:gd name="T12" fmla="*/ 633 w 78"/>
                  <a:gd name="T13" fmla="*/ 723 h 73"/>
                  <a:gd name="T14" fmla="*/ 530 w 78"/>
                  <a:gd name="T15" fmla="*/ 748 h 73"/>
                  <a:gd name="T16" fmla="*/ 437 w 78"/>
                  <a:gd name="T17" fmla="*/ 777 h 73"/>
                  <a:gd name="T18" fmla="*/ 429 w 78"/>
                  <a:gd name="T19" fmla="*/ 777 h 73"/>
                  <a:gd name="T20" fmla="*/ 353 w 78"/>
                  <a:gd name="T21" fmla="*/ 793 h 73"/>
                  <a:gd name="T22" fmla="*/ 120 w 78"/>
                  <a:gd name="T23" fmla="*/ 688 h 73"/>
                  <a:gd name="T24" fmla="*/ 17 w 78"/>
                  <a:gd name="T25" fmla="*/ 543 h 73"/>
                  <a:gd name="T26" fmla="*/ 27 w 78"/>
                  <a:gd name="T27" fmla="*/ 444 h 73"/>
                  <a:gd name="T28" fmla="*/ 84 w 78"/>
                  <a:gd name="T29" fmla="*/ 255 h 73"/>
                  <a:gd name="T30" fmla="*/ 185 w 78"/>
                  <a:gd name="T31" fmla="*/ 9 h 73"/>
                  <a:gd name="T32" fmla="*/ 196 w 78"/>
                  <a:gd name="T33" fmla="*/ 9 h 73"/>
                  <a:gd name="T34" fmla="*/ 196 w 78"/>
                  <a:gd name="T35" fmla="*/ 20 h 73"/>
                  <a:gd name="T36" fmla="*/ 196 w 78"/>
                  <a:gd name="T37" fmla="*/ 0 h 73"/>
                  <a:gd name="T38" fmla="*/ 177 w 78"/>
                  <a:gd name="T39" fmla="*/ 0 h 73"/>
                  <a:gd name="T40" fmla="*/ 76 w 78"/>
                  <a:gd name="T41" fmla="*/ 255 h 73"/>
                  <a:gd name="T42" fmla="*/ 17 w 78"/>
                  <a:gd name="T43" fmla="*/ 444 h 73"/>
                  <a:gd name="T44" fmla="*/ 17 w 78"/>
                  <a:gd name="T45" fmla="*/ 444 h 73"/>
                  <a:gd name="T46" fmla="*/ 36 w 78"/>
                  <a:gd name="T47" fmla="*/ 659 h 73"/>
                  <a:gd name="T48" fmla="*/ 204 w 78"/>
                  <a:gd name="T49" fmla="*/ 748 h 73"/>
                  <a:gd name="T50" fmla="*/ 429 w 78"/>
                  <a:gd name="T51" fmla="*/ 793 h 73"/>
                  <a:gd name="T52" fmla="*/ 412 w 78"/>
                  <a:gd name="T53" fmla="*/ 793 h 73"/>
                  <a:gd name="T54" fmla="*/ 437 w 78"/>
                  <a:gd name="T55" fmla="*/ 802 h 73"/>
                  <a:gd name="T56" fmla="*/ 540 w 78"/>
                  <a:gd name="T57" fmla="*/ 768 h 73"/>
                  <a:gd name="T58" fmla="*/ 641 w 78"/>
                  <a:gd name="T59" fmla="*/ 748 h 73"/>
                  <a:gd name="T60" fmla="*/ 698 w 78"/>
                  <a:gd name="T61" fmla="*/ 634 h 73"/>
                  <a:gd name="T62" fmla="*/ 725 w 78"/>
                  <a:gd name="T63" fmla="*/ 489 h 73"/>
                  <a:gd name="T64" fmla="*/ 614 w 78"/>
                  <a:gd name="T65" fmla="*/ 199 h 73"/>
                  <a:gd name="T66" fmla="*/ 521 w 78"/>
                  <a:gd name="T67" fmla="*/ 109 h 73"/>
                  <a:gd name="T68" fmla="*/ 513 w 78"/>
                  <a:gd name="T69" fmla="*/ 125 h 73"/>
                  <a:gd name="T70" fmla="*/ 196 w 78"/>
                  <a:gd name="T71" fmla="*/ 0 h 73"/>
                  <a:gd name="T72" fmla="*/ 196 w 78"/>
                  <a:gd name="T73" fmla="*/ 9 h 7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78" h="73">
                    <a:moveTo>
                      <a:pt x="21" y="1"/>
                    </a:moveTo>
                    <a:cubicBezTo>
                      <a:pt x="21" y="2"/>
                      <a:pt x="21" y="2"/>
                      <a:pt x="21" y="2"/>
                    </a:cubicBezTo>
                    <a:cubicBezTo>
                      <a:pt x="31" y="2"/>
                      <a:pt x="45" y="4"/>
                      <a:pt x="55" y="12"/>
                    </a:cubicBezTo>
                    <a:cubicBezTo>
                      <a:pt x="55" y="12"/>
                      <a:pt x="55" y="12"/>
                      <a:pt x="55" y="12"/>
                    </a:cubicBezTo>
                    <a:cubicBezTo>
                      <a:pt x="57" y="12"/>
                      <a:pt x="57" y="12"/>
                      <a:pt x="57" y="12"/>
                    </a:cubicBezTo>
                    <a:cubicBezTo>
                      <a:pt x="57" y="11"/>
                      <a:pt x="57" y="11"/>
                      <a:pt x="57" y="11"/>
                    </a:cubicBezTo>
                    <a:cubicBezTo>
                      <a:pt x="56" y="12"/>
                      <a:pt x="56" y="12"/>
                      <a:pt x="56" y="12"/>
                    </a:cubicBezTo>
                    <a:cubicBezTo>
                      <a:pt x="59" y="13"/>
                      <a:pt x="62" y="15"/>
                      <a:pt x="64" y="19"/>
                    </a:cubicBezTo>
                    <a:cubicBezTo>
                      <a:pt x="67" y="22"/>
                      <a:pt x="70" y="27"/>
                      <a:pt x="72" y="31"/>
                    </a:cubicBezTo>
                    <a:cubicBezTo>
                      <a:pt x="75" y="35"/>
                      <a:pt x="76" y="39"/>
                      <a:pt x="76" y="44"/>
                    </a:cubicBezTo>
                    <a:cubicBezTo>
                      <a:pt x="76" y="45"/>
                      <a:pt x="76" y="47"/>
                      <a:pt x="76" y="49"/>
                    </a:cubicBezTo>
                    <a:cubicBezTo>
                      <a:pt x="75" y="51"/>
                      <a:pt x="74" y="54"/>
                      <a:pt x="73" y="57"/>
                    </a:cubicBezTo>
                    <a:cubicBezTo>
                      <a:pt x="72" y="58"/>
                      <a:pt x="72" y="60"/>
                      <a:pt x="71" y="62"/>
                    </a:cubicBezTo>
                    <a:cubicBezTo>
                      <a:pt x="70" y="63"/>
                      <a:pt x="69" y="64"/>
                      <a:pt x="68" y="65"/>
                    </a:cubicBezTo>
                    <a:cubicBezTo>
                      <a:pt x="67" y="66"/>
                      <a:pt x="65" y="66"/>
                      <a:pt x="63" y="66"/>
                    </a:cubicBezTo>
                    <a:cubicBezTo>
                      <a:pt x="61" y="67"/>
                      <a:pt x="59" y="67"/>
                      <a:pt x="57" y="67"/>
                    </a:cubicBezTo>
                    <a:cubicBezTo>
                      <a:pt x="55" y="68"/>
                      <a:pt x="53" y="68"/>
                      <a:pt x="51" y="69"/>
                    </a:cubicBezTo>
                    <a:cubicBezTo>
                      <a:pt x="50" y="70"/>
                      <a:pt x="48" y="70"/>
                      <a:pt x="47" y="70"/>
                    </a:cubicBezTo>
                    <a:cubicBezTo>
                      <a:pt x="46" y="70"/>
                      <a:pt x="46" y="70"/>
                      <a:pt x="46" y="70"/>
                    </a:cubicBezTo>
                    <a:cubicBezTo>
                      <a:pt x="46" y="70"/>
                      <a:pt x="46" y="70"/>
                      <a:pt x="46" y="70"/>
                    </a:cubicBezTo>
                    <a:cubicBezTo>
                      <a:pt x="46" y="69"/>
                      <a:pt x="45" y="69"/>
                      <a:pt x="45" y="69"/>
                    </a:cubicBezTo>
                    <a:cubicBezTo>
                      <a:pt x="43" y="71"/>
                      <a:pt x="40" y="71"/>
                      <a:pt x="38" y="71"/>
                    </a:cubicBezTo>
                    <a:cubicBezTo>
                      <a:pt x="34" y="71"/>
                      <a:pt x="29" y="69"/>
                      <a:pt x="23" y="66"/>
                    </a:cubicBezTo>
                    <a:cubicBezTo>
                      <a:pt x="19" y="63"/>
                      <a:pt x="15" y="62"/>
                      <a:pt x="13" y="62"/>
                    </a:cubicBezTo>
                    <a:cubicBezTo>
                      <a:pt x="10" y="61"/>
                      <a:pt x="8" y="61"/>
                      <a:pt x="6" y="58"/>
                    </a:cubicBezTo>
                    <a:cubicBezTo>
                      <a:pt x="3" y="55"/>
                      <a:pt x="2" y="52"/>
                      <a:pt x="2" y="49"/>
                    </a:cubicBezTo>
                    <a:cubicBezTo>
                      <a:pt x="2" y="47"/>
                      <a:pt x="2" y="44"/>
                      <a:pt x="3" y="40"/>
                    </a:cubicBezTo>
                    <a:cubicBezTo>
                      <a:pt x="3" y="40"/>
                      <a:pt x="3" y="40"/>
                      <a:pt x="3" y="40"/>
                    </a:cubicBezTo>
                    <a:cubicBezTo>
                      <a:pt x="5" y="34"/>
                      <a:pt x="7" y="29"/>
                      <a:pt x="9" y="23"/>
                    </a:cubicBezTo>
                    <a:cubicBezTo>
                      <a:pt x="9" y="23"/>
                      <a:pt x="9" y="23"/>
                      <a:pt x="9" y="23"/>
                    </a:cubicBezTo>
                    <a:cubicBezTo>
                      <a:pt x="12" y="13"/>
                      <a:pt x="16" y="6"/>
                      <a:pt x="20" y="2"/>
                    </a:cubicBezTo>
                    <a:cubicBezTo>
                      <a:pt x="20" y="1"/>
                      <a:pt x="20" y="1"/>
                      <a:pt x="20" y="1"/>
                    </a:cubicBezTo>
                    <a:cubicBezTo>
                      <a:pt x="20" y="2"/>
                      <a:pt x="20" y="2"/>
                      <a:pt x="20" y="2"/>
                    </a:cubicBezTo>
                    <a:cubicBezTo>
                      <a:pt x="21" y="1"/>
                      <a:pt x="21" y="1"/>
                      <a:pt x="21" y="1"/>
                    </a:cubicBezTo>
                    <a:cubicBezTo>
                      <a:pt x="21" y="1"/>
                      <a:pt x="21" y="1"/>
                      <a:pt x="21" y="1"/>
                    </a:cubicBezTo>
                    <a:cubicBezTo>
                      <a:pt x="21" y="2"/>
                      <a:pt x="21" y="2"/>
                      <a:pt x="21" y="2"/>
                    </a:cubicBezTo>
                    <a:cubicBezTo>
                      <a:pt x="21" y="1"/>
                      <a:pt x="21" y="1"/>
                      <a:pt x="21" y="1"/>
                    </a:cubicBezTo>
                    <a:cubicBezTo>
                      <a:pt x="21" y="0"/>
                      <a:pt x="21" y="0"/>
                      <a:pt x="21" y="0"/>
                    </a:cubicBezTo>
                    <a:cubicBezTo>
                      <a:pt x="19" y="0"/>
                      <a:pt x="19" y="0"/>
                      <a:pt x="19" y="0"/>
                    </a:cubicBezTo>
                    <a:cubicBezTo>
                      <a:pt x="19" y="0"/>
                      <a:pt x="19" y="0"/>
                      <a:pt x="19" y="0"/>
                    </a:cubicBezTo>
                    <a:cubicBezTo>
                      <a:pt x="14" y="5"/>
                      <a:pt x="10" y="12"/>
                      <a:pt x="7" y="22"/>
                    </a:cubicBezTo>
                    <a:cubicBezTo>
                      <a:pt x="8" y="23"/>
                      <a:pt x="8" y="23"/>
                      <a:pt x="8" y="23"/>
                    </a:cubicBezTo>
                    <a:cubicBezTo>
                      <a:pt x="7" y="22"/>
                      <a:pt x="7" y="22"/>
                      <a:pt x="7" y="22"/>
                    </a:cubicBezTo>
                    <a:cubicBezTo>
                      <a:pt x="5" y="28"/>
                      <a:pt x="3" y="33"/>
                      <a:pt x="2" y="40"/>
                    </a:cubicBezTo>
                    <a:cubicBezTo>
                      <a:pt x="2" y="40"/>
                      <a:pt x="2" y="40"/>
                      <a:pt x="2" y="40"/>
                    </a:cubicBezTo>
                    <a:cubicBezTo>
                      <a:pt x="2" y="40"/>
                      <a:pt x="2" y="40"/>
                      <a:pt x="2" y="40"/>
                    </a:cubicBezTo>
                    <a:cubicBezTo>
                      <a:pt x="1" y="43"/>
                      <a:pt x="0" y="46"/>
                      <a:pt x="0" y="49"/>
                    </a:cubicBezTo>
                    <a:cubicBezTo>
                      <a:pt x="0" y="53"/>
                      <a:pt x="1" y="56"/>
                      <a:pt x="4" y="59"/>
                    </a:cubicBezTo>
                    <a:cubicBezTo>
                      <a:pt x="7" y="63"/>
                      <a:pt x="9" y="63"/>
                      <a:pt x="12" y="64"/>
                    </a:cubicBezTo>
                    <a:cubicBezTo>
                      <a:pt x="15" y="64"/>
                      <a:pt x="18" y="65"/>
                      <a:pt x="22" y="67"/>
                    </a:cubicBezTo>
                    <a:cubicBezTo>
                      <a:pt x="28" y="71"/>
                      <a:pt x="33" y="73"/>
                      <a:pt x="38" y="73"/>
                    </a:cubicBezTo>
                    <a:cubicBezTo>
                      <a:pt x="41" y="73"/>
                      <a:pt x="43" y="72"/>
                      <a:pt x="46" y="71"/>
                    </a:cubicBezTo>
                    <a:cubicBezTo>
                      <a:pt x="45" y="70"/>
                      <a:pt x="45" y="70"/>
                      <a:pt x="45" y="70"/>
                    </a:cubicBezTo>
                    <a:cubicBezTo>
                      <a:pt x="44" y="71"/>
                      <a:pt x="44" y="71"/>
                      <a:pt x="44" y="71"/>
                    </a:cubicBezTo>
                    <a:cubicBezTo>
                      <a:pt x="45" y="71"/>
                      <a:pt x="45" y="72"/>
                      <a:pt x="46" y="72"/>
                    </a:cubicBezTo>
                    <a:cubicBezTo>
                      <a:pt x="46" y="72"/>
                      <a:pt x="47" y="72"/>
                      <a:pt x="47" y="72"/>
                    </a:cubicBezTo>
                    <a:cubicBezTo>
                      <a:pt x="49" y="72"/>
                      <a:pt x="50" y="72"/>
                      <a:pt x="52" y="71"/>
                    </a:cubicBezTo>
                    <a:cubicBezTo>
                      <a:pt x="54" y="70"/>
                      <a:pt x="56" y="70"/>
                      <a:pt x="58" y="69"/>
                    </a:cubicBezTo>
                    <a:cubicBezTo>
                      <a:pt x="59" y="69"/>
                      <a:pt x="61" y="69"/>
                      <a:pt x="63" y="68"/>
                    </a:cubicBezTo>
                    <a:cubicBezTo>
                      <a:pt x="65" y="68"/>
                      <a:pt x="67" y="68"/>
                      <a:pt x="69" y="67"/>
                    </a:cubicBezTo>
                    <a:cubicBezTo>
                      <a:pt x="71" y="66"/>
                      <a:pt x="72" y="64"/>
                      <a:pt x="73" y="62"/>
                    </a:cubicBezTo>
                    <a:cubicBezTo>
                      <a:pt x="74" y="61"/>
                      <a:pt x="74" y="59"/>
                      <a:pt x="75" y="57"/>
                    </a:cubicBezTo>
                    <a:cubicBezTo>
                      <a:pt x="76" y="54"/>
                      <a:pt x="77" y="52"/>
                      <a:pt x="78" y="49"/>
                    </a:cubicBezTo>
                    <a:cubicBezTo>
                      <a:pt x="78" y="47"/>
                      <a:pt x="78" y="46"/>
                      <a:pt x="78" y="44"/>
                    </a:cubicBezTo>
                    <a:cubicBezTo>
                      <a:pt x="78" y="39"/>
                      <a:pt x="77" y="35"/>
                      <a:pt x="74" y="30"/>
                    </a:cubicBezTo>
                    <a:cubicBezTo>
                      <a:pt x="72" y="26"/>
                      <a:pt x="69" y="21"/>
                      <a:pt x="66" y="18"/>
                    </a:cubicBezTo>
                    <a:cubicBezTo>
                      <a:pt x="63" y="14"/>
                      <a:pt x="60" y="11"/>
                      <a:pt x="57" y="10"/>
                    </a:cubicBezTo>
                    <a:cubicBezTo>
                      <a:pt x="56" y="10"/>
                      <a:pt x="56" y="10"/>
                      <a:pt x="56" y="10"/>
                    </a:cubicBezTo>
                    <a:cubicBezTo>
                      <a:pt x="55" y="10"/>
                      <a:pt x="55" y="10"/>
                      <a:pt x="55" y="10"/>
                    </a:cubicBezTo>
                    <a:cubicBezTo>
                      <a:pt x="55" y="11"/>
                      <a:pt x="55" y="11"/>
                      <a:pt x="55" y="11"/>
                    </a:cubicBezTo>
                    <a:cubicBezTo>
                      <a:pt x="56" y="10"/>
                      <a:pt x="56" y="10"/>
                      <a:pt x="56" y="10"/>
                    </a:cubicBezTo>
                    <a:cubicBezTo>
                      <a:pt x="45" y="2"/>
                      <a:pt x="32" y="1"/>
                      <a:pt x="21" y="0"/>
                    </a:cubicBezTo>
                    <a:cubicBezTo>
                      <a:pt x="21" y="0"/>
                      <a:pt x="21" y="0"/>
                      <a:pt x="21" y="0"/>
                    </a:cubicBezTo>
                    <a:cubicBezTo>
                      <a:pt x="21" y="1"/>
                      <a:pt x="21" y="1"/>
                      <a:pt x="2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6" name="Freeform 638">
                <a:extLst>
                  <a:ext uri="{FF2B5EF4-FFF2-40B4-BE49-F238E27FC236}">
                    <a16:creationId xmlns:a16="http://schemas.microsoft.com/office/drawing/2014/main" id="{4F70201A-7CCE-E45E-C2EF-14750F830063}"/>
                  </a:ext>
                </a:extLst>
              </p:cNvPr>
              <p:cNvSpPr>
                <a:spLocks/>
              </p:cNvSpPr>
              <p:nvPr/>
            </p:nvSpPr>
            <p:spPr bwMode="auto">
              <a:xfrm>
                <a:off x="3897" y="2802"/>
                <a:ext cx="44" cy="42"/>
              </a:xfrm>
              <a:custGeom>
                <a:avLst/>
                <a:gdLst>
                  <a:gd name="T0" fmla="*/ 8 w 21"/>
                  <a:gd name="T1" fmla="*/ 97 h 19"/>
                  <a:gd name="T2" fmla="*/ 17 w 21"/>
                  <a:gd name="T3" fmla="*/ 97 h 19"/>
                  <a:gd name="T4" fmla="*/ 44 w 21"/>
                  <a:gd name="T5" fmla="*/ 44 h 19"/>
                  <a:gd name="T6" fmla="*/ 101 w 21"/>
                  <a:gd name="T7" fmla="*/ 20 h 19"/>
                  <a:gd name="T8" fmla="*/ 157 w 21"/>
                  <a:gd name="T9" fmla="*/ 44 h 19"/>
                  <a:gd name="T10" fmla="*/ 176 w 21"/>
                  <a:gd name="T11" fmla="*/ 97 h 19"/>
                  <a:gd name="T12" fmla="*/ 157 w 21"/>
                  <a:gd name="T13" fmla="*/ 153 h 19"/>
                  <a:gd name="T14" fmla="*/ 101 w 21"/>
                  <a:gd name="T15" fmla="*/ 186 h 19"/>
                  <a:gd name="T16" fmla="*/ 44 w 21"/>
                  <a:gd name="T17" fmla="*/ 153 h 19"/>
                  <a:gd name="T18" fmla="*/ 17 w 21"/>
                  <a:gd name="T19" fmla="*/ 97 h 19"/>
                  <a:gd name="T20" fmla="*/ 8 w 21"/>
                  <a:gd name="T21" fmla="*/ 97 h 19"/>
                  <a:gd name="T22" fmla="*/ 0 w 21"/>
                  <a:gd name="T23" fmla="*/ 97 h 19"/>
                  <a:gd name="T24" fmla="*/ 101 w 21"/>
                  <a:gd name="T25" fmla="*/ 206 h 19"/>
                  <a:gd name="T26" fmla="*/ 193 w 21"/>
                  <a:gd name="T27" fmla="*/ 97 h 19"/>
                  <a:gd name="T28" fmla="*/ 101 w 21"/>
                  <a:gd name="T29" fmla="*/ 0 h 19"/>
                  <a:gd name="T30" fmla="*/ 0 w 21"/>
                  <a:gd name="T31" fmla="*/ 97 h 19"/>
                  <a:gd name="T32" fmla="*/ 8 w 21"/>
                  <a:gd name="T33" fmla="*/ 97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1" y="9"/>
                    </a:moveTo>
                    <a:cubicBezTo>
                      <a:pt x="2" y="9"/>
                      <a:pt x="2" y="9"/>
                      <a:pt x="2" y="9"/>
                    </a:cubicBezTo>
                    <a:cubicBezTo>
                      <a:pt x="2" y="7"/>
                      <a:pt x="3" y="5"/>
                      <a:pt x="5" y="4"/>
                    </a:cubicBezTo>
                    <a:cubicBezTo>
                      <a:pt x="6" y="3"/>
                      <a:pt x="9" y="2"/>
                      <a:pt x="11" y="2"/>
                    </a:cubicBezTo>
                    <a:cubicBezTo>
                      <a:pt x="13" y="2"/>
                      <a:pt x="15" y="3"/>
                      <a:pt x="17" y="4"/>
                    </a:cubicBezTo>
                    <a:cubicBezTo>
                      <a:pt x="19" y="5"/>
                      <a:pt x="19" y="7"/>
                      <a:pt x="19" y="9"/>
                    </a:cubicBezTo>
                    <a:cubicBezTo>
                      <a:pt x="19" y="11"/>
                      <a:pt x="19" y="13"/>
                      <a:pt x="17" y="14"/>
                    </a:cubicBezTo>
                    <a:cubicBezTo>
                      <a:pt x="15" y="16"/>
                      <a:pt x="13" y="17"/>
                      <a:pt x="11" y="17"/>
                    </a:cubicBezTo>
                    <a:cubicBezTo>
                      <a:pt x="9" y="17"/>
                      <a:pt x="6" y="16"/>
                      <a:pt x="5" y="14"/>
                    </a:cubicBezTo>
                    <a:cubicBezTo>
                      <a:pt x="3" y="13"/>
                      <a:pt x="2" y="11"/>
                      <a:pt x="2" y="9"/>
                    </a:cubicBezTo>
                    <a:cubicBezTo>
                      <a:pt x="1" y="9"/>
                      <a:pt x="1" y="9"/>
                      <a:pt x="1" y="9"/>
                    </a:cubicBezTo>
                    <a:cubicBezTo>
                      <a:pt x="0" y="9"/>
                      <a:pt x="0" y="9"/>
                      <a:pt x="0" y="9"/>
                    </a:cubicBezTo>
                    <a:cubicBezTo>
                      <a:pt x="0" y="14"/>
                      <a:pt x="5" y="19"/>
                      <a:pt x="11" y="19"/>
                    </a:cubicBezTo>
                    <a:cubicBezTo>
                      <a:pt x="17" y="19"/>
                      <a:pt x="21" y="14"/>
                      <a:pt x="21" y="9"/>
                    </a:cubicBezTo>
                    <a:cubicBezTo>
                      <a:pt x="21" y="4"/>
                      <a:pt x="17" y="0"/>
                      <a:pt x="11" y="0"/>
                    </a:cubicBezTo>
                    <a:cubicBezTo>
                      <a:pt x="5" y="0"/>
                      <a:pt x="0" y="4"/>
                      <a:pt x="0" y="9"/>
                    </a:cubicBezTo>
                    <a:cubicBezTo>
                      <a:pt x="1" y="9"/>
                      <a:pt x="1" y="9"/>
                      <a:pt x="1"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7" name="Freeform 639">
                <a:extLst>
                  <a:ext uri="{FF2B5EF4-FFF2-40B4-BE49-F238E27FC236}">
                    <a16:creationId xmlns:a16="http://schemas.microsoft.com/office/drawing/2014/main" id="{72B663E9-E4AD-F6C9-FE33-42B89E209011}"/>
                  </a:ext>
                </a:extLst>
              </p:cNvPr>
              <p:cNvSpPr>
                <a:spLocks/>
              </p:cNvSpPr>
              <p:nvPr/>
            </p:nvSpPr>
            <p:spPr bwMode="auto">
              <a:xfrm>
                <a:off x="3897" y="2790"/>
                <a:ext cx="44" cy="34"/>
              </a:xfrm>
              <a:custGeom>
                <a:avLst/>
                <a:gdLst>
                  <a:gd name="T0" fmla="*/ 176 w 21"/>
                  <a:gd name="T1" fmla="*/ 11 h 15"/>
                  <a:gd name="T2" fmla="*/ 176 w 21"/>
                  <a:gd name="T3" fmla="*/ 165 h 15"/>
                  <a:gd name="T4" fmla="*/ 184 w 21"/>
                  <a:gd name="T5" fmla="*/ 175 h 15"/>
                  <a:gd name="T6" fmla="*/ 193 w 21"/>
                  <a:gd name="T7" fmla="*/ 165 h 15"/>
                  <a:gd name="T8" fmla="*/ 101 w 21"/>
                  <a:gd name="T9" fmla="*/ 57 h 15"/>
                  <a:gd name="T10" fmla="*/ 0 w 21"/>
                  <a:gd name="T11" fmla="*/ 165 h 15"/>
                  <a:gd name="T12" fmla="*/ 8 w 21"/>
                  <a:gd name="T13" fmla="*/ 175 h 15"/>
                  <a:gd name="T14" fmla="*/ 17 w 21"/>
                  <a:gd name="T15" fmla="*/ 165 h 15"/>
                  <a:gd name="T16" fmla="*/ 17 w 21"/>
                  <a:gd name="T17" fmla="*/ 11 h 15"/>
                  <a:gd name="T18" fmla="*/ 8 w 21"/>
                  <a:gd name="T19" fmla="*/ 0 h 15"/>
                  <a:gd name="T20" fmla="*/ 0 w 21"/>
                  <a:gd name="T21" fmla="*/ 11 h 15"/>
                  <a:gd name="T22" fmla="*/ 0 w 21"/>
                  <a:gd name="T23" fmla="*/ 165 h 15"/>
                  <a:gd name="T24" fmla="*/ 8 w 21"/>
                  <a:gd name="T25" fmla="*/ 175 h 15"/>
                  <a:gd name="T26" fmla="*/ 17 w 21"/>
                  <a:gd name="T27" fmla="*/ 165 h 15"/>
                  <a:gd name="T28" fmla="*/ 44 w 21"/>
                  <a:gd name="T29" fmla="*/ 102 h 15"/>
                  <a:gd name="T30" fmla="*/ 101 w 21"/>
                  <a:gd name="T31" fmla="*/ 82 h 15"/>
                  <a:gd name="T32" fmla="*/ 157 w 21"/>
                  <a:gd name="T33" fmla="*/ 102 h 15"/>
                  <a:gd name="T34" fmla="*/ 176 w 21"/>
                  <a:gd name="T35" fmla="*/ 165 h 15"/>
                  <a:gd name="T36" fmla="*/ 184 w 21"/>
                  <a:gd name="T37" fmla="*/ 175 h 15"/>
                  <a:gd name="T38" fmla="*/ 193 w 21"/>
                  <a:gd name="T39" fmla="*/ 165 h 15"/>
                  <a:gd name="T40" fmla="*/ 193 w 21"/>
                  <a:gd name="T41" fmla="*/ 11 h 15"/>
                  <a:gd name="T42" fmla="*/ 184 w 21"/>
                  <a:gd name="T43" fmla="*/ 0 h 15"/>
                  <a:gd name="T44" fmla="*/ 176 w 21"/>
                  <a:gd name="T45" fmla="*/ 11 h 1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 h="15">
                    <a:moveTo>
                      <a:pt x="19" y="1"/>
                    </a:moveTo>
                    <a:cubicBezTo>
                      <a:pt x="19" y="14"/>
                      <a:pt x="19" y="14"/>
                      <a:pt x="19" y="14"/>
                    </a:cubicBezTo>
                    <a:cubicBezTo>
                      <a:pt x="19" y="15"/>
                      <a:pt x="20" y="15"/>
                      <a:pt x="20" y="15"/>
                    </a:cubicBezTo>
                    <a:cubicBezTo>
                      <a:pt x="21" y="15"/>
                      <a:pt x="21" y="15"/>
                      <a:pt x="21" y="14"/>
                    </a:cubicBezTo>
                    <a:cubicBezTo>
                      <a:pt x="21" y="9"/>
                      <a:pt x="17" y="5"/>
                      <a:pt x="11" y="5"/>
                    </a:cubicBezTo>
                    <a:cubicBezTo>
                      <a:pt x="5" y="5"/>
                      <a:pt x="0" y="9"/>
                      <a:pt x="0" y="14"/>
                    </a:cubicBezTo>
                    <a:cubicBezTo>
                      <a:pt x="0" y="15"/>
                      <a:pt x="1" y="15"/>
                      <a:pt x="1" y="15"/>
                    </a:cubicBezTo>
                    <a:cubicBezTo>
                      <a:pt x="2" y="15"/>
                      <a:pt x="2" y="15"/>
                      <a:pt x="2" y="14"/>
                    </a:cubicBezTo>
                    <a:cubicBezTo>
                      <a:pt x="2" y="1"/>
                      <a:pt x="2" y="1"/>
                      <a:pt x="2" y="1"/>
                    </a:cubicBezTo>
                    <a:cubicBezTo>
                      <a:pt x="2" y="0"/>
                      <a:pt x="2" y="0"/>
                      <a:pt x="1" y="0"/>
                    </a:cubicBezTo>
                    <a:cubicBezTo>
                      <a:pt x="1" y="0"/>
                      <a:pt x="0" y="0"/>
                      <a:pt x="0" y="1"/>
                    </a:cubicBezTo>
                    <a:cubicBezTo>
                      <a:pt x="0" y="14"/>
                      <a:pt x="0" y="14"/>
                      <a:pt x="0" y="14"/>
                    </a:cubicBezTo>
                    <a:cubicBezTo>
                      <a:pt x="0" y="15"/>
                      <a:pt x="1" y="15"/>
                      <a:pt x="1" y="15"/>
                    </a:cubicBezTo>
                    <a:cubicBezTo>
                      <a:pt x="2" y="15"/>
                      <a:pt x="2" y="15"/>
                      <a:pt x="2" y="14"/>
                    </a:cubicBezTo>
                    <a:cubicBezTo>
                      <a:pt x="2" y="12"/>
                      <a:pt x="3" y="10"/>
                      <a:pt x="5" y="9"/>
                    </a:cubicBezTo>
                    <a:cubicBezTo>
                      <a:pt x="6" y="8"/>
                      <a:pt x="9" y="7"/>
                      <a:pt x="11" y="7"/>
                    </a:cubicBezTo>
                    <a:cubicBezTo>
                      <a:pt x="13" y="7"/>
                      <a:pt x="15" y="8"/>
                      <a:pt x="17" y="9"/>
                    </a:cubicBezTo>
                    <a:cubicBezTo>
                      <a:pt x="19" y="10"/>
                      <a:pt x="19" y="12"/>
                      <a:pt x="19" y="14"/>
                    </a:cubicBezTo>
                    <a:cubicBezTo>
                      <a:pt x="19" y="15"/>
                      <a:pt x="20" y="15"/>
                      <a:pt x="20" y="15"/>
                    </a:cubicBezTo>
                    <a:cubicBezTo>
                      <a:pt x="21" y="15"/>
                      <a:pt x="21" y="15"/>
                      <a:pt x="21" y="14"/>
                    </a:cubicBezTo>
                    <a:cubicBezTo>
                      <a:pt x="21" y="1"/>
                      <a:pt x="21" y="1"/>
                      <a:pt x="21" y="1"/>
                    </a:cubicBezTo>
                    <a:cubicBezTo>
                      <a:pt x="21" y="0"/>
                      <a:pt x="21" y="0"/>
                      <a:pt x="20" y="0"/>
                    </a:cubicBezTo>
                    <a:cubicBezTo>
                      <a:pt x="20" y="0"/>
                      <a:pt x="19" y="0"/>
                      <a:pt x="1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8" name="Freeform 640">
                <a:extLst>
                  <a:ext uri="{FF2B5EF4-FFF2-40B4-BE49-F238E27FC236}">
                    <a16:creationId xmlns:a16="http://schemas.microsoft.com/office/drawing/2014/main" id="{80D34358-2524-6C22-A559-445988651A30}"/>
                  </a:ext>
                </a:extLst>
              </p:cNvPr>
              <p:cNvSpPr>
                <a:spLocks/>
              </p:cNvSpPr>
              <p:nvPr/>
            </p:nvSpPr>
            <p:spPr bwMode="auto">
              <a:xfrm>
                <a:off x="3907" y="2611"/>
                <a:ext cx="25" cy="25"/>
              </a:xfrm>
              <a:custGeom>
                <a:avLst/>
                <a:gdLst>
                  <a:gd name="T0" fmla="*/ 8 w 12"/>
                  <a:gd name="T1" fmla="*/ 57 h 11"/>
                  <a:gd name="T2" fmla="*/ 17 w 12"/>
                  <a:gd name="T3" fmla="*/ 57 h 11"/>
                  <a:gd name="T4" fmla="*/ 27 w 12"/>
                  <a:gd name="T5" fmla="*/ 36 h 11"/>
                  <a:gd name="T6" fmla="*/ 56 w 12"/>
                  <a:gd name="T7" fmla="*/ 25 h 11"/>
                  <a:gd name="T8" fmla="*/ 83 w 12"/>
                  <a:gd name="T9" fmla="*/ 36 h 11"/>
                  <a:gd name="T10" fmla="*/ 92 w 12"/>
                  <a:gd name="T11" fmla="*/ 57 h 11"/>
                  <a:gd name="T12" fmla="*/ 83 w 12"/>
                  <a:gd name="T13" fmla="*/ 93 h 11"/>
                  <a:gd name="T14" fmla="*/ 56 w 12"/>
                  <a:gd name="T15" fmla="*/ 102 h 11"/>
                  <a:gd name="T16" fmla="*/ 27 w 12"/>
                  <a:gd name="T17" fmla="*/ 93 h 11"/>
                  <a:gd name="T18" fmla="*/ 17 w 12"/>
                  <a:gd name="T19" fmla="*/ 57 h 11"/>
                  <a:gd name="T20" fmla="*/ 8 w 12"/>
                  <a:gd name="T21" fmla="*/ 57 h 11"/>
                  <a:gd name="T22" fmla="*/ 0 w 12"/>
                  <a:gd name="T23" fmla="*/ 57 h 11"/>
                  <a:gd name="T24" fmla="*/ 56 w 12"/>
                  <a:gd name="T25" fmla="*/ 130 h 11"/>
                  <a:gd name="T26" fmla="*/ 108 w 12"/>
                  <a:gd name="T27" fmla="*/ 57 h 11"/>
                  <a:gd name="T28" fmla="*/ 56 w 12"/>
                  <a:gd name="T29" fmla="*/ 0 h 11"/>
                  <a:gd name="T30" fmla="*/ 0 w 12"/>
                  <a:gd name="T31" fmla="*/ 57 h 11"/>
                  <a:gd name="T32" fmla="*/ 8 w 12"/>
                  <a:gd name="T33" fmla="*/ 5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5"/>
                    </a:moveTo>
                    <a:cubicBezTo>
                      <a:pt x="2" y="5"/>
                      <a:pt x="2" y="5"/>
                      <a:pt x="2" y="5"/>
                    </a:cubicBezTo>
                    <a:cubicBezTo>
                      <a:pt x="2" y="4"/>
                      <a:pt x="2" y="3"/>
                      <a:pt x="3" y="3"/>
                    </a:cubicBezTo>
                    <a:cubicBezTo>
                      <a:pt x="4" y="2"/>
                      <a:pt x="5" y="2"/>
                      <a:pt x="6" y="2"/>
                    </a:cubicBezTo>
                    <a:cubicBezTo>
                      <a:pt x="7" y="2"/>
                      <a:pt x="8" y="2"/>
                      <a:pt x="9" y="3"/>
                    </a:cubicBezTo>
                    <a:cubicBezTo>
                      <a:pt x="10" y="3"/>
                      <a:pt x="10" y="4"/>
                      <a:pt x="10" y="5"/>
                    </a:cubicBezTo>
                    <a:cubicBezTo>
                      <a:pt x="10" y="6"/>
                      <a:pt x="10" y="7"/>
                      <a:pt x="9" y="8"/>
                    </a:cubicBezTo>
                    <a:cubicBezTo>
                      <a:pt x="8" y="8"/>
                      <a:pt x="7" y="9"/>
                      <a:pt x="6" y="9"/>
                    </a:cubicBezTo>
                    <a:cubicBezTo>
                      <a:pt x="5" y="9"/>
                      <a:pt x="4" y="8"/>
                      <a:pt x="3" y="8"/>
                    </a:cubicBezTo>
                    <a:cubicBezTo>
                      <a:pt x="2" y="7"/>
                      <a:pt x="2" y="6"/>
                      <a:pt x="2" y="5"/>
                    </a:cubicBezTo>
                    <a:cubicBezTo>
                      <a:pt x="1" y="5"/>
                      <a:pt x="1" y="5"/>
                      <a:pt x="1" y="5"/>
                    </a:cubicBezTo>
                    <a:cubicBezTo>
                      <a:pt x="0" y="5"/>
                      <a:pt x="0" y="5"/>
                      <a:pt x="0" y="5"/>
                    </a:cubicBezTo>
                    <a:cubicBezTo>
                      <a:pt x="0" y="8"/>
                      <a:pt x="3" y="11"/>
                      <a:pt x="6" y="11"/>
                    </a:cubicBezTo>
                    <a:cubicBezTo>
                      <a:pt x="9" y="11"/>
                      <a:pt x="12" y="8"/>
                      <a:pt x="12" y="5"/>
                    </a:cubicBezTo>
                    <a:cubicBezTo>
                      <a:pt x="12" y="2"/>
                      <a:pt x="9" y="0"/>
                      <a:pt x="6" y="0"/>
                    </a:cubicBezTo>
                    <a:cubicBezTo>
                      <a:pt x="3" y="0"/>
                      <a:pt x="0" y="2"/>
                      <a:pt x="0" y="5"/>
                    </a:cubicBezTo>
                    <a:cubicBezTo>
                      <a:pt x="1" y="5"/>
                      <a:pt x="1" y="5"/>
                      <a:pt x="1"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79" name="Freeform 641">
                <a:extLst>
                  <a:ext uri="{FF2B5EF4-FFF2-40B4-BE49-F238E27FC236}">
                    <a16:creationId xmlns:a16="http://schemas.microsoft.com/office/drawing/2014/main" id="{5E483B2E-014F-2A5C-AB6A-0A00E0A41808}"/>
                  </a:ext>
                </a:extLst>
              </p:cNvPr>
              <p:cNvSpPr>
                <a:spLocks/>
              </p:cNvSpPr>
              <p:nvPr/>
            </p:nvSpPr>
            <p:spPr bwMode="auto">
              <a:xfrm>
                <a:off x="3918" y="3135"/>
                <a:ext cx="37" cy="36"/>
              </a:xfrm>
              <a:custGeom>
                <a:avLst/>
                <a:gdLst>
                  <a:gd name="T0" fmla="*/ 8 w 18"/>
                  <a:gd name="T1" fmla="*/ 92 h 16"/>
                  <a:gd name="T2" fmla="*/ 16 w 18"/>
                  <a:gd name="T3" fmla="*/ 92 h 16"/>
                  <a:gd name="T4" fmla="*/ 33 w 18"/>
                  <a:gd name="T5" fmla="*/ 45 h 16"/>
                  <a:gd name="T6" fmla="*/ 80 w 18"/>
                  <a:gd name="T7" fmla="*/ 25 h 16"/>
                  <a:gd name="T8" fmla="*/ 123 w 18"/>
                  <a:gd name="T9" fmla="*/ 45 h 16"/>
                  <a:gd name="T10" fmla="*/ 140 w 18"/>
                  <a:gd name="T11" fmla="*/ 92 h 16"/>
                  <a:gd name="T12" fmla="*/ 123 w 18"/>
                  <a:gd name="T13" fmla="*/ 137 h 16"/>
                  <a:gd name="T14" fmla="*/ 80 w 18"/>
                  <a:gd name="T15" fmla="*/ 162 h 16"/>
                  <a:gd name="T16" fmla="*/ 33 w 18"/>
                  <a:gd name="T17" fmla="*/ 137 h 16"/>
                  <a:gd name="T18" fmla="*/ 16 w 18"/>
                  <a:gd name="T19" fmla="*/ 92 h 16"/>
                  <a:gd name="T20" fmla="*/ 8 w 18"/>
                  <a:gd name="T21" fmla="*/ 92 h 16"/>
                  <a:gd name="T22" fmla="*/ 0 w 18"/>
                  <a:gd name="T23" fmla="*/ 92 h 16"/>
                  <a:gd name="T24" fmla="*/ 80 w 18"/>
                  <a:gd name="T25" fmla="*/ 182 h 16"/>
                  <a:gd name="T26" fmla="*/ 156 w 18"/>
                  <a:gd name="T27" fmla="*/ 92 h 16"/>
                  <a:gd name="T28" fmla="*/ 80 w 18"/>
                  <a:gd name="T29" fmla="*/ 0 h 16"/>
                  <a:gd name="T30" fmla="*/ 0 w 18"/>
                  <a:gd name="T31" fmla="*/ 92 h 16"/>
                  <a:gd name="T32" fmla="*/ 8 w 18"/>
                  <a:gd name="T33" fmla="*/ 9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6">
                    <a:moveTo>
                      <a:pt x="1" y="8"/>
                    </a:moveTo>
                    <a:cubicBezTo>
                      <a:pt x="2" y="8"/>
                      <a:pt x="2" y="8"/>
                      <a:pt x="2" y="8"/>
                    </a:cubicBezTo>
                    <a:cubicBezTo>
                      <a:pt x="2" y="6"/>
                      <a:pt x="3" y="5"/>
                      <a:pt x="4" y="4"/>
                    </a:cubicBezTo>
                    <a:cubicBezTo>
                      <a:pt x="5" y="2"/>
                      <a:pt x="7" y="2"/>
                      <a:pt x="9" y="2"/>
                    </a:cubicBezTo>
                    <a:cubicBezTo>
                      <a:pt x="11" y="2"/>
                      <a:pt x="13" y="2"/>
                      <a:pt x="14" y="4"/>
                    </a:cubicBezTo>
                    <a:cubicBezTo>
                      <a:pt x="15" y="5"/>
                      <a:pt x="16" y="6"/>
                      <a:pt x="16" y="8"/>
                    </a:cubicBezTo>
                    <a:cubicBezTo>
                      <a:pt x="16" y="10"/>
                      <a:pt x="15" y="11"/>
                      <a:pt x="14" y="12"/>
                    </a:cubicBezTo>
                    <a:cubicBezTo>
                      <a:pt x="13" y="14"/>
                      <a:pt x="11" y="14"/>
                      <a:pt x="9" y="14"/>
                    </a:cubicBezTo>
                    <a:cubicBezTo>
                      <a:pt x="7" y="14"/>
                      <a:pt x="5" y="14"/>
                      <a:pt x="4" y="12"/>
                    </a:cubicBezTo>
                    <a:cubicBezTo>
                      <a:pt x="3" y="11"/>
                      <a:pt x="2" y="10"/>
                      <a:pt x="2" y="8"/>
                    </a:cubicBezTo>
                    <a:cubicBezTo>
                      <a:pt x="1" y="8"/>
                      <a:pt x="1" y="8"/>
                      <a:pt x="1" y="8"/>
                    </a:cubicBezTo>
                    <a:cubicBezTo>
                      <a:pt x="0" y="8"/>
                      <a:pt x="0" y="8"/>
                      <a:pt x="0" y="8"/>
                    </a:cubicBezTo>
                    <a:cubicBezTo>
                      <a:pt x="0" y="13"/>
                      <a:pt x="4" y="16"/>
                      <a:pt x="9" y="16"/>
                    </a:cubicBezTo>
                    <a:cubicBezTo>
                      <a:pt x="14" y="16"/>
                      <a:pt x="18" y="13"/>
                      <a:pt x="18" y="8"/>
                    </a:cubicBezTo>
                    <a:cubicBezTo>
                      <a:pt x="18" y="3"/>
                      <a:pt x="14" y="0"/>
                      <a:pt x="9" y="0"/>
                    </a:cubicBezTo>
                    <a:cubicBezTo>
                      <a:pt x="4" y="0"/>
                      <a:pt x="0" y="3"/>
                      <a:pt x="0" y="8"/>
                    </a:cubicBezTo>
                    <a:cubicBezTo>
                      <a:pt x="1" y="8"/>
                      <a:pt x="1" y="8"/>
                      <a:pt x="1"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0" name="Freeform 642">
                <a:extLst>
                  <a:ext uri="{FF2B5EF4-FFF2-40B4-BE49-F238E27FC236}">
                    <a16:creationId xmlns:a16="http://schemas.microsoft.com/office/drawing/2014/main" id="{EF5B6341-384A-6F8D-E540-340E12F06FFE}"/>
                  </a:ext>
                </a:extLst>
              </p:cNvPr>
              <p:cNvSpPr>
                <a:spLocks/>
              </p:cNvSpPr>
              <p:nvPr/>
            </p:nvSpPr>
            <p:spPr bwMode="auto">
              <a:xfrm>
                <a:off x="3905" y="3119"/>
                <a:ext cx="48" cy="50"/>
              </a:xfrm>
              <a:custGeom>
                <a:avLst/>
                <a:gdLst>
                  <a:gd name="T0" fmla="*/ 0 w 23"/>
                  <a:gd name="T1" fmla="*/ 82 h 22"/>
                  <a:gd name="T2" fmla="*/ 44 w 23"/>
                  <a:gd name="T3" fmla="*/ 202 h 22"/>
                  <a:gd name="T4" fmla="*/ 83 w 23"/>
                  <a:gd name="T5" fmla="*/ 259 h 22"/>
                  <a:gd name="T6" fmla="*/ 100 w 23"/>
                  <a:gd name="T7" fmla="*/ 259 h 22"/>
                  <a:gd name="T8" fmla="*/ 100 w 23"/>
                  <a:gd name="T9" fmla="*/ 259 h 22"/>
                  <a:gd name="T10" fmla="*/ 100 w 23"/>
                  <a:gd name="T11" fmla="*/ 248 h 22"/>
                  <a:gd name="T12" fmla="*/ 100 w 23"/>
                  <a:gd name="T13" fmla="*/ 232 h 22"/>
                  <a:gd name="T14" fmla="*/ 73 w 23"/>
                  <a:gd name="T15" fmla="*/ 175 h 22"/>
                  <a:gd name="T16" fmla="*/ 92 w 23"/>
                  <a:gd name="T17" fmla="*/ 130 h 22"/>
                  <a:gd name="T18" fmla="*/ 136 w 23"/>
                  <a:gd name="T19" fmla="*/ 102 h 22"/>
                  <a:gd name="T20" fmla="*/ 192 w 23"/>
                  <a:gd name="T21" fmla="*/ 139 h 22"/>
                  <a:gd name="T22" fmla="*/ 200 w 23"/>
                  <a:gd name="T23" fmla="*/ 139 h 22"/>
                  <a:gd name="T24" fmla="*/ 209 w 23"/>
                  <a:gd name="T25" fmla="*/ 130 h 22"/>
                  <a:gd name="T26" fmla="*/ 136 w 23"/>
                  <a:gd name="T27" fmla="*/ 11 h 22"/>
                  <a:gd name="T28" fmla="*/ 117 w 23"/>
                  <a:gd name="T29" fmla="*/ 11 h 22"/>
                  <a:gd name="T30" fmla="*/ 127 w 23"/>
                  <a:gd name="T31" fmla="*/ 25 h 22"/>
                  <a:gd name="T32" fmla="*/ 192 w 23"/>
                  <a:gd name="T33" fmla="*/ 139 h 22"/>
                  <a:gd name="T34" fmla="*/ 200 w 23"/>
                  <a:gd name="T35" fmla="*/ 130 h 22"/>
                  <a:gd name="T36" fmla="*/ 209 w 23"/>
                  <a:gd name="T37" fmla="*/ 118 h 22"/>
                  <a:gd name="T38" fmla="*/ 136 w 23"/>
                  <a:gd name="T39" fmla="*/ 82 h 22"/>
                  <a:gd name="T40" fmla="*/ 56 w 23"/>
                  <a:gd name="T41" fmla="*/ 175 h 22"/>
                  <a:gd name="T42" fmla="*/ 92 w 23"/>
                  <a:gd name="T43" fmla="*/ 259 h 22"/>
                  <a:gd name="T44" fmla="*/ 92 w 23"/>
                  <a:gd name="T45" fmla="*/ 248 h 22"/>
                  <a:gd name="T46" fmla="*/ 92 w 23"/>
                  <a:gd name="T47" fmla="*/ 232 h 22"/>
                  <a:gd name="T48" fmla="*/ 83 w 23"/>
                  <a:gd name="T49" fmla="*/ 232 h 22"/>
                  <a:gd name="T50" fmla="*/ 92 w 23"/>
                  <a:gd name="T51" fmla="*/ 248 h 22"/>
                  <a:gd name="T52" fmla="*/ 100 w 23"/>
                  <a:gd name="T53" fmla="*/ 232 h 22"/>
                  <a:gd name="T54" fmla="*/ 83 w 23"/>
                  <a:gd name="T55" fmla="*/ 223 h 22"/>
                  <a:gd name="T56" fmla="*/ 44 w 23"/>
                  <a:gd name="T57" fmla="*/ 166 h 22"/>
                  <a:gd name="T58" fmla="*/ 17 w 23"/>
                  <a:gd name="T59" fmla="*/ 82 h 22"/>
                  <a:gd name="T60" fmla="*/ 8 w 23"/>
                  <a:gd name="T61" fmla="*/ 73 h 22"/>
                  <a:gd name="T62" fmla="*/ 0 w 23"/>
                  <a:gd name="T63" fmla="*/ 82 h 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22">
                    <a:moveTo>
                      <a:pt x="0" y="7"/>
                    </a:moveTo>
                    <a:cubicBezTo>
                      <a:pt x="0" y="11"/>
                      <a:pt x="3" y="14"/>
                      <a:pt x="5" y="17"/>
                    </a:cubicBezTo>
                    <a:cubicBezTo>
                      <a:pt x="7" y="20"/>
                      <a:pt x="9" y="22"/>
                      <a:pt x="9" y="22"/>
                    </a:cubicBezTo>
                    <a:cubicBezTo>
                      <a:pt x="10" y="22"/>
                      <a:pt x="10" y="22"/>
                      <a:pt x="11" y="22"/>
                    </a:cubicBezTo>
                    <a:cubicBezTo>
                      <a:pt x="11" y="22"/>
                      <a:pt x="11" y="22"/>
                      <a:pt x="11" y="22"/>
                    </a:cubicBezTo>
                    <a:cubicBezTo>
                      <a:pt x="11" y="21"/>
                      <a:pt x="11" y="21"/>
                      <a:pt x="11" y="21"/>
                    </a:cubicBezTo>
                    <a:cubicBezTo>
                      <a:pt x="11" y="20"/>
                      <a:pt x="11" y="20"/>
                      <a:pt x="11" y="20"/>
                    </a:cubicBezTo>
                    <a:cubicBezTo>
                      <a:pt x="9" y="19"/>
                      <a:pt x="8" y="17"/>
                      <a:pt x="8" y="15"/>
                    </a:cubicBezTo>
                    <a:cubicBezTo>
                      <a:pt x="8" y="13"/>
                      <a:pt x="9" y="12"/>
                      <a:pt x="10" y="11"/>
                    </a:cubicBezTo>
                    <a:cubicBezTo>
                      <a:pt x="11" y="9"/>
                      <a:pt x="13" y="9"/>
                      <a:pt x="15" y="9"/>
                    </a:cubicBezTo>
                    <a:cubicBezTo>
                      <a:pt x="18" y="9"/>
                      <a:pt x="20" y="10"/>
                      <a:pt x="21" y="12"/>
                    </a:cubicBezTo>
                    <a:cubicBezTo>
                      <a:pt x="21" y="12"/>
                      <a:pt x="22" y="12"/>
                      <a:pt x="22" y="12"/>
                    </a:cubicBezTo>
                    <a:cubicBezTo>
                      <a:pt x="23" y="12"/>
                      <a:pt x="23" y="11"/>
                      <a:pt x="23" y="11"/>
                    </a:cubicBezTo>
                    <a:cubicBezTo>
                      <a:pt x="21" y="8"/>
                      <a:pt x="18" y="3"/>
                      <a:pt x="15" y="1"/>
                    </a:cubicBezTo>
                    <a:cubicBezTo>
                      <a:pt x="14" y="0"/>
                      <a:pt x="14" y="1"/>
                      <a:pt x="13" y="1"/>
                    </a:cubicBezTo>
                    <a:cubicBezTo>
                      <a:pt x="13" y="1"/>
                      <a:pt x="13" y="2"/>
                      <a:pt x="14" y="2"/>
                    </a:cubicBezTo>
                    <a:cubicBezTo>
                      <a:pt x="16" y="4"/>
                      <a:pt x="19" y="9"/>
                      <a:pt x="21" y="12"/>
                    </a:cubicBezTo>
                    <a:cubicBezTo>
                      <a:pt x="22" y="11"/>
                      <a:pt x="22" y="11"/>
                      <a:pt x="22" y="11"/>
                    </a:cubicBezTo>
                    <a:cubicBezTo>
                      <a:pt x="23" y="10"/>
                      <a:pt x="23" y="10"/>
                      <a:pt x="23" y="10"/>
                    </a:cubicBezTo>
                    <a:cubicBezTo>
                      <a:pt x="21" y="8"/>
                      <a:pt x="18" y="7"/>
                      <a:pt x="15" y="7"/>
                    </a:cubicBezTo>
                    <a:cubicBezTo>
                      <a:pt x="10" y="7"/>
                      <a:pt x="6" y="10"/>
                      <a:pt x="6" y="15"/>
                    </a:cubicBezTo>
                    <a:cubicBezTo>
                      <a:pt x="6" y="18"/>
                      <a:pt x="7" y="20"/>
                      <a:pt x="10" y="22"/>
                    </a:cubicBezTo>
                    <a:cubicBezTo>
                      <a:pt x="10" y="21"/>
                      <a:pt x="10" y="21"/>
                      <a:pt x="10" y="21"/>
                    </a:cubicBezTo>
                    <a:cubicBezTo>
                      <a:pt x="10" y="20"/>
                      <a:pt x="10" y="20"/>
                      <a:pt x="10" y="20"/>
                    </a:cubicBezTo>
                    <a:cubicBezTo>
                      <a:pt x="9" y="20"/>
                      <a:pt x="9" y="20"/>
                      <a:pt x="9" y="20"/>
                    </a:cubicBezTo>
                    <a:cubicBezTo>
                      <a:pt x="10" y="21"/>
                      <a:pt x="10" y="21"/>
                      <a:pt x="10" y="21"/>
                    </a:cubicBezTo>
                    <a:cubicBezTo>
                      <a:pt x="11" y="20"/>
                      <a:pt x="11" y="20"/>
                      <a:pt x="11" y="20"/>
                    </a:cubicBezTo>
                    <a:cubicBezTo>
                      <a:pt x="11" y="20"/>
                      <a:pt x="10" y="20"/>
                      <a:pt x="9" y="19"/>
                    </a:cubicBezTo>
                    <a:cubicBezTo>
                      <a:pt x="8" y="18"/>
                      <a:pt x="6" y="16"/>
                      <a:pt x="5" y="14"/>
                    </a:cubicBezTo>
                    <a:cubicBezTo>
                      <a:pt x="3" y="12"/>
                      <a:pt x="2" y="9"/>
                      <a:pt x="2" y="7"/>
                    </a:cubicBezTo>
                    <a:cubicBezTo>
                      <a:pt x="2" y="7"/>
                      <a:pt x="2" y="6"/>
                      <a:pt x="1" y="6"/>
                    </a:cubicBezTo>
                    <a:cubicBezTo>
                      <a:pt x="0" y="6"/>
                      <a:pt x="0" y="7"/>
                      <a:pt x="0" y="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1" name="Freeform 643">
                <a:extLst>
                  <a:ext uri="{FF2B5EF4-FFF2-40B4-BE49-F238E27FC236}">
                    <a16:creationId xmlns:a16="http://schemas.microsoft.com/office/drawing/2014/main" id="{2A4C0831-C24D-CE00-CC8A-8D76634F7F27}"/>
                  </a:ext>
                </a:extLst>
              </p:cNvPr>
              <p:cNvSpPr>
                <a:spLocks/>
              </p:cNvSpPr>
              <p:nvPr/>
            </p:nvSpPr>
            <p:spPr bwMode="auto">
              <a:xfrm>
                <a:off x="3831" y="3059"/>
                <a:ext cx="26" cy="25"/>
              </a:xfrm>
              <a:custGeom>
                <a:avLst/>
                <a:gdLst>
                  <a:gd name="T0" fmla="*/ 9 w 12"/>
                  <a:gd name="T1" fmla="*/ 73 h 11"/>
                  <a:gd name="T2" fmla="*/ 20 w 12"/>
                  <a:gd name="T3" fmla="*/ 73 h 11"/>
                  <a:gd name="T4" fmla="*/ 33 w 12"/>
                  <a:gd name="T5" fmla="*/ 45 h 11"/>
                  <a:gd name="T6" fmla="*/ 61 w 12"/>
                  <a:gd name="T7" fmla="*/ 25 h 11"/>
                  <a:gd name="T8" fmla="*/ 93 w 12"/>
                  <a:gd name="T9" fmla="*/ 45 h 11"/>
                  <a:gd name="T10" fmla="*/ 104 w 12"/>
                  <a:gd name="T11" fmla="*/ 73 h 11"/>
                  <a:gd name="T12" fmla="*/ 93 w 12"/>
                  <a:gd name="T13" fmla="*/ 93 h 11"/>
                  <a:gd name="T14" fmla="*/ 61 w 12"/>
                  <a:gd name="T15" fmla="*/ 102 h 11"/>
                  <a:gd name="T16" fmla="*/ 33 w 12"/>
                  <a:gd name="T17" fmla="*/ 93 h 11"/>
                  <a:gd name="T18" fmla="*/ 20 w 12"/>
                  <a:gd name="T19" fmla="*/ 73 h 11"/>
                  <a:gd name="T20" fmla="*/ 9 w 12"/>
                  <a:gd name="T21" fmla="*/ 73 h 11"/>
                  <a:gd name="T22" fmla="*/ 0 w 12"/>
                  <a:gd name="T23" fmla="*/ 73 h 11"/>
                  <a:gd name="T24" fmla="*/ 61 w 12"/>
                  <a:gd name="T25" fmla="*/ 130 h 11"/>
                  <a:gd name="T26" fmla="*/ 121 w 12"/>
                  <a:gd name="T27" fmla="*/ 73 h 11"/>
                  <a:gd name="T28" fmla="*/ 61 w 12"/>
                  <a:gd name="T29" fmla="*/ 0 h 11"/>
                  <a:gd name="T30" fmla="*/ 0 w 12"/>
                  <a:gd name="T31" fmla="*/ 73 h 11"/>
                  <a:gd name="T32" fmla="*/ 9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3" y="4"/>
                      <a:pt x="3" y="4"/>
                    </a:cubicBezTo>
                    <a:cubicBezTo>
                      <a:pt x="4" y="3"/>
                      <a:pt x="5" y="2"/>
                      <a:pt x="6" y="2"/>
                    </a:cubicBezTo>
                    <a:cubicBezTo>
                      <a:pt x="7" y="2"/>
                      <a:pt x="8" y="3"/>
                      <a:pt x="9" y="4"/>
                    </a:cubicBezTo>
                    <a:cubicBezTo>
                      <a:pt x="10" y="4"/>
                      <a:pt x="10" y="5"/>
                      <a:pt x="10" y="6"/>
                    </a:cubicBezTo>
                    <a:cubicBezTo>
                      <a:pt x="10" y="7"/>
                      <a:pt x="10" y="8"/>
                      <a:pt x="9" y="8"/>
                    </a:cubicBezTo>
                    <a:cubicBezTo>
                      <a:pt x="8" y="9"/>
                      <a:pt x="7" y="9"/>
                      <a:pt x="6" y="9"/>
                    </a:cubicBezTo>
                    <a:cubicBezTo>
                      <a:pt x="5" y="9"/>
                      <a:pt x="4" y="9"/>
                      <a:pt x="3" y="8"/>
                    </a:cubicBezTo>
                    <a:cubicBezTo>
                      <a:pt x="3" y="8"/>
                      <a:pt x="2" y="7"/>
                      <a:pt x="2" y="6"/>
                    </a:cubicBezTo>
                    <a:cubicBezTo>
                      <a:pt x="1" y="6"/>
                      <a:pt x="1" y="6"/>
                      <a:pt x="1" y="6"/>
                    </a:cubicBezTo>
                    <a:cubicBezTo>
                      <a:pt x="0" y="6"/>
                      <a:pt x="0" y="6"/>
                      <a:pt x="0" y="6"/>
                    </a:cubicBezTo>
                    <a:cubicBezTo>
                      <a:pt x="0" y="9"/>
                      <a:pt x="3" y="11"/>
                      <a:pt x="6" y="11"/>
                    </a:cubicBezTo>
                    <a:cubicBezTo>
                      <a:pt x="9" y="11"/>
                      <a:pt x="12" y="9"/>
                      <a:pt x="12" y="6"/>
                    </a:cubicBezTo>
                    <a:cubicBezTo>
                      <a:pt x="12" y="3"/>
                      <a:pt x="9"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2" name="Freeform 644">
                <a:extLst>
                  <a:ext uri="{FF2B5EF4-FFF2-40B4-BE49-F238E27FC236}">
                    <a16:creationId xmlns:a16="http://schemas.microsoft.com/office/drawing/2014/main" id="{075102B4-5E19-0063-500E-9CBADED6E89C}"/>
                  </a:ext>
                </a:extLst>
              </p:cNvPr>
              <p:cNvSpPr>
                <a:spLocks/>
              </p:cNvSpPr>
              <p:nvPr/>
            </p:nvSpPr>
            <p:spPr bwMode="auto">
              <a:xfrm>
                <a:off x="3993" y="3005"/>
                <a:ext cx="25" cy="25"/>
              </a:xfrm>
              <a:custGeom>
                <a:avLst/>
                <a:gdLst>
                  <a:gd name="T0" fmla="*/ 8 w 12"/>
                  <a:gd name="T1" fmla="*/ 73 h 11"/>
                  <a:gd name="T2" fmla="*/ 17 w 12"/>
                  <a:gd name="T3" fmla="*/ 73 h 11"/>
                  <a:gd name="T4" fmla="*/ 27 w 12"/>
                  <a:gd name="T5" fmla="*/ 45 h 11"/>
                  <a:gd name="T6" fmla="*/ 56 w 12"/>
                  <a:gd name="T7" fmla="*/ 25 h 11"/>
                  <a:gd name="T8" fmla="*/ 83 w 12"/>
                  <a:gd name="T9" fmla="*/ 45 h 11"/>
                  <a:gd name="T10" fmla="*/ 92 w 12"/>
                  <a:gd name="T11" fmla="*/ 73 h 11"/>
                  <a:gd name="T12" fmla="*/ 83 w 12"/>
                  <a:gd name="T13" fmla="*/ 93 h 11"/>
                  <a:gd name="T14" fmla="*/ 56 w 12"/>
                  <a:gd name="T15" fmla="*/ 102 h 11"/>
                  <a:gd name="T16" fmla="*/ 27 w 12"/>
                  <a:gd name="T17" fmla="*/ 93 h 11"/>
                  <a:gd name="T18" fmla="*/ 17 w 12"/>
                  <a:gd name="T19" fmla="*/ 73 h 11"/>
                  <a:gd name="T20" fmla="*/ 8 w 12"/>
                  <a:gd name="T21" fmla="*/ 73 h 11"/>
                  <a:gd name="T22" fmla="*/ 0 w 12"/>
                  <a:gd name="T23" fmla="*/ 73 h 11"/>
                  <a:gd name="T24" fmla="*/ 56 w 12"/>
                  <a:gd name="T25" fmla="*/ 130 h 11"/>
                  <a:gd name="T26" fmla="*/ 108 w 12"/>
                  <a:gd name="T27" fmla="*/ 73 h 11"/>
                  <a:gd name="T28" fmla="*/ 56 w 12"/>
                  <a:gd name="T29" fmla="*/ 0 h 11"/>
                  <a:gd name="T30" fmla="*/ 0 w 12"/>
                  <a:gd name="T31" fmla="*/ 73 h 11"/>
                  <a:gd name="T32" fmla="*/ 8 w 12"/>
                  <a:gd name="T33" fmla="*/ 73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6"/>
                    </a:moveTo>
                    <a:cubicBezTo>
                      <a:pt x="2" y="6"/>
                      <a:pt x="2" y="6"/>
                      <a:pt x="2" y="6"/>
                    </a:cubicBezTo>
                    <a:cubicBezTo>
                      <a:pt x="2" y="5"/>
                      <a:pt x="3" y="4"/>
                      <a:pt x="3" y="4"/>
                    </a:cubicBezTo>
                    <a:cubicBezTo>
                      <a:pt x="4" y="3"/>
                      <a:pt x="5" y="2"/>
                      <a:pt x="6" y="2"/>
                    </a:cubicBezTo>
                    <a:cubicBezTo>
                      <a:pt x="8" y="2"/>
                      <a:pt x="9" y="3"/>
                      <a:pt x="9" y="4"/>
                    </a:cubicBezTo>
                    <a:cubicBezTo>
                      <a:pt x="10" y="4"/>
                      <a:pt x="10" y="5"/>
                      <a:pt x="10" y="6"/>
                    </a:cubicBezTo>
                    <a:cubicBezTo>
                      <a:pt x="10" y="7"/>
                      <a:pt x="10" y="8"/>
                      <a:pt x="9" y="8"/>
                    </a:cubicBezTo>
                    <a:cubicBezTo>
                      <a:pt x="9" y="9"/>
                      <a:pt x="8" y="9"/>
                      <a:pt x="6" y="9"/>
                    </a:cubicBezTo>
                    <a:cubicBezTo>
                      <a:pt x="5" y="9"/>
                      <a:pt x="4" y="9"/>
                      <a:pt x="3" y="8"/>
                    </a:cubicBezTo>
                    <a:cubicBezTo>
                      <a:pt x="3" y="8"/>
                      <a:pt x="2" y="7"/>
                      <a:pt x="2" y="6"/>
                    </a:cubicBezTo>
                    <a:cubicBezTo>
                      <a:pt x="1" y="6"/>
                      <a:pt x="1" y="6"/>
                      <a:pt x="1" y="6"/>
                    </a:cubicBezTo>
                    <a:cubicBezTo>
                      <a:pt x="0" y="6"/>
                      <a:pt x="0" y="6"/>
                      <a:pt x="0" y="6"/>
                    </a:cubicBezTo>
                    <a:cubicBezTo>
                      <a:pt x="0" y="9"/>
                      <a:pt x="3" y="11"/>
                      <a:pt x="6" y="11"/>
                    </a:cubicBezTo>
                    <a:cubicBezTo>
                      <a:pt x="10" y="11"/>
                      <a:pt x="12" y="9"/>
                      <a:pt x="12" y="6"/>
                    </a:cubicBezTo>
                    <a:cubicBezTo>
                      <a:pt x="12" y="3"/>
                      <a:pt x="10" y="0"/>
                      <a:pt x="6" y="0"/>
                    </a:cubicBezTo>
                    <a:cubicBezTo>
                      <a:pt x="3" y="0"/>
                      <a:pt x="0" y="3"/>
                      <a:pt x="0" y="6"/>
                    </a:cubicBezTo>
                    <a:cubicBezTo>
                      <a:pt x="1" y="6"/>
                      <a:pt x="1" y="6"/>
                      <a:pt x="1"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3" name="Freeform 645">
                <a:extLst>
                  <a:ext uri="{FF2B5EF4-FFF2-40B4-BE49-F238E27FC236}">
                    <a16:creationId xmlns:a16="http://schemas.microsoft.com/office/drawing/2014/main" id="{87ED864A-8B48-D2C2-02BF-7A7BA0D75BBD}"/>
                  </a:ext>
                </a:extLst>
              </p:cNvPr>
              <p:cNvSpPr>
                <a:spLocks/>
              </p:cNvSpPr>
              <p:nvPr/>
            </p:nvSpPr>
            <p:spPr bwMode="auto">
              <a:xfrm>
                <a:off x="3504" y="2672"/>
                <a:ext cx="359" cy="1101"/>
              </a:xfrm>
              <a:custGeom>
                <a:avLst/>
                <a:gdLst>
                  <a:gd name="T0" fmla="*/ 1564 w 171"/>
                  <a:gd name="T1" fmla="*/ 360 h 492"/>
                  <a:gd name="T2" fmla="*/ 1524 w 171"/>
                  <a:gd name="T3" fmla="*/ 660 h 492"/>
                  <a:gd name="T4" fmla="*/ 926 w 171"/>
                  <a:gd name="T5" fmla="*/ 1041 h 492"/>
                  <a:gd name="T6" fmla="*/ 489 w 171"/>
                  <a:gd name="T7" fmla="*/ 987 h 492"/>
                  <a:gd name="T8" fmla="*/ 462 w 171"/>
                  <a:gd name="T9" fmla="*/ 951 h 492"/>
                  <a:gd name="T10" fmla="*/ 437 w 171"/>
                  <a:gd name="T11" fmla="*/ 1007 h 492"/>
                  <a:gd name="T12" fmla="*/ 506 w 171"/>
                  <a:gd name="T13" fmla="*/ 1097 h 492"/>
                  <a:gd name="T14" fmla="*/ 313 w 171"/>
                  <a:gd name="T15" fmla="*/ 951 h 492"/>
                  <a:gd name="T16" fmla="*/ 269 w 171"/>
                  <a:gd name="T17" fmla="*/ 976 h 492"/>
                  <a:gd name="T18" fmla="*/ 462 w 171"/>
                  <a:gd name="T19" fmla="*/ 1152 h 492"/>
                  <a:gd name="T20" fmla="*/ 353 w 171"/>
                  <a:gd name="T21" fmla="*/ 1197 h 492"/>
                  <a:gd name="T22" fmla="*/ 36 w 171"/>
                  <a:gd name="T23" fmla="*/ 1258 h 492"/>
                  <a:gd name="T24" fmla="*/ 8 w 171"/>
                  <a:gd name="T25" fmla="*/ 1267 h 492"/>
                  <a:gd name="T26" fmla="*/ 128 w 171"/>
                  <a:gd name="T27" fmla="*/ 1347 h 492"/>
                  <a:gd name="T28" fmla="*/ 428 w 171"/>
                  <a:gd name="T29" fmla="*/ 1233 h 492"/>
                  <a:gd name="T30" fmla="*/ 269 w 171"/>
                  <a:gd name="T31" fmla="*/ 1412 h 492"/>
                  <a:gd name="T32" fmla="*/ 313 w 171"/>
                  <a:gd name="T33" fmla="*/ 1448 h 492"/>
                  <a:gd name="T34" fmla="*/ 498 w 171"/>
                  <a:gd name="T35" fmla="*/ 1242 h 492"/>
                  <a:gd name="T36" fmla="*/ 380 w 171"/>
                  <a:gd name="T37" fmla="*/ 1493 h 492"/>
                  <a:gd name="T38" fmla="*/ 397 w 171"/>
                  <a:gd name="T39" fmla="*/ 1546 h 492"/>
                  <a:gd name="T40" fmla="*/ 437 w 171"/>
                  <a:gd name="T41" fmla="*/ 1522 h 492"/>
                  <a:gd name="T42" fmla="*/ 682 w 171"/>
                  <a:gd name="T43" fmla="*/ 1222 h 492"/>
                  <a:gd name="T44" fmla="*/ 1539 w 171"/>
                  <a:gd name="T45" fmla="*/ 922 h 492"/>
                  <a:gd name="T46" fmla="*/ 1556 w 171"/>
                  <a:gd name="T47" fmla="*/ 906 h 492"/>
                  <a:gd name="T48" fmla="*/ 1564 w 171"/>
                  <a:gd name="T49" fmla="*/ 942 h 492"/>
                  <a:gd name="T50" fmla="*/ 1564 w 171"/>
                  <a:gd name="T51" fmla="*/ 2330 h 492"/>
                  <a:gd name="T52" fmla="*/ 775 w 171"/>
                  <a:gd name="T53" fmla="*/ 5514 h 492"/>
                  <a:gd name="T54" fmla="*/ 1583 w 171"/>
                  <a:gd name="T55" fmla="*/ 2330 h 492"/>
                  <a:gd name="T56" fmla="*/ 1572 w 171"/>
                  <a:gd name="T57" fmla="*/ 942 h 492"/>
                  <a:gd name="T58" fmla="*/ 1583 w 171"/>
                  <a:gd name="T59" fmla="*/ 906 h 492"/>
                  <a:gd name="T60" fmla="*/ 1524 w 171"/>
                  <a:gd name="T61" fmla="*/ 906 h 492"/>
                  <a:gd name="T62" fmla="*/ 1186 w 171"/>
                  <a:gd name="T63" fmla="*/ 1088 h 492"/>
                  <a:gd name="T64" fmla="*/ 537 w 171"/>
                  <a:gd name="T65" fmla="*/ 1267 h 492"/>
                  <a:gd name="T66" fmla="*/ 414 w 171"/>
                  <a:gd name="T67" fmla="*/ 1513 h 492"/>
                  <a:gd name="T68" fmla="*/ 405 w 171"/>
                  <a:gd name="T69" fmla="*/ 1522 h 492"/>
                  <a:gd name="T70" fmla="*/ 397 w 171"/>
                  <a:gd name="T71" fmla="*/ 1513 h 492"/>
                  <a:gd name="T72" fmla="*/ 397 w 171"/>
                  <a:gd name="T73" fmla="*/ 1502 h 492"/>
                  <a:gd name="T74" fmla="*/ 489 w 171"/>
                  <a:gd name="T75" fmla="*/ 1233 h 492"/>
                  <a:gd name="T76" fmla="*/ 296 w 171"/>
                  <a:gd name="T77" fmla="*/ 1432 h 492"/>
                  <a:gd name="T78" fmla="*/ 296 w 171"/>
                  <a:gd name="T79" fmla="*/ 1432 h 492"/>
                  <a:gd name="T80" fmla="*/ 296 w 171"/>
                  <a:gd name="T81" fmla="*/ 1432 h 492"/>
                  <a:gd name="T82" fmla="*/ 437 w 171"/>
                  <a:gd name="T83" fmla="*/ 1242 h 492"/>
                  <a:gd name="T84" fmla="*/ 380 w 171"/>
                  <a:gd name="T85" fmla="*/ 1242 h 492"/>
                  <a:gd name="T86" fmla="*/ 17 w 171"/>
                  <a:gd name="T87" fmla="*/ 1278 h 492"/>
                  <a:gd name="T88" fmla="*/ 17 w 171"/>
                  <a:gd name="T89" fmla="*/ 1267 h 492"/>
                  <a:gd name="T90" fmla="*/ 17 w 171"/>
                  <a:gd name="T91" fmla="*/ 1267 h 492"/>
                  <a:gd name="T92" fmla="*/ 36 w 171"/>
                  <a:gd name="T93" fmla="*/ 1278 h 492"/>
                  <a:gd name="T94" fmla="*/ 414 w 171"/>
                  <a:gd name="T95" fmla="*/ 1197 h 492"/>
                  <a:gd name="T96" fmla="*/ 462 w 171"/>
                  <a:gd name="T97" fmla="*/ 1141 h 492"/>
                  <a:gd name="T98" fmla="*/ 296 w 171"/>
                  <a:gd name="T99" fmla="*/ 962 h 492"/>
                  <a:gd name="T100" fmla="*/ 304 w 171"/>
                  <a:gd name="T101" fmla="*/ 987 h 492"/>
                  <a:gd name="T102" fmla="*/ 521 w 171"/>
                  <a:gd name="T103" fmla="*/ 1121 h 492"/>
                  <a:gd name="T104" fmla="*/ 453 w 171"/>
                  <a:gd name="T105" fmla="*/ 996 h 492"/>
                  <a:gd name="T106" fmla="*/ 462 w 171"/>
                  <a:gd name="T107" fmla="*/ 976 h 492"/>
                  <a:gd name="T108" fmla="*/ 462 w 171"/>
                  <a:gd name="T109" fmla="*/ 976 h 492"/>
                  <a:gd name="T110" fmla="*/ 472 w 171"/>
                  <a:gd name="T111" fmla="*/ 996 h 492"/>
                  <a:gd name="T112" fmla="*/ 926 w 171"/>
                  <a:gd name="T113" fmla="*/ 1067 h 492"/>
                  <a:gd name="T114" fmla="*/ 1539 w 171"/>
                  <a:gd name="T115" fmla="*/ 660 h 492"/>
                  <a:gd name="T116" fmla="*/ 1572 w 171"/>
                  <a:gd name="T117" fmla="*/ 360 h 492"/>
                  <a:gd name="T118" fmla="*/ 1572 w 171"/>
                  <a:gd name="T119" fmla="*/ 0 h 49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71" h="492">
                    <a:moveTo>
                      <a:pt x="169" y="1"/>
                    </a:moveTo>
                    <a:cubicBezTo>
                      <a:pt x="169" y="32"/>
                      <a:pt x="169" y="32"/>
                      <a:pt x="169" y="32"/>
                    </a:cubicBezTo>
                    <a:cubicBezTo>
                      <a:pt x="169" y="32"/>
                      <a:pt x="169" y="32"/>
                      <a:pt x="169" y="32"/>
                    </a:cubicBezTo>
                    <a:cubicBezTo>
                      <a:pt x="169" y="32"/>
                      <a:pt x="169" y="33"/>
                      <a:pt x="169" y="33"/>
                    </a:cubicBezTo>
                    <a:cubicBezTo>
                      <a:pt x="169" y="38"/>
                      <a:pt x="169" y="50"/>
                      <a:pt x="164" y="58"/>
                    </a:cubicBezTo>
                    <a:cubicBezTo>
                      <a:pt x="165" y="59"/>
                      <a:pt x="165" y="59"/>
                      <a:pt x="165" y="59"/>
                    </a:cubicBezTo>
                    <a:cubicBezTo>
                      <a:pt x="164" y="58"/>
                      <a:pt x="164" y="58"/>
                      <a:pt x="164" y="58"/>
                    </a:cubicBezTo>
                    <a:cubicBezTo>
                      <a:pt x="160" y="65"/>
                      <a:pt x="150" y="72"/>
                      <a:pt x="138" y="78"/>
                    </a:cubicBezTo>
                    <a:cubicBezTo>
                      <a:pt x="126" y="84"/>
                      <a:pt x="112" y="89"/>
                      <a:pt x="100" y="93"/>
                    </a:cubicBezTo>
                    <a:cubicBezTo>
                      <a:pt x="97" y="93"/>
                      <a:pt x="80" y="98"/>
                      <a:pt x="68" y="98"/>
                    </a:cubicBezTo>
                    <a:cubicBezTo>
                      <a:pt x="64" y="98"/>
                      <a:pt x="61" y="97"/>
                      <a:pt x="59" y="96"/>
                    </a:cubicBezTo>
                    <a:cubicBezTo>
                      <a:pt x="56" y="94"/>
                      <a:pt x="54" y="91"/>
                      <a:pt x="53" y="88"/>
                    </a:cubicBezTo>
                    <a:cubicBezTo>
                      <a:pt x="52" y="88"/>
                      <a:pt x="52" y="87"/>
                      <a:pt x="52" y="86"/>
                    </a:cubicBezTo>
                    <a:cubicBezTo>
                      <a:pt x="51" y="85"/>
                      <a:pt x="51" y="85"/>
                      <a:pt x="51" y="85"/>
                    </a:cubicBezTo>
                    <a:cubicBezTo>
                      <a:pt x="51" y="85"/>
                      <a:pt x="50" y="85"/>
                      <a:pt x="50" y="85"/>
                    </a:cubicBezTo>
                    <a:cubicBezTo>
                      <a:pt x="49" y="85"/>
                      <a:pt x="49" y="85"/>
                      <a:pt x="49" y="85"/>
                    </a:cubicBezTo>
                    <a:cubicBezTo>
                      <a:pt x="47" y="86"/>
                      <a:pt x="47" y="87"/>
                      <a:pt x="47" y="89"/>
                    </a:cubicBezTo>
                    <a:cubicBezTo>
                      <a:pt x="47" y="89"/>
                      <a:pt x="47" y="90"/>
                      <a:pt x="47" y="90"/>
                    </a:cubicBezTo>
                    <a:cubicBezTo>
                      <a:pt x="48" y="93"/>
                      <a:pt x="51" y="97"/>
                      <a:pt x="54" y="100"/>
                    </a:cubicBezTo>
                    <a:cubicBezTo>
                      <a:pt x="55" y="99"/>
                      <a:pt x="55" y="99"/>
                      <a:pt x="55" y="99"/>
                    </a:cubicBezTo>
                    <a:cubicBezTo>
                      <a:pt x="55" y="98"/>
                      <a:pt x="55" y="98"/>
                      <a:pt x="55" y="98"/>
                    </a:cubicBezTo>
                    <a:cubicBezTo>
                      <a:pt x="51" y="98"/>
                      <a:pt x="47" y="97"/>
                      <a:pt x="43" y="95"/>
                    </a:cubicBezTo>
                    <a:cubicBezTo>
                      <a:pt x="40" y="93"/>
                      <a:pt x="37" y="91"/>
                      <a:pt x="35" y="87"/>
                    </a:cubicBezTo>
                    <a:cubicBezTo>
                      <a:pt x="35" y="86"/>
                      <a:pt x="35" y="86"/>
                      <a:pt x="34" y="85"/>
                    </a:cubicBezTo>
                    <a:cubicBezTo>
                      <a:pt x="34" y="84"/>
                      <a:pt x="33" y="84"/>
                      <a:pt x="32" y="84"/>
                    </a:cubicBezTo>
                    <a:cubicBezTo>
                      <a:pt x="32" y="84"/>
                      <a:pt x="31" y="84"/>
                      <a:pt x="31" y="84"/>
                    </a:cubicBezTo>
                    <a:cubicBezTo>
                      <a:pt x="30" y="85"/>
                      <a:pt x="29" y="86"/>
                      <a:pt x="29" y="87"/>
                    </a:cubicBezTo>
                    <a:cubicBezTo>
                      <a:pt x="29" y="88"/>
                      <a:pt x="29" y="89"/>
                      <a:pt x="29" y="89"/>
                    </a:cubicBezTo>
                    <a:cubicBezTo>
                      <a:pt x="34" y="98"/>
                      <a:pt x="42" y="102"/>
                      <a:pt x="50" y="104"/>
                    </a:cubicBezTo>
                    <a:cubicBezTo>
                      <a:pt x="50" y="103"/>
                      <a:pt x="50" y="103"/>
                      <a:pt x="50" y="103"/>
                    </a:cubicBezTo>
                    <a:cubicBezTo>
                      <a:pt x="49" y="102"/>
                      <a:pt x="49" y="102"/>
                      <a:pt x="49" y="102"/>
                    </a:cubicBezTo>
                    <a:cubicBezTo>
                      <a:pt x="48" y="103"/>
                      <a:pt x="46" y="104"/>
                      <a:pt x="44" y="105"/>
                    </a:cubicBezTo>
                    <a:cubicBezTo>
                      <a:pt x="42" y="106"/>
                      <a:pt x="39" y="107"/>
                      <a:pt x="38" y="107"/>
                    </a:cubicBezTo>
                    <a:cubicBezTo>
                      <a:pt x="29" y="110"/>
                      <a:pt x="21" y="114"/>
                      <a:pt x="13" y="114"/>
                    </a:cubicBezTo>
                    <a:cubicBezTo>
                      <a:pt x="10" y="114"/>
                      <a:pt x="8" y="113"/>
                      <a:pt x="5" y="112"/>
                    </a:cubicBezTo>
                    <a:cubicBezTo>
                      <a:pt x="5" y="112"/>
                      <a:pt x="4" y="112"/>
                      <a:pt x="4" y="112"/>
                    </a:cubicBezTo>
                    <a:cubicBezTo>
                      <a:pt x="3" y="112"/>
                      <a:pt x="3" y="111"/>
                      <a:pt x="2" y="111"/>
                    </a:cubicBezTo>
                    <a:cubicBezTo>
                      <a:pt x="1" y="112"/>
                      <a:pt x="1" y="112"/>
                      <a:pt x="1" y="112"/>
                    </a:cubicBezTo>
                    <a:cubicBezTo>
                      <a:pt x="1" y="112"/>
                      <a:pt x="1" y="113"/>
                      <a:pt x="1" y="113"/>
                    </a:cubicBezTo>
                    <a:cubicBezTo>
                      <a:pt x="0" y="113"/>
                      <a:pt x="0" y="114"/>
                      <a:pt x="0" y="114"/>
                    </a:cubicBezTo>
                    <a:cubicBezTo>
                      <a:pt x="0" y="116"/>
                      <a:pt x="1" y="117"/>
                      <a:pt x="3" y="118"/>
                    </a:cubicBezTo>
                    <a:cubicBezTo>
                      <a:pt x="7" y="119"/>
                      <a:pt x="10" y="120"/>
                      <a:pt x="14" y="120"/>
                    </a:cubicBezTo>
                    <a:cubicBezTo>
                      <a:pt x="24" y="120"/>
                      <a:pt x="33" y="116"/>
                      <a:pt x="42" y="113"/>
                    </a:cubicBezTo>
                    <a:cubicBezTo>
                      <a:pt x="43" y="112"/>
                      <a:pt x="45" y="111"/>
                      <a:pt x="47" y="111"/>
                    </a:cubicBezTo>
                    <a:cubicBezTo>
                      <a:pt x="46" y="110"/>
                      <a:pt x="46" y="110"/>
                      <a:pt x="46" y="110"/>
                    </a:cubicBezTo>
                    <a:cubicBezTo>
                      <a:pt x="46" y="109"/>
                      <a:pt x="46" y="109"/>
                      <a:pt x="46" y="109"/>
                    </a:cubicBezTo>
                    <a:cubicBezTo>
                      <a:pt x="39" y="113"/>
                      <a:pt x="33" y="118"/>
                      <a:pt x="30" y="124"/>
                    </a:cubicBezTo>
                    <a:cubicBezTo>
                      <a:pt x="29" y="125"/>
                      <a:pt x="29" y="126"/>
                      <a:pt x="29" y="126"/>
                    </a:cubicBezTo>
                    <a:cubicBezTo>
                      <a:pt x="29" y="127"/>
                      <a:pt x="30" y="129"/>
                      <a:pt x="31" y="129"/>
                    </a:cubicBezTo>
                    <a:cubicBezTo>
                      <a:pt x="31" y="130"/>
                      <a:pt x="32" y="130"/>
                      <a:pt x="32" y="130"/>
                    </a:cubicBezTo>
                    <a:cubicBezTo>
                      <a:pt x="33" y="130"/>
                      <a:pt x="34" y="129"/>
                      <a:pt x="34" y="129"/>
                    </a:cubicBezTo>
                    <a:cubicBezTo>
                      <a:pt x="34" y="129"/>
                      <a:pt x="34" y="128"/>
                      <a:pt x="35" y="128"/>
                    </a:cubicBezTo>
                    <a:cubicBezTo>
                      <a:pt x="38" y="122"/>
                      <a:pt x="46" y="116"/>
                      <a:pt x="54" y="112"/>
                    </a:cubicBezTo>
                    <a:cubicBezTo>
                      <a:pt x="54" y="111"/>
                      <a:pt x="54" y="111"/>
                      <a:pt x="54" y="111"/>
                    </a:cubicBezTo>
                    <a:cubicBezTo>
                      <a:pt x="53" y="110"/>
                      <a:pt x="53" y="110"/>
                      <a:pt x="53" y="110"/>
                    </a:cubicBezTo>
                    <a:cubicBezTo>
                      <a:pt x="48" y="116"/>
                      <a:pt x="44" y="125"/>
                      <a:pt x="41" y="133"/>
                    </a:cubicBezTo>
                    <a:cubicBezTo>
                      <a:pt x="41" y="133"/>
                      <a:pt x="41" y="133"/>
                      <a:pt x="41" y="133"/>
                    </a:cubicBezTo>
                    <a:cubicBezTo>
                      <a:pt x="41" y="134"/>
                      <a:pt x="41" y="134"/>
                      <a:pt x="41" y="134"/>
                    </a:cubicBezTo>
                    <a:cubicBezTo>
                      <a:pt x="41" y="134"/>
                      <a:pt x="41" y="134"/>
                      <a:pt x="41" y="134"/>
                    </a:cubicBezTo>
                    <a:cubicBezTo>
                      <a:pt x="41" y="136"/>
                      <a:pt x="42" y="137"/>
                      <a:pt x="43" y="138"/>
                    </a:cubicBezTo>
                    <a:cubicBezTo>
                      <a:pt x="44" y="138"/>
                      <a:pt x="44" y="138"/>
                      <a:pt x="44" y="138"/>
                    </a:cubicBezTo>
                    <a:cubicBezTo>
                      <a:pt x="45" y="138"/>
                      <a:pt x="46" y="138"/>
                      <a:pt x="46" y="137"/>
                    </a:cubicBezTo>
                    <a:cubicBezTo>
                      <a:pt x="47" y="137"/>
                      <a:pt x="47" y="136"/>
                      <a:pt x="47" y="136"/>
                    </a:cubicBezTo>
                    <a:cubicBezTo>
                      <a:pt x="51" y="126"/>
                      <a:pt x="53" y="120"/>
                      <a:pt x="59" y="115"/>
                    </a:cubicBezTo>
                    <a:cubicBezTo>
                      <a:pt x="59" y="115"/>
                      <a:pt x="59" y="115"/>
                      <a:pt x="59" y="115"/>
                    </a:cubicBezTo>
                    <a:cubicBezTo>
                      <a:pt x="62" y="112"/>
                      <a:pt x="68" y="110"/>
                      <a:pt x="74" y="109"/>
                    </a:cubicBezTo>
                    <a:cubicBezTo>
                      <a:pt x="80" y="108"/>
                      <a:pt x="86" y="107"/>
                      <a:pt x="89" y="106"/>
                    </a:cubicBezTo>
                    <a:cubicBezTo>
                      <a:pt x="99" y="105"/>
                      <a:pt x="114" y="102"/>
                      <a:pt x="129" y="99"/>
                    </a:cubicBezTo>
                    <a:cubicBezTo>
                      <a:pt x="143" y="95"/>
                      <a:pt x="157" y="90"/>
                      <a:pt x="166" y="82"/>
                    </a:cubicBezTo>
                    <a:cubicBezTo>
                      <a:pt x="166" y="82"/>
                      <a:pt x="166" y="82"/>
                      <a:pt x="166" y="82"/>
                    </a:cubicBezTo>
                    <a:cubicBezTo>
                      <a:pt x="167" y="81"/>
                      <a:pt x="168" y="81"/>
                      <a:pt x="168" y="81"/>
                    </a:cubicBezTo>
                    <a:cubicBezTo>
                      <a:pt x="168" y="81"/>
                      <a:pt x="168" y="81"/>
                      <a:pt x="168" y="81"/>
                    </a:cubicBezTo>
                    <a:cubicBezTo>
                      <a:pt x="169" y="81"/>
                      <a:pt x="169" y="82"/>
                      <a:pt x="169" y="82"/>
                    </a:cubicBezTo>
                    <a:cubicBezTo>
                      <a:pt x="169" y="83"/>
                      <a:pt x="169" y="83"/>
                      <a:pt x="169" y="84"/>
                    </a:cubicBezTo>
                    <a:cubicBezTo>
                      <a:pt x="169" y="84"/>
                      <a:pt x="169" y="84"/>
                      <a:pt x="169" y="84"/>
                    </a:cubicBezTo>
                    <a:cubicBezTo>
                      <a:pt x="169" y="84"/>
                      <a:pt x="169" y="84"/>
                      <a:pt x="169" y="84"/>
                    </a:cubicBezTo>
                    <a:cubicBezTo>
                      <a:pt x="169" y="157"/>
                      <a:pt x="169" y="157"/>
                      <a:pt x="169" y="157"/>
                    </a:cubicBezTo>
                    <a:cubicBezTo>
                      <a:pt x="169" y="177"/>
                      <a:pt x="169" y="193"/>
                      <a:pt x="169" y="208"/>
                    </a:cubicBezTo>
                    <a:cubicBezTo>
                      <a:pt x="169" y="266"/>
                      <a:pt x="166" y="285"/>
                      <a:pt x="132" y="344"/>
                    </a:cubicBezTo>
                    <a:cubicBezTo>
                      <a:pt x="106" y="390"/>
                      <a:pt x="92" y="433"/>
                      <a:pt x="83" y="491"/>
                    </a:cubicBezTo>
                    <a:cubicBezTo>
                      <a:pt x="83" y="492"/>
                      <a:pt x="84" y="492"/>
                      <a:pt x="84" y="492"/>
                    </a:cubicBezTo>
                    <a:cubicBezTo>
                      <a:pt x="85" y="492"/>
                      <a:pt x="85" y="492"/>
                      <a:pt x="85" y="492"/>
                    </a:cubicBezTo>
                    <a:cubicBezTo>
                      <a:pt x="94" y="433"/>
                      <a:pt x="108" y="391"/>
                      <a:pt x="134" y="345"/>
                    </a:cubicBezTo>
                    <a:cubicBezTo>
                      <a:pt x="168" y="286"/>
                      <a:pt x="171" y="266"/>
                      <a:pt x="171" y="208"/>
                    </a:cubicBezTo>
                    <a:cubicBezTo>
                      <a:pt x="171" y="193"/>
                      <a:pt x="171" y="177"/>
                      <a:pt x="171" y="157"/>
                    </a:cubicBezTo>
                    <a:cubicBezTo>
                      <a:pt x="171" y="84"/>
                      <a:pt x="171" y="84"/>
                      <a:pt x="171" y="84"/>
                    </a:cubicBezTo>
                    <a:cubicBezTo>
                      <a:pt x="170" y="84"/>
                      <a:pt x="170" y="84"/>
                      <a:pt x="170" y="84"/>
                    </a:cubicBezTo>
                    <a:cubicBezTo>
                      <a:pt x="171" y="84"/>
                      <a:pt x="171" y="84"/>
                      <a:pt x="171" y="84"/>
                    </a:cubicBezTo>
                    <a:cubicBezTo>
                      <a:pt x="171" y="84"/>
                      <a:pt x="171" y="84"/>
                      <a:pt x="171" y="84"/>
                    </a:cubicBezTo>
                    <a:cubicBezTo>
                      <a:pt x="171" y="83"/>
                      <a:pt x="171" y="82"/>
                      <a:pt x="171" y="81"/>
                    </a:cubicBezTo>
                    <a:cubicBezTo>
                      <a:pt x="171" y="81"/>
                      <a:pt x="170" y="80"/>
                      <a:pt x="170" y="80"/>
                    </a:cubicBezTo>
                    <a:cubicBezTo>
                      <a:pt x="170" y="79"/>
                      <a:pt x="169" y="79"/>
                      <a:pt x="168" y="79"/>
                    </a:cubicBezTo>
                    <a:cubicBezTo>
                      <a:pt x="167" y="79"/>
                      <a:pt x="166" y="80"/>
                      <a:pt x="165" y="81"/>
                    </a:cubicBezTo>
                    <a:cubicBezTo>
                      <a:pt x="165" y="82"/>
                      <a:pt x="165" y="82"/>
                      <a:pt x="165" y="82"/>
                    </a:cubicBezTo>
                    <a:cubicBezTo>
                      <a:pt x="165" y="81"/>
                      <a:pt x="165" y="81"/>
                      <a:pt x="165" y="81"/>
                    </a:cubicBezTo>
                    <a:cubicBezTo>
                      <a:pt x="156" y="88"/>
                      <a:pt x="142" y="93"/>
                      <a:pt x="128" y="97"/>
                    </a:cubicBezTo>
                    <a:cubicBezTo>
                      <a:pt x="114" y="101"/>
                      <a:pt x="99" y="103"/>
                      <a:pt x="89" y="104"/>
                    </a:cubicBezTo>
                    <a:cubicBezTo>
                      <a:pt x="86" y="105"/>
                      <a:pt x="80" y="106"/>
                      <a:pt x="73" y="107"/>
                    </a:cubicBezTo>
                    <a:cubicBezTo>
                      <a:pt x="67" y="108"/>
                      <a:pt x="61" y="110"/>
                      <a:pt x="58" y="113"/>
                    </a:cubicBezTo>
                    <a:cubicBezTo>
                      <a:pt x="58" y="114"/>
                      <a:pt x="58" y="114"/>
                      <a:pt x="58" y="114"/>
                    </a:cubicBezTo>
                    <a:cubicBezTo>
                      <a:pt x="58" y="113"/>
                      <a:pt x="58" y="113"/>
                      <a:pt x="58" y="113"/>
                    </a:cubicBezTo>
                    <a:cubicBezTo>
                      <a:pt x="51" y="119"/>
                      <a:pt x="49" y="125"/>
                      <a:pt x="45" y="135"/>
                    </a:cubicBezTo>
                    <a:cubicBezTo>
                      <a:pt x="45" y="135"/>
                      <a:pt x="45" y="136"/>
                      <a:pt x="45" y="136"/>
                    </a:cubicBezTo>
                    <a:cubicBezTo>
                      <a:pt x="44" y="136"/>
                      <a:pt x="44" y="136"/>
                      <a:pt x="44" y="136"/>
                    </a:cubicBezTo>
                    <a:cubicBezTo>
                      <a:pt x="44" y="136"/>
                      <a:pt x="44" y="136"/>
                      <a:pt x="44" y="136"/>
                    </a:cubicBezTo>
                    <a:cubicBezTo>
                      <a:pt x="43" y="136"/>
                      <a:pt x="43" y="135"/>
                      <a:pt x="43" y="134"/>
                    </a:cubicBezTo>
                    <a:cubicBezTo>
                      <a:pt x="42" y="134"/>
                      <a:pt x="42" y="134"/>
                      <a:pt x="42" y="134"/>
                    </a:cubicBezTo>
                    <a:cubicBezTo>
                      <a:pt x="43" y="135"/>
                      <a:pt x="43" y="135"/>
                      <a:pt x="43" y="135"/>
                    </a:cubicBezTo>
                    <a:cubicBezTo>
                      <a:pt x="43" y="134"/>
                      <a:pt x="43" y="134"/>
                      <a:pt x="43" y="134"/>
                    </a:cubicBezTo>
                    <a:cubicBezTo>
                      <a:pt x="42" y="133"/>
                      <a:pt x="42" y="133"/>
                      <a:pt x="42" y="133"/>
                    </a:cubicBezTo>
                    <a:cubicBezTo>
                      <a:pt x="43" y="134"/>
                      <a:pt x="43" y="134"/>
                      <a:pt x="43" y="134"/>
                    </a:cubicBezTo>
                    <a:cubicBezTo>
                      <a:pt x="46" y="126"/>
                      <a:pt x="50" y="117"/>
                      <a:pt x="54" y="112"/>
                    </a:cubicBezTo>
                    <a:cubicBezTo>
                      <a:pt x="55" y="111"/>
                      <a:pt x="55" y="111"/>
                      <a:pt x="54" y="110"/>
                    </a:cubicBezTo>
                    <a:cubicBezTo>
                      <a:pt x="54" y="110"/>
                      <a:pt x="53" y="110"/>
                      <a:pt x="53" y="110"/>
                    </a:cubicBezTo>
                    <a:cubicBezTo>
                      <a:pt x="45" y="114"/>
                      <a:pt x="37" y="121"/>
                      <a:pt x="33" y="127"/>
                    </a:cubicBezTo>
                    <a:cubicBezTo>
                      <a:pt x="33" y="127"/>
                      <a:pt x="33" y="127"/>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2" y="128"/>
                      <a:pt x="32" y="128"/>
                      <a:pt x="32" y="128"/>
                    </a:cubicBezTo>
                    <a:cubicBezTo>
                      <a:pt x="31" y="127"/>
                      <a:pt x="31" y="127"/>
                      <a:pt x="31" y="126"/>
                    </a:cubicBezTo>
                    <a:cubicBezTo>
                      <a:pt x="31" y="125"/>
                      <a:pt x="31" y="125"/>
                      <a:pt x="31" y="125"/>
                    </a:cubicBezTo>
                    <a:cubicBezTo>
                      <a:pt x="35" y="120"/>
                      <a:pt x="40" y="115"/>
                      <a:pt x="47" y="111"/>
                    </a:cubicBezTo>
                    <a:cubicBezTo>
                      <a:pt x="47" y="110"/>
                      <a:pt x="47" y="110"/>
                      <a:pt x="47" y="109"/>
                    </a:cubicBezTo>
                    <a:cubicBezTo>
                      <a:pt x="47" y="109"/>
                      <a:pt x="46" y="109"/>
                      <a:pt x="46" y="109"/>
                    </a:cubicBezTo>
                    <a:cubicBezTo>
                      <a:pt x="44" y="110"/>
                      <a:pt x="43" y="110"/>
                      <a:pt x="41" y="111"/>
                    </a:cubicBezTo>
                    <a:cubicBezTo>
                      <a:pt x="32" y="114"/>
                      <a:pt x="23" y="118"/>
                      <a:pt x="14" y="118"/>
                    </a:cubicBezTo>
                    <a:cubicBezTo>
                      <a:pt x="11" y="118"/>
                      <a:pt x="7" y="117"/>
                      <a:pt x="4" y="116"/>
                    </a:cubicBezTo>
                    <a:cubicBezTo>
                      <a:pt x="3" y="116"/>
                      <a:pt x="2" y="115"/>
                      <a:pt x="2" y="114"/>
                    </a:cubicBezTo>
                    <a:cubicBezTo>
                      <a:pt x="2" y="114"/>
                      <a:pt x="2" y="114"/>
                      <a:pt x="2" y="114"/>
                    </a:cubicBezTo>
                    <a:cubicBezTo>
                      <a:pt x="3" y="113"/>
                      <a:pt x="3" y="113"/>
                      <a:pt x="3" y="113"/>
                    </a:cubicBezTo>
                    <a:cubicBezTo>
                      <a:pt x="2" y="113"/>
                      <a:pt x="2" y="113"/>
                      <a:pt x="2" y="113"/>
                    </a:cubicBezTo>
                    <a:cubicBezTo>
                      <a:pt x="2" y="113"/>
                      <a:pt x="2" y="113"/>
                      <a:pt x="2" y="113"/>
                    </a:cubicBezTo>
                    <a:cubicBezTo>
                      <a:pt x="3" y="113"/>
                      <a:pt x="3" y="113"/>
                      <a:pt x="3" y="113"/>
                    </a:cubicBezTo>
                    <a:cubicBezTo>
                      <a:pt x="2" y="113"/>
                      <a:pt x="2" y="113"/>
                      <a:pt x="2" y="113"/>
                    </a:cubicBezTo>
                    <a:cubicBezTo>
                      <a:pt x="2" y="113"/>
                      <a:pt x="2" y="113"/>
                      <a:pt x="2" y="113"/>
                    </a:cubicBezTo>
                    <a:cubicBezTo>
                      <a:pt x="3" y="114"/>
                      <a:pt x="3" y="114"/>
                      <a:pt x="3" y="114"/>
                    </a:cubicBezTo>
                    <a:cubicBezTo>
                      <a:pt x="3" y="114"/>
                      <a:pt x="4" y="114"/>
                      <a:pt x="4" y="114"/>
                    </a:cubicBezTo>
                    <a:cubicBezTo>
                      <a:pt x="7" y="115"/>
                      <a:pt x="10" y="116"/>
                      <a:pt x="13" y="116"/>
                    </a:cubicBezTo>
                    <a:cubicBezTo>
                      <a:pt x="22" y="116"/>
                      <a:pt x="30" y="112"/>
                      <a:pt x="38" y="109"/>
                    </a:cubicBezTo>
                    <a:cubicBezTo>
                      <a:pt x="40" y="109"/>
                      <a:pt x="42" y="108"/>
                      <a:pt x="45" y="107"/>
                    </a:cubicBezTo>
                    <a:cubicBezTo>
                      <a:pt x="47" y="106"/>
                      <a:pt x="49" y="105"/>
                      <a:pt x="51" y="103"/>
                    </a:cubicBezTo>
                    <a:cubicBezTo>
                      <a:pt x="51" y="102"/>
                      <a:pt x="51" y="102"/>
                      <a:pt x="51" y="102"/>
                    </a:cubicBezTo>
                    <a:cubicBezTo>
                      <a:pt x="50" y="102"/>
                      <a:pt x="50" y="102"/>
                      <a:pt x="50" y="102"/>
                    </a:cubicBezTo>
                    <a:cubicBezTo>
                      <a:pt x="42" y="100"/>
                      <a:pt x="35" y="96"/>
                      <a:pt x="31" y="88"/>
                    </a:cubicBezTo>
                    <a:cubicBezTo>
                      <a:pt x="31" y="87"/>
                      <a:pt x="31" y="87"/>
                      <a:pt x="31" y="87"/>
                    </a:cubicBezTo>
                    <a:cubicBezTo>
                      <a:pt x="31" y="87"/>
                      <a:pt x="31" y="86"/>
                      <a:pt x="32" y="86"/>
                    </a:cubicBezTo>
                    <a:cubicBezTo>
                      <a:pt x="32" y="86"/>
                      <a:pt x="32" y="86"/>
                      <a:pt x="32" y="86"/>
                    </a:cubicBezTo>
                    <a:cubicBezTo>
                      <a:pt x="32" y="86"/>
                      <a:pt x="32" y="86"/>
                      <a:pt x="32" y="86"/>
                    </a:cubicBezTo>
                    <a:cubicBezTo>
                      <a:pt x="32" y="86"/>
                      <a:pt x="33" y="87"/>
                      <a:pt x="33" y="88"/>
                    </a:cubicBezTo>
                    <a:cubicBezTo>
                      <a:pt x="36" y="92"/>
                      <a:pt x="39" y="95"/>
                      <a:pt x="42" y="97"/>
                    </a:cubicBezTo>
                    <a:cubicBezTo>
                      <a:pt x="46" y="99"/>
                      <a:pt x="50" y="100"/>
                      <a:pt x="55" y="100"/>
                    </a:cubicBezTo>
                    <a:cubicBezTo>
                      <a:pt x="55" y="100"/>
                      <a:pt x="56" y="100"/>
                      <a:pt x="56" y="100"/>
                    </a:cubicBezTo>
                    <a:cubicBezTo>
                      <a:pt x="56" y="99"/>
                      <a:pt x="56" y="99"/>
                      <a:pt x="56" y="98"/>
                    </a:cubicBezTo>
                    <a:cubicBezTo>
                      <a:pt x="52" y="96"/>
                      <a:pt x="50" y="92"/>
                      <a:pt x="49" y="89"/>
                    </a:cubicBezTo>
                    <a:cubicBezTo>
                      <a:pt x="49" y="89"/>
                      <a:pt x="49" y="89"/>
                      <a:pt x="49" y="89"/>
                    </a:cubicBezTo>
                    <a:cubicBezTo>
                      <a:pt x="49" y="88"/>
                      <a:pt x="49"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7"/>
                      <a:pt x="50" y="87"/>
                    </a:cubicBezTo>
                    <a:cubicBezTo>
                      <a:pt x="50" y="87"/>
                      <a:pt x="50" y="88"/>
                      <a:pt x="51" y="89"/>
                    </a:cubicBezTo>
                    <a:cubicBezTo>
                      <a:pt x="52" y="92"/>
                      <a:pt x="55" y="95"/>
                      <a:pt x="58" y="98"/>
                    </a:cubicBezTo>
                    <a:cubicBezTo>
                      <a:pt x="60" y="100"/>
                      <a:pt x="64" y="100"/>
                      <a:pt x="68" y="100"/>
                    </a:cubicBezTo>
                    <a:cubicBezTo>
                      <a:pt x="80" y="100"/>
                      <a:pt x="97" y="95"/>
                      <a:pt x="100" y="95"/>
                    </a:cubicBezTo>
                    <a:cubicBezTo>
                      <a:pt x="113" y="91"/>
                      <a:pt x="127" y="86"/>
                      <a:pt x="139" y="80"/>
                    </a:cubicBezTo>
                    <a:cubicBezTo>
                      <a:pt x="151" y="74"/>
                      <a:pt x="162" y="67"/>
                      <a:pt x="166" y="59"/>
                    </a:cubicBezTo>
                    <a:cubicBezTo>
                      <a:pt x="166" y="59"/>
                      <a:pt x="166" y="59"/>
                      <a:pt x="166" y="59"/>
                    </a:cubicBezTo>
                    <a:cubicBezTo>
                      <a:pt x="171" y="50"/>
                      <a:pt x="171" y="38"/>
                      <a:pt x="171" y="33"/>
                    </a:cubicBezTo>
                    <a:cubicBezTo>
                      <a:pt x="171" y="32"/>
                      <a:pt x="171" y="32"/>
                      <a:pt x="171" y="32"/>
                    </a:cubicBezTo>
                    <a:cubicBezTo>
                      <a:pt x="170" y="32"/>
                      <a:pt x="170" y="32"/>
                      <a:pt x="170" y="32"/>
                    </a:cubicBezTo>
                    <a:cubicBezTo>
                      <a:pt x="171" y="32"/>
                      <a:pt x="171" y="32"/>
                      <a:pt x="171" y="32"/>
                    </a:cubicBezTo>
                    <a:cubicBezTo>
                      <a:pt x="171" y="1"/>
                      <a:pt x="171" y="1"/>
                      <a:pt x="171" y="1"/>
                    </a:cubicBezTo>
                    <a:cubicBezTo>
                      <a:pt x="171" y="0"/>
                      <a:pt x="171" y="0"/>
                      <a:pt x="170" y="0"/>
                    </a:cubicBezTo>
                    <a:cubicBezTo>
                      <a:pt x="170" y="0"/>
                      <a:pt x="169" y="0"/>
                      <a:pt x="16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4" name="Freeform 646">
                <a:extLst>
                  <a:ext uri="{FF2B5EF4-FFF2-40B4-BE49-F238E27FC236}">
                    <a16:creationId xmlns:a16="http://schemas.microsoft.com/office/drawing/2014/main" id="{B999D6B8-AACE-27CC-1722-82B9C2399F19}"/>
                  </a:ext>
                </a:extLst>
              </p:cNvPr>
              <p:cNvSpPr>
                <a:spLocks/>
              </p:cNvSpPr>
              <p:nvPr/>
            </p:nvSpPr>
            <p:spPr bwMode="auto">
              <a:xfrm>
                <a:off x="3859" y="2226"/>
                <a:ext cx="115" cy="428"/>
              </a:xfrm>
              <a:custGeom>
                <a:avLst/>
                <a:gdLst>
                  <a:gd name="T0" fmla="*/ 502 w 55"/>
                  <a:gd name="T1" fmla="*/ 2104 h 191"/>
                  <a:gd name="T2" fmla="*/ 502 w 55"/>
                  <a:gd name="T3" fmla="*/ 1497 h 191"/>
                  <a:gd name="T4" fmla="*/ 502 w 55"/>
                  <a:gd name="T5" fmla="*/ 202 h 191"/>
                  <a:gd name="T6" fmla="*/ 502 w 55"/>
                  <a:gd name="T7" fmla="*/ 190 h 191"/>
                  <a:gd name="T8" fmla="*/ 8 w 55"/>
                  <a:gd name="T9" fmla="*/ 0 h 191"/>
                  <a:gd name="T10" fmla="*/ 8 w 55"/>
                  <a:gd name="T11" fmla="*/ 0 h 191"/>
                  <a:gd name="T12" fmla="*/ 0 w 55"/>
                  <a:gd name="T13" fmla="*/ 9 h 191"/>
                  <a:gd name="T14" fmla="*/ 0 w 55"/>
                  <a:gd name="T15" fmla="*/ 1497 h 191"/>
                  <a:gd name="T16" fmla="*/ 0 w 55"/>
                  <a:gd name="T17" fmla="*/ 2140 h 191"/>
                  <a:gd name="T18" fmla="*/ 8 w 55"/>
                  <a:gd name="T19" fmla="*/ 2149 h 191"/>
                  <a:gd name="T20" fmla="*/ 17 w 55"/>
                  <a:gd name="T21" fmla="*/ 2140 h 191"/>
                  <a:gd name="T22" fmla="*/ 17 w 55"/>
                  <a:gd name="T23" fmla="*/ 1497 h 191"/>
                  <a:gd name="T24" fmla="*/ 17 w 55"/>
                  <a:gd name="T25" fmla="*/ 9 h 191"/>
                  <a:gd name="T26" fmla="*/ 8 w 55"/>
                  <a:gd name="T27" fmla="*/ 9 h 191"/>
                  <a:gd name="T28" fmla="*/ 8 w 55"/>
                  <a:gd name="T29" fmla="*/ 20 h 191"/>
                  <a:gd name="T30" fmla="*/ 493 w 55"/>
                  <a:gd name="T31" fmla="*/ 215 h 191"/>
                  <a:gd name="T32" fmla="*/ 493 w 55"/>
                  <a:gd name="T33" fmla="*/ 202 h 191"/>
                  <a:gd name="T34" fmla="*/ 485 w 55"/>
                  <a:gd name="T35" fmla="*/ 202 h 191"/>
                  <a:gd name="T36" fmla="*/ 485 w 55"/>
                  <a:gd name="T37" fmla="*/ 1497 h 191"/>
                  <a:gd name="T38" fmla="*/ 485 w 55"/>
                  <a:gd name="T39" fmla="*/ 2104 h 191"/>
                  <a:gd name="T40" fmla="*/ 493 w 55"/>
                  <a:gd name="T41" fmla="*/ 2113 h 191"/>
                  <a:gd name="T42" fmla="*/ 502 w 55"/>
                  <a:gd name="T43" fmla="*/ 2104 h 19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55" h="191">
                    <a:moveTo>
                      <a:pt x="55" y="187"/>
                    </a:moveTo>
                    <a:cubicBezTo>
                      <a:pt x="55" y="133"/>
                      <a:pt x="55" y="133"/>
                      <a:pt x="55" y="133"/>
                    </a:cubicBezTo>
                    <a:cubicBezTo>
                      <a:pt x="55" y="93"/>
                      <a:pt x="55" y="50"/>
                      <a:pt x="55" y="18"/>
                    </a:cubicBezTo>
                    <a:cubicBezTo>
                      <a:pt x="55" y="17"/>
                      <a:pt x="55" y="17"/>
                      <a:pt x="55" y="17"/>
                    </a:cubicBezTo>
                    <a:cubicBezTo>
                      <a:pt x="34" y="11"/>
                      <a:pt x="16" y="6"/>
                      <a:pt x="1" y="0"/>
                    </a:cubicBezTo>
                    <a:cubicBezTo>
                      <a:pt x="1" y="0"/>
                      <a:pt x="1" y="0"/>
                      <a:pt x="1" y="0"/>
                    </a:cubicBezTo>
                    <a:cubicBezTo>
                      <a:pt x="0" y="1"/>
                      <a:pt x="0" y="1"/>
                      <a:pt x="0" y="1"/>
                    </a:cubicBezTo>
                    <a:cubicBezTo>
                      <a:pt x="0" y="29"/>
                      <a:pt x="0" y="75"/>
                      <a:pt x="0" y="133"/>
                    </a:cubicBezTo>
                    <a:cubicBezTo>
                      <a:pt x="0" y="190"/>
                      <a:pt x="0" y="190"/>
                      <a:pt x="0" y="190"/>
                    </a:cubicBezTo>
                    <a:cubicBezTo>
                      <a:pt x="0" y="190"/>
                      <a:pt x="1" y="191"/>
                      <a:pt x="1" y="191"/>
                    </a:cubicBezTo>
                    <a:cubicBezTo>
                      <a:pt x="2" y="191"/>
                      <a:pt x="2" y="190"/>
                      <a:pt x="2" y="190"/>
                    </a:cubicBezTo>
                    <a:cubicBezTo>
                      <a:pt x="2" y="133"/>
                      <a:pt x="2" y="133"/>
                      <a:pt x="2" y="133"/>
                    </a:cubicBezTo>
                    <a:cubicBezTo>
                      <a:pt x="2" y="75"/>
                      <a:pt x="2" y="29"/>
                      <a:pt x="2" y="1"/>
                    </a:cubicBezTo>
                    <a:cubicBezTo>
                      <a:pt x="1" y="1"/>
                      <a:pt x="1" y="1"/>
                      <a:pt x="1" y="1"/>
                    </a:cubicBezTo>
                    <a:cubicBezTo>
                      <a:pt x="1" y="2"/>
                      <a:pt x="1" y="2"/>
                      <a:pt x="1" y="2"/>
                    </a:cubicBezTo>
                    <a:cubicBezTo>
                      <a:pt x="16" y="8"/>
                      <a:pt x="34" y="13"/>
                      <a:pt x="54" y="19"/>
                    </a:cubicBezTo>
                    <a:cubicBezTo>
                      <a:pt x="54" y="18"/>
                      <a:pt x="54" y="18"/>
                      <a:pt x="54" y="18"/>
                    </a:cubicBezTo>
                    <a:cubicBezTo>
                      <a:pt x="53" y="18"/>
                      <a:pt x="53" y="18"/>
                      <a:pt x="53" y="18"/>
                    </a:cubicBezTo>
                    <a:cubicBezTo>
                      <a:pt x="53" y="50"/>
                      <a:pt x="53" y="93"/>
                      <a:pt x="53" y="133"/>
                    </a:cubicBezTo>
                    <a:cubicBezTo>
                      <a:pt x="53" y="187"/>
                      <a:pt x="53" y="187"/>
                      <a:pt x="53" y="187"/>
                    </a:cubicBezTo>
                    <a:cubicBezTo>
                      <a:pt x="53" y="188"/>
                      <a:pt x="54" y="188"/>
                      <a:pt x="54" y="188"/>
                    </a:cubicBezTo>
                    <a:cubicBezTo>
                      <a:pt x="55" y="188"/>
                      <a:pt x="55" y="188"/>
                      <a:pt x="55" y="187"/>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5" name="Freeform 647">
                <a:extLst>
                  <a:ext uri="{FF2B5EF4-FFF2-40B4-BE49-F238E27FC236}">
                    <a16:creationId xmlns:a16="http://schemas.microsoft.com/office/drawing/2014/main" id="{724762BC-2564-EF25-8650-6146070E1E78}"/>
                  </a:ext>
                </a:extLst>
              </p:cNvPr>
              <p:cNvSpPr>
                <a:spLocks/>
              </p:cNvSpPr>
              <p:nvPr/>
            </p:nvSpPr>
            <p:spPr bwMode="auto">
              <a:xfrm>
                <a:off x="3970" y="2667"/>
                <a:ext cx="296" cy="318"/>
              </a:xfrm>
              <a:custGeom>
                <a:avLst/>
                <a:gdLst>
                  <a:gd name="T0" fmla="*/ 951 w 141"/>
                  <a:gd name="T1" fmla="*/ 1178 h 142"/>
                  <a:gd name="T2" fmla="*/ 951 w 141"/>
                  <a:gd name="T3" fmla="*/ 1178 h 142"/>
                  <a:gd name="T4" fmla="*/ 1138 w 141"/>
                  <a:gd name="T5" fmla="*/ 1315 h 142"/>
                  <a:gd name="T6" fmla="*/ 1138 w 141"/>
                  <a:gd name="T7" fmla="*/ 1324 h 142"/>
                  <a:gd name="T8" fmla="*/ 1146 w 141"/>
                  <a:gd name="T9" fmla="*/ 1315 h 142"/>
                  <a:gd name="T10" fmla="*/ 1138 w 141"/>
                  <a:gd name="T11" fmla="*/ 1324 h 142"/>
                  <a:gd name="T12" fmla="*/ 1119 w 141"/>
                  <a:gd name="T13" fmla="*/ 1550 h 142"/>
                  <a:gd name="T14" fmla="*/ 1178 w 141"/>
                  <a:gd name="T15" fmla="*/ 1586 h 142"/>
                  <a:gd name="T16" fmla="*/ 1194 w 141"/>
                  <a:gd name="T17" fmla="*/ 1368 h 142"/>
                  <a:gd name="T18" fmla="*/ 1295 w 141"/>
                  <a:gd name="T19" fmla="*/ 1485 h 142"/>
                  <a:gd name="T20" fmla="*/ 1295 w 141"/>
                  <a:gd name="T21" fmla="*/ 1449 h 142"/>
                  <a:gd name="T22" fmla="*/ 1094 w 141"/>
                  <a:gd name="T23" fmla="*/ 1158 h 142"/>
                  <a:gd name="T24" fmla="*/ 1203 w 141"/>
                  <a:gd name="T25" fmla="*/ 1259 h 142"/>
                  <a:gd name="T26" fmla="*/ 1239 w 141"/>
                  <a:gd name="T27" fmla="*/ 1214 h 142"/>
                  <a:gd name="T28" fmla="*/ 1260 w 141"/>
                  <a:gd name="T29" fmla="*/ 1032 h 142"/>
                  <a:gd name="T30" fmla="*/ 1270 w 141"/>
                  <a:gd name="T31" fmla="*/ 988 h 142"/>
                  <a:gd name="T32" fmla="*/ 1083 w 141"/>
                  <a:gd name="T33" fmla="*/ 1059 h 142"/>
                  <a:gd name="T34" fmla="*/ 1211 w 141"/>
                  <a:gd name="T35" fmla="*/ 907 h 142"/>
                  <a:gd name="T36" fmla="*/ 1178 w 141"/>
                  <a:gd name="T37" fmla="*/ 853 h 142"/>
                  <a:gd name="T38" fmla="*/ 1018 w 141"/>
                  <a:gd name="T39" fmla="*/ 1059 h 142"/>
                  <a:gd name="T40" fmla="*/ 313 w 141"/>
                  <a:gd name="T41" fmla="*/ 862 h 142"/>
                  <a:gd name="T42" fmla="*/ 17 w 141"/>
                  <a:gd name="T43" fmla="*/ 280 h 142"/>
                  <a:gd name="T44" fmla="*/ 8 w 141"/>
                  <a:gd name="T45" fmla="*/ 0 h 142"/>
                  <a:gd name="T46" fmla="*/ 0 w 141"/>
                  <a:gd name="T47" fmla="*/ 260 h 142"/>
                  <a:gd name="T48" fmla="*/ 304 w 141"/>
                  <a:gd name="T49" fmla="*/ 887 h 142"/>
                  <a:gd name="T50" fmla="*/ 1018 w 141"/>
                  <a:gd name="T51" fmla="*/ 1059 h 142"/>
                  <a:gd name="T52" fmla="*/ 1186 w 141"/>
                  <a:gd name="T53" fmla="*/ 862 h 142"/>
                  <a:gd name="T54" fmla="*/ 1186 w 141"/>
                  <a:gd name="T55" fmla="*/ 862 h 142"/>
                  <a:gd name="T56" fmla="*/ 1194 w 141"/>
                  <a:gd name="T57" fmla="*/ 887 h 142"/>
                  <a:gd name="T58" fmla="*/ 1075 w 141"/>
                  <a:gd name="T59" fmla="*/ 1068 h 142"/>
                  <a:gd name="T60" fmla="*/ 1247 w 141"/>
                  <a:gd name="T61" fmla="*/ 999 h 142"/>
                  <a:gd name="T62" fmla="*/ 1260 w 141"/>
                  <a:gd name="T63" fmla="*/ 1012 h 142"/>
                  <a:gd name="T64" fmla="*/ 1260 w 141"/>
                  <a:gd name="T65" fmla="*/ 1012 h 142"/>
                  <a:gd name="T66" fmla="*/ 1260 w 141"/>
                  <a:gd name="T67" fmla="*/ 1012 h 142"/>
                  <a:gd name="T68" fmla="*/ 1260 w 141"/>
                  <a:gd name="T69" fmla="*/ 1012 h 142"/>
                  <a:gd name="T70" fmla="*/ 1075 w 141"/>
                  <a:gd name="T71" fmla="*/ 1113 h 142"/>
                  <a:gd name="T72" fmla="*/ 1211 w 141"/>
                  <a:gd name="T73" fmla="*/ 1250 h 142"/>
                  <a:gd name="T74" fmla="*/ 1211 w 141"/>
                  <a:gd name="T75" fmla="*/ 1250 h 142"/>
                  <a:gd name="T76" fmla="*/ 1094 w 141"/>
                  <a:gd name="T77" fmla="*/ 1158 h 142"/>
                  <a:gd name="T78" fmla="*/ 1138 w 141"/>
                  <a:gd name="T79" fmla="*/ 1234 h 142"/>
                  <a:gd name="T80" fmla="*/ 1287 w 141"/>
                  <a:gd name="T81" fmla="*/ 1460 h 142"/>
                  <a:gd name="T82" fmla="*/ 1287 w 141"/>
                  <a:gd name="T83" fmla="*/ 1469 h 142"/>
                  <a:gd name="T84" fmla="*/ 1287 w 141"/>
                  <a:gd name="T85" fmla="*/ 1469 h 142"/>
                  <a:gd name="T86" fmla="*/ 1287 w 141"/>
                  <a:gd name="T87" fmla="*/ 1469 h 142"/>
                  <a:gd name="T88" fmla="*/ 1278 w 141"/>
                  <a:gd name="T89" fmla="*/ 1469 h 142"/>
                  <a:gd name="T90" fmla="*/ 1203 w 141"/>
                  <a:gd name="T91" fmla="*/ 1348 h 142"/>
                  <a:gd name="T92" fmla="*/ 1146 w 141"/>
                  <a:gd name="T93" fmla="*/ 1574 h 142"/>
                  <a:gd name="T94" fmla="*/ 1138 w 141"/>
                  <a:gd name="T95" fmla="*/ 1574 h 142"/>
                  <a:gd name="T96" fmla="*/ 1138 w 141"/>
                  <a:gd name="T97" fmla="*/ 1574 h 142"/>
                  <a:gd name="T98" fmla="*/ 1138 w 141"/>
                  <a:gd name="T99" fmla="*/ 1574 h 142"/>
                  <a:gd name="T100" fmla="*/ 1155 w 141"/>
                  <a:gd name="T101" fmla="*/ 1315 h 142"/>
                  <a:gd name="T102" fmla="*/ 1138 w 141"/>
                  <a:gd name="T103" fmla="*/ 1279 h 142"/>
                  <a:gd name="T104" fmla="*/ 951 w 141"/>
                  <a:gd name="T105" fmla="*/ 1158 h 142"/>
                  <a:gd name="T106" fmla="*/ 869 w 141"/>
                  <a:gd name="T107" fmla="*/ 1158 h 14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41" h="142">
                    <a:moveTo>
                      <a:pt x="14" y="84"/>
                    </a:moveTo>
                    <a:cubicBezTo>
                      <a:pt x="35" y="99"/>
                      <a:pt x="66" y="105"/>
                      <a:pt x="94" y="105"/>
                    </a:cubicBezTo>
                    <a:cubicBezTo>
                      <a:pt x="97" y="105"/>
                      <a:pt x="99" y="105"/>
                      <a:pt x="102" y="105"/>
                    </a:cubicBezTo>
                    <a:cubicBezTo>
                      <a:pt x="103" y="105"/>
                      <a:pt x="103" y="105"/>
                      <a:pt x="103" y="105"/>
                    </a:cubicBezTo>
                    <a:cubicBezTo>
                      <a:pt x="103" y="104"/>
                      <a:pt x="103" y="104"/>
                      <a:pt x="103" y="104"/>
                    </a:cubicBezTo>
                    <a:cubicBezTo>
                      <a:pt x="103" y="105"/>
                      <a:pt x="103" y="105"/>
                      <a:pt x="103" y="105"/>
                    </a:cubicBezTo>
                    <a:cubicBezTo>
                      <a:pt x="103" y="105"/>
                      <a:pt x="103" y="105"/>
                      <a:pt x="103" y="105"/>
                    </a:cubicBezTo>
                    <a:cubicBezTo>
                      <a:pt x="103" y="105"/>
                      <a:pt x="103" y="105"/>
                      <a:pt x="103" y="105"/>
                    </a:cubicBezTo>
                    <a:cubicBezTo>
                      <a:pt x="104" y="105"/>
                      <a:pt x="104" y="105"/>
                      <a:pt x="104" y="105"/>
                    </a:cubicBezTo>
                    <a:cubicBezTo>
                      <a:pt x="109" y="105"/>
                      <a:pt x="114" y="108"/>
                      <a:pt x="118" y="111"/>
                    </a:cubicBezTo>
                    <a:cubicBezTo>
                      <a:pt x="120" y="113"/>
                      <a:pt x="121" y="114"/>
                      <a:pt x="122" y="116"/>
                    </a:cubicBezTo>
                    <a:cubicBezTo>
                      <a:pt x="122" y="116"/>
                      <a:pt x="123" y="117"/>
                      <a:pt x="123" y="117"/>
                    </a:cubicBezTo>
                    <a:cubicBezTo>
                      <a:pt x="123" y="118"/>
                      <a:pt x="123" y="118"/>
                      <a:pt x="123" y="118"/>
                    </a:cubicBezTo>
                    <a:cubicBezTo>
                      <a:pt x="123" y="118"/>
                      <a:pt x="123" y="118"/>
                      <a:pt x="123" y="118"/>
                    </a:cubicBezTo>
                    <a:cubicBezTo>
                      <a:pt x="124" y="118"/>
                      <a:pt x="124" y="118"/>
                      <a:pt x="124" y="118"/>
                    </a:cubicBezTo>
                    <a:cubicBezTo>
                      <a:pt x="123" y="118"/>
                      <a:pt x="123" y="118"/>
                      <a:pt x="123" y="118"/>
                    </a:cubicBezTo>
                    <a:cubicBezTo>
                      <a:pt x="123" y="118"/>
                      <a:pt x="123" y="118"/>
                      <a:pt x="123" y="118"/>
                    </a:cubicBezTo>
                    <a:cubicBezTo>
                      <a:pt x="124" y="118"/>
                      <a:pt x="124" y="118"/>
                      <a:pt x="124" y="118"/>
                    </a:cubicBezTo>
                    <a:cubicBezTo>
                      <a:pt x="123" y="118"/>
                      <a:pt x="123" y="118"/>
                      <a:pt x="123" y="118"/>
                    </a:cubicBezTo>
                    <a:cubicBezTo>
                      <a:pt x="124" y="117"/>
                      <a:pt x="124" y="117"/>
                      <a:pt x="124" y="117"/>
                    </a:cubicBezTo>
                    <a:cubicBezTo>
                      <a:pt x="123" y="118"/>
                      <a:pt x="123" y="118"/>
                      <a:pt x="123" y="118"/>
                    </a:cubicBezTo>
                    <a:cubicBezTo>
                      <a:pt x="123" y="118"/>
                      <a:pt x="123" y="118"/>
                      <a:pt x="123" y="118"/>
                    </a:cubicBezTo>
                    <a:cubicBezTo>
                      <a:pt x="124" y="117"/>
                      <a:pt x="124" y="117"/>
                      <a:pt x="124" y="117"/>
                    </a:cubicBezTo>
                    <a:cubicBezTo>
                      <a:pt x="123" y="118"/>
                      <a:pt x="123" y="118"/>
                      <a:pt x="123" y="118"/>
                    </a:cubicBezTo>
                    <a:cubicBezTo>
                      <a:pt x="124" y="118"/>
                      <a:pt x="124" y="118"/>
                      <a:pt x="124" y="118"/>
                    </a:cubicBezTo>
                    <a:cubicBezTo>
                      <a:pt x="125" y="120"/>
                      <a:pt x="125" y="123"/>
                      <a:pt x="125" y="126"/>
                    </a:cubicBezTo>
                    <a:cubicBezTo>
                      <a:pt x="125" y="130"/>
                      <a:pt x="124" y="135"/>
                      <a:pt x="122" y="137"/>
                    </a:cubicBezTo>
                    <a:cubicBezTo>
                      <a:pt x="122" y="138"/>
                      <a:pt x="121" y="138"/>
                      <a:pt x="121" y="138"/>
                    </a:cubicBezTo>
                    <a:cubicBezTo>
                      <a:pt x="121" y="139"/>
                      <a:pt x="121" y="139"/>
                      <a:pt x="121" y="140"/>
                    </a:cubicBezTo>
                    <a:cubicBezTo>
                      <a:pt x="121" y="141"/>
                      <a:pt x="121" y="141"/>
                      <a:pt x="122" y="142"/>
                    </a:cubicBezTo>
                    <a:cubicBezTo>
                      <a:pt x="122" y="142"/>
                      <a:pt x="123" y="142"/>
                      <a:pt x="124" y="142"/>
                    </a:cubicBezTo>
                    <a:cubicBezTo>
                      <a:pt x="125" y="142"/>
                      <a:pt x="126" y="142"/>
                      <a:pt x="127" y="141"/>
                    </a:cubicBezTo>
                    <a:cubicBezTo>
                      <a:pt x="130" y="137"/>
                      <a:pt x="131" y="131"/>
                      <a:pt x="131" y="125"/>
                    </a:cubicBezTo>
                    <a:cubicBezTo>
                      <a:pt x="131" y="124"/>
                      <a:pt x="131" y="122"/>
                      <a:pt x="131" y="121"/>
                    </a:cubicBezTo>
                    <a:cubicBezTo>
                      <a:pt x="130" y="121"/>
                      <a:pt x="130" y="121"/>
                      <a:pt x="130" y="121"/>
                    </a:cubicBezTo>
                    <a:cubicBezTo>
                      <a:pt x="129" y="122"/>
                      <a:pt x="129" y="122"/>
                      <a:pt x="129" y="122"/>
                    </a:cubicBezTo>
                    <a:cubicBezTo>
                      <a:pt x="132" y="125"/>
                      <a:pt x="134" y="129"/>
                      <a:pt x="134" y="131"/>
                    </a:cubicBezTo>
                    <a:cubicBezTo>
                      <a:pt x="135" y="133"/>
                      <a:pt x="136" y="134"/>
                      <a:pt x="138" y="134"/>
                    </a:cubicBezTo>
                    <a:cubicBezTo>
                      <a:pt x="138" y="134"/>
                      <a:pt x="139" y="134"/>
                      <a:pt x="139" y="133"/>
                    </a:cubicBezTo>
                    <a:cubicBezTo>
                      <a:pt x="140" y="133"/>
                      <a:pt x="140" y="133"/>
                      <a:pt x="140" y="132"/>
                    </a:cubicBezTo>
                    <a:cubicBezTo>
                      <a:pt x="141" y="132"/>
                      <a:pt x="141" y="131"/>
                      <a:pt x="141" y="131"/>
                    </a:cubicBezTo>
                    <a:cubicBezTo>
                      <a:pt x="141" y="130"/>
                      <a:pt x="141" y="130"/>
                      <a:pt x="141" y="130"/>
                    </a:cubicBezTo>
                    <a:cubicBezTo>
                      <a:pt x="141" y="130"/>
                      <a:pt x="141" y="130"/>
                      <a:pt x="141" y="130"/>
                    </a:cubicBezTo>
                    <a:cubicBezTo>
                      <a:pt x="140" y="129"/>
                      <a:pt x="140" y="129"/>
                      <a:pt x="140" y="129"/>
                    </a:cubicBezTo>
                    <a:cubicBezTo>
                      <a:pt x="140" y="129"/>
                      <a:pt x="140" y="129"/>
                      <a:pt x="140" y="129"/>
                    </a:cubicBezTo>
                    <a:cubicBezTo>
                      <a:pt x="138" y="123"/>
                      <a:pt x="133" y="115"/>
                      <a:pt x="124" y="108"/>
                    </a:cubicBezTo>
                    <a:cubicBezTo>
                      <a:pt x="124" y="108"/>
                      <a:pt x="123" y="107"/>
                      <a:pt x="122" y="106"/>
                    </a:cubicBezTo>
                    <a:cubicBezTo>
                      <a:pt x="120" y="105"/>
                      <a:pt x="119" y="104"/>
                      <a:pt x="118" y="103"/>
                    </a:cubicBezTo>
                    <a:cubicBezTo>
                      <a:pt x="118" y="104"/>
                      <a:pt x="118" y="104"/>
                      <a:pt x="118" y="104"/>
                    </a:cubicBezTo>
                    <a:cubicBezTo>
                      <a:pt x="118" y="105"/>
                      <a:pt x="118" y="105"/>
                      <a:pt x="118" y="105"/>
                    </a:cubicBezTo>
                    <a:cubicBezTo>
                      <a:pt x="122" y="106"/>
                      <a:pt x="125" y="107"/>
                      <a:pt x="128" y="111"/>
                    </a:cubicBezTo>
                    <a:cubicBezTo>
                      <a:pt x="129" y="111"/>
                      <a:pt x="129" y="112"/>
                      <a:pt x="130" y="112"/>
                    </a:cubicBezTo>
                    <a:cubicBezTo>
                      <a:pt x="130" y="113"/>
                      <a:pt x="131" y="113"/>
                      <a:pt x="131" y="113"/>
                    </a:cubicBezTo>
                    <a:cubicBezTo>
                      <a:pt x="132" y="113"/>
                      <a:pt x="132" y="113"/>
                      <a:pt x="132" y="113"/>
                    </a:cubicBezTo>
                    <a:cubicBezTo>
                      <a:pt x="134" y="112"/>
                      <a:pt x="134" y="111"/>
                      <a:pt x="134" y="109"/>
                    </a:cubicBezTo>
                    <a:cubicBezTo>
                      <a:pt x="134" y="109"/>
                      <a:pt x="134" y="108"/>
                      <a:pt x="134" y="108"/>
                    </a:cubicBezTo>
                    <a:cubicBezTo>
                      <a:pt x="131" y="104"/>
                      <a:pt x="124" y="100"/>
                      <a:pt x="118" y="98"/>
                    </a:cubicBezTo>
                    <a:cubicBezTo>
                      <a:pt x="117" y="99"/>
                      <a:pt x="117" y="99"/>
                      <a:pt x="117" y="99"/>
                    </a:cubicBezTo>
                    <a:cubicBezTo>
                      <a:pt x="118" y="100"/>
                      <a:pt x="118" y="100"/>
                      <a:pt x="118" y="100"/>
                    </a:cubicBezTo>
                    <a:cubicBezTo>
                      <a:pt x="124" y="99"/>
                      <a:pt x="130" y="97"/>
                      <a:pt x="136" y="92"/>
                    </a:cubicBezTo>
                    <a:cubicBezTo>
                      <a:pt x="136" y="92"/>
                      <a:pt x="136" y="92"/>
                      <a:pt x="137" y="92"/>
                    </a:cubicBezTo>
                    <a:cubicBezTo>
                      <a:pt x="138" y="91"/>
                      <a:pt x="138" y="91"/>
                      <a:pt x="138" y="91"/>
                    </a:cubicBezTo>
                    <a:cubicBezTo>
                      <a:pt x="138" y="90"/>
                      <a:pt x="138" y="90"/>
                      <a:pt x="138" y="90"/>
                    </a:cubicBezTo>
                    <a:cubicBezTo>
                      <a:pt x="138" y="89"/>
                      <a:pt x="138" y="88"/>
                      <a:pt x="137" y="88"/>
                    </a:cubicBezTo>
                    <a:cubicBezTo>
                      <a:pt x="136" y="87"/>
                      <a:pt x="135" y="86"/>
                      <a:pt x="134" y="86"/>
                    </a:cubicBezTo>
                    <a:cubicBezTo>
                      <a:pt x="133" y="86"/>
                      <a:pt x="132" y="87"/>
                      <a:pt x="132" y="87"/>
                    </a:cubicBezTo>
                    <a:cubicBezTo>
                      <a:pt x="127" y="91"/>
                      <a:pt x="122" y="92"/>
                      <a:pt x="117" y="93"/>
                    </a:cubicBezTo>
                    <a:cubicBezTo>
                      <a:pt x="117" y="94"/>
                      <a:pt x="117" y="94"/>
                      <a:pt x="117" y="94"/>
                    </a:cubicBezTo>
                    <a:cubicBezTo>
                      <a:pt x="118" y="95"/>
                      <a:pt x="118" y="95"/>
                      <a:pt x="118" y="95"/>
                    </a:cubicBezTo>
                    <a:cubicBezTo>
                      <a:pt x="123" y="92"/>
                      <a:pt x="128" y="87"/>
                      <a:pt x="131" y="81"/>
                    </a:cubicBezTo>
                    <a:cubicBezTo>
                      <a:pt x="130" y="80"/>
                      <a:pt x="130" y="80"/>
                      <a:pt x="130" y="80"/>
                    </a:cubicBezTo>
                    <a:cubicBezTo>
                      <a:pt x="131" y="81"/>
                      <a:pt x="131" y="81"/>
                      <a:pt x="131" y="81"/>
                    </a:cubicBezTo>
                    <a:cubicBezTo>
                      <a:pt x="131" y="80"/>
                      <a:pt x="131" y="80"/>
                      <a:pt x="131" y="79"/>
                    </a:cubicBezTo>
                    <a:cubicBezTo>
                      <a:pt x="131" y="78"/>
                      <a:pt x="131" y="76"/>
                      <a:pt x="129" y="76"/>
                    </a:cubicBezTo>
                    <a:cubicBezTo>
                      <a:pt x="129" y="75"/>
                      <a:pt x="129" y="75"/>
                      <a:pt x="128" y="75"/>
                    </a:cubicBezTo>
                    <a:cubicBezTo>
                      <a:pt x="128" y="75"/>
                      <a:pt x="127" y="75"/>
                      <a:pt x="127" y="76"/>
                    </a:cubicBezTo>
                    <a:cubicBezTo>
                      <a:pt x="127" y="76"/>
                      <a:pt x="126" y="76"/>
                      <a:pt x="126" y="77"/>
                    </a:cubicBezTo>
                    <a:cubicBezTo>
                      <a:pt x="126" y="78"/>
                      <a:pt x="126" y="78"/>
                      <a:pt x="126" y="78"/>
                    </a:cubicBezTo>
                    <a:cubicBezTo>
                      <a:pt x="123" y="84"/>
                      <a:pt x="116" y="90"/>
                      <a:pt x="109" y="93"/>
                    </a:cubicBezTo>
                    <a:cubicBezTo>
                      <a:pt x="110" y="94"/>
                      <a:pt x="110" y="94"/>
                      <a:pt x="110" y="94"/>
                    </a:cubicBezTo>
                    <a:cubicBezTo>
                      <a:pt x="109" y="93"/>
                      <a:pt x="109" y="93"/>
                      <a:pt x="109" y="93"/>
                    </a:cubicBezTo>
                    <a:cubicBezTo>
                      <a:pt x="105" y="94"/>
                      <a:pt x="100" y="95"/>
                      <a:pt x="95" y="95"/>
                    </a:cubicBezTo>
                    <a:cubicBezTo>
                      <a:pt x="88" y="95"/>
                      <a:pt x="80" y="94"/>
                      <a:pt x="72" y="92"/>
                    </a:cubicBezTo>
                    <a:cubicBezTo>
                      <a:pt x="62" y="90"/>
                      <a:pt x="42" y="82"/>
                      <a:pt x="34" y="77"/>
                    </a:cubicBezTo>
                    <a:cubicBezTo>
                      <a:pt x="24" y="72"/>
                      <a:pt x="16" y="64"/>
                      <a:pt x="8" y="53"/>
                    </a:cubicBezTo>
                    <a:cubicBezTo>
                      <a:pt x="8" y="53"/>
                      <a:pt x="8" y="53"/>
                      <a:pt x="8" y="53"/>
                    </a:cubicBezTo>
                    <a:cubicBezTo>
                      <a:pt x="9" y="53"/>
                      <a:pt x="9" y="53"/>
                      <a:pt x="9" y="53"/>
                    </a:cubicBezTo>
                    <a:cubicBezTo>
                      <a:pt x="3" y="43"/>
                      <a:pt x="2" y="30"/>
                      <a:pt x="2" y="25"/>
                    </a:cubicBezTo>
                    <a:cubicBezTo>
                      <a:pt x="2" y="24"/>
                      <a:pt x="2" y="23"/>
                      <a:pt x="2" y="23"/>
                    </a:cubicBezTo>
                    <a:cubicBezTo>
                      <a:pt x="2" y="23"/>
                      <a:pt x="2" y="23"/>
                      <a:pt x="2" y="23"/>
                    </a:cubicBezTo>
                    <a:cubicBezTo>
                      <a:pt x="2" y="1"/>
                      <a:pt x="2" y="1"/>
                      <a:pt x="2" y="1"/>
                    </a:cubicBezTo>
                    <a:cubicBezTo>
                      <a:pt x="2" y="0"/>
                      <a:pt x="2" y="0"/>
                      <a:pt x="1" y="0"/>
                    </a:cubicBezTo>
                    <a:cubicBezTo>
                      <a:pt x="1" y="0"/>
                      <a:pt x="0" y="0"/>
                      <a:pt x="0" y="1"/>
                    </a:cubicBezTo>
                    <a:cubicBezTo>
                      <a:pt x="0" y="23"/>
                      <a:pt x="0" y="23"/>
                      <a:pt x="0" y="23"/>
                    </a:cubicBezTo>
                    <a:cubicBezTo>
                      <a:pt x="1" y="23"/>
                      <a:pt x="1" y="23"/>
                      <a:pt x="1" y="23"/>
                    </a:cubicBezTo>
                    <a:cubicBezTo>
                      <a:pt x="0" y="23"/>
                      <a:pt x="0" y="23"/>
                      <a:pt x="0" y="23"/>
                    </a:cubicBezTo>
                    <a:cubicBezTo>
                      <a:pt x="0" y="23"/>
                      <a:pt x="0" y="24"/>
                      <a:pt x="0" y="25"/>
                    </a:cubicBezTo>
                    <a:cubicBezTo>
                      <a:pt x="0" y="31"/>
                      <a:pt x="1" y="44"/>
                      <a:pt x="7" y="54"/>
                    </a:cubicBezTo>
                    <a:cubicBezTo>
                      <a:pt x="7" y="54"/>
                      <a:pt x="7" y="54"/>
                      <a:pt x="7" y="54"/>
                    </a:cubicBezTo>
                    <a:cubicBezTo>
                      <a:pt x="15" y="65"/>
                      <a:pt x="23" y="74"/>
                      <a:pt x="33" y="79"/>
                    </a:cubicBezTo>
                    <a:cubicBezTo>
                      <a:pt x="41" y="84"/>
                      <a:pt x="61" y="92"/>
                      <a:pt x="72" y="94"/>
                    </a:cubicBezTo>
                    <a:cubicBezTo>
                      <a:pt x="79" y="96"/>
                      <a:pt x="88" y="97"/>
                      <a:pt x="95" y="97"/>
                    </a:cubicBezTo>
                    <a:cubicBezTo>
                      <a:pt x="100" y="97"/>
                      <a:pt x="106" y="96"/>
                      <a:pt x="110" y="94"/>
                    </a:cubicBezTo>
                    <a:cubicBezTo>
                      <a:pt x="110" y="94"/>
                      <a:pt x="110" y="94"/>
                      <a:pt x="110" y="94"/>
                    </a:cubicBezTo>
                    <a:cubicBezTo>
                      <a:pt x="117" y="91"/>
                      <a:pt x="124" y="85"/>
                      <a:pt x="128" y="79"/>
                    </a:cubicBezTo>
                    <a:cubicBezTo>
                      <a:pt x="128" y="78"/>
                      <a:pt x="128" y="78"/>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8" y="77"/>
                      <a:pt x="128" y="77"/>
                      <a:pt x="128" y="77"/>
                    </a:cubicBezTo>
                    <a:cubicBezTo>
                      <a:pt x="129" y="78"/>
                      <a:pt x="129" y="78"/>
                      <a:pt x="129" y="79"/>
                    </a:cubicBezTo>
                    <a:cubicBezTo>
                      <a:pt x="129" y="80"/>
                      <a:pt x="129" y="80"/>
                      <a:pt x="129" y="80"/>
                    </a:cubicBezTo>
                    <a:cubicBezTo>
                      <a:pt x="129" y="80"/>
                      <a:pt x="129" y="80"/>
                      <a:pt x="129" y="80"/>
                    </a:cubicBezTo>
                    <a:cubicBezTo>
                      <a:pt x="126" y="86"/>
                      <a:pt x="122" y="90"/>
                      <a:pt x="117" y="94"/>
                    </a:cubicBezTo>
                    <a:cubicBezTo>
                      <a:pt x="116" y="94"/>
                      <a:pt x="116" y="94"/>
                      <a:pt x="116" y="95"/>
                    </a:cubicBezTo>
                    <a:cubicBezTo>
                      <a:pt x="116" y="95"/>
                      <a:pt x="117" y="95"/>
                      <a:pt x="117" y="95"/>
                    </a:cubicBezTo>
                    <a:cubicBezTo>
                      <a:pt x="123" y="94"/>
                      <a:pt x="128" y="93"/>
                      <a:pt x="133" y="89"/>
                    </a:cubicBezTo>
                    <a:cubicBezTo>
                      <a:pt x="133" y="88"/>
                      <a:pt x="134" y="88"/>
                      <a:pt x="134" y="88"/>
                    </a:cubicBezTo>
                    <a:cubicBezTo>
                      <a:pt x="135" y="88"/>
                      <a:pt x="135" y="89"/>
                      <a:pt x="135" y="89"/>
                    </a:cubicBezTo>
                    <a:cubicBezTo>
                      <a:pt x="136" y="89"/>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6" y="90"/>
                    </a:cubicBezTo>
                    <a:cubicBezTo>
                      <a:pt x="136" y="90"/>
                      <a:pt x="136" y="90"/>
                      <a:pt x="135" y="90"/>
                    </a:cubicBezTo>
                    <a:cubicBezTo>
                      <a:pt x="129" y="95"/>
                      <a:pt x="123" y="97"/>
                      <a:pt x="117" y="98"/>
                    </a:cubicBezTo>
                    <a:cubicBezTo>
                      <a:pt x="117" y="98"/>
                      <a:pt x="116" y="98"/>
                      <a:pt x="116" y="99"/>
                    </a:cubicBezTo>
                    <a:cubicBezTo>
                      <a:pt x="116" y="99"/>
                      <a:pt x="117" y="100"/>
                      <a:pt x="117" y="100"/>
                    </a:cubicBezTo>
                    <a:cubicBezTo>
                      <a:pt x="124" y="101"/>
                      <a:pt x="130" y="106"/>
                      <a:pt x="132" y="109"/>
                    </a:cubicBezTo>
                    <a:cubicBezTo>
                      <a:pt x="132" y="109"/>
                      <a:pt x="132" y="109"/>
                      <a:pt x="132" y="109"/>
                    </a:cubicBezTo>
                    <a:cubicBezTo>
                      <a:pt x="132" y="110"/>
                      <a:pt x="132"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1"/>
                      <a:pt x="131" y="111"/>
                      <a:pt x="131" y="111"/>
                    </a:cubicBezTo>
                    <a:cubicBezTo>
                      <a:pt x="131" y="110"/>
                      <a:pt x="130" y="110"/>
                      <a:pt x="130" y="110"/>
                    </a:cubicBezTo>
                    <a:cubicBezTo>
                      <a:pt x="127" y="106"/>
                      <a:pt x="122" y="105"/>
                      <a:pt x="118" y="103"/>
                    </a:cubicBezTo>
                    <a:cubicBezTo>
                      <a:pt x="118" y="103"/>
                      <a:pt x="117" y="103"/>
                      <a:pt x="117" y="104"/>
                    </a:cubicBezTo>
                    <a:cubicBezTo>
                      <a:pt x="117" y="104"/>
                      <a:pt x="117" y="105"/>
                      <a:pt x="117" y="105"/>
                    </a:cubicBezTo>
                    <a:cubicBezTo>
                      <a:pt x="118" y="105"/>
                      <a:pt x="119" y="106"/>
                      <a:pt x="120" y="107"/>
                    </a:cubicBezTo>
                    <a:cubicBezTo>
                      <a:pt x="121" y="108"/>
                      <a:pt x="123" y="109"/>
                      <a:pt x="123" y="110"/>
                    </a:cubicBezTo>
                    <a:cubicBezTo>
                      <a:pt x="132" y="117"/>
                      <a:pt x="137" y="124"/>
                      <a:pt x="139" y="130"/>
                    </a:cubicBezTo>
                    <a:cubicBezTo>
                      <a:pt x="139" y="129"/>
                      <a:pt x="139" y="129"/>
                      <a:pt x="139" y="129"/>
                    </a:cubicBezTo>
                    <a:cubicBezTo>
                      <a:pt x="138" y="130"/>
                      <a:pt x="138" y="130"/>
                      <a:pt x="138" y="130"/>
                    </a:cubicBezTo>
                    <a:cubicBezTo>
                      <a:pt x="139" y="130"/>
                      <a:pt x="139" y="130"/>
                      <a:pt x="139" y="130"/>
                    </a:cubicBezTo>
                    <a:cubicBezTo>
                      <a:pt x="140" y="130"/>
                      <a:pt x="140" y="130"/>
                      <a:pt x="140" y="130"/>
                    </a:cubicBezTo>
                    <a:cubicBezTo>
                      <a:pt x="139" y="130"/>
                      <a:pt x="139" y="130"/>
                      <a:pt x="139" y="130"/>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9" y="131"/>
                      <a:pt x="139" y="131"/>
                      <a:pt x="139" y="131"/>
                    </a:cubicBezTo>
                    <a:cubicBezTo>
                      <a:pt x="138" y="131"/>
                      <a:pt x="138" y="131"/>
                      <a:pt x="138" y="131"/>
                    </a:cubicBezTo>
                    <a:cubicBezTo>
                      <a:pt x="138" y="132"/>
                      <a:pt x="138" y="132"/>
                      <a:pt x="138" y="132"/>
                    </a:cubicBezTo>
                    <a:cubicBezTo>
                      <a:pt x="137" y="132"/>
                      <a:pt x="136" y="131"/>
                      <a:pt x="136" y="130"/>
                    </a:cubicBezTo>
                    <a:cubicBezTo>
                      <a:pt x="135" y="128"/>
                      <a:pt x="134" y="124"/>
                      <a:pt x="131" y="120"/>
                    </a:cubicBezTo>
                    <a:cubicBezTo>
                      <a:pt x="131" y="120"/>
                      <a:pt x="130" y="120"/>
                      <a:pt x="130" y="120"/>
                    </a:cubicBezTo>
                    <a:cubicBezTo>
                      <a:pt x="129" y="120"/>
                      <a:pt x="129" y="121"/>
                      <a:pt x="129" y="121"/>
                    </a:cubicBezTo>
                    <a:cubicBezTo>
                      <a:pt x="129" y="122"/>
                      <a:pt x="129" y="124"/>
                      <a:pt x="129" y="125"/>
                    </a:cubicBezTo>
                    <a:cubicBezTo>
                      <a:pt x="129" y="130"/>
                      <a:pt x="128" y="136"/>
                      <a:pt x="125" y="140"/>
                    </a:cubicBezTo>
                    <a:cubicBezTo>
                      <a:pt x="125" y="140"/>
                      <a:pt x="124" y="140"/>
                      <a:pt x="124"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40"/>
                      <a:pt x="123" y="140"/>
                    </a:cubicBezTo>
                    <a:cubicBezTo>
                      <a:pt x="123" y="140"/>
                      <a:pt x="123" y="139"/>
                      <a:pt x="124" y="138"/>
                    </a:cubicBezTo>
                    <a:cubicBezTo>
                      <a:pt x="126" y="135"/>
                      <a:pt x="127" y="131"/>
                      <a:pt x="127" y="126"/>
                    </a:cubicBezTo>
                    <a:cubicBezTo>
                      <a:pt x="127" y="123"/>
                      <a:pt x="127" y="120"/>
                      <a:pt x="125" y="117"/>
                    </a:cubicBezTo>
                    <a:cubicBezTo>
                      <a:pt x="124" y="117"/>
                      <a:pt x="124" y="117"/>
                      <a:pt x="124" y="117"/>
                    </a:cubicBezTo>
                    <a:cubicBezTo>
                      <a:pt x="125" y="117"/>
                      <a:pt x="125" y="117"/>
                      <a:pt x="125" y="117"/>
                    </a:cubicBezTo>
                    <a:cubicBezTo>
                      <a:pt x="125" y="117"/>
                      <a:pt x="125" y="117"/>
                      <a:pt x="125" y="117"/>
                    </a:cubicBezTo>
                    <a:cubicBezTo>
                      <a:pt x="125" y="116"/>
                      <a:pt x="124" y="115"/>
                      <a:pt x="123" y="114"/>
                    </a:cubicBezTo>
                    <a:cubicBezTo>
                      <a:pt x="120" y="110"/>
                      <a:pt x="113" y="103"/>
                      <a:pt x="104" y="103"/>
                    </a:cubicBezTo>
                    <a:cubicBezTo>
                      <a:pt x="103" y="103"/>
                      <a:pt x="103" y="103"/>
                      <a:pt x="103" y="103"/>
                    </a:cubicBezTo>
                    <a:cubicBezTo>
                      <a:pt x="103" y="104"/>
                      <a:pt x="103" y="104"/>
                      <a:pt x="103" y="104"/>
                    </a:cubicBezTo>
                    <a:cubicBezTo>
                      <a:pt x="103" y="103"/>
                      <a:pt x="103" y="103"/>
                      <a:pt x="103" y="103"/>
                    </a:cubicBezTo>
                    <a:cubicBezTo>
                      <a:pt x="103" y="103"/>
                      <a:pt x="103" y="103"/>
                      <a:pt x="103" y="103"/>
                    </a:cubicBezTo>
                    <a:cubicBezTo>
                      <a:pt x="103" y="103"/>
                      <a:pt x="103" y="103"/>
                      <a:pt x="103" y="103"/>
                    </a:cubicBezTo>
                    <a:cubicBezTo>
                      <a:pt x="102" y="103"/>
                      <a:pt x="102" y="103"/>
                      <a:pt x="102" y="103"/>
                    </a:cubicBezTo>
                    <a:cubicBezTo>
                      <a:pt x="99" y="103"/>
                      <a:pt x="97" y="103"/>
                      <a:pt x="94" y="103"/>
                    </a:cubicBezTo>
                    <a:cubicBezTo>
                      <a:pt x="66" y="103"/>
                      <a:pt x="35" y="97"/>
                      <a:pt x="15" y="82"/>
                    </a:cubicBezTo>
                    <a:cubicBezTo>
                      <a:pt x="15" y="82"/>
                      <a:pt x="14" y="82"/>
                      <a:pt x="14" y="82"/>
                    </a:cubicBezTo>
                    <a:cubicBezTo>
                      <a:pt x="13" y="83"/>
                      <a:pt x="13" y="83"/>
                      <a:pt x="14" y="8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6" name="Freeform 648">
                <a:extLst>
                  <a:ext uri="{FF2B5EF4-FFF2-40B4-BE49-F238E27FC236}">
                    <a16:creationId xmlns:a16="http://schemas.microsoft.com/office/drawing/2014/main" id="{DB9EC52D-F6F7-1BF0-24D1-52AC1D1D9899}"/>
                  </a:ext>
                </a:extLst>
              </p:cNvPr>
              <p:cNvSpPr>
                <a:spLocks/>
              </p:cNvSpPr>
              <p:nvPr/>
            </p:nvSpPr>
            <p:spPr bwMode="auto">
              <a:xfrm>
                <a:off x="3970" y="2826"/>
                <a:ext cx="185" cy="947"/>
              </a:xfrm>
              <a:custGeom>
                <a:avLst/>
                <a:gdLst>
                  <a:gd name="T0" fmla="*/ 818 w 88"/>
                  <a:gd name="T1" fmla="*/ 4737 h 423"/>
                  <a:gd name="T2" fmla="*/ 362 w 88"/>
                  <a:gd name="T3" fmla="*/ 3087 h 423"/>
                  <a:gd name="T4" fmla="*/ 17 w 88"/>
                  <a:gd name="T5" fmla="*/ 1558 h 423"/>
                  <a:gd name="T6" fmla="*/ 17 w 88"/>
                  <a:gd name="T7" fmla="*/ 987 h 423"/>
                  <a:gd name="T8" fmla="*/ 17 w 88"/>
                  <a:gd name="T9" fmla="*/ 56 h 423"/>
                  <a:gd name="T10" fmla="*/ 8 w 88"/>
                  <a:gd name="T11" fmla="*/ 56 h 423"/>
                  <a:gd name="T12" fmla="*/ 17 w 88"/>
                  <a:gd name="T13" fmla="*/ 56 h 423"/>
                  <a:gd name="T14" fmla="*/ 17 w 88"/>
                  <a:gd name="T15" fmla="*/ 45 h 423"/>
                  <a:gd name="T16" fmla="*/ 27 w 88"/>
                  <a:gd name="T17" fmla="*/ 36 h 423"/>
                  <a:gd name="T18" fmla="*/ 27 w 88"/>
                  <a:gd name="T19" fmla="*/ 20 h 423"/>
                  <a:gd name="T20" fmla="*/ 27 w 88"/>
                  <a:gd name="T21" fmla="*/ 20 h 423"/>
                  <a:gd name="T22" fmla="*/ 27 w 88"/>
                  <a:gd name="T23" fmla="*/ 20 h 423"/>
                  <a:gd name="T24" fmla="*/ 27 w 88"/>
                  <a:gd name="T25" fmla="*/ 20 h 423"/>
                  <a:gd name="T26" fmla="*/ 27 w 88"/>
                  <a:gd name="T27" fmla="*/ 20 h 423"/>
                  <a:gd name="T28" fmla="*/ 27 w 88"/>
                  <a:gd name="T29" fmla="*/ 20 h 423"/>
                  <a:gd name="T30" fmla="*/ 27 w 88"/>
                  <a:gd name="T31" fmla="*/ 20 h 423"/>
                  <a:gd name="T32" fmla="*/ 27 w 88"/>
                  <a:gd name="T33" fmla="*/ 20 h 423"/>
                  <a:gd name="T34" fmla="*/ 48 w 88"/>
                  <a:gd name="T35" fmla="*/ 45 h 423"/>
                  <a:gd name="T36" fmla="*/ 48 w 88"/>
                  <a:gd name="T37" fmla="*/ 56 h 423"/>
                  <a:gd name="T38" fmla="*/ 128 w 88"/>
                  <a:gd name="T39" fmla="*/ 146 h 423"/>
                  <a:gd name="T40" fmla="*/ 141 w 88"/>
                  <a:gd name="T41" fmla="*/ 134 h 423"/>
                  <a:gd name="T42" fmla="*/ 141 w 88"/>
                  <a:gd name="T43" fmla="*/ 125 h 423"/>
                  <a:gd name="T44" fmla="*/ 57 w 88"/>
                  <a:gd name="T45" fmla="*/ 36 h 423"/>
                  <a:gd name="T46" fmla="*/ 57 w 88"/>
                  <a:gd name="T47" fmla="*/ 45 h 423"/>
                  <a:gd name="T48" fmla="*/ 57 w 88"/>
                  <a:gd name="T49" fmla="*/ 36 h 423"/>
                  <a:gd name="T50" fmla="*/ 48 w 88"/>
                  <a:gd name="T51" fmla="*/ 9 h 423"/>
                  <a:gd name="T52" fmla="*/ 27 w 88"/>
                  <a:gd name="T53" fmla="*/ 0 h 423"/>
                  <a:gd name="T54" fmla="*/ 8 w 88"/>
                  <a:gd name="T55" fmla="*/ 9 h 423"/>
                  <a:gd name="T56" fmla="*/ 0 w 88"/>
                  <a:gd name="T57" fmla="*/ 45 h 423"/>
                  <a:gd name="T58" fmla="*/ 0 w 88"/>
                  <a:gd name="T59" fmla="*/ 56 h 423"/>
                  <a:gd name="T60" fmla="*/ 0 w 88"/>
                  <a:gd name="T61" fmla="*/ 56 h 423"/>
                  <a:gd name="T62" fmla="*/ 0 w 88"/>
                  <a:gd name="T63" fmla="*/ 987 h 423"/>
                  <a:gd name="T64" fmla="*/ 0 w 88"/>
                  <a:gd name="T65" fmla="*/ 1558 h 423"/>
                  <a:gd name="T66" fmla="*/ 345 w 88"/>
                  <a:gd name="T67" fmla="*/ 3098 h 423"/>
                  <a:gd name="T68" fmla="*/ 801 w 88"/>
                  <a:gd name="T69" fmla="*/ 4746 h 423"/>
                  <a:gd name="T70" fmla="*/ 809 w 88"/>
                  <a:gd name="T71" fmla="*/ 4746 h 423"/>
                  <a:gd name="T72" fmla="*/ 818 w 88"/>
                  <a:gd name="T73" fmla="*/ 4737 h 42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8" h="423">
                    <a:moveTo>
                      <a:pt x="88" y="422"/>
                    </a:moveTo>
                    <a:cubicBezTo>
                      <a:pt x="79" y="364"/>
                      <a:pt x="66" y="321"/>
                      <a:pt x="39" y="275"/>
                    </a:cubicBezTo>
                    <a:cubicBezTo>
                      <a:pt x="5" y="216"/>
                      <a:pt x="2" y="197"/>
                      <a:pt x="2" y="139"/>
                    </a:cubicBezTo>
                    <a:cubicBezTo>
                      <a:pt x="2" y="124"/>
                      <a:pt x="2" y="108"/>
                      <a:pt x="2" y="88"/>
                    </a:cubicBezTo>
                    <a:cubicBezTo>
                      <a:pt x="2" y="5"/>
                      <a:pt x="2" y="5"/>
                      <a:pt x="2" y="5"/>
                    </a:cubicBezTo>
                    <a:cubicBezTo>
                      <a:pt x="1" y="5"/>
                      <a:pt x="1" y="5"/>
                      <a:pt x="1" y="5"/>
                    </a:cubicBezTo>
                    <a:cubicBezTo>
                      <a:pt x="2" y="5"/>
                      <a:pt x="2" y="5"/>
                      <a:pt x="2" y="5"/>
                    </a:cubicBezTo>
                    <a:cubicBezTo>
                      <a:pt x="2" y="4"/>
                      <a:pt x="2" y="4"/>
                      <a:pt x="2" y="4"/>
                    </a:cubicBezTo>
                    <a:cubicBezTo>
                      <a:pt x="2" y="4"/>
                      <a:pt x="2" y="3"/>
                      <a:pt x="3" y="3"/>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3" y="2"/>
                      <a:pt x="3" y="2"/>
                    </a:cubicBezTo>
                    <a:cubicBezTo>
                      <a:pt x="3" y="2"/>
                      <a:pt x="4" y="3"/>
                      <a:pt x="5" y="4"/>
                    </a:cubicBezTo>
                    <a:cubicBezTo>
                      <a:pt x="5" y="5"/>
                      <a:pt x="5" y="5"/>
                      <a:pt x="5" y="5"/>
                    </a:cubicBezTo>
                    <a:cubicBezTo>
                      <a:pt x="8" y="7"/>
                      <a:pt x="11" y="10"/>
                      <a:pt x="14" y="13"/>
                    </a:cubicBezTo>
                    <a:cubicBezTo>
                      <a:pt x="14" y="13"/>
                      <a:pt x="15" y="13"/>
                      <a:pt x="15" y="12"/>
                    </a:cubicBezTo>
                    <a:cubicBezTo>
                      <a:pt x="15" y="12"/>
                      <a:pt x="15" y="11"/>
                      <a:pt x="15" y="11"/>
                    </a:cubicBezTo>
                    <a:cubicBezTo>
                      <a:pt x="12" y="9"/>
                      <a:pt x="9" y="6"/>
                      <a:pt x="6" y="3"/>
                    </a:cubicBezTo>
                    <a:cubicBezTo>
                      <a:pt x="6" y="4"/>
                      <a:pt x="6" y="4"/>
                      <a:pt x="6" y="4"/>
                    </a:cubicBezTo>
                    <a:cubicBezTo>
                      <a:pt x="6" y="3"/>
                      <a:pt x="6" y="3"/>
                      <a:pt x="6" y="3"/>
                    </a:cubicBezTo>
                    <a:cubicBezTo>
                      <a:pt x="6" y="2"/>
                      <a:pt x="5" y="2"/>
                      <a:pt x="5" y="1"/>
                    </a:cubicBezTo>
                    <a:cubicBezTo>
                      <a:pt x="4" y="1"/>
                      <a:pt x="3" y="0"/>
                      <a:pt x="3" y="0"/>
                    </a:cubicBezTo>
                    <a:cubicBezTo>
                      <a:pt x="2" y="0"/>
                      <a:pt x="1" y="1"/>
                      <a:pt x="1" y="1"/>
                    </a:cubicBezTo>
                    <a:cubicBezTo>
                      <a:pt x="1" y="2"/>
                      <a:pt x="0" y="3"/>
                      <a:pt x="0" y="4"/>
                    </a:cubicBezTo>
                    <a:cubicBezTo>
                      <a:pt x="0" y="4"/>
                      <a:pt x="0" y="5"/>
                      <a:pt x="0" y="5"/>
                    </a:cubicBezTo>
                    <a:cubicBezTo>
                      <a:pt x="0" y="5"/>
                      <a:pt x="0" y="5"/>
                      <a:pt x="0" y="5"/>
                    </a:cubicBezTo>
                    <a:cubicBezTo>
                      <a:pt x="0" y="88"/>
                      <a:pt x="0" y="88"/>
                      <a:pt x="0" y="88"/>
                    </a:cubicBezTo>
                    <a:cubicBezTo>
                      <a:pt x="0" y="108"/>
                      <a:pt x="0" y="124"/>
                      <a:pt x="0" y="139"/>
                    </a:cubicBezTo>
                    <a:cubicBezTo>
                      <a:pt x="0" y="197"/>
                      <a:pt x="3" y="217"/>
                      <a:pt x="37" y="276"/>
                    </a:cubicBezTo>
                    <a:cubicBezTo>
                      <a:pt x="64" y="322"/>
                      <a:pt x="77" y="364"/>
                      <a:pt x="86" y="423"/>
                    </a:cubicBezTo>
                    <a:cubicBezTo>
                      <a:pt x="86" y="423"/>
                      <a:pt x="87" y="423"/>
                      <a:pt x="87" y="423"/>
                    </a:cubicBezTo>
                    <a:cubicBezTo>
                      <a:pt x="88" y="423"/>
                      <a:pt x="88" y="423"/>
                      <a:pt x="88" y="42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7" name="Freeform 649">
                <a:extLst>
                  <a:ext uri="{FF2B5EF4-FFF2-40B4-BE49-F238E27FC236}">
                    <a16:creationId xmlns:a16="http://schemas.microsoft.com/office/drawing/2014/main" id="{95103219-70F1-4375-4E4B-A161E67E080D}"/>
                  </a:ext>
                </a:extLst>
              </p:cNvPr>
              <p:cNvSpPr>
                <a:spLocks/>
              </p:cNvSpPr>
              <p:nvPr/>
            </p:nvSpPr>
            <p:spPr bwMode="auto">
              <a:xfrm>
                <a:off x="3731" y="3364"/>
                <a:ext cx="369" cy="411"/>
              </a:xfrm>
              <a:custGeom>
                <a:avLst/>
                <a:gdLst>
                  <a:gd name="T0" fmla="*/ 17 w 176"/>
                  <a:gd name="T1" fmla="*/ 2042 h 184"/>
                  <a:gd name="T2" fmla="*/ 746 w 176"/>
                  <a:gd name="T3" fmla="*/ 89 h 184"/>
                  <a:gd name="T4" fmla="*/ 738 w 176"/>
                  <a:gd name="T5" fmla="*/ 80 h 184"/>
                  <a:gd name="T6" fmla="*/ 746 w 176"/>
                  <a:gd name="T7" fmla="*/ 89 h 184"/>
                  <a:gd name="T8" fmla="*/ 782 w 176"/>
                  <a:gd name="T9" fmla="*/ 36 h 184"/>
                  <a:gd name="T10" fmla="*/ 813 w 176"/>
                  <a:gd name="T11" fmla="*/ 20 h 184"/>
                  <a:gd name="T12" fmla="*/ 839 w 176"/>
                  <a:gd name="T13" fmla="*/ 45 h 184"/>
                  <a:gd name="T14" fmla="*/ 874 w 176"/>
                  <a:gd name="T15" fmla="*/ 89 h 184"/>
                  <a:gd name="T16" fmla="*/ 883 w 176"/>
                  <a:gd name="T17" fmla="*/ 80 h 184"/>
                  <a:gd name="T18" fmla="*/ 874 w 176"/>
                  <a:gd name="T19" fmla="*/ 89 h 184"/>
                  <a:gd name="T20" fmla="*/ 1604 w 176"/>
                  <a:gd name="T21" fmla="*/ 2042 h 184"/>
                  <a:gd name="T22" fmla="*/ 1612 w 176"/>
                  <a:gd name="T23" fmla="*/ 2042 h 184"/>
                  <a:gd name="T24" fmla="*/ 1612 w 176"/>
                  <a:gd name="T25" fmla="*/ 2030 h 184"/>
                  <a:gd name="T26" fmla="*/ 893 w 176"/>
                  <a:gd name="T27" fmla="*/ 65 h 184"/>
                  <a:gd name="T28" fmla="*/ 893 w 176"/>
                  <a:gd name="T29" fmla="*/ 65 h 184"/>
                  <a:gd name="T30" fmla="*/ 849 w 176"/>
                  <a:gd name="T31" fmla="*/ 20 h 184"/>
                  <a:gd name="T32" fmla="*/ 813 w 176"/>
                  <a:gd name="T33" fmla="*/ 0 h 184"/>
                  <a:gd name="T34" fmla="*/ 774 w 176"/>
                  <a:gd name="T35" fmla="*/ 20 h 184"/>
                  <a:gd name="T36" fmla="*/ 730 w 176"/>
                  <a:gd name="T37" fmla="*/ 65 h 184"/>
                  <a:gd name="T38" fmla="*/ 730 w 176"/>
                  <a:gd name="T39" fmla="*/ 80 h 184"/>
                  <a:gd name="T40" fmla="*/ 0 w 176"/>
                  <a:gd name="T41" fmla="*/ 2030 h 184"/>
                  <a:gd name="T42" fmla="*/ 8 w 176"/>
                  <a:gd name="T43" fmla="*/ 2042 h 184"/>
                  <a:gd name="T44" fmla="*/ 17 w 176"/>
                  <a:gd name="T45" fmla="*/ 2042 h 18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76" h="184">
                    <a:moveTo>
                      <a:pt x="2" y="183"/>
                    </a:moveTo>
                    <a:cubicBezTo>
                      <a:pt x="10" y="140"/>
                      <a:pt x="28" y="83"/>
                      <a:pt x="81" y="8"/>
                    </a:cubicBezTo>
                    <a:cubicBezTo>
                      <a:pt x="80" y="7"/>
                      <a:pt x="80" y="7"/>
                      <a:pt x="80" y="7"/>
                    </a:cubicBezTo>
                    <a:cubicBezTo>
                      <a:pt x="81" y="8"/>
                      <a:pt x="81" y="8"/>
                      <a:pt x="81" y="8"/>
                    </a:cubicBezTo>
                    <a:cubicBezTo>
                      <a:pt x="82" y="6"/>
                      <a:pt x="84" y="4"/>
                      <a:pt x="85" y="3"/>
                    </a:cubicBezTo>
                    <a:cubicBezTo>
                      <a:pt x="86" y="2"/>
                      <a:pt x="87" y="2"/>
                      <a:pt x="88" y="2"/>
                    </a:cubicBezTo>
                    <a:cubicBezTo>
                      <a:pt x="89" y="2"/>
                      <a:pt x="90" y="3"/>
                      <a:pt x="91" y="4"/>
                    </a:cubicBezTo>
                    <a:cubicBezTo>
                      <a:pt x="92" y="5"/>
                      <a:pt x="94" y="6"/>
                      <a:pt x="95" y="8"/>
                    </a:cubicBezTo>
                    <a:cubicBezTo>
                      <a:pt x="96" y="7"/>
                      <a:pt x="96" y="7"/>
                      <a:pt x="96" y="7"/>
                    </a:cubicBezTo>
                    <a:cubicBezTo>
                      <a:pt x="95" y="8"/>
                      <a:pt x="95" y="8"/>
                      <a:pt x="95" y="8"/>
                    </a:cubicBezTo>
                    <a:cubicBezTo>
                      <a:pt x="147" y="73"/>
                      <a:pt x="165" y="134"/>
                      <a:pt x="174" y="183"/>
                    </a:cubicBezTo>
                    <a:cubicBezTo>
                      <a:pt x="174" y="183"/>
                      <a:pt x="174" y="184"/>
                      <a:pt x="175" y="183"/>
                    </a:cubicBezTo>
                    <a:cubicBezTo>
                      <a:pt x="175" y="183"/>
                      <a:pt x="176" y="183"/>
                      <a:pt x="175" y="182"/>
                    </a:cubicBezTo>
                    <a:cubicBezTo>
                      <a:pt x="167" y="134"/>
                      <a:pt x="149" y="72"/>
                      <a:pt x="97" y="6"/>
                    </a:cubicBezTo>
                    <a:cubicBezTo>
                      <a:pt x="97" y="6"/>
                      <a:pt x="97" y="6"/>
                      <a:pt x="97" y="6"/>
                    </a:cubicBezTo>
                    <a:cubicBezTo>
                      <a:pt x="95" y="5"/>
                      <a:pt x="94" y="3"/>
                      <a:pt x="92" y="2"/>
                    </a:cubicBezTo>
                    <a:cubicBezTo>
                      <a:pt x="91" y="1"/>
                      <a:pt x="90" y="0"/>
                      <a:pt x="88" y="0"/>
                    </a:cubicBezTo>
                    <a:cubicBezTo>
                      <a:pt x="87" y="0"/>
                      <a:pt x="85" y="1"/>
                      <a:pt x="84" y="2"/>
                    </a:cubicBezTo>
                    <a:cubicBezTo>
                      <a:pt x="82" y="3"/>
                      <a:pt x="81" y="4"/>
                      <a:pt x="79" y="6"/>
                    </a:cubicBezTo>
                    <a:cubicBezTo>
                      <a:pt x="79" y="7"/>
                      <a:pt x="79" y="7"/>
                      <a:pt x="79" y="7"/>
                    </a:cubicBezTo>
                    <a:cubicBezTo>
                      <a:pt x="26" y="83"/>
                      <a:pt x="8" y="139"/>
                      <a:pt x="0" y="182"/>
                    </a:cubicBezTo>
                    <a:cubicBezTo>
                      <a:pt x="0" y="183"/>
                      <a:pt x="0" y="183"/>
                      <a:pt x="1" y="183"/>
                    </a:cubicBezTo>
                    <a:cubicBezTo>
                      <a:pt x="1" y="184"/>
                      <a:pt x="2" y="183"/>
                      <a:pt x="2" y="18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788" name="Rectangle 787">
                <a:extLst>
                  <a:ext uri="{FF2B5EF4-FFF2-40B4-BE49-F238E27FC236}">
                    <a16:creationId xmlns:a16="http://schemas.microsoft.com/office/drawing/2014/main" id="{9359B944-1468-14A0-58D6-55FABFB05558}"/>
                  </a:ext>
                </a:extLst>
              </p:cNvPr>
              <p:cNvSpPr>
                <a:spLocks noChangeArrowheads="1"/>
              </p:cNvSpPr>
              <p:nvPr/>
            </p:nvSpPr>
            <p:spPr bwMode="auto">
              <a:xfrm>
                <a:off x="3672" y="3767"/>
                <a:ext cx="69" cy="8"/>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789" name="Freeform 651">
                <a:extLst>
                  <a:ext uri="{FF2B5EF4-FFF2-40B4-BE49-F238E27FC236}">
                    <a16:creationId xmlns:a16="http://schemas.microsoft.com/office/drawing/2014/main" id="{83D7D71A-1E73-9EF4-0792-C82E301BAE0F}"/>
                  </a:ext>
                </a:extLst>
              </p:cNvPr>
              <p:cNvSpPr>
                <a:spLocks/>
              </p:cNvSpPr>
              <p:nvPr/>
            </p:nvSpPr>
            <p:spPr bwMode="auto">
              <a:xfrm>
                <a:off x="3672" y="3767"/>
                <a:ext cx="69" cy="8"/>
              </a:xfrm>
              <a:custGeom>
                <a:avLst/>
                <a:gdLst>
                  <a:gd name="T0" fmla="*/ 69 w 69"/>
                  <a:gd name="T1" fmla="*/ 0 h 8"/>
                  <a:gd name="T2" fmla="*/ 0 w 69"/>
                  <a:gd name="T3" fmla="*/ 0 h 8"/>
                  <a:gd name="T4" fmla="*/ 0 w 69"/>
                  <a:gd name="T5" fmla="*/ 8 h 8"/>
                  <a:gd name="T6" fmla="*/ 69 w 69"/>
                  <a:gd name="T7" fmla="*/ 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
                    <a:moveTo>
                      <a:pt x="69" y="0"/>
                    </a:moveTo>
                    <a:lnTo>
                      <a:pt x="0" y="0"/>
                    </a:lnTo>
                    <a:lnTo>
                      <a:pt x="0" y="8"/>
                    </a:lnTo>
                    <a:lnTo>
                      <a:pt x="69"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grpSp>
        <p:sp>
          <p:nvSpPr>
            <p:cNvPr id="408" name="Rectangle 407">
              <a:extLst>
                <a:ext uri="{FF2B5EF4-FFF2-40B4-BE49-F238E27FC236}">
                  <a16:creationId xmlns:a16="http://schemas.microsoft.com/office/drawing/2014/main" id="{976E4002-6C57-6C4E-89FE-E91E9342D0D0}"/>
                </a:ext>
              </a:extLst>
            </p:cNvPr>
            <p:cNvSpPr>
              <a:spLocks noChangeArrowheads="1"/>
            </p:cNvSpPr>
            <p:nvPr/>
          </p:nvSpPr>
          <p:spPr bwMode="auto">
            <a:xfrm>
              <a:off x="3672" y="3753"/>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09" name="Freeform 653">
              <a:extLst>
                <a:ext uri="{FF2B5EF4-FFF2-40B4-BE49-F238E27FC236}">
                  <a16:creationId xmlns:a16="http://schemas.microsoft.com/office/drawing/2014/main" id="{72374B82-86FC-C789-2471-C67AE7E58373}"/>
                </a:ext>
              </a:extLst>
            </p:cNvPr>
            <p:cNvSpPr>
              <a:spLocks/>
            </p:cNvSpPr>
            <p:nvPr/>
          </p:nvSpPr>
          <p:spPr bwMode="auto">
            <a:xfrm>
              <a:off x="3672" y="3753"/>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0" name="Rectangle 409">
              <a:extLst>
                <a:ext uri="{FF2B5EF4-FFF2-40B4-BE49-F238E27FC236}">
                  <a16:creationId xmlns:a16="http://schemas.microsoft.com/office/drawing/2014/main" id="{64A1C350-0200-596C-6F20-A7A8F4E6637D}"/>
                </a:ext>
              </a:extLst>
            </p:cNvPr>
            <p:cNvSpPr>
              <a:spLocks noChangeArrowheads="1"/>
            </p:cNvSpPr>
            <p:nvPr/>
          </p:nvSpPr>
          <p:spPr bwMode="auto">
            <a:xfrm>
              <a:off x="3672" y="3735"/>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1" name="Freeform 655">
              <a:extLst>
                <a:ext uri="{FF2B5EF4-FFF2-40B4-BE49-F238E27FC236}">
                  <a16:creationId xmlns:a16="http://schemas.microsoft.com/office/drawing/2014/main" id="{47069025-CBDA-93AB-E23F-6B59CA15C2F4}"/>
                </a:ext>
              </a:extLst>
            </p:cNvPr>
            <p:cNvSpPr>
              <a:spLocks/>
            </p:cNvSpPr>
            <p:nvPr/>
          </p:nvSpPr>
          <p:spPr bwMode="auto">
            <a:xfrm>
              <a:off x="3672" y="3735"/>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2" name="Rectangle 411">
              <a:extLst>
                <a:ext uri="{FF2B5EF4-FFF2-40B4-BE49-F238E27FC236}">
                  <a16:creationId xmlns:a16="http://schemas.microsoft.com/office/drawing/2014/main" id="{34B07A35-BAC1-6B85-E281-691B6760768E}"/>
                </a:ext>
              </a:extLst>
            </p:cNvPr>
            <p:cNvSpPr>
              <a:spLocks noChangeArrowheads="1"/>
            </p:cNvSpPr>
            <p:nvPr/>
          </p:nvSpPr>
          <p:spPr bwMode="auto">
            <a:xfrm>
              <a:off x="4088" y="3767"/>
              <a:ext cx="69" cy="8"/>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3" name="Freeform 657">
              <a:extLst>
                <a:ext uri="{FF2B5EF4-FFF2-40B4-BE49-F238E27FC236}">
                  <a16:creationId xmlns:a16="http://schemas.microsoft.com/office/drawing/2014/main" id="{00FFD612-5A77-5B76-FD52-547BB4163F27}"/>
                </a:ext>
              </a:extLst>
            </p:cNvPr>
            <p:cNvSpPr>
              <a:spLocks/>
            </p:cNvSpPr>
            <p:nvPr/>
          </p:nvSpPr>
          <p:spPr bwMode="auto">
            <a:xfrm>
              <a:off x="4088" y="3767"/>
              <a:ext cx="69" cy="8"/>
            </a:xfrm>
            <a:custGeom>
              <a:avLst/>
              <a:gdLst>
                <a:gd name="T0" fmla="*/ 69 w 69"/>
                <a:gd name="T1" fmla="*/ 0 h 8"/>
                <a:gd name="T2" fmla="*/ 0 w 69"/>
                <a:gd name="T3" fmla="*/ 0 h 8"/>
                <a:gd name="T4" fmla="*/ 0 w 69"/>
                <a:gd name="T5" fmla="*/ 8 h 8"/>
                <a:gd name="T6" fmla="*/ 69 w 69"/>
                <a:gd name="T7" fmla="*/ 8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8">
                  <a:moveTo>
                    <a:pt x="69" y="0"/>
                  </a:moveTo>
                  <a:lnTo>
                    <a:pt x="0" y="0"/>
                  </a:lnTo>
                  <a:lnTo>
                    <a:pt x="0" y="8"/>
                  </a:lnTo>
                  <a:lnTo>
                    <a:pt x="69"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4" name="Rectangle 413">
              <a:extLst>
                <a:ext uri="{FF2B5EF4-FFF2-40B4-BE49-F238E27FC236}">
                  <a16:creationId xmlns:a16="http://schemas.microsoft.com/office/drawing/2014/main" id="{242F382E-ADAE-EC3A-3D74-0B6CA53FC079}"/>
                </a:ext>
              </a:extLst>
            </p:cNvPr>
            <p:cNvSpPr>
              <a:spLocks noChangeArrowheads="1"/>
            </p:cNvSpPr>
            <p:nvPr/>
          </p:nvSpPr>
          <p:spPr bwMode="auto">
            <a:xfrm>
              <a:off x="4088" y="3753"/>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5" name="Freeform 659">
              <a:extLst>
                <a:ext uri="{FF2B5EF4-FFF2-40B4-BE49-F238E27FC236}">
                  <a16:creationId xmlns:a16="http://schemas.microsoft.com/office/drawing/2014/main" id="{5FD97EA2-8E2D-3B89-956A-1867B4460618}"/>
                </a:ext>
              </a:extLst>
            </p:cNvPr>
            <p:cNvSpPr>
              <a:spLocks/>
            </p:cNvSpPr>
            <p:nvPr/>
          </p:nvSpPr>
          <p:spPr bwMode="auto">
            <a:xfrm>
              <a:off x="4088" y="3753"/>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6" name="Rectangle 415">
              <a:extLst>
                <a:ext uri="{FF2B5EF4-FFF2-40B4-BE49-F238E27FC236}">
                  <a16:creationId xmlns:a16="http://schemas.microsoft.com/office/drawing/2014/main" id="{0B47C27F-A944-FA4F-E097-FC3D739CF7B7}"/>
                </a:ext>
              </a:extLst>
            </p:cNvPr>
            <p:cNvSpPr>
              <a:spLocks noChangeArrowheads="1"/>
            </p:cNvSpPr>
            <p:nvPr/>
          </p:nvSpPr>
          <p:spPr bwMode="auto">
            <a:xfrm>
              <a:off x="4088" y="3735"/>
              <a:ext cx="69"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17" name="Freeform 661">
              <a:extLst>
                <a:ext uri="{FF2B5EF4-FFF2-40B4-BE49-F238E27FC236}">
                  <a16:creationId xmlns:a16="http://schemas.microsoft.com/office/drawing/2014/main" id="{736D1610-C104-9118-3816-1EF104A56EA0}"/>
                </a:ext>
              </a:extLst>
            </p:cNvPr>
            <p:cNvSpPr>
              <a:spLocks/>
            </p:cNvSpPr>
            <p:nvPr/>
          </p:nvSpPr>
          <p:spPr bwMode="auto">
            <a:xfrm>
              <a:off x="4088" y="3735"/>
              <a:ext cx="69" cy="9"/>
            </a:xfrm>
            <a:custGeom>
              <a:avLst/>
              <a:gdLst>
                <a:gd name="T0" fmla="*/ 69 w 69"/>
                <a:gd name="T1" fmla="*/ 0 h 9"/>
                <a:gd name="T2" fmla="*/ 0 w 69"/>
                <a:gd name="T3" fmla="*/ 0 h 9"/>
                <a:gd name="T4" fmla="*/ 0 w 69"/>
                <a:gd name="T5" fmla="*/ 9 h 9"/>
                <a:gd name="T6" fmla="*/ 69 w 69"/>
                <a:gd name="T7" fmla="*/ 9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9">
                  <a:moveTo>
                    <a:pt x="69" y="0"/>
                  </a:moveTo>
                  <a:lnTo>
                    <a:pt x="0" y="0"/>
                  </a:lnTo>
                  <a:lnTo>
                    <a:pt x="0" y="9"/>
                  </a:lnTo>
                  <a:lnTo>
                    <a:pt x="6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8" name="Freeform 662">
              <a:extLst>
                <a:ext uri="{FF2B5EF4-FFF2-40B4-BE49-F238E27FC236}">
                  <a16:creationId xmlns:a16="http://schemas.microsoft.com/office/drawing/2014/main" id="{2B3558FB-6DC1-36F5-35F4-D2CA820631A6}"/>
                </a:ext>
              </a:extLst>
            </p:cNvPr>
            <p:cNvSpPr>
              <a:spLocks/>
            </p:cNvSpPr>
            <p:nvPr/>
          </p:nvSpPr>
          <p:spPr bwMode="auto">
            <a:xfrm>
              <a:off x="3825" y="1928"/>
              <a:ext cx="126" cy="336"/>
            </a:xfrm>
            <a:custGeom>
              <a:avLst/>
              <a:gdLst>
                <a:gd name="T0" fmla="*/ 489 w 60"/>
                <a:gd name="T1" fmla="*/ 1575 h 150"/>
                <a:gd name="T2" fmla="*/ 464 w 60"/>
                <a:gd name="T3" fmla="*/ 1449 h 150"/>
                <a:gd name="T4" fmla="*/ 389 w 60"/>
                <a:gd name="T5" fmla="*/ 1340 h 150"/>
                <a:gd name="T6" fmla="*/ 353 w 60"/>
                <a:gd name="T7" fmla="*/ 1189 h 150"/>
                <a:gd name="T8" fmla="*/ 269 w 60"/>
                <a:gd name="T9" fmla="*/ 943 h 150"/>
                <a:gd name="T10" fmla="*/ 185 w 60"/>
                <a:gd name="T11" fmla="*/ 732 h 150"/>
                <a:gd name="T12" fmla="*/ 101 w 60"/>
                <a:gd name="T13" fmla="*/ 943 h 150"/>
                <a:gd name="T14" fmla="*/ 76 w 60"/>
                <a:gd name="T15" fmla="*/ 1113 h 150"/>
                <a:gd name="T16" fmla="*/ 120 w 60"/>
                <a:gd name="T17" fmla="*/ 1384 h 150"/>
                <a:gd name="T18" fmla="*/ 193 w 60"/>
                <a:gd name="T19" fmla="*/ 1514 h 150"/>
                <a:gd name="T20" fmla="*/ 149 w 60"/>
                <a:gd name="T21" fmla="*/ 1514 h 150"/>
                <a:gd name="T22" fmla="*/ 84 w 60"/>
                <a:gd name="T23" fmla="*/ 1384 h 150"/>
                <a:gd name="T24" fmla="*/ 36 w 60"/>
                <a:gd name="T25" fmla="*/ 1089 h 150"/>
                <a:gd name="T26" fmla="*/ 67 w 60"/>
                <a:gd name="T27" fmla="*/ 934 h 150"/>
                <a:gd name="T28" fmla="*/ 160 w 60"/>
                <a:gd name="T29" fmla="*/ 688 h 150"/>
                <a:gd name="T30" fmla="*/ 244 w 60"/>
                <a:gd name="T31" fmla="*/ 426 h 150"/>
                <a:gd name="T32" fmla="*/ 326 w 60"/>
                <a:gd name="T33" fmla="*/ 190 h 150"/>
                <a:gd name="T34" fmla="*/ 305 w 60"/>
                <a:gd name="T35" fmla="*/ 9 h 150"/>
                <a:gd name="T36" fmla="*/ 361 w 60"/>
                <a:gd name="T37" fmla="*/ 181 h 150"/>
                <a:gd name="T38" fmla="*/ 269 w 60"/>
                <a:gd name="T39" fmla="*/ 461 h 150"/>
                <a:gd name="T40" fmla="*/ 252 w 60"/>
                <a:gd name="T41" fmla="*/ 627 h 150"/>
                <a:gd name="T42" fmla="*/ 260 w 60"/>
                <a:gd name="T43" fmla="*/ 809 h 150"/>
                <a:gd name="T44" fmla="*/ 361 w 60"/>
                <a:gd name="T45" fmla="*/ 923 h 150"/>
                <a:gd name="T46" fmla="*/ 445 w 60"/>
                <a:gd name="T47" fmla="*/ 1044 h 150"/>
                <a:gd name="T48" fmla="*/ 557 w 60"/>
                <a:gd name="T49" fmla="*/ 1124 h 150"/>
                <a:gd name="T50" fmla="*/ 405 w 60"/>
                <a:gd name="T51" fmla="*/ 1060 h 150"/>
                <a:gd name="T52" fmla="*/ 353 w 60"/>
                <a:gd name="T53" fmla="*/ 968 h 150"/>
                <a:gd name="T54" fmla="*/ 305 w 60"/>
                <a:gd name="T55" fmla="*/ 954 h 150"/>
                <a:gd name="T56" fmla="*/ 370 w 60"/>
                <a:gd name="T57" fmla="*/ 1145 h 150"/>
                <a:gd name="T58" fmla="*/ 437 w 60"/>
                <a:gd name="T59" fmla="*/ 1340 h 150"/>
                <a:gd name="T60" fmla="*/ 464 w 60"/>
                <a:gd name="T61" fmla="*/ 1396 h 150"/>
                <a:gd name="T62" fmla="*/ 538 w 60"/>
                <a:gd name="T63" fmla="*/ 1530 h 150"/>
                <a:gd name="T64" fmla="*/ 538 w 60"/>
                <a:gd name="T65" fmla="*/ 1667 h 15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60" h="150">
                  <a:moveTo>
                    <a:pt x="58" y="148"/>
                  </a:moveTo>
                  <a:cubicBezTo>
                    <a:pt x="50" y="150"/>
                    <a:pt x="51" y="143"/>
                    <a:pt x="53" y="140"/>
                  </a:cubicBezTo>
                  <a:cubicBezTo>
                    <a:pt x="55" y="136"/>
                    <a:pt x="54" y="133"/>
                    <a:pt x="53" y="130"/>
                  </a:cubicBezTo>
                  <a:cubicBezTo>
                    <a:pt x="53" y="129"/>
                    <a:pt x="53" y="129"/>
                    <a:pt x="50" y="129"/>
                  </a:cubicBezTo>
                  <a:cubicBezTo>
                    <a:pt x="47" y="129"/>
                    <a:pt x="47" y="129"/>
                    <a:pt x="47" y="129"/>
                  </a:cubicBezTo>
                  <a:cubicBezTo>
                    <a:pt x="43" y="128"/>
                    <a:pt x="43" y="123"/>
                    <a:pt x="42" y="119"/>
                  </a:cubicBezTo>
                  <a:cubicBezTo>
                    <a:pt x="42" y="117"/>
                    <a:pt x="42" y="117"/>
                    <a:pt x="42" y="117"/>
                  </a:cubicBezTo>
                  <a:cubicBezTo>
                    <a:pt x="42" y="114"/>
                    <a:pt x="41" y="108"/>
                    <a:pt x="38" y="106"/>
                  </a:cubicBezTo>
                  <a:cubicBezTo>
                    <a:pt x="32" y="102"/>
                    <a:pt x="29" y="97"/>
                    <a:pt x="29" y="90"/>
                  </a:cubicBezTo>
                  <a:cubicBezTo>
                    <a:pt x="29" y="84"/>
                    <a:pt x="29" y="84"/>
                    <a:pt x="29" y="84"/>
                  </a:cubicBezTo>
                  <a:cubicBezTo>
                    <a:pt x="29" y="79"/>
                    <a:pt x="29" y="77"/>
                    <a:pt x="26" y="76"/>
                  </a:cubicBezTo>
                  <a:cubicBezTo>
                    <a:pt x="22" y="74"/>
                    <a:pt x="21" y="68"/>
                    <a:pt x="20" y="65"/>
                  </a:cubicBezTo>
                  <a:cubicBezTo>
                    <a:pt x="19" y="66"/>
                    <a:pt x="15" y="71"/>
                    <a:pt x="15" y="74"/>
                  </a:cubicBezTo>
                  <a:cubicBezTo>
                    <a:pt x="15" y="78"/>
                    <a:pt x="12" y="80"/>
                    <a:pt x="11" y="84"/>
                  </a:cubicBezTo>
                  <a:cubicBezTo>
                    <a:pt x="10" y="88"/>
                    <a:pt x="9" y="91"/>
                    <a:pt x="10" y="93"/>
                  </a:cubicBezTo>
                  <a:cubicBezTo>
                    <a:pt x="10" y="95"/>
                    <a:pt x="9" y="97"/>
                    <a:pt x="8" y="99"/>
                  </a:cubicBezTo>
                  <a:cubicBezTo>
                    <a:pt x="7" y="102"/>
                    <a:pt x="4" y="110"/>
                    <a:pt x="6" y="113"/>
                  </a:cubicBezTo>
                  <a:cubicBezTo>
                    <a:pt x="9" y="118"/>
                    <a:pt x="13" y="120"/>
                    <a:pt x="13" y="123"/>
                  </a:cubicBezTo>
                  <a:cubicBezTo>
                    <a:pt x="13" y="126"/>
                    <a:pt x="13" y="126"/>
                    <a:pt x="13" y="126"/>
                  </a:cubicBezTo>
                  <a:cubicBezTo>
                    <a:pt x="13" y="129"/>
                    <a:pt x="17" y="132"/>
                    <a:pt x="21" y="135"/>
                  </a:cubicBezTo>
                  <a:cubicBezTo>
                    <a:pt x="22" y="135"/>
                    <a:pt x="24" y="136"/>
                    <a:pt x="24" y="136"/>
                  </a:cubicBezTo>
                  <a:cubicBezTo>
                    <a:pt x="24" y="136"/>
                    <a:pt x="22" y="138"/>
                    <a:pt x="16" y="135"/>
                  </a:cubicBezTo>
                  <a:cubicBezTo>
                    <a:pt x="12" y="134"/>
                    <a:pt x="9" y="132"/>
                    <a:pt x="9" y="126"/>
                  </a:cubicBezTo>
                  <a:cubicBezTo>
                    <a:pt x="9" y="123"/>
                    <a:pt x="9" y="123"/>
                    <a:pt x="9" y="123"/>
                  </a:cubicBezTo>
                  <a:cubicBezTo>
                    <a:pt x="9" y="120"/>
                    <a:pt x="5" y="120"/>
                    <a:pt x="3" y="116"/>
                  </a:cubicBezTo>
                  <a:cubicBezTo>
                    <a:pt x="0" y="111"/>
                    <a:pt x="3" y="100"/>
                    <a:pt x="4" y="97"/>
                  </a:cubicBezTo>
                  <a:cubicBezTo>
                    <a:pt x="5" y="96"/>
                    <a:pt x="5" y="95"/>
                    <a:pt x="5" y="93"/>
                  </a:cubicBezTo>
                  <a:cubicBezTo>
                    <a:pt x="5" y="90"/>
                    <a:pt x="6" y="87"/>
                    <a:pt x="7" y="83"/>
                  </a:cubicBezTo>
                  <a:cubicBezTo>
                    <a:pt x="8" y="79"/>
                    <a:pt x="10" y="77"/>
                    <a:pt x="10" y="74"/>
                  </a:cubicBezTo>
                  <a:cubicBezTo>
                    <a:pt x="10" y="68"/>
                    <a:pt x="17" y="62"/>
                    <a:pt x="17" y="61"/>
                  </a:cubicBezTo>
                  <a:cubicBezTo>
                    <a:pt x="19" y="56"/>
                    <a:pt x="24" y="55"/>
                    <a:pt x="23" y="50"/>
                  </a:cubicBezTo>
                  <a:cubicBezTo>
                    <a:pt x="22" y="46"/>
                    <a:pt x="22" y="43"/>
                    <a:pt x="26" y="38"/>
                  </a:cubicBezTo>
                  <a:cubicBezTo>
                    <a:pt x="28" y="36"/>
                    <a:pt x="30" y="33"/>
                    <a:pt x="31" y="30"/>
                  </a:cubicBezTo>
                  <a:cubicBezTo>
                    <a:pt x="34" y="26"/>
                    <a:pt x="36" y="22"/>
                    <a:pt x="35" y="17"/>
                  </a:cubicBezTo>
                  <a:cubicBezTo>
                    <a:pt x="34" y="15"/>
                    <a:pt x="32" y="7"/>
                    <a:pt x="31" y="3"/>
                  </a:cubicBezTo>
                  <a:cubicBezTo>
                    <a:pt x="31" y="2"/>
                    <a:pt x="32" y="1"/>
                    <a:pt x="33" y="1"/>
                  </a:cubicBezTo>
                  <a:cubicBezTo>
                    <a:pt x="34" y="0"/>
                    <a:pt x="35" y="1"/>
                    <a:pt x="36" y="2"/>
                  </a:cubicBezTo>
                  <a:cubicBezTo>
                    <a:pt x="36" y="6"/>
                    <a:pt x="38" y="14"/>
                    <a:pt x="39" y="16"/>
                  </a:cubicBezTo>
                  <a:cubicBezTo>
                    <a:pt x="40" y="21"/>
                    <a:pt x="38" y="26"/>
                    <a:pt x="35" y="32"/>
                  </a:cubicBezTo>
                  <a:cubicBezTo>
                    <a:pt x="34" y="35"/>
                    <a:pt x="31" y="38"/>
                    <a:pt x="29" y="41"/>
                  </a:cubicBezTo>
                  <a:cubicBezTo>
                    <a:pt x="27" y="45"/>
                    <a:pt x="27" y="47"/>
                    <a:pt x="28" y="49"/>
                  </a:cubicBezTo>
                  <a:cubicBezTo>
                    <a:pt x="28" y="52"/>
                    <a:pt x="27" y="54"/>
                    <a:pt x="27" y="56"/>
                  </a:cubicBezTo>
                  <a:cubicBezTo>
                    <a:pt x="26" y="57"/>
                    <a:pt x="25" y="59"/>
                    <a:pt x="25" y="62"/>
                  </a:cubicBezTo>
                  <a:cubicBezTo>
                    <a:pt x="25" y="66"/>
                    <a:pt x="26" y="71"/>
                    <a:pt x="28" y="72"/>
                  </a:cubicBezTo>
                  <a:cubicBezTo>
                    <a:pt x="31" y="73"/>
                    <a:pt x="32" y="75"/>
                    <a:pt x="33" y="78"/>
                  </a:cubicBezTo>
                  <a:cubicBezTo>
                    <a:pt x="35" y="80"/>
                    <a:pt x="37" y="81"/>
                    <a:pt x="39" y="82"/>
                  </a:cubicBezTo>
                  <a:cubicBezTo>
                    <a:pt x="41" y="83"/>
                    <a:pt x="41" y="83"/>
                    <a:pt x="41" y="83"/>
                  </a:cubicBezTo>
                  <a:cubicBezTo>
                    <a:pt x="43" y="84"/>
                    <a:pt x="48" y="88"/>
                    <a:pt x="48" y="93"/>
                  </a:cubicBezTo>
                  <a:cubicBezTo>
                    <a:pt x="48" y="95"/>
                    <a:pt x="49" y="97"/>
                    <a:pt x="52" y="97"/>
                  </a:cubicBezTo>
                  <a:cubicBezTo>
                    <a:pt x="53" y="98"/>
                    <a:pt x="60" y="100"/>
                    <a:pt x="60" y="100"/>
                  </a:cubicBezTo>
                  <a:cubicBezTo>
                    <a:pt x="60" y="100"/>
                    <a:pt x="56" y="100"/>
                    <a:pt x="55" y="100"/>
                  </a:cubicBezTo>
                  <a:cubicBezTo>
                    <a:pt x="53" y="99"/>
                    <a:pt x="44" y="99"/>
                    <a:pt x="44" y="94"/>
                  </a:cubicBezTo>
                  <a:cubicBezTo>
                    <a:pt x="43" y="91"/>
                    <a:pt x="41" y="88"/>
                    <a:pt x="39" y="87"/>
                  </a:cubicBezTo>
                  <a:cubicBezTo>
                    <a:pt x="38" y="86"/>
                    <a:pt x="38" y="86"/>
                    <a:pt x="38" y="86"/>
                  </a:cubicBezTo>
                  <a:cubicBezTo>
                    <a:pt x="36" y="86"/>
                    <a:pt x="35" y="85"/>
                    <a:pt x="33" y="84"/>
                  </a:cubicBezTo>
                  <a:cubicBezTo>
                    <a:pt x="33" y="85"/>
                    <a:pt x="33" y="85"/>
                    <a:pt x="33" y="85"/>
                  </a:cubicBezTo>
                  <a:cubicBezTo>
                    <a:pt x="33" y="90"/>
                    <a:pt x="33" y="90"/>
                    <a:pt x="33" y="90"/>
                  </a:cubicBezTo>
                  <a:cubicBezTo>
                    <a:pt x="33" y="95"/>
                    <a:pt x="36" y="99"/>
                    <a:pt x="40" y="102"/>
                  </a:cubicBezTo>
                  <a:cubicBezTo>
                    <a:pt x="45" y="106"/>
                    <a:pt x="47" y="113"/>
                    <a:pt x="47" y="117"/>
                  </a:cubicBezTo>
                  <a:cubicBezTo>
                    <a:pt x="47" y="119"/>
                    <a:pt x="47" y="119"/>
                    <a:pt x="47" y="119"/>
                  </a:cubicBezTo>
                  <a:cubicBezTo>
                    <a:pt x="47" y="121"/>
                    <a:pt x="47" y="124"/>
                    <a:pt x="48" y="124"/>
                  </a:cubicBezTo>
                  <a:cubicBezTo>
                    <a:pt x="50" y="124"/>
                    <a:pt x="50" y="124"/>
                    <a:pt x="50" y="124"/>
                  </a:cubicBezTo>
                  <a:cubicBezTo>
                    <a:pt x="53" y="124"/>
                    <a:pt x="57" y="124"/>
                    <a:pt x="58" y="129"/>
                  </a:cubicBezTo>
                  <a:cubicBezTo>
                    <a:pt x="58" y="130"/>
                    <a:pt x="58" y="136"/>
                    <a:pt x="58" y="136"/>
                  </a:cubicBezTo>
                  <a:cubicBezTo>
                    <a:pt x="57" y="139"/>
                    <a:pt x="55" y="141"/>
                    <a:pt x="55" y="144"/>
                  </a:cubicBezTo>
                  <a:cubicBezTo>
                    <a:pt x="55" y="147"/>
                    <a:pt x="55" y="148"/>
                    <a:pt x="58" y="148"/>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19" name="Freeform 663">
              <a:extLst>
                <a:ext uri="{FF2B5EF4-FFF2-40B4-BE49-F238E27FC236}">
                  <a16:creationId xmlns:a16="http://schemas.microsoft.com/office/drawing/2014/main" id="{CA3E5C89-9A89-B6B0-3D90-61987502BC54}"/>
                </a:ext>
              </a:extLst>
            </p:cNvPr>
            <p:cNvSpPr>
              <a:spLocks/>
            </p:cNvSpPr>
            <p:nvPr/>
          </p:nvSpPr>
          <p:spPr bwMode="auto">
            <a:xfrm>
              <a:off x="3876" y="1933"/>
              <a:ext cx="77" cy="327"/>
            </a:xfrm>
            <a:custGeom>
              <a:avLst/>
              <a:gdLst>
                <a:gd name="T0" fmla="*/ 125 w 37"/>
                <a:gd name="T1" fmla="*/ 155 h 146"/>
                <a:gd name="T2" fmla="*/ 100 w 37"/>
                <a:gd name="T3" fmla="*/ 336 h 146"/>
                <a:gd name="T4" fmla="*/ 25 w 37"/>
                <a:gd name="T5" fmla="*/ 497 h 146"/>
                <a:gd name="T6" fmla="*/ 25 w 37"/>
                <a:gd name="T7" fmla="*/ 551 h 146"/>
                <a:gd name="T8" fmla="*/ 0 w 37"/>
                <a:gd name="T9" fmla="*/ 672 h 146"/>
                <a:gd name="T10" fmla="*/ 8 w 37"/>
                <a:gd name="T11" fmla="*/ 753 h 146"/>
                <a:gd name="T12" fmla="*/ 83 w 37"/>
                <a:gd name="T13" fmla="*/ 853 h 146"/>
                <a:gd name="T14" fmla="*/ 135 w 37"/>
                <a:gd name="T15" fmla="*/ 907 h 146"/>
                <a:gd name="T16" fmla="*/ 216 w 37"/>
                <a:gd name="T17" fmla="*/ 1033 h 146"/>
                <a:gd name="T18" fmla="*/ 252 w 37"/>
                <a:gd name="T19" fmla="*/ 1080 h 146"/>
                <a:gd name="T20" fmla="*/ 325 w 37"/>
                <a:gd name="T21" fmla="*/ 1097 h 146"/>
                <a:gd name="T22" fmla="*/ 325 w 37"/>
                <a:gd name="T23" fmla="*/ 1089 h 146"/>
                <a:gd name="T24" fmla="*/ 281 w 37"/>
                <a:gd name="T25" fmla="*/ 1089 h 146"/>
                <a:gd name="T26" fmla="*/ 181 w 37"/>
                <a:gd name="T27" fmla="*/ 1033 h 146"/>
                <a:gd name="T28" fmla="*/ 125 w 37"/>
                <a:gd name="T29" fmla="*/ 943 h 146"/>
                <a:gd name="T30" fmla="*/ 83 w 37"/>
                <a:gd name="T31" fmla="*/ 907 h 146"/>
                <a:gd name="T32" fmla="*/ 83 w 37"/>
                <a:gd name="T33" fmla="*/ 934 h 146"/>
                <a:gd name="T34" fmla="*/ 83 w 37"/>
                <a:gd name="T35" fmla="*/ 988 h 146"/>
                <a:gd name="T36" fmla="*/ 144 w 37"/>
                <a:gd name="T37" fmla="*/ 1133 h 146"/>
                <a:gd name="T38" fmla="*/ 200 w 37"/>
                <a:gd name="T39" fmla="*/ 1315 h 146"/>
                <a:gd name="T40" fmla="*/ 208 w 37"/>
                <a:gd name="T41" fmla="*/ 1368 h 146"/>
                <a:gd name="T42" fmla="*/ 216 w 37"/>
                <a:gd name="T43" fmla="*/ 1380 h 146"/>
                <a:gd name="T44" fmla="*/ 233 w 37"/>
                <a:gd name="T45" fmla="*/ 1380 h 146"/>
                <a:gd name="T46" fmla="*/ 300 w 37"/>
                <a:gd name="T47" fmla="*/ 1424 h 146"/>
                <a:gd name="T48" fmla="*/ 300 w 37"/>
                <a:gd name="T49" fmla="*/ 1505 h 146"/>
                <a:gd name="T50" fmla="*/ 300 w 37"/>
                <a:gd name="T51" fmla="*/ 1505 h 146"/>
                <a:gd name="T52" fmla="*/ 268 w 37"/>
                <a:gd name="T53" fmla="*/ 1606 h 146"/>
                <a:gd name="T54" fmla="*/ 300 w 37"/>
                <a:gd name="T55" fmla="*/ 1639 h 146"/>
                <a:gd name="T56" fmla="*/ 316 w 37"/>
                <a:gd name="T57" fmla="*/ 1639 h 146"/>
                <a:gd name="T58" fmla="*/ 300 w 37"/>
                <a:gd name="T59" fmla="*/ 1631 h 146"/>
                <a:gd name="T60" fmla="*/ 281 w 37"/>
                <a:gd name="T61" fmla="*/ 1606 h 146"/>
                <a:gd name="T62" fmla="*/ 308 w 37"/>
                <a:gd name="T63" fmla="*/ 1505 h 146"/>
                <a:gd name="T64" fmla="*/ 308 w 37"/>
                <a:gd name="T65" fmla="*/ 1494 h 146"/>
                <a:gd name="T66" fmla="*/ 281 w 37"/>
                <a:gd name="T67" fmla="*/ 1380 h 146"/>
                <a:gd name="T68" fmla="*/ 233 w 37"/>
                <a:gd name="T69" fmla="*/ 1368 h 146"/>
                <a:gd name="T70" fmla="*/ 216 w 37"/>
                <a:gd name="T71" fmla="*/ 1368 h 146"/>
                <a:gd name="T72" fmla="*/ 216 w 37"/>
                <a:gd name="T73" fmla="*/ 1368 h 146"/>
                <a:gd name="T74" fmla="*/ 216 w 37"/>
                <a:gd name="T75" fmla="*/ 1368 h 146"/>
                <a:gd name="T76" fmla="*/ 216 w 37"/>
                <a:gd name="T77" fmla="*/ 1368 h 146"/>
                <a:gd name="T78" fmla="*/ 216 w 37"/>
                <a:gd name="T79" fmla="*/ 1360 h 146"/>
                <a:gd name="T80" fmla="*/ 208 w 37"/>
                <a:gd name="T81" fmla="*/ 1295 h 146"/>
                <a:gd name="T82" fmla="*/ 92 w 37"/>
                <a:gd name="T83" fmla="*/ 988 h 146"/>
                <a:gd name="T84" fmla="*/ 92 w 37"/>
                <a:gd name="T85" fmla="*/ 988 h 146"/>
                <a:gd name="T86" fmla="*/ 83 w 37"/>
                <a:gd name="T87" fmla="*/ 934 h 146"/>
                <a:gd name="T88" fmla="*/ 92 w 37"/>
                <a:gd name="T89" fmla="*/ 923 h 146"/>
                <a:gd name="T90" fmla="*/ 83 w 37"/>
                <a:gd name="T91" fmla="*/ 923 h 146"/>
                <a:gd name="T92" fmla="*/ 125 w 37"/>
                <a:gd name="T93" fmla="*/ 954 h 146"/>
                <a:gd name="T94" fmla="*/ 216 w 37"/>
                <a:gd name="T95" fmla="*/ 1089 h 146"/>
                <a:gd name="T96" fmla="*/ 289 w 37"/>
                <a:gd name="T97" fmla="*/ 1097 h 146"/>
                <a:gd name="T98" fmla="*/ 333 w 37"/>
                <a:gd name="T99" fmla="*/ 1097 h 146"/>
                <a:gd name="T100" fmla="*/ 252 w 37"/>
                <a:gd name="T101" fmla="*/ 1068 h 146"/>
                <a:gd name="T102" fmla="*/ 225 w 37"/>
                <a:gd name="T103" fmla="*/ 1024 h 146"/>
                <a:gd name="T104" fmla="*/ 144 w 37"/>
                <a:gd name="T105" fmla="*/ 898 h 146"/>
                <a:gd name="T106" fmla="*/ 83 w 37"/>
                <a:gd name="T107" fmla="*/ 853 h 146"/>
                <a:gd name="T108" fmla="*/ 35 w 37"/>
                <a:gd name="T109" fmla="*/ 788 h 146"/>
                <a:gd name="T110" fmla="*/ 8 w 37"/>
                <a:gd name="T111" fmla="*/ 688 h 146"/>
                <a:gd name="T112" fmla="*/ 25 w 37"/>
                <a:gd name="T113" fmla="*/ 607 h 146"/>
                <a:gd name="T114" fmla="*/ 35 w 37"/>
                <a:gd name="T115" fmla="*/ 526 h 146"/>
                <a:gd name="T116" fmla="*/ 52 w 37"/>
                <a:gd name="T117" fmla="*/ 437 h 146"/>
                <a:gd name="T118" fmla="*/ 144 w 37"/>
                <a:gd name="T119" fmla="*/ 190 h 146"/>
                <a:gd name="T120" fmla="*/ 108 w 37"/>
                <a:gd name="T121" fmla="*/ 0 h 146"/>
                <a:gd name="T122" fmla="*/ 100 w 37"/>
                <a:gd name="T123" fmla="*/ 9 h 14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7" h="146">
                  <a:moveTo>
                    <a:pt x="11" y="1"/>
                  </a:moveTo>
                  <a:cubicBezTo>
                    <a:pt x="12" y="4"/>
                    <a:pt x="14" y="12"/>
                    <a:pt x="14" y="14"/>
                  </a:cubicBezTo>
                  <a:cubicBezTo>
                    <a:pt x="15" y="15"/>
                    <a:pt x="15" y="16"/>
                    <a:pt x="15" y="17"/>
                  </a:cubicBezTo>
                  <a:cubicBezTo>
                    <a:pt x="15" y="21"/>
                    <a:pt x="13" y="25"/>
                    <a:pt x="11" y="30"/>
                  </a:cubicBezTo>
                  <a:cubicBezTo>
                    <a:pt x="9" y="33"/>
                    <a:pt x="7" y="36"/>
                    <a:pt x="5" y="39"/>
                  </a:cubicBezTo>
                  <a:cubicBezTo>
                    <a:pt x="3" y="41"/>
                    <a:pt x="3" y="43"/>
                    <a:pt x="3" y="44"/>
                  </a:cubicBezTo>
                  <a:cubicBezTo>
                    <a:pt x="3" y="45"/>
                    <a:pt x="3" y="46"/>
                    <a:pt x="3" y="47"/>
                  </a:cubicBezTo>
                  <a:cubicBezTo>
                    <a:pt x="3" y="48"/>
                    <a:pt x="3" y="49"/>
                    <a:pt x="3" y="49"/>
                  </a:cubicBezTo>
                  <a:cubicBezTo>
                    <a:pt x="3" y="51"/>
                    <a:pt x="3" y="52"/>
                    <a:pt x="2" y="54"/>
                  </a:cubicBezTo>
                  <a:cubicBezTo>
                    <a:pt x="2" y="55"/>
                    <a:pt x="1" y="57"/>
                    <a:pt x="0" y="60"/>
                  </a:cubicBezTo>
                  <a:cubicBezTo>
                    <a:pt x="0" y="61"/>
                    <a:pt x="0" y="61"/>
                    <a:pt x="0" y="61"/>
                  </a:cubicBezTo>
                  <a:cubicBezTo>
                    <a:pt x="0" y="63"/>
                    <a:pt x="1" y="65"/>
                    <a:pt x="1" y="67"/>
                  </a:cubicBezTo>
                  <a:cubicBezTo>
                    <a:pt x="2" y="69"/>
                    <a:pt x="3" y="70"/>
                    <a:pt x="4" y="70"/>
                  </a:cubicBezTo>
                  <a:cubicBezTo>
                    <a:pt x="7" y="72"/>
                    <a:pt x="8" y="74"/>
                    <a:pt x="9" y="76"/>
                  </a:cubicBezTo>
                  <a:cubicBezTo>
                    <a:pt x="9" y="76"/>
                    <a:pt x="9" y="76"/>
                    <a:pt x="9" y="76"/>
                  </a:cubicBezTo>
                  <a:cubicBezTo>
                    <a:pt x="11" y="79"/>
                    <a:pt x="13" y="80"/>
                    <a:pt x="15" y="81"/>
                  </a:cubicBezTo>
                  <a:cubicBezTo>
                    <a:pt x="16" y="81"/>
                    <a:pt x="16" y="81"/>
                    <a:pt x="16" y="81"/>
                  </a:cubicBezTo>
                  <a:cubicBezTo>
                    <a:pt x="19" y="82"/>
                    <a:pt x="23" y="87"/>
                    <a:pt x="24" y="92"/>
                  </a:cubicBezTo>
                  <a:cubicBezTo>
                    <a:pt x="24" y="92"/>
                    <a:pt x="24" y="93"/>
                    <a:pt x="24" y="94"/>
                  </a:cubicBezTo>
                  <a:cubicBezTo>
                    <a:pt x="25" y="95"/>
                    <a:pt x="26" y="96"/>
                    <a:pt x="28" y="96"/>
                  </a:cubicBezTo>
                  <a:cubicBezTo>
                    <a:pt x="29" y="96"/>
                    <a:pt x="31" y="97"/>
                    <a:pt x="33" y="97"/>
                  </a:cubicBezTo>
                  <a:cubicBezTo>
                    <a:pt x="34" y="98"/>
                    <a:pt x="36" y="98"/>
                    <a:pt x="36" y="98"/>
                  </a:cubicBezTo>
                  <a:cubicBezTo>
                    <a:pt x="36" y="98"/>
                    <a:pt x="36" y="98"/>
                    <a:pt x="36" y="98"/>
                  </a:cubicBezTo>
                  <a:cubicBezTo>
                    <a:pt x="36" y="97"/>
                    <a:pt x="36" y="97"/>
                    <a:pt x="36" y="97"/>
                  </a:cubicBezTo>
                  <a:cubicBezTo>
                    <a:pt x="36" y="97"/>
                    <a:pt x="34" y="97"/>
                    <a:pt x="32" y="97"/>
                  </a:cubicBezTo>
                  <a:cubicBezTo>
                    <a:pt x="32" y="97"/>
                    <a:pt x="31" y="97"/>
                    <a:pt x="31" y="97"/>
                  </a:cubicBezTo>
                  <a:cubicBezTo>
                    <a:pt x="30" y="97"/>
                    <a:pt x="27" y="97"/>
                    <a:pt x="25" y="96"/>
                  </a:cubicBezTo>
                  <a:cubicBezTo>
                    <a:pt x="22" y="95"/>
                    <a:pt x="20" y="94"/>
                    <a:pt x="20" y="92"/>
                  </a:cubicBezTo>
                  <a:cubicBezTo>
                    <a:pt x="20" y="88"/>
                    <a:pt x="17" y="85"/>
                    <a:pt x="15" y="84"/>
                  </a:cubicBezTo>
                  <a:cubicBezTo>
                    <a:pt x="14" y="84"/>
                    <a:pt x="14" y="84"/>
                    <a:pt x="14" y="84"/>
                  </a:cubicBezTo>
                  <a:cubicBezTo>
                    <a:pt x="13" y="83"/>
                    <a:pt x="11" y="82"/>
                    <a:pt x="10" y="81"/>
                  </a:cubicBezTo>
                  <a:cubicBezTo>
                    <a:pt x="9" y="81"/>
                    <a:pt x="9" y="81"/>
                    <a:pt x="9" y="81"/>
                  </a:cubicBezTo>
                  <a:cubicBezTo>
                    <a:pt x="9" y="82"/>
                    <a:pt x="9" y="82"/>
                    <a:pt x="9" y="82"/>
                  </a:cubicBezTo>
                  <a:cubicBezTo>
                    <a:pt x="9" y="83"/>
                    <a:pt x="9" y="83"/>
                    <a:pt x="9" y="83"/>
                  </a:cubicBezTo>
                  <a:cubicBezTo>
                    <a:pt x="9" y="83"/>
                    <a:pt x="9" y="83"/>
                    <a:pt x="9" y="83"/>
                  </a:cubicBezTo>
                  <a:cubicBezTo>
                    <a:pt x="9" y="88"/>
                    <a:pt x="9" y="88"/>
                    <a:pt x="9" y="88"/>
                  </a:cubicBezTo>
                  <a:cubicBezTo>
                    <a:pt x="9" y="88"/>
                    <a:pt x="9" y="88"/>
                    <a:pt x="9" y="88"/>
                  </a:cubicBezTo>
                  <a:cubicBezTo>
                    <a:pt x="9" y="93"/>
                    <a:pt x="11" y="98"/>
                    <a:pt x="16" y="101"/>
                  </a:cubicBezTo>
                  <a:cubicBezTo>
                    <a:pt x="21" y="104"/>
                    <a:pt x="22" y="111"/>
                    <a:pt x="22" y="115"/>
                  </a:cubicBezTo>
                  <a:cubicBezTo>
                    <a:pt x="22" y="117"/>
                    <a:pt x="22" y="117"/>
                    <a:pt x="22" y="117"/>
                  </a:cubicBezTo>
                  <a:cubicBezTo>
                    <a:pt x="22" y="118"/>
                    <a:pt x="22" y="119"/>
                    <a:pt x="23" y="120"/>
                  </a:cubicBezTo>
                  <a:cubicBezTo>
                    <a:pt x="23" y="121"/>
                    <a:pt x="23" y="122"/>
                    <a:pt x="23" y="122"/>
                  </a:cubicBezTo>
                  <a:cubicBezTo>
                    <a:pt x="23" y="122"/>
                    <a:pt x="23" y="123"/>
                    <a:pt x="24" y="123"/>
                  </a:cubicBezTo>
                  <a:cubicBezTo>
                    <a:pt x="24" y="123"/>
                    <a:pt x="24" y="123"/>
                    <a:pt x="24" y="123"/>
                  </a:cubicBezTo>
                  <a:cubicBezTo>
                    <a:pt x="26" y="123"/>
                    <a:pt x="26" y="123"/>
                    <a:pt x="26" y="123"/>
                  </a:cubicBezTo>
                  <a:cubicBezTo>
                    <a:pt x="26" y="123"/>
                    <a:pt x="26" y="123"/>
                    <a:pt x="26" y="123"/>
                  </a:cubicBezTo>
                  <a:cubicBezTo>
                    <a:pt x="28" y="123"/>
                    <a:pt x="29" y="123"/>
                    <a:pt x="30" y="124"/>
                  </a:cubicBezTo>
                  <a:cubicBezTo>
                    <a:pt x="32" y="124"/>
                    <a:pt x="33" y="125"/>
                    <a:pt x="33" y="127"/>
                  </a:cubicBezTo>
                  <a:cubicBezTo>
                    <a:pt x="33" y="128"/>
                    <a:pt x="33" y="131"/>
                    <a:pt x="33" y="133"/>
                  </a:cubicBezTo>
                  <a:cubicBezTo>
                    <a:pt x="33" y="134"/>
                    <a:pt x="33" y="134"/>
                    <a:pt x="33" y="134"/>
                  </a:cubicBezTo>
                  <a:cubicBezTo>
                    <a:pt x="34" y="134"/>
                    <a:pt x="34" y="134"/>
                    <a:pt x="34" y="134"/>
                  </a:cubicBezTo>
                  <a:cubicBezTo>
                    <a:pt x="33" y="134"/>
                    <a:pt x="33" y="134"/>
                    <a:pt x="33" y="134"/>
                  </a:cubicBezTo>
                  <a:cubicBezTo>
                    <a:pt x="33" y="137"/>
                    <a:pt x="31" y="139"/>
                    <a:pt x="31" y="142"/>
                  </a:cubicBezTo>
                  <a:cubicBezTo>
                    <a:pt x="31" y="142"/>
                    <a:pt x="30" y="143"/>
                    <a:pt x="30" y="143"/>
                  </a:cubicBezTo>
                  <a:cubicBezTo>
                    <a:pt x="30" y="144"/>
                    <a:pt x="31" y="145"/>
                    <a:pt x="31" y="146"/>
                  </a:cubicBezTo>
                  <a:cubicBezTo>
                    <a:pt x="32" y="146"/>
                    <a:pt x="32" y="146"/>
                    <a:pt x="33" y="146"/>
                  </a:cubicBezTo>
                  <a:cubicBezTo>
                    <a:pt x="34" y="146"/>
                    <a:pt x="34" y="146"/>
                    <a:pt x="35" y="146"/>
                  </a:cubicBezTo>
                  <a:cubicBezTo>
                    <a:pt x="35" y="146"/>
                    <a:pt x="35" y="146"/>
                    <a:pt x="35" y="146"/>
                  </a:cubicBezTo>
                  <a:cubicBezTo>
                    <a:pt x="34" y="145"/>
                    <a:pt x="34" y="145"/>
                    <a:pt x="34" y="145"/>
                  </a:cubicBezTo>
                  <a:cubicBezTo>
                    <a:pt x="33" y="145"/>
                    <a:pt x="33" y="145"/>
                    <a:pt x="33" y="145"/>
                  </a:cubicBezTo>
                  <a:cubicBezTo>
                    <a:pt x="33" y="145"/>
                    <a:pt x="32" y="145"/>
                    <a:pt x="32" y="145"/>
                  </a:cubicBezTo>
                  <a:cubicBezTo>
                    <a:pt x="32" y="145"/>
                    <a:pt x="31" y="144"/>
                    <a:pt x="31" y="143"/>
                  </a:cubicBezTo>
                  <a:cubicBezTo>
                    <a:pt x="31" y="143"/>
                    <a:pt x="32" y="143"/>
                    <a:pt x="32" y="142"/>
                  </a:cubicBezTo>
                  <a:cubicBezTo>
                    <a:pt x="32" y="139"/>
                    <a:pt x="34" y="137"/>
                    <a:pt x="34" y="134"/>
                  </a:cubicBezTo>
                  <a:cubicBezTo>
                    <a:pt x="34" y="134"/>
                    <a:pt x="34" y="134"/>
                    <a:pt x="34" y="134"/>
                  </a:cubicBezTo>
                  <a:cubicBezTo>
                    <a:pt x="34" y="134"/>
                    <a:pt x="34" y="134"/>
                    <a:pt x="34" y="133"/>
                  </a:cubicBezTo>
                  <a:cubicBezTo>
                    <a:pt x="34" y="131"/>
                    <a:pt x="34" y="128"/>
                    <a:pt x="34" y="127"/>
                  </a:cubicBezTo>
                  <a:cubicBezTo>
                    <a:pt x="34" y="125"/>
                    <a:pt x="32" y="123"/>
                    <a:pt x="31" y="123"/>
                  </a:cubicBezTo>
                  <a:cubicBezTo>
                    <a:pt x="29" y="122"/>
                    <a:pt x="28" y="122"/>
                    <a:pt x="26" y="122"/>
                  </a:cubicBezTo>
                  <a:cubicBezTo>
                    <a:pt x="26" y="122"/>
                    <a:pt x="26" y="122"/>
                    <a:pt x="26" y="122"/>
                  </a:cubicBezTo>
                  <a:cubicBezTo>
                    <a:pt x="26" y="122"/>
                    <a:pt x="26" y="122"/>
                    <a:pt x="26"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2"/>
                    <a:pt x="24" y="122"/>
                    <a:pt x="24" y="122"/>
                  </a:cubicBezTo>
                  <a:cubicBezTo>
                    <a:pt x="24" y="121"/>
                    <a:pt x="24" y="121"/>
                    <a:pt x="24" y="121"/>
                  </a:cubicBezTo>
                  <a:cubicBezTo>
                    <a:pt x="23" y="120"/>
                    <a:pt x="23" y="118"/>
                    <a:pt x="23" y="117"/>
                  </a:cubicBezTo>
                  <a:cubicBezTo>
                    <a:pt x="23" y="115"/>
                    <a:pt x="23" y="115"/>
                    <a:pt x="23" y="115"/>
                  </a:cubicBezTo>
                  <a:cubicBezTo>
                    <a:pt x="23" y="111"/>
                    <a:pt x="22" y="103"/>
                    <a:pt x="16" y="100"/>
                  </a:cubicBezTo>
                  <a:cubicBezTo>
                    <a:pt x="12" y="97"/>
                    <a:pt x="10" y="93"/>
                    <a:pt x="10" y="88"/>
                  </a:cubicBezTo>
                  <a:cubicBezTo>
                    <a:pt x="9" y="88"/>
                    <a:pt x="9" y="88"/>
                    <a:pt x="9" y="88"/>
                  </a:cubicBezTo>
                  <a:cubicBezTo>
                    <a:pt x="10" y="88"/>
                    <a:pt x="10" y="88"/>
                    <a:pt x="10" y="88"/>
                  </a:cubicBezTo>
                  <a:cubicBezTo>
                    <a:pt x="10" y="83"/>
                    <a:pt x="10" y="83"/>
                    <a:pt x="10" y="83"/>
                  </a:cubicBezTo>
                  <a:cubicBezTo>
                    <a:pt x="9" y="83"/>
                    <a:pt x="9" y="83"/>
                    <a:pt x="9" y="83"/>
                  </a:cubicBezTo>
                  <a:cubicBezTo>
                    <a:pt x="10" y="83"/>
                    <a:pt x="10" y="83"/>
                    <a:pt x="10" y="83"/>
                  </a:cubicBezTo>
                  <a:cubicBezTo>
                    <a:pt x="10" y="82"/>
                    <a:pt x="10" y="82"/>
                    <a:pt x="10" y="82"/>
                  </a:cubicBezTo>
                  <a:cubicBezTo>
                    <a:pt x="9" y="82"/>
                    <a:pt x="9" y="82"/>
                    <a:pt x="9" y="82"/>
                  </a:cubicBezTo>
                  <a:cubicBezTo>
                    <a:pt x="9" y="82"/>
                    <a:pt x="9" y="82"/>
                    <a:pt x="9" y="82"/>
                  </a:cubicBezTo>
                  <a:cubicBezTo>
                    <a:pt x="11" y="83"/>
                    <a:pt x="12" y="84"/>
                    <a:pt x="13" y="85"/>
                  </a:cubicBezTo>
                  <a:cubicBezTo>
                    <a:pt x="14" y="85"/>
                    <a:pt x="14" y="85"/>
                    <a:pt x="14" y="85"/>
                  </a:cubicBezTo>
                  <a:cubicBezTo>
                    <a:pt x="16" y="86"/>
                    <a:pt x="19" y="89"/>
                    <a:pt x="19" y="92"/>
                  </a:cubicBezTo>
                  <a:cubicBezTo>
                    <a:pt x="19" y="95"/>
                    <a:pt x="22" y="96"/>
                    <a:pt x="24" y="97"/>
                  </a:cubicBezTo>
                  <a:cubicBezTo>
                    <a:pt x="27" y="98"/>
                    <a:pt x="30" y="98"/>
                    <a:pt x="31" y="98"/>
                  </a:cubicBezTo>
                  <a:cubicBezTo>
                    <a:pt x="31" y="98"/>
                    <a:pt x="32" y="98"/>
                    <a:pt x="32" y="98"/>
                  </a:cubicBezTo>
                  <a:cubicBezTo>
                    <a:pt x="34" y="98"/>
                    <a:pt x="36" y="98"/>
                    <a:pt x="36" y="98"/>
                  </a:cubicBezTo>
                  <a:cubicBezTo>
                    <a:pt x="37" y="98"/>
                    <a:pt x="37" y="98"/>
                    <a:pt x="37" y="98"/>
                  </a:cubicBezTo>
                  <a:cubicBezTo>
                    <a:pt x="36" y="97"/>
                    <a:pt x="36" y="97"/>
                    <a:pt x="36" y="97"/>
                  </a:cubicBezTo>
                  <a:cubicBezTo>
                    <a:pt x="36" y="97"/>
                    <a:pt x="30" y="95"/>
                    <a:pt x="28" y="95"/>
                  </a:cubicBezTo>
                  <a:cubicBezTo>
                    <a:pt x="27" y="95"/>
                    <a:pt x="26" y="94"/>
                    <a:pt x="25" y="93"/>
                  </a:cubicBezTo>
                  <a:cubicBezTo>
                    <a:pt x="25" y="93"/>
                    <a:pt x="25" y="92"/>
                    <a:pt x="25" y="91"/>
                  </a:cubicBezTo>
                  <a:cubicBezTo>
                    <a:pt x="24" y="86"/>
                    <a:pt x="20" y="82"/>
                    <a:pt x="17" y="80"/>
                  </a:cubicBezTo>
                  <a:cubicBezTo>
                    <a:pt x="16" y="80"/>
                    <a:pt x="16" y="80"/>
                    <a:pt x="16" y="80"/>
                  </a:cubicBezTo>
                  <a:cubicBezTo>
                    <a:pt x="14" y="79"/>
                    <a:pt x="11" y="78"/>
                    <a:pt x="9" y="75"/>
                  </a:cubicBezTo>
                  <a:cubicBezTo>
                    <a:pt x="9" y="76"/>
                    <a:pt x="9" y="76"/>
                    <a:pt x="9" y="76"/>
                  </a:cubicBezTo>
                  <a:cubicBezTo>
                    <a:pt x="10" y="76"/>
                    <a:pt x="10" y="76"/>
                    <a:pt x="10" y="76"/>
                  </a:cubicBezTo>
                  <a:cubicBezTo>
                    <a:pt x="9" y="73"/>
                    <a:pt x="8" y="71"/>
                    <a:pt x="4" y="70"/>
                  </a:cubicBezTo>
                  <a:cubicBezTo>
                    <a:pt x="4" y="69"/>
                    <a:pt x="3" y="68"/>
                    <a:pt x="2" y="67"/>
                  </a:cubicBezTo>
                  <a:cubicBezTo>
                    <a:pt x="2" y="65"/>
                    <a:pt x="1" y="63"/>
                    <a:pt x="1" y="61"/>
                  </a:cubicBezTo>
                  <a:cubicBezTo>
                    <a:pt x="1" y="61"/>
                    <a:pt x="1" y="61"/>
                    <a:pt x="1" y="60"/>
                  </a:cubicBezTo>
                  <a:cubicBezTo>
                    <a:pt x="2" y="57"/>
                    <a:pt x="3" y="55"/>
                    <a:pt x="3" y="54"/>
                  </a:cubicBezTo>
                  <a:cubicBezTo>
                    <a:pt x="4" y="53"/>
                    <a:pt x="4" y="51"/>
                    <a:pt x="4" y="49"/>
                  </a:cubicBezTo>
                  <a:cubicBezTo>
                    <a:pt x="4" y="48"/>
                    <a:pt x="4" y="48"/>
                    <a:pt x="4" y="47"/>
                  </a:cubicBezTo>
                  <a:cubicBezTo>
                    <a:pt x="4" y="46"/>
                    <a:pt x="4" y="45"/>
                    <a:pt x="4" y="44"/>
                  </a:cubicBezTo>
                  <a:cubicBezTo>
                    <a:pt x="4" y="43"/>
                    <a:pt x="4" y="42"/>
                    <a:pt x="6" y="39"/>
                  </a:cubicBezTo>
                  <a:cubicBezTo>
                    <a:pt x="8" y="37"/>
                    <a:pt x="10" y="34"/>
                    <a:pt x="12" y="30"/>
                  </a:cubicBezTo>
                  <a:cubicBezTo>
                    <a:pt x="14" y="26"/>
                    <a:pt x="16" y="21"/>
                    <a:pt x="16" y="17"/>
                  </a:cubicBezTo>
                  <a:cubicBezTo>
                    <a:pt x="16" y="16"/>
                    <a:pt x="16" y="15"/>
                    <a:pt x="15" y="14"/>
                  </a:cubicBezTo>
                  <a:cubicBezTo>
                    <a:pt x="15" y="12"/>
                    <a:pt x="13" y="4"/>
                    <a:pt x="12" y="0"/>
                  </a:cubicBezTo>
                  <a:cubicBezTo>
                    <a:pt x="12" y="0"/>
                    <a:pt x="12" y="0"/>
                    <a:pt x="12" y="0"/>
                  </a:cubicBezTo>
                  <a:cubicBezTo>
                    <a:pt x="11" y="1"/>
                    <a:pt x="11" y="1"/>
                    <a:pt x="11"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0" name="Freeform 664">
              <a:extLst>
                <a:ext uri="{FF2B5EF4-FFF2-40B4-BE49-F238E27FC236}">
                  <a16:creationId xmlns:a16="http://schemas.microsoft.com/office/drawing/2014/main" id="{A130DD5E-F73A-A3DB-0580-C30445600679}"/>
                </a:ext>
              </a:extLst>
            </p:cNvPr>
            <p:cNvSpPr>
              <a:spLocks/>
            </p:cNvSpPr>
            <p:nvPr/>
          </p:nvSpPr>
          <p:spPr bwMode="auto">
            <a:xfrm>
              <a:off x="3827" y="1935"/>
              <a:ext cx="74" cy="293"/>
            </a:xfrm>
            <a:custGeom>
              <a:avLst/>
              <a:gdLst>
                <a:gd name="T0" fmla="*/ 121 w 35"/>
                <a:gd name="T1" fmla="*/ 1456 h 131"/>
                <a:gd name="T2" fmla="*/ 76 w 35"/>
                <a:gd name="T3" fmla="*/ 1376 h 131"/>
                <a:gd name="T4" fmla="*/ 76 w 35"/>
                <a:gd name="T5" fmla="*/ 1376 h 131"/>
                <a:gd name="T6" fmla="*/ 76 w 35"/>
                <a:gd name="T7" fmla="*/ 1376 h 131"/>
                <a:gd name="T8" fmla="*/ 76 w 35"/>
                <a:gd name="T9" fmla="*/ 1340 h 131"/>
                <a:gd name="T10" fmla="*/ 76 w 35"/>
                <a:gd name="T11" fmla="*/ 1340 h 131"/>
                <a:gd name="T12" fmla="*/ 57 w 35"/>
                <a:gd name="T13" fmla="*/ 1311 h 131"/>
                <a:gd name="T14" fmla="*/ 17 w 35"/>
                <a:gd name="T15" fmla="*/ 1266 h 131"/>
                <a:gd name="T16" fmla="*/ 8 w 35"/>
                <a:gd name="T17" fmla="*/ 1197 h 131"/>
                <a:gd name="T18" fmla="*/ 36 w 35"/>
                <a:gd name="T19" fmla="*/ 1060 h 131"/>
                <a:gd name="T20" fmla="*/ 49 w 35"/>
                <a:gd name="T21" fmla="*/ 1020 h 131"/>
                <a:gd name="T22" fmla="*/ 49 w 35"/>
                <a:gd name="T23" fmla="*/ 1006 h 131"/>
                <a:gd name="T24" fmla="*/ 49 w 35"/>
                <a:gd name="T25" fmla="*/ 995 h 131"/>
                <a:gd name="T26" fmla="*/ 57 w 35"/>
                <a:gd name="T27" fmla="*/ 895 h 131"/>
                <a:gd name="T28" fmla="*/ 93 w 35"/>
                <a:gd name="T29" fmla="*/ 796 h 131"/>
                <a:gd name="T30" fmla="*/ 121 w 35"/>
                <a:gd name="T31" fmla="*/ 705 h 131"/>
                <a:gd name="T32" fmla="*/ 144 w 35"/>
                <a:gd name="T33" fmla="*/ 671 h 131"/>
                <a:gd name="T34" fmla="*/ 152 w 35"/>
                <a:gd name="T35" fmla="*/ 660 h 131"/>
                <a:gd name="T36" fmla="*/ 152 w 35"/>
                <a:gd name="T37" fmla="*/ 660 h 131"/>
                <a:gd name="T38" fmla="*/ 152 w 35"/>
                <a:gd name="T39" fmla="*/ 651 h 131"/>
                <a:gd name="T40" fmla="*/ 188 w 35"/>
                <a:gd name="T41" fmla="*/ 595 h 131"/>
                <a:gd name="T42" fmla="*/ 220 w 35"/>
                <a:gd name="T43" fmla="*/ 535 h 131"/>
                <a:gd name="T44" fmla="*/ 220 w 35"/>
                <a:gd name="T45" fmla="*/ 526 h 131"/>
                <a:gd name="T46" fmla="*/ 209 w 35"/>
                <a:gd name="T47" fmla="*/ 481 h 131"/>
                <a:gd name="T48" fmla="*/ 237 w 35"/>
                <a:gd name="T49" fmla="*/ 405 h 131"/>
                <a:gd name="T50" fmla="*/ 296 w 35"/>
                <a:gd name="T51" fmla="*/ 300 h 131"/>
                <a:gd name="T52" fmla="*/ 330 w 35"/>
                <a:gd name="T53" fmla="*/ 190 h 131"/>
                <a:gd name="T54" fmla="*/ 321 w 35"/>
                <a:gd name="T55" fmla="*/ 154 h 131"/>
                <a:gd name="T56" fmla="*/ 296 w 35"/>
                <a:gd name="T57" fmla="*/ 0 h 131"/>
                <a:gd name="T58" fmla="*/ 281 w 35"/>
                <a:gd name="T59" fmla="*/ 0 h 131"/>
                <a:gd name="T60" fmla="*/ 281 w 35"/>
                <a:gd name="T61" fmla="*/ 0 h 131"/>
                <a:gd name="T62" fmla="*/ 313 w 35"/>
                <a:gd name="T63" fmla="*/ 154 h 131"/>
                <a:gd name="T64" fmla="*/ 321 w 35"/>
                <a:gd name="T65" fmla="*/ 190 h 131"/>
                <a:gd name="T66" fmla="*/ 281 w 35"/>
                <a:gd name="T67" fmla="*/ 300 h 131"/>
                <a:gd name="T68" fmla="*/ 228 w 35"/>
                <a:gd name="T69" fmla="*/ 389 h 131"/>
                <a:gd name="T70" fmla="*/ 197 w 35"/>
                <a:gd name="T71" fmla="*/ 481 h 131"/>
                <a:gd name="T72" fmla="*/ 209 w 35"/>
                <a:gd name="T73" fmla="*/ 526 h 131"/>
                <a:gd name="T74" fmla="*/ 209 w 35"/>
                <a:gd name="T75" fmla="*/ 535 h 131"/>
                <a:gd name="T76" fmla="*/ 188 w 35"/>
                <a:gd name="T77" fmla="*/ 579 h 131"/>
                <a:gd name="T78" fmla="*/ 144 w 35"/>
                <a:gd name="T79" fmla="*/ 651 h 131"/>
                <a:gd name="T80" fmla="*/ 152 w 35"/>
                <a:gd name="T81" fmla="*/ 651 h 131"/>
                <a:gd name="T82" fmla="*/ 144 w 35"/>
                <a:gd name="T83" fmla="*/ 651 h 131"/>
                <a:gd name="T84" fmla="*/ 144 w 35"/>
                <a:gd name="T85" fmla="*/ 651 h 131"/>
                <a:gd name="T86" fmla="*/ 152 w 35"/>
                <a:gd name="T87" fmla="*/ 651 h 131"/>
                <a:gd name="T88" fmla="*/ 144 w 35"/>
                <a:gd name="T89" fmla="*/ 651 h 131"/>
                <a:gd name="T90" fmla="*/ 133 w 35"/>
                <a:gd name="T91" fmla="*/ 660 h 131"/>
                <a:gd name="T92" fmla="*/ 85 w 35"/>
                <a:gd name="T93" fmla="*/ 796 h 131"/>
                <a:gd name="T94" fmla="*/ 57 w 35"/>
                <a:gd name="T95" fmla="*/ 895 h 131"/>
                <a:gd name="T96" fmla="*/ 36 w 35"/>
                <a:gd name="T97" fmla="*/ 995 h 131"/>
                <a:gd name="T98" fmla="*/ 36 w 35"/>
                <a:gd name="T99" fmla="*/ 1006 h 131"/>
                <a:gd name="T100" fmla="*/ 36 w 35"/>
                <a:gd name="T101" fmla="*/ 1020 h 131"/>
                <a:gd name="T102" fmla="*/ 27 w 35"/>
                <a:gd name="T103" fmla="*/ 1051 h 131"/>
                <a:gd name="T104" fmla="*/ 0 w 35"/>
                <a:gd name="T105" fmla="*/ 1197 h 131"/>
                <a:gd name="T106" fmla="*/ 17 w 35"/>
                <a:gd name="T107" fmla="*/ 1266 h 131"/>
                <a:gd name="T108" fmla="*/ 49 w 35"/>
                <a:gd name="T109" fmla="*/ 1311 h 131"/>
                <a:gd name="T110" fmla="*/ 68 w 35"/>
                <a:gd name="T111" fmla="*/ 1340 h 131"/>
                <a:gd name="T112" fmla="*/ 68 w 35"/>
                <a:gd name="T113" fmla="*/ 1340 h 131"/>
                <a:gd name="T114" fmla="*/ 68 w 35"/>
                <a:gd name="T115" fmla="*/ 1376 h 131"/>
                <a:gd name="T116" fmla="*/ 68 w 35"/>
                <a:gd name="T117" fmla="*/ 1376 h 131"/>
                <a:gd name="T118" fmla="*/ 112 w 35"/>
                <a:gd name="T119" fmla="*/ 1465 h 131"/>
                <a:gd name="T120" fmla="*/ 121 w 35"/>
                <a:gd name="T121" fmla="*/ 1465 h 131"/>
                <a:gd name="T122" fmla="*/ 121 w 35"/>
                <a:gd name="T123" fmla="*/ 1456 h 131"/>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5" h="131">
                  <a:moveTo>
                    <a:pt x="13" y="130"/>
                  </a:moveTo>
                  <a:cubicBezTo>
                    <a:pt x="10" y="129"/>
                    <a:pt x="9" y="127"/>
                    <a:pt x="8" y="123"/>
                  </a:cubicBezTo>
                  <a:cubicBezTo>
                    <a:pt x="8" y="123"/>
                    <a:pt x="8" y="123"/>
                    <a:pt x="8" y="123"/>
                  </a:cubicBezTo>
                  <a:cubicBezTo>
                    <a:pt x="8" y="123"/>
                    <a:pt x="8" y="123"/>
                    <a:pt x="8" y="123"/>
                  </a:cubicBezTo>
                  <a:cubicBezTo>
                    <a:pt x="8" y="120"/>
                    <a:pt x="8" y="120"/>
                    <a:pt x="8" y="120"/>
                  </a:cubicBezTo>
                  <a:cubicBezTo>
                    <a:pt x="8" y="120"/>
                    <a:pt x="8" y="120"/>
                    <a:pt x="8" y="120"/>
                  </a:cubicBezTo>
                  <a:cubicBezTo>
                    <a:pt x="8" y="118"/>
                    <a:pt x="7" y="117"/>
                    <a:pt x="6" y="117"/>
                  </a:cubicBezTo>
                  <a:cubicBezTo>
                    <a:pt x="5" y="116"/>
                    <a:pt x="4" y="115"/>
                    <a:pt x="2" y="113"/>
                  </a:cubicBezTo>
                  <a:cubicBezTo>
                    <a:pt x="2" y="111"/>
                    <a:pt x="1" y="109"/>
                    <a:pt x="1" y="107"/>
                  </a:cubicBezTo>
                  <a:cubicBezTo>
                    <a:pt x="1" y="102"/>
                    <a:pt x="3" y="96"/>
                    <a:pt x="4" y="95"/>
                  </a:cubicBezTo>
                  <a:cubicBezTo>
                    <a:pt x="4" y="93"/>
                    <a:pt x="5" y="92"/>
                    <a:pt x="5" y="91"/>
                  </a:cubicBezTo>
                  <a:cubicBezTo>
                    <a:pt x="5" y="90"/>
                    <a:pt x="5" y="90"/>
                    <a:pt x="5" y="90"/>
                  </a:cubicBezTo>
                  <a:cubicBezTo>
                    <a:pt x="5" y="89"/>
                    <a:pt x="5" y="89"/>
                    <a:pt x="5" y="89"/>
                  </a:cubicBezTo>
                  <a:cubicBezTo>
                    <a:pt x="5" y="87"/>
                    <a:pt x="6" y="84"/>
                    <a:pt x="6" y="80"/>
                  </a:cubicBezTo>
                  <a:cubicBezTo>
                    <a:pt x="7" y="77"/>
                    <a:pt x="10" y="75"/>
                    <a:pt x="10" y="71"/>
                  </a:cubicBezTo>
                  <a:cubicBezTo>
                    <a:pt x="10" y="68"/>
                    <a:pt x="11" y="65"/>
                    <a:pt x="13" y="63"/>
                  </a:cubicBezTo>
                  <a:cubicBezTo>
                    <a:pt x="14" y="62"/>
                    <a:pt x="15" y="61"/>
                    <a:pt x="15" y="60"/>
                  </a:cubicBezTo>
                  <a:cubicBezTo>
                    <a:pt x="15" y="60"/>
                    <a:pt x="16" y="59"/>
                    <a:pt x="16" y="59"/>
                  </a:cubicBezTo>
                  <a:cubicBezTo>
                    <a:pt x="16" y="59"/>
                    <a:pt x="16" y="59"/>
                    <a:pt x="16" y="59"/>
                  </a:cubicBezTo>
                  <a:cubicBezTo>
                    <a:pt x="16" y="58"/>
                    <a:pt x="16" y="58"/>
                    <a:pt x="16" y="58"/>
                  </a:cubicBezTo>
                  <a:cubicBezTo>
                    <a:pt x="17" y="56"/>
                    <a:pt x="19" y="55"/>
                    <a:pt x="20" y="53"/>
                  </a:cubicBezTo>
                  <a:cubicBezTo>
                    <a:pt x="22" y="52"/>
                    <a:pt x="23" y="50"/>
                    <a:pt x="23" y="48"/>
                  </a:cubicBezTo>
                  <a:cubicBezTo>
                    <a:pt x="23" y="48"/>
                    <a:pt x="23" y="47"/>
                    <a:pt x="23" y="47"/>
                  </a:cubicBezTo>
                  <a:cubicBezTo>
                    <a:pt x="22" y="45"/>
                    <a:pt x="22" y="44"/>
                    <a:pt x="22" y="43"/>
                  </a:cubicBezTo>
                  <a:cubicBezTo>
                    <a:pt x="22" y="41"/>
                    <a:pt x="23" y="39"/>
                    <a:pt x="25" y="36"/>
                  </a:cubicBezTo>
                  <a:cubicBezTo>
                    <a:pt x="27" y="33"/>
                    <a:pt x="29" y="30"/>
                    <a:pt x="31" y="27"/>
                  </a:cubicBezTo>
                  <a:cubicBezTo>
                    <a:pt x="33" y="24"/>
                    <a:pt x="35" y="20"/>
                    <a:pt x="35" y="17"/>
                  </a:cubicBezTo>
                  <a:cubicBezTo>
                    <a:pt x="35" y="16"/>
                    <a:pt x="34" y="15"/>
                    <a:pt x="34" y="14"/>
                  </a:cubicBezTo>
                  <a:cubicBezTo>
                    <a:pt x="34" y="12"/>
                    <a:pt x="31" y="3"/>
                    <a:pt x="31" y="0"/>
                  </a:cubicBezTo>
                  <a:cubicBezTo>
                    <a:pt x="30" y="0"/>
                    <a:pt x="30" y="0"/>
                    <a:pt x="30" y="0"/>
                  </a:cubicBezTo>
                  <a:cubicBezTo>
                    <a:pt x="30" y="0"/>
                    <a:pt x="30" y="0"/>
                    <a:pt x="30" y="0"/>
                  </a:cubicBezTo>
                  <a:cubicBezTo>
                    <a:pt x="30" y="4"/>
                    <a:pt x="33" y="12"/>
                    <a:pt x="33" y="14"/>
                  </a:cubicBezTo>
                  <a:cubicBezTo>
                    <a:pt x="33" y="15"/>
                    <a:pt x="34" y="16"/>
                    <a:pt x="34" y="17"/>
                  </a:cubicBezTo>
                  <a:cubicBezTo>
                    <a:pt x="34" y="20"/>
                    <a:pt x="32" y="23"/>
                    <a:pt x="30" y="27"/>
                  </a:cubicBezTo>
                  <a:cubicBezTo>
                    <a:pt x="28" y="30"/>
                    <a:pt x="26" y="33"/>
                    <a:pt x="24" y="35"/>
                  </a:cubicBezTo>
                  <a:cubicBezTo>
                    <a:pt x="22" y="38"/>
                    <a:pt x="21" y="41"/>
                    <a:pt x="21" y="43"/>
                  </a:cubicBezTo>
                  <a:cubicBezTo>
                    <a:pt x="21" y="44"/>
                    <a:pt x="21" y="46"/>
                    <a:pt x="22" y="47"/>
                  </a:cubicBezTo>
                  <a:cubicBezTo>
                    <a:pt x="22" y="47"/>
                    <a:pt x="22" y="48"/>
                    <a:pt x="22" y="48"/>
                  </a:cubicBezTo>
                  <a:cubicBezTo>
                    <a:pt x="22" y="50"/>
                    <a:pt x="21" y="51"/>
                    <a:pt x="20" y="52"/>
                  </a:cubicBezTo>
                  <a:cubicBezTo>
                    <a:pt x="18" y="54"/>
                    <a:pt x="16" y="55"/>
                    <a:pt x="15" y="58"/>
                  </a:cubicBezTo>
                  <a:cubicBezTo>
                    <a:pt x="16" y="58"/>
                    <a:pt x="16" y="58"/>
                    <a:pt x="16" y="58"/>
                  </a:cubicBezTo>
                  <a:cubicBezTo>
                    <a:pt x="15" y="58"/>
                    <a:pt x="15" y="58"/>
                    <a:pt x="15" y="58"/>
                  </a:cubicBezTo>
                  <a:cubicBezTo>
                    <a:pt x="15" y="58"/>
                    <a:pt x="15" y="58"/>
                    <a:pt x="15" y="58"/>
                  </a:cubicBezTo>
                  <a:cubicBezTo>
                    <a:pt x="16" y="58"/>
                    <a:pt x="16" y="58"/>
                    <a:pt x="16" y="58"/>
                  </a:cubicBezTo>
                  <a:cubicBezTo>
                    <a:pt x="15" y="58"/>
                    <a:pt x="15" y="58"/>
                    <a:pt x="15" y="58"/>
                  </a:cubicBezTo>
                  <a:cubicBezTo>
                    <a:pt x="15" y="58"/>
                    <a:pt x="15" y="59"/>
                    <a:pt x="14" y="59"/>
                  </a:cubicBezTo>
                  <a:cubicBezTo>
                    <a:pt x="12" y="62"/>
                    <a:pt x="9" y="67"/>
                    <a:pt x="9" y="71"/>
                  </a:cubicBezTo>
                  <a:cubicBezTo>
                    <a:pt x="9" y="74"/>
                    <a:pt x="7" y="76"/>
                    <a:pt x="6" y="80"/>
                  </a:cubicBezTo>
                  <a:cubicBezTo>
                    <a:pt x="5" y="83"/>
                    <a:pt x="4" y="87"/>
                    <a:pt x="4" y="89"/>
                  </a:cubicBezTo>
                  <a:cubicBezTo>
                    <a:pt x="4" y="90"/>
                    <a:pt x="4" y="90"/>
                    <a:pt x="4" y="90"/>
                  </a:cubicBezTo>
                  <a:cubicBezTo>
                    <a:pt x="4" y="91"/>
                    <a:pt x="4" y="91"/>
                    <a:pt x="4" y="91"/>
                  </a:cubicBezTo>
                  <a:cubicBezTo>
                    <a:pt x="4" y="92"/>
                    <a:pt x="3" y="93"/>
                    <a:pt x="3" y="94"/>
                  </a:cubicBezTo>
                  <a:cubicBezTo>
                    <a:pt x="2" y="96"/>
                    <a:pt x="0" y="102"/>
                    <a:pt x="0" y="107"/>
                  </a:cubicBezTo>
                  <a:cubicBezTo>
                    <a:pt x="0" y="109"/>
                    <a:pt x="1" y="111"/>
                    <a:pt x="2" y="113"/>
                  </a:cubicBezTo>
                  <a:cubicBezTo>
                    <a:pt x="3" y="115"/>
                    <a:pt x="4" y="117"/>
                    <a:pt x="5" y="117"/>
                  </a:cubicBezTo>
                  <a:cubicBezTo>
                    <a:pt x="7" y="118"/>
                    <a:pt x="7" y="119"/>
                    <a:pt x="7" y="120"/>
                  </a:cubicBezTo>
                  <a:cubicBezTo>
                    <a:pt x="7" y="120"/>
                    <a:pt x="7" y="120"/>
                    <a:pt x="7" y="120"/>
                  </a:cubicBezTo>
                  <a:cubicBezTo>
                    <a:pt x="7" y="123"/>
                    <a:pt x="7" y="123"/>
                    <a:pt x="7" y="123"/>
                  </a:cubicBezTo>
                  <a:cubicBezTo>
                    <a:pt x="7" y="123"/>
                    <a:pt x="7" y="123"/>
                    <a:pt x="7" y="123"/>
                  </a:cubicBezTo>
                  <a:cubicBezTo>
                    <a:pt x="7" y="127"/>
                    <a:pt x="9" y="130"/>
                    <a:pt x="12" y="131"/>
                  </a:cubicBezTo>
                  <a:cubicBezTo>
                    <a:pt x="13" y="131"/>
                    <a:pt x="13" y="131"/>
                    <a:pt x="13" y="131"/>
                  </a:cubicBezTo>
                  <a:cubicBezTo>
                    <a:pt x="13" y="130"/>
                    <a:pt x="13" y="130"/>
                    <a:pt x="13" y="13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1" name="Freeform 665">
              <a:extLst>
                <a:ext uri="{FF2B5EF4-FFF2-40B4-BE49-F238E27FC236}">
                  <a16:creationId xmlns:a16="http://schemas.microsoft.com/office/drawing/2014/main" id="{46A44A2B-F932-0750-DFBB-FFBAB110F153}"/>
                </a:ext>
              </a:extLst>
            </p:cNvPr>
            <p:cNvSpPr>
              <a:spLocks/>
            </p:cNvSpPr>
            <p:nvPr/>
          </p:nvSpPr>
          <p:spPr bwMode="auto">
            <a:xfrm>
              <a:off x="3836" y="2074"/>
              <a:ext cx="113" cy="188"/>
            </a:xfrm>
            <a:custGeom>
              <a:avLst/>
              <a:gdLst>
                <a:gd name="T0" fmla="*/ 469 w 54"/>
                <a:gd name="T1" fmla="*/ 931 h 84"/>
                <a:gd name="T2" fmla="*/ 429 w 54"/>
                <a:gd name="T3" fmla="*/ 886 h 84"/>
                <a:gd name="T4" fmla="*/ 460 w 54"/>
                <a:gd name="T5" fmla="*/ 786 h 84"/>
                <a:gd name="T6" fmla="*/ 437 w 54"/>
                <a:gd name="T7" fmla="*/ 727 h 84"/>
                <a:gd name="T8" fmla="*/ 452 w 54"/>
                <a:gd name="T9" fmla="*/ 716 h 84"/>
                <a:gd name="T10" fmla="*/ 412 w 54"/>
                <a:gd name="T11" fmla="*/ 707 h 84"/>
                <a:gd name="T12" fmla="*/ 412 w 54"/>
                <a:gd name="T13" fmla="*/ 707 h 84"/>
                <a:gd name="T14" fmla="*/ 385 w 54"/>
                <a:gd name="T15" fmla="*/ 716 h 84"/>
                <a:gd name="T16" fmla="*/ 360 w 54"/>
                <a:gd name="T17" fmla="*/ 671 h 84"/>
                <a:gd name="T18" fmla="*/ 349 w 54"/>
                <a:gd name="T19" fmla="*/ 582 h 84"/>
                <a:gd name="T20" fmla="*/ 301 w 54"/>
                <a:gd name="T21" fmla="*/ 450 h 84"/>
                <a:gd name="T22" fmla="*/ 220 w 54"/>
                <a:gd name="T23" fmla="*/ 280 h 84"/>
                <a:gd name="T24" fmla="*/ 220 w 54"/>
                <a:gd name="T25" fmla="*/ 215 h 84"/>
                <a:gd name="T26" fmla="*/ 220 w 54"/>
                <a:gd name="T27" fmla="*/ 215 h 84"/>
                <a:gd name="T28" fmla="*/ 220 w 54"/>
                <a:gd name="T29" fmla="*/ 145 h 84"/>
                <a:gd name="T30" fmla="*/ 144 w 54"/>
                <a:gd name="T31" fmla="*/ 0 h 84"/>
                <a:gd name="T32" fmla="*/ 136 w 54"/>
                <a:gd name="T33" fmla="*/ 0 h 84"/>
                <a:gd name="T34" fmla="*/ 84 w 54"/>
                <a:gd name="T35" fmla="*/ 101 h 84"/>
                <a:gd name="T36" fmla="*/ 36 w 54"/>
                <a:gd name="T37" fmla="*/ 300 h 84"/>
                <a:gd name="T38" fmla="*/ 36 w 54"/>
                <a:gd name="T39" fmla="*/ 325 h 84"/>
                <a:gd name="T40" fmla="*/ 0 w 54"/>
                <a:gd name="T41" fmla="*/ 506 h 84"/>
                <a:gd name="T42" fmla="*/ 44 w 54"/>
                <a:gd name="T43" fmla="*/ 607 h 84"/>
                <a:gd name="T44" fmla="*/ 75 w 54"/>
                <a:gd name="T45" fmla="*/ 651 h 84"/>
                <a:gd name="T46" fmla="*/ 75 w 54"/>
                <a:gd name="T47" fmla="*/ 687 h 84"/>
                <a:gd name="T48" fmla="*/ 176 w 54"/>
                <a:gd name="T49" fmla="*/ 806 h 84"/>
                <a:gd name="T50" fmla="*/ 167 w 54"/>
                <a:gd name="T51" fmla="*/ 797 h 84"/>
                <a:gd name="T52" fmla="*/ 167 w 54"/>
                <a:gd name="T53" fmla="*/ 797 h 84"/>
                <a:gd name="T54" fmla="*/ 176 w 54"/>
                <a:gd name="T55" fmla="*/ 797 h 84"/>
                <a:gd name="T56" fmla="*/ 157 w 54"/>
                <a:gd name="T57" fmla="*/ 797 h 84"/>
                <a:gd name="T58" fmla="*/ 84 w 54"/>
                <a:gd name="T59" fmla="*/ 761 h 84"/>
                <a:gd name="T60" fmla="*/ 75 w 54"/>
                <a:gd name="T61" fmla="*/ 772 h 84"/>
                <a:gd name="T62" fmla="*/ 157 w 54"/>
                <a:gd name="T63" fmla="*/ 806 h 84"/>
                <a:gd name="T64" fmla="*/ 176 w 54"/>
                <a:gd name="T65" fmla="*/ 797 h 84"/>
                <a:gd name="T66" fmla="*/ 144 w 54"/>
                <a:gd name="T67" fmla="*/ 772 h 84"/>
                <a:gd name="T68" fmla="*/ 75 w 54"/>
                <a:gd name="T69" fmla="*/ 687 h 84"/>
                <a:gd name="T70" fmla="*/ 84 w 54"/>
                <a:gd name="T71" fmla="*/ 651 h 84"/>
                <a:gd name="T72" fmla="*/ 57 w 54"/>
                <a:gd name="T73" fmla="*/ 595 h 84"/>
                <a:gd name="T74" fmla="*/ 8 w 54"/>
                <a:gd name="T75" fmla="*/ 506 h 84"/>
                <a:gd name="T76" fmla="*/ 44 w 54"/>
                <a:gd name="T77" fmla="*/ 325 h 84"/>
                <a:gd name="T78" fmla="*/ 44 w 54"/>
                <a:gd name="T79" fmla="*/ 300 h 84"/>
                <a:gd name="T80" fmla="*/ 92 w 54"/>
                <a:gd name="T81" fmla="*/ 101 h 84"/>
                <a:gd name="T82" fmla="*/ 144 w 54"/>
                <a:gd name="T83" fmla="*/ 9 h 84"/>
                <a:gd name="T84" fmla="*/ 136 w 54"/>
                <a:gd name="T85" fmla="*/ 0 h 84"/>
                <a:gd name="T86" fmla="*/ 209 w 54"/>
                <a:gd name="T87" fmla="*/ 145 h 84"/>
                <a:gd name="T88" fmla="*/ 209 w 54"/>
                <a:gd name="T89" fmla="*/ 215 h 84"/>
                <a:gd name="T90" fmla="*/ 209 w 54"/>
                <a:gd name="T91" fmla="*/ 280 h 84"/>
                <a:gd name="T92" fmla="*/ 293 w 54"/>
                <a:gd name="T93" fmla="*/ 461 h 84"/>
                <a:gd name="T94" fmla="*/ 337 w 54"/>
                <a:gd name="T95" fmla="*/ 582 h 84"/>
                <a:gd name="T96" fmla="*/ 337 w 54"/>
                <a:gd name="T97" fmla="*/ 607 h 84"/>
                <a:gd name="T98" fmla="*/ 385 w 54"/>
                <a:gd name="T99" fmla="*/ 716 h 84"/>
                <a:gd name="T100" fmla="*/ 412 w 54"/>
                <a:gd name="T101" fmla="*/ 716 h 84"/>
                <a:gd name="T102" fmla="*/ 437 w 54"/>
                <a:gd name="T103" fmla="*/ 727 h 84"/>
                <a:gd name="T104" fmla="*/ 437 w 54"/>
                <a:gd name="T105" fmla="*/ 727 h 84"/>
                <a:gd name="T106" fmla="*/ 452 w 54"/>
                <a:gd name="T107" fmla="*/ 786 h 84"/>
                <a:gd name="T108" fmla="*/ 421 w 54"/>
                <a:gd name="T109" fmla="*/ 886 h 84"/>
                <a:gd name="T110" fmla="*/ 469 w 54"/>
                <a:gd name="T111" fmla="*/ 942 h 84"/>
                <a:gd name="T112" fmla="*/ 494 w 54"/>
                <a:gd name="T113" fmla="*/ 931 h 8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54" h="84">
                  <a:moveTo>
                    <a:pt x="53" y="82"/>
                  </a:moveTo>
                  <a:cubicBezTo>
                    <a:pt x="52" y="83"/>
                    <a:pt x="51" y="83"/>
                    <a:pt x="51" y="83"/>
                  </a:cubicBezTo>
                  <a:cubicBezTo>
                    <a:pt x="49" y="83"/>
                    <a:pt x="48" y="82"/>
                    <a:pt x="48" y="82"/>
                  </a:cubicBezTo>
                  <a:cubicBezTo>
                    <a:pt x="47" y="81"/>
                    <a:pt x="47" y="80"/>
                    <a:pt x="47" y="79"/>
                  </a:cubicBezTo>
                  <a:cubicBezTo>
                    <a:pt x="47" y="78"/>
                    <a:pt x="48" y="76"/>
                    <a:pt x="48" y="75"/>
                  </a:cubicBezTo>
                  <a:cubicBezTo>
                    <a:pt x="49" y="73"/>
                    <a:pt x="50" y="72"/>
                    <a:pt x="50" y="70"/>
                  </a:cubicBezTo>
                  <a:cubicBezTo>
                    <a:pt x="50" y="68"/>
                    <a:pt x="49" y="66"/>
                    <a:pt x="49" y="65"/>
                  </a:cubicBezTo>
                  <a:cubicBezTo>
                    <a:pt x="48" y="65"/>
                    <a:pt x="48" y="65"/>
                    <a:pt x="48" y="65"/>
                  </a:cubicBezTo>
                  <a:cubicBezTo>
                    <a:pt x="49" y="65"/>
                    <a:pt x="49" y="65"/>
                    <a:pt x="49" y="65"/>
                  </a:cubicBezTo>
                  <a:cubicBezTo>
                    <a:pt x="49" y="64"/>
                    <a:pt x="49" y="64"/>
                    <a:pt x="49" y="64"/>
                  </a:cubicBezTo>
                  <a:cubicBezTo>
                    <a:pt x="48" y="64"/>
                    <a:pt x="48" y="64"/>
                    <a:pt x="48" y="64"/>
                  </a:cubicBezTo>
                  <a:cubicBezTo>
                    <a:pt x="47" y="63"/>
                    <a:pt x="46" y="63"/>
                    <a:pt x="45" y="63"/>
                  </a:cubicBezTo>
                  <a:cubicBezTo>
                    <a:pt x="45" y="64"/>
                    <a:pt x="45" y="64"/>
                    <a:pt x="45" y="64"/>
                  </a:cubicBezTo>
                  <a:cubicBezTo>
                    <a:pt x="45" y="63"/>
                    <a:pt x="45" y="63"/>
                    <a:pt x="45" y="63"/>
                  </a:cubicBezTo>
                  <a:cubicBezTo>
                    <a:pt x="42" y="63"/>
                    <a:pt x="42" y="63"/>
                    <a:pt x="42" y="63"/>
                  </a:cubicBezTo>
                  <a:cubicBezTo>
                    <a:pt x="42" y="64"/>
                    <a:pt x="42" y="64"/>
                    <a:pt x="42" y="64"/>
                  </a:cubicBezTo>
                  <a:cubicBezTo>
                    <a:pt x="42" y="63"/>
                    <a:pt x="42" y="63"/>
                    <a:pt x="42" y="63"/>
                  </a:cubicBezTo>
                  <a:cubicBezTo>
                    <a:pt x="40" y="63"/>
                    <a:pt x="39" y="62"/>
                    <a:pt x="39" y="60"/>
                  </a:cubicBezTo>
                  <a:cubicBezTo>
                    <a:pt x="38" y="58"/>
                    <a:pt x="38" y="56"/>
                    <a:pt x="38" y="54"/>
                  </a:cubicBezTo>
                  <a:cubicBezTo>
                    <a:pt x="38" y="52"/>
                    <a:pt x="38" y="52"/>
                    <a:pt x="38" y="52"/>
                  </a:cubicBezTo>
                  <a:cubicBezTo>
                    <a:pt x="38" y="52"/>
                    <a:pt x="38" y="52"/>
                    <a:pt x="38" y="52"/>
                  </a:cubicBezTo>
                  <a:cubicBezTo>
                    <a:pt x="38" y="49"/>
                    <a:pt x="36" y="43"/>
                    <a:pt x="33" y="40"/>
                  </a:cubicBezTo>
                  <a:cubicBezTo>
                    <a:pt x="27" y="37"/>
                    <a:pt x="24" y="31"/>
                    <a:pt x="24" y="25"/>
                  </a:cubicBezTo>
                  <a:cubicBezTo>
                    <a:pt x="24" y="25"/>
                    <a:pt x="24" y="25"/>
                    <a:pt x="24" y="25"/>
                  </a:cubicBezTo>
                  <a:cubicBezTo>
                    <a:pt x="24" y="25"/>
                    <a:pt x="24" y="25"/>
                    <a:pt x="24" y="25"/>
                  </a:cubicBezTo>
                  <a:cubicBezTo>
                    <a:pt x="24" y="19"/>
                    <a:pt x="24" y="19"/>
                    <a:pt x="24" y="19"/>
                  </a:cubicBezTo>
                  <a:cubicBezTo>
                    <a:pt x="24" y="19"/>
                    <a:pt x="24" y="19"/>
                    <a:pt x="24" y="19"/>
                  </a:cubicBezTo>
                  <a:cubicBezTo>
                    <a:pt x="24" y="19"/>
                    <a:pt x="24" y="19"/>
                    <a:pt x="24" y="19"/>
                  </a:cubicBezTo>
                  <a:cubicBezTo>
                    <a:pt x="24" y="18"/>
                    <a:pt x="24" y="17"/>
                    <a:pt x="24" y="16"/>
                  </a:cubicBezTo>
                  <a:cubicBezTo>
                    <a:pt x="24" y="15"/>
                    <a:pt x="24" y="14"/>
                    <a:pt x="24" y="13"/>
                  </a:cubicBezTo>
                  <a:cubicBezTo>
                    <a:pt x="23" y="12"/>
                    <a:pt x="23" y="11"/>
                    <a:pt x="22" y="11"/>
                  </a:cubicBezTo>
                  <a:cubicBezTo>
                    <a:pt x="17" y="9"/>
                    <a:pt x="17" y="3"/>
                    <a:pt x="16" y="0"/>
                  </a:cubicBezTo>
                  <a:cubicBezTo>
                    <a:pt x="16" y="0"/>
                    <a:pt x="16" y="0"/>
                    <a:pt x="16" y="0"/>
                  </a:cubicBezTo>
                  <a:cubicBezTo>
                    <a:pt x="15" y="0"/>
                    <a:pt x="15" y="0"/>
                    <a:pt x="15" y="0"/>
                  </a:cubicBezTo>
                  <a:cubicBezTo>
                    <a:pt x="14" y="1"/>
                    <a:pt x="13" y="2"/>
                    <a:pt x="12" y="4"/>
                  </a:cubicBezTo>
                  <a:cubicBezTo>
                    <a:pt x="10" y="5"/>
                    <a:pt x="9" y="7"/>
                    <a:pt x="9" y="9"/>
                  </a:cubicBezTo>
                  <a:cubicBezTo>
                    <a:pt x="9" y="13"/>
                    <a:pt x="7" y="15"/>
                    <a:pt x="6" y="19"/>
                  </a:cubicBezTo>
                  <a:cubicBezTo>
                    <a:pt x="5" y="22"/>
                    <a:pt x="4" y="25"/>
                    <a:pt x="4" y="27"/>
                  </a:cubicBezTo>
                  <a:cubicBezTo>
                    <a:pt x="4" y="28"/>
                    <a:pt x="4" y="28"/>
                    <a:pt x="4" y="28"/>
                  </a:cubicBezTo>
                  <a:cubicBezTo>
                    <a:pt x="4" y="29"/>
                    <a:pt x="4" y="29"/>
                    <a:pt x="4" y="29"/>
                  </a:cubicBezTo>
                  <a:cubicBezTo>
                    <a:pt x="4" y="31"/>
                    <a:pt x="3" y="32"/>
                    <a:pt x="3" y="34"/>
                  </a:cubicBezTo>
                  <a:cubicBezTo>
                    <a:pt x="2" y="36"/>
                    <a:pt x="0" y="41"/>
                    <a:pt x="0" y="45"/>
                  </a:cubicBezTo>
                  <a:cubicBezTo>
                    <a:pt x="0" y="46"/>
                    <a:pt x="0" y="47"/>
                    <a:pt x="0" y="48"/>
                  </a:cubicBezTo>
                  <a:cubicBezTo>
                    <a:pt x="2" y="51"/>
                    <a:pt x="4" y="53"/>
                    <a:pt x="5" y="54"/>
                  </a:cubicBezTo>
                  <a:cubicBezTo>
                    <a:pt x="7" y="56"/>
                    <a:pt x="8" y="57"/>
                    <a:pt x="8" y="58"/>
                  </a:cubicBezTo>
                  <a:cubicBezTo>
                    <a:pt x="8" y="58"/>
                    <a:pt x="8" y="58"/>
                    <a:pt x="8" y="58"/>
                  </a:cubicBezTo>
                  <a:cubicBezTo>
                    <a:pt x="8" y="61"/>
                    <a:pt x="8" y="61"/>
                    <a:pt x="8" y="61"/>
                  </a:cubicBezTo>
                  <a:cubicBezTo>
                    <a:pt x="8" y="61"/>
                    <a:pt x="8" y="61"/>
                    <a:pt x="8" y="61"/>
                  </a:cubicBezTo>
                  <a:cubicBezTo>
                    <a:pt x="8" y="64"/>
                    <a:pt x="11" y="67"/>
                    <a:pt x="15" y="70"/>
                  </a:cubicBezTo>
                  <a:cubicBezTo>
                    <a:pt x="16" y="71"/>
                    <a:pt x="19" y="72"/>
                    <a:pt x="19" y="72"/>
                  </a:cubicBezTo>
                  <a:cubicBezTo>
                    <a:pt x="19" y="71"/>
                    <a:pt x="19" y="71"/>
                    <a:pt x="19" y="71"/>
                  </a:cubicBezTo>
                  <a:cubicBezTo>
                    <a:pt x="18" y="71"/>
                    <a:pt x="18" y="71"/>
                    <a:pt x="18" y="71"/>
                  </a:cubicBezTo>
                  <a:cubicBezTo>
                    <a:pt x="19" y="71"/>
                    <a:pt x="19" y="71"/>
                    <a:pt x="19" y="71"/>
                  </a:cubicBezTo>
                  <a:cubicBezTo>
                    <a:pt x="18" y="71"/>
                    <a:pt x="18" y="71"/>
                    <a:pt x="18" y="71"/>
                  </a:cubicBezTo>
                  <a:cubicBezTo>
                    <a:pt x="18" y="71"/>
                    <a:pt x="18" y="71"/>
                    <a:pt x="18" y="71"/>
                  </a:cubicBezTo>
                  <a:cubicBezTo>
                    <a:pt x="19" y="71"/>
                    <a:pt x="19" y="71"/>
                    <a:pt x="19" y="71"/>
                  </a:cubicBezTo>
                  <a:cubicBezTo>
                    <a:pt x="18" y="71"/>
                    <a:pt x="18" y="71"/>
                    <a:pt x="18" y="71"/>
                  </a:cubicBezTo>
                  <a:cubicBezTo>
                    <a:pt x="18" y="71"/>
                    <a:pt x="18" y="71"/>
                    <a:pt x="17" y="71"/>
                  </a:cubicBezTo>
                  <a:cubicBezTo>
                    <a:pt x="16" y="71"/>
                    <a:pt x="14" y="71"/>
                    <a:pt x="12" y="70"/>
                  </a:cubicBezTo>
                  <a:cubicBezTo>
                    <a:pt x="11" y="69"/>
                    <a:pt x="9" y="69"/>
                    <a:pt x="9" y="68"/>
                  </a:cubicBezTo>
                  <a:cubicBezTo>
                    <a:pt x="8" y="69"/>
                    <a:pt x="8" y="69"/>
                    <a:pt x="8" y="69"/>
                  </a:cubicBezTo>
                  <a:cubicBezTo>
                    <a:pt x="8" y="69"/>
                    <a:pt x="8" y="69"/>
                    <a:pt x="8" y="69"/>
                  </a:cubicBezTo>
                  <a:cubicBezTo>
                    <a:pt x="9" y="70"/>
                    <a:pt x="10" y="70"/>
                    <a:pt x="11" y="71"/>
                  </a:cubicBezTo>
                  <a:cubicBezTo>
                    <a:pt x="14" y="72"/>
                    <a:pt x="16" y="72"/>
                    <a:pt x="17" y="72"/>
                  </a:cubicBezTo>
                  <a:cubicBezTo>
                    <a:pt x="18" y="72"/>
                    <a:pt x="19" y="72"/>
                    <a:pt x="19" y="72"/>
                  </a:cubicBezTo>
                  <a:cubicBezTo>
                    <a:pt x="19" y="71"/>
                    <a:pt x="19" y="71"/>
                    <a:pt x="19" y="71"/>
                  </a:cubicBezTo>
                  <a:cubicBezTo>
                    <a:pt x="19" y="71"/>
                    <a:pt x="19" y="71"/>
                    <a:pt x="19" y="71"/>
                  </a:cubicBezTo>
                  <a:cubicBezTo>
                    <a:pt x="19" y="71"/>
                    <a:pt x="17" y="70"/>
                    <a:pt x="16" y="69"/>
                  </a:cubicBezTo>
                  <a:cubicBezTo>
                    <a:pt x="12" y="67"/>
                    <a:pt x="9" y="64"/>
                    <a:pt x="9" y="61"/>
                  </a:cubicBezTo>
                  <a:cubicBezTo>
                    <a:pt x="8" y="61"/>
                    <a:pt x="8" y="61"/>
                    <a:pt x="8" y="61"/>
                  </a:cubicBezTo>
                  <a:cubicBezTo>
                    <a:pt x="9" y="61"/>
                    <a:pt x="9" y="61"/>
                    <a:pt x="9" y="61"/>
                  </a:cubicBezTo>
                  <a:cubicBezTo>
                    <a:pt x="9" y="58"/>
                    <a:pt x="9" y="58"/>
                    <a:pt x="9" y="58"/>
                  </a:cubicBezTo>
                  <a:cubicBezTo>
                    <a:pt x="9" y="58"/>
                    <a:pt x="9" y="58"/>
                    <a:pt x="9" y="58"/>
                  </a:cubicBezTo>
                  <a:cubicBezTo>
                    <a:pt x="9" y="56"/>
                    <a:pt x="7" y="55"/>
                    <a:pt x="6" y="53"/>
                  </a:cubicBezTo>
                  <a:cubicBezTo>
                    <a:pt x="4" y="52"/>
                    <a:pt x="3" y="50"/>
                    <a:pt x="1" y="48"/>
                  </a:cubicBezTo>
                  <a:cubicBezTo>
                    <a:pt x="1" y="47"/>
                    <a:pt x="1" y="46"/>
                    <a:pt x="1" y="45"/>
                  </a:cubicBezTo>
                  <a:cubicBezTo>
                    <a:pt x="1" y="42"/>
                    <a:pt x="3" y="36"/>
                    <a:pt x="4" y="34"/>
                  </a:cubicBezTo>
                  <a:cubicBezTo>
                    <a:pt x="4" y="33"/>
                    <a:pt x="5" y="31"/>
                    <a:pt x="5" y="29"/>
                  </a:cubicBezTo>
                  <a:cubicBezTo>
                    <a:pt x="5" y="28"/>
                    <a:pt x="5" y="28"/>
                    <a:pt x="5" y="28"/>
                  </a:cubicBezTo>
                  <a:cubicBezTo>
                    <a:pt x="5" y="27"/>
                    <a:pt x="5" y="27"/>
                    <a:pt x="5" y="27"/>
                  </a:cubicBezTo>
                  <a:cubicBezTo>
                    <a:pt x="5" y="25"/>
                    <a:pt x="6" y="22"/>
                    <a:pt x="7" y="19"/>
                  </a:cubicBezTo>
                  <a:cubicBezTo>
                    <a:pt x="8" y="16"/>
                    <a:pt x="10" y="13"/>
                    <a:pt x="10" y="9"/>
                  </a:cubicBezTo>
                  <a:cubicBezTo>
                    <a:pt x="10" y="8"/>
                    <a:pt x="11" y="6"/>
                    <a:pt x="12" y="4"/>
                  </a:cubicBezTo>
                  <a:cubicBezTo>
                    <a:pt x="14" y="3"/>
                    <a:pt x="15" y="1"/>
                    <a:pt x="16" y="1"/>
                  </a:cubicBezTo>
                  <a:cubicBezTo>
                    <a:pt x="15" y="0"/>
                    <a:pt x="15" y="0"/>
                    <a:pt x="15" y="0"/>
                  </a:cubicBezTo>
                  <a:cubicBezTo>
                    <a:pt x="15" y="0"/>
                    <a:pt x="15" y="0"/>
                    <a:pt x="15" y="0"/>
                  </a:cubicBezTo>
                  <a:cubicBezTo>
                    <a:pt x="16" y="3"/>
                    <a:pt x="16" y="9"/>
                    <a:pt x="21" y="12"/>
                  </a:cubicBezTo>
                  <a:cubicBezTo>
                    <a:pt x="22" y="12"/>
                    <a:pt x="23" y="12"/>
                    <a:pt x="23" y="13"/>
                  </a:cubicBezTo>
                  <a:cubicBezTo>
                    <a:pt x="23" y="14"/>
                    <a:pt x="23" y="15"/>
                    <a:pt x="23" y="16"/>
                  </a:cubicBezTo>
                  <a:cubicBezTo>
                    <a:pt x="23" y="17"/>
                    <a:pt x="23" y="18"/>
                    <a:pt x="23" y="19"/>
                  </a:cubicBezTo>
                  <a:cubicBezTo>
                    <a:pt x="23" y="19"/>
                    <a:pt x="23" y="19"/>
                    <a:pt x="23" y="19"/>
                  </a:cubicBezTo>
                  <a:cubicBezTo>
                    <a:pt x="23" y="25"/>
                    <a:pt x="23" y="25"/>
                    <a:pt x="23" y="25"/>
                  </a:cubicBezTo>
                  <a:cubicBezTo>
                    <a:pt x="23" y="25"/>
                    <a:pt x="23" y="25"/>
                    <a:pt x="23" y="25"/>
                  </a:cubicBezTo>
                  <a:cubicBezTo>
                    <a:pt x="23" y="32"/>
                    <a:pt x="27" y="37"/>
                    <a:pt x="32" y="41"/>
                  </a:cubicBezTo>
                  <a:cubicBezTo>
                    <a:pt x="35" y="43"/>
                    <a:pt x="37" y="49"/>
                    <a:pt x="37" y="52"/>
                  </a:cubicBezTo>
                  <a:cubicBezTo>
                    <a:pt x="37" y="52"/>
                    <a:pt x="37" y="52"/>
                    <a:pt x="37" y="52"/>
                  </a:cubicBezTo>
                  <a:cubicBezTo>
                    <a:pt x="37" y="52"/>
                    <a:pt x="37" y="52"/>
                    <a:pt x="37" y="52"/>
                  </a:cubicBezTo>
                  <a:cubicBezTo>
                    <a:pt x="37" y="54"/>
                    <a:pt x="37" y="54"/>
                    <a:pt x="37" y="54"/>
                  </a:cubicBezTo>
                  <a:cubicBezTo>
                    <a:pt x="37" y="56"/>
                    <a:pt x="37" y="58"/>
                    <a:pt x="38" y="60"/>
                  </a:cubicBezTo>
                  <a:cubicBezTo>
                    <a:pt x="38" y="62"/>
                    <a:pt x="40" y="64"/>
                    <a:pt x="42" y="64"/>
                  </a:cubicBezTo>
                  <a:cubicBezTo>
                    <a:pt x="42" y="64"/>
                    <a:pt x="42" y="64"/>
                    <a:pt x="42" y="64"/>
                  </a:cubicBezTo>
                  <a:cubicBezTo>
                    <a:pt x="45" y="64"/>
                    <a:pt x="45" y="64"/>
                    <a:pt x="45" y="64"/>
                  </a:cubicBezTo>
                  <a:cubicBezTo>
                    <a:pt x="45" y="64"/>
                    <a:pt x="45" y="64"/>
                    <a:pt x="45" y="64"/>
                  </a:cubicBezTo>
                  <a:cubicBezTo>
                    <a:pt x="47" y="64"/>
                    <a:pt x="47" y="64"/>
                    <a:pt x="48" y="65"/>
                  </a:cubicBezTo>
                  <a:cubicBezTo>
                    <a:pt x="48" y="65"/>
                    <a:pt x="48" y="65"/>
                    <a:pt x="48" y="65"/>
                  </a:cubicBezTo>
                  <a:cubicBezTo>
                    <a:pt x="48" y="65"/>
                    <a:pt x="48" y="65"/>
                    <a:pt x="48" y="65"/>
                  </a:cubicBezTo>
                  <a:cubicBezTo>
                    <a:pt x="48" y="65"/>
                    <a:pt x="48" y="65"/>
                    <a:pt x="48" y="65"/>
                  </a:cubicBezTo>
                  <a:cubicBezTo>
                    <a:pt x="48" y="67"/>
                    <a:pt x="49" y="68"/>
                    <a:pt x="49" y="70"/>
                  </a:cubicBezTo>
                  <a:cubicBezTo>
                    <a:pt x="49" y="71"/>
                    <a:pt x="48" y="73"/>
                    <a:pt x="47" y="75"/>
                  </a:cubicBezTo>
                  <a:cubicBezTo>
                    <a:pt x="47" y="76"/>
                    <a:pt x="46" y="78"/>
                    <a:pt x="46" y="79"/>
                  </a:cubicBezTo>
                  <a:cubicBezTo>
                    <a:pt x="46" y="80"/>
                    <a:pt x="46" y="82"/>
                    <a:pt x="47" y="82"/>
                  </a:cubicBezTo>
                  <a:cubicBezTo>
                    <a:pt x="48" y="83"/>
                    <a:pt x="49" y="84"/>
                    <a:pt x="51" y="84"/>
                  </a:cubicBezTo>
                  <a:cubicBezTo>
                    <a:pt x="52" y="84"/>
                    <a:pt x="53" y="84"/>
                    <a:pt x="54" y="83"/>
                  </a:cubicBezTo>
                  <a:cubicBezTo>
                    <a:pt x="54" y="83"/>
                    <a:pt x="54" y="83"/>
                    <a:pt x="54" y="83"/>
                  </a:cubicBezTo>
                  <a:cubicBezTo>
                    <a:pt x="53" y="82"/>
                    <a:pt x="53" y="82"/>
                    <a:pt x="53" y="8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2" name="Freeform 666">
              <a:extLst>
                <a:ext uri="{FF2B5EF4-FFF2-40B4-BE49-F238E27FC236}">
                  <a16:creationId xmlns:a16="http://schemas.microsoft.com/office/drawing/2014/main" id="{A57CCE41-EF45-8605-BDE8-A3A123629CD3}"/>
                </a:ext>
              </a:extLst>
            </p:cNvPr>
            <p:cNvSpPr>
              <a:spLocks/>
            </p:cNvSpPr>
            <p:nvPr/>
          </p:nvSpPr>
          <p:spPr bwMode="auto">
            <a:xfrm>
              <a:off x="3842" y="1552"/>
              <a:ext cx="191" cy="249"/>
            </a:xfrm>
            <a:custGeom>
              <a:avLst/>
              <a:gdLst>
                <a:gd name="T0" fmla="*/ 8 w 91"/>
                <a:gd name="T1" fmla="*/ 1254 h 111"/>
                <a:gd name="T2" fmla="*/ 774 w 91"/>
                <a:gd name="T3" fmla="*/ 292 h 111"/>
                <a:gd name="T4" fmla="*/ 749 w 91"/>
                <a:gd name="T5" fmla="*/ 0 h 111"/>
                <a:gd name="T6" fmla="*/ 84 w 91"/>
                <a:gd name="T7" fmla="*/ 307 h 111"/>
                <a:gd name="T8" fmla="*/ 8 w 91"/>
                <a:gd name="T9" fmla="*/ 191 h 1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1" h="111">
                  <a:moveTo>
                    <a:pt x="1" y="111"/>
                  </a:moveTo>
                  <a:cubicBezTo>
                    <a:pt x="0" y="83"/>
                    <a:pt x="1" y="42"/>
                    <a:pt x="84" y="26"/>
                  </a:cubicBezTo>
                  <a:cubicBezTo>
                    <a:pt x="91" y="25"/>
                    <a:pt x="87" y="0"/>
                    <a:pt x="81" y="0"/>
                  </a:cubicBezTo>
                  <a:cubicBezTo>
                    <a:pt x="75" y="0"/>
                    <a:pt x="29" y="9"/>
                    <a:pt x="9" y="27"/>
                  </a:cubicBezTo>
                  <a:cubicBezTo>
                    <a:pt x="2" y="31"/>
                    <a:pt x="1" y="19"/>
                    <a:pt x="1" y="17"/>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3" name="Freeform 667">
              <a:extLst>
                <a:ext uri="{FF2B5EF4-FFF2-40B4-BE49-F238E27FC236}">
                  <a16:creationId xmlns:a16="http://schemas.microsoft.com/office/drawing/2014/main" id="{6ACF1031-D489-C8D4-D63C-89CFD6BABFB4}"/>
                </a:ext>
              </a:extLst>
            </p:cNvPr>
            <p:cNvSpPr>
              <a:spLocks/>
            </p:cNvSpPr>
            <p:nvPr/>
          </p:nvSpPr>
          <p:spPr bwMode="auto">
            <a:xfrm>
              <a:off x="3842" y="1550"/>
              <a:ext cx="187" cy="255"/>
            </a:xfrm>
            <a:custGeom>
              <a:avLst/>
              <a:gdLst>
                <a:gd name="T0" fmla="*/ 17 w 89"/>
                <a:gd name="T1" fmla="*/ 1255 h 114"/>
                <a:gd name="T2" fmla="*/ 17 w 89"/>
                <a:gd name="T3" fmla="*/ 1165 h 114"/>
                <a:gd name="T4" fmla="*/ 141 w 89"/>
                <a:gd name="T5" fmla="*/ 680 h 114"/>
                <a:gd name="T6" fmla="*/ 777 w 89"/>
                <a:gd name="T7" fmla="*/ 315 h 114"/>
                <a:gd name="T8" fmla="*/ 798 w 89"/>
                <a:gd name="T9" fmla="*/ 300 h 114"/>
                <a:gd name="T10" fmla="*/ 826 w 89"/>
                <a:gd name="T11" fmla="*/ 199 h 114"/>
                <a:gd name="T12" fmla="*/ 809 w 89"/>
                <a:gd name="T13" fmla="*/ 81 h 114"/>
                <a:gd name="T14" fmla="*/ 777 w 89"/>
                <a:gd name="T15" fmla="*/ 20 h 114"/>
                <a:gd name="T16" fmla="*/ 750 w 89"/>
                <a:gd name="T17" fmla="*/ 0 h 114"/>
                <a:gd name="T18" fmla="*/ 649 w 89"/>
                <a:gd name="T19" fmla="*/ 20 h 114"/>
                <a:gd name="T20" fmla="*/ 76 w 89"/>
                <a:gd name="T21" fmla="*/ 300 h 114"/>
                <a:gd name="T22" fmla="*/ 84 w 89"/>
                <a:gd name="T23" fmla="*/ 315 h 114"/>
                <a:gd name="T24" fmla="*/ 76 w 89"/>
                <a:gd name="T25" fmla="*/ 300 h 114"/>
                <a:gd name="T26" fmla="*/ 57 w 89"/>
                <a:gd name="T27" fmla="*/ 315 h 114"/>
                <a:gd name="T28" fmla="*/ 36 w 89"/>
                <a:gd name="T29" fmla="*/ 300 h 114"/>
                <a:gd name="T30" fmla="*/ 17 w 89"/>
                <a:gd name="T31" fmla="*/ 246 h 114"/>
                <a:gd name="T32" fmla="*/ 17 w 89"/>
                <a:gd name="T33" fmla="*/ 199 h 114"/>
                <a:gd name="T34" fmla="*/ 8 w 89"/>
                <a:gd name="T35" fmla="*/ 190 h 114"/>
                <a:gd name="T36" fmla="*/ 0 w 89"/>
                <a:gd name="T37" fmla="*/ 199 h 114"/>
                <a:gd name="T38" fmla="*/ 8 w 89"/>
                <a:gd name="T39" fmla="*/ 271 h 114"/>
                <a:gd name="T40" fmla="*/ 27 w 89"/>
                <a:gd name="T41" fmla="*/ 315 h 114"/>
                <a:gd name="T42" fmla="*/ 57 w 89"/>
                <a:gd name="T43" fmla="*/ 336 h 114"/>
                <a:gd name="T44" fmla="*/ 84 w 89"/>
                <a:gd name="T45" fmla="*/ 315 h 114"/>
                <a:gd name="T46" fmla="*/ 84 w 89"/>
                <a:gd name="T47" fmla="*/ 315 h 114"/>
                <a:gd name="T48" fmla="*/ 464 w 89"/>
                <a:gd name="T49" fmla="*/ 101 h 114"/>
                <a:gd name="T50" fmla="*/ 649 w 89"/>
                <a:gd name="T51" fmla="*/ 45 h 114"/>
                <a:gd name="T52" fmla="*/ 750 w 89"/>
                <a:gd name="T53" fmla="*/ 20 h 114"/>
                <a:gd name="T54" fmla="*/ 769 w 89"/>
                <a:gd name="T55" fmla="*/ 45 h 114"/>
                <a:gd name="T56" fmla="*/ 809 w 89"/>
                <a:gd name="T57" fmla="*/ 199 h 114"/>
                <a:gd name="T58" fmla="*/ 798 w 89"/>
                <a:gd name="T59" fmla="*/ 271 h 114"/>
                <a:gd name="T60" fmla="*/ 790 w 89"/>
                <a:gd name="T61" fmla="*/ 291 h 114"/>
                <a:gd name="T62" fmla="*/ 777 w 89"/>
                <a:gd name="T63" fmla="*/ 291 h 114"/>
                <a:gd name="T64" fmla="*/ 128 w 89"/>
                <a:gd name="T65" fmla="*/ 671 h 114"/>
                <a:gd name="T66" fmla="*/ 0 w 89"/>
                <a:gd name="T67" fmla="*/ 1165 h 114"/>
                <a:gd name="T68" fmla="*/ 0 w 89"/>
                <a:gd name="T69" fmla="*/ 1266 h 114"/>
                <a:gd name="T70" fmla="*/ 8 w 89"/>
                <a:gd name="T71" fmla="*/ 1266 h 114"/>
                <a:gd name="T72" fmla="*/ 17 w 89"/>
                <a:gd name="T73" fmla="*/ 1255 h 11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89" h="114">
                  <a:moveTo>
                    <a:pt x="2" y="112"/>
                  </a:moveTo>
                  <a:cubicBezTo>
                    <a:pt x="2" y="110"/>
                    <a:pt x="2" y="107"/>
                    <a:pt x="2" y="104"/>
                  </a:cubicBezTo>
                  <a:cubicBezTo>
                    <a:pt x="2" y="90"/>
                    <a:pt x="4" y="75"/>
                    <a:pt x="15" y="61"/>
                  </a:cubicBezTo>
                  <a:cubicBezTo>
                    <a:pt x="26" y="48"/>
                    <a:pt x="47" y="35"/>
                    <a:pt x="84" y="28"/>
                  </a:cubicBezTo>
                  <a:cubicBezTo>
                    <a:pt x="85" y="28"/>
                    <a:pt x="86" y="28"/>
                    <a:pt x="86" y="27"/>
                  </a:cubicBezTo>
                  <a:cubicBezTo>
                    <a:pt x="88" y="25"/>
                    <a:pt x="89" y="22"/>
                    <a:pt x="89" y="18"/>
                  </a:cubicBezTo>
                  <a:cubicBezTo>
                    <a:pt x="89" y="14"/>
                    <a:pt x="88" y="10"/>
                    <a:pt x="87" y="7"/>
                  </a:cubicBezTo>
                  <a:cubicBezTo>
                    <a:pt x="86" y="5"/>
                    <a:pt x="85" y="4"/>
                    <a:pt x="84" y="2"/>
                  </a:cubicBezTo>
                  <a:cubicBezTo>
                    <a:pt x="84" y="1"/>
                    <a:pt x="82" y="0"/>
                    <a:pt x="81" y="0"/>
                  </a:cubicBezTo>
                  <a:cubicBezTo>
                    <a:pt x="79" y="0"/>
                    <a:pt x="75" y="1"/>
                    <a:pt x="70" y="2"/>
                  </a:cubicBezTo>
                  <a:cubicBezTo>
                    <a:pt x="53" y="5"/>
                    <a:pt x="24" y="13"/>
                    <a:pt x="8" y="27"/>
                  </a:cubicBezTo>
                  <a:cubicBezTo>
                    <a:pt x="9" y="28"/>
                    <a:pt x="9" y="28"/>
                    <a:pt x="9" y="28"/>
                  </a:cubicBezTo>
                  <a:cubicBezTo>
                    <a:pt x="8" y="27"/>
                    <a:pt x="8" y="27"/>
                    <a:pt x="8" y="27"/>
                  </a:cubicBezTo>
                  <a:cubicBezTo>
                    <a:pt x="7" y="27"/>
                    <a:pt x="7" y="28"/>
                    <a:pt x="6" y="28"/>
                  </a:cubicBezTo>
                  <a:cubicBezTo>
                    <a:pt x="5" y="28"/>
                    <a:pt x="5" y="27"/>
                    <a:pt x="4" y="27"/>
                  </a:cubicBezTo>
                  <a:cubicBezTo>
                    <a:pt x="3" y="26"/>
                    <a:pt x="3" y="24"/>
                    <a:pt x="2" y="22"/>
                  </a:cubicBezTo>
                  <a:cubicBezTo>
                    <a:pt x="2" y="20"/>
                    <a:pt x="2" y="19"/>
                    <a:pt x="2" y="18"/>
                  </a:cubicBezTo>
                  <a:cubicBezTo>
                    <a:pt x="2" y="18"/>
                    <a:pt x="1" y="17"/>
                    <a:pt x="1" y="17"/>
                  </a:cubicBezTo>
                  <a:cubicBezTo>
                    <a:pt x="0" y="17"/>
                    <a:pt x="0" y="18"/>
                    <a:pt x="0" y="18"/>
                  </a:cubicBezTo>
                  <a:cubicBezTo>
                    <a:pt x="0" y="19"/>
                    <a:pt x="0" y="22"/>
                    <a:pt x="1" y="24"/>
                  </a:cubicBezTo>
                  <a:cubicBezTo>
                    <a:pt x="1" y="26"/>
                    <a:pt x="2" y="27"/>
                    <a:pt x="3" y="28"/>
                  </a:cubicBezTo>
                  <a:cubicBezTo>
                    <a:pt x="4" y="29"/>
                    <a:pt x="5" y="30"/>
                    <a:pt x="6" y="30"/>
                  </a:cubicBezTo>
                  <a:cubicBezTo>
                    <a:pt x="7" y="30"/>
                    <a:pt x="8" y="29"/>
                    <a:pt x="9" y="28"/>
                  </a:cubicBezTo>
                  <a:cubicBezTo>
                    <a:pt x="9" y="28"/>
                    <a:pt x="9" y="28"/>
                    <a:pt x="9" y="28"/>
                  </a:cubicBezTo>
                  <a:cubicBezTo>
                    <a:pt x="19" y="20"/>
                    <a:pt x="36" y="13"/>
                    <a:pt x="50" y="9"/>
                  </a:cubicBezTo>
                  <a:cubicBezTo>
                    <a:pt x="58" y="7"/>
                    <a:pt x="65" y="5"/>
                    <a:pt x="70" y="4"/>
                  </a:cubicBezTo>
                  <a:cubicBezTo>
                    <a:pt x="75" y="3"/>
                    <a:pt x="80" y="2"/>
                    <a:pt x="81" y="2"/>
                  </a:cubicBezTo>
                  <a:cubicBezTo>
                    <a:pt x="82" y="2"/>
                    <a:pt x="82" y="3"/>
                    <a:pt x="83" y="4"/>
                  </a:cubicBezTo>
                  <a:cubicBezTo>
                    <a:pt x="85" y="6"/>
                    <a:pt x="87" y="13"/>
                    <a:pt x="87" y="18"/>
                  </a:cubicBezTo>
                  <a:cubicBezTo>
                    <a:pt x="87" y="21"/>
                    <a:pt x="86" y="23"/>
                    <a:pt x="86" y="24"/>
                  </a:cubicBezTo>
                  <a:cubicBezTo>
                    <a:pt x="86" y="25"/>
                    <a:pt x="85" y="25"/>
                    <a:pt x="85" y="26"/>
                  </a:cubicBezTo>
                  <a:cubicBezTo>
                    <a:pt x="85" y="26"/>
                    <a:pt x="84" y="26"/>
                    <a:pt x="84" y="26"/>
                  </a:cubicBezTo>
                  <a:cubicBezTo>
                    <a:pt x="46" y="34"/>
                    <a:pt x="25" y="46"/>
                    <a:pt x="14" y="60"/>
                  </a:cubicBezTo>
                  <a:cubicBezTo>
                    <a:pt x="2" y="74"/>
                    <a:pt x="0" y="90"/>
                    <a:pt x="0" y="104"/>
                  </a:cubicBezTo>
                  <a:cubicBezTo>
                    <a:pt x="0" y="107"/>
                    <a:pt x="0" y="110"/>
                    <a:pt x="0" y="113"/>
                  </a:cubicBezTo>
                  <a:cubicBezTo>
                    <a:pt x="0" y="113"/>
                    <a:pt x="1" y="114"/>
                    <a:pt x="1" y="113"/>
                  </a:cubicBezTo>
                  <a:cubicBezTo>
                    <a:pt x="2" y="113"/>
                    <a:pt x="2" y="113"/>
                    <a:pt x="2" y="11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4" name="Freeform 668">
              <a:extLst>
                <a:ext uri="{FF2B5EF4-FFF2-40B4-BE49-F238E27FC236}">
                  <a16:creationId xmlns:a16="http://schemas.microsoft.com/office/drawing/2014/main" id="{44D37655-0902-663C-DFB6-D8AE56FF9D58}"/>
                </a:ext>
              </a:extLst>
            </p:cNvPr>
            <p:cNvSpPr>
              <a:spLocks/>
            </p:cNvSpPr>
            <p:nvPr/>
          </p:nvSpPr>
          <p:spPr bwMode="auto">
            <a:xfrm>
              <a:off x="3548" y="1232"/>
              <a:ext cx="365" cy="374"/>
            </a:xfrm>
            <a:custGeom>
              <a:avLst/>
              <a:gdLst>
                <a:gd name="T0" fmla="*/ 17 w 174"/>
                <a:gd name="T1" fmla="*/ 1821 h 167"/>
                <a:gd name="T2" fmla="*/ 774 w 174"/>
                <a:gd name="T3" fmla="*/ 1158 h 167"/>
                <a:gd name="T4" fmla="*/ 774 w 174"/>
                <a:gd name="T5" fmla="*/ 1144 h 167"/>
                <a:gd name="T6" fmla="*/ 774 w 174"/>
                <a:gd name="T7" fmla="*/ 1158 h 167"/>
                <a:gd name="T8" fmla="*/ 814 w 174"/>
                <a:gd name="T9" fmla="*/ 1158 h 167"/>
                <a:gd name="T10" fmla="*/ 1202 w 174"/>
                <a:gd name="T11" fmla="*/ 1415 h 167"/>
                <a:gd name="T12" fmla="*/ 1403 w 174"/>
                <a:gd name="T13" fmla="*/ 1857 h 167"/>
                <a:gd name="T14" fmla="*/ 1412 w 174"/>
                <a:gd name="T15" fmla="*/ 1866 h 167"/>
                <a:gd name="T16" fmla="*/ 1412 w 174"/>
                <a:gd name="T17" fmla="*/ 1866 h 167"/>
                <a:gd name="T18" fmla="*/ 1422 w 174"/>
                <a:gd name="T19" fmla="*/ 1877 h 167"/>
                <a:gd name="T20" fmla="*/ 1596 w 174"/>
                <a:gd name="T21" fmla="*/ 1765 h 167"/>
                <a:gd name="T22" fmla="*/ 1607 w 174"/>
                <a:gd name="T23" fmla="*/ 1751 h 167"/>
                <a:gd name="T24" fmla="*/ 1540 w 174"/>
                <a:gd name="T25" fmla="*/ 1595 h 167"/>
                <a:gd name="T26" fmla="*/ 1447 w 174"/>
                <a:gd name="T27" fmla="*/ 1324 h 167"/>
                <a:gd name="T28" fmla="*/ 1347 w 174"/>
                <a:gd name="T29" fmla="*/ 582 h 167"/>
                <a:gd name="T30" fmla="*/ 1263 w 174"/>
                <a:gd name="T31" fmla="*/ 0 h 167"/>
                <a:gd name="T32" fmla="*/ 1254 w 174"/>
                <a:gd name="T33" fmla="*/ 0 h 167"/>
                <a:gd name="T34" fmla="*/ 1246 w 174"/>
                <a:gd name="T35" fmla="*/ 9 h 167"/>
                <a:gd name="T36" fmla="*/ 1330 w 174"/>
                <a:gd name="T37" fmla="*/ 598 h 167"/>
                <a:gd name="T38" fmla="*/ 1431 w 174"/>
                <a:gd name="T39" fmla="*/ 1324 h 167"/>
                <a:gd name="T40" fmla="*/ 1523 w 174"/>
                <a:gd name="T41" fmla="*/ 1606 h 167"/>
                <a:gd name="T42" fmla="*/ 1588 w 174"/>
                <a:gd name="T43" fmla="*/ 1751 h 167"/>
                <a:gd name="T44" fmla="*/ 1596 w 174"/>
                <a:gd name="T45" fmla="*/ 1751 h 167"/>
                <a:gd name="T46" fmla="*/ 1596 w 174"/>
                <a:gd name="T47" fmla="*/ 1740 h 167"/>
                <a:gd name="T48" fmla="*/ 1412 w 174"/>
                <a:gd name="T49" fmla="*/ 1857 h 167"/>
                <a:gd name="T50" fmla="*/ 1422 w 174"/>
                <a:gd name="T51" fmla="*/ 1866 h 167"/>
                <a:gd name="T52" fmla="*/ 1431 w 174"/>
                <a:gd name="T53" fmla="*/ 1857 h 167"/>
                <a:gd name="T54" fmla="*/ 1422 w 174"/>
                <a:gd name="T55" fmla="*/ 1841 h 167"/>
                <a:gd name="T56" fmla="*/ 1412 w 174"/>
                <a:gd name="T57" fmla="*/ 1857 h 167"/>
                <a:gd name="T58" fmla="*/ 1422 w 174"/>
                <a:gd name="T59" fmla="*/ 1857 h 167"/>
                <a:gd name="T60" fmla="*/ 1219 w 174"/>
                <a:gd name="T61" fmla="*/ 1404 h 167"/>
                <a:gd name="T62" fmla="*/ 814 w 174"/>
                <a:gd name="T63" fmla="*/ 1133 h 167"/>
                <a:gd name="T64" fmla="*/ 774 w 174"/>
                <a:gd name="T65" fmla="*/ 1133 h 167"/>
                <a:gd name="T66" fmla="*/ 774 w 174"/>
                <a:gd name="T67" fmla="*/ 1133 h 167"/>
                <a:gd name="T68" fmla="*/ 0 w 174"/>
                <a:gd name="T69" fmla="*/ 1810 h 167"/>
                <a:gd name="T70" fmla="*/ 8 w 174"/>
                <a:gd name="T71" fmla="*/ 1821 h 167"/>
                <a:gd name="T72" fmla="*/ 17 w 174"/>
                <a:gd name="T73" fmla="*/ 1821 h 16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74" h="167">
                  <a:moveTo>
                    <a:pt x="2" y="162"/>
                  </a:moveTo>
                  <a:cubicBezTo>
                    <a:pt x="17" y="130"/>
                    <a:pt x="49" y="108"/>
                    <a:pt x="84" y="103"/>
                  </a:cubicBezTo>
                  <a:cubicBezTo>
                    <a:pt x="84" y="102"/>
                    <a:pt x="84" y="102"/>
                    <a:pt x="84" y="102"/>
                  </a:cubicBezTo>
                  <a:cubicBezTo>
                    <a:pt x="84" y="103"/>
                    <a:pt x="84" y="103"/>
                    <a:pt x="84" y="103"/>
                  </a:cubicBezTo>
                  <a:cubicBezTo>
                    <a:pt x="85" y="103"/>
                    <a:pt x="86" y="103"/>
                    <a:pt x="88" y="103"/>
                  </a:cubicBezTo>
                  <a:cubicBezTo>
                    <a:pt x="104" y="103"/>
                    <a:pt x="119" y="113"/>
                    <a:pt x="130" y="126"/>
                  </a:cubicBezTo>
                  <a:cubicBezTo>
                    <a:pt x="142" y="139"/>
                    <a:pt x="150" y="155"/>
                    <a:pt x="152" y="165"/>
                  </a:cubicBezTo>
                  <a:cubicBezTo>
                    <a:pt x="153" y="166"/>
                    <a:pt x="153" y="166"/>
                    <a:pt x="153" y="166"/>
                  </a:cubicBezTo>
                  <a:cubicBezTo>
                    <a:pt x="153" y="166"/>
                    <a:pt x="153" y="166"/>
                    <a:pt x="153" y="166"/>
                  </a:cubicBezTo>
                  <a:cubicBezTo>
                    <a:pt x="153" y="167"/>
                    <a:pt x="154" y="167"/>
                    <a:pt x="154" y="167"/>
                  </a:cubicBezTo>
                  <a:cubicBezTo>
                    <a:pt x="160" y="163"/>
                    <a:pt x="166" y="160"/>
                    <a:pt x="173" y="157"/>
                  </a:cubicBezTo>
                  <a:cubicBezTo>
                    <a:pt x="174" y="157"/>
                    <a:pt x="174" y="156"/>
                    <a:pt x="174" y="156"/>
                  </a:cubicBezTo>
                  <a:cubicBezTo>
                    <a:pt x="173" y="152"/>
                    <a:pt x="170" y="148"/>
                    <a:pt x="167" y="142"/>
                  </a:cubicBezTo>
                  <a:cubicBezTo>
                    <a:pt x="163" y="136"/>
                    <a:pt x="160" y="128"/>
                    <a:pt x="157" y="118"/>
                  </a:cubicBezTo>
                  <a:cubicBezTo>
                    <a:pt x="153" y="99"/>
                    <a:pt x="149" y="75"/>
                    <a:pt x="146" y="52"/>
                  </a:cubicBezTo>
                  <a:cubicBezTo>
                    <a:pt x="143" y="30"/>
                    <a:pt x="140" y="10"/>
                    <a:pt x="137" y="0"/>
                  </a:cubicBezTo>
                  <a:cubicBezTo>
                    <a:pt x="137" y="0"/>
                    <a:pt x="136" y="0"/>
                    <a:pt x="136" y="0"/>
                  </a:cubicBezTo>
                  <a:cubicBezTo>
                    <a:pt x="135" y="0"/>
                    <a:pt x="135" y="0"/>
                    <a:pt x="135" y="1"/>
                  </a:cubicBezTo>
                  <a:cubicBezTo>
                    <a:pt x="138" y="10"/>
                    <a:pt x="141" y="30"/>
                    <a:pt x="144" y="53"/>
                  </a:cubicBezTo>
                  <a:cubicBezTo>
                    <a:pt x="147" y="75"/>
                    <a:pt x="151" y="99"/>
                    <a:pt x="155" y="118"/>
                  </a:cubicBezTo>
                  <a:cubicBezTo>
                    <a:pt x="158" y="128"/>
                    <a:pt x="162" y="137"/>
                    <a:pt x="165" y="143"/>
                  </a:cubicBezTo>
                  <a:cubicBezTo>
                    <a:pt x="168" y="149"/>
                    <a:pt x="171" y="154"/>
                    <a:pt x="172" y="156"/>
                  </a:cubicBezTo>
                  <a:cubicBezTo>
                    <a:pt x="173" y="156"/>
                    <a:pt x="173" y="156"/>
                    <a:pt x="173" y="156"/>
                  </a:cubicBezTo>
                  <a:cubicBezTo>
                    <a:pt x="173" y="155"/>
                    <a:pt x="173" y="155"/>
                    <a:pt x="173" y="155"/>
                  </a:cubicBezTo>
                  <a:cubicBezTo>
                    <a:pt x="166" y="158"/>
                    <a:pt x="159" y="161"/>
                    <a:pt x="153" y="165"/>
                  </a:cubicBezTo>
                  <a:cubicBezTo>
                    <a:pt x="154" y="166"/>
                    <a:pt x="154" y="166"/>
                    <a:pt x="154" y="166"/>
                  </a:cubicBezTo>
                  <a:cubicBezTo>
                    <a:pt x="155" y="165"/>
                    <a:pt x="155" y="165"/>
                    <a:pt x="155" y="165"/>
                  </a:cubicBezTo>
                  <a:cubicBezTo>
                    <a:pt x="154" y="164"/>
                    <a:pt x="154" y="164"/>
                    <a:pt x="154" y="164"/>
                  </a:cubicBezTo>
                  <a:cubicBezTo>
                    <a:pt x="153" y="165"/>
                    <a:pt x="153" y="165"/>
                    <a:pt x="153" y="165"/>
                  </a:cubicBezTo>
                  <a:cubicBezTo>
                    <a:pt x="154" y="165"/>
                    <a:pt x="154" y="165"/>
                    <a:pt x="154" y="165"/>
                  </a:cubicBezTo>
                  <a:cubicBezTo>
                    <a:pt x="152" y="154"/>
                    <a:pt x="144" y="138"/>
                    <a:pt x="132" y="125"/>
                  </a:cubicBezTo>
                  <a:cubicBezTo>
                    <a:pt x="120" y="112"/>
                    <a:pt x="105" y="101"/>
                    <a:pt x="88" y="101"/>
                  </a:cubicBezTo>
                  <a:cubicBezTo>
                    <a:pt x="86" y="101"/>
                    <a:pt x="85" y="101"/>
                    <a:pt x="84" y="101"/>
                  </a:cubicBezTo>
                  <a:cubicBezTo>
                    <a:pt x="84" y="101"/>
                    <a:pt x="84" y="101"/>
                    <a:pt x="84" y="101"/>
                  </a:cubicBezTo>
                  <a:cubicBezTo>
                    <a:pt x="48" y="106"/>
                    <a:pt x="16" y="129"/>
                    <a:pt x="0" y="161"/>
                  </a:cubicBezTo>
                  <a:cubicBezTo>
                    <a:pt x="0" y="162"/>
                    <a:pt x="0" y="162"/>
                    <a:pt x="1" y="162"/>
                  </a:cubicBezTo>
                  <a:cubicBezTo>
                    <a:pt x="1" y="163"/>
                    <a:pt x="2" y="162"/>
                    <a:pt x="2" y="16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5" name="Freeform 669">
              <a:extLst>
                <a:ext uri="{FF2B5EF4-FFF2-40B4-BE49-F238E27FC236}">
                  <a16:creationId xmlns:a16="http://schemas.microsoft.com/office/drawing/2014/main" id="{99745AB4-2AAD-8761-FCFC-268E315B5A14}"/>
                </a:ext>
              </a:extLst>
            </p:cNvPr>
            <p:cNvSpPr>
              <a:spLocks/>
            </p:cNvSpPr>
            <p:nvPr/>
          </p:nvSpPr>
          <p:spPr bwMode="auto">
            <a:xfrm>
              <a:off x="3544" y="1384"/>
              <a:ext cx="172" cy="150"/>
            </a:xfrm>
            <a:custGeom>
              <a:avLst/>
              <a:gdLst>
                <a:gd name="T0" fmla="*/ 722 w 82"/>
                <a:gd name="T1" fmla="*/ 9 h 67"/>
                <a:gd name="T2" fmla="*/ 738 w 82"/>
                <a:gd name="T3" fmla="*/ 146 h 67"/>
                <a:gd name="T4" fmla="*/ 749 w 82"/>
                <a:gd name="T5" fmla="*/ 146 h 67"/>
                <a:gd name="T6" fmla="*/ 738 w 82"/>
                <a:gd name="T7" fmla="*/ 146 h 67"/>
                <a:gd name="T8" fmla="*/ 730 w 82"/>
                <a:gd name="T9" fmla="*/ 170 h 67"/>
                <a:gd name="T10" fmla="*/ 722 w 82"/>
                <a:gd name="T11" fmla="*/ 181 h 67"/>
                <a:gd name="T12" fmla="*/ 8 w 82"/>
                <a:gd name="T13" fmla="*/ 732 h 67"/>
                <a:gd name="T14" fmla="*/ 8 w 82"/>
                <a:gd name="T15" fmla="*/ 741 h 67"/>
                <a:gd name="T16" fmla="*/ 17 w 82"/>
                <a:gd name="T17" fmla="*/ 741 h 67"/>
                <a:gd name="T18" fmla="*/ 722 w 82"/>
                <a:gd name="T19" fmla="*/ 201 h 67"/>
                <a:gd name="T20" fmla="*/ 738 w 82"/>
                <a:gd name="T21" fmla="*/ 190 h 67"/>
                <a:gd name="T22" fmla="*/ 757 w 82"/>
                <a:gd name="T23" fmla="*/ 146 h 67"/>
                <a:gd name="T24" fmla="*/ 757 w 82"/>
                <a:gd name="T25" fmla="*/ 146 h 67"/>
                <a:gd name="T26" fmla="*/ 738 w 82"/>
                <a:gd name="T27" fmla="*/ 9 h 67"/>
                <a:gd name="T28" fmla="*/ 730 w 82"/>
                <a:gd name="T29" fmla="*/ 0 h 67"/>
                <a:gd name="T30" fmla="*/ 722 w 82"/>
                <a:gd name="T31" fmla="*/ 9 h 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82" h="67">
                  <a:moveTo>
                    <a:pt x="78" y="1"/>
                  </a:moveTo>
                  <a:cubicBezTo>
                    <a:pt x="79" y="5"/>
                    <a:pt x="80" y="9"/>
                    <a:pt x="80" y="13"/>
                  </a:cubicBezTo>
                  <a:cubicBezTo>
                    <a:pt x="81" y="13"/>
                    <a:pt x="81" y="13"/>
                    <a:pt x="81" y="13"/>
                  </a:cubicBezTo>
                  <a:cubicBezTo>
                    <a:pt x="80" y="13"/>
                    <a:pt x="80" y="13"/>
                    <a:pt x="80" y="13"/>
                  </a:cubicBezTo>
                  <a:cubicBezTo>
                    <a:pt x="80" y="14"/>
                    <a:pt x="80" y="15"/>
                    <a:pt x="79" y="15"/>
                  </a:cubicBezTo>
                  <a:cubicBezTo>
                    <a:pt x="79" y="16"/>
                    <a:pt x="78" y="16"/>
                    <a:pt x="78" y="16"/>
                  </a:cubicBezTo>
                  <a:cubicBezTo>
                    <a:pt x="47" y="20"/>
                    <a:pt x="22" y="35"/>
                    <a:pt x="1" y="65"/>
                  </a:cubicBezTo>
                  <a:cubicBezTo>
                    <a:pt x="0" y="65"/>
                    <a:pt x="0" y="66"/>
                    <a:pt x="1" y="66"/>
                  </a:cubicBezTo>
                  <a:cubicBezTo>
                    <a:pt x="1" y="67"/>
                    <a:pt x="2" y="67"/>
                    <a:pt x="2" y="66"/>
                  </a:cubicBezTo>
                  <a:cubicBezTo>
                    <a:pt x="24" y="37"/>
                    <a:pt x="48" y="22"/>
                    <a:pt x="78" y="18"/>
                  </a:cubicBezTo>
                  <a:cubicBezTo>
                    <a:pt x="78" y="18"/>
                    <a:pt x="79" y="18"/>
                    <a:pt x="80" y="17"/>
                  </a:cubicBezTo>
                  <a:cubicBezTo>
                    <a:pt x="81" y="16"/>
                    <a:pt x="82" y="15"/>
                    <a:pt x="82" y="13"/>
                  </a:cubicBezTo>
                  <a:cubicBezTo>
                    <a:pt x="82" y="13"/>
                    <a:pt x="82" y="13"/>
                    <a:pt x="82" y="13"/>
                  </a:cubicBezTo>
                  <a:cubicBezTo>
                    <a:pt x="82" y="9"/>
                    <a:pt x="81" y="4"/>
                    <a:pt x="80" y="1"/>
                  </a:cubicBezTo>
                  <a:cubicBezTo>
                    <a:pt x="80" y="0"/>
                    <a:pt x="80" y="0"/>
                    <a:pt x="79" y="0"/>
                  </a:cubicBezTo>
                  <a:cubicBezTo>
                    <a:pt x="78" y="0"/>
                    <a:pt x="78" y="1"/>
                    <a:pt x="78"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6" name="Freeform 670">
              <a:extLst>
                <a:ext uri="{FF2B5EF4-FFF2-40B4-BE49-F238E27FC236}">
                  <a16:creationId xmlns:a16="http://schemas.microsoft.com/office/drawing/2014/main" id="{C5FC47B1-70AF-AF59-F51B-EB5A2BAA296E}"/>
                </a:ext>
              </a:extLst>
            </p:cNvPr>
            <p:cNvSpPr>
              <a:spLocks/>
            </p:cNvSpPr>
            <p:nvPr/>
          </p:nvSpPr>
          <p:spPr bwMode="auto">
            <a:xfrm>
              <a:off x="3733" y="1382"/>
              <a:ext cx="35" cy="43"/>
            </a:xfrm>
            <a:custGeom>
              <a:avLst/>
              <a:gdLst>
                <a:gd name="T0" fmla="*/ 0 w 17"/>
                <a:gd name="T1" fmla="*/ 36 h 19"/>
                <a:gd name="T2" fmla="*/ 0 w 17"/>
                <a:gd name="T3" fmla="*/ 45 h 19"/>
                <a:gd name="T4" fmla="*/ 8 w 17"/>
                <a:gd name="T5" fmla="*/ 138 h 19"/>
                <a:gd name="T6" fmla="*/ 16 w 17"/>
                <a:gd name="T7" fmla="*/ 138 h 19"/>
                <a:gd name="T8" fmla="*/ 8 w 17"/>
                <a:gd name="T9" fmla="*/ 138 h 19"/>
                <a:gd name="T10" fmla="*/ 25 w 17"/>
                <a:gd name="T11" fmla="*/ 195 h 19"/>
                <a:gd name="T12" fmla="*/ 51 w 17"/>
                <a:gd name="T13" fmla="*/ 210 h 19"/>
                <a:gd name="T14" fmla="*/ 105 w 17"/>
                <a:gd name="T15" fmla="*/ 220 h 19"/>
                <a:gd name="T16" fmla="*/ 105 w 17"/>
                <a:gd name="T17" fmla="*/ 220 h 19"/>
                <a:gd name="T18" fmla="*/ 115 w 17"/>
                <a:gd name="T19" fmla="*/ 220 h 19"/>
                <a:gd name="T20" fmla="*/ 140 w 17"/>
                <a:gd name="T21" fmla="*/ 195 h 19"/>
                <a:gd name="T22" fmla="*/ 148 w 17"/>
                <a:gd name="T23" fmla="*/ 174 h 19"/>
                <a:gd name="T24" fmla="*/ 148 w 17"/>
                <a:gd name="T25" fmla="*/ 163 h 19"/>
                <a:gd name="T26" fmla="*/ 124 w 17"/>
                <a:gd name="T27" fmla="*/ 11 h 19"/>
                <a:gd name="T28" fmla="*/ 105 w 17"/>
                <a:gd name="T29" fmla="*/ 0 h 19"/>
                <a:gd name="T30" fmla="*/ 105 w 17"/>
                <a:gd name="T31" fmla="*/ 11 h 19"/>
                <a:gd name="T32" fmla="*/ 132 w 17"/>
                <a:gd name="T33" fmla="*/ 163 h 19"/>
                <a:gd name="T34" fmla="*/ 132 w 17"/>
                <a:gd name="T35" fmla="*/ 174 h 19"/>
                <a:gd name="T36" fmla="*/ 132 w 17"/>
                <a:gd name="T37" fmla="*/ 183 h 19"/>
                <a:gd name="T38" fmla="*/ 115 w 17"/>
                <a:gd name="T39" fmla="*/ 195 h 19"/>
                <a:gd name="T40" fmla="*/ 105 w 17"/>
                <a:gd name="T41" fmla="*/ 195 h 19"/>
                <a:gd name="T42" fmla="*/ 105 w 17"/>
                <a:gd name="T43" fmla="*/ 210 h 19"/>
                <a:gd name="T44" fmla="*/ 115 w 17"/>
                <a:gd name="T45" fmla="*/ 195 h 19"/>
                <a:gd name="T46" fmla="*/ 60 w 17"/>
                <a:gd name="T47" fmla="*/ 183 h 19"/>
                <a:gd name="T48" fmla="*/ 33 w 17"/>
                <a:gd name="T49" fmla="*/ 183 h 19"/>
                <a:gd name="T50" fmla="*/ 25 w 17"/>
                <a:gd name="T51" fmla="*/ 138 h 19"/>
                <a:gd name="T52" fmla="*/ 25 w 17"/>
                <a:gd name="T53" fmla="*/ 138 h 19"/>
                <a:gd name="T54" fmla="*/ 16 w 17"/>
                <a:gd name="T55" fmla="*/ 45 h 19"/>
                <a:gd name="T56" fmla="*/ 16 w 17"/>
                <a:gd name="T57" fmla="*/ 36 h 19"/>
                <a:gd name="T58" fmla="*/ 8 w 17"/>
                <a:gd name="T59" fmla="*/ 25 h 19"/>
                <a:gd name="T60" fmla="*/ 0 w 17"/>
                <a:gd name="T61" fmla="*/ 36 h 1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 h="19">
                  <a:moveTo>
                    <a:pt x="0" y="3"/>
                  </a:moveTo>
                  <a:cubicBezTo>
                    <a:pt x="0" y="4"/>
                    <a:pt x="0" y="4"/>
                    <a:pt x="0" y="4"/>
                  </a:cubicBezTo>
                  <a:cubicBezTo>
                    <a:pt x="0" y="7"/>
                    <a:pt x="0" y="9"/>
                    <a:pt x="1" y="12"/>
                  </a:cubicBezTo>
                  <a:cubicBezTo>
                    <a:pt x="2" y="12"/>
                    <a:pt x="2" y="12"/>
                    <a:pt x="2" y="12"/>
                  </a:cubicBezTo>
                  <a:cubicBezTo>
                    <a:pt x="1" y="12"/>
                    <a:pt x="1" y="12"/>
                    <a:pt x="1" y="12"/>
                  </a:cubicBezTo>
                  <a:cubicBezTo>
                    <a:pt x="1" y="15"/>
                    <a:pt x="2" y="16"/>
                    <a:pt x="3" y="17"/>
                  </a:cubicBezTo>
                  <a:cubicBezTo>
                    <a:pt x="5" y="18"/>
                    <a:pt x="6" y="18"/>
                    <a:pt x="6" y="18"/>
                  </a:cubicBezTo>
                  <a:cubicBezTo>
                    <a:pt x="8" y="18"/>
                    <a:pt x="10" y="19"/>
                    <a:pt x="12" y="19"/>
                  </a:cubicBezTo>
                  <a:cubicBezTo>
                    <a:pt x="12" y="19"/>
                    <a:pt x="12" y="19"/>
                    <a:pt x="12" y="19"/>
                  </a:cubicBezTo>
                  <a:cubicBezTo>
                    <a:pt x="13" y="19"/>
                    <a:pt x="13" y="19"/>
                    <a:pt x="13" y="19"/>
                  </a:cubicBezTo>
                  <a:cubicBezTo>
                    <a:pt x="14" y="19"/>
                    <a:pt x="16" y="18"/>
                    <a:pt x="16" y="17"/>
                  </a:cubicBezTo>
                  <a:cubicBezTo>
                    <a:pt x="17" y="17"/>
                    <a:pt x="17" y="16"/>
                    <a:pt x="17" y="15"/>
                  </a:cubicBezTo>
                  <a:cubicBezTo>
                    <a:pt x="17" y="14"/>
                    <a:pt x="17" y="14"/>
                    <a:pt x="17" y="14"/>
                  </a:cubicBezTo>
                  <a:cubicBezTo>
                    <a:pt x="16" y="9"/>
                    <a:pt x="15" y="5"/>
                    <a:pt x="14" y="1"/>
                  </a:cubicBezTo>
                  <a:cubicBezTo>
                    <a:pt x="14" y="0"/>
                    <a:pt x="13" y="0"/>
                    <a:pt x="12" y="0"/>
                  </a:cubicBezTo>
                  <a:cubicBezTo>
                    <a:pt x="12" y="0"/>
                    <a:pt x="12" y="1"/>
                    <a:pt x="12" y="1"/>
                  </a:cubicBezTo>
                  <a:cubicBezTo>
                    <a:pt x="13" y="5"/>
                    <a:pt x="14" y="9"/>
                    <a:pt x="15" y="14"/>
                  </a:cubicBezTo>
                  <a:cubicBezTo>
                    <a:pt x="15" y="15"/>
                    <a:pt x="15" y="15"/>
                    <a:pt x="15" y="15"/>
                  </a:cubicBezTo>
                  <a:cubicBezTo>
                    <a:pt x="15" y="15"/>
                    <a:pt x="15" y="16"/>
                    <a:pt x="15" y="16"/>
                  </a:cubicBezTo>
                  <a:cubicBezTo>
                    <a:pt x="14" y="17"/>
                    <a:pt x="14" y="17"/>
                    <a:pt x="13" y="17"/>
                  </a:cubicBezTo>
                  <a:cubicBezTo>
                    <a:pt x="12" y="17"/>
                    <a:pt x="12" y="17"/>
                    <a:pt x="12" y="17"/>
                  </a:cubicBezTo>
                  <a:cubicBezTo>
                    <a:pt x="12" y="18"/>
                    <a:pt x="12" y="18"/>
                    <a:pt x="12" y="18"/>
                  </a:cubicBezTo>
                  <a:cubicBezTo>
                    <a:pt x="13" y="17"/>
                    <a:pt x="13" y="17"/>
                    <a:pt x="13" y="17"/>
                  </a:cubicBezTo>
                  <a:cubicBezTo>
                    <a:pt x="11" y="17"/>
                    <a:pt x="9" y="16"/>
                    <a:pt x="7" y="16"/>
                  </a:cubicBezTo>
                  <a:cubicBezTo>
                    <a:pt x="6" y="16"/>
                    <a:pt x="5" y="16"/>
                    <a:pt x="4" y="16"/>
                  </a:cubicBezTo>
                  <a:cubicBezTo>
                    <a:pt x="4" y="15"/>
                    <a:pt x="3" y="14"/>
                    <a:pt x="3" y="12"/>
                  </a:cubicBezTo>
                  <a:cubicBezTo>
                    <a:pt x="3" y="12"/>
                    <a:pt x="3" y="12"/>
                    <a:pt x="3" y="12"/>
                  </a:cubicBezTo>
                  <a:cubicBezTo>
                    <a:pt x="2" y="9"/>
                    <a:pt x="2" y="6"/>
                    <a:pt x="2" y="4"/>
                  </a:cubicBezTo>
                  <a:cubicBezTo>
                    <a:pt x="2" y="4"/>
                    <a:pt x="2" y="4"/>
                    <a:pt x="2" y="3"/>
                  </a:cubicBezTo>
                  <a:cubicBezTo>
                    <a:pt x="2" y="3"/>
                    <a:pt x="1" y="2"/>
                    <a:pt x="1" y="2"/>
                  </a:cubicBezTo>
                  <a:cubicBezTo>
                    <a:pt x="0" y="2"/>
                    <a:pt x="0" y="3"/>
                    <a:pt x="0" y="3"/>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7" name="Freeform 671">
              <a:extLst>
                <a:ext uri="{FF2B5EF4-FFF2-40B4-BE49-F238E27FC236}">
                  <a16:creationId xmlns:a16="http://schemas.microsoft.com/office/drawing/2014/main" id="{6A9CFC36-0AD0-5C03-47A3-9A1C446E3567}"/>
                </a:ext>
              </a:extLst>
            </p:cNvPr>
            <p:cNvSpPr>
              <a:spLocks/>
            </p:cNvSpPr>
            <p:nvPr/>
          </p:nvSpPr>
          <p:spPr bwMode="auto">
            <a:xfrm>
              <a:off x="3779" y="1243"/>
              <a:ext cx="61" cy="217"/>
            </a:xfrm>
            <a:custGeom>
              <a:avLst/>
              <a:gdLst>
                <a:gd name="T0" fmla="*/ 93 w 29"/>
                <a:gd name="T1" fmla="*/ 9 h 97"/>
                <a:gd name="T2" fmla="*/ 252 w 29"/>
                <a:gd name="T3" fmla="*/ 1031 h 97"/>
                <a:gd name="T4" fmla="*/ 252 w 29"/>
                <a:gd name="T5" fmla="*/ 1040 h 97"/>
                <a:gd name="T6" fmla="*/ 252 w 29"/>
                <a:gd name="T7" fmla="*/ 1067 h 97"/>
                <a:gd name="T8" fmla="*/ 244 w 29"/>
                <a:gd name="T9" fmla="*/ 1067 h 97"/>
                <a:gd name="T10" fmla="*/ 221 w 29"/>
                <a:gd name="T11" fmla="*/ 1051 h 97"/>
                <a:gd name="T12" fmla="*/ 221 w 29"/>
                <a:gd name="T13" fmla="*/ 1067 h 97"/>
                <a:gd name="T14" fmla="*/ 233 w 29"/>
                <a:gd name="T15" fmla="*/ 1067 h 97"/>
                <a:gd name="T16" fmla="*/ 111 w 29"/>
                <a:gd name="T17" fmla="*/ 975 h 97"/>
                <a:gd name="T18" fmla="*/ 93 w 29"/>
                <a:gd name="T19" fmla="*/ 951 h 97"/>
                <a:gd name="T20" fmla="*/ 76 w 29"/>
                <a:gd name="T21" fmla="*/ 906 h 97"/>
                <a:gd name="T22" fmla="*/ 48 w 29"/>
                <a:gd name="T23" fmla="*/ 796 h 97"/>
                <a:gd name="T24" fmla="*/ 17 w 29"/>
                <a:gd name="T25" fmla="*/ 705 h 97"/>
                <a:gd name="T26" fmla="*/ 8 w 29"/>
                <a:gd name="T27" fmla="*/ 696 h 97"/>
                <a:gd name="T28" fmla="*/ 8 w 29"/>
                <a:gd name="T29" fmla="*/ 716 h 97"/>
                <a:gd name="T30" fmla="*/ 27 w 29"/>
                <a:gd name="T31" fmla="*/ 796 h 97"/>
                <a:gd name="T32" fmla="*/ 57 w 29"/>
                <a:gd name="T33" fmla="*/ 915 h 97"/>
                <a:gd name="T34" fmla="*/ 76 w 29"/>
                <a:gd name="T35" fmla="*/ 962 h 97"/>
                <a:gd name="T36" fmla="*/ 101 w 29"/>
                <a:gd name="T37" fmla="*/ 996 h 97"/>
                <a:gd name="T38" fmla="*/ 212 w 29"/>
                <a:gd name="T39" fmla="*/ 1076 h 97"/>
                <a:gd name="T40" fmla="*/ 212 w 29"/>
                <a:gd name="T41" fmla="*/ 1076 h 97"/>
                <a:gd name="T42" fmla="*/ 244 w 29"/>
                <a:gd name="T43" fmla="*/ 1085 h 97"/>
                <a:gd name="T44" fmla="*/ 269 w 29"/>
                <a:gd name="T45" fmla="*/ 1076 h 97"/>
                <a:gd name="T46" fmla="*/ 269 w 29"/>
                <a:gd name="T47" fmla="*/ 1040 h 97"/>
                <a:gd name="T48" fmla="*/ 269 w 29"/>
                <a:gd name="T49" fmla="*/ 1031 h 97"/>
                <a:gd name="T50" fmla="*/ 111 w 29"/>
                <a:gd name="T51" fmla="*/ 9 h 97"/>
                <a:gd name="T52" fmla="*/ 93 w 29"/>
                <a:gd name="T53" fmla="*/ 0 h 97"/>
                <a:gd name="T54" fmla="*/ 93 w 29"/>
                <a:gd name="T55" fmla="*/ 9 h 9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29" h="97">
                  <a:moveTo>
                    <a:pt x="10" y="1"/>
                  </a:moveTo>
                  <a:cubicBezTo>
                    <a:pt x="16" y="24"/>
                    <a:pt x="25" y="72"/>
                    <a:pt x="27" y="92"/>
                  </a:cubicBezTo>
                  <a:cubicBezTo>
                    <a:pt x="27" y="93"/>
                    <a:pt x="27" y="93"/>
                    <a:pt x="27" y="93"/>
                  </a:cubicBezTo>
                  <a:cubicBezTo>
                    <a:pt x="27" y="94"/>
                    <a:pt x="27" y="94"/>
                    <a:pt x="27" y="95"/>
                  </a:cubicBezTo>
                  <a:cubicBezTo>
                    <a:pt x="27" y="95"/>
                    <a:pt x="27" y="95"/>
                    <a:pt x="26" y="95"/>
                  </a:cubicBezTo>
                  <a:cubicBezTo>
                    <a:pt x="26" y="95"/>
                    <a:pt x="25" y="95"/>
                    <a:pt x="24" y="94"/>
                  </a:cubicBezTo>
                  <a:cubicBezTo>
                    <a:pt x="24" y="95"/>
                    <a:pt x="24" y="95"/>
                    <a:pt x="24" y="95"/>
                  </a:cubicBezTo>
                  <a:cubicBezTo>
                    <a:pt x="25" y="95"/>
                    <a:pt x="25" y="95"/>
                    <a:pt x="25" y="95"/>
                  </a:cubicBezTo>
                  <a:cubicBezTo>
                    <a:pt x="21" y="92"/>
                    <a:pt x="17" y="89"/>
                    <a:pt x="12" y="87"/>
                  </a:cubicBezTo>
                  <a:cubicBezTo>
                    <a:pt x="12" y="87"/>
                    <a:pt x="11" y="86"/>
                    <a:pt x="10" y="85"/>
                  </a:cubicBezTo>
                  <a:cubicBezTo>
                    <a:pt x="9" y="84"/>
                    <a:pt x="8" y="82"/>
                    <a:pt x="8" y="81"/>
                  </a:cubicBezTo>
                  <a:cubicBezTo>
                    <a:pt x="6" y="78"/>
                    <a:pt x="5" y="74"/>
                    <a:pt x="5" y="71"/>
                  </a:cubicBezTo>
                  <a:cubicBezTo>
                    <a:pt x="4" y="67"/>
                    <a:pt x="3" y="64"/>
                    <a:pt x="2" y="63"/>
                  </a:cubicBezTo>
                  <a:cubicBezTo>
                    <a:pt x="2" y="62"/>
                    <a:pt x="2" y="62"/>
                    <a:pt x="1" y="62"/>
                  </a:cubicBezTo>
                  <a:cubicBezTo>
                    <a:pt x="1" y="62"/>
                    <a:pt x="0" y="63"/>
                    <a:pt x="1" y="64"/>
                  </a:cubicBezTo>
                  <a:cubicBezTo>
                    <a:pt x="1" y="65"/>
                    <a:pt x="2" y="68"/>
                    <a:pt x="3" y="71"/>
                  </a:cubicBezTo>
                  <a:cubicBezTo>
                    <a:pt x="3" y="74"/>
                    <a:pt x="4" y="78"/>
                    <a:pt x="6" y="82"/>
                  </a:cubicBezTo>
                  <a:cubicBezTo>
                    <a:pt x="6" y="84"/>
                    <a:pt x="7" y="85"/>
                    <a:pt x="8" y="86"/>
                  </a:cubicBezTo>
                  <a:cubicBezTo>
                    <a:pt x="9" y="87"/>
                    <a:pt x="10" y="88"/>
                    <a:pt x="11" y="89"/>
                  </a:cubicBezTo>
                  <a:cubicBezTo>
                    <a:pt x="16" y="91"/>
                    <a:pt x="20" y="94"/>
                    <a:pt x="23" y="96"/>
                  </a:cubicBezTo>
                  <a:cubicBezTo>
                    <a:pt x="23" y="96"/>
                    <a:pt x="23" y="96"/>
                    <a:pt x="23" y="96"/>
                  </a:cubicBezTo>
                  <a:cubicBezTo>
                    <a:pt x="24" y="97"/>
                    <a:pt x="25" y="97"/>
                    <a:pt x="26" y="97"/>
                  </a:cubicBezTo>
                  <a:cubicBezTo>
                    <a:pt x="27" y="97"/>
                    <a:pt x="28" y="96"/>
                    <a:pt x="29" y="96"/>
                  </a:cubicBezTo>
                  <a:cubicBezTo>
                    <a:pt x="29" y="95"/>
                    <a:pt x="29" y="94"/>
                    <a:pt x="29" y="93"/>
                  </a:cubicBezTo>
                  <a:cubicBezTo>
                    <a:pt x="29" y="92"/>
                    <a:pt x="29" y="92"/>
                    <a:pt x="29" y="92"/>
                  </a:cubicBezTo>
                  <a:cubicBezTo>
                    <a:pt x="27" y="71"/>
                    <a:pt x="18" y="24"/>
                    <a:pt x="12" y="1"/>
                  </a:cubicBezTo>
                  <a:cubicBezTo>
                    <a:pt x="12" y="0"/>
                    <a:pt x="11" y="0"/>
                    <a:pt x="10" y="0"/>
                  </a:cubicBezTo>
                  <a:cubicBezTo>
                    <a:pt x="10" y="0"/>
                    <a:pt x="10" y="1"/>
                    <a:pt x="1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8" name="Freeform 672">
              <a:extLst>
                <a:ext uri="{FF2B5EF4-FFF2-40B4-BE49-F238E27FC236}">
                  <a16:creationId xmlns:a16="http://schemas.microsoft.com/office/drawing/2014/main" id="{7703F03C-92EA-A687-7A86-FF78A233ECCA}"/>
                </a:ext>
              </a:extLst>
            </p:cNvPr>
            <p:cNvSpPr>
              <a:spLocks/>
            </p:cNvSpPr>
            <p:nvPr/>
          </p:nvSpPr>
          <p:spPr bwMode="auto">
            <a:xfrm>
              <a:off x="3951" y="1248"/>
              <a:ext cx="88" cy="320"/>
            </a:xfrm>
            <a:custGeom>
              <a:avLst/>
              <a:gdLst>
                <a:gd name="T0" fmla="*/ 228 w 42"/>
                <a:gd name="T1" fmla="*/ 9 h 143"/>
                <a:gd name="T2" fmla="*/ 109 w 42"/>
                <a:gd name="T3" fmla="*/ 817 h 143"/>
                <a:gd name="T4" fmla="*/ 0 w 42"/>
                <a:gd name="T5" fmla="*/ 1593 h 143"/>
                <a:gd name="T6" fmla="*/ 0 w 42"/>
                <a:gd name="T7" fmla="*/ 1602 h 143"/>
                <a:gd name="T8" fmla="*/ 8 w 42"/>
                <a:gd name="T9" fmla="*/ 1602 h 143"/>
                <a:gd name="T10" fmla="*/ 176 w 42"/>
                <a:gd name="T11" fmla="*/ 1557 h 143"/>
                <a:gd name="T12" fmla="*/ 184 w 42"/>
                <a:gd name="T13" fmla="*/ 1546 h 143"/>
                <a:gd name="T14" fmla="*/ 293 w 42"/>
                <a:gd name="T15" fmla="*/ 752 h 143"/>
                <a:gd name="T16" fmla="*/ 352 w 42"/>
                <a:gd name="T17" fmla="*/ 324 h 143"/>
                <a:gd name="T18" fmla="*/ 386 w 42"/>
                <a:gd name="T19" fmla="*/ 81 h 143"/>
                <a:gd name="T20" fmla="*/ 386 w 42"/>
                <a:gd name="T21" fmla="*/ 65 h 143"/>
                <a:gd name="T22" fmla="*/ 369 w 42"/>
                <a:gd name="T23" fmla="*/ 81 h 143"/>
                <a:gd name="T24" fmla="*/ 329 w 42"/>
                <a:gd name="T25" fmla="*/ 316 h 143"/>
                <a:gd name="T26" fmla="*/ 168 w 42"/>
                <a:gd name="T27" fmla="*/ 1546 h 143"/>
                <a:gd name="T28" fmla="*/ 176 w 42"/>
                <a:gd name="T29" fmla="*/ 1546 h 143"/>
                <a:gd name="T30" fmla="*/ 176 w 42"/>
                <a:gd name="T31" fmla="*/ 1537 h 143"/>
                <a:gd name="T32" fmla="*/ 8 w 42"/>
                <a:gd name="T33" fmla="*/ 1582 h 143"/>
                <a:gd name="T34" fmla="*/ 8 w 42"/>
                <a:gd name="T35" fmla="*/ 1593 h 143"/>
                <a:gd name="T36" fmla="*/ 17 w 42"/>
                <a:gd name="T37" fmla="*/ 1593 h 143"/>
                <a:gd name="T38" fmla="*/ 128 w 42"/>
                <a:gd name="T39" fmla="*/ 817 h 143"/>
                <a:gd name="T40" fmla="*/ 249 w 42"/>
                <a:gd name="T41" fmla="*/ 20 h 143"/>
                <a:gd name="T42" fmla="*/ 249 w 42"/>
                <a:gd name="T43" fmla="*/ 0 h 143"/>
                <a:gd name="T44" fmla="*/ 228 w 42"/>
                <a:gd name="T45" fmla="*/ 9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42" h="143">
                  <a:moveTo>
                    <a:pt x="25" y="1"/>
                  </a:moveTo>
                  <a:cubicBezTo>
                    <a:pt x="22" y="14"/>
                    <a:pt x="17" y="44"/>
                    <a:pt x="12" y="73"/>
                  </a:cubicBezTo>
                  <a:cubicBezTo>
                    <a:pt x="7" y="102"/>
                    <a:pt x="3" y="131"/>
                    <a:pt x="0" y="142"/>
                  </a:cubicBezTo>
                  <a:cubicBezTo>
                    <a:pt x="0" y="143"/>
                    <a:pt x="0" y="143"/>
                    <a:pt x="0" y="143"/>
                  </a:cubicBezTo>
                  <a:cubicBezTo>
                    <a:pt x="1" y="143"/>
                    <a:pt x="1" y="143"/>
                    <a:pt x="1" y="143"/>
                  </a:cubicBezTo>
                  <a:cubicBezTo>
                    <a:pt x="8" y="141"/>
                    <a:pt x="14" y="140"/>
                    <a:pt x="19" y="139"/>
                  </a:cubicBezTo>
                  <a:cubicBezTo>
                    <a:pt x="20" y="139"/>
                    <a:pt x="20" y="138"/>
                    <a:pt x="20" y="138"/>
                  </a:cubicBezTo>
                  <a:cubicBezTo>
                    <a:pt x="23" y="125"/>
                    <a:pt x="28" y="95"/>
                    <a:pt x="32" y="67"/>
                  </a:cubicBezTo>
                  <a:cubicBezTo>
                    <a:pt x="34" y="53"/>
                    <a:pt x="36" y="40"/>
                    <a:pt x="38" y="29"/>
                  </a:cubicBezTo>
                  <a:cubicBezTo>
                    <a:pt x="40" y="18"/>
                    <a:pt x="41" y="10"/>
                    <a:pt x="42" y="7"/>
                  </a:cubicBezTo>
                  <a:cubicBezTo>
                    <a:pt x="42" y="7"/>
                    <a:pt x="42" y="6"/>
                    <a:pt x="42" y="6"/>
                  </a:cubicBezTo>
                  <a:cubicBezTo>
                    <a:pt x="41" y="6"/>
                    <a:pt x="40" y="6"/>
                    <a:pt x="40" y="7"/>
                  </a:cubicBezTo>
                  <a:cubicBezTo>
                    <a:pt x="39" y="10"/>
                    <a:pt x="38" y="18"/>
                    <a:pt x="36" y="28"/>
                  </a:cubicBezTo>
                  <a:cubicBezTo>
                    <a:pt x="31" y="61"/>
                    <a:pt x="22" y="118"/>
                    <a:pt x="18" y="138"/>
                  </a:cubicBezTo>
                  <a:cubicBezTo>
                    <a:pt x="19" y="138"/>
                    <a:pt x="19" y="138"/>
                    <a:pt x="19" y="138"/>
                  </a:cubicBezTo>
                  <a:cubicBezTo>
                    <a:pt x="19" y="137"/>
                    <a:pt x="19" y="137"/>
                    <a:pt x="19" y="137"/>
                  </a:cubicBezTo>
                  <a:cubicBezTo>
                    <a:pt x="14" y="138"/>
                    <a:pt x="7" y="139"/>
                    <a:pt x="1" y="141"/>
                  </a:cubicBezTo>
                  <a:cubicBezTo>
                    <a:pt x="1" y="142"/>
                    <a:pt x="1" y="142"/>
                    <a:pt x="1" y="142"/>
                  </a:cubicBezTo>
                  <a:cubicBezTo>
                    <a:pt x="2" y="142"/>
                    <a:pt x="2" y="142"/>
                    <a:pt x="2" y="142"/>
                  </a:cubicBezTo>
                  <a:cubicBezTo>
                    <a:pt x="5" y="131"/>
                    <a:pt x="9" y="103"/>
                    <a:pt x="14" y="73"/>
                  </a:cubicBezTo>
                  <a:cubicBezTo>
                    <a:pt x="19" y="44"/>
                    <a:pt x="24" y="15"/>
                    <a:pt x="27" y="2"/>
                  </a:cubicBezTo>
                  <a:cubicBezTo>
                    <a:pt x="28" y="1"/>
                    <a:pt x="27" y="1"/>
                    <a:pt x="27" y="0"/>
                  </a:cubicBezTo>
                  <a:cubicBezTo>
                    <a:pt x="26" y="0"/>
                    <a:pt x="26" y="1"/>
                    <a:pt x="25"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29" name="Freeform 673">
              <a:extLst>
                <a:ext uri="{FF2B5EF4-FFF2-40B4-BE49-F238E27FC236}">
                  <a16:creationId xmlns:a16="http://schemas.microsoft.com/office/drawing/2014/main" id="{9741CF44-3BDF-E6FA-DF68-329E4F124A37}"/>
                </a:ext>
              </a:extLst>
            </p:cNvPr>
            <p:cNvSpPr>
              <a:spLocks/>
            </p:cNvSpPr>
            <p:nvPr/>
          </p:nvSpPr>
          <p:spPr bwMode="auto">
            <a:xfrm>
              <a:off x="3995" y="1382"/>
              <a:ext cx="324" cy="224"/>
            </a:xfrm>
            <a:custGeom>
              <a:avLst/>
              <a:gdLst>
                <a:gd name="T0" fmla="*/ 421 w 154"/>
                <a:gd name="T1" fmla="*/ 0 h 100"/>
                <a:gd name="T2" fmla="*/ 389 w 154"/>
                <a:gd name="T3" fmla="*/ 110 h 100"/>
                <a:gd name="T4" fmla="*/ 364 w 154"/>
                <a:gd name="T5" fmla="*/ 246 h 100"/>
                <a:gd name="T6" fmla="*/ 364 w 154"/>
                <a:gd name="T7" fmla="*/ 246 h 100"/>
                <a:gd name="T8" fmla="*/ 345 w 154"/>
                <a:gd name="T9" fmla="*/ 300 h 100"/>
                <a:gd name="T10" fmla="*/ 328 w 154"/>
                <a:gd name="T11" fmla="*/ 327 h 100"/>
                <a:gd name="T12" fmla="*/ 0 w 154"/>
                <a:gd name="T13" fmla="*/ 862 h 100"/>
                <a:gd name="T14" fmla="*/ 0 w 154"/>
                <a:gd name="T15" fmla="*/ 878 h 100"/>
                <a:gd name="T16" fmla="*/ 8 w 154"/>
                <a:gd name="T17" fmla="*/ 878 h 100"/>
                <a:gd name="T18" fmla="*/ 76 w 154"/>
                <a:gd name="T19" fmla="*/ 862 h 100"/>
                <a:gd name="T20" fmla="*/ 84 w 154"/>
                <a:gd name="T21" fmla="*/ 878 h 100"/>
                <a:gd name="T22" fmla="*/ 120 w 154"/>
                <a:gd name="T23" fmla="*/ 988 h 100"/>
                <a:gd name="T24" fmla="*/ 120 w 154"/>
                <a:gd name="T25" fmla="*/ 999 h 100"/>
                <a:gd name="T26" fmla="*/ 141 w 154"/>
                <a:gd name="T27" fmla="*/ 988 h 100"/>
                <a:gd name="T28" fmla="*/ 353 w 154"/>
                <a:gd name="T29" fmla="*/ 618 h 100"/>
                <a:gd name="T30" fmla="*/ 690 w 154"/>
                <a:gd name="T31" fmla="*/ 426 h 100"/>
                <a:gd name="T32" fmla="*/ 717 w 154"/>
                <a:gd name="T33" fmla="*/ 426 h 100"/>
                <a:gd name="T34" fmla="*/ 1163 w 154"/>
                <a:gd name="T35" fmla="*/ 663 h 100"/>
                <a:gd name="T36" fmla="*/ 1416 w 154"/>
                <a:gd name="T37" fmla="*/ 1124 h 100"/>
                <a:gd name="T38" fmla="*/ 1424 w 154"/>
                <a:gd name="T39" fmla="*/ 1124 h 100"/>
                <a:gd name="T40" fmla="*/ 1435 w 154"/>
                <a:gd name="T41" fmla="*/ 1113 h 100"/>
                <a:gd name="T42" fmla="*/ 1174 w 154"/>
                <a:gd name="T43" fmla="*/ 643 h 100"/>
                <a:gd name="T44" fmla="*/ 726 w 154"/>
                <a:gd name="T45" fmla="*/ 405 h 100"/>
                <a:gd name="T46" fmla="*/ 690 w 154"/>
                <a:gd name="T47" fmla="*/ 405 h 100"/>
                <a:gd name="T48" fmla="*/ 345 w 154"/>
                <a:gd name="T49" fmla="*/ 607 h 100"/>
                <a:gd name="T50" fmla="*/ 120 w 154"/>
                <a:gd name="T51" fmla="*/ 979 h 100"/>
                <a:gd name="T52" fmla="*/ 128 w 154"/>
                <a:gd name="T53" fmla="*/ 988 h 100"/>
                <a:gd name="T54" fmla="*/ 141 w 154"/>
                <a:gd name="T55" fmla="*/ 979 h 100"/>
                <a:gd name="T56" fmla="*/ 112 w 154"/>
                <a:gd name="T57" fmla="*/ 887 h 100"/>
                <a:gd name="T58" fmla="*/ 101 w 154"/>
                <a:gd name="T59" fmla="*/ 862 h 100"/>
                <a:gd name="T60" fmla="*/ 76 w 154"/>
                <a:gd name="T61" fmla="*/ 842 h 100"/>
                <a:gd name="T62" fmla="*/ 0 w 154"/>
                <a:gd name="T63" fmla="*/ 853 h 100"/>
                <a:gd name="T64" fmla="*/ 8 w 154"/>
                <a:gd name="T65" fmla="*/ 862 h 100"/>
                <a:gd name="T66" fmla="*/ 17 w 154"/>
                <a:gd name="T67" fmla="*/ 878 h 100"/>
                <a:gd name="T68" fmla="*/ 337 w 154"/>
                <a:gd name="T69" fmla="*/ 347 h 100"/>
                <a:gd name="T70" fmla="*/ 364 w 154"/>
                <a:gd name="T71" fmla="*/ 316 h 100"/>
                <a:gd name="T72" fmla="*/ 381 w 154"/>
                <a:gd name="T73" fmla="*/ 260 h 100"/>
                <a:gd name="T74" fmla="*/ 372 w 154"/>
                <a:gd name="T75" fmla="*/ 260 h 100"/>
                <a:gd name="T76" fmla="*/ 381 w 154"/>
                <a:gd name="T77" fmla="*/ 260 h 100"/>
                <a:gd name="T78" fmla="*/ 412 w 154"/>
                <a:gd name="T79" fmla="*/ 125 h 100"/>
                <a:gd name="T80" fmla="*/ 438 w 154"/>
                <a:gd name="T81" fmla="*/ 9 h 100"/>
                <a:gd name="T82" fmla="*/ 438 w 154"/>
                <a:gd name="T83" fmla="*/ 0 h 100"/>
                <a:gd name="T84" fmla="*/ 421 w 154"/>
                <a:gd name="T85" fmla="*/ 0 h 10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54" h="100">
                  <a:moveTo>
                    <a:pt x="45" y="0"/>
                  </a:moveTo>
                  <a:cubicBezTo>
                    <a:pt x="44" y="2"/>
                    <a:pt x="43" y="6"/>
                    <a:pt x="42" y="10"/>
                  </a:cubicBezTo>
                  <a:cubicBezTo>
                    <a:pt x="41" y="14"/>
                    <a:pt x="40" y="19"/>
                    <a:pt x="39" y="22"/>
                  </a:cubicBezTo>
                  <a:cubicBezTo>
                    <a:pt x="39" y="22"/>
                    <a:pt x="39" y="22"/>
                    <a:pt x="39" y="22"/>
                  </a:cubicBezTo>
                  <a:cubicBezTo>
                    <a:pt x="39" y="24"/>
                    <a:pt x="38" y="26"/>
                    <a:pt x="37" y="27"/>
                  </a:cubicBezTo>
                  <a:cubicBezTo>
                    <a:pt x="36" y="28"/>
                    <a:pt x="35" y="29"/>
                    <a:pt x="35" y="29"/>
                  </a:cubicBezTo>
                  <a:cubicBezTo>
                    <a:pt x="16" y="42"/>
                    <a:pt x="4" y="67"/>
                    <a:pt x="0" y="77"/>
                  </a:cubicBezTo>
                  <a:cubicBezTo>
                    <a:pt x="0" y="78"/>
                    <a:pt x="0" y="78"/>
                    <a:pt x="0" y="78"/>
                  </a:cubicBezTo>
                  <a:cubicBezTo>
                    <a:pt x="1" y="78"/>
                    <a:pt x="1" y="78"/>
                    <a:pt x="1" y="78"/>
                  </a:cubicBezTo>
                  <a:cubicBezTo>
                    <a:pt x="4" y="78"/>
                    <a:pt x="7" y="77"/>
                    <a:pt x="8" y="77"/>
                  </a:cubicBezTo>
                  <a:cubicBezTo>
                    <a:pt x="8" y="77"/>
                    <a:pt x="9" y="78"/>
                    <a:pt x="9" y="78"/>
                  </a:cubicBezTo>
                  <a:cubicBezTo>
                    <a:pt x="11" y="79"/>
                    <a:pt x="12" y="83"/>
                    <a:pt x="13" y="88"/>
                  </a:cubicBezTo>
                  <a:cubicBezTo>
                    <a:pt x="13" y="88"/>
                    <a:pt x="13" y="88"/>
                    <a:pt x="13" y="89"/>
                  </a:cubicBezTo>
                  <a:cubicBezTo>
                    <a:pt x="14" y="89"/>
                    <a:pt x="14" y="88"/>
                    <a:pt x="15" y="88"/>
                  </a:cubicBezTo>
                  <a:cubicBezTo>
                    <a:pt x="20" y="78"/>
                    <a:pt x="28" y="65"/>
                    <a:pt x="38" y="55"/>
                  </a:cubicBezTo>
                  <a:cubicBezTo>
                    <a:pt x="48" y="45"/>
                    <a:pt x="61" y="38"/>
                    <a:pt x="74" y="38"/>
                  </a:cubicBezTo>
                  <a:cubicBezTo>
                    <a:pt x="75" y="38"/>
                    <a:pt x="76" y="38"/>
                    <a:pt x="77" y="38"/>
                  </a:cubicBezTo>
                  <a:cubicBezTo>
                    <a:pt x="99" y="41"/>
                    <a:pt x="113" y="48"/>
                    <a:pt x="125" y="59"/>
                  </a:cubicBezTo>
                  <a:cubicBezTo>
                    <a:pt x="136" y="69"/>
                    <a:pt x="144" y="84"/>
                    <a:pt x="152" y="100"/>
                  </a:cubicBezTo>
                  <a:cubicBezTo>
                    <a:pt x="152" y="100"/>
                    <a:pt x="153" y="100"/>
                    <a:pt x="153" y="100"/>
                  </a:cubicBezTo>
                  <a:cubicBezTo>
                    <a:pt x="154" y="100"/>
                    <a:pt x="154" y="99"/>
                    <a:pt x="154" y="99"/>
                  </a:cubicBezTo>
                  <a:cubicBezTo>
                    <a:pt x="146" y="83"/>
                    <a:pt x="138" y="68"/>
                    <a:pt x="126" y="57"/>
                  </a:cubicBezTo>
                  <a:cubicBezTo>
                    <a:pt x="114" y="46"/>
                    <a:pt x="99" y="39"/>
                    <a:pt x="78" y="36"/>
                  </a:cubicBezTo>
                  <a:cubicBezTo>
                    <a:pt x="76" y="36"/>
                    <a:pt x="75" y="36"/>
                    <a:pt x="74" y="36"/>
                  </a:cubicBezTo>
                  <a:cubicBezTo>
                    <a:pt x="60" y="36"/>
                    <a:pt x="47" y="44"/>
                    <a:pt x="37" y="54"/>
                  </a:cubicBezTo>
                  <a:cubicBezTo>
                    <a:pt x="26" y="64"/>
                    <a:pt x="18" y="77"/>
                    <a:pt x="13" y="87"/>
                  </a:cubicBezTo>
                  <a:cubicBezTo>
                    <a:pt x="14" y="88"/>
                    <a:pt x="14" y="88"/>
                    <a:pt x="14" y="88"/>
                  </a:cubicBezTo>
                  <a:cubicBezTo>
                    <a:pt x="15" y="87"/>
                    <a:pt x="15" y="87"/>
                    <a:pt x="15" y="87"/>
                  </a:cubicBezTo>
                  <a:cubicBezTo>
                    <a:pt x="14" y="84"/>
                    <a:pt x="13" y="81"/>
                    <a:pt x="12" y="79"/>
                  </a:cubicBezTo>
                  <a:cubicBezTo>
                    <a:pt x="12" y="78"/>
                    <a:pt x="11" y="77"/>
                    <a:pt x="11" y="77"/>
                  </a:cubicBezTo>
                  <a:cubicBezTo>
                    <a:pt x="10" y="76"/>
                    <a:pt x="9" y="75"/>
                    <a:pt x="8" y="75"/>
                  </a:cubicBezTo>
                  <a:cubicBezTo>
                    <a:pt x="7" y="75"/>
                    <a:pt x="4" y="76"/>
                    <a:pt x="0" y="76"/>
                  </a:cubicBezTo>
                  <a:cubicBezTo>
                    <a:pt x="1" y="77"/>
                    <a:pt x="1" y="77"/>
                    <a:pt x="1" y="77"/>
                  </a:cubicBezTo>
                  <a:cubicBezTo>
                    <a:pt x="2" y="78"/>
                    <a:pt x="2" y="78"/>
                    <a:pt x="2" y="78"/>
                  </a:cubicBezTo>
                  <a:cubicBezTo>
                    <a:pt x="6" y="68"/>
                    <a:pt x="17" y="43"/>
                    <a:pt x="36" y="31"/>
                  </a:cubicBezTo>
                  <a:cubicBezTo>
                    <a:pt x="37" y="30"/>
                    <a:pt x="38" y="29"/>
                    <a:pt x="39" y="28"/>
                  </a:cubicBezTo>
                  <a:cubicBezTo>
                    <a:pt x="40" y="27"/>
                    <a:pt x="41" y="25"/>
                    <a:pt x="41" y="23"/>
                  </a:cubicBezTo>
                  <a:cubicBezTo>
                    <a:pt x="40" y="23"/>
                    <a:pt x="40" y="23"/>
                    <a:pt x="40" y="23"/>
                  </a:cubicBezTo>
                  <a:cubicBezTo>
                    <a:pt x="41" y="23"/>
                    <a:pt x="41" y="23"/>
                    <a:pt x="41" y="23"/>
                  </a:cubicBezTo>
                  <a:cubicBezTo>
                    <a:pt x="42" y="19"/>
                    <a:pt x="43" y="15"/>
                    <a:pt x="44" y="11"/>
                  </a:cubicBezTo>
                  <a:cubicBezTo>
                    <a:pt x="45" y="7"/>
                    <a:pt x="46" y="3"/>
                    <a:pt x="47" y="1"/>
                  </a:cubicBezTo>
                  <a:cubicBezTo>
                    <a:pt x="47" y="1"/>
                    <a:pt x="47" y="0"/>
                    <a:pt x="47" y="0"/>
                  </a:cubicBezTo>
                  <a:cubicBezTo>
                    <a:pt x="46" y="0"/>
                    <a:pt x="46" y="0"/>
                    <a:pt x="45"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0" name="Freeform 674">
              <a:extLst>
                <a:ext uri="{FF2B5EF4-FFF2-40B4-BE49-F238E27FC236}">
                  <a16:creationId xmlns:a16="http://schemas.microsoft.com/office/drawing/2014/main" id="{B3D1F05C-31B0-1944-AA49-21CAC40B1D48}"/>
                </a:ext>
              </a:extLst>
            </p:cNvPr>
            <p:cNvSpPr>
              <a:spLocks/>
            </p:cNvSpPr>
            <p:nvPr/>
          </p:nvSpPr>
          <p:spPr bwMode="auto">
            <a:xfrm>
              <a:off x="4102" y="1382"/>
              <a:ext cx="36" cy="49"/>
            </a:xfrm>
            <a:custGeom>
              <a:avLst/>
              <a:gdLst>
                <a:gd name="T0" fmla="*/ 49 w 17"/>
                <a:gd name="T1" fmla="*/ 0 h 22"/>
                <a:gd name="T2" fmla="*/ 0 w 17"/>
                <a:gd name="T3" fmla="*/ 198 h 22"/>
                <a:gd name="T4" fmla="*/ 8 w 17"/>
                <a:gd name="T5" fmla="*/ 198 h 22"/>
                <a:gd name="T6" fmla="*/ 0 w 17"/>
                <a:gd name="T7" fmla="*/ 198 h 22"/>
                <a:gd name="T8" fmla="*/ 0 w 17"/>
                <a:gd name="T9" fmla="*/ 209 h 22"/>
                <a:gd name="T10" fmla="*/ 8 w 17"/>
                <a:gd name="T11" fmla="*/ 234 h 22"/>
                <a:gd name="T12" fmla="*/ 28 w 17"/>
                <a:gd name="T13" fmla="*/ 243 h 22"/>
                <a:gd name="T14" fmla="*/ 36 w 17"/>
                <a:gd name="T15" fmla="*/ 243 h 22"/>
                <a:gd name="T16" fmla="*/ 104 w 17"/>
                <a:gd name="T17" fmla="*/ 234 h 22"/>
                <a:gd name="T18" fmla="*/ 125 w 17"/>
                <a:gd name="T19" fmla="*/ 223 h 22"/>
                <a:gd name="T20" fmla="*/ 144 w 17"/>
                <a:gd name="T21" fmla="*/ 189 h 22"/>
                <a:gd name="T22" fmla="*/ 144 w 17"/>
                <a:gd name="T23" fmla="*/ 189 h 22"/>
                <a:gd name="T24" fmla="*/ 161 w 17"/>
                <a:gd name="T25" fmla="*/ 53 h 22"/>
                <a:gd name="T26" fmla="*/ 161 w 17"/>
                <a:gd name="T27" fmla="*/ 36 h 22"/>
                <a:gd name="T28" fmla="*/ 152 w 17"/>
                <a:gd name="T29" fmla="*/ 20 h 22"/>
                <a:gd name="T30" fmla="*/ 144 w 17"/>
                <a:gd name="T31" fmla="*/ 36 h 22"/>
                <a:gd name="T32" fmla="*/ 144 w 17"/>
                <a:gd name="T33" fmla="*/ 53 h 22"/>
                <a:gd name="T34" fmla="*/ 125 w 17"/>
                <a:gd name="T35" fmla="*/ 178 h 22"/>
                <a:gd name="T36" fmla="*/ 136 w 17"/>
                <a:gd name="T37" fmla="*/ 178 h 22"/>
                <a:gd name="T38" fmla="*/ 125 w 17"/>
                <a:gd name="T39" fmla="*/ 178 h 22"/>
                <a:gd name="T40" fmla="*/ 112 w 17"/>
                <a:gd name="T41" fmla="*/ 198 h 22"/>
                <a:gd name="T42" fmla="*/ 93 w 17"/>
                <a:gd name="T43" fmla="*/ 209 h 22"/>
                <a:gd name="T44" fmla="*/ 28 w 17"/>
                <a:gd name="T45" fmla="*/ 223 h 22"/>
                <a:gd name="T46" fmla="*/ 28 w 17"/>
                <a:gd name="T47" fmla="*/ 223 h 22"/>
                <a:gd name="T48" fmla="*/ 17 w 17"/>
                <a:gd name="T49" fmla="*/ 223 h 22"/>
                <a:gd name="T50" fmla="*/ 17 w 17"/>
                <a:gd name="T51" fmla="*/ 209 h 22"/>
                <a:gd name="T52" fmla="*/ 17 w 17"/>
                <a:gd name="T53" fmla="*/ 198 h 22"/>
                <a:gd name="T54" fmla="*/ 17 w 17"/>
                <a:gd name="T55" fmla="*/ 198 h 22"/>
                <a:gd name="T56" fmla="*/ 68 w 17"/>
                <a:gd name="T57" fmla="*/ 9 h 22"/>
                <a:gd name="T58" fmla="*/ 68 w 17"/>
                <a:gd name="T59" fmla="*/ 0 h 22"/>
                <a:gd name="T60" fmla="*/ 49 w 17"/>
                <a:gd name="T61" fmla="*/ 0 h 2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7" h="22">
                  <a:moveTo>
                    <a:pt x="5" y="0"/>
                  </a:moveTo>
                  <a:cubicBezTo>
                    <a:pt x="3" y="5"/>
                    <a:pt x="1" y="12"/>
                    <a:pt x="0" y="18"/>
                  </a:cubicBezTo>
                  <a:cubicBezTo>
                    <a:pt x="1" y="18"/>
                    <a:pt x="1" y="18"/>
                    <a:pt x="1" y="18"/>
                  </a:cubicBezTo>
                  <a:cubicBezTo>
                    <a:pt x="0" y="18"/>
                    <a:pt x="0" y="18"/>
                    <a:pt x="0" y="18"/>
                  </a:cubicBezTo>
                  <a:cubicBezTo>
                    <a:pt x="0" y="18"/>
                    <a:pt x="0" y="18"/>
                    <a:pt x="0" y="19"/>
                  </a:cubicBezTo>
                  <a:cubicBezTo>
                    <a:pt x="0" y="20"/>
                    <a:pt x="0" y="21"/>
                    <a:pt x="1" y="21"/>
                  </a:cubicBezTo>
                  <a:cubicBezTo>
                    <a:pt x="2" y="22"/>
                    <a:pt x="2" y="22"/>
                    <a:pt x="3" y="22"/>
                  </a:cubicBezTo>
                  <a:cubicBezTo>
                    <a:pt x="4" y="22"/>
                    <a:pt x="4" y="22"/>
                    <a:pt x="4" y="22"/>
                  </a:cubicBezTo>
                  <a:cubicBezTo>
                    <a:pt x="6" y="22"/>
                    <a:pt x="8" y="21"/>
                    <a:pt x="11" y="21"/>
                  </a:cubicBezTo>
                  <a:cubicBezTo>
                    <a:pt x="11" y="21"/>
                    <a:pt x="12" y="20"/>
                    <a:pt x="13" y="20"/>
                  </a:cubicBezTo>
                  <a:cubicBezTo>
                    <a:pt x="14" y="19"/>
                    <a:pt x="15" y="18"/>
                    <a:pt x="15" y="17"/>
                  </a:cubicBezTo>
                  <a:cubicBezTo>
                    <a:pt x="15" y="17"/>
                    <a:pt x="15" y="17"/>
                    <a:pt x="15" y="17"/>
                  </a:cubicBezTo>
                  <a:cubicBezTo>
                    <a:pt x="16" y="12"/>
                    <a:pt x="17" y="8"/>
                    <a:pt x="17" y="5"/>
                  </a:cubicBezTo>
                  <a:cubicBezTo>
                    <a:pt x="17" y="4"/>
                    <a:pt x="17" y="4"/>
                    <a:pt x="17" y="3"/>
                  </a:cubicBezTo>
                  <a:cubicBezTo>
                    <a:pt x="17" y="3"/>
                    <a:pt x="16" y="2"/>
                    <a:pt x="16" y="2"/>
                  </a:cubicBezTo>
                  <a:cubicBezTo>
                    <a:pt x="15" y="2"/>
                    <a:pt x="15" y="3"/>
                    <a:pt x="15" y="3"/>
                  </a:cubicBezTo>
                  <a:cubicBezTo>
                    <a:pt x="15" y="4"/>
                    <a:pt x="15" y="4"/>
                    <a:pt x="15" y="5"/>
                  </a:cubicBezTo>
                  <a:cubicBezTo>
                    <a:pt x="15" y="7"/>
                    <a:pt x="14" y="12"/>
                    <a:pt x="13" y="16"/>
                  </a:cubicBezTo>
                  <a:cubicBezTo>
                    <a:pt x="14" y="16"/>
                    <a:pt x="14" y="16"/>
                    <a:pt x="14" y="16"/>
                  </a:cubicBezTo>
                  <a:cubicBezTo>
                    <a:pt x="13" y="16"/>
                    <a:pt x="13" y="16"/>
                    <a:pt x="13" y="16"/>
                  </a:cubicBezTo>
                  <a:cubicBezTo>
                    <a:pt x="13" y="17"/>
                    <a:pt x="12" y="18"/>
                    <a:pt x="12" y="18"/>
                  </a:cubicBezTo>
                  <a:cubicBezTo>
                    <a:pt x="11" y="19"/>
                    <a:pt x="11" y="19"/>
                    <a:pt x="10" y="19"/>
                  </a:cubicBezTo>
                  <a:cubicBezTo>
                    <a:pt x="8" y="19"/>
                    <a:pt x="5" y="20"/>
                    <a:pt x="3" y="20"/>
                  </a:cubicBezTo>
                  <a:cubicBezTo>
                    <a:pt x="3" y="20"/>
                    <a:pt x="3" y="20"/>
                    <a:pt x="3" y="20"/>
                  </a:cubicBezTo>
                  <a:cubicBezTo>
                    <a:pt x="2" y="20"/>
                    <a:pt x="2" y="20"/>
                    <a:pt x="2" y="20"/>
                  </a:cubicBezTo>
                  <a:cubicBezTo>
                    <a:pt x="2" y="20"/>
                    <a:pt x="2" y="20"/>
                    <a:pt x="2" y="19"/>
                  </a:cubicBezTo>
                  <a:cubicBezTo>
                    <a:pt x="2" y="18"/>
                    <a:pt x="2" y="18"/>
                    <a:pt x="2" y="18"/>
                  </a:cubicBezTo>
                  <a:cubicBezTo>
                    <a:pt x="2" y="18"/>
                    <a:pt x="2" y="18"/>
                    <a:pt x="2" y="18"/>
                  </a:cubicBezTo>
                  <a:cubicBezTo>
                    <a:pt x="3" y="12"/>
                    <a:pt x="5" y="5"/>
                    <a:pt x="7" y="1"/>
                  </a:cubicBezTo>
                  <a:cubicBezTo>
                    <a:pt x="7" y="1"/>
                    <a:pt x="7" y="0"/>
                    <a:pt x="7" y="0"/>
                  </a:cubicBezTo>
                  <a:cubicBezTo>
                    <a:pt x="6" y="0"/>
                    <a:pt x="6" y="0"/>
                    <a:pt x="5"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1" name="Freeform 675">
              <a:extLst>
                <a:ext uri="{FF2B5EF4-FFF2-40B4-BE49-F238E27FC236}">
                  <a16:creationId xmlns:a16="http://schemas.microsoft.com/office/drawing/2014/main" id="{63124B92-BEC0-719A-D0CE-135F3CE0C114}"/>
                </a:ext>
              </a:extLst>
            </p:cNvPr>
            <p:cNvSpPr>
              <a:spLocks/>
            </p:cNvSpPr>
            <p:nvPr/>
          </p:nvSpPr>
          <p:spPr bwMode="auto">
            <a:xfrm>
              <a:off x="4151" y="1386"/>
              <a:ext cx="174" cy="148"/>
            </a:xfrm>
            <a:custGeom>
              <a:avLst/>
              <a:gdLst>
                <a:gd name="T0" fmla="*/ 765 w 83"/>
                <a:gd name="T1" fmla="*/ 724 h 66"/>
                <a:gd name="T2" fmla="*/ 36 w 83"/>
                <a:gd name="T3" fmla="*/ 182 h 66"/>
                <a:gd name="T4" fmla="*/ 27 w 83"/>
                <a:gd name="T5" fmla="*/ 182 h 66"/>
                <a:gd name="T6" fmla="*/ 17 w 83"/>
                <a:gd name="T7" fmla="*/ 157 h 66"/>
                <a:gd name="T8" fmla="*/ 17 w 83"/>
                <a:gd name="T9" fmla="*/ 157 h 66"/>
                <a:gd name="T10" fmla="*/ 17 w 83"/>
                <a:gd name="T11" fmla="*/ 157 h 66"/>
                <a:gd name="T12" fmla="*/ 17 w 83"/>
                <a:gd name="T13" fmla="*/ 146 h 66"/>
                <a:gd name="T14" fmla="*/ 27 w 83"/>
                <a:gd name="T15" fmla="*/ 9 h 66"/>
                <a:gd name="T16" fmla="*/ 27 w 83"/>
                <a:gd name="T17" fmla="*/ 0 h 66"/>
                <a:gd name="T18" fmla="*/ 8 w 83"/>
                <a:gd name="T19" fmla="*/ 0 h 66"/>
                <a:gd name="T20" fmla="*/ 0 w 83"/>
                <a:gd name="T21" fmla="*/ 146 h 66"/>
                <a:gd name="T22" fmla="*/ 0 w 83"/>
                <a:gd name="T23" fmla="*/ 157 h 66"/>
                <a:gd name="T24" fmla="*/ 8 w 83"/>
                <a:gd name="T25" fmla="*/ 157 h 66"/>
                <a:gd name="T26" fmla="*/ 0 w 83"/>
                <a:gd name="T27" fmla="*/ 157 h 66"/>
                <a:gd name="T28" fmla="*/ 0 w 83"/>
                <a:gd name="T29" fmla="*/ 157 h 66"/>
                <a:gd name="T30" fmla="*/ 17 w 83"/>
                <a:gd name="T31" fmla="*/ 191 h 66"/>
                <a:gd name="T32" fmla="*/ 36 w 83"/>
                <a:gd name="T33" fmla="*/ 202 h 66"/>
                <a:gd name="T34" fmla="*/ 746 w 83"/>
                <a:gd name="T35" fmla="*/ 733 h 66"/>
                <a:gd name="T36" fmla="*/ 765 w 83"/>
                <a:gd name="T37" fmla="*/ 733 h 66"/>
                <a:gd name="T38" fmla="*/ 765 w 83"/>
                <a:gd name="T39" fmla="*/ 724 h 6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83" h="66">
                  <a:moveTo>
                    <a:pt x="83" y="64"/>
                  </a:moveTo>
                  <a:cubicBezTo>
                    <a:pt x="60" y="33"/>
                    <a:pt x="37" y="19"/>
                    <a:pt x="4" y="16"/>
                  </a:cubicBezTo>
                  <a:cubicBezTo>
                    <a:pt x="4" y="16"/>
                    <a:pt x="3" y="16"/>
                    <a:pt x="3" y="16"/>
                  </a:cubicBezTo>
                  <a:cubicBezTo>
                    <a:pt x="2" y="15"/>
                    <a:pt x="2" y="15"/>
                    <a:pt x="2" y="14"/>
                  </a:cubicBezTo>
                  <a:cubicBezTo>
                    <a:pt x="2" y="14"/>
                    <a:pt x="2" y="14"/>
                    <a:pt x="2" y="14"/>
                  </a:cubicBezTo>
                  <a:cubicBezTo>
                    <a:pt x="2" y="14"/>
                    <a:pt x="2" y="14"/>
                    <a:pt x="2" y="14"/>
                  </a:cubicBezTo>
                  <a:cubicBezTo>
                    <a:pt x="2" y="14"/>
                    <a:pt x="2" y="13"/>
                    <a:pt x="2" y="13"/>
                  </a:cubicBezTo>
                  <a:cubicBezTo>
                    <a:pt x="2" y="9"/>
                    <a:pt x="2" y="4"/>
                    <a:pt x="3" y="1"/>
                  </a:cubicBezTo>
                  <a:cubicBezTo>
                    <a:pt x="3" y="0"/>
                    <a:pt x="3" y="0"/>
                    <a:pt x="3" y="0"/>
                  </a:cubicBezTo>
                  <a:cubicBezTo>
                    <a:pt x="2" y="0"/>
                    <a:pt x="1" y="0"/>
                    <a:pt x="1" y="0"/>
                  </a:cubicBezTo>
                  <a:cubicBezTo>
                    <a:pt x="0" y="4"/>
                    <a:pt x="0" y="9"/>
                    <a:pt x="0" y="13"/>
                  </a:cubicBezTo>
                  <a:cubicBezTo>
                    <a:pt x="0" y="13"/>
                    <a:pt x="0" y="14"/>
                    <a:pt x="0" y="14"/>
                  </a:cubicBezTo>
                  <a:cubicBezTo>
                    <a:pt x="1" y="14"/>
                    <a:pt x="1" y="14"/>
                    <a:pt x="1" y="14"/>
                  </a:cubicBezTo>
                  <a:cubicBezTo>
                    <a:pt x="0" y="14"/>
                    <a:pt x="0" y="14"/>
                    <a:pt x="0" y="14"/>
                  </a:cubicBezTo>
                  <a:cubicBezTo>
                    <a:pt x="0" y="14"/>
                    <a:pt x="0" y="14"/>
                    <a:pt x="0" y="14"/>
                  </a:cubicBezTo>
                  <a:cubicBezTo>
                    <a:pt x="0" y="16"/>
                    <a:pt x="1" y="17"/>
                    <a:pt x="2" y="17"/>
                  </a:cubicBezTo>
                  <a:cubicBezTo>
                    <a:pt x="3" y="18"/>
                    <a:pt x="4" y="18"/>
                    <a:pt x="4" y="18"/>
                  </a:cubicBezTo>
                  <a:cubicBezTo>
                    <a:pt x="36" y="21"/>
                    <a:pt x="59" y="35"/>
                    <a:pt x="81" y="65"/>
                  </a:cubicBezTo>
                  <a:cubicBezTo>
                    <a:pt x="82" y="66"/>
                    <a:pt x="82" y="66"/>
                    <a:pt x="83" y="65"/>
                  </a:cubicBezTo>
                  <a:cubicBezTo>
                    <a:pt x="83" y="65"/>
                    <a:pt x="83" y="64"/>
                    <a:pt x="83" y="6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2" name="Freeform 676">
              <a:extLst>
                <a:ext uri="{FF2B5EF4-FFF2-40B4-BE49-F238E27FC236}">
                  <a16:creationId xmlns:a16="http://schemas.microsoft.com/office/drawing/2014/main" id="{A3A2DEC0-0246-16A8-7775-097F4453AD41}"/>
                </a:ext>
              </a:extLst>
            </p:cNvPr>
            <p:cNvSpPr>
              <a:spLocks/>
            </p:cNvSpPr>
            <p:nvPr/>
          </p:nvSpPr>
          <p:spPr bwMode="auto">
            <a:xfrm>
              <a:off x="3831" y="1619"/>
              <a:ext cx="137" cy="229"/>
            </a:xfrm>
            <a:custGeom>
              <a:avLst/>
              <a:gdLst>
                <a:gd name="T0" fmla="*/ 8 w 65"/>
                <a:gd name="T1" fmla="*/ 644 h 102"/>
                <a:gd name="T2" fmla="*/ 609 w 65"/>
                <a:gd name="T3" fmla="*/ 0 h 102"/>
                <a:gd name="T4" fmla="*/ 57 w 65"/>
                <a:gd name="T5" fmla="*/ 1064 h 102"/>
                <a:gd name="T6" fmla="*/ 67 w 65"/>
                <a:gd name="T7" fmla="*/ 1154 h 102"/>
                <a:gd name="T8" fmla="*/ 17 w 65"/>
                <a:gd name="T9" fmla="*/ 1008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102">
                  <a:moveTo>
                    <a:pt x="1" y="57"/>
                  </a:moveTo>
                  <a:cubicBezTo>
                    <a:pt x="6" y="12"/>
                    <a:pt x="53" y="2"/>
                    <a:pt x="65" y="0"/>
                  </a:cubicBezTo>
                  <a:cubicBezTo>
                    <a:pt x="0" y="20"/>
                    <a:pt x="3" y="64"/>
                    <a:pt x="6" y="94"/>
                  </a:cubicBezTo>
                  <a:cubicBezTo>
                    <a:pt x="7" y="102"/>
                    <a:pt x="7" y="102"/>
                    <a:pt x="7" y="102"/>
                  </a:cubicBezTo>
                  <a:cubicBezTo>
                    <a:pt x="2" y="89"/>
                    <a:pt x="2" y="89"/>
                    <a:pt x="2" y="89"/>
                  </a:cubicBezTo>
                </a:path>
              </a:pathLst>
            </a:custGeom>
            <a:solidFill>
              <a:srgbClr val="82B3D5"/>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3" name="Freeform 677">
              <a:extLst>
                <a:ext uri="{FF2B5EF4-FFF2-40B4-BE49-F238E27FC236}">
                  <a16:creationId xmlns:a16="http://schemas.microsoft.com/office/drawing/2014/main" id="{742319D3-2309-A6BC-2F1F-5661398D0989}"/>
                </a:ext>
              </a:extLst>
            </p:cNvPr>
            <p:cNvSpPr>
              <a:spLocks/>
            </p:cNvSpPr>
            <p:nvPr/>
          </p:nvSpPr>
          <p:spPr bwMode="auto">
            <a:xfrm>
              <a:off x="3817" y="1588"/>
              <a:ext cx="38" cy="166"/>
            </a:xfrm>
            <a:custGeom>
              <a:avLst/>
              <a:gdLst>
                <a:gd name="T0" fmla="*/ 68 w 18"/>
                <a:gd name="T1" fmla="*/ 834 h 74"/>
                <a:gd name="T2" fmla="*/ 112 w 18"/>
                <a:gd name="T3" fmla="*/ 635 h 74"/>
                <a:gd name="T4" fmla="*/ 160 w 18"/>
                <a:gd name="T5" fmla="*/ 428 h 74"/>
                <a:gd name="T6" fmla="*/ 152 w 18"/>
                <a:gd name="T7" fmla="*/ 191 h 74"/>
                <a:gd name="T8" fmla="*/ 120 w 18"/>
                <a:gd name="T9" fmla="*/ 90 h 74"/>
                <a:gd name="T10" fmla="*/ 112 w 18"/>
                <a:gd name="T11" fmla="*/ 45 h 74"/>
                <a:gd name="T12" fmla="*/ 93 w 18"/>
                <a:gd name="T13" fmla="*/ 0 h 74"/>
                <a:gd name="T14" fmla="*/ 84 w 18"/>
                <a:gd name="T15" fmla="*/ 20 h 74"/>
                <a:gd name="T16" fmla="*/ 36 w 18"/>
                <a:gd name="T17" fmla="*/ 157 h 74"/>
                <a:gd name="T18" fmla="*/ 8 w 18"/>
                <a:gd name="T19" fmla="*/ 372 h 74"/>
                <a:gd name="T20" fmla="*/ 0 w 18"/>
                <a:gd name="T21" fmla="*/ 462 h 74"/>
                <a:gd name="T22" fmla="*/ 0 w 18"/>
                <a:gd name="T23" fmla="*/ 518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8" h="74">
                  <a:moveTo>
                    <a:pt x="7" y="74"/>
                  </a:moveTo>
                  <a:cubicBezTo>
                    <a:pt x="8" y="67"/>
                    <a:pt x="10" y="62"/>
                    <a:pt x="12" y="56"/>
                  </a:cubicBezTo>
                  <a:cubicBezTo>
                    <a:pt x="14" y="50"/>
                    <a:pt x="16" y="44"/>
                    <a:pt x="17" y="38"/>
                  </a:cubicBezTo>
                  <a:cubicBezTo>
                    <a:pt x="18" y="32"/>
                    <a:pt x="18" y="24"/>
                    <a:pt x="16" y="17"/>
                  </a:cubicBezTo>
                  <a:cubicBezTo>
                    <a:pt x="15" y="14"/>
                    <a:pt x="14" y="11"/>
                    <a:pt x="13" y="8"/>
                  </a:cubicBezTo>
                  <a:cubicBezTo>
                    <a:pt x="12" y="7"/>
                    <a:pt x="12" y="5"/>
                    <a:pt x="12" y="4"/>
                  </a:cubicBezTo>
                  <a:cubicBezTo>
                    <a:pt x="11" y="3"/>
                    <a:pt x="11" y="1"/>
                    <a:pt x="10" y="0"/>
                  </a:cubicBezTo>
                  <a:cubicBezTo>
                    <a:pt x="10" y="1"/>
                    <a:pt x="9" y="2"/>
                    <a:pt x="9" y="2"/>
                  </a:cubicBezTo>
                  <a:cubicBezTo>
                    <a:pt x="7" y="6"/>
                    <a:pt x="5" y="10"/>
                    <a:pt x="4" y="14"/>
                  </a:cubicBezTo>
                  <a:cubicBezTo>
                    <a:pt x="2" y="20"/>
                    <a:pt x="1" y="26"/>
                    <a:pt x="1" y="33"/>
                  </a:cubicBezTo>
                  <a:cubicBezTo>
                    <a:pt x="1" y="36"/>
                    <a:pt x="0" y="38"/>
                    <a:pt x="0" y="41"/>
                  </a:cubicBezTo>
                  <a:cubicBezTo>
                    <a:pt x="0" y="43"/>
                    <a:pt x="0" y="44"/>
                    <a:pt x="0" y="46"/>
                  </a:cubicBezTo>
                </a:path>
              </a:pathLst>
            </a:custGeom>
            <a:solidFill>
              <a:srgbClr val="A5C7E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4" name="Freeform 678">
              <a:extLst>
                <a:ext uri="{FF2B5EF4-FFF2-40B4-BE49-F238E27FC236}">
                  <a16:creationId xmlns:a16="http://schemas.microsoft.com/office/drawing/2014/main" id="{FE41E9BB-07EE-275F-1027-EC7AB8FB7AA2}"/>
                </a:ext>
              </a:extLst>
            </p:cNvPr>
            <p:cNvSpPr>
              <a:spLocks/>
            </p:cNvSpPr>
            <p:nvPr/>
          </p:nvSpPr>
          <p:spPr bwMode="auto">
            <a:xfrm>
              <a:off x="3903" y="2620"/>
              <a:ext cx="8" cy="20"/>
            </a:xfrm>
            <a:custGeom>
              <a:avLst/>
              <a:gdLst>
                <a:gd name="T0" fmla="*/ 16 w 4"/>
                <a:gd name="T1" fmla="*/ 9 h 9"/>
                <a:gd name="T2" fmla="*/ 8 w 4"/>
                <a:gd name="T3" fmla="*/ 53 h 9"/>
                <a:gd name="T4" fmla="*/ 0 w 4"/>
                <a:gd name="T5" fmla="*/ 80 h 9"/>
                <a:gd name="T6" fmla="*/ 0 w 4"/>
                <a:gd name="T7" fmla="*/ 89 h 9"/>
                <a:gd name="T8" fmla="*/ 0 w 4"/>
                <a:gd name="T9" fmla="*/ 98 h 9"/>
                <a:gd name="T10" fmla="*/ 16 w 4"/>
                <a:gd name="T11" fmla="*/ 98 h 9"/>
                <a:gd name="T12" fmla="*/ 32 w 4"/>
                <a:gd name="T13" fmla="*/ 9 h 9"/>
                <a:gd name="T14" fmla="*/ 24 w 4"/>
                <a:gd name="T15" fmla="*/ 0 h 9"/>
                <a:gd name="T16" fmla="*/ 16 w 4"/>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9">
                  <a:moveTo>
                    <a:pt x="2" y="1"/>
                  </a:moveTo>
                  <a:cubicBezTo>
                    <a:pt x="2" y="3"/>
                    <a:pt x="1" y="4"/>
                    <a:pt x="1" y="5"/>
                  </a:cubicBezTo>
                  <a:cubicBezTo>
                    <a:pt x="1" y="6"/>
                    <a:pt x="0" y="7"/>
                    <a:pt x="0" y="7"/>
                  </a:cubicBezTo>
                  <a:cubicBezTo>
                    <a:pt x="0" y="7"/>
                    <a:pt x="0" y="8"/>
                    <a:pt x="0" y="8"/>
                  </a:cubicBezTo>
                  <a:cubicBezTo>
                    <a:pt x="0" y="8"/>
                    <a:pt x="0" y="9"/>
                    <a:pt x="0" y="9"/>
                  </a:cubicBezTo>
                  <a:cubicBezTo>
                    <a:pt x="1" y="9"/>
                    <a:pt x="1" y="9"/>
                    <a:pt x="2" y="9"/>
                  </a:cubicBezTo>
                  <a:cubicBezTo>
                    <a:pt x="2" y="8"/>
                    <a:pt x="4" y="5"/>
                    <a:pt x="4" y="1"/>
                  </a:cubicBezTo>
                  <a:cubicBezTo>
                    <a:pt x="4" y="1"/>
                    <a:pt x="3" y="0"/>
                    <a:pt x="3" y="0"/>
                  </a:cubicBezTo>
                  <a:cubicBezTo>
                    <a:pt x="2" y="0"/>
                    <a:pt x="2" y="1"/>
                    <a:pt x="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5" name="Freeform 679">
              <a:extLst>
                <a:ext uri="{FF2B5EF4-FFF2-40B4-BE49-F238E27FC236}">
                  <a16:creationId xmlns:a16="http://schemas.microsoft.com/office/drawing/2014/main" id="{AC8A2FA3-CB5A-70CC-421A-39364FF91662}"/>
                </a:ext>
              </a:extLst>
            </p:cNvPr>
            <p:cNvSpPr>
              <a:spLocks/>
            </p:cNvSpPr>
            <p:nvPr/>
          </p:nvSpPr>
          <p:spPr bwMode="auto">
            <a:xfrm>
              <a:off x="3928" y="2620"/>
              <a:ext cx="13" cy="20"/>
            </a:xfrm>
            <a:custGeom>
              <a:avLst/>
              <a:gdLst>
                <a:gd name="T0" fmla="*/ 0 w 6"/>
                <a:gd name="T1" fmla="*/ 20 h 9"/>
                <a:gd name="T2" fmla="*/ 43 w 6"/>
                <a:gd name="T3" fmla="*/ 89 h 9"/>
                <a:gd name="T4" fmla="*/ 61 w 6"/>
                <a:gd name="T5" fmla="*/ 89 h 9"/>
                <a:gd name="T6" fmla="*/ 61 w 6"/>
                <a:gd name="T7" fmla="*/ 80 h 9"/>
                <a:gd name="T8" fmla="*/ 61 w 6"/>
                <a:gd name="T9" fmla="*/ 80 h 9"/>
                <a:gd name="T10" fmla="*/ 20 w 6"/>
                <a:gd name="T11" fmla="*/ 9 h 9"/>
                <a:gd name="T12" fmla="*/ 9 w 6"/>
                <a:gd name="T13" fmla="*/ 0 h 9"/>
                <a:gd name="T14" fmla="*/ 0 w 6"/>
                <a:gd name="T15" fmla="*/ 2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9">
                  <a:moveTo>
                    <a:pt x="0" y="2"/>
                  </a:moveTo>
                  <a:cubicBezTo>
                    <a:pt x="1" y="6"/>
                    <a:pt x="4" y="8"/>
                    <a:pt x="4" y="8"/>
                  </a:cubicBezTo>
                  <a:cubicBezTo>
                    <a:pt x="5" y="9"/>
                    <a:pt x="6" y="9"/>
                    <a:pt x="6" y="8"/>
                  </a:cubicBezTo>
                  <a:cubicBezTo>
                    <a:pt x="6" y="8"/>
                    <a:pt x="6" y="7"/>
                    <a:pt x="6" y="7"/>
                  </a:cubicBezTo>
                  <a:cubicBezTo>
                    <a:pt x="6" y="7"/>
                    <a:pt x="6" y="7"/>
                    <a:pt x="6" y="7"/>
                  </a:cubicBezTo>
                  <a:cubicBezTo>
                    <a:pt x="5" y="6"/>
                    <a:pt x="3" y="4"/>
                    <a:pt x="2" y="1"/>
                  </a:cubicBezTo>
                  <a:cubicBezTo>
                    <a:pt x="2" y="0"/>
                    <a:pt x="1" y="0"/>
                    <a:pt x="1" y="0"/>
                  </a:cubicBezTo>
                  <a:cubicBezTo>
                    <a:pt x="0" y="0"/>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6" name="Freeform 680">
              <a:extLst>
                <a:ext uri="{FF2B5EF4-FFF2-40B4-BE49-F238E27FC236}">
                  <a16:creationId xmlns:a16="http://schemas.microsoft.com/office/drawing/2014/main" id="{E7581706-F565-6C65-C6A0-146B46A100B9}"/>
                </a:ext>
              </a:extLst>
            </p:cNvPr>
            <p:cNvSpPr>
              <a:spLocks/>
            </p:cNvSpPr>
            <p:nvPr/>
          </p:nvSpPr>
          <p:spPr bwMode="auto">
            <a:xfrm>
              <a:off x="3500" y="2911"/>
              <a:ext cx="40" cy="43"/>
            </a:xfrm>
            <a:custGeom>
              <a:avLst/>
              <a:gdLst>
                <a:gd name="T0" fmla="*/ 36 w 19"/>
                <a:gd name="T1" fmla="*/ 93 h 19"/>
                <a:gd name="T2" fmla="*/ 36 w 19"/>
                <a:gd name="T3" fmla="*/ 72 h 19"/>
                <a:gd name="T4" fmla="*/ 48 w 19"/>
                <a:gd name="T5" fmla="*/ 57 h 19"/>
                <a:gd name="T6" fmla="*/ 48 w 19"/>
                <a:gd name="T7" fmla="*/ 45 h 19"/>
                <a:gd name="T8" fmla="*/ 48 w 19"/>
                <a:gd name="T9" fmla="*/ 57 h 19"/>
                <a:gd name="T10" fmla="*/ 48 w 19"/>
                <a:gd name="T11" fmla="*/ 57 h 19"/>
                <a:gd name="T12" fmla="*/ 36 w 19"/>
                <a:gd name="T13" fmla="*/ 45 h 19"/>
                <a:gd name="T14" fmla="*/ 48 w 19"/>
                <a:gd name="T15" fmla="*/ 36 h 19"/>
                <a:gd name="T16" fmla="*/ 36 w 19"/>
                <a:gd name="T17" fmla="*/ 45 h 19"/>
                <a:gd name="T18" fmla="*/ 36 w 19"/>
                <a:gd name="T19" fmla="*/ 45 h 19"/>
                <a:gd name="T20" fmla="*/ 36 w 19"/>
                <a:gd name="T21" fmla="*/ 45 h 19"/>
                <a:gd name="T22" fmla="*/ 36 w 19"/>
                <a:gd name="T23" fmla="*/ 45 h 19"/>
                <a:gd name="T24" fmla="*/ 36 w 19"/>
                <a:gd name="T25" fmla="*/ 45 h 19"/>
                <a:gd name="T26" fmla="*/ 36 w 19"/>
                <a:gd name="T27" fmla="*/ 45 h 19"/>
                <a:gd name="T28" fmla="*/ 36 w 19"/>
                <a:gd name="T29" fmla="*/ 45 h 19"/>
                <a:gd name="T30" fmla="*/ 36 w 19"/>
                <a:gd name="T31" fmla="*/ 45 h 19"/>
                <a:gd name="T32" fmla="*/ 36 w 19"/>
                <a:gd name="T33" fmla="*/ 57 h 19"/>
                <a:gd name="T34" fmla="*/ 27 w 19"/>
                <a:gd name="T35" fmla="*/ 118 h 19"/>
                <a:gd name="T36" fmla="*/ 27 w 19"/>
                <a:gd name="T37" fmla="*/ 118 h 19"/>
                <a:gd name="T38" fmla="*/ 36 w 19"/>
                <a:gd name="T39" fmla="*/ 163 h 19"/>
                <a:gd name="T40" fmla="*/ 67 w 19"/>
                <a:gd name="T41" fmla="*/ 220 h 19"/>
                <a:gd name="T42" fmla="*/ 93 w 19"/>
                <a:gd name="T43" fmla="*/ 195 h 19"/>
                <a:gd name="T44" fmla="*/ 112 w 19"/>
                <a:gd name="T45" fmla="*/ 118 h 19"/>
                <a:gd name="T46" fmla="*/ 120 w 19"/>
                <a:gd name="T47" fmla="*/ 45 h 19"/>
                <a:gd name="T48" fmla="*/ 128 w 19"/>
                <a:gd name="T49" fmla="*/ 45 h 19"/>
                <a:gd name="T50" fmla="*/ 128 w 19"/>
                <a:gd name="T51" fmla="*/ 45 h 19"/>
                <a:gd name="T52" fmla="*/ 128 w 19"/>
                <a:gd name="T53" fmla="*/ 45 h 19"/>
                <a:gd name="T54" fmla="*/ 128 w 19"/>
                <a:gd name="T55" fmla="*/ 45 h 19"/>
                <a:gd name="T56" fmla="*/ 128 w 19"/>
                <a:gd name="T57" fmla="*/ 45 h 19"/>
                <a:gd name="T58" fmla="*/ 128 w 19"/>
                <a:gd name="T59" fmla="*/ 36 h 19"/>
                <a:gd name="T60" fmla="*/ 128 w 19"/>
                <a:gd name="T61" fmla="*/ 45 h 19"/>
                <a:gd name="T62" fmla="*/ 141 w 19"/>
                <a:gd name="T63" fmla="*/ 163 h 19"/>
                <a:gd name="T64" fmla="*/ 177 w 19"/>
                <a:gd name="T65" fmla="*/ 220 h 19"/>
                <a:gd name="T66" fmla="*/ 177 w 19"/>
                <a:gd name="T67" fmla="*/ 57 h 19"/>
                <a:gd name="T68" fmla="*/ 152 w 19"/>
                <a:gd name="T69" fmla="*/ 0 h 19"/>
                <a:gd name="T70" fmla="*/ 112 w 19"/>
                <a:gd name="T71" fmla="*/ 0 h 19"/>
                <a:gd name="T72" fmla="*/ 84 w 19"/>
                <a:gd name="T73" fmla="*/ 81 h 19"/>
                <a:gd name="T74" fmla="*/ 76 w 19"/>
                <a:gd name="T75" fmla="*/ 149 h 19"/>
                <a:gd name="T76" fmla="*/ 67 w 19"/>
                <a:gd name="T77" fmla="*/ 174 h 19"/>
                <a:gd name="T78" fmla="*/ 67 w 19"/>
                <a:gd name="T79" fmla="*/ 174 h 19"/>
                <a:gd name="T80" fmla="*/ 67 w 19"/>
                <a:gd name="T81" fmla="*/ 174 h 19"/>
                <a:gd name="T82" fmla="*/ 67 w 19"/>
                <a:gd name="T83" fmla="*/ 174 h 19"/>
                <a:gd name="T84" fmla="*/ 67 w 19"/>
                <a:gd name="T85" fmla="*/ 174 h 19"/>
                <a:gd name="T86" fmla="*/ 67 w 19"/>
                <a:gd name="T87" fmla="*/ 174 h 19"/>
                <a:gd name="T88" fmla="*/ 84 w 19"/>
                <a:gd name="T89" fmla="*/ 174 h 19"/>
                <a:gd name="T90" fmla="*/ 67 w 19"/>
                <a:gd name="T91" fmla="*/ 118 h 19"/>
                <a:gd name="T92" fmla="*/ 67 w 19"/>
                <a:gd name="T93" fmla="*/ 118 h 19"/>
                <a:gd name="T94" fmla="*/ 67 w 19"/>
                <a:gd name="T95" fmla="*/ 93 h 19"/>
                <a:gd name="T96" fmla="*/ 67 w 19"/>
                <a:gd name="T97" fmla="*/ 25 h 19"/>
                <a:gd name="T98" fmla="*/ 48 w 19"/>
                <a:gd name="T99" fmla="*/ 11 h 19"/>
                <a:gd name="T100" fmla="*/ 8 w 19"/>
                <a:gd name="T101" fmla="*/ 36 h 19"/>
                <a:gd name="T102" fmla="*/ 0 w 19"/>
                <a:gd name="T103" fmla="*/ 93 h 19"/>
                <a:gd name="T104" fmla="*/ 48 w 19"/>
                <a:gd name="T105" fmla="*/ 138 h 1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9" h="19">
                  <a:moveTo>
                    <a:pt x="5" y="12"/>
                  </a:moveTo>
                  <a:cubicBezTo>
                    <a:pt x="4" y="11"/>
                    <a:pt x="4" y="9"/>
                    <a:pt x="4" y="8"/>
                  </a:cubicBezTo>
                  <a:cubicBezTo>
                    <a:pt x="4" y="7"/>
                    <a:pt x="4" y="7"/>
                    <a:pt x="4" y="6"/>
                  </a:cubicBezTo>
                  <a:cubicBezTo>
                    <a:pt x="4" y="6"/>
                    <a:pt x="4" y="6"/>
                    <a:pt x="4" y="6"/>
                  </a:cubicBezTo>
                  <a:cubicBezTo>
                    <a:pt x="4" y="6"/>
                    <a:pt x="4" y="5"/>
                    <a:pt x="5" y="5"/>
                  </a:cubicBezTo>
                  <a:cubicBezTo>
                    <a:pt x="5" y="5"/>
                    <a:pt x="5" y="5"/>
                    <a:pt x="5" y="5"/>
                  </a:cubicBezTo>
                  <a:cubicBezTo>
                    <a:pt x="5" y="5"/>
                    <a:pt x="5" y="5"/>
                    <a:pt x="5" y="5"/>
                  </a:cubicBezTo>
                  <a:cubicBezTo>
                    <a:pt x="5" y="4"/>
                    <a:pt x="5" y="4"/>
                    <a:pt x="5" y="4"/>
                  </a:cubicBezTo>
                  <a:cubicBezTo>
                    <a:pt x="5" y="5"/>
                    <a:pt x="5" y="5"/>
                    <a:pt x="5" y="5"/>
                  </a:cubicBezTo>
                  <a:cubicBezTo>
                    <a:pt x="5" y="5"/>
                    <a:pt x="5" y="5"/>
                    <a:pt x="5" y="5"/>
                  </a:cubicBezTo>
                  <a:cubicBezTo>
                    <a:pt x="5" y="4"/>
                    <a:pt x="5" y="4"/>
                    <a:pt x="5" y="4"/>
                  </a:cubicBezTo>
                  <a:cubicBezTo>
                    <a:pt x="5" y="5"/>
                    <a:pt x="5" y="5"/>
                    <a:pt x="5" y="5"/>
                  </a:cubicBezTo>
                  <a:cubicBezTo>
                    <a:pt x="5" y="3"/>
                    <a:pt x="5" y="3"/>
                    <a:pt x="5" y="3"/>
                  </a:cubicBezTo>
                  <a:cubicBezTo>
                    <a:pt x="4" y="4"/>
                    <a:pt x="4" y="4"/>
                    <a:pt x="4" y="4"/>
                  </a:cubicBezTo>
                  <a:cubicBezTo>
                    <a:pt x="5" y="5"/>
                    <a:pt x="5" y="5"/>
                    <a:pt x="5" y="5"/>
                  </a:cubicBezTo>
                  <a:cubicBezTo>
                    <a:pt x="5" y="3"/>
                    <a:pt x="5" y="3"/>
                    <a:pt x="5" y="3"/>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4"/>
                    <a:pt x="4" y="4"/>
                    <a:pt x="4" y="4"/>
                  </a:cubicBezTo>
                  <a:cubicBezTo>
                    <a:pt x="4" y="5"/>
                    <a:pt x="4" y="5"/>
                    <a:pt x="4" y="5"/>
                  </a:cubicBezTo>
                  <a:cubicBezTo>
                    <a:pt x="4" y="5"/>
                    <a:pt x="4" y="6"/>
                    <a:pt x="3" y="7"/>
                  </a:cubicBezTo>
                  <a:cubicBezTo>
                    <a:pt x="3" y="8"/>
                    <a:pt x="3" y="9"/>
                    <a:pt x="3" y="10"/>
                  </a:cubicBezTo>
                  <a:cubicBezTo>
                    <a:pt x="3" y="10"/>
                    <a:pt x="3" y="10"/>
                    <a:pt x="3" y="10"/>
                  </a:cubicBezTo>
                  <a:cubicBezTo>
                    <a:pt x="3" y="10"/>
                    <a:pt x="3" y="10"/>
                    <a:pt x="3" y="10"/>
                  </a:cubicBezTo>
                  <a:cubicBezTo>
                    <a:pt x="3" y="10"/>
                    <a:pt x="3" y="10"/>
                    <a:pt x="3" y="10"/>
                  </a:cubicBezTo>
                  <a:cubicBezTo>
                    <a:pt x="3" y="11"/>
                    <a:pt x="3" y="13"/>
                    <a:pt x="4" y="14"/>
                  </a:cubicBezTo>
                  <a:cubicBezTo>
                    <a:pt x="4" y="15"/>
                    <a:pt x="5" y="17"/>
                    <a:pt x="6" y="18"/>
                  </a:cubicBezTo>
                  <a:cubicBezTo>
                    <a:pt x="7" y="19"/>
                    <a:pt x="7" y="19"/>
                    <a:pt x="7" y="19"/>
                  </a:cubicBezTo>
                  <a:cubicBezTo>
                    <a:pt x="8" y="19"/>
                    <a:pt x="8" y="19"/>
                    <a:pt x="8" y="19"/>
                  </a:cubicBezTo>
                  <a:cubicBezTo>
                    <a:pt x="9" y="18"/>
                    <a:pt x="10" y="17"/>
                    <a:pt x="10" y="17"/>
                  </a:cubicBezTo>
                  <a:cubicBezTo>
                    <a:pt x="11" y="16"/>
                    <a:pt x="11" y="14"/>
                    <a:pt x="12" y="13"/>
                  </a:cubicBezTo>
                  <a:cubicBezTo>
                    <a:pt x="12" y="12"/>
                    <a:pt x="12" y="11"/>
                    <a:pt x="12" y="10"/>
                  </a:cubicBezTo>
                  <a:cubicBezTo>
                    <a:pt x="13" y="9"/>
                    <a:pt x="13" y="7"/>
                    <a:pt x="13" y="6"/>
                  </a:cubicBezTo>
                  <a:cubicBezTo>
                    <a:pt x="13" y="5"/>
                    <a:pt x="13" y="5"/>
                    <a:pt x="13"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4"/>
                    <a:pt x="14" y="4"/>
                    <a:pt x="14" y="4"/>
                  </a:cubicBezTo>
                  <a:cubicBezTo>
                    <a:pt x="14" y="3"/>
                    <a:pt x="14" y="3"/>
                    <a:pt x="14" y="3"/>
                  </a:cubicBezTo>
                  <a:cubicBezTo>
                    <a:pt x="14" y="4"/>
                    <a:pt x="14" y="4"/>
                    <a:pt x="14" y="4"/>
                  </a:cubicBezTo>
                  <a:cubicBezTo>
                    <a:pt x="14" y="4"/>
                    <a:pt x="14" y="4"/>
                    <a:pt x="14" y="4"/>
                  </a:cubicBezTo>
                  <a:cubicBezTo>
                    <a:pt x="14" y="3"/>
                    <a:pt x="14" y="3"/>
                    <a:pt x="14" y="3"/>
                  </a:cubicBezTo>
                  <a:cubicBezTo>
                    <a:pt x="14" y="4"/>
                    <a:pt x="14" y="4"/>
                    <a:pt x="14" y="4"/>
                  </a:cubicBezTo>
                  <a:cubicBezTo>
                    <a:pt x="14" y="4"/>
                    <a:pt x="14" y="4"/>
                    <a:pt x="14" y="4"/>
                  </a:cubicBezTo>
                  <a:cubicBezTo>
                    <a:pt x="14" y="4"/>
                    <a:pt x="15" y="5"/>
                    <a:pt x="15" y="7"/>
                  </a:cubicBezTo>
                  <a:cubicBezTo>
                    <a:pt x="15" y="9"/>
                    <a:pt x="15" y="12"/>
                    <a:pt x="15" y="14"/>
                  </a:cubicBezTo>
                  <a:cubicBezTo>
                    <a:pt x="15" y="16"/>
                    <a:pt x="15" y="19"/>
                    <a:pt x="15" y="19"/>
                  </a:cubicBezTo>
                  <a:cubicBezTo>
                    <a:pt x="19" y="19"/>
                    <a:pt x="19" y="19"/>
                    <a:pt x="19" y="19"/>
                  </a:cubicBezTo>
                  <a:cubicBezTo>
                    <a:pt x="19" y="19"/>
                    <a:pt x="19" y="16"/>
                    <a:pt x="19" y="14"/>
                  </a:cubicBezTo>
                  <a:cubicBezTo>
                    <a:pt x="19" y="11"/>
                    <a:pt x="19" y="8"/>
                    <a:pt x="19" y="5"/>
                  </a:cubicBezTo>
                  <a:cubicBezTo>
                    <a:pt x="18" y="4"/>
                    <a:pt x="18" y="3"/>
                    <a:pt x="17" y="2"/>
                  </a:cubicBezTo>
                  <a:cubicBezTo>
                    <a:pt x="17" y="1"/>
                    <a:pt x="17" y="1"/>
                    <a:pt x="16" y="0"/>
                  </a:cubicBezTo>
                  <a:cubicBezTo>
                    <a:pt x="16" y="0"/>
                    <a:pt x="15" y="0"/>
                    <a:pt x="14" y="0"/>
                  </a:cubicBezTo>
                  <a:cubicBezTo>
                    <a:pt x="13" y="0"/>
                    <a:pt x="12" y="0"/>
                    <a:pt x="12" y="0"/>
                  </a:cubicBezTo>
                  <a:cubicBezTo>
                    <a:pt x="11" y="1"/>
                    <a:pt x="10" y="2"/>
                    <a:pt x="10" y="3"/>
                  </a:cubicBezTo>
                  <a:cubicBezTo>
                    <a:pt x="9" y="4"/>
                    <a:pt x="9" y="5"/>
                    <a:pt x="9" y="7"/>
                  </a:cubicBezTo>
                  <a:cubicBezTo>
                    <a:pt x="9" y="8"/>
                    <a:pt x="9" y="9"/>
                    <a:pt x="8" y="9"/>
                  </a:cubicBezTo>
                  <a:cubicBezTo>
                    <a:pt x="8" y="10"/>
                    <a:pt x="8" y="12"/>
                    <a:pt x="8" y="13"/>
                  </a:cubicBezTo>
                  <a:cubicBezTo>
                    <a:pt x="7" y="14"/>
                    <a:pt x="7" y="14"/>
                    <a:pt x="7" y="14"/>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5"/>
                    <a:pt x="7" y="15"/>
                    <a:pt x="7" y="15"/>
                  </a:cubicBezTo>
                  <a:cubicBezTo>
                    <a:pt x="7" y="17"/>
                    <a:pt x="7" y="17"/>
                    <a:pt x="7" y="17"/>
                  </a:cubicBezTo>
                  <a:cubicBezTo>
                    <a:pt x="9" y="15"/>
                    <a:pt x="9" y="15"/>
                    <a:pt x="9" y="15"/>
                  </a:cubicBezTo>
                  <a:cubicBezTo>
                    <a:pt x="8" y="15"/>
                    <a:pt x="8" y="14"/>
                    <a:pt x="8" y="13"/>
                  </a:cubicBezTo>
                  <a:cubicBezTo>
                    <a:pt x="7" y="12"/>
                    <a:pt x="7" y="11"/>
                    <a:pt x="7" y="10"/>
                  </a:cubicBezTo>
                  <a:cubicBezTo>
                    <a:pt x="7" y="10"/>
                    <a:pt x="7" y="10"/>
                    <a:pt x="7" y="10"/>
                  </a:cubicBezTo>
                  <a:cubicBezTo>
                    <a:pt x="7" y="10"/>
                    <a:pt x="7" y="10"/>
                    <a:pt x="7" y="10"/>
                  </a:cubicBezTo>
                  <a:cubicBezTo>
                    <a:pt x="7" y="10"/>
                    <a:pt x="7" y="10"/>
                    <a:pt x="7" y="10"/>
                  </a:cubicBezTo>
                  <a:cubicBezTo>
                    <a:pt x="7" y="10"/>
                    <a:pt x="7" y="9"/>
                    <a:pt x="7" y="8"/>
                  </a:cubicBezTo>
                  <a:cubicBezTo>
                    <a:pt x="7" y="7"/>
                    <a:pt x="8" y="6"/>
                    <a:pt x="8" y="5"/>
                  </a:cubicBezTo>
                  <a:cubicBezTo>
                    <a:pt x="8" y="4"/>
                    <a:pt x="8" y="3"/>
                    <a:pt x="7" y="2"/>
                  </a:cubicBezTo>
                  <a:cubicBezTo>
                    <a:pt x="7" y="2"/>
                    <a:pt x="7" y="2"/>
                    <a:pt x="6" y="1"/>
                  </a:cubicBezTo>
                  <a:cubicBezTo>
                    <a:pt x="6" y="1"/>
                    <a:pt x="5" y="1"/>
                    <a:pt x="5" y="1"/>
                  </a:cubicBezTo>
                  <a:cubicBezTo>
                    <a:pt x="4" y="1"/>
                    <a:pt x="3" y="1"/>
                    <a:pt x="3" y="1"/>
                  </a:cubicBezTo>
                  <a:cubicBezTo>
                    <a:pt x="2" y="2"/>
                    <a:pt x="1" y="3"/>
                    <a:pt x="1" y="3"/>
                  </a:cubicBezTo>
                  <a:cubicBezTo>
                    <a:pt x="1" y="4"/>
                    <a:pt x="0" y="5"/>
                    <a:pt x="0" y="5"/>
                  </a:cubicBezTo>
                  <a:cubicBezTo>
                    <a:pt x="0" y="6"/>
                    <a:pt x="0" y="7"/>
                    <a:pt x="0" y="8"/>
                  </a:cubicBezTo>
                  <a:cubicBezTo>
                    <a:pt x="0" y="10"/>
                    <a:pt x="0" y="12"/>
                    <a:pt x="1" y="14"/>
                  </a:cubicBezTo>
                  <a:cubicBezTo>
                    <a:pt x="5" y="12"/>
                    <a:pt x="5" y="12"/>
                    <a:pt x="5" y="1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7" name="Freeform 681">
              <a:extLst>
                <a:ext uri="{FF2B5EF4-FFF2-40B4-BE49-F238E27FC236}">
                  <a16:creationId xmlns:a16="http://schemas.microsoft.com/office/drawing/2014/main" id="{855429B3-8B9F-3389-5CE4-48F53F02AF8F}"/>
                </a:ext>
              </a:extLst>
            </p:cNvPr>
            <p:cNvSpPr>
              <a:spLocks/>
            </p:cNvSpPr>
            <p:nvPr/>
          </p:nvSpPr>
          <p:spPr bwMode="auto">
            <a:xfrm>
              <a:off x="3558" y="2853"/>
              <a:ext cx="38" cy="45"/>
            </a:xfrm>
            <a:custGeom>
              <a:avLst/>
              <a:gdLst>
                <a:gd name="T0" fmla="*/ 57 w 18"/>
                <a:gd name="T1" fmla="*/ 72 h 20"/>
                <a:gd name="T2" fmla="*/ 84 w 18"/>
                <a:gd name="T3" fmla="*/ 45 h 20"/>
                <a:gd name="T4" fmla="*/ 93 w 18"/>
                <a:gd name="T5" fmla="*/ 45 h 20"/>
                <a:gd name="T6" fmla="*/ 103 w 18"/>
                <a:gd name="T7" fmla="*/ 45 h 20"/>
                <a:gd name="T8" fmla="*/ 93 w 18"/>
                <a:gd name="T9" fmla="*/ 56 h 20"/>
                <a:gd name="T10" fmla="*/ 93 w 18"/>
                <a:gd name="T11" fmla="*/ 45 h 20"/>
                <a:gd name="T12" fmla="*/ 93 w 18"/>
                <a:gd name="T13" fmla="*/ 45 h 20"/>
                <a:gd name="T14" fmla="*/ 103 w 18"/>
                <a:gd name="T15" fmla="*/ 45 h 20"/>
                <a:gd name="T16" fmla="*/ 93 w 18"/>
                <a:gd name="T17" fmla="*/ 45 h 20"/>
                <a:gd name="T18" fmla="*/ 93 w 18"/>
                <a:gd name="T19" fmla="*/ 45 h 20"/>
                <a:gd name="T20" fmla="*/ 93 w 18"/>
                <a:gd name="T21" fmla="*/ 45 h 20"/>
                <a:gd name="T22" fmla="*/ 49 w 18"/>
                <a:gd name="T23" fmla="*/ 117 h 20"/>
                <a:gd name="T24" fmla="*/ 17 w 18"/>
                <a:gd name="T25" fmla="*/ 146 h 20"/>
                <a:gd name="T26" fmla="*/ 8 w 18"/>
                <a:gd name="T27" fmla="*/ 182 h 20"/>
                <a:gd name="T28" fmla="*/ 49 w 18"/>
                <a:gd name="T29" fmla="*/ 227 h 20"/>
                <a:gd name="T30" fmla="*/ 169 w 18"/>
                <a:gd name="T31" fmla="*/ 137 h 20"/>
                <a:gd name="T32" fmla="*/ 57 w 18"/>
                <a:gd name="T33" fmla="*/ 182 h 20"/>
                <a:gd name="T34" fmla="*/ 36 w 18"/>
                <a:gd name="T35" fmla="*/ 182 h 20"/>
                <a:gd name="T36" fmla="*/ 36 w 18"/>
                <a:gd name="T37" fmla="*/ 182 h 20"/>
                <a:gd name="T38" fmla="*/ 36 w 18"/>
                <a:gd name="T39" fmla="*/ 182 h 20"/>
                <a:gd name="T40" fmla="*/ 49 w 18"/>
                <a:gd name="T41" fmla="*/ 182 h 20"/>
                <a:gd name="T42" fmla="*/ 49 w 18"/>
                <a:gd name="T43" fmla="*/ 182 h 20"/>
                <a:gd name="T44" fmla="*/ 36 w 18"/>
                <a:gd name="T45" fmla="*/ 182 h 20"/>
                <a:gd name="T46" fmla="*/ 49 w 18"/>
                <a:gd name="T47" fmla="*/ 182 h 20"/>
                <a:gd name="T48" fmla="*/ 49 w 18"/>
                <a:gd name="T49" fmla="*/ 173 h 20"/>
                <a:gd name="T50" fmla="*/ 49 w 18"/>
                <a:gd name="T51" fmla="*/ 173 h 20"/>
                <a:gd name="T52" fmla="*/ 36 w 18"/>
                <a:gd name="T53" fmla="*/ 173 h 20"/>
                <a:gd name="T54" fmla="*/ 36 w 18"/>
                <a:gd name="T55" fmla="*/ 173 h 20"/>
                <a:gd name="T56" fmla="*/ 49 w 18"/>
                <a:gd name="T57" fmla="*/ 173 h 20"/>
                <a:gd name="T58" fmla="*/ 49 w 18"/>
                <a:gd name="T59" fmla="*/ 173 h 20"/>
                <a:gd name="T60" fmla="*/ 103 w 18"/>
                <a:gd name="T61" fmla="*/ 117 h 20"/>
                <a:gd name="T62" fmla="*/ 133 w 18"/>
                <a:gd name="T63" fmla="*/ 45 h 20"/>
                <a:gd name="T64" fmla="*/ 103 w 18"/>
                <a:gd name="T65" fmla="*/ 0 h 20"/>
                <a:gd name="T66" fmla="*/ 57 w 18"/>
                <a:gd name="T67" fmla="*/ 11 h 20"/>
                <a:gd name="T68" fmla="*/ 0 w 18"/>
                <a:gd name="T69" fmla="*/ 72 h 2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8" h="20">
                  <a:moveTo>
                    <a:pt x="2" y="9"/>
                  </a:moveTo>
                  <a:cubicBezTo>
                    <a:pt x="3" y="8"/>
                    <a:pt x="5" y="7"/>
                    <a:pt x="6" y="6"/>
                  </a:cubicBezTo>
                  <a:cubicBezTo>
                    <a:pt x="7" y="5"/>
                    <a:pt x="7" y="5"/>
                    <a:pt x="8" y="5"/>
                  </a:cubicBezTo>
                  <a:cubicBezTo>
                    <a:pt x="8" y="4"/>
                    <a:pt x="9" y="4"/>
                    <a:pt x="9" y="4"/>
                  </a:cubicBezTo>
                  <a:cubicBezTo>
                    <a:pt x="10" y="4"/>
                    <a:pt x="10" y="4"/>
                    <a:pt x="10" y="4"/>
                  </a:cubicBezTo>
                  <a:cubicBezTo>
                    <a:pt x="10" y="4"/>
                    <a:pt x="10" y="4"/>
                    <a:pt x="10" y="4"/>
                  </a:cubicBezTo>
                  <a:cubicBezTo>
                    <a:pt x="10" y="5"/>
                    <a:pt x="10" y="5"/>
                    <a:pt x="10" y="5"/>
                  </a:cubicBezTo>
                  <a:cubicBezTo>
                    <a:pt x="11" y="4"/>
                    <a:pt x="11" y="4"/>
                    <a:pt x="11" y="4"/>
                  </a:cubicBezTo>
                  <a:cubicBezTo>
                    <a:pt x="10" y="4"/>
                    <a:pt x="10" y="4"/>
                    <a:pt x="10" y="4"/>
                  </a:cubicBezTo>
                  <a:cubicBezTo>
                    <a:pt x="10" y="5"/>
                    <a:pt x="10" y="5"/>
                    <a:pt x="10" y="5"/>
                  </a:cubicBezTo>
                  <a:cubicBezTo>
                    <a:pt x="11" y="4"/>
                    <a:pt x="11" y="4"/>
                    <a:pt x="11" y="4"/>
                  </a:cubicBezTo>
                  <a:cubicBezTo>
                    <a:pt x="10" y="4"/>
                    <a:pt x="10" y="4"/>
                    <a:pt x="10" y="4"/>
                  </a:cubicBezTo>
                  <a:cubicBezTo>
                    <a:pt x="11" y="4"/>
                    <a:pt x="11" y="4"/>
                    <a:pt x="11" y="4"/>
                  </a:cubicBezTo>
                  <a:cubicBezTo>
                    <a:pt x="10" y="4"/>
                    <a:pt x="10" y="4"/>
                    <a:pt x="10" y="4"/>
                  </a:cubicBezTo>
                  <a:cubicBezTo>
                    <a:pt x="10" y="4"/>
                    <a:pt x="10" y="4"/>
                    <a:pt x="10" y="4"/>
                  </a:cubicBezTo>
                  <a:cubicBezTo>
                    <a:pt x="11" y="4"/>
                    <a:pt x="11" y="4"/>
                    <a:pt x="11"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5"/>
                    <a:pt x="9" y="6"/>
                  </a:cubicBezTo>
                  <a:cubicBezTo>
                    <a:pt x="8" y="7"/>
                    <a:pt x="6" y="8"/>
                    <a:pt x="5" y="10"/>
                  </a:cubicBezTo>
                  <a:cubicBezTo>
                    <a:pt x="4" y="10"/>
                    <a:pt x="3" y="11"/>
                    <a:pt x="2" y="12"/>
                  </a:cubicBezTo>
                  <a:cubicBezTo>
                    <a:pt x="2" y="13"/>
                    <a:pt x="2" y="13"/>
                    <a:pt x="2" y="13"/>
                  </a:cubicBezTo>
                  <a:cubicBezTo>
                    <a:pt x="1" y="13"/>
                    <a:pt x="1" y="13"/>
                    <a:pt x="1" y="14"/>
                  </a:cubicBezTo>
                  <a:cubicBezTo>
                    <a:pt x="1" y="15"/>
                    <a:pt x="1" y="15"/>
                    <a:pt x="1" y="16"/>
                  </a:cubicBezTo>
                  <a:cubicBezTo>
                    <a:pt x="0" y="17"/>
                    <a:pt x="1" y="18"/>
                    <a:pt x="2" y="19"/>
                  </a:cubicBezTo>
                  <a:cubicBezTo>
                    <a:pt x="3" y="20"/>
                    <a:pt x="4" y="20"/>
                    <a:pt x="5" y="20"/>
                  </a:cubicBezTo>
                  <a:cubicBezTo>
                    <a:pt x="6" y="20"/>
                    <a:pt x="7" y="20"/>
                    <a:pt x="8" y="19"/>
                  </a:cubicBezTo>
                  <a:cubicBezTo>
                    <a:pt x="12" y="17"/>
                    <a:pt x="15" y="14"/>
                    <a:pt x="18" y="12"/>
                  </a:cubicBezTo>
                  <a:cubicBezTo>
                    <a:pt x="16" y="9"/>
                    <a:pt x="16" y="9"/>
                    <a:pt x="16" y="9"/>
                  </a:cubicBezTo>
                  <a:cubicBezTo>
                    <a:pt x="12" y="11"/>
                    <a:pt x="10" y="14"/>
                    <a:pt x="6" y="16"/>
                  </a:cubicBezTo>
                  <a:cubicBezTo>
                    <a:pt x="6" y="16"/>
                    <a:pt x="5" y="16"/>
                    <a:pt x="5" y="16"/>
                  </a:cubicBezTo>
                  <a:cubicBezTo>
                    <a:pt x="4" y="16"/>
                    <a:pt x="4" y="16"/>
                    <a:pt x="4" y="16"/>
                  </a:cubicBezTo>
                  <a:cubicBezTo>
                    <a:pt x="4" y="16"/>
                    <a:pt x="4" y="16"/>
                    <a:pt x="4" y="16"/>
                  </a:cubicBezTo>
                  <a:cubicBezTo>
                    <a:pt x="4" y="16"/>
                    <a:pt x="4" y="16"/>
                    <a:pt x="4" y="16"/>
                  </a:cubicBezTo>
                  <a:cubicBezTo>
                    <a:pt x="5" y="16"/>
                    <a:pt x="5" y="16"/>
                    <a:pt x="5" y="16"/>
                  </a:cubicBezTo>
                  <a:cubicBezTo>
                    <a:pt x="4" y="16"/>
                    <a:pt x="4" y="16"/>
                    <a:pt x="4" y="16"/>
                  </a:cubicBezTo>
                  <a:cubicBezTo>
                    <a:pt x="4" y="16"/>
                    <a:pt x="4" y="16"/>
                    <a:pt x="4" y="16"/>
                  </a:cubicBezTo>
                  <a:cubicBezTo>
                    <a:pt x="5" y="16"/>
                    <a:pt x="5" y="16"/>
                    <a:pt x="5" y="16"/>
                  </a:cubicBezTo>
                  <a:cubicBezTo>
                    <a:pt x="4" y="16"/>
                    <a:pt x="4" y="16"/>
                    <a:pt x="4" y="16"/>
                  </a:cubicBezTo>
                  <a:cubicBezTo>
                    <a:pt x="5" y="16"/>
                    <a:pt x="5" y="16"/>
                    <a:pt x="5" y="16"/>
                  </a:cubicBezTo>
                  <a:cubicBezTo>
                    <a:pt x="5" y="16"/>
                    <a:pt x="5" y="16"/>
                    <a:pt x="5" y="16"/>
                  </a:cubicBezTo>
                  <a:cubicBezTo>
                    <a:pt x="4" y="16"/>
                    <a:pt x="4" y="16"/>
                    <a:pt x="4" y="16"/>
                  </a:cubicBezTo>
                  <a:cubicBezTo>
                    <a:pt x="5" y="16"/>
                    <a:pt x="5" y="16"/>
                    <a:pt x="5" y="16"/>
                  </a:cubicBezTo>
                  <a:cubicBezTo>
                    <a:pt x="5" y="16"/>
                    <a:pt x="5" y="16"/>
                    <a:pt x="5" y="16"/>
                  </a:cubicBezTo>
                  <a:cubicBezTo>
                    <a:pt x="5" y="16"/>
                    <a:pt x="5" y="16"/>
                    <a:pt x="5" y="16"/>
                  </a:cubicBezTo>
                  <a:cubicBezTo>
                    <a:pt x="5" y="16"/>
                    <a:pt x="5" y="15"/>
                    <a:pt x="5" y="15"/>
                  </a:cubicBezTo>
                  <a:cubicBezTo>
                    <a:pt x="4" y="15"/>
                    <a:pt x="4" y="15"/>
                    <a:pt x="4" y="15"/>
                  </a:cubicBezTo>
                  <a:cubicBezTo>
                    <a:pt x="5" y="15"/>
                    <a:pt x="5" y="15"/>
                    <a:pt x="5" y="15"/>
                  </a:cubicBezTo>
                  <a:cubicBezTo>
                    <a:pt x="5" y="15"/>
                    <a:pt x="5" y="15"/>
                    <a:pt x="5" y="15"/>
                  </a:cubicBezTo>
                  <a:cubicBezTo>
                    <a:pt x="4" y="15"/>
                    <a:pt x="4" y="15"/>
                    <a:pt x="4" y="15"/>
                  </a:cubicBezTo>
                  <a:cubicBezTo>
                    <a:pt x="5" y="15"/>
                    <a:pt x="5" y="15"/>
                    <a:pt x="5" y="15"/>
                  </a:cubicBezTo>
                  <a:cubicBezTo>
                    <a:pt x="4" y="15"/>
                    <a:pt x="4" y="15"/>
                    <a:pt x="4" y="15"/>
                  </a:cubicBezTo>
                  <a:cubicBezTo>
                    <a:pt x="5" y="15"/>
                    <a:pt x="5" y="15"/>
                    <a:pt x="5" y="15"/>
                  </a:cubicBezTo>
                  <a:cubicBezTo>
                    <a:pt x="5" y="15"/>
                    <a:pt x="5" y="15"/>
                    <a:pt x="5" y="15"/>
                  </a:cubicBezTo>
                  <a:cubicBezTo>
                    <a:pt x="4" y="15"/>
                    <a:pt x="4" y="15"/>
                    <a:pt x="4" y="15"/>
                  </a:cubicBezTo>
                  <a:cubicBezTo>
                    <a:pt x="5" y="15"/>
                    <a:pt x="5" y="15"/>
                    <a:pt x="5" y="15"/>
                  </a:cubicBezTo>
                  <a:cubicBezTo>
                    <a:pt x="5" y="15"/>
                    <a:pt x="5" y="14"/>
                    <a:pt x="6" y="14"/>
                  </a:cubicBezTo>
                  <a:cubicBezTo>
                    <a:pt x="7" y="12"/>
                    <a:pt x="9" y="11"/>
                    <a:pt x="11" y="10"/>
                  </a:cubicBezTo>
                  <a:cubicBezTo>
                    <a:pt x="12" y="9"/>
                    <a:pt x="12" y="8"/>
                    <a:pt x="13" y="7"/>
                  </a:cubicBezTo>
                  <a:cubicBezTo>
                    <a:pt x="14" y="6"/>
                    <a:pt x="14" y="5"/>
                    <a:pt x="14" y="4"/>
                  </a:cubicBezTo>
                  <a:cubicBezTo>
                    <a:pt x="14" y="3"/>
                    <a:pt x="14" y="2"/>
                    <a:pt x="13" y="2"/>
                  </a:cubicBezTo>
                  <a:cubicBezTo>
                    <a:pt x="13" y="1"/>
                    <a:pt x="12" y="1"/>
                    <a:pt x="11" y="0"/>
                  </a:cubicBezTo>
                  <a:cubicBezTo>
                    <a:pt x="10" y="0"/>
                    <a:pt x="10" y="0"/>
                    <a:pt x="9" y="0"/>
                  </a:cubicBezTo>
                  <a:cubicBezTo>
                    <a:pt x="8" y="0"/>
                    <a:pt x="7" y="1"/>
                    <a:pt x="6" y="1"/>
                  </a:cubicBezTo>
                  <a:cubicBezTo>
                    <a:pt x="4" y="2"/>
                    <a:pt x="3" y="3"/>
                    <a:pt x="2" y="4"/>
                  </a:cubicBezTo>
                  <a:cubicBezTo>
                    <a:pt x="1" y="5"/>
                    <a:pt x="0" y="5"/>
                    <a:pt x="0" y="6"/>
                  </a:cubicBezTo>
                  <a:cubicBezTo>
                    <a:pt x="2" y="9"/>
                    <a:pt x="2" y="9"/>
                    <a:pt x="2" y="9"/>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8" name="Freeform 682">
              <a:extLst>
                <a:ext uri="{FF2B5EF4-FFF2-40B4-BE49-F238E27FC236}">
                  <a16:creationId xmlns:a16="http://schemas.microsoft.com/office/drawing/2014/main" id="{FC5F083E-C059-346E-45A6-F042EDB8E4E4}"/>
                </a:ext>
              </a:extLst>
            </p:cNvPr>
            <p:cNvSpPr>
              <a:spLocks/>
            </p:cNvSpPr>
            <p:nvPr/>
          </p:nvSpPr>
          <p:spPr bwMode="auto">
            <a:xfrm>
              <a:off x="3594" y="2858"/>
              <a:ext cx="27" cy="26"/>
            </a:xfrm>
            <a:custGeom>
              <a:avLst/>
              <a:gdLst>
                <a:gd name="T0" fmla="*/ 8 w 13"/>
                <a:gd name="T1" fmla="*/ 72 h 12"/>
                <a:gd name="T2" fmla="*/ 17 w 13"/>
                <a:gd name="T3" fmla="*/ 72 h 12"/>
                <a:gd name="T4" fmla="*/ 52 w 13"/>
                <a:gd name="T5" fmla="*/ 52 h 12"/>
                <a:gd name="T6" fmla="*/ 81 w 13"/>
                <a:gd name="T7" fmla="*/ 43 h 12"/>
                <a:gd name="T8" fmla="*/ 81 w 13"/>
                <a:gd name="T9" fmla="*/ 43 h 12"/>
                <a:gd name="T10" fmla="*/ 81 w 13"/>
                <a:gd name="T11" fmla="*/ 43 h 12"/>
                <a:gd name="T12" fmla="*/ 81 w 13"/>
                <a:gd name="T13" fmla="*/ 43 h 12"/>
                <a:gd name="T14" fmla="*/ 81 w 13"/>
                <a:gd name="T15" fmla="*/ 43 h 12"/>
                <a:gd name="T16" fmla="*/ 81 w 13"/>
                <a:gd name="T17" fmla="*/ 43 h 12"/>
                <a:gd name="T18" fmla="*/ 81 w 13"/>
                <a:gd name="T19" fmla="*/ 43 h 12"/>
                <a:gd name="T20" fmla="*/ 91 w 13"/>
                <a:gd name="T21" fmla="*/ 33 h 12"/>
                <a:gd name="T22" fmla="*/ 81 w 13"/>
                <a:gd name="T23" fmla="*/ 43 h 12"/>
                <a:gd name="T24" fmla="*/ 81 w 13"/>
                <a:gd name="T25" fmla="*/ 43 h 12"/>
                <a:gd name="T26" fmla="*/ 91 w 13"/>
                <a:gd name="T27" fmla="*/ 33 h 12"/>
                <a:gd name="T28" fmla="*/ 81 w 13"/>
                <a:gd name="T29" fmla="*/ 43 h 12"/>
                <a:gd name="T30" fmla="*/ 81 w 13"/>
                <a:gd name="T31" fmla="*/ 43 h 12"/>
                <a:gd name="T32" fmla="*/ 81 w 13"/>
                <a:gd name="T33" fmla="*/ 43 h 12"/>
                <a:gd name="T34" fmla="*/ 81 w 13"/>
                <a:gd name="T35" fmla="*/ 43 h 12"/>
                <a:gd name="T36" fmla="*/ 81 w 13"/>
                <a:gd name="T37" fmla="*/ 43 h 12"/>
                <a:gd name="T38" fmla="*/ 81 w 13"/>
                <a:gd name="T39" fmla="*/ 43 h 12"/>
                <a:gd name="T40" fmla="*/ 73 w 13"/>
                <a:gd name="T41" fmla="*/ 43 h 12"/>
                <a:gd name="T42" fmla="*/ 52 w 13"/>
                <a:gd name="T43" fmla="*/ 61 h 12"/>
                <a:gd name="T44" fmla="*/ 17 w 13"/>
                <a:gd name="T45" fmla="*/ 93 h 12"/>
                <a:gd name="T46" fmla="*/ 35 w 13"/>
                <a:gd name="T47" fmla="*/ 121 h 12"/>
                <a:gd name="T48" fmla="*/ 73 w 13"/>
                <a:gd name="T49" fmla="*/ 104 h 12"/>
                <a:gd name="T50" fmla="*/ 108 w 13"/>
                <a:gd name="T51" fmla="*/ 52 h 12"/>
                <a:gd name="T52" fmla="*/ 116 w 13"/>
                <a:gd name="T53" fmla="*/ 43 h 12"/>
                <a:gd name="T54" fmla="*/ 100 w 13"/>
                <a:gd name="T55" fmla="*/ 9 h 12"/>
                <a:gd name="T56" fmla="*/ 81 w 13"/>
                <a:gd name="T57" fmla="*/ 0 h 12"/>
                <a:gd name="T58" fmla="*/ 52 w 13"/>
                <a:gd name="T59" fmla="*/ 9 h 12"/>
                <a:gd name="T60" fmla="*/ 17 w 13"/>
                <a:gd name="T61" fmla="*/ 33 h 12"/>
                <a:gd name="T62" fmla="*/ 8 w 13"/>
                <a:gd name="T63" fmla="*/ 33 h 12"/>
                <a:gd name="T64" fmla="*/ 0 w 13"/>
                <a:gd name="T65" fmla="*/ 33 h 12"/>
                <a:gd name="T66" fmla="*/ 0 w 13"/>
                <a:gd name="T67" fmla="*/ 33 h 12"/>
                <a:gd name="T68" fmla="*/ 0 w 13"/>
                <a:gd name="T69" fmla="*/ 43 h 12"/>
                <a:gd name="T70" fmla="*/ 0 w 13"/>
                <a:gd name="T71" fmla="*/ 33 h 12"/>
                <a:gd name="T72" fmla="*/ 0 w 13"/>
                <a:gd name="T73" fmla="*/ 33 h 12"/>
                <a:gd name="T74" fmla="*/ 0 w 13"/>
                <a:gd name="T75" fmla="*/ 43 h 12"/>
                <a:gd name="T76" fmla="*/ 0 w 13"/>
                <a:gd name="T77" fmla="*/ 33 h 12"/>
                <a:gd name="T78" fmla="*/ 8 w 13"/>
                <a:gd name="T79" fmla="*/ 72 h 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2">
                  <a:moveTo>
                    <a:pt x="1" y="7"/>
                  </a:moveTo>
                  <a:cubicBezTo>
                    <a:pt x="2" y="7"/>
                    <a:pt x="2" y="7"/>
                    <a:pt x="2" y="7"/>
                  </a:cubicBezTo>
                  <a:cubicBezTo>
                    <a:pt x="3" y="7"/>
                    <a:pt x="4" y="6"/>
                    <a:pt x="6" y="5"/>
                  </a:cubicBezTo>
                  <a:cubicBezTo>
                    <a:pt x="7" y="5"/>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10" y="3"/>
                    <a:pt x="10" y="3"/>
                    <a:pt x="10" y="3"/>
                  </a:cubicBezTo>
                  <a:cubicBezTo>
                    <a:pt x="9" y="4"/>
                    <a:pt x="9" y="4"/>
                    <a:pt x="9" y="4"/>
                  </a:cubicBezTo>
                  <a:cubicBezTo>
                    <a:pt x="9" y="4"/>
                    <a:pt x="9" y="4"/>
                    <a:pt x="9" y="4"/>
                  </a:cubicBezTo>
                  <a:cubicBezTo>
                    <a:pt x="10" y="3"/>
                    <a:pt x="10" y="3"/>
                    <a:pt x="10" y="3"/>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9" y="4"/>
                    <a:pt x="9" y="4"/>
                    <a:pt x="9" y="4"/>
                  </a:cubicBezTo>
                  <a:cubicBezTo>
                    <a:pt x="8" y="4"/>
                    <a:pt x="8" y="4"/>
                    <a:pt x="8" y="4"/>
                  </a:cubicBezTo>
                  <a:cubicBezTo>
                    <a:pt x="8" y="5"/>
                    <a:pt x="7" y="6"/>
                    <a:pt x="6" y="6"/>
                  </a:cubicBezTo>
                  <a:cubicBezTo>
                    <a:pt x="5" y="7"/>
                    <a:pt x="3" y="8"/>
                    <a:pt x="2" y="9"/>
                  </a:cubicBezTo>
                  <a:cubicBezTo>
                    <a:pt x="4" y="12"/>
                    <a:pt x="4" y="12"/>
                    <a:pt x="4" y="12"/>
                  </a:cubicBezTo>
                  <a:cubicBezTo>
                    <a:pt x="5" y="12"/>
                    <a:pt x="7" y="11"/>
                    <a:pt x="8" y="10"/>
                  </a:cubicBezTo>
                  <a:cubicBezTo>
                    <a:pt x="10" y="9"/>
                    <a:pt x="12" y="7"/>
                    <a:pt x="12" y="5"/>
                  </a:cubicBezTo>
                  <a:cubicBezTo>
                    <a:pt x="12" y="5"/>
                    <a:pt x="13" y="4"/>
                    <a:pt x="13" y="4"/>
                  </a:cubicBezTo>
                  <a:cubicBezTo>
                    <a:pt x="13" y="3"/>
                    <a:pt x="12" y="2"/>
                    <a:pt x="11" y="1"/>
                  </a:cubicBezTo>
                  <a:cubicBezTo>
                    <a:pt x="11" y="0"/>
                    <a:pt x="10" y="0"/>
                    <a:pt x="9" y="0"/>
                  </a:cubicBezTo>
                  <a:cubicBezTo>
                    <a:pt x="8" y="0"/>
                    <a:pt x="7" y="1"/>
                    <a:pt x="6" y="1"/>
                  </a:cubicBezTo>
                  <a:cubicBezTo>
                    <a:pt x="5" y="1"/>
                    <a:pt x="4" y="2"/>
                    <a:pt x="2" y="3"/>
                  </a:cubicBezTo>
                  <a:cubicBezTo>
                    <a:pt x="2" y="3"/>
                    <a:pt x="1" y="3"/>
                    <a:pt x="1" y="3"/>
                  </a:cubicBezTo>
                  <a:cubicBezTo>
                    <a:pt x="0" y="3"/>
                    <a:pt x="0" y="3"/>
                    <a:pt x="0" y="3"/>
                  </a:cubicBezTo>
                  <a:cubicBezTo>
                    <a:pt x="0" y="3"/>
                    <a:pt x="0" y="3"/>
                    <a:pt x="0" y="3"/>
                  </a:cubicBezTo>
                  <a:cubicBezTo>
                    <a:pt x="0" y="4"/>
                    <a:pt x="0" y="4"/>
                    <a:pt x="0" y="4"/>
                  </a:cubicBezTo>
                  <a:cubicBezTo>
                    <a:pt x="0" y="3"/>
                    <a:pt x="0" y="3"/>
                    <a:pt x="0" y="3"/>
                  </a:cubicBezTo>
                  <a:cubicBezTo>
                    <a:pt x="0" y="3"/>
                    <a:pt x="0" y="3"/>
                    <a:pt x="0" y="3"/>
                  </a:cubicBezTo>
                  <a:cubicBezTo>
                    <a:pt x="0" y="4"/>
                    <a:pt x="0" y="4"/>
                    <a:pt x="0" y="4"/>
                  </a:cubicBezTo>
                  <a:cubicBezTo>
                    <a:pt x="0" y="3"/>
                    <a:pt x="0" y="3"/>
                    <a:pt x="0" y="3"/>
                  </a:cubicBezTo>
                  <a:cubicBezTo>
                    <a:pt x="1" y="7"/>
                    <a:pt x="1" y="7"/>
                    <a:pt x="1" y="7"/>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39" name="Freeform 683">
              <a:extLst>
                <a:ext uri="{FF2B5EF4-FFF2-40B4-BE49-F238E27FC236}">
                  <a16:creationId xmlns:a16="http://schemas.microsoft.com/office/drawing/2014/main" id="{F4223EE8-8AB4-828F-E6FC-2641C9DBA468}"/>
                </a:ext>
              </a:extLst>
            </p:cNvPr>
            <p:cNvSpPr>
              <a:spLocks/>
            </p:cNvSpPr>
            <p:nvPr/>
          </p:nvSpPr>
          <p:spPr bwMode="auto">
            <a:xfrm>
              <a:off x="3558" y="2947"/>
              <a:ext cx="24" cy="22"/>
            </a:xfrm>
            <a:custGeom>
              <a:avLst/>
              <a:gdLst>
                <a:gd name="T0" fmla="*/ 0 w 11"/>
                <a:gd name="T1" fmla="*/ 33 h 10"/>
                <a:gd name="T2" fmla="*/ 44 w 11"/>
                <a:gd name="T3" fmla="*/ 73 h 10"/>
                <a:gd name="T4" fmla="*/ 81 w 11"/>
                <a:gd name="T5" fmla="*/ 106 h 10"/>
                <a:gd name="T6" fmla="*/ 113 w 11"/>
                <a:gd name="T7" fmla="*/ 73 h 10"/>
                <a:gd name="T8" fmla="*/ 61 w 11"/>
                <a:gd name="T9" fmla="*/ 44 h 10"/>
                <a:gd name="T10" fmla="*/ 33 w 11"/>
                <a:gd name="T11" fmla="*/ 0 h 10"/>
                <a:gd name="T12" fmla="*/ 0 w 11"/>
                <a:gd name="T13" fmla="*/ 33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1" h="10">
                  <a:moveTo>
                    <a:pt x="0" y="3"/>
                  </a:moveTo>
                  <a:cubicBezTo>
                    <a:pt x="1" y="4"/>
                    <a:pt x="2" y="5"/>
                    <a:pt x="4" y="7"/>
                  </a:cubicBezTo>
                  <a:cubicBezTo>
                    <a:pt x="5" y="8"/>
                    <a:pt x="7" y="9"/>
                    <a:pt x="8" y="10"/>
                  </a:cubicBezTo>
                  <a:cubicBezTo>
                    <a:pt x="11" y="7"/>
                    <a:pt x="11" y="7"/>
                    <a:pt x="11" y="7"/>
                  </a:cubicBezTo>
                  <a:cubicBezTo>
                    <a:pt x="9" y="5"/>
                    <a:pt x="7" y="5"/>
                    <a:pt x="6" y="4"/>
                  </a:cubicBezTo>
                  <a:cubicBezTo>
                    <a:pt x="5" y="3"/>
                    <a:pt x="4"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0" name="Freeform 684">
              <a:extLst>
                <a:ext uri="{FF2B5EF4-FFF2-40B4-BE49-F238E27FC236}">
                  <a16:creationId xmlns:a16="http://schemas.microsoft.com/office/drawing/2014/main" id="{62DE6C02-FFC0-9D8F-0040-175E3E09F476}"/>
                </a:ext>
              </a:extLst>
            </p:cNvPr>
            <p:cNvSpPr>
              <a:spLocks/>
            </p:cNvSpPr>
            <p:nvPr/>
          </p:nvSpPr>
          <p:spPr bwMode="auto">
            <a:xfrm>
              <a:off x="3565" y="2938"/>
              <a:ext cx="21" cy="20"/>
            </a:xfrm>
            <a:custGeom>
              <a:avLst/>
              <a:gdLst>
                <a:gd name="T0" fmla="*/ 0 w 10"/>
                <a:gd name="T1" fmla="*/ 36 h 9"/>
                <a:gd name="T2" fmla="*/ 76 w 10"/>
                <a:gd name="T3" fmla="*/ 98 h 9"/>
                <a:gd name="T4" fmla="*/ 92 w 10"/>
                <a:gd name="T5" fmla="*/ 53 h 9"/>
                <a:gd name="T6" fmla="*/ 27 w 10"/>
                <a:gd name="T7" fmla="*/ 0 h 9"/>
                <a:gd name="T8" fmla="*/ 0 w 10"/>
                <a:gd name="T9" fmla="*/ 3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9">
                  <a:moveTo>
                    <a:pt x="0" y="3"/>
                  </a:moveTo>
                  <a:cubicBezTo>
                    <a:pt x="3" y="5"/>
                    <a:pt x="5" y="7"/>
                    <a:pt x="8" y="9"/>
                  </a:cubicBezTo>
                  <a:cubicBezTo>
                    <a:pt x="10" y="5"/>
                    <a:pt x="10" y="5"/>
                    <a:pt x="10" y="5"/>
                  </a:cubicBezTo>
                  <a:cubicBezTo>
                    <a:pt x="8" y="4"/>
                    <a:pt x="5" y="2"/>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1" name="Freeform 685">
              <a:extLst>
                <a:ext uri="{FF2B5EF4-FFF2-40B4-BE49-F238E27FC236}">
                  <a16:creationId xmlns:a16="http://schemas.microsoft.com/office/drawing/2014/main" id="{A2D82D51-0A91-D5CB-1C6F-913CFAA7A7A5}"/>
                </a:ext>
              </a:extLst>
            </p:cNvPr>
            <p:cNvSpPr>
              <a:spLocks/>
            </p:cNvSpPr>
            <p:nvPr/>
          </p:nvSpPr>
          <p:spPr bwMode="auto">
            <a:xfrm>
              <a:off x="3582" y="2969"/>
              <a:ext cx="33" cy="21"/>
            </a:xfrm>
            <a:custGeom>
              <a:avLst/>
              <a:gdLst>
                <a:gd name="T0" fmla="*/ 0 w 16"/>
                <a:gd name="T1" fmla="*/ 28 h 9"/>
                <a:gd name="T2" fmla="*/ 60 w 16"/>
                <a:gd name="T3" fmla="*/ 86 h 9"/>
                <a:gd name="T4" fmla="*/ 140 w 16"/>
                <a:gd name="T5" fmla="*/ 114 h 9"/>
                <a:gd name="T6" fmla="*/ 140 w 16"/>
                <a:gd name="T7" fmla="*/ 114 h 9"/>
                <a:gd name="T8" fmla="*/ 140 w 16"/>
                <a:gd name="T9" fmla="*/ 65 h 9"/>
                <a:gd name="T10" fmla="*/ 140 w 16"/>
                <a:gd name="T11" fmla="*/ 65 h 9"/>
                <a:gd name="T12" fmla="*/ 72 w 16"/>
                <a:gd name="T13" fmla="*/ 37 h 9"/>
                <a:gd name="T14" fmla="*/ 25 w 16"/>
                <a:gd name="T15" fmla="*/ 0 h 9"/>
                <a:gd name="T16" fmla="*/ 0 w 16"/>
                <a:gd name="T17" fmla="*/ 28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6" h="9">
                  <a:moveTo>
                    <a:pt x="0" y="2"/>
                  </a:moveTo>
                  <a:cubicBezTo>
                    <a:pt x="2" y="5"/>
                    <a:pt x="4" y="6"/>
                    <a:pt x="7" y="7"/>
                  </a:cubicBezTo>
                  <a:cubicBezTo>
                    <a:pt x="10" y="8"/>
                    <a:pt x="13" y="9"/>
                    <a:pt x="16" y="9"/>
                  </a:cubicBezTo>
                  <a:cubicBezTo>
                    <a:pt x="16" y="9"/>
                    <a:pt x="16" y="9"/>
                    <a:pt x="16" y="9"/>
                  </a:cubicBezTo>
                  <a:cubicBezTo>
                    <a:pt x="16" y="5"/>
                    <a:pt x="16" y="5"/>
                    <a:pt x="16" y="5"/>
                  </a:cubicBezTo>
                  <a:cubicBezTo>
                    <a:pt x="16" y="5"/>
                    <a:pt x="16" y="5"/>
                    <a:pt x="16" y="5"/>
                  </a:cubicBezTo>
                  <a:cubicBezTo>
                    <a:pt x="13" y="5"/>
                    <a:pt x="11" y="4"/>
                    <a:pt x="8" y="3"/>
                  </a:cubicBezTo>
                  <a:cubicBezTo>
                    <a:pt x="6" y="3"/>
                    <a:pt x="4" y="1"/>
                    <a:pt x="3" y="0"/>
                  </a:cubicBezTo>
                  <a:cubicBezTo>
                    <a:pt x="0" y="2"/>
                    <a:pt x="0" y="2"/>
                    <a:pt x="0" y="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2" name="Freeform 686">
              <a:extLst>
                <a:ext uri="{FF2B5EF4-FFF2-40B4-BE49-F238E27FC236}">
                  <a16:creationId xmlns:a16="http://schemas.microsoft.com/office/drawing/2014/main" id="{E39CE56F-1290-3F7D-5290-04B01E0FF0D6}"/>
                </a:ext>
              </a:extLst>
            </p:cNvPr>
            <p:cNvSpPr>
              <a:spLocks/>
            </p:cNvSpPr>
            <p:nvPr/>
          </p:nvSpPr>
          <p:spPr bwMode="auto">
            <a:xfrm>
              <a:off x="3586" y="2958"/>
              <a:ext cx="29" cy="16"/>
            </a:xfrm>
            <a:custGeom>
              <a:avLst/>
              <a:gdLst>
                <a:gd name="T0" fmla="*/ 0 w 14"/>
                <a:gd name="T1" fmla="*/ 37 h 7"/>
                <a:gd name="T2" fmla="*/ 52 w 14"/>
                <a:gd name="T3" fmla="*/ 73 h 7"/>
                <a:gd name="T4" fmla="*/ 116 w 14"/>
                <a:gd name="T5" fmla="*/ 85 h 7"/>
                <a:gd name="T6" fmla="*/ 124 w 14"/>
                <a:gd name="T7" fmla="*/ 85 h 7"/>
                <a:gd name="T8" fmla="*/ 124 w 14"/>
                <a:gd name="T9" fmla="*/ 37 h 7"/>
                <a:gd name="T10" fmla="*/ 116 w 14"/>
                <a:gd name="T11" fmla="*/ 37 h 7"/>
                <a:gd name="T12" fmla="*/ 64 w 14"/>
                <a:gd name="T13" fmla="*/ 25 h 7"/>
                <a:gd name="T14" fmla="*/ 25 w 14"/>
                <a:gd name="T15" fmla="*/ 0 h 7"/>
                <a:gd name="T16" fmla="*/ 0 w 14"/>
                <a:gd name="T17" fmla="*/ 37 h 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4" h="7">
                  <a:moveTo>
                    <a:pt x="0" y="3"/>
                  </a:moveTo>
                  <a:cubicBezTo>
                    <a:pt x="1" y="4"/>
                    <a:pt x="4" y="6"/>
                    <a:pt x="6" y="6"/>
                  </a:cubicBezTo>
                  <a:cubicBezTo>
                    <a:pt x="9" y="7"/>
                    <a:pt x="11" y="7"/>
                    <a:pt x="13" y="7"/>
                  </a:cubicBezTo>
                  <a:cubicBezTo>
                    <a:pt x="14" y="7"/>
                    <a:pt x="14" y="7"/>
                    <a:pt x="14" y="7"/>
                  </a:cubicBezTo>
                  <a:cubicBezTo>
                    <a:pt x="14" y="3"/>
                    <a:pt x="14" y="3"/>
                    <a:pt x="14" y="3"/>
                  </a:cubicBezTo>
                  <a:cubicBezTo>
                    <a:pt x="13" y="3"/>
                    <a:pt x="13" y="3"/>
                    <a:pt x="13" y="3"/>
                  </a:cubicBezTo>
                  <a:cubicBezTo>
                    <a:pt x="12" y="3"/>
                    <a:pt x="9" y="3"/>
                    <a:pt x="7" y="2"/>
                  </a:cubicBezTo>
                  <a:cubicBezTo>
                    <a:pt x="5" y="2"/>
                    <a:pt x="3"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3" name="Freeform 687">
              <a:extLst>
                <a:ext uri="{FF2B5EF4-FFF2-40B4-BE49-F238E27FC236}">
                  <a16:creationId xmlns:a16="http://schemas.microsoft.com/office/drawing/2014/main" id="{C04A6240-6280-4CC8-CFD9-80D902F0FBF6}"/>
                </a:ext>
              </a:extLst>
            </p:cNvPr>
            <p:cNvSpPr>
              <a:spLocks/>
            </p:cNvSpPr>
            <p:nvPr/>
          </p:nvSpPr>
          <p:spPr bwMode="auto">
            <a:xfrm>
              <a:off x="3596" y="2945"/>
              <a:ext cx="25" cy="16"/>
            </a:xfrm>
            <a:custGeom>
              <a:avLst/>
              <a:gdLst>
                <a:gd name="T0" fmla="*/ 0 w 12"/>
                <a:gd name="T1" fmla="*/ 37 h 7"/>
                <a:gd name="T2" fmla="*/ 35 w 12"/>
                <a:gd name="T3" fmla="*/ 57 h 7"/>
                <a:gd name="T4" fmla="*/ 100 w 12"/>
                <a:gd name="T5" fmla="*/ 85 h 7"/>
                <a:gd name="T6" fmla="*/ 108 w 12"/>
                <a:gd name="T7" fmla="*/ 37 h 7"/>
                <a:gd name="T8" fmla="*/ 44 w 12"/>
                <a:gd name="T9" fmla="*/ 11 h 7"/>
                <a:gd name="T10" fmla="*/ 17 w 12"/>
                <a:gd name="T11" fmla="*/ 0 h 7"/>
                <a:gd name="T12" fmla="*/ 0 w 12"/>
                <a:gd name="T13" fmla="*/ 37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7">
                  <a:moveTo>
                    <a:pt x="0" y="3"/>
                  </a:moveTo>
                  <a:cubicBezTo>
                    <a:pt x="1" y="4"/>
                    <a:pt x="3" y="4"/>
                    <a:pt x="4" y="5"/>
                  </a:cubicBezTo>
                  <a:cubicBezTo>
                    <a:pt x="6" y="5"/>
                    <a:pt x="9" y="6"/>
                    <a:pt x="11" y="7"/>
                  </a:cubicBezTo>
                  <a:cubicBezTo>
                    <a:pt x="12" y="3"/>
                    <a:pt x="12" y="3"/>
                    <a:pt x="12" y="3"/>
                  </a:cubicBezTo>
                  <a:cubicBezTo>
                    <a:pt x="10" y="3"/>
                    <a:pt x="8" y="2"/>
                    <a:pt x="5" y="1"/>
                  </a:cubicBezTo>
                  <a:cubicBezTo>
                    <a:pt x="4" y="0"/>
                    <a:pt x="2"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4" name="Freeform 688">
              <a:extLst>
                <a:ext uri="{FF2B5EF4-FFF2-40B4-BE49-F238E27FC236}">
                  <a16:creationId xmlns:a16="http://schemas.microsoft.com/office/drawing/2014/main" id="{560AE248-D33C-6DA5-7D19-FD1B004A987F}"/>
                </a:ext>
              </a:extLst>
            </p:cNvPr>
            <p:cNvSpPr>
              <a:spLocks/>
            </p:cNvSpPr>
            <p:nvPr/>
          </p:nvSpPr>
          <p:spPr bwMode="auto">
            <a:xfrm>
              <a:off x="4216" y="2974"/>
              <a:ext cx="27" cy="20"/>
            </a:xfrm>
            <a:custGeom>
              <a:avLst/>
              <a:gdLst>
                <a:gd name="T0" fmla="*/ 0 w 13"/>
                <a:gd name="T1" fmla="*/ 36 h 9"/>
                <a:gd name="T2" fmla="*/ 52 w 13"/>
                <a:gd name="T3" fmla="*/ 80 h 9"/>
                <a:gd name="T4" fmla="*/ 116 w 13"/>
                <a:gd name="T5" fmla="*/ 98 h 9"/>
                <a:gd name="T6" fmla="*/ 116 w 13"/>
                <a:gd name="T7" fmla="*/ 53 h 9"/>
                <a:gd name="T8" fmla="*/ 64 w 13"/>
                <a:gd name="T9" fmla="*/ 36 h 9"/>
                <a:gd name="T10" fmla="*/ 17 w 13"/>
                <a:gd name="T11" fmla="*/ 0 h 9"/>
                <a:gd name="T12" fmla="*/ 0 w 13"/>
                <a:gd name="T13" fmla="*/ 36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9">
                  <a:moveTo>
                    <a:pt x="0" y="3"/>
                  </a:moveTo>
                  <a:cubicBezTo>
                    <a:pt x="1" y="4"/>
                    <a:pt x="3" y="6"/>
                    <a:pt x="6" y="7"/>
                  </a:cubicBezTo>
                  <a:cubicBezTo>
                    <a:pt x="8" y="8"/>
                    <a:pt x="10" y="9"/>
                    <a:pt x="13" y="9"/>
                  </a:cubicBezTo>
                  <a:cubicBezTo>
                    <a:pt x="13" y="5"/>
                    <a:pt x="13" y="5"/>
                    <a:pt x="13" y="5"/>
                  </a:cubicBezTo>
                  <a:cubicBezTo>
                    <a:pt x="12" y="5"/>
                    <a:pt x="9" y="4"/>
                    <a:pt x="7" y="3"/>
                  </a:cubicBezTo>
                  <a:cubicBezTo>
                    <a:pt x="5" y="2"/>
                    <a:pt x="3" y="1"/>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5" name="Freeform 689">
              <a:extLst>
                <a:ext uri="{FF2B5EF4-FFF2-40B4-BE49-F238E27FC236}">
                  <a16:creationId xmlns:a16="http://schemas.microsoft.com/office/drawing/2014/main" id="{FB0AFFAC-C04F-7D8D-11FE-DFA44051AB22}"/>
                </a:ext>
              </a:extLst>
            </p:cNvPr>
            <p:cNvSpPr>
              <a:spLocks/>
            </p:cNvSpPr>
            <p:nvPr/>
          </p:nvSpPr>
          <p:spPr bwMode="auto">
            <a:xfrm>
              <a:off x="4218" y="2963"/>
              <a:ext cx="34" cy="18"/>
            </a:xfrm>
            <a:custGeom>
              <a:avLst/>
              <a:gdLst>
                <a:gd name="T0" fmla="*/ 0 w 16"/>
                <a:gd name="T1" fmla="*/ 36 h 8"/>
                <a:gd name="T2" fmla="*/ 145 w 16"/>
                <a:gd name="T3" fmla="*/ 92 h 8"/>
                <a:gd name="T4" fmla="*/ 153 w 16"/>
                <a:gd name="T5" fmla="*/ 92 h 8"/>
                <a:gd name="T6" fmla="*/ 153 w 16"/>
                <a:gd name="T7" fmla="*/ 45 h 8"/>
                <a:gd name="T8" fmla="*/ 145 w 16"/>
                <a:gd name="T9" fmla="*/ 45 h 8"/>
                <a:gd name="T10" fmla="*/ 28 w 16"/>
                <a:gd name="T11" fmla="*/ 0 h 8"/>
                <a:gd name="T12" fmla="*/ 0 w 16"/>
                <a:gd name="T13" fmla="*/ 36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 h="8">
                  <a:moveTo>
                    <a:pt x="0" y="3"/>
                  </a:moveTo>
                  <a:cubicBezTo>
                    <a:pt x="4" y="6"/>
                    <a:pt x="10" y="8"/>
                    <a:pt x="15" y="8"/>
                  </a:cubicBezTo>
                  <a:cubicBezTo>
                    <a:pt x="15" y="8"/>
                    <a:pt x="16" y="8"/>
                    <a:pt x="16" y="8"/>
                  </a:cubicBezTo>
                  <a:cubicBezTo>
                    <a:pt x="16" y="4"/>
                    <a:pt x="16" y="4"/>
                    <a:pt x="16" y="4"/>
                  </a:cubicBezTo>
                  <a:cubicBezTo>
                    <a:pt x="15" y="4"/>
                    <a:pt x="15" y="4"/>
                    <a:pt x="15" y="4"/>
                  </a:cubicBezTo>
                  <a:cubicBezTo>
                    <a:pt x="11" y="4"/>
                    <a:pt x="6" y="3"/>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6" name="Freeform 690">
              <a:extLst>
                <a:ext uri="{FF2B5EF4-FFF2-40B4-BE49-F238E27FC236}">
                  <a16:creationId xmlns:a16="http://schemas.microsoft.com/office/drawing/2014/main" id="{75E203B3-15C0-00F8-7C09-109FA80465E2}"/>
                </a:ext>
              </a:extLst>
            </p:cNvPr>
            <p:cNvSpPr>
              <a:spLocks/>
            </p:cNvSpPr>
            <p:nvPr/>
          </p:nvSpPr>
          <p:spPr bwMode="auto">
            <a:xfrm>
              <a:off x="4226" y="2947"/>
              <a:ext cx="23" cy="18"/>
            </a:xfrm>
            <a:custGeom>
              <a:avLst/>
              <a:gdLst>
                <a:gd name="T0" fmla="*/ 0 w 11"/>
                <a:gd name="T1" fmla="*/ 45 h 8"/>
                <a:gd name="T2" fmla="*/ 44 w 11"/>
                <a:gd name="T3" fmla="*/ 72 h 8"/>
                <a:gd name="T4" fmla="*/ 100 w 11"/>
                <a:gd name="T5" fmla="*/ 92 h 8"/>
                <a:gd name="T6" fmla="*/ 100 w 11"/>
                <a:gd name="T7" fmla="*/ 92 h 8"/>
                <a:gd name="T8" fmla="*/ 100 w 11"/>
                <a:gd name="T9" fmla="*/ 72 h 8"/>
                <a:gd name="T10" fmla="*/ 100 w 11"/>
                <a:gd name="T11" fmla="*/ 92 h 8"/>
                <a:gd name="T12" fmla="*/ 100 w 11"/>
                <a:gd name="T13" fmla="*/ 92 h 8"/>
                <a:gd name="T14" fmla="*/ 100 w 11"/>
                <a:gd name="T15" fmla="*/ 72 h 8"/>
                <a:gd name="T16" fmla="*/ 100 w 11"/>
                <a:gd name="T17" fmla="*/ 92 h 8"/>
                <a:gd name="T18" fmla="*/ 100 w 11"/>
                <a:gd name="T19" fmla="*/ 45 h 8"/>
                <a:gd name="T20" fmla="*/ 100 w 11"/>
                <a:gd name="T21" fmla="*/ 45 h 8"/>
                <a:gd name="T22" fmla="*/ 56 w 11"/>
                <a:gd name="T23" fmla="*/ 25 h 8"/>
                <a:gd name="T24" fmla="*/ 8 w 11"/>
                <a:gd name="T25" fmla="*/ 0 h 8"/>
                <a:gd name="T26" fmla="*/ 0 w 11"/>
                <a:gd name="T27" fmla="*/ 45 h 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1" h="8">
                  <a:moveTo>
                    <a:pt x="0" y="4"/>
                  </a:moveTo>
                  <a:cubicBezTo>
                    <a:pt x="1" y="5"/>
                    <a:pt x="3" y="5"/>
                    <a:pt x="5" y="6"/>
                  </a:cubicBezTo>
                  <a:cubicBezTo>
                    <a:pt x="6" y="7"/>
                    <a:pt x="8" y="8"/>
                    <a:pt x="11" y="8"/>
                  </a:cubicBezTo>
                  <a:cubicBezTo>
                    <a:pt x="11" y="8"/>
                    <a:pt x="11" y="8"/>
                    <a:pt x="11" y="8"/>
                  </a:cubicBezTo>
                  <a:cubicBezTo>
                    <a:pt x="11" y="6"/>
                    <a:pt x="11" y="6"/>
                    <a:pt x="11" y="6"/>
                  </a:cubicBezTo>
                  <a:cubicBezTo>
                    <a:pt x="11" y="8"/>
                    <a:pt x="11" y="8"/>
                    <a:pt x="11" y="8"/>
                  </a:cubicBezTo>
                  <a:cubicBezTo>
                    <a:pt x="11" y="8"/>
                    <a:pt x="11" y="8"/>
                    <a:pt x="11" y="8"/>
                  </a:cubicBezTo>
                  <a:cubicBezTo>
                    <a:pt x="11" y="6"/>
                    <a:pt x="11" y="6"/>
                    <a:pt x="11" y="6"/>
                  </a:cubicBezTo>
                  <a:cubicBezTo>
                    <a:pt x="11" y="8"/>
                    <a:pt x="11" y="8"/>
                    <a:pt x="11" y="8"/>
                  </a:cubicBezTo>
                  <a:cubicBezTo>
                    <a:pt x="11" y="4"/>
                    <a:pt x="11" y="4"/>
                    <a:pt x="11" y="4"/>
                  </a:cubicBezTo>
                  <a:cubicBezTo>
                    <a:pt x="11" y="4"/>
                    <a:pt x="11" y="4"/>
                    <a:pt x="11" y="4"/>
                  </a:cubicBezTo>
                  <a:cubicBezTo>
                    <a:pt x="9" y="4"/>
                    <a:pt x="8" y="3"/>
                    <a:pt x="6" y="2"/>
                  </a:cubicBezTo>
                  <a:cubicBezTo>
                    <a:pt x="5" y="2"/>
                    <a:pt x="3" y="1"/>
                    <a:pt x="1" y="0"/>
                  </a:cubicBezTo>
                  <a:cubicBezTo>
                    <a:pt x="0" y="4"/>
                    <a:pt x="0" y="4"/>
                    <a:pt x="0" y="4"/>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7" name="Freeform 691">
              <a:extLst>
                <a:ext uri="{FF2B5EF4-FFF2-40B4-BE49-F238E27FC236}">
                  <a16:creationId xmlns:a16="http://schemas.microsoft.com/office/drawing/2014/main" id="{26C84560-438B-E8EC-3085-1FE30FE02C70}"/>
                </a:ext>
              </a:extLst>
            </p:cNvPr>
            <p:cNvSpPr>
              <a:spLocks/>
            </p:cNvSpPr>
            <p:nvPr/>
          </p:nvSpPr>
          <p:spPr bwMode="auto">
            <a:xfrm>
              <a:off x="4249" y="2954"/>
              <a:ext cx="26" cy="15"/>
            </a:xfrm>
            <a:custGeom>
              <a:avLst/>
              <a:gdLst>
                <a:gd name="T0" fmla="*/ 0 w 12"/>
                <a:gd name="T1" fmla="*/ 69 h 7"/>
                <a:gd name="T2" fmla="*/ 20 w 12"/>
                <a:gd name="T3" fmla="*/ 69 h 7"/>
                <a:gd name="T4" fmla="*/ 121 w 12"/>
                <a:gd name="T5" fmla="*/ 28 h 7"/>
                <a:gd name="T6" fmla="*/ 104 w 12"/>
                <a:gd name="T7" fmla="*/ 0 h 7"/>
                <a:gd name="T8" fmla="*/ 20 w 12"/>
                <a:gd name="T9" fmla="*/ 28 h 7"/>
                <a:gd name="T10" fmla="*/ 9 w 12"/>
                <a:gd name="T11" fmla="*/ 28 h 7"/>
                <a:gd name="T12" fmla="*/ 0 w 12"/>
                <a:gd name="T13" fmla="*/ 69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7">
                  <a:moveTo>
                    <a:pt x="0" y="7"/>
                  </a:moveTo>
                  <a:cubicBezTo>
                    <a:pt x="2" y="7"/>
                    <a:pt x="2" y="7"/>
                    <a:pt x="2" y="7"/>
                  </a:cubicBezTo>
                  <a:cubicBezTo>
                    <a:pt x="6" y="7"/>
                    <a:pt x="9" y="5"/>
                    <a:pt x="12" y="3"/>
                  </a:cubicBezTo>
                  <a:cubicBezTo>
                    <a:pt x="10" y="0"/>
                    <a:pt x="10" y="0"/>
                    <a:pt x="10" y="0"/>
                  </a:cubicBezTo>
                  <a:cubicBezTo>
                    <a:pt x="7" y="2"/>
                    <a:pt x="5" y="3"/>
                    <a:pt x="2" y="3"/>
                  </a:cubicBezTo>
                  <a:cubicBezTo>
                    <a:pt x="1" y="3"/>
                    <a:pt x="1" y="3"/>
                    <a:pt x="1" y="3"/>
                  </a:cubicBezTo>
                  <a:cubicBezTo>
                    <a:pt x="0" y="7"/>
                    <a:pt x="0" y="7"/>
                    <a:pt x="0" y="7"/>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8" name="Freeform 692">
              <a:extLst>
                <a:ext uri="{FF2B5EF4-FFF2-40B4-BE49-F238E27FC236}">
                  <a16:creationId xmlns:a16="http://schemas.microsoft.com/office/drawing/2014/main" id="{07881DD1-3769-773E-2E89-F535927A51A9}"/>
                </a:ext>
              </a:extLst>
            </p:cNvPr>
            <p:cNvSpPr>
              <a:spLocks/>
            </p:cNvSpPr>
            <p:nvPr/>
          </p:nvSpPr>
          <p:spPr bwMode="auto">
            <a:xfrm>
              <a:off x="4249" y="2940"/>
              <a:ext cx="21" cy="18"/>
            </a:xfrm>
            <a:custGeom>
              <a:avLst/>
              <a:gdLst>
                <a:gd name="T0" fmla="*/ 0 w 10"/>
                <a:gd name="T1" fmla="*/ 92 h 8"/>
                <a:gd name="T2" fmla="*/ 92 w 10"/>
                <a:gd name="T3" fmla="*/ 36 h 8"/>
                <a:gd name="T4" fmla="*/ 76 w 10"/>
                <a:gd name="T5" fmla="*/ 0 h 8"/>
                <a:gd name="T6" fmla="*/ 0 w 10"/>
                <a:gd name="T7" fmla="*/ 45 h 8"/>
                <a:gd name="T8" fmla="*/ 0 w 10"/>
                <a:gd name="T9" fmla="*/ 92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8">
                  <a:moveTo>
                    <a:pt x="0" y="8"/>
                  </a:moveTo>
                  <a:cubicBezTo>
                    <a:pt x="3" y="7"/>
                    <a:pt x="8" y="5"/>
                    <a:pt x="10" y="3"/>
                  </a:cubicBezTo>
                  <a:cubicBezTo>
                    <a:pt x="8" y="0"/>
                    <a:pt x="8" y="0"/>
                    <a:pt x="8" y="0"/>
                  </a:cubicBezTo>
                  <a:cubicBezTo>
                    <a:pt x="6" y="2"/>
                    <a:pt x="2" y="4"/>
                    <a:pt x="0" y="4"/>
                  </a:cubicBezTo>
                  <a:cubicBezTo>
                    <a:pt x="0" y="8"/>
                    <a:pt x="0" y="8"/>
                    <a:pt x="0" y="8"/>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49" name="Freeform 693">
              <a:extLst>
                <a:ext uri="{FF2B5EF4-FFF2-40B4-BE49-F238E27FC236}">
                  <a16:creationId xmlns:a16="http://schemas.microsoft.com/office/drawing/2014/main" id="{63DE04AE-573E-FD7F-5428-921F73162D42}"/>
                </a:ext>
              </a:extLst>
            </p:cNvPr>
            <p:cNvSpPr>
              <a:spLocks/>
            </p:cNvSpPr>
            <p:nvPr/>
          </p:nvSpPr>
          <p:spPr bwMode="auto">
            <a:xfrm>
              <a:off x="4241" y="2905"/>
              <a:ext cx="17" cy="17"/>
            </a:xfrm>
            <a:custGeom>
              <a:avLst/>
              <a:gdLst>
                <a:gd name="T0" fmla="*/ 28 w 8"/>
                <a:gd name="T1" fmla="*/ 77 h 8"/>
                <a:gd name="T2" fmla="*/ 49 w 8"/>
                <a:gd name="T3" fmla="*/ 49 h 8"/>
                <a:gd name="T4" fmla="*/ 68 w 8"/>
                <a:gd name="T5" fmla="*/ 28 h 8"/>
                <a:gd name="T6" fmla="*/ 77 w 8"/>
                <a:gd name="T7" fmla="*/ 0 h 8"/>
                <a:gd name="T8" fmla="*/ 40 w 8"/>
                <a:gd name="T9" fmla="*/ 0 h 8"/>
                <a:gd name="T10" fmla="*/ 40 w 8"/>
                <a:gd name="T11" fmla="*/ 0 h 8"/>
                <a:gd name="T12" fmla="*/ 40 w 8"/>
                <a:gd name="T13" fmla="*/ 0 h 8"/>
                <a:gd name="T14" fmla="*/ 40 w 8"/>
                <a:gd name="T15" fmla="*/ 0 h 8"/>
                <a:gd name="T16" fmla="*/ 40 w 8"/>
                <a:gd name="T17" fmla="*/ 0 h 8"/>
                <a:gd name="T18" fmla="*/ 40 w 8"/>
                <a:gd name="T19" fmla="*/ 0 h 8"/>
                <a:gd name="T20" fmla="*/ 28 w 8"/>
                <a:gd name="T21" fmla="*/ 9 h 8"/>
                <a:gd name="T22" fmla="*/ 0 w 8"/>
                <a:gd name="T23" fmla="*/ 60 h 8"/>
                <a:gd name="T24" fmla="*/ 28 w 8"/>
                <a:gd name="T25" fmla="*/ 77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 h="8">
                  <a:moveTo>
                    <a:pt x="3" y="8"/>
                  </a:moveTo>
                  <a:cubicBezTo>
                    <a:pt x="3" y="8"/>
                    <a:pt x="4" y="6"/>
                    <a:pt x="5" y="5"/>
                  </a:cubicBezTo>
                  <a:cubicBezTo>
                    <a:pt x="6" y="4"/>
                    <a:pt x="7" y="3"/>
                    <a:pt x="7" y="3"/>
                  </a:cubicBezTo>
                  <a:cubicBezTo>
                    <a:pt x="7" y="2"/>
                    <a:pt x="8" y="1"/>
                    <a:pt x="8"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4" y="0"/>
                  </a:cubicBezTo>
                  <a:cubicBezTo>
                    <a:pt x="4" y="0"/>
                    <a:pt x="4" y="0"/>
                    <a:pt x="3" y="1"/>
                  </a:cubicBezTo>
                  <a:cubicBezTo>
                    <a:pt x="2" y="3"/>
                    <a:pt x="0" y="5"/>
                    <a:pt x="0" y="6"/>
                  </a:cubicBezTo>
                  <a:cubicBezTo>
                    <a:pt x="3" y="8"/>
                    <a:pt x="3" y="8"/>
                    <a:pt x="3" y="8"/>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0" name="Freeform 694">
              <a:extLst>
                <a:ext uri="{FF2B5EF4-FFF2-40B4-BE49-F238E27FC236}">
                  <a16:creationId xmlns:a16="http://schemas.microsoft.com/office/drawing/2014/main" id="{06323461-CD06-B00A-052C-7B3CD9066BF3}"/>
                </a:ext>
              </a:extLst>
            </p:cNvPr>
            <p:cNvSpPr>
              <a:spLocks/>
            </p:cNvSpPr>
            <p:nvPr/>
          </p:nvSpPr>
          <p:spPr bwMode="auto">
            <a:xfrm>
              <a:off x="4231" y="2893"/>
              <a:ext cx="18" cy="20"/>
            </a:xfrm>
            <a:custGeom>
              <a:avLst/>
              <a:gdLst>
                <a:gd name="T0" fmla="*/ 24 w 9"/>
                <a:gd name="T1" fmla="*/ 98 h 9"/>
                <a:gd name="T2" fmla="*/ 48 w 9"/>
                <a:gd name="T3" fmla="*/ 64 h 9"/>
                <a:gd name="T4" fmla="*/ 64 w 9"/>
                <a:gd name="T5" fmla="*/ 36 h 9"/>
                <a:gd name="T6" fmla="*/ 64 w 9"/>
                <a:gd name="T7" fmla="*/ 20 h 9"/>
                <a:gd name="T8" fmla="*/ 72 w 9"/>
                <a:gd name="T9" fmla="*/ 9 h 9"/>
                <a:gd name="T10" fmla="*/ 72 w 9"/>
                <a:gd name="T11" fmla="*/ 0 h 9"/>
                <a:gd name="T12" fmla="*/ 40 w 9"/>
                <a:gd name="T13" fmla="*/ 9 h 9"/>
                <a:gd name="T14" fmla="*/ 48 w 9"/>
                <a:gd name="T15" fmla="*/ 9 h 9"/>
                <a:gd name="T16" fmla="*/ 40 w 9"/>
                <a:gd name="T17" fmla="*/ 9 h 9"/>
                <a:gd name="T18" fmla="*/ 40 w 9"/>
                <a:gd name="T19" fmla="*/ 9 h 9"/>
                <a:gd name="T20" fmla="*/ 48 w 9"/>
                <a:gd name="T21" fmla="*/ 9 h 9"/>
                <a:gd name="T22" fmla="*/ 40 w 9"/>
                <a:gd name="T23" fmla="*/ 9 h 9"/>
                <a:gd name="T24" fmla="*/ 48 w 9"/>
                <a:gd name="T25" fmla="*/ 9 h 9"/>
                <a:gd name="T26" fmla="*/ 40 w 9"/>
                <a:gd name="T27" fmla="*/ 9 h 9"/>
                <a:gd name="T28" fmla="*/ 40 w 9"/>
                <a:gd name="T29" fmla="*/ 9 h 9"/>
                <a:gd name="T30" fmla="*/ 48 w 9"/>
                <a:gd name="T31" fmla="*/ 9 h 9"/>
                <a:gd name="T32" fmla="*/ 40 w 9"/>
                <a:gd name="T33" fmla="*/ 9 h 9"/>
                <a:gd name="T34" fmla="*/ 40 w 9"/>
                <a:gd name="T35" fmla="*/ 9 h 9"/>
                <a:gd name="T36" fmla="*/ 40 w 9"/>
                <a:gd name="T37" fmla="*/ 9 h 9"/>
                <a:gd name="T38" fmla="*/ 40 w 9"/>
                <a:gd name="T39" fmla="*/ 9 h 9"/>
                <a:gd name="T40" fmla="*/ 40 w 9"/>
                <a:gd name="T41" fmla="*/ 9 h 9"/>
                <a:gd name="T42" fmla="*/ 40 w 9"/>
                <a:gd name="T43" fmla="*/ 9 h 9"/>
                <a:gd name="T44" fmla="*/ 32 w 9"/>
                <a:gd name="T45" fmla="*/ 20 h 9"/>
                <a:gd name="T46" fmla="*/ 0 w 9"/>
                <a:gd name="T47" fmla="*/ 80 h 9"/>
                <a:gd name="T48" fmla="*/ 24 w 9"/>
                <a:gd name="T49" fmla="*/ 98 h 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9" h="9">
                  <a:moveTo>
                    <a:pt x="3" y="9"/>
                  </a:moveTo>
                  <a:cubicBezTo>
                    <a:pt x="4" y="9"/>
                    <a:pt x="5" y="7"/>
                    <a:pt x="6" y="6"/>
                  </a:cubicBezTo>
                  <a:cubicBezTo>
                    <a:pt x="7" y="5"/>
                    <a:pt x="7" y="4"/>
                    <a:pt x="8" y="3"/>
                  </a:cubicBezTo>
                  <a:cubicBezTo>
                    <a:pt x="8" y="3"/>
                    <a:pt x="8" y="3"/>
                    <a:pt x="8" y="2"/>
                  </a:cubicBezTo>
                  <a:cubicBezTo>
                    <a:pt x="8" y="2"/>
                    <a:pt x="9" y="2"/>
                    <a:pt x="9" y="1"/>
                  </a:cubicBezTo>
                  <a:cubicBezTo>
                    <a:pt x="9" y="0"/>
                    <a:pt x="9" y="0"/>
                    <a:pt x="9" y="0"/>
                  </a:cubicBezTo>
                  <a:cubicBezTo>
                    <a:pt x="5" y="1"/>
                    <a:pt x="5" y="1"/>
                    <a:pt x="5" y="1"/>
                  </a:cubicBezTo>
                  <a:cubicBezTo>
                    <a:pt x="6" y="1"/>
                    <a:pt x="6" y="1"/>
                    <a:pt x="6" y="1"/>
                  </a:cubicBezTo>
                  <a:cubicBezTo>
                    <a:pt x="5" y="1"/>
                    <a:pt x="5" y="1"/>
                    <a:pt x="5" y="1"/>
                  </a:cubicBezTo>
                  <a:cubicBezTo>
                    <a:pt x="5" y="1"/>
                    <a:pt x="5" y="1"/>
                    <a:pt x="5" y="1"/>
                  </a:cubicBezTo>
                  <a:cubicBezTo>
                    <a:pt x="6" y="1"/>
                    <a:pt x="6" y="1"/>
                    <a:pt x="6" y="1"/>
                  </a:cubicBezTo>
                  <a:cubicBezTo>
                    <a:pt x="5" y="1"/>
                    <a:pt x="5" y="1"/>
                    <a:pt x="5" y="1"/>
                  </a:cubicBezTo>
                  <a:cubicBezTo>
                    <a:pt x="6" y="1"/>
                    <a:pt x="6" y="1"/>
                    <a:pt x="6" y="1"/>
                  </a:cubicBezTo>
                  <a:cubicBezTo>
                    <a:pt x="5" y="1"/>
                    <a:pt x="5" y="1"/>
                    <a:pt x="5" y="1"/>
                  </a:cubicBezTo>
                  <a:cubicBezTo>
                    <a:pt x="5" y="1"/>
                    <a:pt x="5" y="1"/>
                    <a:pt x="5" y="1"/>
                  </a:cubicBezTo>
                  <a:cubicBezTo>
                    <a:pt x="6" y="1"/>
                    <a:pt x="6" y="1"/>
                    <a:pt x="6"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5" y="1"/>
                    <a:pt x="5" y="1"/>
                  </a:cubicBezTo>
                  <a:cubicBezTo>
                    <a:pt x="5" y="1"/>
                    <a:pt x="4" y="1"/>
                    <a:pt x="4" y="2"/>
                  </a:cubicBezTo>
                  <a:cubicBezTo>
                    <a:pt x="3" y="3"/>
                    <a:pt x="1" y="6"/>
                    <a:pt x="0" y="7"/>
                  </a:cubicBezTo>
                  <a:cubicBezTo>
                    <a:pt x="3" y="9"/>
                    <a:pt x="3" y="9"/>
                    <a:pt x="3" y="9"/>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1" name="Freeform 695">
              <a:extLst>
                <a:ext uri="{FF2B5EF4-FFF2-40B4-BE49-F238E27FC236}">
                  <a16:creationId xmlns:a16="http://schemas.microsoft.com/office/drawing/2014/main" id="{11E14466-6FDE-EA61-25A8-2B23879D8D41}"/>
                </a:ext>
              </a:extLst>
            </p:cNvPr>
            <p:cNvSpPr>
              <a:spLocks/>
            </p:cNvSpPr>
            <p:nvPr/>
          </p:nvSpPr>
          <p:spPr bwMode="auto">
            <a:xfrm>
              <a:off x="4245" y="2855"/>
              <a:ext cx="19" cy="23"/>
            </a:xfrm>
            <a:custGeom>
              <a:avLst/>
              <a:gdLst>
                <a:gd name="T0" fmla="*/ 0 w 9"/>
                <a:gd name="T1" fmla="*/ 37 h 10"/>
                <a:gd name="T2" fmla="*/ 49 w 9"/>
                <a:gd name="T3" fmla="*/ 122 h 10"/>
                <a:gd name="T4" fmla="*/ 84 w 9"/>
                <a:gd name="T5" fmla="*/ 122 h 10"/>
                <a:gd name="T6" fmla="*/ 17 w 9"/>
                <a:gd name="T7" fmla="*/ 0 h 10"/>
                <a:gd name="T8" fmla="*/ 0 w 9"/>
                <a:gd name="T9" fmla="*/ 37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10">
                  <a:moveTo>
                    <a:pt x="0" y="3"/>
                  </a:moveTo>
                  <a:cubicBezTo>
                    <a:pt x="2" y="5"/>
                    <a:pt x="5" y="8"/>
                    <a:pt x="5" y="10"/>
                  </a:cubicBezTo>
                  <a:cubicBezTo>
                    <a:pt x="9" y="10"/>
                    <a:pt x="9" y="10"/>
                    <a:pt x="9" y="10"/>
                  </a:cubicBezTo>
                  <a:cubicBezTo>
                    <a:pt x="8" y="6"/>
                    <a:pt x="5" y="2"/>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2" name="Freeform 696">
              <a:extLst>
                <a:ext uri="{FF2B5EF4-FFF2-40B4-BE49-F238E27FC236}">
                  <a16:creationId xmlns:a16="http://schemas.microsoft.com/office/drawing/2014/main" id="{B2EA6C68-90AD-89AD-7DD5-67FDA9487806}"/>
                </a:ext>
              </a:extLst>
            </p:cNvPr>
            <p:cNvSpPr>
              <a:spLocks/>
            </p:cNvSpPr>
            <p:nvPr/>
          </p:nvSpPr>
          <p:spPr bwMode="auto">
            <a:xfrm>
              <a:off x="4237" y="2862"/>
              <a:ext cx="17" cy="22"/>
            </a:xfrm>
            <a:custGeom>
              <a:avLst/>
              <a:gdLst>
                <a:gd name="T0" fmla="*/ 0 w 8"/>
                <a:gd name="T1" fmla="*/ 33 h 10"/>
                <a:gd name="T2" fmla="*/ 40 w 8"/>
                <a:gd name="T3" fmla="*/ 106 h 10"/>
                <a:gd name="T4" fmla="*/ 77 w 8"/>
                <a:gd name="T5" fmla="*/ 106 h 10"/>
                <a:gd name="T6" fmla="*/ 28 w 8"/>
                <a:gd name="T7" fmla="*/ 0 h 10"/>
                <a:gd name="T8" fmla="*/ 0 w 8"/>
                <a:gd name="T9" fmla="*/ 3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10">
                  <a:moveTo>
                    <a:pt x="0" y="3"/>
                  </a:moveTo>
                  <a:cubicBezTo>
                    <a:pt x="2" y="5"/>
                    <a:pt x="4" y="8"/>
                    <a:pt x="4" y="10"/>
                  </a:cubicBezTo>
                  <a:cubicBezTo>
                    <a:pt x="8" y="10"/>
                    <a:pt x="8" y="10"/>
                    <a:pt x="8" y="10"/>
                  </a:cubicBezTo>
                  <a:cubicBezTo>
                    <a:pt x="8" y="6"/>
                    <a:pt x="5" y="3"/>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3" name="Freeform 697">
              <a:extLst>
                <a:ext uri="{FF2B5EF4-FFF2-40B4-BE49-F238E27FC236}">
                  <a16:creationId xmlns:a16="http://schemas.microsoft.com/office/drawing/2014/main" id="{D71A2771-0D1C-7DED-CA48-B17A4AADDC6D}"/>
                </a:ext>
              </a:extLst>
            </p:cNvPr>
            <p:cNvSpPr>
              <a:spLocks/>
            </p:cNvSpPr>
            <p:nvPr/>
          </p:nvSpPr>
          <p:spPr bwMode="auto">
            <a:xfrm>
              <a:off x="4228" y="2828"/>
              <a:ext cx="26" cy="25"/>
            </a:xfrm>
            <a:custGeom>
              <a:avLst/>
              <a:gdLst>
                <a:gd name="T0" fmla="*/ 0 w 12"/>
                <a:gd name="T1" fmla="*/ 45 h 11"/>
                <a:gd name="T2" fmla="*/ 43 w 12"/>
                <a:gd name="T3" fmla="*/ 73 h 11"/>
                <a:gd name="T4" fmla="*/ 80 w 12"/>
                <a:gd name="T5" fmla="*/ 130 h 11"/>
                <a:gd name="T6" fmla="*/ 121 w 12"/>
                <a:gd name="T7" fmla="*/ 102 h 11"/>
                <a:gd name="T8" fmla="*/ 72 w 12"/>
                <a:gd name="T9" fmla="*/ 36 h 11"/>
                <a:gd name="T10" fmla="*/ 0 w 12"/>
                <a:gd name="T11" fmla="*/ 0 h 11"/>
                <a:gd name="T12" fmla="*/ 0 w 12"/>
                <a:gd name="T13" fmla="*/ 45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 h="11">
                  <a:moveTo>
                    <a:pt x="0" y="4"/>
                  </a:moveTo>
                  <a:cubicBezTo>
                    <a:pt x="1" y="4"/>
                    <a:pt x="3" y="5"/>
                    <a:pt x="4" y="6"/>
                  </a:cubicBezTo>
                  <a:cubicBezTo>
                    <a:pt x="6" y="7"/>
                    <a:pt x="7" y="9"/>
                    <a:pt x="8" y="11"/>
                  </a:cubicBezTo>
                  <a:cubicBezTo>
                    <a:pt x="12" y="9"/>
                    <a:pt x="12" y="9"/>
                    <a:pt x="12" y="9"/>
                  </a:cubicBezTo>
                  <a:cubicBezTo>
                    <a:pt x="11" y="7"/>
                    <a:pt x="9" y="5"/>
                    <a:pt x="7" y="3"/>
                  </a:cubicBezTo>
                  <a:cubicBezTo>
                    <a:pt x="5" y="1"/>
                    <a:pt x="3" y="0"/>
                    <a:pt x="0" y="0"/>
                  </a:cubicBezTo>
                  <a:cubicBezTo>
                    <a:pt x="0" y="4"/>
                    <a:pt x="0" y="4"/>
                    <a:pt x="0" y="4"/>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4" name="Freeform 698">
              <a:extLst>
                <a:ext uri="{FF2B5EF4-FFF2-40B4-BE49-F238E27FC236}">
                  <a16:creationId xmlns:a16="http://schemas.microsoft.com/office/drawing/2014/main" id="{F368613C-E4A1-5CBA-F61C-5A2671AA4AAE}"/>
                </a:ext>
              </a:extLst>
            </p:cNvPr>
            <p:cNvSpPr>
              <a:spLocks/>
            </p:cNvSpPr>
            <p:nvPr/>
          </p:nvSpPr>
          <p:spPr bwMode="auto">
            <a:xfrm>
              <a:off x="4224" y="2837"/>
              <a:ext cx="23" cy="25"/>
            </a:xfrm>
            <a:custGeom>
              <a:avLst/>
              <a:gdLst>
                <a:gd name="T0" fmla="*/ 0 w 11"/>
                <a:gd name="T1" fmla="*/ 36 h 11"/>
                <a:gd name="T2" fmla="*/ 75 w 11"/>
                <a:gd name="T3" fmla="*/ 130 h 11"/>
                <a:gd name="T4" fmla="*/ 100 w 11"/>
                <a:gd name="T5" fmla="*/ 93 h 11"/>
                <a:gd name="T6" fmla="*/ 17 w 11"/>
                <a:gd name="T7" fmla="*/ 0 h 11"/>
                <a:gd name="T8" fmla="*/ 0 w 11"/>
                <a:gd name="T9" fmla="*/ 36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11">
                  <a:moveTo>
                    <a:pt x="0" y="3"/>
                  </a:moveTo>
                  <a:cubicBezTo>
                    <a:pt x="3" y="5"/>
                    <a:pt x="5" y="8"/>
                    <a:pt x="8" y="11"/>
                  </a:cubicBezTo>
                  <a:cubicBezTo>
                    <a:pt x="11" y="8"/>
                    <a:pt x="11" y="8"/>
                    <a:pt x="11" y="8"/>
                  </a:cubicBezTo>
                  <a:cubicBezTo>
                    <a:pt x="8" y="5"/>
                    <a:pt x="5" y="2"/>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5" name="Freeform 699">
              <a:extLst>
                <a:ext uri="{FF2B5EF4-FFF2-40B4-BE49-F238E27FC236}">
                  <a16:creationId xmlns:a16="http://schemas.microsoft.com/office/drawing/2014/main" id="{5448937A-1EEA-D83A-24FA-093A574C4A4C}"/>
                </a:ext>
              </a:extLst>
            </p:cNvPr>
            <p:cNvSpPr>
              <a:spLocks/>
            </p:cNvSpPr>
            <p:nvPr/>
          </p:nvSpPr>
          <p:spPr bwMode="auto">
            <a:xfrm>
              <a:off x="4216" y="2851"/>
              <a:ext cx="19" cy="20"/>
            </a:xfrm>
            <a:custGeom>
              <a:avLst/>
              <a:gdLst>
                <a:gd name="T0" fmla="*/ 0 w 9"/>
                <a:gd name="T1" fmla="*/ 36 h 9"/>
                <a:gd name="T2" fmla="*/ 17 w 9"/>
                <a:gd name="T3" fmla="*/ 53 h 9"/>
                <a:gd name="T4" fmla="*/ 36 w 9"/>
                <a:gd name="T5" fmla="*/ 64 h 9"/>
                <a:gd name="T6" fmla="*/ 57 w 9"/>
                <a:gd name="T7" fmla="*/ 98 h 9"/>
                <a:gd name="T8" fmla="*/ 84 w 9"/>
                <a:gd name="T9" fmla="*/ 80 h 9"/>
                <a:gd name="T10" fmla="*/ 68 w 9"/>
                <a:gd name="T11" fmla="*/ 44 h 9"/>
                <a:gd name="T12" fmla="*/ 49 w 9"/>
                <a:gd name="T13" fmla="*/ 20 h 9"/>
                <a:gd name="T14" fmla="*/ 27 w 9"/>
                <a:gd name="T15" fmla="*/ 0 h 9"/>
                <a:gd name="T16" fmla="*/ 0 w 9"/>
                <a:gd name="T17" fmla="*/ 3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9">
                  <a:moveTo>
                    <a:pt x="0" y="3"/>
                  </a:moveTo>
                  <a:cubicBezTo>
                    <a:pt x="1" y="4"/>
                    <a:pt x="2" y="4"/>
                    <a:pt x="2" y="5"/>
                  </a:cubicBezTo>
                  <a:cubicBezTo>
                    <a:pt x="3" y="6"/>
                    <a:pt x="4" y="6"/>
                    <a:pt x="4" y="6"/>
                  </a:cubicBezTo>
                  <a:cubicBezTo>
                    <a:pt x="5" y="7"/>
                    <a:pt x="5" y="8"/>
                    <a:pt x="6" y="9"/>
                  </a:cubicBezTo>
                  <a:cubicBezTo>
                    <a:pt x="9" y="7"/>
                    <a:pt x="9" y="7"/>
                    <a:pt x="9" y="7"/>
                  </a:cubicBezTo>
                  <a:cubicBezTo>
                    <a:pt x="9" y="6"/>
                    <a:pt x="8" y="5"/>
                    <a:pt x="7" y="4"/>
                  </a:cubicBezTo>
                  <a:cubicBezTo>
                    <a:pt x="6" y="3"/>
                    <a:pt x="5" y="2"/>
                    <a:pt x="5" y="2"/>
                  </a:cubicBezTo>
                  <a:cubicBezTo>
                    <a:pt x="4" y="1"/>
                    <a:pt x="3" y="1"/>
                    <a:pt x="3"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6" name="Freeform 700">
              <a:extLst>
                <a:ext uri="{FF2B5EF4-FFF2-40B4-BE49-F238E27FC236}">
                  <a16:creationId xmlns:a16="http://schemas.microsoft.com/office/drawing/2014/main" id="{51D2DEFB-D27F-87ED-744F-4A2C1A3F926B}"/>
                </a:ext>
              </a:extLst>
            </p:cNvPr>
            <p:cNvSpPr>
              <a:spLocks/>
            </p:cNvSpPr>
            <p:nvPr/>
          </p:nvSpPr>
          <p:spPr bwMode="auto">
            <a:xfrm>
              <a:off x="3836" y="3012"/>
              <a:ext cx="44" cy="63"/>
            </a:xfrm>
            <a:custGeom>
              <a:avLst/>
              <a:gdLst>
                <a:gd name="T0" fmla="*/ 176 w 21"/>
                <a:gd name="T1" fmla="*/ 11 h 28"/>
                <a:gd name="T2" fmla="*/ 119 w 21"/>
                <a:gd name="T3" fmla="*/ 25 h 28"/>
                <a:gd name="T4" fmla="*/ 0 w 21"/>
                <a:gd name="T5" fmla="*/ 275 h 28"/>
                <a:gd name="T6" fmla="*/ 36 w 21"/>
                <a:gd name="T7" fmla="*/ 254 h 28"/>
                <a:gd name="T8" fmla="*/ 84 w 21"/>
                <a:gd name="T9" fmla="*/ 308 h 28"/>
                <a:gd name="T10" fmla="*/ 84 w 21"/>
                <a:gd name="T11" fmla="*/ 320 h 28"/>
                <a:gd name="T12" fmla="*/ 184 w 21"/>
                <a:gd name="T13" fmla="*/ 92 h 28"/>
                <a:gd name="T14" fmla="*/ 176 w 21"/>
                <a:gd name="T15" fmla="*/ 11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 h="28">
                  <a:moveTo>
                    <a:pt x="19" y="1"/>
                  </a:moveTo>
                  <a:cubicBezTo>
                    <a:pt x="17" y="0"/>
                    <a:pt x="15" y="0"/>
                    <a:pt x="13" y="2"/>
                  </a:cubicBezTo>
                  <a:cubicBezTo>
                    <a:pt x="8" y="8"/>
                    <a:pt x="3" y="15"/>
                    <a:pt x="0" y="24"/>
                  </a:cubicBezTo>
                  <a:cubicBezTo>
                    <a:pt x="1" y="23"/>
                    <a:pt x="2" y="22"/>
                    <a:pt x="4" y="22"/>
                  </a:cubicBezTo>
                  <a:cubicBezTo>
                    <a:pt x="7" y="22"/>
                    <a:pt x="9" y="24"/>
                    <a:pt x="9" y="27"/>
                  </a:cubicBezTo>
                  <a:cubicBezTo>
                    <a:pt x="9" y="28"/>
                    <a:pt x="9" y="28"/>
                    <a:pt x="9" y="28"/>
                  </a:cubicBezTo>
                  <a:cubicBezTo>
                    <a:pt x="12" y="19"/>
                    <a:pt x="15" y="13"/>
                    <a:pt x="20" y="8"/>
                  </a:cubicBezTo>
                  <a:cubicBezTo>
                    <a:pt x="21" y="6"/>
                    <a:pt x="21" y="3"/>
                    <a:pt x="19" y="1"/>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7" name="Freeform 701">
              <a:extLst>
                <a:ext uri="{FF2B5EF4-FFF2-40B4-BE49-F238E27FC236}">
                  <a16:creationId xmlns:a16="http://schemas.microsoft.com/office/drawing/2014/main" id="{C078F155-44D0-CF83-A4E8-64F4FEDE37CB}"/>
                </a:ext>
              </a:extLst>
            </p:cNvPr>
            <p:cNvSpPr>
              <a:spLocks/>
            </p:cNvSpPr>
            <p:nvPr/>
          </p:nvSpPr>
          <p:spPr bwMode="auto">
            <a:xfrm>
              <a:off x="3846" y="3028"/>
              <a:ext cx="17" cy="27"/>
            </a:xfrm>
            <a:custGeom>
              <a:avLst/>
              <a:gdLst>
                <a:gd name="T0" fmla="*/ 0 w 8"/>
                <a:gd name="T1" fmla="*/ 137 h 12"/>
                <a:gd name="T2" fmla="*/ 77 w 8"/>
                <a:gd name="T3" fmla="*/ 0 h 12"/>
                <a:gd name="T4" fmla="*/ 0 60000 65536"/>
                <a:gd name="T5" fmla="*/ 0 60000 65536"/>
              </a:gdLst>
              <a:ahLst/>
              <a:cxnLst>
                <a:cxn ang="T4">
                  <a:pos x="T0" y="T1"/>
                </a:cxn>
                <a:cxn ang="T5">
                  <a:pos x="T2" y="T3"/>
                </a:cxn>
              </a:cxnLst>
              <a:rect l="0" t="0" r="r" b="b"/>
              <a:pathLst>
                <a:path w="8" h="12">
                  <a:moveTo>
                    <a:pt x="0" y="12"/>
                  </a:moveTo>
                  <a:cubicBezTo>
                    <a:pt x="2" y="8"/>
                    <a:pt x="6" y="2"/>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59" name="Freeform 703">
              <a:extLst>
                <a:ext uri="{FF2B5EF4-FFF2-40B4-BE49-F238E27FC236}">
                  <a16:creationId xmlns:a16="http://schemas.microsoft.com/office/drawing/2014/main" id="{95777204-A896-0BE5-0B67-869A2440D3E0}"/>
                </a:ext>
              </a:extLst>
            </p:cNvPr>
            <p:cNvSpPr>
              <a:spLocks/>
            </p:cNvSpPr>
            <p:nvPr/>
          </p:nvSpPr>
          <p:spPr bwMode="auto">
            <a:xfrm>
              <a:off x="3951" y="2958"/>
              <a:ext cx="63" cy="63"/>
            </a:xfrm>
            <a:custGeom>
              <a:avLst/>
              <a:gdLst>
                <a:gd name="T0" fmla="*/ 67 w 30"/>
                <a:gd name="T1" fmla="*/ 11 h 28"/>
                <a:gd name="T2" fmla="*/ 8 w 30"/>
                <a:gd name="T3" fmla="*/ 36 h 28"/>
                <a:gd name="T4" fmla="*/ 27 w 30"/>
                <a:gd name="T5" fmla="*/ 101 h 28"/>
                <a:gd name="T6" fmla="*/ 204 w 30"/>
                <a:gd name="T7" fmla="*/ 320 h 28"/>
                <a:gd name="T8" fmla="*/ 193 w 30"/>
                <a:gd name="T9" fmla="*/ 308 h 28"/>
                <a:gd name="T10" fmla="*/ 244 w 30"/>
                <a:gd name="T11" fmla="*/ 254 h 28"/>
                <a:gd name="T12" fmla="*/ 277 w 30"/>
                <a:gd name="T13" fmla="*/ 275 h 28"/>
                <a:gd name="T14" fmla="*/ 67 w 30"/>
                <a:gd name="T15" fmla="*/ 11 h 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0" h="28">
                  <a:moveTo>
                    <a:pt x="7" y="1"/>
                  </a:moveTo>
                  <a:cubicBezTo>
                    <a:pt x="5" y="0"/>
                    <a:pt x="2" y="0"/>
                    <a:pt x="1" y="3"/>
                  </a:cubicBezTo>
                  <a:cubicBezTo>
                    <a:pt x="0" y="5"/>
                    <a:pt x="0" y="8"/>
                    <a:pt x="3" y="9"/>
                  </a:cubicBezTo>
                  <a:cubicBezTo>
                    <a:pt x="9" y="12"/>
                    <a:pt x="15" y="19"/>
                    <a:pt x="22" y="28"/>
                  </a:cubicBezTo>
                  <a:cubicBezTo>
                    <a:pt x="21" y="28"/>
                    <a:pt x="21" y="28"/>
                    <a:pt x="21" y="27"/>
                  </a:cubicBezTo>
                  <a:cubicBezTo>
                    <a:pt x="21" y="24"/>
                    <a:pt x="24" y="22"/>
                    <a:pt x="26" y="22"/>
                  </a:cubicBezTo>
                  <a:cubicBezTo>
                    <a:pt x="28" y="22"/>
                    <a:pt x="29" y="23"/>
                    <a:pt x="30" y="24"/>
                  </a:cubicBezTo>
                  <a:cubicBezTo>
                    <a:pt x="22" y="13"/>
                    <a:pt x="15" y="5"/>
                    <a:pt x="7" y="1"/>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0" name="Freeform 704">
              <a:extLst>
                <a:ext uri="{FF2B5EF4-FFF2-40B4-BE49-F238E27FC236}">
                  <a16:creationId xmlns:a16="http://schemas.microsoft.com/office/drawing/2014/main" id="{27AECC94-60B5-31AD-8858-329AA53E6D59}"/>
                </a:ext>
              </a:extLst>
            </p:cNvPr>
            <p:cNvSpPr>
              <a:spLocks/>
            </p:cNvSpPr>
            <p:nvPr/>
          </p:nvSpPr>
          <p:spPr bwMode="auto">
            <a:xfrm>
              <a:off x="3953" y="2958"/>
              <a:ext cx="63" cy="67"/>
            </a:xfrm>
            <a:custGeom>
              <a:avLst/>
              <a:gdLst>
                <a:gd name="T0" fmla="*/ 8 w 30"/>
                <a:gd name="T1" fmla="*/ 109 h 30"/>
                <a:gd name="T2" fmla="*/ 185 w 30"/>
                <a:gd name="T3" fmla="*/ 324 h 30"/>
                <a:gd name="T4" fmla="*/ 193 w 30"/>
                <a:gd name="T5" fmla="*/ 324 h 30"/>
                <a:gd name="T6" fmla="*/ 204 w 30"/>
                <a:gd name="T7" fmla="*/ 315 h 30"/>
                <a:gd name="T8" fmla="*/ 193 w 30"/>
                <a:gd name="T9" fmla="*/ 299 h 30"/>
                <a:gd name="T10" fmla="*/ 204 w 30"/>
                <a:gd name="T11" fmla="*/ 279 h 30"/>
                <a:gd name="T12" fmla="*/ 233 w 30"/>
                <a:gd name="T13" fmla="*/ 255 h 30"/>
                <a:gd name="T14" fmla="*/ 260 w 30"/>
                <a:gd name="T15" fmla="*/ 279 h 30"/>
                <a:gd name="T16" fmla="*/ 277 w 30"/>
                <a:gd name="T17" fmla="*/ 279 h 30"/>
                <a:gd name="T18" fmla="*/ 277 w 30"/>
                <a:gd name="T19" fmla="*/ 255 h 30"/>
                <a:gd name="T20" fmla="*/ 67 w 30"/>
                <a:gd name="T21" fmla="*/ 0 h 30"/>
                <a:gd name="T22" fmla="*/ 48 w 30"/>
                <a:gd name="T23" fmla="*/ 0 h 30"/>
                <a:gd name="T24" fmla="*/ 57 w 30"/>
                <a:gd name="T25" fmla="*/ 20 h 30"/>
                <a:gd name="T26" fmla="*/ 260 w 30"/>
                <a:gd name="T27" fmla="*/ 270 h 30"/>
                <a:gd name="T28" fmla="*/ 269 w 30"/>
                <a:gd name="T29" fmla="*/ 270 h 30"/>
                <a:gd name="T30" fmla="*/ 277 w 30"/>
                <a:gd name="T31" fmla="*/ 255 h 30"/>
                <a:gd name="T32" fmla="*/ 233 w 30"/>
                <a:gd name="T33" fmla="*/ 235 h 30"/>
                <a:gd name="T34" fmla="*/ 176 w 30"/>
                <a:gd name="T35" fmla="*/ 299 h 30"/>
                <a:gd name="T36" fmla="*/ 185 w 30"/>
                <a:gd name="T37" fmla="*/ 324 h 30"/>
                <a:gd name="T38" fmla="*/ 193 w 30"/>
                <a:gd name="T39" fmla="*/ 315 h 30"/>
                <a:gd name="T40" fmla="*/ 193 w 30"/>
                <a:gd name="T41" fmla="*/ 315 h 30"/>
                <a:gd name="T42" fmla="*/ 17 w 30"/>
                <a:gd name="T43" fmla="*/ 89 h 30"/>
                <a:gd name="T44" fmla="*/ 8 w 30"/>
                <a:gd name="T45" fmla="*/ 89 h 30"/>
                <a:gd name="T46" fmla="*/ 8 w 30"/>
                <a:gd name="T47" fmla="*/ 109 h 3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30" h="30">
                  <a:moveTo>
                    <a:pt x="1" y="10"/>
                  </a:moveTo>
                  <a:cubicBezTo>
                    <a:pt x="7" y="13"/>
                    <a:pt x="13" y="20"/>
                    <a:pt x="20" y="29"/>
                  </a:cubicBezTo>
                  <a:cubicBezTo>
                    <a:pt x="20" y="29"/>
                    <a:pt x="21" y="30"/>
                    <a:pt x="21" y="29"/>
                  </a:cubicBezTo>
                  <a:cubicBezTo>
                    <a:pt x="22" y="29"/>
                    <a:pt x="22" y="29"/>
                    <a:pt x="22" y="28"/>
                  </a:cubicBezTo>
                  <a:cubicBezTo>
                    <a:pt x="21" y="28"/>
                    <a:pt x="21" y="27"/>
                    <a:pt x="21" y="27"/>
                  </a:cubicBezTo>
                  <a:cubicBezTo>
                    <a:pt x="21" y="26"/>
                    <a:pt x="22" y="25"/>
                    <a:pt x="22" y="25"/>
                  </a:cubicBezTo>
                  <a:cubicBezTo>
                    <a:pt x="23" y="24"/>
                    <a:pt x="24" y="23"/>
                    <a:pt x="25" y="23"/>
                  </a:cubicBezTo>
                  <a:cubicBezTo>
                    <a:pt x="27" y="23"/>
                    <a:pt x="28" y="24"/>
                    <a:pt x="28" y="25"/>
                  </a:cubicBezTo>
                  <a:cubicBezTo>
                    <a:pt x="29" y="25"/>
                    <a:pt x="29" y="25"/>
                    <a:pt x="30" y="25"/>
                  </a:cubicBezTo>
                  <a:cubicBezTo>
                    <a:pt x="30" y="24"/>
                    <a:pt x="30" y="24"/>
                    <a:pt x="30" y="23"/>
                  </a:cubicBezTo>
                  <a:cubicBezTo>
                    <a:pt x="22" y="12"/>
                    <a:pt x="14" y="4"/>
                    <a:pt x="7" y="0"/>
                  </a:cubicBezTo>
                  <a:cubicBezTo>
                    <a:pt x="6" y="0"/>
                    <a:pt x="5" y="0"/>
                    <a:pt x="5" y="0"/>
                  </a:cubicBezTo>
                  <a:cubicBezTo>
                    <a:pt x="5" y="1"/>
                    <a:pt x="5" y="1"/>
                    <a:pt x="6" y="2"/>
                  </a:cubicBezTo>
                  <a:cubicBezTo>
                    <a:pt x="13" y="6"/>
                    <a:pt x="20" y="13"/>
                    <a:pt x="28" y="24"/>
                  </a:cubicBezTo>
                  <a:cubicBezTo>
                    <a:pt x="29" y="24"/>
                    <a:pt x="29" y="24"/>
                    <a:pt x="29" y="24"/>
                  </a:cubicBezTo>
                  <a:cubicBezTo>
                    <a:pt x="30" y="23"/>
                    <a:pt x="30" y="23"/>
                    <a:pt x="30" y="23"/>
                  </a:cubicBezTo>
                  <a:cubicBezTo>
                    <a:pt x="28" y="22"/>
                    <a:pt x="27" y="21"/>
                    <a:pt x="25" y="21"/>
                  </a:cubicBezTo>
                  <a:cubicBezTo>
                    <a:pt x="22" y="21"/>
                    <a:pt x="19" y="24"/>
                    <a:pt x="19" y="27"/>
                  </a:cubicBezTo>
                  <a:cubicBezTo>
                    <a:pt x="19" y="28"/>
                    <a:pt x="20" y="28"/>
                    <a:pt x="20" y="29"/>
                  </a:cubicBezTo>
                  <a:cubicBezTo>
                    <a:pt x="21" y="28"/>
                    <a:pt x="21" y="28"/>
                    <a:pt x="21" y="28"/>
                  </a:cubicBezTo>
                  <a:cubicBezTo>
                    <a:pt x="21" y="28"/>
                    <a:pt x="21" y="28"/>
                    <a:pt x="21" y="28"/>
                  </a:cubicBezTo>
                  <a:cubicBezTo>
                    <a:pt x="15" y="18"/>
                    <a:pt x="9" y="11"/>
                    <a:pt x="2" y="8"/>
                  </a:cubicBezTo>
                  <a:cubicBezTo>
                    <a:pt x="2" y="8"/>
                    <a:pt x="1" y="8"/>
                    <a:pt x="1" y="8"/>
                  </a:cubicBezTo>
                  <a:cubicBezTo>
                    <a:pt x="0" y="9"/>
                    <a:pt x="1" y="9"/>
                    <a:pt x="1" y="1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1" name="Freeform 705">
              <a:extLst>
                <a:ext uri="{FF2B5EF4-FFF2-40B4-BE49-F238E27FC236}">
                  <a16:creationId xmlns:a16="http://schemas.microsoft.com/office/drawing/2014/main" id="{03537EB1-7845-94E8-1526-5736E83D7C24}"/>
                </a:ext>
              </a:extLst>
            </p:cNvPr>
            <p:cNvSpPr>
              <a:spLocks/>
            </p:cNvSpPr>
            <p:nvPr/>
          </p:nvSpPr>
          <p:spPr bwMode="auto">
            <a:xfrm>
              <a:off x="3865" y="3010"/>
              <a:ext cx="19" cy="18"/>
            </a:xfrm>
            <a:custGeom>
              <a:avLst/>
              <a:gdLst>
                <a:gd name="T0" fmla="*/ 0 w 9"/>
                <a:gd name="T1" fmla="*/ 25 h 8"/>
                <a:gd name="T2" fmla="*/ 17 w 9"/>
                <a:gd name="T3" fmla="*/ 36 h 8"/>
                <a:gd name="T4" fmla="*/ 57 w 9"/>
                <a:gd name="T5" fmla="*/ 72 h 8"/>
                <a:gd name="T6" fmla="*/ 76 w 9"/>
                <a:gd name="T7" fmla="*/ 92 h 8"/>
                <a:gd name="T8" fmla="*/ 84 w 9"/>
                <a:gd name="T9" fmla="*/ 72 h 8"/>
                <a:gd name="T10" fmla="*/ 57 w 9"/>
                <a:gd name="T11" fmla="*/ 36 h 8"/>
                <a:gd name="T12" fmla="*/ 27 w 9"/>
                <a:gd name="T13" fmla="*/ 11 h 8"/>
                <a:gd name="T14" fmla="*/ 8 w 9"/>
                <a:gd name="T15" fmla="*/ 0 h 8"/>
                <a:gd name="T16" fmla="*/ 0 w 9"/>
                <a:gd name="T17" fmla="*/ 25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8">
                  <a:moveTo>
                    <a:pt x="0" y="2"/>
                  </a:moveTo>
                  <a:cubicBezTo>
                    <a:pt x="1" y="2"/>
                    <a:pt x="1" y="2"/>
                    <a:pt x="2" y="3"/>
                  </a:cubicBezTo>
                  <a:cubicBezTo>
                    <a:pt x="4" y="4"/>
                    <a:pt x="5" y="5"/>
                    <a:pt x="6" y="6"/>
                  </a:cubicBezTo>
                  <a:cubicBezTo>
                    <a:pt x="7" y="7"/>
                    <a:pt x="8" y="8"/>
                    <a:pt x="8" y="8"/>
                  </a:cubicBezTo>
                  <a:cubicBezTo>
                    <a:pt x="9" y="6"/>
                    <a:pt x="9" y="6"/>
                    <a:pt x="9" y="6"/>
                  </a:cubicBezTo>
                  <a:cubicBezTo>
                    <a:pt x="9" y="6"/>
                    <a:pt x="8" y="5"/>
                    <a:pt x="6" y="3"/>
                  </a:cubicBezTo>
                  <a:cubicBezTo>
                    <a:pt x="5" y="2"/>
                    <a:pt x="4" y="2"/>
                    <a:pt x="3" y="1"/>
                  </a:cubicBezTo>
                  <a:cubicBezTo>
                    <a:pt x="2" y="0"/>
                    <a:pt x="2" y="0"/>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2" name="Freeform 706">
              <a:extLst>
                <a:ext uri="{FF2B5EF4-FFF2-40B4-BE49-F238E27FC236}">
                  <a16:creationId xmlns:a16="http://schemas.microsoft.com/office/drawing/2014/main" id="{60103425-E5F7-9DBA-8C94-25E806B487FE}"/>
                </a:ext>
              </a:extLst>
            </p:cNvPr>
            <p:cNvSpPr>
              <a:spLocks/>
            </p:cNvSpPr>
            <p:nvPr/>
          </p:nvSpPr>
          <p:spPr bwMode="auto">
            <a:xfrm>
              <a:off x="3947" y="2954"/>
              <a:ext cx="21" cy="22"/>
            </a:xfrm>
            <a:custGeom>
              <a:avLst/>
              <a:gdLst>
                <a:gd name="T0" fmla="*/ 84 w 10"/>
                <a:gd name="T1" fmla="*/ 0 h 10"/>
                <a:gd name="T2" fmla="*/ 84 w 10"/>
                <a:gd name="T3" fmla="*/ 0 h 10"/>
                <a:gd name="T4" fmla="*/ 84 w 10"/>
                <a:gd name="T5" fmla="*/ 0 h 10"/>
                <a:gd name="T6" fmla="*/ 84 w 10"/>
                <a:gd name="T7" fmla="*/ 0 h 10"/>
                <a:gd name="T8" fmla="*/ 84 w 10"/>
                <a:gd name="T9" fmla="*/ 0 h 10"/>
                <a:gd name="T10" fmla="*/ 84 w 10"/>
                <a:gd name="T11" fmla="*/ 0 h 10"/>
                <a:gd name="T12" fmla="*/ 67 w 10"/>
                <a:gd name="T13" fmla="*/ 9 h 10"/>
                <a:gd name="T14" fmla="*/ 0 w 10"/>
                <a:gd name="T15" fmla="*/ 106 h 10"/>
                <a:gd name="T16" fmla="*/ 17 w 10"/>
                <a:gd name="T17" fmla="*/ 106 h 10"/>
                <a:gd name="T18" fmla="*/ 57 w 10"/>
                <a:gd name="T19" fmla="*/ 44 h 10"/>
                <a:gd name="T20" fmla="*/ 76 w 10"/>
                <a:gd name="T21" fmla="*/ 20 h 10"/>
                <a:gd name="T22" fmla="*/ 84 w 10"/>
                <a:gd name="T23" fmla="*/ 20 h 10"/>
                <a:gd name="T24" fmla="*/ 92 w 10"/>
                <a:gd name="T25" fmla="*/ 20 h 10"/>
                <a:gd name="T26" fmla="*/ 84 w 10"/>
                <a:gd name="T27" fmla="*/ 0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 h="10">
                  <a:moveTo>
                    <a:pt x="9" y="0"/>
                  </a:moveTo>
                  <a:cubicBezTo>
                    <a:pt x="9" y="0"/>
                    <a:pt x="9" y="0"/>
                    <a:pt x="9" y="0"/>
                  </a:cubicBezTo>
                  <a:cubicBezTo>
                    <a:pt x="9" y="0"/>
                    <a:pt x="9" y="0"/>
                    <a:pt x="9" y="0"/>
                  </a:cubicBezTo>
                  <a:cubicBezTo>
                    <a:pt x="9" y="0"/>
                    <a:pt x="9" y="0"/>
                    <a:pt x="9" y="0"/>
                  </a:cubicBezTo>
                  <a:cubicBezTo>
                    <a:pt x="9" y="0"/>
                    <a:pt x="9" y="0"/>
                    <a:pt x="9" y="0"/>
                  </a:cubicBezTo>
                  <a:cubicBezTo>
                    <a:pt x="9" y="0"/>
                    <a:pt x="9" y="0"/>
                    <a:pt x="9" y="0"/>
                  </a:cubicBezTo>
                  <a:cubicBezTo>
                    <a:pt x="9" y="0"/>
                    <a:pt x="8" y="0"/>
                    <a:pt x="7" y="1"/>
                  </a:cubicBezTo>
                  <a:cubicBezTo>
                    <a:pt x="5" y="2"/>
                    <a:pt x="2" y="4"/>
                    <a:pt x="0" y="10"/>
                  </a:cubicBezTo>
                  <a:cubicBezTo>
                    <a:pt x="2" y="10"/>
                    <a:pt x="2" y="10"/>
                    <a:pt x="2" y="10"/>
                  </a:cubicBezTo>
                  <a:cubicBezTo>
                    <a:pt x="3" y="7"/>
                    <a:pt x="5" y="5"/>
                    <a:pt x="6" y="4"/>
                  </a:cubicBezTo>
                  <a:cubicBezTo>
                    <a:pt x="7" y="3"/>
                    <a:pt x="8" y="3"/>
                    <a:pt x="8" y="2"/>
                  </a:cubicBezTo>
                  <a:cubicBezTo>
                    <a:pt x="9" y="2"/>
                    <a:pt x="9" y="2"/>
                    <a:pt x="9" y="2"/>
                  </a:cubicBezTo>
                  <a:cubicBezTo>
                    <a:pt x="10" y="2"/>
                    <a:pt x="10" y="2"/>
                    <a:pt x="10" y="2"/>
                  </a:cubicBezTo>
                  <a:cubicBezTo>
                    <a:pt x="9" y="0"/>
                    <a:pt x="9" y="0"/>
                    <a:pt x="9"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3" name="Freeform 707">
              <a:extLst>
                <a:ext uri="{FF2B5EF4-FFF2-40B4-BE49-F238E27FC236}">
                  <a16:creationId xmlns:a16="http://schemas.microsoft.com/office/drawing/2014/main" id="{75DA4B89-6695-8016-89EE-22683A858815}"/>
                </a:ext>
              </a:extLst>
            </p:cNvPr>
            <p:cNvSpPr>
              <a:spLocks/>
            </p:cNvSpPr>
            <p:nvPr/>
          </p:nvSpPr>
          <p:spPr bwMode="auto">
            <a:xfrm>
              <a:off x="3951" y="2956"/>
              <a:ext cx="19" cy="27"/>
            </a:xfrm>
            <a:custGeom>
              <a:avLst/>
              <a:gdLst>
                <a:gd name="T0" fmla="*/ 76 w 9"/>
                <a:gd name="T1" fmla="*/ 0 h 12"/>
                <a:gd name="T2" fmla="*/ 36 w 9"/>
                <a:gd name="T3" fmla="*/ 56 h 12"/>
                <a:gd name="T4" fmla="*/ 0 w 9"/>
                <a:gd name="T5" fmla="*/ 137 h 12"/>
                <a:gd name="T6" fmla="*/ 17 w 9"/>
                <a:gd name="T7" fmla="*/ 137 h 12"/>
                <a:gd name="T8" fmla="*/ 49 w 9"/>
                <a:gd name="T9" fmla="*/ 72 h 12"/>
                <a:gd name="T10" fmla="*/ 84 w 9"/>
                <a:gd name="T11" fmla="*/ 11 h 12"/>
                <a:gd name="T12" fmla="*/ 76 w 9"/>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 h="12">
                  <a:moveTo>
                    <a:pt x="8" y="0"/>
                  </a:moveTo>
                  <a:cubicBezTo>
                    <a:pt x="7" y="1"/>
                    <a:pt x="5" y="3"/>
                    <a:pt x="4" y="5"/>
                  </a:cubicBezTo>
                  <a:cubicBezTo>
                    <a:pt x="2" y="7"/>
                    <a:pt x="1" y="9"/>
                    <a:pt x="0" y="12"/>
                  </a:cubicBezTo>
                  <a:cubicBezTo>
                    <a:pt x="2" y="12"/>
                    <a:pt x="2" y="12"/>
                    <a:pt x="2" y="12"/>
                  </a:cubicBezTo>
                  <a:cubicBezTo>
                    <a:pt x="3" y="10"/>
                    <a:pt x="4" y="8"/>
                    <a:pt x="5" y="6"/>
                  </a:cubicBezTo>
                  <a:cubicBezTo>
                    <a:pt x="7" y="4"/>
                    <a:pt x="8" y="2"/>
                    <a:pt x="9" y="1"/>
                  </a:cubicBezTo>
                  <a:cubicBezTo>
                    <a:pt x="8" y="0"/>
                    <a:pt x="8" y="0"/>
                    <a:pt x="8"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4" name="Freeform 708">
              <a:extLst>
                <a:ext uri="{FF2B5EF4-FFF2-40B4-BE49-F238E27FC236}">
                  <a16:creationId xmlns:a16="http://schemas.microsoft.com/office/drawing/2014/main" id="{A2EBFB3A-9AD1-4676-154C-6AC3D9F475BE}"/>
                </a:ext>
              </a:extLst>
            </p:cNvPr>
            <p:cNvSpPr>
              <a:spLocks/>
            </p:cNvSpPr>
            <p:nvPr/>
          </p:nvSpPr>
          <p:spPr bwMode="auto">
            <a:xfrm>
              <a:off x="3958" y="2978"/>
              <a:ext cx="6" cy="7"/>
            </a:xfrm>
            <a:custGeom>
              <a:avLst/>
              <a:gdLst>
                <a:gd name="T0" fmla="*/ 4 w 6"/>
                <a:gd name="T1" fmla="*/ 0 h 7"/>
                <a:gd name="T2" fmla="*/ 0 w 6"/>
                <a:gd name="T3" fmla="*/ 5 h 7"/>
                <a:gd name="T4" fmla="*/ 4 w 6"/>
                <a:gd name="T5" fmla="*/ 7 h 7"/>
                <a:gd name="T6" fmla="*/ 6 w 6"/>
                <a:gd name="T7" fmla="*/ 3 h 7"/>
                <a:gd name="T8" fmla="*/ 4 w 6"/>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7">
                  <a:moveTo>
                    <a:pt x="4" y="0"/>
                  </a:moveTo>
                  <a:lnTo>
                    <a:pt x="0" y="5"/>
                  </a:lnTo>
                  <a:lnTo>
                    <a:pt x="4" y="7"/>
                  </a:lnTo>
                  <a:lnTo>
                    <a:pt x="6" y="3"/>
                  </a:lnTo>
                  <a:lnTo>
                    <a:pt x="4" y="0"/>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5" name="Freeform 709">
              <a:extLst>
                <a:ext uri="{FF2B5EF4-FFF2-40B4-BE49-F238E27FC236}">
                  <a16:creationId xmlns:a16="http://schemas.microsoft.com/office/drawing/2014/main" id="{80F30C30-514E-F7C9-A469-D03150ED0FCF}"/>
                </a:ext>
              </a:extLst>
            </p:cNvPr>
            <p:cNvSpPr>
              <a:spLocks/>
            </p:cNvSpPr>
            <p:nvPr/>
          </p:nvSpPr>
          <p:spPr bwMode="auto">
            <a:xfrm>
              <a:off x="3958" y="2978"/>
              <a:ext cx="6" cy="7"/>
            </a:xfrm>
            <a:custGeom>
              <a:avLst/>
              <a:gdLst>
                <a:gd name="T0" fmla="*/ 4 w 6"/>
                <a:gd name="T1" fmla="*/ 0 h 7"/>
                <a:gd name="T2" fmla="*/ 0 w 6"/>
                <a:gd name="T3" fmla="*/ 5 h 7"/>
                <a:gd name="T4" fmla="*/ 4 w 6"/>
                <a:gd name="T5" fmla="*/ 7 h 7"/>
                <a:gd name="T6" fmla="*/ 6 w 6"/>
                <a:gd name="T7" fmla="*/ 3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7">
                  <a:moveTo>
                    <a:pt x="4" y="0"/>
                  </a:moveTo>
                  <a:lnTo>
                    <a:pt x="0" y="5"/>
                  </a:lnTo>
                  <a:lnTo>
                    <a:pt x="4" y="7"/>
                  </a:lnTo>
                  <a:lnTo>
                    <a:pt x="6"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6" name="Freeform 710">
              <a:extLst>
                <a:ext uri="{FF2B5EF4-FFF2-40B4-BE49-F238E27FC236}">
                  <a16:creationId xmlns:a16="http://schemas.microsoft.com/office/drawing/2014/main" id="{8DCA02EA-DE02-D9AD-7148-7EFF0E60D740}"/>
                </a:ext>
              </a:extLst>
            </p:cNvPr>
            <p:cNvSpPr>
              <a:spLocks/>
            </p:cNvSpPr>
            <p:nvPr/>
          </p:nvSpPr>
          <p:spPr bwMode="auto">
            <a:xfrm>
              <a:off x="3863" y="3014"/>
              <a:ext cx="19" cy="20"/>
            </a:xfrm>
            <a:custGeom>
              <a:avLst/>
              <a:gdLst>
                <a:gd name="T0" fmla="*/ 0 w 9"/>
                <a:gd name="T1" fmla="*/ 9 h 9"/>
                <a:gd name="T2" fmla="*/ 8 w 9"/>
                <a:gd name="T3" fmla="*/ 36 h 9"/>
                <a:gd name="T4" fmla="*/ 49 w 9"/>
                <a:gd name="T5" fmla="*/ 64 h 9"/>
                <a:gd name="T6" fmla="*/ 68 w 9"/>
                <a:gd name="T7" fmla="*/ 98 h 9"/>
                <a:gd name="T8" fmla="*/ 84 w 9"/>
                <a:gd name="T9" fmla="*/ 89 h 9"/>
                <a:gd name="T10" fmla="*/ 76 w 9"/>
                <a:gd name="T11" fmla="*/ 64 h 9"/>
                <a:gd name="T12" fmla="*/ 36 w 9"/>
                <a:gd name="T13" fmla="*/ 20 h 9"/>
                <a:gd name="T14" fmla="*/ 8 w 9"/>
                <a:gd name="T15" fmla="*/ 0 h 9"/>
                <a:gd name="T16" fmla="*/ 0 w 9"/>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9">
                  <a:moveTo>
                    <a:pt x="0" y="1"/>
                  </a:moveTo>
                  <a:cubicBezTo>
                    <a:pt x="0" y="2"/>
                    <a:pt x="1" y="2"/>
                    <a:pt x="1" y="3"/>
                  </a:cubicBezTo>
                  <a:cubicBezTo>
                    <a:pt x="3" y="3"/>
                    <a:pt x="4" y="5"/>
                    <a:pt x="5" y="6"/>
                  </a:cubicBezTo>
                  <a:cubicBezTo>
                    <a:pt x="6" y="7"/>
                    <a:pt x="7" y="8"/>
                    <a:pt x="7" y="9"/>
                  </a:cubicBezTo>
                  <a:cubicBezTo>
                    <a:pt x="9" y="8"/>
                    <a:pt x="9" y="8"/>
                    <a:pt x="9" y="8"/>
                  </a:cubicBezTo>
                  <a:cubicBezTo>
                    <a:pt x="9" y="7"/>
                    <a:pt x="8" y="6"/>
                    <a:pt x="8" y="6"/>
                  </a:cubicBezTo>
                  <a:cubicBezTo>
                    <a:pt x="7" y="5"/>
                    <a:pt x="5" y="3"/>
                    <a:pt x="4" y="2"/>
                  </a:cubicBezTo>
                  <a:cubicBezTo>
                    <a:pt x="3" y="1"/>
                    <a:pt x="2" y="0"/>
                    <a:pt x="1" y="0"/>
                  </a:cubicBezTo>
                  <a:cubicBezTo>
                    <a:pt x="0" y="1"/>
                    <a:pt x="0" y="1"/>
                    <a:pt x="0" y="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7" name="Freeform 711">
              <a:extLst>
                <a:ext uri="{FF2B5EF4-FFF2-40B4-BE49-F238E27FC236}">
                  <a16:creationId xmlns:a16="http://schemas.microsoft.com/office/drawing/2014/main" id="{D5C334D1-9C41-67A8-0B3B-F7966242DD7E}"/>
                </a:ext>
              </a:extLst>
            </p:cNvPr>
            <p:cNvSpPr>
              <a:spLocks/>
            </p:cNvSpPr>
            <p:nvPr/>
          </p:nvSpPr>
          <p:spPr bwMode="auto">
            <a:xfrm>
              <a:off x="3901" y="3117"/>
              <a:ext cx="44" cy="25"/>
            </a:xfrm>
            <a:custGeom>
              <a:avLst/>
              <a:gdLst>
                <a:gd name="T0" fmla="*/ 17 w 21"/>
                <a:gd name="T1" fmla="*/ 130 h 11"/>
                <a:gd name="T2" fmla="*/ 36 w 21"/>
                <a:gd name="T3" fmla="*/ 57 h 11"/>
                <a:gd name="T4" fmla="*/ 109 w 21"/>
                <a:gd name="T5" fmla="*/ 25 h 11"/>
                <a:gd name="T6" fmla="*/ 193 w 21"/>
                <a:gd name="T7" fmla="*/ 36 h 11"/>
                <a:gd name="T8" fmla="*/ 193 w 21"/>
                <a:gd name="T9" fmla="*/ 25 h 11"/>
                <a:gd name="T10" fmla="*/ 109 w 21"/>
                <a:gd name="T11" fmla="*/ 0 h 11"/>
                <a:gd name="T12" fmla="*/ 27 w 21"/>
                <a:gd name="T13" fmla="*/ 45 h 11"/>
                <a:gd name="T14" fmla="*/ 0 w 21"/>
                <a:gd name="T15" fmla="*/ 130 h 11"/>
                <a:gd name="T16" fmla="*/ 17 w 21"/>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1">
                  <a:moveTo>
                    <a:pt x="2" y="11"/>
                  </a:moveTo>
                  <a:cubicBezTo>
                    <a:pt x="2" y="10"/>
                    <a:pt x="3" y="7"/>
                    <a:pt x="4" y="5"/>
                  </a:cubicBezTo>
                  <a:cubicBezTo>
                    <a:pt x="6" y="3"/>
                    <a:pt x="8" y="2"/>
                    <a:pt x="12" y="2"/>
                  </a:cubicBezTo>
                  <a:cubicBezTo>
                    <a:pt x="14" y="2"/>
                    <a:pt x="17" y="2"/>
                    <a:pt x="21" y="3"/>
                  </a:cubicBezTo>
                  <a:cubicBezTo>
                    <a:pt x="21" y="2"/>
                    <a:pt x="21" y="2"/>
                    <a:pt x="21" y="2"/>
                  </a:cubicBezTo>
                  <a:cubicBezTo>
                    <a:pt x="18" y="0"/>
                    <a:pt x="15" y="0"/>
                    <a:pt x="12" y="0"/>
                  </a:cubicBezTo>
                  <a:cubicBezTo>
                    <a:pt x="8" y="0"/>
                    <a:pt x="5" y="2"/>
                    <a:pt x="3" y="4"/>
                  </a:cubicBezTo>
                  <a:cubicBezTo>
                    <a:pt x="1" y="6"/>
                    <a:pt x="0" y="9"/>
                    <a:pt x="0" y="11"/>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8" name="Freeform 712">
              <a:extLst>
                <a:ext uri="{FF2B5EF4-FFF2-40B4-BE49-F238E27FC236}">
                  <a16:creationId xmlns:a16="http://schemas.microsoft.com/office/drawing/2014/main" id="{6022CF31-1E52-AF2D-FE7C-A4F86244FDCE}"/>
                </a:ext>
              </a:extLst>
            </p:cNvPr>
            <p:cNvSpPr>
              <a:spLocks/>
            </p:cNvSpPr>
            <p:nvPr/>
          </p:nvSpPr>
          <p:spPr bwMode="auto">
            <a:xfrm>
              <a:off x="3905" y="3124"/>
              <a:ext cx="42" cy="25"/>
            </a:xfrm>
            <a:custGeom>
              <a:avLst/>
              <a:gdLst>
                <a:gd name="T0" fmla="*/ 17 w 20"/>
                <a:gd name="T1" fmla="*/ 130 h 11"/>
                <a:gd name="T2" fmla="*/ 48 w 20"/>
                <a:gd name="T3" fmla="*/ 57 h 11"/>
                <a:gd name="T4" fmla="*/ 120 w 20"/>
                <a:gd name="T5" fmla="*/ 25 h 11"/>
                <a:gd name="T6" fmla="*/ 176 w 20"/>
                <a:gd name="T7" fmla="*/ 36 h 11"/>
                <a:gd name="T8" fmla="*/ 185 w 20"/>
                <a:gd name="T9" fmla="*/ 11 h 11"/>
                <a:gd name="T10" fmla="*/ 120 w 20"/>
                <a:gd name="T11" fmla="*/ 0 h 11"/>
                <a:gd name="T12" fmla="*/ 27 w 20"/>
                <a:gd name="T13" fmla="*/ 36 h 11"/>
                <a:gd name="T14" fmla="*/ 0 w 20"/>
                <a:gd name="T15" fmla="*/ 118 h 11"/>
                <a:gd name="T16" fmla="*/ 17 w 20"/>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1">
                  <a:moveTo>
                    <a:pt x="2" y="11"/>
                  </a:moveTo>
                  <a:cubicBezTo>
                    <a:pt x="2" y="9"/>
                    <a:pt x="3" y="7"/>
                    <a:pt x="5" y="5"/>
                  </a:cubicBezTo>
                  <a:cubicBezTo>
                    <a:pt x="6" y="3"/>
                    <a:pt x="9" y="2"/>
                    <a:pt x="13" y="2"/>
                  </a:cubicBezTo>
                  <a:cubicBezTo>
                    <a:pt x="15" y="2"/>
                    <a:pt x="17" y="2"/>
                    <a:pt x="19" y="3"/>
                  </a:cubicBezTo>
                  <a:cubicBezTo>
                    <a:pt x="20" y="1"/>
                    <a:pt x="20" y="1"/>
                    <a:pt x="20" y="1"/>
                  </a:cubicBezTo>
                  <a:cubicBezTo>
                    <a:pt x="17" y="0"/>
                    <a:pt x="15" y="0"/>
                    <a:pt x="13" y="0"/>
                  </a:cubicBezTo>
                  <a:cubicBezTo>
                    <a:pt x="8" y="0"/>
                    <a:pt x="5" y="1"/>
                    <a:pt x="3" y="3"/>
                  </a:cubicBezTo>
                  <a:cubicBezTo>
                    <a:pt x="1" y="6"/>
                    <a:pt x="0" y="8"/>
                    <a:pt x="0" y="10"/>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69" name="Freeform 713">
              <a:extLst>
                <a:ext uri="{FF2B5EF4-FFF2-40B4-BE49-F238E27FC236}">
                  <a16:creationId xmlns:a16="http://schemas.microsoft.com/office/drawing/2014/main" id="{7D43CAF4-90E6-2C78-7DD3-F7953BAE7ADC}"/>
                </a:ext>
              </a:extLst>
            </p:cNvPr>
            <p:cNvSpPr>
              <a:spLocks/>
            </p:cNvSpPr>
            <p:nvPr/>
          </p:nvSpPr>
          <p:spPr bwMode="auto">
            <a:xfrm>
              <a:off x="3892" y="2790"/>
              <a:ext cx="11" cy="14"/>
            </a:xfrm>
            <a:custGeom>
              <a:avLst/>
              <a:gdLst>
                <a:gd name="T0" fmla="*/ 53 w 5"/>
                <a:gd name="T1" fmla="*/ 0 h 6"/>
                <a:gd name="T2" fmla="*/ 20 w 5"/>
                <a:gd name="T3" fmla="*/ 12 h 6"/>
                <a:gd name="T4" fmla="*/ 0 w 5"/>
                <a:gd name="T5" fmla="*/ 49 h 6"/>
                <a:gd name="T6" fmla="*/ 9 w 5"/>
                <a:gd name="T7" fmla="*/ 65 h 6"/>
                <a:gd name="T8" fmla="*/ 33 w 5"/>
                <a:gd name="T9" fmla="*/ 77 h 6"/>
                <a:gd name="T10" fmla="*/ 53 w 5"/>
                <a:gd name="T11" fmla="*/ 77 h 6"/>
                <a:gd name="T12" fmla="*/ 44 w 5"/>
                <a:gd name="T13" fmla="*/ 49 h 6"/>
                <a:gd name="T14" fmla="*/ 33 w 5"/>
                <a:gd name="T15" fmla="*/ 49 h 6"/>
                <a:gd name="T16" fmla="*/ 20 w 5"/>
                <a:gd name="T17" fmla="*/ 49 h 6"/>
                <a:gd name="T18" fmla="*/ 20 w 5"/>
                <a:gd name="T19" fmla="*/ 49 h 6"/>
                <a:gd name="T20" fmla="*/ 33 w 5"/>
                <a:gd name="T21" fmla="*/ 37 h 6"/>
                <a:gd name="T22" fmla="*/ 53 w 5"/>
                <a:gd name="T23" fmla="*/ 28 h 6"/>
                <a:gd name="T24" fmla="*/ 53 w 5"/>
                <a:gd name="T25" fmla="*/ 0 h 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6">
                  <a:moveTo>
                    <a:pt x="5" y="0"/>
                  </a:moveTo>
                  <a:cubicBezTo>
                    <a:pt x="3" y="0"/>
                    <a:pt x="2" y="1"/>
                    <a:pt x="2" y="1"/>
                  </a:cubicBezTo>
                  <a:cubicBezTo>
                    <a:pt x="1" y="2"/>
                    <a:pt x="0" y="3"/>
                    <a:pt x="0" y="4"/>
                  </a:cubicBezTo>
                  <a:cubicBezTo>
                    <a:pt x="0" y="4"/>
                    <a:pt x="1" y="5"/>
                    <a:pt x="1" y="5"/>
                  </a:cubicBezTo>
                  <a:cubicBezTo>
                    <a:pt x="2" y="6"/>
                    <a:pt x="2" y="6"/>
                    <a:pt x="3" y="6"/>
                  </a:cubicBezTo>
                  <a:cubicBezTo>
                    <a:pt x="3" y="6"/>
                    <a:pt x="4" y="6"/>
                    <a:pt x="5" y="6"/>
                  </a:cubicBezTo>
                  <a:cubicBezTo>
                    <a:pt x="4" y="4"/>
                    <a:pt x="4" y="4"/>
                    <a:pt x="4" y="4"/>
                  </a:cubicBezTo>
                  <a:cubicBezTo>
                    <a:pt x="4" y="4"/>
                    <a:pt x="3" y="4"/>
                    <a:pt x="3" y="4"/>
                  </a:cubicBezTo>
                  <a:cubicBezTo>
                    <a:pt x="2" y="4"/>
                    <a:pt x="2" y="4"/>
                    <a:pt x="2" y="4"/>
                  </a:cubicBezTo>
                  <a:cubicBezTo>
                    <a:pt x="2" y="4"/>
                    <a:pt x="2" y="4"/>
                    <a:pt x="2" y="4"/>
                  </a:cubicBezTo>
                  <a:cubicBezTo>
                    <a:pt x="2" y="4"/>
                    <a:pt x="3" y="3"/>
                    <a:pt x="3" y="3"/>
                  </a:cubicBezTo>
                  <a:cubicBezTo>
                    <a:pt x="3" y="2"/>
                    <a:pt x="4" y="2"/>
                    <a:pt x="5" y="2"/>
                  </a:cubicBezTo>
                  <a:cubicBezTo>
                    <a:pt x="5" y="0"/>
                    <a:pt x="5" y="0"/>
                    <a:pt x="5"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0" name="Freeform 714">
              <a:extLst>
                <a:ext uri="{FF2B5EF4-FFF2-40B4-BE49-F238E27FC236}">
                  <a16:creationId xmlns:a16="http://schemas.microsoft.com/office/drawing/2014/main" id="{FCD51235-9F26-78A6-7EBB-8987346CEDDB}"/>
                </a:ext>
              </a:extLst>
            </p:cNvPr>
            <p:cNvSpPr>
              <a:spLocks/>
            </p:cNvSpPr>
            <p:nvPr/>
          </p:nvSpPr>
          <p:spPr bwMode="auto">
            <a:xfrm>
              <a:off x="3937" y="2793"/>
              <a:ext cx="10" cy="11"/>
            </a:xfrm>
            <a:custGeom>
              <a:avLst/>
              <a:gdLst>
                <a:gd name="T0" fmla="*/ 0 w 5"/>
                <a:gd name="T1" fmla="*/ 20 h 5"/>
                <a:gd name="T2" fmla="*/ 0 w 5"/>
                <a:gd name="T3" fmla="*/ 20 h 5"/>
                <a:gd name="T4" fmla="*/ 16 w 5"/>
                <a:gd name="T5" fmla="*/ 20 h 5"/>
                <a:gd name="T6" fmla="*/ 24 w 5"/>
                <a:gd name="T7" fmla="*/ 20 h 5"/>
                <a:gd name="T8" fmla="*/ 24 w 5"/>
                <a:gd name="T9" fmla="*/ 20 h 5"/>
                <a:gd name="T10" fmla="*/ 24 w 5"/>
                <a:gd name="T11" fmla="*/ 20 h 5"/>
                <a:gd name="T12" fmla="*/ 24 w 5"/>
                <a:gd name="T13" fmla="*/ 20 h 5"/>
                <a:gd name="T14" fmla="*/ 16 w 5"/>
                <a:gd name="T15" fmla="*/ 20 h 5"/>
                <a:gd name="T16" fmla="*/ 8 w 5"/>
                <a:gd name="T17" fmla="*/ 33 h 5"/>
                <a:gd name="T18" fmla="*/ 0 w 5"/>
                <a:gd name="T19" fmla="*/ 33 h 5"/>
                <a:gd name="T20" fmla="*/ 0 w 5"/>
                <a:gd name="T21" fmla="*/ 53 h 5"/>
                <a:gd name="T22" fmla="*/ 8 w 5"/>
                <a:gd name="T23" fmla="*/ 53 h 5"/>
                <a:gd name="T24" fmla="*/ 24 w 5"/>
                <a:gd name="T25" fmla="*/ 44 h 5"/>
                <a:gd name="T26" fmla="*/ 32 w 5"/>
                <a:gd name="T27" fmla="*/ 33 h 5"/>
                <a:gd name="T28" fmla="*/ 40 w 5"/>
                <a:gd name="T29" fmla="*/ 20 h 5"/>
                <a:gd name="T30" fmla="*/ 40 w 5"/>
                <a:gd name="T31" fmla="*/ 20 h 5"/>
                <a:gd name="T32" fmla="*/ 32 w 5"/>
                <a:gd name="T33" fmla="*/ 0 h 5"/>
                <a:gd name="T34" fmla="*/ 16 w 5"/>
                <a:gd name="T35" fmla="*/ 0 h 5"/>
                <a:gd name="T36" fmla="*/ 0 w 5"/>
                <a:gd name="T37" fmla="*/ 0 h 5"/>
                <a:gd name="T38" fmla="*/ 0 w 5"/>
                <a:gd name="T39" fmla="*/ 0 h 5"/>
                <a:gd name="T40" fmla="*/ 0 w 5"/>
                <a:gd name="T41" fmla="*/ 20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 h="5">
                  <a:moveTo>
                    <a:pt x="0" y="2"/>
                  </a:moveTo>
                  <a:cubicBezTo>
                    <a:pt x="0" y="2"/>
                    <a:pt x="0" y="2"/>
                    <a:pt x="0" y="2"/>
                  </a:cubicBezTo>
                  <a:cubicBezTo>
                    <a:pt x="1" y="2"/>
                    <a:pt x="2" y="2"/>
                    <a:pt x="2" y="2"/>
                  </a:cubicBezTo>
                  <a:cubicBezTo>
                    <a:pt x="3" y="2"/>
                    <a:pt x="3" y="2"/>
                    <a:pt x="3" y="2"/>
                  </a:cubicBezTo>
                  <a:cubicBezTo>
                    <a:pt x="3" y="2"/>
                    <a:pt x="3" y="2"/>
                    <a:pt x="3" y="2"/>
                  </a:cubicBezTo>
                  <a:cubicBezTo>
                    <a:pt x="3" y="2"/>
                    <a:pt x="3" y="2"/>
                    <a:pt x="3" y="2"/>
                  </a:cubicBezTo>
                  <a:cubicBezTo>
                    <a:pt x="3" y="2"/>
                    <a:pt x="3" y="2"/>
                    <a:pt x="3" y="2"/>
                  </a:cubicBezTo>
                  <a:cubicBezTo>
                    <a:pt x="3" y="2"/>
                    <a:pt x="3" y="2"/>
                    <a:pt x="2" y="2"/>
                  </a:cubicBezTo>
                  <a:cubicBezTo>
                    <a:pt x="2" y="3"/>
                    <a:pt x="1" y="3"/>
                    <a:pt x="1" y="3"/>
                  </a:cubicBezTo>
                  <a:cubicBezTo>
                    <a:pt x="0" y="3"/>
                    <a:pt x="0" y="3"/>
                    <a:pt x="0" y="3"/>
                  </a:cubicBezTo>
                  <a:cubicBezTo>
                    <a:pt x="0" y="5"/>
                    <a:pt x="0" y="5"/>
                    <a:pt x="0" y="5"/>
                  </a:cubicBezTo>
                  <a:cubicBezTo>
                    <a:pt x="1" y="5"/>
                    <a:pt x="1" y="5"/>
                    <a:pt x="1" y="5"/>
                  </a:cubicBezTo>
                  <a:cubicBezTo>
                    <a:pt x="2" y="5"/>
                    <a:pt x="2" y="5"/>
                    <a:pt x="3" y="4"/>
                  </a:cubicBezTo>
                  <a:cubicBezTo>
                    <a:pt x="4" y="4"/>
                    <a:pt x="4" y="4"/>
                    <a:pt x="4" y="3"/>
                  </a:cubicBezTo>
                  <a:cubicBezTo>
                    <a:pt x="5" y="3"/>
                    <a:pt x="5" y="3"/>
                    <a:pt x="5" y="2"/>
                  </a:cubicBezTo>
                  <a:cubicBezTo>
                    <a:pt x="5" y="2"/>
                    <a:pt x="5" y="2"/>
                    <a:pt x="5" y="2"/>
                  </a:cubicBezTo>
                  <a:cubicBezTo>
                    <a:pt x="5" y="1"/>
                    <a:pt x="5" y="0"/>
                    <a:pt x="4" y="0"/>
                  </a:cubicBezTo>
                  <a:cubicBezTo>
                    <a:pt x="3" y="0"/>
                    <a:pt x="3" y="0"/>
                    <a:pt x="2" y="0"/>
                  </a:cubicBezTo>
                  <a:cubicBezTo>
                    <a:pt x="1" y="0"/>
                    <a:pt x="0" y="0"/>
                    <a:pt x="0" y="0"/>
                  </a:cubicBezTo>
                  <a:cubicBezTo>
                    <a:pt x="0" y="0"/>
                    <a:pt x="0" y="0"/>
                    <a:pt x="0"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1" name="Freeform 715">
              <a:extLst>
                <a:ext uri="{FF2B5EF4-FFF2-40B4-BE49-F238E27FC236}">
                  <a16:creationId xmlns:a16="http://schemas.microsoft.com/office/drawing/2014/main" id="{6238E811-D892-0E04-4823-3A241075CB29}"/>
                </a:ext>
              </a:extLst>
            </p:cNvPr>
            <p:cNvSpPr>
              <a:spLocks/>
            </p:cNvSpPr>
            <p:nvPr/>
          </p:nvSpPr>
          <p:spPr bwMode="auto">
            <a:xfrm>
              <a:off x="3888" y="2611"/>
              <a:ext cx="15" cy="11"/>
            </a:xfrm>
            <a:custGeom>
              <a:avLst/>
              <a:gdLst>
                <a:gd name="T0" fmla="*/ 60 w 7"/>
                <a:gd name="T1" fmla="*/ 0 h 5"/>
                <a:gd name="T2" fmla="*/ 51 w 7"/>
                <a:gd name="T3" fmla="*/ 0 h 5"/>
                <a:gd name="T4" fmla="*/ 19 w 7"/>
                <a:gd name="T5" fmla="*/ 0 h 5"/>
                <a:gd name="T6" fmla="*/ 9 w 7"/>
                <a:gd name="T7" fmla="*/ 9 h 5"/>
                <a:gd name="T8" fmla="*/ 0 w 7"/>
                <a:gd name="T9" fmla="*/ 20 h 5"/>
                <a:gd name="T10" fmla="*/ 0 w 7"/>
                <a:gd name="T11" fmla="*/ 33 h 5"/>
                <a:gd name="T12" fmla="*/ 0 w 7"/>
                <a:gd name="T13" fmla="*/ 44 h 5"/>
                <a:gd name="T14" fmla="*/ 19 w 7"/>
                <a:gd name="T15" fmla="*/ 53 h 5"/>
                <a:gd name="T16" fmla="*/ 41 w 7"/>
                <a:gd name="T17" fmla="*/ 53 h 5"/>
                <a:gd name="T18" fmla="*/ 69 w 7"/>
                <a:gd name="T19" fmla="*/ 53 h 5"/>
                <a:gd name="T20" fmla="*/ 60 w 7"/>
                <a:gd name="T21" fmla="*/ 33 h 5"/>
                <a:gd name="T22" fmla="*/ 41 w 7"/>
                <a:gd name="T23" fmla="*/ 33 h 5"/>
                <a:gd name="T24" fmla="*/ 19 w 7"/>
                <a:gd name="T25" fmla="*/ 33 h 5"/>
                <a:gd name="T26" fmla="*/ 19 w 7"/>
                <a:gd name="T27" fmla="*/ 33 h 5"/>
                <a:gd name="T28" fmla="*/ 19 w 7"/>
                <a:gd name="T29" fmla="*/ 33 h 5"/>
                <a:gd name="T30" fmla="*/ 19 w 7"/>
                <a:gd name="T31" fmla="*/ 33 h 5"/>
                <a:gd name="T32" fmla="*/ 19 w 7"/>
                <a:gd name="T33" fmla="*/ 20 h 5"/>
                <a:gd name="T34" fmla="*/ 51 w 7"/>
                <a:gd name="T35" fmla="*/ 20 h 5"/>
                <a:gd name="T36" fmla="*/ 51 w 7"/>
                <a:gd name="T37" fmla="*/ 20 h 5"/>
                <a:gd name="T38" fmla="*/ 60 w 7"/>
                <a:gd name="T39" fmla="*/ 0 h 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5">
                  <a:moveTo>
                    <a:pt x="6" y="0"/>
                  </a:moveTo>
                  <a:cubicBezTo>
                    <a:pt x="6" y="0"/>
                    <a:pt x="5" y="0"/>
                    <a:pt x="5" y="0"/>
                  </a:cubicBezTo>
                  <a:cubicBezTo>
                    <a:pt x="4" y="0"/>
                    <a:pt x="3" y="0"/>
                    <a:pt x="2" y="0"/>
                  </a:cubicBezTo>
                  <a:cubicBezTo>
                    <a:pt x="2" y="0"/>
                    <a:pt x="1" y="1"/>
                    <a:pt x="1" y="1"/>
                  </a:cubicBezTo>
                  <a:cubicBezTo>
                    <a:pt x="0" y="1"/>
                    <a:pt x="0" y="2"/>
                    <a:pt x="0" y="2"/>
                  </a:cubicBezTo>
                  <a:cubicBezTo>
                    <a:pt x="0" y="3"/>
                    <a:pt x="0" y="3"/>
                    <a:pt x="0" y="3"/>
                  </a:cubicBezTo>
                  <a:cubicBezTo>
                    <a:pt x="0" y="3"/>
                    <a:pt x="0" y="4"/>
                    <a:pt x="0" y="4"/>
                  </a:cubicBezTo>
                  <a:cubicBezTo>
                    <a:pt x="1" y="5"/>
                    <a:pt x="1" y="5"/>
                    <a:pt x="2" y="5"/>
                  </a:cubicBezTo>
                  <a:cubicBezTo>
                    <a:pt x="3" y="5"/>
                    <a:pt x="3" y="5"/>
                    <a:pt x="4" y="5"/>
                  </a:cubicBezTo>
                  <a:cubicBezTo>
                    <a:pt x="5" y="5"/>
                    <a:pt x="6" y="5"/>
                    <a:pt x="7" y="5"/>
                  </a:cubicBezTo>
                  <a:cubicBezTo>
                    <a:pt x="6" y="3"/>
                    <a:pt x="6" y="3"/>
                    <a:pt x="6" y="3"/>
                  </a:cubicBezTo>
                  <a:cubicBezTo>
                    <a:pt x="6" y="3"/>
                    <a:pt x="5" y="3"/>
                    <a:pt x="4" y="3"/>
                  </a:cubicBezTo>
                  <a:cubicBezTo>
                    <a:pt x="3" y="3"/>
                    <a:pt x="3" y="3"/>
                    <a:pt x="2" y="3"/>
                  </a:cubicBezTo>
                  <a:cubicBezTo>
                    <a:pt x="2" y="3"/>
                    <a:pt x="2" y="3"/>
                    <a:pt x="2" y="3"/>
                  </a:cubicBezTo>
                  <a:cubicBezTo>
                    <a:pt x="2" y="3"/>
                    <a:pt x="2" y="3"/>
                    <a:pt x="2" y="3"/>
                  </a:cubicBezTo>
                  <a:cubicBezTo>
                    <a:pt x="2" y="3"/>
                    <a:pt x="2" y="3"/>
                    <a:pt x="2" y="3"/>
                  </a:cubicBezTo>
                  <a:cubicBezTo>
                    <a:pt x="2" y="2"/>
                    <a:pt x="2" y="2"/>
                    <a:pt x="2" y="2"/>
                  </a:cubicBezTo>
                  <a:cubicBezTo>
                    <a:pt x="2" y="2"/>
                    <a:pt x="4" y="2"/>
                    <a:pt x="5" y="2"/>
                  </a:cubicBezTo>
                  <a:cubicBezTo>
                    <a:pt x="5" y="2"/>
                    <a:pt x="5" y="2"/>
                    <a:pt x="5" y="2"/>
                  </a:cubicBezTo>
                  <a:cubicBezTo>
                    <a:pt x="6" y="0"/>
                    <a:pt x="6" y="0"/>
                    <a:pt x="6"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2" name="Freeform 716">
              <a:extLst>
                <a:ext uri="{FF2B5EF4-FFF2-40B4-BE49-F238E27FC236}">
                  <a16:creationId xmlns:a16="http://schemas.microsoft.com/office/drawing/2014/main" id="{F27FBFE0-8E71-6261-0941-98A60EBB4373}"/>
                </a:ext>
              </a:extLst>
            </p:cNvPr>
            <p:cNvSpPr>
              <a:spLocks/>
            </p:cNvSpPr>
            <p:nvPr/>
          </p:nvSpPr>
          <p:spPr bwMode="auto">
            <a:xfrm>
              <a:off x="3941" y="2607"/>
              <a:ext cx="12" cy="15"/>
            </a:xfrm>
            <a:custGeom>
              <a:avLst/>
              <a:gdLst>
                <a:gd name="T0" fmla="*/ 0 w 6"/>
                <a:gd name="T1" fmla="*/ 41 h 7"/>
                <a:gd name="T2" fmla="*/ 16 w 6"/>
                <a:gd name="T3" fmla="*/ 28 h 7"/>
                <a:gd name="T4" fmla="*/ 32 w 6"/>
                <a:gd name="T5" fmla="*/ 28 h 7"/>
                <a:gd name="T6" fmla="*/ 32 w 6"/>
                <a:gd name="T7" fmla="*/ 28 h 7"/>
                <a:gd name="T8" fmla="*/ 32 w 6"/>
                <a:gd name="T9" fmla="*/ 28 h 7"/>
                <a:gd name="T10" fmla="*/ 32 w 6"/>
                <a:gd name="T11" fmla="*/ 41 h 7"/>
                <a:gd name="T12" fmla="*/ 0 w 6"/>
                <a:gd name="T13" fmla="*/ 51 h 7"/>
                <a:gd name="T14" fmla="*/ 0 w 6"/>
                <a:gd name="T15" fmla="*/ 69 h 7"/>
                <a:gd name="T16" fmla="*/ 32 w 6"/>
                <a:gd name="T17" fmla="*/ 60 h 7"/>
                <a:gd name="T18" fmla="*/ 40 w 6"/>
                <a:gd name="T19" fmla="*/ 51 h 7"/>
                <a:gd name="T20" fmla="*/ 48 w 6"/>
                <a:gd name="T21" fmla="*/ 28 h 7"/>
                <a:gd name="T22" fmla="*/ 48 w 6"/>
                <a:gd name="T23" fmla="*/ 19 h 7"/>
                <a:gd name="T24" fmla="*/ 32 w 6"/>
                <a:gd name="T25" fmla="*/ 9 h 7"/>
                <a:gd name="T26" fmla="*/ 8 w 6"/>
                <a:gd name="T27" fmla="*/ 9 h 7"/>
                <a:gd name="T28" fmla="*/ 0 w 6"/>
                <a:gd name="T29" fmla="*/ 19 h 7"/>
                <a:gd name="T30" fmla="*/ 0 w 6"/>
                <a:gd name="T31" fmla="*/ 41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6" h="7">
                  <a:moveTo>
                    <a:pt x="0" y="4"/>
                  </a:moveTo>
                  <a:cubicBezTo>
                    <a:pt x="1" y="4"/>
                    <a:pt x="2" y="3"/>
                    <a:pt x="2" y="3"/>
                  </a:cubicBezTo>
                  <a:cubicBezTo>
                    <a:pt x="3" y="3"/>
                    <a:pt x="4" y="2"/>
                    <a:pt x="4" y="3"/>
                  </a:cubicBezTo>
                  <a:cubicBezTo>
                    <a:pt x="4" y="3"/>
                    <a:pt x="4" y="3"/>
                    <a:pt x="4" y="3"/>
                  </a:cubicBezTo>
                  <a:cubicBezTo>
                    <a:pt x="4" y="3"/>
                    <a:pt x="4" y="3"/>
                    <a:pt x="4" y="3"/>
                  </a:cubicBezTo>
                  <a:cubicBezTo>
                    <a:pt x="4" y="4"/>
                    <a:pt x="4" y="4"/>
                    <a:pt x="4" y="4"/>
                  </a:cubicBezTo>
                  <a:cubicBezTo>
                    <a:pt x="3" y="5"/>
                    <a:pt x="1" y="5"/>
                    <a:pt x="0" y="5"/>
                  </a:cubicBezTo>
                  <a:cubicBezTo>
                    <a:pt x="0" y="7"/>
                    <a:pt x="0" y="7"/>
                    <a:pt x="0" y="7"/>
                  </a:cubicBezTo>
                  <a:cubicBezTo>
                    <a:pt x="1" y="7"/>
                    <a:pt x="3" y="7"/>
                    <a:pt x="4" y="6"/>
                  </a:cubicBezTo>
                  <a:cubicBezTo>
                    <a:pt x="4" y="6"/>
                    <a:pt x="5" y="6"/>
                    <a:pt x="5" y="5"/>
                  </a:cubicBezTo>
                  <a:cubicBezTo>
                    <a:pt x="6" y="5"/>
                    <a:pt x="6" y="4"/>
                    <a:pt x="6" y="3"/>
                  </a:cubicBezTo>
                  <a:cubicBezTo>
                    <a:pt x="6" y="3"/>
                    <a:pt x="6" y="2"/>
                    <a:pt x="6" y="2"/>
                  </a:cubicBezTo>
                  <a:cubicBezTo>
                    <a:pt x="5" y="1"/>
                    <a:pt x="4" y="0"/>
                    <a:pt x="4" y="1"/>
                  </a:cubicBezTo>
                  <a:cubicBezTo>
                    <a:pt x="3" y="1"/>
                    <a:pt x="2" y="1"/>
                    <a:pt x="1" y="1"/>
                  </a:cubicBezTo>
                  <a:cubicBezTo>
                    <a:pt x="1" y="2"/>
                    <a:pt x="0" y="2"/>
                    <a:pt x="0" y="2"/>
                  </a:cubicBezTo>
                  <a:cubicBezTo>
                    <a:pt x="0" y="4"/>
                    <a:pt x="0" y="4"/>
                    <a:pt x="0" y="4"/>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3" name="Freeform 717">
              <a:extLst>
                <a:ext uri="{FF2B5EF4-FFF2-40B4-BE49-F238E27FC236}">
                  <a16:creationId xmlns:a16="http://schemas.microsoft.com/office/drawing/2014/main" id="{57631BF0-6F6C-7A6E-2EB0-A4A5A3D32B9C}"/>
                </a:ext>
              </a:extLst>
            </p:cNvPr>
            <p:cNvSpPr>
              <a:spLocks/>
            </p:cNvSpPr>
            <p:nvPr/>
          </p:nvSpPr>
          <p:spPr bwMode="auto">
            <a:xfrm>
              <a:off x="3932" y="2629"/>
              <a:ext cx="9" cy="9"/>
            </a:xfrm>
            <a:custGeom>
              <a:avLst/>
              <a:gdLst>
                <a:gd name="T0" fmla="*/ 11 w 4"/>
                <a:gd name="T1" fmla="*/ 45 h 4"/>
                <a:gd name="T2" fmla="*/ 45 w 4"/>
                <a:gd name="T3" fmla="*/ 25 h 4"/>
                <a:gd name="T4" fmla="*/ 36 w 4"/>
                <a:gd name="T5" fmla="*/ 0 h 4"/>
                <a:gd name="T6" fmla="*/ 0 w 4"/>
                <a:gd name="T7" fmla="*/ 25 h 4"/>
                <a:gd name="T8" fmla="*/ 11 w 4"/>
                <a:gd name="T9" fmla="*/ 4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1" y="4"/>
                  </a:moveTo>
                  <a:cubicBezTo>
                    <a:pt x="2" y="3"/>
                    <a:pt x="3" y="3"/>
                    <a:pt x="4" y="2"/>
                  </a:cubicBezTo>
                  <a:cubicBezTo>
                    <a:pt x="3" y="0"/>
                    <a:pt x="3" y="0"/>
                    <a:pt x="3" y="0"/>
                  </a:cubicBezTo>
                  <a:cubicBezTo>
                    <a:pt x="2" y="1"/>
                    <a:pt x="1" y="2"/>
                    <a:pt x="0" y="2"/>
                  </a:cubicBezTo>
                  <a:cubicBezTo>
                    <a:pt x="1" y="4"/>
                    <a:pt x="1" y="4"/>
                    <a:pt x="1" y="4"/>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4" name="Freeform 718">
              <a:extLst>
                <a:ext uri="{FF2B5EF4-FFF2-40B4-BE49-F238E27FC236}">
                  <a16:creationId xmlns:a16="http://schemas.microsoft.com/office/drawing/2014/main" id="{53F58E4A-7DEA-3B21-EF1D-25A1DF6BC022}"/>
                </a:ext>
              </a:extLst>
            </p:cNvPr>
            <p:cNvSpPr>
              <a:spLocks/>
            </p:cNvSpPr>
            <p:nvPr/>
          </p:nvSpPr>
          <p:spPr bwMode="auto">
            <a:xfrm>
              <a:off x="3901" y="2631"/>
              <a:ext cx="8" cy="9"/>
            </a:xfrm>
            <a:custGeom>
              <a:avLst/>
              <a:gdLst>
                <a:gd name="T0" fmla="*/ 0 w 4"/>
                <a:gd name="T1" fmla="*/ 25 h 4"/>
                <a:gd name="T2" fmla="*/ 24 w 4"/>
                <a:gd name="T3" fmla="*/ 45 h 4"/>
                <a:gd name="T4" fmla="*/ 32 w 4"/>
                <a:gd name="T5" fmla="*/ 25 h 4"/>
                <a:gd name="T6" fmla="*/ 8 w 4"/>
                <a:gd name="T7" fmla="*/ 0 h 4"/>
                <a:gd name="T8" fmla="*/ 0 w 4"/>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2"/>
                  </a:moveTo>
                  <a:cubicBezTo>
                    <a:pt x="1" y="2"/>
                    <a:pt x="2" y="3"/>
                    <a:pt x="3" y="4"/>
                  </a:cubicBezTo>
                  <a:cubicBezTo>
                    <a:pt x="4" y="2"/>
                    <a:pt x="4" y="2"/>
                    <a:pt x="4" y="2"/>
                  </a:cubicBezTo>
                  <a:cubicBezTo>
                    <a:pt x="3" y="2"/>
                    <a:pt x="2" y="1"/>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5" name="Freeform 719">
              <a:extLst>
                <a:ext uri="{FF2B5EF4-FFF2-40B4-BE49-F238E27FC236}">
                  <a16:creationId xmlns:a16="http://schemas.microsoft.com/office/drawing/2014/main" id="{45C4BCFC-A7F1-54AA-0AD5-3AFD1320F9F6}"/>
                </a:ext>
              </a:extLst>
            </p:cNvPr>
            <p:cNvSpPr>
              <a:spLocks/>
            </p:cNvSpPr>
            <p:nvPr/>
          </p:nvSpPr>
          <p:spPr bwMode="auto">
            <a:xfrm>
              <a:off x="3542" y="1505"/>
              <a:ext cx="46" cy="110"/>
            </a:xfrm>
            <a:custGeom>
              <a:avLst/>
              <a:gdLst>
                <a:gd name="T0" fmla="*/ 0 w 46"/>
                <a:gd name="T1" fmla="*/ 18 h 110"/>
                <a:gd name="T2" fmla="*/ 4 w 46"/>
                <a:gd name="T3" fmla="*/ 99 h 110"/>
                <a:gd name="T4" fmla="*/ 6 w 46"/>
                <a:gd name="T5" fmla="*/ 110 h 110"/>
                <a:gd name="T6" fmla="*/ 12 w 46"/>
                <a:gd name="T7" fmla="*/ 103 h 110"/>
                <a:gd name="T8" fmla="*/ 25 w 46"/>
                <a:gd name="T9" fmla="*/ 87 h 110"/>
                <a:gd name="T10" fmla="*/ 27 w 46"/>
                <a:gd name="T11" fmla="*/ 85 h 110"/>
                <a:gd name="T12" fmla="*/ 27 w 46"/>
                <a:gd name="T13" fmla="*/ 83 h 110"/>
                <a:gd name="T14" fmla="*/ 16 w 46"/>
                <a:gd name="T15" fmla="*/ 2 h 110"/>
                <a:gd name="T16" fmla="*/ 12 w 46"/>
                <a:gd name="T17" fmla="*/ 2 h 110"/>
                <a:gd name="T18" fmla="*/ 8 w 46"/>
                <a:gd name="T19" fmla="*/ 5 h 110"/>
                <a:gd name="T20" fmla="*/ 40 w 46"/>
                <a:gd name="T21" fmla="*/ 54 h 110"/>
                <a:gd name="T22" fmla="*/ 46 w 46"/>
                <a:gd name="T23" fmla="*/ 49 h 110"/>
                <a:gd name="T24" fmla="*/ 14 w 46"/>
                <a:gd name="T25" fmla="*/ 0 h 110"/>
                <a:gd name="T26" fmla="*/ 8 w 46"/>
                <a:gd name="T27" fmla="*/ 2 h 110"/>
                <a:gd name="T28" fmla="*/ 19 w 46"/>
                <a:gd name="T29" fmla="*/ 85 h 110"/>
                <a:gd name="T30" fmla="*/ 23 w 46"/>
                <a:gd name="T31" fmla="*/ 85 h 110"/>
                <a:gd name="T32" fmla="*/ 21 w 46"/>
                <a:gd name="T33" fmla="*/ 81 h 110"/>
                <a:gd name="T34" fmla="*/ 6 w 46"/>
                <a:gd name="T35" fmla="*/ 96 h 110"/>
                <a:gd name="T36" fmla="*/ 8 w 46"/>
                <a:gd name="T37" fmla="*/ 99 h 110"/>
                <a:gd name="T38" fmla="*/ 12 w 46"/>
                <a:gd name="T39" fmla="*/ 99 h 110"/>
                <a:gd name="T40" fmla="*/ 8 w 46"/>
                <a:gd name="T41" fmla="*/ 16 h 110"/>
                <a:gd name="T42" fmla="*/ 0 w 46"/>
                <a:gd name="T43" fmla="*/ 18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110">
                  <a:moveTo>
                    <a:pt x="0" y="18"/>
                  </a:moveTo>
                  <a:lnTo>
                    <a:pt x="4" y="99"/>
                  </a:lnTo>
                  <a:lnTo>
                    <a:pt x="6" y="110"/>
                  </a:lnTo>
                  <a:lnTo>
                    <a:pt x="12" y="103"/>
                  </a:lnTo>
                  <a:lnTo>
                    <a:pt x="25" y="87"/>
                  </a:lnTo>
                  <a:lnTo>
                    <a:pt x="27" y="85"/>
                  </a:lnTo>
                  <a:lnTo>
                    <a:pt x="27" y="83"/>
                  </a:lnTo>
                  <a:lnTo>
                    <a:pt x="16" y="2"/>
                  </a:lnTo>
                  <a:lnTo>
                    <a:pt x="12" y="2"/>
                  </a:lnTo>
                  <a:lnTo>
                    <a:pt x="8" y="5"/>
                  </a:lnTo>
                  <a:lnTo>
                    <a:pt x="40" y="54"/>
                  </a:lnTo>
                  <a:lnTo>
                    <a:pt x="46" y="49"/>
                  </a:lnTo>
                  <a:lnTo>
                    <a:pt x="14" y="0"/>
                  </a:lnTo>
                  <a:lnTo>
                    <a:pt x="8" y="2"/>
                  </a:lnTo>
                  <a:lnTo>
                    <a:pt x="19" y="85"/>
                  </a:lnTo>
                  <a:lnTo>
                    <a:pt x="23" y="85"/>
                  </a:lnTo>
                  <a:lnTo>
                    <a:pt x="21" y="81"/>
                  </a:lnTo>
                  <a:lnTo>
                    <a:pt x="6" y="96"/>
                  </a:lnTo>
                  <a:lnTo>
                    <a:pt x="8" y="99"/>
                  </a:lnTo>
                  <a:lnTo>
                    <a:pt x="12" y="99"/>
                  </a:lnTo>
                  <a:lnTo>
                    <a:pt x="8" y="16"/>
                  </a:lnTo>
                  <a:lnTo>
                    <a:pt x="0" y="18"/>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6" name="Freeform 720">
              <a:extLst>
                <a:ext uri="{FF2B5EF4-FFF2-40B4-BE49-F238E27FC236}">
                  <a16:creationId xmlns:a16="http://schemas.microsoft.com/office/drawing/2014/main" id="{ABE7607C-A31A-A0C5-D73A-0FB17D596BE9}"/>
                </a:ext>
              </a:extLst>
            </p:cNvPr>
            <p:cNvSpPr>
              <a:spLocks/>
            </p:cNvSpPr>
            <p:nvPr/>
          </p:nvSpPr>
          <p:spPr bwMode="auto">
            <a:xfrm>
              <a:off x="3542" y="1505"/>
              <a:ext cx="46" cy="110"/>
            </a:xfrm>
            <a:custGeom>
              <a:avLst/>
              <a:gdLst>
                <a:gd name="T0" fmla="*/ 0 w 46"/>
                <a:gd name="T1" fmla="*/ 18 h 110"/>
                <a:gd name="T2" fmla="*/ 4 w 46"/>
                <a:gd name="T3" fmla="*/ 99 h 110"/>
                <a:gd name="T4" fmla="*/ 6 w 46"/>
                <a:gd name="T5" fmla="*/ 110 h 110"/>
                <a:gd name="T6" fmla="*/ 12 w 46"/>
                <a:gd name="T7" fmla="*/ 103 h 110"/>
                <a:gd name="T8" fmla="*/ 25 w 46"/>
                <a:gd name="T9" fmla="*/ 87 h 110"/>
                <a:gd name="T10" fmla="*/ 27 w 46"/>
                <a:gd name="T11" fmla="*/ 85 h 110"/>
                <a:gd name="T12" fmla="*/ 27 w 46"/>
                <a:gd name="T13" fmla="*/ 83 h 110"/>
                <a:gd name="T14" fmla="*/ 16 w 46"/>
                <a:gd name="T15" fmla="*/ 2 h 110"/>
                <a:gd name="T16" fmla="*/ 12 w 46"/>
                <a:gd name="T17" fmla="*/ 2 h 110"/>
                <a:gd name="T18" fmla="*/ 8 w 46"/>
                <a:gd name="T19" fmla="*/ 5 h 110"/>
                <a:gd name="T20" fmla="*/ 40 w 46"/>
                <a:gd name="T21" fmla="*/ 54 h 110"/>
                <a:gd name="T22" fmla="*/ 46 w 46"/>
                <a:gd name="T23" fmla="*/ 49 h 110"/>
                <a:gd name="T24" fmla="*/ 14 w 46"/>
                <a:gd name="T25" fmla="*/ 0 h 110"/>
                <a:gd name="T26" fmla="*/ 8 w 46"/>
                <a:gd name="T27" fmla="*/ 2 h 110"/>
                <a:gd name="T28" fmla="*/ 19 w 46"/>
                <a:gd name="T29" fmla="*/ 85 h 110"/>
                <a:gd name="T30" fmla="*/ 23 w 46"/>
                <a:gd name="T31" fmla="*/ 85 h 110"/>
                <a:gd name="T32" fmla="*/ 21 w 46"/>
                <a:gd name="T33" fmla="*/ 81 h 110"/>
                <a:gd name="T34" fmla="*/ 6 w 46"/>
                <a:gd name="T35" fmla="*/ 96 h 110"/>
                <a:gd name="T36" fmla="*/ 8 w 46"/>
                <a:gd name="T37" fmla="*/ 99 h 110"/>
                <a:gd name="T38" fmla="*/ 12 w 46"/>
                <a:gd name="T39" fmla="*/ 99 h 110"/>
                <a:gd name="T40" fmla="*/ 8 w 46"/>
                <a:gd name="T41" fmla="*/ 16 h 110"/>
                <a:gd name="T42" fmla="*/ 0 w 46"/>
                <a:gd name="T43" fmla="*/ 18 h 1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46" h="110">
                  <a:moveTo>
                    <a:pt x="0" y="18"/>
                  </a:moveTo>
                  <a:lnTo>
                    <a:pt x="4" y="99"/>
                  </a:lnTo>
                  <a:lnTo>
                    <a:pt x="6" y="110"/>
                  </a:lnTo>
                  <a:lnTo>
                    <a:pt x="12" y="103"/>
                  </a:lnTo>
                  <a:lnTo>
                    <a:pt x="25" y="87"/>
                  </a:lnTo>
                  <a:lnTo>
                    <a:pt x="27" y="85"/>
                  </a:lnTo>
                  <a:lnTo>
                    <a:pt x="27" y="83"/>
                  </a:lnTo>
                  <a:lnTo>
                    <a:pt x="16" y="2"/>
                  </a:lnTo>
                  <a:lnTo>
                    <a:pt x="12" y="2"/>
                  </a:lnTo>
                  <a:lnTo>
                    <a:pt x="8" y="5"/>
                  </a:lnTo>
                  <a:lnTo>
                    <a:pt x="40" y="54"/>
                  </a:lnTo>
                  <a:lnTo>
                    <a:pt x="46" y="49"/>
                  </a:lnTo>
                  <a:lnTo>
                    <a:pt x="14" y="0"/>
                  </a:lnTo>
                  <a:lnTo>
                    <a:pt x="8" y="2"/>
                  </a:lnTo>
                  <a:lnTo>
                    <a:pt x="19" y="85"/>
                  </a:lnTo>
                  <a:lnTo>
                    <a:pt x="23" y="85"/>
                  </a:lnTo>
                  <a:lnTo>
                    <a:pt x="21" y="81"/>
                  </a:lnTo>
                  <a:lnTo>
                    <a:pt x="6" y="96"/>
                  </a:lnTo>
                  <a:lnTo>
                    <a:pt x="8" y="99"/>
                  </a:lnTo>
                  <a:lnTo>
                    <a:pt x="12" y="99"/>
                  </a:lnTo>
                  <a:lnTo>
                    <a:pt x="8" y="16"/>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7" name="Freeform 721">
              <a:extLst>
                <a:ext uri="{FF2B5EF4-FFF2-40B4-BE49-F238E27FC236}">
                  <a16:creationId xmlns:a16="http://schemas.microsoft.com/office/drawing/2014/main" id="{ED301F68-1E64-8957-15D8-AEEBFA1C857D}"/>
                </a:ext>
              </a:extLst>
            </p:cNvPr>
            <p:cNvSpPr>
              <a:spLocks/>
            </p:cNvSpPr>
            <p:nvPr/>
          </p:nvSpPr>
          <p:spPr bwMode="auto">
            <a:xfrm>
              <a:off x="3792" y="1223"/>
              <a:ext cx="54" cy="29"/>
            </a:xfrm>
            <a:custGeom>
              <a:avLst/>
              <a:gdLst>
                <a:gd name="T0" fmla="*/ 2 w 54"/>
                <a:gd name="T1" fmla="*/ 29 h 29"/>
                <a:gd name="T2" fmla="*/ 54 w 54"/>
                <a:gd name="T3" fmla="*/ 7 h 29"/>
                <a:gd name="T4" fmla="*/ 52 w 54"/>
                <a:gd name="T5" fmla="*/ 0 h 29"/>
                <a:gd name="T6" fmla="*/ 0 w 54"/>
                <a:gd name="T7" fmla="*/ 20 h 29"/>
                <a:gd name="T8" fmla="*/ 2 w 54"/>
                <a:gd name="T9" fmla="*/ 29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29">
                  <a:moveTo>
                    <a:pt x="2" y="29"/>
                  </a:moveTo>
                  <a:lnTo>
                    <a:pt x="54" y="7"/>
                  </a:lnTo>
                  <a:lnTo>
                    <a:pt x="52" y="0"/>
                  </a:lnTo>
                  <a:lnTo>
                    <a:pt x="0" y="20"/>
                  </a:lnTo>
                  <a:lnTo>
                    <a:pt x="2" y="29"/>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8" name="Freeform 722">
              <a:extLst>
                <a:ext uri="{FF2B5EF4-FFF2-40B4-BE49-F238E27FC236}">
                  <a16:creationId xmlns:a16="http://schemas.microsoft.com/office/drawing/2014/main" id="{7AFA1D82-E7D1-6B6B-0C62-F985427C9435}"/>
                </a:ext>
              </a:extLst>
            </p:cNvPr>
            <p:cNvSpPr>
              <a:spLocks/>
            </p:cNvSpPr>
            <p:nvPr/>
          </p:nvSpPr>
          <p:spPr bwMode="auto">
            <a:xfrm>
              <a:off x="3792" y="1223"/>
              <a:ext cx="54" cy="29"/>
            </a:xfrm>
            <a:custGeom>
              <a:avLst/>
              <a:gdLst>
                <a:gd name="T0" fmla="*/ 2 w 54"/>
                <a:gd name="T1" fmla="*/ 29 h 29"/>
                <a:gd name="T2" fmla="*/ 54 w 54"/>
                <a:gd name="T3" fmla="*/ 7 h 29"/>
                <a:gd name="T4" fmla="*/ 52 w 54"/>
                <a:gd name="T5" fmla="*/ 0 h 29"/>
                <a:gd name="T6" fmla="*/ 0 w 54"/>
                <a:gd name="T7" fmla="*/ 2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4" h="29">
                  <a:moveTo>
                    <a:pt x="2" y="29"/>
                  </a:moveTo>
                  <a:lnTo>
                    <a:pt x="54" y="7"/>
                  </a:lnTo>
                  <a:lnTo>
                    <a:pt x="52" y="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79" name="Freeform 723">
              <a:extLst>
                <a:ext uri="{FF2B5EF4-FFF2-40B4-BE49-F238E27FC236}">
                  <a16:creationId xmlns:a16="http://schemas.microsoft.com/office/drawing/2014/main" id="{69B3780F-A182-9F53-DA58-0AF3AE2D910D}"/>
                </a:ext>
              </a:extLst>
            </p:cNvPr>
            <p:cNvSpPr>
              <a:spLocks/>
            </p:cNvSpPr>
            <p:nvPr/>
          </p:nvSpPr>
          <p:spPr bwMode="auto">
            <a:xfrm>
              <a:off x="3794" y="1239"/>
              <a:ext cx="61" cy="27"/>
            </a:xfrm>
            <a:custGeom>
              <a:avLst/>
              <a:gdLst>
                <a:gd name="T0" fmla="*/ 4 w 61"/>
                <a:gd name="T1" fmla="*/ 27 h 27"/>
                <a:gd name="T2" fmla="*/ 61 w 61"/>
                <a:gd name="T3" fmla="*/ 9 h 27"/>
                <a:gd name="T4" fmla="*/ 58 w 61"/>
                <a:gd name="T5" fmla="*/ 0 h 27"/>
                <a:gd name="T6" fmla="*/ 0 w 61"/>
                <a:gd name="T7" fmla="*/ 20 h 27"/>
                <a:gd name="T8" fmla="*/ 4 w 61"/>
                <a:gd name="T9" fmla="*/ 27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27">
                  <a:moveTo>
                    <a:pt x="4" y="27"/>
                  </a:moveTo>
                  <a:lnTo>
                    <a:pt x="61" y="9"/>
                  </a:lnTo>
                  <a:lnTo>
                    <a:pt x="58" y="0"/>
                  </a:lnTo>
                  <a:lnTo>
                    <a:pt x="0" y="20"/>
                  </a:lnTo>
                  <a:lnTo>
                    <a:pt x="4" y="27"/>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0" name="Freeform 724">
              <a:extLst>
                <a:ext uri="{FF2B5EF4-FFF2-40B4-BE49-F238E27FC236}">
                  <a16:creationId xmlns:a16="http://schemas.microsoft.com/office/drawing/2014/main" id="{EEC16597-B379-B94D-984B-A003260BA6A6}"/>
                </a:ext>
              </a:extLst>
            </p:cNvPr>
            <p:cNvSpPr>
              <a:spLocks/>
            </p:cNvSpPr>
            <p:nvPr/>
          </p:nvSpPr>
          <p:spPr bwMode="auto">
            <a:xfrm>
              <a:off x="3794" y="1239"/>
              <a:ext cx="61" cy="27"/>
            </a:xfrm>
            <a:custGeom>
              <a:avLst/>
              <a:gdLst>
                <a:gd name="T0" fmla="*/ 4 w 61"/>
                <a:gd name="T1" fmla="*/ 27 h 27"/>
                <a:gd name="T2" fmla="*/ 61 w 61"/>
                <a:gd name="T3" fmla="*/ 9 h 27"/>
                <a:gd name="T4" fmla="*/ 58 w 61"/>
                <a:gd name="T5" fmla="*/ 0 h 27"/>
                <a:gd name="T6" fmla="*/ 0 w 61"/>
                <a:gd name="T7" fmla="*/ 2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27">
                  <a:moveTo>
                    <a:pt x="4" y="27"/>
                  </a:moveTo>
                  <a:lnTo>
                    <a:pt x="61" y="9"/>
                  </a:lnTo>
                  <a:lnTo>
                    <a:pt x="58" y="0"/>
                  </a:lnTo>
                  <a:lnTo>
                    <a:pt x="0" y="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1" name="Freeform 725">
              <a:extLst>
                <a:ext uri="{FF2B5EF4-FFF2-40B4-BE49-F238E27FC236}">
                  <a16:creationId xmlns:a16="http://schemas.microsoft.com/office/drawing/2014/main" id="{C94541D7-52CF-7E74-F804-A6EA8B3B9A47}"/>
                </a:ext>
              </a:extLst>
            </p:cNvPr>
            <p:cNvSpPr>
              <a:spLocks/>
            </p:cNvSpPr>
            <p:nvPr/>
          </p:nvSpPr>
          <p:spPr bwMode="auto">
            <a:xfrm>
              <a:off x="3997" y="1243"/>
              <a:ext cx="57" cy="27"/>
            </a:xfrm>
            <a:custGeom>
              <a:avLst/>
              <a:gdLst>
                <a:gd name="T0" fmla="*/ 0 w 57"/>
                <a:gd name="T1" fmla="*/ 9 h 27"/>
                <a:gd name="T2" fmla="*/ 55 w 57"/>
                <a:gd name="T3" fmla="*/ 27 h 27"/>
                <a:gd name="T4" fmla="*/ 57 w 57"/>
                <a:gd name="T5" fmla="*/ 20 h 27"/>
                <a:gd name="T6" fmla="*/ 3 w 57"/>
                <a:gd name="T7" fmla="*/ 0 h 27"/>
                <a:gd name="T8" fmla="*/ 0 w 57"/>
                <a:gd name="T9" fmla="*/ 9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7" h="27">
                  <a:moveTo>
                    <a:pt x="0" y="9"/>
                  </a:moveTo>
                  <a:lnTo>
                    <a:pt x="55" y="27"/>
                  </a:lnTo>
                  <a:lnTo>
                    <a:pt x="57" y="20"/>
                  </a:lnTo>
                  <a:lnTo>
                    <a:pt x="3" y="0"/>
                  </a:lnTo>
                  <a:lnTo>
                    <a:pt x="0" y="9"/>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2" name="Freeform 726">
              <a:extLst>
                <a:ext uri="{FF2B5EF4-FFF2-40B4-BE49-F238E27FC236}">
                  <a16:creationId xmlns:a16="http://schemas.microsoft.com/office/drawing/2014/main" id="{AB4580DE-AD65-094F-ED25-C332507F353E}"/>
                </a:ext>
              </a:extLst>
            </p:cNvPr>
            <p:cNvSpPr>
              <a:spLocks/>
            </p:cNvSpPr>
            <p:nvPr/>
          </p:nvSpPr>
          <p:spPr bwMode="auto">
            <a:xfrm>
              <a:off x="3997" y="1243"/>
              <a:ext cx="57" cy="27"/>
            </a:xfrm>
            <a:custGeom>
              <a:avLst/>
              <a:gdLst>
                <a:gd name="T0" fmla="*/ 0 w 57"/>
                <a:gd name="T1" fmla="*/ 9 h 27"/>
                <a:gd name="T2" fmla="*/ 55 w 57"/>
                <a:gd name="T3" fmla="*/ 27 h 27"/>
                <a:gd name="T4" fmla="*/ 57 w 57"/>
                <a:gd name="T5" fmla="*/ 20 h 27"/>
                <a:gd name="T6" fmla="*/ 3 w 57"/>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 h="27">
                  <a:moveTo>
                    <a:pt x="0" y="9"/>
                  </a:moveTo>
                  <a:lnTo>
                    <a:pt x="55" y="27"/>
                  </a:lnTo>
                  <a:lnTo>
                    <a:pt x="57" y="20"/>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3" name="Freeform 727">
              <a:extLst>
                <a:ext uri="{FF2B5EF4-FFF2-40B4-BE49-F238E27FC236}">
                  <a16:creationId xmlns:a16="http://schemas.microsoft.com/office/drawing/2014/main" id="{AB22643F-E3FD-2DB0-FF84-6FEB4E59280E}"/>
                </a:ext>
              </a:extLst>
            </p:cNvPr>
            <p:cNvSpPr>
              <a:spLocks/>
            </p:cNvSpPr>
            <p:nvPr/>
          </p:nvSpPr>
          <p:spPr bwMode="auto">
            <a:xfrm>
              <a:off x="3987" y="1263"/>
              <a:ext cx="59" cy="27"/>
            </a:xfrm>
            <a:custGeom>
              <a:avLst/>
              <a:gdLst>
                <a:gd name="T0" fmla="*/ 0 w 28"/>
                <a:gd name="T1" fmla="*/ 36 h 12"/>
                <a:gd name="T2" fmla="*/ 244 w 28"/>
                <a:gd name="T3" fmla="*/ 137 h 12"/>
                <a:gd name="T4" fmla="*/ 261 w 28"/>
                <a:gd name="T5" fmla="*/ 92 h 12"/>
                <a:gd name="T6" fmla="*/ 141 w 28"/>
                <a:gd name="T7" fmla="*/ 45 h 12"/>
                <a:gd name="T8" fmla="*/ 17 w 28"/>
                <a:gd name="T9" fmla="*/ 0 h 12"/>
                <a:gd name="T10" fmla="*/ 0 w 28"/>
                <a:gd name="T11" fmla="*/ 36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12">
                  <a:moveTo>
                    <a:pt x="0" y="3"/>
                  </a:moveTo>
                  <a:cubicBezTo>
                    <a:pt x="2" y="4"/>
                    <a:pt x="26" y="12"/>
                    <a:pt x="26" y="12"/>
                  </a:cubicBezTo>
                  <a:cubicBezTo>
                    <a:pt x="28" y="8"/>
                    <a:pt x="28" y="8"/>
                    <a:pt x="28" y="8"/>
                  </a:cubicBezTo>
                  <a:cubicBezTo>
                    <a:pt x="28" y="8"/>
                    <a:pt x="22" y="6"/>
                    <a:pt x="15" y="4"/>
                  </a:cubicBezTo>
                  <a:cubicBezTo>
                    <a:pt x="9" y="2"/>
                    <a:pt x="3"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4" name="Freeform 728">
              <a:extLst>
                <a:ext uri="{FF2B5EF4-FFF2-40B4-BE49-F238E27FC236}">
                  <a16:creationId xmlns:a16="http://schemas.microsoft.com/office/drawing/2014/main" id="{ED94962A-8FE2-1BC6-490D-028DC16D83B1}"/>
                </a:ext>
              </a:extLst>
            </p:cNvPr>
            <p:cNvSpPr>
              <a:spLocks/>
            </p:cNvSpPr>
            <p:nvPr/>
          </p:nvSpPr>
          <p:spPr bwMode="auto">
            <a:xfrm>
              <a:off x="4077" y="1380"/>
              <a:ext cx="46" cy="9"/>
            </a:xfrm>
            <a:custGeom>
              <a:avLst/>
              <a:gdLst>
                <a:gd name="T0" fmla="*/ 0 w 22"/>
                <a:gd name="T1" fmla="*/ 36 h 4"/>
                <a:gd name="T2" fmla="*/ 17 w 22"/>
                <a:gd name="T3" fmla="*/ 45 h 4"/>
                <a:gd name="T4" fmla="*/ 201 w 22"/>
                <a:gd name="T5" fmla="*/ 45 h 4"/>
                <a:gd name="T6" fmla="*/ 201 w 22"/>
                <a:gd name="T7" fmla="*/ 0 h 4"/>
                <a:gd name="T8" fmla="*/ 109 w 22"/>
                <a:gd name="T9" fmla="*/ 0 h 4"/>
                <a:gd name="T10" fmla="*/ 44 w 22"/>
                <a:gd name="T11" fmla="*/ 0 h 4"/>
                <a:gd name="T12" fmla="*/ 17 w 22"/>
                <a:gd name="T13" fmla="*/ 0 h 4"/>
                <a:gd name="T14" fmla="*/ 8 w 22"/>
                <a:gd name="T15" fmla="*/ 0 h 4"/>
                <a:gd name="T16" fmla="*/ 8 w 22"/>
                <a:gd name="T17" fmla="*/ 0 h 4"/>
                <a:gd name="T18" fmla="*/ 8 w 22"/>
                <a:gd name="T19" fmla="*/ 0 h 4"/>
                <a:gd name="T20" fmla="*/ 8 w 22"/>
                <a:gd name="T21" fmla="*/ 0 h 4"/>
                <a:gd name="T22" fmla="*/ 8 w 22"/>
                <a:gd name="T23" fmla="*/ 0 h 4"/>
                <a:gd name="T24" fmla="*/ 8 w 22"/>
                <a:gd name="T25" fmla="*/ 0 h 4"/>
                <a:gd name="T26" fmla="*/ 8 w 22"/>
                <a:gd name="T27" fmla="*/ 0 h 4"/>
                <a:gd name="T28" fmla="*/ 8 w 22"/>
                <a:gd name="T29" fmla="*/ 0 h 4"/>
                <a:gd name="T30" fmla="*/ 0 w 22"/>
                <a:gd name="T31" fmla="*/ 36 h 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2" h="4">
                  <a:moveTo>
                    <a:pt x="0" y="3"/>
                  </a:moveTo>
                  <a:cubicBezTo>
                    <a:pt x="1" y="4"/>
                    <a:pt x="1" y="4"/>
                    <a:pt x="2" y="4"/>
                  </a:cubicBezTo>
                  <a:cubicBezTo>
                    <a:pt x="7" y="4"/>
                    <a:pt x="22" y="4"/>
                    <a:pt x="22" y="4"/>
                  </a:cubicBezTo>
                  <a:cubicBezTo>
                    <a:pt x="22" y="0"/>
                    <a:pt x="22" y="0"/>
                    <a:pt x="22" y="0"/>
                  </a:cubicBezTo>
                  <a:cubicBezTo>
                    <a:pt x="22" y="0"/>
                    <a:pt x="17" y="0"/>
                    <a:pt x="12" y="0"/>
                  </a:cubicBezTo>
                  <a:cubicBezTo>
                    <a:pt x="10" y="0"/>
                    <a:pt x="7" y="0"/>
                    <a:pt x="5" y="0"/>
                  </a:cubicBezTo>
                  <a:cubicBezTo>
                    <a:pt x="4" y="0"/>
                    <a:pt x="3" y="0"/>
                    <a:pt x="2"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1" y="0"/>
                    <a:pt x="1" y="0"/>
                    <a:pt x="1"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5" name="Rectangle 484">
              <a:extLst>
                <a:ext uri="{FF2B5EF4-FFF2-40B4-BE49-F238E27FC236}">
                  <a16:creationId xmlns:a16="http://schemas.microsoft.com/office/drawing/2014/main" id="{FA627F0B-1FD9-3E0D-75B6-9E7C59F322B2}"/>
                </a:ext>
              </a:extLst>
            </p:cNvPr>
            <p:cNvSpPr>
              <a:spLocks noChangeArrowheads="1"/>
            </p:cNvSpPr>
            <p:nvPr/>
          </p:nvSpPr>
          <p:spPr bwMode="auto">
            <a:xfrm>
              <a:off x="4077" y="1393"/>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86" name="Freeform 730">
              <a:extLst>
                <a:ext uri="{FF2B5EF4-FFF2-40B4-BE49-F238E27FC236}">
                  <a16:creationId xmlns:a16="http://schemas.microsoft.com/office/drawing/2014/main" id="{68F62F8B-924C-9455-6152-17D5A7067BC6}"/>
                </a:ext>
              </a:extLst>
            </p:cNvPr>
            <p:cNvSpPr>
              <a:spLocks/>
            </p:cNvSpPr>
            <p:nvPr/>
          </p:nvSpPr>
          <p:spPr bwMode="auto">
            <a:xfrm>
              <a:off x="4077" y="1393"/>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7" name="Freeform 731">
              <a:extLst>
                <a:ext uri="{FF2B5EF4-FFF2-40B4-BE49-F238E27FC236}">
                  <a16:creationId xmlns:a16="http://schemas.microsoft.com/office/drawing/2014/main" id="{30D66AC5-D13A-AF44-FDBC-125E8F37B226}"/>
                </a:ext>
              </a:extLst>
            </p:cNvPr>
            <p:cNvSpPr>
              <a:spLocks/>
            </p:cNvSpPr>
            <p:nvPr/>
          </p:nvSpPr>
          <p:spPr bwMode="auto">
            <a:xfrm>
              <a:off x="4128" y="1382"/>
              <a:ext cx="40" cy="11"/>
            </a:xfrm>
            <a:custGeom>
              <a:avLst/>
              <a:gdLst>
                <a:gd name="T0" fmla="*/ 0 w 40"/>
                <a:gd name="T1" fmla="*/ 11 h 11"/>
                <a:gd name="T2" fmla="*/ 40 w 40"/>
                <a:gd name="T3" fmla="*/ 9 h 11"/>
                <a:gd name="T4" fmla="*/ 37 w 40"/>
                <a:gd name="T5" fmla="*/ 0 h 11"/>
                <a:gd name="T6" fmla="*/ 0 w 40"/>
                <a:gd name="T7" fmla="*/ 2 h 11"/>
                <a:gd name="T8" fmla="*/ 0 w 40"/>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1">
                  <a:moveTo>
                    <a:pt x="0" y="11"/>
                  </a:moveTo>
                  <a:lnTo>
                    <a:pt x="40" y="9"/>
                  </a:lnTo>
                  <a:lnTo>
                    <a:pt x="37" y="0"/>
                  </a:lnTo>
                  <a:lnTo>
                    <a:pt x="0" y="2"/>
                  </a:lnTo>
                  <a:lnTo>
                    <a:pt x="0" y="11"/>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8" name="Freeform 732">
              <a:extLst>
                <a:ext uri="{FF2B5EF4-FFF2-40B4-BE49-F238E27FC236}">
                  <a16:creationId xmlns:a16="http://schemas.microsoft.com/office/drawing/2014/main" id="{D836A706-1DB0-BF4D-C029-700CFED79BCC}"/>
                </a:ext>
              </a:extLst>
            </p:cNvPr>
            <p:cNvSpPr>
              <a:spLocks/>
            </p:cNvSpPr>
            <p:nvPr/>
          </p:nvSpPr>
          <p:spPr bwMode="auto">
            <a:xfrm>
              <a:off x="4128" y="1382"/>
              <a:ext cx="40" cy="11"/>
            </a:xfrm>
            <a:custGeom>
              <a:avLst/>
              <a:gdLst>
                <a:gd name="T0" fmla="*/ 0 w 40"/>
                <a:gd name="T1" fmla="*/ 11 h 11"/>
                <a:gd name="T2" fmla="*/ 40 w 40"/>
                <a:gd name="T3" fmla="*/ 9 h 11"/>
                <a:gd name="T4" fmla="*/ 37 w 40"/>
                <a:gd name="T5" fmla="*/ 0 h 11"/>
                <a:gd name="T6" fmla="*/ 0 w 40"/>
                <a:gd name="T7" fmla="*/ 2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1">
                  <a:moveTo>
                    <a:pt x="0" y="11"/>
                  </a:moveTo>
                  <a:lnTo>
                    <a:pt x="40" y="9"/>
                  </a:lnTo>
                  <a:lnTo>
                    <a:pt x="37"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89" name="Freeform 733">
              <a:extLst>
                <a:ext uri="{FF2B5EF4-FFF2-40B4-BE49-F238E27FC236}">
                  <a16:creationId xmlns:a16="http://schemas.microsoft.com/office/drawing/2014/main" id="{F38CB2B3-2D29-DCA0-4E2B-2CF79C6B9534}"/>
                </a:ext>
              </a:extLst>
            </p:cNvPr>
            <p:cNvSpPr>
              <a:spLocks/>
            </p:cNvSpPr>
            <p:nvPr/>
          </p:nvSpPr>
          <p:spPr bwMode="auto">
            <a:xfrm>
              <a:off x="4123" y="1398"/>
              <a:ext cx="40" cy="11"/>
            </a:xfrm>
            <a:custGeom>
              <a:avLst/>
              <a:gdLst>
                <a:gd name="T0" fmla="*/ 0 w 40"/>
                <a:gd name="T1" fmla="*/ 11 h 11"/>
                <a:gd name="T2" fmla="*/ 40 w 40"/>
                <a:gd name="T3" fmla="*/ 9 h 11"/>
                <a:gd name="T4" fmla="*/ 40 w 40"/>
                <a:gd name="T5" fmla="*/ 0 h 11"/>
                <a:gd name="T6" fmla="*/ 0 w 40"/>
                <a:gd name="T7" fmla="*/ 2 h 11"/>
                <a:gd name="T8" fmla="*/ 0 w 40"/>
                <a:gd name="T9" fmla="*/ 11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1">
                  <a:moveTo>
                    <a:pt x="0" y="11"/>
                  </a:moveTo>
                  <a:lnTo>
                    <a:pt x="40" y="9"/>
                  </a:lnTo>
                  <a:lnTo>
                    <a:pt x="40" y="0"/>
                  </a:lnTo>
                  <a:lnTo>
                    <a:pt x="0" y="2"/>
                  </a:lnTo>
                  <a:lnTo>
                    <a:pt x="0" y="11"/>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0" name="Freeform 734">
              <a:extLst>
                <a:ext uri="{FF2B5EF4-FFF2-40B4-BE49-F238E27FC236}">
                  <a16:creationId xmlns:a16="http://schemas.microsoft.com/office/drawing/2014/main" id="{51076CE7-7E32-B9D9-0564-CDDBCBFF0A28}"/>
                </a:ext>
              </a:extLst>
            </p:cNvPr>
            <p:cNvSpPr>
              <a:spLocks/>
            </p:cNvSpPr>
            <p:nvPr/>
          </p:nvSpPr>
          <p:spPr bwMode="auto">
            <a:xfrm>
              <a:off x="4123" y="1398"/>
              <a:ext cx="40" cy="11"/>
            </a:xfrm>
            <a:custGeom>
              <a:avLst/>
              <a:gdLst>
                <a:gd name="T0" fmla="*/ 0 w 40"/>
                <a:gd name="T1" fmla="*/ 11 h 11"/>
                <a:gd name="T2" fmla="*/ 40 w 40"/>
                <a:gd name="T3" fmla="*/ 9 h 11"/>
                <a:gd name="T4" fmla="*/ 40 w 40"/>
                <a:gd name="T5" fmla="*/ 0 h 11"/>
                <a:gd name="T6" fmla="*/ 0 w 40"/>
                <a:gd name="T7" fmla="*/ 2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1">
                  <a:moveTo>
                    <a:pt x="0" y="11"/>
                  </a:moveTo>
                  <a:lnTo>
                    <a:pt x="40" y="9"/>
                  </a:lnTo>
                  <a:lnTo>
                    <a:pt x="4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1" name="Rectangle 490">
              <a:extLst>
                <a:ext uri="{FF2B5EF4-FFF2-40B4-BE49-F238E27FC236}">
                  <a16:creationId xmlns:a16="http://schemas.microsoft.com/office/drawing/2014/main" id="{14DE2352-DF15-41CA-FAFE-D235655DAC19}"/>
                </a:ext>
              </a:extLst>
            </p:cNvPr>
            <p:cNvSpPr>
              <a:spLocks noChangeArrowheads="1"/>
            </p:cNvSpPr>
            <p:nvPr/>
          </p:nvSpPr>
          <p:spPr bwMode="auto">
            <a:xfrm>
              <a:off x="3697" y="1384"/>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2" name="Freeform 736">
              <a:extLst>
                <a:ext uri="{FF2B5EF4-FFF2-40B4-BE49-F238E27FC236}">
                  <a16:creationId xmlns:a16="http://schemas.microsoft.com/office/drawing/2014/main" id="{3193B812-6DF6-0276-C697-C61AEF439115}"/>
                </a:ext>
              </a:extLst>
            </p:cNvPr>
            <p:cNvSpPr>
              <a:spLocks/>
            </p:cNvSpPr>
            <p:nvPr/>
          </p:nvSpPr>
          <p:spPr bwMode="auto">
            <a:xfrm>
              <a:off x="3697" y="1384"/>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3" name="Rectangle 492">
              <a:extLst>
                <a:ext uri="{FF2B5EF4-FFF2-40B4-BE49-F238E27FC236}">
                  <a16:creationId xmlns:a16="http://schemas.microsoft.com/office/drawing/2014/main" id="{A8C0BFEF-3428-8499-9104-C634AEBD86E1}"/>
                </a:ext>
              </a:extLst>
            </p:cNvPr>
            <p:cNvSpPr>
              <a:spLocks noChangeArrowheads="1"/>
            </p:cNvSpPr>
            <p:nvPr/>
          </p:nvSpPr>
          <p:spPr bwMode="auto">
            <a:xfrm>
              <a:off x="3747" y="1380"/>
              <a:ext cx="45"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4" name="Freeform 738">
              <a:extLst>
                <a:ext uri="{FF2B5EF4-FFF2-40B4-BE49-F238E27FC236}">
                  <a16:creationId xmlns:a16="http://schemas.microsoft.com/office/drawing/2014/main" id="{1175EA45-1F9C-0B65-8AA7-53453B1F2804}"/>
                </a:ext>
              </a:extLst>
            </p:cNvPr>
            <p:cNvSpPr>
              <a:spLocks/>
            </p:cNvSpPr>
            <p:nvPr/>
          </p:nvSpPr>
          <p:spPr bwMode="auto">
            <a:xfrm>
              <a:off x="3747" y="1380"/>
              <a:ext cx="45" cy="9"/>
            </a:xfrm>
            <a:custGeom>
              <a:avLst/>
              <a:gdLst>
                <a:gd name="T0" fmla="*/ 0 w 45"/>
                <a:gd name="T1" fmla="*/ 9 h 9"/>
                <a:gd name="T2" fmla="*/ 45 w 45"/>
                <a:gd name="T3" fmla="*/ 9 h 9"/>
                <a:gd name="T4" fmla="*/ 45 w 45"/>
                <a:gd name="T5" fmla="*/ 0 h 9"/>
                <a:gd name="T6" fmla="*/ 0 w 45"/>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9">
                  <a:moveTo>
                    <a:pt x="0" y="9"/>
                  </a:moveTo>
                  <a:lnTo>
                    <a:pt x="45" y="9"/>
                  </a:lnTo>
                  <a:lnTo>
                    <a:pt x="45"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5" name="Rectangle 494">
              <a:extLst>
                <a:ext uri="{FF2B5EF4-FFF2-40B4-BE49-F238E27FC236}">
                  <a16:creationId xmlns:a16="http://schemas.microsoft.com/office/drawing/2014/main" id="{3A3FF434-12DC-528A-1429-012B6563262C}"/>
                </a:ext>
              </a:extLst>
            </p:cNvPr>
            <p:cNvSpPr>
              <a:spLocks noChangeArrowheads="1"/>
            </p:cNvSpPr>
            <p:nvPr/>
          </p:nvSpPr>
          <p:spPr bwMode="auto">
            <a:xfrm>
              <a:off x="3750" y="1393"/>
              <a:ext cx="44" cy="9"/>
            </a:xfrm>
            <a:prstGeom prst="rect">
              <a:avLst/>
            </a:prstGeom>
            <a:solidFill>
              <a:srgbClr val="FEF2E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496" name="Freeform 740">
              <a:extLst>
                <a:ext uri="{FF2B5EF4-FFF2-40B4-BE49-F238E27FC236}">
                  <a16:creationId xmlns:a16="http://schemas.microsoft.com/office/drawing/2014/main" id="{5D6F33B4-5688-CBD5-FD48-F6136BDB1291}"/>
                </a:ext>
              </a:extLst>
            </p:cNvPr>
            <p:cNvSpPr>
              <a:spLocks/>
            </p:cNvSpPr>
            <p:nvPr/>
          </p:nvSpPr>
          <p:spPr bwMode="auto">
            <a:xfrm>
              <a:off x="3750" y="1393"/>
              <a:ext cx="44" cy="9"/>
            </a:xfrm>
            <a:custGeom>
              <a:avLst/>
              <a:gdLst>
                <a:gd name="T0" fmla="*/ 0 w 44"/>
                <a:gd name="T1" fmla="*/ 9 h 9"/>
                <a:gd name="T2" fmla="*/ 44 w 44"/>
                <a:gd name="T3" fmla="*/ 9 h 9"/>
                <a:gd name="T4" fmla="*/ 44 w 44"/>
                <a:gd name="T5" fmla="*/ 0 h 9"/>
                <a:gd name="T6" fmla="*/ 0 w 44"/>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9">
                  <a:moveTo>
                    <a:pt x="0" y="9"/>
                  </a:moveTo>
                  <a:lnTo>
                    <a:pt x="44" y="9"/>
                  </a:lnTo>
                  <a:lnTo>
                    <a:pt x="44"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7" name="Freeform 741">
              <a:extLst>
                <a:ext uri="{FF2B5EF4-FFF2-40B4-BE49-F238E27FC236}">
                  <a16:creationId xmlns:a16="http://schemas.microsoft.com/office/drawing/2014/main" id="{5F9F9B75-161E-5416-134D-203AC35C87FA}"/>
                </a:ext>
              </a:extLst>
            </p:cNvPr>
            <p:cNvSpPr>
              <a:spLocks/>
            </p:cNvSpPr>
            <p:nvPr/>
          </p:nvSpPr>
          <p:spPr bwMode="auto">
            <a:xfrm>
              <a:off x="3705" y="1395"/>
              <a:ext cx="40" cy="12"/>
            </a:xfrm>
            <a:custGeom>
              <a:avLst/>
              <a:gdLst>
                <a:gd name="T0" fmla="*/ 0 w 40"/>
                <a:gd name="T1" fmla="*/ 12 h 12"/>
                <a:gd name="T2" fmla="*/ 40 w 40"/>
                <a:gd name="T3" fmla="*/ 9 h 12"/>
                <a:gd name="T4" fmla="*/ 40 w 40"/>
                <a:gd name="T5" fmla="*/ 0 h 12"/>
                <a:gd name="T6" fmla="*/ 0 w 40"/>
                <a:gd name="T7" fmla="*/ 3 h 12"/>
                <a:gd name="T8" fmla="*/ 0 w 40"/>
                <a:gd name="T9" fmla="*/ 12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12">
                  <a:moveTo>
                    <a:pt x="0" y="12"/>
                  </a:moveTo>
                  <a:lnTo>
                    <a:pt x="40" y="9"/>
                  </a:lnTo>
                  <a:lnTo>
                    <a:pt x="40" y="0"/>
                  </a:lnTo>
                  <a:lnTo>
                    <a:pt x="0" y="3"/>
                  </a:lnTo>
                  <a:lnTo>
                    <a:pt x="0" y="12"/>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8" name="Freeform 742">
              <a:extLst>
                <a:ext uri="{FF2B5EF4-FFF2-40B4-BE49-F238E27FC236}">
                  <a16:creationId xmlns:a16="http://schemas.microsoft.com/office/drawing/2014/main" id="{A22BB9BD-CA78-4FA7-D630-14D6731D36CC}"/>
                </a:ext>
              </a:extLst>
            </p:cNvPr>
            <p:cNvSpPr>
              <a:spLocks/>
            </p:cNvSpPr>
            <p:nvPr/>
          </p:nvSpPr>
          <p:spPr bwMode="auto">
            <a:xfrm>
              <a:off x="3705" y="1395"/>
              <a:ext cx="40" cy="12"/>
            </a:xfrm>
            <a:custGeom>
              <a:avLst/>
              <a:gdLst>
                <a:gd name="T0" fmla="*/ 0 w 40"/>
                <a:gd name="T1" fmla="*/ 12 h 12"/>
                <a:gd name="T2" fmla="*/ 40 w 40"/>
                <a:gd name="T3" fmla="*/ 9 h 12"/>
                <a:gd name="T4" fmla="*/ 40 w 40"/>
                <a:gd name="T5" fmla="*/ 0 h 12"/>
                <a:gd name="T6" fmla="*/ 0 w 40"/>
                <a:gd name="T7" fmla="*/ 3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12">
                  <a:moveTo>
                    <a:pt x="0" y="12"/>
                  </a:moveTo>
                  <a:lnTo>
                    <a:pt x="40" y="9"/>
                  </a:lnTo>
                  <a:lnTo>
                    <a:pt x="4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499" name="Freeform 743">
              <a:extLst>
                <a:ext uri="{FF2B5EF4-FFF2-40B4-BE49-F238E27FC236}">
                  <a16:creationId xmlns:a16="http://schemas.microsoft.com/office/drawing/2014/main" id="{284E161E-9F97-7756-4F97-CC17BE7319D4}"/>
                </a:ext>
              </a:extLst>
            </p:cNvPr>
            <p:cNvSpPr>
              <a:spLocks/>
            </p:cNvSpPr>
            <p:nvPr/>
          </p:nvSpPr>
          <p:spPr bwMode="auto">
            <a:xfrm>
              <a:off x="4287" y="1496"/>
              <a:ext cx="44" cy="123"/>
            </a:xfrm>
            <a:custGeom>
              <a:avLst/>
              <a:gdLst>
                <a:gd name="T0" fmla="*/ 30 w 44"/>
                <a:gd name="T1" fmla="*/ 123 h 123"/>
                <a:gd name="T2" fmla="*/ 44 w 44"/>
                <a:gd name="T3" fmla="*/ 20 h 123"/>
                <a:gd name="T4" fmla="*/ 36 w 44"/>
                <a:gd name="T5" fmla="*/ 18 h 123"/>
                <a:gd name="T6" fmla="*/ 0 w 44"/>
                <a:gd name="T7" fmla="*/ 88 h 123"/>
                <a:gd name="T8" fmla="*/ 4 w 44"/>
                <a:gd name="T9" fmla="*/ 90 h 123"/>
                <a:gd name="T10" fmla="*/ 9 w 44"/>
                <a:gd name="T11" fmla="*/ 90 h 123"/>
                <a:gd name="T12" fmla="*/ 28 w 44"/>
                <a:gd name="T13" fmla="*/ 2 h 123"/>
                <a:gd name="T14" fmla="*/ 19 w 44"/>
                <a:gd name="T15" fmla="*/ 0 h 123"/>
                <a:gd name="T16" fmla="*/ 0 w 44"/>
                <a:gd name="T17" fmla="*/ 88 h 123"/>
                <a:gd name="T18" fmla="*/ 9 w 44"/>
                <a:gd name="T19" fmla="*/ 92 h 123"/>
                <a:gd name="T20" fmla="*/ 44 w 44"/>
                <a:gd name="T21" fmla="*/ 23 h 123"/>
                <a:gd name="T22" fmla="*/ 40 w 44"/>
                <a:gd name="T23" fmla="*/ 20 h 123"/>
                <a:gd name="T24" fmla="*/ 36 w 44"/>
                <a:gd name="T25" fmla="*/ 18 h 123"/>
                <a:gd name="T26" fmla="*/ 21 w 44"/>
                <a:gd name="T27" fmla="*/ 121 h 123"/>
                <a:gd name="T28" fmla="*/ 30 w 44"/>
                <a:gd name="T29" fmla="*/ 123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123">
                  <a:moveTo>
                    <a:pt x="30" y="123"/>
                  </a:moveTo>
                  <a:lnTo>
                    <a:pt x="44" y="20"/>
                  </a:lnTo>
                  <a:lnTo>
                    <a:pt x="36" y="18"/>
                  </a:lnTo>
                  <a:lnTo>
                    <a:pt x="0" y="88"/>
                  </a:lnTo>
                  <a:lnTo>
                    <a:pt x="4" y="90"/>
                  </a:lnTo>
                  <a:lnTo>
                    <a:pt x="9" y="90"/>
                  </a:lnTo>
                  <a:lnTo>
                    <a:pt x="28" y="2"/>
                  </a:lnTo>
                  <a:lnTo>
                    <a:pt x="19" y="0"/>
                  </a:lnTo>
                  <a:lnTo>
                    <a:pt x="0" y="88"/>
                  </a:lnTo>
                  <a:lnTo>
                    <a:pt x="9" y="92"/>
                  </a:lnTo>
                  <a:lnTo>
                    <a:pt x="44" y="23"/>
                  </a:lnTo>
                  <a:lnTo>
                    <a:pt x="40" y="20"/>
                  </a:lnTo>
                  <a:lnTo>
                    <a:pt x="36" y="18"/>
                  </a:lnTo>
                  <a:lnTo>
                    <a:pt x="21" y="121"/>
                  </a:lnTo>
                  <a:lnTo>
                    <a:pt x="30" y="123"/>
                  </a:lnTo>
                  <a:close/>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0" name="Freeform 744">
              <a:extLst>
                <a:ext uri="{FF2B5EF4-FFF2-40B4-BE49-F238E27FC236}">
                  <a16:creationId xmlns:a16="http://schemas.microsoft.com/office/drawing/2014/main" id="{F3ECC338-7E3B-904E-B370-767AC3838990}"/>
                </a:ext>
              </a:extLst>
            </p:cNvPr>
            <p:cNvSpPr>
              <a:spLocks/>
            </p:cNvSpPr>
            <p:nvPr/>
          </p:nvSpPr>
          <p:spPr bwMode="auto">
            <a:xfrm>
              <a:off x="4287" y="1496"/>
              <a:ext cx="44" cy="123"/>
            </a:xfrm>
            <a:custGeom>
              <a:avLst/>
              <a:gdLst>
                <a:gd name="T0" fmla="*/ 30 w 44"/>
                <a:gd name="T1" fmla="*/ 123 h 123"/>
                <a:gd name="T2" fmla="*/ 44 w 44"/>
                <a:gd name="T3" fmla="*/ 20 h 123"/>
                <a:gd name="T4" fmla="*/ 36 w 44"/>
                <a:gd name="T5" fmla="*/ 18 h 123"/>
                <a:gd name="T6" fmla="*/ 0 w 44"/>
                <a:gd name="T7" fmla="*/ 88 h 123"/>
                <a:gd name="T8" fmla="*/ 4 w 44"/>
                <a:gd name="T9" fmla="*/ 90 h 123"/>
                <a:gd name="T10" fmla="*/ 9 w 44"/>
                <a:gd name="T11" fmla="*/ 90 h 123"/>
                <a:gd name="T12" fmla="*/ 28 w 44"/>
                <a:gd name="T13" fmla="*/ 2 h 123"/>
                <a:gd name="T14" fmla="*/ 19 w 44"/>
                <a:gd name="T15" fmla="*/ 0 h 123"/>
                <a:gd name="T16" fmla="*/ 0 w 44"/>
                <a:gd name="T17" fmla="*/ 88 h 123"/>
                <a:gd name="T18" fmla="*/ 9 w 44"/>
                <a:gd name="T19" fmla="*/ 92 h 123"/>
                <a:gd name="T20" fmla="*/ 44 w 44"/>
                <a:gd name="T21" fmla="*/ 23 h 123"/>
                <a:gd name="T22" fmla="*/ 40 w 44"/>
                <a:gd name="T23" fmla="*/ 20 h 123"/>
                <a:gd name="T24" fmla="*/ 36 w 44"/>
                <a:gd name="T25" fmla="*/ 18 h 123"/>
                <a:gd name="T26" fmla="*/ 21 w 44"/>
                <a:gd name="T27" fmla="*/ 121 h 123"/>
                <a:gd name="T28" fmla="*/ 30 w 44"/>
                <a:gd name="T29" fmla="*/ 123 h 12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4" h="123">
                  <a:moveTo>
                    <a:pt x="30" y="123"/>
                  </a:moveTo>
                  <a:lnTo>
                    <a:pt x="44" y="20"/>
                  </a:lnTo>
                  <a:lnTo>
                    <a:pt x="36" y="18"/>
                  </a:lnTo>
                  <a:lnTo>
                    <a:pt x="0" y="88"/>
                  </a:lnTo>
                  <a:lnTo>
                    <a:pt x="4" y="90"/>
                  </a:lnTo>
                  <a:lnTo>
                    <a:pt x="9" y="90"/>
                  </a:lnTo>
                  <a:lnTo>
                    <a:pt x="28" y="2"/>
                  </a:lnTo>
                  <a:lnTo>
                    <a:pt x="19" y="0"/>
                  </a:lnTo>
                  <a:lnTo>
                    <a:pt x="0" y="88"/>
                  </a:lnTo>
                  <a:lnTo>
                    <a:pt x="9" y="92"/>
                  </a:lnTo>
                  <a:lnTo>
                    <a:pt x="44" y="23"/>
                  </a:lnTo>
                  <a:lnTo>
                    <a:pt x="40" y="20"/>
                  </a:lnTo>
                  <a:lnTo>
                    <a:pt x="36" y="18"/>
                  </a:lnTo>
                  <a:lnTo>
                    <a:pt x="21" y="121"/>
                  </a:lnTo>
                  <a:lnTo>
                    <a:pt x="30" y="1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1" name="Freeform 745">
              <a:extLst>
                <a:ext uri="{FF2B5EF4-FFF2-40B4-BE49-F238E27FC236}">
                  <a16:creationId xmlns:a16="http://schemas.microsoft.com/office/drawing/2014/main" id="{A76C3A83-B405-D528-7621-06D5A6392616}"/>
                </a:ext>
              </a:extLst>
            </p:cNvPr>
            <p:cNvSpPr>
              <a:spLocks/>
            </p:cNvSpPr>
            <p:nvPr/>
          </p:nvSpPr>
          <p:spPr bwMode="auto">
            <a:xfrm>
              <a:off x="3972" y="2972"/>
              <a:ext cx="30" cy="29"/>
            </a:xfrm>
            <a:custGeom>
              <a:avLst/>
              <a:gdLst>
                <a:gd name="T0" fmla="*/ 0 w 14"/>
                <a:gd name="T1" fmla="*/ 0 h 13"/>
                <a:gd name="T2" fmla="*/ 137 w 14"/>
                <a:gd name="T3" fmla="*/ 145 h 13"/>
                <a:gd name="T4" fmla="*/ 0 60000 65536"/>
                <a:gd name="T5" fmla="*/ 0 60000 65536"/>
              </a:gdLst>
              <a:ahLst/>
              <a:cxnLst>
                <a:cxn ang="T4">
                  <a:pos x="T0" y="T1"/>
                </a:cxn>
                <a:cxn ang="T5">
                  <a:pos x="T2" y="T3"/>
                </a:cxn>
              </a:cxnLst>
              <a:rect l="0" t="0" r="r" b="b"/>
              <a:pathLst>
                <a:path w="14" h="13">
                  <a:moveTo>
                    <a:pt x="0" y="0"/>
                  </a:moveTo>
                  <a:cubicBezTo>
                    <a:pt x="4" y="2"/>
                    <a:pt x="12" y="8"/>
                    <a:pt x="14" y="1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2" name="Freeform 746">
              <a:extLst>
                <a:ext uri="{FF2B5EF4-FFF2-40B4-BE49-F238E27FC236}">
                  <a16:creationId xmlns:a16="http://schemas.microsoft.com/office/drawing/2014/main" id="{C4970B5B-4AF2-C01E-E882-F0E64B8C555E}"/>
                </a:ext>
              </a:extLst>
            </p:cNvPr>
            <p:cNvSpPr>
              <a:spLocks/>
            </p:cNvSpPr>
            <p:nvPr/>
          </p:nvSpPr>
          <p:spPr bwMode="auto">
            <a:xfrm>
              <a:off x="3867" y="3030"/>
              <a:ext cx="11" cy="16"/>
            </a:xfrm>
            <a:custGeom>
              <a:avLst/>
              <a:gdLst>
                <a:gd name="T0" fmla="*/ 0 w 5"/>
                <a:gd name="T1" fmla="*/ 0 h 7"/>
                <a:gd name="T2" fmla="*/ 44 w 5"/>
                <a:gd name="T3" fmla="*/ 85 h 7"/>
                <a:gd name="T4" fmla="*/ 53 w 5"/>
                <a:gd name="T5" fmla="*/ 57 h 7"/>
                <a:gd name="T6" fmla="*/ 20 w 5"/>
                <a:gd name="T7" fmla="*/ 0 h 7"/>
                <a:gd name="T8" fmla="*/ 0 w 5"/>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0" y="0"/>
                  </a:moveTo>
                  <a:cubicBezTo>
                    <a:pt x="1" y="3"/>
                    <a:pt x="2" y="5"/>
                    <a:pt x="4" y="7"/>
                  </a:cubicBezTo>
                  <a:cubicBezTo>
                    <a:pt x="5" y="5"/>
                    <a:pt x="5" y="5"/>
                    <a:pt x="5" y="5"/>
                  </a:cubicBezTo>
                  <a:cubicBezTo>
                    <a:pt x="3" y="4"/>
                    <a:pt x="3" y="2"/>
                    <a:pt x="2" y="0"/>
                  </a:cubicBezTo>
                  <a:cubicBezTo>
                    <a:pt x="0" y="0"/>
                    <a:pt x="0" y="0"/>
                    <a:pt x="0"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3" name="Freeform 747">
              <a:extLst>
                <a:ext uri="{FF2B5EF4-FFF2-40B4-BE49-F238E27FC236}">
                  <a16:creationId xmlns:a16="http://schemas.microsoft.com/office/drawing/2014/main" id="{7441B026-A595-671A-EBDF-AC643FC4FF07}"/>
                </a:ext>
              </a:extLst>
            </p:cNvPr>
            <p:cNvSpPr>
              <a:spLocks/>
            </p:cNvSpPr>
            <p:nvPr/>
          </p:nvSpPr>
          <p:spPr bwMode="auto">
            <a:xfrm>
              <a:off x="3449" y="1485"/>
              <a:ext cx="340" cy="40"/>
            </a:xfrm>
            <a:custGeom>
              <a:avLst/>
              <a:gdLst>
                <a:gd name="T0" fmla="*/ 0 w 162"/>
                <a:gd name="T1" fmla="*/ 20 h 18"/>
                <a:gd name="T2" fmla="*/ 136 w 162"/>
                <a:gd name="T3" fmla="*/ 36 h 18"/>
                <a:gd name="T4" fmla="*/ 285 w 162"/>
                <a:gd name="T5" fmla="*/ 44 h 18"/>
                <a:gd name="T6" fmla="*/ 823 w 162"/>
                <a:gd name="T7" fmla="*/ 133 h 18"/>
                <a:gd name="T8" fmla="*/ 1010 w 162"/>
                <a:gd name="T9" fmla="*/ 162 h 18"/>
                <a:gd name="T10" fmla="*/ 1499 w 162"/>
                <a:gd name="T11" fmla="*/ 162 h 18"/>
                <a:gd name="T12" fmla="*/ 1010 w 162"/>
                <a:gd name="T13" fmla="*/ 133 h 18"/>
                <a:gd name="T14" fmla="*/ 823 w 162"/>
                <a:gd name="T15" fmla="*/ 98 h 18"/>
                <a:gd name="T16" fmla="*/ 296 w 162"/>
                <a:gd name="T17" fmla="*/ 9 h 18"/>
                <a:gd name="T18" fmla="*/ 149 w 162"/>
                <a:gd name="T19" fmla="*/ 0 h 18"/>
                <a:gd name="T20" fmla="*/ 0 w 162"/>
                <a:gd name="T21" fmla="*/ 2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2" h="18">
                  <a:moveTo>
                    <a:pt x="0" y="2"/>
                  </a:moveTo>
                  <a:cubicBezTo>
                    <a:pt x="15" y="3"/>
                    <a:pt x="15" y="3"/>
                    <a:pt x="15" y="3"/>
                  </a:cubicBezTo>
                  <a:cubicBezTo>
                    <a:pt x="23" y="5"/>
                    <a:pt x="31" y="4"/>
                    <a:pt x="31" y="4"/>
                  </a:cubicBezTo>
                  <a:cubicBezTo>
                    <a:pt x="51" y="6"/>
                    <a:pt x="72" y="9"/>
                    <a:pt x="89" y="12"/>
                  </a:cubicBezTo>
                  <a:cubicBezTo>
                    <a:pt x="109" y="15"/>
                    <a:pt x="109" y="15"/>
                    <a:pt x="109" y="15"/>
                  </a:cubicBezTo>
                  <a:cubicBezTo>
                    <a:pt x="127" y="18"/>
                    <a:pt x="150" y="16"/>
                    <a:pt x="162" y="15"/>
                  </a:cubicBezTo>
                  <a:cubicBezTo>
                    <a:pt x="150" y="16"/>
                    <a:pt x="127" y="15"/>
                    <a:pt x="109" y="12"/>
                  </a:cubicBezTo>
                  <a:cubicBezTo>
                    <a:pt x="89" y="9"/>
                    <a:pt x="89" y="9"/>
                    <a:pt x="89" y="9"/>
                  </a:cubicBezTo>
                  <a:cubicBezTo>
                    <a:pt x="72" y="6"/>
                    <a:pt x="51" y="3"/>
                    <a:pt x="32" y="1"/>
                  </a:cubicBezTo>
                  <a:cubicBezTo>
                    <a:pt x="31" y="1"/>
                    <a:pt x="23" y="2"/>
                    <a:pt x="16" y="0"/>
                  </a:cubicBezTo>
                  <a:lnTo>
                    <a:pt x="0" y="2"/>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4" name="Freeform 748">
              <a:extLst>
                <a:ext uri="{FF2B5EF4-FFF2-40B4-BE49-F238E27FC236}">
                  <a16:creationId xmlns:a16="http://schemas.microsoft.com/office/drawing/2014/main" id="{6107B8AC-30F8-F320-5497-69EDD28344EF}"/>
                </a:ext>
              </a:extLst>
            </p:cNvPr>
            <p:cNvSpPr>
              <a:spLocks/>
            </p:cNvSpPr>
            <p:nvPr/>
          </p:nvSpPr>
          <p:spPr bwMode="auto">
            <a:xfrm>
              <a:off x="4039" y="1485"/>
              <a:ext cx="341" cy="40"/>
            </a:xfrm>
            <a:custGeom>
              <a:avLst/>
              <a:gdLst>
                <a:gd name="T0" fmla="*/ 1215 w 162"/>
                <a:gd name="T1" fmla="*/ 9 h 18"/>
                <a:gd name="T2" fmla="*/ 682 w 162"/>
                <a:gd name="T3" fmla="*/ 98 h 18"/>
                <a:gd name="T4" fmla="*/ 497 w 162"/>
                <a:gd name="T5" fmla="*/ 133 h 18"/>
                <a:gd name="T6" fmla="*/ 0 w 162"/>
                <a:gd name="T7" fmla="*/ 162 h 18"/>
                <a:gd name="T8" fmla="*/ 497 w 162"/>
                <a:gd name="T9" fmla="*/ 162 h 18"/>
                <a:gd name="T10" fmla="*/ 682 w 162"/>
                <a:gd name="T11" fmla="*/ 133 h 18"/>
                <a:gd name="T12" fmla="*/ 1223 w 162"/>
                <a:gd name="T13" fmla="*/ 44 h 18"/>
                <a:gd name="T14" fmla="*/ 1360 w 162"/>
                <a:gd name="T15" fmla="*/ 36 h 18"/>
                <a:gd name="T16" fmla="*/ 1511 w 162"/>
                <a:gd name="T17" fmla="*/ 20 h 18"/>
                <a:gd name="T18" fmla="*/ 1360 w 162"/>
                <a:gd name="T19" fmla="*/ 0 h 18"/>
                <a:gd name="T20" fmla="*/ 1215 w 162"/>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2" h="18">
                  <a:moveTo>
                    <a:pt x="130" y="1"/>
                  </a:moveTo>
                  <a:cubicBezTo>
                    <a:pt x="110" y="3"/>
                    <a:pt x="89" y="6"/>
                    <a:pt x="73" y="9"/>
                  </a:cubicBezTo>
                  <a:cubicBezTo>
                    <a:pt x="53" y="12"/>
                    <a:pt x="53" y="12"/>
                    <a:pt x="53" y="12"/>
                  </a:cubicBezTo>
                  <a:cubicBezTo>
                    <a:pt x="35" y="15"/>
                    <a:pt x="12" y="16"/>
                    <a:pt x="0" y="15"/>
                  </a:cubicBezTo>
                  <a:cubicBezTo>
                    <a:pt x="12" y="16"/>
                    <a:pt x="35" y="18"/>
                    <a:pt x="53" y="15"/>
                  </a:cubicBezTo>
                  <a:cubicBezTo>
                    <a:pt x="73" y="12"/>
                    <a:pt x="73" y="12"/>
                    <a:pt x="73" y="12"/>
                  </a:cubicBezTo>
                  <a:cubicBezTo>
                    <a:pt x="90" y="9"/>
                    <a:pt x="111" y="6"/>
                    <a:pt x="131" y="4"/>
                  </a:cubicBezTo>
                  <a:cubicBezTo>
                    <a:pt x="137" y="3"/>
                    <a:pt x="146" y="3"/>
                    <a:pt x="146" y="3"/>
                  </a:cubicBezTo>
                  <a:cubicBezTo>
                    <a:pt x="162" y="2"/>
                    <a:pt x="162" y="2"/>
                    <a:pt x="162" y="2"/>
                  </a:cubicBezTo>
                  <a:cubicBezTo>
                    <a:pt x="146" y="0"/>
                    <a:pt x="146" y="0"/>
                    <a:pt x="146" y="0"/>
                  </a:cubicBezTo>
                  <a:cubicBezTo>
                    <a:pt x="146" y="0"/>
                    <a:pt x="137" y="0"/>
                    <a:pt x="130" y="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5" name="Freeform 749">
              <a:extLst>
                <a:ext uri="{FF2B5EF4-FFF2-40B4-BE49-F238E27FC236}">
                  <a16:creationId xmlns:a16="http://schemas.microsoft.com/office/drawing/2014/main" id="{6524E5E8-250A-4B0F-E957-023345CB0CA8}"/>
                </a:ext>
              </a:extLst>
            </p:cNvPr>
            <p:cNvSpPr>
              <a:spLocks/>
            </p:cNvSpPr>
            <p:nvPr/>
          </p:nvSpPr>
          <p:spPr bwMode="auto">
            <a:xfrm>
              <a:off x="3397" y="2199"/>
              <a:ext cx="395" cy="67"/>
            </a:xfrm>
            <a:custGeom>
              <a:avLst/>
              <a:gdLst>
                <a:gd name="T0" fmla="*/ 0 w 188"/>
                <a:gd name="T1" fmla="*/ 0 h 30"/>
                <a:gd name="T2" fmla="*/ 1347 w 188"/>
                <a:gd name="T3" fmla="*/ 154 h 30"/>
                <a:gd name="T4" fmla="*/ 1744 w 188"/>
                <a:gd name="T5" fmla="*/ 80 h 30"/>
                <a:gd name="T6" fmla="*/ 1338 w 188"/>
                <a:gd name="T7" fmla="*/ 125 h 30"/>
                <a:gd name="T8" fmla="*/ 0 w 188"/>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30">
                  <a:moveTo>
                    <a:pt x="0" y="0"/>
                  </a:moveTo>
                  <a:cubicBezTo>
                    <a:pt x="37" y="30"/>
                    <a:pt x="94" y="22"/>
                    <a:pt x="145" y="14"/>
                  </a:cubicBezTo>
                  <a:cubicBezTo>
                    <a:pt x="160" y="12"/>
                    <a:pt x="175" y="8"/>
                    <a:pt x="188" y="7"/>
                  </a:cubicBezTo>
                  <a:cubicBezTo>
                    <a:pt x="175" y="8"/>
                    <a:pt x="160" y="9"/>
                    <a:pt x="144" y="11"/>
                  </a:cubicBezTo>
                  <a:cubicBezTo>
                    <a:pt x="94" y="19"/>
                    <a:pt x="36" y="30"/>
                    <a:pt x="0" y="0"/>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6" name="Freeform 750">
              <a:extLst>
                <a:ext uri="{FF2B5EF4-FFF2-40B4-BE49-F238E27FC236}">
                  <a16:creationId xmlns:a16="http://schemas.microsoft.com/office/drawing/2014/main" id="{C6D4BB35-C5C3-87F6-D7B4-061264BC4C4A}"/>
                </a:ext>
              </a:extLst>
            </p:cNvPr>
            <p:cNvSpPr>
              <a:spLocks/>
            </p:cNvSpPr>
            <p:nvPr/>
          </p:nvSpPr>
          <p:spPr bwMode="auto">
            <a:xfrm>
              <a:off x="4037" y="2199"/>
              <a:ext cx="395" cy="67"/>
            </a:xfrm>
            <a:custGeom>
              <a:avLst/>
              <a:gdLst>
                <a:gd name="T0" fmla="*/ 406 w 188"/>
                <a:gd name="T1" fmla="*/ 125 h 30"/>
                <a:gd name="T2" fmla="*/ 0 w 188"/>
                <a:gd name="T3" fmla="*/ 80 h 30"/>
                <a:gd name="T4" fmla="*/ 397 w 188"/>
                <a:gd name="T5" fmla="*/ 154 h 30"/>
                <a:gd name="T6" fmla="*/ 1744 w 188"/>
                <a:gd name="T7" fmla="*/ 0 h 30"/>
                <a:gd name="T8" fmla="*/ 406 w 188"/>
                <a:gd name="T9" fmla="*/ 125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8" h="30">
                  <a:moveTo>
                    <a:pt x="44" y="11"/>
                  </a:moveTo>
                  <a:cubicBezTo>
                    <a:pt x="28" y="9"/>
                    <a:pt x="13" y="8"/>
                    <a:pt x="0" y="7"/>
                  </a:cubicBezTo>
                  <a:cubicBezTo>
                    <a:pt x="13" y="8"/>
                    <a:pt x="27" y="12"/>
                    <a:pt x="43" y="14"/>
                  </a:cubicBezTo>
                  <a:cubicBezTo>
                    <a:pt x="94" y="22"/>
                    <a:pt x="151" y="30"/>
                    <a:pt x="188" y="0"/>
                  </a:cubicBezTo>
                  <a:cubicBezTo>
                    <a:pt x="152" y="30"/>
                    <a:pt x="94" y="19"/>
                    <a:pt x="44" y="11"/>
                  </a:cubicBez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08" name="Freeform 752">
              <a:extLst>
                <a:ext uri="{FF2B5EF4-FFF2-40B4-BE49-F238E27FC236}">
                  <a16:creationId xmlns:a16="http://schemas.microsoft.com/office/drawing/2014/main" id="{3797CD0D-EB39-E2EE-948D-57F32C727A28}"/>
                </a:ext>
              </a:extLst>
            </p:cNvPr>
            <p:cNvSpPr>
              <a:spLocks/>
            </p:cNvSpPr>
            <p:nvPr/>
          </p:nvSpPr>
          <p:spPr bwMode="auto">
            <a:xfrm>
              <a:off x="3873" y="2266"/>
              <a:ext cx="9" cy="343"/>
            </a:xfrm>
            <a:custGeom>
              <a:avLst/>
              <a:gdLst>
                <a:gd name="T0" fmla="*/ 0 w 4"/>
                <a:gd name="T1" fmla="*/ 0 h 153"/>
                <a:gd name="T2" fmla="*/ 0 w 4"/>
                <a:gd name="T3" fmla="*/ 1724 h 153"/>
                <a:gd name="T4" fmla="*/ 0 60000 65536"/>
                <a:gd name="T5" fmla="*/ 0 60000 65536"/>
              </a:gdLst>
              <a:ahLst/>
              <a:cxnLst>
                <a:cxn ang="T4">
                  <a:pos x="T0" y="T1"/>
                </a:cxn>
                <a:cxn ang="T5">
                  <a:pos x="T2" y="T3"/>
                </a:cxn>
              </a:cxnLst>
              <a:rect l="0" t="0" r="r" b="b"/>
              <a:pathLst>
                <a:path w="4" h="153">
                  <a:moveTo>
                    <a:pt x="0" y="0"/>
                  </a:moveTo>
                  <a:cubicBezTo>
                    <a:pt x="3" y="12"/>
                    <a:pt x="4" y="124"/>
                    <a:pt x="0" y="153"/>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0" name="Freeform 754">
              <a:extLst>
                <a:ext uri="{FF2B5EF4-FFF2-40B4-BE49-F238E27FC236}">
                  <a16:creationId xmlns:a16="http://schemas.microsoft.com/office/drawing/2014/main" id="{C0219F76-345D-16F8-D89F-F5874DE177E2}"/>
                </a:ext>
              </a:extLst>
            </p:cNvPr>
            <p:cNvSpPr>
              <a:spLocks/>
            </p:cNvSpPr>
            <p:nvPr/>
          </p:nvSpPr>
          <p:spPr bwMode="auto">
            <a:xfrm>
              <a:off x="3684" y="2580"/>
              <a:ext cx="458" cy="94"/>
            </a:xfrm>
            <a:custGeom>
              <a:avLst/>
              <a:gdLst>
                <a:gd name="T0" fmla="*/ 2021 w 218"/>
                <a:gd name="T1" fmla="*/ 0 h 42"/>
                <a:gd name="T2" fmla="*/ 1279 w 218"/>
                <a:gd name="T3" fmla="*/ 316 h 42"/>
                <a:gd name="T4" fmla="*/ 1151 w 218"/>
                <a:gd name="T5" fmla="*/ 145 h 42"/>
                <a:gd name="T6" fmla="*/ 935 w 218"/>
                <a:gd name="T7" fmla="*/ 145 h 42"/>
                <a:gd name="T8" fmla="*/ 798 w 218"/>
                <a:gd name="T9" fmla="*/ 345 h 42"/>
                <a:gd name="T10" fmla="*/ 0 w 218"/>
                <a:gd name="T11" fmla="*/ 65 h 42"/>
                <a:gd name="T12" fmla="*/ 0 w 218"/>
                <a:gd name="T13" fmla="*/ 170 h 42"/>
                <a:gd name="T14" fmla="*/ 807 w 218"/>
                <a:gd name="T15" fmla="*/ 450 h 42"/>
                <a:gd name="T16" fmla="*/ 1019 w 218"/>
                <a:gd name="T17" fmla="*/ 380 h 42"/>
                <a:gd name="T18" fmla="*/ 1078 w 218"/>
                <a:gd name="T19" fmla="*/ 372 h 42"/>
                <a:gd name="T20" fmla="*/ 1223 w 218"/>
                <a:gd name="T21" fmla="*/ 425 h 42"/>
                <a:gd name="T22" fmla="*/ 2021 w 218"/>
                <a:gd name="T23" fmla="*/ 134 h 42"/>
                <a:gd name="T24" fmla="*/ 2021 w 218"/>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18" h="42">
                  <a:moveTo>
                    <a:pt x="218" y="0"/>
                  </a:moveTo>
                  <a:cubicBezTo>
                    <a:pt x="200" y="27"/>
                    <a:pt x="149" y="29"/>
                    <a:pt x="138" y="28"/>
                  </a:cubicBezTo>
                  <a:cubicBezTo>
                    <a:pt x="127" y="28"/>
                    <a:pt x="124" y="17"/>
                    <a:pt x="124" y="13"/>
                  </a:cubicBezTo>
                  <a:cubicBezTo>
                    <a:pt x="101" y="13"/>
                    <a:pt x="101" y="13"/>
                    <a:pt x="101" y="13"/>
                  </a:cubicBezTo>
                  <a:cubicBezTo>
                    <a:pt x="101" y="22"/>
                    <a:pt x="101" y="29"/>
                    <a:pt x="86" y="31"/>
                  </a:cubicBezTo>
                  <a:cubicBezTo>
                    <a:pt x="73" y="33"/>
                    <a:pt x="24" y="22"/>
                    <a:pt x="0" y="6"/>
                  </a:cubicBezTo>
                  <a:cubicBezTo>
                    <a:pt x="0" y="15"/>
                    <a:pt x="0" y="15"/>
                    <a:pt x="0" y="15"/>
                  </a:cubicBezTo>
                  <a:cubicBezTo>
                    <a:pt x="26" y="30"/>
                    <a:pt x="74" y="42"/>
                    <a:pt x="87" y="40"/>
                  </a:cubicBezTo>
                  <a:cubicBezTo>
                    <a:pt x="96" y="39"/>
                    <a:pt x="105" y="37"/>
                    <a:pt x="110" y="34"/>
                  </a:cubicBezTo>
                  <a:cubicBezTo>
                    <a:pt x="113" y="32"/>
                    <a:pt x="115" y="33"/>
                    <a:pt x="116" y="33"/>
                  </a:cubicBezTo>
                  <a:cubicBezTo>
                    <a:pt x="119" y="35"/>
                    <a:pt x="125" y="37"/>
                    <a:pt x="132" y="38"/>
                  </a:cubicBezTo>
                  <a:cubicBezTo>
                    <a:pt x="143" y="38"/>
                    <a:pt x="198" y="36"/>
                    <a:pt x="218" y="12"/>
                  </a:cubicBezTo>
                  <a:lnTo>
                    <a:pt x="218" y="0"/>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1" name="Oval 510">
              <a:extLst>
                <a:ext uri="{FF2B5EF4-FFF2-40B4-BE49-F238E27FC236}">
                  <a16:creationId xmlns:a16="http://schemas.microsoft.com/office/drawing/2014/main" id="{CE904384-6C12-627B-E1EF-BCB0C07579DE}"/>
                </a:ext>
              </a:extLst>
            </p:cNvPr>
            <p:cNvSpPr>
              <a:spLocks noChangeArrowheads="1"/>
            </p:cNvSpPr>
            <p:nvPr/>
          </p:nvSpPr>
          <p:spPr bwMode="auto">
            <a:xfrm>
              <a:off x="3899" y="2802"/>
              <a:ext cx="40" cy="38"/>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2" name="Freeform 756">
              <a:extLst>
                <a:ext uri="{FF2B5EF4-FFF2-40B4-BE49-F238E27FC236}">
                  <a16:creationId xmlns:a16="http://schemas.microsoft.com/office/drawing/2014/main" id="{63D031E0-236B-2783-52E5-4094CA5E4503}"/>
                </a:ext>
              </a:extLst>
            </p:cNvPr>
            <p:cNvSpPr>
              <a:spLocks/>
            </p:cNvSpPr>
            <p:nvPr/>
          </p:nvSpPr>
          <p:spPr bwMode="auto">
            <a:xfrm>
              <a:off x="3899" y="2772"/>
              <a:ext cx="40" cy="50"/>
            </a:xfrm>
            <a:custGeom>
              <a:avLst/>
              <a:gdLst>
                <a:gd name="T0" fmla="*/ 177 w 19"/>
                <a:gd name="T1" fmla="*/ 259 h 22"/>
                <a:gd name="T2" fmla="*/ 93 w 19"/>
                <a:gd name="T3" fmla="*/ 155 h 22"/>
                <a:gd name="T4" fmla="*/ 0 w 19"/>
                <a:gd name="T5" fmla="*/ 259 h 22"/>
                <a:gd name="T6" fmla="*/ 0 w 19"/>
                <a:gd name="T7" fmla="*/ 93 h 22"/>
                <a:gd name="T8" fmla="*/ 93 w 19"/>
                <a:gd name="T9" fmla="*/ 0 h 22"/>
                <a:gd name="T10" fmla="*/ 177 w 19"/>
                <a:gd name="T11" fmla="*/ 93 h 22"/>
                <a:gd name="T12" fmla="*/ 177 w 19"/>
                <a:gd name="T13" fmla="*/ 259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22">
                  <a:moveTo>
                    <a:pt x="19" y="22"/>
                  </a:moveTo>
                  <a:cubicBezTo>
                    <a:pt x="19" y="17"/>
                    <a:pt x="15" y="13"/>
                    <a:pt x="10" y="13"/>
                  </a:cubicBezTo>
                  <a:cubicBezTo>
                    <a:pt x="5" y="13"/>
                    <a:pt x="0" y="17"/>
                    <a:pt x="0" y="22"/>
                  </a:cubicBezTo>
                  <a:cubicBezTo>
                    <a:pt x="0" y="8"/>
                    <a:pt x="0" y="8"/>
                    <a:pt x="0" y="8"/>
                  </a:cubicBezTo>
                  <a:cubicBezTo>
                    <a:pt x="0" y="4"/>
                    <a:pt x="5" y="0"/>
                    <a:pt x="10" y="0"/>
                  </a:cubicBezTo>
                  <a:cubicBezTo>
                    <a:pt x="15" y="0"/>
                    <a:pt x="19" y="4"/>
                    <a:pt x="19" y="8"/>
                  </a:cubicBezTo>
                  <a:lnTo>
                    <a:pt x="19" y="22"/>
                  </a:ln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3" name="Oval 512">
              <a:extLst>
                <a:ext uri="{FF2B5EF4-FFF2-40B4-BE49-F238E27FC236}">
                  <a16:creationId xmlns:a16="http://schemas.microsoft.com/office/drawing/2014/main" id="{AC034930-FDFC-C541-525C-6ACB95EB7463}"/>
                </a:ext>
              </a:extLst>
            </p:cNvPr>
            <p:cNvSpPr>
              <a:spLocks noChangeArrowheads="1"/>
            </p:cNvSpPr>
            <p:nvPr/>
          </p:nvSpPr>
          <p:spPr bwMode="auto">
            <a:xfrm>
              <a:off x="3907" y="2808"/>
              <a:ext cx="25" cy="25"/>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4" name="Freeform 758">
              <a:extLst>
                <a:ext uri="{FF2B5EF4-FFF2-40B4-BE49-F238E27FC236}">
                  <a16:creationId xmlns:a16="http://schemas.microsoft.com/office/drawing/2014/main" id="{116817DF-E8EF-2EDE-443F-9A4FC2B1E622}"/>
                </a:ext>
              </a:extLst>
            </p:cNvPr>
            <p:cNvSpPr>
              <a:spLocks/>
            </p:cNvSpPr>
            <p:nvPr/>
          </p:nvSpPr>
          <p:spPr bwMode="auto">
            <a:xfrm>
              <a:off x="3909" y="2808"/>
              <a:ext cx="21" cy="14"/>
            </a:xfrm>
            <a:custGeom>
              <a:avLst/>
              <a:gdLst>
                <a:gd name="T0" fmla="*/ 48 w 10"/>
                <a:gd name="T1" fmla="*/ 0 h 6"/>
                <a:gd name="T2" fmla="*/ 0 w 10"/>
                <a:gd name="T3" fmla="*/ 37 h 6"/>
                <a:gd name="T4" fmla="*/ 48 w 10"/>
                <a:gd name="T5" fmla="*/ 77 h 6"/>
                <a:gd name="T6" fmla="*/ 92 w 10"/>
                <a:gd name="T7" fmla="*/ 37 h 6"/>
                <a:gd name="T8" fmla="*/ 48 w 10"/>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6">
                  <a:moveTo>
                    <a:pt x="5" y="0"/>
                  </a:moveTo>
                  <a:cubicBezTo>
                    <a:pt x="3" y="0"/>
                    <a:pt x="1" y="2"/>
                    <a:pt x="0" y="3"/>
                  </a:cubicBezTo>
                  <a:cubicBezTo>
                    <a:pt x="1" y="5"/>
                    <a:pt x="3" y="6"/>
                    <a:pt x="5" y="6"/>
                  </a:cubicBezTo>
                  <a:cubicBezTo>
                    <a:pt x="7" y="6"/>
                    <a:pt x="9" y="5"/>
                    <a:pt x="10" y="3"/>
                  </a:cubicBezTo>
                  <a:cubicBezTo>
                    <a:pt x="9" y="2"/>
                    <a:pt x="7" y="0"/>
                    <a:pt x="5" y="0"/>
                  </a:cubicBezTo>
                  <a:close/>
                </a:path>
              </a:pathLst>
            </a:cu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5" name="Oval 514">
              <a:extLst>
                <a:ext uri="{FF2B5EF4-FFF2-40B4-BE49-F238E27FC236}">
                  <a16:creationId xmlns:a16="http://schemas.microsoft.com/office/drawing/2014/main" id="{37442382-A07D-3988-A335-F07509087A42}"/>
                </a:ext>
              </a:extLst>
            </p:cNvPr>
            <p:cNvSpPr>
              <a:spLocks noChangeArrowheads="1"/>
            </p:cNvSpPr>
            <p:nvPr/>
          </p:nvSpPr>
          <p:spPr bwMode="auto">
            <a:xfrm>
              <a:off x="3909" y="2611"/>
              <a:ext cx="21" cy="20"/>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6" name="Oval 515">
              <a:extLst>
                <a:ext uri="{FF2B5EF4-FFF2-40B4-BE49-F238E27FC236}">
                  <a16:creationId xmlns:a16="http://schemas.microsoft.com/office/drawing/2014/main" id="{08292FC9-4BF8-4C47-E0EB-0A7A6876C4DD}"/>
                </a:ext>
              </a:extLst>
            </p:cNvPr>
            <p:cNvSpPr>
              <a:spLocks noChangeArrowheads="1"/>
            </p:cNvSpPr>
            <p:nvPr/>
          </p:nvSpPr>
          <p:spPr bwMode="auto">
            <a:xfrm>
              <a:off x="3916" y="2616"/>
              <a:ext cx="8" cy="11"/>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7" name="Oval 516">
              <a:extLst>
                <a:ext uri="{FF2B5EF4-FFF2-40B4-BE49-F238E27FC236}">
                  <a16:creationId xmlns:a16="http://schemas.microsoft.com/office/drawing/2014/main" id="{48C56E04-297E-07DB-E246-35A17F093688}"/>
                </a:ext>
              </a:extLst>
            </p:cNvPr>
            <p:cNvSpPr>
              <a:spLocks noChangeArrowheads="1"/>
            </p:cNvSpPr>
            <p:nvPr/>
          </p:nvSpPr>
          <p:spPr bwMode="auto">
            <a:xfrm>
              <a:off x="3934" y="3149"/>
              <a:ext cx="34" cy="33"/>
            </a:xfrm>
            <a:prstGeom prst="ellipse">
              <a:avLst/>
            </a:prstGeom>
            <a:solidFill>
              <a:srgbClr val="F8A88B"/>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18" name="Freeform 762">
              <a:extLst>
                <a:ext uri="{FF2B5EF4-FFF2-40B4-BE49-F238E27FC236}">
                  <a16:creationId xmlns:a16="http://schemas.microsoft.com/office/drawing/2014/main" id="{DB7F0610-BBC5-68A4-75CD-AA97B4445091}"/>
                </a:ext>
              </a:extLst>
            </p:cNvPr>
            <p:cNvSpPr>
              <a:spLocks/>
            </p:cNvSpPr>
            <p:nvPr/>
          </p:nvSpPr>
          <p:spPr bwMode="auto">
            <a:xfrm>
              <a:off x="3922" y="3131"/>
              <a:ext cx="44" cy="47"/>
            </a:xfrm>
            <a:custGeom>
              <a:avLst/>
              <a:gdLst>
                <a:gd name="T0" fmla="*/ 57 w 21"/>
                <a:gd name="T1" fmla="*/ 170 h 21"/>
                <a:gd name="T2" fmla="*/ 128 w 21"/>
                <a:gd name="T3" fmla="*/ 90 h 21"/>
                <a:gd name="T4" fmla="*/ 193 w 21"/>
                <a:gd name="T5" fmla="*/ 125 h 21"/>
                <a:gd name="T6" fmla="*/ 119 w 21"/>
                <a:gd name="T7" fmla="*/ 20 h 21"/>
                <a:gd name="T8" fmla="*/ 75 w 21"/>
                <a:gd name="T9" fmla="*/ 0 h 21"/>
                <a:gd name="T10" fmla="*/ 0 w 21"/>
                <a:gd name="T11" fmla="*/ 81 h 21"/>
                <a:gd name="T12" fmla="*/ 84 w 21"/>
                <a:gd name="T13" fmla="*/ 235 h 21"/>
                <a:gd name="T14" fmla="*/ 84 w 21"/>
                <a:gd name="T15" fmla="*/ 235 h 21"/>
                <a:gd name="T16" fmla="*/ 57 w 21"/>
                <a:gd name="T17" fmla="*/ 170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21">
                  <a:moveTo>
                    <a:pt x="6" y="15"/>
                  </a:moveTo>
                  <a:cubicBezTo>
                    <a:pt x="6" y="11"/>
                    <a:pt x="10" y="8"/>
                    <a:pt x="14" y="8"/>
                  </a:cubicBezTo>
                  <a:cubicBezTo>
                    <a:pt x="17" y="8"/>
                    <a:pt x="20" y="9"/>
                    <a:pt x="21" y="11"/>
                  </a:cubicBezTo>
                  <a:cubicBezTo>
                    <a:pt x="19" y="9"/>
                    <a:pt x="16" y="4"/>
                    <a:pt x="13" y="2"/>
                  </a:cubicBezTo>
                  <a:cubicBezTo>
                    <a:pt x="12" y="1"/>
                    <a:pt x="10" y="0"/>
                    <a:pt x="8" y="0"/>
                  </a:cubicBezTo>
                  <a:cubicBezTo>
                    <a:pt x="4" y="0"/>
                    <a:pt x="0" y="3"/>
                    <a:pt x="0" y="7"/>
                  </a:cubicBezTo>
                  <a:cubicBezTo>
                    <a:pt x="0" y="14"/>
                    <a:pt x="9" y="21"/>
                    <a:pt x="9" y="21"/>
                  </a:cubicBezTo>
                  <a:cubicBezTo>
                    <a:pt x="9" y="21"/>
                    <a:pt x="9" y="21"/>
                    <a:pt x="9" y="21"/>
                  </a:cubicBezTo>
                  <a:cubicBezTo>
                    <a:pt x="7" y="20"/>
                    <a:pt x="6" y="18"/>
                    <a:pt x="6" y="15"/>
                  </a:cubicBezTo>
                  <a:close/>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19" name="Oval 518">
              <a:extLst>
                <a:ext uri="{FF2B5EF4-FFF2-40B4-BE49-F238E27FC236}">
                  <a16:creationId xmlns:a16="http://schemas.microsoft.com/office/drawing/2014/main" id="{BE95B51C-0E98-8CDA-7CFD-94642A28653F}"/>
                </a:ext>
              </a:extLst>
            </p:cNvPr>
            <p:cNvSpPr>
              <a:spLocks noChangeArrowheads="1"/>
            </p:cNvSpPr>
            <p:nvPr/>
          </p:nvSpPr>
          <p:spPr bwMode="auto">
            <a:xfrm>
              <a:off x="3943" y="3155"/>
              <a:ext cx="17" cy="18"/>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21" name="Oval 520">
              <a:extLst>
                <a:ext uri="{FF2B5EF4-FFF2-40B4-BE49-F238E27FC236}">
                  <a16:creationId xmlns:a16="http://schemas.microsoft.com/office/drawing/2014/main" id="{C8ED126F-E697-C486-F085-EABABFE1C1E4}"/>
                </a:ext>
              </a:extLst>
            </p:cNvPr>
            <p:cNvSpPr>
              <a:spLocks noChangeArrowheads="1"/>
            </p:cNvSpPr>
            <p:nvPr/>
          </p:nvSpPr>
          <p:spPr bwMode="auto">
            <a:xfrm>
              <a:off x="3754" y="3068"/>
              <a:ext cx="8" cy="9"/>
            </a:xfrm>
            <a:prstGeom prst="ellipse">
              <a:avLst/>
            </a:prstGeom>
            <a:solidFill>
              <a:srgbClr val="D4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24" name="Freeform 768">
              <a:extLst>
                <a:ext uri="{FF2B5EF4-FFF2-40B4-BE49-F238E27FC236}">
                  <a16:creationId xmlns:a16="http://schemas.microsoft.com/office/drawing/2014/main" id="{B103D9CD-04B4-14C4-075D-DE431ADC4EED}"/>
                </a:ext>
              </a:extLst>
            </p:cNvPr>
            <p:cNvSpPr>
              <a:spLocks/>
            </p:cNvSpPr>
            <p:nvPr/>
          </p:nvSpPr>
          <p:spPr bwMode="auto">
            <a:xfrm>
              <a:off x="3804" y="2687"/>
              <a:ext cx="69" cy="162"/>
            </a:xfrm>
            <a:custGeom>
              <a:avLst/>
              <a:gdLst>
                <a:gd name="T0" fmla="*/ 0 w 33"/>
                <a:gd name="T1" fmla="*/ 821 h 72"/>
                <a:gd name="T2" fmla="*/ 268 w 33"/>
                <a:gd name="T3" fmla="*/ 446 h 72"/>
                <a:gd name="T4" fmla="*/ 276 w 33"/>
                <a:gd name="T5" fmla="*/ 0 h 72"/>
                <a:gd name="T6" fmla="*/ 257 w 33"/>
                <a:gd name="T7" fmla="*/ 583 h 72"/>
                <a:gd name="T8" fmla="*/ 0 w 33"/>
                <a:gd name="T9" fmla="*/ 821 h 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72">
                  <a:moveTo>
                    <a:pt x="0" y="72"/>
                  </a:moveTo>
                  <a:cubicBezTo>
                    <a:pt x="15" y="65"/>
                    <a:pt x="28" y="57"/>
                    <a:pt x="29" y="39"/>
                  </a:cubicBezTo>
                  <a:cubicBezTo>
                    <a:pt x="30" y="22"/>
                    <a:pt x="30" y="0"/>
                    <a:pt x="30" y="0"/>
                  </a:cubicBezTo>
                  <a:cubicBezTo>
                    <a:pt x="32" y="17"/>
                    <a:pt x="33" y="38"/>
                    <a:pt x="28" y="51"/>
                  </a:cubicBezTo>
                  <a:cubicBezTo>
                    <a:pt x="25" y="62"/>
                    <a:pt x="0" y="72"/>
                    <a:pt x="0" y="7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5" name="Freeform 769">
              <a:extLst>
                <a:ext uri="{FF2B5EF4-FFF2-40B4-BE49-F238E27FC236}">
                  <a16:creationId xmlns:a16="http://schemas.microsoft.com/office/drawing/2014/main" id="{B23DEC59-5D1C-FB64-E422-64D3D4B15F47}"/>
                </a:ext>
              </a:extLst>
            </p:cNvPr>
            <p:cNvSpPr>
              <a:spLocks/>
            </p:cNvSpPr>
            <p:nvPr/>
          </p:nvSpPr>
          <p:spPr bwMode="auto">
            <a:xfrm>
              <a:off x="3817" y="2636"/>
              <a:ext cx="82" cy="27"/>
            </a:xfrm>
            <a:custGeom>
              <a:avLst/>
              <a:gdLst>
                <a:gd name="T0" fmla="*/ 362 w 39"/>
                <a:gd name="T1" fmla="*/ 0 h 12"/>
                <a:gd name="T2" fmla="*/ 252 w 39"/>
                <a:gd name="T3" fmla="*/ 81 h 12"/>
                <a:gd name="T4" fmla="*/ 0 w 39"/>
                <a:gd name="T5" fmla="*/ 81 h 12"/>
                <a:gd name="T6" fmla="*/ 362 w 39"/>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12">
                  <a:moveTo>
                    <a:pt x="39" y="0"/>
                  </a:moveTo>
                  <a:cubicBezTo>
                    <a:pt x="35" y="4"/>
                    <a:pt x="32" y="6"/>
                    <a:pt x="27" y="7"/>
                  </a:cubicBezTo>
                  <a:cubicBezTo>
                    <a:pt x="17" y="10"/>
                    <a:pt x="4" y="8"/>
                    <a:pt x="0" y="7"/>
                  </a:cubicBezTo>
                  <a:cubicBezTo>
                    <a:pt x="12" y="11"/>
                    <a:pt x="32" y="12"/>
                    <a:pt x="39"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6" name="Freeform 770">
              <a:extLst>
                <a:ext uri="{FF2B5EF4-FFF2-40B4-BE49-F238E27FC236}">
                  <a16:creationId xmlns:a16="http://schemas.microsoft.com/office/drawing/2014/main" id="{9EAB94FD-3EAF-22B8-F147-B91EA54A98D7}"/>
                </a:ext>
              </a:extLst>
            </p:cNvPr>
            <p:cNvSpPr>
              <a:spLocks/>
            </p:cNvSpPr>
            <p:nvPr/>
          </p:nvSpPr>
          <p:spPr bwMode="auto">
            <a:xfrm>
              <a:off x="3951" y="2569"/>
              <a:ext cx="17" cy="69"/>
            </a:xfrm>
            <a:custGeom>
              <a:avLst/>
              <a:gdLst>
                <a:gd name="T0" fmla="*/ 0 w 8"/>
                <a:gd name="T1" fmla="*/ 0 h 31"/>
                <a:gd name="T2" fmla="*/ 9 w 8"/>
                <a:gd name="T3" fmla="*/ 243 h 31"/>
                <a:gd name="T4" fmla="*/ 68 w 8"/>
                <a:gd name="T5" fmla="*/ 332 h 31"/>
                <a:gd name="T6" fmla="*/ 77 w 8"/>
                <a:gd name="T7" fmla="*/ 0 h 31"/>
                <a:gd name="T8" fmla="*/ 0 w 8"/>
                <a:gd name="T9" fmla="*/ 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1">
                  <a:moveTo>
                    <a:pt x="0" y="0"/>
                  </a:moveTo>
                  <a:cubicBezTo>
                    <a:pt x="1" y="12"/>
                    <a:pt x="1" y="21"/>
                    <a:pt x="1" y="22"/>
                  </a:cubicBezTo>
                  <a:cubicBezTo>
                    <a:pt x="1" y="25"/>
                    <a:pt x="5" y="31"/>
                    <a:pt x="7" y="30"/>
                  </a:cubicBezTo>
                  <a:cubicBezTo>
                    <a:pt x="7" y="30"/>
                    <a:pt x="7" y="18"/>
                    <a:pt x="8" y="0"/>
                  </a:cubicBezTo>
                  <a:lnTo>
                    <a:pt x="0" y="0"/>
                  </a:ln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7" name="Freeform 771">
              <a:extLst>
                <a:ext uri="{FF2B5EF4-FFF2-40B4-BE49-F238E27FC236}">
                  <a16:creationId xmlns:a16="http://schemas.microsoft.com/office/drawing/2014/main" id="{440FDC4F-3644-E47D-B2F8-346132931B40}"/>
                </a:ext>
              </a:extLst>
            </p:cNvPr>
            <p:cNvSpPr>
              <a:spLocks/>
            </p:cNvSpPr>
            <p:nvPr/>
          </p:nvSpPr>
          <p:spPr bwMode="auto">
            <a:xfrm>
              <a:off x="3873" y="2660"/>
              <a:ext cx="97" cy="79"/>
            </a:xfrm>
            <a:custGeom>
              <a:avLst/>
              <a:gdLst>
                <a:gd name="T0" fmla="*/ 0 w 46"/>
                <a:gd name="T1" fmla="*/ 81 h 35"/>
                <a:gd name="T2" fmla="*/ 120 w 46"/>
                <a:gd name="T3" fmla="*/ 45 h 35"/>
                <a:gd name="T4" fmla="*/ 217 w 46"/>
                <a:gd name="T5" fmla="*/ 0 h 35"/>
                <a:gd name="T6" fmla="*/ 432 w 46"/>
                <a:gd name="T7" fmla="*/ 56 h 35"/>
                <a:gd name="T8" fmla="*/ 432 w 46"/>
                <a:gd name="T9" fmla="*/ 402 h 35"/>
                <a:gd name="T10" fmla="*/ 253 w 46"/>
                <a:gd name="T11" fmla="*/ 102 h 35"/>
                <a:gd name="T12" fmla="*/ 169 w 46"/>
                <a:gd name="T13" fmla="*/ 102 h 35"/>
                <a:gd name="T14" fmla="*/ 36 w 46"/>
                <a:gd name="T15" fmla="*/ 93 h 3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6" h="35">
                  <a:moveTo>
                    <a:pt x="0" y="7"/>
                  </a:moveTo>
                  <a:cubicBezTo>
                    <a:pt x="4" y="7"/>
                    <a:pt x="9" y="6"/>
                    <a:pt x="13" y="4"/>
                  </a:cubicBezTo>
                  <a:cubicBezTo>
                    <a:pt x="16" y="3"/>
                    <a:pt x="20" y="0"/>
                    <a:pt x="23" y="0"/>
                  </a:cubicBezTo>
                  <a:cubicBezTo>
                    <a:pt x="29" y="0"/>
                    <a:pt x="39" y="5"/>
                    <a:pt x="46" y="5"/>
                  </a:cubicBezTo>
                  <a:cubicBezTo>
                    <a:pt x="44" y="14"/>
                    <a:pt x="46" y="25"/>
                    <a:pt x="46" y="35"/>
                  </a:cubicBezTo>
                  <a:cubicBezTo>
                    <a:pt x="46" y="27"/>
                    <a:pt x="36" y="11"/>
                    <a:pt x="27" y="9"/>
                  </a:cubicBezTo>
                  <a:cubicBezTo>
                    <a:pt x="23" y="8"/>
                    <a:pt x="22" y="9"/>
                    <a:pt x="18" y="9"/>
                  </a:cubicBezTo>
                  <a:cubicBezTo>
                    <a:pt x="14" y="9"/>
                    <a:pt x="9" y="8"/>
                    <a:pt x="4" y="8"/>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8" name="Freeform 772">
              <a:extLst>
                <a:ext uri="{FF2B5EF4-FFF2-40B4-BE49-F238E27FC236}">
                  <a16:creationId xmlns:a16="http://schemas.microsoft.com/office/drawing/2014/main" id="{EE787610-02CD-298E-C98B-A21625D39853}"/>
                </a:ext>
              </a:extLst>
            </p:cNvPr>
            <p:cNvSpPr>
              <a:spLocks/>
            </p:cNvSpPr>
            <p:nvPr/>
          </p:nvSpPr>
          <p:spPr bwMode="auto">
            <a:xfrm>
              <a:off x="3905" y="2808"/>
              <a:ext cx="46" cy="50"/>
            </a:xfrm>
            <a:custGeom>
              <a:avLst/>
              <a:gdLst>
                <a:gd name="T0" fmla="*/ 0 w 22"/>
                <a:gd name="T1" fmla="*/ 166 h 22"/>
                <a:gd name="T2" fmla="*/ 136 w 22"/>
                <a:gd name="T3" fmla="*/ 166 h 22"/>
                <a:gd name="T4" fmla="*/ 165 w 22"/>
                <a:gd name="T5" fmla="*/ 0 h 22"/>
                <a:gd name="T6" fmla="*/ 176 w 22"/>
                <a:gd name="T7" fmla="*/ 175 h 22"/>
                <a:gd name="T8" fmla="*/ 36 w 22"/>
                <a:gd name="T9" fmla="*/ 202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4"/>
                  </a:moveTo>
                  <a:cubicBezTo>
                    <a:pt x="3" y="18"/>
                    <a:pt x="11" y="17"/>
                    <a:pt x="15" y="14"/>
                  </a:cubicBezTo>
                  <a:cubicBezTo>
                    <a:pt x="19" y="11"/>
                    <a:pt x="18" y="5"/>
                    <a:pt x="18" y="0"/>
                  </a:cubicBezTo>
                  <a:cubicBezTo>
                    <a:pt x="18" y="5"/>
                    <a:pt x="22" y="10"/>
                    <a:pt x="19" y="15"/>
                  </a:cubicBezTo>
                  <a:cubicBezTo>
                    <a:pt x="16" y="22"/>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29" name="Freeform 773">
              <a:extLst>
                <a:ext uri="{FF2B5EF4-FFF2-40B4-BE49-F238E27FC236}">
                  <a16:creationId xmlns:a16="http://schemas.microsoft.com/office/drawing/2014/main" id="{9BEB6678-2DBB-9F0A-DA91-FE75CD6A0E8D}"/>
                </a:ext>
              </a:extLst>
            </p:cNvPr>
            <p:cNvSpPr>
              <a:spLocks/>
            </p:cNvSpPr>
            <p:nvPr/>
          </p:nvSpPr>
          <p:spPr bwMode="auto">
            <a:xfrm>
              <a:off x="3932" y="3149"/>
              <a:ext cx="47" cy="49"/>
            </a:xfrm>
            <a:custGeom>
              <a:avLst/>
              <a:gdLst>
                <a:gd name="T0" fmla="*/ 0 w 22"/>
                <a:gd name="T1" fmla="*/ 154 h 22"/>
                <a:gd name="T2" fmla="*/ 145 w 22"/>
                <a:gd name="T3" fmla="*/ 154 h 22"/>
                <a:gd name="T4" fmla="*/ 173 w 22"/>
                <a:gd name="T5" fmla="*/ 0 h 22"/>
                <a:gd name="T6" fmla="*/ 188 w 22"/>
                <a:gd name="T7" fmla="*/ 165 h 22"/>
                <a:gd name="T8" fmla="*/ 41 w 22"/>
                <a:gd name="T9" fmla="*/ 189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2">
                  <a:moveTo>
                    <a:pt x="0" y="14"/>
                  </a:moveTo>
                  <a:cubicBezTo>
                    <a:pt x="4" y="18"/>
                    <a:pt x="11" y="17"/>
                    <a:pt x="15" y="14"/>
                  </a:cubicBezTo>
                  <a:cubicBezTo>
                    <a:pt x="19" y="11"/>
                    <a:pt x="18" y="5"/>
                    <a:pt x="18" y="0"/>
                  </a:cubicBezTo>
                  <a:cubicBezTo>
                    <a:pt x="18" y="5"/>
                    <a:pt x="22" y="10"/>
                    <a:pt x="19" y="15"/>
                  </a:cubicBezTo>
                  <a:cubicBezTo>
                    <a:pt x="16" y="22"/>
                    <a:pt x="9" y="18"/>
                    <a:pt x="4" y="17"/>
                  </a:cubicBezTo>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0" name="Freeform 774">
              <a:extLst>
                <a:ext uri="{FF2B5EF4-FFF2-40B4-BE49-F238E27FC236}">
                  <a16:creationId xmlns:a16="http://schemas.microsoft.com/office/drawing/2014/main" id="{BE660E2F-8B54-7926-8655-72F728426BAC}"/>
                </a:ext>
              </a:extLst>
            </p:cNvPr>
            <p:cNvSpPr>
              <a:spLocks/>
            </p:cNvSpPr>
            <p:nvPr/>
          </p:nvSpPr>
          <p:spPr bwMode="auto">
            <a:xfrm>
              <a:off x="3792" y="3355"/>
              <a:ext cx="124" cy="201"/>
            </a:xfrm>
            <a:custGeom>
              <a:avLst/>
              <a:gdLst>
                <a:gd name="T0" fmla="*/ 17 w 59"/>
                <a:gd name="T1" fmla="*/ 958 h 90"/>
                <a:gd name="T2" fmla="*/ 8 w 59"/>
                <a:gd name="T3" fmla="*/ 967 h 90"/>
                <a:gd name="T4" fmla="*/ 549 w 59"/>
                <a:gd name="T5" fmla="*/ 9 h 90"/>
                <a:gd name="T6" fmla="*/ 17 w 59"/>
                <a:gd name="T7" fmla="*/ 958 h 9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9" h="90">
                  <a:moveTo>
                    <a:pt x="2" y="86"/>
                  </a:moveTo>
                  <a:cubicBezTo>
                    <a:pt x="0" y="89"/>
                    <a:pt x="0" y="90"/>
                    <a:pt x="1" y="87"/>
                  </a:cubicBezTo>
                  <a:cubicBezTo>
                    <a:pt x="19" y="50"/>
                    <a:pt x="47" y="2"/>
                    <a:pt x="59" y="1"/>
                  </a:cubicBezTo>
                  <a:cubicBezTo>
                    <a:pt x="44" y="0"/>
                    <a:pt x="25" y="32"/>
                    <a:pt x="2" y="86"/>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1" name="Freeform 775">
              <a:extLst>
                <a:ext uri="{FF2B5EF4-FFF2-40B4-BE49-F238E27FC236}">
                  <a16:creationId xmlns:a16="http://schemas.microsoft.com/office/drawing/2014/main" id="{18DF5FFE-BE43-0217-0BB9-058134C74DC1}"/>
                </a:ext>
              </a:extLst>
            </p:cNvPr>
            <p:cNvSpPr>
              <a:spLocks/>
            </p:cNvSpPr>
            <p:nvPr/>
          </p:nvSpPr>
          <p:spPr bwMode="auto">
            <a:xfrm>
              <a:off x="3766" y="3355"/>
              <a:ext cx="150" cy="262"/>
            </a:xfrm>
            <a:custGeom>
              <a:avLst/>
              <a:gdLst>
                <a:gd name="T0" fmla="*/ 0 w 71"/>
                <a:gd name="T1" fmla="*/ 1314 h 117"/>
                <a:gd name="T2" fmla="*/ 670 w 71"/>
                <a:gd name="T3" fmla="*/ 9 h 117"/>
                <a:gd name="T4" fmla="*/ 0 w 71"/>
                <a:gd name="T5" fmla="*/ 1314 h 117"/>
                <a:gd name="T6" fmla="*/ 0 60000 65536"/>
                <a:gd name="T7" fmla="*/ 0 60000 65536"/>
                <a:gd name="T8" fmla="*/ 0 60000 65536"/>
              </a:gdLst>
              <a:ahLst/>
              <a:cxnLst>
                <a:cxn ang="T6">
                  <a:pos x="T0" y="T1"/>
                </a:cxn>
                <a:cxn ang="T7">
                  <a:pos x="T2" y="T3"/>
                </a:cxn>
                <a:cxn ang="T8">
                  <a:pos x="T4" y="T5"/>
                </a:cxn>
              </a:cxnLst>
              <a:rect l="0" t="0" r="r" b="b"/>
              <a:pathLst>
                <a:path w="71" h="117">
                  <a:moveTo>
                    <a:pt x="0" y="117"/>
                  </a:moveTo>
                  <a:cubicBezTo>
                    <a:pt x="13" y="84"/>
                    <a:pt x="55" y="2"/>
                    <a:pt x="71" y="1"/>
                  </a:cubicBezTo>
                  <a:cubicBezTo>
                    <a:pt x="53" y="0"/>
                    <a:pt x="22" y="43"/>
                    <a:pt x="0" y="117"/>
                  </a:cubicBezTo>
                  <a:close/>
                </a:path>
              </a:pathLst>
            </a:custGeom>
            <a:solidFill>
              <a:srgbClr val="E8211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3" name="Freeform 777">
              <a:extLst>
                <a:ext uri="{FF2B5EF4-FFF2-40B4-BE49-F238E27FC236}">
                  <a16:creationId xmlns:a16="http://schemas.microsoft.com/office/drawing/2014/main" id="{10C820E2-865E-C970-BF9F-C7168DF7E2B6}"/>
                </a:ext>
              </a:extLst>
            </p:cNvPr>
            <p:cNvSpPr>
              <a:spLocks/>
            </p:cNvSpPr>
            <p:nvPr/>
          </p:nvSpPr>
          <p:spPr bwMode="auto">
            <a:xfrm>
              <a:off x="3991" y="2802"/>
              <a:ext cx="128" cy="78"/>
            </a:xfrm>
            <a:custGeom>
              <a:avLst/>
              <a:gdLst>
                <a:gd name="T0" fmla="*/ 0 w 61"/>
                <a:gd name="T1" fmla="*/ 0 h 35"/>
                <a:gd name="T2" fmla="*/ 564 w 61"/>
                <a:gd name="T3" fmla="*/ 388 h 35"/>
                <a:gd name="T4" fmla="*/ 0 w 61"/>
                <a:gd name="T5" fmla="*/ 0 h 35"/>
                <a:gd name="T6" fmla="*/ 0 60000 65536"/>
                <a:gd name="T7" fmla="*/ 0 60000 65536"/>
                <a:gd name="T8" fmla="*/ 0 60000 65536"/>
              </a:gdLst>
              <a:ahLst/>
              <a:cxnLst>
                <a:cxn ang="T6">
                  <a:pos x="T0" y="T1"/>
                </a:cxn>
                <a:cxn ang="T7">
                  <a:pos x="T2" y="T3"/>
                </a:cxn>
                <a:cxn ang="T8">
                  <a:pos x="T4" y="T5"/>
                </a:cxn>
              </a:cxnLst>
              <a:rect l="0" t="0" r="r" b="b"/>
              <a:pathLst>
                <a:path w="61" h="35">
                  <a:moveTo>
                    <a:pt x="0" y="0"/>
                  </a:moveTo>
                  <a:cubicBezTo>
                    <a:pt x="4" y="9"/>
                    <a:pt x="19" y="27"/>
                    <a:pt x="61" y="35"/>
                  </a:cubicBezTo>
                  <a:cubicBezTo>
                    <a:pt x="54" y="33"/>
                    <a:pt x="13" y="21"/>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4" name="Freeform 778">
              <a:extLst>
                <a:ext uri="{FF2B5EF4-FFF2-40B4-BE49-F238E27FC236}">
                  <a16:creationId xmlns:a16="http://schemas.microsoft.com/office/drawing/2014/main" id="{D5B37F3E-F5DA-C332-639A-F65197E13922}"/>
                </a:ext>
              </a:extLst>
            </p:cNvPr>
            <p:cNvSpPr>
              <a:spLocks/>
            </p:cNvSpPr>
            <p:nvPr/>
          </p:nvSpPr>
          <p:spPr bwMode="auto">
            <a:xfrm>
              <a:off x="3997" y="2620"/>
              <a:ext cx="108" cy="27"/>
            </a:xfrm>
            <a:custGeom>
              <a:avLst/>
              <a:gdLst>
                <a:gd name="T0" fmla="*/ 0 w 51"/>
                <a:gd name="T1" fmla="*/ 137 h 12"/>
                <a:gd name="T2" fmla="*/ 485 w 51"/>
                <a:gd name="T3" fmla="*/ 0 h 12"/>
                <a:gd name="T4" fmla="*/ 0 w 51"/>
                <a:gd name="T5" fmla="*/ 137 h 12"/>
                <a:gd name="T6" fmla="*/ 0 60000 65536"/>
                <a:gd name="T7" fmla="*/ 0 60000 65536"/>
                <a:gd name="T8" fmla="*/ 0 60000 65536"/>
              </a:gdLst>
              <a:ahLst/>
              <a:cxnLst>
                <a:cxn ang="T6">
                  <a:pos x="T0" y="T1"/>
                </a:cxn>
                <a:cxn ang="T7">
                  <a:pos x="T2" y="T3"/>
                </a:cxn>
                <a:cxn ang="T8">
                  <a:pos x="T4" y="T5"/>
                </a:cxn>
              </a:cxnLst>
              <a:rect l="0" t="0" r="r" b="b"/>
              <a:pathLst>
                <a:path w="51" h="12">
                  <a:moveTo>
                    <a:pt x="0" y="12"/>
                  </a:moveTo>
                  <a:cubicBezTo>
                    <a:pt x="10" y="12"/>
                    <a:pt x="35" y="9"/>
                    <a:pt x="51" y="0"/>
                  </a:cubicBezTo>
                  <a:cubicBezTo>
                    <a:pt x="44" y="6"/>
                    <a:pt x="23" y="12"/>
                    <a:pt x="0" y="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5" name="Freeform 779">
              <a:extLst>
                <a:ext uri="{FF2B5EF4-FFF2-40B4-BE49-F238E27FC236}">
                  <a16:creationId xmlns:a16="http://schemas.microsoft.com/office/drawing/2014/main" id="{2D6DE2B5-FA88-50B0-75D6-B1BF36A1EE9A}"/>
                </a:ext>
              </a:extLst>
            </p:cNvPr>
            <p:cNvSpPr>
              <a:spLocks/>
            </p:cNvSpPr>
            <p:nvPr/>
          </p:nvSpPr>
          <p:spPr bwMode="auto">
            <a:xfrm>
              <a:off x="4021" y="2826"/>
              <a:ext cx="123" cy="54"/>
            </a:xfrm>
            <a:custGeom>
              <a:avLst/>
              <a:gdLst>
                <a:gd name="T0" fmla="*/ 525 w 59"/>
                <a:gd name="T1" fmla="*/ 254 h 24"/>
                <a:gd name="T2" fmla="*/ 434 w 59"/>
                <a:gd name="T3" fmla="*/ 239 h 24"/>
                <a:gd name="T4" fmla="*/ 92 w 59"/>
                <a:gd name="T5" fmla="*/ 72 h 24"/>
                <a:gd name="T6" fmla="*/ 17 w 59"/>
                <a:gd name="T7" fmla="*/ 0 h 24"/>
                <a:gd name="T8" fmla="*/ 0 w 59"/>
                <a:gd name="T9" fmla="*/ 0 h 24"/>
                <a:gd name="T10" fmla="*/ 0 w 59"/>
                <a:gd name="T11" fmla="*/ 25 h 24"/>
                <a:gd name="T12" fmla="*/ 83 w 59"/>
                <a:gd name="T13" fmla="*/ 92 h 24"/>
                <a:gd name="T14" fmla="*/ 434 w 59"/>
                <a:gd name="T15" fmla="*/ 263 h 24"/>
                <a:gd name="T16" fmla="*/ 525 w 59"/>
                <a:gd name="T17" fmla="*/ 275 h 24"/>
                <a:gd name="T18" fmla="*/ 534 w 59"/>
                <a:gd name="T19" fmla="*/ 275 h 24"/>
                <a:gd name="T20" fmla="*/ 525 w 59"/>
                <a:gd name="T21" fmla="*/ 254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9" h="24">
                  <a:moveTo>
                    <a:pt x="58" y="22"/>
                  </a:moveTo>
                  <a:cubicBezTo>
                    <a:pt x="55" y="22"/>
                    <a:pt x="51" y="21"/>
                    <a:pt x="48" y="21"/>
                  </a:cubicBezTo>
                  <a:cubicBezTo>
                    <a:pt x="38" y="18"/>
                    <a:pt x="18" y="10"/>
                    <a:pt x="10" y="6"/>
                  </a:cubicBezTo>
                  <a:cubicBezTo>
                    <a:pt x="7" y="4"/>
                    <a:pt x="4" y="2"/>
                    <a:pt x="2" y="0"/>
                  </a:cubicBezTo>
                  <a:cubicBezTo>
                    <a:pt x="1" y="0"/>
                    <a:pt x="0" y="0"/>
                    <a:pt x="0" y="0"/>
                  </a:cubicBezTo>
                  <a:cubicBezTo>
                    <a:pt x="0" y="1"/>
                    <a:pt x="0" y="1"/>
                    <a:pt x="0" y="2"/>
                  </a:cubicBezTo>
                  <a:cubicBezTo>
                    <a:pt x="3" y="4"/>
                    <a:pt x="6" y="6"/>
                    <a:pt x="9" y="8"/>
                  </a:cubicBezTo>
                  <a:cubicBezTo>
                    <a:pt x="18" y="12"/>
                    <a:pt x="37" y="20"/>
                    <a:pt x="48" y="23"/>
                  </a:cubicBezTo>
                  <a:cubicBezTo>
                    <a:pt x="51" y="23"/>
                    <a:pt x="54" y="24"/>
                    <a:pt x="58" y="24"/>
                  </a:cubicBezTo>
                  <a:cubicBezTo>
                    <a:pt x="58" y="24"/>
                    <a:pt x="59" y="24"/>
                    <a:pt x="59" y="24"/>
                  </a:cubicBezTo>
                  <a:cubicBezTo>
                    <a:pt x="59" y="23"/>
                    <a:pt x="58" y="22"/>
                    <a:pt x="58" y="2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7" name="Freeform 781">
              <a:extLst>
                <a:ext uri="{FF2B5EF4-FFF2-40B4-BE49-F238E27FC236}">
                  <a16:creationId xmlns:a16="http://schemas.microsoft.com/office/drawing/2014/main" id="{2ED62DCB-9B40-8632-2F98-E8DBEFCE5549}"/>
                </a:ext>
              </a:extLst>
            </p:cNvPr>
            <p:cNvSpPr>
              <a:spLocks/>
            </p:cNvSpPr>
            <p:nvPr/>
          </p:nvSpPr>
          <p:spPr bwMode="auto">
            <a:xfrm>
              <a:off x="3794" y="3364"/>
              <a:ext cx="248" cy="203"/>
            </a:xfrm>
            <a:custGeom>
              <a:avLst/>
              <a:gdLst>
                <a:gd name="T0" fmla="*/ 17 w 118"/>
                <a:gd name="T1" fmla="*/ 1011 h 91"/>
                <a:gd name="T2" fmla="*/ 473 w 118"/>
                <a:gd name="T3" fmla="*/ 89 h 91"/>
                <a:gd name="T4" fmla="*/ 464 w 118"/>
                <a:gd name="T5" fmla="*/ 80 h 91"/>
                <a:gd name="T6" fmla="*/ 473 w 118"/>
                <a:gd name="T7" fmla="*/ 89 h 91"/>
                <a:gd name="T8" fmla="*/ 513 w 118"/>
                <a:gd name="T9" fmla="*/ 36 h 91"/>
                <a:gd name="T10" fmla="*/ 538 w 118"/>
                <a:gd name="T11" fmla="*/ 20 h 91"/>
                <a:gd name="T12" fmla="*/ 565 w 118"/>
                <a:gd name="T13" fmla="*/ 45 h 91"/>
                <a:gd name="T14" fmla="*/ 605 w 118"/>
                <a:gd name="T15" fmla="*/ 89 h 91"/>
                <a:gd name="T16" fmla="*/ 614 w 118"/>
                <a:gd name="T17" fmla="*/ 80 h 91"/>
                <a:gd name="T18" fmla="*/ 605 w 118"/>
                <a:gd name="T19" fmla="*/ 89 h 91"/>
                <a:gd name="T20" fmla="*/ 1078 w 118"/>
                <a:gd name="T21" fmla="*/ 1011 h 91"/>
                <a:gd name="T22" fmla="*/ 1087 w 118"/>
                <a:gd name="T23" fmla="*/ 1011 h 91"/>
                <a:gd name="T24" fmla="*/ 1095 w 118"/>
                <a:gd name="T25" fmla="*/ 999 h 91"/>
                <a:gd name="T26" fmla="*/ 622 w 118"/>
                <a:gd name="T27" fmla="*/ 80 h 91"/>
                <a:gd name="T28" fmla="*/ 622 w 118"/>
                <a:gd name="T29" fmla="*/ 80 h 91"/>
                <a:gd name="T30" fmla="*/ 574 w 118"/>
                <a:gd name="T31" fmla="*/ 20 h 91"/>
                <a:gd name="T32" fmla="*/ 538 w 118"/>
                <a:gd name="T33" fmla="*/ 0 h 91"/>
                <a:gd name="T34" fmla="*/ 498 w 118"/>
                <a:gd name="T35" fmla="*/ 20 h 91"/>
                <a:gd name="T36" fmla="*/ 454 w 118"/>
                <a:gd name="T37" fmla="*/ 80 h 91"/>
                <a:gd name="T38" fmla="*/ 454 w 118"/>
                <a:gd name="T39" fmla="*/ 80 h 91"/>
                <a:gd name="T40" fmla="*/ 0 w 118"/>
                <a:gd name="T41" fmla="*/ 999 h 91"/>
                <a:gd name="T42" fmla="*/ 8 w 118"/>
                <a:gd name="T43" fmla="*/ 1011 h 91"/>
                <a:gd name="T44" fmla="*/ 17 w 118"/>
                <a:gd name="T45" fmla="*/ 1011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91">
                  <a:moveTo>
                    <a:pt x="2" y="91"/>
                  </a:moveTo>
                  <a:cubicBezTo>
                    <a:pt x="14" y="66"/>
                    <a:pt x="29" y="38"/>
                    <a:pt x="51" y="8"/>
                  </a:cubicBezTo>
                  <a:cubicBezTo>
                    <a:pt x="50" y="7"/>
                    <a:pt x="50" y="7"/>
                    <a:pt x="50" y="7"/>
                  </a:cubicBezTo>
                  <a:cubicBezTo>
                    <a:pt x="51" y="8"/>
                    <a:pt x="51" y="8"/>
                    <a:pt x="51" y="8"/>
                  </a:cubicBezTo>
                  <a:cubicBezTo>
                    <a:pt x="52" y="6"/>
                    <a:pt x="54" y="4"/>
                    <a:pt x="55" y="3"/>
                  </a:cubicBezTo>
                  <a:cubicBezTo>
                    <a:pt x="56" y="3"/>
                    <a:pt x="57" y="2"/>
                    <a:pt x="58" y="2"/>
                  </a:cubicBezTo>
                  <a:cubicBezTo>
                    <a:pt x="59" y="2"/>
                    <a:pt x="60" y="3"/>
                    <a:pt x="61" y="4"/>
                  </a:cubicBezTo>
                  <a:cubicBezTo>
                    <a:pt x="62" y="5"/>
                    <a:pt x="64" y="6"/>
                    <a:pt x="65" y="8"/>
                  </a:cubicBezTo>
                  <a:cubicBezTo>
                    <a:pt x="66" y="7"/>
                    <a:pt x="66" y="7"/>
                    <a:pt x="66" y="7"/>
                  </a:cubicBezTo>
                  <a:cubicBezTo>
                    <a:pt x="65" y="8"/>
                    <a:pt x="65" y="8"/>
                    <a:pt x="65" y="8"/>
                  </a:cubicBezTo>
                  <a:cubicBezTo>
                    <a:pt x="88" y="36"/>
                    <a:pt x="104" y="64"/>
                    <a:pt x="116" y="91"/>
                  </a:cubicBezTo>
                  <a:cubicBezTo>
                    <a:pt x="116" y="91"/>
                    <a:pt x="117" y="91"/>
                    <a:pt x="117" y="91"/>
                  </a:cubicBezTo>
                  <a:cubicBezTo>
                    <a:pt x="118" y="91"/>
                    <a:pt x="118" y="90"/>
                    <a:pt x="118" y="90"/>
                  </a:cubicBezTo>
                  <a:cubicBezTo>
                    <a:pt x="106" y="63"/>
                    <a:pt x="90" y="35"/>
                    <a:pt x="67" y="7"/>
                  </a:cubicBezTo>
                  <a:cubicBezTo>
                    <a:pt x="67" y="7"/>
                    <a:pt x="67" y="7"/>
                    <a:pt x="67" y="7"/>
                  </a:cubicBezTo>
                  <a:cubicBezTo>
                    <a:pt x="65" y="5"/>
                    <a:pt x="64" y="3"/>
                    <a:pt x="62" y="2"/>
                  </a:cubicBezTo>
                  <a:cubicBezTo>
                    <a:pt x="61" y="1"/>
                    <a:pt x="60" y="0"/>
                    <a:pt x="58" y="0"/>
                  </a:cubicBezTo>
                  <a:cubicBezTo>
                    <a:pt x="57" y="0"/>
                    <a:pt x="55" y="1"/>
                    <a:pt x="54" y="2"/>
                  </a:cubicBezTo>
                  <a:cubicBezTo>
                    <a:pt x="52" y="3"/>
                    <a:pt x="51" y="4"/>
                    <a:pt x="49" y="7"/>
                  </a:cubicBezTo>
                  <a:cubicBezTo>
                    <a:pt x="49" y="7"/>
                    <a:pt x="49" y="7"/>
                    <a:pt x="49" y="7"/>
                  </a:cubicBezTo>
                  <a:cubicBezTo>
                    <a:pt x="28" y="37"/>
                    <a:pt x="12" y="65"/>
                    <a:pt x="0" y="90"/>
                  </a:cubicBezTo>
                  <a:cubicBezTo>
                    <a:pt x="0" y="90"/>
                    <a:pt x="0" y="91"/>
                    <a:pt x="1" y="91"/>
                  </a:cubicBezTo>
                  <a:cubicBezTo>
                    <a:pt x="1" y="91"/>
                    <a:pt x="2" y="91"/>
                    <a:pt x="2" y="9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39" name="Freeform 783">
              <a:extLst>
                <a:ext uri="{FF2B5EF4-FFF2-40B4-BE49-F238E27FC236}">
                  <a16:creationId xmlns:a16="http://schemas.microsoft.com/office/drawing/2014/main" id="{3F49F03F-9738-686C-FF57-FEC7F67F0EDC}"/>
                </a:ext>
              </a:extLst>
            </p:cNvPr>
            <p:cNvSpPr>
              <a:spLocks/>
            </p:cNvSpPr>
            <p:nvPr/>
          </p:nvSpPr>
          <p:spPr bwMode="auto">
            <a:xfrm>
              <a:off x="3682" y="2824"/>
              <a:ext cx="149" cy="67"/>
            </a:xfrm>
            <a:custGeom>
              <a:avLst/>
              <a:gdLst>
                <a:gd name="T0" fmla="*/ 638 w 71"/>
                <a:gd name="T1" fmla="*/ 0 h 30"/>
                <a:gd name="T2" fmla="*/ 128 w 71"/>
                <a:gd name="T3" fmla="*/ 270 h 30"/>
                <a:gd name="T4" fmla="*/ 8 w 71"/>
                <a:gd name="T5" fmla="*/ 299 h 30"/>
                <a:gd name="T6" fmla="*/ 0 w 71"/>
                <a:gd name="T7" fmla="*/ 324 h 30"/>
                <a:gd name="T8" fmla="*/ 8 w 71"/>
                <a:gd name="T9" fmla="*/ 324 h 30"/>
                <a:gd name="T10" fmla="*/ 136 w 71"/>
                <a:gd name="T11" fmla="*/ 290 h 30"/>
                <a:gd name="T12" fmla="*/ 646 w 71"/>
                <a:gd name="T13" fmla="*/ 20 h 30"/>
                <a:gd name="T14" fmla="*/ 657 w 71"/>
                <a:gd name="T15" fmla="*/ 9 h 30"/>
                <a:gd name="T16" fmla="*/ 638 w 71"/>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1" h="30">
                  <a:moveTo>
                    <a:pt x="69" y="0"/>
                  </a:moveTo>
                  <a:cubicBezTo>
                    <a:pt x="56" y="11"/>
                    <a:pt x="33" y="19"/>
                    <a:pt x="14" y="24"/>
                  </a:cubicBezTo>
                  <a:cubicBezTo>
                    <a:pt x="13" y="25"/>
                    <a:pt x="7" y="26"/>
                    <a:pt x="1" y="27"/>
                  </a:cubicBezTo>
                  <a:cubicBezTo>
                    <a:pt x="0" y="28"/>
                    <a:pt x="0" y="28"/>
                    <a:pt x="0" y="29"/>
                  </a:cubicBezTo>
                  <a:cubicBezTo>
                    <a:pt x="0" y="29"/>
                    <a:pt x="1" y="30"/>
                    <a:pt x="1" y="29"/>
                  </a:cubicBezTo>
                  <a:cubicBezTo>
                    <a:pt x="8" y="28"/>
                    <a:pt x="13" y="26"/>
                    <a:pt x="15" y="26"/>
                  </a:cubicBezTo>
                  <a:cubicBezTo>
                    <a:pt x="34" y="21"/>
                    <a:pt x="57" y="12"/>
                    <a:pt x="70" y="2"/>
                  </a:cubicBezTo>
                  <a:cubicBezTo>
                    <a:pt x="71" y="2"/>
                    <a:pt x="71" y="1"/>
                    <a:pt x="71" y="1"/>
                  </a:cubicBezTo>
                  <a:cubicBezTo>
                    <a:pt x="70" y="0"/>
                    <a:pt x="70" y="0"/>
                    <a:pt x="69"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1" name="Freeform 785">
              <a:extLst>
                <a:ext uri="{FF2B5EF4-FFF2-40B4-BE49-F238E27FC236}">
                  <a16:creationId xmlns:a16="http://schemas.microsoft.com/office/drawing/2014/main" id="{8C9D7D13-AE69-5464-D85B-0451820721DF}"/>
                </a:ext>
              </a:extLst>
            </p:cNvPr>
            <p:cNvSpPr>
              <a:spLocks/>
            </p:cNvSpPr>
            <p:nvPr/>
          </p:nvSpPr>
          <p:spPr bwMode="auto">
            <a:xfrm>
              <a:off x="3785" y="2893"/>
              <a:ext cx="44" cy="101"/>
            </a:xfrm>
            <a:custGeom>
              <a:avLst/>
              <a:gdLst>
                <a:gd name="T0" fmla="*/ 0 w 21"/>
                <a:gd name="T1" fmla="*/ 509 h 45"/>
                <a:gd name="T2" fmla="*/ 193 w 21"/>
                <a:gd name="T3" fmla="*/ 0 h 45"/>
                <a:gd name="T4" fmla="*/ 0 w 21"/>
                <a:gd name="T5" fmla="*/ 509 h 45"/>
                <a:gd name="T6" fmla="*/ 0 60000 65536"/>
                <a:gd name="T7" fmla="*/ 0 60000 65536"/>
                <a:gd name="T8" fmla="*/ 0 60000 65536"/>
              </a:gdLst>
              <a:ahLst/>
              <a:cxnLst>
                <a:cxn ang="T6">
                  <a:pos x="T0" y="T1"/>
                </a:cxn>
                <a:cxn ang="T7">
                  <a:pos x="T2" y="T3"/>
                </a:cxn>
                <a:cxn ang="T8">
                  <a:pos x="T4" y="T5"/>
                </a:cxn>
              </a:cxnLst>
              <a:rect l="0" t="0" r="r" b="b"/>
              <a:pathLst>
                <a:path w="21" h="45">
                  <a:moveTo>
                    <a:pt x="0" y="45"/>
                  </a:moveTo>
                  <a:cubicBezTo>
                    <a:pt x="2" y="32"/>
                    <a:pt x="12" y="8"/>
                    <a:pt x="21" y="0"/>
                  </a:cubicBezTo>
                  <a:cubicBezTo>
                    <a:pt x="17" y="4"/>
                    <a:pt x="1" y="34"/>
                    <a:pt x="0" y="4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3" name="Freeform 787">
              <a:extLst>
                <a:ext uri="{FF2B5EF4-FFF2-40B4-BE49-F238E27FC236}">
                  <a16:creationId xmlns:a16="http://schemas.microsoft.com/office/drawing/2014/main" id="{53E885F7-FB3B-69A2-B492-D1F27A4F6715}"/>
                </a:ext>
              </a:extLst>
            </p:cNvPr>
            <p:cNvSpPr>
              <a:spLocks/>
            </p:cNvSpPr>
            <p:nvPr/>
          </p:nvSpPr>
          <p:spPr bwMode="auto">
            <a:xfrm>
              <a:off x="3943" y="3155"/>
              <a:ext cx="15" cy="11"/>
            </a:xfrm>
            <a:custGeom>
              <a:avLst/>
              <a:gdLst>
                <a:gd name="T0" fmla="*/ 0 w 7"/>
                <a:gd name="T1" fmla="*/ 44 h 5"/>
                <a:gd name="T2" fmla="*/ 0 w 7"/>
                <a:gd name="T3" fmla="*/ 53 h 5"/>
                <a:gd name="T4" fmla="*/ 19 w 7"/>
                <a:gd name="T5" fmla="*/ 53 h 5"/>
                <a:gd name="T6" fmla="*/ 69 w 7"/>
                <a:gd name="T7" fmla="*/ 20 h 5"/>
                <a:gd name="T8" fmla="*/ 69 w 7"/>
                <a:gd name="T9" fmla="*/ 9 h 5"/>
                <a:gd name="T10" fmla="*/ 41 w 7"/>
                <a:gd name="T11" fmla="*/ 0 h 5"/>
                <a:gd name="T12" fmla="*/ 0 w 7"/>
                <a:gd name="T13" fmla="*/ 44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5">
                  <a:moveTo>
                    <a:pt x="0" y="4"/>
                  </a:moveTo>
                  <a:cubicBezTo>
                    <a:pt x="0" y="5"/>
                    <a:pt x="0" y="5"/>
                    <a:pt x="0" y="5"/>
                  </a:cubicBezTo>
                  <a:cubicBezTo>
                    <a:pt x="1" y="5"/>
                    <a:pt x="1" y="5"/>
                    <a:pt x="2" y="5"/>
                  </a:cubicBezTo>
                  <a:cubicBezTo>
                    <a:pt x="5" y="5"/>
                    <a:pt x="7" y="4"/>
                    <a:pt x="7" y="2"/>
                  </a:cubicBezTo>
                  <a:cubicBezTo>
                    <a:pt x="7" y="1"/>
                    <a:pt x="7" y="1"/>
                    <a:pt x="7" y="1"/>
                  </a:cubicBezTo>
                  <a:cubicBezTo>
                    <a:pt x="6" y="1"/>
                    <a:pt x="5" y="0"/>
                    <a:pt x="4" y="0"/>
                  </a:cubicBezTo>
                  <a:cubicBezTo>
                    <a:pt x="2" y="0"/>
                    <a:pt x="0" y="2"/>
                    <a:pt x="0" y="4"/>
                  </a:cubicBezTo>
                  <a:close/>
                </a:path>
              </a:pathLst>
            </a:cu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4" name="Oval 543">
              <a:extLst>
                <a:ext uri="{FF2B5EF4-FFF2-40B4-BE49-F238E27FC236}">
                  <a16:creationId xmlns:a16="http://schemas.microsoft.com/office/drawing/2014/main" id="{1D998A47-5359-11D8-8764-A49E26E7A673}"/>
                </a:ext>
              </a:extLst>
            </p:cNvPr>
            <p:cNvSpPr>
              <a:spLocks noChangeArrowheads="1"/>
            </p:cNvSpPr>
            <p:nvPr/>
          </p:nvSpPr>
          <p:spPr bwMode="auto">
            <a:xfrm>
              <a:off x="3916" y="2620"/>
              <a:ext cx="8" cy="7"/>
            </a:xfrm>
            <a:prstGeom prst="ellipse">
              <a:avLst/>
            </a:prstGeom>
            <a:solidFill>
              <a:srgbClr val="95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pPr eaLnBrk="1" hangingPunct="1"/>
              <a:endParaRPr lang="en-US" altLang="en-US"/>
            </a:p>
          </p:txBody>
        </p:sp>
        <p:sp>
          <p:nvSpPr>
            <p:cNvPr id="546" name="Freeform 790">
              <a:extLst>
                <a:ext uri="{FF2B5EF4-FFF2-40B4-BE49-F238E27FC236}">
                  <a16:creationId xmlns:a16="http://schemas.microsoft.com/office/drawing/2014/main" id="{CCE63235-AF13-A506-BFDE-4C8DA0DF2AEF}"/>
                </a:ext>
              </a:extLst>
            </p:cNvPr>
            <p:cNvSpPr>
              <a:spLocks/>
            </p:cNvSpPr>
            <p:nvPr/>
          </p:nvSpPr>
          <p:spPr bwMode="auto">
            <a:xfrm>
              <a:off x="3897" y="2799"/>
              <a:ext cx="44" cy="43"/>
            </a:xfrm>
            <a:custGeom>
              <a:avLst/>
              <a:gdLst>
                <a:gd name="T0" fmla="*/ 8 w 21"/>
                <a:gd name="T1" fmla="*/ 118 h 19"/>
                <a:gd name="T2" fmla="*/ 17 w 21"/>
                <a:gd name="T3" fmla="*/ 118 h 19"/>
                <a:gd name="T4" fmla="*/ 44 w 21"/>
                <a:gd name="T5" fmla="*/ 45 h 19"/>
                <a:gd name="T6" fmla="*/ 101 w 21"/>
                <a:gd name="T7" fmla="*/ 25 h 19"/>
                <a:gd name="T8" fmla="*/ 157 w 21"/>
                <a:gd name="T9" fmla="*/ 45 h 19"/>
                <a:gd name="T10" fmla="*/ 176 w 21"/>
                <a:gd name="T11" fmla="*/ 118 h 19"/>
                <a:gd name="T12" fmla="*/ 157 w 21"/>
                <a:gd name="T13" fmla="*/ 174 h 19"/>
                <a:gd name="T14" fmla="*/ 101 w 21"/>
                <a:gd name="T15" fmla="*/ 195 h 19"/>
                <a:gd name="T16" fmla="*/ 44 w 21"/>
                <a:gd name="T17" fmla="*/ 174 h 19"/>
                <a:gd name="T18" fmla="*/ 17 w 21"/>
                <a:gd name="T19" fmla="*/ 118 h 19"/>
                <a:gd name="T20" fmla="*/ 8 w 21"/>
                <a:gd name="T21" fmla="*/ 118 h 19"/>
                <a:gd name="T22" fmla="*/ 0 w 21"/>
                <a:gd name="T23" fmla="*/ 118 h 19"/>
                <a:gd name="T24" fmla="*/ 101 w 21"/>
                <a:gd name="T25" fmla="*/ 220 h 19"/>
                <a:gd name="T26" fmla="*/ 193 w 21"/>
                <a:gd name="T27" fmla="*/ 118 h 19"/>
                <a:gd name="T28" fmla="*/ 101 w 21"/>
                <a:gd name="T29" fmla="*/ 0 h 19"/>
                <a:gd name="T30" fmla="*/ 0 w 21"/>
                <a:gd name="T31" fmla="*/ 118 h 19"/>
                <a:gd name="T32" fmla="*/ 8 w 21"/>
                <a:gd name="T33" fmla="*/ 118 h 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1" h="19">
                  <a:moveTo>
                    <a:pt x="1" y="10"/>
                  </a:moveTo>
                  <a:cubicBezTo>
                    <a:pt x="2" y="10"/>
                    <a:pt x="2" y="10"/>
                    <a:pt x="2" y="10"/>
                  </a:cubicBezTo>
                  <a:cubicBezTo>
                    <a:pt x="2" y="8"/>
                    <a:pt x="3" y="6"/>
                    <a:pt x="5" y="4"/>
                  </a:cubicBezTo>
                  <a:cubicBezTo>
                    <a:pt x="6" y="3"/>
                    <a:pt x="9" y="2"/>
                    <a:pt x="11" y="2"/>
                  </a:cubicBezTo>
                  <a:cubicBezTo>
                    <a:pt x="13" y="2"/>
                    <a:pt x="15" y="3"/>
                    <a:pt x="17" y="4"/>
                  </a:cubicBezTo>
                  <a:cubicBezTo>
                    <a:pt x="19" y="6"/>
                    <a:pt x="19" y="8"/>
                    <a:pt x="19" y="10"/>
                  </a:cubicBezTo>
                  <a:cubicBezTo>
                    <a:pt x="19" y="12"/>
                    <a:pt x="19" y="14"/>
                    <a:pt x="17" y="15"/>
                  </a:cubicBezTo>
                  <a:cubicBezTo>
                    <a:pt x="15" y="16"/>
                    <a:pt x="13" y="17"/>
                    <a:pt x="11" y="17"/>
                  </a:cubicBezTo>
                  <a:cubicBezTo>
                    <a:pt x="9" y="17"/>
                    <a:pt x="6" y="16"/>
                    <a:pt x="5" y="15"/>
                  </a:cubicBezTo>
                  <a:cubicBezTo>
                    <a:pt x="3" y="14"/>
                    <a:pt x="2" y="12"/>
                    <a:pt x="2" y="10"/>
                  </a:cubicBezTo>
                  <a:cubicBezTo>
                    <a:pt x="1" y="10"/>
                    <a:pt x="1" y="10"/>
                    <a:pt x="1" y="10"/>
                  </a:cubicBezTo>
                  <a:cubicBezTo>
                    <a:pt x="0" y="10"/>
                    <a:pt x="0" y="10"/>
                    <a:pt x="0" y="10"/>
                  </a:cubicBezTo>
                  <a:cubicBezTo>
                    <a:pt x="0" y="15"/>
                    <a:pt x="5" y="19"/>
                    <a:pt x="11" y="19"/>
                  </a:cubicBezTo>
                  <a:cubicBezTo>
                    <a:pt x="17" y="19"/>
                    <a:pt x="21" y="15"/>
                    <a:pt x="21" y="10"/>
                  </a:cubicBezTo>
                  <a:cubicBezTo>
                    <a:pt x="21" y="4"/>
                    <a:pt x="17" y="0"/>
                    <a:pt x="11" y="0"/>
                  </a:cubicBezTo>
                  <a:cubicBezTo>
                    <a:pt x="5" y="0"/>
                    <a:pt x="0" y="4"/>
                    <a:pt x="0" y="10"/>
                  </a:cubicBezTo>
                  <a:cubicBezTo>
                    <a:pt x="1" y="10"/>
                    <a:pt x="1" y="10"/>
                    <a:pt x="1" y="1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7" name="Freeform 791">
              <a:extLst>
                <a:ext uri="{FF2B5EF4-FFF2-40B4-BE49-F238E27FC236}">
                  <a16:creationId xmlns:a16="http://schemas.microsoft.com/office/drawing/2014/main" id="{9A67D2B0-5F9B-6A33-A40D-FC0EF9D48756}"/>
                </a:ext>
              </a:extLst>
            </p:cNvPr>
            <p:cNvSpPr>
              <a:spLocks/>
            </p:cNvSpPr>
            <p:nvPr/>
          </p:nvSpPr>
          <p:spPr bwMode="auto">
            <a:xfrm>
              <a:off x="3897" y="2788"/>
              <a:ext cx="44" cy="36"/>
            </a:xfrm>
            <a:custGeom>
              <a:avLst/>
              <a:gdLst>
                <a:gd name="T0" fmla="*/ 176 w 21"/>
                <a:gd name="T1" fmla="*/ 11 h 16"/>
                <a:gd name="T2" fmla="*/ 176 w 21"/>
                <a:gd name="T3" fmla="*/ 173 h 16"/>
                <a:gd name="T4" fmla="*/ 184 w 21"/>
                <a:gd name="T5" fmla="*/ 182 h 16"/>
                <a:gd name="T6" fmla="*/ 193 w 21"/>
                <a:gd name="T7" fmla="*/ 173 h 16"/>
                <a:gd name="T8" fmla="*/ 101 w 21"/>
                <a:gd name="T9" fmla="*/ 56 h 16"/>
                <a:gd name="T10" fmla="*/ 0 w 21"/>
                <a:gd name="T11" fmla="*/ 173 h 16"/>
                <a:gd name="T12" fmla="*/ 8 w 21"/>
                <a:gd name="T13" fmla="*/ 182 h 16"/>
                <a:gd name="T14" fmla="*/ 17 w 21"/>
                <a:gd name="T15" fmla="*/ 173 h 16"/>
                <a:gd name="T16" fmla="*/ 17 w 21"/>
                <a:gd name="T17" fmla="*/ 11 h 16"/>
                <a:gd name="T18" fmla="*/ 8 w 21"/>
                <a:gd name="T19" fmla="*/ 0 h 16"/>
                <a:gd name="T20" fmla="*/ 0 w 21"/>
                <a:gd name="T21" fmla="*/ 11 h 16"/>
                <a:gd name="T22" fmla="*/ 0 w 21"/>
                <a:gd name="T23" fmla="*/ 173 h 16"/>
                <a:gd name="T24" fmla="*/ 8 w 21"/>
                <a:gd name="T25" fmla="*/ 182 h 16"/>
                <a:gd name="T26" fmla="*/ 17 w 21"/>
                <a:gd name="T27" fmla="*/ 173 h 16"/>
                <a:gd name="T28" fmla="*/ 44 w 21"/>
                <a:gd name="T29" fmla="*/ 101 h 16"/>
                <a:gd name="T30" fmla="*/ 101 w 21"/>
                <a:gd name="T31" fmla="*/ 81 h 16"/>
                <a:gd name="T32" fmla="*/ 157 w 21"/>
                <a:gd name="T33" fmla="*/ 101 h 16"/>
                <a:gd name="T34" fmla="*/ 176 w 21"/>
                <a:gd name="T35" fmla="*/ 173 h 16"/>
                <a:gd name="T36" fmla="*/ 184 w 21"/>
                <a:gd name="T37" fmla="*/ 182 h 16"/>
                <a:gd name="T38" fmla="*/ 193 w 21"/>
                <a:gd name="T39" fmla="*/ 173 h 16"/>
                <a:gd name="T40" fmla="*/ 193 w 21"/>
                <a:gd name="T41" fmla="*/ 11 h 16"/>
                <a:gd name="T42" fmla="*/ 184 w 21"/>
                <a:gd name="T43" fmla="*/ 0 h 16"/>
                <a:gd name="T44" fmla="*/ 176 w 21"/>
                <a:gd name="T45" fmla="*/ 11 h 1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1" h="16">
                  <a:moveTo>
                    <a:pt x="19" y="1"/>
                  </a:moveTo>
                  <a:cubicBezTo>
                    <a:pt x="19" y="15"/>
                    <a:pt x="19" y="15"/>
                    <a:pt x="19" y="15"/>
                  </a:cubicBezTo>
                  <a:cubicBezTo>
                    <a:pt x="19" y="15"/>
                    <a:pt x="20" y="16"/>
                    <a:pt x="20" y="16"/>
                  </a:cubicBezTo>
                  <a:cubicBezTo>
                    <a:pt x="21" y="16"/>
                    <a:pt x="21" y="15"/>
                    <a:pt x="21" y="15"/>
                  </a:cubicBezTo>
                  <a:cubicBezTo>
                    <a:pt x="21" y="9"/>
                    <a:pt x="17" y="5"/>
                    <a:pt x="11" y="5"/>
                  </a:cubicBezTo>
                  <a:cubicBezTo>
                    <a:pt x="5" y="5"/>
                    <a:pt x="0" y="9"/>
                    <a:pt x="0" y="15"/>
                  </a:cubicBezTo>
                  <a:cubicBezTo>
                    <a:pt x="0" y="15"/>
                    <a:pt x="1" y="16"/>
                    <a:pt x="1" y="16"/>
                  </a:cubicBezTo>
                  <a:cubicBezTo>
                    <a:pt x="2" y="16"/>
                    <a:pt x="2" y="15"/>
                    <a:pt x="2" y="15"/>
                  </a:cubicBezTo>
                  <a:cubicBezTo>
                    <a:pt x="2" y="1"/>
                    <a:pt x="2" y="1"/>
                    <a:pt x="2" y="1"/>
                  </a:cubicBezTo>
                  <a:cubicBezTo>
                    <a:pt x="2" y="1"/>
                    <a:pt x="2" y="0"/>
                    <a:pt x="1" y="0"/>
                  </a:cubicBezTo>
                  <a:cubicBezTo>
                    <a:pt x="1" y="0"/>
                    <a:pt x="0" y="1"/>
                    <a:pt x="0" y="1"/>
                  </a:cubicBezTo>
                  <a:cubicBezTo>
                    <a:pt x="0" y="15"/>
                    <a:pt x="0" y="15"/>
                    <a:pt x="0" y="15"/>
                  </a:cubicBezTo>
                  <a:cubicBezTo>
                    <a:pt x="0" y="15"/>
                    <a:pt x="1" y="16"/>
                    <a:pt x="1" y="16"/>
                  </a:cubicBezTo>
                  <a:cubicBezTo>
                    <a:pt x="2" y="16"/>
                    <a:pt x="2" y="15"/>
                    <a:pt x="2" y="15"/>
                  </a:cubicBezTo>
                  <a:cubicBezTo>
                    <a:pt x="2" y="13"/>
                    <a:pt x="3" y="11"/>
                    <a:pt x="5" y="9"/>
                  </a:cubicBezTo>
                  <a:cubicBezTo>
                    <a:pt x="6" y="8"/>
                    <a:pt x="9" y="7"/>
                    <a:pt x="11" y="7"/>
                  </a:cubicBezTo>
                  <a:cubicBezTo>
                    <a:pt x="13" y="7"/>
                    <a:pt x="15" y="8"/>
                    <a:pt x="17" y="9"/>
                  </a:cubicBezTo>
                  <a:cubicBezTo>
                    <a:pt x="19" y="11"/>
                    <a:pt x="19" y="13"/>
                    <a:pt x="19" y="15"/>
                  </a:cubicBezTo>
                  <a:cubicBezTo>
                    <a:pt x="19" y="15"/>
                    <a:pt x="20" y="16"/>
                    <a:pt x="20" y="16"/>
                  </a:cubicBezTo>
                  <a:cubicBezTo>
                    <a:pt x="21" y="16"/>
                    <a:pt x="21" y="15"/>
                    <a:pt x="21" y="15"/>
                  </a:cubicBezTo>
                  <a:cubicBezTo>
                    <a:pt x="21" y="1"/>
                    <a:pt x="21" y="1"/>
                    <a:pt x="21" y="1"/>
                  </a:cubicBezTo>
                  <a:cubicBezTo>
                    <a:pt x="21" y="1"/>
                    <a:pt x="21" y="0"/>
                    <a:pt x="20" y="0"/>
                  </a:cubicBezTo>
                  <a:cubicBezTo>
                    <a:pt x="20" y="0"/>
                    <a:pt x="19" y="1"/>
                    <a:pt x="19"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8" name="Freeform 792">
              <a:extLst>
                <a:ext uri="{FF2B5EF4-FFF2-40B4-BE49-F238E27FC236}">
                  <a16:creationId xmlns:a16="http://schemas.microsoft.com/office/drawing/2014/main" id="{458A6768-F7EC-E3CE-2342-A53E1453B9C5}"/>
                </a:ext>
              </a:extLst>
            </p:cNvPr>
            <p:cNvSpPr>
              <a:spLocks/>
            </p:cNvSpPr>
            <p:nvPr/>
          </p:nvSpPr>
          <p:spPr bwMode="auto">
            <a:xfrm>
              <a:off x="3907" y="2609"/>
              <a:ext cx="25" cy="25"/>
            </a:xfrm>
            <a:custGeom>
              <a:avLst/>
              <a:gdLst>
                <a:gd name="T0" fmla="*/ 8 w 12"/>
                <a:gd name="T1" fmla="*/ 57 h 11"/>
                <a:gd name="T2" fmla="*/ 17 w 12"/>
                <a:gd name="T3" fmla="*/ 57 h 11"/>
                <a:gd name="T4" fmla="*/ 27 w 12"/>
                <a:gd name="T5" fmla="*/ 36 h 11"/>
                <a:gd name="T6" fmla="*/ 56 w 12"/>
                <a:gd name="T7" fmla="*/ 25 h 11"/>
                <a:gd name="T8" fmla="*/ 83 w 12"/>
                <a:gd name="T9" fmla="*/ 36 h 11"/>
                <a:gd name="T10" fmla="*/ 92 w 12"/>
                <a:gd name="T11" fmla="*/ 57 h 11"/>
                <a:gd name="T12" fmla="*/ 83 w 12"/>
                <a:gd name="T13" fmla="*/ 93 h 11"/>
                <a:gd name="T14" fmla="*/ 56 w 12"/>
                <a:gd name="T15" fmla="*/ 102 h 11"/>
                <a:gd name="T16" fmla="*/ 27 w 12"/>
                <a:gd name="T17" fmla="*/ 93 h 11"/>
                <a:gd name="T18" fmla="*/ 17 w 12"/>
                <a:gd name="T19" fmla="*/ 57 h 11"/>
                <a:gd name="T20" fmla="*/ 8 w 12"/>
                <a:gd name="T21" fmla="*/ 57 h 11"/>
                <a:gd name="T22" fmla="*/ 0 w 12"/>
                <a:gd name="T23" fmla="*/ 57 h 11"/>
                <a:gd name="T24" fmla="*/ 56 w 12"/>
                <a:gd name="T25" fmla="*/ 130 h 11"/>
                <a:gd name="T26" fmla="*/ 108 w 12"/>
                <a:gd name="T27" fmla="*/ 57 h 11"/>
                <a:gd name="T28" fmla="*/ 56 w 12"/>
                <a:gd name="T29" fmla="*/ 0 h 11"/>
                <a:gd name="T30" fmla="*/ 0 w 12"/>
                <a:gd name="T31" fmla="*/ 57 h 11"/>
                <a:gd name="T32" fmla="*/ 8 w 12"/>
                <a:gd name="T33" fmla="*/ 57 h 1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 h="11">
                  <a:moveTo>
                    <a:pt x="1" y="5"/>
                  </a:moveTo>
                  <a:cubicBezTo>
                    <a:pt x="2" y="5"/>
                    <a:pt x="2" y="5"/>
                    <a:pt x="2" y="5"/>
                  </a:cubicBezTo>
                  <a:cubicBezTo>
                    <a:pt x="2" y="5"/>
                    <a:pt x="2" y="4"/>
                    <a:pt x="3" y="3"/>
                  </a:cubicBezTo>
                  <a:cubicBezTo>
                    <a:pt x="4" y="2"/>
                    <a:pt x="5" y="2"/>
                    <a:pt x="6" y="2"/>
                  </a:cubicBezTo>
                  <a:cubicBezTo>
                    <a:pt x="7" y="2"/>
                    <a:pt x="8" y="2"/>
                    <a:pt x="9" y="3"/>
                  </a:cubicBezTo>
                  <a:cubicBezTo>
                    <a:pt x="10" y="4"/>
                    <a:pt x="10" y="5"/>
                    <a:pt x="10" y="5"/>
                  </a:cubicBezTo>
                  <a:cubicBezTo>
                    <a:pt x="10" y="6"/>
                    <a:pt x="10" y="7"/>
                    <a:pt x="9" y="8"/>
                  </a:cubicBezTo>
                  <a:cubicBezTo>
                    <a:pt x="8" y="9"/>
                    <a:pt x="7" y="9"/>
                    <a:pt x="6" y="9"/>
                  </a:cubicBezTo>
                  <a:cubicBezTo>
                    <a:pt x="5" y="9"/>
                    <a:pt x="4" y="9"/>
                    <a:pt x="3" y="8"/>
                  </a:cubicBezTo>
                  <a:cubicBezTo>
                    <a:pt x="2" y="7"/>
                    <a:pt x="2" y="6"/>
                    <a:pt x="2" y="5"/>
                  </a:cubicBezTo>
                  <a:cubicBezTo>
                    <a:pt x="1" y="5"/>
                    <a:pt x="1" y="5"/>
                    <a:pt x="1" y="5"/>
                  </a:cubicBezTo>
                  <a:cubicBezTo>
                    <a:pt x="0" y="5"/>
                    <a:pt x="0" y="5"/>
                    <a:pt x="0" y="5"/>
                  </a:cubicBezTo>
                  <a:cubicBezTo>
                    <a:pt x="0" y="9"/>
                    <a:pt x="3" y="11"/>
                    <a:pt x="6" y="11"/>
                  </a:cubicBezTo>
                  <a:cubicBezTo>
                    <a:pt x="9" y="11"/>
                    <a:pt x="12" y="9"/>
                    <a:pt x="12" y="5"/>
                  </a:cubicBezTo>
                  <a:cubicBezTo>
                    <a:pt x="12" y="2"/>
                    <a:pt x="9" y="0"/>
                    <a:pt x="6" y="0"/>
                  </a:cubicBezTo>
                  <a:cubicBezTo>
                    <a:pt x="3" y="0"/>
                    <a:pt x="0" y="2"/>
                    <a:pt x="0" y="5"/>
                  </a:cubicBezTo>
                  <a:cubicBezTo>
                    <a:pt x="1" y="5"/>
                    <a:pt x="1" y="5"/>
                    <a:pt x="1"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49" name="Freeform 793">
              <a:extLst>
                <a:ext uri="{FF2B5EF4-FFF2-40B4-BE49-F238E27FC236}">
                  <a16:creationId xmlns:a16="http://schemas.microsoft.com/office/drawing/2014/main" id="{AD76E4DB-BA85-A7E9-D6B3-CE4ABAC8E14A}"/>
                </a:ext>
              </a:extLst>
            </p:cNvPr>
            <p:cNvSpPr>
              <a:spLocks/>
            </p:cNvSpPr>
            <p:nvPr/>
          </p:nvSpPr>
          <p:spPr bwMode="auto">
            <a:xfrm>
              <a:off x="3932" y="3146"/>
              <a:ext cx="38" cy="38"/>
            </a:xfrm>
            <a:custGeom>
              <a:avLst/>
              <a:gdLst>
                <a:gd name="T0" fmla="*/ 8 w 18"/>
                <a:gd name="T1" fmla="*/ 89 h 17"/>
                <a:gd name="T2" fmla="*/ 17 w 18"/>
                <a:gd name="T3" fmla="*/ 89 h 17"/>
                <a:gd name="T4" fmla="*/ 36 w 18"/>
                <a:gd name="T5" fmla="*/ 45 h 17"/>
                <a:gd name="T6" fmla="*/ 84 w 18"/>
                <a:gd name="T7" fmla="*/ 20 h 17"/>
                <a:gd name="T8" fmla="*/ 133 w 18"/>
                <a:gd name="T9" fmla="*/ 45 h 17"/>
                <a:gd name="T10" fmla="*/ 152 w 18"/>
                <a:gd name="T11" fmla="*/ 89 h 17"/>
                <a:gd name="T12" fmla="*/ 133 w 18"/>
                <a:gd name="T13" fmla="*/ 145 h 17"/>
                <a:gd name="T14" fmla="*/ 84 w 18"/>
                <a:gd name="T15" fmla="*/ 170 h 17"/>
                <a:gd name="T16" fmla="*/ 36 w 18"/>
                <a:gd name="T17" fmla="*/ 145 h 17"/>
                <a:gd name="T18" fmla="*/ 17 w 18"/>
                <a:gd name="T19" fmla="*/ 89 h 17"/>
                <a:gd name="T20" fmla="*/ 8 w 18"/>
                <a:gd name="T21" fmla="*/ 89 h 17"/>
                <a:gd name="T22" fmla="*/ 0 w 18"/>
                <a:gd name="T23" fmla="*/ 89 h 17"/>
                <a:gd name="T24" fmla="*/ 84 w 18"/>
                <a:gd name="T25" fmla="*/ 190 h 17"/>
                <a:gd name="T26" fmla="*/ 169 w 18"/>
                <a:gd name="T27" fmla="*/ 89 h 17"/>
                <a:gd name="T28" fmla="*/ 84 w 18"/>
                <a:gd name="T29" fmla="*/ 0 h 17"/>
                <a:gd name="T30" fmla="*/ 0 w 18"/>
                <a:gd name="T31" fmla="*/ 89 h 17"/>
                <a:gd name="T32" fmla="*/ 8 w 18"/>
                <a:gd name="T33" fmla="*/ 89 h 1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8" h="17">
                  <a:moveTo>
                    <a:pt x="1" y="8"/>
                  </a:moveTo>
                  <a:cubicBezTo>
                    <a:pt x="2" y="8"/>
                    <a:pt x="2" y="8"/>
                    <a:pt x="2" y="8"/>
                  </a:cubicBezTo>
                  <a:cubicBezTo>
                    <a:pt x="2" y="7"/>
                    <a:pt x="3" y="5"/>
                    <a:pt x="4" y="4"/>
                  </a:cubicBezTo>
                  <a:cubicBezTo>
                    <a:pt x="5" y="3"/>
                    <a:pt x="7" y="2"/>
                    <a:pt x="9" y="2"/>
                  </a:cubicBezTo>
                  <a:cubicBezTo>
                    <a:pt x="11" y="2"/>
                    <a:pt x="13" y="3"/>
                    <a:pt x="14" y="4"/>
                  </a:cubicBezTo>
                  <a:cubicBezTo>
                    <a:pt x="16" y="5"/>
                    <a:pt x="16" y="7"/>
                    <a:pt x="16" y="8"/>
                  </a:cubicBezTo>
                  <a:cubicBezTo>
                    <a:pt x="16" y="10"/>
                    <a:pt x="16" y="11"/>
                    <a:pt x="14" y="13"/>
                  </a:cubicBezTo>
                  <a:cubicBezTo>
                    <a:pt x="13" y="14"/>
                    <a:pt x="11" y="15"/>
                    <a:pt x="9" y="15"/>
                  </a:cubicBezTo>
                  <a:cubicBezTo>
                    <a:pt x="7" y="15"/>
                    <a:pt x="5" y="14"/>
                    <a:pt x="4" y="13"/>
                  </a:cubicBezTo>
                  <a:cubicBezTo>
                    <a:pt x="3" y="11"/>
                    <a:pt x="2" y="10"/>
                    <a:pt x="2" y="8"/>
                  </a:cubicBezTo>
                  <a:cubicBezTo>
                    <a:pt x="1" y="8"/>
                    <a:pt x="1" y="8"/>
                    <a:pt x="1" y="8"/>
                  </a:cubicBezTo>
                  <a:cubicBezTo>
                    <a:pt x="0" y="8"/>
                    <a:pt x="0" y="8"/>
                    <a:pt x="0" y="8"/>
                  </a:cubicBezTo>
                  <a:cubicBezTo>
                    <a:pt x="0" y="13"/>
                    <a:pt x="4" y="17"/>
                    <a:pt x="9" y="17"/>
                  </a:cubicBezTo>
                  <a:cubicBezTo>
                    <a:pt x="14" y="17"/>
                    <a:pt x="18" y="13"/>
                    <a:pt x="18" y="8"/>
                  </a:cubicBezTo>
                  <a:cubicBezTo>
                    <a:pt x="18" y="4"/>
                    <a:pt x="14" y="0"/>
                    <a:pt x="9" y="0"/>
                  </a:cubicBezTo>
                  <a:cubicBezTo>
                    <a:pt x="4" y="0"/>
                    <a:pt x="0" y="4"/>
                    <a:pt x="0" y="8"/>
                  </a:cubicBezTo>
                  <a:cubicBezTo>
                    <a:pt x="1" y="8"/>
                    <a:pt x="1" y="8"/>
                    <a:pt x="1" y="8"/>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0" name="Freeform 794">
              <a:extLst>
                <a:ext uri="{FF2B5EF4-FFF2-40B4-BE49-F238E27FC236}">
                  <a16:creationId xmlns:a16="http://schemas.microsoft.com/office/drawing/2014/main" id="{DC3AD418-EF65-7F49-D110-8B516603A829}"/>
                </a:ext>
              </a:extLst>
            </p:cNvPr>
            <p:cNvSpPr>
              <a:spLocks/>
            </p:cNvSpPr>
            <p:nvPr/>
          </p:nvSpPr>
          <p:spPr bwMode="auto">
            <a:xfrm>
              <a:off x="3920" y="3133"/>
              <a:ext cx="48" cy="47"/>
            </a:xfrm>
            <a:custGeom>
              <a:avLst/>
              <a:gdLst>
                <a:gd name="T0" fmla="*/ 0 w 23"/>
                <a:gd name="T1" fmla="*/ 65 h 21"/>
                <a:gd name="T2" fmla="*/ 44 w 23"/>
                <a:gd name="T3" fmla="*/ 181 h 21"/>
                <a:gd name="T4" fmla="*/ 92 w 23"/>
                <a:gd name="T5" fmla="*/ 235 h 21"/>
                <a:gd name="T6" fmla="*/ 100 w 23"/>
                <a:gd name="T7" fmla="*/ 235 h 21"/>
                <a:gd name="T8" fmla="*/ 100 w 23"/>
                <a:gd name="T9" fmla="*/ 235 h 21"/>
                <a:gd name="T10" fmla="*/ 100 w 23"/>
                <a:gd name="T11" fmla="*/ 226 h 21"/>
                <a:gd name="T12" fmla="*/ 100 w 23"/>
                <a:gd name="T13" fmla="*/ 215 h 21"/>
                <a:gd name="T14" fmla="*/ 73 w 23"/>
                <a:gd name="T15" fmla="*/ 154 h 21"/>
                <a:gd name="T16" fmla="*/ 92 w 23"/>
                <a:gd name="T17" fmla="*/ 110 h 21"/>
                <a:gd name="T18" fmla="*/ 136 w 23"/>
                <a:gd name="T19" fmla="*/ 90 h 21"/>
                <a:gd name="T20" fmla="*/ 192 w 23"/>
                <a:gd name="T21" fmla="*/ 125 h 21"/>
                <a:gd name="T22" fmla="*/ 209 w 23"/>
                <a:gd name="T23" fmla="*/ 125 h 21"/>
                <a:gd name="T24" fmla="*/ 209 w 23"/>
                <a:gd name="T25" fmla="*/ 110 h 21"/>
                <a:gd name="T26" fmla="*/ 136 w 23"/>
                <a:gd name="T27" fmla="*/ 0 h 21"/>
                <a:gd name="T28" fmla="*/ 127 w 23"/>
                <a:gd name="T29" fmla="*/ 0 h 21"/>
                <a:gd name="T30" fmla="*/ 127 w 23"/>
                <a:gd name="T31" fmla="*/ 20 h 21"/>
                <a:gd name="T32" fmla="*/ 192 w 23"/>
                <a:gd name="T33" fmla="*/ 125 h 21"/>
                <a:gd name="T34" fmla="*/ 200 w 23"/>
                <a:gd name="T35" fmla="*/ 110 h 21"/>
                <a:gd name="T36" fmla="*/ 209 w 23"/>
                <a:gd name="T37" fmla="*/ 110 h 21"/>
                <a:gd name="T38" fmla="*/ 136 w 23"/>
                <a:gd name="T39" fmla="*/ 65 h 21"/>
                <a:gd name="T40" fmla="*/ 56 w 23"/>
                <a:gd name="T41" fmla="*/ 154 h 21"/>
                <a:gd name="T42" fmla="*/ 92 w 23"/>
                <a:gd name="T43" fmla="*/ 235 h 21"/>
                <a:gd name="T44" fmla="*/ 92 w 23"/>
                <a:gd name="T45" fmla="*/ 226 h 21"/>
                <a:gd name="T46" fmla="*/ 92 w 23"/>
                <a:gd name="T47" fmla="*/ 215 h 21"/>
                <a:gd name="T48" fmla="*/ 92 w 23"/>
                <a:gd name="T49" fmla="*/ 215 h 21"/>
                <a:gd name="T50" fmla="*/ 92 w 23"/>
                <a:gd name="T51" fmla="*/ 226 h 21"/>
                <a:gd name="T52" fmla="*/ 100 w 23"/>
                <a:gd name="T53" fmla="*/ 226 h 21"/>
                <a:gd name="T54" fmla="*/ 92 w 23"/>
                <a:gd name="T55" fmla="*/ 201 h 21"/>
                <a:gd name="T56" fmla="*/ 44 w 23"/>
                <a:gd name="T57" fmla="*/ 145 h 21"/>
                <a:gd name="T58" fmla="*/ 17 w 23"/>
                <a:gd name="T59" fmla="*/ 65 h 21"/>
                <a:gd name="T60" fmla="*/ 8 w 23"/>
                <a:gd name="T61" fmla="*/ 56 h 21"/>
                <a:gd name="T62" fmla="*/ 0 w 23"/>
                <a:gd name="T63" fmla="*/ 65 h 2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3" h="21">
                  <a:moveTo>
                    <a:pt x="0" y="6"/>
                  </a:moveTo>
                  <a:cubicBezTo>
                    <a:pt x="0" y="10"/>
                    <a:pt x="3" y="14"/>
                    <a:pt x="5" y="16"/>
                  </a:cubicBezTo>
                  <a:cubicBezTo>
                    <a:pt x="7" y="19"/>
                    <a:pt x="9" y="21"/>
                    <a:pt x="10" y="21"/>
                  </a:cubicBezTo>
                  <a:cubicBezTo>
                    <a:pt x="10" y="21"/>
                    <a:pt x="10" y="21"/>
                    <a:pt x="11" y="21"/>
                  </a:cubicBezTo>
                  <a:cubicBezTo>
                    <a:pt x="11" y="21"/>
                    <a:pt x="11" y="21"/>
                    <a:pt x="11" y="21"/>
                  </a:cubicBezTo>
                  <a:cubicBezTo>
                    <a:pt x="11" y="20"/>
                    <a:pt x="11" y="20"/>
                    <a:pt x="11" y="20"/>
                  </a:cubicBezTo>
                  <a:cubicBezTo>
                    <a:pt x="11" y="19"/>
                    <a:pt x="11" y="19"/>
                    <a:pt x="11" y="19"/>
                  </a:cubicBezTo>
                  <a:cubicBezTo>
                    <a:pt x="9" y="18"/>
                    <a:pt x="8" y="16"/>
                    <a:pt x="8" y="14"/>
                  </a:cubicBezTo>
                  <a:cubicBezTo>
                    <a:pt x="8" y="13"/>
                    <a:pt x="9" y="11"/>
                    <a:pt x="10" y="10"/>
                  </a:cubicBezTo>
                  <a:cubicBezTo>
                    <a:pt x="11" y="9"/>
                    <a:pt x="13" y="8"/>
                    <a:pt x="15" y="8"/>
                  </a:cubicBezTo>
                  <a:cubicBezTo>
                    <a:pt x="18" y="8"/>
                    <a:pt x="20" y="9"/>
                    <a:pt x="21" y="11"/>
                  </a:cubicBezTo>
                  <a:cubicBezTo>
                    <a:pt x="22" y="11"/>
                    <a:pt x="22" y="11"/>
                    <a:pt x="23" y="11"/>
                  </a:cubicBezTo>
                  <a:cubicBezTo>
                    <a:pt x="23" y="11"/>
                    <a:pt x="23" y="10"/>
                    <a:pt x="23" y="10"/>
                  </a:cubicBezTo>
                  <a:cubicBezTo>
                    <a:pt x="21" y="7"/>
                    <a:pt x="18" y="2"/>
                    <a:pt x="15" y="0"/>
                  </a:cubicBezTo>
                  <a:cubicBezTo>
                    <a:pt x="15" y="0"/>
                    <a:pt x="14" y="0"/>
                    <a:pt x="14" y="0"/>
                  </a:cubicBezTo>
                  <a:cubicBezTo>
                    <a:pt x="13" y="1"/>
                    <a:pt x="13" y="1"/>
                    <a:pt x="14" y="2"/>
                  </a:cubicBezTo>
                  <a:cubicBezTo>
                    <a:pt x="16" y="3"/>
                    <a:pt x="20" y="8"/>
                    <a:pt x="21" y="11"/>
                  </a:cubicBezTo>
                  <a:cubicBezTo>
                    <a:pt x="22" y="10"/>
                    <a:pt x="22" y="10"/>
                    <a:pt x="22" y="10"/>
                  </a:cubicBezTo>
                  <a:cubicBezTo>
                    <a:pt x="23" y="10"/>
                    <a:pt x="23" y="10"/>
                    <a:pt x="23" y="10"/>
                  </a:cubicBezTo>
                  <a:cubicBezTo>
                    <a:pt x="21" y="7"/>
                    <a:pt x="18" y="6"/>
                    <a:pt x="15" y="6"/>
                  </a:cubicBezTo>
                  <a:cubicBezTo>
                    <a:pt x="10" y="6"/>
                    <a:pt x="6" y="10"/>
                    <a:pt x="6" y="14"/>
                  </a:cubicBezTo>
                  <a:cubicBezTo>
                    <a:pt x="6" y="17"/>
                    <a:pt x="8" y="20"/>
                    <a:pt x="10" y="21"/>
                  </a:cubicBezTo>
                  <a:cubicBezTo>
                    <a:pt x="10" y="20"/>
                    <a:pt x="10" y="20"/>
                    <a:pt x="10" y="20"/>
                  </a:cubicBezTo>
                  <a:cubicBezTo>
                    <a:pt x="10" y="19"/>
                    <a:pt x="10" y="19"/>
                    <a:pt x="10" y="19"/>
                  </a:cubicBezTo>
                  <a:cubicBezTo>
                    <a:pt x="10" y="19"/>
                    <a:pt x="10" y="19"/>
                    <a:pt x="10" y="19"/>
                  </a:cubicBezTo>
                  <a:cubicBezTo>
                    <a:pt x="10" y="20"/>
                    <a:pt x="10" y="20"/>
                    <a:pt x="10" y="20"/>
                  </a:cubicBezTo>
                  <a:cubicBezTo>
                    <a:pt x="11" y="20"/>
                    <a:pt x="11" y="20"/>
                    <a:pt x="11" y="20"/>
                  </a:cubicBezTo>
                  <a:cubicBezTo>
                    <a:pt x="11" y="20"/>
                    <a:pt x="10" y="19"/>
                    <a:pt x="10" y="18"/>
                  </a:cubicBezTo>
                  <a:cubicBezTo>
                    <a:pt x="8" y="17"/>
                    <a:pt x="6" y="15"/>
                    <a:pt x="5" y="13"/>
                  </a:cubicBezTo>
                  <a:cubicBezTo>
                    <a:pt x="3" y="11"/>
                    <a:pt x="2" y="8"/>
                    <a:pt x="2" y="6"/>
                  </a:cubicBezTo>
                  <a:cubicBezTo>
                    <a:pt x="2" y="6"/>
                    <a:pt x="2" y="5"/>
                    <a:pt x="1" y="5"/>
                  </a:cubicBezTo>
                  <a:cubicBezTo>
                    <a:pt x="1" y="5"/>
                    <a:pt x="0" y="6"/>
                    <a:pt x="0" y="6"/>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3" name="Freeform 797">
              <a:extLst>
                <a:ext uri="{FF2B5EF4-FFF2-40B4-BE49-F238E27FC236}">
                  <a16:creationId xmlns:a16="http://schemas.microsoft.com/office/drawing/2014/main" id="{FBA2B75D-9409-36B5-BEFA-673949C80810}"/>
                </a:ext>
              </a:extLst>
            </p:cNvPr>
            <p:cNvSpPr>
              <a:spLocks/>
            </p:cNvSpPr>
            <p:nvPr/>
          </p:nvSpPr>
          <p:spPr bwMode="auto">
            <a:xfrm>
              <a:off x="3682" y="2669"/>
              <a:ext cx="181" cy="220"/>
            </a:xfrm>
            <a:custGeom>
              <a:avLst/>
              <a:gdLst>
                <a:gd name="T0" fmla="*/ 785 w 86"/>
                <a:gd name="T1" fmla="*/ 9 h 98"/>
                <a:gd name="T2" fmla="*/ 785 w 86"/>
                <a:gd name="T3" fmla="*/ 364 h 98"/>
                <a:gd name="T4" fmla="*/ 785 w 86"/>
                <a:gd name="T5" fmla="*/ 364 h 98"/>
                <a:gd name="T6" fmla="*/ 785 w 86"/>
                <a:gd name="T7" fmla="*/ 384 h 98"/>
                <a:gd name="T8" fmla="*/ 735 w 86"/>
                <a:gd name="T9" fmla="*/ 664 h 98"/>
                <a:gd name="T10" fmla="*/ 745 w 86"/>
                <a:gd name="T11" fmla="*/ 664 h 98"/>
                <a:gd name="T12" fmla="*/ 735 w 86"/>
                <a:gd name="T13" fmla="*/ 664 h 98"/>
                <a:gd name="T14" fmla="*/ 497 w 86"/>
                <a:gd name="T15" fmla="*/ 891 h 98"/>
                <a:gd name="T16" fmla="*/ 128 w 86"/>
                <a:gd name="T17" fmla="*/ 1053 h 98"/>
                <a:gd name="T18" fmla="*/ 8 w 86"/>
                <a:gd name="T19" fmla="*/ 1089 h 98"/>
                <a:gd name="T20" fmla="*/ 0 w 86"/>
                <a:gd name="T21" fmla="*/ 1109 h 98"/>
                <a:gd name="T22" fmla="*/ 8 w 86"/>
                <a:gd name="T23" fmla="*/ 1109 h 98"/>
                <a:gd name="T24" fmla="*/ 141 w 86"/>
                <a:gd name="T25" fmla="*/ 1073 h 98"/>
                <a:gd name="T26" fmla="*/ 505 w 86"/>
                <a:gd name="T27" fmla="*/ 918 h 98"/>
                <a:gd name="T28" fmla="*/ 753 w 86"/>
                <a:gd name="T29" fmla="*/ 680 h 98"/>
                <a:gd name="T30" fmla="*/ 753 w 86"/>
                <a:gd name="T31" fmla="*/ 680 h 98"/>
                <a:gd name="T32" fmla="*/ 802 w 86"/>
                <a:gd name="T33" fmla="*/ 384 h 98"/>
                <a:gd name="T34" fmla="*/ 802 w 86"/>
                <a:gd name="T35" fmla="*/ 364 h 98"/>
                <a:gd name="T36" fmla="*/ 793 w 86"/>
                <a:gd name="T37" fmla="*/ 364 h 98"/>
                <a:gd name="T38" fmla="*/ 802 w 86"/>
                <a:gd name="T39" fmla="*/ 364 h 98"/>
                <a:gd name="T40" fmla="*/ 802 w 86"/>
                <a:gd name="T41" fmla="*/ 9 h 98"/>
                <a:gd name="T42" fmla="*/ 793 w 86"/>
                <a:gd name="T43" fmla="*/ 0 h 98"/>
                <a:gd name="T44" fmla="*/ 785 w 86"/>
                <a:gd name="T45" fmla="*/ 9 h 9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6" h="98">
                  <a:moveTo>
                    <a:pt x="84" y="1"/>
                  </a:moveTo>
                  <a:cubicBezTo>
                    <a:pt x="84" y="32"/>
                    <a:pt x="84" y="32"/>
                    <a:pt x="84" y="32"/>
                  </a:cubicBezTo>
                  <a:cubicBezTo>
                    <a:pt x="84" y="32"/>
                    <a:pt x="84" y="32"/>
                    <a:pt x="84" y="32"/>
                  </a:cubicBezTo>
                  <a:cubicBezTo>
                    <a:pt x="84" y="32"/>
                    <a:pt x="84" y="33"/>
                    <a:pt x="84" y="34"/>
                  </a:cubicBezTo>
                  <a:cubicBezTo>
                    <a:pt x="84" y="38"/>
                    <a:pt x="84" y="50"/>
                    <a:pt x="79" y="59"/>
                  </a:cubicBezTo>
                  <a:cubicBezTo>
                    <a:pt x="80" y="59"/>
                    <a:pt x="80" y="59"/>
                    <a:pt x="80" y="59"/>
                  </a:cubicBezTo>
                  <a:cubicBezTo>
                    <a:pt x="79" y="59"/>
                    <a:pt x="79" y="59"/>
                    <a:pt x="79" y="59"/>
                  </a:cubicBezTo>
                  <a:cubicBezTo>
                    <a:pt x="75" y="66"/>
                    <a:pt x="65" y="73"/>
                    <a:pt x="53" y="79"/>
                  </a:cubicBezTo>
                  <a:cubicBezTo>
                    <a:pt x="41" y="85"/>
                    <a:pt x="27" y="90"/>
                    <a:pt x="14" y="93"/>
                  </a:cubicBezTo>
                  <a:cubicBezTo>
                    <a:pt x="13" y="94"/>
                    <a:pt x="7" y="95"/>
                    <a:pt x="1" y="96"/>
                  </a:cubicBezTo>
                  <a:cubicBezTo>
                    <a:pt x="0" y="97"/>
                    <a:pt x="0" y="97"/>
                    <a:pt x="0" y="98"/>
                  </a:cubicBezTo>
                  <a:cubicBezTo>
                    <a:pt x="0" y="98"/>
                    <a:pt x="1" y="98"/>
                    <a:pt x="1" y="98"/>
                  </a:cubicBezTo>
                  <a:cubicBezTo>
                    <a:pt x="8" y="97"/>
                    <a:pt x="13" y="95"/>
                    <a:pt x="15" y="95"/>
                  </a:cubicBezTo>
                  <a:cubicBezTo>
                    <a:pt x="28" y="92"/>
                    <a:pt x="42" y="87"/>
                    <a:pt x="54" y="81"/>
                  </a:cubicBezTo>
                  <a:cubicBezTo>
                    <a:pt x="66" y="75"/>
                    <a:pt x="76" y="68"/>
                    <a:pt x="81" y="60"/>
                  </a:cubicBezTo>
                  <a:cubicBezTo>
                    <a:pt x="81" y="60"/>
                    <a:pt x="81" y="60"/>
                    <a:pt x="81" y="60"/>
                  </a:cubicBezTo>
                  <a:cubicBezTo>
                    <a:pt x="86" y="50"/>
                    <a:pt x="86" y="38"/>
                    <a:pt x="86" y="34"/>
                  </a:cubicBezTo>
                  <a:cubicBezTo>
                    <a:pt x="86" y="33"/>
                    <a:pt x="86" y="32"/>
                    <a:pt x="86" y="32"/>
                  </a:cubicBezTo>
                  <a:cubicBezTo>
                    <a:pt x="85" y="32"/>
                    <a:pt x="85" y="32"/>
                    <a:pt x="85" y="32"/>
                  </a:cubicBezTo>
                  <a:cubicBezTo>
                    <a:pt x="86" y="32"/>
                    <a:pt x="86" y="32"/>
                    <a:pt x="86" y="32"/>
                  </a:cubicBezTo>
                  <a:cubicBezTo>
                    <a:pt x="86" y="1"/>
                    <a:pt x="86" y="1"/>
                    <a:pt x="86" y="1"/>
                  </a:cubicBezTo>
                  <a:cubicBezTo>
                    <a:pt x="86" y="1"/>
                    <a:pt x="86" y="0"/>
                    <a:pt x="85" y="0"/>
                  </a:cubicBezTo>
                  <a:cubicBezTo>
                    <a:pt x="84" y="0"/>
                    <a:pt x="84" y="1"/>
                    <a:pt x="84"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4" name="Freeform 798">
              <a:extLst>
                <a:ext uri="{FF2B5EF4-FFF2-40B4-BE49-F238E27FC236}">
                  <a16:creationId xmlns:a16="http://schemas.microsoft.com/office/drawing/2014/main" id="{E11A9C84-6A8F-6CB8-25A1-532A3744A48F}"/>
                </a:ext>
              </a:extLst>
            </p:cNvPr>
            <p:cNvSpPr>
              <a:spLocks/>
            </p:cNvSpPr>
            <p:nvPr/>
          </p:nvSpPr>
          <p:spPr bwMode="auto">
            <a:xfrm>
              <a:off x="3859" y="2566"/>
              <a:ext cx="4" cy="86"/>
            </a:xfrm>
            <a:custGeom>
              <a:avLst/>
              <a:gdLst>
                <a:gd name="T0" fmla="*/ 0 w 2"/>
                <a:gd name="T1" fmla="*/ 11 h 38"/>
                <a:gd name="T2" fmla="*/ 0 w 2"/>
                <a:gd name="T3" fmla="*/ 430 h 38"/>
                <a:gd name="T4" fmla="*/ 8 w 2"/>
                <a:gd name="T5" fmla="*/ 441 h 38"/>
                <a:gd name="T6" fmla="*/ 16 w 2"/>
                <a:gd name="T7" fmla="*/ 430 h 38"/>
                <a:gd name="T8" fmla="*/ 16 w 2"/>
                <a:gd name="T9" fmla="*/ 11 h 38"/>
                <a:gd name="T10" fmla="*/ 8 w 2"/>
                <a:gd name="T11" fmla="*/ 0 h 38"/>
                <a:gd name="T12" fmla="*/ 0 w 2"/>
                <a:gd name="T13" fmla="*/ 11 h 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8">
                  <a:moveTo>
                    <a:pt x="0" y="1"/>
                  </a:moveTo>
                  <a:cubicBezTo>
                    <a:pt x="0" y="37"/>
                    <a:pt x="0" y="37"/>
                    <a:pt x="0" y="37"/>
                  </a:cubicBezTo>
                  <a:cubicBezTo>
                    <a:pt x="0" y="38"/>
                    <a:pt x="0" y="38"/>
                    <a:pt x="1" y="38"/>
                  </a:cubicBezTo>
                  <a:cubicBezTo>
                    <a:pt x="2" y="38"/>
                    <a:pt x="2" y="38"/>
                    <a:pt x="2" y="37"/>
                  </a:cubicBezTo>
                  <a:cubicBezTo>
                    <a:pt x="2" y="1"/>
                    <a:pt x="2" y="1"/>
                    <a:pt x="2" y="1"/>
                  </a:cubicBezTo>
                  <a:cubicBezTo>
                    <a:pt x="2" y="0"/>
                    <a:pt x="2" y="0"/>
                    <a:pt x="1" y="0"/>
                  </a:cubicBezTo>
                  <a:cubicBezTo>
                    <a:pt x="0" y="0"/>
                    <a:pt x="0" y="0"/>
                    <a:pt x="0"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5" name="Freeform 799">
              <a:extLst>
                <a:ext uri="{FF2B5EF4-FFF2-40B4-BE49-F238E27FC236}">
                  <a16:creationId xmlns:a16="http://schemas.microsoft.com/office/drawing/2014/main" id="{BE5A018B-EC7F-9619-2361-5868AD0C695A}"/>
                </a:ext>
              </a:extLst>
            </p:cNvPr>
            <p:cNvSpPr>
              <a:spLocks/>
            </p:cNvSpPr>
            <p:nvPr/>
          </p:nvSpPr>
          <p:spPr bwMode="auto">
            <a:xfrm>
              <a:off x="3970" y="2566"/>
              <a:ext cx="4" cy="81"/>
            </a:xfrm>
            <a:custGeom>
              <a:avLst/>
              <a:gdLst>
                <a:gd name="T0" fmla="*/ 16 w 2"/>
                <a:gd name="T1" fmla="*/ 401 h 36"/>
                <a:gd name="T2" fmla="*/ 16 w 2"/>
                <a:gd name="T3" fmla="*/ 11 h 36"/>
                <a:gd name="T4" fmla="*/ 8 w 2"/>
                <a:gd name="T5" fmla="*/ 0 h 36"/>
                <a:gd name="T6" fmla="*/ 0 w 2"/>
                <a:gd name="T7" fmla="*/ 11 h 36"/>
                <a:gd name="T8" fmla="*/ 0 w 2"/>
                <a:gd name="T9" fmla="*/ 401 h 36"/>
                <a:gd name="T10" fmla="*/ 8 w 2"/>
                <a:gd name="T11" fmla="*/ 410 h 36"/>
                <a:gd name="T12" fmla="*/ 16 w 2"/>
                <a:gd name="T13" fmla="*/ 401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36">
                  <a:moveTo>
                    <a:pt x="2" y="35"/>
                  </a:moveTo>
                  <a:cubicBezTo>
                    <a:pt x="2" y="1"/>
                    <a:pt x="2" y="1"/>
                    <a:pt x="2" y="1"/>
                  </a:cubicBezTo>
                  <a:cubicBezTo>
                    <a:pt x="2" y="0"/>
                    <a:pt x="2" y="0"/>
                    <a:pt x="1" y="0"/>
                  </a:cubicBezTo>
                  <a:cubicBezTo>
                    <a:pt x="1" y="0"/>
                    <a:pt x="0" y="0"/>
                    <a:pt x="0" y="1"/>
                  </a:cubicBezTo>
                  <a:cubicBezTo>
                    <a:pt x="0" y="35"/>
                    <a:pt x="0" y="35"/>
                    <a:pt x="0" y="35"/>
                  </a:cubicBezTo>
                  <a:cubicBezTo>
                    <a:pt x="0" y="35"/>
                    <a:pt x="1" y="36"/>
                    <a:pt x="1" y="36"/>
                  </a:cubicBezTo>
                  <a:cubicBezTo>
                    <a:pt x="2" y="36"/>
                    <a:pt x="2" y="35"/>
                    <a:pt x="2" y="3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6" name="Freeform 800">
              <a:extLst>
                <a:ext uri="{FF2B5EF4-FFF2-40B4-BE49-F238E27FC236}">
                  <a16:creationId xmlns:a16="http://schemas.microsoft.com/office/drawing/2014/main" id="{76C8C787-E0A6-D571-8AB3-FC71CCAFFCD2}"/>
                </a:ext>
              </a:extLst>
            </p:cNvPr>
            <p:cNvSpPr>
              <a:spLocks/>
            </p:cNvSpPr>
            <p:nvPr/>
          </p:nvSpPr>
          <p:spPr bwMode="auto">
            <a:xfrm>
              <a:off x="3970" y="2665"/>
              <a:ext cx="174" cy="215"/>
            </a:xfrm>
            <a:custGeom>
              <a:avLst/>
              <a:gdLst>
                <a:gd name="T0" fmla="*/ 757 w 83"/>
                <a:gd name="T1" fmla="*/ 1059 h 96"/>
                <a:gd name="T2" fmla="*/ 665 w 83"/>
                <a:gd name="T3" fmla="*/ 1044 h 96"/>
                <a:gd name="T4" fmla="*/ 312 w 83"/>
                <a:gd name="T5" fmla="*/ 878 h 96"/>
                <a:gd name="T6" fmla="*/ 84 w 83"/>
                <a:gd name="T7" fmla="*/ 598 h 96"/>
                <a:gd name="T8" fmla="*/ 75 w 83"/>
                <a:gd name="T9" fmla="*/ 607 h 96"/>
                <a:gd name="T10" fmla="*/ 84 w 83"/>
                <a:gd name="T11" fmla="*/ 598 h 96"/>
                <a:gd name="T12" fmla="*/ 17 w 83"/>
                <a:gd name="T13" fmla="*/ 291 h 96"/>
                <a:gd name="T14" fmla="*/ 17 w 83"/>
                <a:gd name="T15" fmla="*/ 260 h 96"/>
                <a:gd name="T16" fmla="*/ 17 w 83"/>
                <a:gd name="T17" fmla="*/ 260 h 96"/>
                <a:gd name="T18" fmla="*/ 17 w 83"/>
                <a:gd name="T19" fmla="*/ 9 h 96"/>
                <a:gd name="T20" fmla="*/ 8 w 83"/>
                <a:gd name="T21" fmla="*/ 0 h 96"/>
                <a:gd name="T22" fmla="*/ 0 w 83"/>
                <a:gd name="T23" fmla="*/ 9 h 96"/>
                <a:gd name="T24" fmla="*/ 0 w 83"/>
                <a:gd name="T25" fmla="*/ 260 h 96"/>
                <a:gd name="T26" fmla="*/ 8 w 83"/>
                <a:gd name="T27" fmla="*/ 260 h 96"/>
                <a:gd name="T28" fmla="*/ 0 w 83"/>
                <a:gd name="T29" fmla="*/ 260 h 96"/>
                <a:gd name="T30" fmla="*/ 0 w 83"/>
                <a:gd name="T31" fmla="*/ 291 h 96"/>
                <a:gd name="T32" fmla="*/ 65 w 83"/>
                <a:gd name="T33" fmla="*/ 607 h 96"/>
                <a:gd name="T34" fmla="*/ 65 w 83"/>
                <a:gd name="T35" fmla="*/ 607 h 96"/>
                <a:gd name="T36" fmla="*/ 304 w 83"/>
                <a:gd name="T37" fmla="*/ 898 h 96"/>
                <a:gd name="T38" fmla="*/ 665 w 83"/>
                <a:gd name="T39" fmla="*/ 1068 h 96"/>
                <a:gd name="T40" fmla="*/ 746 w 83"/>
                <a:gd name="T41" fmla="*/ 1079 h 96"/>
                <a:gd name="T42" fmla="*/ 765 w 83"/>
                <a:gd name="T43" fmla="*/ 1068 h 96"/>
                <a:gd name="T44" fmla="*/ 757 w 83"/>
                <a:gd name="T45" fmla="*/ 1059 h 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3" h="96">
                  <a:moveTo>
                    <a:pt x="82" y="94"/>
                  </a:moveTo>
                  <a:cubicBezTo>
                    <a:pt x="79" y="94"/>
                    <a:pt x="75" y="93"/>
                    <a:pt x="72" y="93"/>
                  </a:cubicBezTo>
                  <a:cubicBezTo>
                    <a:pt x="62" y="90"/>
                    <a:pt x="42" y="82"/>
                    <a:pt x="34" y="78"/>
                  </a:cubicBezTo>
                  <a:cubicBezTo>
                    <a:pt x="24" y="72"/>
                    <a:pt x="17" y="64"/>
                    <a:pt x="9" y="53"/>
                  </a:cubicBezTo>
                  <a:cubicBezTo>
                    <a:pt x="8" y="54"/>
                    <a:pt x="8" y="54"/>
                    <a:pt x="8" y="54"/>
                  </a:cubicBezTo>
                  <a:cubicBezTo>
                    <a:pt x="9" y="53"/>
                    <a:pt x="9" y="53"/>
                    <a:pt x="9" y="53"/>
                  </a:cubicBezTo>
                  <a:cubicBezTo>
                    <a:pt x="3" y="44"/>
                    <a:pt x="2" y="31"/>
                    <a:pt x="2" y="26"/>
                  </a:cubicBezTo>
                  <a:cubicBezTo>
                    <a:pt x="2" y="24"/>
                    <a:pt x="2" y="23"/>
                    <a:pt x="2" y="23"/>
                  </a:cubicBezTo>
                  <a:cubicBezTo>
                    <a:pt x="2" y="23"/>
                    <a:pt x="2" y="23"/>
                    <a:pt x="2" y="23"/>
                  </a:cubicBezTo>
                  <a:cubicBezTo>
                    <a:pt x="2" y="1"/>
                    <a:pt x="2" y="1"/>
                    <a:pt x="2" y="1"/>
                  </a:cubicBezTo>
                  <a:cubicBezTo>
                    <a:pt x="2" y="0"/>
                    <a:pt x="2" y="0"/>
                    <a:pt x="1" y="0"/>
                  </a:cubicBezTo>
                  <a:cubicBezTo>
                    <a:pt x="1" y="0"/>
                    <a:pt x="0" y="0"/>
                    <a:pt x="0" y="1"/>
                  </a:cubicBezTo>
                  <a:cubicBezTo>
                    <a:pt x="0" y="23"/>
                    <a:pt x="0" y="23"/>
                    <a:pt x="0" y="23"/>
                  </a:cubicBezTo>
                  <a:cubicBezTo>
                    <a:pt x="1" y="23"/>
                    <a:pt x="1" y="23"/>
                    <a:pt x="1" y="23"/>
                  </a:cubicBezTo>
                  <a:cubicBezTo>
                    <a:pt x="0" y="23"/>
                    <a:pt x="0" y="23"/>
                    <a:pt x="0" y="23"/>
                  </a:cubicBezTo>
                  <a:cubicBezTo>
                    <a:pt x="0" y="23"/>
                    <a:pt x="0" y="24"/>
                    <a:pt x="0" y="26"/>
                  </a:cubicBezTo>
                  <a:cubicBezTo>
                    <a:pt x="0" y="31"/>
                    <a:pt x="1" y="44"/>
                    <a:pt x="7" y="54"/>
                  </a:cubicBezTo>
                  <a:cubicBezTo>
                    <a:pt x="7" y="54"/>
                    <a:pt x="7" y="54"/>
                    <a:pt x="7" y="54"/>
                  </a:cubicBezTo>
                  <a:cubicBezTo>
                    <a:pt x="15" y="66"/>
                    <a:pt x="23" y="74"/>
                    <a:pt x="33" y="80"/>
                  </a:cubicBezTo>
                  <a:cubicBezTo>
                    <a:pt x="42" y="84"/>
                    <a:pt x="61" y="92"/>
                    <a:pt x="72" y="95"/>
                  </a:cubicBezTo>
                  <a:cubicBezTo>
                    <a:pt x="75" y="95"/>
                    <a:pt x="78" y="96"/>
                    <a:pt x="81" y="96"/>
                  </a:cubicBezTo>
                  <a:cubicBezTo>
                    <a:pt x="82" y="96"/>
                    <a:pt x="82" y="96"/>
                    <a:pt x="83" y="95"/>
                  </a:cubicBezTo>
                  <a:cubicBezTo>
                    <a:pt x="83" y="95"/>
                    <a:pt x="82" y="94"/>
                    <a:pt x="82" y="94"/>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7" name="Freeform 801">
              <a:extLst>
                <a:ext uri="{FF2B5EF4-FFF2-40B4-BE49-F238E27FC236}">
                  <a16:creationId xmlns:a16="http://schemas.microsoft.com/office/drawing/2014/main" id="{2A24ADC2-FC01-167C-706C-840AFA40A206}"/>
                </a:ext>
              </a:extLst>
            </p:cNvPr>
            <p:cNvSpPr>
              <a:spLocks/>
            </p:cNvSpPr>
            <p:nvPr/>
          </p:nvSpPr>
          <p:spPr bwMode="auto">
            <a:xfrm>
              <a:off x="3794" y="3364"/>
              <a:ext cx="248" cy="203"/>
            </a:xfrm>
            <a:custGeom>
              <a:avLst/>
              <a:gdLst>
                <a:gd name="T0" fmla="*/ 17 w 118"/>
                <a:gd name="T1" fmla="*/ 999 h 91"/>
                <a:gd name="T2" fmla="*/ 473 w 118"/>
                <a:gd name="T3" fmla="*/ 89 h 91"/>
                <a:gd name="T4" fmla="*/ 464 w 118"/>
                <a:gd name="T5" fmla="*/ 80 h 91"/>
                <a:gd name="T6" fmla="*/ 473 w 118"/>
                <a:gd name="T7" fmla="*/ 89 h 91"/>
                <a:gd name="T8" fmla="*/ 513 w 118"/>
                <a:gd name="T9" fmla="*/ 36 h 91"/>
                <a:gd name="T10" fmla="*/ 538 w 118"/>
                <a:gd name="T11" fmla="*/ 20 h 91"/>
                <a:gd name="T12" fmla="*/ 565 w 118"/>
                <a:gd name="T13" fmla="*/ 45 h 91"/>
                <a:gd name="T14" fmla="*/ 605 w 118"/>
                <a:gd name="T15" fmla="*/ 89 h 91"/>
                <a:gd name="T16" fmla="*/ 614 w 118"/>
                <a:gd name="T17" fmla="*/ 80 h 91"/>
                <a:gd name="T18" fmla="*/ 605 w 118"/>
                <a:gd name="T19" fmla="*/ 89 h 91"/>
                <a:gd name="T20" fmla="*/ 1078 w 118"/>
                <a:gd name="T21" fmla="*/ 999 h 91"/>
                <a:gd name="T22" fmla="*/ 1087 w 118"/>
                <a:gd name="T23" fmla="*/ 1011 h 91"/>
                <a:gd name="T24" fmla="*/ 1095 w 118"/>
                <a:gd name="T25" fmla="*/ 990 h 91"/>
                <a:gd name="T26" fmla="*/ 622 w 118"/>
                <a:gd name="T27" fmla="*/ 80 h 91"/>
                <a:gd name="T28" fmla="*/ 622 w 118"/>
                <a:gd name="T29" fmla="*/ 80 h 91"/>
                <a:gd name="T30" fmla="*/ 574 w 118"/>
                <a:gd name="T31" fmla="*/ 20 h 91"/>
                <a:gd name="T32" fmla="*/ 538 w 118"/>
                <a:gd name="T33" fmla="*/ 0 h 91"/>
                <a:gd name="T34" fmla="*/ 498 w 118"/>
                <a:gd name="T35" fmla="*/ 20 h 91"/>
                <a:gd name="T36" fmla="*/ 454 w 118"/>
                <a:gd name="T37" fmla="*/ 80 h 91"/>
                <a:gd name="T38" fmla="*/ 454 w 118"/>
                <a:gd name="T39" fmla="*/ 80 h 91"/>
                <a:gd name="T40" fmla="*/ 0 w 118"/>
                <a:gd name="T41" fmla="*/ 999 h 91"/>
                <a:gd name="T42" fmla="*/ 8 w 118"/>
                <a:gd name="T43" fmla="*/ 1011 h 91"/>
                <a:gd name="T44" fmla="*/ 17 w 118"/>
                <a:gd name="T45" fmla="*/ 999 h 9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8" h="91">
                  <a:moveTo>
                    <a:pt x="2" y="90"/>
                  </a:moveTo>
                  <a:cubicBezTo>
                    <a:pt x="14" y="66"/>
                    <a:pt x="30" y="38"/>
                    <a:pt x="51" y="8"/>
                  </a:cubicBezTo>
                  <a:cubicBezTo>
                    <a:pt x="50" y="7"/>
                    <a:pt x="50" y="7"/>
                    <a:pt x="50" y="7"/>
                  </a:cubicBezTo>
                  <a:cubicBezTo>
                    <a:pt x="51" y="8"/>
                    <a:pt x="51" y="8"/>
                    <a:pt x="51" y="8"/>
                  </a:cubicBezTo>
                  <a:cubicBezTo>
                    <a:pt x="52" y="6"/>
                    <a:pt x="54" y="4"/>
                    <a:pt x="55" y="3"/>
                  </a:cubicBezTo>
                  <a:cubicBezTo>
                    <a:pt x="56" y="3"/>
                    <a:pt x="57" y="2"/>
                    <a:pt x="58" y="2"/>
                  </a:cubicBezTo>
                  <a:cubicBezTo>
                    <a:pt x="59" y="2"/>
                    <a:pt x="60" y="3"/>
                    <a:pt x="61" y="4"/>
                  </a:cubicBezTo>
                  <a:cubicBezTo>
                    <a:pt x="62" y="5"/>
                    <a:pt x="64" y="6"/>
                    <a:pt x="65" y="8"/>
                  </a:cubicBezTo>
                  <a:cubicBezTo>
                    <a:pt x="66" y="7"/>
                    <a:pt x="66" y="7"/>
                    <a:pt x="66" y="7"/>
                  </a:cubicBezTo>
                  <a:cubicBezTo>
                    <a:pt x="65" y="8"/>
                    <a:pt x="65" y="8"/>
                    <a:pt x="65" y="8"/>
                  </a:cubicBezTo>
                  <a:cubicBezTo>
                    <a:pt x="88" y="36"/>
                    <a:pt x="104" y="64"/>
                    <a:pt x="116" y="90"/>
                  </a:cubicBezTo>
                  <a:cubicBezTo>
                    <a:pt x="116" y="91"/>
                    <a:pt x="117" y="91"/>
                    <a:pt x="117" y="91"/>
                  </a:cubicBezTo>
                  <a:cubicBezTo>
                    <a:pt x="118" y="91"/>
                    <a:pt x="118" y="90"/>
                    <a:pt x="118" y="89"/>
                  </a:cubicBezTo>
                  <a:cubicBezTo>
                    <a:pt x="106" y="63"/>
                    <a:pt x="89" y="35"/>
                    <a:pt x="67" y="7"/>
                  </a:cubicBezTo>
                  <a:cubicBezTo>
                    <a:pt x="67" y="7"/>
                    <a:pt x="67" y="7"/>
                    <a:pt x="67" y="7"/>
                  </a:cubicBezTo>
                  <a:cubicBezTo>
                    <a:pt x="65" y="5"/>
                    <a:pt x="64" y="3"/>
                    <a:pt x="62" y="2"/>
                  </a:cubicBezTo>
                  <a:cubicBezTo>
                    <a:pt x="61" y="1"/>
                    <a:pt x="60" y="0"/>
                    <a:pt x="58" y="0"/>
                  </a:cubicBezTo>
                  <a:cubicBezTo>
                    <a:pt x="57" y="0"/>
                    <a:pt x="55" y="1"/>
                    <a:pt x="54" y="2"/>
                  </a:cubicBezTo>
                  <a:cubicBezTo>
                    <a:pt x="52" y="3"/>
                    <a:pt x="51" y="4"/>
                    <a:pt x="49" y="7"/>
                  </a:cubicBezTo>
                  <a:cubicBezTo>
                    <a:pt x="49" y="7"/>
                    <a:pt x="49" y="7"/>
                    <a:pt x="49" y="7"/>
                  </a:cubicBezTo>
                  <a:cubicBezTo>
                    <a:pt x="28" y="37"/>
                    <a:pt x="12" y="65"/>
                    <a:pt x="0" y="90"/>
                  </a:cubicBezTo>
                  <a:cubicBezTo>
                    <a:pt x="0" y="90"/>
                    <a:pt x="0" y="91"/>
                    <a:pt x="1" y="91"/>
                  </a:cubicBezTo>
                  <a:cubicBezTo>
                    <a:pt x="1" y="91"/>
                    <a:pt x="2" y="91"/>
                    <a:pt x="2" y="9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8" name="Freeform 802">
              <a:extLst>
                <a:ext uri="{FF2B5EF4-FFF2-40B4-BE49-F238E27FC236}">
                  <a16:creationId xmlns:a16="http://schemas.microsoft.com/office/drawing/2014/main" id="{F9401B9F-2A26-FC06-C734-E20D9BE28D42}"/>
                </a:ext>
              </a:extLst>
            </p:cNvPr>
            <p:cNvSpPr>
              <a:spLocks/>
            </p:cNvSpPr>
            <p:nvPr/>
          </p:nvSpPr>
          <p:spPr bwMode="auto">
            <a:xfrm>
              <a:off x="3943" y="2578"/>
              <a:ext cx="201" cy="67"/>
            </a:xfrm>
            <a:custGeom>
              <a:avLst/>
              <a:gdLst>
                <a:gd name="T0" fmla="*/ 863 w 96"/>
                <a:gd name="T1" fmla="*/ 9 h 30"/>
                <a:gd name="T2" fmla="*/ 513 w 96"/>
                <a:gd name="T3" fmla="*/ 270 h 30"/>
                <a:gd name="T4" fmla="*/ 168 w 96"/>
                <a:gd name="T5" fmla="*/ 315 h 30"/>
                <a:gd name="T6" fmla="*/ 136 w 96"/>
                <a:gd name="T7" fmla="*/ 315 h 30"/>
                <a:gd name="T8" fmla="*/ 44 w 96"/>
                <a:gd name="T9" fmla="*/ 255 h 30"/>
                <a:gd name="T10" fmla="*/ 17 w 96"/>
                <a:gd name="T11" fmla="*/ 154 h 30"/>
                <a:gd name="T12" fmla="*/ 8 w 96"/>
                <a:gd name="T13" fmla="*/ 145 h 30"/>
                <a:gd name="T14" fmla="*/ 0 w 96"/>
                <a:gd name="T15" fmla="*/ 154 h 30"/>
                <a:gd name="T16" fmla="*/ 27 w 96"/>
                <a:gd name="T17" fmla="*/ 270 h 30"/>
                <a:gd name="T18" fmla="*/ 136 w 96"/>
                <a:gd name="T19" fmla="*/ 335 h 30"/>
                <a:gd name="T20" fmla="*/ 168 w 96"/>
                <a:gd name="T21" fmla="*/ 335 h 30"/>
                <a:gd name="T22" fmla="*/ 513 w 96"/>
                <a:gd name="T23" fmla="*/ 290 h 30"/>
                <a:gd name="T24" fmla="*/ 881 w 96"/>
                <a:gd name="T25" fmla="*/ 20 h 30"/>
                <a:gd name="T26" fmla="*/ 873 w 96"/>
                <a:gd name="T27" fmla="*/ 9 h 30"/>
                <a:gd name="T28" fmla="*/ 863 w 96"/>
                <a:gd name="T29" fmla="*/ 9 h 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96" h="30">
                  <a:moveTo>
                    <a:pt x="94" y="1"/>
                  </a:moveTo>
                  <a:cubicBezTo>
                    <a:pt x="86" y="13"/>
                    <a:pt x="71" y="20"/>
                    <a:pt x="56" y="24"/>
                  </a:cubicBezTo>
                  <a:cubicBezTo>
                    <a:pt x="40" y="28"/>
                    <a:pt x="25" y="28"/>
                    <a:pt x="18" y="28"/>
                  </a:cubicBezTo>
                  <a:cubicBezTo>
                    <a:pt x="17" y="28"/>
                    <a:pt x="16" y="28"/>
                    <a:pt x="15" y="28"/>
                  </a:cubicBezTo>
                  <a:cubicBezTo>
                    <a:pt x="10" y="28"/>
                    <a:pt x="7" y="26"/>
                    <a:pt x="5" y="23"/>
                  </a:cubicBezTo>
                  <a:cubicBezTo>
                    <a:pt x="3" y="19"/>
                    <a:pt x="2" y="16"/>
                    <a:pt x="2" y="14"/>
                  </a:cubicBezTo>
                  <a:cubicBezTo>
                    <a:pt x="2" y="13"/>
                    <a:pt x="1" y="13"/>
                    <a:pt x="1" y="13"/>
                  </a:cubicBezTo>
                  <a:cubicBezTo>
                    <a:pt x="0" y="13"/>
                    <a:pt x="0" y="14"/>
                    <a:pt x="0" y="14"/>
                  </a:cubicBezTo>
                  <a:cubicBezTo>
                    <a:pt x="0" y="16"/>
                    <a:pt x="1" y="20"/>
                    <a:pt x="3" y="24"/>
                  </a:cubicBezTo>
                  <a:cubicBezTo>
                    <a:pt x="5" y="27"/>
                    <a:pt x="9" y="30"/>
                    <a:pt x="15" y="30"/>
                  </a:cubicBezTo>
                  <a:cubicBezTo>
                    <a:pt x="16" y="30"/>
                    <a:pt x="17" y="30"/>
                    <a:pt x="18" y="30"/>
                  </a:cubicBezTo>
                  <a:cubicBezTo>
                    <a:pt x="25" y="30"/>
                    <a:pt x="41" y="30"/>
                    <a:pt x="56" y="26"/>
                  </a:cubicBezTo>
                  <a:cubicBezTo>
                    <a:pt x="71" y="22"/>
                    <a:pt x="87" y="15"/>
                    <a:pt x="96" y="2"/>
                  </a:cubicBezTo>
                  <a:cubicBezTo>
                    <a:pt x="96" y="1"/>
                    <a:pt x="96" y="1"/>
                    <a:pt x="95" y="1"/>
                  </a:cubicBezTo>
                  <a:cubicBezTo>
                    <a:pt x="95" y="0"/>
                    <a:pt x="94" y="0"/>
                    <a:pt x="94"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59" name="Freeform 803">
              <a:extLst>
                <a:ext uri="{FF2B5EF4-FFF2-40B4-BE49-F238E27FC236}">
                  <a16:creationId xmlns:a16="http://schemas.microsoft.com/office/drawing/2014/main" id="{9D6CDFEB-77DB-9042-801B-6586C2ADB43F}"/>
                </a:ext>
              </a:extLst>
            </p:cNvPr>
            <p:cNvSpPr>
              <a:spLocks/>
            </p:cNvSpPr>
            <p:nvPr/>
          </p:nvSpPr>
          <p:spPr bwMode="auto">
            <a:xfrm>
              <a:off x="3682" y="2605"/>
              <a:ext cx="462" cy="67"/>
            </a:xfrm>
            <a:custGeom>
              <a:avLst/>
              <a:gdLst>
                <a:gd name="T0" fmla="*/ 0 w 220"/>
                <a:gd name="T1" fmla="*/ 56 h 30"/>
                <a:gd name="T2" fmla="*/ 420 w 220"/>
                <a:gd name="T3" fmla="*/ 255 h 30"/>
                <a:gd name="T4" fmla="*/ 777 w 220"/>
                <a:gd name="T5" fmla="*/ 335 h 30"/>
                <a:gd name="T6" fmla="*/ 817 w 220"/>
                <a:gd name="T7" fmla="*/ 335 h 30"/>
                <a:gd name="T8" fmla="*/ 817 w 220"/>
                <a:gd name="T9" fmla="*/ 324 h 30"/>
                <a:gd name="T10" fmla="*/ 817 w 220"/>
                <a:gd name="T11" fmla="*/ 335 h 30"/>
                <a:gd name="T12" fmla="*/ 1037 w 220"/>
                <a:gd name="T13" fmla="*/ 255 h 30"/>
                <a:gd name="T14" fmla="*/ 1037 w 220"/>
                <a:gd name="T15" fmla="*/ 255 h 30"/>
                <a:gd name="T16" fmla="*/ 1054 w 220"/>
                <a:gd name="T17" fmla="*/ 243 h 30"/>
                <a:gd name="T18" fmla="*/ 1075 w 220"/>
                <a:gd name="T19" fmla="*/ 255 h 30"/>
                <a:gd name="T20" fmla="*/ 1231 w 220"/>
                <a:gd name="T21" fmla="*/ 315 h 30"/>
                <a:gd name="T22" fmla="*/ 1231 w 220"/>
                <a:gd name="T23" fmla="*/ 315 h 30"/>
                <a:gd name="T24" fmla="*/ 1252 w 220"/>
                <a:gd name="T25" fmla="*/ 315 h 30"/>
                <a:gd name="T26" fmla="*/ 1623 w 220"/>
                <a:gd name="T27" fmla="*/ 255 h 30"/>
                <a:gd name="T28" fmla="*/ 2037 w 220"/>
                <a:gd name="T29" fmla="*/ 9 h 30"/>
                <a:gd name="T30" fmla="*/ 2029 w 220"/>
                <a:gd name="T31" fmla="*/ 0 h 30"/>
                <a:gd name="T32" fmla="*/ 2020 w 220"/>
                <a:gd name="T33" fmla="*/ 0 h 30"/>
                <a:gd name="T34" fmla="*/ 1623 w 220"/>
                <a:gd name="T35" fmla="*/ 235 h 30"/>
                <a:gd name="T36" fmla="*/ 1252 w 220"/>
                <a:gd name="T37" fmla="*/ 290 h 30"/>
                <a:gd name="T38" fmla="*/ 1231 w 220"/>
                <a:gd name="T39" fmla="*/ 290 h 30"/>
                <a:gd name="T40" fmla="*/ 1231 w 220"/>
                <a:gd name="T41" fmla="*/ 299 h 30"/>
                <a:gd name="T42" fmla="*/ 1231 w 220"/>
                <a:gd name="T43" fmla="*/ 290 h 30"/>
                <a:gd name="T44" fmla="*/ 1086 w 220"/>
                <a:gd name="T45" fmla="*/ 235 h 30"/>
                <a:gd name="T46" fmla="*/ 1054 w 220"/>
                <a:gd name="T47" fmla="*/ 226 h 30"/>
                <a:gd name="T48" fmla="*/ 1027 w 220"/>
                <a:gd name="T49" fmla="*/ 243 h 30"/>
                <a:gd name="T50" fmla="*/ 1027 w 220"/>
                <a:gd name="T51" fmla="*/ 255 h 30"/>
                <a:gd name="T52" fmla="*/ 1027 w 220"/>
                <a:gd name="T53" fmla="*/ 243 h 30"/>
                <a:gd name="T54" fmla="*/ 817 w 220"/>
                <a:gd name="T55" fmla="*/ 315 h 30"/>
                <a:gd name="T56" fmla="*/ 817 w 220"/>
                <a:gd name="T57" fmla="*/ 315 h 30"/>
                <a:gd name="T58" fmla="*/ 777 w 220"/>
                <a:gd name="T59" fmla="*/ 315 h 30"/>
                <a:gd name="T60" fmla="*/ 420 w 220"/>
                <a:gd name="T61" fmla="*/ 235 h 30"/>
                <a:gd name="T62" fmla="*/ 8 w 220"/>
                <a:gd name="T63" fmla="*/ 36 h 30"/>
                <a:gd name="T64" fmla="*/ 0 w 220"/>
                <a:gd name="T65" fmla="*/ 45 h 30"/>
                <a:gd name="T66" fmla="*/ 0 w 220"/>
                <a:gd name="T67" fmla="*/ 56 h 3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220" h="30">
                  <a:moveTo>
                    <a:pt x="0" y="5"/>
                  </a:moveTo>
                  <a:cubicBezTo>
                    <a:pt x="12" y="12"/>
                    <a:pt x="29" y="18"/>
                    <a:pt x="45" y="23"/>
                  </a:cubicBezTo>
                  <a:cubicBezTo>
                    <a:pt x="61" y="27"/>
                    <a:pt x="75" y="30"/>
                    <a:pt x="84" y="30"/>
                  </a:cubicBezTo>
                  <a:cubicBezTo>
                    <a:pt x="85" y="30"/>
                    <a:pt x="87" y="30"/>
                    <a:pt x="88" y="30"/>
                  </a:cubicBezTo>
                  <a:cubicBezTo>
                    <a:pt x="88" y="29"/>
                    <a:pt x="88" y="29"/>
                    <a:pt x="88" y="29"/>
                  </a:cubicBezTo>
                  <a:cubicBezTo>
                    <a:pt x="88" y="30"/>
                    <a:pt x="88" y="30"/>
                    <a:pt x="88" y="30"/>
                  </a:cubicBezTo>
                  <a:cubicBezTo>
                    <a:pt x="97" y="29"/>
                    <a:pt x="106" y="27"/>
                    <a:pt x="112" y="23"/>
                  </a:cubicBezTo>
                  <a:cubicBezTo>
                    <a:pt x="112" y="23"/>
                    <a:pt x="112" y="23"/>
                    <a:pt x="112" y="23"/>
                  </a:cubicBezTo>
                  <a:cubicBezTo>
                    <a:pt x="113" y="23"/>
                    <a:pt x="114" y="22"/>
                    <a:pt x="114" y="22"/>
                  </a:cubicBezTo>
                  <a:cubicBezTo>
                    <a:pt x="115" y="22"/>
                    <a:pt x="116" y="23"/>
                    <a:pt x="116" y="23"/>
                  </a:cubicBezTo>
                  <a:cubicBezTo>
                    <a:pt x="120" y="25"/>
                    <a:pt x="126" y="27"/>
                    <a:pt x="133" y="28"/>
                  </a:cubicBezTo>
                  <a:cubicBezTo>
                    <a:pt x="133" y="28"/>
                    <a:pt x="133" y="28"/>
                    <a:pt x="133" y="28"/>
                  </a:cubicBezTo>
                  <a:cubicBezTo>
                    <a:pt x="134" y="28"/>
                    <a:pt x="134" y="28"/>
                    <a:pt x="135" y="28"/>
                  </a:cubicBezTo>
                  <a:cubicBezTo>
                    <a:pt x="142" y="28"/>
                    <a:pt x="158" y="27"/>
                    <a:pt x="175" y="23"/>
                  </a:cubicBezTo>
                  <a:cubicBezTo>
                    <a:pt x="192" y="20"/>
                    <a:pt x="210" y="13"/>
                    <a:pt x="220" y="1"/>
                  </a:cubicBezTo>
                  <a:cubicBezTo>
                    <a:pt x="220" y="1"/>
                    <a:pt x="220" y="0"/>
                    <a:pt x="219" y="0"/>
                  </a:cubicBezTo>
                  <a:cubicBezTo>
                    <a:pt x="219" y="0"/>
                    <a:pt x="218" y="0"/>
                    <a:pt x="218" y="0"/>
                  </a:cubicBezTo>
                  <a:cubicBezTo>
                    <a:pt x="209" y="11"/>
                    <a:pt x="192" y="18"/>
                    <a:pt x="175" y="21"/>
                  </a:cubicBezTo>
                  <a:cubicBezTo>
                    <a:pt x="158" y="25"/>
                    <a:pt x="142" y="26"/>
                    <a:pt x="135" y="26"/>
                  </a:cubicBezTo>
                  <a:cubicBezTo>
                    <a:pt x="134" y="26"/>
                    <a:pt x="134" y="26"/>
                    <a:pt x="133" y="26"/>
                  </a:cubicBezTo>
                  <a:cubicBezTo>
                    <a:pt x="133" y="27"/>
                    <a:pt x="133" y="27"/>
                    <a:pt x="133" y="27"/>
                  </a:cubicBezTo>
                  <a:cubicBezTo>
                    <a:pt x="133" y="26"/>
                    <a:pt x="133" y="26"/>
                    <a:pt x="133" y="26"/>
                  </a:cubicBezTo>
                  <a:cubicBezTo>
                    <a:pt x="126" y="25"/>
                    <a:pt x="121" y="23"/>
                    <a:pt x="117" y="21"/>
                  </a:cubicBezTo>
                  <a:cubicBezTo>
                    <a:pt x="116" y="21"/>
                    <a:pt x="115" y="20"/>
                    <a:pt x="114" y="20"/>
                  </a:cubicBezTo>
                  <a:cubicBezTo>
                    <a:pt x="113" y="20"/>
                    <a:pt x="112" y="21"/>
                    <a:pt x="111" y="22"/>
                  </a:cubicBezTo>
                  <a:cubicBezTo>
                    <a:pt x="111" y="23"/>
                    <a:pt x="111" y="23"/>
                    <a:pt x="111" y="23"/>
                  </a:cubicBezTo>
                  <a:cubicBezTo>
                    <a:pt x="111" y="22"/>
                    <a:pt x="111" y="22"/>
                    <a:pt x="111" y="22"/>
                  </a:cubicBezTo>
                  <a:cubicBezTo>
                    <a:pt x="106" y="25"/>
                    <a:pt x="97" y="27"/>
                    <a:pt x="88" y="28"/>
                  </a:cubicBezTo>
                  <a:cubicBezTo>
                    <a:pt x="88" y="28"/>
                    <a:pt x="88" y="28"/>
                    <a:pt x="88" y="28"/>
                  </a:cubicBezTo>
                  <a:cubicBezTo>
                    <a:pt x="87" y="28"/>
                    <a:pt x="85" y="28"/>
                    <a:pt x="84" y="28"/>
                  </a:cubicBezTo>
                  <a:cubicBezTo>
                    <a:pt x="76" y="28"/>
                    <a:pt x="61" y="26"/>
                    <a:pt x="45" y="21"/>
                  </a:cubicBezTo>
                  <a:cubicBezTo>
                    <a:pt x="30" y="16"/>
                    <a:pt x="13" y="10"/>
                    <a:pt x="1" y="3"/>
                  </a:cubicBezTo>
                  <a:cubicBezTo>
                    <a:pt x="1" y="3"/>
                    <a:pt x="0" y="3"/>
                    <a:pt x="0" y="4"/>
                  </a:cubicBezTo>
                  <a:cubicBezTo>
                    <a:pt x="0" y="4"/>
                    <a:pt x="0" y="5"/>
                    <a:pt x="0" y="5"/>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60" name="Freeform 804">
              <a:extLst>
                <a:ext uri="{FF2B5EF4-FFF2-40B4-BE49-F238E27FC236}">
                  <a16:creationId xmlns:a16="http://schemas.microsoft.com/office/drawing/2014/main" id="{1AF46FE0-DE26-42F4-B8F4-F15D1D6F9918}"/>
                </a:ext>
              </a:extLst>
            </p:cNvPr>
            <p:cNvSpPr>
              <a:spLocks/>
            </p:cNvSpPr>
            <p:nvPr/>
          </p:nvSpPr>
          <p:spPr bwMode="auto">
            <a:xfrm>
              <a:off x="3682" y="2589"/>
              <a:ext cx="217" cy="63"/>
            </a:xfrm>
            <a:custGeom>
              <a:avLst/>
              <a:gdLst>
                <a:gd name="T0" fmla="*/ 946 w 103"/>
                <a:gd name="T1" fmla="*/ 101 h 28"/>
                <a:gd name="T2" fmla="*/ 927 w 103"/>
                <a:gd name="T3" fmla="*/ 227 h 28"/>
                <a:gd name="T4" fmla="*/ 813 w 103"/>
                <a:gd name="T5" fmla="*/ 299 h 28"/>
                <a:gd name="T6" fmla="*/ 777 w 103"/>
                <a:gd name="T7" fmla="*/ 299 h 28"/>
                <a:gd name="T8" fmla="*/ 8 w 103"/>
                <a:gd name="T9" fmla="*/ 11 h 28"/>
                <a:gd name="T10" fmla="*/ 0 w 103"/>
                <a:gd name="T11" fmla="*/ 11 h 28"/>
                <a:gd name="T12" fmla="*/ 0 w 103"/>
                <a:gd name="T13" fmla="*/ 25 h 28"/>
                <a:gd name="T14" fmla="*/ 777 w 103"/>
                <a:gd name="T15" fmla="*/ 320 h 28"/>
                <a:gd name="T16" fmla="*/ 813 w 103"/>
                <a:gd name="T17" fmla="*/ 320 h 28"/>
                <a:gd name="T18" fmla="*/ 946 w 103"/>
                <a:gd name="T19" fmla="*/ 239 h 28"/>
                <a:gd name="T20" fmla="*/ 963 w 103"/>
                <a:gd name="T21" fmla="*/ 101 h 28"/>
                <a:gd name="T22" fmla="*/ 954 w 103"/>
                <a:gd name="T23" fmla="*/ 92 h 28"/>
                <a:gd name="T24" fmla="*/ 946 w 103"/>
                <a:gd name="T25" fmla="*/ 101 h 2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3" h="28">
                  <a:moveTo>
                    <a:pt x="101" y="9"/>
                  </a:moveTo>
                  <a:cubicBezTo>
                    <a:pt x="101" y="13"/>
                    <a:pt x="101" y="17"/>
                    <a:pt x="99" y="20"/>
                  </a:cubicBezTo>
                  <a:cubicBezTo>
                    <a:pt x="98" y="23"/>
                    <a:pt x="94" y="25"/>
                    <a:pt x="87" y="26"/>
                  </a:cubicBezTo>
                  <a:cubicBezTo>
                    <a:pt x="86" y="26"/>
                    <a:pt x="85" y="26"/>
                    <a:pt x="83" y="26"/>
                  </a:cubicBezTo>
                  <a:cubicBezTo>
                    <a:pt x="66" y="26"/>
                    <a:pt x="24" y="15"/>
                    <a:pt x="1" y="1"/>
                  </a:cubicBezTo>
                  <a:cubicBezTo>
                    <a:pt x="1" y="0"/>
                    <a:pt x="0" y="1"/>
                    <a:pt x="0" y="1"/>
                  </a:cubicBezTo>
                  <a:cubicBezTo>
                    <a:pt x="0" y="2"/>
                    <a:pt x="0" y="2"/>
                    <a:pt x="0" y="2"/>
                  </a:cubicBezTo>
                  <a:cubicBezTo>
                    <a:pt x="23" y="17"/>
                    <a:pt x="65" y="28"/>
                    <a:pt x="83" y="28"/>
                  </a:cubicBezTo>
                  <a:cubicBezTo>
                    <a:pt x="85" y="28"/>
                    <a:pt x="86" y="28"/>
                    <a:pt x="87" y="28"/>
                  </a:cubicBezTo>
                  <a:cubicBezTo>
                    <a:pt x="95" y="27"/>
                    <a:pt x="99" y="24"/>
                    <a:pt x="101" y="21"/>
                  </a:cubicBezTo>
                  <a:cubicBezTo>
                    <a:pt x="103" y="17"/>
                    <a:pt x="103" y="13"/>
                    <a:pt x="103" y="9"/>
                  </a:cubicBezTo>
                  <a:cubicBezTo>
                    <a:pt x="103" y="8"/>
                    <a:pt x="103" y="8"/>
                    <a:pt x="102" y="8"/>
                  </a:cubicBezTo>
                  <a:cubicBezTo>
                    <a:pt x="102" y="8"/>
                    <a:pt x="101" y="8"/>
                    <a:pt x="101" y="9"/>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61" name="Freeform 805">
              <a:extLst>
                <a:ext uri="{FF2B5EF4-FFF2-40B4-BE49-F238E27FC236}">
                  <a16:creationId xmlns:a16="http://schemas.microsoft.com/office/drawing/2014/main" id="{61F22E57-CB32-C1A1-7555-9D3625DD4346}"/>
                </a:ext>
              </a:extLst>
            </p:cNvPr>
            <p:cNvSpPr>
              <a:spLocks/>
            </p:cNvSpPr>
            <p:nvPr/>
          </p:nvSpPr>
          <p:spPr bwMode="auto">
            <a:xfrm>
              <a:off x="3903" y="2618"/>
              <a:ext cx="8" cy="20"/>
            </a:xfrm>
            <a:custGeom>
              <a:avLst/>
              <a:gdLst>
                <a:gd name="T0" fmla="*/ 16 w 4"/>
                <a:gd name="T1" fmla="*/ 9 h 9"/>
                <a:gd name="T2" fmla="*/ 8 w 4"/>
                <a:gd name="T3" fmla="*/ 64 h 9"/>
                <a:gd name="T4" fmla="*/ 0 w 4"/>
                <a:gd name="T5" fmla="*/ 80 h 9"/>
                <a:gd name="T6" fmla="*/ 0 w 4"/>
                <a:gd name="T7" fmla="*/ 89 h 9"/>
                <a:gd name="T8" fmla="*/ 0 w 4"/>
                <a:gd name="T9" fmla="*/ 98 h 9"/>
                <a:gd name="T10" fmla="*/ 16 w 4"/>
                <a:gd name="T11" fmla="*/ 98 h 9"/>
                <a:gd name="T12" fmla="*/ 32 w 4"/>
                <a:gd name="T13" fmla="*/ 20 h 9"/>
                <a:gd name="T14" fmla="*/ 24 w 4"/>
                <a:gd name="T15" fmla="*/ 0 h 9"/>
                <a:gd name="T16" fmla="*/ 16 w 4"/>
                <a:gd name="T17" fmla="*/ 9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9">
                  <a:moveTo>
                    <a:pt x="2" y="1"/>
                  </a:moveTo>
                  <a:cubicBezTo>
                    <a:pt x="2" y="3"/>
                    <a:pt x="1" y="4"/>
                    <a:pt x="1" y="6"/>
                  </a:cubicBezTo>
                  <a:cubicBezTo>
                    <a:pt x="1" y="6"/>
                    <a:pt x="0" y="7"/>
                    <a:pt x="0" y="7"/>
                  </a:cubicBezTo>
                  <a:cubicBezTo>
                    <a:pt x="0" y="8"/>
                    <a:pt x="0" y="8"/>
                    <a:pt x="0" y="8"/>
                  </a:cubicBezTo>
                  <a:cubicBezTo>
                    <a:pt x="0" y="8"/>
                    <a:pt x="0" y="9"/>
                    <a:pt x="0" y="9"/>
                  </a:cubicBezTo>
                  <a:cubicBezTo>
                    <a:pt x="1" y="9"/>
                    <a:pt x="1" y="9"/>
                    <a:pt x="2" y="9"/>
                  </a:cubicBezTo>
                  <a:cubicBezTo>
                    <a:pt x="2" y="9"/>
                    <a:pt x="4" y="5"/>
                    <a:pt x="4" y="2"/>
                  </a:cubicBezTo>
                  <a:cubicBezTo>
                    <a:pt x="4" y="1"/>
                    <a:pt x="3" y="1"/>
                    <a:pt x="3" y="0"/>
                  </a:cubicBezTo>
                  <a:cubicBezTo>
                    <a:pt x="2" y="0"/>
                    <a:pt x="2" y="1"/>
                    <a:pt x="2" y="1"/>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62" name="Freeform 806">
              <a:extLst>
                <a:ext uri="{FF2B5EF4-FFF2-40B4-BE49-F238E27FC236}">
                  <a16:creationId xmlns:a16="http://schemas.microsoft.com/office/drawing/2014/main" id="{435C94C1-0188-B318-3925-82D17E1D8764}"/>
                </a:ext>
              </a:extLst>
            </p:cNvPr>
            <p:cNvSpPr>
              <a:spLocks/>
            </p:cNvSpPr>
            <p:nvPr/>
          </p:nvSpPr>
          <p:spPr bwMode="auto">
            <a:xfrm>
              <a:off x="3928" y="2618"/>
              <a:ext cx="13" cy="20"/>
            </a:xfrm>
            <a:custGeom>
              <a:avLst/>
              <a:gdLst>
                <a:gd name="T0" fmla="*/ 0 w 6"/>
                <a:gd name="T1" fmla="*/ 20 h 9"/>
                <a:gd name="T2" fmla="*/ 52 w 6"/>
                <a:gd name="T3" fmla="*/ 98 h 9"/>
                <a:gd name="T4" fmla="*/ 61 w 6"/>
                <a:gd name="T5" fmla="*/ 98 h 9"/>
                <a:gd name="T6" fmla="*/ 61 w 6"/>
                <a:gd name="T7" fmla="*/ 80 h 9"/>
                <a:gd name="T8" fmla="*/ 61 w 6"/>
                <a:gd name="T9" fmla="*/ 80 h 9"/>
                <a:gd name="T10" fmla="*/ 20 w 6"/>
                <a:gd name="T11" fmla="*/ 9 h 9"/>
                <a:gd name="T12" fmla="*/ 9 w 6"/>
                <a:gd name="T13" fmla="*/ 9 h 9"/>
                <a:gd name="T14" fmla="*/ 0 w 6"/>
                <a:gd name="T15" fmla="*/ 2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9">
                  <a:moveTo>
                    <a:pt x="0" y="2"/>
                  </a:moveTo>
                  <a:cubicBezTo>
                    <a:pt x="1" y="6"/>
                    <a:pt x="4" y="9"/>
                    <a:pt x="5" y="9"/>
                  </a:cubicBezTo>
                  <a:cubicBezTo>
                    <a:pt x="5" y="9"/>
                    <a:pt x="6" y="9"/>
                    <a:pt x="6" y="9"/>
                  </a:cubicBezTo>
                  <a:cubicBezTo>
                    <a:pt x="6" y="8"/>
                    <a:pt x="6" y="7"/>
                    <a:pt x="6" y="7"/>
                  </a:cubicBezTo>
                  <a:cubicBezTo>
                    <a:pt x="6" y="7"/>
                    <a:pt x="6" y="7"/>
                    <a:pt x="6" y="7"/>
                  </a:cubicBezTo>
                  <a:cubicBezTo>
                    <a:pt x="5" y="7"/>
                    <a:pt x="3" y="4"/>
                    <a:pt x="2" y="1"/>
                  </a:cubicBezTo>
                  <a:cubicBezTo>
                    <a:pt x="2" y="1"/>
                    <a:pt x="1" y="0"/>
                    <a:pt x="1" y="1"/>
                  </a:cubicBezTo>
                  <a:cubicBezTo>
                    <a:pt x="0" y="1"/>
                    <a:pt x="0" y="1"/>
                    <a:pt x="0" y="2"/>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2" name="Freeform 816">
              <a:extLst>
                <a:ext uri="{FF2B5EF4-FFF2-40B4-BE49-F238E27FC236}">
                  <a16:creationId xmlns:a16="http://schemas.microsoft.com/office/drawing/2014/main" id="{255BEEB5-D971-B52E-A571-A39A06715D5C}"/>
                </a:ext>
              </a:extLst>
            </p:cNvPr>
            <p:cNvSpPr>
              <a:spLocks/>
            </p:cNvSpPr>
            <p:nvPr/>
          </p:nvSpPr>
          <p:spPr bwMode="auto">
            <a:xfrm>
              <a:off x="4044" y="2976"/>
              <a:ext cx="6" cy="9"/>
            </a:xfrm>
            <a:custGeom>
              <a:avLst/>
              <a:gdLst>
                <a:gd name="T0" fmla="*/ 2 w 6"/>
                <a:gd name="T1" fmla="*/ 0 h 9"/>
                <a:gd name="T2" fmla="*/ 0 w 6"/>
                <a:gd name="T3" fmla="*/ 7 h 9"/>
                <a:gd name="T4" fmla="*/ 4 w 6"/>
                <a:gd name="T5" fmla="*/ 9 h 9"/>
                <a:gd name="T6" fmla="*/ 6 w 6"/>
                <a:gd name="T7" fmla="*/ 2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9">
                  <a:moveTo>
                    <a:pt x="2" y="0"/>
                  </a:moveTo>
                  <a:lnTo>
                    <a:pt x="0" y="7"/>
                  </a:lnTo>
                  <a:lnTo>
                    <a:pt x="4" y="9"/>
                  </a:lnTo>
                  <a:lnTo>
                    <a:pt x="6"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4" name="Freeform 818">
              <a:extLst>
                <a:ext uri="{FF2B5EF4-FFF2-40B4-BE49-F238E27FC236}">
                  <a16:creationId xmlns:a16="http://schemas.microsoft.com/office/drawing/2014/main" id="{01490085-D493-98BA-FEFD-13747D5BFA4B}"/>
                </a:ext>
              </a:extLst>
            </p:cNvPr>
            <p:cNvSpPr>
              <a:spLocks/>
            </p:cNvSpPr>
            <p:nvPr/>
          </p:nvSpPr>
          <p:spPr bwMode="auto">
            <a:xfrm>
              <a:off x="3916" y="3128"/>
              <a:ext cx="44" cy="25"/>
            </a:xfrm>
            <a:custGeom>
              <a:avLst/>
              <a:gdLst>
                <a:gd name="T0" fmla="*/ 17 w 21"/>
                <a:gd name="T1" fmla="*/ 130 h 11"/>
                <a:gd name="T2" fmla="*/ 44 w 21"/>
                <a:gd name="T3" fmla="*/ 57 h 11"/>
                <a:gd name="T4" fmla="*/ 109 w 21"/>
                <a:gd name="T5" fmla="*/ 25 h 11"/>
                <a:gd name="T6" fmla="*/ 193 w 21"/>
                <a:gd name="T7" fmla="*/ 45 h 11"/>
                <a:gd name="T8" fmla="*/ 193 w 21"/>
                <a:gd name="T9" fmla="*/ 25 h 11"/>
                <a:gd name="T10" fmla="*/ 109 w 21"/>
                <a:gd name="T11" fmla="*/ 0 h 11"/>
                <a:gd name="T12" fmla="*/ 27 w 21"/>
                <a:gd name="T13" fmla="*/ 45 h 11"/>
                <a:gd name="T14" fmla="*/ 0 w 21"/>
                <a:gd name="T15" fmla="*/ 130 h 11"/>
                <a:gd name="T16" fmla="*/ 17 w 21"/>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 h="11">
                  <a:moveTo>
                    <a:pt x="2" y="11"/>
                  </a:moveTo>
                  <a:cubicBezTo>
                    <a:pt x="2" y="10"/>
                    <a:pt x="3" y="7"/>
                    <a:pt x="5" y="5"/>
                  </a:cubicBezTo>
                  <a:cubicBezTo>
                    <a:pt x="6" y="3"/>
                    <a:pt x="8" y="2"/>
                    <a:pt x="12" y="2"/>
                  </a:cubicBezTo>
                  <a:cubicBezTo>
                    <a:pt x="15" y="2"/>
                    <a:pt x="17" y="2"/>
                    <a:pt x="21" y="4"/>
                  </a:cubicBezTo>
                  <a:cubicBezTo>
                    <a:pt x="21" y="2"/>
                    <a:pt x="21" y="2"/>
                    <a:pt x="21" y="2"/>
                  </a:cubicBezTo>
                  <a:cubicBezTo>
                    <a:pt x="18" y="0"/>
                    <a:pt x="15" y="0"/>
                    <a:pt x="12" y="0"/>
                  </a:cubicBezTo>
                  <a:cubicBezTo>
                    <a:pt x="8" y="0"/>
                    <a:pt x="5" y="2"/>
                    <a:pt x="3" y="4"/>
                  </a:cubicBezTo>
                  <a:cubicBezTo>
                    <a:pt x="1" y="7"/>
                    <a:pt x="0" y="9"/>
                    <a:pt x="0" y="11"/>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5" name="Freeform 819">
              <a:extLst>
                <a:ext uri="{FF2B5EF4-FFF2-40B4-BE49-F238E27FC236}">
                  <a16:creationId xmlns:a16="http://schemas.microsoft.com/office/drawing/2014/main" id="{F8B14B91-8039-5C11-5DEA-11086CF23883}"/>
                </a:ext>
              </a:extLst>
            </p:cNvPr>
            <p:cNvSpPr>
              <a:spLocks/>
            </p:cNvSpPr>
            <p:nvPr/>
          </p:nvSpPr>
          <p:spPr bwMode="auto">
            <a:xfrm>
              <a:off x="3920" y="3135"/>
              <a:ext cx="42" cy="25"/>
            </a:xfrm>
            <a:custGeom>
              <a:avLst/>
              <a:gdLst>
                <a:gd name="T0" fmla="*/ 17 w 20"/>
                <a:gd name="T1" fmla="*/ 130 h 11"/>
                <a:gd name="T2" fmla="*/ 48 w 20"/>
                <a:gd name="T3" fmla="*/ 57 h 11"/>
                <a:gd name="T4" fmla="*/ 120 w 20"/>
                <a:gd name="T5" fmla="*/ 25 h 11"/>
                <a:gd name="T6" fmla="*/ 185 w 20"/>
                <a:gd name="T7" fmla="*/ 36 h 11"/>
                <a:gd name="T8" fmla="*/ 185 w 20"/>
                <a:gd name="T9" fmla="*/ 11 h 11"/>
                <a:gd name="T10" fmla="*/ 120 w 20"/>
                <a:gd name="T11" fmla="*/ 0 h 11"/>
                <a:gd name="T12" fmla="*/ 27 w 20"/>
                <a:gd name="T13" fmla="*/ 45 h 11"/>
                <a:gd name="T14" fmla="*/ 0 w 20"/>
                <a:gd name="T15" fmla="*/ 118 h 11"/>
                <a:gd name="T16" fmla="*/ 17 w 20"/>
                <a:gd name="T17" fmla="*/ 130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0" h="11">
                  <a:moveTo>
                    <a:pt x="2" y="11"/>
                  </a:moveTo>
                  <a:cubicBezTo>
                    <a:pt x="2" y="9"/>
                    <a:pt x="3" y="7"/>
                    <a:pt x="5" y="5"/>
                  </a:cubicBezTo>
                  <a:cubicBezTo>
                    <a:pt x="6" y="3"/>
                    <a:pt x="9" y="2"/>
                    <a:pt x="13" y="2"/>
                  </a:cubicBezTo>
                  <a:cubicBezTo>
                    <a:pt x="15" y="2"/>
                    <a:pt x="17" y="2"/>
                    <a:pt x="20" y="3"/>
                  </a:cubicBezTo>
                  <a:cubicBezTo>
                    <a:pt x="20" y="1"/>
                    <a:pt x="20" y="1"/>
                    <a:pt x="20" y="1"/>
                  </a:cubicBezTo>
                  <a:cubicBezTo>
                    <a:pt x="17" y="0"/>
                    <a:pt x="15" y="0"/>
                    <a:pt x="13" y="0"/>
                  </a:cubicBezTo>
                  <a:cubicBezTo>
                    <a:pt x="8" y="0"/>
                    <a:pt x="5" y="1"/>
                    <a:pt x="3" y="4"/>
                  </a:cubicBezTo>
                  <a:cubicBezTo>
                    <a:pt x="1" y="6"/>
                    <a:pt x="0" y="8"/>
                    <a:pt x="0" y="10"/>
                  </a:cubicBezTo>
                  <a:cubicBezTo>
                    <a:pt x="2" y="11"/>
                    <a:pt x="2" y="11"/>
                    <a:pt x="2" y="11"/>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6" name="Freeform 820">
              <a:extLst>
                <a:ext uri="{FF2B5EF4-FFF2-40B4-BE49-F238E27FC236}">
                  <a16:creationId xmlns:a16="http://schemas.microsoft.com/office/drawing/2014/main" id="{8C369E53-1E35-622C-4197-DF9ECB610A1F}"/>
                </a:ext>
              </a:extLst>
            </p:cNvPr>
            <p:cNvSpPr>
              <a:spLocks/>
            </p:cNvSpPr>
            <p:nvPr/>
          </p:nvSpPr>
          <p:spPr bwMode="auto">
            <a:xfrm>
              <a:off x="3892" y="2788"/>
              <a:ext cx="11" cy="16"/>
            </a:xfrm>
            <a:custGeom>
              <a:avLst/>
              <a:gdLst>
                <a:gd name="T0" fmla="*/ 53 w 5"/>
                <a:gd name="T1" fmla="*/ 0 h 7"/>
                <a:gd name="T2" fmla="*/ 20 w 5"/>
                <a:gd name="T3" fmla="*/ 25 h 7"/>
                <a:gd name="T4" fmla="*/ 0 w 5"/>
                <a:gd name="T5" fmla="*/ 48 h 7"/>
                <a:gd name="T6" fmla="*/ 9 w 5"/>
                <a:gd name="T7" fmla="*/ 73 h 7"/>
                <a:gd name="T8" fmla="*/ 33 w 5"/>
                <a:gd name="T9" fmla="*/ 85 h 7"/>
                <a:gd name="T10" fmla="*/ 53 w 5"/>
                <a:gd name="T11" fmla="*/ 73 h 7"/>
                <a:gd name="T12" fmla="*/ 44 w 5"/>
                <a:gd name="T13" fmla="*/ 48 h 7"/>
                <a:gd name="T14" fmla="*/ 33 w 5"/>
                <a:gd name="T15" fmla="*/ 57 h 7"/>
                <a:gd name="T16" fmla="*/ 20 w 5"/>
                <a:gd name="T17" fmla="*/ 48 h 7"/>
                <a:gd name="T18" fmla="*/ 20 w 5"/>
                <a:gd name="T19" fmla="*/ 48 h 7"/>
                <a:gd name="T20" fmla="*/ 33 w 5"/>
                <a:gd name="T21" fmla="*/ 37 h 7"/>
                <a:gd name="T22" fmla="*/ 53 w 5"/>
                <a:gd name="T23" fmla="*/ 25 h 7"/>
                <a:gd name="T24" fmla="*/ 53 w 5"/>
                <a:gd name="T25" fmla="*/ 0 h 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5" h="7">
                  <a:moveTo>
                    <a:pt x="5" y="0"/>
                  </a:moveTo>
                  <a:cubicBezTo>
                    <a:pt x="3" y="0"/>
                    <a:pt x="2" y="1"/>
                    <a:pt x="2" y="2"/>
                  </a:cubicBezTo>
                  <a:cubicBezTo>
                    <a:pt x="1" y="2"/>
                    <a:pt x="0" y="3"/>
                    <a:pt x="0" y="4"/>
                  </a:cubicBezTo>
                  <a:cubicBezTo>
                    <a:pt x="0" y="5"/>
                    <a:pt x="1" y="5"/>
                    <a:pt x="1" y="6"/>
                  </a:cubicBezTo>
                  <a:cubicBezTo>
                    <a:pt x="2" y="6"/>
                    <a:pt x="2" y="7"/>
                    <a:pt x="3" y="7"/>
                  </a:cubicBezTo>
                  <a:cubicBezTo>
                    <a:pt x="3" y="7"/>
                    <a:pt x="4" y="6"/>
                    <a:pt x="5" y="6"/>
                  </a:cubicBezTo>
                  <a:cubicBezTo>
                    <a:pt x="4" y="4"/>
                    <a:pt x="4" y="4"/>
                    <a:pt x="4" y="4"/>
                  </a:cubicBezTo>
                  <a:cubicBezTo>
                    <a:pt x="4" y="5"/>
                    <a:pt x="3" y="5"/>
                    <a:pt x="3" y="5"/>
                  </a:cubicBezTo>
                  <a:cubicBezTo>
                    <a:pt x="2" y="4"/>
                    <a:pt x="2" y="4"/>
                    <a:pt x="2" y="4"/>
                  </a:cubicBezTo>
                  <a:cubicBezTo>
                    <a:pt x="2" y="4"/>
                    <a:pt x="2" y="4"/>
                    <a:pt x="2" y="4"/>
                  </a:cubicBezTo>
                  <a:cubicBezTo>
                    <a:pt x="2" y="4"/>
                    <a:pt x="3" y="4"/>
                    <a:pt x="3" y="3"/>
                  </a:cubicBezTo>
                  <a:cubicBezTo>
                    <a:pt x="3" y="3"/>
                    <a:pt x="4" y="3"/>
                    <a:pt x="5" y="2"/>
                  </a:cubicBezTo>
                  <a:cubicBezTo>
                    <a:pt x="5" y="0"/>
                    <a:pt x="5" y="0"/>
                    <a:pt x="5"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7" name="Freeform 821">
              <a:extLst>
                <a:ext uri="{FF2B5EF4-FFF2-40B4-BE49-F238E27FC236}">
                  <a16:creationId xmlns:a16="http://schemas.microsoft.com/office/drawing/2014/main" id="{83CA4B5E-A0E5-01AF-DA1F-9C0F52800961}"/>
                </a:ext>
              </a:extLst>
            </p:cNvPr>
            <p:cNvSpPr>
              <a:spLocks/>
            </p:cNvSpPr>
            <p:nvPr/>
          </p:nvSpPr>
          <p:spPr bwMode="auto">
            <a:xfrm>
              <a:off x="3937" y="2790"/>
              <a:ext cx="10" cy="12"/>
            </a:xfrm>
            <a:custGeom>
              <a:avLst/>
              <a:gdLst>
                <a:gd name="T0" fmla="*/ 0 w 5"/>
                <a:gd name="T1" fmla="*/ 29 h 5"/>
                <a:gd name="T2" fmla="*/ 0 w 5"/>
                <a:gd name="T3" fmla="*/ 29 h 5"/>
                <a:gd name="T4" fmla="*/ 16 w 5"/>
                <a:gd name="T5" fmla="*/ 29 h 5"/>
                <a:gd name="T6" fmla="*/ 24 w 5"/>
                <a:gd name="T7" fmla="*/ 29 h 5"/>
                <a:gd name="T8" fmla="*/ 24 w 5"/>
                <a:gd name="T9" fmla="*/ 29 h 5"/>
                <a:gd name="T10" fmla="*/ 24 w 5"/>
                <a:gd name="T11" fmla="*/ 29 h 5"/>
                <a:gd name="T12" fmla="*/ 24 w 5"/>
                <a:gd name="T13" fmla="*/ 41 h 5"/>
                <a:gd name="T14" fmla="*/ 16 w 5"/>
                <a:gd name="T15" fmla="*/ 41 h 5"/>
                <a:gd name="T16" fmla="*/ 8 w 5"/>
                <a:gd name="T17" fmla="*/ 41 h 5"/>
                <a:gd name="T18" fmla="*/ 0 w 5"/>
                <a:gd name="T19" fmla="*/ 41 h 5"/>
                <a:gd name="T20" fmla="*/ 0 w 5"/>
                <a:gd name="T21" fmla="*/ 70 h 5"/>
                <a:gd name="T22" fmla="*/ 8 w 5"/>
                <a:gd name="T23" fmla="*/ 70 h 5"/>
                <a:gd name="T24" fmla="*/ 24 w 5"/>
                <a:gd name="T25" fmla="*/ 70 h 5"/>
                <a:gd name="T26" fmla="*/ 32 w 5"/>
                <a:gd name="T27" fmla="*/ 58 h 5"/>
                <a:gd name="T28" fmla="*/ 40 w 5"/>
                <a:gd name="T29" fmla="*/ 29 h 5"/>
                <a:gd name="T30" fmla="*/ 40 w 5"/>
                <a:gd name="T31" fmla="*/ 29 h 5"/>
                <a:gd name="T32" fmla="*/ 32 w 5"/>
                <a:gd name="T33" fmla="*/ 0 h 5"/>
                <a:gd name="T34" fmla="*/ 16 w 5"/>
                <a:gd name="T35" fmla="*/ 0 h 5"/>
                <a:gd name="T36" fmla="*/ 0 w 5"/>
                <a:gd name="T37" fmla="*/ 0 h 5"/>
                <a:gd name="T38" fmla="*/ 0 w 5"/>
                <a:gd name="T39" fmla="*/ 0 h 5"/>
                <a:gd name="T40" fmla="*/ 0 w 5"/>
                <a:gd name="T41" fmla="*/ 29 h 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5" h="5">
                  <a:moveTo>
                    <a:pt x="0" y="2"/>
                  </a:moveTo>
                  <a:cubicBezTo>
                    <a:pt x="0" y="2"/>
                    <a:pt x="0" y="2"/>
                    <a:pt x="0" y="2"/>
                  </a:cubicBezTo>
                  <a:cubicBezTo>
                    <a:pt x="1" y="2"/>
                    <a:pt x="2" y="2"/>
                    <a:pt x="2" y="2"/>
                  </a:cubicBezTo>
                  <a:cubicBezTo>
                    <a:pt x="3" y="2"/>
                    <a:pt x="3" y="2"/>
                    <a:pt x="3" y="2"/>
                  </a:cubicBezTo>
                  <a:cubicBezTo>
                    <a:pt x="3" y="2"/>
                    <a:pt x="3" y="2"/>
                    <a:pt x="3" y="2"/>
                  </a:cubicBezTo>
                  <a:cubicBezTo>
                    <a:pt x="3" y="2"/>
                    <a:pt x="3" y="2"/>
                    <a:pt x="3" y="2"/>
                  </a:cubicBezTo>
                  <a:cubicBezTo>
                    <a:pt x="3" y="3"/>
                    <a:pt x="3" y="3"/>
                    <a:pt x="3" y="3"/>
                  </a:cubicBezTo>
                  <a:cubicBezTo>
                    <a:pt x="3" y="3"/>
                    <a:pt x="3" y="3"/>
                    <a:pt x="2" y="3"/>
                  </a:cubicBezTo>
                  <a:cubicBezTo>
                    <a:pt x="2" y="3"/>
                    <a:pt x="1" y="3"/>
                    <a:pt x="1" y="3"/>
                  </a:cubicBezTo>
                  <a:cubicBezTo>
                    <a:pt x="0" y="3"/>
                    <a:pt x="0" y="3"/>
                    <a:pt x="0" y="3"/>
                  </a:cubicBezTo>
                  <a:cubicBezTo>
                    <a:pt x="0" y="5"/>
                    <a:pt x="0" y="5"/>
                    <a:pt x="0" y="5"/>
                  </a:cubicBezTo>
                  <a:cubicBezTo>
                    <a:pt x="1" y="5"/>
                    <a:pt x="1" y="5"/>
                    <a:pt x="1" y="5"/>
                  </a:cubicBezTo>
                  <a:cubicBezTo>
                    <a:pt x="2" y="5"/>
                    <a:pt x="2" y="5"/>
                    <a:pt x="3" y="5"/>
                  </a:cubicBezTo>
                  <a:cubicBezTo>
                    <a:pt x="4" y="5"/>
                    <a:pt x="4" y="4"/>
                    <a:pt x="4" y="4"/>
                  </a:cubicBezTo>
                  <a:cubicBezTo>
                    <a:pt x="5" y="4"/>
                    <a:pt x="5" y="3"/>
                    <a:pt x="5" y="2"/>
                  </a:cubicBezTo>
                  <a:cubicBezTo>
                    <a:pt x="5" y="2"/>
                    <a:pt x="5" y="2"/>
                    <a:pt x="5" y="2"/>
                  </a:cubicBezTo>
                  <a:cubicBezTo>
                    <a:pt x="5" y="2"/>
                    <a:pt x="5" y="1"/>
                    <a:pt x="4" y="0"/>
                  </a:cubicBezTo>
                  <a:cubicBezTo>
                    <a:pt x="4" y="0"/>
                    <a:pt x="3" y="0"/>
                    <a:pt x="2" y="0"/>
                  </a:cubicBezTo>
                  <a:cubicBezTo>
                    <a:pt x="1" y="0"/>
                    <a:pt x="0" y="0"/>
                    <a:pt x="0" y="0"/>
                  </a:cubicBezTo>
                  <a:cubicBezTo>
                    <a:pt x="0" y="0"/>
                    <a:pt x="0" y="0"/>
                    <a:pt x="0"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8" name="Freeform 822">
              <a:extLst>
                <a:ext uri="{FF2B5EF4-FFF2-40B4-BE49-F238E27FC236}">
                  <a16:creationId xmlns:a16="http://schemas.microsoft.com/office/drawing/2014/main" id="{4A75E711-F72E-F7FA-A42F-930F585A642B}"/>
                </a:ext>
              </a:extLst>
            </p:cNvPr>
            <p:cNvSpPr>
              <a:spLocks/>
            </p:cNvSpPr>
            <p:nvPr/>
          </p:nvSpPr>
          <p:spPr bwMode="auto">
            <a:xfrm>
              <a:off x="3888" y="2609"/>
              <a:ext cx="15" cy="13"/>
            </a:xfrm>
            <a:custGeom>
              <a:avLst/>
              <a:gdLst>
                <a:gd name="T0" fmla="*/ 60 w 7"/>
                <a:gd name="T1" fmla="*/ 0 h 6"/>
                <a:gd name="T2" fmla="*/ 51 w 7"/>
                <a:gd name="T3" fmla="*/ 0 h 6"/>
                <a:gd name="T4" fmla="*/ 19 w 7"/>
                <a:gd name="T5" fmla="*/ 0 h 6"/>
                <a:gd name="T6" fmla="*/ 9 w 7"/>
                <a:gd name="T7" fmla="*/ 9 h 6"/>
                <a:gd name="T8" fmla="*/ 0 w 7"/>
                <a:gd name="T9" fmla="*/ 33 h 6"/>
                <a:gd name="T10" fmla="*/ 0 w 7"/>
                <a:gd name="T11" fmla="*/ 33 h 6"/>
                <a:gd name="T12" fmla="*/ 0 w 7"/>
                <a:gd name="T13" fmla="*/ 43 h 6"/>
                <a:gd name="T14" fmla="*/ 19 w 7"/>
                <a:gd name="T15" fmla="*/ 52 h 6"/>
                <a:gd name="T16" fmla="*/ 41 w 7"/>
                <a:gd name="T17" fmla="*/ 61 h 6"/>
                <a:gd name="T18" fmla="*/ 69 w 7"/>
                <a:gd name="T19" fmla="*/ 52 h 6"/>
                <a:gd name="T20" fmla="*/ 60 w 7"/>
                <a:gd name="T21" fmla="*/ 33 h 6"/>
                <a:gd name="T22" fmla="*/ 41 w 7"/>
                <a:gd name="T23" fmla="*/ 43 h 6"/>
                <a:gd name="T24" fmla="*/ 19 w 7"/>
                <a:gd name="T25" fmla="*/ 33 h 6"/>
                <a:gd name="T26" fmla="*/ 19 w 7"/>
                <a:gd name="T27" fmla="*/ 33 h 6"/>
                <a:gd name="T28" fmla="*/ 19 w 7"/>
                <a:gd name="T29" fmla="*/ 33 h 6"/>
                <a:gd name="T30" fmla="*/ 19 w 7"/>
                <a:gd name="T31" fmla="*/ 33 h 6"/>
                <a:gd name="T32" fmla="*/ 19 w 7"/>
                <a:gd name="T33" fmla="*/ 33 h 6"/>
                <a:gd name="T34" fmla="*/ 51 w 7"/>
                <a:gd name="T35" fmla="*/ 20 h 6"/>
                <a:gd name="T36" fmla="*/ 51 w 7"/>
                <a:gd name="T37" fmla="*/ 20 h 6"/>
                <a:gd name="T38" fmla="*/ 60 w 7"/>
                <a:gd name="T39" fmla="*/ 0 h 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6">
                  <a:moveTo>
                    <a:pt x="6" y="0"/>
                  </a:moveTo>
                  <a:cubicBezTo>
                    <a:pt x="6" y="0"/>
                    <a:pt x="5" y="0"/>
                    <a:pt x="5" y="0"/>
                  </a:cubicBezTo>
                  <a:cubicBezTo>
                    <a:pt x="4" y="0"/>
                    <a:pt x="3" y="0"/>
                    <a:pt x="2" y="0"/>
                  </a:cubicBezTo>
                  <a:cubicBezTo>
                    <a:pt x="2" y="1"/>
                    <a:pt x="1" y="1"/>
                    <a:pt x="1" y="1"/>
                  </a:cubicBezTo>
                  <a:cubicBezTo>
                    <a:pt x="0" y="2"/>
                    <a:pt x="0" y="2"/>
                    <a:pt x="0" y="3"/>
                  </a:cubicBezTo>
                  <a:cubicBezTo>
                    <a:pt x="0" y="3"/>
                    <a:pt x="0" y="3"/>
                    <a:pt x="0" y="3"/>
                  </a:cubicBezTo>
                  <a:cubicBezTo>
                    <a:pt x="0" y="3"/>
                    <a:pt x="0" y="4"/>
                    <a:pt x="0" y="4"/>
                  </a:cubicBezTo>
                  <a:cubicBezTo>
                    <a:pt x="1" y="5"/>
                    <a:pt x="1" y="5"/>
                    <a:pt x="2" y="5"/>
                  </a:cubicBezTo>
                  <a:cubicBezTo>
                    <a:pt x="3" y="6"/>
                    <a:pt x="3" y="6"/>
                    <a:pt x="4" y="6"/>
                  </a:cubicBezTo>
                  <a:cubicBezTo>
                    <a:pt x="5" y="6"/>
                    <a:pt x="6" y="5"/>
                    <a:pt x="7" y="5"/>
                  </a:cubicBezTo>
                  <a:cubicBezTo>
                    <a:pt x="6" y="3"/>
                    <a:pt x="6" y="3"/>
                    <a:pt x="6" y="3"/>
                  </a:cubicBezTo>
                  <a:cubicBezTo>
                    <a:pt x="6" y="3"/>
                    <a:pt x="5" y="4"/>
                    <a:pt x="4" y="4"/>
                  </a:cubicBezTo>
                  <a:cubicBezTo>
                    <a:pt x="3" y="4"/>
                    <a:pt x="3" y="3"/>
                    <a:pt x="2" y="3"/>
                  </a:cubicBezTo>
                  <a:cubicBezTo>
                    <a:pt x="2" y="3"/>
                    <a:pt x="2" y="3"/>
                    <a:pt x="2" y="3"/>
                  </a:cubicBezTo>
                  <a:cubicBezTo>
                    <a:pt x="2" y="3"/>
                    <a:pt x="2" y="3"/>
                    <a:pt x="2" y="3"/>
                  </a:cubicBezTo>
                  <a:cubicBezTo>
                    <a:pt x="2" y="3"/>
                    <a:pt x="2" y="3"/>
                    <a:pt x="2" y="3"/>
                  </a:cubicBezTo>
                  <a:cubicBezTo>
                    <a:pt x="2" y="3"/>
                    <a:pt x="2" y="3"/>
                    <a:pt x="2" y="3"/>
                  </a:cubicBezTo>
                  <a:cubicBezTo>
                    <a:pt x="2" y="2"/>
                    <a:pt x="4" y="2"/>
                    <a:pt x="5" y="2"/>
                  </a:cubicBezTo>
                  <a:cubicBezTo>
                    <a:pt x="5" y="2"/>
                    <a:pt x="5" y="2"/>
                    <a:pt x="5" y="2"/>
                  </a:cubicBezTo>
                  <a:cubicBezTo>
                    <a:pt x="6" y="0"/>
                    <a:pt x="6" y="0"/>
                    <a:pt x="6" y="0"/>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79" name="Freeform 823">
              <a:extLst>
                <a:ext uri="{FF2B5EF4-FFF2-40B4-BE49-F238E27FC236}">
                  <a16:creationId xmlns:a16="http://schemas.microsoft.com/office/drawing/2014/main" id="{93A766E4-68CA-6284-EDFA-DB7642211A6B}"/>
                </a:ext>
              </a:extLst>
            </p:cNvPr>
            <p:cNvSpPr>
              <a:spLocks/>
            </p:cNvSpPr>
            <p:nvPr/>
          </p:nvSpPr>
          <p:spPr bwMode="auto">
            <a:xfrm>
              <a:off x="3941" y="2607"/>
              <a:ext cx="12" cy="15"/>
            </a:xfrm>
            <a:custGeom>
              <a:avLst/>
              <a:gdLst>
                <a:gd name="T0" fmla="*/ 0 w 6"/>
                <a:gd name="T1" fmla="*/ 28 h 7"/>
                <a:gd name="T2" fmla="*/ 16 w 6"/>
                <a:gd name="T3" fmla="*/ 19 h 7"/>
                <a:gd name="T4" fmla="*/ 32 w 6"/>
                <a:gd name="T5" fmla="*/ 19 h 7"/>
                <a:gd name="T6" fmla="*/ 32 w 6"/>
                <a:gd name="T7" fmla="*/ 19 h 7"/>
                <a:gd name="T8" fmla="*/ 32 w 6"/>
                <a:gd name="T9" fmla="*/ 28 h 7"/>
                <a:gd name="T10" fmla="*/ 32 w 6"/>
                <a:gd name="T11" fmla="*/ 28 h 7"/>
                <a:gd name="T12" fmla="*/ 0 w 6"/>
                <a:gd name="T13" fmla="*/ 51 h 7"/>
                <a:gd name="T14" fmla="*/ 0 w 6"/>
                <a:gd name="T15" fmla="*/ 51 h 7"/>
                <a:gd name="T16" fmla="*/ 0 w 6"/>
                <a:gd name="T17" fmla="*/ 69 h 7"/>
                <a:gd name="T18" fmla="*/ 0 w 6"/>
                <a:gd name="T19" fmla="*/ 60 h 7"/>
                <a:gd name="T20" fmla="*/ 0 w 6"/>
                <a:gd name="T21" fmla="*/ 69 h 7"/>
                <a:gd name="T22" fmla="*/ 0 w 6"/>
                <a:gd name="T23" fmla="*/ 69 h 7"/>
                <a:gd name="T24" fmla="*/ 0 w 6"/>
                <a:gd name="T25" fmla="*/ 60 h 7"/>
                <a:gd name="T26" fmla="*/ 0 w 6"/>
                <a:gd name="T27" fmla="*/ 69 h 7"/>
                <a:gd name="T28" fmla="*/ 32 w 6"/>
                <a:gd name="T29" fmla="*/ 60 h 7"/>
                <a:gd name="T30" fmla="*/ 40 w 6"/>
                <a:gd name="T31" fmla="*/ 51 h 7"/>
                <a:gd name="T32" fmla="*/ 48 w 6"/>
                <a:gd name="T33" fmla="*/ 28 h 7"/>
                <a:gd name="T34" fmla="*/ 48 w 6"/>
                <a:gd name="T35" fmla="*/ 9 h 7"/>
                <a:gd name="T36" fmla="*/ 32 w 6"/>
                <a:gd name="T37" fmla="*/ 0 h 7"/>
                <a:gd name="T38" fmla="*/ 8 w 6"/>
                <a:gd name="T39" fmla="*/ 0 h 7"/>
                <a:gd name="T40" fmla="*/ 0 w 6"/>
                <a:gd name="T41" fmla="*/ 9 h 7"/>
                <a:gd name="T42" fmla="*/ 0 w 6"/>
                <a:gd name="T43" fmla="*/ 28 h 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6" h="7">
                  <a:moveTo>
                    <a:pt x="0" y="3"/>
                  </a:moveTo>
                  <a:cubicBezTo>
                    <a:pt x="1" y="3"/>
                    <a:pt x="2" y="3"/>
                    <a:pt x="2" y="2"/>
                  </a:cubicBezTo>
                  <a:cubicBezTo>
                    <a:pt x="3" y="2"/>
                    <a:pt x="4" y="2"/>
                    <a:pt x="4" y="2"/>
                  </a:cubicBezTo>
                  <a:cubicBezTo>
                    <a:pt x="4" y="2"/>
                    <a:pt x="4" y="2"/>
                    <a:pt x="4" y="2"/>
                  </a:cubicBezTo>
                  <a:cubicBezTo>
                    <a:pt x="4" y="3"/>
                    <a:pt x="4" y="3"/>
                    <a:pt x="4" y="3"/>
                  </a:cubicBezTo>
                  <a:cubicBezTo>
                    <a:pt x="4" y="3"/>
                    <a:pt x="4" y="3"/>
                    <a:pt x="4" y="3"/>
                  </a:cubicBezTo>
                  <a:cubicBezTo>
                    <a:pt x="3" y="4"/>
                    <a:pt x="1" y="5"/>
                    <a:pt x="0" y="5"/>
                  </a:cubicBezTo>
                  <a:cubicBezTo>
                    <a:pt x="0" y="5"/>
                    <a:pt x="0" y="5"/>
                    <a:pt x="0" y="5"/>
                  </a:cubicBezTo>
                  <a:cubicBezTo>
                    <a:pt x="0" y="7"/>
                    <a:pt x="0" y="7"/>
                    <a:pt x="0" y="7"/>
                  </a:cubicBezTo>
                  <a:cubicBezTo>
                    <a:pt x="0" y="6"/>
                    <a:pt x="0" y="6"/>
                    <a:pt x="0" y="6"/>
                  </a:cubicBezTo>
                  <a:cubicBezTo>
                    <a:pt x="0" y="7"/>
                    <a:pt x="0" y="7"/>
                    <a:pt x="0" y="7"/>
                  </a:cubicBezTo>
                  <a:cubicBezTo>
                    <a:pt x="0" y="7"/>
                    <a:pt x="0" y="7"/>
                    <a:pt x="0" y="7"/>
                  </a:cubicBezTo>
                  <a:cubicBezTo>
                    <a:pt x="0" y="6"/>
                    <a:pt x="0" y="6"/>
                    <a:pt x="0" y="6"/>
                  </a:cubicBezTo>
                  <a:cubicBezTo>
                    <a:pt x="0" y="7"/>
                    <a:pt x="0" y="7"/>
                    <a:pt x="0" y="7"/>
                  </a:cubicBezTo>
                  <a:cubicBezTo>
                    <a:pt x="1" y="7"/>
                    <a:pt x="3" y="6"/>
                    <a:pt x="4" y="6"/>
                  </a:cubicBezTo>
                  <a:cubicBezTo>
                    <a:pt x="4" y="5"/>
                    <a:pt x="5" y="5"/>
                    <a:pt x="5" y="5"/>
                  </a:cubicBezTo>
                  <a:cubicBezTo>
                    <a:pt x="6" y="4"/>
                    <a:pt x="6" y="3"/>
                    <a:pt x="6" y="3"/>
                  </a:cubicBezTo>
                  <a:cubicBezTo>
                    <a:pt x="6" y="2"/>
                    <a:pt x="6" y="1"/>
                    <a:pt x="6" y="1"/>
                  </a:cubicBezTo>
                  <a:cubicBezTo>
                    <a:pt x="5" y="0"/>
                    <a:pt x="4" y="0"/>
                    <a:pt x="4" y="0"/>
                  </a:cubicBezTo>
                  <a:cubicBezTo>
                    <a:pt x="3" y="0"/>
                    <a:pt x="2" y="0"/>
                    <a:pt x="1" y="0"/>
                  </a:cubicBezTo>
                  <a:cubicBezTo>
                    <a:pt x="1" y="1"/>
                    <a:pt x="0" y="1"/>
                    <a:pt x="0" y="1"/>
                  </a:cubicBezTo>
                  <a:cubicBezTo>
                    <a:pt x="0" y="3"/>
                    <a:pt x="0" y="3"/>
                    <a:pt x="0" y="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0" name="Freeform 824">
              <a:extLst>
                <a:ext uri="{FF2B5EF4-FFF2-40B4-BE49-F238E27FC236}">
                  <a16:creationId xmlns:a16="http://schemas.microsoft.com/office/drawing/2014/main" id="{490D86CC-F8AD-CB60-D54B-A16173B89F19}"/>
                </a:ext>
              </a:extLst>
            </p:cNvPr>
            <p:cNvSpPr>
              <a:spLocks/>
            </p:cNvSpPr>
            <p:nvPr/>
          </p:nvSpPr>
          <p:spPr bwMode="auto">
            <a:xfrm>
              <a:off x="3932" y="2629"/>
              <a:ext cx="9" cy="7"/>
            </a:xfrm>
            <a:custGeom>
              <a:avLst/>
              <a:gdLst>
                <a:gd name="T0" fmla="*/ 11 w 4"/>
                <a:gd name="T1" fmla="*/ 37 h 3"/>
                <a:gd name="T2" fmla="*/ 45 w 4"/>
                <a:gd name="T3" fmla="*/ 12 h 3"/>
                <a:gd name="T4" fmla="*/ 36 w 4"/>
                <a:gd name="T5" fmla="*/ 0 h 3"/>
                <a:gd name="T6" fmla="*/ 0 w 4"/>
                <a:gd name="T7" fmla="*/ 28 h 3"/>
                <a:gd name="T8" fmla="*/ 11 w 4"/>
                <a:gd name="T9" fmla="*/ 37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3"/>
                  </a:moveTo>
                  <a:cubicBezTo>
                    <a:pt x="2" y="3"/>
                    <a:pt x="3" y="2"/>
                    <a:pt x="4" y="1"/>
                  </a:cubicBezTo>
                  <a:cubicBezTo>
                    <a:pt x="3" y="0"/>
                    <a:pt x="3" y="0"/>
                    <a:pt x="3" y="0"/>
                  </a:cubicBezTo>
                  <a:cubicBezTo>
                    <a:pt x="2" y="0"/>
                    <a:pt x="1" y="1"/>
                    <a:pt x="0" y="2"/>
                  </a:cubicBezTo>
                  <a:cubicBezTo>
                    <a:pt x="1" y="3"/>
                    <a:pt x="1" y="3"/>
                    <a:pt x="1" y="3"/>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1" name="Freeform 825">
              <a:extLst>
                <a:ext uri="{FF2B5EF4-FFF2-40B4-BE49-F238E27FC236}">
                  <a16:creationId xmlns:a16="http://schemas.microsoft.com/office/drawing/2014/main" id="{B799C50C-A824-6C4E-600E-3CAFFF88F4CA}"/>
                </a:ext>
              </a:extLst>
            </p:cNvPr>
            <p:cNvSpPr>
              <a:spLocks/>
            </p:cNvSpPr>
            <p:nvPr/>
          </p:nvSpPr>
          <p:spPr bwMode="auto">
            <a:xfrm>
              <a:off x="3901" y="2629"/>
              <a:ext cx="8" cy="9"/>
            </a:xfrm>
            <a:custGeom>
              <a:avLst/>
              <a:gdLst>
                <a:gd name="T0" fmla="*/ 0 w 4"/>
                <a:gd name="T1" fmla="*/ 25 h 4"/>
                <a:gd name="T2" fmla="*/ 24 w 4"/>
                <a:gd name="T3" fmla="*/ 45 h 4"/>
                <a:gd name="T4" fmla="*/ 32 w 4"/>
                <a:gd name="T5" fmla="*/ 36 h 4"/>
                <a:gd name="T6" fmla="*/ 8 w 4"/>
                <a:gd name="T7" fmla="*/ 0 h 4"/>
                <a:gd name="T8" fmla="*/ 0 w 4"/>
                <a:gd name="T9" fmla="*/ 25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2"/>
                  </a:moveTo>
                  <a:cubicBezTo>
                    <a:pt x="1" y="3"/>
                    <a:pt x="2" y="3"/>
                    <a:pt x="3" y="4"/>
                  </a:cubicBezTo>
                  <a:cubicBezTo>
                    <a:pt x="4" y="3"/>
                    <a:pt x="4" y="3"/>
                    <a:pt x="4" y="3"/>
                  </a:cubicBezTo>
                  <a:cubicBezTo>
                    <a:pt x="3" y="2"/>
                    <a:pt x="2" y="1"/>
                    <a:pt x="1" y="0"/>
                  </a:cubicBezTo>
                  <a:cubicBezTo>
                    <a:pt x="0" y="2"/>
                    <a:pt x="0" y="2"/>
                    <a:pt x="0" y="2"/>
                  </a:cubicBezTo>
                </a:path>
              </a:pathLst>
            </a:custGeom>
            <a:solidFill>
              <a:srgbClr val="F44D32"/>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4" name="Freeform 828">
              <a:extLst>
                <a:ext uri="{FF2B5EF4-FFF2-40B4-BE49-F238E27FC236}">
                  <a16:creationId xmlns:a16="http://schemas.microsoft.com/office/drawing/2014/main" id="{2FA6663D-9F02-533D-5E69-3E2DE98A71C7}"/>
                </a:ext>
              </a:extLst>
            </p:cNvPr>
            <p:cNvSpPr>
              <a:spLocks/>
            </p:cNvSpPr>
            <p:nvPr/>
          </p:nvSpPr>
          <p:spPr bwMode="auto">
            <a:xfrm>
              <a:off x="3705" y="3413"/>
              <a:ext cx="110" cy="262"/>
            </a:xfrm>
            <a:custGeom>
              <a:avLst/>
              <a:gdLst>
                <a:gd name="T0" fmla="*/ 493 w 52"/>
                <a:gd name="T1" fmla="*/ 0 h 117"/>
                <a:gd name="T2" fmla="*/ 0 w 52"/>
                <a:gd name="T3" fmla="*/ 1314 h 117"/>
                <a:gd name="T4" fmla="*/ 493 w 52"/>
                <a:gd name="T5" fmla="*/ 0 h 117"/>
                <a:gd name="T6" fmla="*/ 0 60000 65536"/>
                <a:gd name="T7" fmla="*/ 0 60000 65536"/>
                <a:gd name="T8" fmla="*/ 0 60000 65536"/>
              </a:gdLst>
              <a:ahLst/>
              <a:cxnLst>
                <a:cxn ang="T6">
                  <a:pos x="T0" y="T1"/>
                </a:cxn>
                <a:cxn ang="T7">
                  <a:pos x="T2" y="T3"/>
                </a:cxn>
                <a:cxn ang="T8">
                  <a:pos x="T4" y="T5"/>
                </a:cxn>
              </a:cxnLst>
              <a:rect l="0" t="0" r="r" b="b"/>
              <a:pathLst>
                <a:path w="52" h="117">
                  <a:moveTo>
                    <a:pt x="52" y="0"/>
                  </a:moveTo>
                  <a:cubicBezTo>
                    <a:pt x="22" y="41"/>
                    <a:pt x="6" y="94"/>
                    <a:pt x="0" y="117"/>
                  </a:cubicBezTo>
                  <a:cubicBezTo>
                    <a:pt x="4" y="106"/>
                    <a:pt x="34" y="24"/>
                    <a:pt x="5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5" name="Freeform 829">
              <a:extLst>
                <a:ext uri="{FF2B5EF4-FFF2-40B4-BE49-F238E27FC236}">
                  <a16:creationId xmlns:a16="http://schemas.microsoft.com/office/drawing/2014/main" id="{4CB58F59-23EE-41CE-85A0-40AEF1D87943}"/>
                </a:ext>
              </a:extLst>
            </p:cNvPr>
            <p:cNvSpPr>
              <a:spLocks/>
            </p:cNvSpPr>
            <p:nvPr/>
          </p:nvSpPr>
          <p:spPr bwMode="auto">
            <a:xfrm>
              <a:off x="3955" y="3404"/>
              <a:ext cx="137" cy="311"/>
            </a:xfrm>
            <a:custGeom>
              <a:avLst/>
              <a:gdLst>
                <a:gd name="T0" fmla="*/ 0 w 65"/>
                <a:gd name="T1" fmla="*/ 0 h 139"/>
                <a:gd name="T2" fmla="*/ 609 w 65"/>
                <a:gd name="T3" fmla="*/ 1557 h 139"/>
                <a:gd name="T4" fmla="*/ 0 w 65"/>
                <a:gd name="T5" fmla="*/ 0 h 139"/>
                <a:gd name="T6" fmla="*/ 0 60000 65536"/>
                <a:gd name="T7" fmla="*/ 0 60000 65536"/>
                <a:gd name="T8" fmla="*/ 0 60000 65536"/>
              </a:gdLst>
              <a:ahLst/>
              <a:cxnLst>
                <a:cxn ang="T6">
                  <a:pos x="T0" y="T1"/>
                </a:cxn>
                <a:cxn ang="T7">
                  <a:pos x="T2" y="T3"/>
                </a:cxn>
                <a:cxn ang="T8">
                  <a:pos x="T4" y="T5"/>
                </a:cxn>
              </a:cxnLst>
              <a:rect l="0" t="0" r="r" b="b"/>
              <a:pathLst>
                <a:path w="65" h="139">
                  <a:moveTo>
                    <a:pt x="0" y="0"/>
                  </a:moveTo>
                  <a:cubicBezTo>
                    <a:pt x="15" y="17"/>
                    <a:pt x="54" y="72"/>
                    <a:pt x="65" y="139"/>
                  </a:cubicBezTo>
                  <a:cubicBezTo>
                    <a:pt x="64" y="113"/>
                    <a:pt x="42" y="40"/>
                    <a:pt x="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6" name="Freeform 830">
              <a:extLst>
                <a:ext uri="{FF2B5EF4-FFF2-40B4-BE49-F238E27FC236}">
                  <a16:creationId xmlns:a16="http://schemas.microsoft.com/office/drawing/2014/main" id="{D7619E82-F1C2-1484-23B4-D141F47C695E}"/>
                </a:ext>
              </a:extLst>
            </p:cNvPr>
            <p:cNvSpPr>
              <a:spLocks/>
            </p:cNvSpPr>
            <p:nvPr/>
          </p:nvSpPr>
          <p:spPr bwMode="auto">
            <a:xfrm>
              <a:off x="4134" y="2566"/>
              <a:ext cx="13" cy="65"/>
            </a:xfrm>
            <a:custGeom>
              <a:avLst/>
              <a:gdLst>
                <a:gd name="T0" fmla="*/ 9 w 6"/>
                <a:gd name="T1" fmla="*/ 20 h 29"/>
                <a:gd name="T2" fmla="*/ 20 w 6"/>
                <a:gd name="T3" fmla="*/ 155 h 29"/>
                <a:gd name="T4" fmla="*/ 0 w 6"/>
                <a:gd name="T5" fmla="*/ 316 h 29"/>
                <a:gd name="T6" fmla="*/ 43 w 6"/>
                <a:gd name="T7" fmla="*/ 327 h 29"/>
                <a:gd name="T8" fmla="*/ 61 w 6"/>
                <a:gd name="T9" fmla="*/ 155 h 29"/>
                <a:gd name="T10" fmla="*/ 43 w 6"/>
                <a:gd name="T11" fmla="*/ 0 h 29"/>
                <a:gd name="T12" fmla="*/ 9 w 6"/>
                <a:gd name="T13" fmla="*/ 2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9">
                  <a:moveTo>
                    <a:pt x="1" y="2"/>
                  </a:moveTo>
                  <a:cubicBezTo>
                    <a:pt x="2" y="5"/>
                    <a:pt x="2" y="9"/>
                    <a:pt x="2" y="14"/>
                  </a:cubicBezTo>
                  <a:cubicBezTo>
                    <a:pt x="2" y="19"/>
                    <a:pt x="2" y="24"/>
                    <a:pt x="0" y="28"/>
                  </a:cubicBezTo>
                  <a:cubicBezTo>
                    <a:pt x="4" y="29"/>
                    <a:pt x="4" y="29"/>
                    <a:pt x="4" y="29"/>
                  </a:cubicBezTo>
                  <a:cubicBezTo>
                    <a:pt x="5" y="25"/>
                    <a:pt x="6" y="19"/>
                    <a:pt x="6" y="14"/>
                  </a:cubicBezTo>
                  <a:cubicBezTo>
                    <a:pt x="6" y="9"/>
                    <a:pt x="6" y="4"/>
                    <a:pt x="4" y="0"/>
                  </a:cubicBezTo>
                  <a:cubicBezTo>
                    <a:pt x="1" y="2"/>
                    <a:pt x="1" y="2"/>
                    <a:pt x="1" y="2"/>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7" name="Freeform 831">
              <a:extLst>
                <a:ext uri="{FF2B5EF4-FFF2-40B4-BE49-F238E27FC236}">
                  <a16:creationId xmlns:a16="http://schemas.microsoft.com/office/drawing/2014/main" id="{2F666A4C-10B9-98B5-1283-3EBB0B4C31C5}"/>
                </a:ext>
              </a:extLst>
            </p:cNvPr>
            <p:cNvSpPr>
              <a:spLocks/>
            </p:cNvSpPr>
            <p:nvPr/>
          </p:nvSpPr>
          <p:spPr bwMode="auto">
            <a:xfrm>
              <a:off x="4113" y="2584"/>
              <a:ext cx="19" cy="52"/>
            </a:xfrm>
            <a:custGeom>
              <a:avLst/>
              <a:gdLst>
                <a:gd name="T0" fmla="*/ 0 w 9"/>
                <a:gd name="T1" fmla="*/ 36 h 23"/>
                <a:gd name="T2" fmla="*/ 17 w 9"/>
                <a:gd name="T3" fmla="*/ 57 h 23"/>
                <a:gd name="T4" fmla="*/ 49 w 9"/>
                <a:gd name="T5" fmla="*/ 210 h 23"/>
                <a:gd name="T6" fmla="*/ 49 w 9"/>
                <a:gd name="T7" fmla="*/ 267 h 23"/>
                <a:gd name="T8" fmla="*/ 84 w 9"/>
                <a:gd name="T9" fmla="*/ 267 h 23"/>
                <a:gd name="T10" fmla="*/ 84 w 9"/>
                <a:gd name="T11" fmla="*/ 210 h 23"/>
                <a:gd name="T12" fmla="*/ 76 w 9"/>
                <a:gd name="T13" fmla="*/ 93 h 23"/>
                <a:gd name="T14" fmla="*/ 57 w 9"/>
                <a:gd name="T15" fmla="*/ 36 h 23"/>
                <a:gd name="T16" fmla="*/ 17 w 9"/>
                <a:gd name="T17" fmla="*/ 0 h 23"/>
                <a:gd name="T18" fmla="*/ 0 w 9"/>
                <a:gd name="T19" fmla="*/ 36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23">
                  <a:moveTo>
                    <a:pt x="0" y="3"/>
                  </a:moveTo>
                  <a:cubicBezTo>
                    <a:pt x="1" y="4"/>
                    <a:pt x="2" y="4"/>
                    <a:pt x="2" y="5"/>
                  </a:cubicBezTo>
                  <a:cubicBezTo>
                    <a:pt x="4" y="8"/>
                    <a:pt x="5" y="14"/>
                    <a:pt x="5" y="18"/>
                  </a:cubicBezTo>
                  <a:cubicBezTo>
                    <a:pt x="5" y="20"/>
                    <a:pt x="5" y="22"/>
                    <a:pt x="5" y="23"/>
                  </a:cubicBezTo>
                  <a:cubicBezTo>
                    <a:pt x="9" y="23"/>
                    <a:pt x="9" y="23"/>
                    <a:pt x="9" y="23"/>
                  </a:cubicBezTo>
                  <a:cubicBezTo>
                    <a:pt x="9" y="22"/>
                    <a:pt x="9" y="20"/>
                    <a:pt x="9" y="18"/>
                  </a:cubicBezTo>
                  <a:cubicBezTo>
                    <a:pt x="9" y="15"/>
                    <a:pt x="9" y="11"/>
                    <a:pt x="8" y="8"/>
                  </a:cubicBezTo>
                  <a:cubicBezTo>
                    <a:pt x="7" y="6"/>
                    <a:pt x="7" y="4"/>
                    <a:pt x="6" y="3"/>
                  </a:cubicBezTo>
                  <a:cubicBezTo>
                    <a:pt x="5" y="2"/>
                    <a:pt x="3" y="0"/>
                    <a:pt x="2" y="0"/>
                  </a:cubicBezTo>
                  <a:cubicBezTo>
                    <a:pt x="0" y="3"/>
                    <a:pt x="0" y="3"/>
                    <a:pt x="0" y="3"/>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8" name="Freeform 832">
              <a:extLst>
                <a:ext uri="{FF2B5EF4-FFF2-40B4-BE49-F238E27FC236}">
                  <a16:creationId xmlns:a16="http://schemas.microsoft.com/office/drawing/2014/main" id="{2F0A29B3-D220-A1F8-BCD8-85C200998EF5}"/>
                </a:ext>
              </a:extLst>
            </p:cNvPr>
            <p:cNvSpPr>
              <a:spLocks/>
            </p:cNvSpPr>
            <p:nvPr/>
          </p:nvSpPr>
          <p:spPr bwMode="auto">
            <a:xfrm>
              <a:off x="3678" y="2582"/>
              <a:ext cx="15" cy="45"/>
            </a:xfrm>
            <a:custGeom>
              <a:avLst/>
              <a:gdLst>
                <a:gd name="T0" fmla="*/ 41 w 7"/>
                <a:gd name="T1" fmla="*/ 0 h 20"/>
                <a:gd name="T2" fmla="*/ 9 w 7"/>
                <a:gd name="T3" fmla="*/ 92 h 20"/>
                <a:gd name="T4" fmla="*/ 0 w 7"/>
                <a:gd name="T5" fmla="*/ 194 h 20"/>
                <a:gd name="T6" fmla="*/ 0 w 7"/>
                <a:gd name="T7" fmla="*/ 227 h 20"/>
                <a:gd name="T8" fmla="*/ 41 w 7"/>
                <a:gd name="T9" fmla="*/ 218 h 20"/>
                <a:gd name="T10" fmla="*/ 41 w 7"/>
                <a:gd name="T11" fmla="*/ 194 h 20"/>
                <a:gd name="T12" fmla="*/ 51 w 7"/>
                <a:gd name="T13" fmla="*/ 101 h 20"/>
                <a:gd name="T14" fmla="*/ 69 w 7"/>
                <a:gd name="T15" fmla="*/ 25 h 20"/>
                <a:gd name="T16" fmla="*/ 41 w 7"/>
                <a:gd name="T17" fmla="*/ 0 h 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20">
                  <a:moveTo>
                    <a:pt x="4" y="0"/>
                  </a:moveTo>
                  <a:cubicBezTo>
                    <a:pt x="2" y="2"/>
                    <a:pt x="1" y="5"/>
                    <a:pt x="1" y="8"/>
                  </a:cubicBezTo>
                  <a:cubicBezTo>
                    <a:pt x="0" y="11"/>
                    <a:pt x="0" y="14"/>
                    <a:pt x="0" y="17"/>
                  </a:cubicBezTo>
                  <a:cubicBezTo>
                    <a:pt x="0" y="18"/>
                    <a:pt x="0" y="19"/>
                    <a:pt x="0" y="20"/>
                  </a:cubicBezTo>
                  <a:cubicBezTo>
                    <a:pt x="4" y="19"/>
                    <a:pt x="4" y="19"/>
                    <a:pt x="4" y="19"/>
                  </a:cubicBezTo>
                  <a:cubicBezTo>
                    <a:pt x="4" y="19"/>
                    <a:pt x="4" y="18"/>
                    <a:pt x="4" y="17"/>
                  </a:cubicBezTo>
                  <a:cubicBezTo>
                    <a:pt x="4" y="15"/>
                    <a:pt x="4" y="12"/>
                    <a:pt x="5" y="9"/>
                  </a:cubicBezTo>
                  <a:cubicBezTo>
                    <a:pt x="5" y="6"/>
                    <a:pt x="6" y="4"/>
                    <a:pt x="7" y="2"/>
                  </a:cubicBezTo>
                  <a:cubicBezTo>
                    <a:pt x="4" y="0"/>
                    <a:pt x="4" y="0"/>
                    <a:pt x="4" y="0"/>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sp>
          <p:nvSpPr>
            <p:cNvPr id="589" name="Freeform 833">
              <a:extLst>
                <a:ext uri="{FF2B5EF4-FFF2-40B4-BE49-F238E27FC236}">
                  <a16:creationId xmlns:a16="http://schemas.microsoft.com/office/drawing/2014/main" id="{D16F6688-FD6F-CB6F-876E-9B339717423C}"/>
                </a:ext>
              </a:extLst>
            </p:cNvPr>
            <p:cNvSpPr>
              <a:spLocks/>
            </p:cNvSpPr>
            <p:nvPr/>
          </p:nvSpPr>
          <p:spPr bwMode="auto">
            <a:xfrm>
              <a:off x="3693" y="2591"/>
              <a:ext cx="15" cy="45"/>
            </a:xfrm>
            <a:custGeom>
              <a:avLst/>
              <a:gdLst>
                <a:gd name="T0" fmla="*/ 41 w 7"/>
                <a:gd name="T1" fmla="*/ 0 h 20"/>
                <a:gd name="T2" fmla="*/ 0 w 7"/>
                <a:gd name="T3" fmla="*/ 194 h 20"/>
                <a:gd name="T4" fmla="*/ 0 w 7"/>
                <a:gd name="T5" fmla="*/ 227 h 20"/>
                <a:gd name="T6" fmla="*/ 41 w 7"/>
                <a:gd name="T7" fmla="*/ 218 h 20"/>
                <a:gd name="T8" fmla="*/ 41 w 7"/>
                <a:gd name="T9" fmla="*/ 194 h 20"/>
                <a:gd name="T10" fmla="*/ 69 w 7"/>
                <a:gd name="T11" fmla="*/ 36 h 20"/>
                <a:gd name="T12" fmla="*/ 41 w 7"/>
                <a:gd name="T13" fmla="*/ 0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 h="20">
                  <a:moveTo>
                    <a:pt x="4" y="0"/>
                  </a:moveTo>
                  <a:cubicBezTo>
                    <a:pt x="0" y="5"/>
                    <a:pt x="0" y="11"/>
                    <a:pt x="0" y="17"/>
                  </a:cubicBezTo>
                  <a:cubicBezTo>
                    <a:pt x="0" y="18"/>
                    <a:pt x="0" y="19"/>
                    <a:pt x="0" y="20"/>
                  </a:cubicBezTo>
                  <a:cubicBezTo>
                    <a:pt x="4" y="19"/>
                    <a:pt x="4" y="19"/>
                    <a:pt x="4" y="19"/>
                  </a:cubicBezTo>
                  <a:cubicBezTo>
                    <a:pt x="4" y="18"/>
                    <a:pt x="4" y="18"/>
                    <a:pt x="4" y="17"/>
                  </a:cubicBezTo>
                  <a:cubicBezTo>
                    <a:pt x="4" y="12"/>
                    <a:pt x="5" y="6"/>
                    <a:pt x="7" y="3"/>
                  </a:cubicBezTo>
                  <a:cubicBezTo>
                    <a:pt x="4" y="0"/>
                    <a:pt x="4" y="0"/>
                    <a:pt x="4" y="0"/>
                  </a:cubicBezTo>
                </a:path>
              </a:pathLst>
            </a:custGeom>
            <a:solidFill>
              <a:srgbClr val="FEF2ED"/>
            </a:solidFill>
            <a:ln>
              <a:noFill/>
            </a:ln>
            <a:extLst>
              <a:ext uri="{91240B29-F687-4F45-9708-019B960494DF}">
                <a14:hiddenLine xmlns:a14="http://schemas.microsoft.com/office/drawing/2010/main" w="9525">
                  <a:solidFill>
                    <a:srgbClr val="000000"/>
                  </a:solidFill>
                  <a:round/>
                  <a:headEnd/>
                  <a:tailEnd/>
                </a14:hiddenLine>
              </a:ext>
            </a:extLst>
          </p:spPr>
          <p:txBody>
            <a:bodyPr/>
            <a:lstStyle>
              <a:defPPr>
                <a:defRPr lang="fr-FR"/>
              </a:defPPr>
              <a:lvl1pPr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1pPr>
              <a:lvl2pPr marL="4572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2pPr>
              <a:lvl3pPr marL="9144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3pPr>
              <a:lvl4pPr marL="13716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4pPr>
              <a:lvl5pPr marL="1828800" algn="l" rtl="0" eaLnBrk="0" fontAlgn="base" hangingPunct="0">
                <a:spcBef>
                  <a:spcPct val="0"/>
                </a:spcBef>
                <a:spcAft>
                  <a:spcPct val="0"/>
                </a:spcAft>
                <a:defRPr kern="1200">
                  <a:solidFill>
                    <a:schemeClr val="tx1"/>
                  </a:solidFill>
                  <a:latin typeface="Arial" panose="020B0604020202020204" pitchFamily="34" charset="0"/>
                  <a:ea typeface="+mn-ea"/>
                  <a:cs typeface="Arial" panose="020B0604020202020204" pitchFamily="34" charset="0"/>
                </a:defRPr>
              </a:lvl5pPr>
              <a:lvl6pPr marL="22860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6pPr>
              <a:lvl7pPr marL="27432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7pPr>
              <a:lvl8pPr marL="32004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8pPr>
              <a:lvl9pPr marL="3657600" algn="l" defTabSz="914400" rtl="0" eaLnBrk="1" latinLnBrk="0" hangingPunct="1">
                <a:defRPr kern="1200">
                  <a:solidFill>
                    <a:schemeClr val="tx1"/>
                  </a:solidFill>
                  <a:latin typeface="Arial" panose="020B0604020202020204" pitchFamily="34" charset="0"/>
                  <a:ea typeface="+mn-ea"/>
                  <a:cs typeface="Arial" panose="020B0604020202020204" pitchFamily="34" charset="0"/>
                </a:defRPr>
              </a:lvl9pPr>
            </a:lstStyle>
            <a:p>
              <a:endParaRPr lang="en-GB"/>
            </a:p>
          </p:txBody>
        </p:sp>
      </p:grpSp>
      <p:pic>
        <p:nvPicPr>
          <p:cNvPr id="19" name="Picture 4" descr="Three Ultrasound Transducer Including Curvilinear Cardiac and Linear ...">
            <a:extLst>
              <a:ext uri="{FF2B5EF4-FFF2-40B4-BE49-F238E27FC236}">
                <a16:creationId xmlns:a16="http://schemas.microsoft.com/office/drawing/2014/main" id="{268B49FF-D7B5-9075-21D7-2A9AE786967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11127" r="63756" b="6821"/>
          <a:stretch/>
        </p:blipFill>
        <p:spPr bwMode="auto">
          <a:xfrm rot="5400000">
            <a:off x="3947170" y="4444949"/>
            <a:ext cx="350276" cy="421039"/>
          </a:xfrm>
          <a:prstGeom prst="rect">
            <a:avLst/>
          </a:prstGeom>
          <a:solidFill>
            <a:schemeClr val="accent1">
              <a:alpha val="33000"/>
            </a:schemeClr>
          </a:solidFill>
        </p:spPr>
      </p:pic>
      <p:pic>
        <p:nvPicPr>
          <p:cNvPr id="20" name="Picture 19">
            <a:extLst>
              <a:ext uri="{FF2B5EF4-FFF2-40B4-BE49-F238E27FC236}">
                <a16:creationId xmlns:a16="http://schemas.microsoft.com/office/drawing/2014/main" id="{76652100-0CFD-F68F-D944-DDE941BAEA28}"/>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19737" t="36630" r="14630" b="22512"/>
          <a:stretch/>
        </p:blipFill>
        <p:spPr>
          <a:xfrm rot="5400000">
            <a:off x="2821699" y="4340542"/>
            <a:ext cx="1576948" cy="652457"/>
          </a:xfrm>
          <a:prstGeom prst="rect">
            <a:avLst/>
          </a:prstGeom>
        </p:spPr>
      </p:pic>
      <p:pic>
        <p:nvPicPr>
          <p:cNvPr id="791" name="Picture 790">
            <a:extLst>
              <a:ext uri="{FF2B5EF4-FFF2-40B4-BE49-F238E27FC236}">
                <a16:creationId xmlns:a16="http://schemas.microsoft.com/office/drawing/2014/main" id="{D90D9A83-582E-C939-8A50-919CC02F7BB1}"/>
              </a:ext>
            </a:extLst>
          </p:cNvPr>
          <p:cNvPicPr>
            <a:picLocks noChangeAspect="1"/>
          </p:cNvPicPr>
          <p:nvPr/>
        </p:nvPicPr>
        <p:blipFill rotWithShape="1">
          <a:blip r:embed="rId6"/>
          <a:srcRect l="16267" t="34984" r="13622" b="1"/>
          <a:stretch/>
        </p:blipFill>
        <p:spPr>
          <a:xfrm rot="5400000">
            <a:off x="7891291" y="4349562"/>
            <a:ext cx="1263886" cy="654834"/>
          </a:xfrm>
          <a:prstGeom prst="rect">
            <a:avLst/>
          </a:prstGeom>
        </p:spPr>
      </p:pic>
      <p:pic>
        <p:nvPicPr>
          <p:cNvPr id="792" name="Picture 4" descr="Three Ultrasound Transducer Including Curvilinear Cardiac and Linear ...">
            <a:extLst>
              <a:ext uri="{FF2B5EF4-FFF2-40B4-BE49-F238E27FC236}">
                <a16:creationId xmlns:a16="http://schemas.microsoft.com/office/drawing/2014/main" id="{D7A800F2-01FF-DF80-9269-2D402ECA652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 t="11127" r="63756" b="6821"/>
          <a:stretch/>
        </p:blipFill>
        <p:spPr bwMode="auto">
          <a:xfrm rot="5400000">
            <a:off x="8878695" y="4435676"/>
            <a:ext cx="350276" cy="421039"/>
          </a:xfrm>
          <a:prstGeom prst="rect">
            <a:avLst/>
          </a:prstGeom>
          <a:solidFill>
            <a:schemeClr val="accent1">
              <a:alpha val="33000"/>
            </a:schemeClr>
          </a:solidFill>
        </p:spPr>
      </p:pic>
      <p:sp>
        <p:nvSpPr>
          <p:cNvPr id="12" name="TextBox 11">
            <a:extLst>
              <a:ext uri="{FF2B5EF4-FFF2-40B4-BE49-F238E27FC236}">
                <a16:creationId xmlns:a16="http://schemas.microsoft.com/office/drawing/2014/main" id="{18389CD8-7ED8-0645-5420-63733AE2F912}"/>
              </a:ext>
            </a:extLst>
          </p:cNvPr>
          <p:cNvSpPr txBox="1"/>
          <p:nvPr/>
        </p:nvSpPr>
        <p:spPr>
          <a:xfrm>
            <a:off x="3133561" y="2142625"/>
            <a:ext cx="1224136" cy="394723"/>
          </a:xfrm>
          <a:prstGeom prst="rect">
            <a:avLst/>
          </a:prstGeom>
          <a:noFill/>
        </p:spPr>
        <p:txBody>
          <a:bodyPr wrap="square" rtlCol="0">
            <a:spAutoFit/>
          </a:bodyPr>
          <a:lstStyle/>
          <a:p>
            <a:r>
              <a:rPr lang="en-GB" dirty="0"/>
              <a:t>Normal</a:t>
            </a:r>
          </a:p>
        </p:txBody>
      </p:sp>
      <p:sp>
        <p:nvSpPr>
          <p:cNvPr id="13" name="TextBox 12">
            <a:extLst>
              <a:ext uri="{FF2B5EF4-FFF2-40B4-BE49-F238E27FC236}">
                <a16:creationId xmlns:a16="http://schemas.microsoft.com/office/drawing/2014/main" id="{8E97C8D2-22E4-3E1B-03F8-FC672D8B3FFE}"/>
              </a:ext>
            </a:extLst>
          </p:cNvPr>
          <p:cNvSpPr txBox="1"/>
          <p:nvPr/>
        </p:nvSpPr>
        <p:spPr>
          <a:xfrm>
            <a:off x="7901099" y="2152393"/>
            <a:ext cx="1224136" cy="394723"/>
          </a:xfrm>
          <a:prstGeom prst="rect">
            <a:avLst/>
          </a:prstGeom>
          <a:noFill/>
        </p:spPr>
        <p:txBody>
          <a:bodyPr wrap="square" rtlCol="0">
            <a:spAutoFit/>
          </a:bodyPr>
          <a:lstStyle/>
          <a:p>
            <a:r>
              <a:rPr lang="en-GB" dirty="0"/>
              <a:t>Aneurysm</a:t>
            </a:r>
          </a:p>
        </p:txBody>
      </p:sp>
      <p:sp>
        <p:nvSpPr>
          <p:cNvPr id="16" name="Content Placeholder 2">
            <a:extLst>
              <a:ext uri="{FF2B5EF4-FFF2-40B4-BE49-F238E27FC236}">
                <a16:creationId xmlns:a16="http://schemas.microsoft.com/office/drawing/2014/main" id="{7D43BD73-D935-9DF6-DD22-B7FAB6937DE7}"/>
              </a:ext>
            </a:extLst>
          </p:cNvPr>
          <p:cNvSpPr txBox="1">
            <a:spLocks/>
          </p:cNvSpPr>
          <p:nvPr/>
        </p:nvSpPr>
        <p:spPr>
          <a:xfrm>
            <a:off x="3101699" y="5082669"/>
            <a:ext cx="1029560" cy="497759"/>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1.5cm</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17" name="Content Placeholder 2">
            <a:extLst>
              <a:ext uri="{FF2B5EF4-FFF2-40B4-BE49-F238E27FC236}">
                <a16:creationId xmlns:a16="http://schemas.microsoft.com/office/drawing/2014/main" id="{CCAE9F1A-CF95-8213-9008-B4C66527C59A}"/>
              </a:ext>
            </a:extLst>
          </p:cNvPr>
          <p:cNvSpPr txBox="1">
            <a:spLocks/>
          </p:cNvSpPr>
          <p:nvPr/>
        </p:nvSpPr>
        <p:spPr>
          <a:xfrm>
            <a:off x="7966955" y="5207341"/>
            <a:ext cx="1029560" cy="497759"/>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5.0cm</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Tree>
    <p:extLst>
      <p:ext uri="{BB962C8B-B14F-4D97-AF65-F5344CB8AC3E}">
        <p14:creationId xmlns:p14="http://schemas.microsoft.com/office/powerpoint/2010/main" val="193813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9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9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animBg="1"/>
      <p:bldP spid="1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B71D869-9401-55D3-BA74-8F37385E9A81}"/>
              </a:ext>
            </a:extLst>
          </p:cNvPr>
          <p:cNvGrpSpPr/>
          <p:nvPr/>
        </p:nvGrpSpPr>
        <p:grpSpPr>
          <a:xfrm>
            <a:off x="-264628" y="324110"/>
            <a:ext cx="12625324" cy="6413873"/>
            <a:chOff x="-74382" y="324109"/>
            <a:chExt cx="9258553" cy="6413873"/>
          </a:xfrm>
        </p:grpSpPr>
        <p:grpSp>
          <p:nvGrpSpPr>
            <p:cNvPr id="3" name="Group 2">
              <a:extLst>
                <a:ext uri="{FF2B5EF4-FFF2-40B4-BE49-F238E27FC236}">
                  <a16:creationId xmlns:a16="http://schemas.microsoft.com/office/drawing/2014/main" id="{492BE029-F822-6067-1964-98B4422FD79E}"/>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62731B9E-FF81-343B-DD15-06C28C1D55BC}"/>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9FAE8007-71A3-2522-173F-539A07170C3B}"/>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C3925EA4-F4BD-0A49-A88D-A08DDA9D03A5}"/>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DE92DC73-D2D6-C10B-A60C-9A4C773BDB8C}"/>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D61FC42A-CAB7-D00A-15F8-6F4119FE0C45}"/>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2A01620B-DE71-9E35-84FC-9550CA74B3AB}"/>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5" name="Picture 2">
              <a:extLst>
                <a:ext uri="{FF2B5EF4-FFF2-40B4-BE49-F238E27FC236}">
                  <a16:creationId xmlns:a16="http://schemas.microsoft.com/office/drawing/2014/main" id="{439344AA-F660-EE24-8771-5D6A2095E9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20" name="Picture 19">
            <a:extLst>
              <a:ext uri="{FF2B5EF4-FFF2-40B4-BE49-F238E27FC236}">
                <a16:creationId xmlns:a16="http://schemas.microsoft.com/office/drawing/2014/main" id="{76652100-0CFD-F68F-D944-DDE941BAEA28}"/>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7260" t="39199" r="26636" b="19943"/>
          <a:stretch/>
        </p:blipFill>
        <p:spPr>
          <a:xfrm>
            <a:off x="4008619" y="1749735"/>
            <a:ext cx="3720557" cy="1800842"/>
          </a:xfrm>
          <a:prstGeom prst="rect">
            <a:avLst/>
          </a:prstGeom>
        </p:spPr>
      </p:pic>
      <p:pic>
        <p:nvPicPr>
          <p:cNvPr id="791" name="Picture 790">
            <a:extLst>
              <a:ext uri="{FF2B5EF4-FFF2-40B4-BE49-F238E27FC236}">
                <a16:creationId xmlns:a16="http://schemas.microsoft.com/office/drawing/2014/main" id="{D90D9A83-582E-C939-8A50-919CC02F7BB1}"/>
              </a:ext>
            </a:extLst>
          </p:cNvPr>
          <p:cNvPicPr>
            <a:picLocks noChangeAspect="1"/>
          </p:cNvPicPr>
          <p:nvPr/>
        </p:nvPicPr>
        <p:blipFill rotWithShape="1">
          <a:blip r:embed="rId7"/>
          <a:srcRect l="16267" t="34984" r="13622" b="1"/>
          <a:stretch/>
        </p:blipFill>
        <p:spPr>
          <a:xfrm>
            <a:off x="4131257" y="3928748"/>
            <a:ext cx="3709525" cy="1803716"/>
          </a:xfrm>
          <a:prstGeom prst="rect">
            <a:avLst/>
          </a:prstGeom>
        </p:spPr>
      </p:pic>
      <p:sp>
        <p:nvSpPr>
          <p:cNvPr id="12" name="TextBox 11">
            <a:extLst>
              <a:ext uri="{FF2B5EF4-FFF2-40B4-BE49-F238E27FC236}">
                <a16:creationId xmlns:a16="http://schemas.microsoft.com/office/drawing/2014/main" id="{18389CD8-7ED8-0645-5420-63733AE2F912}"/>
              </a:ext>
            </a:extLst>
          </p:cNvPr>
          <p:cNvSpPr txBox="1"/>
          <p:nvPr/>
        </p:nvSpPr>
        <p:spPr>
          <a:xfrm>
            <a:off x="2949929" y="2183555"/>
            <a:ext cx="1224136" cy="394723"/>
          </a:xfrm>
          <a:prstGeom prst="rect">
            <a:avLst/>
          </a:prstGeom>
          <a:noFill/>
        </p:spPr>
        <p:txBody>
          <a:bodyPr wrap="square" rtlCol="0">
            <a:spAutoFit/>
          </a:bodyPr>
          <a:lstStyle/>
          <a:p>
            <a:r>
              <a:rPr lang="en-GB" dirty="0"/>
              <a:t>Normal</a:t>
            </a:r>
          </a:p>
        </p:txBody>
      </p:sp>
      <p:sp>
        <p:nvSpPr>
          <p:cNvPr id="13" name="TextBox 12">
            <a:extLst>
              <a:ext uri="{FF2B5EF4-FFF2-40B4-BE49-F238E27FC236}">
                <a16:creationId xmlns:a16="http://schemas.microsoft.com/office/drawing/2014/main" id="{8E97C8D2-22E4-3E1B-03F8-FC672D8B3FFE}"/>
              </a:ext>
            </a:extLst>
          </p:cNvPr>
          <p:cNvSpPr txBox="1"/>
          <p:nvPr/>
        </p:nvSpPr>
        <p:spPr>
          <a:xfrm>
            <a:off x="2884345" y="4245902"/>
            <a:ext cx="1224136" cy="697114"/>
          </a:xfrm>
          <a:prstGeom prst="rect">
            <a:avLst/>
          </a:prstGeom>
          <a:noFill/>
        </p:spPr>
        <p:txBody>
          <a:bodyPr wrap="square" rtlCol="0">
            <a:spAutoFit/>
          </a:bodyPr>
          <a:lstStyle/>
          <a:p>
            <a:r>
              <a:rPr lang="en-GB" dirty="0"/>
              <a:t>Aneurysm (AAA)</a:t>
            </a:r>
          </a:p>
        </p:txBody>
      </p:sp>
      <p:sp>
        <p:nvSpPr>
          <p:cNvPr id="16" name="Content Placeholder 2">
            <a:extLst>
              <a:ext uri="{FF2B5EF4-FFF2-40B4-BE49-F238E27FC236}">
                <a16:creationId xmlns:a16="http://schemas.microsoft.com/office/drawing/2014/main" id="{7D43BD73-D935-9DF6-DD22-B7FAB6937DE7}"/>
              </a:ext>
            </a:extLst>
          </p:cNvPr>
          <p:cNvSpPr txBox="1">
            <a:spLocks/>
          </p:cNvSpPr>
          <p:nvPr/>
        </p:nvSpPr>
        <p:spPr>
          <a:xfrm>
            <a:off x="7797975" y="2295004"/>
            <a:ext cx="1029560" cy="497759"/>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1.5cm</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17" name="Content Placeholder 2">
            <a:extLst>
              <a:ext uri="{FF2B5EF4-FFF2-40B4-BE49-F238E27FC236}">
                <a16:creationId xmlns:a16="http://schemas.microsoft.com/office/drawing/2014/main" id="{CCAE9F1A-CF95-8213-9008-B4C66527C59A}"/>
              </a:ext>
            </a:extLst>
          </p:cNvPr>
          <p:cNvSpPr txBox="1">
            <a:spLocks/>
          </p:cNvSpPr>
          <p:nvPr/>
        </p:nvSpPr>
        <p:spPr>
          <a:xfrm>
            <a:off x="7863558" y="4522506"/>
            <a:ext cx="1029560" cy="497759"/>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5.5cm</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1" name="Star: 5 Points 20">
            <a:extLst>
              <a:ext uri="{FF2B5EF4-FFF2-40B4-BE49-F238E27FC236}">
                <a16:creationId xmlns:a16="http://schemas.microsoft.com/office/drawing/2014/main" id="{9F5C511F-EB76-D664-58F3-4F5C3F24F1A9}"/>
              </a:ext>
            </a:extLst>
          </p:cNvPr>
          <p:cNvSpPr/>
          <p:nvPr/>
        </p:nvSpPr>
        <p:spPr>
          <a:xfrm>
            <a:off x="5914011" y="2348881"/>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58" name="Star: 5 Points 457">
            <a:extLst>
              <a:ext uri="{FF2B5EF4-FFF2-40B4-BE49-F238E27FC236}">
                <a16:creationId xmlns:a16="http://schemas.microsoft.com/office/drawing/2014/main" id="{C9F4EE64-0AD4-FDD4-372E-F913CC4CF80B}"/>
              </a:ext>
            </a:extLst>
          </p:cNvPr>
          <p:cNvSpPr/>
          <p:nvPr/>
        </p:nvSpPr>
        <p:spPr>
          <a:xfrm>
            <a:off x="5802675" y="4037649"/>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Star: 5 Points 506">
            <a:extLst>
              <a:ext uri="{FF2B5EF4-FFF2-40B4-BE49-F238E27FC236}">
                <a16:creationId xmlns:a16="http://schemas.microsoft.com/office/drawing/2014/main" id="{E01B42D6-CF4F-6472-6E88-F3D1967CEE24}"/>
              </a:ext>
            </a:extLst>
          </p:cNvPr>
          <p:cNvSpPr/>
          <p:nvPr/>
        </p:nvSpPr>
        <p:spPr>
          <a:xfrm>
            <a:off x="5663952" y="5267884"/>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20" name="Star: 5 Points 519">
            <a:extLst>
              <a:ext uri="{FF2B5EF4-FFF2-40B4-BE49-F238E27FC236}">
                <a16:creationId xmlns:a16="http://schemas.microsoft.com/office/drawing/2014/main" id="{DEB43BC4-4B54-272B-C3EB-57432859BE61}"/>
              </a:ext>
            </a:extLst>
          </p:cNvPr>
          <p:cNvSpPr/>
          <p:nvPr/>
        </p:nvSpPr>
        <p:spPr>
          <a:xfrm>
            <a:off x="5946691" y="2750361"/>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22" name="13571520231018_Temp ID-20231018155713_20231018160003443">
            <a:hlinkClick r:id="" action="ppaction://media"/>
            <a:extLst>
              <a:ext uri="{FF2B5EF4-FFF2-40B4-BE49-F238E27FC236}">
                <a16:creationId xmlns:a16="http://schemas.microsoft.com/office/drawing/2014/main" id="{86F61787-4184-E877-E337-726526A3C21D}"/>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2256253" y="794304"/>
            <a:ext cx="7620000" cy="5715000"/>
          </a:xfrm>
          <a:prstGeom prst="rect">
            <a:avLst/>
          </a:prstGeom>
        </p:spPr>
      </p:pic>
      <p:pic>
        <p:nvPicPr>
          <p:cNvPr id="509" name="Picture 2" descr="Anatomical Position: Definitions and Illustrations">
            <a:extLst>
              <a:ext uri="{FF2B5EF4-FFF2-40B4-BE49-F238E27FC236}">
                <a16:creationId xmlns:a16="http://schemas.microsoft.com/office/drawing/2014/main" id="{509ED127-8D1E-6780-D7DC-510700AF4F2C}"/>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18667" r="740" b="37237"/>
          <a:stretch/>
        </p:blipFill>
        <p:spPr bwMode="auto">
          <a:xfrm>
            <a:off x="3321141" y="572896"/>
            <a:ext cx="5645549" cy="1343937"/>
          </a:xfrm>
          <a:prstGeom prst="rect">
            <a:avLst/>
          </a:prstGeom>
          <a:noFill/>
          <a:extLst>
            <a:ext uri="{909E8E84-426E-40DD-AFC4-6F175D3DCCD1}">
              <a14:hiddenFill xmlns:a14="http://schemas.microsoft.com/office/drawing/2010/main">
                <a:solidFill>
                  <a:srgbClr val="FFFFFF"/>
                </a:solidFill>
              </a14:hiddenFill>
            </a:ext>
          </a:extLst>
        </p:spPr>
      </p:pic>
      <p:pic>
        <p:nvPicPr>
          <p:cNvPr id="792" name="Picture 4" descr="Three Ultrasound Transducer Including Curvilinear Cardiac and Linear ...">
            <a:extLst>
              <a:ext uri="{FF2B5EF4-FFF2-40B4-BE49-F238E27FC236}">
                <a16:creationId xmlns:a16="http://schemas.microsoft.com/office/drawing/2014/main" id="{D7A800F2-01FF-DF80-9269-2D402ECA652C}"/>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1" t="11127" r="63756" b="6821"/>
          <a:stretch/>
        </p:blipFill>
        <p:spPr bwMode="auto">
          <a:xfrm>
            <a:off x="5383973" y="-40241"/>
            <a:ext cx="969848" cy="1165777"/>
          </a:xfrm>
          <a:prstGeom prst="rect">
            <a:avLst/>
          </a:prstGeom>
          <a:solidFill>
            <a:schemeClr val="accent1">
              <a:alpha val="33000"/>
            </a:schemeClr>
          </a:solidFill>
        </p:spPr>
      </p:pic>
      <p:sp>
        <p:nvSpPr>
          <p:cNvPr id="4" name="TextBox 3">
            <a:extLst>
              <a:ext uri="{FF2B5EF4-FFF2-40B4-BE49-F238E27FC236}">
                <a16:creationId xmlns:a16="http://schemas.microsoft.com/office/drawing/2014/main" id="{91E50381-4F21-BAF9-89F0-BB69D2745AB0}"/>
              </a:ext>
            </a:extLst>
          </p:cNvPr>
          <p:cNvSpPr txBox="1"/>
          <p:nvPr/>
        </p:nvSpPr>
        <p:spPr>
          <a:xfrm>
            <a:off x="5195900" y="4712200"/>
            <a:ext cx="1080120" cy="394723"/>
          </a:xfrm>
          <a:prstGeom prst="rect">
            <a:avLst/>
          </a:prstGeom>
          <a:noFill/>
        </p:spPr>
        <p:txBody>
          <a:bodyPr wrap="square" rtlCol="0">
            <a:spAutoFit/>
          </a:bodyPr>
          <a:lstStyle/>
          <a:p>
            <a:r>
              <a:rPr lang="en-GB" dirty="0">
                <a:solidFill>
                  <a:srgbClr val="FF0000"/>
                </a:solidFill>
              </a:rPr>
              <a:t>Spine</a:t>
            </a:r>
          </a:p>
        </p:txBody>
      </p:sp>
      <p:sp>
        <p:nvSpPr>
          <p:cNvPr id="6" name="TextBox 5">
            <a:extLst>
              <a:ext uri="{FF2B5EF4-FFF2-40B4-BE49-F238E27FC236}">
                <a16:creationId xmlns:a16="http://schemas.microsoft.com/office/drawing/2014/main" id="{E3D16B83-C9C4-393C-5BB2-C0497A4F35C8}"/>
              </a:ext>
            </a:extLst>
          </p:cNvPr>
          <p:cNvSpPr txBox="1"/>
          <p:nvPr/>
        </p:nvSpPr>
        <p:spPr>
          <a:xfrm>
            <a:off x="3662006" y="3928748"/>
            <a:ext cx="1353874" cy="394723"/>
          </a:xfrm>
          <a:prstGeom prst="rect">
            <a:avLst/>
          </a:prstGeom>
          <a:noFill/>
        </p:spPr>
        <p:txBody>
          <a:bodyPr wrap="square" rtlCol="0">
            <a:spAutoFit/>
          </a:bodyPr>
          <a:lstStyle/>
          <a:p>
            <a:r>
              <a:rPr lang="en-GB" dirty="0">
                <a:solidFill>
                  <a:srgbClr val="FF0000"/>
                </a:solidFill>
              </a:rPr>
              <a:t>Vena cava</a:t>
            </a:r>
          </a:p>
        </p:txBody>
      </p:sp>
      <p:sp>
        <p:nvSpPr>
          <p:cNvPr id="7" name="TextBox 6">
            <a:extLst>
              <a:ext uri="{FF2B5EF4-FFF2-40B4-BE49-F238E27FC236}">
                <a16:creationId xmlns:a16="http://schemas.microsoft.com/office/drawing/2014/main" id="{7C00EAFE-C0F2-DE3E-F58F-B108D7ABFE4F}"/>
              </a:ext>
            </a:extLst>
          </p:cNvPr>
          <p:cNvSpPr txBox="1"/>
          <p:nvPr/>
        </p:nvSpPr>
        <p:spPr>
          <a:xfrm>
            <a:off x="5599083" y="3243390"/>
            <a:ext cx="1353874" cy="394723"/>
          </a:xfrm>
          <a:prstGeom prst="rect">
            <a:avLst/>
          </a:prstGeom>
          <a:noFill/>
        </p:spPr>
        <p:txBody>
          <a:bodyPr wrap="square" rtlCol="0">
            <a:spAutoFit/>
          </a:bodyPr>
          <a:lstStyle/>
          <a:p>
            <a:r>
              <a:rPr lang="en-GB" dirty="0">
                <a:solidFill>
                  <a:srgbClr val="FF0000"/>
                </a:solidFill>
              </a:rPr>
              <a:t>Bifurcation</a:t>
            </a:r>
          </a:p>
        </p:txBody>
      </p:sp>
      <p:pic>
        <p:nvPicPr>
          <p:cNvPr id="8" name="Picture 7">
            <a:extLst>
              <a:ext uri="{FF2B5EF4-FFF2-40B4-BE49-F238E27FC236}">
                <a16:creationId xmlns:a16="http://schemas.microsoft.com/office/drawing/2014/main" id="{A6C57296-DC30-5610-CC4D-E66BEB0886C2}"/>
              </a:ext>
            </a:extLst>
          </p:cNvPr>
          <p:cNvPicPr>
            <a:picLocks noChangeAspect="1"/>
          </p:cNvPicPr>
          <p:nvPr/>
        </p:nvPicPr>
        <p:blipFill rotWithShape="1">
          <a:blip r:embed="rId11"/>
          <a:srcRect l="38301" t="34005" r="33020" b="24911"/>
          <a:stretch/>
        </p:blipFill>
        <p:spPr>
          <a:xfrm>
            <a:off x="1554757" y="114029"/>
            <a:ext cx="8380989" cy="6753523"/>
          </a:xfrm>
          <a:prstGeom prst="rect">
            <a:avLst/>
          </a:prstGeom>
        </p:spPr>
      </p:pic>
    </p:spTree>
    <p:extLst>
      <p:ext uri="{BB962C8B-B14F-4D97-AF65-F5344CB8AC3E}">
        <p14:creationId xmlns:p14="http://schemas.microsoft.com/office/powerpoint/2010/main" val="1455436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8"/>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6041" fill="hold"/>
                                        <p:tgtEl>
                                          <p:spTgt spid="22"/>
                                        </p:tgtEl>
                                      </p:cBhvr>
                                    </p:cmd>
                                  </p:childTnLst>
                                </p:cTn>
                              </p:par>
                              <p:par>
                                <p:cTn id="11" presetID="1" presetClass="entr" presetSubtype="0" fill="hold" grpId="0" nodeType="withEffect">
                                  <p:stCondLst>
                                    <p:cond delay="50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grpId="0" nodeType="withEffect">
                                  <p:stCondLst>
                                    <p:cond delay="1500"/>
                                  </p:stCondLst>
                                  <p:childTnLst>
                                    <p:set>
                                      <p:cBhvr>
                                        <p:cTn id="14" dur="1" fill="hold">
                                          <p:stCondLst>
                                            <p:cond delay="0"/>
                                          </p:stCondLst>
                                        </p:cTn>
                                        <p:tgtEl>
                                          <p:spTgt spid="6"/>
                                        </p:tgtEl>
                                        <p:attrNameLst>
                                          <p:attrName>style.visibility</p:attrName>
                                        </p:attrNameLst>
                                      </p:cBhvr>
                                      <p:to>
                                        <p:strVal val="visible"/>
                                      </p:to>
                                    </p:set>
                                  </p:childTnLst>
                                </p:cTn>
                              </p:par>
                              <p:par>
                                <p:cTn id="15" presetID="1" presetClass="entr" presetSubtype="0" fill="hold" grpId="0" nodeType="withEffect">
                                  <p:stCondLst>
                                    <p:cond delay="4000"/>
                                  </p:stCondLst>
                                  <p:childTnLst>
                                    <p:set>
                                      <p:cBhvr>
                                        <p:cTn id="16" dur="1" fill="hold">
                                          <p:stCondLst>
                                            <p:cond delay="0"/>
                                          </p:stCondLst>
                                        </p:cTn>
                                        <p:tgtEl>
                                          <p:spTgt spid="7"/>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nodeType="clickEffect">
                                  <p:stCondLst>
                                    <p:cond delay="0"/>
                                  </p:stCondLst>
                                  <p:childTnLst>
                                    <p:set>
                                      <p:cBhvr>
                                        <p:cTn id="20" dur="1" fill="hold">
                                          <p:stCondLst>
                                            <p:cond delay="0"/>
                                          </p:stCondLst>
                                        </p:cTn>
                                        <p:tgtEl>
                                          <p:spTgt spid="22"/>
                                        </p:tgtEl>
                                        <p:attrNameLst>
                                          <p:attrName>style.visibility</p:attrName>
                                        </p:attrNameLst>
                                      </p:cBhvr>
                                      <p:to>
                                        <p:strVal val="hidden"/>
                                      </p:to>
                                    </p:set>
                                    <p:cmd type="call" cmd="stop">
                                      <p:cBhvr>
                                        <p:cTn id="21" dur="1">
                                          <p:stCondLst>
                                            <p:cond delay="0"/>
                                          </p:stCondLst>
                                        </p:cTn>
                                        <p:tgtEl>
                                          <p:spTgt spid="22"/>
                                        </p:tgtEl>
                                      </p:cBhvr>
                                    </p:cmd>
                                  </p:childTnLst>
                                </p:cTn>
                              </p:par>
                              <p:par>
                                <p:cTn id="22" presetID="1" presetClass="exit" presetSubtype="0" fill="hold" grpId="1" nodeType="withEffect">
                                  <p:stCondLst>
                                    <p:cond delay="0"/>
                                  </p:stCondLst>
                                  <p:childTnLst>
                                    <p:set>
                                      <p:cBhvr>
                                        <p:cTn id="23" dur="1" fill="hold">
                                          <p:stCondLst>
                                            <p:cond delay="0"/>
                                          </p:stCondLst>
                                        </p:cTn>
                                        <p:tgtEl>
                                          <p:spTgt spid="4"/>
                                        </p:tgtEl>
                                        <p:attrNameLst>
                                          <p:attrName>style.visibility</p:attrName>
                                        </p:attrNameLst>
                                      </p:cBhvr>
                                      <p:to>
                                        <p:strVal val="hidden"/>
                                      </p:to>
                                    </p:set>
                                  </p:childTnLst>
                                </p:cTn>
                              </p:par>
                              <p:par>
                                <p:cTn id="24" presetID="1" presetClass="exit" presetSubtype="0" fill="hold" grpId="1" nodeType="withEffect">
                                  <p:stCondLst>
                                    <p:cond delay="0"/>
                                  </p:stCondLst>
                                  <p:childTnLst>
                                    <p:set>
                                      <p:cBhvr>
                                        <p:cTn id="25" dur="1" fill="hold">
                                          <p:stCondLst>
                                            <p:cond delay="0"/>
                                          </p:stCondLst>
                                        </p:cTn>
                                        <p:tgtEl>
                                          <p:spTgt spid="6"/>
                                        </p:tgtEl>
                                        <p:attrNameLst>
                                          <p:attrName>style.visibility</p:attrName>
                                        </p:attrNameLst>
                                      </p:cBhvr>
                                      <p:to>
                                        <p:strVal val="hidden"/>
                                      </p:to>
                                    </p:set>
                                  </p:childTnLst>
                                </p:cTn>
                              </p:par>
                              <p:par>
                                <p:cTn id="26" presetID="1" presetClass="exit" presetSubtype="0" fill="hold" grpId="1" nodeType="withEffect">
                                  <p:stCondLst>
                                    <p:cond delay="0"/>
                                  </p:stCondLst>
                                  <p:childTnLst>
                                    <p:set>
                                      <p:cBhvr>
                                        <p:cTn id="27" dur="1" fill="hold">
                                          <p:stCondLst>
                                            <p:cond delay="0"/>
                                          </p:stCondLst>
                                        </p:cTn>
                                        <p:tgtEl>
                                          <p:spTgt spid="7"/>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79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3"/>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458"/>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507"/>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0" fill="hold" display="0">
                  <p:stCondLst>
                    <p:cond delay="indefinite"/>
                  </p:stCondLst>
                </p:cTn>
                <p:tgtEl>
                  <p:spTgt spid="22"/>
                </p:tgtEl>
              </p:cMediaNode>
            </p:video>
          </p:childTnLst>
        </p:cTn>
      </p:par>
    </p:tnLst>
    <p:bldLst>
      <p:bldP spid="13" grpId="0"/>
      <p:bldP spid="17" grpId="0" animBg="1"/>
      <p:bldP spid="458" grpId="0" animBg="1"/>
      <p:bldP spid="507" grpId="0" animBg="1"/>
      <p:bldP spid="4" grpId="0"/>
      <p:bldP spid="4" grpId="1"/>
      <p:bldP spid="6" grpId="0"/>
      <p:bldP spid="6" grpId="1"/>
      <p:bldP spid="7" grpId="0"/>
      <p:bldP spid="7" grpId="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D1FDC39-46D3-735C-1E50-61961A93FF1B}"/>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73F55DA6-633F-21F9-CDA7-44589DC1934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3BCAB030-2473-F58D-53EE-91133073B427}"/>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57E1216D-6CC2-6AD1-830C-6743BAECE39F}"/>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65665E36-3E86-0F32-34C5-A17EAE93FFE6}"/>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30" name="Rectangle 29">
                  <a:extLst>
                    <a:ext uri="{FF2B5EF4-FFF2-40B4-BE49-F238E27FC236}">
                      <a16:creationId xmlns:a16="http://schemas.microsoft.com/office/drawing/2014/main" id="{697D6DE2-BF92-0599-AAD0-3DA434A7D0E3}"/>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9F2592C0-7D10-6F9B-CA62-9620DC7DF00C}"/>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0FBDBB54-160B-123C-84DD-894DABA47DA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3A1A1E55-19BA-EFCC-0333-138730BFC6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509" name="Picture 2" descr="Anatomical Position: Definitions and Illustrations">
            <a:extLst>
              <a:ext uri="{FF2B5EF4-FFF2-40B4-BE49-F238E27FC236}">
                <a16:creationId xmlns:a16="http://schemas.microsoft.com/office/drawing/2014/main" id="{509ED127-8D1E-6780-D7DC-510700AF4F2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8667" r="740" b="37237"/>
          <a:stretch/>
        </p:blipFill>
        <p:spPr bwMode="auto">
          <a:xfrm>
            <a:off x="1731024" y="370898"/>
            <a:ext cx="3422932" cy="814837"/>
          </a:xfrm>
          <a:prstGeom prst="rect">
            <a:avLst/>
          </a:prstGeom>
          <a:noFill/>
          <a:extLst>
            <a:ext uri="{909E8E84-426E-40DD-AFC4-6F175D3DCCD1}">
              <a14:hiddenFill xmlns:a14="http://schemas.microsoft.com/office/drawing/2010/main">
                <a:solidFill>
                  <a:srgbClr val="FFFFFF"/>
                </a:solidFill>
              </a14:hiddenFill>
            </a:ext>
          </a:extLst>
        </p:spPr>
      </p:pic>
      <p:sp>
        <p:nvSpPr>
          <p:cNvPr id="34" name="Title 1">
            <a:extLst>
              <a:ext uri="{FF2B5EF4-FFF2-40B4-BE49-F238E27FC236}">
                <a16:creationId xmlns:a16="http://schemas.microsoft.com/office/drawing/2014/main" id="{FB02EF38-1D86-D332-B4AF-B6F90D526B90}"/>
              </a:ext>
            </a:extLst>
          </p:cNvPr>
          <p:cNvSpPr>
            <a:spLocks noGrp="1"/>
          </p:cNvSpPr>
          <p:nvPr>
            <p:ph type="title"/>
          </p:nvPr>
        </p:nvSpPr>
        <p:spPr>
          <a:xfrm>
            <a:off x="1981201" y="274639"/>
            <a:ext cx="8229600" cy="1143000"/>
          </a:xfrm>
        </p:spPr>
        <p:txBody>
          <a:bodyPr/>
          <a:lstStyle/>
          <a:p>
            <a:r>
              <a:rPr lang="en-GB" dirty="0">
                <a:solidFill>
                  <a:srgbClr val="006699"/>
                </a:solidFill>
              </a:rPr>
              <a:t>AAA</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a:xfrm>
            <a:off x="-3624195" y="1726036"/>
            <a:ext cx="3083627" cy="2495053"/>
          </a:xfrm>
        </p:spPr>
        <p:txBody>
          <a:bodyPr>
            <a:normAutofit/>
          </a:bodyPr>
          <a:lstStyle/>
          <a:p>
            <a:r>
              <a:rPr lang="en-GB" dirty="0"/>
              <a:t>US image of EVAR + explain surveillance</a:t>
            </a:r>
          </a:p>
          <a:p>
            <a:endParaRPr lang="en-GB" dirty="0"/>
          </a:p>
          <a:p>
            <a:endParaRPr lang="en-GB" dirty="0"/>
          </a:p>
        </p:txBody>
      </p:sp>
      <p:pic>
        <p:nvPicPr>
          <p:cNvPr id="792" name="Picture 4" descr="Three Ultrasound Transducer Including Curvilinear Cardiac and Linear ...">
            <a:extLst>
              <a:ext uri="{FF2B5EF4-FFF2-40B4-BE49-F238E27FC236}">
                <a16:creationId xmlns:a16="http://schemas.microsoft.com/office/drawing/2014/main" id="{D7A800F2-01FF-DF80-9269-2D402ECA652C}"/>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 t="11127" r="63756" b="6821"/>
          <a:stretch/>
        </p:blipFill>
        <p:spPr bwMode="auto">
          <a:xfrm>
            <a:off x="3059350" y="90953"/>
            <a:ext cx="534600" cy="642600"/>
          </a:xfrm>
          <a:prstGeom prst="rect">
            <a:avLst/>
          </a:prstGeom>
          <a:solidFill>
            <a:schemeClr val="accent1">
              <a:alpha val="33000"/>
            </a:schemeClr>
          </a:solidFill>
        </p:spPr>
      </p:pic>
      <p:grpSp>
        <p:nvGrpSpPr>
          <p:cNvPr id="2" name="Group 1">
            <a:extLst>
              <a:ext uri="{FF2B5EF4-FFF2-40B4-BE49-F238E27FC236}">
                <a16:creationId xmlns:a16="http://schemas.microsoft.com/office/drawing/2014/main" id="{8E20A833-21B0-9E60-7AAC-2D8F0D3ED5D6}"/>
              </a:ext>
            </a:extLst>
          </p:cNvPr>
          <p:cNvGrpSpPr/>
          <p:nvPr/>
        </p:nvGrpSpPr>
        <p:grpSpPr>
          <a:xfrm>
            <a:off x="2423592" y="1193238"/>
            <a:ext cx="3709525" cy="1803716"/>
            <a:chOff x="2607257" y="3928748"/>
            <a:chExt cx="3709525" cy="1803716"/>
          </a:xfrm>
        </p:grpSpPr>
        <p:pic>
          <p:nvPicPr>
            <p:cNvPr id="791" name="Picture 790">
              <a:extLst>
                <a:ext uri="{FF2B5EF4-FFF2-40B4-BE49-F238E27FC236}">
                  <a16:creationId xmlns:a16="http://schemas.microsoft.com/office/drawing/2014/main" id="{D90D9A83-582E-C939-8A50-919CC02F7BB1}"/>
                </a:ext>
              </a:extLst>
            </p:cNvPr>
            <p:cNvPicPr>
              <a:picLocks noChangeAspect="1"/>
            </p:cNvPicPr>
            <p:nvPr/>
          </p:nvPicPr>
          <p:blipFill rotWithShape="1">
            <a:blip r:embed="rId6"/>
            <a:srcRect l="16267" t="34984" r="13622" b="1"/>
            <a:stretch/>
          </p:blipFill>
          <p:spPr>
            <a:xfrm>
              <a:off x="2607257" y="3928748"/>
              <a:ext cx="3709525" cy="1803716"/>
            </a:xfrm>
            <a:prstGeom prst="rect">
              <a:avLst/>
            </a:prstGeom>
          </p:spPr>
        </p:pic>
        <p:sp>
          <p:nvSpPr>
            <p:cNvPr id="17" name="Content Placeholder 2">
              <a:extLst>
                <a:ext uri="{FF2B5EF4-FFF2-40B4-BE49-F238E27FC236}">
                  <a16:creationId xmlns:a16="http://schemas.microsoft.com/office/drawing/2014/main" id="{CCAE9F1A-CF95-8213-9008-B4C66527C59A}"/>
                </a:ext>
              </a:extLst>
            </p:cNvPr>
            <p:cNvSpPr txBox="1">
              <a:spLocks/>
            </p:cNvSpPr>
            <p:nvPr/>
          </p:nvSpPr>
          <p:spPr>
            <a:xfrm>
              <a:off x="5236346" y="5221797"/>
              <a:ext cx="1029560" cy="497759"/>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5.5cm</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458" name="Star: 5 Points 457">
              <a:extLst>
                <a:ext uri="{FF2B5EF4-FFF2-40B4-BE49-F238E27FC236}">
                  <a16:creationId xmlns:a16="http://schemas.microsoft.com/office/drawing/2014/main" id="{C9F4EE64-0AD4-FDD4-372E-F913CC4CF80B}"/>
                </a:ext>
              </a:extLst>
            </p:cNvPr>
            <p:cNvSpPr/>
            <p:nvPr/>
          </p:nvSpPr>
          <p:spPr>
            <a:xfrm>
              <a:off x="4278675" y="4037648"/>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07" name="Star: 5 Points 506">
              <a:extLst>
                <a:ext uri="{FF2B5EF4-FFF2-40B4-BE49-F238E27FC236}">
                  <a16:creationId xmlns:a16="http://schemas.microsoft.com/office/drawing/2014/main" id="{E01B42D6-CF4F-6472-6E88-F3D1967CEE24}"/>
                </a:ext>
              </a:extLst>
            </p:cNvPr>
            <p:cNvSpPr/>
            <p:nvPr/>
          </p:nvSpPr>
          <p:spPr>
            <a:xfrm>
              <a:off x="4140178" y="5267884"/>
              <a:ext cx="144016" cy="126793"/>
            </a:xfrm>
            <a:prstGeom prst="star5">
              <a:avLst/>
            </a:prstGeom>
            <a:solidFill>
              <a:srgbClr val="FFFF00"/>
            </a:solid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5" name="Content Placeholder 2">
            <a:extLst>
              <a:ext uri="{FF2B5EF4-FFF2-40B4-BE49-F238E27FC236}">
                <a16:creationId xmlns:a16="http://schemas.microsoft.com/office/drawing/2014/main" id="{5C01A33D-9BBB-625F-95A3-D47DA4B8C254}"/>
              </a:ext>
            </a:extLst>
          </p:cNvPr>
          <p:cNvSpPr txBox="1">
            <a:spLocks/>
          </p:cNvSpPr>
          <p:nvPr/>
        </p:nvSpPr>
        <p:spPr>
          <a:xfrm>
            <a:off x="1943445" y="3459710"/>
            <a:ext cx="2169763" cy="748518"/>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Do nothing</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2" name="Content Placeholder 2">
            <a:extLst>
              <a:ext uri="{FF2B5EF4-FFF2-40B4-BE49-F238E27FC236}">
                <a16:creationId xmlns:a16="http://schemas.microsoft.com/office/drawing/2014/main" id="{06039CE5-B373-BB6D-9E59-0472B6944492}"/>
              </a:ext>
            </a:extLst>
          </p:cNvPr>
          <p:cNvSpPr txBox="1">
            <a:spLocks/>
          </p:cNvSpPr>
          <p:nvPr/>
        </p:nvSpPr>
        <p:spPr>
          <a:xfrm>
            <a:off x="5138858" y="3471786"/>
            <a:ext cx="2277250" cy="748518"/>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Open repair</a:t>
            </a:r>
            <a:endParaRPr lang="en-US" sz="1401"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3" name="Content Placeholder 2">
            <a:extLst>
              <a:ext uri="{FF2B5EF4-FFF2-40B4-BE49-F238E27FC236}">
                <a16:creationId xmlns:a16="http://schemas.microsoft.com/office/drawing/2014/main" id="{235D828B-1150-2A79-6117-D54D2B32EE05}"/>
              </a:ext>
            </a:extLst>
          </p:cNvPr>
          <p:cNvSpPr txBox="1">
            <a:spLocks/>
          </p:cNvSpPr>
          <p:nvPr/>
        </p:nvSpPr>
        <p:spPr>
          <a:xfrm>
            <a:off x="8075855" y="3427960"/>
            <a:ext cx="2277251" cy="748519"/>
          </a:xfrm>
          <a:prstGeom prst="roundRect">
            <a:avLst/>
          </a:prstGeom>
          <a:solidFill>
            <a:schemeClr val="accent2">
              <a:lumMod val="40000"/>
              <a:lumOff val="60000"/>
            </a:schemeClr>
          </a:solidFill>
        </p:spPr>
        <p:txBody>
          <a:bodyPr vert="horz" lIns="91440" tIns="45720" rIns="91440" bIns="45720" rtlCol="0" anchor="t">
            <a:normAutofit fontScale="250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7201" dirty="0">
                <a:cs typeface="Calibri Light"/>
              </a:rPr>
              <a:t>Endovascular Aneurysm Repair (EVAR)</a:t>
            </a:r>
            <a:endParaRPr lang="en-US" sz="4000"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5" name="Content Placeholder 2">
            <a:extLst>
              <a:ext uri="{FF2B5EF4-FFF2-40B4-BE49-F238E27FC236}">
                <a16:creationId xmlns:a16="http://schemas.microsoft.com/office/drawing/2014/main" id="{63F661A7-CA02-D840-8804-E555503B19F8}"/>
              </a:ext>
            </a:extLst>
          </p:cNvPr>
          <p:cNvSpPr txBox="1">
            <a:spLocks/>
          </p:cNvSpPr>
          <p:nvPr/>
        </p:nvSpPr>
        <p:spPr>
          <a:xfrm>
            <a:off x="2963129" y="3168345"/>
            <a:ext cx="6301224" cy="122952"/>
          </a:xfrm>
          <a:prstGeom prst="roundRect">
            <a:avLst/>
          </a:prstGeom>
          <a:solidFill>
            <a:schemeClr val="accent1"/>
          </a:solidFill>
        </p:spPr>
        <p:txBody>
          <a:bodyPr vert="horz" lIns="91440" tIns="45720" rIns="91440" bIns="45720" rtlCol="0" anchor="t">
            <a:normAutofit fontScale="250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6" name="Arrow: Right 25">
            <a:extLst>
              <a:ext uri="{FF2B5EF4-FFF2-40B4-BE49-F238E27FC236}">
                <a16:creationId xmlns:a16="http://schemas.microsoft.com/office/drawing/2014/main" id="{E608907B-BF8E-887B-EB8F-D691C0550491}"/>
              </a:ext>
            </a:extLst>
          </p:cNvPr>
          <p:cNvSpPr/>
          <p:nvPr/>
        </p:nvSpPr>
        <p:spPr>
          <a:xfrm rot="5400000">
            <a:off x="2841154" y="3228187"/>
            <a:ext cx="324560" cy="229946"/>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Arrow: Right 26">
            <a:extLst>
              <a:ext uri="{FF2B5EF4-FFF2-40B4-BE49-F238E27FC236}">
                <a16:creationId xmlns:a16="http://schemas.microsoft.com/office/drawing/2014/main" id="{3ADFD097-97FF-4DB3-99B5-6F9C2C051B61}"/>
              </a:ext>
            </a:extLst>
          </p:cNvPr>
          <p:cNvSpPr/>
          <p:nvPr/>
        </p:nvSpPr>
        <p:spPr>
          <a:xfrm rot="5400000">
            <a:off x="6089780" y="3308531"/>
            <a:ext cx="324560" cy="229946"/>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Arrow: Right 27">
            <a:extLst>
              <a:ext uri="{FF2B5EF4-FFF2-40B4-BE49-F238E27FC236}">
                <a16:creationId xmlns:a16="http://schemas.microsoft.com/office/drawing/2014/main" id="{283BF724-B156-4FCB-D0D5-91CA30C0D5C2}"/>
              </a:ext>
            </a:extLst>
          </p:cNvPr>
          <p:cNvSpPr/>
          <p:nvPr/>
        </p:nvSpPr>
        <p:spPr>
          <a:xfrm rot="5400000">
            <a:off x="9059108" y="3223756"/>
            <a:ext cx="324560" cy="229946"/>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9" name="Arrow: Right 28">
            <a:extLst>
              <a:ext uri="{FF2B5EF4-FFF2-40B4-BE49-F238E27FC236}">
                <a16:creationId xmlns:a16="http://schemas.microsoft.com/office/drawing/2014/main" id="{2006A7C3-DD6C-C6D8-5980-615E969F818C}"/>
              </a:ext>
            </a:extLst>
          </p:cNvPr>
          <p:cNvSpPr/>
          <p:nvPr/>
        </p:nvSpPr>
        <p:spPr>
          <a:xfrm rot="5400000">
            <a:off x="6115204" y="2910727"/>
            <a:ext cx="324560" cy="229946"/>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1" name="Picture 30">
            <a:extLst>
              <a:ext uri="{FF2B5EF4-FFF2-40B4-BE49-F238E27FC236}">
                <a16:creationId xmlns:a16="http://schemas.microsoft.com/office/drawing/2014/main" id="{55B70D4D-0FCB-F645-FAA0-E567B1CAF214}"/>
              </a:ext>
            </a:extLst>
          </p:cNvPr>
          <p:cNvPicPr>
            <a:picLocks noChangeAspect="1"/>
          </p:cNvPicPr>
          <p:nvPr/>
        </p:nvPicPr>
        <p:blipFill>
          <a:blip r:embed="rId7"/>
          <a:stretch>
            <a:fillRect/>
          </a:stretch>
        </p:blipFill>
        <p:spPr>
          <a:xfrm>
            <a:off x="4851689" y="4327644"/>
            <a:ext cx="2800741" cy="2152950"/>
          </a:xfrm>
          <a:prstGeom prst="rect">
            <a:avLst/>
          </a:prstGeom>
        </p:spPr>
      </p:pic>
      <p:pic>
        <p:nvPicPr>
          <p:cNvPr id="33" name="Picture 32">
            <a:extLst>
              <a:ext uri="{FF2B5EF4-FFF2-40B4-BE49-F238E27FC236}">
                <a16:creationId xmlns:a16="http://schemas.microsoft.com/office/drawing/2014/main" id="{57D135F9-02BE-357D-FC38-C5D00D515F72}"/>
              </a:ext>
            </a:extLst>
          </p:cNvPr>
          <p:cNvPicPr>
            <a:picLocks noChangeAspect="1"/>
          </p:cNvPicPr>
          <p:nvPr/>
        </p:nvPicPr>
        <p:blipFill>
          <a:blip r:embed="rId8"/>
          <a:stretch>
            <a:fillRect/>
          </a:stretch>
        </p:blipFill>
        <p:spPr>
          <a:xfrm>
            <a:off x="7038047" y="674388"/>
            <a:ext cx="3116879" cy="2446388"/>
          </a:xfrm>
          <a:prstGeom prst="rect">
            <a:avLst/>
          </a:prstGeom>
        </p:spPr>
      </p:pic>
      <p:sp>
        <p:nvSpPr>
          <p:cNvPr id="36" name="Arrow: Right 35">
            <a:extLst>
              <a:ext uri="{FF2B5EF4-FFF2-40B4-BE49-F238E27FC236}">
                <a16:creationId xmlns:a16="http://schemas.microsoft.com/office/drawing/2014/main" id="{C5CD5060-4D33-5C0A-130E-1C5C508DDF80}"/>
              </a:ext>
            </a:extLst>
          </p:cNvPr>
          <p:cNvSpPr/>
          <p:nvPr/>
        </p:nvSpPr>
        <p:spPr>
          <a:xfrm>
            <a:off x="6146747" y="1368888"/>
            <a:ext cx="1014571" cy="339768"/>
          </a:xfrm>
          <a:prstGeom prst="rightArrow">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Content Placeholder 2">
            <a:extLst>
              <a:ext uri="{FF2B5EF4-FFF2-40B4-BE49-F238E27FC236}">
                <a16:creationId xmlns:a16="http://schemas.microsoft.com/office/drawing/2014/main" id="{ACA72002-BFC2-36BA-EFB0-832BC9578137}"/>
              </a:ext>
            </a:extLst>
          </p:cNvPr>
          <p:cNvSpPr txBox="1">
            <a:spLocks/>
          </p:cNvSpPr>
          <p:nvPr/>
        </p:nvSpPr>
        <p:spPr>
          <a:xfrm>
            <a:off x="6214817" y="2784077"/>
            <a:ext cx="917616" cy="122952"/>
          </a:xfrm>
          <a:prstGeom prst="roundRect">
            <a:avLst/>
          </a:prstGeom>
          <a:solidFill>
            <a:schemeClr val="accent1"/>
          </a:solidFill>
        </p:spPr>
        <p:txBody>
          <a:bodyPr vert="horz" lIns="91440" tIns="45720" rIns="91440" bIns="45720" rtlCol="0" anchor="t">
            <a:normAutofit fontScale="250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buNone/>
            </a:pPr>
            <a:endParaRPr lang="en-US" dirty="0">
              <a:latin typeface="Calibri Light"/>
              <a:cs typeface="Calibri Light"/>
            </a:endParaRPr>
          </a:p>
          <a:p>
            <a:endParaRPr lang="en-US" dirty="0">
              <a:latin typeface="Trebuchet MS" panose="020B0603020202020204"/>
              <a:cs typeface="Calibri Light"/>
            </a:endParaRPr>
          </a:p>
        </p:txBody>
      </p:sp>
      <p:pic>
        <p:nvPicPr>
          <p:cNvPr id="6" name="Picture 5">
            <a:extLst>
              <a:ext uri="{FF2B5EF4-FFF2-40B4-BE49-F238E27FC236}">
                <a16:creationId xmlns:a16="http://schemas.microsoft.com/office/drawing/2014/main" id="{8A1FAB66-37F5-C9AD-BB17-35D1D51768FA}"/>
              </a:ext>
            </a:extLst>
          </p:cNvPr>
          <p:cNvPicPr>
            <a:picLocks noChangeAspect="1"/>
          </p:cNvPicPr>
          <p:nvPr/>
        </p:nvPicPr>
        <p:blipFill>
          <a:blip r:embed="rId9"/>
          <a:stretch>
            <a:fillRect/>
          </a:stretch>
        </p:blipFill>
        <p:spPr>
          <a:xfrm>
            <a:off x="8052003" y="4363604"/>
            <a:ext cx="3248653" cy="2081030"/>
          </a:xfrm>
          <a:prstGeom prst="rect">
            <a:avLst/>
          </a:prstGeom>
        </p:spPr>
      </p:pic>
      <p:pic>
        <p:nvPicPr>
          <p:cNvPr id="7" name="Picture 6">
            <a:extLst>
              <a:ext uri="{FF2B5EF4-FFF2-40B4-BE49-F238E27FC236}">
                <a16:creationId xmlns:a16="http://schemas.microsoft.com/office/drawing/2014/main" id="{338EBBF0-B8E3-5A8F-6B77-F063F164C9B7}"/>
              </a:ext>
            </a:extLst>
          </p:cNvPr>
          <p:cNvPicPr>
            <a:picLocks noChangeAspect="1"/>
          </p:cNvPicPr>
          <p:nvPr/>
        </p:nvPicPr>
        <p:blipFill rotWithShape="1">
          <a:blip r:embed="rId10"/>
          <a:srcRect l="9983" t="30681" r="73534" b="29726"/>
          <a:stretch/>
        </p:blipFill>
        <p:spPr>
          <a:xfrm>
            <a:off x="8538574" y="4221115"/>
            <a:ext cx="1672227" cy="2259479"/>
          </a:xfrm>
          <a:prstGeom prst="rect">
            <a:avLst/>
          </a:prstGeom>
        </p:spPr>
      </p:pic>
    </p:spTree>
    <p:extLst>
      <p:ext uri="{BB962C8B-B14F-4D97-AF65-F5344CB8AC3E}">
        <p14:creationId xmlns:p14="http://schemas.microsoft.com/office/powerpoint/2010/main" val="1172937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9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7"/>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31"/>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8"/>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nodeType="clickEffect">
                                  <p:stCondLst>
                                    <p:cond delay="0"/>
                                  </p:stCondLst>
                                  <p:childTnLst>
                                    <p:set>
                                      <p:cBhvr>
                                        <p:cTn id="46" dur="1" fill="hold">
                                          <p:stCondLst>
                                            <p:cond delay="0"/>
                                          </p:stCondLst>
                                        </p:cTn>
                                        <p:tgtEl>
                                          <p:spTgt spid="7"/>
                                        </p:tgtEl>
                                        <p:attrNameLst>
                                          <p:attrName>style.visibility</p:attrName>
                                        </p:attrNameLst>
                                      </p:cBhvr>
                                      <p:to>
                                        <p:strVal val="hidden"/>
                                      </p:to>
                                    </p:set>
                                  </p:childTnLst>
                                </p:cTn>
                              </p:par>
                              <p:par>
                                <p:cTn id="47" presetID="1" presetClass="entr" presetSubtype="0" fill="hold" nodeType="withEffect">
                                  <p:stCondLst>
                                    <p:cond delay="0"/>
                                  </p:stCondLst>
                                  <p:childTnLst>
                                    <p:set>
                                      <p:cBhvr>
                                        <p:cTn id="4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2" grpId="0" animBg="1"/>
      <p:bldP spid="23" grpId="0" animBg="1"/>
      <p:bldP spid="25" grpId="0" animBg="1"/>
      <p:bldP spid="26" grpId="0" animBg="1"/>
      <p:bldP spid="27" grpId="0" animBg="1"/>
      <p:bldP spid="28" grpId="0" animBg="1"/>
      <p:bldP spid="29" grpId="0" animBg="1"/>
      <p:bldP spid="36" grpId="0" animBg="1"/>
      <p:bldP spid="3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1D1FDC39-46D3-735C-1E50-61961A93FF1B}"/>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73F55DA6-633F-21F9-CDA7-44589DC1934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3BCAB030-2473-F58D-53EE-91133073B427}"/>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57E1216D-6CC2-6AD1-830C-6743BAECE39F}"/>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65665E36-3E86-0F32-34C5-A17EAE93FFE6}"/>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30" name="Rectangle 29">
                  <a:extLst>
                    <a:ext uri="{FF2B5EF4-FFF2-40B4-BE49-F238E27FC236}">
                      <a16:creationId xmlns:a16="http://schemas.microsoft.com/office/drawing/2014/main" id="{697D6DE2-BF92-0599-AAD0-3DA434A7D0E3}"/>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9F2592C0-7D10-6F9B-CA62-9620DC7DF00C}"/>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0FBDBB54-160B-123C-84DD-894DABA47DA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3A1A1E55-19BA-EFCC-0333-138730BFC66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3" name="Content Placeholder 2">
            <a:extLst>
              <a:ext uri="{FF2B5EF4-FFF2-40B4-BE49-F238E27FC236}">
                <a16:creationId xmlns:a16="http://schemas.microsoft.com/office/drawing/2014/main" id="{235D828B-1150-2A79-6117-D54D2B32EE05}"/>
              </a:ext>
            </a:extLst>
          </p:cNvPr>
          <p:cNvSpPr txBox="1">
            <a:spLocks/>
          </p:cNvSpPr>
          <p:nvPr/>
        </p:nvSpPr>
        <p:spPr>
          <a:xfrm>
            <a:off x="4727848" y="568938"/>
            <a:ext cx="2277251" cy="748519"/>
          </a:xfrm>
          <a:prstGeom prst="roundRect">
            <a:avLst/>
          </a:prstGeom>
          <a:solidFill>
            <a:schemeClr val="accent2">
              <a:lumMod val="40000"/>
              <a:lumOff val="60000"/>
            </a:schemeClr>
          </a:solidFill>
        </p:spPr>
        <p:txBody>
          <a:bodyPr vert="horz" lIns="91440" tIns="45720" rIns="91440" bIns="45720" rtlCol="0" anchor="t">
            <a:normAutofit fontScale="250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7201" dirty="0">
                <a:cs typeface="Calibri Light"/>
              </a:rPr>
              <a:t>Endovascular Aneurysm Repair (EVAR)</a:t>
            </a:r>
            <a:endParaRPr lang="en-US" sz="4000"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pic>
        <p:nvPicPr>
          <p:cNvPr id="9" name="Picture 8">
            <a:extLst>
              <a:ext uri="{FF2B5EF4-FFF2-40B4-BE49-F238E27FC236}">
                <a16:creationId xmlns:a16="http://schemas.microsoft.com/office/drawing/2014/main" id="{26FC8780-D871-9698-F0BE-AA5B1131F016}"/>
              </a:ext>
            </a:extLst>
          </p:cNvPr>
          <p:cNvPicPr>
            <a:picLocks noChangeAspect="1"/>
          </p:cNvPicPr>
          <p:nvPr/>
        </p:nvPicPr>
        <p:blipFill>
          <a:blip r:embed="rId4"/>
          <a:stretch>
            <a:fillRect/>
          </a:stretch>
        </p:blipFill>
        <p:spPr>
          <a:xfrm>
            <a:off x="-15958" y="1481516"/>
            <a:ext cx="6268325" cy="4505954"/>
          </a:xfrm>
          <a:prstGeom prst="rect">
            <a:avLst/>
          </a:prstGeom>
        </p:spPr>
      </p:pic>
      <p:pic>
        <p:nvPicPr>
          <p:cNvPr id="10" name="Content Placeholder 4">
            <a:extLst>
              <a:ext uri="{FF2B5EF4-FFF2-40B4-BE49-F238E27FC236}">
                <a16:creationId xmlns:a16="http://schemas.microsoft.com/office/drawing/2014/main" id="{CF234B1D-E641-8FF8-11B4-2B65C81F6AEB}"/>
              </a:ext>
            </a:extLst>
          </p:cNvPr>
          <p:cNvPicPr>
            <a:picLocks noChangeAspect="1"/>
          </p:cNvPicPr>
          <p:nvPr/>
        </p:nvPicPr>
        <p:blipFill rotWithShape="1">
          <a:blip r:embed="rId5"/>
          <a:srcRect l="31236" t="19753" r="20919" b="17872"/>
          <a:stretch/>
        </p:blipFill>
        <p:spPr>
          <a:xfrm>
            <a:off x="6150516" y="2007962"/>
            <a:ext cx="5852886" cy="4292116"/>
          </a:xfrm>
          <a:prstGeom prst="rect">
            <a:avLst/>
          </a:prstGeom>
        </p:spPr>
      </p:pic>
      <p:sp>
        <p:nvSpPr>
          <p:cNvPr id="14" name="AutoShape 2">
            <a:extLst>
              <a:ext uri="{FF2B5EF4-FFF2-40B4-BE49-F238E27FC236}">
                <a16:creationId xmlns:a16="http://schemas.microsoft.com/office/drawing/2014/main" id="{B51A7E43-78B0-CD62-2C1E-FF0A2CECF936}"/>
              </a:ext>
            </a:extLst>
          </p:cNvPr>
          <p:cNvSpPr>
            <a:spLocks noChangeArrowheads="1"/>
          </p:cNvSpPr>
          <p:nvPr/>
        </p:nvSpPr>
        <p:spPr bwMode="auto">
          <a:xfrm rot="10800000">
            <a:off x="7176120" y="4852340"/>
            <a:ext cx="869567" cy="924453"/>
          </a:xfrm>
          <a:custGeom>
            <a:avLst/>
            <a:gdLst>
              <a:gd name="G0" fmla="+- 0 0 0"/>
              <a:gd name="G1" fmla="+- -6946816 0 0"/>
              <a:gd name="G2" fmla="+- 0 0 -6946816"/>
              <a:gd name="G3" fmla="+- 10800 0 0"/>
              <a:gd name="G4" fmla="+- 0 0 0"/>
              <a:gd name="T0" fmla="*/ 360 256 1"/>
              <a:gd name="T1" fmla="*/ 0 256 1"/>
              <a:gd name="G5" fmla="+- G2 T0 T1"/>
              <a:gd name="G6" fmla="?: G2 G2 G5"/>
              <a:gd name="G7" fmla="+- 0 0 G6"/>
              <a:gd name="G8" fmla="+- 5400 0 0"/>
              <a:gd name="G9" fmla="+- 0 0 -6946816"/>
              <a:gd name="G10" fmla="+- 5400 0 2700"/>
              <a:gd name="G11" fmla="cos G10 0"/>
              <a:gd name="G12" fmla="sin G10 0"/>
              <a:gd name="G13" fmla="cos 13500 0"/>
              <a:gd name="G14" fmla="sin 13500 0"/>
              <a:gd name="G15" fmla="+- G11 10800 0"/>
              <a:gd name="G16" fmla="+- G12 10800 0"/>
              <a:gd name="G17" fmla="+- G13 10800 0"/>
              <a:gd name="G18" fmla="+- G14 10800 0"/>
              <a:gd name="G19" fmla="*/ 5400 1 2"/>
              <a:gd name="G20" fmla="+- G19 5400 0"/>
              <a:gd name="G21" fmla="cos G20 0"/>
              <a:gd name="G22" fmla="sin G20 0"/>
              <a:gd name="G23" fmla="+- G21 10800 0"/>
              <a:gd name="G24" fmla="+- G12 G23 G22"/>
              <a:gd name="G25" fmla="+- G22 G23 G11"/>
              <a:gd name="G26" fmla="cos 10800 0"/>
              <a:gd name="G27" fmla="sin 10800 0"/>
              <a:gd name="G28" fmla="cos 5400 0"/>
              <a:gd name="G29" fmla="sin 5400 0"/>
              <a:gd name="G30" fmla="+- G26 10800 0"/>
              <a:gd name="G31" fmla="+- G27 10800 0"/>
              <a:gd name="G32" fmla="+- G28 10800 0"/>
              <a:gd name="G33" fmla="+- G29 10800 0"/>
              <a:gd name="G34" fmla="+- G19 5400 0"/>
              <a:gd name="G35" fmla="cos G34 -6946816"/>
              <a:gd name="G36" fmla="sin G34 -6946816"/>
              <a:gd name="G37" fmla="+/ -6946816 0 2"/>
              <a:gd name="T2" fmla="*/ 180 256 1"/>
              <a:gd name="T3" fmla="*/ 0 256 1"/>
              <a:gd name="G38" fmla="+- G37 T2 T3"/>
              <a:gd name="G39" fmla="?: G2 G37 G38"/>
              <a:gd name="G40" fmla="cos 10800 G39"/>
              <a:gd name="G41" fmla="sin 10800 G39"/>
              <a:gd name="G42" fmla="cos 5400 G39"/>
              <a:gd name="G43" fmla="sin 5400 G39"/>
              <a:gd name="G44" fmla="+- G40 10800 0"/>
              <a:gd name="G45" fmla="+- G41 10800 0"/>
              <a:gd name="G46" fmla="+- G42 10800 0"/>
              <a:gd name="G47" fmla="+- G43 10800 0"/>
              <a:gd name="G48" fmla="+- G35 10800 0"/>
              <a:gd name="G49" fmla="+- G36 10800 0"/>
              <a:gd name="T4" fmla="*/ 17299 w 21600"/>
              <a:gd name="T5" fmla="*/ 2174 h 21600"/>
              <a:gd name="T6" fmla="*/ 8567 w 21600"/>
              <a:gd name="T7" fmla="*/ 3013 h 21600"/>
              <a:gd name="T8" fmla="*/ 14049 w 21600"/>
              <a:gd name="T9" fmla="*/ 6487 h 21600"/>
              <a:gd name="T10" fmla="*/ 24300 w 21600"/>
              <a:gd name="T11" fmla="*/ 10800 h 21600"/>
              <a:gd name="T12" fmla="*/ 18900 w 21600"/>
              <a:gd name="T13" fmla="*/ 16200 h 21600"/>
              <a:gd name="T14" fmla="*/ 13500 w 21600"/>
              <a:gd name="T15" fmla="*/ 10800 h 21600"/>
              <a:gd name="T16" fmla="*/ 3163 w 21600"/>
              <a:gd name="T17" fmla="*/ 3163 h 21600"/>
              <a:gd name="T18" fmla="*/ 18437 w 21600"/>
              <a:gd name="T19" fmla="*/ 18437 h 21600"/>
            </a:gdLst>
            <a:ahLst/>
            <a:cxnLst>
              <a:cxn ang="0">
                <a:pos x="T4" y="T5"/>
              </a:cxn>
              <a:cxn ang="0">
                <a:pos x="T6" y="T7"/>
              </a:cxn>
              <a:cxn ang="0">
                <a:pos x="T8" y="T9"/>
              </a:cxn>
              <a:cxn ang="0">
                <a:pos x="T10" y="T11"/>
              </a:cxn>
              <a:cxn ang="0">
                <a:pos x="T12" y="T13"/>
              </a:cxn>
              <a:cxn ang="0">
                <a:pos x="T14" y="T15"/>
              </a:cxn>
            </a:cxnLst>
            <a:rect l="T16" t="T17" r="T18" b="T19"/>
            <a:pathLst>
              <a:path w="21600" h="21600">
                <a:moveTo>
                  <a:pt x="16200" y="10800"/>
                </a:moveTo>
                <a:cubicBezTo>
                  <a:pt x="16200" y="7817"/>
                  <a:pt x="13782" y="5400"/>
                  <a:pt x="10800" y="5400"/>
                </a:cubicBezTo>
                <a:cubicBezTo>
                  <a:pt x="10296" y="5400"/>
                  <a:pt x="9795" y="5470"/>
                  <a:pt x="9311" y="5609"/>
                </a:cubicBezTo>
                <a:lnTo>
                  <a:pt x="7823" y="418"/>
                </a:lnTo>
                <a:cubicBezTo>
                  <a:pt x="8791" y="140"/>
                  <a:pt x="9793"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rgbClr val="FF0000"/>
          </a:solidFill>
          <a:ln w="9525" algn="ctr">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91440" tIns="45720" rIns="91440" bIns="45720" numCol="1" anchor="t" anchorCtr="0" compatLnSpc="1">
            <a:prstTxWarp prst="textNoShape">
              <a:avLst/>
            </a:prstTxWarp>
          </a:bodyPr>
          <a:lstStyle/>
          <a:p>
            <a:endParaRPr lang="en-GB"/>
          </a:p>
        </p:txBody>
      </p:sp>
      <p:sp>
        <p:nvSpPr>
          <p:cNvPr id="35" name="Content Placeholder 2">
            <a:extLst>
              <a:ext uri="{FF2B5EF4-FFF2-40B4-BE49-F238E27FC236}">
                <a16:creationId xmlns:a16="http://schemas.microsoft.com/office/drawing/2014/main" id="{23E51E59-2530-775B-7A8F-3066436F67AE}"/>
              </a:ext>
            </a:extLst>
          </p:cNvPr>
          <p:cNvSpPr txBox="1">
            <a:spLocks/>
          </p:cNvSpPr>
          <p:nvPr/>
        </p:nvSpPr>
        <p:spPr>
          <a:xfrm>
            <a:off x="8407983" y="1388475"/>
            <a:ext cx="2277251" cy="748519"/>
          </a:xfrm>
          <a:prstGeom prst="roundRect">
            <a:avLst/>
          </a:prstGeom>
          <a:solidFill>
            <a:schemeClr val="accent2">
              <a:lumMod val="40000"/>
              <a:lumOff val="60000"/>
            </a:schemeClr>
          </a:solidFill>
        </p:spPr>
        <p:txBody>
          <a:bodyPr vert="horz" lIns="91440" tIns="45720" rIns="91440" bIns="45720" rtlCol="0" anchor="t">
            <a:normAutofit fontScale="250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7201" dirty="0">
                <a:cs typeface="Calibri Light"/>
              </a:rPr>
              <a:t>Contrast enhanced ultrasound (CEUS)</a:t>
            </a:r>
            <a:endParaRPr lang="en-US" sz="4000" dirty="0">
              <a:latin typeface="Calibri Light"/>
              <a:cs typeface="Calibri Light"/>
            </a:endParaRP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38" name="Content Placeholder 2">
            <a:extLst>
              <a:ext uri="{FF2B5EF4-FFF2-40B4-BE49-F238E27FC236}">
                <a16:creationId xmlns:a16="http://schemas.microsoft.com/office/drawing/2014/main" id="{5326D54B-69A4-5BA2-EA43-1D3183EE7907}"/>
              </a:ext>
            </a:extLst>
          </p:cNvPr>
          <p:cNvSpPr txBox="1">
            <a:spLocks/>
          </p:cNvSpPr>
          <p:nvPr/>
        </p:nvSpPr>
        <p:spPr>
          <a:xfrm>
            <a:off x="1657705" y="1438471"/>
            <a:ext cx="2277251" cy="748519"/>
          </a:xfrm>
          <a:prstGeom prst="roundRect">
            <a:avLst/>
          </a:prstGeom>
          <a:solidFill>
            <a:schemeClr val="accent2">
              <a:lumMod val="40000"/>
              <a:lumOff val="60000"/>
            </a:schemeClr>
          </a:solidFill>
        </p:spPr>
        <p:txBody>
          <a:bodyPr vert="horz" lIns="91440" tIns="45720" rIns="91440" bIns="45720" rtlCol="0" anchor="t">
            <a:normAutofit fontScale="47500" lnSpcReduction="2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4000" dirty="0" err="1">
                <a:latin typeface="Calibri Light"/>
                <a:cs typeface="Calibri Light"/>
              </a:rPr>
              <a:t>Endoleak</a:t>
            </a:r>
            <a:r>
              <a:rPr lang="en-US" sz="4000" dirty="0">
                <a:latin typeface="Calibri Light"/>
                <a:cs typeface="Calibri Light"/>
              </a:rPr>
              <a:t> and increasing sac size</a:t>
            </a:r>
          </a:p>
          <a:p>
            <a:pPr marL="0" indent="0">
              <a:buNone/>
            </a:pPr>
            <a:endParaRPr lang="en-US" dirty="0">
              <a:latin typeface="Calibri Light"/>
              <a:cs typeface="Calibri Light"/>
            </a:endParaRPr>
          </a:p>
          <a:p>
            <a:endParaRPr lang="en-US" dirty="0">
              <a:latin typeface="Trebuchet MS" panose="020B0603020202020204"/>
              <a:cs typeface="Calibri Light"/>
            </a:endParaRPr>
          </a:p>
        </p:txBody>
      </p:sp>
      <p:sp>
        <p:nvSpPr>
          <p:cNvPr id="2" name="Rectangle 1">
            <a:extLst>
              <a:ext uri="{FF2B5EF4-FFF2-40B4-BE49-F238E27FC236}">
                <a16:creationId xmlns:a16="http://schemas.microsoft.com/office/drawing/2014/main" id="{2CFF9CC0-8C83-7E1A-34E3-598FDCEEDB7F}"/>
              </a:ext>
            </a:extLst>
          </p:cNvPr>
          <p:cNvSpPr/>
          <p:nvPr/>
        </p:nvSpPr>
        <p:spPr>
          <a:xfrm>
            <a:off x="1127448" y="2749059"/>
            <a:ext cx="792088" cy="360040"/>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5BA6C08E-3813-C4DA-FEF2-4AEFE3C7AF30}"/>
              </a:ext>
            </a:extLst>
          </p:cNvPr>
          <p:cNvSpPr/>
          <p:nvPr/>
        </p:nvSpPr>
        <p:spPr>
          <a:xfrm>
            <a:off x="1261661" y="3857457"/>
            <a:ext cx="792088" cy="89984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a:extLst>
              <a:ext uri="{FF2B5EF4-FFF2-40B4-BE49-F238E27FC236}">
                <a16:creationId xmlns:a16="http://schemas.microsoft.com/office/drawing/2014/main" id="{80034A28-56D9-5168-5642-8CC2EE4E4E0B}"/>
              </a:ext>
            </a:extLst>
          </p:cNvPr>
          <p:cNvPicPr>
            <a:picLocks noChangeAspect="1"/>
          </p:cNvPicPr>
          <p:nvPr/>
        </p:nvPicPr>
        <p:blipFill>
          <a:blip r:embed="rId6"/>
          <a:stretch>
            <a:fillRect/>
          </a:stretch>
        </p:blipFill>
        <p:spPr>
          <a:xfrm>
            <a:off x="5979155" y="1885836"/>
            <a:ext cx="5825638" cy="3731801"/>
          </a:xfrm>
          <a:prstGeom prst="rect">
            <a:avLst/>
          </a:prstGeom>
        </p:spPr>
      </p:pic>
    </p:spTree>
    <p:extLst>
      <p:ext uri="{BB962C8B-B14F-4D97-AF65-F5344CB8AC3E}">
        <p14:creationId xmlns:p14="http://schemas.microsoft.com/office/powerpoint/2010/main" val="28389291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3"/>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14" grpId="0" animBg="1"/>
      <p:bldP spid="35" grpId="0" animBg="1"/>
      <p:bldP spid="38" grpId="0" animBg="1"/>
      <p:bldP spid="2" grpId="0" animBg="1"/>
      <p:bldP spid="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66F4AB1-F8B1-DE54-147F-0AE69BA37778}"/>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DB30404C-50A0-2C72-E6D0-ECEDD1A31DE8}"/>
                </a:ext>
              </a:extLst>
            </p:cNvPr>
            <p:cNvGrpSpPr/>
            <p:nvPr/>
          </p:nvGrpSpPr>
          <p:grpSpPr>
            <a:xfrm>
              <a:off x="-74382" y="324109"/>
              <a:ext cx="9258553" cy="6389037"/>
              <a:chOff x="-74382" y="260648"/>
              <a:chExt cx="9258553" cy="6389037"/>
            </a:xfrm>
          </p:grpSpPr>
          <p:grpSp>
            <p:nvGrpSpPr>
              <p:cNvPr id="20" name="Group 19">
                <a:extLst>
                  <a:ext uri="{FF2B5EF4-FFF2-40B4-BE49-F238E27FC236}">
                    <a16:creationId xmlns:a16="http://schemas.microsoft.com/office/drawing/2014/main" id="{5BB496BC-570A-2D99-FDF7-9CA13CC6D355}"/>
                  </a:ext>
                </a:extLst>
              </p:cNvPr>
              <p:cNvGrpSpPr/>
              <p:nvPr/>
            </p:nvGrpSpPr>
            <p:grpSpPr>
              <a:xfrm>
                <a:off x="-74382" y="5218534"/>
                <a:ext cx="9195401" cy="955514"/>
                <a:chOff x="-37870" y="5583981"/>
                <a:chExt cx="9195401" cy="1274019"/>
              </a:xfrm>
            </p:grpSpPr>
            <p:sp>
              <p:nvSpPr>
                <p:cNvPr id="23" name="Rectangle 22">
                  <a:extLst>
                    <a:ext uri="{FF2B5EF4-FFF2-40B4-BE49-F238E27FC236}">
                      <a16:creationId xmlns:a16="http://schemas.microsoft.com/office/drawing/2014/main" id="{2C152B99-BDC0-2460-FA10-5ECD5BBBD876}"/>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FC6185DB-121F-B4F6-A63A-E5C78B61D127}"/>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569208D4-B617-7619-915A-F722E782CE6B}"/>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Rectangle 20">
                <a:extLst>
                  <a:ext uri="{FF2B5EF4-FFF2-40B4-BE49-F238E27FC236}">
                    <a16:creationId xmlns:a16="http://schemas.microsoft.com/office/drawing/2014/main" id="{AFB09E21-FA7C-10B2-2836-A6AFF35417D0}"/>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B7084943-F13C-5A08-7201-A34672320E31}"/>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9" name="Picture 2">
              <a:extLst>
                <a:ext uri="{FF2B5EF4-FFF2-40B4-BE49-F238E27FC236}">
                  <a16:creationId xmlns:a16="http://schemas.microsoft.com/office/drawing/2014/main" id="{7CE50BAC-532B-F97B-4919-29BA815F88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 and when?</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p:txBody>
          <a:bodyPr/>
          <a:lstStyle/>
          <a:p>
            <a:endParaRPr lang="en-GB" dirty="0"/>
          </a:p>
          <a:p>
            <a:endParaRPr lang="en-GB" dirty="0"/>
          </a:p>
        </p:txBody>
      </p:sp>
      <p:sp>
        <p:nvSpPr>
          <p:cNvPr id="5" name="Content Placeholder 2">
            <a:extLst>
              <a:ext uri="{FF2B5EF4-FFF2-40B4-BE49-F238E27FC236}">
                <a16:creationId xmlns:a16="http://schemas.microsoft.com/office/drawing/2014/main" id="{0D32D374-3387-3E14-C945-327A57AB7C30}"/>
              </a:ext>
            </a:extLst>
          </p:cNvPr>
          <p:cNvSpPr txBox="1">
            <a:spLocks/>
          </p:cNvSpPr>
          <p:nvPr/>
        </p:nvSpPr>
        <p:spPr>
          <a:xfrm>
            <a:off x="4446073" y="1130980"/>
            <a:ext cx="3240360" cy="1842582"/>
          </a:xfrm>
          <a:prstGeom prst="roundRect">
            <a:avLst/>
          </a:prstGeom>
          <a:solidFill>
            <a:schemeClr val="accent2">
              <a:lumMod val="40000"/>
              <a:lumOff val="60000"/>
            </a:schemeClr>
          </a:solidFill>
        </p:spPr>
        <p:txBody>
          <a:bodyPr vert="horz" lIns="91440" tIns="45720" rIns="91440" bIns="45720" rtlCol="0" anchor="t">
            <a:normAutofit lnSpcReduction="100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Atherosclerosis</a:t>
            </a:r>
          </a:p>
          <a:p>
            <a:pPr marL="0" indent="0" algn="ctr">
              <a:buNone/>
            </a:pPr>
            <a:r>
              <a:rPr lang="en-US" dirty="0">
                <a:latin typeface="Calibri Light"/>
                <a:cs typeface="Calibri Light"/>
              </a:rPr>
              <a:t>Cholesterol-laden fatty plaque building up within the lumen of arteries and reducing blood supply to target organs</a:t>
            </a:r>
          </a:p>
          <a:p>
            <a:endParaRPr lang="en-US" dirty="0">
              <a:latin typeface="Trebuchet MS" panose="020B0603020202020204"/>
              <a:cs typeface="Calibri Light"/>
            </a:endParaRPr>
          </a:p>
        </p:txBody>
      </p:sp>
      <p:pic>
        <p:nvPicPr>
          <p:cNvPr id="16" name="Picture 4" descr="Atherosclerosis: Causes, Symptoms, Risks &amp; Tests">
            <a:extLst>
              <a:ext uri="{FF2B5EF4-FFF2-40B4-BE49-F238E27FC236}">
                <a16:creationId xmlns:a16="http://schemas.microsoft.com/office/drawing/2014/main" id="{223B7350-1A16-FF87-61A5-92610096FF7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45005" t="9776" b="44092"/>
          <a:stretch/>
        </p:blipFill>
        <p:spPr bwMode="auto">
          <a:xfrm>
            <a:off x="7680178" y="1968108"/>
            <a:ext cx="3420685" cy="3570058"/>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D0366EF6-53F6-B5B6-8483-2F193A45A54D}"/>
              </a:ext>
            </a:extLst>
          </p:cNvPr>
          <p:cNvSpPr txBox="1"/>
          <p:nvPr/>
        </p:nvSpPr>
        <p:spPr>
          <a:xfrm>
            <a:off x="7248128" y="4987495"/>
            <a:ext cx="936104" cy="394723"/>
          </a:xfrm>
          <a:prstGeom prst="rect">
            <a:avLst/>
          </a:prstGeom>
          <a:solidFill>
            <a:schemeClr val="bg1"/>
          </a:solidFill>
        </p:spPr>
        <p:txBody>
          <a:bodyPr wrap="square" rtlCol="0">
            <a:spAutoFit/>
          </a:bodyPr>
          <a:lstStyle/>
          <a:p>
            <a:r>
              <a:rPr lang="en-GB" dirty="0"/>
              <a:t>Plaque</a:t>
            </a:r>
          </a:p>
        </p:txBody>
      </p:sp>
      <p:pic>
        <p:nvPicPr>
          <p:cNvPr id="1028" name="Picture 4" descr="Atherosclerosis: Causes, Symptoms, Risks &amp; Tests">
            <a:extLst>
              <a:ext uri="{FF2B5EF4-FFF2-40B4-BE49-F238E27FC236}">
                <a16:creationId xmlns:a16="http://schemas.microsoft.com/office/drawing/2014/main" id="{23BAF03C-FDDD-57C5-E21B-EA005256C7C2}"/>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7606" r="60087" b="46260"/>
          <a:stretch/>
        </p:blipFill>
        <p:spPr bwMode="auto">
          <a:xfrm>
            <a:off x="1652300" y="1891763"/>
            <a:ext cx="2478303" cy="35715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65592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7F4D8750-0612-B0AD-6EC0-1B11EDFCD818}"/>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BB5C17AD-5F7D-2307-A9AC-E51EBAB0E481}"/>
                </a:ext>
              </a:extLst>
            </p:cNvPr>
            <p:cNvGrpSpPr/>
            <p:nvPr/>
          </p:nvGrpSpPr>
          <p:grpSpPr>
            <a:xfrm>
              <a:off x="-74382" y="324109"/>
              <a:ext cx="9258553" cy="6389037"/>
              <a:chOff x="-74382" y="260648"/>
              <a:chExt cx="9258553" cy="6389037"/>
            </a:xfrm>
          </p:grpSpPr>
          <p:grpSp>
            <p:nvGrpSpPr>
              <p:cNvPr id="24" name="Group 23">
                <a:extLst>
                  <a:ext uri="{FF2B5EF4-FFF2-40B4-BE49-F238E27FC236}">
                    <a16:creationId xmlns:a16="http://schemas.microsoft.com/office/drawing/2014/main" id="{E4CD47AF-6C6E-7DA0-A511-EC193D2A4EE4}"/>
                  </a:ext>
                </a:extLst>
              </p:cNvPr>
              <p:cNvGrpSpPr/>
              <p:nvPr/>
            </p:nvGrpSpPr>
            <p:grpSpPr>
              <a:xfrm>
                <a:off x="-74382" y="5218534"/>
                <a:ext cx="9195401" cy="955514"/>
                <a:chOff x="-37870" y="5583981"/>
                <a:chExt cx="9195401" cy="1274019"/>
              </a:xfrm>
            </p:grpSpPr>
            <p:sp>
              <p:nvSpPr>
                <p:cNvPr id="27" name="Rectangle 26">
                  <a:extLst>
                    <a:ext uri="{FF2B5EF4-FFF2-40B4-BE49-F238E27FC236}">
                      <a16:creationId xmlns:a16="http://schemas.microsoft.com/office/drawing/2014/main" id="{AC3B927D-A2DD-D12E-0C00-1FE6F08FD74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49ACA65E-7DAC-D57C-725C-BBBAA4CBE39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DA436843-FA02-DF0A-87FE-1F829E93E3B9}"/>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 name="Rectangle 24">
                <a:extLst>
                  <a:ext uri="{FF2B5EF4-FFF2-40B4-BE49-F238E27FC236}">
                    <a16:creationId xmlns:a16="http://schemas.microsoft.com/office/drawing/2014/main" id="{A1F6247D-91C2-E1D0-C674-1DD760534CC1}"/>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1EE72170-382B-37CC-B6C6-36D02C65E70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11F0B396-BB70-C088-2734-12AE2D74600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 and when?</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p:txBody>
          <a:bodyPr/>
          <a:lstStyle/>
          <a:p>
            <a:endParaRPr lang="en-GB" dirty="0"/>
          </a:p>
          <a:p>
            <a:endParaRPr lang="en-GB" dirty="0"/>
          </a:p>
        </p:txBody>
      </p:sp>
      <p:sp>
        <p:nvSpPr>
          <p:cNvPr id="5" name="Content Placeholder 2">
            <a:extLst>
              <a:ext uri="{FF2B5EF4-FFF2-40B4-BE49-F238E27FC236}">
                <a16:creationId xmlns:a16="http://schemas.microsoft.com/office/drawing/2014/main" id="{0D32D374-3387-3E14-C945-327A57AB7C30}"/>
              </a:ext>
            </a:extLst>
          </p:cNvPr>
          <p:cNvSpPr txBox="1">
            <a:spLocks/>
          </p:cNvSpPr>
          <p:nvPr/>
        </p:nvSpPr>
        <p:spPr>
          <a:xfrm>
            <a:off x="4446073" y="1300155"/>
            <a:ext cx="3240360" cy="710606"/>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Atherosclerosis</a:t>
            </a:r>
          </a:p>
          <a:p>
            <a:endParaRPr lang="en-US" dirty="0">
              <a:latin typeface="Trebuchet MS" panose="020B0603020202020204"/>
              <a:cs typeface="Calibri Light"/>
            </a:endParaRPr>
          </a:p>
        </p:txBody>
      </p:sp>
      <p:sp>
        <p:nvSpPr>
          <p:cNvPr id="12" name="Content Placeholder 2">
            <a:extLst>
              <a:ext uri="{FF2B5EF4-FFF2-40B4-BE49-F238E27FC236}">
                <a16:creationId xmlns:a16="http://schemas.microsoft.com/office/drawing/2014/main" id="{4B06DDB3-2023-CDAC-4B6E-B84F298B3671}"/>
              </a:ext>
            </a:extLst>
          </p:cNvPr>
          <p:cNvSpPr txBox="1">
            <a:spLocks/>
          </p:cNvSpPr>
          <p:nvPr/>
        </p:nvSpPr>
        <p:spPr>
          <a:xfrm>
            <a:off x="1775521" y="2267573"/>
            <a:ext cx="3240360" cy="710606"/>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Carotid disease</a:t>
            </a:r>
          </a:p>
          <a:p>
            <a:endParaRPr lang="en-US" dirty="0">
              <a:latin typeface="Trebuchet MS" panose="020B0603020202020204"/>
              <a:cs typeface="Calibri Light"/>
            </a:endParaRPr>
          </a:p>
        </p:txBody>
      </p:sp>
      <p:sp>
        <p:nvSpPr>
          <p:cNvPr id="13" name="Content Placeholder 2">
            <a:extLst>
              <a:ext uri="{FF2B5EF4-FFF2-40B4-BE49-F238E27FC236}">
                <a16:creationId xmlns:a16="http://schemas.microsoft.com/office/drawing/2014/main" id="{DCD220D5-9D7D-3D06-8A53-65C93BDD1C3E}"/>
              </a:ext>
            </a:extLst>
          </p:cNvPr>
          <p:cNvSpPr txBox="1">
            <a:spLocks/>
          </p:cNvSpPr>
          <p:nvPr/>
        </p:nvSpPr>
        <p:spPr>
          <a:xfrm>
            <a:off x="6946431" y="2233523"/>
            <a:ext cx="3240360" cy="710606"/>
          </a:xfrm>
          <a:prstGeom prst="roundRect">
            <a:avLst/>
          </a:prstGeom>
          <a:solidFill>
            <a:schemeClr val="accent2">
              <a:lumMod val="40000"/>
              <a:lumOff val="60000"/>
            </a:schemeClr>
          </a:solidFill>
        </p:spPr>
        <p:txBody>
          <a:bodyPr vert="horz" lIns="91440" tIns="45720" rIns="91440" bIns="45720" rtlCol="0" anchor="t">
            <a:normAutofit fontScale="92500"/>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Peripheral arterial disease </a:t>
            </a:r>
          </a:p>
          <a:p>
            <a:endParaRPr lang="en-US" dirty="0">
              <a:latin typeface="Trebuchet MS" panose="020B0603020202020204"/>
              <a:cs typeface="Calibri Light"/>
            </a:endParaRPr>
          </a:p>
        </p:txBody>
      </p:sp>
      <p:sp>
        <p:nvSpPr>
          <p:cNvPr id="19" name="Content Placeholder 2">
            <a:extLst>
              <a:ext uri="{FF2B5EF4-FFF2-40B4-BE49-F238E27FC236}">
                <a16:creationId xmlns:a16="http://schemas.microsoft.com/office/drawing/2014/main" id="{B58EF3CD-2170-8624-5ECE-0FFE96B16A01}"/>
              </a:ext>
            </a:extLst>
          </p:cNvPr>
          <p:cNvSpPr txBox="1">
            <a:spLocks/>
          </p:cNvSpPr>
          <p:nvPr/>
        </p:nvSpPr>
        <p:spPr>
          <a:xfrm>
            <a:off x="6946431" y="3448387"/>
            <a:ext cx="3240360" cy="710606"/>
          </a:xfrm>
          <a:prstGeom prst="roundRect">
            <a:avLst/>
          </a:prstGeom>
          <a:solidFill>
            <a:schemeClr val="accent2">
              <a:lumMod val="60000"/>
              <a:lumOff val="4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dirty="0">
                <a:latin typeface="Trebuchet MS" panose="020B0603020202020204"/>
                <a:cs typeface="Calibri Light"/>
              </a:rPr>
              <a:t>Reduced blood flow to the limbs  </a:t>
            </a:r>
          </a:p>
        </p:txBody>
      </p:sp>
      <p:sp>
        <p:nvSpPr>
          <p:cNvPr id="20" name="Content Placeholder 2">
            <a:extLst>
              <a:ext uri="{FF2B5EF4-FFF2-40B4-BE49-F238E27FC236}">
                <a16:creationId xmlns:a16="http://schemas.microsoft.com/office/drawing/2014/main" id="{0033ED21-401B-2E5E-A61E-1F5480768DB9}"/>
              </a:ext>
            </a:extLst>
          </p:cNvPr>
          <p:cNvSpPr txBox="1">
            <a:spLocks/>
          </p:cNvSpPr>
          <p:nvPr/>
        </p:nvSpPr>
        <p:spPr>
          <a:xfrm>
            <a:off x="6716743" y="4611712"/>
            <a:ext cx="3699737" cy="939249"/>
          </a:xfrm>
          <a:prstGeom prst="roundRect">
            <a:avLst/>
          </a:prstGeom>
          <a:solidFill>
            <a:schemeClr val="accent2">
              <a:lumMod val="60000"/>
              <a:lumOff val="4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1401" dirty="0">
                <a:latin typeface="Trebuchet MS" panose="020B0603020202020204"/>
                <a:cs typeface="Calibri Light"/>
              </a:rPr>
              <a:t>Intermittent claudication (IC)</a:t>
            </a:r>
          </a:p>
          <a:p>
            <a:pPr marL="0" indent="0" algn="ctr">
              <a:buNone/>
            </a:pPr>
            <a:r>
              <a:rPr lang="en-US" sz="1401" dirty="0">
                <a:latin typeface="Trebuchet MS" panose="020B0603020202020204"/>
                <a:cs typeface="Calibri Light"/>
              </a:rPr>
              <a:t>Chronic Limb Threatening </a:t>
            </a:r>
            <a:r>
              <a:rPr lang="en-US" sz="1401" dirty="0" err="1">
                <a:latin typeface="Trebuchet MS" panose="020B0603020202020204"/>
                <a:cs typeface="Calibri Light"/>
              </a:rPr>
              <a:t>Ischaemia</a:t>
            </a:r>
            <a:r>
              <a:rPr lang="en-US" sz="1401" dirty="0">
                <a:latin typeface="Trebuchet MS" panose="020B0603020202020204"/>
                <a:cs typeface="Calibri Light"/>
              </a:rPr>
              <a:t> (CLTI</a:t>
            </a:r>
            <a:r>
              <a:rPr lang="en-US" sz="1200" dirty="0">
                <a:latin typeface="Trebuchet MS" panose="020B0603020202020204"/>
                <a:cs typeface="Calibri Light"/>
              </a:rPr>
              <a:t>)</a:t>
            </a:r>
          </a:p>
        </p:txBody>
      </p:sp>
      <p:sp>
        <p:nvSpPr>
          <p:cNvPr id="21" name="Content Placeholder 2">
            <a:extLst>
              <a:ext uri="{FF2B5EF4-FFF2-40B4-BE49-F238E27FC236}">
                <a16:creationId xmlns:a16="http://schemas.microsoft.com/office/drawing/2014/main" id="{2C251C4C-928F-ECC4-445E-78FF6CD4BA6A}"/>
              </a:ext>
            </a:extLst>
          </p:cNvPr>
          <p:cNvSpPr txBox="1">
            <a:spLocks/>
          </p:cNvSpPr>
          <p:nvPr/>
        </p:nvSpPr>
        <p:spPr>
          <a:xfrm>
            <a:off x="1775521" y="3457859"/>
            <a:ext cx="3240360" cy="710606"/>
          </a:xfrm>
          <a:prstGeom prst="roundRect">
            <a:avLst/>
          </a:prstGeom>
          <a:solidFill>
            <a:schemeClr val="accent2">
              <a:lumMod val="60000"/>
              <a:lumOff val="4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dirty="0">
                <a:latin typeface="Trebuchet MS" panose="020B0603020202020204"/>
                <a:cs typeface="Calibri Light"/>
              </a:rPr>
              <a:t>Disruption of blood flow to the brain  </a:t>
            </a:r>
          </a:p>
        </p:txBody>
      </p:sp>
      <p:sp>
        <p:nvSpPr>
          <p:cNvPr id="22" name="Content Placeholder 2">
            <a:extLst>
              <a:ext uri="{FF2B5EF4-FFF2-40B4-BE49-F238E27FC236}">
                <a16:creationId xmlns:a16="http://schemas.microsoft.com/office/drawing/2014/main" id="{33F1F705-A8F5-85F9-B05B-115CAC0C6CE1}"/>
              </a:ext>
            </a:extLst>
          </p:cNvPr>
          <p:cNvSpPr txBox="1">
            <a:spLocks/>
          </p:cNvSpPr>
          <p:nvPr/>
        </p:nvSpPr>
        <p:spPr>
          <a:xfrm>
            <a:off x="6716743" y="4649991"/>
            <a:ext cx="3699737" cy="939249"/>
          </a:xfrm>
          <a:prstGeom prst="roundRect">
            <a:avLst/>
          </a:prstGeom>
          <a:solidFill>
            <a:schemeClr val="accent2">
              <a:lumMod val="60000"/>
              <a:lumOff val="4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1401" dirty="0">
                <a:latin typeface="Trebuchet MS" panose="020B0603020202020204"/>
                <a:cs typeface="Calibri Light"/>
              </a:rPr>
              <a:t>Intermittent claudication (IC)</a:t>
            </a:r>
          </a:p>
          <a:p>
            <a:pPr marL="0" indent="0" algn="ctr">
              <a:buNone/>
            </a:pPr>
            <a:r>
              <a:rPr lang="en-US" sz="1401" dirty="0">
                <a:latin typeface="Trebuchet MS" panose="020B0603020202020204"/>
                <a:cs typeface="Calibri Light"/>
              </a:rPr>
              <a:t>Chronic Limb Threatening </a:t>
            </a:r>
            <a:r>
              <a:rPr lang="en-US" sz="1401" dirty="0" err="1">
                <a:latin typeface="Trebuchet MS" panose="020B0603020202020204"/>
                <a:cs typeface="Calibri Light"/>
              </a:rPr>
              <a:t>Ischaemia</a:t>
            </a:r>
            <a:r>
              <a:rPr lang="en-US" sz="1401" dirty="0">
                <a:latin typeface="Trebuchet MS" panose="020B0603020202020204"/>
                <a:cs typeface="Calibri Light"/>
              </a:rPr>
              <a:t> (CLTI</a:t>
            </a:r>
            <a:r>
              <a:rPr lang="en-US" sz="1200" dirty="0">
                <a:latin typeface="Trebuchet MS" panose="020B0603020202020204"/>
                <a:cs typeface="Calibri Light"/>
              </a:rPr>
              <a:t>)</a:t>
            </a:r>
          </a:p>
        </p:txBody>
      </p:sp>
      <p:sp>
        <p:nvSpPr>
          <p:cNvPr id="23" name="Content Placeholder 2">
            <a:extLst>
              <a:ext uri="{FF2B5EF4-FFF2-40B4-BE49-F238E27FC236}">
                <a16:creationId xmlns:a16="http://schemas.microsoft.com/office/drawing/2014/main" id="{2750D9DC-A458-DE5C-7960-D9828D6B6925}"/>
              </a:ext>
            </a:extLst>
          </p:cNvPr>
          <p:cNvSpPr txBox="1">
            <a:spLocks/>
          </p:cNvSpPr>
          <p:nvPr/>
        </p:nvSpPr>
        <p:spPr>
          <a:xfrm>
            <a:off x="1584852" y="4648661"/>
            <a:ext cx="3699737" cy="939249"/>
          </a:xfrm>
          <a:prstGeom prst="roundRect">
            <a:avLst/>
          </a:prstGeom>
          <a:solidFill>
            <a:schemeClr val="accent2">
              <a:lumMod val="60000"/>
              <a:lumOff val="4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1401" dirty="0">
                <a:latin typeface="Trebuchet MS" panose="020B0603020202020204"/>
                <a:cs typeface="Calibri Light"/>
              </a:rPr>
              <a:t>Transient </a:t>
            </a:r>
            <a:r>
              <a:rPr lang="en-US" sz="1401" dirty="0" err="1">
                <a:latin typeface="Trebuchet MS" panose="020B0603020202020204"/>
                <a:cs typeface="Calibri Light"/>
              </a:rPr>
              <a:t>Ischaemic</a:t>
            </a:r>
            <a:r>
              <a:rPr lang="en-US" sz="1401" dirty="0">
                <a:latin typeface="Trebuchet MS" panose="020B0603020202020204"/>
                <a:cs typeface="Calibri Light"/>
              </a:rPr>
              <a:t> Attack (TIA)</a:t>
            </a:r>
          </a:p>
          <a:p>
            <a:pPr marL="0" indent="0" algn="ctr">
              <a:buNone/>
            </a:pPr>
            <a:r>
              <a:rPr lang="en-US" sz="1401" dirty="0">
                <a:latin typeface="Trebuchet MS" panose="020B0603020202020204"/>
                <a:cs typeface="Calibri Light"/>
              </a:rPr>
              <a:t>Cerebral Vascular Attack (CVA) or stroke</a:t>
            </a:r>
            <a:endParaRPr lang="en-US" sz="1200" dirty="0">
              <a:latin typeface="Trebuchet MS" panose="020B0603020202020204"/>
              <a:cs typeface="Calibri Light"/>
            </a:endParaRPr>
          </a:p>
        </p:txBody>
      </p:sp>
      <p:sp>
        <p:nvSpPr>
          <p:cNvPr id="4" name="Arrow: Down 3">
            <a:extLst>
              <a:ext uri="{FF2B5EF4-FFF2-40B4-BE49-F238E27FC236}">
                <a16:creationId xmlns:a16="http://schemas.microsoft.com/office/drawing/2014/main" id="{3176E2D8-E5E4-4323-ED4E-45FC96786486}"/>
              </a:ext>
            </a:extLst>
          </p:cNvPr>
          <p:cNvSpPr/>
          <p:nvPr/>
        </p:nvSpPr>
        <p:spPr>
          <a:xfrm>
            <a:off x="3287688" y="2978179"/>
            <a:ext cx="216024" cy="479680"/>
          </a:xfrm>
          <a:prstGeom prst="downArrow">
            <a:avLst/>
          </a:prstGeom>
          <a:solidFill>
            <a:schemeClr val="accent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Arrow: Down 5">
            <a:extLst>
              <a:ext uri="{FF2B5EF4-FFF2-40B4-BE49-F238E27FC236}">
                <a16:creationId xmlns:a16="http://schemas.microsoft.com/office/drawing/2014/main" id="{1FA171A3-306D-9A79-0D5D-B8C11B8DE474}"/>
              </a:ext>
            </a:extLst>
          </p:cNvPr>
          <p:cNvSpPr/>
          <p:nvPr/>
        </p:nvSpPr>
        <p:spPr>
          <a:xfrm>
            <a:off x="3312049" y="4152871"/>
            <a:ext cx="216024" cy="479680"/>
          </a:xfrm>
          <a:prstGeom prst="downArrow">
            <a:avLst/>
          </a:prstGeom>
          <a:solidFill>
            <a:schemeClr val="accent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Arrow: Down 6">
            <a:extLst>
              <a:ext uri="{FF2B5EF4-FFF2-40B4-BE49-F238E27FC236}">
                <a16:creationId xmlns:a16="http://schemas.microsoft.com/office/drawing/2014/main" id="{2188FD17-11BA-109C-F8E6-AE1BCAF17144}"/>
              </a:ext>
            </a:extLst>
          </p:cNvPr>
          <p:cNvSpPr/>
          <p:nvPr/>
        </p:nvSpPr>
        <p:spPr>
          <a:xfrm>
            <a:off x="8472266" y="2949320"/>
            <a:ext cx="216024" cy="479680"/>
          </a:xfrm>
          <a:prstGeom prst="downArrow">
            <a:avLst/>
          </a:prstGeom>
          <a:solidFill>
            <a:schemeClr val="accent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Arrow: Down 7">
            <a:extLst>
              <a:ext uri="{FF2B5EF4-FFF2-40B4-BE49-F238E27FC236}">
                <a16:creationId xmlns:a16="http://schemas.microsoft.com/office/drawing/2014/main" id="{D7C0B0DC-D65B-047F-AF28-B7E6D434C139}"/>
              </a:ext>
            </a:extLst>
          </p:cNvPr>
          <p:cNvSpPr/>
          <p:nvPr/>
        </p:nvSpPr>
        <p:spPr>
          <a:xfrm>
            <a:off x="8472266" y="4162676"/>
            <a:ext cx="216024" cy="479680"/>
          </a:xfrm>
          <a:prstGeom prst="downArrow">
            <a:avLst/>
          </a:prstGeom>
          <a:solidFill>
            <a:schemeClr val="accent2"/>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908247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9" grpId="0" animBg="1"/>
      <p:bldP spid="20" grpId="0" animBg="1"/>
      <p:bldP spid="21" grpId="0" animBg="1"/>
      <p:bldP spid="22" grpId="0" animBg="1"/>
      <p:bldP spid="23" grpId="0" animBg="1"/>
      <p:bldP spid="4" grpId="0" animBg="1"/>
      <p:bldP spid="6" grpId="0" animBg="1"/>
      <p:bldP spid="7" grpId="0" animBg="1"/>
      <p:bldP spid="8"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Who are we?</a:t>
            </a:r>
          </a:p>
        </p:txBody>
      </p:sp>
      <p:grpSp>
        <p:nvGrpSpPr>
          <p:cNvPr id="14" name="Group 13">
            <a:extLst>
              <a:ext uri="{FF2B5EF4-FFF2-40B4-BE49-F238E27FC236}">
                <a16:creationId xmlns:a16="http://schemas.microsoft.com/office/drawing/2014/main" id="{939353C9-D939-68F0-FA70-8A184A38DBD8}"/>
              </a:ext>
            </a:extLst>
          </p:cNvPr>
          <p:cNvGrpSpPr/>
          <p:nvPr/>
        </p:nvGrpSpPr>
        <p:grpSpPr>
          <a:xfrm>
            <a:off x="1487490" y="324111"/>
            <a:ext cx="9220683" cy="6389037"/>
            <a:chOff x="-36512" y="260648"/>
            <a:chExt cx="9220683" cy="6389037"/>
          </a:xfrm>
        </p:grpSpPr>
        <p:sp>
          <p:nvSpPr>
            <p:cNvPr id="8" name="Rectangle 7">
              <a:extLst>
                <a:ext uri="{FF2B5EF4-FFF2-40B4-BE49-F238E27FC236}">
                  <a16:creationId xmlns:a16="http://schemas.microsoft.com/office/drawing/2014/main" id="{928CF8F5-15E6-DC7C-292F-4C4331EE5828}"/>
                </a:ext>
              </a:extLst>
            </p:cNvPr>
            <p:cNvSpPr/>
            <p:nvPr/>
          </p:nvSpPr>
          <p:spPr>
            <a:xfrm>
              <a:off x="-36512" y="6039034"/>
              <a:ext cx="9157531" cy="13501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Rectangle 8">
              <a:extLst>
                <a:ext uri="{FF2B5EF4-FFF2-40B4-BE49-F238E27FC236}">
                  <a16:creationId xmlns:a16="http://schemas.microsoft.com/office/drawing/2014/main" id="{30BFA26E-C9B1-7959-E6D8-39FE9CBB949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1DD003E6-BFFC-17F9-0BC6-CCEE8787A16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0B5D19A4-98CA-B873-FC90-7843A3B744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07570" y="2987951"/>
            <a:ext cx="3201589" cy="906451"/>
          </a:xfrm>
          <a:prstGeom prst="rect">
            <a:avLst/>
          </a:prstGeom>
          <a:solidFill>
            <a:schemeClr val="bg1"/>
          </a:solidFill>
          <a:ln>
            <a:solidFill>
              <a:srgbClr val="ED1526"/>
            </a:solidFill>
          </a:ln>
        </p:spPr>
      </p:pic>
      <p:grpSp>
        <p:nvGrpSpPr>
          <p:cNvPr id="4" name="Group 3">
            <a:extLst>
              <a:ext uri="{FF2B5EF4-FFF2-40B4-BE49-F238E27FC236}">
                <a16:creationId xmlns:a16="http://schemas.microsoft.com/office/drawing/2014/main" id="{062F112E-1DC6-5AF0-9B31-6D1AC7F44FF6}"/>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D20BFB37-4189-E2A5-B3A3-B3B6BC644D84}"/>
                </a:ext>
              </a:extLst>
            </p:cNvPr>
            <p:cNvGrpSpPr/>
            <p:nvPr/>
          </p:nvGrpSpPr>
          <p:grpSpPr>
            <a:xfrm>
              <a:off x="-74382" y="324109"/>
              <a:ext cx="9258553" cy="6389037"/>
              <a:chOff x="-74382" y="260648"/>
              <a:chExt cx="9258553" cy="6389037"/>
            </a:xfrm>
          </p:grpSpPr>
          <p:grpSp>
            <p:nvGrpSpPr>
              <p:cNvPr id="7" name="Group 6">
                <a:extLst>
                  <a:ext uri="{FF2B5EF4-FFF2-40B4-BE49-F238E27FC236}">
                    <a16:creationId xmlns:a16="http://schemas.microsoft.com/office/drawing/2014/main" id="{A91743E0-EAEC-0BA6-9A3A-F8B4965CDF22}"/>
                  </a:ext>
                </a:extLst>
              </p:cNvPr>
              <p:cNvGrpSpPr/>
              <p:nvPr/>
            </p:nvGrpSpPr>
            <p:grpSpPr>
              <a:xfrm>
                <a:off x="-74382" y="5218534"/>
                <a:ext cx="9195401" cy="955514"/>
                <a:chOff x="-37870" y="5583981"/>
                <a:chExt cx="9195401" cy="1274019"/>
              </a:xfrm>
            </p:grpSpPr>
            <p:sp>
              <p:nvSpPr>
                <p:cNvPr id="15" name="Rectangle 14">
                  <a:extLst>
                    <a:ext uri="{FF2B5EF4-FFF2-40B4-BE49-F238E27FC236}">
                      <a16:creationId xmlns:a16="http://schemas.microsoft.com/office/drawing/2014/main" id="{F18FFD18-DCCA-AD56-988E-3E2D68E059C4}"/>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6" name="Rectangle 15">
                  <a:extLst>
                    <a:ext uri="{FF2B5EF4-FFF2-40B4-BE49-F238E27FC236}">
                      <a16:creationId xmlns:a16="http://schemas.microsoft.com/office/drawing/2014/main" id="{A32F985A-EF4C-FB61-6860-B63EAC5317AA}"/>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78005562-AC67-2A7D-B2BB-65F371211ECC}"/>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0" name="Rectangle 9">
                <a:extLst>
                  <a:ext uri="{FF2B5EF4-FFF2-40B4-BE49-F238E27FC236}">
                    <a16:creationId xmlns:a16="http://schemas.microsoft.com/office/drawing/2014/main" id="{2C05A781-2AC3-4964-E348-C900F9E7918F}"/>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Rectangle 12">
                <a:extLst>
                  <a:ext uri="{FF2B5EF4-FFF2-40B4-BE49-F238E27FC236}">
                    <a16:creationId xmlns:a16="http://schemas.microsoft.com/office/drawing/2014/main" id="{A29FF4BE-028A-9D75-2917-72DE0519F1C8}"/>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6" name="Picture 2">
              <a:extLst>
                <a:ext uri="{FF2B5EF4-FFF2-40B4-BE49-F238E27FC236}">
                  <a16:creationId xmlns:a16="http://schemas.microsoft.com/office/drawing/2014/main" id="{BC06B123-CD69-03D2-84A4-862DC8EF7D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pic>
          <p:nvPicPr>
            <p:cNvPr id="18" name="Picture 2">
              <a:extLst>
                <a:ext uri="{FF2B5EF4-FFF2-40B4-BE49-F238E27FC236}">
                  <a16:creationId xmlns:a16="http://schemas.microsoft.com/office/drawing/2014/main" id="{3BED38AC-2A40-C697-3571-86CFCB699D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62659" y="2879163"/>
              <a:ext cx="2123728" cy="601281"/>
            </a:xfrm>
            <a:prstGeom prst="rect">
              <a:avLst/>
            </a:prstGeom>
            <a:solidFill>
              <a:schemeClr val="bg1">
                <a:alpha val="67000"/>
              </a:schemeClr>
            </a:solidFill>
          </p:spPr>
        </p:pic>
      </p:grpSp>
      <p:graphicFrame>
        <p:nvGraphicFramePr>
          <p:cNvPr id="3" name="Diagram 2">
            <a:extLst>
              <a:ext uri="{FF2B5EF4-FFF2-40B4-BE49-F238E27FC236}">
                <a16:creationId xmlns:a16="http://schemas.microsoft.com/office/drawing/2014/main" id="{61EB6FB0-A873-C385-B9D9-4030062898C3}"/>
              </a:ext>
            </a:extLst>
          </p:cNvPr>
          <p:cNvGraphicFramePr/>
          <p:nvPr>
            <p:extLst>
              <p:ext uri="{D42A27DB-BD31-4B8C-83A1-F6EECF244321}">
                <p14:modId xmlns:p14="http://schemas.microsoft.com/office/powerpoint/2010/main" val="3085374957"/>
              </p:ext>
            </p:extLst>
          </p:nvPr>
        </p:nvGraphicFramePr>
        <p:xfrm>
          <a:off x="1729680" y="481593"/>
          <a:ext cx="8686800" cy="5907518"/>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pic>
        <p:nvPicPr>
          <p:cNvPr id="19" name="Picture 2">
            <a:extLst>
              <a:ext uri="{FF2B5EF4-FFF2-40B4-BE49-F238E27FC236}">
                <a16:creationId xmlns:a16="http://schemas.microsoft.com/office/drawing/2014/main" id="{3642DBC6-383F-FACB-485A-F4BE84F030E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9048" y="3086583"/>
            <a:ext cx="2740111" cy="568915"/>
          </a:xfrm>
          <a:prstGeom prst="rect">
            <a:avLst/>
          </a:prstGeom>
          <a:solidFill>
            <a:schemeClr val="bg1">
              <a:alpha val="67000"/>
            </a:schemeClr>
          </a:solidFill>
        </p:spPr>
      </p:pic>
    </p:spTree>
    <p:extLst>
      <p:ext uri="{BB962C8B-B14F-4D97-AF65-F5344CB8AC3E}">
        <p14:creationId xmlns:p14="http://schemas.microsoft.com/office/powerpoint/2010/main" val="12336372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
                                            <p:graphicEl>
                                              <a:dgm id="{03E4DE82-8352-4128-966E-03073789A493}"/>
                                            </p:graphicEl>
                                          </p:spTgt>
                                        </p:tgtEl>
                                        <p:attrNameLst>
                                          <p:attrName>style.visibility</p:attrName>
                                        </p:attrNameLst>
                                      </p:cBhvr>
                                      <p:to>
                                        <p:strVal val="visible"/>
                                      </p:to>
                                    </p:set>
                                    <p:anim calcmode="lin" valueType="num">
                                      <p:cBhvr additive="base">
                                        <p:cTn id="7" dur="500" fill="hold"/>
                                        <p:tgtEl>
                                          <p:spTgt spid="3">
                                            <p:graphicEl>
                                              <a:dgm id="{03E4DE82-8352-4128-966E-03073789A493}"/>
                                            </p:graphic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graphicEl>
                                              <a:dgm id="{03E4DE82-8352-4128-966E-03073789A493}"/>
                                            </p:graphic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
                                            <p:graphicEl>
                                              <a:dgm id="{6C18A710-88E2-44D6-A521-A50E07FC767E}"/>
                                            </p:graphicEl>
                                          </p:spTgt>
                                        </p:tgtEl>
                                        <p:attrNameLst>
                                          <p:attrName>style.visibility</p:attrName>
                                        </p:attrNameLst>
                                      </p:cBhvr>
                                      <p:to>
                                        <p:strVal val="visible"/>
                                      </p:to>
                                    </p:set>
                                    <p:anim calcmode="lin" valueType="num">
                                      <p:cBhvr additive="base">
                                        <p:cTn id="11" dur="500" fill="hold"/>
                                        <p:tgtEl>
                                          <p:spTgt spid="3">
                                            <p:graphicEl>
                                              <a:dgm id="{6C18A710-88E2-44D6-A521-A50E07FC767E}"/>
                                            </p:graphic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graphicEl>
                                              <a:dgm id="{6C18A710-88E2-44D6-A521-A50E07FC767E}"/>
                                            </p:graphic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graphicEl>
                                              <a:dgm id="{6AD57714-3E76-42A4-9287-E4CCD114C43A}"/>
                                            </p:graphicEl>
                                          </p:spTgt>
                                        </p:tgtEl>
                                        <p:attrNameLst>
                                          <p:attrName>style.visibility</p:attrName>
                                        </p:attrNameLst>
                                      </p:cBhvr>
                                      <p:to>
                                        <p:strVal val="visible"/>
                                      </p:to>
                                    </p:set>
                                    <p:anim calcmode="lin" valueType="num">
                                      <p:cBhvr additive="base">
                                        <p:cTn id="15" dur="500" fill="hold"/>
                                        <p:tgtEl>
                                          <p:spTgt spid="3">
                                            <p:graphicEl>
                                              <a:dgm id="{6AD57714-3E76-42A4-9287-E4CCD114C43A}"/>
                                            </p:graphic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
                                            <p:graphicEl>
                                              <a:dgm id="{6AD57714-3E76-42A4-9287-E4CCD114C43A}"/>
                                            </p:graphic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3">
                                            <p:graphicEl>
                                              <a:dgm id="{EE2976E6-D64B-4948-820A-72138F808A14}"/>
                                            </p:graphicEl>
                                          </p:spTgt>
                                        </p:tgtEl>
                                        <p:attrNameLst>
                                          <p:attrName>style.visibility</p:attrName>
                                        </p:attrNameLst>
                                      </p:cBhvr>
                                      <p:to>
                                        <p:strVal val="visible"/>
                                      </p:to>
                                    </p:set>
                                    <p:anim calcmode="lin" valueType="num">
                                      <p:cBhvr additive="base">
                                        <p:cTn id="21" dur="500" fill="hold"/>
                                        <p:tgtEl>
                                          <p:spTgt spid="3">
                                            <p:graphicEl>
                                              <a:dgm id="{EE2976E6-D64B-4948-820A-72138F808A14}"/>
                                            </p:graphic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
                                            <p:graphicEl>
                                              <a:dgm id="{EE2976E6-D64B-4948-820A-72138F808A14}"/>
                                            </p:graphic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
                                            <p:graphicEl>
                                              <a:dgm id="{F8641AE2-76D6-4FFD-B392-F1C1B7977FCF}"/>
                                            </p:graphicEl>
                                          </p:spTgt>
                                        </p:tgtEl>
                                        <p:attrNameLst>
                                          <p:attrName>style.visibility</p:attrName>
                                        </p:attrNameLst>
                                      </p:cBhvr>
                                      <p:to>
                                        <p:strVal val="visible"/>
                                      </p:to>
                                    </p:set>
                                    <p:anim calcmode="lin" valueType="num">
                                      <p:cBhvr additive="base">
                                        <p:cTn id="25" dur="500" fill="hold"/>
                                        <p:tgtEl>
                                          <p:spTgt spid="3">
                                            <p:graphicEl>
                                              <a:dgm id="{F8641AE2-76D6-4FFD-B392-F1C1B7977FCF}"/>
                                            </p:graphic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
                                            <p:graphicEl>
                                              <a:dgm id="{F8641AE2-76D6-4FFD-B392-F1C1B7977FCF}"/>
                                            </p:graphic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
                                            <p:graphicEl>
                                              <a:dgm id="{A30991A2-39E9-4FF3-B1DE-19C4E9F29014}"/>
                                            </p:graphicEl>
                                          </p:spTgt>
                                        </p:tgtEl>
                                        <p:attrNameLst>
                                          <p:attrName>style.visibility</p:attrName>
                                        </p:attrNameLst>
                                      </p:cBhvr>
                                      <p:to>
                                        <p:strVal val="visible"/>
                                      </p:to>
                                    </p:set>
                                    <p:anim calcmode="lin" valueType="num">
                                      <p:cBhvr additive="base">
                                        <p:cTn id="29" dur="500" fill="hold"/>
                                        <p:tgtEl>
                                          <p:spTgt spid="3">
                                            <p:graphicEl>
                                              <a:dgm id="{A30991A2-39E9-4FF3-B1DE-19C4E9F29014}"/>
                                            </p:graphic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
                                            <p:graphicEl>
                                              <a:dgm id="{A30991A2-39E9-4FF3-B1DE-19C4E9F29014}"/>
                                            </p:graphic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
                                            <p:graphicEl>
                                              <a:dgm id="{4C111F95-9B6D-4358-9465-B2F89F44AE80}"/>
                                            </p:graphicEl>
                                          </p:spTgt>
                                        </p:tgtEl>
                                        <p:attrNameLst>
                                          <p:attrName>style.visibility</p:attrName>
                                        </p:attrNameLst>
                                      </p:cBhvr>
                                      <p:to>
                                        <p:strVal val="visible"/>
                                      </p:to>
                                    </p:set>
                                    <p:anim calcmode="lin" valueType="num">
                                      <p:cBhvr additive="base">
                                        <p:cTn id="35" dur="500" fill="hold"/>
                                        <p:tgtEl>
                                          <p:spTgt spid="3">
                                            <p:graphicEl>
                                              <a:dgm id="{4C111F95-9B6D-4358-9465-B2F89F44AE80}"/>
                                            </p:graphic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
                                            <p:graphicEl>
                                              <a:dgm id="{4C111F95-9B6D-4358-9465-B2F89F44AE80}"/>
                                            </p:graphic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3">
                                            <p:graphicEl>
                                              <a:dgm id="{F40500DE-F9D6-48FA-91FE-AB7741E6C75F}"/>
                                            </p:graphicEl>
                                          </p:spTgt>
                                        </p:tgtEl>
                                        <p:attrNameLst>
                                          <p:attrName>style.visibility</p:attrName>
                                        </p:attrNameLst>
                                      </p:cBhvr>
                                      <p:to>
                                        <p:strVal val="visible"/>
                                      </p:to>
                                    </p:set>
                                    <p:anim calcmode="lin" valueType="num">
                                      <p:cBhvr additive="base">
                                        <p:cTn id="39" dur="500" fill="hold"/>
                                        <p:tgtEl>
                                          <p:spTgt spid="3">
                                            <p:graphicEl>
                                              <a:dgm id="{F40500DE-F9D6-48FA-91FE-AB7741E6C75F}"/>
                                            </p:graphic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
                                            <p:graphicEl>
                                              <a:dgm id="{F40500DE-F9D6-48FA-91FE-AB7741E6C75F}"/>
                                            </p:graphic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3">
                                            <p:graphicEl>
                                              <a:dgm id="{7B31948B-FF1E-4FBA-A40D-D4C0395B2993}"/>
                                            </p:graphicEl>
                                          </p:spTgt>
                                        </p:tgtEl>
                                        <p:attrNameLst>
                                          <p:attrName>style.visibility</p:attrName>
                                        </p:attrNameLst>
                                      </p:cBhvr>
                                      <p:to>
                                        <p:strVal val="visible"/>
                                      </p:to>
                                    </p:set>
                                    <p:anim calcmode="lin" valueType="num">
                                      <p:cBhvr additive="base">
                                        <p:cTn id="43" dur="500" fill="hold"/>
                                        <p:tgtEl>
                                          <p:spTgt spid="3">
                                            <p:graphicEl>
                                              <a:dgm id="{7B31948B-FF1E-4FBA-A40D-D4C0395B2993}"/>
                                            </p:graphic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
                                            <p:graphicEl>
                                              <a:dgm id="{7B31948B-FF1E-4FBA-A40D-D4C0395B2993}"/>
                                            </p:graphic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uiExpand="1">
        <p:bldSub>
          <a:bldDgm bld="one"/>
        </p:bldSub>
      </p:bldGraphic>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47346E22-EDD6-657C-B1D2-52826C81370F}"/>
              </a:ext>
            </a:extLst>
          </p:cNvPr>
          <p:cNvGrpSpPr/>
          <p:nvPr/>
        </p:nvGrpSpPr>
        <p:grpSpPr>
          <a:xfrm>
            <a:off x="-264628" y="324110"/>
            <a:ext cx="12625324" cy="6413873"/>
            <a:chOff x="-74382" y="324109"/>
            <a:chExt cx="9258553" cy="6413873"/>
          </a:xfrm>
        </p:grpSpPr>
        <p:grpSp>
          <p:nvGrpSpPr>
            <p:cNvPr id="7" name="Group 6">
              <a:extLst>
                <a:ext uri="{FF2B5EF4-FFF2-40B4-BE49-F238E27FC236}">
                  <a16:creationId xmlns:a16="http://schemas.microsoft.com/office/drawing/2014/main" id="{AFB54EA8-E159-83F1-61F1-A39AE2CD4E08}"/>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B250A8C1-B0AA-C8BA-E3B6-85B6ADAB5FC4}"/>
                  </a:ext>
                </a:extLst>
              </p:cNvPr>
              <p:cNvGrpSpPr/>
              <p:nvPr/>
            </p:nvGrpSpPr>
            <p:grpSpPr>
              <a:xfrm>
                <a:off x="-74382" y="5218534"/>
                <a:ext cx="9195401" cy="955514"/>
                <a:chOff x="-37870" y="5583981"/>
                <a:chExt cx="9195401" cy="1274019"/>
              </a:xfrm>
            </p:grpSpPr>
            <p:sp>
              <p:nvSpPr>
                <p:cNvPr id="63" name="Rectangle 62">
                  <a:extLst>
                    <a:ext uri="{FF2B5EF4-FFF2-40B4-BE49-F238E27FC236}">
                      <a16:creationId xmlns:a16="http://schemas.microsoft.com/office/drawing/2014/main" id="{B00B5DD0-F2C6-77E4-D9FE-DFCDDFBFA98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49" name="Rectangle 2048">
                  <a:extLst>
                    <a:ext uri="{FF2B5EF4-FFF2-40B4-BE49-F238E27FC236}">
                      <a16:creationId xmlns:a16="http://schemas.microsoft.com/office/drawing/2014/main" id="{30F6FEA9-F81E-7070-D13A-2D47752FAD79}"/>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050" name="Rectangle 2049">
                  <a:extLst>
                    <a:ext uri="{FF2B5EF4-FFF2-40B4-BE49-F238E27FC236}">
                      <a16:creationId xmlns:a16="http://schemas.microsoft.com/office/drawing/2014/main" id="{EF477850-F261-6479-FD35-CBB42879C15F}"/>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5E5AB6D8-DB4E-CBE9-B9FA-C61D7B23CD17}"/>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A03693F1-A711-B982-42EB-2556D162DCA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2B1B665F-CFCE-B091-C389-D434ADE26E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Carotid Artery Disease</a:t>
            </a:r>
          </a:p>
        </p:txBody>
      </p:sp>
      <p:grpSp>
        <p:nvGrpSpPr>
          <p:cNvPr id="19" name="Group 2">
            <a:extLst>
              <a:ext uri="{FF2B5EF4-FFF2-40B4-BE49-F238E27FC236}">
                <a16:creationId xmlns:a16="http://schemas.microsoft.com/office/drawing/2014/main" id="{7C7217DC-C154-4F51-1B64-BE541F96EDF2}"/>
              </a:ext>
            </a:extLst>
          </p:cNvPr>
          <p:cNvGrpSpPr>
            <a:grpSpLocks/>
          </p:cNvGrpSpPr>
          <p:nvPr/>
        </p:nvGrpSpPr>
        <p:grpSpPr bwMode="auto">
          <a:xfrm>
            <a:off x="3710849" y="1133465"/>
            <a:ext cx="4837113" cy="4699000"/>
            <a:chOff x="3255" y="3284"/>
            <a:chExt cx="6401" cy="6217"/>
          </a:xfrm>
        </p:grpSpPr>
        <p:sp>
          <p:nvSpPr>
            <p:cNvPr id="20" name="Freeform 3">
              <a:extLst>
                <a:ext uri="{FF2B5EF4-FFF2-40B4-BE49-F238E27FC236}">
                  <a16:creationId xmlns:a16="http://schemas.microsoft.com/office/drawing/2014/main" id="{E94889DB-12D0-BEE3-84FC-A84AA28B8257}"/>
                </a:ext>
              </a:extLst>
            </p:cNvPr>
            <p:cNvSpPr>
              <a:spLocks/>
            </p:cNvSpPr>
            <p:nvPr/>
          </p:nvSpPr>
          <p:spPr bwMode="auto">
            <a:xfrm>
              <a:off x="6401" y="3307"/>
              <a:ext cx="2261" cy="1310"/>
            </a:xfrm>
            <a:custGeom>
              <a:avLst/>
              <a:gdLst>
                <a:gd name="T0" fmla="*/ 0 w 1596"/>
                <a:gd name="T1" fmla="*/ 424 h 925"/>
                <a:gd name="T2" fmla="*/ 471 w 1596"/>
                <a:gd name="T3" fmla="*/ 525 h 925"/>
                <a:gd name="T4" fmla="*/ 1000 w 1596"/>
                <a:gd name="T5" fmla="*/ 776 h 925"/>
                <a:gd name="T6" fmla="*/ 1408 w 1596"/>
                <a:gd name="T7" fmla="*/ 796 h 925"/>
                <a:gd name="T8" fmla="*/ 1596 w 1596"/>
                <a:gd name="T9" fmla="*/ 0 h 925"/>
              </a:gdLst>
              <a:ahLst/>
              <a:cxnLst>
                <a:cxn ang="0">
                  <a:pos x="T0" y="T1"/>
                </a:cxn>
                <a:cxn ang="0">
                  <a:pos x="T2" y="T3"/>
                </a:cxn>
                <a:cxn ang="0">
                  <a:pos x="T4" y="T5"/>
                </a:cxn>
                <a:cxn ang="0">
                  <a:pos x="T6" y="T7"/>
                </a:cxn>
                <a:cxn ang="0">
                  <a:pos x="T8" y="T9"/>
                </a:cxn>
              </a:cxnLst>
              <a:rect l="0" t="0" r="r" b="b"/>
              <a:pathLst>
                <a:path w="1596" h="925">
                  <a:moveTo>
                    <a:pt x="0" y="424"/>
                  </a:moveTo>
                  <a:cubicBezTo>
                    <a:pt x="78" y="441"/>
                    <a:pt x="304" y="466"/>
                    <a:pt x="471" y="525"/>
                  </a:cubicBezTo>
                  <a:cubicBezTo>
                    <a:pt x="638" y="584"/>
                    <a:pt x="844" y="731"/>
                    <a:pt x="1000" y="776"/>
                  </a:cubicBezTo>
                  <a:cubicBezTo>
                    <a:pt x="1154" y="821"/>
                    <a:pt x="1309" y="925"/>
                    <a:pt x="1408" y="796"/>
                  </a:cubicBezTo>
                  <a:cubicBezTo>
                    <a:pt x="1507" y="667"/>
                    <a:pt x="1557" y="166"/>
                    <a:pt x="1596" y="0"/>
                  </a:cubicBezTo>
                </a:path>
              </a:pathLst>
            </a:custGeom>
            <a:noFill/>
            <a:ln w="12700" cmpd="sng">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1" name="Freeform 4">
              <a:extLst>
                <a:ext uri="{FF2B5EF4-FFF2-40B4-BE49-F238E27FC236}">
                  <a16:creationId xmlns:a16="http://schemas.microsoft.com/office/drawing/2014/main" id="{78E20008-9A0E-0E2B-2F49-469E141E29FA}"/>
                </a:ext>
              </a:extLst>
            </p:cNvPr>
            <p:cNvSpPr>
              <a:spLocks/>
            </p:cNvSpPr>
            <p:nvPr/>
          </p:nvSpPr>
          <p:spPr bwMode="auto">
            <a:xfrm>
              <a:off x="8397" y="3543"/>
              <a:ext cx="712" cy="1109"/>
            </a:xfrm>
            <a:custGeom>
              <a:avLst/>
              <a:gdLst>
                <a:gd name="T0" fmla="*/ 0 w 405"/>
                <a:gd name="T1" fmla="*/ 601 h 733"/>
                <a:gd name="T2" fmla="*/ 84 w 405"/>
                <a:gd name="T3" fmla="*/ 709 h 733"/>
                <a:gd name="T4" fmla="*/ 312 w 405"/>
                <a:gd name="T5" fmla="*/ 673 h 733"/>
                <a:gd name="T6" fmla="*/ 396 w 405"/>
                <a:gd name="T7" fmla="*/ 349 h 733"/>
                <a:gd name="T8" fmla="*/ 365 w 405"/>
                <a:gd name="T9" fmla="*/ 75 h 733"/>
                <a:gd name="T10" fmla="*/ 254 w 405"/>
                <a:gd name="T11" fmla="*/ 30 h 733"/>
                <a:gd name="T12" fmla="*/ 96 w 405"/>
                <a:gd name="T13" fmla="*/ 253 h 733"/>
              </a:gdLst>
              <a:ahLst/>
              <a:cxnLst>
                <a:cxn ang="0">
                  <a:pos x="T0" y="T1"/>
                </a:cxn>
                <a:cxn ang="0">
                  <a:pos x="T2" y="T3"/>
                </a:cxn>
                <a:cxn ang="0">
                  <a:pos x="T4" y="T5"/>
                </a:cxn>
                <a:cxn ang="0">
                  <a:pos x="T6" y="T7"/>
                </a:cxn>
                <a:cxn ang="0">
                  <a:pos x="T8" y="T9"/>
                </a:cxn>
                <a:cxn ang="0">
                  <a:pos x="T10" y="T11"/>
                </a:cxn>
                <a:cxn ang="0">
                  <a:pos x="T12" y="T13"/>
                </a:cxn>
              </a:cxnLst>
              <a:rect l="0" t="0" r="r" b="b"/>
              <a:pathLst>
                <a:path w="405" h="733">
                  <a:moveTo>
                    <a:pt x="0" y="601"/>
                  </a:moveTo>
                  <a:cubicBezTo>
                    <a:pt x="16" y="649"/>
                    <a:pt x="32" y="697"/>
                    <a:pt x="84" y="709"/>
                  </a:cubicBezTo>
                  <a:cubicBezTo>
                    <a:pt x="136" y="721"/>
                    <a:pt x="260" y="733"/>
                    <a:pt x="312" y="673"/>
                  </a:cubicBezTo>
                  <a:cubicBezTo>
                    <a:pt x="364" y="613"/>
                    <a:pt x="387" y="449"/>
                    <a:pt x="396" y="349"/>
                  </a:cubicBezTo>
                  <a:cubicBezTo>
                    <a:pt x="405" y="249"/>
                    <a:pt x="389" y="128"/>
                    <a:pt x="365" y="75"/>
                  </a:cubicBezTo>
                  <a:cubicBezTo>
                    <a:pt x="341" y="22"/>
                    <a:pt x="299" y="0"/>
                    <a:pt x="254" y="30"/>
                  </a:cubicBezTo>
                  <a:cubicBezTo>
                    <a:pt x="209" y="60"/>
                    <a:pt x="129" y="207"/>
                    <a:pt x="96" y="253"/>
                  </a:cubicBezTo>
                </a:path>
              </a:pathLst>
            </a:custGeom>
            <a:noFill/>
            <a:ln w="9525">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2" name="Freeform 5">
              <a:extLst>
                <a:ext uri="{FF2B5EF4-FFF2-40B4-BE49-F238E27FC236}">
                  <a16:creationId xmlns:a16="http://schemas.microsoft.com/office/drawing/2014/main" id="{1F35D48D-F850-9FA0-C849-73EC5D573CFF}"/>
                </a:ext>
              </a:extLst>
            </p:cNvPr>
            <p:cNvSpPr>
              <a:spLocks/>
            </p:cNvSpPr>
            <p:nvPr/>
          </p:nvSpPr>
          <p:spPr bwMode="auto">
            <a:xfrm>
              <a:off x="8000" y="4598"/>
              <a:ext cx="1537" cy="3526"/>
            </a:xfrm>
            <a:custGeom>
              <a:avLst/>
              <a:gdLst>
                <a:gd name="T0" fmla="*/ 348 w 1085"/>
                <a:gd name="T1" fmla="*/ 0 h 2489"/>
                <a:gd name="T2" fmla="*/ 175 w 1085"/>
                <a:gd name="T3" fmla="*/ 297 h 2489"/>
                <a:gd name="T4" fmla="*/ 58 w 1085"/>
                <a:gd name="T5" fmla="*/ 938 h 2489"/>
                <a:gd name="T6" fmla="*/ 113 w 1085"/>
                <a:gd name="T7" fmla="*/ 1702 h 2489"/>
                <a:gd name="T8" fmla="*/ 733 w 1085"/>
                <a:gd name="T9" fmla="*/ 2288 h 2489"/>
                <a:gd name="T10" fmla="*/ 1085 w 1085"/>
                <a:gd name="T11" fmla="*/ 2489 h 2489"/>
              </a:gdLst>
              <a:ahLst/>
              <a:cxnLst>
                <a:cxn ang="0">
                  <a:pos x="T0" y="T1"/>
                </a:cxn>
                <a:cxn ang="0">
                  <a:pos x="T2" y="T3"/>
                </a:cxn>
                <a:cxn ang="0">
                  <a:pos x="T4" y="T5"/>
                </a:cxn>
                <a:cxn ang="0">
                  <a:pos x="T6" y="T7"/>
                </a:cxn>
                <a:cxn ang="0">
                  <a:pos x="T8" y="T9"/>
                </a:cxn>
                <a:cxn ang="0">
                  <a:pos x="T10" y="T11"/>
                </a:cxn>
              </a:cxnLst>
              <a:rect l="0" t="0" r="r" b="b"/>
              <a:pathLst>
                <a:path w="1085" h="2489">
                  <a:moveTo>
                    <a:pt x="348" y="0"/>
                  </a:moveTo>
                  <a:cubicBezTo>
                    <a:pt x="319" y="49"/>
                    <a:pt x="224" y="141"/>
                    <a:pt x="175" y="297"/>
                  </a:cubicBezTo>
                  <a:cubicBezTo>
                    <a:pt x="127" y="453"/>
                    <a:pt x="68" y="704"/>
                    <a:pt x="58" y="938"/>
                  </a:cubicBezTo>
                  <a:cubicBezTo>
                    <a:pt x="48" y="1171"/>
                    <a:pt x="0" y="1477"/>
                    <a:pt x="113" y="1702"/>
                  </a:cubicBezTo>
                  <a:cubicBezTo>
                    <a:pt x="226" y="1928"/>
                    <a:pt x="571" y="2157"/>
                    <a:pt x="733" y="2288"/>
                  </a:cubicBezTo>
                  <a:cubicBezTo>
                    <a:pt x="895" y="2419"/>
                    <a:pt x="1012" y="2447"/>
                    <a:pt x="1085" y="2489"/>
                  </a:cubicBezTo>
                </a:path>
              </a:pathLst>
            </a:custGeom>
            <a:noFill/>
            <a:ln w="12700" cmpd="sng">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23" name="Freeform 6">
              <a:extLst>
                <a:ext uri="{FF2B5EF4-FFF2-40B4-BE49-F238E27FC236}">
                  <a16:creationId xmlns:a16="http://schemas.microsoft.com/office/drawing/2014/main" id="{3611DE6C-1676-4D29-877E-26BF1D8A39B0}"/>
                </a:ext>
              </a:extLst>
            </p:cNvPr>
            <p:cNvSpPr>
              <a:spLocks/>
            </p:cNvSpPr>
            <p:nvPr/>
          </p:nvSpPr>
          <p:spPr bwMode="auto">
            <a:xfrm>
              <a:off x="6262" y="3940"/>
              <a:ext cx="1330" cy="476"/>
            </a:xfrm>
            <a:custGeom>
              <a:avLst/>
              <a:gdLst>
                <a:gd name="T0" fmla="*/ 91 w 939"/>
                <a:gd name="T1" fmla="*/ 5 h 336"/>
                <a:gd name="T2" fmla="*/ 135 w 939"/>
                <a:gd name="T3" fmla="*/ 201 h 336"/>
                <a:gd name="T4" fmla="*/ 584 w 939"/>
                <a:gd name="T5" fmla="*/ 266 h 336"/>
                <a:gd name="T6" fmla="*/ 923 w 939"/>
                <a:gd name="T7" fmla="*/ 319 h 336"/>
                <a:gd name="T8" fmla="*/ 683 w 939"/>
                <a:gd name="T9" fmla="*/ 162 h 336"/>
                <a:gd name="T10" fmla="*/ 91 w 939"/>
                <a:gd name="T11" fmla="*/ 5 h 336"/>
              </a:gdLst>
              <a:ahLst/>
              <a:cxnLst>
                <a:cxn ang="0">
                  <a:pos x="T0" y="T1"/>
                </a:cxn>
                <a:cxn ang="0">
                  <a:pos x="T2" y="T3"/>
                </a:cxn>
                <a:cxn ang="0">
                  <a:pos x="T4" y="T5"/>
                </a:cxn>
                <a:cxn ang="0">
                  <a:pos x="T6" y="T7"/>
                </a:cxn>
                <a:cxn ang="0">
                  <a:pos x="T8" y="T9"/>
                </a:cxn>
                <a:cxn ang="0">
                  <a:pos x="T10" y="T11"/>
                </a:cxn>
              </a:cxnLst>
              <a:rect l="0" t="0" r="r" b="b"/>
              <a:pathLst>
                <a:path w="939" h="336">
                  <a:moveTo>
                    <a:pt x="91" y="5"/>
                  </a:moveTo>
                  <a:cubicBezTo>
                    <a:pt x="0" y="11"/>
                    <a:pt x="53" y="158"/>
                    <a:pt x="135" y="201"/>
                  </a:cubicBezTo>
                  <a:cubicBezTo>
                    <a:pt x="217" y="244"/>
                    <a:pt x="453" y="246"/>
                    <a:pt x="584" y="266"/>
                  </a:cubicBezTo>
                  <a:cubicBezTo>
                    <a:pt x="715" y="286"/>
                    <a:pt x="907" y="336"/>
                    <a:pt x="923" y="319"/>
                  </a:cubicBezTo>
                  <a:cubicBezTo>
                    <a:pt x="939" y="302"/>
                    <a:pt x="822" y="214"/>
                    <a:pt x="683" y="162"/>
                  </a:cubicBezTo>
                  <a:cubicBezTo>
                    <a:pt x="544" y="110"/>
                    <a:pt x="188" y="0"/>
                    <a:pt x="91" y="5"/>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4" name="Freeform 7">
              <a:extLst>
                <a:ext uri="{FF2B5EF4-FFF2-40B4-BE49-F238E27FC236}">
                  <a16:creationId xmlns:a16="http://schemas.microsoft.com/office/drawing/2014/main" id="{6A034DD6-17A1-316F-9781-F4568B4254BF}"/>
                </a:ext>
              </a:extLst>
            </p:cNvPr>
            <p:cNvSpPr>
              <a:spLocks/>
            </p:cNvSpPr>
            <p:nvPr/>
          </p:nvSpPr>
          <p:spPr bwMode="auto">
            <a:xfrm>
              <a:off x="7844" y="4549"/>
              <a:ext cx="544" cy="1088"/>
            </a:xfrm>
            <a:custGeom>
              <a:avLst/>
              <a:gdLst>
                <a:gd name="T0" fmla="*/ 282 w 301"/>
                <a:gd name="T1" fmla="*/ 10 h 719"/>
                <a:gd name="T2" fmla="*/ 76 w 301"/>
                <a:gd name="T3" fmla="*/ 126 h 719"/>
                <a:gd name="T4" fmla="*/ 12 w 301"/>
                <a:gd name="T5" fmla="*/ 443 h 719"/>
                <a:gd name="T6" fmla="*/ 24 w 301"/>
                <a:gd name="T7" fmla="*/ 677 h 719"/>
                <a:gd name="T8" fmla="*/ 153 w 301"/>
                <a:gd name="T9" fmla="*/ 188 h 719"/>
                <a:gd name="T10" fmla="*/ 282 w 301"/>
                <a:gd name="T11" fmla="*/ 10 h 719"/>
              </a:gdLst>
              <a:ahLst/>
              <a:cxnLst>
                <a:cxn ang="0">
                  <a:pos x="T0" y="T1"/>
                </a:cxn>
                <a:cxn ang="0">
                  <a:pos x="T2" y="T3"/>
                </a:cxn>
                <a:cxn ang="0">
                  <a:pos x="T4" y="T5"/>
                </a:cxn>
                <a:cxn ang="0">
                  <a:pos x="T6" y="T7"/>
                </a:cxn>
                <a:cxn ang="0">
                  <a:pos x="T8" y="T9"/>
                </a:cxn>
                <a:cxn ang="0">
                  <a:pos x="T10" y="T11"/>
                </a:cxn>
              </a:cxnLst>
              <a:rect l="0" t="0" r="r" b="b"/>
              <a:pathLst>
                <a:path w="301" h="719">
                  <a:moveTo>
                    <a:pt x="282" y="10"/>
                  </a:moveTo>
                  <a:cubicBezTo>
                    <a:pt x="269" y="0"/>
                    <a:pt x="121" y="54"/>
                    <a:pt x="76" y="126"/>
                  </a:cubicBezTo>
                  <a:cubicBezTo>
                    <a:pt x="31" y="198"/>
                    <a:pt x="21" y="351"/>
                    <a:pt x="12" y="443"/>
                  </a:cubicBezTo>
                  <a:cubicBezTo>
                    <a:pt x="3" y="535"/>
                    <a:pt x="0" y="719"/>
                    <a:pt x="24" y="677"/>
                  </a:cubicBezTo>
                  <a:cubicBezTo>
                    <a:pt x="48" y="635"/>
                    <a:pt x="110" y="299"/>
                    <a:pt x="153" y="188"/>
                  </a:cubicBezTo>
                  <a:cubicBezTo>
                    <a:pt x="196" y="77"/>
                    <a:pt x="301" y="10"/>
                    <a:pt x="282" y="1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5" name="Freeform 8">
              <a:extLst>
                <a:ext uri="{FF2B5EF4-FFF2-40B4-BE49-F238E27FC236}">
                  <a16:creationId xmlns:a16="http://schemas.microsoft.com/office/drawing/2014/main" id="{4008121F-E757-3634-855F-C8C1539744FB}"/>
                </a:ext>
              </a:extLst>
            </p:cNvPr>
            <p:cNvSpPr>
              <a:spLocks/>
            </p:cNvSpPr>
            <p:nvPr/>
          </p:nvSpPr>
          <p:spPr bwMode="auto">
            <a:xfrm>
              <a:off x="6132" y="7566"/>
              <a:ext cx="439" cy="1334"/>
            </a:xfrm>
            <a:custGeom>
              <a:avLst/>
              <a:gdLst>
                <a:gd name="T0" fmla="*/ 206 w 250"/>
                <a:gd name="T1" fmla="*/ 6 h 882"/>
                <a:gd name="T2" fmla="*/ 242 w 250"/>
                <a:gd name="T3" fmla="*/ 294 h 882"/>
                <a:gd name="T4" fmla="*/ 158 w 250"/>
                <a:gd name="T5" fmla="*/ 654 h 882"/>
                <a:gd name="T6" fmla="*/ 14 w 250"/>
                <a:gd name="T7" fmla="*/ 870 h 882"/>
                <a:gd name="T8" fmla="*/ 74 w 250"/>
                <a:gd name="T9" fmla="*/ 582 h 882"/>
                <a:gd name="T10" fmla="*/ 158 w 250"/>
                <a:gd name="T11" fmla="*/ 330 h 882"/>
                <a:gd name="T12" fmla="*/ 206 w 250"/>
                <a:gd name="T13" fmla="*/ 6 h 882"/>
              </a:gdLst>
              <a:ahLst/>
              <a:cxnLst>
                <a:cxn ang="0">
                  <a:pos x="T0" y="T1"/>
                </a:cxn>
                <a:cxn ang="0">
                  <a:pos x="T2" y="T3"/>
                </a:cxn>
                <a:cxn ang="0">
                  <a:pos x="T4" y="T5"/>
                </a:cxn>
                <a:cxn ang="0">
                  <a:pos x="T6" y="T7"/>
                </a:cxn>
                <a:cxn ang="0">
                  <a:pos x="T8" y="T9"/>
                </a:cxn>
                <a:cxn ang="0">
                  <a:pos x="T10" y="T11"/>
                </a:cxn>
                <a:cxn ang="0">
                  <a:pos x="T12" y="T13"/>
                </a:cxn>
              </a:cxnLst>
              <a:rect l="0" t="0" r="r" b="b"/>
              <a:pathLst>
                <a:path w="250" h="882">
                  <a:moveTo>
                    <a:pt x="206" y="6"/>
                  </a:moveTo>
                  <a:cubicBezTo>
                    <a:pt x="220" y="0"/>
                    <a:pt x="250" y="186"/>
                    <a:pt x="242" y="294"/>
                  </a:cubicBezTo>
                  <a:cubicBezTo>
                    <a:pt x="234" y="402"/>
                    <a:pt x="196" y="558"/>
                    <a:pt x="158" y="654"/>
                  </a:cubicBezTo>
                  <a:cubicBezTo>
                    <a:pt x="120" y="750"/>
                    <a:pt x="28" y="882"/>
                    <a:pt x="14" y="870"/>
                  </a:cubicBezTo>
                  <a:cubicBezTo>
                    <a:pt x="0" y="858"/>
                    <a:pt x="50" y="672"/>
                    <a:pt x="74" y="582"/>
                  </a:cubicBezTo>
                  <a:cubicBezTo>
                    <a:pt x="98" y="492"/>
                    <a:pt x="132" y="428"/>
                    <a:pt x="158" y="330"/>
                  </a:cubicBezTo>
                  <a:cubicBezTo>
                    <a:pt x="184" y="232"/>
                    <a:pt x="192" y="12"/>
                    <a:pt x="206" y="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6" name="Freeform 9">
              <a:extLst>
                <a:ext uri="{FF2B5EF4-FFF2-40B4-BE49-F238E27FC236}">
                  <a16:creationId xmlns:a16="http://schemas.microsoft.com/office/drawing/2014/main" id="{8BDB8229-C85A-CC17-C346-21F0631B7C8A}"/>
                </a:ext>
              </a:extLst>
            </p:cNvPr>
            <p:cNvSpPr>
              <a:spLocks/>
            </p:cNvSpPr>
            <p:nvPr/>
          </p:nvSpPr>
          <p:spPr bwMode="auto">
            <a:xfrm>
              <a:off x="7350" y="8073"/>
              <a:ext cx="2306" cy="666"/>
            </a:xfrm>
            <a:custGeom>
              <a:avLst/>
              <a:gdLst>
                <a:gd name="T0" fmla="*/ 73 w 1628"/>
                <a:gd name="T1" fmla="*/ 184 h 470"/>
                <a:gd name="T2" fmla="*/ 290 w 1628"/>
                <a:gd name="T3" fmla="*/ 7 h 470"/>
                <a:gd name="T4" fmla="*/ 544 w 1628"/>
                <a:gd name="T5" fmla="*/ 136 h 470"/>
                <a:gd name="T6" fmla="*/ 1126 w 1628"/>
                <a:gd name="T7" fmla="*/ 251 h 470"/>
                <a:gd name="T8" fmla="*/ 1507 w 1628"/>
                <a:gd name="T9" fmla="*/ 245 h 470"/>
                <a:gd name="T10" fmla="*/ 1502 w 1628"/>
                <a:gd name="T11" fmla="*/ 287 h 470"/>
                <a:gd name="T12" fmla="*/ 752 w 1628"/>
                <a:gd name="T13" fmla="*/ 341 h 470"/>
                <a:gd name="T14" fmla="*/ 187 w 1628"/>
                <a:gd name="T15" fmla="*/ 405 h 470"/>
                <a:gd name="T16" fmla="*/ 19 w 1628"/>
                <a:gd name="T17" fmla="*/ 434 h 470"/>
                <a:gd name="T18" fmla="*/ 73 w 1628"/>
                <a:gd name="T19" fmla="*/ 184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28" h="470">
                  <a:moveTo>
                    <a:pt x="73" y="184"/>
                  </a:moveTo>
                  <a:cubicBezTo>
                    <a:pt x="118" y="113"/>
                    <a:pt x="212" y="15"/>
                    <a:pt x="290" y="7"/>
                  </a:cubicBezTo>
                  <a:cubicBezTo>
                    <a:pt x="368" y="0"/>
                    <a:pt x="405" y="95"/>
                    <a:pt x="544" y="136"/>
                  </a:cubicBezTo>
                  <a:cubicBezTo>
                    <a:pt x="683" y="176"/>
                    <a:pt x="966" y="233"/>
                    <a:pt x="1126" y="251"/>
                  </a:cubicBezTo>
                  <a:cubicBezTo>
                    <a:pt x="1286" y="269"/>
                    <a:pt x="1444" y="239"/>
                    <a:pt x="1507" y="245"/>
                  </a:cubicBezTo>
                  <a:cubicBezTo>
                    <a:pt x="1570" y="251"/>
                    <a:pt x="1628" y="271"/>
                    <a:pt x="1502" y="287"/>
                  </a:cubicBezTo>
                  <a:cubicBezTo>
                    <a:pt x="1376" y="303"/>
                    <a:pt x="971" y="321"/>
                    <a:pt x="752" y="341"/>
                  </a:cubicBezTo>
                  <a:cubicBezTo>
                    <a:pt x="533" y="361"/>
                    <a:pt x="309" y="389"/>
                    <a:pt x="187" y="405"/>
                  </a:cubicBezTo>
                  <a:cubicBezTo>
                    <a:pt x="64" y="421"/>
                    <a:pt x="38" y="470"/>
                    <a:pt x="19" y="434"/>
                  </a:cubicBezTo>
                  <a:cubicBezTo>
                    <a:pt x="0" y="397"/>
                    <a:pt x="28" y="254"/>
                    <a:pt x="73" y="184"/>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7" name="Freeform 10">
              <a:extLst>
                <a:ext uri="{FF2B5EF4-FFF2-40B4-BE49-F238E27FC236}">
                  <a16:creationId xmlns:a16="http://schemas.microsoft.com/office/drawing/2014/main" id="{61508717-F1F3-DEC7-0676-81410B499DDB}"/>
                </a:ext>
              </a:extLst>
            </p:cNvPr>
            <p:cNvSpPr>
              <a:spLocks/>
            </p:cNvSpPr>
            <p:nvPr/>
          </p:nvSpPr>
          <p:spPr bwMode="auto">
            <a:xfrm>
              <a:off x="8606" y="3917"/>
              <a:ext cx="160" cy="266"/>
            </a:xfrm>
            <a:custGeom>
              <a:avLst/>
              <a:gdLst>
                <a:gd name="T0" fmla="*/ 48 w 91"/>
                <a:gd name="T1" fmla="*/ 6 h 176"/>
                <a:gd name="T2" fmla="*/ 84 w 91"/>
                <a:gd name="T3" fmla="*/ 80 h 176"/>
                <a:gd name="T4" fmla="*/ 86 w 91"/>
                <a:gd name="T5" fmla="*/ 155 h 176"/>
                <a:gd name="T6" fmla="*/ 53 w 91"/>
                <a:gd name="T7" fmla="*/ 174 h 176"/>
                <a:gd name="T8" fmla="*/ 5 w 91"/>
                <a:gd name="T9" fmla="*/ 145 h 176"/>
                <a:gd name="T10" fmla="*/ 24 w 91"/>
                <a:gd name="T11" fmla="*/ 107 h 176"/>
                <a:gd name="T12" fmla="*/ 24 w 91"/>
                <a:gd name="T13" fmla="*/ 44 h 176"/>
                <a:gd name="T14" fmla="*/ 48 w 91"/>
                <a:gd name="T15" fmla="*/ 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76">
                  <a:moveTo>
                    <a:pt x="48" y="6"/>
                  </a:moveTo>
                  <a:cubicBezTo>
                    <a:pt x="58" y="12"/>
                    <a:pt x="78" y="55"/>
                    <a:pt x="84" y="80"/>
                  </a:cubicBezTo>
                  <a:cubicBezTo>
                    <a:pt x="90" y="105"/>
                    <a:pt x="91" y="139"/>
                    <a:pt x="86" y="155"/>
                  </a:cubicBezTo>
                  <a:cubicBezTo>
                    <a:pt x="81" y="171"/>
                    <a:pt x="66" y="176"/>
                    <a:pt x="53" y="174"/>
                  </a:cubicBezTo>
                  <a:cubicBezTo>
                    <a:pt x="40" y="172"/>
                    <a:pt x="10" y="156"/>
                    <a:pt x="5" y="145"/>
                  </a:cubicBezTo>
                  <a:cubicBezTo>
                    <a:pt x="0" y="134"/>
                    <a:pt x="21" y="124"/>
                    <a:pt x="24" y="107"/>
                  </a:cubicBezTo>
                  <a:cubicBezTo>
                    <a:pt x="27" y="90"/>
                    <a:pt x="20" y="62"/>
                    <a:pt x="24" y="44"/>
                  </a:cubicBezTo>
                  <a:cubicBezTo>
                    <a:pt x="28" y="26"/>
                    <a:pt x="38" y="0"/>
                    <a:pt x="48" y="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8" name="Freeform 11">
              <a:extLst>
                <a:ext uri="{FF2B5EF4-FFF2-40B4-BE49-F238E27FC236}">
                  <a16:creationId xmlns:a16="http://schemas.microsoft.com/office/drawing/2014/main" id="{A5EFDD54-FAA6-54A5-AF49-B55739108459}"/>
                </a:ext>
              </a:extLst>
            </p:cNvPr>
            <p:cNvSpPr>
              <a:spLocks/>
            </p:cNvSpPr>
            <p:nvPr/>
          </p:nvSpPr>
          <p:spPr bwMode="auto">
            <a:xfrm>
              <a:off x="8711" y="3611"/>
              <a:ext cx="340" cy="724"/>
            </a:xfrm>
            <a:custGeom>
              <a:avLst/>
              <a:gdLst>
                <a:gd name="T0" fmla="*/ 8 w 193"/>
                <a:gd name="T1" fmla="*/ 143 h 478"/>
                <a:gd name="T2" fmla="*/ 123 w 193"/>
                <a:gd name="T3" fmla="*/ 4 h 478"/>
                <a:gd name="T4" fmla="*/ 183 w 193"/>
                <a:gd name="T5" fmla="*/ 117 h 478"/>
                <a:gd name="T6" fmla="*/ 186 w 193"/>
                <a:gd name="T7" fmla="*/ 309 h 478"/>
                <a:gd name="T8" fmla="*/ 157 w 193"/>
                <a:gd name="T9" fmla="*/ 467 h 478"/>
                <a:gd name="T10" fmla="*/ 128 w 193"/>
                <a:gd name="T11" fmla="*/ 376 h 478"/>
                <a:gd name="T12" fmla="*/ 68 w 193"/>
                <a:gd name="T13" fmla="*/ 282 h 478"/>
                <a:gd name="T14" fmla="*/ 109 w 193"/>
                <a:gd name="T15" fmla="*/ 304 h 478"/>
                <a:gd name="T16" fmla="*/ 152 w 193"/>
                <a:gd name="T17" fmla="*/ 376 h 478"/>
                <a:gd name="T18" fmla="*/ 147 w 193"/>
                <a:gd name="T19" fmla="*/ 210 h 478"/>
                <a:gd name="T20" fmla="*/ 128 w 193"/>
                <a:gd name="T21" fmla="*/ 45 h 478"/>
                <a:gd name="T22" fmla="*/ 73 w 193"/>
                <a:gd name="T23" fmla="*/ 78 h 478"/>
                <a:gd name="T24" fmla="*/ 8 w 193"/>
                <a:gd name="T25" fmla="*/ 14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478">
                  <a:moveTo>
                    <a:pt x="8" y="143"/>
                  </a:moveTo>
                  <a:cubicBezTo>
                    <a:pt x="16" y="131"/>
                    <a:pt x="94" y="8"/>
                    <a:pt x="123" y="4"/>
                  </a:cubicBezTo>
                  <a:cubicBezTo>
                    <a:pt x="152" y="0"/>
                    <a:pt x="173" y="66"/>
                    <a:pt x="183" y="117"/>
                  </a:cubicBezTo>
                  <a:cubicBezTo>
                    <a:pt x="193" y="168"/>
                    <a:pt x="190" y="251"/>
                    <a:pt x="186" y="309"/>
                  </a:cubicBezTo>
                  <a:cubicBezTo>
                    <a:pt x="182" y="367"/>
                    <a:pt x="167" y="456"/>
                    <a:pt x="157" y="467"/>
                  </a:cubicBezTo>
                  <a:cubicBezTo>
                    <a:pt x="147" y="478"/>
                    <a:pt x="143" y="407"/>
                    <a:pt x="128" y="376"/>
                  </a:cubicBezTo>
                  <a:cubicBezTo>
                    <a:pt x="113" y="345"/>
                    <a:pt x="71" y="294"/>
                    <a:pt x="68" y="282"/>
                  </a:cubicBezTo>
                  <a:cubicBezTo>
                    <a:pt x="65" y="270"/>
                    <a:pt x="95" y="288"/>
                    <a:pt x="109" y="304"/>
                  </a:cubicBezTo>
                  <a:cubicBezTo>
                    <a:pt x="123" y="320"/>
                    <a:pt x="146" y="392"/>
                    <a:pt x="152" y="376"/>
                  </a:cubicBezTo>
                  <a:cubicBezTo>
                    <a:pt x="158" y="360"/>
                    <a:pt x="151" y="265"/>
                    <a:pt x="147" y="210"/>
                  </a:cubicBezTo>
                  <a:cubicBezTo>
                    <a:pt x="143" y="155"/>
                    <a:pt x="140" y="67"/>
                    <a:pt x="128" y="45"/>
                  </a:cubicBezTo>
                  <a:cubicBezTo>
                    <a:pt x="116" y="23"/>
                    <a:pt x="92" y="60"/>
                    <a:pt x="73" y="78"/>
                  </a:cubicBezTo>
                  <a:cubicBezTo>
                    <a:pt x="54" y="96"/>
                    <a:pt x="0" y="155"/>
                    <a:pt x="8" y="14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29" name="Freeform 12">
              <a:extLst>
                <a:ext uri="{FF2B5EF4-FFF2-40B4-BE49-F238E27FC236}">
                  <a16:creationId xmlns:a16="http://schemas.microsoft.com/office/drawing/2014/main" id="{AB568074-4CD2-15BC-417A-E8FFB1214BD7}"/>
                </a:ext>
              </a:extLst>
            </p:cNvPr>
            <p:cNvSpPr>
              <a:spLocks/>
            </p:cNvSpPr>
            <p:nvPr/>
          </p:nvSpPr>
          <p:spPr bwMode="auto">
            <a:xfrm>
              <a:off x="4147" y="3314"/>
              <a:ext cx="2254" cy="1300"/>
            </a:xfrm>
            <a:custGeom>
              <a:avLst/>
              <a:gdLst>
                <a:gd name="T0" fmla="*/ 1591 w 1591"/>
                <a:gd name="T1" fmla="*/ 419 h 918"/>
                <a:gd name="T2" fmla="*/ 1126 w 1591"/>
                <a:gd name="T3" fmla="*/ 519 h 918"/>
                <a:gd name="T4" fmla="*/ 599 w 1591"/>
                <a:gd name="T5" fmla="*/ 770 h 918"/>
                <a:gd name="T6" fmla="*/ 190 w 1591"/>
                <a:gd name="T7" fmla="*/ 790 h 918"/>
                <a:gd name="T8" fmla="*/ 0 w 1591"/>
                <a:gd name="T9" fmla="*/ 0 h 918"/>
              </a:gdLst>
              <a:ahLst/>
              <a:cxnLst>
                <a:cxn ang="0">
                  <a:pos x="T0" y="T1"/>
                </a:cxn>
                <a:cxn ang="0">
                  <a:pos x="T2" y="T3"/>
                </a:cxn>
                <a:cxn ang="0">
                  <a:pos x="T4" y="T5"/>
                </a:cxn>
                <a:cxn ang="0">
                  <a:pos x="T6" y="T7"/>
                </a:cxn>
                <a:cxn ang="0">
                  <a:pos x="T8" y="T9"/>
                </a:cxn>
              </a:cxnLst>
              <a:rect l="0" t="0" r="r" b="b"/>
              <a:pathLst>
                <a:path w="1591" h="918">
                  <a:moveTo>
                    <a:pt x="1591" y="419"/>
                  </a:moveTo>
                  <a:cubicBezTo>
                    <a:pt x="1513" y="435"/>
                    <a:pt x="1291" y="460"/>
                    <a:pt x="1126" y="519"/>
                  </a:cubicBezTo>
                  <a:cubicBezTo>
                    <a:pt x="961" y="578"/>
                    <a:pt x="753" y="725"/>
                    <a:pt x="599" y="770"/>
                  </a:cubicBezTo>
                  <a:cubicBezTo>
                    <a:pt x="443" y="815"/>
                    <a:pt x="290" y="918"/>
                    <a:pt x="190" y="790"/>
                  </a:cubicBezTo>
                  <a:cubicBezTo>
                    <a:pt x="90" y="662"/>
                    <a:pt x="40" y="165"/>
                    <a:pt x="0" y="0"/>
                  </a:cubicBezTo>
                </a:path>
              </a:pathLst>
            </a:custGeom>
            <a:noFill/>
            <a:ln w="12700" cmpd="sng">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0" name="Freeform 13">
              <a:extLst>
                <a:ext uri="{FF2B5EF4-FFF2-40B4-BE49-F238E27FC236}">
                  <a16:creationId xmlns:a16="http://schemas.microsoft.com/office/drawing/2014/main" id="{FA08FF5A-FC60-7547-9AAA-807598091A59}"/>
                </a:ext>
              </a:extLst>
            </p:cNvPr>
            <p:cNvSpPr>
              <a:spLocks/>
            </p:cNvSpPr>
            <p:nvPr/>
          </p:nvSpPr>
          <p:spPr bwMode="auto">
            <a:xfrm flipH="1">
              <a:off x="3704" y="3542"/>
              <a:ext cx="713" cy="1109"/>
            </a:xfrm>
            <a:custGeom>
              <a:avLst/>
              <a:gdLst>
                <a:gd name="T0" fmla="*/ 0 w 405"/>
                <a:gd name="T1" fmla="*/ 601 h 733"/>
                <a:gd name="T2" fmla="*/ 84 w 405"/>
                <a:gd name="T3" fmla="*/ 709 h 733"/>
                <a:gd name="T4" fmla="*/ 312 w 405"/>
                <a:gd name="T5" fmla="*/ 673 h 733"/>
                <a:gd name="T6" fmla="*/ 396 w 405"/>
                <a:gd name="T7" fmla="*/ 349 h 733"/>
                <a:gd name="T8" fmla="*/ 365 w 405"/>
                <a:gd name="T9" fmla="*/ 75 h 733"/>
                <a:gd name="T10" fmla="*/ 254 w 405"/>
                <a:gd name="T11" fmla="*/ 30 h 733"/>
                <a:gd name="T12" fmla="*/ 96 w 405"/>
                <a:gd name="T13" fmla="*/ 253 h 733"/>
              </a:gdLst>
              <a:ahLst/>
              <a:cxnLst>
                <a:cxn ang="0">
                  <a:pos x="T0" y="T1"/>
                </a:cxn>
                <a:cxn ang="0">
                  <a:pos x="T2" y="T3"/>
                </a:cxn>
                <a:cxn ang="0">
                  <a:pos x="T4" y="T5"/>
                </a:cxn>
                <a:cxn ang="0">
                  <a:pos x="T6" y="T7"/>
                </a:cxn>
                <a:cxn ang="0">
                  <a:pos x="T8" y="T9"/>
                </a:cxn>
                <a:cxn ang="0">
                  <a:pos x="T10" y="T11"/>
                </a:cxn>
                <a:cxn ang="0">
                  <a:pos x="T12" y="T13"/>
                </a:cxn>
              </a:cxnLst>
              <a:rect l="0" t="0" r="r" b="b"/>
              <a:pathLst>
                <a:path w="405" h="733">
                  <a:moveTo>
                    <a:pt x="0" y="601"/>
                  </a:moveTo>
                  <a:cubicBezTo>
                    <a:pt x="16" y="649"/>
                    <a:pt x="32" y="697"/>
                    <a:pt x="84" y="709"/>
                  </a:cubicBezTo>
                  <a:cubicBezTo>
                    <a:pt x="136" y="721"/>
                    <a:pt x="260" y="733"/>
                    <a:pt x="312" y="673"/>
                  </a:cubicBezTo>
                  <a:cubicBezTo>
                    <a:pt x="364" y="613"/>
                    <a:pt x="387" y="449"/>
                    <a:pt x="396" y="349"/>
                  </a:cubicBezTo>
                  <a:cubicBezTo>
                    <a:pt x="405" y="249"/>
                    <a:pt x="389" y="128"/>
                    <a:pt x="365" y="75"/>
                  </a:cubicBezTo>
                  <a:cubicBezTo>
                    <a:pt x="341" y="22"/>
                    <a:pt x="299" y="0"/>
                    <a:pt x="254" y="30"/>
                  </a:cubicBezTo>
                  <a:cubicBezTo>
                    <a:pt x="209" y="60"/>
                    <a:pt x="129" y="207"/>
                    <a:pt x="96" y="253"/>
                  </a:cubicBezTo>
                </a:path>
              </a:pathLst>
            </a:custGeom>
            <a:noFill/>
            <a:ln w="9525">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1" name="Freeform 14">
              <a:extLst>
                <a:ext uri="{FF2B5EF4-FFF2-40B4-BE49-F238E27FC236}">
                  <a16:creationId xmlns:a16="http://schemas.microsoft.com/office/drawing/2014/main" id="{B40B282D-1B5C-E977-9CF9-75FF4DA01C98}"/>
                </a:ext>
              </a:extLst>
            </p:cNvPr>
            <p:cNvSpPr>
              <a:spLocks/>
            </p:cNvSpPr>
            <p:nvPr/>
          </p:nvSpPr>
          <p:spPr bwMode="auto">
            <a:xfrm>
              <a:off x="3320" y="4596"/>
              <a:ext cx="1470" cy="3474"/>
            </a:xfrm>
            <a:custGeom>
              <a:avLst/>
              <a:gdLst>
                <a:gd name="T0" fmla="*/ 690 w 1038"/>
                <a:gd name="T1" fmla="*/ 0 h 2453"/>
                <a:gd name="T2" fmla="*/ 863 w 1038"/>
                <a:gd name="T3" fmla="*/ 297 h 2453"/>
                <a:gd name="T4" fmla="*/ 980 w 1038"/>
                <a:gd name="T5" fmla="*/ 938 h 2453"/>
                <a:gd name="T6" fmla="*/ 925 w 1038"/>
                <a:gd name="T7" fmla="*/ 1703 h 2453"/>
                <a:gd name="T8" fmla="*/ 305 w 1038"/>
                <a:gd name="T9" fmla="*/ 2289 h 2453"/>
                <a:gd name="T10" fmla="*/ 0 w 1038"/>
                <a:gd name="T11" fmla="*/ 2453 h 2453"/>
              </a:gdLst>
              <a:ahLst/>
              <a:cxnLst>
                <a:cxn ang="0">
                  <a:pos x="T0" y="T1"/>
                </a:cxn>
                <a:cxn ang="0">
                  <a:pos x="T2" y="T3"/>
                </a:cxn>
                <a:cxn ang="0">
                  <a:pos x="T4" y="T5"/>
                </a:cxn>
                <a:cxn ang="0">
                  <a:pos x="T6" y="T7"/>
                </a:cxn>
                <a:cxn ang="0">
                  <a:pos x="T8" y="T9"/>
                </a:cxn>
                <a:cxn ang="0">
                  <a:pos x="T10" y="T11"/>
                </a:cxn>
              </a:cxnLst>
              <a:rect l="0" t="0" r="r" b="b"/>
              <a:pathLst>
                <a:path w="1038" h="2453">
                  <a:moveTo>
                    <a:pt x="690" y="0"/>
                  </a:moveTo>
                  <a:cubicBezTo>
                    <a:pt x="719" y="49"/>
                    <a:pt x="814" y="141"/>
                    <a:pt x="863" y="297"/>
                  </a:cubicBezTo>
                  <a:cubicBezTo>
                    <a:pt x="911" y="453"/>
                    <a:pt x="970" y="704"/>
                    <a:pt x="980" y="938"/>
                  </a:cubicBezTo>
                  <a:cubicBezTo>
                    <a:pt x="990" y="1172"/>
                    <a:pt x="1038" y="1477"/>
                    <a:pt x="925" y="1703"/>
                  </a:cubicBezTo>
                  <a:cubicBezTo>
                    <a:pt x="812" y="1928"/>
                    <a:pt x="459" y="2164"/>
                    <a:pt x="305" y="2289"/>
                  </a:cubicBezTo>
                  <a:cubicBezTo>
                    <a:pt x="151" y="2414"/>
                    <a:pt x="64" y="2419"/>
                    <a:pt x="0" y="2453"/>
                  </a:cubicBezTo>
                </a:path>
              </a:pathLst>
            </a:custGeom>
            <a:noFill/>
            <a:ln w="12700" cmpd="sng">
              <a:solidFill>
                <a:srgbClr val="DDDDDD"/>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32" name="Freeform 15">
              <a:extLst>
                <a:ext uri="{FF2B5EF4-FFF2-40B4-BE49-F238E27FC236}">
                  <a16:creationId xmlns:a16="http://schemas.microsoft.com/office/drawing/2014/main" id="{82B27E2F-E1B2-4883-E766-4B426CA376CF}"/>
                </a:ext>
              </a:extLst>
            </p:cNvPr>
            <p:cNvSpPr>
              <a:spLocks/>
            </p:cNvSpPr>
            <p:nvPr/>
          </p:nvSpPr>
          <p:spPr bwMode="auto">
            <a:xfrm>
              <a:off x="5232" y="3950"/>
              <a:ext cx="1291" cy="486"/>
            </a:xfrm>
            <a:custGeom>
              <a:avLst/>
              <a:gdLst>
                <a:gd name="T0" fmla="*/ 816 w 911"/>
                <a:gd name="T1" fmla="*/ 0 h 343"/>
                <a:gd name="T2" fmla="*/ 826 w 911"/>
                <a:gd name="T3" fmla="*/ 182 h 343"/>
                <a:gd name="T4" fmla="*/ 368 w 911"/>
                <a:gd name="T5" fmla="*/ 256 h 343"/>
                <a:gd name="T6" fmla="*/ 18 w 911"/>
                <a:gd name="T7" fmla="*/ 324 h 343"/>
                <a:gd name="T8" fmla="*/ 258 w 911"/>
                <a:gd name="T9" fmla="*/ 141 h 343"/>
                <a:gd name="T10" fmla="*/ 816 w 911"/>
                <a:gd name="T11" fmla="*/ 0 h 343"/>
              </a:gdLst>
              <a:ahLst/>
              <a:cxnLst>
                <a:cxn ang="0">
                  <a:pos x="T0" y="T1"/>
                </a:cxn>
                <a:cxn ang="0">
                  <a:pos x="T2" y="T3"/>
                </a:cxn>
                <a:cxn ang="0">
                  <a:pos x="T4" y="T5"/>
                </a:cxn>
                <a:cxn ang="0">
                  <a:pos x="T6" y="T7"/>
                </a:cxn>
                <a:cxn ang="0">
                  <a:pos x="T8" y="T9"/>
                </a:cxn>
                <a:cxn ang="0">
                  <a:pos x="T10" y="T11"/>
                </a:cxn>
              </a:cxnLst>
              <a:rect l="0" t="0" r="r" b="b"/>
              <a:pathLst>
                <a:path w="911" h="343">
                  <a:moveTo>
                    <a:pt x="816" y="0"/>
                  </a:moveTo>
                  <a:cubicBezTo>
                    <a:pt x="911" y="7"/>
                    <a:pt x="901" y="139"/>
                    <a:pt x="826" y="182"/>
                  </a:cubicBezTo>
                  <a:cubicBezTo>
                    <a:pt x="751" y="225"/>
                    <a:pt x="503" y="232"/>
                    <a:pt x="368" y="256"/>
                  </a:cubicBezTo>
                  <a:cubicBezTo>
                    <a:pt x="233" y="280"/>
                    <a:pt x="36" y="343"/>
                    <a:pt x="18" y="324"/>
                  </a:cubicBezTo>
                  <a:cubicBezTo>
                    <a:pt x="0" y="305"/>
                    <a:pt x="125" y="195"/>
                    <a:pt x="258" y="141"/>
                  </a:cubicBezTo>
                  <a:cubicBezTo>
                    <a:pt x="391" y="87"/>
                    <a:pt x="700" y="30"/>
                    <a:pt x="816" y="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3" name="Freeform 16">
              <a:extLst>
                <a:ext uri="{FF2B5EF4-FFF2-40B4-BE49-F238E27FC236}">
                  <a16:creationId xmlns:a16="http://schemas.microsoft.com/office/drawing/2014/main" id="{7B491E4E-3093-4F5E-710B-6DF3D5CC0058}"/>
                </a:ext>
              </a:extLst>
            </p:cNvPr>
            <p:cNvSpPr>
              <a:spLocks/>
            </p:cNvSpPr>
            <p:nvPr/>
          </p:nvSpPr>
          <p:spPr bwMode="auto">
            <a:xfrm>
              <a:off x="4424" y="4547"/>
              <a:ext cx="529" cy="976"/>
            </a:xfrm>
            <a:custGeom>
              <a:avLst/>
              <a:gdLst>
                <a:gd name="T0" fmla="*/ 19 w 293"/>
                <a:gd name="T1" fmla="*/ 10 h 645"/>
                <a:gd name="T2" fmla="*/ 225 w 293"/>
                <a:gd name="T3" fmla="*/ 126 h 645"/>
                <a:gd name="T4" fmla="*/ 283 w 293"/>
                <a:gd name="T5" fmla="*/ 384 h 645"/>
                <a:gd name="T6" fmla="*/ 271 w 293"/>
                <a:gd name="T7" fmla="*/ 612 h 645"/>
                <a:gd name="T8" fmla="*/ 148 w 293"/>
                <a:gd name="T9" fmla="*/ 188 h 645"/>
                <a:gd name="T10" fmla="*/ 19 w 293"/>
                <a:gd name="T11" fmla="*/ 10 h 645"/>
              </a:gdLst>
              <a:ahLst/>
              <a:cxnLst>
                <a:cxn ang="0">
                  <a:pos x="T0" y="T1"/>
                </a:cxn>
                <a:cxn ang="0">
                  <a:pos x="T2" y="T3"/>
                </a:cxn>
                <a:cxn ang="0">
                  <a:pos x="T4" y="T5"/>
                </a:cxn>
                <a:cxn ang="0">
                  <a:pos x="T6" y="T7"/>
                </a:cxn>
                <a:cxn ang="0">
                  <a:pos x="T8" y="T9"/>
                </a:cxn>
                <a:cxn ang="0">
                  <a:pos x="T10" y="T11"/>
                </a:cxn>
              </a:cxnLst>
              <a:rect l="0" t="0" r="r" b="b"/>
              <a:pathLst>
                <a:path w="293" h="645">
                  <a:moveTo>
                    <a:pt x="19" y="10"/>
                  </a:moveTo>
                  <a:cubicBezTo>
                    <a:pt x="32" y="0"/>
                    <a:pt x="181" y="64"/>
                    <a:pt x="225" y="126"/>
                  </a:cubicBezTo>
                  <a:cubicBezTo>
                    <a:pt x="269" y="188"/>
                    <a:pt x="275" y="303"/>
                    <a:pt x="283" y="384"/>
                  </a:cubicBezTo>
                  <a:cubicBezTo>
                    <a:pt x="291" y="465"/>
                    <a:pt x="293" y="645"/>
                    <a:pt x="271" y="612"/>
                  </a:cubicBezTo>
                  <a:cubicBezTo>
                    <a:pt x="249" y="579"/>
                    <a:pt x="190" y="288"/>
                    <a:pt x="148" y="188"/>
                  </a:cubicBezTo>
                  <a:cubicBezTo>
                    <a:pt x="106" y="88"/>
                    <a:pt x="0" y="10"/>
                    <a:pt x="19" y="10"/>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4" name="Freeform 17">
              <a:extLst>
                <a:ext uri="{FF2B5EF4-FFF2-40B4-BE49-F238E27FC236}">
                  <a16:creationId xmlns:a16="http://schemas.microsoft.com/office/drawing/2014/main" id="{C2E8620D-EE53-6BEE-EEB3-00FCA05A282A}"/>
                </a:ext>
              </a:extLst>
            </p:cNvPr>
            <p:cNvSpPr>
              <a:spLocks/>
            </p:cNvSpPr>
            <p:nvPr/>
          </p:nvSpPr>
          <p:spPr bwMode="auto">
            <a:xfrm>
              <a:off x="3255" y="8048"/>
              <a:ext cx="2278" cy="538"/>
            </a:xfrm>
            <a:custGeom>
              <a:avLst/>
              <a:gdLst>
                <a:gd name="T0" fmla="*/ 1608 w 1608"/>
                <a:gd name="T1" fmla="*/ 298 h 380"/>
                <a:gd name="T2" fmla="*/ 1267 w 1608"/>
                <a:gd name="T3" fmla="*/ 25 h 380"/>
                <a:gd name="T4" fmla="*/ 1013 w 1608"/>
                <a:gd name="T5" fmla="*/ 153 h 380"/>
                <a:gd name="T6" fmla="*/ 432 w 1608"/>
                <a:gd name="T7" fmla="*/ 268 h 380"/>
                <a:gd name="T8" fmla="*/ 46 w 1608"/>
                <a:gd name="T9" fmla="*/ 261 h 380"/>
                <a:gd name="T10" fmla="*/ 155 w 1608"/>
                <a:gd name="T11" fmla="*/ 325 h 380"/>
                <a:gd name="T12" fmla="*/ 413 w 1608"/>
                <a:gd name="T13" fmla="*/ 330 h 380"/>
                <a:gd name="T14" fmla="*/ 803 w 1608"/>
                <a:gd name="T15" fmla="*/ 298 h 380"/>
                <a:gd name="T16" fmla="*/ 1378 w 1608"/>
                <a:gd name="T17" fmla="*/ 368 h 380"/>
                <a:gd name="T18" fmla="*/ 1562 w 1608"/>
                <a:gd name="T19" fmla="*/ 368 h 380"/>
                <a:gd name="T20" fmla="*/ 1608 w 1608"/>
                <a:gd name="T21" fmla="*/ 298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08" h="380">
                  <a:moveTo>
                    <a:pt x="1608" y="298"/>
                  </a:moveTo>
                  <a:cubicBezTo>
                    <a:pt x="1526" y="227"/>
                    <a:pt x="1367" y="49"/>
                    <a:pt x="1267" y="25"/>
                  </a:cubicBezTo>
                  <a:cubicBezTo>
                    <a:pt x="1167" y="0"/>
                    <a:pt x="1152" y="112"/>
                    <a:pt x="1013" y="153"/>
                  </a:cubicBezTo>
                  <a:cubicBezTo>
                    <a:pt x="875" y="193"/>
                    <a:pt x="593" y="250"/>
                    <a:pt x="432" y="268"/>
                  </a:cubicBezTo>
                  <a:cubicBezTo>
                    <a:pt x="271" y="286"/>
                    <a:pt x="92" y="252"/>
                    <a:pt x="46" y="261"/>
                  </a:cubicBezTo>
                  <a:cubicBezTo>
                    <a:pt x="0" y="270"/>
                    <a:pt x="94" y="314"/>
                    <a:pt x="155" y="325"/>
                  </a:cubicBezTo>
                  <a:cubicBezTo>
                    <a:pt x="216" y="336"/>
                    <a:pt x="305" y="335"/>
                    <a:pt x="413" y="330"/>
                  </a:cubicBezTo>
                  <a:cubicBezTo>
                    <a:pt x="521" y="325"/>
                    <a:pt x="643" y="291"/>
                    <a:pt x="803" y="298"/>
                  </a:cubicBezTo>
                  <a:cubicBezTo>
                    <a:pt x="964" y="304"/>
                    <a:pt x="1252" y="357"/>
                    <a:pt x="1378" y="368"/>
                  </a:cubicBezTo>
                  <a:cubicBezTo>
                    <a:pt x="1505" y="380"/>
                    <a:pt x="1524" y="380"/>
                    <a:pt x="1562" y="368"/>
                  </a:cubicBezTo>
                  <a:cubicBezTo>
                    <a:pt x="1600" y="357"/>
                    <a:pt x="1598" y="313"/>
                    <a:pt x="1608" y="298"/>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5" name="Freeform 18">
              <a:extLst>
                <a:ext uri="{FF2B5EF4-FFF2-40B4-BE49-F238E27FC236}">
                  <a16:creationId xmlns:a16="http://schemas.microsoft.com/office/drawing/2014/main" id="{66984615-4727-044D-A5A4-0DEF7FEB290A}"/>
                </a:ext>
              </a:extLst>
            </p:cNvPr>
            <p:cNvSpPr>
              <a:spLocks/>
            </p:cNvSpPr>
            <p:nvPr/>
          </p:nvSpPr>
          <p:spPr bwMode="auto">
            <a:xfrm flipH="1">
              <a:off x="4044" y="3916"/>
              <a:ext cx="160" cy="266"/>
            </a:xfrm>
            <a:custGeom>
              <a:avLst/>
              <a:gdLst>
                <a:gd name="T0" fmla="*/ 48 w 91"/>
                <a:gd name="T1" fmla="*/ 6 h 176"/>
                <a:gd name="T2" fmla="*/ 84 w 91"/>
                <a:gd name="T3" fmla="*/ 80 h 176"/>
                <a:gd name="T4" fmla="*/ 86 w 91"/>
                <a:gd name="T5" fmla="*/ 155 h 176"/>
                <a:gd name="T6" fmla="*/ 53 w 91"/>
                <a:gd name="T7" fmla="*/ 174 h 176"/>
                <a:gd name="T8" fmla="*/ 5 w 91"/>
                <a:gd name="T9" fmla="*/ 145 h 176"/>
                <a:gd name="T10" fmla="*/ 24 w 91"/>
                <a:gd name="T11" fmla="*/ 107 h 176"/>
                <a:gd name="T12" fmla="*/ 24 w 91"/>
                <a:gd name="T13" fmla="*/ 44 h 176"/>
                <a:gd name="T14" fmla="*/ 48 w 91"/>
                <a:gd name="T15" fmla="*/ 6 h 1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176">
                  <a:moveTo>
                    <a:pt x="48" y="6"/>
                  </a:moveTo>
                  <a:cubicBezTo>
                    <a:pt x="58" y="12"/>
                    <a:pt x="78" y="55"/>
                    <a:pt x="84" y="80"/>
                  </a:cubicBezTo>
                  <a:cubicBezTo>
                    <a:pt x="90" y="105"/>
                    <a:pt x="91" y="139"/>
                    <a:pt x="86" y="155"/>
                  </a:cubicBezTo>
                  <a:cubicBezTo>
                    <a:pt x="81" y="171"/>
                    <a:pt x="66" y="176"/>
                    <a:pt x="53" y="174"/>
                  </a:cubicBezTo>
                  <a:cubicBezTo>
                    <a:pt x="40" y="172"/>
                    <a:pt x="10" y="156"/>
                    <a:pt x="5" y="145"/>
                  </a:cubicBezTo>
                  <a:cubicBezTo>
                    <a:pt x="0" y="134"/>
                    <a:pt x="21" y="124"/>
                    <a:pt x="24" y="107"/>
                  </a:cubicBezTo>
                  <a:cubicBezTo>
                    <a:pt x="27" y="90"/>
                    <a:pt x="20" y="62"/>
                    <a:pt x="24" y="44"/>
                  </a:cubicBezTo>
                  <a:cubicBezTo>
                    <a:pt x="28" y="26"/>
                    <a:pt x="38" y="0"/>
                    <a:pt x="48" y="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6" name="Freeform 19">
              <a:extLst>
                <a:ext uri="{FF2B5EF4-FFF2-40B4-BE49-F238E27FC236}">
                  <a16:creationId xmlns:a16="http://schemas.microsoft.com/office/drawing/2014/main" id="{479A3447-6919-C83D-C4E5-E4F8ACBE3FF0}"/>
                </a:ext>
              </a:extLst>
            </p:cNvPr>
            <p:cNvSpPr>
              <a:spLocks/>
            </p:cNvSpPr>
            <p:nvPr/>
          </p:nvSpPr>
          <p:spPr bwMode="auto">
            <a:xfrm flipH="1">
              <a:off x="3761" y="3610"/>
              <a:ext cx="341" cy="724"/>
            </a:xfrm>
            <a:custGeom>
              <a:avLst/>
              <a:gdLst>
                <a:gd name="T0" fmla="*/ 8 w 193"/>
                <a:gd name="T1" fmla="*/ 143 h 478"/>
                <a:gd name="T2" fmla="*/ 123 w 193"/>
                <a:gd name="T3" fmla="*/ 4 h 478"/>
                <a:gd name="T4" fmla="*/ 183 w 193"/>
                <a:gd name="T5" fmla="*/ 117 h 478"/>
                <a:gd name="T6" fmla="*/ 186 w 193"/>
                <a:gd name="T7" fmla="*/ 309 h 478"/>
                <a:gd name="T8" fmla="*/ 157 w 193"/>
                <a:gd name="T9" fmla="*/ 467 h 478"/>
                <a:gd name="T10" fmla="*/ 128 w 193"/>
                <a:gd name="T11" fmla="*/ 376 h 478"/>
                <a:gd name="T12" fmla="*/ 68 w 193"/>
                <a:gd name="T13" fmla="*/ 282 h 478"/>
                <a:gd name="T14" fmla="*/ 109 w 193"/>
                <a:gd name="T15" fmla="*/ 304 h 478"/>
                <a:gd name="T16" fmla="*/ 152 w 193"/>
                <a:gd name="T17" fmla="*/ 376 h 478"/>
                <a:gd name="T18" fmla="*/ 147 w 193"/>
                <a:gd name="T19" fmla="*/ 210 h 478"/>
                <a:gd name="T20" fmla="*/ 128 w 193"/>
                <a:gd name="T21" fmla="*/ 45 h 478"/>
                <a:gd name="T22" fmla="*/ 73 w 193"/>
                <a:gd name="T23" fmla="*/ 78 h 478"/>
                <a:gd name="T24" fmla="*/ 8 w 193"/>
                <a:gd name="T25" fmla="*/ 14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478">
                  <a:moveTo>
                    <a:pt x="8" y="143"/>
                  </a:moveTo>
                  <a:cubicBezTo>
                    <a:pt x="16" y="131"/>
                    <a:pt x="94" y="8"/>
                    <a:pt x="123" y="4"/>
                  </a:cubicBezTo>
                  <a:cubicBezTo>
                    <a:pt x="152" y="0"/>
                    <a:pt x="173" y="66"/>
                    <a:pt x="183" y="117"/>
                  </a:cubicBezTo>
                  <a:cubicBezTo>
                    <a:pt x="193" y="168"/>
                    <a:pt x="190" y="251"/>
                    <a:pt x="186" y="309"/>
                  </a:cubicBezTo>
                  <a:cubicBezTo>
                    <a:pt x="182" y="367"/>
                    <a:pt x="167" y="456"/>
                    <a:pt x="157" y="467"/>
                  </a:cubicBezTo>
                  <a:cubicBezTo>
                    <a:pt x="147" y="478"/>
                    <a:pt x="143" y="407"/>
                    <a:pt x="128" y="376"/>
                  </a:cubicBezTo>
                  <a:cubicBezTo>
                    <a:pt x="113" y="345"/>
                    <a:pt x="71" y="294"/>
                    <a:pt x="68" y="282"/>
                  </a:cubicBezTo>
                  <a:cubicBezTo>
                    <a:pt x="65" y="270"/>
                    <a:pt x="95" y="288"/>
                    <a:pt x="109" y="304"/>
                  </a:cubicBezTo>
                  <a:cubicBezTo>
                    <a:pt x="123" y="320"/>
                    <a:pt x="146" y="392"/>
                    <a:pt x="152" y="376"/>
                  </a:cubicBezTo>
                  <a:cubicBezTo>
                    <a:pt x="158" y="360"/>
                    <a:pt x="151" y="265"/>
                    <a:pt x="147" y="210"/>
                  </a:cubicBezTo>
                  <a:cubicBezTo>
                    <a:pt x="143" y="155"/>
                    <a:pt x="140" y="67"/>
                    <a:pt x="128" y="45"/>
                  </a:cubicBezTo>
                  <a:cubicBezTo>
                    <a:pt x="116" y="23"/>
                    <a:pt x="92" y="60"/>
                    <a:pt x="73" y="78"/>
                  </a:cubicBezTo>
                  <a:cubicBezTo>
                    <a:pt x="54" y="96"/>
                    <a:pt x="0" y="155"/>
                    <a:pt x="8" y="143"/>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7" name="Freeform 20">
              <a:extLst>
                <a:ext uri="{FF2B5EF4-FFF2-40B4-BE49-F238E27FC236}">
                  <a16:creationId xmlns:a16="http://schemas.microsoft.com/office/drawing/2014/main" id="{D1B79299-1C85-6D8D-A6F7-D9D31480A3DD}"/>
                </a:ext>
              </a:extLst>
            </p:cNvPr>
            <p:cNvSpPr>
              <a:spLocks/>
            </p:cNvSpPr>
            <p:nvPr/>
          </p:nvSpPr>
          <p:spPr bwMode="auto">
            <a:xfrm>
              <a:off x="3486" y="3294"/>
              <a:ext cx="885" cy="1470"/>
            </a:xfrm>
            <a:custGeom>
              <a:avLst/>
              <a:gdLst>
                <a:gd name="T0" fmla="*/ 68 w 625"/>
                <a:gd name="T1" fmla="*/ 0 h 1038"/>
                <a:gd name="T2" fmla="*/ 19 w 625"/>
                <a:gd name="T3" fmla="*/ 302 h 1038"/>
                <a:gd name="T4" fmla="*/ 185 w 625"/>
                <a:gd name="T5" fmla="*/ 917 h 1038"/>
                <a:gd name="T6" fmla="*/ 479 w 625"/>
                <a:gd name="T7" fmla="*/ 1025 h 1038"/>
                <a:gd name="T8" fmla="*/ 623 w 625"/>
                <a:gd name="T9" fmla="*/ 930 h 1038"/>
                <a:gd name="T10" fmla="*/ 473 w 625"/>
                <a:gd name="T11" fmla="*/ 971 h 1038"/>
                <a:gd name="T12" fmla="*/ 234 w 625"/>
                <a:gd name="T13" fmla="*/ 892 h 1038"/>
                <a:gd name="T14" fmla="*/ 148 w 625"/>
                <a:gd name="T15" fmla="*/ 602 h 1038"/>
                <a:gd name="T16" fmla="*/ 166 w 625"/>
                <a:gd name="T17" fmla="*/ 284 h 1038"/>
                <a:gd name="T18" fmla="*/ 304 w 625"/>
                <a:gd name="T19" fmla="*/ 161 h 1038"/>
                <a:gd name="T20" fmla="*/ 473 w 625"/>
                <a:gd name="T21" fmla="*/ 287 h 1038"/>
                <a:gd name="T22" fmla="*/ 442 w 625"/>
                <a:gd name="T23" fmla="*/ 3 h 10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5" h="1038">
                  <a:moveTo>
                    <a:pt x="68" y="0"/>
                  </a:moveTo>
                  <a:cubicBezTo>
                    <a:pt x="60" y="51"/>
                    <a:pt x="0" y="149"/>
                    <a:pt x="19" y="302"/>
                  </a:cubicBezTo>
                  <a:cubicBezTo>
                    <a:pt x="38" y="455"/>
                    <a:pt x="109" y="797"/>
                    <a:pt x="185" y="917"/>
                  </a:cubicBezTo>
                  <a:cubicBezTo>
                    <a:pt x="262" y="1038"/>
                    <a:pt x="406" y="1023"/>
                    <a:pt x="479" y="1025"/>
                  </a:cubicBezTo>
                  <a:cubicBezTo>
                    <a:pt x="552" y="1027"/>
                    <a:pt x="625" y="939"/>
                    <a:pt x="623" y="930"/>
                  </a:cubicBezTo>
                  <a:cubicBezTo>
                    <a:pt x="622" y="922"/>
                    <a:pt x="538" y="977"/>
                    <a:pt x="473" y="971"/>
                  </a:cubicBezTo>
                  <a:cubicBezTo>
                    <a:pt x="407" y="964"/>
                    <a:pt x="287" y="954"/>
                    <a:pt x="234" y="892"/>
                  </a:cubicBezTo>
                  <a:cubicBezTo>
                    <a:pt x="180" y="830"/>
                    <a:pt x="160" y="704"/>
                    <a:pt x="148" y="602"/>
                  </a:cubicBezTo>
                  <a:cubicBezTo>
                    <a:pt x="137" y="501"/>
                    <a:pt x="140" y="358"/>
                    <a:pt x="166" y="284"/>
                  </a:cubicBezTo>
                  <a:cubicBezTo>
                    <a:pt x="192" y="210"/>
                    <a:pt x="253" y="161"/>
                    <a:pt x="304" y="161"/>
                  </a:cubicBezTo>
                  <a:cubicBezTo>
                    <a:pt x="355" y="161"/>
                    <a:pt x="450" y="313"/>
                    <a:pt x="473" y="287"/>
                  </a:cubicBezTo>
                  <a:cubicBezTo>
                    <a:pt x="496" y="261"/>
                    <a:pt x="448" y="62"/>
                    <a:pt x="442" y="3"/>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8" name="Freeform 21">
              <a:extLst>
                <a:ext uri="{FF2B5EF4-FFF2-40B4-BE49-F238E27FC236}">
                  <a16:creationId xmlns:a16="http://schemas.microsoft.com/office/drawing/2014/main" id="{9C4788AA-0890-2D63-6D32-F8779FFCFFF3}"/>
                </a:ext>
              </a:extLst>
            </p:cNvPr>
            <p:cNvSpPr>
              <a:spLocks/>
            </p:cNvSpPr>
            <p:nvPr/>
          </p:nvSpPr>
          <p:spPr bwMode="auto">
            <a:xfrm>
              <a:off x="8452" y="3294"/>
              <a:ext cx="860" cy="1459"/>
            </a:xfrm>
            <a:custGeom>
              <a:avLst/>
              <a:gdLst>
                <a:gd name="T0" fmla="*/ 544 w 607"/>
                <a:gd name="T1" fmla="*/ 0 h 1030"/>
                <a:gd name="T2" fmla="*/ 589 w 607"/>
                <a:gd name="T3" fmla="*/ 349 h 1030"/>
                <a:gd name="T4" fmla="*/ 438 w 607"/>
                <a:gd name="T5" fmla="*/ 917 h 1030"/>
                <a:gd name="T6" fmla="*/ 145 w 607"/>
                <a:gd name="T7" fmla="*/ 1025 h 1030"/>
                <a:gd name="T8" fmla="*/ 1 w 607"/>
                <a:gd name="T9" fmla="*/ 930 h 1030"/>
                <a:gd name="T10" fmla="*/ 151 w 607"/>
                <a:gd name="T11" fmla="*/ 971 h 1030"/>
                <a:gd name="T12" fmla="*/ 390 w 607"/>
                <a:gd name="T13" fmla="*/ 892 h 1030"/>
                <a:gd name="T14" fmla="*/ 475 w 607"/>
                <a:gd name="T15" fmla="*/ 602 h 1030"/>
                <a:gd name="T16" fmla="*/ 457 w 607"/>
                <a:gd name="T17" fmla="*/ 284 h 1030"/>
                <a:gd name="T18" fmla="*/ 320 w 607"/>
                <a:gd name="T19" fmla="*/ 161 h 1030"/>
                <a:gd name="T20" fmla="*/ 151 w 607"/>
                <a:gd name="T21" fmla="*/ 287 h 1030"/>
                <a:gd name="T22" fmla="*/ 178 w 607"/>
                <a:gd name="T23" fmla="*/ 9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7" h="1030">
                  <a:moveTo>
                    <a:pt x="544" y="0"/>
                  </a:moveTo>
                  <a:cubicBezTo>
                    <a:pt x="551" y="58"/>
                    <a:pt x="607" y="196"/>
                    <a:pt x="589" y="349"/>
                  </a:cubicBezTo>
                  <a:cubicBezTo>
                    <a:pt x="571" y="502"/>
                    <a:pt x="512" y="804"/>
                    <a:pt x="438" y="917"/>
                  </a:cubicBezTo>
                  <a:cubicBezTo>
                    <a:pt x="364" y="1030"/>
                    <a:pt x="218" y="1023"/>
                    <a:pt x="145" y="1025"/>
                  </a:cubicBezTo>
                  <a:cubicBezTo>
                    <a:pt x="72" y="1027"/>
                    <a:pt x="0" y="939"/>
                    <a:pt x="1" y="930"/>
                  </a:cubicBezTo>
                  <a:cubicBezTo>
                    <a:pt x="2" y="922"/>
                    <a:pt x="86" y="977"/>
                    <a:pt x="151" y="971"/>
                  </a:cubicBezTo>
                  <a:cubicBezTo>
                    <a:pt x="216" y="964"/>
                    <a:pt x="336" y="954"/>
                    <a:pt x="390" y="892"/>
                  </a:cubicBezTo>
                  <a:cubicBezTo>
                    <a:pt x="443" y="830"/>
                    <a:pt x="464" y="704"/>
                    <a:pt x="475" y="602"/>
                  </a:cubicBezTo>
                  <a:cubicBezTo>
                    <a:pt x="487" y="501"/>
                    <a:pt x="483" y="358"/>
                    <a:pt x="457" y="284"/>
                  </a:cubicBezTo>
                  <a:cubicBezTo>
                    <a:pt x="432" y="210"/>
                    <a:pt x="371" y="161"/>
                    <a:pt x="320" y="161"/>
                  </a:cubicBezTo>
                  <a:cubicBezTo>
                    <a:pt x="269" y="161"/>
                    <a:pt x="175" y="312"/>
                    <a:pt x="151" y="287"/>
                  </a:cubicBezTo>
                  <a:cubicBezTo>
                    <a:pt x="127" y="262"/>
                    <a:pt x="173" y="67"/>
                    <a:pt x="178" y="9"/>
                  </a:cubicBezTo>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39" name="Freeform 22">
              <a:extLst>
                <a:ext uri="{FF2B5EF4-FFF2-40B4-BE49-F238E27FC236}">
                  <a16:creationId xmlns:a16="http://schemas.microsoft.com/office/drawing/2014/main" id="{863AC39F-7896-4122-1222-F1452B07AA7F}"/>
                </a:ext>
              </a:extLst>
            </p:cNvPr>
            <p:cNvSpPr>
              <a:spLocks/>
            </p:cNvSpPr>
            <p:nvPr/>
          </p:nvSpPr>
          <p:spPr bwMode="auto">
            <a:xfrm>
              <a:off x="5868" y="3284"/>
              <a:ext cx="377" cy="221"/>
            </a:xfrm>
            <a:custGeom>
              <a:avLst/>
              <a:gdLst>
                <a:gd name="T0" fmla="*/ 10 w 266"/>
                <a:gd name="T1" fmla="*/ 154 h 156"/>
                <a:gd name="T2" fmla="*/ 176 w 266"/>
                <a:gd name="T3" fmla="*/ 20 h 156"/>
                <a:gd name="T4" fmla="*/ 238 w 266"/>
                <a:gd name="T5" fmla="*/ 31 h 156"/>
                <a:gd name="T6" fmla="*/ 10 w 266"/>
                <a:gd name="T7" fmla="*/ 154 h 156"/>
              </a:gdLst>
              <a:ahLst/>
              <a:cxnLst>
                <a:cxn ang="0">
                  <a:pos x="T0" y="T1"/>
                </a:cxn>
                <a:cxn ang="0">
                  <a:pos x="T2" y="T3"/>
                </a:cxn>
                <a:cxn ang="0">
                  <a:pos x="T4" y="T5"/>
                </a:cxn>
                <a:cxn ang="0">
                  <a:pos x="T6" y="T7"/>
                </a:cxn>
              </a:cxnLst>
              <a:rect l="0" t="0" r="r" b="b"/>
              <a:pathLst>
                <a:path w="266" h="156">
                  <a:moveTo>
                    <a:pt x="10" y="154"/>
                  </a:moveTo>
                  <a:cubicBezTo>
                    <a:pt x="0" y="152"/>
                    <a:pt x="138" y="40"/>
                    <a:pt x="176" y="20"/>
                  </a:cubicBezTo>
                  <a:cubicBezTo>
                    <a:pt x="214" y="0"/>
                    <a:pt x="266" y="9"/>
                    <a:pt x="238" y="31"/>
                  </a:cubicBezTo>
                  <a:cubicBezTo>
                    <a:pt x="210" y="53"/>
                    <a:pt x="20" y="156"/>
                    <a:pt x="10" y="154"/>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GB"/>
            </a:p>
          </p:txBody>
        </p:sp>
        <p:sp>
          <p:nvSpPr>
            <p:cNvPr id="40" name="Freeform 23">
              <a:extLst>
                <a:ext uri="{FF2B5EF4-FFF2-40B4-BE49-F238E27FC236}">
                  <a16:creationId xmlns:a16="http://schemas.microsoft.com/office/drawing/2014/main" id="{8734EB16-3246-5CA1-EDE8-AAF9EA8B9B86}"/>
                </a:ext>
              </a:extLst>
            </p:cNvPr>
            <p:cNvSpPr>
              <a:spLocks/>
            </p:cNvSpPr>
            <p:nvPr/>
          </p:nvSpPr>
          <p:spPr bwMode="auto">
            <a:xfrm>
              <a:off x="3317" y="8730"/>
              <a:ext cx="2460" cy="767"/>
            </a:xfrm>
            <a:custGeom>
              <a:avLst/>
              <a:gdLst>
                <a:gd name="T0" fmla="*/ 2460 w 2460"/>
                <a:gd name="T1" fmla="*/ 767 h 767"/>
                <a:gd name="T2" fmla="*/ 2092 w 2460"/>
                <a:gd name="T3" fmla="*/ 287 h 767"/>
                <a:gd name="T4" fmla="*/ 1336 w 2460"/>
                <a:gd name="T5" fmla="*/ 30 h 767"/>
                <a:gd name="T6" fmla="*/ 545 w 2460"/>
                <a:gd name="T7" fmla="*/ 107 h 767"/>
                <a:gd name="T8" fmla="*/ 0 w 2460"/>
                <a:gd name="T9" fmla="*/ 363 h 767"/>
              </a:gdLst>
              <a:ahLst/>
              <a:cxnLst>
                <a:cxn ang="0">
                  <a:pos x="T0" y="T1"/>
                </a:cxn>
                <a:cxn ang="0">
                  <a:pos x="T2" y="T3"/>
                </a:cxn>
                <a:cxn ang="0">
                  <a:pos x="T4" y="T5"/>
                </a:cxn>
                <a:cxn ang="0">
                  <a:pos x="T6" y="T7"/>
                </a:cxn>
                <a:cxn ang="0">
                  <a:pos x="T8" y="T9"/>
                </a:cxn>
              </a:cxnLst>
              <a:rect l="0" t="0" r="r" b="b"/>
              <a:pathLst>
                <a:path w="2460" h="767">
                  <a:moveTo>
                    <a:pt x="2460" y="767"/>
                  </a:moveTo>
                  <a:cubicBezTo>
                    <a:pt x="2399" y="687"/>
                    <a:pt x="2279" y="410"/>
                    <a:pt x="2092" y="287"/>
                  </a:cubicBezTo>
                  <a:cubicBezTo>
                    <a:pt x="1905" y="164"/>
                    <a:pt x="1594" y="60"/>
                    <a:pt x="1336" y="30"/>
                  </a:cubicBezTo>
                  <a:cubicBezTo>
                    <a:pt x="1078" y="0"/>
                    <a:pt x="768" y="51"/>
                    <a:pt x="545" y="107"/>
                  </a:cubicBezTo>
                  <a:cubicBezTo>
                    <a:pt x="323" y="162"/>
                    <a:pt x="113" y="309"/>
                    <a:pt x="0" y="363"/>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1" name="Freeform 24">
              <a:extLst>
                <a:ext uri="{FF2B5EF4-FFF2-40B4-BE49-F238E27FC236}">
                  <a16:creationId xmlns:a16="http://schemas.microsoft.com/office/drawing/2014/main" id="{A7AC001A-901E-050B-01D5-EADE12C55D14}"/>
                </a:ext>
              </a:extLst>
            </p:cNvPr>
            <p:cNvSpPr>
              <a:spLocks/>
            </p:cNvSpPr>
            <p:nvPr/>
          </p:nvSpPr>
          <p:spPr bwMode="auto">
            <a:xfrm>
              <a:off x="4905" y="4412"/>
              <a:ext cx="688" cy="4347"/>
            </a:xfrm>
            <a:custGeom>
              <a:avLst/>
              <a:gdLst>
                <a:gd name="T0" fmla="*/ 421 w 688"/>
                <a:gd name="T1" fmla="*/ 3084 h 4347"/>
                <a:gd name="T2" fmla="*/ 293 w 688"/>
                <a:gd name="T3" fmla="*/ 3509 h 4347"/>
                <a:gd name="T4" fmla="*/ 208 w 688"/>
                <a:gd name="T5" fmla="*/ 3977 h 4347"/>
                <a:gd name="T6" fmla="*/ 268 w 688"/>
                <a:gd name="T7" fmla="*/ 4138 h 4347"/>
                <a:gd name="T8" fmla="*/ 565 w 688"/>
                <a:gd name="T9" fmla="*/ 4294 h 4347"/>
                <a:gd name="T10" fmla="*/ 685 w 688"/>
                <a:gd name="T11" fmla="*/ 4247 h 4347"/>
                <a:gd name="T12" fmla="*/ 585 w 688"/>
                <a:gd name="T13" fmla="*/ 3693 h 4347"/>
                <a:gd name="T14" fmla="*/ 378 w 688"/>
                <a:gd name="T15" fmla="*/ 2876 h 4347"/>
                <a:gd name="T16" fmla="*/ 183 w 688"/>
                <a:gd name="T17" fmla="*/ 2160 h 4347"/>
                <a:gd name="T18" fmla="*/ 20 w 688"/>
                <a:gd name="T19" fmla="*/ 1616 h 4347"/>
                <a:gd name="T20" fmla="*/ 64 w 688"/>
                <a:gd name="T21" fmla="*/ 1089 h 4347"/>
                <a:gd name="T22" fmla="*/ 64 w 688"/>
                <a:gd name="T23" fmla="*/ 581 h 4347"/>
                <a:gd name="T24" fmla="*/ 81 w 688"/>
                <a:gd name="T25" fmla="*/ 0 h 4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8" h="4347">
                  <a:moveTo>
                    <a:pt x="421" y="3084"/>
                  </a:moveTo>
                  <a:cubicBezTo>
                    <a:pt x="400" y="3154"/>
                    <a:pt x="329" y="3361"/>
                    <a:pt x="293" y="3509"/>
                  </a:cubicBezTo>
                  <a:cubicBezTo>
                    <a:pt x="258" y="3658"/>
                    <a:pt x="213" y="3872"/>
                    <a:pt x="208" y="3977"/>
                  </a:cubicBezTo>
                  <a:cubicBezTo>
                    <a:pt x="204" y="4081"/>
                    <a:pt x="209" y="4085"/>
                    <a:pt x="268" y="4138"/>
                  </a:cubicBezTo>
                  <a:cubicBezTo>
                    <a:pt x="327" y="4191"/>
                    <a:pt x="496" y="4276"/>
                    <a:pt x="565" y="4294"/>
                  </a:cubicBezTo>
                  <a:cubicBezTo>
                    <a:pt x="634" y="4312"/>
                    <a:pt x="682" y="4347"/>
                    <a:pt x="685" y="4247"/>
                  </a:cubicBezTo>
                  <a:cubicBezTo>
                    <a:pt x="688" y="4147"/>
                    <a:pt x="636" y="3921"/>
                    <a:pt x="585" y="3693"/>
                  </a:cubicBezTo>
                  <a:cubicBezTo>
                    <a:pt x="534" y="3465"/>
                    <a:pt x="445" y="3133"/>
                    <a:pt x="378" y="2876"/>
                  </a:cubicBezTo>
                  <a:cubicBezTo>
                    <a:pt x="312" y="2621"/>
                    <a:pt x="242" y="2371"/>
                    <a:pt x="183" y="2160"/>
                  </a:cubicBezTo>
                  <a:cubicBezTo>
                    <a:pt x="123" y="1950"/>
                    <a:pt x="40" y="1794"/>
                    <a:pt x="20" y="1616"/>
                  </a:cubicBezTo>
                  <a:cubicBezTo>
                    <a:pt x="0" y="1437"/>
                    <a:pt x="57" y="1262"/>
                    <a:pt x="64" y="1089"/>
                  </a:cubicBezTo>
                  <a:cubicBezTo>
                    <a:pt x="71" y="916"/>
                    <a:pt x="60" y="762"/>
                    <a:pt x="64" y="581"/>
                  </a:cubicBezTo>
                  <a:cubicBezTo>
                    <a:pt x="67" y="399"/>
                    <a:pt x="78" y="120"/>
                    <a:pt x="81"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2" name="Freeform 25">
              <a:extLst>
                <a:ext uri="{FF2B5EF4-FFF2-40B4-BE49-F238E27FC236}">
                  <a16:creationId xmlns:a16="http://schemas.microsoft.com/office/drawing/2014/main" id="{ED945AE7-1059-4CA6-FB13-8AEC39864189}"/>
                </a:ext>
              </a:extLst>
            </p:cNvPr>
            <p:cNvSpPr>
              <a:spLocks/>
            </p:cNvSpPr>
            <p:nvPr/>
          </p:nvSpPr>
          <p:spPr bwMode="auto">
            <a:xfrm>
              <a:off x="5210" y="4329"/>
              <a:ext cx="300" cy="2095"/>
            </a:xfrm>
            <a:custGeom>
              <a:avLst/>
              <a:gdLst>
                <a:gd name="T0" fmla="*/ 10 w 166"/>
                <a:gd name="T1" fmla="*/ 0 h 1384"/>
                <a:gd name="T2" fmla="*/ 10 w 166"/>
                <a:gd name="T3" fmla="*/ 612 h 1384"/>
                <a:gd name="T4" fmla="*/ 70 w 166"/>
                <a:gd name="T5" fmla="*/ 1068 h 1384"/>
                <a:gd name="T6" fmla="*/ 94 w 166"/>
                <a:gd name="T7" fmla="*/ 1344 h 1384"/>
                <a:gd name="T8" fmla="*/ 166 w 166"/>
                <a:gd name="T9" fmla="*/ 828 h 1384"/>
              </a:gdLst>
              <a:ahLst/>
              <a:cxnLst>
                <a:cxn ang="0">
                  <a:pos x="T0" y="T1"/>
                </a:cxn>
                <a:cxn ang="0">
                  <a:pos x="T2" y="T3"/>
                </a:cxn>
                <a:cxn ang="0">
                  <a:pos x="T4" y="T5"/>
                </a:cxn>
                <a:cxn ang="0">
                  <a:pos x="T6" y="T7"/>
                </a:cxn>
                <a:cxn ang="0">
                  <a:pos x="T8" y="T9"/>
                </a:cxn>
              </a:cxnLst>
              <a:rect l="0" t="0" r="r" b="b"/>
              <a:pathLst>
                <a:path w="166" h="1384">
                  <a:moveTo>
                    <a:pt x="10" y="0"/>
                  </a:moveTo>
                  <a:cubicBezTo>
                    <a:pt x="5" y="217"/>
                    <a:pt x="0" y="434"/>
                    <a:pt x="10" y="612"/>
                  </a:cubicBezTo>
                  <a:cubicBezTo>
                    <a:pt x="20" y="790"/>
                    <a:pt x="56" y="946"/>
                    <a:pt x="70" y="1068"/>
                  </a:cubicBezTo>
                  <a:cubicBezTo>
                    <a:pt x="84" y="1190"/>
                    <a:pt x="78" y="1384"/>
                    <a:pt x="94" y="1344"/>
                  </a:cubicBezTo>
                  <a:cubicBezTo>
                    <a:pt x="110" y="1304"/>
                    <a:pt x="138" y="1066"/>
                    <a:pt x="166" y="828"/>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3" name="Freeform 26">
              <a:extLst>
                <a:ext uri="{FF2B5EF4-FFF2-40B4-BE49-F238E27FC236}">
                  <a16:creationId xmlns:a16="http://schemas.microsoft.com/office/drawing/2014/main" id="{CF7133E5-EA9D-6945-FE1D-7F8386CB99F3}"/>
                </a:ext>
              </a:extLst>
            </p:cNvPr>
            <p:cNvSpPr>
              <a:spLocks/>
            </p:cNvSpPr>
            <p:nvPr/>
          </p:nvSpPr>
          <p:spPr bwMode="auto">
            <a:xfrm>
              <a:off x="7291" y="4321"/>
              <a:ext cx="325" cy="2083"/>
            </a:xfrm>
            <a:custGeom>
              <a:avLst/>
              <a:gdLst>
                <a:gd name="T0" fmla="*/ 156 w 180"/>
                <a:gd name="T1" fmla="*/ 0 h 1377"/>
                <a:gd name="T2" fmla="*/ 170 w 180"/>
                <a:gd name="T3" fmla="*/ 606 h 1377"/>
                <a:gd name="T4" fmla="*/ 95 w 180"/>
                <a:gd name="T5" fmla="*/ 1062 h 1377"/>
                <a:gd name="T6" fmla="*/ 65 w 180"/>
                <a:gd name="T7" fmla="*/ 1338 h 1377"/>
                <a:gd name="T8" fmla="*/ 0 w 180"/>
                <a:gd name="T9" fmla="*/ 828 h 1377"/>
              </a:gdLst>
              <a:ahLst/>
              <a:cxnLst>
                <a:cxn ang="0">
                  <a:pos x="T0" y="T1"/>
                </a:cxn>
                <a:cxn ang="0">
                  <a:pos x="T2" y="T3"/>
                </a:cxn>
                <a:cxn ang="0">
                  <a:pos x="T4" y="T5"/>
                </a:cxn>
                <a:cxn ang="0">
                  <a:pos x="T6" y="T7"/>
                </a:cxn>
                <a:cxn ang="0">
                  <a:pos x="T8" y="T9"/>
                </a:cxn>
              </a:cxnLst>
              <a:rect l="0" t="0" r="r" b="b"/>
              <a:pathLst>
                <a:path w="180" h="1377">
                  <a:moveTo>
                    <a:pt x="156" y="0"/>
                  </a:moveTo>
                  <a:cubicBezTo>
                    <a:pt x="159" y="101"/>
                    <a:pt x="180" y="429"/>
                    <a:pt x="170" y="606"/>
                  </a:cubicBezTo>
                  <a:cubicBezTo>
                    <a:pt x="160" y="783"/>
                    <a:pt x="113" y="940"/>
                    <a:pt x="95" y="1062"/>
                  </a:cubicBezTo>
                  <a:cubicBezTo>
                    <a:pt x="78" y="1184"/>
                    <a:pt x="81" y="1377"/>
                    <a:pt x="65" y="1338"/>
                  </a:cubicBezTo>
                  <a:cubicBezTo>
                    <a:pt x="49" y="1299"/>
                    <a:pt x="14" y="934"/>
                    <a:pt x="0" y="828"/>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4" name="Freeform 27">
              <a:extLst>
                <a:ext uri="{FF2B5EF4-FFF2-40B4-BE49-F238E27FC236}">
                  <a16:creationId xmlns:a16="http://schemas.microsoft.com/office/drawing/2014/main" id="{74B87D86-562B-2CC6-A2B7-9CCD911B0256}"/>
                </a:ext>
              </a:extLst>
            </p:cNvPr>
            <p:cNvSpPr>
              <a:spLocks/>
            </p:cNvSpPr>
            <p:nvPr/>
          </p:nvSpPr>
          <p:spPr bwMode="auto">
            <a:xfrm>
              <a:off x="5591" y="5590"/>
              <a:ext cx="243" cy="681"/>
            </a:xfrm>
            <a:custGeom>
              <a:avLst/>
              <a:gdLst>
                <a:gd name="T0" fmla="*/ 67 w 243"/>
                <a:gd name="T1" fmla="*/ 0 h 681"/>
                <a:gd name="T2" fmla="*/ 35 w 243"/>
                <a:gd name="T3" fmla="*/ 300 h 681"/>
                <a:gd name="T4" fmla="*/ 35 w 243"/>
                <a:gd name="T5" fmla="*/ 619 h 681"/>
                <a:gd name="T6" fmla="*/ 243 w 243"/>
                <a:gd name="T7" fmla="*/ 671 h 681"/>
              </a:gdLst>
              <a:ahLst/>
              <a:cxnLst>
                <a:cxn ang="0">
                  <a:pos x="T0" y="T1"/>
                </a:cxn>
                <a:cxn ang="0">
                  <a:pos x="T2" y="T3"/>
                </a:cxn>
                <a:cxn ang="0">
                  <a:pos x="T4" y="T5"/>
                </a:cxn>
                <a:cxn ang="0">
                  <a:pos x="T6" y="T7"/>
                </a:cxn>
              </a:cxnLst>
              <a:rect l="0" t="0" r="r" b="b"/>
              <a:pathLst>
                <a:path w="243" h="681">
                  <a:moveTo>
                    <a:pt x="67" y="0"/>
                  </a:moveTo>
                  <a:cubicBezTo>
                    <a:pt x="56" y="99"/>
                    <a:pt x="40" y="197"/>
                    <a:pt x="35" y="300"/>
                  </a:cubicBezTo>
                  <a:cubicBezTo>
                    <a:pt x="29" y="403"/>
                    <a:pt x="0" y="557"/>
                    <a:pt x="35" y="619"/>
                  </a:cubicBezTo>
                  <a:cubicBezTo>
                    <a:pt x="70" y="681"/>
                    <a:pt x="200" y="660"/>
                    <a:pt x="243" y="671"/>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5" name="Freeform 28">
              <a:extLst>
                <a:ext uri="{FF2B5EF4-FFF2-40B4-BE49-F238E27FC236}">
                  <a16:creationId xmlns:a16="http://schemas.microsoft.com/office/drawing/2014/main" id="{CF46119B-F3D8-C88D-1D7C-BE5783357F80}"/>
                </a:ext>
              </a:extLst>
            </p:cNvPr>
            <p:cNvSpPr>
              <a:spLocks/>
            </p:cNvSpPr>
            <p:nvPr/>
          </p:nvSpPr>
          <p:spPr bwMode="auto">
            <a:xfrm>
              <a:off x="6966" y="5588"/>
              <a:ext cx="238" cy="673"/>
            </a:xfrm>
            <a:custGeom>
              <a:avLst/>
              <a:gdLst>
                <a:gd name="T0" fmla="*/ 160 w 238"/>
                <a:gd name="T1" fmla="*/ 0 h 673"/>
                <a:gd name="T2" fmla="*/ 198 w 238"/>
                <a:gd name="T3" fmla="*/ 291 h 673"/>
                <a:gd name="T4" fmla="*/ 205 w 238"/>
                <a:gd name="T5" fmla="*/ 609 h 673"/>
                <a:gd name="T6" fmla="*/ 0 w 238"/>
                <a:gd name="T7" fmla="*/ 673 h 673"/>
              </a:gdLst>
              <a:ahLst/>
              <a:cxnLst>
                <a:cxn ang="0">
                  <a:pos x="T0" y="T1"/>
                </a:cxn>
                <a:cxn ang="0">
                  <a:pos x="T2" y="T3"/>
                </a:cxn>
                <a:cxn ang="0">
                  <a:pos x="T4" y="T5"/>
                </a:cxn>
                <a:cxn ang="0">
                  <a:pos x="T6" y="T7"/>
                </a:cxn>
              </a:cxnLst>
              <a:rect l="0" t="0" r="r" b="b"/>
              <a:pathLst>
                <a:path w="238" h="673">
                  <a:moveTo>
                    <a:pt x="160" y="0"/>
                  </a:moveTo>
                  <a:cubicBezTo>
                    <a:pt x="166" y="48"/>
                    <a:pt x="191" y="190"/>
                    <a:pt x="198" y="291"/>
                  </a:cubicBezTo>
                  <a:cubicBezTo>
                    <a:pt x="205" y="392"/>
                    <a:pt x="238" y="545"/>
                    <a:pt x="205" y="609"/>
                  </a:cubicBezTo>
                  <a:cubicBezTo>
                    <a:pt x="172" y="673"/>
                    <a:pt x="43" y="660"/>
                    <a:pt x="0" y="673"/>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6" name="Freeform 29">
              <a:extLst>
                <a:ext uri="{FF2B5EF4-FFF2-40B4-BE49-F238E27FC236}">
                  <a16:creationId xmlns:a16="http://schemas.microsoft.com/office/drawing/2014/main" id="{631BC0E1-0232-A6F5-6999-9022C2FB51E0}"/>
                </a:ext>
              </a:extLst>
            </p:cNvPr>
            <p:cNvSpPr>
              <a:spLocks/>
            </p:cNvSpPr>
            <p:nvPr/>
          </p:nvSpPr>
          <p:spPr bwMode="auto">
            <a:xfrm>
              <a:off x="7655" y="7242"/>
              <a:ext cx="1874" cy="1382"/>
            </a:xfrm>
            <a:custGeom>
              <a:avLst/>
              <a:gdLst>
                <a:gd name="T0" fmla="*/ 1874 w 1874"/>
                <a:gd name="T1" fmla="*/ 1292 h 1382"/>
                <a:gd name="T2" fmla="*/ 1380 w 1874"/>
                <a:gd name="T3" fmla="*/ 1236 h 1382"/>
                <a:gd name="T4" fmla="*/ 833 w 1874"/>
                <a:gd name="T5" fmla="*/ 1289 h 1382"/>
                <a:gd name="T6" fmla="*/ 459 w 1874"/>
                <a:gd name="T7" fmla="*/ 1351 h 1382"/>
                <a:gd name="T8" fmla="*/ 350 w 1874"/>
                <a:gd name="T9" fmla="*/ 1102 h 1382"/>
                <a:gd name="T10" fmla="*/ 221 w 1874"/>
                <a:gd name="T11" fmla="*/ 552 h 1382"/>
                <a:gd name="T12" fmla="*/ 0 w 1874"/>
                <a:gd name="T13" fmla="*/ 0 h 1382"/>
              </a:gdLst>
              <a:ahLst/>
              <a:cxnLst>
                <a:cxn ang="0">
                  <a:pos x="T0" y="T1"/>
                </a:cxn>
                <a:cxn ang="0">
                  <a:pos x="T2" y="T3"/>
                </a:cxn>
                <a:cxn ang="0">
                  <a:pos x="T4" y="T5"/>
                </a:cxn>
                <a:cxn ang="0">
                  <a:pos x="T6" y="T7"/>
                </a:cxn>
                <a:cxn ang="0">
                  <a:pos x="T8" y="T9"/>
                </a:cxn>
                <a:cxn ang="0">
                  <a:pos x="T10" y="T11"/>
                </a:cxn>
                <a:cxn ang="0">
                  <a:pos x="T12" y="T13"/>
                </a:cxn>
              </a:cxnLst>
              <a:rect l="0" t="0" r="r" b="b"/>
              <a:pathLst>
                <a:path w="1874" h="1382">
                  <a:moveTo>
                    <a:pt x="1874" y="1292"/>
                  </a:moveTo>
                  <a:cubicBezTo>
                    <a:pt x="1792" y="1284"/>
                    <a:pt x="1553" y="1236"/>
                    <a:pt x="1380" y="1236"/>
                  </a:cubicBezTo>
                  <a:cubicBezTo>
                    <a:pt x="1207" y="1236"/>
                    <a:pt x="986" y="1270"/>
                    <a:pt x="833" y="1289"/>
                  </a:cubicBezTo>
                  <a:cubicBezTo>
                    <a:pt x="680" y="1308"/>
                    <a:pt x="540" y="1382"/>
                    <a:pt x="459" y="1351"/>
                  </a:cubicBezTo>
                  <a:cubicBezTo>
                    <a:pt x="378" y="1320"/>
                    <a:pt x="390" y="1235"/>
                    <a:pt x="350" y="1102"/>
                  </a:cubicBezTo>
                  <a:cubicBezTo>
                    <a:pt x="310" y="969"/>
                    <a:pt x="279" y="736"/>
                    <a:pt x="221" y="552"/>
                  </a:cubicBezTo>
                  <a:cubicBezTo>
                    <a:pt x="163" y="368"/>
                    <a:pt x="45" y="115"/>
                    <a:pt x="0"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7" name="Freeform 30">
              <a:extLst>
                <a:ext uri="{FF2B5EF4-FFF2-40B4-BE49-F238E27FC236}">
                  <a16:creationId xmlns:a16="http://schemas.microsoft.com/office/drawing/2014/main" id="{3FD4A762-1010-0D01-7F1C-83F410E71727}"/>
                </a:ext>
              </a:extLst>
            </p:cNvPr>
            <p:cNvSpPr>
              <a:spLocks/>
            </p:cNvSpPr>
            <p:nvPr/>
          </p:nvSpPr>
          <p:spPr bwMode="auto">
            <a:xfrm>
              <a:off x="3317" y="7199"/>
              <a:ext cx="1932" cy="1570"/>
            </a:xfrm>
            <a:custGeom>
              <a:avLst/>
              <a:gdLst>
                <a:gd name="T0" fmla="*/ 0 w 1932"/>
                <a:gd name="T1" fmla="*/ 1570 h 1570"/>
                <a:gd name="T2" fmla="*/ 438 w 1932"/>
                <a:gd name="T3" fmla="*/ 1363 h 1570"/>
                <a:gd name="T4" fmla="*/ 1003 w 1932"/>
                <a:gd name="T5" fmla="*/ 1265 h 1570"/>
                <a:gd name="T6" fmla="*/ 1411 w 1932"/>
                <a:gd name="T7" fmla="*/ 1289 h 1570"/>
                <a:gd name="T8" fmla="*/ 1609 w 1932"/>
                <a:gd name="T9" fmla="*/ 1199 h 1570"/>
                <a:gd name="T10" fmla="*/ 1720 w 1932"/>
                <a:gd name="T11" fmla="*/ 629 h 1570"/>
                <a:gd name="T12" fmla="*/ 1932 w 1932"/>
                <a:gd name="T13" fmla="*/ 0 h 1570"/>
              </a:gdLst>
              <a:ahLst/>
              <a:cxnLst>
                <a:cxn ang="0">
                  <a:pos x="T0" y="T1"/>
                </a:cxn>
                <a:cxn ang="0">
                  <a:pos x="T2" y="T3"/>
                </a:cxn>
                <a:cxn ang="0">
                  <a:pos x="T4" y="T5"/>
                </a:cxn>
                <a:cxn ang="0">
                  <a:pos x="T6" y="T7"/>
                </a:cxn>
                <a:cxn ang="0">
                  <a:pos x="T8" y="T9"/>
                </a:cxn>
                <a:cxn ang="0">
                  <a:pos x="T10" y="T11"/>
                </a:cxn>
                <a:cxn ang="0">
                  <a:pos x="T12" y="T13"/>
                </a:cxn>
              </a:cxnLst>
              <a:rect l="0" t="0" r="r" b="b"/>
              <a:pathLst>
                <a:path w="1932" h="1570">
                  <a:moveTo>
                    <a:pt x="0" y="1570"/>
                  </a:moveTo>
                  <a:cubicBezTo>
                    <a:pt x="73" y="1536"/>
                    <a:pt x="271" y="1414"/>
                    <a:pt x="438" y="1363"/>
                  </a:cubicBezTo>
                  <a:cubicBezTo>
                    <a:pt x="605" y="1312"/>
                    <a:pt x="841" y="1277"/>
                    <a:pt x="1003" y="1265"/>
                  </a:cubicBezTo>
                  <a:cubicBezTo>
                    <a:pt x="1165" y="1253"/>
                    <a:pt x="1310" y="1300"/>
                    <a:pt x="1411" y="1289"/>
                  </a:cubicBezTo>
                  <a:cubicBezTo>
                    <a:pt x="1512" y="1278"/>
                    <a:pt x="1558" y="1309"/>
                    <a:pt x="1609" y="1199"/>
                  </a:cubicBezTo>
                  <a:cubicBezTo>
                    <a:pt x="1660" y="1088"/>
                    <a:pt x="1666" y="829"/>
                    <a:pt x="1720" y="629"/>
                  </a:cubicBezTo>
                  <a:cubicBezTo>
                    <a:pt x="1773" y="429"/>
                    <a:pt x="1888" y="130"/>
                    <a:pt x="1932"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8" name="Freeform 31">
              <a:extLst>
                <a:ext uri="{FF2B5EF4-FFF2-40B4-BE49-F238E27FC236}">
                  <a16:creationId xmlns:a16="http://schemas.microsoft.com/office/drawing/2014/main" id="{B41AB1A8-6B4A-A271-76EE-60A8665B3058}"/>
                </a:ext>
              </a:extLst>
            </p:cNvPr>
            <p:cNvSpPr>
              <a:spLocks/>
            </p:cNvSpPr>
            <p:nvPr/>
          </p:nvSpPr>
          <p:spPr bwMode="auto">
            <a:xfrm>
              <a:off x="5520" y="6334"/>
              <a:ext cx="831" cy="3150"/>
            </a:xfrm>
            <a:custGeom>
              <a:avLst/>
              <a:gdLst>
                <a:gd name="T0" fmla="*/ 311 w 831"/>
                <a:gd name="T1" fmla="*/ 13 h 3150"/>
                <a:gd name="T2" fmla="*/ 164 w 831"/>
                <a:gd name="T3" fmla="*/ 8 h 3150"/>
                <a:gd name="T4" fmla="*/ 44 w 831"/>
                <a:gd name="T5" fmla="*/ 62 h 3150"/>
                <a:gd name="T6" fmla="*/ 4 w 831"/>
                <a:gd name="T7" fmla="*/ 257 h 3150"/>
                <a:gd name="T8" fmla="*/ 67 w 831"/>
                <a:gd name="T9" fmla="*/ 675 h 3150"/>
                <a:gd name="T10" fmla="*/ 373 w 831"/>
                <a:gd name="T11" fmla="*/ 1790 h 3150"/>
                <a:gd name="T12" fmla="*/ 831 w 831"/>
                <a:gd name="T13" fmla="*/ 3150 h 3150"/>
              </a:gdLst>
              <a:ahLst/>
              <a:cxnLst>
                <a:cxn ang="0">
                  <a:pos x="T0" y="T1"/>
                </a:cxn>
                <a:cxn ang="0">
                  <a:pos x="T2" y="T3"/>
                </a:cxn>
                <a:cxn ang="0">
                  <a:pos x="T4" y="T5"/>
                </a:cxn>
                <a:cxn ang="0">
                  <a:pos x="T6" y="T7"/>
                </a:cxn>
                <a:cxn ang="0">
                  <a:pos x="T8" y="T9"/>
                </a:cxn>
                <a:cxn ang="0">
                  <a:pos x="T10" y="T11"/>
                </a:cxn>
                <a:cxn ang="0">
                  <a:pos x="T12" y="T13"/>
                </a:cxn>
              </a:cxnLst>
              <a:rect l="0" t="0" r="r" b="b"/>
              <a:pathLst>
                <a:path w="831" h="3150">
                  <a:moveTo>
                    <a:pt x="311" y="13"/>
                  </a:moveTo>
                  <a:cubicBezTo>
                    <a:pt x="259" y="6"/>
                    <a:pt x="208" y="0"/>
                    <a:pt x="164" y="8"/>
                  </a:cubicBezTo>
                  <a:cubicBezTo>
                    <a:pt x="120" y="16"/>
                    <a:pt x="71" y="21"/>
                    <a:pt x="44" y="62"/>
                  </a:cubicBezTo>
                  <a:cubicBezTo>
                    <a:pt x="17" y="103"/>
                    <a:pt x="0" y="155"/>
                    <a:pt x="4" y="257"/>
                  </a:cubicBezTo>
                  <a:cubicBezTo>
                    <a:pt x="8" y="359"/>
                    <a:pt x="6" y="420"/>
                    <a:pt x="67" y="675"/>
                  </a:cubicBezTo>
                  <a:cubicBezTo>
                    <a:pt x="128" y="930"/>
                    <a:pt x="246" y="1378"/>
                    <a:pt x="373" y="1790"/>
                  </a:cubicBezTo>
                  <a:cubicBezTo>
                    <a:pt x="500" y="2202"/>
                    <a:pt x="665" y="2676"/>
                    <a:pt x="831" y="315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49" name="Freeform 32">
              <a:extLst>
                <a:ext uri="{FF2B5EF4-FFF2-40B4-BE49-F238E27FC236}">
                  <a16:creationId xmlns:a16="http://schemas.microsoft.com/office/drawing/2014/main" id="{B1DBE750-54D2-565B-68A6-C1B4702B229F}"/>
                </a:ext>
              </a:extLst>
            </p:cNvPr>
            <p:cNvSpPr>
              <a:spLocks/>
            </p:cNvSpPr>
            <p:nvPr/>
          </p:nvSpPr>
          <p:spPr bwMode="auto">
            <a:xfrm>
              <a:off x="6769" y="6334"/>
              <a:ext cx="524" cy="3150"/>
            </a:xfrm>
            <a:custGeom>
              <a:avLst/>
              <a:gdLst>
                <a:gd name="T0" fmla="*/ 191 w 524"/>
                <a:gd name="T1" fmla="*/ 13 h 3150"/>
                <a:gd name="T2" fmla="*/ 369 w 524"/>
                <a:gd name="T3" fmla="*/ 17 h 3150"/>
                <a:gd name="T4" fmla="*/ 489 w 524"/>
                <a:gd name="T5" fmla="*/ 115 h 3150"/>
                <a:gd name="T6" fmla="*/ 520 w 524"/>
                <a:gd name="T7" fmla="*/ 382 h 3150"/>
                <a:gd name="T8" fmla="*/ 467 w 524"/>
                <a:gd name="T9" fmla="*/ 928 h 3150"/>
                <a:gd name="T10" fmla="*/ 293 w 524"/>
                <a:gd name="T11" fmla="*/ 1764 h 3150"/>
                <a:gd name="T12" fmla="*/ 0 w 524"/>
                <a:gd name="T13" fmla="*/ 3150 h 3150"/>
              </a:gdLst>
              <a:ahLst/>
              <a:cxnLst>
                <a:cxn ang="0">
                  <a:pos x="T0" y="T1"/>
                </a:cxn>
                <a:cxn ang="0">
                  <a:pos x="T2" y="T3"/>
                </a:cxn>
                <a:cxn ang="0">
                  <a:pos x="T4" y="T5"/>
                </a:cxn>
                <a:cxn ang="0">
                  <a:pos x="T6" y="T7"/>
                </a:cxn>
                <a:cxn ang="0">
                  <a:pos x="T8" y="T9"/>
                </a:cxn>
                <a:cxn ang="0">
                  <a:pos x="T10" y="T11"/>
                </a:cxn>
                <a:cxn ang="0">
                  <a:pos x="T12" y="T13"/>
                </a:cxn>
              </a:cxnLst>
              <a:rect l="0" t="0" r="r" b="b"/>
              <a:pathLst>
                <a:path w="524" h="3150">
                  <a:moveTo>
                    <a:pt x="191" y="13"/>
                  </a:moveTo>
                  <a:cubicBezTo>
                    <a:pt x="255" y="6"/>
                    <a:pt x="319" y="0"/>
                    <a:pt x="369" y="17"/>
                  </a:cubicBezTo>
                  <a:cubicBezTo>
                    <a:pt x="419" y="34"/>
                    <a:pt x="464" y="54"/>
                    <a:pt x="489" y="115"/>
                  </a:cubicBezTo>
                  <a:cubicBezTo>
                    <a:pt x="514" y="176"/>
                    <a:pt x="524" y="247"/>
                    <a:pt x="520" y="382"/>
                  </a:cubicBezTo>
                  <a:cubicBezTo>
                    <a:pt x="516" y="517"/>
                    <a:pt x="505" y="698"/>
                    <a:pt x="467" y="928"/>
                  </a:cubicBezTo>
                  <a:cubicBezTo>
                    <a:pt x="429" y="1158"/>
                    <a:pt x="371" y="1394"/>
                    <a:pt x="293" y="1764"/>
                  </a:cubicBezTo>
                  <a:cubicBezTo>
                    <a:pt x="215" y="2134"/>
                    <a:pt x="107" y="2642"/>
                    <a:pt x="0" y="315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0" name="Freeform 33">
              <a:extLst>
                <a:ext uri="{FF2B5EF4-FFF2-40B4-BE49-F238E27FC236}">
                  <a16:creationId xmlns:a16="http://schemas.microsoft.com/office/drawing/2014/main" id="{34924565-2988-165F-540A-E5F5B559A65B}"/>
                </a:ext>
              </a:extLst>
            </p:cNvPr>
            <p:cNvSpPr>
              <a:spLocks/>
            </p:cNvSpPr>
            <p:nvPr/>
          </p:nvSpPr>
          <p:spPr bwMode="auto">
            <a:xfrm>
              <a:off x="7151" y="4405"/>
              <a:ext cx="727" cy="5089"/>
            </a:xfrm>
            <a:custGeom>
              <a:avLst/>
              <a:gdLst>
                <a:gd name="T0" fmla="*/ 656 w 727"/>
                <a:gd name="T1" fmla="*/ 0 h 5089"/>
                <a:gd name="T2" fmla="*/ 713 w 727"/>
                <a:gd name="T3" fmla="*/ 917 h 5089"/>
                <a:gd name="T4" fmla="*/ 720 w 727"/>
                <a:gd name="T5" fmla="*/ 1468 h 5089"/>
                <a:gd name="T6" fmla="*/ 670 w 727"/>
                <a:gd name="T7" fmla="*/ 2040 h 5089"/>
                <a:gd name="T8" fmla="*/ 487 w 727"/>
                <a:gd name="T9" fmla="*/ 2873 h 5089"/>
                <a:gd name="T10" fmla="*/ 218 w 727"/>
                <a:gd name="T11" fmla="*/ 4129 h 5089"/>
                <a:gd name="T12" fmla="*/ 0 w 727"/>
                <a:gd name="T13" fmla="*/ 5089 h 5089"/>
              </a:gdLst>
              <a:ahLst/>
              <a:cxnLst>
                <a:cxn ang="0">
                  <a:pos x="T0" y="T1"/>
                </a:cxn>
                <a:cxn ang="0">
                  <a:pos x="T2" y="T3"/>
                </a:cxn>
                <a:cxn ang="0">
                  <a:pos x="T4" y="T5"/>
                </a:cxn>
                <a:cxn ang="0">
                  <a:pos x="T6" y="T7"/>
                </a:cxn>
                <a:cxn ang="0">
                  <a:pos x="T8" y="T9"/>
                </a:cxn>
                <a:cxn ang="0">
                  <a:pos x="T10" y="T11"/>
                </a:cxn>
                <a:cxn ang="0">
                  <a:pos x="T12" y="T13"/>
                </a:cxn>
              </a:cxnLst>
              <a:rect l="0" t="0" r="r" b="b"/>
              <a:pathLst>
                <a:path w="727" h="5089">
                  <a:moveTo>
                    <a:pt x="656" y="0"/>
                  </a:moveTo>
                  <a:cubicBezTo>
                    <a:pt x="679" y="336"/>
                    <a:pt x="702" y="672"/>
                    <a:pt x="713" y="917"/>
                  </a:cubicBezTo>
                  <a:cubicBezTo>
                    <a:pt x="724" y="1162"/>
                    <a:pt x="727" y="1281"/>
                    <a:pt x="720" y="1468"/>
                  </a:cubicBezTo>
                  <a:cubicBezTo>
                    <a:pt x="713" y="1655"/>
                    <a:pt x="709" y="1806"/>
                    <a:pt x="670" y="2040"/>
                  </a:cubicBezTo>
                  <a:cubicBezTo>
                    <a:pt x="631" y="2274"/>
                    <a:pt x="562" y="2525"/>
                    <a:pt x="487" y="2873"/>
                  </a:cubicBezTo>
                  <a:cubicBezTo>
                    <a:pt x="412" y="3221"/>
                    <a:pt x="299" y="3760"/>
                    <a:pt x="218" y="4129"/>
                  </a:cubicBezTo>
                  <a:cubicBezTo>
                    <a:pt x="137" y="4498"/>
                    <a:pt x="68" y="4793"/>
                    <a:pt x="0" y="5089"/>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1" name="Freeform 34">
              <a:extLst>
                <a:ext uri="{FF2B5EF4-FFF2-40B4-BE49-F238E27FC236}">
                  <a16:creationId xmlns:a16="http://schemas.microsoft.com/office/drawing/2014/main" id="{7A0A06A0-AE36-A98D-9D0C-349674823C92}"/>
                </a:ext>
              </a:extLst>
            </p:cNvPr>
            <p:cNvSpPr>
              <a:spLocks/>
            </p:cNvSpPr>
            <p:nvPr/>
          </p:nvSpPr>
          <p:spPr bwMode="auto">
            <a:xfrm>
              <a:off x="7391" y="7518"/>
              <a:ext cx="450" cy="1976"/>
            </a:xfrm>
            <a:custGeom>
              <a:avLst/>
              <a:gdLst>
                <a:gd name="T0" fmla="*/ 0 w 450"/>
                <a:gd name="T1" fmla="*/ 1976 h 1976"/>
                <a:gd name="T2" fmla="*/ 105 w 450"/>
                <a:gd name="T3" fmla="*/ 1750 h 1976"/>
                <a:gd name="T4" fmla="*/ 261 w 450"/>
                <a:gd name="T5" fmla="*/ 1468 h 1976"/>
                <a:gd name="T6" fmla="*/ 423 w 450"/>
                <a:gd name="T7" fmla="*/ 1171 h 1976"/>
                <a:gd name="T8" fmla="*/ 423 w 450"/>
                <a:gd name="T9" fmla="*/ 783 h 1976"/>
                <a:gd name="T10" fmla="*/ 338 w 450"/>
                <a:gd name="T11" fmla="*/ 346 h 1976"/>
                <a:gd name="T12" fmla="*/ 218 w 450"/>
                <a:gd name="T13" fmla="*/ 0 h 1976"/>
              </a:gdLst>
              <a:ahLst/>
              <a:cxnLst>
                <a:cxn ang="0">
                  <a:pos x="T0" y="T1"/>
                </a:cxn>
                <a:cxn ang="0">
                  <a:pos x="T2" y="T3"/>
                </a:cxn>
                <a:cxn ang="0">
                  <a:pos x="T4" y="T5"/>
                </a:cxn>
                <a:cxn ang="0">
                  <a:pos x="T6" y="T7"/>
                </a:cxn>
                <a:cxn ang="0">
                  <a:pos x="T8" y="T9"/>
                </a:cxn>
                <a:cxn ang="0">
                  <a:pos x="T10" y="T11"/>
                </a:cxn>
                <a:cxn ang="0">
                  <a:pos x="T12" y="T13"/>
                </a:cxn>
              </a:cxnLst>
              <a:rect l="0" t="0" r="r" b="b"/>
              <a:pathLst>
                <a:path w="450" h="1976">
                  <a:moveTo>
                    <a:pt x="0" y="1976"/>
                  </a:moveTo>
                  <a:cubicBezTo>
                    <a:pt x="17" y="1938"/>
                    <a:pt x="62" y="1835"/>
                    <a:pt x="105" y="1750"/>
                  </a:cubicBezTo>
                  <a:cubicBezTo>
                    <a:pt x="148" y="1665"/>
                    <a:pt x="208" y="1564"/>
                    <a:pt x="261" y="1468"/>
                  </a:cubicBezTo>
                  <a:cubicBezTo>
                    <a:pt x="314" y="1372"/>
                    <a:pt x="396" y="1285"/>
                    <a:pt x="423" y="1171"/>
                  </a:cubicBezTo>
                  <a:cubicBezTo>
                    <a:pt x="450" y="1057"/>
                    <a:pt x="437" y="920"/>
                    <a:pt x="423" y="783"/>
                  </a:cubicBezTo>
                  <a:cubicBezTo>
                    <a:pt x="409" y="646"/>
                    <a:pt x="372" y="476"/>
                    <a:pt x="338" y="346"/>
                  </a:cubicBezTo>
                  <a:cubicBezTo>
                    <a:pt x="304" y="216"/>
                    <a:pt x="243" y="72"/>
                    <a:pt x="218" y="0"/>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sp>
          <p:nvSpPr>
            <p:cNvPr id="52" name="Freeform 35">
              <a:extLst>
                <a:ext uri="{FF2B5EF4-FFF2-40B4-BE49-F238E27FC236}">
                  <a16:creationId xmlns:a16="http://schemas.microsoft.com/office/drawing/2014/main" id="{EDF49225-F033-A865-4E1E-B0D4609CF50B}"/>
                </a:ext>
              </a:extLst>
            </p:cNvPr>
            <p:cNvSpPr>
              <a:spLocks/>
            </p:cNvSpPr>
            <p:nvPr/>
          </p:nvSpPr>
          <p:spPr bwMode="auto">
            <a:xfrm>
              <a:off x="7729" y="8727"/>
              <a:ext cx="1800" cy="774"/>
            </a:xfrm>
            <a:custGeom>
              <a:avLst/>
              <a:gdLst>
                <a:gd name="T0" fmla="*/ 1800 w 1800"/>
                <a:gd name="T1" fmla="*/ 68 h 774"/>
                <a:gd name="T2" fmla="*/ 1370 w 1800"/>
                <a:gd name="T3" fmla="*/ 5 h 774"/>
                <a:gd name="T4" fmla="*/ 876 w 1800"/>
                <a:gd name="T5" fmla="*/ 40 h 774"/>
                <a:gd name="T6" fmla="*/ 403 w 1800"/>
                <a:gd name="T7" fmla="*/ 231 h 774"/>
                <a:gd name="T8" fmla="*/ 127 w 1800"/>
                <a:gd name="T9" fmla="*/ 520 h 774"/>
                <a:gd name="T10" fmla="*/ 0 w 1800"/>
                <a:gd name="T11" fmla="*/ 774 h 774"/>
              </a:gdLst>
              <a:ahLst/>
              <a:cxnLst>
                <a:cxn ang="0">
                  <a:pos x="T0" y="T1"/>
                </a:cxn>
                <a:cxn ang="0">
                  <a:pos x="T2" y="T3"/>
                </a:cxn>
                <a:cxn ang="0">
                  <a:pos x="T4" y="T5"/>
                </a:cxn>
                <a:cxn ang="0">
                  <a:pos x="T6" y="T7"/>
                </a:cxn>
                <a:cxn ang="0">
                  <a:pos x="T8" y="T9"/>
                </a:cxn>
                <a:cxn ang="0">
                  <a:pos x="T10" y="T11"/>
                </a:cxn>
              </a:cxnLst>
              <a:rect l="0" t="0" r="r" b="b"/>
              <a:pathLst>
                <a:path w="1800" h="774">
                  <a:moveTo>
                    <a:pt x="1800" y="68"/>
                  </a:moveTo>
                  <a:cubicBezTo>
                    <a:pt x="1661" y="39"/>
                    <a:pt x="1524" y="10"/>
                    <a:pt x="1370" y="5"/>
                  </a:cubicBezTo>
                  <a:cubicBezTo>
                    <a:pt x="1216" y="0"/>
                    <a:pt x="1037" y="2"/>
                    <a:pt x="876" y="40"/>
                  </a:cubicBezTo>
                  <a:cubicBezTo>
                    <a:pt x="715" y="78"/>
                    <a:pt x="528" y="151"/>
                    <a:pt x="403" y="231"/>
                  </a:cubicBezTo>
                  <a:cubicBezTo>
                    <a:pt x="278" y="311"/>
                    <a:pt x="194" y="430"/>
                    <a:pt x="127" y="520"/>
                  </a:cubicBezTo>
                  <a:cubicBezTo>
                    <a:pt x="60" y="610"/>
                    <a:pt x="30" y="692"/>
                    <a:pt x="0" y="774"/>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grpSp>
      <p:sp>
        <p:nvSpPr>
          <p:cNvPr id="53" name="TextBox 52">
            <a:extLst>
              <a:ext uri="{FF2B5EF4-FFF2-40B4-BE49-F238E27FC236}">
                <a16:creationId xmlns:a16="http://schemas.microsoft.com/office/drawing/2014/main" id="{BF0C67BD-283A-4575-F1B3-BD6043828633}"/>
              </a:ext>
            </a:extLst>
          </p:cNvPr>
          <p:cNvSpPr txBox="1"/>
          <p:nvPr/>
        </p:nvSpPr>
        <p:spPr>
          <a:xfrm>
            <a:off x="7582253" y="2283257"/>
            <a:ext cx="2642319" cy="394723"/>
          </a:xfrm>
          <a:prstGeom prst="rect">
            <a:avLst/>
          </a:prstGeom>
          <a:noFill/>
        </p:spPr>
        <p:txBody>
          <a:bodyPr wrap="square" rtlCol="0">
            <a:spAutoFit/>
          </a:bodyPr>
          <a:lstStyle/>
          <a:p>
            <a:r>
              <a:rPr lang="en-GB" dirty="0"/>
              <a:t>Internal Carotid Artery</a:t>
            </a:r>
          </a:p>
        </p:txBody>
      </p:sp>
      <p:sp>
        <p:nvSpPr>
          <p:cNvPr id="54" name="TextBox 53">
            <a:extLst>
              <a:ext uri="{FF2B5EF4-FFF2-40B4-BE49-F238E27FC236}">
                <a16:creationId xmlns:a16="http://schemas.microsoft.com/office/drawing/2014/main" id="{3AC4C636-308D-891F-3D7C-6ABE0FBC571B}"/>
              </a:ext>
            </a:extLst>
          </p:cNvPr>
          <p:cNvSpPr txBox="1"/>
          <p:nvPr/>
        </p:nvSpPr>
        <p:spPr>
          <a:xfrm>
            <a:off x="2359829" y="2263859"/>
            <a:ext cx="2642319" cy="394723"/>
          </a:xfrm>
          <a:prstGeom prst="rect">
            <a:avLst/>
          </a:prstGeom>
          <a:noFill/>
        </p:spPr>
        <p:txBody>
          <a:bodyPr wrap="square" rtlCol="0">
            <a:spAutoFit/>
          </a:bodyPr>
          <a:lstStyle/>
          <a:p>
            <a:r>
              <a:rPr lang="en-GB" dirty="0"/>
              <a:t>Internal Carotid Artery</a:t>
            </a:r>
          </a:p>
        </p:txBody>
      </p:sp>
      <p:sp>
        <p:nvSpPr>
          <p:cNvPr id="55" name="TextBox 54">
            <a:extLst>
              <a:ext uri="{FF2B5EF4-FFF2-40B4-BE49-F238E27FC236}">
                <a16:creationId xmlns:a16="http://schemas.microsoft.com/office/drawing/2014/main" id="{1531E60B-2DDA-82C9-AD25-5880256C72F5}"/>
              </a:ext>
            </a:extLst>
          </p:cNvPr>
          <p:cNvSpPr txBox="1"/>
          <p:nvPr/>
        </p:nvSpPr>
        <p:spPr>
          <a:xfrm>
            <a:off x="5696442" y="2215343"/>
            <a:ext cx="1186492" cy="999504"/>
          </a:xfrm>
          <a:prstGeom prst="rect">
            <a:avLst/>
          </a:prstGeom>
          <a:noFill/>
        </p:spPr>
        <p:txBody>
          <a:bodyPr wrap="square" rtlCol="0">
            <a:spAutoFit/>
          </a:bodyPr>
          <a:lstStyle/>
          <a:p>
            <a:r>
              <a:rPr lang="en-GB" dirty="0"/>
              <a:t>External Carotid Artery</a:t>
            </a:r>
          </a:p>
        </p:txBody>
      </p:sp>
      <p:sp>
        <p:nvSpPr>
          <p:cNvPr id="56" name="TextBox 55">
            <a:extLst>
              <a:ext uri="{FF2B5EF4-FFF2-40B4-BE49-F238E27FC236}">
                <a16:creationId xmlns:a16="http://schemas.microsoft.com/office/drawing/2014/main" id="{5BE3F8BF-F1B1-146B-2C67-09F705461387}"/>
              </a:ext>
            </a:extLst>
          </p:cNvPr>
          <p:cNvSpPr txBox="1"/>
          <p:nvPr/>
        </p:nvSpPr>
        <p:spPr>
          <a:xfrm>
            <a:off x="7296555" y="3871183"/>
            <a:ext cx="2642319" cy="394723"/>
          </a:xfrm>
          <a:prstGeom prst="rect">
            <a:avLst/>
          </a:prstGeom>
          <a:noFill/>
        </p:spPr>
        <p:txBody>
          <a:bodyPr wrap="square" rtlCol="0">
            <a:spAutoFit/>
          </a:bodyPr>
          <a:lstStyle/>
          <a:p>
            <a:r>
              <a:rPr lang="en-GB" dirty="0"/>
              <a:t>Common Carotid Artery</a:t>
            </a:r>
          </a:p>
        </p:txBody>
      </p:sp>
      <p:sp>
        <p:nvSpPr>
          <p:cNvPr id="57" name="TextBox 56">
            <a:extLst>
              <a:ext uri="{FF2B5EF4-FFF2-40B4-BE49-F238E27FC236}">
                <a16:creationId xmlns:a16="http://schemas.microsoft.com/office/drawing/2014/main" id="{CA231C39-489E-66A8-0B54-EBC7B3765862}"/>
              </a:ext>
            </a:extLst>
          </p:cNvPr>
          <p:cNvSpPr txBox="1"/>
          <p:nvPr/>
        </p:nvSpPr>
        <p:spPr>
          <a:xfrm>
            <a:off x="2386755" y="3676834"/>
            <a:ext cx="2642319" cy="394723"/>
          </a:xfrm>
          <a:prstGeom prst="rect">
            <a:avLst/>
          </a:prstGeom>
          <a:noFill/>
        </p:spPr>
        <p:txBody>
          <a:bodyPr wrap="square" rtlCol="0">
            <a:spAutoFit/>
          </a:bodyPr>
          <a:lstStyle/>
          <a:p>
            <a:r>
              <a:rPr lang="en-GB" dirty="0"/>
              <a:t>Common Carotid Artery</a:t>
            </a:r>
          </a:p>
        </p:txBody>
      </p:sp>
      <p:sp>
        <p:nvSpPr>
          <p:cNvPr id="58" name="TextBox 57">
            <a:extLst>
              <a:ext uri="{FF2B5EF4-FFF2-40B4-BE49-F238E27FC236}">
                <a16:creationId xmlns:a16="http://schemas.microsoft.com/office/drawing/2014/main" id="{EDF506AF-7144-D0E7-2DDE-D82D36A6DA13}"/>
              </a:ext>
            </a:extLst>
          </p:cNvPr>
          <p:cNvSpPr txBox="1"/>
          <p:nvPr/>
        </p:nvSpPr>
        <p:spPr>
          <a:xfrm>
            <a:off x="3338596" y="4408857"/>
            <a:ext cx="2642319" cy="394723"/>
          </a:xfrm>
          <a:prstGeom prst="rect">
            <a:avLst/>
          </a:prstGeom>
          <a:noFill/>
        </p:spPr>
        <p:txBody>
          <a:bodyPr wrap="square" rtlCol="0">
            <a:spAutoFit/>
          </a:bodyPr>
          <a:lstStyle/>
          <a:p>
            <a:r>
              <a:rPr lang="en-GB" dirty="0"/>
              <a:t>Vertebral artery</a:t>
            </a:r>
          </a:p>
        </p:txBody>
      </p:sp>
      <p:sp>
        <p:nvSpPr>
          <p:cNvPr id="59" name="TextBox 58">
            <a:extLst>
              <a:ext uri="{FF2B5EF4-FFF2-40B4-BE49-F238E27FC236}">
                <a16:creationId xmlns:a16="http://schemas.microsoft.com/office/drawing/2014/main" id="{3AE87853-4CB4-2816-37B0-FAFEF73B1A3D}"/>
              </a:ext>
            </a:extLst>
          </p:cNvPr>
          <p:cNvSpPr txBox="1"/>
          <p:nvPr/>
        </p:nvSpPr>
        <p:spPr>
          <a:xfrm>
            <a:off x="7359609" y="4512801"/>
            <a:ext cx="2642319" cy="394723"/>
          </a:xfrm>
          <a:prstGeom prst="rect">
            <a:avLst/>
          </a:prstGeom>
          <a:noFill/>
        </p:spPr>
        <p:txBody>
          <a:bodyPr wrap="square" rtlCol="0">
            <a:spAutoFit/>
          </a:bodyPr>
          <a:lstStyle/>
          <a:p>
            <a:r>
              <a:rPr lang="en-GB" dirty="0"/>
              <a:t>Vertebral artery</a:t>
            </a:r>
          </a:p>
        </p:txBody>
      </p:sp>
      <p:sp>
        <p:nvSpPr>
          <p:cNvPr id="60" name="TextBox 59">
            <a:extLst>
              <a:ext uri="{FF2B5EF4-FFF2-40B4-BE49-F238E27FC236}">
                <a16:creationId xmlns:a16="http://schemas.microsoft.com/office/drawing/2014/main" id="{3412D366-58AC-6534-B7CE-647CC96AFF0E}"/>
              </a:ext>
            </a:extLst>
          </p:cNvPr>
          <p:cNvSpPr txBox="1"/>
          <p:nvPr/>
        </p:nvSpPr>
        <p:spPr>
          <a:xfrm>
            <a:off x="7589758" y="5279291"/>
            <a:ext cx="2642319" cy="394723"/>
          </a:xfrm>
          <a:prstGeom prst="rect">
            <a:avLst/>
          </a:prstGeom>
          <a:noFill/>
        </p:spPr>
        <p:txBody>
          <a:bodyPr wrap="square" rtlCol="0">
            <a:spAutoFit/>
          </a:bodyPr>
          <a:lstStyle/>
          <a:p>
            <a:r>
              <a:rPr lang="en-GB" dirty="0"/>
              <a:t>Subclavian artery</a:t>
            </a:r>
          </a:p>
        </p:txBody>
      </p:sp>
      <p:sp>
        <p:nvSpPr>
          <p:cNvPr id="61" name="TextBox 60">
            <a:extLst>
              <a:ext uri="{FF2B5EF4-FFF2-40B4-BE49-F238E27FC236}">
                <a16:creationId xmlns:a16="http://schemas.microsoft.com/office/drawing/2014/main" id="{A6BCCB45-CEEE-D762-1366-096B28BEF5B6}"/>
              </a:ext>
            </a:extLst>
          </p:cNvPr>
          <p:cNvSpPr txBox="1"/>
          <p:nvPr/>
        </p:nvSpPr>
        <p:spPr>
          <a:xfrm>
            <a:off x="2898640" y="5427742"/>
            <a:ext cx="2642319" cy="394723"/>
          </a:xfrm>
          <a:prstGeom prst="rect">
            <a:avLst/>
          </a:prstGeom>
          <a:noFill/>
        </p:spPr>
        <p:txBody>
          <a:bodyPr wrap="square" rtlCol="0">
            <a:spAutoFit/>
          </a:bodyPr>
          <a:lstStyle/>
          <a:p>
            <a:r>
              <a:rPr lang="en-GB" dirty="0"/>
              <a:t>Subclavian artery</a:t>
            </a:r>
          </a:p>
        </p:txBody>
      </p:sp>
      <p:sp>
        <p:nvSpPr>
          <p:cNvPr id="62" name="TextBox 61">
            <a:extLst>
              <a:ext uri="{FF2B5EF4-FFF2-40B4-BE49-F238E27FC236}">
                <a16:creationId xmlns:a16="http://schemas.microsoft.com/office/drawing/2014/main" id="{323FAFFF-D0D0-706C-AC76-D7B10292956F}"/>
              </a:ext>
            </a:extLst>
          </p:cNvPr>
          <p:cNvSpPr txBox="1"/>
          <p:nvPr/>
        </p:nvSpPr>
        <p:spPr>
          <a:xfrm>
            <a:off x="4393526" y="5942821"/>
            <a:ext cx="2642319" cy="394723"/>
          </a:xfrm>
          <a:prstGeom prst="rect">
            <a:avLst/>
          </a:prstGeom>
          <a:noFill/>
        </p:spPr>
        <p:txBody>
          <a:bodyPr wrap="square" rtlCol="0">
            <a:spAutoFit/>
          </a:bodyPr>
          <a:lstStyle/>
          <a:p>
            <a:r>
              <a:rPr lang="en-GB" dirty="0"/>
              <a:t>Brachiocephalic artery</a:t>
            </a:r>
          </a:p>
        </p:txBody>
      </p:sp>
      <p:cxnSp>
        <p:nvCxnSpPr>
          <p:cNvPr id="2048" name="Straight Arrow Connector 2047">
            <a:extLst>
              <a:ext uri="{FF2B5EF4-FFF2-40B4-BE49-F238E27FC236}">
                <a16:creationId xmlns:a16="http://schemas.microsoft.com/office/drawing/2014/main" id="{9A38D6A6-3F48-1C11-1C53-A814266B60BB}"/>
              </a:ext>
            </a:extLst>
          </p:cNvPr>
          <p:cNvCxnSpPr>
            <a:cxnSpLocks/>
          </p:cNvCxnSpPr>
          <p:nvPr/>
        </p:nvCxnSpPr>
        <p:spPr>
          <a:xfrm flipH="1">
            <a:off x="5591944" y="3178643"/>
            <a:ext cx="317180" cy="10634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51" name="Straight Arrow Connector 2050">
            <a:extLst>
              <a:ext uri="{FF2B5EF4-FFF2-40B4-BE49-F238E27FC236}">
                <a16:creationId xmlns:a16="http://schemas.microsoft.com/office/drawing/2014/main" id="{FBDDC69A-673F-9188-7AAE-E6B1AFF3CD6A}"/>
              </a:ext>
            </a:extLst>
          </p:cNvPr>
          <p:cNvCxnSpPr>
            <a:cxnSpLocks/>
            <a:stCxn id="55" idx="2"/>
          </p:cNvCxnSpPr>
          <p:nvPr/>
        </p:nvCxnSpPr>
        <p:spPr>
          <a:xfrm flipV="1">
            <a:off x="6289688" y="3208173"/>
            <a:ext cx="345385" cy="6674"/>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pic>
        <p:nvPicPr>
          <p:cNvPr id="5" name="Picture 4">
            <a:extLst>
              <a:ext uri="{FF2B5EF4-FFF2-40B4-BE49-F238E27FC236}">
                <a16:creationId xmlns:a16="http://schemas.microsoft.com/office/drawing/2014/main" id="{9F2FBECF-531A-BDBB-B423-FF33C7F44EB0}"/>
              </a:ext>
            </a:extLst>
          </p:cNvPr>
          <p:cNvPicPr>
            <a:picLocks noChangeAspect="1"/>
          </p:cNvPicPr>
          <p:nvPr/>
        </p:nvPicPr>
        <p:blipFill>
          <a:blip r:embed="rId4"/>
          <a:stretch>
            <a:fillRect/>
          </a:stretch>
        </p:blipFill>
        <p:spPr>
          <a:xfrm rot="6238856" flipV="1">
            <a:off x="5698297" y="3072726"/>
            <a:ext cx="2318185" cy="1047543"/>
          </a:xfrm>
          <a:prstGeom prst="rect">
            <a:avLst/>
          </a:prstGeom>
        </p:spPr>
      </p:pic>
      <p:pic>
        <p:nvPicPr>
          <p:cNvPr id="13" name="Picture 12">
            <a:extLst>
              <a:ext uri="{FF2B5EF4-FFF2-40B4-BE49-F238E27FC236}">
                <a16:creationId xmlns:a16="http://schemas.microsoft.com/office/drawing/2014/main" id="{9F117A61-037B-346F-BD90-07CFAC481A15}"/>
              </a:ext>
            </a:extLst>
          </p:cNvPr>
          <p:cNvPicPr>
            <a:picLocks noChangeAspect="1"/>
          </p:cNvPicPr>
          <p:nvPr/>
        </p:nvPicPr>
        <p:blipFill>
          <a:blip r:embed="rId5"/>
          <a:stretch>
            <a:fillRect/>
          </a:stretch>
        </p:blipFill>
        <p:spPr>
          <a:xfrm rot="4825704">
            <a:off x="4264821" y="3068905"/>
            <a:ext cx="2231468" cy="983159"/>
          </a:xfrm>
          <a:prstGeom prst="rect">
            <a:avLst/>
          </a:prstGeom>
        </p:spPr>
      </p:pic>
    </p:spTree>
    <p:extLst>
      <p:ext uri="{BB962C8B-B14F-4D97-AF65-F5344CB8AC3E}">
        <p14:creationId xmlns:p14="http://schemas.microsoft.com/office/powerpoint/2010/main" val="2304964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Normal internal carotid artery waveform</a:t>
            </a:r>
          </a:p>
        </p:txBody>
      </p:sp>
      <p:grpSp>
        <p:nvGrpSpPr>
          <p:cNvPr id="5" name="Group 4">
            <a:extLst>
              <a:ext uri="{FF2B5EF4-FFF2-40B4-BE49-F238E27FC236}">
                <a16:creationId xmlns:a16="http://schemas.microsoft.com/office/drawing/2014/main" id="{2C9DE3A7-44AD-3130-650B-B8359715428F}"/>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B3B7FE02-B7DC-6AC1-1E71-2C08A7287B72}"/>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1468E151-D2C4-26F9-0946-3363AB8E8564}"/>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13C3AACD-2312-4B55-D4DF-A9C5E9CD02CF}"/>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23605C13-A2CE-D5D3-FAA0-94FC0942AA0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D4C07708-2E93-5453-14A4-6069BFF5CF4A}"/>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AC0B1AD2-7C22-A54A-6078-76216F77651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9781D210-7D9A-8EFF-9BBB-DE9D9098F95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E721A41C-D761-54CB-A862-6A7E50E890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3" name="04211320240927_ICA WAFEFORM_20240927132311866">
            <a:hlinkClick r:id="" action="ppaction://media"/>
            <a:extLst>
              <a:ext uri="{FF2B5EF4-FFF2-40B4-BE49-F238E27FC236}">
                <a16:creationId xmlns:a16="http://schemas.microsoft.com/office/drawing/2014/main" id="{2EFAB80F-9561-12A8-4431-50871E4C8382}"/>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2423592" y="1322940"/>
            <a:ext cx="7013896" cy="5260422"/>
          </a:xfrm>
          <a:prstGeom prst="rect">
            <a:avLst/>
          </a:prstGeom>
        </p:spPr>
      </p:pic>
    </p:spTree>
    <p:extLst>
      <p:ext uri="{BB962C8B-B14F-4D97-AF65-F5344CB8AC3E}">
        <p14:creationId xmlns:p14="http://schemas.microsoft.com/office/powerpoint/2010/main" val="3333299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014"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7B398B37-3725-18EE-B507-4CEBDEC9A4A1}"/>
              </a:ext>
            </a:extLst>
          </p:cNvPr>
          <p:cNvGrpSpPr/>
          <p:nvPr/>
        </p:nvGrpSpPr>
        <p:grpSpPr>
          <a:xfrm>
            <a:off x="-264628" y="324110"/>
            <a:ext cx="12625324" cy="6413873"/>
            <a:chOff x="-74382" y="324109"/>
            <a:chExt cx="9258553" cy="6413873"/>
          </a:xfrm>
        </p:grpSpPr>
        <p:grpSp>
          <p:nvGrpSpPr>
            <p:cNvPr id="18" name="Group 17">
              <a:extLst>
                <a:ext uri="{FF2B5EF4-FFF2-40B4-BE49-F238E27FC236}">
                  <a16:creationId xmlns:a16="http://schemas.microsoft.com/office/drawing/2014/main" id="{6E93FD2E-BF0F-577B-6F59-2738A4B21B38}"/>
                </a:ext>
              </a:extLst>
            </p:cNvPr>
            <p:cNvGrpSpPr/>
            <p:nvPr/>
          </p:nvGrpSpPr>
          <p:grpSpPr>
            <a:xfrm>
              <a:off x="-74382" y="324109"/>
              <a:ext cx="9258553" cy="6389037"/>
              <a:chOff x="-74382" y="260648"/>
              <a:chExt cx="9258553" cy="6389037"/>
            </a:xfrm>
          </p:grpSpPr>
          <p:grpSp>
            <p:nvGrpSpPr>
              <p:cNvPr id="20" name="Group 19">
                <a:extLst>
                  <a:ext uri="{FF2B5EF4-FFF2-40B4-BE49-F238E27FC236}">
                    <a16:creationId xmlns:a16="http://schemas.microsoft.com/office/drawing/2014/main" id="{B344DB31-9126-9A00-06B6-A04A8D2180EE}"/>
                  </a:ext>
                </a:extLst>
              </p:cNvPr>
              <p:cNvGrpSpPr/>
              <p:nvPr/>
            </p:nvGrpSpPr>
            <p:grpSpPr>
              <a:xfrm>
                <a:off x="-74382" y="5218534"/>
                <a:ext cx="9195401" cy="955514"/>
                <a:chOff x="-37870" y="5583981"/>
                <a:chExt cx="9195401" cy="1274019"/>
              </a:xfrm>
            </p:grpSpPr>
            <p:sp>
              <p:nvSpPr>
                <p:cNvPr id="23" name="Rectangle 22">
                  <a:extLst>
                    <a:ext uri="{FF2B5EF4-FFF2-40B4-BE49-F238E27FC236}">
                      <a16:creationId xmlns:a16="http://schemas.microsoft.com/office/drawing/2014/main" id="{B2BD1403-1D57-0144-584B-D1099641AC09}"/>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C4D8200-AB5A-0ED5-11FF-0D2EE6C64E55}"/>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0F403223-6CFD-892F-B0AE-8E976806560C}"/>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Rectangle 20">
                <a:extLst>
                  <a:ext uri="{FF2B5EF4-FFF2-40B4-BE49-F238E27FC236}">
                    <a16:creationId xmlns:a16="http://schemas.microsoft.com/office/drawing/2014/main" id="{3C85B464-D48E-61AF-1E21-CFC51C93247A}"/>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9D7B1270-FA14-82A9-B73D-9AE52718205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9" name="Picture 2">
              <a:extLst>
                <a:ext uri="{FF2B5EF4-FFF2-40B4-BE49-F238E27FC236}">
                  <a16:creationId xmlns:a16="http://schemas.microsoft.com/office/drawing/2014/main" id="{572AF72B-FCEF-CC2F-0949-B812D0FC5C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Carotid Artery Disease</a:t>
            </a:r>
          </a:p>
        </p:txBody>
      </p:sp>
      <p:pic>
        <p:nvPicPr>
          <p:cNvPr id="2050" name="Picture 2" descr="Carotid Artery Disease | Johns Hopkins Medicine">
            <a:extLst>
              <a:ext uri="{FF2B5EF4-FFF2-40B4-BE49-F238E27FC236}">
                <a16:creationId xmlns:a16="http://schemas.microsoft.com/office/drawing/2014/main" id="{457C4D4D-40F4-7AFF-07FB-7F5476B8E45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051339" y="123232"/>
            <a:ext cx="8089321" cy="5932168"/>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Three Ultrasound Transducer Including Curvilinear Cardiac and Linear ...">
            <a:extLst>
              <a:ext uri="{FF2B5EF4-FFF2-40B4-BE49-F238E27FC236}">
                <a16:creationId xmlns:a16="http://schemas.microsoft.com/office/drawing/2014/main" id="{9E1ABB13-23B9-931B-726E-D711E63E0CC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 t="11127" r="63756" b="6821"/>
          <a:stretch/>
        </p:blipFill>
        <p:spPr bwMode="auto">
          <a:xfrm rot="5189811">
            <a:off x="8993459" y="3934584"/>
            <a:ext cx="682169" cy="819981"/>
          </a:xfrm>
          <a:prstGeom prst="rect">
            <a:avLst/>
          </a:prstGeom>
          <a:solidFill>
            <a:schemeClr val="accent1">
              <a:alpha val="33000"/>
            </a:schemeClr>
          </a:solidFill>
        </p:spPr>
      </p:pic>
      <p:sp>
        <p:nvSpPr>
          <p:cNvPr id="3" name="TextBox 2">
            <a:extLst>
              <a:ext uri="{FF2B5EF4-FFF2-40B4-BE49-F238E27FC236}">
                <a16:creationId xmlns:a16="http://schemas.microsoft.com/office/drawing/2014/main" id="{CE1C1F79-B6CF-1111-774E-53DEE20EE455}"/>
              </a:ext>
            </a:extLst>
          </p:cNvPr>
          <p:cNvSpPr txBox="1"/>
          <p:nvPr/>
        </p:nvSpPr>
        <p:spPr>
          <a:xfrm>
            <a:off x="3203312" y="4525779"/>
            <a:ext cx="1398736" cy="999504"/>
          </a:xfrm>
          <a:prstGeom prst="rect">
            <a:avLst/>
          </a:prstGeom>
          <a:noFill/>
        </p:spPr>
        <p:txBody>
          <a:bodyPr wrap="square" rtlCol="0">
            <a:spAutoFit/>
          </a:bodyPr>
          <a:lstStyle/>
          <a:p>
            <a:r>
              <a:rPr lang="en-GB" dirty="0"/>
              <a:t>Common Carotid Artery</a:t>
            </a:r>
          </a:p>
        </p:txBody>
      </p:sp>
      <p:sp>
        <p:nvSpPr>
          <p:cNvPr id="5" name="TextBox 4">
            <a:extLst>
              <a:ext uri="{FF2B5EF4-FFF2-40B4-BE49-F238E27FC236}">
                <a16:creationId xmlns:a16="http://schemas.microsoft.com/office/drawing/2014/main" id="{D8298A7E-271A-8FEA-501D-8773C613AD1B}"/>
              </a:ext>
            </a:extLst>
          </p:cNvPr>
          <p:cNvSpPr txBox="1"/>
          <p:nvPr/>
        </p:nvSpPr>
        <p:spPr>
          <a:xfrm>
            <a:off x="2605524" y="2740378"/>
            <a:ext cx="1398736" cy="999504"/>
          </a:xfrm>
          <a:prstGeom prst="rect">
            <a:avLst/>
          </a:prstGeom>
          <a:noFill/>
        </p:spPr>
        <p:txBody>
          <a:bodyPr wrap="square" rtlCol="0">
            <a:spAutoFit/>
          </a:bodyPr>
          <a:lstStyle/>
          <a:p>
            <a:r>
              <a:rPr lang="en-GB" dirty="0"/>
              <a:t>External Carotid Artery</a:t>
            </a:r>
          </a:p>
        </p:txBody>
      </p:sp>
      <p:sp>
        <p:nvSpPr>
          <p:cNvPr id="12" name="TextBox 11">
            <a:extLst>
              <a:ext uri="{FF2B5EF4-FFF2-40B4-BE49-F238E27FC236}">
                <a16:creationId xmlns:a16="http://schemas.microsoft.com/office/drawing/2014/main" id="{0296BF98-9B19-B26D-4648-2823949005A0}"/>
              </a:ext>
            </a:extLst>
          </p:cNvPr>
          <p:cNvSpPr txBox="1"/>
          <p:nvPr/>
        </p:nvSpPr>
        <p:spPr>
          <a:xfrm>
            <a:off x="5633368" y="2325860"/>
            <a:ext cx="1398736" cy="999504"/>
          </a:xfrm>
          <a:prstGeom prst="rect">
            <a:avLst/>
          </a:prstGeom>
          <a:noFill/>
        </p:spPr>
        <p:txBody>
          <a:bodyPr wrap="square" rtlCol="0">
            <a:spAutoFit/>
          </a:bodyPr>
          <a:lstStyle/>
          <a:p>
            <a:r>
              <a:rPr lang="en-GB" dirty="0"/>
              <a:t>Internal Carotid Artery</a:t>
            </a:r>
          </a:p>
        </p:txBody>
      </p:sp>
      <p:pic>
        <p:nvPicPr>
          <p:cNvPr id="17" name="Picture 16">
            <a:extLst>
              <a:ext uri="{FF2B5EF4-FFF2-40B4-BE49-F238E27FC236}">
                <a16:creationId xmlns:a16="http://schemas.microsoft.com/office/drawing/2014/main" id="{699C4532-F94C-762F-7A54-41D3D0D5802B}"/>
              </a:ext>
            </a:extLst>
          </p:cNvPr>
          <p:cNvPicPr>
            <a:picLocks noChangeAspect="1"/>
          </p:cNvPicPr>
          <p:nvPr/>
        </p:nvPicPr>
        <p:blipFill rotWithShape="1">
          <a:blip r:embed="rId6"/>
          <a:srcRect r="5028"/>
          <a:stretch/>
        </p:blipFill>
        <p:spPr>
          <a:xfrm rot="5562337">
            <a:off x="3497705" y="2124270"/>
            <a:ext cx="2847072" cy="1358456"/>
          </a:xfrm>
          <a:prstGeom prst="rect">
            <a:avLst/>
          </a:prstGeom>
        </p:spPr>
      </p:pic>
      <p:pic>
        <p:nvPicPr>
          <p:cNvPr id="4" name="Picture 8" descr="Stroke Caused by Amyloid Angiopathy">
            <a:extLst>
              <a:ext uri="{FF2B5EF4-FFF2-40B4-BE49-F238E27FC236}">
                <a16:creationId xmlns:a16="http://schemas.microsoft.com/office/drawing/2014/main" id="{087F11A3-FA32-CED7-34C7-8A01B522D0A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0759" t="12289" r="42640" b="49736"/>
          <a:stretch/>
        </p:blipFill>
        <p:spPr bwMode="auto">
          <a:xfrm flipH="1">
            <a:off x="7897112" y="1456853"/>
            <a:ext cx="933455" cy="740849"/>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58F00B3B-1B1E-24BB-273A-47CFB5ABA889}"/>
              </a:ext>
            </a:extLst>
          </p:cNvPr>
          <p:cNvSpPr txBox="1"/>
          <p:nvPr/>
        </p:nvSpPr>
        <p:spPr>
          <a:xfrm>
            <a:off x="9819754" y="3217234"/>
            <a:ext cx="2494196" cy="999504"/>
          </a:xfrm>
          <a:prstGeom prst="rect">
            <a:avLst/>
          </a:prstGeom>
          <a:noFill/>
        </p:spPr>
        <p:txBody>
          <a:bodyPr wrap="square" rtlCol="0">
            <a:spAutoFit/>
          </a:bodyPr>
          <a:lstStyle/>
          <a:p>
            <a:r>
              <a:rPr lang="en-GB" dirty="0"/>
              <a:t>TIA clinic: 20 minutes of right sided weakness </a:t>
            </a:r>
          </a:p>
        </p:txBody>
      </p:sp>
      <p:sp>
        <p:nvSpPr>
          <p:cNvPr id="7" name="TextBox 6">
            <a:extLst>
              <a:ext uri="{FF2B5EF4-FFF2-40B4-BE49-F238E27FC236}">
                <a16:creationId xmlns:a16="http://schemas.microsoft.com/office/drawing/2014/main" id="{8C336BCF-51BE-50F6-7D57-C6E569A2EE67}"/>
              </a:ext>
            </a:extLst>
          </p:cNvPr>
          <p:cNvSpPr txBox="1"/>
          <p:nvPr/>
        </p:nvSpPr>
        <p:spPr>
          <a:xfrm>
            <a:off x="7657380" y="824065"/>
            <a:ext cx="2494196" cy="394723"/>
          </a:xfrm>
          <a:prstGeom prst="rect">
            <a:avLst/>
          </a:prstGeom>
          <a:noFill/>
        </p:spPr>
        <p:txBody>
          <a:bodyPr wrap="square" rtlCol="0">
            <a:spAutoFit/>
          </a:bodyPr>
          <a:lstStyle/>
          <a:p>
            <a:r>
              <a:rPr lang="en-GB" dirty="0"/>
              <a:t>Left hemisphere</a:t>
            </a:r>
          </a:p>
        </p:txBody>
      </p:sp>
    </p:spTree>
    <p:extLst>
      <p:ext uri="{BB962C8B-B14F-4D97-AF65-F5344CB8AC3E}">
        <p14:creationId xmlns:p14="http://schemas.microsoft.com/office/powerpoint/2010/main" val="1429065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B05BD40-AE26-2163-174D-EAE3D37D961E}"/>
              </a:ext>
            </a:extLst>
          </p:cNvPr>
          <p:cNvGrpSpPr/>
          <p:nvPr/>
        </p:nvGrpSpPr>
        <p:grpSpPr>
          <a:xfrm>
            <a:off x="-264628" y="324110"/>
            <a:ext cx="12625324" cy="6413873"/>
            <a:chOff x="-74382" y="324109"/>
            <a:chExt cx="9258553" cy="6413873"/>
          </a:xfrm>
        </p:grpSpPr>
        <p:grpSp>
          <p:nvGrpSpPr>
            <p:cNvPr id="3" name="Group 2">
              <a:extLst>
                <a:ext uri="{FF2B5EF4-FFF2-40B4-BE49-F238E27FC236}">
                  <a16:creationId xmlns:a16="http://schemas.microsoft.com/office/drawing/2014/main" id="{50B46116-C1DF-AB8E-115C-85F6958BCCFE}"/>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963B08CF-4AF1-F6DD-FA90-3DA612F5AF40}"/>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5FB9AFCD-A4F9-DD66-FE35-D84C5B7B29F2}"/>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30D8EA94-11AF-096E-E3B7-623F537A8F5A}"/>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3F80EA7F-11D7-5B64-75D1-CF54B3413379}"/>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24222037-425C-D588-9BEB-627CB493CC0A}"/>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E87C483B-F31C-AADE-ACA1-23DFBB79341E}"/>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BB9136DF-E3A1-BC1E-6A4E-3E8CBB6817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5" name="Picture 4">
            <a:extLst>
              <a:ext uri="{FF2B5EF4-FFF2-40B4-BE49-F238E27FC236}">
                <a16:creationId xmlns:a16="http://schemas.microsoft.com/office/drawing/2014/main" id="{072FB100-F4A6-2149-9847-298575CE7725}"/>
              </a:ext>
            </a:extLst>
          </p:cNvPr>
          <p:cNvPicPr>
            <a:picLocks noChangeAspect="1"/>
          </p:cNvPicPr>
          <p:nvPr/>
        </p:nvPicPr>
        <p:blipFill>
          <a:blip r:embed="rId4"/>
          <a:stretch>
            <a:fillRect/>
          </a:stretch>
        </p:blipFill>
        <p:spPr>
          <a:xfrm>
            <a:off x="2109482" y="1417638"/>
            <a:ext cx="7837802" cy="5421948"/>
          </a:xfrm>
          <a:prstGeom prst="rect">
            <a:avLst/>
          </a:prstGeom>
        </p:spPr>
      </p:pic>
      <p:pic>
        <p:nvPicPr>
          <p:cNvPr id="51" name="Picture 50">
            <a:extLst>
              <a:ext uri="{FF2B5EF4-FFF2-40B4-BE49-F238E27FC236}">
                <a16:creationId xmlns:a16="http://schemas.microsoft.com/office/drawing/2014/main" id="{D56EFE6D-FCC7-B8F4-3478-42A0D354BE8A}"/>
              </a:ext>
            </a:extLst>
          </p:cNvPr>
          <p:cNvPicPr>
            <a:picLocks noChangeAspect="1"/>
          </p:cNvPicPr>
          <p:nvPr/>
        </p:nvPicPr>
        <p:blipFill rotWithShape="1">
          <a:blip r:embed="rId5"/>
          <a:srcRect l="67991" t="27057" r="16692" b="50906"/>
          <a:stretch/>
        </p:blipFill>
        <p:spPr>
          <a:xfrm>
            <a:off x="4125682" y="943259"/>
            <a:ext cx="3076541" cy="1383250"/>
          </a:xfrm>
          <a:prstGeom prst="rect">
            <a:avLst/>
          </a:prstGeom>
        </p:spPr>
      </p:pic>
      <p:pic>
        <p:nvPicPr>
          <p:cNvPr id="52" name="Picture 4" descr="Three Ultrasound Transducer Including Curvilinear Cardiac and Linear ...">
            <a:extLst>
              <a:ext uri="{FF2B5EF4-FFF2-40B4-BE49-F238E27FC236}">
                <a16:creationId xmlns:a16="http://schemas.microsoft.com/office/drawing/2014/main" id="{C786E179-CAAE-3BF5-0EF8-4440BDEA05F4}"/>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 t="11127" r="63756" b="6821"/>
          <a:stretch/>
        </p:blipFill>
        <p:spPr bwMode="auto">
          <a:xfrm rot="741212">
            <a:off x="6196266" y="1224894"/>
            <a:ext cx="682169" cy="819981"/>
          </a:xfrm>
          <a:prstGeom prst="rect">
            <a:avLst/>
          </a:prstGeom>
          <a:solidFill>
            <a:schemeClr val="accent1">
              <a:alpha val="33000"/>
            </a:schemeClr>
          </a:solidFill>
        </p:spPr>
      </p:pic>
    </p:spTree>
    <p:extLst>
      <p:ext uri="{BB962C8B-B14F-4D97-AF65-F5344CB8AC3E}">
        <p14:creationId xmlns:p14="http://schemas.microsoft.com/office/powerpoint/2010/main" val="2684866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0D7B187-A970-46AE-9E99-6784D29E798D}"/>
              </a:ext>
            </a:extLst>
          </p:cNvPr>
          <p:cNvGrpSpPr/>
          <p:nvPr/>
        </p:nvGrpSpPr>
        <p:grpSpPr>
          <a:xfrm>
            <a:off x="-264628" y="324110"/>
            <a:ext cx="12625324" cy="6413873"/>
            <a:chOff x="-74382" y="324109"/>
            <a:chExt cx="9258553" cy="6413873"/>
          </a:xfrm>
        </p:grpSpPr>
        <p:grpSp>
          <p:nvGrpSpPr>
            <p:cNvPr id="3" name="Group 2">
              <a:extLst>
                <a:ext uri="{FF2B5EF4-FFF2-40B4-BE49-F238E27FC236}">
                  <a16:creationId xmlns:a16="http://schemas.microsoft.com/office/drawing/2014/main" id="{8736B00D-6E24-B24B-6A5D-71FB8479BFE6}"/>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EEA3A799-5DD7-FFCB-4108-E641ACC4F869}"/>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941A6494-A973-3745-4562-880DDC8CCBAE}"/>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D2E4506-A9A7-5B61-32B3-2FB48D0696C8}"/>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1821FA4E-3A71-9F8E-A070-D45302351034}"/>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3B0FCC18-72C3-F7EC-0847-721509FD178E}"/>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5DD58FC5-B568-F98D-7D5F-9531B9372CF7}"/>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F4EE7F17-B3DF-FB98-B38F-5514B0BF7C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12" name="Picture 11">
            <a:extLst>
              <a:ext uri="{FF2B5EF4-FFF2-40B4-BE49-F238E27FC236}">
                <a16:creationId xmlns:a16="http://schemas.microsoft.com/office/drawing/2014/main" id="{1E5D0B2F-6627-3DF1-22F4-9E04E6F11653}"/>
              </a:ext>
            </a:extLst>
          </p:cNvPr>
          <p:cNvPicPr>
            <a:picLocks noChangeAspect="1"/>
          </p:cNvPicPr>
          <p:nvPr/>
        </p:nvPicPr>
        <p:blipFill>
          <a:blip r:embed="rId4"/>
          <a:stretch>
            <a:fillRect/>
          </a:stretch>
        </p:blipFill>
        <p:spPr>
          <a:xfrm>
            <a:off x="2186334" y="1268760"/>
            <a:ext cx="6870184" cy="5086690"/>
          </a:xfrm>
          <a:prstGeom prst="rect">
            <a:avLst/>
          </a:prstGeom>
        </p:spPr>
      </p:pic>
      <p:pic>
        <p:nvPicPr>
          <p:cNvPr id="51" name="Picture 50">
            <a:extLst>
              <a:ext uri="{FF2B5EF4-FFF2-40B4-BE49-F238E27FC236}">
                <a16:creationId xmlns:a16="http://schemas.microsoft.com/office/drawing/2014/main" id="{D56EFE6D-FCC7-B8F4-3478-42A0D354BE8A}"/>
              </a:ext>
            </a:extLst>
          </p:cNvPr>
          <p:cNvPicPr>
            <a:picLocks noChangeAspect="1"/>
          </p:cNvPicPr>
          <p:nvPr/>
        </p:nvPicPr>
        <p:blipFill rotWithShape="1">
          <a:blip r:embed="rId5"/>
          <a:srcRect l="67991" t="27057" r="16692" b="50906"/>
          <a:stretch/>
        </p:blipFill>
        <p:spPr>
          <a:xfrm>
            <a:off x="4083155" y="764704"/>
            <a:ext cx="3076541" cy="1383250"/>
          </a:xfrm>
          <a:prstGeom prst="rect">
            <a:avLst/>
          </a:prstGeom>
        </p:spPr>
      </p:pic>
      <p:pic>
        <p:nvPicPr>
          <p:cNvPr id="52" name="Picture 4" descr="Three Ultrasound Transducer Including Curvilinear Cardiac and Linear ...">
            <a:extLst>
              <a:ext uri="{FF2B5EF4-FFF2-40B4-BE49-F238E27FC236}">
                <a16:creationId xmlns:a16="http://schemas.microsoft.com/office/drawing/2014/main" id="{C786E179-CAAE-3BF5-0EF8-4440BDEA05F4}"/>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 t="11127" r="63756" b="6821"/>
          <a:stretch/>
        </p:blipFill>
        <p:spPr bwMode="auto">
          <a:xfrm>
            <a:off x="4939256" y="736811"/>
            <a:ext cx="682169" cy="819981"/>
          </a:xfrm>
          <a:prstGeom prst="rect">
            <a:avLst/>
          </a:prstGeom>
          <a:solidFill>
            <a:schemeClr val="accent1">
              <a:alpha val="33000"/>
            </a:schemeClr>
          </a:solidFill>
        </p:spPr>
      </p:pic>
    </p:spTree>
    <p:extLst>
      <p:ext uri="{BB962C8B-B14F-4D97-AF65-F5344CB8AC3E}">
        <p14:creationId xmlns:p14="http://schemas.microsoft.com/office/powerpoint/2010/main" val="53419551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674260BB-DD99-D8A6-ADEC-0225393C58ED}"/>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8C9EC890-17CA-0AA8-BDDA-F516B642AA0E}"/>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4956F7CF-4805-0DDE-7A0E-34741A04CD7F}"/>
                  </a:ext>
                </a:extLst>
              </p:cNvPr>
              <p:cNvGrpSpPr/>
              <p:nvPr/>
            </p:nvGrpSpPr>
            <p:grpSpPr>
              <a:xfrm>
                <a:off x="-74382" y="5218534"/>
                <a:ext cx="9195401" cy="955514"/>
                <a:chOff x="-37870" y="5583981"/>
                <a:chExt cx="9195401" cy="1274019"/>
              </a:xfrm>
            </p:grpSpPr>
            <p:sp>
              <p:nvSpPr>
                <p:cNvPr id="18" name="Rectangle 17">
                  <a:extLst>
                    <a:ext uri="{FF2B5EF4-FFF2-40B4-BE49-F238E27FC236}">
                      <a16:creationId xmlns:a16="http://schemas.microsoft.com/office/drawing/2014/main" id="{E19E7B6D-ADCC-69E8-5822-69BCF5204132}"/>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3646C105-27D0-C188-87AB-ACEAA02667A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FF966EEB-BA05-59EA-28C3-36AA3C1FE2DF}"/>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a:extLst>
                  <a:ext uri="{FF2B5EF4-FFF2-40B4-BE49-F238E27FC236}">
                    <a16:creationId xmlns:a16="http://schemas.microsoft.com/office/drawing/2014/main" id="{9316E3D0-1E9D-1509-C76A-DF464AE2B1B9}"/>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8A3F6E4-DAE9-8095-750C-47990B4EE5D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31FA544E-D0A9-1AB0-007D-08782A84C3B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52" name="Picture 51">
            <a:extLst>
              <a:ext uri="{FF2B5EF4-FFF2-40B4-BE49-F238E27FC236}">
                <a16:creationId xmlns:a16="http://schemas.microsoft.com/office/drawing/2014/main" id="{DAEEF0CB-9D36-8052-76E6-07C7A79A26C8}"/>
              </a:ext>
            </a:extLst>
          </p:cNvPr>
          <p:cNvPicPr>
            <a:picLocks noChangeAspect="1"/>
          </p:cNvPicPr>
          <p:nvPr/>
        </p:nvPicPr>
        <p:blipFill>
          <a:blip r:embed="rId4"/>
          <a:stretch>
            <a:fillRect/>
          </a:stretch>
        </p:blipFill>
        <p:spPr>
          <a:xfrm>
            <a:off x="-24680" y="1052736"/>
            <a:ext cx="7051457" cy="5158182"/>
          </a:xfrm>
          <a:prstGeom prst="rect">
            <a:avLst/>
          </a:prstGeom>
        </p:spPr>
      </p:pic>
      <p:grpSp>
        <p:nvGrpSpPr>
          <p:cNvPr id="22" name="Group 21">
            <a:extLst>
              <a:ext uri="{FF2B5EF4-FFF2-40B4-BE49-F238E27FC236}">
                <a16:creationId xmlns:a16="http://schemas.microsoft.com/office/drawing/2014/main" id="{786DF4C3-B0A0-413A-02B0-4E62605F8AAB}"/>
              </a:ext>
            </a:extLst>
          </p:cNvPr>
          <p:cNvGrpSpPr/>
          <p:nvPr/>
        </p:nvGrpSpPr>
        <p:grpSpPr>
          <a:xfrm>
            <a:off x="6707623" y="1552068"/>
            <a:ext cx="5528079" cy="3443553"/>
            <a:chOff x="6707623" y="1552068"/>
            <a:chExt cx="5528079" cy="3443553"/>
          </a:xfrm>
        </p:grpSpPr>
        <p:pic>
          <p:nvPicPr>
            <p:cNvPr id="54" name="Picture 53">
              <a:extLst>
                <a:ext uri="{FF2B5EF4-FFF2-40B4-BE49-F238E27FC236}">
                  <a16:creationId xmlns:a16="http://schemas.microsoft.com/office/drawing/2014/main" id="{132978A1-50C5-173C-0CBD-D9733268AB00}"/>
                </a:ext>
              </a:extLst>
            </p:cNvPr>
            <p:cNvPicPr>
              <a:picLocks noChangeAspect="1"/>
            </p:cNvPicPr>
            <p:nvPr/>
          </p:nvPicPr>
          <p:blipFill>
            <a:blip r:embed="rId5"/>
            <a:stretch>
              <a:fillRect/>
            </a:stretch>
          </p:blipFill>
          <p:spPr>
            <a:xfrm>
              <a:off x="6707623" y="2060848"/>
              <a:ext cx="5528079" cy="2934773"/>
            </a:xfrm>
            <a:prstGeom prst="rect">
              <a:avLst/>
            </a:prstGeom>
          </p:spPr>
        </p:pic>
        <p:sp>
          <p:nvSpPr>
            <p:cNvPr id="21" name="Rectangle 20">
              <a:extLst>
                <a:ext uri="{FF2B5EF4-FFF2-40B4-BE49-F238E27FC236}">
                  <a16:creationId xmlns:a16="http://schemas.microsoft.com/office/drawing/2014/main" id="{9B046764-0474-54BF-AFF0-FF0330D34D3B}"/>
                </a:ext>
              </a:extLst>
            </p:cNvPr>
            <p:cNvSpPr/>
            <p:nvPr/>
          </p:nvSpPr>
          <p:spPr>
            <a:xfrm>
              <a:off x="8316749" y="1552068"/>
              <a:ext cx="1946099" cy="611616"/>
            </a:xfrm>
            <a:prstGeom prst="rect">
              <a:avLst/>
            </a:prstGeom>
            <a:no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NASCET</a:t>
              </a:r>
            </a:p>
          </p:txBody>
        </p:sp>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Carotid Artery Disease</a:t>
            </a:r>
          </a:p>
        </p:txBody>
      </p:sp>
      <p:sp>
        <p:nvSpPr>
          <p:cNvPr id="55" name="Rectangle 54">
            <a:extLst>
              <a:ext uri="{FF2B5EF4-FFF2-40B4-BE49-F238E27FC236}">
                <a16:creationId xmlns:a16="http://schemas.microsoft.com/office/drawing/2014/main" id="{51419848-E42C-6117-7FEB-F7B94C1BE6FF}"/>
              </a:ext>
            </a:extLst>
          </p:cNvPr>
          <p:cNvSpPr/>
          <p:nvPr/>
        </p:nvSpPr>
        <p:spPr>
          <a:xfrm>
            <a:off x="5155147" y="3474922"/>
            <a:ext cx="868845" cy="258978"/>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6" name="Rectangle 55">
            <a:extLst>
              <a:ext uri="{FF2B5EF4-FFF2-40B4-BE49-F238E27FC236}">
                <a16:creationId xmlns:a16="http://schemas.microsoft.com/office/drawing/2014/main" id="{6B9B0534-D8B2-3734-1FCD-5387051B259D}"/>
              </a:ext>
            </a:extLst>
          </p:cNvPr>
          <p:cNvSpPr/>
          <p:nvPr/>
        </p:nvSpPr>
        <p:spPr>
          <a:xfrm>
            <a:off x="5138317" y="4122994"/>
            <a:ext cx="1507151" cy="38612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7" name="Rectangle 56">
            <a:extLst>
              <a:ext uri="{FF2B5EF4-FFF2-40B4-BE49-F238E27FC236}">
                <a16:creationId xmlns:a16="http://schemas.microsoft.com/office/drawing/2014/main" id="{7278C9C1-0B45-812F-E6F6-70641378FD81}"/>
              </a:ext>
            </a:extLst>
          </p:cNvPr>
          <p:cNvSpPr/>
          <p:nvPr/>
        </p:nvSpPr>
        <p:spPr>
          <a:xfrm>
            <a:off x="6469983" y="1368602"/>
            <a:ext cx="1946099" cy="611616"/>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dirty="0">
                <a:solidFill>
                  <a:schemeClr val="tx1"/>
                </a:solidFill>
              </a:rPr>
              <a:t>485/50=9.7</a:t>
            </a:r>
          </a:p>
        </p:txBody>
      </p:sp>
      <p:sp>
        <p:nvSpPr>
          <p:cNvPr id="58" name="Rectangle 57">
            <a:extLst>
              <a:ext uri="{FF2B5EF4-FFF2-40B4-BE49-F238E27FC236}">
                <a16:creationId xmlns:a16="http://schemas.microsoft.com/office/drawing/2014/main" id="{1F896E2E-2159-EFCF-09AF-D238AA0D486D}"/>
              </a:ext>
            </a:extLst>
          </p:cNvPr>
          <p:cNvSpPr/>
          <p:nvPr/>
        </p:nvSpPr>
        <p:spPr>
          <a:xfrm>
            <a:off x="8112224" y="4095863"/>
            <a:ext cx="741042" cy="358442"/>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59" name="Rectangle 58">
            <a:extLst>
              <a:ext uri="{FF2B5EF4-FFF2-40B4-BE49-F238E27FC236}">
                <a16:creationId xmlns:a16="http://schemas.microsoft.com/office/drawing/2014/main" id="{52E48ABE-3DAC-AB5D-8D05-9833E2D97E55}"/>
              </a:ext>
            </a:extLst>
          </p:cNvPr>
          <p:cNvSpPr/>
          <p:nvPr/>
        </p:nvSpPr>
        <p:spPr>
          <a:xfrm>
            <a:off x="9445928" y="4149080"/>
            <a:ext cx="466496" cy="241377"/>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sp>
        <p:nvSpPr>
          <p:cNvPr id="60" name="Rectangle 59">
            <a:extLst>
              <a:ext uri="{FF2B5EF4-FFF2-40B4-BE49-F238E27FC236}">
                <a16:creationId xmlns:a16="http://schemas.microsoft.com/office/drawing/2014/main" id="{99FBB834-4410-1BA9-8A1A-3738EF29A4E6}"/>
              </a:ext>
            </a:extLst>
          </p:cNvPr>
          <p:cNvSpPr/>
          <p:nvPr/>
        </p:nvSpPr>
        <p:spPr>
          <a:xfrm>
            <a:off x="6707623" y="4103725"/>
            <a:ext cx="1342447" cy="40539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dirty="0">
              <a:solidFill>
                <a:schemeClr val="tx1"/>
              </a:solidFill>
            </a:endParaRPr>
          </a:p>
        </p:txBody>
      </p:sp>
      <p:pic>
        <p:nvPicPr>
          <p:cNvPr id="6" name="Picture 5">
            <a:extLst>
              <a:ext uri="{FF2B5EF4-FFF2-40B4-BE49-F238E27FC236}">
                <a16:creationId xmlns:a16="http://schemas.microsoft.com/office/drawing/2014/main" id="{E0E95E45-A43D-264B-F49F-60092F909A87}"/>
              </a:ext>
            </a:extLst>
          </p:cNvPr>
          <p:cNvPicPr>
            <a:picLocks noChangeAspect="1"/>
          </p:cNvPicPr>
          <p:nvPr/>
        </p:nvPicPr>
        <p:blipFill rotWithShape="1">
          <a:blip r:embed="rId6"/>
          <a:srcRect l="66537" t="11656" r="9248" b="68900"/>
          <a:stretch/>
        </p:blipFill>
        <p:spPr>
          <a:xfrm>
            <a:off x="6890518" y="2106080"/>
            <a:ext cx="4828143" cy="1211502"/>
          </a:xfrm>
          <a:prstGeom prst="rect">
            <a:avLst/>
          </a:prstGeom>
        </p:spPr>
      </p:pic>
    </p:spTree>
    <p:extLst>
      <p:ext uri="{BB962C8B-B14F-4D97-AF65-F5344CB8AC3E}">
        <p14:creationId xmlns:p14="http://schemas.microsoft.com/office/powerpoint/2010/main" val="3909061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6"/>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2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5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5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59"/>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animBg="1"/>
      <p:bldP spid="59" grpId="0" animBg="1"/>
      <p:bldP spid="60"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0E5260CB-5A5D-30B4-639F-F07FAE77F844}"/>
              </a:ext>
            </a:extLst>
          </p:cNvPr>
          <p:cNvGrpSpPr/>
          <p:nvPr/>
        </p:nvGrpSpPr>
        <p:grpSpPr>
          <a:xfrm>
            <a:off x="-264628" y="324110"/>
            <a:ext cx="12625324" cy="6413873"/>
            <a:chOff x="-74382" y="324109"/>
            <a:chExt cx="9258553" cy="6413873"/>
          </a:xfrm>
        </p:grpSpPr>
        <p:grpSp>
          <p:nvGrpSpPr>
            <p:cNvPr id="20" name="Group 19">
              <a:extLst>
                <a:ext uri="{FF2B5EF4-FFF2-40B4-BE49-F238E27FC236}">
                  <a16:creationId xmlns:a16="http://schemas.microsoft.com/office/drawing/2014/main" id="{032DBDFE-2060-A2F9-5FCA-0FCC1CA1D1FA}"/>
                </a:ext>
              </a:extLst>
            </p:cNvPr>
            <p:cNvGrpSpPr/>
            <p:nvPr/>
          </p:nvGrpSpPr>
          <p:grpSpPr>
            <a:xfrm>
              <a:off x="-74382" y="324109"/>
              <a:ext cx="9258553" cy="6389037"/>
              <a:chOff x="-74382" y="260648"/>
              <a:chExt cx="9258553" cy="6389037"/>
            </a:xfrm>
          </p:grpSpPr>
          <p:grpSp>
            <p:nvGrpSpPr>
              <p:cNvPr id="22" name="Group 21">
                <a:extLst>
                  <a:ext uri="{FF2B5EF4-FFF2-40B4-BE49-F238E27FC236}">
                    <a16:creationId xmlns:a16="http://schemas.microsoft.com/office/drawing/2014/main" id="{4625D026-0B67-1064-F7E9-57873C8900E1}"/>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7E56F951-9E5A-4E1F-66DE-9266DD9A1B2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B8B37F78-0376-A1B7-F62D-2E7778205589}"/>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42771197-6E4D-044B-4731-4BA81C75C04E}"/>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Rectangle 22">
                <a:extLst>
                  <a:ext uri="{FF2B5EF4-FFF2-40B4-BE49-F238E27FC236}">
                    <a16:creationId xmlns:a16="http://schemas.microsoft.com/office/drawing/2014/main" id="{C143E583-992B-FA0F-0C55-4E07F33D2E53}"/>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793661CE-CB26-A967-2785-F5611322CA9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 name="Picture 2">
              <a:extLst>
                <a:ext uri="{FF2B5EF4-FFF2-40B4-BE49-F238E27FC236}">
                  <a16:creationId xmlns:a16="http://schemas.microsoft.com/office/drawing/2014/main" id="{C65290D7-359B-FACB-24F2-ADF2A9906E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18" name="Rectangle 17">
            <a:extLst>
              <a:ext uri="{FF2B5EF4-FFF2-40B4-BE49-F238E27FC236}">
                <a16:creationId xmlns:a16="http://schemas.microsoft.com/office/drawing/2014/main" id="{AF7256BA-C6FB-3E76-2226-E712E82540C2}"/>
              </a:ext>
            </a:extLst>
          </p:cNvPr>
          <p:cNvSpPr/>
          <p:nvPr/>
        </p:nvSpPr>
        <p:spPr>
          <a:xfrm>
            <a:off x="783214" y="2040833"/>
            <a:ext cx="4646382" cy="3375393"/>
          </a:xfrm>
          <a:prstGeom prst="rect">
            <a:avLst/>
          </a:prstGeom>
          <a:blipFill>
            <a:blip r:embed="rId4"/>
            <a:stretch>
              <a:fillRect/>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Carotid Artery Disease</a:t>
            </a:r>
          </a:p>
        </p:txBody>
      </p:sp>
      <p:sp>
        <p:nvSpPr>
          <p:cNvPr id="7" name="TextBox 6">
            <a:extLst>
              <a:ext uri="{FF2B5EF4-FFF2-40B4-BE49-F238E27FC236}">
                <a16:creationId xmlns:a16="http://schemas.microsoft.com/office/drawing/2014/main" id="{7F2705C9-A8AB-771C-4428-38E0B17E52B5}"/>
              </a:ext>
            </a:extLst>
          </p:cNvPr>
          <p:cNvSpPr txBox="1"/>
          <p:nvPr/>
        </p:nvSpPr>
        <p:spPr>
          <a:xfrm>
            <a:off x="7109497" y="1304361"/>
            <a:ext cx="4153962" cy="584775"/>
          </a:xfrm>
          <a:prstGeom prst="rect">
            <a:avLst/>
          </a:prstGeom>
          <a:noFill/>
        </p:spPr>
        <p:txBody>
          <a:bodyPr wrap="square" rtlCol="0">
            <a:spAutoFit/>
          </a:bodyPr>
          <a:lstStyle/>
          <a:p>
            <a:r>
              <a:rPr lang="en-GB" sz="3200" dirty="0"/>
              <a:t>Carotid endarterectomy</a:t>
            </a:r>
          </a:p>
        </p:txBody>
      </p:sp>
      <p:pic>
        <p:nvPicPr>
          <p:cNvPr id="1026" name="Picture 2" descr="Carotid Endarterectomy">
            <a:extLst>
              <a:ext uri="{FF2B5EF4-FFF2-40B4-BE49-F238E27FC236}">
                <a16:creationId xmlns:a16="http://schemas.microsoft.com/office/drawing/2014/main" id="{A0FB56EF-D7C7-9D59-7DEE-C9D525956285}"/>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037008" y="1824872"/>
            <a:ext cx="2218800" cy="4597227"/>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E52A10F6-1302-D578-4972-1437848A11B7}"/>
              </a:ext>
            </a:extLst>
          </p:cNvPr>
          <p:cNvSpPr txBox="1"/>
          <p:nvPr/>
        </p:nvSpPr>
        <p:spPr>
          <a:xfrm>
            <a:off x="1383176" y="1184869"/>
            <a:ext cx="4153962" cy="584775"/>
          </a:xfrm>
          <a:prstGeom prst="rect">
            <a:avLst/>
          </a:prstGeom>
          <a:noFill/>
        </p:spPr>
        <p:txBody>
          <a:bodyPr wrap="square" rtlCol="0">
            <a:spAutoFit/>
          </a:bodyPr>
          <a:lstStyle/>
          <a:p>
            <a:r>
              <a:rPr lang="en-GB" sz="3200" dirty="0"/>
              <a:t>Best medical therapy</a:t>
            </a:r>
          </a:p>
        </p:txBody>
      </p:sp>
      <p:sp>
        <p:nvSpPr>
          <p:cNvPr id="12" name="TextBox 11">
            <a:extLst>
              <a:ext uri="{FF2B5EF4-FFF2-40B4-BE49-F238E27FC236}">
                <a16:creationId xmlns:a16="http://schemas.microsoft.com/office/drawing/2014/main" id="{735A8EBE-F052-E0E4-7BAA-430C1DB2A0D9}"/>
              </a:ext>
            </a:extLst>
          </p:cNvPr>
          <p:cNvSpPr txBox="1"/>
          <p:nvPr/>
        </p:nvSpPr>
        <p:spPr>
          <a:xfrm>
            <a:off x="2571297" y="2945410"/>
            <a:ext cx="4057663" cy="584775"/>
          </a:xfrm>
          <a:prstGeom prst="rect">
            <a:avLst/>
          </a:prstGeom>
          <a:noFill/>
        </p:spPr>
        <p:txBody>
          <a:bodyPr wrap="square" rtlCol="0">
            <a:spAutoFit/>
          </a:bodyPr>
          <a:lstStyle/>
          <a:p>
            <a:r>
              <a:rPr lang="en-GB" sz="3200" b="1" dirty="0" err="1">
                <a:solidFill>
                  <a:srgbClr val="FF0000"/>
                </a:solidFill>
              </a:rPr>
              <a:t>Hyperlipidemia</a:t>
            </a:r>
            <a:endParaRPr lang="en-GB" sz="3200" b="1" dirty="0">
              <a:solidFill>
                <a:srgbClr val="FF0000"/>
              </a:solidFill>
            </a:endParaRPr>
          </a:p>
        </p:txBody>
      </p:sp>
      <p:sp>
        <p:nvSpPr>
          <p:cNvPr id="13" name="TextBox 12">
            <a:extLst>
              <a:ext uri="{FF2B5EF4-FFF2-40B4-BE49-F238E27FC236}">
                <a16:creationId xmlns:a16="http://schemas.microsoft.com/office/drawing/2014/main" id="{8B49FB88-9625-46EF-BCC1-BD8E83772D29}"/>
              </a:ext>
            </a:extLst>
          </p:cNvPr>
          <p:cNvSpPr txBox="1"/>
          <p:nvPr/>
        </p:nvSpPr>
        <p:spPr>
          <a:xfrm>
            <a:off x="1077573" y="2121219"/>
            <a:ext cx="4057663" cy="584775"/>
          </a:xfrm>
          <a:prstGeom prst="rect">
            <a:avLst/>
          </a:prstGeom>
          <a:noFill/>
        </p:spPr>
        <p:txBody>
          <a:bodyPr wrap="square" rtlCol="0">
            <a:spAutoFit/>
          </a:bodyPr>
          <a:lstStyle/>
          <a:p>
            <a:r>
              <a:rPr lang="en-GB" sz="3200" b="1" dirty="0">
                <a:solidFill>
                  <a:srgbClr val="FF0000"/>
                </a:solidFill>
              </a:rPr>
              <a:t>Hypertension</a:t>
            </a:r>
          </a:p>
        </p:txBody>
      </p:sp>
      <p:sp>
        <p:nvSpPr>
          <p:cNvPr id="16" name="TextBox 15">
            <a:extLst>
              <a:ext uri="{FF2B5EF4-FFF2-40B4-BE49-F238E27FC236}">
                <a16:creationId xmlns:a16="http://schemas.microsoft.com/office/drawing/2014/main" id="{1C0F0A27-6F74-DCC5-FEA6-DC4E2BE9C769}"/>
              </a:ext>
            </a:extLst>
          </p:cNvPr>
          <p:cNvSpPr txBox="1"/>
          <p:nvPr/>
        </p:nvSpPr>
        <p:spPr>
          <a:xfrm>
            <a:off x="912970" y="3860993"/>
            <a:ext cx="4057663" cy="584775"/>
          </a:xfrm>
          <a:prstGeom prst="rect">
            <a:avLst/>
          </a:prstGeom>
          <a:noFill/>
        </p:spPr>
        <p:txBody>
          <a:bodyPr wrap="square" rtlCol="0">
            <a:spAutoFit/>
          </a:bodyPr>
          <a:lstStyle/>
          <a:p>
            <a:r>
              <a:rPr lang="en-GB" sz="3200" b="1" dirty="0">
                <a:solidFill>
                  <a:srgbClr val="FF0000"/>
                </a:solidFill>
              </a:rPr>
              <a:t>Diabetes</a:t>
            </a:r>
          </a:p>
        </p:txBody>
      </p:sp>
      <p:sp>
        <p:nvSpPr>
          <p:cNvPr id="17" name="TextBox 16">
            <a:extLst>
              <a:ext uri="{FF2B5EF4-FFF2-40B4-BE49-F238E27FC236}">
                <a16:creationId xmlns:a16="http://schemas.microsoft.com/office/drawing/2014/main" id="{33AE8A3D-4038-C05A-474F-0D8A45DCE523}"/>
              </a:ext>
            </a:extLst>
          </p:cNvPr>
          <p:cNvSpPr txBox="1"/>
          <p:nvPr/>
        </p:nvSpPr>
        <p:spPr>
          <a:xfrm>
            <a:off x="2059250" y="4598716"/>
            <a:ext cx="4057663" cy="584775"/>
          </a:xfrm>
          <a:prstGeom prst="rect">
            <a:avLst/>
          </a:prstGeom>
          <a:noFill/>
        </p:spPr>
        <p:txBody>
          <a:bodyPr wrap="square" rtlCol="0">
            <a:spAutoFit/>
          </a:bodyPr>
          <a:lstStyle/>
          <a:p>
            <a:r>
              <a:rPr lang="en-GB" sz="3200" b="1" dirty="0">
                <a:solidFill>
                  <a:srgbClr val="FF0000"/>
                </a:solidFill>
              </a:rPr>
              <a:t>Smoking cessation</a:t>
            </a:r>
          </a:p>
        </p:txBody>
      </p:sp>
    </p:spTree>
    <p:extLst>
      <p:ext uri="{BB962C8B-B14F-4D97-AF65-F5344CB8AC3E}">
        <p14:creationId xmlns:p14="http://schemas.microsoft.com/office/powerpoint/2010/main" val="129139966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3" name="AutoShape 79">
            <a:extLst>
              <a:ext uri="{FF2B5EF4-FFF2-40B4-BE49-F238E27FC236}">
                <a16:creationId xmlns:a16="http://schemas.microsoft.com/office/drawing/2014/main" id="{020D4718-FBC7-C11E-60CF-217606C96BBC}"/>
              </a:ext>
            </a:extLst>
          </p:cNvPr>
          <p:cNvCxnSpPr>
            <a:cxnSpLocks noChangeShapeType="1"/>
          </p:cNvCxnSpPr>
          <p:nvPr/>
        </p:nvCxnSpPr>
        <p:spPr bwMode="auto">
          <a:xfrm>
            <a:off x="6321673" y="1524166"/>
            <a:ext cx="345962" cy="430886"/>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grpSp>
        <p:nvGrpSpPr>
          <p:cNvPr id="3" name="Group 2">
            <a:extLst>
              <a:ext uri="{FF2B5EF4-FFF2-40B4-BE49-F238E27FC236}">
                <a16:creationId xmlns:a16="http://schemas.microsoft.com/office/drawing/2014/main" id="{9062CE4B-6898-E208-6C86-CAA5E9EF9B1F}"/>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5E7E2041-297C-21A8-26BF-150989BEF3CC}"/>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97B790AF-6E66-71CE-74AD-2635B95569E8}"/>
                  </a:ext>
                </a:extLst>
              </p:cNvPr>
              <p:cNvGrpSpPr/>
              <p:nvPr/>
            </p:nvGrpSpPr>
            <p:grpSpPr>
              <a:xfrm>
                <a:off x="-74382" y="5218534"/>
                <a:ext cx="9195401" cy="955514"/>
                <a:chOff x="-37870" y="5583981"/>
                <a:chExt cx="9195401" cy="1274019"/>
              </a:xfrm>
            </p:grpSpPr>
            <p:sp>
              <p:nvSpPr>
                <p:cNvPr id="18" name="Rectangle 17">
                  <a:extLst>
                    <a:ext uri="{FF2B5EF4-FFF2-40B4-BE49-F238E27FC236}">
                      <a16:creationId xmlns:a16="http://schemas.microsoft.com/office/drawing/2014/main" id="{EDF846BF-9E27-087D-2B69-70DF1B05FD16}"/>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1BB5EEE3-30BE-CE2F-557A-A9DF898C5514}"/>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a:extLst>
                  <a:ext uri="{FF2B5EF4-FFF2-40B4-BE49-F238E27FC236}">
                    <a16:creationId xmlns:a16="http://schemas.microsoft.com/office/drawing/2014/main" id="{043C3830-1153-EECF-EAFE-4D9E787B38FA}"/>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1689893-E5A1-B69E-65D7-56F71431E0A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1EC04622-A6EA-40A7-ACB7-D95E1A11C14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sp>
        <p:nvSpPr>
          <p:cNvPr id="4" name="Freeform 4">
            <a:extLst>
              <a:ext uri="{FF2B5EF4-FFF2-40B4-BE49-F238E27FC236}">
                <a16:creationId xmlns:a16="http://schemas.microsoft.com/office/drawing/2014/main" id="{5FDBF430-BAD7-1C91-52BE-9A524A435DF6}"/>
              </a:ext>
            </a:extLst>
          </p:cNvPr>
          <p:cNvSpPr>
            <a:spLocks/>
          </p:cNvSpPr>
          <p:nvPr/>
        </p:nvSpPr>
        <p:spPr bwMode="auto">
          <a:xfrm rot="1829644" flipH="1">
            <a:off x="2212975" y="9768840"/>
            <a:ext cx="143510" cy="273050"/>
          </a:xfrm>
          <a:custGeom>
            <a:avLst/>
            <a:gdLst>
              <a:gd name="T0" fmla="*/ 128 w 134"/>
              <a:gd name="T1" fmla="*/ 6 h 256"/>
              <a:gd name="T2" fmla="*/ 56 w 134"/>
              <a:gd name="T3" fmla="*/ 84 h 256"/>
              <a:gd name="T4" fmla="*/ 56 w 134"/>
              <a:gd name="T5" fmla="*/ 234 h 256"/>
              <a:gd name="T6" fmla="*/ 20 w 134"/>
              <a:gd name="T7" fmla="*/ 216 h 256"/>
              <a:gd name="T8" fmla="*/ 2 w 134"/>
              <a:gd name="T9" fmla="*/ 144 h 256"/>
              <a:gd name="T10" fmla="*/ 20 w 134"/>
              <a:gd name="T11" fmla="*/ 48 h 256"/>
              <a:gd name="T12" fmla="*/ 128 w 134"/>
              <a:gd name="T13" fmla="*/ 6 h 256"/>
            </a:gdLst>
            <a:ahLst/>
            <a:cxnLst>
              <a:cxn ang="0">
                <a:pos x="T0" y="T1"/>
              </a:cxn>
              <a:cxn ang="0">
                <a:pos x="T2" y="T3"/>
              </a:cxn>
              <a:cxn ang="0">
                <a:pos x="T4" y="T5"/>
              </a:cxn>
              <a:cxn ang="0">
                <a:pos x="T6" y="T7"/>
              </a:cxn>
              <a:cxn ang="0">
                <a:pos x="T8" y="T9"/>
              </a:cxn>
              <a:cxn ang="0">
                <a:pos x="T10" y="T11"/>
              </a:cxn>
              <a:cxn ang="0">
                <a:pos x="T12" y="T13"/>
              </a:cxn>
            </a:cxnLst>
            <a:rect l="0" t="0" r="r" b="b"/>
            <a:pathLst>
              <a:path w="134" h="256">
                <a:moveTo>
                  <a:pt x="128" y="6"/>
                </a:moveTo>
                <a:cubicBezTo>
                  <a:pt x="134" y="12"/>
                  <a:pt x="68" y="46"/>
                  <a:pt x="56" y="84"/>
                </a:cubicBezTo>
                <a:cubicBezTo>
                  <a:pt x="44" y="122"/>
                  <a:pt x="62" y="212"/>
                  <a:pt x="56" y="234"/>
                </a:cubicBezTo>
                <a:cubicBezTo>
                  <a:pt x="50" y="256"/>
                  <a:pt x="29" y="231"/>
                  <a:pt x="20" y="216"/>
                </a:cubicBezTo>
                <a:cubicBezTo>
                  <a:pt x="11" y="201"/>
                  <a:pt x="2" y="172"/>
                  <a:pt x="2" y="144"/>
                </a:cubicBezTo>
                <a:cubicBezTo>
                  <a:pt x="2" y="116"/>
                  <a:pt x="0" y="71"/>
                  <a:pt x="20" y="48"/>
                </a:cubicBezTo>
                <a:cubicBezTo>
                  <a:pt x="40" y="25"/>
                  <a:pt x="122" y="0"/>
                  <a:pt x="128" y="6"/>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7" name="Freeform 6">
            <a:extLst>
              <a:ext uri="{FF2B5EF4-FFF2-40B4-BE49-F238E27FC236}">
                <a16:creationId xmlns:a16="http://schemas.microsoft.com/office/drawing/2014/main" id="{828AAFC0-0468-6801-CBCA-16449FE85336}"/>
              </a:ext>
            </a:extLst>
          </p:cNvPr>
          <p:cNvSpPr>
            <a:spLocks/>
          </p:cNvSpPr>
          <p:nvPr/>
        </p:nvSpPr>
        <p:spPr bwMode="auto">
          <a:xfrm rot="1829644" flipH="1">
            <a:off x="3067685" y="6642735"/>
            <a:ext cx="473710" cy="689610"/>
          </a:xfrm>
          <a:custGeom>
            <a:avLst/>
            <a:gdLst>
              <a:gd name="T0" fmla="*/ 14 w 442"/>
              <a:gd name="T1" fmla="*/ 614 h 646"/>
              <a:gd name="T2" fmla="*/ 134 w 442"/>
              <a:gd name="T3" fmla="*/ 506 h 646"/>
              <a:gd name="T4" fmla="*/ 398 w 442"/>
              <a:gd name="T5" fmla="*/ 302 h 646"/>
              <a:gd name="T6" fmla="*/ 398 w 442"/>
              <a:gd name="T7" fmla="*/ 206 h 646"/>
              <a:gd name="T8" fmla="*/ 314 w 442"/>
              <a:gd name="T9" fmla="*/ 170 h 646"/>
              <a:gd name="T10" fmla="*/ 194 w 442"/>
              <a:gd name="T11" fmla="*/ 2 h 646"/>
              <a:gd name="T12" fmla="*/ 254 w 442"/>
              <a:gd name="T13" fmla="*/ 182 h 646"/>
              <a:gd name="T14" fmla="*/ 218 w 442"/>
              <a:gd name="T15" fmla="*/ 314 h 646"/>
              <a:gd name="T16" fmla="*/ 14 w 442"/>
              <a:gd name="T17" fmla="*/ 614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2" h="646">
                <a:moveTo>
                  <a:pt x="14" y="614"/>
                </a:moveTo>
                <a:cubicBezTo>
                  <a:pt x="0" y="646"/>
                  <a:pt x="70" y="558"/>
                  <a:pt x="134" y="506"/>
                </a:cubicBezTo>
                <a:cubicBezTo>
                  <a:pt x="198" y="454"/>
                  <a:pt x="354" y="352"/>
                  <a:pt x="398" y="302"/>
                </a:cubicBezTo>
                <a:cubicBezTo>
                  <a:pt x="442" y="252"/>
                  <a:pt x="412" y="228"/>
                  <a:pt x="398" y="206"/>
                </a:cubicBezTo>
                <a:cubicBezTo>
                  <a:pt x="384" y="184"/>
                  <a:pt x="348" y="204"/>
                  <a:pt x="314" y="170"/>
                </a:cubicBezTo>
                <a:cubicBezTo>
                  <a:pt x="280" y="136"/>
                  <a:pt x="204" y="0"/>
                  <a:pt x="194" y="2"/>
                </a:cubicBezTo>
                <a:cubicBezTo>
                  <a:pt x="184" y="4"/>
                  <a:pt x="250" y="130"/>
                  <a:pt x="254" y="182"/>
                </a:cubicBezTo>
                <a:cubicBezTo>
                  <a:pt x="258" y="234"/>
                  <a:pt x="256" y="242"/>
                  <a:pt x="218" y="314"/>
                </a:cubicBezTo>
                <a:cubicBezTo>
                  <a:pt x="180" y="386"/>
                  <a:pt x="28" y="582"/>
                  <a:pt x="14" y="614"/>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14" name="Freeform 11">
            <a:extLst>
              <a:ext uri="{FF2B5EF4-FFF2-40B4-BE49-F238E27FC236}">
                <a16:creationId xmlns:a16="http://schemas.microsoft.com/office/drawing/2014/main" id="{B9018F9E-3ED9-BA61-C2D1-22DB7970093A}"/>
              </a:ext>
            </a:extLst>
          </p:cNvPr>
          <p:cNvSpPr>
            <a:spLocks/>
          </p:cNvSpPr>
          <p:nvPr/>
        </p:nvSpPr>
        <p:spPr bwMode="auto">
          <a:xfrm rot="1829644" flipH="1">
            <a:off x="4196290" y="2918016"/>
            <a:ext cx="518160" cy="634365"/>
          </a:xfrm>
          <a:custGeom>
            <a:avLst/>
            <a:gdLst>
              <a:gd name="T0" fmla="*/ 470 w 484"/>
              <a:gd name="T1" fmla="*/ 581 h 595"/>
              <a:gd name="T2" fmla="*/ 405 w 484"/>
              <a:gd name="T3" fmla="*/ 497 h 595"/>
              <a:gd name="T4" fmla="*/ 309 w 484"/>
              <a:gd name="T5" fmla="*/ 367 h 595"/>
              <a:gd name="T6" fmla="*/ 252 w 484"/>
              <a:gd name="T7" fmla="*/ 228 h 595"/>
              <a:gd name="T8" fmla="*/ 223 w 484"/>
              <a:gd name="T9" fmla="*/ 137 h 595"/>
              <a:gd name="T10" fmla="*/ 184 w 484"/>
              <a:gd name="T11" fmla="*/ 106 h 595"/>
              <a:gd name="T12" fmla="*/ 21 w 484"/>
              <a:gd name="T13" fmla="*/ 5 h 595"/>
              <a:gd name="T14" fmla="*/ 60 w 484"/>
              <a:gd name="T15" fmla="*/ 75 h 595"/>
              <a:gd name="T16" fmla="*/ 177 w 484"/>
              <a:gd name="T17" fmla="*/ 223 h 595"/>
              <a:gd name="T18" fmla="*/ 321 w 484"/>
              <a:gd name="T19" fmla="*/ 415 h 595"/>
              <a:gd name="T20" fmla="*/ 470 w 484"/>
              <a:gd name="T21" fmla="*/ 581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4" h="595">
                <a:moveTo>
                  <a:pt x="470" y="581"/>
                </a:moveTo>
                <a:cubicBezTo>
                  <a:pt x="484" y="595"/>
                  <a:pt x="432" y="533"/>
                  <a:pt x="405" y="497"/>
                </a:cubicBezTo>
                <a:cubicBezTo>
                  <a:pt x="378" y="461"/>
                  <a:pt x="334" y="412"/>
                  <a:pt x="309" y="367"/>
                </a:cubicBezTo>
                <a:cubicBezTo>
                  <a:pt x="284" y="322"/>
                  <a:pt x="266" y="266"/>
                  <a:pt x="252" y="228"/>
                </a:cubicBezTo>
                <a:cubicBezTo>
                  <a:pt x="238" y="190"/>
                  <a:pt x="234" y="157"/>
                  <a:pt x="223" y="137"/>
                </a:cubicBezTo>
                <a:cubicBezTo>
                  <a:pt x="212" y="117"/>
                  <a:pt x="218" y="128"/>
                  <a:pt x="184" y="106"/>
                </a:cubicBezTo>
                <a:cubicBezTo>
                  <a:pt x="150" y="84"/>
                  <a:pt x="42" y="10"/>
                  <a:pt x="21" y="5"/>
                </a:cubicBezTo>
                <a:cubicBezTo>
                  <a:pt x="0" y="0"/>
                  <a:pt x="34" y="39"/>
                  <a:pt x="60" y="75"/>
                </a:cubicBezTo>
                <a:cubicBezTo>
                  <a:pt x="86" y="111"/>
                  <a:pt x="134" y="166"/>
                  <a:pt x="177" y="223"/>
                </a:cubicBezTo>
                <a:cubicBezTo>
                  <a:pt x="220" y="280"/>
                  <a:pt x="274" y="354"/>
                  <a:pt x="321" y="415"/>
                </a:cubicBezTo>
                <a:cubicBezTo>
                  <a:pt x="368" y="476"/>
                  <a:pt x="456" y="567"/>
                  <a:pt x="470" y="581"/>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15" name="Freeform 12">
            <a:extLst>
              <a:ext uri="{FF2B5EF4-FFF2-40B4-BE49-F238E27FC236}">
                <a16:creationId xmlns:a16="http://schemas.microsoft.com/office/drawing/2014/main" id="{D707D231-47D6-9362-F3C5-C2557354FEE8}"/>
              </a:ext>
            </a:extLst>
          </p:cNvPr>
          <p:cNvSpPr>
            <a:spLocks/>
          </p:cNvSpPr>
          <p:nvPr/>
        </p:nvSpPr>
        <p:spPr bwMode="auto">
          <a:xfrm rot="1829644" flipH="1">
            <a:off x="6436308" y="2291104"/>
            <a:ext cx="196850" cy="881380"/>
          </a:xfrm>
          <a:custGeom>
            <a:avLst/>
            <a:gdLst>
              <a:gd name="T0" fmla="*/ 15 w 184"/>
              <a:gd name="T1" fmla="*/ 177 h 825"/>
              <a:gd name="T2" fmla="*/ 87 w 184"/>
              <a:gd name="T3" fmla="*/ 485 h 825"/>
              <a:gd name="T4" fmla="*/ 131 w 184"/>
              <a:gd name="T5" fmla="*/ 811 h 825"/>
              <a:gd name="T6" fmla="*/ 147 w 184"/>
              <a:gd name="T7" fmla="*/ 571 h 825"/>
              <a:gd name="T8" fmla="*/ 171 w 184"/>
              <a:gd name="T9" fmla="*/ 252 h 825"/>
              <a:gd name="T10" fmla="*/ 174 w 184"/>
              <a:gd name="T11" fmla="*/ 165 h 825"/>
              <a:gd name="T12" fmla="*/ 109 w 184"/>
              <a:gd name="T13" fmla="*/ 120 h 825"/>
              <a:gd name="T14" fmla="*/ 15 w 184"/>
              <a:gd name="T15" fmla="*/ 9 h 825"/>
              <a:gd name="T16" fmla="*/ 15 w 184"/>
              <a:gd name="T17" fmla="*/ 177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825">
                <a:moveTo>
                  <a:pt x="15" y="177"/>
                </a:moveTo>
                <a:cubicBezTo>
                  <a:pt x="27" y="256"/>
                  <a:pt x="68" y="379"/>
                  <a:pt x="87" y="485"/>
                </a:cubicBezTo>
                <a:cubicBezTo>
                  <a:pt x="106" y="591"/>
                  <a:pt x="121" y="797"/>
                  <a:pt x="131" y="811"/>
                </a:cubicBezTo>
                <a:cubicBezTo>
                  <a:pt x="141" y="825"/>
                  <a:pt x="140" y="664"/>
                  <a:pt x="147" y="571"/>
                </a:cubicBezTo>
                <a:cubicBezTo>
                  <a:pt x="154" y="478"/>
                  <a:pt x="167" y="320"/>
                  <a:pt x="171" y="252"/>
                </a:cubicBezTo>
                <a:cubicBezTo>
                  <a:pt x="175" y="184"/>
                  <a:pt x="184" y="187"/>
                  <a:pt x="174" y="165"/>
                </a:cubicBezTo>
                <a:cubicBezTo>
                  <a:pt x="164" y="143"/>
                  <a:pt x="136" y="146"/>
                  <a:pt x="109" y="120"/>
                </a:cubicBezTo>
                <a:cubicBezTo>
                  <a:pt x="82" y="94"/>
                  <a:pt x="30" y="0"/>
                  <a:pt x="15" y="9"/>
                </a:cubicBezTo>
                <a:cubicBezTo>
                  <a:pt x="0" y="18"/>
                  <a:pt x="3" y="98"/>
                  <a:pt x="15" y="177"/>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22" name="Freeform 13">
            <a:extLst>
              <a:ext uri="{FF2B5EF4-FFF2-40B4-BE49-F238E27FC236}">
                <a16:creationId xmlns:a16="http://schemas.microsoft.com/office/drawing/2014/main" id="{4684FE2E-1075-9EF5-6325-01BA2E934B68}"/>
              </a:ext>
            </a:extLst>
          </p:cNvPr>
          <p:cNvSpPr>
            <a:spLocks/>
          </p:cNvSpPr>
          <p:nvPr/>
        </p:nvSpPr>
        <p:spPr bwMode="auto">
          <a:xfrm rot="1829644" flipH="1">
            <a:off x="2518410" y="5737860"/>
            <a:ext cx="164465" cy="109855"/>
          </a:xfrm>
          <a:custGeom>
            <a:avLst/>
            <a:gdLst>
              <a:gd name="T0" fmla="*/ 146 w 154"/>
              <a:gd name="T1" fmla="*/ 102 h 102"/>
              <a:gd name="T2" fmla="*/ 86 w 154"/>
              <a:gd name="T3" fmla="*/ 42 h 102"/>
              <a:gd name="T4" fmla="*/ 2 w 154"/>
              <a:gd name="T5" fmla="*/ 6 h 102"/>
              <a:gd name="T6" fmla="*/ 98 w 154"/>
              <a:gd name="T7" fmla="*/ 6 h 102"/>
              <a:gd name="T8" fmla="*/ 134 w 154"/>
              <a:gd name="T9" fmla="*/ 42 h 102"/>
              <a:gd name="T10" fmla="*/ 146 w 154"/>
              <a:gd name="T11" fmla="*/ 102 h 102"/>
            </a:gdLst>
            <a:ahLst/>
            <a:cxnLst>
              <a:cxn ang="0">
                <a:pos x="T0" y="T1"/>
              </a:cxn>
              <a:cxn ang="0">
                <a:pos x="T2" y="T3"/>
              </a:cxn>
              <a:cxn ang="0">
                <a:pos x="T4" y="T5"/>
              </a:cxn>
              <a:cxn ang="0">
                <a:pos x="T6" y="T7"/>
              </a:cxn>
              <a:cxn ang="0">
                <a:pos x="T8" y="T9"/>
              </a:cxn>
              <a:cxn ang="0">
                <a:pos x="T10" y="T11"/>
              </a:cxn>
            </a:cxnLst>
            <a:rect l="0" t="0" r="r" b="b"/>
            <a:pathLst>
              <a:path w="154" h="102">
                <a:moveTo>
                  <a:pt x="146" y="102"/>
                </a:moveTo>
                <a:cubicBezTo>
                  <a:pt x="138" y="102"/>
                  <a:pt x="110" y="58"/>
                  <a:pt x="86" y="42"/>
                </a:cubicBezTo>
                <a:cubicBezTo>
                  <a:pt x="62" y="26"/>
                  <a:pt x="0" y="12"/>
                  <a:pt x="2" y="6"/>
                </a:cubicBezTo>
                <a:cubicBezTo>
                  <a:pt x="4" y="0"/>
                  <a:pt x="76" y="0"/>
                  <a:pt x="98" y="6"/>
                </a:cubicBezTo>
                <a:cubicBezTo>
                  <a:pt x="120" y="12"/>
                  <a:pt x="128" y="27"/>
                  <a:pt x="134" y="42"/>
                </a:cubicBezTo>
                <a:cubicBezTo>
                  <a:pt x="140" y="57"/>
                  <a:pt x="154" y="102"/>
                  <a:pt x="146" y="102"/>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23" name="Freeform 14">
            <a:extLst>
              <a:ext uri="{FF2B5EF4-FFF2-40B4-BE49-F238E27FC236}">
                <a16:creationId xmlns:a16="http://schemas.microsoft.com/office/drawing/2014/main" id="{F5F7E35A-D2CF-84D9-B3E1-BE87126B4726}"/>
              </a:ext>
            </a:extLst>
          </p:cNvPr>
          <p:cNvSpPr>
            <a:spLocks/>
          </p:cNvSpPr>
          <p:nvPr/>
        </p:nvSpPr>
        <p:spPr bwMode="auto">
          <a:xfrm rot="1829644" flipH="1">
            <a:off x="2286000" y="6318885"/>
            <a:ext cx="247015" cy="970280"/>
          </a:xfrm>
          <a:custGeom>
            <a:avLst/>
            <a:gdLst>
              <a:gd name="T0" fmla="*/ 175 w 230"/>
              <a:gd name="T1" fmla="*/ 2 h 909"/>
              <a:gd name="T2" fmla="*/ 163 w 230"/>
              <a:gd name="T3" fmla="*/ 254 h 909"/>
              <a:gd name="T4" fmla="*/ 211 w 230"/>
              <a:gd name="T5" fmla="*/ 488 h 909"/>
              <a:gd name="T6" fmla="*/ 49 w 230"/>
              <a:gd name="T7" fmla="*/ 866 h 909"/>
              <a:gd name="T8" fmla="*/ 25 w 230"/>
              <a:gd name="T9" fmla="*/ 746 h 909"/>
              <a:gd name="T10" fmla="*/ 199 w 230"/>
              <a:gd name="T11" fmla="*/ 494 h 909"/>
              <a:gd name="T12" fmla="*/ 151 w 230"/>
              <a:gd name="T13" fmla="*/ 368 h 909"/>
              <a:gd name="T14" fmla="*/ 121 w 230"/>
              <a:gd name="T15" fmla="*/ 242 h 909"/>
              <a:gd name="T16" fmla="*/ 175 w 230"/>
              <a:gd name="T17" fmla="*/ 2 h 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909">
                <a:moveTo>
                  <a:pt x="175" y="2"/>
                </a:moveTo>
                <a:cubicBezTo>
                  <a:pt x="182" y="4"/>
                  <a:pt x="157" y="173"/>
                  <a:pt x="163" y="254"/>
                </a:cubicBezTo>
                <a:cubicBezTo>
                  <a:pt x="169" y="335"/>
                  <a:pt x="230" y="386"/>
                  <a:pt x="211" y="488"/>
                </a:cubicBezTo>
                <a:cubicBezTo>
                  <a:pt x="192" y="590"/>
                  <a:pt x="80" y="823"/>
                  <a:pt x="49" y="866"/>
                </a:cubicBezTo>
                <a:cubicBezTo>
                  <a:pt x="18" y="909"/>
                  <a:pt x="0" y="808"/>
                  <a:pt x="25" y="746"/>
                </a:cubicBezTo>
                <a:cubicBezTo>
                  <a:pt x="50" y="684"/>
                  <a:pt x="178" y="557"/>
                  <a:pt x="199" y="494"/>
                </a:cubicBezTo>
                <a:cubicBezTo>
                  <a:pt x="220" y="431"/>
                  <a:pt x="164" y="410"/>
                  <a:pt x="151" y="368"/>
                </a:cubicBezTo>
                <a:cubicBezTo>
                  <a:pt x="138" y="326"/>
                  <a:pt x="119" y="302"/>
                  <a:pt x="121" y="242"/>
                </a:cubicBezTo>
                <a:cubicBezTo>
                  <a:pt x="123" y="182"/>
                  <a:pt x="168" y="0"/>
                  <a:pt x="175" y="2"/>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26" name="Freeform 17">
            <a:extLst>
              <a:ext uri="{FF2B5EF4-FFF2-40B4-BE49-F238E27FC236}">
                <a16:creationId xmlns:a16="http://schemas.microsoft.com/office/drawing/2014/main" id="{52CC8A79-4169-F9B8-1BCE-B5D42EF053AD}"/>
              </a:ext>
            </a:extLst>
          </p:cNvPr>
          <p:cNvSpPr>
            <a:spLocks/>
          </p:cNvSpPr>
          <p:nvPr/>
        </p:nvSpPr>
        <p:spPr bwMode="auto">
          <a:xfrm rot="1829644" flipH="1">
            <a:off x="824865" y="10412730"/>
            <a:ext cx="248920" cy="147320"/>
          </a:xfrm>
          <a:custGeom>
            <a:avLst/>
            <a:gdLst>
              <a:gd name="T0" fmla="*/ 232 w 232"/>
              <a:gd name="T1" fmla="*/ 130 h 138"/>
              <a:gd name="T2" fmla="*/ 158 w 232"/>
              <a:gd name="T3" fmla="*/ 130 h 138"/>
              <a:gd name="T4" fmla="*/ 57 w 232"/>
              <a:gd name="T5" fmla="*/ 79 h 138"/>
              <a:gd name="T6" fmla="*/ 0 w 232"/>
              <a:gd name="T7" fmla="*/ 0 h 138"/>
            </a:gdLst>
            <a:ahLst/>
            <a:cxnLst>
              <a:cxn ang="0">
                <a:pos x="T0" y="T1"/>
              </a:cxn>
              <a:cxn ang="0">
                <a:pos x="T2" y="T3"/>
              </a:cxn>
              <a:cxn ang="0">
                <a:pos x="T4" y="T5"/>
              </a:cxn>
              <a:cxn ang="0">
                <a:pos x="T6" y="T7"/>
              </a:cxn>
            </a:cxnLst>
            <a:rect l="0" t="0" r="r" b="b"/>
            <a:pathLst>
              <a:path w="232" h="138">
                <a:moveTo>
                  <a:pt x="232" y="130"/>
                </a:moveTo>
                <a:cubicBezTo>
                  <a:pt x="220" y="130"/>
                  <a:pt x="187" y="138"/>
                  <a:pt x="158" y="130"/>
                </a:cubicBezTo>
                <a:cubicBezTo>
                  <a:pt x="129" y="122"/>
                  <a:pt x="83" y="101"/>
                  <a:pt x="57" y="79"/>
                </a:cubicBezTo>
                <a:cubicBezTo>
                  <a:pt x="31" y="57"/>
                  <a:pt x="12" y="16"/>
                  <a:pt x="0" y="0"/>
                </a:cubicBezTo>
              </a:path>
            </a:pathLst>
          </a:custGeom>
          <a:noFill/>
          <a:ln w="9525">
            <a:solidFill>
              <a:srgbClr val="80808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27" name="Freeform 18">
            <a:extLst>
              <a:ext uri="{FF2B5EF4-FFF2-40B4-BE49-F238E27FC236}">
                <a16:creationId xmlns:a16="http://schemas.microsoft.com/office/drawing/2014/main" id="{59A84833-2F23-2810-C955-541F5F78C498}"/>
              </a:ext>
            </a:extLst>
          </p:cNvPr>
          <p:cNvSpPr>
            <a:spLocks/>
          </p:cNvSpPr>
          <p:nvPr/>
        </p:nvSpPr>
        <p:spPr bwMode="auto">
          <a:xfrm rot="1829644" flipH="1">
            <a:off x="1656080" y="10346690"/>
            <a:ext cx="607060" cy="600075"/>
          </a:xfrm>
          <a:custGeom>
            <a:avLst/>
            <a:gdLst>
              <a:gd name="T0" fmla="*/ 555 w 567"/>
              <a:gd name="T1" fmla="*/ 559 h 562"/>
              <a:gd name="T2" fmla="*/ 495 w 567"/>
              <a:gd name="T3" fmla="*/ 427 h 562"/>
              <a:gd name="T4" fmla="*/ 423 w 567"/>
              <a:gd name="T5" fmla="*/ 253 h 562"/>
              <a:gd name="T6" fmla="*/ 303 w 567"/>
              <a:gd name="T7" fmla="*/ 121 h 562"/>
              <a:gd name="T8" fmla="*/ 99 w 567"/>
              <a:gd name="T9" fmla="*/ 49 h 562"/>
              <a:gd name="T10" fmla="*/ 9 w 567"/>
              <a:gd name="T11" fmla="*/ 1 h 562"/>
              <a:gd name="T12" fmla="*/ 45 w 567"/>
              <a:gd name="T13" fmla="*/ 43 h 562"/>
              <a:gd name="T14" fmla="*/ 141 w 567"/>
              <a:gd name="T15" fmla="*/ 97 h 562"/>
              <a:gd name="T16" fmla="*/ 237 w 567"/>
              <a:gd name="T17" fmla="*/ 193 h 562"/>
              <a:gd name="T18" fmla="*/ 321 w 567"/>
              <a:gd name="T19" fmla="*/ 307 h 562"/>
              <a:gd name="T20" fmla="*/ 423 w 567"/>
              <a:gd name="T21" fmla="*/ 445 h 562"/>
              <a:gd name="T22" fmla="*/ 555 w 567"/>
              <a:gd name="T23" fmla="*/ 559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7" h="562">
                <a:moveTo>
                  <a:pt x="555" y="559"/>
                </a:moveTo>
                <a:cubicBezTo>
                  <a:pt x="567" y="556"/>
                  <a:pt x="517" y="478"/>
                  <a:pt x="495" y="427"/>
                </a:cubicBezTo>
                <a:cubicBezTo>
                  <a:pt x="473" y="376"/>
                  <a:pt x="455" y="304"/>
                  <a:pt x="423" y="253"/>
                </a:cubicBezTo>
                <a:cubicBezTo>
                  <a:pt x="391" y="202"/>
                  <a:pt x="357" y="155"/>
                  <a:pt x="303" y="121"/>
                </a:cubicBezTo>
                <a:cubicBezTo>
                  <a:pt x="249" y="87"/>
                  <a:pt x="148" y="69"/>
                  <a:pt x="99" y="49"/>
                </a:cubicBezTo>
                <a:cubicBezTo>
                  <a:pt x="50" y="29"/>
                  <a:pt x="18" y="2"/>
                  <a:pt x="9" y="1"/>
                </a:cubicBezTo>
                <a:cubicBezTo>
                  <a:pt x="0" y="0"/>
                  <a:pt x="23" y="27"/>
                  <a:pt x="45" y="43"/>
                </a:cubicBezTo>
                <a:cubicBezTo>
                  <a:pt x="67" y="59"/>
                  <a:pt x="109" y="72"/>
                  <a:pt x="141" y="97"/>
                </a:cubicBezTo>
                <a:cubicBezTo>
                  <a:pt x="173" y="122"/>
                  <a:pt x="207" y="158"/>
                  <a:pt x="237" y="193"/>
                </a:cubicBezTo>
                <a:cubicBezTo>
                  <a:pt x="267" y="228"/>
                  <a:pt x="290" y="265"/>
                  <a:pt x="321" y="307"/>
                </a:cubicBezTo>
                <a:cubicBezTo>
                  <a:pt x="352" y="349"/>
                  <a:pt x="384" y="406"/>
                  <a:pt x="423" y="445"/>
                </a:cubicBezTo>
                <a:cubicBezTo>
                  <a:pt x="462" y="484"/>
                  <a:pt x="543" y="562"/>
                  <a:pt x="555" y="559"/>
                </a:cubicBezTo>
                <a:close/>
              </a:path>
            </a:pathLst>
          </a:cu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rot="0" vert="horz" wrap="square" lIns="91440" tIns="45720" rIns="91440" bIns="45720" anchor="t" anchorCtr="0" upright="1">
            <a:noAutofit/>
          </a:bodyPr>
          <a:lstStyle/>
          <a:p>
            <a:endParaRPr lang="en-GB"/>
          </a:p>
        </p:txBody>
      </p:sp>
      <p:sp>
        <p:nvSpPr>
          <p:cNvPr id="28" name="Freeform 19">
            <a:extLst>
              <a:ext uri="{FF2B5EF4-FFF2-40B4-BE49-F238E27FC236}">
                <a16:creationId xmlns:a16="http://schemas.microsoft.com/office/drawing/2014/main" id="{BC36D89A-7A3D-5183-9537-ED8A44B55789}"/>
              </a:ext>
            </a:extLst>
          </p:cNvPr>
          <p:cNvSpPr>
            <a:spLocks/>
          </p:cNvSpPr>
          <p:nvPr/>
        </p:nvSpPr>
        <p:spPr bwMode="auto">
          <a:xfrm rot="1829644" flipH="1">
            <a:off x="754380" y="10352405"/>
            <a:ext cx="106045" cy="55880"/>
          </a:xfrm>
          <a:custGeom>
            <a:avLst/>
            <a:gdLst>
              <a:gd name="T0" fmla="*/ 71 w 99"/>
              <a:gd name="T1" fmla="*/ 1 h 52"/>
              <a:gd name="T2" fmla="*/ 92 w 99"/>
              <a:gd name="T3" fmla="*/ 18 h 52"/>
              <a:gd name="T4" fmla="*/ 92 w 99"/>
              <a:gd name="T5" fmla="*/ 47 h 52"/>
              <a:gd name="T6" fmla="*/ 49 w 99"/>
              <a:gd name="T7" fmla="*/ 49 h 52"/>
              <a:gd name="T8" fmla="*/ 6 w 99"/>
              <a:gd name="T9" fmla="*/ 47 h 52"/>
              <a:gd name="T10" fmla="*/ 13 w 99"/>
              <a:gd name="T11" fmla="*/ 23 h 52"/>
              <a:gd name="T12" fmla="*/ 71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71" y="1"/>
                </a:moveTo>
                <a:cubicBezTo>
                  <a:pt x="84" y="0"/>
                  <a:pt x="89" y="10"/>
                  <a:pt x="92" y="18"/>
                </a:cubicBezTo>
                <a:cubicBezTo>
                  <a:pt x="95" y="26"/>
                  <a:pt x="99" y="42"/>
                  <a:pt x="92" y="47"/>
                </a:cubicBezTo>
                <a:cubicBezTo>
                  <a:pt x="85" y="52"/>
                  <a:pt x="63" y="49"/>
                  <a:pt x="49" y="49"/>
                </a:cubicBezTo>
                <a:cubicBezTo>
                  <a:pt x="35" y="49"/>
                  <a:pt x="12" y="51"/>
                  <a:pt x="6" y="47"/>
                </a:cubicBezTo>
                <a:cubicBezTo>
                  <a:pt x="0" y="43"/>
                  <a:pt x="2" y="29"/>
                  <a:pt x="13" y="23"/>
                </a:cubicBezTo>
                <a:cubicBezTo>
                  <a:pt x="24" y="17"/>
                  <a:pt x="58" y="2"/>
                  <a:pt x="71" y="1"/>
                </a:cubicBezTo>
                <a:close/>
              </a:path>
            </a:pathLst>
          </a:custGeom>
          <a:solidFill>
            <a:srgbClr val="C0C0C0"/>
          </a:solidFill>
          <a:ln w="9525">
            <a:solidFill>
              <a:srgbClr val="808080"/>
            </a:solidFill>
            <a:round/>
            <a:headEnd/>
            <a:tailEnd/>
          </a:ln>
        </p:spPr>
        <p:txBody>
          <a:bodyPr rot="0" vert="horz" wrap="square" lIns="91440" tIns="45720" rIns="91440" bIns="45720" anchor="t" anchorCtr="0" upright="1">
            <a:noAutofit/>
          </a:bodyPr>
          <a:lstStyle/>
          <a:p>
            <a:endParaRPr lang="en-GB"/>
          </a:p>
        </p:txBody>
      </p:sp>
      <p:sp>
        <p:nvSpPr>
          <p:cNvPr id="36" name="Text Box 26">
            <a:extLst>
              <a:ext uri="{FF2B5EF4-FFF2-40B4-BE49-F238E27FC236}">
                <a16:creationId xmlns:a16="http://schemas.microsoft.com/office/drawing/2014/main" id="{2E294F1B-67ED-7A8F-BD81-D0587314D0D3}"/>
              </a:ext>
            </a:extLst>
          </p:cNvPr>
          <p:cNvSpPr txBox="1">
            <a:spLocks noChangeArrowheads="1"/>
          </p:cNvSpPr>
          <p:nvPr/>
        </p:nvSpPr>
        <p:spPr bwMode="auto">
          <a:xfrm>
            <a:off x="3024129" y="3065578"/>
            <a:ext cx="758825" cy="369888"/>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Popliteal Artery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37" name="Text Box 68">
            <a:extLst>
              <a:ext uri="{FF2B5EF4-FFF2-40B4-BE49-F238E27FC236}">
                <a16:creationId xmlns:a16="http://schemas.microsoft.com/office/drawing/2014/main" id="{B87C6984-3BD0-D15E-A953-FAF1158ECA47}"/>
              </a:ext>
            </a:extLst>
          </p:cNvPr>
          <p:cNvSpPr txBox="1">
            <a:spLocks noChangeArrowheads="1"/>
          </p:cNvSpPr>
          <p:nvPr/>
        </p:nvSpPr>
        <p:spPr bwMode="auto">
          <a:xfrm>
            <a:off x="7571826" y="1104588"/>
            <a:ext cx="663575" cy="303212"/>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Aorta</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8" name="Text Box 69">
            <a:extLst>
              <a:ext uri="{FF2B5EF4-FFF2-40B4-BE49-F238E27FC236}">
                <a16:creationId xmlns:a16="http://schemas.microsoft.com/office/drawing/2014/main" id="{223F44C6-B0E3-15E8-A155-53E2DE45FEFB}"/>
              </a:ext>
            </a:extLst>
          </p:cNvPr>
          <p:cNvSpPr txBox="1">
            <a:spLocks noChangeArrowheads="1"/>
          </p:cNvSpPr>
          <p:nvPr/>
        </p:nvSpPr>
        <p:spPr bwMode="auto">
          <a:xfrm>
            <a:off x="7517530" y="1721358"/>
            <a:ext cx="969963" cy="312737"/>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Common Iliac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39" name="Text Box 70">
            <a:extLst>
              <a:ext uri="{FF2B5EF4-FFF2-40B4-BE49-F238E27FC236}">
                <a16:creationId xmlns:a16="http://schemas.microsoft.com/office/drawing/2014/main" id="{D6825C2E-CE68-463D-F6E2-096D9AF2C69D}"/>
              </a:ext>
            </a:extLst>
          </p:cNvPr>
          <p:cNvSpPr txBox="1">
            <a:spLocks noChangeArrowheads="1"/>
          </p:cNvSpPr>
          <p:nvPr/>
        </p:nvSpPr>
        <p:spPr bwMode="auto">
          <a:xfrm>
            <a:off x="5149234" y="1286618"/>
            <a:ext cx="844550" cy="468313"/>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Common Femoral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0" name="Text Box 71">
            <a:extLst>
              <a:ext uri="{FF2B5EF4-FFF2-40B4-BE49-F238E27FC236}">
                <a16:creationId xmlns:a16="http://schemas.microsoft.com/office/drawing/2014/main" id="{C28FDFBA-C6F1-5105-593D-4C8B523B9D55}"/>
              </a:ext>
            </a:extLst>
          </p:cNvPr>
          <p:cNvSpPr txBox="1">
            <a:spLocks noChangeArrowheads="1"/>
          </p:cNvSpPr>
          <p:nvPr/>
        </p:nvSpPr>
        <p:spPr bwMode="auto">
          <a:xfrm>
            <a:off x="3959454" y="2092226"/>
            <a:ext cx="920750" cy="398463"/>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Superficial Femoral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1" name="Text Box 72">
            <a:extLst>
              <a:ext uri="{FF2B5EF4-FFF2-40B4-BE49-F238E27FC236}">
                <a16:creationId xmlns:a16="http://schemas.microsoft.com/office/drawing/2014/main" id="{0CF65451-18C2-8C4D-801D-64F95D17C047}"/>
              </a:ext>
            </a:extLst>
          </p:cNvPr>
          <p:cNvSpPr txBox="1">
            <a:spLocks noChangeArrowheads="1"/>
          </p:cNvSpPr>
          <p:nvPr/>
        </p:nvSpPr>
        <p:spPr bwMode="auto">
          <a:xfrm>
            <a:off x="6062141" y="1239879"/>
            <a:ext cx="969963" cy="369887"/>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External Iliac Artery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2" name="Text Box 73">
            <a:extLst>
              <a:ext uri="{FF2B5EF4-FFF2-40B4-BE49-F238E27FC236}">
                <a16:creationId xmlns:a16="http://schemas.microsoft.com/office/drawing/2014/main" id="{C361B01E-AB6D-90C9-E3E4-5F297DFE10C9}"/>
              </a:ext>
            </a:extLst>
          </p:cNvPr>
          <p:cNvSpPr txBox="1">
            <a:spLocks noChangeArrowheads="1"/>
          </p:cNvSpPr>
          <p:nvPr/>
        </p:nvSpPr>
        <p:spPr bwMode="auto">
          <a:xfrm>
            <a:off x="6923061" y="2187813"/>
            <a:ext cx="969963" cy="312737"/>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Internal Iliac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3" name="Text Box 74">
            <a:extLst>
              <a:ext uri="{FF2B5EF4-FFF2-40B4-BE49-F238E27FC236}">
                <a16:creationId xmlns:a16="http://schemas.microsoft.com/office/drawing/2014/main" id="{D13E7CB4-3E96-BB8C-D170-93B759D77828}"/>
              </a:ext>
            </a:extLst>
          </p:cNvPr>
          <p:cNvSpPr txBox="1">
            <a:spLocks noChangeArrowheads="1"/>
          </p:cNvSpPr>
          <p:nvPr/>
        </p:nvSpPr>
        <p:spPr bwMode="auto">
          <a:xfrm>
            <a:off x="4374816" y="4194399"/>
            <a:ext cx="955675" cy="365125"/>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err="1">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tibio</a:t>
            </a: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-peroneal trunk</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4" name="Text Box 75">
            <a:extLst>
              <a:ext uri="{FF2B5EF4-FFF2-40B4-BE49-F238E27FC236}">
                <a16:creationId xmlns:a16="http://schemas.microsoft.com/office/drawing/2014/main" id="{680036BC-AF0B-F347-0F8A-042CD85F495D}"/>
              </a:ext>
            </a:extLst>
          </p:cNvPr>
          <p:cNvSpPr txBox="1">
            <a:spLocks noChangeArrowheads="1"/>
          </p:cNvSpPr>
          <p:nvPr/>
        </p:nvSpPr>
        <p:spPr bwMode="auto">
          <a:xfrm>
            <a:off x="3953668" y="5585524"/>
            <a:ext cx="955675" cy="365125"/>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Posterior tibial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45" name="Text Box 76">
            <a:extLst>
              <a:ext uri="{FF2B5EF4-FFF2-40B4-BE49-F238E27FC236}">
                <a16:creationId xmlns:a16="http://schemas.microsoft.com/office/drawing/2014/main" id="{BA4E3018-AD0B-2B1E-6A01-DEEAAAB77BCC}"/>
              </a:ext>
            </a:extLst>
          </p:cNvPr>
          <p:cNvSpPr txBox="1">
            <a:spLocks noChangeArrowheads="1"/>
          </p:cNvSpPr>
          <p:nvPr/>
        </p:nvSpPr>
        <p:spPr bwMode="auto">
          <a:xfrm>
            <a:off x="2670295" y="4631404"/>
            <a:ext cx="955675" cy="365125"/>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Anterior tibial artery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46" name="Text Box 77">
            <a:extLst>
              <a:ext uri="{FF2B5EF4-FFF2-40B4-BE49-F238E27FC236}">
                <a16:creationId xmlns:a16="http://schemas.microsoft.com/office/drawing/2014/main" id="{B44C39C7-8CF9-3CB5-E05E-154427E81F5D}"/>
              </a:ext>
            </a:extLst>
          </p:cNvPr>
          <p:cNvSpPr txBox="1">
            <a:spLocks noChangeArrowheads="1"/>
          </p:cNvSpPr>
          <p:nvPr/>
        </p:nvSpPr>
        <p:spPr bwMode="auto">
          <a:xfrm>
            <a:off x="4172513" y="6356374"/>
            <a:ext cx="955675" cy="269875"/>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dirty="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Peroneal artery</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cxnSp>
        <p:nvCxnSpPr>
          <p:cNvPr id="48" name="AutoShape 79">
            <a:extLst>
              <a:ext uri="{FF2B5EF4-FFF2-40B4-BE49-F238E27FC236}">
                <a16:creationId xmlns:a16="http://schemas.microsoft.com/office/drawing/2014/main" id="{6C66B65F-454C-8F14-BB95-6BC5C807325C}"/>
              </a:ext>
            </a:extLst>
          </p:cNvPr>
          <p:cNvCxnSpPr>
            <a:cxnSpLocks noChangeShapeType="1"/>
            <a:stCxn id="39" idx="2"/>
          </p:cNvCxnSpPr>
          <p:nvPr/>
        </p:nvCxnSpPr>
        <p:spPr bwMode="auto">
          <a:xfrm>
            <a:off x="5571509" y="1754931"/>
            <a:ext cx="438881" cy="528959"/>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cxnSp>
        <p:nvCxnSpPr>
          <p:cNvPr id="50" name="AutoShape 81">
            <a:extLst>
              <a:ext uri="{FF2B5EF4-FFF2-40B4-BE49-F238E27FC236}">
                <a16:creationId xmlns:a16="http://schemas.microsoft.com/office/drawing/2014/main" id="{B03BC34B-3B50-2389-4E44-355BD56D7F81}"/>
              </a:ext>
            </a:extLst>
          </p:cNvPr>
          <p:cNvCxnSpPr>
            <a:cxnSpLocks noChangeShapeType="1"/>
          </p:cNvCxnSpPr>
          <p:nvPr/>
        </p:nvCxnSpPr>
        <p:spPr bwMode="auto">
          <a:xfrm>
            <a:off x="3628461" y="3297611"/>
            <a:ext cx="627041" cy="438838"/>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1" name="Text Box 82">
            <a:extLst>
              <a:ext uri="{FF2B5EF4-FFF2-40B4-BE49-F238E27FC236}">
                <a16:creationId xmlns:a16="http://schemas.microsoft.com/office/drawing/2014/main" id="{183F0D05-A776-F6B4-5590-093F813F170A}"/>
              </a:ext>
            </a:extLst>
          </p:cNvPr>
          <p:cNvSpPr txBox="1">
            <a:spLocks noChangeArrowheads="1"/>
          </p:cNvSpPr>
          <p:nvPr/>
        </p:nvSpPr>
        <p:spPr bwMode="auto">
          <a:xfrm>
            <a:off x="6800009" y="2563502"/>
            <a:ext cx="969963" cy="360362"/>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Inguinal ligament</a:t>
            </a:r>
            <a:endParaRPr kumimoji="0" lang="en-US" altLang="en-US" sz="1800" b="0" i="0" u="none" strike="noStrike" cap="none" normalizeH="0" baseline="0">
              <a:ln>
                <a:noFill/>
              </a:ln>
              <a:solidFill>
                <a:schemeClr val="tx1"/>
              </a:solidFill>
              <a:effectLst/>
              <a:latin typeface="Arial" panose="020B0604020202020204" pitchFamily="34" charset="0"/>
            </a:endParaRPr>
          </a:p>
        </p:txBody>
      </p:sp>
      <p:cxnSp>
        <p:nvCxnSpPr>
          <p:cNvPr id="52" name="AutoShape 83">
            <a:extLst>
              <a:ext uri="{FF2B5EF4-FFF2-40B4-BE49-F238E27FC236}">
                <a16:creationId xmlns:a16="http://schemas.microsoft.com/office/drawing/2014/main" id="{B401FDD6-3CBF-13D9-B1A5-29833995C453}"/>
              </a:ext>
            </a:extLst>
          </p:cNvPr>
          <p:cNvCxnSpPr>
            <a:cxnSpLocks noChangeShapeType="1"/>
          </p:cNvCxnSpPr>
          <p:nvPr/>
        </p:nvCxnSpPr>
        <p:spPr bwMode="auto">
          <a:xfrm flipH="1" flipV="1">
            <a:off x="4829017" y="3520374"/>
            <a:ext cx="361950" cy="447675"/>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3" name="Text Box 108">
            <a:extLst>
              <a:ext uri="{FF2B5EF4-FFF2-40B4-BE49-F238E27FC236}">
                <a16:creationId xmlns:a16="http://schemas.microsoft.com/office/drawing/2014/main" id="{EB90BFDF-A57E-7C8D-525B-3A97B524D7BA}"/>
              </a:ext>
            </a:extLst>
          </p:cNvPr>
          <p:cNvSpPr txBox="1">
            <a:spLocks noChangeArrowheads="1"/>
          </p:cNvSpPr>
          <p:nvPr/>
        </p:nvSpPr>
        <p:spPr bwMode="auto">
          <a:xfrm>
            <a:off x="5179301" y="3931523"/>
            <a:ext cx="969962" cy="312737"/>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Adductor canal</a:t>
            </a:r>
            <a:endParaRPr kumimoji="0" lang="en-US" altLang="en-US" sz="1800" b="0" i="0" u="none" strike="noStrike" cap="none" normalizeH="0" baseline="0">
              <a:ln>
                <a:noFill/>
              </a:ln>
              <a:solidFill>
                <a:schemeClr val="tx1"/>
              </a:solidFill>
              <a:effectLst/>
              <a:latin typeface="Arial" panose="020B0604020202020204" pitchFamily="34" charset="0"/>
            </a:endParaRPr>
          </a:p>
        </p:txBody>
      </p:sp>
      <p:cxnSp>
        <p:nvCxnSpPr>
          <p:cNvPr id="54" name="AutoShape 109">
            <a:extLst>
              <a:ext uri="{FF2B5EF4-FFF2-40B4-BE49-F238E27FC236}">
                <a16:creationId xmlns:a16="http://schemas.microsoft.com/office/drawing/2014/main" id="{30F90DA0-E76B-569D-A0BC-AEDD5F8C16F8}"/>
              </a:ext>
            </a:extLst>
          </p:cNvPr>
          <p:cNvCxnSpPr>
            <a:cxnSpLocks noChangeShapeType="1"/>
          </p:cNvCxnSpPr>
          <p:nvPr/>
        </p:nvCxnSpPr>
        <p:spPr bwMode="auto">
          <a:xfrm flipH="1" flipV="1">
            <a:off x="3766185" y="6016625"/>
            <a:ext cx="361950" cy="447675"/>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5" name="AutoShape 110">
            <a:extLst>
              <a:ext uri="{FF2B5EF4-FFF2-40B4-BE49-F238E27FC236}">
                <a16:creationId xmlns:a16="http://schemas.microsoft.com/office/drawing/2014/main" id="{378631FC-68E7-0D2F-60D8-A9220245656A}"/>
              </a:ext>
            </a:extLst>
          </p:cNvPr>
          <p:cNvSpPr>
            <a:spLocks/>
          </p:cNvSpPr>
          <p:nvPr/>
        </p:nvSpPr>
        <p:spPr bwMode="auto">
          <a:xfrm>
            <a:off x="4267193" y="4151818"/>
            <a:ext cx="90805" cy="342900"/>
          </a:xfrm>
          <a:prstGeom prst="rightBrace">
            <a:avLst>
              <a:gd name="adj1" fmla="val 31469"/>
              <a:gd name="adj2" fmla="val 50000"/>
            </a:avLst>
          </a:prstGeom>
          <a:noFill/>
          <a:ln w="9525" cap="flat" cmpd="sng">
            <a:solidFill>
              <a:srgbClr val="0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rot="0" vert="horz" wrap="square" lIns="91440" tIns="45720" rIns="91440" bIns="45720" anchor="t" anchorCtr="0" upright="1">
            <a:noAutofit/>
          </a:bodyPr>
          <a:lstStyle/>
          <a:p>
            <a:endParaRPr lang="en-GB"/>
          </a:p>
        </p:txBody>
      </p:sp>
      <p:cxnSp>
        <p:nvCxnSpPr>
          <p:cNvPr id="56" name="AutoShape 111">
            <a:extLst>
              <a:ext uri="{FF2B5EF4-FFF2-40B4-BE49-F238E27FC236}">
                <a16:creationId xmlns:a16="http://schemas.microsoft.com/office/drawing/2014/main" id="{26EF7DBE-5593-A320-4600-DFB29B54D0F3}"/>
              </a:ext>
            </a:extLst>
          </p:cNvPr>
          <p:cNvCxnSpPr>
            <a:cxnSpLocks noChangeShapeType="1"/>
          </p:cNvCxnSpPr>
          <p:nvPr/>
        </p:nvCxnSpPr>
        <p:spPr bwMode="auto">
          <a:xfrm flipH="1" flipV="1">
            <a:off x="2476500" y="8786495"/>
            <a:ext cx="742950" cy="125730"/>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7" name="Text Box 35">
            <a:extLst>
              <a:ext uri="{FF2B5EF4-FFF2-40B4-BE49-F238E27FC236}">
                <a16:creationId xmlns:a16="http://schemas.microsoft.com/office/drawing/2014/main" id="{E75E547B-292C-C0CC-B0FE-B31C1A16037A}"/>
              </a:ext>
            </a:extLst>
          </p:cNvPr>
          <p:cNvSpPr txBox="1">
            <a:spLocks noChangeArrowheads="1"/>
          </p:cNvSpPr>
          <p:nvPr/>
        </p:nvSpPr>
        <p:spPr bwMode="auto">
          <a:xfrm>
            <a:off x="6204246" y="2971411"/>
            <a:ext cx="844550" cy="468312"/>
          </a:xfrm>
          <a:prstGeom prst="rect">
            <a:avLst/>
          </a:prstGeom>
          <a:solidFill>
            <a:srgbClr val="3366FF">
              <a:alpha val="20000"/>
            </a:srgbClr>
          </a:solidFill>
          <a:ln>
            <a:noFill/>
          </a:ln>
          <a:extLst>
            <a:ext uri="{91240B29-F687-4F45-9708-019B960494DF}">
              <a14:hiddenLine xmlns:a14="http://schemas.microsoft.com/office/drawing/2010/main" w="3175">
                <a:solidFill>
                  <a:srgbClr val="3366FF"/>
                </a:solidFill>
                <a:prstDash val="sysDot"/>
                <a:miter lim="800000"/>
                <a:headEnd/>
                <a:tailEnd/>
              </a14:hiddenLine>
            </a:ext>
          </a:extLst>
        </p:spPr>
        <p:txBody>
          <a:bodyPr vert="horz" wrap="square" lIns="18000" tIns="18000" rIns="18000" bIns="18000" numCol="1" anchor="t"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1000" b="0" i="0" u="none" strike="noStrike" cap="none" normalizeH="0" baseline="0">
                <a:ln>
                  <a:noFill/>
                </a:ln>
                <a:solidFill>
                  <a:schemeClr val="tx1"/>
                </a:solidFill>
                <a:effectLst/>
                <a:latin typeface="Arial" panose="020B0604020202020204" pitchFamily="34" charset="0"/>
                <a:ea typeface="Times New Roman" panose="02020603050405020304" pitchFamily="18" charset="0"/>
                <a:cs typeface="Arial" panose="020B0604020202020204" pitchFamily="34" charset="0"/>
              </a:rPr>
              <a:t>Profunda Femoris Artery</a:t>
            </a:r>
            <a:endParaRPr kumimoji="0" lang="en-US" altLang="en-US" sz="1800" b="0" i="0" u="none" strike="noStrike" cap="none" normalizeH="0" baseline="0">
              <a:ln>
                <a:noFill/>
              </a:ln>
              <a:solidFill>
                <a:schemeClr val="tx1"/>
              </a:solidFill>
              <a:effectLst/>
              <a:latin typeface="Arial" panose="020B0604020202020204" pitchFamily="34" charset="0"/>
            </a:endParaRPr>
          </a:p>
        </p:txBody>
      </p:sp>
      <p:cxnSp>
        <p:nvCxnSpPr>
          <p:cNvPr id="58" name="AutoShape 83">
            <a:extLst>
              <a:ext uri="{FF2B5EF4-FFF2-40B4-BE49-F238E27FC236}">
                <a16:creationId xmlns:a16="http://schemas.microsoft.com/office/drawing/2014/main" id="{D01A5D37-86F6-E8E9-4ABE-CBB789BCE68E}"/>
              </a:ext>
            </a:extLst>
          </p:cNvPr>
          <p:cNvCxnSpPr>
            <a:cxnSpLocks noChangeShapeType="1"/>
          </p:cNvCxnSpPr>
          <p:nvPr/>
        </p:nvCxnSpPr>
        <p:spPr bwMode="auto">
          <a:xfrm flipH="1" flipV="1">
            <a:off x="4021455" y="5338014"/>
            <a:ext cx="213360" cy="313055"/>
          </a:xfrm>
          <a:prstGeom prst="straightConnector1">
            <a:avLst/>
          </a:pr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cxnSp>
      <p:sp>
        <p:nvSpPr>
          <p:cNvPr id="59" name="Rectangle 47">
            <a:extLst>
              <a:ext uri="{FF2B5EF4-FFF2-40B4-BE49-F238E27FC236}">
                <a16:creationId xmlns:a16="http://schemas.microsoft.com/office/drawing/2014/main" id="{604F398C-B54A-2233-4751-78FDC7B0C0BA}"/>
              </a:ext>
            </a:extLst>
          </p:cNvPr>
          <p:cNvSpPr>
            <a:spLocks noChangeArrowheads="1"/>
          </p:cNvSpPr>
          <p:nvPr/>
        </p:nvSpPr>
        <p:spPr bwMode="auto">
          <a:xfrm>
            <a:off x="152400" y="152400"/>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sp>
        <p:nvSpPr>
          <p:cNvPr id="60" name="Rectangle 62">
            <a:extLst>
              <a:ext uri="{FF2B5EF4-FFF2-40B4-BE49-F238E27FC236}">
                <a16:creationId xmlns:a16="http://schemas.microsoft.com/office/drawing/2014/main" id="{40EC8F43-9704-BCD7-515F-F066DE6E68EE}"/>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200" b="0" i="0" u="none" strike="noStrike" cap="none" normalizeH="0" baseline="0">
              <a:ln>
                <a:noFill/>
              </a:ln>
              <a:solidFill>
                <a:schemeClr val="tx1"/>
              </a:solidFill>
              <a:effectLst/>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1" name="Rectangle 63">
            <a:extLst>
              <a:ext uri="{FF2B5EF4-FFF2-40B4-BE49-F238E27FC236}">
                <a16:creationId xmlns:a16="http://schemas.microsoft.com/office/drawing/2014/main" id="{403B9753-E98A-18DF-9006-15D9A050C251}"/>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2" name="Rectangle 64">
            <a:extLst>
              <a:ext uri="{FF2B5EF4-FFF2-40B4-BE49-F238E27FC236}">
                <a16:creationId xmlns:a16="http://schemas.microsoft.com/office/drawing/2014/main" id="{FE20FDD5-873B-7894-EC40-63B7E0828228}"/>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3" name="Rectangle 65">
            <a:extLst>
              <a:ext uri="{FF2B5EF4-FFF2-40B4-BE49-F238E27FC236}">
                <a16:creationId xmlns:a16="http://schemas.microsoft.com/office/drawing/2014/main" id="{2CCD138B-75FA-E907-7809-288ADF2EE7B6}"/>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4" name="Rectangle 66">
            <a:extLst>
              <a:ext uri="{FF2B5EF4-FFF2-40B4-BE49-F238E27FC236}">
                <a16:creationId xmlns:a16="http://schemas.microsoft.com/office/drawing/2014/main" id="{009C0E0E-7FC9-EC39-D38C-5B7DC31A59DB}"/>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5" name="Rectangle 67">
            <a:extLst>
              <a:ext uri="{FF2B5EF4-FFF2-40B4-BE49-F238E27FC236}">
                <a16:creationId xmlns:a16="http://schemas.microsoft.com/office/drawing/2014/main" id="{BFA28E02-336B-FCF8-790C-9310349D6536}"/>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6" name="Rectangle 68">
            <a:extLst>
              <a:ext uri="{FF2B5EF4-FFF2-40B4-BE49-F238E27FC236}">
                <a16:creationId xmlns:a16="http://schemas.microsoft.com/office/drawing/2014/main" id="{13E552B8-EAD8-12F3-D0F0-D40A6FFBFE22}"/>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7" name="Rectangle 69">
            <a:extLst>
              <a:ext uri="{FF2B5EF4-FFF2-40B4-BE49-F238E27FC236}">
                <a16:creationId xmlns:a16="http://schemas.microsoft.com/office/drawing/2014/main" id="{086C859D-06B8-7892-A051-4B7041BC3ABE}"/>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8" name="Rectangle 70">
            <a:extLst>
              <a:ext uri="{FF2B5EF4-FFF2-40B4-BE49-F238E27FC236}">
                <a16:creationId xmlns:a16="http://schemas.microsoft.com/office/drawing/2014/main" id="{047F4522-846B-831D-A52B-80F1DEE29962}"/>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69" name="Rectangle 71">
            <a:extLst>
              <a:ext uri="{FF2B5EF4-FFF2-40B4-BE49-F238E27FC236}">
                <a16:creationId xmlns:a16="http://schemas.microsoft.com/office/drawing/2014/main" id="{5456708D-6D90-B8DC-083C-CC657281EF34}"/>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0" name="Rectangle 72">
            <a:extLst>
              <a:ext uri="{FF2B5EF4-FFF2-40B4-BE49-F238E27FC236}">
                <a16:creationId xmlns:a16="http://schemas.microsoft.com/office/drawing/2014/main" id="{04A74D13-F32B-E372-9B54-89B320840B57}"/>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1" name="Rectangle 73">
            <a:extLst>
              <a:ext uri="{FF2B5EF4-FFF2-40B4-BE49-F238E27FC236}">
                <a16:creationId xmlns:a16="http://schemas.microsoft.com/office/drawing/2014/main" id="{F03EF3C2-9DD3-45C2-1399-BBCDFA8A5BDE}"/>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2" name="Rectangle 74">
            <a:extLst>
              <a:ext uri="{FF2B5EF4-FFF2-40B4-BE49-F238E27FC236}">
                <a16:creationId xmlns:a16="http://schemas.microsoft.com/office/drawing/2014/main" id="{1FAB16AB-456E-93C8-DF5E-BFF44978F32A}"/>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3" name="Rectangle 75">
            <a:extLst>
              <a:ext uri="{FF2B5EF4-FFF2-40B4-BE49-F238E27FC236}">
                <a16:creationId xmlns:a16="http://schemas.microsoft.com/office/drawing/2014/main" id="{F153D5D8-36A9-7C2B-F02F-883BD78153C8}"/>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br>
              <a:rPr kumimoji="0" lang="en-GB" altLang="en-US" sz="1800" b="0" i="0" u="none" strike="noStrike" cap="none" normalizeH="0" baseline="0">
                <a:ln>
                  <a:noFill/>
                </a:ln>
                <a:solidFill>
                  <a:schemeClr val="tx1"/>
                </a:solidFill>
                <a:effectLst/>
                <a:latin typeface="Arial" panose="020B0604020202020204" pitchFamily="34" charset="0"/>
              </a:rPr>
            </a:b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4" name="Rectangle 76">
            <a:extLst>
              <a:ext uri="{FF2B5EF4-FFF2-40B4-BE49-F238E27FC236}">
                <a16:creationId xmlns:a16="http://schemas.microsoft.com/office/drawing/2014/main" id="{72D32930-2C7F-144E-051F-5A84A0BF87FF}"/>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GB" altLang="en-US" sz="1800" b="0" i="0" u="none" strike="noStrike" cap="none" normalizeH="0" baseline="0">
              <a:ln>
                <a:noFill/>
              </a:ln>
              <a:solidFill>
                <a:schemeClr val="tx1"/>
              </a:solidFill>
              <a:effectLst/>
              <a:latin typeface="Arial" panose="020B0604020202020204" pitchFamily="34" charset="0"/>
            </a:endParaRPr>
          </a:p>
        </p:txBody>
      </p:sp>
      <p:sp>
        <p:nvSpPr>
          <p:cNvPr id="75" name="Rectangle 77">
            <a:extLst>
              <a:ext uri="{FF2B5EF4-FFF2-40B4-BE49-F238E27FC236}">
                <a16:creationId xmlns:a16="http://schemas.microsoft.com/office/drawing/2014/main" id="{8AA5A4AA-D47A-B4E8-71FC-3CC0B954EDDC}"/>
              </a:ext>
            </a:extLst>
          </p:cNvPr>
          <p:cNvSpPr>
            <a:spLocks noChangeArrowheads="1"/>
          </p:cNvSpPr>
          <p:nvPr/>
        </p:nvSpPr>
        <p:spPr bwMode="auto">
          <a:xfrm>
            <a:off x="152400" y="60960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GB"/>
          </a:p>
        </p:txBody>
      </p:sp>
      <p:grpSp>
        <p:nvGrpSpPr>
          <p:cNvPr id="79" name="Group 78">
            <a:extLst>
              <a:ext uri="{FF2B5EF4-FFF2-40B4-BE49-F238E27FC236}">
                <a16:creationId xmlns:a16="http://schemas.microsoft.com/office/drawing/2014/main" id="{81766968-C798-D9CA-4AB8-B21285F3820F}"/>
              </a:ext>
            </a:extLst>
          </p:cNvPr>
          <p:cNvGrpSpPr/>
          <p:nvPr/>
        </p:nvGrpSpPr>
        <p:grpSpPr>
          <a:xfrm>
            <a:off x="2077380" y="1178598"/>
            <a:ext cx="5643289" cy="5723009"/>
            <a:chOff x="989191" y="548680"/>
            <a:chExt cx="7483073" cy="7375267"/>
          </a:xfrm>
        </p:grpSpPr>
        <p:sp>
          <p:nvSpPr>
            <p:cNvPr id="8" name="Freeform 7">
              <a:extLst>
                <a:ext uri="{FF2B5EF4-FFF2-40B4-BE49-F238E27FC236}">
                  <a16:creationId xmlns:a16="http://schemas.microsoft.com/office/drawing/2014/main" id="{EA1AFD3C-0F4C-C3CF-711B-657B04229DBD}"/>
                </a:ext>
              </a:extLst>
            </p:cNvPr>
            <p:cNvSpPr>
              <a:spLocks/>
            </p:cNvSpPr>
            <p:nvPr/>
          </p:nvSpPr>
          <p:spPr bwMode="auto">
            <a:xfrm rot="1829644" flipH="1">
              <a:off x="2923057" y="4807679"/>
              <a:ext cx="1035050" cy="2715260"/>
            </a:xfrm>
            <a:custGeom>
              <a:avLst/>
              <a:gdLst>
                <a:gd name="T0" fmla="*/ 79 w 967"/>
                <a:gd name="T1" fmla="*/ 2543 h 2543"/>
                <a:gd name="T2" fmla="*/ 22 w 967"/>
                <a:gd name="T3" fmla="*/ 2464 h 2543"/>
                <a:gd name="T4" fmla="*/ 48 w 967"/>
                <a:gd name="T5" fmla="*/ 2279 h 2543"/>
                <a:gd name="T6" fmla="*/ 312 w 967"/>
                <a:gd name="T7" fmla="*/ 1686 h 2543"/>
                <a:gd name="T8" fmla="*/ 463 w 967"/>
                <a:gd name="T9" fmla="*/ 1288 h 2543"/>
                <a:gd name="T10" fmla="*/ 588 w 967"/>
                <a:gd name="T11" fmla="*/ 724 h 2543"/>
                <a:gd name="T12" fmla="*/ 744 w 967"/>
                <a:gd name="T13" fmla="*/ 282 h 2543"/>
                <a:gd name="T14" fmla="*/ 950 w 967"/>
                <a:gd name="T15" fmla="*/ 8 h 2543"/>
                <a:gd name="T16" fmla="*/ 847 w 967"/>
                <a:gd name="T17" fmla="*/ 330 h 2543"/>
                <a:gd name="T18" fmla="*/ 775 w 967"/>
                <a:gd name="T19" fmla="*/ 594 h 2543"/>
                <a:gd name="T20" fmla="*/ 682 w 967"/>
                <a:gd name="T21" fmla="*/ 983 h 2543"/>
                <a:gd name="T22" fmla="*/ 564 w 967"/>
                <a:gd name="T23" fmla="*/ 1410 h 2543"/>
                <a:gd name="T24" fmla="*/ 360 w 967"/>
                <a:gd name="T25" fmla="*/ 1861 h 2543"/>
                <a:gd name="T26" fmla="*/ 216 w 967"/>
                <a:gd name="T27" fmla="*/ 2262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67" h="2543">
                  <a:moveTo>
                    <a:pt x="79" y="2543"/>
                  </a:moveTo>
                  <a:cubicBezTo>
                    <a:pt x="69" y="2530"/>
                    <a:pt x="27" y="2508"/>
                    <a:pt x="22" y="2464"/>
                  </a:cubicBezTo>
                  <a:cubicBezTo>
                    <a:pt x="17" y="2420"/>
                    <a:pt x="0" y="2409"/>
                    <a:pt x="48" y="2279"/>
                  </a:cubicBezTo>
                  <a:cubicBezTo>
                    <a:pt x="96" y="2149"/>
                    <a:pt x="243" y="1851"/>
                    <a:pt x="312" y="1686"/>
                  </a:cubicBezTo>
                  <a:cubicBezTo>
                    <a:pt x="381" y="1521"/>
                    <a:pt x="417" y="1448"/>
                    <a:pt x="463" y="1288"/>
                  </a:cubicBezTo>
                  <a:cubicBezTo>
                    <a:pt x="509" y="1128"/>
                    <a:pt x="541" y="892"/>
                    <a:pt x="588" y="724"/>
                  </a:cubicBezTo>
                  <a:cubicBezTo>
                    <a:pt x="635" y="556"/>
                    <a:pt x="684" y="401"/>
                    <a:pt x="744" y="282"/>
                  </a:cubicBezTo>
                  <a:cubicBezTo>
                    <a:pt x="804" y="163"/>
                    <a:pt x="933" y="0"/>
                    <a:pt x="950" y="8"/>
                  </a:cubicBezTo>
                  <a:cubicBezTo>
                    <a:pt x="967" y="16"/>
                    <a:pt x="876" y="232"/>
                    <a:pt x="847" y="330"/>
                  </a:cubicBezTo>
                  <a:cubicBezTo>
                    <a:pt x="818" y="428"/>
                    <a:pt x="802" y="485"/>
                    <a:pt x="775" y="594"/>
                  </a:cubicBezTo>
                  <a:cubicBezTo>
                    <a:pt x="748" y="703"/>
                    <a:pt x="717" y="847"/>
                    <a:pt x="682" y="983"/>
                  </a:cubicBezTo>
                  <a:cubicBezTo>
                    <a:pt x="647" y="1119"/>
                    <a:pt x="618" y="1264"/>
                    <a:pt x="564" y="1410"/>
                  </a:cubicBezTo>
                  <a:cubicBezTo>
                    <a:pt x="510" y="1556"/>
                    <a:pt x="418" y="1719"/>
                    <a:pt x="360" y="1861"/>
                  </a:cubicBezTo>
                  <a:cubicBezTo>
                    <a:pt x="302" y="2003"/>
                    <a:pt x="246" y="2179"/>
                    <a:pt x="216" y="2262"/>
                  </a:cubicBezTo>
                </a:path>
              </a:pathLst>
            </a:custGeom>
            <a:noFill/>
            <a:ln w="9525">
              <a:solidFill>
                <a:srgbClr val="333333"/>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grpSp>
          <p:nvGrpSpPr>
            <p:cNvPr id="78" name="Group 77">
              <a:extLst>
                <a:ext uri="{FF2B5EF4-FFF2-40B4-BE49-F238E27FC236}">
                  <a16:creationId xmlns:a16="http://schemas.microsoft.com/office/drawing/2014/main" id="{EF6C1428-9864-5F0E-CE40-0C54AE248264}"/>
                </a:ext>
              </a:extLst>
            </p:cNvPr>
            <p:cNvGrpSpPr/>
            <p:nvPr/>
          </p:nvGrpSpPr>
          <p:grpSpPr>
            <a:xfrm>
              <a:off x="989191" y="548680"/>
              <a:ext cx="7483073" cy="7375267"/>
              <a:chOff x="917183" y="548680"/>
              <a:chExt cx="7483073" cy="7375267"/>
            </a:xfrm>
          </p:grpSpPr>
          <p:sp>
            <p:nvSpPr>
              <p:cNvPr id="9" name="Freeform 8">
                <a:extLst>
                  <a:ext uri="{FF2B5EF4-FFF2-40B4-BE49-F238E27FC236}">
                    <a16:creationId xmlns:a16="http://schemas.microsoft.com/office/drawing/2014/main" id="{39720454-615F-518E-C4EF-487F4FE877D4}"/>
                  </a:ext>
                </a:extLst>
              </p:cNvPr>
              <p:cNvSpPr>
                <a:spLocks/>
              </p:cNvSpPr>
              <p:nvPr/>
            </p:nvSpPr>
            <p:spPr bwMode="auto">
              <a:xfrm rot="1829644" flipH="1">
                <a:off x="2639118" y="4398594"/>
                <a:ext cx="1032510" cy="2995930"/>
              </a:xfrm>
              <a:custGeom>
                <a:avLst/>
                <a:gdLst>
                  <a:gd name="T0" fmla="*/ 0 w 965"/>
                  <a:gd name="T1" fmla="*/ 2530 h 2806"/>
                  <a:gd name="T2" fmla="*/ 132 w 965"/>
                  <a:gd name="T3" fmla="*/ 2158 h 2806"/>
                  <a:gd name="T4" fmla="*/ 353 w 965"/>
                  <a:gd name="T5" fmla="*/ 1676 h 2806"/>
                  <a:gd name="T6" fmla="*/ 497 w 965"/>
                  <a:gd name="T7" fmla="*/ 1148 h 2806"/>
                  <a:gd name="T8" fmla="*/ 574 w 965"/>
                  <a:gd name="T9" fmla="*/ 864 h 2806"/>
                  <a:gd name="T10" fmla="*/ 725 w 965"/>
                  <a:gd name="T11" fmla="*/ 332 h 2806"/>
                  <a:gd name="T12" fmla="*/ 833 w 965"/>
                  <a:gd name="T13" fmla="*/ 12 h 2806"/>
                  <a:gd name="T14" fmla="*/ 958 w 965"/>
                  <a:gd name="T15" fmla="*/ 406 h 2806"/>
                  <a:gd name="T16" fmla="*/ 874 w 965"/>
                  <a:gd name="T17" fmla="*/ 824 h 2806"/>
                  <a:gd name="T18" fmla="*/ 540 w 965"/>
                  <a:gd name="T19" fmla="*/ 1522 h 2806"/>
                  <a:gd name="T20" fmla="*/ 290 w 965"/>
                  <a:gd name="T21" fmla="*/ 2040 h 2806"/>
                  <a:gd name="T22" fmla="*/ 151 w 965"/>
                  <a:gd name="T23" fmla="*/ 2376 h 2806"/>
                  <a:gd name="T24" fmla="*/ 120 w 965"/>
                  <a:gd name="T25" fmla="*/ 2806 h 2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5" h="2806">
                    <a:moveTo>
                      <a:pt x="0" y="2530"/>
                    </a:moveTo>
                    <a:cubicBezTo>
                      <a:pt x="34" y="2422"/>
                      <a:pt x="73" y="2300"/>
                      <a:pt x="132" y="2158"/>
                    </a:cubicBezTo>
                    <a:cubicBezTo>
                      <a:pt x="191" y="2016"/>
                      <a:pt x="292" y="1844"/>
                      <a:pt x="353" y="1676"/>
                    </a:cubicBezTo>
                    <a:cubicBezTo>
                      <a:pt x="414" y="1508"/>
                      <a:pt x="460" y="1283"/>
                      <a:pt x="497" y="1148"/>
                    </a:cubicBezTo>
                    <a:cubicBezTo>
                      <a:pt x="534" y="1013"/>
                      <a:pt x="536" y="1000"/>
                      <a:pt x="574" y="864"/>
                    </a:cubicBezTo>
                    <a:cubicBezTo>
                      <a:pt x="612" y="728"/>
                      <a:pt x="682" y="474"/>
                      <a:pt x="725" y="332"/>
                    </a:cubicBezTo>
                    <a:cubicBezTo>
                      <a:pt x="768" y="190"/>
                      <a:pt x="794" y="0"/>
                      <a:pt x="833" y="12"/>
                    </a:cubicBezTo>
                    <a:cubicBezTo>
                      <a:pt x="872" y="24"/>
                      <a:pt x="951" y="271"/>
                      <a:pt x="958" y="406"/>
                    </a:cubicBezTo>
                    <a:cubicBezTo>
                      <a:pt x="965" y="541"/>
                      <a:pt x="944" y="638"/>
                      <a:pt x="874" y="824"/>
                    </a:cubicBezTo>
                    <a:cubicBezTo>
                      <a:pt x="804" y="1010"/>
                      <a:pt x="637" y="1319"/>
                      <a:pt x="540" y="1522"/>
                    </a:cubicBezTo>
                    <a:cubicBezTo>
                      <a:pt x="443" y="1725"/>
                      <a:pt x="355" y="1898"/>
                      <a:pt x="290" y="2040"/>
                    </a:cubicBezTo>
                    <a:cubicBezTo>
                      <a:pt x="225" y="2182"/>
                      <a:pt x="179" y="2249"/>
                      <a:pt x="151" y="2376"/>
                    </a:cubicBezTo>
                    <a:cubicBezTo>
                      <a:pt x="123" y="2503"/>
                      <a:pt x="126" y="2717"/>
                      <a:pt x="120" y="2806"/>
                    </a:cubicBezTo>
                  </a:path>
                </a:pathLst>
              </a:custGeom>
              <a:noFill/>
              <a:ln w="9525">
                <a:solidFill>
                  <a:srgbClr val="333333"/>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grpSp>
            <p:nvGrpSpPr>
              <p:cNvPr id="77" name="Group 76">
                <a:extLst>
                  <a:ext uri="{FF2B5EF4-FFF2-40B4-BE49-F238E27FC236}">
                    <a16:creationId xmlns:a16="http://schemas.microsoft.com/office/drawing/2014/main" id="{C9ADADFD-1FCC-0CEF-207E-F8CE066640DA}"/>
                  </a:ext>
                </a:extLst>
              </p:cNvPr>
              <p:cNvGrpSpPr/>
              <p:nvPr/>
            </p:nvGrpSpPr>
            <p:grpSpPr>
              <a:xfrm>
                <a:off x="917183" y="548680"/>
                <a:ext cx="7483073" cy="7375267"/>
                <a:chOff x="125095" y="3140968"/>
                <a:chExt cx="7483073" cy="7375267"/>
              </a:xfrm>
            </p:grpSpPr>
            <p:sp>
              <p:nvSpPr>
                <p:cNvPr id="29" name="Freeform 20">
                  <a:extLst>
                    <a:ext uri="{FF2B5EF4-FFF2-40B4-BE49-F238E27FC236}">
                      <a16:creationId xmlns:a16="http://schemas.microsoft.com/office/drawing/2014/main" id="{CF0A98B8-EBE9-485B-903A-BC522D49E5AC}"/>
                    </a:ext>
                  </a:extLst>
                </p:cNvPr>
                <p:cNvSpPr>
                  <a:spLocks/>
                </p:cNvSpPr>
                <p:nvPr/>
              </p:nvSpPr>
              <p:spPr bwMode="auto">
                <a:xfrm rot="21024050" flipH="1">
                  <a:off x="125095" y="3687445"/>
                  <a:ext cx="5986780" cy="6828790"/>
                </a:xfrm>
                <a:custGeom>
                  <a:avLst/>
                  <a:gdLst>
                    <a:gd name="T0" fmla="*/ 165 w 6715"/>
                    <a:gd name="T1" fmla="*/ 2690 h 7680"/>
                    <a:gd name="T2" fmla="*/ 764 w 6715"/>
                    <a:gd name="T3" fmla="*/ 2976 h 7680"/>
                    <a:gd name="T4" fmla="*/ 1201 w 6715"/>
                    <a:gd name="T5" fmla="*/ 3045 h 7680"/>
                    <a:gd name="T6" fmla="*/ 1879 w 6715"/>
                    <a:gd name="T7" fmla="*/ 3204 h 7680"/>
                    <a:gd name="T8" fmla="*/ 2303 w 6715"/>
                    <a:gd name="T9" fmla="*/ 3282 h 7680"/>
                    <a:gd name="T10" fmla="*/ 2726 w 6715"/>
                    <a:gd name="T11" fmla="*/ 3472 h 7680"/>
                    <a:gd name="T12" fmla="*/ 3043 w 6715"/>
                    <a:gd name="T13" fmla="*/ 3638 h 7680"/>
                    <a:gd name="T14" fmla="*/ 3096 w 6715"/>
                    <a:gd name="T15" fmla="*/ 4000 h 7680"/>
                    <a:gd name="T16" fmla="*/ 3185 w 6715"/>
                    <a:gd name="T17" fmla="*/ 4573 h 7680"/>
                    <a:gd name="T18" fmla="*/ 3393 w 6715"/>
                    <a:gd name="T19" fmla="*/ 4971 h 7680"/>
                    <a:gd name="T20" fmla="*/ 3659 w 6715"/>
                    <a:gd name="T21" fmla="*/ 5351 h 7680"/>
                    <a:gd name="T22" fmla="*/ 3991 w 6715"/>
                    <a:gd name="T23" fmla="*/ 6004 h 7680"/>
                    <a:gd name="T24" fmla="*/ 4255 w 6715"/>
                    <a:gd name="T25" fmla="*/ 6515 h 7680"/>
                    <a:gd name="T26" fmla="*/ 4309 w 6715"/>
                    <a:gd name="T27" fmla="*/ 6942 h 7680"/>
                    <a:gd name="T28" fmla="*/ 4273 w 6715"/>
                    <a:gd name="T29" fmla="*/ 7256 h 7680"/>
                    <a:gd name="T30" fmla="*/ 4399 w 6715"/>
                    <a:gd name="T31" fmla="*/ 7450 h 7680"/>
                    <a:gd name="T32" fmla="*/ 4721 w 6715"/>
                    <a:gd name="T33" fmla="*/ 7519 h 7680"/>
                    <a:gd name="T34" fmla="*/ 4946 w 6715"/>
                    <a:gd name="T35" fmla="*/ 7518 h 7680"/>
                    <a:gd name="T36" fmla="*/ 5126 w 6715"/>
                    <a:gd name="T37" fmla="*/ 7508 h 7680"/>
                    <a:gd name="T38" fmla="*/ 5557 w 6715"/>
                    <a:gd name="T39" fmla="*/ 7607 h 7680"/>
                    <a:gd name="T40" fmla="*/ 5791 w 6715"/>
                    <a:gd name="T41" fmla="*/ 7624 h 7680"/>
                    <a:gd name="T42" fmla="*/ 6077 w 6715"/>
                    <a:gd name="T43" fmla="*/ 7677 h 7680"/>
                    <a:gd name="T44" fmla="*/ 6319 w 6715"/>
                    <a:gd name="T45" fmla="*/ 7605 h 7680"/>
                    <a:gd name="T46" fmla="*/ 6442 w 6715"/>
                    <a:gd name="T47" fmla="*/ 7482 h 7680"/>
                    <a:gd name="T48" fmla="*/ 6547 w 6715"/>
                    <a:gd name="T49" fmla="*/ 7452 h 7680"/>
                    <a:gd name="T50" fmla="*/ 6694 w 6715"/>
                    <a:gd name="T51" fmla="*/ 7290 h 7680"/>
                    <a:gd name="T52" fmla="*/ 6675 w 6715"/>
                    <a:gd name="T53" fmla="*/ 7145 h 7680"/>
                    <a:gd name="T54" fmla="*/ 6501 w 6715"/>
                    <a:gd name="T55" fmla="*/ 7150 h 7680"/>
                    <a:gd name="T56" fmla="*/ 6363 w 6715"/>
                    <a:gd name="T57" fmla="*/ 7192 h 7680"/>
                    <a:gd name="T58" fmla="*/ 6214 w 6715"/>
                    <a:gd name="T59" fmla="*/ 7212 h 7680"/>
                    <a:gd name="T60" fmla="*/ 5953 w 6715"/>
                    <a:gd name="T61" fmla="*/ 7103 h 7680"/>
                    <a:gd name="T62" fmla="*/ 5582 w 6715"/>
                    <a:gd name="T63" fmla="*/ 6842 h 7680"/>
                    <a:gd name="T64" fmla="*/ 5332 w 6715"/>
                    <a:gd name="T65" fmla="*/ 6656 h 7680"/>
                    <a:gd name="T66" fmla="*/ 5042 w 6715"/>
                    <a:gd name="T67" fmla="*/ 6156 h 7680"/>
                    <a:gd name="T68" fmla="*/ 4833 w 6715"/>
                    <a:gd name="T69" fmla="*/ 5483 h 7680"/>
                    <a:gd name="T70" fmla="*/ 4658 w 6715"/>
                    <a:gd name="T71" fmla="*/ 4671 h 7680"/>
                    <a:gd name="T72" fmla="*/ 4342 w 6715"/>
                    <a:gd name="T73" fmla="*/ 3713 h 7680"/>
                    <a:gd name="T74" fmla="*/ 4233 w 6715"/>
                    <a:gd name="T75" fmla="*/ 3315 h 7680"/>
                    <a:gd name="T76" fmla="*/ 4139 w 6715"/>
                    <a:gd name="T77" fmla="*/ 2735 h 7680"/>
                    <a:gd name="T78" fmla="*/ 3999 w 6715"/>
                    <a:gd name="T79" fmla="*/ 2401 h 7680"/>
                    <a:gd name="T80" fmla="*/ 3747 w 6715"/>
                    <a:gd name="T81" fmla="*/ 2235 h 7680"/>
                    <a:gd name="T82" fmla="*/ 3229 w 6715"/>
                    <a:gd name="T83" fmla="*/ 1899 h 7680"/>
                    <a:gd name="T84" fmla="*/ 2669 w 6715"/>
                    <a:gd name="T85" fmla="*/ 1579 h 7680"/>
                    <a:gd name="T86" fmla="*/ 1973 w 6715"/>
                    <a:gd name="T87" fmla="*/ 1280 h 7680"/>
                    <a:gd name="T88" fmla="*/ 1296 w 6715"/>
                    <a:gd name="T89" fmla="*/ 1059 h 7680"/>
                    <a:gd name="T90" fmla="*/ 1085 w 6715"/>
                    <a:gd name="T91" fmla="*/ 999 h 7680"/>
                    <a:gd name="T92" fmla="*/ 923 w 6715"/>
                    <a:gd name="T93" fmla="*/ 883 h 7680"/>
                    <a:gd name="T94" fmla="*/ 715 w 6715"/>
                    <a:gd name="T95" fmla="*/ 735 h 7680"/>
                    <a:gd name="T96" fmla="*/ 408 w 6715"/>
                    <a:gd name="T97" fmla="*/ 480 h 7680"/>
                    <a:gd name="T98" fmla="*/ 156 w 6715"/>
                    <a:gd name="T99" fmla="*/ 312 h 7680"/>
                    <a:gd name="T100" fmla="*/ 0 w 6715"/>
                    <a:gd name="T101" fmla="*/ 0 h 7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715" h="7680">
                      <a:moveTo>
                        <a:pt x="165" y="2690"/>
                      </a:moveTo>
                      <a:cubicBezTo>
                        <a:pt x="377" y="2805"/>
                        <a:pt x="592" y="2917"/>
                        <a:pt x="764" y="2976"/>
                      </a:cubicBezTo>
                      <a:cubicBezTo>
                        <a:pt x="936" y="3035"/>
                        <a:pt x="1016" y="3006"/>
                        <a:pt x="1201" y="3045"/>
                      </a:cubicBezTo>
                      <a:cubicBezTo>
                        <a:pt x="1387" y="3083"/>
                        <a:pt x="1695" y="3165"/>
                        <a:pt x="1879" y="3204"/>
                      </a:cubicBezTo>
                      <a:cubicBezTo>
                        <a:pt x="2063" y="3244"/>
                        <a:pt x="2161" y="3238"/>
                        <a:pt x="2303" y="3282"/>
                      </a:cubicBezTo>
                      <a:cubicBezTo>
                        <a:pt x="2444" y="3327"/>
                        <a:pt x="2603" y="3413"/>
                        <a:pt x="2726" y="3472"/>
                      </a:cubicBezTo>
                      <a:cubicBezTo>
                        <a:pt x="2850" y="3531"/>
                        <a:pt x="2982" y="3550"/>
                        <a:pt x="3043" y="3638"/>
                      </a:cubicBezTo>
                      <a:cubicBezTo>
                        <a:pt x="3104" y="3726"/>
                        <a:pt x="3071" y="3845"/>
                        <a:pt x="3096" y="4000"/>
                      </a:cubicBezTo>
                      <a:cubicBezTo>
                        <a:pt x="3120" y="4156"/>
                        <a:pt x="3135" y="4412"/>
                        <a:pt x="3185" y="4573"/>
                      </a:cubicBezTo>
                      <a:cubicBezTo>
                        <a:pt x="3235" y="4735"/>
                        <a:pt x="3314" y="4841"/>
                        <a:pt x="3393" y="4971"/>
                      </a:cubicBezTo>
                      <a:cubicBezTo>
                        <a:pt x="3472" y="5101"/>
                        <a:pt x="3559" y="5178"/>
                        <a:pt x="3659" y="5351"/>
                      </a:cubicBezTo>
                      <a:cubicBezTo>
                        <a:pt x="3759" y="5522"/>
                        <a:pt x="3893" y="5810"/>
                        <a:pt x="3991" y="6004"/>
                      </a:cubicBezTo>
                      <a:cubicBezTo>
                        <a:pt x="4091" y="6199"/>
                        <a:pt x="4201" y="6358"/>
                        <a:pt x="4255" y="6515"/>
                      </a:cubicBezTo>
                      <a:cubicBezTo>
                        <a:pt x="4307" y="6670"/>
                        <a:pt x="4307" y="6819"/>
                        <a:pt x="4309" y="6942"/>
                      </a:cubicBezTo>
                      <a:cubicBezTo>
                        <a:pt x="4312" y="7065"/>
                        <a:pt x="4258" y="7171"/>
                        <a:pt x="4273" y="7256"/>
                      </a:cubicBezTo>
                      <a:cubicBezTo>
                        <a:pt x="4287" y="7341"/>
                        <a:pt x="4324" y="7406"/>
                        <a:pt x="4399" y="7450"/>
                      </a:cubicBezTo>
                      <a:cubicBezTo>
                        <a:pt x="4474" y="7494"/>
                        <a:pt x="4629" y="7508"/>
                        <a:pt x="4721" y="7519"/>
                      </a:cubicBezTo>
                      <a:cubicBezTo>
                        <a:pt x="4812" y="7531"/>
                        <a:pt x="4879" y="7520"/>
                        <a:pt x="4946" y="7518"/>
                      </a:cubicBezTo>
                      <a:cubicBezTo>
                        <a:pt x="5013" y="7517"/>
                        <a:pt x="5024" y="7493"/>
                        <a:pt x="5126" y="7508"/>
                      </a:cubicBezTo>
                      <a:cubicBezTo>
                        <a:pt x="5228" y="7523"/>
                        <a:pt x="5446" y="7586"/>
                        <a:pt x="5557" y="7607"/>
                      </a:cubicBezTo>
                      <a:cubicBezTo>
                        <a:pt x="5667" y="7626"/>
                        <a:pt x="5704" y="7612"/>
                        <a:pt x="5791" y="7624"/>
                      </a:cubicBezTo>
                      <a:cubicBezTo>
                        <a:pt x="5878" y="7636"/>
                        <a:pt x="5990" y="7680"/>
                        <a:pt x="6077" y="7677"/>
                      </a:cubicBezTo>
                      <a:cubicBezTo>
                        <a:pt x="6166" y="7673"/>
                        <a:pt x="6257" y="7638"/>
                        <a:pt x="6319" y="7605"/>
                      </a:cubicBezTo>
                      <a:cubicBezTo>
                        <a:pt x="6379" y="7573"/>
                        <a:pt x="6404" y="7509"/>
                        <a:pt x="6442" y="7482"/>
                      </a:cubicBezTo>
                      <a:cubicBezTo>
                        <a:pt x="6479" y="7457"/>
                        <a:pt x="6505" y="7483"/>
                        <a:pt x="6547" y="7452"/>
                      </a:cubicBezTo>
                      <a:cubicBezTo>
                        <a:pt x="6588" y="7419"/>
                        <a:pt x="6672" y="7341"/>
                        <a:pt x="6694" y="7290"/>
                      </a:cubicBezTo>
                      <a:cubicBezTo>
                        <a:pt x="6715" y="7239"/>
                        <a:pt x="6707" y="7169"/>
                        <a:pt x="6675" y="7145"/>
                      </a:cubicBezTo>
                      <a:cubicBezTo>
                        <a:pt x="6643" y="7122"/>
                        <a:pt x="6553" y="7143"/>
                        <a:pt x="6501" y="7150"/>
                      </a:cubicBezTo>
                      <a:cubicBezTo>
                        <a:pt x="6450" y="7158"/>
                        <a:pt x="6410" y="7181"/>
                        <a:pt x="6363" y="7192"/>
                      </a:cubicBezTo>
                      <a:cubicBezTo>
                        <a:pt x="6315" y="7202"/>
                        <a:pt x="6282" y="7226"/>
                        <a:pt x="6214" y="7212"/>
                      </a:cubicBezTo>
                      <a:cubicBezTo>
                        <a:pt x="6145" y="7198"/>
                        <a:pt x="6058" y="7165"/>
                        <a:pt x="5953" y="7103"/>
                      </a:cubicBezTo>
                      <a:cubicBezTo>
                        <a:pt x="5847" y="7042"/>
                        <a:pt x="5685" y="6916"/>
                        <a:pt x="5582" y="6842"/>
                      </a:cubicBezTo>
                      <a:cubicBezTo>
                        <a:pt x="5478" y="6767"/>
                        <a:pt x="5421" y="6770"/>
                        <a:pt x="5332" y="6656"/>
                      </a:cubicBezTo>
                      <a:cubicBezTo>
                        <a:pt x="5241" y="6543"/>
                        <a:pt x="5125" y="6352"/>
                        <a:pt x="5042" y="6156"/>
                      </a:cubicBezTo>
                      <a:cubicBezTo>
                        <a:pt x="4959" y="5961"/>
                        <a:pt x="4898" y="5731"/>
                        <a:pt x="4833" y="5483"/>
                      </a:cubicBezTo>
                      <a:cubicBezTo>
                        <a:pt x="4770" y="5236"/>
                        <a:pt x="4740" y="4966"/>
                        <a:pt x="4658" y="4671"/>
                      </a:cubicBezTo>
                      <a:cubicBezTo>
                        <a:pt x="4577" y="4376"/>
                        <a:pt x="4413" y="3939"/>
                        <a:pt x="4342" y="3713"/>
                      </a:cubicBezTo>
                      <a:cubicBezTo>
                        <a:pt x="4270" y="3487"/>
                        <a:pt x="4266" y="3477"/>
                        <a:pt x="4233" y="3315"/>
                      </a:cubicBezTo>
                      <a:cubicBezTo>
                        <a:pt x="4198" y="3152"/>
                        <a:pt x="4178" y="2886"/>
                        <a:pt x="4139" y="2735"/>
                      </a:cubicBezTo>
                      <a:cubicBezTo>
                        <a:pt x="4100" y="2582"/>
                        <a:pt x="4064" y="2483"/>
                        <a:pt x="3999" y="2401"/>
                      </a:cubicBezTo>
                      <a:cubicBezTo>
                        <a:pt x="3934" y="2317"/>
                        <a:pt x="3875" y="2319"/>
                        <a:pt x="3747" y="2235"/>
                      </a:cubicBezTo>
                      <a:cubicBezTo>
                        <a:pt x="3619" y="2151"/>
                        <a:pt x="3409" y="2009"/>
                        <a:pt x="3229" y="1899"/>
                      </a:cubicBezTo>
                      <a:cubicBezTo>
                        <a:pt x="3049" y="1790"/>
                        <a:pt x="2878" y="1683"/>
                        <a:pt x="2669" y="1579"/>
                      </a:cubicBezTo>
                      <a:cubicBezTo>
                        <a:pt x="2460" y="1476"/>
                        <a:pt x="2202" y="1367"/>
                        <a:pt x="1973" y="1280"/>
                      </a:cubicBezTo>
                      <a:cubicBezTo>
                        <a:pt x="1744" y="1193"/>
                        <a:pt x="1444" y="1105"/>
                        <a:pt x="1296" y="1059"/>
                      </a:cubicBezTo>
                      <a:cubicBezTo>
                        <a:pt x="1149" y="1012"/>
                        <a:pt x="1147" y="1029"/>
                        <a:pt x="1085" y="999"/>
                      </a:cubicBezTo>
                      <a:cubicBezTo>
                        <a:pt x="1023" y="970"/>
                        <a:pt x="985" y="926"/>
                        <a:pt x="923" y="883"/>
                      </a:cubicBezTo>
                      <a:cubicBezTo>
                        <a:pt x="861" y="840"/>
                        <a:pt x="801" y="802"/>
                        <a:pt x="715" y="735"/>
                      </a:cubicBezTo>
                      <a:cubicBezTo>
                        <a:pt x="629" y="668"/>
                        <a:pt x="501" y="550"/>
                        <a:pt x="408" y="480"/>
                      </a:cubicBezTo>
                      <a:cubicBezTo>
                        <a:pt x="315" y="410"/>
                        <a:pt x="224" y="392"/>
                        <a:pt x="156" y="312"/>
                      </a:cubicBezTo>
                      <a:cubicBezTo>
                        <a:pt x="88" y="232"/>
                        <a:pt x="32" y="65"/>
                        <a:pt x="0" y="0"/>
                      </a:cubicBezTo>
                    </a:path>
                  </a:pathLst>
                </a:custGeom>
                <a:noFill/>
                <a:ln w="12700" cmpd="sng">
                  <a:solidFill>
                    <a:srgbClr val="80808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30" name="Freeform 21">
                  <a:extLst>
                    <a:ext uri="{FF2B5EF4-FFF2-40B4-BE49-F238E27FC236}">
                      <a16:creationId xmlns:a16="http://schemas.microsoft.com/office/drawing/2014/main" id="{2319478D-4356-1BA7-3A30-0E8E4E3F8CB3}"/>
                    </a:ext>
                  </a:extLst>
                </p:cNvPr>
                <p:cNvSpPr>
                  <a:spLocks/>
                </p:cNvSpPr>
                <p:nvPr/>
              </p:nvSpPr>
              <p:spPr bwMode="auto">
                <a:xfrm rot="21024050" flipH="1">
                  <a:off x="7123815" y="4011982"/>
                  <a:ext cx="140335" cy="683260"/>
                </a:xfrm>
                <a:custGeom>
                  <a:avLst/>
                  <a:gdLst>
                    <a:gd name="T0" fmla="*/ 157 w 157"/>
                    <a:gd name="T1" fmla="*/ 0 h 768"/>
                    <a:gd name="T2" fmla="*/ 80 w 157"/>
                    <a:gd name="T3" fmla="*/ 53 h 768"/>
                    <a:gd name="T4" fmla="*/ 19 w 157"/>
                    <a:gd name="T5" fmla="*/ 186 h 768"/>
                    <a:gd name="T6" fmla="*/ 1 w 157"/>
                    <a:gd name="T7" fmla="*/ 444 h 768"/>
                    <a:gd name="T8" fmla="*/ 24 w 157"/>
                    <a:gd name="T9" fmla="*/ 768 h 768"/>
                  </a:gdLst>
                  <a:ahLst/>
                  <a:cxnLst>
                    <a:cxn ang="0">
                      <a:pos x="T0" y="T1"/>
                    </a:cxn>
                    <a:cxn ang="0">
                      <a:pos x="T2" y="T3"/>
                    </a:cxn>
                    <a:cxn ang="0">
                      <a:pos x="T4" y="T5"/>
                    </a:cxn>
                    <a:cxn ang="0">
                      <a:pos x="T6" y="T7"/>
                    </a:cxn>
                    <a:cxn ang="0">
                      <a:pos x="T8" y="T9"/>
                    </a:cxn>
                  </a:cxnLst>
                  <a:rect l="0" t="0" r="r" b="b"/>
                  <a:pathLst>
                    <a:path w="157" h="768">
                      <a:moveTo>
                        <a:pt x="157" y="0"/>
                      </a:moveTo>
                      <a:cubicBezTo>
                        <a:pt x="144" y="9"/>
                        <a:pt x="103" y="22"/>
                        <a:pt x="80" y="53"/>
                      </a:cubicBezTo>
                      <a:cubicBezTo>
                        <a:pt x="57" y="84"/>
                        <a:pt x="32" y="121"/>
                        <a:pt x="19" y="186"/>
                      </a:cubicBezTo>
                      <a:cubicBezTo>
                        <a:pt x="6" y="251"/>
                        <a:pt x="0" y="347"/>
                        <a:pt x="1" y="444"/>
                      </a:cubicBezTo>
                      <a:cubicBezTo>
                        <a:pt x="2" y="541"/>
                        <a:pt x="19" y="701"/>
                        <a:pt x="24" y="768"/>
                      </a:cubicBezTo>
                    </a:path>
                  </a:pathLst>
                </a:custGeom>
                <a:noFill/>
                <a:ln w="9525" cmpd="sng">
                  <a:solidFill>
                    <a:srgbClr val="80808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grpSp>
              <p:nvGrpSpPr>
                <p:cNvPr id="76" name="Group 75">
                  <a:extLst>
                    <a:ext uri="{FF2B5EF4-FFF2-40B4-BE49-F238E27FC236}">
                      <a16:creationId xmlns:a16="http://schemas.microsoft.com/office/drawing/2014/main" id="{E7071577-5EE2-F4A1-1502-FD6242B4F9B7}"/>
                    </a:ext>
                  </a:extLst>
                </p:cNvPr>
                <p:cNvGrpSpPr/>
                <p:nvPr/>
              </p:nvGrpSpPr>
              <p:grpSpPr>
                <a:xfrm>
                  <a:off x="1366753" y="3140968"/>
                  <a:ext cx="6241415" cy="7237730"/>
                  <a:chOff x="1386840" y="3068955"/>
                  <a:chExt cx="6241415" cy="7237730"/>
                </a:xfrm>
              </p:grpSpPr>
              <p:sp>
                <p:nvSpPr>
                  <p:cNvPr id="10" name="Freeform 9">
                    <a:extLst>
                      <a:ext uri="{FF2B5EF4-FFF2-40B4-BE49-F238E27FC236}">
                        <a16:creationId xmlns:a16="http://schemas.microsoft.com/office/drawing/2014/main" id="{27865DE9-A7AF-C8E3-2533-8CF2279F7D8A}"/>
                      </a:ext>
                    </a:extLst>
                  </p:cNvPr>
                  <p:cNvSpPr>
                    <a:spLocks/>
                  </p:cNvSpPr>
                  <p:nvPr/>
                </p:nvSpPr>
                <p:spPr bwMode="auto">
                  <a:xfrm rot="1829644" flipH="1">
                    <a:off x="2835910" y="4232910"/>
                    <a:ext cx="1170940" cy="6073775"/>
                  </a:xfrm>
                  <a:custGeom>
                    <a:avLst/>
                    <a:gdLst>
                      <a:gd name="T0" fmla="*/ 269 w 1094"/>
                      <a:gd name="T1" fmla="*/ 490 h 5688"/>
                      <a:gd name="T2" fmla="*/ 203 w 1094"/>
                      <a:gd name="T3" fmla="*/ 28 h 5688"/>
                      <a:gd name="T4" fmla="*/ 509 w 1094"/>
                      <a:gd name="T5" fmla="*/ 658 h 5688"/>
                      <a:gd name="T6" fmla="*/ 893 w 1094"/>
                      <a:gd name="T7" fmla="*/ 1600 h 5688"/>
                      <a:gd name="T8" fmla="*/ 1037 w 1094"/>
                      <a:gd name="T9" fmla="*/ 2086 h 5688"/>
                      <a:gd name="T10" fmla="*/ 1087 w 1094"/>
                      <a:gd name="T11" fmla="*/ 2717 h 5688"/>
                      <a:gd name="T12" fmla="*/ 994 w 1094"/>
                      <a:gd name="T13" fmla="*/ 3005 h 5688"/>
                      <a:gd name="T14" fmla="*/ 778 w 1094"/>
                      <a:gd name="T15" fmla="*/ 3281 h 5688"/>
                      <a:gd name="T16" fmla="*/ 595 w 1094"/>
                      <a:gd name="T17" fmla="*/ 3740 h 5688"/>
                      <a:gd name="T18" fmla="*/ 439 w 1094"/>
                      <a:gd name="T19" fmla="*/ 4407 h 5688"/>
                      <a:gd name="T20" fmla="*/ 171 w 1094"/>
                      <a:gd name="T21" fmla="*/ 5060 h 5688"/>
                      <a:gd name="T22" fmla="*/ 39 w 1094"/>
                      <a:gd name="T23" fmla="*/ 5384 h 5688"/>
                      <a:gd name="T24" fmla="*/ 10 w 1094"/>
                      <a:gd name="T25" fmla="*/ 5561 h 5688"/>
                      <a:gd name="T26" fmla="*/ 99 w 1094"/>
                      <a:gd name="T27" fmla="*/ 5688 h 5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4" h="5688">
                        <a:moveTo>
                          <a:pt x="269" y="490"/>
                        </a:moveTo>
                        <a:cubicBezTo>
                          <a:pt x="258" y="413"/>
                          <a:pt x="163" y="0"/>
                          <a:pt x="203" y="28"/>
                        </a:cubicBezTo>
                        <a:cubicBezTo>
                          <a:pt x="243" y="56"/>
                          <a:pt x="394" y="396"/>
                          <a:pt x="509" y="658"/>
                        </a:cubicBezTo>
                        <a:cubicBezTo>
                          <a:pt x="624" y="920"/>
                          <a:pt x="805" y="1362"/>
                          <a:pt x="893" y="1600"/>
                        </a:cubicBezTo>
                        <a:cubicBezTo>
                          <a:pt x="981" y="1838"/>
                          <a:pt x="1005" y="1900"/>
                          <a:pt x="1037" y="2086"/>
                        </a:cubicBezTo>
                        <a:cubicBezTo>
                          <a:pt x="1069" y="2272"/>
                          <a:pt x="1094" y="2564"/>
                          <a:pt x="1087" y="2717"/>
                        </a:cubicBezTo>
                        <a:cubicBezTo>
                          <a:pt x="1080" y="2870"/>
                          <a:pt x="1045" y="2911"/>
                          <a:pt x="994" y="3005"/>
                        </a:cubicBezTo>
                        <a:cubicBezTo>
                          <a:pt x="943" y="3099"/>
                          <a:pt x="844" y="3159"/>
                          <a:pt x="778" y="3281"/>
                        </a:cubicBezTo>
                        <a:cubicBezTo>
                          <a:pt x="712" y="3403"/>
                          <a:pt x="651" y="3552"/>
                          <a:pt x="595" y="3740"/>
                        </a:cubicBezTo>
                        <a:cubicBezTo>
                          <a:pt x="539" y="3928"/>
                          <a:pt x="510" y="4187"/>
                          <a:pt x="439" y="4407"/>
                        </a:cubicBezTo>
                        <a:cubicBezTo>
                          <a:pt x="368" y="4627"/>
                          <a:pt x="238" y="4897"/>
                          <a:pt x="171" y="5060"/>
                        </a:cubicBezTo>
                        <a:cubicBezTo>
                          <a:pt x="104" y="5223"/>
                          <a:pt x="66" y="5301"/>
                          <a:pt x="39" y="5384"/>
                        </a:cubicBezTo>
                        <a:cubicBezTo>
                          <a:pt x="12" y="5467"/>
                          <a:pt x="0" y="5510"/>
                          <a:pt x="10" y="5561"/>
                        </a:cubicBezTo>
                        <a:cubicBezTo>
                          <a:pt x="20" y="5612"/>
                          <a:pt x="81" y="5662"/>
                          <a:pt x="99" y="5688"/>
                        </a:cubicBezTo>
                      </a:path>
                    </a:pathLst>
                  </a:custGeom>
                  <a:noFill/>
                  <a:ln w="9525">
                    <a:solidFill>
                      <a:srgbClr val="333333"/>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11" name="Freeform 10">
                    <a:extLst>
                      <a:ext uri="{FF2B5EF4-FFF2-40B4-BE49-F238E27FC236}">
                        <a16:creationId xmlns:a16="http://schemas.microsoft.com/office/drawing/2014/main" id="{F03969B7-B037-18EB-8ED8-E4C616A92544}"/>
                      </a:ext>
                    </a:extLst>
                  </p:cNvPr>
                  <p:cNvSpPr>
                    <a:spLocks/>
                  </p:cNvSpPr>
                  <p:nvPr/>
                </p:nvSpPr>
                <p:spPr bwMode="auto">
                  <a:xfrm rot="-575950">
                    <a:off x="4973320" y="4387215"/>
                    <a:ext cx="1682115" cy="819785"/>
                  </a:xfrm>
                  <a:custGeom>
                    <a:avLst/>
                    <a:gdLst>
                      <a:gd name="T0" fmla="*/ 1769 w 1886"/>
                      <a:gd name="T1" fmla="*/ 273 h 922"/>
                      <a:gd name="T2" fmla="*/ 1877 w 1886"/>
                      <a:gd name="T3" fmla="*/ 39 h 922"/>
                      <a:gd name="T4" fmla="*/ 1715 w 1886"/>
                      <a:gd name="T5" fmla="*/ 39 h 922"/>
                      <a:gd name="T6" fmla="*/ 1344 w 1886"/>
                      <a:gd name="T7" fmla="*/ 132 h 922"/>
                      <a:gd name="T8" fmla="*/ 756 w 1886"/>
                      <a:gd name="T9" fmla="*/ 325 h 922"/>
                      <a:gd name="T10" fmla="*/ 430 w 1886"/>
                      <a:gd name="T11" fmla="*/ 568 h 922"/>
                      <a:gd name="T12" fmla="*/ 0 w 1886"/>
                      <a:gd name="T13" fmla="*/ 922 h 922"/>
                    </a:gdLst>
                    <a:ahLst/>
                    <a:cxnLst>
                      <a:cxn ang="0">
                        <a:pos x="T0" y="T1"/>
                      </a:cxn>
                      <a:cxn ang="0">
                        <a:pos x="T2" y="T3"/>
                      </a:cxn>
                      <a:cxn ang="0">
                        <a:pos x="T4" y="T5"/>
                      </a:cxn>
                      <a:cxn ang="0">
                        <a:pos x="T6" y="T7"/>
                      </a:cxn>
                      <a:cxn ang="0">
                        <a:pos x="T8" y="T9"/>
                      </a:cxn>
                      <a:cxn ang="0">
                        <a:pos x="T10" y="T11"/>
                      </a:cxn>
                      <a:cxn ang="0">
                        <a:pos x="T12" y="T13"/>
                      </a:cxn>
                    </a:cxnLst>
                    <a:rect l="0" t="0" r="r" b="b"/>
                    <a:pathLst>
                      <a:path w="1886" h="922">
                        <a:moveTo>
                          <a:pt x="1769" y="273"/>
                        </a:moveTo>
                        <a:cubicBezTo>
                          <a:pt x="1786" y="234"/>
                          <a:pt x="1886" y="78"/>
                          <a:pt x="1877" y="39"/>
                        </a:cubicBezTo>
                        <a:cubicBezTo>
                          <a:pt x="1868" y="0"/>
                          <a:pt x="1804" y="24"/>
                          <a:pt x="1715" y="39"/>
                        </a:cubicBezTo>
                        <a:cubicBezTo>
                          <a:pt x="1626" y="54"/>
                          <a:pt x="1504" y="84"/>
                          <a:pt x="1344" y="132"/>
                        </a:cubicBezTo>
                        <a:cubicBezTo>
                          <a:pt x="1184" y="180"/>
                          <a:pt x="909" y="252"/>
                          <a:pt x="756" y="325"/>
                        </a:cubicBezTo>
                        <a:cubicBezTo>
                          <a:pt x="604" y="398"/>
                          <a:pt x="556" y="468"/>
                          <a:pt x="430" y="568"/>
                        </a:cubicBezTo>
                        <a:cubicBezTo>
                          <a:pt x="303" y="667"/>
                          <a:pt x="88" y="848"/>
                          <a:pt x="0" y="922"/>
                        </a:cubicBezTo>
                      </a:path>
                    </a:pathLst>
                  </a:custGeom>
                  <a:noFill/>
                  <a:ln w="9525">
                    <a:solidFill>
                      <a:srgbClr val="333333"/>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24" name="Freeform 15">
                    <a:extLst>
                      <a:ext uri="{FF2B5EF4-FFF2-40B4-BE49-F238E27FC236}">
                        <a16:creationId xmlns:a16="http://schemas.microsoft.com/office/drawing/2014/main" id="{B8B351C2-0160-3950-3CBC-B98E4E10BA76}"/>
                      </a:ext>
                    </a:extLst>
                  </p:cNvPr>
                  <p:cNvSpPr>
                    <a:spLocks/>
                  </p:cNvSpPr>
                  <p:nvPr/>
                </p:nvSpPr>
                <p:spPr bwMode="auto">
                  <a:xfrm rot="1829644" flipH="1">
                    <a:off x="5069205" y="4271010"/>
                    <a:ext cx="1069340" cy="655955"/>
                  </a:xfrm>
                  <a:custGeom>
                    <a:avLst/>
                    <a:gdLst>
                      <a:gd name="T0" fmla="*/ 0 w 998"/>
                      <a:gd name="T1" fmla="*/ 614 h 614"/>
                      <a:gd name="T2" fmla="*/ 144 w 998"/>
                      <a:gd name="T3" fmla="*/ 350 h 614"/>
                      <a:gd name="T4" fmla="*/ 523 w 998"/>
                      <a:gd name="T5" fmla="*/ 100 h 614"/>
                      <a:gd name="T6" fmla="*/ 998 w 998"/>
                      <a:gd name="T7" fmla="*/ 0 h 614"/>
                    </a:gdLst>
                    <a:ahLst/>
                    <a:cxnLst>
                      <a:cxn ang="0">
                        <a:pos x="T0" y="T1"/>
                      </a:cxn>
                      <a:cxn ang="0">
                        <a:pos x="T2" y="T3"/>
                      </a:cxn>
                      <a:cxn ang="0">
                        <a:pos x="T4" y="T5"/>
                      </a:cxn>
                      <a:cxn ang="0">
                        <a:pos x="T6" y="T7"/>
                      </a:cxn>
                    </a:cxnLst>
                    <a:rect l="0" t="0" r="r" b="b"/>
                    <a:pathLst>
                      <a:path w="998" h="614">
                        <a:moveTo>
                          <a:pt x="0" y="614"/>
                        </a:moveTo>
                        <a:cubicBezTo>
                          <a:pt x="29" y="524"/>
                          <a:pt x="57" y="436"/>
                          <a:pt x="144" y="350"/>
                        </a:cubicBezTo>
                        <a:cubicBezTo>
                          <a:pt x="231" y="264"/>
                          <a:pt x="381" y="158"/>
                          <a:pt x="523" y="100"/>
                        </a:cubicBezTo>
                        <a:cubicBezTo>
                          <a:pt x="665" y="42"/>
                          <a:pt x="899" y="21"/>
                          <a:pt x="998" y="0"/>
                        </a:cubicBezTo>
                      </a:path>
                    </a:pathLst>
                  </a:custGeom>
                  <a:noFill/>
                  <a:ln w="3175" cap="rnd" cmpd="sng">
                    <a:solidFill>
                      <a:srgbClr val="808080"/>
                    </a:solidFill>
                    <a:prstDash val="sysDot"/>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25" name="Freeform 16">
                    <a:extLst>
                      <a:ext uri="{FF2B5EF4-FFF2-40B4-BE49-F238E27FC236}">
                        <a16:creationId xmlns:a16="http://schemas.microsoft.com/office/drawing/2014/main" id="{C4E31524-8A88-4834-CC4D-C7A7371DB3C3}"/>
                      </a:ext>
                    </a:extLst>
                  </p:cNvPr>
                  <p:cNvSpPr>
                    <a:spLocks/>
                  </p:cNvSpPr>
                  <p:nvPr/>
                </p:nvSpPr>
                <p:spPr bwMode="auto">
                  <a:xfrm rot="21024050" flipH="1">
                    <a:off x="1386840" y="3476281"/>
                    <a:ext cx="6241415" cy="5865495"/>
                  </a:xfrm>
                  <a:custGeom>
                    <a:avLst/>
                    <a:gdLst>
                      <a:gd name="T0" fmla="*/ 0 w 6998"/>
                      <a:gd name="T1" fmla="*/ 0 h 6597"/>
                      <a:gd name="T2" fmla="*/ 108 w 6998"/>
                      <a:gd name="T3" fmla="*/ 312 h 6597"/>
                      <a:gd name="T4" fmla="*/ 252 w 6998"/>
                      <a:gd name="T5" fmla="*/ 594 h 6597"/>
                      <a:gd name="T6" fmla="*/ 504 w 6998"/>
                      <a:gd name="T7" fmla="*/ 836 h 6597"/>
                      <a:gd name="T8" fmla="*/ 856 w 6998"/>
                      <a:gd name="T9" fmla="*/ 1012 h 6597"/>
                      <a:gd name="T10" fmla="*/ 1396 w 6998"/>
                      <a:gd name="T11" fmla="*/ 1171 h 6597"/>
                      <a:gd name="T12" fmla="*/ 1969 w 6998"/>
                      <a:gd name="T13" fmla="*/ 1349 h 6597"/>
                      <a:gd name="T14" fmla="*/ 2551 w 6998"/>
                      <a:gd name="T15" fmla="*/ 1582 h 6597"/>
                      <a:gd name="T16" fmla="*/ 3374 w 6998"/>
                      <a:gd name="T17" fmla="*/ 1955 h 6597"/>
                      <a:gd name="T18" fmla="*/ 4301 w 6998"/>
                      <a:gd name="T19" fmla="*/ 2454 h 6597"/>
                      <a:gd name="T20" fmla="*/ 4824 w 6998"/>
                      <a:gd name="T21" fmla="*/ 2795 h 6597"/>
                      <a:gd name="T22" fmla="*/ 5215 w 6998"/>
                      <a:gd name="T23" fmla="*/ 3182 h 6597"/>
                      <a:gd name="T24" fmla="*/ 5427 w 6998"/>
                      <a:gd name="T25" fmla="*/ 3400 h 6597"/>
                      <a:gd name="T26" fmla="*/ 5913 w 6998"/>
                      <a:gd name="T27" fmla="*/ 3743 h 6597"/>
                      <a:gd name="T28" fmla="*/ 6183 w 6998"/>
                      <a:gd name="T29" fmla="*/ 4242 h 6597"/>
                      <a:gd name="T30" fmla="*/ 6451 w 6998"/>
                      <a:gd name="T31" fmla="*/ 5287 h 6597"/>
                      <a:gd name="T32" fmla="*/ 6630 w 6998"/>
                      <a:gd name="T33" fmla="*/ 6003 h 6597"/>
                      <a:gd name="T34" fmla="*/ 6768 w 6998"/>
                      <a:gd name="T35" fmla="*/ 6301 h 6597"/>
                      <a:gd name="T36" fmla="*/ 6998 w 6998"/>
                      <a:gd name="T37" fmla="*/ 6597 h 6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98" h="6597">
                        <a:moveTo>
                          <a:pt x="0" y="0"/>
                        </a:moveTo>
                        <a:cubicBezTo>
                          <a:pt x="20" y="52"/>
                          <a:pt x="66" y="213"/>
                          <a:pt x="108" y="312"/>
                        </a:cubicBezTo>
                        <a:cubicBezTo>
                          <a:pt x="150" y="411"/>
                          <a:pt x="186" y="507"/>
                          <a:pt x="252" y="594"/>
                        </a:cubicBezTo>
                        <a:cubicBezTo>
                          <a:pt x="318" y="681"/>
                          <a:pt x="403" y="766"/>
                          <a:pt x="504" y="836"/>
                        </a:cubicBezTo>
                        <a:cubicBezTo>
                          <a:pt x="605" y="906"/>
                          <a:pt x="707" y="956"/>
                          <a:pt x="856" y="1012"/>
                        </a:cubicBezTo>
                        <a:cubicBezTo>
                          <a:pt x="1005" y="1068"/>
                          <a:pt x="1211" y="1115"/>
                          <a:pt x="1396" y="1171"/>
                        </a:cubicBezTo>
                        <a:cubicBezTo>
                          <a:pt x="1581" y="1227"/>
                          <a:pt x="1775" y="1280"/>
                          <a:pt x="1969" y="1349"/>
                        </a:cubicBezTo>
                        <a:cubicBezTo>
                          <a:pt x="2161" y="1417"/>
                          <a:pt x="2317" y="1481"/>
                          <a:pt x="2551" y="1582"/>
                        </a:cubicBezTo>
                        <a:cubicBezTo>
                          <a:pt x="2786" y="1684"/>
                          <a:pt x="3082" y="1810"/>
                          <a:pt x="3374" y="1955"/>
                        </a:cubicBezTo>
                        <a:cubicBezTo>
                          <a:pt x="3664" y="2101"/>
                          <a:pt x="4059" y="2314"/>
                          <a:pt x="4301" y="2454"/>
                        </a:cubicBezTo>
                        <a:cubicBezTo>
                          <a:pt x="4543" y="2594"/>
                          <a:pt x="4671" y="2674"/>
                          <a:pt x="4824" y="2795"/>
                        </a:cubicBezTo>
                        <a:cubicBezTo>
                          <a:pt x="4976" y="2917"/>
                          <a:pt x="5114" y="3081"/>
                          <a:pt x="5215" y="3182"/>
                        </a:cubicBezTo>
                        <a:cubicBezTo>
                          <a:pt x="5316" y="3283"/>
                          <a:pt x="5310" y="3306"/>
                          <a:pt x="5427" y="3400"/>
                        </a:cubicBezTo>
                        <a:cubicBezTo>
                          <a:pt x="5543" y="3493"/>
                          <a:pt x="5787" y="3603"/>
                          <a:pt x="5913" y="3743"/>
                        </a:cubicBezTo>
                        <a:cubicBezTo>
                          <a:pt x="6040" y="3884"/>
                          <a:pt x="6093" y="3984"/>
                          <a:pt x="6183" y="4242"/>
                        </a:cubicBezTo>
                        <a:cubicBezTo>
                          <a:pt x="6272" y="4499"/>
                          <a:pt x="6377" y="4994"/>
                          <a:pt x="6451" y="5287"/>
                        </a:cubicBezTo>
                        <a:cubicBezTo>
                          <a:pt x="6526" y="5581"/>
                          <a:pt x="6577" y="5834"/>
                          <a:pt x="6630" y="6003"/>
                        </a:cubicBezTo>
                        <a:cubicBezTo>
                          <a:pt x="6683" y="6173"/>
                          <a:pt x="6707" y="6202"/>
                          <a:pt x="6768" y="6301"/>
                        </a:cubicBezTo>
                        <a:cubicBezTo>
                          <a:pt x="6829" y="6401"/>
                          <a:pt x="6950" y="6536"/>
                          <a:pt x="6998" y="6597"/>
                        </a:cubicBezTo>
                      </a:path>
                    </a:pathLst>
                  </a:custGeom>
                  <a:noFill/>
                  <a:ln w="9525">
                    <a:solidFill>
                      <a:srgbClr val="333333"/>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32" name="Freeform 23">
                    <a:extLst>
                      <a:ext uri="{FF2B5EF4-FFF2-40B4-BE49-F238E27FC236}">
                        <a16:creationId xmlns:a16="http://schemas.microsoft.com/office/drawing/2014/main" id="{297A65C0-C4B2-9E9C-6948-517143325EE0}"/>
                      </a:ext>
                    </a:extLst>
                  </p:cNvPr>
                  <p:cNvSpPr>
                    <a:spLocks/>
                  </p:cNvSpPr>
                  <p:nvPr/>
                </p:nvSpPr>
                <p:spPr bwMode="auto">
                  <a:xfrm rot="-575950">
                    <a:off x="6558915" y="3972560"/>
                    <a:ext cx="624205" cy="495300"/>
                  </a:xfrm>
                  <a:custGeom>
                    <a:avLst/>
                    <a:gdLst>
                      <a:gd name="T0" fmla="*/ 0 w 700"/>
                      <a:gd name="T1" fmla="*/ 557 h 557"/>
                      <a:gd name="T2" fmla="*/ 122 w 700"/>
                      <a:gd name="T3" fmla="*/ 358 h 557"/>
                      <a:gd name="T4" fmla="*/ 249 w 700"/>
                      <a:gd name="T5" fmla="*/ 202 h 557"/>
                      <a:gd name="T6" fmla="*/ 434 w 700"/>
                      <a:gd name="T7" fmla="*/ 65 h 557"/>
                      <a:gd name="T8" fmla="*/ 602 w 700"/>
                      <a:gd name="T9" fmla="*/ 5 h 557"/>
                      <a:gd name="T10" fmla="*/ 700 w 700"/>
                      <a:gd name="T11" fmla="*/ 32 h 557"/>
                    </a:gdLst>
                    <a:ahLst/>
                    <a:cxnLst>
                      <a:cxn ang="0">
                        <a:pos x="T0" y="T1"/>
                      </a:cxn>
                      <a:cxn ang="0">
                        <a:pos x="T2" y="T3"/>
                      </a:cxn>
                      <a:cxn ang="0">
                        <a:pos x="T4" y="T5"/>
                      </a:cxn>
                      <a:cxn ang="0">
                        <a:pos x="T6" y="T7"/>
                      </a:cxn>
                      <a:cxn ang="0">
                        <a:pos x="T8" y="T9"/>
                      </a:cxn>
                      <a:cxn ang="0">
                        <a:pos x="T10" y="T11"/>
                      </a:cxn>
                    </a:cxnLst>
                    <a:rect l="0" t="0" r="r" b="b"/>
                    <a:pathLst>
                      <a:path w="700" h="557">
                        <a:moveTo>
                          <a:pt x="0" y="557"/>
                        </a:moveTo>
                        <a:cubicBezTo>
                          <a:pt x="40" y="487"/>
                          <a:pt x="81" y="417"/>
                          <a:pt x="122" y="358"/>
                        </a:cubicBezTo>
                        <a:cubicBezTo>
                          <a:pt x="163" y="299"/>
                          <a:pt x="197" y="251"/>
                          <a:pt x="249" y="202"/>
                        </a:cubicBezTo>
                        <a:cubicBezTo>
                          <a:pt x="301" y="153"/>
                          <a:pt x="375" y="98"/>
                          <a:pt x="434" y="65"/>
                        </a:cubicBezTo>
                        <a:cubicBezTo>
                          <a:pt x="493" y="32"/>
                          <a:pt x="558" y="10"/>
                          <a:pt x="602" y="5"/>
                        </a:cubicBezTo>
                        <a:cubicBezTo>
                          <a:pt x="646" y="0"/>
                          <a:pt x="673" y="16"/>
                          <a:pt x="700" y="32"/>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sp>
                <p:nvSpPr>
                  <p:cNvPr id="33" name="Freeform 24">
                    <a:extLst>
                      <a:ext uri="{FF2B5EF4-FFF2-40B4-BE49-F238E27FC236}">
                        <a16:creationId xmlns:a16="http://schemas.microsoft.com/office/drawing/2014/main" id="{A1392080-594C-B811-16DD-E83F9E474873}"/>
                      </a:ext>
                    </a:extLst>
                  </p:cNvPr>
                  <p:cNvSpPr>
                    <a:spLocks/>
                  </p:cNvSpPr>
                  <p:nvPr/>
                </p:nvSpPr>
                <p:spPr bwMode="auto">
                  <a:xfrm rot="21024050" flipH="1">
                    <a:off x="7292340" y="3068955"/>
                    <a:ext cx="128905" cy="858520"/>
                  </a:xfrm>
                  <a:custGeom>
                    <a:avLst/>
                    <a:gdLst>
                      <a:gd name="T0" fmla="*/ 0 w 144"/>
                      <a:gd name="T1" fmla="*/ 0 h 965"/>
                      <a:gd name="T2" fmla="*/ 109 w 144"/>
                      <a:gd name="T3" fmla="*/ 384 h 965"/>
                      <a:gd name="T4" fmla="*/ 140 w 144"/>
                      <a:gd name="T5" fmla="*/ 641 h 965"/>
                      <a:gd name="T6" fmla="*/ 131 w 144"/>
                      <a:gd name="T7" fmla="*/ 838 h 965"/>
                      <a:gd name="T8" fmla="*/ 116 w 144"/>
                      <a:gd name="T9" fmla="*/ 965 h 965"/>
                    </a:gdLst>
                    <a:ahLst/>
                    <a:cxnLst>
                      <a:cxn ang="0">
                        <a:pos x="T0" y="T1"/>
                      </a:cxn>
                      <a:cxn ang="0">
                        <a:pos x="T2" y="T3"/>
                      </a:cxn>
                      <a:cxn ang="0">
                        <a:pos x="T4" y="T5"/>
                      </a:cxn>
                      <a:cxn ang="0">
                        <a:pos x="T6" y="T7"/>
                      </a:cxn>
                      <a:cxn ang="0">
                        <a:pos x="T8" y="T9"/>
                      </a:cxn>
                    </a:cxnLst>
                    <a:rect l="0" t="0" r="r" b="b"/>
                    <a:pathLst>
                      <a:path w="144" h="965">
                        <a:moveTo>
                          <a:pt x="0" y="0"/>
                        </a:moveTo>
                        <a:cubicBezTo>
                          <a:pt x="20" y="64"/>
                          <a:pt x="86" y="277"/>
                          <a:pt x="109" y="384"/>
                        </a:cubicBezTo>
                        <a:cubicBezTo>
                          <a:pt x="132" y="491"/>
                          <a:pt x="136" y="565"/>
                          <a:pt x="140" y="641"/>
                        </a:cubicBezTo>
                        <a:cubicBezTo>
                          <a:pt x="144" y="717"/>
                          <a:pt x="135" y="784"/>
                          <a:pt x="131" y="838"/>
                        </a:cubicBezTo>
                        <a:cubicBezTo>
                          <a:pt x="127" y="892"/>
                          <a:pt x="122" y="928"/>
                          <a:pt x="116" y="965"/>
                        </a:cubicBezTo>
                      </a:path>
                    </a:pathLst>
                  </a:cu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grpSp>
            <p:sp>
              <p:nvSpPr>
                <p:cNvPr id="34" name="Freeform 25">
                  <a:extLst>
                    <a:ext uri="{FF2B5EF4-FFF2-40B4-BE49-F238E27FC236}">
                      <a16:creationId xmlns:a16="http://schemas.microsoft.com/office/drawing/2014/main" id="{70C6E1C4-53AA-225D-1495-E640D3E4FD39}"/>
                    </a:ext>
                  </a:extLst>
                </p:cNvPr>
                <p:cNvSpPr>
                  <a:spLocks/>
                </p:cNvSpPr>
                <p:nvPr/>
              </p:nvSpPr>
              <p:spPr bwMode="auto">
                <a:xfrm rot="-575950">
                  <a:off x="7374470" y="3887470"/>
                  <a:ext cx="187325" cy="667385"/>
                </a:xfrm>
                <a:custGeom>
                  <a:avLst/>
                  <a:gdLst>
                    <a:gd name="T0" fmla="*/ 0 w 210"/>
                    <a:gd name="T1" fmla="*/ 0 h 750"/>
                    <a:gd name="T2" fmla="*/ 54 w 210"/>
                    <a:gd name="T3" fmla="*/ 234 h 750"/>
                    <a:gd name="T4" fmla="*/ 156 w 210"/>
                    <a:gd name="T5" fmla="*/ 558 h 750"/>
                    <a:gd name="T6" fmla="*/ 210 w 210"/>
                    <a:gd name="T7" fmla="*/ 750 h 750"/>
                  </a:gdLst>
                  <a:ahLst/>
                  <a:cxnLst>
                    <a:cxn ang="0">
                      <a:pos x="T0" y="T1"/>
                    </a:cxn>
                    <a:cxn ang="0">
                      <a:pos x="T2" y="T3"/>
                    </a:cxn>
                    <a:cxn ang="0">
                      <a:pos x="T4" y="T5"/>
                    </a:cxn>
                    <a:cxn ang="0">
                      <a:pos x="T6" y="T7"/>
                    </a:cxn>
                  </a:cxnLst>
                  <a:rect l="0" t="0" r="r" b="b"/>
                  <a:pathLst>
                    <a:path w="210" h="750">
                      <a:moveTo>
                        <a:pt x="0" y="0"/>
                      </a:moveTo>
                      <a:cubicBezTo>
                        <a:pt x="9" y="39"/>
                        <a:pt x="28" y="141"/>
                        <a:pt x="54" y="234"/>
                      </a:cubicBezTo>
                      <a:cubicBezTo>
                        <a:pt x="80" y="327"/>
                        <a:pt x="130" y="472"/>
                        <a:pt x="156" y="558"/>
                      </a:cubicBezTo>
                      <a:cubicBezTo>
                        <a:pt x="182" y="644"/>
                        <a:pt x="196" y="700"/>
                        <a:pt x="210" y="750"/>
                      </a:cubicBezTo>
                    </a:path>
                  </a:pathLst>
                </a:custGeom>
                <a:noFill/>
                <a:ln w="9525">
                  <a:solidFill>
                    <a:srgbClr val="808080"/>
                  </a:solidFill>
                  <a:round/>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en-GB"/>
                </a:p>
              </p:txBody>
            </p:sp>
          </p:grpSp>
        </p:grpSp>
      </p:grpSp>
      <p:pic>
        <p:nvPicPr>
          <p:cNvPr id="86" name="Picture 85">
            <a:extLst>
              <a:ext uri="{FF2B5EF4-FFF2-40B4-BE49-F238E27FC236}">
                <a16:creationId xmlns:a16="http://schemas.microsoft.com/office/drawing/2014/main" id="{86B77931-C429-24D9-FE21-8C8122E46041}"/>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47087" t="36639" r="30984" b="14233"/>
          <a:stretch/>
        </p:blipFill>
        <p:spPr>
          <a:xfrm rot="18817548">
            <a:off x="4551007" y="2501075"/>
            <a:ext cx="703741" cy="1125728"/>
          </a:xfrm>
          <a:prstGeom prst="rect">
            <a:avLst/>
          </a:prstGeom>
        </p:spPr>
      </p:pic>
      <p:pic>
        <p:nvPicPr>
          <p:cNvPr id="88" name="Picture 87">
            <a:extLst>
              <a:ext uri="{FF2B5EF4-FFF2-40B4-BE49-F238E27FC236}">
                <a16:creationId xmlns:a16="http://schemas.microsoft.com/office/drawing/2014/main" id="{904BA41B-0B11-54D5-36FB-B89689AFC453}"/>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2212" t="26844" r="42465" b="20769"/>
          <a:stretch/>
        </p:blipFill>
        <p:spPr>
          <a:xfrm rot="18879416">
            <a:off x="3985686" y="3036094"/>
            <a:ext cx="778259" cy="975538"/>
          </a:xfrm>
          <a:prstGeom prst="rect">
            <a:avLst/>
          </a:prstGeom>
        </p:spPr>
      </p:pic>
      <p:pic>
        <p:nvPicPr>
          <p:cNvPr id="84" name="Picture 83">
            <a:extLst>
              <a:ext uri="{FF2B5EF4-FFF2-40B4-BE49-F238E27FC236}">
                <a16:creationId xmlns:a16="http://schemas.microsoft.com/office/drawing/2014/main" id="{3635B74E-5822-AF58-616B-AAB1DC028BDA}"/>
              </a:ext>
            </a:extLst>
          </p:cNvPr>
          <p:cNvPicPr>
            <a:picLocks noChangeAspect="1"/>
          </p:cNvPicPr>
          <p:nvPr/>
        </p:nvPicPr>
        <p:blipFill rotWithShape="1">
          <a:blip r:embed="rId8" cstate="print">
            <a:extLst>
              <a:ext uri="{28A0092B-C50C-407E-A947-70E740481C1C}">
                <a14:useLocalDpi xmlns:a14="http://schemas.microsoft.com/office/drawing/2010/main" val="0"/>
              </a:ext>
            </a:extLst>
          </a:blip>
          <a:srcRect l="36613" t="36495" r="31676" b="37129"/>
          <a:stretch/>
        </p:blipFill>
        <p:spPr>
          <a:xfrm rot="19191737">
            <a:off x="5120521" y="2442660"/>
            <a:ext cx="713227" cy="597794"/>
          </a:xfrm>
          <a:prstGeom prst="rect">
            <a:avLst/>
          </a:prstGeom>
        </p:spPr>
      </p:pic>
      <p:pic>
        <p:nvPicPr>
          <p:cNvPr id="91" name="CFA bifurcation video">
            <a:hlinkClick r:id="" action="ppaction://media"/>
            <a:extLst>
              <a:ext uri="{FF2B5EF4-FFF2-40B4-BE49-F238E27FC236}">
                <a16:creationId xmlns:a16="http://schemas.microsoft.com/office/drawing/2014/main" id="{88AA0B1C-5B2C-7B82-B85D-EE8A410E6B8F}"/>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9"/>
          <a:srcRect l="21336" t="14185" r="46100" b="26087"/>
          <a:stretch/>
        </p:blipFill>
        <p:spPr>
          <a:xfrm rot="20255859" flipH="1">
            <a:off x="5643015" y="1896098"/>
            <a:ext cx="1191609" cy="1018320"/>
          </a:xfrm>
          <a:prstGeom prst="rect">
            <a:avLst/>
          </a:prstGeom>
        </p:spPr>
      </p:pic>
    </p:spTree>
    <p:extLst>
      <p:ext uri="{BB962C8B-B14F-4D97-AF65-F5344CB8AC3E}">
        <p14:creationId xmlns:p14="http://schemas.microsoft.com/office/powerpoint/2010/main" val="2382550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4733" fill="hold"/>
                                        <p:tgtEl>
                                          <p:spTgt spid="91"/>
                                        </p:tgtEl>
                                      </p:cBhvr>
                                    </p:cmd>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8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6"/>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mute="1">
                <p:cTn id="21" fill="hold" display="0">
                  <p:stCondLst>
                    <p:cond delay="indefinite"/>
                  </p:stCondLst>
                </p:cTn>
                <p:tgtEl>
                  <p:spTgt spid="91"/>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93" name="Picture 92">
            <a:extLst>
              <a:ext uri="{FF2B5EF4-FFF2-40B4-BE49-F238E27FC236}">
                <a16:creationId xmlns:a16="http://schemas.microsoft.com/office/drawing/2014/main" id="{104F4A81-F0CF-104F-87C0-08C9C989BB28}"/>
              </a:ext>
            </a:extLst>
          </p:cNvPr>
          <p:cNvPicPr>
            <a:picLocks noChangeAspect="1"/>
          </p:cNvPicPr>
          <p:nvPr/>
        </p:nvPicPr>
        <p:blipFill rotWithShape="1">
          <a:blip r:embed="rId4"/>
          <a:srcRect l="16335" t="32990" r="66537" b="17870"/>
          <a:stretch/>
        </p:blipFill>
        <p:spPr>
          <a:xfrm>
            <a:off x="2789778" y="1191191"/>
            <a:ext cx="5488445" cy="4920675"/>
          </a:xfrm>
          <a:prstGeom prst="rect">
            <a:avLst/>
          </a:prstGeom>
        </p:spPr>
      </p:pic>
      <p:sp>
        <p:nvSpPr>
          <p:cNvPr id="96" name="Oval 95">
            <a:extLst>
              <a:ext uri="{FF2B5EF4-FFF2-40B4-BE49-F238E27FC236}">
                <a16:creationId xmlns:a16="http://schemas.microsoft.com/office/drawing/2014/main" id="{046487EC-BFA3-EFB6-7939-921945AC7FDC}"/>
              </a:ext>
            </a:extLst>
          </p:cNvPr>
          <p:cNvSpPr/>
          <p:nvPr/>
        </p:nvSpPr>
        <p:spPr>
          <a:xfrm>
            <a:off x="7176120" y="1183612"/>
            <a:ext cx="1368152" cy="100811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TextBox 96">
            <a:extLst>
              <a:ext uri="{FF2B5EF4-FFF2-40B4-BE49-F238E27FC236}">
                <a16:creationId xmlns:a16="http://schemas.microsoft.com/office/drawing/2014/main" id="{43316817-1D19-8870-49B0-CCB21B5A410C}"/>
              </a:ext>
            </a:extLst>
          </p:cNvPr>
          <p:cNvSpPr txBox="1"/>
          <p:nvPr/>
        </p:nvSpPr>
        <p:spPr>
          <a:xfrm>
            <a:off x="479376" y="1851419"/>
            <a:ext cx="1790389" cy="1077218"/>
          </a:xfrm>
          <a:prstGeom prst="rect">
            <a:avLst/>
          </a:prstGeom>
          <a:noFill/>
        </p:spPr>
        <p:txBody>
          <a:bodyPr wrap="square" rtlCol="0">
            <a:spAutoFit/>
          </a:bodyPr>
          <a:lstStyle/>
          <a:p>
            <a:r>
              <a:rPr lang="en-GB" sz="3200" dirty="0"/>
              <a:t>Diabetic foot ulcer</a:t>
            </a:r>
          </a:p>
        </p:txBody>
      </p:sp>
    </p:spTree>
    <p:extLst>
      <p:ext uri="{BB962C8B-B14F-4D97-AF65-F5344CB8AC3E}">
        <p14:creationId xmlns:p14="http://schemas.microsoft.com/office/powerpoint/2010/main" val="36349548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95" name="Picture 94">
            <a:extLst>
              <a:ext uri="{FF2B5EF4-FFF2-40B4-BE49-F238E27FC236}">
                <a16:creationId xmlns:a16="http://schemas.microsoft.com/office/drawing/2014/main" id="{B218A352-21BE-8A18-DDEB-C4B6F2E9A6C3}"/>
              </a:ext>
            </a:extLst>
          </p:cNvPr>
          <p:cNvPicPr>
            <a:picLocks noChangeAspect="1"/>
          </p:cNvPicPr>
          <p:nvPr/>
        </p:nvPicPr>
        <p:blipFill>
          <a:blip r:embed="rId4"/>
          <a:stretch>
            <a:fillRect/>
          </a:stretch>
        </p:blipFill>
        <p:spPr>
          <a:xfrm>
            <a:off x="2488854" y="1172561"/>
            <a:ext cx="7083883" cy="4806359"/>
          </a:xfrm>
          <a:prstGeom prst="rect">
            <a:avLst/>
          </a:prstGeom>
        </p:spPr>
      </p:pic>
      <p:pic>
        <p:nvPicPr>
          <p:cNvPr id="3" name="Picture 2" descr="Anatomical Position: Definitions and Illustrations">
            <a:extLst>
              <a:ext uri="{FF2B5EF4-FFF2-40B4-BE49-F238E27FC236}">
                <a16:creationId xmlns:a16="http://schemas.microsoft.com/office/drawing/2014/main" id="{F630F74F-75CA-EE63-F0A0-C9813949E699}"/>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18667" r="740" b="37237"/>
          <a:stretch/>
        </p:blipFill>
        <p:spPr bwMode="auto">
          <a:xfrm>
            <a:off x="3863752" y="1240420"/>
            <a:ext cx="3191880" cy="75983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Three Ultrasound Transducer Including Curvilinear Cardiac and Linear ...">
            <a:extLst>
              <a:ext uri="{FF2B5EF4-FFF2-40B4-BE49-F238E27FC236}">
                <a16:creationId xmlns:a16="http://schemas.microsoft.com/office/drawing/2014/main" id="{F9B2F87D-71E5-5B66-C393-EEBC0D78F496}"/>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 t="11127" r="63756" b="6821"/>
          <a:stretch/>
        </p:blipFill>
        <p:spPr bwMode="auto">
          <a:xfrm>
            <a:off x="5303912" y="749990"/>
            <a:ext cx="636308" cy="764855"/>
          </a:xfrm>
          <a:prstGeom prst="rect">
            <a:avLst/>
          </a:prstGeom>
          <a:solidFill>
            <a:schemeClr val="accent1">
              <a:alpha val="33000"/>
            </a:schemeClr>
          </a:solidFill>
        </p:spPr>
      </p:pic>
    </p:spTree>
    <p:extLst>
      <p:ext uri="{BB962C8B-B14F-4D97-AF65-F5344CB8AC3E}">
        <p14:creationId xmlns:p14="http://schemas.microsoft.com/office/powerpoint/2010/main" val="105808479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normAutofit/>
          </a:bodyPr>
          <a:lstStyle/>
          <a:p>
            <a:r>
              <a:rPr lang="en-GB" dirty="0">
                <a:solidFill>
                  <a:srgbClr val="006699"/>
                </a:solidFill>
              </a:rPr>
              <a:t>Where are we ?</a:t>
            </a:r>
          </a:p>
        </p:txBody>
      </p:sp>
      <p:sp>
        <p:nvSpPr>
          <p:cNvPr id="13" name="Hexagon 12">
            <a:extLst>
              <a:ext uri="{FF2B5EF4-FFF2-40B4-BE49-F238E27FC236}">
                <a16:creationId xmlns:a16="http://schemas.microsoft.com/office/drawing/2014/main" id="{79685A85-382C-6CDB-E4CF-24D9FD11655C}"/>
              </a:ext>
            </a:extLst>
          </p:cNvPr>
          <p:cNvSpPr/>
          <p:nvPr/>
        </p:nvSpPr>
        <p:spPr>
          <a:xfrm>
            <a:off x="7223430" y="2316871"/>
            <a:ext cx="2592288" cy="2160240"/>
          </a:xfrm>
          <a:prstGeom prst="hexagon">
            <a:avLst/>
          </a:prstGeom>
          <a:blipFill>
            <a:blip r:embed="rId3">
              <a:extLst>
                <a:ext uri="{837473B0-CC2E-450A-ABE3-18F120FF3D39}">
                  <a1611:picAttrSrcUrl xmlns:a1611="http://schemas.microsoft.com/office/drawing/2016/11/main" r:id="rId4"/>
                </a:ext>
              </a:extLst>
            </a:blip>
            <a:stretch>
              <a:fillRect l="-25000" r="-25000"/>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4000" b="1" dirty="0">
              <a:solidFill>
                <a:srgbClr val="FFFF00"/>
              </a:solidFill>
            </a:endParaRPr>
          </a:p>
          <a:p>
            <a:pPr algn="ctr"/>
            <a:endParaRPr lang="en-GB" sz="4000" b="1" dirty="0">
              <a:solidFill>
                <a:srgbClr val="FFFF00"/>
              </a:solidFill>
            </a:endParaRPr>
          </a:p>
          <a:p>
            <a:pPr algn="ctr"/>
            <a:r>
              <a:rPr lang="en-GB" sz="4000" b="1" dirty="0">
                <a:solidFill>
                  <a:srgbClr val="FFFF00"/>
                </a:solidFill>
              </a:rPr>
              <a:t>CGH</a:t>
            </a:r>
            <a:endParaRPr lang="en-GB" b="1" dirty="0">
              <a:solidFill>
                <a:srgbClr val="FFFF00"/>
              </a:solidFill>
            </a:endParaRPr>
          </a:p>
        </p:txBody>
      </p:sp>
      <p:sp>
        <p:nvSpPr>
          <p:cNvPr id="16" name="Hexagon 15">
            <a:extLst>
              <a:ext uri="{FF2B5EF4-FFF2-40B4-BE49-F238E27FC236}">
                <a16:creationId xmlns:a16="http://schemas.microsoft.com/office/drawing/2014/main" id="{DF726F5D-962D-B30E-335F-83B08D57034B}"/>
              </a:ext>
            </a:extLst>
          </p:cNvPr>
          <p:cNvSpPr/>
          <p:nvPr/>
        </p:nvSpPr>
        <p:spPr>
          <a:xfrm>
            <a:off x="2818594" y="2348881"/>
            <a:ext cx="2592288" cy="2160240"/>
          </a:xfrm>
          <a:prstGeom prst="hexagon">
            <a:avLst/>
          </a:prstGeom>
          <a:blipFill>
            <a:blip r:embed="rId5"/>
            <a:stretch>
              <a:fillRect l="-25000" r="-25000"/>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sz="4000" b="1" dirty="0">
              <a:solidFill>
                <a:srgbClr val="FFFF00"/>
              </a:solidFill>
            </a:endParaRPr>
          </a:p>
          <a:p>
            <a:pPr algn="ctr"/>
            <a:endParaRPr lang="en-GB" sz="4000" b="1" dirty="0">
              <a:solidFill>
                <a:srgbClr val="FFFF00"/>
              </a:solidFill>
            </a:endParaRPr>
          </a:p>
          <a:p>
            <a:pPr algn="ctr"/>
            <a:r>
              <a:rPr lang="en-GB" sz="4000" b="1" dirty="0">
                <a:solidFill>
                  <a:srgbClr val="FFFF00"/>
                </a:solidFill>
              </a:rPr>
              <a:t>GRH</a:t>
            </a:r>
            <a:endParaRPr lang="en-GB" b="1" dirty="0">
              <a:solidFill>
                <a:srgbClr val="FFFF00"/>
              </a:solidFill>
            </a:endParaRPr>
          </a:p>
        </p:txBody>
      </p:sp>
      <p:sp>
        <p:nvSpPr>
          <p:cNvPr id="17" name="TextBox 16">
            <a:extLst>
              <a:ext uri="{FF2B5EF4-FFF2-40B4-BE49-F238E27FC236}">
                <a16:creationId xmlns:a16="http://schemas.microsoft.com/office/drawing/2014/main" id="{5B970D1F-926A-8A51-C22C-7083C7893948}"/>
              </a:ext>
            </a:extLst>
          </p:cNvPr>
          <p:cNvSpPr txBox="1"/>
          <p:nvPr/>
        </p:nvSpPr>
        <p:spPr>
          <a:xfrm>
            <a:off x="7806605" y="4912662"/>
            <a:ext cx="2016224" cy="394723"/>
          </a:xfrm>
          <a:prstGeom prst="rect">
            <a:avLst/>
          </a:prstGeom>
          <a:noFill/>
        </p:spPr>
        <p:txBody>
          <a:bodyPr wrap="square" rtlCol="0">
            <a:spAutoFit/>
          </a:bodyPr>
          <a:lstStyle/>
          <a:p>
            <a:r>
              <a:rPr lang="en-GB" dirty="0"/>
              <a:t>West Block</a:t>
            </a:r>
          </a:p>
        </p:txBody>
      </p:sp>
      <p:sp>
        <p:nvSpPr>
          <p:cNvPr id="19" name="TextBox 18">
            <a:extLst>
              <a:ext uri="{FF2B5EF4-FFF2-40B4-BE49-F238E27FC236}">
                <a16:creationId xmlns:a16="http://schemas.microsoft.com/office/drawing/2014/main" id="{B560D71B-20AF-3EFD-2D81-0ECF25F4B277}"/>
              </a:ext>
            </a:extLst>
          </p:cNvPr>
          <p:cNvSpPr txBox="1"/>
          <p:nvPr/>
        </p:nvSpPr>
        <p:spPr>
          <a:xfrm>
            <a:off x="3377285" y="4942478"/>
            <a:ext cx="2016224" cy="394723"/>
          </a:xfrm>
          <a:prstGeom prst="rect">
            <a:avLst/>
          </a:prstGeom>
          <a:noFill/>
        </p:spPr>
        <p:txBody>
          <a:bodyPr wrap="square" rtlCol="0">
            <a:spAutoFit/>
          </a:bodyPr>
          <a:lstStyle/>
          <a:p>
            <a:r>
              <a:rPr lang="en-GB" dirty="0"/>
              <a:t>Gallery Wing</a:t>
            </a:r>
          </a:p>
        </p:txBody>
      </p:sp>
      <p:grpSp>
        <p:nvGrpSpPr>
          <p:cNvPr id="3" name="Group 2">
            <a:extLst>
              <a:ext uri="{FF2B5EF4-FFF2-40B4-BE49-F238E27FC236}">
                <a16:creationId xmlns:a16="http://schemas.microsoft.com/office/drawing/2014/main" id="{E1326AB3-9F58-4772-E8D1-44D7F0C9AC48}"/>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CF7817CF-CC10-658E-A57D-71A9829828E6}"/>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8622280E-DCAC-77E6-839D-BE0095309481}"/>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9FEFE79E-CD76-5261-E67D-6D887F1D9CA3}"/>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A4076075-9C6A-975A-D6EA-DD99CCBDE352}"/>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028BF88-85F0-D7DB-1A84-5C9C495DCFC7}"/>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43895504-BB8A-59F6-9CFE-6977696D585C}"/>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B32396A1-3EE4-37B7-978A-ECC9C9334867}"/>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4F813A7A-8218-67E7-E70F-B8E601A3E35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Tree>
    <p:extLst>
      <p:ext uri="{BB962C8B-B14F-4D97-AF65-F5344CB8AC3E}">
        <p14:creationId xmlns:p14="http://schemas.microsoft.com/office/powerpoint/2010/main" val="4059822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93" name="Picture 92">
            <a:extLst>
              <a:ext uri="{FF2B5EF4-FFF2-40B4-BE49-F238E27FC236}">
                <a16:creationId xmlns:a16="http://schemas.microsoft.com/office/drawing/2014/main" id="{104F4A81-F0CF-104F-87C0-08C9C989BB28}"/>
              </a:ext>
            </a:extLst>
          </p:cNvPr>
          <p:cNvPicPr>
            <a:picLocks noChangeAspect="1"/>
          </p:cNvPicPr>
          <p:nvPr/>
        </p:nvPicPr>
        <p:blipFill rotWithShape="1">
          <a:blip r:embed="rId4"/>
          <a:srcRect l="16335" t="32990" r="66537" b="17870"/>
          <a:stretch/>
        </p:blipFill>
        <p:spPr>
          <a:xfrm>
            <a:off x="2789778" y="1191191"/>
            <a:ext cx="5488445" cy="4920675"/>
          </a:xfrm>
          <a:prstGeom prst="rect">
            <a:avLst/>
          </a:prstGeom>
        </p:spPr>
      </p:pic>
      <p:sp>
        <p:nvSpPr>
          <p:cNvPr id="96" name="Oval 95">
            <a:extLst>
              <a:ext uri="{FF2B5EF4-FFF2-40B4-BE49-F238E27FC236}">
                <a16:creationId xmlns:a16="http://schemas.microsoft.com/office/drawing/2014/main" id="{046487EC-BFA3-EFB6-7939-921945AC7FDC}"/>
              </a:ext>
            </a:extLst>
          </p:cNvPr>
          <p:cNvSpPr/>
          <p:nvPr/>
        </p:nvSpPr>
        <p:spPr>
          <a:xfrm>
            <a:off x="6528048" y="1512841"/>
            <a:ext cx="936104" cy="712656"/>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TextBox 96">
            <a:extLst>
              <a:ext uri="{FF2B5EF4-FFF2-40B4-BE49-F238E27FC236}">
                <a16:creationId xmlns:a16="http://schemas.microsoft.com/office/drawing/2014/main" id="{43316817-1D19-8870-49B0-CCB21B5A410C}"/>
              </a:ext>
            </a:extLst>
          </p:cNvPr>
          <p:cNvSpPr txBox="1"/>
          <p:nvPr/>
        </p:nvSpPr>
        <p:spPr>
          <a:xfrm>
            <a:off x="479376" y="1851419"/>
            <a:ext cx="1790389" cy="1077218"/>
          </a:xfrm>
          <a:prstGeom prst="rect">
            <a:avLst/>
          </a:prstGeom>
          <a:noFill/>
        </p:spPr>
        <p:txBody>
          <a:bodyPr wrap="square" rtlCol="0">
            <a:spAutoFit/>
          </a:bodyPr>
          <a:lstStyle/>
          <a:p>
            <a:r>
              <a:rPr lang="en-GB" sz="3200" dirty="0"/>
              <a:t>Diabetic foot ulcer</a:t>
            </a:r>
          </a:p>
        </p:txBody>
      </p:sp>
    </p:spTree>
    <p:extLst>
      <p:ext uri="{BB962C8B-B14F-4D97-AF65-F5344CB8AC3E}">
        <p14:creationId xmlns:p14="http://schemas.microsoft.com/office/powerpoint/2010/main" val="98387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4" name="Picture 3">
            <a:extLst>
              <a:ext uri="{FF2B5EF4-FFF2-40B4-BE49-F238E27FC236}">
                <a16:creationId xmlns:a16="http://schemas.microsoft.com/office/drawing/2014/main" id="{E26AFACE-1A0F-629F-7935-332376E6E5B6}"/>
              </a:ext>
            </a:extLst>
          </p:cNvPr>
          <p:cNvPicPr>
            <a:picLocks noChangeAspect="1"/>
          </p:cNvPicPr>
          <p:nvPr/>
        </p:nvPicPr>
        <p:blipFill>
          <a:blip r:embed="rId4"/>
          <a:stretch>
            <a:fillRect/>
          </a:stretch>
        </p:blipFill>
        <p:spPr>
          <a:xfrm>
            <a:off x="848002" y="1538594"/>
            <a:ext cx="5106001" cy="3780812"/>
          </a:xfrm>
          <a:prstGeom prst="rect">
            <a:avLst/>
          </a:prstGeom>
        </p:spPr>
      </p:pic>
      <p:pic>
        <p:nvPicPr>
          <p:cNvPr id="6" name="Picture 5">
            <a:extLst>
              <a:ext uri="{FF2B5EF4-FFF2-40B4-BE49-F238E27FC236}">
                <a16:creationId xmlns:a16="http://schemas.microsoft.com/office/drawing/2014/main" id="{FE5E2C2E-21BA-0758-4408-70DB31A4F75A}"/>
              </a:ext>
            </a:extLst>
          </p:cNvPr>
          <p:cNvPicPr>
            <a:picLocks noChangeAspect="1"/>
          </p:cNvPicPr>
          <p:nvPr/>
        </p:nvPicPr>
        <p:blipFill>
          <a:blip r:embed="rId5"/>
          <a:stretch>
            <a:fillRect/>
          </a:stretch>
        </p:blipFill>
        <p:spPr>
          <a:xfrm>
            <a:off x="6241098" y="1538593"/>
            <a:ext cx="5183494" cy="3766363"/>
          </a:xfrm>
          <a:prstGeom prst="rect">
            <a:avLst/>
          </a:prstGeom>
        </p:spPr>
      </p:pic>
      <p:pic>
        <p:nvPicPr>
          <p:cNvPr id="3" name="Picture 2" descr="Anatomical Position: Definitions and Illustrations">
            <a:extLst>
              <a:ext uri="{FF2B5EF4-FFF2-40B4-BE49-F238E27FC236}">
                <a16:creationId xmlns:a16="http://schemas.microsoft.com/office/drawing/2014/main" id="{796C9EE1-0DA6-7E07-94BB-64AC4250907E}"/>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18667" r="740" b="37237"/>
          <a:stretch/>
        </p:blipFill>
        <p:spPr bwMode="auto">
          <a:xfrm>
            <a:off x="1565356" y="1852008"/>
            <a:ext cx="3191880" cy="75983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descr="Three Ultrasound Transducer Including Curvilinear Cardiac and Linear ...">
            <a:extLst>
              <a:ext uri="{FF2B5EF4-FFF2-40B4-BE49-F238E27FC236}">
                <a16:creationId xmlns:a16="http://schemas.microsoft.com/office/drawing/2014/main" id="{78A1897B-D098-7233-07CE-66319F61BE72}"/>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a:off x="3143672" y="1361578"/>
            <a:ext cx="636308" cy="764855"/>
          </a:xfrm>
          <a:prstGeom prst="rect">
            <a:avLst/>
          </a:prstGeom>
          <a:solidFill>
            <a:schemeClr val="accent1">
              <a:alpha val="33000"/>
            </a:schemeClr>
          </a:solidFill>
        </p:spPr>
      </p:pic>
    </p:spTree>
    <p:extLst>
      <p:ext uri="{BB962C8B-B14F-4D97-AF65-F5344CB8AC3E}">
        <p14:creationId xmlns:p14="http://schemas.microsoft.com/office/powerpoint/2010/main" val="324325353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93" name="Picture 92">
            <a:extLst>
              <a:ext uri="{FF2B5EF4-FFF2-40B4-BE49-F238E27FC236}">
                <a16:creationId xmlns:a16="http://schemas.microsoft.com/office/drawing/2014/main" id="{104F4A81-F0CF-104F-87C0-08C9C989BB28}"/>
              </a:ext>
            </a:extLst>
          </p:cNvPr>
          <p:cNvPicPr>
            <a:picLocks noChangeAspect="1"/>
          </p:cNvPicPr>
          <p:nvPr/>
        </p:nvPicPr>
        <p:blipFill rotWithShape="1">
          <a:blip r:embed="rId4"/>
          <a:srcRect l="16335" t="32990" r="66537" b="17870"/>
          <a:stretch/>
        </p:blipFill>
        <p:spPr>
          <a:xfrm>
            <a:off x="2789778" y="1191191"/>
            <a:ext cx="5488445" cy="4920675"/>
          </a:xfrm>
          <a:prstGeom prst="rect">
            <a:avLst/>
          </a:prstGeom>
        </p:spPr>
      </p:pic>
      <p:sp>
        <p:nvSpPr>
          <p:cNvPr id="96" name="Oval 95">
            <a:extLst>
              <a:ext uri="{FF2B5EF4-FFF2-40B4-BE49-F238E27FC236}">
                <a16:creationId xmlns:a16="http://schemas.microsoft.com/office/drawing/2014/main" id="{046487EC-BFA3-EFB6-7939-921945AC7FDC}"/>
              </a:ext>
            </a:extLst>
          </p:cNvPr>
          <p:cNvSpPr/>
          <p:nvPr/>
        </p:nvSpPr>
        <p:spPr>
          <a:xfrm>
            <a:off x="5879976" y="1554068"/>
            <a:ext cx="1080120" cy="899842"/>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7" name="TextBox 96">
            <a:extLst>
              <a:ext uri="{FF2B5EF4-FFF2-40B4-BE49-F238E27FC236}">
                <a16:creationId xmlns:a16="http://schemas.microsoft.com/office/drawing/2014/main" id="{43316817-1D19-8870-49B0-CCB21B5A410C}"/>
              </a:ext>
            </a:extLst>
          </p:cNvPr>
          <p:cNvSpPr txBox="1"/>
          <p:nvPr/>
        </p:nvSpPr>
        <p:spPr>
          <a:xfrm>
            <a:off x="479376" y="1851419"/>
            <a:ext cx="1790389" cy="1077218"/>
          </a:xfrm>
          <a:prstGeom prst="rect">
            <a:avLst/>
          </a:prstGeom>
          <a:noFill/>
        </p:spPr>
        <p:txBody>
          <a:bodyPr wrap="square" rtlCol="0">
            <a:spAutoFit/>
          </a:bodyPr>
          <a:lstStyle/>
          <a:p>
            <a:r>
              <a:rPr lang="en-GB" sz="3200" dirty="0"/>
              <a:t>Diabetic foot ulcer</a:t>
            </a:r>
          </a:p>
        </p:txBody>
      </p:sp>
    </p:spTree>
    <p:extLst>
      <p:ext uri="{BB962C8B-B14F-4D97-AF65-F5344CB8AC3E}">
        <p14:creationId xmlns:p14="http://schemas.microsoft.com/office/powerpoint/2010/main" val="1323110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5" name="Picture 4">
            <a:extLst>
              <a:ext uri="{FF2B5EF4-FFF2-40B4-BE49-F238E27FC236}">
                <a16:creationId xmlns:a16="http://schemas.microsoft.com/office/drawing/2014/main" id="{7835DC42-0C48-BAED-E073-899DAC96473E}"/>
              </a:ext>
            </a:extLst>
          </p:cNvPr>
          <p:cNvPicPr>
            <a:picLocks noChangeAspect="1"/>
          </p:cNvPicPr>
          <p:nvPr/>
        </p:nvPicPr>
        <p:blipFill>
          <a:blip r:embed="rId4"/>
          <a:stretch>
            <a:fillRect/>
          </a:stretch>
        </p:blipFill>
        <p:spPr>
          <a:xfrm>
            <a:off x="136319" y="1417638"/>
            <a:ext cx="5691620" cy="4042770"/>
          </a:xfrm>
          <a:prstGeom prst="rect">
            <a:avLst/>
          </a:prstGeom>
        </p:spPr>
      </p:pic>
      <p:sp>
        <p:nvSpPr>
          <p:cNvPr id="7" name="Oval 6">
            <a:extLst>
              <a:ext uri="{FF2B5EF4-FFF2-40B4-BE49-F238E27FC236}">
                <a16:creationId xmlns:a16="http://schemas.microsoft.com/office/drawing/2014/main" id="{F38C2E97-3BAD-A222-FE96-D02BF09BB1E6}"/>
              </a:ext>
            </a:extLst>
          </p:cNvPr>
          <p:cNvSpPr/>
          <p:nvPr/>
        </p:nvSpPr>
        <p:spPr>
          <a:xfrm>
            <a:off x="4583832" y="1832885"/>
            <a:ext cx="792088" cy="5787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9" name="Picture 8">
            <a:extLst>
              <a:ext uri="{FF2B5EF4-FFF2-40B4-BE49-F238E27FC236}">
                <a16:creationId xmlns:a16="http://schemas.microsoft.com/office/drawing/2014/main" id="{04EE03D7-16A0-C98A-0EEB-1A06C92EAB45}"/>
              </a:ext>
            </a:extLst>
          </p:cNvPr>
          <p:cNvPicPr>
            <a:picLocks noChangeAspect="1"/>
          </p:cNvPicPr>
          <p:nvPr/>
        </p:nvPicPr>
        <p:blipFill>
          <a:blip r:embed="rId5"/>
          <a:stretch>
            <a:fillRect/>
          </a:stretch>
        </p:blipFill>
        <p:spPr>
          <a:xfrm>
            <a:off x="6030796" y="1397336"/>
            <a:ext cx="5850983" cy="4017226"/>
          </a:xfrm>
          <a:prstGeom prst="rect">
            <a:avLst/>
          </a:prstGeom>
        </p:spPr>
      </p:pic>
      <p:sp>
        <p:nvSpPr>
          <p:cNvPr id="10" name="Oval 9">
            <a:extLst>
              <a:ext uri="{FF2B5EF4-FFF2-40B4-BE49-F238E27FC236}">
                <a16:creationId xmlns:a16="http://schemas.microsoft.com/office/drawing/2014/main" id="{F61340B6-5EAF-05F2-ABBD-77F0870AA229}"/>
              </a:ext>
            </a:extLst>
          </p:cNvPr>
          <p:cNvSpPr/>
          <p:nvPr/>
        </p:nvSpPr>
        <p:spPr>
          <a:xfrm>
            <a:off x="10560496" y="1772816"/>
            <a:ext cx="792088" cy="57878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Box 10">
            <a:extLst>
              <a:ext uri="{FF2B5EF4-FFF2-40B4-BE49-F238E27FC236}">
                <a16:creationId xmlns:a16="http://schemas.microsoft.com/office/drawing/2014/main" id="{57F35C69-6D34-33D3-EDC7-CCC66774CF8C}"/>
              </a:ext>
            </a:extLst>
          </p:cNvPr>
          <p:cNvSpPr txBox="1"/>
          <p:nvPr/>
        </p:nvSpPr>
        <p:spPr>
          <a:xfrm>
            <a:off x="5798470" y="3513360"/>
            <a:ext cx="6315634" cy="584775"/>
          </a:xfrm>
          <a:prstGeom prst="rect">
            <a:avLst/>
          </a:prstGeom>
          <a:noFill/>
        </p:spPr>
        <p:txBody>
          <a:bodyPr wrap="square">
            <a:spAutoFit/>
          </a:bodyPr>
          <a:lstStyle/>
          <a:p>
            <a:pPr algn="ctr"/>
            <a:r>
              <a:rPr lang="en-GB" sz="3200" b="1" dirty="0">
                <a:solidFill>
                  <a:srgbClr val="FF0000"/>
                </a:solidFill>
              </a:rPr>
              <a:t>428/68=6.3</a:t>
            </a:r>
          </a:p>
        </p:txBody>
      </p:sp>
      <p:pic>
        <p:nvPicPr>
          <p:cNvPr id="3" name="Picture 2" descr="Anatomical Position: Definitions and Illustrations">
            <a:extLst>
              <a:ext uri="{FF2B5EF4-FFF2-40B4-BE49-F238E27FC236}">
                <a16:creationId xmlns:a16="http://schemas.microsoft.com/office/drawing/2014/main" id="{1788E06A-40B7-3FB2-2B56-DAAD13494FE4}"/>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18667" r="740" b="37237"/>
          <a:stretch/>
        </p:blipFill>
        <p:spPr bwMode="auto">
          <a:xfrm>
            <a:off x="4093697" y="724949"/>
            <a:ext cx="3191880" cy="759835"/>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4" descr="Three Ultrasound Transducer Including Curvilinear Cardiac and Linear ...">
            <a:extLst>
              <a:ext uri="{FF2B5EF4-FFF2-40B4-BE49-F238E27FC236}">
                <a16:creationId xmlns:a16="http://schemas.microsoft.com/office/drawing/2014/main" id="{7A29BA0E-6CF5-3B10-E4D1-27D7E4FF0A19}"/>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a:off x="5675716" y="234519"/>
            <a:ext cx="636308" cy="764855"/>
          </a:xfrm>
          <a:prstGeom prst="rect">
            <a:avLst/>
          </a:prstGeom>
          <a:solidFill>
            <a:schemeClr val="accent1">
              <a:alpha val="33000"/>
            </a:schemeClr>
          </a:solidFill>
        </p:spPr>
      </p:pic>
    </p:spTree>
    <p:extLst>
      <p:ext uri="{BB962C8B-B14F-4D97-AF65-F5344CB8AC3E}">
        <p14:creationId xmlns:p14="http://schemas.microsoft.com/office/powerpoint/2010/main" val="1208332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0" animBg="1"/>
      <p:bldP spid="1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5" name="Group 4">
            <a:extLst>
              <a:ext uri="{FF2B5EF4-FFF2-40B4-BE49-F238E27FC236}">
                <a16:creationId xmlns:a16="http://schemas.microsoft.com/office/drawing/2014/main" id="{DD3C2284-05E7-304E-0E93-CDFBE9452B42}"/>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9FBDDB21-D4EE-9D05-1255-0D96AF27EA3D}"/>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4DA20D92-802F-3D5E-BEA5-F256C566B128}"/>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2AF141FF-EFE9-D9A6-575A-24EFA8D5EF3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A6B9F52B-1BAB-0962-11B1-FD318EED6464}"/>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80B6BD67-1331-9094-5FA8-2F513215F0EA}"/>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DBDE4613-3F42-EAAA-5A3C-8F7C97C11DA0}"/>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FEBDF440-279B-DD56-CB3C-AF502347C5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B63A4BE8-4FC5-12A9-EE1E-44D1AC707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4" name="Picture 3">
            <a:extLst>
              <a:ext uri="{FF2B5EF4-FFF2-40B4-BE49-F238E27FC236}">
                <a16:creationId xmlns:a16="http://schemas.microsoft.com/office/drawing/2014/main" id="{C21CA888-C930-20EA-9ECF-B2C630D4D783}"/>
              </a:ext>
            </a:extLst>
          </p:cNvPr>
          <p:cNvPicPr>
            <a:picLocks noChangeAspect="1"/>
          </p:cNvPicPr>
          <p:nvPr/>
        </p:nvPicPr>
        <p:blipFill rotWithShape="1">
          <a:blip r:embed="rId4"/>
          <a:srcRect l="16335" t="32990" r="66537" b="17870"/>
          <a:stretch/>
        </p:blipFill>
        <p:spPr>
          <a:xfrm>
            <a:off x="8297943" y="1761723"/>
            <a:ext cx="3463591" cy="3105289"/>
          </a:xfrm>
          <a:prstGeom prst="rect">
            <a:avLst/>
          </a:prstGeom>
        </p:spPr>
      </p:pic>
      <p:pic>
        <p:nvPicPr>
          <p:cNvPr id="9" name="Picture 8">
            <a:extLst>
              <a:ext uri="{FF2B5EF4-FFF2-40B4-BE49-F238E27FC236}">
                <a16:creationId xmlns:a16="http://schemas.microsoft.com/office/drawing/2014/main" id="{F4314E80-0B5B-1444-82CB-8993D5863C0E}"/>
              </a:ext>
            </a:extLst>
          </p:cNvPr>
          <p:cNvPicPr>
            <a:picLocks noChangeAspect="1"/>
          </p:cNvPicPr>
          <p:nvPr/>
        </p:nvPicPr>
        <p:blipFill>
          <a:blip r:embed="rId5"/>
          <a:stretch>
            <a:fillRect/>
          </a:stretch>
        </p:blipFill>
        <p:spPr>
          <a:xfrm>
            <a:off x="191344" y="2788572"/>
            <a:ext cx="6714139" cy="1965106"/>
          </a:xfrm>
          <a:prstGeom prst="rect">
            <a:avLst/>
          </a:prstGeom>
        </p:spPr>
      </p:pic>
      <p:sp>
        <p:nvSpPr>
          <p:cNvPr id="10" name="TextBox 9">
            <a:extLst>
              <a:ext uri="{FF2B5EF4-FFF2-40B4-BE49-F238E27FC236}">
                <a16:creationId xmlns:a16="http://schemas.microsoft.com/office/drawing/2014/main" id="{2F9B05A2-3CBA-5265-4C35-6A9CC7B6984B}"/>
              </a:ext>
            </a:extLst>
          </p:cNvPr>
          <p:cNvSpPr txBox="1"/>
          <p:nvPr/>
        </p:nvSpPr>
        <p:spPr>
          <a:xfrm>
            <a:off x="-744760" y="1442759"/>
            <a:ext cx="6315634" cy="584775"/>
          </a:xfrm>
          <a:prstGeom prst="rect">
            <a:avLst/>
          </a:prstGeom>
          <a:noFill/>
        </p:spPr>
        <p:txBody>
          <a:bodyPr wrap="square">
            <a:spAutoFit/>
          </a:bodyPr>
          <a:lstStyle/>
          <a:p>
            <a:pPr algn="ctr"/>
            <a:r>
              <a:rPr lang="en-GB" sz="3200" b="1" dirty="0">
                <a:solidFill>
                  <a:srgbClr val="FF0000"/>
                </a:solidFill>
              </a:rPr>
              <a:t>428/68=6.3</a:t>
            </a:r>
          </a:p>
        </p:txBody>
      </p:sp>
      <p:pic>
        <p:nvPicPr>
          <p:cNvPr id="14" name="Picture 13">
            <a:extLst>
              <a:ext uri="{FF2B5EF4-FFF2-40B4-BE49-F238E27FC236}">
                <a16:creationId xmlns:a16="http://schemas.microsoft.com/office/drawing/2014/main" id="{45BB9CCF-4555-C11C-E457-C05E84B25567}"/>
              </a:ext>
            </a:extLst>
          </p:cNvPr>
          <p:cNvPicPr>
            <a:picLocks noChangeAspect="1"/>
          </p:cNvPicPr>
          <p:nvPr/>
        </p:nvPicPr>
        <p:blipFill>
          <a:blip r:embed="rId6"/>
          <a:stretch>
            <a:fillRect/>
          </a:stretch>
        </p:blipFill>
        <p:spPr>
          <a:xfrm>
            <a:off x="191345" y="2797943"/>
            <a:ext cx="8136904" cy="2089263"/>
          </a:xfrm>
          <a:prstGeom prst="rect">
            <a:avLst/>
          </a:prstGeom>
        </p:spPr>
      </p:pic>
      <p:sp>
        <p:nvSpPr>
          <p:cNvPr id="15" name="Oval 14">
            <a:extLst>
              <a:ext uri="{FF2B5EF4-FFF2-40B4-BE49-F238E27FC236}">
                <a16:creationId xmlns:a16="http://schemas.microsoft.com/office/drawing/2014/main" id="{67903B3C-AAD1-B983-86BC-4A36420940BB}"/>
              </a:ext>
            </a:extLst>
          </p:cNvPr>
          <p:cNvSpPr/>
          <p:nvPr/>
        </p:nvSpPr>
        <p:spPr>
          <a:xfrm>
            <a:off x="4138047" y="3892805"/>
            <a:ext cx="720080" cy="450009"/>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Oval 23">
            <a:extLst>
              <a:ext uri="{FF2B5EF4-FFF2-40B4-BE49-F238E27FC236}">
                <a16:creationId xmlns:a16="http://schemas.microsoft.com/office/drawing/2014/main" id="{9DF67BF9-2C42-D17E-8DE6-9CBF953EF60A}"/>
              </a:ext>
            </a:extLst>
          </p:cNvPr>
          <p:cNvSpPr/>
          <p:nvPr/>
        </p:nvSpPr>
        <p:spPr>
          <a:xfrm>
            <a:off x="288228" y="3859332"/>
            <a:ext cx="839219" cy="466428"/>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4238767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animBg="1"/>
      <p:bldP spid="24"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3" name="Picture 2">
            <a:extLst>
              <a:ext uri="{FF2B5EF4-FFF2-40B4-BE49-F238E27FC236}">
                <a16:creationId xmlns:a16="http://schemas.microsoft.com/office/drawing/2014/main" id="{D7FD8CE1-A43A-6543-F037-36C866D4C085}"/>
              </a:ext>
            </a:extLst>
          </p:cNvPr>
          <p:cNvPicPr>
            <a:picLocks noChangeAspect="1"/>
          </p:cNvPicPr>
          <p:nvPr/>
        </p:nvPicPr>
        <p:blipFill rotWithShape="1">
          <a:blip r:embed="rId4"/>
          <a:srcRect l="16335" t="32990" r="66537" b="17870"/>
          <a:stretch/>
        </p:blipFill>
        <p:spPr>
          <a:xfrm>
            <a:off x="3697979" y="1498606"/>
            <a:ext cx="4837867" cy="4337399"/>
          </a:xfrm>
          <a:prstGeom prst="rect">
            <a:avLst/>
          </a:prstGeom>
        </p:spPr>
      </p:pic>
      <p:sp>
        <p:nvSpPr>
          <p:cNvPr id="4" name="Oval 3">
            <a:extLst>
              <a:ext uri="{FF2B5EF4-FFF2-40B4-BE49-F238E27FC236}">
                <a16:creationId xmlns:a16="http://schemas.microsoft.com/office/drawing/2014/main" id="{D78A360B-4AA2-5715-520E-3826E8FEE775}"/>
              </a:ext>
            </a:extLst>
          </p:cNvPr>
          <p:cNvSpPr/>
          <p:nvPr/>
        </p:nvSpPr>
        <p:spPr>
          <a:xfrm>
            <a:off x="4583832" y="4976023"/>
            <a:ext cx="720080" cy="450009"/>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2" name="Picture 11">
            <a:extLst>
              <a:ext uri="{FF2B5EF4-FFF2-40B4-BE49-F238E27FC236}">
                <a16:creationId xmlns:a16="http://schemas.microsoft.com/office/drawing/2014/main" id="{47E970A1-64F2-85A8-F8EF-B692CB17E3C8}"/>
              </a:ext>
            </a:extLst>
          </p:cNvPr>
          <p:cNvPicPr>
            <a:picLocks noChangeAspect="1"/>
          </p:cNvPicPr>
          <p:nvPr/>
        </p:nvPicPr>
        <p:blipFill>
          <a:blip r:embed="rId5"/>
          <a:stretch>
            <a:fillRect/>
          </a:stretch>
        </p:blipFill>
        <p:spPr>
          <a:xfrm>
            <a:off x="2356097" y="1255353"/>
            <a:ext cx="6837326" cy="4791470"/>
          </a:xfrm>
          <a:prstGeom prst="rect">
            <a:avLst/>
          </a:prstGeom>
        </p:spPr>
      </p:pic>
      <p:pic>
        <p:nvPicPr>
          <p:cNvPr id="5" name="Picture 4" descr="Anatomical Position: Definitions and Illustrations">
            <a:extLst>
              <a:ext uri="{FF2B5EF4-FFF2-40B4-BE49-F238E27FC236}">
                <a16:creationId xmlns:a16="http://schemas.microsoft.com/office/drawing/2014/main" id="{F12D1119-8484-98FD-7D2F-EDB02B664451}"/>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18667" r="740" b="37237"/>
          <a:stretch/>
        </p:blipFill>
        <p:spPr bwMode="auto">
          <a:xfrm>
            <a:off x="4383215" y="907870"/>
            <a:ext cx="3191880" cy="759835"/>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Three Ultrasound Transducer Including Curvilinear Cardiac and Linear ...">
            <a:extLst>
              <a:ext uri="{FF2B5EF4-FFF2-40B4-BE49-F238E27FC236}">
                <a16:creationId xmlns:a16="http://schemas.microsoft.com/office/drawing/2014/main" id="{715D744E-F1EF-9F40-7DB7-4CC8DA6AFBB5}"/>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a:off x="6799842" y="516071"/>
            <a:ext cx="636308" cy="764855"/>
          </a:xfrm>
          <a:prstGeom prst="rect">
            <a:avLst/>
          </a:prstGeom>
          <a:solidFill>
            <a:schemeClr val="accent1">
              <a:alpha val="33000"/>
            </a:schemeClr>
          </a:solidFill>
        </p:spPr>
      </p:pic>
    </p:spTree>
    <p:extLst>
      <p:ext uri="{BB962C8B-B14F-4D97-AF65-F5344CB8AC3E}">
        <p14:creationId xmlns:p14="http://schemas.microsoft.com/office/powerpoint/2010/main" val="1808628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3" name="Picture 2">
            <a:extLst>
              <a:ext uri="{FF2B5EF4-FFF2-40B4-BE49-F238E27FC236}">
                <a16:creationId xmlns:a16="http://schemas.microsoft.com/office/drawing/2014/main" id="{D7FD8CE1-A43A-6543-F037-36C866D4C085}"/>
              </a:ext>
            </a:extLst>
          </p:cNvPr>
          <p:cNvPicPr>
            <a:picLocks noChangeAspect="1"/>
          </p:cNvPicPr>
          <p:nvPr/>
        </p:nvPicPr>
        <p:blipFill rotWithShape="1">
          <a:blip r:embed="rId4"/>
          <a:srcRect l="16335" t="32990" r="66537" b="17870"/>
          <a:stretch/>
        </p:blipFill>
        <p:spPr>
          <a:xfrm>
            <a:off x="3697979" y="1477037"/>
            <a:ext cx="4837867" cy="4337399"/>
          </a:xfrm>
          <a:prstGeom prst="rect">
            <a:avLst/>
          </a:prstGeom>
        </p:spPr>
      </p:pic>
      <p:sp>
        <p:nvSpPr>
          <p:cNvPr id="5" name="Oval 4">
            <a:extLst>
              <a:ext uri="{FF2B5EF4-FFF2-40B4-BE49-F238E27FC236}">
                <a16:creationId xmlns:a16="http://schemas.microsoft.com/office/drawing/2014/main" id="{B39CB43F-96FC-3ACE-A3D6-B9FFB148AFF2}"/>
              </a:ext>
            </a:extLst>
          </p:cNvPr>
          <p:cNvSpPr/>
          <p:nvPr/>
        </p:nvSpPr>
        <p:spPr>
          <a:xfrm>
            <a:off x="3935760" y="4691619"/>
            <a:ext cx="720080" cy="450009"/>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6">
            <a:extLst>
              <a:ext uri="{FF2B5EF4-FFF2-40B4-BE49-F238E27FC236}">
                <a16:creationId xmlns:a16="http://schemas.microsoft.com/office/drawing/2014/main" id="{0334F6B1-1431-3849-0088-15B4A55E695F}"/>
              </a:ext>
            </a:extLst>
          </p:cNvPr>
          <p:cNvPicPr>
            <a:picLocks noChangeAspect="1"/>
          </p:cNvPicPr>
          <p:nvPr/>
        </p:nvPicPr>
        <p:blipFill>
          <a:blip r:embed="rId5"/>
          <a:stretch>
            <a:fillRect/>
          </a:stretch>
        </p:blipFill>
        <p:spPr>
          <a:xfrm>
            <a:off x="2279576" y="1173902"/>
            <a:ext cx="7115376" cy="4923907"/>
          </a:xfrm>
          <a:prstGeom prst="rect">
            <a:avLst/>
          </a:prstGeom>
        </p:spPr>
      </p:pic>
      <p:pic>
        <p:nvPicPr>
          <p:cNvPr id="8" name="Picture 7" descr="Anatomical Position: Definitions and Illustrations">
            <a:extLst>
              <a:ext uri="{FF2B5EF4-FFF2-40B4-BE49-F238E27FC236}">
                <a16:creationId xmlns:a16="http://schemas.microsoft.com/office/drawing/2014/main" id="{249856B7-9BDD-9F2C-2033-9F5557F741F6}"/>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18667" r="740" b="37237"/>
          <a:stretch/>
        </p:blipFill>
        <p:spPr bwMode="auto">
          <a:xfrm>
            <a:off x="4195970" y="881715"/>
            <a:ext cx="3191880" cy="759835"/>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4" descr="Three Ultrasound Transducer Including Curvilinear Cardiac and Linear ...">
            <a:extLst>
              <a:ext uri="{FF2B5EF4-FFF2-40B4-BE49-F238E27FC236}">
                <a16:creationId xmlns:a16="http://schemas.microsoft.com/office/drawing/2014/main" id="{1C4E6236-1579-3539-5691-5B2C1418508D}"/>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a:off x="6528048" y="436808"/>
            <a:ext cx="636308" cy="764855"/>
          </a:xfrm>
          <a:prstGeom prst="rect">
            <a:avLst/>
          </a:prstGeom>
          <a:solidFill>
            <a:schemeClr val="accent1">
              <a:alpha val="33000"/>
            </a:schemeClr>
          </a:solidFill>
        </p:spPr>
      </p:pic>
    </p:spTree>
    <p:extLst>
      <p:ext uri="{BB962C8B-B14F-4D97-AF65-F5344CB8AC3E}">
        <p14:creationId xmlns:p14="http://schemas.microsoft.com/office/powerpoint/2010/main" val="1158349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3" name="Picture 2">
            <a:extLst>
              <a:ext uri="{FF2B5EF4-FFF2-40B4-BE49-F238E27FC236}">
                <a16:creationId xmlns:a16="http://schemas.microsoft.com/office/drawing/2014/main" id="{D7FD8CE1-A43A-6543-F037-36C866D4C085}"/>
              </a:ext>
            </a:extLst>
          </p:cNvPr>
          <p:cNvPicPr>
            <a:picLocks noChangeAspect="1"/>
          </p:cNvPicPr>
          <p:nvPr/>
        </p:nvPicPr>
        <p:blipFill rotWithShape="1">
          <a:blip r:embed="rId4"/>
          <a:srcRect l="16335" t="32990" r="66537" b="17870"/>
          <a:stretch/>
        </p:blipFill>
        <p:spPr>
          <a:xfrm>
            <a:off x="3697979" y="1477037"/>
            <a:ext cx="4837867" cy="4337399"/>
          </a:xfrm>
          <a:prstGeom prst="rect">
            <a:avLst/>
          </a:prstGeom>
        </p:spPr>
      </p:pic>
      <p:sp>
        <p:nvSpPr>
          <p:cNvPr id="5" name="Oval 4">
            <a:extLst>
              <a:ext uri="{FF2B5EF4-FFF2-40B4-BE49-F238E27FC236}">
                <a16:creationId xmlns:a16="http://schemas.microsoft.com/office/drawing/2014/main" id="{B39CB43F-96FC-3ACE-A3D6-B9FFB148AFF2}"/>
              </a:ext>
            </a:extLst>
          </p:cNvPr>
          <p:cNvSpPr/>
          <p:nvPr/>
        </p:nvSpPr>
        <p:spPr>
          <a:xfrm>
            <a:off x="4367808" y="4696972"/>
            <a:ext cx="720080" cy="450009"/>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8507555A-7625-ECD6-D784-D95FC06CF83F}"/>
              </a:ext>
            </a:extLst>
          </p:cNvPr>
          <p:cNvPicPr>
            <a:picLocks noChangeAspect="1"/>
          </p:cNvPicPr>
          <p:nvPr/>
        </p:nvPicPr>
        <p:blipFill>
          <a:blip r:embed="rId5"/>
          <a:stretch>
            <a:fillRect/>
          </a:stretch>
        </p:blipFill>
        <p:spPr>
          <a:xfrm>
            <a:off x="2441839" y="1282112"/>
            <a:ext cx="6779372" cy="4955398"/>
          </a:xfrm>
          <a:prstGeom prst="rect">
            <a:avLst/>
          </a:prstGeom>
        </p:spPr>
      </p:pic>
    </p:spTree>
    <p:extLst>
      <p:ext uri="{BB962C8B-B14F-4D97-AF65-F5344CB8AC3E}">
        <p14:creationId xmlns:p14="http://schemas.microsoft.com/office/powerpoint/2010/main" val="3219237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F7000DFC-6DFA-61E2-FAE3-98425AE78959}"/>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B6D2A996-BFB3-36D8-0068-E83276F4DFD5}"/>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95BCAAE5-DCC5-EE07-3D5D-AD26B3F7F3AF}"/>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4D5BB572-CD81-CB47-B3FC-B822B421C4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FF9811C-0037-54C1-7CDE-1DE8D893EA4E}"/>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D1F2EEE-F643-EB5F-C6CE-D6E6EC9AFE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5821E302-945C-BB37-EFF0-511720AF84FD}"/>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18A794CF-893D-5EFD-2FE7-E13C1F2519A2}"/>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FE7E5F2B-1098-FFBD-BA63-E08F590992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7" name="Picture 6">
            <a:extLst>
              <a:ext uri="{FF2B5EF4-FFF2-40B4-BE49-F238E27FC236}">
                <a16:creationId xmlns:a16="http://schemas.microsoft.com/office/drawing/2014/main" id="{667978CD-2682-94BC-7B08-A461038FADB9}"/>
              </a:ext>
            </a:extLst>
          </p:cNvPr>
          <p:cNvPicPr>
            <a:picLocks noChangeAspect="1"/>
          </p:cNvPicPr>
          <p:nvPr/>
        </p:nvPicPr>
        <p:blipFill>
          <a:blip r:embed="rId4"/>
          <a:stretch>
            <a:fillRect/>
          </a:stretch>
        </p:blipFill>
        <p:spPr>
          <a:xfrm>
            <a:off x="982270" y="510098"/>
            <a:ext cx="4306425" cy="5837804"/>
          </a:xfrm>
          <a:prstGeom prst="rect">
            <a:avLst/>
          </a:prstGeom>
        </p:spPr>
      </p:pic>
      <p:pic>
        <p:nvPicPr>
          <p:cNvPr id="9" name="Picture 8">
            <a:extLst>
              <a:ext uri="{FF2B5EF4-FFF2-40B4-BE49-F238E27FC236}">
                <a16:creationId xmlns:a16="http://schemas.microsoft.com/office/drawing/2014/main" id="{C071FA2B-B2DC-1E11-91FE-60CB2A55FD0C}"/>
              </a:ext>
            </a:extLst>
          </p:cNvPr>
          <p:cNvPicPr>
            <a:picLocks noChangeAspect="1"/>
          </p:cNvPicPr>
          <p:nvPr/>
        </p:nvPicPr>
        <p:blipFill>
          <a:blip r:embed="rId5"/>
          <a:stretch>
            <a:fillRect/>
          </a:stretch>
        </p:blipFill>
        <p:spPr>
          <a:xfrm>
            <a:off x="6109031" y="1499757"/>
            <a:ext cx="5633330" cy="3952203"/>
          </a:xfrm>
          <a:prstGeom prst="rect">
            <a:avLst/>
          </a:prstGeom>
        </p:spPr>
      </p:pic>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Occlusive disease</a:t>
            </a:r>
          </a:p>
        </p:txBody>
      </p:sp>
    </p:spTree>
    <p:extLst>
      <p:ext uri="{BB962C8B-B14F-4D97-AF65-F5344CB8AC3E}">
        <p14:creationId xmlns:p14="http://schemas.microsoft.com/office/powerpoint/2010/main" val="23959699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0E5260CB-5A5D-30B4-639F-F07FAE77F844}"/>
              </a:ext>
            </a:extLst>
          </p:cNvPr>
          <p:cNvGrpSpPr/>
          <p:nvPr/>
        </p:nvGrpSpPr>
        <p:grpSpPr>
          <a:xfrm>
            <a:off x="-264628" y="324110"/>
            <a:ext cx="12625324" cy="6413873"/>
            <a:chOff x="-74382" y="324109"/>
            <a:chExt cx="9258553" cy="6413873"/>
          </a:xfrm>
        </p:grpSpPr>
        <p:grpSp>
          <p:nvGrpSpPr>
            <p:cNvPr id="20" name="Group 19">
              <a:extLst>
                <a:ext uri="{FF2B5EF4-FFF2-40B4-BE49-F238E27FC236}">
                  <a16:creationId xmlns:a16="http://schemas.microsoft.com/office/drawing/2014/main" id="{032DBDFE-2060-A2F9-5FCA-0FCC1CA1D1FA}"/>
                </a:ext>
              </a:extLst>
            </p:cNvPr>
            <p:cNvGrpSpPr/>
            <p:nvPr/>
          </p:nvGrpSpPr>
          <p:grpSpPr>
            <a:xfrm>
              <a:off x="-74382" y="324109"/>
              <a:ext cx="9258553" cy="6389037"/>
              <a:chOff x="-74382" y="260648"/>
              <a:chExt cx="9258553" cy="6389037"/>
            </a:xfrm>
          </p:grpSpPr>
          <p:grpSp>
            <p:nvGrpSpPr>
              <p:cNvPr id="22" name="Group 21">
                <a:extLst>
                  <a:ext uri="{FF2B5EF4-FFF2-40B4-BE49-F238E27FC236}">
                    <a16:creationId xmlns:a16="http://schemas.microsoft.com/office/drawing/2014/main" id="{4625D026-0B67-1064-F7E9-57873C8900E1}"/>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7E56F951-9E5A-4E1F-66DE-9266DD9A1B2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B8B37F78-0376-A1B7-F62D-2E7778205589}"/>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42771197-6E4D-044B-4731-4BA81C75C04E}"/>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Rectangle 22">
                <a:extLst>
                  <a:ext uri="{FF2B5EF4-FFF2-40B4-BE49-F238E27FC236}">
                    <a16:creationId xmlns:a16="http://schemas.microsoft.com/office/drawing/2014/main" id="{C143E583-992B-FA0F-0C55-4E07F33D2E53}"/>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793661CE-CB26-A967-2785-F5611322CA9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 name="Picture 2">
              <a:extLst>
                <a:ext uri="{FF2B5EF4-FFF2-40B4-BE49-F238E27FC236}">
                  <a16:creationId xmlns:a16="http://schemas.microsoft.com/office/drawing/2014/main" id="{C65290D7-359B-FACB-24F2-ADF2A9906E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aphicFrame>
        <p:nvGraphicFramePr>
          <p:cNvPr id="4" name="Diagram 3">
            <a:extLst>
              <a:ext uri="{FF2B5EF4-FFF2-40B4-BE49-F238E27FC236}">
                <a16:creationId xmlns:a16="http://schemas.microsoft.com/office/drawing/2014/main" id="{DCB7B705-FB9A-9C25-F661-AEF82E9B6F81}"/>
              </a:ext>
            </a:extLst>
          </p:cNvPr>
          <p:cNvGraphicFramePr/>
          <p:nvPr>
            <p:extLst>
              <p:ext uri="{D42A27DB-BD31-4B8C-83A1-F6EECF244321}">
                <p14:modId xmlns:p14="http://schemas.microsoft.com/office/powerpoint/2010/main" val="2905979668"/>
              </p:ext>
            </p:extLst>
          </p:nvPr>
        </p:nvGraphicFramePr>
        <p:xfrm>
          <a:off x="2639616" y="1250924"/>
          <a:ext cx="7376368" cy="458154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86253814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E5E97D1-332F-860C-B663-4B773879FB0A}"/>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8CB9E11F-1C11-1EAA-B344-2825B190FB55}"/>
                </a:ext>
              </a:extLst>
            </p:cNvPr>
            <p:cNvGrpSpPr/>
            <p:nvPr/>
          </p:nvGrpSpPr>
          <p:grpSpPr>
            <a:xfrm>
              <a:off x="-74382" y="324109"/>
              <a:ext cx="9258553" cy="6389037"/>
              <a:chOff x="-74382" y="260648"/>
              <a:chExt cx="9258553" cy="6389037"/>
            </a:xfrm>
          </p:grpSpPr>
          <p:grpSp>
            <p:nvGrpSpPr>
              <p:cNvPr id="17" name="Group 16">
                <a:extLst>
                  <a:ext uri="{FF2B5EF4-FFF2-40B4-BE49-F238E27FC236}">
                    <a16:creationId xmlns:a16="http://schemas.microsoft.com/office/drawing/2014/main" id="{EACBF2D2-A401-90A2-5EBF-66EB14A14CFE}"/>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B24EB802-1D85-4049-16DF-08D01378990A}"/>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27710C06-903D-E0F9-C770-4F91F3AE4908}"/>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E624C194-2AA6-AA54-DAC0-A34FFEBF765A}"/>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4E43B6CB-482D-597B-FD8A-0F8EE3E8BA5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8F8C1152-2DB4-7602-C682-B9BFE1A862BE}"/>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A79DFBE3-B9BC-F530-47AA-89CEB0D910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normAutofit/>
          </a:bodyPr>
          <a:lstStyle/>
          <a:p>
            <a:r>
              <a:rPr lang="en-GB" dirty="0">
                <a:solidFill>
                  <a:srgbClr val="006699"/>
                </a:solidFill>
              </a:rPr>
              <a:t>How to become a vascular scientist?</a:t>
            </a:r>
          </a:p>
        </p:txBody>
      </p:sp>
      <p:sp>
        <p:nvSpPr>
          <p:cNvPr id="3" name="Arrow: Pentagon 2">
            <a:extLst>
              <a:ext uri="{FF2B5EF4-FFF2-40B4-BE49-F238E27FC236}">
                <a16:creationId xmlns:a16="http://schemas.microsoft.com/office/drawing/2014/main" id="{E1F719EB-920D-9215-1F99-AD8A79346256}"/>
              </a:ext>
            </a:extLst>
          </p:cNvPr>
          <p:cNvSpPr/>
          <p:nvPr/>
        </p:nvSpPr>
        <p:spPr>
          <a:xfrm>
            <a:off x="2111607" y="1162762"/>
            <a:ext cx="3578929" cy="709965"/>
          </a:xfrm>
          <a:prstGeom prst="homePlate">
            <a:avLst/>
          </a:prstGeom>
          <a:solidFill>
            <a:srgbClr val="006699">
              <a:alpha val="29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b="1" dirty="0">
                <a:solidFill>
                  <a:srgbClr val="FFFF00"/>
                </a:solidFill>
              </a:rPr>
              <a:t>Relevant BSc</a:t>
            </a:r>
          </a:p>
        </p:txBody>
      </p:sp>
      <p:sp>
        <p:nvSpPr>
          <p:cNvPr id="5" name="Arrow: Pentagon 4">
            <a:extLst>
              <a:ext uri="{FF2B5EF4-FFF2-40B4-BE49-F238E27FC236}">
                <a16:creationId xmlns:a16="http://schemas.microsoft.com/office/drawing/2014/main" id="{93B88FBB-2146-874E-9DA5-7308C4C968A5}"/>
              </a:ext>
            </a:extLst>
          </p:cNvPr>
          <p:cNvSpPr/>
          <p:nvPr/>
        </p:nvSpPr>
        <p:spPr>
          <a:xfrm>
            <a:off x="2119619" y="2060453"/>
            <a:ext cx="5760640" cy="1296540"/>
          </a:xfrm>
          <a:prstGeom prst="homePlate">
            <a:avLst/>
          </a:prstGeom>
          <a:solidFill>
            <a:srgbClr val="006699">
              <a:alpha val="40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b="1" dirty="0"/>
          </a:p>
          <a:p>
            <a:pPr algn="ctr"/>
            <a:r>
              <a:rPr lang="en-GB" b="1" dirty="0">
                <a:solidFill>
                  <a:srgbClr val="FFFF00"/>
                </a:solidFill>
              </a:rPr>
              <a:t>Scientist Training Programme (STP)</a:t>
            </a:r>
          </a:p>
          <a:p>
            <a:pPr algn="ctr"/>
            <a:r>
              <a:rPr lang="en-GB" b="1" dirty="0">
                <a:solidFill>
                  <a:srgbClr val="FFFF00"/>
                </a:solidFill>
              </a:rPr>
              <a:t>3 years work based training with university blocks</a:t>
            </a:r>
          </a:p>
          <a:p>
            <a:pPr algn="ctr"/>
            <a:r>
              <a:rPr lang="en-GB" b="1" dirty="0">
                <a:solidFill>
                  <a:srgbClr val="FFFF00"/>
                </a:solidFill>
              </a:rPr>
              <a:t>1st year rotations</a:t>
            </a:r>
          </a:p>
          <a:p>
            <a:pPr algn="ctr"/>
            <a:r>
              <a:rPr lang="en-GB" b="1" dirty="0">
                <a:solidFill>
                  <a:srgbClr val="FFFF00"/>
                </a:solidFill>
              </a:rPr>
              <a:t>MSc Clinical Science</a:t>
            </a:r>
          </a:p>
          <a:p>
            <a:pPr marL="285774" indent="-285774" algn="ctr">
              <a:buFont typeface="Arial" panose="020B0604020202020204" pitchFamily="34" charset="0"/>
              <a:buChar char="•"/>
            </a:pPr>
            <a:endParaRPr lang="en-GB" b="1" dirty="0"/>
          </a:p>
        </p:txBody>
      </p:sp>
      <p:sp>
        <p:nvSpPr>
          <p:cNvPr id="18" name="Arrow: Pentagon 17">
            <a:extLst>
              <a:ext uri="{FF2B5EF4-FFF2-40B4-BE49-F238E27FC236}">
                <a16:creationId xmlns:a16="http://schemas.microsoft.com/office/drawing/2014/main" id="{EC4CDD8F-CD77-EB84-A423-CA908C088C2F}"/>
              </a:ext>
            </a:extLst>
          </p:cNvPr>
          <p:cNvSpPr/>
          <p:nvPr/>
        </p:nvSpPr>
        <p:spPr>
          <a:xfrm>
            <a:off x="2119619" y="3580388"/>
            <a:ext cx="7827401" cy="709965"/>
          </a:xfrm>
          <a:prstGeom prst="homePlate">
            <a:avLst/>
          </a:prstGeom>
          <a:solidFill>
            <a:srgbClr val="006699">
              <a:alpha val="50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b="1" dirty="0">
                <a:solidFill>
                  <a:srgbClr val="FFFF00"/>
                </a:solidFill>
              </a:rPr>
              <a:t>Clinical Vascular Scientist </a:t>
            </a:r>
          </a:p>
        </p:txBody>
      </p:sp>
      <p:sp>
        <p:nvSpPr>
          <p:cNvPr id="22" name="Arrow: Pentagon 21">
            <a:extLst>
              <a:ext uri="{FF2B5EF4-FFF2-40B4-BE49-F238E27FC236}">
                <a16:creationId xmlns:a16="http://schemas.microsoft.com/office/drawing/2014/main" id="{9ED7BB6B-1671-6A32-1470-06E618912753}"/>
              </a:ext>
            </a:extLst>
          </p:cNvPr>
          <p:cNvSpPr/>
          <p:nvPr/>
        </p:nvSpPr>
        <p:spPr>
          <a:xfrm>
            <a:off x="2114683" y="4495337"/>
            <a:ext cx="7827401" cy="1289314"/>
          </a:xfrm>
          <a:prstGeom prst="homePlate">
            <a:avLst/>
          </a:prstGeom>
          <a:solidFill>
            <a:srgbClr val="006699">
              <a:alpha val="60000"/>
            </a:srgbClr>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GB" b="1" dirty="0">
                <a:solidFill>
                  <a:srgbClr val="FFFF00"/>
                </a:solidFill>
              </a:rPr>
              <a:t>Accreditation</a:t>
            </a:r>
          </a:p>
          <a:p>
            <a:pPr marL="285774" indent="-285774" algn="ctr">
              <a:buFont typeface="Arial" panose="020B0604020202020204" pitchFamily="34" charset="0"/>
              <a:buChar char="•"/>
            </a:pPr>
            <a:r>
              <a:rPr lang="en-GB" b="1" dirty="0">
                <a:solidFill>
                  <a:srgbClr val="FFFF00"/>
                </a:solidFill>
              </a:rPr>
              <a:t>min 3 years experience</a:t>
            </a:r>
          </a:p>
          <a:p>
            <a:pPr marL="285774" indent="-285774" algn="ctr">
              <a:buFont typeface="Arial" panose="020B0604020202020204" pitchFamily="34" charset="0"/>
              <a:buChar char="•"/>
            </a:pPr>
            <a:r>
              <a:rPr lang="en-GB" b="1" dirty="0">
                <a:solidFill>
                  <a:srgbClr val="FFFF00"/>
                </a:solidFill>
              </a:rPr>
              <a:t>1100 scans</a:t>
            </a:r>
          </a:p>
          <a:p>
            <a:pPr marL="285774" indent="-285774" algn="ctr">
              <a:buFont typeface="Arial" panose="020B0604020202020204" pitchFamily="34" charset="0"/>
              <a:buChar char="•"/>
            </a:pPr>
            <a:r>
              <a:rPr lang="en-GB" b="1" dirty="0">
                <a:solidFill>
                  <a:srgbClr val="FFFF00"/>
                </a:solidFill>
              </a:rPr>
              <a:t>3 exams </a:t>
            </a:r>
          </a:p>
        </p:txBody>
      </p:sp>
    </p:spTree>
    <p:extLst>
      <p:ext uri="{BB962C8B-B14F-4D97-AF65-F5344CB8AC3E}">
        <p14:creationId xmlns:p14="http://schemas.microsoft.com/office/powerpoint/2010/main" val="1399322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1" presetClass="entr" presetSubtype="0" fill="hold" nodeType="afterEffect">
                                  <p:stCondLst>
                                    <p:cond delay="0"/>
                                  </p:stCondLst>
                                  <p:childTnLst>
                                    <p:set>
                                      <p:cBhvr>
                                        <p:cTn id="17"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5">
                                            <p:txEl>
                                              <p:pRg st="2" end="2"/>
                                            </p:txEl>
                                          </p:spTgt>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5">
                                            <p:txEl>
                                              <p:pRg st="3" end="3"/>
                                            </p:txEl>
                                          </p:spTgt>
                                        </p:tgtEl>
                                        <p:attrNameLst>
                                          <p:attrName>style.visibility</p:attrName>
                                        </p:attrNameLst>
                                      </p:cBhvr>
                                      <p:to>
                                        <p:strVal val="visible"/>
                                      </p:to>
                                    </p:set>
                                  </p:childTnLst>
                                </p:cTn>
                              </p:par>
                              <p:par>
                                <p:cTn id="24" presetID="1" presetClass="entr" presetSubtype="0" fill="hold" nodeType="withEffect">
                                  <p:stCondLst>
                                    <p:cond delay="0"/>
                                  </p:stCondLst>
                                  <p:childTnLst>
                                    <p:set>
                                      <p:cBhvr>
                                        <p:cTn id="25"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0-#ppt_w/2"/>
                                          </p:val>
                                        </p:tav>
                                        <p:tav tm="100000">
                                          <p:val>
                                            <p:strVal val="#ppt_x"/>
                                          </p:val>
                                        </p:tav>
                                      </p:tavLst>
                                    </p:anim>
                                    <p:anim calcmode="lin" valueType="num">
                                      <p:cBhvr additive="base">
                                        <p:cTn id="31"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ntr" presetSubtype="8" fill="hold" grpId="0" nodeType="clickEffect">
                                  <p:stCondLst>
                                    <p:cond delay="0"/>
                                  </p:stCondLst>
                                  <p:childTnLst>
                                    <p:set>
                                      <p:cBhvr>
                                        <p:cTn id="35" dur="1" fill="hold">
                                          <p:stCondLst>
                                            <p:cond delay="0"/>
                                          </p:stCondLst>
                                        </p:cTn>
                                        <p:tgtEl>
                                          <p:spTgt spid="22"/>
                                        </p:tgtEl>
                                        <p:attrNameLst>
                                          <p:attrName>style.visibility</p:attrName>
                                        </p:attrNameLst>
                                      </p:cBhvr>
                                      <p:to>
                                        <p:strVal val="visible"/>
                                      </p:to>
                                    </p:set>
                                    <p:anim calcmode="lin" valueType="num">
                                      <p:cBhvr additive="base">
                                        <p:cTn id="36" dur="500" fill="hold"/>
                                        <p:tgtEl>
                                          <p:spTgt spid="22"/>
                                        </p:tgtEl>
                                        <p:attrNameLst>
                                          <p:attrName>ppt_x</p:attrName>
                                        </p:attrNameLst>
                                      </p:cBhvr>
                                      <p:tavLst>
                                        <p:tav tm="0">
                                          <p:val>
                                            <p:strVal val="0-#ppt_w/2"/>
                                          </p:val>
                                        </p:tav>
                                        <p:tav tm="100000">
                                          <p:val>
                                            <p:strVal val="#ppt_x"/>
                                          </p:val>
                                        </p:tav>
                                      </p:tavLst>
                                    </p:anim>
                                    <p:anim calcmode="lin" valueType="num">
                                      <p:cBhvr additive="base">
                                        <p:cTn id="37"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P spid="18" grpId="0" animBg="1"/>
      <p:bldP spid="2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Angioplasty+/- stenting</a:t>
            </a:r>
          </a:p>
        </p:txBody>
      </p:sp>
      <p:grpSp>
        <p:nvGrpSpPr>
          <p:cNvPr id="16" name="Group 15">
            <a:extLst>
              <a:ext uri="{FF2B5EF4-FFF2-40B4-BE49-F238E27FC236}">
                <a16:creationId xmlns:a16="http://schemas.microsoft.com/office/drawing/2014/main" id="{9C00E9FB-DF47-1FE3-73D9-AE1B6D5FD54D}"/>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954AF7B7-83E4-8EDC-6D48-C8EAC45F4D52}"/>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EC599638-5907-F7EB-214E-E0EA5E22586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8DAF991F-178B-6389-2732-B3676A6AF1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4521F08C-D712-DEDB-BC6B-6F370BC186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789E081-4979-8C48-9779-945F8B20425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7A1906A6-2DC1-B4BB-CC7B-61AEFB37613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291D4F7F-8C93-0438-C599-46C3008FC9C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B6287451-5F03-357D-50E8-3FD1294AB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4" name="Picture 3">
            <a:extLst>
              <a:ext uri="{FF2B5EF4-FFF2-40B4-BE49-F238E27FC236}">
                <a16:creationId xmlns:a16="http://schemas.microsoft.com/office/drawing/2014/main" id="{E52DD893-3057-811D-D206-79035ABA9FF1}"/>
              </a:ext>
            </a:extLst>
          </p:cNvPr>
          <p:cNvPicPr>
            <a:picLocks noChangeAspect="1"/>
          </p:cNvPicPr>
          <p:nvPr/>
        </p:nvPicPr>
        <p:blipFill rotWithShape="1">
          <a:blip r:embed="rId4"/>
          <a:srcRect l="27341"/>
          <a:stretch/>
        </p:blipFill>
        <p:spPr>
          <a:xfrm>
            <a:off x="6528048" y="1383991"/>
            <a:ext cx="4784110" cy="2883098"/>
          </a:xfrm>
          <a:prstGeom prst="rect">
            <a:avLst/>
          </a:prstGeom>
        </p:spPr>
      </p:pic>
      <p:pic>
        <p:nvPicPr>
          <p:cNvPr id="10" name="Picture 9">
            <a:extLst>
              <a:ext uri="{FF2B5EF4-FFF2-40B4-BE49-F238E27FC236}">
                <a16:creationId xmlns:a16="http://schemas.microsoft.com/office/drawing/2014/main" id="{9404CB15-3C1A-5B7D-0463-C16300CE4525}"/>
              </a:ext>
            </a:extLst>
          </p:cNvPr>
          <p:cNvPicPr>
            <a:picLocks noChangeAspect="1"/>
          </p:cNvPicPr>
          <p:nvPr/>
        </p:nvPicPr>
        <p:blipFill>
          <a:blip r:embed="rId5"/>
          <a:stretch>
            <a:fillRect/>
          </a:stretch>
        </p:blipFill>
        <p:spPr>
          <a:xfrm>
            <a:off x="7285648" y="3534909"/>
            <a:ext cx="4046196" cy="3203074"/>
          </a:xfrm>
          <a:prstGeom prst="rect">
            <a:avLst/>
          </a:prstGeom>
        </p:spPr>
      </p:pic>
      <p:pic>
        <p:nvPicPr>
          <p:cNvPr id="12" name="Picture 11">
            <a:extLst>
              <a:ext uri="{FF2B5EF4-FFF2-40B4-BE49-F238E27FC236}">
                <a16:creationId xmlns:a16="http://schemas.microsoft.com/office/drawing/2014/main" id="{59941EDF-1966-145C-8D9C-29BF676CEAEA}"/>
              </a:ext>
            </a:extLst>
          </p:cNvPr>
          <p:cNvPicPr>
            <a:picLocks noChangeAspect="1"/>
          </p:cNvPicPr>
          <p:nvPr/>
        </p:nvPicPr>
        <p:blipFill rotWithShape="1">
          <a:blip r:embed="rId6"/>
          <a:srcRect l="31060" t="36091" r="6789" b="18029"/>
          <a:stretch/>
        </p:blipFill>
        <p:spPr>
          <a:xfrm rot="8500441">
            <a:off x="7733827" y="2442992"/>
            <a:ext cx="1210019" cy="775104"/>
          </a:xfrm>
          <a:prstGeom prst="rect">
            <a:avLst/>
          </a:prstGeom>
        </p:spPr>
      </p:pic>
      <p:pic>
        <p:nvPicPr>
          <p:cNvPr id="14" name="Picture 13">
            <a:extLst>
              <a:ext uri="{FF2B5EF4-FFF2-40B4-BE49-F238E27FC236}">
                <a16:creationId xmlns:a16="http://schemas.microsoft.com/office/drawing/2014/main" id="{CECB1552-CABF-0BDD-0606-E2E6FBBE1034}"/>
              </a:ext>
            </a:extLst>
          </p:cNvPr>
          <p:cNvPicPr>
            <a:picLocks noChangeAspect="1"/>
          </p:cNvPicPr>
          <p:nvPr/>
        </p:nvPicPr>
        <p:blipFill>
          <a:blip r:embed="rId7"/>
          <a:stretch>
            <a:fillRect/>
          </a:stretch>
        </p:blipFill>
        <p:spPr>
          <a:xfrm>
            <a:off x="3262260" y="1346899"/>
            <a:ext cx="2670729" cy="4249941"/>
          </a:xfrm>
          <a:prstGeom prst="rect">
            <a:avLst/>
          </a:prstGeom>
        </p:spPr>
      </p:pic>
      <p:pic>
        <p:nvPicPr>
          <p:cNvPr id="25" name="Picture 24">
            <a:extLst>
              <a:ext uri="{FF2B5EF4-FFF2-40B4-BE49-F238E27FC236}">
                <a16:creationId xmlns:a16="http://schemas.microsoft.com/office/drawing/2014/main" id="{9A33EBF3-6741-7566-379C-85F83DCE2CF4}"/>
              </a:ext>
            </a:extLst>
          </p:cNvPr>
          <p:cNvPicPr>
            <a:picLocks noChangeAspect="1"/>
          </p:cNvPicPr>
          <p:nvPr/>
        </p:nvPicPr>
        <p:blipFill>
          <a:blip r:embed="rId8"/>
          <a:stretch>
            <a:fillRect/>
          </a:stretch>
        </p:blipFill>
        <p:spPr>
          <a:xfrm>
            <a:off x="573517" y="1346899"/>
            <a:ext cx="2500309" cy="4266936"/>
          </a:xfrm>
          <a:prstGeom prst="rect">
            <a:avLst/>
          </a:prstGeom>
        </p:spPr>
      </p:pic>
      <p:pic>
        <p:nvPicPr>
          <p:cNvPr id="26" name="Picture 25">
            <a:extLst>
              <a:ext uri="{FF2B5EF4-FFF2-40B4-BE49-F238E27FC236}">
                <a16:creationId xmlns:a16="http://schemas.microsoft.com/office/drawing/2014/main" id="{050487E4-9F16-CBD0-1D76-DC93843F23D9}"/>
              </a:ext>
            </a:extLst>
          </p:cNvPr>
          <p:cNvPicPr>
            <a:picLocks noChangeAspect="1"/>
          </p:cNvPicPr>
          <p:nvPr/>
        </p:nvPicPr>
        <p:blipFill rotWithShape="1">
          <a:blip r:embed="rId5"/>
          <a:srcRect l="11221" t="19369" r="12890" b="31935"/>
          <a:stretch/>
        </p:blipFill>
        <p:spPr>
          <a:xfrm rot="8962010">
            <a:off x="8765726" y="1869347"/>
            <a:ext cx="1590007" cy="739428"/>
          </a:xfrm>
          <a:prstGeom prst="rect">
            <a:avLst/>
          </a:prstGeom>
        </p:spPr>
      </p:pic>
    </p:spTree>
    <p:extLst>
      <p:ext uri="{BB962C8B-B14F-4D97-AF65-F5344CB8AC3E}">
        <p14:creationId xmlns:p14="http://schemas.microsoft.com/office/powerpoint/2010/main" val="3271021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0E5260CB-5A5D-30B4-639F-F07FAE77F844}"/>
              </a:ext>
            </a:extLst>
          </p:cNvPr>
          <p:cNvGrpSpPr/>
          <p:nvPr/>
        </p:nvGrpSpPr>
        <p:grpSpPr>
          <a:xfrm>
            <a:off x="-264628" y="324110"/>
            <a:ext cx="12625324" cy="6413873"/>
            <a:chOff x="-74382" y="324109"/>
            <a:chExt cx="9258553" cy="6413873"/>
          </a:xfrm>
        </p:grpSpPr>
        <p:grpSp>
          <p:nvGrpSpPr>
            <p:cNvPr id="20" name="Group 19">
              <a:extLst>
                <a:ext uri="{FF2B5EF4-FFF2-40B4-BE49-F238E27FC236}">
                  <a16:creationId xmlns:a16="http://schemas.microsoft.com/office/drawing/2014/main" id="{032DBDFE-2060-A2F9-5FCA-0FCC1CA1D1FA}"/>
                </a:ext>
              </a:extLst>
            </p:cNvPr>
            <p:cNvGrpSpPr/>
            <p:nvPr/>
          </p:nvGrpSpPr>
          <p:grpSpPr>
            <a:xfrm>
              <a:off x="-74382" y="324109"/>
              <a:ext cx="9258553" cy="6389037"/>
              <a:chOff x="-74382" y="260648"/>
              <a:chExt cx="9258553" cy="6389037"/>
            </a:xfrm>
          </p:grpSpPr>
          <p:grpSp>
            <p:nvGrpSpPr>
              <p:cNvPr id="22" name="Group 21">
                <a:extLst>
                  <a:ext uri="{FF2B5EF4-FFF2-40B4-BE49-F238E27FC236}">
                    <a16:creationId xmlns:a16="http://schemas.microsoft.com/office/drawing/2014/main" id="{4625D026-0B67-1064-F7E9-57873C8900E1}"/>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7E56F951-9E5A-4E1F-66DE-9266DD9A1B2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B8B37F78-0376-A1B7-F62D-2E7778205589}"/>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42771197-6E4D-044B-4731-4BA81C75C04E}"/>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Rectangle 22">
                <a:extLst>
                  <a:ext uri="{FF2B5EF4-FFF2-40B4-BE49-F238E27FC236}">
                    <a16:creationId xmlns:a16="http://schemas.microsoft.com/office/drawing/2014/main" id="{C143E583-992B-FA0F-0C55-4E07F33D2E53}"/>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793661CE-CB26-A967-2785-F5611322CA9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 name="Picture 2">
              <a:extLst>
                <a:ext uri="{FF2B5EF4-FFF2-40B4-BE49-F238E27FC236}">
                  <a16:creationId xmlns:a16="http://schemas.microsoft.com/office/drawing/2014/main" id="{C65290D7-359B-FACB-24F2-ADF2A9906E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aphicFrame>
        <p:nvGraphicFramePr>
          <p:cNvPr id="4" name="Diagram 3">
            <a:extLst>
              <a:ext uri="{FF2B5EF4-FFF2-40B4-BE49-F238E27FC236}">
                <a16:creationId xmlns:a16="http://schemas.microsoft.com/office/drawing/2014/main" id="{DCB7B705-FB9A-9C25-F661-AEF82E9B6F81}"/>
              </a:ext>
            </a:extLst>
          </p:cNvPr>
          <p:cNvGraphicFramePr/>
          <p:nvPr/>
        </p:nvGraphicFramePr>
        <p:xfrm>
          <a:off x="2639616" y="1250924"/>
          <a:ext cx="7376368" cy="458154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2794663075"/>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Bypass graft</a:t>
            </a:r>
          </a:p>
        </p:txBody>
      </p:sp>
      <p:grpSp>
        <p:nvGrpSpPr>
          <p:cNvPr id="16" name="Group 15">
            <a:extLst>
              <a:ext uri="{FF2B5EF4-FFF2-40B4-BE49-F238E27FC236}">
                <a16:creationId xmlns:a16="http://schemas.microsoft.com/office/drawing/2014/main" id="{9C00E9FB-DF47-1FE3-73D9-AE1B6D5FD54D}"/>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954AF7B7-83E4-8EDC-6D48-C8EAC45F4D52}"/>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EC599638-5907-F7EB-214E-E0EA5E22586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8DAF991F-178B-6389-2732-B3676A6AF1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4521F08C-D712-DEDB-BC6B-6F370BC186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789E081-4979-8C48-9779-945F8B20425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7A1906A6-2DC1-B4BB-CC7B-61AEFB37613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291D4F7F-8C93-0438-C599-46C3008FC9C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B6287451-5F03-357D-50E8-3FD1294AB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9" name="Picture 8">
            <a:extLst>
              <a:ext uri="{FF2B5EF4-FFF2-40B4-BE49-F238E27FC236}">
                <a16:creationId xmlns:a16="http://schemas.microsoft.com/office/drawing/2014/main" id="{2141776C-9874-BD89-07AE-4B468D8B21D8}"/>
              </a:ext>
            </a:extLst>
          </p:cNvPr>
          <p:cNvPicPr>
            <a:picLocks noChangeAspect="1"/>
          </p:cNvPicPr>
          <p:nvPr/>
        </p:nvPicPr>
        <p:blipFill>
          <a:blip r:embed="rId4"/>
          <a:stretch>
            <a:fillRect/>
          </a:stretch>
        </p:blipFill>
        <p:spPr>
          <a:xfrm>
            <a:off x="6030796" y="1478495"/>
            <a:ext cx="6088142" cy="4078735"/>
          </a:xfrm>
          <a:prstGeom prst="rect">
            <a:avLst/>
          </a:prstGeom>
        </p:spPr>
      </p:pic>
      <p:pic>
        <p:nvPicPr>
          <p:cNvPr id="13" name="Picture 12">
            <a:extLst>
              <a:ext uri="{FF2B5EF4-FFF2-40B4-BE49-F238E27FC236}">
                <a16:creationId xmlns:a16="http://schemas.microsoft.com/office/drawing/2014/main" id="{B95162EF-966C-5DF1-694C-28DED910C377}"/>
              </a:ext>
            </a:extLst>
          </p:cNvPr>
          <p:cNvPicPr>
            <a:picLocks noChangeAspect="1"/>
          </p:cNvPicPr>
          <p:nvPr/>
        </p:nvPicPr>
        <p:blipFill>
          <a:blip r:embed="rId5"/>
          <a:stretch>
            <a:fillRect/>
          </a:stretch>
        </p:blipFill>
        <p:spPr>
          <a:xfrm>
            <a:off x="1919536" y="543738"/>
            <a:ext cx="2160240" cy="6039624"/>
          </a:xfrm>
          <a:prstGeom prst="rect">
            <a:avLst/>
          </a:prstGeom>
        </p:spPr>
      </p:pic>
    </p:spTree>
    <p:extLst>
      <p:ext uri="{BB962C8B-B14F-4D97-AF65-F5344CB8AC3E}">
        <p14:creationId xmlns:p14="http://schemas.microsoft.com/office/powerpoint/2010/main" val="136093222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Vein mapping for bypass graft</a:t>
            </a:r>
          </a:p>
        </p:txBody>
      </p:sp>
      <p:grpSp>
        <p:nvGrpSpPr>
          <p:cNvPr id="16" name="Group 15">
            <a:extLst>
              <a:ext uri="{FF2B5EF4-FFF2-40B4-BE49-F238E27FC236}">
                <a16:creationId xmlns:a16="http://schemas.microsoft.com/office/drawing/2014/main" id="{9C00E9FB-DF47-1FE3-73D9-AE1B6D5FD54D}"/>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954AF7B7-83E4-8EDC-6D48-C8EAC45F4D52}"/>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EC599638-5907-F7EB-214E-E0EA5E22586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8DAF991F-178B-6389-2732-B3676A6AF1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4521F08C-D712-DEDB-BC6B-6F370BC186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789E081-4979-8C48-9779-945F8B20425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7A1906A6-2DC1-B4BB-CC7B-61AEFB37613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291D4F7F-8C93-0438-C599-46C3008FC9C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B6287451-5F03-357D-50E8-3FD1294AB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4" name="Picture 3">
            <a:extLst>
              <a:ext uri="{FF2B5EF4-FFF2-40B4-BE49-F238E27FC236}">
                <a16:creationId xmlns:a16="http://schemas.microsoft.com/office/drawing/2014/main" id="{98D6AFF8-12CD-FD10-1F4B-2F856B7BBB5E}"/>
              </a:ext>
            </a:extLst>
          </p:cNvPr>
          <p:cNvPicPr>
            <a:picLocks noChangeAspect="1"/>
          </p:cNvPicPr>
          <p:nvPr/>
        </p:nvPicPr>
        <p:blipFill>
          <a:blip r:embed="rId4"/>
          <a:stretch>
            <a:fillRect/>
          </a:stretch>
        </p:blipFill>
        <p:spPr>
          <a:xfrm>
            <a:off x="1055440" y="1047070"/>
            <a:ext cx="3257432" cy="5149616"/>
          </a:xfrm>
          <a:prstGeom prst="rect">
            <a:avLst/>
          </a:prstGeom>
        </p:spPr>
      </p:pic>
      <p:pic>
        <p:nvPicPr>
          <p:cNvPr id="7" name="Picture 6">
            <a:extLst>
              <a:ext uri="{FF2B5EF4-FFF2-40B4-BE49-F238E27FC236}">
                <a16:creationId xmlns:a16="http://schemas.microsoft.com/office/drawing/2014/main" id="{9493BEE0-370C-8EEA-C4C3-7C8D4A8B06CF}"/>
              </a:ext>
            </a:extLst>
          </p:cNvPr>
          <p:cNvPicPr>
            <a:picLocks noChangeAspect="1"/>
          </p:cNvPicPr>
          <p:nvPr/>
        </p:nvPicPr>
        <p:blipFill>
          <a:blip r:embed="rId5"/>
          <a:stretch>
            <a:fillRect/>
          </a:stretch>
        </p:blipFill>
        <p:spPr>
          <a:xfrm>
            <a:off x="6071230" y="1624999"/>
            <a:ext cx="4663079" cy="3932231"/>
          </a:xfrm>
          <a:prstGeom prst="rect">
            <a:avLst/>
          </a:prstGeom>
        </p:spPr>
      </p:pic>
      <p:pic>
        <p:nvPicPr>
          <p:cNvPr id="9" name="Picture 8">
            <a:extLst>
              <a:ext uri="{FF2B5EF4-FFF2-40B4-BE49-F238E27FC236}">
                <a16:creationId xmlns:a16="http://schemas.microsoft.com/office/drawing/2014/main" id="{82B12BA6-E9BE-8804-28BC-232E4ABA8429}"/>
              </a:ext>
            </a:extLst>
          </p:cNvPr>
          <p:cNvPicPr>
            <a:picLocks noChangeAspect="1"/>
          </p:cNvPicPr>
          <p:nvPr/>
        </p:nvPicPr>
        <p:blipFill>
          <a:blip r:embed="rId6"/>
          <a:stretch>
            <a:fillRect/>
          </a:stretch>
        </p:blipFill>
        <p:spPr>
          <a:xfrm>
            <a:off x="6039697" y="1609355"/>
            <a:ext cx="4624390" cy="3947876"/>
          </a:xfrm>
          <a:prstGeom prst="rect">
            <a:avLst/>
          </a:prstGeom>
        </p:spPr>
      </p:pic>
    </p:spTree>
    <p:extLst>
      <p:ext uri="{BB962C8B-B14F-4D97-AF65-F5344CB8AC3E}">
        <p14:creationId xmlns:p14="http://schemas.microsoft.com/office/powerpoint/2010/main" val="14605109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Bypass graft</a:t>
            </a:r>
          </a:p>
        </p:txBody>
      </p:sp>
      <p:grpSp>
        <p:nvGrpSpPr>
          <p:cNvPr id="16" name="Group 15">
            <a:extLst>
              <a:ext uri="{FF2B5EF4-FFF2-40B4-BE49-F238E27FC236}">
                <a16:creationId xmlns:a16="http://schemas.microsoft.com/office/drawing/2014/main" id="{9C00E9FB-DF47-1FE3-73D9-AE1B6D5FD54D}"/>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954AF7B7-83E4-8EDC-6D48-C8EAC45F4D52}"/>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EC599638-5907-F7EB-214E-E0EA5E22586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8DAF991F-178B-6389-2732-B3676A6AF1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4521F08C-D712-DEDB-BC6B-6F370BC186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789E081-4979-8C48-9779-945F8B20425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7A1906A6-2DC1-B4BB-CC7B-61AEFB37613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291D4F7F-8C93-0438-C599-46C3008FC9C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B6287451-5F03-357D-50E8-3FD1294AB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5" name="Picture 4">
            <a:extLst>
              <a:ext uri="{FF2B5EF4-FFF2-40B4-BE49-F238E27FC236}">
                <a16:creationId xmlns:a16="http://schemas.microsoft.com/office/drawing/2014/main" id="{A497E920-AA20-CD72-B7AD-BF1DFCA984F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5336" y="1325157"/>
            <a:ext cx="5112827" cy="3834620"/>
          </a:xfrm>
          <a:prstGeom prst="rect">
            <a:avLst/>
          </a:prstGeom>
        </p:spPr>
      </p:pic>
      <p:pic>
        <p:nvPicPr>
          <p:cNvPr id="8" name="Picture 7">
            <a:extLst>
              <a:ext uri="{FF2B5EF4-FFF2-40B4-BE49-F238E27FC236}">
                <a16:creationId xmlns:a16="http://schemas.microsoft.com/office/drawing/2014/main" id="{6BBC9673-7554-A2AF-DF78-44026197389E}"/>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614355" y="1262697"/>
            <a:ext cx="4968044" cy="3726033"/>
          </a:xfrm>
          <a:prstGeom prst="rect">
            <a:avLst/>
          </a:prstGeom>
        </p:spPr>
      </p:pic>
    </p:spTree>
    <p:extLst>
      <p:ext uri="{BB962C8B-B14F-4D97-AF65-F5344CB8AC3E}">
        <p14:creationId xmlns:p14="http://schemas.microsoft.com/office/powerpoint/2010/main" val="233600281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Bypass graft</a:t>
            </a:r>
          </a:p>
        </p:txBody>
      </p:sp>
      <p:grpSp>
        <p:nvGrpSpPr>
          <p:cNvPr id="16" name="Group 15">
            <a:extLst>
              <a:ext uri="{FF2B5EF4-FFF2-40B4-BE49-F238E27FC236}">
                <a16:creationId xmlns:a16="http://schemas.microsoft.com/office/drawing/2014/main" id="{9C00E9FB-DF47-1FE3-73D9-AE1B6D5FD54D}"/>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954AF7B7-83E4-8EDC-6D48-C8EAC45F4D52}"/>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EC599638-5907-F7EB-214E-E0EA5E22586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8DAF991F-178B-6389-2732-B3676A6AF191}"/>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4521F08C-D712-DEDB-BC6B-6F370BC186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9789E081-4979-8C48-9779-945F8B20425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7A1906A6-2DC1-B4BB-CC7B-61AEFB37613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291D4F7F-8C93-0438-C599-46C3008FC9C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B6287451-5F03-357D-50E8-3FD1294AB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4" name="Picture 3">
            <a:extLst>
              <a:ext uri="{FF2B5EF4-FFF2-40B4-BE49-F238E27FC236}">
                <a16:creationId xmlns:a16="http://schemas.microsoft.com/office/drawing/2014/main" id="{320D3CEE-E9FF-256E-9B37-FB3802031954}"/>
              </a:ext>
            </a:extLst>
          </p:cNvPr>
          <p:cNvPicPr>
            <a:picLocks noChangeAspect="1"/>
          </p:cNvPicPr>
          <p:nvPr/>
        </p:nvPicPr>
        <p:blipFill>
          <a:blip r:embed="rId4"/>
          <a:stretch>
            <a:fillRect/>
          </a:stretch>
        </p:blipFill>
        <p:spPr>
          <a:xfrm>
            <a:off x="3180943" y="1180786"/>
            <a:ext cx="5830114" cy="4496427"/>
          </a:xfrm>
          <a:prstGeom prst="rect">
            <a:avLst/>
          </a:prstGeom>
        </p:spPr>
      </p:pic>
      <p:sp>
        <p:nvSpPr>
          <p:cNvPr id="6" name="Oval 5">
            <a:extLst>
              <a:ext uri="{FF2B5EF4-FFF2-40B4-BE49-F238E27FC236}">
                <a16:creationId xmlns:a16="http://schemas.microsoft.com/office/drawing/2014/main" id="{05B0979A-E548-59C5-0BCD-20C2E1595C16}"/>
              </a:ext>
            </a:extLst>
          </p:cNvPr>
          <p:cNvSpPr/>
          <p:nvPr/>
        </p:nvSpPr>
        <p:spPr>
          <a:xfrm>
            <a:off x="4223792" y="4238600"/>
            <a:ext cx="720080" cy="450009"/>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Oval 6">
            <a:extLst>
              <a:ext uri="{FF2B5EF4-FFF2-40B4-BE49-F238E27FC236}">
                <a16:creationId xmlns:a16="http://schemas.microsoft.com/office/drawing/2014/main" id="{6A598B67-33EF-4C83-47F6-3ED9CD3D70F3}"/>
              </a:ext>
            </a:extLst>
          </p:cNvPr>
          <p:cNvSpPr/>
          <p:nvPr/>
        </p:nvSpPr>
        <p:spPr>
          <a:xfrm>
            <a:off x="6816080" y="1206435"/>
            <a:ext cx="1224136" cy="596204"/>
          </a:xfrm>
          <a:prstGeom prst="ellipse">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66083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0E5260CB-5A5D-30B4-639F-F07FAE77F844}"/>
              </a:ext>
            </a:extLst>
          </p:cNvPr>
          <p:cNvGrpSpPr/>
          <p:nvPr/>
        </p:nvGrpSpPr>
        <p:grpSpPr>
          <a:xfrm>
            <a:off x="-264628" y="324110"/>
            <a:ext cx="12625324" cy="6413873"/>
            <a:chOff x="-74382" y="324109"/>
            <a:chExt cx="9258553" cy="6413873"/>
          </a:xfrm>
        </p:grpSpPr>
        <p:grpSp>
          <p:nvGrpSpPr>
            <p:cNvPr id="20" name="Group 19">
              <a:extLst>
                <a:ext uri="{FF2B5EF4-FFF2-40B4-BE49-F238E27FC236}">
                  <a16:creationId xmlns:a16="http://schemas.microsoft.com/office/drawing/2014/main" id="{032DBDFE-2060-A2F9-5FCA-0FCC1CA1D1FA}"/>
                </a:ext>
              </a:extLst>
            </p:cNvPr>
            <p:cNvGrpSpPr/>
            <p:nvPr/>
          </p:nvGrpSpPr>
          <p:grpSpPr>
            <a:xfrm>
              <a:off x="-74382" y="324109"/>
              <a:ext cx="9258553" cy="6389037"/>
              <a:chOff x="-74382" y="260648"/>
              <a:chExt cx="9258553" cy="6389037"/>
            </a:xfrm>
          </p:grpSpPr>
          <p:grpSp>
            <p:nvGrpSpPr>
              <p:cNvPr id="22" name="Group 21">
                <a:extLst>
                  <a:ext uri="{FF2B5EF4-FFF2-40B4-BE49-F238E27FC236}">
                    <a16:creationId xmlns:a16="http://schemas.microsoft.com/office/drawing/2014/main" id="{4625D026-0B67-1064-F7E9-57873C8900E1}"/>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7E56F951-9E5A-4E1F-66DE-9266DD9A1B2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B8B37F78-0376-A1B7-F62D-2E7778205589}"/>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42771197-6E4D-044B-4731-4BA81C75C04E}"/>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Rectangle 22">
                <a:extLst>
                  <a:ext uri="{FF2B5EF4-FFF2-40B4-BE49-F238E27FC236}">
                    <a16:creationId xmlns:a16="http://schemas.microsoft.com/office/drawing/2014/main" id="{C143E583-992B-FA0F-0C55-4E07F33D2E53}"/>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793661CE-CB26-A967-2785-F5611322CA9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 name="Picture 2">
              <a:extLst>
                <a:ext uri="{FF2B5EF4-FFF2-40B4-BE49-F238E27FC236}">
                  <a16:creationId xmlns:a16="http://schemas.microsoft.com/office/drawing/2014/main" id="{C65290D7-359B-FACB-24F2-ADF2A9906E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Peripheral Artery Disease</a:t>
            </a:r>
          </a:p>
        </p:txBody>
      </p:sp>
      <p:graphicFrame>
        <p:nvGraphicFramePr>
          <p:cNvPr id="4" name="Diagram 3">
            <a:extLst>
              <a:ext uri="{FF2B5EF4-FFF2-40B4-BE49-F238E27FC236}">
                <a16:creationId xmlns:a16="http://schemas.microsoft.com/office/drawing/2014/main" id="{DCB7B705-FB9A-9C25-F661-AEF82E9B6F81}"/>
              </a:ext>
            </a:extLst>
          </p:cNvPr>
          <p:cNvGraphicFramePr/>
          <p:nvPr/>
        </p:nvGraphicFramePr>
        <p:xfrm>
          <a:off x="2639616" y="1250924"/>
          <a:ext cx="7376368" cy="4581541"/>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67509910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
            <a:extLst>
              <a:ext uri="{FF2B5EF4-FFF2-40B4-BE49-F238E27FC236}">
                <a16:creationId xmlns:a16="http://schemas.microsoft.com/office/drawing/2014/main" id="{737EB07C-BD0D-D8DD-D7D0-E45377498EC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73882" t="22965" r="22725" b="70044"/>
          <a:stretch/>
        </p:blipFill>
        <p:spPr bwMode="auto">
          <a:xfrm>
            <a:off x="1579029" y="5828206"/>
            <a:ext cx="296652" cy="28366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 name="Monphasic 2.wmv">
            <a:hlinkClick r:id="" action="ppaction://media"/>
            <a:extLst>
              <a:ext uri="{FF2B5EF4-FFF2-40B4-BE49-F238E27FC236}">
                <a16:creationId xmlns:a16="http://schemas.microsoft.com/office/drawing/2014/main" id="{D22E2526-F44C-6583-F994-73924A790093}"/>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9145853" y="5763450"/>
            <a:ext cx="449411" cy="252596"/>
          </a:xfrm>
          <a:prstGeom prst="rect">
            <a:avLst/>
          </a:prstGeom>
        </p:spPr>
      </p:pic>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Waveforms</a:t>
            </a:r>
          </a:p>
        </p:txBody>
      </p:sp>
      <p:grpSp>
        <p:nvGrpSpPr>
          <p:cNvPr id="16" name="Group 15">
            <a:extLst>
              <a:ext uri="{FF2B5EF4-FFF2-40B4-BE49-F238E27FC236}">
                <a16:creationId xmlns:a16="http://schemas.microsoft.com/office/drawing/2014/main" id="{D5585BAC-D84A-70D1-DA9B-80EC78CE1041}"/>
              </a:ext>
            </a:extLst>
          </p:cNvPr>
          <p:cNvGrpSpPr/>
          <p:nvPr/>
        </p:nvGrpSpPr>
        <p:grpSpPr>
          <a:xfrm>
            <a:off x="2132966" y="1467658"/>
            <a:ext cx="8327708" cy="3771114"/>
            <a:chOff x="809586" y="1509281"/>
            <a:chExt cx="8327708" cy="3771114"/>
          </a:xfrm>
          <a:solidFill>
            <a:schemeClr val="bg1"/>
          </a:solidFill>
        </p:grpSpPr>
        <p:grpSp>
          <p:nvGrpSpPr>
            <p:cNvPr id="17" name="Group 16">
              <a:extLst>
                <a:ext uri="{FF2B5EF4-FFF2-40B4-BE49-F238E27FC236}">
                  <a16:creationId xmlns:a16="http://schemas.microsoft.com/office/drawing/2014/main" id="{9766E216-D345-7CD6-AC92-035DBF583873}"/>
                </a:ext>
              </a:extLst>
            </p:cNvPr>
            <p:cNvGrpSpPr/>
            <p:nvPr/>
          </p:nvGrpSpPr>
          <p:grpSpPr>
            <a:xfrm>
              <a:off x="809586" y="1509281"/>
              <a:ext cx="8327708" cy="3771114"/>
              <a:chOff x="809586" y="1509281"/>
              <a:chExt cx="8327708" cy="3771114"/>
            </a:xfrm>
            <a:grpFill/>
          </p:grpSpPr>
          <p:cxnSp>
            <p:nvCxnSpPr>
              <p:cNvPr id="19" name="Straight Connector 18">
                <a:extLst>
                  <a:ext uri="{FF2B5EF4-FFF2-40B4-BE49-F238E27FC236}">
                    <a16:creationId xmlns:a16="http://schemas.microsoft.com/office/drawing/2014/main" id="{F581DE35-E16C-751F-3E18-A79ED463B6FE}"/>
                  </a:ext>
                </a:extLst>
              </p:cNvPr>
              <p:cNvCxnSpPr/>
              <p:nvPr/>
            </p:nvCxnSpPr>
            <p:spPr>
              <a:xfrm>
                <a:off x="827584" y="3789040"/>
                <a:ext cx="2160240" cy="0"/>
              </a:xfrm>
              <a:prstGeom prst="line">
                <a:avLst/>
              </a:prstGeom>
              <a:grpFill/>
              <a:ln w="44450">
                <a:solidFill>
                  <a:schemeClr val="bg2"/>
                </a:solidFill>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D88AD10B-CF39-56C1-4321-8E6887648C8F}"/>
                  </a:ext>
                </a:extLst>
              </p:cNvPr>
              <p:cNvSpPr txBox="1"/>
              <p:nvPr/>
            </p:nvSpPr>
            <p:spPr>
              <a:xfrm>
                <a:off x="1835696" y="1537628"/>
                <a:ext cx="2808312" cy="523220"/>
              </a:xfrm>
              <a:prstGeom prst="rect">
                <a:avLst/>
              </a:prstGeom>
              <a:grpFill/>
            </p:spPr>
            <p:txBody>
              <a:bodyPr wrap="square" rtlCol="0">
                <a:spAutoFit/>
              </a:bodyPr>
              <a:lstStyle/>
              <a:p>
                <a:r>
                  <a:rPr lang="en-GB" sz="2800" dirty="0">
                    <a:solidFill>
                      <a:srgbClr val="0070C0"/>
                    </a:solidFill>
                  </a:rPr>
                  <a:t>Multiphasic</a:t>
                </a:r>
                <a:endParaRPr lang="en-GB" dirty="0">
                  <a:solidFill>
                    <a:srgbClr val="0070C0"/>
                  </a:solidFill>
                </a:endParaRPr>
              </a:p>
            </p:txBody>
          </p:sp>
          <p:sp>
            <p:nvSpPr>
              <p:cNvPr id="21" name="TextBox 20">
                <a:extLst>
                  <a:ext uri="{FF2B5EF4-FFF2-40B4-BE49-F238E27FC236}">
                    <a16:creationId xmlns:a16="http://schemas.microsoft.com/office/drawing/2014/main" id="{0D35C8D8-3EDB-7E56-7B66-89E8319A8F6D}"/>
                  </a:ext>
                </a:extLst>
              </p:cNvPr>
              <p:cNvSpPr txBox="1"/>
              <p:nvPr/>
            </p:nvSpPr>
            <p:spPr>
              <a:xfrm>
                <a:off x="6328982" y="1509281"/>
                <a:ext cx="2808312" cy="523220"/>
              </a:xfrm>
              <a:prstGeom prst="rect">
                <a:avLst/>
              </a:prstGeom>
              <a:grpFill/>
            </p:spPr>
            <p:txBody>
              <a:bodyPr wrap="square" rtlCol="0">
                <a:spAutoFit/>
              </a:bodyPr>
              <a:lstStyle/>
              <a:p>
                <a:r>
                  <a:rPr lang="en-GB" sz="2800" dirty="0">
                    <a:solidFill>
                      <a:srgbClr val="0070C0"/>
                    </a:solidFill>
                  </a:rPr>
                  <a:t>Monophasic</a:t>
                </a:r>
                <a:r>
                  <a:rPr lang="en-GB" dirty="0">
                    <a:solidFill>
                      <a:srgbClr val="0070C0"/>
                    </a:solidFill>
                  </a:rPr>
                  <a:t> </a:t>
                </a:r>
              </a:p>
            </p:txBody>
          </p:sp>
          <p:sp>
            <p:nvSpPr>
              <p:cNvPr id="22" name="Freeform 6">
                <a:extLst>
                  <a:ext uri="{FF2B5EF4-FFF2-40B4-BE49-F238E27FC236}">
                    <a16:creationId xmlns:a16="http://schemas.microsoft.com/office/drawing/2014/main" id="{AB56BFCF-1D7F-AAEE-5A4B-30C0BA00BBA3}"/>
                  </a:ext>
                </a:extLst>
              </p:cNvPr>
              <p:cNvSpPr/>
              <p:nvPr/>
            </p:nvSpPr>
            <p:spPr>
              <a:xfrm>
                <a:off x="971600" y="2379291"/>
                <a:ext cx="1799131" cy="1841797"/>
              </a:xfrm>
              <a:custGeom>
                <a:avLst/>
                <a:gdLst>
                  <a:gd name="connsiteX0" fmla="*/ 0 w 1719618"/>
                  <a:gd name="connsiteY0" fmla="*/ 1347988 h 1840891"/>
                  <a:gd name="connsiteX1" fmla="*/ 436728 w 1719618"/>
                  <a:gd name="connsiteY1" fmla="*/ 1347988 h 1840891"/>
                  <a:gd name="connsiteX2" fmla="*/ 682388 w 1719618"/>
                  <a:gd name="connsiteY2" fmla="*/ 3684 h 1840891"/>
                  <a:gd name="connsiteX3" fmla="*/ 982639 w 1719618"/>
                  <a:gd name="connsiteY3" fmla="*/ 1818836 h 1840891"/>
                  <a:gd name="connsiteX4" fmla="*/ 1289713 w 1719618"/>
                  <a:gd name="connsiteY4" fmla="*/ 1040914 h 1840891"/>
                  <a:gd name="connsiteX5" fmla="*/ 1487606 w 1719618"/>
                  <a:gd name="connsiteY5" fmla="*/ 1504938 h 1840891"/>
                  <a:gd name="connsiteX6" fmla="*/ 1719618 w 1719618"/>
                  <a:gd name="connsiteY6" fmla="*/ 1518585 h 1840891"/>
                  <a:gd name="connsiteX0" fmla="*/ 0 w 1711667"/>
                  <a:gd name="connsiteY0" fmla="*/ 1355944 h 1840895"/>
                  <a:gd name="connsiteX1" fmla="*/ 428777 w 1711667"/>
                  <a:gd name="connsiteY1" fmla="*/ 1347992 h 1840895"/>
                  <a:gd name="connsiteX2" fmla="*/ 674437 w 1711667"/>
                  <a:gd name="connsiteY2" fmla="*/ 3688 h 1840895"/>
                  <a:gd name="connsiteX3" fmla="*/ 974688 w 1711667"/>
                  <a:gd name="connsiteY3" fmla="*/ 1818840 h 1840895"/>
                  <a:gd name="connsiteX4" fmla="*/ 1281762 w 1711667"/>
                  <a:gd name="connsiteY4" fmla="*/ 1040918 h 1840895"/>
                  <a:gd name="connsiteX5" fmla="*/ 1479655 w 1711667"/>
                  <a:gd name="connsiteY5" fmla="*/ 1504942 h 1840895"/>
                  <a:gd name="connsiteX6" fmla="*/ 1711667 w 1711667"/>
                  <a:gd name="connsiteY6" fmla="*/ 1518589 h 1840895"/>
                  <a:gd name="connsiteX0" fmla="*/ 0 w 1711667"/>
                  <a:gd name="connsiteY0" fmla="*/ 1355944 h 1840895"/>
                  <a:gd name="connsiteX1" fmla="*/ 428777 w 1711667"/>
                  <a:gd name="connsiteY1" fmla="*/ 1347992 h 1840895"/>
                  <a:gd name="connsiteX2" fmla="*/ 674437 w 1711667"/>
                  <a:gd name="connsiteY2" fmla="*/ 3688 h 1840895"/>
                  <a:gd name="connsiteX3" fmla="*/ 974688 w 1711667"/>
                  <a:gd name="connsiteY3" fmla="*/ 1818840 h 1840895"/>
                  <a:gd name="connsiteX4" fmla="*/ 1281762 w 1711667"/>
                  <a:gd name="connsiteY4" fmla="*/ 1040918 h 1840895"/>
                  <a:gd name="connsiteX5" fmla="*/ 1479655 w 1711667"/>
                  <a:gd name="connsiteY5" fmla="*/ 1504942 h 1840895"/>
                  <a:gd name="connsiteX6" fmla="*/ 1711667 w 1711667"/>
                  <a:gd name="connsiteY6" fmla="*/ 1518589 h 1840895"/>
                  <a:gd name="connsiteX0" fmla="*/ 0 w 1711667"/>
                  <a:gd name="connsiteY0" fmla="*/ 1356536 h 1841487"/>
                  <a:gd name="connsiteX1" fmla="*/ 436729 w 1711667"/>
                  <a:gd name="connsiteY1" fmla="*/ 1316779 h 1841487"/>
                  <a:gd name="connsiteX2" fmla="*/ 674437 w 1711667"/>
                  <a:gd name="connsiteY2" fmla="*/ 4280 h 1841487"/>
                  <a:gd name="connsiteX3" fmla="*/ 974688 w 1711667"/>
                  <a:gd name="connsiteY3" fmla="*/ 1819432 h 1841487"/>
                  <a:gd name="connsiteX4" fmla="*/ 1281762 w 1711667"/>
                  <a:gd name="connsiteY4" fmla="*/ 1041510 h 1841487"/>
                  <a:gd name="connsiteX5" fmla="*/ 1479655 w 1711667"/>
                  <a:gd name="connsiteY5" fmla="*/ 1505534 h 1841487"/>
                  <a:gd name="connsiteX6" fmla="*/ 1711667 w 1711667"/>
                  <a:gd name="connsiteY6" fmla="*/ 1519181 h 1841487"/>
                  <a:gd name="connsiteX0" fmla="*/ 0 w 1711667"/>
                  <a:gd name="connsiteY0" fmla="*/ 1356536 h 1841797"/>
                  <a:gd name="connsiteX1" fmla="*/ 436729 w 1711667"/>
                  <a:gd name="connsiteY1" fmla="*/ 1316779 h 1841797"/>
                  <a:gd name="connsiteX2" fmla="*/ 674437 w 1711667"/>
                  <a:gd name="connsiteY2" fmla="*/ 4280 h 1841797"/>
                  <a:gd name="connsiteX3" fmla="*/ 974688 w 1711667"/>
                  <a:gd name="connsiteY3" fmla="*/ 1819432 h 1841797"/>
                  <a:gd name="connsiteX4" fmla="*/ 1281762 w 1711667"/>
                  <a:gd name="connsiteY4" fmla="*/ 1041510 h 1841797"/>
                  <a:gd name="connsiteX5" fmla="*/ 1447850 w 1711667"/>
                  <a:gd name="connsiteY5" fmla="*/ 1418070 h 1841797"/>
                  <a:gd name="connsiteX6" fmla="*/ 1711667 w 1711667"/>
                  <a:gd name="connsiteY6" fmla="*/ 1519181 h 1841797"/>
                  <a:gd name="connsiteX0" fmla="*/ 0 w 1799131"/>
                  <a:gd name="connsiteY0" fmla="*/ 1356536 h 1841797"/>
                  <a:gd name="connsiteX1" fmla="*/ 436729 w 1799131"/>
                  <a:gd name="connsiteY1" fmla="*/ 1316779 h 1841797"/>
                  <a:gd name="connsiteX2" fmla="*/ 674437 w 1799131"/>
                  <a:gd name="connsiteY2" fmla="*/ 4280 h 1841797"/>
                  <a:gd name="connsiteX3" fmla="*/ 974688 w 1799131"/>
                  <a:gd name="connsiteY3" fmla="*/ 1819432 h 1841797"/>
                  <a:gd name="connsiteX4" fmla="*/ 1281762 w 1799131"/>
                  <a:gd name="connsiteY4" fmla="*/ 1041510 h 1841797"/>
                  <a:gd name="connsiteX5" fmla="*/ 1447850 w 1799131"/>
                  <a:gd name="connsiteY5" fmla="*/ 1418070 h 1841797"/>
                  <a:gd name="connsiteX6" fmla="*/ 1799131 w 1799131"/>
                  <a:gd name="connsiteY6" fmla="*/ 1391960 h 1841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131" h="1841797">
                    <a:moveTo>
                      <a:pt x="0" y="1356536"/>
                    </a:moveTo>
                    <a:cubicBezTo>
                      <a:pt x="66083" y="1420853"/>
                      <a:pt x="324323" y="1542155"/>
                      <a:pt x="436729" y="1316779"/>
                    </a:cubicBezTo>
                    <a:cubicBezTo>
                      <a:pt x="549135" y="1091403"/>
                      <a:pt x="584777" y="-79495"/>
                      <a:pt x="674437" y="4280"/>
                    </a:cubicBezTo>
                    <a:cubicBezTo>
                      <a:pt x="764097" y="88055"/>
                      <a:pt x="873467" y="1646560"/>
                      <a:pt x="974688" y="1819432"/>
                    </a:cubicBezTo>
                    <a:cubicBezTo>
                      <a:pt x="1075909" y="1992304"/>
                      <a:pt x="1202902" y="1108404"/>
                      <a:pt x="1281762" y="1041510"/>
                    </a:cubicBezTo>
                    <a:cubicBezTo>
                      <a:pt x="1360622" y="974616"/>
                      <a:pt x="1361622" y="1359662"/>
                      <a:pt x="1447850" y="1418070"/>
                    </a:cubicBezTo>
                    <a:cubicBezTo>
                      <a:pt x="1534078" y="1476478"/>
                      <a:pt x="1718950" y="1424942"/>
                      <a:pt x="1799131" y="1391960"/>
                    </a:cubicBezTo>
                  </a:path>
                </a:pathLst>
              </a:custGeom>
              <a:grp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23" name="Straight Connector 22">
                <a:extLst>
                  <a:ext uri="{FF2B5EF4-FFF2-40B4-BE49-F238E27FC236}">
                    <a16:creationId xmlns:a16="http://schemas.microsoft.com/office/drawing/2014/main" id="{83502304-7FDB-5E89-5153-BB6D6E458107}"/>
                  </a:ext>
                </a:extLst>
              </p:cNvPr>
              <p:cNvCxnSpPr/>
              <p:nvPr/>
            </p:nvCxnSpPr>
            <p:spPr>
              <a:xfrm>
                <a:off x="3491880" y="3812930"/>
                <a:ext cx="2160240" cy="0"/>
              </a:xfrm>
              <a:prstGeom prst="line">
                <a:avLst/>
              </a:prstGeom>
              <a:grpFill/>
              <a:ln w="44450">
                <a:solidFill>
                  <a:schemeClr val="bg2"/>
                </a:solidFill>
              </a:ln>
            </p:spPr>
            <p:style>
              <a:lnRef idx="1">
                <a:schemeClr val="accent1"/>
              </a:lnRef>
              <a:fillRef idx="0">
                <a:schemeClr val="accent1"/>
              </a:fillRef>
              <a:effectRef idx="0">
                <a:schemeClr val="accent1"/>
              </a:effectRef>
              <a:fontRef idx="minor">
                <a:schemeClr val="tx1"/>
              </a:fontRef>
            </p:style>
          </p:cxnSp>
          <p:sp>
            <p:nvSpPr>
              <p:cNvPr id="24" name="Freeform 13">
                <a:extLst>
                  <a:ext uri="{FF2B5EF4-FFF2-40B4-BE49-F238E27FC236}">
                    <a16:creationId xmlns:a16="http://schemas.microsoft.com/office/drawing/2014/main" id="{C900E447-3A41-B112-084F-BA96704E66A8}"/>
                  </a:ext>
                </a:extLst>
              </p:cNvPr>
              <p:cNvSpPr/>
              <p:nvPr/>
            </p:nvSpPr>
            <p:spPr>
              <a:xfrm>
                <a:off x="3059832" y="2420888"/>
                <a:ext cx="1799131" cy="1873560"/>
              </a:xfrm>
              <a:custGeom>
                <a:avLst/>
                <a:gdLst>
                  <a:gd name="connsiteX0" fmla="*/ 0 w 1719618"/>
                  <a:gd name="connsiteY0" fmla="*/ 1347988 h 1840891"/>
                  <a:gd name="connsiteX1" fmla="*/ 436728 w 1719618"/>
                  <a:gd name="connsiteY1" fmla="*/ 1347988 h 1840891"/>
                  <a:gd name="connsiteX2" fmla="*/ 682388 w 1719618"/>
                  <a:gd name="connsiteY2" fmla="*/ 3684 h 1840891"/>
                  <a:gd name="connsiteX3" fmla="*/ 982639 w 1719618"/>
                  <a:gd name="connsiteY3" fmla="*/ 1818836 h 1840891"/>
                  <a:gd name="connsiteX4" fmla="*/ 1289713 w 1719618"/>
                  <a:gd name="connsiteY4" fmla="*/ 1040914 h 1840891"/>
                  <a:gd name="connsiteX5" fmla="*/ 1487606 w 1719618"/>
                  <a:gd name="connsiteY5" fmla="*/ 1504938 h 1840891"/>
                  <a:gd name="connsiteX6" fmla="*/ 1719618 w 1719618"/>
                  <a:gd name="connsiteY6" fmla="*/ 1518585 h 1840891"/>
                  <a:gd name="connsiteX0" fmla="*/ 0 w 1711667"/>
                  <a:gd name="connsiteY0" fmla="*/ 1355944 h 1840895"/>
                  <a:gd name="connsiteX1" fmla="*/ 428777 w 1711667"/>
                  <a:gd name="connsiteY1" fmla="*/ 1347992 h 1840895"/>
                  <a:gd name="connsiteX2" fmla="*/ 674437 w 1711667"/>
                  <a:gd name="connsiteY2" fmla="*/ 3688 h 1840895"/>
                  <a:gd name="connsiteX3" fmla="*/ 974688 w 1711667"/>
                  <a:gd name="connsiteY3" fmla="*/ 1818840 h 1840895"/>
                  <a:gd name="connsiteX4" fmla="*/ 1281762 w 1711667"/>
                  <a:gd name="connsiteY4" fmla="*/ 1040918 h 1840895"/>
                  <a:gd name="connsiteX5" fmla="*/ 1479655 w 1711667"/>
                  <a:gd name="connsiteY5" fmla="*/ 1504942 h 1840895"/>
                  <a:gd name="connsiteX6" fmla="*/ 1711667 w 1711667"/>
                  <a:gd name="connsiteY6" fmla="*/ 1518589 h 1840895"/>
                  <a:gd name="connsiteX0" fmla="*/ 0 w 1711667"/>
                  <a:gd name="connsiteY0" fmla="*/ 1355944 h 1840895"/>
                  <a:gd name="connsiteX1" fmla="*/ 428777 w 1711667"/>
                  <a:gd name="connsiteY1" fmla="*/ 1347992 h 1840895"/>
                  <a:gd name="connsiteX2" fmla="*/ 674437 w 1711667"/>
                  <a:gd name="connsiteY2" fmla="*/ 3688 h 1840895"/>
                  <a:gd name="connsiteX3" fmla="*/ 974688 w 1711667"/>
                  <a:gd name="connsiteY3" fmla="*/ 1818840 h 1840895"/>
                  <a:gd name="connsiteX4" fmla="*/ 1281762 w 1711667"/>
                  <a:gd name="connsiteY4" fmla="*/ 1040918 h 1840895"/>
                  <a:gd name="connsiteX5" fmla="*/ 1479655 w 1711667"/>
                  <a:gd name="connsiteY5" fmla="*/ 1504942 h 1840895"/>
                  <a:gd name="connsiteX6" fmla="*/ 1711667 w 1711667"/>
                  <a:gd name="connsiteY6" fmla="*/ 1518589 h 1840895"/>
                  <a:gd name="connsiteX0" fmla="*/ 0 w 1711667"/>
                  <a:gd name="connsiteY0" fmla="*/ 1356536 h 1841487"/>
                  <a:gd name="connsiteX1" fmla="*/ 436729 w 1711667"/>
                  <a:gd name="connsiteY1" fmla="*/ 1316779 h 1841487"/>
                  <a:gd name="connsiteX2" fmla="*/ 674437 w 1711667"/>
                  <a:gd name="connsiteY2" fmla="*/ 4280 h 1841487"/>
                  <a:gd name="connsiteX3" fmla="*/ 974688 w 1711667"/>
                  <a:gd name="connsiteY3" fmla="*/ 1819432 h 1841487"/>
                  <a:gd name="connsiteX4" fmla="*/ 1281762 w 1711667"/>
                  <a:gd name="connsiteY4" fmla="*/ 1041510 h 1841487"/>
                  <a:gd name="connsiteX5" fmla="*/ 1479655 w 1711667"/>
                  <a:gd name="connsiteY5" fmla="*/ 1505534 h 1841487"/>
                  <a:gd name="connsiteX6" fmla="*/ 1711667 w 1711667"/>
                  <a:gd name="connsiteY6" fmla="*/ 1519181 h 1841487"/>
                  <a:gd name="connsiteX0" fmla="*/ 0 w 1711667"/>
                  <a:gd name="connsiteY0" fmla="*/ 1356536 h 1841797"/>
                  <a:gd name="connsiteX1" fmla="*/ 436729 w 1711667"/>
                  <a:gd name="connsiteY1" fmla="*/ 1316779 h 1841797"/>
                  <a:gd name="connsiteX2" fmla="*/ 674437 w 1711667"/>
                  <a:gd name="connsiteY2" fmla="*/ 4280 h 1841797"/>
                  <a:gd name="connsiteX3" fmla="*/ 974688 w 1711667"/>
                  <a:gd name="connsiteY3" fmla="*/ 1819432 h 1841797"/>
                  <a:gd name="connsiteX4" fmla="*/ 1281762 w 1711667"/>
                  <a:gd name="connsiteY4" fmla="*/ 1041510 h 1841797"/>
                  <a:gd name="connsiteX5" fmla="*/ 1447850 w 1711667"/>
                  <a:gd name="connsiteY5" fmla="*/ 1418070 h 1841797"/>
                  <a:gd name="connsiteX6" fmla="*/ 1711667 w 1711667"/>
                  <a:gd name="connsiteY6" fmla="*/ 1519181 h 1841797"/>
                  <a:gd name="connsiteX0" fmla="*/ 0 w 1799131"/>
                  <a:gd name="connsiteY0" fmla="*/ 1356536 h 1841797"/>
                  <a:gd name="connsiteX1" fmla="*/ 436729 w 1799131"/>
                  <a:gd name="connsiteY1" fmla="*/ 1316779 h 1841797"/>
                  <a:gd name="connsiteX2" fmla="*/ 674437 w 1799131"/>
                  <a:gd name="connsiteY2" fmla="*/ 4280 h 1841797"/>
                  <a:gd name="connsiteX3" fmla="*/ 974688 w 1799131"/>
                  <a:gd name="connsiteY3" fmla="*/ 1819432 h 1841797"/>
                  <a:gd name="connsiteX4" fmla="*/ 1281762 w 1799131"/>
                  <a:gd name="connsiteY4" fmla="*/ 1041510 h 1841797"/>
                  <a:gd name="connsiteX5" fmla="*/ 1447850 w 1799131"/>
                  <a:gd name="connsiteY5" fmla="*/ 1418070 h 1841797"/>
                  <a:gd name="connsiteX6" fmla="*/ 1799131 w 1799131"/>
                  <a:gd name="connsiteY6" fmla="*/ 1391960 h 1841797"/>
                  <a:gd name="connsiteX0" fmla="*/ 0 w 1799131"/>
                  <a:gd name="connsiteY0" fmla="*/ 1356536 h 1873560"/>
                  <a:gd name="connsiteX1" fmla="*/ 436729 w 1799131"/>
                  <a:gd name="connsiteY1" fmla="*/ 1316779 h 1873560"/>
                  <a:gd name="connsiteX2" fmla="*/ 674437 w 1799131"/>
                  <a:gd name="connsiteY2" fmla="*/ 4280 h 1873560"/>
                  <a:gd name="connsiteX3" fmla="*/ 974688 w 1799131"/>
                  <a:gd name="connsiteY3" fmla="*/ 1819432 h 1873560"/>
                  <a:gd name="connsiteX4" fmla="*/ 1186303 w 1799131"/>
                  <a:gd name="connsiteY4" fmla="*/ 1398227 h 1873560"/>
                  <a:gd name="connsiteX5" fmla="*/ 1447850 w 1799131"/>
                  <a:gd name="connsiteY5" fmla="*/ 1418070 h 1873560"/>
                  <a:gd name="connsiteX6" fmla="*/ 1799131 w 1799131"/>
                  <a:gd name="connsiteY6" fmla="*/ 1391960 h 187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131" h="1873560">
                    <a:moveTo>
                      <a:pt x="0" y="1356536"/>
                    </a:moveTo>
                    <a:cubicBezTo>
                      <a:pt x="66083" y="1420853"/>
                      <a:pt x="324323" y="1542155"/>
                      <a:pt x="436729" y="1316779"/>
                    </a:cubicBezTo>
                    <a:cubicBezTo>
                      <a:pt x="549135" y="1091403"/>
                      <a:pt x="584777" y="-79495"/>
                      <a:pt x="674437" y="4280"/>
                    </a:cubicBezTo>
                    <a:cubicBezTo>
                      <a:pt x="764097" y="88055"/>
                      <a:pt x="889377" y="1587108"/>
                      <a:pt x="974688" y="1819432"/>
                    </a:cubicBezTo>
                    <a:cubicBezTo>
                      <a:pt x="1059999" y="2051757"/>
                      <a:pt x="1107443" y="1465121"/>
                      <a:pt x="1186303" y="1398227"/>
                    </a:cubicBezTo>
                    <a:cubicBezTo>
                      <a:pt x="1265163" y="1331333"/>
                      <a:pt x="1345712" y="1419115"/>
                      <a:pt x="1447850" y="1418070"/>
                    </a:cubicBezTo>
                    <a:cubicBezTo>
                      <a:pt x="1549988" y="1417026"/>
                      <a:pt x="1718950" y="1424942"/>
                      <a:pt x="1799131" y="1391960"/>
                    </a:cubicBezTo>
                  </a:path>
                </a:pathLst>
              </a:custGeom>
              <a:grp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Freeform 17">
                <a:extLst>
                  <a:ext uri="{FF2B5EF4-FFF2-40B4-BE49-F238E27FC236}">
                    <a16:creationId xmlns:a16="http://schemas.microsoft.com/office/drawing/2014/main" id="{69495CA4-8B5C-1B59-5DF3-4AE9AEFB663A}"/>
                  </a:ext>
                </a:extLst>
              </p:cNvPr>
              <p:cNvSpPr/>
              <p:nvPr/>
            </p:nvSpPr>
            <p:spPr>
              <a:xfrm>
                <a:off x="6264322" y="3018017"/>
                <a:ext cx="2340591" cy="554999"/>
              </a:xfrm>
              <a:custGeom>
                <a:avLst/>
                <a:gdLst>
                  <a:gd name="connsiteX0" fmla="*/ 0 w 2340591"/>
                  <a:gd name="connsiteY0" fmla="*/ 533250 h 554999"/>
                  <a:gd name="connsiteX1" fmla="*/ 272956 w 2340591"/>
                  <a:gd name="connsiteY1" fmla="*/ 533250 h 554999"/>
                  <a:gd name="connsiteX2" fmla="*/ 593678 w 2340591"/>
                  <a:gd name="connsiteY2" fmla="*/ 314886 h 554999"/>
                  <a:gd name="connsiteX3" fmla="*/ 852985 w 2340591"/>
                  <a:gd name="connsiteY3" fmla="*/ 14635 h 554999"/>
                  <a:gd name="connsiteX4" fmla="*/ 1303362 w 2340591"/>
                  <a:gd name="connsiteY4" fmla="*/ 82874 h 554999"/>
                  <a:gd name="connsiteX5" fmla="*/ 1549021 w 2340591"/>
                  <a:gd name="connsiteY5" fmla="*/ 396772 h 554999"/>
                  <a:gd name="connsiteX6" fmla="*/ 1733266 w 2340591"/>
                  <a:gd name="connsiteY6" fmla="*/ 512778 h 554999"/>
                  <a:gd name="connsiteX7" fmla="*/ 2074460 w 2340591"/>
                  <a:gd name="connsiteY7" fmla="*/ 526426 h 554999"/>
                  <a:gd name="connsiteX8" fmla="*/ 2340591 w 2340591"/>
                  <a:gd name="connsiteY8" fmla="*/ 144289 h 554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0591" h="554999">
                    <a:moveTo>
                      <a:pt x="0" y="533250"/>
                    </a:moveTo>
                    <a:cubicBezTo>
                      <a:pt x="87005" y="551447"/>
                      <a:pt x="174010" y="569644"/>
                      <a:pt x="272956" y="533250"/>
                    </a:cubicBezTo>
                    <a:cubicBezTo>
                      <a:pt x="371902" y="496856"/>
                      <a:pt x="497007" y="401322"/>
                      <a:pt x="593678" y="314886"/>
                    </a:cubicBezTo>
                    <a:cubicBezTo>
                      <a:pt x="690350" y="228450"/>
                      <a:pt x="734704" y="53304"/>
                      <a:pt x="852985" y="14635"/>
                    </a:cubicBezTo>
                    <a:cubicBezTo>
                      <a:pt x="971266" y="-24034"/>
                      <a:pt x="1187356" y="19185"/>
                      <a:pt x="1303362" y="82874"/>
                    </a:cubicBezTo>
                    <a:cubicBezTo>
                      <a:pt x="1419368" y="146563"/>
                      <a:pt x="1477370" y="325121"/>
                      <a:pt x="1549021" y="396772"/>
                    </a:cubicBezTo>
                    <a:cubicBezTo>
                      <a:pt x="1620672" y="468423"/>
                      <a:pt x="1645693" y="491169"/>
                      <a:pt x="1733266" y="512778"/>
                    </a:cubicBezTo>
                    <a:cubicBezTo>
                      <a:pt x="1820839" y="534387"/>
                      <a:pt x="1973239" y="587841"/>
                      <a:pt x="2074460" y="526426"/>
                    </a:cubicBezTo>
                    <a:cubicBezTo>
                      <a:pt x="2175681" y="465011"/>
                      <a:pt x="2258136" y="304650"/>
                      <a:pt x="2340591" y="144289"/>
                    </a:cubicBezTo>
                  </a:path>
                </a:pathLst>
              </a:custGeom>
              <a:grpFill/>
              <a:ln w="635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TextBox 3">
                <a:extLst>
                  <a:ext uri="{FF2B5EF4-FFF2-40B4-BE49-F238E27FC236}">
                    <a16:creationId xmlns:a16="http://schemas.microsoft.com/office/drawing/2014/main" id="{83F4C868-1D8F-BA89-8F4C-2D802B205AE9}"/>
                  </a:ext>
                </a:extLst>
              </p:cNvPr>
              <p:cNvSpPr txBox="1"/>
              <p:nvPr/>
            </p:nvSpPr>
            <p:spPr>
              <a:xfrm>
                <a:off x="809586" y="4757175"/>
                <a:ext cx="4395081" cy="523220"/>
              </a:xfrm>
              <a:prstGeom prst="rect">
                <a:avLst/>
              </a:prstGeom>
              <a:grpFill/>
            </p:spPr>
            <p:txBody>
              <a:bodyPr wrap="square" rtlCol="0">
                <a:spAutoFit/>
              </a:bodyPr>
              <a:lstStyle/>
              <a:p>
                <a:r>
                  <a:rPr lang="en-GB" sz="2800" dirty="0">
                    <a:solidFill>
                      <a:srgbClr val="0070C0"/>
                    </a:solidFill>
                  </a:rPr>
                  <a:t>Triphasic             Biphasic</a:t>
                </a:r>
                <a:endParaRPr lang="en-GB" dirty="0">
                  <a:solidFill>
                    <a:srgbClr val="0070C0"/>
                  </a:solidFill>
                </a:endParaRPr>
              </a:p>
            </p:txBody>
          </p:sp>
        </p:grpSp>
        <p:cxnSp>
          <p:nvCxnSpPr>
            <p:cNvPr id="18" name="Straight Connector 17">
              <a:extLst>
                <a:ext uri="{FF2B5EF4-FFF2-40B4-BE49-F238E27FC236}">
                  <a16:creationId xmlns:a16="http://schemas.microsoft.com/office/drawing/2014/main" id="{BF6683ED-69CD-B084-1740-193431C0E16D}"/>
                </a:ext>
              </a:extLst>
            </p:cNvPr>
            <p:cNvCxnSpPr/>
            <p:nvPr/>
          </p:nvCxnSpPr>
          <p:spPr>
            <a:xfrm>
              <a:off x="6354497" y="3812930"/>
              <a:ext cx="2160240" cy="0"/>
            </a:xfrm>
            <a:prstGeom prst="line">
              <a:avLst/>
            </a:prstGeom>
            <a:grpFill/>
            <a:ln w="44450">
              <a:solidFill>
                <a:schemeClr val="bg2"/>
              </a:solidFill>
            </a:ln>
          </p:spPr>
          <p:style>
            <a:lnRef idx="1">
              <a:schemeClr val="accent1"/>
            </a:lnRef>
            <a:fillRef idx="0">
              <a:schemeClr val="accent1"/>
            </a:fillRef>
            <a:effectRef idx="0">
              <a:schemeClr val="accent1"/>
            </a:effectRef>
            <a:fontRef idx="minor">
              <a:schemeClr val="tx1"/>
            </a:fontRef>
          </p:style>
        </p:cxnSp>
      </p:grpSp>
      <p:pic>
        <p:nvPicPr>
          <p:cNvPr id="27" name="Triphasic waveform.wav">
            <a:hlinkClick r:id="" action="ppaction://media"/>
            <a:extLst>
              <a:ext uri="{FF2B5EF4-FFF2-40B4-BE49-F238E27FC236}">
                <a16:creationId xmlns:a16="http://schemas.microsoft.com/office/drawing/2014/main" id="{8886AF14-8614-2800-DD88-A7D84CDF93FD}"/>
              </a:ext>
            </a:extLst>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1742347" y="5853180"/>
            <a:ext cx="114300" cy="114300"/>
          </a:xfrm>
          <a:prstGeom prst="rect">
            <a:avLst/>
          </a:prstGeom>
        </p:spPr>
      </p:pic>
      <p:grpSp>
        <p:nvGrpSpPr>
          <p:cNvPr id="13" name="Group 12">
            <a:extLst>
              <a:ext uri="{FF2B5EF4-FFF2-40B4-BE49-F238E27FC236}">
                <a16:creationId xmlns:a16="http://schemas.microsoft.com/office/drawing/2014/main" id="{EC4415A5-5215-0CB8-4C23-61FC3D807E1C}"/>
              </a:ext>
            </a:extLst>
          </p:cNvPr>
          <p:cNvGrpSpPr/>
          <p:nvPr/>
        </p:nvGrpSpPr>
        <p:grpSpPr>
          <a:xfrm>
            <a:off x="-264628" y="324110"/>
            <a:ext cx="12625324" cy="6413873"/>
            <a:chOff x="-74382" y="324109"/>
            <a:chExt cx="9258553" cy="6413873"/>
          </a:xfrm>
        </p:grpSpPr>
        <p:grpSp>
          <p:nvGrpSpPr>
            <p:cNvPr id="28" name="Group 27">
              <a:extLst>
                <a:ext uri="{FF2B5EF4-FFF2-40B4-BE49-F238E27FC236}">
                  <a16:creationId xmlns:a16="http://schemas.microsoft.com/office/drawing/2014/main" id="{FC7FA8C3-AB2D-EBAF-5243-D150349B7453}"/>
                </a:ext>
              </a:extLst>
            </p:cNvPr>
            <p:cNvGrpSpPr/>
            <p:nvPr/>
          </p:nvGrpSpPr>
          <p:grpSpPr>
            <a:xfrm>
              <a:off x="-74382" y="324109"/>
              <a:ext cx="9258553" cy="6389037"/>
              <a:chOff x="-74382" y="260648"/>
              <a:chExt cx="9258553" cy="6389037"/>
            </a:xfrm>
          </p:grpSpPr>
          <p:grpSp>
            <p:nvGrpSpPr>
              <p:cNvPr id="30" name="Group 29">
                <a:extLst>
                  <a:ext uri="{FF2B5EF4-FFF2-40B4-BE49-F238E27FC236}">
                    <a16:creationId xmlns:a16="http://schemas.microsoft.com/office/drawing/2014/main" id="{AE4C0020-7EB7-1A68-8D86-32C6879CB2F1}"/>
                  </a:ext>
                </a:extLst>
              </p:cNvPr>
              <p:cNvGrpSpPr/>
              <p:nvPr/>
            </p:nvGrpSpPr>
            <p:grpSpPr>
              <a:xfrm>
                <a:off x="-74382" y="5218534"/>
                <a:ext cx="9195401" cy="955514"/>
                <a:chOff x="-37870" y="5583981"/>
                <a:chExt cx="9195401" cy="1274019"/>
              </a:xfrm>
            </p:grpSpPr>
            <p:sp>
              <p:nvSpPr>
                <p:cNvPr id="33" name="Rectangle 32">
                  <a:extLst>
                    <a:ext uri="{FF2B5EF4-FFF2-40B4-BE49-F238E27FC236}">
                      <a16:creationId xmlns:a16="http://schemas.microsoft.com/office/drawing/2014/main" id="{BF79DB3E-3D4B-A421-89F7-D1C4041D477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4" name="Rectangle 33">
                  <a:extLst>
                    <a:ext uri="{FF2B5EF4-FFF2-40B4-BE49-F238E27FC236}">
                      <a16:creationId xmlns:a16="http://schemas.microsoft.com/office/drawing/2014/main" id="{1990B3BB-EA7B-E598-13CC-92C331CEB393}"/>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35" name="Rectangle 34">
                  <a:extLst>
                    <a:ext uri="{FF2B5EF4-FFF2-40B4-BE49-F238E27FC236}">
                      <a16:creationId xmlns:a16="http://schemas.microsoft.com/office/drawing/2014/main" id="{504B16AE-4974-F10E-58CA-E57E9931120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1" name="Rectangle 30">
                <a:extLst>
                  <a:ext uri="{FF2B5EF4-FFF2-40B4-BE49-F238E27FC236}">
                    <a16:creationId xmlns:a16="http://schemas.microsoft.com/office/drawing/2014/main" id="{65A0BF7D-57D5-82EB-242A-424392476023}"/>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2" name="Rectangle 31">
                <a:extLst>
                  <a:ext uri="{FF2B5EF4-FFF2-40B4-BE49-F238E27FC236}">
                    <a16:creationId xmlns:a16="http://schemas.microsoft.com/office/drawing/2014/main" id="{BE71A38A-E431-3E1A-F933-AF82B80F8A51}"/>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9" name="Picture 2">
              <a:extLst>
                <a:ext uri="{FF2B5EF4-FFF2-40B4-BE49-F238E27FC236}">
                  <a16:creationId xmlns:a16="http://schemas.microsoft.com/office/drawing/2014/main" id="{31E97F28-92E5-113A-F4E4-EF47E843FCC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pic>
        <p:nvPicPr>
          <p:cNvPr id="7" name="Picture 6">
            <a:extLst>
              <a:ext uri="{FF2B5EF4-FFF2-40B4-BE49-F238E27FC236}">
                <a16:creationId xmlns:a16="http://schemas.microsoft.com/office/drawing/2014/main" id="{FBDF8154-8DD6-2A31-EF4E-F84155007C31}"/>
              </a:ext>
            </a:extLst>
          </p:cNvPr>
          <p:cNvPicPr>
            <a:picLocks noChangeAspect="1"/>
          </p:cNvPicPr>
          <p:nvPr/>
        </p:nvPicPr>
        <p:blipFill rotWithShape="1">
          <a:blip r:embed="rId11"/>
          <a:srcRect l="48054" t="58468" r="17421" b="8363"/>
          <a:stretch/>
        </p:blipFill>
        <p:spPr>
          <a:xfrm>
            <a:off x="7489938" y="2379265"/>
            <a:ext cx="2462561" cy="1729279"/>
          </a:xfrm>
          <a:prstGeom prst="rect">
            <a:avLst/>
          </a:prstGeom>
        </p:spPr>
      </p:pic>
      <p:pic>
        <p:nvPicPr>
          <p:cNvPr id="9" name="Picture 8">
            <a:extLst>
              <a:ext uri="{FF2B5EF4-FFF2-40B4-BE49-F238E27FC236}">
                <a16:creationId xmlns:a16="http://schemas.microsoft.com/office/drawing/2014/main" id="{0E291117-3BF7-6EFE-6D61-7D35710BCF21}"/>
              </a:ext>
            </a:extLst>
          </p:cNvPr>
          <p:cNvPicPr>
            <a:picLocks noChangeAspect="1"/>
          </p:cNvPicPr>
          <p:nvPr/>
        </p:nvPicPr>
        <p:blipFill>
          <a:blip r:embed="rId12"/>
          <a:stretch>
            <a:fillRect/>
          </a:stretch>
        </p:blipFill>
        <p:spPr>
          <a:xfrm>
            <a:off x="2302537" y="2300175"/>
            <a:ext cx="2013405" cy="1907436"/>
          </a:xfrm>
          <a:prstGeom prst="rect">
            <a:avLst/>
          </a:prstGeom>
        </p:spPr>
      </p:pic>
      <p:pic>
        <p:nvPicPr>
          <p:cNvPr id="11" name="Picture 10">
            <a:extLst>
              <a:ext uri="{FF2B5EF4-FFF2-40B4-BE49-F238E27FC236}">
                <a16:creationId xmlns:a16="http://schemas.microsoft.com/office/drawing/2014/main" id="{B04047FF-B4D6-F989-F8CE-EB67A9DD7F75}"/>
              </a:ext>
            </a:extLst>
          </p:cNvPr>
          <p:cNvPicPr>
            <a:picLocks noChangeAspect="1"/>
          </p:cNvPicPr>
          <p:nvPr/>
        </p:nvPicPr>
        <p:blipFill>
          <a:blip r:embed="rId13"/>
          <a:stretch>
            <a:fillRect/>
          </a:stretch>
        </p:blipFill>
        <p:spPr>
          <a:xfrm>
            <a:off x="4600989" y="2257094"/>
            <a:ext cx="1424756" cy="2262848"/>
          </a:xfrm>
          <a:prstGeom prst="rect">
            <a:avLst/>
          </a:prstGeom>
        </p:spPr>
      </p:pic>
    </p:spTree>
    <p:extLst>
      <p:ext uri="{BB962C8B-B14F-4D97-AF65-F5344CB8AC3E}">
        <p14:creationId xmlns:p14="http://schemas.microsoft.com/office/powerpoint/2010/main" val="2401917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629" fill="hold"/>
                                        <p:tgtEl>
                                          <p:spTgt spid="27"/>
                                        </p:tgtEl>
                                      </p:cBhvr>
                                    </p:cmd>
                                  </p:childTnLst>
                                </p:cTn>
                              </p:par>
                            </p:childTnLst>
                          </p:cTn>
                        </p:par>
                      </p:childTnLst>
                    </p:cTn>
                  </p:par>
                  <p:par>
                    <p:cTn id="7" fill="hold">
                      <p:stCondLst>
                        <p:cond delay="indefinite"/>
                      </p:stCondLst>
                      <p:childTnLst>
                        <p:par>
                          <p:cTn id="8" fill="hold">
                            <p:stCondLst>
                              <p:cond delay="0"/>
                            </p:stCondLst>
                            <p:childTnLst>
                              <p:par>
                                <p:cTn id="9" presetID="3" presetClass="mediacall" presetSubtype="0" fill="hold" nodeType="clickEffect">
                                  <p:stCondLst>
                                    <p:cond delay="0"/>
                                  </p:stCondLst>
                                  <p:childTnLst>
                                    <p:cmd type="call" cmd="stop">
                                      <p:cBhvr>
                                        <p:cTn id="10" dur="1" fill="hold"/>
                                        <p:tgtEl>
                                          <p:spTgt spid="27"/>
                                        </p:tgtEl>
                                      </p:cBhvr>
                                    </p:cmd>
                                  </p:childTnLst>
                                </p:cTn>
                              </p:par>
                            </p:childTnLst>
                          </p:cTn>
                        </p:par>
                      </p:childTnLst>
                    </p:cTn>
                  </p:par>
                  <p:par>
                    <p:cTn id="11" fill="hold">
                      <p:stCondLst>
                        <p:cond delay="indefinite"/>
                      </p:stCondLst>
                      <p:childTnLst>
                        <p:par>
                          <p:cTn id="12" fill="hold">
                            <p:stCondLst>
                              <p:cond delay="0"/>
                            </p:stCondLst>
                            <p:childTnLst>
                              <p:par>
                                <p:cTn id="13" presetID="1" presetClass="mediacall" presetSubtype="0" fill="hold" nodeType="clickEffect">
                                  <p:stCondLst>
                                    <p:cond delay="0"/>
                                  </p:stCondLst>
                                  <p:childTnLst>
                                    <p:cmd type="call" cmd="playFrom(0.0)">
                                      <p:cBhvr>
                                        <p:cTn id="14" dur="4922" fill="hold"/>
                                        <p:tgtEl>
                                          <p:spTgt spid="3"/>
                                        </p:tgtEl>
                                      </p:cBhvr>
                                    </p:cmd>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27"/>
                </p:tgtEl>
              </p:cMediaNode>
            </p:audio>
            <p:video>
              <p:cMediaNode vol="100000">
                <p:cTn id="24" fill="hold" display="0">
                  <p:stCondLst>
                    <p:cond delay="indefinite"/>
                  </p:stCondLst>
                </p:cTn>
                <p:tgtEl>
                  <p:spTgt spid="3"/>
                </p:tgtEl>
              </p:cMediaNode>
            </p:vide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2F5429D8-7A70-37FD-60CE-C428D1A3E172}"/>
              </a:ext>
            </a:extLst>
          </p:cNvPr>
          <p:cNvGrpSpPr/>
          <p:nvPr/>
        </p:nvGrpSpPr>
        <p:grpSpPr>
          <a:xfrm>
            <a:off x="-264628" y="324110"/>
            <a:ext cx="12625324" cy="6413873"/>
            <a:chOff x="-74382" y="324109"/>
            <a:chExt cx="9258553" cy="6413873"/>
          </a:xfrm>
        </p:grpSpPr>
        <p:grpSp>
          <p:nvGrpSpPr>
            <p:cNvPr id="17" name="Group 16">
              <a:extLst>
                <a:ext uri="{FF2B5EF4-FFF2-40B4-BE49-F238E27FC236}">
                  <a16:creationId xmlns:a16="http://schemas.microsoft.com/office/drawing/2014/main" id="{7CB589D7-3A6D-A21B-F789-2655A9A4FF5D}"/>
                </a:ext>
              </a:extLst>
            </p:cNvPr>
            <p:cNvGrpSpPr/>
            <p:nvPr/>
          </p:nvGrpSpPr>
          <p:grpSpPr>
            <a:xfrm>
              <a:off x="-74382" y="324109"/>
              <a:ext cx="9258553" cy="6389037"/>
              <a:chOff x="-74382" y="260648"/>
              <a:chExt cx="9258553" cy="6389037"/>
            </a:xfrm>
          </p:grpSpPr>
          <p:grpSp>
            <p:nvGrpSpPr>
              <p:cNvPr id="19" name="Group 18">
                <a:extLst>
                  <a:ext uri="{FF2B5EF4-FFF2-40B4-BE49-F238E27FC236}">
                    <a16:creationId xmlns:a16="http://schemas.microsoft.com/office/drawing/2014/main" id="{AD0E3232-8EBD-56A2-A375-3FE88BE01250}"/>
                  </a:ext>
                </a:extLst>
              </p:cNvPr>
              <p:cNvGrpSpPr/>
              <p:nvPr/>
            </p:nvGrpSpPr>
            <p:grpSpPr>
              <a:xfrm>
                <a:off x="-74382" y="5218534"/>
                <a:ext cx="9195401" cy="955514"/>
                <a:chOff x="-37870" y="5583981"/>
                <a:chExt cx="9195401" cy="1274019"/>
              </a:xfrm>
            </p:grpSpPr>
            <p:sp>
              <p:nvSpPr>
                <p:cNvPr id="22" name="Rectangle 21">
                  <a:extLst>
                    <a:ext uri="{FF2B5EF4-FFF2-40B4-BE49-F238E27FC236}">
                      <a16:creationId xmlns:a16="http://schemas.microsoft.com/office/drawing/2014/main" id="{9B322E06-1A23-596C-7847-43E29560D96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5ACFCF05-8CE2-A9E8-1DF2-423B21547904}"/>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1C6337A9-ED8E-5EE8-8C7D-5B9E70D7D0EC}"/>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0" name="Rectangle 19">
                <a:extLst>
                  <a:ext uri="{FF2B5EF4-FFF2-40B4-BE49-F238E27FC236}">
                    <a16:creationId xmlns:a16="http://schemas.microsoft.com/office/drawing/2014/main" id="{C39348E9-843F-46D2-448E-40FADE46A9F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712BB7D8-2B18-6107-03C3-96640171C11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8" name="Picture 2">
              <a:extLst>
                <a:ext uri="{FF2B5EF4-FFF2-40B4-BE49-F238E27FC236}">
                  <a16:creationId xmlns:a16="http://schemas.microsoft.com/office/drawing/2014/main" id="{105151CD-EC63-9988-3ADA-682F1C77AE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 and when?</a:t>
            </a:r>
          </a:p>
        </p:txBody>
      </p:sp>
      <p:pic>
        <p:nvPicPr>
          <p:cNvPr id="3" name="Picture 4" descr="C:\Documents and Settings\fiona.slim\Desktop\Venous disease pics10.JPG">
            <a:extLst>
              <a:ext uri="{FF2B5EF4-FFF2-40B4-BE49-F238E27FC236}">
                <a16:creationId xmlns:a16="http://schemas.microsoft.com/office/drawing/2014/main" id="{54968203-419E-9B9F-FABA-5DE4251FFA4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87829" y="2058689"/>
            <a:ext cx="2420374" cy="36332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Content Placeholder 2">
            <a:extLst>
              <a:ext uri="{FF2B5EF4-FFF2-40B4-BE49-F238E27FC236}">
                <a16:creationId xmlns:a16="http://schemas.microsoft.com/office/drawing/2014/main" id="{E240D29D-8606-0AE6-0C60-CE9E4CB3D7F8}"/>
              </a:ext>
            </a:extLst>
          </p:cNvPr>
          <p:cNvSpPr txBox="1">
            <a:spLocks/>
          </p:cNvSpPr>
          <p:nvPr/>
        </p:nvSpPr>
        <p:spPr>
          <a:xfrm>
            <a:off x="4446073" y="1130980"/>
            <a:ext cx="3240360" cy="1842582"/>
          </a:xfrm>
          <a:prstGeom prst="roundRect">
            <a:avLst/>
          </a:prstGeom>
          <a:solidFill>
            <a:schemeClr val="accent2">
              <a:lumMod val="40000"/>
              <a:lumOff val="60000"/>
            </a:schemeClr>
          </a:solidFill>
        </p:spPr>
        <p:txBody>
          <a:bodyPr vert="horz" lIns="91440" tIns="45720" rIns="91440" bIns="45720" rtlCol="0" anchor="t">
            <a:normAutofit/>
          </a:bodyPr>
          <a:lst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kern="1200">
                <a:solidFill>
                  <a:schemeClr val="tx1">
                    <a:lumMod val="75000"/>
                    <a:lumOff val="25000"/>
                  </a:schemeClr>
                </a:solidFill>
                <a:latin typeface="+mn-lt"/>
                <a:ea typeface="+mn-ea"/>
                <a:cs typeface="+mn-cs"/>
              </a:defRPr>
            </a:lvl9pPr>
          </a:lstStyle>
          <a:p>
            <a:pPr marL="0" indent="0" algn="ctr">
              <a:buNone/>
            </a:pPr>
            <a:r>
              <a:rPr lang="en-US" sz="2401" dirty="0">
                <a:cs typeface="Calibri Light"/>
              </a:rPr>
              <a:t>Venous Insufficiency</a:t>
            </a:r>
          </a:p>
          <a:p>
            <a:pPr marL="0" indent="0" algn="ctr">
              <a:buNone/>
            </a:pPr>
            <a:r>
              <a:rPr lang="en-US" dirty="0">
                <a:latin typeface="Calibri Light"/>
                <a:cs typeface="Calibri Light"/>
              </a:rPr>
              <a:t>Varicose veins causing venous hypertension. </a:t>
            </a:r>
          </a:p>
          <a:p>
            <a:endParaRPr lang="en-US" dirty="0">
              <a:latin typeface="Trebuchet MS" panose="020B0603020202020204"/>
              <a:cs typeface="Calibri Light"/>
            </a:endParaRPr>
          </a:p>
        </p:txBody>
      </p:sp>
      <p:pic>
        <p:nvPicPr>
          <p:cNvPr id="13" name="Picture 12">
            <a:extLst>
              <a:ext uri="{FF2B5EF4-FFF2-40B4-BE49-F238E27FC236}">
                <a16:creationId xmlns:a16="http://schemas.microsoft.com/office/drawing/2014/main" id="{6CEDEB81-93A3-CFA2-6DF1-5A8835A7642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09550" y="1676147"/>
            <a:ext cx="3939902" cy="4518109"/>
          </a:xfrm>
          <a:prstGeom prst="rect">
            <a:avLst/>
          </a:prstGeom>
        </p:spPr>
      </p:pic>
    </p:spTree>
    <p:extLst>
      <p:ext uri="{BB962C8B-B14F-4D97-AF65-F5344CB8AC3E}">
        <p14:creationId xmlns:p14="http://schemas.microsoft.com/office/powerpoint/2010/main" val="379403601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12">
            <a:extLst>
              <a:ext uri="{FF2B5EF4-FFF2-40B4-BE49-F238E27FC236}">
                <a16:creationId xmlns:a16="http://schemas.microsoft.com/office/drawing/2014/main" id="{22136800-40DA-33AF-00C0-CFC48D9D2F41}"/>
              </a:ext>
            </a:extLst>
          </p:cNvPr>
          <p:cNvGrpSpPr/>
          <p:nvPr/>
        </p:nvGrpSpPr>
        <p:grpSpPr>
          <a:xfrm>
            <a:off x="-264628" y="324110"/>
            <a:ext cx="12625324" cy="6413873"/>
            <a:chOff x="-74382" y="324109"/>
            <a:chExt cx="9258553" cy="6413873"/>
          </a:xfrm>
        </p:grpSpPr>
        <p:grpSp>
          <p:nvGrpSpPr>
            <p:cNvPr id="16" name="Group 15">
              <a:extLst>
                <a:ext uri="{FF2B5EF4-FFF2-40B4-BE49-F238E27FC236}">
                  <a16:creationId xmlns:a16="http://schemas.microsoft.com/office/drawing/2014/main" id="{C208449F-DC85-8260-3337-1CB8CBD5D87F}"/>
                </a:ext>
              </a:extLst>
            </p:cNvPr>
            <p:cNvGrpSpPr/>
            <p:nvPr/>
          </p:nvGrpSpPr>
          <p:grpSpPr>
            <a:xfrm>
              <a:off x="-74382" y="324109"/>
              <a:ext cx="9258553" cy="6389037"/>
              <a:chOff x="-74382" y="260648"/>
              <a:chExt cx="9258553" cy="6389037"/>
            </a:xfrm>
          </p:grpSpPr>
          <p:grpSp>
            <p:nvGrpSpPr>
              <p:cNvPr id="18" name="Group 17">
                <a:extLst>
                  <a:ext uri="{FF2B5EF4-FFF2-40B4-BE49-F238E27FC236}">
                    <a16:creationId xmlns:a16="http://schemas.microsoft.com/office/drawing/2014/main" id="{DED4FC09-E0C6-1B74-6059-8C40464C90C9}"/>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E5FBA92D-EFB9-A2A3-148F-43EEA05EA402}"/>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0691CF33-6DDB-5654-66F8-01741D965104}"/>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15539FD5-F5E6-CA8F-B18F-3E6FF83A54EF}"/>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9" name="Rectangle 18">
                <a:extLst>
                  <a:ext uri="{FF2B5EF4-FFF2-40B4-BE49-F238E27FC236}">
                    <a16:creationId xmlns:a16="http://schemas.microsoft.com/office/drawing/2014/main" id="{228E0793-4533-93A4-28A6-80F8A6811EAB}"/>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533BB254-84AF-EA8C-6E90-B80CD826CB81}"/>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7" name="Picture 2">
              <a:extLst>
                <a:ext uri="{FF2B5EF4-FFF2-40B4-BE49-F238E27FC236}">
                  <a16:creationId xmlns:a16="http://schemas.microsoft.com/office/drawing/2014/main" id="{5B2FBF73-D30F-F6B8-CA7B-62536C18A6D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 and when?</a:t>
            </a:r>
          </a:p>
        </p:txBody>
      </p:sp>
      <p:pic>
        <p:nvPicPr>
          <p:cNvPr id="12" name="Picture 11">
            <a:extLst>
              <a:ext uri="{FF2B5EF4-FFF2-40B4-BE49-F238E27FC236}">
                <a16:creationId xmlns:a16="http://schemas.microsoft.com/office/drawing/2014/main" id="{F60F81F6-3C83-AA09-D7A5-2C0215F90F2B}"/>
              </a:ext>
            </a:extLst>
          </p:cNvPr>
          <p:cNvPicPr>
            <a:picLocks noChangeAspect="1"/>
          </p:cNvPicPr>
          <p:nvPr/>
        </p:nvPicPr>
        <p:blipFill rotWithShape="1">
          <a:blip r:embed="rId4"/>
          <a:srcRect l="31100" t="27600" r="40550" b="13975"/>
          <a:stretch/>
        </p:blipFill>
        <p:spPr>
          <a:xfrm>
            <a:off x="1487488" y="1386198"/>
            <a:ext cx="4104456" cy="4758111"/>
          </a:xfrm>
          <a:prstGeom prst="rect">
            <a:avLst/>
          </a:prstGeom>
        </p:spPr>
      </p:pic>
      <p:pic>
        <p:nvPicPr>
          <p:cNvPr id="5" name="Picture 11" descr="Duplex">
            <a:extLst>
              <a:ext uri="{FF2B5EF4-FFF2-40B4-BE49-F238E27FC236}">
                <a16:creationId xmlns:a16="http://schemas.microsoft.com/office/drawing/2014/main" id="{5C414383-AC26-7559-D361-69263F7DE78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29345" y="1338358"/>
            <a:ext cx="4254346" cy="408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299054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05" name="Group 4104">
            <a:extLst>
              <a:ext uri="{FF2B5EF4-FFF2-40B4-BE49-F238E27FC236}">
                <a16:creationId xmlns:a16="http://schemas.microsoft.com/office/drawing/2014/main" id="{B7C295FD-959B-AAFE-8505-451F7B49AE11}"/>
              </a:ext>
            </a:extLst>
          </p:cNvPr>
          <p:cNvGrpSpPr/>
          <p:nvPr/>
        </p:nvGrpSpPr>
        <p:grpSpPr>
          <a:xfrm>
            <a:off x="-264628" y="324110"/>
            <a:ext cx="12625324" cy="6413873"/>
            <a:chOff x="-74382" y="324109"/>
            <a:chExt cx="9258553" cy="6413873"/>
          </a:xfrm>
        </p:grpSpPr>
        <p:grpSp>
          <p:nvGrpSpPr>
            <p:cNvPr id="4107" name="Group 4106">
              <a:extLst>
                <a:ext uri="{FF2B5EF4-FFF2-40B4-BE49-F238E27FC236}">
                  <a16:creationId xmlns:a16="http://schemas.microsoft.com/office/drawing/2014/main" id="{0AF1CD4A-C53E-D2BB-6D97-18E91D5F5B55}"/>
                </a:ext>
              </a:extLst>
            </p:cNvPr>
            <p:cNvGrpSpPr/>
            <p:nvPr/>
          </p:nvGrpSpPr>
          <p:grpSpPr>
            <a:xfrm>
              <a:off x="-74382" y="324109"/>
              <a:ext cx="9258553" cy="6389037"/>
              <a:chOff x="-74382" y="260648"/>
              <a:chExt cx="9258553" cy="6389037"/>
            </a:xfrm>
          </p:grpSpPr>
          <p:grpSp>
            <p:nvGrpSpPr>
              <p:cNvPr id="4109" name="Group 4108">
                <a:extLst>
                  <a:ext uri="{FF2B5EF4-FFF2-40B4-BE49-F238E27FC236}">
                    <a16:creationId xmlns:a16="http://schemas.microsoft.com/office/drawing/2014/main" id="{3AAE640D-0B4B-3DFF-A55B-60AF4DA80162}"/>
                  </a:ext>
                </a:extLst>
              </p:cNvPr>
              <p:cNvGrpSpPr/>
              <p:nvPr/>
            </p:nvGrpSpPr>
            <p:grpSpPr>
              <a:xfrm>
                <a:off x="-74382" y="5218534"/>
                <a:ext cx="9195401" cy="955514"/>
                <a:chOff x="-37870" y="5583981"/>
                <a:chExt cx="9195401" cy="1274019"/>
              </a:xfrm>
            </p:grpSpPr>
            <p:sp>
              <p:nvSpPr>
                <p:cNvPr id="4124" name="Rectangle 4123">
                  <a:extLst>
                    <a:ext uri="{FF2B5EF4-FFF2-40B4-BE49-F238E27FC236}">
                      <a16:creationId xmlns:a16="http://schemas.microsoft.com/office/drawing/2014/main" id="{9C367412-E8ED-4C00-BD4D-E6B1B5E1FA3F}"/>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5" name="Rectangle 4124">
                  <a:extLst>
                    <a:ext uri="{FF2B5EF4-FFF2-40B4-BE49-F238E27FC236}">
                      <a16:creationId xmlns:a16="http://schemas.microsoft.com/office/drawing/2014/main" id="{34AF8E77-AE0A-F4AF-17DE-98A566B510E0}"/>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4126" name="Rectangle 4125">
                  <a:extLst>
                    <a:ext uri="{FF2B5EF4-FFF2-40B4-BE49-F238E27FC236}">
                      <a16:creationId xmlns:a16="http://schemas.microsoft.com/office/drawing/2014/main" id="{04EBD7B0-D617-F390-1A38-9A0E048C786F}"/>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4111" name="Rectangle 4110">
                <a:extLst>
                  <a:ext uri="{FF2B5EF4-FFF2-40B4-BE49-F238E27FC236}">
                    <a16:creationId xmlns:a16="http://schemas.microsoft.com/office/drawing/2014/main" id="{131D160C-D3F0-837B-EAE4-0EA6580FDE85}"/>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4123" name="Rectangle 4122">
                <a:extLst>
                  <a:ext uri="{FF2B5EF4-FFF2-40B4-BE49-F238E27FC236}">
                    <a16:creationId xmlns:a16="http://schemas.microsoft.com/office/drawing/2014/main" id="{3E8C08A5-5EB4-C311-95DD-7FF46C885517}"/>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4108" name="Picture 2">
              <a:extLst>
                <a:ext uri="{FF2B5EF4-FFF2-40B4-BE49-F238E27FC236}">
                  <a16:creationId xmlns:a16="http://schemas.microsoft.com/office/drawing/2014/main" id="{A74CD134-8FA2-3D0B-FCBD-C0BD52415E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What is Vascular Science?</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a:xfrm>
            <a:off x="-3624195" y="1726036"/>
            <a:ext cx="3083627" cy="2495053"/>
          </a:xfrm>
        </p:spPr>
        <p:txBody>
          <a:bodyPr>
            <a:normAutofit fontScale="77500" lnSpcReduction="20000"/>
          </a:bodyPr>
          <a:lstStyle/>
          <a:p>
            <a:r>
              <a:rPr lang="en-GB" dirty="0"/>
              <a:t>Define</a:t>
            </a:r>
          </a:p>
          <a:p>
            <a:r>
              <a:rPr lang="en-GB" dirty="0"/>
              <a:t>Types of scan-use HCS ppt</a:t>
            </a:r>
          </a:p>
          <a:p>
            <a:r>
              <a:rPr lang="en-GB" dirty="0"/>
              <a:t>Bread and butter vs weird and wonderful</a:t>
            </a:r>
          </a:p>
          <a:p>
            <a:r>
              <a:rPr lang="en-GB" dirty="0"/>
              <a:t>Figures from Gem</a:t>
            </a:r>
          </a:p>
          <a:p>
            <a:endParaRPr lang="en-GB" dirty="0"/>
          </a:p>
          <a:p>
            <a:endParaRPr lang="en-GB" dirty="0"/>
          </a:p>
        </p:txBody>
      </p:sp>
      <p:grpSp>
        <p:nvGrpSpPr>
          <p:cNvPr id="5" name="Group 4">
            <a:extLst>
              <a:ext uri="{FF2B5EF4-FFF2-40B4-BE49-F238E27FC236}">
                <a16:creationId xmlns:a16="http://schemas.microsoft.com/office/drawing/2014/main" id="{9CCB30F2-E3B7-7DBE-3FC1-C9D9C3D93621}"/>
              </a:ext>
            </a:extLst>
          </p:cNvPr>
          <p:cNvGrpSpPr>
            <a:grpSpLocks/>
          </p:cNvGrpSpPr>
          <p:nvPr/>
        </p:nvGrpSpPr>
        <p:grpSpPr bwMode="auto">
          <a:xfrm rot="17956417">
            <a:off x="2538138" y="865637"/>
            <a:ext cx="2308141" cy="2629132"/>
            <a:chOff x="2664" y="722"/>
            <a:chExt cx="2515" cy="3269"/>
          </a:xfrm>
        </p:grpSpPr>
        <p:sp>
          <p:nvSpPr>
            <p:cNvPr id="12" name="Freeform 4">
              <a:extLst>
                <a:ext uri="{FF2B5EF4-FFF2-40B4-BE49-F238E27FC236}">
                  <a16:creationId xmlns:a16="http://schemas.microsoft.com/office/drawing/2014/main" id="{697E4A22-BBC3-3C84-37D1-8003BA82B651}"/>
                </a:ext>
              </a:extLst>
            </p:cNvPr>
            <p:cNvSpPr>
              <a:spLocks/>
            </p:cNvSpPr>
            <p:nvPr/>
          </p:nvSpPr>
          <p:spPr bwMode="auto">
            <a:xfrm>
              <a:off x="3627" y="1501"/>
              <a:ext cx="929" cy="570"/>
            </a:xfrm>
            <a:custGeom>
              <a:avLst/>
              <a:gdLst>
                <a:gd name="T0" fmla="*/ 1993 w 453"/>
                <a:gd name="T1" fmla="*/ 0 h 261"/>
                <a:gd name="T2" fmla="*/ 812 w 453"/>
                <a:gd name="T3" fmla="*/ 476 h 261"/>
                <a:gd name="T4" fmla="*/ 0 w 453"/>
                <a:gd name="T5" fmla="*/ 2719 h 261"/>
                <a:gd name="T6" fmla="*/ 304 w 453"/>
                <a:gd name="T7" fmla="*/ 2719 h 261"/>
                <a:gd name="T8" fmla="*/ 328 w 453"/>
                <a:gd name="T9" fmla="*/ 2385 h 261"/>
                <a:gd name="T10" fmla="*/ 1009 w 453"/>
                <a:gd name="T11" fmla="*/ 740 h 261"/>
                <a:gd name="T12" fmla="*/ 1993 w 453"/>
                <a:gd name="T13" fmla="*/ 343 h 261"/>
                <a:gd name="T14" fmla="*/ 3267 w 453"/>
                <a:gd name="T15" fmla="*/ 1197 h 261"/>
                <a:gd name="T16" fmla="*/ 3605 w 453"/>
                <a:gd name="T17" fmla="*/ 2385 h 261"/>
                <a:gd name="T18" fmla="*/ 3613 w 453"/>
                <a:gd name="T19" fmla="*/ 2719 h 261"/>
                <a:gd name="T20" fmla="*/ 3907 w 453"/>
                <a:gd name="T21" fmla="*/ 2719 h 261"/>
                <a:gd name="T22" fmla="*/ 3538 w 453"/>
                <a:gd name="T23" fmla="*/ 1031 h 261"/>
                <a:gd name="T24" fmla="*/ 1993 w 453"/>
                <a:gd name="T25" fmla="*/ 0 h 2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53" h="261">
                  <a:moveTo>
                    <a:pt x="231" y="0"/>
                  </a:moveTo>
                  <a:cubicBezTo>
                    <a:pt x="184" y="0"/>
                    <a:pt x="135" y="12"/>
                    <a:pt x="94" y="46"/>
                  </a:cubicBezTo>
                  <a:cubicBezTo>
                    <a:pt x="34" y="96"/>
                    <a:pt x="0" y="184"/>
                    <a:pt x="0" y="261"/>
                  </a:cubicBezTo>
                  <a:cubicBezTo>
                    <a:pt x="35" y="261"/>
                    <a:pt x="35" y="261"/>
                    <a:pt x="35" y="261"/>
                  </a:cubicBezTo>
                  <a:cubicBezTo>
                    <a:pt x="35" y="254"/>
                    <a:pt x="36" y="241"/>
                    <a:pt x="38" y="229"/>
                  </a:cubicBezTo>
                  <a:cubicBezTo>
                    <a:pt x="45" y="166"/>
                    <a:pt x="75" y="105"/>
                    <a:pt x="117" y="71"/>
                  </a:cubicBezTo>
                  <a:cubicBezTo>
                    <a:pt x="148" y="46"/>
                    <a:pt x="186" y="33"/>
                    <a:pt x="231" y="33"/>
                  </a:cubicBezTo>
                  <a:cubicBezTo>
                    <a:pt x="292" y="34"/>
                    <a:pt x="344" y="63"/>
                    <a:pt x="379" y="115"/>
                  </a:cubicBezTo>
                  <a:cubicBezTo>
                    <a:pt x="401" y="148"/>
                    <a:pt x="414" y="191"/>
                    <a:pt x="418" y="229"/>
                  </a:cubicBezTo>
                  <a:cubicBezTo>
                    <a:pt x="419" y="238"/>
                    <a:pt x="419" y="253"/>
                    <a:pt x="419" y="261"/>
                  </a:cubicBezTo>
                  <a:cubicBezTo>
                    <a:pt x="453" y="261"/>
                    <a:pt x="453" y="261"/>
                    <a:pt x="453" y="261"/>
                  </a:cubicBezTo>
                  <a:cubicBezTo>
                    <a:pt x="453" y="209"/>
                    <a:pt x="440" y="144"/>
                    <a:pt x="410" y="99"/>
                  </a:cubicBezTo>
                  <a:cubicBezTo>
                    <a:pt x="366" y="33"/>
                    <a:pt x="300" y="1"/>
                    <a:pt x="231" y="0"/>
                  </a:cubicBezTo>
                  <a:close/>
                </a:path>
              </a:pathLst>
            </a:custGeom>
            <a:solidFill>
              <a:srgbClr val="F9CBB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 name="Freeform 5">
              <a:extLst>
                <a:ext uri="{FF2B5EF4-FFF2-40B4-BE49-F238E27FC236}">
                  <a16:creationId xmlns:a16="http://schemas.microsoft.com/office/drawing/2014/main" id="{74ABFE57-A32C-4B3A-40D5-DA8C3663E662}"/>
                </a:ext>
              </a:extLst>
            </p:cNvPr>
            <p:cNvSpPr>
              <a:spLocks/>
            </p:cNvSpPr>
            <p:nvPr/>
          </p:nvSpPr>
          <p:spPr bwMode="auto">
            <a:xfrm>
              <a:off x="3996" y="3259"/>
              <a:ext cx="1111" cy="658"/>
            </a:xfrm>
            <a:custGeom>
              <a:avLst/>
              <a:gdLst>
                <a:gd name="T0" fmla="*/ 4178 w 542"/>
                <a:gd name="T1" fmla="*/ 0 h 301"/>
                <a:gd name="T2" fmla="*/ 4159 w 542"/>
                <a:gd name="T3" fmla="*/ 315 h 301"/>
                <a:gd name="T4" fmla="*/ 3479 w 542"/>
                <a:gd name="T5" fmla="*/ 2112 h 301"/>
                <a:gd name="T6" fmla="*/ 2290 w 542"/>
                <a:gd name="T7" fmla="*/ 2538 h 301"/>
                <a:gd name="T8" fmla="*/ 888 w 542"/>
                <a:gd name="T9" fmla="*/ 1620 h 301"/>
                <a:gd name="T10" fmla="*/ 467 w 542"/>
                <a:gd name="T11" fmla="*/ 0 h 301"/>
                <a:gd name="T12" fmla="*/ 8 w 542"/>
                <a:gd name="T13" fmla="*/ 0 h 301"/>
                <a:gd name="T14" fmla="*/ 25 w 542"/>
                <a:gd name="T15" fmla="*/ 334 h 301"/>
                <a:gd name="T16" fmla="*/ 484 w 542"/>
                <a:gd name="T17" fmla="*/ 1930 h 301"/>
                <a:gd name="T18" fmla="*/ 2240 w 542"/>
                <a:gd name="T19" fmla="*/ 3135 h 301"/>
                <a:gd name="T20" fmla="*/ 3782 w 542"/>
                <a:gd name="T21" fmla="*/ 2562 h 301"/>
                <a:gd name="T22" fmla="*/ 4651 w 542"/>
                <a:gd name="T23" fmla="*/ 378 h 301"/>
                <a:gd name="T24" fmla="*/ 4651 w 542"/>
                <a:gd name="T25" fmla="*/ 0 h 301"/>
                <a:gd name="T26" fmla="*/ 4178 w 542"/>
                <a:gd name="T27" fmla="*/ 0 h 30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42" h="301">
                  <a:moveTo>
                    <a:pt x="485" y="0"/>
                  </a:moveTo>
                  <a:cubicBezTo>
                    <a:pt x="485" y="0"/>
                    <a:pt x="486" y="9"/>
                    <a:pt x="483" y="30"/>
                  </a:cubicBezTo>
                  <a:cubicBezTo>
                    <a:pt x="477" y="103"/>
                    <a:pt x="449" y="165"/>
                    <a:pt x="404" y="202"/>
                  </a:cubicBezTo>
                  <a:cubicBezTo>
                    <a:pt x="369" y="231"/>
                    <a:pt x="311" y="244"/>
                    <a:pt x="266" y="243"/>
                  </a:cubicBezTo>
                  <a:cubicBezTo>
                    <a:pt x="201" y="243"/>
                    <a:pt x="141" y="213"/>
                    <a:pt x="103" y="155"/>
                  </a:cubicBezTo>
                  <a:cubicBezTo>
                    <a:pt x="46" y="65"/>
                    <a:pt x="54" y="0"/>
                    <a:pt x="54" y="0"/>
                  </a:cubicBezTo>
                  <a:cubicBezTo>
                    <a:pt x="1" y="0"/>
                    <a:pt x="1" y="0"/>
                    <a:pt x="1" y="0"/>
                  </a:cubicBezTo>
                  <a:cubicBezTo>
                    <a:pt x="1" y="0"/>
                    <a:pt x="0" y="11"/>
                    <a:pt x="3" y="32"/>
                  </a:cubicBezTo>
                  <a:cubicBezTo>
                    <a:pt x="5" y="76"/>
                    <a:pt x="25" y="138"/>
                    <a:pt x="56" y="185"/>
                  </a:cubicBezTo>
                  <a:cubicBezTo>
                    <a:pt x="105" y="259"/>
                    <a:pt x="177" y="300"/>
                    <a:pt x="260" y="300"/>
                  </a:cubicBezTo>
                  <a:cubicBezTo>
                    <a:pt x="315" y="301"/>
                    <a:pt x="392" y="284"/>
                    <a:pt x="439" y="245"/>
                  </a:cubicBezTo>
                  <a:cubicBezTo>
                    <a:pt x="496" y="198"/>
                    <a:pt x="532" y="123"/>
                    <a:pt x="540" y="36"/>
                  </a:cubicBezTo>
                  <a:cubicBezTo>
                    <a:pt x="542" y="14"/>
                    <a:pt x="540" y="0"/>
                    <a:pt x="540" y="0"/>
                  </a:cubicBezTo>
                  <a:lnTo>
                    <a:pt x="485" y="0"/>
                  </a:lnTo>
                  <a:close/>
                </a:path>
              </a:pathLst>
            </a:custGeom>
            <a:solidFill>
              <a:srgbClr val="F3A5A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 name="Freeform 6">
              <a:extLst>
                <a:ext uri="{FF2B5EF4-FFF2-40B4-BE49-F238E27FC236}">
                  <a16:creationId xmlns:a16="http://schemas.microsoft.com/office/drawing/2014/main" id="{19FB94DE-B87F-B8E2-EEEC-81553DAA139E}"/>
                </a:ext>
              </a:extLst>
            </p:cNvPr>
            <p:cNvSpPr>
              <a:spLocks/>
            </p:cNvSpPr>
            <p:nvPr/>
          </p:nvSpPr>
          <p:spPr bwMode="auto">
            <a:xfrm>
              <a:off x="4367" y="2071"/>
              <a:ext cx="623" cy="1188"/>
            </a:xfrm>
            <a:custGeom>
              <a:avLst/>
              <a:gdLst>
                <a:gd name="T0" fmla="*/ 0 w 304"/>
                <a:gd name="T1" fmla="*/ 0 h 543"/>
                <a:gd name="T2" fmla="*/ 215 w 304"/>
                <a:gd name="T3" fmla="*/ 521 h 543"/>
                <a:gd name="T4" fmla="*/ 369 w 304"/>
                <a:gd name="T5" fmla="*/ 1100 h 543"/>
                <a:gd name="T6" fmla="*/ 648 w 304"/>
                <a:gd name="T7" fmla="*/ 1604 h 543"/>
                <a:gd name="T8" fmla="*/ 853 w 304"/>
                <a:gd name="T9" fmla="*/ 2212 h 543"/>
                <a:gd name="T10" fmla="*/ 1057 w 304"/>
                <a:gd name="T11" fmla="*/ 2555 h 543"/>
                <a:gd name="T12" fmla="*/ 1213 w 304"/>
                <a:gd name="T13" fmla="*/ 3015 h 543"/>
                <a:gd name="T14" fmla="*/ 1412 w 304"/>
                <a:gd name="T15" fmla="*/ 3369 h 543"/>
                <a:gd name="T16" fmla="*/ 1642 w 304"/>
                <a:gd name="T17" fmla="*/ 3824 h 543"/>
                <a:gd name="T18" fmla="*/ 1928 w 304"/>
                <a:gd name="T19" fmla="*/ 4524 h 543"/>
                <a:gd name="T20" fmla="*/ 2230 w 304"/>
                <a:gd name="T21" fmla="*/ 5069 h 543"/>
                <a:gd name="T22" fmla="*/ 2437 w 304"/>
                <a:gd name="T23" fmla="*/ 5686 h 543"/>
                <a:gd name="T24" fmla="*/ 2617 w 304"/>
                <a:gd name="T25" fmla="*/ 5686 h 543"/>
                <a:gd name="T26" fmla="*/ 105 w 304"/>
                <a:gd name="T27" fmla="*/ 0 h 543"/>
                <a:gd name="T28" fmla="*/ 0 w 304"/>
                <a:gd name="T29" fmla="*/ 0 h 5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04" h="543">
                  <a:moveTo>
                    <a:pt x="0" y="0"/>
                  </a:moveTo>
                  <a:cubicBezTo>
                    <a:pt x="5" y="17"/>
                    <a:pt x="17" y="31"/>
                    <a:pt x="25" y="50"/>
                  </a:cubicBezTo>
                  <a:cubicBezTo>
                    <a:pt x="32" y="66"/>
                    <a:pt x="35" y="88"/>
                    <a:pt x="43" y="105"/>
                  </a:cubicBezTo>
                  <a:cubicBezTo>
                    <a:pt x="52" y="123"/>
                    <a:pt x="65" y="133"/>
                    <a:pt x="75" y="153"/>
                  </a:cubicBezTo>
                  <a:cubicBezTo>
                    <a:pt x="84" y="171"/>
                    <a:pt x="89" y="193"/>
                    <a:pt x="99" y="211"/>
                  </a:cubicBezTo>
                  <a:cubicBezTo>
                    <a:pt x="105" y="223"/>
                    <a:pt x="116" y="232"/>
                    <a:pt x="123" y="244"/>
                  </a:cubicBezTo>
                  <a:cubicBezTo>
                    <a:pt x="130" y="258"/>
                    <a:pt x="133" y="274"/>
                    <a:pt x="141" y="288"/>
                  </a:cubicBezTo>
                  <a:cubicBezTo>
                    <a:pt x="148" y="301"/>
                    <a:pt x="156" y="307"/>
                    <a:pt x="164" y="322"/>
                  </a:cubicBezTo>
                  <a:cubicBezTo>
                    <a:pt x="171" y="335"/>
                    <a:pt x="185" y="352"/>
                    <a:pt x="191" y="365"/>
                  </a:cubicBezTo>
                  <a:cubicBezTo>
                    <a:pt x="205" y="390"/>
                    <a:pt x="211" y="409"/>
                    <a:pt x="224" y="432"/>
                  </a:cubicBezTo>
                  <a:cubicBezTo>
                    <a:pt x="234" y="450"/>
                    <a:pt x="250" y="466"/>
                    <a:pt x="259" y="484"/>
                  </a:cubicBezTo>
                  <a:cubicBezTo>
                    <a:pt x="270" y="503"/>
                    <a:pt x="274" y="525"/>
                    <a:pt x="283" y="543"/>
                  </a:cubicBezTo>
                  <a:cubicBezTo>
                    <a:pt x="304" y="543"/>
                    <a:pt x="304" y="543"/>
                    <a:pt x="304" y="543"/>
                  </a:cubicBezTo>
                  <a:cubicBezTo>
                    <a:pt x="225" y="394"/>
                    <a:pt x="67" y="135"/>
                    <a:pt x="12" y="0"/>
                  </a:cubicBezTo>
                  <a:lnTo>
                    <a:pt x="0" y="0"/>
                  </a:lnTo>
                  <a:close/>
                </a:path>
              </a:pathLst>
            </a:custGeom>
            <a:solidFill>
              <a:srgbClr val="BD81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 name="Freeform 7">
              <a:extLst>
                <a:ext uri="{FF2B5EF4-FFF2-40B4-BE49-F238E27FC236}">
                  <a16:creationId xmlns:a16="http://schemas.microsoft.com/office/drawing/2014/main" id="{FBBE26E8-13AB-FEA6-456B-F73C33699446}"/>
                </a:ext>
              </a:extLst>
            </p:cNvPr>
            <p:cNvSpPr>
              <a:spLocks/>
            </p:cNvSpPr>
            <p:nvPr/>
          </p:nvSpPr>
          <p:spPr bwMode="auto">
            <a:xfrm>
              <a:off x="3791" y="2071"/>
              <a:ext cx="347" cy="1188"/>
            </a:xfrm>
            <a:custGeom>
              <a:avLst/>
              <a:gdLst>
                <a:gd name="T0" fmla="*/ 1333 w 169"/>
                <a:gd name="T1" fmla="*/ 5686 h 543"/>
                <a:gd name="T2" fmla="*/ 0 w 169"/>
                <a:gd name="T3" fmla="*/ 0 h 543"/>
                <a:gd name="T4" fmla="*/ 105 w 169"/>
                <a:gd name="T5" fmla="*/ 0 h 543"/>
                <a:gd name="T6" fmla="*/ 181 w 169"/>
                <a:gd name="T7" fmla="*/ 484 h 543"/>
                <a:gd name="T8" fmla="*/ 345 w 169"/>
                <a:gd name="T9" fmla="*/ 1225 h 543"/>
                <a:gd name="T10" fmla="*/ 468 w 169"/>
                <a:gd name="T11" fmla="*/ 1748 h 543"/>
                <a:gd name="T12" fmla="*/ 581 w 169"/>
                <a:gd name="T13" fmla="*/ 2461 h 543"/>
                <a:gd name="T14" fmla="*/ 717 w 169"/>
                <a:gd name="T15" fmla="*/ 2986 h 543"/>
                <a:gd name="T16" fmla="*/ 873 w 169"/>
                <a:gd name="T17" fmla="*/ 3704 h 543"/>
                <a:gd name="T18" fmla="*/ 1101 w 169"/>
                <a:gd name="T19" fmla="*/ 4380 h 543"/>
                <a:gd name="T20" fmla="*/ 1222 w 169"/>
                <a:gd name="T21" fmla="*/ 4953 h 543"/>
                <a:gd name="T22" fmla="*/ 1462 w 169"/>
                <a:gd name="T23" fmla="*/ 5686 h 543"/>
                <a:gd name="T24" fmla="*/ 1333 w 169"/>
                <a:gd name="T25" fmla="*/ 5686 h 54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69" h="543">
                  <a:moveTo>
                    <a:pt x="154" y="543"/>
                  </a:moveTo>
                  <a:cubicBezTo>
                    <a:pt x="76" y="349"/>
                    <a:pt x="20" y="106"/>
                    <a:pt x="0" y="0"/>
                  </a:cubicBezTo>
                  <a:cubicBezTo>
                    <a:pt x="12" y="0"/>
                    <a:pt x="12" y="0"/>
                    <a:pt x="12" y="0"/>
                  </a:cubicBezTo>
                  <a:cubicBezTo>
                    <a:pt x="14" y="11"/>
                    <a:pt x="16" y="29"/>
                    <a:pt x="21" y="46"/>
                  </a:cubicBezTo>
                  <a:cubicBezTo>
                    <a:pt x="27" y="65"/>
                    <a:pt x="32" y="91"/>
                    <a:pt x="40" y="117"/>
                  </a:cubicBezTo>
                  <a:cubicBezTo>
                    <a:pt x="46" y="135"/>
                    <a:pt x="47" y="147"/>
                    <a:pt x="54" y="167"/>
                  </a:cubicBezTo>
                  <a:cubicBezTo>
                    <a:pt x="60" y="186"/>
                    <a:pt x="61" y="216"/>
                    <a:pt x="67" y="235"/>
                  </a:cubicBezTo>
                  <a:cubicBezTo>
                    <a:pt x="73" y="251"/>
                    <a:pt x="77" y="269"/>
                    <a:pt x="83" y="285"/>
                  </a:cubicBezTo>
                  <a:cubicBezTo>
                    <a:pt x="93" y="313"/>
                    <a:pt x="91" y="325"/>
                    <a:pt x="101" y="354"/>
                  </a:cubicBezTo>
                  <a:cubicBezTo>
                    <a:pt x="109" y="376"/>
                    <a:pt x="120" y="399"/>
                    <a:pt x="127" y="418"/>
                  </a:cubicBezTo>
                  <a:cubicBezTo>
                    <a:pt x="133" y="436"/>
                    <a:pt x="135" y="457"/>
                    <a:pt x="141" y="473"/>
                  </a:cubicBezTo>
                  <a:cubicBezTo>
                    <a:pt x="158" y="520"/>
                    <a:pt x="169" y="543"/>
                    <a:pt x="169" y="543"/>
                  </a:cubicBezTo>
                  <a:lnTo>
                    <a:pt x="154" y="543"/>
                  </a:lnTo>
                  <a:close/>
                </a:path>
              </a:pathLst>
            </a:custGeom>
            <a:solidFill>
              <a:srgbClr val="BD819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 name="Freeform 8">
              <a:extLst>
                <a:ext uri="{FF2B5EF4-FFF2-40B4-BE49-F238E27FC236}">
                  <a16:creationId xmlns:a16="http://schemas.microsoft.com/office/drawing/2014/main" id="{9E519964-3171-C024-8E82-3C54DE84A325}"/>
                </a:ext>
              </a:extLst>
            </p:cNvPr>
            <p:cNvSpPr>
              <a:spLocks/>
            </p:cNvSpPr>
            <p:nvPr/>
          </p:nvSpPr>
          <p:spPr bwMode="auto">
            <a:xfrm>
              <a:off x="4392" y="2071"/>
              <a:ext cx="711" cy="1188"/>
            </a:xfrm>
            <a:custGeom>
              <a:avLst/>
              <a:gdLst>
                <a:gd name="T0" fmla="*/ 0 w 347"/>
                <a:gd name="T1" fmla="*/ 0 h 543"/>
                <a:gd name="T2" fmla="*/ 2510 w 347"/>
                <a:gd name="T3" fmla="*/ 5686 h 543"/>
                <a:gd name="T4" fmla="*/ 2985 w 347"/>
                <a:gd name="T5" fmla="*/ 5686 h 543"/>
                <a:gd name="T6" fmla="*/ 395 w 347"/>
                <a:gd name="T7" fmla="*/ 0 h 543"/>
                <a:gd name="T8" fmla="*/ 0 w 347"/>
                <a:gd name="T9" fmla="*/ 0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7" h="543">
                  <a:moveTo>
                    <a:pt x="0" y="0"/>
                  </a:moveTo>
                  <a:cubicBezTo>
                    <a:pt x="55" y="135"/>
                    <a:pt x="213" y="394"/>
                    <a:pt x="292" y="543"/>
                  </a:cubicBezTo>
                  <a:cubicBezTo>
                    <a:pt x="347" y="543"/>
                    <a:pt x="347" y="543"/>
                    <a:pt x="347" y="543"/>
                  </a:cubicBezTo>
                  <a:cubicBezTo>
                    <a:pt x="259" y="400"/>
                    <a:pt x="87" y="121"/>
                    <a:pt x="46" y="0"/>
                  </a:cubicBezTo>
                  <a:lnTo>
                    <a:pt x="0" y="0"/>
                  </a:lnTo>
                  <a:close/>
                </a:path>
              </a:pathLst>
            </a:custGeom>
            <a:solidFill>
              <a:srgbClr val="FDF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 name="Freeform 9">
              <a:extLst>
                <a:ext uri="{FF2B5EF4-FFF2-40B4-BE49-F238E27FC236}">
                  <a16:creationId xmlns:a16="http://schemas.microsoft.com/office/drawing/2014/main" id="{1A6E13D5-7F7C-BC85-9625-F06BA6D1749A}"/>
                </a:ext>
              </a:extLst>
            </p:cNvPr>
            <p:cNvSpPr>
              <a:spLocks/>
            </p:cNvSpPr>
            <p:nvPr/>
          </p:nvSpPr>
          <p:spPr bwMode="auto">
            <a:xfrm>
              <a:off x="3699" y="2071"/>
              <a:ext cx="408" cy="1188"/>
            </a:xfrm>
            <a:custGeom>
              <a:avLst/>
              <a:gdLst>
                <a:gd name="T0" fmla="*/ 1257 w 199"/>
                <a:gd name="T1" fmla="*/ 5686 h 543"/>
                <a:gd name="T2" fmla="*/ 0 w 199"/>
                <a:gd name="T3" fmla="*/ 0 h 543"/>
                <a:gd name="T4" fmla="*/ 387 w 199"/>
                <a:gd name="T5" fmla="*/ 0 h 543"/>
                <a:gd name="T6" fmla="*/ 1716 w 199"/>
                <a:gd name="T7" fmla="*/ 5686 h 543"/>
                <a:gd name="T8" fmla="*/ 1257 w 199"/>
                <a:gd name="T9" fmla="*/ 568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9" h="543">
                  <a:moveTo>
                    <a:pt x="146" y="543"/>
                  </a:moveTo>
                  <a:cubicBezTo>
                    <a:pt x="64" y="364"/>
                    <a:pt x="22" y="103"/>
                    <a:pt x="0" y="0"/>
                  </a:cubicBezTo>
                  <a:cubicBezTo>
                    <a:pt x="45" y="0"/>
                    <a:pt x="45" y="0"/>
                    <a:pt x="45" y="0"/>
                  </a:cubicBezTo>
                  <a:cubicBezTo>
                    <a:pt x="65" y="106"/>
                    <a:pt x="121" y="349"/>
                    <a:pt x="199" y="543"/>
                  </a:cubicBezTo>
                  <a:lnTo>
                    <a:pt x="146" y="543"/>
                  </a:lnTo>
                  <a:close/>
                </a:path>
              </a:pathLst>
            </a:custGeom>
            <a:solidFill>
              <a:srgbClr val="FDF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 name="Freeform 10">
              <a:extLst>
                <a:ext uri="{FF2B5EF4-FFF2-40B4-BE49-F238E27FC236}">
                  <a16:creationId xmlns:a16="http://schemas.microsoft.com/office/drawing/2014/main" id="{E980CFE4-402E-FF11-96DB-FDA3B2706040}"/>
                </a:ext>
              </a:extLst>
            </p:cNvPr>
            <p:cNvSpPr>
              <a:spLocks/>
            </p:cNvSpPr>
            <p:nvPr/>
          </p:nvSpPr>
          <p:spPr bwMode="auto">
            <a:xfrm>
              <a:off x="3791" y="1673"/>
              <a:ext cx="601" cy="398"/>
            </a:xfrm>
            <a:custGeom>
              <a:avLst/>
              <a:gdLst>
                <a:gd name="T0" fmla="*/ 2529 w 293"/>
                <a:gd name="T1" fmla="*/ 1903 h 182"/>
                <a:gd name="T2" fmla="*/ 2521 w 293"/>
                <a:gd name="T3" fmla="*/ 1631 h 182"/>
                <a:gd name="T4" fmla="*/ 2521 w 293"/>
                <a:gd name="T5" fmla="*/ 1612 h 182"/>
                <a:gd name="T6" fmla="*/ 2250 w 293"/>
                <a:gd name="T7" fmla="*/ 649 h 182"/>
                <a:gd name="T8" fmla="*/ 1296 w 293"/>
                <a:gd name="T9" fmla="*/ 0 h 182"/>
                <a:gd name="T10" fmla="*/ 568 w 293"/>
                <a:gd name="T11" fmla="*/ 282 h 182"/>
                <a:gd name="T12" fmla="*/ 88 w 293"/>
                <a:gd name="T13" fmla="*/ 1253 h 182"/>
                <a:gd name="T14" fmla="*/ 0 w 293"/>
                <a:gd name="T15" fmla="*/ 1903 h 182"/>
                <a:gd name="T16" fmla="*/ 105 w 293"/>
                <a:gd name="T17" fmla="*/ 1903 h 182"/>
                <a:gd name="T18" fmla="*/ 156 w 293"/>
                <a:gd name="T19" fmla="*/ 1253 h 182"/>
                <a:gd name="T20" fmla="*/ 336 w 293"/>
                <a:gd name="T21" fmla="*/ 846 h 182"/>
                <a:gd name="T22" fmla="*/ 640 w 293"/>
                <a:gd name="T23" fmla="*/ 378 h 182"/>
                <a:gd name="T24" fmla="*/ 1036 w 293"/>
                <a:gd name="T25" fmla="*/ 186 h 182"/>
                <a:gd name="T26" fmla="*/ 1296 w 293"/>
                <a:gd name="T27" fmla="*/ 105 h 182"/>
                <a:gd name="T28" fmla="*/ 1717 w 293"/>
                <a:gd name="T29" fmla="*/ 262 h 182"/>
                <a:gd name="T30" fmla="*/ 2166 w 293"/>
                <a:gd name="T31" fmla="*/ 660 h 182"/>
                <a:gd name="T32" fmla="*/ 2289 w 293"/>
                <a:gd name="T33" fmla="*/ 1076 h 182"/>
                <a:gd name="T34" fmla="*/ 2406 w 293"/>
                <a:gd name="T35" fmla="*/ 1435 h 182"/>
                <a:gd name="T36" fmla="*/ 2422 w 293"/>
                <a:gd name="T37" fmla="*/ 1903 h 182"/>
                <a:gd name="T38" fmla="*/ 2529 w 293"/>
                <a:gd name="T39" fmla="*/ 1903 h 18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3" h="182">
                  <a:moveTo>
                    <a:pt x="293" y="182"/>
                  </a:moveTo>
                  <a:cubicBezTo>
                    <a:pt x="293" y="165"/>
                    <a:pt x="292" y="158"/>
                    <a:pt x="292" y="156"/>
                  </a:cubicBezTo>
                  <a:cubicBezTo>
                    <a:pt x="292" y="155"/>
                    <a:pt x="292" y="154"/>
                    <a:pt x="292" y="154"/>
                  </a:cubicBezTo>
                  <a:cubicBezTo>
                    <a:pt x="289" y="122"/>
                    <a:pt x="277" y="86"/>
                    <a:pt x="261" y="62"/>
                  </a:cubicBezTo>
                  <a:cubicBezTo>
                    <a:pt x="234" y="22"/>
                    <a:pt x="196" y="1"/>
                    <a:pt x="150" y="0"/>
                  </a:cubicBezTo>
                  <a:cubicBezTo>
                    <a:pt x="116" y="0"/>
                    <a:pt x="89" y="9"/>
                    <a:pt x="66" y="27"/>
                  </a:cubicBezTo>
                  <a:cubicBezTo>
                    <a:pt x="41" y="48"/>
                    <a:pt x="21" y="82"/>
                    <a:pt x="10" y="120"/>
                  </a:cubicBezTo>
                  <a:cubicBezTo>
                    <a:pt x="5" y="138"/>
                    <a:pt x="0" y="172"/>
                    <a:pt x="0" y="182"/>
                  </a:cubicBezTo>
                  <a:cubicBezTo>
                    <a:pt x="12" y="182"/>
                    <a:pt x="12" y="182"/>
                    <a:pt x="12" y="182"/>
                  </a:cubicBezTo>
                  <a:cubicBezTo>
                    <a:pt x="13" y="163"/>
                    <a:pt x="14" y="135"/>
                    <a:pt x="18" y="120"/>
                  </a:cubicBezTo>
                  <a:cubicBezTo>
                    <a:pt x="22" y="107"/>
                    <a:pt x="33" y="93"/>
                    <a:pt x="39" y="81"/>
                  </a:cubicBezTo>
                  <a:cubicBezTo>
                    <a:pt x="49" y="63"/>
                    <a:pt x="61" y="47"/>
                    <a:pt x="74" y="36"/>
                  </a:cubicBezTo>
                  <a:cubicBezTo>
                    <a:pt x="87" y="25"/>
                    <a:pt x="102" y="21"/>
                    <a:pt x="120" y="18"/>
                  </a:cubicBezTo>
                  <a:cubicBezTo>
                    <a:pt x="129" y="16"/>
                    <a:pt x="140" y="10"/>
                    <a:pt x="150" y="10"/>
                  </a:cubicBezTo>
                  <a:cubicBezTo>
                    <a:pt x="165" y="10"/>
                    <a:pt x="186" y="20"/>
                    <a:pt x="199" y="25"/>
                  </a:cubicBezTo>
                  <a:cubicBezTo>
                    <a:pt x="221" y="34"/>
                    <a:pt x="236" y="41"/>
                    <a:pt x="251" y="63"/>
                  </a:cubicBezTo>
                  <a:cubicBezTo>
                    <a:pt x="257" y="72"/>
                    <a:pt x="261" y="91"/>
                    <a:pt x="265" y="103"/>
                  </a:cubicBezTo>
                  <a:cubicBezTo>
                    <a:pt x="269" y="114"/>
                    <a:pt x="276" y="125"/>
                    <a:pt x="279" y="137"/>
                  </a:cubicBezTo>
                  <a:cubicBezTo>
                    <a:pt x="282" y="152"/>
                    <a:pt x="280" y="171"/>
                    <a:pt x="281" y="182"/>
                  </a:cubicBezTo>
                  <a:lnTo>
                    <a:pt x="293" y="182"/>
                  </a:lnTo>
                  <a:close/>
                </a:path>
              </a:pathLst>
            </a:custGeom>
            <a:solidFill>
              <a:srgbClr val="A145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 name="Freeform 11">
              <a:extLst>
                <a:ext uri="{FF2B5EF4-FFF2-40B4-BE49-F238E27FC236}">
                  <a16:creationId xmlns:a16="http://schemas.microsoft.com/office/drawing/2014/main" id="{1EE8B8FB-31E6-1842-C41F-38DAA2617340}"/>
                </a:ext>
              </a:extLst>
            </p:cNvPr>
            <p:cNvSpPr>
              <a:spLocks/>
            </p:cNvSpPr>
            <p:nvPr/>
          </p:nvSpPr>
          <p:spPr bwMode="auto">
            <a:xfrm>
              <a:off x="3699" y="1573"/>
              <a:ext cx="787" cy="498"/>
            </a:xfrm>
            <a:custGeom>
              <a:avLst/>
              <a:gdLst>
                <a:gd name="T0" fmla="*/ 3298 w 384"/>
                <a:gd name="T1" fmla="*/ 2042 h 228"/>
                <a:gd name="T2" fmla="*/ 2961 w 384"/>
                <a:gd name="T3" fmla="*/ 854 h 228"/>
                <a:gd name="T4" fmla="*/ 1689 w 384"/>
                <a:gd name="T5" fmla="*/ 0 h 228"/>
                <a:gd name="T6" fmla="*/ 705 w 384"/>
                <a:gd name="T7" fmla="*/ 395 h 228"/>
                <a:gd name="T8" fmla="*/ 25 w 384"/>
                <a:gd name="T9" fmla="*/ 2042 h 228"/>
                <a:gd name="T10" fmla="*/ 0 w 384"/>
                <a:gd name="T11" fmla="*/ 2376 h 228"/>
                <a:gd name="T12" fmla="*/ 387 w 384"/>
                <a:gd name="T13" fmla="*/ 2376 h 228"/>
                <a:gd name="T14" fmla="*/ 475 w 384"/>
                <a:gd name="T15" fmla="*/ 1732 h 228"/>
                <a:gd name="T16" fmla="*/ 953 w 384"/>
                <a:gd name="T17" fmla="*/ 758 h 228"/>
                <a:gd name="T18" fmla="*/ 1681 w 384"/>
                <a:gd name="T19" fmla="*/ 476 h 228"/>
                <a:gd name="T20" fmla="*/ 2634 w 384"/>
                <a:gd name="T21" fmla="*/ 1125 h 228"/>
                <a:gd name="T22" fmla="*/ 2902 w 384"/>
                <a:gd name="T23" fmla="*/ 2086 h 228"/>
                <a:gd name="T24" fmla="*/ 2902 w 384"/>
                <a:gd name="T25" fmla="*/ 2103 h 228"/>
                <a:gd name="T26" fmla="*/ 2910 w 384"/>
                <a:gd name="T27" fmla="*/ 2376 h 228"/>
                <a:gd name="T28" fmla="*/ 3306 w 384"/>
                <a:gd name="T29" fmla="*/ 2376 h 228"/>
                <a:gd name="T30" fmla="*/ 3298 w 384"/>
                <a:gd name="T31" fmla="*/ 2042 h 22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84" h="228">
                  <a:moveTo>
                    <a:pt x="383" y="196"/>
                  </a:moveTo>
                  <a:cubicBezTo>
                    <a:pt x="379" y="158"/>
                    <a:pt x="366" y="115"/>
                    <a:pt x="344" y="82"/>
                  </a:cubicBezTo>
                  <a:cubicBezTo>
                    <a:pt x="309" y="30"/>
                    <a:pt x="257" y="1"/>
                    <a:pt x="196" y="0"/>
                  </a:cubicBezTo>
                  <a:cubicBezTo>
                    <a:pt x="151" y="0"/>
                    <a:pt x="113" y="13"/>
                    <a:pt x="82" y="38"/>
                  </a:cubicBezTo>
                  <a:cubicBezTo>
                    <a:pt x="40" y="72"/>
                    <a:pt x="10" y="133"/>
                    <a:pt x="3" y="196"/>
                  </a:cubicBezTo>
                  <a:cubicBezTo>
                    <a:pt x="1" y="208"/>
                    <a:pt x="0" y="221"/>
                    <a:pt x="0" y="228"/>
                  </a:cubicBezTo>
                  <a:cubicBezTo>
                    <a:pt x="45" y="228"/>
                    <a:pt x="45" y="228"/>
                    <a:pt x="45" y="228"/>
                  </a:cubicBezTo>
                  <a:cubicBezTo>
                    <a:pt x="45" y="218"/>
                    <a:pt x="50" y="184"/>
                    <a:pt x="55" y="166"/>
                  </a:cubicBezTo>
                  <a:cubicBezTo>
                    <a:pt x="66" y="128"/>
                    <a:pt x="86" y="94"/>
                    <a:pt x="111" y="73"/>
                  </a:cubicBezTo>
                  <a:cubicBezTo>
                    <a:pt x="134" y="55"/>
                    <a:pt x="161" y="46"/>
                    <a:pt x="195" y="46"/>
                  </a:cubicBezTo>
                  <a:cubicBezTo>
                    <a:pt x="241" y="47"/>
                    <a:pt x="279" y="68"/>
                    <a:pt x="306" y="108"/>
                  </a:cubicBezTo>
                  <a:cubicBezTo>
                    <a:pt x="322" y="132"/>
                    <a:pt x="334" y="168"/>
                    <a:pt x="337" y="200"/>
                  </a:cubicBezTo>
                  <a:cubicBezTo>
                    <a:pt x="337" y="200"/>
                    <a:pt x="337" y="201"/>
                    <a:pt x="337" y="202"/>
                  </a:cubicBezTo>
                  <a:cubicBezTo>
                    <a:pt x="337" y="204"/>
                    <a:pt x="338" y="211"/>
                    <a:pt x="338" y="228"/>
                  </a:cubicBezTo>
                  <a:cubicBezTo>
                    <a:pt x="384" y="228"/>
                    <a:pt x="384" y="228"/>
                    <a:pt x="384" y="228"/>
                  </a:cubicBezTo>
                  <a:cubicBezTo>
                    <a:pt x="384" y="220"/>
                    <a:pt x="384" y="205"/>
                    <a:pt x="383" y="196"/>
                  </a:cubicBezTo>
                  <a:close/>
                </a:path>
              </a:pathLst>
            </a:custGeom>
            <a:solidFill>
              <a:srgbClr val="F5B2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 name="Freeform 12">
              <a:extLst>
                <a:ext uri="{FF2B5EF4-FFF2-40B4-BE49-F238E27FC236}">
                  <a16:creationId xmlns:a16="http://schemas.microsoft.com/office/drawing/2014/main" id="{55F11A13-4CFC-41F4-96E6-3076ACF52E7A}"/>
                </a:ext>
              </a:extLst>
            </p:cNvPr>
            <p:cNvSpPr>
              <a:spLocks/>
            </p:cNvSpPr>
            <p:nvPr/>
          </p:nvSpPr>
          <p:spPr bwMode="auto">
            <a:xfrm>
              <a:off x="3916" y="3259"/>
              <a:ext cx="1263" cy="732"/>
            </a:xfrm>
            <a:custGeom>
              <a:avLst/>
              <a:gdLst>
                <a:gd name="T0" fmla="*/ 0 w 616"/>
                <a:gd name="T1" fmla="*/ 0 h 335"/>
                <a:gd name="T2" fmla="*/ 576 w 616"/>
                <a:gd name="T3" fmla="*/ 2130 h 335"/>
                <a:gd name="T4" fmla="*/ 2569 w 616"/>
                <a:gd name="T5" fmla="*/ 3485 h 335"/>
                <a:gd name="T6" fmla="*/ 4310 w 616"/>
                <a:gd name="T7" fmla="*/ 2836 h 335"/>
                <a:gd name="T8" fmla="*/ 5310 w 616"/>
                <a:gd name="T9" fmla="*/ 0 h 335"/>
                <a:gd name="T10" fmla="*/ 4990 w 616"/>
                <a:gd name="T11" fmla="*/ 0 h 335"/>
                <a:gd name="T12" fmla="*/ 4990 w 616"/>
                <a:gd name="T13" fmla="*/ 378 h 335"/>
                <a:gd name="T14" fmla="*/ 4119 w 616"/>
                <a:gd name="T15" fmla="*/ 2554 h 335"/>
                <a:gd name="T16" fmla="*/ 2577 w 616"/>
                <a:gd name="T17" fmla="*/ 3131 h 335"/>
                <a:gd name="T18" fmla="*/ 820 w 616"/>
                <a:gd name="T19" fmla="*/ 1929 h 335"/>
                <a:gd name="T20" fmla="*/ 361 w 616"/>
                <a:gd name="T21" fmla="*/ 334 h 335"/>
                <a:gd name="T22" fmla="*/ 344 w 616"/>
                <a:gd name="T23" fmla="*/ 0 h 335"/>
                <a:gd name="T24" fmla="*/ 0 w 616"/>
                <a:gd name="T25" fmla="*/ 0 h 3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16" h="335">
                  <a:moveTo>
                    <a:pt x="0" y="0"/>
                  </a:moveTo>
                  <a:cubicBezTo>
                    <a:pt x="0" y="69"/>
                    <a:pt x="27" y="144"/>
                    <a:pt x="67" y="204"/>
                  </a:cubicBezTo>
                  <a:cubicBezTo>
                    <a:pt x="124" y="291"/>
                    <a:pt x="209" y="333"/>
                    <a:pt x="298" y="334"/>
                  </a:cubicBezTo>
                  <a:cubicBezTo>
                    <a:pt x="360" y="335"/>
                    <a:pt x="446" y="316"/>
                    <a:pt x="500" y="272"/>
                  </a:cubicBezTo>
                  <a:cubicBezTo>
                    <a:pt x="578" y="207"/>
                    <a:pt x="615" y="101"/>
                    <a:pt x="616" y="0"/>
                  </a:cubicBezTo>
                  <a:cubicBezTo>
                    <a:pt x="579" y="0"/>
                    <a:pt x="579" y="0"/>
                    <a:pt x="579" y="0"/>
                  </a:cubicBezTo>
                  <a:cubicBezTo>
                    <a:pt x="579" y="0"/>
                    <a:pt x="581" y="14"/>
                    <a:pt x="579" y="36"/>
                  </a:cubicBezTo>
                  <a:cubicBezTo>
                    <a:pt x="571" y="123"/>
                    <a:pt x="535" y="198"/>
                    <a:pt x="478" y="245"/>
                  </a:cubicBezTo>
                  <a:cubicBezTo>
                    <a:pt x="431" y="284"/>
                    <a:pt x="354" y="301"/>
                    <a:pt x="299" y="300"/>
                  </a:cubicBezTo>
                  <a:cubicBezTo>
                    <a:pt x="216" y="300"/>
                    <a:pt x="144" y="259"/>
                    <a:pt x="95" y="185"/>
                  </a:cubicBezTo>
                  <a:cubicBezTo>
                    <a:pt x="64" y="138"/>
                    <a:pt x="44" y="76"/>
                    <a:pt x="42" y="32"/>
                  </a:cubicBezTo>
                  <a:cubicBezTo>
                    <a:pt x="39" y="11"/>
                    <a:pt x="40" y="0"/>
                    <a:pt x="40" y="0"/>
                  </a:cubicBezTo>
                  <a:lnTo>
                    <a:pt x="0" y="0"/>
                  </a:lnTo>
                  <a:close/>
                </a:path>
              </a:pathLst>
            </a:custGeom>
            <a:solidFill>
              <a:srgbClr val="F5B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3" name="Freeform 13">
              <a:extLst>
                <a:ext uri="{FF2B5EF4-FFF2-40B4-BE49-F238E27FC236}">
                  <a16:creationId xmlns:a16="http://schemas.microsoft.com/office/drawing/2014/main" id="{E18F1F94-99C9-0535-4207-C11381A7E42D}"/>
                </a:ext>
              </a:extLst>
            </p:cNvPr>
            <p:cNvSpPr>
              <a:spLocks/>
            </p:cNvSpPr>
            <p:nvPr/>
          </p:nvSpPr>
          <p:spPr bwMode="auto">
            <a:xfrm>
              <a:off x="2664" y="722"/>
              <a:ext cx="1828" cy="2939"/>
            </a:xfrm>
            <a:custGeom>
              <a:avLst/>
              <a:gdLst>
                <a:gd name="T0" fmla="*/ 5338 w 892"/>
                <a:gd name="T1" fmla="*/ 12873 h 1344"/>
                <a:gd name="T2" fmla="*/ 5330 w 892"/>
                <a:gd name="T3" fmla="*/ 12854 h 1344"/>
                <a:gd name="T4" fmla="*/ 5308 w 892"/>
                <a:gd name="T5" fmla="*/ 12768 h 1344"/>
                <a:gd name="T6" fmla="*/ 5300 w 892"/>
                <a:gd name="T7" fmla="*/ 12716 h 1344"/>
                <a:gd name="T8" fmla="*/ 5291 w 892"/>
                <a:gd name="T9" fmla="*/ 12644 h 1344"/>
                <a:gd name="T10" fmla="*/ 5283 w 892"/>
                <a:gd name="T11" fmla="*/ 12580 h 1344"/>
                <a:gd name="T12" fmla="*/ 5275 w 892"/>
                <a:gd name="T13" fmla="*/ 12519 h 1344"/>
                <a:gd name="T14" fmla="*/ 5275 w 892"/>
                <a:gd name="T15" fmla="*/ 12443 h 1344"/>
                <a:gd name="T16" fmla="*/ 5267 w 892"/>
                <a:gd name="T17" fmla="*/ 12381 h 1344"/>
                <a:gd name="T18" fmla="*/ 5259 w 892"/>
                <a:gd name="T19" fmla="*/ 12298 h 1344"/>
                <a:gd name="T20" fmla="*/ 5259 w 892"/>
                <a:gd name="T21" fmla="*/ 12257 h 1344"/>
                <a:gd name="T22" fmla="*/ 5259 w 892"/>
                <a:gd name="T23" fmla="*/ 12132 h 1344"/>
                <a:gd name="T24" fmla="*/ 4045 w 892"/>
                <a:gd name="T25" fmla="*/ 6451 h 1344"/>
                <a:gd name="T26" fmla="*/ 4855 w 892"/>
                <a:gd name="T27" fmla="*/ 4203 h 1344"/>
                <a:gd name="T28" fmla="*/ 6035 w 892"/>
                <a:gd name="T29" fmla="*/ 3720 h 1344"/>
                <a:gd name="T30" fmla="*/ 7572 w 892"/>
                <a:gd name="T31" fmla="*/ 4758 h 1344"/>
                <a:gd name="T32" fmla="*/ 7677 w 892"/>
                <a:gd name="T33" fmla="*/ 4977 h 1344"/>
                <a:gd name="T34" fmla="*/ 2369 w 892"/>
                <a:gd name="T35" fmla="*/ 1631 h 1344"/>
                <a:gd name="T36" fmla="*/ 1328 w 892"/>
                <a:gd name="T37" fmla="*/ 210 h 1344"/>
                <a:gd name="T38" fmla="*/ 1289 w 892"/>
                <a:gd name="T39" fmla="*/ 0 h 1344"/>
                <a:gd name="T40" fmla="*/ 1049 w 892"/>
                <a:gd name="T41" fmla="*/ 2290 h 1344"/>
                <a:gd name="T42" fmla="*/ 2510 w 892"/>
                <a:gd name="T43" fmla="*/ 2926 h 1344"/>
                <a:gd name="T44" fmla="*/ 3787 w 892"/>
                <a:gd name="T45" fmla="*/ 4625 h 1344"/>
                <a:gd name="T46" fmla="*/ 3890 w 892"/>
                <a:gd name="T47" fmla="*/ 6641 h 1344"/>
                <a:gd name="T48" fmla="*/ 5724 w 892"/>
                <a:gd name="T49" fmla="*/ 14054 h 1344"/>
                <a:gd name="T50" fmla="*/ 5338 w 892"/>
                <a:gd name="T51" fmla="*/ 12873 h 134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892" h="1344">
                  <a:moveTo>
                    <a:pt x="620" y="1231"/>
                  </a:moveTo>
                  <a:cubicBezTo>
                    <a:pt x="620" y="1231"/>
                    <a:pt x="619" y="1230"/>
                    <a:pt x="619" y="1229"/>
                  </a:cubicBezTo>
                  <a:cubicBezTo>
                    <a:pt x="619" y="1226"/>
                    <a:pt x="618" y="1224"/>
                    <a:pt x="617" y="1221"/>
                  </a:cubicBezTo>
                  <a:cubicBezTo>
                    <a:pt x="617" y="1219"/>
                    <a:pt x="617" y="1218"/>
                    <a:pt x="616" y="1216"/>
                  </a:cubicBezTo>
                  <a:cubicBezTo>
                    <a:pt x="616" y="1214"/>
                    <a:pt x="616" y="1211"/>
                    <a:pt x="615" y="1209"/>
                  </a:cubicBezTo>
                  <a:cubicBezTo>
                    <a:pt x="615" y="1207"/>
                    <a:pt x="615" y="1205"/>
                    <a:pt x="614" y="1203"/>
                  </a:cubicBezTo>
                  <a:cubicBezTo>
                    <a:pt x="614" y="1201"/>
                    <a:pt x="614" y="1199"/>
                    <a:pt x="613" y="1197"/>
                  </a:cubicBezTo>
                  <a:cubicBezTo>
                    <a:pt x="613" y="1194"/>
                    <a:pt x="613" y="1192"/>
                    <a:pt x="613" y="1190"/>
                  </a:cubicBezTo>
                  <a:cubicBezTo>
                    <a:pt x="612" y="1188"/>
                    <a:pt x="612" y="1186"/>
                    <a:pt x="612" y="1184"/>
                  </a:cubicBezTo>
                  <a:cubicBezTo>
                    <a:pt x="612" y="1182"/>
                    <a:pt x="612" y="1179"/>
                    <a:pt x="611" y="1176"/>
                  </a:cubicBezTo>
                  <a:cubicBezTo>
                    <a:pt x="611" y="1175"/>
                    <a:pt x="611" y="1174"/>
                    <a:pt x="611" y="1172"/>
                  </a:cubicBezTo>
                  <a:cubicBezTo>
                    <a:pt x="611" y="1168"/>
                    <a:pt x="611" y="1164"/>
                    <a:pt x="611" y="1160"/>
                  </a:cubicBezTo>
                  <a:cubicBezTo>
                    <a:pt x="528" y="971"/>
                    <a:pt x="498" y="722"/>
                    <a:pt x="470" y="617"/>
                  </a:cubicBezTo>
                  <a:cubicBezTo>
                    <a:pt x="470" y="540"/>
                    <a:pt x="504" y="452"/>
                    <a:pt x="564" y="402"/>
                  </a:cubicBezTo>
                  <a:cubicBezTo>
                    <a:pt x="605" y="368"/>
                    <a:pt x="654" y="356"/>
                    <a:pt x="701" y="356"/>
                  </a:cubicBezTo>
                  <a:cubicBezTo>
                    <a:pt x="770" y="357"/>
                    <a:pt x="836" y="389"/>
                    <a:pt x="880" y="455"/>
                  </a:cubicBezTo>
                  <a:cubicBezTo>
                    <a:pt x="884" y="462"/>
                    <a:pt x="889" y="469"/>
                    <a:pt x="892" y="476"/>
                  </a:cubicBezTo>
                  <a:cubicBezTo>
                    <a:pt x="776" y="198"/>
                    <a:pt x="514" y="173"/>
                    <a:pt x="275" y="156"/>
                  </a:cubicBezTo>
                  <a:cubicBezTo>
                    <a:pt x="44" y="139"/>
                    <a:pt x="64" y="40"/>
                    <a:pt x="154" y="20"/>
                  </a:cubicBezTo>
                  <a:cubicBezTo>
                    <a:pt x="150" y="0"/>
                    <a:pt x="150" y="0"/>
                    <a:pt x="150" y="0"/>
                  </a:cubicBezTo>
                  <a:cubicBezTo>
                    <a:pt x="0" y="40"/>
                    <a:pt x="10" y="151"/>
                    <a:pt x="122" y="219"/>
                  </a:cubicBezTo>
                  <a:cubicBezTo>
                    <a:pt x="174" y="251"/>
                    <a:pt x="236" y="265"/>
                    <a:pt x="292" y="280"/>
                  </a:cubicBezTo>
                  <a:cubicBezTo>
                    <a:pt x="387" y="305"/>
                    <a:pt x="449" y="326"/>
                    <a:pt x="440" y="442"/>
                  </a:cubicBezTo>
                  <a:cubicBezTo>
                    <a:pt x="434" y="523"/>
                    <a:pt x="439" y="571"/>
                    <a:pt x="452" y="635"/>
                  </a:cubicBezTo>
                  <a:cubicBezTo>
                    <a:pt x="465" y="708"/>
                    <a:pt x="596" y="1262"/>
                    <a:pt x="665" y="1344"/>
                  </a:cubicBezTo>
                  <a:cubicBezTo>
                    <a:pt x="645" y="1309"/>
                    <a:pt x="629" y="1270"/>
                    <a:pt x="620" y="1231"/>
                  </a:cubicBezTo>
                  <a:close/>
                </a:path>
              </a:pathLst>
            </a:custGeom>
            <a:solidFill>
              <a:srgbClr val="F1AA8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 name="Freeform 14">
              <a:extLst>
                <a:ext uri="{FF2B5EF4-FFF2-40B4-BE49-F238E27FC236}">
                  <a16:creationId xmlns:a16="http://schemas.microsoft.com/office/drawing/2014/main" id="{71E360ED-1CF0-786B-14E0-CE9F794635FE}"/>
                </a:ext>
              </a:extLst>
            </p:cNvPr>
            <p:cNvSpPr>
              <a:spLocks/>
            </p:cNvSpPr>
            <p:nvPr/>
          </p:nvSpPr>
          <p:spPr bwMode="auto">
            <a:xfrm>
              <a:off x="4486" y="2071"/>
              <a:ext cx="693" cy="1188"/>
            </a:xfrm>
            <a:custGeom>
              <a:avLst/>
              <a:gdLst>
                <a:gd name="T0" fmla="*/ 2913 w 338"/>
                <a:gd name="T1" fmla="*/ 5686 h 543"/>
                <a:gd name="T2" fmla="*/ 295 w 338"/>
                <a:gd name="T3" fmla="*/ 0 h 543"/>
                <a:gd name="T4" fmla="*/ 0 w 338"/>
                <a:gd name="T5" fmla="*/ 0 h 543"/>
                <a:gd name="T6" fmla="*/ 2594 w 338"/>
                <a:gd name="T7" fmla="*/ 5686 h 543"/>
                <a:gd name="T8" fmla="*/ 2913 w 338"/>
                <a:gd name="T9" fmla="*/ 5686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8" h="543">
                  <a:moveTo>
                    <a:pt x="338" y="543"/>
                  </a:moveTo>
                  <a:cubicBezTo>
                    <a:pt x="234" y="366"/>
                    <a:pt x="79" y="119"/>
                    <a:pt x="34" y="0"/>
                  </a:cubicBezTo>
                  <a:cubicBezTo>
                    <a:pt x="0" y="0"/>
                    <a:pt x="0" y="0"/>
                    <a:pt x="0" y="0"/>
                  </a:cubicBezTo>
                  <a:cubicBezTo>
                    <a:pt x="41" y="121"/>
                    <a:pt x="213" y="400"/>
                    <a:pt x="301" y="543"/>
                  </a:cubicBezTo>
                  <a:lnTo>
                    <a:pt x="338" y="543"/>
                  </a:lnTo>
                  <a:close/>
                </a:path>
              </a:pathLst>
            </a:custGeom>
            <a:solidFill>
              <a:srgbClr val="FCE1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 name="Freeform 15">
              <a:extLst>
                <a:ext uri="{FF2B5EF4-FFF2-40B4-BE49-F238E27FC236}">
                  <a16:creationId xmlns:a16="http://schemas.microsoft.com/office/drawing/2014/main" id="{695B5C6B-2E06-C61D-9B92-85648AB2545F}"/>
                </a:ext>
              </a:extLst>
            </p:cNvPr>
            <p:cNvSpPr>
              <a:spLocks/>
            </p:cNvSpPr>
            <p:nvPr/>
          </p:nvSpPr>
          <p:spPr bwMode="auto">
            <a:xfrm>
              <a:off x="3627" y="2071"/>
              <a:ext cx="371" cy="1188"/>
            </a:xfrm>
            <a:custGeom>
              <a:avLst/>
              <a:gdLst>
                <a:gd name="T0" fmla="*/ 0 w 181"/>
                <a:gd name="T1" fmla="*/ 0 h 543"/>
                <a:gd name="T2" fmla="*/ 1213 w 181"/>
                <a:gd name="T3" fmla="*/ 5686 h 543"/>
                <a:gd name="T4" fmla="*/ 1558 w 181"/>
                <a:gd name="T5" fmla="*/ 5686 h 543"/>
                <a:gd name="T6" fmla="*/ 303 w 181"/>
                <a:gd name="T7" fmla="*/ 0 h 543"/>
                <a:gd name="T8" fmla="*/ 0 w 181"/>
                <a:gd name="T9" fmla="*/ 0 h 5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1" h="543">
                  <a:moveTo>
                    <a:pt x="0" y="0"/>
                  </a:moveTo>
                  <a:cubicBezTo>
                    <a:pt x="28" y="105"/>
                    <a:pt x="58" y="354"/>
                    <a:pt x="141" y="543"/>
                  </a:cubicBezTo>
                  <a:cubicBezTo>
                    <a:pt x="181" y="543"/>
                    <a:pt x="181" y="543"/>
                    <a:pt x="181" y="543"/>
                  </a:cubicBezTo>
                  <a:cubicBezTo>
                    <a:pt x="99" y="364"/>
                    <a:pt x="57" y="103"/>
                    <a:pt x="35" y="0"/>
                  </a:cubicBezTo>
                  <a:lnTo>
                    <a:pt x="0" y="0"/>
                  </a:lnTo>
                  <a:close/>
                </a:path>
              </a:pathLst>
            </a:custGeom>
            <a:solidFill>
              <a:srgbClr val="FCE1D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 name="Freeform 16">
              <a:extLst>
                <a:ext uri="{FF2B5EF4-FFF2-40B4-BE49-F238E27FC236}">
                  <a16:creationId xmlns:a16="http://schemas.microsoft.com/office/drawing/2014/main" id="{A0C24E5D-5C27-64CF-0B35-0B40C25866E8}"/>
                </a:ext>
              </a:extLst>
            </p:cNvPr>
            <p:cNvSpPr>
              <a:spLocks/>
            </p:cNvSpPr>
            <p:nvPr/>
          </p:nvSpPr>
          <p:spPr bwMode="auto">
            <a:xfrm>
              <a:off x="4138" y="3241"/>
              <a:ext cx="820" cy="527"/>
            </a:xfrm>
            <a:custGeom>
              <a:avLst/>
              <a:gdLst>
                <a:gd name="T0" fmla="*/ 96 w 400"/>
                <a:gd name="T1" fmla="*/ 468 h 241"/>
                <a:gd name="T2" fmla="*/ 180 w 400"/>
                <a:gd name="T3" fmla="*/ 1181 h 241"/>
                <a:gd name="T4" fmla="*/ 428 w 400"/>
                <a:gd name="T5" fmla="*/ 1588 h 241"/>
                <a:gd name="T6" fmla="*/ 621 w 400"/>
                <a:gd name="T7" fmla="*/ 1983 h 241"/>
                <a:gd name="T8" fmla="*/ 732 w 400"/>
                <a:gd name="T9" fmla="*/ 2104 h 241"/>
                <a:gd name="T10" fmla="*/ 920 w 400"/>
                <a:gd name="T11" fmla="*/ 2176 h 241"/>
                <a:gd name="T12" fmla="*/ 1076 w 400"/>
                <a:gd name="T13" fmla="*/ 2289 h 241"/>
                <a:gd name="T14" fmla="*/ 1345 w 400"/>
                <a:gd name="T15" fmla="*/ 2397 h 241"/>
                <a:gd name="T16" fmla="*/ 1706 w 400"/>
                <a:gd name="T17" fmla="*/ 2519 h 241"/>
                <a:gd name="T18" fmla="*/ 2001 w 400"/>
                <a:gd name="T19" fmla="*/ 2478 h 241"/>
                <a:gd name="T20" fmla="*/ 2306 w 400"/>
                <a:gd name="T21" fmla="*/ 2438 h 241"/>
                <a:gd name="T22" fmla="*/ 2593 w 400"/>
                <a:gd name="T23" fmla="*/ 2228 h 241"/>
                <a:gd name="T24" fmla="*/ 2815 w 400"/>
                <a:gd name="T25" fmla="*/ 2071 h 241"/>
                <a:gd name="T26" fmla="*/ 3026 w 400"/>
                <a:gd name="T27" fmla="*/ 1769 h 241"/>
                <a:gd name="T28" fmla="*/ 3231 w 400"/>
                <a:gd name="T29" fmla="*/ 1454 h 241"/>
                <a:gd name="T30" fmla="*/ 3298 w 400"/>
                <a:gd name="T31" fmla="*/ 1277 h 241"/>
                <a:gd name="T32" fmla="*/ 3333 w 400"/>
                <a:gd name="T33" fmla="*/ 1067 h 241"/>
                <a:gd name="T34" fmla="*/ 3413 w 400"/>
                <a:gd name="T35" fmla="*/ 838 h 241"/>
                <a:gd name="T36" fmla="*/ 3403 w 400"/>
                <a:gd name="T37" fmla="*/ 81 h 241"/>
                <a:gd name="T38" fmla="*/ 3403 w 400"/>
                <a:gd name="T39" fmla="*/ 81 h 241"/>
                <a:gd name="T40" fmla="*/ 3005 w 400"/>
                <a:gd name="T41" fmla="*/ 105 h 241"/>
                <a:gd name="T42" fmla="*/ 2290 w 400"/>
                <a:gd name="T43" fmla="*/ 52 h 241"/>
                <a:gd name="T44" fmla="*/ 1121 w 400"/>
                <a:gd name="T45" fmla="*/ 9 h 241"/>
                <a:gd name="T46" fmla="*/ 0 w 400"/>
                <a:gd name="T47" fmla="*/ 81 h 241"/>
                <a:gd name="T48" fmla="*/ 0 w 400"/>
                <a:gd name="T49" fmla="*/ 81 h 241"/>
                <a:gd name="T50" fmla="*/ 96 w 400"/>
                <a:gd name="T51" fmla="*/ 468 h 2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0" h="241">
                  <a:moveTo>
                    <a:pt x="11" y="45"/>
                  </a:moveTo>
                  <a:cubicBezTo>
                    <a:pt x="13" y="62"/>
                    <a:pt x="10" y="89"/>
                    <a:pt x="21" y="113"/>
                  </a:cubicBezTo>
                  <a:cubicBezTo>
                    <a:pt x="27" y="127"/>
                    <a:pt x="40" y="136"/>
                    <a:pt x="50" y="152"/>
                  </a:cubicBezTo>
                  <a:cubicBezTo>
                    <a:pt x="57" y="163"/>
                    <a:pt x="63" y="181"/>
                    <a:pt x="72" y="190"/>
                  </a:cubicBezTo>
                  <a:cubicBezTo>
                    <a:pt x="76" y="194"/>
                    <a:pt x="81" y="197"/>
                    <a:pt x="85" y="201"/>
                  </a:cubicBezTo>
                  <a:cubicBezTo>
                    <a:pt x="92" y="205"/>
                    <a:pt x="100" y="205"/>
                    <a:pt x="107" y="208"/>
                  </a:cubicBezTo>
                  <a:cubicBezTo>
                    <a:pt x="113" y="211"/>
                    <a:pt x="118" y="216"/>
                    <a:pt x="125" y="219"/>
                  </a:cubicBezTo>
                  <a:cubicBezTo>
                    <a:pt x="134" y="223"/>
                    <a:pt x="145" y="225"/>
                    <a:pt x="156" y="229"/>
                  </a:cubicBezTo>
                  <a:cubicBezTo>
                    <a:pt x="170" y="234"/>
                    <a:pt x="184" y="241"/>
                    <a:pt x="198" y="241"/>
                  </a:cubicBezTo>
                  <a:cubicBezTo>
                    <a:pt x="209" y="241"/>
                    <a:pt x="220" y="238"/>
                    <a:pt x="232" y="237"/>
                  </a:cubicBezTo>
                  <a:cubicBezTo>
                    <a:pt x="244" y="236"/>
                    <a:pt x="256" y="237"/>
                    <a:pt x="268" y="233"/>
                  </a:cubicBezTo>
                  <a:cubicBezTo>
                    <a:pt x="280" y="230"/>
                    <a:pt x="289" y="221"/>
                    <a:pt x="301" y="213"/>
                  </a:cubicBezTo>
                  <a:cubicBezTo>
                    <a:pt x="309" y="207"/>
                    <a:pt x="320" y="204"/>
                    <a:pt x="327" y="198"/>
                  </a:cubicBezTo>
                  <a:cubicBezTo>
                    <a:pt x="335" y="191"/>
                    <a:pt x="342" y="180"/>
                    <a:pt x="351" y="169"/>
                  </a:cubicBezTo>
                  <a:cubicBezTo>
                    <a:pt x="359" y="159"/>
                    <a:pt x="369" y="150"/>
                    <a:pt x="375" y="139"/>
                  </a:cubicBezTo>
                  <a:cubicBezTo>
                    <a:pt x="377" y="134"/>
                    <a:pt x="380" y="128"/>
                    <a:pt x="383" y="122"/>
                  </a:cubicBezTo>
                  <a:cubicBezTo>
                    <a:pt x="385" y="116"/>
                    <a:pt x="385" y="109"/>
                    <a:pt x="387" y="102"/>
                  </a:cubicBezTo>
                  <a:cubicBezTo>
                    <a:pt x="389" y="95"/>
                    <a:pt x="394" y="88"/>
                    <a:pt x="396" y="80"/>
                  </a:cubicBezTo>
                  <a:cubicBezTo>
                    <a:pt x="400" y="65"/>
                    <a:pt x="396" y="32"/>
                    <a:pt x="395" y="8"/>
                  </a:cubicBezTo>
                  <a:cubicBezTo>
                    <a:pt x="395" y="8"/>
                    <a:pt x="395" y="8"/>
                    <a:pt x="395" y="8"/>
                  </a:cubicBezTo>
                  <a:cubicBezTo>
                    <a:pt x="384" y="8"/>
                    <a:pt x="364" y="13"/>
                    <a:pt x="349" y="10"/>
                  </a:cubicBezTo>
                  <a:cubicBezTo>
                    <a:pt x="319" y="5"/>
                    <a:pt x="298" y="3"/>
                    <a:pt x="266" y="5"/>
                  </a:cubicBezTo>
                  <a:cubicBezTo>
                    <a:pt x="218" y="9"/>
                    <a:pt x="178" y="0"/>
                    <a:pt x="130" y="1"/>
                  </a:cubicBezTo>
                  <a:cubicBezTo>
                    <a:pt x="93" y="1"/>
                    <a:pt x="38" y="22"/>
                    <a:pt x="0" y="8"/>
                  </a:cubicBezTo>
                  <a:cubicBezTo>
                    <a:pt x="0" y="8"/>
                    <a:pt x="0" y="8"/>
                    <a:pt x="0" y="8"/>
                  </a:cubicBezTo>
                  <a:cubicBezTo>
                    <a:pt x="0" y="9"/>
                    <a:pt x="7" y="22"/>
                    <a:pt x="11" y="45"/>
                  </a:cubicBezTo>
                  <a:close/>
                </a:path>
              </a:pathLst>
            </a:custGeom>
            <a:solidFill>
              <a:srgbClr val="D547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 name="Freeform 17">
              <a:extLst>
                <a:ext uri="{FF2B5EF4-FFF2-40B4-BE49-F238E27FC236}">
                  <a16:creationId xmlns:a16="http://schemas.microsoft.com/office/drawing/2014/main" id="{C2C06D13-40AB-2DC9-559A-31F0D18353F1}"/>
                </a:ext>
              </a:extLst>
            </p:cNvPr>
            <p:cNvSpPr>
              <a:spLocks/>
            </p:cNvSpPr>
            <p:nvPr/>
          </p:nvSpPr>
          <p:spPr bwMode="auto">
            <a:xfrm>
              <a:off x="4138" y="3241"/>
              <a:ext cx="820" cy="527"/>
            </a:xfrm>
            <a:custGeom>
              <a:avLst/>
              <a:gdLst>
                <a:gd name="T0" fmla="*/ 96 w 400"/>
                <a:gd name="T1" fmla="*/ 468 h 241"/>
                <a:gd name="T2" fmla="*/ 180 w 400"/>
                <a:gd name="T3" fmla="*/ 1181 h 241"/>
                <a:gd name="T4" fmla="*/ 428 w 400"/>
                <a:gd name="T5" fmla="*/ 1588 h 241"/>
                <a:gd name="T6" fmla="*/ 621 w 400"/>
                <a:gd name="T7" fmla="*/ 1983 h 241"/>
                <a:gd name="T8" fmla="*/ 732 w 400"/>
                <a:gd name="T9" fmla="*/ 2104 h 241"/>
                <a:gd name="T10" fmla="*/ 920 w 400"/>
                <a:gd name="T11" fmla="*/ 2176 h 241"/>
                <a:gd name="T12" fmla="*/ 1076 w 400"/>
                <a:gd name="T13" fmla="*/ 2289 h 241"/>
                <a:gd name="T14" fmla="*/ 1345 w 400"/>
                <a:gd name="T15" fmla="*/ 2397 h 241"/>
                <a:gd name="T16" fmla="*/ 1706 w 400"/>
                <a:gd name="T17" fmla="*/ 2519 h 241"/>
                <a:gd name="T18" fmla="*/ 2001 w 400"/>
                <a:gd name="T19" fmla="*/ 2478 h 241"/>
                <a:gd name="T20" fmla="*/ 2306 w 400"/>
                <a:gd name="T21" fmla="*/ 2438 h 241"/>
                <a:gd name="T22" fmla="*/ 2593 w 400"/>
                <a:gd name="T23" fmla="*/ 2228 h 241"/>
                <a:gd name="T24" fmla="*/ 2815 w 400"/>
                <a:gd name="T25" fmla="*/ 2071 h 241"/>
                <a:gd name="T26" fmla="*/ 3026 w 400"/>
                <a:gd name="T27" fmla="*/ 1769 h 241"/>
                <a:gd name="T28" fmla="*/ 3231 w 400"/>
                <a:gd name="T29" fmla="*/ 1454 h 241"/>
                <a:gd name="T30" fmla="*/ 3298 w 400"/>
                <a:gd name="T31" fmla="*/ 1277 h 241"/>
                <a:gd name="T32" fmla="*/ 3333 w 400"/>
                <a:gd name="T33" fmla="*/ 1067 h 241"/>
                <a:gd name="T34" fmla="*/ 3413 w 400"/>
                <a:gd name="T35" fmla="*/ 838 h 241"/>
                <a:gd name="T36" fmla="*/ 3403 w 400"/>
                <a:gd name="T37" fmla="*/ 81 h 241"/>
                <a:gd name="T38" fmla="*/ 3403 w 400"/>
                <a:gd name="T39" fmla="*/ 81 h 241"/>
                <a:gd name="T40" fmla="*/ 3005 w 400"/>
                <a:gd name="T41" fmla="*/ 105 h 241"/>
                <a:gd name="T42" fmla="*/ 2290 w 400"/>
                <a:gd name="T43" fmla="*/ 52 h 241"/>
                <a:gd name="T44" fmla="*/ 1121 w 400"/>
                <a:gd name="T45" fmla="*/ 9 h 241"/>
                <a:gd name="T46" fmla="*/ 0 w 400"/>
                <a:gd name="T47" fmla="*/ 81 h 241"/>
                <a:gd name="T48" fmla="*/ 0 w 400"/>
                <a:gd name="T49" fmla="*/ 81 h 241"/>
                <a:gd name="T50" fmla="*/ 96 w 400"/>
                <a:gd name="T51" fmla="*/ 468 h 2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0" h="241">
                  <a:moveTo>
                    <a:pt x="11" y="45"/>
                  </a:moveTo>
                  <a:cubicBezTo>
                    <a:pt x="13" y="62"/>
                    <a:pt x="10" y="89"/>
                    <a:pt x="21" y="113"/>
                  </a:cubicBezTo>
                  <a:cubicBezTo>
                    <a:pt x="27" y="127"/>
                    <a:pt x="40" y="136"/>
                    <a:pt x="50" y="152"/>
                  </a:cubicBezTo>
                  <a:cubicBezTo>
                    <a:pt x="57" y="163"/>
                    <a:pt x="63" y="181"/>
                    <a:pt x="72" y="190"/>
                  </a:cubicBezTo>
                  <a:cubicBezTo>
                    <a:pt x="76" y="194"/>
                    <a:pt x="81" y="197"/>
                    <a:pt x="85" y="201"/>
                  </a:cubicBezTo>
                  <a:cubicBezTo>
                    <a:pt x="92" y="205"/>
                    <a:pt x="100" y="205"/>
                    <a:pt x="107" y="208"/>
                  </a:cubicBezTo>
                  <a:cubicBezTo>
                    <a:pt x="113" y="211"/>
                    <a:pt x="118" y="216"/>
                    <a:pt x="125" y="219"/>
                  </a:cubicBezTo>
                  <a:cubicBezTo>
                    <a:pt x="134" y="223"/>
                    <a:pt x="145" y="225"/>
                    <a:pt x="156" y="229"/>
                  </a:cubicBezTo>
                  <a:cubicBezTo>
                    <a:pt x="170" y="234"/>
                    <a:pt x="184" y="241"/>
                    <a:pt x="198" y="241"/>
                  </a:cubicBezTo>
                  <a:cubicBezTo>
                    <a:pt x="209" y="241"/>
                    <a:pt x="220" y="238"/>
                    <a:pt x="232" y="237"/>
                  </a:cubicBezTo>
                  <a:cubicBezTo>
                    <a:pt x="244" y="236"/>
                    <a:pt x="256" y="237"/>
                    <a:pt x="268" y="233"/>
                  </a:cubicBezTo>
                  <a:cubicBezTo>
                    <a:pt x="280" y="230"/>
                    <a:pt x="289" y="221"/>
                    <a:pt x="301" y="213"/>
                  </a:cubicBezTo>
                  <a:cubicBezTo>
                    <a:pt x="309" y="207"/>
                    <a:pt x="320" y="204"/>
                    <a:pt x="327" y="198"/>
                  </a:cubicBezTo>
                  <a:cubicBezTo>
                    <a:pt x="335" y="191"/>
                    <a:pt x="342" y="180"/>
                    <a:pt x="351" y="169"/>
                  </a:cubicBezTo>
                  <a:cubicBezTo>
                    <a:pt x="359" y="159"/>
                    <a:pt x="369" y="150"/>
                    <a:pt x="375" y="139"/>
                  </a:cubicBezTo>
                  <a:cubicBezTo>
                    <a:pt x="377" y="134"/>
                    <a:pt x="380" y="128"/>
                    <a:pt x="383" y="122"/>
                  </a:cubicBezTo>
                  <a:cubicBezTo>
                    <a:pt x="385" y="116"/>
                    <a:pt x="385" y="109"/>
                    <a:pt x="387" y="102"/>
                  </a:cubicBezTo>
                  <a:cubicBezTo>
                    <a:pt x="389" y="95"/>
                    <a:pt x="394" y="88"/>
                    <a:pt x="396" y="80"/>
                  </a:cubicBezTo>
                  <a:cubicBezTo>
                    <a:pt x="400" y="65"/>
                    <a:pt x="396" y="32"/>
                    <a:pt x="395" y="8"/>
                  </a:cubicBezTo>
                  <a:cubicBezTo>
                    <a:pt x="395" y="8"/>
                    <a:pt x="395" y="8"/>
                    <a:pt x="395" y="8"/>
                  </a:cubicBezTo>
                  <a:cubicBezTo>
                    <a:pt x="384" y="8"/>
                    <a:pt x="364" y="13"/>
                    <a:pt x="349" y="10"/>
                  </a:cubicBezTo>
                  <a:cubicBezTo>
                    <a:pt x="319" y="5"/>
                    <a:pt x="298" y="3"/>
                    <a:pt x="266" y="5"/>
                  </a:cubicBezTo>
                  <a:cubicBezTo>
                    <a:pt x="218" y="9"/>
                    <a:pt x="178" y="0"/>
                    <a:pt x="130" y="1"/>
                  </a:cubicBezTo>
                  <a:cubicBezTo>
                    <a:pt x="93" y="1"/>
                    <a:pt x="38" y="22"/>
                    <a:pt x="0" y="8"/>
                  </a:cubicBezTo>
                  <a:cubicBezTo>
                    <a:pt x="0" y="8"/>
                    <a:pt x="0" y="8"/>
                    <a:pt x="0" y="8"/>
                  </a:cubicBezTo>
                  <a:cubicBezTo>
                    <a:pt x="0" y="9"/>
                    <a:pt x="7" y="22"/>
                    <a:pt x="11" y="45"/>
                  </a:cubicBezTo>
                  <a:close/>
                </a:path>
              </a:pathLst>
            </a:custGeom>
            <a:solidFill>
              <a:srgbClr val="D547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 name="Freeform 18">
              <a:extLst>
                <a:ext uri="{FF2B5EF4-FFF2-40B4-BE49-F238E27FC236}">
                  <a16:creationId xmlns:a16="http://schemas.microsoft.com/office/drawing/2014/main" id="{242E480C-CB37-5CE3-2402-85012969449B}"/>
                </a:ext>
              </a:extLst>
            </p:cNvPr>
            <p:cNvSpPr>
              <a:spLocks/>
            </p:cNvSpPr>
            <p:nvPr/>
          </p:nvSpPr>
          <p:spPr bwMode="auto">
            <a:xfrm>
              <a:off x="4519" y="3283"/>
              <a:ext cx="449" cy="467"/>
            </a:xfrm>
            <a:custGeom>
              <a:avLst/>
              <a:gdLst>
                <a:gd name="T0" fmla="*/ 705 w 219"/>
                <a:gd name="T1" fmla="*/ 33 h 214"/>
                <a:gd name="T2" fmla="*/ 1156 w 219"/>
                <a:gd name="T3" fmla="*/ 52 h 214"/>
                <a:gd name="T4" fmla="*/ 1577 w 219"/>
                <a:gd name="T5" fmla="*/ 96 h 214"/>
                <a:gd name="T6" fmla="*/ 1509 w 219"/>
                <a:gd name="T7" fmla="*/ 1115 h 214"/>
                <a:gd name="T8" fmla="*/ 912 w 219"/>
                <a:gd name="T9" fmla="*/ 1986 h 214"/>
                <a:gd name="T10" fmla="*/ 517 w 219"/>
                <a:gd name="T11" fmla="*/ 2163 h 214"/>
                <a:gd name="T12" fmla="*/ 0 w 219"/>
                <a:gd name="T13" fmla="*/ 2191 h 214"/>
                <a:gd name="T14" fmla="*/ 1173 w 219"/>
                <a:gd name="T15" fmla="*/ 1176 h 214"/>
                <a:gd name="T16" fmla="*/ 929 w 219"/>
                <a:gd name="T17" fmla="*/ 72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19" h="214">
                  <a:moveTo>
                    <a:pt x="82" y="3"/>
                  </a:moveTo>
                  <a:cubicBezTo>
                    <a:pt x="102" y="0"/>
                    <a:pt x="115" y="1"/>
                    <a:pt x="134" y="5"/>
                  </a:cubicBezTo>
                  <a:cubicBezTo>
                    <a:pt x="149" y="9"/>
                    <a:pt x="170" y="5"/>
                    <a:pt x="183" y="9"/>
                  </a:cubicBezTo>
                  <a:cubicBezTo>
                    <a:pt x="219" y="21"/>
                    <a:pt x="182" y="84"/>
                    <a:pt x="175" y="107"/>
                  </a:cubicBezTo>
                  <a:cubicBezTo>
                    <a:pt x="163" y="144"/>
                    <a:pt x="138" y="170"/>
                    <a:pt x="106" y="191"/>
                  </a:cubicBezTo>
                  <a:cubicBezTo>
                    <a:pt x="91" y="201"/>
                    <a:pt x="78" y="203"/>
                    <a:pt x="60" y="208"/>
                  </a:cubicBezTo>
                  <a:cubicBezTo>
                    <a:pt x="39" y="214"/>
                    <a:pt x="23" y="211"/>
                    <a:pt x="0" y="211"/>
                  </a:cubicBezTo>
                  <a:cubicBezTo>
                    <a:pt x="62" y="198"/>
                    <a:pt x="106" y="167"/>
                    <a:pt x="136" y="113"/>
                  </a:cubicBezTo>
                  <a:cubicBezTo>
                    <a:pt x="160" y="70"/>
                    <a:pt x="162" y="23"/>
                    <a:pt x="108" y="7"/>
                  </a:cubicBezTo>
                </a:path>
              </a:pathLst>
            </a:custGeom>
            <a:solidFill>
              <a:srgbClr val="B50E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 name="Freeform 19">
              <a:extLst>
                <a:ext uri="{FF2B5EF4-FFF2-40B4-BE49-F238E27FC236}">
                  <a16:creationId xmlns:a16="http://schemas.microsoft.com/office/drawing/2014/main" id="{B61F0D3F-D353-25E1-CA02-948C445824A5}"/>
                </a:ext>
              </a:extLst>
            </p:cNvPr>
            <p:cNvSpPr>
              <a:spLocks/>
            </p:cNvSpPr>
            <p:nvPr/>
          </p:nvSpPr>
          <p:spPr bwMode="auto">
            <a:xfrm>
              <a:off x="4091" y="3259"/>
              <a:ext cx="901" cy="533"/>
            </a:xfrm>
            <a:custGeom>
              <a:avLst/>
              <a:gdLst>
                <a:gd name="T0" fmla="*/ 3770 w 440"/>
                <a:gd name="T1" fmla="*/ 0 h 244"/>
                <a:gd name="T2" fmla="*/ 3590 w 440"/>
                <a:gd name="T3" fmla="*/ 0 h 244"/>
                <a:gd name="T4" fmla="*/ 3590 w 440"/>
                <a:gd name="T5" fmla="*/ 61 h 244"/>
                <a:gd name="T6" fmla="*/ 3590 w 440"/>
                <a:gd name="T7" fmla="*/ 72 h 244"/>
                <a:gd name="T8" fmla="*/ 3598 w 440"/>
                <a:gd name="T9" fmla="*/ 125 h 244"/>
                <a:gd name="T10" fmla="*/ 3598 w 440"/>
                <a:gd name="T11" fmla="*/ 133 h 244"/>
                <a:gd name="T12" fmla="*/ 3598 w 440"/>
                <a:gd name="T13" fmla="*/ 218 h 244"/>
                <a:gd name="T14" fmla="*/ 3598 w 440"/>
                <a:gd name="T15" fmla="*/ 262 h 244"/>
                <a:gd name="T16" fmla="*/ 3606 w 440"/>
                <a:gd name="T17" fmla="*/ 291 h 244"/>
                <a:gd name="T18" fmla="*/ 3606 w 440"/>
                <a:gd name="T19" fmla="*/ 334 h 244"/>
                <a:gd name="T20" fmla="*/ 3606 w 440"/>
                <a:gd name="T21" fmla="*/ 354 h 244"/>
                <a:gd name="T22" fmla="*/ 3606 w 440"/>
                <a:gd name="T23" fmla="*/ 415 h 244"/>
                <a:gd name="T24" fmla="*/ 3606 w 440"/>
                <a:gd name="T25" fmla="*/ 439 h 244"/>
                <a:gd name="T26" fmla="*/ 3606 w 440"/>
                <a:gd name="T27" fmla="*/ 476 h 244"/>
                <a:gd name="T28" fmla="*/ 3606 w 440"/>
                <a:gd name="T29" fmla="*/ 500 h 244"/>
                <a:gd name="T30" fmla="*/ 3614 w 440"/>
                <a:gd name="T31" fmla="*/ 553 h 244"/>
                <a:gd name="T32" fmla="*/ 3614 w 440"/>
                <a:gd name="T33" fmla="*/ 564 h 244"/>
                <a:gd name="T34" fmla="*/ 3606 w 440"/>
                <a:gd name="T35" fmla="*/ 721 h 244"/>
                <a:gd name="T36" fmla="*/ 3598 w 440"/>
                <a:gd name="T37" fmla="*/ 749 h 244"/>
                <a:gd name="T38" fmla="*/ 3522 w 440"/>
                <a:gd name="T39" fmla="*/ 979 h 244"/>
                <a:gd name="T40" fmla="*/ 3485 w 440"/>
                <a:gd name="T41" fmla="*/ 1188 h 244"/>
                <a:gd name="T42" fmla="*/ 3467 w 440"/>
                <a:gd name="T43" fmla="*/ 1232 h 244"/>
                <a:gd name="T44" fmla="*/ 3459 w 440"/>
                <a:gd name="T45" fmla="*/ 1260 h 244"/>
                <a:gd name="T46" fmla="*/ 3459 w 440"/>
                <a:gd name="T47" fmla="*/ 1260 h 244"/>
                <a:gd name="T48" fmla="*/ 3442 w 440"/>
                <a:gd name="T49" fmla="*/ 1284 h 244"/>
                <a:gd name="T50" fmla="*/ 3442 w 440"/>
                <a:gd name="T51" fmla="*/ 1284 h 244"/>
                <a:gd name="T52" fmla="*/ 3418 w 440"/>
                <a:gd name="T53" fmla="*/ 1365 h 244"/>
                <a:gd name="T54" fmla="*/ 3213 w 440"/>
                <a:gd name="T55" fmla="*/ 1680 h 244"/>
                <a:gd name="T56" fmla="*/ 3006 w 440"/>
                <a:gd name="T57" fmla="*/ 1981 h 244"/>
                <a:gd name="T58" fmla="*/ 2781 w 440"/>
                <a:gd name="T59" fmla="*/ 2139 h 244"/>
                <a:gd name="T60" fmla="*/ 2498 w 440"/>
                <a:gd name="T61" fmla="*/ 2344 h 244"/>
                <a:gd name="T62" fmla="*/ 2189 w 440"/>
                <a:gd name="T63" fmla="*/ 2385 h 244"/>
                <a:gd name="T64" fmla="*/ 1900 w 440"/>
                <a:gd name="T65" fmla="*/ 2429 h 244"/>
                <a:gd name="T66" fmla="*/ 1853 w 440"/>
                <a:gd name="T67" fmla="*/ 2420 h 244"/>
                <a:gd name="T68" fmla="*/ 1853 w 440"/>
                <a:gd name="T69" fmla="*/ 2420 h 244"/>
                <a:gd name="T70" fmla="*/ 1728 w 440"/>
                <a:gd name="T71" fmla="*/ 2385 h 244"/>
                <a:gd name="T72" fmla="*/ 1728 w 440"/>
                <a:gd name="T73" fmla="*/ 2385 h 244"/>
                <a:gd name="T74" fmla="*/ 1581 w 440"/>
                <a:gd name="T75" fmla="*/ 2324 h 244"/>
                <a:gd name="T76" fmla="*/ 1540 w 440"/>
                <a:gd name="T77" fmla="*/ 2305 h 244"/>
                <a:gd name="T78" fmla="*/ 1270 w 440"/>
                <a:gd name="T79" fmla="*/ 2200 h 244"/>
                <a:gd name="T80" fmla="*/ 1116 w 440"/>
                <a:gd name="T81" fmla="*/ 2086 h 244"/>
                <a:gd name="T82" fmla="*/ 928 w 440"/>
                <a:gd name="T83" fmla="*/ 2014 h 244"/>
                <a:gd name="T84" fmla="*/ 817 w 440"/>
                <a:gd name="T85" fmla="*/ 1898 h 244"/>
                <a:gd name="T86" fmla="*/ 625 w 440"/>
                <a:gd name="T87" fmla="*/ 1503 h 244"/>
                <a:gd name="T88" fmla="*/ 377 w 440"/>
                <a:gd name="T89" fmla="*/ 1092 h 244"/>
                <a:gd name="T90" fmla="*/ 293 w 440"/>
                <a:gd name="T91" fmla="*/ 387 h 244"/>
                <a:gd name="T92" fmla="*/ 197 w 440"/>
                <a:gd name="T93" fmla="*/ 0 h 244"/>
                <a:gd name="T94" fmla="*/ 197 w 440"/>
                <a:gd name="T95" fmla="*/ 0 h 244"/>
                <a:gd name="T96" fmla="*/ 197 w 440"/>
                <a:gd name="T97" fmla="*/ 0 h 244"/>
                <a:gd name="T98" fmla="*/ 68 w 440"/>
                <a:gd name="T99" fmla="*/ 0 h 244"/>
                <a:gd name="T100" fmla="*/ 491 w 440"/>
                <a:gd name="T101" fmla="*/ 1619 h 244"/>
                <a:gd name="T102" fmla="*/ 1892 w 440"/>
                <a:gd name="T103" fmla="*/ 2534 h 244"/>
                <a:gd name="T104" fmla="*/ 3074 w 440"/>
                <a:gd name="T105" fmla="*/ 2104 h 244"/>
                <a:gd name="T106" fmla="*/ 3753 w 440"/>
                <a:gd name="T107" fmla="*/ 315 h 244"/>
                <a:gd name="T108" fmla="*/ 3770 w 440"/>
                <a:gd name="T109" fmla="*/ 0 h 2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440" h="244">
                  <a:moveTo>
                    <a:pt x="439" y="0"/>
                  </a:moveTo>
                  <a:cubicBezTo>
                    <a:pt x="418" y="0"/>
                    <a:pt x="418" y="0"/>
                    <a:pt x="418" y="0"/>
                  </a:cubicBezTo>
                  <a:cubicBezTo>
                    <a:pt x="418" y="2"/>
                    <a:pt x="418" y="4"/>
                    <a:pt x="418" y="6"/>
                  </a:cubicBezTo>
                  <a:cubicBezTo>
                    <a:pt x="418" y="6"/>
                    <a:pt x="418" y="7"/>
                    <a:pt x="418" y="7"/>
                  </a:cubicBezTo>
                  <a:cubicBezTo>
                    <a:pt x="418" y="9"/>
                    <a:pt x="418" y="11"/>
                    <a:pt x="419" y="12"/>
                  </a:cubicBezTo>
                  <a:cubicBezTo>
                    <a:pt x="419" y="13"/>
                    <a:pt x="419" y="13"/>
                    <a:pt x="419" y="13"/>
                  </a:cubicBezTo>
                  <a:cubicBezTo>
                    <a:pt x="419" y="16"/>
                    <a:pt x="419" y="18"/>
                    <a:pt x="419" y="21"/>
                  </a:cubicBezTo>
                  <a:cubicBezTo>
                    <a:pt x="419" y="22"/>
                    <a:pt x="419" y="24"/>
                    <a:pt x="419" y="25"/>
                  </a:cubicBezTo>
                  <a:cubicBezTo>
                    <a:pt x="419" y="26"/>
                    <a:pt x="419" y="27"/>
                    <a:pt x="420" y="28"/>
                  </a:cubicBezTo>
                  <a:cubicBezTo>
                    <a:pt x="420" y="29"/>
                    <a:pt x="420" y="31"/>
                    <a:pt x="420" y="32"/>
                  </a:cubicBezTo>
                  <a:cubicBezTo>
                    <a:pt x="420" y="33"/>
                    <a:pt x="420" y="34"/>
                    <a:pt x="420" y="34"/>
                  </a:cubicBezTo>
                  <a:cubicBezTo>
                    <a:pt x="420" y="36"/>
                    <a:pt x="420" y="38"/>
                    <a:pt x="420" y="40"/>
                  </a:cubicBezTo>
                  <a:cubicBezTo>
                    <a:pt x="420" y="41"/>
                    <a:pt x="420" y="41"/>
                    <a:pt x="420" y="42"/>
                  </a:cubicBezTo>
                  <a:cubicBezTo>
                    <a:pt x="420" y="43"/>
                    <a:pt x="420" y="45"/>
                    <a:pt x="420" y="46"/>
                  </a:cubicBezTo>
                  <a:cubicBezTo>
                    <a:pt x="420" y="47"/>
                    <a:pt x="420" y="47"/>
                    <a:pt x="420" y="48"/>
                  </a:cubicBezTo>
                  <a:cubicBezTo>
                    <a:pt x="421" y="50"/>
                    <a:pt x="421" y="52"/>
                    <a:pt x="421" y="53"/>
                  </a:cubicBezTo>
                  <a:cubicBezTo>
                    <a:pt x="421" y="53"/>
                    <a:pt x="421" y="54"/>
                    <a:pt x="421" y="54"/>
                  </a:cubicBezTo>
                  <a:cubicBezTo>
                    <a:pt x="421" y="60"/>
                    <a:pt x="420" y="65"/>
                    <a:pt x="420" y="69"/>
                  </a:cubicBezTo>
                  <a:cubicBezTo>
                    <a:pt x="419" y="70"/>
                    <a:pt x="419" y="71"/>
                    <a:pt x="419" y="72"/>
                  </a:cubicBezTo>
                  <a:cubicBezTo>
                    <a:pt x="417" y="80"/>
                    <a:pt x="412" y="87"/>
                    <a:pt x="410" y="94"/>
                  </a:cubicBezTo>
                  <a:cubicBezTo>
                    <a:pt x="408" y="101"/>
                    <a:pt x="408" y="108"/>
                    <a:pt x="406" y="114"/>
                  </a:cubicBezTo>
                  <a:cubicBezTo>
                    <a:pt x="405" y="115"/>
                    <a:pt x="404" y="117"/>
                    <a:pt x="404" y="118"/>
                  </a:cubicBezTo>
                  <a:cubicBezTo>
                    <a:pt x="403" y="119"/>
                    <a:pt x="403" y="120"/>
                    <a:pt x="403" y="121"/>
                  </a:cubicBezTo>
                  <a:cubicBezTo>
                    <a:pt x="403" y="121"/>
                    <a:pt x="403" y="121"/>
                    <a:pt x="403" y="121"/>
                  </a:cubicBezTo>
                  <a:cubicBezTo>
                    <a:pt x="402" y="122"/>
                    <a:pt x="402" y="123"/>
                    <a:pt x="401" y="123"/>
                  </a:cubicBezTo>
                  <a:cubicBezTo>
                    <a:pt x="401" y="123"/>
                    <a:pt x="401" y="123"/>
                    <a:pt x="401" y="123"/>
                  </a:cubicBezTo>
                  <a:cubicBezTo>
                    <a:pt x="400" y="126"/>
                    <a:pt x="399" y="129"/>
                    <a:pt x="398" y="131"/>
                  </a:cubicBezTo>
                  <a:cubicBezTo>
                    <a:pt x="392" y="142"/>
                    <a:pt x="382" y="151"/>
                    <a:pt x="374" y="161"/>
                  </a:cubicBezTo>
                  <a:cubicBezTo>
                    <a:pt x="365" y="172"/>
                    <a:pt x="358" y="183"/>
                    <a:pt x="350" y="190"/>
                  </a:cubicBezTo>
                  <a:cubicBezTo>
                    <a:pt x="343" y="196"/>
                    <a:pt x="332" y="199"/>
                    <a:pt x="324" y="205"/>
                  </a:cubicBezTo>
                  <a:cubicBezTo>
                    <a:pt x="312" y="213"/>
                    <a:pt x="303" y="222"/>
                    <a:pt x="291" y="225"/>
                  </a:cubicBezTo>
                  <a:cubicBezTo>
                    <a:pt x="279" y="229"/>
                    <a:pt x="267" y="228"/>
                    <a:pt x="255" y="229"/>
                  </a:cubicBezTo>
                  <a:cubicBezTo>
                    <a:pt x="243" y="230"/>
                    <a:pt x="232" y="233"/>
                    <a:pt x="221" y="233"/>
                  </a:cubicBezTo>
                  <a:cubicBezTo>
                    <a:pt x="219" y="233"/>
                    <a:pt x="217" y="233"/>
                    <a:pt x="216" y="232"/>
                  </a:cubicBezTo>
                  <a:cubicBezTo>
                    <a:pt x="216" y="232"/>
                    <a:pt x="216" y="232"/>
                    <a:pt x="216" y="232"/>
                  </a:cubicBezTo>
                  <a:cubicBezTo>
                    <a:pt x="210" y="232"/>
                    <a:pt x="205" y="231"/>
                    <a:pt x="201" y="229"/>
                  </a:cubicBezTo>
                  <a:cubicBezTo>
                    <a:pt x="201" y="229"/>
                    <a:pt x="201" y="229"/>
                    <a:pt x="201" y="229"/>
                  </a:cubicBezTo>
                  <a:cubicBezTo>
                    <a:pt x="195" y="227"/>
                    <a:pt x="190" y="225"/>
                    <a:pt x="184" y="223"/>
                  </a:cubicBezTo>
                  <a:cubicBezTo>
                    <a:pt x="183" y="222"/>
                    <a:pt x="181" y="222"/>
                    <a:pt x="179" y="221"/>
                  </a:cubicBezTo>
                  <a:cubicBezTo>
                    <a:pt x="168" y="217"/>
                    <a:pt x="157" y="215"/>
                    <a:pt x="148" y="211"/>
                  </a:cubicBezTo>
                  <a:cubicBezTo>
                    <a:pt x="141" y="208"/>
                    <a:pt x="136" y="203"/>
                    <a:pt x="130" y="200"/>
                  </a:cubicBezTo>
                  <a:cubicBezTo>
                    <a:pt x="123" y="197"/>
                    <a:pt x="115" y="197"/>
                    <a:pt x="108" y="193"/>
                  </a:cubicBezTo>
                  <a:cubicBezTo>
                    <a:pt x="104" y="189"/>
                    <a:pt x="99" y="186"/>
                    <a:pt x="95" y="182"/>
                  </a:cubicBezTo>
                  <a:cubicBezTo>
                    <a:pt x="86" y="173"/>
                    <a:pt x="80" y="155"/>
                    <a:pt x="73" y="144"/>
                  </a:cubicBezTo>
                  <a:cubicBezTo>
                    <a:pt x="63" y="128"/>
                    <a:pt x="50" y="119"/>
                    <a:pt x="44" y="105"/>
                  </a:cubicBezTo>
                  <a:cubicBezTo>
                    <a:pt x="33" y="81"/>
                    <a:pt x="36" y="54"/>
                    <a:pt x="34" y="37"/>
                  </a:cubicBezTo>
                  <a:cubicBezTo>
                    <a:pt x="30" y="14"/>
                    <a:pt x="23" y="1"/>
                    <a:pt x="23" y="0"/>
                  </a:cubicBezTo>
                  <a:cubicBezTo>
                    <a:pt x="23" y="0"/>
                    <a:pt x="23" y="0"/>
                    <a:pt x="23" y="0"/>
                  </a:cubicBezTo>
                  <a:cubicBezTo>
                    <a:pt x="23" y="0"/>
                    <a:pt x="23" y="0"/>
                    <a:pt x="23" y="0"/>
                  </a:cubicBezTo>
                  <a:cubicBezTo>
                    <a:pt x="8" y="0"/>
                    <a:pt x="8" y="0"/>
                    <a:pt x="8" y="0"/>
                  </a:cubicBezTo>
                  <a:cubicBezTo>
                    <a:pt x="8" y="0"/>
                    <a:pt x="0" y="65"/>
                    <a:pt x="57" y="155"/>
                  </a:cubicBezTo>
                  <a:cubicBezTo>
                    <a:pt x="95" y="213"/>
                    <a:pt x="155" y="243"/>
                    <a:pt x="220" y="243"/>
                  </a:cubicBezTo>
                  <a:cubicBezTo>
                    <a:pt x="265" y="244"/>
                    <a:pt x="323" y="231"/>
                    <a:pt x="358" y="202"/>
                  </a:cubicBezTo>
                  <a:cubicBezTo>
                    <a:pt x="403" y="165"/>
                    <a:pt x="431" y="103"/>
                    <a:pt x="437" y="30"/>
                  </a:cubicBezTo>
                  <a:cubicBezTo>
                    <a:pt x="440" y="9"/>
                    <a:pt x="439" y="0"/>
                    <a:pt x="439" y="0"/>
                  </a:cubicBezTo>
                  <a:close/>
                </a:path>
              </a:pathLst>
            </a:custGeom>
            <a:solidFill>
              <a:srgbClr val="99345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 name="Freeform 20">
              <a:extLst>
                <a:ext uri="{FF2B5EF4-FFF2-40B4-BE49-F238E27FC236}">
                  <a16:creationId xmlns:a16="http://schemas.microsoft.com/office/drawing/2014/main" id="{0066C245-AF24-0C49-AFD2-523CC6677CFA}"/>
                </a:ext>
              </a:extLst>
            </p:cNvPr>
            <p:cNvSpPr>
              <a:spLocks/>
            </p:cNvSpPr>
            <p:nvPr/>
          </p:nvSpPr>
          <p:spPr bwMode="auto">
            <a:xfrm>
              <a:off x="3816" y="1695"/>
              <a:ext cx="1131" cy="1594"/>
            </a:xfrm>
            <a:custGeom>
              <a:avLst/>
              <a:gdLst>
                <a:gd name="T0" fmla="*/ 1352 w 552"/>
                <a:gd name="T1" fmla="*/ 7474 h 729"/>
                <a:gd name="T2" fmla="*/ 1352 w 552"/>
                <a:gd name="T3" fmla="*/ 7474 h 729"/>
                <a:gd name="T4" fmla="*/ 2469 w 552"/>
                <a:gd name="T5" fmla="*/ 7401 h 729"/>
                <a:gd name="T6" fmla="*/ 3639 w 552"/>
                <a:gd name="T7" fmla="*/ 7443 h 729"/>
                <a:gd name="T8" fmla="*/ 4354 w 552"/>
                <a:gd name="T9" fmla="*/ 7498 h 729"/>
                <a:gd name="T10" fmla="*/ 4747 w 552"/>
                <a:gd name="T11" fmla="*/ 7474 h 729"/>
                <a:gd name="T12" fmla="*/ 4747 w 552"/>
                <a:gd name="T13" fmla="*/ 7474 h 729"/>
                <a:gd name="T14" fmla="*/ 4747 w 552"/>
                <a:gd name="T15" fmla="*/ 7526 h 729"/>
                <a:gd name="T16" fmla="*/ 4747 w 552"/>
                <a:gd name="T17" fmla="*/ 7474 h 729"/>
                <a:gd name="T18" fmla="*/ 4747 w 552"/>
                <a:gd name="T19" fmla="*/ 7474 h 729"/>
                <a:gd name="T20" fmla="*/ 4542 w 552"/>
                <a:gd name="T21" fmla="*/ 6857 h 729"/>
                <a:gd name="T22" fmla="*/ 4239 w 552"/>
                <a:gd name="T23" fmla="*/ 6315 h 729"/>
                <a:gd name="T24" fmla="*/ 3959 w 552"/>
                <a:gd name="T25" fmla="*/ 5613 h 729"/>
                <a:gd name="T26" fmla="*/ 3723 w 552"/>
                <a:gd name="T27" fmla="*/ 5162 h 729"/>
                <a:gd name="T28" fmla="*/ 3526 w 552"/>
                <a:gd name="T29" fmla="*/ 4810 h 729"/>
                <a:gd name="T30" fmla="*/ 3370 w 552"/>
                <a:gd name="T31" fmla="*/ 4351 h 729"/>
                <a:gd name="T32" fmla="*/ 3166 w 552"/>
                <a:gd name="T33" fmla="*/ 4001 h 729"/>
                <a:gd name="T34" fmla="*/ 2959 w 552"/>
                <a:gd name="T35" fmla="*/ 3400 h 729"/>
                <a:gd name="T36" fmla="*/ 2682 w 552"/>
                <a:gd name="T37" fmla="*/ 2897 h 729"/>
                <a:gd name="T38" fmla="*/ 2526 w 552"/>
                <a:gd name="T39" fmla="*/ 2318 h 729"/>
                <a:gd name="T40" fmla="*/ 2313 w 552"/>
                <a:gd name="T41" fmla="*/ 1797 h 729"/>
                <a:gd name="T42" fmla="*/ 2297 w 552"/>
                <a:gd name="T43" fmla="*/ 1329 h 729"/>
                <a:gd name="T44" fmla="*/ 2174 w 552"/>
                <a:gd name="T45" fmla="*/ 971 h 729"/>
                <a:gd name="T46" fmla="*/ 2057 w 552"/>
                <a:gd name="T47" fmla="*/ 555 h 729"/>
                <a:gd name="T48" fmla="*/ 1608 w 552"/>
                <a:gd name="T49" fmla="*/ 157 h 729"/>
                <a:gd name="T50" fmla="*/ 1188 w 552"/>
                <a:gd name="T51" fmla="*/ 0 h 729"/>
                <a:gd name="T52" fmla="*/ 928 w 552"/>
                <a:gd name="T53" fmla="*/ 81 h 729"/>
                <a:gd name="T54" fmla="*/ 533 w 552"/>
                <a:gd name="T55" fmla="*/ 273 h 729"/>
                <a:gd name="T56" fmla="*/ 232 w 552"/>
                <a:gd name="T57" fmla="*/ 741 h 729"/>
                <a:gd name="T58" fmla="*/ 51 w 552"/>
                <a:gd name="T59" fmla="*/ 1152 h 729"/>
                <a:gd name="T60" fmla="*/ 0 w 552"/>
                <a:gd name="T61" fmla="*/ 1797 h 729"/>
                <a:gd name="T62" fmla="*/ 76 w 552"/>
                <a:gd name="T63" fmla="*/ 2281 h 729"/>
                <a:gd name="T64" fmla="*/ 240 w 552"/>
                <a:gd name="T65" fmla="*/ 3022 h 729"/>
                <a:gd name="T66" fmla="*/ 361 w 552"/>
                <a:gd name="T67" fmla="*/ 3542 h 729"/>
                <a:gd name="T68" fmla="*/ 475 w 552"/>
                <a:gd name="T69" fmla="*/ 4255 h 729"/>
                <a:gd name="T70" fmla="*/ 609 w 552"/>
                <a:gd name="T71" fmla="*/ 4775 h 729"/>
                <a:gd name="T72" fmla="*/ 764 w 552"/>
                <a:gd name="T73" fmla="*/ 5499 h 729"/>
                <a:gd name="T74" fmla="*/ 992 w 552"/>
                <a:gd name="T75" fmla="*/ 6168 h 729"/>
                <a:gd name="T76" fmla="*/ 1108 w 552"/>
                <a:gd name="T77" fmla="*/ 6741 h 729"/>
                <a:gd name="T78" fmla="*/ 1352 w 552"/>
                <a:gd name="T79" fmla="*/ 7474 h 729"/>
                <a:gd name="T80" fmla="*/ 1352 w 552"/>
                <a:gd name="T81" fmla="*/ 7474 h 7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2" h="729">
                  <a:moveTo>
                    <a:pt x="157" y="715"/>
                  </a:moveTo>
                  <a:cubicBezTo>
                    <a:pt x="157" y="715"/>
                    <a:pt x="157" y="715"/>
                    <a:pt x="157" y="715"/>
                  </a:cubicBezTo>
                  <a:cubicBezTo>
                    <a:pt x="195" y="729"/>
                    <a:pt x="250" y="708"/>
                    <a:pt x="287" y="708"/>
                  </a:cubicBezTo>
                  <a:cubicBezTo>
                    <a:pt x="335" y="707"/>
                    <a:pt x="375" y="716"/>
                    <a:pt x="423" y="712"/>
                  </a:cubicBezTo>
                  <a:cubicBezTo>
                    <a:pt x="455" y="710"/>
                    <a:pt x="476" y="712"/>
                    <a:pt x="506" y="717"/>
                  </a:cubicBezTo>
                  <a:cubicBezTo>
                    <a:pt x="521" y="720"/>
                    <a:pt x="541" y="715"/>
                    <a:pt x="552" y="715"/>
                  </a:cubicBezTo>
                  <a:cubicBezTo>
                    <a:pt x="552" y="715"/>
                    <a:pt x="552" y="715"/>
                    <a:pt x="552" y="715"/>
                  </a:cubicBezTo>
                  <a:cubicBezTo>
                    <a:pt x="552" y="717"/>
                    <a:pt x="552" y="718"/>
                    <a:pt x="552" y="720"/>
                  </a:cubicBezTo>
                  <a:cubicBezTo>
                    <a:pt x="552" y="718"/>
                    <a:pt x="552" y="717"/>
                    <a:pt x="552" y="715"/>
                  </a:cubicBezTo>
                  <a:cubicBezTo>
                    <a:pt x="552" y="715"/>
                    <a:pt x="552" y="715"/>
                    <a:pt x="552" y="715"/>
                  </a:cubicBezTo>
                  <a:cubicBezTo>
                    <a:pt x="543" y="697"/>
                    <a:pt x="539" y="675"/>
                    <a:pt x="528" y="656"/>
                  </a:cubicBezTo>
                  <a:cubicBezTo>
                    <a:pt x="519" y="638"/>
                    <a:pt x="503" y="622"/>
                    <a:pt x="493" y="604"/>
                  </a:cubicBezTo>
                  <a:cubicBezTo>
                    <a:pt x="480" y="581"/>
                    <a:pt x="474" y="562"/>
                    <a:pt x="460" y="537"/>
                  </a:cubicBezTo>
                  <a:cubicBezTo>
                    <a:pt x="454" y="524"/>
                    <a:pt x="440" y="507"/>
                    <a:pt x="433" y="494"/>
                  </a:cubicBezTo>
                  <a:cubicBezTo>
                    <a:pt x="425" y="479"/>
                    <a:pt x="417" y="473"/>
                    <a:pt x="410" y="460"/>
                  </a:cubicBezTo>
                  <a:cubicBezTo>
                    <a:pt x="402" y="446"/>
                    <a:pt x="399" y="430"/>
                    <a:pt x="392" y="416"/>
                  </a:cubicBezTo>
                  <a:cubicBezTo>
                    <a:pt x="385" y="404"/>
                    <a:pt x="374" y="395"/>
                    <a:pt x="368" y="383"/>
                  </a:cubicBezTo>
                  <a:cubicBezTo>
                    <a:pt x="358" y="365"/>
                    <a:pt x="353" y="343"/>
                    <a:pt x="344" y="325"/>
                  </a:cubicBezTo>
                  <a:cubicBezTo>
                    <a:pt x="334" y="305"/>
                    <a:pt x="321" y="295"/>
                    <a:pt x="312" y="277"/>
                  </a:cubicBezTo>
                  <a:cubicBezTo>
                    <a:pt x="304" y="260"/>
                    <a:pt x="301" y="238"/>
                    <a:pt x="294" y="222"/>
                  </a:cubicBezTo>
                  <a:cubicBezTo>
                    <a:pt x="286" y="203"/>
                    <a:pt x="274" y="189"/>
                    <a:pt x="269" y="172"/>
                  </a:cubicBezTo>
                  <a:cubicBezTo>
                    <a:pt x="268" y="161"/>
                    <a:pt x="270" y="142"/>
                    <a:pt x="267" y="127"/>
                  </a:cubicBezTo>
                  <a:cubicBezTo>
                    <a:pt x="264" y="115"/>
                    <a:pt x="257" y="104"/>
                    <a:pt x="253" y="93"/>
                  </a:cubicBezTo>
                  <a:cubicBezTo>
                    <a:pt x="249" y="81"/>
                    <a:pt x="245" y="62"/>
                    <a:pt x="239" y="53"/>
                  </a:cubicBezTo>
                  <a:cubicBezTo>
                    <a:pt x="224" y="31"/>
                    <a:pt x="209" y="24"/>
                    <a:pt x="187" y="15"/>
                  </a:cubicBezTo>
                  <a:cubicBezTo>
                    <a:pt x="174" y="10"/>
                    <a:pt x="153" y="0"/>
                    <a:pt x="138" y="0"/>
                  </a:cubicBezTo>
                  <a:cubicBezTo>
                    <a:pt x="128" y="0"/>
                    <a:pt x="117" y="6"/>
                    <a:pt x="108" y="8"/>
                  </a:cubicBezTo>
                  <a:cubicBezTo>
                    <a:pt x="90" y="11"/>
                    <a:pt x="75" y="15"/>
                    <a:pt x="62" y="26"/>
                  </a:cubicBezTo>
                  <a:cubicBezTo>
                    <a:pt x="49" y="37"/>
                    <a:pt x="37" y="53"/>
                    <a:pt x="27" y="71"/>
                  </a:cubicBezTo>
                  <a:cubicBezTo>
                    <a:pt x="21" y="83"/>
                    <a:pt x="10" y="97"/>
                    <a:pt x="6" y="110"/>
                  </a:cubicBezTo>
                  <a:cubicBezTo>
                    <a:pt x="2" y="125"/>
                    <a:pt x="1" y="153"/>
                    <a:pt x="0" y="172"/>
                  </a:cubicBezTo>
                  <a:cubicBezTo>
                    <a:pt x="2" y="183"/>
                    <a:pt x="4" y="201"/>
                    <a:pt x="9" y="218"/>
                  </a:cubicBezTo>
                  <a:cubicBezTo>
                    <a:pt x="15" y="237"/>
                    <a:pt x="20" y="263"/>
                    <a:pt x="28" y="289"/>
                  </a:cubicBezTo>
                  <a:cubicBezTo>
                    <a:pt x="34" y="307"/>
                    <a:pt x="35" y="319"/>
                    <a:pt x="42" y="339"/>
                  </a:cubicBezTo>
                  <a:cubicBezTo>
                    <a:pt x="48" y="358"/>
                    <a:pt x="49" y="388"/>
                    <a:pt x="55" y="407"/>
                  </a:cubicBezTo>
                  <a:cubicBezTo>
                    <a:pt x="61" y="423"/>
                    <a:pt x="65" y="441"/>
                    <a:pt x="71" y="457"/>
                  </a:cubicBezTo>
                  <a:cubicBezTo>
                    <a:pt x="81" y="485"/>
                    <a:pt x="79" y="497"/>
                    <a:pt x="89" y="526"/>
                  </a:cubicBezTo>
                  <a:cubicBezTo>
                    <a:pt x="97" y="548"/>
                    <a:pt x="108" y="571"/>
                    <a:pt x="115" y="590"/>
                  </a:cubicBezTo>
                  <a:cubicBezTo>
                    <a:pt x="121" y="608"/>
                    <a:pt x="123" y="629"/>
                    <a:pt x="129" y="645"/>
                  </a:cubicBezTo>
                  <a:cubicBezTo>
                    <a:pt x="146" y="692"/>
                    <a:pt x="157" y="715"/>
                    <a:pt x="157" y="715"/>
                  </a:cubicBezTo>
                  <a:cubicBezTo>
                    <a:pt x="157" y="715"/>
                    <a:pt x="157" y="715"/>
                    <a:pt x="157" y="715"/>
                  </a:cubicBezTo>
                  <a:close/>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 name="Freeform 21">
              <a:extLst>
                <a:ext uri="{FF2B5EF4-FFF2-40B4-BE49-F238E27FC236}">
                  <a16:creationId xmlns:a16="http://schemas.microsoft.com/office/drawing/2014/main" id="{C4AF0176-5F12-2BFE-24E8-A7D2D3D4614A}"/>
                </a:ext>
              </a:extLst>
            </p:cNvPr>
            <p:cNvSpPr>
              <a:spLocks/>
            </p:cNvSpPr>
            <p:nvPr/>
          </p:nvSpPr>
          <p:spPr bwMode="auto">
            <a:xfrm>
              <a:off x="3816" y="1695"/>
              <a:ext cx="553" cy="376"/>
            </a:xfrm>
            <a:custGeom>
              <a:avLst/>
              <a:gdLst>
                <a:gd name="T0" fmla="*/ 1942 w 270"/>
                <a:gd name="T1" fmla="*/ 1777 h 172"/>
                <a:gd name="T2" fmla="*/ 2245 w 270"/>
                <a:gd name="T3" fmla="*/ 1777 h 172"/>
                <a:gd name="T4" fmla="*/ 2312 w 270"/>
                <a:gd name="T5" fmla="*/ 1788 h 172"/>
                <a:gd name="T6" fmla="*/ 2294 w 270"/>
                <a:gd name="T7" fmla="*/ 1329 h 172"/>
                <a:gd name="T8" fmla="*/ 2173 w 270"/>
                <a:gd name="T9" fmla="*/ 971 h 172"/>
                <a:gd name="T10" fmla="*/ 2056 w 270"/>
                <a:gd name="T11" fmla="*/ 555 h 172"/>
                <a:gd name="T12" fmla="*/ 1606 w 270"/>
                <a:gd name="T13" fmla="*/ 157 h 172"/>
                <a:gd name="T14" fmla="*/ 1188 w 270"/>
                <a:gd name="T15" fmla="*/ 0 h 172"/>
                <a:gd name="T16" fmla="*/ 928 w 270"/>
                <a:gd name="T17" fmla="*/ 81 h 172"/>
                <a:gd name="T18" fmla="*/ 533 w 270"/>
                <a:gd name="T19" fmla="*/ 273 h 172"/>
                <a:gd name="T20" fmla="*/ 231 w 270"/>
                <a:gd name="T21" fmla="*/ 741 h 172"/>
                <a:gd name="T22" fmla="*/ 51 w 270"/>
                <a:gd name="T23" fmla="*/ 1148 h 172"/>
                <a:gd name="T24" fmla="*/ 0 w 270"/>
                <a:gd name="T25" fmla="*/ 1764 h 172"/>
                <a:gd name="T26" fmla="*/ 428 w 270"/>
                <a:gd name="T27" fmla="*/ 1744 h 172"/>
                <a:gd name="T28" fmla="*/ 969 w 270"/>
                <a:gd name="T29" fmla="*/ 1692 h 172"/>
                <a:gd name="T30" fmla="*/ 1501 w 270"/>
                <a:gd name="T31" fmla="*/ 1725 h 172"/>
                <a:gd name="T32" fmla="*/ 1942 w 270"/>
                <a:gd name="T33" fmla="*/ 1777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0" h="172">
                  <a:moveTo>
                    <a:pt x="226" y="170"/>
                  </a:moveTo>
                  <a:cubicBezTo>
                    <a:pt x="238" y="169"/>
                    <a:pt x="249" y="170"/>
                    <a:pt x="261" y="170"/>
                  </a:cubicBezTo>
                  <a:cubicBezTo>
                    <a:pt x="263" y="170"/>
                    <a:pt x="266" y="170"/>
                    <a:pt x="269" y="171"/>
                  </a:cubicBezTo>
                  <a:cubicBezTo>
                    <a:pt x="268" y="159"/>
                    <a:pt x="270" y="141"/>
                    <a:pt x="267" y="127"/>
                  </a:cubicBezTo>
                  <a:cubicBezTo>
                    <a:pt x="264" y="115"/>
                    <a:pt x="257" y="104"/>
                    <a:pt x="253" y="93"/>
                  </a:cubicBezTo>
                  <a:cubicBezTo>
                    <a:pt x="249" y="81"/>
                    <a:pt x="245" y="62"/>
                    <a:pt x="239" y="53"/>
                  </a:cubicBezTo>
                  <a:cubicBezTo>
                    <a:pt x="224" y="31"/>
                    <a:pt x="209" y="24"/>
                    <a:pt x="187" y="15"/>
                  </a:cubicBezTo>
                  <a:cubicBezTo>
                    <a:pt x="174" y="10"/>
                    <a:pt x="153" y="0"/>
                    <a:pt x="138" y="0"/>
                  </a:cubicBezTo>
                  <a:cubicBezTo>
                    <a:pt x="128" y="0"/>
                    <a:pt x="117" y="6"/>
                    <a:pt x="108" y="8"/>
                  </a:cubicBezTo>
                  <a:cubicBezTo>
                    <a:pt x="90" y="11"/>
                    <a:pt x="75" y="15"/>
                    <a:pt x="62" y="26"/>
                  </a:cubicBezTo>
                  <a:cubicBezTo>
                    <a:pt x="49" y="37"/>
                    <a:pt x="37" y="53"/>
                    <a:pt x="27" y="71"/>
                  </a:cubicBezTo>
                  <a:cubicBezTo>
                    <a:pt x="21" y="83"/>
                    <a:pt x="10" y="97"/>
                    <a:pt x="6" y="110"/>
                  </a:cubicBezTo>
                  <a:cubicBezTo>
                    <a:pt x="3" y="124"/>
                    <a:pt x="2" y="150"/>
                    <a:pt x="0" y="169"/>
                  </a:cubicBezTo>
                  <a:cubicBezTo>
                    <a:pt x="15" y="168"/>
                    <a:pt x="34" y="167"/>
                    <a:pt x="50" y="167"/>
                  </a:cubicBezTo>
                  <a:cubicBezTo>
                    <a:pt x="73" y="168"/>
                    <a:pt x="89" y="156"/>
                    <a:pt x="113" y="162"/>
                  </a:cubicBezTo>
                  <a:cubicBezTo>
                    <a:pt x="135" y="168"/>
                    <a:pt x="152" y="165"/>
                    <a:pt x="175" y="165"/>
                  </a:cubicBezTo>
                  <a:cubicBezTo>
                    <a:pt x="192" y="165"/>
                    <a:pt x="208" y="172"/>
                    <a:pt x="226" y="170"/>
                  </a:cubicBezTo>
                  <a:close/>
                </a:path>
              </a:pathLst>
            </a:custGeom>
            <a:solidFill>
              <a:srgbClr val="D5473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 name="Freeform 22">
              <a:extLst>
                <a:ext uri="{FF2B5EF4-FFF2-40B4-BE49-F238E27FC236}">
                  <a16:creationId xmlns:a16="http://schemas.microsoft.com/office/drawing/2014/main" id="{D40AEC53-B6EF-C907-F1DA-D4EB330C8EC9}"/>
                </a:ext>
              </a:extLst>
            </p:cNvPr>
            <p:cNvSpPr>
              <a:spLocks/>
            </p:cNvSpPr>
            <p:nvPr/>
          </p:nvSpPr>
          <p:spPr bwMode="auto">
            <a:xfrm>
              <a:off x="2722" y="762"/>
              <a:ext cx="1615" cy="774"/>
            </a:xfrm>
            <a:custGeom>
              <a:avLst/>
              <a:gdLst>
                <a:gd name="T0" fmla="*/ 1000 w 788"/>
                <a:gd name="T1" fmla="*/ 0 h 354"/>
                <a:gd name="T2" fmla="*/ 2084 w 788"/>
                <a:gd name="T3" fmla="*/ 1506 h 354"/>
                <a:gd name="T4" fmla="*/ 6751 w 788"/>
                <a:gd name="T5" fmla="*/ 3595 h 354"/>
                <a:gd name="T6" fmla="*/ 6708 w 788"/>
                <a:gd name="T7" fmla="*/ 3658 h 354"/>
                <a:gd name="T8" fmla="*/ 5380 w 788"/>
                <a:gd name="T9" fmla="*/ 3400 h 354"/>
                <a:gd name="T10" fmla="*/ 3962 w 788"/>
                <a:gd name="T11" fmla="*/ 2036 h 354"/>
                <a:gd name="T12" fmla="*/ 1068 w 788"/>
                <a:gd name="T13" fmla="*/ 1463 h 354"/>
                <a:gd name="T14" fmla="*/ 1000 w 788"/>
                <a:gd name="T15" fmla="*/ 0 h 35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88" h="354">
                  <a:moveTo>
                    <a:pt x="116" y="0"/>
                  </a:moveTo>
                  <a:cubicBezTo>
                    <a:pt x="28" y="25"/>
                    <a:pt x="10" y="127"/>
                    <a:pt x="242" y="144"/>
                  </a:cubicBezTo>
                  <a:cubicBezTo>
                    <a:pt x="438" y="158"/>
                    <a:pt x="661" y="182"/>
                    <a:pt x="784" y="344"/>
                  </a:cubicBezTo>
                  <a:cubicBezTo>
                    <a:pt x="788" y="349"/>
                    <a:pt x="787" y="354"/>
                    <a:pt x="779" y="350"/>
                  </a:cubicBezTo>
                  <a:cubicBezTo>
                    <a:pt x="749" y="335"/>
                    <a:pt x="687" y="313"/>
                    <a:pt x="625" y="325"/>
                  </a:cubicBezTo>
                  <a:cubicBezTo>
                    <a:pt x="616" y="326"/>
                    <a:pt x="648" y="249"/>
                    <a:pt x="460" y="195"/>
                  </a:cubicBezTo>
                  <a:cubicBezTo>
                    <a:pt x="341" y="166"/>
                    <a:pt x="206" y="169"/>
                    <a:pt x="124" y="140"/>
                  </a:cubicBezTo>
                  <a:cubicBezTo>
                    <a:pt x="38" y="110"/>
                    <a:pt x="0" y="36"/>
                    <a:pt x="116" y="0"/>
                  </a:cubicBezTo>
                  <a:close/>
                </a:path>
              </a:pathLst>
            </a:custGeom>
            <a:solidFill>
              <a:srgbClr val="E1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 name="Freeform 23">
              <a:extLst>
                <a:ext uri="{FF2B5EF4-FFF2-40B4-BE49-F238E27FC236}">
                  <a16:creationId xmlns:a16="http://schemas.microsoft.com/office/drawing/2014/main" id="{8F5DBA03-139B-E514-E1E5-940851EA22F8}"/>
                </a:ext>
              </a:extLst>
            </p:cNvPr>
            <p:cNvSpPr>
              <a:spLocks/>
            </p:cNvSpPr>
            <p:nvPr/>
          </p:nvSpPr>
          <p:spPr bwMode="auto">
            <a:xfrm>
              <a:off x="3218" y="1076"/>
              <a:ext cx="1119" cy="460"/>
            </a:xfrm>
            <a:custGeom>
              <a:avLst/>
              <a:gdLst>
                <a:gd name="T0" fmla="*/ 4070 w 546"/>
                <a:gd name="T1" fmla="*/ 1914 h 210"/>
                <a:gd name="T2" fmla="*/ 4037 w 546"/>
                <a:gd name="T3" fmla="*/ 1923 h 210"/>
                <a:gd name="T4" fmla="*/ 4624 w 546"/>
                <a:gd name="T5" fmla="*/ 2164 h 210"/>
                <a:gd name="T6" fmla="*/ 4667 w 546"/>
                <a:gd name="T7" fmla="*/ 2101 h 210"/>
                <a:gd name="T8" fmla="*/ 0 w 546"/>
                <a:gd name="T9" fmla="*/ 0 h 210"/>
                <a:gd name="T10" fmla="*/ 3503 w 546"/>
                <a:gd name="T11" fmla="*/ 1016 h 210"/>
                <a:gd name="T12" fmla="*/ 4070 w 546"/>
                <a:gd name="T13" fmla="*/ 1914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46" h="210">
                  <a:moveTo>
                    <a:pt x="473" y="182"/>
                  </a:moveTo>
                  <a:cubicBezTo>
                    <a:pt x="472" y="182"/>
                    <a:pt x="470" y="182"/>
                    <a:pt x="469" y="183"/>
                  </a:cubicBezTo>
                  <a:cubicBezTo>
                    <a:pt x="498" y="188"/>
                    <a:pt x="522" y="198"/>
                    <a:pt x="537" y="206"/>
                  </a:cubicBezTo>
                  <a:cubicBezTo>
                    <a:pt x="545" y="210"/>
                    <a:pt x="546" y="205"/>
                    <a:pt x="542" y="200"/>
                  </a:cubicBezTo>
                  <a:cubicBezTo>
                    <a:pt x="419" y="38"/>
                    <a:pt x="196" y="14"/>
                    <a:pt x="0" y="0"/>
                  </a:cubicBezTo>
                  <a:cubicBezTo>
                    <a:pt x="105" y="10"/>
                    <a:pt x="317" y="33"/>
                    <a:pt x="407" y="97"/>
                  </a:cubicBezTo>
                  <a:cubicBezTo>
                    <a:pt x="496" y="161"/>
                    <a:pt x="491" y="180"/>
                    <a:pt x="473" y="182"/>
                  </a:cubicBezTo>
                  <a:close/>
                </a:path>
              </a:pathLst>
            </a:custGeom>
            <a:solidFill>
              <a:srgbClr val="CE553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 name="Freeform 24">
              <a:extLst>
                <a:ext uri="{FF2B5EF4-FFF2-40B4-BE49-F238E27FC236}">
                  <a16:creationId xmlns:a16="http://schemas.microsoft.com/office/drawing/2014/main" id="{E8021C3B-4C4D-C356-B401-EC2C790A2A5B}"/>
                </a:ext>
              </a:extLst>
            </p:cNvPr>
            <p:cNvSpPr>
              <a:spLocks/>
            </p:cNvSpPr>
            <p:nvPr/>
          </p:nvSpPr>
          <p:spPr bwMode="auto">
            <a:xfrm>
              <a:off x="2935" y="1199"/>
              <a:ext cx="697" cy="907"/>
            </a:xfrm>
            <a:custGeom>
              <a:avLst/>
              <a:gdLst>
                <a:gd name="T0" fmla="*/ 2815 w 340"/>
                <a:gd name="T1" fmla="*/ 4332 h 415"/>
                <a:gd name="T2" fmla="*/ 2731 w 340"/>
                <a:gd name="T3" fmla="*/ 2288 h 415"/>
                <a:gd name="T4" fmla="*/ 1453 w 340"/>
                <a:gd name="T5" fmla="*/ 597 h 415"/>
                <a:gd name="T6" fmla="*/ 0 w 340"/>
                <a:gd name="T7" fmla="*/ 0 h 415"/>
                <a:gd name="T8" fmla="*/ 1585 w 340"/>
                <a:gd name="T9" fmla="*/ 531 h 415"/>
                <a:gd name="T10" fmla="*/ 2862 w 340"/>
                <a:gd name="T11" fmla="*/ 1930 h 415"/>
                <a:gd name="T12" fmla="*/ 2815 w 340"/>
                <a:gd name="T13" fmla="*/ 4332 h 41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0" h="415">
                  <a:moveTo>
                    <a:pt x="327" y="415"/>
                  </a:moveTo>
                  <a:cubicBezTo>
                    <a:pt x="315" y="351"/>
                    <a:pt x="310" y="300"/>
                    <a:pt x="317" y="219"/>
                  </a:cubicBezTo>
                  <a:cubicBezTo>
                    <a:pt x="326" y="103"/>
                    <a:pt x="264" y="82"/>
                    <a:pt x="169" y="57"/>
                  </a:cubicBezTo>
                  <a:cubicBezTo>
                    <a:pt x="113" y="42"/>
                    <a:pt x="52" y="32"/>
                    <a:pt x="0" y="0"/>
                  </a:cubicBezTo>
                  <a:cubicBezTo>
                    <a:pt x="28" y="14"/>
                    <a:pt x="132" y="43"/>
                    <a:pt x="184" y="51"/>
                  </a:cubicBezTo>
                  <a:cubicBezTo>
                    <a:pt x="237" y="58"/>
                    <a:pt x="340" y="96"/>
                    <a:pt x="332" y="185"/>
                  </a:cubicBezTo>
                  <a:cubicBezTo>
                    <a:pt x="324" y="274"/>
                    <a:pt x="310" y="327"/>
                    <a:pt x="327" y="415"/>
                  </a:cubicBezTo>
                  <a:close/>
                </a:path>
              </a:pathLst>
            </a:custGeom>
            <a:solidFill>
              <a:srgbClr val="E1836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 name="Freeform 25">
              <a:extLst>
                <a:ext uri="{FF2B5EF4-FFF2-40B4-BE49-F238E27FC236}">
                  <a16:creationId xmlns:a16="http://schemas.microsoft.com/office/drawing/2014/main" id="{BC57B63B-570F-9FDE-1012-AF479D76FA00}"/>
                </a:ext>
              </a:extLst>
            </p:cNvPr>
            <p:cNvSpPr>
              <a:spLocks/>
            </p:cNvSpPr>
            <p:nvPr/>
          </p:nvSpPr>
          <p:spPr bwMode="auto">
            <a:xfrm>
              <a:off x="3238" y="1149"/>
              <a:ext cx="758" cy="642"/>
            </a:xfrm>
            <a:custGeom>
              <a:avLst/>
              <a:gdLst>
                <a:gd name="T0" fmla="*/ 2002 w 370"/>
                <a:gd name="T1" fmla="*/ 1205 h 294"/>
                <a:gd name="T2" fmla="*/ 1780 w 370"/>
                <a:gd name="T3" fmla="*/ 3062 h 294"/>
                <a:gd name="T4" fmla="*/ 2682 w 370"/>
                <a:gd name="T5" fmla="*/ 1780 h 294"/>
                <a:gd name="T6" fmla="*/ 3050 w 370"/>
                <a:gd name="T7" fmla="*/ 1574 h 294"/>
                <a:gd name="T8" fmla="*/ 2589 w 370"/>
                <a:gd name="T9" fmla="*/ 721 h 294"/>
                <a:gd name="T10" fmla="*/ 0 w 370"/>
                <a:gd name="T11" fmla="*/ 0 h 294"/>
                <a:gd name="T12" fmla="*/ 2002 w 370"/>
                <a:gd name="T13" fmla="*/ 1205 h 29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0" h="294">
                  <a:moveTo>
                    <a:pt x="233" y="116"/>
                  </a:moveTo>
                  <a:cubicBezTo>
                    <a:pt x="251" y="161"/>
                    <a:pt x="230" y="215"/>
                    <a:pt x="207" y="294"/>
                  </a:cubicBezTo>
                  <a:cubicBezTo>
                    <a:pt x="236" y="211"/>
                    <a:pt x="294" y="182"/>
                    <a:pt x="312" y="171"/>
                  </a:cubicBezTo>
                  <a:cubicBezTo>
                    <a:pt x="318" y="167"/>
                    <a:pt x="345" y="155"/>
                    <a:pt x="355" y="151"/>
                  </a:cubicBezTo>
                  <a:cubicBezTo>
                    <a:pt x="370" y="146"/>
                    <a:pt x="345" y="99"/>
                    <a:pt x="301" y="69"/>
                  </a:cubicBezTo>
                  <a:cubicBezTo>
                    <a:pt x="232" y="16"/>
                    <a:pt x="80" y="11"/>
                    <a:pt x="0" y="0"/>
                  </a:cubicBezTo>
                  <a:cubicBezTo>
                    <a:pt x="108" y="22"/>
                    <a:pt x="202" y="55"/>
                    <a:pt x="233" y="116"/>
                  </a:cubicBezTo>
                  <a:close/>
                </a:path>
              </a:pathLst>
            </a:custGeom>
            <a:solidFill>
              <a:srgbClr val="F8CEB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 name="Freeform 26">
              <a:extLst>
                <a:ext uri="{FF2B5EF4-FFF2-40B4-BE49-F238E27FC236}">
                  <a16:creationId xmlns:a16="http://schemas.microsoft.com/office/drawing/2014/main" id="{359EED2A-88B2-FCB7-578E-2BFEAEA84B94}"/>
                </a:ext>
              </a:extLst>
            </p:cNvPr>
            <p:cNvSpPr>
              <a:spLocks/>
            </p:cNvSpPr>
            <p:nvPr/>
          </p:nvSpPr>
          <p:spPr bwMode="auto">
            <a:xfrm>
              <a:off x="3521" y="1199"/>
              <a:ext cx="359" cy="374"/>
            </a:xfrm>
            <a:custGeom>
              <a:avLst/>
              <a:gdLst>
                <a:gd name="T0" fmla="*/ 0 w 175"/>
                <a:gd name="T1" fmla="*/ 0 h 171"/>
                <a:gd name="T2" fmla="*/ 1436 w 175"/>
                <a:gd name="T3" fmla="*/ 1454 h 171"/>
                <a:gd name="T4" fmla="*/ 1069 w 175"/>
                <a:gd name="T5" fmla="*/ 1789 h 171"/>
                <a:gd name="T6" fmla="*/ 0 w 175"/>
                <a:gd name="T7" fmla="*/ 0 h 1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5" h="171">
                  <a:moveTo>
                    <a:pt x="0" y="0"/>
                  </a:moveTo>
                  <a:cubicBezTo>
                    <a:pt x="52" y="10"/>
                    <a:pt x="175" y="44"/>
                    <a:pt x="166" y="139"/>
                  </a:cubicBezTo>
                  <a:cubicBezTo>
                    <a:pt x="165" y="146"/>
                    <a:pt x="139" y="155"/>
                    <a:pt x="124" y="171"/>
                  </a:cubicBezTo>
                  <a:cubicBezTo>
                    <a:pt x="135" y="139"/>
                    <a:pt x="150" y="47"/>
                    <a:pt x="0" y="0"/>
                  </a:cubicBezTo>
                  <a:close/>
                </a:path>
              </a:pathLst>
            </a:custGeom>
            <a:solidFill>
              <a:srgbClr val="FDEC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 name="Freeform 27">
              <a:extLst>
                <a:ext uri="{FF2B5EF4-FFF2-40B4-BE49-F238E27FC236}">
                  <a16:creationId xmlns:a16="http://schemas.microsoft.com/office/drawing/2014/main" id="{0135BB62-1FE8-23B3-834F-CAC3389ECD75}"/>
                </a:ext>
              </a:extLst>
            </p:cNvPr>
            <p:cNvSpPr>
              <a:spLocks/>
            </p:cNvSpPr>
            <p:nvPr/>
          </p:nvSpPr>
          <p:spPr bwMode="auto">
            <a:xfrm>
              <a:off x="2730" y="836"/>
              <a:ext cx="143" cy="321"/>
            </a:xfrm>
            <a:custGeom>
              <a:avLst/>
              <a:gdLst>
                <a:gd name="T0" fmla="*/ 597 w 70"/>
                <a:gd name="T1" fmla="*/ 1531 h 147"/>
                <a:gd name="T2" fmla="*/ 264 w 70"/>
                <a:gd name="T3" fmla="*/ 0 h 147"/>
                <a:gd name="T4" fmla="*/ 597 w 70"/>
                <a:gd name="T5" fmla="*/ 1531 h 147"/>
                <a:gd name="T6" fmla="*/ 0 60000 65536"/>
                <a:gd name="T7" fmla="*/ 0 60000 65536"/>
                <a:gd name="T8" fmla="*/ 0 60000 65536"/>
              </a:gdLst>
              <a:ahLst/>
              <a:cxnLst>
                <a:cxn ang="T6">
                  <a:pos x="T0" y="T1"/>
                </a:cxn>
                <a:cxn ang="T7">
                  <a:pos x="T2" y="T3"/>
                </a:cxn>
                <a:cxn ang="T8">
                  <a:pos x="T4" y="T5"/>
                </a:cxn>
              </a:cxnLst>
              <a:rect l="0" t="0" r="r" b="b"/>
              <a:pathLst>
                <a:path w="70" h="147">
                  <a:moveTo>
                    <a:pt x="70" y="147"/>
                  </a:moveTo>
                  <a:cubicBezTo>
                    <a:pt x="0" y="89"/>
                    <a:pt x="4" y="32"/>
                    <a:pt x="31" y="0"/>
                  </a:cubicBezTo>
                  <a:cubicBezTo>
                    <a:pt x="15" y="24"/>
                    <a:pt x="17" y="90"/>
                    <a:pt x="70" y="147"/>
                  </a:cubicBezTo>
                  <a:close/>
                </a:path>
              </a:pathLst>
            </a:custGeom>
            <a:solidFill>
              <a:srgbClr val="FADB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 name="Freeform 28">
              <a:extLst>
                <a:ext uri="{FF2B5EF4-FFF2-40B4-BE49-F238E27FC236}">
                  <a16:creationId xmlns:a16="http://schemas.microsoft.com/office/drawing/2014/main" id="{80052791-4804-7382-1CA7-6BBD23146E77}"/>
                </a:ext>
              </a:extLst>
            </p:cNvPr>
            <p:cNvSpPr>
              <a:spLocks/>
            </p:cNvSpPr>
            <p:nvPr/>
          </p:nvSpPr>
          <p:spPr bwMode="auto">
            <a:xfrm>
              <a:off x="2748" y="888"/>
              <a:ext cx="31" cy="136"/>
            </a:xfrm>
            <a:custGeom>
              <a:avLst/>
              <a:gdLst>
                <a:gd name="T0" fmla="*/ 60 w 15"/>
                <a:gd name="T1" fmla="*/ 140 h 62"/>
                <a:gd name="T2" fmla="*/ 132 w 15"/>
                <a:gd name="T3" fmla="*/ 654 h 62"/>
                <a:gd name="T4" fmla="*/ 99 w 15"/>
                <a:gd name="T5" fmla="*/ 0 h 62"/>
                <a:gd name="T6" fmla="*/ 0 60000 65536"/>
                <a:gd name="T7" fmla="*/ 0 60000 65536"/>
                <a:gd name="T8" fmla="*/ 0 60000 65536"/>
              </a:gdLst>
              <a:ahLst/>
              <a:cxnLst>
                <a:cxn ang="T6">
                  <a:pos x="T0" y="T1"/>
                </a:cxn>
                <a:cxn ang="T7">
                  <a:pos x="T2" y="T3"/>
                </a:cxn>
                <a:cxn ang="T8">
                  <a:pos x="T4" y="T5"/>
                </a:cxn>
              </a:cxnLst>
              <a:rect l="0" t="0" r="r" b="b"/>
              <a:pathLst>
                <a:path w="15" h="62">
                  <a:moveTo>
                    <a:pt x="7" y="13"/>
                  </a:moveTo>
                  <a:cubicBezTo>
                    <a:pt x="0" y="27"/>
                    <a:pt x="7" y="51"/>
                    <a:pt x="15" y="62"/>
                  </a:cubicBezTo>
                  <a:cubicBezTo>
                    <a:pt x="11" y="42"/>
                    <a:pt x="11" y="21"/>
                    <a:pt x="11" y="0"/>
                  </a:cubicBezTo>
                </a:path>
              </a:pathLst>
            </a:custGeom>
            <a:solidFill>
              <a:srgbClr val="FDF3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 name="Freeform 29">
              <a:extLst>
                <a:ext uri="{FF2B5EF4-FFF2-40B4-BE49-F238E27FC236}">
                  <a16:creationId xmlns:a16="http://schemas.microsoft.com/office/drawing/2014/main" id="{A1D33020-AF0A-195F-72C4-C55FD36A08EF}"/>
                </a:ext>
              </a:extLst>
            </p:cNvPr>
            <p:cNvSpPr>
              <a:spLocks/>
            </p:cNvSpPr>
            <p:nvPr/>
          </p:nvSpPr>
          <p:spPr bwMode="auto">
            <a:xfrm>
              <a:off x="3789" y="1374"/>
              <a:ext cx="31" cy="133"/>
            </a:xfrm>
            <a:custGeom>
              <a:avLst/>
              <a:gdLst>
                <a:gd name="T0" fmla="*/ 0 w 15"/>
                <a:gd name="T1" fmla="*/ 33 h 61"/>
                <a:gd name="T2" fmla="*/ 81 w 15"/>
                <a:gd name="T3" fmla="*/ 632 h 61"/>
                <a:gd name="T4" fmla="*/ 81 w 15"/>
                <a:gd name="T5" fmla="*/ 438 h 61"/>
                <a:gd name="T6" fmla="*/ 0 w 15"/>
                <a:gd name="T7" fmla="*/ 0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1">
                  <a:moveTo>
                    <a:pt x="0" y="3"/>
                  </a:moveTo>
                  <a:cubicBezTo>
                    <a:pt x="15" y="16"/>
                    <a:pt x="14" y="44"/>
                    <a:pt x="9" y="61"/>
                  </a:cubicBezTo>
                  <a:cubicBezTo>
                    <a:pt x="2" y="60"/>
                    <a:pt x="9" y="48"/>
                    <a:pt x="9" y="42"/>
                  </a:cubicBezTo>
                  <a:cubicBezTo>
                    <a:pt x="9" y="28"/>
                    <a:pt x="0" y="14"/>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 name="Freeform 30">
              <a:extLst>
                <a:ext uri="{FF2B5EF4-FFF2-40B4-BE49-F238E27FC236}">
                  <a16:creationId xmlns:a16="http://schemas.microsoft.com/office/drawing/2014/main" id="{E8BD0F23-0BAB-DE43-BA25-24B93226B762}"/>
                </a:ext>
              </a:extLst>
            </p:cNvPr>
            <p:cNvSpPr>
              <a:spLocks/>
            </p:cNvSpPr>
            <p:nvPr/>
          </p:nvSpPr>
          <p:spPr bwMode="auto">
            <a:xfrm>
              <a:off x="3771" y="1339"/>
              <a:ext cx="22" cy="28"/>
            </a:xfrm>
            <a:custGeom>
              <a:avLst/>
              <a:gdLst>
                <a:gd name="T0" fmla="*/ 16 w 11"/>
                <a:gd name="T1" fmla="*/ 88 h 13"/>
                <a:gd name="T2" fmla="*/ 0 w 11"/>
                <a:gd name="T3" fmla="*/ 0 h 13"/>
                <a:gd name="T4" fmla="*/ 0 60000 65536"/>
                <a:gd name="T5" fmla="*/ 0 60000 65536"/>
              </a:gdLst>
              <a:ahLst/>
              <a:cxnLst>
                <a:cxn ang="T4">
                  <a:pos x="T0" y="T1"/>
                </a:cxn>
                <a:cxn ang="T5">
                  <a:pos x="T2" y="T3"/>
                </a:cxn>
              </a:cxnLst>
              <a:rect l="0" t="0" r="r" b="b"/>
              <a:pathLst>
                <a:path w="11" h="13">
                  <a:moveTo>
                    <a:pt x="2" y="9"/>
                  </a:moveTo>
                  <a:cubicBezTo>
                    <a:pt x="11" y="13"/>
                    <a:pt x="8" y="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1" name="Freeform 31">
              <a:extLst>
                <a:ext uri="{FF2B5EF4-FFF2-40B4-BE49-F238E27FC236}">
                  <a16:creationId xmlns:a16="http://schemas.microsoft.com/office/drawing/2014/main" id="{83CB4007-314A-4C6C-E6DF-F34A42EFF607}"/>
                </a:ext>
              </a:extLst>
            </p:cNvPr>
            <p:cNvSpPr>
              <a:spLocks/>
            </p:cNvSpPr>
            <p:nvPr/>
          </p:nvSpPr>
          <p:spPr bwMode="auto">
            <a:xfrm>
              <a:off x="3828" y="1706"/>
              <a:ext cx="341" cy="352"/>
            </a:xfrm>
            <a:custGeom>
              <a:avLst/>
              <a:gdLst>
                <a:gd name="T0" fmla="*/ 1152 w 166"/>
                <a:gd name="T1" fmla="*/ 9 h 161"/>
                <a:gd name="T2" fmla="*/ 676 w 166"/>
                <a:gd name="T3" fmla="*/ 177 h 161"/>
                <a:gd name="T4" fmla="*/ 355 w 166"/>
                <a:gd name="T5" fmla="*/ 512 h 161"/>
                <a:gd name="T6" fmla="*/ 113 w 166"/>
                <a:gd name="T7" fmla="*/ 984 h 161"/>
                <a:gd name="T8" fmla="*/ 16 w 166"/>
                <a:gd name="T9" fmla="*/ 1277 h 161"/>
                <a:gd name="T10" fmla="*/ 0 w 166"/>
                <a:gd name="T11" fmla="*/ 1611 h 161"/>
                <a:gd name="T12" fmla="*/ 156 w 166"/>
                <a:gd name="T13" fmla="*/ 1640 h 161"/>
                <a:gd name="T14" fmla="*/ 329 w 166"/>
                <a:gd name="T15" fmla="*/ 1640 h 161"/>
                <a:gd name="T16" fmla="*/ 329 w 166"/>
                <a:gd name="T17" fmla="*/ 1524 h 161"/>
                <a:gd name="T18" fmla="*/ 329 w 166"/>
                <a:gd name="T19" fmla="*/ 1189 h 161"/>
                <a:gd name="T20" fmla="*/ 485 w 166"/>
                <a:gd name="T21" fmla="*/ 649 h 161"/>
                <a:gd name="T22" fmla="*/ 624 w 166"/>
                <a:gd name="T23" fmla="*/ 492 h 161"/>
                <a:gd name="T24" fmla="*/ 764 w 166"/>
                <a:gd name="T25" fmla="*/ 315 h 161"/>
                <a:gd name="T26" fmla="*/ 1093 w 166"/>
                <a:gd name="T27" fmla="*/ 149 h 161"/>
                <a:gd name="T28" fmla="*/ 1325 w 166"/>
                <a:gd name="T29" fmla="*/ 125 h 161"/>
                <a:gd name="T30" fmla="*/ 1438 w 166"/>
                <a:gd name="T31" fmla="*/ 149 h 161"/>
                <a:gd name="T32" fmla="*/ 1233 w 166"/>
                <a:gd name="T33" fmla="*/ 0 h 16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66" h="161">
                  <a:moveTo>
                    <a:pt x="133" y="1"/>
                  </a:moveTo>
                  <a:cubicBezTo>
                    <a:pt x="116" y="8"/>
                    <a:pt x="96" y="9"/>
                    <a:pt x="78" y="17"/>
                  </a:cubicBezTo>
                  <a:cubicBezTo>
                    <a:pt x="62" y="25"/>
                    <a:pt x="52" y="35"/>
                    <a:pt x="41" y="49"/>
                  </a:cubicBezTo>
                  <a:cubicBezTo>
                    <a:pt x="29" y="63"/>
                    <a:pt x="23" y="79"/>
                    <a:pt x="13" y="94"/>
                  </a:cubicBezTo>
                  <a:cubicBezTo>
                    <a:pt x="7" y="103"/>
                    <a:pt x="3" y="111"/>
                    <a:pt x="2" y="122"/>
                  </a:cubicBezTo>
                  <a:cubicBezTo>
                    <a:pt x="1" y="133"/>
                    <a:pt x="2" y="143"/>
                    <a:pt x="0" y="154"/>
                  </a:cubicBezTo>
                  <a:cubicBezTo>
                    <a:pt x="5" y="159"/>
                    <a:pt x="11" y="157"/>
                    <a:pt x="18" y="157"/>
                  </a:cubicBezTo>
                  <a:cubicBezTo>
                    <a:pt x="22" y="157"/>
                    <a:pt x="35" y="161"/>
                    <a:pt x="38" y="157"/>
                  </a:cubicBezTo>
                  <a:cubicBezTo>
                    <a:pt x="41" y="155"/>
                    <a:pt x="38" y="149"/>
                    <a:pt x="38" y="146"/>
                  </a:cubicBezTo>
                  <a:cubicBezTo>
                    <a:pt x="37" y="136"/>
                    <a:pt x="37" y="125"/>
                    <a:pt x="38" y="114"/>
                  </a:cubicBezTo>
                  <a:cubicBezTo>
                    <a:pt x="39" y="96"/>
                    <a:pt x="43" y="76"/>
                    <a:pt x="56" y="62"/>
                  </a:cubicBezTo>
                  <a:cubicBezTo>
                    <a:pt x="62" y="57"/>
                    <a:pt x="68" y="53"/>
                    <a:pt x="72" y="47"/>
                  </a:cubicBezTo>
                  <a:cubicBezTo>
                    <a:pt x="77" y="41"/>
                    <a:pt x="82" y="34"/>
                    <a:pt x="88" y="30"/>
                  </a:cubicBezTo>
                  <a:cubicBezTo>
                    <a:pt x="99" y="22"/>
                    <a:pt x="114" y="22"/>
                    <a:pt x="126" y="14"/>
                  </a:cubicBezTo>
                  <a:cubicBezTo>
                    <a:pt x="136" y="8"/>
                    <a:pt x="143" y="10"/>
                    <a:pt x="153" y="12"/>
                  </a:cubicBezTo>
                  <a:cubicBezTo>
                    <a:pt x="158" y="12"/>
                    <a:pt x="162" y="11"/>
                    <a:pt x="166" y="14"/>
                  </a:cubicBezTo>
                  <a:cubicBezTo>
                    <a:pt x="166" y="8"/>
                    <a:pt x="147" y="0"/>
                    <a:pt x="142" y="0"/>
                  </a:cubicBezTo>
                </a:path>
              </a:pathLst>
            </a:custGeom>
            <a:solidFill>
              <a:srgbClr val="B50E1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 name="Freeform 32">
              <a:extLst>
                <a:ext uri="{FF2B5EF4-FFF2-40B4-BE49-F238E27FC236}">
                  <a16:creationId xmlns:a16="http://schemas.microsoft.com/office/drawing/2014/main" id="{F5A3545E-7C37-3756-EED7-7A74C940B952}"/>
                </a:ext>
              </a:extLst>
            </p:cNvPr>
            <p:cNvSpPr>
              <a:spLocks/>
            </p:cNvSpPr>
            <p:nvPr/>
          </p:nvSpPr>
          <p:spPr bwMode="auto">
            <a:xfrm>
              <a:off x="4216" y="3263"/>
              <a:ext cx="84" cy="41"/>
            </a:xfrm>
            <a:custGeom>
              <a:avLst/>
              <a:gdLst>
                <a:gd name="T0" fmla="*/ 0 w 41"/>
                <a:gd name="T1" fmla="*/ 88 h 19"/>
                <a:gd name="T2" fmla="*/ 352 w 41"/>
                <a:gd name="T3" fmla="*/ 28 h 19"/>
                <a:gd name="T4" fmla="*/ 285 w 41"/>
                <a:gd name="T5" fmla="*/ 101 h 19"/>
                <a:gd name="T6" fmla="*/ 256 w 41"/>
                <a:gd name="T7" fmla="*/ 190 h 19"/>
                <a:gd name="T8" fmla="*/ 213 w 41"/>
                <a:gd name="T9" fmla="*/ 149 h 19"/>
                <a:gd name="T10" fmla="*/ 139 w 41"/>
                <a:gd name="T11" fmla="*/ 149 h 19"/>
                <a:gd name="T12" fmla="*/ 0 w 41"/>
                <a:gd name="T13" fmla="*/ 14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1" h="19">
                  <a:moveTo>
                    <a:pt x="0" y="9"/>
                  </a:moveTo>
                  <a:cubicBezTo>
                    <a:pt x="14" y="14"/>
                    <a:pt x="28" y="0"/>
                    <a:pt x="41" y="3"/>
                  </a:cubicBezTo>
                  <a:cubicBezTo>
                    <a:pt x="39" y="5"/>
                    <a:pt x="34" y="7"/>
                    <a:pt x="33" y="10"/>
                  </a:cubicBezTo>
                  <a:cubicBezTo>
                    <a:pt x="31" y="13"/>
                    <a:pt x="32" y="16"/>
                    <a:pt x="30" y="19"/>
                  </a:cubicBezTo>
                  <a:cubicBezTo>
                    <a:pt x="28" y="18"/>
                    <a:pt x="27" y="16"/>
                    <a:pt x="25" y="15"/>
                  </a:cubicBezTo>
                  <a:cubicBezTo>
                    <a:pt x="22" y="13"/>
                    <a:pt x="19" y="15"/>
                    <a:pt x="16" y="15"/>
                  </a:cubicBezTo>
                  <a:cubicBezTo>
                    <a:pt x="10" y="15"/>
                    <a:pt x="6" y="13"/>
                    <a:pt x="0" y="14"/>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 name="Freeform 33">
              <a:extLst>
                <a:ext uri="{FF2B5EF4-FFF2-40B4-BE49-F238E27FC236}">
                  <a16:creationId xmlns:a16="http://schemas.microsoft.com/office/drawing/2014/main" id="{8298212E-98A7-BDA2-9D58-960F76CEF87F}"/>
                </a:ext>
              </a:extLst>
            </p:cNvPr>
            <p:cNvSpPr>
              <a:spLocks/>
            </p:cNvSpPr>
            <p:nvPr/>
          </p:nvSpPr>
          <p:spPr bwMode="auto">
            <a:xfrm>
              <a:off x="4396" y="3293"/>
              <a:ext cx="29" cy="25"/>
            </a:xfrm>
            <a:custGeom>
              <a:avLst/>
              <a:gdLst>
                <a:gd name="T0" fmla="*/ 73 w 14"/>
                <a:gd name="T1" fmla="*/ 0 h 11"/>
                <a:gd name="T2" fmla="*/ 8 w 14"/>
                <a:gd name="T3" fmla="*/ 130 h 11"/>
                <a:gd name="T4" fmla="*/ 35 w 14"/>
                <a:gd name="T5" fmla="*/ 57 h 11"/>
                <a:gd name="T6" fmla="*/ 124 w 14"/>
                <a:gd name="T7" fmla="*/ 3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1">
                  <a:moveTo>
                    <a:pt x="8" y="0"/>
                  </a:moveTo>
                  <a:cubicBezTo>
                    <a:pt x="3" y="1"/>
                    <a:pt x="0" y="7"/>
                    <a:pt x="1" y="11"/>
                  </a:cubicBezTo>
                  <a:cubicBezTo>
                    <a:pt x="3" y="10"/>
                    <a:pt x="2" y="6"/>
                    <a:pt x="4" y="5"/>
                  </a:cubicBezTo>
                  <a:cubicBezTo>
                    <a:pt x="6" y="3"/>
                    <a:pt x="11" y="3"/>
                    <a:pt x="14" y="3"/>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 name="Freeform 34">
              <a:extLst>
                <a:ext uri="{FF2B5EF4-FFF2-40B4-BE49-F238E27FC236}">
                  <a16:creationId xmlns:a16="http://schemas.microsoft.com/office/drawing/2014/main" id="{7172D496-D081-A764-BD37-F96602FB659B}"/>
                </a:ext>
              </a:extLst>
            </p:cNvPr>
            <p:cNvSpPr>
              <a:spLocks/>
            </p:cNvSpPr>
            <p:nvPr/>
          </p:nvSpPr>
          <p:spPr bwMode="auto">
            <a:xfrm>
              <a:off x="4460" y="3337"/>
              <a:ext cx="96" cy="44"/>
            </a:xfrm>
            <a:custGeom>
              <a:avLst/>
              <a:gdLst>
                <a:gd name="T0" fmla="*/ 0 w 47"/>
                <a:gd name="T1" fmla="*/ 125 h 20"/>
                <a:gd name="T2" fmla="*/ 112 w 47"/>
                <a:gd name="T3" fmla="*/ 141 h 20"/>
                <a:gd name="T4" fmla="*/ 155 w 47"/>
                <a:gd name="T5" fmla="*/ 169 h 20"/>
                <a:gd name="T6" fmla="*/ 272 w 47"/>
                <a:gd name="T7" fmla="*/ 213 h 20"/>
                <a:gd name="T8" fmla="*/ 400 w 47"/>
                <a:gd name="T9" fmla="*/ 141 h 20"/>
                <a:gd name="T10" fmla="*/ 333 w 47"/>
                <a:gd name="T11" fmla="*/ 106 h 20"/>
                <a:gd name="T12" fmla="*/ 255 w 47"/>
                <a:gd name="T13" fmla="*/ 33 h 20"/>
                <a:gd name="T14" fmla="*/ 221 w 47"/>
                <a:gd name="T15" fmla="*/ 20 h 20"/>
                <a:gd name="T16" fmla="*/ 163 w 47"/>
                <a:gd name="T17" fmla="*/ 88 h 20"/>
                <a:gd name="T18" fmla="*/ 76 w 47"/>
                <a:gd name="T19" fmla="*/ 88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7" h="20">
                  <a:moveTo>
                    <a:pt x="0" y="12"/>
                  </a:moveTo>
                  <a:cubicBezTo>
                    <a:pt x="4" y="13"/>
                    <a:pt x="9" y="11"/>
                    <a:pt x="13" y="13"/>
                  </a:cubicBezTo>
                  <a:cubicBezTo>
                    <a:pt x="15" y="14"/>
                    <a:pt x="15" y="16"/>
                    <a:pt x="18" y="16"/>
                  </a:cubicBezTo>
                  <a:cubicBezTo>
                    <a:pt x="24" y="17"/>
                    <a:pt x="28" y="14"/>
                    <a:pt x="32" y="20"/>
                  </a:cubicBezTo>
                  <a:cubicBezTo>
                    <a:pt x="37" y="18"/>
                    <a:pt x="40" y="11"/>
                    <a:pt x="47" y="13"/>
                  </a:cubicBezTo>
                  <a:cubicBezTo>
                    <a:pt x="46" y="9"/>
                    <a:pt x="42" y="10"/>
                    <a:pt x="39" y="10"/>
                  </a:cubicBezTo>
                  <a:cubicBezTo>
                    <a:pt x="32" y="9"/>
                    <a:pt x="34" y="7"/>
                    <a:pt x="30" y="3"/>
                  </a:cubicBezTo>
                  <a:cubicBezTo>
                    <a:pt x="28" y="0"/>
                    <a:pt x="30" y="0"/>
                    <a:pt x="26" y="2"/>
                  </a:cubicBezTo>
                  <a:cubicBezTo>
                    <a:pt x="23" y="4"/>
                    <a:pt x="23" y="7"/>
                    <a:pt x="19" y="8"/>
                  </a:cubicBezTo>
                  <a:cubicBezTo>
                    <a:pt x="16" y="9"/>
                    <a:pt x="13" y="8"/>
                    <a:pt x="9" y="8"/>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 name="Freeform 35">
              <a:extLst>
                <a:ext uri="{FF2B5EF4-FFF2-40B4-BE49-F238E27FC236}">
                  <a16:creationId xmlns:a16="http://schemas.microsoft.com/office/drawing/2014/main" id="{076C1346-2D17-6A6D-FAFF-AEC1CD88D8C7}"/>
                </a:ext>
              </a:extLst>
            </p:cNvPr>
            <p:cNvSpPr>
              <a:spLocks/>
            </p:cNvSpPr>
            <p:nvPr/>
          </p:nvSpPr>
          <p:spPr bwMode="auto">
            <a:xfrm>
              <a:off x="4558" y="3333"/>
              <a:ext cx="47" cy="68"/>
            </a:xfrm>
            <a:custGeom>
              <a:avLst/>
              <a:gdLst>
                <a:gd name="T0" fmla="*/ 0 w 23"/>
                <a:gd name="T1" fmla="*/ 125 h 31"/>
                <a:gd name="T2" fmla="*/ 147 w 23"/>
                <a:gd name="T3" fmla="*/ 33 h 31"/>
                <a:gd name="T4" fmla="*/ 155 w 23"/>
                <a:gd name="T5" fmla="*/ 116 h 31"/>
                <a:gd name="T6" fmla="*/ 196 w 23"/>
                <a:gd name="T7" fmla="*/ 202 h 31"/>
                <a:gd name="T8" fmla="*/ 84 w 23"/>
                <a:gd name="T9" fmla="*/ 222 h 31"/>
                <a:gd name="T10" fmla="*/ 59 w 23"/>
                <a:gd name="T11" fmla="*/ 327 h 31"/>
                <a:gd name="T12" fmla="*/ 16 w 23"/>
                <a:gd name="T13" fmla="*/ 178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1">
                  <a:moveTo>
                    <a:pt x="0" y="12"/>
                  </a:moveTo>
                  <a:cubicBezTo>
                    <a:pt x="5" y="17"/>
                    <a:pt x="11" y="0"/>
                    <a:pt x="17" y="3"/>
                  </a:cubicBezTo>
                  <a:cubicBezTo>
                    <a:pt x="20" y="4"/>
                    <a:pt x="17" y="9"/>
                    <a:pt x="18" y="11"/>
                  </a:cubicBezTo>
                  <a:cubicBezTo>
                    <a:pt x="19" y="15"/>
                    <a:pt x="23" y="16"/>
                    <a:pt x="23" y="19"/>
                  </a:cubicBezTo>
                  <a:cubicBezTo>
                    <a:pt x="20" y="20"/>
                    <a:pt x="13" y="18"/>
                    <a:pt x="10" y="21"/>
                  </a:cubicBezTo>
                  <a:cubicBezTo>
                    <a:pt x="7" y="24"/>
                    <a:pt x="11" y="29"/>
                    <a:pt x="7" y="31"/>
                  </a:cubicBezTo>
                  <a:cubicBezTo>
                    <a:pt x="5" y="28"/>
                    <a:pt x="8" y="14"/>
                    <a:pt x="2" y="17"/>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 name="Freeform 36">
              <a:extLst>
                <a:ext uri="{FF2B5EF4-FFF2-40B4-BE49-F238E27FC236}">
                  <a16:creationId xmlns:a16="http://schemas.microsoft.com/office/drawing/2014/main" id="{D15BCA31-5BD0-8DDF-4EE3-B2402A7743ED}"/>
                </a:ext>
              </a:extLst>
            </p:cNvPr>
            <p:cNvSpPr>
              <a:spLocks/>
            </p:cNvSpPr>
            <p:nvPr/>
          </p:nvSpPr>
          <p:spPr bwMode="auto">
            <a:xfrm>
              <a:off x="4652" y="3302"/>
              <a:ext cx="78" cy="66"/>
            </a:xfrm>
            <a:custGeom>
              <a:avLst/>
              <a:gdLst>
                <a:gd name="T0" fmla="*/ 96 w 38"/>
                <a:gd name="T1" fmla="*/ 33 h 30"/>
                <a:gd name="T2" fmla="*/ 25 w 38"/>
                <a:gd name="T3" fmla="*/ 73 h 30"/>
                <a:gd name="T4" fmla="*/ 33 w 38"/>
                <a:gd name="T5" fmla="*/ 150 h 30"/>
                <a:gd name="T6" fmla="*/ 16 w 38"/>
                <a:gd name="T7" fmla="*/ 310 h 30"/>
                <a:gd name="T8" fmla="*/ 105 w 38"/>
                <a:gd name="T9" fmla="*/ 266 h 30"/>
                <a:gd name="T10" fmla="*/ 181 w 38"/>
                <a:gd name="T11" fmla="*/ 266 h 30"/>
                <a:gd name="T12" fmla="*/ 328 w 38"/>
                <a:gd name="T13" fmla="*/ 222 h 30"/>
                <a:gd name="T14" fmla="*/ 131 w 38"/>
                <a:gd name="T15" fmla="*/ 150 h 30"/>
                <a:gd name="T16" fmla="*/ 252 w 38"/>
                <a:gd name="T17" fmla="*/ 44 h 30"/>
                <a:gd name="T18" fmla="*/ 105 w 38"/>
                <a:gd name="T19" fmla="*/ 44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 h="30">
                  <a:moveTo>
                    <a:pt x="11" y="3"/>
                  </a:moveTo>
                  <a:cubicBezTo>
                    <a:pt x="9" y="3"/>
                    <a:pt x="4" y="5"/>
                    <a:pt x="3" y="7"/>
                  </a:cubicBezTo>
                  <a:cubicBezTo>
                    <a:pt x="1" y="10"/>
                    <a:pt x="4" y="11"/>
                    <a:pt x="4" y="14"/>
                  </a:cubicBezTo>
                  <a:cubicBezTo>
                    <a:pt x="6" y="20"/>
                    <a:pt x="0" y="25"/>
                    <a:pt x="2" y="29"/>
                  </a:cubicBezTo>
                  <a:cubicBezTo>
                    <a:pt x="6" y="30"/>
                    <a:pt x="8" y="27"/>
                    <a:pt x="12" y="25"/>
                  </a:cubicBezTo>
                  <a:cubicBezTo>
                    <a:pt x="16" y="24"/>
                    <a:pt x="16" y="24"/>
                    <a:pt x="21" y="25"/>
                  </a:cubicBezTo>
                  <a:cubicBezTo>
                    <a:pt x="26" y="27"/>
                    <a:pt x="37" y="30"/>
                    <a:pt x="38" y="21"/>
                  </a:cubicBezTo>
                  <a:cubicBezTo>
                    <a:pt x="31" y="21"/>
                    <a:pt x="19" y="22"/>
                    <a:pt x="15" y="14"/>
                  </a:cubicBezTo>
                  <a:cubicBezTo>
                    <a:pt x="12" y="6"/>
                    <a:pt x="24" y="6"/>
                    <a:pt x="29" y="4"/>
                  </a:cubicBezTo>
                  <a:cubicBezTo>
                    <a:pt x="25" y="0"/>
                    <a:pt x="17" y="2"/>
                    <a:pt x="12" y="4"/>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 name="Freeform 37">
              <a:extLst>
                <a:ext uri="{FF2B5EF4-FFF2-40B4-BE49-F238E27FC236}">
                  <a16:creationId xmlns:a16="http://schemas.microsoft.com/office/drawing/2014/main" id="{A07AD56B-74CC-C6B5-B284-16B2B83978CB}"/>
                </a:ext>
              </a:extLst>
            </p:cNvPr>
            <p:cNvSpPr>
              <a:spLocks/>
            </p:cNvSpPr>
            <p:nvPr/>
          </p:nvSpPr>
          <p:spPr bwMode="auto">
            <a:xfrm>
              <a:off x="4289" y="3418"/>
              <a:ext cx="134" cy="61"/>
            </a:xfrm>
            <a:custGeom>
              <a:avLst/>
              <a:gdLst>
                <a:gd name="T0" fmla="*/ 221 w 65"/>
                <a:gd name="T1" fmla="*/ 0 h 28"/>
                <a:gd name="T2" fmla="*/ 115 w 65"/>
                <a:gd name="T3" fmla="*/ 176 h 28"/>
                <a:gd name="T4" fmla="*/ 52 w 65"/>
                <a:gd name="T5" fmla="*/ 194 h 28"/>
                <a:gd name="T6" fmla="*/ 0 w 65"/>
                <a:gd name="T7" fmla="*/ 281 h 28"/>
                <a:gd name="T8" fmla="*/ 124 w 65"/>
                <a:gd name="T9" fmla="*/ 209 h 28"/>
                <a:gd name="T10" fmla="*/ 247 w 65"/>
                <a:gd name="T11" fmla="*/ 142 h 28"/>
                <a:gd name="T12" fmla="*/ 377 w 65"/>
                <a:gd name="T13" fmla="*/ 257 h 28"/>
                <a:gd name="T14" fmla="*/ 489 w 65"/>
                <a:gd name="T15" fmla="*/ 185 h 28"/>
                <a:gd name="T16" fmla="*/ 561 w 65"/>
                <a:gd name="T17" fmla="*/ 96 h 28"/>
                <a:gd name="T18" fmla="*/ 464 w 65"/>
                <a:gd name="T19" fmla="*/ 133 h 28"/>
                <a:gd name="T20" fmla="*/ 247 w 65"/>
                <a:gd name="T21" fmla="*/ 52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5" h="28">
                  <a:moveTo>
                    <a:pt x="25" y="0"/>
                  </a:moveTo>
                  <a:cubicBezTo>
                    <a:pt x="22" y="8"/>
                    <a:pt x="22" y="16"/>
                    <a:pt x="13" y="17"/>
                  </a:cubicBezTo>
                  <a:cubicBezTo>
                    <a:pt x="9" y="17"/>
                    <a:pt x="10" y="16"/>
                    <a:pt x="6" y="19"/>
                  </a:cubicBezTo>
                  <a:cubicBezTo>
                    <a:pt x="3" y="21"/>
                    <a:pt x="2" y="24"/>
                    <a:pt x="0" y="27"/>
                  </a:cubicBezTo>
                  <a:cubicBezTo>
                    <a:pt x="4" y="28"/>
                    <a:pt x="11" y="21"/>
                    <a:pt x="14" y="20"/>
                  </a:cubicBezTo>
                  <a:cubicBezTo>
                    <a:pt x="18" y="18"/>
                    <a:pt x="24" y="15"/>
                    <a:pt x="28" y="14"/>
                  </a:cubicBezTo>
                  <a:cubicBezTo>
                    <a:pt x="37" y="13"/>
                    <a:pt x="40" y="19"/>
                    <a:pt x="43" y="25"/>
                  </a:cubicBezTo>
                  <a:cubicBezTo>
                    <a:pt x="50" y="22"/>
                    <a:pt x="48" y="17"/>
                    <a:pt x="56" y="18"/>
                  </a:cubicBezTo>
                  <a:cubicBezTo>
                    <a:pt x="63" y="18"/>
                    <a:pt x="65" y="18"/>
                    <a:pt x="64" y="9"/>
                  </a:cubicBezTo>
                  <a:cubicBezTo>
                    <a:pt x="59" y="13"/>
                    <a:pt x="60" y="15"/>
                    <a:pt x="53" y="13"/>
                  </a:cubicBezTo>
                  <a:cubicBezTo>
                    <a:pt x="45" y="12"/>
                    <a:pt x="34" y="11"/>
                    <a:pt x="28" y="5"/>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 name="Freeform 38">
              <a:extLst>
                <a:ext uri="{FF2B5EF4-FFF2-40B4-BE49-F238E27FC236}">
                  <a16:creationId xmlns:a16="http://schemas.microsoft.com/office/drawing/2014/main" id="{024577A5-DDD8-103A-876A-DF88FE712F1E}"/>
                </a:ext>
              </a:extLst>
            </p:cNvPr>
            <p:cNvSpPr>
              <a:spLocks/>
            </p:cNvSpPr>
            <p:nvPr/>
          </p:nvSpPr>
          <p:spPr bwMode="auto">
            <a:xfrm>
              <a:off x="4529" y="3532"/>
              <a:ext cx="109" cy="87"/>
            </a:xfrm>
            <a:custGeom>
              <a:avLst/>
              <a:gdLst>
                <a:gd name="T0" fmla="*/ 25 w 53"/>
                <a:gd name="T1" fmla="*/ 104 h 40"/>
                <a:gd name="T2" fmla="*/ 0 w 53"/>
                <a:gd name="T3" fmla="*/ 254 h 40"/>
                <a:gd name="T4" fmla="*/ 115 w 53"/>
                <a:gd name="T5" fmla="*/ 237 h 40"/>
                <a:gd name="T6" fmla="*/ 148 w 53"/>
                <a:gd name="T7" fmla="*/ 217 h 40"/>
                <a:gd name="T8" fmla="*/ 208 w 53"/>
                <a:gd name="T9" fmla="*/ 270 h 40"/>
                <a:gd name="T10" fmla="*/ 321 w 53"/>
                <a:gd name="T11" fmla="*/ 289 h 40"/>
                <a:gd name="T12" fmla="*/ 380 w 53"/>
                <a:gd name="T13" fmla="*/ 411 h 40"/>
                <a:gd name="T14" fmla="*/ 461 w 53"/>
                <a:gd name="T15" fmla="*/ 185 h 40"/>
                <a:gd name="T16" fmla="*/ 401 w 53"/>
                <a:gd name="T17" fmla="*/ 270 h 40"/>
                <a:gd name="T18" fmla="*/ 288 w 53"/>
                <a:gd name="T19" fmla="*/ 209 h 40"/>
                <a:gd name="T20" fmla="*/ 199 w 53"/>
                <a:gd name="T21" fmla="*/ 20 h 40"/>
                <a:gd name="T22" fmla="*/ 60 w 53"/>
                <a:gd name="T23" fmla="*/ 72 h 4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3" h="40">
                  <a:moveTo>
                    <a:pt x="3" y="10"/>
                  </a:moveTo>
                  <a:cubicBezTo>
                    <a:pt x="4" y="15"/>
                    <a:pt x="6" y="23"/>
                    <a:pt x="0" y="25"/>
                  </a:cubicBezTo>
                  <a:cubicBezTo>
                    <a:pt x="5" y="28"/>
                    <a:pt x="8" y="25"/>
                    <a:pt x="13" y="23"/>
                  </a:cubicBezTo>
                  <a:cubicBezTo>
                    <a:pt x="15" y="22"/>
                    <a:pt x="15" y="21"/>
                    <a:pt x="17" y="21"/>
                  </a:cubicBezTo>
                  <a:cubicBezTo>
                    <a:pt x="19" y="21"/>
                    <a:pt x="22" y="25"/>
                    <a:pt x="24" y="26"/>
                  </a:cubicBezTo>
                  <a:cubicBezTo>
                    <a:pt x="29" y="28"/>
                    <a:pt x="33" y="25"/>
                    <a:pt x="37" y="28"/>
                  </a:cubicBezTo>
                  <a:cubicBezTo>
                    <a:pt x="41" y="31"/>
                    <a:pt x="42" y="36"/>
                    <a:pt x="44" y="40"/>
                  </a:cubicBezTo>
                  <a:cubicBezTo>
                    <a:pt x="50" y="35"/>
                    <a:pt x="50" y="25"/>
                    <a:pt x="53" y="18"/>
                  </a:cubicBezTo>
                  <a:cubicBezTo>
                    <a:pt x="51" y="20"/>
                    <a:pt x="50" y="25"/>
                    <a:pt x="46" y="26"/>
                  </a:cubicBezTo>
                  <a:cubicBezTo>
                    <a:pt x="41" y="27"/>
                    <a:pt x="37" y="21"/>
                    <a:pt x="33" y="20"/>
                  </a:cubicBezTo>
                  <a:cubicBezTo>
                    <a:pt x="23" y="15"/>
                    <a:pt x="18" y="13"/>
                    <a:pt x="23" y="2"/>
                  </a:cubicBezTo>
                  <a:cubicBezTo>
                    <a:pt x="19" y="0"/>
                    <a:pt x="12" y="5"/>
                    <a:pt x="7" y="7"/>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 name="Freeform 39">
              <a:extLst>
                <a:ext uri="{FF2B5EF4-FFF2-40B4-BE49-F238E27FC236}">
                  <a16:creationId xmlns:a16="http://schemas.microsoft.com/office/drawing/2014/main" id="{911E4979-454E-DEB5-A1F7-F568B0DA4AB9}"/>
                </a:ext>
              </a:extLst>
            </p:cNvPr>
            <p:cNvSpPr>
              <a:spLocks/>
            </p:cNvSpPr>
            <p:nvPr/>
          </p:nvSpPr>
          <p:spPr bwMode="auto">
            <a:xfrm>
              <a:off x="4484" y="3412"/>
              <a:ext cx="74" cy="52"/>
            </a:xfrm>
            <a:custGeom>
              <a:avLst/>
              <a:gdLst>
                <a:gd name="T0" fmla="*/ 0 w 36"/>
                <a:gd name="T1" fmla="*/ 9 h 24"/>
                <a:gd name="T2" fmla="*/ 68 w 36"/>
                <a:gd name="T3" fmla="*/ 141 h 24"/>
                <a:gd name="T4" fmla="*/ 181 w 36"/>
                <a:gd name="T5" fmla="*/ 141 h 24"/>
                <a:gd name="T6" fmla="*/ 271 w 36"/>
                <a:gd name="T7" fmla="*/ 245 h 24"/>
                <a:gd name="T8" fmla="*/ 312 w 36"/>
                <a:gd name="T9" fmla="*/ 121 h 24"/>
                <a:gd name="T10" fmla="*/ 261 w 36"/>
                <a:gd name="T11" fmla="*/ 80 h 24"/>
                <a:gd name="T12" fmla="*/ 245 w 36"/>
                <a:gd name="T13" fmla="*/ 20 h 24"/>
                <a:gd name="T14" fmla="*/ 123 w 36"/>
                <a:gd name="T15" fmla="*/ 20 h 2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 h="24">
                  <a:moveTo>
                    <a:pt x="0" y="1"/>
                  </a:moveTo>
                  <a:cubicBezTo>
                    <a:pt x="5" y="5"/>
                    <a:pt x="13" y="5"/>
                    <a:pt x="8" y="14"/>
                  </a:cubicBezTo>
                  <a:cubicBezTo>
                    <a:pt x="11" y="16"/>
                    <a:pt x="17" y="13"/>
                    <a:pt x="21" y="14"/>
                  </a:cubicBezTo>
                  <a:cubicBezTo>
                    <a:pt x="27" y="16"/>
                    <a:pt x="28" y="19"/>
                    <a:pt x="31" y="24"/>
                  </a:cubicBezTo>
                  <a:cubicBezTo>
                    <a:pt x="31" y="19"/>
                    <a:pt x="32" y="15"/>
                    <a:pt x="36" y="12"/>
                  </a:cubicBezTo>
                  <a:cubicBezTo>
                    <a:pt x="33" y="11"/>
                    <a:pt x="32" y="10"/>
                    <a:pt x="30" y="8"/>
                  </a:cubicBezTo>
                  <a:cubicBezTo>
                    <a:pt x="30" y="7"/>
                    <a:pt x="28" y="2"/>
                    <a:pt x="28" y="2"/>
                  </a:cubicBezTo>
                  <a:cubicBezTo>
                    <a:pt x="25" y="0"/>
                    <a:pt x="18" y="2"/>
                    <a:pt x="14" y="2"/>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 name="Freeform 40">
              <a:extLst>
                <a:ext uri="{FF2B5EF4-FFF2-40B4-BE49-F238E27FC236}">
                  <a16:creationId xmlns:a16="http://schemas.microsoft.com/office/drawing/2014/main" id="{022929DF-B0EB-9C1F-7041-A783A0C4E000}"/>
                </a:ext>
              </a:extLst>
            </p:cNvPr>
            <p:cNvSpPr>
              <a:spLocks/>
            </p:cNvSpPr>
            <p:nvPr/>
          </p:nvSpPr>
          <p:spPr bwMode="auto">
            <a:xfrm>
              <a:off x="4691" y="3436"/>
              <a:ext cx="31" cy="28"/>
            </a:xfrm>
            <a:custGeom>
              <a:avLst/>
              <a:gdLst>
                <a:gd name="T0" fmla="*/ 8 w 15"/>
                <a:gd name="T1" fmla="*/ 0 h 13"/>
                <a:gd name="T2" fmla="*/ 0 w 15"/>
                <a:gd name="T3" fmla="*/ 101 h 13"/>
                <a:gd name="T4" fmla="*/ 60 w 15"/>
                <a:gd name="T5" fmla="*/ 80 h 13"/>
                <a:gd name="T6" fmla="*/ 132 w 15"/>
                <a:gd name="T7" fmla="*/ 129 h 13"/>
                <a:gd name="T8" fmla="*/ 132 w 15"/>
                <a:gd name="T9" fmla="*/ 28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3">
                  <a:moveTo>
                    <a:pt x="1" y="0"/>
                  </a:moveTo>
                  <a:cubicBezTo>
                    <a:pt x="1" y="4"/>
                    <a:pt x="0" y="6"/>
                    <a:pt x="0" y="10"/>
                  </a:cubicBezTo>
                  <a:cubicBezTo>
                    <a:pt x="3" y="10"/>
                    <a:pt x="4" y="7"/>
                    <a:pt x="7" y="8"/>
                  </a:cubicBezTo>
                  <a:cubicBezTo>
                    <a:pt x="10" y="8"/>
                    <a:pt x="12" y="12"/>
                    <a:pt x="15" y="13"/>
                  </a:cubicBezTo>
                  <a:cubicBezTo>
                    <a:pt x="14" y="11"/>
                    <a:pt x="10" y="2"/>
                    <a:pt x="15" y="3"/>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 name="Freeform 41">
              <a:extLst>
                <a:ext uri="{FF2B5EF4-FFF2-40B4-BE49-F238E27FC236}">
                  <a16:creationId xmlns:a16="http://schemas.microsoft.com/office/drawing/2014/main" id="{94905800-29E3-9792-6C8B-BB3962C7A0AD}"/>
                </a:ext>
              </a:extLst>
            </p:cNvPr>
            <p:cNvSpPr>
              <a:spLocks/>
            </p:cNvSpPr>
            <p:nvPr/>
          </p:nvSpPr>
          <p:spPr bwMode="auto">
            <a:xfrm>
              <a:off x="4687" y="3479"/>
              <a:ext cx="72" cy="53"/>
            </a:xfrm>
            <a:custGeom>
              <a:avLst/>
              <a:gdLst>
                <a:gd name="T0" fmla="*/ 191 w 35"/>
                <a:gd name="T1" fmla="*/ 44 h 24"/>
                <a:gd name="T2" fmla="*/ 115 w 35"/>
                <a:gd name="T3" fmla="*/ 186 h 24"/>
                <a:gd name="T4" fmla="*/ 80 w 35"/>
                <a:gd name="T5" fmla="*/ 205 h 24"/>
                <a:gd name="T6" fmla="*/ 33 w 35"/>
                <a:gd name="T7" fmla="*/ 186 h 24"/>
                <a:gd name="T8" fmla="*/ 25 w 35"/>
                <a:gd name="T9" fmla="*/ 258 h 24"/>
                <a:gd name="T10" fmla="*/ 216 w 35"/>
                <a:gd name="T11" fmla="*/ 150 h 24"/>
                <a:gd name="T12" fmla="*/ 288 w 35"/>
                <a:gd name="T13" fmla="*/ 133 h 24"/>
                <a:gd name="T14" fmla="*/ 304 w 35"/>
                <a:gd name="T15" fmla="*/ 9 h 24"/>
                <a:gd name="T16" fmla="*/ 224 w 35"/>
                <a:gd name="T17" fmla="*/ 9 h 2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5" h="24">
                  <a:moveTo>
                    <a:pt x="22" y="4"/>
                  </a:moveTo>
                  <a:cubicBezTo>
                    <a:pt x="24" y="12"/>
                    <a:pt x="20" y="13"/>
                    <a:pt x="13" y="17"/>
                  </a:cubicBezTo>
                  <a:cubicBezTo>
                    <a:pt x="11" y="17"/>
                    <a:pt x="10" y="19"/>
                    <a:pt x="9" y="19"/>
                  </a:cubicBezTo>
                  <a:cubicBezTo>
                    <a:pt x="7" y="19"/>
                    <a:pt x="5" y="17"/>
                    <a:pt x="4" y="17"/>
                  </a:cubicBezTo>
                  <a:cubicBezTo>
                    <a:pt x="1" y="19"/>
                    <a:pt x="0" y="22"/>
                    <a:pt x="3" y="24"/>
                  </a:cubicBezTo>
                  <a:cubicBezTo>
                    <a:pt x="5" y="18"/>
                    <a:pt x="19" y="13"/>
                    <a:pt x="25" y="14"/>
                  </a:cubicBezTo>
                  <a:cubicBezTo>
                    <a:pt x="29" y="14"/>
                    <a:pt x="31" y="17"/>
                    <a:pt x="33" y="12"/>
                  </a:cubicBezTo>
                  <a:cubicBezTo>
                    <a:pt x="34" y="7"/>
                    <a:pt x="29" y="4"/>
                    <a:pt x="35" y="1"/>
                  </a:cubicBezTo>
                  <a:cubicBezTo>
                    <a:pt x="32" y="0"/>
                    <a:pt x="29" y="0"/>
                    <a:pt x="26"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 name="Freeform 42">
              <a:extLst>
                <a:ext uri="{FF2B5EF4-FFF2-40B4-BE49-F238E27FC236}">
                  <a16:creationId xmlns:a16="http://schemas.microsoft.com/office/drawing/2014/main" id="{2E263445-3EBA-4CBF-5056-4D11B5634A3A}"/>
                </a:ext>
              </a:extLst>
            </p:cNvPr>
            <p:cNvSpPr>
              <a:spLocks/>
            </p:cNvSpPr>
            <p:nvPr/>
          </p:nvSpPr>
          <p:spPr bwMode="auto">
            <a:xfrm>
              <a:off x="4775" y="3412"/>
              <a:ext cx="39" cy="26"/>
            </a:xfrm>
            <a:custGeom>
              <a:avLst/>
              <a:gdLst>
                <a:gd name="T0" fmla="*/ 0 w 19"/>
                <a:gd name="T1" fmla="*/ 33 h 12"/>
                <a:gd name="T2" fmla="*/ 0 w 19"/>
                <a:gd name="T3" fmla="*/ 52 h 12"/>
                <a:gd name="T4" fmla="*/ 113 w 19"/>
                <a:gd name="T5" fmla="*/ 121 h 12"/>
                <a:gd name="T6" fmla="*/ 164 w 19"/>
                <a:gd name="T7" fmla="*/ 2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2">
                  <a:moveTo>
                    <a:pt x="0" y="3"/>
                  </a:moveTo>
                  <a:cubicBezTo>
                    <a:pt x="0" y="4"/>
                    <a:pt x="0" y="4"/>
                    <a:pt x="0" y="5"/>
                  </a:cubicBezTo>
                  <a:cubicBezTo>
                    <a:pt x="5" y="7"/>
                    <a:pt x="15" y="0"/>
                    <a:pt x="13" y="12"/>
                  </a:cubicBezTo>
                  <a:cubicBezTo>
                    <a:pt x="15" y="10"/>
                    <a:pt x="19" y="4"/>
                    <a:pt x="19" y="2"/>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3" name="Freeform 43">
              <a:extLst>
                <a:ext uri="{FF2B5EF4-FFF2-40B4-BE49-F238E27FC236}">
                  <a16:creationId xmlns:a16="http://schemas.microsoft.com/office/drawing/2014/main" id="{D9198A62-D4BD-CDD5-1258-E7CB4C56B3A1}"/>
                </a:ext>
              </a:extLst>
            </p:cNvPr>
            <p:cNvSpPr>
              <a:spLocks/>
            </p:cNvSpPr>
            <p:nvPr/>
          </p:nvSpPr>
          <p:spPr bwMode="auto">
            <a:xfrm>
              <a:off x="4572" y="3291"/>
              <a:ext cx="33" cy="18"/>
            </a:xfrm>
            <a:custGeom>
              <a:avLst/>
              <a:gdLst>
                <a:gd name="T0" fmla="*/ 0 w 16"/>
                <a:gd name="T1" fmla="*/ 72 h 8"/>
                <a:gd name="T2" fmla="*/ 89 w 16"/>
                <a:gd name="T3" fmla="*/ 36 h 8"/>
                <a:gd name="T4" fmla="*/ 140 w 16"/>
                <a:gd name="T5" fmla="*/ 72 h 8"/>
                <a:gd name="T6" fmla="*/ 60 w 16"/>
                <a:gd name="T7" fmla="*/ 25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8">
                  <a:moveTo>
                    <a:pt x="0" y="6"/>
                  </a:moveTo>
                  <a:cubicBezTo>
                    <a:pt x="5" y="8"/>
                    <a:pt x="6" y="3"/>
                    <a:pt x="10" y="3"/>
                  </a:cubicBezTo>
                  <a:cubicBezTo>
                    <a:pt x="12" y="3"/>
                    <a:pt x="15" y="5"/>
                    <a:pt x="16" y="6"/>
                  </a:cubicBezTo>
                  <a:cubicBezTo>
                    <a:pt x="14" y="1"/>
                    <a:pt x="12" y="0"/>
                    <a:pt x="7" y="2"/>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 name="Freeform 44">
              <a:extLst>
                <a:ext uri="{FF2B5EF4-FFF2-40B4-BE49-F238E27FC236}">
                  <a16:creationId xmlns:a16="http://schemas.microsoft.com/office/drawing/2014/main" id="{797E682E-16CA-9B79-5195-E48915CEBDFF}"/>
                </a:ext>
              </a:extLst>
            </p:cNvPr>
            <p:cNvSpPr>
              <a:spLocks/>
            </p:cNvSpPr>
            <p:nvPr/>
          </p:nvSpPr>
          <p:spPr bwMode="auto">
            <a:xfrm>
              <a:off x="4181" y="3374"/>
              <a:ext cx="74" cy="29"/>
            </a:xfrm>
            <a:custGeom>
              <a:avLst/>
              <a:gdLst>
                <a:gd name="T0" fmla="*/ 0 w 36"/>
                <a:gd name="T1" fmla="*/ 109 h 13"/>
                <a:gd name="T2" fmla="*/ 97 w 36"/>
                <a:gd name="T3" fmla="*/ 109 h 13"/>
                <a:gd name="T4" fmla="*/ 164 w 36"/>
                <a:gd name="T5" fmla="*/ 145 h 13"/>
                <a:gd name="T6" fmla="*/ 232 w 36"/>
                <a:gd name="T7" fmla="*/ 45 h 13"/>
                <a:gd name="T8" fmla="*/ 296 w 36"/>
                <a:gd name="T9" fmla="*/ 45 h 13"/>
                <a:gd name="T10" fmla="*/ 271 w 36"/>
                <a:gd name="T11" fmla="*/ 0 h 13"/>
                <a:gd name="T12" fmla="*/ 224 w 36"/>
                <a:gd name="T13" fmla="*/ 36 h 13"/>
                <a:gd name="T14" fmla="*/ 164 w 36"/>
                <a:gd name="T15" fmla="*/ 9 h 13"/>
                <a:gd name="T16" fmla="*/ 51 w 36"/>
                <a:gd name="T17" fmla="*/ 10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6" h="13">
                  <a:moveTo>
                    <a:pt x="0" y="10"/>
                  </a:moveTo>
                  <a:cubicBezTo>
                    <a:pt x="3" y="11"/>
                    <a:pt x="7" y="10"/>
                    <a:pt x="11" y="10"/>
                  </a:cubicBezTo>
                  <a:cubicBezTo>
                    <a:pt x="14" y="11"/>
                    <a:pt x="16" y="13"/>
                    <a:pt x="19" y="13"/>
                  </a:cubicBezTo>
                  <a:cubicBezTo>
                    <a:pt x="21" y="8"/>
                    <a:pt x="21" y="5"/>
                    <a:pt x="27" y="4"/>
                  </a:cubicBezTo>
                  <a:cubicBezTo>
                    <a:pt x="29" y="3"/>
                    <a:pt x="33" y="7"/>
                    <a:pt x="34" y="4"/>
                  </a:cubicBezTo>
                  <a:cubicBezTo>
                    <a:pt x="36" y="1"/>
                    <a:pt x="32" y="0"/>
                    <a:pt x="31" y="0"/>
                  </a:cubicBezTo>
                  <a:cubicBezTo>
                    <a:pt x="29" y="0"/>
                    <a:pt x="27" y="2"/>
                    <a:pt x="26" y="3"/>
                  </a:cubicBezTo>
                  <a:cubicBezTo>
                    <a:pt x="23" y="3"/>
                    <a:pt x="21" y="0"/>
                    <a:pt x="19" y="1"/>
                  </a:cubicBezTo>
                  <a:cubicBezTo>
                    <a:pt x="16" y="1"/>
                    <a:pt x="11" y="7"/>
                    <a:pt x="6" y="9"/>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 name="Freeform 45">
              <a:extLst>
                <a:ext uri="{FF2B5EF4-FFF2-40B4-BE49-F238E27FC236}">
                  <a16:creationId xmlns:a16="http://schemas.microsoft.com/office/drawing/2014/main" id="{F680139A-EBB4-7ABF-79C6-7E9766AF2AA8}"/>
                </a:ext>
              </a:extLst>
            </p:cNvPr>
            <p:cNvSpPr>
              <a:spLocks/>
            </p:cNvSpPr>
            <p:nvPr/>
          </p:nvSpPr>
          <p:spPr bwMode="auto">
            <a:xfrm>
              <a:off x="4255" y="3554"/>
              <a:ext cx="36" cy="26"/>
            </a:xfrm>
            <a:custGeom>
              <a:avLst/>
              <a:gdLst>
                <a:gd name="T0" fmla="*/ 0 w 18"/>
                <a:gd name="T1" fmla="*/ 52 h 12"/>
                <a:gd name="T2" fmla="*/ 48 w 18"/>
                <a:gd name="T3" fmla="*/ 9 h 12"/>
                <a:gd name="T4" fmla="*/ 128 w 18"/>
                <a:gd name="T5" fmla="*/ 0 h 12"/>
                <a:gd name="T6" fmla="*/ 144 w 18"/>
                <a:gd name="T7" fmla="*/ 121 h 12"/>
                <a:gd name="T8" fmla="*/ 24 w 18"/>
                <a:gd name="T9" fmla="*/ 93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12">
                  <a:moveTo>
                    <a:pt x="0" y="5"/>
                  </a:moveTo>
                  <a:cubicBezTo>
                    <a:pt x="2" y="5"/>
                    <a:pt x="4" y="3"/>
                    <a:pt x="6" y="1"/>
                  </a:cubicBezTo>
                  <a:cubicBezTo>
                    <a:pt x="9" y="3"/>
                    <a:pt x="15" y="7"/>
                    <a:pt x="16" y="0"/>
                  </a:cubicBezTo>
                  <a:cubicBezTo>
                    <a:pt x="16" y="4"/>
                    <a:pt x="17" y="8"/>
                    <a:pt x="18" y="12"/>
                  </a:cubicBezTo>
                  <a:cubicBezTo>
                    <a:pt x="13" y="11"/>
                    <a:pt x="7" y="12"/>
                    <a:pt x="3" y="9"/>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 name="Freeform 46">
              <a:extLst>
                <a:ext uri="{FF2B5EF4-FFF2-40B4-BE49-F238E27FC236}">
                  <a16:creationId xmlns:a16="http://schemas.microsoft.com/office/drawing/2014/main" id="{9441F433-C50A-A65F-A8CE-E53D465F42E2}"/>
                </a:ext>
              </a:extLst>
            </p:cNvPr>
            <p:cNvSpPr>
              <a:spLocks/>
            </p:cNvSpPr>
            <p:nvPr/>
          </p:nvSpPr>
          <p:spPr bwMode="auto">
            <a:xfrm>
              <a:off x="4361" y="3580"/>
              <a:ext cx="64" cy="66"/>
            </a:xfrm>
            <a:custGeom>
              <a:avLst/>
              <a:gdLst>
                <a:gd name="T0" fmla="*/ 0 w 31"/>
                <a:gd name="T1" fmla="*/ 178 h 30"/>
                <a:gd name="T2" fmla="*/ 35 w 31"/>
                <a:gd name="T3" fmla="*/ 64 h 30"/>
                <a:gd name="T4" fmla="*/ 116 w 31"/>
                <a:gd name="T5" fmla="*/ 44 h 30"/>
                <a:gd name="T6" fmla="*/ 256 w 31"/>
                <a:gd name="T7" fmla="*/ 53 h 30"/>
                <a:gd name="T8" fmla="*/ 239 w 31"/>
                <a:gd name="T9" fmla="*/ 141 h 30"/>
                <a:gd name="T10" fmla="*/ 239 w 31"/>
                <a:gd name="T11" fmla="*/ 319 h 30"/>
                <a:gd name="T12" fmla="*/ 167 w 31"/>
                <a:gd name="T13" fmla="*/ 125 h 30"/>
                <a:gd name="T14" fmla="*/ 97 w 31"/>
                <a:gd name="T15" fmla="*/ 141 h 3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 h="30">
                  <a:moveTo>
                    <a:pt x="0" y="17"/>
                  </a:moveTo>
                  <a:cubicBezTo>
                    <a:pt x="3" y="14"/>
                    <a:pt x="3" y="10"/>
                    <a:pt x="4" y="6"/>
                  </a:cubicBezTo>
                  <a:cubicBezTo>
                    <a:pt x="8" y="8"/>
                    <a:pt x="10" y="5"/>
                    <a:pt x="13" y="4"/>
                  </a:cubicBezTo>
                  <a:cubicBezTo>
                    <a:pt x="19" y="10"/>
                    <a:pt x="25" y="0"/>
                    <a:pt x="29" y="5"/>
                  </a:cubicBezTo>
                  <a:cubicBezTo>
                    <a:pt x="31" y="9"/>
                    <a:pt x="28" y="10"/>
                    <a:pt x="27" y="13"/>
                  </a:cubicBezTo>
                  <a:cubicBezTo>
                    <a:pt x="26" y="18"/>
                    <a:pt x="29" y="24"/>
                    <a:pt x="27" y="30"/>
                  </a:cubicBezTo>
                  <a:cubicBezTo>
                    <a:pt x="26" y="25"/>
                    <a:pt x="23" y="15"/>
                    <a:pt x="19" y="12"/>
                  </a:cubicBezTo>
                  <a:cubicBezTo>
                    <a:pt x="15" y="10"/>
                    <a:pt x="16" y="12"/>
                    <a:pt x="11" y="13"/>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 name="Freeform 47">
              <a:extLst>
                <a:ext uri="{FF2B5EF4-FFF2-40B4-BE49-F238E27FC236}">
                  <a16:creationId xmlns:a16="http://schemas.microsoft.com/office/drawing/2014/main" id="{57E7ADB8-D130-0621-DEC1-359B540F90D6}"/>
                </a:ext>
              </a:extLst>
            </p:cNvPr>
            <p:cNvSpPr>
              <a:spLocks/>
            </p:cNvSpPr>
            <p:nvPr/>
          </p:nvSpPr>
          <p:spPr bwMode="auto">
            <a:xfrm>
              <a:off x="4449" y="3646"/>
              <a:ext cx="74" cy="45"/>
            </a:xfrm>
            <a:custGeom>
              <a:avLst/>
              <a:gdLst>
                <a:gd name="T0" fmla="*/ 0 w 36"/>
                <a:gd name="T1" fmla="*/ 41 h 21"/>
                <a:gd name="T2" fmla="*/ 97 w 36"/>
                <a:gd name="T3" fmla="*/ 9 h 21"/>
                <a:gd name="T4" fmla="*/ 173 w 36"/>
                <a:gd name="T5" fmla="*/ 60 h 21"/>
                <a:gd name="T6" fmla="*/ 271 w 36"/>
                <a:gd name="T7" fmla="*/ 96 h 21"/>
                <a:gd name="T8" fmla="*/ 304 w 36"/>
                <a:gd name="T9" fmla="*/ 206 h 21"/>
                <a:gd name="T10" fmla="*/ 208 w 36"/>
                <a:gd name="T11" fmla="*/ 96 h 21"/>
                <a:gd name="T12" fmla="*/ 97 w 36"/>
                <a:gd name="T13" fmla="*/ 88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21">
                  <a:moveTo>
                    <a:pt x="0" y="4"/>
                  </a:moveTo>
                  <a:cubicBezTo>
                    <a:pt x="4" y="9"/>
                    <a:pt x="7" y="2"/>
                    <a:pt x="11" y="1"/>
                  </a:cubicBezTo>
                  <a:cubicBezTo>
                    <a:pt x="15" y="0"/>
                    <a:pt x="18" y="4"/>
                    <a:pt x="20" y="6"/>
                  </a:cubicBezTo>
                  <a:cubicBezTo>
                    <a:pt x="23" y="9"/>
                    <a:pt x="29" y="8"/>
                    <a:pt x="31" y="10"/>
                  </a:cubicBezTo>
                  <a:cubicBezTo>
                    <a:pt x="34" y="12"/>
                    <a:pt x="36" y="18"/>
                    <a:pt x="35" y="21"/>
                  </a:cubicBezTo>
                  <a:cubicBezTo>
                    <a:pt x="30" y="20"/>
                    <a:pt x="29" y="13"/>
                    <a:pt x="24" y="10"/>
                  </a:cubicBezTo>
                  <a:cubicBezTo>
                    <a:pt x="20" y="7"/>
                    <a:pt x="15" y="14"/>
                    <a:pt x="11" y="9"/>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 name="Freeform 48">
              <a:extLst>
                <a:ext uri="{FF2B5EF4-FFF2-40B4-BE49-F238E27FC236}">
                  <a16:creationId xmlns:a16="http://schemas.microsoft.com/office/drawing/2014/main" id="{5514B2CA-D956-1E69-F25A-32B89027F322}"/>
                </a:ext>
              </a:extLst>
            </p:cNvPr>
            <p:cNvSpPr>
              <a:spLocks/>
            </p:cNvSpPr>
            <p:nvPr/>
          </p:nvSpPr>
          <p:spPr bwMode="auto">
            <a:xfrm>
              <a:off x="4324" y="3508"/>
              <a:ext cx="123" cy="54"/>
            </a:xfrm>
            <a:custGeom>
              <a:avLst/>
              <a:gdLst>
                <a:gd name="T0" fmla="*/ 139 w 60"/>
                <a:gd name="T1" fmla="*/ 52 h 25"/>
                <a:gd name="T2" fmla="*/ 269 w 60"/>
                <a:gd name="T3" fmla="*/ 52 h 25"/>
                <a:gd name="T4" fmla="*/ 387 w 60"/>
                <a:gd name="T5" fmla="*/ 9 h 25"/>
                <a:gd name="T6" fmla="*/ 387 w 60"/>
                <a:gd name="T7" fmla="*/ 69 h 25"/>
                <a:gd name="T8" fmla="*/ 404 w 60"/>
                <a:gd name="T9" fmla="*/ 140 h 25"/>
                <a:gd name="T10" fmla="*/ 517 w 60"/>
                <a:gd name="T11" fmla="*/ 173 h 25"/>
                <a:gd name="T12" fmla="*/ 361 w 60"/>
                <a:gd name="T13" fmla="*/ 130 h 25"/>
                <a:gd name="T14" fmla="*/ 320 w 60"/>
                <a:gd name="T15" fmla="*/ 80 h 25"/>
                <a:gd name="T16" fmla="*/ 248 w 60"/>
                <a:gd name="T17" fmla="*/ 121 h 25"/>
                <a:gd name="T18" fmla="*/ 164 w 60"/>
                <a:gd name="T19" fmla="*/ 130 h 25"/>
                <a:gd name="T20" fmla="*/ 113 w 60"/>
                <a:gd name="T21" fmla="*/ 89 h 25"/>
                <a:gd name="T22" fmla="*/ 43 w 60"/>
                <a:gd name="T23" fmla="*/ 104 h 25"/>
                <a:gd name="T24" fmla="*/ 25 w 60"/>
                <a:gd name="T25" fmla="*/ 9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0" h="25">
                  <a:moveTo>
                    <a:pt x="16" y="5"/>
                  </a:moveTo>
                  <a:cubicBezTo>
                    <a:pt x="19" y="10"/>
                    <a:pt x="27" y="7"/>
                    <a:pt x="31" y="5"/>
                  </a:cubicBezTo>
                  <a:cubicBezTo>
                    <a:pt x="33" y="5"/>
                    <a:pt x="43" y="0"/>
                    <a:pt x="45" y="1"/>
                  </a:cubicBezTo>
                  <a:cubicBezTo>
                    <a:pt x="48" y="3"/>
                    <a:pt x="45" y="5"/>
                    <a:pt x="45" y="7"/>
                  </a:cubicBezTo>
                  <a:cubicBezTo>
                    <a:pt x="45" y="10"/>
                    <a:pt x="46" y="11"/>
                    <a:pt x="47" y="14"/>
                  </a:cubicBezTo>
                  <a:cubicBezTo>
                    <a:pt x="52" y="21"/>
                    <a:pt x="53" y="20"/>
                    <a:pt x="60" y="17"/>
                  </a:cubicBezTo>
                  <a:cubicBezTo>
                    <a:pt x="59" y="25"/>
                    <a:pt x="44" y="16"/>
                    <a:pt x="42" y="13"/>
                  </a:cubicBezTo>
                  <a:cubicBezTo>
                    <a:pt x="40" y="11"/>
                    <a:pt x="41" y="9"/>
                    <a:pt x="37" y="8"/>
                  </a:cubicBezTo>
                  <a:cubicBezTo>
                    <a:pt x="34" y="8"/>
                    <a:pt x="31" y="11"/>
                    <a:pt x="29" y="12"/>
                  </a:cubicBezTo>
                  <a:cubicBezTo>
                    <a:pt x="26" y="13"/>
                    <a:pt x="22" y="14"/>
                    <a:pt x="19" y="13"/>
                  </a:cubicBezTo>
                  <a:cubicBezTo>
                    <a:pt x="16" y="12"/>
                    <a:pt x="18" y="9"/>
                    <a:pt x="13" y="9"/>
                  </a:cubicBezTo>
                  <a:cubicBezTo>
                    <a:pt x="10" y="9"/>
                    <a:pt x="8" y="11"/>
                    <a:pt x="5" y="10"/>
                  </a:cubicBezTo>
                  <a:cubicBezTo>
                    <a:pt x="1" y="8"/>
                    <a:pt x="0" y="4"/>
                    <a:pt x="3"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 name="Freeform 49">
              <a:extLst>
                <a:ext uri="{FF2B5EF4-FFF2-40B4-BE49-F238E27FC236}">
                  <a16:creationId xmlns:a16="http://schemas.microsoft.com/office/drawing/2014/main" id="{448992D5-47F2-65A0-4312-5EF0F4E7DDD2}"/>
                </a:ext>
              </a:extLst>
            </p:cNvPr>
            <p:cNvSpPr>
              <a:spLocks/>
            </p:cNvSpPr>
            <p:nvPr/>
          </p:nvSpPr>
          <p:spPr bwMode="auto">
            <a:xfrm>
              <a:off x="3945" y="1903"/>
              <a:ext cx="37" cy="28"/>
            </a:xfrm>
            <a:custGeom>
              <a:avLst/>
              <a:gdLst>
                <a:gd name="T0" fmla="*/ 0 w 18"/>
                <a:gd name="T1" fmla="*/ 80 h 13"/>
                <a:gd name="T2" fmla="*/ 8 w 18"/>
                <a:gd name="T3" fmla="*/ 112 h 13"/>
                <a:gd name="T4" fmla="*/ 60 w 18"/>
                <a:gd name="T5" fmla="*/ 88 h 13"/>
                <a:gd name="T6" fmla="*/ 88 w 18"/>
                <a:gd name="T7" fmla="*/ 129 h 13"/>
                <a:gd name="T8" fmla="*/ 156 w 18"/>
                <a:gd name="T9" fmla="*/ 88 h 13"/>
                <a:gd name="T10" fmla="*/ 60 w 18"/>
                <a:gd name="T11" fmla="*/ 52 h 13"/>
                <a:gd name="T12" fmla="*/ 43 w 18"/>
                <a:gd name="T13" fmla="*/ 0 h 13"/>
                <a:gd name="T14" fmla="*/ 0 w 18"/>
                <a:gd name="T15" fmla="*/ 28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 h="13">
                  <a:moveTo>
                    <a:pt x="0" y="8"/>
                  </a:moveTo>
                  <a:cubicBezTo>
                    <a:pt x="0" y="9"/>
                    <a:pt x="1" y="10"/>
                    <a:pt x="1" y="11"/>
                  </a:cubicBezTo>
                  <a:cubicBezTo>
                    <a:pt x="3" y="10"/>
                    <a:pt x="5" y="9"/>
                    <a:pt x="7" y="9"/>
                  </a:cubicBezTo>
                  <a:cubicBezTo>
                    <a:pt x="8" y="10"/>
                    <a:pt x="9" y="12"/>
                    <a:pt x="10" y="13"/>
                  </a:cubicBezTo>
                  <a:cubicBezTo>
                    <a:pt x="14" y="13"/>
                    <a:pt x="15" y="9"/>
                    <a:pt x="18" y="9"/>
                  </a:cubicBezTo>
                  <a:cubicBezTo>
                    <a:pt x="13" y="9"/>
                    <a:pt x="9" y="10"/>
                    <a:pt x="7" y="5"/>
                  </a:cubicBezTo>
                  <a:cubicBezTo>
                    <a:pt x="6" y="3"/>
                    <a:pt x="9" y="0"/>
                    <a:pt x="5" y="0"/>
                  </a:cubicBezTo>
                  <a:cubicBezTo>
                    <a:pt x="4" y="0"/>
                    <a:pt x="1" y="2"/>
                    <a:pt x="0" y="3"/>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 name="Freeform 50">
              <a:extLst>
                <a:ext uri="{FF2B5EF4-FFF2-40B4-BE49-F238E27FC236}">
                  <a16:creationId xmlns:a16="http://schemas.microsoft.com/office/drawing/2014/main" id="{823D0C0C-5638-5A1A-9297-280647BC7F37}"/>
                </a:ext>
              </a:extLst>
            </p:cNvPr>
            <p:cNvSpPr>
              <a:spLocks/>
            </p:cNvSpPr>
            <p:nvPr/>
          </p:nvSpPr>
          <p:spPr bwMode="auto">
            <a:xfrm>
              <a:off x="4017" y="1848"/>
              <a:ext cx="53" cy="33"/>
            </a:xfrm>
            <a:custGeom>
              <a:avLst/>
              <a:gdLst>
                <a:gd name="T0" fmla="*/ 0 w 26"/>
                <a:gd name="T1" fmla="*/ 117 h 15"/>
                <a:gd name="T2" fmla="*/ 41 w 26"/>
                <a:gd name="T3" fmla="*/ 161 h 15"/>
                <a:gd name="T4" fmla="*/ 75 w 26"/>
                <a:gd name="T5" fmla="*/ 117 h 15"/>
                <a:gd name="T6" fmla="*/ 220 w 26"/>
                <a:gd name="T7" fmla="*/ 88 h 15"/>
                <a:gd name="T8" fmla="*/ 120 w 26"/>
                <a:gd name="T9" fmla="*/ 53 h 15"/>
                <a:gd name="T10" fmla="*/ 24 w 26"/>
                <a:gd name="T11" fmla="*/ 117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15">
                  <a:moveTo>
                    <a:pt x="0" y="11"/>
                  </a:moveTo>
                  <a:cubicBezTo>
                    <a:pt x="2" y="11"/>
                    <a:pt x="2" y="15"/>
                    <a:pt x="5" y="15"/>
                  </a:cubicBezTo>
                  <a:cubicBezTo>
                    <a:pt x="7" y="15"/>
                    <a:pt x="7" y="12"/>
                    <a:pt x="9" y="11"/>
                  </a:cubicBezTo>
                  <a:cubicBezTo>
                    <a:pt x="14" y="9"/>
                    <a:pt x="20" y="9"/>
                    <a:pt x="26" y="8"/>
                  </a:cubicBezTo>
                  <a:cubicBezTo>
                    <a:pt x="23" y="0"/>
                    <a:pt x="16" y="12"/>
                    <a:pt x="14" y="5"/>
                  </a:cubicBezTo>
                  <a:cubicBezTo>
                    <a:pt x="14" y="9"/>
                    <a:pt x="7" y="11"/>
                    <a:pt x="3" y="1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 name="Freeform 51">
              <a:extLst>
                <a:ext uri="{FF2B5EF4-FFF2-40B4-BE49-F238E27FC236}">
                  <a16:creationId xmlns:a16="http://schemas.microsoft.com/office/drawing/2014/main" id="{DDA58C12-A1F6-4C28-08A4-1AA525D5BFCF}"/>
                </a:ext>
              </a:extLst>
            </p:cNvPr>
            <p:cNvSpPr>
              <a:spLocks/>
            </p:cNvSpPr>
            <p:nvPr/>
          </p:nvSpPr>
          <p:spPr bwMode="auto">
            <a:xfrm>
              <a:off x="4058" y="1752"/>
              <a:ext cx="57" cy="24"/>
            </a:xfrm>
            <a:custGeom>
              <a:avLst/>
              <a:gdLst>
                <a:gd name="T0" fmla="*/ 0 w 28"/>
                <a:gd name="T1" fmla="*/ 113 h 11"/>
                <a:gd name="T2" fmla="*/ 120 w 28"/>
                <a:gd name="T3" fmla="*/ 0 h 11"/>
                <a:gd name="T4" fmla="*/ 236 w 28"/>
                <a:gd name="T5" fmla="*/ 44 h 11"/>
                <a:gd name="T6" fmla="*/ 83 w 28"/>
                <a:gd name="T7" fmla="*/ 105 h 11"/>
                <a:gd name="T8" fmla="*/ 41 w 28"/>
                <a:gd name="T9" fmla="*/ 113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1">
                  <a:moveTo>
                    <a:pt x="0" y="11"/>
                  </a:moveTo>
                  <a:cubicBezTo>
                    <a:pt x="5" y="9"/>
                    <a:pt x="12" y="5"/>
                    <a:pt x="14" y="0"/>
                  </a:cubicBezTo>
                  <a:cubicBezTo>
                    <a:pt x="18" y="7"/>
                    <a:pt x="21" y="2"/>
                    <a:pt x="28" y="4"/>
                  </a:cubicBezTo>
                  <a:cubicBezTo>
                    <a:pt x="26" y="11"/>
                    <a:pt x="13" y="2"/>
                    <a:pt x="10" y="10"/>
                  </a:cubicBezTo>
                  <a:cubicBezTo>
                    <a:pt x="8" y="9"/>
                    <a:pt x="7" y="10"/>
                    <a:pt x="5" y="1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 name="Freeform 52">
              <a:extLst>
                <a:ext uri="{FF2B5EF4-FFF2-40B4-BE49-F238E27FC236}">
                  <a16:creationId xmlns:a16="http://schemas.microsoft.com/office/drawing/2014/main" id="{8983B654-DAA0-F6F6-3487-0A7C8E062858}"/>
                </a:ext>
              </a:extLst>
            </p:cNvPr>
            <p:cNvSpPr>
              <a:spLocks/>
            </p:cNvSpPr>
            <p:nvPr/>
          </p:nvSpPr>
          <p:spPr bwMode="auto">
            <a:xfrm>
              <a:off x="4064" y="1805"/>
              <a:ext cx="57" cy="32"/>
            </a:xfrm>
            <a:custGeom>
              <a:avLst/>
              <a:gdLst>
                <a:gd name="T0" fmla="*/ 120 w 28"/>
                <a:gd name="T1" fmla="*/ 0 h 15"/>
                <a:gd name="T2" fmla="*/ 0 w 28"/>
                <a:gd name="T3" fmla="*/ 96 h 15"/>
                <a:gd name="T4" fmla="*/ 153 w 28"/>
                <a:gd name="T5" fmla="*/ 117 h 15"/>
                <a:gd name="T6" fmla="*/ 236 w 28"/>
                <a:gd name="T7" fmla="*/ 41 h 15"/>
                <a:gd name="T8" fmla="*/ 161 w 28"/>
                <a:gd name="T9" fmla="*/ 9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15">
                  <a:moveTo>
                    <a:pt x="14" y="0"/>
                  </a:moveTo>
                  <a:cubicBezTo>
                    <a:pt x="18" y="15"/>
                    <a:pt x="2" y="0"/>
                    <a:pt x="0" y="10"/>
                  </a:cubicBezTo>
                  <a:cubicBezTo>
                    <a:pt x="5" y="8"/>
                    <a:pt x="14" y="6"/>
                    <a:pt x="18" y="12"/>
                  </a:cubicBezTo>
                  <a:cubicBezTo>
                    <a:pt x="22" y="11"/>
                    <a:pt x="21" y="5"/>
                    <a:pt x="28" y="4"/>
                  </a:cubicBezTo>
                  <a:cubicBezTo>
                    <a:pt x="24" y="5"/>
                    <a:pt x="19" y="4"/>
                    <a:pt x="19"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 name="Freeform 53">
              <a:extLst>
                <a:ext uri="{FF2B5EF4-FFF2-40B4-BE49-F238E27FC236}">
                  <a16:creationId xmlns:a16="http://schemas.microsoft.com/office/drawing/2014/main" id="{E0C9CD48-6A82-0B6A-1A1D-16341B9A0102}"/>
                </a:ext>
              </a:extLst>
            </p:cNvPr>
            <p:cNvSpPr>
              <a:spLocks/>
            </p:cNvSpPr>
            <p:nvPr/>
          </p:nvSpPr>
          <p:spPr bwMode="auto">
            <a:xfrm>
              <a:off x="4164" y="1864"/>
              <a:ext cx="58" cy="48"/>
            </a:xfrm>
            <a:custGeom>
              <a:avLst/>
              <a:gdLst>
                <a:gd name="T0" fmla="*/ 25 w 28"/>
                <a:gd name="T1" fmla="*/ 33 h 22"/>
                <a:gd name="T2" fmla="*/ 108 w 28"/>
                <a:gd name="T3" fmla="*/ 0 h 22"/>
                <a:gd name="T4" fmla="*/ 176 w 28"/>
                <a:gd name="T5" fmla="*/ 44 h 22"/>
                <a:gd name="T6" fmla="*/ 249 w 28"/>
                <a:gd name="T7" fmla="*/ 52 h 22"/>
                <a:gd name="T8" fmla="*/ 176 w 28"/>
                <a:gd name="T9" fmla="*/ 157 h 22"/>
                <a:gd name="T10" fmla="*/ 99 w 28"/>
                <a:gd name="T11" fmla="*/ 61 h 22"/>
                <a:gd name="T12" fmla="*/ 73 w 28"/>
                <a:gd name="T13" fmla="*/ 157 h 22"/>
                <a:gd name="T14" fmla="*/ 0 w 28"/>
                <a:gd name="T15" fmla="*/ 185 h 22"/>
                <a:gd name="T16" fmla="*/ 81 w 28"/>
                <a:gd name="T17" fmla="*/ 44 h 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8" h="22">
                  <a:moveTo>
                    <a:pt x="3" y="3"/>
                  </a:moveTo>
                  <a:cubicBezTo>
                    <a:pt x="6" y="5"/>
                    <a:pt x="10" y="3"/>
                    <a:pt x="12" y="0"/>
                  </a:cubicBezTo>
                  <a:cubicBezTo>
                    <a:pt x="15" y="2"/>
                    <a:pt x="17" y="4"/>
                    <a:pt x="20" y="4"/>
                  </a:cubicBezTo>
                  <a:cubicBezTo>
                    <a:pt x="23" y="5"/>
                    <a:pt x="25" y="1"/>
                    <a:pt x="28" y="5"/>
                  </a:cubicBezTo>
                  <a:cubicBezTo>
                    <a:pt x="19" y="4"/>
                    <a:pt x="20" y="8"/>
                    <a:pt x="20" y="15"/>
                  </a:cubicBezTo>
                  <a:cubicBezTo>
                    <a:pt x="18" y="12"/>
                    <a:pt x="15" y="5"/>
                    <a:pt x="11" y="6"/>
                  </a:cubicBezTo>
                  <a:cubicBezTo>
                    <a:pt x="13" y="12"/>
                    <a:pt x="12" y="11"/>
                    <a:pt x="8" y="15"/>
                  </a:cubicBezTo>
                  <a:cubicBezTo>
                    <a:pt x="5" y="18"/>
                    <a:pt x="4" y="22"/>
                    <a:pt x="0" y="18"/>
                  </a:cubicBezTo>
                  <a:cubicBezTo>
                    <a:pt x="2" y="16"/>
                    <a:pt x="18" y="8"/>
                    <a:pt x="9" y="4"/>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 name="Freeform 54">
              <a:extLst>
                <a:ext uri="{FF2B5EF4-FFF2-40B4-BE49-F238E27FC236}">
                  <a16:creationId xmlns:a16="http://schemas.microsoft.com/office/drawing/2014/main" id="{515C0AA9-CB24-CC72-7420-DFE520F440CB}"/>
                </a:ext>
              </a:extLst>
            </p:cNvPr>
            <p:cNvSpPr>
              <a:spLocks/>
            </p:cNvSpPr>
            <p:nvPr/>
          </p:nvSpPr>
          <p:spPr bwMode="auto">
            <a:xfrm>
              <a:off x="4185" y="1899"/>
              <a:ext cx="59" cy="45"/>
            </a:xfrm>
            <a:custGeom>
              <a:avLst/>
              <a:gdLst>
                <a:gd name="T0" fmla="*/ 0 w 29"/>
                <a:gd name="T1" fmla="*/ 109 h 21"/>
                <a:gd name="T2" fmla="*/ 136 w 29"/>
                <a:gd name="T3" fmla="*/ 88 h 21"/>
                <a:gd name="T4" fmla="*/ 169 w 29"/>
                <a:gd name="T5" fmla="*/ 51 h 21"/>
                <a:gd name="T6" fmla="*/ 203 w 29"/>
                <a:gd name="T7" fmla="*/ 19 h 21"/>
                <a:gd name="T8" fmla="*/ 153 w 29"/>
                <a:gd name="T9" fmla="*/ 96 h 21"/>
                <a:gd name="T10" fmla="*/ 108 w 29"/>
                <a:gd name="T11" fmla="*/ 206 h 21"/>
                <a:gd name="T12" fmla="*/ 92 w 29"/>
                <a:gd name="T13" fmla="*/ 137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21">
                  <a:moveTo>
                    <a:pt x="0" y="11"/>
                  </a:moveTo>
                  <a:cubicBezTo>
                    <a:pt x="2" y="14"/>
                    <a:pt x="13" y="11"/>
                    <a:pt x="16" y="9"/>
                  </a:cubicBezTo>
                  <a:cubicBezTo>
                    <a:pt x="19" y="8"/>
                    <a:pt x="19" y="6"/>
                    <a:pt x="20" y="5"/>
                  </a:cubicBezTo>
                  <a:cubicBezTo>
                    <a:pt x="20" y="5"/>
                    <a:pt x="21" y="0"/>
                    <a:pt x="24" y="2"/>
                  </a:cubicBezTo>
                  <a:cubicBezTo>
                    <a:pt x="29" y="6"/>
                    <a:pt x="19" y="9"/>
                    <a:pt x="18" y="10"/>
                  </a:cubicBezTo>
                  <a:cubicBezTo>
                    <a:pt x="13" y="13"/>
                    <a:pt x="16" y="17"/>
                    <a:pt x="13" y="21"/>
                  </a:cubicBezTo>
                  <a:cubicBezTo>
                    <a:pt x="12" y="19"/>
                    <a:pt x="12" y="16"/>
                    <a:pt x="11" y="14"/>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 name="Freeform 55">
              <a:extLst>
                <a:ext uri="{FF2B5EF4-FFF2-40B4-BE49-F238E27FC236}">
                  <a16:creationId xmlns:a16="http://schemas.microsoft.com/office/drawing/2014/main" id="{C82B6756-5BD8-9DBD-CE18-A616DDDD55D9}"/>
                </a:ext>
              </a:extLst>
            </p:cNvPr>
            <p:cNvSpPr>
              <a:spLocks/>
            </p:cNvSpPr>
            <p:nvPr/>
          </p:nvSpPr>
          <p:spPr bwMode="auto">
            <a:xfrm>
              <a:off x="4242" y="1918"/>
              <a:ext cx="52" cy="42"/>
            </a:xfrm>
            <a:custGeom>
              <a:avLst/>
              <a:gdLst>
                <a:gd name="T0" fmla="*/ 133 w 25"/>
                <a:gd name="T1" fmla="*/ 9 h 19"/>
                <a:gd name="T2" fmla="*/ 64 w 25"/>
                <a:gd name="T3" fmla="*/ 97 h 19"/>
                <a:gd name="T4" fmla="*/ 64 w 25"/>
                <a:gd name="T5" fmla="*/ 161 h 19"/>
                <a:gd name="T6" fmla="*/ 0 w 25"/>
                <a:gd name="T7" fmla="*/ 206 h 19"/>
                <a:gd name="T8" fmla="*/ 108 w 25"/>
                <a:gd name="T9" fmla="*/ 195 h 19"/>
                <a:gd name="T10" fmla="*/ 225 w 25"/>
                <a:gd name="T11" fmla="*/ 44 h 19"/>
                <a:gd name="T12" fmla="*/ 160 w 25"/>
                <a:gd name="T13" fmla="*/ 0 h 1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9">
                  <a:moveTo>
                    <a:pt x="15" y="1"/>
                  </a:moveTo>
                  <a:cubicBezTo>
                    <a:pt x="12" y="3"/>
                    <a:pt x="9" y="6"/>
                    <a:pt x="7" y="9"/>
                  </a:cubicBezTo>
                  <a:cubicBezTo>
                    <a:pt x="6" y="11"/>
                    <a:pt x="8" y="13"/>
                    <a:pt x="7" y="15"/>
                  </a:cubicBezTo>
                  <a:cubicBezTo>
                    <a:pt x="5" y="17"/>
                    <a:pt x="3" y="18"/>
                    <a:pt x="0" y="19"/>
                  </a:cubicBezTo>
                  <a:cubicBezTo>
                    <a:pt x="4" y="17"/>
                    <a:pt x="8" y="15"/>
                    <a:pt x="12" y="18"/>
                  </a:cubicBezTo>
                  <a:cubicBezTo>
                    <a:pt x="10" y="8"/>
                    <a:pt x="16" y="4"/>
                    <a:pt x="25" y="4"/>
                  </a:cubicBezTo>
                  <a:cubicBezTo>
                    <a:pt x="24" y="2"/>
                    <a:pt x="20" y="2"/>
                    <a:pt x="18" y="0"/>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 name="Freeform 56">
              <a:extLst>
                <a:ext uri="{FF2B5EF4-FFF2-40B4-BE49-F238E27FC236}">
                  <a16:creationId xmlns:a16="http://schemas.microsoft.com/office/drawing/2014/main" id="{CF9587A0-DA94-4021-8C38-9EA9E04C4F6E}"/>
                </a:ext>
              </a:extLst>
            </p:cNvPr>
            <p:cNvSpPr>
              <a:spLocks/>
            </p:cNvSpPr>
            <p:nvPr/>
          </p:nvSpPr>
          <p:spPr bwMode="auto">
            <a:xfrm>
              <a:off x="4234" y="1822"/>
              <a:ext cx="31" cy="31"/>
            </a:xfrm>
            <a:custGeom>
              <a:avLst/>
              <a:gdLst>
                <a:gd name="T0" fmla="*/ 60 w 15"/>
                <a:gd name="T1" fmla="*/ 9 h 14"/>
                <a:gd name="T2" fmla="*/ 0 w 15"/>
                <a:gd name="T3" fmla="*/ 117 h 14"/>
                <a:gd name="T4" fmla="*/ 52 w 15"/>
                <a:gd name="T5" fmla="*/ 97 h 14"/>
                <a:gd name="T6" fmla="*/ 132 w 15"/>
                <a:gd name="T7" fmla="*/ 64 h 14"/>
                <a:gd name="T8" fmla="*/ 99 w 15"/>
                <a:gd name="T9" fmla="*/ 9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4">
                  <a:moveTo>
                    <a:pt x="7" y="1"/>
                  </a:moveTo>
                  <a:cubicBezTo>
                    <a:pt x="7" y="5"/>
                    <a:pt x="4" y="10"/>
                    <a:pt x="0" y="11"/>
                  </a:cubicBezTo>
                  <a:cubicBezTo>
                    <a:pt x="3" y="14"/>
                    <a:pt x="4" y="11"/>
                    <a:pt x="6" y="9"/>
                  </a:cubicBezTo>
                  <a:cubicBezTo>
                    <a:pt x="11" y="6"/>
                    <a:pt x="10" y="6"/>
                    <a:pt x="15" y="6"/>
                  </a:cubicBezTo>
                  <a:cubicBezTo>
                    <a:pt x="15" y="4"/>
                    <a:pt x="14" y="0"/>
                    <a:pt x="11"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 name="Freeform 57">
              <a:extLst>
                <a:ext uri="{FF2B5EF4-FFF2-40B4-BE49-F238E27FC236}">
                  <a16:creationId xmlns:a16="http://schemas.microsoft.com/office/drawing/2014/main" id="{E82C065D-C40D-20FD-3CE6-8427A4454DEC}"/>
                </a:ext>
              </a:extLst>
            </p:cNvPr>
            <p:cNvSpPr>
              <a:spLocks/>
            </p:cNvSpPr>
            <p:nvPr/>
          </p:nvSpPr>
          <p:spPr bwMode="auto">
            <a:xfrm>
              <a:off x="4175" y="1794"/>
              <a:ext cx="34" cy="21"/>
            </a:xfrm>
            <a:custGeom>
              <a:avLst/>
              <a:gdLst>
                <a:gd name="T0" fmla="*/ 0 w 17"/>
                <a:gd name="T1" fmla="*/ 0 h 10"/>
                <a:gd name="T2" fmla="*/ 8 w 17"/>
                <a:gd name="T3" fmla="*/ 92 h 10"/>
                <a:gd name="T4" fmla="*/ 136 w 17"/>
                <a:gd name="T5" fmla="*/ 67 h 10"/>
                <a:gd name="T6" fmla="*/ 32 w 17"/>
                <a:gd name="T7" fmla="*/ 8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0">
                  <a:moveTo>
                    <a:pt x="0" y="0"/>
                  </a:moveTo>
                  <a:cubicBezTo>
                    <a:pt x="0" y="4"/>
                    <a:pt x="4" y="6"/>
                    <a:pt x="1" y="10"/>
                  </a:cubicBezTo>
                  <a:cubicBezTo>
                    <a:pt x="6" y="4"/>
                    <a:pt x="10" y="7"/>
                    <a:pt x="17" y="7"/>
                  </a:cubicBezTo>
                  <a:cubicBezTo>
                    <a:pt x="15" y="2"/>
                    <a:pt x="7" y="5"/>
                    <a:pt x="4"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 name="Freeform 58">
              <a:extLst>
                <a:ext uri="{FF2B5EF4-FFF2-40B4-BE49-F238E27FC236}">
                  <a16:creationId xmlns:a16="http://schemas.microsoft.com/office/drawing/2014/main" id="{9DCD98B1-89FF-8779-884B-9EDD66A599F8}"/>
                </a:ext>
              </a:extLst>
            </p:cNvPr>
            <p:cNvSpPr>
              <a:spLocks/>
            </p:cNvSpPr>
            <p:nvPr/>
          </p:nvSpPr>
          <p:spPr bwMode="auto">
            <a:xfrm>
              <a:off x="4099" y="1912"/>
              <a:ext cx="49" cy="30"/>
            </a:xfrm>
            <a:custGeom>
              <a:avLst/>
              <a:gdLst>
                <a:gd name="T0" fmla="*/ 0 w 24"/>
                <a:gd name="T1" fmla="*/ 41 h 14"/>
                <a:gd name="T2" fmla="*/ 92 w 24"/>
                <a:gd name="T3" fmla="*/ 120 h 14"/>
                <a:gd name="T4" fmla="*/ 204 w 24"/>
                <a:gd name="T5" fmla="*/ 137 h 14"/>
                <a:gd name="T6" fmla="*/ 25 w 24"/>
                <a:gd name="T7" fmla="*/ 9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4">
                  <a:moveTo>
                    <a:pt x="0" y="4"/>
                  </a:moveTo>
                  <a:cubicBezTo>
                    <a:pt x="5" y="7"/>
                    <a:pt x="10" y="4"/>
                    <a:pt x="11" y="12"/>
                  </a:cubicBezTo>
                  <a:cubicBezTo>
                    <a:pt x="15" y="10"/>
                    <a:pt x="21" y="11"/>
                    <a:pt x="24" y="14"/>
                  </a:cubicBezTo>
                  <a:cubicBezTo>
                    <a:pt x="19" y="6"/>
                    <a:pt x="13" y="0"/>
                    <a:pt x="3" y="1"/>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 name="Freeform 59">
              <a:extLst>
                <a:ext uri="{FF2B5EF4-FFF2-40B4-BE49-F238E27FC236}">
                  <a16:creationId xmlns:a16="http://schemas.microsoft.com/office/drawing/2014/main" id="{E79B0FD8-3ABF-7605-4453-8AE0FECB1BDC}"/>
                </a:ext>
              </a:extLst>
            </p:cNvPr>
            <p:cNvSpPr>
              <a:spLocks/>
            </p:cNvSpPr>
            <p:nvPr/>
          </p:nvSpPr>
          <p:spPr bwMode="auto">
            <a:xfrm>
              <a:off x="3976" y="1973"/>
              <a:ext cx="51" cy="24"/>
            </a:xfrm>
            <a:custGeom>
              <a:avLst/>
              <a:gdLst>
                <a:gd name="T0" fmla="*/ 0 w 25"/>
                <a:gd name="T1" fmla="*/ 20 h 11"/>
                <a:gd name="T2" fmla="*/ 75 w 25"/>
                <a:gd name="T3" fmla="*/ 113 h 11"/>
                <a:gd name="T4" fmla="*/ 212 w 25"/>
                <a:gd name="T5" fmla="*/ 52 h 11"/>
                <a:gd name="T6" fmla="*/ 196 w 25"/>
                <a:gd name="T7" fmla="*/ 0 h 11"/>
                <a:gd name="T8" fmla="*/ 41 w 25"/>
                <a:gd name="T9" fmla="*/ 20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1">
                  <a:moveTo>
                    <a:pt x="0" y="2"/>
                  </a:moveTo>
                  <a:cubicBezTo>
                    <a:pt x="4" y="3"/>
                    <a:pt x="8" y="7"/>
                    <a:pt x="9" y="11"/>
                  </a:cubicBezTo>
                  <a:cubicBezTo>
                    <a:pt x="12" y="3"/>
                    <a:pt x="17" y="5"/>
                    <a:pt x="25" y="5"/>
                  </a:cubicBezTo>
                  <a:cubicBezTo>
                    <a:pt x="24" y="3"/>
                    <a:pt x="23" y="2"/>
                    <a:pt x="23" y="0"/>
                  </a:cubicBezTo>
                  <a:cubicBezTo>
                    <a:pt x="19" y="3"/>
                    <a:pt x="9" y="4"/>
                    <a:pt x="5" y="2"/>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 name="Freeform 60">
              <a:extLst>
                <a:ext uri="{FF2B5EF4-FFF2-40B4-BE49-F238E27FC236}">
                  <a16:creationId xmlns:a16="http://schemas.microsoft.com/office/drawing/2014/main" id="{2631F371-A509-F5EE-4651-2DEB96857C60}"/>
                </a:ext>
              </a:extLst>
            </p:cNvPr>
            <p:cNvSpPr>
              <a:spLocks/>
            </p:cNvSpPr>
            <p:nvPr/>
          </p:nvSpPr>
          <p:spPr bwMode="auto">
            <a:xfrm>
              <a:off x="4070" y="1951"/>
              <a:ext cx="58" cy="37"/>
            </a:xfrm>
            <a:custGeom>
              <a:avLst/>
              <a:gdLst>
                <a:gd name="T0" fmla="*/ 0 w 28"/>
                <a:gd name="T1" fmla="*/ 0 h 17"/>
                <a:gd name="T2" fmla="*/ 73 w 28"/>
                <a:gd name="T3" fmla="*/ 141 h 17"/>
                <a:gd name="T4" fmla="*/ 197 w 28"/>
                <a:gd name="T5" fmla="*/ 176 h 17"/>
                <a:gd name="T6" fmla="*/ 249 w 28"/>
                <a:gd name="T7" fmla="*/ 104 h 17"/>
                <a:gd name="T8" fmla="*/ 160 w 28"/>
                <a:gd name="T9" fmla="*/ 72 h 17"/>
                <a:gd name="T10" fmla="*/ 64 w 28"/>
                <a:gd name="T11" fmla="*/ 52 h 1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17">
                  <a:moveTo>
                    <a:pt x="0" y="0"/>
                  </a:moveTo>
                  <a:cubicBezTo>
                    <a:pt x="1" y="6"/>
                    <a:pt x="10" y="7"/>
                    <a:pt x="8" y="14"/>
                  </a:cubicBezTo>
                  <a:cubicBezTo>
                    <a:pt x="12" y="9"/>
                    <a:pt x="19" y="13"/>
                    <a:pt x="22" y="17"/>
                  </a:cubicBezTo>
                  <a:cubicBezTo>
                    <a:pt x="23" y="13"/>
                    <a:pt x="24" y="11"/>
                    <a:pt x="28" y="10"/>
                  </a:cubicBezTo>
                  <a:cubicBezTo>
                    <a:pt x="24" y="10"/>
                    <a:pt x="22" y="7"/>
                    <a:pt x="18" y="7"/>
                  </a:cubicBezTo>
                  <a:cubicBezTo>
                    <a:pt x="13" y="8"/>
                    <a:pt x="10" y="11"/>
                    <a:pt x="7" y="5"/>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 name="Freeform 61">
              <a:extLst>
                <a:ext uri="{FF2B5EF4-FFF2-40B4-BE49-F238E27FC236}">
                  <a16:creationId xmlns:a16="http://schemas.microsoft.com/office/drawing/2014/main" id="{301EBDBC-D0D6-0A58-CC20-7AB98C9ADD5B}"/>
                </a:ext>
              </a:extLst>
            </p:cNvPr>
            <p:cNvSpPr>
              <a:spLocks/>
            </p:cNvSpPr>
            <p:nvPr/>
          </p:nvSpPr>
          <p:spPr bwMode="auto">
            <a:xfrm>
              <a:off x="4267" y="1997"/>
              <a:ext cx="29" cy="15"/>
            </a:xfrm>
            <a:custGeom>
              <a:avLst/>
              <a:gdLst>
                <a:gd name="T0" fmla="*/ 0 w 14"/>
                <a:gd name="T1" fmla="*/ 0 h 7"/>
                <a:gd name="T2" fmla="*/ 8 w 14"/>
                <a:gd name="T3" fmla="*/ 51 h 7"/>
                <a:gd name="T4" fmla="*/ 124 w 14"/>
                <a:gd name="T5" fmla="*/ 69 h 7"/>
                <a:gd name="T6" fmla="*/ 116 w 14"/>
                <a:gd name="T7" fmla="*/ 28 h 7"/>
                <a:gd name="T8" fmla="*/ 91 w 14"/>
                <a:gd name="T9" fmla="*/ 19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7">
                  <a:moveTo>
                    <a:pt x="0" y="0"/>
                  </a:moveTo>
                  <a:cubicBezTo>
                    <a:pt x="0" y="2"/>
                    <a:pt x="0" y="4"/>
                    <a:pt x="1" y="5"/>
                  </a:cubicBezTo>
                  <a:cubicBezTo>
                    <a:pt x="5" y="0"/>
                    <a:pt x="10" y="5"/>
                    <a:pt x="14" y="7"/>
                  </a:cubicBezTo>
                  <a:cubicBezTo>
                    <a:pt x="14" y="6"/>
                    <a:pt x="14" y="4"/>
                    <a:pt x="13" y="3"/>
                  </a:cubicBezTo>
                  <a:cubicBezTo>
                    <a:pt x="12" y="2"/>
                    <a:pt x="11" y="2"/>
                    <a:pt x="10" y="2"/>
                  </a:cubicBezTo>
                </a:path>
              </a:pathLst>
            </a:custGeom>
            <a:solidFill>
              <a:srgbClr val="E66A4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 name="Freeform 62">
              <a:extLst>
                <a:ext uri="{FF2B5EF4-FFF2-40B4-BE49-F238E27FC236}">
                  <a16:creationId xmlns:a16="http://schemas.microsoft.com/office/drawing/2014/main" id="{195B4637-6CE9-49A1-D145-65A373CC8FDA}"/>
                </a:ext>
              </a:extLst>
            </p:cNvPr>
            <p:cNvSpPr>
              <a:spLocks/>
            </p:cNvSpPr>
            <p:nvPr/>
          </p:nvSpPr>
          <p:spPr bwMode="auto">
            <a:xfrm>
              <a:off x="4191" y="1870"/>
              <a:ext cx="14" cy="11"/>
            </a:xfrm>
            <a:custGeom>
              <a:avLst/>
              <a:gdLst>
                <a:gd name="T0" fmla="*/ 0 w 7"/>
                <a:gd name="T1" fmla="*/ 33 h 5"/>
                <a:gd name="T2" fmla="*/ 16 w 7"/>
                <a:gd name="T3" fmla="*/ 33 h 5"/>
                <a:gd name="T4" fmla="*/ 24 w 7"/>
                <a:gd name="T5" fmla="*/ 53 h 5"/>
                <a:gd name="T6" fmla="*/ 56 w 7"/>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0" y="3"/>
                  </a:moveTo>
                  <a:cubicBezTo>
                    <a:pt x="1" y="3"/>
                    <a:pt x="2" y="3"/>
                    <a:pt x="2" y="3"/>
                  </a:cubicBezTo>
                  <a:cubicBezTo>
                    <a:pt x="3" y="4"/>
                    <a:pt x="3" y="5"/>
                    <a:pt x="3" y="5"/>
                  </a:cubicBezTo>
                  <a:cubicBezTo>
                    <a:pt x="5" y="4"/>
                    <a:pt x="6" y="1"/>
                    <a:pt x="7"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 name="Freeform 63">
              <a:extLst>
                <a:ext uri="{FF2B5EF4-FFF2-40B4-BE49-F238E27FC236}">
                  <a16:creationId xmlns:a16="http://schemas.microsoft.com/office/drawing/2014/main" id="{B5EA2E55-7A37-6C51-5427-7D3477431564}"/>
                </a:ext>
              </a:extLst>
            </p:cNvPr>
            <p:cNvSpPr>
              <a:spLocks/>
            </p:cNvSpPr>
            <p:nvPr/>
          </p:nvSpPr>
          <p:spPr bwMode="auto">
            <a:xfrm>
              <a:off x="4203" y="1918"/>
              <a:ext cx="13" cy="13"/>
            </a:xfrm>
            <a:custGeom>
              <a:avLst/>
              <a:gdLst>
                <a:gd name="T0" fmla="*/ 0 w 6"/>
                <a:gd name="T1" fmla="*/ 20 h 6"/>
                <a:gd name="T2" fmla="*/ 9 w 6"/>
                <a:gd name="T3" fmla="*/ 61 h 6"/>
                <a:gd name="T4" fmla="*/ 61 w 6"/>
                <a:gd name="T5" fmla="*/ 9 h 6"/>
                <a:gd name="T6" fmla="*/ 43 w 6"/>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
                  <a:moveTo>
                    <a:pt x="0" y="2"/>
                  </a:moveTo>
                  <a:cubicBezTo>
                    <a:pt x="0" y="4"/>
                    <a:pt x="0" y="5"/>
                    <a:pt x="1" y="6"/>
                  </a:cubicBezTo>
                  <a:cubicBezTo>
                    <a:pt x="3" y="5"/>
                    <a:pt x="5" y="3"/>
                    <a:pt x="6" y="1"/>
                  </a:cubicBezTo>
                  <a:cubicBezTo>
                    <a:pt x="5" y="0"/>
                    <a:pt x="5" y="0"/>
                    <a:pt x="4"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 name="Freeform 64">
              <a:extLst>
                <a:ext uri="{FF2B5EF4-FFF2-40B4-BE49-F238E27FC236}">
                  <a16:creationId xmlns:a16="http://schemas.microsoft.com/office/drawing/2014/main" id="{ADCD10CA-C3FC-9CF9-B300-0A90A59F59EC}"/>
                </a:ext>
              </a:extLst>
            </p:cNvPr>
            <p:cNvSpPr>
              <a:spLocks/>
            </p:cNvSpPr>
            <p:nvPr/>
          </p:nvSpPr>
          <p:spPr bwMode="auto">
            <a:xfrm>
              <a:off x="4099" y="1971"/>
              <a:ext cx="16" cy="15"/>
            </a:xfrm>
            <a:custGeom>
              <a:avLst/>
              <a:gdLst>
                <a:gd name="T0" fmla="*/ 0 w 8"/>
                <a:gd name="T1" fmla="*/ 0 h 7"/>
                <a:gd name="T2" fmla="*/ 64 w 8"/>
                <a:gd name="T3" fmla="*/ 19 h 7"/>
                <a:gd name="T4" fmla="*/ 0 60000 65536"/>
                <a:gd name="T5" fmla="*/ 0 60000 65536"/>
              </a:gdLst>
              <a:ahLst/>
              <a:cxnLst>
                <a:cxn ang="T4">
                  <a:pos x="T0" y="T1"/>
                </a:cxn>
                <a:cxn ang="T5">
                  <a:pos x="T2" y="T3"/>
                </a:cxn>
              </a:cxnLst>
              <a:rect l="0" t="0" r="r" b="b"/>
              <a:pathLst>
                <a:path w="8" h="7">
                  <a:moveTo>
                    <a:pt x="0" y="0"/>
                  </a:moveTo>
                  <a:cubicBezTo>
                    <a:pt x="2" y="7"/>
                    <a:pt x="5" y="1"/>
                    <a:pt x="8" y="2"/>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 name="Freeform 65">
              <a:extLst>
                <a:ext uri="{FF2B5EF4-FFF2-40B4-BE49-F238E27FC236}">
                  <a16:creationId xmlns:a16="http://schemas.microsoft.com/office/drawing/2014/main" id="{D5F960C3-8228-CC2B-C3A1-D059594B454B}"/>
                </a:ext>
              </a:extLst>
            </p:cNvPr>
            <p:cNvSpPr>
              <a:spLocks/>
            </p:cNvSpPr>
            <p:nvPr/>
          </p:nvSpPr>
          <p:spPr bwMode="auto">
            <a:xfrm>
              <a:off x="3990" y="1979"/>
              <a:ext cx="17" cy="9"/>
            </a:xfrm>
            <a:custGeom>
              <a:avLst/>
              <a:gdLst>
                <a:gd name="T0" fmla="*/ 9 w 8"/>
                <a:gd name="T1" fmla="*/ 0 h 4"/>
                <a:gd name="T2" fmla="*/ 9 w 8"/>
                <a:gd name="T3" fmla="*/ 45 h 4"/>
                <a:gd name="T4" fmla="*/ 77 w 8"/>
                <a:gd name="T5" fmla="*/ 11 h 4"/>
                <a:gd name="T6" fmla="*/ 0 60000 65536"/>
                <a:gd name="T7" fmla="*/ 0 60000 65536"/>
                <a:gd name="T8" fmla="*/ 0 60000 65536"/>
              </a:gdLst>
              <a:ahLst/>
              <a:cxnLst>
                <a:cxn ang="T6">
                  <a:pos x="T0" y="T1"/>
                </a:cxn>
                <a:cxn ang="T7">
                  <a:pos x="T2" y="T3"/>
                </a:cxn>
                <a:cxn ang="T8">
                  <a:pos x="T4" y="T5"/>
                </a:cxn>
              </a:cxnLst>
              <a:rect l="0" t="0" r="r" b="b"/>
              <a:pathLst>
                <a:path w="8" h="4">
                  <a:moveTo>
                    <a:pt x="1" y="0"/>
                  </a:moveTo>
                  <a:cubicBezTo>
                    <a:pt x="0" y="1"/>
                    <a:pt x="0" y="3"/>
                    <a:pt x="1" y="4"/>
                  </a:cubicBezTo>
                  <a:cubicBezTo>
                    <a:pt x="3" y="2"/>
                    <a:pt x="6" y="0"/>
                    <a:pt x="8" y="1"/>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 name="Freeform 66">
              <a:extLst>
                <a:ext uri="{FF2B5EF4-FFF2-40B4-BE49-F238E27FC236}">
                  <a16:creationId xmlns:a16="http://schemas.microsoft.com/office/drawing/2014/main" id="{57B2831B-3481-3362-BC7E-213791A29EF3}"/>
                </a:ext>
              </a:extLst>
            </p:cNvPr>
            <p:cNvSpPr>
              <a:spLocks/>
            </p:cNvSpPr>
            <p:nvPr/>
          </p:nvSpPr>
          <p:spPr bwMode="auto">
            <a:xfrm>
              <a:off x="4263" y="1920"/>
              <a:ext cx="10" cy="16"/>
            </a:xfrm>
            <a:custGeom>
              <a:avLst/>
              <a:gdLst>
                <a:gd name="T0" fmla="*/ 40 w 5"/>
                <a:gd name="T1" fmla="*/ 0 h 7"/>
                <a:gd name="T2" fmla="*/ 8 w 5"/>
                <a:gd name="T3" fmla="*/ 85 h 7"/>
                <a:gd name="T4" fmla="*/ 40 w 5"/>
                <a:gd name="T5" fmla="*/ 57 h 7"/>
                <a:gd name="T6" fmla="*/ 0 60000 65536"/>
                <a:gd name="T7" fmla="*/ 0 60000 65536"/>
                <a:gd name="T8" fmla="*/ 0 60000 65536"/>
              </a:gdLst>
              <a:ahLst/>
              <a:cxnLst>
                <a:cxn ang="T6">
                  <a:pos x="T0" y="T1"/>
                </a:cxn>
                <a:cxn ang="T7">
                  <a:pos x="T2" y="T3"/>
                </a:cxn>
                <a:cxn ang="T8">
                  <a:pos x="T4" y="T5"/>
                </a:cxn>
              </a:cxnLst>
              <a:rect l="0" t="0" r="r" b="b"/>
              <a:pathLst>
                <a:path w="5" h="7">
                  <a:moveTo>
                    <a:pt x="5" y="0"/>
                  </a:moveTo>
                  <a:cubicBezTo>
                    <a:pt x="3" y="2"/>
                    <a:pt x="0" y="5"/>
                    <a:pt x="1" y="7"/>
                  </a:cubicBezTo>
                  <a:cubicBezTo>
                    <a:pt x="2" y="6"/>
                    <a:pt x="4" y="6"/>
                    <a:pt x="5" y="5"/>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 name="Freeform 67">
              <a:extLst>
                <a:ext uri="{FF2B5EF4-FFF2-40B4-BE49-F238E27FC236}">
                  <a16:creationId xmlns:a16="http://schemas.microsoft.com/office/drawing/2014/main" id="{0F1F5274-8579-83D9-4D14-1B8A5C727804}"/>
                </a:ext>
              </a:extLst>
            </p:cNvPr>
            <p:cNvSpPr>
              <a:spLocks/>
            </p:cNvSpPr>
            <p:nvPr/>
          </p:nvSpPr>
          <p:spPr bwMode="auto">
            <a:xfrm>
              <a:off x="4511" y="3418"/>
              <a:ext cx="26" cy="22"/>
            </a:xfrm>
            <a:custGeom>
              <a:avLst/>
              <a:gdLst>
                <a:gd name="T0" fmla="*/ 0 w 13"/>
                <a:gd name="T1" fmla="*/ 20 h 10"/>
                <a:gd name="T2" fmla="*/ 8 w 13"/>
                <a:gd name="T3" fmla="*/ 106 h 10"/>
                <a:gd name="T4" fmla="*/ 104 w 13"/>
                <a:gd name="T5" fmla="*/ 88 h 10"/>
                <a:gd name="T6" fmla="*/ 24 w 13"/>
                <a:gd name="T7" fmla="*/ 44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0">
                  <a:moveTo>
                    <a:pt x="0" y="2"/>
                  </a:moveTo>
                  <a:cubicBezTo>
                    <a:pt x="0" y="5"/>
                    <a:pt x="0" y="8"/>
                    <a:pt x="1" y="10"/>
                  </a:cubicBezTo>
                  <a:cubicBezTo>
                    <a:pt x="6" y="7"/>
                    <a:pt x="7" y="6"/>
                    <a:pt x="13" y="8"/>
                  </a:cubicBezTo>
                  <a:cubicBezTo>
                    <a:pt x="10" y="5"/>
                    <a:pt x="8" y="0"/>
                    <a:pt x="3" y="4"/>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 name="Freeform 68">
              <a:extLst>
                <a:ext uri="{FF2B5EF4-FFF2-40B4-BE49-F238E27FC236}">
                  <a16:creationId xmlns:a16="http://schemas.microsoft.com/office/drawing/2014/main" id="{3D32E085-DB65-D6E5-3B99-EC5DD8C1B9B0}"/>
                </a:ext>
              </a:extLst>
            </p:cNvPr>
            <p:cNvSpPr>
              <a:spLocks/>
            </p:cNvSpPr>
            <p:nvPr/>
          </p:nvSpPr>
          <p:spPr bwMode="auto">
            <a:xfrm>
              <a:off x="4667" y="3320"/>
              <a:ext cx="16" cy="35"/>
            </a:xfrm>
            <a:custGeom>
              <a:avLst/>
              <a:gdLst>
                <a:gd name="T0" fmla="*/ 24 w 8"/>
                <a:gd name="T1" fmla="*/ 44 h 16"/>
                <a:gd name="T2" fmla="*/ 0 w 8"/>
                <a:gd name="T3" fmla="*/ 168 h 16"/>
                <a:gd name="T4" fmla="*/ 64 w 8"/>
                <a:gd name="T5" fmla="*/ 116 h 16"/>
                <a:gd name="T6" fmla="*/ 56 w 8"/>
                <a:gd name="T7" fmla="*/ 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6">
                  <a:moveTo>
                    <a:pt x="3" y="4"/>
                  </a:moveTo>
                  <a:cubicBezTo>
                    <a:pt x="2" y="8"/>
                    <a:pt x="2" y="12"/>
                    <a:pt x="0" y="16"/>
                  </a:cubicBezTo>
                  <a:cubicBezTo>
                    <a:pt x="3" y="14"/>
                    <a:pt x="6" y="12"/>
                    <a:pt x="8" y="11"/>
                  </a:cubicBezTo>
                  <a:cubicBezTo>
                    <a:pt x="0" y="7"/>
                    <a:pt x="8" y="4"/>
                    <a:pt x="7"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 name="Freeform 69">
              <a:extLst>
                <a:ext uri="{FF2B5EF4-FFF2-40B4-BE49-F238E27FC236}">
                  <a16:creationId xmlns:a16="http://schemas.microsoft.com/office/drawing/2014/main" id="{D2C90454-1103-BD00-1E1F-A737BAE7BA12}"/>
                </a:ext>
              </a:extLst>
            </p:cNvPr>
            <p:cNvSpPr>
              <a:spLocks/>
            </p:cNvSpPr>
            <p:nvPr/>
          </p:nvSpPr>
          <p:spPr bwMode="auto">
            <a:xfrm>
              <a:off x="4544" y="3545"/>
              <a:ext cx="34" cy="37"/>
            </a:xfrm>
            <a:custGeom>
              <a:avLst/>
              <a:gdLst>
                <a:gd name="T0" fmla="*/ 56 w 17"/>
                <a:gd name="T1" fmla="*/ 9 h 17"/>
                <a:gd name="T2" fmla="*/ 8 w 17"/>
                <a:gd name="T3" fmla="*/ 81 h 17"/>
                <a:gd name="T4" fmla="*/ 48 w 17"/>
                <a:gd name="T5" fmla="*/ 96 h 17"/>
                <a:gd name="T6" fmla="*/ 136 w 17"/>
                <a:gd name="T7" fmla="*/ 141 h 17"/>
                <a:gd name="T8" fmla="*/ 72 w 17"/>
                <a:gd name="T9" fmla="*/ 0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17">
                  <a:moveTo>
                    <a:pt x="7" y="1"/>
                  </a:moveTo>
                  <a:cubicBezTo>
                    <a:pt x="5" y="2"/>
                    <a:pt x="0" y="5"/>
                    <a:pt x="1" y="8"/>
                  </a:cubicBezTo>
                  <a:cubicBezTo>
                    <a:pt x="2" y="12"/>
                    <a:pt x="4" y="8"/>
                    <a:pt x="6" y="9"/>
                  </a:cubicBezTo>
                  <a:cubicBezTo>
                    <a:pt x="10" y="11"/>
                    <a:pt x="12" y="17"/>
                    <a:pt x="17" y="14"/>
                  </a:cubicBezTo>
                  <a:cubicBezTo>
                    <a:pt x="12" y="14"/>
                    <a:pt x="4" y="5"/>
                    <a:pt x="9"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 name="Freeform 70">
              <a:extLst>
                <a:ext uri="{FF2B5EF4-FFF2-40B4-BE49-F238E27FC236}">
                  <a16:creationId xmlns:a16="http://schemas.microsoft.com/office/drawing/2014/main" id="{42CE32AA-4B3C-751E-3523-A714BCEEF0D6}"/>
                </a:ext>
              </a:extLst>
            </p:cNvPr>
            <p:cNvSpPr>
              <a:spLocks/>
            </p:cNvSpPr>
            <p:nvPr/>
          </p:nvSpPr>
          <p:spPr bwMode="auto">
            <a:xfrm>
              <a:off x="4376" y="3499"/>
              <a:ext cx="38" cy="39"/>
            </a:xfrm>
            <a:custGeom>
              <a:avLst/>
              <a:gdLst>
                <a:gd name="T0" fmla="*/ 0 w 19"/>
                <a:gd name="T1" fmla="*/ 113 h 18"/>
                <a:gd name="T2" fmla="*/ 128 w 19"/>
                <a:gd name="T3" fmla="*/ 156 h 18"/>
                <a:gd name="T4" fmla="*/ 96 w 19"/>
                <a:gd name="T5" fmla="*/ 121 h 18"/>
                <a:gd name="T6" fmla="*/ 0 60000 65536"/>
                <a:gd name="T7" fmla="*/ 0 60000 65536"/>
                <a:gd name="T8" fmla="*/ 0 60000 65536"/>
              </a:gdLst>
              <a:ahLst/>
              <a:cxnLst>
                <a:cxn ang="T6">
                  <a:pos x="T0" y="T1"/>
                </a:cxn>
                <a:cxn ang="T7">
                  <a:pos x="T2" y="T3"/>
                </a:cxn>
                <a:cxn ang="T8">
                  <a:pos x="T4" y="T5"/>
                </a:cxn>
              </a:cxnLst>
              <a:rect l="0" t="0" r="r" b="b"/>
              <a:pathLst>
                <a:path w="19" h="18">
                  <a:moveTo>
                    <a:pt x="0" y="11"/>
                  </a:moveTo>
                  <a:cubicBezTo>
                    <a:pt x="3" y="18"/>
                    <a:pt x="19" y="0"/>
                    <a:pt x="16" y="15"/>
                  </a:cubicBezTo>
                  <a:cubicBezTo>
                    <a:pt x="15" y="15"/>
                    <a:pt x="13" y="14"/>
                    <a:pt x="12" y="12"/>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 name="Freeform 71">
              <a:extLst>
                <a:ext uri="{FF2B5EF4-FFF2-40B4-BE49-F238E27FC236}">
                  <a16:creationId xmlns:a16="http://schemas.microsoft.com/office/drawing/2014/main" id="{3919FC00-2D8E-6994-6739-C40DACA62D7E}"/>
                </a:ext>
              </a:extLst>
            </p:cNvPr>
            <p:cNvSpPr>
              <a:spLocks/>
            </p:cNvSpPr>
            <p:nvPr/>
          </p:nvSpPr>
          <p:spPr bwMode="auto">
            <a:xfrm>
              <a:off x="4339" y="3438"/>
              <a:ext cx="37" cy="17"/>
            </a:xfrm>
            <a:custGeom>
              <a:avLst/>
              <a:gdLst>
                <a:gd name="T0" fmla="*/ 16 w 18"/>
                <a:gd name="T1" fmla="*/ 0 h 8"/>
                <a:gd name="T2" fmla="*/ 0 w 18"/>
                <a:gd name="T3" fmla="*/ 60 h 8"/>
                <a:gd name="T4" fmla="*/ 80 w 18"/>
                <a:gd name="T5" fmla="*/ 28 h 8"/>
                <a:gd name="T6" fmla="*/ 156 w 18"/>
                <a:gd name="T7" fmla="*/ 77 h 8"/>
                <a:gd name="T8" fmla="*/ 51 w 18"/>
                <a:gd name="T9" fmla="*/ 0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8">
                  <a:moveTo>
                    <a:pt x="2" y="0"/>
                  </a:moveTo>
                  <a:cubicBezTo>
                    <a:pt x="1" y="2"/>
                    <a:pt x="0" y="4"/>
                    <a:pt x="0" y="6"/>
                  </a:cubicBezTo>
                  <a:cubicBezTo>
                    <a:pt x="3" y="5"/>
                    <a:pt x="5" y="3"/>
                    <a:pt x="9" y="3"/>
                  </a:cubicBezTo>
                  <a:cubicBezTo>
                    <a:pt x="12" y="4"/>
                    <a:pt x="15" y="8"/>
                    <a:pt x="18" y="8"/>
                  </a:cubicBezTo>
                  <a:cubicBezTo>
                    <a:pt x="15" y="2"/>
                    <a:pt x="10" y="3"/>
                    <a:pt x="6"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 name="Freeform 72">
              <a:extLst>
                <a:ext uri="{FF2B5EF4-FFF2-40B4-BE49-F238E27FC236}">
                  <a16:creationId xmlns:a16="http://schemas.microsoft.com/office/drawing/2014/main" id="{C30703C1-C8C0-1506-64CB-E0BB871FFF27}"/>
                </a:ext>
              </a:extLst>
            </p:cNvPr>
            <p:cNvSpPr>
              <a:spLocks/>
            </p:cNvSpPr>
            <p:nvPr/>
          </p:nvSpPr>
          <p:spPr bwMode="auto">
            <a:xfrm>
              <a:off x="4246" y="3276"/>
              <a:ext cx="35" cy="17"/>
            </a:xfrm>
            <a:custGeom>
              <a:avLst/>
              <a:gdLst>
                <a:gd name="T0" fmla="*/ 0 w 17"/>
                <a:gd name="T1" fmla="*/ 60 h 8"/>
                <a:gd name="T2" fmla="*/ 148 w 17"/>
                <a:gd name="T3" fmla="*/ 0 h 8"/>
                <a:gd name="T4" fmla="*/ 89 w 17"/>
                <a:gd name="T5" fmla="*/ 77 h 8"/>
                <a:gd name="T6" fmla="*/ 60 w 17"/>
                <a:gd name="T7" fmla="*/ 40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8">
                  <a:moveTo>
                    <a:pt x="0" y="6"/>
                  </a:moveTo>
                  <a:cubicBezTo>
                    <a:pt x="6" y="6"/>
                    <a:pt x="10" y="0"/>
                    <a:pt x="17" y="0"/>
                  </a:cubicBezTo>
                  <a:cubicBezTo>
                    <a:pt x="14" y="2"/>
                    <a:pt x="10" y="4"/>
                    <a:pt x="10" y="8"/>
                  </a:cubicBezTo>
                  <a:cubicBezTo>
                    <a:pt x="10" y="6"/>
                    <a:pt x="8" y="6"/>
                    <a:pt x="7" y="4"/>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 name="Freeform 73">
              <a:extLst>
                <a:ext uri="{FF2B5EF4-FFF2-40B4-BE49-F238E27FC236}">
                  <a16:creationId xmlns:a16="http://schemas.microsoft.com/office/drawing/2014/main" id="{B1A68B27-FEE3-6D40-C2B9-538208A58A8A}"/>
                </a:ext>
              </a:extLst>
            </p:cNvPr>
            <p:cNvSpPr>
              <a:spLocks/>
            </p:cNvSpPr>
            <p:nvPr/>
          </p:nvSpPr>
          <p:spPr bwMode="auto">
            <a:xfrm>
              <a:off x="4734" y="3486"/>
              <a:ext cx="15" cy="20"/>
            </a:xfrm>
            <a:custGeom>
              <a:avLst/>
              <a:gdLst>
                <a:gd name="T0" fmla="*/ 28 w 7"/>
                <a:gd name="T1" fmla="*/ 36 h 9"/>
                <a:gd name="T2" fmla="*/ 0 w 7"/>
                <a:gd name="T3" fmla="*/ 98 h 9"/>
                <a:gd name="T4" fmla="*/ 69 w 7"/>
                <a:gd name="T5" fmla="*/ 80 h 9"/>
                <a:gd name="T6" fmla="*/ 60 w 7"/>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9">
                  <a:moveTo>
                    <a:pt x="3" y="3"/>
                  </a:moveTo>
                  <a:cubicBezTo>
                    <a:pt x="2" y="5"/>
                    <a:pt x="1" y="7"/>
                    <a:pt x="0" y="9"/>
                  </a:cubicBezTo>
                  <a:cubicBezTo>
                    <a:pt x="3" y="9"/>
                    <a:pt x="5" y="8"/>
                    <a:pt x="7" y="7"/>
                  </a:cubicBezTo>
                  <a:cubicBezTo>
                    <a:pt x="6" y="4"/>
                    <a:pt x="3" y="1"/>
                    <a:pt x="6" y="0"/>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 name="Freeform 74">
              <a:extLst>
                <a:ext uri="{FF2B5EF4-FFF2-40B4-BE49-F238E27FC236}">
                  <a16:creationId xmlns:a16="http://schemas.microsoft.com/office/drawing/2014/main" id="{602F2471-03AC-5047-246A-62E188FFFB3B}"/>
                </a:ext>
              </a:extLst>
            </p:cNvPr>
            <p:cNvSpPr>
              <a:spLocks/>
            </p:cNvSpPr>
            <p:nvPr/>
          </p:nvSpPr>
          <p:spPr bwMode="auto">
            <a:xfrm>
              <a:off x="4380" y="3597"/>
              <a:ext cx="32" cy="22"/>
            </a:xfrm>
            <a:custGeom>
              <a:avLst/>
              <a:gdLst>
                <a:gd name="T0" fmla="*/ 0 w 16"/>
                <a:gd name="T1" fmla="*/ 44 h 10"/>
                <a:gd name="T2" fmla="*/ 120 w 16"/>
                <a:gd name="T3" fmla="*/ 0 h 10"/>
                <a:gd name="T4" fmla="*/ 128 w 16"/>
                <a:gd name="T5" fmla="*/ 106 h 10"/>
                <a:gd name="T6" fmla="*/ 72 w 16"/>
                <a:gd name="T7" fmla="*/ 9 h 10"/>
                <a:gd name="T8" fmla="*/ 64 w 16"/>
                <a:gd name="T9" fmla="*/ 33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0">
                  <a:moveTo>
                    <a:pt x="0" y="4"/>
                  </a:moveTo>
                  <a:cubicBezTo>
                    <a:pt x="4" y="0"/>
                    <a:pt x="10" y="0"/>
                    <a:pt x="15" y="0"/>
                  </a:cubicBezTo>
                  <a:cubicBezTo>
                    <a:pt x="16" y="4"/>
                    <a:pt x="15" y="7"/>
                    <a:pt x="16" y="10"/>
                  </a:cubicBezTo>
                  <a:cubicBezTo>
                    <a:pt x="15" y="6"/>
                    <a:pt x="13" y="3"/>
                    <a:pt x="9" y="1"/>
                  </a:cubicBezTo>
                  <a:cubicBezTo>
                    <a:pt x="8" y="2"/>
                    <a:pt x="8" y="2"/>
                    <a:pt x="8" y="3"/>
                  </a:cubicBezTo>
                </a:path>
              </a:pathLst>
            </a:custGeom>
            <a:solidFill>
              <a:srgbClr val="F5BFA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 name="Freeform 75">
              <a:extLst>
                <a:ext uri="{FF2B5EF4-FFF2-40B4-BE49-F238E27FC236}">
                  <a16:creationId xmlns:a16="http://schemas.microsoft.com/office/drawing/2014/main" id="{131C8252-76FF-ECE0-E680-D306CDE5E0D7}"/>
                </a:ext>
              </a:extLst>
            </p:cNvPr>
            <p:cNvSpPr>
              <a:spLocks/>
            </p:cNvSpPr>
            <p:nvPr/>
          </p:nvSpPr>
          <p:spPr bwMode="auto">
            <a:xfrm>
              <a:off x="4197" y="2025"/>
              <a:ext cx="70" cy="46"/>
            </a:xfrm>
            <a:custGeom>
              <a:avLst/>
              <a:gdLst>
                <a:gd name="T0" fmla="*/ 255 w 34"/>
                <a:gd name="T1" fmla="*/ 61 h 21"/>
                <a:gd name="T2" fmla="*/ 132 w 34"/>
                <a:gd name="T3" fmla="*/ 0 h 21"/>
                <a:gd name="T4" fmla="*/ 0 60000 65536"/>
                <a:gd name="T5" fmla="*/ 0 60000 65536"/>
              </a:gdLst>
              <a:ahLst/>
              <a:cxnLst>
                <a:cxn ang="T4">
                  <a:pos x="T0" y="T1"/>
                </a:cxn>
                <a:cxn ang="T5">
                  <a:pos x="T2" y="T3"/>
                </a:cxn>
              </a:cxnLst>
              <a:rect l="0" t="0" r="r" b="b"/>
              <a:pathLst>
                <a:path w="34" h="21">
                  <a:moveTo>
                    <a:pt x="29" y="6"/>
                  </a:moveTo>
                  <a:cubicBezTo>
                    <a:pt x="34" y="21"/>
                    <a:pt x="0" y="11"/>
                    <a:pt x="1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6" name="Freeform 76">
              <a:extLst>
                <a:ext uri="{FF2B5EF4-FFF2-40B4-BE49-F238E27FC236}">
                  <a16:creationId xmlns:a16="http://schemas.microsoft.com/office/drawing/2014/main" id="{4E4CC604-0BA8-66A5-AE0C-F74F0A295298}"/>
                </a:ext>
              </a:extLst>
            </p:cNvPr>
            <p:cNvSpPr>
              <a:spLocks/>
            </p:cNvSpPr>
            <p:nvPr/>
          </p:nvSpPr>
          <p:spPr bwMode="auto">
            <a:xfrm>
              <a:off x="4402" y="2913"/>
              <a:ext cx="62" cy="55"/>
            </a:xfrm>
            <a:custGeom>
              <a:avLst/>
              <a:gdLst>
                <a:gd name="T0" fmla="*/ 157 w 30"/>
                <a:gd name="T1" fmla="*/ 20 h 25"/>
                <a:gd name="T2" fmla="*/ 72 w 30"/>
                <a:gd name="T3" fmla="*/ 9 h 25"/>
                <a:gd name="T4" fmla="*/ 17 w 30"/>
                <a:gd name="T5" fmla="*/ 88 h 25"/>
                <a:gd name="T6" fmla="*/ 141 w 30"/>
                <a:gd name="T7" fmla="*/ 257 h 25"/>
                <a:gd name="T8" fmla="*/ 256 w 30"/>
                <a:gd name="T9" fmla="*/ 125 h 25"/>
                <a:gd name="T10" fmla="*/ 157 w 30"/>
                <a:gd name="T11" fmla="*/ 2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5">
                  <a:moveTo>
                    <a:pt x="18" y="2"/>
                  </a:moveTo>
                  <a:cubicBezTo>
                    <a:pt x="14" y="1"/>
                    <a:pt x="11" y="0"/>
                    <a:pt x="8" y="1"/>
                  </a:cubicBezTo>
                  <a:cubicBezTo>
                    <a:pt x="5" y="3"/>
                    <a:pt x="3" y="5"/>
                    <a:pt x="2" y="8"/>
                  </a:cubicBezTo>
                  <a:cubicBezTo>
                    <a:pt x="0" y="15"/>
                    <a:pt x="7" y="23"/>
                    <a:pt x="16" y="24"/>
                  </a:cubicBezTo>
                  <a:cubicBezTo>
                    <a:pt x="25" y="25"/>
                    <a:pt x="30" y="17"/>
                    <a:pt x="29" y="12"/>
                  </a:cubicBezTo>
                  <a:cubicBezTo>
                    <a:pt x="27" y="7"/>
                    <a:pt x="25" y="5"/>
                    <a:pt x="18"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7" name="Freeform 77">
              <a:extLst>
                <a:ext uri="{FF2B5EF4-FFF2-40B4-BE49-F238E27FC236}">
                  <a16:creationId xmlns:a16="http://schemas.microsoft.com/office/drawing/2014/main" id="{660B6198-C388-12F7-D2D5-5F2C4EBEA052}"/>
                </a:ext>
              </a:extLst>
            </p:cNvPr>
            <p:cNvSpPr>
              <a:spLocks/>
            </p:cNvSpPr>
            <p:nvPr/>
          </p:nvSpPr>
          <p:spPr bwMode="auto">
            <a:xfrm>
              <a:off x="4416" y="2926"/>
              <a:ext cx="35" cy="29"/>
            </a:xfrm>
            <a:custGeom>
              <a:avLst/>
              <a:gdLst>
                <a:gd name="T0" fmla="*/ 132 w 17"/>
                <a:gd name="T1" fmla="*/ 45 h 13"/>
                <a:gd name="T2" fmla="*/ 132 w 17"/>
                <a:gd name="T3" fmla="*/ 109 h 13"/>
                <a:gd name="T4" fmla="*/ 51 w 17"/>
                <a:gd name="T5" fmla="*/ 109 h 13"/>
                <a:gd name="T6" fmla="*/ 8 w 17"/>
                <a:gd name="T7" fmla="*/ 56 h 13"/>
                <a:gd name="T8" fmla="*/ 25 w 17"/>
                <a:gd name="T9" fmla="*/ 0 h 13"/>
                <a:gd name="T10" fmla="*/ 25 w 17"/>
                <a:gd name="T11" fmla="*/ 0 h 13"/>
                <a:gd name="T12" fmla="*/ 0 w 17"/>
                <a:gd name="T13" fmla="*/ 56 h 13"/>
                <a:gd name="T14" fmla="*/ 43 w 17"/>
                <a:gd name="T15" fmla="*/ 125 h 13"/>
                <a:gd name="T16" fmla="*/ 132 w 17"/>
                <a:gd name="T17" fmla="*/ 109 h 13"/>
                <a:gd name="T18" fmla="*/ 132 w 17"/>
                <a:gd name="T19" fmla="*/ 4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3">
                  <a:moveTo>
                    <a:pt x="15" y="4"/>
                  </a:moveTo>
                  <a:cubicBezTo>
                    <a:pt x="16" y="6"/>
                    <a:pt x="16" y="8"/>
                    <a:pt x="15" y="10"/>
                  </a:cubicBezTo>
                  <a:cubicBezTo>
                    <a:pt x="14" y="12"/>
                    <a:pt x="10" y="13"/>
                    <a:pt x="6" y="10"/>
                  </a:cubicBezTo>
                  <a:cubicBezTo>
                    <a:pt x="2" y="8"/>
                    <a:pt x="1" y="6"/>
                    <a:pt x="1" y="5"/>
                  </a:cubicBezTo>
                  <a:cubicBezTo>
                    <a:pt x="0" y="3"/>
                    <a:pt x="1" y="1"/>
                    <a:pt x="3" y="0"/>
                  </a:cubicBezTo>
                  <a:cubicBezTo>
                    <a:pt x="3" y="0"/>
                    <a:pt x="3" y="0"/>
                    <a:pt x="3" y="0"/>
                  </a:cubicBezTo>
                  <a:cubicBezTo>
                    <a:pt x="1" y="1"/>
                    <a:pt x="0" y="3"/>
                    <a:pt x="0" y="5"/>
                  </a:cubicBezTo>
                  <a:cubicBezTo>
                    <a:pt x="0" y="6"/>
                    <a:pt x="1" y="9"/>
                    <a:pt x="5" y="11"/>
                  </a:cubicBezTo>
                  <a:cubicBezTo>
                    <a:pt x="10" y="13"/>
                    <a:pt x="14" y="12"/>
                    <a:pt x="15" y="10"/>
                  </a:cubicBezTo>
                  <a:cubicBezTo>
                    <a:pt x="17" y="8"/>
                    <a:pt x="16" y="6"/>
                    <a:pt x="15"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 name="Freeform 78">
              <a:extLst>
                <a:ext uri="{FF2B5EF4-FFF2-40B4-BE49-F238E27FC236}">
                  <a16:creationId xmlns:a16="http://schemas.microsoft.com/office/drawing/2014/main" id="{E4E79B2A-7EDC-4F61-199F-CECB37B025B0}"/>
                </a:ext>
              </a:extLst>
            </p:cNvPr>
            <p:cNvSpPr>
              <a:spLocks/>
            </p:cNvSpPr>
            <p:nvPr/>
          </p:nvSpPr>
          <p:spPr bwMode="auto">
            <a:xfrm>
              <a:off x="4171" y="2589"/>
              <a:ext cx="45" cy="51"/>
            </a:xfrm>
            <a:custGeom>
              <a:avLst/>
              <a:gdLst>
                <a:gd name="T0" fmla="*/ 147 w 22"/>
                <a:gd name="T1" fmla="*/ 53 h 23"/>
                <a:gd name="T2" fmla="*/ 96 w 22"/>
                <a:gd name="T3" fmla="*/ 0 h 23"/>
                <a:gd name="T4" fmla="*/ 33 w 22"/>
                <a:gd name="T5" fmla="*/ 35 h 23"/>
                <a:gd name="T6" fmla="*/ 68 w 22"/>
                <a:gd name="T7" fmla="*/ 206 h 23"/>
                <a:gd name="T8" fmla="*/ 188 w 22"/>
                <a:gd name="T9" fmla="*/ 162 h 23"/>
                <a:gd name="T10" fmla="*/ 147 w 22"/>
                <a:gd name="T11" fmla="*/ 5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2"/>
                    <a:pt x="13" y="0"/>
                    <a:pt x="11" y="0"/>
                  </a:cubicBezTo>
                  <a:cubicBezTo>
                    <a:pt x="8" y="0"/>
                    <a:pt x="6" y="1"/>
                    <a:pt x="4" y="3"/>
                  </a:cubicBezTo>
                  <a:cubicBezTo>
                    <a:pt x="0" y="7"/>
                    <a:pt x="2" y="16"/>
                    <a:pt x="8" y="19"/>
                  </a:cubicBezTo>
                  <a:cubicBezTo>
                    <a:pt x="14" y="23"/>
                    <a:pt x="21" y="20"/>
                    <a:pt x="22" y="15"/>
                  </a:cubicBezTo>
                  <a:cubicBezTo>
                    <a:pt x="22" y="11"/>
                    <a:pt x="21" y="9"/>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9" name="Freeform 79">
              <a:extLst>
                <a:ext uri="{FF2B5EF4-FFF2-40B4-BE49-F238E27FC236}">
                  <a16:creationId xmlns:a16="http://schemas.microsoft.com/office/drawing/2014/main" id="{FFA98F54-6675-E21E-D238-8F9A5C8C66A6}"/>
                </a:ext>
              </a:extLst>
            </p:cNvPr>
            <p:cNvSpPr>
              <a:spLocks/>
            </p:cNvSpPr>
            <p:nvPr/>
          </p:nvSpPr>
          <p:spPr bwMode="auto">
            <a:xfrm>
              <a:off x="4183" y="2600"/>
              <a:ext cx="24" cy="24"/>
            </a:xfrm>
            <a:custGeom>
              <a:avLst/>
              <a:gdLst>
                <a:gd name="T0" fmla="*/ 88 w 12"/>
                <a:gd name="T1" fmla="*/ 61 h 11"/>
                <a:gd name="T2" fmla="*/ 72 w 12"/>
                <a:gd name="T3" fmla="*/ 113 h 11"/>
                <a:gd name="T4" fmla="*/ 16 w 12"/>
                <a:gd name="T5" fmla="*/ 81 h 11"/>
                <a:gd name="T6" fmla="*/ 8 w 12"/>
                <a:gd name="T7" fmla="*/ 20 h 11"/>
                <a:gd name="T8" fmla="*/ 32 w 12"/>
                <a:gd name="T9" fmla="*/ 0 h 11"/>
                <a:gd name="T10" fmla="*/ 32 w 12"/>
                <a:gd name="T11" fmla="*/ 0 h 11"/>
                <a:gd name="T12" fmla="*/ 8 w 12"/>
                <a:gd name="T13" fmla="*/ 20 h 11"/>
                <a:gd name="T14" fmla="*/ 16 w 12"/>
                <a:gd name="T15" fmla="*/ 81 h 11"/>
                <a:gd name="T16" fmla="*/ 72 w 12"/>
                <a:gd name="T17" fmla="*/ 113 h 11"/>
                <a:gd name="T18" fmla="*/ 88 w 12"/>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1" y="6"/>
                  </a:moveTo>
                  <a:cubicBezTo>
                    <a:pt x="12" y="8"/>
                    <a:pt x="11" y="10"/>
                    <a:pt x="9" y="11"/>
                  </a:cubicBezTo>
                  <a:cubicBezTo>
                    <a:pt x="8" y="11"/>
                    <a:pt x="5" y="11"/>
                    <a:pt x="2" y="8"/>
                  </a:cubicBezTo>
                  <a:cubicBezTo>
                    <a:pt x="0" y="5"/>
                    <a:pt x="1" y="3"/>
                    <a:pt x="1" y="2"/>
                  </a:cubicBezTo>
                  <a:cubicBezTo>
                    <a:pt x="2" y="1"/>
                    <a:pt x="3" y="0"/>
                    <a:pt x="4" y="0"/>
                  </a:cubicBezTo>
                  <a:cubicBezTo>
                    <a:pt x="4" y="0"/>
                    <a:pt x="4" y="0"/>
                    <a:pt x="4" y="0"/>
                  </a:cubicBezTo>
                  <a:cubicBezTo>
                    <a:pt x="3" y="0"/>
                    <a:pt x="1" y="0"/>
                    <a:pt x="1" y="2"/>
                  </a:cubicBezTo>
                  <a:cubicBezTo>
                    <a:pt x="0" y="3"/>
                    <a:pt x="0" y="5"/>
                    <a:pt x="2" y="8"/>
                  </a:cubicBezTo>
                  <a:cubicBezTo>
                    <a:pt x="5" y="11"/>
                    <a:pt x="8" y="11"/>
                    <a:pt x="9" y="11"/>
                  </a:cubicBezTo>
                  <a:cubicBezTo>
                    <a:pt x="11" y="10"/>
                    <a:pt x="12"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 name="Freeform 80">
              <a:extLst>
                <a:ext uri="{FF2B5EF4-FFF2-40B4-BE49-F238E27FC236}">
                  <a16:creationId xmlns:a16="http://schemas.microsoft.com/office/drawing/2014/main" id="{27D2355E-5787-A60D-940A-1709142EA38A}"/>
                </a:ext>
              </a:extLst>
            </p:cNvPr>
            <p:cNvSpPr>
              <a:spLocks/>
            </p:cNvSpPr>
            <p:nvPr/>
          </p:nvSpPr>
          <p:spPr bwMode="auto">
            <a:xfrm>
              <a:off x="4095" y="3116"/>
              <a:ext cx="41" cy="53"/>
            </a:xfrm>
            <a:custGeom>
              <a:avLst/>
              <a:gdLst>
                <a:gd name="T0" fmla="*/ 156 w 20"/>
                <a:gd name="T1" fmla="*/ 161 h 24"/>
                <a:gd name="T2" fmla="*/ 164 w 20"/>
                <a:gd name="T3" fmla="*/ 73 h 24"/>
                <a:gd name="T4" fmla="*/ 121 w 20"/>
                <a:gd name="T5" fmla="*/ 20 h 24"/>
                <a:gd name="T6" fmla="*/ 8 w 20"/>
                <a:gd name="T7" fmla="*/ 133 h 24"/>
                <a:gd name="T8" fmla="*/ 88 w 20"/>
                <a:gd name="T9" fmla="*/ 250 h 24"/>
                <a:gd name="T10" fmla="*/ 156 w 20"/>
                <a:gd name="T11" fmla="*/ 16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8" y="15"/>
                  </a:moveTo>
                  <a:cubicBezTo>
                    <a:pt x="19" y="12"/>
                    <a:pt x="20" y="9"/>
                    <a:pt x="19" y="7"/>
                  </a:cubicBezTo>
                  <a:cubicBezTo>
                    <a:pt x="18" y="4"/>
                    <a:pt x="16" y="2"/>
                    <a:pt x="14" y="2"/>
                  </a:cubicBezTo>
                  <a:cubicBezTo>
                    <a:pt x="8" y="0"/>
                    <a:pt x="1" y="5"/>
                    <a:pt x="1" y="12"/>
                  </a:cubicBezTo>
                  <a:cubicBezTo>
                    <a:pt x="0" y="19"/>
                    <a:pt x="6" y="24"/>
                    <a:pt x="10" y="23"/>
                  </a:cubicBezTo>
                  <a:cubicBezTo>
                    <a:pt x="14" y="22"/>
                    <a:pt x="15" y="20"/>
                    <a:pt x="18"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91" name="Freeform 81">
              <a:extLst>
                <a:ext uri="{FF2B5EF4-FFF2-40B4-BE49-F238E27FC236}">
                  <a16:creationId xmlns:a16="http://schemas.microsoft.com/office/drawing/2014/main" id="{21162530-1A39-0E55-6341-DD0DDABF4A67}"/>
                </a:ext>
              </a:extLst>
            </p:cNvPr>
            <p:cNvSpPr>
              <a:spLocks/>
            </p:cNvSpPr>
            <p:nvPr/>
          </p:nvSpPr>
          <p:spPr bwMode="auto">
            <a:xfrm>
              <a:off x="4105" y="3130"/>
              <a:ext cx="20" cy="28"/>
            </a:xfrm>
            <a:custGeom>
              <a:avLst/>
              <a:gdLst>
                <a:gd name="T0" fmla="*/ 56 w 10"/>
                <a:gd name="T1" fmla="*/ 112 h 13"/>
                <a:gd name="T2" fmla="*/ 16 w 10"/>
                <a:gd name="T3" fmla="*/ 112 h 13"/>
                <a:gd name="T4" fmla="*/ 16 w 10"/>
                <a:gd name="T5" fmla="*/ 41 h 13"/>
                <a:gd name="T6" fmla="*/ 48 w 10"/>
                <a:gd name="T7" fmla="*/ 0 h 13"/>
                <a:gd name="T8" fmla="*/ 80 w 10"/>
                <a:gd name="T9" fmla="*/ 19 h 13"/>
                <a:gd name="T10" fmla="*/ 80 w 10"/>
                <a:gd name="T11" fmla="*/ 19 h 13"/>
                <a:gd name="T12" fmla="*/ 48 w 10"/>
                <a:gd name="T13" fmla="*/ 0 h 13"/>
                <a:gd name="T14" fmla="*/ 16 w 10"/>
                <a:gd name="T15" fmla="*/ 41 h 13"/>
                <a:gd name="T16" fmla="*/ 16 w 10"/>
                <a:gd name="T17" fmla="*/ 121 h 13"/>
                <a:gd name="T18" fmla="*/ 56 w 10"/>
                <a:gd name="T19" fmla="*/ 11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7" y="11"/>
                  </a:moveTo>
                  <a:cubicBezTo>
                    <a:pt x="5" y="13"/>
                    <a:pt x="3" y="12"/>
                    <a:pt x="2" y="11"/>
                  </a:cubicBezTo>
                  <a:cubicBezTo>
                    <a:pt x="1" y="10"/>
                    <a:pt x="0" y="7"/>
                    <a:pt x="2" y="4"/>
                  </a:cubicBezTo>
                  <a:cubicBezTo>
                    <a:pt x="3" y="1"/>
                    <a:pt x="5" y="0"/>
                    <a:pt x="6" y="0"/>
                  </a:cubicBezTo>
                  <a:cubicBezTo>
                    <a:pt x="8" y="0"/>
                    <a:pt x="9" y="1"/>
                    <a:pt x="10" y="2"/>
                  </a:cubicBezTo>
                  <a:cubicBezTo>
                    <a:pt x="10" y="2"/>
                    <a:pt x="10" y="2"/>
                    <a:pt x="10" y="2"/>
                  </a:cubicBezTo>
                  <a:cubicBezTo>
                    <a:pt x="9" y="1"/>
                    <a:pt x="8" y="0"/>
                    <a:pt x="6" y="0"/>
                  </a:cubicBezTo>
                  <a:cubicBezTo>
                    <a:pt x="5" y="0"/>
                    <a:pt x="3" y="1"/>
                    <a:pt x="2" y="4"/>
                  </a:cubicBezTo>
                  <a:cubicBezTo>
                    <a:pt x="0" y="7"/>
                    <a:pt x="1" y="10"/>
                    <a:pt x="2" y="12"/>
                  </a:cubicBezTo>
                  <a:cubicBezTo>
                    <a:pt x="3" y="13"/>
                    <a:pt x="5" y="13"/>
                    <a:pt x="7"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 name="Freeform 82">
              <a:extLst>
                <a:ext uri="{FF2B5EF4-FFF2-40B4-BE49-F238E27FC236}">
                  <a16:creationId xmlns:a16="http://schemas.microsoft.com/office/drawing/2014/main" id="{70B3FD12-7298-06BF-1BF5-DE44A7FA0C89}"/>
                </a:ext>
              </a:extLst>
            </p:cNvPr>
            <p:cNvSpPr>
              <a:spLocks/>
            </p:cNvSpPr>
            <p:nvPr/>
          </p:nvSpPr>
          <p:spPr bwMode="auto">
            <a:xfrm>
              <a:off x="4041" y="2913"/>
              <a:ext cx="41" cy="53"/>
            </a:xfrm>
            <a:custGeom>
              <a:avLst/>
              <a:gdLst>
                <a:gd name="T0" fmla="*/ 156 w 20"/>
                <a:gd name="T1" fmla="*/ 161 h 24"/>
                <a:gd name="T2" fmla="*/ 164 w 20"/>
                <a:gd name="T3" fmla="*/ 73 h 24"/>
                <a:gd name="T4" fmla="*/ 121 w 20"/>
                <a:gd name="T5" fmla="*/ 20 h 24"/>
                <a:gd name="T6" fmla="*/ 8 w 20"/>
                <a:gd name="T7" fmla="*/ 141 h 24"/>
                <a:gd name="T8" fmla="*/ 88 w 20"/>
                <a:gd name="T9" fmla="*/ 250 h 24"/>
                <a:gd name="T10" fmla="*/ 156 w 20"/>
                <a:gd name="T11" fmla="*/ 16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8" y="15"/>
                  </a:moveTo>
                  <a:cubicBezTo>
                    <a:pt x="19" y="12"/>
                    <a:pt x="20" y="10"/>
                    <a:pt x="19" y="7"/>
                  </a:cubicBezTo>
                  <a:cubicBezTo>
                    <a:pt x="18" y="5"/>
                    <a:pt x="16" y="3"/>
                    <a:pt x="14" y="2"/>
                  </a:cubicBezTo>
                  <a:cubicBezTo>
                    <a:pt x="8" y="0"/>
                    <a:pt x="1" y="6"/>
                    <a:pt x="1" y="13"/>
                  </a:cubicBezTo>
                  <a:cubicBezTo>
                    <a:pt x="0" y="20"/>
                    <a:pt x="6" y="24"/>
                    <a:pt x="10" y="23"/>
                  </a:cubicBezTo>
                  <a:cubicBezTo>
                    <a:pt x="14" y="22"/>
                    <a:pt x="15" y="20"/>
                    <a:pt x="18"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93" name="Freeform 83">
              <a:extLst>
                <a:ext uri="{FF2B5EF4-FFF2-40B4-BE49-F238E27FC236}">
                  <a16:creationId xmlns:a16="http://schemas.microsoft.com/office/drawing/2014/main" id="{2A96B76C-DC9F-C7FD-7529-9D417BA6C67E}"/>
                </a:ext>
              </a:extLst>
            </p:cNvPr>
            <p:cNvSpPr>
              <a:spLocks/>
            </p:cNvSpPr>
            <p:nvPr/>
          </p:nvSpPr>
          <p:spPr bwMode="auto">
            <a:xfrm>
              <a:off x="4052" y="2926"/>
              <a:ext cx="20" cy="29"/>
            </a:xfrm>
            <a:custGeom>
              <a:avLst/>
              <a:gdLst>
                <a:gd name="T0" fmla="*/ 56 w 10"/>
                <a:gd name="T1" fmla="*/ 134 h 13"/>
                <a:gd name="T2" fmla="*/ 16 w 10"/>
                <a:gd name="T3" fmla="*/ 134 h 13"/>
                <a:gd name="T4" fmla="*/ 16 w 10"/>
                <a:gd name="T5" fmla="*/ 45 h 13"/>
                <a:gd name="T6" fmla="*/ 48 w 10"/>
                <a:gd name="T7" fmla="*/ 9 h 13"/>
                <a:gd name="T8" fmla="*/ 80 w 10"/>
                <a:gd name="T9" fmla="*/ 20 h 13"/>
                <a:gd name="T10" fmla="*/ 80 w 10"/>
                <a:gd name="T11" fmla="*/ 20 h 13"/>
                <a:gd name="T12" fmla="*/ 48 w 10"/>
                <a:gd name="T13" fmla="*/ 0 h 13"/>
                <a:gd name="T14" fmla="*/ 16 w 10"/>
                <a:gd name="T15" fmla="*/ 45 h 13"/>
                <a:gd name="T16" fmla="*/ 16 w 10"/>
                <a:gd name="T17" fmla="*/ 134 h 13"/>
                <a:gd name="T18" fmla="*/ 56 w 10"/>
                <a:gd name="T19" fmla="*/ 134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7" y="12"/>
                  </a:moveTo>
                  <a:cubicBezTo>
                    <a:pt x="5" y="13"/>
                    <a:pt x="3" y="13"/>
                    <a:pt x="2" y="12"/>
                  </a:cubicBezTo>
                  <a:cubicBezTo>
                    <a:pt x="1" y="10"/>
                    <a:pt x="0" y="8"/>
                    <a:pt x="2" y="4"/>
                  </a:cubicBezTo>
                  <a:cubicBezTo>
                    <a:pt x="3" y="1"/>
                    <a:pt x="5" y="1"/>
                    <a:pt x="6" y="1"/>
                  </a:cubicBezTo>
                  <a:cubicBezTo>
                    <a:pt x="8" y="0"/>
                    <a:pt x="9" y="1"/>
                    <a:pt x="10" y="2"/>
                  </a:cubicBezTo>
                  <a:cubicBezTo>
                    <a:pt x="10" y="2"/>
                    <a:pt x="10" y="2"/>
                    <a:pt x="10" y="2"/>
                  </a:cubicBezTo>
                  <a:cubicBezTo>
                    <a:pt x="9" y="1"/>
                    <a:pt x="8" y="0"/>
                    <a:pt x="6" y="0"/>
                  </a:cubicBezTo>
                  <a:cubicBezTo>
                    <a:pt x="5" y="0"/>
                    <a:pt x="3" y="1"/>
                    <a:pt x="2" y="4"/>
                  </a:cubicBezTo>
                  <a:cubicBezTo>
                    <a:pt x="0" y="8"/>
                    <a:pt x="1" y="11"/>
                    <a:pt x="2" y="12"/>
                  </a:cubicBezTo>
                  <a:cubicBezTo>
                    <a:pt x="3" y="13"/>
                    <a:pt x="5" y="13"/>
                    <a:pt x="7"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 name="Freeform 84">
              <a:extLst>
                <a:ext uri="{FF2B5EF4-FFF2-40B4-BE49-F238E27FC236}">
                  <a16:creationId xmlns:a16="http://schemas.microsoft.com/office/drawing/2014/main" id="{DFABA24B-B21A-7E2A-B032-6FB784803411}"/>
                </a:ext>
              </a:extLst>
            </p:cNvPr>
            <p:cNvSpPr>
              <a:spLocks/>
            </p:cNvSpPr>
            <p:nvPr/>
          </p:nvSpPr>
          <p:spPr bwMode="auto">
            <a:xfrm>
              <a:off x="4013" y="2854"/>
              <a:ext cx="41" cy="52"/>
            </a:xfrm>
            <a:custGeom>
              <a:avLst/>
              <a:gdLst>
                <a:gd name="T0" fmla="*/ 156 w 20"/>
                <a:gd name="T1" fmla="*/ 156 h 24"/>
                <a:gd name="T2" fmla="*/ 164 w 20"/>
                <a:gd name="T3" fmla="*/ 72 h 24"/>
                <a:gd name="T4" fmla="*/ 121 w 20"/>
                <a:gd name="T5" fmla="*/ 20 h 24"/>
                <a:gd name="T6" fmla="*/ 8 w 20"/>
                <a:gd name="T7" fmla="*/ 121 h 24"/>
                <a:gd name="T8" fmla="*/ 88 w 20"/>
                <a:gd name="T9" fmla="*/ 234 h 24"/>
                <a:gd name="T10" fmla="*/ 156 w 20"/>
                <a:gd name="T11" fmla="*/ 156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8" y="15"/>
                  </a:moveTo>
                  <a:cubicBezTo>
                    <a:pt x="19" y="12"/>
                    <a:pt x="20" y="9"/>
                    <a:pt x="19" y="7"/>
                  </a:cubicBezTo>
                  <a:cubicBezTo>
                    <a:pt x="18" y="4"/>
                    <a:pt x="16" y="2"/>
                    <a:pt x="14" y="2"/>
                  </a:cubicBezTo>
                  <a:cubicBezTo>
                    <a:pt x="8" y="0"/>
                    <a:pt x="1" y="5"/>
                    <a:pt x="1" y="12"/>
                  </a:cubicBezTo>
                  <a:cubicBezTo>
                    <a:pt x="0" y="19"/>
                    <a:pt x="6" y="24"/>
                    <a:pt x="10" y="23"/>
                  </a:cubicBezTo>
                  <a:cubicBezTo>
                    <a:pt x="14" y="22"/>
                    <a:pt x="15" y="20"/>
                    <a:pt x="18"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95" name="Freeform 85">
              <a:extLst>
                <a:ext uri="{FF2B5EF4-FFF2-40B4-BE49-F238E27FC236}">
                  <a16:creationId xmlns:a16="http://schemas.microsoft.com/office/drawing/2014/main" id="{8F326A85-DCE2-5CD7-B331-99558550002E}"/>
                </a:ext>
              </a:extLst>
            </p:cNvPr>
            <p:cNvSpPr>
              <a:spLocks/>
            </p:cNvSpPr>
            <p:nvPr/>
          </p:nvSpPr>
          <p:spPr bwMode="auto">
            <a:xfrm>
              <a:off x="4023" y="2867"/>
              <a:ext cx="20" cy="29"/>
            </a:xfrm>
            <a:custGeom>
              <a:avLst/>
              <a:gdLst>
                <a:gd name="T0" fmla="*/ 56 w 10"/>
                <a:gd name="T1" fmla="*/ 125 h 13"/>
                <a:gd name="T2" fmla="*/ 16 w 10"/>
                <a:gd name="T3" fmla="*/ 125 h 13"/>
                <a:gd name="T4" fmla="*/ 16 w 10"/>
                <a:gd name="T5" fmla="*/ 45 h 13"/>
                <a:gd name="T6" fmla="*/ 48 w 10"/>
                <a:gd name="T7" fmla="*/ 0 h 13"/>
                <a:gd name="T8" fmla="*/ 80 w 10"/>
                <a:gd name="T9" fmla="*/ 20 h 13"/>
                <a:gd name="T10" fmla="*/ 80 w 10"/>
                <a:gd name="T11" fmla="*/ 20 h 13"/>
                <a:gd name="T12" fmla="*/ 48 w 10"/>
                <a:gd name="T13" fmla="*/ 0 h 13"/>
                <a:gd name="T14" fmla="*/ 16 w 10"/>
                <a:gd name="T15" fmla="*/ 45 h 13"/>
                <a:gd name="T16" fmla="*/ 16 w 10"/>
                <a:gd name="T17" fmla="*/ 134 h 13"/>
                <a:gd name="T18" fmla="*/ 56 w 10"/>
                <a:gd name="T19" fmla="*/ 12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7" y="11"/>
                  </a:moveTo>
                  <a:cubicBezTo>
                    <a:pt x="5" y="13"/>
                    <a:pt x="3" y="12"/>
                    <a:pt x="2" y="11"/>
                  </a:cubicBezTo>
                  <a:cubicBezTo>
                    <a:pt x="1" y="10"/>
                    <a:pt x="0" y="7"/>
                    <a:pt x="2" y="4"/>
                  </a:cubicBezTo>
                  <a:cubicBezTo>
                    <a:pt x="3" y="1"/>
                    <a:pt x="5" y="0"/>
                    <a:pt x="6" y="0"/>
                  </a:cubicBezTo>
                  <a:cubicBezTo>
                    <a:pt x="8" y="0"/>
                    <a:pt x="9" y="1"/>
                    <a:pt x="10" y="2"/>
                  </a:cubicBezTo>
                  <a:cubicBezTo>
                    <a:pt x="10" y="2"/>
                    <a:pt x="10" y="2"/>
                    <a:pt x="10" y="2"/>
                  </a:cubicBezTo>
                  <a:cubicBezTo>
                    <a:pt x="9" y="1"/>
                    <a:pt x="8" y="0"/>
                    <a:pt x="6" y="0"/>
                  </a:cubicBezTo>
                  <a:cubicBezTo>
                    <a:pt x="5" y="0"/>
                    <a:pt x="3" y="1"/>
                    <a:pt x="2" y="4"/>
                  </a:cubicBezTo>
                  <a:cubicBezTo>
                    <a:pt x="0" y="7"/>
                    <a:pt x="1" y="10"/>
                    <a:pt x="2" y="12"/>
                  </a:cubicBezTo>
                  <a:cubicBezTo>
                    <a:pt x="3" y="13"/>
                    <a:pt x="5" y="13"/>
                    <a:pt x="7"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 name="Freeform 86">
              <a:extLst>
                <a:ext uri="{FF2B5EF4-FFF2-40B4-BE49-F238E27FC236}">
                  <a16:creationId xmlns:a16="http://schemas.microsoft.com/office/drawing/2014/main" id="{7C20DF35-F3C4-E686-B1C6-27A9FF3E2B2D}"/>
                </a:ext>
              </a:extLst>
            </p:cNvPr>
            <p:cNvSpPr>
              <a:spLocks/>
            </p:cNvSpPr>
            <p:nvPr/>
          </p:nvSpPr>
          <p:spPr bwMode="auto">
            <a:xfrm>
              <a:off x="4027" y="2791"/>
              <a:ext cx="41" cy="52"/>
            </a:xfrm>
            <a:custGeom>
              <a:avLst/>
              <a:gdLst>
                <a:gd name="T0" fmla="*/ 156 w 20"/>
                <a:gd name="T1" fmla="*/ 141 h 24"/>
                <a:gd name="T2" fmla="*/ 156 w 20"/>
                <a:gd name="T3" fmla="*/ 61 h 24"/>
                <a:gd name="T4" fmla="*/ 113 w 20"/>
                <a:gd name="T5" fmla="*/ 9 h 24"/>
                <a:gd name="T6" fmla="*/ 0 w 20"/>
                <a:gd name="T7" fmla="*/ 121 h 24"/>
                <a:gd name="T8" fmla="*/ 88 w 20"/>
                <a:gd name="T9" fmla="*/ 234 h 24"/>
                <a:gd name="T10" fmla="*/ 156 w 20"/>
                <a:gd name="T11" fmla="*/ 141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4">
                  <a:moveTo>
                    <a:pt x="18" y="14"/>
                  </a:moveTo>
                  <a:cubicBezTo>
                    <a:pt x="19" y="11"/>
                    <a:pt x="20" y="9"/>
                    <a:pt x="18" y="6"/>
                  </a:cubicBezTo>
                  <a:cubicBezTo>
                    <a:pt x="17" y="4"/>
                    <a:pt x="16" y="2"/>
                    <a:pt x="13" y="1"/>
                  </a:cubicBezTo>
                  <a:cubicBezTo>
                    <a:pt x="8" y="0"/>
                    <a:pt x="1" y="5"/>
                    <a:pt x="0" y="12"/>
                  </a:cubicBezTo>
                  <a:cubicBezTo>
                    <a:pt x="0" y="19"/>
                    <a:pt x="5" y="24"/>
                    <a:pt x="10" y="23"/>
                  </a:cubicBezTo>
                  <a:cubicBezTo>
                    <a:pt x="14" y="21"/>
                    <a:pt x="15" y="20"/>
                    <a:pt x="18" y="1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97" name="Freeform 87">
              <a:extLst>
                <a:ext uri="{FF2B5EF4-FFF2-40B4-BE49-F238E27FC236}">
                  <a16:creationId xmlns:a16="http://schemas.microsoft.com/office/drawing/2014/main" id="{4B88F3FF-6825-78C0-C1CF-5B89122F70A9}"/>
                </a:ext>
              </a:extLst>
            </p:cNvPr>
            <p:cNvSpPr>
              <a:spLocks/>
            </p:cNvSpPr>
            <p:nvPr/>
          </p:nvSpPr>
          <p:spPr bwMode="auto">
            <a:xfrm>
              <a:off x="4037" y="2804"/>
              <a:ext cx="19" cy="26"/>
            </a:xfrm>
            <a:custGeom>
              <a:avLst/>
              <a:gdLst>
                <a:gd name="T0" fmla="*/ 57 w 9"/>
                <a:gd name="T1" fmla="*/ 113 h 12"/>
                <a:gd name="T2" fmla="*/ 17 w 9"/>
                <a:gd name="T3" fmla="*/ 113 h 12"/>
                <a:gd name="T4" fmla="*/ 8 w 9"/>
                <a:gd name="T5" fmla="*/ 43 h 12"/>
                <a:gd name="T6" fmla="*/ 57 w 9"/>
                <a:gd name="T7" fmla="*/ 0 h 12"/>
                <a:gd name="T8" fmla="*/ 84 w 9"/>
                <a:gd name="T9" fmla="*/ 9 h 12"/>
                <a:gd name="T10" fmla="*/ 84 w 9"/>
                <a:gd name="T11" fmla="*/ 9 h 12"/>
                <a:gd name="T12" fmla="*/ 57 w 9"/>
                <a:gd name="T13" fmla="*/ 0 h 12"/>
                <a:gd name="T14" fmla="*/ 8 w 9"/>
                <a:gd name="T15" fmla="*/ 33 h 12"/>
                <a:gd name="T16" fmla="*/ 17 w 9"/>
                <a:gd name="T17" fmla="*/ 113 h 12"/>
                <a:gd name="T18" fmla="*/ 57 w 9"/>
                <a:gd name="T19" fmla="*/ 11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12">
                  <a:moveTo>
                    <a:pt x="6" y="11"/>
                  </a:moveTo>
                  <a:cubicBezTo>
                    <a:pt x="5" y="12"/>
                    <a:pt x="3" y="12"/>
                    <a:pt x="2" y="11"/>
                  </a:cubicBezTo>
                  <a:cubicBezTo>
                    <a:pt x="0" y="10"/>
                    <a:pt x="0" y="7"/>
                    <a:pt x="1" y="4"/>
                  </a:cubicBezTo>
                  <a:cubicBezTo>
                    <a:pt x="3" y="1"/>
                    <a:pt x="5" y="0"/>
                    <a:pt x="6" y="0"/>
                  </a:cubicBezTo>
                  <a:cubicBezTo>
                    <a:pt x="8" y="0"/>
                    <a:pt x="9" y="1"/>
                    <a:pt x="9" y="1"/>
                  </a:cubicBezTo>
                  <a:cubicBezTo>
                    <a:pt x="9" y="1"/>
                    <a:pt x="9" y="1"/>
                    <a:pt x="9" y="1"/>
                  </a:cubicBezTo>
                  <a:cubicBezTo>
                    <a:pt x="9" y="1"/>
                    <a:pt x="8" y="0"/>
                    <a:pt x="6" y="0"/>
                  </a:cubicBezTo>
                  <a:cubicBezTo>
                    <a:pt x="5" y="0"/>
                    <a:pt x="3" y="0"/>
                    <a:pt x="1" y="3"/>
                  </a:cubicBezTo>
                  <a:cubicBezTo>
                    <a:pt x="0" y="7"/>
                    <a:pt x="0" y="10"/>
                    <a:pt x="2" y="11"/>
                  </a:cubicBezTo>
                  <a:cubicBezTo>
                    <a:pt x="3" y="12"/>
                    <a:pt x="5" y="12"/>
                    <a:pt x="6"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 name="Freeform 88">
              <a:extLst>
                <a:ext uri="{FF2B5EF4-FFF2-40B4-BE49-F238E27FC236}">
                  <a16:creationId xmlns:a16="http://schemas.microsoft.com/office/drawing/2014/main" id="{7CD278B9-8187-7F1F-BCD6-44AB39A4735D}"/>
                </a:ext>
              </a:extLst>
            </p:cNvPr>
            <p:cNvSpPr>
              <a:spLocks/>
            </p:cNvSpPr>
            <p:nvPr/>
          </p:nvSpPr>
          <p:spPr bwMode="auto">
            <a:xfrm>
              <a:off x="4689" y="3204"/>
              <a:ext cx="45" cy="52"/>
            </a:xfrm>
            <a:custGeom>
              <a:avLst/>
              <a:gdLst>
                <a:gd name="T0" fmla="*/ 172 w 22"/>
                <a:gd name="T1" fmla="*/ 80 h 24"/>
                <a:gd name="T2" fmla="*/ 129 w 22"/>
                <a:gd name="T3" fmla="*/ 9 h 24"/>
                <a:gd name="T4" fmla="*/ 68 w 22"/>
                <a:gd name="T5" fmla="*/ 9 h 24"/>
                <a:gd name="T6" fmla="*/ 41 w 22"/>
                <a:gd name="T7" fmla="*/ 184 h 24"/>
                <a:gd name="T8" fmla="*/ 172 w 22"/>
                <a:gd name="T9" fmla="*/ 202 h 24"/>
                <a:gd name="T10" fmla="*/ 172 w 22"/>
                <a:gd name="T11" fmla="*/ 8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4">
                  <a:moveTo>
                    <a:pt x="20" y="8"/>
                  </a:moveTo>
                  <a:cubicBezTo>
                    <a:pt x="19" y="5"/>
                    <a:pt x="18" y="3"/>
                    <a:pt x="15" y="1"/>
                  </a:cubicBezTo>
                  <a:cubicBezTo>
                    <a:pt x="13" y="0"/>
                    <a:pt x="10" y="0"/>
                    <a:pt x="8" y="1"/>
                  </a:cubicBezTo>
                  <a:cubicBezTo>
                    <a:pt x="2" y="4"/>
                    <a:pt x="0" y="12"/>
                    <a:pt x="5" y="18"/>
                  </a:cubicBezTo>
                  <a:cubicBezTo>
                    <a:pt x="10" y="24"/>
                    <a:pt x="17" y="24"/>
                    <a:pt x="20" y="20"/>
                  </a:cubicBezTo>
                  <a:cubicBezTo>
                    <a:pt x="22" y="17"/>
                    <a:pt x="22" y="14"/>
                    <a:pt x="20"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99" name="Freeform 89">
              <a:extLst>
                <a:ext uri="{FF2B5EF4-FFF2-40B4-BE49-F238E27FC236}">
                  <a16:creationId xmlns:a16="http://schemas.microsoft.com/office/drawing/2014/main" id="{30C1F2C0-46F7-A538-DB2C-2022CE558FF8}"/>
                </a:ext>
              </a:extLst>
            </p:cNvPr>
            <p:cNvSpPr>
              <a:spLocks/>
            </p:cNvSpPr>
            <p:nvPr/>
          </p:nvSpPr>
          <p:spPr bwMode="auto">
            <a:xfrm>
              <a:off x="4703" y="3215"/>
              <a:ext cx="21" cy="28"/>
            </a:xfrm>
            <a:custGeom>
              <a:avLst/>
              <a:gdLst>
                <a:gd name="T0" fmla="*/ 92 w 10"/>
                <a:gd name="T1" fmla="*/ 101 h 13"/>
                <a:gd name="T2" fmla="*/ 67 w 10"/>
                <a:gd name="T3" fmla="*/ 129 h 13"/>
                <a:gd name="T4" fmla="*/ 8 w 10"/>
                <a:gd name="T5" fmla="*/ 69 h 13"/>
                <a:gd name="T6" fmla="*/ 17 w 10"/>
                <a:gd name="T7" fmla="*/ 9 h 13"/>
                <a:gd name="T8" fmla="*/ 57 w 10"/>
                <a:gd name="T9" fmla="*/ 0 h 13"/>
                <a:gd name="T10" fmla="*/ 57 w 10"/>
                <a:gd name="T11" fmla="*/ 0 h 13"/>
                <a:gd name="T12" fmla="*/ 17 w 10"/>
                <a:gd name="T13" fmla="*/ 9 h 13"/>
                <a:gd name="T14" fmla="*/ 8 w 10"/>
                <a:gd name="T15" fmla="*/ 69 h 13"/>
                <a:gd name="T16" fmla="*/ 67 w 10"/>
                <a:gd name="T17" fmla="*/ 129 h 13"/>
                <a:gd name="T18" fmla="*/ 92 w 10"/>
                <a:gd name="T19" fmla="*/ 10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10"/>
                  </a:moveTo>
                  <a:cubicBezTo>
                    <a:pt x="10" y="12"/>
                    <a:pt x="8" y="13"/>
                    <a:pt x="7" y="13"/>
                  </a:cubicBezTo>
                  <a:cubicBezTo>
                    <a:pt x="5" y="13"/>
                    <a:pt x="2" y="11"/>
                    <a:pt x="1" y="7"/>
                  </a:cubicBezTo>
                  <a:cubicBezTo>
                    <a:pt x="0" y="4"/>
                    <a:pt x="1" y="2"/>
                    <a:pt x="2" y="1"/>
                  </a:cubicBezTo>
                  <a:cubicBezTo>
                    <a:pt x="3" y="0"/>
                    <a:pt x="5" y="0"/>
                    <a:pt x="6" y="0"/>
                  </a:cubicBezTo>
                  <a:cubicBezTo>
                    <a:pt x="6" y="0"/>
                    <a:pt x="6" y="0"/>
                    <a:pt x="6" y="0"/>
                  </a:cubicBezTo>
                  <a:cubicBezTo>
                    <a:pt x="5" y="0"/>
                    <a:pt x="3" y="0"/>
                    <a:pt x="2" y="1"/>
                  </a:cubicBezTo>
                  <a:cubicBezTo>
                    <a:pt x="1" y="2"/>
                    <a:pt x="0" y="4"/>
                    <a:pt x="1" y="7"/>
                  </a:cubicBezTo>
                  <a:cubicBezTo>
                    <a:pt x="2" y="11"/>
                    <a:pt x="5" y="13"/>
                    <a:pt x="7" y="13"/>
                  </a:cubicBezTo>
                  <a:cubicBezTo>
                    <a:pt x="9" y="13"/>
                    <a:pt x="10" y="12"/>
                    <a:pt x="10" y="1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 name="Freeform 90">
              <a:extLst>
                <a:ext uri="{FF2B5EF4-FFF2-40B4-BE49-F238E27FC236}">
                  <a16:creationId xmlns:a16="http://schemas.microsoft.com/office/drawing/2014/main" id="{536A9BC3-2240-5837-F65E-4408DB7F0484}"/>
                </a:ext>
              </a:extLst>
            </p:cNvPr>
            <p:cNvSpPr>
              <a:spLocks/>
            </p:cNvSpPr>
            <p:nvPr/>
          </p:nvSpPr>
          <p:spPr bwMode="auto">
            <a:xfrm>
              <a:off x="4427" y="2812"/>
              <a:ext cx="47" cy="79"/>
            </a:xfrm>
            <a:custGeom>
              <a:avLst/>
              <a:gdLst>
                <a:gd name="T0" fmla="*/ 196 w 23"/>
                <a:gd name="T1" fmla="*/ 149 h 36"/>
                <a:gd name="T2" fmla="*/ 163 w 23"/>
                <a:gd name="T3" fmla="*/ 64 h 36"/>
                <a:gd name="T4" fmla="*/ 16 w 23"/>
                <a:gd name="T5" fmla="*/ 158 h 36"/>
                <a:gd name="T6" fmla="*/ 67 w 23"/>
                <a:gd name="T7" fmla="*/ 362 h 36"/>
                <a:gd name="T8" fmla="*/ 155 w 23"/>
                <a:gd name="T9" fmla="*/ 327 h 36"/>
                <a:gd name="T10" fmla="*/ 180 w 23"/>
                <a:gd name="T11" fmla="*/ 222 h 36"/>
                <a:gd name="T12" fmla="*/ 196 w 23"/>
                <a:gd name="T13" fmla="*/ 149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6">
                  <a:moveTo>
                    <a:pt x="23" y="14"/>
                  </a:moveTo>
                  <a:cubicBezTo>
                    <a:pt x="22" y="10"/>
                    <a:pt x="21" y="8"/>
                    <a:pt x="19" y="6"/>
                  </a:cubicBezTo>
                  <a:cubicBezTo>
                    <a:pt x="12" y="0"/>
                    <a:pt x="4" y="6"/>
                    <a:pt x="2" y="15"/>
                  </a:cubicBezTo>
                  <a:cubicBezTo>
                    <a:pt x="0" y="24"/>
                    <a:pt x="4" y="32"/>
                    <a:pt x="8" y="34"/>
                  </a:cubicBezTo>
                  <a:cubicBezTo>
                    <a:pt x="12" y="36"/>
                    <a:pt x="16" y="34"/>
                    <a:pt x="18" y="31"/>
                  </a:cubicBezTo>
                  <a:cubicBezTo>
                    <a:pt x="21" y="28"/>
                    <a:pt x="21" y="23"/>
                    <a:pt x="21" y="21"/>
                  </a:cubicBezTo>
                  <a:cubicBezTo>
                    <a:pt x="22" y="19"/>
                    <a:pt x="23" y="16"/>
                    <a:pt x="23" y="1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1" name="Freeform 91">
              <a:extLst>
                <a:ext uri="{FF2B5EF4-FFF2-40B4-BE49-F238E27FC236}">
                  <a16:creationId xmlns:a16="http://schemas.microsoft.com/office/drawing/2014/main" id="{F4909E77-B624-2832-D836-72A2C40BBDBA}"/>
                </a:ext>
              </a:extLst>
            </p:cNvPr>
            <p:cNvSpPr>
              <a:spLocks/>
            </p:cNvSpPr>
            <p:nvPr/>
          </p:nvSpPr>
          <p:spPr bwMode="auto">
            <a:xfrm>
              <a:off x="4441" y="2837"/>
              <a:ext cx="19" cy="37"/>
            </a:xfrm>
            <a:custGeom>
              <a:avLst/>
              <a:gdLst>
                <a:gd name="T0" fmla="*/ 57 w 9"/>
                <a:gd name="T1" fmla="*/ 0 h 17"/>
                <a:gd name="T2" fmla="*/ 17 w 9"/>
                <a:gd name="T3" fmla="*/ 44 h 17"/>
                <a:gd name="T4" fmla="*/ 8 w 9"/>
                <a:gd name="T5" fmla="*/ 157 h 17"/>
                <a:gd name="T6" fmla="*/ 36 w 9"/>
                <a:gd name="T7" fmla="*/ 176 h 17"/>
                <a:gd name="T8" fmla="*/ 36 w 9"/>
                <a:gd name="T9" fmla="*/ 176 h 17"/>
                <a:gd name="T10" fmla="*/ 8 w 9"/>
                <a:gd name="T11" fmla="*/ 157 h 17"/>
                <a:gd name="T12" fmla="*/ 17 w 9"/>
                <a:gd name="T13" fmla="*/ 44 h 17"/>
                <a:gd name="T14" fmla="*/ 57 w 9"/>
                <a:gd name="T15" fmla="*/ 0 h 17"/>
                <a:gd name="T16" fmla="*/ 84 w 9"/>
                <a:gd name="T17" fmla="*/ 20 h 17"/>
                <a:gd name="T18" fmla="*/ 84 w 9"/>
                <a:gd name="T19" fmla="*/ 20 h 17"/>
                <a:gd name="T20" fmla="*/ 57 w 9"/>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7">
                  <a:moveTo>
                    <a:pt x="6" y="0"/>
                  </a:moveTo>
                  <a:cubicBezTo>
                    <a:pt x="5" y="0"/>
                    <a:pt x="3" y="2"/>
                    <a:pt x="2" y="4"/>
                  </a:cubicBezTo>
                  <a:cubicBezTo>
                    <a:pt x="0" y="8"/>
                    <a:pt x="0" y="12"/>
                    <a:pt x="1" y="15"/>
                  </a:cubicBezTo>
                  <a:cubicBezTo>
                    <a:pt x="2" y="16"/>
                    <a:pt x="3" y="17"/>
                    <a:pt x="4" y="17"/>
                  </a:cubicBezTo>
                  <a:cubicBezTo>
                    <a:pt x="4" y="17"/>
                    <a:pt x="4" y="17"/>
                    <a:pt x="4" y="17"/>
                  </a:cubicBezTo>
                  <a:cubicBezTo>
                    <a:pt x="3" y="17"/>
                    <a:pt x="2" y="16"/>
                    <a:pt x="1" y="15"/>
                  </a:cubicBezTo>
                  <a:cubicBezTo>
                    <a:pt x="0" y="12"/>
                    <a:pt x="0" y="8"/>
                    <a:pt x="2" y="4"/>
                  </a:cubicBezTo>
                  <a:cubicBezTo>
                    <a:pt x="3" y="2"/>
                    <a:pt x="5" y="0"/>
                    <a:pt x="6" y="0"/>
                  </a:cubicBezTo>
                  <a:cubicBezTo>
                    <a:pt x="7" y="0"/>
                    <a:pt x="8" y="1"/>
                    <a:pt x="9" y="2"/>
                  </a:cubicBezTo>
                  <a:cubicBezTo>
                    <a:pt x="9" y="2"/>
                    <a:pt x="9" y="2"/>
                    <a:pt x="9" y="2"/>
                  </a:cubicBezTo>
                  <a:cubicBezTo>
                    <a:pt x="8" y="1"/>
                    <a:pt x="7" y="0"/>
                    <a:pt x="6"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 name="Freeform 92">
              <a:extLst>
                <a:ext uri="{FF2B5EF4-FFF2-40B4-BE49-F238E27FC236}">
                  <a16:creationId xmlns:a16="http://schemas.microsoft.com/office/drawing/2014/main" id="{B9044F82-B07F-2A4A-3FF7-7BFB872922D3}"/>
                </a:ext>
              </a:extLst>
            </p:cNvPr>
            <p:cNvSpPr>
              <a:spLocks/>
            </p:cNvSpPr>
            <p:nvPr/>
          </p:nvSpPr>
          <p:spPr bwMode="auto">
            <a:xfrm>
              <a:off x="4386" y="2802"/>
              <a:ext cx="59" cy="61"/>
            </a:xfrm>
            <a:custGeom>
              <a:avLst/>
              <a:gdLst>
                <a:gd name="T0" fmla="*/ 144 w 29"/>
                <a:gd name="T1" fmla="*/ 20 h 28"/>
                <a:gd name="T2" fmla="*/ 75 w 29"/>
                <a:gd name="T3" fmla="*/ 0 h 28"/>
                <a:gd name="T4" fmla="*/ 49 w 29"/>
                <a:gd name="T5" fmla="*/ 185 h 28"/>
                <a:gd name="T6" fmla="*/ 203 w 29"/>
                <a:gd name="T7" fmla="*/ 270 h 28"/>
                <a:gd name="T8" fmla="*/ 228 w 29"/>
                <a:gd name="T9" fmla="*/ 166 h 28"/>
                <a:gd name="T10" fmla="*/ 187 w 29"/>
                <a:gd name="T11" fmla="*/ 81 h 28"/>
                <a:gd name="T12" fmla="*/ 144 w 29"/>
                <a:gd name="T13" fmla="*/ 20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28">
                  <a:moveTo>
                    <a:pt x="17" y="2"/>
                  </a:moveTo>
                  <a:cubicBezTo>
                    <a:pt x="14" y="0"/>
                    <a:pt x="11" y="0"/>
                    <a:pt x="9" y="0"/>
                  </a:cubicBezTo>
                  <a:cubicBezTo>
                    <a:pt x="0" y="1"/>
                    <a:pt x="0" y="11"/>
                    <a:pt x="6" y="18"/>
                  </a:cubicBezTo>
                  <a:cubicBezTo>
                    <a:pt x="11" y="26"/>
                    <a:pt x="20" y="28"/>
                    <a:pt x="24" y="26"/>
                  </a:cubicBezTo>
                  <a:cubicBezTo>
                    <a:pt x="28" y="24"/>
                    <a:pt x="29" y="20"/>
                    <a:pt x="27" y="16"/>
                  </a:cubicBezTo>
                  <a:cubicBezTo>
                    <a:pt x="26" y="13"/>
                    <a:pt x="23" y="10"/>
                    <a:pt x="22" y="8"/>
                  </a:cubicBezTo>
                  <a:cubicBezTo>
                    <a:pt x="20" y="6"/>
                    <a:pt x="18" y="3"/>
                    <a:pt x="17"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3" name="Freeform 93">
              <a:extLst>
                <a:ext uri="{FF2B5EF4-FFF2-40B4-BE49-F238E27FC236}">
                  <a16:creationId xmlns:a16="http://schemas.microsoft.com/office/drawing/2014/main" id="{FFF179C5-48B9-F953-5DFE-902CDDF6DC7C}"/>
                </a:ext>
              </a:extLst>
            </p:cNvPr>
            <p:cNvSpPr>
              <a:spLocks/>
            </p:cNvSpPr>
            <p:nvPr/>
          </p:nvSpPr>
          <p:spPr bwMode="auto">
            <a:xfrm>
              <a:off x="4402" y="2817"/>
              <a:ext cx="27" cy="30"/>
            </a:xfrm>
            <a:custGeom>
              <a:avLst/>
              <a:gdLst>
                <a:gd name="T0" fmla="*/ 8 w 13"/>
                <a:gd name="T1" fmla="*/ 9 h 14"/>
                <a:gd name="T2" fmla="*/ 17 w 13"/>
                <a:gd name="T3" fmla="*/ 60 h 14"/>
                <a:gd name="T4" fmla="*/ 91 w 13"/>
                <a:gd name="T5" fmla="*/ 137 h 14"/>
                <a:gd name="T6" fmla="*/ 116 w 13"/>
                <a:gd name="T7" fmla="*/ 129 h 14"/>
                <a:gd name="T8" fmla="*/ 116 w 13"/>
                <a:gd name="T9" fmla="*/ 129 h 14"/>
                <a:gd name="T10" fmla="*/ 91 w 13"/>
                <a:gd name="T11" fmla="*/ 129 h 14"/>
                <a:gd name="T12" fmla="*/ 17 w 13"/>
                <a:gd name="T13" fmla="*/ 60 h 14"/>
                <a:gd name="T14" fmla="*/ 8 w 13"/>
                <a:gd name="T15" fmla="*/ 9 h 14"/>
                <a:gd name="T16" fmla="*/ 35 w 13"/>
                <a:gd name="T17" fmla="*/ 0 h 14"/>
                <a:gd name="T18" fmla="*/ 35 w 13"/>
                <a:gd name="T19" fmla="*/ 0 h 14"/>
                <a:gd name="T20" fmla="*/ 8 w 13"/>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1" y="1"/>
                  </a:moveTo>
                  <a:cubicBezTo>
                    <a:pt x="0" y="2"/>
                    <a:pt x="1" y="4"/>
                    <a:pt x="2" y="6"/>
                  </a:cubicBezTo>
                  <a:cubicBezTo>
                    <a:pt x="4" y="10"/>
                    <a:pt x="7" y="13"/>
                    <a:pt x="10" y="14"/>
                  </a:cubicBezTo>
                  <a:cubicBezTo>
                    <a:pt x="11" y="14"/>
                    <a:pt x="12" y="14"/>
                    <a:pt x="13" y="13"/>
                  </a:cubicBezTo>
                  <a:cubicBezTo>
                    <a:pt x="13" y="13"/>
                    <a:pt x="13" y="13"/>
                    <a:pt x="13" y="13"/>
                  </a:cubicBezTo>
                  <a:cubicBezTo>
                    <a:pt x="12" y="14"/>
                    <a:pt x="11" y="14"/>
                    <a:pt x="10" y="13"/>
                  </a:cubicBezTo>
                  <a:cubicBezTo>
                    <a:pt x="7" y="13"/>
                    <a:pt x="4" y="10"/>
                    <a:pt x="2" y="6"/>
                  </a:cubicBezTo>
                  <a:cubicBezTo>
                    <a:pt x="1" y="4"/>
                    <a:pt x="1" y="2"/>
                    <a:pt x="1" y="1"/>
                  </a:cubicBezTo>
                  <a:cubicBezTo>
                    <a:pt x="2" y="0"/>
                    <a:pt x="3" y="0"/>
                    <a:pt x="4" y="0"/>
                  </a:cubicBezTo>
                  <a:cubicBezTo>
                    <a:pt x="4" y="0"/>
                    <a:pt x="4" y="0"/>
                    <a:pt x="4" y="0"/>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 name="Freeform 94">
              <a:extLst>
                <a:ext uri="{FF2B5EF4-FFF2-40B4-BE49-F238E27FC236}">
                  <a16:creationId xmlns:a16="http://schemas.microsoft.com/office/drawing/2014/main" id="{BA5F371C-6095-99FB-54FE-C1E84ABA3935}"/>
                </a:ext>
              </a:extLst>
            </p:cNvPr>
            <p:cNvSpPr>
              <a:spLocks/>
            </p:cNvSpPr>
            <p:nvPr/>
          </p:nvSpPr>
          <p:spPr bwMode="auto">
            <a:xfrm>
              <a:off x="4109" y="3033"/>
              <a:ext cx="55" cy="57"/>
            </a:xfrm>
            <a:custGeom>
              <a:avLst/>
              <a:gdLst>
                <a:gd name="T0" fmla="*/ 220 w 27"/>
                <a:gd name="T1" fmla="*/ 140 h 26"/>
                <a:gd name="T2" fmla="*/ 220 w 27"/>
                <a:gd name="T3" fmla="*/ 72 h 26"/>
                <a:gd name="T4" fmla="*/ 67 w 27"/>
                <a:gd name="T5" fmla="*/ 86 h 26"/>
                <a:gd name="T6" fmla="*/ 24 w 27"/>
                <a:gd name="T7" fmla="*/ 254 h 26"/>
                <a:gd name="T8" fmla="*/ 108 w 27"/>
                <a:gd name="T9" fmla="*/ 254 h 26"/>
                <a:gd name="T10" fmla="*/ 179 w 27"/>
                <a:gd name="T11" fmla="*/ 189 h 26"/>
                <a:gd name="T12" fmla="*/ 220 w 27"/>
                <a:gd name="T13" fmla="*/ 140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26">
                  <a:moveTo>
                    <a:pt x="26" y="13"/>
                  </a:moveTo>
                  <a:cubicBezTo>
                    <a:pt x="27" y="11"/>
                    <a:pt x="27" y="8"/>
                    <a:pt x="26" y="7"/>
                  </a:cubicBezTo>
                  <a:cubicBezTo>
                    <a:pt x="24" y="0"/>
                    <a:pt x="14" y="2"/>
                    <a:pt x="8" y="8"/>
                  </a:cubicBezTo>
                  <a:cubicBezTo>
                    <a:pt x="1" y="14"/>
                    <a:pt x="0" y="21"/>
                    <a:pt x="3" y="24"/>
                  </a:cubicBezTo>
                  <a:cubicBezTo>
                    <a:pt x="6" y="26"/>
                    <a:pt x="10" y="26"/>
                    <a:pt x="13" y="24"/>
                  </a:cubicBezTo>
                  <a:cubicBezTo>
                    <a:pt x="17" y="23"/>
                    <a:pt x="19" y="20"/>
                    <a:pt x="21" y="18"/>
                  </a:cubicBezTo>
                  <a:cubicBezTo>
                    <a:pt x="22" y="16"/>
                    <a:pt x="25" y="15"/>
                    <a:pt x="26"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5" name="Freeform 95">
              <a:extLst>
                <a:ext uri="{FF2B5EF4-FFF2-40B4-BE49-F238E27FC236}">
                  <a16:creationId xmlns:a16="http://schemas.microsoft.com/office/drawing/2014/main" id="{F4EF52A6-1904-1EF1-2311-DE0270DF400D}"/>
                </a:ext>
              </a:extLst>
            </p:cNvPr>
            <p:cNvSpPr>
              <a:spLocks/>
            </p:cNvSpPr>
            <p:nvPr/>
          </p:nvSpPr>
          <p:spPr bwMode="auto">
            <a:xfrm>
              <a:off x="4123" y="3051"/>
              <a:ext cx="27" cy="26"/>
            </a:xfrm>
            <a:custGeom>
              <a:avLst/>
              <a:gdLst>
                <a:gd name="T0" fmla="*/ 108 w 13"/>
                <a:gd name="T1" fmla="*/ 9 h 12"/>
                <a:gd name="T2" fmla="*/ 52 w 13"/>
                <a:gd name="T3" fmla="*/ 20 h 12"/>
                <a:gd name="T4" fmla="*/ 0 w 13"/>
                <a:gd name="T5" fmla="*/ 104 h 12"/>
                <a:gd name="T6" fmla="*/ 17 w 13"/>
                <a:gd name="T7" fmla="*/ 121 h 12"/>
                <a:gd name="T8" fmla="*/ 17 w 13"/>
                <a:gd name="T9" fmla="*/ 121 h 12"/>
                <a:gd name="T10" fmla="*/ 8 w 13"/>
                <a:gd name="T11" fmla="*/ 104 h 12"/>
                <a:gd name="T12" fmla="*/ 52 w 13"/>
                <a:gd name="T13" fmla="*/ 20 h 12"/>
                <a:gd name="T14" fmla="*/ 108 w 13"/>
                <a:gd name="T15" fmla="*/ 9 h 12"/>
                <a:gd name="T16" fmla="*/ 116 w 13"/>
                <a:gd name="T17" fmla="*/ 33 h 12"/>
                <a:gd name="T18" fmla="*/ 116 w 13"/>
                <a:gd name="T19" fmla="*/ 33 h 12"/>
                <a:gd name="T20" fmla="*/ 108 w 13"/>
                <a:gd name="T21" fmla="*/ 9 h 1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2">
                  <a:moveTo>
                    <a:pt x="12" y="1"/>
                  </a:moveTo>
                  <a:cubicBezTo>
                    <a:pt x="11" y="0"/>
                    <a:pt x="8" y="1"/>
                    <a:pt x="6" y="2"/>
                  </a:cubicBezTo>
                  <a:cubicBezTo>
                    <a:pt x="3" y="4"/>
                    <a:pt x="1" y="7"/>
                    <a:pt x="0" y="10"/>
                  </a:cubicBezTo>
                  <a:cubicBezTo>
                    <a:pt x="0" y="11"/>
                    <a:pt x="1" y="11"/>
                    <a:pt x="2" y="12"/>
                  </a:cubicBezTo>
                  <a:cubicBezTo>
                    <a:pt x="2" y="12"/>
                    <a:pt x="2" y="12"/>
                    <a:pt x="2" y="12"/>
                  </a:cubicBezTo>
                  <a:cubicBezTo>
                    <a:pt x="1" y="12"/>
                    <a:pt x="0" y="11"/>
                    <a:pt x="1" y="10"/>
                  </a:cubicBezTo>
                  <a:cubicBezTo>
                    <a:pt x="1" y="7"/>
                    <a:pt x="3" y="5"/>
                    <a:pt x="6" y="2"/>
                  </a:cubicBezTo>
                  <a:cubicBezTo>
                    <a:pt x="9" y="1"/>
                    <a:pt x="11" y="0"/>
                    <a:pt x="12" y="1"/>
                  </a:cubicBezTo>
                  <a:cubicBezTo>
                    <a:pt x="13" y="1"/>
                    <a:pt x="13" y="2"/>
                    <a:pt x="13" y="3"/>
                  </a:cubicBezTo>
                  <a:cubicBezTo>
                    <a:pt x="13" y="3"/>
                    <a:pt x="13" y="3"/>
                    <a:pt x="13" y="3"/>
                  </a:cubicBezTo>
                  <a:cubicBezTo>
                    <a:pt x="13" y="2"/>
                    <a:pt x="13" y="1"/>
                    <a:pt x="1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6" name="Freeform 96">
              <a:extLst>
                <a:ext uri="{FF2B5EF4-FFF2-40B4-BE49-F238E27FC236}">
                  <a16:creationId xmlns:a16="http://schemas.microsoft.com/office/drawing/2014/main" id="{E3EEA9E5-0237-54B2-220A-66DAAA8ED860}"/>
                </a:ext>
              </a:extLst>
            </p:cNvPr>
            <p:cNvSpPr>
              <a:spLocks/>
            </p:cNvSpPr>
            <p:nvPr/>
          </p:nvSpPr>
          <p:spPr bwMode="auto">
            <a:xfrm>
              <a:off x="4642" y="2896"/>
              <a:ext cx="41" cy="65"/>
            </a:xfrm>
            <a:custGeom>
              <a:avLst/>
              <a:gdLst>
                <a:gd name="T0" fmla="*/ 156 w 20"/>
                <a:gd name="T1" fmla="*/ 80 h 30"/>
                <a:gd name="T2" fmla="*/ 113 w 20"/>
                <a:gd name="T3" fmla="*/ 33 h 30"/>
                <a:gd name="T4" fmla="*/ 8 w 20"/>
                <a:gd name="T5" fmla="*/ 156 h 30"/>
                <a:gd name="T6" fmla="*/ 96 w 20"/>
                <a:gd name="T7" fmla="*/ 306 h 30"/>
                <a:gd name="T8" fmla="*/ 164 w 20"/>
                <a:gd name="T9" fmla="*/ 245 h 30"/>
                <a:gd name="T10" fmla="*/ 164 w 20"/>
                <a:gd name="T11" fmla="*/ 156 h 30"/>
                <a:gd name="T12" fmla="*/ 156 w 20"/>
                <a:gd name="T13" fmla="*/ 8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0">
                  <a:moveTo>
                    <a:pt x="18" y="8"/>
                  </a:moveTo>
                  <a:cubicBezTo>
                    <a:pt x="17" y="5"/>
                    <a:pt x="15" y="4"/>
                    <a:pt x="13" y="3"/>
                  </a:cubicBezTo>
                  <a:cubicBezTo>
                    <a:pt x="5" y="0"/>
                    <a:pt x="0" y="7"/>
                    <a:pt x="1" y="15"/>
                  </a:cubicBezTo>
                  <a:cubicBezTo>
                    <a:pt x="1" y="24"/>
                    <a:pt x="7" y="30"/>
                    <a:pt x="11" y="30"/>
                  </a:cubicBezTo>
                  <a:cubicBezTo>
                    <a:pt x="16" y="30"/>
                    <a:pt x="18" y="28"/>
                    <a:pt x="19" y="24"/>
                  </a:cubicBezTo>
                  <a:cubicBezTo>
                    <a:pt x="20" y="21"/>
                    <a:pt x="19" y="17"/>
                    <a:pt x="19" y="15"/>
                  </a:cubicBezTo>
                  <a:cubicBezTo>
                    <a:pt x="19" y="12"/>
                    <a:pt x="19" y="10"/>
                    <a:pt x="18"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7" name="Freeform 97">
              <a:extLst>
                <a:ext uri="{FF2B5EF4-FFF2-40B4-BE49-F238E27FC236}">
                  <a16:creationId xmlns:a16="http://schemas.microsoft.com/office/drawing/2014/main" id="{CB9EB9FA-A7B7-272B-868F-ECD11F78E9B1}"/>
                </a:ext>
              </a:extLst>
            </p:cNvPr>
            <p:cNvSpPr>
              <a:spLocks/>
            </p:cNvSpPr>
            <p:nvPr/>
          </p:nvSpPr>
          <p:spPr bwMode="auto">
            <a:xfrm>
              <a:off x="4654" y="2913"/>
              <a:ext cx="13" cy="35"/>
            </a:xfrm>
            <a:custGeom>
              <a:avLst/>
              <a:gdLst>
                <a:gd name="T0" fmla="*/ 33 w 6"/>
                <a:gd name="T1" fmla="*/ 9 h 16"/>
                <a:gd name="T2" fmla="*/ 0 w 6"/>
                <a:gd name="T3" fmla="*/ 61 h 16"/>
                <a:gd name="T4" fmla="*/ 33 w 6"/>
                <a:gd name="T5" fmla="*/ 158 h 16"/>
                <a:gd name="T6" fmla="*/ 61 w 6"/>
                <a:gd name="T7" fmla="*/ 168 h 16"/>
                <a:gd name="T8" fmla="*/ 61 w 6"/>
                <a:gd name="T9" fmla="*/ 168 h 16"/>
                <a:gd name="T10" fmla="*/ 33 w 6"/>
                <a:gd name="T11" fmla="*/ 149 h 16"/>
                <a:gd name="T12" fmla="*/ 9 w 6"/>
                <a:gd name="T13" fmla="*/ 61 h 16"/>
                <a:gd name="T14" fmla="*/ 33 w 6"/>
                <a:gd name="T15" fmla="*/ 9 h 16"/>
                <a:gd name="T16" fmla="*/ 61 w 6"/>
                <a:gd name="T17" fmla="*/ 9 h 16"/>
                <a:gd name="T18" fmla="*/ 61 w 6"/>
                <a:gd name="T19" fmla="*/ 9 h 16"/>
                <a:gd name="T20" fmla="*/ 33 w 6"/>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6">
                  <a:moveTo>
                    <a:pt x="3" y="1"/>
                  </a:moveTo>
                  <a:cubicBezTo>
                    <a:pt x="2" y="1"/>
                    <a:pt x="1" y="3"/>
                    <a:pt x="0" y="6"/>
                  </a:cubicBezTo>
                  <a:cubicBezTo>
                    <a:pt x="0" y="9"/>
                    <a:pt x="1" y="13"/>
                    <a:pt x="3" y="15"/>
                  </a:cubicBezTo>
                  <a:cubicBezTo>
                    <a:pt x="4" y="16"/>
                    <a:pt x="5" y="16"/>
                    <a:pt x="6" y="16"/>
                  </a:cubicBezTo>
                  <a:cubicBezTo>
                    <a:pt x="6" y="16"/>
                    <a:pt x="6" y="16"/>
                    <a:pt x="6" y="16"/>
                  </a:cubicBezTo>
                  <a:cubicBezTo>
                    <a:pt x="5" y="16"/>
                    <a:pt x="4" y="15"/>
                    <a:pt x="3" y="14"/>
                  </a:cubicBezTo>
                  <a:cubicBezTo>
                    <a:pt x="1" y="13"/>
                    <a:pt x="0" y="9"/>
                    <a:pt x="1" y="6"/>
                  </a:cubicBezTo>
                  <a:cubicBezTo>
                    <a:pt x="1" y="3"/>
                    <a:pt x="2" y="1"/>
                    <a:pt x="3" y="1"/>
                  </a:cubicBezTo>
                  <a:cubicBezTo>
                    <a:pt x="4" y="1"/>
                    <a:pt x="5" y="1"/>
                    <a:pt x="6" y="1"/>
                  </a:cubicBezTo>
                  <a:cubicBezTo>
                    <a:pt x="6" y="1"/>
                    <a:pt x="6" y="1"/>
                    <a:pt x="6" y="1"/>
                  </a:cubicBezTo>
                  <a:cubicBezTo>
                    <a:pt x="5" y="1"/>
                    <a:pt x="4" y="0"/>
                    <a:pt x="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8" name="Freeform 98">
              <a:extLst>
                <a:ext uri="{FF2B5EF4-FFF2-40B4-BE49-F238E27FC236}">
                  <a16:creationId xmlns:a16="http://schemas.microsoft.com/office/drawing/2014/main" id="{E47A20F6-0D07-488B-A271-31D955E15242}"/>
                </a:ext>
              </a:extLst>
            </p:cNvPr>
            <p:cNvSpPr>
              <a:spLocks/>
            </p:cNvSpPr>
            <p:nvPr/>
          </p:nvSpPr>
          <p:spPr bwMode="auto">
            <a:xfrm>
              <a:off x="4470" y="2872"/>
              <a:ext cx="47" cy="69"/>
            </a:xfrm>
            <a:custGeom>
              <a:avLst/>
              <a:gdLst>
                <a:gd name="T0" fmla="*/ 129 w 23"/>
                <a:gd name="T1" fmla="*/ 28 h 32"/>
                <a:gd name="T2" fmla="*/ 25 w 23"/>
                <a:gd name="T3" fmla="*/ 69 h 32"/>
                <a:gd name="T4" fmla="*/ 16 w 23"/>
                <a:gd name="T5" fmla="*/ 242 h 32"/>
                <a:gd name="T6" fmla="*/ 112 w 23"/>
                <a:gd name="T7" fmla="*/ 311 h 32"/>
                <a:gd name="T8" fmla="*/ 129 w 23"/>
                <a:gd name="T9" fmla="*/ 28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2">
                  <a:moveTo>
                    <a:pt x="15" y="3"/>
                  </a:moveTo>
                  <a:cubicBezTo>
                    <a:pt x="10" y="0"/>
                    <a:pt x="6" y="2"/>
                    <a:pt x="3" y="7"/>
                  </a:cubicBezTo>
                  <a:cubicBezTo>
                    <a:pt x="0" y="11"/>
                    <a:pt x="0" y="19"/>
                    <a:pt x="2" y="24"/>
                  </a:cubicBezTo>
                  <a:cubicBezTo>
                    <a:pt x="5" y="31"/>
                    <a:pt x="9" y="32"/>
                    <a:pt x="13" y="31"/>
                  </a:cubicBezTo>
                  <a:cubicBezTo>
                    <a:pt x="22" y="29"/>
                    <a:pt x="23" y="9"/>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9" name="Freeform 99">
              <a:extLst>
                <a:ext uri="{FF2B5EF4-FFF2-40B4-BE49-F238E27FC236}">
                  <a16:creationId xmlns:a16="http://schemas.microsoft.com/office/drawing/2014/main" id="{1CCEC99B-78C2-2473-DA9B-F6A04B3CC4A0}"/>
                </a:ext>
              </a:extLst>
            </p:cNvPr>
            <p:cNvSpPr>
              <a:spLocks/>
            </p:cNvSpPr>
            <p:nvPr/>
          </p:nvSpPr>
          <p:spPr bwMode="auto">
            <a:xfrm>
              <a:off x="4482" y="2885"/>
              <a:ext cx="16" cy="41"/>
            </a:xfrm>
            <a:custGeom>
              <a:avLst/>
              <a:gdLst>
                <a:gd name="T0" fmla="*/ 40 w 8"/>
                <a:gd name="T1" fmla="*/ 9 h 19"/>
                <a:gd name="T2" fmla="*/ 8 w 8"/>
                <a:gd name="T3" fmla="*/ 69 h 19"/>
                <a:gd name="T4" fmla="*/ 24 w 8"/>
                <a:gd name="T5" fmla="*/ 181 h 19"/>
                <a:gd name="T6" fmla="*/ 48 w 8"/>
                <a:gd name="T7" fmla="*/ 190 h 19"/>
                <a:gd name="T8" fmla="*/ 48 w 8"/>
                <a:gd name="T9" fmla="*/ 190 h 19"/>
                <a:gd name="T10" fmla="*/ 24 w 8"/>
                <a:gd name="T11" fmla="*/ 173 h 19"/>
                <a:gd name="T12" fmla="*/ 8 w 8"/>
                <a:gd name="T13" fmla="*/ 69 h 19"/>
                <a:gd name="T14" fmla="*/ 40 w 8"/>
                <a:gd name="T15" fmla="*/ 9 h 19"/>
                <a:gd name="T16" fmla="*/ 64 w 8"/>
                <a:gd name="T17" fmla="*/ 19 h 19"/>
                <a:gd name="T18" fmla="*/ 64 w 8"/>
                <a:gd name="T19" fmla="*/ 19 h 19"/>
                <a:gd name="T20" fmla="*/ 40 w 8"/>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9">
                  <a:moveTo>
                    <a:pt x="5" y="1"/>
                  </a:moveTo>
                  <a:cubicBezTo>
                    <a:pt x="3" y="1"/>
                    <a:pt x="1" y="4"/>
                    <a:pt x="1" y="7"/>
                  </a:cubicBezTo>
                  <a:cubicBezTo>
                    <a:pt x="0" y="10"/>
                    <a:pt x="0" y="15"/>
                    <a:pt x="3" y="18"/>
                  </a:cubicBezTo>
                  <a:cubicBezTo>
                    <a:pt x="4" y="19"/>
                    <a:pt x="5" y="19"/>
                    <a:pt x="6" y="19"/>
                  </a:cubicBezTo>
                  <a:cubicBezTo>
                    <a:pt x="6" y="19"/>
                    <a:pt x="6" y="19"/>
                    <a:pt x="6" y="19"/>
                  </a:cubicBezTo>
                  <a:cubicBezTo>
                    <a:pt x="5" y="19"/>
                    <a:pt x="4" y="19"/>
                    <a:pt x="3" y="17"/>
                  </a:cubicBezTo>
                  <a:cubicBezTo>
                    <a:pt x="1" y="15"/>
                    <a:pt x="0" y="10"/>
                    <a:pt x="1" y="7"/>
                  </a:cubicBezTo>
                  <a:cubicBezTo>
                    <a:pt x="2" y="4"/>
                    <a:pt x="3" y="1"/>
                    <a:pt x="5" y="1"/>
                  </a:cubicBezTo>
                  <a:cubicBezTo>
                    <a:pt x="6" y="1"/>
                    <a:pt x="7" y="1"/>
                    <a:pt x="8" y="2"/>
                  </a:cubicBezTo>
                  <a:cubicBezTo>
                    <a:pt x="8" y="2"/>
                    <a:pt x="8" y="2"/>
                    <a:pt x="8" y="2"/>
                  </a:cubicBezTo>
                  <a:cubicBezTo>
                    <a:pt x="7" y="1"/>
                    <a:pt x="6" y="0"/>
                    <a:pt x="5"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10" name="Freeform 100">
              <a:extLst>
                <a:ext uri="{FF2B5EF4-FFF2-40B4-BE49-F238E27FC236}">
                  <a16:creationId xmlns:a16="http://schemas.microsoft.com/office/drawing/2014/main" id="{9A960FA9-CA6D-22B3-87D6-841A03743F05}"/>
                </a:ext>
              </a:extLst>
            </p:cNvPr>
            <p:cNvSpPr>
              <a:spLocks/>
            </p:cNvSpPr>
            <p:nvPr/>
          </p:nvSpPr>
          <p:spPr bwMode="auto">
            <a:xfrm>
              <a:off x="4535" y="2941"/>
              <a:ext cx="48" cy="70"/>
            </a:xfrm>
            <a:custGeom>
              <a:avLst/>
              <a:gdLst>
                <a:gd name="T0" fmla="*/ 73 w 23"/>
                <a:gd name="T1" fmla="*/ 33 h 32"/>
                <a:gd name="T2" fmla="*/ 0 w 23"/>
                <a:gd name="T3" fmla="*/ 72 h 32"/>
                <a:gd name="T4" fmla="*/ 56 w 23"/>
                <a:gd name="T5" fmla="*/ 263 h 32"/>
                <a:gd name="T6" fmla="*/ 152 w 23"/>
                <a:gd name="T7" fmla="*/ 326 h 32"/>
                <a:gd name="T8" fmla="*/ 73 w 23"/>
                <a:gd name="T9" fmla="*/ 33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2">
                  <a:moveTo>
                    <a:pt x="8" y="3"/>
                  </a:moveTo>
                  <a:cubicBezTo>
                    <a:pt x="4" y="0"/>
                    <a:pt x="1" y="2"/>
                    <a:pt x="0" y="7"/>
                  </a:cubicBezTo>
                  <a:cubicBezTo>
                    <a:pt x="0" y="12"/>
                    <a:pt x="3" y="19"/>
                    <a:pt x="6" y="25"/>
                  </a:cubicBezTo>
                  <a:cubicBezTo>
                    <a:pt x="11" y="31"/>
                    <a:pt x="14" y="32"/>
                    <a:pt x="17" y="31"/>
                  </a:cubicBezTo>
                  <a:cubicBezTo>
                    <a:pt x="23" y="28"/>
                    <a:pt x="17" y="8"/>
                    <a:pt x="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11" name="Freeform 101">
              <a:extLst>
                <a:ext uri="{FF2B5EF4-FFF2-40B4-BE49-F238E27FC236}">
                  <a16:creationId xmlns:a16="http://schemas.microsoft.com/office/drawing/2014/main" id="{70FD771C-67F0-6B21-1190-4606358C1691}"/>
                </a:ext>
              </a:extLst>
            </p:cNvPr>
            <p:cNvSpPr>
              <a:spLocks/>
            </p:cNvSpPr>
            <p:nvPr/>
          </p:nvSpPr>
          <p:spPr bwMode="auto">
            <a:xfrm>
              <a:off x="4546" y="2955"/>
              <a:ext cx="18" cy="41"/>
            </a:xfrm>
            <a:custGeom>
              <a:avLst/>
              <a:gdLst>
                <a:gd name="T0" fmla="*/ 8 w 9"/>
                <a:gd name="T1" fmla="*/ 9 h 19"/>
                <a:gd name="T2" fmla="*/ 0 w 9"/>
                <a:gd name="T3" fmla="*/ 69 h 19"/>
                <a:gd name="T4" fmla="*/ 48 w 9"/>
                <a:gd name="T5" fmla="*/ 181 h 19"/>
                <a:gd name="T6" fmla="*/ 72 w 9"/>
                <a:gd name="T7" fmla="*/ 190 h 19"/>
                <a:gd name="T8" fmla="*/ 72 w 9"/>
                <a:gd name="T9" fmla="*/ 190 h 19"/>
                <a:gd name="T10" fmla="*/ 48 w 9"/>
                <a:gd name="T11" fmla="*/ 181 h 19"/>
                <a:gd name="T12" fmla="*/ 8 w 9"/>
                <a:gd name="T13" fmla="*/ 69 h 19"/>
                <a:gd name="T14" fmla="*/ 16 w 9"/>
                <a:gd name="T15" fmla="*/ 9 h 19"/>
                <a:gd name="T16" fmla="*/ 40 w 9"/>
                <a:gd name="T17" fmla="*/ 19 h 19"/>
                <a:gd name="T18" fmla="*/ 40 w 9"/>
                <a:gd name="T19" fmla="*/ 19 h 19"/>
                <a:gd name="T20" fmla="*/ 8 w 9"/>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9">
                  <a:moveTo>
                    <a:pt x="1" y="1"/>
                  </a:moveTo>
                  <a:cubicBezTo>
                    <a:pt x="0" y="1"/>
                    <a:pt x="0" y="4"/>
                    <a:pt x="0" y="7"/>
                  </a:cubicBezTo>
                  <a:cubicBezTo>
                    <a:pt x="1" y="10"/>
                    <a:pt x="3" y="15"/>
                    <a:pt x="6" y="18"/>
                  </a:cubicBezTo>
                  <a:cubicBezTo>
                    <a:pt x="7" y="19"/>
                    <a:pt x="8" y="19"/>
                    <a:pt x="9" y="19"/>
                  </a:cubicBezTo>
                  <a:cubicBezTo>
                    <a:pt x="9" y="19"/>
                    <a:pt x="9" y="19"/>
                    <a:pt x="9" y="19"/>
                  </a:cubicBezTo>
                  <a:cubicBezTo>
                    <a:pt x="8" y="19"/>
                    <a:pt x="7" y="19"/>
                    <a:pt x="6" y="18"/>
                  </a:cubicBezTo>
                  <a:cubicBezTo>
                    <a:pt x="3" y="15"/>
                    <a:pt x="1" y="10"/>
                    <a:pt x="1" y="7"/>
                  </a:cubicBezTo>
                  <a:cubicBezTo>
                    <a:pt x="0" y="4"/>
                    <a:pt x="0" y="1"/>
                    <a:pt x="2" y="1"/>
                  </a:cubicBezTo>
                  <a:cubicBezTo>
                    <a:pt x="2" y="0"/>
                    <a:pt x="3" y="1"/>
                    <a:pt x="5" y="2"/>
                  </a:cubicBezTo>
                  <a:cubicBezTo>
                    <a:pt x="5" y="2"/>
                    <a:pt x="5" y="2"/>
                    <a:pt x="5" y="2"/>
                  </a:cubicBezTo>
                  <a:cubicBezTo>
                    <a:pt x="3" y="1"/>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12" name="Freeform 102">
              <a:extLst>
                <a:ext uri="{FF2B5EF4-FFF2-40B4-BE49-F238E27FC236}">
                  <a16:creationId xmlns:a16="http://schemas.microsoft.com/office/drawing/2014/main" id="{3BBDBC64-1E3D-22B0-6563-C4CB5644764A}"/>
                </a:ext>
              </a:extLst>
            </p:cNvPr>
            <p:cNvSpPr>
              <a:spLocks/>
            </p:cNvSpPr>
            <p:nvPr/>
          </p:nvSpPr>
          <p:spPr bwMode="auto">
            <a:xfrm>
              <a:off x="4242" y="3009"/>
              <a:ext cx="58" cy="64"/>
            </a:xfrm>
            <a:custGeom>
              <a:avLst/>
              <a:gdLst>
                <a:gd name="T0" fmla="*/ 249 w 28"/>
                <a:gd name="T1" fmla="*/ 88 h 29"/>
                <a:gd name="T2" fmla="*/ 151 w 28"/>
                <a:gd name="T3" fmla="*/ 9 h 29"/>
                <a:gd name="T4" fmla="*/ 25 w 28"/>
                <a:gd name="T5" fmla="*/ 126 h 29"/>
                <a:gd name="T6" fmla="*/ 44 w 28"/>
                <a:gd name="T7" fmla="*/ 258 h 29"/>
                <a:gd name="T8" fmla="*/ 249 w 28"/>
                <a:gd name="T9" fmla="*/ 88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 h="29">
                  <a:moveTo>
                    <a:pt x="28" y="8"/>
                  </a:moveTo>
                  <a:cubicBezTo>
                    <a:pt x="27" y="2"/>
                    <a:pt x="23" y="0"/>
                    <a:pt x="17" y="1"/>
                  </a:cubicBezTo>
                  <a:cubicBezTo>
                    <a:pt x="12" y="1"/>
                    <a:pt x="6" y="6"/>
                    <a:pt x="3" y="12"/>
                  </a:cubicBezTo>
                  <a:cubicBezTo>
                    <a:pt x="0" y="18"/>
                    <a:pt x="2" y="22"/>
                    <a:pt x="5" y="24"/>
                  </a:cubicBezTo>
                  <a:cubicBezTo>
                    <a:pt x="12" y="29"/>
                    <a:pt x="28" y="18"/>
                    <a:pt x="28"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13" name="Freeform 103">
              <a:extLst>
                <a:ext uri="{FF2B5EF4-FFF2-40B4-BE49-F238E27FC236}">
                  <a16:creationId xmlns:a16="http://schemas.microsoft.com/office/drawing/2014/main" id="{75C11043-87D8-C880-BCE1-2D589D084551}"/>
                </a:ext>
              </a:extLst>
            </p:cNvPr>
            <p:cNvSpPr>
              <a:spLocks/>
            </p:cNvSpPr>
            <p:nvPr/>
          </p:nvSpPr>
          <p:spPr bwMode="auto">
            <a:xfrm>
              <a:off x="4259" y="3022"/>
              <a:ext cx="30" cy="31"/>
            </a:xfrm>
            <a:custGeom>
              <a:avLst/>
              <a:gdLst>
                <a:gd name="T0" fmla="*/ 112 w 15"/>
                <a:gd name="T1" fmla="*/ 9 h 14"/>
                <a:gd name="T2" fmla="*/ 56 w 15"/>
                <a:gd name="T3" fmla="*/ 9 h 14"/>
                <a:gd name="T4" fmla="*/ 0 w 15"/>
                <a:gd name="T5" fmla="*/ 109 h 14"/>
                <a:gd name="T6" fmla="*/ 8 w 15"/>
                <a:gd name="T7" fmla="*/ 153 h 14"/>
                <a:gd name="T8" fmla="*/ 8 w 15"/>
                <a:gd name="T9" fmla="*/ 153 h 14"/>
                <a:gd name="T10" fmla="*/ 0 w 15"/>
                <a:gd name="T11" fmla="*/ 109 h 14"/>
                <a:gd name="T12" fmla="*/ 56 w 15"/>
                <a:gd name="T13" fmla="*/ 20 h 14"/>
                <a:gd name="T14" fmla="*/ 112 w 15"/>
                <a:gd name="T15" fmla="*/ 9 h 14"/>
                <a:gd name="T16" fmla="*/ 120 w 15"/>
                <a:gd name="T17" fmla="*/ 44 h 14"/>
                <a:gd name="T18" fmla="*/ 120 w 15"/>
                <a:gd name="T19" fmla="*/ 44 h 14"/>
                <a:gd name="T20" fmla="*/ 112 w 15"/>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 h="14">
                  <a:moveTo>
                    <a:pt x="14" y="1"/>
                  </a:moveTo>
                  <a:cubicBezTo>
                    <a:pt x="13" y="0"/>
                    <a:pt x="10" y="0"/>
                    <a:pt x="7" y="1"/>
                  </a:cubicBezTo>
                  <a:cubicBezTo>
                    <a:pt x="4" y="3"/>
                    <a:pt x="0" y="7"/>
                    <a:pt x="0" y="10"/>
                  </a:cubicBezTo>
                  <a:cubicBezTo>
                    <a:pt x="0" y="11"/>
                    <a:pt x="0" y="13"/>
                    <a:pt x="1" y="14"/>
                  </a:cubicBezTo>
                  <a:cubicBezTo>
                    <a:pt x="1" y="14"/>
                    <a:pt x="1" y="14"/>
                    <a:pt x="1" y="14"/>
                  </a:cubicBezTo>
                  <a:cubicBezTo>
                    <a:pt x="0" y="13"/>
                    <a:pt x="0" y="11"/>
                    <a:pt x="0" y="10"/>
                  </a:cubicBezTo>
                  <a:cubicBezTo>
                    <a:pt x="1" y="7"/>
                    <a:pt x="4" y="3"/>
                    <a:pt x="7" y="2"/>
                  </a:cubicBezTo>
                  <a:cubicBezTo>
                    <a:pt x="10" y="0"/>
                    <a:pt x="13" y="0"/>
                    <a:pt x="14" y="1"/>
                  </a:cubicBezTo>
                  <a:cubicBezTo>
                    <a:pt x="15" y="2"/>
                    <a:pt x="15" y="3"/>
                    <a:pt x="15" y="4"/>
                  </a:cubicBezTo>
                  <a:cubicBezTo>
                    <a:pt x="15" y="4"/>
                    <a:pt x="15" y="4"/>
                    <a:pt x="15" y="4"/>
                  </a:cubicBezTo>
                  <a:cubicBezTo>
                    <a:pt x="15" y="3"/>
                    <a:pt x="15" y="1"/>
                    <a:pt x="14"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14" name="Freeform 104">
              <a:extLst>
                <a:ext uri="{FF2B5EF4-FFF2-40B4-BE49-F238E27FC236}">
                  <a16:creationId xmlns:a16="http://schemas.microsoft.com/office/drawing/2014/main" id="{7AB93931-71F9-1076-61B8-485EA3672E75}"/>
                </a:ext>
              </a:extLst>
            </p:cNvPr>
            <p:cNvSpPr>
              <a:spLocks/>
            </p:cNvSpPr>
            <p:nvPr/>
          </p:nvSpPr>
          <p:spPr bwMode="auto">
            <a:xfrm>
              <a:off x="4476" y="2944"/>
              <a:ext cx="55" cy="65"/>
            </a:xfrm>
            <a:custGeom>
              <a:avLst/>
              <a:gdLst>
                <a:gd name="T0" fmla="*/ 84 w 27"/>
                <a:gd name="T1" fmla="*/ 0 h 30"/>
                <a:gd name="T2" fmla="*/ 0 w 27"/>
                <a:gd name="T3" fmla="*/ 93 h 30"/>
                <a:gd name="T4" fmla="*/ 59 w 27"/>
                <a:gd name="T5" fmla="*/ 253 h 30"/>
                <a:gd name="T6" fmla="*/ 171 w 27"/>
                <a:gd name="T7" fmla="*/ 273 h 30"/>
                <a:gd name="T8" fmla="*/ 84 w 27"/>
                <a:gd name="T9" fmla="*/ 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0">
                  <a:moveTo>
                    <a:pt x="10" y="0"/>
                  </a:moveTo>
                  <a:cubicBezTo>
                    <a:pt x="5" y="0"/>
                    <a:pt x="1" y="3"/>
                    <a:pt x="0" y="9"/>
                  </a:cubicBezTo>
                  <a:cubicBezTo>
                    <a:pt x="0" y="14"/>
                    <a:pt x="3" y="21"/>
                    <a:pt x="7" y="25"/>
                  </a:cubicBezTo>
                  <a:cubicBezTo>
                    <a:pt x="13" y="30"/>
                    <a:pt x="17" y="29"/>
                    <a:pt x="20" y="27"/>
                  </a:cubicBezTo>
                  <a:cubicBezTo>
                    <a:pt x="27" y="21"/>
                    <a:pt x="20" y="2"/>
                    <a:pt x="10" y="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15" name="Freeform 105">
              <a:extLst>
                <a:ext uri="{FF2B5EF4-FFF2-40B4-BE49-F238E27FC236}">
                  <a16:creationId xmlns:a16="http://schemas.microsoft.com/office/drawing/2014/main" id="{C5DEDC88-439D-7056-EFE9-94C0D4550C40}"/>
                </a:ext>
              </a:extLst>
            </p:cNvPr>
            <p:cNvSpPr>
              <a:spLocks/>
            </p:cNvSpPr>
            <p:nvPr/>
          </p:nvSpPr>
          <p:spPr bwMode="auto">
            <a:xfrm>
              <a:off x="4488" y="2955"/>
              <a:ext cx="23" cy="37"/>
            </a:xfrm>
            <a:custGeom>
              <a:avLst/>
              <a:gdLst>
                <a:gd name="T0" fmla="*/ 17 w 11"/>
                <a:gd name="T1" fmla="*/ 9 h 17"/>
                <a:gd name="T2" fmla="*/ 0 w 11"/>
                <a:gd name="T3" fmla="*/ 81 h 17"/>
                <a:gd name="T4" fmla="*/ 65 w 11"/>
                <a:gd name="T5" fmla="*/ 176 h 17"/>
                <a:gd name="T6" fmla="*/ 100 w 11"/>
                <a:gd name="T7" fmla="*/ 176 h 17"/>
                <a:gd name="T8" fmla="*/ 100 w 11"/>
                <a:gd name="T9" fmla="*/ 176 h 17"/>
                <a:gd name="T10" fmla="*/ 65 w 11"/>
                <a:gd name="T11" fmla="*/ 176 h 17"/>
                <a:gd name="T12" fmla="*/ 8 w 11"/>
                <a:gd name="T13" fmla="*/ 81 h 17"/>
                <a:gd name="T14" fmla="*/ 17 w 11"/>
                <a:gd name="T15" fmla="*/ 9 h 17"/>
                <a:gd name="T16" fmla="*/ 44 w 11"/>
                <a:gd name="T17" fmla="*/ 0 h 17"/>
                <a:gd name="T18" fmla="*/ 44 w 11"/>
                <a:gd name="T19" fmla="*/ 0 h 17"/>
                <a:gd name="T20" fmla="*/ 17 w 11"/>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7">
                  <a:moveTo>
                    <a:pt x="2" y="1"/>
                  </a:moveTo>
                  <a:cubicBezTo>
                    <a:pt x="0" y="2"/>
                    <a:pt x="0" y="4"/>
                    <a:pt x="0" y="8"/>
                  </a:cubicBezTo>
                  <a:cubicBezTo>
                    <a:pt x="1" y="11"/>
                    <a:pt x="4" y="15"/>
                    <a:pt x="7" y="17"/>
                  </a:cubicBezTo>
                  <a:cubicBezTo>
                    <a:pt x="8" y="17"/>
                    <a:pt x="9" y="17"/>
                    <a:pt x="11" y="17"/>
                  </a:cubicBezTo>
                  <a:cubicBezTo>
                    <a:pt x="11" y="17"/>
                    <a:pt x="11" y="17"/>
                    <a:pt x="11" y="17"/>
                  </a:cubicBezTo>
                  <a:cubicBezTo>
                    <a:pt x="9" y="17"/>
                    <a:pt x="8" y="17"/>
                    <a:pt x="7" y="17"/>
                  </a:cubicBezTo>
                  <a:cubicBezTo>
                    <a:pt x="4" y="15"/>
                    <a:pt x="1" y="11"/>
                    <a:pt x="1" y="8"/>
                  </a:cubicBezTo>
                  <a:cubicBezTo>
                    <a:pt x="0" y="5"/>
                    <a:pt x="0" y="2"/>
                    <a:pt x="2" y="1"/>
                  </a:cubicBezTo>
                  <a:cubicBezTo>
                    <a:pt x="3" y="0"/>
                    <a:pt x="4" y="0"/>
                    <a:pt x="5" y="0"/>
                  </a:cubicBezTo>
                  <a:cubicBezTo>
                    <a:pt x="5" y="0"/>
                    <a:pt x="5" y="0"/>
                    <a:pt x="5" y="0"/>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16" name="Freeform 106">
              <a:extLst>
                <a:ext uri="{FF2B5EF4-FFF2-40B4-BE49-F238E27FC236}">
                  <a16:creationId xmlns:a16="http://schemas.microsoft.com/office/drawing/2014/main" id="{5FB06030-C3AC-7496-CEEB-7999F6815807}"/>
                </a:ext>
              </a:extLst>
            </p:cNvPr>
            <p:cNvSpPr>
              <a:spLocks/>
            </p:cNvSpPr>
            <p:nvPr/>
          </p:nvSpPr>
          <p:spPr bwMode="auto">
            <a:xfrm>
              <a:off x="4253" y="2565"/>
              <a:ext cx="51" cy="70"/>
            </a:xfrm>
            <a:custGeom>
              <a:avLst/>
              <a:gdLst>
                <a:gd name="T0" fmla="*/ 100 w 25"/>
                <a:gd name="T1" fmla="*/ 20 h 32"/>
                <a:gd name="T2" fmla="*/ 8 w 25"/>
                <a:gd name="T3" fmla="*/ 96 h 32"/>
                <a:gd name="T4" fmla="*/ 41 w 25"/>
                <a:gd name="T5" fmla="*/ 273 h 32"/>
                <a:gd name="T6" fmla="*/ 145 w 25"/>
                <a:gd name="T7" fmla="*/ 315 h 32"/>
                <a:gd name="T8" fmla="*/ 100 w 25"/>
                <a:gd name="T9" fmla="*/ 20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2">
                  <a:moveTo>
                    <a:pt x="12" y="2"/>
                  </a:moveTo>
                  <a:cubicBezTo>
                    <a:pt x="7" y="0"/>
                    <a:pt x="3" y="4"/>
                    <a:pt x="1" y="9"/>
                  </a:cubicBezTo>
                  <a:cubicBezTo>
                    <a:pt x="0" y="14"/>
                    <a:pt x="2" y="21"/>
                    <a:pt x="5" y="26"/>
                  </a:cubicBezTo>
                  <a:cubicBezTo>
                    <a:pt x="10" y="32"/>
                    <a:pt x="14" y="31"/>
                    <a:pt x="17" y="30"/>
                  </a:cubicBezTo>
                  <a:cubicBezTo>
                    <a:pt x="25" y="25"/>
                    <a:pt x="22" y="6"/>
                    <a:pt x="12"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17" name="Freeform 107">
              <a:extLst>
                <a:ext uri="{FF2B5EF4-FFF2-40B4-BE49-F238E27FC236}">
                  <a16:creationId xmlns:a16="http://schemas.microsoft.com/office/drawing/2014/main" id="{1AD4E652-BBA2-2233-0F3A-B4D9AEEEA44B}"/>
                </a:ext>
              </a:extLst>
            </p:cNvPr>
            <p:cNvSpPr>
              <a:spLocks/>
            </p:cNvSpPr>
            <p:nvPr/>
          </p:nvSpPr>
          <p:spPr bwMode="auto">
            <a:xfrm>
              <a:off x="4265" y="2579"/>
              <a:ext cx="18" cy="41"/>
            </a:xfrm>
            <a:custGeom>
              <a:avLst/>
              <a:gdLst>
                <a:gd name="T0" fmla="*/ 24 w 9"/>
                <a:gd name="T1" fmla="*/ 9 h 19"/>
                <a:gd name="T2" fmla="*/ 8 w 9"/>
                <a:gd name="T3" fmla="*/ 80 h 19"/>
                <a:gd name="T4" fmla="*/ 40 w 9"/>
                <a:gd name="T5" fmla="*/ 181 h 19"/>
                <a:gd name="T6" fmla="*/ 72 w 9"/>
                <a:gd name="T7" fmla="*/ 181 h 19"/>
                <a:gd name="T8" fmla="*/ 72 w 9"/>
                <a:gd name="T9" fmla="*/ 181 h 19"/>
                <a:gd name="T10" fmla="*/ 40 w 9"/>
                <a:gd name="T11" fmla="*/ 181 h 19"/>
                <a:gd name="T12" fmla="*/ 8 w 9"/>
                <a:gd name="T13" fmla="*/ 80 h 19"/>
                <a:gd name="T14" fmla="*/ 24 w 9"/>
                <a:gd name="T15" fmla="*/ 9 h 19"/>
                <a:gd name="T16" fmla="*/ 56 w 9"/>
                <a:gd name="T17" fmla="*/ 9 h 19"/>
                <a:gd name="T18" fmla="*/ 56 w 9"/>
                <a:gd name="T19" fmla="*/ 9 h 19"/>
                <a:gd name="T20" fmla="*/ 24 w 9"/>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9">
                  <a:moveTo>
                    <a:pt x="3" y="1"/>
                  </a:moveTo>
                  <a:cubicBezTo>
                    <a:pt x="1" y="2"/>
                    <a:pt x="0" y="4"/>
                    <a:pt x="1" y="8"/>
                  </a:cubicBezTo>
                  <a:cubicBezTo>
                    <a:pt x="1" y="11"/>
                    <a:pt x="2" y="16"/>
                    <a:pt x="5" y="18"/>
                  </a:cubicBezTo>
                  <a:cubicBezTo>
                    <a:pt x="7" y="19"/>
                    <a:pt x="8" y="19"/>
                    <a:pt x="9" y="18"/>
                  </a:cubicBezTo>
                  <a:cubicBezTo>
                    <a:pt x="9" y="18"/>
                    <a:pt x="9" y="18"/>
                    <a:pt x="9" y="18"/>
                  </a:cubicBezTo>
                  <a:cubicBezTo>
                    <a:pt x="8" y="19"/>
                    <a:pt x="7" y="18"/>
                    <a:pt x="5" y="18"/>
                  </a:cubicBezTo>
                  <a:cubicBezTo>
                    <a:pt x="3" y="16"/>
                    <a:pt x="1" y="11"/>
                    <a:pt x="1" y="8"/>
                  </a:cubicBezTo>
                  <a:cubicBezTo>
                    <a:pt x="1" y="5"/>
                    <a:pt x="2" y="2"/>
                    <a:pt x="3" y="1"/>
                  </a:cubicBezTo>
                  <a:cubicBezTo>
                    <a:pt x="4" y="0"/>
                    <a:pt x="5" y="1"/>
                    <a:pt x="7" y="1"/>
                  </a:cubicBezTo>
                  <a:cubicBezTo>
                    <a:pt x="7" y="1"/>
                    <a:pt x="7" y="1"/>
                    <a:pt x="7" y="1"/>
                  </a:cubicBezTo>
                  <a:cubicBezTo>
                    <a:pt x="5" y="1"/>
                    <a:pt x="4" y="0"/>
                    <a:pt x="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18" name="Freeform 108">
              <a:extLst>
                <a:ext uri="{FF2B5EF4-FFF2-40B4-BE49-F238E27FC236}">
                  <a16:creationId xmlns:a16="http://schemas.microsoft.com/office/drawing/2014/main" id="{C52E0AAC-EBB3-D8A8-AC52-EDFA261F80B9}"/>
                </a:ext>
              </a:extLst>
            </p:cNvPr>
            <p:cNvSpPr>
              <a:spLocks/>
            </p:cNvSpPr>
            <p:nvPr/>
          </p:nvSpPr>
          <p:spPr bwMode="auto">
            <a:xfrm>
              <a:off x="4216" y="2587"/>
              <a:ext cx="45" cy="61"/>
            </a:xfrm>
            <a:custGeom>
              <a:avLst/>
              <a:gdLst>
                <a:gd name="T0" fmla="*/ 96 w 22"/>
                <a:gd name="T1" fmla="*/ 9 h 28"/>
                <a:gd name="T2" fmla="*/ 8 w 22"/>
                <a:gd name="T3" fmla="*/ 72 h 28"/>
                <a:gd name="T4" fmla="*/ 41 w 22"/>
                <a:gd name="T5" fmla="*/ 237 h 28"/>
                <a:gd name="T6" fmla="*/ 129 w 22"/>
                <a:gd name="T7" fmla="*/ 270 h 28"/>
                <a:gd name="T8" fmla="*/ 96 w 22"/>
                <a:gd name="T9" fmla="*/ 9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8">
                  <a:moveTo>
                    <a:pt x="11" y="1"/>
                  </a:moveTo>
                  <a:cubicBezTo>
                    <a:pt x="6" y="0"/>
                    <a:pt x="3" y="3"/>
                    <a:pt x="1" y="7"/>
                  </a:cubicBezTo>
                  <a:cubicBezTo>
                    <a:pt x="0" y="12"/>
                    <a:pt x="1" y="18"/>
                    <a:pt x="5" y="23"/>
                  </a:cubicBezTo>
                  <a:cubicBezTo>
                    <a:pt x="8" y="28"/>
                    <a:pt x="12" y="27"/>
                    <a:pt x="15" y="26"/>
                  </a:cubicBezTo>
                  <a:cubicBezTo>
                    <a:pt x="22" y="22"/>
                    <a:pt x="19" y="5"/>
                    <a:pt x="11"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19" name="Freeform 109">
              <a:extLst>
                <a:ext uri="{FF2B5EF4-FFF2-40B4-BE49-F238E27FC236}">
                  <a16:creationId xmlns:a16="http://schemas.microsoft.com/office/drawing/2014/main" id="{B9E6E205-74BC-6F94-02CF-5B12211E49F5}"/>
                </a:ext>
              </a:extLst>
            </p:cNvPr>
            <p:cNvSpPr>
              <a:spLocks/>
            </p:cNvSpPr>
            <p:nvPr/>
          </p:nvSpPr>
          <p:spPr bwMode="auto">
            <a:xfrm>
              <a:off x="4228" y="2598"/>
              <a:ext cx="14" cy="35"/>
            </a:xfrm>
            <a:custGeom>
              <a:avLst/>
              <a:gdLst>
                <a:gd name="T0" fmla="*/ 16 w 7"/>
                <a:gd name="T1" fmla="*/ 9 h 16"/>
                <a:gd name="T2" fmla="*/ 0 w 7"/>
                <a:gd name="T3" fmla="*/ 72 h 16"/>
                <a:gd name="T4" fmla="*/ 32 w 7"/>
                <a:gd name="T5" fmla="*/ 168 h 16"/>
                <a:gd name="T6" fmla="*/ 56 w 7"/>
                <a:gd name="T7" fmla="*/ 168 h 16"/>
                <a:gd name="T8" fmla="*/ 56 w 7"/>
                <a:gd name="T9" fmla="*/ 168 h 16"/>
                <a:gd name="T10" fmla="*/ 32 w 7"/>
                <a:gd name="T11" fmla="*/ 158 h 16"/>
                <a:gd name="T12" fmla="*/ 0 w 7"/>
                <a:gd name="T13" fmla="*/ 72 h 16"/>
                <a:gd name="T14" fmla="*/ 16 w 7"/>
                <a:gd name="T15" fmla="*/ 9 h 16"/>
                <a:gd name="T16" fmla="*/ 40 w 7"/>
                <a:gd name="T17" fmla="*/ 9 h 16"/>
                <a:gd name="T18" fmla="*/ 40 w 7"/>
                <a:gd name="T19" fmla="*/ 9 h 16"/>
                <a:gd name="T20" fmla="*/ 16 w 7"/>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6">
                  <a:moveTo>
                    <a:pt x="2" y="1"/>
                  </a:moveTo>
                  <a:cubicBezTo>
                    <a:pt x="1" y="1"/>
                    <a:pt x="0" y="4"/>
                    <a:pt x="0" y="7"/>
                  </a:cubicBezTo>
                  <a:cubicBezTo>
                    <a:pt x="0" y="10"/>
                    <a:pt x="1" y="14"/>
                    <a:pt x="4" y="16"/>
                  </a:cubicBezTo>
                  <a:cubicBezTo>
                    <a:pt x="5" y="16"/>
                    <a:pt x="6" y="16"/>
                    <a:pt x="7" y="16"/>
                  </a:cubicBezTo>
                  <a:cubicBezTo>
                    <a:pt x="7" y="16"/>
                    <a:pt x="7" y="16"/>
                    <a:pt x="7" y="16"/>
                  </a:cubicBezTo>
                  <a:cubicBezTo>
                    <a:pt x="6" y="16"/>
                    <a:pt x="5" y="16"/>
                    <a:pt x="4" y="15"/>
                  </a:cubicBezTo>
                  <a:cubicBezTo>
                    <a:pt x="2" y="14"/>
                    <a:pt x="0" y="10"/>
                    <a:pt x="0" y="7"/>
                  </a:cubicBezTo>
                  <a:cubicBezTo>
                    <a:pt x="0" y="4"/>
                    <a:pt x="1" y="1"/>
                    <a:pt x="2" y="1"/>
                  </a:cubicBezTo>
                  <a:cubicBezTo>
                    <a:pt x="3" y="0"/>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0" name="Freeform 110">
              <a:extLst>
                <a:ext uri="{FF2B5EF4-FFF2-40B4-BE49-F238E27FC236}">
                  <a16:creationId xmlns:a16="http://schemas.microsoft.com/office/drawing/2014/main" id="{1D02B0D0-5073-0B99-CD9E-372B23B9A955}"/>
                </a:ext>
              </a:extLst>
            </p:cNvPr>
            <p:cNvSpPr>
              <a:spLocks/>
            </p:cNvSpPr>
            <p:nvPr/>
          </p:nvSpPr>
          <p:spPr bwMode="auto">
            <a:xfrm>
              <a:off x="4203" y="2710"/>
              <a:ext cx="62" cy="48"/>
            </a:xfrm>
            <a:custGeom>
              <a:avLst/>
              <a:gdLst>
                <a:gd name="T0" fmla="*/ 43 w 30"/>
                <a:gd name="T1" fmla="*/ 33 h 22"/>
                <a:gd name="T2" fmla="*/ 8 w 30"/>
                <a:gd name="T3" fmla="*/ 133 h 22"/>
                <a:gd name="T4" fmla="*/ 149 w 30"/>
                <a:gd name="T5" fmla="*/ 209 h 22"/>
                <a:gd name="T6" fmla="*/ 265 w 30"/>
                <a:gd name="T7" fmla="*/ 81 h 22"/>
                <a:gd name="T8" fmla="*/ 221 w 30"/>
                <a:gd name="T9" fmla="*/ 9 h 22"/>
                <a:gd name="T10" fmla="*/ 132 w 30"/>
                <a:gd name="T11" fmla="*/ 20 h 22"/>
                <a:gd name="T12" fmla="*/ 43 w 30"/>
                <a:gd name="T13" fmla="*/ 33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22">
                  <a:moveTo>
                    <a:pt x="5" y="3"/>
                  </a:moveTo>
                  <a:cubicBezTo>
                    <a:pt x="2" y="5"/>
                    <a:pt x="0" y="8"/>
                    <a:pt x="1" y="13"/>
                  </a:cubicBezTo>
                  <a:cubicBezTo>
                    <a:pt x="2" y="20"/>
                    <a:pt x="8" y="22"/>
                    <a:pt x="17" y="20"/>
                  </a:cubicBezTo>
                  <a:cubicBezTo>
                    <a:pt x="25" y="18"/>
                    <a:pt x="29" y="15"/>
                    <a:pt x="30" y="8"/>
                  </a:cubicBezTo>
                  <a:cubicBezTo>
                    <a:pt x="30" y="4"/>
                    <a:pt x="29" y="2"/>
                    <a:pt x="25" y="1"/>
                  </a:cubicBezTo>
                  <a:cubicBezTo>
                    <a:pt x="22" y="0"/>
                    <a:pt x="20" y="1"/>
                    <a:pt x="15" y="2"/>
                  </a:cubicBezTo>
                  <a:cubicBezTo>
                    <a:pt x="13" y="2"/>
                    <a:pt x="9" y="1"/>
                    <a:pt x="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21" name="Freeform 111">
              <a:extLst>
                <a:ext uri="{FF2B5EF4-FFF2-40B4-BE49-F238E27FC236}">
                  <a16:creationId xmlns:a16="http://schemas.microsoft.com/office/drawing/2014/main" id="{5CF83DEE-DF2C-CAF2-687E-579764A1F58B}"/>
                </a:ext>
              </a:extLst>
            </p:cNvPr>
            <p:cNvSpPr>
              <a:spLocks/>
            </p:cNvSpPr>
            <p:nvPr/>
          </p:nvSpPr>
          <p:spPr bwMode="auto">
            <a:xfrm>
              <a:off x="4214" y="2723"/>
              <a:ext cx="39" cy="17"/>
            </a:xfrm>
            <a:custGeom>
              <a:avLst/>
              <a:gdLst>
                <a:gd name="T0" fmla="*/ 156 w 19"/>
                <a:gd name="T1" fmla="*/ 0 h 8"/>
                <a:gd name="T2" fmla="*/ 156 w 19"/>
                <a:gd name="T3" fmla="*/ 9 h 8"/>
                <a:gd name="T4" fmla="*/ 76 w 19"/>
                <a:gd name="T5" fmla="*/ 68 h 8"/>
                <a:gd name="T6" fmla="*/ 8 w 19"/>
                <a:gd name="T7" fmla="*/ 49 h 8"/>
                <a:gd name="T8" fmla="*/ 16 w 19"/>
                <a:gd name="T9" fmla="*/ 9 h 8"/>
                <a:gd name="T10" fmla="*/ 16 w 19"/>
                <a:gd name="T11" fmla="*/ 9 h 8"/>
                <a:gd name="T12" fmla="*/ 8 w 19"/>
                <a:gd name="T13" fmla="*/ 49 h 8"/>
                <a:gd name="T14" fmla="*/ 76 w 19"/>
                <a:gd name="T15" fmla="*/ 68 h 8"/>
                <a:gd name="T16" fmla="*/ 164 w 19"/>
                <a:gd name="T17" fmla="*/ 9 h 8"/>
                <a:gd name="T18" fmla="*/ 156 w 1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8">
                  <a:moveTo>
                    <a:pt x="18" y="0"/>
                  </a:moveTo>
                  <a:cubicBezTo>
                    <a:pt x="18" y="0"/>
                    <a:pt x="18" y="1"/>
                    <a:pt x="18" y="1"/>
                  </a:cubicBezTo>
                  <a:cubicBezTo>
                    <a:pt x="18" y="3"/>
                    <a:pt x="15" y="5"/>
                    <a:pt x="9" y="7"/>
                  </a:cubicBezTo>
                  <a:cubicBezTo>
                    <a:pt x="4" y="8"/>
                    <a:pt x="1" y="6"/>
                    <a:pt x="1" y="5"/>
                  </a:cubicBezTo>
                  <a:cubicBezTo>
                    <a:pt x="0" y="4"/>
                    <a:pt x="1" y="2"/>
                    <a:pt x="2" y="1"/>
                  </a:cubicBezTo>
                  <a:cubicBezTo>
                    <a:pt x="2" y="1"/>
                    <a:pt x="2" y="1"/>
                    <a:pt x="2" y="1"/>
                  </a:cubicBezTo>
                  <a:cubicBezTo>
                    <a:pt x="1" y="2"/>
                    <a:pt x="0" y="4"/>
                    <a:pt x="1" y="5"/>
                  </a:cubicBezTo>
                  <a:cubicBezTo>
                    <a:pt x="1" y="7"/>
                    <a:pt x="4" y="8"/>
                    <a:pt x="9" y="7"/>
                  </a:cubicBezTo>
                  <a:cubicBezTo>
                    <a:pt x="15" y="6"/>
                    <a:pt x="18" y="3"/>
                    <a:pt x="19" y="1"/>
                  </a:cubicBezTo>
                  <a:cubicBezTo>
                    <a:pt x="19" y="1"/>
                    <a:pt x="18" y="0"/>
                    <a:pt x="18"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2" name="Freeform 112">
              <a:extLst>
                <a:ext uri="{FF2B5EF4-FFF2-40B4-BE49-F238E27FC236}">
                  <a16:creationId xmlns:a16="http://schemas.microsoft.com/office/drawing/2014/main" id="{8C8306B7-C58D-CE55-956B-109C287B933D}"/>
                </a:ext>
              </a:extLst>
            </p:cNvPr>
            <p:cNvSpPr>
              <a:spLocks/>
            </p:cNvSpPr>
            <p:nvPr/>
          </p:nvSpPr>
          <p:spPr bwMode="auto">
            <a:xfrm>
              <a:off x="4537" y="2906"/>
              <a:ext cx="50" cy="73"/>
            </a:xfrm>
            <a:custGeom>
              <a:avLst/>
              <a:gdLst>
                <a:gd name="T0" fmla="*/ 144 w 24"/>
                <a:gd name="T1" fmla="*/ 44 h 33"/>
                <a:gd name="T2" fmla="*/ 44 w 24"/>
                <a:gd name="T3" fmla="*/ 20 h 33"/>
                <a:gd name="T4" fmla="*/ 44 w 24"/>
                <a:gd name="T5" fmla="*/ 226 h 33"/>
                <a:gd name="T6" fmla="*/ 173 w 24"/>
                <a:gd name="T7" fmla="*/ 347 h 33"/>
                <a:gd name="T8" fmla="*/ 217 w 24"/>
                <a:gd name="T9" fmla="*/ 270 h 33"/>
                <a:gd name="T10" fmla="*/ 183 w 24"/>
                <a:gd name="T11" fmla="*/ 161 h 33"/>
                <a:gd name="T12" fmla="*/ 144 w 24"/>
                <a:gd name="T13" fmla="*/ 44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3">
                  <a:moveTo>
                    <a:pt x="16" y="4"/>
                  </a:moveTo>
                  <a:cubicBezTo>
                    <a:pt x="13" y="1"/>
                    <a:pt x="9" y="0"/>
                    <a:pt x="5" y="2"/>
                  </a:cubicBezTo>
                  <a:cubicBezTo>
                    <a:pt x="0" y="6"/>
                    <a:pt x="0" y="13"/>
                    <a:pt x="5" y="21"/>
                  </a:cubicBezTo>
                  <a:cubicBezTo>
                    <a:pt x="9" y="29"/>
                    <a:pt x="13" y="33"/>
                    <a:pt x="19" y="32"/>
                  </a:cubicBezTo>
                  <a:cubicBezTo>
                    <a:pt x="23" y="31"/>
                    <a:pt x="24" y="28"/>
                    <a:pt x="24" y="25"/>
                  </a:cubicBezTo>
                  <a:cubicBezTo>
                    <a:pt x="24" y="21"/>
                    <a:pt x="22" y="19"/>
                    <a:pt x="20" y="15"/>
                  </a:cubicBezTo>
                  <a:cubicBezTo>
                    <a:pt x="19" y="12"/>
                    <a:pt x="19" y="8"/>
                    <a:pt x="16"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23" name="Freeform 113">
              <a:extLst>
                <a:ext uri="{FF2B5EF4-FFF2-40B4-BE49-F238E27FC236}">
                  <a16:creationId xmlns:a16="http://schemas.microsoft.com/office/drawing/2014/main" id="{154401F5-C698-F414-9816-59E407BB5D19}"/>
                </a:ext>
              </a:extLst>
            </p:cNvPr>
            <p:cNvSpPr>
              <a:spLocks/>
            </p:cNvSpPr>
            <p:nvPr/>
          </p:nvSpPr>
          <p:spPr bwMode="auto">
            <a:xfrm>
              <a:off x="4552" y="2920"/>
              <a:ext cx="24" cy="41"/>
            </a:xfrm>
            <a:custGeom>
              <a:avLst/>
              <a:gdLst>
                <a:gd name="T0" fmla="*/ 96 w 12"/>
                <a:gd name="T1" fmla="*/ 173 h 19"/>
                <a:gd name="T2" fmla="*/ 88 w 12"/>
                <a:gd name="T3" fmla="*/ 181 h 19"/>
                <a:gd name="T4" fmla="*/ 24 w 12"/>
                <a:gd name="T5" fmla="*/ 101 h 19"/>
                <a:gd name="T6" fmla="*/ 16 w 12"/>
                <a:gd name="T7" fmla="*/ 9 h 19"/>
                <a:gd name="T8" fmla="*/ 48 w 12"/>
                <a:gd name="T9" fmla="*/ 19 h 19"/>
                <a:gd name="T10" fmla="*/ 48 w 12"/>
                <a:gd name="T11" fmla="*/ 19 h 19"/>
                <a:gd name="T12" fmla="*/ 16 w 12"/>
                <a:gd name="T13" fmla="*/ 9 h 19"/>
                <a:gd name="T14" fmla="*/ 24 w 12"/>
                <a:gd name="T15" fmla="*/ 101 h 19"/>
                <a:gd name="T16" fmla="*/ 88 w 12"/>
                <a:gd name="T17" fmla="*/ 190 h 19"/>
                <a:gd name="T18" fmla="*/ 96 w 12"/>
                <a:gd name="T19" fmla="*/ 173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9">
                  <a:moveTo>
                    <a:pt x="12" y="17"/>
                  </a:moveTo>
                  <a:cubicBezTo>
                    <a:pt x="12" y="18"/>
                    <a:pt x="11" y="18"/>
                    <a:pt x="11" y="18"/>
                  </a:cubicBezTo>
                  <a:cubicBezTo>
                    <a:pt x="10" y="19"/>
                    <a:pt x="6" y="17"/>
                    <a:pt x="3" y="10"/>
                  </a:cubicBezTo>
                  <a:cubicBezTo>
                    <a:pt x="0" y="5"/>
                    <a:pt x="1" y="2"/>
                    <a:pt x="2" y="1"/>
                  </a:cubicBezTo>
                  <a:cubicBezTo>
                    <a:pt x="3" y="0"/>
                    <a:pt x="4" y="1"/>
                    <a:pt x="6" y="2"/>
                  </a:cubicBezTo>
                  <a:cubicBezTo>
                    <a:pt x="6" y="2"/>
                    <a:pt x="6" y="2"/>
                    <a:pt x="6" y="2"/>
                  </a:cubicBezTo>
                  <a:cubicBezTo>
                    <a:pt x="4" y="0"/>
                    <a:pt x="3" y="0"/>
                    <a:pt x="2" y="1"/>
                  </a:cubicBezTo>
                  <a:cubicBezTo>
                    <a:pt x="0" y="2"/>
                    <a:pt x="0" y="5"/>
                    <a:pt x="3" y="10"/>
                  </a:cubicBezTo>
                  <a:cubicBezTo>
                    <a:pt x="6" y="16"/>
                    <a:pt x="9" y="19"/>
                    <a:pt x="11" y="19"/>
                  </a:cubicBezTo>
                  <a:cubicBezTo>
                    <a:pt x="11" y="19"/>
                    <a:pt x="12" y="18"/>
                    <a:pt x="12"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4" name="Freeform 114">
              <a:extLst>
                <a:ext uri="{FF2B5EF4-FFF2-40B4-BE49-F238E27FC236}">
                  <a16:creationId xmlns:a16="http://schemas.microsoft.com/office/drawing/2014/main" id="{7EF72299-3878-8173-07A1-19814DC8CDA6}"/>
                </a:ext>
              </a:extLst>
            </p:cNvPr>
            <p:cNvSpPr>
              <a:spLocks/>
            </p:cNvSpPr>
            <p:nvPr/>
          </p:nvSpPr>
          <p:spPr bwMode="auto">
            <a:xfrm>
              <a:off x="4306" y="2712"/>
              <a:ext cx="63" cy="65"/>
            </a:xfrm>
            <a:custGeom>
              <a:avLst/>
              <a:gdLst>
                <a:gd name="T0" fmla="*/ 124 w 31"/>
                <a:gd name="T1" fmla="*/ 20 h 30"/>
                <a:gd name="T2" fmla="*/ 33 w 31"/>
                <a:gd name="T3" fmla="*/ 43 h 30"/>
                <a:gd name="T4" fmla="*/ 83 w 31"/>
                <a:gd name="T5" fmla="*/ 217 h 30"/>
                <a:gd name="T6" fmla="*/ 236 w 31"/>
                <a:gd name="T7" fmla="*/ 262 h 30"/>
                <a:gd name="T8" fmla="*/ 252 w 31"/>
                <a:gd name="T9" fmla="*/ 184 h 30"/>
                <a:gd name="T10" fmla="*/ 195 w 31"/>
                <a:gd name="T11" fmla="*/ 104 h 30"/>
                <a:gd name="T12" fmla="*/ 124 w 31"/>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0">
                  <a:moveTo>
                    <a:pt x="15" y="2"/>
                  </a:moveTo>
                  <a:cubicBezTo>
                    <a:pt x="11" y="0"/>
                    <a:pt x="8" y="0"/>
                    <a:pt x="4" y="4"/>
                  </a:cubicBezTo>
                  <a:cubicBezTo>
                    <a:pt x="0" y="8"/>
                    <a:pt x="3" y="15"/>
                    <a:pt x="10" y="21"/>
                  </a:cubicBezTo>
                  <a:cubicBezTo>
                    <a:pt x="17" y="27"/>
                    <a:pt x="22" y="30"/>
                    <a:pt x="28" y="26"/>
                  </a:cubicBezTo>
                  <a:cubicBezTo>
                    <a:pt x="30" y="25"/>
                    <a:pt x="31" y="22"/>
                    <a:pt x="30" y="18"/>
                  </a:cubicBezTo>
                  <a:cubicBezTo>
                    <a:pt x="28" y="15"/>
                    <a:pt x="26" y="14"/>
                    <a:pt x="23" y="10"/>
                  </a:cubicBezTo>
                  <a:cubicBezTo>
                    <a:pt x="21" y="8"/>
                    <a:pt x="19" y="4"/>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25" name="Freeform 115">
              <a:extLst>
                <a:ext uri="{FF2B5EF4-FFF2-40B4-BE49-F238E27FC236}">
                  <a16:creationId xmlns:a16="http://schemas.microsoft.com/office/drawing/2014/main" id="{87F525D9-0A2C-395B-810A-8C845CCE3DD0}"/>
                </a:ext>
              </a:extLst>
            </p:cNvPr>
            <p:cNvSpPr>
              <a:spLocks/>
            </p:cNvSpPr>
            <p:nvPr/>
          </p:nvSpPr>
          <p:spPr bwMode="auto">
            <a:xfrm>
              <a:off x="4324" y="2723"/>
              <a:ext cx="31" cy="35"/>
            </a:xfrm>
            <a:custGeom>
              <a:avLst/>
              <a:gdLst>
                <a:gd name="T0" fmla="*/ 132 w 15"/>
                <a:gd name="T1" fmla="*/ 149 h 16"/>
                <a:gd name="T2" fmla="*/ 132 w 15"/>
                <a:gd name="T3" fmla="*/ 158 h 16"/>
                <a:gd name="T4" fmla="*/ 35 w 15"/>
                <a:gd name="T5" fmla="*/ 105 h 16"/>
                <a:gd name="T6" fmla="*/ 8 w 15"/>
                <a:gd name="T7" fmla="*/ 20 h 16"/>
                <a:gd name="T8" fmla="*/ 35 w 15"/>
                <a:gd name="T9" fmla="*/ 9 h 16"/>
                <a:gd name="T10" fmla="*/ 35 w 15"/>
                <a:gd name="T11" fmla="*/ 9 h 16"/>
                <a:gd name="T12" fmla="*/ 0 w 15"/>
                <a:gd name="T13" fmla="*/ 20 h 16"/>
                <a:gd name="T14" fmla="*/ 35 w 15"/>
                <a:gd name="T15" fmla="*/ 105 h 16"/>
                <a:gd name="T16" fmla="*/ 132 w 15"/>
                <a:gd name="T17" fmla="*/ 158 h 16"/>
                <a:gd name="T18" fmla="*/ 132 w 15"/>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5" y="14"/>
                  </a:moveTo>
                  <a:cubicBezTo>
                    <a:pt x="15" y="14"/>
                    <a:pt x="15" y="15"/>
                    <a:pt x="15" y="15"/>
                  </a:cubicBezTo>
                  <a:cubicBezTo>
                    <a:pt x="14" y="16"/>
                    <a:pt x="10" y="15"/>
                    <a:pt x="4" y="10"/>
                  </a:cubicBezTo>
                  <a:cubicBezTo>
                    <a:pt x="0" y="6"/>
                    <a:pt x="0" y="3"/>
                    <a:pt x="1" y="2"/>
                  </a:cubicBezTo>
                  <a:cubicBezTo>
                    <a:pt x="1" y="1"/>
                    <a:pt x="3" y="0"/>
                    <a:pt x="4" y="1"/>
                  </a:cubicBezTo>
                  <a:cubicBezTo>
                    <a:pt x="4" y="1"/>
                    <a:pt x="4" y="1"/>
                    <a:pt x="4" y="1"/>
                  </a:cubicBezTo>
                  <a:cubicBezTo>
                    <a:pt x="3" y="0"/>
                    <a:pt x="1" y="1"/>
                    <a:pt x="0" y="2"/>
                  </a:cubicBezTo>
                  <a:cubicBezTo>
                    <a:pt x="0" y="3"/>
                    <a:pt x="0" y="6"/>
                    <a:pt x="4" y="10"/>
                  </a:cubicBezTo>
                  <a:cubicBezTo>
                    <a:pt x="10" y="15"/>
                    <a:pt x="13" y="16"/>
                    <a:pt x="15" y="15"/>
                  </a:cubicBezTo>
                  <a:cubicBezTo>
                    <a:pt x="15" y="15"/>
                    <a:pt x="15" y="15"/>
                    <a:pt x="15"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6" name="Freeform 116">
              <a:extLst>
                <a:ext uri="{FF2B5EF4-FFF2-40B4-BE49-F238E27FC236}">
                  <a16:creationId xmlns:a16="http://schemas.microsoft.com/office/drawing/2014/main" id="{E1D47CC1-1A13-10BF-F0D5-7E2582CEAB40}"/>
                </a:ext>
              </a:extLst>
            </p:cNvPr>
            <p:cNvSpPr>
              <a:spLocks/>
            </p:cNvSpPr>
            <p:nvPr/>
          </p:nvSpPr>
          <p:spPr bwMode="auto">
            <a:xfrm>
              <a:off x="4345" y="2902"/>
              <a:ext cx="59" cy="66"/>
            </a:xfrm>
            <a:custGeom>
              <a:avLst/>
              <a:gdLst>
                <a:gd name="T0" fmla="*/ 144 w 29"/>
                <a:gd name="T1" fmla="*/ 319 h 30"/>
                <a:gd name="T2" fmla="*/ 220 w 29"/>
                <a:gd name="T3" fmla="*/ 141 h 30"/>
                <a:gd name="T4" fmla="*/ 67 w 29"/>
                <a:gd name="T5" fmla="*/ 53 h 30"/>
                <a:gd name="T6" fmla="*/ 144 w 29"/>
                <a:gd name="T7" fmla="*/ 319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30">
                  <a:moveTo>
                    <a:pt x="17" y="30"/>
                  </a:moveTo>
                  <a:cubicBezTo>
                    <a:pt x="25" y="30"/>
                    <a:pt x="29" y="22"/>
                    <a:pt x="26" y="13"/>
                  </a:cubicBezTo>
                  <a:cubicBezTo>
                    <a:pt x="23" y="4"/>
                    <a:pt x="16" y="0"/>
                    <a:pt x="8" y="5"/>
                  </a:cubicBezTo>
                  <a:cubicBezTo>
                    <a:pt x="0" y="9"/>
                    <a:pt x="3" y="30"/>
                    <a:pt x="17" y="3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27" name="Freeform 117">
              <a:extLst>
                <a:ext uri="{FF2B5EF4-FFF2-40B4-BE49-F238E27FC236}">
                  <a16:creationId xmlns:a16="http://schemas.microsoft.com/office/drawing/2014/main" id="{9B09B275-3E8A-6ACA-0786-772560B1037E}"/>
                </a:ext>
              </a:extLst>
            </p:cNvPr>
            <p:cNvSpPr>
              <a:spLocks/>
            </p:cNvSpPr>
            <p:nvPr/>
          </p:nvSpPr>
          <p:spPr bwMode="auto">
            <a:xfrm>
              <a:off x="4359" y="2922"/>
              <a:ext cx="33" cy="33"/>
            </a:xfrm>
            <a:custGeom>
              <a:avLst/>
              <a:gdLst>
                <a:gd name="T0" fmla="*/ 132 w 16"/>
                <a:gd name="T1" fmla="*/ 44 h 15"/>
                <a:gd name="T2" fmla="*/ 124 w 16"/>
                <a:gd name="T3" fmla="*/ 117 h 15"/>
                <a:gd name="T4" fmla="*/ 60 w 16"/>
                <a:gd name="T5" fmla="*/ 150 h 15"/>
                <a:gd name="T6" fmla="*/ 17 w 16"/>
                <a:gd name="T7" fmla="*/ 88 h 15"/>
                <a:gd name="T8" fmla="*/ 25 w 16"/>
                <a:gd name="T9" fmla="*/ 0 h 15"/>
                <a:gd name="T10" fmla="*/ 25 w 16"/>
                <a:gd name="T11" fmla="*/ 0 h 15"/>
                <a:gd name="T12" fmla="*/ 8 w 16"/>
                <a:gd name="T13" fmla="*/ 88 h 15"/>
                <a:gd name="T14" fmla="*/ 60 w 16"/>
                <a:gd name="T15" fmla="*/ 150 h 15"/>
                <a:gd name="T16" fmla="*/ 124 w 16"/>
                <a:gd name="T17" fmla="*/ 117 h 15"/>
                <a:gd name="T18" fmla="*/ 132 w 16"/>
                <a:gd name="T19" fmla="*/ 4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5">
                  <a:moveTo>
                    <a:pt x="15" y="4"/>
                  </a:moveTo>
                  <a:cubicBezTo>
                    <a:pt x="16" y="6"/>
                    <a:pt x="16" y="9"/>
                    <a:pt x="14" y="11"/>
                  </a:cubicBezTo>
                  <a:cubicBezTo>
                    <a:pt x="12" y="13"/>
                    <a:pt x="10" y="15"/>
                    <a:pt x="7" y="14"/>
                  </a:cubicBezTo>
                  <a:cubicBezTo>
                    <a:pt x="5" y="14"/>
                    <a:pt x="3" y="11"/>
                    <a:pt x="2" y="8"/>
                  </a:cubicBezTo>
                  <a:cubicBezTo>
                    <a:pt x="0" y="5"/>
                    <a:pt x="1" y="2"/>
                    <a:pt x="3" y="0"/>
                  </a:cubicBezTo>
                  <a:cubicBezTo>
                    <a:pt x="3" y="0"/>
                    <a:pt x="3" y="0"/>
                    <a:pt x="3" y="0"/>
                  </a:cubicBezTo>
                  <a:cubicBezTo>
                    <a:pt x="1" y="2"/>
                    <a:pt x="0" y="5"/>
                    <a:pt x="1" y="8"/>
                  </a:cubicBezTo>
                  <a:cubicBezTo>
                    <a:pt x="2" y="12"/>
                    <a:pt x="5" y="14"/>
                    <a:pt x="7" y="14"/>
                  </a:cubicBezTo>
                  <a:cubicBezTo>
                    <a:pt x="10" y="15"/>
                    <a:pt x="13" y="14"/>
                    <a:pt x="14" y="11"/>
                  </a:cubicBezTo>
                  <a:cubicBezTo>
                    <a:pt x="16" y="9"/>
                    <a:pt x="16" y="6"/>
                    <a:pt x="15"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28" name="Freeform 118">
              <a:extLst>
                <a:ext uri="{FF2B5EF4-FFF2-40B4-BE49-F238E27FC236}">
                  <a16:creationId xmlns:a16="http://schemas.microsoft.com/office/drawing/2014/main" id="{79527832-5974-82D3-8408-AC53E9AE1927}"/>
                </a:ext>
              </a:extLst>
            </p:cNvPr>
            <p:cNvSpPr>
              <a:spLocks/>
            </p:cNvSpPr>
            <p:nvPr/>
          </p:nvSpPr>
          <p:spPr bwMode="auto">
            <a:xfrm>
              <a:off x="4162" y="2635"/>
              <a:ext cx="52" cy="55"/>
            </a:xfrm>
            <a:custGeom>
              <a:avLst/>
              <a:gdLst>
                <a:gd name="T0" fmla="*/ 125 w 25"/>
                <a:gd name="T1" fmla="*/ 266 h 25"/>
                <a:gd name="T2" fmla="*/ 200 w 25"/>
                <a:gd name="T3" fmla="*/ 117 h 25"/>
                <a:gd name="T4" fmla="*/ 52 w 25"/>
                <a:gd name="T5" fmla="*/ 44 h 25"/>
                <a:gd name="T6" fmla="*/ 125 w 25"/>
                <a:gd name="T7" fmla="*/ 266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25">
                  <a:moveTo>
                    <a:pt x="14" y="25"/>
                  </a:moveTo>
                  <a:cubicBezTo>
                    <a:pt x="21" y="25"/>
                    <a:pt x="25" y="18"/>
                    <a:pt x="22" y="11"/>
                  </a:cubicBezTo>
                  <a:cubicBezTo>
                    <a:pt x="19" y="4"/>
                    <a:pt x="13" y="0"/>
                    <a:pt x="6" y="4"/>
                  </a:cubicBezTo>
                  <a:cubicBezTo>
                    <a:pt x="0" y="8"/>
                    <a:pt x="2" y="25"/>
                    <a:pt x="14"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29" name="Freeform 119">
              <a:extLst>
                <a:ext uri="{FF2B5EF4-FFF2-40B4-BE49-F238E27FC236}">
                  <a16:creationId xmlns:a16="http://schemas.microsoft.com/office/drawing/2014/main" id="{18A7257B-EF65-A64C-75B9-CD2F822F0965}"/>
                </a:ext>
              </a:extLst>
            </p:cNvPr>
            <p:cNvSpPr>
              <a:spLocks/>
            </p:cNvSpPr>
            <p:nvPr/>
          </p:nvSpPr>
          <p:spPr bwMode="auto">
            <a:xfrm>
              <a:off x="4175" y="2651"/>
              <a:ext cx="26" cy="28"/>
            </a:xfrm>
            <a:custGeom>
              <a:avLst/>
              <a:gdLst>
                <a:gd name="T0" fmla="*/ 96 w 13"/>
                <a:gd name="T1" fmla="*/ 41 h 13"/>
                <a:gd name="T2" fmla="*/ 96 w 13"/>
                <a:gd name="T3" fmla="*/ 101 h 13"/>
                <a:gd name="T4" fmla="*/ 48 w 13"/>
                <a:gd name="T5" fmla="*/ 121 h 13"/>
                <a:gd name="T6" fmla="*/ 8 w 13"/>
                <a:gd name="T7" fmla="*/ 69 h 13"/>
                <a:gd name="T8" fmla="*/ 16 w 13"/>
                <a:gd name="T9" fmla="*/ 0 h 13"/>
                <a:gd name="T10" fmla="*/ 16 w 13"/>
                <a:gd name="T11" fmla="*/ 0 h 13"/>
                <a:gd name="T12" fmla="*/ 8 w 13"/>
                <a:gd name="T13" fmla="*/ 80 h 13"/>
                <a:gd name="T14" fmla="*/ 48 w 13"/>
                <a:gd name="T15" fmla="*/ 121 h 13"/>
                <a:gd name="T16" fmla="*/ 96 w 13"/>
                <a:gd name="T17" fmla="*/ 101 h 13"/>
                <a:gd name="T18" fmla="*/ 96 w 13"/>
                <a:gd name="T19" fmla="*/ 4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2" y="4"/>
                  </a:moveTo>
                  <a:cubicBezTo>
                    <a:pt x="13" y="6"/>
                    <a:pt x="13" y="8"/>
                    <a:pt x="12" y="10"/>
                  </a:cubicBezTo>
                  <a:cubicBezTo>
                    <a:pt x="10" y="12"/>
                    <a:pt x="8" y="13"/>
                    <a:pt x="6" y="12"/>
                  </a:cubicBezTo>
                  <a:cubicBezTo>
                    <a:pt x="4" y="12"/>
                    <a:pt x="2" y="10"/>
                    <a:pt x="1" y="7"/>
                  </a:cubicBezTo>
                  <a:cubicBezTo>
                    <a:pt x="0" y="5"/>
                    <a:pt x="0" y="2"/>
                    <a:pt x="2" y="0"/>
                  </a:cubicBezTo>
                  <a:cubicBezTo>
                    <a:pt x="2" y="0"/>
                    <a:pt x="2" y="0"/>
                    <a:pt x="2" y="0"/>
                  </a:cubicBezTo>
                  <a:cubicBezTo>
                    <a:pt x="0" y="2"/>
                    <a:pt x="0" y="5"/>
                    <a:pt x="1" y="8"/>
                  </a:cubicBezTo>
                  <a:cubicBezTo>
                    <a:pt x="2" y="10"/>
                    <a:pt x="4" y="12"/>
                    <a:pt x="6" y="12"/>
                  </a:cubicBezTo>
                  <a:cubicBezTo>
                    <a:pt x="8" y="13"/>
                    <a:pt x="10" y="12"/>
                    <a:pt x="12" y="10"/>
                  </a:cubicBezTo>
                  <a:cubicBezTo>
                    <a:pt x="13" y="8"/>
                    <a:pt x="13" y="6"/>
                    <a:pt x="12"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0" name="Freeform 120">
              <a:extLst>
                <a:ext uri="{FF2B5EF4-FFF2-40B4-BE49-F238E27FC236}">
                  <a16:creationId xmlns:a16="http://schemas.microsoft.com/office/drawing/2014/main" id="{BA2B5108-6583-1569-5FE2-4F797DAC66A9}"/>
                </a:ext>
              </a:extLst>
            </p:cNvPr>
            <p:cNvSpPr>
              <a:spLocks/>
            </p:cNvSpPr>
            <p:nvPr/>
          </p:nvSpPr>
          <p:spPr bwMode="auto">
            <a:xfrm>
              <a:off x="4660" y="3134"/>
              <a:ext cx="43" cy="50"/>
            </a:xfrm>
            <a:custGeom>
              <a:avLst/>
              <a:gdLst>
                <a:gd name="T0" fmla="*/ 147 w 21"/>
                <a:gd name="T1" fmla="*/ 52 h 23"/>
                <a:gd name="T2" fmla="*/ 96 w 21"/>
                <a:gd name="T3" fmla="*/ 9 h 23"/>
                <a:gd name="T4" fmla="*/ 33 w 21"/>
                <a:gd name="T5" fmla="*/ 20 h 23"/>
                <a:gd name="T6" fmla="*/ 59 w 21"/>
                <a:gd name="T7" fmla="*/ 193 h 23"/>
                <a:gd name="T8" fmla="*/ 172 w 21"/>
                <a:gd name="T9" fmla="*/ 165 h 23"/>
                <a:gd name="T10" fmla="*/ 147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5"/>
                  </a:moveTo>
                  <a:cubicBezTo>
                    <a:pt x="15" y="3"/>
                    <a:pt x="14" y="1"/>
                    <a:pt x="11" y="1"/>
                  </a:cubicBezTo>
                  <a:cubicBezTo>
                    <a:pt x="9" y="0"/>
                    <a:pt x="6" y="1"/>
                    <a:pt x="4" y="2"/>
                  </a:cubicBezTo>
                  <a:cubicBezTo>
                    <a:pt x="0" y="6"/>
                    <a:pt x="1" y="15"/>
                    <a:pt x="7" y="19"/>
                  </a:cubicBezTo>
                  <a:cubicBezTo>
                    <a:pt x="12" y="23"/>
                    <a:pt x="19" y="21"/>
                    <a:pt x="20" y="16"/>
                  </a:cubicBezTo>
                  <a:cubicBezTo>
                    <a:pt x="21" y="12"/>
                    <a:pt x="21" y="10"/>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31" name="Freeform 121">
              <a:extLst>
                <a:ext uri="{FF2B5EF4-FFF2-40B4-BE49-F238E27FC236}">
                  <a16:creationId xmlns:a16="http://schemas.microsoft.com/office/drawing/2014/main" id="{11927416-A8E5-0FB2-65F4-3F013506A95D}"/>
                </a:ext>
              </a:extLst>
            </p:cNvPr>
            <p:cNvSpPr>
              <a:spLocks/>
            </p:cNvSpPr>
            <p:nvPr/>
          </p:nvSpPr>
          <p:spPr bwMode="auto">
            <a:xfrm>
              <a:off x="4673" y="3145"/>
              <a:ext cx="22" cy="26"/>
            </a:xfrm>
            <a:custGeom>
              <a:avLst/>
              <a:gdLst>
                <a:gd name="T0" fmla="*/ 80 w 11"/>
                <a:gd name="T1" fmla="*/ 72 h 12"/>
                <a:gd name="T2" fmla="*/ 64 w 11"/>
                <a:gd name="T3" fmla="*/ 113 h 12"/>
                <a:gd name="T4" fmla="*/ 16 w 11"/>
                <a:gd name="T5" fmla="*/ 72 h 12"/>
                <a:gd name="T6" fmla="*/ 8 w 11"/>
                <a:gd name="T7" fmla="*/ 20 h 12"/>
                <a:gd name="T8" fmla="*/ 32 w 11"/>
                <a:gd name="T9" fmla="*/ 0 h 12"/>
                <a:gd name="T10" fmla="*/ 32 w 11"/>
                <a:gd name="T11" fmla="*/ 0 h 12"/>
                <a:gd name="T12" fmla="*/ 8 w 11"/>
                <a:gd name="T13" fmla="*/ 9 h 12"/>
                <a:gd name="T14" fmla="*/ 8 w 11"/>
                <a:gd name="T15" fmla="*/ 72 h 12"/>
                <a:gd name="T16" fmla="*/ 64 w 11"/>
                <a:gd name="T17" fmla="*/ 113 h 12"/>
                <a:gd name="T18" fmla="*/ 8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0" y="7"/>
                  </a:moveTo>
                  <a:cubicBezTo>
                    <a:pt x="11" y="9"/>
                    <a:pt x="10" y="11"/>
                    <a:pt x="8" y="11"/>
                  </a:cubicBezTo>
                  <a:cubicBezTo>
                    <a:pt x="6" y="12"/>
                    <a:pt x="3" y="11"/>
                    <a:pt x="2" y="7"/>
                  </a:cubicBezTo>
                  <a:cubicBezTo>
                    <a:pt x="0" y="4"/>
                    <a:pt x="0" y="3"/>
                    <a:pt x="1" y="2"/>
                  </a:cubicBezTo>
                  <a:cubicBezTo>
                    <a:pt x="1" y="0"/>
                    <a:pt x="3" y="0"/>
                    <a:pt x="4" y="0"/>
                  </a:cubicBezTo>
                  <a:cubicBezTo>
                    <a:pt x="4" y="0"/>
                    <a:pt x="4" y="0"/>
                    <a:pt x="4" y="0"/>
                  </a:cubicBezTo>
                  <a:cubicBezTo>
                    <a:pt x="3" y="0"/>
                    <a:pt x="1" y="0"/>
                    <a:pt x="1" y="1"/>
                  </a:cubicBezTo>
                  <a:cubicBezTo>
                    <a:pt x="0" y="3"/>
                    <a:pt x="0" y="4"/>
                    <a:pt x="1" y="7"/>
                  </a:cubicBezTo>
                  <a:cubicBezTo>
                    <a:pt x="3" y="11"/>
                    <a:pt x="6" y="12"/>
                    <a:pt x="8" y="11"/>
                  </a:cubicBezTo>
                  <a:cubicBezTo>
                    <a:pt x="10" y="11"/>
                    <a:pt x="11" y="9"/>
                    <a:pt x="10"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2" name="Freeform 122">
              <a:extLst>
                <a:ext uri="{FF2B5EF4-FFF2-40B4-BE49-F238E27FC236}">
                  <a16:creationId xmlns:a16="http://schemas.microsoft.com/office/drawing/2014/main" id="{AC9030A1-68C4-F9FA-F9E5-21DD59C18C59}"/>
                </a:ext>
              </a:extLst>
            </p:cNvPr>
            <p:cNvSpPr>
              <a:spLocks/>
            </p:cNvSpPr>
            <p:nvPr/>
          </p:nvSpPr>
          <p:spPr bwMode="auto">
            <a:xfrm>
              <a:off x="4273" y="2662"/>
              <a:ext cx="41" cy="72"/>
            </a:xfrm>
            <a:custGeom>
              <a:avLst/>
              <a:gdLst>
                <a:gd name="T0" fmla="*/ 88 w 20"/>
                <a:gd name="T1" fmla="*/ 33 h 33"/>
                <a:gd name="T2" fmla="*/ 16 w 20"/>
                <a:gd name="T3" fmla="*/ 61 h 33"/>
                <a:gd name="T4" fmla="*/ 33 w 20"/>
                <a:gd name="T5" fmla="*/ 262 h 33"/>
                <a:gd name="T6" fmla="*/ 121 w 20"/>
                <a:gd name="T7" fmla="*/ 334 h 33"/>
                <a:gd name="T8" fmla="*/ 88 w 20"/>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3">
                  <a:moveTo>
                    <a:pt x="10" y="3"/>
                  </a:moveTo>
                  <a:cubicBezTo>
                    <a:pt x="6" y="0"/>
                    <a:pt x="3" y="2"/>
                    <a:pt x="2" y="6"/>
                  </a:cubicBezTo>
                  <a:cubicBezTo>
                    <a:pt x="0" y="11"/>
                    <a:pt x="2" y="19"/>
                    <a:pt x="4" y="25"/>
                  </a:cubicBezTo>
                  <a:cubicBezTo>
                    <a:pt x="8" y="32"/>
                    <a:pt x="11" y="33"/>
                    <a:pt x="14" y="32"/>
                  </a:cubicBezTo>
                  <a:cubicBezTo>
                    <a:pt x="20" y="30"/>
                    <a:pt x="18" y="10"/>
                    <a:pt x="1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33" name="Freeform 123">
              <a:extLst>
                <a:ext uri="{FF2B5EF4-FFF2-40B4-BE49-F238E27FC236}">
                  <a16:creationId xmlns:a16="http://schemas.microsoft.com/office/drawing/2014/main" id="{65B27B1F-286D-8A8F-2FDD-BD0ED98207C7}"/>
                </a:ext>
              </a:extLst>
            </p:cNvPr>
            <p:cNvSpPr>
              <a:spLocks/>
            </p:cNvSpPr>
            <p:nvPr/>
          </p:nvSpPr>
          <p:spPr bwMode="auto">
            <a:xfrm>
              <a:off x="4285" y="2675"/>
              <a:ext cx="13" cy="43"/>
            </a:xfrm>
            <a:custGeom>
              <a:avLst/>
              <a:gdLst>
                <a:gd name="T0" fmla="*/ 20 w 6"/>
                <a:gd name="T1" fmla="*/ 9 h 20"/>
                <a:gd name="T2" fmla="*/ 0 w 6"/>
                <a:gd name="T3" fmla="*/ 69 h 20"/>
                <a:gd name="T4" fmla="*/ 33 w 6"/>
                <a:gd name="T5" fmla="*/ 181 h 20"/>
                <a:gd name="T6" fmla="*/ 61 w 6"/>
                <a:gd name="T7" fmla="*/ 198 h 20"/>
                <a:gd name="T8" fmla="*/ 61 w 6"/>
                <a:gd name="T9" fmla="*/ 198 h 20"/>
                <a:gd name="T10" fmla="*/ 33 w 6"/>
                <a:gd name="T11" fmla="*/ 181 h 20"/>
                <a:gd name="T12" fmla="*/ 0 w 6"/>
                <a:gd name="T13" fmla="*/ 69 h 20"/>
                <a:gd name="T14" fmla="*/ 20 w 6"/>
                <a:gd name="T15" fmla="*/ 9 h 20"/>
                <a:gd name="T16" fmla="*/ 52 w 6"/>
                <a:gd name="T17" fmla="*/ 19 h 20"/>
                <a:gd name="T18" fmla="*/ 52 w 6"/>
                <a:gd name="T19" fmla="*/ 19 h 20"/>
                <a:gd name="T20" fmla="*/ 20 w 6"/>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20">
                  <a:moveTo>
                    <a:pt x="2" y="1"/>
                  </a:moveTo>
                  <a:cubicBezTo>
                    <a:pt x="0" y="1"/>
                    <a:pt x="0" y="3"/>
                    <a:pt x="0" y="7"/>
                  </a:cubicBezTo>
                  <a:cubicBezTo>
                    <a:pt x="0" y="10"/>
                    <a:pt x="1" y="15"/>
                    <a:pt x="3" y="18"/>
                  </a:cubicBezTo>
                  <a:cubicBezTo>
                    <a:pt x="4" y="20"/>
                    <a:pt x="5" y="20"/>
                    <a:pt x="6" y="20"/>
                  </a:cubicBezTo>
                  <a:cubicBezTo>
                    <a:pt x="6" y="20"/>
                    <a:pt x="6" y="20"/>
                    <a:pt x="6" y="20"/>
                  </a:cubicBezTo>
                  <a:cubicBezTo>
                    <a:pt x="5" y="20"/>
                    <a:pt x="4" y="19"/>
                    <a:pt x="3" y="18"/>
                  </a:cubicBezTo>
                  <a:cubicBezTo>
                    <a:pt x="1" y="15"/>
                    <a:pt x="0" y="10"/>
                    <a:pt x="0" y="7"/>
                  </a:cubicBezTo>
                  <a:cubicBezTo>
                    <a:pt x="0" y="4"/>
                    <a:pt x="0" y="1"/>
                    <a:pt x="2" y="1"/>
                  </a:cubicBezTo>
                  <a:cubicBezTo>
                    <a:pt x="3" y="1"/>
                    <a:pt x="4" y="1"/>
                    <a:pt x="5" y="2"/>
                  </a:cubicBezTo>
                  <a:cubicBezTo>
                    <a:pt x="5" y="2"/>
                    <a:pt x="5" y="2"/>
                    <a:pt x="5" y="2"/>
                  </a:cubicBezTo>
                  <a:cubicBezTo>
                    <a:pt x="3" y="1"/>
                    <a:pt x="2"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4" name="Freeform 124">
              <a:extLst>
                <a:ext uri="{FF2B5EF4-FFF2-40B4-BE49-F238E27FC236}">
                  <a16:creationId xmlns:a16="http://schemas.microsoft.com/office/drawing/2014/main" id="{99096836-C286-E0E2-B997-9BA9F4CD78ED}"/>
                </a:ext>
              </a:extLst>
            </p:cNvPr>
            <p:cNvSpPr>
              <a:spLocks/>
            </p:cNvSpPr>
            <p:nvPr/>
          </p:nvSpPr>
          <p:spPr bwMode="auto">
            <a:xfrm>
              <a:off x="4275" y="2640"/>
              <a:ext cx="47" cy="48"/>
            </a:xfrm>
            <a:custGeom>
              <a:avLst/>
              <a:gdLst>
                <a:gd name="T0" fmla="*/ 137 w 23"/>
                <a:gd name="T1" fmla="*/ 33 h 22"/>
                <a:gd name="T2" fmla="*/ 76 w 23"/>
                <a:gd name="T3" fmla="*/ 9 h 22"/>
                <a:gd name="T4" fmla="*/ 25 w 23"/>
                <a:gd name="T5" fmla="*/ 52 h 22"/>
                <a:gd name="T6" fmla="*/ 92 w 23"/>
                <a:gd name="T7" fmla="*/ 194 h 22"/>
                <a:gd name="T8" fmla="*/ 196 w 23"/>
                <a:gd name="T9" fmla="*/ 133 h 22"/>
                <a:gd name="T10" fmla="*/ 137 w 23"/>
                <a:gd name="T11" fmla="*/ 33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6" y="3"/>
                  </a:moveTo>
                  <a:cubicBezTo>
                    <a:pt x="14" y="1"/>
                    <a:pt x="12" y="0"/>
                    <a:pt x="9" y="1"/>
                  </a:cubicBezTo>
                  <a:cubicBezTo>
                    <a:pt x="7" y="1"/>
                    <a:pt x="4" y="2"/>
                    <a:pt x="3" y="5"/>
                  </a:cubicBezTo>
                  <a:cubicBezTo>
                    <a:pt x="0" y="10"/>
                    <a:pt x="4" y="17"/>
                    <a:pt x="11" y="19"/>
                  </a:cubicBezTo>
                  <a:cubicBezTo>
                    <a:pt x="18" y="22"/>
                    <a:pt x="23" y="17"/>
                    <a:pt x="23" y="13"/>
                  </a:cubicBezTo>
                  <a:cubicBezTo>
                    <a:pt x="23" y="8"/>
                    <a:pt x="21" y="7"/>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35" name="Freeform 125">
              <a:extLst>
                <a:ext uri="{FF2B5EF4-FFF2-40B4-BE49-F238E27FC236}">
                  <a16:creationId xmlns:a16="http://schemas.microsoft.com/office/drawing/2014/main" id="{ED7B9A8C-2997-6DDC-D50B-FE1318C33E16}"/>
                </a:ext>
              </a:extLst>
            </p:cNvPr>
            <p:cNvSpPr>
              <a:spLocks/>
            </p:cNvSpPr>
            <p:nvPr/>
          </p:nvSpPr>
          <p:spPr bwMode="auto">
            <a:xfrm>
              <a:off x="4289" y="2651"/>
              <a:ext cx="25" cy="24"/>
            </a:xfrm>
            <a:custGeom>
              <a:avLst/>
              <a:gdLst>
                <a:gd name="T0" fmla="*/ 100 w 12"/>
                <a:gd name="T1" fmla="*/ 52 h 11"/>
                <a:gd name="T2" fmla="*/ 92 w 12"/>
                <a:gd name="T3" fmla="*/ 96 h 11"/>
                <a:gd name="T4" fmla="*/ 27 w 12"/>
                <a:gd name="T5" fmla="*/ 81 h 11"/>
                <a:gd name="T6" fmla="*/ 0 w 12"/>
                <a:gd name="T7" fmla="*/ 33 h 11"/>
                <a:gd name="T8" fmla="*/ 17 w 12"/>
                <a:gd name="T9" fmla="*/ 0 h 11"/>
                <a:gd name="T10" fmla="*/ 17 w 12"/>
                <a:gd name="T11" fmla="*/ 0 h 11"/>
                <a:gd name="T12" fmla="*/ 0 w 12"/>
                <a:gd name="T13" fmla="*/ 33 h 11"/>
                <a:gd name="T14" fmla="*/ 27 w 12"/>
                <a:gd name="T15" fmla="*/ 81 h 11"/>
                <a:gd name="T16" fmla="*/ 92 w 12"/>
                <a:gd name="T17" fmla="*/ 96 h 11"/>
                <a:gd name="T18" fmla="*/ 100 w 12"/>
                <a:gd name="T19" fmla="*/ 52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1" y="5"/>
                  </a:moveTo>
                  <a:cubicBezTo>
                    <a:pt x="12" y="7"/>
                    <a:pt x="11" y="8"/>
                    <a:pt x="10" y="9"/>
                  </a:cubicBezTo>
                  <a:cubicBezTo>
                    <a:pt x="9" y="10"/>
                    <a:pt x="6" y="10"/>
                    <a:pt x="3" y="8"/>
                  </a:cubicBezTo>
                  <a:cubicBezTo>
                    <a:pt x="0" y="6"/>
                    <a:pt x="0" y="4"/>
                    <a:pt x="0" y="3"/>
                  </a:cubicBezTo>
                  <a:cubicBezTo>
                    <a:pt x="0" y="1"/>
                    <a:pt x="1" y="0"/>
                    <a:pt x="2" y="0"/>
                  </a:cubicBezTo>
                  <a:cubicBezTo>
                    <a:pt x="2" y="0"/>
                    <a:pt x="2" y="0"/>
                    <a:pt x="2" y="0"/>
                  </a:cubicBezTo>
                  <a:cubicBezTo>
                    <a:pt x="1" y="0"/>
                    <a:pt x="0" y="1"/>
                    <a:pt x="0" y="3"/>
                  </a:cubicBezTo>
                  <a:cubicBezTo>
                    <a:pt x="0" y="4"/>
                    <a:pt x="0" y="6"/>
                    <a:pt x="3" y="8"/>
                  </a:cubicBezTo>
                  <a:cubicBezTo>
                    <a:pt x="6" y="11"/>
                    <a:pt x="9" y="11"/>
                    <a:pt x="10" y="9"/>
                  </a:cubicBezTo>
                  <a:cubicBezTo>
                    <a:pt x="11" y="8"/>
                    <a:pt x="12" y="7"/>
                    <a:pt x="11"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6" name="Freeform 126">
              <a:extLst>
                <a:ext uri="{FF2B5EF4-FFF2-40B4-BE49-F238E27FC236}">
                  <a16:creationId xmlns:a16="http://schemas.microsoft.com/office/drawing/2014/main" id="{A3E47733-8611-A448-50A3-91EBEE292D8A}"/>
                </a:ext>
              </a:extLst>
            </p:cNvPr>
            <p:cNvSpPr>
              <a:spLocks/>
            </p:cNvSpPr>
            <p:nvPr/>
          </p:nvSpPr>
          <p:spPr bwMode="auto">
            <a:xfrm>
              <a:off x="4412" y="2683"/>
              <a:ext cx="45" cy="53"/>
            </a:xfrm>
            <a:custGeom>
              <a:avLst/>
              <a:gdLst>
                <a:gd name="T0" fmla="*/ 164 w 22"/>
                <a:gd name="T1" fmla="*/ 73 h 24"/>
                <a:gd name="T2" fmla="*/ 113 w 22"/>
                <a:gd name="T3" fmla="*/ 9 h 24"/>
                <a:gd name="T4" fmla="*/ 51 w 22"/>
                <a:gd name="T5" fmla="*/ 9 h 24"/>
                <a:gd name="T6" fmla="*/ 41 w 22"/>
                <a:gd name="T7" fmla="*/ 205 h 24"/>
                <a:gd name="T8" fmla="*/ 172 w 22"/>
                <a:gd name="T9" fmla="*/ 205 h 24"/>
                <a:gd name="T10" fmla="*/ 164 w 22"/>
                <a:gd name="T11" fmla="*/ 73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4">
                  <a:moveTo>
                    <a:pt x="19" y="7"/>
                  </a:moveTo>
                  <a:cubicBezTo>
                    <a:pt x="18" y="4"/>
                    <a:pt x="16" y="2"/>
                    <a:pt x="13" y="1"/>
                  </a:cubicBezTo>
                  <a:cubicBezTo>
                    <a:pt x="11" y="0"/>
                    <a:pt x="8" y="0"/>
                    <a:pt x="6" y="1"/>
                  </a:cubicBezTo>
                  <a:cubicBezTo>
                    <a:pt x="0" y="4"/>
                    <a:pt x="0" y="13"/>
                    <a:pt x="5" y="19"/>
                  </a:cubicBezTo>
                  <a:cubicBezTo>
                    <a:pt x="10" y="24"/>
                    <a:pt x="18" y="23"/>
                    <a:pt x="20" y="19"/>
                  </a:cubicBezTo>
                  <a:cubicBezTo>
                    <a:pt x="22" y="15"/>
                    <a:pt x="22" y="13"/>
                    <a:pt x="19"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37" name="Freeform 127">
              <a:extLst>
                <a:ext uri="{FF2B5EF4-FFF2-40B4-BE49-F238E27FC236}">
                  <a16:creationId xmlns:a16="http://schemas.microsoft.com/office/drawing/2014/main" id="{DD487BDF-2C2E-2B1F-F697-43B51D04C3D5}"/>
                </a:ext>
              </a:extLst>
            </p:cNvPr>
            <p:cNvSpPr>
              <a:spLocks/>
            </p:cNvSpPr>
            <p:nvPr/>
          </p:nvSpPr>
          <p:spPr bwMode="auto">
            <a:xfrm>
              <a:off x="4425" y="2692"/>
              <a:ext cx="22" cy="31"/>
            </a:xfrm>
            <a:custGeom>
              <a:avLst/>
              <a:gdLst>
                <a:gd name="T0" fmla="*/ 88 w 11"/>
                <a:gd name="T1" fmla="*/ 109 h 14"/>
                <a:gd name="T2" fmla="*/ 64 w 11"/>
                <a:gd name="T3" fmla="*/ 142 h 14"/>
                <a:gd name="T4" fmla="*/ 8 w 11"/>
                <a:gd name="T5" fmla="*/ 89 h 14"/>
                <a:gd name="T6" fmla="*/ 16 w 11"/>
                <a:gd name="T7" fmla="*/ 20 h 14"/>
                <a:gd name="T8" fmla="*/ 40 w 11"/>
                <a:gd name="T9" fmla="*/ 9 h 14"/>
                <a:gd name="T10" fmla="*/ 40 w 11"/>
                <a:gd name="T11" fmla="*/ 9 h 14"/>
                <a:gd name="T12" fmla="*/ 16 w 11"/>
                <a:gd name="T13" fmla="*/ 20 h 14"/>
                <a:gd name="T14" fmla="*/ 8 w 11"/>
                <a:gd name="T15" fmla="*/ 89 h 14"/>
                <a:gd name="T16" fmla="*/ 64 w 11"/>
                <a:gd name="T17" fmla="*/ 142 h 14"/>
                <a:gd name="T18" fmla="*/ 88 w 11"/>
                <a:gd name="T19" fmla="*/ 10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4">
                  <a:moveTo>
                    <a:pt x="11" y="10"/>
                  </a:moveTo>
                  <a:cubicBezTo>
                    <a:pt x="11" y="12"/>
                    <a:pt x="9" y="13"/>
                    <a:pt x="8" y="13"/>
                  </a:cubicBezTo>
                  <a:cubicBezTo>
                    <a:pt x="6" y="13"/>
                    <a:pt x="3" y="12"/>
                    <a:pt x="1" y="8"/>
                  </a:cubicBezTo>
                  <a:cubicBezTo>
                    <a:pt x="0" y="5"/>
                    <a:pt x="1" y="3"/>
                    <a:pt x="2" y="2"/>
                  </a:cubicBezTo>
                  <a:cubicBezTo>
                    <a:pt x="3" y="1"/>
                    <a:pt x="4" y="0"/>
                    <a:pt x="5" y="1"/>
                  </a:cubicBezTo>
                  <a:cubicBezTo>
                    <a:pt x="5" y="1"/>
                    <a:pt x="5" y="1"/>
                    <a:pt x="5" y="1"/>
                  </a:cubicBezTo>
                  <a:cubicBezTo>
                    <a:pt x="4" y="0"/>
                    <a:pt x="3" y="1"/>
                    <a:pt x="2" y="2"/>
                  </a:cubicBezTo>
                  <a:cubicBezTo>
                    <a:pt x="1" y="3"/>
                    <a:pt x="0" y="5"/>
                    <a:pt x="1" y="8"/>
                  </a:cubicBezTo>
                  <a:cubicBezTo>
                    <a:pt x="3" y="12"/>
                    <a:pt x="6" y="14"/>
                    <a:pt x="8" y="13"/>
                  </a:cubicBezTo>
                  <a:cubicBezTo>
                    <a:pt x="9" y="13"/>
                    <a:pt x="11" y="12"/>
                    <a:pt x="11" y="1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38" name="Freeform 128">
              <a:extLst>
                <a:ext uri="{FF2B5EF4-FFF2-40B4-BE49-F238E27FC236}">
                  <a16:creationId xmlns:a16="http://schemas.microsoft.com/office/drawing/2014/main" id="{7370DF94-2B15-7678-3191-8028BFBF1736}"/>
                </a:ext>
              </a:extLst>
            </p:cNvPr>
            <p:cNvSpPr>
              <a:spLocks/>
            </p:cNvSpPr>
            <p:nvPr/>
          </p:nvSpPr>
          <p:spPr bwMode="auto">
            <a:xfrm>
              <a:off x="4343" y="2762"/>
              <a:ext cx="57" cy="61"/>
            </a:xfrm>
            <a:custGeom>
              <a:avLst/>
              <a:gdLst>
                <a:gd name="T0" fmla="*/ 136 w 28"/>
                <a:gd name="T1" fmla="*/ 20 h 28"/>
                <a:gd name="T2" fmla="*/ 75 w 28"/>
                <a:gd name="T3" fmla="*/ 0 h 28"/>
                <a:gd name="T4" fmla="*/ 49 w 28"/>
                <a:gd name="T5" fmla="*/ 185 h 28"/>
                <a:gd name="T6" fmla="*/ 204 w 28"/>
                <a:gd name="T7" fmla="*/ 270 h 28"/>
                <a:gd name="T8" fmla="*/ 228 w 28"/>
                <a:gd name="T9" fmla="*/ 166 h 28"/>
                <a:gd name="T10" fmla="*/ 179 w 28"/>
                <a:gd name="T11" fmla="*/ 81 h 28"/>
                <a:gd name="T12" fmla="*/ 136 w 28"/>
                <a:gd name="T13" fmla="*/ 20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8">
                  <a:moveTo>
                    <a:pt x="16" y="2"/>
                  </a:moveTo>
                  <a:cubicBezTo>
                    <a:pt x="14" y="1"/>
                    <a:pt x="11" y="0"/>
                    <a:pt x="9" y="0"/>
                  </a:cubicBezTo>
                  <a:cubicBezTo>
                    <a:pt x="0" y="2"/>
                    <a:pt x="0" y="11"/>
                    <a:pt x="6" y="18"/>
                  </a:cubicBezTo>
                  <a:cubicBezTo>
                    <a:pt x="11" y="26"/>
                    <a:pt x="20" y="28"/>
                    <a:pt x="24" y="26"/>
                  </a:cubicBezTo>
                  <a:cubicBezTo>
                    <a:pt x="27" y="24"/>
                    <a:pt x="28" y="20"/>
                    <a:pt x="27" y="16"/>
                  </a:cubicBezTo>
                  <a:cubicBezTo>
                    <a:pt x="26" y="13"/>
                    <a:pt x="23" y="10"/>
                    <a:pt x="21" y="8"/>
                  </a:cubicBezTo>
                  <a:cubicBezTo>
                    <a:pt x="20" y="6"/>
                    <a:pt x="18" y="3"/>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39" name="Freeform 129">
              <a:extLst>
                <a:ext uri="{FF2B5EF4-FFF2-40B4-BE49-F238E27FC236}">
                  <a16:creationId xmlns:a16="http://schemas.microsoft.com/office/drawing/2014/main" id="{B901448A-AE64-FB94-185A-4237DF3E95D0}"/>
                </a:ext>
              </a:extLst>
            </p:cNvPr>
            <p:cNvSpPr>
              <a:spLocks/>
            </p:cNvSpPr>
            <p:nvPr/>
          </p:nvSpPr>
          <p:spPr bwMode="auto">
            <a:xfrm>
              <a:off x="4359" y="2777"/>
              <a:ext cx="27" cy="31"/>
            </a:xfrm>
            <a:custGeom>
              <a:avLst/>
              <a:gdLst>
                <a:gd name="T0" fmla="*/ 8 w 13"/>
                <a:gd name="T1" fmla="*/ 9 h 14"/>
                <a:gd name="T2" fmla="*/ 17 w 13"/>
                <a:gd name="T3" fmla="*/ 78 h 14"/>
                <a:gd name="T4" fmla="*/ 81 w 13"/>
                <a:gd name="T5" fmla="*/ 153 h 14"/>
                <a:gd name="T6" fmla="*/ 116 w 13"/>
                <a:gd name="T7" fmla="*/ 142 h 14"/>
                <a:gd name="T8" fmla="*/ 116 w 13"/>
                <a:gd name="T9" fmla="*/ 142 h 14"/>
                <a:gd name="T10" fmla="*/ 81 w 13"/>
                <a:gd name="T11" fmla="*/ 153 h 14"/>
                <a:gd name="T12" fmla="*/ 17 w 13"/>
                <a:gd name="T13" fmla="*/ 78 h 14"/>
                <a:gd name="T14" fmla="*/ 8 w 13"/>
                <a:gd name="T15" fmla="*/ 9 h 14"/>
                <a:gd name="T16" fmla="*/ 35 w 13"/>
                <a:gd name="T17" fmla="*/ 0 h 14"/>
                <a:gd name="T18" fmla="*/ 35 w 13"/>
                <a:gd name="T19" fmla="*/ 0 h 14"/>
                <a:gd name="T20" fmla="*/ 8 w 13"/>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1" y="1"/>
                  </a:moveTo>
                  <a:cubicBezTo>
                    <a:pt x="0" y="2"/>
                    <a:pt x="0" y="4"/>
                    <a:pt x="2" y="7"/>
                  </a:cubicBezTo>
                  <a:cubicBezTo>
                    <a:pt x="4" y="10"/>
                    <a:pt x="7" y="13"/>
                    <a:pt x="9" y="14"/>
                  </a:cubicBezTo>
                  <a:cubicBezTo>
                    <a:pt x="11" y="14"/>
                    <a:pt x="12" y="14"/>
                    <a:pt x="13" y="13"/>
                  </a:cubicBezTo>
                  <a:cubicBezTo>
                    <a:pt x="13" y="13"/>
                    <a:pt x="13" y="13"/>
                    <a:pt x="13" y="13"/>
                  </a:cubicBezTo>
                  <a:cubicBezTo>
                    <a:pt x="12" y="14"/>
                    <a:pt x="11" y="14"/>
                    <a:pt x="9" y="14"/>
                  </a:cubicBezTo>
                  <a:cubicBezTo>
                    <a:pt x="7" y="13"/>
                    <a:pt x="4" y="10"/>
                    <a:pt x="2" y="7"/>
                  </a:cubicBezTo>
                  <a:cubicBezTo>
                    <a:pt x="1" y="4"/>
                    <a:pt x="0" y="2"/>
                    <a:pt x="1" y="1"/>
                  </a:cubicBezTo>
                  <a:cubicBezTo>
                    <a:pt x="2" y="0"/>
                    <a:pt x="3" y="0"/>
                    <a:pt x="4" y="0"/>
                  </a:cubicBezTo>
                  <a:cubicBezTo>
                    <a:pt x="4" y="0"/>
                    <a:pt x="4" y="0"/>
                    <a:pt x="4" y="0"/>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0" name="Freeform 130">
              <a:extLst>
                <a:ext uri="{FF2B5EF4-FFF2-40B4-BE49-F238E27FC236}">
                  <a16:creationId xmlns:a16="http://schemas.microsoft.com/office/drawing/2014/main" id="{77AB3E7B-BA63-01B7-317E-6BB1D3BF5E32}"/>
                </a:ext>
              </a:extLst>
            </p:cNvPr>
            <p:cNvSpPr>
              <a:spLocks/>
            </p:cNvSpPr>
            <p:nvPr/>
          </p:nvSpPr>
          <p:spPr bwMode="auto">
            <a:xfrm>
              <a:off x="4394" y="2708"/>
              <a:ext cx="57" cy="63"/>
            </a:xfrm>
            <a:custGeom>
              <a:avLst/>
              <a:gdLst>
                <a:gd name="T0" fmla="*/ 145 w 28"/>
                <a:gd name="T1" fmla="*/ 20 h 29"/>
                <a:gd name="T2" fmla="*/ 41 w 28"/>
                <a:gd name="T3" fmla="*/ 33 h 29"/>
                <a:gd name="T4" fmla="*/ 49 w 28"/>
                <a:gd name="T5" fmla="*/ 202 h 29"/>
                <a:gd name="T6" fmla="*/ 195 w 28"/>
                <a:gd name="T7" fmla="*/ 278 h 29"/>
                <a:gd name="T8" fmla="*/ 236 w 28"/>
                <a:gd name="T9" fmla="*/ 193 h 29"/>
                <a:gd name="T10" fmla="*/ 187 w 28"/>
                <a:gd name="T11" fmla="*/ 113 h 29"/>
                <a:gd name="T12" fmla="*/ 145 w 28"/>
                <a:gd name="T13" fmla="*/ 2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17" y="2"/>
                  </a:moveTo>
                  <a:cubicBezTo>
                    <a:pt x="14" y="0"/>
                    <a:pt x="10" y="0"/>
                    <a:pt x="5" y="3"/>
                  </a:cubicBezTo>
                  <a:cubicBezTo>
                    <a:pt x="0" y="7"/>
                    <a:pt x="1" y="14"/>
                    <a:pt x="6" y="20"/>
                  </a:cubicBezTo>
                  <a:cubicBezTo>
                    <a:pt x="12" y="27"/>
                    <a:pt x="16" y="29"/>
                    <a:pt x="23" y="27"/>
                  </a:cubicBezTo>
                  <a:cubicBezTo>
                    <a:pt x="26" y="26"/>
                    <a:pt x="28" y="23"/>
                    <a:pt x="28" y="19"/>
                  </a:cubicBezTo>
                  <a:cubicBezTo>
                    <a:pt x="27" y="16"/>
                    <a:pt x="25" y="14"/>
                    <a:pt x="22" y="11"/>
                  </a:cubicBezTo>
                  <a:cubicBezTo>
                    <a:pt x="21" y="9"/>
                    <a:pt x="20" y="4"/>
                    <a:pt x="17"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41" name="Freeform 131">
              <a:extLst>
                <a:ext uri="{FF2B5EF4-FFF2-40B4-BE49-F238E27FC236}">
                  <a16:creationId xmlns:a16="http://schemas.microsoft.com/office/drawing/2014/main" id="{11E44175-87AC-B549-3EC4-F1B337FA37F9}"/>
                </a:ext>
              </a:extLst>
            </p:cNvPr>
            <p:cNvSpPr>
              <a:spLocks/>
            </p:cNvSpPr>
            <p:nvPr/>
          </p:nvSpPr>
          <p:spPr bwMode="auto">
            <a:xfrm>
              <a:off x="4410" y="2718"/>
              <a:ext cx="29" cy="35"/>
            </a:xfrm>
            <a:custGeom>
              <a:avLst/>
              <a:gdLst>
                <a:gd name="T0" fmla="*/ 124 w 14"/>
                <a:gd name="T1" fmla="*/ 149 h 16"/>
                <a:gd name="T2" fmla="*/ 116 w 14"/>
                <a:gd name="T3" fmla="*/ 158 h 16"/>
                <a:gd name="T4" fmla="*/ 35 w 14"/>
                <a:gd name="T5" fmla="*/ 96 h 16"/>
                <a:gd name="T6" fmla="*/ 17 w 14"/>
                <a:gd name="T7" fmla="*/ 9 h 16"/>
                <a:gd name="T8" fmla="*/ 52 w 14"/>
                <a:gd name="T9" fmla="*/ 9 h 16"/>
                <a:gd name="T10" fmla="*/ 52 w 14"/>
                <a:gd name="T11" fmla="*/ 9 h 16"/>
                <a:gd name="T12" fmla="*/ 17 w 14"/>
                <a:gd name="T13" fmla="*/ 9 h 16"/>
                <a:gd name="T14" fmla="*/ 25 w 14"/>
                <a:gd name="T15" fmla="*/ 96 h 16"/>
                <a:gd name="T16" fmla="*/ 116 w 14"/>
                <a:gd name="T17" fmla="*/ 168 h 16"/>
                <a:gd name="T18" fmla="*/ 124 w 14"/>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4"/>
                  </a:moveTo>
                  <a:cubicBezTo>
                    <a:pt x="14" y="15"/>
                    <a:pt x="13" y="15"/>
                    <a:pt x="13" y="15"/>
                  </a:cubicBezTo>
                  <a:cubicBezTo>
                    <a:pt x="11" y="16"/>
                    <a:pt x="8" y="15"/>
                    <a:pt x="4" y="9"/>
                  </a:cubicBezTo>
                  <a:cubicBezTo>
                    <a:pt x="0" y="5"/>
                    <a:pt x="1" y="2"/>
                    <a:pt x="2" y="1"/>
                  </a:cubicBezTo>
                  <a:cubicBezTo>
                    <a:pt x="3" y="0"/>
                    <a:pt x="5" y="0"/>
                    <a:pt x="6" y="1"/>
                  </a:cubicBezTo>
                  <a:cubicBezTo>
                    <a:pt x="6" y="1"/>
                    <a:pt x="6" y="1"/>
                    <a:pt x="6" y="1"/>
                  </a:cubicBezTo>
                  <a:cubicBezTo>
                    <a:pt x="4" y="0"/>
                    <a:pt x="3" y="0"/>
                    <a:pt x="2" y="1"/>
                  </a:cubicBezTo>
                  <a:cubicBezTo>
                    <a:pt x="0" y="2"/>
                    <a:pt x="0" y="5"/>
                    <a:pt x="3" y="9"/>
                  </a:cubicBezTo>
                  <a:cubicBezTo>
                    <a:pt x="7" y="14"/>
                    <a:pt x="11" y="16"/>
                    <a:pt x="13" y="16"/>
                  </a:cubicBezTo>
                  <a:cubicBezTo>
                    <a:pt x="13" y="15"/>
                    <a:pt x="14" y="15"/>
                    <a:pt x="14"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2" name="Freeform 132">
              <a:extLst>
                <a:ext uri="{FF2B5EF4-FFF2-40B4-BE49-F238E27FC236}">
                  <a16:creationId xmlns:a16="http://schemas.microsoft.com/office/drawing/2014/main" id="{0E22FBAF-6B77-A858-2794-8A43A9BD9DD0}"/>
                </a:ext>
              </a:extLst>
            </p:cNvPr>
            <p:cNvSpPr>
              <a:spLocks/>
            </p:cNvSpPr>
            <p:nvPr/>
          </p:nvSpPr>
          <p:spPr bwMode="auto">
            <a:xfrm>
              <a:off x="4361" y="2657"/>
              <a:ext cx="45" cy="48"/>
            </a:xfrm>
            <a:custGeom>
              <a:avLst/>
              <a:gdLst>
                <a:gd name="T0" fmla="*/ 147 w 22"/>
                <a:gd name="T1" fmla="*/ 44 h 22"/>
                <a:gd name="T2" fmla="*/ 84 w 22"/>
                <a:gd name="T3" fmla="*/ 0 h 22"/>
                <a:gd name="T4" fmla="*/ 33 w 22"/>
                <a:gd name="T5" fmla="*/ 33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1"/>
                    <a:pt x="4" y="3"/>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43" name="Freeform 133">
              <a:extLst>
                <a:ext uri="{FF2B5EF4-FFF2-40B4-BE49-F238E27FC236}">
                  <a16:creationId xmlns:a16="http://schemas.microsoft.com/office/drawing/2014/main" id="{0904D533-925B-B493-A212-F8407C190B0E}"/>
                </a:ext>
              </a:extLst>
            </p:cNvPr>
            <p:cNvSpPr>
              <a:spLocks/>
            </p:cNvSpPr>
            <p:nvPr/>
          </p:nvSpPr>
          <p:spPr bwMode="auto">
            <a:xfrm>
              <a:off x="4373" y="2666"/>
              <a:ext cx="23" cy="26"/>
            </a:xfrm>
            <a:custGeom>
              <a:avLst/>
              <a:gdLst>
                <a:gd name="T0" fmla="*/ 100 w 11"/>
                <a:gd name="T1" fmla="*/ 72 h 12"/>
                <a:gd name="T2" fmla="*/ 84 w 11"/>
                <a:gd name="T3" fmla="*/ 113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84 w 11"/>
                <a:gd name="T17" fmla="*/ 113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8" y="12"/>
                    <a:pt x="5" y="11"/>
                    <a:pt x="2" y="8"/>
                  </a:cubicBezTo>
                  <a:cubicBezTo>
                    <a:pt x="0" y="5"/>
                    <a:pt x="0" y="4"/>
                    <a:pt x="1" y="2"/>
                  </a:cubicBezTo>
                  <a:cubicBezTo>
                    <a:pt x="1" y="1"/>
                    <a:pt x="3" y="0"/>
                    <a:pt x="4" y="0"/>
                  </a:cubicBezTo>
                  <a:cubicBezTo>
                    <a:pt x="4" y="0"/>
                    <a:pt x="4" y="0"/>
                    <a:pt x="4" y="0"/>
                  </a:cubicBezTo>
                  <a:cubicBezTo>
                    <a:pt x="3" y="0"/>
                    <a:pt x="1" y="1"/>
                    <a:pt x="1" y="2"/>
                  </a:cubicBezTo>
                  <a:cubicBezTo>
                    <a:pt x="0" y="4"/>
                    <a:pt x="0" y="6"/>
                    <a:pt x="2" y="8"/>
                  </a:cubicBezTo>
                  <a:cubicBezTo>
                    <a:pt x="5" y="11"/>
                    <a:pt x="8" y="12"/>
                    <a:pt x="9" y="11"/>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4" name="Freeform 134">
              <a:extLst>
                <a:ext uri="{FF2B5EF4-FFF2-40B4-BE49-F238E27FC236}">
                  <a16:creationId xmlns:a16="http://schemas.microsoft.com/office/drawing/2014/main" id="{C85F0E46-07DC-7E84-8BF8-5820EC5819D2}"/>
                </a:ext>
              </a:extLst>
            </p:cNvPr>
            <p:cNvSpPr>
              <a:spLocks/>
            </p:cNvSpPr>
            <p:nvPr/>
          </p:nvSpPr>
          <p:spPr bwMode="auto">
            <a:xfrm>
              <a:off x="4386" y="3145"/>
              <a:ext cx="35" cy="72"/>
            </a:xfrm>
            <a:custGeom>
              <a:avLst/>
              <a:gdLst>
                <a:gd name="T0" fmla="*/ 97 w 17"/>
                <a:gd name="T1" fmla="*/ 33 h 33"/>
                <a:gd name="T2" fmla="*/ 8 w 17"/>
                <a:gd name="T3" fmla="*/ 61 h 33"/>
                <a:gd name="T4" fmla="*/ 16 w 17"/>
                <a:gd name="T5" fmla="*/ 247 h 33"/>
                <a:gd name="T6" fmla="*/ 97 w 17"/>
                <a:gd name="T7" fmla="*/ 343 h 33"/>
                <a:gd name="T8" fmla="*/ 97 w 17"/>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33">
                  <a:moveTo>
                    <a:pt x="11" y="3"/>
                  </a:moveTo>
                  <a:cubicBezTo>
                    <a:pt x="7" y="0"/>
                    <a:pt x="3" y="1"/>
                    <a:pt x="1" y="6"/>
                  </a:cubicBezTo>
                  <a:cubicBezTo>
                    <a:pt x="0" y="10"/>
                    <a:pt x="0" y="18"/>
                    <a:pt x="2" y="24"/>
                  </a:cubicBezTo>
                  <a:cubicBezTo>
                    <a:pt x="5" y="32"/>
                    <a:pt x="8" y="33"/>
                    <a:pt x="11" y="33"/>
                  </a:cubicBezTo>
                  <a:cubicBezTo>
                    <a:pt x="17" y="32"/>
                    <a:pt x="17" y="11"/>
                    <a:pt x="11"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45" name="Freeform 135">
              <a:extLst>
                <a:ext uri="{FF2B5EF4-FFF2-40B4-BE49-F238E27FC236}">
                  <a16:creationId xmlns:a16="http://schemas.microsoft.com/office/drawing/2014/main" id="{29A51DD0-EE3A-9C20-7CE8-A296B8B15F49}"/>
                </a:ext>
              </a:extLst>
            </p:cNvPr>
            <p:cNvSpPr>
              <a:spLocks/>
            </p:cNvSpPr>
            <p:nvPr/>
          </p:nvSpPr>
          <p:spPr bwMode="auto">
            <a:xfrm>
              <a:off x="4394" y="3160"/>
              <a:ext cx="12" cy="42"/>
            </a:xfrm>
            <a:custGeom>
              <a:avLst/>
              <a:gdLst>
                <a:gd name="T0" fmla="*/ 24 w 6"/>
                <a:gd name="T1" fmla="*/ 0 h 19"/>
                <a:gd name="T2" fmla="*/ 8 w 6"/>
                <a:gd name="T3" fmla="*/ 64 h 19"/>
                <a:gd name="T4" fmla="*/ 24 w 6"/>
                <a:gd name="T5" fmla="*/ 186 h 19"/>
                <a:gd name="T6" fmla="*/ 48 w 6"/>
                <a:gd name="T7" fmla="*/ 206 h 19"/>
                <a:gd name="T8" fmla="*/ 48 w 6"/>
                <a:gd name="T9" fmla="*/ 206 h 19"/>
                <a:gd name="T10" fmla="*/ 24 w 6"/>
                <a:gd name="T11" fmla="*/ 186 h 19"/>
                <a:gd name="T12" fmla="*/ 8 w 6"/>
                <a:gd name="T13" fmla="*/ 64 h 19"/>
                <a:gd name="T14" fmla="*/ 32 w 6"/>
                <a:gd name="T15" fmla="*/ 0 h 19"/>
                <a:gd name="T16" fmla="*/ 48 w 6"/>
                <a:gd name="T17" fmla="*/ 20 h 19"/>
                <a:gd name="T18" fmla="*/ 48 w 6"/>
                <a:gd name="T19" fmla="*/ 20 h 19"/>
                <a:gd name="T20" fmla="*/ 24 w 6"/>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9">
                  <a:moveTo>
                    <a:pt x="3" y="0"/>
                  </a:moveTo>
                  <a:cubicBezTo>
                    <a:pt x="2" y="0"/>
                    <a:pt x="1" y="2"/>
                    <a:pt x="1" y="6"/>
                  </a:cubicBezTo>
                  <a:cubicBezTo>
                    <a:pt x="0" y="9"/>
                    <a:pt x="1" y="14"/>
                    <a:pt x="3" y="17"/>
                  </a:cubicBezTo>
                  <a:cubicBezTo>
                    <a:pt x="4" y="19"/>
                    <a:pt x="5" y="19"/>
                    <a:pt x="6" y="19"/>
                  </a:cubicBezTo>
                  <a:cubicBezTo>
                    <a:pt x="6" y="19"/>
                    <a:pt x="6" y="19"/>
                    <a:pt x="6" y="19"/>
                  </a:cubicBezTo>
                  <a:cubicBezTo>
                    <a:pt x="5" y="19"/>
                    <a:pt x="4" y="19"/>
                    <a:pt x="3" y="17"/>
                  </a:cubicBezTo>
                  <a:cubicBezTo>
                    <a:pt x="1" y="14"/>
                    <a:pt x="1" y="9"/>
                    <a:pt x="1" y="6"/>
                  </a:cubicBezTo>
                  <a:cubicBezTo>
                    <a:pt x="1" y="2"/>
                    <a:pt x="2" y="0"/>
                    <a:pt x="4" y="0"/>
                  </a:cubicBezTo>
                  <a:cubicBezTo>
                    <a:pt x="4" y="0"/>
                    <a:pt x="5" y="0"/>
                    <a:pt x="6" y="2"/>
                  </a:cubicBezTo>
                  <a:cubicBezTo>
                    <a:pt x="6" y="2"/>
                    <a:pt x="6" y="2"/>
                    <a:pt x="6" y="2"/>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6" name="Freeform 136">
              <a:extLst>
                <a:ext uri="{FF2B5EF4-FFF2-40B4-BE49-F238E27FC236}">
                  <a16:creationId xmlns:a16="http://schemas.microsoft.com/office/drawing/2014/main" id="{95EA8939-EBE4-4496-AF14-91EC2A483861}"/>
                </a:ext>
              </a:extLst>
            </p:cNvPr>
            <p:cNvSpPr>
              <a:spLocks/>
            </p:cNvSpPr>
            <p:nvPr/>
          </p:nvSpPr>
          <p:spPr bwMode="auto">
            <a:xfrm>
              <a:off x="4414" y="3175"/>
              <a:ext cx="46" cy="49"/>
            </a:xfrm>
            <a:custGeom>
              <a:avLst/>
              <a:gdLst>
                <a:gd name="T0" fmla="*/ 157 w 22"/>
                <a:gd name="T1" fmla="*/ 45 h 22"/>
                <a:gd name="T2" fmla="*/ 92 w 22"/>
                <a:gd name="T3" fmla="*/ 9 h 22"/>
                <a:gd name="T4" fmla="*/ 27 w 22"/>
                <a:gd name="T5" fmla="*/ 45 h 22"/>
                <a:gd name="T6" fmla="*/ 84 w 22"/>
                <a:gd name="T7" fmla="*/ 209 h 22"/>
                <a:gd name="T8" fmla="*/ 201 w 22"/>
                <a:gd name="T9" fmla="*/ 154 h 22"/>
                <a:gd name="T10" fmla="*/ 157 w 22"/>
                <a:gd name="T11" fmla="*/ 45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4" y="2"/>
                    <a:pt x="12" y="0"/>
                    <a:pt x="10" y="1"/>
                  </a:cubicBezTo>
                  <a:cubicBezTo>
                    <a:pt x="7" y="1"/>
                    <a:pt x="5" y="2"/>
                    <a:pt x="3" y="4"/>
                  </a:cubicBezTo>
                  <a:cubicBezTo>
                    <a:pt x="0" y="9"/>
                    <a:pt x="3" y="17"/>
                    <a:pt x="9" y="19"/>
                  </a:cubicBezTo>
                  <a:cubicBezTo>
                    <a:pt x="16" y="22"/>
                    <a:pt x="22" y="18"/>
                    <a:pt x="22" y="14"/>
                  </a:cubicBezTo>
                  <a:cubicBezTo>
                    <a:pt x="22" y="10"/>
                    <a:pt x="21" y="8"/>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47" name="Freeform 137">
              <a:extLst>
                <a:ext uri="{FF2B5EF4-FFF2-40B4-BE49-F238E27FC236}">
                  <a16:creationId xmlns:a16="http://schemas.microsoft.com/office/drawing/2014/main" id="{C4CB4F0D-A231-3E5F-60A2-278ABCDFB539}"/>
                </a:ext>
              </a:extLst>
            </p:cNvPr>
            <p:cNvSpPr>
              <a:spLocks/>
            </p:cNvSpPr>
            <p:nvPr/>
          </p:nvSpPr>
          <p:spPr bwMode="auto">
            <a:xfrm>
              <a:off x="4427" y="3186"/>
              <a:ext cx="24" cy="24"/>
            </a:xfrm>
            <a:custGeom>
              <a:avLst/>
              <a:gdLst>
                <a:gd name="T0" fmla="*/ 88 w 12"/>
                <a:gd name="T1" fmla="*/ 61 h 11"/>
                <a:gd name="T2" fmla="*/ 80 w 12"/>
                <a:gd name="T3" fmla="*/ 105 h 11"/>
                <a:gd name="T4" fmla="*/ 24 w 12"/>
                <a:gd name="T5" fmla="*/ 81 h 11"/>
                <a:gd name="T6" fmla="*/ 8 w 12"/>
                <a:gd name="T7" fmla="*/ 20 h 11"/>
                <a:gd name="T8" fmla="*/ 24 w 12"/>
                <a:gd name="T9" fmla="*/ 0 h 11"/>
                <a:gd name="T10" fmla="*/ 24 w 12"/>
                <a:gd name="T11" fmla="*/ 0 h 11"/>
                <a:gd name="T12" fmla="*/ 8 w 12"/>
                <a:gd name="T13" fmla="*/ 20 h 11"/>
                <a:gd name="T14" fmla="*/ 24 w 12"/>
                <a:gd name="T15" fmla="*/ 81 h 11"/>
                <a:gd name="T16" fmla="*/ 80 w 12"/>
                <a:gd name="T17" fmla="*/ 105 h 11"/>
                <a:gd name="T18" fmla="*/ 88 w 12"/>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1" y="6"/>
                  </a:moveTo>
                  <a:cubicBezTo>
                    <a:pt x="12" y="8"/>
                    <a:pt x="11" y="9"/>
                    <a:pt x="10" y="10"/>
                  </a:cubicBezTo>
                  <a:cubicBezTo>
                    <a:pt x="8" y="11"/>
                    <a:pt x="5" y="11"/>
                    <a:pt x="3" y="8"/>
                  </a:cubicBezTo>
                  <a:cubicBezTo>
                    <a:pt x="1" y="5"/>
                    <a:pt x="0" y="4"/>
                    <a:pt x="1" y="2"/>
                  </a:cubicBezTo>
                  <a:cubicBezTo>
                    <a:pt x="1" y="1"/>
                    <a:pt x="2" y="0"/>
                    <a:pt x="3" y="0"/>
                  </a:cubicBezTo>
                  <a:cubicBezTo>
                    <a:pt x="3" y="0"/>
                    <a:pt x="3" y="0"/>
                    <a:pt x="3" y="0"/>
                  </a:cubicBezTo>
                  <a:cubicBezTo>
                    <a:pt x="2" y="0"/>
                    <a:pt x="1" y="1"/>
                    <a:pt x="1" y="2"/>
                  </a:cubicBezTo>
                  <a:cubicBezTo>
                    <a:pt x="0" y="4"/>
                    <a:pt x="0" y="6"/>
                    <a:pt x="3" y="8"/>
                  </a:cubicBezTo>
                  <a:cubicBezTo>
                    <a:pt x="5" y="11"/>
                    <a:pt x="8" y="11"/>
                    <a:pt x="10" y="10"/>
                  </a:cubicBezTo>
                  <a:cubicBezTo>
                    <a:pt x="12" y="9"/>
                    <a:pt x="12"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8" name="Freeform 138">
              <a:extLst>
                <a:ext uri="{FF2B5EF4-FFF2-40B4-BE49-F238E27FC236}">
                  <a16:creationId xmlns:a16="http://schemas.microsoft.com/office/drawing/2014/main" id="{8046BC6E-510E-C2EE-8BE6-60A833A083BC}"/>
                </a:ext>
              </a:extLst>
            </p:cNvPr>
            <p:cNvSpPr>
              <a:spLocks/>
            </p:cNvSpPr>
            <p:nvPr/>
          </p:nvSpPr>
          <p:spPr bwMode="auto">
            <a:xfrm>
              <a:off x="4498" y="3202"/>
              <a:ext cx="44" cy="50"/>
            </a:xfrm>
            <a:custGeom>
              <a:avLst/>
              <a:gdLst>
                <a:gd name="T0" fmla="*/ 157 w 21"/>
                <a:gd name="T1" fmla="*/ 61 h 23"/>
                <a:gd name="T2" fmla="*/ 101 w 21"/>
                <a:gd name="T3" fmla="*/ 9 h 23"/>
                <a:gd name="T4" fmla="*/ 36 w 21"/>
                <a:gd name="T5" fmla="*/ 33 h 23"/>
                <a:gd name="T6" fmla="*/ 65 w 21"/>
                <a:gd name="T7" fmla="*/ 193 h 23"/>
                <a:gd name="T8" fmla="*/ 184 w 21"/>
                <a:gd name="T9" fmla="*/ 174 h 23"/>
                <a:gd name="T10" fmla="*/ 157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5" y="3"/>
                    <a:pt x="14" y="1"/>
                    <a:pt x="11" y="1"/>
                  </a:cubicBezTo>
                  <a:cubicBezTo>
                    <a:pt x="9" y="0"/>
                    <a:pt x="6" y="1"/>
                    <a:pt x="4" y="3"/>
                  </a:cubicBezTo>
                  <a:cubicBezTo>
                    <a:pt x="0" y="6"/>
                    <a:pt x="1" y="15"/>
                    <a:pt x="7" y="19"/>
                  </a:cubicBezTo>
                  <a:cubicBezTo>
                    <a:pt x="12" y="23"/>
                    <a:pt x="19" y="21"/>
                    <a:pt x="20" y="17"/>
                  </a:cubicBezTo>
                  <a:cubicBezTo>
                    <a:pt x="21" y="13"/>
                    <a:pt x="21"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49" name="Freeform 139">
              <a:extLst>
                <a:ext uri="{FF2B5EF4-FFF2-40B4-BE49-F238E27FC236}">
                  <a16:creationId xmlns:a16="http://schemas.microsoft.com/office/drawing/2014/main" id="{20827A07-B718-2D87-FC7A-83DE3CD90EA5}"/>
                </a:ext>
              </a:extLst>
            </p:cNvPr>
            <p:cNvSpPr>
              <a:spLocks/>
            </p:cNvSpPr>
            <p:nvPr/>
          </p:nvSpPr>
          <p:spPr bwMode="auto">
            <a:xfrm>
              <a:off x="4511" y="3213"/>
              <a:ext cx="22" cy="26"/>
            </a:xfrm>
            <a:custGeom>
              <a:avLst/>
              <a:gdLst>
                <a:gd name="T0" fmla="*/ 80 w 11"/>
                <a:gd name="T1" fmla="*/ 72 h 12"/>
                <a:gd name="T2" fmla="*/ 64 w 11"/>
                <a:gd name="T3" fmla="*/ 113 h 12"/>
                <a:gd name="T4" fmla="*/ 16 w 11"/>
                <a:gd name="T5" fmla="*/ 80 h 12"/>
                <a:gd name="T6" fmla="*/ 8 w 11"/>
                <a:gd name="T7" fmla="*/ 20 h 12"/>
                <a:gd name="T8" fmla="*/ 32 w 11"/>
                <a:gd name="T9" fmla="*/ 0 h 12"/>
                <a:gd name="T10" fmla="*/ 32 w 11"/>
                <a:gd name="T11" fmla="*/ 0 h 12"/>
                <a:gd name="T12" fmla="*/ 8 w 11"/>
                <a:gd name="T13" fmla="*/ 20 h 12"/>
                <a:gd name="T14" fmla="*/ 8 w 11"/>
                <a:gd name="T15" fmla="*/ 80 h 12"/>
                <a:gd name="T16" fmla="*/ 64 w 11"/>
                <a:gd name="T17" fmla="*/ 113 h 12"/>
                <a:gd name="T18" fmla="*/ 8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0" y="7"/>
                  </a:moveTo>
                  <a:cubicBezTo>
                    <a:pt x="11" y="9"/>
                    <a:pt x="10" y="11"/>
                    <a:pt x="8" y="11"/>
                  </a:cubicBezTo>
                  <a:cubicBezTo>
                    <a:pt x="6" y="12"/>
                    <a:pt x="3" y="11"/>
                    <a:pt x="2" y="8"/>
                  </a:cubicBezTo>
                  <a:cubicBezTo>
                    <a:pt x="0" y="5"/>
                    <a:pt x="0" y="3"/>
                    <a:pt x="1" y="2"/>
                  </a:cubicBezTo>
                  <a:cubicBezTo>
                    <a:pt x="1" y="0"/>
                    <a:pt x="3" y="0"/>
                    <a:pt x="4" y="0"/>
                  </a:cubicBezTo>
                  <a:cubicBezTo>
                    <a:pt x="4" y="0"/>
                    <a:pt x="4" y="0"/>
                    <a:pt x="4" y="0"/>
                  </a:cubicBezTo>
                  <a:cubicBezTo>
                    <a:pt x="3" y="0"/>
                    <a:pt x="1" y="0"/>
                    <a:pt x="1" y="2"/>
                  </a:cubicBezTo>
                  <a:cubicBezTo>
                    <a:pt x="0" y="3"/>
                    <a:pt x="0" y="5"/>
                    <a:pt x="1" y="8"/>
                  </a:cubicBezTo>
                  <a:cubicBezTo>
                    <a:pt x="3" y="11"/>
                    <a:pt x="6" y="12"/>
                    <a:pt x="8" y="11"/>
                  </a:cubicBezTo>
                  <a:cubicBezTo>
                    <a:pt x="10" y="11"/>
                    <a:pt x="11" y="9"/>
                    <a:pt x="10"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50" name="Freeform 140">
              <a:extLst>
                <a:ext uri="{FF2B5EF4-FFF2-40B4-BE49-F238E27FC236}">
                  <a16:creationId xmlns:a16="http://schemas.microsoft.com/office/drawing/2014/main" id="{7B363948-728B-3C32-D118-4546D2857180}"/>
                </a:ext>
              </a:extLst>
            </p:cNvPr>
            <p:cNvSpPr>
              <a:spLocks/>
            </p:cNvSpPr>
            <p:nvPr/>
          </p:nvSpPr>
          <p:spPr bwMode="auto">
            <a:xfrm>
              <a:off x="4142" y="3062"/>
              <a:ext cx="45" cy="50"/>
            </a:xfrm>
            <a:custGeom>
              <a:avLst/>
              <a:gdLst>
                <a:gd name="T0" fmla="*/ 155 w 22"/>
                <a:gd name="T1" fmla="*/ 174 h 23"/>
                <a:gd name="T2" fmla="*/ 180 w 22"/>
                <a:gd name="T3" fmla="*/ 93 h 23"/>
                <a:gd name="T4" fmla="*/ 147 w 22"/>
                <a:gd name="T5" fmla="*/ 33 h 23"/>
                <a:gd name="T6" fmla="*/ 16 w 22"/>
                <a:gd name="T7" fmla="*/ 113 h 23"/>
                <a:gd name="T8" fmla="*/ 76 w 22"/>
                <a:gd name="T9" fmla="*/ 237 h 23"/>
                <a:gd name="T10" fmla="*/ 155 w 22"/>
                <a:gd name="T11" fmla="*/ 17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17"/>
                  </a:moveTo>
                  <a:cubicBezTo>
                    <a:pt x="20" y="14"/>
                    <a:pt x="22" y="12"/>
                    <a:pt x="21" y="9"/>
                  </a:cubicBezTo>
                  <a:cubicBezTo>
                    <a:pt x="21" y="7"/>
                    <a:pt x="20" y="4"/>
                    <a:pt x="17" y="3"/>
                  </a:cubicBezTo>
                  <a:cubicBezTo>
                    <a:pt x="12" y="0"/>
                    <a:pt x="5" y="4"/>
                    <a:pt x="2" y="11"/>
                  </a:cubicBezTo>
                  <a:cubicBezTo>
                    <a:pt x="0" y="17"/>
                    <a:pt x="4" y="23"/>
                    <a:pt x="9" y="23"/>
                  </a:cubicBezTo>
                  <a:cubicBezTo>
                    <a:pt x="13" y="23"/>
                    <a:pt x="15" y="21"/>
                    <a:pt x="18" y="1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51" name="Freeform 141">
              <a:extLst>
                <a:ext uri="{FF2B5EF4-FFF2-40B4-BE49-F238E27FC236}">
                  <a16:creationId xmlns:a16="http://schemas.microsoft.com/office/drawing/2014/main" id="{7C563DB0-0B01-83A9-6E8D-B158736E45FE}"/>
                </a:ext>
              </a:extLst>
            </p:cNvPr>
            <p:cNvSpPr>
              <a:spLocks/>
            </p:cNvSpPr>
            <p:nvPr/>
          </p:nvSpPr>
          <p:spPr bwMode="auto">
            <a:xfrm>
              <a:off x="4154" y="3077"/>
              <a:ext cx="23" cy="26"/>
            </a:xfrm>
            <a:custGeom>
              <a:avLst/>
              <a:gdLst>
                <a:gd name="T0" fmla="*/ 56 w 11"/>
                <a:gd name="T1" fmla="*/ 113 h 12"/>
                <a:gd name="T2" fmla="*/ 8 w 11"/>
                <a:gd name="T3" fmla="*/ 104 h 12"/>
                <a:gd name="T4" fmla="*/ 27 w 11"/>
                <a:gd name="T5" fmla="*/ 33 h 12"/>
                <a:gd name="T6" fmla="*/ 75 w 11"/>
                <a:gd name="T7" fmla="*/ 0 h 12"/>
                <a:gd name="T8" fmla="*/ 100 w 11"/>
                <a:gd name="T9" fmla="*/ 20 h 12"/>
                <a:gd name="T10" fmla="*/ 100 w 11"/>
                <a:gd name="T11" fmla="*/ 20 h 12"/>
                <a:gd name="T12" fmla="*/ 75 w 11"/>
                <a:gd name="T13" fmla="*/ 0 h 12"/>
                <a:gd name="T14" fmla="*/ 27 w 11"/>
                <a:gd name="T15" fmla="*/ 20 h 12"/>
                <a:gd name="T16" fmla="*/ 8 w 11"/>
                <a:gd name="T17" fmla="*/ 104 h 12"/>
                <a:gd name="T18" fmla="*/ 56 w 11"/>
                <a:gd name="T19" fmla="*/ 11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6" y="11"/>
                  </a:moveTo>
                  <a:cubicBezTo>
                    <a:pt x="4" y="12"/>
                    <a:pt x="2" y="11"/>
                    <a:pt x="1" y="10"/>
                  </a:cubicBezTo>
                  <a:cubicBezTo>
                    <a:pt x="0" y="8"/>
                    <a:pt x="0" y="5"/>
                    <a:pt x="3" y="3"/>
                  </a:cubicBezTo>
                  <a:cubicBezTo>
                    <a:pt x="5" y="0"/>
                    <a:pt x="7" y="0"/>
                    <a:pt x="8" y="0"/>
                  </a:cubicBezTo>
                  <a:cubicBezTo>
                    <a:pt x="10" y="0"/>
                    <a:pt x="11" y="1"/>
                    <a:pt x="11" y="2"/>
                  </a:cubicBezTo>
                  <a:cubicBezTo>
                    <a:pt x="11" y="2"/>
                    <a:pt x="11" y="2"/>
                    <a:pt x="11" y="2"/>
                  </a:cubicBezTo>
                  <a:cubicBezTo>
                    <a:pt x="11" y="1"/>
                    <a:pt x="10" y="0"/>
                    <a:pt x="8" y="0"/>
                  </a:cubicBezTo>
                  <a:cubicBezTo>
                    <a:pt x="7" y="0"/>
                    <a:pt x="5" y="0"/>
                    <a:pt x="3" y="2"/>
                  </a:cubicBezTo>
                  <a:cubicBezTo>
                    <a:pt x="0" y="5"/>
                    <a:pt x="0" y="8"/>
                    <a:pt x="1" y="10"/>
                  </a:cubicBezTo>
                  <a:cubicBezTo>
                    <a:pt x="2" y="11"/>
                    <a:pt x="4" y="12"/>
                    <a:pt x="6"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52" name="Freeform 142">
              <a:extLst>
                <a:ext uri="{FF2B5EF4-FFF2-40B4-BE49-F238E27FC236}">
                  <a16:creationId xmlns:a16="http://schemas.microsoft.com/office/drawing/2014/main" id="{32CB9137-0198-9298-0702-3FDB67B03773}"/>
                </a:ext>
              </a:extLst>
            </p:cNvPr>
            <p:cNvSpPr>
              <a:spLocks/>
            </p:cNvSpPr>
            <p:nvPr/>
          </p:nvSpPr>
          <p:spPr bwMode="auto">
            <a:xfrm>
              <a:off x="4363" y="2992"/>
              <a:ext cx="39" cy="52"/>
            </a:xfrm>
            <a:custGeom>
              <a:avLst/>
              <a:gdLst>
                <a:gd name="T0" fmla="*/ 148 w 19"/>
                <a:gd name="T1" fmla="*/ 156 h 24"/>
                <a:gd name="T2" fmla="*/ 156 w 19"/>
                <a:gd name="T3" fmla="*/ 72 h 24"/>
                <a:gd name="T4" fmla="*/ 113 w 19"/>
                <a:gd name="T5" fmla="*/ 20 h 24"/>
                <a:gd name="T6" fmla="*/ 0 w 19"/>
                <a:gd name="T7" fmla="*/ 132 h 24"/>
                <a:gd name="T8" fmla="*/ 76 w 19"/>
                <a:gd name="T9" fmla="*/ 234 h 24"/>
                <a:gd name="T10" fmla="*/ 148 w 19"/>
                <a:gd name="T11" fmla="*/ 156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4">
                  <a:moveTo>
                    <a:pt x="17" y="15"/>
                  </a:moveTo>
                  <a:cubicBezTo>
                    <a:pt x="18" y="12"/>
                    <a:pt x="19" y="10"/>
                    <a:pt x="18" y="7"/>
                  </a:cubicBezTo>
                  <a:cubicBezTo>
                    <a:pt x="17" y="5"/>
                    <a:pt x="16" y="3"/>
                    <a:pt x="13" y="2"/>
                  </a:cubicBezTo>
                  <a:cubicBezTo>
                    <a:pt x="7" y="0"/>
                    <a:pt x="1" y="6"/>
                    <a:pt x="0" y="13"/>
                  </a:cubicBezTo>
                  <a:cubicBezTo>
                    <a:pt x="0" y="20"/>
                    <a:pt x="5" y="24"/>
                    <a:pt x="9" y="23"/>
                  </a:cubicBezTo>
                  <a:cubicBezTo>
                    <a:pt x="13" y="22"/>
                    <a:pt x="15" y="20"/>
                    <a:pt x="17"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53" name="Freeform 143">
              <a:extLst>
                <a:ext uri="{FF2B5EF4-FFF2-40B4-BE49-F238E27FC236}">
                  <a16:creationId xmlns:a16="http://schemas.microsoft.com/office/drawing/2014/main" id="{1F82EB39-389C-961D-5216-66C4DD1C5610}"/>
                </a:ext>
              </a:extLst>
            </p:cNvPr>
            <p:cNvSpPr>
              <a:spLocks/>
            </p:cNvSpPr>
            <p:nvPr/>
          </p:nvSpPr>
          <p:spPr bwMode="auto">
            <a:xfrm>
              <a:off x="4371" y="3005"/>
              <a:ext cx="21" cy="28"/>
            </a:xfrm>
            <a:custGeom>
              <a:avLst/>
              <a:gdLst>
                <a:gd name="T0" fmla="*/ 67 w 10"/>
                <a:gd name="T1" fmla="*/ 121 h 13"/>
                <a:gd name="T2" fmla="*/ 27 w 10"/>
                <a:gd name="T3" fmla="*/ 121 h 13"/>
                <a:gd name="T4" fmla="*/ 17 w 10"/>
                <a:gd name="T5" fmla="*/ 41 h 13"/>
                <a:gd name="T6" fmla="*/ 67 w 10"/>
                <a:gd name="T7" fmla="*/ 9 h 13"/>
                <a:gd name="T8" fmla="*/ 92 w 10"/>
                <a:gd name="T9" fmla="*/ 19 h 13"/>
                <a:gd name="T10" fmla="*/ 92 w 10"/>
                <a:gd name="T11" fmla="*/ 19 h 13"/>
                <a:gd name="T12" fmla="*/ 67 w 10"/>
                <a:gd name="T13" fmla="*/ 0 h 13"/>
                <a:gd name="T14" fmla="*/ 17 w 10"/>
                <a:gd name="T15" fmla="*/ 41 h 13"/>
                <a:gd name="T16" fmla="*/ 17 w 10"/>
                <a:gd name="T17" fmla="*/ 121 h 13"/>
                <a:gd name="T18" fmla="*/ 67 w 10"/>
                <a:gd name="T19" fmla="*/ 12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7" y="12"/>
                  </a:moveTo>
                  <a:cubicBezTo>
                    <a:pt x="5" y="13"/>
                    <a:pt x="4" y="13"/>
                    <a:pt x="3" y="12"/>
                  </a:cubicBezTo>
                  <a:cubicBezTo>
                    <a:pt x="1" y="10"/>
                    <a:pt x="0" y="8"/>
                    <a:pt x="2" y="4"/>
                  </a:cubicBezTo>
                  <a:cubicBezTo>
                    <a:pt x="4" y="1"/>
                    <a:pt x="6" y="1"/>
                    <a:pt x="7" y="1"/>
                  </a:cubicBezTo>
                  <a:cubicBezTo>
                    <a:pt x="8" y="0"/>
                    <a:pt x="10" y="1"/>
                    <a:pt x="10" y="2"/>
                  </a:cubicBezTo>
                  <a:cubicBezTo>
                    <a:pt x="10" y="2"/>
                    <a:pt x="10" y="2"/>
                    <a:pt x="10" y="2"/>
                  </a:cubicBezTo>
                  <a:cubicBezTo>
                    <a:pt x="10" y="1"/>
                    <a:pt x="8" y="0"/>
                    <a:pt x="7" y="0"/>
                  </a:cubicBezTo>
                  <a:cubicBezTo>
                    <a:pt x="6" y="0"/>
                    <a:pt x="4" y="1"/>
                    <a:pt x="2" y="4"/>
                  </a:cubicBezTo>
                  <a:cubicBezTo>
                    <a:pt x="0" y="8"/>
                    <a:pt x="1" y="11"/>
                    <a:pt x="2" y="12"/>
                  </a:cubicBezTo>
                  <a:cubicBezTo>
                    <a:pt x="4" y="13"/>
                    <a:pt x="5" y="13"/>
                    <a:pt x="7"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54" name="Freeform 144">
              <a:extLst>
                <a:ext uri="{FF2B5EF4-FFF2-40B4-BE49-F238E27FC236}">
                  <a16:creationId xmlns:a16="http://schemas.microsoft.com/office/drawing/2014/main" id="{B6D94651-990A-D3EC-EF7E-2AFB27CB813E}"/>
                </a:ext>
              </a:extLst>
            </p:cNvPr>
            <p:cNvSpPr>
              <a:spLocks/>
            </p:cNvSpPr>
            <p:nvPr/>
          </p:nvSpPr>
          <p:spPr bwMode="auto">
            <a:xfrm>
              <a:off x="4273" y="3134"/>
              <a:ext cx="53" cy="68"/>
            </a:xfrm>
            <a:custGeom>
              <a:avLst/>
              <a:gdLst>
                <a:gd name="T0" fmla="*/ 212 w 26"/>
                <a:gd name="T1" fmla="*/ 169 h 31"/>
                <a:gd name="T2" fmla="*/ 212 w 26"/>
                <a:gd name="T3" fmla="*/ 86 h 31"/>
                <a:gd name="T4" fmla="*/ 49 w 26"/>
                <a:gd name="T5" fmla="*/ 97 h 31"/>
                <a:gd name="T6" fmla="*/ 24 w 26"/>
                <a:gd name="T7" fmla="*/ 294 h 31"/>
                <a:gd name="T8" fmla="*/ 112 w 26"/>
                <a:gd name="T9" fmla="*/ 307 h 31"/>
                <a:gd name="T10" fmla="*/ 171 w 26"/>
                <a:gd name="T11" fmla="*/ 230 h 31"/>
                <a:gd name="T12" fmla="*/ 212 w 26"/>
                <a:gd name="T13" fmla="*/ 169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1">
                  <a:moveTo>
                    <a:pt x="25" y="16"/>
                  </a:moveTo>
                  <a:cubicBezTo>
                    <a:pt x="26" y="13"/>
                    <a:pt x="26" y="10"/>
                    <a:pt x="25" y="8"/>
                  </a:cubicBezTo>
                  <a:cubicBezTo>
                    <a:pt x="22" y="0"/>
                    <a:pt x="12" y="2"/>
                    <a:pt x="6" y="9"/>
                  </a:cubicBezTo>
                  <a:cubicBezTo>
                    <a:pt x="0" y="15"/>
                    <a:pt x="0" y="25"/>
                    <a:pt x="3" y="28"/>
                  </a:cubicBezTo>
                  <a:cubicBezTo>
                    <a:pt x="6" y="31"/>
                    <a:pt x="9" y="31"/>
                    <a:pt x="13" y="29"/>
                  </a:cubicBezTo>
                  <a:cubicBezTo>
                    <a:pt x="16" y="27"/>
                    <a:pt x="18" y="24"/>
                    <a:pt x="20" y="22"/>
                  </a:cubicBezTo>
                  <a:cubicBezTo>
                    <a:pt x="21" y="20"/>
                    <a:pt x="24" y="18"/>
                    <a:pt x="25"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55" name="Freeform 145">
              <a:extLst>
                <a:ext uri="{FF2B5EF4-FFF2-40B4-BE49-F238E27FC236}">
                  <a16:creationId xmlns:a16="http://schemas.microsoft.com/office/drawing/2014/main" id="{FF7E9F9F-A4EB-6C4A-D1C9-E27BEBD44CAD}"/>
                </a:ext>
              </a:extLst>
            </p:cNvPr>
            <p:cNvSpPr>
              <a:spLocks/>
            </p:cNvSpPr>
            <p:nvPr/>
          </p:nvSpPr>
          <p:spPr bwMode="auto">
            <a:xfrm>
              <a:off x="4285" y="3154"/>
              <a:ext cx="27" cy="32"/>
            </a:xfrm>
            <a:custGeom>
              <a:avLst/>
              <a:gdLst>
                <a:gd name="T0" fmla="*/ 108 w 13"/>
                <a:gd name="T1" fmla="*/ 9 h 15"/>
                <a:gd name="T2" fmla="*/ 52 w 13"/>
                <a:gd name="T3" fmla="*/ 28 h 15"/>
                <a:gd name="T4" fmla="*/ 8 w 13"/>
                <a:gd name="T5" fmla="*/ 105 h 15"/>
                <a:gd name="T6" fmla="*/ 17 w 13"/>
                <a:gd name="T7" fmla="*/ 145 h 15"/>
                <a:gd name="T8" fmla="*/ 17 w 13"/>
                <a:gd name="T9" fmla="*/ 145 h 15"/>
                <a:gd name="T10" fmla="*/ 8 w 13"/>
                <a:gd name="T11" fmla="*/ 105 h 15"/>
                <a:gd name="T12" fmla="*/ 52 w 13"/>
                <a:gd name="T13" fmla="*/ 28 h 15"/>
                <a:gd name="T14" fmla="*/ 108 w 13"/>
                <a:gd name="T15" fmla="*/ 9 h 15"/>
                <a:gd name="T16" fmla="*/ 116 w 13"/>
                <a:gd name="T17" fmla="*/ 28 h 15"/>
                <a:gd name="T18" fmla="*/ 116 w 13"/>
                <a:gd name="T19" fmla="*/ 28 h 15"/>
                <a:gd name="T20" fmla="*/ 108 w 13"/>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12" y="1"/>
                  </a:moveTo>
                  <a:cubicBezTo>
                    <a:pt x="10" y="0"/>
                    <a:pt x="8" y="1"/>
                    <a:pt x="6" y="3"/>
                  </a:cubicBezTo>
                  <a:cubicBezTo>
                    <a:pt x="3" y="5"/>
                    <a:pt x="1" y="9"/>
                    <a:pt x="1" y="11"/>
                  </a:cubicBezTo>
                  <a:cubicBezTo>
                    <a:pt x="0" y="13"/>
                    <a:pt x="1" y="14"/>
                    <a:pt x="2" y="15"/>
                  </a:cubicBezTo>
                  <a:cubicBezTo>
                    <a:pt x="2" y="15"/>
                    <a:pt x="2" y="15"/>
                    <a:pt x="2" y="15"/>
                  </a:cubicBezTo>
                  <a:cubicBezTo>
                    <a:pt x="1" y="14"/>
                    <a:pt x="1" y="13"/>
                    <a:pt x="1" y="11"/>
                  </a:cubicBezTo>
                  <a:cubicBezTo>
                    <a:pt x="1" y="9"/>
                    <a:pt x="3" y="5"/>
                    <a:pt x="6" y="3"/>
                  </a:cubicBezTo>
                  <a:cubicBezTo>
                    <a:pt x="8" y="1"/>
                    <a:pt x="10" y="0"/>
                    <a:pt x="12" y="1"/>
                  </a:cubicBezTo>
                  <a:cubicBezTo>
                    <a:pt x="12" y="1"/>
                    <a:pt x="13" y="2"/>
                    <a:pt x="13" y="3"/>
                  </a:cubicBezTo>
                  <a:cubicBezTo>
                    <a:pt x="13" y="3"/>
                    <a:pt x="13" y="3"/>
                    <a:pt x="13" y="3"/>
                  </a:cubicBezTo>
                  <a:cubicBezTo>
                    <a:pt x="13" y="2"/>
                    <a:pt x="13" y="1"/>
                    <a:pt x="1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56" name="Freeform 146">
              <a:extLst>
                <a:ext uri="{FF2B5EF4-FFF2-40B4-BE49-F238E27FC236}">
                  <a16:creationId xmlns:a16="http://schemas.microsoft.com/office/drawing/2014/main" id="{594DCC21-FFFC-6CAA-8C57-1AC07B258E75}"/>
                </a:ext>
              </a:extLst>
            </p:cNvPr>
            <p:cNvSpPr>
              <a:spLocks/>
            </p:cNvSpPr>
            <p:nvPr/>
          </p:nvSpPr>
          <p:spPr bwMode="auto">
            <a:xfrm>
              <a:off x="4597" y="2834"/>
              <a:ext cx="45" cy="70"/>
            </a:xfrm>
            <a:custGeom>
              <a:avLst/>
              <a:gdLst>
                <a:gd name="T0" fmla="*/ 68 w 22"/>
                <a:gd name="T1" fmla="*/ 33 h 32"/>
                <a:gd name="T2" fmla="*/ 0 w 22"/>
                <a:gd name="T3" fmla="*/ 85 h 32"/>
                <a:gd name="T4" fmla="*/ 51 w 22"/>
                <a:gd name="T5" fmla="*/ 263 h 32"/>
                <a:gd name="T6" fmla="*/ 147 w 22"/>
                <a:gd name="T7" fmla="*/ 326 h 32"/>
                <a:gd name="T8" fmla="*/ 68 w 22"/>
                <a:gd name="T9" fmla="*/ 33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32">
                  <a:moveTo>
                    <a:pt x="8" y="3"/>
                  </a:moveTo>
                  <a:cubicBezTo>
                    <a:pt x="4" y="0"/>
                    <a:pt x="1" y="3"/>
                    <a:pt x="0" y="8"/>
                  </a:cubicBezTo>
                  <a:cubicBezTo>
                    <a:pt x="0" y="12"/>
                    <a:pt x="3" y="20"/>
                    <a:pt x="6" y="25"/>
                  </a:cubicBezTo>
                  <a:cubicBezTo>
                    <a:pt x="11" y="32"/>
                    <a:pt x="14" y="32"/>
                    <a:pt x="17" y="31"/>
                  </a:cubicBezTo>
                  <a:cubicBezTo>
                    <a:pt x="22" y="28"/>
                    <a:pt x="17" y="8"/>
                    <a:pt x="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57" name="Freeform 147">
              <a:extLst>
                <a:ext uri="{FF2B5EF4-FFF2-40B4-BE49-F238E27FC236}">
                  <a16:creationId xmlns:a16="http://schemas.microsoft.com/office/drawing/2014/main" id="{0EDA4A91-7B41-968D-C647-4C3E0F24B52C}"/>
                </a:ext>
              </a:extLst>
            </p:cNvPr>
            <p:cNvSpPr>
              <a:spLocks/>
            </p:cNvSpPr>
            <p:nvPr/>
          </p:nvSpPr>
          <p:spPr bwMode="auto">
            <a:xfrm>
              <a:off x="4607" y="2847"/>
              <a:ext cx="19" cy="42"/>
            </a:xfrm>
            <a:custGeom>
              <a:avLst/>
              <a:gdLst>
                <a:gd name="T0" fmla="*/ 8 w 9"/>
                <a:gd name="T1" fmla="*/ 9 h 19"/>
                <a:gd name="T2" fmla="*/ 0 w 9"/>
                <a:gd name="T3" fmla="*/ 73 h 19"/>
                <a:gd name="T4" fmla="*/ 57 w 9"/>
                <a:gd name="T5" fmla="*/ 195 h 19"/>
                <a:gd name="T6" fmla="*/ 84 w 9"/>
                <a:gd name="T7" fmla="*/ 206 h 19"/>
                <a:gd name="T8" fmla="*/ 84 w 9"/>
                <a:gd name="T9" fmla="*/ 206 h 19"/>
                <a:gd name="T10" fmla="*/ 57 w 9"/>
                <a:gd name="T11" fmla="*/ 195 h 19"/>
                <a:gd name="T12" fmla="*/ 8 w 9"/>
                <a:gd name="T13" fmla="*/ 73 h 19"/>
                <a:gd name="T14" fmla="*/ 8 w 9"/>
                <a:gd name="T15" fmla="*/ 9 h 19"/>
                <a:gd name="T16" fmla="*/ 36 w 9"/>
                <a:gd name="T17" fmla="*/ 20 h 19"/>
                <a:gd name="T18" fmla="*/ 36 w 9"/>
                <a:gd name="T19" fmla="*/ 20 h 19"/>
                <a:gd name="T20" fmla="*/ 8 w 9"/>
                <a:gd name="T21" fmla="*/ 9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9">
                  <a:moveTo>
                    <a:pt x="1" y="1"/>
                  </a:moveTo>
                  <a:cubicBezTo>
                    <a:pt x="0" y="2"/>
                    <a:pt x="0" y="4"/>
                    <a:pt x="0" y="7"/>
                  </a:cubicBezTo>
                  <a:cubicBezTo>
                    <a:pt x="1" y="11"/>
                    <a:pt x="3" y="16"/>
                    <a:pt x="6" y="18"/>
                  </a:cubicBezTo>
                  <a:cubicBezTo>
                    <a:pt x="7" y="19"/>
                    <a:pt x="8" y="19"/>
                    <a:pt x="9" y="19"/>
                  </a:cubicBezTo>
                  <a:cubicBezTo>
                    <a:pt x="9" y="19"/>
                    <a:pt x="9" y="19"/>
                    <a:pt x="9" y="19"/>
                  </a:cubicBezTo>
                  <a:cubicBezTo>
                    <a:pt x="8" y="19"/>
                    <a:pt x="7" y="19"/>
                    <a:pt x="6" y="18"/>
                  </a:cubicBezTo>
                  <a:cubicBezTo>
                    <a:pt x="3" y="15"/>
                    <a:pt x="1" y="11"/>
                    <a:pt x="1" y="7"/>
                  </a:cubicBezTo>
                  <a:cubicBezTo>
                    <a:pt x="0" y="4"/>
                    <a:pt x="0" y="2"/>
                    <a:pt x="1" y="1"/>
                  </a:cubicBezTo>
                  <a:cubicBezTo>
                    <a:pt x="2" y="1"/>
                    <a:pt x="3" y="1"/>
                    <a:pt x="4" y="2"/>
                  </a:cubicBezTo>
                  <a:cubicBezTo>
                    <a:pt x="4" y="2"/>
                    <a:pt x="4" y="2"/>
                    <a:pt x="4" y="2"/>
                  </a:cubicBezTo>
                  <a:cubicBezTo>
                    <a:pt x="3" y="1"/>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58" name="Freeform 148">
              <a:extLst>
                <a:ext uri="{FF2B5EF4-FFF2-40B4-BE49-F238E27FC236}">
                  <a16:creationId xmlns:a16="http://schemas.microsoft.com/office/drawing/2014/main" id="{7F40796D-558D-6D9E-32C4-39BCFFF71F49}"/>
                </a:ext>
              </a:extLst>
            </p:cNvPr>
            <p:cNvSpPr>
              <a:spLocks/>
            </p:cNvSpPr>
            <p:nvPr/>
          </p:nvSpPr>
          <p:spPr bwMode="auto">
            <a:xfrm>
              <a:off x="4296" y="3016"/>
              <a:ext cx="45" cy="50"/>
            </a:xfrm>
            <a:custGeom>
              <a:avLst/>
              <a:gdLst>
                <a:gd name="T0" fmla="*/ 164 w 22"/>
                <a:gd name="T1" fmla="*/ 165 h 23"/>
                <a:gd name="T2" fmla="*/ 180 w 22"/>
                <a:gd name="T3" fmla="*/ 93 h 23"/>
                <a:gd name="T4" fmla="*/ 147 w 22"/>
                <a:gd name="T5" fmla="*/ 33 h 23"/>
                <a:gd name="T6" fmla="*/ 25 w 22"/>
                <a:gd name="T7" fmla="*/ 104 h 23"/>
                <a:gd name="T8" fmla="*/ 76 w 22"/>
                <a:gd name="T9" fmla="*/ 237 h 23"/>
                <a:gd name="T10" fmla="*/ 164 w 22"/>
                <a:gd name="T11" fmla="*/ 16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9" y="16"/>
                  </a:moveTo>
                  <a:cubicBezTo>
                    <a:pt x="20" y="14"/>
                    <a:pt x="22" y="12"/>
                    <a:pt x="21" y="9"/>
                  </a:cubicBezTo>
                  <a:cubicBezTo>
                    <a:pt x="21" y="7"/>
                    <a:pt x="20" y="4"/>
                    <a:pt x="17" y="3"/>
                  </a:cubicBezTo>
                  <a:cubicBezTo>
                    <a:pt x="12" y="0"/>
                    <a:pt x="5" y="4"/>
                    <a:pt x="3" y="10"/>
                  </a:cubicBezTo>
                  <a:cubicBezTo>
                    <a:pt x="0" y="17"/>
                    <a:pt x="5" y="23"/>
                    <a:pt x="9" y="23"/>
                  </a:cubicBezTo>
                  <a:cubicBezTo>
                    <a:pt x="13" y="23"/>
                    <a:pt x="15" y="21"/>
                    <a:pt x="19"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59" name="Freeform 149">
              <a:extLst>
                <a:ext uri="{FF2B5EF4-FFF2-40B4-BE49-F238E27FC236}">
                  <a16:creationId xmlns:a16="http://schemas.microsoft.com/office/drawing/2014/main" id="{CE609870-D3BC-9E77-9979-22EC6642C9EA}"/>
                </a:ext>
              </a:extLst>
            </p:cNvPr>
            <p:cNvSpPr>
              <a:spLocks/>
            </p:cNvSpPr>
            <p:nvPr/>
          </p:nvSpPr>
          <p:spPr bwMode="auto">
            <a:xfrm>
              <a:off x="4308" y="3029"/>
              <a:ext cx="22" cy="28"/>
            </a:xfrm>
            <a:custGeom>
              <a:avLst/>
              <a:gdLst>
                <a:gd name="T0" fmla="*/ 48 w 11"/>
                <a:gd name="T1" fmla="*/ 121 h 13"/>
                <a:gd name="T2" fmla="*/ 16 w 11"/>
                <a:gd name="T3" fmla="*/ 112 h 13"/>
                <a:gd name="T4" fmla="*/ 24 w 11"/>
                <a:gd name="T5" fmla="*/ 28 h 13"/>
                <a:gd name="T6" fmla="*/ 64 w 11"/>
                <a:gd name="T7" fmla="*/ 9 h 13"/>
                <a:gd name="T8" fmla="*/ 88 w 11"/>
                <a:gd name="T9" fmla="*/ 28 h 13"/>
                <a:gd name="T10" fmla="*/ 88 w 11"/>
                <a:gd name="T11" fmla="*/ 28 h 13"/>
                <a:gd name="T12" fmla="*/ 64 w 11"/>
                <a:gd name="T13" fmla="*/ 9 h 13"/>
                <a:gd name="T14" fmla="*/ 24 w 11"/>
                <a:gd name="T15" fmla="*/ 28 h 13"/>
                <a:gd name="T16" fmla="*/ 8 w 11"/>
                <a:gd name="T17" fmla="*/ 112 h 13"/>
                <a:gd name="T18" fmla="*/ 48 w 11"/>
                <a:gd name="T19" fmla="*/ 12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6" y="12"/>
                  </a:moveTo>
                  <a:cubicBezTo>
                    <a:pt x="4" y="12"/>
                    <a:pt x="3" y="12"/>
                    <a:pt x="2" y="11"/>
                  </a:cubicBezTo>
                  <a:cubicBezTo>
                    <a:pt x="1" y="9"/>
                    <a:pt x="0" y="6"/>
                    <a:pt x="3" y="3"/>
                  </a:cubicBezTo>
                  <a:cubicBezTo>
                    <a:pt x="5" y="1"/>
                    <a:pt x="7" y="1"/>
                    <a:pt x="8" y="1"/>
                  </a:cubicBezTo>
                  <a:cubicBezTo>
                    <a:pt x="10" y="1"/>
                    <a:pt x="11" y="2"/>
                    <a:pt x="11" y="3"/>
                  </a:cubicBezTo>
                  <a:cubicBezTo>
                    <a:pt x="11" y="3"/>
                    <a:pt x="11" y="3"/>
                    <a:pt x="11" y="3"/>
                  </a:cubicBezTo>
                  <a:cubicBezTo>
                    <a:pt x="11" y="2"/>
                    <a:pt x="10" y="1"/>
                    <a:pt x="8" y="1"/>
                  </a:cubicBezTo>
                  <a:cubicBezTo>
                    <a:pt x="7" y="0"/>
                    <a:pt x="5" y="1"/>
                    <a:pt x="3" y="3"/>
                  </a:cubicBezTo>
                  <a:cubicBezTo>
                    <a:pt x="0" y="6"/>
                    <a:pt x="0" y="9"/>
                    <a:pt x="1" y="11"/>
                  </a:cubicBezTo>
                  <a:cubicBezTo>
                    <a:pt x="2" y="12"/>
                    <a:pt x="4" y="13"/>
                    <a:pt x="6"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0" name="Freeform 150">
              <a:extLst>
                <a:ext uri="{FF2B5EF4-FFF2-40B4-BE49-F238E27FC236}">
                  <a16:creationId xmlns:a16="http://schemas.microsoft.com/office/drawing/2014/main" id="{81A6BB34-C523-1D49-A12D-25AEA8C437D9}"/>
                </a:ext>
              </a:extLst>
            </p:cNvPr>
            <p:cNvSpPr>
              <a:spLocks/>
            </p:cNvSpPr>
            <p:nvPr/>
          </p:nvSpPr>
          <p:spPr bwMode="auto">
            <a:xfrm>
              <a:off x="4232" y="3075"/>
              <a:ext cx="43" cy="50"/>
            </a:xfrm>
            <a:custGeom>
              <a:avLst/>
              <a:gdLst>
                <a:gd name="T0" fmla="*/ 156 w 21"/>
                <a:gd name="T1" fmla="*/ 174 h 23"/>
                <a:gd name="T2" fmla="*/ 180 w 21"/>
                <a:gd name="T3" fmla="*/ 93 h 23"/>
                <a:gd name="T4" fmla="*/ 147 w 21"/>
                <a:gd name="T5" fmla="*/ 33 h 23"/>
                <a:gd name="T6" fmla="*/ 16 w 21"/>
                <a:gd name="T7" fmla="*/ 113 h 23"/>
                <a:gd name="T8" fmla="*/ 68 w 21"/>
                <a:gd name="T9" fmla="*/ 237 h 23"/>
                <a:gd name="T10" fmla="*/ 156 w 21"/>
                <a:gd name="T11" fmla="*/ 17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17"/>
                  </a:moveTo>
                  <a:cubicBezTo>
                    <a:pt x="20" y="14"/>
                    <a:pt x="21" y="12"/>
                    <a:pt x="21" y="9"/>
                  </a:cubicBezTo>
                  <a:cubicBezTo>
                    <a:pt x="20" y="7"/>
                    <a:pt x="19" y="5"/>
                    <a:pt x="17" y="3"/>
                  </a:cubicBezTo>
                  <a:cubicBezTo>
                    <a:pt x="12" y="0"/>
                    <a:pt x="4" y="4"/>
                    <a:pt x="2" y="11"/>
                  </a:cubicBezTo>
                  <a:cubicBezTo>
                    <a:pt x="0" y="18"/>
                    <a:pt x="4" y="23"/>
                    <a:pt x="8" y="23"/>
                  </a:cubicBezTo>
                  <a:cubicBezTo>
                    <a:pt x="13" y="23"/>
                    <a:pt x="14" y="22"/>
                    <a:pt x="18" y="1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61" name="Freeform 151">
              <a:extLst>
                <a:ext uri="{FF2B5EF4-FFF2-40B4-BE49-F238E27FC236}">
                  <a16:creationId xmlns:a16="http://schemas.microsoft.com/office/drawing/2014/main" id="{B58073C3-9E10-517E-3EC1-12797B1E7B44}"/>
                </a:ext>
              </a:extLst>
            </p:cNvPr>
            <p:cNvSpPr>
              <a:spLocks/>
            </p:cNvSpPr>
            <p:nvPr/>
          </p:nvSpPr>
          <p:spPr bwMode="auto">
            <a:xfrm>
              <a:off x="4244" y="3090"/>
              <a:ext cx="21" cy="26"/>
            </a:xfrm>
            <a:custGeom>
              <a:avLst/>
              <a:gdLst>
                <a:gd name="T0" fmla="*/ 48 w 10"/>
                <a:gd name="T1" fmla="*/ 113 h 12"/>
                <a:gd name="T2" fmla="*/ 8 w 10"/>
                <a:gd name="T3" fmla="*/ 104 h 12"/>
                <a:gd name="T4" fmla="*/ 17 w 10"/>
                <a:gd name="T5" fmla="*/ 33 h 12"/>
                <a:gd name="T6" fmla="*/ 76 w 10"/>
                <a:gd name="T7" fmla="*/ 0 h 12"/>
                <a:gd name="T8" fmla="*/ 92 w 10"/>
                <a:gd name="T9" fmla="*/ 33 h 12"/>
                <a:gd name="T10" fmla="*/ 92 w 10"/>
                <a:gd name="T11" fmla="*/ 33 h 12"/>
                <a:gd name="T12" fmla="*/ 76 w 10"/>
                <a:gd name="T13" fmla="*/ 0 h 12"/>
                <a:gd name="T14" fmla="*/ 17 w 10"/>
                <a:gd name="T15" fmla="*/ 33 h 12"/>
                <a:gd name="T16" fmla="*/ 8 w 10"/>
                <a:gd name="T17" fmla="*/ 104 h 12"/>
                <a:gd name="T18" fmla="*/ 48 w 10"/>
                <a:gd name="T19" fmla="*/ 11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5" y="11"/>
                  </a:moveTo>
                  <a:cubicBezTo>
                    <a:pt x="3" y="12"/>
                    <a:pt x="2" y="12"/>
                    <a:pt x="1" y="10"/>
                  </a:cubicBezTo>
                  <a:cubicBezTo>
                    <a:pt x="0" y="9"/>
                    <a:pt x="0" y="6"/>
                    <a:pt x="2" y="3"/>
                  </a:cubicBezTo>
                  <a:cubicBezTo>
                    <a:pt x="5" y="0"/>
                    <a:pt x="6" y="0"/>
                    <a:pt x="8" y="0"/>
                  </a:cubicBezTo>
                  <a:cubicBezTo>
                    <a:pt x="9" y="1"/>
                    <a:pt x="10" y="2"/>
                    <a:pt x="10" y="3"/>
                  </a:cubicBezTo>
                  <a:cubicBezTo>
                    <a:pt x="10" y="3"/>
                    <a:pt x="10" y="3"/>
                    <a:pt x="10" y="3"/>
                  </a:cubicBezTo>
                  <a:cubicBezTo>
                    <a:pt x="10" y="2"/>
                    <a:pt x="9" y="0"/>
                    <a:pt x="8" y="0"/>
                  </a:cubicBezTo>
                  <a:cubicBezTo>
                    <a:pt x="6" y="0"/>
                    <a:pt x="4" y="0"/>
                    <a:pt x="2" y="3"/>
                  </a:cubicBezTo>
                  <a:cubicBezTo>
                    <a:pt x="0" y="6"/>
                    <a:pt x="0" y="9"/>
                    <a:pt x="1" y="10"/>
                  </a:cubicBezTo>
                  <a:cubicBezTo>
                    <a:pt x="2" y="12"/>
                    <a:pt x="3" y="12"/>
                    <a:pt x="5"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2" name="Freeform 152">
              <a:extLst>
                <a:ext uri="{FF2B5EF4-FFF2-40B4-BE49-F238E27FC236}">
                  <a16:creationId xmlns:a16="http://schemas.microsoft.com/office/drawing/2014/main" id="{18393092-5E9F-F131-23CD-99CFF36224B0}"/>
                </a:ext>
              </a:extLst>
            </p:cNvPr>
            <p:cNvSpPr>
              <a:spLocks/>
            </p:cNvSpPr>
            <p:nvPr/>
          </p:nvSpPr>
          <p:spPr bwMode="auto">
            <a:xfrm>
              <a:off x="4521" y="2655"/>
              <a:ext cx="45" cy="53"/>
            </a:xfrm>
            <a:custGeom>
              <a:avLst/>
              <a:gdLst>
                <a:gd name="T0" fmla="*/ 164 w 22"/>
                <a:gd name="T1" fmla="*/ 73 h 24"/>
                <a:gd name="T2" fmla="*/ 113 w 22"/>
                <a:gd name="T3" fmla="*/ 9 h 24"/>
                <a:gd name="T4" fmla="*/ 51 w 22"/>
                <a:gd name="T5" fmla="*/ 9 h 24"/>
                <a:gd name="T6" fmla="*/ 41 w 22"/>
                <a:gd name="T7" fmla="*/ 205 h 24"/>
                <a:gd name="T8" fmla="*/ 172 w 22"/>
                <a:gd name="T9" fmla="*/ 205 h 24"/>
                <a:gd name="T10" fmla="*/ 164 w 22"/>
                <a:gd name="T11" fmla="*/ 73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4">
                  <a:moveTo>
                    <a:pt x="19" y="7"/>
                  </a:moveTo>
                  <a:cubicBezTo>
                    <a:pt x="18" y="4"/>
                    <a:pt x="16" y="2"/>
                    <a:pt x="13" y="1"/>
                  </a:cubicBezTo>
                  <a:cubicBezTo>
                    <a:pt x="11" y="0"/>
                    <a:pt x="8" y="0"/>
                    <a:pt x="6" y="1"/>
                  </a:cubicBezTo>
                  <a:cubicBezTo>
                    <a:pt x="0" y="4"/>
                    <a:pt x="0" y="13"/>
                    <a:pt x="5" y="19"/>
                  </a:cubicBezTo>
                  <a:cubicBezTo>
                    <a:pt x="10" y="24"/>
                    <a:pt x="18" y="23"/>
                    <a:pt x="20" y="19"/>
                  </a:cubicBezTo>
                  <a:cubicBezTo>
                    <a:pt x="22" y="15"/>
                    <a:pt x="22" y="13"/>
                    <a:pt x="19"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63" name="Freeform 153">
              <a:extLst>
                <a:ext uri="{FF2B5EF4-FFF2-40B4-BE49-F238E27FC236}">
                  <a16:creationId xmlns:a16="http://schemas.microsoft.com/office/drawing/2014/main" id="{6CBAC1CF-05DF-FA7E-F24D-C6F67A2FE422}"/>
                </a:ext>
              </a:extLst>
            </p:cNvPr>
            <p:cNvSpPr>
              <a:spLocks/>
            </p:cNvSpPr>
            <p:nvPr/>
          </p:nvSpPr>
          <p:spPr bwMode="auto">
            <a:xfrm>
              <a:off x="4533" y="2666"/>
              <a:ext cx="23" cy="28"/>
            </a:xfrm>
            <a:custGeom>
              <a:avLst/>
              <a:gdLst>
                <a:gd name="T0" fmla="*/ 100 w 11"/>
                <a:gd name="T1" fmla="*/ 88 h 13"/>
                <a:gd name="T2" fmla="*/ 75 w 11"/>
                <a:gd name="T3" fmla="*/ 121 h 13"/>
                <a:gd name="T4" fmla="*/ 8 w 11"/>
                <a:gd name="T5" fmla="*/ 69 h 13"/>
                <a:gd name="T6" fmla="*/ 17 w 11"/>
                <a:gd name="T7" fmla="*/ 9 h 13"/>
                <a:gd name="T8" fmla="*/ 44 w 11"/>
                <a:gd name="T9" fmla="*/ 0 h 13"/>
                <a:gd name="T10" fmla="*/ 44 w 11"/>
                <a:gd name="T11" fmla="*/ 0 h 13"/>
                <a:gd name="T12" fmla="*/ 17 w 11"/>
                <a:gd name="T13" fmla="*/ 9 h 13"/>
                <a:gd name="T14" fmla="*/ 8 w 11"/>
                <a:gd name="T15" fmla="*/ 69 h 13"/>
                <a:gd name="T16" fmla="*/ 75 w 11"/>
                <a:gd name="T17" fmla="*/ 129 h 13"/>
                <a:gd name="T18" fmla="*/ 100 w 11"/>
                <a:gd name="T19" fmla="*/ 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9"/>
                  </a:moveTo>
                  <a:cubicBezTo>
                    <a:pt x="11" y="11"/>
                    <a:pt x="9" y="12"/>
                    <a:pt x="8" y="12"/>
                  </a:cubicBezTo>
                  <a:cubicBezTo>
                    <a:pt x="6" y="13"/>
                    <a:pt x="3" y="11"/>
                    <a:pt x="1" y="7"/>
                  </a:cubicBezTo>
                  <a:cubicBezTo>
                    <a:pt x="0" y="4"/>
                    <a:pt x="1" y="2"/>
                    <a:pt x="2" y="1"/>
                  </a:cubicBezTo>
                  <a:cubicBezTo>
                    <a:pt x="3" y="0"/>
                    <a:pt x="4" y="0"/>
                    <a:pt x="5" y="0"/>
                  </a:cubicBezTo>
                  <a:cubicBezTo>
                    <a:pt x="5" y="0"/>
                    <a:pt x="5" y="0"/>
                    <a:pt x="5" y="0"/>
                  </a:cubicBezTo>
                  <a:cubicBezTo>
                    <a:pt x="4" y="0"/>
                    <a:pt x="3" y="0"/>
                    <a:pt x="2" y="1"/>
                  </a:cubicBezTo>
                  <a:cubicBezTo>
                    <a:pt x="1" y="2"/>
                    <a:pt x="0" y="4"/>
                    <a:pt x="1" y="7"/>
                  </a:cubicBezTo>
                  <a:cubicBezTo>
                    <a:pt x="3" y="11"/>
                    <a:pt x="5" y="13"/>
                    <a:pt x="8" y="13"/>
                  </a:cubicBezTo>
                  <a:cubicBezTo>
                    <a:pt x="9" y="12"/>
                    <a:pt x="11" y="11"/>
                    <a:pt x="11"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4" name="Freeform 154">
              <a:extLst>
                <a:ext uri="{FF2B5EF4-FFF2-40B4-BE49-F238E27FC236}">
                  <a16:creationId xmlns:a16="http://schemas.microsoft.com/office/drawing/2014/main" id="{EA938618-5EF1-3C09-A593-B5CB52385A0E}"/>
                </a:ext>
              </a:extLst>
            </p:cNvPr>
            <p:cNvSpPr>
              <a:spLocks/>
            </p:cNvSpPr>
            <p:nvPr/>
          </p:nvSpPr>
          <p:spPr bwMode="auto">
            <a:xfrm>
              <a:off x="4501" y="2721"/>
              <a:ext cx="57" cy="63"/>
            </a:xfrm>
            <a:custGeom>
              <a:avLst/>
              <a:gdLst>
                <a:gd name="T0" fmla="*/ 136 w 28"/>
                <a:gd name="T1" fmla="*/ 33 h 29"/>
                <a:gd name="T2" fmla="*/ 75 w 28"/>
                <a:gd name="T3" fmla="*/ 9 h 29"/>
                <a:gd name="T4" fmla="*/ 49 w 28"/>
                <a:gd name="T5" fmla="*/ 193 h 29"/>
                <a:gd name="T6" fmla="*/ 204 w 28"/>
                <a:gd name="T7" fmla="*/ 278 h 29"/>
                <a:gd name="T8" fmla="*/ 228 w 28"/>
                <a:gd name="T9" fmla="*/ 174 h 29"/>
                <a:gd name="T10" fmla="*/ 179 w 28"/>
                <a:gd name="T11" fmla="*/ 93 h 29"/>
                <a:gd name="T12" fmla="*/ 136 w 28"/>
                <a:gd name="T13" fmla="*/ 3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16" y="3"/>
                  </a:moveTo>
                  <a:cubicBezTo>
                    <a:pt x="14" y="1"/>
                    <a:pt x="11" y="0"/>
                    <a:pt x="9" y="1"/>
                  </a:cubicBezTo>
                  <a:cubicBezTo>
                    <a:pt x="0" y="2"/>
                    <a:pt x="0" y="12"/>
                    <a:pt x="6" y="19"/>
                  </a:cubicBezTo>
                  <a:cubicBezTo>
                    <a:pt x="11" y="26"/>
                    <a:pt x="20" y="29"/>
                    <a:pt x="24" y="27"/>
                  </a:cubicBezTo>
                  <a:cubicBezTo>
                    <a:pt x="27" y="24"/>
                    <a:pt x="28" y="21"/>
                    <a:pt x="27" y="17"/>
                  </a:cubicBezTo>
                  <a:cubicBezTo>
                    <a:pt x="26" y="13"/>
                    <a:pt x="23" y="10"/>
                    <a:pt x="21" y="9"/>
                  </a:cubicBezTo>
                  <a:cubicBezTo>
                    <a:pt x="20" y="7"/>
                    <a:pt x="18" y="4"/>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65" name="Freeform 155">
              <a:extLst>
                <a:ext uri="{FF2B5EF4-FFF2-40B4-BE49-F238E27FC236}">
                  <a16:creationId xmlns:a16="http://schemas.microsoft.com/office/drawing/2014/main" id="{62C9E9EA-976C-AFB6-43DE-61F4AB0FF573}"/>
                </a:ext>
              </a:extLst>
            </p:cNvPr>
            <p:cNvSpPr>
              <a:spLocks/>
            </p:cNvSpPr>
            <p:nvPr/>
          </p:nvSpPr>
          <p:spPr bwMode="auto">
            <a:xfrm>
              <a:off x="4517" y="2736"/>
              <a:ext cx="27" cy="33"/>
            </a:xfrm>
            <a:custGeom>
              <a:avLst/>
              <a:gdLst>
                <a:gd name="T0" fmla="*/ 8 w 13"/>
                <a:gd name="T1" fmla="*/ 9 h 15"/>
                <a:gd name="T2" fmla="*/ 17 w 13"/>
                <a:gd name="T3" fmla="*/ 73 h 15"/>
                <a:gd name="T4" fmla="*/ 81 w 13"/>
                <a:gd name="T5" fmla="*/ 150 h 15"/>
                <a:gd name="T6" fmla="*/ 116 w 13"/>
                <a:gd name="T7" fmla="*/ 150 h 15"/>
                <a:gd name="T8" fmla="*/ 116 w 13"/>
                <a:gd name="T9" fmla="*/ 150 h 15"/>
                <a:gd name="T10" fmla="*/ 81 w 13"/>
                <a:gd name="T11" fmla="*/ 150 h 15"/>
                <a:gd name="T12" fmla="*/ 17 w 13"/>
                <a:gd name="T13" fmla="*/ 73 h 15"/>
                <a:gd name="T14" fmla="*/ 8 w 13"/>
                <a:gd name="T15" fmla="*/ 9 h 15"/>
                <a:gd name="T16" fmla="*/ 35 w 13"/>
                <a:gd name="T17" fmla="*/ 9 h 15"/>
                <a:gd name="T18" fmla="*/ 35 w 13"/>
                <a:gd name="T19" fmla="*/ 9 h 15"/>
                <a:gd name="T20" fmla="*/ 8 w 13"/>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1" y="1"/>
                  </a:moveTo>
                  <a:cubicBezTo>
                    <a:pt x="0" y="3"/>
                    <a:pt x="0" y="5"/>
                    <a:pt x="2" y="7"/>
                  </a:cubicBezTo>
                  <a:cubicBezTo>
                    <a:pt x="4" y="11"/>
                    <a:pt x="7" y="14"/>
                    <a:pt x="9" y="14"/>
                  </a:cubicBezTo>
                  <a:cubicBezTo>
                    <a:pt x="11" y="15"/>
                    <a:pt x="12" y="15"/>
                    <a:pt x="13" y="14"/>
                  </a:cubicBezTo>
                  <a:cubicBezTo>
                    <a:pt x="13" y="14"/>
                    <a:pt x="13" y="14"/>
                    <a:pt x="13" y="14"/>
                  </a:cubicBezTo>
                  <a:cubicBezTo>
                    <a:pt x="12" y="15"/>
                    <a:pt x="11" y="15"/>
                    <a:pt x="9" y="14"/>
                  </a:cubicBezTo>
                  <a:cubicBezTo>
                    <a:pt x="7" y="13"/>
                    <a:pt x="4" y="11"/>
                    <a:pt x="2" y="7"/>
                  </a:cubicBezTo>
                  <a:cubicBezTo>
                    <a:pt x="1" y="5"/>
                    <a:pt x="0" y="3"/>
                    <a:pt x="1" y="1"/>
                  </a:cubicBezTo>
                  <a:cubicBezTo>
                    <a:pt x="2" y="1"/>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6" name="Freeform 156">
              <a:extLst>
                <a:ext uri="{FF2B5EF4-FFF2-40B4-BE49-F238E27FC236}">
                  <a16:creationId xmlns:a16="http://schemas.microsoft.com/office/drawing/2014/main" id="{700EC201-6654-E5DA-57C7-ABE11B765450}"/>
                </a:ext>
              </a:extLst>
            </p:cNvPr>
            <p:cNvSpPr>
              <a:spLocks/>
            </p:cNvSpPr>
            <p:nvPr/>
          </p:nvSpPr>
          <p:spPr bwMode="auto">
            <a:xfrm>
              <a:off x="4421" y="2557"/>
              <a:ext cx="59" cy="59"/>
            </a:xfrm>
            <a:custGeom>
              <a:avLst/>
              <a:gdLst>
                <a:gd name="T0" fmla="*/ 67 w 29"/>
                <a:gd name="T1" fmla="*/ 9 h 27"/>
                <a:gd name="T2" fmla="*/ 16 w 29"/>
                <a:gd name="T3" fmla="*/ 81 h 27"/>
                <a:gd name="T4" fmla="*/ 108 w 29"/>
                <a:gd name="T5" fmla="*/ 238 h 27"/>
                <a:gd name="T6" fmla="*/ 212 w 29"/>
                <a:gd name="T7" fmla="*/ 249 h 27"/>
                <a:gd name="T8" fmla="*/ 67 w 29"/>
                <a:gd name="T9" fmla="*/ 9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7">
                  <a:moveTo>
                    <a:pt x="8" y="1"/>
                  </a:moveTo>
                  <a:cubicBezTo>
                    <a:pt x="2" y="0"/>
                    <a:pt x="0" y="3"/>
                    <a:pt x="2" y="8"/>
                  </a:cubicBezTo>
                  <a:cubicBezTo>
                    <a:pt x="3" y="13"/>
                    <a:pt x="8" y="19"/>
                    <a:pt x="13" y="23"/>
                  </a:cubicBezTo>
                  <a:cubicBezTo>
                    <a:pt x="19" y="27"/>
                    <a:pt x="23" y="26"/>
                    <a:pt x="25" y="24"/>
                  </a:cubicBezTo>
                  <a:cubicBezTo>
                    <a:pt x="29" y="20"/>
                    <a:pt x="17" y="3"/>
                    <a:pt x="8"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67" name="Freeform 157">
              <a:extLst>
                <a:ext uri="{FF2B5EF4-FFF2-40B4-BE49-F238E27FC236}">
                  <a16:creationId xmlns:a16="http://schemas.microsoft.com/office/drawing/2014/main" id="{C3738BB4-9488-94C8-77B8-750DFF27B8CB}"/>
                </a:ext>
              </a:extLst>
            </p:cNvPr>
            <p:cNvSpPr>
              <a:spLocks/>
            </p:cNvSpPr>
            <p:nvPr/>
          </p:nvSpPr>
          <p:spPr bwMode="auto">
            <a:xfrm>
              <a:off x="4433" y="2568"/>
              <a:ext cx="29" cy="35"/>
            </a:xfrm>
            <a:custGeom>
              <a:avLst/>
              <a:gdLst>
                <a:gd name="T0" fmla="*/ 8 w 14"/>
                <a:gd name="T1" fmla="*/ 0 h 16"/>
                <a:gd name="T2" fmla="*/ 17 w 14"/>
                <a:gd name="T3" fmla="*/ 72 h 16"/>
                <a:gd name="T4" fmla="*/ 99 w 14"/>
                <a:gd name="T5" fmla="*/ 158 h 16"/>
                <a:gd name="T6" fmla="*/ 124 w 14"/>
                <a:gd name="T7" fmla="*/ 158 h 16"/>
                <a:gd name="T8" fmla="*/ 124 w 14"/>
                <a:gd name="T9" fmla="*/ 158 h 16"/>
                <a:gd name="T10" fmla="*/ 99 w 14"/>
                <a:gd name="T11" fmla="*/ 158 h 16"/>
                <a:gd name="T12" fmla="*/ 17 w 14"/>
                <a:gd name="T13" fmla="*/ 72 h 16"/>
                <a:gd name="T14" fmla="*/ 8 w 14"/>
                <a:gd name="T15" fmla="*/ 0 h 16"/>
                <a:gd name="T16" fmla="*/ 35 w 14"/>
                <a:gd name="T17" fmla="*/ 0 h 16"/>
                <a:gd name="T18" fmla="*/ 35 w 14"/>
                <a:gd name="T19" fmla="*/ 0 h 16"/>
                <a:gd name="T20" fmla="*/ 8 w 14"/>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6">
                  <a:moveTo>
                    <a:pt x="1" y="0"/>
                  </a:moveTo>
                  <a:cubicBezTo>
                    <a:pt x="0" y="1"/>
                    <a:pt x="1" y="4"/>
                    <a:pt x="2" y="7"/>
                  </a:cubicBezTo>
                  <a:cubicBezTo>
                    <a:pt x="4" y="10"/>
                    <a:pt x="8" y="14"/>
                    <a:pt x="11" y="15"/>
                  </a:cubicBezTo>
                  <a:cubicBezTo>
                    <a:pt x="12" y="16"/>
                    <a:pt x="14" y="15"/>
                    <a:pt x="14" y="15"/>
                  </a:cubicBezTo>
                  <a:cubicBezTo>
                    <a:pt x="14" y="15"/>
                    <a:pt x="14" y="15"/>
                    <a:pt x="14" y="15"/>
                  </a:cubicBezTo>
                  <a:cubicBezTo>
                    <a:pt x="14" y="15"/>
                    <a:pt x="12" y="15"/>
                    <a:pt x="11" y="15"/>
                  </a:cubicBezTo>
                  <a:cubicBezTo>
                    <a:pt x="8" y="13"/>
                    <a:pt x="4" y="10"/>
                    <a:pt x="2" y="7"/>
                  </a:cubicBezTo>
                  <a:cubicBezTo>
                    <a:pt x="1" y="4"/>
                    <a:pt x="0" y="1"/>
                    <a:pt x="1" y="0"/>
                  </a:cubicBezTo>
                  <a:cubicBezTo>
                    <a:pt x="2" y="0"/>
                    <a:pt x="3" y="0"/>
                    <a:pt x="4" y="0"/>
                  </a:cubicBezTo>
                  <a:cubicBezTo>
                    <a:pt x="4" y="0"/>
                    <a:pt x="4" y="0"/>
                    <a:pt x="4" y="0"/>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68" name="Freeform 158">
              <a:extLst>
                <a:ext uri="{FF2B5EF4-FFF2-40B4-BE49-F238E27FC236}">
                  <a16:creationId xmlns:a16="http://schemas.microsoft.com/office/drawing/2014/main" id="{267A17DE-F26B-9D4B-0A37-88A05C1E7345}"/>
                </a:ext>
              </a:extLst>
            </p:cNvPr>
            <p:cNvSpPr>
              <a:spLocks/>
            </p:cNvSpPr>
            <p:nvPr/>
          </p:nvSpPr>
          <p:spPr bwMode="auto">
            <a:xfrm>
              <a:off x="4394" y="2683"/>
              <a:ext cx="45" cy="49"/>
            </a:xfrm>
            <a:custGeom>
              <a:avLst/>
              <a:gdLst>
                <a:gd name="T0" fmla="*/ 147 w 22"/>
                <a:gd name="T1" fmla="*/ 45 h 22"/>
                <a:gd name="T2" fmla="*/ 84 w 22"/>
                <a:gd name="T3" fmla="*/ 0 h 22"/>
                <a:gd name="T4" fmla="*/ 33 w 22"/>
                <a:gd name="T5" fmla="*/ 20 h 22"/>
                <a:gd name="T6" fmla="*/ 68 w 22"/>
                <a:gd name="T7" fmla="*/ 198 h 22"/>
                <a:gd name="T8" fmla="*/ 188 w 22"/>
                <a:gd name="T9" fmla="*/ 154 h 22"/>
                <a:gd name="T10" fmla="*/ 147 w 22"/>
                <a:gd name="T11" fmla="*/ 45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6" y="0"/>
                    <a:pt x="4" y="2"/>
                  </a:cubicBezTo>
                  <a:cubicBezTo>
                    <a:pt x="0" y="7"/>
                    <a:pt x="2" y="15"/>
                    <a:pt x="8" y="18"/>
                  </a:cubicBezTo>
                  <a:cubicBezTo>
                    <a:pt x="14" y="22"/>
                    <a:pt x="21" y="19"/>
                    <a:pt x="22" y="14"/>
                  </a:cubicBezTo>
                  <a:cubicBezTo>
                    <a:pt x="22" y="10"/>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69" name="Freeform 159">
              <a:extLst>
                <a:ext uri="{FF2B5EF4-FFF2-40B4-BE49-F238E27FC236}">
                  <a16:creationId xmlns:a16="http://schemas.microsoft.com/office/drawing/2014/main" id="{0A37B034-59C7-89E2-48B0-486956C01E11}"/>
                </a:ext>
              </a:extLst>
            </p:cNvPr>
            <p:cNvSpPr>
              <a:spLocks/>
            </p:cNvSpPr>
            <p:nvPr/>
          </p:nvSpPr>
          <p:spPr bwMode="auto">
            <a:xfrm>
              <a:off x="4406" y="2692"/>
              <a:ext cx="25" cy="26"/>
            </a:xfrm>
            <a:custGeom>
              <a:avLst/>
              <a:gdLst>
                <a:gd name="T0" fmla="*/ 100 w 12"/>
                <a:gd name="T1" fmla="*/ 72 h 12"/>
                <a:gd name="T2" fmla="*/ 83 w 12"/>
                <a:gd name="T3" fmla="*/ 113 h 12"/>
                <a:gd name="T4" fmla="*/ 17 w 12"/>
                <a:gd name="T5" fmla="*/ 80 h 12"/>
                <a:gd name="T6" fmla="*/ 8 w 12"/>
                <a:gd name="T7" fmla="*/ 20 h 12"/>
                <a:gd name="T8" fmla="*/ 35 w 12"/>
                <a:gd name="T9" fmla="*/ 0 h 12"/>
                <a:gd name="T10" fmla="*/ 35 w 12"/>
                <a:gd name="T11" fmla="*/ 0 h 12"/>
                <a:gd name="T12" fmla="*/ 8 w 12"/>
                <a:gd name="T13" fmla="*/ 20 h 12"/>
                <a:gd name="T14" fmla="*/ 17 w 12"/>
                <a:gd name="T15" fmla="*/ 80 h 12"/>
                <a:gd name="T16" fmla="*/ 83 w 12"/>
                <a:gd name="T17" fmla="*/ 113 h 12"/>
                <a:gd name="T18" fmla="*/ 100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1"/>
                    <a:pt x="5" y="11"/>
                    <a:pt x="2" y="8"/>
                  </a:cubicBezTo>
                  <a:cubicBezTo>
                    <a:pt x="0" y="5"/>
                    <a:pt x="0" y="3"/>
                    <a:pt x="1" y="2"/>
                  </a:cubicBezTo>
                  <a:cubicBezTo>
                    <a:pt x="2" y="1"/>
                    <a:pt x="3" y="0"/>
                    <a:pt x="4" y="0"/>
                  </a:cubicBezTo>
                  <a:cubicBezTo>
                    <a:pt x="4" y="0"/>
                    <a:pt x="4" y="0"/>
                    <a:pt x="4" y="0"/>
                  </a:cubicBezTo>
                  <a:cubicBezTo>
                    <a:pt x="3" y="0"/>
                    <a:pt x="1" y="1"/>
                    <a:pt x="1" y="2"/>
                  </a:cubicBezTo>
                  <a:cubicBezTo>
                    <a:pt x="0" y="3"/>
                    <a:pt x="0" y="5"/>
                    <a:pt x="2" y="8"/>
                  </a:cubicBezTo>
                  <a:cubicBezTo>
                    <a:pt x="5" y="11"/>
                    <a:pt x="8" y="12"/>
                    <a:pt x="9" y="11"/>
                  </a:cubicBezTo>
                  <a:cubicBezTo>
                    <a:pt x="11" y="10"/>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0" name="Freeform 160">
              <a:extLst>
                <a:ext uri="{FF2B5EF4-FFF2-40B4-BE49-F238E27FC236}">
                  <a16:creationId xmlns:a16="http://schemas.microsoft.com/office/drawing/2014/main" id="{5C8096E1-57B1-4C20-8714-FCDA1C0A9EAC}"/>
                </a:ext>
              </a:extLst>
            </p:cNvPr>
            <p:cNvSpPr>
              <a:spLocks/>
            </p:cNvSpPr>
            <p:nvPr/>
          </p:nvSpPr>
          <p:spPr bwMode="auto">
            <a:xfrm>
              <a:off x="4435" y="2762"/>
              <a:ext cx="47" cy="50"/>
            </a:xfrm>
            <a:custGeom>
              <a:avLst/>
              <a:gdLst>
                <a:gd name="T0" fmla="*/ 155 w 23"/>
                <a:gd name="T1" fmla="*/ 43 h 23"/>
                <a:gd name="T2" fmla="*/ 92 w 23"/>
                <a:gd name="T3" fmla="*/ 0 h 23"/>
                <a:gd name="T4" fmla="*/ 33 w 23"/>
                <a:gd name="T5" fmla="*/ 33 h 23"/>
                <a:gd name="T6" fmla="*/ 67 w 23"/>
                <a:gd name="T7" fmla="*/ 193 h 23"/>
                <a:gd name="T8" fmla="*/ 188 w 23"/>
                <a:gd name="T9" fmla="*/ 157 h 23"/>
                <a:gd name="T10" fmla="*/ 155 w 23"/>
                <a:gd name="T11" fmla="*/ 4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3">
                  <a:moveTo>
                    <a:pt x="18" y="4"/>
                  </a:moveTo>
                  <a:cubicBezTo>
                    <a:pt x="16" y="2"/>
                    <a:pt x="14" y="0"/>
                    <a:pt x="11" y="0"/>
                  </a:cubicBezTo>
                  <a:cubicBezTo>
                    <a:pt x="8" y="0"/>
                    <a:pt x="6" y="1"/>
                    <a:pt x="4" y="3"/>
                  </a:cubicBezTo>
                  <a:cubicBezTo>
                    <a:pt x="0" y="7"/>
                    <a:pt x="2" y="15"/>
                    <a:pt x="8" y="19"/>
                  </a:cubicBezTo>
                  <a:cubicBezTo>
                    <a:pt x="15" y="23"/>
                    <a:pt x="21" y="19"/>
                    <a:pt x="22" y="15"/>
                  </a:cubicBezTo>
                  <a:cubicBezTo>
                    <a:pt x="23" y="11"/>
                    <a:pt x="21"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71" name="Freeform 161">
              <a:extLst>
                <a:ext uri="{FF2B5EF4-FFF2-40B4-BE49-F238E27FC236}">
                  <a16:creationId xmlns:a16="http://schemas.microsoft.com/office/drawing/2014/main" id="{F9121C22-65F3-6098-F378-A2336F789817}"/>
                </a:ext>
              </a:extLst>
            </p:cNvPr>
            <p:cNvSpPr>
              <a:spLocks/>
            </p:cNvSpPr>
            <p:nvPr/>
          </p:nvSpPr>
          <p:spPr bwMode="auto">
            <a:xfrm>
              <a:off x="4447" y="2771"/>
              <a:ext cx="25" cy="26"/>
            </a:xfrm>
            <a:custGeom>
              <a:avLst/>
              <a:gdLst>
                <a:gd name="T0" fmla="*/ 108 w 12"/>
                <a:gd name="T1" fmla="*/ 72 h 12"/>
                <a:gd name="T2" fmla="*/ 92 w 12"/>
                <a:gd name="T3" fmla="*/ 113 h 12"/>
                <a:gd name="T4" fmla="*/ 27 w 12"/>
                <a:gd name="T5" fmla="*/ 93 h 12"/>
                <a:gd name="T6" fmla="*/ 8 w 12"/>
                <a:gd name="T7" fmla="*/ 33 h 12"/>
                <a:gd name="T8" fmla="*/ 35 w 12"/>
                <a:gd name="T9" fmla="*/ 0 h 12"/>
                <a:gd name="T10" fmla="*/ 35 w 12"/>
                <a:gd name="T11" fmla="*/ 0 h 12"/>
                <a:gd name="T12" fmla="*/ 8 w 12"/>
                <a:gd name="T13" fmla="*/ 33 h 12"/>
                <a:gd name="T14" fmla="*/ 27 w 12"/>
                <a:gd name="T15" fmla="*/ 93 h 12"/>
                <a:gd name="T16" fmla="*/ 92 w 12"/>
                <a:gd name="T17" fmla="*/ 121 h 12"/>
                <a:gd name="T18" fmla="*/ 108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2" y="7"/>
                  </a:moveTo>
                  <a:cubicBezTo>
                    <a:pt x="12" y="9"/>
                    <a:pt x="11" y="11"/>
                    <a:pt x="10" y="11"/>
                  </a:cubicBezTo>
                  <a:cubicBezTo>
                    <a:pt x="8" y="12"/>
                    <a:pt x="5" y="12"/>
                    <a:pt x="3" y="9"/>
                  </a:cubicBezTo>
                  <a:cubicBezTo>
                    <a:pt x="1" y="6"/>
                    <a:pt x="1" y="4"/>
                    <a:pt x="1" y="3"/>
                  </a:cubicBezTo>
                  <a:cubicBezTo>
                    <a:pt x="2" y="1"/>
                    <a:pt x="3" y="1"/>
                    <a:pt x="4" y="0"/>
                  </a:cubicBezTo>
                  <a:cubicBezTo>
                    <a:pt x="4" y="0"/>
                    <a:pt x="4" y="0"/>
                    <a:pt x="4" y="0"/>
                  </a:cubicBezTo>
                  <a:cubicBezTo>
                    <a:pt x="3" y="1"/>
                    <a:pt x="2" y="1"/>
                    <a:pt x="1" y="3"/>
                  </a:cubicBezTo>
                  <a:cubicBezTo>
                    <a:pt x="1" y="4"/>
                    <a:pt x="0" y="6"/>
                    <a:pt x="3" y="9"/>
                  </a:cubicBezTo>
                  <a:cubicBezTo>
                    <a:pt x="5" y="12"/>
                    <a:pt x="8" y="12"/>
                    <a:pt x="10" y="12"/>
                  </a:cubicBezTo>
                  <a:cubicBezTo>
                    <a:pt x="11" y="11"/>
                    <a:pt x="12" y="9"/>
                    <a:pt x="12"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2" name="Freeform 162">
              <a:extLst>
                <a:ext uri="{FF2B5EF4-FFF2-40B4-BE49-F238E27FC236}">
                  <a16:creationId xmlns:a16="http://schemas.microsoft.com/office/drawing/2014/main" id="{B04A3A88-B025-26B9-DE41-9FE3AB74D06E}"/>
                </a:ext>
              </a:extLst>
            </p:cNvPr>
            <p:cNvSpPr>
              <a:spLocks/>
            </p:cNvSpPr>
            <p:nvPr/>
          </p:nvSpPr>
          <p:spPr bwMode="auto">
            <a:xfrm>
              <a:off x="4453" y="2620"/>
              <a:ext cx="48" cy="48"/>
            </a:xfrm>
            <a:custGeom>
              <a:avLst/>
              <a:gdLst>
                <a:gd name="T0" fmla="*/ 165 w 23"/>
                <a:gd name="T1" fmla="*/ 44 h 22"/>
                <a:gd name="T2" fmla="*/ 100 w 23"/>
                <a:gd name="T3" fmla="*/ 0 h 22"/>
                <a:gd name="T4" fmla="*/ 35 w 23"/>
                <a:gd name="T5" fmla="*/ 20 h 22"/>
                <a:gd name="T6" fmla="*/ 83 w 23"/>
                <a:gd name="T7" fmla="*/ 185 h 22"/>
                <a:gd name="T8" fmla="*/ 200 w 23"/>
                <a:gd name="T9" fmla="*/ 148 h 22"/>
                <a:gd name="T10" fmla="*/ 165 w 23"/>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8" y="4"/>
                  </a:moveTo>
                  <a:cubicBezTo>
                    <a:pt x="16" y="2"/>
                    <a:pt x="14" y="0"/>
                    <a:pt x="11" y="0"/>
                  </a:cubicBezTo>
                  <a:cubicBezTo>
                    <a:pt x="9" y="0"/>
                    <a:pt x="6" y="0"/>
                    <a:pt x="4" y="2"/>
                  </a:cubicBezTo>
                  <a:cubicBezTo>
                    <a:pt x="0" y="7"/>
                    <a:pt x="2" y="15"/>
                    <a:pt x="9" y="18"/>
                  </a:cubicBezTo>
                  <a:cubicBezTo>
                    <a:pt x="15" y="22"/>
                    <a:pt x="21" y="19"/>
                    <a:pt x="22" y="14"/>
                  </a:cubicBezTo>
                  <a:cubicBezTo>
                    <a:pt x="23" y="10"/>
                    <a:pt x="22"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73" name="Freeform 163">
              <a:extLst>
                <a:ext uri="{FF2B5EF4-FFF2-40B4-BE49-F238E27FC236}">
                  <a16:creationId xmlns:a16="http://schemas.microsoft.com/office/drawing/2014/main" id="{AB92C447-A7A0-049C-53F1-5FCB993BDFEE}"/>
                </a:ext>
              </a:extLst>
            </p:cNvPr>
            <p:cNvSpPr>
              <a:spLocks/>
            </p:cNvSpPr>
            <p:nvPr/>
          </p:nvSpPr>
          <p:spPr bwMode="auto">
            <a:xfrm>
              <a:off x="4468" y="2629"/>
              <a:ext cx="22" cy="26"/>
            </a:xfrm>
            <a:custGeom>
              <a:avLst/>
              <a:gdLst>
                <a:gd name="T0" fmla="*/ 88 w 11"/>
                <a:gd name="T1" fmla="*/ 72 h 12"/>
                <a:gd name="T2" fmla="*/ 72 w 11"/>
                <a:gd name="T3" fmla="*/ 113 h 12"/>
                <a:gd name="T4" fmla="*/ 16 w 11"/>
                <a:gd name="T5" fmla="*/ 80 h 12"/>
                <a:gd name="T6" fmla="*/ 0 w 11"/>
                <a:gd name="T7" fmla="*/ 20 h 12"/>
                <a:gd name="T8" fmla="*/ 24 w 11"/>
                <a:gd name="T9" fmla="*/ 0 h 12"/>
                <a:gd name="T10" fmla="*/ 24 w 11"/>
                <a:gd name="T11" fmla="*/ 0 h 12"/>
                <a:gd name="T12" fmla="*/ 0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0"/>
                    <a:pt x="9" y="11"/>
                  </a:cubicBezTo>
                  <a:cubicBezTo>
                    <a:pt x="7" y="11"/>
                    <a:pt x="4" y="11"/>
                    <a:pt x="2" y="8"/>
                  </a:cubicBezTo>
                  <a:cubicBezTo>
                    <a:pt x="0" y="5"/>
                    <a:pt x="0" y="3"/>
                    <a:pt x="0" y="2"/>
                  </a:cubicBezTo>
                  <a:cubicBezTo>
                    <a:pt x="1" y="1"/>
                    <a:pt x="2" y="0"/>
                    <a:pt x="3" y="0"/>
                  </a:cubicBezTo>
                  <a:cubicBezTo>
                    <a:pt x="3" y="0"/>
                    <a:pt x="3" y="0"/>
                    <a:pt x="3" y="0"/>
                  </a:cubicBezTo>
                  <a:cubicBezTo>
                    <a:pt x="2" y="0"/>
                    <a:pt x="1" y="1"/>
                    <a:pt x="0" y="2"/>
                  </a:cubicBezTo>
                  <a:cubicBezTo>
                    <a:pt x="0" y="3"/>
                    <a:pt x="0" y="5"/>
                    <a:pt x="2" y="8"/>
                  </a:cubicBezTo>
                  <a:cubicBezTo>
                    <a:pt x="4" y="11"/>
                    <a:pt x="7" y="12"/>
                    <a:pt x="9" y="11"/>
                  </a:cubicBezTo>
                  <a:cubicBezTo>
                    <a:pt x="10"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4" name="Freeform 164">
              <a:extLst>
                <a:ext uri="{FF2B5EF4-FFF2-40B4-BE49-F238E27FC236}">
                  <a16:creationId xmlns:a16="http://schemas.microsoft.com/office/drawing/2014/main" id="{CE34F46A-BD97-8BB5-188A-46D08A87CA28}"/>
                </a:ext>
              </a:extLst>
            </p:cNvPr>
            <p:cNvSpPr>
              <a:spLocks/>
            </p:cNvSpPr>
            <p:nvPr/>
          </p:nvSpPr>
          <p:spPr bwMode="auto">
            <a:xfrm>
              <a:off x="4724" y="3189"/>
              <a:ext cx="57" cy="54"/>
            </a:xfrm>
            <a:custGeom>
              <a:avLst/>
              <a:gdLst>
                <a:gd name="T0" fmla="*/ 128 w 28"/>
                <a:gd name="T1" fmla="*/ 9 h 25"/>
                <a:gd name="T2" fmla="*/ 67 w 28"/>
                <a:gd name="T3" fmla="*/ 0 h 25"/>
                <a:gd name="T4" fmla="*/ 49 w 28"/>
                <a:gd name="T5" fmla="*/ 181 h 25"/>
                <a:gd name="T6" fmla="*/ 204 w 28"/>
                <a:gd name="T7" fmla="*/ 233 h 25"/>
                <a:gd name="T8" fmla="*/ 220 w 28"/>
                <a:gd name="T9" fmla="*/ 130 h 25"/>
                <a:gd name="T10" fmla="*/ 179 w 28"/>
                <a:gd name="T11" fmla="*/ 60 h 25"/>
                <a:gd name="T12" fmla="*/ 128 w 28"/>
                <a:gd name="T13" fmla="*/ 9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5">
                  <a:moveTo>
                    <a:pt x="15" y="1"/>
                  </a:moveTo>
                  <a:cubicBezTo>
                    <a:pt x="13" y="0"/>
                    <a:pt x="10" y="0"/>
                    <a:pt x="8" y="0"/>
                  </a:cubicBezTo>
                  <a:cubicBezTo>
                    <a:pt x="0" y="3"/>
                    <a:pt x="1" y="12"/>
                    <a:pt x="6" y="18"/>
                  </a:cubicBezTo>
                  <a:cubicBezTo>
                    <a:pt x="12" y="24"/>
                    <a:pt x="20" y="25"/>
                    <a:pt x="24" y="23"/>
                  </a:cubicBezTo>
                  <a:cubicBezTo>
                    <a:pt x="27" y="20"/>
                    <a:pt x="28" y="17"/>
                    <a:pt x="26" y="13"/>
                  </a:cubicBezTo>
                  <a:cubicBezTo>
                    <a:pt x="25" y="10"/>
                    <a:pt x="22" y="7"/>
                    <a:pt x="21" y="6"/>
                  </a:cubicBezTo>
                  <a:cubicBezTo>
                    <a:pt x="19" y="4"/>
                    <a:pt x="17" y="2"/>
                    <a:pt x="15"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75" name="Freeform 165">
              <a:extLst>
                <a:ext uri="{FF2B5EF4-FFF2-40B4-BE49-F238E27FC236}">
                  <a16:creationId xmlns:a16="http://schemas.microsoft.com/office/drawing/2014/main" id="{17A4A584-5905-09C0-A312-E190DF6BB77A}"/>
                </a:ext>
              </a:extLst>
            </p:cNvPr>
            <p:cNvSpPr>
              <a:spLocks/>
            </p:cNvSpPr>
            <p:nvPr/>
          </p:nvSpPr>
          <p:spPr bwMode="auto">
            <a:xfrm>
              <a:off x="4740" y="3202"/>
              <a:ext cx="27" cy="28"/>
            </a:xfrm>
            <a:custGeom>
              <a:avLst/>
              <a:gdLst>
                <a:gd name="T0" fmla="*/ 8 w 13"/>
                <a:gd name="T1" fmla="*/ 9 h 13"/>
                <a:gd name="T2" fmla="*/ 17 w 13"/>
                <a:gd name="T3" fmla="*/ 69 h 13"/>
                <a:gd name="T4" fmla="*/ 91 w 13"/>
                <a:gd name="T5" fmla="*/ 121 h 13"/>
                <a:gd name="T6" fmla="*/ 116 w 13"/>
                <a:gd name="T7" fmla="*/ 112 h 13"/>
                <a:gd name="T8" fmla="*/ 116 w 13"/>
                <a:gd name="T9" fmla="*/ 112 h 13"/>
                <a:gd name="T10" fmla="*/ 91 w 13"/>
                <a:gd name="T11" fmla="*/ 121 h 13"/>
                <a:gd name="T12" fmla="*/ 17 w 13"/>
                <a:gd name="T13" fmla="*/ 69 h 13"/>
                <a:gd name="T14" fmla="*/ 8 w 13"/>
                <a:gd name="T15" fmla="*/ 9 h 13"/>
                <a:gd name="T16" fmla="*/ 35 w 13"/>
                <a:gd name="T17" fmla="*/ 0 h 13"/>
                <a:gd name="T18" fmla="*/ 35 w 13"/>
                <a:gd name="T19" fmla="*/ 0 h 13"/>
                <a:gd name="T20" fmla="*/ 8 w 13"/>
                <a:gd name="T21" fmla="*/ 9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 y="1"/>
                  </a:moveTo>
                  <a:cubicBezTo>
                    <a:pt x="0" y="3"/>
                    <a:pt x="1" y="5"/>
                    <a:pt x="2" y="7"/>
                  </a:cubicBezTo>
                  <a:cubicBezTo>
                    <a:pt x="4" y="10"/>
                    <a:pt x="7" y="12"/>
                    <a:pt x="10" y="12"/>
                  </a:cubicBezTo>
                  <a:cubicBezTo>
                    <a:pt x="11" y="13"/>
                    <a:pt x="12" y="12"/>
                    <a:pt x="13" y="11"/>
                  </a:cubicBezTo>
                  <a:cubicBezTo>
                    <a:pt x="13" y="11"/>
                    <a:pt x="13" y="11"/>
                    <a:pt x="13" y="11"/>
                  </a:cubicBezTo>
                  <a:cubicBezTo>
                    <a:pt x="12" y="12"/>
                    <a:pt x="11" y="12"/>
                    <a:pt x="10" y="12"/>
                  </a:cubicBezTo>
                  <a:cubicBezTo>
                    <a:pt x="7" y="12"/>
                    <a:pt x="4" y="10"/>
                    <a:pt x="2" y="7"/>
                  </a:cubicBezTo>
                  <a:cubicBezTo>
                    <a:pt x="1" y="5"/>
                    <a:pt x="0" y="3"/>
                    <a:pt x="1" y="1"/>
                  </a:cubicBezTo>
                  <a:cubicBezTo>
                    <a:pt x="2" y="1"/>
                    <a:pt x="3" y="0"/>
                    <a:pt x="4" y="0"/>
                  </a:cubicBezTo>
                  <a:cubicBezTo>
                    <a:pt x="4" y="0"/>
                    <a:pt x="4" y="0"/>
                    <a:pt x="4" y="0"/>
                  </a:cubicBezTo>
                  <a:cubicBezTo>
                    <a:pt x="2" y="0"/>
                    <a:pt x="2" y="1"/>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6" name="Freeform 166">
              <a:extLst>
                <a:ext uri="{FF2B5EF4-FFF2-40B4-BE49-F238E27FC236}">
                  <a16:creationId xmlns:a16="http://schemas.microsoft.com/office/drawing/2014/main" id="{2389432E-8D33-D14F-5247-9AC4A1499FE0}"/>
                </a:ext>
              </a:extLst>
            </p:cNvPr>
            <p:cNvSpPr>
              <a:spLocks/>
            </p:cNvSpPr>
            <p:nvPr/>
          </p:nvSpPr>
          <p:spPr bwMode="auto">
            <a:xfrm>
              <a:off x="4767" y="3197"/>
              <a:ext cx="59" cy="68"/>
            </a:xfrm>
            <a:custGeom>
              <a:avLst/>
              <a:gdLst>
                <a:gd name="T0" fmla="*/ 136 w 29"/>
                <a:gd name="T1" fmla="*/ 33 h 31"/>
                <a:gd name="T2" fmla="*/ 41 w 29"/>
                <a:gd name="T3" fmla="*/ 33 h 31"/>
                <a:gd name="T4" fmla="*/ 75 w 29"/>
                <a:gd name="T5" fmla="*/ 222 h 31"/>
                <a:gd name="T6" fmla="*/ 212 w 29"/>
                <a:gd name="T7" fmla="*/ 294 h 31"/>
                <a:gd name="T8" fmla="*/ 236 w 29"/>
                <a:gd name="T9" fmla="*/ 213 h 31"/>
                <a:gd name="T10" fmla="*/ 187 w 29"/>
                <a:gd name="T11" fmla="*/ 116 h 31"/>
                <a:gd name="T12" fmla="*/ 136 w 29"/>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1">
                  <a:moveTo>
                    <a:pt x="16" y="3"/>
                  </a:moveTo>
                  <a:cubicBezTo>
                    <a:pt x="12" y="0"/>
                    <a:pt x="8" y="0"/>
                    <a:pt x="5" y="3"/>
                  </a:cubicBezTo>
                  <a:cubicBezTo>
                    <a:pt x="0" y="7"/>
                    <a:pt x="2" y="14"/>
                    <a:pt x="9" y="21"/>
                  </a:cubicBezTo>
                  <a:cubicBezTo>
                    <a:pt x="15" y="28"/>
                    <a:pt x="19" y="31"/>
                    <a:pt x="25" y="28"/>
                  </a:cubicBezTo>
                  <a:cubicBezTo>
                    <a:pt x="28" y="27"/>
                    <a:pt x="29" y="24"/>
                    <a:pt x="28" y="20"/>
                  </a:cubicBezTo>
                  <a:cubicBezTo>
                    <a:pt x="27" y="17"/>
                    <a:pt x="25" y="15"/>
                    <a:pt x="22" y="11"/>
                  </a:cubicBezTo>
                  <a:cubicBezTo>
                    <a:pt x="20" y="9"/>
                    <a:pt x="19" y="5"/>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77" name="Freeform 167">
              <a:extLst>
                <a:ext uri="{FF2B5EF4-FFF2-40B4-BE49-F238E27FC236}">
                  <a16:creationId xmlns:a16="http://schemas.microsoft.com/office/drawing/2014/main" id="{2D62CA41-4466-0C95-C967-8B665DB97A6D}"/>
                </a:ext>
              </a:extLst>
            </p:cNvPr>
            <p:cNvSpPr>
              <a:spLocks/>
            </p:cNvSpPr>
            <p:nvPr/>
          </p:nvSpPr>
          <p:spPr bwMode="auto">
            <a:xfrm>
              <a:off x="4783" y="3208"/>
              <a:ext cx="31" cy="37"/>
            </a:xfrm>
            <a:custGeom>
              <a:avLst/>
              <a:gdLst>
                <a:gd name="T0" fmla="*/ 132 w 15"/>
                <a:gd name="T1" fmla="*/ 157 h 17"/>
                <a:gd name="T2" fmla="*/ 124 w 15"/>
                <a:gd name="T3" fmla="*/ 165 h 17"/>
                <a:gd name="T4" fmla="*/ 35 w 15"/>
                <a:gd name="T5" fmla="*/ 104 h 17"/>
                <a:gd name="T6" fmla="*/ 17 w 15"/>
                <a:gd name="T7" fmla="*/ 20 h 17"/>
                <a:gd name="T8" fmla="*/ 43 w 15"/>
                <a:gd name="T9" fmla="*/ 9 h 17"/>
                <a:gd name="T10" fmla="*/ 43 w 15"/>
                <a:gd name="T11" fmla="*/ 9 h 17"/>
                <a:gd name="T12" fmla="*/ 8 w 15"/>
                <a:gd name="T13" fmla="*/ 20 h 17"/>
                <a:gd name="T14" fmla="*/ 35 w 15"/>
                <a:gd name="T15" fmla="*/ 104 h 17"/>
                <a:gd name="T16" fmla="*/ 124 w 15"/>
                <a:gd name="T17" fmla="*/ 176 h 17"/>
                <a:gd name="T18" fmla="*/ 132 w 15"/>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7">
                  <a:moveTo>
                    <a:pt x="15" y="15"/>
                  </a:moveTo>
                  <a:cubicBezTo>
                    <a:pt x="15" y="16"/>
                    <a:pt x="15" y="16"/>
                    <a:pt x="14" y="16"/>
                  </a:cubicBezTo>
                  <a:cubicBezTo>
                    <a:pt x="13" y="17"/>
                    <a:pt x="9" y="16"/>
                    <a:pt x="4" y="10"/>
                  </a:cubicBezTo>
                  <a:cubicBezTo>
                    <a:pt x="1" y="6"/>
                    <a:pt x="1" y="3"/>
                    <a:pt x="2" y="2"/>
                  </a:cubicBezTo>
                  <a:cubicBezTo>
                    <a:pt x="2" y="1"/>
                    <a:pt x="4" y="1"/>
                    <a:pt x="5" y="1"/>
                  </a:cubicBezTo>
                  <a:cubicBezTo>
                    <a:pt x="5" y="1"/>
                    <a:pt x="5" y="1"/>
                    <a:pt x="5" y="1"/>
                  </a:cubicBezTo>
                  <a:cubicBezTo>
                    <a:pt x="4" y="0"/>
                    <a:pt x="2" y="1"/>
                    <a:pt x="1" y="2"/>
                  </a:cubicBezTo>
                  <a:cubicBezTo>
                    <a:pt x="0" y="3"/>
                    <a:pt x="1" y="6"/>
                    <a:pt x="4" y="10"/>
                  </a:cubicBezTo>
                  <a:cubicBezTo>
                    <a:pt x="9" y="16"/>
                    <a:pt x="13" y="17"/>
                    <a:pt x="14" y="17"/>
                  </a:cubicBezTo>
                  <a:cubicBezTo>
                    <a:pt x="15" y="16"/>
                    <a:pt x="15" y="16"/>
                    <a:pt x="15"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78" name="Freeform 168">
              <a:extLst>
                <a:ext uri="{FF2B5EF4-FFF2-40B4-BE49-F238E27FC236}">
                  <a16:creationId xmlns:a16="http://schemas.microsoft.com/office/drawing/2014/main" id="{B5F21A95-901B-584A-8D9E-A94B36A11227}"/>
                </a:ext>
              </a:extLst>
            </p:cNvPr>
            <p:cNvSpPr>
              <a:spLocks/>
            </p:cNvSpPr>
            <p:nvPr/>
          </p:nvSpPr>
          <p:spPr bwMode="auto">
            <a:xfrm>
              <a:off x="4722" y="3140"/>
              <a:ext cx="45" cy="51"/>
            </a:xfrm>
            <a:custGeom>
              <a:avLst/>
              <a:gdLst>
                <a:gd name="T0" fmla="*/ 155 w 22"/>
                <a:gd name="T1" fmla="*/ 53 h 23"/>
                <a:gd name="T2" fmla="*/ 104 w 22"/>
                <a:gd name="T3" fmla="*/ 0 h 23"/>
                <a:gd name="T4" fmla="*/ 41 w 22"/>
                <a:gd name="T5" fmla="*/ 20 h 23"/>
                <a:gd name="T6" fmla="*/ 59 w 22"/>
                <a:gd name="T7" fmla="*/ 206 h 23"/>
                <a:gd name="T8" fmla="*/ 180 w 22"/>
                <a:gd name="T9" fmla="*/ 173 h 23"/>
                <a:gd name="T10" fmla="*/ 155 w 22"/>
                <a:gd name="T11" fmla="*/ 5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5" y="1"/>
                    <a:pt x="12" y="0"/>
                  </a:cubicBezTo>
                  <a:cubicBezTo>
                    <a:pt x="9" y="0"/>
                    <a:pt x="7" y="0"/>
                    <a:pt x="5" y="2"/>
                  </a:cubicBezTo>
                  <a:cubicBezTo>
                    <a:pt x="0" y="6"/>
                    <a:pt x="2" y="14"/>
                    <a:pt x="7" y="19"/>
                  </a:cubicBezTo>
                  <a:cubicBezTo>
                    <a:pt x="13" y="23"/>
                    <a:pt x="20" y="20"/>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79" name="Freeform 169">
              <a:extLst>
                <a:ext uri="{FF2B5EF4-FFF2-40B4-BE49-F238E27FC236}">
                  <a16:creationId xmlns:a16="http://schemas.microsoft.com/office/drawing/2014/main" id="{C04F046E-A1EE-9BBA-747D-1BABF7A923C6}"/>
                </a:ext>
              </a:extLst>
            </p:cNvPr>
            <p:cNvSpPr>
              <a:spLocks/>
            </p:cNvSpPr>
            <p:nvPr/>
          </p:nvSpPr>
          <p:spPr bwMode="auto">
            <a:xfrm>
              <a:off x="4734" y="3149"/>
              <a:ext cx="23" cy="26"/>
            </a:xfrm>
            <a:custGeom>
              <a:avLst/>
              <a:gdLst>
                <a:gd name="T0" fmla="*/ 100 w 11"/>
                <a:gd name="T1" fmla="*/ 80 h 12"/>
                <a:gd name="T2" fmla="*/ 84 w 11"/>
                <a:gd name="T3" fmla="*/ 121 h 12"/>
                <a:gd name="T4" fmla="*/ 17 w 11"/>
                <a:gd name="T5" fmla="*/ 80 h 12"/>
                <a:gd name="T6" fmla="*/ 17 w 11"/>
                <a:gd name="T7" fmla="*/ 20 h 12"/>
                <a:gd name="T8" fmla="*/ 44 w 11"/>
                <a:gd name="T9" fmla="*/ 0 h 12"/>
                <a:gd name="T10" fmla="*/ 44 w 11"/>
                <a:gd name="T11" fmla="*/ 0 h 12"/>
                <a:gd name="T12" fmla="*/ 8 w 11"/>
                <a:gd name="T13" fmla="*/ 20 h 12"/>
                <a:gd name="T14" fmla="*/ 17 w 11"/>
                <a:gd name="T15" fmla="*/ 80 h 12"/>
                <a:gd name="T16" fmla="*/ 84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2"/>
                  </a:cubicBezTo>
                  <a:cubicBezTo>
                    <a:pt x="7" y="12"/>
                    <a:pt x="4" y="11"/>
                    <a:pt x="2" y="8"/>
                  </a:cubicBezTo>
                  <a:cubicBezTo>
                    <a:pt x="1" y="5"/>
                    <a:pt x="1" y="3"/>
                    <a:pt x="2" y="2"/>
                  </a:cubicBezTo>
                  <a:cubicBezTo>
                    <a:pt x="2" y="1"/>
                    <a:pt x="4" y="0"/>
                    <a:pt x="5" y="0"/>
                  </a:cubicBezTo>
                  <a:cubicBezTo>
                    <a:pt x="5" y="0"/>
                    <a:pt x="5" y="0"/>
                    <a:pt x="5" y="0"/>
                  </a:cubicBezTo>
                  <a:cubicBezTo>
                    <a:pt x="4" y="0"/>
                    <a:pt x="2" y="1"/>
                    <a:pt x="1" y="2"/>
                  </a:cubicBezTo>
                  <a:cubicBezTo>
                    <a:pt x="1" y="3"/>
                    <a:pt x="0" y="5"/>
                    <a:pt x="2" y="8"/>
                  </a:cubicBezTo>
                  <a:cubicBezTo>
                    <a:pt x="4" y="12"/>
                    <a:pt x="7" y="12"/>
                    <a:pt x="9" y="12"/>
                  </a:cubicBezTo>
                  <a:cubicBezTo>
                    <a:pt x="11"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0" name="Freeform 170">
              <a:extLst>
                <a:ext uri="{FF2B5EF4-FFF2-40B4-BE49-F238E27FC236}">
                  <a16:creationId xmlns:a16="http://schemas.microsoft.com/office/drawing/2014/main" id="{EC94FB77-C6AF-9A51-4586-F5521EC1E1CC}"/>
                </a:ext>
              </a:extLst>
            </p:cNvPr>
            <p:cNvSpPr>
              <a:spLocks/>
            </p:cNvSpPr>
            <p:nvPr/>
          </p:nvSpPr>
          <p:spPr bwMode="auto">
            <a:xfrm>
              <a:off x="4857" y="3171"/>
              <a:ext cx="43" cy="48"/>
            </a:xfrm>
            <a:custGeom>
              <a:avLst/>
              <a:gdLst>
                <a:gd name="T0" fmla="*/ 147 w 21"/>
                <a:gd name="T1" fmla="*/ 52 h 22"/>
                <a:gd name="T2" fmla="*/ 96 w 21"/>
                <a:gd name="T3" fmla="*/ 0 h 22"/>
                <a:gd name="T4" fmla="*/ 33 w 21"/>
                <a:gd name="T5" fmla="*/ 20 h 22"/>
                <a:gd name="T6" fmla="*/ 59 w 21"/>
                <a:gd name="T7" fmla="*/ 185 h 22"/>
                <a:gd name="T8" fmla="*/ 172 w 21"/>
                <a:gd name="T9" fmla="*/ 166 h 22"/>
                <a:gd name="T10" fmla="*/ 147 w 21"/>
                <a:gd name="T11" fmla="*/ 5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2">
                  <a:moveTo>
                    <a:pt x="17" y="5"/>
                  </a:moveTo>
                  <a:cubicBezTo>
                    <a:pt x="15" y="2"/>
                    <a:pt x="14" y="0"/>
                    <a:pt x="11" y="0"/>
                  </a:cubicBezTo>
                  <a:cubicBezTo>
                    <a:pt x="9" y="0"/>
                    <a:pt x="6" y="0"/>
                    <a:pt x="4" y="2"/>
                  </a:cubicBezTo>
                  <a:cubicBezTo>
                    <a:pt x="0" y="6"/>
                    <a:pt x="1" y="14"/>
                    <a:pt x="7" y="18"/>
                  </a:cubicBezTo>
                  <a:cubicBezTo>
                    <a:pt x="12" y="22"/>
                    <a:pt x="19" y="20"/>
                    <a:pt x="20" y="16"/>
                  </a:cubicBezTo>
                  <a:cubicBezTo>
                    <a:pt x="21" y="12"/>
                    <a:pt x="21" y="10"/>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81" name="Freeform 171">
              <a:extLst>
                <a:ext uri="{FF2B5EF4-FFF2-40B4-BE49-F238E27FC236}">
                  <a16:creationId xmlns:a16="http://schemas.microsoft.com/office/drawing/2014/main" id="{002985CA-01AB-811E-680E-CB3FA7D9357C}"/>
                </a:ext>
              </a:extLst>
            </p:cNvPr>
            <p:cNvSpPr>
              <a:spLocks/>
            </p:cNvSpPr>
            <p:nvPr/>
          </p:nvSpPr>
          <p:spPr bwMode="auto">
            <a:xfrm>
              <a:off x="4869" y="3180"/>
              <a:ext cx="23" cy="26"/>
            </a:xfrm>
            <a:custGeom>
              <a:avLst/>
              <a:gdLst>
                <a:gd name="T0" fmla="*/ 92 w 11"/>
                <a:gd name="T1" fmla="*/ 72 h 12"/>
                <a:gd name="T2" fmla="*/ 75 w 11"/>
                <a:gd name="T3" fmla="*/ 113 h 12"/>
                <a:gd name="T4" fmla="*/ 17 w 11"/>
                <a:gd name="T5" fmla="*/ 80 h 12"/>
                <a:gd name="T6" fmla="*/ 8 w 11"/>
                <a:gd name="T7" fmla="*/ 20 h 12"/>
                <a:gd name="T8" fmla="*/ 36 w 11"/>
                <a:gd name="T9" fmla="*/ 0 h 12"/>
                <a:gd name="T10" fmla="*/ 36 w 11"/>
                <a:gd name="T11" fmla="*/ 0 h 12"/>
                <a:gd name="T12" fmla="*/ 8 w 11"/>
                <a:gd name="T13" fmla="*/ 20 h 12"/>
                <a:gd name="T14" fmla="*/ 8 w 11"/>
                <a:gd name="T15" fmla="*/ 80 h 12"/>
                <a:gd name="T16" fmla="*/ 75 w 11"/>
                <a:gd name="T17" fmla="*/ 113 h 12"/>
                <a:gd name="T18" fmla="*/ 92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0" y="7"/>
                  </a:moveTo>
                  <a:cubicBezTo>
                    <a:pt x="11" y="9"/>
                    <a:pt x="10" y="11"/>
                    <a:pt x="8" y="11"/>
                  </a:cubicBezTo>
                  <a:cubicBezTo>
                    <a:pt x="6" y="12"/>
                    <a:pt x="3" y="11"/>
                    <a:pt x="2" y="8"/>
                  </a:cubicBezTo>
                  <a:cubicBezTo>
                    <a:pt x="0" y="5"/>
                    <a:pt x="0" y="3"/>
                    <a:pt x="1" y="2"/>
                  </a:cubicBezTo>
                  <a:cubicBezTo>
                    <a:pt x="1" y="1"/>
                    <a:pt x="3" y="0"/>
                    <a:pt x="4" y="0"/>
                  </a:cubicBezTo>
                  <a:cubicBezTo>
                    <a:pt x="4" y="0"/>
                    <a:pt x="4" y="0"/>
                    <a:pt x="4" y="0"/>
                  </a:cubicBezTo>
                  <a:cubicBezTo>
                    <a:pt x="3" y="0"/>
                    <a:pt x="1" y="0"/>
                    <a:pt x="1" y="2"/>
                  </a:cubicBezTo>
                  <a:cubicBezTo>
                    <a:pt x="0" y="3"/>
                    <a:pt x="0" y="5"/>
                    <a:pt x="1" y="8"/>
                  </a:cubicBezTo>
                  <a:cubicBezTo>
                    <a:pt x="3" y="11"/>
                    <a:pt x="6" y="12"/>
                    <a:pt x="8" y="11"/>
                  </a:cubicBezTo>
                  <a:cubicBezTo>
                    <a:pt x="10" y="11"/>
                    <a:pt x="11" y="9"/>
                    <a:pt x="10"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2" name="Freeform 172">
              <a:extLst>
                <a:ext uri="{FF2B5EF4-FFF2-40B4-BE49-F238E27FC236}">
                  <a16:creationId xmlns:a16="http://schemas.microsoft.com/office/drawing/2014/main" id="{7242D472-E1FC-7F0C-3384-0E3FA2A945EB}"/>
                </a:ext>
              </a:extLst>
            </p:cNvPr>
            <p:cNvSpPr>
              <a:spLocks/>
            </p:cNvSpPr>
            <p:nvPr/>
          </p:nvSpPr>
          <p:spPr bwMode="auto">
            <a:xfrm>
              <a:off x="4783" y="3025"/>
              <a:ext cx="45" cy="48"/>
            </a:xfrm>
            <a:custGeom>
              <a:avLst/>
              <a:gdLst>
                <a:gd name="T0" fmla="*/ 155 w 22"/>
                <a:gd name="T1" fmla="*/ 52 h 22"/>
                <a:gd name="T2" fmla="*/ 104 w 22"/>
                <a:gd name="T3" fmla="*/ 0 h 22"/>
                <a:gd name="T4" fmla="*/ 41 w 22"/>
                <a:gd name="T5" fmla="*/ 20 h 22"/>
                <a:gd name="T6" fmla="*/ 59 w 22"/>
                <a:gd name="T7" fmla="*/ 185 h 22"/>
                <a:gd name="T8" fmla="*/ 180 w 22"/>
                <a:gd name="T9" fmla="*/ 166 h 22"/>
                <a:gd name="T10" fmla="*/ 155 w 22"/>
                <a:gd name="T11" fmla="*/ 5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8" y="5"/>
                  </a:moveTo>
                  <a:cubicBezTo>
                    <a:pt x="16" y="2"/>
                    <a:pt x="14" y="0"/>
                    <a:pt x="12" y="0"/>
                  </a:cubicBezTo>
                  <a:cubicBezTo>
                    <a:pt x="9" y="0"/>
                    <a:pt x="7" y="0"/>
                    <a:pt x="5" y="2"/>
                  </a:cubicBezTo>
                  <a:cubicBezTo>
                    <a:pt x="0" y="6"/>
                    <a:pt x="2" y="14"/>
                    <a:pt x="7" y="18"/>
                  </a:cubicBezTo>
                  <a:cubicBezTo>
                    <a:pt x="13" y="22"/>
                    <a:pt x="20" y="20"/>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83" name="Freeform 173">
              <a:extLst>
                <a:ext uri="{FF2B5EF4-FFF2-40B4-BE49-F238E27FC236}">
                  <a16:creationId xmlns:a16="http://schemas.microsoft.com/office/drawing/2014/main" id="{8B1B878F-6DF6-FB95-2AFC-968F3DEC52BF}"/>
                </a:ext>
              </a:extLst>
            </p:cNvPr>
            <p:cNvSpPr>
              <a:spLocks/>
            </p:cNvSpPr>
            <p:nvPr/>
          </p:nvSpPr>
          <p:spPr bwMode="auto">
            <a:xfrm>
              <a:off x="4796" y="3033"/>
              <a:ext cx="22" cy="27"/>
            </a:xfrm>
            <a:custGeom>
              <a:avLst/>
              <a:gdLst>
                <a:gd name="T0" fmla="*/ 88 w 11"/>
                <a:gd name="T1" fmla="*/ 81 h 12"/>
                <a:gd name="T2" fmla="*/ 72 w 11"/>
                <a:gd name="T3" fmla="*/ 126 h 12"/>
                <a:gd name="T4" fmla="*/ 16 w 11"/>
                <a:gd name="T5" fmla="*/ 92 h 12"/>
                <a:gd name="T6" fmla="*/ 8 w 11"/>
                <a:gd name="T7" fmla="*/ 25 h 12"/>
                <a:gd name="T8" fmla="*/ 40 w 11"/>
                <a:gd name="T9" fmla="*/ 0 h 12"/>
                <a:gd name="T10" fmla="*/ 40 w 11"/>
                <a:gd name="T11" fmla="*/ 0 h 12"/>
                <a:gd name="T12" fmla="*/ 8 w 11"/>
                <a:gd name="T13" fmla="*/ 25 h 12"/>
                <a:gd name="T14" fmla="*/ 16 w 11"/>
                <a:gd name="T15" fmla="*/ 92 h 12"/>
                <a:gd name="T16" fmla="*/ 72 w 11"/>
                <a:gd name="T17" fmla="*/ 126 h 12"/>
                <a:gd name="T18" fmla="*/ 88 w 11"/>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1"/>
                    <a:pt x="9" y="11"/>
                  </a:cubicBezTo>
                  <a:cubicBezTo>
                    <a:pt x="7" y="12"/>
                    <a:pt x="4" y="11"/>
                    <a:pt x="2" y="8"/>
                  </a:cubicBezTo>
                  <a:cubicBezTo>
                    <a:pt x="1" y="5"/>
                    <a:pt x="1" y="3"/>
                    <a:pt x="1" y="2"/>
                  </a:cubicBezTo>
                  <a:cubicBezTo>
                    <a:pt x="2" y="0"/>
                    <a:pt x="4" y="0"/>
                    <a:pt x="5" y="0"/>
                  </a:cubicBezTo>
                  <a:cubicBezTo>
                    <a:pt x="5" y="0"/>
                    <a:pt x="5" y="0"/>
                    <a:pt x="5" y="0"/>
                  </a:cubicBezTo>
                  <a:cubicBezTo>
                    <a:pt x="3" y="0"/>
                    <a:pt x="2" y="0"/>
                    <a:pt x="1" y="2"/>
                  </a:cubicBezTo>
                  <a:cubicBezTo>
                    <a:pt x="1" y="3"/>
                    <a:pt x="0" y="5"/>
                    <a:pt x="2" y="8"/>
                  </a:cubicBezTo>
                  <a:cubicBezTo>
                    <a:pt x="4" y="11"/>
                    <a:pt x="7" y="12"/>
                    <a:pt x="9" y="11"/>
                  </a:cubicBezTo>
                  <a:cubicBezTo>
                    <a:pt x="10"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4" name="Freeform 174">
              <a:extLst>
                <a:ext uri="{FF2B5EF4-FFF2-40B4-BE49-F238E27FC236}">
                  <a16:creationId xmlns:a16="http://schemas.microsoft.com/office/drawing/2014/main" id="{A6931B8A-CD22-9C88-EDB5-30D39398B02D}"/>
                </a:ext>
              </a:extLst>
            </p:cNvPr>
            <p:cNvSpPr>
              <a:spLocks/>
            </p:cNvSpPr>
            <p:nvPr/>
          </p:nvSpPr>
          <p:spPr bwMode="auto">
            <a:xfrm>
              <a:off x="4867" y="3134"/>
              <a:ext cx="45" cy="50"/>
            </a:xfrm>
            <a:custGeom>
              <a:avLst/>
              <a:gdLst>
                <a:gd name="T0" fmla="*/ 155 w 22"/>
                <a:gd name="T1" fmla="*/ 52 h 23"/>
                <a:gd name="T2" fmla="*/ 96 w 22"/>
                <a:gd name="T3" fmla="*/ 0 h 23"/>
                <a:gd name="T4" fmla="*/ 33 w 22"/>
                <a:gd name="T5" fmla="*/ 20 h 23"/>
                <a:gd name="T6" fmla="*/ 59 w 22"/>
                <a:gd name="T7" fmla="*/ 193 h 23"/>
                <a:gd name="T8" fmla="*/ 180 w 22"/>
                <a:gd name="T9" fmla="*/ 165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4" y="1"/>
                    <a:pt x="11" y="0"/>
                  </a:cubicBezTo>
                  <a:cubicBezTo>
                    <a:pt x="9" y="0"/>
                    <a:pt x="6" y="0"/>
                    <a:pt x="4" y="2"/>
                  </a:cubicBezTo>
                  <a:cubicBezTo>
                    <a:pt x="0" y="6"/>
                    <a:pt x="1" y="15"/>
                    <a:pt x="7" y="19"/>
                  </a:cubicBezTo>
                  <a:cubicBezTo>
                    <a:pt x="13" y="23"/>
                    <a:pt x="19" y="21"/>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85" name="Freeform 175">
              <a:extLst>
                <a:ext uri="{FF2B5EF4-FFF2-40B4-BE49-F238E27FC236}">
                  <a16:creationId xmlns:a16="http://schemas.microsoft.com/office/drawing/2014/main" id="{FDF617E3-952E-CAB2-D650-132C466A8767}"/>
                </a:ext>
              </a:extLst>
            </p:cNvPr>
            <p:cNvSpPr>
              <a:spLocks/>
            </p:cNvSpPr>
            <p:nvPr/>
          </p:nvSpPr>
          <p:spPr bwMode="auto">
            <a:xfrm>
              <a:off x="4880" y="3143"/>
              <a:ext cx="22" cy="28"/>
            </a:xfrm>
            <a:custGeom>
              <a:avLst/>
              <a:gdLst>
                <a:gd name="T0" fmla="*/ 88 w 11"/>
                <a:gd name="T1" fmla="*/ 80 h 13"/>
                <a:gd name="T2" fmla="*/ 64 w 11"/>
                <a:gd name="T3" fmla="*/ 121 h 13"/>
                <a:gd name="T4" fmla="*/ 16 w 11"/>
                <a:gd name="T5" fmla="*/ 80 h 13"/>
                <a:gd name="T6" fmla="*/ 8 w 11"/>
                <a:gd name="T7" fmla="*/ 19 h 13"/>
                <a:gd name="T8" fmla="*/ 32 w 11"/>
                <a:gd name="T9" fmla="*/ 0 h 13"/>
                <a:gd name="T10" fmla="*/ 32 w 11"/>
                <a:gd name="T11" fmla="*/ 0 h 13"/>
                <a:gd name="T12" fmla="*/ 8 w 11"/>
                <a:gd name="T13" fmla="*/ 19 h 13"/>
                <a:gd name="T14" fmla="*/ 16 w 11"/>
                <a:gd name="T15" fmla="*/ 80 h 13"/>
                <a:gd name="T16" fmla="*/ 72 w 11"/>
                <a:gd name="T17" fmla="*/ 121 h 13"/>
                <a:gd name="T18" fmla="*/ 88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1"/>
                    <a:pt x="8" y="12"/>
                  </a:cubicBezTo>
                  <a:cubicBezTo>
                    <a:pt x="7" y="12"/>
                    <a:pt x="4" y="12"/>
                    <a:pt x="2"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4" y="12"/>
                    <a:pt x="7" y="13"/>
                    <a:pt x="9"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6" name="Freeform 176">
              <a:extLst>
                <a:ext uri="{FF2B5EF4-FFF2-40B4-BE49-F238E27FC236}">
                  <a16:creationId xmlns:a16="http://schemas.microsoft.com/office/drawing/2014/main" id="{4D964734-8461-4C38-1597-CECFEC2FD183}"/>
                </a:ext>
              </a:extLst>
            </p:cNvPr>
            <p:cNvSpPr>
              <a:spLocks/>
            </p:cNvSpPr>
            <p:nvPr/>
          </p:nvSpPr>
          <p:spPr bwMode="auto">
            <a:xfrm>
              <a:off x="4285" y="2852"/>
              <a:ext cx="45" cy="48"/>
            </a:xfrm>
            <a:custGeom>
              <a:avLst/>
              <a:gdLst>
                <a:gd name="T0" fmla="*/ 147 w 22"/>
                <a:gd name="T1" fmla="*/ 44 h 22"/>
                <a:gd name="T2" fmla="*/ 84 w 22"/>
                <a:gd name="T3" fmla="*/ 0 h 22"/>
                <a:gd name="T4" fmla="*/ 33 w 22"/>
                <a:gd name="T5" fmla="*/ 20 h 22"/>
                <a:gd name="T6" fmla="*/ 68 w 22"/>
                <a:gd name="T7" fmla="*/ 185 h 22"/>
                <a:gd name="T8" fmla="*/ 180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0"/>
                    <a:pt x="4" y="2"/>
                  </a:cubicBezTo>
                  <a:cubicBezTo>
                    <a:pt x="0" y="7"/>
                    <a:pt x="2" y="15"/>
                    <a:pt x="8" y="18"/>
                  </a:cubicBezTo>
                  <a:cubicBezTo>
                    <a:pt x="14" y="22"/>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87" name="Freeform 177">
              <a:extLst>
                <a:ext uri="{FF2B5EF4-FFF2-40B4-BE49-F238E27FC236}">
                  <a16:creationId xmlns:a16="http://schemas.microsoft.com/office/drawing/2014/main" id="{CCA21CC1-3BA6-CA50-0676-79D844F10D3E}"/>
                </a:ext>
              </a:extLst>
            </p:cNvPr>
            <p:cNvSpPr>
              <a:spLocks/>
            </p:cNvSpPr>
            <p:nvPr/>
          </p:nvSpPr>
          <p:spPr bwMode="auto">
            <a:xfrm>
              <a:off x="4298" y="2861"/>
              <a:ext cx="22" cy="26"/>
            </a:xfrm>
            <a:custGeom>
              <a:avLst/>
              <a:gdLst>
                <a:gd name="T0" fmla="*/ 88 w 11"/>
                <a:gd name="T1" fmla="*/ 72 h 12"/>
                <a:gd name="T2" fmla="*/ 72 w 11"/>
                <a:gd name="T3" fmla="*/ 113 h 12"/>
                <a:gd name="T4" fmla="*/ 16 w 11"/>
                <a:gd name="T5" fmla="*/ 80 h 12"/>
                <a:gd name="T6" fmla="*/ 8 w 11"/>
                <a:gd name="T7" fmla="*/ 20 h 12"/>
                <a:gd name="T8" fmla="*/ 32 w 11"/>
                <a:gd name="T9" fmla="*/ 0 h 12"/>
                <a:gd name="T10" fmla="*/ 32 w 11"/>
                <a:gd name="T11" fmla="*/ 0 h 12"/>
                <a:gd name="T12" fmla="*/ 8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7" y="12"/>
                    <a:pt x="4"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2" y="8"/>
                  </a:cubicBezTo>
                  <a:cubicBezTo>
                    <a:pt x="4" y="11"/>
                    <a:pt x="7"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88" name="Freeform 178">
              <a:extLst>
                <a:ext uri="{FF2B5EF4-FFF2-40B4-BE49-F238E27FC236}">
                  <a16:creationId xmlns:a16="http://schemas.microsoft.com/office/drawing/2014/main" id="{258D4423-9121-4E2B-A5D5-BBC221A17A6A}"/>
                </a:ext>
              </a:extLst>
            </p:cNvPr>
            <p:cNvSpPr>
              <a:spLocks/>
            </p:cNvSpPr>
            <p:nvPr/>
          </p:nvSpPr>
          <p:spPr bwMode="auto">
            <a:xfrm>
              <a:off x="4283" y="2819"/>
              <a:ext cx="60" cy="61"/>
            </a:xfrm>
            <a:custGeom>
              <a:avLst/>
              <a:gdLst>
                <a:gd name="T0" fmla="*/ 168 w 29"/>
                <a:gd name="T1" fmla="*/ 246 h 28"/>
                <a:gd name="T2" fmla="*/ 213 w 29"/>
                <a:gd name="T3" fmla="*/ 81 h 28"/>
                <a:gd name="T4" fmla="*/ 52 w 29"/>
                <a:gd name="T5" fmla="*/ 52 h 28"/>
                <a:gd name="T6" fmla="*/ 168 w 29"/>
                <a:gd name="T7" fmla="*/ 246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8">
                  <a:moveTo>
                    <a:pt x="19" y="24"/>
                  </a:moveTo>
                  <a:cubicBezTo>
                    <a:pt x="26" y="23"/>
                    <a:pt x="29" y="15"/>
                    <a:pt x="24" y="8"/>
                  </a:cubicBezTo>
                  <a:cubicBezTo>
                    <a:pt x="19" y="1"/>
                    <a:pt x="12" y="0"/>
                    <a:pt x="6" y="5"/>
                  </a:cubicBezTo>
                  <a:cubicBezTo>
                    <a:pt x="0" y="11"/>
                    <a:pt x="8" y="28"/>
                    <a:pt x="19" y="2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89" name="Freeform 179">
              <a:extLst>
                <a:ext uri="{FF2B5EF4-FFF2-40B4-BE49-F238E27FC236}">
                  <a16:creationId xmlns:a16="http://schemas.microsoft.com/office/drawing/2014/main" id="{5F0B9714-4360-A072-A2F5-14E15AF4671C}"/>
                </a:ext>
              </a:extLst>
            </p:cNvPr>
            <p:cNvSpPr>
              <a:spLocks/>
            </p:cNvSpPr>
            <p:nvPr/>
          </p:nvSpPr>
          <p:spPr bwMode="auto">
            <a:xfrm>
              <a:off x="4298" y="2839"/>
              <a:ext cx="30" cy="24"/>
            </a:xfrm>
            <a:custGeom>
              <a:avLst/>
              <a:gdLst>
                <a:gd name="T0" fmla="*/ 104 w 15"/>
                <a:gd name="T1" fmla="*/ 0 h 11"/>
                <a:gd name="T2" fmla="*/ 112 w 15"/>
                <a:gd name="T3" fmla="*/ 61 h 11"/>
                <a:gd name="T4" fmla="*/ 72 w 15"/>
                <a:gd name="T5" fmla="*/ 113 h 11"/>
                <a:gd name="T6" fmla="*/ 24 w 15"/>
                <a:gd name="T7" fmla="*/ 72 h 11"/>
                <a:gd name="T8" fmla="*/ 8 w 15"/>
                <a:gd name="T9" fmla="*/ 0 h 11"/>
                <a:gd name="T10" fmla="*/ 8 w 15"/>
                <a:gd name="T11" fmla="*/ 0 h 11"/>
                <a:gd name="T12" fmla="*/ 16 w 15"/>
                <a:gd name="T13" fmla="*/ 72 h 11"/>
                <a:gd name="T14" fmla="*/ 72 w 15"/>
                <a:gd name="T15" fmla="*/ 113 h 11"/>
                <a:gd name="T16" fmla="*/ 112 w 15"/>
                <a:gd name="T17" fmla="*/ 61 h 11"/>
                <a:gd name="T18" fmla="*/ 104 w 15"/>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1">
                  <a:moveTo>
                    <a:pt x="13" y="0"/>
                  </a:moveTo>
                  <a:cubicBezTo>
                    <a:pt x="14" y="2"/>
                    <a:pt x="15" y="4"/>
                    <a:pt x="14" y="6"/>
                  </a:cubicBezTo>
                  <a:cubicBezTo>
                    <a:pt x="13" y="9"/>
                    <a:pt x="11" y="10"/>
                    <a:pt x="9" y="11"/>
                  </a:cubicBezTo>
                  <a:cubicBezTo>
                    <a:pt x="7" y="11"/>
                    <a:pt x="4" y="9"/>
                    <a:pt x="3" y="7"/>
                  </a:cubicBezTo>
                  <a:cubicBezTo>
                    <a:pt x="1" y="5"/>
                    <a:pt x="0" y="2"/>
                    <a:pt x="1" y="0"/>
                  </a:cubicBezTo>
                  <a:cubicBezTo>
                    <a:pt x="1" y="0"/>
                    <a:pt x="1" y="0"/>
                    <a:pt x="1" y="0"/>
                  </a:cubicBezTo>
                  <a:cubicBezTo>
                    <a:pt x="0" y="2"/>
                    <a:pt x="1" y="5"/>
                    <a:pt x="2" y="7"/>
                  </a:cubicBezTo>
                  <a:cubicBezTo>
                    <a:pt x="4" y="9"/>
                    <a:pt x="7" y="11"/>
                    <a:pt x="9" y="11"/>
                  </a:cubicBezTo>
                  <a:cubicBezTo>
                    <a:pt x="11" y="11"/>
                    <a:pt x="13" y="9"/>
                    <a:pt x="14" y="6"/>
                  </a:cubicBezTo>
                  <a:cubicBezTo>
                    <a:pt x="15" y="4"/>
                    <a:pt x="14" y="2"/>
                    <a:pt x="1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0" name="Freeform 180">
              <a:extLst>
                <a:ext uri="{FF2B5EF4-FFF2-40B4-BE49-F238E27FC236}">
                  <a16:creationId xmlns:a16="http://schemas.microsoft.com/office/drawing/2014/main" id="{3E74F157-6B58-4612-1588-27BD1E52FFEF}"/>
                </a:ext>
              </a:extLst>
            </p:cNvPr>
            <p:cNvSpPr>
              <a:spLocks/>
            </p:cNvSpPr>
            <p:nvPr/>
          </p:nvSpPr>
          <p:spPr bwMode="auto">
            <a:xfrm>
              <a:off x="4769" y="3108"/>
              <a:ext cx="33" cy="43"/>
            </a:xfrm>
            <a:custGeom>
              <a:avLst/>
              <a:gdLst>
                <a:gd name="T0" fmla="*/ 132 w 16"/>
                <a:gd name="T1" fmla="*/ 112 h 20"/>
                <a:gd name="T2" fmla="*/ 132 w 16"/>
                <a:gd name="T3" fmla="*/ 157 h 20"/>
                <a:gd name="T4" fmla="*/ 124 w 16"/>
                <a:gd name="T5" fmla="*/ 181 h 20"/>
                <a:gd name="T6" fmla="*/ 116 w 16"/>
                <a:gd name="T7" fmla="*/ 172 h 20"/>
                <a:gd name="T8" fmla="*/ 80 w 16"/>
                <a:gd name="T9" fmla="*/ 181 h 20"/>
                <a:gd name="T10" fmla="*/ 72 w 16"/>
                <a:gd name="T11" fmla="*/ 157 h 20"/>
                <a:gd name="T12" fmla="*/ 52 w 16"/>
                <a:gd name="T13" fmla="*/ 172 h 20"/>
                <a:gd name="T14" fmla="*/ 43 w 16"/>
                <a:gd name="T15" fmla="*/ 140 h 20"/>
                <a:gd name="T16" fmla="*/ 25 w 16"/>
                <a:gd name="T17" fmla="*/ 120 h 20"/>
                <a:gd name="T18" fmla="*/ 8 w 16"/>
                <a:gd name="T19" fmla="*/ 80 h 20"/>
                <a:gd name="T20" fmla="*/ 17 w 16"/>
                <a:gd name="T21" fmla="*/ 60 h 20"/>
                <a:gd name="T22" fmla="*/ 35 w 16"/>
                <a:gd name="T23" fmla="*/ 41 h 20"/>
                <a:gd name="T24" fmla="*/ 72 w 16"/>
                <a:gd name="T25" fmla="*/ 9 h 20"/>
                <a:gd name="T26" fmla="*/ 116 w 16"/>
                <a:gd name="T27" fmla="*/ 41 h 20"/>
                <a:gd name="T28" fmla="*/ 132 w 16"/>
                <a:gd name="T29" fmla="*/ 11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0">
                  <a:moveTo>
                    <a:pt x="15" y="11"/>
                  </a:moveTo>
                  <a:cubicBezTo>
                    <a:pt x="16" y="12"/>
                    <a:pt x="15" y="15"/>
                    <a:pt x="15" y="16"/>
                  </a:cubicBezTo>
                  <a:cubicBezTo>
                    <a:pt x="15" y="17"/>
                    <a:pt x="14" y="17"/>
                    <a:pt x="14" y="18"/>
                  </a:cubicBezTo>
                  <a:cubicBezTo>
                    <a:pt x="14" y="18"/>
                    <a:pt x="14" y="17"/>
                    <a:pt x="13" y="17"/>
                  </a:cubicBezTo>
                  <a:cubicBezTo>
                    <a:pt x="12" y="18"/>
                    <a:pt x="11" y="20"/>
                    <a:pt x="9" y="18"/>
                  </a:cubicBezTo>
                  <a:cubicBezTo>
                    <a:pt x="9" y="17"/>
                    <a:pt x="9" y="16"/>
                    <a:pt x="8" y="16"/>
                  </a:cubicBezTo>
                  <a:cubicBezTo>
                    <a:pt x="7" y="15"/>
                    <a:pt x="7" y="17"/>
                    <a:pt x="6" y="17"/>
                  </a:cubicBezTo>
                  <a:cubicBezTo>
                    <a:pt x="5" y="17"/>
                    <a:pt x="5" y="16"/>
                    <a:pt x="5" y="14"/>
                  </a:cubicBezTo>
                  <a:cubicBezTo>
                    <a:pt x="4" y="13"/>
                    <a:pt x="4" y="13"/>
                    <a:pt x="3" y="12"/>
                  </a:cubicBezTo>
                  <a:cubicBezTo>
                    <a:pt x="2" y="11"/>
                    <a:pt x="0" y="9"/>
                    <a:pt x="1" y="8"/>
                  </a:cubicBezTo>
                  <a:cubicBezTo>
                    <a:pt x="1" y="6"/>
                    <a:pt x="2" y="6"/>
                    <a:pt x="2" y="6"/>
                  </a:cubicBezTo>
                  <a:cubicBezTo>
                    <a:pt x="3" y="5"/>
                    <a:pt x="3" y="5"/>
                    <a:pt x="4" y="4"/>
                  </a:cubicBezTo>
                  <a:cubicBezTo>
                    <a:pt x="5" y="2"/>
                    <a:pt x="6" y="0"/>
                    <a:pt x="8" y="1"/>
                  </a:cubicBezTo>
                  <a:cubicBezTo>
                    <a:pt x="9" y="1"/>
                    <a:pt x="12" y="2"/>
                    <a:pt x="13" y="4"/>
                  </a:cubicBezTo>
                  <a:cubicBezTo>
                    <a:pt x="14" y="6"/>
                    <a:pt x="14" y="9"/>
                    <a:pt x="15"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1" name="Freeform 181">
              <a:extLst>
                <a:ext uri="{FF2B5EF4-FFF2-40B4-BE49-F238E27FC236}">
                  <a16:creationId xmlns:a16="http://schemas.microsoft.com/office/drawing/2014/main" id="{9DBF0C78-3728-8A0E-81D5-1955D07551CB}"/>
                </a:ext>
              </a:extLst>
            </p:cNvPr>
            <p:cNvSpPr>
              <a:spLocks/>
            </p:cNvSpPr>
            <p:nvPr/>
          </p:nvSpPr>
          <p:spPr bwMode="auto">
            <a:xfrm>
              <a:off x="4771" y="3121"/>
              <a:ext cx="6" cy="15"/>
            </a:xfrm>
            <a:custGeom>
              <a:avLst/>
              <a:gdLst>
                <a:gd name="T0" fmla="*/ 16 w 3"/>
                <a:gd name="T1" fmla="*/ 0 h 7"/>
                <a:gd name="T2" fmla="*/ 0 w 3"/>
                <a:gd name="T3" fmla="*/ 9 h 7"/>
                <a:gd name="T4" fmla="*/ 0 w 3"/>
                <a:gd name="T5" fmla="*/ 28 h 7"/>
                <a:gd name="T6" fmla="*/ 24 w 3"/>
                <a:gd name="T7" fmla="*/ 69 h 7"/>
                <a:gd name="T8" fmla="*/ 16 w 3"/>
                <a:gd name="T9" fmla="*/ 51 h 7"/>
                <a:gd name="T10" fmla="*/ 16 w 3"/>
                <a:gd name="T11" fmla="*/ 28 h 7"/>
                <a:gd name="T12" fmla="*/ 8 w 3"/>
                <a:gd name="T13" fmla="*/ 19 h 7"/>
                <a:gd name="T14" fmla="*/ 16 w 3"/>
                <a:gd name="T15" fmla="*/ 0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7">
                  <a:moveTo>
                    <a:pt x="2" y="0"/>
                  </a:moveTo>
                  <a:cubicBezTo>
                    <a:pt x="1" y="0"/>
                    <a:pt x="1" y="0"/>
                    <a:pt x="0" y="1"/>
                  </a:cubicBezTo>
                  <a:cubicBezTo>
                    <a:pt x="0" y="2"/>
                    <a:pt x="0" y="3"/>
                    <a:pt x="0" y="3"/>
                  </a:cubicBezTo>
                  <a:cubicBezTo>
                    <a:pt x="1" y="5"/>
                    <a:pt x="2" y="6"/>
                    <a:pt x="3" y="7"/>
                  </a:cubicBezTo>
                  <a:cubicBezTo>
                    <a:pt x="3" y="6"/>
                    <a:pt x="3" y="6"/>
                    <a:pt x="2" y="5"/>
                  </a:cubicBezTo>
                  <a:cubicBezTo>
                    <a:pt x="2" y="4"/>
                    <a:pt x="2" y="4"/>
                    <a:pt x="2" y="3"/>
                  </a:cubicBezTo>
                  <a:cubicBezTo>
                    <a:pt x="2" y="3"/>
                    <a:pt x="2" y="2"/>
                    <a:pt x="1" y="2"/>
                  </a:cubicBezTo>
                  <a:cubicBezTo>
                    <a:pt x="1"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2" name="Freeform 182">
              <a:extLst>
                <a:ext uri="{FF2B5EF4-FFF2-40B4-BE49-F238E27FC236}">
                  <a16:creationId xmlns:a16="http://schemas.microsoft.com/office/drawing/2014/main" id="{D7732322-12E0-B942-F9E5-10AC90CE352B}"/>
                </a:ext>
              </a:extLst>
            </p:cNvPr>
            <p:cNvSpPr>
              <a:spLocks/>
            </p:cNvSpPr>
            <p:nvPr/>
          </p:nvSpPr>
          <p:spPr bwMode="auto">
            <a:xfrm>
              <a:off x="4779" y="3136"/>
              <a:ext cx="6" cy="7"/>
            </a:xfrm>
            <a:custGeom>
              <a:avLst/>
              <a:gdLst>
                <a:gd name="T0" fmla="*/ 0 w 3"/>
                <a:gd name="T1" fmla="*/ 0 h 3"/>
                <a:gd name="T2" fmla="*/ 8 w 3"/>
                <a:gd name="T3" fmla="*/ 37 h 3"/>
                <a:gd name="T4" fmla="*/ 16 w 3"/>
                <a:gd name="T5" fmla="*/ 28 h 3"/>
                <a:gd name="T6" fmla="*/ 24 w 3"/>
                <a:gd name="T7" fmla="*/ 28 h 3"/>
                <a:gd name="T8" fmla="*/ 8 w 3"/>
                <a:gd name="T9" fmla="*/ 28 h 3"/>
                <a:gd name="T10" fmla="*/ 0 w 3"/>
                <a:gd name="T11" fmla="*/ 1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1"/>
                    <a:pt x="0" y="3"/>
                    <a:pt x="1" y="3"/>
                  </a:cubicBezTo>
                  <a:cubicBezTo>
                    <a:pt x="1" y="3"/>
                    <a:pt x="1" y="2"/>
                    <a:pt x="2" y="2"/>
                  </a:cubicBezTo>
                  <a:cubicBezTo>
                    <a:pt x="2" y="2"/>
                    <a:pt x="3" y="2"/>
                    <a:pt x="3" y="2"/>
                  </a:cubicBezTo>
                  <a:cubicBezTo>
                    <a:pt x="3" y="2"/>
                    <a:pt x="2" y="2"/>
                    <a:pt x="1" y="2"/>
                  </a:cubicBezTo>
                  <a:cubicBezTo>
                    <a:pt x="1" y="2"/>
                    <a:pt x="0" y="1"/>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3" name="Freeform 183">
              <a:extLst>
                <a:ext uri="{FF2B5EF4-FFF2-40B4-BE49-F238E27FC236}">
                  <a16:creationId xmlns:a16="http://schemas.microsoft.com/office/drawing/2014/main" id="{A80F7EC9-6B2E-56C8-63A6-25E92820BA32}"/>
                </a:ext>
              </a:extLst>
            </p:cNvPr>
            <p:cNvSpPr>
              <a:spLocks/>
            </p:cNvSpPr>
            <p:nvPr/>
          </p:nvSpPr>
          <p:spPr bwMode="auto">
            <a:xfrm>
              <a:off x="4785" y="3140"/>
              <a:ext cx="9" cy="9"/>
            </a:xfrm>
            <a:custGeom>
              <a:avLst/>
              <a:gdLst>
                <a:gd name="T0" fmla="*/ 25 w 4"/>
                <a:gd name="T1" fmla="*/ 0 h 4"/>
                <a:gd name="T2" fmla="*/ 0 w 4"/>
                <a:gd name="T3" fmla="*/ 11 h 4"/>
                <a:gd name="T4" fmla="*/ 25 w 4"/>
                <a:gd name="T5" fmla="*/ 36 h 4"/>
                <a:gd name="T6" fmla="*/ 45 w 4"/>
                <a:gd name="T7" fmla="*/ 25 h 4"/>
                <a:gd name="T8" fmla="*/ 36 w 4"/>
                <a:gd name="T9" fmla="*/ 25 h 4"/>
                <a:gd name="T10" fmla="*/ 25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0"/>
                  </a:moveTo>
                  <a:cubicBezTo>
                    <a:pt x="1" y="0"/>
                    <a:pt x="1" y="0"/>
                    <a:pt x="0" y="1"/>
                  </a:cubicBezTo>
                  <a:cubicBezTo>
                    <a:pt x="1" y="1"/>
                    <a:pt x="1" y="2"/>
                    <a:pt x="2" y="3"/>
                  </a:cubicBezTo>
                  <a:cubicBezTo>
                    <a:pt x="3" y="4"/>
                    <a:pt x="4" y="3"/>
                    <a:pt x="4" y="2"/>
                  </a:cubicBezTo>
                  <a:cubicBezTo>
                    <a:pt x="4" y="2"/>
                    <a:pt x="3" y="3"/>
                    <a:pt x="3" y="2"/>
                  </a:cubicBezTo>
                  <a:cubicBezTo>
                    <a:pt x="2" y="2"/>
                    <a:pt x="3"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4" name="Freeform 184">
              <a:extLst>
                <a:ext uri="{FF2B5EF4-FFF2-40B4-BE49-F238E27FC236}">
                  <a16:creationId xmlns:a16="http://schemas.microsoft.com/office/drawing/2014/main" id="{AE6E3ACF-BF62-EB85-26BD-FF2B5E097AAA}"/>
                </a:ext>
              </a:extLst>
            </p:cNvPr>
            <p:cNvSpPr>
              <a:spLocks/>
            </p:cNvSpPr>
            <p:nvPr/>
          </p:nvSpPr>
          <p:spPr bwMode="auto">
            <a:xfrm>
              <a:off x="4794" y="3136"/>
              <a:ext cx="6" cy="11"/>
            </a:xfrm>
            <a:custGeom>
              <a:avLst/>
              <a:gdLst>
                <a:gd name="T0" fmla="*/ 24 w 3"/>
                <a:gd name="T1" fmla="*/ 9 h 5"/>
                <a:gd name="T2" fmla="*/ 16 w 3"/>
                <a:gd name="T3" fmla="*/ 44 h 5"/>
                <a:gd name="T4" fmla="*/ 8 w 3"/>
                <a:gd name="T5" fmla="*/ 44 h 5"/>
                <a:gd name="T6" fmla="*/ 0 w 3"/>
                <a:gd name="T7" fmla="*/ 53 h 5"/>
                <a:gd name="T8" fmla="*/ 16 w 3"/>
                <a:gd name="T9" fmla="*/ 33 h 5"/>
                <a:gd name="T10" fmla="*/ 24 w 3"/>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3" y="1"/>
                  </a:moveTo>
                  <a:cubicBezTo>
                    <a:pt x="3" y="2"/>
                    <a:pt x="3" y="3"/>
                    <a:pt x="2" y="4"/>
                  </a:cubicBezTo>
                  <a:cubicBezTo>
                    <a:pt x="2" y="4"/>
                    <a:pt x="2" y="4"/>
                    <a:pt x="1" y="4"/>
                  </a:cubicBezTo>
                  <a:cubicBezTo>
                    <a:pt x="0" y="4"/>
                    <a:pt x="0" y="5"/>
                    <a:pt x="0" y="5"/>
                  </a:cubicBezTo>
                  <a:cubicBezTo>
                    <a:pt x="0" y="4"/>
                    <a:pt x="1" y="3"/>
                    <a:pt x="2" y="3"/>
                  </a:cubicBezTo>
                  <a:cubicBezTo>
                    <a:pt x="3"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5" name="Freeform 185">
              <a:extLst>
                <a:ext uri="{FF2B5EF4-FFF2-40B4-BE49-F238E27FC236}">
                  <a16:creationId xmlns:a16="http://schemas.microsoft.com/office/drawing/2014/main" id="{E2866231-39D0-63FA-F686-0E30F55B8644}"/>
                </a:ext>
              </a:extLst>
            </p:cNvPr>
            <p:cNvSpPr>
              <a:spLocks/>
            </p:cNvSpPr>
            <p:nvPr/>
          </p:nvSpPr>
          <p:spPr bwMode="auto">
            <a:xfrm>
              <a:off x="4789" y="3116"/>
              <a:ext cx="5" cy="16"/>
            </a:xfrm>
            <a:custGeom>
              <a:avLst/>
              <a:gdLst>
                <a:gd name="T0" fmla="*/ 20 w 2"/>
                <a:gd name="T1" fmla="*/ 11 h 7"/>
                <a:gd name="T2" fmla="*/ 20 w 2"/>
                <a:gd name="T3" fmla="*/ 48 h 7"/>
                <a:gd name="T4" fmla="*/ 33 w 2"/>
                <a:gd name="T5" fmla="*/ 85 h 7"/>
                <a:gd name="T6" fmla="*/ 33 w 2"/>
                <a:gd name="T7" fmla="*/ 37 h 7"/>
                <a:gd name="T8" fmla="*/ 33 w 2"/>
                <a:gd name="T9" fmla="*/ 11 h 7"/>
                <a:gd name="T10" fmla="*/ 2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1"/>
                  </a:moveTo>
                  <a:cubicBezTo>
                    <a:pt x="1" y="2"/>
                    <a:pt x="0" y="3"/>
                    <a:pt x="1" y="4"/>
                  </a:cubicBezTo>
                  <a:cubicBezTo>
                    <a:pt x="1" y="5"/>
                    <a:pt x="2" y="6"/>
                    <a:pt x="2" y="7"/>
                  </a:cubicBezTo>
                  <a:cubicBezTo>
                    <a:pt x="1" y="6"/>
                    <a:pt x="2" y="5"/>
                    <a:pt x="2" y="3"/>
                  </a:cubicBezTo>
                  <a:cubicBezTo>
                    <a:pt x="2" y="3"/>
                    <a:pt x="2" y="2"/>
                    <a:pt x="2" y="1"/>
                  </a:cubicBezTo>
                  <a:cubicBezTo>
                    <a:pt x="1" y="1"/>
                    <a:pt x="1" y="0"/>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6" name="Freeform 186">
              <a:extLst>
                <a:ext uri="{FF2B5EF4-FFF2-40B4-BE49-F238E27FC236}">
                  <a16:creationId xmlns:a16="http://schemas.microsoft.com/office/drawing/2014/main" id="{ACC26ECF-92E9-7169-A7BD-9BF25226F735}"/>
                </a:ext>
              </a:extLst>
            </p:cNvPr>
            <p:cNvSpPr>
              <a:spLocks/>
            </p:cNvSpPr>
            <p:nvPr/>
          </p:nvSpPr>
          <p:spPr bwMode="auto">
            <a:xfrm>
              <a:off x="4771" y="3125"/>
              <a:ext cx="6" cy="9"/>
            </a:xfrm>
            <a:custGeom>
              <a:avLst/>
              <a:gdLst>
                <a:gd name="T0" fmla="*/ 0 w 3"/>
                <a:gd name="T1" fmla="*/ 0 h 4"/>
                <a:gd name="T2" fmla="*/ 0 w 3"/>
                <a:gd name="T3" fmla="*/ 25 h 4"/>
                <a:gd name="T4" fmla="*/ 8 w 3"/>
                <a:gd name="T5" fmla="*/ 36 h 4"/>
                <a:gd name="T6" fmla="*/ 24 w 3"/>
                <a:gd name="T7" fmla="*/ 45 h 4"/>
                <a:gd name="T8" fmla="*/ 16 w 3"/>
                <a:gd name="T9" fmla="*/ 36 h 4"/>
                <a:gd name="T10" fmla="*/ 0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0"/>
                  </a:moveTo>
                  <a:cubicBezTo>
                    <a:pt x="0" y="1"/>
                    <a:pt x="0" y="1"/>
                    <a:pt x="0" y="2"/>
                  </a:cubicBezTo>
                  <a:cubicBezTo>
                    <a:pt x="0" y="2"/>
                    <a:pt x="1" y="2"/>
                    <a:pt x="1" y="3"/>
                  </a:cubicBezTo>
                  <a:cubicBezTo>
                    <a:pt x="1" y="3"/>
                    <a:pt x="2" y="4"/>
                    <a:pt x="3" y="4"/>
                  </a:cubicBezTo>
                  <a:cubicBezTo>
                    <a:pt x="3" y="4"/>
                    <a:pt x="2" y="3"/>
                    <a:pt x="2" y="3"/>
                  </a:cubicBezTo>
                  <a:cubicBezTo>
                    <a:pt x="1" y="2"/>
                    <a:pt x="0" y="1"/>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7" name="Freeform 187">
              <a:extLst>
                <a:ext uri="{FF2B5EF4-FFF2-40B4-BE49-F238E27FC236}">
                  <a16:creationId xmlns:a16="http://schemas.microsoft.com/office/drawing/2014/main" id="{723396C9-1EAB-A60A-B7E5-3C84A2251E12}"/>
                </a:ext>
              </a:extLst>
            </p:cNvPr>
            <p:cNvSpPr>
              <a:spLocks/>
            </p:cNvSpPr>
            <p:nvPr/>
          </p:nvSpPr>
          <p:spPr bwMode="auto">
            <a:xfrm>
              <a:off x="4785" y="3140"/>
              <a:ext cx="7" cy="5"/>
            </a:xfrm>
            <a:custGeom>
              <a:avLst/>
              <a:gdLst>
                <a:gd name="T0" fmla="*/ 28 w 3"/>
                <a:gd name="T1" fmla="*/ 20 h 2"/>
                <a:gd name="T2" fmla="*/ 0 w 3"/>
                <a:gd name="T3" fmla="*/ 20 h 2"/>
                <a:gd name="T4" fmla="*/ 28 w 3"/>
                <a:gd name="T5" fmla="*/ 33 h 2"/>
                <a:gd name="T6" fmla="*/ 28 w 3"/>
                <a:gd name="T7" fmla="*/ 20 h 2"/>
                <a:gd name="T8" fmla="*/ 28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2" y="1"/>
                  </a:moveTo>
                  <a:cubicBezTo>
                    <a:pt x="1" y="0"/>
                    <a:pt x="1" y="0"/>
                    <a:pt x="0" y="1"/>
                  </a:cubicBezTo>
                  <a:cubicBezTo>
                    <a:pt x="2" y="1"/>
                    <a:pt x="1" y="2"/>
                    <a:pt x="2" y="2"/>
                  </a:cubicBezTo>
                  <a:cubicBezTo>
                    <a:pt x="2" y="2"/>
                    <a:pt x="2" y="2"/>
                    <a:pt x="2" y="1"/>
                  </a:cubicBezTo>
                  <a:cubicBezTo>
                    <a:pt x="2" y="1"/>
                    <a:pt x="3" y="0"/>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8" name="Freeform 188">
              <a:extLst>
                <a:ext uri="{FF2B5EF4-FFF2-40B4-BE49-F238E27FC236}">
                  <a16:creationId xmlns:a16="http://schemas.microsoft.com/office/drawing/2014/main" id="{6E636124-6CA2-662C-87AD-AC6C2E331B76}"/>
                </a:ext>
              </a:extLst>
            </p:cNvPr>
            <p:cNvSpPr>
              <a:spLocks/>
            </p:cNvSpPr>
            <p:nvPr/>
          </p:nvSpPr>
          <p:spPr bwMode="auto">
            <a:xfrm>
              <a:off x="4777" y="3110"/>
              <a:ext cx="12" cy="6"/>
            </a:xfrm>
            <a:custGeom>
              <a:avLst/>
              <a:gdLst>
                <a:gd name="T0" fmla="*/ 48 w 6"/>
                <a:gd name="T1" fmla="*/ 8 h 3"/>
                <a:gd name="T2" fmla="*/ 24 w 6"/>
                <a:gd name="T3" fmla="*/ 8 h 3"/>
                <a:gd name="T4" fmla="*/ 0 w 6"/>
                <a:gd name="T5" fmla="*/ 24 h 3"/>
                <a:gd name="T6" fmla="*/ 24 w 6"/>
                <a:gd name="T7" fmla="*/ 8 h 3"/>
                <a:gd name="T8" fmla="*/ 48 w 6"/>
                <a:gd name="T9" fmla="*/ 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3">
                  <a:moveTo>
                    <a:pt x="6" y="1"/>
                  </a:moveTo>
                  <a:cubicBezTo>
                    <a:pt x="5" y="1"/>
                    <a:pt x="4" y="0"/>
                    <a:pt x="3" y="1"/>
                  </a:cubicBezTo>
                  <a:cubicBezTo>
                    <a:pt x="1" y="1"/>
                    <a:pt x="1" y="2"/>
                    <a:pt x="0" y="3"/>
                  </a:cubicBezTo>
                  <a:cubicBezTo>
                    <a:pt x="1" y="2"/>
                    <a:pt x="2" y="1"/>
                    <a:pt x="3" y="1"/>
                  </a:cubicBezTo>
                  <a:cubicBezTo>
                    <a:pt x="4" y="1"/>
                    <a:pt x="5" y="1"/>
                    <a:pt x="6"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99" name="Freeform 189">
              <a:extLst>
                <a:ext uri="{FF2B5EF4-FFF2-40B4-BE49-F238E27FC236}">
                  <a16:creationId xmlns:a16="http://schemas.microsoft.com/office/drawing/2014/main" id="{083DA23A-2F96-A3CB-EC80-48E0F72814B8}"/>
                </a:ext>
              </a:extLst>
            </p:cNvPr>
            <p:cNvSpPr>
              <a:spLocks/>
            </p:cNvSpPr>
            <p:nvPr/>
          </p:nvSpPr>
          <p:spPr bwMode="auto">
            <a:xfrm>
              <a:off x="4787" y="3119"/>
              <a:ext cx="5" cy="13"/>
            </a:xfrm>
            <a:custGeom>
              <a:avLst/>
              <a:gdLst>
                <a:gd name="T0" fmla="*/ 20 w 2"/>
                <a:gd name="T1" fmla="*/ 0 h 6"/>
                <a:gd name="T2" fmla="*/ 20 w 2"/>
                <a:gd name="T3" fmla="*/ 33 h 6"/>
                <a:gd name="T4" fmla="*/ 33 w 2"/>
                <a:gd name="T5" fmla="*/ 61 h 6"/>
                <a:gd name="T6" fmla="*/ 0 w 2"/>
                <a:gd name="T7" fmla="*/ 33 h 6"/>
                <a:gd name="T8" fmla="*/ 20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1" y="0"/>
                  </a:moveTo>
                  <a:cubicBezTo>
                    <a:pt x="1" y="1"/>
                    <a:pt x="1" y="2"/>
                    <a:pt x="1" y="3"/>
                  </a:cubicBezTo>
                  <a:cubicBezTo>
                    <a:pt x="1" y="4"/>
                    <a:pt x="2" y="5"/>
                    <a:pt x="2" y="6"/>
                  </a:cubicBezTo>
                  <a:cubicBezTo>
                    <a:pt x="2" y="5"/>
                    <a:pt x="0" y="5"/>
                    <a:pt x="0" y="3"/>
                  </a:cubicBezTo>
                  <a:cubicBezTo>
                    <a:pt x="0" y="2"/>
                    <a:pt x="1" y="1"/>
                    <a:pt x="1"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0" name="Freeform 190">
              <a:extLst>
                <a:ext uri="{FF2B5EF4-FFF2-40B4-BE49-F238E27FC236}">
                  <a16:creationId xmlns:a16="http://schemas.microsoft.com/office/drawing/2014/main" id="{EF908589-C14D-5226-40C2-04165C1E33FE}"/>
                </a:ext>
              </a:extLst>
            </p:cNvPr>
            <p:cNvSpPr>
              <a:spLocks/>
            </p:cNvSpPr>
            <p:nvPr/>
          </p:nvSpPr>
          <p:spPr bwMode="auto">
            <a:xfrm>
              <a:off x="4769" y="3108"/>
              <a:ext cx="33" cy="43"/>
            </a:xfrm>
            <a:custGeom>
              <a:avLst/>
              <a:gdLst>
                <a:gd name="T0" fmla="*/ 132 w 16"/>
                <a:gd name="T1" fmla="*/ 112 h 20"/>
                <a:gd name="T2" fmla="*/ 132 w 16"/>
                <a:gd name="T3" fmla="*/ 157 h 20"/>
                <a:gd name="T4" fmla="*/ 124 w 16"/>
                <a:gd name="T5" fmla="*/ 181 h 20"/>
                <a:gd name="T6" fmla="*/ 116 w 16"/>
                <a:gd name="T7" fmla="*/ 172 h 20"/>
                <a:gd name="T8" fmla="*/ 80 w 16"/>
                <a:gd name="T9" fmla="*/ 181 h 20"/>
                <a:gd name="T10" fmla="*/ 72 w 16"/>
                <a:gd name="T11" fmla="*/ 157 h 20"/>
                <a:gd name="T12" fmla="*/ 52 w 16"/>
                <a:gd name="T13" fmla="*/ 172 h 20"/>
                <a:gd name="T14" fmla="*/ 43 w 16"/>
                <a:gd name="T15" fmla="*/ 140 h 20"/>
                <a:gd name="T16" fmla="*/ 25 w 16"/>
                <a:gd name="T17" fmla="*/ 120 h 20"/>
                <a:gd name="T18" fmla="*/ 8 w 16"/>
                <a:gd name="T19" fmla="*/ 80 h 20"/>
                <a:gd name="T20" fmla="*/ 17 w 16"/>
                <a:gd name="T21" fmla="*/ 60 h 20"/>
                <a:gd name="T22" fmla="*/ 35 w 16"/>
                <a:gd name="T23" fmla="*/ 41 h 20"/>
                <a:gd name="T24" fmla="*/ 72 w 16"/>
                <a:gd name="T25" fmla="*/ 9 h 20"/>
                <a:gd name="T26" fmla="*/ 116 w 16"/>
                <a:gd name="T27" fmla="*/ 41 h 20"/>
                <a:gd name="T28" fmla="*/ 132 w 16"/>
                <a:gd name="T29" fmla="*/ 112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0">
                  <a:moveTo>
                    <a:pt x="15" y="11"/>
                  </a:moveTo>
                  <a:cubicBezTo>
                    <a:pt x="16" y="12"/>
                    <a:pt x="15" y="15"/>
                    <a:pt x="15" y="16"/>
                  </a:cubicBezTo>
                  <a:cubicBezTo>
                    <a:pt x="15" y="17"/>
                    <a:pt x="14" y="17"/>
                    <a:pt x="14" y="18"/>
                  </a:cubicBezTo>
                  <a:cubicBezTo>
                    <a:pt x="14" y="18"/>
                    <a:pt x="14" y="17"/>
                    <a:pt x="13" y="17"/>
                  </a:cubicBezTo>
                  <a:cubicBezTo>
                    <a:pt x="12" y="18"/>
                    <a:pt x="11" y="20"/>
                    <a:pt x="9" y="18"/>
                  </a:cubicBezTo>
                  <a:cubicBezTo>
                    <a:pt x="9" y="17"/>
                    <a:pt x="9" y="16"/>
                    <a:pt x="8" y="16"/>
                  </a:cubicBezTo>
                  <a:cubicBezTo>
                    <a:pt x="7" y="15"/>
                    <a:pt x="7" y="17"/>
                    <a:pt x="6" y="17"/>
                  </a:cubicBezTo>
                  <a:cubicBezTo>
                    <a:pt x="5" y="17"/>
                    <a:pt x="5" y="16"/>
                    <a:pt x="5" y="14"/>
                  </a:cubicBezTo>
                  <a:cubicBezTo>
                    <a:pt x="4" y="13"/>
                    <a:pt x="4" y="13"/>
                    <a:pt x="3" y="12"/>
                  </a:cubicBezTo>
                  <a:cubicBezTo>
                    <a:pt x="2" y="11"/>
                    <a:pt x="0" y="9"/>
                    <a:pt x="1" y="8"/>
                  </a:cubicBezTo>
                  <a:cubicBezTo>
                    <a:pt x="1" y="6"/>
                    <a:pt x="2" y="6"/>
                    <a:pt x="2" y="6"/>
                  </a:cubicBezTo>
                  <a:cubicBezTo>
                    <a:pt x="3" y="5"/>
                    <a:pt x="3" y="5"/>
                    <a:pt x="4" y="4"/>
                  </a:cubicBezTo>
                  <a:cubicBezTo>
                    <a:pt x="5" y="2"/>
                    <a:pt x="6" y="0"/>
                    <a:pt x="8" y="1"/>
                  </a:cubicBezTo>
                  <a:cubicBezTo>
                    <a:pt x="9" y="1"/>
                    <a:pt x="12" y="2"/>
                    <a:pt x="13" y="4"/>
                  </a:cubicBezTo>
                  <a:cubicBezTo>
                    <a:pt x="14" y="6"/>
                    <a:pt x="14" y="9"/>
                    <a:pt x="15"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 name="Freeform 191">
              <a:extLst>
                <a:ext uri="{FF2B5EF4-FFF2-40B4-BE49-F238E27FC236}">
                  <a16:creationId xmlns:a16="http://schemas.microsoft.com/office/drawing/2014/main" id="{6B80C961-6E4F-FC9F-3579-CCB4E84B47A2}"/>
                </a:ext>
              </a:extLst>
            </p:cNvPr>
            <p:cNvSpPr>
              <a:spLocks/>
            </p:cNvSpPr>
            <p:nvPr/>
          </p:nvSpPr>
          <p:spPr bwMode="auto">
            <a:xfrm>
              <a:off x="4783" y="3138"/>
              <a:ext cx="9" cy="5"/>
            </a:xfrm>
            <a:custGeom>
              <a:avLst/>
              <a:gdLst>
                <a:gd name="T0" fmla="*/ 45 w 4"/>
                <a:gd name="T1" fmla="*/ 20 h 2"/>
                <a:gd name="T2" fmla="*/ 0 w 4"/>
                <a:gd name="T3" fmla="*/ 33 h 2"/>
                <a:gd name="T4" fmla="*/ 0 60000 65536"/>
                <a:gd name="T5" fmla="*/ 0 60000 65536"/>
              </a:gdLst>
              <a:ahLst/>
              <a:cxnLst>
                <a:cxn ang="T4">
                  <a:pos x="T0" y="T1"/>
                </a:cxn>
                <a:cxn ang="T5">
                  <a:pos x="T2" y="T3"/>
                </a:cxn>
              </a:cxnLst>
              <a:rect l="0" t="0" r="r" b="b"/>
              <a:pathLst>
                <a:path w="4" h="2">
                  <a:moveTo>
                    <a:pt x="4" y="1"/>
                  </a:moveTo>
                  <a:cubicBezTo>
                    <a:pt x="2" y="0"/>
                    <a:pt x="1" y="1"/>
                    <a:pt x="0" y="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 name="Freeform 192">
              <a:extLst>
                <a:ext uri="{FF2B5EF4-FFF2-40B4-BE49-F238E27FC236}">
                  <a16:creationId xmlns:a16="http://schemas.microsoft.com/office/drawing/2014/main" id="{432F782D-60CD-0C9B-EE1C-350BD6C01704}"/>
                </a:ext>
              </a:extLst>
            </p:cNvPr>
            <p:cNvSpPr>
              <a:spLocks/>
            </p:cNvSpPr>
            <p:nvPr/>
          </p:nvSpPr>
          <p:spPr bwMode="auto">
            <a:xfrm>
              <a:off x="4789" y="3114"/>
              <a:ext cx="7" cy="18"/>
            </a:xfrm>
            <a:custGeom>
              <a:avLst/>
              <a:gdLst>
                <a:gd name="T0" fmla="*/ 37 w 3"/>
                <a:gd name="T1" fmla="*/ 92 h 8"/>
                <a:gd name="T2" fmla="*/ 12 w 3"/>
                <a:gd name="T3" fmla="*/ 45 h 8"/>
                <a:gd name="T4" fmla="*/ 12 w 3"/>
                <a:gd name="T5" fmla="*/ 0 h 8"/>
                <a:gd name="T6" fmla="*/ 0 60000 65536"/>
                <a:gd name="T7" fmla="*/ 0 60000 65536"/>
                <a:gd name="T8" fmla="*/ 0 60000 65536"/>
              </a:gdLst>
              <a:ahLst/>
              <a:cxnLst>
                <a:cxn ang="T6">
                  <a:pos x="T0" y="T1"/>
                </a:cxn>
                <a:cxn ang="T7">
                  <a:pos x="T2" y="T3"/>
                </a:cxn>
                <a:cxn ang="T8">
                  <a:pos x="T4" y="T5"/>
                </a:cxn>
              </a:cxnLst>
              <a:rect l="0" t="0" r="r" b="b"/>
              <a:pathLst>
                <a:path w="3" h="8">
                  <a:moveTo>
                    <a:pt x="3" y="8"/>
                  </a:moveTo>
                  <a:cubicBezTo>
                    <a:pt x="2" y="7"/>
                    <a:pt x="1" y="6"/>
                    <a:pt x="1" y="4"/>
                  </a:cubicBezTo>
                  <a:cubicBezTo>
                    <a:pt x="0" y="3"/>
                    <a:pt x="2"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 name="Freeform 193">
              <a:extLst>
                <a:ext uri="{FF2B5EF4-FFF2-40B4-BE49-F238E27FC236}">
                  <a16:creationId xmlns:a16="http://schemas.microsoft.com/office/drawing/2014/main" id="{13C2D93B-9C53-455F-4124-C191FC91F718}"/>
                </a:ext>
              </a:extLst>
            </p:cNvPr>
            <p:cNvSpPr>
              <a:spLocks/>
            </p:cNvSpPr>
            <p:nvPr/>
          </p:nvSpPr>
          <p:spPr bwMode="auto">
            <a:xfrm>
              <a:off x="4775" y="3132"/>
              <a:ext cx="2" cy="4"/>
            </a:xfrm>
            <a:custGeom>
              <a:avLst/>
              <a:gdLst>
                <a:gd name="T0" fmla="*/ 8 w 1"/>
                <a:gd name="T1" fmla="*/ 16 h 2"/>
                <a:gd name="T2" fmla="*/ 0 w 1"/>
                <a:gd name="T3" fmla="*/ 0 h 2"/>
                <a:gd name="T4" fmla="*/ 0 60000 65536"/>
                <a:gd name="T5" fmla="*/ 0 60000 65536"/>
              </a:gdLst>
              <a:ahLst/>
              <a:cxnLst>
                <a:cxn ang="T4">
                  <a:pos x="T0" y="T1"/>
                </a:cxn>
                <a:cxn ang="T5">
                  <a:pos x="T2" y="T3"/>
                </a:cxn>
              </a:cxnLst>
              <a:rect l="0" t="0" r="r" b="b"/>
              <a:pathLst>
                <a:path w="1" h="2">
                  <a:moveTo>
                    <a:pt x="1" y="2"/>
                  </a:moveTo>
                  <a:cubicBezTo>
                    <a:pt x="1"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 name="Freeform 194">
              <a:extLst>
                <a:ext uri="{FF2B5EF4-FFF2-40B4-BE49-F238E27FC236}">
                  <a16:creationId xmlns:a16="http://schemas.microsoft.com/office/drawing/2014/main" id="{8B665C62-9E1D-DA74-BBDA-BB7DB55194F0}"/>
                </a:ext>
              </a:extLst>
            </p:cNvPr>
            <p:cNvSpPr>
              <a:spLocks/>
            </p:cNvSpPr>
            <p:nvPr/>
          </p:nvSpPr>
          <p:spPr bwMode="auto">
            <a:xfrm>
              <a:off x="4632" y="2952"/>
              <a:ext cx="30" cy="44"/>
            </a:xfrm>
            <a:custGeom>
              <a:avLst/>
              <a:gdLst>
                <a:gd name="T0" fmla="*/ 120 w 15"/>
                <a:gd name="T1" fmla="*/ 125 h 20"/>
                <a:gd name="T2" fmla="*/ 104 w 15"/>
                <a:gd name="T3" fmla="*/ 178 h 20"/>
                <a:gd name="T4" fmla="*/ 96 w 15"/>
                <a:gd name="T5" fmla="*/ 194 h 20"/>
                <a:gd name="T6" fmla="*/ 88 w 15"/>
                <a:gd name="T7" fmla="*/ 194 h 20"/>
                <a:gd name="T8" fmla="*/ 56 w 15"/>
                <a:gd name="T9" fmla="*/ 178 h 20"/>
                <a:gd name="T10" fmla="*/ 48 w 15"/>
                <a:gd name="T11" fmla="*/ 161 h 20"/>
                <a:gd name="T12" fmla="*/ 32 w 15"/>
                <a:gd name="T13" fmla="*/ 161 h 20"/>
                <a:gd name="T14" fmla="*/ 24 w 15"/>
                <a:gd name="T15" fmla="*/ 141 h 20"/>
                <a:gd name="T16" fmla="*/ 24 w 15"/>
                <a:gd name="T17" fmla="*/ 106 h 20"/>
                <a:gd name="T18" fmla="*/ 8 w 15"/>
                <a:gd name="T19" fmla="*/ 53 h 20"/>
                <a:gd name="T20" fmla="*/ 24 w 15"/>
                <a:gd name="T21" fmla="*/ 44 h 20"/>
                <a:gd name="T22" fmla="*/ 40 w 15"/>
                <a:gd name="T23" fmla="*/ 20 h 20"/>
                <a:gd name="T24" fmla="*/ 80 w 15"/>
                <a:gd name="T25" fmla="*/ 0 h 20"/>
                <a:gd name="T26" fmla="*/ 112 w 15"/>
                <a:gd name="T27" fmla="*/ 44 h 20"/>
                <a:gd name="T28" fmla="*/ 120 w 15"/>
                <a:gd name="T29" fmla="*/ 125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0">
                  <a:moveTo>
                    <a:pt x="15" y="12"/>
                  </a:moveTo>
                  <a:cubicBezTo>
                    <a:pt x="15" y="13"/>
                    <a:pt x="14" y="16"/>
                    <a:pt x="13" y="17"/>
                  </a:cubicBezTo>
                  <a:cubicBezTo>
                    <a:pt x="13" y="17"/>
                    <a:pt x="12" y="18"/>
                    <a:pt x="12" y="18"/>
                  </a:cubicBezTo>
                  <a:cubicBezTo>
                    <a:pt x="11" y="18"/>
                    <a:pt x="11" y="18"/>
                    <a:pt x="11" y="18"/>
                  </a:cubicBezTo>
                  <a:cubicBezTo>
                    <a:pt x="10" y="18"/>
                    <a:pt x="8" y="20"/>
                    <a:pt x="7" y="17"/>
                  </a:cubicBezTo>
                  <a:cubicBezTo>
                    <a:pt x="7" y="16"/>
                    <a:pt x="7" y="15"/>
                    <a:pt x="6" y="15"/>
                  </a:cubicBezTo>
                  <a:cubicBezTo>
                    <a:pt x="5" y="14"/>
                    <a:pt x="5" y="15"/>
                    <a:pt x="4" y="15"/>
                  </a:cubicBezTo>
                  <a:cubicBezTo>
                    <a:pt x="3" y="15"/>
                    <a:pt x="3" y="14"/>
                    <a:pt x="3" y="13"/>
                  </a:cubicBezTo>
                  <a:cubicBezTo>
                    <a:pt x="3" y="11"/>
                    <a:pt x="3" y="11"/>
                    <a:pt x="3" y="10"/>
                  </a:cubicBezTo>
                  <a:cubicBezTo>
                    <a:pt x="2" y="9"/>
                    <a:pt x="0" y="7"/>
                    <a:pt x="1" y="5"/>
                  </a:cubicBezTo>
                  <a:cubicBezTo>
                    <a:pt x="2" y="4"/>
                    <a:pt x="2" y="4"/>
                    <a:pt x="3" y="4"/>
                  </a:cubicBezTo>
                  <a:cubicBezTo>
                    <a:pt x="4" y="3"/>
                    <a:pt x="4" y="4"/>
                    <a:pt x="5" y="2"/>
                  </a:cubicBezTo>
                  <a:cubicBezTo>
                    <a:pt x="6" y="1"/>
                    <a:pt x="8" y="0"/>
                    <a:pt x="10" y="0"/>
                  </a:cubicBezTo>
                  <a:cubicBezTo>
                    <a:pt x="11" y="1"/>
                    <a:pt x="13" y="2"/>
                    <a:pt x="14" y="4"/>
                  </a:cubicBezTo>
                  <a:cubicBezTo>
                    <a:pt x="14" y="6"/>
                    <a:pt x="14" y="10"/>
                    <a:pt x="15" y="12"/>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5" name="Freeform 195">
              <a:extLst>
                <a:ext uri="{FF2B5EF4-FFF2-40B4-BE49-F238E27FC236}">
                  <a16:creationId xmlns:a16="http://schemas.microsoft.com/office/drawing/2014/main" id="{20BA9C5B-D077-F758-E57F-27DDA4EF6F60}"/>
                </a:ext>
              </a:extLst>
            </p:cNvPr>
            <p:cNvSpPr>
              <a:spLocks/>
            </p:cNvSpPr>
            <p:nvPr/>
          </p:nvSpPr>
          <p:spPr bwMode="auto">
            <a:xfrm>
              <a:off x="4634" y="2961"/>
              <a:ext cx="6" cy="15"/>
            </a:xfrm>
            <a:custGeom>
              <a:avLst/>
              <a:gdLst>
                <a:gd name="T0" fmla="*/ 24 w 3"/>
                <a:gd name="T1" fmla="*/ 0 h 7"/>
                <a:gd name="T2" fmla="*/ 8 w 3"/>
                <a:gd name="T3" fmla="*/ 9 h 7"/>
                <a:gd name="T4" fmla="*/ 0 w 3"/>
                <a:gd name="T5" fmla="*/ 28 h 7"/>
                <a:gd name="T6" fmla="*/ 16 w 3"/>
                <a:gd name="T7" fmla="*/ 69 h 7"/>
                <a:gd name="T8" fmla="*/ 16 w 3"/>
                <a:gd name="T9" fmla="*/ 51 h 7"/>
                <a:gd name="T10" fmla="*/ 16 w 3"/>
                <a:gd name="T11" fmla="*/ 28 h 7"/>
                <a:gd name="T12" fmla="*/ 16 w 3"/>
                <a:gd name="T13" fmla="*/ 19 h 7"/>
                <a:gd name="T14" fmla="*/ 24 w 3"/>
                <a:gd name="T15" fmla="*/ 0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7">
                  <a:moveTo>
                    <a:pt x="3" y="0"/>
                  </a:moveTo>
                  <a:cubicBezTo>
                    <a:pt x="2" y="0"/>
                    <a:pt x="1" y="0"/>
                    <a:pt x="1" y="1"/>
                  </a:cubicBezTo>
                  <a:cubicBezTo>
                    <a:pt x="0" y="2"/>
                    <a:pt x="0" y="2"/>
                    <a:pt x="0" y="3"/>
                  </a:cubicBezTo>
                  <a:cubicBezTo>
                    <a:pt x="0" y="4"/>
                    <a:pt x="1" y="6"/>
                    <a:pt x="2" y="7"/>
                  </a:cubicBezTo>
                  <a:cubicBezTo>
                    <a:pt x="2" y="6"/>
                    <a:pt x="2" y="6"/>
                    <a:pt x="2" y="5"/>
                  </a:cubicBezTo>
                  <a:cubicBezTo>
                    <a:pt x="2" y="5"/>
                    <a:pt x="2" y="4"/>
                    <a:pt x="2" y="3"/>
                  </a:cubicBezTo>
                  <a:cubicBezTo>
                    <a:pt x="2" y="3"/>
                    <a:pt x="2" y="2"/>
                    <a:pt x="2" y="2"/>
                  </a:cubicBezTo>
                  <a:cubicBezTo>
                    <a:pt x="2" y="1"/>
                    <a:pt x="2"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6" name="Freeform 196">
              <a:extLst>
                <a:ext uri="{FF2B5EF4-FFF2-40B4-BE49-F238E27FC236}">
                  <a16:creationId xmlns:a16="http://schemas.microsoft.com/office/drawing/2014/main" id="{14BCE6C7-8725-E52F-4951-D36B336D935B}"/>
                </a:ext>
              </a:extLst>
            </p:cNvPr>
            <p:cNvSpPr>
              <a:spLocks/>
            </p:cNvSpPr>
            <p:nvPr/>
          </p:nvSpPr>
          <p:spPr bwMode="auto">
            <a:xfrm>
              <a:off x="4638" y="2979"/>
              <a:ext cx="8" cy="6"/>
            </a:xfrm>
            <a:custGeom>
              <a:avLst/>
              <a:gdLst>
                <a:gd name="T0" fmla="*/ 8 w 4"/>
                <a:gd name="T1" fmla="*/ 0 h 3"/>
                <a:gd name="T2" fmla="*/ 8 w 4"/>
                <a:gd name="T3" fmla="*/ 24 h 3"/>
                <a:gd name="T4" fmla="*/ 16 w 4"/>
                <a:gd name="T5" fmla="*/ 16 h 3"/>
                <a:gd name="T6" fmla="*/ 32 w 4"/>
                <a:gd name="T7" fmla="*/ 16 h 3"/>
                <a:gd name="T8" fmla="*/ 16 w 4"/>
                <a:gd name="T9" fmla="*/ 16 h 3"/>
                <a:gd name="T10" fmla="*/ 8 w 4"/>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1" y="0"/>
                  </a:moveTo>
                  <a:cubicBezTo>
                    <a:pt x="1" y="0"/>
                    <a:pt x="0" y="2"/>
                    <a:pt x="1" y="3"/>
                  </a:cubicBezTo>
                  <a:cubicBezTo>
                    <a:pt x="1" y="3"/>
                    <a:pt x="2" y="2"/>
                    <a:pt x="2" y="2"/>
                  </a:cubicBezTo>
                  <a:cubicBezTo>
                    <a:pt x="3" y="2"/>
                    <a:pt x="3" y="2"/>
                    <a:pt x="4" y="2"/>
                  </a:cubicBezTo>
                  <a:cubicBezTo>
                    <a:pt x="3" y="2"/>
                    <a:pt x="3" y="2"/>
                    <a:pt x="2" y="2"/>
                  </a:cubicBezTo>
                  <a:cubicBezTo>
                    <a:pt x="1" y="2"/>
                    <a:pt x="1"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7" name="Freeform 197">
              <a:extLst>
                <a:ext uri="{FF2B5EF4-FFF2-40B4-BE49-F238E27FC236}">
                  <a16:creationId xmlns:a16="http://schemas.microsoft.com/office/drawing/2014/main" id="{B920C7A2-DAA8-B04A-1D6A-B79C3F56C36E}"/>
                </a:ext>
              </a:extLst>
            </p:cNvPr>
            <p:cNvSpPr>
              <a:spLocks/>
            </p:cNvSpPr>
            <p:nvPr/>
          </p:nvSpPr>
          <p:spPr bwMode="auto">
            <a:xfrm>
              <a:off x="4646" y="2983"/>
              <a:ext cx="6" cy="9"/>
            </a:xfrm>
            <a:custGeom>
              <a:avLst/>
              <a:gdLst>
                <a:gd name="T0" fmla="*/ 8 w 3"/>
                <a:gd name="T1" fmla="*/ 11 h 4"/>
                <a:gd name="T2" fmla="*/ 0 w 3"/>
                <a:gd name="T3" fmla="*/ 11 h 4"/>
                <a:gd name="T4" fmla="*/ 8 w 3"/>
                <a:gd name="T5" fmla="*/ 36 h 4"/>
                <a:gd name="T6" fmla="*/ 24 w 3"/>
                <a:gd name="T7" fmla="*/ 36 h 4"/>
                <a:gd name="T8" fmla="*/ 16 w 3"/>
                <a:gd name="T9" fmla="*/ 36 h 4"/>
                <a:gd name="T10" fmla="*/ 8 w 3"/>
                <a:gd name="T11" fmla="*/ 1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1" y="1"/>
                  </a:moveTo>
                  <a:cubicBezTo>
                    <a:pt x="1" y="1"/>
                    <a:pt x="0" y="0"/>
                    <a:pt x="0" y="1"/>
                  </a:cubicBezTo>
                  <a:cubicBezTo>
                    <a:pt x="1" y="1"/>
                    <a:pt x="0" y="3"/>
                    <a:pt x="1" y="3"/>
                  </a:cubicBezTo>
                  <a:cubicBezTo>
                    <a:pt x="1" y="4"/>
                    <a:pt x="3" y="4"/>
                    <a:pt x="3" y="3"/>
                  </a:cubicBezTo>
                  <a:cubicBezTo>
                    <a:pt x="3" y="3"/>
                    <a:pt x="2" y="3"/>
                    <a:pt x="2" y="3"/>
                  </a:cubicBezTo>
                  <a:cubicBezTo>
                    <a:pt x="1" y="2"/>
                    <a:pt x="2" y="1"/>
                    <a:pt x="1"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8" name="Freeform 198">
              <a:extLst>
                <a:ext uri="{FF2B5EF4-FFF2-40B4-BE49-F238E27FC236}">
                  <a16:creationId xmlns:a16="http://schemas.microsoft.com/office/drawing/2014/main" id="{9B9EB027-B036-B04F-2B5C-E1AF15006453}"/>
                </a:ext>
              </a:extLst>
            </p:cNvPr>
            <p:cNvSpPr>
              <a:spLocks/>
            </p:cNvSpPr>
            <p:nvPr/>
          </p:nvSpPr>
          <p:spPr bwMode="auto">
            <a:xfrm>
              <a:off x="4650" y="2983"/>
              <a:ext cx="10" cy="9"/>
            </a:xfrm>
            <a:custGeom>
              <a:avLst/>
              <a:gdLst>
                <a:gd name="T0" fmla="*/ 40 w 5"/>
                <a:gd name="T1" fmla="*/ 11 h 4"/>
                <a:gd name="T2" fmla="*/ 24 w 5"/>
                <a:gd name="T3" fmla="*/ 36 h 4"/>
                <a:gd name="T4" fmla="*/ 16 w 5"/>
                <a:gd name="T5" fmla="*/ 36 h 4"/>
                <a:gd name="T6" fmla="*/ 0 w 5"/>
                <a:gd name="T7" fmla="*/ 45 h 4"/>
                <a:gd name="T8" fmla="*/ 24 w 5"/>
                <a:gd name="T9" fmla="*/ 25 h 4"/>
                <a:gd name="T10" fmla="*/ 40 w 5"/>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4">
                  <a:moveTo>
                    <a:pt x="5" y="1"/>
                  </a:moveTo>
                  <a:cubicBezTo>
                    <a:pt x="4" y="1"/>
                    <a:pt x="4" y="3"/>
                    <a:pt x="3" y="3"/>
                  </a:cubicBezTo>
                  <a:cubicBezTo>
                    <a:pt x="3" y="4"/>
                    <a:pt x="3" y="3"/>
                    <a:pt x="2" y="3"/>
                  </a:cubicBezTo>
                  <a:cubicBezTo>
                    <a:pt x="1" y="3"/>
                    <a:pt x="1" y="4"/>
                    <a:pt x="0" y="4"/>
                  </a:cubicBezTo>
                  <a:cubicBezTo>
                    <a:pt x="1" y="3"/>
                    <a:pt x="3" y="3"/>
                    <a:pt x="3" y="2"/>
                  </a:cubicBezTo>
                  <a:cubicBezTo>
                    <a:pt x="4" y="2"/>
                    <a:pt x="5" y="1"/>
                    <a:pt x="5"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09" name="Freeform 199">
              <a:extLst>
                <a:ext uri="{FF2B5EF4-FFF2-40B4-BE49-F238E27FC236}">
                  <a16:creationId xmlns:a16="http://schemas.microsoft.com/office/drawing/2014/main" id="{624376FF-DC9A-38D9-67E0-16122C048FB6}"/>
                </a:ext>
              </a:extLst>
            </p:cNvPr>
            <p:cNvSpPr>
              <a:spLocks/>
            </p:cNvSpPr>
            <p:nvPr/>
          </p:nvSpPr>
          <p:spPr bwMode="auto">
            <a:xfrm>
              <a:off x="4654" y="2961"/>
              <a:ext cx="2" cy="15"/>
            </a:xfrm>
            <a:custGeom>
              <a:avLst/>
              <a:gdLst>
                <a:gd name="T0" fmla="*/ 8 w 1"/>
                <a:gd name="T1" fmla="*/ 9 h 7"/>
                <a:gd name="T2" fmla="*/ 0 w 1"/>
                <a:gd name="T3" fmla="*/ 41 h 7"/>
                <a:gd name="T4" fmla="*/ 8 w 1"/>
                <a:gd name="T5" fmla="*/ 69 h 7"/>
                <a:gd name="T6" fmla="*/ 8 w 1"/>
                <a:gd name="T7" fmla="*/ 28 h 7"/>
                <a:gd name="T8" fmla="*/ 8 w 1"/>
                <a:gd name="T9" fmla="*/ 9 h 7"/>
                <a:gd name="T10" fmla="*/ 8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1" y="1"/>
                  </a:moveTo>
                  <a:cubicBezTo>
                    <a:pt x="1" y="2"/>
                    <a:pt x="0" y="2"/>
                    <a:pt x="0" y="4"/>
                  </a:cubicBezTo>
                  <a:cubicBezTo>
                    <a:pt x="0" y="5"/>
                    <a:pt x="0" y="6"/>
                    <a:pt x="1" y="7"/>
                  </a:cubicBezTo>
                  <a:cubicBezTo>
                    <a:pt x="0" y="6"/>
                    <a:pt x="1" y="5"/>
                    <a:pt x="1" y="3"/>
                  </a:cubicBezTo>
                  <a:cubicBezTo>
                    <a:pt x="1" y="3"/>
                    <a:pt x="1" y="2"/>
                    <a:pt x="1" y="1"/>
                  </a:cubicBezTo>
                  <a:cubicBezTo>
                    <a:pt x="1" y="1"/>
                    <a:pt x="1" y="0"/>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0" name="Freeform 200">
              <a:extLst>
                <a:ext uri="{FF2B5EF4-FFF2-40B4-BE49-F238E27FC236}">
                  <a16:creationId xmlns:a16="http://schemas.microsoft.com/office/drawing/2014/main" id="{23F33AF0-0A65-67E5-B83D-4AEBA811D593}"/>
                </a:ext>
              </a:extLst>
            </p:cNvPr>
            <p:cNvSpPr>
              <a:spLocks/>
            </p:cNvSpPr>
            <p:nvPr/>
          </p:nvSpPr>
          <p:spPr bwMode="auto">
            <a:xfrm>
              <a:off x="4634" y="2966"/>
              <a:ext cx="4" cy="8"/>
            </a:xfrm>
            <a:custGeom>
              <a:avLst/>
              <a:gdLst>
                <a:gd name="T0" fmla="*/ 0 w 2"/>
                <a:gd name="T1" fmla="*/ 0 h 4"/>
                <a:gd name="T2" fmla="*/ 0 w 2"/>
                <a:gd name="T3" fmla="*/ 8 h 4"/>
                <a:gd name="T4" fmla="*/ 8 w 2"/>
                <a:gd name="T5" fmla="*/ 16 h 4"/>
                <a:gd name="T6" fmla="*/ 16 w 2"/>
                <a:gd name="T7" fmla="*/ 32 h 4"/>
                <a:gd name="T8" fmla="*/ 16 w 2"/>
                <a:gd name="T9" fmla="*/ 24 h 4"/>
                <a:gd name="T10" fmla="*/ 8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1" y="0"/>
                    <a:pt x="0" y="1"/>
                    <a:pt x="0" y="1"/>
                  </a:cubicBezTo>
                  <a:cubicBezTo>
                    <a:pt x="0" y="2"/>
                    <a:pt x="1" y="2"/>
                    <a:pt x="1" y="2"/>
                  </a:cubicBezTo>
                  <a:cubicBezTo>
                    <a:pt x="1" y="3"/>
                    <a:pt x="1" y="4"/>
                    <a:pt x="2" y="4"/>
                  </a:cubicBezTo>
                  <a:cubicBezTo>
                    <a:pt x="2" y="4"/>
                    <a:pt x="2" y="3"/>
                    <a:pt x="2" y="3"/>
                  </a:cubicBezTo>
                  <a:cubicBezTo>
                    <a:pt x="1" y="2"/>
                    <a:pt x="0"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1" name="Freeform 201">
              <a:extLst>
                <a:ext uri="{FF2B5EF4-FFF2-40B4-BE49-F238E27FC236}">
                  <a16:creationId xmlns:a16="http://schemas.microsoft.com/office/drawing/2014/main" id="{BF3CF6AA-F35C-A082-F3D0-740DE26EA843}"/>
                </a:ext>
              </a:extLst>
            </p:cNvPr>
            <p:cNvSpPr>
              <a:spLocks/>
            </p:cNvSpPr>
            <p:nvPr/>
          </p:nvSpPr>
          <p:spPr bwMode="auto">
            <a:xfrm>
              <a:off x="4646" y="2983"/>
              <a:ext cx="4" cy="7"/>
            </a:xfrm>
            <a:custGeom>
              <a:avLst/>
              <a:gdLst>
                <a:gd name="T0" fmla="*/ 8 w 2"/>
                <a:gd name="T1" fmla="*/ 12 h 3"/>
                <a:gd name="T2" fmla="*/ 0 w 2"/>
                <a:gd name="T3" fmla="*/ 12 h 3"/>
                <a:gd name="T4" fmla="*/ 8 w 2"/>
                <a:gd name="T5" fmla="*/ 37 h 3"/>
                <a:gd name="T6" fmla="*/ 8 w 2"/>
                <a:gd name="T7" fmla="*/ 28 h 3"/>
                <a:gd name="T8" fmla="*/ 8 w 2"/>
                <a:gd name="T9" fmla="*/ 1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1"/>
                  </a:moveTo>
                  <a:cubicBezTo>
                    <a:pt x="1" y="1"/>
                    <a:pt x="0" y="0"/>
                    <a:pt x="0" y="1"/>
                  </a:cubicBezTo>
                  <a:cubicBezTo>
                    <a:pt x="1" y="1"/>
                    <a:pt x="0" y="2"/>
                    <a:pt x="1" y="3"/>
                  </a:cubicBezTo>
                  <a:cubicBezTo>
                    <a:pt x="1" y="3"/>
                    <a:pt x="1" y="2"/>
                    <a:pt x="1" y="2"/>
                  </a:cubicBezTo>
                  <a:cubicBezTo>
                    <a:pt x="1" y="1"/>
                    <a:pt x="2"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2" name="Freeform 202">
              <a:extLst>
                <a:ext uri="{FF2B5EF4-FFF2-40B4-BE49-F238E27FC236}">
                  <a16:creationId xmlns:a16="http://schemas.microsoft.com/office/drawing/2014/main" id="{7B98E9A6-5B97-49EE-C4CB-0B26A32D273A}"/>
                </a:ext>
              </a:extLst>
            </p:cNvPr>
            <p:cNvSpPr>
              <a:spLocks/>
            </p:cNvSpPr>
            <p:nvPr/>
          </p:nvSpPr>
          <p:spPr bwMode="auto">
            <a:xfrm>
              <a:off x="4644" y="2955"/>
              <a:ext cx="10" cy="4"/>
            </a:xfrm>
            <a:custGeom>
              <a:avLst/>
              <a:gdLst>
                <a:gd name="T0" fmla="*/ 40 w 5"/>
                <a:gd name="T1" fmla="*/ 8 h 2"/>
                <a:gd name="T2" fmla="*/ 16 w 5"/>
                <a:gd name="T3" fmla="*/ 0 h 2"/>
                <a:gd name="T4" fmla="*/ 0 w 5"/>
                <a:gd name="T5" fmla="*/ 16 h 2"/>
                <a:gd name="T6" fmla="*/ 24 w 5"/>
                <a:gd name="T7" fmla="*/ 0 h 2"/>
                <a:gd name="T8" fmla="*/ 40 w 5"/>
                <a:gd name="T9" fmla="*/ 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5" y="1"/>
                  </a:moveTo>
                  <a:cubicBezTo>
                    <a:pt x="4" y="0"/>
                    <a:pt x="4" y="0"/>
                    <a:pt x="2" y="0"/>
                  </a:cubicBezTo>
                  <a:cubicBezTo>
                    <a:pt x="1" y="0"/>
                    <a:pt x="1" y="1"/>
                    <a:pt x="0" y="2"/>
                  </a:cubicBezTo>
                  <a:cubicBezTo>
                    <a:pt x="1" y="1"/>
                    <a:pt x="1" y="0"/>
                    <a:pt x="3" y="0"/>
                  </a:cubicBezTo>
                  <a:cubicBezTo>
                    <a:pt x="4" y="0"/>
                    <a:pt x="4" y="0"/>
                    <a:pt x="5"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3" name="Freeform 203">
              <a:extLst>
                <a:ext uri="{FF2B5EF4-FFF2-40B4-BE49-F238E27FC236}">
                  <a16:creationId xmlns:a16="http://schemas.microsoft.com/office/drawing/2014/main" id="{A11603EE-90B9-7092-C131-18DBDC2E73D3}"/>
                </a:ext>
              </a:extLst>
            </p:cNvPr>
            <p:cNvSpPr>
              <a:spLocks/>
            </p:cNvSpPr>
            <p:nvPr/>
          </p:nvSpPr>
          <p:spPr bwMode="auto">
            <a:xfrm>
              <a:off x="4650" y="2963"/>
              <a:ext cx="4" cy="13"/>
            </a:xfrm>
            <a:custGeom>
              <a:avLst/>
              <a:gdLst>
                <a:gd name="T0" fmla="*/ 16 w 2"/>
                <a:gd name="T1" fmla="*/ 0 h 6"/>
                <a:gd name="T2" fmla="*/ 8 w 2"/>
                <a:gd name="T3" fmla="*/ 20 h 6"/>
                <a:gd name="T4" fmla="*/ 16 w 2"/>
                <a:gd name="T5" fmla="*/ 61 h 6"/>
                <a:gd name="T6" fmla="*/ 0 w 2"/>
                <a:gd name="T7" fmla="*/ 33 h 6"/>
                <a:gd name="T8" fmla="*/ 16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2" y="0"/>
                  </a:moveTo>
                  <a:cubicBezTo>
                    <a:pt x="2" y="1"/>
                    <a:pt x="1" y="1"/>
                    <a:pt x="1" y="2"/>
                  </a:cubicBezTo>
                  <a:cubicBezTo>
                    <a:pt x="1" y="4"/>
                    <a:pt x="1" y="5"/>
                    <a:pt x="2" y="6"/>
                  </a:cubicBezTo>
                  <a:cubicBezTo>
                    <a:pt x="1" y="5"/>
                    <a:pt x="0" y="4"/>
                    <a:pt x="0" y="3"/>
                  </a:cubicBezTo>
                  <a:cubicBezTo>
                    <a:pt x="1" y="2"/>
                    <a:pt x="1" y="1"/>
                    <a:pt x="2"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4" name="Freeform 204">
              <a:extLst>
                <a:ext uri="{FF2B5EF4-FFF2-40B4-BE49-F238E27FC236}">
                  <a16:creationId xmlns:a16="http://schemas.microsoft.com/office/drawing/2014/main" id="{40599757-6A60-62BE-5F05-FCEDECF30B85}"/>
                </a:ext>
              </a:extLst>
            </p:cNvPr>
            <p:cNvSpPr>
              <a:spLocks/>
            </p:cNvSpPr>
            <p:nvPr/>
          </p:nvSpPr>
          <p:spPr bwMode="auto">
            <a:xfrm>
              <a:off x="4632" y="2952"/>
              <a:ext cx="30" cy="44"/>
            </a:xfrm>
            <a:custGeom>
              <a:avLst/>
              <a:gdLst>
                <a:gd name="T0" fmla="*/ 120 w 15"/>
                <a:gd name="T1" fmla="*/ 125 h 20"/>
                <a:gd name="T2" fmla="*/ 104 w 15"/>
                <a:gd name="T3" fmla="*/ 178 h 20"/>
                <a:gd name="T4" fmla="*/ 96 w 15"/>
                <a:gd name="T5" fmla="*/ 194 h 20"/>
                <a:gd name="T6" fmla="*/ 88 w 15"/>
                <a:gd name="T7" fmla="*/ 194 h 20"/>
                <a:gd name="T8" fmla="*/ 56 w 15"/>
                <a:gd name="T9" fmla="*/ 178 h 20"/>
                <a:gd name="T10" fmla="*/ 48 w 15"/>
                <a:gd name="T11" fmla="*/ 161 h 20"/>
                <a:gd name="T12" fmla="*/ 32 w 15"/>
                <a:gd name="T13" fmla="*/ 161 h 20"/>
                <a:gd name="T14" fmla="*/ 24 w 15"/>
                <a:gd name="T15" fmla="*/ 141 h 20"/>
                <a:gd name="T16" fmla="*/ 24 w 15"/>
                <a:gd name="T17" fmla="*/ 106 h 20"/>
                <a:gd name="T18" fmla="*/ 8 w 15"/>
                <a:gd name="T19" fmla="*/ 53 h 20"/>
                <a:gd name="T20" fmla="*/ 24 w 15"/>
                <a:gd name="T21" fmla="*/ 44 h 20"/>
                <a:gd name="T22" fmla="*/ 40 w 15"/>
                <a:gd name="T23" fmla="*/ 20 h 20"/>
                <a:gd name="T24" fmla="*/ 80 w 15"/>
                <a:gd name="T25" fmla="*/ 0 h 20"/>
                <a:gd name="T26" fmla="*/ 112 w 15"/>
                <a:gd name="T27" fmla="*/ 44 h 20"/>
                <a:gd name="T28" fmla="*/ 120 w 15"/>
                <a:gd name="T29" fmla="*/ 125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0">
                  <a:moveTo>
                    <a:pt x="15" y="12"/>
                  </a:moveTo>
                  <a:cubicBezTo>
                    <a:pt x="15" y="13"/>
                    <a:pt x="14" y="16"/>
                    <a:pt x="13" y="17"/>
                  </a:cubicBezTo>
                  <a:cubicBezTo>
                    <a:pt x="13" y="17"/>
                    <a:pt x="12" y="18"/>
                    <a:pt x="12" y="18"/>
                  </a:cubicBezTo>
                  <a:cubicBezTo>
                    <a:pt x="11" y="18"/>
                    <a:pt x="11" y="18"/>
                    <a:pt x="11" y="18"/>
                  </a:cubicBezTo>
                  <a:cubicBezTo>
                    <a:pt x="10" y="18"/>
                    <a:pt x="8" y="20"/>
                    <a:pt x="7" y="17"/>
                  </a:cubicBezTo>
                  <a:cubicBezTo>
                    <a:pt x="7" y="16"/>
                    <a:pt x="7" y="15"/>
                    <a:pt x="6" y="15"/>
                  </a:cubicBezTo>
                  <a:cubicBezTo>
                    <a:pt x="5" y="14"/>
                    <a:pt x="5" y="15"/>
                    <a:pt x="4" y="15"/>
                  </a:cubicBezTo>
                  <a:cubicBezTo>
                    <a:pt x="3" y="15"/>
                    <a:pt x="3" y="14"/>
                    <a:pt x="3" y="13"/>
                  </a:cubicBezTo>
                  <a:cubicBezTo>
                    <a:pt x="3" y="11"/>
                    <a:pt x="3" y="11"/>
                    <a:pt x="3" y="10"/>
                  </a:cubicBezTo>
                  <a:cubicBezTo>
                    <a:pt x="2" y="9"/>
                    <a:pt x="0" y="7"/>
                    <a:pt x="1" y="5"/>
                  </a:cubicBezTo>
                  <a:cubicBezTo>
                    <a:pt x="2" y="4"/>
                    <a:pt x="2" y="4"/>
                    <a:pt x="3" y="4"/>
                  </a:cubicBezTo>
                  <a:cubicBezTo>
                    <a:pt x="4" y="3"/>
                    <a:pt x="4" y="4"/>
                    <a:pt x="5" y="2"/>
                  </a:cubicBezTo>
                  <a:cubicBezTo>
                    <a:pt x="6" y="1"/>
                    <a:pt x="8" y="0"/>
                    <a:pt x="10" y="0"/>
                  </a:cubicBezTo>
                  <a:cubicBezTo>
                    <a:pt x="11" y="1"/>
                    <a:pt x="13" y="2"/>
                    <a:pt x="14" y="4"/>
                  </a:cubicBezTo>
                  <a:cubicBezTo>
                    <a:pt x="14" y="6"/>
                    <a:pt x="14" y="10"/>
                    <a:pt x="15" y="12"/>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 name="Freeform 205">
              <a:extLst>
                <a:ext uri="{FF2B5EF4-FFF2-40B4-BE49-F238E27FC236}">
                  <a16:creationId xmlns:a16="http://schemas.microsoft.com/office/drawing/2014/main" id="{82773E93-E8F5-9AD5-71A5-0602DA31CCEF}"/>
                </a:ext>
              </a:extLst>
            </p:cNvPr>
            <p:cNvSpPr>
              <a:spLocks/>
            </p:cNvSpPr>
            <p:nvPr/>
          </p:nvSpPr>
          <p:spPr bwMode="auto">
            <a:xfrm>
              <a:off x="4644" y="2983"/>
              <a:ext cx="6" cy="2"/>
            </a:xfrm>
            <a:custGeom>
              <a:avLst/>
              <a:gdLst>
                <a:gd name="T0" fmla="*/ 24 w 3"/>
                <a:gd name="T1" fmla="*/ 8 h 1"/>
                <a:gd name="T2" fmla="*/ 0 w 3"/>
                <a:gd name="T3" fmla="*/ 8 h 1"/>
                <a:gd name="T4" fmla="*/ 0 60000 65536"/>
                <a:gd name="T5" fmla="*/ 0 60000 65536"/>
              </a:gdLst>
              <a:ahLst/>
              <a:cxnLst>
                <a:cxn ang="T4">
                  <a:pos x="T0" y="T1"/>
                </a:cxn>
                <a:cxn ang="T5">
                  <a:pos x="T2" y="T3"/>
                </a:cxn>
              </a:cxnLst>
              <a:rect l="0" t="0" r="r" b="b"/>
              <a:pathLst>
                <a:path w="3" h="1">
                  <a:moveTo>
                    <a:pt x="3" y="1"/>
                  </a:moveTo>
                  <a:cubicBezTo>
                    <a:pt x="2" y="0"/>
                    <a:pt x="1" y="0"/>
                    <a:pt x="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 name="Freeform 206">
              <a:extLst>
                <a:ext uri="{FF2B5EF4-FFF2-40B4-BE49-F238E27FC236}">
                  <a16:creationId xmlns:a16="http://schemas.microsoft.com/office/drawing/2014/main" id="{2C5C4851-F5F7-F922-B245-BF217786A891}"/>
                </a:ext>
              </a:extLst>
            </p:cNvPr>
            <p:cNvSpPr>
              <a:spLocks/>
            </p:cNvSpPr>
            <p:nvPr/>
          </p:nvSpPr>
          <p:spPr bwMode="auto">
            <a:xfrm>
              <a:off x="4654" y="2959"/>
              <a:ext cx="2" cy="20"/>
            </a:xfrm>
            <a:custGeom>
              <a:avLst/>
              <a:gdLst>
                <a:gd name="T0" fmla="*/ 8 w 1"/>
                <a:gd name="T1" fmla="*/ 98 h 9"/>
                <a:gd name="T2" fmla="*/ 0 w 1"/>
                <a:gd name="T3" fmla="*/ 44 h 9"/>
                <a:gd name="T4" fmla="*/ 8 w 1"/>
                <a:gd name="T5" fmla="*/ 0 h 9"/>
                <a:gd name="T6" fmla="*/ 0 60000 65536"/>
                <a:gd name="T7" fmla="*/ 0 60000 65536"/>
                <a:gd name="T8" fmla="*/ 0 60000 65536"/>
              </a:gdLst>
              <a:ahLst/>
              <a:cxnLst>
                <a:cxn ang="T6">
                  <a:pos x="T0" y="T1"/>
                </a:cxn>
                <a:cxn ang="T7">
                  <a:pos x="T2" y="T3"/>
                </a:cxn>
                <a:cxn ang="T8">
                  <a:pos x="T4" y="T5"/>
                </a:cxn>
              </a:cxnLst>
              <a:rect l="0" t="0" r="r" b="b"/>
              <a:pathLst>
                <a:path w="1" h="9">
                  <a:moveTo>
                    <a:pt x="1" y="9"/>
                  </a:moveTo>
                  <a:cubicBezTo>
                    <a:pt x="0" y="7"/>
                    <a:pt x="0" y="6"/>
                    <a:pt x="0" y="4"/>
                  </a:cubicBezTo>
                  <a:cubicBezTo>
                    <a:pt x="0" y="3"/>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 name="Freeform 207">
              <a:extLst>
                <a:ext uri="{FF2B5EF4-FFF2-40B4-BE49-F238E27FC236}">
                  <a16:creationId xmlns:a16="http://schemas.microsoft.com/office/drawing/2014/main" id="{01FF2065-28D2-18EB-D57C-2923CAC10CD3}"/>
                </a:ext>
              </a:extLst>
            </p:cNvPr>
            <p:cNvSpPr>
              <a:spLocks/>
            </p:cNvSpPr>
            <p:nvPr/>
          </p:nvSpPr>
          <p:spPr bwMode="auto">
            <a:xfrm>
              <a:off x="4638" y="2972"/>
              <a:ext cx="1" cy="4"/>
            </a:xfrm>
            <a:custGeom>
              <a:avLst/>
              <a:gdLst>
                <a:gd name="T0" fmla="*/ 0 w 1"/>
                <a:gd name="T1" fmla="*/ 16 h 2"/>
                <a:gd name="T2" fmla="*/ 0 w 1"/>
                <a:gd name="T3" fmla="*/ 0 h 2"/>
                <a:gd name="T4" fmla="*/ 0 60000 65536"/>
                <a:gd name="T5" fmla="*/ 0 60000 65536"/>
              </a:gdLst>
              <a:ahLst/>
              <a:cxnLst>
                <a:cxn ang="T4">
                  <a:pos x="T0" y="T1"/>
                </a:cxn>
                <a:cxn ang="T5">
                  <a:pos x="T2" y="T3"/>
                </a:cxn>
              </a:cxnLst>
              <a:rect l="0" t="0" r="r" b="b"/>
              <a:pathLst>
                <a:path w="1" h="2">
                  <a:moveTo>
                    <a:pt x="0" y="2"/>
                  </a:moveTo>
                  <a:cubicBezTo>
                    <a:pt x="0" y="2"/>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 name="Freeform 208">
              <a:extLst>
                <a:ext uri="{FF2B5EF4-FFF2-40B4-BE49-F238E27FC236}">
                  <a16:creationId xmlns:a16="http://schemas.microsoft.com/office/drawing/2014/main" id="{6E9D8D3F-7C24-48DC-41AD-96DDBF9CE5CE}"/>
                </a:ext>
              </a:extLst>
            </p:cNvPr>
            <p:cNvSpPr>
              <a:spLocks/>
            </p:cNvSpPr>
            <p:nvPr/>
          </p:nvSpPr>
          <p:spPr bwMode="auto">
            <a:xfrm>
              <a:off x="4587" y="2872"/>
              <a:ext cx="32" cy="52"/>
            </a:xfrm>
            <a:custGeom>
              <a:avLst/>
              <a:gdLst>
                <a:gd name="T0" fmla="*/ 96 w 16"/>
                <a:gd name="T1" fmla="*/ 193 h 24"/>
                <a:gd name="T2" fmla="*/ 104 w 16"/>
                <a:gd name="T3" fmla="*/ 234 h 24"/>
                <a:gd name="T4" fmla="*/ 88 w 16"/>
                <a:gd name="T5" fmla="*/ 245 h 24"/>
                <a:gd name="T6" fmla="*/ 80 w 16"/>
                <a:gd name="T7" fmla="*/ 225 h 24"/>
                <a:gd name="T8" fmla="*/ 56 w 16"/>
                <a:gd name="T9" fmla="*/ 234 h 24"/>
                <a:gd name="T10" fmla="*/ 32 w 16"/>
                <a:gd name="T11" fmla="*/ 217 h 24"/>
                <a:gd name="T12" fmla="*/ 24 w 16"/>
                <a:gd name="T13" fmla="*/ 173 h 24"/>
                <a:gd name="T14" fmla="*/ 8 w 16"/>
                <a:gd name="T15" fmla="*/ 156 h 24"/>
                <a:gd name="T16" fmla="*/ 0 w 16"/>
                <a:gd name="T17" fmla="*/ 121 h 24"/>
                <a:gd name="T18" fmla="*/ 16 w 16"/>
                <a:gd name="T19" fmla="*/ 93 h 24"/>
                <a:gd name="T20" fmla="*/ 0 w 16"/>
                <a:gd name="T21" fmla="*/ 52 h 24"/>
                <a:gd name="T22" fmla="*/ 48 w 16"/>
                <a:gd name="T23" fmla="*/ 9 h 24"/>
                <a:gd name="T24" fmla="*/ 72 w 16"/>
                <a:gd name="T25" fmla="*/ 0 h 24"/>
                <a:gd name="T26" fmla="*/ 96 w 16"/>
                <a:gd name="T27" fmla="*/ 20 h 24"/>
                <a:gd name="T28" fmla="*/ 120 w 16"/>
                <a:gd name="T29" fmla="*/ 9 h 24"/>
                <a:gd name="T30" fmla="*/ 120 w 16"/>
                <a:gd name="T31" fmla="*/ 43 h 24"/>
                <a:gd name="T32" fmla="*/ 104 w 16"/>
                <a:gd name="T33" fmla="*/ 43 h 24"/>
                <a:gd name="T34" fmla="*/ 112 w 16"/>
                <a:gd name="T35" fmla="*/ 72 h 24"/>
                <a:gd name="T36" fmla="*/ 96 w 16"/>
                <a:gd name="T37" fmla="*/ 93 h 24"/>
                <a:gd name="T38" fmla="*/ 96 w 16"/>
                <a:gd name="T39" fmla="*/ 121 h 24"/>
                <a:gd name="T40" fmla="*/ 88 w 16"/>
                <a:gd name="T41" fmla="*/ 156 h 24"/>
                <a:gd name="T42" fmla="*/ 96 w 16"/>
                <a:gd name="T43" fmla="*/ 193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24">
                  <a:moveTo>
                    <a:pt x="12" y="19"/>
                  </a:moveTo>
                  <a:cubicBezTo>
                    <a:pt x="12" y="21"/>
                    <a:pt x="16" y="21"/>
                    <a:pt x="13" y="23"/>
                  </a:cubicBezTo>
                  <a:cubicBezTo>
                    <a:pt x="13" y="24"/>
                    <a:pt x="12" y="24"/>
                    <a:pt x="11" y="24"/>
                  </a:cubicBezTo>
                  <a:cubicBezTo>
                    <a:pt x="10" y="24"/>
                    <a:pt x="10" y="22"/>
                    <a:pt x="10" y="22"/>
                  </a:cubicBezTo>
                  <a:cubicBezTo>
                    <a:pt x="8" y="22"/>
                    <a:pt x="8" y="23"/>
                    <a:pt x="7" y="23"/>
                  </a:cubicBezTo>
                  <a:cubicBezTo>
                    <a:pt x="6" y="23"/>
                    <a:pt x="6" y="21"/>
                    <a:pt x="4" y="21"/>
                  </a:cubicBezTo>
                  <a:cubicBezTo>
                    <a:pt x="3" y="20"/>
                    <a:pt x="3" y="18"/>
                    <a:pt x="3" y="17"/>
                  </a:cubicBezTo>
                  <a:cubicBezTo>
                    <a:pt x="3" y="15"/>
                    <a:pt x="2" y="15"/>
                    <a:pt x="1" y="15"/>
                  </a:cubicBezTo>
                  <a:cubicBezTo>
                    <a:pt x="1" y="14"/>
                    <a:pt x="0" y="13"/>
                    <a:pt x="0" y="12"/>
                  </a:cubicBezTo>
                  <a:cubicBezTo>
                    <a:pt x="0" y="10"/>
                    <a:pt x="2" y="10"/>
                    <a:pt x="2" y="9"/>
                  </a:cubicBezTo>
                  <a:cubicBezTo>
                    <a:pt x="2" y="7"/>
                    <a:pt x="0" y="7"/>
                    <a:pt x="0" y="5"/>
                  </a:cubicBezTo>
                  <a:cubicBezTo>
                    <a:pt x="0" y="3"/>
                    <a:pt x="3" y="2"/>
                    <a:pt x="6" y="1"/>
                  </a:cubicBezTo>
                  <a:cubicBezTo>
                    <a:pt x="7" y="1"/>
                    <a:pt x="8" y="0"/>
                    <a:pt x="9" y="0"/>
                  </a:cubicBezTo>
                  <a:cubicBezTo>
                    <a:pt x="10" y="0"/>
                    <a:pt x="11" y="1"/>
                    <a:pt x="12" y="2"/>
                  </a:cubicBezTo>
                  <a:cubicBezTo>
                    <a:pt x="13" y="2"/>
                    <a:pt x="13" y="1"/>
                    <a:pt x="15" y="1"/>
                  </a:cubicBezTo>
                  <a:cubicBezTo>
                    <a:pt x="16" y="1"/>
                    <a:pt x="16" y="3"/>
                    <a:pt x="15" y="4"/>
                  </a:cubicBezTo>
                  <a:cubicBezTo>
                    <a:pt x="15" y="4"/>
                    <a:pt x="13" y="4"/>
                    <a:pt x="13" y="4"/>
                  </a:cubicBezTo>
                  <a:cubicBezTo>
                    <a:pt x="13" y="5"/>
                    <a:pt x="14" y="6"/>
                    <a:pt x="14" y="7"/>
                  </a:cubicBezTo>
                  <a:cubicBezTo>
                    <a:pt x="14" y="8"/>
                    <a:pt x="13" y="8"/>
                    <a:pt x="12" y="9"/>
                  </a:cubicBezTo>
                  <a:cubicBezTo>
                    <a:pt x="11" y="10"/>
                    <a:pt x="12" y="10"/>
                    <a:pt x="12" y="12"/>
                  </a:cubicBezTo>
                  <a:cubicBezTo>
                    <a:pt x="13" y="13"/>
                    <a:pt x="12" y="14"/>
                    <a:pt x="11" y="15"/>
                  </a:cubicBezTo>
                  <a:cubicBezTo>
                    <a:pt x="9" y="17"/>
                    <a:pt x="12" y="17"/>
                    <a:pt x="12" y="19"/>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19" name="Freeform 209">
              <a:extLst>
                <a:ext uri="{FF2B5EF4-FFF2-40B4-BE49-F238E27FC236}">
                  <a16:creationId xmlns:a16="http://schemas.microsoft.com/office/drawing/2014/main" id="{1E91597A-5E31-34D6-E5A2-36FDA25B6352}"/>
                </a:ext>
              </a:extLst>
            </p:cNvPr>
            <p:cNvSpPr>
              <a:spLocks/>
            </p:cNvSpPr>
            <p:nvPr/>
          </p:nvSpPr>
          <p:spPr bwMode="auto">
            <a:xfrm>
              <a:off x="4589" y="2874"/>
              <a:ext cx="10" cy="15"/>
            </a:xfrm>
            <a:custGeom>
              <a:avLst/>
              <a:gdLst>
                <a:gd name="T0" fmla="*/ 32 w 5"/>
                <a:gd name="T1" fmla="*/ 9 h 7"/>
                <a:gd name="T2" fmla="*/ 0 w 5"/>
                <a:gd name="T3" fmla="*/ 41 h 7"/>
                <a:gd name="T4" fmla="*/ 8 w 5"/>
                <a:gd name="T5" fmla="*/ 69 h 7"/>
                <a:gd name="T6" fmla="*/ 16 w 5"/>
                <a:gd name="T7" fmla="*/ 60 h 7"/>
                <a:gd name="T8" fmla="*/ 8 w 5"/>
                <a:gd name="T9" fmla="*/ 41 h 7"/>
                <a:gd name="T10" fmla="*/ 32 w 5"/>
                <a:gd name="T11" fmla="*/ 19 h 7"/>
                <a:gd name="T12" fmla="*/ 40 w 5"/>
                <a:gd name="T13" fmla="*/ 0 h 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7">
                  <a:moveTo>
                    <a:pt x="4" y="1"/>
                  </a:moveTo>
                  <a:cubicBezTo>
                    <a:pt x="3" y="1"/>
                    <a:pt x="1" y="2"/>
                    <a:pt x="0" y="4"/>
                  </a:cubicBezTo>
                  <a:cubicBezTo>
                    <a:pt x="0" y="5"/>
                    <a:pt x="1" y="6"/>
                    <a:pt x="1" y="7"/>
                  </a:cubicBezTo>
                  <a:cubicBezTo>
                    <a:pt x="1" y="7"/>
                    <a:pt x="2" y="6"/>
                    <a:pt x="2" y="6"/>
                  </a:cubicBezTo>
                  <a:cubicBezTo>
                    <a:pt x="2" y="5"/>
                    <a:pt x="1" y="5"/>
                    <a:pt x="1" y="4"/>
                  </a:cubicBezTo>
                  <a:cubicBezTo>
                    <a:pt x="1" y="3"/>
                    <a:pt x="3" y="3"/>
                    <a:pt x="4" y="2"/>
                  </a:cubicBezTo>
                  <a:cubicBezTo>
                    <a:pt x="4" y="2"/>
                    <a:pt x="4" y="0"/>
                    <a:pt x="5"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0" name="Freeform 210">
              <a:extLst>
                <a:ext uri="{FF2B5EF4-FFF2-40B4-BE49-F238E27FC236}">
                  <a16:creationId xmlns:a16="http://schemas.microsoft.com/office/drawing/2014/main" id="{F2AFF202-072F-EDE8-AE80-979E355DE9BF}"/>
                </a:ext>
              </a:extLst>
            </p:cNvPr>
            <p:cNvSpPr>
              <a:spLocks/>
            </p:cNvSpPr>
            <p:nvPr/>
          </p:nvSpPr>
          <p:spPr bwMode="auto">
            <a:xfrm>
              <a:off x="4589" y="2893"/>
              <a:ext cx="6" cy="16"/>
            </a:xfrm>
            <a:custGeom>
              <a:avLst/>
              <a:gdLst>
                <a:gd name="T0" fmla="*/ 8 w 3"/>
                <a:gd name="T1" fmla="*/ 0 h 7"/>
                <a:gd name="T2" fmla="*/ 8 w 3"/>
                <a:gd name="T3" fmla="*/ 48 h 7"/>
                <a:gd name="T4" fmla="*/ 24 w 3"/>
                <a:gd name="T5" fmla="*/ 85 h 7"/>
                <a:gd name="T6" fmla="*/ 24 w 3"/>
                <a:gd name="T7" fmla="*/ 48 h 7"/>
                <a:gd name="T8" fmla="*/ 8 w 3"/>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7">
                  <a:moveTo>
                    <a:pt x="1" y="0"/>
                  </a:moveTo>
                  <a:cubicBezTo>
                    <a:pt x="0" y="1"/>
                    <a:pt x="0" y="3"/>
                    <a:pt x="1" y="4"/>
                  </a:cubicBezTo>
                  <a:cubicBezTo>
                    <a:pt x="2" y="5"/>
                    <a:pt x="3" y="6"/>
                    <a:pt x="3" y="7"/>
                  </a:cubicBezTo>
                  <a:cubicBezTo>
                    <a:pt x="3" y="6"/>
                    <a:pt x="3" y="5"/>
                    <a:pt x="3" y="4"/>
                  </a:cubicBezTo>
                  <a:cubicBezTo>
                    <a:pt x="2" y="3"/>
                    <a:pt x="0"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1" name="Freeform 211">
              <a:extLst>
                <a:ext uri="{FF2B5EF4-FFF2-40B4-BE49-F238E27FC236}">
                  <a16:creationId xmlns:a16="http://schemas.microsoft.com/office/drawing/2014/main" id="{8B7CDA8F-C095-16BA-51D2-AE50D2037B73}"/>
                </a:ext>
              </a:extLst>
            </p:cNvPr>
            <p:cNvSpPr>
              <a:spLocks/>
            </p:cNvSpPr>
            <p:nvPr/>
          </p:nvSpPr>
          <p:spPr bwMode="auto">
            <a:xfrm>
              <a:off x="4593" y="2891"/>
              <a:ext cx="6" cy="11"/>
            </a:xfrm>
            <a:custGeom>
              <a:avLst/>
              <a:gdLst>
                <a:gd name="T0" fmla="*/ 16 w 3"/>
                <a:gd name="T1" fmla="*/ 9 h 5"/>
                <a:gd name="T2" fmla="*/ 16 w 3"/>
                <a:gd name="T3" fmla="*/ 20 h 5"/>
                <a:gd name="T4" fmla="*/ 8 w 3"/>
                <a:gd name="T5" fmla="*/ 33 h 5"/>
                <a:gd name="T6" fmla="*/ 24 w 3"/>
                <a:gd name="T7" fmla="*/ 53 h 5"/>
                <a:gd name="T8" fmla="*/ 8 w 3"/>
                <a:gd name="T9" fmla="*/ 20 h 5"/>
                <a:gd name="T10" fmla="*/ 16 w 3"/>
                <a:gd name="T11" fmla="*/ 0 h 5"/>
                <a:gd name="T12" fmla="*/ 24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2" y="1"/>
                  </a:moveTo>
                  <a:cubicBezTo>
                    <a:pt x="2" y="1"/>
                    <a:pt x="2" y="1"/>
                    <a:pt x="2" y="2"/>
                  </a:cubicBezTo>
                  <a:cubicBezTo>
                    <a:pt x="1" y="2"/>
                    <a:pt x="1" y="3"/>
                    <a:pt x="1" y="3"/>
                  </a:cubicBezTo>
                  <a:cubicBezTo>
                    <a:pt x="2" y="4"/>
                    <a:pt x="2" y="4"/>
                    <a:pt x="3" y="5"/>
                  </a:cubicBezTo>
                  <a:cubicBezTo>
                    <a:pt x="1" y="4"/>
                    <a:pt x="0" y="4"/>
                    <a:pt x="1" y="2"/>
                  </a:cubicBezTo>
                  <a:cubicBezTo>
                    <a:pt x="1" y="1"/>
                    <a:pt x="1" y="1"/>
                    <a:pt x="2" y="0"/>
                  </a:cubicBezTo>
                  <a:cubicBezTo>
                    <a:pt x="2" y="0"/>
                    <a:pt x="3"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2" name="Freeform 212">
              <a:extLst>
                <a:ext uri="{FF2B5EF4-FFF2-40B4-BE49-F238E27FC236}">
                  <a16:creationId xmlns:a16="http://schemas.microsoft.com/office/drawing/2014/main" id="{DB58817B-76E8-8EEB-3715-B989E24DD445}"/>
                </a:ext>
              </a:extLst>
            </p:cNvPr>
            <p:cNvSpPr>
              <a:spLocks/>
            </p:cNvSpPr>
            <p:nvPr/>
          </p:nvSpPr>
          <p:spPr bwMode="auto">
            <a:xfrm>
              <a:off x="4595" y="2911"/>
              <a:ext cx="10" cy="11"/>
            </a:xfrm>
            <a:custGeom>
              <a:avLst/>
              <a:gdLst>
                <a:gd name="T0" fmla="*/ 0 w 5"/>
                <a:gd name="T1" fmla="*/ 0 h 5"/>
                <a:gd name="T2" fmla="*/ 8 w 5"/>
                <a:gd name="T3" fmla="*/ 20 h 5"/>
                <a:gd name="T4" fmla="*/ 16 w 5"/>
                <a:gd name="T5" fmla="*/ 33 h 5"/>
                <a:gd name="T6" fmla="*/ 16 w 5"/>
                <a:gd name="T7" fmla="*/ 44 h 5"/>
                <a:gd name="T8" fmla="*/ 40 w 5"/>
                <a:gd name="T9" fmla="*/ 44 h 5"/>
                <a:gd name="T10" fmla="*/ 32 w 5"/>
                <a:gd name="T11" fmla="*/ 33 h 5"/>
                <a:gd name="T12" fmla="*/ 24 w 5"/>
                <a:gd name="T13" fmla="*/ 20 h 5"/>
                <a:gd name="T14" fmla="*/ 8 w 5"/>
                <a:gd name="T15" fmla="*/ 9 h 5"/>
                <a:gd name="T16" fmla="*/ 0 w 5"/>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5">
                  <a:moveTo>
                    <a:pt x="0" y="0"/>
                  </a:moveTo>
                  <a:cubicBezTo>
                    <a:pt x="0" y="1"/>
                    <a:pt x="0" y="2"/>
                    <a:pt x="1" y="2"/>
                  </a:cubicBezTo>
                  <a:cubicBezTo>
                    <a:pt x="1" y="3"/>
                    <a:pt x="1" y="3"/>
                    <a:pt x="2" y="3"/>
                  </a:cubicBezTo>
                  <a:cubicBezTo>
                    <a:pt x="2" y="3"/>
                    <a:pt x="2" y="4"/>
                    <a:pt x="2" y="4"/>
                  </a:cubicBezTo>
                  <a:cubicBezTo>
                    <a:pt x="3" y="5"/>
                    <a:pt x="4" y="4"/>
                    <a:pt x="5" y="4"/>
                  </a:cubicBezTo>
                  <a:cubicBezTo>
                    <a:pt x="5" y="4"/>
                    <a:pt x="5" y="3"/>
                    <a:pt x="4" y="3"/>
                  </a:cubicBezTo>
                  <a:cubicBezTo>
                    <a:pt x="3" y="3"/>
                    <a:pt x="3" y="3"/>
                    <a:pt x="3" y="2"/>
                  </a:cubicBezTo>
                  <a:cubicBezTo>
                    <a:pt x="2" y="2"/>
                    <a:pt x="2" y="2"/>
                    <a:pt x="1" y="1"/>
                  </a:cubicBezTo>
                  <a:cubicBezTo>
                    <a:pt x="1" y="1"/>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3" name="Freeform 213">
              <a:extLst>
                <a:ext uri="{FF2B5EF4-FFF2-40B4-BE49-F238E27FC236}">
                  <a16:creationId xmlns:a16="http://schemas.microsoft.com/office/drawing/2014/main" id="{20202C1B-4B4A-A163-B139-F99BA87DEBB4}"/>
                </a:ext>
              </a:extLst>
            </p:cNvPr>
            <p:cNvSpPr>
              <a:spLocks/>
            </p:cNvSpPr>
            <p:nvPr/>
          </p:nvSpPr>
          <p:spPr bwMode="auto">
            <a:xfrm>
              <a:off x="4605" y="2917"/>
              <a:ext cx="10" cy="7"/>
            </a:xfrm>
            <a:custGeom>
              <a:avLst/>
              <a:gdLst>
                <a:gd name="T0" fmla="*/ 40 w 5"/>
                <a:gd name="T1" fmla="*/ 12 h 3"/>
                <a:gd name="T2" fmla="*/ 16 w 5"/>
                <a:gd name="T3" fmla="*/ 28 h 3"/>
                <a:gd name="T4" fmla="*/ 0 w 5"/>
                <a:gd name="T5" fmla="*/ 0 h 3"/>
                <a:gd name="T6" fmla="*/ 24 w 5"/>
                <a:gd name="T7" fmla="*/ 12 h 3"/>
                <a:gd name="T8" fmla="*/ 40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1"/>
                  </a:moveTo>
                  <a:cubicBezTo>
                    <a:pt x="4" y="2"/>
                    <a:pt x="3" y="3"/>
                    <a:pt x="2" y="2"/>
                  </a:cubicBezTo>
                  <a:cubicBezTo>
                    <a:pt x="1" y="2"/>
                    <a:pt x="1" y="0"/>
                    <a:pt x="0" y="0"/>
                  </a:cubicBezTo>
                  <a:cubicBezTo>
                    <a:pt x="1" y="1"/>
                    <a:pt x="2" y="1"/>
                    <a:pt x="3" y="1"/>
                  </a:cubicBezTo>
                  <a:cubicBezTo>
                    <a:pt x="3" y="1"/>
                    <a:pt x="5" y="1"/>
                    <a:pt x="5"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4" name="Freeform 214">
              <a:extLst>
                <a:ext uri="{FF2B5EF4-FFF2-40B4-BE49-F238E27FC236}">
                  <a16:creationId xmlns:a16="http://schemas.microsoft.com/office/drawing/2014/main" id="{5C5A59CE-1D8B-EF0F-D9EB-AEECB8D78045}"/>
                </a:ext>
              </a:extLst>
            </p:cNvPr>
            <p:cNvSpPr>
              <a:spLocks/>
            </p:cNvSpPr>
            <p:nvPr/>
          </p:nvSpPr>
          <p:spPr bwMode="auto">
            <a:xfrm>
              <a:off x="4609" y="2896"/>
              <a:ext cx="2" cy="4"/>
            </a:xfrm>
            <a:custGeom>
              <a:avLst/>
              <a:gdLst>
                <a:gd name="T0" fmla="*/ 8 w 1"/>
                <a:gd name="T1" fmla="*/ 0 h 2"/>
                <a:gd name="T2" fmla="*/ 8 w 1"/>
                <a:gd name="T3" fmla="*/ 8 h 2"/>
                <a:gd name="T4" fmla="*/ 0 w 1"/>
                <a:gd name="T5" fmla="*/ 16 h 2"/>
                <a:gd name="T6" fmla="*/ 0 w 1"/>
                <a:gd name="T7" fmla="*/ 8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1" y="0"/>
                  </a:moveTo>
                  <a:cubicBezTo>
                    <a:pt x="1" y="0"/>
                    <a:pt x="1" y="1"/>
                    <a:pt x="1" y="1"/>
                  </a:cubicBezTo>
                  <a:cubicBezTo>
                    <a:pt x="1" y="2"/>
                    <a:pt x="1" y="2"/>
                    <a:pt x="0" y="2"/>
                  </a:cubicBezTo>
                  <a:cubicBezTo>
                    <a:pt x="1" y="2"/>
                    <a:pt x="0" y="1"/>
                    <a:pt x="0" y="1"/>
                  </a:cubicBezTo>
                  <a:cubicBezTo>
                    <a:pt x="0" y="1"/>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5" name="Freeform 215">
              <a:extLst>
                <a:ext uri="{FF2B5EF4-FFF2-40B4-BE49-F238E27FC236}">
                  <a16:creationId xmlns:a16="http://schemas.microsoft.com/office/drawing/2014/main" id="{8AEBE794-6D8C-97DC-9BCF-C55253478D84}"/>
                </a:ext>
              </a:extLst>
            </p:cNvPr>
            <p:cNvSpPr>
              <a:spLocks/>
            </p:cNvSpPr>
            <p:nvPr/>
          </p:nvSpPr>
          <p:spPr bwMode="auto">
            <a:xfrm>
              <a:off x="4613" y="2876"/>
              <a:ext cx="6" cy="4"/>
            </a:xfrm>
            <a:custGeom>
              <a:avLst/>
              <a:gdLst>
                <a:gd name="T0" fmla="*/ 16 w 3"/>
                <a:gd name="T1" fmla="*/ 0 h 2"/>
                <a:gd name="T2" fmla="*/ 0 w 3"/>
                <a:gd name="T3" fmla="*/ 16 h 2"/>
                <a:gd name="T4" fmla="*/ 16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2" y="0"/>
                  </a:moveTo>
                  <a:cubicBezTo>
                    <a:pt x="3" y="1"/>
                    <a:pt x="0" y="2"/>
                    <a:pt x="0" y="2"/>
                  </a:cubicBezTo>
                  <a:cubicBezTo>
                    <a:pt x="1"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6" name="Freeform 216">
              <a:extLst>
                <a:ext uri="{FF2B5EF4-FFF2-40B4-BE49-F238E27FC236}">
                  <a16:creationId xmlns:a16="http://schemas.microsoft.com/office/drawing/2014/main" id="{057A1544-D1FA-EFAC-7F7E-8F6D6F89B50F}"/>
                </a:ext>
              </a:extLst>
            </p:cNvPr>
            <p:cNvSpPr>
              <a:spLocks/>
            </p:cNvSpPr>
            <p:nvPr/>
          </p:nvSpPr>
          <p:spPr bwMode="auto">
            <a:xfrm>
              <a:off x="4589" y="2878"/>
              <a:ext cx="4" cy="11"/>
            </a:xfrm>
            <a:custGeom>
              <a:avLst/>
              <a:gdLst>
                <a:gd name="T0" fmla="*/ 8 w 2"/>
                <a:gd name="T1" fmla="*/ 0 h 5"/>
                <a:gd name="T2" fmla="*/ 0 w 2"/>
                <a:gd name="T3" fmla="*/ 33 h 5"/>
                <a:gd name="T4" fmla="*/ 8 w 2"/>
                <a:gd name="T5" fmla="*/ 53 h 5"/>
                <a:gd name="T6" fmla="*/ 8 w 2"/>
                <a:gd name="T7" fmla="*/ 33 h 5"/>
                <a:gd name="T8" fmla="*/ 8 w 2"/>
                <a:gd name="T9" fmla="*/ 20 h 5"/>
                <a:gd name="T10" fmla="*/ 8 w 2"/>
                <a:gd name="T11" fmla="*/ 9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5">
                  <a:moveTo>
                    <a:pt x="1" y="0"/>
                  </a:moveTo>
                  <a:cubicBezTo>
                    <a:pt x="0" y="1"/>
                    <a:pt x="0" y="2"/>
                    <a:pt x="0" y="3"/>
                  </a:cubicBezTo>
                  <a:cubicBezTo>
                    <a:pt x="0" y="3"/>
                    <a:pt x="1" y="4"/>
                    <a:pt x="1" y="5"/>
                  </a:cubicBezTo>
                  <a:cubicBezTo>
                    <a:pt x="1" y="4"/>
                    <a:pt x="2" y="4"/>
                    <a:pt x="1" y="3"/>
                  </a:cubicBezTo>
                  <a:cubicBezTo>
                    <a:pt x="1" y="3"/>
                    <a:pt x="1" y="3"/>
                    <a:pt x="1" y="2"/>
                  </a:cubicBezTo>
                  <a:cubicBezTo>
                    <a:pt x="1"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7" name="Freeform 217">
              <a:extLst>
                <a:ext uri="{FF2B5EF4-FFF2-40B4-BE49-F238E27FC236}">
                  <a16:creationId xmlns:a16="http://schemas.microsoft.com/office/drawing/2014/main" id="{3128BFBC-DBC0-E7F6-04E3-5644145486FC}"/>
                </a:ext>
              </a:extLst>
            </p:cNvPr>
            <p:cNvSpPr>
              <a:spLocks/>
            </p:cNvSpPr>
            <p:nvPr/>
          </p:nvSpPr>
          <p:spPr bwMode="auto">
            <a:xfrm>
              <a:off x="4595" y="2915"/>
              <a:ext cx="10" cy="7"/>
            </a:xfrm>
            <a:custGeom>
              <a:avLst/>
              <a:gdLst>
                <a:gd name="T0" fmla="*/ 0 w 5"/>
                <a:gd name="T1" fmla="*/ 0 h 3"/>
                <a:gd name="T2" fmla="*/ 24 w 5"/>
                <a:gd name="T3" fmla="*/ 28 h 3"/>
                <a:gd name="T4" fmla="*/ 40 w 5"/>
                <a:gd name="T5" fmla="*/ 28 h 3"/>
                <a:gd name="T6" fmla="*/ 24 w 5"/>
                <a:gd name="T7" fmla="*/ 28 h 3"/>
                <a:gd name="T8" fmla="*/ 16 w 5"/>
                <a:gd name="T9" fmla="*/ 12 h 3"/>
                <a:gd name="T10" fmla="*/ 8 w 5"/>
                <a:gd name="T11" fmla="*/ 0 h 3"/>
                <a:gd name="T12" fmla="*/ 8 w 5"/>
                <a:gd name="T13" fmla="*/ 0 h 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3">
                  <a:moveTo>
                    <a:pt x="0" y="0"/>
                  </a:moveTo>
                  <a:cubicBezTo>
                    <a:pt x="2" y="0"/>
                    <a:pt x="2" y="2"/>
                    <a:pt x="3" y="2"/>
                  </a:cubicBezTo>
                  <a:cubicBezTo>
                    <a:pt x="3" y="3"/>
                    <a:pt x="4" y="2"/>
                    <a:pt x="5" y="2"/>
                  </a:cubicBezTo>
                  <a:cubicBezTo>
                    <a:pt x="5" y="1"/>
                    <a:pt x="4" y="2"/>
                    <a:pt x="3" y="2"/>
                  </a:cubicBezTo>
                  <a:cubicBezTo>
                    <a:pt x="3" y="2"/>
                    <a:pt x="3" y="1"/>
                    <a:pt x="2" y="1"/>
                  </a:cubicBezTo>
                  <a:cubicBezTo>
                    <a:pt x="2" y="1"/>
                    <a:pt x="2" y="0"/>
                    <a:pt x="1" y="0"/>
                  </a:cubicBezTo>
                  <a:cubicBezTo>
                    <a:pt x="1" y="0"/>
                    <a:pt x="1" y="0"/>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8" name="Freeform 218">
              <a:extLst>
                <a:ext uri="{FF2B5EF4-FFF2-40B4-BE49-F238E27FC236}">
                  <a16:creationId xmlns:a16="http://schemas.microsoft.com/office/drawing/2014/main" id="{7C331D52-0D1C-0ADF-A86C-111D149DC299}"/>
                </a:ext>
              </a:extLst>
            </p:cNvPr>
            <p:cNvSpPr>
              <a:spLocks/>
            </p:cNvSpPr>
            <p:nvPr/>
          </p:nvSpPr>
          <p:spPr bwMode="auto">
            <a:xfrm>
              <a:off x="4607" y="2920"/>
              <a:ext cx="6" cy="2"/>
            </a:xfrm>
            <a:custGeom>
              <a:avLst/>
              <a:gdLst>
                <a:gd name="T0" fmla="*/ 24 w 3"/>
                <a:gd name="T1" fmla="*/ 8 h 1"/>
                <a:gd name="T2" fmla="*/ 16 w 3"/>
                <a:gd name="T3" fmla="*/ 8 h 1"/>
                <a:gd name="T4" fmla="*/ 0 w 3"/>
                <a:gd name="T5" fmla="*/ 8 h 1"/>
                <a:gd name="T6" fmla="*/ 24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1"/>
                  </a:moveTo>
                  <a:cubicBezTo>
                    <a:pt x="3" y="1"/>
                    <a:pt x="2" y="1"/>
                    <a:pt x="2" y="1"/>
                  </a:cubicBezTo>
                  <a:cubicBezTo>
                    <a:pt x="1" y="1"/>
                    <a:pt x="1" y="1"/>
                    <a:pt x="0" y="1"/>
                  </a:cubicBezTo>
                  <a:cubicBezTo>
                    <a:pt x="1" y="1"/>
                    <a:pt x="2" y="1"/>
                    <a:pt x="3"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29" name="Freeform 219">
              <a:extLst>
                <a:ext uri="{FF2B5EF4-FFF2-40B4-BE49-F238E27FC236}">
                  <a16:creationId xmlns:a16="http://schemas.microsoft.com/office/drawing/2014/main" id="{1B57DDC7-9589-37DF-9917-06C992CBBAB4}"/>
                </a:ext>
              </a:extLst>
            </p:cNvPr>
            <p:cNvSpPr>
              <a:spLocks/>
            </p:cNvSpPr>
            <p:nvPr/>
          </p:nvSpPr>
          <p:spPr bwMode="auto">
            <a:xfrm>
              <a:off x="4589" y="2900"/>
              <a:ext cx="6" cy="9"/>
            </a:xfrm>
            <a:custGeom>
              <a:avLst/>
              <a:gdLst>
                <a:gd name="T0" fmla="*/ 0 w 3"/>
                <a:gd name="T1" fmla="*/ 11 h 4"/>
                <a:gd name="T2" fmla="*/ 24 w 3"/>
                <a:gd name="T3" fmla="*/ 45 h 4"/>
                <a:gd name="T4" fmla="*/ 16 w 3"/>
                <a:gd name="T5" fmla="*/ 25 h 4"/>
                <a:gd name="T6" fmla="*/ 8 w 3"/>
                <a:gd name="T7" fmla="*/ 11 h 4"/>
                <a:gd name="T8" fmla="*/ 0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1"/>
                  </a:moveTo>
                  <a:cubicBezTo>
                    <a:pt x="1" y="2"/>
                    <a:pt x="2" y="2"/>
                    <a:pt x="3" y="4"/>
                  </a:cubicBezTo>
                  <a:cubicBezTo>
                    <a:pt x="3" y="3"/>
                    <a:pt x="3" y="2"/>
                    <a:pt x="2" y="2"/>
                  </a:cubicBezTo>
                  <a:cubicBezTo>
                    <a:pt x="2" y="1"/>
                    <a:pt x="1" y="1"/>
                    <a:pt x="1" y="1"/>
                  </a:cubicBezTo>
                  <a:cubicBezTo>
                    <a:pt x="1" y="1"/>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30" name="Freeform 220">
              <a:extLst>
                <a:ext uri="{FF2B5EF4-FFF2-40B4-BE49-F238E27FC236}">
                  <a16:creationId xmlns:a16="http://schemas.microsoft.com/office/drawing/2014/main" id="{1933C584-3FFB-57D7-FB61-77B1EE81A7EB}"/>
                </a:ext>
              </a:extLst>
            </p:cNvPr>
            <p:cNvSpPr>
              <a:spLocks/>
            </p:cNvSpPr>
            <p:nvPr/>
          </p:nvSpPr>
          <p:spPr bwMode="auto">
            <a:xfrm>
              <a:off x="4605" y="2904"/>
              <a:ext cx="8" cy="11"/>
            </a:xfrm>
            <a:custGeom>
              <a:avLst/>
              <a:gdLst>
                <a:gd name="T0" fmla="*/ 8 w 4"/>
                <a:gd name="T1" fmla="*/ 0 h 5"/>
                <a:gd name="T2" fmla="*/ 16 w 4"/>
                <a:gd name="T3" fmla="*/ 33 h 5"/>
                <a:gd name="T4" fmla="*/ 32 w 4"/>
                <a:gd name="T5" fmla="*/ 53 h 5"/>
                <a:gd name="T6" fmla="*/ 8 w 4"/>
                <a:gd name="T7" fmla="*/ 33 h 5"/>
                <a:gd name="T8" fmla="*/ 0 w 4"/>
                <a:gd name="T9" fmla="*/ 9 h 5"/>
                <a:gd name="T10" fmla="*/ 8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1" y="0"/>
                  </a:moveTo>
                  <a:cubicBezTo>
                    <a:pt x="0" y="1"/>
                    <a:pt x="2" y="2"/>
                    <a:pt x="2" y="3"/>
                  </a:cubicBezTo>
                  <a:cubicBezTo>
                    <a:pt x="3" y="4"/>
                    <a:pt x="3" y="5"/>
                    <a:pt x="4" y="5"/>
                  </a:cubicBezTo>
                  <a:cubicBezTo>
                    <a:pt x="2" y="5"/>
                    <a:pt x="2" y="4"/>
                    <a:pt x="1" y="3"/>
                  </a:cubicBezTo>
                  <a:cubicBezTo>
                    <a:pt x="1" y="2"/>
                    <a:pt x="0" y="2"/>
                    <a:pt x="0" y="1"/>
                  </a:cubicBezTo>
                  <a:cubicBezTo>
                    <a:pt x="1" y="1"/>
                    <a:pt x="1" y="0"/>
                    <a:pt x="1"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31" name="Freeform 221">
              <a:extLst>
                <a:ext uri="{FF2B5EF4-FFF2-40B4-BE49-F238E27FC236}">
                  <a16:creationId xmlns:a16="http://schemas.microsoft.com/office/drawing/2014/main" id="{B578A753-A73A-826E-E164-4A0F78C61863}"/>
                </a:ext>
              </a:extLst>
            </p:cNvPr>
            <p:cNvSpPr>
              <a:spLocks/>
            </p:cNvSpPr>
            <p:nvPr/>
          </p:nvSpPr>
          <p:spPr bwMode="auto">
            <a:xfrm>
              <a:off x="4611" y="2880"/>
              <a:ext cx="4" cy="9"/>
            </a:xfrm>
            <a:custGeom>
              <a:avLst/>
              <a:gdLst>
                <a:gd name="T0" fmla="*/ 0 w 2"/>
                <a:gd name="T1" fmla="*/ 0 h 4"/>
                <a:gd name="T2" fmla="*/ 0 w 2"/>
                <a:gd name="T3" fmla="*/ 45 h 4"/>
                <a:gd name="T4" fmla="*/ 8 w 2"/>
                <a:gd name="T5" fmla="*/ 36 h 4"/>
                <a:gd name="T6" fmla="*/ 0 w 2"/>
                <a:gd name="T7" fmla="*/ 25 h 4"/>
                <a:gd name="T8" fmla="*/ 0 w 2"/>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cubicBezTo>
                    <a:pt x="0" y="2"/>
                    <a:pt x="2" y="3"/>
                    <a:pt x="0" y="4"/>
                  </a:cubicBezTo>
                  <a:cubicBezTo>
                    <a:pt x="1" y="4"/>
                    <a:pt x="1" y="3"/>
                    <a:pt x="1" y="3"/>
                  </a:cubicBezTo>
                  <a:cubicBezTo>
                    <a:pt x="1" y="3"/>
                    <a:pt x="0" y="3"/>
                    <a:pt x="0" y="2"/>
                  </a:cubicBezTo>
                  <a:cubicBezTo>
                    <a:pt x="0" y="2"/>
                    <a:pt x="0" y="2"/>
                    <a:pt x="0"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32" name="Freeform 222">
              <a:extLst>
                <a:ext uri="{FF2B5EF4-FFF2-40B4-BE49-F238E27FC236}">
                  <a16:creationId xmlns:a16="http://schemas.microsoft.com/office/drawing/2014/main" id="{BA189DB2-051C-CCFB-CF87-6F9792FFAF4B}"/>
                </a:ext>
              </a:extLst>
            </p:cNvPr>
            <p:cNvSpPr>
              <a:spLocks/>
            </p:cNvSpPr>
            <p:nvPr/>
          </p:nvSpPr>
          <p:spPr bwMode="auto">
            <a:xfrm>
              <a:off x="4601" y="2872"/>
              <a:ext cx="8" cy="4"/>
            </a:xfrm>
            <a:custGeom>
              <a:avLst/>
              <a:gdLst>
                <a:gd name="T0" fmla="*/ 32 w 4"/>
                <a:gd name="T1" fmla="*/ 16 h 2"/>
                <a:gd name="T2" fmla="*/ 0 w 4"/>
                <a:gd name="T3" fmla="*/ 16 h 2"/>
                <a:gd name="T4" fmla="*/ 16 w 4"/>
                <a:gd name="T5" fmla="*/ 8 h 2"/>
                <a:gd name="T6" fmla="*/ 32 w 4"/>
                <a:gd name="T7" fmla="*/ 16 h 2"/>
                <a:gd name="T8" fmla="*/ 32 w 4"/>
                <a:gd name="T9" fmla="*/ 16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2"/>
                  </a:moveTo>
                  <a:cubicBezTo>
                    <a:pt x="3" y="1"/>
                    <a:pt x="2" y="0"/>
                    <a:pt x="0" y="2"/>
                  </a:cubicBezTo>
                  <a:cubicBezTo>
                    <a:pt x="1" y="1"/>
                    <a:pt x="2" y="1"/>
                    <a:pt x="2" y="1"/>
                  </a:cubicBezTo>
                  <a:cubicBezTo>
                    <a:pt x="3" y="1"/>
                    <a:pt x="3" y="2"/>
                    <a:pt x="4" y="2"/>
                  </a:cubicBezTo>
                  <a:cubicBezTo>
                    <a:pt x="4" y="2"/>
                    <a:pt x="4" y="2"/>
                    <a:pt x="4"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33" name="Freeform 223">
              <a:extLst>
                <a:ext uri="{FF2B5EF4-FFF2-40B4-BE49-F238E27FC236}">
                  <a16:creationId xmlns:a16="http://schemas.microsoft.com/office/drawing/2014/main" id="{D64DDA3A-659D-89ED-2B8D-BCC2728569AC}"/>
                </a:ext>
              </a:extLst>
            </p:cNvPr>
            <p:cNvSpPr>
              <a:spLocks/>
            </p:cNvSpPr>
            <p:nvPr/>
          </p:nvSpPr>
          <p:spPr bwMode="auto">
            <a:xfrm>
              <a:off x="4587" y="2872"/>
              <a:ext cx="32" cy="52"/>
            </a:xfrm>
            <a:custGeom>
              <a:avLst/>
              <a:gdLst>
                <a:gd name="T0" fmla="*/ 96 w 16"/>
                <a:gd name="T1" fmla="*/ 193 h 24"/>
                <a:gd name="T2" fmla="*/ 104 w 16"/>
                <a:gd name="T3" fmla="*/ 234 h 24"/>
                <a:gd name="T4" fmla="*/ 88 w 16"/>
                <a:gd name="T5" fmla="*/ 245 h 24"/>
                <a:gd name="T6" fmla="*/ 80 w 16"/>
                <a:gd name="T7" fmla="*/ 225 h 24"/>
                <a:gd name="T8" fmla="*/ 56 w 16"/>
                <a:gd name="T9" fmla="*/ 234 h 24"/>
                <a:gd name="T10" fmla="*/ 32 w 16"/>
                <a:gd name="T11" fmla="*/ 217 h 24"/>
                <a:gd name="T12" fmla="*/ 24 w 16"/>
                <a:gd name="T13" fmla="*/ 173 h 24"/>
                <a:gd name="T14" fmla="*/ 8 w 16"/>
                <a:gd name="T15" fmla="*/ 156 h 24"/>
                <a:gd name="T16" fmla="*/ 0 w 16"/>
                <a:gd name="T17" fmla="*/ 121 h 24"/>
                <a:gd name="T18" fmla="*/ 16 w 16"/>
                <a:gd name="T19" fmla="*/ 93 h 24"/>
                <a:gd name="T20" fmla="*/ 0 w 16"/>
                <a:gd name="T21" fmla="*/ 52 h 24"/>
                <a:gd name="T22" fmla="*/ 48 w 16"/>
                <a:gd name="T23" fmla="*/ 9 h 24"/>
                <a:gd name="T24" fmla="*/ 72 w 16"/>
                <a:gd name="T25" fmla="*/ 0 h 24"/>
                <a:gd name="T26" fmla="*/ 96 w 16"/>
                <a:gd name="T27" fmla="*/ 20 h 24"/>
                <a:gd name="T28" fmla="*/ 120 w 16"/>
                <a:gd name="T29" fmla="*/ 9 h 24"/>
                <a:gd name="T30" fmla="*/ 120 w 16"/>
                <a:gd name="T31" fmla="*/ 43 h 24"/>
                <a:gd name="T32" fmla="*/ 104 w 16"/>
                <a:gd name="T33" fmla="*/ 43 h 24"/>
                <a:gd name="T34" fmla="*/ 112 w 16"/>
                <a:gd name="T35" fmla="*/ 72 h 24"/>
                <a:gd name="T36" fmla="*/ 96 w 16"/>
                <a:gd name="T37" fmla="*/ 93 h 24"/>
                <a:gd name="T38" fmla="*/ 96 w 16"/>
                <a:gd name="T39" fmla="*/ 121 h 24"/>
                <a:gd name="T40" fmla="*/ 88 w 16"/>
                <a:gd name="T41" fmla="*/ 156 h 24"/>
                <a:gd name="T42" fmla="*/ 96 w 16"/>
                <a:gd name="T43" fmla="*/ 193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6" h="24">
                  <a:moveTo>
                    <a:pt x="12" y="19"/>
                  </a:moveTo>
                  <a:cubicBezTo>
                    <a:pt x="12" y="21"/>
                    <a:pt x="16" y="21"/>
                    <a:pt x="13" y="23"/>
                  </a:cubicBezTo>
                  <a:cubicBezTo>
                    <a:pt x="13" y="24"/>
                    <a:pt x="12" y="24"/>
                    <a:pt x="11" y="24"/>
                  </a:cubicBezTo>
                  <a:cubicBezTo>
                    <a:pt x="10" y="24"/>
                    <a:pt x="10" y="22"/>
                    <a:pt x="10" y="22"/>
                  </a:cubicBezTo>
                  <a:cubicBezTo>
                    <a:pt x="8" y="22"/>
                    <a:pt x="8" y="23"/>
                    <a:pt x="7" y="23"/>
                  </a:cubicBezTo>
                  <a:cubicBezTo>
                    <a:pt x="6" y="23"/>
                    <a:pt x="6" y="21"/>
                    <a:pt x="4" y="21"/>
                  </a:cubicBezTo>
                  <a:cubicBezTo>
                    <a:pt x="3" y="20"/>
                    <a:pt x="3" y="18"/>
                    <a:pt x="3" y="17"/>
                  </a:cubicBezTo>
                  <a:cubicBezTo>
                    <a:pt x="3" y="15"/>
                    <a:pt x="2" y="15"/>
                    <a:pt x="1" y="15"/>
                  </a:cubicBezTo>
                  <a:cubicBezTo>
                    <a:pt x="1" y="14"/>
                    <a:pt x="0" y="13"/>
                    <a:pt x="0" y="12"/>
                  </a:cubicBezTo>
                  <a:cubicBezTo>
                    <a:pt x="0" y="10"/>
                    <a:pt x="2" y="10"/>
                    <a:pt x="2" y="9"/>
                  </a:cubicBezTo>
                  <a:cubicBezTo>
                    <a:pt x="2" y="7"/>
                    <a:pt x="0" y="7"/>
                    <a:pt x="0" y="5"/>
                  </a:cubicBezTo>
                  <a:cubicBezTo>
                    <a:pt x="0" y="3"/>
                    <a:pt x="3" y="2"/>
                    <a:pt x="6" y="1"/>
                  </a:cubicBezTo>
                  <a:cubicBezTo>
                    <a:pt x="7" y="1"/>
                    <a:pt x="8" y="0"/>
                    <a:pt x="9" y="0"/>
                  </a:cubicBezTo>
                  <a:cubicBezTo>
                    <a:pt x="10" y="0"/>
                    <a:pt x="11" y="1"/>
                    <a:pt x="12" y="2"/>
                  </a:cubicBezTo>
                  <a:cubicBezTo>
                    <a:pt x="13" y="2"/>
                    <a:pt x="13" y="1"/>
                    <a:pt x="15" y="1"/>
                  </a:cubicBezTo>
                  <a:cubicBezTo>
                    <a:pt x="16" y="1"/>
                    <a:pt x="16" y="3"/>
                    <a:pt x="15" y="4"/>
                  </a:cubicBezTo>
                  <a:cubicBezTo>
                    <a:pt x="15" y="4"/>
                    <a:pt x="13" y="4"/>
                    <a:pt x="13" y="4"/>
                  </a:cubicBezTo>
                  <a:cubicBezTo>
                    <a:pt x="13" y="5"/>
                    <a:pt x="14" y="6"/>
                    <a:pt x="14" y="7"/>
                  </a:cubicBezTo>
                  <a:cubicBezTo>
                    <a:pt x="14" y="8"/>
                    <a:pt x="13" y="8"/>
                    <a:pt x="12" y="9"/>
                  </a:cubicBezTo>
                  <a:cubicBezTo>
                    <a:pt x="11" y="10"/>
                    <a:pt x="12" y="10"/>
                    <a:pt x="12" y="12"/>
                  </a:cubicBezTo>
                  <a:cubicBezTo>
                    <a:pt x="13" y="13"/>
                    <a:pt x="12" y="14"/>
                    <a:pt x="11" y="15"/>
                  </a:cubicBezTo>
                  <a:cubicBezTo>
                    <a:pt x="9" y="17"/>
                    <a:pt x="12" y="17"/>
                    <a:pt x="12" y="19"/>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 name="Freeform 224">
              <a:extLst>
                <a:ext uri="{FF2B5EF4-FFF2-40B4-BE49-F238E27FC236}">
                  <a16:creationId xmlns:a16="http://schemas.microsoft.com/office/drawing/2014/main" id="{539A4A01-FA35-2752-B603-8AEC56820067}"/>
                </a:ext>
              </a:extLst>
            </p:cNvPr>
            <p:cNvSpPr>
              <a:spLocks/>
            </p:cNvSpPr>
            <p:nvPr/>
          </p:nvSpPr>
          <p:spPr bwMode="auto">
            <a:xfrm>
              <a:off x="4589" y="2885"/>
              <a:ext cx="4" cy="8"/>
            </a:xfrm>
            <a:custGeom>
              <a:avLst/>
              <a:gdLst>
                <a:gd name="T0" fmla="*/ 0 w 2"/>
                <a:gd name="T1" fmla="*/ 32 h 4"/>
                <a:gd name="T2" fmla="*/ 16 w 2"/>
                <a:gd name="T3" fmla="*/ 0 h 4"/>
                <a:gd name="T4" fmla="*/ 0 60000 65536"/>
                <a:gd name="T5" fmla="*/ 0 60000 65536"/>
              </a:gdLst>
              <a:ahLst/>
              <a:cxnLst>
                <a:cxn ang="T4">
                  <a:pos x="T0" y="T1"/>
                </a:cxn>
                <a:cxn ang="T5">
                  <a:pos x="T2" y="T3"/>
                </a:cxn>
              </a:cxnLst>
              <a:rect l="0" t="0" r="r" b="b"/>
              <a:pathLst>
                <a:path w="2" h="4">
                  <a:moveTo>
                    <a:pt x="0" y="4"/>
                  </a:moveTo>
                  <a:cubicBezTo>
                    <a:pt x="1" y="3"/>
                    <a:pt x="2" y="1"/>
                    <a:pt x="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 name="Freeform 225">
              <a:extLst>
                <a:ext uri="{FF2B5EF4-FFF2-40B4-BE49-F238E27FC236}">
                  <a16:creationId xmlns:a16="http://schemas.microsoft.com/office/drawing/2014/main" id="{3319011C-A3E9-113C-C319-930289C92B30}"/>
                </a:ext>
              </a:extLst>
            </p:cNvPr>
            <p:cNvSpPr>
              <a:spLocks/>
            </p:cNvSpPr>
            <p:nvPr/>
          </p:nvSpPr>
          <p:spPr bwMode="auto">
            <a:xfrm>
              <a:off x="4609" y="2893"/>
              <a:ext cx="2" cy="5"/>
            </a:xfrm>
            <a:custGeom>
              <a:avLst/>
              <a:gdLst>
                <a:gd name="T0" fmla="*/ 0 w 1"/>
                <a:gd name="T1" fmla="*/ 33 h 2"/>
                <a:gd name="T2" fmla="*/ 8 w 1"/>
                <a:gd name="T3" fmla="*/ 0 h 2"/>
                <a:gd name="T4" fmla="*/ 0 60000 65536"/>
                <a:gd name="T5" fmla="*/ 0 60000 65536"/>
              </a:gdLst>
              <a:ahLst/>
              <a:cxnLst>
                <a:cxn ang="T4">
                  <a:pos x="T0" y="T1"/>
                </a:cxn>
                <a:cxn ang="T5">
                  <a:pos x="T2" y="T3"/>
                </a:cxn>
              </a:cxnLst>
              <a:rect l="0" t="0" r="r" b="b"/>
              <a:pathLst>
                <a:path w="1" h="2">
                  <a:moveTo>
                    <a:pt x="0" y="2"/>
                  </a:moveTo>
                  <a:cubicBezTo>
                    <a:pt x="0" y="1"/>
                    <a:pt x="0"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 name="Freeform 226">
              <a:extLst>
                <a:ext uri="{FF2B5EF4-FFF2-40B4-BE49-F238E27FC236}">
                  <a16:creationId xmlns:a16="http://schemas.microsoft.com/office/drawing/2014/main" id="{A387DA4D-9766-9880-099F-9DDBC9BC203C}"/>
                </a:ext>
              </a:extLst>
            </p:cNvPr>
            <p:cNvSpPr>
              <a:spLocks/>
            </p:cNvSpPr>
            <p:nvPr/>
          </p:nvSpPr>
          <p:spPr bwMode="auto">
            <a:xfrm>
              <a:off x="4595" y="2889"/>
              <a:ext cx="4" cy="13"/>
            </a:xfrm>
            <a:custGeom>
              <a:avLst/>
              <a:gdLst>
                <a:gd name="T0" fmla="*/ 16 w 2"/>
                <a:gd name="T1" fmla="*/ 61 h 6"/>
                <a:gd name="T2" fmla="*/ 8 w 2"/>
                <a:gd name="T3" fmla="*/ 33 h 6"/>
                <a:gd name="T4" fmla="*/ 16 w 2"/>
                <a:gd name="T5" fmla="*/ 9 h 6"/>
                <a:gd name="T6" fmla="*/ 16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6"/>
                  </a:moveTo>
                  <a:cubicBezTo>
                    <a:pt x="1" y="5"/>
                    <a:pt x="0" y="4"/>
                    <a:pt x="1" y="3"/>
                  </a:cubicBezTo>
                  <a:cubicBezTo>
                    <a:pt x="1" y="2"/>
                    <a:pt x="1" y="2"/>
                    <a:pt x="2" y="1"/>
                  </a:cubicBezTo>
                  <a:cubicBezTo>
                    <a:pt x="2" y="1"/>
                    <a:pt x="2" y="1"/>
                    <a:pt x="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 name="Freeform 227">
              <a:extLst>
                <a:ext uri="{FF2B5EF4-FFF2-40B4-BE49-F238E27FC236}">
                  <a16:creationId xmlns:a16="http://schemas.microsoft.com/office/drawing/2014/main" id="{7EA241B1-A0A6-64FE-4731-132D41FAC30B}"/>
                </a:ext>
              </a:extLst>
            </p:cNvPr>
            <p:cNvSpPr>
              <a:spLocks/>
            </p:cNvSpPr>
            <p:nvPr/>
          </p:nvSpPr>
          <p:spPr bwMode="auto">
            <a:xfrm>
              <a:off x="4603" y="2917"/>
              <a:ext cx="4" cy="3"/>
            </a:xfrm>
            <a:custGeom>
              <a:avLst/>
              <a:gdLst>
                <a:gd name="T0" fmla="*/ 16 w 2"/>
                <a:gd name="T1" fmla="*/ 27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 name="Freeform 228">
              <a:extLst>
                <a:ext uri="{FF2B5EF4-FFF2-40B4-BE49-F238E27FC236}">
                  <a16:creationId xmlns:a16="http://schemas.microsoft.com/office/drawing/2014/main" id="{39171A2F-5196-D856-237A-C948946E19C8}"/>
                </a:ext>
              </a:extLst>
            </p:cNvPr>
            <p:cNvSpPr>
              <a:spLocks/>
            </p:cNvSpPr>
            <p:nvPr/>
          </p:nvSpPr>
          <p:spPr bwMode="auto">
            <a:xfrm>
              <a:off x="4275" y="2771"/>
              <a:ext cx="49" cy="61"/>
            </a:xfrm>
            <a:custGeom>
              <a:avLst/>
              <a:gdLst>
                <a:gd name="T0" fmla="*/ 145 w 24"/>
                <a:gd name="T1" fmla="*/ 44 h 28"/>
                <a:gd name="T2" fmla="*/ 92 w 24"/>
                <a:gd name="T3" fmla="*/ 0 h 28"/>
                <a:gd name="T4" fmla="*/ 25 w 24"/>
                <a:gd name="T5" fmla="*/ 166 h 28"/>
                <a:gd name="T6" fmla="*/ 155 w 24"/>
                <a:gd name="T7" fmla="*/ 270 h 28"/>
                <a:gd name="T8" fmla="*/ 204 w 24"/>
                <a:gd name="T9" fmla="*/ 185 h 28"/>
                <a:gd name="T10" fmla="*/ 180 w 24"/>
                <a:gd name="T11" fmla="*/ 105 h 28"/>
                <a:gd name="T12" fmla="*/ 145 w 24"/>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4"/>
                  </a:moveTo>
                  <a:cubicBezTo>
                    <a:pt x="15" y="2"/>
                    <a:pt x="13" y="0"/>
                    <a:pt x="11" y="0"/>
                  </a:cubicBezTo>
                  <a:cubicBezTo>
                    <a:pt x="2" y="0"/>
                    <a:pt x="0" y="9"/>
                    <a:pt x="3" y="16"/>
                  </a:cubicBezTo>
                  <a:cubicBezTo>
                    <a:pt x="7" y="24"/>
                    <a:pt x="14" y="28"/>
                    <a:pt x="18" y="26"/>
                  </a:cubicBezTo>
                  <a:cubicBezTo>
                    <a:pt x="23" y="25"/>
                    <a:pt x="24" y="22"/>
                    <a:pt x="24" y="18"/>
                  </a:cubicBezTo>
                  <a:cubicBezTo>
                    <a:pt x="24" y="15"/>
                    <a:pt x="22" y="12"/>
                    <a:pt x="21" y="10"/>
                  </a:cubicBezTo>
                  <a:cubicBezTo>
                    <a:pt x="20" y="8"/>
                    <a:pt x="19" y="5"/>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39" name="Freeform 229">
              <a:extLst>
                <a:ext uri="{FF2B5EF4-FFF2-40B4-BE49-F238E27FC236}">
                  <a16:creationId xmlns:a16="http://schemas.microsoft.com/office/drawing/2014/main" id="{F2F1E6AC-F0D4-E7B9-F0B8-49BB4391B1B0}"/>
                </a:ext>
              </a:extLst>
            </p:cNvPr>
            <p:cNvSpPr>
              <a:spLocks/>
            </p:cNvSpPr>
            <p:nvPr/>
          </p:nvSpPr>
          <p:spPr bwMode="auto">
            <a:xfrm>
              <a:off x="4291" y="2786"/>
              <a:ext cx="19" cy="31"/>
            </a:xfrm>
            <a:custGeom>
              <a:avLst/>
              <a:gdLst>
                <a:gd name="T0" fmla="*/ 8 w 9"/>
                <a:gd name="T1" fmla="*/ 0 h 14"/>
                <a:gd name="T2" fmla="*/ 0 w 9"/>
                <a:gd name="T3" fmla="*/ 64 h 14"/>
                <a:gd name="T4" fmla="*/ 57 w 9"/>
                <a:gd name="T5" fmla="*/ 142 h 14"/>
                <a:gd name="T6" fmla="*/ 84 w 9"/>
                <a:gd name="T7" fmla="*/ 153 h 14"/>
                <a:gd name="T8" fmla="*/ 84 w 9"/>
                <a:gd name="T9" fmla="*/ 153 h 14"/>
                <a:gd name="T10" fmla="*/ 57 w 9"/>
                <a:gd name="T11" fmla="*/ 142 h 14"/>
                <a:gd name="T12" fmla="*/ 8 w 9"/>
                <a:gd name="T13" fmla="*/ 64 h 14"/>
                <a:gd name="T14" fmla="*/ 8 w 9"/>
                <a:gd name="T15" fmla="*/ 0 h 14"/>
                <a:gd name="T16" fmla="*/ 36 w 9"/>
                <a:gd name="T17" fmla="*/ 0 h 14"/>
                <a:gd name="T18" fmla="*/ 36 w 9"/>
                <a:gd name="T19" fmla="*/ 0 h 14"/>
                <a:gd name="T20" fmla="*/ 8 w 9"/>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4">
                  <a:moveTo>
                    <a:pt x="1" y="0"/>
                  </a:moveTo>
                  <a:cubicBezTo>
                    <a:pt x="0" y="1"/>
                    <a:pt x="0" y="3"/>
                    <a:pt x="0" y="6"/>
                  </a:cubicBezTo>
                  <a:cubicBezTo>
                    <a:pt x="1" y="9"/>
                    <a:pt x="4" y="12"/>
                    <a:pt x="6" y="13"/>
                  </a:cubicBezTo>
                  <a:cubicBezTo>
                    <a:pt x="7" y="14"/>
                    <a:pt x="8" y="14"/>
                    <a:pt x="9" y="14"/>
                  </a:cubicBezTo>
                  <a:cubicBezTo>
                    <a:pt x="9" y="14"/>
                    <a:pt x="9" y="14"/>
                    <a:pt x="9" y="14"/>
                  </a:cubicBezTo>
                  <a:cubicBezTo>
                    <a:pt x="8" y="14"/>
                    <a:pt x="7" y="14"/>
                    <a:pt x="6" y="13"/>
                  </a:cubicBezTo>
                  <a:cubicBezTo>
                    <a:pt x="4" y="12"/>
                    <a:pt x="2" y="9"/>
                    <a:pt x="1" y="6"/>
                  </a:cubicBezTo>
                  <a:cubicBezTo>
                    <a:pt x="0" y="3"/>
                    <a:pt x="0" y="1"/>
                    <a:pt x="1" y="0"/>
                  </a:cubicBezTo>
                  <a:cubicBezTo>
                    <a:pt x="2" y="0"/>
                    <a:pt x="3" y="0"/>
                    <a:pt x="4" y="0"/>
                  </a:cubicBezTo>
                  <a:cubicBezTo>
                    <a:pt x="4" y="0"/>
                    <a:pt x="4" y="0"/>
                    <a:pt x="4" y="0"/>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0" name="Freeform 230">
              <a:extLst>
                <a:ext uri="{FF2B5EF4-FFF2-40B4-BE49-F238E27FC236}">
                  <a16:creationId xmlns:a16="http://schemas.microsoft.com/office/drawing/2014/main" id="{B77C8EFF-0D0B-5F96-BC39-33B41B1DA175}"/>
                </a:ext>
              </a:extLst>
            </p:cNvPr>
            <p:cNvSpPr>
              <a:spLocks/>
            </p:cNvSpPr>
            <p:nvPr/>
          </p:nvSpPr>
          <p:spPr bwMode="auto">
            <a:xfrm>
              <a:off x="4363" y="2837"/>
              <a:ext cx="64" cy="65"/>
            </a:xfrm>
            <a:custGeom>
              <a:avLst/>
              <a:gdLst>
                <a:gd name="T0" fmla="*/ 132 w 31"/>
                <a:gd name="T1" fmla="*/ 20 h 30"/>
                <a:gd name="T2" fmla="*/ 35 w 31"/>
                <a:gd name="T3" fmla="*/ 43 h 30"/>
                <a:gd name="T4" fmla="*/ 89 w 31"/>
                <a:gd name="T5" fmla="*/ 225 h 30"/>
                <a:gd name="T6" fmla="*/ 239 w 31"/>
                <a:gd name="T7" fmla="*/ 273 h 30"/>
                <a:gd name="T8" fmla="*/ 256 w 31"/>
                <a:gd name="T9" fmla="*/ 193 h 30"/>
                <a:gd name="T10" fmla="*/ 192 w 31"/>
                <a:gd name="T11" fmla="*/ 113 h 30"/>
                <a:gd name="T12" fmla="*/ 132 w 31"/>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0">
                  <a:moveTo>
                    <a:pt x="15" y="2"/>
                  </a:moveTo>
                  <a:cubicBezTo>
                    <a:pt x="11" y="0"/>
                    <a:pt x="7" y="1"/>
                    <a:pt x="4" y="4"/>
                  </a:cubicBezTo>
                  <a:cubicBezTo>
                    <a:pt x="0" y="9"/>
                    <a:pt x="3" y="16"/>
                    <a:pt x="10" y="22"/>
                  </a:cubicBezTo>
                  <a:cubicBezTo>
                    <a:pt x="17" y="28"/>
                    <a:pt x="22" y="30"/>
                    <a:pt x="27" y="27"/>
                  </a:cubicBezTo>
                  <a:cubicBezTo>
                    <a:pt x="30" y="25"/>
                    <a:pt x="31" y="22"/>
                    <a:pt x="29" y="19"/>
                  </a:cubicBezTo>
                  <a:cubicBezTo>
                    <a:pt x="28" y="15"/>
                    <a:pt x="26" y="14"/>
                    <a:pt x="22" y="11"/>
                  </a:cubicBezTo>
                  <a:cubicBezTo>
                    <a:pt x="20" y="9"/>
                    <a:pt x="18" y="4"/>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41" name="Freeform 231">
              <a:extLst>
                <a:ext uri="{FF2B5EF4-FFF2-40B4-BE49-F238E27FC236}">
                  <a16:creationId xmlns:a16="http://schemas.microsoft.com/office/drawing/2014/main" id="{F4C331A6-2570-2BE1-501A-322A13D47C02}"/>
                </a:ext>
              </a:extLst>
            </p:cNvPr>
            <p:cNvSpPr>
              <a:spLocks/>
            </p:cNvSpPr>
            <p:nvPr/>
          </p:nvSpPr>
          <p:spPr bwMode="auto">
            <a:xfrm>
              <a:off x="4380" y="2850"/>
              <a:ext cx="32" cy="35"/>
            </a:xfrm>
            <a:custGeom>
              <a:avLst/>
              <a:gdLst>
                <a:gd name="T0" fmla="*/ 128 w 16"/>
                <a:gd name="T1" fmla="*/ 133 h 16"/>
                <a:gd name="T2" fmla="*/ 120 w 16"/>
                <a:gd name="T3" fmla="*/ 158 h 16"/>
                <a:gd name="T4" fmla="*/ 40 w 16"/>
                <a:gd name="T5" fmla="*/ 96 h 16"/>
                <a:gd name="T6" fmla="*/ 8 w 16"/>
                <a:gd name="T7" fmla="*/ 9 h 16"/>
                <a:gd name="T8" fmla="*/ 40 w 16"/>
                <a:gd name="T9" fmla="*/ 0 h 16"/>
                <a:gd name="T10" fmla="*/ 40 w 16"/>
                <a:gd name="T11" fmla="*/ 0 h 16"/>
                <a:gd name="T12" fmla="*/ 8 w 16"/>
                <a:gd name="T13" fmla="*/ 9 h 16"/>
                <a:gd name="T14" fmla="*/ 40 w 16"/>
                <a:gd name="T15" fmla="*/ 96 h 16"/>
                <a:gd name="T16" fmla="*/ 128 w 16"/>
                <a:gd name="T17" fmla="*/ 158 h 16"/>
                <a:gd name="T18" fmla="*/ 128 w 16"/>
                <a:gd name="T19" fmla="*/ 133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16" y="13"/>
                  </a:moveTo>
                  <a:cubicBezTo>
                    <a:pt x="16" y="14"/>
                    <a:pt x="16" y="14"/>
                    <a:pt x="15" y="15"/>
                  </a:cubicBezTo>
                  <a:cubicBezTo>
                    <a:pt x="14" y="15"/>
                    <a:pt x="11" y="14"/>
                    <a:pt x="5" y="9"/>
                  </a:cubicBezTo>
                  <a:cubicBezTo>
                    <a:pt x="1" y="5"/>
                    <a:pt x="0" y="2"/>
                    <a:pt x="1" y="1"/>
                  </a:cubicBezTo>
                  <a:cubicBezTo>
                    <a:pt x="2" y="0"/>
                    <a:pt x="3" y="0"/>
                    <a:pt x="5" y="0"/>
                  </a:cubicBezTo>
                  <a:cubicBezTo>
                    <a:pt x="5" y="0"/>
                    <a:pt x="5" y="0"/>
                    <a:pt x="5" y="0"/>
                  </a:cubicBezTo>
                  <a:cubicBezTo>
                    <a:pt x="3" y="0"/>
                    <a:pt x="2" y="0"/>
                    <a:pt x="1" y="1"/>
                  </a:cubicBezTo>
                  <a:cubicBezTo>
                    <a:pt x="0" y="3"/>
                    <a:pt x="1" y="5"/>
                    <a:pt x="5" y="9"/>
                  </a:cubicBezTo>
                  <a:cubicBezTo>
                    <a:pt x="10" y="14"/>
                    <a:pt x="14" y="16"/>
                    <a:pt x="16" y="15"/>
                  </a:cubicBezTo>
                  <a:cubicBezTo>
                    <a:pt x="16" y="14"/>
                    <a:pt x="16" y="14"/>
                    <a:pt x="16" y="1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2" name="Freeform 232">
              <a:extLst>
                <a:ext uri="{FF2B5EF4-FFF2-40B4-BE49-F238E27FC236}">
                  <a16:creationId xmlns:a16="http://schemas.microsoft.com/office/drawing/2014/main" id="{52528AEC-03E6-3024-10C3-8697B9D6D9CC}"/>
                </a:ext>
              </a:extLst>
            </p:cNvPr>
            <p:cNvSpPr>
              <a:spLocks/>
            </p:cNvSpPr>
            <p:nvPr/>
          </p:nvSpPr>
          <p:spPr bwMode="auto">
            <a:xfrm>
              <a:off x="4501" y="2887"/>
              <a:ext cx="53" cy="46"/>
            </a:xfrm>
            <a:custGeom>
              <a:avLst/>
              <a:gdLst>
                <a:gd name="T0" fmla="*/ 137 w 26"/>
                <a:gd name="T1" fmla="*/ 20 h 21"/>
                <a:gd name="T2" fmla="*/ 59 w 26"/>
                <a:gd name="T3" fmla="*/ 9 h 21"/>
                <a:gd name="T4" fmla="*/ 16 w 26"/>
                <a:gd name="T5" fmla="*/ 72 h 21"/>
                <a:gd name="T6" fmla="*/ 120 w 26"/>
                <a:gd name="T7" fmla="*/ 210 h 21"/>
                <a:gd name="T8" fmla="*/ 212 w 26"/>
                <a:gd name="T9" fmla="*/ 105 h 21"/>
                <a:gd name="T10" fmla="*/ 137 w 26"/>
                <a:gd name="T11" fmla="*/ 2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1">
                  <a:moveTo>
                    <a:pt x="16" y="2"/>
                  </a:moveTo>
                  <a:cubicBezTo>
                    <a:pt x="13" y="1"/>
                    <a:pt x="10" y="0"/>
                    <a:pt x="7" y="1"/>
                  </a:cubicBezTo>
                  <a:cubicBezTo>
                    <a:pt x="5" y="2"/>
                    <a:pt x="3" y="4"/>
                    <a:pt x="2" y="7"/>
                  </a:cubicBezTo>
                  <a:cubicBezTo>
                    <a:pt x="0" y="13"/>
                    <a:pt x="6" y="20"/>
                    <a:pt x="14" y="20"/>
                  </a:cubicBezTo>
                  <a:cubicBezTo>
                    <a:pt x="22" y="21"/>
                    <a:pt x="26" y="15"/>
                    <a:pt x="25" y="10"/>
                  </a:cubicBezTo>
                  <a:cubicBezTo>
                    <a:pt x="24" y="6"/>
                    <a:pt x="22" y="5"/>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43" name="Freeform 233">
              <a:extLst>
                <a:ext uri="{FF2B5EF4-FFF2-40B4-BE49-F238E27FC236}">
                  <a16:creationId xmlns:a16="http://schemas.microsoft.com/office/drawing/2014/main" id="{A9AB25F2-80C2-B2E4-54E6-816B542AD83F}"/>
                </a:ext>
              </a:extLst>
            </p:cNvPr>
            <p:cNvSpPr>
              <a:spLocks/>
            </p:cNvSpPr>
            <p:nvPr/>
          </p:nvSpPr>
          <p:spPr bwMode="auto">
            <a:xfrm>
              <a:off x="4515" y="2900"/>
              <a:ext cx="27" cy="22"/>
            </a:xfrm>
            <a:custGeom>
              <a:avLst/>
              <a:gdLst>
                <a:gd name="T0" fmla="*/ 108 w 13"/>
                <a:gd name="T1" fmla="*/ 33 h 10"/>
                <a:gd name="T2" fmla="*/ 108 w 13"/>
                <a:gd name="T3" fmla="*/ 73 h 10"/>
                <a:gd name="T4" fmla="*/ 35 w 13"/>
                <a:gd name="T5" fmla="*/ 88 h 10"/>
                <a:gd name="T6" fmla="*/ 0 w 13"/>
                <a:gd name="T7" fmla="*/ 33 h 10"/>
                <a:gd name="T8" fmla="*/ 17 w 13"/>
                <a:gd name="T9" fmla="*/ 0 h 10"/>
                <a:gd name="T10" fmla="*/ 17 w 13"/>
                <a:gd name="T11" fmla="*/ 0 h 10"/>
                <a:gd name="T12" fmla="*/ 0 w 13"/>
                <a:gd name="T13" fmla="*/ 33 h 10"/>
                <a:gd name="T14" fmla="*/ 35 w 13"/>
                <a:gd name="T15" fmla="*/ 88 h 10"/>
                <a:gd name="T16" fmla="*/ 108 w 13"/>
                <a:gd name="T17" fmla="*/ 88 h 10"/>
                <a:gd name="T18" fmla="*/ 108 w 13"/>
                <a:gd name="T19" fmla="*/ 3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0">
                  <a:moveTo>
                    <a:pt x="12" y="3"/>
                  </a:moveTo>
                  <a:cubicBezTo>
                    <a:pt x="13" y="4"/>
                    <a:pt x="13" y="6"/>
                    <a:pt x="12" y="7"/>
                  </a:cubicBezTo>
                  <a:cubicBezTo>
                    <a:pt x="11" y="9"/>
                    <a:pt x="8" y="10"/>
                    <a:pt x="4" y="8"/>
                  </a:cubicBezTo>
                  <a:cubicBezTo>
                    <a:pt x="1" y="6"/>
                    <a:pt x="0" y="4"/>
                    <a:pt x="0" y="3"/>
                  </a:cubicBezTo>
                  <a:cubicBezTo>
                    <a:pt x="0" y="2"/>
                    <a:pt x="1" y="0"/>
                    <a:pt x="2" y="0"/>
                  </a:cubicBezTo>
                  <a:cubicBezTo>
                    <a:pt x="2" y="0"/>
                    <a:pt x="2" y="0"/>
                    <a:pt x="2" y="0"/>
                  </a:cubicBezTo>
                  <a:cubicBezTo>
                    <a:pt x="1" y="0"/>
                    <a:pt x="0" y="2"/>
                    <a:pt x="0" y="3"/>
                  </a:cubicBezTo>
                  <a:cubicBezTo>
                    <a:pt x="0" y="5"/>
                    <a:pt x="1" y="7"/>
                    <a:pt x="4" y="8"/>
                  </a:cubicBezTo>
                  <a:cubicBezTo>
                    <a:pt x="8" y="10"/>
                    <a:pt x="11" y="9"/>
                    <a:pt x="12" y="8"/>
                  </a:cubicBezTo>
                  <a:cubicBezTo>
                    <a:pt x="13" y="6"/>
                    <a:pt x="13" y="4"/>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4" name="Freeform 234">
              <a:extLst>
                <a:ext uri="{FF2B5EF4-FFF2-40B4-BE49-F238E27FC236}">
                  <a16:creationId xmlns:a16="http://schemas.microsoft.com/office/drawing/2014/main" id="{DDA3D953-89E8-D068-DF42-4CCDA755EA5B}"/>
                </a:ext>
              </a:extLst>
            </p:cNvPr>
            <p:cNvSpPr>
              <a:spLocks/>
            </p:cNvSpPr>
            <p:nvPr/>
          </p:nvSpPr>
          <p:spPr bwMode="auto">
            <a:xfrm>
              <a:off x="4437" y="2872"/>
              <a:ext cx="51" cy="54"/>
            </a:xfrm>
            <a:custGeom>
              <a:avLst/>
              <a:gdLst>
                <a:gd name="T0" fmla="*/ 120 w 25"/>
                <a:gd name="T1" fmla="*/ 253 h 25"/>
                <a:gd name="T2" fmla="*/ 188 w 25"/>
                <a:gd name="T3" fmla="*/ 112 h 25"/>
                <a:gd name="T4" fmla="*/ 59 w 25"/>
                <a:gd name="T5" fmla="*/ 41 h 25"/>
                <a:gd name="T6" fmla="*/ 120 w 25"/>
                <a:gd name="T7" fmla="*/ 253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25">
                  <a:moveTo>
                    <a:pt x="14" y="25"/>
                  </a:moveTo>
                  <a:cubicBezTo>
                    <a:pt x="21" y="25"/>
                    <a:pt x="25" y="18"/>
                    <a:pt x="22" y="11"/>
                  </a:cubicBezTo>
                  <a:cubicBezTo>
                    <a:pt x="20" y="4"/>
                    <a:pt x="13" y="0"/>
                    <a:pt x="7" y="4"/>
                  </a:cubicBezTo>
                  <a:cubicBezTo>
                    <a:pt x="0" y="7"/>
                    <a:pt x="2" y="25"/>
                    <a:pt x="14"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45" name="Freeform 235">
              <a:extLst>
                <a:ext uri="{FF2B5EF4-FFF2-40B4-BE49-F238E27FC236}">
                  <a16:creationId xmlns:a16="http://schemas.microsoft.com/office/drawing/2014/main" id="{71F3FD11-1CFB-CA22-B3A0-843A56243440}"/>
                </a:ext>
              </a:extLst>
            </p:cNvPr>
            <p:cNvSpPr>
              <a:spLocks/>
            </p:cNvSpPr>
            <p:nvPr/>
          </p:nvSpPr>
          <p:spPr bwMode="auto">
            <a:xfrm>
              <a:off x="4449" y="2887"/>
              <a:ext cx="27" cy="28"/>
            </a:xfrm>
            <a:custGeom>
              <a:avLst/>
              <a:gdLst>
                <a:gd name="T0" fmla="*/ 108 w 13"/>
                <a:gd name="T1" fmla="*/ 41 h 13"/>
                <a:gd name="T2" fmla="*/ 108 w 13"/>
                <a:gd name="T3" fmla="*/ 101 h 13"/>
                <a:gd name="T4" fmla="*/ 52 w 13"/>
                <a:gd name="T5" fmla="*/ 121 h 13"/>
                <a:gd name="T6" fmla="*/ 8 w 13"/>
                <a:gd name="T7" fmla="*/ 69 h 13"/>
                <a:gd name="T8" fmla="*/ 17 w 13"/>
                <a:gd name="T9" fmla="*/ 0 h 13"/>
                <a:gd name="T10" fmla="*/ 17 w 13"/>
                <a:gd name="T11" fmla="*/ 0 h 13"/>
                <a:gd name="T12" fmla="*/ 8 w 13"/>
                <a:gd name="T13" fmla="*/ 69 h 13"/>
                <a:gd name="T14" fmla="*/ 52 w 13"/>
                <a:gd name="T15" fmla="*/ 121 h 13"/>
                <a:gd name="T16" fmla="*/ 108 w 13"/>
                <a:gd name="T17" fmla="*/ 101 h 13"/>
                <a:gd name="T18" fmla="*/ 108 w 13"/>
                <a:gd name="T19" fmla="*/ 4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2" y="4"/>
                  </a:moveTo>
                  <a:cubicBezTo>
                    <a:pt x="13" y="6"/>
                    <a:pt x="13" y="8"/>
                    <a:pt x="12" y="10"/>
                  </a:cubicBezTo>
                  <a:cubicBezTo>
                    <a:pt x="10" y="12"/>
                    <a:pt x="8" y="13"/>
                    <a:pt x="6" y="12"/>
                  </a:cubicBezTo>
                  <a:cubicBezTo>
                    <a:pt x="4" y="12"/>
                    <a:pt x="2" y="10"/>
                    <a:pt x="1" y="7"/>
                  </a:cubicBezTo>
                  <a:cubicBezTo>
                    <a:pt x="0" y="5"/>
                    <a:pt x="1" y="2"/>
                    <a:pt x="2" y="0"/>
                  </a:cubicBezTo>
                  <a:cubicBezTo>
                    <a:pt x="2" y="0"/>
                    <a:pt x="2" y="0"/>
                    <a:pt x="2" y="0"/>
                  </a:cubicBezTo>
                  <a:cubicBezTo>
                    <a:pt x="1" y="2"/>
                    <a:pt x="0" y="5"/>
                    <a:pt x="1" y="7"/>
                  </a:cubicBezTo>
                  <a:cubicBezTo>
                    <a:pt x="2" y="10"/>
                    <a:pt x="4" y="12"/>
                    <a:pt x="6" y="12"/>
                  </a:cubicBezTo>
                  <a:cubicBezTo>
                    <a:pt x="8" y="13"/>
                    <a:pt x="10" y="12"/>
                    <a:pt x="12" y="10"/>
                  </a:cubicBezTo>
                  <a:cubicBezTo>
                    <a:pt x="13" y="8"/>
                    <a:pt x="13" y="6"/>
                    <a:pt x="12"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6" name="Freeform 236">
              <a:extLst>
                <a:ext uri="{FF2B5EF4-FFF2-40B4-BE49-F238E27FC236}">
                  <a16:creationId xmlns:a16="http://schemas.microsoft.com/office/drawing/2014/main" id="{BED758AA-8244-B23B-4CAF-BAEC81CEDA1C}"/>
                </a:ext>
              </a:extLst>
            </p:cNvPr>
            <p:cNvSpPr>
              <a:spLocks/>
            </p:cNvSpPr>
            <p:nvPr/>
          </p:nvSpPr>
          <p:spPr bwMode="auto">
            <a:xfrm>
              <a:off x="4494" y="2767"/>
              <a:ext cx="64" cy="65"/>
            </a:xfrm>
            <a:custGeom>
              <a:avLst/>
              <a:gdLst>
                <a:gd name="T0" fmla="*/ 132 w 31"/>
                <a:gd name="T1" fmla="*/ 20 h 30"/>
                <a:gd name="T2" fmla="*/ 35 w 31"/>
                <a:gd name="T3" fmla="*/ 43 h 30"/>
                <a:gd name="T4" fmla="*/ 89 w 31"/>
                <a:gd name="T5" fmla="*/ 217 h 30"/>
                <a:gd name="T6" fmla="*/ 248 w 31"/>
                <a:gd name="T7" fmla="*/ 262 h 30"/>
                <a:gd name="T8" fmla="*/ 264 w 31"/>
                <a:gd name="T9" fmla="*/ 184 h 30"/>
                <a:gd name="T10" fmla="*/ 200 w 31"/>
                <a:gd name="T11" fmla="*/ 104 h 30"/>
                <a:gd name="T12" fmla="*/ 132 w 31"/>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0">
                  <a:moveTo>
                    <a:pt x="15" y="2"/>
                  </a:moveTo>
                  <a:cubicBezTo>
                    <a:pt x="11" y="0"/>
                    <a:pt x="8" y="0"/>
                    <a:pt x="4" y="4"/>
                  </a:cubicBezTo>
                  <a:cubicBezTo>
                    <a:pt x="0" y="8"/>
                    <a:pt x="3" y="15"/>
                    <a:pt x="10" y="21"/>
                  </a:cubicBezTo>
                  <a:cubicBezTo>
                    <a:pt x="18" y="28"/>
                    <a:pt x="22" y="30"/>
                    <a:pt x="28" y="26"/>
                  </a:cubicBezTo>
                  <a:cubicBezTo>
                    <a:pt x="31" y="25"/>
                    <a:pt x="31" y="22"/>
                    <a:pt x="30" y="18"/>
                  </a:cubicBezTo>
                  <a:cubicBezTo>
                    <a:pt x="28" y="15"/>
                    <a:pt x="26" y="14"/>
                    <a:pt x="23" y="10"/>
                  </a:cubicBezTo>
                  <a:cubicBezTo>
                    <a:pt x="21" y="8"/>
                    <a:pt x="19" y="4"/>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47" name="Freeform 237">
              <a:extLst>
                <a:ext uri="{FF2B5EF4-FFF2-40B4-BE49-F238E27FC236}">
                  <a16:creationId xmlns:a16="http://schemas.microsoft.com/office/drawing/2014/main" id="{2C889CCB-C162-A05E-E4CD-1AC51286065D}"/>
                </a:ext>
              </a:extLst>
            </p:cNvPr>
            <p:cNvSpPr>
              <a:spLocks/>
            </p:cNvSpPr>
            <p:nvPr/>
          </p:nvSpPr>
          <p:spPr bwMode="auto">
            <a:xfrm>
              <a:off x="4513" y="2777"/>
              <a:ext cx="33" cy="35"/>
            </a:xfrm>
            <a:custGeom>
              <a:avLst/>
              <a:gdLst>
                <a:gd name="T0" fmla="*/ 132 w 16"/>
                <a:gd name="T1" fmla="*/ 149 h 16"/>
                <a:gd name="T2" fmla="*/ 132 w 16"/>
                <a:gd name="T3" fmla="*/ 158 h 16"/>
                <a:gd name="T4" fmla="*/ 43 w 16"/>
                <a:gd name="T5" fmla="*/ 105 h 16"/>
                <a:gd name="T6" fmla="*/ 8 w 16"/>
                <a:gd name="T7" fmla="*/ 20 h 16"/>
                <a:gd name="T8" fmla="*/ 43 w 16"/>
                <a:gd name="T9" fmla="*/ 9 h 16"/>
                <a:gd name="T10" fmla="*/ 43 w 16"/>
                <a:gd name="T11" fmla="*/ 9 h 16"/>
                <a:gd name="T12" fmla="*/ 8 w 16"/>
                <a:gd name="T13" fmla="*/ 20 h 16"/>
                <a:gd name="T14" fmla="*/ 35 w 16"/>
                <a:gd name="T15" fmla="*/ 105 h 16"/>
                <a:gd name="T16" fmla="*/ 132 w 16"/>
                <a:gd name="T17" fmla="*/ 158 h 16"/>
                <a:gd name="T18" fmla="*/ 132 w 16"/>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15" y="14"/>
                  </a:moveTo>
                  <a:cubicBezTo>
                    <a:pt x="15" y="14"/>
                    <a:pt x="15" y="15"/>
                    <a:pt x="15" y="15"/>
                  </a:cubicBezTo>
                  <a:cubicBezTo>
                    <a:pt x="14" y="16"/>
                    <a:pt x="10" y="15"/>
                    <a:pt x="5" y="10"/>
                  </a:cubicBezTo>
                  <a:cubicBezTo>
                    <a:pt x="0" y="6"/>
                    <a:pt x="0" y="3"/>
                    <a:pt x="1" y="2"/>
                  </a:cubicBezTo>
                  <a:cubicBezTo>
                    <a:pt x="1" y="1"/>
                    <a:pt x="3" y="1"/>
                    <a:pt x="5" y="1"/>
                  </a:cubicBezTo>
                  <a:cubicBezTo>
                    <a:pt x="5" y="1"/>
                    <a:pt x="5" y="1"/>
                    <a:pt x="5" y="1"/>
                  </a:cubicBezTo>
                  <a:cubicBezTo>
                    <a:pt x="3" y="0"/>
                    <a:pt x="1" y="1"/>
                    <a:pt x="1" y="2"/>
                  </a:cubicBezTo>
                  <a:cubicBezTo>
                    <a:pt x="0" y="3"/>
                    <a:pt x="0" y="6"/>
                    <a:pt x="4" y="10"/>
                  </a:cubicBezTo>
                  <a:cubicBezTo>
                    <a:pt x="10" y="15"/>
                    <a:pt x="14" y="16"/>
                    <a:pt x="15" y="15"/>
                  </a:cubicBezTo>
                  <a:cubicBezTo>
                    <a:pt x="15" y="15"/>
                    <a:pt x="16" y="15"/>
                    <a:pt x="15"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48" name="Freeform 238">
              <a:extLst>
                <a:ext uri="{FF2B5EF4-FFF2-40B4-BE49-F238E27FC236}">
                  <a16:creationId xmlns:a16="http://schemas.microsoft.com/office/drawing/2014/main" id="{BA52C8E0-1D7F-B42C-5862-63189948103D}"/>
                </a:ext>
              </a:extLst>
            </p:cNvPr>
            <p:cNvSpPr>
              <a:spLocks/>
            </p:cNvSpPr>
            <p:nvPr/>
          </p:nvSpPr>
          <p:spPr bwMode="auto">
            <a:xfrm>
              <a:off x="4152" y="2852"/>
              <a:ext cx="55" cy="61"/>
            </a:xfrm>
            <a:custGeom>
              <a:avLst/>
              <a:gdLst>
                <a:gd name="T0" fmla="*/ 161 w 27"/>
                <a:gd name="T1" fmla="*/ 44 h 28"/>
                <a:gd name="T2" fmla="*/ 187 w 27"/>
                <a:gd name="T3" fmla="*/ 209 h 28"/>
                <a:gd name="T4" fmla="*/ 41 w 27"/>
                <a:gd name="T5" fmla="*/ 229 h 28"/>
                <a:gd name="T6" fmla="*/ 161 w 27"/>
                <a:gd name="T7" fmla="*/ 44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8">
                  <a:moveTo>
                    <a:pt x="19" y="4"/>
                  </a:moveTo>
                  <a:cubicBezTo>
                    <a:pt x="26" y="6"/>
                    <a:pt x="27" y="13"/>
                    <a:pt x="22" y="20"/>
                  </a:cubicBezTo>
                  <a:cubicBezTo>
                    <a:pt x="17" y="26"/>
                    <a:pt x="10" y="28"/>
                    <a:pt x="5" y="22"/>
                  </a:cubicBezTo>
                  <a:cubicBezTo>
                    <a:pt x="0" y="17"/>
                    <a:pt x="9" y="0"/>
                    <a:pt x="19"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49" name="Freeform 239">
              <a:extLst>
                <a:ext uri="{FF2B5EF4-FFF2-40B4-BE49-F238E27FC236}">
                  <a16:creationId xmlns:a16="http://schemas.microsoft.com/office/drawing/2014/main" id="{C2CE0672-CA5F-BBCC-E4B9-6C859BC06474}"/>
                </a:ext>
              </a:extLst>
            </p:cNvPr>
            <p:cNvSpPr>
              <a:spLocks/>
            </p:cNvSpPr>
            <p:nvPr/>
          </p:nvSpPr>
          <p:spPr bwMode="auto">
            <a:xfrm>
              <a:off x="4166" y="2869"/>
              <a:ext cx="29" cy="24"/>
            </a:xfrm>
            <a:custGeom>
              <a:avLst/>
              <a:gdLst>
                <a:gd name="T0" fmla="*/ 108 w 14"/>
                <a:gd name="T1" fmla="*/ 113 h 11"/>
                <a:gd name="T2" fmla="*/ 116 w 14"/>
                <a:gd name="T3" fmla="*/ 52 h 11"/>
                <a:gd name="T4" fmla="*/ 81 w 14"/>
                <a:gd name="T5" fmla="*/ 9 h 11"/>
                <a:gd name="T6" fmla="*/ 17 w 14"/>
                <a:gd name="T7" fmla="*/ 44 h 11"/>
                <a:gd name="T8" fmla="*/ 8 w 14"/>
                <a:gd name="T9" fmla="*/ 113 h 11"/>
                <a:gd name="T10" fmla="*/ 8 w 14"/>
                <a:gd name="T11" fmla="*/ 113 h 11"/>
                <a:gd name="T12" fmla="*/ 17 w 14"/>
                <a:gd name="T13" fmla="*/ 44 h 11"/>
                <a:gd name="T14" fmla="*/ 81 w 14"/>
                <a:gd name="T15" fmla="*/ 0 h 11"/>
                <a:gd name="T16" fmla="*/ 116 w 14"/>
                <a:gd name="T17" fmla="*/ 52 h 11"/>
                <a:gd name="T18" fmla="*/ 108 w 14"/>
                <a:gd name="T19" fmla="*/ 113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1">
                  <a:moveTo>
                    <a:pt x="12" y="11"/>
                  </a:moveTo>
                  <a:cubicBezTo>
                    <a:pt x="13" y="9"/>
                    <a:pt x="14" y="7"/>
                    <a:pt x="13" y="5"/>
                  </a:cubicBezTo>
                  <a:cubicBezTo>
                    <a:pt x="13" y="3"/>
                    <a:pt x="11" y="1"/>
                    <a:pt x="9" y="1"/>
                  </a:cubicBezTo>
                  <a:cubicBezTo>
                    <a:pt x="7" y="0"/>
                    <a:pt x="4" y="2"/>
                    <a:pt x="2" y="4"/>
                  </a:cubicBezTo>
                  <a:cubicBezTo>
                    <a:pt x="1" y="6"/>
                    <a:pt x="0" y="9"/>
                    <a:pt x="1" y="11"/>
                  </a:cubicBezTo>
                  <a:cubicBezTo>
                    <a:pt x="1" y="11"/>
                    <a:pt x="1" y="11"/>
                    <a:pt x="1" y="11"/>
                  </a:cubicBezTo>
                  <a:cubicBezTo>
                    <a:pt x="0" y="9"/>
                    <a:pt x="0" y="6"/>
                    <a:pt x="2" y="4"/>
                  </a:cubicBezTo>
                  <a:cubicBezTo>
                    <a:pt x="4" y="2"/>
                    <a:pt x="7" y="0"/>
                    <a:pt x="9" y="0"/>
                  </a:cubicBezTo>
                  <a:cubicBezTo>
                    <a:pt x="11" y="1"/>
                    <a:pt x="13" y="2"/>
                    <a:pt x="13" y="5"/>
                  </a:cubicBezTo>
                  <a:cubicBezTo>
                    <a:pt x="14" y="7"/>
                    <a:pt x="13" y="9"/>
                    <a:pt x="12"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0" name="Freeform 240">
              <a:extLst>
                <a:ext uri="{FF2B5EF4-FFF2-40B4-BE49-F238E27FC236}">
                  <a16:creationId xmlns:a16="http://schemas.microsoft.com/office/drawing/2014/main" id="{B4E091F1-3065-8F73-F4E9-7DEBBA884926}"/>
                </a:ext>
              </a:extLst>
            </p:cNvPr>
            <p:cNvSpPr>
              <a:spLocks/>
            </p:cNvSpPr>
            <p:nvPr/>
          </p:nvSpPr>
          <p:spPr bwMode="auto">
            <a:xfrm>
              <a:off x="4537" y="2970"/>
              <a:ext cx="50" cy="70"/>
            </a:xfrm>
            <a:custGeom>
              <a:avLst/>
              <a:gdLst>
                <a:gd name="T0" fmla="*/ 144 w 24"/>
                <a:gd name="T1" fmla="*/ 44 h 32"/>
                <a:gd name="T2" fmla="*/ 44 w 24"/>
                <a:gd name="T3" fmla="*/ 20 h 32"/>
                <a:gd name="T4" fmla="*/ 44 w 24"/>
                <a:gd name="T5" fmla="*/ 221 h 32"/>
                <a:gd name="T6" fmla="*/ 173 w 24"/>
                <a:gd name="T7" fmla="*/ 326 h 32"/>
                <a:gd name="T8" fmla="*/ 217 w 24"/>
                <a:gd name="T9" fmla="*/ 254 h 32"/>
                <a:gd name="T10" fmla="*/ 183 w 24"/>
                <a:gd name="T11" fmla="*/ 149 h 32"/>
                <a:gd name="T12" fmla="*/ 144 w 24"/>
                <a:gd name="T13" fmla="*/ 4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2">
                  <a:moveTo>
                    <a:pt x="16" y="4"/>
                  </a:moveTo>
                  <a:cubicBezTo>
                    <a:pt x="13" y="1"/>
                    <a:pt x="9" y="0"/>
                    <a:pt x="5" y="2"/>
                  </a:cubicBezTo>
                  <a:cubicBezTo>
                    <a:pt x="0" y="5"/>
                    <a:pt x="0" y="12"/>
                    <a:pt x="5" y="21"/>
                  </a:cubicBezTo>
                  <a:cubicBezTo>
                    <a:pt x="9" y="29"/>
                    <a:pt x="13" y="32"/>
                    <a:pt x="19" y="31"/>
                  </a:cubicBezTo>
                  <a:cubicBezTo>
                    <a:pt x="22" y="31"/>
                    <a:pt x="24" y="28"/>
                    <a:pt x="24" y="24"/>
                  </a:cubicBezTo>
                  <a:cubicBezTo>
                    <a:pt x="24" y="20"/>
                    <a:pt x="22" y="18"/>
                    <a:pt x="20" y="14"/>
                  </a:cubicBezTo>
                  <a:cubicBezTo>
                    <a:pt x="19" y="12"/>
                    <a:pt x="18" y="7"/>
                    <a:pt x="16"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51" name="Freeform 241">
              <a:extLst>
                <a:ext uri="{FF2B5EF4-FFF2-40B4-BE49-F238E27FC236}">
                  <a16:creationId xmlns:a16="http://schemas.microsoft.com/office/drawing/2014/main" id="{90BD0342-54B3-387E-59BB-E542D01E9F98}"/>
                </a:ext>
              </a:extLst>
            </p:cNvPr>
            <p:cNvSpPr>
              <a:spLocks/>
            </p:cNvSpPr>
            <p:nvPr/>
          </p:nvSpPr>
          <p:spPr bwMode="auto">
            <a:xfrm>
              <a:off x="4552" y="2983"/>
              <a:ext cx="24" cy="39"/>
            </a:xfrm>
            <a:custGeom>
              <a:avLst/>
              <a:gdLst>
                <a:gd name="T0" fmla="*/ 96 w 12"/>
                <a:gd name="T1" fmla="*/ 173 h 18"/>
                <a:gd name="T2" fmla="*/ 88 w 12"/>
                <a:gd name="T3" fmla="*/ 184 h 18"/>
                <a:gd name="T4" fmla="*/ 24 w 12"/>
                <a:gd name="T5" fmla="*/ 93 h 18"/>
                <a:gd name="T6" fmla="*/ 16 w 12"/>
                <a:gd name="T7" fmla="*/ 9 h 18"/>
                <a:gd name="T8" fmla="*/ 48 w 12"/>
                <a:gd name="T9" fmla="*/ 9 h 18"/>
                <a:gd name="T10" fmla="*/ 48 w 12"/>
                <a:gd name="T11" fmla="*/ 9 h 18"/>
                <a:gd name="T12" fmla="*/ 16 w 12"/>
                <a:gd name="T13" fmla="*/ 0 h 18"/>
                <a:gd name="T14" fmla="*/ 24 w 12"/>
                <a:gd name="T15" fmla="*/ 104 h 18"/>
                <a:gd name="T16" fmla="*/ 88 w 12"/>
                <a:gd name="T17" fmla="*/ 184 h 18"/>
                <a:gd name="T18" fmla="*/ 96 w 12"/>
                <a:gd name="T19" fmla="*/ 17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8">
                  <a:moveTo>
                    <a:pt x="12" y="17"/>
                  </a:moveTo>
                  <a:cubicBezTo>
                    <a:pt x="11" y="17"/>
                    <a:pt x="11" y="18"/>
                    <a:pt x="11" y="18"/>
                  </a:cubicBezTo>
                  <a:cubicBezTo>
                    <a:pt x="9" y="18"/>
                    <a:pt x="6" y="16"/>
                    <a:pt x="3" y="9"/>
                  </a:cubicBezTo>
                  <a:cubicBezTo>
                    <a:pt x="0" y="4"/>
                    <a:pt x="1" y="2"/>
                    <a:pt x="2" y="1"/>
                  </a:cubicBezTo>
                  <a:cubicBezTo>
                    <a:pt x="3" y="0"/>
                    <a:pt x="4" y="0"/>
                    <a:pt x="6" y="1"/>
                  </a:cubicBezTo>
                  <a:cubicBezTo>
                    <a:pt x="6" y="1"/>
                    <a:pt x="6" y="1"/>
                    <a:pt x="6" y="1"/>
                  </a:cubicBezTo>
                  <a:cubicBezTo>
                    <a:pt x="4" y="0"/>
                    <a:pt x="3" y="0"/>
                    <a:pt x="2" y="0"/>
                  </a:cubicBezTo>
                  <a:cubicBezTo>
                    <a:pt x="0" y="2"/>
                    <a:pt x="0" y="4"/>
                    <a:pt x="3" y="10"/>
                  </a:cubicBezTo>
                  <a:cubicBezTo>
                    <a:pt x="6" y="16"/>
                    <a:pt x="9" y="18"/>
                    <a:pt x="11" y="18"/>
                  </a:cubicBezTo>
                  <a:cubicBezTo>
                    <a:pt x="11" y="18"/>
                    <a:pt x="11" y="18"/>
                    <a:pt x="12"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 name="Freeform 242">
              <a:extLst>
                <a:ext uri="{FF2B5EF4-FFF2-40B4-BE49-F238E27FC236}">
                  <a16:creationId xmlns:a16="http://schemas.microsoft.com/office/drawing/2014/main" id="{C30F17E4-E263-2158-A652-154DF2A4DF6F}"/>
                </a:ext>
              </a:extLst>
            </p:cNvPr>
            <p:cNvSpPr>
              <a:spLocks/>
            </p:cNvSpPr>
            <p:nvPr/>
          </p:nvSpPr>
          <p:spPr bwMode="auto">
            <a:xfrm>
              <a:off x="4238" y="2896"/>
              <a:ext cx="43" cy="50"/>
            </a:xfrm>
            <a:custGeom>
              <a:avLst/>
              <a:gdLst>
                <a:gd name="T0" fmla="*/ 156 w 21"/>
                <a:gd name="T1" fmla="*/ 165 h 23"/>
                <a:gd name="T2" fmla="*/ 180 w 21"/>
                <a:gd name="T3" fmla="*/ 93 h 23"/>
                <a:gd name="T4" fmla="*/ 147 w 21"/>
                <a:gd name="T5" fmla="*/ 33 h 23"/>
                <a:gd name="T6" fmla="*/ 16 w 21"/>
                <a:gd name="T7" fmla="*/ 104 h 23"/>
                <a:gd name="T8" fmla="*/ 76 w 21"/>
                <a:gd name="T9" fmla="*/ 237 h 23"/>
                <a:gd name="T10" fmla="*/ 156 w 21"/>
                <a:gd name="T11" fmla="*/ 16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16"/>
                  </a:moveTo>
                  <a:cubicBezTo>
                    <a:pt x="20" y="14"/>
                    <a:pt x="21" y="12"/>
                    <a:pt x="21" y="9"/>
                  </a:cubicBezTo>
                  <a:cubicBezTo>
                    <a:pt x="20" y="6"/>
                    <a:pt x="19" y="4"/>
                    <a:pt x="17" y="3"/>
                  </a:cubicBezTo>
                  <a:cubicBezTo>
                    <a:pt x="12" y="0"/>
                    <a:pt x="4" y="3"/>
                    <a:pt x="2" y="10"/>
                  </a:cubicBezTo>
                  <a:cubicBezTo>
                    <a:pt x="0" y="17"/>
                    <a:pt x="4" y="23"/>
                    <a:pt x="9" y="23"/>
                  </a:cubicBezTo>
                  <a:cubicBezTo>
                    <a:pt x="13" y="22"/>
                    <a:pt x="14" y="21"/>
                    <a:pt x="18"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53" name="Freeform 243">
              <a:extLst>
                <a:ext uri="{FF2B5EF4-FFF2-40B4-BE49-F238E27FC236}">
                  <a16:creationId xmlns:a16="http://schemas.microsoft.com/office/drawing/2014/main" id="{FBA1F2D4-5E96-E854-6995-6A93AD0C7471}"/>
                </a:ext>
              </a:extLst>
            </p:cNvPr>
            <p:cNvSpPr>
              <a:spLocks/>
            </p:cNvSpPr>
            <p:nvPr/>
          </p:nvSpPr>
          <p:spPr bwMode="auto">
            <a:xfrm>
              <a:off x="4250" y="2909"/>
              <a:ext cx="23" cy="26"/>
            </a:xfrm>
            <a:custGeom>
              <a:avLst/>
              <a:gdLst>
                <a:gd name="T0" fmla="*/ 56 w 11"/>
                <a:gd name="T1" fmla="*/ 121 h 12"/>
                <a:gd name="T2" fmla="*/ 8 w 11"/>
                <a:gd name="T3" fmla="*/ 113 h 12"/>
                <a:gd name="T4" fmla="*/ 27 w 11"/>
                <a:gd name="T5" fmla="*/ 33 h 12"/>
                <a:gd name="T6" fmla="*/ 75 w 11"/>
                <a:gd name="T7" fmla="*/ 9 h 12"/>
                <a:gd name="T8" fmla="*/ 100 w 11"/>
                <a:gd name="T9" fmla="*/ 33 h 12"/>
                <a:gd name="T10" fmla="*/ 100 w 11"/>
                <a:gd name="T11" fmla="*/ 33 h 12"/>
                <a:gd name="T12" fmla="*/ 75 w 11"/>
                <a:gd name="T13" fmla="*/ 0 h 12"/>
                <a:gd name="T14" fmla="*/ 17 w 11"/>
                <a:gd name="T15" fmla="*/ 33 h 12"/>
                <a:gd name="T16" fmla="*/ 8 w 11"/>
                <a:gd name="T17" fmla="*/ 113 h 12"/>
                <a:gd name="T18" fmla="*/ 56 w 11"/>
                <a:gd name="T19" fmla="*/ 12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6" y="12"/>
                  </a:moveTo>
                  <a:cubicBezTo>
                    <a:pt x="4" y="12"/>
                    <a:pt x="2" y="12"/>
                    <a:pt x="1" y="11"/>
                  </a:cubicBezTo>
                  <a:cubicBezTo>
                    <a:pt x="0" y="9"/>
                    <a:pt x="0" y="6"/>
                    <a:pt x="3" y="3"/>
                  </a:cubicBezTo>
                  <a:cubicBezTo>
                    <a:pt x="5" y="1"/>
                    <a:pt x="7" y="0"/>
                    <a:pt x="8" y="1"/>
                  </a:cubicBezTo>
                  <a:cubicBezTo>
                    <a:pt x="9" y="1"/>
                    <a:pt x="10" y="2"/>
                    <a:pt x="11" y="3"/>
                  </a:cubicBezTo>
                  <a:cubicBezTo>
                    <a:pt x="11" y="3"/>
                    <a:pt x="11" y="3"/>
                    <a:pt x="11" y="3"/>
                  </a:cubicBezTo>
                  <a:cubicBezTo>
                    <a:pt x="10" y="2"/>
                    <a:pt x="9" y="1"/>
                    <a:pt x="8" y="0"/>
                  </a:cubicBezTo>
                  <a:cubicBezTo>
                    <a:pt x="7" y="0"/>
                    <a:pt x="5" y="0"/>
                    <a:pt x="2" y="3"/>
                  </a:cubicBezTo>
                  <a:cubicBezTo>
                    <a:pt x="0" y="6"/>
                    <a:pt x="0" y="9"/>
                    <a:pt x="1" y="11"/>
                  </a:cubicBezTo>
                  <a:cubicBezTo>
                    <a:pt x="2" y="12"/>
                    <a:pt x="4" y="12"/>
                    <a:pt x="6"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 name="Freeform 244">
              <a:extLst>
                <a:ext uri="{FF2B5EF4-FFF2-40B4-BE49-F238E27FC236}">
                  <a16:creationId xmlns:a16="http://schemas.microsoft.com/office/drawing/2014/main" id="{8088DF83-29F3-5C4A-9D98-AC2352622E5C}"/>
                </a:ext>
              </a:extLst>
            </p:cNvPr>
            <p:cNvSpPr>
              <a:spLocks/>
            </p:cNvSpPr>
            <p:nvPr/>
          </p:nvSpPr>
          <p:spPr bwMode="auto">
            <a:xfrm>
              <a:off x="4201" y="3055"/>
              <a:ext cx="49" cy="66"/>
            </a:xfrm>
            <a:custGeom>
              <a:avLst/>
              <a:gdLst>
                <a:gd name="T0" fmla="*/ 196 w 24"/>
                <a:gd name="T1" fmla="*/ 161 h 30"/>
                <a:gd name="T2" fmla="*/ 188 w 24"/>
                <a:gd name="T3" fmla="*/ 53 h 30"/>
                <a:gd name="T4" fmla="*/ 120 w 24"/>
                <a:gd name="T5" fmla="*/ 0 h 30"/>
                <a:gd name="T6" fmla="*/ 8 w 24"/>
                <a:gd name="T7" fmla="*/ 178 h 30"/>
                <a:gd name="T8" fmla="*/ 137 w 24"/>
                <a:gd name="T9" fmla="*/ 299 h 30"/>
                <a:gd name="T10" fmla="*/ 196 w 24"/>
                <a:gd name="T11" fmla="*/ 161 h 3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30">
                  <a:moveTo>
                    <a:pt x="23" y="15"/>
                  </a:moveTo>
                  <a:cubicBezTo>
                    <a:pt x="24" y="11"/>
                    <a:pt x="24" y="8"/>
                    <a:pt x="22" y="5"/>
                  </a:cubicBezTo>
                  <a:cubicBezTo>
                    <a:pt x="20" y="3"/>
                    <a:pt x="17" y="0"/>
                    <a:pt x="14" y="0"/>
                  </a:cubicBezTo>
                  <a:cubicBezTo>
                    <a:pt x="6" y="0"/>
                    <a:pt x="0" y="8"/>
                    <a:pt x="1" y="17"/>
                  </a:cubicBezTo>
                  <a:cubicBezTo>
                    <a:pt x="2" y="27"/>
                    <a:pt x="11" y="30"/>
                    <a:pt x="16" y="28"/>
                  </a:cubicBezTo>
                  <a:cubicBezTo>
                    <a:pt x="20" y="25"/>
                    <a:pt x="21" y="23"/>
                    <a:pt x="23"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55" name="Freeform 245">
              <a:extLst>
                <a:ext uri="{FF2B5EF4-FFF2-40B4-BE49-F238E27FC236}">
                  <a16:creationId xmlns:a16="http://schemas.microsoft.com/office/drawing/2014/main" id="{4B3ED03F-AAC1-ADF2-DC84-EA6C4ACAC7DE}"/>
                </a:ext>
              </a:extLst>
            </p:cNvPr>
            <p:cNvSpPr>
              <a:spLocks/>
            </p:cNvSpPr>
            <p:nvPr/>
          </p:nvSpPr>
          <p:spPr bwMode="auto">
            <a:xfrm>
              <a:off x="4214" y="3068"/>
              <a:ext cx="22" cy="37"/>
            </a:xfrm>
            <a:custGeom>
              <a:avLst/>
              <a:gdLst>
                <a:gd name="T0" fmla="*/ 80 w 11"/>
                <a:gd name="T1" fmla="*/ 141 h 17"/>
                <a:gd name="T2" fmla="*/ 40 w 11"/>
                <a:gd name="T3" fmla="*/ 165 h 17"/>
                <a:gd name="T4" fmla="*/ 16 w 11"/>
                <a:gd name="T5" fmla="*/ 72 h 17"/>
                <a:gd name="T6" fmla="*/ 56 w 11"/>
                <a:gd name="T7" fmla="*/ 9 h 17"/>
                <a:gd name="T8" fmla="*/ 88 w 11"/>
                <a:gd name="T9" fmla="*/ 20 h 17"/>
                <a:gd name="T10" fmla="*/ 88 w 11"/>
                <a:gd name="T11" fmla="*/ 20 h 17"/>
                <a:gd name="T12" fmla="*/ 48 w 11"/>
                <a:gd name="T13" fmla="*/ 0 h 17"/>
                <a:gd name="T14" fmla="*/ 16 w 11"/>
                <a:gd name="T15" fmla="*/ 72 h 17"/>
                <a:gd name="T16" fmla="*/ 32 w 11"/>
                <a:gd name="T17" fmla="*/ 165 h 17"/>
                <a:gd name="T18" fmla="*/ 80 w 11"/>
                <a:gd name="T19" fmla="*/ 141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7">
                  <a:moveTo>
                    <a:pt x="10" y="14"/>
                  </a:moveTo>
                  <a:cubicBezTo>
                    <a:pt x="8" y="16"/>
                    <a:pt x="6" y="17"/>
                    <a:pt x="5" y="16"/>
                  </a:cubicBezTo>
                  <a:cubicBezTo>
                    <a:pt x="2" y="15"/>
                    <a:pt x="1" y="11"/>
                    <a:pt x="2" y="7"/>
                  </a:cubicBezTo>
                  <a:cubicBezTo>
                    <a:pt x="3" y="2"/>
                    <a:pt x="5" y="1"/>
                    <a:pt x="7" y="1"/>
                  </a:cubicBezTo>
                  <a:cubicBezTo>
                    <a:pt x="8" y="0"/>
                    <a:pt x="10" y="1"/>
                    <a:pt x="11" y="2"/>
                  </a:cubicBezTo>
                  <a:cubicBezTo>
                    <a:pt x="11" y="2"/>
                    <a:pt x="11" y="2"/>
                    <a:pt x="11" y="2"/>
                  </a:cubicBezTo>
                  <a:cubicBezTo>
                    <a:pt x="10" y="1"/>
                    <a:pt x="8" y="0"/>
                    <a:pt x="6" y="0"/>
                  </a:cubicBezTo>
                  <a:cubicBezTo>
                    <a:pt x="5" y="1"/>
                    <a:pt x="3" y="2"/>
                    <a:pt x="2" y="7"/>
                  </a:cubicBezTo>
                  <a:cubicBezTo>
                    <a:pt x="0" y="11"/>
                    <a:pt x="2" y="15"/>
                    <a:pt x="4" y="16"/>
                  </a:cubicBezTo>
                  <a:cubicBezTo>
                    <a:pt x="6" y="17"/>
                    <a:pt x="8" y="16"/>
                    <a:pt x="10"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 name="Freeform 246">
              <a:extLst>
                <a:ext uri="{FF2B5EF4-FFF2-40B4-BE49-F238E27FC236}">
                  <a16:creationId xmlns:a16="http://schemas.microsoft.com/office/drawing/2014/main" id="{AE8B3388-7731-72BD-6FD8-AF09A1B02A57}"/>
                </a:ext>
              </a:extLst>
            </p:cNvPr>
            <p:cNvSpPr>
              <a:spLocks/>
            </p:cNvSpPr>
            <p:nvPr/>
          </p:nvSpPr>
          <p:spPr bwMode="auto">
            <a:xfrm>
              <a:off x="4595" y="3197"/>
              <a:ext cx="45" cy="48"/>
            </a:xfrm>
            <a:custGeom>
              <a:avLst/>
              <a:gdLst>
                <a:gd name="T0" fmla="*/ 155 w 22"/>
                <a:gd name="T1" fmla="*/ 52 h 22"/>
                <a:gd name="T2" fmla="*/ 96 w 22"/>
                <a:gd name="T3" fmla="*/ 0 h 22"/>
                <a:gd name="T4" fmla="*/ 41 w 22"/>
                <a:gd name="T5" fmla="*/ 20 h 22"/>
                <a:gd name="T6" fmla="*/ 59 w 22"/>
                <a:gd name="T7" fmla="*/ 185 h 22"/>
                <a:gd name="T8" fmla="*/ 180 w 22"/>
                <a:gd name="T9" fmla="*/ 166 h 22"/>
                <a:gd name="T10" fmla="*/ 155 w 22"/>
                <a:gd name="T11" fmla="*/ 5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8" y="5"/>
                  </a:moveTo>
                  <a:cubicBezTo>
                    <a:pt x="16" y="2"/>
                    <a:pt x="14" y="0"/>
                    <a:pt x="11" y="0"/>
                  </a:cubicBezTo>
                  <a:cubicBezTo>
                    <a:pt x="9" y="0"/>
                    <a:pt x="7" y="0"/>
                    <a:pt x="5" y="2"/>
                  </a:cubicBezTo>
                  <a:cubicBezTo>
                    <a:pt x="0" y="6"/>
                    <a:pt x="1" y="14"/>
                    <a:pt x="7" y="18"/>
                  </a:cubicBezTo>
                  <a:cubicBezTo>
                    <a:pt x="13" y="22"/>
                    <a:pt x="19" y="20"/>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57" name="Freeform 247">
              <a:extLst>
                <a:ext uri="{FF2B5EF4-FFF2-40B4-BE49-F238E27FC236}">
                  <a16:creationId xmlns:a16="http://schemas.microsoft.com/office/drawing/2014/main" id="{C512F99C-DE79-2AA7-0744-0FD41B0A1A87}"/>
                </a:ext>
              </a:extLst>
            </p:cNvPr>
            <p:cNvSpPr>
              <a:spLocks/>
            </p:cNvSpPr>
            <p:nvPr/>
          </p:nvSpPr>
          <p:spPr bwMode="auto">
            <a:xfrm>
              <a:off x="4607" y="3206"/>
              <a:ext cx="23" cy="26"/>
            </a:xfrm>
            <a:custGeom>
              <a:avLst/>
              <a:gdLst>
                <a:gd name="T0" fmla="*/ 100 w 11"/>
                <a:gd name="T1" fmla="*/ 80 h 12"/>
                <a:gd name="T2" fmla="*/ 84 w 11"/>
                <a:gd name="T3" fmla="*/ 113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84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9"/>
                    <a:pt x="10" y="11"/>
                    <a:pt x="9" y="11"/>
                  </a:cubicBezTo>
                  <a:cubicBezTo>
                    <a:pt x="7" y="12"/>
                    <a:pt x="4" y="11"/>
                    <a:pt x="2" y="8"/>
                  </a:cubicBezTo>
                  <a:cubicBezTo>
                    <a:pt x="0" y="5"/>
                    <a:pt x="1" y="3"/>
                    <a:pt x="1" y="2"/>
                  </a:cubicBezTo>
                  <a:cubicBezTo>
                    <a:pt x="2" y="1"/>
                    <a:pt x="3" y="0"/>
                    <a:pt x="4" y="0"/>
                  </a:cubicBezTo>
                  <a:cubicBezTo>
                    <a:pt x="4" y="0"/>
                    <a:pt x="4" y="0"/>
                    <a:pt x="4" y="0"/>
                  </a:cubicBezTo>
                  <a:cubicBezTo>
                    <a:pt x="3" y="0"/>
                    <a:pt x="2" y="0"/>
                    <a:pt x="1" y="2"/>
                  </a:cubicBezTo>
                  <a:cubicBezTo>
                    <a:pt x="1" y="3"/>
                    <a:pt x="0" y="5"/>
                    <a:pt x="2" y="8"/>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 name="Freeform 248">
              <a:extLst>
                <a:ext uri="{FF2B5EF4-FFF2-40B4-BE49-F238E27FC236}">
                  <a16:creationId xmlns:a16="http://schemas.microsoft.com/office/drawing/2014/main" id="{BBEE1697-71C1-1DB4-9ED2-C3BE78F25DF3}"/>
                </a:ext>
              </a:extLst>
            </p:cNvPr>
            <p:cNvSpPr>
              <a:spLocks/>
            </p:cNvSpPr>
            <p:nvPr/>
          </p:nvSpPr>
          <p:spPr bwMode="auto">
            <a:xfrm>
              <a:off x="4113" y="3145"/>
              <a:ext cx="49" cy="68"/>
            </a:xfrm>
            <a:custGeom>
              <a:avLst/>
              <a:gdLst>
                <a:gd name="T0" fmla="*/ 196 w 24"/>
                <a:gd name="T1" fmla="*/ 158 h 31"/>
                <a:gd name="T2" fmla="*/ 188 w 24"/>
                <a:gd name="T3" fmla="*/ 53 h 31"/>
                <a:gd name="T4" fmla="*/ 120 w 24"/>
                <a:gd name="T5" fmla="*/ 9 h 31"/>
                <a:gd name="T6" fmla="*/ 8 w 24"/>
                <a:gd name="T7" fmla="*/ 189 h 31"/>
                <a:gd name="T8" fmla="*/ 137 w 24"/>
                <a:gd name="T9" fmla="*/ 294 h 31"/>
                <a:gd name="T10" fmla="*/ 196 w 24"/>
                <a:gd name="T11" fmla="*/ 158 h 3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31">
                  <a:moveTo>
                    <a:pt x="23" y="15"/>
                  </a:moveTo>
                  <a:cubicBezTo>
                    <a:pt x="24" y="12"/>
                    <a:pt x="24" y="8"/>
                    <a:pt x="22" y="5"/>
                  </a:cubicBezTo>
                  <a:cubicBezTo>
                    <a:pt x="20" y="3"/>
                    <a:pt x="17" y="1"/>
                    <a:pt x="14" y="1"/>
                  </a:cubicBezTo>
                  <a:cubicBezTo>
                    <a:pt x="6" y="0"/>
                    <a:pt x="0" y="9"/>
                    <a:pt x="1" y="18"/>
                  </a:cubicBezTo>
                  <a:cubicBezTo>
                    <a:pt x="2" y="27"/>
                    <a:pt x="11" y="31"/>
                    <a:pt x="16" y="28"/>
                  </a:cubicBezTo>
                  <a:cubicBezTo>
                    <a:pt x="20" y="26"/>
                    <a:pt x="21" y="23"/>
                    <a:pt x="23" y="1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59" name="Freeform 249">
              <a:extLst>
                <a:ext uri="{FF2B5EF4-FFF2-40B4-BE49-F238E27FC236}">
                  <a16:creationId xmlns:a16="http://schemas.microsoft.com/office/drawing/2014/main" id="{B2962DCD-D783-27FB-EDFA-D4AD5AC60365}"/>
                </a:ext>
              </a:extLst>
            </p:cNvPr>
            <p:cNvSpPr>
              <a:spLocks/>
            </p:cNvSpPr>
            <p:nvPr/>
          </p:nvSpPr>
          <p:spPr bwMode="auto">
            <a:xfrm>
              <a:off x="4125" y="3158"/>
              <a:ext cx="23" cy="37"/>
            </a:xfrm>
            <a:custGeom>
              <a:avLst/>
              <a:gdLst>
                <a:gd name="T0" fmla="*/ 92 w 11"/>
                <a:gd name="T1" fmla="*/ 157 h 17"/>
                <a:gd name="T2" fmla="*/ 36 w 11"/>
                <a:gd name="T3" fmla="*/ 165 h 17"/>
                <a:gd name="T4" fmla="*/ 17 w 11"/>
                <a:gd name="T5" fmla="*/ 72 h 17"/>
                <a:gd name="T6" fmla="*/ 56 w 11"/>
                <a:gd name="T7" fmla="*/ 9 h 17"/>
                <a:gd name="T8" fmla="*/ 100 w 11"/>
                <a:gd name="T9" fmla="*/ 20 h 17"/>
                <a:gd name="T10" fmla="*/ 100 w 11"/>
                <a:gd name="T11" fmla="*/ 20 h 17"/>
                <a:gd name="T12" fmla="*/ 56 w 11"/>
                <a:gd name="T13" fmla="*/ 9 h 17"/>
                <a:gd name="T14" fmla="*/ 17 w 11"/>
                <a:gd name="T15" fmla="*/ 72 h 17"/>
                <a:gd name="T16" fmla="*/ 36 w 11"/>
                <a:gd name="T17" fmla="*/ 165 h 17"/>
                <a:gd name="T18" fmla="*/ 92 w 11"/>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7">
                  <a:moveTo>
                    <a:pt x="10" y="15"/>
                  </a:moveTo>
                  <a:cubicBezTo>
                    <a:pt x="8" y="17"/>
                    <a:pt x="6" y="17"/>
                    <a:pt x="4" y="16"/>
                  </a:cubicBezTo>
                  <a:cubicBezTo>
                    <a:pt x="2" y="15"/>
                    <a:pt x="1" y="12"/>
                    <a:pt x="2" y="7"/>
                  </a:cubicBezTo>
                  <a:cubicBezTo>
                    <a:pt x="3" y="3"/>
                    <a:pt x="5" y="1"/>
                    <a:pt x="6" y="1"/>
                  </a:cubicBezTo>
                  <a:cubicBezTo>
                    <a:pt x="8" y="0"/>
                    <a:pt x="10" y="1"/>
                    <a:pt x="11" y="2"/>
                  </a:cubicBezTo>
                  <a:cubicBezTo>
                    <a:pt x="11" y="2"/>
                    <a:pt x="11" y="2"/>
                    <a:pt x="11" y="2"/>
                  </a:cubicBezTo>
                  <a:cubicBezTo>
                    <a:pt x="10" y="1"/>
                    <a:pt x="8" y="0"/>
                    <a:pt x="6" y="1"/>
                  </a:cubicBezTo>
                  <a:cubicBezTo>
                    <a:pt x="5" y="1"/>
                    <a:pt x="3" y="3"/>
                    <a:pt x="2" y="7"/>
                  </a:cubicBezTo>
                  <a:cubicBezTo>
                    <a:pt x="0" y="12"/>
                    <a:pt x="2" y="15"/>
                    <a:pt x="4" y="16"/>
                  </a:cubicBezTo>
                  <a:cubicBezTo>
                    <a:pt x="6" y="17"/>
                    <a:pt x="8" y="17"/>
                    <a:pt x="10"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 name="Freeform 250">
              <a:extLst>
                <a:ext uri="{FF2B5EF4-FFF2-40B4-BE49-F238E27FC236}">
                  <a16:creationId xmlns:a16="http://schemas.microsoft.com/office/drawing/2014/main" id="{A348F9F6-9E1F-0276-312A-EBB392655D42}"/>
                </a:ext>
              </a:extLst>
            </p:cNvPr>
            <p:cNvSpPr>
              <a:spLocks/>
            </p:cNvSpPr>
            <p:nvPr/>
          </p:nvSpPr>
          <p:spPr bwMode="auto">
            <a:xfrm>
              <a:off x="4724" y="3042"/>
              <a:ext cx="45" cy="50"/>
            </a:xfrm>
            <a:custGeom>
              <a:avLst/>
              <a:gdLst>
                <a:gd name="T0" fmla="*/ 155 w 22"/>
                <a:gd name="T1" fmla="*/ 52 h 23"/>
                <a:gd name="T2" fmla="*/ 96 w 22"/>
                <a:gd name="T3" fmla="*/ 0 h 23"/>
                <a:gd name="T4" fmla="*/ 33 w 22"/>
                <a:gd name="T5" fmla="*/ 20 h 23"/>
                <a:gd name="T6" fmla="*/ 59 w 22"/>
                <a:gd name="T7" fmla="*/ 185 h 23"/>
                <a:gd name="T8" fmla="*/ 180 w 22"/>
                <a:gd name="T9" fmla="*/ 165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2"/>
                    <a:pt x="14" y="0"/>
                    <a:pt x="11" y="0"/>
                  </a:cubicBezTo>
                  <a:cubicBezTo>
                    <a:pt x="9" y="0"/>
                    <a:pt x="6" y="0"/>
                    <a:pt x="4" y="2"/>
                  </a:cubicBezTo>
                  <a:cubicBezTo>
                    <a:pt x="0" y="6"/>
                    <a:pt x="1" y="14"/>
                    <a:pt x="7" y="18"/>
                  </a:cubicBezTo>
                  <a:cubicBezTo>
                    <a:pt x="13" y="23"/>
                    <a:pt x="19" y="20"/>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61" name="Freeform 251">
              <a:extLst>
                <a:ext uri="{FF2B5EF4-FFF2-40B4-BE49-F238E27FC236}">
                  <a16:creationId xmlns:a16="http://schemas.microsoft.com/office/drawing/2014/main" id="{C695DFBB-BF37-B61F-D784-364514E55B5C}"/>
                </a:ext>
              </a:extLst>
            </p:cNvPr>
            <p:cNvSpPr>
              <a:spLocks/>
            </p:cNvSpPr>
            <p:nvPr/>
          </p:nvSpPr>
          <p:spPr bwMode="auto">
            <a:xfrm>
              <a:off x="4736" y="3051"/>
              <a:ext cx="23" cy="26"/>
            </a:xfrm>
            <a:custGeom>
              <a:avLst/>
              <a:gdLst>
                <a:gd name="T0" fmla="*/ 100 w 11"/>
                <a:gd name="T1" fmla="*/ 80 h 12"/>
                <a:gd name="T2" fmla="*/ 84 w 11"/>
                <a:gd name="T3" fmla="*/ 121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84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2"/>
                  </a:cubicBezTo>
                  <a:cubicBezTo>
                    <a:pt x="7" y="12"/>
                    <a:pt x="4" y="11"/>
                    <a:pt x="2"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 name="Freeform 252">
              <a:extLst>
                <a:ext uri="{FF2B5EF4-FFF2-40B4-BE49-F238E27FC236}">
                  <a16:creationId xmlns:a16="http://schemas.microsoft.com/office/drawing/2014/main" id="{BDD2EDEA-BC57-7C20-F6B6-FE932DC74E2F}"/>
                </a:ext>
              </a:extLst>
            </p:cNvPr>
            <p:cNvSpPr>
              <a:spLocks/>
            </p:cNvSpPr>
            <p:nvPr/>
          </p:nvSpPr>
          <p:spPr bwMode="auto">
            <a:xfrm>
              <a:off x="4376" y="2721"/>
              <a:ext cx="45" cy="48"/>
            </a:xfrm>
            <a:custGeom>
              <a:avLst/>
              <a:gdLst>
                <a:gd name="T0" fmla="*/ 147 w 22"/>
                <a:gd name="T1" fmla="*/ 44 h 22"/>
                <a:gd name="T2" fmla="*/ 84 w 22"/>
                <a:gd name="T3" fmla="*/ 0 h 22"/>
                <a:gd name="T4" fmla="*/ 33 w 22"/>
                <a:gd name="T5" fmla="*/ 33 h 22"/>
                <a:gd name="T6" fmla="*/ 68 w 22"/>
                <a:gd name="T7" fmla="*/ 194 h 22"/>
                <a:gd name="T8" fmla="*/ 180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1"/>
                    <a:pt x="4" y="3"/>
                  </a:cubicBezTo>
                  <a:cubicBezTo>
                    <a:pt x="0" y="7"/>
                    <a:pt x="2" y="15"/>
                    <a:pt x="8" y="19"/>
                  </a:cubicBezTo>
                  <a:cubicBezTo>
                    <a:pt x="14" y="22"/>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63" name="Freeform 253">
              <a:extLst>
                <a:ext uri="{FF2B5EF4-FFF2-40B4-BE49-F238E27FC236}">
                  <a16:creationId xmlns:a16="http://schemas.microsoft.com/office/drawing/2014/main" id="{F2CD60B5-0A66-BB8E-BCD0-0E9D9C6BA2A7}"/>
                </a:ext>
              </a:extLst>
            </p:cNvPr>
            <p:cNvSpPr>
              <a:spLocks/>
            </p:cNvSpPr>
            <p:nvPr/>
          </p:nvSpPr>
          <p:spPr bwMode="auto">
            <a:xfrm>
              <a:off x="4388" y="2729"/>
              <a:ext cx="22" cy="27"/>
            </a:xfrm>
            <a:custGeom>
              <a:avLst/>
              <a:gdLst>
                <a:gd name="T0" fmla="*/ 88 w 11"/>
                <a:gd name="T1" fmla="*/ 81 h 12"/>
                <a:gd name="T2" fmla="*/ 72 w 11"/>
                <a:gd name="T3" fmla="*/ 126 h 12"/>
                <a:gd name="T4" fmla="*/ 16 w 11"/>
                <a:gd name="T5" fmla="*/ 92 h 12"/>
                <a:gd name="T6" fmla="*/ 8 w 11"/>
                <a:gd name="T7" fmla="*/ 25 h 12"/>
                <a:gd name="T8" fmla="*/ 32 w 11"/>
                <a:gd name="T9" fmla="*/ 0 h 12"/>
                <a:gd name="T10" fmla="*/ 32 w 11"/>
                <a:gd name="T11" fmla="*/ 0 h 12"/>
                <a:gd name="T12" fmla="*/ 8 w 11"/>
                <a:gd name="T13" fmla="*/ 25 h 12"/>
                <a:gd name="T14" fmla="*/ 16 w 11"/>
                <a:gd name="T15" fmla="*/ 92 h 12"/>
                <a:gd name="T16" fmla="*/ 72 w 11"/>
                <a:gd name="T17" fmla="*/ 126 h 12"/>
                <a:gd name="T18" fmla="*/ 88 w 11"/>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7" y="12"/>
                    <a:pt x="5" y="11"/>
                    <a:pt x="2" y="8"/>
                  </a:cubicBezTo>
                  <a:cubicBezTo>
                    <a:pt x="0" y="6"/>
                    <a:pt x="0" y="4"/>
                    <a:pt x="1" y="2"/>
                  </a:cubicBezTo>
                  <a:cubicBezTo>
                    <a:pt x="1" y="1"/>
                    <a:pt x="3" y="0"/>
                    <a:pt x="4" y="0"/>
                  </a:cubicBezTo>
                  <a:cubicBezTo>
                    <a:pt x="4" y="0"/>
                    <a:pt x="4" y="0"/>
                    <a:pt x="4" y="0"/>
                  </a:cubicBezTo>
                  <a:cubicBezTo>
                    <a:pt x="3" y="0"/>
                    <a:pt x="1" y="1"/>
                    <a:pt x="1" y="2"/>
                  </a:cubicBezTo>
                  <a:cubicBezTo>
                    <a:pt x="0" y="4"/>
                    <a:pt x="0" y="6"/>
                    <a:pt x="2" y="8"/>
                  </a:cubicBezTo>
                  <a:cubicBezTo>
                    <a:pt x="4" y="11"/>
                    <a:pt x="7" y="12"/>
                    <a:pt x="9" y="11"/>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 name="Freeform 254">
              <a:extLst>
                <a:ext uri="{FF2B5EF4-FFF2-40B4-BE49-F238E27FC236}">
                  <a16:creationId xmlns:a16="http://schemas.microsoft.com/office/drawing/2014/main" id="{F5E65BE1-2035-2C2C-6808-670BD281F76C}"/>
                </a:ext>
              </a:extLst>
            </p:cNvPr>
            <p:cNvSpPr>
              <a:spLocks/>
            </p:cNvSpPr>
            <p:nvPr/>
          </p:nvSpPr>
          <p:spPr bwMode="auto">
            <a:xfrm>
              <a:off x="4195" y="2513"/>
              <a:ext cx="64" cy="55"/>
            </a:xfrm>
            <a:custGeom>
              <a:avLst/>
              <a:gdLst>
                <a:gd name="T0" fmla="*/ 157 w 31"/>
                <a:gd name="T1" fmla="*/ 33 h 25"/>
                <a:gd name="T2" fmla="*/ 72 w 31"/>
                <a:gd name="T3" fmla="*/ 20 h 25"/>
                <a:gd name="T4" fmla="*/ 17 w 31"/>
                <a:gd name="T5" fmla="*/ 97 h 25"/>
                <a:gd name="T6" fmla="*/ 140 w 31"/>
                <a:gd name="T7" fmla="*/ 266 h 25"/>
                <a:gd name="T8" fmla="*/ 264 w 31"/>
                <a:gd name="T9" fmla="*/ 141 h 25"/>
                <a:gd name="T10" fmla="*/ 157 w 31"/>
                <a:gd name="T11" fmla="*/ 33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5">
                  <a:moveTo>
                    <a:pt x="18" y="3"/>
                  </a:moveTo>
                  <a:cubicBezTo>
                    <a:pt x="15" y="1"/>
                    <a:pt x="12" y="0"/>
                    <a:pt x="8" y="2"/>
                  </a:cubicBezTo>
                  <a:cubicBezTo>
                    <a:pt x="6" y="3"/>
                    <a:pt x="3" y="5"/>
                    <a:pt x="2" y="9"/>
                  </a:cubicBezTo>
                  <a:cubicBezTo>
                    <a:pt x="0" y="16"/>
                    <a:pt x="7" y="24"/>
                    <a:pt x="16" y="25"/>
                  </a:cubicBezTo>
                  <a:cubicBezTo>
                    <a:pt x="25" y="25"/>
                    <a:pt x="31" y="18"/>
                    <a:pt x="30" y="13"/>
                  </a:cubicBezTo>
                  <a:cubicBezTo>
                    <a:pt x="28" y="7"/>
                    <a:pt x="26" y="6"/>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65" name="Freeform 255">
              <a:extLst>
                <a:ext uri="{FF2B5EF4-FFF2-40B4-BE49-F238E27FC236}">
                  <a16:creationId xmlns:a16="http://schemas.microsoft.com/office/drawing/2014/main" id="{C4D7F7EF-013F-857A-35B8-0AEA66ECA777}"/>
                </a:ext>
              </a:extLst>
            </p:cNvPr>
            <p:cNvSpPr>
              <a:spLocks/>
            </p:cNvSpPr>
            <p:nvPr/>
          </p:nvSpPr>
          <p:spPr bwMode="auto">
            <a:xfrm>
              <a:off x="4212" y="2528"/>
              <a:ext cx="32" cy="26"/>
            </a:xfrm>
            <a:custGeom>
              <a:avLst/>
              <a:gdLst>
                <a:gd name="T0" fmla="*/ 112 w 16"/>
                <a:gd name="T1" fmla="*/ 43 h 12"/>
                <a:gd name="T2" fmla="*/ 120 w 16"/>
                <a:gd name="T3" fmla="*/ 93 h 12"/>
                <a:gd name="T4" fmla="*/ 40 w 16"/>
                <a:gd name="T5" fmla="*/ 104 h 12"/>
                <a:gd name="T6" fmla="*/ 0 w 16"/>
                <a:gd name="T7" fmla="*/ 43 h 12"/>
                <a:gd name="T8" fmla="*/ 16 w 16"/>
                <a:gd name="T9" fmla="*/ 0 h 12"/>
                <a:gd name="T10" fmla="*/ 16 w 16"/>
                <a:gd name="T11" fmla="*/ 0 h 12"/>
                <a:gd name="T12" fmla="*/ 0 w 16"/>
                <a:gd name="T13" fmla="*/ 43 h 12"/>
                <a:gd name="T14" fmla="*/ 40 w 16"/>
                <a:gd name="T15" fmla="*/ 104 h 12"/>
                <a:gd name="T16" fmla="*/ 120 w 16"/>
                <a:gd name="T17" fmla="*/ 104 h 12"/>
                <a:gd name="T18" fmla="*/ 112 w 16"/>
                <a:gd name="T19" fmla="*/ 4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2">
                  <a:moveTo>
                    <a:pt x="14" y="4"/>
                  </a:moveTo>
                  <a:cubicBezTo>
                    <a:pt x="16" y="6"/>
                    <a:pt x="16" y="8"/>
                    <a:pt x="15" y="9"/>
                  </a:cubicBezTo>
                  <a:cubicBezTo>
                    <a:pt x="13" y="11"/>
                    <a:pt x="9" y="12"/>
                    <a:pt x="5" y="10"/>
                  </a:cubicBezTo>
                  <a:cubicBezTo>
                    <a:pt x="1" y="8"/>
                    <a:pt x="0" y="6"/>
                    <a:pt x="0" y="4"/>
                  </a:cubicBezTo>
                  <a:cubicBezTo>
                    <a:pt x="0" y="2"/>
                    <a:pt x="1" y="1"/>
                    <a:pt x="2" y="0"/>
                  </a:cubicBezTo>
                  <a:cubicBezTo>
                    <a:pt x="2" y="0"/>
                    <a:pt x="2" y="0"/>
                    <a:pt x="2" y="0"/>
                  </a:cubicBezTo>
                  <a:cubicBezTo>
                    <a:pt x="1" y="1"/>
                    <a:pt x="0" y="2"/>
                    <a:pt x="0" y="4"/>
                  </a:cubicBezTo>
                  <a:cubicBezTo>
                    <a:pt x="0" y="6"/>
                    <a:pt x="1" y="8"/>
                    <a:pt x="5" y="10"/>
                  </a:cubicBezTo>
                  <a:cubicBezTo>
                    <a:pt x="9" y="12"/>
                    <a:pt x="13" y="11"/>
                    <a:pt x="15" y="10"/>
                  </a:cubicBezTo>
                  <a:cubicBezTo>
                    <a:pt x="16" y="8"/>
                    <a:pt x="16" y="6"/>
                    <a:pt x="14"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 name="Freeform 256">
              <a:extLst>
                <a:ext uri="{FF2B5EF4-FFF2-40B4-BE49-F238E27FC236}">
                  <a16:creationId xmlns:a16="http://schemas.microsoft.com/office/drawing/2014/main" id="{73841C39-D661-4F52-C159-2E69E932B71A}"/>
                </a:ext>
              </a:extLst>
            </p:cNvPr>
            <p:cNvSpPr>
              <a:spLocks/>
            </p:cNvSpPr>
            <p:nvPr/>
          </p:nvSpPr>
          <p:spPr bwMode="auto">
            <a:xfrm>
              <a:off x="4183" y="2605"/>
              <a:ext cx="63" cy="54"/>
            </a:xfrm>
            <a:custGeom>
              <a:avLst/>
              <a:gdLst>
                <a:gd name="T0" fmla="*/ 152 w 31"/>
                <a:gd name="T1" fmla="*/ 28 h 25"/>
                <a:gd name="T2" fmla="*/ 67 w 31"/>
                <a:gd name="T3" fmla="*/ 19 h 25"/>
                <a:gd name="T4" fmla="*/ 16 w 31"/>
                <a:gd name="T5" fmla="*/ 89 h 25"/>
                <a:gd name="T6" fmla="*/ 136 w 31"/>
                <a:gd name="T7" fmla="*/ 253 h 25"/>
                <a:gd name="T8" fmla="*/ 244 w 31"/>
                <a:gd name="T9" fmla="*/ 121 h 25"/>
                <a:gd name="T10" fmla="*/ 152 w 31"/>
                <a:gd name="T11" fmla="*/ 28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5">
                  <a:moveTo>
                    <a:pt x="18" y="3"/>
                  </a:moveTo>
                  <a:cubicBezTo>
                    <a:pt x="15" y="1"/>
                    <a:pt x="11" y="0"/>
                    <a:pt x="8" y="2"/>
                  </a:cubicBezTo>
                  <a:cubicBezTo>
                    <a:pt x="5" y="3"/>
                    <a:pt x="3" y="5"/>
                    <a:pt x="2" y="9"/>
                  </a:cubicBezTo>
                  <a:cubicBezTo>
                    <a:pt x="0" y="16"/>
                    <a:pt x="7" y="24"/>
                    <a:pt x="16" y="25"/>
                  </a:cubicBezTo>
                  <a:cubicBezTo>
                    <a:pt x="25" y="25"/>
                    <a:pt x="31" y="18"/>
                    <a:pt x="29" y="12"/>
                  </a:cubicBezTo>
                  <a:cubicBezTo>
                    <a:pt x="28" y="7"/>
                    <a:pt x="25" y="6"/>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67" name="Freeform 257">
              <a:extLst>
                <a:ext uri="{FF2B5EF4-FFF2-40B4-BE49-F238E27FC236}">
                  <a16:creationId xmlns:a16="http://schemas.microsoft.com/office/drawing/2014/main" id="{0124C986-C799-9B42-EBBC-731FBB83101B}"/>
                </a:ext>
              </a:extLst>
            </p:cNvPr>
            <p:cNvSpPr>
              <a:spLocks/>
            </p:cNvSpPr>
            <p:nvPr/>
          </p:nvSpPr>
          <p:spPr bwMode="auto">
            <a:xfrm>
              <a:off x="4197" y="2620"/>
              <a:ext cx="35" cy="26"/>
            </a:xfrm>
            <a:custGeom>
              <a:avLst/>
              <a:gdLst>
                <a:gd name="T0" fmla="*/ 132 w 17"/>
                <a:gd name="T1" fmla="*/ 43 h 12"/>
                <a:gd name="T2" fmla="*/ 132 w 17"/>
                <a:gd name="T3" fmla="*/ 93 h 12"/>
                <a:gd name="T4" fmla="*/ 51 w 17"/>
                <a:gd name="T5" fmla="*/ 104 h 12"/>
                <a:gd name="T6" fmla="*/ 8 w 17"/>
                <a:gd name="T7" fmla="*/ 43 h 12"/>
                <a:gd name="T8" fmla="*/ 25 w 17"/>
                <a:gd name="T9" fmla="*/ 0 h 12"/>
                <a:gd name="T10" fmla="*/ 25 w 17"/>
                <a:gd name="T11" fmla="*/ 0 h 12"/>
                <a:gd name="T12" fmla="*/ 8 w 17"/>
                <a:gd name="T13" fmla="*/ 43 h 12"/>
                <a:gd name="T14" fmla="*/ 51 w 17"/>
                <a:gd name="T15" fmla="*/ 104 h 12"/>
                <a:gd name="T16" fmla="*/ 132 w 17"/>
                <a:gd name="T17" fmla="*/ 93 h 12"/>
                <a:gd name="T18" fmla="*/ 132 w 17"/>
                <a:gd name="T19" fmla="*/ 4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2">
                  <a:moveTo>
                    <a:pt x="15" y="4"/>
                  </a:moveTo>
                  <a:cubicBezTo>
                    <a:pt x="17" y="6"/>
                    <a:pt x="17" y="8"/>
                    <a:pt x="15" y="9"/>
                  </a:cubicBezTo>
                  <a:cubicBezTo>
                    <a:pt x="14" y="11"/>
                    <a:pt x="10" y="12"/>
                    <a:pt x="6" y="10"/>
                  </a:cubicBezTo>
                  <a:cubicBezTo>
                    <a:pt x="2" y="8"/>
                    <a:pt x="1" y="6"/>
                    <a:pt x="1" y="4"/>
                  </a:cubicBezTo>
                  <a:cubicBezTo>
                    <a:pt x="1" y="2"/>
                    <a:pt x="2" y="1"/>
                    <a:pt x="3" y="0"/>
                  </a:cubicBezTo>
                  <a:cubicBezTo>
                    <a:pt x="3" y="0"/>
                    <a:pt x="3" y="0"/>
                    <a:pt x="3" y="0"/>
                  </a:cubicBezTo>
                  <a:cubicBezTo>
                    <a:pt x="2" y="1"/>
                    <a:pt x="0" y="2"/>
                    <a:pt x="1" y="4"/>
                  </a:cubicBezTo>
                  <a:cubicBezTo>
                    <a:pt x="1" y="6"/>
                    <a:pt x="2" y="8"/>
                    <a:pt x="6" y="10"/>
                  </a:cubicBezTo>
                  <a:cubicBezTo>
                    <a:pt x="10" y="12"/>
                    <a:pt x="14" y="11"/>
                    <a:pt x="15" y="9"/>
                  </a:cubicBezTo>
                  <a:cubicBezTo>
                    <a:pt x="17" y="8"/>
                    <a:pt x="17" y="6"/>
                    <a:pt x="15"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 name="Freeform 258">
              <a:extLst>
                <a:ext uri="{FF2B5EF4-FFF2-40B4-BE49-F238E27FC236}">
                  <a16:creationId xmlns:a16="http://schemas.microsoft.com/office/drawing/2014/main" id="{8167EE40-C07D-7C5B-57FA-DE5FBCAD9558}"/>
                </a:ext>
              </a:extLst>
            </p:cNvPr>
            <p:cNvSpPr>
              <a:spLocks/>
            </p:cNvSpPr>
            <p:nvPr/>
          </p:nvSpPr>
          <p:spPr bwMode="auto">
            <a:xfrm>
              <a:off x="4123" y="2629"/>
              <a:ext cx="46" cy="50"/>
            </a:xfrm>
            <a:custGeom>
              <a:avLst/>
              <a:gdLst>
                <a:gd name="T0" fmla="*/ 157 w 22"/>
                <a:gd name="T1" fmla="*/ 52 h 23"/>
                <a:gd name="T2" fmla="*/ 100 w 22"/>
                <a:gd name="T3" fmla="*/ 0 h 23"/>
                <a:gd name="T4" fmla="*/ 36 w 22"/>
                <a:gd name="T5" fmla="*/ 33 h 23"/>
                <a:gd name="T6" fmla="*/ 75 w 22"/>
                <a:gd name="T7" fmla="*/ 193 h 23"/>
                <a:gd name="T8" fmla="*/ 201 w 22"/>
                <a:gd name="T9" fmla="*/ 157 h 23"/>
                <a:gd name="T10" fmla="*/ 157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2"/>
                    <a:pt x="13" y="0"/>
                    <a:pt x="11" y="0"/>
                  </a:cubicBezTo>
                  <a:cubicBezTo>
                    <a:pt x="8" y="0"/>
                    <a:pt x="6" y="1"/>
                    <a:pt x="4" y="3"/>
                  </a:cubicBezTo>
                  <a:cubicBezTo>
                    <a:pt x="0" y="7"/>
                    <a:pt x="2" y="15"/>
                    <a:pt x="8" y="19"/>
                  </a:cubicBezTo>
                  <a:cubicBezTo>
                    <a:pt x="14" y="23"/>
                    <a:pt x="21" y="19"/>
                    <a:pt x="22" y="15"/>
                  </a:cubicBezTo>
                  <a:cubicBezTo>
                    <a:pt x="22" y="11"/>
                    <a:pt x="21" y="9"/>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69" name="Freeform 259">
              <a:extLst>
                <a:ext uri="{FF2B5EF4-FFF2-40B4-BE49-F238E27FC236}">
                  <a16:creationId xmlns:a16="http://schemas.microsoft.com/office/drawing/2014/main" id="{45F4E673-7082-8571-CFF4-EAEBAE364F40}"/>
                </a:ext>
              </a:extLst>
            </p:cNvPr>
            <p:cNvSpPr>
              <a:spLocks/>
            </p:cNvSpPr>
            <p:nvPr/>
          </p:nvSpPr>
          <p:spPr bwMode="auto">
            <a:xfrm>
              <a:off x="4136" y="2638"/>
              <a:ext cx="24" cy="26"/>
            </a:xfrm>
            <a:custGeom>
              <a:avLst/>
              <a:gdLst>
                <a:gd name="T0" fmla="*/ 88 w 12"/>
                <a:gd name="T1" fmla="*/ 72 h 12"/>
                <a:gd name="T2" fmla="*/ 72 w 12"/>
                <a:gd name="T3" fmla="*/ 113 h 12"/>
                <a:gd name="T4" fmla="*/ 24 w 12"/>
                <a:gd name="T5" fmla="*/ 93 h 12"/>
                <a:gd name="T6" fmla="*/ 8 w 12"/>
                <a:gd name="T7" fmla="*/ 33 h 12"/>
                <a:gd name="T8" fmla="*/ 32 w 12"/>
                <a:gd name="T9" fmla="*/ 0 h 12"/>
                <a:gd name="T10" fmla="*/ 32 w 12"/>
                <a:gd name="T11" fmla="*/ 0 h 12"/>
                <a:gd name="T12" fmla="*/ 8 w 12"/>
                <a:gd name="T13" fmla="*/ 33 h 12"/>
                <a:gd name="T14" fmla="*/ 16 w 12"/>
                <a:gd name="T15" fmla="*/ 93 h 12"/>
                <a:gd name="T16" fmla="*/ 72 w 12"/>
                <a:gd name="T17" fmla="*/ 121 h 12"/>
                <a:gd name="T18" fmla="*/ 88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1"/>
                    <a:pt x="9" y="11"/>
                  </a:cubicBezTo>
                  <a:cubicBezTo>
                    <a:pt x="8" y="12"/>
                    <a:pt x="5" y="12"/>
                    <a:pt x="3" y="9"/>
                  </a:cubicBezTo>
                  <a:cubicBezTo>
                    <a:pt x="0" y="6"/>
                    <a:pt x="1" y="4"/>
                    <a:pt x="1" y="3"/>
                  </a:cubicBezTo>
                  <a:cubicBezTo>
                    <a:pt x="2" y="1"/>
                    <a:pt x="3" y="1"/>
                    <a:pt x="4" y="0"/>
                  </a:cubicBezTo>
                  <a:cubicBezTo>
                    <a:pt x="4" y="0"/>
                    <a:pt x="4" y="0"/>
                    <a:pt x="4" y="0"/>
                  </a:cubicBezTo>
                  <a:cubicBezTo>
                    <a:pt x="3" y="1"/>
                    <a:pt x="2" y="1"/>
                    <a:pt x="1" y="3"/>
                  </a:cubicBezTo>
                  <a:cubicBezTo>
                    <a:pt x="0" y="4"/>
                    <a:pt x="0" y="6"/>
                    <a:pt x="2" y="9"/>
                  </a:cubicBezTo>
                  <a:cubicBezTo>
                    <a:pt x="5" y="12"/>
                    <a:pt x="8" y="12"/>
                    <a:pt x="9" y="12"/>
                  </a:cubicBezTo>
                  <a:cubicBezTo>
                    <a:pt x="11" y="11"/>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 name="Freeform 260">
              <a:extLst>
                <a:ext uri="{FF2B5EF4-FFF2-40B4-BE49-F238E27FC236}">
                  <a16:creationId xmlns:a16="http://schemas.microsoft.com/office/drawing/2014/main" id="{04E86E89-431D-0A36-2370-5D634027F995}"/>
                </a:ext>
              </a:extLst>
            </p:cNvPr>
            <p:cNvSpPr>
              <a:spLocks/>
            </p:cNvSpPr>
            <p:nvPr/>
          </p:nvSpPr>
          <p:spPr bwMode="auto">
            <a:xfrm>
              <a:off x="4103" y="2587"/>
              <a:ext cx="63" cy="55"/>
            </a:xfrm>
            <a:custGeom>
              <a:avLst/>
              <a:gdLst>
                <a:gd name="T0" fmla="*/ 152 w 31"/>
                <a:gd name="T1" fmla="*/ 33 h 25"/>
                <a:gd name="T2" fmla="*/ 67 w 31"/>
                <a:gd name="T3" fmla="*/ 20 h 25"/>
                <a:gd name="T4" fmla="*/ 16 w 31"/>
                <a:gd name="T5" fmla="*/ 97 h 25"/>
                <a:gd name="T6" fmla="*/ 136 w 31"/>
                <a:gd name="T7" fmla="*/ 266 h 25"/>
                <a:gd name="T8" fmla="*/ 252 w 31"/>
                <a:gd name="T9" fmla="*/ 125 h 25"/>
                <a:gd name="T10" fmla="*/ 152 w 31"/>
                <a:gd name="T11" fmla="*/ 33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5">
                  <a:moveTo>
                    <a:pt x="18" y="3"/>
                  </a:moveTo>
                  <a:cubicBezTo>
                    <a:pt x="15" y="1"/>
                    <a:pt x="12" y="0"/>
                    <a:pt x="8" y="2"/>
                  </a:cubicBezTo>
                  <a:cubicBezTo>
                    <a:pt x="6" y="3"/>
                    <a:pt x="3" y="5"/>
                    <a:pt x="2" y="9"/>
                  </a:cubicBezTo>
                  <a:cubicBezTo>
                    <a:pt x="0" y="16"/>
                    <a:pt x="7" y="24"/>
                    <a:pt x="16" y="25"/>
                  </a:cubicBezTo>
                  <a:cubicBezTo>
                    <a:pt x="25" y="25"/>
                    <a:pt x="31" y="18"/>
                    <a:pt x="30" y="12"/>
                  </a:cubicBezTo>
                  <a:cubicBezTo>
                    <a:pt x="28" y="7"/>
                    <a:pt x="26" y="6"/>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71" name="Freeform 261">
              <a:extLst>
                <a:ext uri="{FF2B5EF4-FFF2-40B4-BE49-F238E27FC236}">
                  <a16:creationId xmlns:a16="http://schemas.microsoft.com/office/drawing/2014/main" id="{5C323DF9-DDDA-30B2-9A5F-4E9468826478}"/>
                </a:ext>
              </a:extLst>
            </p:cNvPr>
            <p:cNvSpPr>
              <a:spLocks/>
            </p:cNvSpPr>
            <p:nvPr/>
          </p:nvSpPr>
          <p:spPr bwMode="auto">
            <a:xfrm>
              <a:off x="4119" y="2603"/>
              <a:ext cx="33" cy="26"/>
            </a:xfrm>
            <a:custGeom>
              <a:avLst/>
              <a:gdLst>
                <a:gd name="T0" fmla="*/ 124 w 16"/>
                <a:gd name="T1" fmla="*/ 43 h 12"/>
                <a:gd name="T2" fmla="*/ 132 w 16"/>
                <a:gd name="T3" fmla="*/ 93 h 12"/>
                <a:gd name="T4" fmla="*/ 43 w 16"/>
                <a:gd name="T5" fmla="*/ 104 h 12"/>
                <a:gd name="T6" fmla="*/ 0 w 16"/>
                <a:gd name="T7" fmla="*/ 43 h 12"/>
                <a:gd name="T8" fmla="*/ 17 w 16"/>
                <a:gd name="T9" fmla="*/ 0 h 12"/>
                <a:gd name="T10" fmla="*/ 17 w 16"/>
                <a:gd name="T11" fmla="*/ 0 h 12"/>
                <a:gd name="T12" fmla="*/ 0 w 16"/>
                <a:gd name="T13" fmla="*/ 43 h 12"/>
                <a:gd name="T14" fmla="*/ 43 w 16"/>
                <a:gd name="T15" fmla="*/ 104 h 12"/>
                <a:gd name="T16" fmla="*/ 132 w 16"/>
                <a:gd name="T17" fmla="*/ 104 h 12"/>
                <a:gd name="T18" fmla="*/ 124 w 16"/>
                <a:gd name="T19" fmla="*/ 4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2">
                  <a:moveTo>
                    <a:pt x="14" y="4"/>
                  </a:moveTo>
                  <a:cubicBezTo>
                    <a:pt x="16" y="6"/>
                    <a:pt x="16" y="8"/>
                    <a:pt x="15" y="9"/>
                  </a:cubicBezTo>
                  <a:cubicBezTo>
                    <a:pt x="13" y="11"/>
                    <a:pt x="9" y="12"/>
                    <a:pt x="5" y="10"/>
                  </a:cubicBezTo>
                  <a:cubicBezTo>
                    <a:pt x="1" y="8"/>
                    <a:pt x="0" y="6"/>
                    <a:pt x="0" y="4"/>
                  </a:cubicBezTo>
                  <a:cubicBezTo>
                    <a:pt x="0" y="2"/>
                    <a:pt x="1" y="1"/>
                    <a:pt x="2" y="0"/>
                  </a:cubicBezTo>
                  <a:cubicBezTo>
                    <a:pt x="2" y="0"/>
                    <a:pt x="2" y="0"/>
                    <a:pt x="2" y="0"/>
                  </a:cubicBezTo>
                  <a:cubicBezTo>
                    <a:pt x="1" y="1"/>
                    <a:pt x="0" y="2"/>
                    <a:pt x="0" y="4"/>
                  </a:cubicBezTo>
                  <a:cubicBezTo>
                    <a:pt x="0" y="6"/>
                    <a:pt x="1" y="8"/>
                    <a:pt x="5" y="10"/>
                  </a:cubicBezTo>
                  <a:cubicBezTo>
                    <a:pt x="9" y="12"/>
                    <a:pt x="13" y="11"/>
                    <a:pt x="15" y="10"/>
                  </a:cubicBezTo>
                  <a:cubicBezTo>
                    <a:pt x="16" y="8"/>
                    <a:pt x="16" y="6"/>
                    <a:pt x="14"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 name="Freeform 262">
              <a:extLst>
                <a:ext uri="{FF2B5EF4-FFF2-40B4-BE49-F238E27FC236}">
                  <a16:creationId xmlns:a16="http://schemas.microsoft.com/office/drawing/2014/main" id="{8713B2BD-5201-11F0-D640-EB256D18EE47}"/>
                </a:ext>
              </a:extLst>
            </p:cNvPr>
            <p:cNvSpPr>
              <a:spLocks/>
            </p:cNvSpPr>
            <p:nvPr/>
          </p:nvSpPr>
          <p:spPr bwMode="auto">
            <a:xfrm>
              <a:off x="4043" y="2642"/>
              <a:ext cx="46" cy="48"/>
            </a:xfrm>
            <a:custGeom>
              <a:avLst/>
              <a:gdLst>
                <a:gd name="T0" fmla="*/ 157 w 22"/>
                <a:gd name="T1" fmla="*/ 44 h 22"/>
                <a:gd name="T2" fmla="*/ 92 w 22"/>
                <a:gd name="T3" fmla="*/ 0 h 22"/>
                <a:gd name="T4" fmla="*/ 36 w 22"/>
                <a:gd name="T5" fmla="*/ 20 h 22"/>
                <a:gd name="T6" fmla="*/ 75 w 22"/>
                <a:gd name="T7" fmla="*/ 185 h 22"/>
                <a:gd name="T8" fmla="*/ 201 w 22"/>
                <a:gd name="T9" fmla="*/ 148 h 22"/>
                <a:gd name="T10" fmla="*/ 15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1"/>
                    <a:pt x="13" y="0"/>
                    <a:pt x="10" y="0"/>
                  </a:cubicBezTo>
                  <a:cubicBezTo>
                    <a:pt x="8" y="0"/>
                    <a:pt x="5" y="0"/>
                    <a:pt x="4" y="2"/>
                  </a:cubicBezTo>
                  <a:cubicBezTo>
                    <a:pt x="0" y="7"/>
                    <a:pt x="2" y="15"/>
                    <a:pt x="8" y="18"/>
                  </a:cubicBezTo>
                  <a:cubicBezTo>
                    <a:pt x="14" y="22"/>
                    <a:pt x="21" y="19"/>
                    <a:pt x="22" y="14"/>
                  </a:cubicBezTo>
                  <a:cubicBezTo>
                    <a:pt x="22" y="10"/>
                    <a:pt x="21" y="8"/>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73" name="Freeform 263">
              <a:extLst>
                <a:ext uri="{FF2B5EF4-FFF2-40B4-BE49-F238E27FC236}">
                  <a16:creationId xmlns:a16="http://schemas.microsoft.com/office/drawing/2014/main" id="{FB110603-FCF4-F2B5-EB29-A33DAB3281C8}"/>
                </a:ext>
              </a:extLst>
            </p:cNvPr>
            <p:cNvSpPr>
              <a:spLocks/>
            </p:cNvSpPr>
            <p:nvPr/>
          </p:nvSpPr>
          <p:spPr bwMode="auto">
            <a:xfrm>
              <a:off x="4056" y="2651"/>
              <a:ext cx="22" cy="26"/>
            </a:xfrm>
            <a:custGeom>
              <a:avLst/>
              <a:gdLst>
                <a:gd name="T0" fmla="*/ 88 w 11"/>
                <a:gd name="T1" fmla="*/ 72 h 12"/>
                <a:gd name="T2" fmla="*/ 72 w 11"/>
                <a:gd name="T3" fmla="*/ 113 h 12"/>
                <a:gd name="T4" fmla="*/ 16 w 11"/>
                <a:gd name="T5" fmla="*/ 80 h 12"/>
                <a:gd name="T6" fmla="*/ 8 w 11"/>
                <a:gd name="T7" fmla="*/ 20 h 12"/>
                <a:gd name="T8" fmla="*/ 32 w 11"/>
                <a:gd name="T9" fmla="*/ 0 h 12"/>
                <a:gd name="T10" fmla="*/ 32 w 11"/>
                <a:gd name="T11" fmla="*/ 0 h 12"/>
                <a:gd name="T12" fmla="*/ 8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8" y="11"/>
                    <a:pt x="5"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2" y="8"/>
                  </a:cubicBezTo>
                  <a:cubicBezTo>
                    <a:pt x="5" y="11"/>
                    <a:pt x="8"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 name="Freeform 264">
              <a:extLst>
                <a:ext uri="{FF2B5EF4-FFF2-40B4-BE49-F238E27FC236}">
                  <a16:creationId xmlns:a16="http://schemas.microsoft.com/office/drawing/2014/main" id="{46518064-F46E-5B68-34E8-B8D158486D54}"/>
                </a:ext>
              </a:extLst>
            </p:cNvPr>
            <p:cNvSpPr>
              <a:spLocks/>
            </p:cNvSpPr>
            <p:nvPr/>
          </p:nvSpPr>
          <p:spPr bwMode="auto">
            <a:xfrm>
              <a:off x="3972" y="2644"/>
              <a:ext cx="53" cy="61"/>
            </a:xfrm>
            <a:custGeom>
              <a:avLst/>
              <a:gdLst>
                <a:gd name="T0" fmla="*/ 188 w 26"/>
                <a:gd name="T1" fmla="*/ 61 h 28"/>
                <a:gd name="T2" fmla="*/ 128 w 26"/>
                <a:gd name="T3" fmla="*/ 0 h 28"/>
                <a:gd name="T4" fmla="*/ 49 w 26"/>
                <a:gd name="T5" fmla="*/ 20 h 28"/>
                <a:gd name="T6" fmla="*/ 59 w 26"/>
                <a:gd name="T7" fmla="*/ 229 h 28"/>
                <a:gd name="T8" fmla="*/ 212 w 26"/>
                <a:gd name="T9" fmla="*/ 209 h 28"/>
                <a:gd name="T10" fmla="*/ 188 w 26"/>
                <a:gd name="T11" fmla="*/ 61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8">
                  <a:moveTo>
                    <a:pt x="22" y="6"/>
                  </a:moveTo>
                  <a:cubicBezTo>
                    <a:pt x="20" y="3"/>
                    <a:pt x="18" y="0"/>
                    <a:pt x="15" y="0"/>
                  </a:cubicBezTo>
                  <a:cubicBezTo>
                    <a:pt x="12" y="0"/>
                    <a:pt x="8" y="0"/>
                    <a:pt x="6" y="2"/>
                  </a:cubicBezTo>
                  <a:cubicBezTo>
                    <a:pt x="0" y="7"/>
                    <a:pt x="0" y="17"/>
                    <a:pt x="7" y="22"/>
                  </a:cubicBezTo>
                  <a:cubicBezTo>
                    <a:pt x="14" y="28"/>
                    <a:pt x="22" y="25"/>
                    <a:pt x="25" y="20"/>
                  </a:cubicBezTo>
                  <a:cubicBezTo>
                    <a:pt x="26" y="15"/>
                    <a:pt x="26" y="13"/>
                    <a:pt x="22"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75" name="Freeform 265">
              <a:extLst>
                <a:ext uri="{FF2B5EF4-FFF2-40B4-BE49-F238E27FC236}">
                  <a16:creationId xmlns:a16="http://schemas.microsoft.com/office/drawing/2014/main" id="{23ED9D42-A357-AFE4-3990-A38EC03E5855}"/>
                </a:ext>
              </a:extLst>
            </p:cNvPr>
            <p:cNvSpPr>
              <a:spLocks/>
            </p:cNvSpPr>
            <p:nvPr/>
          </p:nvSpPr>
          <p:spPr bwMode="auto">
            <a:xfrm>
              <a:off x="3986" y="2655"/>
              <a:ext cx="27" cy="33"/>
            </a:xfrm>
            <a:custGeom>
              <a:avLst/>
              <a:gdLst>
                <a:gd name="T0" fmla="*/ 116 w 13"/>
                <a:gd name="T1" fmla="*/ 97 h 15"/>
                <a:gd name="T2" fmla="*/ 91 w 13"/>
                <a:gd name="T3" fmla="*/ 150 h 15"/>
                <a:gd name="T4" fmla="*/ 17 w 13"/>
                <a:gd name="T5" fmla="*/ 97 h 15"/>
                <a:gd name="T6" fmla="*/ 17 w 13"/>
                <a:gd name="T7" fmla="*/ 20 h 15"/>
                <a:gd name="T8" fmla="*/ 52 w 13"/>
                <a:gd name="T9" fmla="*/ 0 h 15"/>
                <a:gd name="T10" fmla="*/ 52 w 13"/>
                <a:gd name="T11" fmla="*/ 0 h 15"/>
                <a:gd name="T12" fmla="*/ 17 w 13"/>
                <a:gd name="T13" fmla="*/ 20 h 15"/>
                <a:gd name="T14" fmla="*/ 17 w 13"/>
                <a:gd name="T15" fmla="*/ 106 h 15"/>
                <a:gd name="T16" fmla="*/ 91 w 13"/>
                <a:gd name="T17" fmla="*/ 150 h 15"/>
                <a:gd name="T18" fmla="*/ 116 w 13"/>
                <a:gd name="T19" fmla="*/ 97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5">
                  <a:moveTo>
                    <a:pt x="13" y="9"/>
                  </a:moveTo>
                  <a:cubicBezTo>
                    <a:pt x="13" y="12"/>
                    <a:pt x="12" y="14"/>
                    <a:pt x="10" y="14"/>
                  </a:cubicBezTo>
                  <a:cubicBezTo>
                    <a:pt x="8" y="15"/>
                    <a:pt x="4" y="14"/>
                    <a:pt x="2" y="9"/>
                  </a:cubicBezTo>
                  <a:cubicBezTo>
                    <a:pt x="0" y="6"/>
                    <a:pt x="1" y="4"/>
                    <a:pt x="2" y="2"/>
                  </a:cubicBezTo>
                  <a:cubicBezTo>
                    <a:pt x="3" y="1"/>
                    <a:pt x="5" y="0"/>
                    <a:pt x="6" y="0"/>
                  </a:cubicBezTo>
                  <a:cubicBezTo>
                    <a:pt x="6" y="0"/>
                    <a:pt x="6" y="0"/>
                    <a:pt x="6" y="0"/>
                  </a:cubicBezTo>
                  <a:cubicBezTo>
                    <a:pt x="4" y="0"/>
                    <a:pt x="3" y="0"/>
                    <a:pt x="2" y="2"/>
                  </a:cubicBezTo>
                  <a:cubicBezTo>
                    <a:pt x="1" y="3"/>
                    <a:pt x="0" y="6"/>
                    <a:pt x="2" y="10"/>
                  </a:cubicBezTo>
                  <a:cubicBezTo>
                    <a:pt x="4" y="14"/>
                    <a:pt x="8" y="15"/>
                    <a:pt x="10" y="14"/>
                  </a:cubicBezTo>
                  <a:cubicBezTo>
                    <a:pt x="12" y="14"/>
                    <a:pt x="13" y="12"/>
                    <a:pt x="13"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 name="Freeform 266">
              <a:extLst>
                <a:ext uri="{FF2B5EF4-FFF2-40B4-BE49-F238E27FC236}">
                  <a16:creationId xmlns:a16="http://schemas.microsoft.com/office/drawing/2014/main" id="{272CE472-3309-B8F6-5DA8-84B4A17290A5}"/>
                </a:ext>
              </a:extLst>
            </p:cNvPr>
            <p:cNvSpPr>
              <a:spLocks/>
            </p:cNvSpPr>
            <p:nvPr/>
          </p:nvSpPr>
          <p:spPr bwMode="auto">
            <a:xfrm>
              <a:off x="4662" y="3042"/>
              <a:ext cx="48" cy="63"/>
            </a:xfrm>
            <a:custGeom>
              <a:avLst/>
              <a:gdLst>
                <a:gd name="T0" fmla="*/ 152 w 23"/>
                <a:gd name="T1" fmla="*/ 52 h 29"/>
                <a:gd name="T2" fmla="*/ 100 w 23"/>
                <a:gd name="T3" fmla="*/ 9 h 29"/>
                <a:gd name="T4" fmla="*/ 17 w 23"/>
                <a:gd name="T5" fmla="*/ 165 h 29"/>
                <a:gd name="T6" fmla="*/ 144 w 23"/>
                <a:gd name="T7" fmla="*/ 289 h 29"/>
                <a:gd name="T8" fmla="*/ 209 w 23"/>
                <a:gd name="T9" fmla="*/ 202 h 29"/>
                <a:gd name="T10" fmla="*/ 184 w 23"/>
                <a:gd name="T11" fmla="*/ 113 h 29"/>
                <a:gd name="T12" fmla="*/ 152 w 23"/>
                <a:gd name="T13" fmla="*/ 52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9">
                  <a:moveTo>
                    <a:pt x="17" y="5"/>
                  </a:moveTo>
                  <a:cubicBezTo>
                    <a:pt x="16" y="3"/>
                    <a:pt x="14" y="1"/>
                    <a:pt x="11" y="1"/>
                  </a:cubicBezTo>
                  <a:cubicBezTo>
                    <a:pt x="3" y="0"/>
                    <a:pt x="0" y="8"/>
                    <a:pt x="2" y="16"/>
                  </a:cubicBezTo>
                  <a:cubicBezTo>
                    <a:pt x="5" y="24"/>
                    <a:pt x="12" y="29"/>
                    <a:pt x="16" y="28"/>
                  </a:cubicBezTo>
                  <a:cubicBezTo>
                    <a:pt x="20" y="27"/>
                    <a:pt x="22" y="24"/>
                    <a:pt x="23" y="20"/>
                  </a:cubicBezTo>
                  <a:cubicBezTo>
                    <a:pt x="23" y="17"/>
                    <a:pt x="21" y="13"/>
                    <a:pt x="20" y="11"/>
                  </a:cubicBezTo>
                  <a:cubicBezTo>
                    <a:pt x="19" y="9"/>
                    <a:pt x="19" y="6"/>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77" name="Freeform 267">
              <a:extLst>
                <a:ext uri="{FF2B5EF4-FFF2-40B4-BE49-F238E27FC236}">
                  <a16:creationId xmlns:a16="http://schemas.microsoft.com/office/drawing/2014/main" id="{0A4409F9-A714-8B17-3A5E-FE919E317144}"/>
                </a:ext>
              </a:extLst>
            </p:cNvPr>
            <p:cNvSpPr>
              <a:spLocks/>
            </p:cNvSpPr>
            <p:nvPr/>
          </p:nvSpPr>
          <p:spPr bwMode="auto">
            <a:xfrm>
              <a:off x="4677" y="3057"/>
              <a:ext cx="18" cy="33"/>
            </a:xfrm>
            <a:custGeom>
              <a:avLst/>
              <a:gdLst>
                <a:gd name="T0" fmla="*/ 16 w 9"/>
                <a:gd name="T1" fmla="*/ 9 h 15"/>
                <a:gd name="T2" fmla="*/ 8 w 9"/>
                <a:gd name="T3" fmla="*/ 64 h 15"/>
                <a:gd name="T4" fmla="*/ 40 w 9"/>
                <a:gd name="T5" fmla="*/ 150 h 15"/>
                <a:gd name="T6" fmla="*/ 72 w 9"/>
                <a:gd name="T7" fmla="*/ 161 h 15"/>
                <a:gd name="T8" fmla="*/ 72 w 9"/>
                <a:gd name="T9" fmla="*/ 161 h 15"/>
                <a:gd name="T10" fmla="*/ 40 w 9"/>
                <a:gd name="T11" fmla="*/ 150 h 15"/>
                <a:gd name="T12" fmla="*/ 8 w 9"/>
                <a:gd name="T13" fmla="*/ 64 h 15"/>
                <a:gd name="T14" fmla="*/ 16 w 9"/>
                <a:gd name="T15" fmla="*/ 9 h 15"/>
                <a:gd name="T16" fmla="*/ 40 w 9"/>
                <a:gd name="T17" fmla="*/ 9 h 15"/>
                <a:gd name="T18" fmla="*/ 40 w 9"/>
                <a:gd name="T19" fmla="*/ 9 h 15"/>
                <a:gd name="T20" fmla="*/ 16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2" y="1"/>
                  </a:moveTo>
                  <a:cubicBezTo>
                    <a:pt x="1" y="2"/>
                    <a:pt x="0" y="4"/>
                    <a:pt x="1" y="6"/>
                  </a:cubicBezTo>
                  <a:cubicBezTo>
                    <a:pt x="1" y="10"/>
                    <a:pt x="3" y="13"/>
                    <a:pt x="5" y="14"/>
                  </a:cubicBezTo>
                  <a:cubicBezTo>
                    <a:pt x="6" y="15"/>
                    <a:pt x="7" y="15"/>
                    <a:pt x="9" y="15"/>
                  </a:cubicBezTo>
                  <a:cubicBezTo>
                    <a:pt x="9" y="15"/>
                    <a:pt x="9" y="15"/>
                    <a:pt x="9" y="15"/>
                  </a:cubicBezTo>
                  <a:cubicBezTo>
                    <a:pt x="7" y="15"/>
                    <a:pt x="6" y="15"/>
                    <a:pt x="5" y="14"/>
                  </a:cubicBezTo>
                  <a:cubicBezTo>
                    <a:pt x="3" y="13"/>
                    <a:pt x="1" y="10"/>
                    <a:pt x="1" y="6"/>
                  </a:cubicBezTo>
                  <a:cubicBezTo>
                    <a:pt x="0" y="4"/>
                    <a:pt x="1" y="2"/>
                    <a:pt x="2" y="1"/>
                  </a:cubicBezTo>
                  <a:cubicBezTo>
                    <a:pt x="3" y="0"/>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 name="Freeform 268">
              <a:extLst>
                <a:ext uri="{FF2B5EF4-FFF2-40B4-BE49-F238E27FC236}">
                  <a16:creationId xmlns:a16="http://schemas.microsoft.com/office/drawing/2014/main" id="{16188B29-6D1D-9923-89FE-F341DE5763E8}"/>
                </a:ext>
              </a:extLst>
            </p:cNvPr>
            <p:cNvSpPr>
              <a:spLocks/>
            </p:cNvSpPr>
            <p:nvPr/>
          </p:nvSpPr>
          <p:spPr bwMode="auto">
            <a:xfrm>
              <a:off x="4703" y="3081"/>
              <a:ext cx="56" cy="64"/>
            </a:xfrm>
            <a:custGeom>
              <a:avLst/>
              <a:gdLst>
                <a:gd name="T0" fmla="*/ 151 w 27"/>
                <a:gd name="T1" fmla="*/ 33 h 29"/>
                <a:gd name="T2" fmla="*/ 91 w 27"/>
                <a:gd name="T3" fmla="*/ 0 h 29"/>
                <a:gd name="T4" fmla="*/ 44 w 27"/>
                <a:gd name="T5" fmla="*/ 194 h 29"/>
                <a:gd name="T6" fmla="*/ 197 w 27"/>
                <a:gd name="T7" fmla="*/ 291 h 29"/>
                <a:gd name="T8" fmla="*/ 241 w 27"/>
                <a:gd name="T9" fmla="*/ 194 h 29"/>
                <a:gd name="T10" fmla="*/ 197 w 27"/>
                <a:gd name="T11" fmla="*/ 97 h 29"/>
                <a:gd name="T12" fmla="*/ 151 w 27"/>
                <a:gd name="T13" fmla="*/ 3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29">
                  <a:moveTo>
                    <a:pt x="17" y="3"/>
                  </a:moveTo>
                  <a:cubicBezTo>
                    <a:pt x="15" y="1"/>
                    <a:pt x="13" y="0"/>
                    <a:pt x="10" y="0"/>
                  </a:cubicBezTo>
                  <a:cubicBezTo>
                    <a:pt x="1" y="0"/>
                    <a:pt x="0" y="10"/>
                    <a:pt x="5" y="18"/>
                  </a:cubicBezTo>
                  <a:cubicBezTo>
                    <a:pt x="10" y="26"/>
                    <a:pt x="18" y="29"/>
                    <a:pt x="22" y="27"/>
                  </a:cubicBezTo>
                  <a:cubicBezTo>
                    <a:pt x="26" y="25"/>
                    <a:pt x="27" y="22"/>
                    <a:pt x="27" y="18"/>
                  </a:cubicBezTo>
                  <a:cubicBezTo>
                    <a:pt x="26" y="14"/>
                    <a:pt x="23" y="11"/>
                    <a:pt x="22" y="9"/>
                  </a:cubicBezTo>
                  <a:cubicBezTo>
                    <a:pt x="20" y="7"/>
                    <a:pt x="19" y="4"/>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79" name="Freeform 269">
              <a:extLst>
                <a:ext uri="{FF2B5EF4-FFF2-40B4-BE49-F238E27FC236}">
                  <a16:creationId xmlns:a16="http://schemas.microsoft.com/office/drawing/2014/main" id="{3AA3F1F2-3351-0FF0-8C93-EADFE13F08A8}"/>
                </a:ext>
              </a:extLst>
            </p:cNvPr>
            <p:cNvSpPr>
              <a:spLocks/>
            </p:cNvSpPr>
            <p:nvPr/>
          </p:nvSpPr>
          <p:spPr bwMode="auto">
            <a:xfrm>
              <a:off x="4722" y="3095"/>
              <a:ext cx="22" cy="35"/>
            </a:xfrm>
            <a:custGeom>
              <a:avLst/>
              <a:gdLst>
                <a:gd name="T0" fmla="*/ 8 w 11"/>
                <a:gd name="T1" fmla="*/ 9 h 16"/>
                <a:gd name="T2" fmla="*/ 8 w 11"/>
                <a:gd name="T3" fmla="*/ 72 h 16"/>
                <a:gd name="T4" fmla="*/ 56 w 11"/>
                <a:gd name="T5" fmla="*/ 158 h 16"/>
                <a:gd name="T6" fmla="*/ 88 w 11"/>
                <a:gd name="T7" fmla="*/ 158 h 16"/>
                <a:gd name="T8" fmla="*/ 88 w 11"/>
                <a:gd name="T9" fmla="*/ 158 h 16"/>
                <a:gd name="T10" fmla="*/ 56 w 11"/>
                <a:gd name="T11" fmla="*/ 158 h 16"/>
                <a:gd name="T12" fmla="*/ 8 w 11"/>
                <a:gd name="T13" fmla="*/ 72 h 16"/>
                <a:gd name="T14" fmla="*/ 8 w 11"/>
                <a:gd name="T15" fmla="*/ 9 h 16"/>
                <a:gd name="T16" fmla="*/ 32 w 11"/>
                <a:gd name="T17" fmla="*/ 9 h 16"/>
                <a:gd name="T18" fmla="*/ 32 w 11"/>
                <a:gd name="T19" fmla="*/ 9 h 16"/>
                <a:gd name="T20" fmla="*/ 8 w 11"/>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6">
                  <a:moveTo>
                    <a:pt x="1" y="1"/>
                  </a:moveTo>
                  <a:cubicBezTo>
                    <a:pt x="0" y="2"/>
                    <a:pt x="0" y="5"/>
                    <a:pt x="1" y="7"/>
                  </a:cubicBezTo>
                  <a:cubicBezTo>
                    <a:pt x="2" y="11"/>
                    <a:pt x="5" y="14"/>
                    <a:pt x="7" y="15"/>
                  </a:cubicBezTo>
                  <a:cubicBezTo>
                    <a:pt x="9" y="16"/>
                    <a:pt x="10" y="16"/>
                    <a:pt x="11" y="15"/>
                  </a:cubicBezTo>
                  <a:cubicBezTo>
                    <a:pt x="11" y="15"/>
                    <a:pt x="11" y="15"/>
                    <a:pt x="11" y="15"/>
                  </a:cubicBezTo>
                  <a:cubicBezTo>
                    <a:pt x="10" y="16"/>
                    <a:pt x="9" y="15"/>
                    <a:pt x="7" y="15"/>
                  </a:cubicBezTo>
                  <a:cubicBezTo>
                    <a:pt x="5" y="14"/>
                    <a:pt x="2" y="11"/>
                    <a:pt x="1" y="7"/>
                  </a:cubicBezTo>
                  <a:cubicBezTo>
                    <a:pt x="0" y="5"/>
                    <a:pt x="0" y="2"/>
                    <a:pt x="1" y="1"/>
                  </a:cubicBezTo>
                  <a:cubicBezTo>
                    <a:pt x="1" y="1"/>
                    <a:pt x="2" y="0"/>
                    <a:pt x="4" y="1"/>
                  </a:cubicBezTo>
                  <a:cubicBezTo>
                    <a:pt x="4" y="1"/>
                    <a:pt x="4" y="1"/>
                    <a:pt x="4" y="1"/>
                  </a:cubicBezTo>
                  <a:cubicBezTo>
                    <a:pt x="2" y="0"/>
                    <a:pt x="1"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 name="Freeform 270">
              <a:extLst>
                <a:ext uri="{FF2B5EF4-FFF2-40B4-BE49-F238E27FC236}">
                  <a16:creationId xmlns:a16="http://schemas.microsoft.com/office/drawing/2014/main" id="{E8A074C5-F134-B6A7-80C2-B84481EA023A}"/>
                </a:ext>
              </a:extLst>
            </p:cNvPr>
            <p:cNvSpPr>
              <a:spLocks/>
            </p:cNvSpPr>
            <p:nvPr/>
          </p:nvSpPr>
          <p:spPr bwMode="auto">
            <a:xfrm>
              <a:off x="4105" y="2893"/>
              <a:ext cx="55" cy="57"/>
            </a:xfrm>
            <a:custGeom>
              <a:avLst/>
              <a:gdLst>
                <a:gd name="T0" fmla="*/ 212 w 27"/>
                <a:gd name="T1" fmla="*/ 169 h 26"/>
                <a:gd name="T2" fmla="*/ 220 w 27"/>
                <a:gd name="T3" fmla="*/ 86 h 26"/>
                <a:gd name="T4" fmla="*/ 75 w 27"/>
                <a:gd name="T5" fmla="*/ 53 h 26"/>
                <a:gd name="T6" fmla="*/ 24 w 27"/>
                <a:gd name="T7" fmla="*/ 221 h 26"/>
                <a:gd name="T8" fmla="*/ 100 w 27"/>
                <a:gd name="T9" fmla="*/ 265 h 26"/>
                <a:gd name="T10" fmla="*/ 161 w 27"/>
                <a:gd name="T11" fmla="*/ 210 h 26"/>
                <a:gd name="T12" fmla="*/ 212 w 27"/>
                <a:gd name="T13" fmla="*/ 169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26">
                  <a:moveTo>
                    <a:pt x="25" y="16"/>
                  </a:moveTo>
                  <a:cubicBezTo>
                    <a:pt x="26" y="13"/>
                    <a:pt x="27" y="11"/>
                    <a:pt x="26" y="8"/>
                  </a:cubicBezTo>
                  <a:cubicBezTo>
                    <a:pt x="25" y="0"/>
                    <a:pt x="16" y="0"/>
                    <a:pt x="9" y="5"/>
                  </a:cubicBezTo>
                  <a:cubicBezTo>
                    <a:pt x="2" y="9"/>
                    <a:pt x="0" y="18"/>
                    <a:pt x="3" y="21"/>
                  </a:cubicBezTo>
                  <a:cubicBezTo>
                    <a:pt x="5" y="25"/>
                    <a:pt x="8" y="26"/>
                    <a:pt x="12" y="25"/>
                  </a:cubicBezTo>
                  <a:cubicBezTo>
                    <a:pt x="15" y="24"/>
                    <a:pt x="18" y="21"/>
                    <a:pt x="19" y="20"/>
                  </a:cubicBezTo>
                  <a:cubicBezTo>
                    <a:pt x="21" y="19"/>
                    <a:pt x="24" y="17"/>
                    <a:pt x="25"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81" name="Freeform 271">
              <a:extLst>
                <a:ext uri="{FF2B5EF4-FFF2-40B4-BE49-F238E27FC236}">
                  <a16:creationId xmlns:a16="http://schemas.microsoft.com/office/drawing/2014/main" id="{EBD539D3-9708-5029-39D7-7267D3C99D7A}"/>
                </a:ext>
              </a:extLst>
            </p:cNvPr>
            <p:cNvSpPr>
              <a:spLocks/>
            </p:cNvSpPr>
            <p:nvPr/>
          </p:nvSpPr>
          <p:spPr bwMode="auto">
            <a:xfrm>
              <a:off x="4119" y="2911"/>
              <a:ext cx="27" cy="24"/>
            </a:xfrm>
            <a:custGeom>
              <a:avLst/>
              <a:gdLst>
                <a:gd name="T0" fmla="*/ 108 w 13"/>
                <a:gd name="T1" fmla="*/ 0 h 11"/>
                <a:gd name="T2" fmla="*/ 64 w 13"/>
                <a:gd name="T3" fmla="*/ 9 h 11"/>
                <a:gd name="T4" fmla="*/ 0 w 13"/>
                <a:gd name="T5" fmla="*/ 81 h 11"/>
                <a:gd name="T6" fmla="*/ 8 w 13"/>
                <a:gd name="T7" fmla="*/ 113 h 11"/>
                <a:gd name="T8" fmla="*/ 8 w 13"/>
                <a:gd name="T9" fmla="*/ 113 h 11"/>
                <a:gd name="T10" fmla="*/ 8 w 13"/>
                <a:gd name="T11" fmla="*/ 81 h 11"/>
                <a:gd name="T12" fmla="*/ 64 w 13"/>
                <a:gd name="T13" fmla="*/ 9 h 11"/>
                <a:gd name="T14" fmla="*/ 108 w 13"/>
                <a:gd name="T15" fmla="*/ 9 h 11"/>
                <a:gd name="T16" fmla="*/ 116 w 13"/>
                <a:gd name="T17" fmla="*/ 33 h 11"/>
                <a:gd name="T18" fmla="*/ 116 w 13"/>
                <a:gd name="T19" fmla="*/ 33 h 11"/>
                <a:gd name="T20" fmla="*/ 108 w 13"/>
                <a:gd name="T21" fmla="*/ 0 h 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1">
                  <a:moveTo>
                    <a:pt x="12" y="0"/>
                  </a:moveTo>
                  <a:cubicBezTo>
                    <a:pt x="11" y="0"/>
                    <a:pt x="9" y="0"/>
                    <a:pt x="7" y="1"/>
                  </a:cubicBezTo>
                  <a:cubicBezTo>
                    <a:pt x="4" y="2"/>
                    <a:pt x="1" y="5"/>
                    <a:pt x="0" y="8"/>
                  </a:cubicBezTo>
                  <a:cubicBezTo>
                    <a:pt x="0" y="9"/>
                    <a:pt x="0" y="10"/>
                    <a:pt x="1" y="11"/>
                  </a:cubicBezTo>
                  <a:cubicBezTo>
                    <a:pt x="1" y="11"/>
                    <a:pt x="1" y="11"/>
                    <a:pt x="1" y="11"/>
                  </a:cubicBezTo>
                  <a:cubicBezTo>
                    <a:pt x="0" y="10"/>
                    <a:pt x="0" y="9"/>
                    <a:pt x="1" y="8"/>
                  </a:cubicBezTo>
                  <a:cubicBezTo>
                    <a:pt x="1" y="5"/>
                    <a:pt x="4" y="3"/>
                    <a:pt x="7" y="1"/>
                  </a:cubicBezTo>
                  <a:cubicBezTo>
                    <a:pt x="9" y="0"/>
                    <a:pt x="11" y="0"/>
                    <a:pt x="12" y="1"/>
                  </a:cubicBezTo>
                  <a:cubicBezTo>
                    <a:pt x="13" y="1"/>
                    <a:pt x="13" y="2"/>
                    <a:pt x="13" y="3"/>
                  </a:cubicBezTo>
                  <a:cubicBezTo>
                    <a:pt x="13" y="3"/>
                    <a:pt x="13" y="3"/>
                    <a:pt x="13" y="3"/>
                  </a:cubicBezTo>
                  <a:cubicBezTo>
                    <a:pt x="13" y="2"/>
                    <a:pt x="13" y="1"/>
                    <a:pt x="1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 name="Freeform 272">
              <a:extLst>
                <a:ext uri="{FF2B5EF4-FFF2-40B4-BE49-F238E27FC236}">
                  <a16:creationId xmlns:a16="http://schemas.microsoft.com/office/drawing/2014/main" id="{3D59A422-E48B-2AFA-2979-065EED7C6EFA}"/>
                </a:ext>
              </a:extLst>
            </p:cNvPr>
            <p:cNvSpPr>
              <a:spLocks/>
            </p:cNvSpPr>
            <p:nvPr/>
          </p:nvSpPr>
          <p:spPr bwMode="auto">
            <a:xfrm>
              <a:off x="4058" y="2828"/>
              <a:ext cx="49" cy="70"/>
            </a:xfrm>
            <a:custGeom>
              <a:avLst/>
              <a:gdLst>
                <a:gd name="T0" fmla="*/ 204 w 24"/>
                <a:gd name="T1" fmla="*/ 72 h 32"/>
                <a:gd name="T2" fmla="*/ 129 w 24"/>
                <a:gd name="T3" fmla="*/ 20 h 32"/>
                <a:gd name="T4" fmla="*/ 25 w 24"/>
                <a:gd name="T5" fmla="*/ 177 h 32"/>
                <a:gd name="T6" fmla="*/ 33 w 24"/>
                <a:gd name="T7" fmla="*/ 302 h 32"/>
                <a:gd name="T8" fmla="*/ 204 w 24"/>
                <a:gd name="T9" fmla="*/ 7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2">
                  <a:moveTo>
                    <a:pt x="24" y="7"/>
                  </a:moveTo>
                  <a:cubicBezTo>
                    <a:pt x="23" y="1"/>
                    <a:pt x="20" y="0"/>
                    <a:pt x="15" y="2"/>
                  </a:cubicBezTo>
                  <a:cubicBezTo>
                    <a:pt x="11" y="4"/>
                    <a:pt x="6" y="11"/>
                    <a:pt x="3" y="17"/>
                  </a:cubicBezTo>
                  <a:cubicBezTo>
                    <a:pt x="0" y="24"/>
                    <a:pt x="2" y="27"/>
                    <a:pt x="4" y="29"/>
                  </a:cubicBezTo>
                  <a:cubicBezTo>
                    <a:pt x="10" y="32"/>
                    <a:pt x="23" y="17"/>
                    <a:pt x="24"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83" name="Freeform 273">
              <a:extLst>
                <a:ext uri="{FF2B5EF4-FFF2-40B4-BE49-F238E27FC236}">
                  <a16:creationId xmlns:a16="http://schemas.microsoft.com/office/drawing/2014/main" id="{487E0542-8E4D-6E50-1F27-07E85728C448}"/>
                </a:ext>
              </a:extLst>
            </p:cNvPr>
            <p:cNvSpPr>
              <a:spLocks/>
            </p:cNvSpPr>
            <p:nvPr/>
          </p:nvSpPr>
          <p:spPr bwMode="auto">
            <a:xfrm>
              <a:off x="4072" y="2841"/>
              <a:ext cx="27" cy="37"/>
            </a:xfrm>
            <a:custGeom>
              <a:avLst/>
              <a:gdLst>
                <a:gd name="T0" fmla="*/ 108 w 13"/>
                <a:gd name="T1" fmla="*/ 9 h 17"/>
                <a:gd name="T2" fmla="*/ 52 w 13"/>
                <a:gd name="T3" fmla="*/ 44 h 17"/>
                <a:gd name="T4" fmla="*/ 0 w 13"/>
                <a:gd name="T5" fmla="*/ 141 h 17"/>
                <a:gd name="T6" fmla="*/ 8 w 13"/>
                <a:gd name="T7" fmla="*/ 176 h 17"/>
                <a:gd name="T8" fmla="*/ 8 w 13"/>
                <a:gd name="T9" fmla="*/ 176 h 17"/>
                <a:gd name="T10" fmla="*/ 0 w 13"/>
                <a:gd name="T11" fmla="*/ 141 h 17"/>
                <a:gd name="T12" fmla="*/ 52 w 13"/>
                <a:gd name="T13" fmla="*/ 44 h 17"/>
                <a:gd name="T14" fmla="*/ 108 w 13"/>
                <a:gd name="T15" fmla="*/ 9 h 17"/>
                <a:gd name="T16" fmla="*/ 116 w 13"/>
                <a:gd name="T17" fmla="*/ 44 h 17"/>
                <a:gd name="T18" fmla="*/ 116 w 13"/>
                <a:gd name="T19" fmla="*/ 44 h 17"/>
                <a:gd name="T20" fmla="*/ 108 w 13"/>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7">
                  <a:moveTo>
                    <a:pt x="12" y="1"/>
                  </a:moveTo>
                  <a:cubicBezTo>
                    <a:pt x="11" y="0"/>
                    <a:pt x="9" y="1"/>
                    <a:pt x="6" y="4"/>
                  </a:cubicBezTo>
                  <a:cubicBezTo>
                    <a:pt x="4" y="6"/>
                    <a:pt x="1" y="10"/>
                    <a:pt x="0" y="14"/>
                  </a:cubicBezTo>
                  <a:cubicBezTo>
                    <a:pt x="0" y="15"/>
                    <a:pt x="0" y="16"/>
                    <a:pt x="1" y="17"/>
                  </a:cubicBezTo>
                  <a:cubicBezTo>
                    <a:pt x="1" y="17"/>
                    <a:pt x="1" y="17"/>
                    <a:pt x="1" y="17"/>
                  </a:cubicBezTo>
                  <a:cubicBezTo>
                    <a:pt x="0" y="16"/>
                    <a:pt x="0" y="15"/>
                    <a:pt x="0" y="14"/>
                  </a:cubicBezTo>
                  <a:cubicBezTo>
                    <a:pt x="1" y="10"/>
                    <a:pt x="4" y="6"/>
                    <a:pt x="6" y="4"/>
                  </a:cubicBezTo>
                  <a:cubicBezTo>
                    <a:pt x="9" y="2"/>
                    <a:pt x="11" y="1"/>
                    <a:pt x="12" y="1"/>
                  </a:cubicBezTo>
                  <a:cubicBezTo>
                    <a:pt x="13" y="2"/>
                    <a:pt x="13" y="3"/>
                    <a:pt x="13" y="4"/>
                  </a:cubicBezTo>
                  <a:cubicBezTo>
                    <a:pt x="13" y="4"/>
                    <a:pt x="13" y="4"/>
                    <a:pt x="13" y="4"/>
                  </a:cubicBezTo>
                  <a:cubicBezTo>
                    <a:pt x="13" y="3"/>
                    <a:pt x="13" y="2"/>
                    <a:pt x="1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 name="Freeform 274">
              <a:extLst>
                <a:ext uri="{FF2B5EF4-FFF2-40B4-BE49-F238E27FC236}">
                  <a16:creationId xmlns:a16="http://schemas.microsoft.com/office/drawing/2014/main" id="{B140E85D-6BA3-E3C7-E6F0-2B22AF37554E}"/>
                </a:ext>
              </a:extLst>
            </p:cNvPr>
            <p:cNvSpPr>
              <a:spLocks/>
            </p:cNvSpPr>
            <p:nvPr/>
          </p:nvSpPr>
          <p:spPr bwMode="auto">
            <a:xfrm>
              <a:off x="4087" y="2812"/>
              <a:ext cx="55" cy="73"/>
            </a:xfrm>
            <a:custGeom>
              <a:avLst/>
              <a:gdLst>
                <a:gd name="T0" fmla="*/ 220 w 27"/>
                <a:gd name="T1" fmla="*/ 142 h 33"/>
                <a:gd name="T2" fmla="*/ 187 w 27"/>
                <a:gd name="T3" fmla="*/ 33 h 33"/>
                <a:gd name="T4" fmla="*/ 49 w 27"/>
                <a:gd name="T5" fmla="*/ 142 h 33"/>
                <a:gd name="T6" fmla="*/ 41 w 27"/>
                <a:gd name="T7" fmla="*/ 338 h 33"/>
                <a:gd name="T8" fmla="*/ 108 w 27"/>
                <a:gd name="T9" fmla="*/ 338 h 33"/>
                <a:gd name="T10" fmla="*/ 171 w 27"/>
                <a:gd name="T11" fmla="*/ 239 h 33"/>
                <a:gd name="T12" fmla="*/ 220 w 27"/>
                <a:gd name="T13" fmla="*/ 142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3">
                  <a:moveTo>
                    <a:pt x="26" y="13"/>
                  </a:moveTo>
                  <a:cubicBezTo>
                    <a:pt x="27" y="9"/>
                    <a:pt x="26" y="6"/>
                    <a:pt x="22" y="3"/>
                  </a:cubicBezTo>
                  <a:cubicBezTo>
                    <a:pt x="17" y="0"/>
                    <a:pt x="11" y="4"/>
                    <a:pt x="6" y="13"/>
                  </a:cubicBezTo>
                  <a:cubicBezTo>
                    <a:pt x="2" y="21"/>
                    <a:pt x="0" y="26"/>
                    <a:pt x="5" y="31"/>
                  </a:cubicBezTo>
                  <a:cubicBezTo>
                    <a:pt x="7" y="33"/>
                    <a:pt x="10" y="33"/>
                    <a:pt x="13" y="31"/>
                  </a:cubicBezTo>
                  <a:cubicBezTo>
                    <a:pt x="16" y="29"/>
                    <a:pt x="17" y="26"/>
                    <a:pt x="20" y="22"/>
                  </a:cubicBezTo>
                  <a:cubicBezTo>
                    <a:pt x="21" y="20"/>
                    <a:pt x="25" y="17"/>
                    <a:pt x="26"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85" name="Freeform 275">
              <a:extLst>
                <a:ext uri="{FF2B5EF4-FFF2-40B4-BE49-F238E27FC236}">
                  <a16:creationId xmlns:a16="http://schemas.microsoft.com/office/drawing/2014/main" id="{1B09D0B4-D39B-1A65-30A5-4525F552A0D7}"/>
                </a:ext>
              </a:extLst>
            </p:cNvPr>
            <p:cNvSpPr>
              <a:spLocks/>
            </p:cNvSpPr>
            <p:nvPr/>
          </p:nvSpPr>
          <p:spPr bwMode="auto">
            <a:xfrm>
              <a:off x="4105" y="2830"/>
              <a:ext cx="27" cy="39"/>
            </a:xfrm>
            <a:custGeom>
              <a:avLst/>
              <a:gdLst>
                <a:gd name="T0" fmla="*/ 17 w 13"/>
                <a:gd name="T1" fmla="*/ 184 h 18"/>
                <a:gd name="T2" fmla="*/ 8 w 13"/>
                <a:gd name="T3" fmla="*/ 184 h 18"/>
                <a:gd name="T4" fmla="*/ 35 w 13"/>
                <a:gd name="T5" fmla="*/ 61 h 18"/>
                <a:gd name="T6" fmla="*/ 100 w 13"/>
                <a:gd name="T7" fmla="*/ 9 h 18"/>
                <a:gd name="T8" fmla="*/ 116 w 13"/>
                <a:gd name="T9" fmla="*/ 52 h 18"/>
                <a:gd name="T10" fmla="*/ 116 w 13"/>
                <a:gd name="T11" fmla="*/ 52 h 18"/>
                <a:gd name="T12" fmla="*/ 100 w 13"/>
                <a:gd name="T13" fmla="*/ 9 h 18"/>
                <a:gd name="T14" fmla="*/ 35 w 13"/>
                <a:gd name="T15" fmla="*/ 61 h 18"/>
                <a:gd name="T16" fmla="*/ 8 w 13"/>
                <a:gd name="T17" fmla="*/ 184 h 18"/>
                <a:gd name="T18" fmla="*/ 17 w 13"/>
                <a:gd name="T19" fmla="*/ 184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8">
                  <a:moveTo>
                    <a:pt x="2" y="18"/>
                  </a:moveTo>
                  <a:cubicBezTo>
                    <a:pt x="2" y="18"/>
                    <a:pt x="1" y="18"/>
                    <a:pt x="1" y="18"/>
                  </a:cubicBezTo>
                  <a:cubicBezTo>
                    <a:pt x="0" y="17"/>
                    <a:pt x="0" y="13"/>
                    <a:pt x="4" y="6"/>
                  </a:cubicBezTo>
                  <a:cubicBezTo>
                    <a:pt x="7" y="2"/>
                    <a:pt x="10" y="0"/>
                    <a:pt x="11" y="1"/>
                  </a:cubicBezTo>
                  <a:cubicBezTo>
                    <a:pt x="12" y="1"/>
                    <a:pt x="13" y="3"/>
                    <a:pt x="13" y="5"/>
                  </a:cubicBezTo>
                  <a:cubicBezTo>
                    <a:pt x="13" y="5"/>
                    <a:pt x="13" y="5"/>
                    <a:pt x="13" y="5"/>
                  </a:cubicBezTo>
                  <a:cubicBezTo>
                    <a:pt x="13" y="3"/>
                    <a:pt x="12" y="1"/>
                    <a:pt x="11" y="1"/>
                  </a:cubicBezTo>
                  <a:cubicBezTo>
                    <a:pt x="10" y="0"/>
                    <a:pt x="7" y="1"/>
                    <a:pt x="4" y="6"/>
                  </a:cubicBezTo>
                  <a:cubicBezTo>
                    <a:pt x="0" y="12"/>
                    <a:pt x="0" y="16"/>
                    <a:pt x="1" y="18"/>
                  </a:cubicBezTo>
                  <a:cubicBezTo>
                    <a:pt x="1" y="18"/>
                    <a:pt x="2" y="18"/>
                    <a:pt x="2" y="1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 name="Freeform 276">
              <a:extLst>
                <a:ext uri="{FF2B5EF4-FFF2-40B4-BE49-F238E27FC236}">
                  <a16:creationId xmlns:a16="http://schemas.microsoft.com/office/drawing/2014/main" id="{743DCDE6-B511-6673-D7C5-480FB44829B8}"/>
                </a:ext>
              </a:extLst>
            </p:cNvPr>
            <p:cNvSpPr>
              <a:spLocks/>
            </p:cNvSpPr>
            <p:nvPr/>
          </p:nvSpPr>
          <p:spPr bwMode="auto">
            <a:xfrm>
              <a:off x="4250" y="2957"/>
              <a:ext cx="48" cy="68"/>
            </a:xfrm>
            <a:custGeom>
              <a:avLst/>
              <a:gdLst>
                <a:gd name="T0" fmla="*/ 209 w 23"/>
                <a:gd name="T1" fmla="*/ 64 h 31"/>
                <a:gd name="T2" fmla="*/ 136 w 23"/>
                <a:gd name="T3" fmla="*/ 20 h 31"/>
                <a:gd name="T4" fmla="*/ 27 w 23"/>
                <a:gd name="T5" fmla="*/ 169 h 31"/>
                <a:gd name="T6" fmla="*/ 35 w 23"/>
                <a:gd name="T7" fmla="*/ 294 h 31"/>
                <a:gd name="T8" fmla="*/ 209 w 23"/>
                <a:gd name="T9" fmla="*/ 64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1">
                  <a:moveTo>
                    <a:pt x="23" y="6"/>
                  </a:moveTo>
                  <a:cubicBezTo>
                    <a:pt x="23" y="1"/>
                    <a:pt x="19" y="0"/>
                    <a:pt x="15" y="2"/>
                  </a:cubicBezTo>
                  <a:cubicBezTo>
                    <a:pt x="10" y="4"/>
                    <a:pt x="6" y="10"/>
                    <a:pt x="3" y="16"/>
                  </a:cubicBezTo>
                  <a:cubicBezTo>
                    <a:pt x="0" y="23"/>
                    <a:pt x="1" y="27"/>
                    <a:pt x="4" y="28"/>
                  </a:cubicBezTo>
                  <a:cubicBezTo>
                    <a:pt x="9" y="31"/>
                    <a:pt x="23" y="16"/>
                    <a:pt x="23"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87" name="Freeform 277">
              <a:extLst>
                <a:ext uri="{FF2B5EF4-FFF2-40B4-BE49-F238E27FC236}">
                  <a16:creationId xmlns:a16="http://schemas.microsoft.com/office/drawing/2014/main" id="{CDDDE304-9C4A-ABD8-C283-7E3E7A14C5C9}"/>
                </a:ext>
              </a:extLst>
            </p:cNvPr>
            <p:cNvSpPr>
              <a:spLocks/>
            </p:cNvSpPr>
            <p:nvPr/>
          </p:nvSpPr>
          <p:spPr bwMode="auto">
            <a:xfrm>
              <a:off x="4263" y="2970"/>
              <a:ext cx="26" cy="37"/>
            </a:xfrm>
            <a:custGeom>
              <a:avLst/>
              <a:gdLst>
                <a:gd name="T0" fmla="*/ 104 w 13"/>
                <a:gd name="T1" fmla="*/ 9 h 17"/>
                <a:gd name="T2" fmla="*/ 56 w 13"/>
                <a:gd name="T3" fmla="*/ 33 h 17"/>
                <a:gd name="T4" fmla="*/ 0 w 13"/>
                <a:gd name="T5" fmla="*/ 133 h 17"/>
                <a:gd name="T6" fmla="*/ 8 w 13"/>
                <a:gd name="T7" fmla="*/ 176 h 17"/>
                <a:gd name="T8" fmla="*/ 8 w 13"/>
                <a:gd name="T9" fmla="*/ 176 h 17"/>
                <a:gd name="T10" fmla="*/ 0 w 13"/>
                <a:gd name="T11" fmla="*/ 133 h 17"/>
                <a:gd name="T12" fmla="*/ 56 w 13"/>
                <a:gd name="T13" fmla="*/ 33 h 17"/>
                <a:gd name="T14" fmla="*/ 96 w 13"/>
                <a:gd name="T15" fmla="*/ 9 h 17"/>
                <a:gd name="T16" fmla="*/ 104 w 13"/>
                <a:gd name="T17" fmla="*/ 44 h 17"/>
                <a:gd name="T18" fmla="*/ 104 w 13"/>
                <a:gd name="T19" fmla="*/ 44 h 17"/>
                <a:gd name="T20" fmla="*/ 104 w 13"/>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7">
                  <a:moveTo>
                    <a:pt x="13" y="1"/>
                  </a:moveTo>
                  <a:cubicBezTo>
                    <a:pt x="11" y="0"/>
                    <a:pt x="9" y="1"/>
                    <a:pt x="7" y="3"/>
                  </a:cubicBezTo>
                  <a:cubicBezTo>
                    <a:pt x="4" y="5"/>
                    <a:pt x="1" y="10"/>
                    <a:pt x="0" y="13"/>
                  </a:cubicBezTo>
                  <a:cubicBezTo>
                    <a:pt x="0" y="15"/>
                    <a:pt x="0" y="16"/>
                    <a:pt x="1" y="17"/>
                  </a:cubicBezTo>
                  <a:cubicBezTo>
                    <a:pt x="1" y="17"/>
                    <a:pt x="1" y="17"/>
                    <a:pt x="1" y="17"/>
                  </a:cubicBezTo>
                  <a:cubicBezTo>
                    <a:pt x="0" y="16"/>
                    <a:pt x="0" y="15"/>
                    <a:pt x="0" y="13"/>
                  </a:cubicBezTo>
                  <a:cubicBezTo>
                    <a:pt x="1" y="10"/>
                    <a:pt x="4" y="6"/>
                    <a:pt x="7" y="3"/>
                  </a:cubicBezTo>
                  <a:cubicBezTo>
                    <a:pt x="9" y="1"/>
                    <a:pt x="11" y="0"/>
                    <a:pt x="12" y="1"/>
                  </a:cubicBezTo>
                  <a:cubicBezTo>
                    <a:pt x="13" y="1"/>
                    <a:pt x="13" y="2"/>
                    <a:pt x="13" y="4"/>
                  </a:cubicBezTo>
                  <a:cubicBezTo>
                    <a:pt x="13" y="4"/>
                    <a:pt x="13" y="4"/>
                    <a:pt x="13" y="4"/>
                  </a:cubicBezTo>
                  <a:cubicBezTo>
                    <a:pt x="13" y="2"/>
                    <a:pt x="13" y="1"/>
                    <a:pt x="1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 name="Freeform 278">
              <a:extLst>
                <a:ext uri="{FF2B5EF4-FFF2-40B4-BE49-F238E27FC236}">
                  <a16:creationId xmlns:a16="http://schemas.microsoft.com/office/drawing/2014/main" id="{81CCE9DC-1D8C-C2DC-5736-0A5BA81A31AF}"/>
                </a:ext>
              </a:extLst>
            </p:cNvPr>
            <p:cNvSpPr>
              <a:spLocks/>
            </p:cNvSpPr>
            <p:nvPr/>
          </p:nvSpPr>
          <p:spPr bwMode="auto">
            <a:xfrm>
              <a:off x="4115" y="2793"/>
              <a:ext cx="43" cy="50"/>
            </a:xfrm>
            <a:custGeom>
              <a:avLst/>
              <a:gdLst>
                <a:gd name="T0" fmla="*/ 156 w 21"/>
                <a:gd name="T1" fmla="*/ 174 h 23"/>
                <a:gd name="T2" fmla="*/ 180 w 21"/>
                <a:gd name="T3" fmla="*/ 93 h 23"/>
                <a:gd name="T4" fmla="*/ 147 w 21"/>
                <a:gd name="T5" fmla="*/ 33 h 23"/>
                <a:gd name="T6" fmla="*/ 16 w 21"/>
                <a:gd name="T7" fmla="*/ 113 h 23"/>
                <a:gd name="T8" fmla="*/ 76 w 21"/>
                <a:gd name="T9" fmla="*/ 237 h 23"/>
                <a:gd name="T10" fmla="*/ 156 w 21"/>
                <a:gd name="T11" fmla="*/ 17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17"/>
                  </a:moveTo>
                  <a:cubicBezTo>
                    <a:pt x="20" y="14"/>
                    <a:pt x="21" y="12"/>
                    <a:pt x="21" y="9"/>
                  </a:cubicBezTo>
                  <a:cubicBezTo>
                    <a:pt x="20" y="7"/>
                    <a:pt x="19" y="4"/>
                    <a:pt x="17" y="3"/>
                  </a:cubicBezTo>
                  <a:cubicBezTo>
                    <a:pt x="12" y="0"/>
                    <a:pt x="4" y="4"/>
                    <a:pt x="2" y="11"/>
                  </a:cubicBezTo>
                  <a:cubicBezTo>
                    <a:pt x="0" y="17"/>
                    <a:pt x="4" y="23"/>
                    <a:pt x="9" y="23"/>
                  </a:cubicBezTo>
                  <a:cubicBezTo>
                    <a:pt x="13" y="23"/>
                    <a:pt x="14" y="21"/>
                    <a:pt x="18" y="1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89" name="Freeform 279">
              <a:extLst>
                <a:ext uri="{FF2B5EF4-FFF2-40B4-BE49-F238E27FC236}">
                  <a16:creationId xmlns:a16="http://schemas.microsoft.com/office/drawing/2014/main" id="{6F9ABB00-BBF2-B9E2-E4B5-78C4C0D985CD}"/>
                </a:ext>
              </a:extLst>
            </p:cNvPr>
            <p:cNvSpPr>
              <a:spLocks/>
            </p:cNvSpPr>
            <p:nvPr/>
          </p:nvSpPr>
          <p:spPr bwMode="auto">
            <a:xfrm>
              <a:off x="4128" y="2808"/>
              <a:ext cx="22" cy="26"/>
            </a:xfrm>
            <a:custGeom>
              <a:avLst/>
              <a:gdLst>
                <a:gd name="T0" fmla="*/ 48 w 11"/>
                <a:gd name="T1" fmla="*/ 113 h 12"/>
                <a:gd name="T2" fmla="*/ 8 w 11"/>
                <a:gd name="T3" fmla="*/ 104 h 12"/>
                <a:gd name="T4" fmla="*/ 24 w 11"/>
                <a:gd name="T5" fmla="*/ 33 h 12"/>
                <a:gd name="T6" fmla="*/ 64 w 11"/>
                <a:gd name="T7" fmla="*/ 0 h 12"/>
                <a:gd name="T8" fmla="*/ 88 w 11"/>
                <a:gd name="T9" fmla="*/ 20 h 12"/>
                <a:gd name="T10" fmla="*/ 88 w 11"/>
                <a:gd name="T11" fmla="*/ 20 h 12"/>
                <a:gd name="T12" fmla="*/ 64 w 11"/>
                <a:gd name="T13" fmla="*/ 0 h 12"/>
                <a:gd name="T14" fmla="*/ 16 w 11"/>
                <a:gd name="T15" fmla="*/ 33 h 12"/>
                <a:gd name="T16" fmla="*/ 8 w 11"/>
                <a:gd name="T17" fmla="*/ 104 h 12"/>
                <a:gd name="T18" fmla="*/ 48 w 11"/>
                <a:gd name="T19" fmla="*/ 11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6" y="11"/>
                  </a:moveTo>
                  <a:cubicBezTo>
                    <a:pt x="4" y="12"/>
                    <a:pt x="2" y="11"/>
                    <a:pt x="1" y="10"/>
                  </a:cubicBezTo>
                  <a:cubicBezTo>
                    <a:pt x="0" y="8"/>
                    <a:pt x="0" y="5"/>
                    <a:pt x="3" y="3"/>
                  </a:cubicBezTo>
                  <a:cubicBezTo>
                    <a:pt x="5" y="0"/>
                    <a:pt x="7" y="0"/>
                    <a:pt x="8" y="0"/>
                  </a:cubicBezTo>
                  <a:cubicBezTo>
                    <a:pt x="9" y="0"/>
                    <a:pt x="10" y="1"/>
                    <a:pt x="11" y="2"/>
                  </a:cubicBezTo>
                  <a:cubicBezTo>
                    <a:pt x="11" y="2"/>
                    <a:pt x="11" y="2"/>
                    <a:pt x="11" y="2"/>
                  </a:cubicBezTo>
                  <a:cubicBezTo>
                    <a:pt x="10" y="1"/>
                    <a:pt x="9" y="0"/>
                    <a:pt x="8" y="0"/>
                  </a:cubicBezTo>
                  <a:cubicBezTo>
                    <a:pt x="7" y="0"/>
                    <a:pt x="5" y="0"/>
                    <a:pt x="2" y="3"/>
                  </a:cubicBezTo>
                  <a:cubicBezTo>
                    <a:pt x="0" y="5"/>
                    <a:pt x="0" y="9"/>
                    <a:pt x="1" y="10"/>
                  </a:cubicBezTo>
                  <a:cubicBezTo>
                    <a:pt x="2" y="11"/>
                    <a:pt x="4" y="12"/>
                    <a:pt x="6"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 name="Freeform 280">
              <a:extLst>
                <a:ext uri="{FF2B5EF4-FFF2-40B4-BE49-F238E27FC236}">
                  <a16:creationId xmlns:a16="http://schemas.microsoft.com/office/drawing/2014/main" id="{F7BE70AB-5BE6-E3C6-2BC3-BA3B285CB657}"/>
                </a:ext>
              </a:extLst>
            </p:cNvPr>
            <p:cNvSpPr>
              <a:spLocks/>
            </p:cNvSpPr>
            <p:nvPr/>
          </p:nvSpPr>
          <p:spPr bwMode="auto">
            <a:xfrm>
              <a:off x="4658" y="2876"/>
              <a:ext cx="58" cy="55"/>
            </a:xfrm>
            <a:custGeom>
              <a:avLst/>
              <a:gdLst>
                <a:gd name="T0" fmla="*/ 224 w 28"/>
                <a:gd name="T1" fmla="*/ 150 h 25"/>
                <a:gd name="T2" fmla="*/ 124 w 28"/>
                <a:gd name="T3" fmla="*/ 0 h 25"/>
                <a:gd name="T4" fmla="*/ 8 w 28"/>
                <a:gd name="T5" fmla="*/ 141 h 25"/>
                <a:gd name="T6" fmla="*/ 224 w 28"/>
                <a:gd name="T7" fmla="*/ 15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5">
                  <a:moveTo>
                    <a:pt x="25" y="14"/>
                  </a:moveTo>
                  <a:cubicBezTo>
                    <a:pt x="28" y="7"/>
                    <a:pt x="23" y="1"/>
                    <a:pt x="14" y="0"/>
                  </a:cubicBezTo>
                  <a:cubicBezTo>
                    <a:pt x="6" y="0"/>
                    <a:pt x="0" y="5"/>
                    <a:pt x="1" y="13"/>
                  </a:cubicBezTo>
                  <a:cubicBezTo>
                    <a:pt x="2" y="21"/>
                    <a:pt x="21" y="25"/>
                    <a:pt x="25" y="1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91" name="Freeform 281">
              <a:extLst>
                <a:ext uri="{FF2B5EF4-FFF2-40B4-BE49-F238E27FC236}">
                  <a16:creationId xmlns:a16="http://schemas.microsoft.com/office/drawing/2014/main" id="{639CF5FD-F1C2-8C61-85B8-BC099031D625}"/>
                </a:ext>
              </a:extLst>
            </p:cNvPr>
            <p:cNvSpPr>
              <a:spLocks/>
            </p:cNvSpPr>
            <p:nvPr/>
          </p:nvSpPr>
          <p:spPr bwMode="auto">
            <a:xfrm>
              <a:off x="4671" y="2885"/>
              <a:ext cx="28" cy="28"/>
            </a:xfrm>
            <a:custGeom>
              <a:avLst/>
              <a:gdLst>
                <a:gd name="T0" fmla="*/ 56 w 14"/>
                <a:gd name="T1" fmla="*/ 0 h 13"/>
                <a:gd name="T2" fmla="*/ 96 w 14"/>
                <a:gd name="T3" fmla="*/ 28 h 13"/>
                <a:gd name="T4" fmla="*/ 104 w 14"/>
                <a:gd name="T5" fmla="*/ 101 h 13"/>
                <a:gd name="T6" fmla="*/ 48 w 14"/>
                <a:gd name="T7" fmla="*/ 121 h 13"/>
                <a:gd name="T8" fmla="*/ 0 w 14"/>
                <a:gd name="T9" fmla="*/ 88 h 13"/>
                <a:gd name="T10" fmla="*/ 0 w 14"/>
                <a:gd name="T11" fmla="*/ 88 h 13"/>
                <a:gd name="T12" fmla="*/ 48 w 14"/>
                <a:gd name="T13" fmla="*/ 129 h 13"/>
                <a:gd name="T14" fmla="*/ 104 w 14"/>
                <a:gd name="T15" fmla="*/ 101 h 13"/>
                <a:gd name="T16" fmla="*/ 96 w 14"/>
                <a:gd name="T17" fmla="*/ 28 h 13"/>
                <a:gd name="T18" fmla="*/ 56 w 14"/>
                <a:gd name="T19" fmla="*/ 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3">
                  <a:moveTo>
                    <a:pt x="7" y="0"/>
                  </a:moveTo>
                  <a:cubicBezTo>
                    <a:pt x="9" y="0"/>
                    <a:pt x="11" y="1"/>
                    <a:pt x="12" y="3"/>
                  </a:cubicBezTo>
                  <a:cubicBezTo>
                    <a:pt x="14" y="5"/>
                    <a:pt x="14" y="8"/>
                    <a:pt x="13" y="10"/>
                  </a:cubicBezTo>
                  <a:cubicBezTo>
                    <a:pt x="11" y="11"/>
                    <a:pt x="9" y="12"/>
                    <a:pt x="6" y="12"/>
                  </a:cubicBezTo>
                  <a:cubicBezTo>
                    <a:pt x="3" y="12"/>
                    <a:pt x="1" y="11"/>
                    <a:pt x="0" y="9"/>
                  </a:cubicBezTo>
                  <a:cubicBezTo>
                    <a:pt x="0" y="9"/>
                    <a:pt x="0" y="9"/>
                    <a:pt x="0" y="9"/>
                  </a:cubicBezTo>
                  <a:cubicBezTo>
                    <a:pt x="1" y="11"/>
                    <a:pt x="3" y="12"/>
                    <a:pt x="6" y="13"/>
                  </a:cubicBezTo>
                  <a:cubicBezTo>
                    <a:pt x="9" y="13"/>
                    <a:pt x="12" y="12"/>
                    <a:pt x="13" y="10"/>
                  </a:cubicBezTo>
                  <a:cubicBezTo>
                    <a:pt x="14" y="8"/>
                    <a:pt x="14" y="5"/>
                    <a:pt x="12" y="3"/>
                  </a:cubicBezTo>
                  <a:cubicBezTo>
                    <a:pt x="11" y="1"/>
                    <a:pt x="9" y="0"/>
                    <a:pt x="7"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 name="Freeform 282">
              <a:extLst>
                <a:ext uri="{FF2B5EF4-FFF2-40B4-BE49-F238E27FC236}">
                  <a16:creationId xmlns:a16="http://schemas.microsoft.com/office/drawing/2014/main" id="{C42B8FAC-5702-92CB-4195-58675911F771}"/>
                </a:ext>
              </a:extLst>
            </p:cNvPr>
            <p:cNvSpPr>
              <a:spLocks/>
            </p:cNvSpPr>
            <p:nvPr/>
          </p:nvSpPr>
          <p:spPr bwMode="auto">
            <a:xfrm>
              <a:off x="4720" y="2885"/>
              <a:ext cx="63" cy="61"/>
            </a:xfrm>
            <a:custGeom>
              <a:avLst/>
              <a:gdLst>
                <a:gd name="T0" fmla="*/ 49 w 31"/>
                <a:gd name="T1" fmla="*/ 33 h 28"/>
                <a:gd name="T2" fmla="*/ 16 w 31"/>
                <a:gd name="T3" fmla="*/ 157 h 28"/>
                <a:gd name="T4" fmla="*/ 136 w 31"/>
                <a:gd name="T5" fmla="*/ 270 h 28"/>
                <a:gd name="T6" fmla="*/ 228 w 31"/>
                <a:gd name="T7" fmla="*/ 218 h 28"/>
                <a:gd name="T8" fmla="*/ 49 w 31"/>
                <a:gd name="T9" fmla="*/ 33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8">
                  <a:moveTo>
                    <a:pt x="6" y="3"/>
                  </a:moveTo>
                  <a:cubicBezTo>
                    <a:pt x="1" y="5"/>
                    <a:pt x="0" y="10"/>
                    <a:pt x="2" y="15"/>
                  </a:cubicBezTo>
                  <a:cubicBezTo>
                    <a:pt x="4" y="20"/>
                    <a:pt x="10" y="24"/>
                    <a:pt x="16" y="26"/>
                  </a:cubicBezTo>
                  <a:cubicBezTo>
                    <a:pt x="22" y="28"/>
                    <a:pt x="26" y="25"/>
                    <a:pt x="27" y="21"/>
                  </a:cubicBezTo>
                  <a:cubicBezTo>
                    <a:pt x="31" y="13"/>
                    <a:pt x="16" y="0"/>
                    <a:pt x="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93" name="Freeform 283">
              <a:extLst>
                <a:ext uri="{FF2B5EF4-FFF2-40B4-BE49-F238E27FC236}">
                  <a16:creationId xmlns:a16="http://schemas.microsoft.com/office/drawing/2014/main" id="{7086D8D9-B4EA-3C69-5A87-8A2FADAC210E}"/>
                </a:ext>
              </a:extLst>
            </p:cNvPr>
            <p:cNvSpPr>
              <a:spLocks/>
            </p:cNvSpPr>
            <p:nvPr/>
          </p:nvSpPr>
          <p:spPr bwMode="auto">
            <a:xfrm>
              <a:off x="4732" y="2900"/>
              <a:ext cx="33" cy="31"/>
            </a:xfrm>
            <a:custGeom>
              <a:avLst/>
              <a:gdLst>
                <a:gd name="T0" fmla="*/ 8 w 16"/>
                <a:gd name="T1" fmla="*/ 20 h 14"/>
                <a:gd name="T2" fmla="*/ 25 w 16"/>
                <a:gd name="T3" fmla="*/ 97 h 14"/>
                <a:gd name="T4" fmla="*/ 116 w 16"/>
                <a:gd name="T5" fmla="*/ 153 h 14"/>
                <a:gd name="T6" fmla="*/ 140 w 16"/>
                <a:gd name="T7" fmla="*/ 133 h 14"/>
                <a:gd name="T8" fmla="*/ 140 w 16"/>
                <a:gd name="T9" fmla="*/ 133 h 14"/>
                <a:gd name="T10" fmla="*/ 116 w 16"/>
                <a:gd name="T11" fmla="*/ 142 h 14"/>
                <a:gd name="T12" fmla="*/ 25 w 16"/>
                <a:gd name="T13" fmla="*/ 89 h 14"/>
                <a:gd name="T14" fmla="*/ 8 w 16"/>
                <a:gd name="T15" fmla="*/ 20 h 14"/>
                <a:gd name="T16" fmla="*/ 35 w 16"/>
                <a:gd name="T17" fmla="*/ 0 h 14"/>
                <a:gd name="T18" fmla="*/ 35 w 16"/>
                <a:gd name="T19" fmla="*/ 0 h 14"/>
                <a:gd name="T20" fmla="*/ 8 w 16"/>
                <a:gd name="T21" fmla="*/ 2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 h="14">
                  <a:moveTo>
                    <a:pt x="1" y="2"/>
                  </a:moveTo>
                  <a:cubicBezTo>
                    <a:pt x="0" y="3"/>
                    <a:pt x="1" y="6"/>
                    <a:pt x="3" y="9"/>
                  </a:cubicBezTo>
                  <a:cubicBezTo>
                    <a:pt x="5" y="11"/>
                    <a:pt x="9" y="14"/>
                    <a:pt x="13" y="14"/>
                  </a:cubicBezTo>
                  <a:cubicBezTo>
                    <a:pt x="14" y="13"/>
                    <a:pt x="15" y="13"/>
                    <a:pt x="16" y="12"/>
                  </a:cubicBezTo>
                  <a:cubicBezTo>
                    <a:pt x="16" y="12"/>
                    <a:pt x="16" y="12"/>
                    <a:pt x="16" y="12"/>
                  </a:cubicBezTo>
                  <a:cubicBezTo>
                    <a:pt x="15" y="13"/>
                    <a:pt x="14" y="13"/>
                    <a:pt x="13" y="13"/>
                  </a:cubicBezTo>
                  <a:cubicBezTo>
                    <a:pt x="9" y="14"/>
                    <a:pt x="5" y="11"/>
                    <a:pt x="3" y="8"/>
                  </a:cubicBezTo>
                  <a:cubicBezTo>
                    <a:pt x="1" y="6"/>
                    <a:pt x="0" y="3"/>
                    <a:pt x="1" y="2"/>
                  </a:cubicBezTo>
                  <a:cubicBezTo>
                    <a:pt x="1" y="1"/>
                    <a:pt x="2" y="0"/>
                    <a:pt x="4" y="0"/>
                  </a:cubicBezTo>
                  <a:cubicBezTo>
                    <a:pt x="4" y="0"/>
                    <a:pt x="4" y="0"/>
                    <a:pt x="4" y="0"/>
                  </a:cubicBezTo>
                  <a:cubicBezTo>
                    <a:pt x="2" y="0"/>
                    <a:pt x="1" y="0"/>
                    <a:pt x="1" y="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 name="Freeform 284">
              <a:extLst>
                <a:ext uri="{FF2B5EF4-FFF2-40B4-BE49-F238E27FC236}">
                  <a16:creationId xmlns:a16="http://schemas.microsoft.com/office/drawing/2014/main" id="{71D4D4CA-7844-6B38-C665-189D1E8D40D2}"/>
                </a:ext>
              </a:extLst>
            </p:cNvPr>
            <p:cNvSpPr>
              <a:spLocks/>
            </p:cNvSpPr>
            <p:nvPr/>
          </p:nvSpPr>
          <p:spPr bwMode="auto">
            <a:xfrm>
              <a:off x="4361" y="3053"/>
              <a:ext cx="43" cy="50"/>
            </a:xfrm>
            <a:custGeom>
              <a:avLst/>
              <a:gdLst>
                <a:gd name="T0" fmla="*/ 164 w 21"/>
                <a:gd name="T1" fmla="*/ 72 h 23"/>
                <a:gd name="T2" fmla="*/ 121 w 21"/>
                <a:gd name="T3" fmla="*/ 9 h 23"/>
                <a:gd name="T4" fmla="*/ 51 w 21"/>
                <a:gd name="T5" fmla="*/ 9 h 23"/>
                <a:gd name="T6" fmla="*/ 41 w 21"/>
                <a:gd name="T7" fmla="*/ 185 h 23"/>
                <a:gd name="T8" fmla="*/ 164 w 21"/>
                <a:gd name="T9" fmla="*/ 193 h 23"/>
                <a:gd name="T10" fmla="*/ 164 w 21"/>
                <a:gd name="T11" fmla="*/ 7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9" y="7"/>
                  </a:moveTo>
                  <a:cubicBezTo>
                    <a:pt x="17" y="4"/>
                    <a:pt x="16" y="2"/>
                    <a:pt x="14" y="1"/>
                  </a:cubicBezTo>
                  <a:cubicBezTo>
                    <a:pt x="11" y="0"/>
                    <a:pt x="9" y="0"/>
                    <a:pt x="6" y="1"/>
                  </a:cubicBezTo>
                  <a:cubicBezTo>
                    <a:pt x="1" y="4"/>
                    <a:pt x="0" y="12"/>
                    <a:pt x="5" y="18"/>
                  </a:cubicBezTo>
                  <a:cubicBezTo>
                    <a:pt x="10" y="23"/>
                    <a:pt x="17" y="22"/>
                    <a:pt x="19" y="19"/>
                  </a:cubicBezTo>
                  <a:cubicBezTo>
                    <a:pt x="21" y="15"/>
                    <a:pt x="21" y="13"/>
                    <a:pt x="19"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95" name="Freeform 285">
              <a:extLst>
                <a:ext uri="{FF2B5EF4-FFF2-40B4-BE49-F238E27FC236}">
                  <a16:creationId xmlns:a16="http://schemas.microsoft.com/office/drawing/2014/main" id="{849E7DD0-EB8D-ACD3-D69A-893C9E4AABD1}"/>
                </a:ext>
              </a:extLst>
            </p:cNvPr>
            <p:cNvSpPr>
              <a:spLocks/>
            </p:cNvSpPr>
            <p:nvPr/>
          </p:nvSpPr>
          <p:spPr bwMode="auto">
            <a:xfrm>
              <a:off x="4373" y="3062"/>
              <a:ext cx="21" cy="28"/>
            </a:xfrm>
            <a:custGeom>
              <a:avLst/>
              <a:gdLst>
                <a:gd name="T0" fmla="*/ 92 w 10"/>
                <a:gd name="T1" fmla="*/ 101 h 13"/>
                <a:gd name="T2" fmla="*/ 67 w 10"/>
                <a:gd name="T3" fmla="*/ 129 h 13"/>
                <a:gd name="T4" fmla="*/ 17 w 10"/>
                <a:gd name="T5" fmla="*/ 80 h 13"/>
                <a:gd name="T6" fmla="*/ 17 w 10"/>
                <a:gd name="T7" fmla="*/ 19 h 13"/>
                <a:gd name="T8" fmla="*/ 57 w 10"/>
                <a:gd name="T9" fmla="*/ 9 h 13"/>
                <a:gd name="T10" fmla="*/ 57 w 10"/>
                <a:gd name="T11" fmla="*/ 9 h 13"/>
                <a:gd name="T12" fmla="*/ 17 w 10"/>
                <a:gd name="T13" fmla="*/ 19 h 13"/>
                <a:gd name="T14" fmla="*/ 8 w 10"/>
                <a:gd name="T15" fmla="*/ 80 h 13"/>
                <a:gd name="T16" fmla="*/ 67 w 10"/>
                <a:gd name="T17" fmla="*/ 129 h 13"/>
                <a:gd name="T18" fmla="*/ 92 w 10"/>
                <a:gd name="T19" fmla="*/ 10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10"/>
                  </a:moveTo>
                  <a:cubicBezTo>
                    <a:pt x="10" y="11"/>
                    <a:pt x="9" y="13"/>
                    <a:pt x="7" y="13"/>
                  </a:cubicBezTo>
                  <a:cubicBezTo>
                    <a:pt x="5" y="13"/>
                    <a:pt x="3" y="11"/>
                    <a:pt x="2" y="8"/>
                  </a:cubicBezTo>
                  <a:cubicBezTo>
                    <a:pt x="1" y="4"/>
                    <a:pt x="1" y="3"/>
                    <a:pt x="2" y="2"/>
                  </a:cubicBezTo>
                  <a:cubicBezTo>
                    <a:pt x="3" y="1"/>
                    <a:pt x="5" y="0"/>
                    <a:pt x="6" y="1"/>
                  </a:cubicBezTo>
                  <a:cubicBezTo>
                    <a:pt x="6" y="1"/>
                    <a:pt x="6" y="1"/>
                    <a:pt x="6" y="1"/>
                  </a:cubicBezTo>
                  <a:cubicBezTo>
                    <a:pt x="5" y="0"/>
                    <a:pt x="3" y="1"/>
                    <a:pt x="2" y="2"/>
                  </a:cubicBezTo>
                  <a:cubicBezTo>
                    <a:pt x="1" y="3"/>
                    <a:pt x="0" y="4"/>
                    <a:pt x="1" y="8"/>
                  </a:cubicBezTo>
                  <a:cubicBezTo>
                    <a:pt x="3" y="11"/>
                    <a:pt x="5" y="13"/>
                    <a:pt x="7" y="13"/>
                  </a:cubicBezTo>
                  <a:cubicBezTo>
                    <a:pt x="9" y="13"/>
                    <a:pt x="10" y="12"/>
                    <a:pt x="10" y="1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 name="Freeform 286">
              <a:extLst>
                <a:ext uri="{FF2B5EF4-FFF2-40B4-BE49-F238E27FC236}">
                  <a16:creationId xmlns:a16="http://schemas.microsoft.com/office/drawing/2014/main" id="{A687B3B2-38B2-D0F2-C809-41F3049293DB}"/>
                </a:ext>
              </a:extLst>
            </p:cNvPr>
            <p:cNvSpPr>
              <a:spLocks/>
            </p:cNvSpPr>
            <p:nvPr/>
          </p:nvSpPr>
          <p:spPr bwMode="auto">
            <a:xfrm>
              <a:off x="4150" y="2847"/>
              <a:ext cx="47" cy="70"/>
            </a:xfrm>
            <a:custGeom>
              <a:avLst/>
              <a:gdLst>
                <a:gd name="T0" fmla="*/ 196 w 23"/>
                <a:gd name="T1" fmla="*/ 72 h 32"/>
                <a:gd name="T2" fmla="*/ 129 w 23"/>
                <a:gd name="T3" fmla="*/ 33 h 32"/>
                <a:gd name="T4" fmla="*/ 25 w 23"/>
                <a:gd name="T5" fmla="*/ 177 h 32"/>
                <a:gd name="T6" fmla="*/ 33 w 23"/>
                <a:gd name="T7" fmla="*/ 302 h 32"/>
                <a:gd name="T8" fmla="*/ 196 w 23"/>
                <a:gd name="T9" fmla="*/ 72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2">
                  <a:moveTo>
                    <a:pt x="23" y="7"/>
                  </a:moveTo>
                  <a:cubicBezTo>
                    <a:pt x="23" y="2"/>
                    <a:pt x="20" y="0"/>
                    <a:pt x="15" y="3"/>
                  </a:cubicBezTo>
                  <a:cubicBezTo>
                    <a:pt x="11" y="5"/>
                    <a:pt x="6" y="11"/>
                    <a:pt x="3" y="17"/>
                  </a:cubicBezTo>
                  <a:cubicBezTo>
                    <a:pt x="0" y="24"/>
                    <a:pt x="2" y="27"/>
                    <a:pt x="4" y="29"/>
                  </a:cubicBezTo>
                  <a:cubicBezTo>
                    <a:pt x="9" y="32"/>
                    <a:pt x="23" y="17"/>
                    <a:pt x="23"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97" name="Freeform 287">
              <a:extLst>
                <a:ext uri="{FF2B5EF4-FFF2-40B4-BE49-F238E27FC236}">
                  <a16:creationId xmlns:a16="http://schemas.microsoft.com/office/drawing/2014/main" id="{2FBEC21F-AAE2-7CC2-EBD7-B111E1C06E72}"/>
                </a:ext>
              </a:extLst>
            </p:cNvPr>
            <p:cNvSpPr>
              <a:spLocks/>
            </p:cNvSpPr>
            <p:nvPr/>
          </p:nvSpPr>
          <p:spPr bwMode="auto">
            <a:xfrm>
              <a:off x="4162" y="2863"/>
              <a:ext cx="29" cy="35"/>
            </a:xfrm>
            <a:custGeom>
              <a:avLst/>
              <a:gdLst>
                <a:gd name="T0" fmla="*/ 116 w 14"/>
                <a:gd name="T1" fmla="*/ 0 h 16"/>
                <a:gd name="T2" fmla="*/ 64 w 14"/>
                <a:gd name="T3" fmla="*/ 33 h 16"/>
                <a:gd name="T4" fmla="*/ 8 w 14"/>
                <a:gd name="T5" fmla="*/ 133 h 16"/>
                <a:gd name="T6" fmla="*/ 8 w 14"/>
                <a:gd name="T7" fmla="*/ 168 h 16"/>
                <a:gd name="T8" fmla="*/ 8 w 14"/>
                <a:gd name="T9" fmla="*/ 168 h 16"/>
                <a:gd name="T10" fmla="*/ 8 w 14"/>
                <a:gd name="T11" fmla="*/ 133 h 16"/>
                <a:gd name="T12" fmla="*/ 64 w 14"/>
                <a:gd name="T13" fmla="*/ 33 h 16"/>
                <a:gd name="T14" fmla="*/ 116 w 14"/>
                <a:gd name="T15" fmla="*/ 9 h 16"/>
                <a:gd name="T16" fmla="*/ 124 w 14"/>
                <a:gd name="T17" fmla="*/ 44 h 16"/>
                <a:gd name="T18" fmla="*/ 124 w 14"/>
                <a:gd name="T19" fmla="*/ 44 h 16"/>
                <a:gd name="T20" fmla="*/ 116 w 14"/>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6">
                  <a:moveTo>
                    <a:pt x="13" y="0"/>
                  </a:moveTo>
                  <a:cubicBezTo>
                    <a:pt x="12" y="0"/>
                    <a:pt x="9" y="1"/>
                    <a:pt x="7" y="3"/>
                  </a:cubicBezTo>
                  <a:cubicBezTo>
                    <a:pt x="4" y="5"/>
                    <a:pt x="1" y="10"/>
                    <a:pt x="1" y="13"/>
                  </a:cubicBezTo>
                  <a:cubicBezTo>
                    <a:pt x="0" y="15"/>
                    <a:pt x="1" y="16"/>
                    <a:pt x="1" y="16"/>
                  </a:cubicBezTo>
                  <a:cubicBezTo>
                    <a:pt x="1" y="16"/>
                    <a:pt x="1" y="16"/>
                    <a:pt x="1" y="16"/>
                  </a:cubicBezTo>
                  <a:cubicBezTo>
                    <a:pt x="1" y="16"/>
                    <a:pt x="1" y="15"/>
                    <a:pt x="1" y="13"/>
                  </a:cubicBezTo>
                  <a:cubicBezTo>
                    <a:pt x="2" y="10"/>
                    <a:pt x="5" y="5"/>
                    <a:pt x="7" y="3"/>
                  </a:cubicBezTo>
                  <a:cubicBezTo>
                    <a:pt x="10" y="1"/>
                    <a:pt x="12" y="0"/>
                    <a:pt x="13" y="1"/>
                  </a:cubicBezTo>
                  <a:cubicBezTo>
                    <a:pt x="14" y="1"/>
                    <a:pt x="14" y="2"/>
                    <a:pt x="14" y="4"/>
                  </a:cubicBezTo>
                  <a:cubicBezTo>
                    <a:pt x="14" y="4"/>
                    <a:pt x="14" y="4"/>
                    <a:pt x="14" y="4"/>
                  </a:cubicBezTo>
                  <a:cubicBezTo>
                    <a:pt x="14" y="2"/>
                    <a:pt x="14" y="1"/>
                    <a:pt x="1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 name="Freeform 288">
              <a:extLst>
                <a:ext uri="{FF2B5EF4-FFF2-40B4-BE49-F238E27FC236}">
                  <a16:creationId xmlns:a16="http://schemas.microsoft.com/office/drawing/2014/main" id="{2C1708EC-F0E6-F04D-988B-47CD978535CB}"/>
                </a:ext>
              </a:extLst>
            </p:cNvPr>
            <p:cNvSpPr>
              <a:spLocks/>
            </p:cNvSpPr>
            <p:nvPr/>
          </p:nvSpPr>
          <p:spPr bwMode="auto">
            <a:xfrm>
              <a:off x="4173" y="2928"/>
              <a:ext cx="47" cy="68"/>
            </a:xfrm>
            <a:custGeom>
              <a:avLst/>
              <a:gdLst>
                <a:gd name="T0" fmla="*/ 196 w 23"/>
                <a:gd name="T1" fmla="*/ 64 h 31"/>
                <a:gd name="T2" fmla="*/ 129 w 23"/>
                <a:gd name="T3" fmla="*/ 20 h 31"/>
                <a:gd name="T4" fmla="*/ 25 w 23"/>
                <a:gd name="T5" fmla="*/ 169 h 31"/>
                <a:gd name="T6" fmla="*/ 33 w 23"/>
                <a:gd name="T7" fmla="*/ 294 h 31"/>
                <a:gd name="T8" fmla="*/ 196 w 23"/>
                <a:gd name="T9" fmla="*/ 64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1">
                  <a:moveTo>
                    <a:pt x="23" y="6"/>
                  </a:moveTo>
                  <a:cubicBezTo>
                    <a:pt x="23" y="1"/>
                    <a:pt x="20" y="0"/>
                    <a:pt x="15" y="2"/>
                  </a:cubicBezTo>
                  <a:cubicBezTo>
                    <a:pt x="11" y="4"/>
                    <a:pt x="6" y="10"/>
                    <a:pt x="3" y="16"/>
                  </a:cubicBezTo>
                  <a:cubicBezTo>
                    <a:pt x="0" y="23"/>
                    <a:pt x="2" y="26"/>
                    <a:pt x="4" y="28"/>
                  </a:cubicBezTo>
                  <a:cubicBezTo>
                    <a:pt x="9" y="31"/>
                    <a:pt x="23" y="16"/>
                    <a:pt x="23"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299" name="Freeform 289">
              <a:extLst>
                <a:ext uri="{FF2B5EF4-FFF2-40B4-BE49-F238E27FC236}">
                  <a16:creationId xmlns:a16="http://schemas.microsoft.com/office/drawing/2014/main" id="{FDF42670-6F3E-0D53-93CB-03066B56B426}"/>
                </a:ext>
              </a:extLst>
            </p:cNvPr>
            <p:cNvSpPr>
              <a:spLocks/>
            </p:cNvSpPr>
            <p:nvPr/>
          </p:nvSpPr>
          <p:spPr bwMode="auto">
            <a:xfrm>
              <a:off x="4185" y="2941"/>
              <a:ext cx="29" cy="38"/>
            </a:xfrm>
            <a:custGeom>
              <a:avLst/>
              <a:gdLst>
                <a:gd name="T0" fmla="*/ 116 w 14"/>
                <a:gd name="T1" fmla="*/ 9 h 17"/>
                <a:gd name="T2" fmla="*/ 64 w 14"/>
                <a:gd name="T3" fmla="*/ 36 h 17"/>
                <a:gd name="T4" fmla="*/ 8 w 14"/>
                <a:gd name="T5" fmla="*/ 145 h 17"/>
                <a:gd name="T6" fmla="*/ 8 w 14"/>
                <a:gd name="T7" fmla="*/ 190 h 17"/>
                <a:gd name="T8" fmla="*/ 8 w 14"/>
                <a:gd name="T9" fmla="*/ 190 h 17"/>
                <a:gd name="T10" fmla="*/ 8 w 14"/>
                <a:gd name="T11" fmla="*/ 145 h 17"/>
                <a:gd name="T12" fmla="*/ 64 w 14"/>
                <a:gd name="T13" fmla="*/ 36 h 17"/>
                <a:gd name="T14" fmla="*/ 116 w 14"/>
                <a:gd name="T15" fmla="*/ 9 h 17"/>
                <a:gd name="T16" fmla="*/ 124 w 14"/>
                <a:gd name="T17" fmla="*/ 45 h 17"/>
                <a:gd name="T18" fmla="*/ 124 w 14"/>
                <a:gd name="T19" fmla="*/ 45 h 17"/>
                <a:gd name="T20" fmla="*/ 116 w 14"/>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7">
                  <a:moveTo>
                    <a:pt x="13" y="1"/>
                  </a:moveTo>
                  <a:cubicBezTo>
                    <a:pt x="12" y="0"/>
                    <a:pt x="9" y="1"/>
                    <a:pt x="7" y="3"/>
                  </a:cubicBezTo>
                  <a:cubicBezTo>
                    <a:pt x="4" y="5"/>
                    <a:pt x="1" y="10"/>
                    <a:pt x="1" y="13"/>
                  </a:cubicBezTo>
                  <a:cubicBezTo>
                    <a:pt x="0" y="15"/>
                    <a:pt x="1" y="16"/>
                    <a:pt x="1" y="17"/>
                  </a:cubicBezTo>
                  <a:cubicBezTo>
                    <a:pt x="1" y="17"/>
                    <a:pt x="1" y="17"/>
                    <a:pt x="1" y="17"/>
                  </a:cubicBezTo>
                  <a:cubicBezTo>
                    <a:pt x="1" y="16"/>
                    <a:pt x="1" y="15"/>
                    <a:pt x="1" y="13"/>
                  </a:cubicBezTo>
                  <a:cubicBezTo>
                    <a:pt x="1" y="10"/>
                    <a:pt x="5" y="5"/>
                    <a:pt x="7" y="3"/>
                  </a:cubicBezTo>
                  <a:cubicBezTo>
                    <a:pt x="9" y="1"/>
                    <a:pt x="12" y="0"/>
                    <a:pt x="13" y="1"/>
                  </a:cubicBezTo>
                  <a:cubicBezTo>
                    <a:pt x="14" y="1"/>
                    <a:pt x="14" y="2"/>
                    <a:pt x="14" y="4"/>
                  </a:cubicBezTo>
                  <a:cubicBezTo>
                    <a:pt x="14" y="4"/>
                    <a:pt x="14" y="4"/>
                    <a:pt x="14" y="4"/>
                  </a:cubicBezTo>
                  <a:cubicBezTo>
                    <a:pt x="14" y="2"/>
                    <a:pt x="14" y="1"/>
                    <a:pt x="1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 name="Freeform 290">
              <a:extLst>
                <a:ext uri="{FF2B5EF4-FFF2-40B4-BE49-F238E27FC236}">
                  <a16:creationId xmlns:a16="http://schemas.microsoft.com/office/drawing/2014/main" id="{94BCA485-0DE7-044F-63CC-20B481541B83}"/>
                </a:ext>
              </a:extLst>
            </p:cNvPr>
            <p:cNvSpPr>
              <a:spLocks/>
            </p:cNvSpPr>
            <p:nvPr/>
          </p:nvSpPr>
          <p:spPr bwMode="auto">
            <a:xfrm>
              <a:off x="4173" y="2963"/>
              <a:ext cx="53" cy="72"/>
            </a:xfrm>
            <a:custGeom>
              <a:avLst/>
              <a:gdLst>
                <a:gd name="T0" fmla="*/ 212 w 26"/>
                <a:gd name="T1" fmla="*/ 133 h 33"/>
                <a:gd name="T2" fmla="*/ 179 w 26"/>
                <a:gd name="T3" fmla="*/ 33 h 33"/>
                <a:gd name="T4" fmla="*/ 41 w 26"/>
                <a:gd name="T5" fmla="*/ 124 h 33"/>
                <a:gd name="T6" fmla="*/ 33 w 26"/>
                <a:gd name="T7" fmla="*/ 310 h 33"/>
                <a:gd name="T8" fmla="*/ 100 w 26"/>
                <a:gd name="T9" fmla="*/ 310 h 33"/>
                <a:gd name="T10" fmla="*/ 163 w 26"/>
                <a:gd name="T11" fmla="*/ 229 h 33"/>
                <a:gd name="T12" fmla="*/ 212 w 26"/>
                <a:gd name="T13" fmla="*/ 13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3">
                  <a:moveTo>
                    <a:pt x="25" y="13"/>
                  </a:moveTo>
                  <a:cubicBezTo>
                    <a:pt x="26" y="9"/>
                    <a:pt x="25" y="5"/>
                    <a:pt x="21" y="3"/>
                  </a:cubicBezTo>
                  <a:cubicBezTo>
                    <a:pt x="16" y="0"/>
                    <a:pt x="10" y="4"/>
                    <a:pt x="5" y="12"/>
                  </a:cubicBezTo>
                  <a:cubicBezTo>
                    <a:pt x="1" y="20"/>
                    <a:pt x="0" y="25"/>
                    <a:pt x="4" y="30"/>
                  </a:cubicBezTo>
                  <a:cubicBezTo>
                    <a:pt x="6" y="32"/>
                    <a:pt x="9" y="33"/>
                    <a:pt x="12" y="30"/>
                  </a:cubicBezTo>
                  <a:cubicBezTo>
                    <a:pt x="15" y="28"/>
                    <a:pt x="16" y="26"/>
                    <a:pt x="19" y="22"/>
                  </a:cubicBezTo>
                  <a:cubicBezTo>
                    <a:pt x="20" y="19"/>
                    <a:pt x="24" y="17"/>
                    <a:pt x="25"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01" name="Freeform 291">
              <a:extLst>
                <a:ext uri="{FF2B5EF4-FFF2-40B4-BE49-F238E27FC236}">
                  <a16:creationId xmlns:a16="http://schemas.microsoft.com/office/drawing/2014/main" id="{D78F5AC8-0A0E-7845-4DD8-F0447107E8A6}"/>
                </a:ext>
              </a:extLst>
            </p:cNvPr>
            <p:cNvSpPr>
              <a:spLocks/>
            </p:cNvSpPr>
            <p:nvPr/>
          </p:nvSpPr>
          <p:spPr bwMode="auto">
            <a:xfrm>
              <a:off x="4189" y="2981"/>
              <a:ext cx="27" cy="37"/>
            </a:xfrm>
            <a:custGeom>
              <a:avLst/>
              <a:gdLst>
                <a:gd name="T0" fmla="*/ 17 w 13"/>
                <a:gd name="T1" fmla="*/ 176 h 17"/>
                <a:gd name="T2" fmla="*/ 8 w 13"/>
                <a:gd name="T3" fmla="*/ 176 h 17"/>
                <a:gd name="T4" fmla="*/ 35 w 13"/>
                <a:gd name="T5" fmla="*/ 61 h 17"/>
                <a:gd name="T6" fmla="*/ 100 w 13"/>
                <a:gd name="T7" fmla="*/ 0 h 17"/>
                <a:gd name="T8" fmla="*/ 116 w 13"/>
                <a:gd name="T9" fmla="*/ 44 h 17"/>
                <a:gd name="T10" fmla="*/ 116 w 13"/>
                <a:gd name="T11" fmla="*/ 44 h 17"/>
                <a:gd name="T12" fmla="*/ 100 w 13"/>
                <a:gd name="T13" fmla="*/ 0 h 17"/>
                <a:gd name="T14" fmla="*/ 35 w 13"/>
                <a:gd name="T15" fmla="*/ 61 h 17"/>
                <a:gd name="T16" fmla="*/ 8 w 13"/>
                <a:gd name="T17" fmla="*/ 176 h 17"/>
                <a:gd name="T18" fmla="*/ 17 w 13"/>
                <a:gd name="T19" fmla="*/ 176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7">
                  <a:moveTo>
                    <a:pt x="2" y="17"/>
                  </a:moveTo>
                  <a:cubicBezTo>
                    <a:pt x="2" y="17"/>
                    <a:pt x="1" y="17"/>
                    <a:pt x="1" y="17"/>
                  </a:cubicBezTo>
                  <a:cubicBezTo>
                    <a:pt x="0" y="16"/>
                    <a:pt x="0" y="12"/>
                    <a:pt x="4" y="6"/>
                  </a:cubicBezTo>
                  <a:cubicBezTo>
                    <a:pt x="7" y="1"/>
                    <a:pt x="10" y="0"/>
                    <a:pt x="11" y="0"/>
                  </a:cubicBezTo>
                  <a:cubicBezTo>
                    <a:pt x="12" y="1"/>
                    <a:pt x="13" y="2"/>
                    <a:pt x="13" y="4"/>
                  </a:cubicBezTo>
                  <a:cubicBezTo>
                    <a:pt x="13" y="4"/>
                    <a:pt x="13" y="4"/>
                    <a:pt x="13" y="4"/>
                  </a:cubicBezTo>
                  <a:cubicBezTo>
                    <a:pt x="13" y="2"/>
                    <a:pt x="13" y="1"/>
                    <a:pt x="11" y="0"/>
                  </a:cubicBezTo>
                  <a:cubicBezTo>
                    <a:pt x="10" y="0"/>
                    <a:pt x="7" y="1"/>
                    <a:pt x="4" y="6"/>
                  </a:cubicBezTo>
                  <a:cubicBezTo>
                    <a:pt x="0" y="12"/>
                    <a:pt x="0" y="16"/>
                    <a:pt x="1" y="17"/>
                  </a:cubicBezTo>
                  <a:cubicBezTo>
                    <a:pt x="1" y="17"/>
                    <a:pt x="2" y="17"/>
                    <a:pt x="2"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 name="Freeform 292">
              <a:extLst>
                <a:ext uri="{FF2B5EF4-FFF2-40B4-BE49-F238E27FC236}">
                  <a16:creationId xmlns:a16="http://schemas.microsoft.com/office/drawing/2014/main" id="{F7165956-64E8-9AE7-737D-0E2FAACFBC1A}"/>
                </a:ext>
              </a:extLst>
            </p:cNvPr>
            <p:cNvSpPr>
              <a:spLocks/>
            </p:cNvSpPr>
            <p:nvPr/>
          </p:nvSpPr>
          <p:spPr bwMode="auto">
            <a:xfrm>
              <a:off x="4052" y="2961"/>
              <a:ext cx="71" cy="46"/>
            </a:xfrm>
            <a:custGeom>
              <a:avLst/>
              <a:gdLst>
                <a:gd name="T0" fmla="*/ 201 w 35"/>
                <a:gd name="T1" fmla="*/ 210 h 21"/>
                <a:gd name="T2" fmla="*/ 252 w 35"/>
                <a:gd name="T3" fmla="*/ 158 h 21"/>
                <a:gd name="T4" fmla="*/ 152 w 35"/>
                <a:gd name="T5" fmla="*/ 0 h 21"/>
                <a:gd name="T6" fmla="*/ 8 w 35"/>
                <a:gd name="T7" fmla="*/ 105 h 21"/>
                <a:gd name="T8" fmla="*/ 49 w 35"/>
                <a:gd name="T9" fmla="*/ 210 h 21"/>
                <a:gd name="T10" fmla="*/ 132 w 35"/>
                <a:gd name="T11" fmla="*/ 221 h 21"/>
                <a:gd name="T12" fmla="*/ 201 w 35"/>
                <a:gd name="T13" fmla="*/ 21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1">
                  <a:moveTo>
                    <a:pt x="24" y="20"/>
                  </a:moveTo>
                  <a:cubicBezTo>
                    <a:pt x="27" y="19"/>
                    <a:pt x="29" y="18"/>
                    <a:pt x="30" y="15"/>
                  </a:cubicBezTo>
                  <a:cubicBezTo>
                    <a:pt x="35" y="7"/>
                    <a:pt x="27" y="1"/>
                    <a:pt x="18" y="0"/>
                  </a:cubicBezTo>
                  <a:cubicBezTo>
                    <a:pt x="9" y="0"/>
                    <a:pt x="1" y="5"/>
                    <a:pt x="1" y="10"/>
                  </a:cubicBezTo>
                  <a:cubicBezTo>
                    <a:pt x="0" y="15"/>
                    <a:pt x="2" y="18"/>
                    <a:pt x="6" y="20"/>
                  </a:cubicBezTo>
                  <a:cubicBezTo>
                    <a:pt x="9" y="21"/>
                    <a:pt x="14" y="21"/>
                    <a:pt x="16" y="21"/>
                  </a:cubicBezTo>
                  <a:cubicBezTo>
                    <a:pt x="19" y="20"/>
                    <a:pt x="22" y="21"/>
                    <a:pt x="24" y="2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03" name="Freeform 293">
              <a:extLst>
                <a:ext uri="{FF2B5EF4-FFF2-40B4-BE49-F238E27FC236}">
                  <a16:creationId xmlns:a16="http://schemas.microsoft.com/office/drawing/2014/main" id="{D308C407-F7B4-4C4D-4CB7-23C48E2182F3}"/>
                </a:ext>
              </a:extLst>
            </p:cNvPr>
            <p:cNvSpPr>
              <a:spLocks/>
            </p:cNvSpPr>
            <p:nvPr/>
          </p:nvSpPr>
          <p:spPr bwMode="auto">
            <a:xfrm>
              <a:off x="4066" y="2974"/>
              <a:ext cx="35" cy="16"/>
            </a:xfrm>
            <a:custGeom>
              <a:avLst/>
              <a:gdLst>
                <a:gd name="T0" fmla="*/ 148 w 17"/>
                <a:gd name="T1" fmla="*/ 57 h 7"/>
                <a:gd name="T2" fmla="*/ 105 w 17"/>
                <a:gd name="T3" fmla="*/ 11 h 7"/>
                <a:gd name="T4" fmla="*/ 16 w 17"/>
                <a:gd name="T5" fmla="*/ 25 h 7"/>
                <a:gd name="T6" fmla="*/ 0 w 17"/>
                <a:gd name="T7" fmla="*/ 73 h 7"/>
                <a:gd name="T8" fmla="*/ 0 w 17"/>
                <a:gd name="T9" fmla="*/ 73 h 7"/>
                <a:gd name="T10" fmla="*/ 16 w 17"/>
                <a:gd name="T11" fmla="*/ 37 h 7"/>
                <a:gd name="T12" fmla="*/ 105 w 17"/>
                <a:gd name="T13" fmla="*/ 11 h 7"/>
                <a:gd name="T14" fmla="*/ 148 w 17"/>
                <a:gd name="T15" fmla="*/ 57 h 7"/>
                <a:gd name="T16" fmla="*/ 140 w 17"/>
                <a:gd name="T17" fmla="*/ 85 h 7"/>
                <a:gd name="T18" fmla="*/ 140 w 17"/>
                <a:gd name="T19" fmla="*/ 85 h 7"/>
                <a:gd name="T20" fmla="*/ 148 w 17"/>
                <a:gd name="T21" fmla="*/ 57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7">
                  <a:moveTo>
                    <a:pt x="17" y="5"/>
                  </a:moveTo>
                  <a:cubicBezTo>
                    <a:pt x="17" y="3"/>
                    <a:pt x="15" y="2"/>
                    <a:pt x="12" y="1"/>
                  </a:cubicBezTo>
                  <a:cubicBezTo>
                    <a:pt x="8" y="0"/>
                    <a:pt x="4" y="1"/>
                    <a:pt x="2" y="2"/>
                  </a:cubicBezTo>
                  <a:cubicBezTo>
                    <a:pt x="1" y="3"/>
                    <a:pt x="0" y="4"/>
                    <a:pt x="0" y="6"/>
                  </a:cubicBezTo>
                  <a:cubicBezTo>
                    <a:pt x="0" y="6"/>
                    <a:pt x="0" y="6"/>
                    <a:pt x="0" y="6"/>
                  </a:cubicBezTo>
                  <a:cubicBezTo>
                    <a:pt x="0" y="4"/>
                    <a:pt x="1" y="3"/>
                    <a:pt x="2" y="3"/>
                  </a:cubicBezTo>
                  <a:cubicBezTo>
                    <a:pt x="4" y="1"/>
                    <a:pt x="8" y="0"/>
                    <a:pt x="12" y="1"/>
                  </a:cubicBezTo>
                  <a:cubicBezTo>
                    <a:pt x="15" y="2"/>
                    <a:pt x="17" y="3"/>
                    <a:pt x="17" y="5"/>
                  </a:cubicBezTo>
                  <a:cubicBezTo>
                    <a:pt x="17" y="6"/>
                    <a:pt x="17" y="7"/>
                    <a:pt x="16" y="7"/>
                  </a:cubicBezTo>
                  <a:cubicBezTo>
                    <a:pt x="16" y="7"/>
                    <a:pt x="16" y="7"/>
                    <a:pt x="16" y="7"/>
                  </a:cubicBezTo>
                  <a:cubicBezTo>
                    <a:pt x="17" y="7"/>
                    <a:pt x="17" y="6"/>
                    <a:pt x="17"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 name="Freeform 294">
              <a:extLst>
                <a:ext uri="{FF2B5EF4-FFF2-40B4-BE49-F238E27FC236}">
                  <a16:creationId xmlns:a16="http://schemas.microsoft.com/office/drawing/2014/main" id="{4B57EE4A-2567-F972-D574-3EC5315E635F}"/>
                </a:ext>
              </a:extLst>
            </p:cNvPr>
            <p:cNvSpPr>
              <a:spLocks/>
            </p:cNvSpPr>
            <p:nvPr/>
          </p:nvSpPr>
          <p:spPr bwMode="auto">
            <a:xfrm>
              <a:off x="4037" y="2845"/>
              <a:ext cx="56" cy="72"/>
            </a:xfrm>
            <a:custGeom>
              <a:avLst/>
              <a:gdLst>
                <a:gd name="T0" fmla="*/ 232 w 27"/>
                <a:gd name="T1" fmla="*/ 133 h 33"/>
                <a:gd name="T2" fmla="*/ 197 w 27"/>
                <a:gd name="T3" fmla="*/ 33 h 33"/>
                <a:gd name="T4" fmla="*/ 52 w 27"/>
                <a:gd name="T5" fmla="*/ 124 h 33"/>
                <a:gd name="T6" fmla="*/ 35 w 27"/>
                <a:gd name="T7" fmla="*/ 310 h 33"/>
                <a:gd name="T8" fmla="*/ 116 w 27"/>
                <a:gd name="T9" fmla="*/ 323 h 33"/>
                <a:gd name="T10" fmla="*/ 168 w 27"/>
                <a:gd name="T11" fmla="*/ 229 h 33"/>
                <a:gd name="T12" fmla="*/ 232 w 27"/>
                <a:gd name="T13" fmla="*/ 13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33">
                  <a:moveTo>
                    <a:pt x="26" y="13"/>
                  </a:moveTo>
                  <a:cubicBezTo>
                    <a:pt x="27" y="9"/>
                    <a:pt x="26" y="5"/>
                    <a:pt x="22" y="3"/>
                  </a:cubicBezTo>
                  <a:cubicBezTo>
                    <a:pt x="16" y="0"/>
                    <a:pt x="10" y="4"/>
                    <a:pt x="6" y="12"/>
                  </a:cubicBezTo>
                  <a:cubicBezTo>
                    <a:pt x="1" y="21"/>
                    <a:pt x="0" y="25"/>
                    <a:pt x="4" y="30"/>
                  </a:cubicBezTo>
                  <a:cubicBezTo>
                    <a:pt x="6" y="33"/>
                    <a:pt x="10" y="33"/>
                    <a:pt x="13" y="31"/>
                  </a:cubicBezTo>
                  <a:cubicBezTo>
                    <a:pt x="16" y="29"/>
                    <a:pt x="17" y="26"/>
                    <a:pt x="19" y="22"/>
                  </a:cubicBezTo>
                  <a:cubicBezTo>
                    <a:pt x="21" y="20"/>
                    <a:pt x="24" y="17"/>
                    <a:pt x="26"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05" name="Freeform 295">
              <a:extLst>
                <a:ext uri="{FF2B5EF4-FFF2-40B4-BE49-F238E27FC236}">
                  <a16:creationId xmlns:a16="http://schemas.microsoft.com/office/drawing/2014/main" id="{A7E60159-D8E9-9C38-4314-FA1C5BE263F1}"/>
                </a:ext>
              </a:extLst>
            </p:cNvPr>
            <p:cNvSpPr>
              <a:spLocks/>
            </p:cNvSpPr>
            <p:nvPr/>
          </p:nvSpPr>
          <p:spPr bwMode="auto">
            <a:xfrm>
              <a:off x="4054" y="2863"/>
              <a:ext cx="28" cy="39"/>
            </a:xfrm>
            <a:custGeom>
              <a:avLst/>
              <a:gdLst>
                <a:gd name="T0" fmla="*/ 24 w 14"/>
                <a:gd name="T1" fmla="*/ 184 h 18"/>
                <a:gd name="T2" fmla="*/ 16 w 14"/>
                <a:gd name="T3" fmla="*/ 173 h 18"/>
                <a:gd name="T4" fmla="*/ 40 w 14"/>
                <a:gd name="T5" fmla="*/ 61 h 18"/>
                <a:gd name="T6" fmla="*/ 96 w 14"/>
                <a:gd name="T7" fmla="*/ 9 h 18"/>
                <a:gd name="T8" fmla="*/ 104 w 14"/>
                <a:gd name="T9" fmla="*/ 43 h 18"/>
                <a:gd name="T10" fmla="*/ 104 w 14"/>
                <a:gd name="T11" fmla="*/ 43 h 18"/>
                <a:gd name="T12" fmla="*/ 96 w 14"/>
                <a:gd name="T13" fmla="*/ 9 h 18"/>
                <a:gd name="T14" fmla="*/ 40 w 14"/>
                <a:gd name="T15" fmla="*/ 61 h 18"/>
                <a:gd name="T16" fmla="*/ 8 w 14"/>
                <a:gd name="T17" fmla="*/ 173 h 18"/>
                <a:gd name="T18" fmla="*/ 24 w 14"/>
                <a:gd name="T19" fmla="*/ 184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8">
                  <a:moveTo>
                    <a:pt x="3" y="18"/>
                  </a:moveTo>
                  <a:cubicBezTo>
                    <a:pt x="3" y="18"/>
                    <a:pt x="2" y="18"/>
                    <a:pt x="2" y="17"/>
                  </a:cubicBezTo>
                  <a:cubicBezTo>
                    <a:pt x="1" y="16"/>
                    <a:pt x="1" y="13"/>
                    <a:pt x="5" y="6"/>
                  </a:cubicBezTo>
                  <a:cubicBezTo>
                    <a:pt x="8" y="1"/>
                    <a:pt x="10" y="0"/>
                    <a:pt x="12" y="1"/>
                  </a:cubicBezTo>
                  <a:cubicBezTo>
                    <a:pt x="13" y="1"/>
                    <a:pt x="14" y="3"/>
                    <a:pt x="13" y="4"/>
                  </a:cubicBezTo>
                  <a:cubicBezTo>
                    <a:pt x="13" y="4"/>
                    <a:pt x="13" y="4"/>
                    <a:pt x="13" y="4"/>
                  </a:cubicBezTo>
                  <a:cubicBezTo>
                    <a:pt x="14" y="2"/>
                    <a:pt x="13" y="1"/>
                    <a:pt x="12" y="1"/>
                  </a:cubicBezTo>
                  <a:cubicBezTo>
                    <a:pt x="10" y="0"/>
                    <a:pt x="8" y="1"/>
                    <a:pt x="5" y="6"/>
                  </a:cubicBezTo>
                  <a:cubicBezTo>
                    <a:pt x="1" y="12"/>
                    <a:pt x="0" y="16"/>
                    <a:pt x="1" y="17"/>
                  </a:cubicBezTo>
                  <a:cubicBezTo>
                    <a:pt x="2" y="18"/>
                    <a:pt x="2" y="18"/>
                    <a:pt x="3" y="1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 name="Freeform 296">
              <a:extLst>
                <a:ext uri="{FF2B5EF4-FFF2-40B4-BE49-F238E27FC236}">
                  <a16:creationId xmlns:a16="http://schemas.microsoft.com/office/drawing/2014/main" id="{66302369-A650-8FAD-552E-0B745726F034}"/>
                </a:ext>
              </a:extLst>
            </p:cNvPr>
            <p:cNvSpPr>
              <a:spLocks/>
            </p:cNvSpPr>
            <p:nvPr/>
          </p:nvSpPr>
          <p:spPr bwMode="auto">
            <a:xfrm>
              <a:off x="4084" y="2968"/>
              <a:ext cx="60" cy="63"/>
            </a:xfrm>
            <a:custGeom>
              <a:avLst/>
              <a:gdLst>
                <a:gd name="T0" fmla="*/ 52 w 29"/>
                <a:gd name="T1" fmla="*/ 226 h 29"/>
                <a:gd name="T2" fmla="*/ 205 w 29"/>
                <a:gd name="T3" fmla="*/ 237 h 29"/>
                <a:gd name="T4" fmla="*/ 197 w 29"/>
                <a:gd name="T5" fmla="*/ 52 h 29"/>
                <a:gd name="T6" fmla="*/ 52 w 29"/>
                <a:gd name="T7" fmla="*/ 226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9">
                  <a:moveTo>
                    <a:pt x="6" y="22"/>
                  </a:moveTo>
                  <a:cubicBezTo>
                    <a:pt x="10" y="28"/>
                    <a:pt x="18" y="29"/>
                    <a:pt x="23" y="23"/>
                  </a:cubicBezTo>
                  <a:cubicBezTo>
                    <a:pt x="29" y="17"/>
                    <a:pt x="29" y="9"/>
                    <a:pt x="22" y="5"/>
                  </a:cubicBezTo>
                  <a:cubicBezTo>
                    <a:pt x="15" y="0"/>
                    <a:pt x="0" y="11"/>
                    <a:pt x="6" y="2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07" name="Freeform 297">
              <a:extLst>
                <a:ext uri="{FF2B5EF4-FFF2-40B4-BE49-F238E27FC236}">
                  <a16:creationId xmlns:a16="http://schemas.microsoft.com/office/drawing/2014/main" id="{9AC4B690-18F6-0AAD-81A1-AC16A1CA2951}"/>
                </a:ext>
              </a:extLst>
            </p:cNvPr>
            <p:cNvSpPr>
              <a:spLocks/>
            </p:cNvSpPr>
            <p:nvPr/>
          </p:nvSpPr>
          <p:spPr bwMode="auto">
            <a:xfrm>
              <a:off x="4105" y="2983"/>
              <a:ext cx="23" cy="33"/>
            </a:xfrm>
            <a:custGeom>
              <a:avLst/>
              <a:gdLst>
                <a:gd name="T0" fmla="*/ 100 w 11"/>
                <a:gd name="T1" fmla="*/ 125 h 15"/>
                <a:gd name="T2" fmla="*/ 56 w 11"/>
                <a:gd name="T3" fmla="*/ 150 h 15"/>
                <a:gd name="T4" fmla="*/ 0 w 11"/>
                <a:gd name="T5" fmla="*/ 106 h 15"/>
                <a:gd name="T6" fmla="*/ 27 w 11"/>
                <a:gd name="T7" fmla="*/ 33 h 15"/>
                <a:gd name="T8" fmla="*/ 92 w 11"/>
                <a:gd name="T9" fmla="*/ 9 h 15"/>
                <a:gd name="T10" fmla="*/ 92 w 11"/>
                <a:gd name="T11" fmla="*/ 9 h 15"/>
                <a:gd name="T12" fmla="*/ 17 w 11"/>
                <a:gd name="T13" fmla="*/ 33 h 15"/>
                <a:gd name="T14" fmla="*/ 0 w 11"/>
                <a:gd name="T15" fmla="*/ 106 h 15"/>
                <a:gd name="T16" fmla="*/ 56 w 11"/>
                <a:gd name="T17" fmla="*/ 161 h 15"/>
                <a:gd name="T18" fmla="*/ 100 w 11"/>
                <a:gd name="T19" fmla="*/ 12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5">
                  <a:moveTo>
                    <a:pt x="11" y="12"/>
                  </a:moveTo>
                  <a:cubicBezTo>
                    <a:pt x="10" y="14"/>
                    <a:pt x="8" y="15"/>
                    <a:pt x="6" y="14"/>
                  </a:cubicBezTo>
                  <a:cubicBezTo>
                    <a:pt x="3" y="14"/>
                    <a:pt x="1" y="12"/>
                    <a:pt x="0" y="10"/>
                  </a:cubicBezTo>
                  <a:cubicBezTo>
                    <a:pt x="0" y="8"/>
                    <a:pt x="1" y="5"/>
                    <a:pt x="3" y="3"/>
                  </a:cubicBezTo>
                  <a:cubicBezTo>
                    <a:pt x="5" y="1"/>
                    <a:pt x="7" y="0"/>
                    <a:pt x="10" y="1"/>
                  </a:cubicBezTo>
                  <a:cubicBezTo>
                    <a:pt x="10" y="1"/>
                    <a:pt x="10" y="1"/>
                    <a:pt x="10" y="1"/>
                  </a:cubicBezTo>
                  <a:cubicBezTo>
                    <a:pt x="7" y="0"/>
                    <a:pt x="4" y="1"/>
                    <a:pt x="2" y="3"/>
                  </a:cubicBezTo>
                  <a:cubicBezTo>
                    <a:pt x="0" y="5"/>
                    <a:pt x="0" y="8"/>
                    <a:pt x="0" y="10"/>
                  </a:cubicBezTo>
                  <a:cubicBezTo>
                    <a:pt x="1" y="13"/>
                    <a:pt x="3" y="14"/>
                    <a:pt x="6" y="15"/>
                  </a:cubicBezTo>
                  <a:cubicBezTo>
                    <a:pt x="8" y="15"/>
                    <a:pt x="10" y="14"/>
                    <a:pt x="11"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 name="Freeform 298">
              <a:extLst>
                <a:ext uri="{FF2B5EF4-FFF2-40B4-BE49-F238E27FC236}">
                  <a16:creationId xmlns:a16="http://schemas.microsoft.com/office/drawing/2014/main" id="{F2D22AD6-B168-DB6C-1DED-0801FA5E4323}"/>
                </a:ext>
              </a:extLst>
            </p:cNvPr>
            <p:cNvSpPr>
              <a:spLocks/>
            </p:cNvSpPr>
            <p:nvPr/>
          </p:nvSpPr>
          <p:spPr bwMode="auto">
            <a:xfrm>
              <a:off x="4080" y="2806"/>
              <a:ext cx="70" cy="46"/>
            </a:xfrm>
            <a:custGeom>
              <a:avLst/>
              <a:gdLst>
                <a:gd name="T0" fmla="*/ 200 w 34"/>
                <a:gd name="T1" fmla="*/ 210 h 21"/>
                <a:gd name="T2" fmla="*/ 264 w 34"/>
                <a:gd name="T3" fmla="*/ 158 h 21"/>
                <a:gd name="T4" fmla="*/ 156 w 34"/>
                <a:gd name="T5" fmla="*/ 0 h 21"/>
                <a:gd name="T6" fmla="*/ 0 w 34"/>
                <a:gd name="T7" fmla="*/ 105 h 21"/>
                <a:gd name="T8" fmla="*/ 51 w 34"/>
                <a:gd name="T9" fmla="*/ 210 h 21"/>
                <a:gd name="T10" fmla="*/ 140 w 34"/>
                <a:gd name="T11" fmla="*/ 221 h 21"/>
                <a:gd name="T12" fmla="*/ 200 w 34"/>
                <a:gd name="T13" fmla="*/ 210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4" h="21">
                  <a:moveTo>
                    <a:pt x="23" y="20"/>
                  </a:moveTo>
                  <a:cubicBezTo>
                    <a:pt x="26" y="19"/>
                    <a:pt x="29" y="18"/>
                    <a:pt x="30" y="15"/>
                  </a:cubicBezTo>
                  <a:cubicBezTo>
                    <a:pt x="34" y="7"/>
                    <a:pt x="27" y="1"/>
                    <a:pt x="18" y="0"/>
                  </a:cubicBezTo>
                  <a:cubicBezTo>
                    <a:pt x="9" y="0"/>
                    <a:pt x="1" y="5"/>
                    <a:pt x="0" y="10"/>
                  </a:cubicBezTo>
                  <a:cubicBezTo>
                    <a:pt x="0" y="15"/>
                    <a:pt x="2" y="18"/>
                    <a:pt x="6" y="20"/>
                  </a:cubicBezTo>
                  <a:cubicBezTo>
                    <a:pt x="9" y="21"/>
                    <a:pt x="13" y="21"/>
                    <a:pt x="16" y="21"/>
                  </a:cubicBezTo>
                  <a:cubicBezTo>
                    <a:pt x="18" y="21"/>
                    <a:pt x="21" y="21"/>
                    <a:pt x="23" y="2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09" name="Freeform 299">
              <a:extLst>
                <a:ext uri="{FF2B5EF4-FFF2-40B4-BE49-F238E27FC236}">
                  <a16:creationId xmlns:a16="http://schemas.microsoft.com/office/drawing/2014/main" id="{55236E1E-29D7-A0F6-B7AF-ED49C7F58421}"/>
                </a:ext>
              </a:extLst>
            </p:cNvPr>
            <p:cNvSpPr>
              <a:spLocks/>
            </p:cNvSpPr>
            <p:nvPr/>
          </p:nvSpPr>
          <p:spPr bwMode="auto">
            <a:xfrm>
              <a:off x="4095" y="2819"/>
              <a:ext cx="35" cy="15"/>
            </a:xfrm>
            <a:custGeom>
              <a:avLst/>
              <a:gdLst>
                <a:gd name="T0" fmla="*/ 148 w 17"/>
                <a:gd name="T1" fmla="*/ 51 h 7"/>
                <a:gd name="T2" fmla="*/ 105 w 17"/>
                <a:gd name="T3" fmla="*/ 9 h 7"/>
                <a:gd name="T4" fmla="*/ 16 w 17"/>
                <a:gd name="T5" fmla="*/ 19 h 7"/>
                <a:gd name="T6" fmla="*/ 0 w 17"/>
                <a:gd name="T7" fmla="*/ 60 h 7"/>
                <a:gd name="T8" fmla="*/ 0 w 17"/>
                <a:gd name="T9" fmla="*/ 60 h 7"/>
                <a:gd name="T10" fmla="*/ 16 w 17"/>
                <a:gd name="T11" fmla="*/ 28 h 7"/>
                <a:gd name="T12" fmla="*/ 105 w 17"/>
                <a:gd name="T13" fmla="*/ 9 h 7"/>
                <a:gd name="T14" fmla="*/ 148 w 17"/>
                <a:gd name="T15" fmla="*/ 51 h 7"/>
                <a:gd name="T16" fmla="*/ 140 w 17"/>
                <a:gd name="T17" fmla="*/ 69 h 7"/>
                <a:gd name="T18" fmla="*/ 140 w 17"/>
                <a:gd name="T19" fmla="*/ 69 h 7"/>
                <a:gd name="T20" fmla="*/ 148 w 17"/>
                <a:gd name="T21" fmla="*/ 51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7" h="7">
                  <a:moveTo>
                    <a:pt x="17" y="5"/>
                  </a:moveTo>
                  <a:cubicBezTo>
                    <a:pt x="17" y="3"/>
                    <a:pt x="15" y="2"/>
                    <a:pt x="12" y="1"/>
                  </a:cubicBezTo>
                  <a:cubicBezTo>
                    <a:pt x="8" y="0"/>
                    <a:pt x="4" y="1"/>
                    <a:pt x="2" y="2"/>
                  </a:cubicBezTo>
                  <a:cubicBezTo>
                    <a:pt x="0" y="3"/>
                    <a:pt x="0" y="4"/>
                    <a:pt x="0" y="6"/>
                  </a:cubicBezTo>
                  <a:cubicBezTo>
                    <a:pt x="0" y="6"/>
                    <a:pt x="0" y="6"/>
                    <a:pt x="0" y="6"/>
                  </a:cubicBezTo>
                  <a:cubicBezTo>
                    <a:pt x="0" y="4"/>
                    <a:pt x="1" y="3"/>
                    <a:pt x="2" y="3"/>
                  </a:cubicBezTo>
                  <a:cubicBezTo>
                    <a:pt x="4" y="1"/>
                    <a:pt x="8" y="0"/>
                    <a:pt x="12" y="1"/>
                  </a:cubicBezTo>
                  <a:cubicBezTo>
                    <a:pt x="15" y="2"/>
                    <a:pt x="16" y="3"/>
                    <a:pt x="17" y="5"/>
                  </a:cubicBezTo>
                  <a:cubicBezTo>
                    <a:pt x="17" y="6"/>
                    <a:pt x="17" y="7"/>
                    <a:pt x="16" y="7"/>
                  </a:cubicBezTo>
                  <a:cubicBezTo>
                    <a:pt x="16" y="7"/>
                    <a:pt x="16" y="7"/>
                    <a:pt x="16" y="7"/>
                  </a:cubicBezTo>
                  <a:cubicBezTo>
                    <a:pt x="17" y="7"/>
                    <a:pt x="17" y="6"/>
                    <a:pt x="17"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 name="Freeform 300">
              <a:extLst>
                <a:ext uri="{FF2B5EF4-FFF2-40B4-BE49-F238E27FC236}">
                  <a16:creationId xmlns:a16="http://schemas.microsoft.com/office/drawing/2014/main" id="{3FBEAC10-62BA-4CDD-999C-C2524FD178E7}"/>
                </a:ext>
              </a:extLst>
            </p:cNvPr>
            <p:cNvSpPr>
              <a:spLocks/>
            </p:cNvSpPr>
            <p:nvPr/>
          </p:nvSpPr>
          <p:spPr bwMode="auto">
            <a:xfrm>
              <a:off x="4154" y="2872"/>
              <a:ext cx="43" cy="50"/>
            </a:xfrm>
            <a:custGeom>
              <a:avLst/>
              <a:gdLst>
                <a:gd name="T0" fmla="*/ 156 w 21"/>
                <a:gd name="T1" fmla="*/ 174 h 23"/>
                <a:gd name="T2" fmla="*/ 180 w 21"/>
                <a:gd name="T3" fmla="*/ 93 h 23"/>
                <a:gd name="T4" fmla="*/ 147 w 21"/>
                <a:gd name="T5" fmla="*/ 33 h 23"/>
                <a:gd name="T6" fmla="*/ 16 w 21"/>
                <a:gd name="T7" fmla="*/ 113 h 23"/>
                <a:gd name="T8" fmla="*/ 76 w 21"/>
                <a:gd name="T9" fmla="*/ 237 h 23"/>
                <a:gd name="T10" fmla="*/ 156 w 21"/>
                <a:gd name="T11" fmla="*/ 17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17"/>
                  </a:moveTo>
                  <a:cubicBezTo>
                    <a:pt x="20" y="14"/>
                    <a:pt x="21" y="12"/>
                    <a:pt x="21" y="9"/>
                  </a:cubicBezTo>
                  <a:cubicBezTo>
                    <a:pt x="20" y="7"/>
                    <a:pt x="19" y="4"/>
                    <a:pt x="17" y="3"/>
                  </a:cubicBezTo>
                  <a:cubicBezTo>
                    <a:pt x="12" y="0"/>
                    <a:pt x="4" y="4"/>
                    <a:pt x="2" y="11"/>
                  </a:cubicBezTo>
                  <a:cubicBezTo>
                    <a:pt x="0" y="17"/>
                    <a:pt x="4" y="23"/>
                    <a:pt x="9" y="23"/>
                  </a:cubicBezTo>
                  <a:cubicBezTo>
                    <a:pt x="13" y="23"/>
                    <a:pt x="14" y="21"/>
                    <a:pt x="18" y="1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11" name="Freeform 301">
              <a:extLst>
                <a:ext uri="{FF2B5EF4-FFF2-40B4-BE49-F238E27FC236}">
                  <a16:creationId xmlns:a16="http://schemas.microsoft.com/office/drawing/2014/main" id="{1922AB03-4429-A23C-060E-0757F828CA77}"/>
                </a:ext>
              </a:extLst>
            </p:cNvPr>
            <p:cNvSpPr>
              <a:spLocks/>
            </p:cNvSpPr>
            <p:nvPr/>
          </p:nvSpPr>
          <p:spPr bwMode="auto">
            <a:xfrm>
              <a:off x="4166" y="2887"/>
              <a:ext cx="23" cy="26"/>
            </a:xfrm>
            <a:custGeom>
              <a:avLst/>
              <a:gdLst>
                <a:gd name="T0" fmla="*/ 44 w 11"/>
                <a:gd name="T1" fmla="*/ 113 h 12"/>
                <a:gd name="T2" fmla="*/ 8 w 11"/>
                <a:gd name="T3" fmla="*/ 104 h 12"/>
                <a:gd name="T4" fmla="*/ 17 w 11"/>
                <a:gd name="T5" fmla="*/ 33 h 12"/>
                <a:gd name="T6" fmla="*/ 75 w 11"/>
                <a:gd name="T7" fmla="*/ 0 h 12"/>
                <a:gd name="T8" fmla="*/ 100 w 11"/>
                <a:gd name="T9" fmla="*/ 20 h 12"/>
                <a:gd name="T10" fmla="*/ 100 w 11"/>
                <a:gd name="T11" fmla="*/ 20 h 12"/>
                <a:gd name="T12" fmla="*/ 75 w 11"/>
                <a:gd name="T13" fmla="*/ 0 h 12"/>
                <a:gd name="T14" fmla="*/ 17 w 11"/>
                <a:gd name="T15" fmla="*/ 20 h 12"/>
                <a:gd name="T16" fmla="*/ 8 w 11"/>
                <a:gd name="T17" fmla="*/ 104 h 12"/>
                <a:gd name="T18" fmla="*/ 44 w 11"/>
                <a:gd name="T19" fmla="*/ 11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5" y="11"/>
                  </a:moveTo>
                  <a:cubicBezTo>
                    <a:pt x="4" y="12"/>
                    <a:pt x="2" y="11"/>
                    <a:pt x="1" y="10"/>
                  </a:cubicBezTo>
                  <a:cubicBezTo>
                    <a:pt x="0" y="8"/>
                    <a:pt x="0" y="5"/>
                    <a:pt x="2" y="3"/>
                  </a:cubicBezTo>
                  <a:cubicBezTo>
                    <a:pt x="5" y="0"/>
                    <a:pt x="7" y="0"/>
                    <a:pt x="8" y="0"/>
                  </a:cubicBezTo>
                  <a:cubicBezTo>
                    <a:pt x="9" y="0"/>
                    <a:pt x="10" y="1"/>
                    <a:pt x="11" y="2"/>
                  </a:cubicBezTo>
                  <a:cubicBezTo>
                    <a:pt x="11" y="2"/>
                    <a:pt x="11" y="2"/>
                    <a:pt x="11" y="2"/>
                  </a:cubicBezTo>
                  <a:cubicBezTo>
                    <a:pt x="10" y="1"/>
                    <a:pt x="9" y="0"/>
                    <a:pt x="8" y="0"/>
                  </a:cubicBezTo>
                  <a:cubicBezTo>
                    <a:pt x="7" y="0"/>
                    <a:pt x="5" y="0"/>
                    <a:pt x="2" y="2"/>
                  </a:cubicBezTo>
                  <a:cubicBezTo>
                    <a:pt x="0" y="5"/>
                    <a:pt x="0" y="8"/>
                    <a:pt x="1" y="10"/>
                  </a:cubicBezTo>
                  <a:cubicBezTo>
                    <a:pt x="2" y="11"/>
                    <a:pt x="4" y="12"/>
                    <a:pt x="5"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 name="Freeform 302">
              <a:extLst>
                <a:ext uri="{FF2B5EF4-FFF2-40B4-BE49-F238E27FC236}">
                  <a16:creationId xmlns:a16="http://schemas.microsoft.com/office/drawing/2014/main" id="{68BECDD8-93D3-5152-29FE-2164D612C3A9}"/>
                </a:ext>
              </a:extLst>
            </p:cNvPr>
            <p:cNvSpPr>
              <a:spLocks/>
            </p:cNvSpPr>
            <p:nvPr/>
          </p:nvSpPr>
          <p:spPr bwMode="auto">
            <a:xfrm>
              <a:off x="4464" y="3011"/>
              <a:ext cx="53" cy="73"/>
            </a:xfrm>
            <a:custGeom>
              <a:avLst/>
              <a:gdLst>
                <a:gd name="T0" fmla="*/ 212 w 26"/>
                <a:gd name="T1" fmla="*/ 170 h 33"/>
                <a:gd name="T2" fmla="*/ 204 w 26"/>
                <a:gd name="T3" fmla="*/ 88 h 33"/>
                <a:gd name="T4" fmla="*/ 41 w 26"/>
                <a:gd name="T5" fmla="*/ 108 h 33"/>
                <a:gd name="T6" fmla="*/ 33 w 26"/>
                <a:gd name="T7" fmla="*/ 323 h 33"/>
                <a:gd name="T8" fmla="*/ 128 w 26"/>
                <a:gd name="T9" fmla="*/ 323 h 33"/>
                <a:gd name="T10" fmla="*/ 179 w 26"/>
                <a:gd name="T11" fmla="*/ 239 h 33"/>
                <a:gd name="T12" fmla="*/ 212 w 26"/>
                <a:gd name="T13" fmla="*/ 17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3">
                  <a:moveTo>
                    <a:pt x="25" y="16"/>
                  </a:moveTo>
                  <a:cubicBezTo>
                    <a:pt x="26" y="13"/>
                    <a:pt x="26" y="10"/>
                    <a:pt x="24" y="8"/>
                  </a:cubicBezTo>
                  <a:cubicBezTo>
                    <a:pt x="20" y="0"/>
                    <a:pt x="10" y="2"/>
                    <a:pt x="5" y="10"/>
                  </a:cubicBezTo>
                  <a:cubicBezTo>
                    <a:pt x="0" y="18"/>
                    <a:pt x="1" y="27"/>
                    <a:pt x="4" y="30"/>
                  </a:cubicBezTo>
                  <a:cubicBezTo>
                    <a:pt x="8" y="33"/>
                    <a:pt x="12" y="33"/>
                    <a:pt x="15" y="30"/>
                  </a:cubicBezTo>
                  <a:cubicBezTo>
                    <a:pt x="18" y="28"/>
                    <a:pt x="20" y="24"/>
                    <a:pt x="21" y="22"/>
                  </a:cubicBezTo>
                  <a:cubicBezTo>
                    <a:pt x="23" y="20"/>
                    <a:pt x="25" y="18"/>
                    <a:pt x="25"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13" name="Freeform 303">
              <a:extLst>
                <a:ext uri="{FF2B5EF4-FFF2-40B4-BE49-F238E27FC236}">
                  <a16:creationId xmlns:a16="http://schemas.microsoft.com/office/drawing/2014/main" id="{525397F4-4BC9-A7F3-1328-03BD34E032F7}"/>
                </a:ext>
              </a:extLst>
            </p:cNvPr>
            <p:cNvSpPr>
              <a:spLocks/>
            </p:cNvSpPr>
            <p:nvPr/>
          </p:nvSpPr>
          <p:spPr bwMode="auto">
            <a:xfrm>
              <a:off x="4478" y="3033"/>
              <a:ext cx="25" cy="33"/>
            </a:xfrm>
            <a:custGeom>
              <a:avLst/>
              <a:gdLst>
                <a:gd name="T0" fmla="*/ 92 w 12"/>
                <a:gd name="T1" fmla="*/ 0 h 15"/>
                <a:gd name="T2" fmla="*/ 35 w 12"/>
                <a:gd name="T3" fmla="*/ 33 h 15"/>
                <a:gd name="T4" fmla="*/ 0 w 12"/>
                <a:gd name="T5" fmla="*/ 125 h 15"/>
                <a:gd name="T6" fmla="*/ 17 w 12"/>
                <a:gd name="T7" fmla="*/ 161 h 15"/>
                <a:gd name="T8" fmla="*/ 17 w 12"/>
                <a:gd name="T9" fmla="*/ 161 h 15"/>
                <a:gd name="T10" fmla="*/ 0 w 12"/>
                <a:gd name="T11" fmla="*/ 125 h 15"/>
                <a:gd name="T12" fmla="*/ 44 w 12"/>
                <a:gd name="T13" fmla="*/ 33 h 15"/>
                <a:gd name="T14" fmla="*/ 92 w 12"/>
                <a:gd name="T15" fmla="*/ 0 h 15"/>
                <a:gd name="T16" fmla="*/ 108 w 12"/>
                <a:gd name="T17" fmla="*/ 33 h 15"/>
                <a:gd name="T18" fmla="*/ 108 w 12"/>
                <a:gd name="T19" fmla="*/ 33 h 15"/>
                <a:gd name="T20" fmla="*/ 92 w 12"/>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5">
                  <a:moveTo>
                    <a:pt x="10" y="0"/>
                  </a:moveTo>
                  <a:cubicBezTo>
                    <a:pt x="8" y="0"/>
                    <a:pt x="6" y="1"/>
                    <a:pt x="4" y="3"/>
                  </a:cubicBezTo>
                  <a:cubicBezTo>
                    <a:pt x="2" y="6"/>
                    <a:pt x="0" y="9"/>
                    <a:pt x="0" y="12"/>
                  </a:cubicBezTo>
                  <a:cubicBezTo>
                    <a:pt x="0" y="14"/>
                    <a:pt x="1" y="15"/>
                    <a:pt x="2" y="15"/>
                  </a:cubicBezTo>
                  <a:cubicBezTo>
                    <a:pt x="2" y="15"/>
                    <a:pt x="2" y="15"/>
                    <a:pt x="2" y="15"/>
                  </a:cubicBezTo>
                  <a:cubicBezTo>
                    <a:pt x="1" y="15"/>
                    <a:pt x="1" y="14"/>
                    <a:pt x="0" y="12"/>
                  </a:cubicBezTo>
                  <a:cubicBezTo>
                    <a:pt x="0" y="9"/>
                    <a:pt x="2" y="6"/>
                    <a:pt x="5" y="3"/>
                  </a:cubicBezTo>
                  <a:cubicBezTo>
                    <a:pt x="6" y="1"/>
                    <a:pt x="8" y="0"/>
                    <a:pt x="10" y="0"/>
                  </a:cubicBezTo>
                  <a:cubicBezTo>
                    <a:pt x="11" y="1"/>
                    <a:pt x="12" y="2"/>
                    <a:pt x="12" y="3"/>
                  </a:cubicBezTo>
                  <a:cubicBezTo>
                    <a:pt x="12" y="3"/>
                    <a:pt x="12" y="3"/>
                    <a:pt x="12" y="3"/>
                  </a:cubicBezTo>
                  <a:cubicBezTo>
                    <a:pt x="12" y="2"/>
                    <a:pt x="11" y="1"/>
                    <a:pt x="10"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 name="Freeform 304">
              <a:extLst>
                <a:ext uri="{FF2B5EF4-FFF2-40B4-BE49-F238E27FC236}">
                  <a16:creationId xmlns:a16="http://schemas.microsoft.com/office/drawing/2014/main" id="{13BB3859-0767-5A63-8188-61771D6AC21D}"/>
                </a:ext>
              </a:extLst>
            </p:cNvPr>
            <p:cNvSpPr>
              <a:spLocks/>
            </p:cNvSpPr>
            <p:nvPr/>
          </p:nvSpPr>
          <p:spPr bwMode="auto">
            <a:xfrm>
              <a:off x="4712" y="2983"/>
              <a:ext cx="45" cy="48"/>
            </a:xfrm>
            <a:custGeom>
              <a:avLst/>
              <a:gdLst>
                <a:gd name="T0" fmla="*/ 147 w 22"/>
                <a:gd name="T1" fmla="*/ 44 h 22"/>
                <a:gd name="T2" fmla="*/ 84 w 22"/>
                <a:gd name="T3" fmla="*/ 9 h 22"/>
                <a:gd name="T4" fmla="*/ 25 w 22"/>
                <a:gd name="T5" fmla="*/ 44 h 22"/>
                <a:gd name="T6" fmla="*/ 76 w 22"/>
                <a:gd name="T7" fmla="*/ 194 h 22"/>
                <a:gd name="T8" fmla="*/ 188 w 22"/>
                <a:gd name="T9" fmla="*/ 148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2" y="0"/>
                    <a:pt x="10" y="1"/>
                  </a:cubicBezTo>
                  <a:cubicBezTo>
                    <a:pt x="7" y="1"/>
                    <a:pt x="5" y="2"/>
                    <a:pt x="3" y="4"/>
                  </a:cubicBezTo>
                  <a:cubicBezTo>
                    <a:pt x="0" y="9"/>
                    <a:pt x="3" y="17"/>
                    <a:pt x="9" y="19"/>
                  </a:cubicBezTo>
                  <a:cubicBezTo>
                    <a:pt x="16" y="22"/>
                    <a:pt x="22" y="18"/>
                    <a:pt x="22" y="14"/>
                  </a:cubicBezTo>
                  <a:cubicBezTo>
                    <a:pt x="22" y="10"/>
                    <a:pt x="21" y="8"/>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15" name="Freeform 305">
              <a:extLst>
                <a:ext uri="{FF2B5EF4-FFF2-40B4-BE49-F238E27FC236}">
                  <a16:creationId xmlns:a16="http://schemas.microsoft.com/office/drawing/2014/main" id="{F03F89F0-984D-1710-57C7-B1ECEDD3842A}"/>
                </a:ext>
              </a:extLst>
            </p:cNvPr>
            <p:cNvSpPr>
              <a:spLocks/>
            </p:cNvSpPr>
            <p:nvPr/>
          </p:nvSpPr>
          <p:spPr bwMode="auto">
            <a:xfrm>
              <a:off x="4724" y="2994"/>
              <a:ext cx="25" cy="24"/>
            </a:xfrm>
            <a:custGeom>
              <a:avLst/>
              <a:gdLst>
                <a:gd name="T0" fmla="*/ 108 w 12"/>
                <a:gd name="T1" fmla="*/ 61 h 11"/>
                <a:gd name="T2" fmla="*/ 92 w 12"/>
                <a:gd name="T3" fmla="*/ 105 h 11"/>
                <a:gd name="T4" fmla="*/ 27 w 12"/>
                <a:gd name="T5" fmla="*/ 81 h 11"/>
                <a:gd name="T6" fmla="*/ 8 w 12"/>
                <a:gd name="T7" fmla="*/ 20 h 11"/>
                <a:gd name="T8" fmla="*/ 27 w 12"/>
                <a:gd name="T9" fmla="*/ 0 h 11"/>
                <a:gd name="T10" fmla="*/ 27 w 12"/>
                <a:gd name="T11" fmla="*/ 0 h 11"/>
                <a:gd name="T12" fmla="*/ 8 w 12"/>
                <a:gd name="T13" fmla="*/ 20 h 11"/>
                <a:gd name="T14" fmla="*/ 27 w 12"/>
                <a:gd name="T15" fmla="*/ 81 h 11"/>
                <a:gd name="T16" fmla="*/ 92 w 12"/>
                <a:gd name="T17" fmla="*/ 105 h 11"/>
                <a:gd name="T18" fmla="*/ 108 w 12"/>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2" y="6"/>
                  </a:moveTo>
                  <a:cubicBezTo>
                    <a:pt x="12" y="8"/>
                    <a:pt x="12" y="9"/>
                    <a:pt x="10" y="10"/>
                  </a:cubicBezTo>
                  <a:cubicBezTo>
                    <a:pt x="9" y="11"/>
                    <a:pt x="6" y="11"/>
                    <a:pt x="3" y="8"/>
                  </a:cubicBezTo>
                  <a:cubicBezTo>
                    <a:pt x="1" y="6"/>
                    <a:pt x="1" y="4"/>
                    <a:pt x="1" y="2"/>
                  </a:cubicBezTo>
                  <a:cubicBezTo>
                    <a:pt x="1" y="1"/>
                    <a:pt x="2" y="0"/>
                    <a:pt x="3" y="0"/>
                  </a:cubicBezTo>
                  <a:cubicBezTo>
                    <a:pt x="3" y="0"/>
                    <a:pt x="3" y="0"/>
                    <a:pt x="3" y="0"/>
                  </a:cubicBezTo>
                  <a:cubicBezTo>
                    <a:pt x="2" y="0"/>
                    <a:pt x="1" y="1"/>
                    <a:pt x="1" y="2"/>
                  </a:cubicBezTo>
                  <a:cubicBezTo>
                    <a:pt x="0" y="4"/>
                    <a:pt x="0" y="6"/>
                    <a:pt x="3" y="8"/>
                  </a:cubicBezTo>
                  <a:cubicBezTo>
                    <a:pt x="6" y="11"/>
                    <a:pt x="9" y="11"/>
                    <a:pt x="10" y="10"/>
                  </a:cubicBezTo>
                  <a:cubicBezTo>
                    <a:pt x="12" y="9"/>
                    <a:pt x="12" y="8"/>
                    <a:pt x="12"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 name="Freeform 306">
              <a:extLst>
                <a:ext uri="{FF2B5EF4-FFF2-40B4-BE49-F238E27FC236}">
                  <a16:creationId xmlns:a16="http://schemas.microsoft.com/office/drawing/2014/main" id="{30D97E33-0935-DF15-6D98-CBFDE9AF991A}"/>
                </a:ext>
              </a:extLst>
            </p:cNvPr>
            <p:cNvSpPr>
              <a:spLocks/>
            </p:cNvSpPr>
            <p:nvPr/>
          </p:nvSpPr>
          <p:spPr bwMode="auto">
            <a:xfrm>
              <a:off x="4730" y="2931"/>
              <a:ext cx="55" cy="63"/>
            </a:xfrm>
            <a:custGeom>
              <a:avLst/>
              <a:gdLst>
                <a:gd name="T0" fmla="*/ 59 w 27"/>
                <a:gd name="T1" fmla="*/ 20 h 29"/>
                <a:gd name="T2" fmla="*/ 8 w 27"/>
                <a:gd name="T3" fmla="*/ 80 h 29"/>
                <a:gd name="T4" fmla="*/ 92 w 27"/>
                <a:gd name="T5" fmla="*/ 245 h 29"/>
                <a:gd name="T6" fmla="*/ 187 w 27"/>
                <a:gd name="T7" fmla="*/ 278 h 29"/>
                <a:gd name="T8" fmla="*/ 59 w 27"/>
                <a:gd name="T9" fmla="*/ 20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9">
                  <a:moveTo>
                    <a:pt x="7" y="2"/>
                  </a:moveTo>
                  <a:cubicBezTo>
                    <a:pt x="2" y="0"/>
                    <a:pt x="0" y="3"/>
                    <a:pt x="1" y="8"/>
                  </a:cubicBezTo>
                  <a:cubicBezTo>
                    <a:pt x="1" y="13"/>
                    <a:pt x="6" y="19"/>
                    <a:pt x="11" y="24"/>
                  </a:cubicBezTo>
                  <a:cubicBezTo>
                    <a:pt x="16" y="29"/>
                    <a:pt x="20" y="29"/>
                    <a:pt x="22" y="27"/>
                  </a:cubicBezTo>
                  <a:cubicBezTo>
                    <a:pt x="27" y="23"/>
                    <a:pt x="17" y="5"/>
                    <a:pt x="7"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17" name="Freeform 307">
              <a:extLst>
                <a:ext uri="{FF2B5EF4-FFF2-40B4-BE49-F238E27FC236}">
                  <a16:creationId xmlns:a16="http://schemas.microsoft.com/office/drawing/2014/main" id="{5F3FDB62-10B5-E046-EA67-93D0CB4C7B90}"/>
                </a:ext>
              </a:extLst>
            </p:cNvPr>
            <p:cNvSpPr>
              <a:spLocks/>
            </p:cNvSpPr>
            <p:nvPr/>
          </p:nvSpPr>
          <p:spPr bwMode="auto">
            <a:xfrm>
              <a:off x="4740" y="2941"/>
              <a:ext cx="27" cy="38"/>
            </a:xfrm>
            <a:custGeom>
              <a:avLst/>
              <a:gdLst>
                <a:gd name="T0" fmla="*/ 8 w 13"/>
                <a:gd name="T1" fmla="*/ 9 h 17"/>
                <a:gd name="T2" fmla="*/ 17 w 13"/>
                <a:gd name="T3" fmla="*/ 80 h 17"/>
                <a:gd name="T4" fmla="*/ 91 w 13"/>
                <a:gd name="T5" fmla="*/ 190 h 17"/>
                <a:gd name="T6" fmla="*/ 116 w 13"/>
                <a:gd name="T7" fmla="*/ 190 h 17"/>
                <a:gd name="T8" fmla="*/ 116 w 13"/>
                <a:gd name="T9" fmla="*/ 190 h 17"/>
                <a:gd name="T10" fmla="*/ 91 w 13"/>
                <a:gd name="T11" fmla="*/ 179 h 17"/>
                <a:gd name="T12" fmla="*/ 17 w 13"/>
                <a:gd name="T13" fmla="*/ 80 h 17"/>
                <a:gd name="T14" fmla="*/ 17 w 13"/>
                <a:gd name="T15" fmla="*/ 9 h 17"/>
                <a:gd name="T16" fmla="*/ 44 w 13"/>
                <a:gd name="T17" fmla="*/ 9 h 17"/>
                <a:gd name="T18" fmla="*/ 44 w 13"/>
                <a:gd name="T19" fmla="*/ 9 h 17"/>
                <a:gd name="T20" fmla="*/ 8 w 13"/>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7">
                  <a:moveTo>
                    <a:pt x="1" y="1"/>
                  </a:moveTo>
                  <a:cubicBezTo>
                    <a:pt x="0" y="2"/>
                    <a:pt x="1" y="4"/>
                    <a:pt x="2" y="7"/>
                  </a:cubicBezTo>
                  <a:cubicBezTo>
                    <a:pt x="3" y="11"/>
                    <a:pt x="7" y="15"/>
                    <a:pt x="10" y="17"/>
                  </a:cubicBezTo>
                  <a:cubicBezTo>
                    <a:pt x="11" y="17"/>
                    <a:pt x="12" y="17"/>
                    <a:pt x="13" y="17"/>
                  </a:cubicBezTo>
                  <a:cubicBezTo>
                    <a:pt x="13" y="17"/>
                    <a:pt x="13" y="17"/>
                    <a:pt x="13" y="17"/>
                  </a:cubicBezTo>
                  <a:cubicBezTo>
                    <a:pt x="12" y="17"/>
                    <a:pt x="11" y="17"/>
                    <a:pt x="10" y="16"/>
                  </a:cubicBezTo>
                  <a:cubicBezTo>
                    <a:pt x="7" y="15"/>
                    <a:pt x="3" y="11"/>
                    <a:pt x="2" y="7"/>
                  </a:cubicBezTo>
                  <a:cubicBezTo>
                    <a:pt x="1" y="4"/>
                    <a:pt x="1" y="2"/>
                    <a:pt x="2" y="1"/>
                  </a:cubicBezTo>
                  <a:cubicBezTo>
                    <a:pt x="2" y="1"/>
                    <a:pt x="3" y="1"/>
                    <a:pt x="5" y="1"/>
                  </a:cubicBezTo>
                  <a:cubicBezTo>
                    <a:pt x="5" y="1"/>
                    <a:pt x="5" y="1"/>
                    <a:pt x="5" y="1"/>
                  </a:cubicBezTo>
                  <a:cubicBezTo>
                    <a:pt x="3" y="1"/>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 name="Freeform 308">
              <a:extLst>
                <a:ext uri="{FF2B5EF4-FFF2-40B4-BE49-F238E27FC236}">
                  <a16:creationId xmlns:a16="http://schemas.microsoft.com/office/drawing/2014/main" id="{7150E188-1E1B-2C75-605C-6B97F4A142C3}"/>
                </a:ext>
              </a:extLst>
            </p:cNvPr>
            <p:cNvSpPr>
              <a:spLocks/>
            </p:cNvSpPr>
            <p:nvPr/>
          </p:nvSpPr>
          <p:spPr bwMode="auto">
            <a:xfrm>
              <a:off x="4257" y="3097"/>
              <a:ext cx="71" cy="48"/>
            </a:xfrm>
            <a:custGeom>
              <a:avLst/>
              <a:gdLst>
                <a:gd name="T0" fmla="*/ 201 w 35"/>
                <a:gd name="T1" fmla="*/ 218 h 22"/>
                <a:gd name="T2" fmla="*/ 252 w 35"/>
                <a:gd name="T3" fmla="*/ 166 h 22"/>
                <a:gd name="T4" fmla="*/ 152 w 35"/>
                <a:gd name="T5" fmla="*/ 9 h 22"/>
                <a:gd name="T6" fmla="*/ 8 w 35"/>
                <a:gd name="T7" fmla="*/ 113 h 22"/>
                <a:gd name="T8" fmla="*/ 49 w 35"/>
                <a:gd name="T9" fmla="*/ 209 h 22"/>
                <a:gd name="T10" fmla="*/ 132 w 35"/>
                <a:gd name="T11" fmla="*/ 218 h 22"/>
                <a:gd name="T12" fmla="*/ 201 w 35"/>
                <a:gd name="T13" fmla="*/ 218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2">
                  <a:moveTo>
                    <a:pt x="24" y="21"/>
                  </a:moveTo>
                  <a:cubicBezTo>
                    <a:pt x="27" y="20"/>
                    <a:pt x="29" y="18"/>
                    <a:pt x="30" y="16"/>
                  </a:cubicBezTo>
                  <a:cubicBezTo>
                    <a:pt x="35" y="8"/>
                    <a:pt x="28" y="1"/>
                    <a:pt x="18" y="1"/>
                  </a:cubicBezTo>
                  <a:cubicBezTo>
                    <a:pt x="9" y="0"/>
                    <a:pt x="2" y="6"/>
                    <a:pt x="1" y="11"/>
                  </a:cubicBezTo>
                  <a:cubicBezTo>
                    <a:pt x="0" y="15"/>
                    <a:pt x="2" y="18"/>
                    <a:pt x="6" y="20"/>
                  </a:cubicBezTo>
                  <a:cubicBezTo>
                    <a:pt x="10" y="22"/>
                    <a:pt x="14" y="21"/>
                    <a:pt x="16" y="21"/>
                  </a:cubicBezTo>
                  <a:cubicBezTo>
                    <a:pt x="19" y="21"/>
                    <a:pt x="22" y="22"/>
                    <a:pt x="24" y="2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19" name="Freeform 309">
              <a:extLst>
                <a:ext uri="{FF2B5EF4-FFF2-40B4-BE49-F238E27FC236}">
                  <a16:creationId xmlns:a16="http://schemas.microsoft.com/office/drawing/2014/main" id="{CC2DE7B9-255F-E909-2612-378BB233533E}"/>
                </a:ext>
              </a:extLst>
            </p:cNvPr>
            <p:cNvSpPr>
              <a:spLocks/>
            </p:cNvSpPr>
            <p:nvPr/>
          </p:nvSpPr>
          <p:spPr bwMode="auto">
            <a:xfrm>
              <a:off x="4271" y="3112"/>
              <a:ext cx="37" cy="15"/>
            </a:xfrm>
            <a:custGeom>
              <a:avLst/>
              <a:gdLst>
                <a:gd name="T0" fmla="*/ 148 w 18"/>
                <a:gd name="T1" fmla="*/ 41 h 7"/>
                <a:gd name="T2" fmla="*/ 105 w 18"/>
                <a:gd name="T3" fmla="*/ 9 h 7"/>
                <a:gd name="T4" fmla="*/ 16 w 18"/>
                <a:gd name="T5" fmla="*/ 19 h 7"/>
                <a:gd name="T6" fmla="*/ 0 w 18"/>
                <a:gd name="T7" fmla="*/ 51 h 7"/>
                <a:gd name="T8" fmla="*/ 0 w 18"/>
                <a:gd name="T9" fmla="*/ 51 h 7"/>
                <a:gd name="T10" fmla="*/ 16 w 18"/>
                <a:gd name="T11" fmla="*/ 19 h 7"/>
                <a:gd name="T12" fmla="*/ 105 w 18"/>
                <a:gd name="T13" fmla="*/ 9 h 7"/>
                <a:gd name="T14" fmla="*/ 148 w 18"/>
                <a:gd name="T15" fmla="*/ 41 h 7"/>
                <a:gd name="T16" fmla="*/ 140 w 18"/>
                <a:gd name="T17" fmla="*/ 69 h 7"/>
                <a:gd name="T18" fmla="*/ 140 w 18"/>
                <a:gd name="T19" fmla="*/ 69 h 7"/>
                <a:gd name="T20" fmla="*/ 148 w 18"/>
                <a:gd name="T21" fmla="*/ 41 h 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 h="7">
                  <a:moveTo>
                    <a:pt x="17" y="4"/>
                  </a:moveTo>
                  <a:cubicBezTo>
                    <a:pt x="17" y="2"/>
                    <a:pt x="15" y="1"/>
                    <a:pt x="12" y="1"/>
                  </a:cubicBezTo>
                  <a:cubicBezTo>
                    <a:pt x="9" y="0"/>
                    <a:pt x="4" y="0"/>
                    <a:pt x="2" y="2"/>
                  </a:cubicBezTo>
                  <a:cubicBezTo>
                    <a:pt x="1" y="3"/>
                    <a:pt x="0" y="4"/>
                    <a:pt x="0" y="5"/>
                  </a:cubicBezTo>
                  <a:cubicBezTo>
                    <a:pt x="0" y="5"/>
                    <a:pt x="0" y="5"/>
                    <a:pt x="0" y="5"/>
                  </a:cubicBezTo>
                  <a:cubicBezTo>
                    <a:pt x="0" y="4"/>
                    <a:pt x="1" y="3"/>
                    <a:pt x="2" y="2"/>
                  </a:cubicBezTo>
                  <a:cubicBezTo>
                    <a:pt x="4" y="1"/>
                    <a:pt x="9" y="0"/>
                    <a:pt x="12" y="1"/>
                  </a:cubicBezTo>
                  <a:cubicBezTo>
                    <a:pt x="15" y="1"/>
                    <a:pt x="17" y="3"/>
                    <a:pt x="17" y="4"/>
                  </a:cubicBezTo>
                  <a:cubicBezTo>
                    <a:pt x="17" y="5"/>
                    <a:pt x="17" y="6"/>
                    <a:pt x="16" y="7"/>
                  </a:cubicBezTo>
                  <a:cubicBezTo>
                    <a:pt x="16" y="7"/>
                    <a:pt x="16" y="7"/>
                    <a:pt x="16" y="7"/>
                  </a:cubicBezTo>
                  <a:cubicBezTo>
                    <a:pt x="17" y="6"/>
                    <a:pt x="18" y="5"/>
                    <a:pt x="17"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0" name="Freeform 310">
              <a:extLst>
                <a:ext uri="{FF2B5EF4-FFF2-40B4-BE49-F238E27FC236}">
                  <a16:creationId xmlns:a16="http://schemas.microsoft.com/office/drawing/2014/main" id="{6B582731-C853-8C7A-E5AA-39383F5E0574}"/>
                </a:ext>
              </a:extLst>
            </p:cNvPr>
            <p:cNvSpPr>
              <a:spLocks/>
            </p:cNvSpPr>
            <p:nvPr/>
          </p:nvSpPr>
          <p:spPr bwMode="auto">
            <a:xfrm>
              <a:off x="4408" y="3027"/>
              <a:ext cx="54" cy="72"/>
            </a:xfrm>
            <a:custGeom>
              <a:avLst/>
              <a:gdLst>
                <a:gd name="T0" fmla="*/ 224 w 26"/>
                <a:gd name="T1" fmla="*/ 166 h 33"/>
                <a:gd name="T2" fmla="*/ 216 w 26"/>
                <a:gd name="T3" fmla="*/ 81 h 33"/>
                <a:gd name="T4" fmla="*/ 44 w 26"/>
                <a:gd name="T5" fmla="*/ 105 h 33"/>
                <a:gd name="T6" fmla="*/ 35 w 26"/>
                <a:gd name="T7" fmla="*/ 310 h 33"/>
                <a:gd name="T8" fmla="*/ 133 w 26"/>
                <a:gd name="T9" fmla="*/ 323 h 33"/>
                <a:gd name="T10" fmla="*/ 189 w 26"/>
                <a:gd name="T11" fmla="*/ 229 h 33"/>
                <a:gd name="T12" fmla="*/ 224 w 26"/>
                <a:gd name="T13" fmla="*/ 166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3">
                  <a:moveTo>
                    <a:pt x="25" y="16"/>
                  </a:moveTo>
                  <a:cubicBezTo>
                    <a:pt x="26" y="13"/>
                    <a:pt x="25" y="10"/>
                    <a:pt x="24" y="8"/>
                  </a:cubicBezTo>
                  <a:cubicBezTo>
                    <a:pt x="19" y="0"/>
                    <a:pt x="10" y="3"/>
                    <a:pt x="5" y="10"/>
                  </a:cubicBezTo>
                  <a:cubicBezTo>
                    <a:pt x="0" y="18"/>
                    <a:pt x="1" y="27"/>
                    <a:pt x="4" y="30"/>
                  </a:cubicBezTo>
                  <a:cubicBezTo>
                    <a:pt x="8" y="33"/>
                    <a:pt x="12" y="33"/>
                    <a:pt x="15" y="31"/>
                  </a:cubicBezTo>
                  <a:cubicBezTo>
                    <a:pt x="18" y="28"/>
                    <a:pt x="20" y="24"/>
                    <a:pt x="21" y="22"/>
                  </a:cubicBezTo>
                  <a:cubicBezTo>
                    <a:pt x="22" y="20"/>
                    <a:pt x="24" y="18"/>
                    <a:pt x="25"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21" name="Freeform 311">
              <a:extLst>
                <a:ext uri="{FF2B5EF4-FFF2-40B4-BE49-F238E27FC236}">
                  <a16:creationId xmlns:a16="http://schemas.microsoft.com/office/drawing/2014/main" id="{7C850E0B-2907-C1CB-C8FA-DE7552C1D084}"/>
                </a:ext>
              </a:extLst>
            </p:cNvPr>
            <p:cNvSpPr>
              <a:spLocks/>
            </p:cNvSpPr>
            <p:nvPr/>
          </p:nvSpPr>
          <p:spPr bwMode="auto">
            <a:xfrm>
              <a:off x="4423" y="3049"/>
              <a:ext cx="24" cy="35"/>
            </a:xfrm>
            <a:custGeom>
              <a:avLst/>
              <a:gdLst>
                <a:gd name="T0" fmla="*/ 80 w 12"/>
                <a:gd name="T1" fmla="*/ 0 h 16"/>
                <a:gd name="T2" fmla="*/ 32 w 12"/>
                <a:gd name="T3" fmla="*/ 33 h 16"/>
                <a:gd name="T4" fmla="*/ 0 w 12"/>
                <a:gd name="T5" fmla="*/ 125 h 16"/>
                <a:gd name="T6" fmla="*/ 16 w 12"/>
                <a:gd name="T7" fmla="*/ 168 h 16"/>
                <a:gd name="T8" fmla="*/ 16 w 12"/>
                <a:gd name="T9" fmla="*/ 168 h 16"/>
                <a:gd name="T10" fmla="*/ 0 w 12"/>
                <a:gd name="T11" fmla="*/ 125 h 16"/>
                <a:gd name="T12" fmla="*/ 32 w 12"/>
                <a:gd name="T13" fmla="*/ 33 h 16"/>
                <a:gd name="T14" fmla="*/ 80 w 12"/>
                <a:gd name="T15" fmla="*/ 9 h 16"/>
                <a:gd name="T16" fmla="*/ 96 w 12"/>
                <a:gd name="T17" fmla="*/ 33 h 16"/>
                <a:gd name="T18" fmla="*/ 96 w 12"/>
                <a:gd name="T19" fmla="*/ 33 h 16"/>
                <a:gd name="T20" fmla="*/ 80 w 12"/>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6">
                  <a:moveTo>
                    <a:pt x="10" y="0"/>
                  </a:moveTo>
                  <a:cubicBezTo>
                    <a:pt x="8" y="0"/>
                    <a:pt x="6" y="1"/>
                    <a:pt x="4" y="3"/>
                  </a:cubicBezTo>
                  <a:cubicBezTo>
                    <a:pt x="1" y="6"/>
                    <a:pt x="0" y="9"/>
                    <a:pt x="0" y="12"/>
                  </a:cubicBezTo>
                  <a:cubicBezTo>
                    <a:pt x="0" y="14"/>
                    <a:pt x="1" y="15"/>
                    <a:pt x="2" y="16"/>
                  </a:cubicBezTo>
                  <a:cubicBezTo>
                    <a:pt x="2" y="16"/>
                    <a:pt x="2" y="16"/>
                    <a:pt x="2" y="16"/>
                  </a:cubicBezTo>
                  <a:cubicBezTo>
                    <a:pt x="1" y="15"/>
                    <a:pt x="0" y="14"/>
                    <a:pt x="0" y="12"/>
                  </a:cubicBezTo>
                  <a:cubicBezTo>
                    <a:pt x="0" y="10"/>
                    <a:pt x="2" y="6"/>
                    <a:pt x="4" y="3"/>
                  </a:cubicBezTo>
                  <a:cubicBezTo>
                    <a:pt x="6" y="1"/>
                    <a:pt x="8" y="0"/>
                    <a:pt x="10" y="1"/>
                  </a:cubicBezTo>
                  <a:cubicBezTo>
                    <a:pt x="11" y="1"/>
                    <a:pt x="11" y="2"/>
                    <a:pt x="12" y="3"/>
                  </a:cubicBezTo>
                  <a:cubicBezTo>
                    <a:pt x="12" y="3"/>
                    <a:pt x="12" y="3"/>
                    <a:pt x="12" y="3"/>
                  </a:cubicBezTo>
                  <a:cubicBezTo>
                    <a:pt x="11" y="2"/>
                    <a:pt x="11" y="1"/>
                    <a:pt x="10"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 name="Freeform 312">
              <a:extLst>
                <a:ext uri="{FF2B5EF4-FFF2-40B4-BE49-F238E27FC236}">
                  <a16:creationId xmlns:a16="http://schemas.microsoft.com/office/drawing/2014/main" id="{F3557E1E-CD4D-F22C-5CA1-FBB1C9152F46}"/>
                </a:ext>
              </a:extLst>
            </p:cNvPr>
            <p:cNvSpPr>
              <a:spLocks/>
            </p:cNvSpPr>
            <p:nvPr/>
          </p:nvSpPr>
          <p:spPr bwMode="auto">
            <a:xfrm>
              <a:off x="4250" y="2681"/>
              <a:ext cx="50" cy="59"/>
            </a:xfrm>
            <a:custGeom>
              <a:avLst/>
              <a:gdLst>
                <a:gd name="T0" fmla="*/ 152 w 24"/>
                <a:gd name="T1" fmla="*/ 33 h 27"/>
                <a:gd name="T2" fmla="*/ 100 w 24"/>
                <a:gd name="T3" fmla="*/ 0 h 27"/>
                <a:gd name="T4" fmla="*/ 27 w 24"/>
                <a:gd name="T5" fmla="*/ 166 h 27"/>
                <a:gd name="T6" fmla="*/ 165 w 24"/>
                <a:gd name="T7" fmla="*/ 273 h 27"/>
                <a:gd name="T8" fmla="*/ 217 w 24"/>
                <a:gd name="T9" fmla="*/ 186 h 27"/>
                <a:gd name="T10" fmla="*/ 183 w 24"/>
                <a:gd name="T11" fmla="*/ 96 h 27"/>
                <a:gd name="T12" fmla="*/ 152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7" y="3"/>
                  </a:moveTo>
                  <a:cubicBezTo>
                    <a:pt x="15" y="1"/>
                    <a:pt x="13" y="0"/>
                    <a:pt x="11" y="0"/>
                  </a:cubicBezTo>
                  <a:cubicBezTo>
                    <a:pt x="2" y="0"/>
                    <a:pt x="0" y="8"/>
                    <a:pt x="3" y="16"/>
                  </a:cubicBezTo>
                  <a:cubicBezTo>
                    <a:pt x="7" y="23"/>
                    <a:pt x="14" y="27"/>
                    <a:pt x="18" y="26"/>
                  </a:cubicBezTo>
                  <a:cubicBezTo>
                    <a:pt x="22" y="24"/>
                    <a:pt x="24" y="21"/>
                    <a:pt x="24" y="18"/>
                  </a:cubicBezTo>
                  <a:cubicBezTo>
                    <a:pt x="24" y="14"/>
                    <a:pt x="21" y="11"/>
                    <a:pt x="20" y="9"/>
                  </a:cubicBezTo>
                  <a:cubicBezTo>
                    <a:pt x="19" y="7"/>
                    <a:pt x="19" y="4"/>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23" name="Freeform 313">
              <a:extLst>
                <a:ext uri="{FF2B5EF4-FFF2-40B4-BE49-F238E27FC236}">
                  <a16:creationId xmlns:a16="http://schemas.microsoft.com/office/drawing/2014/main" id="{B9145469-1130-CE62-B867-D96C7AE9041E}"/>
                </a:ext>
              </a:extLst>
            </p:cNvPr>
            <p:cNvSpPr>
              <a:spLocks/>
            </p:cNvSpPr>
            <p:nvPr/>
          </p:nvSpPr>
          <p:spPr bwMode="auto">
            <a:xfrm>
              <a:off x="4267" y="2694"/>
              <a:ext cx="18" cy="31"/>
            </a:xfrm>
            <a:custGeom>
              <a:avLst/>
              <a:gdLst>
                <a:gd name="T0" fmla="*/ 8 w 9"/>
                <a:gd name="T1" fmla="*/ 9 h 14"/>
                <a:gd name="T2" fmla="*/ 0 w 9"/>
                <a:gd name="T3" fmla="*/ 64 h 14"/>
                <a:gd name="T4" fmla="*/ 48 w 9"/>
                <a:gd name="T5" fmla="*/ 153 h 14"/>
                <a:gd name="T6" fmla="*/ 72 w 9"/>
                <a:gd name="T7" fmla="*/ 153 h 14"/>
                <a:gd name="T8" fmla="*/ 72 w 9"/>
                <a:gd name="T9" fmla="*/ 153 h 14"/>
                <a:gd name="T10" fmla="*/ 48 w 9"/>
                <a:gd name="T11" fmla="*/ 153 h 14"/>
                <a:gd name="T12" fmla="*/ 0 w 9"/>
                <a:gd name="T13" fmla="*/ 64 h 14"/>
                <a:gd name="T14" fmla="*/ 8 w 9"/>
                <a:gd name="T15" fmla="*/ 9 h 14"/>
                <a:gd name="T16" fmla="*/ 32 w 9"/>
                <a:gd name="T17" fmla="*/ 9 h 14"/>
                <a:gd name="T18" fmla="*/ 32 w 9"/>
                <a:gd name="T19" fmla="*/ 9 h 14"/>
                <a:gd name="T20" fmla="*/ 8 w 9"/>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4">
                  <a:moveTo>
                    <a:pt x="1" y="1"/>
                  </a:moveTo>
                  <a:cubicBezTo>
                    <a:pt x="0" y="2"/>
                    <a:pt x="0" y="4"/>
                    <a:pt x="0" y="6"/>
                  </a:cubicBezTo>
                  <a:cubicBezTo>
                    <a:pt x="1" y="10"/>
                    <a:pt x="3" y="13"/>
                    <a:pt x="6" y="14"/>
                  </a:cubicBezTo>
                  <a:cubicBezTo>
                    <a:pt x="7" y="14"/>
                    <a:pt x="8" y="14"/>
                    <a:pt x="9" y="14"/>
                  </a:cubicBezTo>
                  <a:cubicBezTo>
                    <a:pt x="9" y="14"/>
                    <a:pt x="9" y="14"/>
                    <a:pt x="9" y="14"/>
                  </a:cubicBezTo>
                  <a:cubicBezTo>
                    <a:pt x="8" y="14"/>
                    <a:pt x="7" y="14"/>
                    <a:pt x="6" y="14"/>
                  </a:cubicBezTo>
                  <a:cubicBezTo>
                    <a:pt x="4" y="13"/>
                    <a:pt x="1" y="10"/>
                    <a:pt x="0" y="6"/>
                  </a:cubicBezTo>
                  <a:cubicBezTo>
                    <a:pt x="0" y="4"/>
                    <a:pt x="0" y="2"/>
                    <a:pt x="1" y="1"/>
                  </a:cubicBezTo>
                  <a:cubicBezTo>
                    <a:pt x="2" y="0"/>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 name="Freeform 314">
              <a:extLst>
                <a:ext uri="{FF2B5EF4-FFF2-40B4-BE49-F238E27FC236}">
                  <a16:creationId xmlns:a16="http://schemas.microsoft.com/office/drawing/2014/main" id="{E2169CD1-F3EC-2919-860B-4035D5435590}"/>
                </a:ext>
              </a:extLst>
            </p:cNvPr>
            <p:cNvSpPr>
              <a:spLocks/>
            </p:cNvSpPr>
            <p:nvPr/>
          </p:nvSpPr>
          <p:spPr bwMode="auto">
            <a:xfrm>
              <a:off x="4185" y="2786"/>
              <a:ext cx="61" cy="66"/>
            </a:xfrm>
            <a:custGeom>
              <a:avLst/>
              <a:gdLst>
                <a:gd name="T0" fmla="*/ 144 w 30"/>
                <a:gd name="T1" fmla="*/ 310 h 30"/>
                <a:gd name="T2" fmla="*/ 228 w 30"/>
                <a:gd name="T3" fmla="*/ 141 h 30"/>
                <a:gd name="T4" fmla="*/ 67 w 30"/>
                <a:gd name="T5" fmla="*/ 53 h 30"/>
                <a:gd name="T6" fmla="*/ 144 w 30"/>
                <a:gd name="T7" fmla="*/ 31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0">
                  <a:moveTo>
                    <a:pt x="17" y="29"/>
                  </a:moveTo>
                  <a:cubicBezTo>
                    <a:pt x="25" y="30"/>
                    <a:pt x="30" y="22"/>
                    <a:pt x="27" y="13"/>
                  </a:cubicBezTo>
                  <a:cubicBezTo>
                    <a:pt x="24" y="4"/>
                    <a:pt x="16" y="0"/>
                    <a:pt x="8" y="5"/>
                  </a:cubicBezTo>
                  <a:cubicBezTo>
                    <a:pt x="0" y="9"/>
                    <a:pt x="3" y="30"/>
                    <a:pt x="17"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25" name="Freeform 315">
              <a:extLst>
                <a:ext uri="{FF2B5EF4-FFF2-40B4-BE49-F238E27FC236}">
                  <a16:creationId xmlns:a16="http://schemas.microsoft.com/office/drawing/2014/main" id="{75EBE1EF-AD1A-A643-2BDD-77BAF81178E4}"/>
                </a:ext>
              </a:extLst>
            </p:cNvPr>
            <p:cNvSpPr>
              <a:spLocks/>
            </p:cNvSpPr>
            <p:nvPr/>
          </p:nvSpPr>
          <p:spPr bwMode="auto">
            <a:xfrm>
              <a:off x="4201" y="2806"/>
              <a:ext cx="33" cy="33"/>
            </a:xfrm>
            <a:custGeom>
              <a:avLst/>
              <a:gdLst>
                <a:gd name="T0" fmla="*/ 124 w 16"/>
                <a:gd name="T1" fmla="*/ 44 h 15"/>
                <a:gd name="T2" fmla="*/ 124 w 16"/>
                <a:gd name="T3" fmla="*/ 117 h 15"/>
                <a:gd name="T4" fmla="*/ 60 w 16"/>
                <a:gd name="T5" fmla="*/ 150 h 15"/>
                <a:gd name="T6" fmla="*/ 8 w 16"/>
                <a:gd name="T7" fmla="*/ 88 h 15"/>
                <a:gd name="T8" fmla="*/ 17 w 16"/>
                <a:gd name="T9" fmla="*/ 0 h 15"/>
                <a:gd name="T10" fmla="*/ 17 w 16"/>
                <a:gd name="T11" fmla="*/ 0 h 15"/>
                <a:gd name="T12" fmla="*/ 8 w 16"/>
                <a:gd name="T13" fmla="*/ 88 h 15"/>
                <a:gd name="T14" fmla="*/ 60 w 16"/>
                <a:gd name="T15" fmla="*/ 150 h 15"/>
                <a:gd name="T16" fmla="*/ 124 w 16"/>
                <a:gd name="T17" fmla="*/ 117 h 15"/>
                <a:gd name="T18" fmla="*/ 124 w 16"/>
                <a:gd name="T19" fmla="*/ 4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5">
                  <a:moveTo>
                    <a:pt x="14" y="4"/>
                  </a:moveTo>
                  <a:cubicBezTo>
                    <a:pt x="16" y="6"/>
                    <a:pt x="15" y="9"/>
                    <a:pt x="14" y="11"/>
                  </a:cubicBezTo>
                  <a:cubicBezTo>
                    <a:pt x="12" y="13"/>
                    <a:pt x="9" y="15"/>
                    <a:pt x="7" y="14"/>
                  </a:cubicBezTo>
                  <a:cubicBezTo>
                    <a:pt x="4" y="14"/>
                    <a:pt x="2" y="11"/>
                    <a:pt x="1" y="8"/>
                  </a:cubicBezTo>
                  <a:cubicBezTo>
                    <a:pt x="0" y="5"/>
                    <a:pt x="0" y="2"/>
                    <a:pt x="2" y="0"/>
                  </a:cubicBezTo>
                  <a:cubicBezTo>
                    <a:pt x="2" y="0"/>
                    <a:pt x="2" y="0"/>
                    <a:pt x="2" y="0"/>
                  </a:cubicBezTo>
                  <a:cubicBezTo>
                    <a:pt x="0" y="2"/>
                    <a:pt x="0" y="5"/>
                    <a:pt x="1" y="8"/>
                  </a:cubicBezTo>
                  <a:cubicBezTo>
                    <a:pt x="2" y="11"/>
                    <a:pt x="4" y="14"/>
                    <a:pt x="7" y="14"/>
                  </a:cubicBezTo>
                  <a:cubicBezTo>
                    <a:pt x="9" y="15"/>
                    <a:pt x="12" y="13"/>
                    <a:pt x="14" y="11"/>
                  </a:cubicBezTo>
                  <a:cubicBezTo>
                    <a:pt x="16" y="9"/>
                    <a:pt x="16" y="6"/>
                    <a:pt x="14"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 name="Freeform 316">
              <a:extLst>
                <a:ext uri="{FF2B5EF4-FFF2-40B4-BE49-F238E27FC236}">
                  <a16:creationId xmlns:a16="http://schemas.microsoft.com/office/drawing/2014/main" id="{36D48840-83EE-4F1D-473B-8DF776F60D85}"/>
                </a:ext>
              </a:extLst>
            </p:cNvPr>
            <p:cNvSpPr>
              <a:spLocks/>
            </p:cNvSpPr>
            <p:nvPr/>
          </p:nvSpPr>
          <p:spPr bwMode="auto">
            <a:xfrm>
              <a:off x="4203" y="2880"/>
              <a:ext cx="58" cy="61"/>
            </a:xfrm>
            <a:custGeom>
              <a:avLst/>
              <a:gdLst>
                <a:gd name="T0" fmla="*/ 52 w 28"/>
                <a:gd name="T1" fmla="*/ 61 h 28"/>
                <a:gd name="T2" fmla="*/ 197 w 28"/>
                <a:gd name="T3" fmla="*/ 72 h 28"/>
                <a:gd name="T4" fmla="*/ 189 w 28"/>
                <a:gd name="T5" fmla="*/ 246 h 28"/>
                <a:gd name="T6" fmla="*/ 52 w 28"/>
                <a:gd name="T7" fmla="*/ 61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8">
                  <a:moveTo>
                    <a:pt x="6" y="6"/>
                  </a:moveTo>
                  <a:cubicBezTo>
                    <a:pt x="9" y="0"/>
                    <a:pt x="17" y="0"/>
                    <a:pt x="22" y="7"/>
                  </a:cubicBezTo>
                  <a:cubicBezTo>
                    <a:pt x="28" y="13"/>
                    <a:pt x="28" y="20"/>
                    <a:pt x="21" y="24"/>
                  </a:cubicBezTo>
                  <a:cubicBezTo>
                    <a:pt x="15" y="28"/>
                    <a:pt x="0" y="16"/>
                    <a:pt x="6"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27" name="Freeform 317">
              <a:extLst>
                <a:ext uri="{FF2B5EF4-FFF2-40B4-BE49-F238E27FC236}">
                  <a16:creationId xmlns:a16="http://schemas.microsoft.com/office/drawing/2014/main" id="{FAC1E005-C055-F0BB-0633-325F207563FF}"/>
                </a:ext>
              </a:extLst>
            </p:cNvPr>
            <p:cNvSpPr>
              <a:spLocks/>
            </p:cNvSpPr>
            <p:nvPr/>
          </p:nvSpPr>
          <p:spPr bwMode="auto">
            <a:xfrm>
              <a:off x="4222" y="2896"/>
              <a:ext cx="24" cy="30"/>
            </a:xfrm>
            <a:custGeom>
              <a:avLst/>
              <a:gdLst>
                <a:gd name="T0" fmla="*/ 96 w 12"/>
                <a:gd name="T1" fmla="*/ 28 h 14"/>
                <a:gd name="T2" fmla="*/ 48 w 12"/>
                <a:gd name="T3" fmla="*/ 0 h 14"/>
                <a:gd name="T4" fmla="*/ 8 w 12"/>
                <a:gd name="T5" fmla="*/ 41 h 14"/>
                <a:gd name="T6" fmla="*/ 24 w 12"/>
                <a:gd name="T7" fmla="*/ 109 h 14"/>
                <a:gd name="T8" fmla="*/ 80 w 12"/>
                <a:gd name="T9" fmla="*/ 137 h 14"/>
                <a:gd name="T10" fmla="*/ 80 w 12"/>
                <a:gd name="T11" fmla="*/ 137 h 14"/>
                <a:gd name="T12" fmla="*/ 24 w 12"/>
                <a:gd name="T13" fmla="*/ 109 h 14"/>
                <a:gd name="T14" fmla="*/ 8 w 12"/>
                <a:gd name="T15" fmla="*/ 41 h 14"/>
                <a:gd name="T16" fmla="*/ 48 w 12"/>
                <a:gd name="T17" fmla="*/ 0 h 14"/>
                <a:gd name="T18" fmla="*/ 96 w 12"/>
                <a:gd name="T19" fmla="*/ 2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3"/>
                  </a:moveTo>
                  <a:cubicBezTo>
                    <a:pt x="11" y="1"/>
                    <a:pt x="8" y="0"/>
                    <a:pt x="6" y="0"/>
                  </a:cubicBezTo>
                  <a:cubicBezTo>
                    <a:pt x="4" y="0"/>
                    <a:pt x="2" y="2"/>
                    <a:pt x="1" y="4"/>
                  </a:cubicBezTo>
                  <a:cubicBezTo>
                    <a:pt x="0" y="6"/>
                    <a:pt x="1" y="9"/>
                    <a:pt x="3" y="11"/>
                  </a:cubicBezTo>
                  <a:cubicBezTo>
                    <a:pt x="5" y="13"/>
                    <a:pt x="7" y="14"/>
                    <a:pt x="10" y="14"/>
                  </a:cubicBezTo>
                  <a:cubicBezTo>
                    <a:pt x="10" y="14"/>
                    <a:pt x="10" y="14"/>
                    <a:pt x="10" y="14"/>
                  </a:cubicBezTo>
                  <a:cubicBezTo>
                    <a:pt x="7" y="14"/>
                    <a:pt x="5" y="13"/>
                    <a:pt x="3" y="11"/>
                  </a:cubicBezTo>
                  <a:cubicBezTo>
                    <a:pt x="1" y="9"/>
                    <a:pt x="0" y="6"/>
                    <a:pt x="1" y="4"/>
                  </a:cubicBezTo>
                  <a:cubicBezTo>
                    <a:pt x="1" y="2"/>
                    <a:pt x="4" y="0"/>
                    <a:pt x="6" y="0"/>
                  </a:cubicBezTo>
                  <a:cubicBezTo>
                    <a:pt x="8" y="0"/>
                    <a:pt x="10" y="1"/>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 name="Freeform 318">
              <a:extLst>
                <a:ext uri="{FF2B5EF4-FFF2-40B4-BE49-F238E27FC236}">
                  <a16:creationId xmlns:a16="http://schemas.microsoft.com/office/drawing/2014/main" id="{C07321F5-75E6-877E-2108-5FC576129912}"/>
                </a:ext>
              </a:extLst>
            </p:cNvPr>
            <p:cNvSpPr>
              <a:spLocks/>
            </p:cNvSpPr>
            <p:nvPr/>
          </p:nvSpPr>
          <p:spPr bwMode="auto">
            <a:xfrm>
              <a:off x="4173" y="2841"/>
              <a:ext cx="49" cy="61"/>
            </a:xfrm>
            <a:custGeom>
              <a:avLst/>
              <a:gdLst>
                <a:gd name="T0" fmla="*/ 145 w 24"/>
                <a:gd name="T1" fmla="*/ 44 h 28"/>
                <a:gd name="T2" fmla="*/ 84 w 24"/>
                <a:gd name="T3" fmla="*/ 0 h 28"/>
                <a:gd name="T4" fmla="*/ 25 w 24"/>
                <a:gd name="T5" fmla="*/ 166 h 28"/>
                <a:gd name="T6" fmla="*/ 155 w 24"/>
                <a:gd name="T7" fmla="*/ 270 h 28"/>
                <a:gd name="T8" fmla="*/ 204 w 24"/>
                <a:gd name="T9" fmla="*/ 185 h 28"/>
                <a:gd name="T10" fmla="*/ 172 w 24"/>
                <a:gd name="T11" fmla="*/ 105 h 28"/>
                <a:gd name="T12" fmla="*/ 145 w 24"/>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4"/>
                  </a:moveTo>
                  <a:cubicBezTo>
                    <a:pt x="15" y="2"/>
                    <a:pt x="13" y="1"/>
                    <a:pt x="10" y="0"/>
                  </a:cubicBezTo>
                  <a:cubicBezTo>
                    <a:pt x="2" y="0"/>
                    <a:pt x="0" y="9"/>
                    <a:pt x="3" y="16"/>
                  </a:cubicBezTo>
                  <a:cubicBezTo>
                    <a:pt x="6" y="24"/>
                    <a:pt x="14" y="28"/>
                    <a:pt x="18" y="26"/>
                  </a:cubicBezTo>
                  <a:cubicBezTo>
                    <a:pt x="22" y="25"/>
                    <a:pt x="24" y="22"/>
                    <a:pt x="24" y="18"/>
                  </a:cubicBezTo>
                  <a:cubicBezTo>
                    <a:pt x="24" y="15"/>
                    <a:pt x="21" y="12"/>
                    <a:pt x="20" y="10"/>
                  </a:cubicBezTo>
                  <a:cubicBezTo>
                    <a:pt x="19" y="8"/>
                    <a:pt x="18" y="5"/>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29" name="Freeform 319">
              <a:extLst>
                <a:ext uri="{FF2B5EF4-FFF2-40B4-BE49-F238E27FC236}">
                  <a16:creationId xmlns:a16="http://schemas.microsoft.com/office/drawing/2014/main" id="{6EC463A1-C808-C732-01EF-5B9CA9CE9DBA}"/>
                </a:ext>
              </a:extLst>
            </p:cNvPr>
            <p:cNvSpPr>
              <a:spLocks/>
            </p:cNvSpPr>
            <p:nvPr/>
          </p:nvSpPr>
          <p:spPr bwMode="auto">
            <a:xfrm>
              <a:off x="4187" y="2856"/>
              <a:ext cx="20" cy="31"/>
            </a:xfrm>
            <a:custGeom>
              <a:avLst/>
              <a:gdLst>
                <a:gd name="T0" fmla="*/ 16 w 10"/>
                <a:gd name="T1" fmla="*/ 0 h 14"/>
                <a:gd name="T2" fmla="*/ 8 w 10"/>
                <a:gd name="T3" fmla="*/ 64 h 14"/>
                <a:gd name="T4" fmla="*/ 48 w 10"/>
                <a:gd name="T5" fmla="*/ 153 h 14"/>
                <a:gd name="T6" fmla="*/ 80 w 10"/>
                <a:gd name="T7" fmla="*/ 153 h 14"/>
                <a:gd name="T8" fmla="*/ 80 w 10"/>
                <a:gd name="T9" fmla="*/ 153 h 14"/>
                <a:gd name="T10" fmla="*/ 56 w 10"/>
                <a:gd name="T11" fmla="*/ 142 h 14"/>
                <a:gd name="T12" fmla="*/ 8 w 10"/>
                <a:gd name="T13" fmla="*/ 64 h 14"/>
                <a:gd name="T14" fmla="*/ 16 w 10"/>
                <a:gd name="T15" fmla="*/ 0 h 14"/>
                <a:gd name="T16" fmla="*/ 40 w 10"/>
                <a:gd name="T17" fmla="*/ 0 h 14"/>
                <a:gd name="T18" fmla="*/ 40 w 10"/>
                <a:gd name="T19" fmla="*/ 0 h 14"/>
                <a:gd name="T20" fmla="*/ 16 w 1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4">
                  <a:moveTo>
                    <a:pt x="2" y="0"/>
                  </a:moveTo>
                  <a:cubicBezTo>
                    <a:pt x="1" y="1"/>
                    <a:pt x="0" y="3"/>
                    <a:pt x="1" y="6"/>
                  </a:cubicBezTo>
                  <a:cubicBezTo>
                    <a:pt x="2" y="9"/>
                    <a:pt x="4" y="12"/>
                    <a:pt x="6" y="14"/>
                  </a:cubicBezTo>
                  <a:cubicBezTo>
                    <a:pt x="8" y="14"/>
                    <a:pt x="9" y="14"/>
                    <a:pt x="10" y="14"/>
                  </a:cubicBezTo>
                  <a:cubicBezTo>
                    <a:pt x="10" y="14"/>
                    <a:pt x="10" y="14"/>
                    <a:pt x="10" y="14"/>
                  </a:cubicBezTo>
                  <a:cubicBezTo>
                    <a:pt x="9" y="14"/>
                    <a:pt x="8" y="14"/>
                    <a:pt x="7" y="13"/>
                  </a:cubicBezTo>
                  <a:cubicBezTo>
                    <a:pt x="4" y="12"/>
                    <a:pt x="2" y="9"/>
                    <a:pt x="1" y="6"/>
                  </a:cubicBezTo>
                  <a:cubicBezTo>
                    <a:pt x="1" y="3"/>
                    <a:pt x="1" y="1"/>
                    <a:pt x="2" y="0"/>
                  </a:cubicBezTo>
                  <a:cubicBezTo>
                    <a:pt x="3" y="0"/>
                    <a:pt x="4" y="0"/>
                    <a:pt x="5" y="0"/>
                  </a:cubicBezTo>
                  <a:cubicBezTo>
                    <a:pt x="5" y="0"/>
                    <a:pt x="5" y="0"/>
                    <a:pt x="5"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 name="Freeform 320">
              <a:extLst>
                <a:ext uri="{FF2B5EF4-FFF2-40B4-BE49-F238E27FC236}">
                  <a16:creationId xmlns:a16="http://schemas.microsoft.com/office/drawing/2014/main" id="{30C63041-965E-87C0-B0EB-D3FB53EF1E06}"/>
                </a:ext>
              </a:extLst>
            </p:cNvPr>
            <p:cNvSpPr>
              <a:spLocks/>
            </p:cNvSpPr>
            <p:nvPr/>
          </p:nvSpPr>
          <p:spPr bwMode="auto">
            <a:xfrm>
              <a:off x="4144" y="2948"/>
              <a:ext cx="49" cy="79"/>
            </a:xfrm>
            <a:custGeom>
              <a:avLst/>
              <a:gdLst>
                <a:gd name="T0" fmla="*/ 204 w 24"/>
                <a:gd name="T1" fmla="*/ 140 h 36"/>
                <a:gd name="T2" fmla="*/ 172 w 24"/>
                <a:gd name="T3" fmla="*/ 64 h 36"/>
                <a:gd name="T4" fmla="*/ 25 w 24"/>
                <a:gd name="T5" fmla="*/ 158 h 36"/>
                <a:gd name="T6" fmla="*/ 76 w 24"/>
                <a:gd name="T7" fmla="*/ 362 h 36"/>
                <a:gd name="T8" fmla="*/ 163 w 24"/>
                <a:gd name="T9" fmla="*/ 327 h 36"/>
                <a:gd name="T10" fmla="*/ 188 w 24"/>
                <a:gd name="T11" fmla="*/ 222 h 36"/>
                <a:gd name="T12" fmla="*/ 204 w 24"/>
                <a:gd name="T13" fmla="*/ 14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6">
                  <a:moveTo>
                    <a:pt x="24" y="13"/>
                  </a:moveTo>
                  <a:cubicBezTo>
                    <a:pt x="23" y="10"/>
                    <a:pt x="22" y="8"/>
                    <a:pt x="20" y="6"/>
                  </a:cubicBezTo>
                  <a:cubicBezTo>
                    <a:pt x="13" y="0"/>
                    <a:pt x="5" y="6"/>
                    <a:pt x="3" y="15"/>
                  </a:cubicBezTo>
                  <a:cubicBezTo>
                    <a:pt x="0" y="24"/>
                    <a:pt x="4" y="32"/>
                    <a:pt x="9" y="34"/>
                  </a:cubicBezTo>
                  <a:cubicBezTo>
                    <a:pt x="13" y="36"/>
                    <a:pt x="17" y="34"/>
                    <a:pt x="19" y="31"/>
                  </a:cubicBezTo>
                  <a:cubicBezTo>
                    <a:pt x="21" y="28"/>
                    <a:pt x="22" y="23"/>
                    <a:pt x="22" y="21"/>
                  </a:cubicBezTo>
                  <a:cubicBezTo>
                    <a:pt x="23" y="18"/>
                    <a:pt x="24" y="16"/>
                    <a:pt x="24"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31" name="Freeform 321">
              <a:extLst>
                <a:ext uri="{FF2B5EF4-FFF2-40B4-BE49-F238E27FC236}">
                  <a16:creationId xmlns:a16="http://schemas.microsoft.com/office/drawing/2014/main" id="{2DBA55FC-94F2-3C7C-CF30-80C1D6C68745}"/>
                </a:ext>
              </a:extLst>
            </p:cNvPr>
            <p:cNvSpPr>
              <a:spLocks/>
            </p:cNvSpPr>
            <p:nvPr/>
          </p:nvSpPr>
          <p:spPr bwMode="auto">
            <a:xfrm>
              <a:off x="4160" y="2972"/>
              <a:ext cx="19" cy="37"/>
            </a:xfrm>
            <a:custGeom>
              <a:avLst/>
              <a:gdLst>
                <a:gd name="T0" fmla="*/ 57 w 9"/>
                <a:gd name="T1" fmla="*/ 0 h 17"/>
                <a:gd name="T2" fmla="*/ 17 w 9"/>
                <a:gd name="T3" fmla="*/ 44 h 17"/>
                <a:gd name="T4" fmla="*/ 8 w 9"/>
                <a:gd name="T5" fmla="*/ 157 h 17"/>
                <a:gd name="T6" fmla="*/ 36 w 9"/>
                <a:gd name="T7" fmla="*/ 176 h 17"/>
                <a:gd name="T8" fmla="*/ 36 w 9"/>
                <a:gd name="T9" fmla="*/ 176 h 17"/>
                <a:gd name="T10" fmla="*/ 8 w 9"/>
                <a:gd name="T11" fmla="*/ 141 h 17"/>
                <a:gd name="T12" fmla="*/ 17 w 9"/>
                <a:gd name="T13" fmla="*/ 44 h 17"/>
                <a:gd name="T14" fmla="*/ 57 w 9"/>
                <a:gd name="T15" fmla="*/ 0 h 17"/>
                <a:gd name="T16" fmla="*/ 84 w 9"/>
                <a:gd name="T17" fmla="*/ 20 h 17"/>
                <a:gd name="T18" fmla="*/ 84 w 9"/>
                <a:gd name="T19" fmla="*/ 20 h 17"/>
                <a:gd name="T20" fmla="*/ 57 w 9"/>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7">
                  <a:moveTo>
                    <a:pt x="6" y="0"/>
                  </a:moveTo>
                  <a:cubicBezTo>
                    <a:pt x="4" y="0"/>
                    <a:pt x="3" y="2"/>
                    <a:pt x="2" y="4"/>
                  </a:cubicBezTo>
                  <a:cubicBezTo>
                    <a:pt x="0" y="8"/>
                    <a:pt x="0" y="12"/>
                    <a:pt x="1" y="15"/>
                  </a:cubicBezTo>
                  <a:cubicBezTo>
                    <a:pt x="1" y="16"/>
                    <a:pt x="2" y="17"/>
                    <a:pt x="4" y="17"/>
                  </a:cubicBezTo>
                  <a:cubicBezTo>
                    <a:pt x="4" y="17"/>
                    <a:pt x="4" y="17"/>
                    <a:pt x="4" y="17"/>
                  </a:cubicBezTo>
                  <a:cubicBezTo>
                    <a:pt x="3" y="17"/>
                    <a:pt x="2" y="16"/>
                    <a:pt x="1" y="14"/>
                  </a:cubicBezTo>
                  <a:cubicBezTo>
                    <a:pt x="0" y="12"/>
                    <a:pt x="0" y="8"/>
                    <a:pt x="2" y="4"/>
                  </a:cubicBezTo>
                  <a:cubicBezTo>
                    <a:pt x="3" y="2"/>
                    <a:pt x="5" y="0"/>
                    <a:pt x="6" y="0"/>
                  </a:cubicBezTo>
                  <a:cubicBezTo>
                    <a:pt x="7" y="0"/>
                    <a:pt x="8" y="1"/>
                    <a:pt x="9" y="2"/>
                  </a:cubicBezTo>
                  <a:cubicBezTo>
                    <a:pt x="9" y="2"/>
                    <a:pt x="9" y="2"/>
                    <a:pt x="9" y="2"/>
                  </a:cubicBezTo>
                  <a:cubicBezTo>
                    <a:pt x="8" y="1"/>
                    <a:pt x="7" y="0"/>
                    <a:pt x="6"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 name="Freeform 322">
              <a:extLst>
                <a:ext uri="{FF2B5EF4-FFF2-40B4-BE49-F238E27FC236}">
                  <a16:creationId xmlns:a16="http://schemas.microsoft.com/office/drawing/2014/main" id="{9D711026-7F03-09B2-5D1A-7CC6BB9A5BB1}"/>
                </a:ext>
              </a:extLst>
            </p:cNvPr>
            <p:cNvSpPr>
              <a:spLocks/>
            </p:cNvSpPr>
            <p:nvPr/>
          </p:nvSpPr>
          <p:spPr bwMode="auto">
            <a:xfrm>
              <a:off x="4187" y="2970"/>
              <a:ext cx="57" cy="63"/>
            </a:xfrm>
            <a:custGeom>
              <a:avLst/>
              <a:gdLst>
                <a:gd name="T0" fmla="*/ 161 w 28"/>
                <a:gd name="T1" fmla="*/ 254 h 29"/>
                <a:gd name="T2" fmla="*/ 195 w 28"/>
                <a:gd name="T3" fmla="*/ 80 h 29"/>
                <a:gd name="T4" fmla="*/ 41 w 28"/>
                <a:gd name="T5" fmla="*/ 61 h 29"/>
                <a:gd name="T6" fmla="*/ 161 w 28"/>
                <a:gd name="T7" fmla="*/ 254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9">
                  <a:moveTo>
                    <a:pt x="19" y="25"/>
                  </a:moveTo>
                  <a:cubicBezTo>
                    <a:pt x="26" y="23"/>
                    <a:pt x="28" y="15"/>
                    <a:pt x="23" y="8"/>
                  </a:cubicBezTo>
                  <a:cubicBezTo>
                    <a:pt x="19" y="1"/>
                    <a:pt x="11" y="0"/>
                    <a:pt x="5" y="6"/>
                  </a:cubicBezTo>
                  <a:cubicBezTo>
                    <a:pt x="0" y="11"/>
                    <a:pt x="7" y="29"/>
                    <a:pt x="19"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33" name="Freeform 323">
              <a:extLst>
                <a:ext uri="{FF2B5EF4-FFF2-40B4-BE49-F238E27FC236}">
                  <a16:creationId xmlns:a16="http://schemas.microsoft.com/office/drawing/2014/main" id="{55911D26-2AC9-8E37-1A3A-4D0C563B87A7}"/>
                </a:ext>
              </a:extLst>
            </p:cNvPr>
            <p:cNvSpPr>
              <a:spLocks/>
            </p:cNvSpPr>
            <p:nvPr/>
          </p:nvSpPr>
          <p:spPr bwMode="auto">
            <a:xfrm>
              <a:off x="4201" y="2990"/>
              <a:ext cx="31" cy="24"/>
            </a:xfrm>
            <a:custGeom>
              <a:avLst/>
              <a:gdLst>
                <a:gd name="T0" fmla="*/ 107 w 15"/>
                <a:gd name="T1" fmla="*/ 0 h 11"/>
                <a:gd name="T2" fmla="*/ 124 w 15"/>
                <a:gd name="T3" fmla="*/ 61 h 11"/>
                <a:gd name="T4" fmla="*/ 72 w 15"/>
                <a:gd name="T5" fmla="*/ 113 h 11"/>
                <a:gd name="T6" fmla="*/ 17 w 15"/>
                <a:gd name="T7" fmla="*/ 72 h 11"/>
                <a:gd name="T8" fmla="*/ 8 w 15"/>
                <a:gd name="T9" fmla="*/ 0 h 11"/>
                <a:gd name="T10" fmla="*/ 8 w 15"/>
                <a:gd name="T11" fmla="*/ 0 h 11"/>
                <a:gd name="T12" fmla="*/ 17 w 15"/>
                <a:gd name="T13" fmla="*/ 72 h 11"/>
                <a:gd name="T14" fmla="*/ 72 w 15"/>
                <a:gd name="T15" fmla="*/ 113 h 11"/>
                <a:gd name="T16" fmla="*/ 124 w 15"/>
                <a:gd name="T17" fmla="*/ 61 h 11"/>
                <a:gd name="T18" fmla="*/ 107 w 15"/>
                <a:gd name="T19" fmla="*/ 0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1">
                  <a:moveTo>
                    <a:pt x="12" y="0"/>
                  </a:moveTo>
                  <a:cubicBezTo>
                    <a:pt x="14" y="2"/>
                    <a:pt x="14" y="4"/>
                    <a:pt x="14" y="6"/>
                  </a:cubicBezTo>
                  <a:cubicBezTo>
                    <a:pt x="13" y="9"/>
                    <a:pt x="11" y="11"/>
                    <a:pt x="8" y="11"/>
                  </a:cubicBezTo>
                  <a:cubicBezTo>
                    <a:pt x="6" y="11"/>
                    <a:pt x="4" y="9"/>
                    <a:pt x="2" y="7"/>
                  </a:cubicBezTo>
                  <a:cubicBezTo>
                    <a:pt x="0" y="5"/>
                    <a:pt x="0" y="2"/>
                    <a:pt x="1" y="0"/>
                  </a:cubicBezTo>
                  <a:cubicBezTo>
                    <a:pt x="1" y="0"/>
                    <a:pt x="1" y="0"/>
                    <a:pt x="1" y="0"/>
                  </a:cubicBezTo>
                  <a:cubicBezTo>
                    <a:pt x="0" y="2"/>
                    <a:pt x="0" y="5"/>
                    <a:pt x="2" y="7"/>
                  </a:cubicBezTo>
                  <a:cubicBezTo>
                    <a:pt x="4" y="10"/>
                    <a:pt x="6" y="11"/>
                    <a:pt x="8" y="11"/>
                  </a:cubicBezTo>
                  <a:cubicBezTo>
                    <a:pt x="11" y="11"/>
                    <a:pt x="13" y="9"/>
                    <a:pt x="14" y="6"/>
                  </a:cubicBezTo>
                  <a:cubicBezTo>
                    <a:pt x="15" y="4"/>
                    <a:pt x="14" y="2"/>
                    <a:pt x="1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 name="Freeform 324">
              <a:extLst>
                <a:ext uri="{FF2B5EF4-FFF2-40B4-BE49-F238E27FC236}">
                  <a16:creationId xmlns:a16="http://schemas.microsoft.com/office/drawing/2014/main" id="{563074D5-2650-A236-A1A1-60C05009AD12}"/>
                </a:ext>
              </a:extLst>
            </p:cNvPr>
            <p:cNvSpPr>
              <a:spLocks/>
            </p:cNvSpPr>
            <p:nvPr/>
          </p:nvSpPr>
          <p:spPr bwMode="auto">
            <a:xfrm>
              <a:off x="4146" y="2882"/>
              <a:ext cx="57" cy="59"/>
            </a:xfrm>
            <a:custGeom>
              <a:avLst/>
              <a:gdLst>
                <a:gd name="T0" fmla="*/ 169 w 28"/>
                <a:gd name="T1" fmla="*/ 44 h 27"/>
                <a:gd name="T2" fmla="*/ 92 w 28"/>
                <a:gd name="T3" fmla="*/ 9 h 27"/>
                <a:gd name="T4" fmla="*/ 33 w 28"/>
                <a:gd name="T5" fmla="*/ 72 h 27"/>
                <a:gd name="T6" fmla="*/ 108 w 28"/>
                <a:gd name="T7" fmla="*/ 262 h 27"/>
                <a:gd name="T8" fmla="*/ 236 w 28"/>
                <a:gd name="T9" fmla="*/ 157 h 27"/>
                <a:gd name="T10" fmla="*/ 169 w 28"/>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7">
                  <a:moveTo>
                    <a:pt x="20" y="4"/>
                  </a:moveTo>
                  <a:cubicBezTo>
                    <a:pt x="17" y="2"/>
                    <a:pt x="14" y="0"/>
                    <a:pt x="11" y="1"/>
                  </a:cubicBezTo>
                  <a:cubicBezTo>
                    <a:pt x="8" y="2"/>
                    <a:pt x="5" y="4"/>
                    <a:pt x="4" y="7"/>
                  </a:cubicBezTo>
                  <a:cubicBezTo>
                    <a:pt x="0" y="14"/>
                    <a:pt x="5" y="23"/>
                    <a:pt x="13" y="25"/>
                  </a:cubicBezTo>
                  <a:cubicBezTo>
                    <a:pt x="22" y="27"/>
                    <a:pt x="28" y="21"/>
                    <a:pt x="28" y="15"/>
                  </a:cubicBezTo>
                  <a:cubicBezTo>
                    <a:pt x="28" y="10"/>
                    <a:pt x="26" y="8"/>
                    <a:pt x="20"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35" name="Freeform 325">
              <a:extLst>
                <a:ext uri="{FF2B5EF4-FFF2-40B4-BE49-F238E27FC236}">
                  <a16:creationId xmlns:a16="http://schemas.microsoft.com/office/drawing/2014/main" id="{73FA2258-EBFA-F00E-DA37-2DA1B7003562}"/>
                </a:ext>
              </a:extLst>
            </p:cNvPr>
            <p:cNvSpPr>
              <a:spLocks/>
            </p:cNvSpPr>
            <p:nvPr/>
          </p:nvSpPr>
          <p:spPr bwMode="auto">
            <a:xfrm>
              <a:off x="4162" y="2898"/>
              <a:ext cx="31" cy="28"/>
            </a:xfrm>
            <a:custGeom>
              <a:avLst/>
              <a:gdLst>
                <a:gd name="T0" fmla="*/ 124 w 15"/>
                <a:gd name="T1" fmla="*/ 52 h 13"/>
                <a:gd name="T2" fmla="*/ 116 w 15"/>
                <a:gd name="T3" fmla="*/ 112 h 13"/>
                <a:gd name="T4" fmla="*/ 35 w 15"/>
                <a:gd name="T5" fmla="*/ 101 h 13"/>
                <a:gd name="T6" fmla="*/ 0 w 15"/>
                <a:gd name="T7" fmla="*/ 28 h 13"/>
                <a:gd name="T8" fmla="*/ 25 w 15"/>
                <a:gd name="T9" fmla="*/ 0 h 13"/>
                <a:gd name="T10" fmla="*/ 25 w 15"/>
                <a:gd name="T11" fmla="*/ 0 h 13"/>
                <a:gd name="T12" fmla="*/ 0 w 15"/>
                <a:gd name="T13" fmla="*/ 28 h 13"/>
                <a:gd name="T14" fmla="*/ 35 w 15"/>
                <a:gd name="T15" fmla="*/ 101 h 13"/>
                <a:gd name="T16" fmla="*/ 116 w 15"/>
                <a:gd name="T17" fmla="*/ 112 h 13"/>
                <a:gd name="T18" fmla="*/ 124 w 15"/>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4" y="5"/>
                  </a:moveTo>
                  <a:cubicBezTo>
                    <a:pt x="15" y="7"/>
                    <a:pt x="14" y="10"/>
                    <a:pt x="13" y="11"/>
                  </a:cubicBezTo>
                  <a:cubicBezTo>
                    <a:pt x="11" y="12"/>
                    <a:pt x="7" y="13"/>
                    <a:pt x="4" y="10"/>
                  </a:cubicBezTo>
                  <a:cubicBezTo>
                    <a:pt x="1" y="7"/>
                    <a:pt x="0" y="5"/>
                    <a:pt x="0" y="3"/>
                  </a:cubicBezTo>
                  <a:cubicBezTo>
                    <a:pt x="1" y="2"/>
                    <a:pt x="2" y="0"/>
                    <a:pt x="3" y="0"/>
                  </a:cubicBezTo>
                  <a:cubicBezTo>
                    <a:pt x="3" y="0"/>
                    <a:pt x="3" y="0"/>
                    <a:pt x="3" y="0"/>
                  </a:cubicBezTo>
                  <a:cubicBezTo>
                    <a:pt x="2" y="0"/>
                    <a:pt x="1" y="1"/>
                    <a:pt x="0" y="3"/>
                  </a:cubicBezTo>
                  <a:cubicBezTo>
                    <a:pt x="0" y="5"/>
                    <a:pt x="0" y="7"/>
                    <a:pt x="4" y="10"/>
                  </a:cubicBezTo>
                  <a:cubicBezTo>
                    <a:pt x="7" y="13"/>
                    <a:pt x="11" y="13"/>
                    <a:pt x="13" y="11"/>
                  </a:cubicBezTo>
                  <a:cubicBezTo>
                    <a:pt x="14" y="10"/>
                    <a:pt x="15" y="8"/>
                    <a:pt x="14"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 name="Freeform 326">
              <a:extLst>
                <a:ext uri="{FF2B5EF4-FFF2-40B4-BE49-F238E27FC236}">
                  <a16:creationId xmlns:a16="http://schemas.microsoft.com/office/drawing/2014/main" id="{99767CCF-1931-7E5B-5395-61CD843B2CEA}"/>
                </a:ext>
              </a:extLst>
            </p:cNvPr>
            <p:cNvSpPr>
              <a:spLocks/>
            </p:cNvSpPr>
            <p:nvPr/>
          </p:nvSpPr>
          <p:spPr bwMode="auto">
            <a:xfrm>
              <a:off x="4179" y="2922"/>
              <a:ext cx="49" cy="61"/>
            </a:xfrm>
            <a:custGeom>
              <a:avLst/>
              <a:gdLst>
                <a:gd name="T0" fmla="*/ 145 w 24"/>
                <a:gd name="T1" fmla="*/ 44 h 28"/>
                <a:gd name="T2" fmla="*/ 92 w 24"/>
                <a:gd name="T3" fmla="*/ 9 h 28"/>
                <a:gd name="T4" fmla="*/ 25 w 24"/>
                <a:gd name="T5" fmla="*/ 166 h 28"/>
                <a:gd name="T6" fmla="*/ 155 w 24"/>
                <a:gd name="T7" fmla="*/ 281 h 28"/>
                <a:gd name="T8" fmla="*/ 204 w 24"/>
                <a:gd name="T9" fmla="*/ 194 h 28"/>
                <a:gd name="T10" fmla="*/ 172 w 24"/>
                <a:gd name="T11" fmla="*/ 105 h 28"/>
                <a:gd name="T12" fmla="*/ 145 w 24"/>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4"/>
                  </a:moveTo>
                  <a:cubicBezTo>
                    <a:pt x="15" y="2"/>
                    <a:pt x="13" y="1"/>
                    <a:pt x="11" y="1"/>
                  </a:cubicBezTo>
                  <a:cubicBezTo>
                    <a:pt x="2" y="0"/>
                    <a:pt x="0" y="9"/>
                    <a:pt x="3" y="16"/>
                  </a:cubicBezTo>
                  <a:cubicBezTo>
                    <a:pt x="6" y="24"/>
                    <a:pt x="14" y="28"/>
                    <a:pt x="18" y="27"/>
                  </a:cubicBezTo>
                  <a:cubicBezTo>
                    <a:pt x="22" y="25"/>
                    <a:pt x="24" y="22"/>
                    <a:pt x="24" y="19"/>
                  </a:cubicBezTo>
                  <a:cubicBezTo>
                    <a:pt x="23" y="15"/>
                    <a:pt x="21" y="12"/>
                    <a:pt x="20" y="10"/>
                  </a:cubicBezTo>
                  <a:cubicBezTo>
                    <a:pt x="19" y="8"/>
                    <a:pt x="18" y="5"/>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37" name="Freeform 327">
              <a:extLst>
                <a:ext uri="{FF2B5EF4-FFF2-40B4-BE49-F238E27FC236}">
                  <a16:creationId xmlns:a16="http://schemas.microsoft.com/office/drawing/2014/main" id="{F3493125-D491-0D4E-1DC6-C3B67B78E8F2}"/>
                </a:ext>
              </a:extLst>
            </p:cNvPr>
            <p:cNvSpPr>
              <a:spLocks/>
            </p:cNvSpPr>
            <p:nvPr/>
          </p:nvSpPr>
          <p:spPr bwMode="auto">
            <a:xfrm>
              <a:off x="4193" y="2937"/>
              <a:ext cx="21" cy="31"/>
            </a:xfrm>
            <a:custGeom>
              <a:avLst/>
              <a:gdLst>
                <a:gd name="T0" fmla="*/ 17 w 10"/>
                <a:gd name="T1" fmla="*/ 0 h 14"/>
                <a:gd name="T2" fmla="*/ 8 w 10"/>
                <a:gd name="T3" fmla="*/ 64 h 14"/>
                <a:gd name="T4" fmla="*/ 57 w 10"/>
                <a:gd name="T5" fmla="*/ 153 h 14"/>
                <a:gd name="T6" fmla="*/ 92 w 10"/>
                <a:gd name="T7" fmla="*/ 153 h 14"/>
                <a:gd name="T8" fmla="*/ 92 w 10"/>
                <a:gd name="T9" fmla="*/ 153 h 14"/>
                <a:gd name="T10" fmla="*/ 57 w 10"/>
                <a:gd name="T11" fmla="*/ 153 h 14"/>
                <a:gd name="T12" fmla="*/ 8 w 10"/>
                <a:gd name="T13" fmla="*/ 64 h 14"/>
                <a:gd name="T14" fmla="*/ 17 w 10"/>
                <a:gd name="T15" fmla="*/ 9 h 14"/>
                <a:gd name="T16" fmla="*/ 48 w 10"/>
                <a:gd name="T17" fmla="*/ 0 h 14"/>
                <a:gd name="T18" fmla="*/ 48 w 10"/>
                <a:gd name="T19" fmla="*/ 0 h 14"/>
                <a:gd name="T20" fmla="*/ 17 w 1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4">
                  <a:moveTo>
                    <a:pt x="2" y="0"/>
                  </a:moveTo>
                  <a:cubicBezTo>
                    <a:pt x="1" y="1"/>
                    <a:pt x="0" y="3"/>
                    <a:pt x="1" y="6"/>
                  </a:cubicBezTo>
                  <a:cubicBezTo>
                    <a:pt x="2" y="9"/>
                    <a:pt x="4" y="13"/>
                    <a:pt x="6" y="14"/>
                  </a:cubicBezTo>
                  <a:cubicBezTo>
                    <a:pt x="7" y="14"/>
                    <a:pt x="9" y="14"/>
                    <a:pt x="10" y="14"/>
                  </a:cubicBezTo>
                  <a:cubicBezTo>
                    <a:pt x="10" y="14"/>
                    <a:pt x="10" y="14"/>
                    <a:pt x="10" y="14"/>
                  </a:cubicBezTo>
                  <a:cubicBezTo>
                    <a:pt x="9" y="14"/>
                    <a:pt x="8" y="14"/>
                    <a:pt x="6" y="14"/>
                  </a:cubicBezTo>
                  <a:cubicBezTo>
                    <a:pt x="4" y="12"/>
                    <a:pt x="2" y="9"/>
                    <a:pt x="1" y="6"/>
                  </a:cubicBezTo>
                  <a:cubicBezTo>
                    <a:pt x="1" y="3"/>
                    <a:pt x="1" y="1"/>
                    <a:pt x="2" y="1"/>
                  </a:cubicBezTo>
                  <a:cubicBezTo>
                    <a:pt x="3" y="0"/>
                    <a:pt x="4" y="0"/>
                    <a:pt x="5" y="0"/>
                  </a:cubicBezTo>
                  <a:cubicBezTo>
                    <a:pt x="5" y="0"/>
                    <a:pt x="5" y="0"/>
                    <a:pt x="5"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 name="Freeform 328">
              <a:extLst>
                <a:ext uri="{FF2B5EF4-FFF2-40B4-BE49-F238E27FC236}">
                  <a16:creationId xmlns:a16="http://schemas.microsoft.com/office/drawing/2014/main" id="{E56FD517-D15C-AF10-6F5C-F2EF7A18CAF9}"/>
                </a:ext>
              </a:extLst>
            </p:cNvPr>
            <p:cNvSpPr>
              <a:spLocks/>
            </p:cNvSpPr>
            <p:nvPr/>
          </p:nvSpPr>
          <p:spPr bwMode="auto">
            <a:xfrm>
              <a:off x="4091" y="2708"/>
              <a:ext cx="61" cy="54"/>
            </a:xfrm>
            <a:custGeom>
              <a:avLst/>
              <a:gdLst>
                <a:gd name="T0" fmla="*/ 153 w 30"/>
                <a:gd name="T1" fmla="*/ 19 h 25"/>
                <a:gd name="T2" fmla="*/ 67 w 30"/>
                <a:gd name="T3" fmla="*/ 9 h 25"/>
                <a:gd name="T4" fmla="*/ 16 w 30"/>
                <a:gd name="T5" fmla="*/ 80 h 25"/>
                <a:gd name="T6" fmla="*/ 136 w 30"/>
                <a:gd name="T7" fmla="*/ 242 h 25"/>
                <a:gd name="T8" fmla="*/ 244 w 30"/>
                <a:gd name="T9" fmla="*/ 121 h 25"/>
                <a:gd name="T10" fmla="*/ 153 w 30"/>
                <a:gd name="T11" fmla="*/ 19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5">
                  <a:moveTo>
                    <a:pt x="18" y="2"/>
                  </a:moveTo>
                  <a:cubicBezTo>
                    <a:pt x="14" y="1"/>
                    <a:pt x="11" y="0"/>
                    <a:pt x="8" y="1"/>
                  </a:cubicBezTo>
                  <a:cubicBezTo>
                    <a:pt x="5" y="3"/>
                    <a:pt x="2" y="5"/>
                    <a:pt x="2" y="8"/>
                  </a:cubicBezTo>
                  <a:cubicBezTo>
                    <a:pt x="0" y="15"/>
                    <a:pt x="7" y="23"/>
                    <a:pt x="16" y="24"/>
                  </a:cubicBezTo>
                  <a:cubicBezTo>
                    <a:pt x="25" y="25"/>
                    <a:pt x="30" y="17"/>
                    <a:pt x="29" y="12"/>
                  </a:cubicBezTo>
                  <a:cubicBezTo>
                    <a:pt x="27" y="7"/>
                    <a:pt x="25" y="5"/>
                    <a:pt x="18"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39" name="Freeform 329">
              <a:extLst>
                <a:ext uri="{FF2B5EF4-FFF2-40B4-BE49-F238E27FC236}">
                  <a16:creationId xmlns:a16="http://schemas.microsoft.com/office/drawing/2014/main" id="{A67FFAC9-C6B2-0BEF-8A21-D1E1AA488DDE}"/>
                </a:ext>
              </a:extLst>
            </p:cNvPr>
            <p:cNvSpPr>
              <a:spLocks/>
            </p:cNvSpPr>
            <p:nvPr/>
          </p:nvSpPr>
          <p:spPr bwMode="auto">
            <a:xfrm>
              <a:off x="4105" y="2721"/>
              <a:ext cx="33" cy="28"/>
            </a:xfrm>
            <a:custGeom>
              <a:avLst/>
              <a:gdLst>
                <a:gd name="T0" fmla="*/ 132 w 16"/>
                <a:gd name="T1" fmla="*/ 41 h 13"/>
                <a:gd name="T2" fmla="*/ 132 w 16"/>
                <a:gd name="T3" fmla="*/ 101 h 13"/>
                <a:gd name="T4" fmla="*/ 43 w 16"/>
                <a:gd name="T5" fmla="*/ 101 h 13"/>
                <a:gd name="T6" fmla="*/ 0 w 16"/>
                <a:gd name="T7" fmla="*/ 52 h 13"/>
                <a:gd name="T8" fmla="*/ 17 w 16"/>
                <a:gd name="T9" fmla="*/ 0 h 13"/>
                <a:gd name="T10" fmla="*/ 17 w 16"/>
                <a:gd name="T11" fmla="*/ 0 h 13"/>
                <a:gd name="T12" fmla="*/ 0 w 16"/>
                <a:gd name="T13" fmla="*/ 52 h 13"/>
                <a:gd name="T14" fmla="*/ 43 w 16"/>
                <a:gd name="T15" fmla="*/ 112 h 13"/>
                <a:gd name="T16" fmla="*/ 132 w 16"/>
                <a:gd name="T17" fmla="*/ 101 h 13"/>
                <a:gd name="T18" fmla="*/ 132 w 16"/>
                <a:gd name="T19" fmla="*/ 4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3">
                  <a:moveTo>
                    <a:pt x="15" y="4"/>
                  </a:moveTo>
                  <a:cubicBezTo>
                    <a:pt x="16" y="6"/>
                    <a:pt x="16" y="8"/>
                    <a:pt x="15" y="10"/>
                  </a:cubicBezTo>
                  <a:cubicBezTo>
                    <a:pt x="13" y="12"/>
                    <a:pt x="10" y="13"/>
                    <a:pt x="5" y="10"/>
                  </a:cubicBezTo>
                  <a:cubicBezTo>
                    <a:pt x="1" y="8"/>
                    <a:pt x="1" y="6"/>
                    <a:pt x="0" y="5"/>
                  </a:cubicBezTo>
                  <a:cubicBezTo>
                    <a:pt x="0" y="3"/>
                    <a:pt x="1" y="1"/>
                    <a:pt x="2" y="0"/>
                  </a:cubicBezTo>
                  <a:cubicBezTo>
                    <a:pt x="2" y="0"/>
                    <a:pt x="2" y="0"/>
                    <a:pt x="2" y="0"/>
                  </a:cubicBezTo>
                  <a:cubicBezTo>
                    <a:pt x="1" y="1"/>
                    <a:pt x="0" y="3"/>
                    <a:pt x="0" y="5"/>
                  </a:cubicBezTo>
                  <a:cubicBezTo>
                    <a:pt x="0" y="6"/>
                    <a:pt x="1" y="9"/>
                    <a:pt x="5" y="11"/>
                  </a:cubicBezTo>
                  <a:cubicBezTo>
                    <a:pt x="10" y="13"/>
                    <a:pt x="13" y="12"/>
                    <a:pt x="15" y="10"/>
                  </a:cubicBezTo>
                  <a:cubicBezTo>
                    <a:pt x="16" y="8"/>
                    <a:pt x="16" y="6"/>
                    <a:pt x="15"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 name="Freeform 330">
              <a:extLst>
                <a:ext uri="{FF2B5EF4-FFF2-40B4-BE49-F238E27FC236}">
                  <a16:creationId xmlns:a16="http://schemas.microsoft.com/office/drawing/2014/main" id="{7D9AD35F-0DF7-1693-882A-00A80F9B0088}"/>
                </a:ext>
              </a:extLst>
            </p:cNvPr>
            <p:cNvSpPr>
              <a:spLocks/>
            </p:cNvSpPr>
            <p:nvPr/>
          </p:nvSpPr>
          <p:spPr bwMode="auto">
            <a:xfrm>
              <a:off x="4072" y="2734"/>
              <a:ext cx="64" cy="54"/>
            </a:xfrm>
            <a:custGeom>
              <a:avLst/>
              <a:gdLst>
                <a:gd name="T0" fmla="*/ 157 w 31"/>
                <a:gd name="T1" fmla="*/ 28 h 25"/>
                <a:gd name="T2" fmla="*/ 72 w 31"/>
                <a:gd name="T3" fmla="*/ 19 h 25"/>
                <a:gd name="T4" fmla="*/ 17 w 31"/>
                <a:gd name="T5" fmla="*/ 89 h 25"/>
                <a:gd name="T6" fmla="*/ 140 w 31"/>
                <a:gd name="T7" fmla="*/ 253 h 25"/>
                <a:gd name="T8" fmla="*/ 256 w 31"/>
                <a:gd name="T9" fmla="*/ 121 h 25"/>
                <a:gd name="T10" fmla="*/ 157 w 31"/>
                <a:gd name="T11" fmla="*/ 28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5">
                  <a:moveTo>
                    <a:pt x="18" y="3"/>
                  </a:moveTo>
                  <a:cubicBezTo>
                    <a:pt x="15" y="1"/>
                    <a:pt x="11" y="0"/>
                    <a:pt x="8" y="2"/>
                  </a:cubicBezTo>
                  <a:cubicBezTo>
                    <a:pt x="5" y="3"/>
                    <a:pt x="3" y="5"/>
                    <a:pt x="2" y="9"/>
                  </a:cubicBezTo>
                  <a:cubicBezTo>
                    <a:pt x="0" y="16"/>
                    <a:pt x="7" y="24"/>
                    <a:pt x="16" y="25"/>
                  </a:cubicBezTo>
                  <a:cubicBezTo>
                    <a:pt x="25" y="25"/>
                    <a:pt x="31" y="18"/>
                    <a:pt x="29" y="12"/>
                  </a:cubicBezTo>
                  <a:cubicBezTo>
                    <a:pt x="28" y="7"/>
                    <a:pt x="25" y="6"/>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41" name="Freeform 331">
              <a:extLst>
                <a:ext uri="{FF2B5EF4-FFF2-40B4-BE49-F238E27FC236}">
                  <a16:creationId xmlns:a16="http://schemas.microsoft.com/office/drawing/2014/main" id="{A07CC6F6-AC2B-ED6E-8BD0-09EFDD326080}"/>
                </a:ext>
              </a:extLst>
            </p:cNvPr>
            <p:cNvSpPr>
              <a:spLocks/>
            </p:cNvSpPr>
            <p:nvPr/>
          </p:nvSpPr>
          <p:spPr bwMode="auto">
            <a:xfrm>
              <a:off x="4087" y="2749"/>
              <a:ext cx="34" cy="26"/>
            </a:xfrm>
            <a:custGeom>
              <a:avLst/>
              <a:gdLst>
                <a:gd name="T0" fmla="*/ 120 w 17"/>
                <a:gd name="T1" fmla="*/ 43 h 12"/>
                <a:gd name="T2" fmla="*/ 120 w 17"/>
                <a:gd name="T3" fmla="*/ 93 h 12"/>
                <a:gd name="T4" fmla="*/ 48 w 17"/>
                <a:gd name="T5" fmla="*/ 104 h 12"/>
                <a:gd name="T6" fmla="*/ 8 w 17"/>
                <a:gd name="T7" fmla="*/ 43 h 12"/>
                <a:gd name="T8" fmla="*/ 24 w 17"/>
                <a:gd name="T9" fmla="*/ 0 h 12"/>
                <a:gd name="T10" fmla="*/ 24 w 17"/>
                <a:gd name="T11" fmla="*/ 0 h 12"/>
                <a:gd name="T12" fmla="*/ 8 w 17"/>
                <a:gd name="T13" fmla="*/ 43 h 12"/>
                <a:gd name="T14" fmla="*/ 48 w 17"/>
                <a:gd name="T15" fmla="*/ 104 h 12"/>
                <a:gd name="T16" fmla="*/ 120 w 17"/>
                <a:gd name="T17" fmla="*/ 104 h 12"/>
                <a:gd name="T18" fmla="*/ 120 w 17"/>
                <a:gd name="T19" fmla="*/ 4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12">
                  <a:moveTo>
                    <a:pt x="15" y="4"/>
                  </a:moveTo>
                  <a:cubicBezTo>
                    <a:pt x="17" y="6"/>
                    <a:pt x="17" y="8"/>
                    <a:pt x="15" y="9"/>
                  </a:cubicBezTo>
                  <a:cubicBezTo>
                    <a:pt x="14" y="11"/>
                    <a:pt x="10" y="12"/>
                    <a:pt x="6" y="10"/>
                  </a:cubicBezTo>
                  <a:cubicBezTo>
                    <a:pt x="2" y="8"/>
                    <a:pt x="1" y="6"/>
                    <a:pt x="1" y="4"/>
                  </a:cubicBezTo>
                  <a:cubicBezTo>
                    <a:pt x="1" y="2"/>
                    <a:pt x="2" y="1"/>
                    <a:pt x="3" y="0"/>
                  </a:cubicBezTo>
                  <a:cubicBezTo>
                    <a:pt x="3" y="0"/>
                    <a:pt x="3" y="0"/>
                    <a:pt x="3" y="0"/>
                  </a:cubicBezTo>
                  <a:cubicBezTo>
                    <a:pt x="2" y="1"/>
                    <a:pt x="0" y="2"/>
                    <a:pt x="1" y="4"/>
                  </a:cubicBezTo>
                  <a:cubicBezTo>
                    <a:pt x="1" y="6"/>
                    <a:pt x="2" y="8"/>
                    <a:pt x="6" y="10"/>
                  </a:cubicBezTo>
                  <a:cubicBezTo>
                    <a:pt x="10" y="12"/>
                    <a:pt x="14" y="11"/>
                    <a:pt x="15" y="10"/>
                  </a:cubicBezTo>
                  <a:cubicBezTo>
                    <a:pt x="17" y="8"/>
                    <a:pt x="17" y="6"/>
                    <a:pt x="15"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2" name="Freeform 332">
              <a:extLst>
                <a:ext uri="{FF2B5EF4-FFF2-40B4-BE49-F238E27FC236}">
                  <a16:creationId xmlns:a16="http://schemas.microsoft.com/office/drawing/2014/main" id="{05440EAB-4A43-CDDC-0A65-580905D6FC30}"/>
                </a:ext>
              </a:extLst>
            </p:cNvPr>
            <p:cNvSpPr>
              <a:spLocks/>
            </p:cNvSpPr>
            <p:nvPr/>
          </p:nvSpPr>
          <p:spPr bwMode="auto">
            <a:xfrm>
              <a:off x="3943" y="2568"/>
              <a:ext cx="64" cy="54"/>
            </a:xfrm>
            <a:custGeom>
              <a:avLst/>
              <a:gdLst>
                <a:gd name="T0" fmla="*/ 167 w 31"/>
                <a:gd name="T1" fmla="*/ 19 h 25"/>
                <a:gd name="T2" fmla="*/ 72 w 31"/>
                <a:gd name="T3" fmla="*/ 9 h 25"/>
                <a:gd name="T4" fmla="*/ 17 w 31"/>
                <a:gd name="T5" fmla="*/ 80 h 25"/>
                <a:gd name="T6" fmla="*/ 140 w 31"/>
                <a:gd name="T7" fmla="*/ 242 h 25"/>
                <a:gd name="T8" fmla="*/ 264 w 31"/>
                <a:gd name="T9" fmla="*/ 121 h 25"/>
                <a:gd name="T10" fmla="*/ 167 w 31"/>
                <a:gd name="T11" fmla="*/ 19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25">
                  <a:moveTo>
                    <a:pt x="19" y="2"/>
                  </a:moveTo>
                  <a:cubicBezTo>
                    <a:pt x="15" y="1"/>
                    <a:pt x="12" y="0"/>
                    <a:pt x="8" y="1"/>
                  </a:cubicBezTo>
                  <a:cubicBezTo>
                    <a:pt x="6" y="3"/>
                    <a:pt x="3" y="5"/>
                    <a:pt x="2" y="8"/>
                  </a:cubicBezTo>
                  <a:cubicBezTo>
                    <a:pt x="0" y="15"/>
                    <a:pt x="7" y="23"/>
                    <a:pt x="16" y="24"/>
                  </a:cubicBezTo>
                  <a:cubicBezTo>
                    <a:pt x="26" y="25"/>
                    <a:pt x="31" y="17"/>
                    <a:pt x="30" y="12"/>
                  </a:cubicBezTo>
                  <a:cubicBezTo>
                    <a:pt x="28" y="7"/>
                    <a:pt x="26" y="5"/>
                    <a:pt x="19"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43" name="Freeform 333">
              <a:extLst>
                <a:ext uri="{FF2B5EF4-FFF2-40B4-BE49-F238E27FC236}">
                  <a16:creationId xmlns:a16="http://schemas.microsoft.com/office/drawing/2014/main" id="{8E23571A-4E8E-BDF6-DEFF-C824A4A09C64}"/>
                </a:ext>
              </a:extLst>
            </p:cNvPr>
            <p:cNvSpPr>
              <a:spLocks/>
            </p:cNvSpPr>
            <p:nvPr/>
          </p:nvSpPr>
          <p:spPr bwMode="auto">
            <a:xfrm>
              <a:off x="3959" y="2581"/>
              <a:ext cx="33" cy="28"/>
            </a:xfrm>
            <a:custGeom>
              <a:avLst/>
              <a:gdLst>
                <a:gd name="T0" fmla="*/ 124 w 16"/>
                <a:gd name="T1" fmla="*/ 41 h 13"/>
                <a:gd name="T2" fmla="*/ 132 w 16"/>
                <a:gd name="T3" fmla="*/ 101 h 13"/>
                <a:gd name="T4" fmla="*/ 43 w 16"/>
                <a:gd name="T5" fmla="*/ 101 h 13"/>
                <a:gd name="T6" fmla="*/ 0 w 16"/>
                <a:gd name="T7" fmla="*/ 52 h 13"/>
                <a:gd name="T8" fmla="*/ 17 w 16"/>
                <a:gd name="T9" fmla="*/ 0 h 13"/>
                <a:gd name="T10" fmla="*/ 17 w 16"/>
                <a:gd name="T11" fmla="*/ 0 h 13"/>
                <a:gd name="T12" fmla="*/ 0 w 16"/>
                <a:gd name="T13" fmla="*/ 52 h 13"/>
                <a:gd name="T14" fmla="*/ 43 w 16"/>
                <a:gd name="T15" fmla="*/ 112 h 13"/>
                <a:gd name="T16" fmla="*/ 132 w 16"/>
                <a:gd name="T17" fmla="*/ 101 h 13"/>
                <a:gd name="T18" fmla="*/ 124 w 16"/>
                <a:gd name="T19" fmla="*/ 4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3">
                  <a:moveTo>
                    <a:pt x="14" y="4"/>
                  </a:moveTo>
                  <a:cubicBezTo>
                    <a:pt x="16" y="6"/>
                    <a:pt x="16" y="8"/>
                    <a:pt x="15" y="10"/>
                  </a:cubicBezTo>
                  <a:cubicBezTo>
                    <a:pt x="13" y="12"/>
                    <a:pt x="9" y="13"/>
                    <a:pt x="5" y="10"/>
                  </a:cubicBezTo>
                  <a:cubicBezTo>
                    <a:pt x="1" y="8"/>
                    <a:pt x="0" y="6"/>
                    <a:pt x="0" y="5"/>
                  </a:cubicBezTo>
                  <a:cubicBezTo>
                    <a:pt x="0" y="3"/>
                    <a:pt x="1" y="1"/>
                    <a:pt x="2" y="0"/>
                  </a:cubicBezTo>
                  <a:cubicBezTo>
                    <a:pt x="2" y="0"/>
                    <a:pt x="2" y="0"/>
                    <a:pt x="2" y="0"/>
                  </a:cubicBezTo>
                  <a:cubicBezTo>
                    <a:pt x="1" y="1"/>
                    <a:pt x="0" y="3"/>
                    <a:pt x="0" y="5"/>
                  </a:cubicBezTo>
                  <a:cubicBezTo>
                    <a:pt x="0" y="6"/>
                    <a:pt x="1" y="9"/>
                    <a:pt x="5" y="11"/>
                  </a:cubicBezTo>
                  <a:cubicBezTo>
                    <a:pt x="9" y="13"/>
                    <a:pt x="13" y="12"/>
                    <a:pt x="15" y="10"/>
                  </a:cubicBezTo>
                  <a:cubicBezTo>
                    <a:pt x="16" y="8"/>
                    <a:pt x="16" y="6"/>
                    <a:pt x="14"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4" name="Freeform 334">
              <a:extLst>
                <a:ext uri="{FF2B5EF4-FFF2-40B4-BE49-F238E27FC236}">
                  <a16:creationId xmlns:a16="http://schemas.microsoft.com/office/drawing/2014/main" id="{C14E0110-0BC2-4B46-C7FF-25D2A81A37B5}"/>
                </a:ext>
              </a:extLst>
            </p:cNvPr>
            <p:cNvSpPr>
              <a:spLocks/>
            </p:cNvSpPr>
            <p:nvPr/>
          </p:nvSpPr>
          <p:spPr bwMode="auto">
            <a:xfrm>
              <a:off x="4113" y="2607"/>
              <a:ext cx="49" cy="79"/>
            </a:xfrm>
            <a:custGeom>
              <a:avLst/>
              <a:gdLst>
                <a:gd name="T0" fmla="*/ 204 w 24"/>
                <a:gd name="T1" fmla="*/ 149 h 36"/>
                <a:gd name="T2" fmla="*/ 172 w 24"/>
                <a:gd name="T3" fmla="*/ 64 h 36"/>
                <a:gd name="T4" fmla="*/ 25 w 24"/>
                <a:gd name="T5" fmla="*/ 158 h 36"/>
                <a:gd name="T6" fmla="*/ 76 w 24"/>
                <a:gd name="T7" fmla="*/ 362 h 36"/>
                <a:gd name="T8" fmla="*/ 163 w 24"/>
                <a:gd name="T9" fmla="*/ 327 h 36"/>
                <a:gd name="T10" fmla="*/ 188 w 24"/>
                <a:gd name="T11" fmla="*/ 222 h 36"/>
                <a:gd name="T12" fmla="*/ 204 w 24"/>
                <a:gd name="T13" fmla="*/ 149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6">
                  <a:moveTo>
                    <a:pt x="24" y="14"/>
                  </a:moveTo>
                  <a:cubicBezTo>
                    <a:pt x="23" y="10"/>
                    <a:pt x="22" y="8"/>
                    <a:pt x="20" y="6"/>
                  </a:cubicBezTo>
                  <a:cubicBezTo>
                    <a:pt x="13" y="0"/>
                    <a:pt x="5" y="6"/>
                    <a:pt x="3" y="15"/>
                  </a:cubicBezTo>
                  <a:cubicBezTo>
                    <a:pt x="0" y="24"/>
                    <a:pt x="4" y="32"/>
                    <a:pt x="9" y="34"/>
                  </a:cubicBezTo>
                  <a:cubicBezTo>
                    <a:pt x="13" y="36"/>
                    <a:pt x="17" y="34"/>
                    <a:pt x="19" y="31"/>
                  </a:cubicBezTo>
                  <a:cubicBezTo>
                    <a:pt x="21" y="28"/>
                    <a:pt x="22" y="23"/>
                    <a:pt x="22" y="21"/>
                  </a:cubicBezTo>
                  <a:cubicBezTo>
                    <a:pt x="23" y="19"/>
                    <a:pt x="24" y="16"/>
                    <a:pt x="24" y="1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45" name="Freeform 335">
              <a:extLst>
                <a:ext uri="{FF2B5EF4-FFF2-40B4-BE49-F238E27FC236}">
                  <a16:creationId xmlns:a16="http://schemas.microsoft.com/office/drawing/2014/main" id="{475ACBF7-6EB6-B523-A8A0-5A42A0BCD497}"/>
                </a:ext>
              </a:extLst>
            </p:cNvPr>
            <p:cNvSpPr>
              <a:spLocks/>
            </p:cNvSpPr>
            <p:nvPr/>
          </p:nvSpPr>
          <p:spPr bwMode="auto">
            <a:xfrm>
              <a:off x="4130" y="2631"/>
              <a:ext cx="18" cy="37"/>
            </a:xfrm>
            <a:custGeom>
              <a:avLst/>
              <a:gdLst>
                <a:gd name="T0" fmla="*/ 48 w 9"/>
                <a:gd name="T1" fmla="*/ 0 h 17"/>
                <a:gd name="T2" fmla="*/ 16 w 9"/>
                <a:gd name="T3" fmla="*/ 44 h 17"/>
                <a:gd name="T4" fmla="*/ 8 w 9"/>
                <a:gd name="T5" fmla="*/ 157 h 17"/>
                <a:gd name="T6" fmla="*/ 32 w 9"/>
                <a:gd name="T7" fmla="*/ 176 h 17"/>
                <a:gd name="T8" fmla="*/ 32 w 9"/>
                <a:gd name="T9" fmla="*/ 176 h 17"/>
                <a:gd name="T10" fmla="*/ 8 w 9"/>
                <a:gd name="T11" fmla="*/ 157 h 17"/>
                <a:gd name="T12" fmla="*/ 16 w 9"/>
                <a:gd name="T13" fmla="*/ 44 h 17"/>
                <a:gd name="T14" fmla="*/ 48 w 9"/>
                <a:gd name="T15" fmla="*/ 0 h 17"/>
                <a:gd name="T16" fmla="*/ 72 w 9"/>
                <a:gd name="T17" fmla="*/ 20 h 17"/>
                <a:gd name="T18" fmla="*/ 72 w 9"/>
                <a:gd name="T19" fmla="*/ 20 h 17"/>
                <a:gd name="T20" fmla="*/ 48 w 9"/>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7">
                  <a:moveTo>
                    <a:pt x="6" y="0"/>
                  </a:moveTo>
                  <a:cubicBezTo>
                    <a:pt x="4" y="0"/>
                    <a:pt x="3" y="2"/>
                    <a:pt x="2" y="4"/>
                  </a:cubicBezTo>
                  <a:cubicBezTo>
                    <a:pt x="0" y="8"/>
                    <a:pt x="0" y="12"/>
                    <a:pt x="1" y="15"/>
                  </a:cubicBezTo>
                  <a:cubicBezTo>
                    <a:pt x="1" y="16"/>
                    <a:pt x="2" y="17"/>
                    <a:pt x="4" y="17"/>
                  </a:cubicBezTo>
                  <a:cubicBezTo>
                    <a:pt x="4" y="17"/>
                    <a:pt x="4" y="17"/>
                    <a:pt x="4" y="17"/>
                  </a:cubicBezTo>
                  <a:cubicBezTo>
                    <a:pt x="3" y="17"/>
                    <a:pt x="2" y="16"/>
                    <a:pt x="1" y="15"/>
                  </a:cubicBezTo>
                  <a:cubicBezTo>
                    <a:pt x="0" y="12"/>
                    <a:pt x="0" y="8"/>
                    <a:pt x="2" y="4"/>
                  </a:cubicBezTo>
                  <a:cubicBezTo>
                    <a:pt x="3" y="2"/>
                    <a:pt x="5" y="0"/>
                    <a:pt x="6" y="0"/>
                  </a:cubicBezTo>
                  <a:cubicBezTo>
                    <a:pt x="7" y="0"/>
                    <a:pt x="8" y="1"/>
                    <a:pt x="9" y="2"/>
                  </a:cubicBezTo>
                  <a:cubicBezTo>
                    <a:pt x="9" y="2"/>
                    <a:pt x="9" y="2"/>
                    <a:pt x="9" y="2"/>
                  </a:cubicBezTo>
                  <a:cubicBezTo>
                    <a:pt x="8" y="1"/>
                    <a:pt x="7" y="0"/>
                    <a:pt x="6"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6" name="Freeform 336">
              <a:extLst>
                <a:ext uri="{FF2B5EF4-FFF2-40B4-BE49-F238E27FC236}">
                  <a16:creationId xmlns:a16="http://schemas.microsoft.com/office/drawing/2014/main" id="{7C391A5F-2DEF-8589-998C-EA50A318402F}"/>
                </a:ext>
              </a:extLst>
            </p:cNvPr>
            <p:cNvSpPr>
              <a:spLocks/>
            </p:cNvSpPr>
            <p:nvPr/>
          </p:nvSpPr>
          <p:spPr bwMode="auto">
            <a:xfrm>
              <a:off x="4074" y="2596"/>
              <a:ext cx="58" cy="61"/>
            </a:xfrm>
            <a:custGeom>
              <a:avLst/>
              <a:gdLst>
                <a:gd name="T0" fmla="*/ 141 w 28"/>
                <a:gd name="T1" fmla="*/ 20 h 28"/>
                <a:gd name="T2" fmla="*/ 81 w 28"/>
                <a:gd name="T3" fmla="*/ 0 h 28"/>
                <a:gd name="T4" fmla="*/ 52 w 28"/>
                <a:gd name="T5" fmla="*/ 185 h 28"/>
                <a:gd name="T6" fmla="*/ 215 w 28"/>
                <a:gd name="T7" fmla="*/ 270 h 28"/>
                <a:gd name="T8" fmla="*/ 240 w 28"/>
                <a:gd name="T9" fmla="*/ 166 h 28"/>
                <a:gd name="T10" fmla="*/ 189 w 28"/>
                <a:gd name="T11" fmla="*/ 81 h 28"/>
                <a:gd name="T12" fmla="*/ 141 w 28"/>
                <a:gd name="T13" fmla="*/ 20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8">
                  <a:moveTo>
                    <a:pt x="16" y="2"/>
                  </a:moveTo>
                  <a:cubicBezTo>
                    <a:pt x="14" y="0"/>
                    <a:pt x="11" y="0"/>
                    <a:pt x="9" y="0"/>
                  </a:cubicBezTo>
                  <a:cubicBezTo>
                    <a:pt x="0" y="1"/>
                    <a:pt x="0" y="11"/>
                    <a:pt x="6" y="18"/>
                  </a:cubicBezTo>
                  <a:cubicBezTo>
                    <a:pt x="11" y="26"/>
                    <a:pt x="20" y="28"/>
                    <a:pt x="24" y="26"/>
                  </a:cubicBezTo>
                  <a:cubicBezTo>
                    <a:pt x="28" y="24"/>
                    <a:pt x="28" y="20"/>
                    <a:pt x="27" y="16"/>
                  </a:cubicBezTo>
                  <a:cubicBezTo>
                    <a:pt x="26" y="13"/>
                    <a:pt x="23" y="10"/>
                    <a:pt x="21" y="8"/>
                  </a:cubicBezTo>
                  <a:cubicBezTo>
                    <a:pt x="20" y="6"/>
                    <a:pt x="18" y="3"/>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47" name="Freeform 337">
              <a:extLst>
                <a:ext uri="{FF2B5EF4-FFF2-40B4-BE49-F238E27FC236}">
                  <a16:creationId xmlns:a16="http://schemas.microsoft.com/office/drawing/2014/main" id="{323B688F-923A-2DB6-CA83-3D55E912259F}"/>
                </a:ext>
              </a:extLst>
            </p:cNvPr>
            <p:cNvSpPr>
              <a:spLocks/>
            </p:cNvSpPr>
            <p:nvPr/>
          </p:nvSpPr>
          <p:spPr bwMode="auto">
            <a:xfrm>
              <a:off x="4091" y="2611"/>
              <a:ext cx="26" cy="31"/>
            </a:xfrm>
            <a:custGeom>
              <a:avLst/>
              <a:gdLst>
                <a:gd name="T0" fmla="*/ 8 w 13"/>
                <a:gd name="T1" fmla="*/ 9 h 14"/>
                <a:gd name="T2" fmla="*/ 16 w 13"/>
                <a:gd name="T3" fmla="*/ 64 h 14"/>
                <a:gd name="T4" fmla="*/ 72 w 13"/>
                <a:gd name="T5" fmla="*/ 153 h 14"/>
                <a:gd name="T6" fmla="*/ 104 w 13"/>
                <a:gd name="T7" fmla="*/ 142 h 14"/>
                <a:gd name="T8" fmla="*/ 104 w 13"/>
                <a:gd name="T9" fmla="*/ 142 h 14"/>
                <a:gd name="T10" fmla="*/ 72 w 13"/>
                <a:gd name="T11" fmla="*/ 142 h 14"/>
                <a:gd name="T12" fmla="*/ 16 w 13"/>
                <a:gd name="T13" fmla="*/ 64 h 14"/>
                <a:gd name="T14" fmla="*/ 8 w 13"/>
                <a:gd name="T15" fmla="*/ 9 h 14"/>
                <a:gd name="T16" fmla="*/ 32 w 13"/>
                <a:gd name="T17" fmla="*/ 0 h 14"/>
                <a:gd name="T18" fmla="*/ 32 w 13"/>
                <a:gd name="T19" fmla="*/ 0 h 14"/>
                <a:gd name="T20" fmla="*/ 8 w 13"/>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4">
                  <a:moveTo>
                    <a:pt x="1" y="1"/>
                  </a:moveTo>
                  <a:cubicBezTo>
                    <a:pt x="0" y="2"/>
                    <a:pt x="0" y="4"/>
                    <a:pt x="2" y="6"/>
                  </a:cubicBezTo>
                  <a:cubicBezTo>
                    <a:pt x="4" y="10"/>
                    <a:pt x="7" y="13"/>
                    <a:pt x="9" y="14"/>
                  </a:cubicBezTo>
                  <a:cubicBezTo>
                    <a:pt x="11" y="14"/>
                    <a:pt x="12" y="14"/>
                    <a:pt x="13" y="13"/>
                  </a:cubicBezTo>
                  <a:cubicBezTo>
                    <a:pt x="13" y="13"/>
                    <a:pt x="13" y="13"/>
                    <a:pt x="13" y="13"/>
                  </a:cubicBezTo>
                  <a:cubicBezTo>
                    <a:pt x="12" y="14"/>
                    <a:pt x="11" y="14"/>
                    <a:pt x="9" y="13"/>
                  </a:cubicBezTo>
                  <a:cubicBezTo>
                    <a:pt x="7" y="13"/>
                    <a:pt x="4" y="10"/>
                    <a:pt x="2" y="6"/>
                  </a:cubicBezTo>
                  <a:cubicBezTo>
                    <a:pt x="1" y="4"/>
                    <a:pt x="0" y="2"/>
                    <a:pt x="1" y="1"/>
                  </a:cubicBezTo>
                  <a:cubicBezTo>
                    <a:pt x="2" y="0"/>
                    <a:pt x="3" y="0"/>
                    <a:pt x="4" y="0"/>
                  </a:cubicBezTo>
                  <a:cubicBezTo>
                    <a:pt x="4" y="0"/>
                    <a:pt x="4" y="0"/>
                    <a:pt x="4" y="0"/>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8" name="Freeform 338">
              <a:extLst>
                <a:ext uri="{FF2B5EF4-FFF2-40B4-BE49-F238E27FC236}">
                  <a16:creationId xmlns:a16="http://schemas.microsoft.com/office/drawing/2014/main" id="{9DBB175C-E594-0331-D878-C8D1B6938B56}"/>
                </a:ext>
              </a:extLst>
            </p:cNvPr>
            <p:cNvSpPr>
              <a:spLocks/>
            </p:cNvSpPr>
            <p:nvPr/>
          </p:nvSpPr>
          <p:spPr bwMode="auto">
            <a:xfrm>
              <a:off x="4412" y="3103"/>
              <a:ext cx="56" cy="68"/>
            </a:xfrm>
            <a:custGeom>
              <a:avLst/>
              <a:gdLst>
                <a:gd name="T0" fmla="*/ 91 w 27"/>
                <a:gd name="T1" fmla="*/ 9 h 31"/>
                <a:gd name="T2" fmla="*/ 8 w 27"/>
                <a:gd name="T3" fmla="*/ 105 h 31"/>
                <a:gd name="T4" fmla="*/ 64 w 27"/>
                <a:gd name="T5" fmla="*/ 274 h 31"/>
                <a:gd name="T6" fmla="*/ 176 w 27"/>
                <a:gd name="T7" fmla="*/ 283 h 31"/>
                <a:gd name="T8" fmla="*/ 91 w 27"/>
                <a:gd name="T9" fmla="*/ 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1">
                  <a:moveTo>
                    <a:pt x="10" y="1"/>
                  </a:moveTo>
                  <a:cubicBezTo>
                    <a:pt x="5" y="0"/>
                    <a:pt x="1" y="4"/>
                    <a:pt x="1" y="10"/>
                  </a:cubicBezTo>
                  <a:cubicBezTo>
                    <a:pt x="0" y="15"/>
                    <a:pt x="3" y="22"/>
                    <a:pt x="7" y="26"/>
                  </a:cubicBezTo>
                  <a:cubicBezTo>
                    <a:pt x="13" y="31"/>
                    <a:pt x="17" y="30"/>
                    <a:pt x="20" y="27"/>
                  </a:cubicBezTo>
                  <a:cubicBezTo>
                    <a:pt x="27" y="22"/>
                    <a:pt x="20" y="3"/>
                    <a:pt x="10"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49" name="Freeform 339">
              <a:extLst>
                <a:ext uri="{FF2B5EF4-FFF2-40B4-BE49-F238E27FC236}">
                  <a16:creationId xmlns:a16="http://schemas.microsoft.com/office/drawing/2014/main" id="{8A92DDD6-D4DA-0B63-9331-ABDD28E333F6}"/>
                </a:ext>
              </a:extLst>
            </p:cNvPr>
            <p:cNvSpPr>
              <a:spLocks/>
            </p:cNvSpPr>
            <p:nvPr/>
          </p:nvSpPr>
          <p:spPr bwMode="auto">
            <a:xfrm>
              <a:off x="4425" y="3116"/>
              <a:ext cx="22" cy="38"/>
            </a:xfrm>
            <a:custGeom>
              <a:avLst/>
              <a:gdLst>
                <a:gd name="T0" fmla="*/ 16 w 11"/>
                <a:gd name="T1" fmla="*/ 0 h 17"/>
                <a:gd name="T2" fmla="*/ 8 w 11"/>
                <a:gd name="T3" fmla="*/ 80 h 17"/>
                <a:gd name="T4" fmla="*/ 56 w 11"/>
                <a:gd name="T5" fmla="*/ 190 h 17"/>
                <a:gd name="T6" fmla="*/ 88 w 11"/>
                <a:gd name="T7" fmla="*/ 179 h 17"/>
                <a:gd name="T8" fmla="*/ 88 w 11"/>
                <a:gd name="T9" fmla="*/ 179 h 17"/>
                <a:gd name="T10" fmla="*/ 56 w 11"/>
                <a:gd name="T11" fmla="*/ 179 h 17"/>
                <a:gd name="T12" fmla="*/ 8 w 11"/>
                <a:gd name="T13" fmla="*/ 80 h 17"/>
                <a:gd name="T14" fmla="*/ 16 w 11"/>
                <a:gd name="T15" fmla="*/ 0 h 17"/>
                <a:gd name="T16" fmla="*/ 48 w 11"/>
                <a:gd name="T17" fmla="*/ 0 h 17"/>
                <a:gd name="T18" fmla="*/ 48 w 11"/>
                <a:gd name="T19" fmla="*/ 0 h 17"/>
                <a:gd name="T20" fmla="*/ 16 w 11"/>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7">
                  <a:moveTo>
                    <a:pt x="2" y="0"/>
                  </a:moveTo>
                  <a:cubicBezTo>
                    <a:pt x="0" y="1"/>
                    <a:pt x="0" y="4"/>
                    <a:pt x="1" y="7"/>
                  </a:cubicBezTo>
                  <a:cubicBezTo>
                    <a:pt x="1" y="11"/>
                    <a:pt x="4" y="15"/>
                    <a:pt x="7" y="17"/>
                  </a:cubicBezTo>
                  <a:cubicBezTo>
                    <a:pt x="8" y="17"/>
                    <a:pt x="10" y="17"/>
                    <a:pt x="11" y="16"/>
                  </a:cubicBezTo>
                  <a:cubicBezTo>
                    <a:pt x="11" y="16"/>
                    <a:pt x="11" y="16"/>
                    <a:pt x="11" y="16"/>
                  </a:cubicBezTo>
                  <a:cubicBezTo>
                    <a:pt x="10" y="17"/>
                    <a:pt x="8" y="17"/>
                    <a:pt x="7" y="16"/>
                  </a:cubicBezTo>
                  <a:cubicBezTo>
                    <a:pt x="4" y="15"/>
                    <a:pt x="1" y="11"/>
                    <a:pt x="1" y="7"/>
                  </a:cubicBezTo>
                  <a:cubicBezTo>
                    <a:pt x="0" y="4"/>
                    <a:pt x="1" y="2"/>
                    <a:pt x="2" y="0"/>
                  </a:cubicBezTo>
                  <a:cubicBezTo>
                    <a:pt x="3" y="0"/>
                    <a:pt x="4" y="0"/>
                    <a:pt x="6" y="0"/>
                  </a:cubicBezTo>
                  <a:cubicBezTo>
                    <a:pt x="6" y="0"/>
                    <a:pt x="6" y="0"/>
                    <a:pt x="6"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0" name="Freeform 340">
              <a:extLst>
                <a:ext uri="{FF2B5EF4-FFF2-40B4-BE49-F238E27FC236}">
                  <a16:creationId xmlns:a16="http://schemas.microsoft.com/office/drawing/2014/main" id="{6261F7F3-A930-6791-97AD-F5EF1B7F4198}"/>
                </a:ext>
              </a:extLst>
            </p:cNvPr>
            <p:cNvSpPr>
              <a:spLocks/>
            </p:cNvSpPr>
            <p:nvPr/>
          </p:nvSpPr>
          <p:spPr bwMode="auto">
            <a:xfrm>
              <a:off x="4050" y="2791"/>
              <a:ext cx="57" cy="61"/>
            </a:xfrm>
            <a:custGeom>
              <a:avLst/>
              <a:gdLst>
                <a:gd name="T0" fmla="*/ 49 w 28"/>
                <a:gd name="T1" fmla="*/ 61 h 28"/>
                <a:gd name="T2" fmla="*/ 195 w 28"/>
                <a:gd name="T3" fmla="*/ 72 h 28"/>
                <a:gd name="T4" fmla="*/ 179 w 28"/>
                <a:gd name="T5" fmla="*/ 246 h 28"/>
                <a:gd name="T6" fmla="*/ 49 w 28"/>
                <a:gd name="T7" fmla="*/ 61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8">
                  <a:moveTo>
                    <a:pt x="6" y="6"/>
                  </a:moveTo>
                  <a:cubicBezTo>
                    <a:pt x="10" y="0"/>
                    <a:pt x="17" y="0"/>
                    <a:pt x="23" y="7"/>
                  </a:cubicBezTo>
                  <a:cubicBezTo>
                    <a:pt x="28" y="13"/>
                    <a:pt x="28" y="20"/>
                    <a:pt x="21" y="24"/>
                  </a:cubicBezTo>
                  <a:cubicBezTo>
                    <a:pt x="15" y="28"/>
                    <a:pt x="0" y="16"/>
                    <a:pt x="6"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51" name="Freeform 341">
              <a:extLst>
                <a:ext uri="{FF2B5EF4-FFF2-40B4-BE49-F238E27FC236}">
                  <a16:creationId xmlns:a16="http://schemas.microsoft.com/office/drawing/2014/main" id="{F0D7334A-47AE-24C3-7139-AB7FB99BA067}"/>
                </a:ext>
              </a:extLst>
            </p:cNvPr>
            <p:cNvSpPr>
              <a:spLocks/>
            </p:cNvSpPr>
            <p:nvPr/>
          </p:nvSpPr>
          <p:spPr bwMode="auto">
            <a:xfrm>
              <a:off x="4068" y="2806"/>
              <a:ext cx="25" cy="31"/>
            </a:xfrm>
            <a:custGeom>
              <a:avLst/>
              <a:gdLst>
                <a:gd name="T0" fmla="*/ 108 w 12"/>
                <a:gd name="T1" fmla="*/ 35 h 14"/>
                <a:gd name="T2" fmla="*/ 56 w 12"/>
                <a:gd name="T3" fmla="*/ 0 h 14"/>
                <a:gd name="T4" fmla="*/ 8 w 12"/>
                <a:gd name="T5" fmla="*/ 44 h 14"/>
                <a:gd name="T6" fmla="*/ 27 w 12"/>
                <a:gd name="T7" fmla="*/ 117 h 14"/>
                <a:gd name="T8" fmla="*/ 92 w 12"/>
                <a:gd name="T9" fmla="*/ 153 h 14"/>
                <a:gd name="T10" fmla="*/ 92 w 12"/>
                <a:gd name="T11" fmla="*/ 153 h 14"/>
                <a:gd name="T12" fmla="*/ 27 w 12"/>
                <a:gd name="T13" fmla="*/ 117 h 14"/>
                <a:gd name="T14" fmla="*/ 8 w 12"/>
                <a:gd name="T15" fmla="*/ 44 h 14"/>
                <a:gd name="T16" fmla="*/ 56 w 12"/>
                <a:gd name="T17" fmla="*/ 0 h 14"/>
                <a:gd name="T18" fmla="*/ 108 w 12"/>
                <a:gd name="T19" fmla="*/ 35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3"/>
                  </a:moveTo>
                  <a:cubicBezTo>
                    <a:pt x="11" y="1"/>
                    <a:pt x="9" y="0"/>
                    <a:pt x="6" y="0"/>
                  </a:cubicBezTo>
                  <a:cubicBezTo>
                    <a:pt x="4" y="1"/>
                    <a:pt x="2" y="2"/>
                    <a:pt x="1" y="4"/>
                  </a:cubicBezTo>
                  <a:cubicBezTo>
                    <a:pt x="1" y="6"/>
                    <a:pt x="1" y="9"/>
                    <a:pt x="3" y="11"/>
                  </a:cubicBezTo>
                  <a:cubicBezTo>
                    <a:pt x="5" y="13"/>
                    <a:pt x="8" y="14"/>
                    <a:pt x="10" y="14"/>
                  </a:cubicBezTo>
                  <a:cubicBezTo>
                    <a:pt x="10" y="14"/>
                    <a:pt x="10" y="14"/>
                    <a:pt x="10" y="14"/>
                  </a:cubicBezTo>
                  <a:cubicBezTo>
                    <a:pt x="8" y="14"/>
                    <a:pt x="5" y="13"/>
                    <a:pt x="3" y="11"/>
                  </a:cubicBezTo>
                  <a:cubicBezTo>
                    <a:pt x="1" y="9"/>
                    <a:pt x="0" y="6"/>
                    <a:pt x="1" y="4"/>
                  </a:cubicBezTo>
                  <a:cubicBezTo>
                    <a:pt x="2" y="2"/>
                    <a:pt x="4" y="0"/>
                    <a:pt x="6" y="0"/>
                  </a:cubicBezTo>
                  <a:cubicBezTo>
                    <a:pt x="9" y="0"/>
                    <a:pt x="11" y="1"/>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2" name="Freeform 342">
              <a:extLst>
                <a:ext uri="{FF2B5EF4-FFF2-40B4-BE49-F238E27FC236}">
                  <a16:creationId xmlns:a16="http://schemas.microsoft.com/office/drawing/2014/main" id="{0A3CC5A5-B9ED-5B47-9176-94058B614687}"/>
                </a:ext>
              </a:extLst>
            </p:cNvPr>
            <p:cNvSpPr>
              <a:spLocks/>
            </p:cNvSpPr>
            <p:nvPr/>
          </p:nvSpPr>
          <p:spPr bwMode="auto">
            <a:xfrm>
              <a:off x="4289" y="2922"/>
              <a:ext cx="48" cy="48"/>
            </a:xfrm>
            <a:custGeom>
              <a:avLst/>
              <a:gdLst>
                <a:gd name="T0" fmla="*/ 165 w 23"/>
                <a:gd name="T1" fmla="*/ 44 h 22"/>
                <a:gd name="T2" fmla="*/ 100 w 23"/>
                <a:gd name="T3" fmla="*/ 0 h 22"/>
                <a:gd name="T4" fmla="*/ 35 w 23"/>
                <a:gd name="T5" fmla="*/ 33 h 22"/>
                <a:gd name="T6" fmla="*/ 83 w 23"/>
                <a:gd name="T7" fmla="*/ 194 h 22"/>
                <a:gd name="T8" fmla="*/ 200 w 23"/>
                <a:gd name="T9" fmla="*/ 157 h 22"/>
                <a:gd name="T10" fmla="*/ 165 w 23"/>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8" y="4"/>
                  </a:moveTo>
                  <a:cubicBezTo>
                    <a:pt x="16" y="2"/>
                    <a:pt x="14" y="0"/>
                    <a:pt x="11" y="0"/>
                  </a:cubicBezTo>
                  <a:cubicBezTo>
                    <a:pt x="9" y="0"/>
                    <a:pt x="6" y="1"/>
                    <a:pt x="4" y="3"/>
                  </a:cubicBezTo>
                  <a:cubicBezTo>
                    <a:pt x="0" y="7"/>
                    <a:pt x="2" y="15"/>
                    <a:pt x="9" y="19"/>
                  </a:cubicBezTo>
                  <a:cubicBezTo>
                    <a:pt x="15" y="22"/>
                    <a:pt x="21" y="19"/>
                    <a:pt x="22" y="15"/>
                  </a:cubicBezTo>
                  <a:cubicBezTo>
                    <a:pt x="23" y="11"/>
                    <a:pt x="22"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53" name="Freeform 343">
              <a:extLst>
                <a:ext uri="{FF2B5EF4-FFF2-40B4-BE49-F238E27FC236}">
                  <a16:creationId xmlns:a16="http://schemas.microsoft.com/office/drawing/2014/main" id="{20F5608A-1900-C855-412E-0F1417438BD5}"/>
                </a:ext>
              </a:extLst>
            </p:cNvPr>
            <p:cNvSpPr>
              <a:spLocks/>
            </p:cNvSpPr>
            <p:nvPr/>
          </p:nvSpPr>
          <p:spPr bwMode="auto">
            <a:xfrm>
              <a:off x="4304" y="2931"/>
              <a:ext cx="22" cy="26"/>
            </a:xfrm>
            <a:custGeom>
              <a:avLst/>
              <a:gdLst>
                <a:gd name="T0" fmla="*/ 88 w 11"/>
                <a:gd name="T1" fmla="*/ 72 h 12"/>
                <a:gd name="T2" fmla="*/ 72 w 11"/>
                <a:gd name="T3" fmla="*/ 113 h 12"/>
                <a:gd name="T4" fmla="*/ 16 w 11"/>
                <a:gd name="T5" fmla="*/ 80 h 12"/>
                <a:gd name="T6" fmla="*/ 0 w 11"/>
                <a:gd name="T7" fmla="*/ 33 h 12"/>
                <a:gd name="T8" fmla="*/ 24 w 11"/>
                <a:gd name="T9" fmla="*/ 0 h 12"/>
                <a:gd name="T10" fmla="*/ 24 w 11"/>
                <a:gd name="T11" fmla="*/ 0 h 12"/>
                <a:gd name="T12" fmla="*/ 0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1"/>
                    <a:pt x="9" y="11"/>
                  </a:cubicBezTo>
                  <a:cubicBezTo>
                    <a:pt x="7" y="12"/>
                    <a:pt x="4" y="11"/>
                    <a:pt x="2" y="8"/>
                  </a:cubicBezTo>
                  <a:cubicBezTo>
                    <a:pt x="0" y="6"/>
                    <a:pt x="0" y="4"/>
                    <a:pt x="0" y="3"/>
                  </a:cubicBezTo>
                  <a:cubicBezTo>
                    <a:pt x="1" y="1"/>
                    <a:pt x="2" y="0"/>
                    <a:pt x="3" y="0"/>
                  </a:cubicBezTo>
                  <a:cubicBezTo>
                    <a:pt x="3" y="0"/>
                    <a:pt x="3" y="0"/>
                    <a:pt x="3" y="0"/>
                  </a:cubicBezTo>
                  <a:cubicBezTo>
                    <a:pt x="2" y="0"/>
                    <a:pt x="1" y="1"/>
                    <a:pt x="0" y="2"/>
                  </a:cubicBezTo>
                  <a:cubicBezTo>
                    <a:pt x="0" y="4"/>
                    <a:pt x="0" y="6"/>
                    <a:pt x="2" y="8"/>
                  </a:cubicBezTo>
                  <a:cubicBezTo>
                    <a:pt x="4" y="12"/>
                    <a:pt x="7" y="12"/>
                    <a:pt x="9" y="11"/>
                  </a:cubicBezTo>
                  <a:cubicBezTo>
                    <a:pt x="10"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4" name="Freeform 344">
              <a:extLst>
                <a:ext uri="{FF2B5EF4-FFF2-40B4-BE49-F238E27FC236}">
                  <a16:creationId xmlns:a16="http://schemas.microsoft.com/office/drawing/2014/main" id="{97E5A33D-DA16-BAAC-76DB-4AD50C161AA0}"/>
                </a:ext>
              </a:extLst>
            </p:cNvPr>
            <p:cNvSpPr>
              <a:spLocks/>
            </p:cNvSpPr>
            <p:nvPr/>
          </p:nvSpPr>
          <p:spPr bwMode="auto">
            <a:xfrm>
              <a:off x="4171" y="3007"/>
              <a:ext cx="47" cy="48"/>
            </a:xfrm>
            <a:custGeom>
              <a:avLst/>
              <a:gdLst>
                <a:gd name="T0" fmla="*/ 155 w 23"/>
                <a:gd name="T1" fmla="*/ 44 h 22"/>
                <a:gd name="T2" fmla="*/ 92 w 23"/>
                <a:gd name="T3" fmla="*/ 0 h 22"/>
                <a:gd name="T4" fmla="*/ 33 w 23"/>
                <a:gd name="T5" fmla="*/ 33 h 22"/>
                <a:gd name="T6" fmla="*/ 76 w 23"/>
                <a:gd name="T7" fmla="*/ 194 h 22"/>
                <a:gd name="T8" fmla="*/ 188 w 23"/>
                <a:gd name="T9" fmla="*/ 157 h 22"/>
                <a:gd name="T10" fmla="*/ 155 w 23"/>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8" y="4"/>
                  </a:moveTo>
                  <a:cubicBezTo>
                    <a:pt x="16" y="2"/>
                    <a:pt x="14" y="0"/>
                    <a:pt x="11" y="0"/>
                  </a:cubicBezTo>
                  <a:cubicBezTo>
                    <a:pt x="9" y="0"/>
                    <a:pt x="6" y="1"/>
                    <a:pt x="4" y="3"/>
                  </a:cubicBezTo>
                  <a:cubicBezTo>
                    <a:pt x="0" y="7"/>
                    <a:pt x="2" y="15"/>
                    <a:pt x="9" y="19"/>
                  </a:cubicBezTo>
                  <a:cubicBezTo>
                    <a:pt x="15" y="22"/>
                    <a:pt x="21" y="19"/>
                    <a:pt x="22" y="15"/>
                  </a:cubicBezTo>
                  <a:cubicBezTo>
                    <a:pt x="23" y="11"/>
                    <a:pt x="22"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55" name="Freeform 345">
              <a:extLst>
                <a:ext uri="{FF2B5EF4-FFF2-40B4-BE49-F238E27FC236}">
                  <a16:creationId xmlns:a16="http://schemas.microsoft.com/office/drawing/2014/main" id="{17D883C6-1494-625D-0688-FA58CA13B595}"/>
                </a:ext>
              </a:extLst>
            </p:cNvPr>
            <p:cNvSpPr>
              <a:spLocks/>
            </p:cNvSpPr>
            <p:nvPr/>
          </p:nvSpPr>
          <p:spPr bwMode="auto">
            <a:xfrm>
              <a:off x="4185" y="3016"/>
              <a:ext cx="22" cy="26"/>
            </a:xfrm>
            <a:custGeom>
              <a:avLst/>
              <a:gdLst>
                <a:gd name="T0" fmla="*/ 88 w 11"/>
                <a:gd name="T1" fmla="*/ 72 h 12"/>
                <a:gd name="T2" fmla="*/ 72 w 11"/>
                <a:gd name="T3" fmla="*/ 113 h 12"/>
                <a:gd name="T4" fmla="*/ 16 w 11"/>
                <a:gd name="T5" fmla="*/ 80 h 12"/>
                <a:gd name="T6" fmla="*/ 0 w 11"/>
                <a:gd name="T7" fmla="*/ 20 h 12"/>
                <a:gd name="T8" fmla="*/ 24 w 11"/>
                <a:gd name="T9" fmla="*/ 0 h 12"/>
                <a:gd name="T10" fmla="*/ 24 w 11"/>
                <a:gd name="T11" fmla="*/ 0 h 12"/>
                <a:gd name="T12" fmla="*/ 0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0"/>
                    <a:pt x="9" y="11"/>
                  </a:cubicBezTo>
                  <a:cubicBezTo>
                    <a:pt x="7" y="12"/>
                    <a:pt x="4" y="11"/>
                    <a:pt x="2" y="8"/>
                  </a:cubicBezTo>
                  <a:cubicBezTo>
                    <a:pt x="0" y="5"/>
                    <a:pt x="0" y="4"/>
                    <a:pt x="0" y="2"/>
                  </a:cubicBezTo>
                  <a:cubicBezTo>
                    <a:pt x="1" y="1"/>
                    <a:pt x="2" y="0"/>
                    <a:pt x="3" y="0"/>
                  </a:cubicBezTo>
                  <a:cubicBezTo>
                    <a:pt x="3" y="0"/>
                    <a:pt x="3" y="0"/>
                    <a:pt x="3" y="0"/>
                  </a:cubicBezTo>
                  <a:cubicBezTo>
                    <a:pt x="2" y="0"/>
                    <a:pt x="1" y="1"/>
                    <a:pt x="0" y="2"/>
                  </a:cubicBezTo>
                  <a:cubicBezTo>
                    <a:pt x="0" y="3"/>
                    <a:pt x="0" y="5"/>
                    <a:pt x="2" y="8"/>
                  </a:cubicBezTo>
                  <a:cubicBezTo>
                    <a:pt x="4" y="11"/>
                    <a:pt x="7" y="12"/>
                    <a:pt x="9" y="11"/>
                  </a:cubicBezTo>
                  <a:cubicBezTo>
                    <a:pt x="10"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6" name="Freeform 346">
              <a:extLst>
                <a:ext uri="{FF2B5EF4-FFF2-40B4-BE49-F238E27FC236}">
                  <a16:creationId xmlns:a16="http://schemas.microsoft.com/office/drawing/2014/main" id="{EF4427C5-028E-36FC-FFDD-4E1D0354D5C7}"/>
                </a:ext>
              </a:extLst>
            </p:cNvPr>
            <p:cNvSpPr>
              <a:spLocks/>
            </p:cNvSpPr>
            <p:nvPr/>
          </p:nvSpPr>
          <p:spPr bwMode="auto">
            <a:xfrm>
              <a:off x="4019" y="2751"/>
              <a:ext cx="49" cy="61"/>
            </a:xfrm>
            <a:custGeom>
              <a:avLst/>
              <a:gdLst>
                <a:gd name="T0" fmla="*/ 145 w 24"/>
                <a:gd name="T1" fmla="*/ 44 h 28"/>
                <a:gd name="T2" fmla="*/ 92 w 24"/>
                <a:gd name="T3" fmla="*/ 9 h 28"/>
                <a:gd name="T4" fmla="*/ 25 w 24"/>
                <a:gd name="T5" fmla="*/ 176 h 28"/>
                <a:gd name="T6" fmla="*/ 155 w 24"/>
                <a:gd name="T7" fmla="*/ 281 h 28"/>
                <a:gd name="T8" fmla="*/ 204 w 24"/>
                <a:gd name="T9" fmla="*/ 185 h 28"/>
                <a:gd name="T10" fmla="*/ 180 w 24"/>
                <a:gd name="T11" fmla="*/ 105 h 28"/>
                <a:gd name="T12" fmla="*/ 145 w 24"/>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4"/>
                  </a:moveTo>
                  <a:cubicBezTo>
                    <a:pt x="15" y="2"/>
                    <a:pt x="13" y="1"/>
                    <a:pt x="11" y="1"/>
                  </a:cubicBezTo>
                  <a:cubicBezTo>
                    <a:pt x="2" y="0"/>
                    <a:pt x="0" y="9"/>
                    <a:pt x="3" y="17"/>
                  </a:cubicBezTo>
                  <a:cubicBezTo>
                    <a:pt x="7" y="24"/>
                    <a:pt x="14" y="28"/>
                    <a:pt x="18" y="27"/>
                  </a:cubicBezTo>
                  <a:cubicBezTo>
                    <a:pt x="22" y="25"/>
                    <a:pt x="24" y="22"/>
                    <a:pt x="24" y="18"/>
                  </a:cubicBezTo>
                  <a:cubicBezTo>
                    <a:pt x="24" y="15"/>
                    <a:pt x="22" y="12"/>
                    <a:pt x="21" y="10"/>
                  </a:cubicBezTo>
                  <a:cubicBezTo>
                    <a:pt x="19" y="8"/>
                    <a:pt x="19" y="5"/>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57" name="Freeform 347">
              <a:extLst>
                <a:ext uri="{FF2B5EF4-FFF2-40B4-BE49-F238E27FC236}">
                  <a16:creationId xmlns:a16="http://schemas.microsoft.com/office/drawing/2014/main" id="{DE52DE4D-BF03-3EB6-3DB7-FF55B7CF920C}"/>
                </a:ext>
              </a:extLst>
            </p:cNvPr>
            <p:cNvSpPr>
              <a:spLocks/>
            </p:cNvSpPr>
            <p:nvPr/>
          </p:nvSpPr>
          <p:spPr bwMode="auto">
            <a:xfrm>
              <a:off x="4035" y="2767"/>
              <a:ext cx="19" cy="30"/>
            </a:xfrm>
            <a:custGeom>
              <a:avLst/>
              <a:gdLst>
                <a:gd name="T0" fmla="*/ 8 w 9"/>
                <a:gd name="T1" fmla="*/ 0 h 14"/>
                <a:gd name="T2" fmla="*/ 0 w 9"/>
                <a:gd name="T3" fmla="*/ 60 h 14"/>
                <a:gd name="T4" fmla="*/ 57 w 9"/>
                <a:gd name="T5" fmla="*/ 137 h 14"/>
                <a:gd name="T6" fmla="*/ 84 w 9"/>
                <a:gd name="T7" fmla="*/ 137 h 14"/>
                <a:gd name="T8" fmla="*/ 84 w 9"/>
                <a:gd name="T9" fmla="*/ 137 h 14"/>
                <a:gd name="T10" fmla="*/ 57 w 9"/>
                <a:gd name="T11" fmla="*/ 137 h 14"/>
                <a:gd name="T12" fmla="*/ 8 w 9"/>
                <a:gd name="T13" fmla="*/ 60 h 14"/>
                <a:gd name="T14" fmla="*/ 8 w 9"/>
                <a:gd name="T15" fmla="*/ 9 h 14"/>
                <a:gd name="T16" fmla="*/ 36 w 9"/>
                <a:gd name="T17" fmla="*/ 0 h 14"/>
                <a:gd name="T18" fmla="*/ 36 w 9"/>
                <a:gd name="T19" fmla="*/ 0 h 14"/>
                <a:gd name="T20" fmla="*/ 8 w 9"/>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4">
                  <a:moveTo>
                    <a:pt x="1" y="0"/>
                  </a:moveTo>
                  <a:cubicBezTo>
                    <a:pt x="0" y="1"/>
                    <a:pt x="0" y="3"/>
                    <a:pt x="0" y="6"/>
                  </a:cubicBezTo>
                  <a:cubicBezTo>
                    <a:pt x="1" y="9"/>
                    <a:pt x="3" y="13"/>
                    <a:pt x="6" y="14"/>
                  </a:cubicBezTo>
                  <a:cubicBezTo>
                    <a:pt x="7" y="14"/>
                    <a:pt x="8" y="14"/>
                    <a:pt x="9" y="14"/>
                  </a:cubicBezTo>
                  <a:cubicBezTo>
                    <a:pt x="9" y="14"/>
                    <a:pt x="9" y="14"/>
                    <a:pt x="9" y="14"/>
                  </a:cubicBezTo>
                  <a:cubicBezTo>
                    <a:pt x="8" y="14"/>
                    <a:pt x="7" y="14"/>
                    <a:pt x="6" y="14"/>
                  </a:cubicBezTo>
                  <a:cubicBezTo>
                    <a:pt x="4" y="12"/>
                    <a:pt x="2" y="9"/>
                    <a:pt x="1" y="6"/>
                  </a:cubicBezTo>
                  <a:cubicBezTo>
                    <a:pt x="0" y="3"/>
                    <a:pt x="0" y="2"/>
                    <a:pt x="1" y="1"/>
                  </a:cubicBezTo>
                  <a:cubicBezTo>
                    <a:pt x="2" y="0"/>
                    <a:pt x="3" y="0"/>
                    <a:pt x="4" y="0"/>
                  </a:cubicBezTo>
                  <a:cubicBezTo>
                    <a:pt x="4" y="0"/>
                    <a:pt x="4" y="0"/>
                    <a:pt x="4" y="0"/>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8" name="Freeform 348">
              <a:extLst>
                <a:ext uri="{FF2B5EF4-FFF2-40B4-BE49-F238E27FC236}">
                  <a16:creationId xmlns:a16="http://schemas.microsoft.com/office/drawing/2014/main" id="{AA0EEC52-8B37-F9D0-8074-5DE6DA55E6E8}"/>
                </a:ext>
              </a:extLst>
            </p:cNvPr>
            <p:cNvSpPr>
              <a:spLocks/>
            </p:cNvSpPr>
            <p:nvPr/>
          </p:nvSpPr>
          <p:spPr bwMode="auto">
            <a:xfrm>
              <a:off x="4109" y="2723"/>
              <a:ext cx="45" cy="48"/>
            </a:xfrm>
            <a:custGeom>
              <a:avLst/>
              <a:gdLst>
                <a:gd name="T0" fmla="*/ 147 w 22"/>
                <a:gd name="T1" fmla="*/ 44 h 22"/>
                <a:gd name="T2" fmla="*/ 96 w 22"/>
                <a:gd name="T3" fmla="*/ 0 h 22"/>
                <a:gd name="T4" fmla="*/ 33 w 22"/>
                <a:gd name="T5" fmla="*/ 33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1" y="0"/>
                  </a:cubicBezTo>
                  <a:cubicBezTo>
                    <a:pt x="8" y="0"/>
                    <a:pt x="6" y="1"/>
                    <a:pt x="4" y="3"/>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59" name="Freeform 349">
              <a:extLst>
                <a:ext uri="{FF2B5EF4-FFF2-40B4-BE49-F238E27FC236}">
                  <a16:creationId xmlns:a16="http://schemas.microsoft.com/office/drawing/2014/main" id="{5F81FD4A-8D1A-4BB4-E08C-BB9578A01811}"/>
                </a:ext>
              </a:extLst>
            </p:cNvPr>
            <p:cNvSpPr>
              <a:spLocks/>
            </p:cNvSpPr>
            <p:nvPr/>
          </p:nvSpPr>
          <p:spPr bwMode="auto">
            <a:xfrm>
              <a:off x="4121" y="2732"/>
              <a:ext cx="25" cy="26"/>
            </a:xfrm>
            <a:custGeom>
              <a:avLst/>
              <a:gdLst>
                <a:gd name="T0" fmla="*/ 100 w 12"/>
                <a:gd name="T1" fmla="*/ 72 h 12"/>
                <a:gd name="T2" fmla="*/ 83 w 12"/>
                <a:gd name="T3" fmla="*/ 113 h 12"/>
                <a:gd name="T4" fmla="*/ 27 w 12"/>
                <a:gd name="T5" fmla="*/ 80 h 12"/>
                <a:gd name="T6" fmla="*/ 8 w 12"/>
                <a:gd name="T7" fmla="*/ 20 h 12"/>
                <a:gd name="T8" fmla="*/ 35 w 12"/>
                <a:gd name="T9" fmla="*/ 0 h 12"/>
                <a:gd name="T10" fmla="*/ 35 w 12"/>
                <a:gd name="T11" fmla="*/ 0 h 12"/>
                <a:gd name="T12" fmla="*/ 8 w 12"/>
                <a:gd name="T13" fmla="*/ 20 h 12"/>
                <a:gd name="T14" fmla="*/ 17 w 12"/>
                <a:gd name="T15" fmla="*/ 80 h 12"/>
                <a:gd name="T16" fmla="*/ 92 w 12"/>
                <a:gd name="T17" fmla="*/ 113 h 12"/>
                <a:gd name="T18" fmla="*/ 100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2"/>
                    <a:pt x="5" y="11"/>
                    <a:pt x="3" y="8"/>
                  </a:cubicBezTo>
                  <a:cubicBezTo>
                    <a:pt x="1" y="5"/>
                    <a:pt x="1" y="3"/>
                    <a:pt x="1" y="2"/>
                  </a:cubicBezTo>
                  <a:cubicBezTo>
                    <a:pt x="2" y="1"/>
                    <a:pt x="3" y="0"/>
                    <a:pt x="4" y="0"/>
                  </a:cubicBezTo>
                  <a:cubicBezTo>
                    <a:pt x="4" y="0"/>
                    <a:pt x="4" y="0"/>
                    <a:pt x="4" y="0"/>
                  </a:cubicBezTo>
                  <a:cubicBezTo>
                    <a:pt x="3" y="0"/>
                    <a:pt x="2" y="1"/>
                    <a:pt x="1" y="2"/>
                  </a:cubicBezTo>
                  <a:cubicBezTo>
                    <a:pt x="0" y="3"/>
                    <a:pt x="0" y="5"/>
                    <a:pt x="2" y="8"/>
                  </a:cubicBezTo>
                  <a:cubicBezTo>
                    <a:pt x="5" y="11"/>
                    <a:pt x="8" y="12"/>
                    <a:pt x="10" y="11"/>
                  </a:cubicBezTo>
                  <a:cubicBezTo>
                    <a:pt x="11" y="10"/>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0" name="Freeform 350">
              <a:extLst>
                <a:ext uri="{FF2B5EF4-FFF2-40B4-BE49-F238E27FC236}">
                  <a16:creationId xmlns:a16="http://schemas.microsoft.com/office/drawing/2014/main" id="{26F27A3E-4E13-DB0B-2D19-A78352D8D25F}"/>
                </a:ext>
              </a:extLst>
            </p:cNvPr>
            <p:cNvSpPr>
              <a:spLocks/>
            </p:cNvSpPr>
            <p:nvPr/>
          </p:nvSpPr>
          <p:spPr bwMode="auto">
            <a:xfrm>
              <a:off x="4166" y="2738"/>
              <a:ext cx="62" cy="50"/>
            </a:xfrm>
            <a:custGeom>
              <a:avLst/>
              <a:gdLst>
                <a:gd name="T0" fmla="*/ 43 w 30"/>
                <a:gd name="T1" fmla="*/ 43 h 23"/>
                <a:gd name="T2" fmla="*/ 8 w 30"/>
                <a:gd name="T3" fmla="*/ 141 h 23"/>
                <a:gd name="T4" fmla="*/ 149 w 30"/>
                <a:gd name="T5" fmla="*/ 217 h 23"/>
                <a:gd name="T6" fmla="*/ 265 w 30"/>
                <a:gd name="T7" fmla="*/ 93 h 23"/>
                <a:gd name="T8" fmla="*/ 221 w 30"/>
                <a:gd name="T9" fmla="*/ 20 h 23"/>
                <a:gd name="T10" fmla="*/ 132 w 30"/>
                <a:gd name="T11" fmla="*/ 33 h 23"/>
                <a:gd name="T12" fmla="*/ 43 w 30"/>
                <a:gd name="T13" fmla="*/ 43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23">
                  <a:moveTo>
                    <a:pt x="5" y="4"/>
                  </a:moveTo>
                  <a:cubicBezTo>
                    <a:pt x="2" y="6"/>
                    <a:pt x="0" y="9"/>
                    <a:pt x="1" y="14"/>
                  </a:cubicBezTo>
                  <a:cubicBezTo>
                    <a:pt x="2" y="21"/>
                    <a:pt x="8" y="23"/>
                    <a:pt x="17" y="21"/>
                  </a:cubicBezTo>
                  <a:cubicBezTo>
                    <a:pt x="25" y="19"/>
                    <a:pt x="29" y="16"/>
                    <a:pt x="30" y="9"/>
                  </a:cubicBezTo>
                  <a:cubicBezTo>
                    <a:pt x="30" y="5"/>
                    <a:pt x="29" y="3"/>
                    <a:pt x="25" y="2"/>
                  </a:cubicBezTo>
                  <a:cubicBezTo>
                    <a:pt x="22" y="0"/>
                    <a:pt x="20" y="2"/>
                    <a:pt x="15" y="3"/>
                  </a:cubicBezTo>
                  <a:cubicBezTo>
                    <a:pt x="13" y="3"/>
                    <a:pt x="9" y="2"/>
                    <a:pt x="5"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61" name="Freeform 351">
              <a:extLst>
                <a:ext uri="{FF2B5EF4-FFF2-40B4-BE49-F238E27FC236}">
                  <a16:creationId xmlns:a16="http://schemas.microsoft.com/office/drawing/2014/main" id="{B366C61A-58C7-D01C-6900-0A1802ADC4B1}"/>
                </a:ext>
              </a:extLst>
            </p:cNvPr>
            <p:cNvSpPr>
              <a:spLocks/>
            </p:cNvSpPr>
            <p:nvPr/>
          </p:nvSpPr>
          <p:spPr bwMode="auto">
            <a:xfrm>
              <a:off x="4177" y="2753"/>
              <a:ext cx="39" cy="18"/>
            </a:xfrm>
            <a:custGeom>
              <a:avLst/>
              <a:gdLst>
                <a:gd name="T0" fmla="*/ 156 w 19"/>
                <a:gd name="T1" fmla="*/ 0 h 8"/>
                <a:gd name="T2" fmla="*/ 156 w 19"/>
                <a:gd name="T3" fmla="*/ 11 h 8"/>
                <a:gd name="T4" fmla="*/ 76 w 19"/>
                <a:gd name="T5" fmla="*/ 81 h 8"/>
                <a:gd name="T6" fmla="*/ 8 w 19"/>
                <a:gd name="T7" fmla="*/ 56 h 8"/>
                <a:gd name="T8" fmla="*/ 16 w 19"/>
                <a:gd name="T9" fmla="*/ 11 h 8"/>
                <a:gd name="T10" fmla="*/ 16 w 19"/>
                <a:gd name="T11" fmla="*/ 11 h 8"/>
                <a:gd name="T12" fmla="*/ 8 w 19"/>
                <a:gd name="T13" fmla="*/ 56 h 8"/>
                <a:gd name="T14" fmla="*/ 76 w 19"/>
                <a:gd name="T15" fmla="*/ 81 h 8"/>
                <a:gd name="T16" fmla="*/ 156 w 19"/>
                <a:gd name="T17" fmla="*/ 11 h 8"/>
                <a:gd name="T18" fmla="*/ 156 w 1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8">
                  <a:moveTo>
                    <a:pt x="18" y="0"/>
                  </a:moveTo>
                  <a:cubicBezTo>
                    <a:pt x="18" y="0"/>
                    <a:pt x="18" y="1"/>
                    <a:pt x="18" y="1"/>
                  </a:cubicBezTo>
                  <a:cubicBezTo>
                    <a:pt x="18" y="3"/>
                    <a:pt x="15" y="5"/>
                    <a:pt x="9" y="7"/>
                  </a:cubicBezTo>
                  <a:cubicBezTo>
                    <a:pt x="4" y="8"/>
                    <a:pt x="1" y="6"/>
                    <a:pt x="1" y="5"/>
                  </a:cubicBezTo>
                  <a:cubicBezTo>
                    <a:pt x="0" y="3"/>
                    <a:pt x="1" y="2"/>
                    <a:pt x="2" y="1"/>
                  </a:cubicBezTo>
                  <a:cubicBezTo>
                    <a:pt x="2" y="1"/>
                    <a:pt x="2" y="1"/>
                    <a:pt x="2" y="1"/>
                  </a:cubicBezTo>
                  <a:cubicBezTo>
                    <a:pt x="1" y="2"/>
                    <a:pt x="0" y="3"/>
                    <a:pt x="1" y="5"/>
                  </a:cubicBezTo>
                  <a:cubicBezTo>
                    <a:pt x="1" y="7"/>
                    <a:pt x="4" y="8"/>
                    <a:pt x="9" y="7"/>
                  </a:cubicBezTo>
                  <a:cubicBezTo>
                    <a:pt x="15" y="6"/>
                    <a:pt x="18" y="3"/>
                    <a:pt x="18" y="1"/>
                  </a:cubicBezTo>
                  <a:cubicBezTo>
                    <a:pt x="19" y="1"/>
                    <a:pt x="18" y="0"/>
                    <a:pt x="18"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2" name="Freeform 352">
              <a:extLst>
                <a:ext uri="{FF2B5EF4-FFF2-40B4-BE49-F238E27FC236}">
                  <a16:creationId xmlns:a16="http://schemas.microsoft.com/office/drawing/2014/main" id="{863B845F-EE3E-4E4E-7DCC-59D596A27697}"/>
                </a:ext>
              </a:extLst>
            </p:cNvPr>
            <p:cNvSpPr>
              <a:spLocks/>
            </p:cNvSpPr>
            <p:nvPr/>
          </p:nvSpPr>
          <p:spPr bwMode="auto">
            <a:xfrm>
              <a:off x="4154" y="2802"/>
              <a:ext cx="49" cy="59"/>
            </a:xfrm>
            <a:custGeom>
              <a:avLst/>
              <a:gdLst>
                <a:gd name="T0" fmla="*/ 155 w 24"/>
                <a:gd name="T1" fmla="*/ 33 h 27"/>
                <a:gd name="T2" fmla="*/ 92 w 24"/>
                <a:gd name="T3" fmla="*/ 0 h 27"/>
                <a:gd name="T4" fmla="*/ 33 w 24"/>
                <a:gd name="T5" fmla="*/ 166 h 27"/>
                <a:gd name="T6" fmla="*/ 163 w 24"/>
                <a:gd name="T7" fmla="*/ 273 h 27"/>
                <a:gd name="T8" fmla="*/ 204 w 24"/>
                <a:gd name="T9" fmla="*/ 186 h 27"/>
                <a:gd name="T10" fmla="*/ 180 w 24"/>
                <a:gd name="T11" fmla="*/ 96 h 27"/>
                <a:gd name="T12" fmla="*/ 15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8" y="3"/>
                  </a:moveTo>
                  <a:cubicBezTo>
                    <a:pt x="16" y="1"/>
                    <a:pt x="13" y="0"/>
                    <a:pt x="11" y="0"/>
                  </a:cubicBezTo>
                  <a:cubicBezTo>
                    <a:pt x="3" y="0"/>
                    <a:pt x="0" y="8"/>
                    <a:pt x="4" y="16"/>
                  </a:cubicBezTo>
                  <a:cubicBezTo>
                    <a:pt x="7" y="23"/>
                    <a:pt x="15" y="27"/>
                    <a:pt x="19" y="26"/>
                  </a:cubicBezTo>
                  <a:cubicBezTo>
                    <a:pt x="23" y="24"/>
                    <a:pt x="24" y="22"/>
                    <a:pt x="24" y="18"/>
                  </a:cubicBezTo>
                  <a:cubicBezTo>
                    <a:pt x="24" y="14"/>
                    <a:pt x="22" y="11"/>
                    <a:pt x="21" y="9"/>
                  </a:cubicBezTo>
                  <a:cubicBezTo>
                    <a:pt x="20" y="7"/>
                    <a:pt x="19" y="4"/>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63" name="Freeform 353">
              <a:extLst>
                <a:ext uri="{FF2B5EF4-FFF2-40B4-BE49-F238E27FC236}">
                  <a16:creationId xmlns:a16="http://schemas.microsoft.com/office/drawing/2014/main" id="{84575923-F2D1-7EC3-C3B5-9A20452CA7EF}"/>
                </a:ext>
              </a:extLst>
            </p:cNvPr>
            <p:cNvSpPr>
              <a:spLocks/>
            </p:cNvSpPr>
            <p:nvPr/>
          </p:nvSpPr>
          <p:spPr bwMode="auto">
            <a:xfrm>
              <a:off x="4171" y="2815"/>
              <a:ext cx="18" cy="32"/>
            </a:xfrm>
            <a:custGeom>
              <a:avLst/>
              <a:gdLst>
                <a:gd name="T0" fmla="*/ 8 w 9"/>
                <a:gd name="T1" fmla="*/ 9 h 15"/>
                <a:gd name="T2" fmla="*/ 8 w 9"/>
                <a:gd name="T3" fmla="*/ 60 h 15"/>
                <a:gd name="T4" fmla="*/ 48 w 9"/>
                <a:gd name="T5" fmla="*/ 137 h 15"/>
                <a:gd name="T6" fmla="*/ 72 w 9"/>
                <a:gd name="T7" fmla="*/ 137 h 15"/>
                <a:gd name="T8" fmla="*/ 72 w 9"/>
                <a:gd name="T9" fmla="*/ 137 h 15"/>
                <a:gd name="T10" fmla="*/ 48 w 9"/>
                <a:gd name="T11" fmla="*/ 137 h 15"/>
                <a:gd name="T12" fmla="*/ 8 w 9"/>
                <a:gd name="T13" fmla="*/ 60 h 15"/>
                <a:gd name="T14" fmla="*/ 16 w 9"/>
                <a:gd name="T15" fmla="*/ 9 h 15"/>
                <a:gd name="T16" fmla="*/ 32 w 9"/>
                <a:gd name="T17" fmla="*/ 9 h 15"/>
                <a:gd name="T18" fmla="*/ 32 w 9"/>
                <a:gd name="T19" fmla="*/ 9 h 15"/>
                <a:gd name="T20" fmla="*/ 8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1" y="1"/>
                  </a:moveTo>
                  <a:cubicBezTo>
                    <a:pt x="0" y="2"/>
                    <a:pt x="0" y="4"/>
                    <a:pt x="1" y="6"/>
                  </a:cubicBezTo>
                  <a:cubicBezTo>
                    <a:pt x="2" y="10"/>
                    <a:pt x="4" y="13"/>
                    <a:pt x="6" y="14"/>
                  </a:cubicBezTo>
                  <a:cubicBezTo>
                    <a:pt x="7" y="15"/>
                    <a:pt x="8" y="15"/>
                    <a:pt x="9" y="14"/>
                  </a:cubicBezTo>
                  <a:cubicBezTo>
                    <a:pt x="9" y="14"/>
                    <a:pt x="9" y="14"/>
                    <a:pt x="9" y="14"/>
                  </a:cubicBezTo>
                  <a:cubicBezTo>
                    <a:pt x="8" y="14"/>
                    <a:pt x="7" y="14"/>
                    <a:pt x="6" y="14"/>
                  </a:cubicBezTo>
                  <a:cubicBezTo>
                    <a:pt x="4" y="13"/>
                    <a:pt x="2" y="10"/>
                    <a:pt x="1" y="6"/>
                  </a:cubicBezTo>
                  <a:cubicBezTo>
                    <a:pt x="0" y="4"/>
                    <a:pt x="0" y="2"/>
                    <a:pt x="2" y="1"/>
                  </a:cubicBezTo>
                  <a:cubicBezTo>
                    <a:pt x="2" y="0"/>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4" name="Freeform 354">
              <a:extLst>
                <a:ext uri="{FF2B5EF4-FFF2-40B4-BE49-F238E27FC236}">
                  <a16:creationId xmlns:a16="http://schemas.microsoft.com/office/drawing/2014/main" id="{ED3F9110-5E25-A3FB-D8B3-2165E573B78B}"/>
                </a:ext>
              </a:extLst>
            </p:cNvPr>
            <p:cNvSpPr>
              <a:spLocks/>
            </p:cNvSpPr>
            <p:nvPr/>
          </p:nvSpPr>
          <p:spPr bwMode="auto">
            <a:xfrm>
              <a:off x="4082" y="2826"/>
              <a:ext cx="64" cy="65"/>
            </a:xfrm>
            <a:custGeom>
              <a:avLst/>
              <a:gdLst>
                <a:gd name="T0" fmla="*/ 132 w 31"/>
                <a:gd name="T1" fmla="*/ 20 h 30"/>
                <a:gd name="T2" fmla="*/ 35 w 31"/>
                <a:gd name="T3" fmla="*/ 43 h 30"/>
                <a:gd name="T4" fmla="*/ 89 w 31"/>
                <a:gd name="T5" fmla="*/ 225 h 30"/>
                <a:gd name="T6" fmla="*/ 248 w 31"/>
                <a:gd name="T7" fmla="*/ 262 h 30"/>
                <a:gd name="T8" fmla="*/ 264 w 31"/>
                <a:gd name="T9" fmla="*/ 193 h 30"/>
                <a:gd name="T10" fmla="*/ 200 w 31"/>
                <a:gd name="T11" fmla="*/ 104 h 30"/>
                <a:gd name="T12" fmla="*/ 132 w 31"/>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0">
                  <a:moveTo>
                    <a:pt x="15" y="2"/>
                  </a:moveTo>
                  <a:cubicBezTo>
                    <a:pt x="11" y="0"/>
                    <a:pt x="8" y="0"/>
                    <a:pt x="4" y="4"/>
                  </a:cubicBezTo>
                  <a:cubicBezTo>
                    <a:pt x="0" y="9"/>
                    <a:pt x="3" y="15"/>
                    <a:pt x="10" y="22"/>
                  </a:cubicBezTo>
                  <a:cubicBezTo>
                    <a:pt x="17" y="28"/>
                    <a:pt x="22" y="30"/>
                    <a:pt x="28" y="26"/>
                  </a:cubicBezTo>
                  <a:cubicBezTo>
                    <a:pt x="30" y="25"/>
                    <a:pt x="31" y="22"/>
                    <a:pt x="30" y="19"/>
                  </a:cubicBezTo>
                  <a:cubicBezTo>
                    <a:pt x="28" y="15"/>
                    <a:pt x="26" y="14"/>
                    <a:pt x="23" y="10"/>
                  </a:cubicBezTo>
                  <a:cubicBezTo>
                    <a:pt x="21" y="8"/>
                    <a:pt x="19" y="4"/>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65" name="Freeform 355">
              <a:extLst>
                <a:ext uri="{FF2B5EF4-FFF2-40B4-BE49-F238E27FC236}">
                  <a16:creationId xmlns:a16="http://schemas.microsoft.com/office/drawing/2014/main" id="{C59E4869-205C-B485-6AE2-70B068322C91}"/>
                </a:ext>
              </a:extLst>
            </p:cNvPr>
            <p:cNvSpPr>
              <a:spLocks/>
            </p:cNvSpPr>
            <p:nvPr/>
          </p:nvSpPr>
          <p:spPr bwMode="auto">
            <a:xfrm>
              <a:off x="4101" y="2839"/>
              <a:ext cx="31" cy="33"/>
            </a:xfrm>
            <a:custGeom>
              <a:avLst/>
              <a:gdLst>
                <a:gd name="T0" fmla="*/ 132 w 15"/>
                <a:gd name="T1" fmla="*/ 141 h 15"/>
                <a:gd name="T2" fmla="*/ 132 w 15"/>
                <a:gd name="T3" fmla="*/ 150 h 15"/>
                <a:gd name="T4" fmla="*/ 35 w 15"/>
                <a:gd name="T5" fmla="*/ 97 h 15"/>
                <a:gd name="T6" fmla="*/ 8 w 15"/>
                <a:gd name="T7" fmla="*/ 9 h 15"/>
                <a:gd name="T8" fmla="*/ 35 w 15"/>
                <a:gd name="T9" fmla="*/ 0 h 15"/>
                <a:gd name="T10" fmla="*/ 35 w 15"/>
                <a:gd name="T11" fmla="*/ 0 h 15"/>
                <a:gd name="T12" fmla="*/ 0 w 15"/>
                <a:gd name="T13" fmla="*/ 9 h 15"/>
                <a:gd name="T14" fmla="*/ 35 w 15"/>
                <a:gd name="T15" fmla="*/ 97 h 15"/>
                <a:gd name="T16" fmla="*/ 132 w 15"/>
                <a:gd name="T17" fmla="*/ 161 h 15"/>
                <a:gd name="T18" fmla="*/ 132 w 15"/>
                <a:gd name="T19" fmla="*/ 141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5">
                  <a:moveTo>
                    <a:pt x="15" y="13"/>
                  </a:moveTo>
                  <a:cubicBezTo>
                    <a:pt x="15" y="14"/>
                    <a:pt x="15" y="14"/>
                    <a:pt x="15" y="14"/>
                  </a:cubicBezTo>
                  <a:cubicBezTo>
                    <a:pt x="14" y="15"/>
                    <a:pt x="10" y="14"/>
                    <a:pt x="4" y="9"/>
                  </a:cubicBezTo>
                  <a:cubicBezTo>
                    <a:pt x="0" y="5"/>
                    <a:pt x="0" y="2"/>
                    <a:pt x="1" y="1"/>
                  </a:cubicBezTo>
                  <a:cubicBezTo>
                    <a:pt x="1" y="0"/>
                    <a:pt x="3" y="0"/>
                    <a:pt x="4" y="0"/>
                  </a:cubicBezTo>
                  <a:cubicBezTo>
                    <a:pt x="4" y="0"/>
                    <a:pt x="4" y="0"/>
                    <a:pt x="4" y="0"/>
                  </a:cubicBezTo>
                  <a:cubicBezTo>
                    <a:pt x="3" y="0"/>
                    <a:pt x="1" y="0"/>
                    <a:pt x="0" y="1"/>
                  </a:cubicBezTo>
                  <a:cubicBezTo>
                    <a:pt x="0" y="2"/>
                    <a:pt x="0" y="5"/>
                    <a:pt x="4" y="9"/>
                  </a:cubicBezTo>
                  <a:cubicBezTo>
                    <a:pt x="10" y="14"/>
                    <a:pt x="13" y="15"/>
                    <a:pt x="15" y="15"/>
                  </a:cubicBezTo>
                  <a:cubicBezTo>
                    <a:pt x="15" y="14"/>
                    <a:pt x="15" y="14"/>
                    <a:pt x="15" y="1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6" name="Freeform 356">
              <a:extLst>
                <a:ext uri="{FF2B5EF4-FFF2-40B4-BE49-F238E27FC236}">
                  <a16:creationId xmlns:a16="http://schemas.microsoft.com/office/drawing/2014/main" id="{0184EE2D-B16A-B5BE-07FC-B1B5A738E27A}"/>
                </a:ext>
              </a:extLst>
            </p:cNvPr>
            <p:cNvSpPr>
              <a:spLocks/>
            </p:cNvSpPr>
            <p:nvPr/>
          </p:nvSpPr>
          <p:spPr bwMode="auto">
            <a:xfrm>
              <a:off x="4134" y="2767"/>
              <a:ext cx="63" cy="48"/>
            </a:xfrm>
            <a:custGeom>
              <a:avLst/>
              <a:gdLst>
                <a:gd name="T0" fmla="*/ 49 w 31"/>
                <a:gd name="T1" fmla="*/ 33 h 22"/>
                <a:gd name="T2" fmla="*/ 8 w 31"/>
                <a:gd name="T3" fmla="*/ 133 h 22"/>
                <a:gd name="T4" fmla="*/ 144 w 31"/>
                <a:gd name="T5" fmla="*/ 209 h 22"/>
                <a:gd name="T6" fmla="*/ 252 w 31"/>
                <a:gd name="T7" fmla="*/ 81 h 22"/>
                <a:gd name="T8" fmla="*/ 219 w 31"/>
                <a:gd name="T9" fmla="*/ 9 h 22"/>
                <a:gd name="T10" fmla="*/ 136 w 31"/>
                <a:gd name="T11" fmla="*/ 20 h 22"/>
                <a:gd name="T12" fmla="*/ 49 w 31"/>
                <a:gd name="T13" fmla="*/ 33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2">
                  <a:moveTo>
                    <a:pt x="6" y="3"/>
                  </a:moveTo>
                  <a:cubicBezTo>
                    <a:pt x="2" y="5"/>
                    <a:pt x="0" y="8"/>
                    <a:pt x="1" y="13"/>
                  </a:cubicBezTo>
                  <a:cubicBezTo>
                    <a:pt x="2" y="20"/>
                    <a:pt x="9" y="22"/>
                    <a:pt x="17" y="20"/>
                  </a:cubicBezTo>
                  <a:cubicBezTo>
                    <a:pt x="25" y="18"/>
                    <a:pt x="29" y="15"/>
                    <a:pt x="30" y="8"/>
                  </a:cubicBezTo>
                  <a:cubicBezTo>
                    <a:pt x="31" y="4"/>
                    <a:pt x="29" y="2"/>
                    <a:pt x="26" y="1"/>
                  </a:cubicBezTo>
                  <a:cubicBezTo>
                    <a:pt x="22" y="0"/>
                    <a:pt x="20" y="1"/>
                    <a:pt x="16" y="2"/>
                  </a:cubicBezTo>
                  <a:cubicBezTo>
                    <a:pt x="13" y="2"/>
                    <a:pt x="9" y="1"/>
                    <a:pt x="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67" name="Freeform 357">
              <a:extLst>
                <a:ext uri="{FF2B5EF4-FFF2-40B4-BE49-F238E27FC236}">
                  <a16:creationId xmlns:a16="http://schemas.microsoft.com/office/drawing/2014/main" id="{8DA1BDB9-2C48-32E5-844E-46D8212DBAF9}"/>
                </a:ext>
              </a:extLst>
            </p:cNvPr>
            <p:cNvSpPr>
              <a:spLocks/>
            </p:cNvSpPr>
            <p:nvPr/>
          </p:nvSpPr>
          <p:spPr bwMode="auto">
            <a:xfrm>
              <a:off x="4144" y="2780"/>
              <a:ext cx="39" cy="17"/>
            </a:xfrm>
            <a:custGeom>
              <a:avLst/>
              <a:gdLst>
                <a:gd name="T0" fmla="*/ 156 w 19"/>
                <a:gd name="T1" fmla="*/ 0 h 8"/>
                <a:gd name="T2" fmla="*/ 164 w 19"/>
                <a:gd name="T3" fmla="*/ 9 h 8"/>
                <a:gd name="T4" fmla="*/ 76 w 19"/>
                <a:gd name="T5" fmla="*/ 68 h 8"/>
                <a:gd name="T6" fmla="*/ 8 w 19"/>
                <a:gd name="T7" fmla="*/ 49 h 8"/>
                <a:gd name="T8" fmla="*/ 25 w 19"/>
                <a:gd name="T9" fmla="*/ 9 h 8"/>
                <a:gd name="T10" fmla="*/ 25 w 19"/>
                <a:gd name="T11" fmla="*/ 9 h 8"/>
                <a:gd name="T12" fmla="*/ 8 w 19"/>
                <a:gd name="T13" fmla="*/ 49 h 8"/>
                <a:gd name="T14" fmla="*/ 76 w 19"/>
                <a:gd name="T15" fmla="*/ 68 h 8"/>
                <a:gd name="T16" fmla="*/ 164 w 19"/>
                <a:gd name="T17" fmla="*/ 9 h 8"/>
                <a:gd name="T18" fmla="*/ 156 w 19"/>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8">
                  <a:moveTo>
                    <a:pt x="18" y="0"/>
                  </a:moveTo>
                  <a:cubicBezTo>
                    <a:pt x="18" y="0"/>
                    <a:pt x="19" y="1"/>
                    <a:pt x="19" y="1"/>
                  </a:cubicBezTo>
                  <a:cubicBezTo>
                    <a:pt x="18" y="3"/>
                    <a:pt x="16" y="5"/>
                    <a:pt x="9" y="7"/>
                  </a:cubicBezTo>
                  <a:cubicBezTo>
                    <a:pt x="4" y="8"/>
                    <a:pt x="2" y="6"/>
                    <a:pt x="1" y="5"/>
                  </a:cubicBezTo>
                  <a:cubicBezTo>
                    <a:pt x="1" y="4"/>
                    <a:pt x="1" y="2"/>
                    <a:pt x="3" y="1"/>
                  </a:cubicBezTo>
                  <a:cubicBezTo>
                    <a:pt x="3" y="1"/>
                    <a:pt x="3" y="1"/>
                    <a:pt x="3" y="1"/>
                  </a:cubicBezTo>
                  <a:cubicBezTo>
                    <a:pt x="1" y="2"/>
                    <a:pt x="0" y="4"/>
                    <a:pt x="1" y="5"/>
                  </a:cubicBezTo>
                  <a:cubicBezTo>
                    <a:pt x="1" y="7"/>
                    <a:pt x="4" y="8"/>
                    <a:pt x="9" y="7"/>
                  </a:cubicBezTo>
                  <a:cubicBezTo>
                    <a:pt x="15" y="6"/>
                    <a:pt x="19" y="3"/>
                    <a:pt x="19" y="1"/>
                  </a:cubicBezTo>
                  <a:cubicBezTo>
                    <a:pt x="19" y="1"/>
                    <a:pt x="19" y="0"/>
                    <a:pt x="18"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68" name="Freeform 358">
              <a:extLst>
                <a:ext uri="{FF2B5EF4-FFF2-40B4-BE49-F238E27FC236}">
                  <a16:creationId xmlns:a16="http://schemas.microsoft.com/office/drawing/2014/main" id="{DDFF3B98-1D80-1601-A801-4B97A9FC9727}"/>
                </a:ext>
              </a:extLst>
            </p:cNvPr>
            <p:cNvSpPr>
              <a:spLocks/>
            </p:cNvSpPr>
            <p:nvPr/>
          </p:nvSpPr>
          <p:spPr bwMode="auto">
            <a:xfrm>
              <a:off x="4173" y="2480"/>
              <a:ext cx="49" cy="66"/>
            </a:xfrm>
            <a:custGeom>
              <a:avLst/>
              <a:gdLst>
                <a:gd name="T0" fmla="*/ 163 w 24"/>
                <a:gd name="T1" fmla="*/ 53 h 30"/>
                <a:gd name="T2" fmla="*/ 67 w 24"/>
                <a:gd name="T3" fmla="*/ 9 h 30"/>
                <a:gd name="T4" fmla="*/ 25 w 24"/>
                <a:gd name="T5" fmla="*/ 194 h 30"/>
                <a:gd name="T6" fmla="*/ 145 w 24"/>
                <a:gd name="T7" fmla="*/ 319 h 30"/>
                <a:gd name="T8" fmla="*/ 196 w 24"/>
                <a:gd name="T9" fmla="*/ 257 h 30"/>
                <a:gd name="T10" fmla="*/ 180 w 24"/>
                <a:gd name="T11" fmla="*/ 150 h 30"/>
                <a:gd name="T12" fmla="*/ 163 w 24"/>
                <a:gd name="T13" fmla="*/ 53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0">
                  <a:moveTo>
                    <a:pt x="19" y="5"/>
                  </a:moveTo>
                  <a:cubicBezTo>
                    <a:pt x="17" y="1"/>
                    <a:pt x="13" y="0"/>
                    <a:pt x="8" y="1"/>
                  </a:cubicBezTo>
                  <a:cubicBezTo>
                    <a:pt x="1" y="3"/>
                    <a:pt x="0" y="10"/>
                    <a:pt x="3" y="18"/>
                  </a:cubicBezTo>
                  <a:cubicBezTo>
                    <a:pt x="6" y="26"/>
                    <a:pt x="9" y="30"/>
                    <a:pt x="17" y="30"/>
                  </a:cubicBezTo>
                  <a:cubicBezTo>
                    <a:pt x="20" y="30"/>
                    <a:pt x="23" y="28"/>
                    <a:pt x="23" y="24"/>
                  </a:cubicBezTo>
                  <a:cubicBezTo>
                    <a:pt x="24" y="21"/>
                    <a:pt x="23" y="19"/>
                    <a:pt x="21" y="14"/>
                  </a:cubicBezTo>
                  <a:cubicBezTo>
                    <a:pt x="21" y="12"/>
                    <a:pt x="21" y="8"/>
                    <a:pt x="19"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69" name="Freeform 359">
              <a:extLst>
                <a:ext uri="{FF2B5EF4-FFF2-40B4-BE49-F238E27FC236}">
                  <a16:creationId xmlns:a16="http://schemas.microsoft.com/office/drawing/2014/main" id="{88DF1AC9-675C-9EEB-81A6-46D5611E83D6}"/>
                </a:ext>
              </a:extLst>
            </p:cNvPr>
            <p:cNvSpPr>
              <a:spLocks/>
            </p:cNvSpPr>
            <p:nvPr/>
          </p:nvSpPr>
          <p:spPr bwMode="auto">
            <a:xfrm>
              <a:off x="4189" y="2491"/>
              <a:ext cx="20" cy="39"/>
            </a:xfrm>
            <a:custGeom>
              <a:avLst/>
              <a:gdLst>
                <a:gd name="T0" fmla="*/ 80 w 10"/>
                <a:gd name="T1" fmla="*/ 173 h 18"/>
                <a:gd name="T2" fmla="*/ 72 w 10"/>
                <a:gd name="T3" fmla="*/ 184 h 18"/>
                <a:gd name="T4" fmla="*/ 16 w 10"/>
                <a:gd name="T5" fmla="*/ 93 h 18"/>
                <a:gd name="T6" fmla="*/ 24 w 10"/>
                <a:gd name="T7" fmla="*/ 9 h 18"/>
                <a:gd name="T8" fmla="*/ 56 w 10"/>
                <a:gd name="T9" fmla="*/ 20 h 18"/>
                <a:gd name="T10" fmla="*/ 56 w 10"/>
                <a:gd name="T11" fmla="*/ 20 h 18"/>
                <a:gd name="T12" fmla="*/ 24 w 10"/>
                <a:gd name="T13" fmla="*/ 9 h 18"/>
                <a:gd name="T14" fmla="*/ 16 w 10"/>
                <a:gd name="T15" fmla="*/ 93 h 18"/>
                <a:gd name="T16" fmla="*/ 72 w 10"/>
                <a:gd name="T17" fmla="*/ 184 h 18"/>
                <a:gd name="T18" fmla="*/ 80 w 10"/>
                <a:gd name="T19" fmla="*/ 173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8">
                  <a:moveTo>
                    <a:pt x="10" y="17"/>
                  </a:moveTo>
                  <a:cubicBezTo>
                    <a:pt x="10" y="18"/>
                    <a:pt x="9" y="18"/>
                    <a:pt x="9" y="18"/>
                  </a:cubicBezTo>
                  <a:cubicBezTo>
                    <a:pt x="7" y="18"/>
                    <a:pt x="4" y="16"/>
                    <a:pt x="2" y="9"/>
                  </a:cubicBezTo>
                  <a:cubicBezTo>
                    <a:pt x="0" y="4"/>
                    <a:pt x="2" y="2"/>
                    <a:pt x="3" y="1"/>
                  </a:cubicBezTo>
                  <a:cubicBezTo>
                    <a:pt x="4" y="0"/>
                    <a:pt x="6" y="1"/>
                    <a:pt x="7" y="2"/>
                  </a:cubicBezTo>
                  <a:cubicBezTo>
                    <a:pt x="7" y="2"/>
                    <a:pt x="7" y="2"/>
                    <a:pt x="7" y="2"/>
                  </a:cubicBezTo>
                  <a:cubicBezTo>
                    <a:pt x="6" y="1"/>
                    <a:pt x="4" y="0"/>
                    <a:pt x="3" y="1"/>
                  </a:cubicBezTo>
                  <a:cubicBezTo>
                    <a:pt x="1" y="2"/>
                    <a:pt x="0" y="4"/>
                    <a:pt x="2" y="9"/>
                  </a:cubicBezTo>
                  <a:cubicBezTo>
                    <a:pt x="4" y="15"/>
                    <a:pt x="7" y="18"/>
                    <a:pt x="9" y="18"/>
                  </a:cubicBezTo>
                  <a:cubicBezTo>
                    <a:pt x="9" y="18"/>
                    <a:pt x="10" y="18"/>
                    <a:pt x="10"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0" name="Freeform 360">
              <a:extLst>
                <a:ext uri="{FF2B5EF4-FFF2-40B4-BE49-F238E27FC236}">
                  <a16:creationId xmlns:a16="http://schemas.microsoft.com/office/drawing/2014/main" id="{D427E9FE-DB43-C14D-B479-9573277D3827}"/>
                </a:ext>
              </a:extLst>
            </p:cNvPr>
            <p:cNvSpPr>
              <a:spLocks/>
            </p:cNvSpPr>
            <p:nvPr/>
          </p:nvSpPr>
          <p:spPr bwMode="auto">
            <a:xfrm>
              <a:off x="4447" y="3186"/>
              <a:ext cx="64" cy="48"/>
            </a:xfrm>
            <a:custGeom>
              <a:avLst/>
              <a:gdLst>
                <a:gd name="T0" fmla="*/ 52 w 31"/>
                <a:gd name="T1" fmla="*/ 20 h 22"/>
                <a:gd name="T2" fmla="*/ 0 w 31"/>
                <a:gd name="T3" fmla="*/ 124 h 22"/>
                <a:gd name="T4" fmla="*/ 132 w 31"/>
                <a:gd name="T5" fmla="*/ 209 h 22"/>
                <a:gd name="T6" fmla="*/ 264 w 31"/>
                <a:gd name="T7" fmla="*/ 105 h 22"/>
                <a:gd name="T8" fmla="*/ 229 w 31"/>
                <a:gd name="T9" fmla="*/ 20 h 22"/>
                <a:gd name="T10" fmla="*/ 140 w 31"/>
                <a:gd name="T11" fmla="*/ 20 h 22"/>
                <a:gd name="T12" fmla="*/ 52 w 31"/>
                <a:gd name="T13" fmla="*/ 2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2">
                  <a:moveTo>
                    <a:pt x="6" y="2"/>
                  </a:moveTo>
                  <a:cubicBezTo>
                    <a:pt x="2" y="3"/>
                    <a:pt x="0" y="7"/>
                    <a:pt x="0" y="12"/>
                  </a:cubicBezTo>
                  <a:cubicBezTo>
                    <a:pt x="1" y="19"/>
                    <a:pt x="7" y="22"/>
                    <a:pt x="15" y="20"/>
                  </a:cubicBezTo>
                  <a:cubicBezTo>
                    <a:pt x="24" y="19"/>
                    <a:pt x="28" y="17"/>
                    <a:pt x="30" y="10"/>
                  </a:cubicBezTo>
                  <a:cubicBezTo>
                    <a:pt x="31" y="6"/>
                    <a:pt x="29" y="3"/>
                    <a:pt x="26" y="2"/>
                  </a:cubicBezTo>
                  <a:cubicBezTo>
                    <a:pt x="23" y="0"/>
                    <a:pt x="20" y="2"/>
                    <a:pt x="16" y="2"/>
                  </a:cubicBezTo>
                  <a:cubicBezTo>
                    <a:pt x="14" y="2"/>
                    <a:pt x="10" y="0"/>
                    <a:pt x="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71" name="Freeform 361">
              <a:extLst>
                <a:ext uri="{FF2B5EF4-FFF2-40B4-BE49-F238E27FC236}">
                  <a16:creationId xmlns:a16="http://schemas.microsoft.com/office/drawing/2014/main" id="{46C15216-5CFD-5792-610A-371F92970086}"/>
                </a:ext>
              </a:extLst>
            </p:cNvPr>
            <p:cNvSpPr>
              <a:spLocks/>
            </p:cNvSpPr>
            <p:nvPr/>
          </p:nvSpPr>
          <p:spPr bwMode="auto">
            <a:xfrm>
              <a:off x="4457" y="3199"/>
              <a:ext cx="39" cy="16"/>
            </a:xfrm>
            <a:custGeom>
              <a:avLst/>
              <a:gdLst>
                <a:gd name="T0" fmla="*/ 156 w 19"/>
                <a:gd name="T1" fmla="*/ 11 h 7"/>
                <a:gd name="T2" fmla="*/ 156 w 19"/>
                <a:gd name="T3" fmla="*/ 25 h 7"/>
                <a:gd name="T4" fmla="*/ 68 w 19"/>
                <a:gd name="T5" fmla="*/ 85 h 7"/>
                <a:gd name="T6" fmla="*/ 8 w 19"/>
                <a:gd name="T7" fmla="*/ 48 h 7"/>
                <a:gd name="T8" fmla="*/ 25 w 19"/>
                <a:gd name="T9" fmla="*/ 0 h 7"/>
                <a:gd name="T10" fmla="*/ 25 w 19"/>
                <a:gd name="T11" fmla="*/ 0 h 7"/>
                <a:gd name="T12" fmla="*/ 0 w 19"/>
                <a:gd name="T13" fmla="*/ 48 h 7"/>
                <a:gd name="T14" fmla="*/ 68 w 19"/>
                <a:gd name="T15" fmla="*/ 85 h 7"/>
                <a:gd name="T16" fmla="*/ 164 w 19"/>
                <a:gd name="T17" fmla="*/ 25 h 7"/>
                <a:gd name="T18" fmla="*/ 156 w 19"/>
                <a:gd name="T19" fmla="*/ 1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7">
                  <a:moveTo>
                    <a:pt x="18" y="1"/>
                  </a:moveTo>
                  <a:cubicBezTo>
                    <a:pt x="18" y="1"/>
                    <a:pt x="18" y="2"/>
                    <a:pt x="18" y="2"/>
                  </a:cubicBezTo>
                  <a:cubicBezTo>
                    <a:pt x="18" y="4"/>
                    <a:pt x="15" y="6"/>
                    <a:pt x="8" y="7"/>
                  </a:cubicBezTo>
                  <a:cubicBezTo>
                    <a:pt x="3" y="7"/>
                    <a:pt x="1" y="5"/>
                    <a:pt x="1" y="4"/>
                  </a:cubicBezTo>
                  <a:cubicBezTo>
                    <a:pt x="0" y="3"/>
                    <a:pt x="1" y="1"/>
                    <a:pt x="3" y="0"/>
                  </a:cubicBezTo>
                  <a:cubicBezTo>
                    <a:pt x="3" y="0"/>
                    <a:pt x="3" y="0"/>
                    <a:pt x="3" y="0"/>
                  </a:cubicBezTo>
                  <a:cubicBezTo>
                    <a:pt x="1" y="1"/>
                    <a:pt x="0" y="3"/>
                    <a:pt x="0" y="4"/>
                  </a:cubicBezTo>
                  <a:cubicBezTo>
                    <a:pt x="1" y="6"/>
                    <a:pt x="3" y="7"/>
                    <a:pt x="8" y="7"/>
                  </a:cubicBezTo>
                  <a:cubicBezTo>
                    <a:pt x="15" y="6"/>
                    <a:pt x="18" y="4"/>
                    <a:pt x="19" y="2"/>
                  </a:cubicBezTo>
                  <a:cubicBezTo>
                    <a:pt x="19" y="2"/>
                    <a:pt x="18" y="1"/>
                    <a:pt x="18"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2" name="Freeform 362">
              <a:extLst>
                <a:ext uri="{FF2B5EF4-FFF2-40B4-BE49-F238E27FC236}">
                  <a16:creationId xmlns:a16="http://schemas.microsoft.com/office/drawing/2014/main" id="{04DB3F68-3395-F8F9-393A-FA8D4BFEE0FD}"/>
                </a:ext>
              </a:extLst>
            </p:cNvPr>
            <p:cNvSpPr>
              <a:spLocks/>
            </p:cNvSpPr>
            <p:nvPr/>
          </p:nvSpPr>
          <p:spPr bwMode="auto">
            <a:xfrm>
              <a:off x="4335" y="3173"/>
              <a:ext cx="36" cy="72"/>
            </a:xfrm>
            <a:custGeom>
              <a:avLst/>
              <a:gdLst>
                <a:gd name="T0" fmla="*/ 88 w 18"/>
                <a:gd name="T1" fmla="*/ 44 h 33"/>
                <a:gd name="T2" fmla="*/ 16 w 18"/>
                <a:gd name="T3" fmla="*/ 61 h 33"/>
                <a:gd name="T4" fmla="*/ 24 w 18"/>
                <a:gd name="T5" fmla="*/ 262 h 33"/>
                <a:gd name="T6" fmla="*/ 88 w 18"/>
                <a:gd name="T7" fmla="*/ 343 h 33"/>
                <a:gd name="T8" fmla="*/ 88 w 18"/>
                <a:gd name="T9" fmla="*/ 44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1" y="4"/>
                  </a:moveTo>
                  <a:cubicBezTo>
                    <a:pt x="7" y="0"/>
                    <a:pt x="4" y="1"/>
                    <a:pt x="2" y="6"/>
                  </a:cubicBezTo>
                  <a:cubicBezTo>
                    <a:pt x="0" y="11"/>
                    <a:pt x="1" y="18"/>
                    <a:pt x="3" y="25"/>
                  </a:cubicBezTo>
                  <a:cubicBezTo>
                    <a:pt x="5" y="32"/>
                    <a:pt x="9" y="33"/>
                    <a:pt x="11" y="33"/>
                  </a:cubicBezTo>
                  <a:cubicBezTo>
                    <a:pt x="18" y="32"/>
                    <a:pt x="18" y="11"/>
                    <a:pt x="1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73" name="Freeform 363">
              <a:extLst>
                <a:ext uri="{FF2B5EF4-FFF2-40B4-BE49-F238E27FC236}">
                  <a16:creationId xmlns:a16="http://schemas.microsoft.com/office/drawing/2014/main" id="{AE8F0A68-DBD3-9D42-0305-D0666C547D9D}"/>
                </a:ext>
              </a:extLst>
            </p:cNvPr>
            <p:cNvSpPr>
              <a:spLocks/>
            </p:cNvSpPr>
            <p:nvPr/>
          </p:nvSpPr>
          <p:spPr bwMode="auto">
            <a:xfrm>
              <a:off x="4345" y="3189"/>
              <a:ext cx="12" cy="43"/>
            </a:xfrm>
            <a:custGeom>
              <a:avLst/>
              <a:gdLst>
                <a:gd name="T0" fmla="*/ 24 w 6"/>
                <a:gd name="T1" fmla="*/ 0 h 20"/>
                <a:gd name="T2" fmla="*/ 0 w 6"/>
                <a:gd name="T3" fmla="*/ 60 h 20"/>
                <a:gd name="T4" fmla="*/ 24 w 6"/>
                <a:gd name="T5" fmla="*/ 181 h 20"/>
                <a:gd name="T6" fmla="*/ 40 w 6"/>
                <a:gd name="T7" fmla="*/ 198 h 20"/>
                <a:gd name="T8" fmla="*/ 40 w 6"/>
                <a:gd name="T9" fmla="*/ 198 h 20"/>
                <a:gd name="T10" fmla="*/ 24 w 6"/>
                <a:gd name="T11" fmla="*/ 181 h 20"/>
                <a:gd name="T12" fmla="*/ 0 w 6"/>
                <a:gd name="T13" fmla="*/ 60 h 20"/>
                <a:gd name="T14" fmla="*/ 24 w 6"/>
                <a:gd name="T15" fmla="*/ 0 h 20"/>
                <a:gd name="T16" fmla="*/ 48 w 6"/>
                <a:gd name="T17" fmla="*/ 19 h 20"/>
                <a:gd name="T18" fmla="*/ 48 w 6"/>
                <a:gd name="T19" fmla="*/ 19 h 20"/>
                <a:gd name="T20" fmla="*/ 24 w 6"/>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20">
                  <a:moveTo>
                    <a:pt x="3" y="0"/>
                  </a:moveTo>
                  <a:cubicBezTo>
                    <a:pt x="2" y="0"/>
                    <a:pt x="1" y="3"/>
                    <a:pt x="0" y="6"/>
                  </a:cubicBezTo>
                  <a:cubicBezTo>
                    <a:pt x="0" y="9"/>
                    <a:pt x="1" y="15"/>
                    <a:pt x="3" y="18"/>
                  </a:cubicBezTo>
                  <a:cubicBezTo>
                    <a:pt x="3" y="19"/>
                    <a:pt x="4" y="20"/>
                    <a:pt x="5" y="20"/>
                  </a:cubicBezTo>
                  <a:cubicBezTo>
                    <a:pt x="5" y="20"/>
                    <a:pt x="5" y="20"/>
                    <a:pt x="5" y="20"/>
                  </a:cubicBezTo>
                  <a:cubicBezTo>
                    <a:pt x="4" y="20"/>
                    <a:pt x="4" y="19"/>
                    <a:pt x="3" y="18"/>
                  </a:cubicBezTo>
                  <a:cubicBezTo>
                    <a:pt x="1" y="15"/>
                    <a:pt x="0" y="9"/>
                    <a:pt x="0" y="6"/>
                  </a:cubicBezTo>
                  <a:cubicBezTo>
                    <a:pt x="1" y="3"/>
                    <a:pt x="2" y="1"/>
                    <a:pt x="3" y="0"/>
                  </a:cubicBezTo>
                  <a:cubicBezTo>
                    <a:pt x="4" y="0"/>
                    <a:pt x="5" y="1"/>
                    <a:pt x="6" y="2"/>
                  </a:cubicBezTo>
                  <a:cubicBezTo>
                    <a:pt x="6" y="2"/>
                    <a:pt x="6" y="2"/>
                    <a:pt x="6" y="2"/>
                  </a:cubicBezTo>
                  <a:cubicBezTo>
                    <a:pt x="5" y="1"/>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4" name="Freeform 364">
              <a:extLst>
                <a:ext uri="{FF2B5EF4-FFF2-40B4-BE49-F238E27FC236}">
                  <a16:creationId xmlns:a16="http://schemas.microsoft.com/office/drawing/2014/main" id="{257AC6DF-1FD5-7F8F-6B28-F67BFC1626A5}"/>
                </a:ext>
              </a:extLst>
            </p:cNvPr>
            <p:cNvSpPr>
              <a:spLocks/>
            </p:cNvSpPr>
            <p:nvPr/>
          </p:nvSpPr>
          <p:spPr bwMode="auto">
            <a:xfrm>
              <a:off x="4371" y="3204"/>
              <a:ext cx="48" cy="48"/>
            </a:xfrm>
            <a:custGeom>
              <a:avLst/>
              <a:gdLst>
                <a:gd name="T0" fmla="*/ 152 w 23"/>
                <a:gd name="T1" fmla="*/ 33 h 22"/>
                <a:gd name="T2" fmla="*/ 92 w 23"/>
                <a:gd name="T3" fmla="*/ 0 h 22"/>
                <a:gd name="T4" fmla="*/ 35 w 23"/>
                <a:gd name="T5" fmla="*/ 33 h 22"/>
                <a:gd name="T6" fmla="*/ 92 w 23"/>
                <a:gd name="T7" fmla="*/ 194 h 22"/>
                <a:gd name="T8" fmla="*/ 209 w 23"/>
                <a:gd name="T9" fmla="*/ 148 h 22"/>
                <a:gd name="T10" fmla="*/ 152 w 23"/>
                <a:gd name="T11" fmla="*/ 33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7" y="3"/>
                  </a:moveTo>
                  <a:cubicBezTo>
                    <a:pt x="15" y="1"/>
                    <a:pt x="13" y="0"/>
                    <a:pt x="10" y="0"/>
                  </a:cubicBezTo>
                  <a:cubicBezTo>
                    <a:pt x="8" y="0"/>
                    <a:pt x="5" y="1"/>
                    <a:pt x="4" y="3"/>
                  </a:cubicBezTo>
                  <a:cubicBezTo>
                    <a:pt x="0" y="8"/>
                    <a:pt x="3" y="16"/>
                    <a:pt x="10" y="19"/>
                  </a:cubicBezTo>
                  <a:cubicBezTo>
                    <a:pt x="16" y="22"/>
                    <a:pt x="22" y="18"/>
                    <a:pt x="23" y="14"/>
                  </a:cubicBezTo>
                  <a:cubicBezTo>
                    <a:pt x="23" y="9"/>
                    <a:pt x="22" y="8"/>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75" name="Freeform 365">
              <a:extLst>
                <a:ext uri="{FF2B5EF4-FFF2-40B4-BE49-F238E27FC236}">
                  <a16:creationId xmlns:a16="http://schemas.microsoft.com/office/drawing/2014/main" id="{A9CF6393-5B8E-174A-E88C-E799C113FAAF}"/>
                </a:ext>
              </a:extLst>
            </p:cNvPr>
            <p:cNvSpPr>
              <a:spLocks/>
            </p:cNvSpPr>
            <p:nvPr/>
          </p:nvSpPr>
          <p:spPr bwMode="auto">
            <a:xfrm>
              <a:off x="4386" y="3213"/>
              <a:ext cx="24" cy="26"/>
            </a:xfrm>
            <a:custGeom>
              <a:avLst/>
              <a:gdLst>
                <a:gd name="T0" fmla="*/ 88 w 12"/>
                <a:gd name="T1" fmla="*/ 61 h 12"/>
                <a:gd name="T2" fmla="*/ 80 w 12"/>
                <a:gd name="T3" fmla="*/ 104 h 12"/>
                <a:gd name="T4" fmla="*/ 16 w 12"/>
                <a:gd name="T5" fmla="*/ 80 h 12"/>
                <a:gd name="T6" fmla="*/ 0 w 12"/>
                <a:gd name="T7" fmla="*/ 33 h 12"/>
                <a:gd name="T8" fmla="*/ 24 w 12"/>
                <a:gd name="T9" fmla="*/ 0 h 12"/>
                <a:gd name="T10" fmla="*/ 24 w 12"/>
                <a:gd name="T11" fmla="*/ 0 h 12"/>
                <a:gd name="T12" fmla="*/ 0 w 12"/>
                <a:gd name="T13" fmla="*/ 33 h 12"/>
                <a:gd name="T14" fmla="*/ 16 w 12"/>
                <a:gd name="T15" fmla="*/ 93 h 12"/>
                <a:gd name="T16" fmla="*/ 80 w 12"/>
                <a:gd name="T17" fmla="*/ 113 h 12"/>
                <a:gd name="T18" fmla="*/ 88 w 12"/>
                <a:gd name="T19" fmla="*/ 6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6"/>
                  </a:moveTo>
                  <a:cubicBezTo>
                    <a:pt x="12" y="8"/>
                    <a:pt x="11" y="10"/>
                    <a:pt x="10" y="10"/>
                  </a:cubicBezTo>
                  <a:cubicBezTo>
                    <a:pt x="8" y="11"/>
                    <a:pt x="5" y="11"/>
                    <a:pt x="2" y="8"/>
                  </a:cubicBezTo>
                  <a:cubicBezTo>
                    <a:pt x="0" y="6"/>
                    <a:pt x="0" y="4"/>
                    <a:pt x="0" y="3"/>
                  </a:cubicBezTo>
                  <a:cubicBezTo>
                    <a:pt x="1" y="1"/>
                    <a:pt x="2" y="1"/>
                    <a:pt x="3" y="0"/>
                  </a:cubicBezTo>
                  <a:cubicBezTo>
                    <a:pt x="3" y="0"/>
                    <a:pt x="3" y="0"/>
                    <a:pt x="3" y="0"/>
                  </a:cubicBezTo>
                  <a:cubicBezTo>
                    <a:pt x="2" y="1"/>
                    <a:pt x="1" y="1"/>
                    <a:pt x="0" y="3"/>
                  </a:cubicBezTo>
                  <a:cubicBezTo>
                    <a:pt x="0" y="4"/>
                    <a:pt x="0" y="6"/>
                    <a:pt x="2" y="9"/>
                  </a:cubicBezTo>
                  <a:cubicBezTo>
                    <a:pt x="5" y="11"/>
                    <a:pt x="8" y="12"/>
                    <a:pt x="10" y="11"/>
                  </a:cubicBezTo>
                  <a:cubicBezTo>
                    <a:pt x="11" y="10"/>
                    <a:pt x="12"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6" name="Freeform 366">
              <a:extLst>
                <a:ext uri="{FF2B5EF4-FFF2-40B4-BE49-F238E27FC236}">
                  <a16:creationId xmlns:a16="http://schemas.microsoft.com/office/drawing/2014/main" id="{441ACE91-4E05-5DF3-462B-810B12085C70}"/>
                </a:ext>
              </a:extLst>
            </p:cNvPr>
            <p:cNvSpPr>
              <a:spLocks/>
            </p:cNvSpPr>
            <p:nvPr/>
          </p:nvSpPr>
          <p:spPr bwMode="auto">
            <a:xfrm>
              <a:off x="4189" y="2681"/>
              <a:ext cx="53" cy="46"/>
            </a:xfrm>
            <a:custGeom>
              <a:avLst/>
              <a:gdLst>
                <a:gd name="T0" fmla="*/ 137 w 26"/>
                <a:gd name="T1" fmla="*/ 20 h 21"/>
                <a:gd name="T2" fmla="*/ 59 w 26"/>
                <a:gd name="T3" fmla="*/ 9 h 21"/>
                <a:gd name="T4" fmla="*/ 16 w 26"/>
                <a:gd name="T5" fmla="*/ 72 h 21"/>
                <a:gd name="T6" fmla="*/ 120 w 26"/>
                <a:gd name="T7" fmla="*/ 210 h 21"/>
                <a:gd name="T8" fmla="*/ 212 w 26"/>
                <a:gd name="T9" fmla="*/ 105 h 21"/>
                <a:gd name="T10" fmla="*/ 137 w 26"/>
                <a:gd name="T11" fmla="*/ 2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1">
                  <a:moveTo>
                    <a:pt x="16" y="2"/>
                  </a:moveTo>
                  <a:cubicBezTo>
                    <a:pt x="13" y="1"/>
                    <a:pt x="10" y="0"/>
                    <a:pt x="7" y="1"/>
                  </a:cubicBezTo>
                  <a:cubicBezTo>
                    <a:pt x="5" y="2"/>
                    <a:pt x="3" y="4"/>
                    <a:pt x="2" y="7"/>
                  </a:cubicBezTo>
                  <a:cubicBezTo>
                    <a:pt x="0" y="13"/>
                    <a:pt x="6" y="20"/>
                    <a:pt x="14" y="20"/>
                  </a:cubicBezTo>
                  <a:cubicBezTo>
                    <a:pt x="21" y="21"/>
                    <a:pt x="26" y="15"/>
                    <a:pt x="25" y="10"/>
                  </a:cubicBezTo>
                  <a:cubicBezTo>
                    <a:pt x="24" y="6"/>
                    <a:pt x="22" y="5"/>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77" name="Freeform 367">
              <a:extLst>
                <a:ext uri="{FF2B5EF4-FFF2-40B4-BE49-F238E27FC236}">
                  <a16:creationId xmlns:a16="http://schemas.microsoft.com/office/drawing/2014/main" id="{B09C7646-8C75-6407-A354-F8E702F1DC97}"/>
                </a:ext>
              </a:extLst>
            </p:cNvPr>
            <p:cNvSpPr>
              <a:spLocks/>
            </p:cNvSpPr>
            <p:nvPr/>
          </p:nvSpPr>
          <p:spPr bwMode="auto">
            <a:xfrm>
              <a:off x="4203" y="2694"/>
              <a:ext cx="27" cy="22"/>
            </a:xfrm>
            <a:custGeom>
              <a:avLst/>
              <a:gdLst>
                <a:gd name="T0" fmla="*/ 108 w 13"/>
                <a:gd name="T1" fmla="*/ 33 h 10"/>
                <a:gd name="T2" fmla="*/ 108 w 13"/>
                <a:gd name="T3" fmla="*/ 73 h 10"/>
                <a:gd name="T4" fmla="*/ 35 w 13"/>
                <a:gd name="T5" fmla="*/ 88 h 10"/>
                <a:gd name="T6" fmla="*/ 0 w 13"/>
                <a:gd name="T7" fmla="*/ 33 h 10"/>
                <a:gd name="T8" fmla="*/ 8 w 13"/>
                <a:gd name="T9" fmla="*/ 0 h 10"/>
                <a:gd name="T10" fmla="*/ 8 w 13"/>
                <a:gd name="T11" fmla="*/ 0 h 10"/>
                <a:gd name="T12" fmla="*/ 0 w 13"/>
                <a:gd name="T13" fmla="*/ 33 h 10"/>
                <a:gd name="T14" fmla="*/ 35 w 13"/>
                <a:gd name="T15" fmla="*/ 88 h 10"/>
                <a:gd name="T16" fmla="*/ 108 w 13"/>
                <a:gd name="T17" fmla="*/ 88 h 10"/>
                <a:gd name="T18" fmla="*/ 108 w 13"/>
                <a:gd name="T19" fmla="*/ 3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0">
                  <a:moveTo>
                    <a:pt x="12" y="3"/>
                  </a:moveTo>
                  <a:cubicBezTo>
                    <a:pt x="13" y="4"/>
                    <a:pt x="13" y="6"/>
                    <a:pt x="12" y="7"/>
                  </a:cubicBezTo>
                  <a:cubicBezTo>
                    <a:pt x="11" y="9"/>
                    <a:pt x="8" y="10"/>
                    <a:pt x="4" y="8"/>
                  </a:cubicBezTo>
                  <a:cubicBezTo>
                    <a:pt x="1" y="6"/>
                    <a:pt x="0" y="4"/>
                    <a:pt x="0" y="3"/>
                  </a:cubicBezTo>
                  <a:cubicBezTo>
                    <a:pt x="0" y="2"/>
                    <a:pt x="1" y="0"/>
                    <a:pt x="1" y="0"/>
                  </a:cubicBezTo>
                  <a:cubicBezTo>
                    <a:pt x="1" y="0"/>
                    <a:pt x="1" y="0"/>
                    <a:pt x="1" y="0"/>
                  </a:cubicBezTo>
                  <a:cubicBezTo>
                    <a:pt x="1" y="0"/>
                    <a:pt x="0" y="2"/>
                    <a:pt x="0" y="3"/>
                  </a:cubicBezTo>
                  <a:cubicBezTo>
                    <a:pt x="0" y="5"/>
                    <a:pt x="1" y="7"/>
                    <a:pt x="4" y="8"/>
                  </a:cubicBezTo>
                  <a:cubicBezTo>
                    <a:pt x="8" y="10"/>
                    <a:pt x="11" y="9"/>
                    <a:pt x="12" y="8"/>
                  </a:cubicBezTo>
                  <a:cubicBezTo>
                    <a:pt x="13" y="6"/>
                    <a:pt x="13" y="4"/>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78" name="Freeform 368">
              <a:extLst>
                <a:ext uri="{FF2B5EF4-FFF2-40B4-BE49-F238E27FC236}">
                  <a16:creationId xmlns:a16="http://schemas.microsoft.com/office/drawing/2014/main" id="{34FCF365-3B59-7506-C036-7DC98435B9FD}"/>
                </a:ext>
              </a:extLst>
            </p:cNvPr>
            <p:cNvSpPr>
              <a:spLocks/>
            </p:cNvSpPr>
            <p:nvPr/>
          </p:nvSpPr>
          <p:spPr bwMode="auto">
            <a:xfrm>
              <a:off x="4224" y="2832"/>
              <a:ext cx="57" cy="64"/>
            </a:xfrm>
            <a:custGeom>
              <a:avLst/>
              <a:gdLst>
                <a:gd name="T0" fmla="*/ 161 w 28"/>
                <a:gd name="T1" fmla="*/ 267 h 29"/>
                <a:gd name="T2" fmla="*/ 204 w 28"/>
                <a:gd name="T3" fmla="*/ 97 h 29"/>
                <a:gd name="T4" fmla="*/ 49 w 28"/>
                <a:gd name="T5" fmla="*/ 64 h 29"/>
                <a:gd name="T6" fmla="*/ 161 w 28"/>
                <a:gd name="T7" fmla="*/ 267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9">
                  <a:moveTo>
                    <a:pt x="19" y="25"/>
                  </a:moveTo>
                  <a:cubicBezTo>
                    <a:pt x="26" y="23"/>
                    <a:pt x="28" y="15"/>
                    <a:pt x="24" y="9"/>
                  </a:cubicBezTo>
                  <a:cubicBezTo>
                    <a:pt x="19" y="2"/>
                    <a:pt x="12" y="0"/>
                    <a:pt x="6" y="6"/>
                  </a:cubicBezTo>
                  <a:cubicBezTo>
                    <a:pt x="0" y="12"/>
                    <a:pt x="8" y="29"/>
                    <a:pt x="19"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79" name="Freeform 369">
              <a:extLst>
                <a:ext uri="{FF2B5EF4-FFF2-40B4-BE49-F238E27FC236}">
                  <a16:creationId xmlns:a16="http://schemas.microsoft.com/office/drawing/2014/main" id="{4D475708-4A88-080A-50E7-9833A89D8B0E}"/>
                </a:ext>
              </a:extLst>
            </p:cNvPr>
            <p:cNvSpPr>
              <a:spLocks/>
            </p:cNvSpPr>
            <p:nvPr/>
          </p:nvSpPr>
          <p:spPr bwMode="auto">
            <a:xfrm>
              <a:off x="4238" y="2852"/>
              <a:ext cx="31" cy="24"/>
            </a:xfrm>
            <a:custGeom>
              <a:avLst/>
              <a:gdLst>
                <a:gd name="T0" fmla="*/ 116 w 15"/>
                <a:gd name="T1" fmla="*/ 9 h 11"/>
                <a:gd name="T2" fmla="*/ 124 w 15"/>
                <a:gd name="T3" fmla="*/ 72 h 11"/>
                <a:gd name="T4" fmla="*/ 81 w 15"/>
                <a:gd name="T5" fmla="*/ 113 h 11"/>
                <a:gd name="T6" fmla="*/ 17 w 15"/>
                <a:gd name="T7" fmla="*/ 81 h 11"/>
                <a:gd name="T8" fmla="*/ 8 w 15"/>
                <a:gd name="T9" fmla="*/ 0 h 11"/>
                <a:gd name="T10" fmla="*/ 8 w 15"/>
                <a:gd name="T11" fmla="*/ 0 h 11"/>
                <a:gd name="T12" fmla="*/ 17 w 15"/>
                <a:gd name="T13" fmla="*/ 81 h 11"/>
                <a:gd name="T14" fmla="*/ 81 w 15"/>
                <a:gd name="T15" fmla="*/ 113 h 11"/>
                <a:gd name="T16" fmla="*/ 124 w 15"/>
                <a:gd name="T17" fmla="*/ 72 h 11"/>
                <a:gd name="T18" fmla="*/ 116 w 15"/>
                <a:gd name="T19" fmla="*/ 9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1">
                  <a:moveTo>
                    <a:pt x="13" y="1"/>
                  </a:moveTo>
                  <a:cubicBezTo>
                    <a:pt x="14" y="2"/>
                    <a:pt x="15" y="4"/>
                    <a:pt x="14" y="7"/>
                  </a:cubicBezTo>
                  <a:cubicBezTo>
                    <a:pt x="13" y="9"/>
                    <a:pt x="11" y="11"/>
                    <a:pt x="9" y="11"/>
                  </a:cubicBezTo>
                  <a:cubicBezTo>
                    <a:pt x="7" y="11"/>
                    <a:pt x="4" y="10"/>
                    <a:pt x="2" y="8"/>
                  </a:cubicBezTo>
                  <a:cubicBezTo>
                    <a:pt x="1" y="5"/>
                    <a:pt x="0" y="2"/>
                    <a:pt x="1" y="0"/>
                  </a:cubicBezTo>
                  <a:cubicBezTo>
                    <a:pt x="1" y="0"/>
                    <a:pt x="1" y="0"/>
                    <a:pt x="1" y="0"/>
                  </a:cubicBezTo>
                  <a:cubicBezTo>
                    <a:pt x="0" y="2"/>
                    <a:pt x="1" y="5"/>
                    <a:pt x="2" y="8"/>
                  </a:cubicBezTo>
                  <a:cubicBezTo>
                    <a:pt x="4" y="10"/>
                    <a:pt x="7" y="11"/>
                    <a:pt x="9" y="11"/>
                  </a:cubicBezTo>
                  <a:cubicBezTo>
                    <a:pt x="11" y="11"/>
                    <a:pt x="13" y="9"/>
                    <a:pt x="14" y="7"/>
                  </a:cubicBezTo>
                  <a:cubicBezTo>
                    <a:pt x="15" y="4"/>
                    <a:pt x="14" y="2"/>
                    <a:pt x="1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0" name="Freeform 370">
              <a:extLst>
                <a:ext uri="{FF2B5EF4-FFF2-40B4-BE49-F238E27FC236}">
                  <a16:creationId xmlns:a16="http://schemas.microsoft.com/office/drawing/2014/main" id="{56DF947B-11DA-5AD6-1446-41174CC94D1E}"/>
                </a:ext>
              </a:extLst>
            </p:cNvPr>
            <p:cNvSpPr>
              <a:spLocks/>
            </p:cNvSpPr>
            <p:nvPr/>
          </p:nvSpPr>
          <p:spPr bwMode="auto">
            <a:xfrm>
              <a:off x="4406" y="2504"/>
              <a:ext cx="47" cy="50"/>
            </a:xfrm>
            <a:custGeom>
              <a:avLst/>
              <a:gdLst>
                <a:gd name="T0" fmla="*/ 155 w 23"/>
                <a:gd name="T1" fmla="*/ 52 h 23"/>
                <a:gd name="T2" fmla="*/ 92 w 23"/>
                <a:gd name="T3" fmla="*/ 0 h 23"/>
                <a:gd name="T4" fmla="*/ 33 w 23"/>
                <a:gd name="T5" fmla="*/ 33 h 23"/>
                <a:gd name="T6" fmla="*/ 76 w 23"/>
                <a:gd name="T7" fmla="*/ 193 h 23"/>
                <a:gd name="T8" fmla="*/ 188 w 23"/>
                <a:gd name="T9" fmla="*/ 157 h 23"/>
                <a:gd name="T10" fmla="*/ 155 w 23"/>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3">
                  <a:moveTo>
                    <a:pt x="18" y="5"/>
                  </a:moveTo>
                  <a:cubicBezTo>
                    <a:pt x="16" y="2"/>
                    <a:pt x="14" y="0"/>
                    <a:pt x="11" y="0"/>
                  </a:cubicBezTo>
                  <a:cubicBezTo>
                    <a:pt x="8" y="0"/>
                    <a:pt x="6" y="1"/>
                    <a:pt x="4" y="3"/>
                  </a:cubicBezTo>
                  <a:cubicBezTo>
                    <a:pt x="0" y="7"/>
                    <a:pt x="2" y="15"/>
                    <a:pt x="9" y="19"/>
                  </a:cubicBezTo>
                  <a:cubicBezTo>
                    <a:pt x="15" y="23"/>
                    <a:pt x="21" y="20"/>
                    <a:pt x="22" y="15"/>
                  </a:cubicBezTo>
                  <a:cubicBezTo>
                    <a:pt x="23" y="11"/>
                    <a:pt x="22" y="9"/>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81" name="Freeform 371">
              <a:extLst>
                <a:ext uri="{FF2B5EF4-FFF2-40B4-BE49-F238E27FC236}">
                  <a16:creationId xmlns:a16="http://schemas.microsoft.com/office/drawing/2014/main" id="{4E7EAF12-DEC7-35ED-D680-50D85AE4622C}"/>
                </a:ext>
              </a:extLst>
            </p:cNvPr>
            <p:cNvSpPr>
              <a:spLocks/>
            </p:cNvSpPr>
            <p:nvPr/>
          </p:nvSpPr>
          <p:spPr bwMode="auto">
            <a:xfrm>
              <a:off x="4421" y="2515"/>
              <a:ext cx="22" cy="24"/>
            </a:xfrm>
            <a:custGeom>
              <a:avLst/>
              <a:gdLst>
                <a:gd name="T0" fmla="*/ 88 w 11"/>
                <a:gd name="T1" fmla="*/ 61 h 11"/>
                <a:gd name="T2" fmla="*/ 72 w 11"/>
                <a:gd name="T3" fmla="*/ 105 h 11"/>
                <a:gd name="T4" fmla="*/ 16 w 11"/>
                <a:gd name="T5" fmla="*/ 81 h 11"/>
                <a:gd name="T6" fmla="*/ 0 w 11"/>
                <a:gd name="T7" fmla="*/ 20 h 11"/>
                <a:gd name="T8" fmla="*/ 24 w 11"/>
                <a:gd name="T9" fmla="*/ 0 h 11"/>
                <a:gd name="T10" fmla="*/ 24 w 11"/>
                <a:gd name="T11" fmla="*/ 0 h 11"/>
                <a:gd name="T12" fmla="*/ 0 w 11"/>
                <a:gd name="T13" fmla="*/ 20 h 11"/>
                <a:gd name="T14" fmla="*/ 16 w 11"/>
                <a:gd name="T15" fmla="*/ 81 h 11"/>
                <a:gd name="T16" fmla="*/ 72 w 11"/>
                <a:gd name="T17" fmla="*/ 113 h 11"/>
                <a:gd name="T18" fmla="*/ 88 w 11"/>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1">
                  <a:moveTo>
                    <a:pt x="11" y="6"/>
                  </a:moveTo>
                  <a:cubicBezTo>
                    <a:pt x="11" y="8"/>
                    <a:pt x="10" y="10"/>
                    <a:pt x="9" y="10"/>
                  </a:cubicBezTo>
                  <a:cubicBezTo>
                    <a:pt x="7" y="11"/>
                    <a:pt x="4" y="11"/>
                    <a:pt x="2" y="8"/>
                  </a:cubicBezTo>
                  <a:cubicBezTo>
                    <a:pt x="0" y="5"/>
                    <a:pt x="0" y="3"/>
                    <a:pt x="0" y="2"/>
                  </a:cubicBezTo>
                  <a:cubicBezTo>
                    <a:pt x="1" y="0"/>
                    <a:pt x="2" y="0"/>
                    <a:pt x="3" y="0"/>
                  </a:cubicBezTo>
                  <a:cubicBezTo>
                    <a:pt x="3" y="0"/>
                    <a:pt x="3" y="0"/>
                    <a:pt x="3" y="0"/>
                  </a:cubicBezTo>
                  <a:cubicBezTo>
                    <a:pt x="2" y="0"/>
                    <a:pt x="1" y="0"/>
                    <a:pt x="0" y="2"/>
                  </a:cubicBezTo>
                  <a:cubicBezTo>
                    <a:pt x="0" y="3"/>
                    <a:pt x="0" y="5"/>
                    <a:pt x="2" y="8"/>
                  </a:cubicBezTo>
                  <a:cubicBezTo>
                    <a:pt x="4" y="11"/>
                    <a:pt x="7" y="11"/>
                    <a:pt x="9" y="11"/>
                  </a:cubicBezTo>
                  <a:cubicBezTo>
                    <a:pt x="10" y="10"/>
                    <a:pt x="11"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2" name="Freeform 372">
              <a:extLst>
                <a:ext uri="{FF2B5EF4-FFF2-40B4-BE49-F238E27FC236}">
                  <a16:creationId xmlns:a16="http://schemas.microsoft.com/office/drawing/2014/main" id="{11E20E33-7F31-0912-8CE7-05E22C0CB88A}"/>
                </a:ext>
              </a:extLst>
            </p:cNvPr>
            <p:cNvSpPr>
              <a:spLocks/>
            </p:cNvSpPr>
            <p:nvPr/>
          </p:nvSpPr>
          <p:spPr bwMode="auto">
            <a:xfrm>
              <a:off x="4335" y="2360"/>
              <a:ext cx="49" cy="76"/>
            </a:xfrm>
            <a:custGeom>
              <a:avLst/>
              <a:gdLst>
                <a:gd name="T0" fmla="*/ 196 w 24"/>
                <a:gd name="T1" fmla="*/ 132 h 35"/>
                <a:gd name="T2" fmla="*/ 172 w 24"/>
                <a:gd name="T3" fmla="*/ 61 h 35"/>
                <a:gd name="T4" fmla="*/ 25 w 24"/>
                <a:gd name="T5" fmla="*/ 141 h 35"/>
                <a:gd name="T6" fmla="*/ 76 w 24"/>
                <a:gd name="T7" fmla="*/ 339 h 35"/>
                <a:gd name="T8" fmla="*/ 163 w 24"/>
                <a:gd name="T9" fmla="*/ 306 h 35"/>
                <a:gd name="T10" fmla="*/ 188 w 24"/>
                <a:gd name="T11" fmla="*/ 202 h 35"/>
                <a:gd name="T12" fmla="*/ 196 w 24"/>
                <a:gd name="T13" fmla="*/ 132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5">
                  <a:moveTo>
                    <a:pt x="23" y="13"/>
                  </a:moveTo>
                  <a:cubicBezTo>
                    <a:pt x="23" y="10"/>
                    <a:pt x="22" y="7"/>
                    <a:pt x="20" y="6"/>
                  </a:cubicBezTo>
                  <a:cubicBezTo>
                    <a:pt x="13" y="0"/>
                    <a:pt x="5" y="5"/>
                    <a:pt x="3" y="14"/>
                  </a:cubicBezTo>
                  <a:cubicBezTo>
                    <a:pt x="0" y="23"/>
                    <a:pt x="4" y="32"/>
                    <a:pt x="9" y="33"/>
                  </a:cubicBezTo>
                  <a:cubicBezTo>
                    <a:pt x="13" y="35"/>
                    <a:pt x="17" y="34"/>
                    <a:pt x="19" y="30"/>
                  </a:cubicBezTo>
                  <a:cubicBezTo>
                    <a:pt x="21" y="27"/>
                    <a:pt x="22" y="23"/>
                    <a:pt x="22" y="20"/>
                  </a:cubicBezTo>
                  <a:cubicBezTo>
                    <a:pt x="23" y="18"/>
                    <a:pt x="24" y="15"/>
                    <a:pt x="23" y="1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83" name="Freeform 373">
              <a:extLst>
                <a:ext uri="{FF2B5EF4-FFF2-40B4-BE49-F238E27FC236}">
                  <a16:creationId xmlns:a16="http://schemas.microsoft.com/office/drawing/2014/main" id="{D7879C23-C258-0E36-D98D-274D0CBE9E9A}"/>
                </a:ext>
              </a:extLst>
            </p:cNvPr>
            <p:cNvSpPr>
              <a:spLocks/>
            </p:cNvSpPr>
            <p:nvPr/>
          </p:nvSpPr>
          <p:spPr bwMode="auto">
            <a:xfrm>
              <a:off x="4351" y="2384"/>
              <a:ext cx="16" cy="37"/>
            </a:xfrm>
            <a:custGeom>
              <a:avLst/>
              <a:gdLst>
                <a:gd name="T0" fmla="*/ 48 w 8"/>
                <a:gd name="T1" fmla="*/ 0 h 17"/>
                <a:gd name="T2" fmla="*/ 8 w 8"/>
                <a:gd name="T3" fmla="*/ 44 h 17"/>
                <a:gd name="T4" fmla="*/ 8 w 8"/>
                <a:gd name="T5" fmla="*/ 141 h 17"/>
                <a:gd name="T6" fmla="*/ 32 w 8"/>
                <a:gd name="T7" fmla="*/ 176 h 17"/>
                <a:gd name="T8" fmla="*/ 32 w 8"/>
                <a:gd name="T9" fmla="*/ 176 h 17"/>
                <a:gd name="T10" fmla="*/ 8 w 8"/>
                <a:gd name="T11" fmla="*/ 141 h 17"/>
                <a:gd name="T12" fmla="*/ 16 w 8"/>
                <a:gd name="T13" fmla="*/ 44 h 17"/>
                <a:gd name="T14" fmla="*/ 48 w 8"/>
                <a:gd name="T15" fmla="*/ 0 h 17"/>
                <a:gd name="T16" fmla="*/ 64 w 8"/>
                <a:gd name="T17" fmla="*/ 9 h 17"/>
                <a:gd name="T18" fmla="*/ 64 w 8"/>
                <a:gd name="T19" fmla="*/ 9 h 17"/>
                <a:gd name="T20" fmla="*/ 48 w 8"/>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7">
                  <a:moveTo>
                    <a:pt x="6" y="0"/>
                  </a:moveTo>
                  <a:cubicBezTo>
                    <a:pt x="4" y="0"/>
                    <a:pt x="3" y="1"/>
                    <a:pt x="1" y="4"/>
                  </a:cubicBezTo>
                  <a:cubicBezTo>
                    <a:pt x="0" y="7"/>
                    <a:pt x="0" y="12"/>
                    <a:pt x="1" y="14"/>
                  </a:cubicBezTo>
                  <a:cubicBezTo>
                    <a:pt x="1" y="15"/>
                    <a:pt x="2" y="16"/>
                    <a:pt x="4" y="17"/>
                  </a:cubicBezTo>
                  <a:cubicBezTo>
                    <a:pt x="4" y="17"/>
                    <a:pt x="4" y="17"/>
                    <a:pt x="4" y="17"/>
                  </a:cubicBezTo>
                  <a:cubicBezTo>
                    <a:pt x="2" y="16"/>
                    <a:pt x="1" y="15"/>
                    <a:pt x="1" y="14"/>
                  </a:cubicBezTo>
                  <a:cubicBezTo>
                    <a:pt x="0" y="11"/>
                    <a:pt x="0" y="7"/>
                    <a:pt x="2" y="4"/>
                  </a:cubicBezTo>
                  <a:cubicBezTo>
                    <a:pt x="3" y="1"/>
                    <a:pt x="4" y="0"/>
                    <a:pt x="6" y="0"/>
                  </a:cubicBezTo>
                  <a:cubicBezTo>
                    <a:pt x="7" y="0"/>
                    <a:pt x="8" y="0"/>
                    <a:pt x="8" y="1"/>
                  </a:cubicBezTo>
                  <a:cubicBezTo>
                    <a:pt x="8" y="1"/>
                    <a:pt x="8" y="1"/>
                    <a:pt x="8" y="1"/>
                  </a:cubicBezTo>
                  <a:cubicBezTo>
                    <a:pt x="8" y="0"/>
                    <a:pt x="7" y="0"/>
                    <a:pt x="6"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4" name="Freeform 374">
              <a:extLst>
                <a:ext uri="{FF2B5EF4-FFF2-40B4-BE49-F238E27FC236}">
                  <a16:creationId xmlns:a16="http://schemas.microsoft.com/office/drawing/2014/main" id="{2C81C256-008E-4D4D-E97C-8E8412263D77}"/>
                </a:ext>
              </a:extLst>
            </p:cNvPr>
            <p:cNvSpPr>
              <a:spLocks/>
            </p:cNvSpPr>
            <p:nvPr/>
          </p:nvSpPr>
          <p:spPr bwMode="auto">
            <a:xfrm>
              <a:off x="4253" y="2450"/>
              <a:ext cx="61" cy="65"/>
            </a:xfrm>
            <a:custGeom>
              <a:avLst/>
              <a:gdLst>
                <a:gd name="T0" fmla="*/ 144 w 30"/>
                <a:gd name="T1" fmla="*/ 297 h 30"/>
                <a:gd name="T2" fmla="*/ 228 w 30"/>
                <a:gd name="T3" fmla="*/ 132 h 30"/>
                <a:gd name="T4" fmla="*/ 75 w 30"/>
                <a:gd name="T5" fmla="*/ 43 h 30"/>
                <a:gd name="T6" fmla="*/ 144 w 30"/>
                <a:gd name="T7" fmla="*/ 297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0">
                  <a:moveTo>
                    <a:pt x="17" y="29"/>
                  </a:moveTo>
                  <a:cubicBezTo>
                    <a:pt x="25" y="29"/>
                    <a:pt x="30" y="22"/>
                    <a:pt x="27" y="13"/>
                  </a:cubicBezTo>
                  <a:cubicBezTo>
                    <a:pt x="24" y="4"/>
                    <a:pt x="17" y="0"/>
                    <a:pt x="9" y="4"/>
                  </a:cubicBezTo>
                  <a:cubicBezTo>
                    <a:pt x="0" y="9"/>
                    <a:pt x="3" y="30"/>
                    <a:pt x="17"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85" name="Freeform 375">
              <a:extLst>
                <a:ext uri="{FF2B5EF4-FFF2-40B4-BE49-F238E27FC236}">
                  <a16:creationId xmlns:a16="http://schemas.microsoft.com/office/drawing/2014/main" id="{1E8E62C0-AFB6-DB62-72C6-57479CE24434}"/>
                </a:ext>
              </a:extLst>
            </p:cNvPr>
            <p:cNvSpPr>
              <a:spLocks/>
            </p:cNvSpPr>
            <p:nvPr/>
          </p:nvSpPr>
          <p:spPr bwMode="auto">
            <a:xfrm>
              <a:off x="4269" y="2467"/>
              <a:ext cx="33" cy="33"/>
            </a:xfrm>
            <a:custGeom>
              <a:avLst/>
              <a:gdLst>
                <a:gd name="T0" fmla="*/ 132 w 16"/>
                <a:gd name="T1" fmla="*/ 53 h 15"/>
                <a:gd name="T2" fmla="*/ 124 w 16"/>
                <a:gd name="T3" fmla="*/ 117 h 15"/>
                <a:gd name="T4" fmla="*/ 60 w 16"/>
                <a:gd name="T5" fmla="*/ 161 h 15"/>
                <a:gd name="T6" fmla="*/ 8 w 16"/>
                <a:gd name="T7" fmla="*/ 97 h 15"/>
                <a:gd name="T8" fmla="*/ 17 w 16"/>
                <a:gd name="T9" fmla="*/ 0 h 15"/>
                <a:gd name="T10" fmla="*/ 17 w 16"/>
                <a:gd name="T11" fmla="*/ 0 h 15"/>
                <a:gd name="T12" fmla="*/ 8 w 16"/>
                <a:gd name="T13" fmla="*/ 97 h 15"/>
                <a:gd name="T14" fmla="*/ 60 w 16"/>
                <a:gd name="T15" fmla="*/ 161 h 15"/>
                <a:gd name="T16" fmla="*/ 124 w 16"/>
                <a:gd name="T17" fmla="*/ 125 h 15"/>
                <a:gd name="T18" fmla="*/ 132 w 16"/>
                <a:gd name="T19" fmla="*/ 53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5">
                  <a:moveTo>
                    <a:pt x="15" y="5"/>
                  </a:moveTo>
                  <a:cubicBezTo>
                    <a:pt x="16" y="7"/>
                    <a:pt x="15" y="9"/>
                    <a:pt x="14" y="11"/>
                  </a:cubicBezTo>
                  <a:cubicBezTo>
                    <a:pt x="12" y="14"/>
                    <a:pt x="9" y="15"/>
                    <a:pt x="7" y="15"/>
                  </a:cubicBezTo>
                  <a:cubicBezTo>
                    <a:pt x="5" y="14"/>
                    <a:pt x="2" y="12"/>
                    <a:pt x="1" y="9"/>
                  </a:cubicBezTo>
                  <a:cubicBezTo>
                    <a:pt x="0" y="6"/>
                    <a:pt x="1" y="3"/>
                    <a:pt x="2" y="0"/>
                  </a:cubicBezTo>
                  <a:cubicBezTo>
                    <a:pt x="2" y="0"/>
                    <a:pt x="2" y="0"/>
                    <a:pt x="2" y="0"/>
                  </a:cubicBezTo>
                  <a:cubicBezTo>
                    <a:pt x="1" y="3"/>
                    <a:pt x="0" y="6"/>
                    <a:pt x="1" y="9"/>
                  </a:cubicBezTo>
                  <a:cubicBezTo>
                    <a:pt x="2" y="12"/>
                    <a:pt x="4" y="14"/>
                    <a:pt x="7" y="15"/>
                  </a:cubicBezTo>
                  <a:cubicBezTo>
                    <a:pt x="9" y="15"/>
                    <a:pt x="12" y="14"/>
                    <a:pt x="14" y="12"/>
                  </a:cubicBezTo>
                  <a:cubicBezTo>
                    <a:pt x="16" y="9"/>
                    <a:pt x="16" y="7"/>
                    <a:pt x="15"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6" name="Freeform 376">
              <a:extLst>
                <a:ext uri="{FF2B5EF4-FFF2-40B4-BE49-F238E27FC236}">
                  <a16:creationId xmlns:a16="http://schemas.microsoft.com/office/drawing/2014/main" id="{97473F70-8131-14A8-B174-B213D260760A}"/>
                </a:ext>
              </a:extLst>
            </p:cNvPr>
            <p:cNvSpPr>
              <a:spLocks/>
            </p:cNvSpPr>
            <p:nvPr/>
          </p:nvSpPr>
          <p:spPr bwMode="auto">
            <a:xfrm>
              <a:off x="4271" y="2544"/>
              <a:ext cx="57" cy="61"/>
            </a:xfrm>
            <a:custGeom>
              <a:avLst/>
              <a:gdLst>
                <a:gd name="T0" fmla="*/ 49 w 28"/>
                <a:gd name="T1" fmla="*/ 61 h 28"/>
                <a:gd name="T2" fmla="*/ 187 w 28"/>
                <a:gd name="T3" fmla="*/ 61 h 28"/>
                <a:gd name="T4" fmla="*/ 179 w 28"/>
                <a:gd name="T5" fmla="*/ 246 h 28"/>
                <a:gd name="T6" fmla="*/ 49 w 28"/>
                <a:gd name="T7" fmla="*/ 61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8">
                  <a:moveTo>
                    <a:pt x="6" y="6"/>
                  </a:moveTo>
                  <a:cubicBezTo>
                    <a:pt x="9" y="0"/>
                    <a:pt x="17" y="0"/>
                    <a:pt x="22" y="6"/>
                  </a:cubicBezTo>
                  <a:cubicBezTo>
                    <a:pt x="28" y="12"/>
                    <a:pt x="28" y="20"/>
                    <a:pt x="21" y="24"/>
                  </a:cubicBezTo>
                  <a:cubicBezTo>
                    <a:pt x="15" y="28"/>
                    <a:pt x="0" y="16"/>
                    <a:pt x="6"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87" name="Freeform 377">
              <a:extLst>
                <a:ext uri="{FF2B5EF4-FFF2-40B4-BE49-F238E27FC236}">
                  <a16:creationId xmlns:a16="http://schemas.microsoft.com/office/drawing/2014/main" id="{A29A1AB5-7537-3460-EE65-8A54E3174A41}"/>
                </a:ext>
              </a:extLst>
            </p:cNvPr>
            <p:cNvSpPr>
              <a:spLocks/>
            </p:cNvSpPr>
            <p:nvPr/>
          </p:nvSpPr>
          <p:spPr bwMode="auto">
            <a:xfrm>
              <a:off x="4289" y="2559"/>
              <a:ext cx="25" cy="30"/>
            </a:xfrm>
            <a:custGeom>
              <a:avLst/>
              <a:gdLst>
                <a:gd name="T0" fmla="*/ 108 w 12"/>
                <a:gd name="T1" fmla="*/ 19 h 14"/>
                <a:gd name="T2" fmla="*/ 56 w 12"/>
                <a:gd name="T3" fmla="*/ 0 h 14"/>
                <a:gd name="T4" fmla="*/ 8 w 12"/>
                <a:gd name="T5" fmla="*/ 28 h 14"/>
                <a:gd name="T6" fmla="*/ 27 w 12"/>
                <a:gd name="T7" fmla="*/ 96 h 14"/>
                <a:gd name="T8" fmla="*/ 92 w 12"/>
                <a:gd name="T9" fmla="*/ 129 h 14"/>
                <a:gd name="T10" fmla="*/ 92 w 12"/>
                <a:gd name="T11" fmla="*/ 129 h 14"/>
                <a:gd name="T12" fmla="*/ 27 w 12"/>
                <a:gd name="T13" fmla="*/ 96 h 14"/>
                <a:gd name="T14" fmla="*/ 8 w 12"/>
                <a:gd name="T15" fmla="*/ 28 h 14"/>
                <a:gd name="T16" fmla="*/ 56 w 12"/>
                <a:gd name="T17" fmla="*/ 0 h 14"/>
                <a:gd name="T18" fmla="*/ 108 w 12"/>
                <a:gd name="T19" fmla="*/ 1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2"/>
                  </a:moveTo>
                  <a:cubicBezTo>
                    <a:pt x="11" y="1"/>
                    <a:pt x="9" y="0"/>
                    <a:pt x="6" y="0"/>
                  </a:cubicBezTo>
                  <a:cubicBezTo>
                    <a:pt x="4" y="0"/>
                    <a:pt x="2" y="1"/>
                    <a:pt x="1" y="3"/>
                  </a:cubicBezTo>
                  <a:cubicBezTo>
                    <a:pt x="0" y="5"/>
                    <a:pt x="1" y="8"/>
                    <a:pt x="3" y="10"/>
                  </a:cubicBezTo>
                  <a:cubicBezTo>
                    <a:pt x="5" y="12"/>
                    <a:pt x="7" y="14"/>
                    <a:pt x="10" y="13"/>
                  </a:cubicBezTo>
                  <a:cubicBezTo>
                    <a:pt x="10" y="13"/>
                    <a:pt x="10" y="13"/>
                    <a:pt x="10" y="13"/>
                  </a:cubicBezTo>
                  <a:cubicBezTo>
                    <a:pt x="7" y="14"/>
                    <a:pt x="5" y="13"/>
                    <a:pt x="3" y="10"/>
                  </a:cubicBezTo>
                  <a:cubicBezTo>
                    <a:pt x="1" y="8"/>
                    <a:pt x="0" y="5"/>
                    <a:pt x="1" y="3"/>
                  </a:cubicBezTo>
                  <a:cubicBezTo>
                    <a:pt x="2" y="1"/>
                    <a:pt x="4" y="0"/>
                    <a:pt x="6" y="0"/>
                  </a:cubicBezTo>
                  <a:cubicBezTo>
                    <a:pt x="9" y="0"/>
                    <a:pt x="11" y="1"/>
                    <a:pt x="12" y="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88" name="Freeform 378">
              <a:extLst>
                <a:ext uri="{FF2B5EF4-FFF2-40B4-BE49-F238E27FC236}">
                  <a16:creationId xmlns:a16="http://schemas.microsoft.com/office/drawing/2014/main" id="{64A241BF-0769-59F3-D7C4-D5CE97E94B6A}"/>
                </a:ext>
              </a:extLst>
            </p:cNvPr>
            <p:cNvSpPr>
              <a:spLocks/>
            </p:cNvSpPr>
            <p:nvPr/>
          </p:nvSpPr>
          <p:spPr bwMode="auto">
            <a:xfrm>
              <a:off x="4218" y="2484"/>
              <a:ext cx="49" cy="62"/>
            </a:xfrm>
            <a:custGeom>
              <a:avLst/>
              <a:gdLst>
                <a:gd name="T0" fmla="*/ 145 w 24"/>
                <a:gd name="T1" fmla="*/ 35 h 28"/>
                <a:gd name="T2" fmla="*/ 84 w 24"/>
                <a:gd name="T3" fmla="*/ 0 h 28"/>
                <a:gd name="T4" fmla="*/ 25 w 24"/>
                <a:gd name="T5" fmla="*/ 173 h 28"/>
                <a:gd name="T6" fmla="*/ 155 w 24"/>
                <a:gd name="T7" fmla="*/ 283 h 28"/>
                <a:gd name="T8" fmla="*/ 204 w 24"/>
                <a:gd name="T9" fmla="*/ 197 h 28"/>
                <a:gd name="T10" fmla="*/ 172 w 24"/>
                <a:gd name="T11" fmla="*/ 109 h 28"/>
                <a:gd name="T12" fmla="*/ 145 w 24"/>
                <a:gd name="T13" fmla="*/ 35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3"/>
                  </a:moveTo>
                  <a:cubicBezTo>
                    <a:pt x="15" y="2"/>
                    <a:pt x="13" y="0"/>
                    <a:pt x="10" y="0"/>
                  </a:cubicBezTo>
                  <a:cubicBezTo>
                    <a:pt x="2" y="0"/>
                    <a:pt x="0" y="9"/>
                    <a:pt x="3" y="16"/>
                  </a:cubicBezTo>
                  <a:cubicBezTo>
                    <a:pt x="6" y="24"/>
                    <a:pt x="14" y="28"/>
                    <a:pt x="18" y="26"/>
                  </a:cubicBezTo>
                  <a:cubicBezTo>
                    <a:pt x="22" y="25"/>
                    <a:pt x="24" y="22"/>
                    <a:pt x="24" y="18"/>
                  </a:cubicBezTo>
                  <a:cubicBezTo>
                    <a:pt x="23" y="15"/>
                    <a:pt x="21" y="11"/>
                    <a:pt x="20" y="10"/>
                  </a:cubicBezTo>
                  <a:cubicBezTo>
                    <a:pt x="19" y="7"/>
                    <a:pt x="18" y="5"/>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89" name="Freeform 379">
              <a:extLst>
                <a:ext uri="{FF2B5EF4-FFF2-40B4-BE49-F238E27FC236}">
                  <a16:creationId xmlns:a16="http://schemas.microsoft.com/office/drawing/2014/main" id="{5D16275C-822D-2FAE-1436-691FF7E10C5F}"/>
                </a:ext>
              </a:extLst>
            </p:cNvPr>
            <p:cNvSpPr>
              <a:spLocks/>
            </p:cNvSpPr>
            <p:nvPr/>
          </p:nvSpPr>
          <p:spPr bwMode="auto">
            <a:xfrm>
              <a:off x="4232" y="2500"/>
              <a:ext cx="21" cy="30"/>
            </a:xfrm>
            <a:custGeom>
              <a:avLst/>
              <a:gdLst>
                <a:gd name="T0" fmla="*/ 17 w 10"/>
                <a:gd name="T1" fmla="*/ 0 h 14"/>
                <a:gd name="T2" fmla="*/ 8 w 10"/>
                <a:gd name="T3" fmla="*/ 60 h 14"/>
                <a:gd name="T4" fmla="*/ 57 w 10"/>
                <a:gd name="T5" fmla="*/ 129 h 14"/>
                <a:gd name="T6" fmla="*/ 92 w 10"/>
                <a:gd name="T7" fmla="*/ 129 h 14"/>
                <a:gd name="T8" fmla="*/ 92 w 10"/>
                <a:gd name="T9" fmla="*/ 129 h 14"/>
                <a:gd name="T10" fmla="*/ 57 w 10"/>
                <a:gd name="T11" fmla="*/ 129 h 14"/>
                <a:gd name="T12" fmla="*/ 8 w 10"/>
                <a:gd name="T13" fmla="*/ 60 h 14"/>
                <a:gd name="T14" fmla="*/ 17 w 10"/>
                <a:gd name="T15" fmla="*/ 0 h 14"/>
                <a:gd name="T16" fmla="*/ 48 w 10"/>
                <a:gd name="T17" fmla="*/ 0 h 14"/>
                <a:gd name="T18" fmla="*/ 48 w 10"/>
                <a:gd name="T19" fmla="*/ 0 h 14"/>
                <a:gd name="T20" fmla="*/ 17 w 10"/>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4">
                  <a:moveTo>
                    <a:pt x="2" y="0"/>
                  </a:moveTo>
                  <a:cubicBezTo>
                    <a:pt x="1" y="1"/>
                    <a:pt x="0" y="3"/>
                    <a:pt x="1" y="6"/>
                  </a:cubicBezTo>
                  <a:cubicBezTo>
                    <a:pt x="2" y="9"/>
                    <a:pt x="4" y="12"/>
                    <a:pt x="6" y="13"/>
                  </a:cubicBezTo>
                  <a:cubicBezTo>
                    <a:pt x="7" y="14"/>
                    <a:pt x="9" y="14"/>
                    <a:pt x="10" y="13"/>
                  </a:cubicBezTo>
                  <a:cubicBezTo>
                    <a:pt x="10" y="13"/>
                    <a:pt x="10" y="13"/>
                    <a:pt x="10" y="13"/>
                  </a:cubicBezTo>
                  <a:cubicBezTo>
                    <a:pt x="9" y="14"/>
                    <a:pt x="8" y="14"/>
                    <a:pt x="6" y="13"/>
                  </a:cubicBezTo>
                  <a:cubicBezTo>
                    <a:pt x="4" y="12"/>
                    <a:pt x="2" y="9"/>
                    <a:pt x="1" y="6"/>
                  </a:cubicBezTo>
                  <a:cubicBezTo>
                    <a:pt x="1" y="3"/>
                    <a:pt x="1" y="1"/>
                    <a:pt x="2" y="0"/>
                  </a:cubicBezTo>
                  <a:cubicBezTo>
                    <a:pt x="3" y="0"/>
                    <a:pt x="4" y="0"/>
                    <a:pt x="5" y="0"/>
                  </a:cubicBezTo>
                  <a:cubicBezTo>
                    <a:pt x="5" y="0"/>
                    <a:pt x="5" y="0"/>
                    <a:pt x="5"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0" name="Freeform 380">
              <a:extLst>
                <a:ext uri="{FF2B5EF4-FFF2-40B4-BE49-F238E27FC236}">
                  <a16:creationId xmlns:a16="http://schemas.microsoft.com/office/drawing/2014/main" id="{1C6E24F6-6E23-4CDC-00DB-C9920D971F3B}"/>
                </a:ext>
              </a:extLst>
            </p:cNvPr>
            <p:cNvSpPr>
              <a:spLocks/>
            </p:cNvSpPr>
            <p:nvPr/>
          </p:nvSpPr>
          <p:spPr bwMode="auto">
            <a:xfrm>
              <a:off x="4400" y="2638"/>
              <a:ext cx="49" cy="59"/>
            </a:xfrm>
            <a:custGeom>
              <a:avLst/>
              <a:gdLst>
                <a:gd name="T0" fmla="*/ 145 w 24"/>
                <a:gd name="T1" fmla="*/ 33 h 27"/>
                <a:gd name="T2" fmla="*/ 92 w 24"/>
                <a:gd name="T3" fmla="*/ 0 h 27"/>
                <a:gd name="T4" fmla="*/ 25 w 24"/>
                <a:gd name="T5" fmla="*/ 166 h 27"/>
                <a:gd name="T6" fmla="*/ 155 w 24"/>
                <a:gd name="T7" fmla="*/ 273 h 27"/>
                <a:gd name="T8" fmla="*/ 204 w 24"/>
                <a:gd name="T9" fmla="*/ 186 h 27"/>
                <a:gd name="T10" fmla="*/ 180 w 24"/>
                <a:gd name="T11" fmla="*/ 96 h 27"/>
                <a:gd name="T12" fmla="*/ 14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7" y="3"/>
                  </a:moveTo>
                  <a:cubicBezTo>
                    <a:pt x="15" y="1"/>
                    <a:pt x="13" y="0"/>
                    <a:pt x="11" y="0"/>
                  </a:cubicBezTo>
                  <a:cubicBezTo>
                    <a:pt x="2" y="0"/>
                    <a:pt x="0" y="8"/>
                    <a:pt x="3" y="16"/>
                  </a:cubicBezTo>
                  <a:cubicBezTo>
                    <a:pt x="7" y="24"/>
                    <a:pt x="14" y="27"/>
                    <a:pt x="18" y="26"/>
                  </a:cubicBezTo>
                  <a:cubicBezTo>
                    <a:pt x="22" y="25"/>
                    <a:pt x="24" y="22"/>
                    <a:pt x="24" y="18"/>
                  </a:cubicBezTo>
                  <a:cubicBezTo>
                    <a:pt x="24" y="14"/>
                    <a:pt x="22" y="11"/>
                    <a:pt x="21" y="9"/>
                  </a:cubicBezTo>
                  <a:cubicBezTo>
                    <a:pt x="19" y="7"/>
                    <a:pt x="19" y="4"/>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91" name="Freeform 381">
              <a:extLst>
                <a:ext uri="{FF2B5EF4-FFF2-40B4-BE49-F238E27FC236}">
                  <a16:creationId xmlns:a16="http://schemas.microsoft.com/office/drawing/2014/main" id="{49CE0697-F138-9D47-2B01-AB776E06F78E}"/>
                </a:ext>
              </a:extLst>
            </p:cNvPr>
            <p:cNvSpPr>
              <a:spLocks/>
            </p:cNvSpPr>
            <p:nvPr/>
          </p:nvSpPr>
          <p:spPr bwMode="auto">
            <a:xfrm>
              <a:off x="4416" y="2651"/>
              <a:ext cx="19" cy="32"/>
            </a:xfrm>
            <a:custGeom>
              <a:avLst/>
              <a:gdLst>
                <a:gd name="T0" fmla="*/ 8 w 9"/>
                <a:gd name="T1" fmla="*/ 9 h 15"/>
                <a:gd name="T2" fmla="*/ 0 w 9"/>
                <a:gd name="T3" fmla="*/ 60 h 15"/>
                <a:gd name="T4" fmla="*/ 57 w 9"/>
                <a:gd name="T5" fmla="*/ 137 h 15"/>
                <a:gd name="T6" fmla="*/ 84 w 9"/>
                <a:gd name="T7" fmla="*/ 137 h 15"/>
                <a:gd name="T8" fmla="*/ 84 w 9"/>
                <a:gd name="T9" fmla="*/ 137 h 15"/>
                <a:gd name="T10" fmla="*/ 57 w 9"/>
                <a:gd name="T11" fmla="*/ 137 h 15"/>
                <a:gd name="T12" fmla="*/ 8 w 9"/>
                <a:gd name="T13" fmla="*/ 60 h 15"/>
                <a:gd name="T14" fmla="*/ 8 w 9"/>
                <a:gd name="T15" fmla="*/ 9 h 15"/>
                <a:gd name="T16" fmla="*/ 36 w 9"/>
                <a:gd name="T17" fmla="*/ 9 h 15"/>
                <a:gd name="T18" fmla="*/ 36 w 9"/>
                <a:gd name="T19" fmla="*/ 9 h 15"/>
                <a:gd name="T20" fmla="*/ 8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1" y="1"/>
                  </a:moveTo>
                  <a:cubicBezTo>
                    <a:pt x="0" y="2"/>
                    <a:pt x="0" y="4"/>
                    <a:pt x="0" y="6"/>
                  </a:cubicBezTo>
                  <a:cubicBezTo>
                    <a:pt x="1" y="10"/>
                    <a:pt x="3" y="13"/>
                    <a:pt x="6" y="14"/>
                  </a:cubicBezTo>
                  <a:cubicBezTo>
                    <a:pt x="7" y="15"/>
                    <a:pt x="8" y="15"/>
                    <a:pt x="9" y="14"/>
                  </a:cubicBezTo>
                  <a:cubicBezTo>
                    <a:pt x="9" y="14"/>
                    <a:pt x="9" y="14"/>
                    <a:pt x="9" y="14"/>
                  </a:cubicBezTo>
                  <a:cubicBezTo>
                    <a:pt x="8" y="15"/>
                    <a:pt x="7" y="14"/>
                    <a:pt x="6" y="14"/>
                  </a:cubicBezTo>
                  <a:cubicBezTo>
                    <a:pt x="4" y="13"/>
                    <a:pt x="2" y="10"/>
                    <a:pt x="1" y="6"/>
                  </a:cubicBezTo>
                  <a:cubicBezTo>
                    <a:pt x="0" y="4"/>
                    <a:pt x="0" y="2"/>
                    <a:pt x="1" y="1"/>
                  </a:cubicBezTo>
                  <a:cubicBezTo>
                    <a:pt x="2" y="0"/>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2" name="Freeform 382">
              <a:extLst>
                <a:ext uri="{FF2B5EF4-FFF2-40B4-BE49-F238E27FC236}">
                  <a16:creationId xmlns:a16="http://schemas.microsoft.com/office/drawing/2014/main" id="{75D10480-6CD0-8860-DD43-CE4FB545C1FC}"/>
                </a:ext>
              </a:extLst>
            </p:cNvPr>
            <p:cNvSpPr>
              <a:spLocks/>
            </p:cNvSpPr>
            <p:nvPr/>
          </p:nvSpPr>
          <p:spPr bwMode="auto">
            <a:xfrm>
              <a:off x="4455" y="2548"/>
              <a:ext cx="50" cy="61"/>
            </a:xfrm>
            <a:custGeom>
              <a:avLst/>
              <a:gdLst>
                <a:gd name="T0" fmla="*/ 152 w 24"/>
                <a:gd name="T1" fmla="*/ 44 h 28"/>
                <a:gd name="T2" fmla="*/ 100 w 24"/>
                <a:gd name="T3" fmla="*/ 0 h 28"/>
                <a:gd name="T4" fmla="*/ 27 w 24"/>
                <a:gd name="T5" fmla="*/ 166 h 28"/>
                <a:gd name="T6" fmla="*/ 165 w 24"/>
                <a:gd name="T7" fmla="*/ 270 h 28"/>
                <a:gd name="T8" fmla="*/ 217 w 24"/>
                <a:gd name="T9" fmla="*/ 185 h 28"/>
                <a:gd name="T10" fmla="*/ 192 w 24"/>
                <a:gd name="T11" fmla="*/ 105 h 28"/>
                <a:gd name="T12" fmla="*/ 152 w 24"/>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8">
                  <a:moveTo>
                    <a:pt x="17" y="4"/>
                  </a:moveTo>
                  <a:cubicBezTo>
                    <a:pt x="15" y="2"/>
                    <a:pt x="13" y="0"/>
                    <a:pt x="11" y="0"/>
                  </a:cubicBezTo>
                  <a:cubicBezTo>
                    <a:pt x="2" y="0"/>
                    <a:pt x="0" y="9"/>
                    <a:pt x="3" y="16"/>
                  </a:cubicBezTo>
                  <a:cubicBezTo>
                    <a:pt x="7" y="24"/>
                    <a:pt x="14" y="28"/>
                    <a:pt x="18" y="26"/>
                  </a:cubicBezTo>
                  <a:cubicBezTo>
                    <a:pt x="23" y="25"/>
                    <a:pt x="24" y="22"/>
                    <a:pt x="24" y="18"/>
                  </a:cubicBezTo>
                  <a:cubicBezTo>
                    <a:pt x="24" y="15"/>
                    <a:pt x="22" y="12"/>
                    <a:pt x="21" y="10"/>
                  </a:cubicBezTo>
                  <a:cubicBezTo>
                    <a:pt x="19" y="8"/>
                    <a:pt x="19" y="5"/>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93" name="Freeform 383">
              <a:extLst>
                <a:ext uri="{FF2B5EF4-FFF2-40B4-BE49-F238E27FC236}">
                  <a16:creationId xmlns:a16="http://schemas.microsoft.com/office/drawing/2014/main" id="{0F6996DB-241D-5FA6-D91D-CC8C1A0C1329}"/>
                </a:ext>
              </a:extLst>
            </p:cNvPr>
            <p:cNvSpPr>
              <a:spLocks/>
            </p:cNvSpPr>
            <p:nvPr/>
          </p:nvSpPr>
          <p:spPr bwMode="auto">
            <a:xfrm>
              <a:off x="4472" y="2563"/>
              <a:ext cx="18" cy="31"/>
            </a:xfrm>
            <a:custGeom>
              <a:avLst/>
              <a:gdLst>
                <a:gd name="T0" fmla="*/ 8 w 9"/>
                <a:gd name="T1" fmla="*/ 0 h 14"/>
                <a:gd name="T2" fmla="*/ 0 w 9"/>
                <a:gd name="T3" fmla="*/ 64 h 14"/>
                <a:gd name="T4" fmla="*/ 48 w 9"/>
                <a:gd name="T5" fmla="*/ 142 h 14"/>
                <a:gd name="T6" fmla="*/ 72 w 9"/>
                <a:gd name="T7" fmla="*/ 153 h 14"/>
                <a:gd name="T8" fmla="*/ 72 w 9"/>
                <a:gd name="T9" fmla="*/ 153 h 14"/>
                <a:gd name="T10" fmla="*/ 48 w 9"/>
                <a:gd name="T11" fmla="*/ 142 h 14"/>
                <a:gd name="T12" fmla="*/ 8 w 9"/>
                <a:gd name="T13" fmla="*/ 64 h 14"/>
                <a:gd name="T14" fmla="*/ 8 w 9"/>
                <a:gd name="T15" fmla="*/ 0 h 14"/>
                <a:gd name="T16" fmla="*/ 32 w 9"/>
                <a:gd name="T17" fmla="*/ 0 h 14"/>
                <a:gd name="T18" fmla="*/ 32 w 9"/>
                <a:gd name="T19" fmla="*/ 0 h 14"/>
                <a:gd name="T20" fmla="*/ 8 w 9"/>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4">
                  <a:moveTo>
                    <a:pt x="1" y="0"/>
                  </a:moveTo>
                  <a:cubicBezTo>
                    <a:pt x="0" y="1"/>
                    <a:pt x="0" y="3"/>
                    <a:pt x="0" y="6"/>
                  </a:cubicBezTo>
                  <a:cubicBezTo>
                    <a:pt x="1" y="9"/>
                    <a:pt x="4" y="12"/>
                    <a:pt x="6" y="13"/>
                  </a:cubicBezTo>
                  <a:cubicBezTo>
                    <a:pt x="7" y="14"/>
                    <a:pt x="8" y="14"/>
                    <a:pt x="9" y="14"/>
                  </a:cubicBezTo>
                  <a:cubicBezTo>
                    <a:pt x="9" y="14"/>
                    <a:pt x="9" y="14"/>
                    <a:pt x="9" y="14"/>
                  </a:cubicBezTo>
                  <a:cubicBezTo>
                    <a:pt x="8" y="14"/>
                    <a:pt x="7" y="14"/>
                    <a:pt x="6" y="13"/>
                  </a:cubicBezTo>
                  <a:cubicBezTo>
                    <a:pt x="4" y="12"/>
                    <a:pt x="2" y="9"/>
                    <a:pt x="1" y="6"/>
                  </a:cubicBezTo>
                  <a:cubicBezTo>
                    <a:pt x="0" y="3"/>
                    <a:pt x="0" y="1"/>
                    <a:pt x="1" y="0"/>
                  </a:cubicBezTo>
                  <a:cubicBezTo>
                    <a:pt x="2" y="0"/>
                    <a:pt x="3" y="0"/>
                    <a:pt x="4" y="0"/>
                  </a:cubicBezTo>
                  <a:cubicBezTo>
                    <a:pt x="4" y="0"/>
                    <a:pt x="4" y="0"/>
                    <a:pt x="4" y="0"/>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4" name="Freeform 384">
              <a:extLst>
                <a:ext uri="{FF2B5EF4-FFF2-40B4-BE49-F238E27FC236}">
                  <a16:creationId xmlns:a16="http://schemas.microsoft.com/office/drawing/2014/main" id="{E0428F7D-6075-0A9F-3753-BE0A167FED79}"/>
                </a:ext>
              </a:extLst>
            </p:cNvPr>
            <p:cNvSpPr>
              <a:spLocks/>
            </p:cNvSpPr>
            <p:nvPr/>
          </p:nvSpPr>
          <p:spPr bwMode="auto">
            <a:xfrm>
              <a:off x="4408" y="2439"/>
              <a:ext cx="49" cy="59"/>
            </a:xfrm>
            <a:custGeom>
              <a:avLst/>
              <a:gdLst>
                <a:gd name="T0" fmla="*/ 155 w 24"/>
                <a:gd name="T1" fmla="*/ 33 h 27"/>
                <a:gd name="T2" fmla="*/ 92 w 24"/>
                <a:gd name="T3" fmla="*/ 0 h 27"/>
                <a:gd name="T4" fmla="*/ 33 w 24"/>
                <a:gd name="T5" fmla="*/ 166 h 27"/>
                <a:gd name="T6" fmla="*/ 163 w 24"/>
                <a:gd name="T7" fmla="*/ 273 h 27"/>
                <a:gd name="T8" fmla="*/ 204 w 24"/>
                <a:gd name="T9" fmla="*/ 186 h 27"/>
                <a:gd name="T10" fmla="*/ 180 w 24"/>
                <a:gd name="T11" fmla="*/ 96 h 27"/>
                <a:gd name="T12" fmla="*/ 15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8" y="3"/>
                  </a:moveTo>
                  <a:cubicBezTo>
                    <a:pt x="16" y="1"/>
                    <a:pt x="13" y="0"/>
                    <a:pt x="11" y="0"/>
                  </a:cubicBezTo>
                  <a:cubicBezTo>
                    <a:pt x="3" y="0"/>
                    <a:pt x="0" y="8"/>
                    <a:pt x="4" y="16"/>
                  </a:cubicBezTo>
                  <a:cubicBezTo>
                    <a:pt x="7" y="23"/>
                    <a:pt x="15" y="27"/>
                    <a:pt x="19" y="26"/>
                  </a:cubicBezTo>
                  <a:cubicBezTo>
                    <a:pt x="23" y="24"/>
                    <a:pt x="24" y="21"/>
                    <a:pt x="24" y="18"/>
                  </a:cubicBezTo>
                  <a:cubicBezTo>
                    <a:pt x="24" y="14"/>
                    <a:pt x="22" y="11"/>
                    <a:pt x="21" y="9"/>
                  </a:cubicBezTo>
                  <a:cubicBezTo>
                    <a:pt x="20" y="7"/>
                    <a:pt x="19" y="4"/>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95" name="Freeform 385">
              <a:extLst>
                <a:ext uri="{FF2B5EF4-FFF2-40B4-BE49-F238E27FC236}">
                  <a16:creationId xmlns:a16="http://schemas.microsoft.com/office/drawing/2014/main" id="{824CB153-E191-A075-A282-F1BADF489FE3}"/>
                </a:ext>
              </a:extLst>
            </p:cNvPr>
            <p:cNvSpPr>
              <a:spLocks/>
            </p:cNvSpPr>
            <p:nvPr/>
          </p:nvSpPr>
          <p:spPr bwMode="auto">
            <a:xfrm>
              <a:off x="4425" y="2452"/>
              <a:ext cx="18" cy="30"/>
            </a:xfrm>
            <a:custGeom>
              <a:avLst/>
              <a:gdLst>
                <a:gd name="T0" fmla="*/ 16 w 9"/>
                <a:gd name="T1" fmla="*/ 9 h 14"/>
                <a:gd name="T2" fmla="*/ 8 w 9"/>
                <a:gd name="T3" fmla="*/ 60 h 14"/>
                <a:gd name="T4" fmla="*/ 48 w 9"/>
                <a:gd name="T5" fmla="*/ 137 h 14"/>
                <a:gd name="T6" fmla="*/ 72 w 9"/>
                <a:gd name="T7" fmla="*/ 137 h 14"/>
                <a:gd name="T8" fmla="*/ 72 w 9"/>
                <a:gd name="T9" fmla="*/ 137 h 14"/>
                <a:gd name="T10" fmla="*/ 48 w 9"/>
                <a:gd name="T11" fmla="*/ 137 h 14"/>
                <a:gd name="T12" fmla="*/ 8 w 9"/>
                <a:gd name="T13" fmla="*/ 60 h 14"/>
                <a:gd name="T14" fmla="*/ 16 w 9"/>
                <a:gd name="T15" fmla="*/ 9 h 14"/>
                <a:gd name="T16" fmla="*/ 32 w 9"/>
                <a:gd name="T17" fmla="*/ 9 h 14"/>
                <a:gd name="T18" fmla="*/ 32 w 9"/>
                <a:gd name="T19" fmla="*/ 9 h 14"/>
                <a:gd name="T20" fmla="*/ 16 w 9"/>
                <a:gd name="T21" fmla="*/ 9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4">
                  <a:moveTo>
                    <a:pt x="2" y="1"/>
                  </a:moveTo>
                  <a:cubicBezTo>
                    <a:pt x="0" y="2"/>
                    <a:pt x="0" y="4"/>
                    <a:pt x="1" y="6"/>
                  </a:cubicBezTo>
                  <a:cubicBezTo>
                    <a:pt x="2" y="10"/>
                    <a:pt x="4" y="13"/>
                    <a:pt x="6" y="14"/>
                  </a:cubicBezTo>
                  <a:cubicBezTo>
                    <a:pt x="7" y="14"/>
                    <a:pt x="8" y="14"/>
                    <a:pt x="9" y="14"/>
                  </a:cubicBezTo>
                  <a:cubicBezTo>
                    <a:pt x="9" y="14"/>
                    <a:pt x="9" y="14"/>
                    <a:pt x="9" y="14"/>
                  </a:cubicBezTo>
                  <a:cubicBezTo>
                    <a:pt x="8" y="14"/>
                    <a:pt x="7" y="14"/>
                    <a:pt x="6" y="14"/>
                  </a:cubicBezTo>
                  <a:cubicBezTo>
                    <a:pt x="4" y="13"/>
                    <a:pt x="2" y="9"/>
                    <a:pt x="1" y="6"/>
                  </a:cubicBezTo>
                  <a:cubicBezTo>
                    <a:pt x="0" y="4"/>
                    <a:pt x="1" y="2"/>
                    <a:pt x="2" y="1"/>
                  </a:cubicBezTo>
                  <a:cubicBezTo>
                    <a:pt x="2" y="0"/>
                    <a:pt x="3" y="0"/>
                    <a:pt x="4" y="1"/>
                  </a:cubicBezTo>
                  <a:cubicBezTo>
                    <a:pt x="4" y="1"/>
                    <a:pt x="4" y="1"/>
                    <a:pt x="4" y="1"/>
                  </a:cubicBezTo>
                  <a:cubicBezTo>
                    <a:pt x="3" y="0"/>
                    <a:pt x="2"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6" name="Freeform 386">
              <a:extLst>
                <a:ext uri="{FF2B5EF4-FFF2-40B4-BE49-F238E27FC236}">
                  <a16:creationId xmlns:a16="http://schemas.microsoft.com/office/drawing/2014/main" id="{9E14563F-96B9-1702-69AB-8473F281EFC1}"/>
                </a:ext>
              </a:extLst>
            </p:cNvPr>
            <p:cNvSpPr>
              <a:spLocks/>
            </p:cNvSpPr>
            <p:nvPr/>
          </p:nvSpPr>
          <p:spPr bwMode="auto">
            <a:xfrm>
              <a:off x="4583" y="2734"/>
              <a:ext cx="49" cy="59"/>
            </a:xfrm>
            <a:custGeom>
              <a:avLst/>
              <a:gdLst>
                <a:gd name="T0" fmla="*/ 155 w 24"/>
                <a:gd name="T1" fmla="*/ 33 h 27"/>
                <a:gd name="T2" fmla="*/ 92 w 24"/>
                <a:gd name="T3" fmla="*/ 0 h 27"/>
                <a:gd name="T4" fmla="*/ 33 w 24"/>
                <a:gd name="T5" fmla="*/ 166 h 27"/>
                <a:gd name="T6" fmla="*/ 163 w 24"/>
                <a:gd name="T7" fmla="*/ 273 h 27"/>
                <a:gd name="T8" fmla="*/ 204 w 24"/>
                <a:gd name="T9" fmla="*/ 186 h 27"/>
                <a:gd name="T10" fmla="*/ 180 w 24"/>
                <a:gd name="T11" fmla="*/ 96 h 27"/>
                <a:gd name="T12" fmla="*/ 15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8" y="3"/>
                  </a:moveTo>
                  <a:cubicBezTo>
                    <a:pt x="16" y="1"/>
                    <a:pt x="13" y="0"/>
                    <a:pt x="11" y="0"/>
                  </a:cubicBezTo>
                  <a:cubicBezTo>
                    <a:pt x="3" y="0"/>
                    <a:pt x="0" y="8"/>
                    <a:pt x="4" y="16"/>
                  </a:cubicBezTo>
                  <a:cubicBezTo>
                    <a:pt x="7" y="24"/>
                    <a:pt x="15" y="27"/>
                    <a:pt x="19" y="26"/>
                  </a:cubicBezTo>
                  <a:cubicBezTo>
                    <a:pt x="23" y="25"/>
                    <a:pt x="24" y="22"/>
                    <a:pt x="24" y="18"/>
                  </a:cubicBezTo>
                  <a:cubicBezTo>
                    <a:pt x="24" y="14"/>
                    <a:pt x="22" y="11"/>
                    <a:pt x="21" y="9"/>
                  </a:cubicBezTo>
                  <a:cubicBezTo>
                    <a:pt x="20" y="7"/>
                    <a:pt x="19" y="4"/>
                    <a:pt x="18"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397" name="Freeform 387">
              <a:extLst>
                <a:ext uri="{FF2B5EF4-FFF2-40B4-BE49-F238E27FC236}">
                  <a16:creationId xmlns:a16="http://schemas.microsoft.com/office/drawing/2014/main" id="{CF3C8EAF-CF93-1115-2864-0635D8F69F56}"/>
                </a:ext>
              </a:extLst>
            </p:cNvPr>
            <p:cNvSpPr>
              <a:spLocks/>
            </p:cNvSpPr>
            <p:nvPr/>
          </p:nvSpPr>
          <p:spPr bwMode="auto">
            <a:xfrm>
              <a:off x="4599" y="2747"/>
              <a:ext cx="18" cy="33"/>
            </a:xfrm>
            <a:custGeom>
              <a:avLst/>
              <a:gdLst>
                <a:gd name="T0" fmla="*/ 16 w 9"/>
                <a:gd name="T1" fmla="*/ 9 h 15"/>
                <a:gd name="T2" fmla="*/ 8 w 9"/>
                <a:gd name="T3" fmla="*/ 64 h 15"/>
                <a:gd name="T4" fmla="*/ 48 w 9"/>
                <a:gd name="T5" fmla="*/ 150 h 15"/>
                <a:gd name="T6" fmla="*/ 72 w 9"/>
                <a:gd name="T7" fmla="*/ 150 h 15"/>
                <a:gd name="T8" fmla="*/ 72 w 9"/>
                <a:gd name="T9" fmla="*/ 150 h 15"/>
                <a:gd name="T10" fmla="*/ 48 w 9"/>
                <a:gd name="T11" fmla="*/ 150 h 15"/>
                <a:gd name="T12" fmla="*/ 8 w 9"/>
                <a:gd name="T13" fmla="*/ 64 h 15"/>
                <a:gd name="T14" fmla="*/ 16 w 9"/>
                <a:gd name="T15" fmla="*/ 9 h 15"/>
                <a:gd name="T16" fmla="*/ 32 w 9"/>
                <a:gd name="T17" fmla="*/ 9 h 15"/>
                <a:gd name="T18" fmla="*/ 32 w 9"/>
                <a:gd name="T19" fmla="*/ 9 h 15"/>
                <a:gd name="T20" fmla="*/ 16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2" y="1"/>
                  </a:moveTo>
                  <a:cubicBezTo>
                    <a:pt x="0" y="2"/>
                    <a:pt x="0" y="4"/>
                    <a:pt x="1" y="6"/>
                  </a:cubicBezTo>
                  <a:cubicBezTo>
                    <a:pt x="2" y="10"/>
                    <a:pt x="4" y="13"/>
                    <a:pt x="6" y="14"/>
                  </a:cubicBezTo>
                  <a:cubicBezTo>
                    <a:pt x="7" y="15"/>
                    <a:pt x="8" y="15"/>
                    <a:pt x="9" y="14"/>
                  </a:cubicBezTo>
                  <a:cubicBezTo>
                    <a:pt x="9" y="14"/>
                    <a:pt x="9" y="14"/>
                    <a:pt x="9" y="14"/>
                  </a:cubicBezTo>
                  <a:cubicBezTo>
                    <a:pt x="8" y="15"/>
                    <a:pt x="7" y="14"/>
                    <a:pt x="6" y="14"/>
                  </a:cubicBezTo>
                  <a:cubicBezTo>
                    <a:pt x="4" y="13"/>
                    <a:pt x="2" y="10"/>
                    <a:pt x="1" y="6"/>
                  </a:cubicBezTo>
                  <a:cubicBezTo>
                    <a:pt x="0" y="4"/>
                    <a:pt x="1" y="2"/>
                    <a:pt x="2" y="1"/>
                  </a:cubicBezTo>
                  <a:cubicBezTo>
                    <a:pt x="2" y="0"/>
                    <a:pt x="3" y="0"/>
                    <a:pt x="4" y="1"/>
                  </a:cubicBezTo>
                  <a:cubicBezTo>
                    <a:pt x="4" y="1"/>
                    <a:pt x="4" y="1"/>
                    <a:pt x="4" y="1"/>
                  </a:cubicBezTo>
                  <a:cubicBezTo>
                    <a:pt x="3" y="0"/>
                    <a:pt x="2"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8" name="Freeform 388">
              <a:extLst>
                <a:ext uri="{FF2B5EF4-FFF2-40B4-BE49-F238E27FC236}">
                  <a16:creationId xmlns:a16="http://schemas.microsoft.com/office/drawing/2014/main" id="{4A2122E2-B2DE-CF68-6003-8825D5671866}"/>
                </a:ext>
              </a:extLst>
            </p:cNvPr>
            <p:cNvSpPr>
              <a:spLocks/>
            </p:cNvSpPr>
            <p:nvPr/>
          </p:nvSpPr>
          <p:spPr bwMode="auto">
            <a:xfrm>
              <a:off x="4371" y="2498"/>
              <a:ext cx="41" cy="52"/>
            </a:xfrm>
            <a:custGeom>
              <a:avLst/>
              <a:gdLst>
                <a:gd name="T0" fmla="*/ 139 w 20"/>
                <a:gd name="T1" fmla="*/ 184 h 24"/>
                <a:gd name="T2" fmla="*/ 164 w 20"/>
                <a:gd name="T3" fmla="*/ 225 h 24"/>
                <a:gd name="T4" fmla="*/ 148 w 20"/>
                <a:gd name="T5" fmla="*/ 234 h 24"/>
                <a:gd name="T6" fmla="*/ 131 w 20"/>
                <a:gd name="T7" fmla="*/ 225 h 24"/>
                <a:gd name="T8" fmla="*/ 113 w 20"/>
                <a:gd name="T9" fmla="*/ 245 h 24"/>
                <a:gd name="T10" fmla="*/ 88 w 20"/>
                <a:gd name="T11" fmla="*/ 234 h 24"/>
                <a:gd name="T12" fmla="*/ 59 w 20"/>
                <a:gd name="T13" fmla="*/ 193 h 24"/>
                <a:gd name="T14" fmla="*/ 43 w 20"/>
                <a:gd name="T15" fmla="*/ 184 h 24"/>
                <a:gd name="T16" fmla="*/ 25 w 20"/>
                <a:gd name="T17" fmla="*/ 156 h 24"/>
                <a:gd name="T18" fmla="*/ 25 w 20"/>
                <a:gd name="T19" fmla="*/ 121 h 24"/>
                <a:gd name="T20" fmla="*/ 8 w 20"/>
                <a:gd name="T21" fmla="*/ 93 h 24"/>
                <a:gd name="T22" fmla="*/ 33 w 20"/>
                <a:gd name="T23" fmla="*/ 43 h 24"/>
                <a:gd name="T24" fmla="*/ 59 w 20"/>
                <a:gd name="T25" fmla="*/ 9 h 24"/>
                <a:gd name="T26" fmla="*/ 88 w 20"/>
                <a:gd name="T27" fmla="*/ 20 h 24"/>
                <a:gd name="T28" fmla="*/ 113 w 20"/>
                <a:gd name="T29" fmla="*/ 9 h 24"/>
                <a:gd name="T30" fmla="*/ 121 w 20"/>
                <a:gd name="T31" fmla="*/ 33 h 24"/>
                <a:gd name="T32" fmla="*/ 105 w 20"/>
                <a:gd name="T33" fmla="*/ 43 h 24"/>
                <a:gd name="T34" fmla="*/ 121 w 20"/>
                <a:gd name="T35" fmla="*/ 61 h 24"/>
                <a:gd name="T36" fmla="*/ 113 w 20"/>
                <a:gd name="T37" fmla="*/ 93 h 24"/>
                <a:gd name="T38" fmla="*/ 121 w 20"/>
                <a:gd name="T39" fmla="*/ 113 h 24"/>
                <a:gd name="T40" fmla="*/ 121 w 20"/>
                <a:gd name="T41" fmla="*/ 141 h 24"/>
                <a:gd name="T42" fmla="*/ 139 w 20"/>
                <a:gd name="T43" fmla="*/ 184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4">
                  <a:moveTo>
                    <a:pt x="16" y="18"/>
                  </a:moveTo>
                  <a:cubicBezTo>
                    <a:pt x="17" y="20"/>
                    <a:pt x="20" y="19"/>
                    <a:pt x="19" y="22"/>
                  </a:cubicBezTo>
                  <a:cubicBezTo>
                    <a:pt x="18" y="22"/>
                    <a:pt x="18" y="23"/>
                    <a:pt x="17" y="23"/>
                  </a:cubicBezTo>
                  <a:cubicBezTo>
                    <a:pt x="16" y="23"/>
                    <a:pt x="16" y="22"/>
                    <a:pt x="15" y="22"/>
                  </a:cubicBezTo>
                  <a:cubicBezTo>
                    <a:pt x="14" y="22"/>
                    <a:pt x="14" y="24"/>
                    <a:pt x="13" y="24"/>
                  </a:cubicBezTo>
                  <a:cubicBezTo>
                    <a:pt x="11" y="24"/>
                    <a:pt x="11" y="23"/>
                    <a:pt x="10" y="23"/>
                  </a:cubicBezTo>
                  <a:cubicBezTo>
                    <a:pt x="9" y="23"/>
                    <a:pt x="8" y="20"/>
                    <a:pt x="7" y="19"/>
                  </a:cubicBezTo>
                  <a:cubicBezTo>
                    <a:pt x="7" y="18"/>
                    <a:pt x="6" y="18"/>
                    <a:pt x="5" y="18"/>
                  </a:cubicBezTo>
                  <a:cubicBezTo>
                    <a:pt x="4" y="17"/>
                    <a:pt x="3" y="16"/>
                    <a:pt x="3" y="15"/>
                  </a:cubicBezTo>
                  <a:cubicBezTo>
                    <a:pt x="2" y="14"/>
                    <a:pt x="3" y="13"/>
                    <a:pt x="3" y="12"/>
                  </a:cubicBezTo>
                  <a:cubicBezTo>
                    <a:pt x="3" y="11"/>
                    <a:pt x="1" y="11"/>
                    <a:pt x="1" y="9"/>
                  </a:cubicBezTo>
                  <a:cubicBezTo>
                    <a:pt x="0" y="7"/>
                    <a:pt x="2" y="5"/>
                    <a:pt x="4" y="4"/>
                  </a:cubicBezTo>
                  <a:cubicBezTo>
                    <a:pt x="5" y="3"/>
                    <a:pt x="6" y="2"/>
                    <a:pt x="7" y="1"/>
                  </a:cubicBezTo>
                  <a:cubicBezTo>
                    <a:pt x="8" y="1"/>
                    <a:pt x="9" y="2"/>
                    <a:pt x="10" y="2"/>
                  </a:cubicBezTo>
                  <a:cubicBezTo>
                    <a:pt x="12" y="2"/>
                    <a:pt x="11" y="1"/>
                    <a:pt x="13" y="1"/>
                  </a:cubicBezTo>
                  <a:cubicBezTo>
                    <a:pt x="14" y="0"/>
                    <a:pt x="15" y="1"/>
                    <a:pt x="14" y="3"/>
                  </a:cubicBezTo>
                  <a:cubicBezTo>
                    <a:pt x="14" y="3"/>
                    <a:pt x="12" y="3"/>
                    <a:pt x="12" y="4"/>
                  </a:cubicBezTo>
                  <a:cubicBezTo>
                    <a:pt x="12" y="5"/>
                    <a:pt x="14" y="6"/>
                    <a:pt x="14" y="6"/>
                  </a:cubicBezTo>
                  <a:cubicBezTo>
                    <a:pt x="15" y="8"/>
                    <a:pt x="14" y="8"/>
                    <a:pt x="13" y="9"/>
                  </a:cubicBezTo>
                  <a:cubicBezTo>
                    <a:pt x="12" y="10"/>
                    <a:pt x="14" y="10"/>
                    <a:pt x="14" y="11"/>
                  </a:cubicBezTo>
                  <a:cubicBezTo>
                    <a:pt x="15" y="12"/>
                    <a:pt x="15" y="13"/>
                    <a:pt x="14" y="14"/>
                  </a:cubicBezTo>
                  <a:cubicBezTo>
                    <a:pt x="13" y="17"/>
                    <a:pt x="16" y="16"/>
                    <a:pt x="16" y="18"/>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99" name="Freeform 389">
              <a:extLst>
                <a:ext uri="{FF2B5EF4-FFF2-40B4-BE49-F238E27FC236}">
                  <a16:creationId xmlns:a16="http://schemas.microsoft.com/office/drawing/2014/main" id="{C2358ACE-09CD-B027-D18C-FD7DE9F3251A}"/>
                </a:ext>
              </a:extLst>
            </p:cNvPr>
            <p:cNvSpPr>
              <a:spLocks/>
            </p:cNvSpPr>
            <p:nvPr/>
          </p:nvSpPr>
          <p:spPr bwMode="auto">
            <a:xfrm>
              <a:off x="4373" y="2504"/>
              <a:ext cx="9" cy="20"/>
            </a:xfrm>
            <a:custGeom>
              <a:avLst/>
              <a:gdLst>
                <a:gd name="T0" fmla="*/ 36 w 4"/>
                <a:gd name="T1" fmla="*/ 9 h 9"/>
                <a:gd name="T2" fmla="*/ 0 w 4"/>
                <a:gd name="T3" fmla="*/ 53 h 9"/>
                <a:gd name="T4" fmla="*/ 25 w 4"/>
                <a:gd name="T5" fmla="*/ 98 h 9"/>
                <a:gd name="T6" fmla="*/ 25 w 4"/>
                <a:gd name="T7" fmla="*/ 80 h 9"/>
                <a:gd name="T8" fmla="*/ 25 w 4"/>
                <a:gd name="T9" fmla="*/ 64 h 9"/>
                <a:gd name="T10" fmla="*/ 36 w 4"/>
                <a:gd name="T11" fmla="*/ 36 h 9"/>
                <a:gd name="T12" fmla="*/ 45 w 4"/>
                <a:gd name="T13" fmla="*/ 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9">
                  <a:moveTo>
                    <a:pt x="3" y="1"/>
                  </a:moveTo>
                  <a:cubicBezTo>
                    <a:pt x="2" y="2"/>
                    <a:pt x="0" y="4"/>
                    <a:pt x="0" y="5"/>
                  </a:cubicBezTo>
                  <a:cubicBezTo>
                    <a:pt x="0" y="7"/>
                    <a:pt x="2" y="8"/>
                    <a:pt x="2" y="9"/>
                  </a:cubicBezTo>
                  <a:cubicBezTo>
                    <a:pt x="2" y="8"/>
                    <a:pt x="3" y="7"/>
                    <a:pt x="2" y="7"/>
                  </a:cubicBezTo>
                  <a:cubicBezTo>
                    <a:pt x="2" y="6"/>
                    <a:pt x="2" y="6"/>
                    <a:pt x="2" y="6"/>
                  </a:cubicBezTo>
                  <a:cubicBezTo>
                    <a:pt x="1" y="4"/>
                    <a:pt x="3" y="4"/>
                    <a:pt x="3" y="3"/>
                  </a:cubicBezTo>
                  <a:cubicBezTo>
                    <a:pt x="4" y="2"/>
                    <a:pt x="3" y="1"/>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0" name="Freeform 390">
              <a:extLst>
                <a:ext uri="{FF2B5EF4-FFF2-40B4-BE49-F238E27FC236}">
                  <a16:creationId xmlns:a16="http://schemas.microsoft.com/office/drawing/2014/main" id="{BBC18811-9097-2AFB-48DA-BBEC95F24889}"/>
                </a:ext>
              </a:extLst>
            </p:cNvPr>
            <p:cNvSpPr>
              <a:spLocks/>
            </p:cNvSpPr>
            <p:nvPr/>
          </p:nvSpPr>
          <p:spPr bwMode="auto">
            <a:xfrm>
              <a:off x="4378" y="2526"/>
              <a:ext cx="10" cy="13"/>
            </a:xfrm>
            <a:custGeom>
              <a:avLst/>
              <a:gdLst>
                <a:gd name="T0" fmla="*/ 8 w 5"/>
                <a:gd name="T1" fmla="*/ 0 h 6"/>
                <a:gd name="T2" fmla="*/ 16 w 5"/>
                <a:gd name="T3" fmla="*/ 43 h 6"/>
                <a:gd name="T4" fmla="*/ 40 w 5"/>
                <a:gd name="T5" fmla="*/ 61 h 6"/>
                <a:gd name="T6" fmla="*/ 32 w 5"/>
                <a:gd name="T7" fmla="*/ 43 h 6"/>
                <a:gd name="T8" fmla="*/ 8 w 5"/>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
                  <a:moveTo>
                    <a:pt x="1" y="0"/>
                  </a:moveTo>
                  <a:cubicBezTo>
                    <a:pt x="0" y="1"/>
                    <a:pt x="1" y="4"/>
                    <a:pt x="2" y="4"/>
                  </a:cubicBezTo>
                  <a:cubicBezTo>
                    <a:pt x="3" y="5"/>
                    <a:pt x="4" y="5"/>
                    <a:pt x="5" y="6"/>
                  </a:cubicBezTo>
                  <a:cubicBezTo>
                    <a:pt x="5" y="5"/>
                    <a:pt x="5" y="4"/>
                    <a:pt x="4" y="4"/>
                  </a:cubicBezTo>
                  <a:cubicBezTo>
                    <a:pt x="3" y="3"/>
                    <a:pt x="0" y="2"/>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1" name="Freeform 391">
              <a:extLst>
                <a:ext uri="{FF2B5EF4-FFF2-40B4-BE49-F238E27FC236}">
                  <a16:creationId xmlns:a16="http://schemas.microsoft.com/office/drawing/2014/main" id="{2CC62C78-E510-D67F-EF43-7BE054CECB4F}"/>
                </a:ext>
              </a:extLst>
            </p:cNvPr>
            <p:cNvSpPr>
              <a:spLocks/>
            </p:cNvSpPr>
            <p:nvPr/>
          </p:nvSpPr>
          <p:spPr bwMode="auto">
            <a:xfrm>
              <a:off x="4384" y="2522"/>
              <a:ext cx="6" cy="11"/>
            </a:xfrm>
            <a:custGeom>
              <a:avLst/>
              <a:gdLst>
                <a:gd name="T0" fmla="*/ 8 w 3"/>
                <a:gd name="T1" fmla="*/ 9 h 5"/>
                <a:gd name="T2" fmla="*/ 8 w 3"/>
                <a:gd name="T3" fmla="*/ 20 h 5"/>
                <a:gd name="T4" fmla="*/ 8 w 3"/>
                <a:gd name="T5" fmla="*/ 33 h 5"/>
                <a:gd name="T6" fmla="*/ 24 w 3"/>
                <a:gd name="T7" fmla="*/ 53 h 5"/>
                <a:gd name="T8" fmla="*/ 0 w 3"/>
                <a:gd name="T9" fmla="*/ 20 h 5"/>
                <a:gd name="T10" fmla="*/ 0 w 3"/>
                <a:gd name="T11" fmla="*/ 9 h 5"/>
                <a:gd name="T12" fmla="*/ 8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1" y="1"/>
                  </a:moveTo>
                  <a:cubicBezTo>
                    <a:pt x="1" y="1"/>
                    <a:pt x="1" y="2"/>
                    <a:pt x="1" y="2"/>
                  </a:cubicBezTo>
                  <a:cubicBezTo>
                    <a:pt x="1" y="2"/>
                    <a:pt x="1" y="3"/>
                    <a:pt x="1" y="3"/>
                  </a:cubicBezTo>
                  <a:cubicBezTo>
                    <a:pt x="1" y="4"/>
                    <a:pt x="2" y="5"/>
                    <a:pt x="3" y="5"/>
                  </a:cubicBezTo>
                  <a:cubicBezTo>
                    <a:pt x="1" y="4"/>
                    <a:pt x="0" y="4"/>
                    <a:pt x="0" y="2"/>
                  </a:cubicBezTo>
                  <a:cubicBezTo>
                    <a:pt x="0" y="2"/>
                    <a:pt x="0" y="1"/>
                    <a:pt x="0" y="1"/>
                  </a:cubicBezTo>
                  <a:cubicBezTo>
                    <a:pt x="1" y="0"/>
                    <a:pt x="1" y="0"/>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2" name="Freeform 392">
              <a:extLst>
                <a:ext uri="{FF2B5EF4-FFF2-40B4-BE49-F238E27FC236}">
                  <a16:creationId xmlns:a16="http://schemas.microsoft.com/office/drawing/2014/main" id="{46ECFD6F-B929-5398-EC0F-FFC6CB61E17B}"/>
                </a:ext>
              </a:extLst>
            </p:cNvPr>
            <p:cNvSpPr>
              <a:spLocks/>
            </p:cNvSpPr>
            <p:nvPr/>
          </p:nvSpPr>
          <p:spPr bwMode="auto">
            <a:xfrm>
              <a:off x="4388" y="2541"/>
              <a:ext cx="14" cy="9"/>
            </a:xfrm>
            <a:custGeom>
              <a:avLst/>
              <a:gdLst>
                <a:gd name="T0" fmla="*/ 0 w 7"/>
                <a:gd name="T1" fmla="*/ 0 h 4"/>
                <a:gd name="T2" fmla="*/ 16 w 7"/>
                <a:gd name="T3" fmla="*/ 25 h 4"/>
                <a:gd name="T4" fmla="*/ 24 w 7"/>
                <a:gd name="T5" fmla="*/ 25 h 4"/>
                <a:gd name="T6" fmla="*/ 32 w 7"/>
                <a:gd name="T7" fmla="*/ 36 h 4"/>
                <a:gd name="T8" fmla="*/ 56 w 7"/>
                <a:gd name="T9" fmla="*/ 25 h 4"/>
                <a:gd name="T10" fmla="*/ 48 w 7"/>
                <a:gd name="T11" fmla="*/ 25 h 4"/>
                <a:gd name="T12" fmla="*/ 32 w 7"/>
                <a:gd name="T13" fmla="*/ 11 h 4"/>
                <a:gd name="T14" fmla="*/ 16 w 7"/>
                <a:gd name="T15" fmla="*/ 11 h 4"/>
                <a:gd name="T16" fmla="*/ 0 w 7"/>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4">
                  <a:moveTo>
                    <a:pt x="0" y="0"/>
                  </a:moveTo>
                  <a:cubicBezTo>
                    <a:pt x="1" y="1"/>
                    <a:pt x="1" y="2"/>
                    <a:pt x="2" y="2"/>
                  </a:cubicBezTo>
                  <a:cubicBezTo>
                    <a:pt x="2" y="2"/>
                    <a:pt x="2" y="2"/>
                    <a:pt x="3" y="2"/>
                  </a:cubicBezTo>
                  <a:cubicBezTo>
                    <a:pt x="3" y="3"/>
                    <a:pt x="3" y="3"/>
                    <a:pt x="4" y="3"/>
                  </a:cubicBezTo>
                  <a:cubicBezTo>
                    <a:pt x="5" y="4"/>
                    <a:pt x="5" y="2"/>
                    <a:pt x="7" y="2"/>
                  </a:cubicBezTo>
                  <a:cubicBezTo>
                    <a:pt x="6" y="2"/>
                    <a:pt x="6" y="2"/>
                    <a:pt x="6" y="2"/>
                  </a:cubicBezTo>
                  <a:cubicBezTo>
                    <a:pt x="5" y="2"/>
                    <a:pt x="4" y="2"/>
                    <a:pt x="4" y="1"/>
                  </a:cubicBezTo>
                  <a:cubicBezTo>
                    <a:pt x="3" y="1"/>
                    <a:pt x="3" y="1"/>
                    <a:pt x="2" y="1"/>
                  </a:cubicBezTo>
                  <a:cubicBezTo>
                    <a:pt x="1" y="1"/>
                    <a:pt x="1"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3" name="Freeform 393">
              <a:extLst>
                <a:ext uri="{FF2B5EF4-FFF2-40B4-BE49-F238E27FC236}">
                  <a16:creationId xmlns:a16="http://schemas.microsoft.com/office/drawing/2014/main" id="{86175E79-40F2-2E2C-872E-AF640EDC4854}"/>
                </a:ext>
              </a:extLst>
            </p:cNvPr>
            <p:cNvSpPr>
              <a:spLocks/>
            </p:cNvSpPr>
            <p:nvPr/>
          </p:nvSpPr>
          <p:spPr bwMode="auto">
            <a:xfrm>
              <a:off x="4400" y="2541"/>
              <a:ext cx="10" cy="7"/>
            </a:xfrm>
            <a:custGeom>
              <a:avLst/>
              <a:gdLst>
                <a:gd name="T0" fmla="*/ 40 w 5"/>
                <a:gd name="T1" fmla="*/ 12 h 3"/>
                <a:gd name="T2" fmla="*/ 24 w 5"/>
                <a:gd name="T3" fmla="*/ 37 h 3"/>
                <a:gd name="T4" fmla="*/ 0 w 5"/>
                <a:gd name="T5" fmla="*/ 12 h 3"/>
                <a:gd name="T6" fmla="*/ 24 w 5"/>
                <a:gd name="T7" fmla="*/ 12 h 3"/>
                <a:gd name="T8" fmla="*/ 40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1"/>
                  </a:moveTo>
                  <a:cubicBezTo>
                    <a:pt x="4" y="1"/>
                    <a:pt x="4" y="3"/>
                    <a:pt x="3" y="3"/>
                  </a:cubicBezTo>
                  <a:cubicBezTo>
                    <a:pt x="2" y="3"/>
                    <a:pt x="1" y="1"/>
                    <a:pt x="0" y="1"/>
                  </a:cubicBezTo>
                  <a:cubicBezTo>
                    <a:pt x="1" y="2"/>
                    <a:pt x="3" y="2"/>
                    <a:pt x="3" y="1"/>
                  </a:cubicBezTo>
                  <a:cubicBezTo>
                    <a:pt x="4" y="1"/>
                    <a:pt x="5" y="0"/>
                    <a:pt x="5"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4" name="Freeform 394">
              <a:extLst>
                <a:ext uri="{FF2B5EF4-FFF2-40B4-BE49-F238E27FC236}">
                  <a16:creationId xmlns:a16="http://schemas.microsoft.com/office/drawing/2014/main" id="{0991F631-0332-DE6B-A433-EECFA97B26BB}"/>
                </a:ext>
              </a:extLst>
            </p:cNvPr>
            <p:cNvSpPr>
              <a:spLocks/>
            </p:cNvSpPr>
            <p:nvPr/>
          </p:nvSpPr>
          <p:spPr bwMode="auto">
            <a:xfrm>
              <a:off x="4398" y="2522"/>
              <a:ext cx="2" cy="4"/>
            </a:xfrm>
            <a:custGeom>
              <a:avLst/>
              <a:gdLst>
                <a:gd name="T0" fmla="*/ 0 w 1"/>
                <a:gd name="T1" fmla="*/ 0 h 2"/>
                <a:gd name="T2" fmla="*/ 8 w 1"/>
                <a:gd name="T3" fmla="*/ 8 h 2"/>
                <a:gd name="T4" fmla="*/ 8 w 1"/>
                <a:gd name="T5" fmla="*/ 16 h 2"/>
                <a:gd name="T6" fmla="*/ 0 w 1"/>
                <a:gd name="T7" fmla="*/ 8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1" y="0"/>
                    <a:pt x="1" y="0"/>
                    <a:pt x="1" y="1"/>
                  </a:cubicBezTo>
                  <a:cubicBezTo>
                    <a:pt x="1" y="1"/>
                    <a:pt x="1" y="2"/>
                    <a:pt x="1" y="2"/>
                  </a:cubicBezTo>
                  <a:cubicBezTo>
                    <a:pt x="1" y="2"/>
                    <a:pt x="0" y="2"/>
                    <a:pt x="0" y="1"/>
                  </a:cubicBezTo>
                  <a:cubicBezTo>
                    <a:pt x="0" y="1"/>
                    <a:pt x="0"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5" name="Freeform 395">
              <a:extLst>
                <a:ext uri="{FF2B5EF4-FFF2-40B4-BE49-F238E27FC236}">
                  <a16:creationId xmlns:a16="http://schemas.microsoft.com/office/drawing/2014/main" id="{84A8541E-EA4B-FC30-C068-FE8A5991567B}"/>
                </a:ext>
              </a:extLst>
            </p:cNvPr>
            <p:cNvSpPr>
              <a:spLocks/>
            </p:cNvSpPr>
            <p:nvPr/>
          </p:nvSpPr>
          <p:spPr bwMode="auto">
            <a:xfrm>
              <a:off x="4396" y="2500"/>
              <a:ext cx="6" cy="4"/>
            </a:xfrm>
            <a:custGeom>
              <a:avLst/>
              <a:gdLst>
                <a:gd name="T0" fmla="*/ 16 w 3"/>
                <a:gd name="T1" fmla="*/ 0 h 2"/>
                <a:gd name="T2" fmla="*/ 0 w 3"/>
                <a:gd name="T3" fmla="*/ 16 h 2"/>
                <a:gd name="T4" fmla="*/ 8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2" y="0"/>
                  </a:moveTo>
                  <a:cubicBezTo>
                    <a:pt x="3" y="1"/>
                    <a:pt x="0" y="2"/>
                    <a:pt x="0" y="2"/>
                  </a:cubicBezTo>
                  <a:cubicBezTo>
                    <a:pt x="1" y="2"/>
                    <a:pt x="2"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 name="Freeform 396">
              <a:extLst>
                <a:ext uri="{FF2B5EF4-FFF2-40B4-BE49-F238E27FC236}">
                  <a16:creationId xmlns:a16="http://schemas.microsoft.com/office/drawing/2014/main" id="{AC3B36C2-37CB-3472-8282-AA2E30C14D5D}"/>
                </a:ext>
              </a:extLst>
            </p:cNvPr>
            <p:cNvSpPr>
              <a:spLocks/>
            </p:cNvSpPr>
            <p:nvPr/>
          </p:nvSpPr>
          <p:spPr bwMode="auto">
            <a:xfrm>
              <a:off x="4373" y="2513"/>
              <a:ext cx="5" cy="9"/>
            </a:xfrm>
            <a:custGeom>
              <a:avLst/>
              <a:gdLst>
                <a:gd name="T0" fmla="*/ 20 w 2"/>
                <a:gd name="T1" fmla="*/ 0 h 4"/>
                <a:gd name="T2" fmla="*/ 20 w 2"/>
                <a:gd name="T3" fmla="*/ 25 h 4"/>
                <a:gd name="T4" fmla="*/ 33 w 2"/>
                <a:gd name="T5" fmla="*/ 45 h 4"/>
                <a:gd name="T6" fmla="*/ 33 w 2"/>
                <a:gd name="T7" fmla="*/ 25 h 4"/>
                <a:gd name="T8" fmla="*/ 20 w 2"/>
                <a:gd name="T9" fmla="*/ 25 h 4"/>
                <a:gd name="T10" fmla="*/ 2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1"/>
                    <a:pt x="0" y="2"/>
                    <a:pt x="1" y="2"/>
                  </a:cubicBezTo>
                  <a:cubicBezTo>
                    <a:pt x="1" y="3"/>
                    <a:pt x="2" y="3"/>
                    <a:pt x="2" y="4"/>
                  </a:cubicBezTo>
                  <a:cubicBezTo>
                    <a:pt x="2" y="3"/>
                    <a:pt x="2" y="3"/>
                    <a:pt x="2" y="2"/>
                  </a:cubicBezTo>
                  <a:cubicBezTo>
                    <a:pt x="1" y="2"/>
                    <a:pt x="1" y="2"/>
                    <a:pt x="1" y="2"/>
                  </a:cubicBezTo>
                  <a:cubicBezTo>
                    <a:pt x="1" y="1"/>
                    <a:pt x="1"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 name="Freeform 397">
              <a:extLst>
                <a:ext uri="{FF2B5EF4-FFF2-40B4-BE49-F238E27FC236}">
                  <a16:creationId xmlns:a16="http://schemas.microsoft.com/office/drawing/2014/main" id="{70D14677-88F4-F4D7-DDF6-38A84AF4CE01}"/>
                </a:ext>
              </a:extLst>
            </p:cNvPr>
            <p:cNvSpPr>
              <a:spLocks/>
            </p:cNvSpPr>
            <p:nvPr/>
          </p:nvSpPr>
          <p:spPr bwMode="auto">
            <a:xfrm>
              <a:off x="4390" y="2544"/>
              <a:ext cx="12" cy="4"/>
            </a:xfrm>
            <a:custGeom>
              <a:avLst/>
              <a:gdLst>
                <a:gd name="T0" fmla="*/ 0 w 6"/>
                <a:gd name="T1" fmla="*/ 8 h 2"/>
                <a:gd name="T2" fmla="*/ 24 w 6"/>
                <a:gd name="T3" fmla="*/ 16 h 2"/>
                <a:gd name="T4" fmla="*/ 48 w 6"/>
                <a:gd name="T5" fmla="*/ 8 h 2"/>
                <a:gd name="T6" fmla="*/ 32 w 6"/>
                <a:gd name="T7" fmla="*/ 8 h 2"/>
                <a:gd name="T8" fmla="*/ 24 w 6"/>
                <a:gd name="T9" fmla="*/ 8 h 2"/>
                <a:gd name="T10" fmla="*/ 16 w 6"/>
                <a:gd name="T11" fmla="*/ 8 h 2"/>
                <a:gd name="T12" fmla="*/ 8 w 6"/>
                <a:gd name="T13" fmla="*/ 8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
                  <a:moveTo>
                    <a:pt x="0" y="1"/>
                  </a:moveTo>
                  <a:cubicBezTo>
                    <a:pt x="2" y="1"/>
                    <a:pt x="2" y="2"/>
                    <a:pt x="3" y="2"/>
                  </a:cubicBezTo>
                  <a:cubicBezTo>
                    <a:pt x="4" y="2"/>
                    <a:pt x="5" y="1"/>
                    <a:pt x="6" y="1"/>
                  </a:cubicBezTo>
                  <a:cubicBezTo>
                    <a:pt x="5" y="0"/>
                    <a:pt x="4" y="1"/>
                    <a:pt x="4" y="1"/>
                  </a:cubicBezTo>
                  <a:cubicBezTo>
                    <a:pt x="3" y="2"/>
                    <a:pt x="3" y="1"/>
                    <a:pt x="3" y="1"/>
                  </a:cubicBezTo>
                  <a:cubicBezTo>
                    <a:pt x="2" y="1"/>
                    <a:pt x="2" y="1"/>
                    <a:pt x="2" y="1"/>
                  </a:cubicBezTo>
                  <a:cubicBezTo>
                    <a:pt x="1" y="1"/>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8" name="Freeform 398">
              <a:extLst>
                <a:ext uri="{FF2B5EF4-FFF2-40B4-BE49-F238E27FC236}">
                  <a16:creationId xmlns:a16="http://schemas.microsoft.com/office/drawing/2014/main" id="{03BD8A7B-8D4B-7859-F9D7-0552762CFE8F}"/>
                </a:ext>
              </a:extLst>
            </p:cNvPr>
            <p:cNvSpPr>
              <a:spLocks/>
            </p:cNvSpPr>
            <p:nvPr/>
          </p:nvSpPr>
          <p:spPr bwMode="auto">
            <a:xfrm>
              <a:off x="4404" y="2544"/>
              <a:ext cx="4" cy="4"/>
            </a:xfrm>
            <a:custGeom>
              <a:avLst/>
              <a:gdLst>
                <a:gd name="T0" fmla="*/ 16 w 2"/>
                <a:gd name="T1" fmla="*/ 0 h 2"/>
                <a:gd name="T2" fmla="*/ 16 w 2"/>
                <a:gd name="T3" fmla="*/ 8 h 2"/>
                <a:gd name="T4" fmla="*/ 0 w 2"/>
                <a:gd name="T5" fmla="*/ 8 h 2"/>
                <a:gd name="T6" fmla="*/ 16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0"/>
                  </a:moveTo>
                  <a:cubicBezTo>
                    <a:pt x="2" y="1"/>
                    <a:pt x="2" y="1"/>
                    <a:pt x="2" y="1"/>
                  </a:cubicBezTo>
                  <a:cubicBezTo>
                    <a:pt x="1" y="2"/>
                    <a:pt x="0" y="2"/>
                    <a:pt x="0" y="1"/>
                  </a:cubicBezTo>
                  <a:cubicBezTo>
                    <a:pt x="1" y="2"/>
                    <a:pt x="2" y="1"/>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 name="Freeform 399">
              <a:extLst>
                <a:ext uri="{FF2B5EF4-FFF2-40B4-BE49-F238E27FC236}">
                  <a16:creationId xmlns:a16="http://schemas.microsoft.com/office/drawing/2014/main" id="{D2B5800C-6AD8-9599-65BB-69D1EEA09FAE}"/>
                </a:ext>
              </a:extLst>
            </p:cNvPr>
            <p:cNvSpPr>
              <a:spLocks/>
            </p:cNvSpPr>
            <p:nvPr/>
          </p:nvSpPr>
          <p:spPr bwMode="auto">
            <a:xfrm>
              <a:off x="4380" y="2533"/>
              <a:ext cx="8" cy="6"/>
            </a:xfrm>
            <a:custGeom>
              <a:avLst/>
              <a:gdLst>
                <a:gd name="T0" fmla="*/ 0 w 4"/>
                <a:gd name="T1" fmla="*/ 8 h 3"/>
                <a:gd name="T2" fmla="*/ 32 w 4"/>
                <a:gd name="T3" fmla="*/ 24 h 3"/>
                <a:gd name="T4" fmla="*/ 16 w 4"/>
                <a:gd name="T5" fmla="*/ 8 h 3"/>
                <a:gd name="T6" fmla="*/ 8 w 4"/>
                <a:gd name="T7" fmla="*/ 8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1"/>
                  </a:moveTo>
                  <a:cubicBezTo>
                    <a:pt x="2" y="2"/>
                    <a:pt x="3" y="2"/>
                    <a:pt x="4" y="3"/>
                  </a:cubicBezTo>
                  <a:cubicBezTo>
                    <a:pt x="4" y="2"/>
                    <a:pt x="3" y="2"/>
                    <a:pt x="2" y="1"/>
                  </a:cubicBezTo>
                  <a:cubicBezTo>
                    <a:pt x="2" y="1"/>
                    <a:pt x="1" y="1"/>
                    <a:pt x="1" y="1"/>
                  </a:cubicBezTo>
                  <a:cubicBezTo>
                    <a:pt x="1" y="1"/>
                    <a:pt x="0"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10" name="Freeform 400">
              <a:extLst>
                <a:ext uri="{FF2B5EF4-FFF2-40B4-BE49-F238E27FC236}">
                  <a16:creationId xmlns:a16="http://schemas.microsoft.com/office/drawing/2014/main" id="{FC55EEA1-BBC6-01BC-4A4A-D8A0B4790303}"/>
                </a:ext>
              </a:extLst>
            </p:cNvPr>
            <p:cNvSpPr>
              <a:spLocks/>
            </p:cNvSpPr>
            <p:nvPr/>
          </p:nvSpPr>
          <p:spPr bwMode="auto">
            <a:xfrm>
              <a:off x="4398" y="2530"/>
              <a:ext cx="8" cy="11"/>
            </a:xfrm>
            <a:custGeom>
              <a:avLst/>
              <a:gdLst>
                <a:gd name="T0" fmla="*/ 0 w 4"/>
                <a:gd name="T1" fmla="*/ 0 h 5"/>
                <a:gd name="T2" fmla="*/ 16 w 4"/>
                <a:gd name="T3" fmla="*/ 33 h 5"/>
                <a:gd name="T4" fmla="*/ 32 w 4"/>
                <a:gd name="T5" fmla="*/ 53 h 5"/>
                <a:gd name="T6" fmla="*/ 8 w 4"/>
                <a:gd name="T7" fmla="*/ 33 h 5"/>
                <a:gd name="T8" fmla="*/ 0 w 4"/>
                <a:gd name="T9" fmla="*/ 2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cubicBezTo>
                    <a:pt x="0" y="1"/>
                    <a:pt x="1" y="2"/>
                    <a:pt x="2" y="3"/>
                  </a:cubicBezTo>
                  <a:cubicBezTo>
                    <a:pt x="3" y="3"/>
                    <a:pt x="3" y="5"/>
                    <a:pt x="4" y="5"/>
                  </a:cubicBezTo>
                  <a:cubicBezTo>
                    <a:pt x="3" y="5"/>
                    <a:pt x="2" y="4"/>
                    <a:pt x="1" y="3"/>
                  </a:cubicBezTo>
                  <a:cubicBezTo>
                    <a:pt x="1" y="3"/>
                    <a:pt x="0" y="2"/>
                    <a:pt x="0" y="2"/>
                  </a:cubicBezTo>
                  <a:cubicBezTo>
                    <a:pt x="0" y="1"/>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11" name="Freeform 401">
              <a:extLst>
                <a:ext uri="{FF2B5EF4-FFF2-40B4-BE49-F238E27FC236}">
                  <a16:creationId xmlns:a16="http://schemas.microsoft.com/office/drawing/2014/main" id="{4E30C81E-BB6E-A799-BA2A-737A1D29FC63}"/>
                </a:ext>
              </a:extLst>
            </p:cNvPr>
            <p:cNvSpPr>
              <a:spLocks/>
            </p:cNvSpPr>
            <p:nvPr/>
          </p:nvSpPr>
          <p:spPr bwMode="auto">
            <a:xfrm>
              <a:off x="4394" y="2506"/>
              <a:ext cx="8" cy="9"/>
            </a:xfrm>
            <a:custGeom>
              <a:avLst/>
              <a:gdLst>
                <a:gd name="T0" fmla="*/ 0 w 4"/>
                <a:gd name="T1" fmla="*/ 0 h 4"/>
                <a:gd name="T2" fmla="*/ 16 w 4"/>
                <a:gd name="T3" fmla="*/ 45 h 4"/>
                <a:gd name="T4" fmla="*/ 16 w 4"/>
                <a:gd name="T5" fmla="*/ 36 h 4"/>
                <a:gd name="T6" fmla="*/ 8 w 4"/>
                <a:gd name="T7" fmla="*/ 25 h 4"/>
                <a:gd name="T8" fmla="*/ 8 w 4"/>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0" y="0"/>
                  </a:moveTo>
                  <a:cubicBezTo>
                    <a:pt x="0" y="2"/>
                    <a:pt x="4" y="2"/>
                    <a:pt x="2" y="4"/>
                  </a:cubicBezTo>
                  <a:cubicBezTo>
                    <a:pt x="2" y="4"/>
                    <a:pt x="2" y="3"/>
                    <a:pt x="2" y="3"/>
                  </a:cubicBezTo>
                  <a:cubicBezTo>
                    <a:pt x="2" y="3"/>
                    <a:pt x="1" y="3"/>
                    <a:pt x="1" y="2"/>
                  </a:cubicBezTo>
                  <a:cubicBezTo>
                    <a:pt x="1" y="2"/>
                    <a:pt x="1" y="2"/>
                    <a:pt x="1"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12" name="Freeform 402">
              <a:extLst>
                <a:ext uri="{FF2B5EF4-FFF2-40B4-BE49-F238E27FC236}">
                  <a16:creationId xmlns:a16="http://schemas.microsoft.com/office/drawing/2014/main" id="{6E4B470C-F06B-6EA8-26B9-4437F7232E24}"/>
                </a:ext>
              </a:extLst>
            </p:cNvPr>
            <p:cNvSpPr>
              <a:spLocks/>
            </p:cNvSpPr>
            <p:nvPr/>
          </p:nvSpPr>
          <p:spPr bwMode="auto">
            <a:xfrm>
              <a:off x="4384" y="2500"/>
              <a:ext cx="8" cy="4"/>
            </a:xfrm>
            <a:custGeom>
              <a:avLst/>
              <a:gdLst>
                <a:gd name="T0" fmla="*/ 32 w 4"/>
                <a:gd name="T1" fmla="*/ 16 h 2"/>
                <a:gd name="T2" fmla="*/ 0 w 4"/>
                <a:gd name="T3" fmla="*/ 16 h 2"/>
                <a:gd name="T4" fmla="*/ 16 w 4"/>
                <a:gd name="T5" fmla="*/ 8 h 2"/>
                <a:gd name="T6" fmla="*/ 32 w 4"/>
                <a:gd name="T7" fmla="*/ 16 h 2"/>
                <a:gd name="T8" fmla="*/ 32 w 4"/>
                <a:gd name="T9" fmla="*/ 16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2"/>
                  </a:moveTo>
                  <a:cubicBezTo>
                    <a:pt x="2" y="1"/>
                    <a:pt x="1" y="0"/>
                    <a:pt x="0" y="2"/>
                  </a:cubicBezTo>
                  <a:cubicBezTo>
                    <a:pt x="1" y="2"/>
                    <a:pt x="1" y="2"/>
                    <a:pt x="2" y="1"/>
                  </a:cubicBezTo>
                  <a:cubicBezTo>
                    <a:pt x="3" y="1"/>
                    <a:pt x="3" y="2"/>
                    <a:pt x="4" y="2"/>
                  </a:cubicBezTo>
                  <a:cubicBezTo>
                    <a:pt x="4" y="2"/>
                    <a:pt x="4" y="2"/>
                    <a:pt x="4"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13" name="Freeform 403">
              <a:extLst>
                <a:ext uri="{FF2B5EF4-FFF2-40B4-BE49-F238E27FC236}">
                  <a16:creationId xmlns:a16="http://schemas.microsoft.com/office/drawing/2014/main" id="{348AC87D-9CF0-F187-C218-7941CD234D55}"/>
                </a:ext>
              </a:extLst>
            </p:cNvPr>
            <p:cNvSpPr>
              <a:spLocks/>
            </p:cNvSpPr>
            <p:nvPr/>
          </p:nvSpPr>
          <p:spPr bwMode="auto">
            <a:xfrm>
              <a:off x="4371" y="2498"/>
              <a:ext cx="41" cy="52"/>
            </a:xfrm>
            <a:custGeom>
              <a:avLst/>
              <a:gdLst>
                <a:gd name="T0" fmla="*/ 139 w 20"/>
                <a:gd name="T1" fmla="*/ 184 h 24"/>
                <a:gd name="T2" fmla="*/ 164 w 20"/>
                <a:gd name="T3" fmla="*/ 225 h 24"/>
                <a:gd name="T4" fmla="*/ 148 w 20"/>
                <a:gd name="T5" fmla="*/ 234 h 24"/>
                <a:gd name="T6" fmla="*/ 131 w 20"/>
                <a:gd name="T7" fmla="*/ 225 h 24"/>
                <a:gd name="T8" fmla="*/ 113 w 20"/>
                <a:gd name="T9" fmla="*/ 245 h 24"/>
                <a:gd name="T10" fmla="*/ 88 w 20"/>
                <a:gd name="T11" fmla="*/ 234 h 24"/>
                <a:gd name="T12" fmla="*/ 59 w 20"/>
                <a:gd name="T13" fmla="*/ 193 h 24"/>
                <a:gd name="T14" fmla="*/ 43 w 20"/>
                <a:gd name="T15" fmla="*/ 184 h 24"/>
                <a:gd name="T16" fmla="*/ 25 w 20"/>
                <a:gd name="T17" fmla="*/ 156 h 24"/>
                <a:gd name="T18" fmla="*/ 25 w 20"/>
                <a:gd name="T19" fmla="*/ 121 h 24"/>
                <a:gd name="T20" fmla="*/ 8 w 20"/>
                <a:gd name="T21" fmla="*/ 93 h 24"/>
                <a:gd name="T22" fmla="*/ 33 w 20"/>
                <a:gd name="T23" fmla="*/ 43 h 24"/>
                <a:gd name="T24" fmla="*/ 59 w 20"/>
                <a:gd name="T25" fmla="*/ 9 h 24"/>
                <a:gd name="T26" fmla="*/ 88 w 20"/>
                <a:gd name="T27" fmla="*/ 20 h 24"/>
                <a:gd name="T28" fmla="*/ 113 w 20"/>
                <a:gd name="T29" fmla="*/ 9 h 24"/>
                <a:gd name="T30" fmla="*/ 121 w 20"/>
                <a:gd name="T31" fmla="*/ 33 h 24"/>
                <a:gd name="T32" fmla="*/ 105 w 20"/>
                <a:gd name="T33" fmla="*/ 43 h 24"/>
                <a:gd name="T34" fmla="*/ 121 w 20"/>
                <a:gd name="T35" fmla="*/ 61 h 24"/>
                <a:gd name="T36" fmla="*/ 113 w 20"/>
                <a:gd name="T37" fmla="*/ 93 h 24"/>
                <a:gd name="T38" fmla="*/ 121 w 20"/>
                <a:gd name="T39" fmla="*/ 113 h 24"/>
                <a:gd name="T40" fmla="*/ 121 w 20"/>
                <a:gd name="T41" fmla="*/ 141 h 24"/>
                <a:gd name="T42" fmla="*/ 139 w 20"/>
                <a:gd name="T43" fmla="*/ 184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4">
                  <a:moveTo>
                    <a:pt x="16" y="18"/>
                  </a:moveTo>
                  <a:cubicBezTo>
                    <a:pt x="17" y="20"/>
                    <a:pt x="20" y="19"/>
                    <a:pt x="19" y="22"/>
                  </a:cubicBezTo>
                  <a:cubicBezTo>
                    <a:pt x="18" y="22"/>
                    <a:pt x="18" y="23"/>
                    <a:pt x="17" y="23"/>
                  </a:cubicBezTo>
                  <a:cubicBezTo>
                    <a:pt x="16" y="23"/>
                    <a:pt x="16" y="22"/>
                    <a:pt x="15" y="22"/>
                  </a:cubicBezTo>
                  <a:cubicBezTo>
                    <a:pt x="14" y="22"/>
                    <a:pt x="14" y="24"/>
                    <a:pt x="13" y="24"/>
                  </a:cubicBezTo>
                  <a:cubicBezTo>
                    <a:pt x="11" y="24"/>
                    <a:pt x="11" y="23"/>
                    <a:pt x="10" y="23"/>
                  </a:cubicBezTo>
                  <a:cubicBezTo>
                    <a:pt x="9" y="23"/>
                    <a:pt x="8" y="20"/>
                    <a:pt x="7" y="19"/>
                  </a:cubicBezTo>
                  <a:cubicBezTo>
                    <a:pt x="7" y="18"/>
                    <a:pt x="6" y="18"/>
                    <a:pt x="5" y="18"/>
                  </a:cubicBezTo>
                  <a:cubicBezTo>
                    <a:pt x="4" y="17"/>
                    <a:pt x="3" y="16"/>
                    <a:pt x="3" y="15"/>
                  </a:cubicBezTo>
                  <a:cubicBezTo>
                    <a:pt x="2" y="14"/>
                    <a:pt x="3" y="13"/>
                    <a:pt x="3" y="12"/>
                  </a:cubicBezTo>
                  <a:cubicBezTo>
                    <a:pt x="3" y="11"/>
                    <a:pt x="1" y="11"/>
                    <a:pt x="1" y="9"/>
                  </a:cubicBezTo>
                  <a:cubicBezTo>
                    <a:pt x="0" y="7"/>
                    <a:pt x="2" y="5"/>
                    <a:pt x="4" y="4"/>
                  </a:cubicBezTo>
                  <a:cubicBezTo>
                    <a:pt x="5" y="3"/>
                    <a:pt x="6" y="2"/>
                    <a:pt x="7" y="1"/>
                  </a:cubicBezTo>
                  <a:cubicBezTo>
                    <a:pt x="8" y="1"/>
                    <a:pt x="9" y="2"/>
                    <a:pt x="10" y="2"/>
                  </a:cubicBezTo>
                  <a:cubicBezTo>
                    <a:pt x="12" y="2"/>
                    <a:pt x="11" y="1"/>
                    <a:pt x="13" y="1"/>
                  </a:cubicBezTo>
                  <a:cubicBezTo>
                    <a:pt x="14" y="0"/>
                    <a:pt x="15" y="1"/>
                    <a:pt x="14" y="3"/>
                  </a:cubicBezTo>
                  <a:cubicBezTo>
                    <a:pt x="14" y="3"/>
                    <a:pt x="12" y="3"/>
                    <a:pt x="12" y="4"/>
                  </a:cubicBezTo>
                  <a:cubicBezTo>
                    <a:pt x="12" y="5"/>
                    <a:pt x="14" y="6"/>
                    <a:pt x="14" y="6"/>
                  </a:cubicBezTo>
                  <a:cubicBezTo>
                    <a:pt x="15" y="8"/>
                    <a:pt x="14" y="8"/>
                    <a:pt x="13" y="9"/>
                  </a:cubicBezTo>
                  <a:cubicBezTo>
                    <a:pt x="12" y="10"/>
                    <a:pt x="14" y="10"/>
                    <a:pt x="14" y="11"/>
                  </a:cubicBezTo>
                  <a:cubicBezTo>
                    <a:pt x="15" y="12"/>
                    <a:pt x="15" y="13"/>
                    <a:pt x="14" y="14"/>
                  </a:cubicBezTo>
                  <a:cubicBezTo>
                    <a:pt x="13" y="17"/>
                    <a:pt x="16" y="16"/>
                    <a:pt x="16" y="18"/>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4" name="Freeform 404">
              <a:extLst>
                <a:ext uri="{FF2B5EF4-FFF2-40B4-BE49-F238E27FC236}">
                  <a16:creationId xmlns:a16="http://schemas.microsoft.com/office/drawing/2014/main" id="{0D3506D6-2A8A-C681-76FD-27CD1BB2604A}"/>
                </a:ext>
              </a:extLst>
            </p:cNvPr>
            <p:cNvSpPr>
              <a:spLocks/>
            </p:cNvSpPr>
            <p:nvPr/>
          </p:nvSpPr>
          <p:spPr bwMode="auto">
            <a:xfrm>
              <a:off x="4378" y="2517"/>
              <a:ext cx="2" cy="9"/>
            </a:xfrm>
            <a:custGeom>
              <a:avLst/>
              <a:gdLst>
                <a:gd name="T0" fmla="*/ 0 w 1"/>
                <a:gd name="T1" fmla="*/ 45 h 4"/>
                <a:gd name="T2" fmla="*/ 0 w 1"/>
                <a:gd name="T3" fmla="*/ 0 h 4"/>
                <a:gd name="T4" fmla="*/ 0 60000 65536"/>
                <a:gd name="T5" fmla="*/ 0 60000 65536"/>
              </a:gdLst>
              <a:ahLst/>
              <a:cxnLst>
                <a:cxn ang="T4">
                  <a:pos x="T0" y="T1"/>
                </a:cxn>
                <a:cxn ang="T5">
                  <a:pos x="T2" y="T3"/>
                </a:cxn>
              </a:cxnLst>
              <a:rect l="0" t="0" r="r" b="b"/>
              <a:pathLst>
                <a:path w="1" h="4">
                  <a:moveTo>
                    <a:pt x="0" y="4"/>
                  </a:moveTo>
                  <a:cubicBezTo>
                    <a:pt x="1" y="3"/>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5" name="Freeform 405">
              <a:extLst>
                <a:ext uri="{FF2B5EF4-FFF2-40B4-BE49-F238E27FC236}">
                  <a16:creationId xmlns:a16="http://schemas.microsoft.com/office/drawing/2014/main" id="{24F41AA4-C11E-A61D-2549-E7ED419B9C28}"/>
                </a:ext>
              </a:extLst>
            </p:cNvPr>
            <p:cNvSpPr>
              <a:spLocks/>
            </p:cNvSpPr>
            <p:nvPr/>
          </p:nvSpPr>
          <p:spPr bwMode="auto">
            <a:xfrm>
              <a:off x="4396" y="2519"/>
              <a:ext cx="2" cy="5"/>
            </a:xfrm>
            <a:custGeom>
              <a:avLst/>
              <a:gdLst>
                <a:gd name="T0" fmla="*/ 8 w 1"/>
                <a:gd name="T1" fmla="*/ 33 h 2"/>
                <a:gd name="T2" fmla="*/ 8 w 1"/>
                <a:gd name="T3" fmla="*/ 0 h 2"/>
                <a:gd name="T4" fmla="*/ 0 60000 65536"/>
                <a:gd name="T5" fmla="*/ 0 60000 65536"/>
              </a:gdLst>
              <a:ahLst/>
              <a:cxnLst>
                <a:cxn ang="T4">
                  <a:pos x="T0" y="T1"/>
                </a:cxn>
                <a:cxn ang="T5">
                  <a:pos x="T2" y="T3"/>
                </a:cxn>
              </a:cxnLst>
              <a:rect l="0" t="0" r="r" b="b"/>
              <a:pathLst>
                <a:path w="1" h="2">
                  <a:moveTo>
                    <a:pt x="1" y="2"/>
                  </a:moveTo>
                  <a:cubicBezTo>
                    <a:pt x="0" y="1"/>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6" name="Freeform 406">
              <a:extLst>
                <a:ext uri="{FF2B5EF4-FFF2-40B4-BE49-F238E27FC236}">
                  <a16:creationId xmlns:a16="http://schemas.microsoft.com/office/drawing/2014/main" id="{58BB0D56-BECB-39B0-E4EF-45D8023716C6}"/>
                </a:ext>
              </a:extLst>
            </p:cNvPr>
            <p:cNvSpPr>
              <a:spLocks/>
            </p:cNvSpPr>
            <p:nvPr/>
          </p:nvSpPr>
          <p:spPr bwMode="auto">
            <a:xfrm>
              <a:off x="4386" y="2519"/>
              <a:ext cx="4" cy="14"/>
            </a:xfrm>
            <a:custGeom>
              <a:avLst/>
              <a:gdLst>
                <a:gd name="T0" fmla="*/ 16 w 2"/>
                <a:gd name="T1" fmla="*/ 77 h 6"/>
                <a:gd name="T2" fmla="*/ 0 w 2"/>
                <a:gd name="T3" fmla="*/ 37 h 6"/>
                <a:gd name="T4" fmla="*/ 0 w 2"/>
                <a:gd name="T5" fmla="*/ 12 h 6"/>
                <a:gd name="T6" fmla="*/ 0 w 2"/>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6">
                  <a:moveTo>
                    <a:pt x="2" y="6"/>
                  </a:moveTo>
                  <a:cubicBezTo>
                    <a:pt x="1" y="5"/>
                    <a:pt x="0" y="5"/>
                    <a:pt x="0" y="3"/>
                  </a:cubicBezTo>
                  <a:cubicBezTo>
                    <a:pt x="0" y="2"/>
                    <a:pt x="0" y="2"/>
                    <a:pt x="0" y="1"/>
                  </a:cubicBezTo>
                  <a:cubicBezTo>
                    <a:pt x="0" y="1"/>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7" name="Freeform 407">
              <a:extLst>
                <a:ext uri="{FF2B5EF4-FFF2-40B4-BE49-F238E27FC236}">
                  <a16:creationId xmlns:a16="http://schemas.microsoft.com/office/drawing/2014/main" id="{3719F1D0-A558-873F-A5DE-89C521005F90}"/>
                </a:ext>
              </a:extLst>
            </p:cNvPr>
            <p:cNvSpPr>
              <a:spLocks/>
            </p:cNvSpPr>
            <p:nvPr/>
          </p:nvSpPr>
          <p:spPr bwMode="auto">
            <a:xfrm>
              <a:off x="4398" y="2546"/>
              <a:ext cx="4" cy="1"/>
            </a:xfrm>
            <a:custGeom>
              <a:avLst/>
              <a:gdLst>
                <a:gd name="T0" fmla="*/ 16 w 2"/>
                <a:gd name="T1" fmla="*/ 0 h 1"/>
                <a:gd name="T2" fmla="*/ 0 w 2"/>
                <a:gd name="T3" fmla="*/ 0 h 1"/>
                <a:gd name="T4" fmla="*/ 0 60000 65536"/>
                <a:gd name="T5" fmla="*/ 0 60000 65536"/>
              </a:gdLst>
              <a:ahLst/>
              <a:cxnLst>
                <a:cxn ang="T4">
                  <a:pos x="T0" y="T1"/>
                </a:cxn>
                <a:cxn ang="T5">
                  <a:pos x="T2" y="T3"/>
                </a:cxn>
              </a:cxnLst>
              <a:rect l="0" t="0" r="r" b="b"/>
              <a:pathLst>
                <a:path w="2" h="1">
                  <a:moveTo>
                    <a:pt x="2" y="0"/>
                  </a:moveTo>
                  <a:cubicBezTo>
                    <a:pt x="2" y="0"/>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8" name="Freeform 408">
              <a:extLst>
                <a:ext uri="{FF2B5EF4-FFF2-40B4-BE49-F238E27FC236}">
                  <a16:creationId xmlns:a16="http://schemas.microsoft.com/office/drawing/2014/main" id="{AD31C5DA-B794-C5DB-D633-E90D104D76BF}"/>
                </a:ext>
              </a:extLst>
            </p:cNvPr>
            <p:cNvSpPr>
              <a:spLocks/>
            </p:cNvSpPr>
            <p:nvPr/>
          </p:nvSpPr>
          <p:spPr bwMode="auto">
            <a:xfrm>
              <a:off x="4363" y="2412"/>
              <a:ext cx="51" cy="57"/>
            </a:xfrm>
            <a:custGeom>
              <a:avLst/>
              <a:gdLst>
                <a:gd name="T0" fmla="*/ 120 w 25"/>
                <a:gd name="T1" fmla="*/ 265 h 26"/>
                <a:gd name="T2" fmla="*/ 188 w 25"/>
                <a:gd name="T3" fmla="*/ 116 h 26"/>
                <a:gd name="T4" fmla="*/ 59 w 25"/>
                <a:gd name="T5" fmla="*/ 44 h 26"/>
                <a:gd name="T6" fmla="*/ 120 w 25"/>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26">
                  <a:moveTo>
                    <a:pt x="14" y="25"/>
                  </a:moveTo>
                  <a:cubicBezTo>
                    <a:pt x="21" y="25"/>
                    <a:pt x="25" y="19"/>
                    <a:pt x="22" y="11"/>
                  </a:cubicBezTo>
                  <a:cubicBezTo>
                    <a:pt x="20" y="4"/>
                    <a:pt x="14" y="0"/>
                    <a:pt x="7" y="4"/>
                  </a:cubicBezTo>
                  <a:cubicBezTo>
                    <a:pt x="0" y="8"/>
                    <a:pt x="3" y="26"/>
                    <a:pt x="14"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19" name="Freeform 409">
              <a:extLst>
                <a:ext uri="{FF2B5EF4-FFF2-40B4-BE49-F238E27FC236}">
                  <a16:creationId xmlns:a16="http://schemas.microsoft.com/office/drawing/2014/main" id="{1ED2B40D-A6D4-A742-6734-7A0E75495526}"/>
                </a:ext>
              </a:extLst>
            </p:cNvPr>
            <p:cNvSpPr>
              <a:spLocks/>
            </p:cNvSpPr>
            <p:nvPr/>
          </p:nvSpPr>
          <p:spPr bwMode="auto">
            <a:xfrm>
              <a:off x="4376" y="2430"/>
              <a:ext cx="28" cy="26"/>
            </a:xfrm>
            <a:custGeom>
              <a:avLst/>
              <a:gdLst>
                <a:gd name="T0" fmla="*/ 104 w 14"/>
                <a:gd name="T1" fmla="*/ 33 h 12"/>
                <a:gd name="T2" fmla="*/ 96 w 14"/>
                <a:gd name="T3" fmla="*/ 93 h 12"/>
                <a:gd name="T4" fmla="*/ 48 w 14"/>
                <a:gd name="T5" fmla="*/ 121 h 12"/>
                <a:gd name="T6" fmla="*/ 8 w 14"/>
                <a:gd name="T7" fmla="*/ 72 h 12"/>
                <a:gd name="T8" fmla="*/ 16 w 14"/>
                <a:gd name="T9" fmla="*/ 0 h 12"/>
                <a:gd name="T10" fmla="*/ 16 w 14"/>
                <a:gd name="T11" fmla="*/ 0 h 12"/>
                <a:gd name="T12" fmla="*/ 8 w 14"/>
                <a:gd name="T13" fmla="*/ 72 h 12"/>
                <a:gd name="T14" fmla="*/ 48 w 14"/>
                <a:gd name="T15" fmla="*/ 121 h 12"/>
                <a:gd name="T16" fmla="*/ 96 w 14"/>
                <a:gd name="T17" fmla="*/ 93 h 12"/>
                <a:gd name="T18" fmla="*/ 104 w 14"/>
                <a:gd name="T19" fmla="*/ 3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2">
                  <a:moveTo>
                    <a:pt x="13" y="3"/>
                  </a:moveTo>
                  <a:cubicBezTo>
                    <a:pt x="14" y="5"/>
                    <a:pt x="13" y="7"/>
                    <a:pt x="12" y="9"/>
                  </a:cubicBezTo>
                  <a:cubicBezTo>
                    <a:pt x="11" y="11"/>
                    <a:pt x="8" y="12"/>
                    <a:pt x="6" y="12"/>
                  </a:cubicBezTo>
                  <a:cubicBezTo>
                    <a:pt x="4" y="11"/>
                    <a:pt x="2" y="9"/>
                    <a:pt x="1" y="7"/>
                  </a:cubicBezTo>
                  <a:cubicBezTo>
                    <a:pt x="1" y="4"/>
                    <a:pt x="1" y="2"/>
                    <a:pt x="2" y="0"/>
                  </a:cubicBezTo>
                  <a:cubicBezTo>
                    <a:pt x="2" y="0"/>
                    <a:pt x="2" y="0"/>
                    <a:pt x="2" y="0"/>
                  </a:cubicBezTo>
                  <a:cubicBezTo>
                    <a:pt x="1" y="2"/>
                    <a:pt x="0" y="4"/>
                    <a:pt x="1" y="7"/>
                  </a:cubicBezTo>
                  <a:cubicBezTo>
                    <a:pt x="2" y="9"/>
                    <a:pt x="4" y="11"/>
                    <a:pt x="6" y="12"/>
                  </a:cubicBezTo>
                  <a:cubicBezTo>
                    <a:pt x="8" y="12"/>
                    <a:pt x="11" y="11"/>
                    <a:pt x="12" y="9"/>
                  </a:cubicBezTo>
                  <a:cubicBezTo>
                    <a:pt x="14" y="7"/>
                    <a:pt x="14" y="5"/>
                    <a:pt x="13"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0" name="Freeform 410">
              <a:extLst>
                <a:ext uri="{FF2B5EF4-FFF2-40B4-BE49-F238E27FC236}">
                  <a16:creationId xmlns:a16="http://schemas.microsoft.com/office/drawing/2014/main" id="{3E94DCAC-6E67-63F9-0E86-A859F05962A9}"/>
                </a:ext>
              </a:extLst>
            </p:cNvPr>
            <p:cNvSpPr>
              <a:spLocks/>
            </p:cNvSpPr>
            <p:nvPr/>
          </p:nvSpPr>
          <p:spPr bwMode="auto">
            <a:xfrm>
              <a:off x="4097" y="2644"/>
              <a:ext cx="45" cy="77"/>
            </a:xfrm>
            <a:custGeom>
              <a:avLst/>
              <a:gdLst>
                <a:gd name="T0" fmla="*/ 188 w 22"/>
                <a:gd name="T1" fmla="*/ 125 h 35"/>
                <a:gd name="T2" fmla="*/ 155 w 22"/>
                <a:gd name="T3" fmla="*/ 53 h 35"/>
                <a:gd name="T4" fmla="*/ 8 w 22"/>
                <a:gd name="T5" fmla="*/ 169 h 35"/>
                <a:gd name="T6" fmla="*/ 76 w 22"/>
                <a:gd name="T7" fmla="*/ 363 h 35"/>
                <a:gd name="T8" fmla="*/ 164 w 22"/>
                <a:gd name="T9" fmla="*/ 319 h 35"/>
                <a:gd name="T10" fmla="*/ 180 w 22"/>
                <a:gd name="T11" fmla="*/ 213 h 35"/>
                <a:gd name="T12" fmla="*/ 188 w 22"/>
                <a:gd name="T13" fmla="*/ 125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35">
                  <a:moveTo>
                    <a:pt x="22" y="12"/>
                  </a:moveTo>
                  <a:cubicBezTo>
                    <a:pt x="21" y="9"/>
                    <a:pt x="20" y="7"/>
                    <a:pt x="18" y="5"/>
                  </a:cubicBezTo>
                  <a:cubicBezTo>
                    <a:pt x="10" y="0"/>
                    <a:pt x="3" y="7"/>
                    <a:pt x="1" y="16"/>
                  </a:cubicBezTo>
                  <a:cubicBezTo>
                    <a:pt x="0" y="25"/>
                    <a:pt x="5" y="33"/>
                    <a:pt x="9" y="34"/>
                  </a:cubicBezTo>
                  <a:cubicBezTo>
                    <a:pt x="14" y="35"/>
                    <a:pt x="17" y="34"/>
                    <a:pt x="19" y="30"/>
                  </a:cubicBezTo>
                  <a:cubicBezTo>
                    <a:pt x="21" y="27"/>
                    <a:pt x="21" y="22"/>
                    <a:pt x="21" y="20"/>
                  </a:cubicBezTo>
                  <a:cubicBezTo>
                    <a:pt x="21" y="17"/>
                    <a:pt x="22" y="14"/>
                    <a:pt x="22" y="1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21" name="Freeform 411">
              <a:extLst>
                <a:ext uri="{FF2B5EF4-FFF2-40B4-BE49-F238E27FC236}">
                  <a16:creationId xmlns:a16="http://schemas.microsoft.com/office/drawing/2014/main" id="{B8E49320-B7DE-8A00-4E13-72512D7142FE}"/>
                </a:ext>
              </a:extLst>
            </p:cNvPr>
            <p:cNvSpPr>
              <a:spLocks/>
            </p:cNvSpPr>
            <p:nvPr/>
          </p:nvSpPr>
          <p:spPr bwMode="auto">
            <a:xfrm>
              <a:off x="4111" y="2668"/>
              <a:ext cx="17" cy="37"/>
            </a:xfrm>
            <a:custGeom>
              <a:avLst/>
              <a:gdLst>
                <a:gd name="T0" fmla="*/ 49 w 8"/>
                <a:gd name="T1" fmla="*/ 0 h 17"/>
                <a:gd name="T2" fmla="*/ 9 w 8"/>
                <a:gd name="T3" fmla="*/ 44 h 17"/>
                <a:gd name="T4" fmla="*/ 9 w 8"/>
                <a:gd name="T5" fmla="*/ 157 h 17"/>
                <a:gd name="T6" fmla="*/ 40 w 8"/>
                <a:gd name="T7" fmla="*/ 176 h 17"/>
                <a:gd name="T8" fmla="*/ 40 w 8"/>
                <a:gd name="T9" fmla="*/ 176 h 17"/>
                <a:gd name="T10" fmla="*/ 19 w 8"/>
                <a:gd name="T11" fmla="*/ 157 h 17"/>
                <a:gd name="T12" fmla="*/ 9 w 8"/>
                <a:gd name="T13" fmla="*/ 44 h 17"/>
                <a:gd name="T14" fmla="*/ 49 w 8"/>
                <a:gd name="T15" fmla="*/ 0 h 17"/>
                <a:gd name="T16" fmla="*/ 77 w 8"/>
                <a:gd name="T17" fmla="*/ 9 h 17"/>
                <a:gd name="T18" fmla="*/ 77 w 8"/>
                <a:gd name="T19" fmla="*/ 9 h 17"/>
                <a:gd name="T20" fmla="*/ 49 w 8"/>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7">
                  <a:moveTo>
                    <a:pt x="5" y="0"/>
                  </a:moveTo>
                  <a:cubicBezTo>
                    <a:pt x="3" y="0"/>
                    <a:pt x="2" y="2"/>
                    <a:pt x="1" y="4"/>
                  </a:cubicBezTo>
                  <a:cubicBezTo>
                    <a:pt x="0" y="8"/>
                    <a:pt x="0" y="12"/>
                    <a:pt x="1" y="15"/>
                  </a:cubicBezTo>
                  <a:cubicBezTo>
                    <a:pt x="2" y="16"/>
                    <a:pt x="3" y="17"/>
                    <a:pt x="4" y="17"/>
                  </a:cubicBezTo>
                  <a:cubicBezTo>
                    <a:pt x="4" y="17"/>
                    <a:pt x="4" y="17"/>
                    <a:pt x="4" y="17"/>
                  </a:cubicBezTo>
                  <a:cubicBezTo>
                    <a:pt x="3" y="17"/>
                    <a:pt x="2" y="16"/>
                    <a:pt x="2" y="15"/>
                  </a:cubicBezTo>
                  <a:cubicBezTo>
                    <a:pt x="0" y="12"/>
                    <a:pt x="0" y="8"/>
                    <a:pt x="1" y="4"/>
                  </a:cubicBezTo>
                  <a:cubicBezTo>
                    <a:pt x="2" y="2"/>
                    <a:pt x="4" y="0"/>
                    <a:pt x="5" y="0"/>
                  </a:cubicBezTo>
                  <a:cubicBezTo>
                    <a:pt x="6" y="0"/>
                    <a:pt x="7" y="0"/>
                    <a:pt x="8" y="1"/>
                  </a:cubicBezTo>
                  <a:cubicBezTo>
                    <a:pt x="8" y="1"/>
                    <a:pt x="8" y="1"/>
                    <a:pt x="8" y="1"/>
                  </a:cubicBezTo>
                  <a:cubicBezTo>
                    <a:pt x="7" y="0"/>
                    <a:pt x="6" y="0"/>
                    <a:pt x="5"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2" name="Freeform 412">
              <a:extLst>
                <a:ext uri="{FF2B5EF4-FFF2-40B4-BE49-F238E27FC236}">
                  <a16:creationId xmlns:a16="http://schemas.microsoft.com/office/drawing/2014/main" id="{B457C373-BF39-A7C4-DC87-521A42421BE2}"/>
                </a:ext>
              </a:extLst>
            </p:cNvPr>
            <p:cNvSpPr>
              <a:spLocks/>
            </p:cNvSpPr>
            <p:nvPr/>
          </p:nvSpPr>
          <p:spPr bwMode="auto">
            <a:xfrm>
              <a:off x="3970" y="2690"/>
              <a:ext cx="47" cy="68"/>
            </a:xfrm>
            <a:custGeom>
              <a:avLst/>
              <a:gdLst>
                <a:gd name="T0" fmla="*/ 163 w 23"/>
                <a:gd name="T1" fmla="*/ 64 h 31"/>
                <a:gd name="T2" fmla="*/ 67 w 23"/>
                <a:gd name="T3" fmla="*/ 9 h 31"/>
                <a:gd name="T4" fmla="*/ 16 w 23"/>
                <a:gd name="T5" fmla="*/ 189 h 31"/>
                <a:gd name="T6" fmla="*/ 129 w 23"/>
                <a:gd name="T7" fmla="*/ 327 h 31"/>
                <a:gd name="T8" fmla="*/ 188 w 23"/>
                <a:gd name="T9" fmla="*/ 274 h 31"/>
                <a:gd name="T10" fmla="*/ 180 w 23"/>
                <a:gd name="T11" fmla="*/ 169 h 31"/>
                <a:gd name="T12" fmla="*/ 163 w 23"/>
                <a:gd name="T13" fmla="*/ 64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1">
                  <a:moveTo>
                    <a:pt x="19" y="6"/>
                  </a:moveTo>
                  <a:cubicBezTo>
                    <a:pt x="17" y="2"/>
                    <a:pt x="14" y="0"/>
                    <a:pt x="8" y="1"/>
                  </a:cubicBezTo>
                  <a:cubicBezTo>
                    <a:pt x="2" y="3"/>
                    <a:pt x="0" y="9"/>
                    <a:pt x="2" y="18"/>
                  </a:cubicBezTo>
                  <a:cubicBezTo>
                    <a:pt x="5" y="26"/>
                    <a:pt x="7" y="30"/>
                    <a:pt x="15" y="31"/>
                  </a:cubicBezTo>
                  <a:cubicBezTo>
                    <a:pt x="18" y="31"/>
                    <a:pt x="21" y="29"/>
                    <a:pt x="22" y="26"/>
                  </a:cubicBezTo>
                  <a:cubicBezTo>
                    <a:pt x="23" y="22"/>
                    <a:pt x="21" y="20"/>
                    <a:pt x="21" y="16"/>
                  </a:cubicBezTo>
                  <a:cubicBezTo>
                    <a:pt x="20" y="13"/>
                    <a:pt x="21" y="9"/>
                    <a:pt x="19"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23" name="Freeform 413">
              <a:extLst>
                <a:ext uri="{FF2B5EF4-FFF2-40B4-BE49-F238E27FC236}">
                  <a16:creationId xmlns:a16="http://schemas.microsoft.com/office/drawing/2014/main" id="{EB559A76-4CBD-3E4B-5C91-A9BC06DA62D2}"/>
                </a:ext>
              </a:extLst>
            </p:cNvPr>
            <p:cNvSpPr>
              <a:spLocks/>
            </p:cNvSpPr>
            <p:nvPr/>
          </p:nvSpPr>
          <p:spPr bwMode="auto">
            <a:xfrm>
              <a:off x="3986" y="2703"/>
              <a:ext cx="16" cy="40"/>
            </a:xfrm>
            <a:custGeom>
              <a:avLst/>
              <a:gdLst>
                <a:gd name="T0" fmla="*/ 64 w 8"/>
                <a:gd name="T1" fmla="*/ 187 h 18"/>
                <a:gd name="T2" fmla="*/ 56 w 8"/>
                <a:gd name="T3" fmla="*/ 198 h 18"/>
                <a:gd name="T4" fmla="*/ 8 w 8"/>
                <a:gd name="T5" fmla="*/ 89 h 18"/>
                <a:gd name="T6" fmla="*/ 24 w 8"/>
                <a:gd name="T7" fmla="*/ 9 h 18"/>
                <a:gd name="T8" fmla="*/ 56 w 8"/>
                <a:gd name="T9" fmla="*/ 20 h 18"/>
                <a:gd name="T10" fmla="*/ 56 w 8"/>
                <a:gd name="T11" fmla="*/ 20 h 18"/>
                <a:gd name="T12" fmla="*/ 24 w 8"/>
                <a:gd name="T13" fmla="*/ 0 h 18"/>
                <a:gd name="T14" fmla="*/ 8 w 8"/>
                <a:gd name="T15" fmla="*/ 89 h 18"/>
                <a:gd name="T16" fmla="*/ 56 w 8"/>
                <a:gd name="T17" fmla="*/ 198 h 18"/>
                <a:gd name="T18" fmla="*/ 64 w 8"/>
                <a:gd name="T19" fmla="*/ 187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 h="18">
                  <a:moveTo>
                    <a:pt x="8" y="17"/>
                  </a:moveTo>
                  <a:cubicBezTo>
                    <a:pt x="8" y="18"/>
                    <a:pt x="8" y="18"/>
                    <a:pt x="7" y="18"/>
                  </a:cubicBezTo>
                  <a:cubicBezTo>
                    <a:pt x="6" y="18"/>
                    <a:pt x="3" y="15"/>
                    <a:pt x="1" y="8"/>
                  </a:cubicBezTo>
                  <a:cubicBezTo>
                    <a:pt x="0" y="3"/>
                    <a:pt x="1" y="1"/>
                    <a:pt x="3" y="1"/>
                  </a:cubicBezTo>
                  <a:cubicBezTo>
                    <a:pt x="4" y="0"/>
                    <a:pt x="6" y="1"/>
                    <a:pt x="7" y="2"/>
                  </a:cubicBezTo>
                  <a:cubicBezTo>
                    <a:pt x="7" y="2"/>
                    <a:pt x="7" y="2"/>
                    <a:pt x="7" y="2"/>
                  </a:cubicBezTo>
                  <a:cubicBezTo>
                    <a:pt x="6" y="1"/>
                    <a:pt x="4" y="0"/>
                    <a:pt x="3" y="0"/>
                  </a:cubicBezTo>
                  <a:cubicBezTo>
                    <a:pt x="1" y="1"/>
                    <a:pt x="0" y="3"/>
                    <a:pt x="1" y="8"/>
                  </a:cubicBezTo>
                  <a:cubicBezTo>
                    <a:pt x="3" y="15"/>
                    <a:pt x="5" y="18"/>
                    <a:pt x="7" y="18"/>
                  </a:cubicBezTo>
                  <a:cubicBezTo>
                    <a:pt x="8" y="18"/>
                    <a:pt x="8" y="18"/>
                    <a:pt x="8"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4" name="Freeform 414">
              <a:extLst>
                <a:ext uri="{FF2B5EF4-FFF2-40B4-BE49-F238E27FC236}">
                  <a16:creationId xmlns:a16="http://schemas.microsoft.com/office/drawing/2014/main" id="{C0428A33-CA9A-95FC-B878-ADC8932D2634}"/>
                </a:ext>
              </a:extLst>
            </p:cNvPr>
            <p:cNvSpPr>
              <a:spLocks/>
            </p:cNvSpPr>
            <p:nvPr/>
          </p:nvSpPr>
          <p:spPr bwMode="auto">
            <a:xfrm>
              <a:off x="4603" y="2858"/>
              <a:ext cx="51" cy="73"/>
            </a:xfrm>
            <a:custGeom>
              <a:avLst/>
              <a:gdLst>
                <a:gd name="T0" fmla="*/ 137 w 25"/>
                <a:gd name="T1" fmla="*/ 44 h 33"/>
                <a:gd name="T2" fmla="*/ 49 w 25"/>
                <a:gd name="T3" fmla="*/ 20 h 33"/>
                <a:gd name="T4" fmla="*/ 41 w 25"/>
                <a:gd name="T5" fmla="*/ 226 h 33"/>
                <a:gd name="T6" fmla="*/ 171 w 25"/>
                <a:gd name="T7" fmla="*/ 338 h 33"/>
                <a:gd name="T8" fmla="*/ 212 w 25"/>
                <a:gd name="T9" fmla="*/ 270 h 33"/>
                <a:gd name="T10" fmla="*/ 180 w 25"/>
                <a:gd name="T11" fmla="*/ 153 h 33"/>
                <a:gd name="T12" fmla="*/ 137 w 25"/>
                <a:gd name="T13" fmla="*/ 44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33">
                  <a:moveTo>
                    <a:pt x="16" y="4"/>
                  </a:moveTo>
                  <a:cubicBezTo>
                    <a:pt x="14" y="1"/>
                    <a:pt x="10" y="0"/>
                    <a:pt x="6" y="2"/>
                  </a:cubicBezTo>
                  <a:cubicBezTo>
                    <a:pt x="0" y="5"/>
                    <a:pt x="1" y="13"/>
                    <a:pt x="5" y="21"/>
                  </a:cubicBezTo>
                  <a:cubicBezTo>
                    <a:pt x="10" y="29"/>
                    <a:pt x="14" y="33"/>
                    <a:pt x="20" y="31"/>
                  </a:cubicBezTo>
                  <a:cubicBezTo>
                    <a:pt x="23" y="31"/>
                    <a:pt x="25" y="28"/>
                    <a:pt x="25" y="25"/>
                  </a:cubicBezTo>
                  <a:cubicBezTo>
                    <a:pt x="24" y="21"/>
                    <a:pt x="23" y="19"/>
                    <a:pt x="21" y="14"/>
                  </a:cubicBezTo>
                  <a:cubicBezTo>
                    <a:pt x="20" y="12"/>
                    <a:pt x="19" y="7"/>
                    <a:pt x="16"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25" name="Freeform 415">
              <a:extLst>
                <a:ext uri="{FF2B5EF4-FFF2-40B4-BE49-F238E27FC236}">
                  <a16:creationId xmlns:a16="http://schemas.microsoft.com/office/drawing/2014/main" id="{1057C3A5-44DC-C17F-0E0F-F6975E229ACE}"/>
                </a:ext>
              </a:extLst>
            </p:cNvPr>
            <p:cNvSpPr>
              <a:spLocks/>
            </p:cNvSpPr>
            <p:nvPr/>
          </p:nvSpPr>
          <p:spPr bwMode="auto">
            <a:xfrm>
              <a:off x="4619" y="2872"/>
              <a:ext cx="23" cy="41"/>
            </a:xfrm>
            <a:custGeom>
              <a:avLst/>
              <a:gdLst>
                <a:gd name="T0" fmla="*/ 100 w 11"/>
                <a:gd name="T1" fmla="*/ 173 h 19"/>
                <a:gd name="T2" fmla="*/ 92 w 11"/>
                <a:gd name="T3" fmla="*/ 181 h 19"/>
                <a:gd name="T4" fmla="*/ 17 w 11"/>
                <a:gd name="T5" fmla="*/ 101 h 19"/>
                <a:gd name="T6" fmla="*/ 17 w 11"/>
                <a:gd name="T7" fmla="*/ 9 h 19"/>
                <a:gd name="T8" fmla="*/ 44 w 11"/>
                <a:gd name="T9" fmla="*/ 19 h 19"/>
                <a:gd name="T10" fmla="*/ 44 w 11"/>
                <a:gd name="T11" fmla="*/ 19 h 19"/>
                <a:gd name="T12" fmla="*/ 8 w 11"/>
                <a:gd name="T13" fmla="*/ 9 h 19"/>
                <a:gd name="T14" fmla="*/ 17 w 11"/>
                <a:gd name="T15" fmla="*/ 101 h 19"/>
                <a:gd name="T16" fmla="*/ 92 w 11"/>
                <a:gd name="T17" fmla="*/ 190 h 19"/>
                <a:gd name="T18" fmla="*/ 100 w 11"/>
                <a:gd name="T19" fmla="*/ 173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9">
                  <a:moveTo>
                    <a:pt x="11" y="17"/>
                  </a:moveTo>
                  <a:cubicBezTo>
                    <a:pt x="11" y="18"/>
                    <a:pt x="11" y="18"/>
                    <a:pt x="10" y="18"/>
                  </a:cubicBezTo>
                  <a:cubicBezTo>
                    <a:pt x="9" y="19"/>
                    <a:pt x="6" y="16"/>
                    <a:pt x="2" y="10"/>
                  </a:cubicBezTo>
                  <a:cubicBezTo>
                    <a:pt x="0" y="5"/>
                    <a:pt x="0" y="2"/>
                    <a:pt x="2" y="1"/>
                  </a:cubicBezTo>
                  <a:cubicBezTo>
                    <a:pt x="2" y="0"/>
                    <a:pt x="4" y="0"/>
                    <a:pt x="5" y="2"/>
                  </a:cubicBezTo>
                  <a:cubicBezTo>
                    <a:pt x="5" y="2"/>
                    <a:pt x="5" y="2"/>
                    <a:pt x="5" y="2"/>
                  </a:cubicBezTo>
                  <a:cubicBezTo>
                    <a:pt x="4" y="0"/>
                    <a:pt x="2" y="0"/>
                    <a:pt x="1" y="1"/>
                  </a:cubicBezTo>
                  <a:cubicBezTo>
                    <a:pt x="0" y="2"/>
                    <a:pt x="0" y="5"/>
                    <a:pt x="2" y="10"/>
                  </a:cubicBezTo>
                  <a:cubicBezTo>
                    <a:pt x="6" y="16"/>
                    <a:pt x="9" y="19"/>
                    <a:pt x="10" y="19"/>
                  </a:cubicBezTo>
                  <a:cubicBezTo>
                    <a:pt x="11" y="18"/>
                    <a:pt x="11" y="18"/>
                    <a:pt x="11" y="1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6" name="Freeform 416">
              <a:extLst>
                <a:ext uri="{FF2B5EF4-FFF2-40B4-BE49-F238E27FC236}">
                  <a16:creationId xmlns:a16="http://schemas.microsoft.com/office/drawing/2014/main" id="{A58454B9-D254-5E22-4D35-C67ED46F70FA}"/>
                </a:ext>
              </a:extLst>
            </p:cNvPr>
            <p:cNvSpPr>
              <a:spLocks/>
            </p:cNvSpPr>
            <p:nvPr/>
          </p:nvSpPr>
          <p:spPr bwMode="auto">
            <a:xfrm>
              <a:off x="4435" y="2979"/>
              <a:ext cx="45" cy="50"/>
            </a:xfrm>
            <a:custGeom>
              <a:avLst/>
              <a:gdLst>
                <a:gd name="T0" fmla="*/ 164 w 22"/>
                <a:gd name="T1" fmla="*/ 165 h 23"/>
                <a:gd name="T2" fmla="*/ 180 w 22"/>
                <a:gd name="T3" fmla="*/ 93 h 23"/>
                <a:gd name="T4" fmla="*/ 155 w 22"/>
                <a:gd name="T5" fmla="*/ 33 h 23"/>
                <a:gd name="T6" fmla="*/ 25 w 22"/>
                <a:gd name="T7" fmla="*/ 104 h 23"/>
                <a:gd name="T8" fmla="*/ 76 w 22"/>
                <a:gd name="T9" fmla="*/ 237 h 23"/>
                <a:gd name="T10" fmla="*/ 164 w 22"/>
                <a:gd name="T11" fmla="*/ 165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9" y="16"/>
                  </a:moveTo>
                  <a:cubicBezTo>
                    <a:pt x="21" y="14"/>
                    <a:pt x="22" y="12"/>
                    <a:pt x="21" y="9"/>
                  </a:cubicBezTo>
                  <a:cubicBezTo>
                    <a:pt x="21" y="6"/>
                    <a:pt x="20" y="4"/>
                    <a:pt x="18" y="3"/>
                  </a:cubicBezTo>
                  <a:cubicBezTo>
                    <a:pt x="12" y="0"/>
                    <a:pt x="5" y="4"/>
                    <a:pt x="3" y="10"/>
                  </a:cubicBezTo>
                  <a:cubicBezTo>
                    <a:pt x="0" y="17"/>
                    <a:pt x="5" y="23"/>
                    <a:pt x="9" y="23"/>
                  </a:cubicBezTo>
                  <a:cubicBezTo>
                    <a:pt x="13" y="22"/>
                    <a:pt x="15" y="21"/>
                    <a:pt x="19" y="1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27" name="Freeform 417">
              <a:extLst>
                <a:ext uri="{FF2B5EF4-FFF2-40B4-BE49-F238E27FC236}">
                  <a16:creationId xmlns:a16="http://schemas.microsoft.com/office/drawing/2014/main" id="{DAF7676A-6A4D-CFF1-C2D8-43E1B836710B}"/>
                </a:ext>
              </a:extLst>
            </p:cNvPr>
            <p:cNvSpPr>
              <a:spLocks/>
            </p:cNvSpPr>
            <p:nvPr/>
          </p:nvSpPr>
          <p:spPr bwMode="auto">
            <a:xfrm>
              <a:off x="4447" y="2992"/>
              <a:ext cx="23" cy="26"/>
            </a:xfrm>
            <a:custGeom>
              <a:avLst/>
              <a:gdLst>
                <a:gd name="T0" fmla="*/ 56 w 11"/>
                <a:gd name="T1" fmla="*/ 121 h 12"/>
                <a:gd name="T2" fmla="*/ 17 w 11"/>
                <a:gd name="T3" fmla="*/ 113 h 12"/>
                <a:gd name="T4" fmla="*/ 27 w 11"/>
                <a:gd name="T5" fmla="*/ 33 h 12"/>
                <a:gd name="T6" fmla="*/ 75 w 11"/>
                <a:gd name="T7" fmla="*/ 9 h 12"/>
                <a:gd name="T8" fmla="*/ 100 w 11"/>
                <a:gd name="T9" fmla="*/ 33 h 12"/>
                <a:gd name="T10" fmla="*/ 100 w 11"/>
                <a:gd name="T11" fmla="*/ 33 h 12"/>
                <a:gd name="T12" fmla="*/ 75 w 11"/>
                <a:gd name="T13" fmla="*/ 9 h 12"/>
                <a:gd name="T14" fmla="*/ 27 w 11"/>
                <a:gd name="T15" fmla="*/ 33 h 12"/>
                <a:gd name="T16" fmla="*/ 17 w 11"/>
                <a:gd name="T17" fmla="*/ 113 h 12"/>
                <a:gd name="T18" fmla="*/ 56 w 11"/>
                <a:gd name="T19" fmla="*/ 12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6" y="12"/>
                  </a:moveTo>
                  <a:cubicBezTo>
                    <a:pt x="4" y="12"/>
                    <a:pt x="3" y="12"/>
                    <a:pt x="2" y="11"/>
                  </a:cubicBezTo>
                  <a:cubicBezTo>
                    <a:pt x="1" y="9"/>
                    <a:pt x="1" y="6"/>
                    <a:pt x="3" y="3"/>
                  </a:cubicBezTo>
                  <a:cubicBezTo>
                    <a:pt x="5" y="1"/>
                    <a:pt x="7" y="0"/>
                    <a:pt x="8" y="1"/>
                  </a:cubicBezTo>
                  <a:cubicBezTo>
                    <a:pt x="10" y="1"/>
                    <a:pt x="11" y="2"/>
                    <a:pt x="11" y="3"/>
                  </a:cubicBezTo>
                  <a:cubicBezTo>
                    <a:pt x="11" y="3"/>
                    <a:pt x="11" y="3"/>
                    <a:pt x="11" y="3"/>
                  </a:cubicBezTo>
                  <a:cubicBezTo>
                    <a:pt x="11" y="2"/>
                    <a:pt x="10" y="1"/>
                    <a:pt x="8" y="1"/>
                  </a:cubicBezTo>
                  <a:cubicBezTo>
                    <a:pt x="7" y="0"/>
                    <a:pt x="5" y="1"/>
                    <a:pt x="3" y="3"/>
                  </a:cubicBezTo>
                  <a:cubicBezTo>
                    <a:pt x="0" y="6"/>
                    <a:pt x="0" y="9"/>
                    <a:pt x="2" y="11"/>
                  </a:cubicBezTo>
                  <a:cubicBezTo>
                    <a:pt x="3" y="12"/>
                    <a:pt x="4" y="12"/>
                    <a:pt x="6"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28" name="Freeform 418">
              <a:extLst>
                <a:ext uri="{FF2B5EF4-FFF2-40B4-BE49-F238E27FC236}">
                  <a16:creationId xmlns:a16="http://schemas.microsoft.com/office/drawing/2014/main" id="{798B4145-C62B-DBA4-5141-B9BA95E4A65B}"/>
                </a:ext>
              </a:extLst>
            </p:cNvPr>
            <p:cNvSpPr>
              <a:spLocks/>
            </p:cNvSpPr>
            <p:nvPr/>
          </p:nvSpPr>
          <p:spPr bwMode="auto">
            <a:xfrm>
              <a:off x="4593" y="2784"/>
              <a:ext cx="45" cy="48"/>
            </a:xfrm>
            <a:custGeom>
              <a:avLst/>
              <a:gdLst>
                <a:gd name="T0" fmla="*/ 147 w 22"/>
                <a:gd name="T1" fmla="*/ 44 h 22"/>
                <a:gd name="T2" fmla="*/ 84 w 22"/>
                <a:gd name="T3" fmla="*/ 0 h 22"/>
                <a:gd name="T4" fmla="*/ 33 w 22"/>
                <a:gd name="T5" fmla="*/ 33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1"/>
                    <a:pt x="4" y="3"/>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29" name="Freeform 419">
              <a:extLst>
                <a:ext uri="{FF2B5EF4-FFF2-40B4-BE49-F238E27FC236}">
                  <a16:creationId xmlns:a16="http://schemas.microsoft.com/office/drawing/2014/main" id="{343E4331-4B32-61E2-F022-3DBA7355F762}"/>
                </a:ext>
              </a:extLst>
            </p:cNvPr>
            <p:cNvSpPr>
              <a:spLocks/>
            </p:cNvSpPr>
            <p:nvPr/>
          </p:nvSpPr>
          <p:spPr bwMode="auto">
            <a:xfrm>
              <a:off x="4605" y="2793"/>
              <a:ext cx="23" cy="26"/>
            </a:xfrm>
            <a:custGeom>
              <a:avLst/>
              <a:gdLst>
                <a:gd name="T0" fmla="*/ 100 w 11"/>
                <a:gd name="T1" fmla="*/ 72 h 12"/>
                <a:gd name="T2" fmla="*/ 84 w 11"/>
                <a:gd name="T3" fmla="*/ 113 h 12"/>
                <a:gd name="T4" fmla="*/ 17 w 11"/>
                <a:gd name="T5" fmla="*/ 80 h 12"/>
                <a:gd name="T6" fmla="*/ 8 w 11"/>
                <a:gd name="T7" fmla="*/ 33 h 12"/>
                <a:gd name="T8" fmla="*/ 36 w 11"/>
                <a:gd name="T9" fmla="*/ 0 h 12"/>
                <a:gd name="T10" fmla="*/ 36 w 11"/>
                <a:gd name="T11" fmla="*/ 0 h 12"/>
                <a:gd name="T12" fmla="*/ 8 w 11"/>
                <a:gd name="T13" fmla="*/ 33 h 12"/>
                <a:gd name="T14" fmla="*/ 17 w 11"/>
                <a:gd name="T15" fmla="*/ 80 h 12"/>
                <a:gd name="T16" fmla="*/ 84 w 11"/>
                <a:gd name="T17" fmla="*/ 113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1"/>
                    <a:pt x="9" y="11"/>
                  </a:cubicBezTo>
                  <a:cubicBezTo>
                    <a:pt x="8" y="12"/>
                    <a:pt x="5" y="11"/>
                    <a:pt x="2" y="8"/>
                  </a:cubicBezTo>
                  <a:cubicBezTo>
                    <a:pt x="0" y="6"/>
                    <a:pt x="0" y="4"/>
                    <a:pt x="1" y="3"/>
                  </a:cubicBezTo>
                  <a:cubicBezTo>
                    <a:pt x="1" y="1"/>
                    <a:pt x="3" y="0"/>
                    <a:pt x="4" y="0"/>
                  </a:cubicBezTo>
                  <a:cubicBezTo>
                    <a:pt x="4" y="0"/>
                    <a:pt x="4" y="0"/>
                    <a:pt x="4" y="0"/>
                  </a:cubicBezTo>
                  <a:cubicBezTo>
                    <a:pt x="3" y="0"/>
                    <a:pt x="1" y="1"/>
                    <a:pt x="1" y="3"/>
                  </a:cubicBezTo>
                  <a:cubicBezTo>
                    <a:pt x="0" y="4"/>
                    <a:pt x="0" y="6"/>
                    <a:pt x="2" y="8"/>
                  </a:cubicBezTo>
                  <a:cubicBezTo>
                    <a:pt x="5" y="12"/>
                    <a:pt x="8" y="12"/>
                    <a:pt x="9" y="11"/>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0" name="Freeform 420">
              <a:extLst>
                <a:ext uri="{FF2B5EF4-FFF2-40B4-BE49-F238E27FC236}">
                  <a16:creationId xmlns:a16="http://schemas.microsoft.com/office/drawing/2014/main" id="{3FD101B7-E81B-7C85-BEBF-39F5578B0DE0}"/>
                </a:ext>
              </a:extLst>
            </p:cNvPr>
            <p:cNvSpPr>
              <a:spLocks/>
            </p:cNvSpPr>
            <p:nvPr/>
          </p:nvSpPr>
          <p:spPr bwMode="auto">
            <a:xfrm>
              <a:off x="4095" y="2574"/>
              <a:ext cx="41" cy="50"/>
            </a:xfrm>
            <a:custGeom>
              <a:avLst/>
              <a:gdLst>
                <a:gd name="T0" fmla="*/ 156 w 20"/>
                <a:gd name="T1" fmla="*/ 80 h 23"/>
                <a:gd name="T2" fmla="*/ 121 w 20"/>
                <a:gd name="T3" fmla="*/ 9 h 23"/>
                <a:gd name="T4" fmla="*/ 59 w 20"/>
                <a:gd name="T5" fmla="*/ 9 h 23"/>
                <a:gd name="T6" fmla="*/ 33 w 20"/>
                <a:gd name="T7" fmla="*/ 174 h 23"/>
                <a:gd name="T8" fmla="*/ 156 w 20"/>
                <a:gd name="T9" fmla="*/ 193 h 23"/>
                <a:gd name="T10" fmla="*/ 156 w 20"/>
                <a:gd name="T11" fmla="*/ 8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18" y="8"/>
                  </a:moveTo>
                  <a:cubicBezTo>
                    <a:pt x="17" y="5"/>
                    <a:pt x="17" y="2"/>
                    <a:pt x="14" y="1"/>
                  </a:cubicBezTo>
                  <a:cubicBezTo>
                    <a:pt x="12" y="0"/>
                    <a:pt x="9" y="0"/>
                    <a:pt x="7" y="1"/>
                  </a:cubicBezTo>
                  <a:cubicBezTo>
                    <a:pt x="1" y="3"/>
                    <a:pt x="0" y="11"/>
                    <a:pt x="4" y="17"/>
                  </a:cubicBezTo>
                  <a:cubicBezTo>
                    <a:pt x="8" y="23"/>
                    <a:pt x="15" y="23"/>
                    <a:pt x="18" y="19"/>
                  </a:cubicBezTo>
                  <a:cubicBezTo>
                    <a:pt x="20" y="16"/>
                    <a:pt x="20" y="14"/>
                    <a:pt x="18"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31" name="Freeform 421">
              <a:extLst>
                <a:ext uri="{FF2B5EF4-FFF2-40B4-BE49-F238E27FC236}">
                  <a16:creationId xmlns:a16="http://schemas.microsoft.com/office/drawing/2014/main" id="{BD552B66-AA75-80D7-B20C-9ECEF1220C86}"/>
                </a:ext>
              </a:extLst>
            </p:cNvPr>
            <p:cNvSpPr>
              <a:spLocks/>
            </p:cNvSpPr>
            <p:nvPr/>
          </p:nvSpPr>
          <p:spPr bwMode="auto">
            <a:xfrm>
              <a:off x="4107" y="2583"/>
              <a:ext cx="21" cy="28"/>
            </a:xfrm>
            <a:custGeom>
              <a:avLst/>
              <a:gdLst>
                <a:gd name="T0" fmla="*/ 92 w 10"/>
                <a:gd name="T1" fmla="*/ 101 h 13"/>
                <a:gd name="T2" fmla="*/ 57 w 10"/>
                <a:gd name="T3" fmla="*/ 129 h 13"/>
                <a:gd name="T4" fmla="*/ 8 w 10"/>
                <a:gd name="T5" fmla="*/ 69 h 13"/>
                <a:gd name="T6" fmla="*/ 17 w 10"/>
                <a:gd name="T7" fmla="*/ 9 h 13"/>
                <a:gd name="T8" fmla="*/ 57 w 10"/>
                <a:gd name="T9" fmla="*/ 9 h 13"/>
                <a:gd name="T10" fmla="*/ 57 w 10"/>
                <a:gd name="T11" fmla="*/ 9 h 13"/>
                <a:gd name="T12" fmla="*/ 17 w 10"/>
                <a:gd name="T13" fmla="*/ 9 h 13"/>
                <a:gd name="T14" fmla="*/ 8 w 10"/>
                <a:gd name="T15" fmla="*/ 69 h 13"/>
                <a:gd name="T16" fmla="*/ 57 w 10"/>
                <a:gd name="T17" fmla="*/ 129 h 13"/>
                <a:gd name="T18" fmla="*/ 92 w 10"/>
                <a:gd name="T19" fmla="*/ 101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10"/>
                  </a:moveTo>
                  <a:cubicBezTo>
                    <a:pt x="9" y="12"/>
                    <a:pt x="8" y="13"/>
                    <a:pt x="6" y="13"/>
                  </a:cubicBezTo>
                  <a:cubicBezTo>
                    <a:pt x="4" y="13"/>
                    <a:pt x="2" y="11"/>
                    <a:pt x="1" y="7"/>
                  </a:cubicBezTo>
                  <a:cubicBezTo>
                    <a:pt x="0" y="4"/>
                    <a:pt x="1" y="2"/>
                    <a:pt x="2" y="1"/>
                  </a:cubicBezTo>
                  <a:cubicBezTo>
                    <a:pt x="3" y="0"/>
                    <a:pt x="5" y="0"/>
                    <a:pt x="6" y="1"/>
                  </a:cubicBezTo>
                  <a:cubicBezTo>
                    <a:pt x="6" y="1"/>
                    <a:pt x="6" y="1"/>
                    <a:pt x="6" y="1"/>
                  </a:cubicBezTo>
                  <a:cubicBezTo>
                    <a:pt x="5" y="0"/>
                    <a:pt x="3" y="0"/>
                    <a:pt x="2" y="1"/>
                  </a:cubicBezTo>
                  <a:cubicBezTo>
                    <a:pt x="1" y="2"/>
                    <a:pt x="0" y="4"/>
                    <a:pt x="1" y="7"/>
                  </a:cubicBezTo>
                  <a:cubicBezTo>
                    <a:pt x="2" y="11"/>
                    <a:pt x="4" y="13"/>
                    <a:pt x="6" y="13"/>
                  </a:cubicBezTo>
                  <a:cubicBezTo>
                    <a:pt x="8" y="13"/>
                    <a:pt x="9" y="12"/>
                    <a:pt x="10" y="1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2" name="Freeform 422">
              <a:extLst>
                <a:ext uri="{FF2B5EF4-FFF2-40B4-BE49-F238E27FC236}">
                  <a16:creationId xmlns:a16="http://schemas.microsoft.com/office/drawing/2014/main" id="{8178BE8D-582A-C19F-3734-F73264BD3C14}"/>
                </a:ext>
              </a:extLst>
            </p:cNvPr>
            <p:cNvSpPr>
              <a:spLocks/>
            </p:cNvSpPr>
            <p:nvPr/>
          </p:nvSpPr>
          <p:spPr bwMode="auto">
            <a:xfrm>
              <a:off x="4509" y="2854"/>
              <a:ext cx="45" cy="48"/>
            </a:xfrm>
            <a:custGeom>
              <a:avLst/>
              <a:gdLst>
                <a:gd name="T0" fmla="*/ 147 w 22"/>
                <a:gd name="T1" fmla="*/ 44 h 22"/>
                <a:gd name="T2" fmla="*/ 96 w 22"/>
                <a:gd name="T3" fmla="*/ 0 h 22"/>
                <a:gd name="T4" fmla="*/ 33 w 22"/>
                <a:gd name="T5" fmla="*/ 20 h 22"/>
                <a:gd name="T6" fmla="*/ 68 w 22"/>
                <a:gd name="T7" fmla="*/ 185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1" y="0"/>
                  </a:cubicBezTo>
                  <a:cubicBezTo>
                    <a:pt x="8" y="0"/>
                    <a:pt x="6" y="0"/>
                    <a:pt x="4" y="2"/>
                  </a:cubicBezTo>
                  <a:cubicBezTo>
                    <a:pt x="0" y="7"/>
                    <a:pt x="2" y="15"/>
                    <a:pt x="8" y="18"/>
                  </a:cubicBezTo>
                  <a:cubicBezTo>
                    <a:pt x="14" y="22"/>
                    <a:pt x="21" y="19"/>
                    <a:pt x="22" y="15"/>
                  </a:cubicBezTo>
                  <a:cubicBezTo>
                    <a:pt x="22" y="10"/>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33" name="Freeform 423">
              <a:extLst>
                <a:ext uri="{FF2B5EF4-FFF2-40B4-BE49-F238E27FC236}">
                  <a16:creationId xmlns:a16="http://schemas.microsoft.com/office/drawing/2014/main" id="{EB429092-A7F1-2FEE-11A2-9F32400EEF24}"/>
                </a:ext>
              </a:extLst>
            </p:cNvPr>
            <p:cNvSpPr>
              <a:spLocks/>
            </p:cNvSpPr>
            <p:nvPr/>
          </p:nvSpPr>
          <p:spPr bwMode="auto">
            <a:xfrm>
              <a:off x="4521" y="2863"/>
              <a:ext cx="25" cy="26"/>
            </a:xfrm>
            <a:custGeom>
              <a:avLst/>
              <a:gdLst>
                <a:gd name="T0" fmla="*/ 100 w 12"/>
                <a:gd name="T1" fmla="*/ 72 h 12"/>
                <a:gd name="T2" fmla="*/ 83 w 12"/>
                <a:gd name="T3" fmla="*/ 113 h 12"/>
                <a:gd name="T4" fmla="*/ 17 w 12"/>
                <a:gd name="T5" fmla="*/ 80 h 12"/>
                <a:gd name="T6" fmla="*/ 8 w 12"/>
                <a:gd name="T7" fmla="*/ 20 h 12"/>
                <a:gd name="T8" fmla="*/ 35 w 12"/>
                <a:gd name="T9" fmla="*/ 0 h 12"/>
                <a:gd name="T10" fmla="*/ 35 w 12"/>
                <a:gd name="T11" fmla="*/ 0 h 12"/>
                <a:gd name="T12" fmla="*/ 8 w 12"/>
                <a:gd name="T13" fmla="*/ 20 h 12"/>
                <a:gd name="T14" fmla="*/ 17 w 12"/>
                <a:gd name="T15" fmla="*/ 80 h 12"/>
                <a:gd name="T16" fmla="*/ 83 w 12"/>
                <a:gd name="T17" fmla="*/ 113 h 12"/>
                <a:gd name="T18" fmla="*/ 100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2"/>
                    <a:pt x="5" y="11"/>
                    <a:pt x="2"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5" y="11"/>
                    <a:pt x="8" y="12"/>
                    <a:pt x="9" y="11"/>
                  </a:cubicBezTo>
                  <a:cubicBezTo>
                    <a:pt x="11" y="10"/>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4" name="Freeform 424">
              <a:extLst>
                <a:ext uri="{FF2B5EF4-FFF2-40B4-BE49-F238E27FC236}">
                  <a16:creationId xmlns:a16="http://schemas.microsoft.com/office/drawing/2014/main" id="{E8775FB7-1809-8798-B358-6EE5C12413F5}"/>
                </a:ext>
              </a:extLst>
            </p:cNvPr>
            <p:cNvSpPr>
              <a:spLocks/>
            </p:cNvSpPr>
            <p:nvPr/>
          </p:nvSpPr>
          <p:spPr bwMode="auto">
            <a:xfrm>
              <a:off x="4328" y="2821"/>
              <a:ext cx="45" cy="48"/>
            </a:xfrm>
            <a:custGeom>
              <a:avLst/>
              <a:gdLst>
                <a:gd name="T0" fmla="*/ 147 w 22"/>
                <a:gd name="T1" fmla="*/ 44 h 22"/>
                <a:gd name="T2" fmla="*/ 96 w 22"/>
                <a:gd name="T3" fmla="*/ 0 h 22"/>
                <a:gd name="T4" fmla="*/ 33 w 22"/>
                <a:gd name="T5" fmla="*/ 33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1" y="0"/>
                  </a:cubicBezTo>
                  <a:cubicBezTo>
                    <a:pt x="8" y="0"/>
                    <a:pt x="6" y="1"/>
                    <a:pt x="4" y="3"/>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35" name="Freeform 425">
              <a:extLst>
                <a:ext uri="{FF2B5EF4-FFF2-40B4-BE49-F238E27FC236}">
                  <a16:creationId xmlns:a16="http://schemas.microsoft.com/office/drawing/2014/main" id="{F78AFC71-DECB-CD23-10B7-0C0780687474}"/>
                </a:ext>
              </a:extLst>
            </p:cNvPr>
            <p:cNvSpPr>
              <a:spLocks/>
            </p:cNvSpPr>
            <p:nvPr/>
          </p:nvSpPr>
          <p:spPr bwMode="auto">
            <a:xfrm>
              <a:off x="4341" y="2830"/>
              <a:ext cx="24" cy="26"/>
            </a:xfrm>
            <a:custGeom>
              <a:avLst/>
              <a:gdLst>
                <a:gd name="T0" fmla="*/ 88 w 12"/>
                <a:gd name="T1" fmla="*/ 72 h 12"/>
                <a:gd name="T2" fmla="*/ 72 w 12"/>
                <a:gd name="T3" fmla="*/ 113 h 12"/>
                <a:gd name="T4" fmla="*/ 24 w 12"/>
                <a:gd name="T5" fmla="*/ 80 h 12"/>
                <a:gd name="T6" fmla="*/ 8 w 12"/>
                <a:gd name="T7" fmla="*/ 20 h 12"/>
                <a:gd name="T8" fmla="*/ 32 w 12"/>
                <a:gd name="T9" fmla="*/ 0 h 12"/>
                <a:gd name="T10" fmla="*/ 32 w 12"/>
                <a:gd name="T11" fmla="*/ 0 h 12"/>
                <a:gd name="T12" fmla="*/ 8 w 12"/>
                <a:gd name="T13" fmla="*/ 20 h 12"/>
                <a:gd name="T14" fmla="*/ 16 w 12"/>
                <a:gd name="T15" fmla="*/ 80 h 12"/>
                <a:gd name="T16" fmla="*/ 80 w 12"/>
                <a:gd name="T17" fmla="*/ 113 h 12"/>
                <a:gd name="T18" fmla="*/ 88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2"/>
                    <a:pt x="5" y="11"/>
                    <a:pt x="3" y="8"/>
                  </a:cubicBezTo>
                  <a:cubicBezTo>
                    <a:pt x="0" y="5"/>
                    <a:pt x="1" y="4"/>
                    <a:pt x="1" y="2"/>
                  </a:cubicBezTo>
                  <a:cubicBezTo>
                    <a:pt x="2" y="1"/>
                    <a:pt x="3" y="0"/>
                    <a:pt x="4" y="0"/>
                  </a:cubicBezTo>
                  <a:cubicBezTo>
                    <a:pt x="4" y="0"/>
                    <a:pt x="4" y="0"/>
                    <a:pt x="4" y="0"/>
                  </a:cubicBezTo>
                  <a:cubicBezTo>
                    <a:pt x="3" y="0"/>
                    <a:pt x="2" y="1"/>
                    <a:pt x="1" y="2"/>
                  </a:cubicBezTo>
                  <a:cubicBezTo>
                    <a:pt x="0" y="4"/>
                    <a:pt x="0" y="5"/>
                    <a:pt x="2" y="8"/>
                  </a:cubicBezTo>
                  <a:cubicBezTo>
                    <a:pt x="5" y="11"/>
                    <a:pt x="8" y="12"/>
                    <a:pt x="10" y="11"/>
                  </a:cubicBezTo>
                  <a:cubicBezTo>
                    <a:pt x="11" y="11"/>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6" name="Freeform 426">
              <a:extLst>
                <a:ext uri="{FF2B5EF4-FFF2-40B4-BE49-F238E27FC236}">
                  <a16:creationId xmlns:a16="http://schemas.microsoft.com/office/drawing/2014/main" id="{7DF7722E-EDEF-2984-D438-B87AF3790901}"/>
                </a:ext>
              </a:extLst>
            </p:cNvPr>
            <p:cNvSpPr>
              <a:spLocks/>
            </p:cNvSpPr>
            <p:nvPr/>
          </p:nvSpPr>
          <p:spPr bwMode="auto">
            <a:xfrm>
              <a:off x="4058" y="2758"/>
              <a:ext cx="45" cy="48"/>
            </a:xfrm>
            <a:custGeom>
              <a:avLst/>
              <a:gdLst>
                <a:gd name="T0" fmla="*/ 147 w 22"/>
                <a:gd name="T1" fmla="*/ 44 h 22"/>
                <a:gd name="T2" fmla="*/ 84 w 22"/>
                <a:gd name="T3" fmla="*/ 0 h 22"/>
                <a:gd name="T4" fmla="*/ 33 w 22"/>
                <a:gd name="T5" fmla="*/ 33 h 22"/>
                <a:gd name="T6" fmla="*/ 68 w 22"/>
                <a:gd name="T7" fmla="*/ 194 h 22"/>
                <a:gd name="T8" fmla="*/ 180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1"/>
                    <a:pt x="4" y="3"/>
                  </a:cubicBezTo>
                  <a:cubicBezTo>
                    <a:pt x="0" y="7"/>
                    <a:pt x="2" y="15"/>
                    <a:pt x="8" y="19"/>
                  </a:cubicBezTo>
                  <a:cubicBezTo>
                    <a:pt x="14" y="22"/>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37" name="Freeform 427">
              <a:extLst>
                <a:ext uri="{FF2B5EF4-FFF2-40B4-BE49-F238E27FC236}">
                  <a16:creationId xmlns:a16="http://schemas.microsoft.com/office/drawing/2014/main" id="{4D21960A-82E9-4B21-1898-D43068800A2A}"/>
                </a:ext>
              </a:extLst>
            </p:cNvPr>
            <p:cNvSpPr>
              <a:spLocks/>
            </p:cNvSpPr>
            <p:nvPr/>
          </p:nvSpPr>
          <p:spPr bwMode="auto">
            <a:xfrm>
              <a:off x="4070" y="2767"/>
              <a:ext cx="23" cy="26"/>
            </a:xfrm>
            <a:custGeom>
              <a:avLst/>
              <a:gdLst>
                <a:gd name="T0" fmla="*/ 100 w 11"/>
                <a:gd name="T1" fmla="*/ 72 h 12"/>
                <a:gd name="T2" fmla="*/ 84 w 11"/>
                <a:gd name="T3" fmla="*/ 113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84 w 11"/>
                <a:gd name="T17" fmla="*/ 113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7" y="12"/>
                    <a:pt x="5" y="11"/>
                    <a:pt x="2" y="8"/>
                  </a:cubicBezTo>
                  <a:cubicBezTo>
                    <a:pt x="0" y="5"/>
                    <a:pt x="0" y="4"/>
                    <a:pt x="1" y="2"/>
                  </a:cubicBezTo>
                  <a:cubicBezTo>
                    <a:pt x="1" y="1"/>
                    <a:pt x="3" y="0"/>
                    <a:pt x="4" y="0"/>
                  </a:cubicBezTo>
                  <a:cubicBezTo>
                    <a:pt x="4" y="0"/>
                    <a:pt x="4" y="0"/>
                    <a:pt x="4" y="0"/>
                  </a:cubicBezTo>
                  <a:cubicBezTo>
                    <a:pt x="3" y="0"/>
                    <a:pt x="1" y="1"/>
                    <a:pt x="1" y="2"/>
                  </a:cubicBezTo>
                  <a:cubicBezTo>
                    <a:pt x="0" y="4"/>
                    <a:pt x="0" y="6"/>
                    <a:pt x="2" y="8"/>
                  </a:cubicBezTo>
                  <a:cubicBezTo>
                    <a:pt x="4" y="11"/>
                    <a:pt x="7" y="12"/>
                    <a:pt x="9" y="11"/>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38" name="Freeform 428">
              <a:extLst>
                <a:ext uri="{FF2B5EF4-FFF2-40B4-BE49-F238E27FC236}">
                  <a16:creationId xmlns:a16="http://schemas.microsoft.com/office/drawing/2014/main" id="{F29C1C08-6232-A283-B008-71DF5D07CE3C}"/>
                </a:ext>
              </a:extLst>
            </p:cNvPr>
            <p:cNvSpPr>
              <a:spLocks/>
            </p:cNvSpPr>
            <p:nvPr/>
          </p:nvSpPr>
          <p:spPr bwMode="auto">
            <a:xfrm>
              <a:off x="3992" y="2797"/>
              <a:ext cx="43" cy="50"/>
            </a:xfrm>
            <a:custGeom>
              <a:avLst/>
              <a:gdLst>
                <a:gd name="T0" fmla="*/ 164 w 21"/>
                <a:gd name="T1" fmla="*/ 80 h 23"/>
                <a:gd name="T2" fmla="*/ 121 w 21"/>
                <a:gd name="T3" fmla="*/ 20 h 23"/>
                <a:gd name="T4" fmla="*/ 59 w 21"/>
                <a:gd name="T5" fmla="*/ 9 h 23"/>
                <a:gd name="T6" fmla="*/ 41 w 21"/>
                <a:gd name="T7" fmla="*/ 185 h 23"/>
                <a:gd name="T8" fmla="*/ 164 w 21"/>
                <a:gd name="T9" fmla="*/ 202 h 23"/>
                <a:gd name="T10" fmla="*/ 164 w 21"/>
                <a:gd name="T11" fmla="*/ 8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9" y="8"/>
                  </a:moveTo>
                  <a:cubicBezTo>
                    <a:pt x="18" y="5"/>
                    <a:pt x="17" y="3"/>
                    <a:pt x="14" y="2"/>
                  </a:cubicBezTo>
                  <a:cubicBezTo>
                    <a:pt x="12" y="1"/>
                    <a:pt x="10" y="0"/>
                    <a:pt x="7" y="1"/>
                  </a:cubicBezTo>
                  <a:cubicBezTo>
                    <a:pt x="2" y="3"/>
                    <a:pt x="0" y="12"/>
                    <a:pt x="5" y="18"/>
                  </a:cubicBezTo>
                  <a:cubicBezTo>
                    <a:pt x="9" y="23"/>
                    <a:pt x="16" y="23"/>
                    <a:pt x="19" y="20"/>
                  </a:cubicBezTo>
                  <a:cubicBezTo>
                    <a:pt x="21" y="16"/>
                    <a:pt x="21" y="14"/>
                    <a:pt x="19"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39" name="Freeform 429">
              <a:extLst>
                <a:ext uri="{FF2B5EF4-FFF2-40B4-BE49-F238E27FC236}">
                  <a16:creationId xmlns:a16="http://schemas.microsoft.com/office/drawing/2014/main" id="{92125955-FBA7-9A75-70BB-5F92AC4AD22A}"/>
                </a:ext>
              </a:extLst>
            </p:cNvPr>
            <p:cNvSpPr>
              <a:spLocks/>
            </p:cNvSpPr>
            <p:nvPr/>
          </p:nvSpPr>
          <p:spPr bwMode="auto">
            <a:xfrm>
              <a:off x="4007" y="2808"/>
              <a:ext cx="18" cy="26"/>
            </a:xfrm>
            <a:custGeom>
              <a:avLst/>
              <a:gdLst>
                <a:gd name="T0" fmla="*/ 72 w 9"/>
                <a:gd name="T1" fmla="*/ 93 h 12"/>
                <a:gd name="T2" fmla="*/ 48 w 9"/>
                <a:gd name="T3" fmla="*/ 121 h 12"/>
                <a:gd name="T4" fmla="*/ 8 w 9"/>
                <a:gd name="T5" fmla="*/ 72 h 12"/>
                <a:gd name="T6" fmla="*/ 16 w 9"/>
                <a:gd name="T7" fmla="*/ 9 h 12"/>
                <a:gd name="T8" fmla="*/ 40 w 9"/>
                <a:gd name="T9" fmla="*/ 0 h 12"/>
                <a:gd name="T10" fmla="*/ 40 w 9"/>
                <a:gd name="T11" fmla="*/ 0 h 12"/>
                <a:gd name="T12" fmla="*/ 16 w 9"/>
                <a:gd name="T13" fmla="*/ 9 h 12"/>
                <a:gd name="T14" fmla="*/ 0 w 9"/>
                <a:gd name="T15" fmla="*/ 72 h 12"/>
                <a:gd name="T16" fmla="*/ 48 w 9"/>
                <a:gd name="T17" fmla="*/ 121 h 12"/>
                <a:gd name="T18" fmla="*/ 72 w 9"/>
                <a:gd name="T19" fmla="*/ 9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 h="12">
                  <a:moveTo>
                    <a:pt x="9" y="9"/>
                  </a:moveTo>
                  <a:cubicBezTo>
                    <a:pt x="9" y="11"/>
                    <a:pt x="7" y="12"/>
                    <a:pt x="6" y="12"/>
                  </a:cubicBezTo>
                  <a:cubicBezTo>
                    <a:pt x="4" y="12"/>
                    <a:pt x="1" y="10"/>
                    <a:pt x="1" y="7"/>
                  </a:cubicBezTo>
                  <a:cubicBezTo>
                    <a:pt x="0" y="3"/>
                    <a:pt x="1" y="2"/>
                    <a:pt x="2" y="1"/>
                  </a:cubicBezTo>
                  <a:cubicBezTo>
                    <a:pt x="3" y="0"/>
                    <a:pt x="4" y="0"/>
                    <a:pt x="5" y="0"/>
                  </a:cubicBezTo>
                  <a:cubicBezTo>
                    <a:pt x="5" y="0"/>
                    <a:pt x="5" y="0"/>
                    <a:pt x="5" y="0"/>
                  </a:cubicBezTo>
                  <a:cubicBezTo>
                    <a:pt x="4" y="0"/>
                    <a:pt x="3" y="0"/>
                    <a:pt x="2" y="1"/>
                  </a:cubicBezTo>
                  <a:cubicBezTo>
                    <a:pt x="1" y="2"/>
                    <a:pt x="0" y="3"/>
                    <a:pt x="0" y="7"/>
                  </a:cubicBezTo>
                  <a:cubicBezTo>
                    <a:pt x="1" y="11"/>
                    <a:pt x="4" y="12"/>
                    <a:pt x="6" y="12"/>
                  </a:cubicBezTo>
                  <a:cubicBezTo>
                    <a:pt x="7" y="12"/>
                    <a:pt x="9" y="11"/>
                    <a:pt x="9"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0" name="Freeform 430">
              <a:extLst>
                <a:ext uri="{FF2B5EF4-FFF2-40B4-BE49-F238E27FC236}">
                  <a16:creationId xmlns:a16="http://schemas.microsoft.com/office/drawing/2014/main" id="{8B0AC8D4-5A1D-3754-C4A8-698D8E01D0BE}"/>
                </a:ext>
              </a:extLst>
            </p:cNvPr>
            <p:cNvSpPr>
              <a:spLocks/>
            </p:cNvSpPr>
            <p:nvPr/>
          </p:nvSpPr>
          <p:spPr bwMode="auto">
            <a:xfrm>
              <a:off x="4304" y="2959"/>
              <a:ext cx="59" cy="61"/>
            </a:xfrm>
            <a:custGeom>
              <a:avLst/>
              <a:gdLst>
                <a:gd name="T0" fmla="*/ 57 w 29"/>
                <a:gd name="T1" fmla="*/ 218 h 28"/>
                <a:gd name="T2" fmla="*/ 203 w 29"/>
                <a:gd name="T3" fmla="*/ 229 h 28"/>
                <a:gd name="T4" fmla="*/ 187 w 29"/>
                <a:gd name="T5" fmla="*/ 44 h 28"/>
                <a:gd name="T6" fmla="*/ 57 w 29"/>
                <a:gd name="T7" fmla="*/ 218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28">
                  <a:moveTo>
                    <a:pt x="7" y="21"/>
                  </a:moveTo>
                  <a:cubicBezTo>
                    <a:pt x="10" y="28"/>
                    <a:pt x="18" y="28"/>
                    <a:pt x="24" y="22"/>
                  </a:cubicBezTo>
                  <a:cubicBezTo>
                    <a:pt x="29" y="16"/>
                    <a:pt x="29" y="9"/>
                    <a:pt x="22" y="4"/>
                  </a:cubicBezTo>
                  <a:cubicBezTo>
                    <a:pt x="16" y="0"/>
                    <a:pt x="0" y="11"/>
                    <a:pt x="7" y="2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41" name="Freeform 431">
              <a:extLst>
                <a:ext uri="{FF2B5EF4-FFF2-40B4-BE49-F238E27FC236}">
                  <a16:creationId xmlns:a16="http://schemas.microsoft.com/office/drawing/2014/main" id="{62FCA48B-1888-0E6C-26FA-38B751E09312}"/>
                </a:ext>
              </a:extLst>
            </p:cNvPr>
            <p:cNvSpPr>
              <a:spLocks/>
            </p:cNvSpPr>
            <p:nvPr/>
          </p:nvSpPr>
          <p:spPr bwMode="auto">
            <a:xfrm>
              <a:off x="4324" y="2974"/>
              <a:ext cx="25" cy="33"/>
            </a:xfrm>
            <a:custGeom>
              <a:avLst/>
              <a:gdLst>
                <a:gd name="T0" fmla="*/ 108 w 12"/>
                <a:gd name="T1" fmla="*/ 125 h 15"/>
                <a:gd name="T2" fmla="*/ 56 w 12"/>
                <a:gd name="T3" fmla="*/ 150 h 15"/>
                <a:gd name="T4" fmla="*/ 8 w 12"/>
                <a:gd name="T5" fmla="*/ 106 h 15"/>
                <a:gd name="T6" fmla="*/ 27 w 12"/>
                <a:gd name="T7" fmla="*/ 33 h 15"/>
                <a:gd name="T8" fmla="*/ 92 w 12"/>
                <a:gd name="T9" fmla="*/ 9 h 15"/>
                <a:gd name="T10" fmla="*/ 92 w 12"/>
                <a:gd name="T11" fmla="*/ 9 h 15"/>
                <a:gd name="T12" fmla="*/ 27 w 12"/>
                <a:gd name="T13" fmla="*/ 33 h 15"/>
                <a:gd name="T14" fmla="*/ 8 w 12"/>
                <a:gd name="T15" fmla="*/ 106 h 15"/>
                <a:gd name="T16" fmla="*/ 56 w 12"/>
                <a:gd name="T17" fmla="*/ 150 h 15"/>
                <a:gd name="T18" fmla="*/ 108 w 12"/>
                <a:gd name="T19" fmla="*/ 125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5">
                  <a:moveTo>
                    <a:pt x="12" y="12"/>
                  </a:moveTo>
                  <a:cubicBezTo>
                    <a:pt x="11" y="14"/>
                    <a:pt x="8" y="14"/>
                    <a:pt x="6" y="14"/>
                  </a:cubicBezTo>
                  <a:cubicBezTo>
                    <a:pt x="3" y="14"/>
                    <a:pt x="1" y="12"/>
                    <a:pt x="1" y="10"/>
                  </a:cubicBezTo>
                  <a:cubicBezTo>
                    <a:pt x="0" y="8"/>
                    <a:pt x="1" y="5"/>
                    <a:pt x="3" y="3"/>
                  </a:cubicBezTo>
                  <a:cubicBezTo>
                    <a:pt x="5" y="1"/>
                    <a:pt x="7" y="0"/>
                    <a:pt x="10" y="1"/>
                  </a:cubicBezTo>
                  <a:cubicBezTo>
                    <a:pt x="10" y="1"/>
                    <a:pt x="10" y="1"/>
                    <a:pt x="10" y="1"/>
                  </a:cubicBezTo>
                  <a:cubicBezTo>
                    <a:pt x="7" y="0"/>
                    <a:pt x="5" y="1"/>
                    <a:pt x="3" y="3"/>
                  </a:cubicBezTo>
                  <a:cubicBezTo>
                    <a:pt x="1" y="5"/>
                    <a:pt x="0" y="8"/>
                    <a:pt x="1" y="10"/>
                  </a:cubicBezTo>
                  <a:cubicBezTo>
                    <a:pt x="1" y="12"/>
                    <a:pt x="3" y="14"/>
                    <a:pt x="6" y="14"/>
                  </a:cubicBezTo>
                  <a:cubicBezTo>
                    <a:pt x="9" y="15"/>
                    <a:pt x="11" y="14"/>
                    <a:pt x="12" y="1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2" name="Freeform 432">
              <a:extLst>
                <a:ext uri="{FF2B5EF4-FFF2-40B4-BE49-F238E27FC236}">
                  <a16:creationId xmlns:a16="http://schemas.microsoft.com/office/drawing/2014/main" id="{89E00E6E-9956-D253-1673-D64542E6A6A8}"/>
                </a:ext>
              </a:extLst>
            </p:cNvPr>
            <p:cNvSpPr>
              <a:spLocks/>
            </p:cNvSpPr>
            <p:nvPr/>
          </p:nvSpPr>
          <p:spPr bwMode="auto">
            <a:xfrm>
              <a:off x="4396" y="2213"/>
              <a:ext cx="47" cy="73"/>
            </a:xfrm>
            <a:custGeom>
              <a:avLst/>
              <a:gdLst>
                <a:gd name="T0" fmla="*/ 137 w 23"/>
                <a:gd name="T1" fmla="*/ 53 h 33"/>
                <a:gd name="T2" fmla="*/ 51 w 23"/>
                <a:gd name="T3" fmla="*/ 20 h 33"/>
                <a:gd name="T4" fmla="*/ 33 w 23"/>
                <a:gd name="T5" fmla="*/ 226 h 33"/>
                <a:gd name="T6" fmla="*/ 155 w 23"/>
                <a:gd name="T7" fmla="*/ 347 h 33"/>
                <a:gd name="T8" fmla="*/ 196 w 23"/>
                <a:gd name="T9" fmla="*/ 283 h 33"/>
                <a:gd name="T10" fmla="*/ 172 w 23"/>
                <a:gd name="T11" fmla="*/ 161 h 33"/>
                <a:gd name="T12" fmla="*/ 137 w 23"/>
                <a:gd name="T13" fmla="*/ 5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3">
                  <a:moveTo>
                    <a:pt x="16" y="5"/>
                  </a:moveTo>
                  <a:cubicBezTo>
                    <a:pt x="14" y="2"/>
                    <a:pt x="10" y="0"/>
                    <a:pt x="6" y="2"/>
                  </a:cubicBezTo>
                  <a:cubicBezTo>
                    <a:pt x="0" y="5"/>
                    <a:pt x="0" y="12"/>
                    <a:pt x="4" y="21"/>
                  </a:cubicBezTo>
                  <a:cubicBezTo>
                    <a:pt x="8" y="29"/>
                    <a:pt x="11" y="33"/>
                    <a:pt x="18" y="32"/>
                  </a:cubicBezTo>
                  <a:cubicBezTo>
                    <a:pt x="21" y="32"/>
                    <a:pt x="23" y="30"/>
                    <a:pt x="23" y="26"/>
                  </a:cubicBezTo>
                  <a:cubicBezTo>
                    <a:pt x="23" y="22"/>
                    <a:pt x="21" y="20"/>
                    <a:pt x="20" y="15"/>
                  </a:cubicBezTo>
                  <a:cubicBezTo>
                    <a:pt x="19" y="13"/>
                    <a:pt x="19" y="8"/>
                    <a:pt x="16"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43" name="Freeform 433">
              <a:extLst>
                <a:ext uri="{FF2B5EF4-FFF2-40B4-BE49-F238E27FC236}">
                  <a16:creationId xmlns:a16="http://schemas.microsoft.com/office/drawing/2014/main" id="{8E6B4301-EB9E-873F-8202-F2B2B6E10981}"/>
                </a:ext>
              </a:extLst>
            </p:cNvPr>
            <p:cNvSpPr>
              <a:spLocks/>
            </p:cNvSpPr>
            <p:nvPr/>
          </p:nvSpPr>
          <p:spPr bwMode="auto">
            <a:xfrm>
              <a:off x="4410" y="2226"/>
              <a:ext cx="23" cy="42"/>
            </a:xfrm>
            <a:custGeom>
              <a:avLst/>
              <a:gdLst>
                <a:gd name="T0" fmla="*/ 100 w 11"/>
                <a:gd name="T1" fmla="*/ 195 h 19"/>
                <a:gd name="T2" fmla="*/ 92 w 11"/>
                <a:gd name="T3" fmla="*/ 206 h 19"/>
                <a:gd name="T4" fmla="*/ 27 w 11"/>
                <a:gd name="T5" fmla="*/ 108 h 19"/>
                <a:gd name="T6" fmla="*/ 17 w 11"/>
                <a:gd name="T7" fmla="*/ 9 h 19"/>
                <a:gd name="T8" fmla="*/ 56 w 11"/>
                <a:gd name="T9" fmla="*/ 20 h 19"/>
                <a:gd name="T10" fmla="*/ 56 w 11"/>
                <a:gd name="T11" fmla="*/ 20 h 19"/>
                <a:gd name="T12" fmla="*/ 17 w 11"/>
                <a:gd name="T13" fmla="*/ 9 h 19"/>
                <a:gd name="T14" fmla="*/ 17 w 11"/>
                <a:gd name="T15" fmla="*/ 108 h 19"/>
                <a:gd name="T16" fmla="*/ 92 w 11"/>
                <a:gd name="T17" fmla="*/ 206 h 19"/>
                <a:gd name="T18" fmla="*/ 100 w 11"/>
                <a:gd name="T19" fmla="*/ 195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9">
                  <a:moveTo>
                    <a:pt x="11" y="18"/>
                  </a:moveTo>
                  <a:cubicBezTo>
                    <a:pt x="11" y="19"/>
                    <a:pt x="10" y="19"/>
                    <a:pt x="10" y="19"/>
                  </a:cubicBezTo>
                  <a:cubicBezTo>
                    <a:pt x="9" y="19"/>
                    <a:pt x="6" y="17"/>
                    <a:pt x="3" y="10"/>
                  </a:cubicBezTo>
                  <a:cubicBezTo>
                    <a:pt x="0" y="5"/>
                    <a:pt x="1" y="2"/>
                    <a:pt x="2" y="1"/>
                  </a:cubicBezTo>
                  <a:cubicBezTo>
                    <a:pt x="3" y="0"/>
                    <a:pt x="5" y="1"/>
                    <a:pt x="6" y="2"/>
                  </a:cubicBezTo>
                  <a:cubicBezTo>
                    <a:pt x="6" y="2"/>
                    <a:pt x="6" y="2"/>
                    <a:pt x="6" y="2"/>
                  </a:cubicBezTo>
                  <a:cubicBezTo>
                    <a:pt x="5" y="1"/>
                    <a:pt x="3" y="0"/>
                    <a:pt x="2" y="1"/>
                  </a:cubicBezTo>
                  <a:cubicBezTo>
                    <a:pt x="1" y="2"/>
                    <a:pt x="0" y="5"/>
                    <a:pt x="2" y="10"/>
                  </a:cubicBezTo>
                  <a:cubicBezTo>
                    <a:pt x="5" y="17"/>
                    <a:pt x="8" y="19"/>
                    <a:pt x="10" y="19"/>
                  </a:cubicBezTo>
                  <a:cubicBezTo>
                    <a:pt x="10" y="19"/>
                    <a:pt x="11" y="19"/>
                    <a:pt x="11" y="1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4" name="Freeform 434">
              <a:extLst>
                <a:ext uri="{FF2B5EF4-FFF2-40B4-BE49-F238E27FC236}">
                  <a16:creationId xmlns:a16="http://schemas.microsoft.com/office/drawing/2014/main" id="{ED5CD1F8-0B94-57FC-D5E3-1E8D6A9C3D3C}"/>
                </a:ext>
              </a:extLst>
            </p:cNvPr>
            <p:cNvSpPr>
              <a:spLocks/>
            </p:cNvSpPr>
            <p:nvPr/>
          </p:nvSpPr>
          <p:spPr bwMode="auto">
            <a:xfrm>
              <a:off x="4312" y="2624"/>
              <a:ext cx="41" cy="73"/>
            </a:xfrm>
            <a:custGeom>
              <a:avLst/>
              <a:gdLst>
                <a:gd name="T0" fmla="*/ 96 w 20"/>
                <a:gd name="T1" fmla="*/ 44 h 33"/>
                <a:gd name="T2" fmla="*/ 16 w 20"/>
                <a:gd name="T3" fmla="*/ 73 h 33"/>
                <a:gd name="T4" fmla="*/ 43 w 20"/>
                <a:gd name="T5" fmla="*/ 270 h 33"/>
                <a:gd name="T6" fmla="*/ 121 w 20"/>
                <a:gd name="T7" fmla="*/ 356 h 33"/>
                <a:gd name="T8" fmla="*/ 96 w 20"/>
                <a:gd name="T9" fmla="*/ 44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3">
                  <a:moveTo>
                    <a:pt x="11" y="4"/>
                  </a:moveTo>
                  <a:cubicBezTo>
                    <a:pt x="6" y="0"/>
                    <a:pt x="3" y="2"/>
                    <a:pt x="2" y="7"/>
                  </a:cubicBezTo>
                  <a:cubicBezTo>
                    <a:pt x="0" y="12"/>
                    <a:pt x="2" y="19"/>
                    <a:pt x="5" y="25"/>
                  </a:cubicBezTo>
                  <a:cubicBezTo>
                    <a:pt x="8" y="32"/>
                    <a:pt x="11" y="33"/>
                    <a:pt x="14" y="33"/>
                  </a:cubicBezTo>
                  <a:cubicBezTo>
                    <a:pt x="20" y="31"/>
                    <a:pt x="18" y="10"/>
                    <a:pt x="1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45" name="Freeform 435">
              <a:extLst>
                <a:ext uri="{FF2B5EF4-FFF2-40B4-BE49-F238E27FC236}">
                  <a16:creationId xmlns:a16="http://schemas.microsoft.com/office/drawing/2014/main" id="{998AE038-997F-FF9C-B701-3AF39CCDDB20}"/>
                </a:ext>
              </a:extLst>
            </p:cNvPr>
            <p:cNvSpPr>
              <a:spLocks/>
            </p:cNvSpPr>
            <p:nvPr/>
          </p:nvSpPr>
          <p:spPr bwMode="auto">
            <a:xfrm>
              <a:off x="4324" y="2640"/>
              <a:ext cx="13" cy="43"/>
            </a:xfrm>
            <a:custGeom>
              <a:avLst/>
              <a:gdLst>
                <a:gd name="T0" fmla="*/ 20 w 6"/>
                <a:gd name="T1" fmla="*/ 0 h 20"/>
                <a:gd name="T2" fmla="*/ 0 w 6"/>
                <a:gd name="T3" fmla="*/ 60 h 20"/>
                <a:gd name="T4" fmla="*/ 33 w 6"/>
                <a:gd name="T5" fmla="*/ 181 h 20"/>
                <a:gd name="T6" fmla="*/ 61 w 6"/>
                <a:gd name="T7" fmla="*/ 198 h 20"/>
                <a:gd name="T8" fmla="*/ 61 w 6"/>
                <a:gd name="T9" fmla="*/ 198 h 20"/>
                <a:gd name="T10" fmla="*/ 33 w 6"/>
                <a:gd name="T11" fmla="*/ 181 h 20"/>
                <a:gd name="T12" fmla="*/ 0 w 6"/>
                <a:gd name="T13" fmla="*/ 60 h 20"/>
                <a:gd name="T14" fmla="*/ 20 w 6"/>
                <a:gd name="T15" fmla="*/ 9 h 20"/>
                <a:gd name="T16" fmla="*/ 52 w 6"/>
                <a:gd name="T17" fmla="*/ 19 h 20"/>
                <a:gd name="T18" fmla="*/ 52 w 6"/>
                <a:gd name="T19" fmla="*/ 19 h 20"/>
                <a:gd name="T20" fmla="*/ 20 w 6"/>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20">
                  <a:moveTo>
                    <a:pt x="2" y="0"/>
                  </a:moveTo>
                  <a:cubicBezTo>
                    <a:pt x="1" y="1"/>
                    <a:pt x="0" y="3"/>
                    <a:pt x="0" y="6"/>
                  </a:cubicBezTo>
                  <a:cubicBezTo>
                    <a:pt x="0" y="10"/>
                    <a:pt x="1" y="15"/>
                    <a:pt x="3" y="18"/>
                  </a:cubicBezTo>
                  <a:cubicBezTo>
                    <a:pt x="4" y="19"/>
                    <a:pt x="5" y="20"/>
                    <a:pt x="6" y="20"/>
                  </a:cubicBezTo>
                  <a:cubicBezTo>
                    <a:pt x="6" y="20"/>
                    <a:pt x="6" y="20"/>
                    <a:pt x="6" y="20"/>
                  </a:cubicBezTo>
                  <a:cubicBezTo>
                    <a:pt x="5" y="20"/>
                    <a:pt x="4" y="19"/>
                    <a:pt x="3" y="18"/>
                  </a:cubicBezTo>
                  <a:cubicBezTo>
                    <a:pt x="1" y="15"/>
                    <a:pt x="0" y="10"/>
                    <a:pt x="0" y="6"/>
                  </a:cubicBezTo>
                  <a:cubicBezTo>
                    <a:pt x="0" y="3"/>
                    <a:pt x="1" y="1"/>
                    <a:pt x="2" y="1"/>
                  </a:cubicBezTo>
                  <a:cubicBezTo>
                    <a:pt x="3" y="0"/>
                    <a:pt x="4" y="1"/>
                    <a:pt x="5" y="2"/>
                  </a:cubicBezTo>
                  <a:cubicBezTo>
                    <a:pt x="5" y="2"/>
                    <a:pt x="5" y="2"/>
                    <a:pt x="5" y="2"/>
                  </a:cubicBezTo>
                  <a:cubicBezTo>
                    <a:pt x="4" y="1"/>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6" name="Freeform 436">
              <a:extLst>
                <a:ext uri="{FF2B5EF4-FFF2-40B4-BE49-F238E27FC236}">
                  <a16:creationId xmlns:a16="http://schemas.microsoft.com/office/drawing/2014/main" id="{B0EAF2A1-4FB3-2DA2-81DC-D0BC68976872}"/>
                </a:ext>
              </a:extLst>
            </p:cNvPr>
            <p:cNvSpPr>
              <a:spLocks/>
            </p:cNvSpPr>
            <p:nvPr/>
          </p:nvSpPr>
          <p:spPr bwMode="auto">
            <a:xfrm>
              <a:off x="4324" y="2675"/>
              <a:ext cx="45" cy="48"/>
            </a:xfrm>
            <a:custGeom>
              <a:avLst/>
              <a:gdLst>
                <a:gd name="T0" fmla="*/ 147 w 22"/>
                <a:gd name="T1" fmla="*/ 44 h 22"/>
                <a:gd name="T2" fmla="*/ 96 w 22"/>
                <a:gd name="T3" fmla="*/ 0 h 22"/>
                <a:gd name="T4" fmla="*/ 33 w 22"/>
                <a:gd name="T5" fmla="*/ 33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4" y="0"/>
                    <a:pt x="11" y="0"/>
                  </a:cubicBezTo>
                  <a:cubicBezTo>
                    <a:pt x="8" y="0"/>
                    <a:pt x="6" y="1"/>
                    <a:pt x="4" y="3"/>
                  </a:cubicBezTo>
                  <a:cubicBezTo>
                    <a:pt x="0" y="7"/>
                    <a:pt x="2" y="15"/>
                    <a:pt x="8" y="19"/>
                  </a:cubicBezTo>
                  <a:cubicBezTo>
                    <a:pt x="15"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47" name="Freeform 437">
              <a:extLst>
                <a:ext uri="{FF2B5EF4-FFF2-40B4-BE49-F238E27FC236}">
                  <a16:creationId xmlns:a16="http://schemas.microsoft.com/office/drawing/2014/main" id="{B3EA0C32-F175-B0E5-8E77-B7884992026F}"/>
                </a:ext>
              </a:extLst>
            </p:cNvPr>
            <p:cNvSpPr>
              <a:spLocks/>
            </p:cNvSpPr>
            <p:nvPr/>
          </p:nvSpPr>
          <p:spPr bwMode="auto">
            <a:xfrm>
              <a:off x="4337" y="2683"/>
              <a:ext cx="24" cy="27"/>
            </a:xfrm>
            <a:custGeom>
              <a:avLst/>
              <a:gdLst>
                <a:gd name="T0" fmla="*/ 88 w 12"/>
                <a:gd name="T1" fmla="*/ 81 h 12"/>
                <a:gd name="T2" fmla="*/ 80 w 12"/>
                <a:gd name="T3" fmla="*/ 126 h 12"/>
                <a:gd name="T4" fmla="*/ 24 w 12"/>
                <a:gd name="T5" fmla="*/ 92 h 12"/>
                <a:gd name="T6" fmla="*/ 8 w 12"/>
                <a:gd name="T7" fmla="*/ 36 h 12"/>
                <a:gd name="T8" fmla="*/ 32 w 12"/>
                <a:gd name="T9" fmla="*/ 0 h 12"/>
                <a:gd name="T10" fmla="*/ 32 w 12"/>
                <a:gd name="T11" fmla="*/ 0 h 12"/>
                <a:gd name="T12" fmla="*/ 8 w 12"/>
                <a:gd name="T13" fmla="*/ 36 h 12"/>
                <a:gd name="T14" fmla="*/ 16 w 12"/>
                <a:gd name="T15" fmla="*/ 92 h 12"/>
                <a:gd name="T16" fmla="*/ 80 w 12"/>
                <a:gd name="T17" fmla="*/ 126 h 12"/>
                <a:gd name="T18" fmla="*/ 88 w 12"/>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1"/>
                    <a:pt x="10" y="11"/>
                  </a:cubicBezTo>
                  <a:cubicBezTo>
                    <a:pt x="8" y="12"/>
                    <a:pt x="5" y="11"/>
                    <a:pt x="3" y="8"/>
                  </a:cubicBezTo>
                  <a:cubicBezTo>
                    <a:pt x="1" y="6"/>
                    <a:pt x="1" y="4"/>
                    <a:pt x="1" y="3"/>
                  </a:cubicBezTo>
                  <a:cubicBezTo>
                    <a:pt x="2" y="1"/>
                    <a:pt x="3" y="0"/>
                    <a:pt x="4" y="0"/>
                  </a:cubicBezTo>
                  <a:cubicBezTo>
                    <a:pt x="4" y="0"/>
                    <a:pt x="4" y="0"/>
                    <a:pt x="4" y="0"/>
                  </a:cubicBezTo>
                  <a:cubicBezTo>
                    <a:pt x="3" y="0"/>
                    <a:pt x="2" y="1"/>
                    <a:pt x="1" y="3"/>
                  </a:cubicBezTo>
                  <a:cubicBezTo>
                    <a:pt x="1" y="4"/>
                    <a:pt x="0" y="6"/>
                    <a:pt x="2" y="8"/>
                  </a:cubicBezTo>
                  <a:cubicBezTo>
                    <a:pt x="5" y="12"/>
                    <a:pt x="8" y="12"/>
                    <a:pt x="10" y="11"/>
                  </a:cubicBezTo>
                  <a:cubicBezTo>
                    <a:pt x="11" y="11"/>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48" name="Freeform 438">
              <a:extLst>
                <a:ext uri="{FF2B5EF4-FFF2-40B4-BE49-F238E27FC236}">
                  <a16:creationId xmlns:a16="http://schemas.microsoft.com/office/drawing/2014/main" id="{60696AF6-5199-934B-C91B-A3A8A281FD13}"/>
                </a:ext>
              </a:extLst>
            </p:cNvPr>
            <p:cNvSpPr>
              <a:spLocks/>
            </p:cNvSpPr>
            <p:nvPr/>
          </p:nvSpPr>
          <p:spPr bwMode="auto">
            <a:xfrm>
              <a:off x="4339" y="2648"/>
              <a:ext cx="45" cy="49"/>
            </a:xfrm>
            <a:custGeom>
              <a:avLst/>
              <a:gdLst>
                <a:gd name="T0" fmla="*/ 155 w 22"/>
                <a:gd name="T1" fmla="*/ 45 h 22"/>
                <a:gd name="T2" fmla="*/ 96 w 22"/>
                <a:gd name="T3" fmla="*/ 0 h 22"/>
                <a:gd name="T4" fmla="*/ 33 w 22"/>
                <a:gd name="T5" fmla="*/ 36 h 22"/>
                <a:gd name="T6" fmla="*/ 68 w 22"/>
                <a:gd name="T7" fmla="*/ 209 h 22"/>
                <a:gd name="T8" fmla="*/ 188 w 22"/>
                <a:gd name="T9" fmla="*/ 165 h 22"/>
                <a:gd name="T10" fmla="*/ 155 w 22"/>
                <a:gd name="T11" fmla="*/ 45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8" y="4"/>
                  </a:moveTo>
                  <a:cubicBezTo>
                    <a:pt x="15" y="2"/>
                    <a:pt x="14" y="0"/>
                    <a:pt x="11" y="0"/>
                  </a:cubicBezTo>
                  <a:cubicBezTo>
                    <a:pt x="8" y="0"/>
                    <a:pt x="6" y="1"/>
                    <a:pt x="4" y="3"/>
                  </a:cubicBezTo>
                  <a:cubicBezTo>
                    <a:pt x="0" y="7"/>
                    <a:pt x="2" y="15"/>
                    <a:pt x="8" y="19"/>
                  </a:cubicBezTo>
                  <a:cubicBezTo>
                    <a:pt x="15" y="22"/>
                    <a:pt x="21" y="19"/>
                    <a:pt x="22" y="15"/>
                  </a:cubicBezTo>
                  <a:cubicBezTo>
                    <a:pt x="22" y="11"/>
                    <a:pt x="21"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49" name="Freeform 439">
              <a:extLst>
                <a:ext uri="{FF2B5EF4-FFF2-40B4-BE49-F238E27FC236}">
                  <a16:creationId xmlns:a16="http://schemas.microsoft.com/office/drawing/2014/main" id="{215B8DF6-E74B-DCB3-E118-B3D31A826291}"/>
                </a:ext>
              </a:extLst>
            </p:cNvPr>
            <p:cNvSpPr>
              <a:spLocks/>
            </p:cNvSpPr>
            <p:nvPr/>
          </p:nvSpPr>
          <p:spPr bwMode="auto">
            <a:xfrm>
              <a:off x="4351" y="2657"/>
              <a:ext cx="25" cy="26"/>
            </a:xfrm>
            <a:custGeom>
              <a:avLst/>
              <a:gdLst>
                <a:gd name="T0" fmla="*/ 100 w 12"/>
                <a:gd name="T1" fmla="*/ 72 h 12"/>
                <a:gd name="T2" fmla="*/ 92 w 12"/>
                <a:gd name="T3" fmla="*/ 113 h 12"/>
                <a:gd name="T4" fmla="*/ 27 w 12"/>
                <a:gd name="T5" fmla="*/ 80 h 12"/>
                <a:gd name="T6" fmla="*/ 8 w 12"/>
                <a:gd name="T7" fmla="*/ 33 h 12"/>
                <a:gd name="T8" fmla="*/ 35 w 12"/>
                <a:gd name="T9" fmla="*/ 0 h 12"/>
                <a:gd name="T10" fmla="*/ 35 w 12"/>
                <a:gd name="T11" fmla="*/ 0 h 12"/>
                <a:gd name="T12" fmla="*/ 8 w 12"/>
                <a:gd name="T13" fmla="*/ 33 h 12"/>
                <a:gd name="T14" fmla="*/ 27 w 12"/>
                <a:gd name="T15" fmla="*/ 93 h 12"/>
                <a:gd name="T16" fmla="*/ 92 w 12"/>
                <a:gd name="T17" fmla="*/ 113 h 12"/>
                <a:gd name="T18" fmla="*/ 100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1"/>
                    <a:pt x="10" y="11"/>
                  </a:cubicBezTo>
                  <a:cubicBezTo>
                    <a:pt x="8" y="12"/>
                    <a:pt x="5" y="11"/>
                    <a:pt x="3" y="8"/>
                  </a:cubicBezTo>
                  <a:cubicBezTo>
                    <a:pt x="1" y="6"/>
                    <a:pt x="1" y="4"/>
                    <a:pt x="1" y="3"/>
                  </a:cubicBezTo>
                  <a:cubicBezTo>
                    <a:pt x="2" y="1"/>
                    <a:pt x="3" y="0"/>
                    <a:pt x="4" y="0"/>
                  </a:cubicBezTo>
                  <a:cubicBezTo>
                    <a:pt x="4" y="0"/>
                    <a:pt x="4" y="0"/>
                    <a:pt x="4" y="0"/>
                  </a:cubicBezTo>
                  <a:cubicBezTo>
                    <a:pt x="3" y="0"/>
                    <a:pt x="2" y="1"/>
                    <a:pt x="1" y="3"/>
                  </a:cubicBezTo>
                  <a:cubicBezTo>
                    <a:pt x="1" y="4"/>
                    <a:pt x="0" y="6"/>
                    <a:pt x="3" y="9"/>
                  </a:cubicBezTo>
                  <a:cubicBezTo>
                    <a:pt x="5" y="12"/>
                    <a:pt x="8" y="12"/>
                    <a:pt x="10" y="11"/>
                  </a:cubicBezTo>
                  <a:cubicBezTo>
                    <a:pt x="11" y="11"/>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0" name="Freeform 440">
              <a:extLst>
                <a:ext uri="{FF2B5EF4-FFF2-40B4-BE49-F238E27FC236}">
                  <a16:creationId xmlns:a16="http://schemas.microsoft.com/office/drawing/2014/main" id="{DD7800C7-9321-EE7E-B06E-B2745747C440}"/>
                </a:ext>
              </a:extLst>
            </p:cNvPr>
            <p:cNvSpPr>
              <a:spLocks/>
            </p:cNvSpPr>
            <p:nvPr/>
          </p:nvSpPr>
          <p:spPr bwMode="auto">
            <a:xfrm>
              <a:off x="4330" y="2880"/>
              <a:ext cx="46" cy="48"/>
            </a:xfrm>
            <a:custGeom>
              <a:avLst/>
              <a:gdLst>
                <a:gd name="T0" fmla="*/ 157 w 22"/>
                <a:gd name="T1" fmla="*/ 44 h 22"/>
                <a:gd name="T2" fmla="*/ 100 w 22"/>
                <a:gd name="T3" fmla="*/ 0 h 22"/>
                <a:gd name="T4" fmla="*/ 36 w 22"/>
                <a:gd name="T5" fmla="*/ 20 h 22"/>
                <a:gd name="T6" fmla="*/ 75 w 22"/>
                <a:gd name="T7" fmla="*/ 185 h 22"/>
                <a:gd name="T8" fmla="*/ 201 w 22"/>
                <a:gd name="T9" fmla="*/ 157 h 22"/>
                <a:gd name="T10" fmla="*/ 15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1" y="0"/>
                  </a:cubicBezTo>
                  <a:cubicBezTo>
                    <a:pt x="8" y="0"/>
                    <a:pt x="6" y="0"/>
                    <a:pt x="4" y="2"/>
                  </a:cubicBezTo>
                  <a:cubicBezTo>
                    <a:pt x="0" y="7"/>
                    <a:pt x="2" y="15"/>
                    <a:pt x="8" y="18"/>
                  </a:cubicBezTo>
                  <a:cubicBezTo>
                    <a:pt x="14" y="22"/>
                    <a:pt x="21" y="19"/>
                    <a:pt x="22" y="15"/>
                  </a:cubicBezTo>
                  <a:cubicBezTo>
                    <a:pt x="22" y="10"/>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51" name="Freeform 441">
              <a:extLst>
                <a:ext uri="{FF2B5EF4-FFF2-40B4-BE49-F238E27FC236}">
                  <a16:creationId xmlns:a16="http://schemas.microsoft.com/office/drawing/2014/main" id="{D632AC03-C398-62D5-CBC5-350A84C23244}"/>
                </a:ext>
              </a:extLst>
            </p:cNvPr>
            <p:cNvSpPr>
              <a:spLocks/>
            </p:cNvSpPr>
            <p:nvPr/>
          </p:nvSpPr>
          <p:spPr bwMode="auto">
            <a:xfrm>
              <a:off x="4343" y="2889"/>
              <a:ext cx="24" cy="26"/>
            </a:xfrm>
            <a:custGeom>
              <a:avLst/>
              <a:gdLst>
                <a:gd name="T0" fmla="*/ 88 w 12"/>
                <a:gd name="T1" fmla="*/ 72 h 12"/>
                <a:gd name="T2" fmla="*/ 72 w 12"/>
                <a:gd name="T3" fmla="*/ 113 h 12"/>
                <a:gd name="T4" fmla="*/ 24 w 12"/>
                <a:gd name="T5" fmla="*/ 80 h 12"/>
                <a:gd name="T6" fmla="*/ 8 w 12"/>
                <a:gd name="T7" fmla="*/ 20 h 12"/>
                <a:gd name="T8" fmla="*/ 32 w 12"/>
                <a:gd name="T9" fmla="*/ 0 h 12"/>
                <a:gd name="T10" fmla="*/ 32 w 12"/>
                <a:gd name="T11" fmla="*/ 0 h 12"/>
                <a:gd name="T12" fmla="*/ 8 w 12"/>
                <a:gd name="T13" fmla="*/ 20 h 12"/>
                <a:gd name="T14" fmla="*/ 16 w 12"/>
                <a:gd name="T15" fmla="*/ 80 h 12"/>
                <a:gd name="T16" fmla="*/ 80 w 12"/>
                <a:gd name="T17" fmla="*/ 113 h 12"/>
                <a:gd name="T18" fmla="*/ 88 w 12"/>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2"/>
                    <a:pt x="5" y="11"/>
                    <a:pt x="3"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5" y="11"/>
                    <a:pt x="8" y="12"/>
                    <a:pt x="10" y="11"/>
                  </a:cubicBezTo>
                  <a:cubicBezTo>
                    <a:pt x="11" y="10"/>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2" name="Freeform 442">
              <a:extLst>
                <a:ext uri="{FF2B5EF4-FFF2-40B4-BE49-F238E27FC236}">
                  <a16:creationId xmlns:a16="http://schemas.microsoft.com/office/drawing/2014/main" id="{3AC151E8-612F-350D-B1AC-73CFE706FACC}"/>
                </a:ext>
              </a:extLst>
            </p:cNvPr>
            <p:cNvSpPr>
              <a:spLocks/>
            </p:cNvSpPr>
            <p:nvPr/>
          </p:nvSpPr>
          <p:spPr bwMode="auto">
            <a:xfrm>
              <a:off x="4457" y="2804"/>
              <a:ext cx="46" cy="50"/>
            </a:xfrm>
            <a:custGeom>
              <a:avLst/>
              <a:gdLst>
                <a:gd name="T0" fmla="*/ 157 w 22"/>
                <a:gd name="T1" fmla="*/ 52 h 23"/>
                <a:gd name="T2" fmla="*/ 92 w 22"/>
                <a:gd name="T3" fmla="*/ 0 h 23"/>
                <a:gd name="T4" fmla="*/ 36 w 22"/>
                <a:gd name="T5" fmla="*/ 33 h 23"/>
                <a:gd name="T6" fmla="*/ 75 w 22"/>
                <a:gd name="T7" fmla="*/ 193 h 23"/>
                <a:gd name="T8" fmla="*/ 201 w 22"/>
                <a:gd name="T9" fmla="*/ 157 h 23"/>
                <a:gd name="T10" fmla="*/ 157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2"/>
                    <a:pt x="13" y="0"/>
                    <a:pt x="10" y="0"/>
                  </a:cubicBezTo>
                  <a:cubicBezTo>
                    <a:pt x="8" y="0"/>
                    <a:pt x="5" y="1"/>
                    <a:pt x="4" y="3"/>
                  </a:cubicBezTo>
                  <a:cubicBezTo>
                    <a:pt x="0" y="7"/>
                    <a:pt x="2" y="15"/>
                    <a:pt x="8" y="19"/>
                  </a:cubicBezTo>
                  <a:cubicBezTo>
                    <a:pt x="14" y="23"/>
                    <a:pt x="20" y="20"/>
                    <a:pt x="22" y="15"/>
                  </a:cubicBezTo>
                  <a:cubicBezTo>
                    <a:pt x="22" y="11"/>
                    <a:pt x="21" y="9"/>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53" name="Freeform 443">
              <a:extLst>
                <a:ext uri="{FF2B5EF4-FFF2-40B4-BE49-F238E27FC236}">
                  <a16:creationId xmlns:a16="http://schemas.microsoft.com/office/drawing/2014/main" id="{676353A3-3657-90A7-478B-7E16CE9A69E6}"/>
                </a:ext>
              </a:extLst>
            </p:cNvPr>
            <p:cNvSpPr>
              <a:spLocks/>
            </p:cNvSpPr>
            <p:nvPr/>
          </p:nvSpPr>
          <p:spPr bwMode="auto">
            <a:xfrm>
              <a:off x="4470" y="2815"/>
              <a:ext cx="22" cy="24"/>
            </a:xfrm>
            <a:custGeom>
              <a:avLst/>
              <a:gdLst>
                <a:gd name="T0" fmla="*/ 88 w 11"/>
                <a:gd name="T1" fmla="*/ 61 h 11"/>
                <a:gd name="T2" fmla="*/ 72 w 11"/>
                <a:gd name="T3" fmla="*/ 105 h 11"/>
                <a:gd name="T4" fmla="*/ 16 w 11"/>
                <a:gd name="T5" fmla="*/ 81 h 11"/>
                <a:gd name="T6" fmla="*/ 8 w 11"/>
                <a:gd name="T7" fmla="*/ 20 h 11"/>
                <a:gd name="T8" fmla="*/ 32 w 11"/>
                <a:gd name="T9" fmla="*/ 0 h 11"/>
                <a:gd name="T10" fmla="*/ 32 w 11"/>
                <a:gd name="T11" fmla="*/ 0 h 11"/>
                <a:gd name="T12" fmla="*/ 8 w 11"/>
                <a:gd name="T13" fmla="*/ 20 h 11"/>
                <a:gd name="T14" fmla="*/ 16 w 11"/>
                <a:gd name="T15" fmla="*/ 81 h 11"/>
                <a:gd name="T16" fmla="*/ 72 w 11"/>
                <a:gd name="T17" fmla="*/ 113 h 11"/>
                <a:gd name="T18" fmla="*/ 88 w 11"/>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1">
                  <a:moveTo>
                    <a:pt x="11" y="6"/>
                  </a:moveTo>
                  <a:cubicBezTo>
                    <a:pt x="11" y="8"/>
                    <a:pt x="11" y="10"/>
                    <a:pt x="9" y="10"/>
                  </a:cubicBezTo>
                  <a:cubicBezTo>
                    <a:pt x="7" y="11"/>
                    <a:pt x="5" y="11"/>
                    <a:pt x="2" y="8"/>
                  </a:cubicBezTo>
                  <a:cubicBezTo>
                    <a:pt x="0" y="5"/>
                    <a:pt x="0" y="3"/>
                    <a:pt x="1" y="2"/>
                  </a:cubicBezTo>
                  <a:cubicBezTo>
                    <a:pt x="1" y="0"/>
                    <a:pt x="3" y="0"/>
                    <a:pt x="4" y="0"/>
                  </a:cubicBezTo>
                  <a:cubicBezTo>
                    <a:pt x="4" y="0"/>
                    <a:pt x="4" y="0"/>
                    <a:pt x="4" y="0"/>
                  </a:cubicBezTo>
                  <a:cubicBezTo>
                    <a:pt x="3" y="0"/>
                    <a:pt x="1" y="0"/>
                    <a:pt x="1" y="2"/>
                  </a:cubicBezTo>
                  <a:cubicBezTo>
                    <a:pt x="0" y="3"/>
                    <a:pt x="0" y="5"/>
                    <a:pt x="2" y="8"/>
                  </a:cubicBezTo>
                  <a:cubicBezTo>
                    <a:pt x="4" y="11"/>
                    <a:pt x="7" y="11"/>
                    <a:pt x="9" y="11"/>
                  </a:cubicBezTo>
                  <a:cubicBezTo>
                    <a:pt x="11" y="10"/>
                    <a:pt x="11"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4" name="Freeform 444">
              <a:extLst>
                <a:ext uri="{FF2B5EF4-FFF2-40B4-BE49-F238E27FC236}">
                  <a16:creationId xmlns:a16="http://schemas.microsoft.com/office/drawing/2014/main" id="{5B21B344-C3F5-CF4D-078C-33A82DE48865}"/>
                </a:ext>
              </a:extLst>
            </p:cNvPr>
            <p:cNvSpPr>
              <a:spLocks/>
            </p:cNvSpPr>
            <p:nvPr/>
          </p:nvSpPr>
          <p:spPr bwMode="auto">
            <a:xfrm>
              <a:off x="4626" y="2723"/>
              <a:ext cx="49" cy="41"/>
            </a:xfrm>
            <a:custGeom>
              <a:avLst/>
              <a:gdLst>
                <a:gd name="T0" fmla="*/ 84 w 24"/>
                <a:gd name="T1" fmla="*/ 0 h 19"/>
                <a:gd name="T2" fmla="*/ 16 w 24"/>
                <a:gd name="T3" fmla="*/ 28 h 19"/>
                <a:gd name="T4" fmla="*/ 0 w 24"/>
                <a:gd name="T5" fmla="*/ 101 h 19"/>
                <a:gd name="T6" fmla="*/ 137 w 24"/>
                <a:gd name="T7" fmla="*/ 164 h 19"/>
                <a:gd name="T8" fmla="*/ 180 w 24"/>
                <a:gd name="T9" fmla="*/ 28 h 19"/>
                <a:gd name="T10" fmla="*/ 84 w 24"/>
                <a:gd name="T11" fmla="*/ 0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19">
                  <a:moveTo>
                    <a:pt x="10" y="0"/>
                  </a:moveTo>
                  <a:cubicBezTo>
                    <a:pt x="7" y="1"/>
                    <a:pt x="4" y="1"/>
                    <a:pt x="2" y="3"/>
                  </a:cubicBezTo>
                  <a:cubicBezTo>
                    <a:pt x="1" y="5"/>
                    <a:pt x="0" y="7"/>
                    <a:pt x="0" y="10"/>
                  </a:cubicBezTo>
                  <a:cubicBezTo>
                    <a:pt x="1" y="16"/>
                    <a:pt x="9" y="19"/>
                    <a:pt x="16" y="16"/>
                  </a:cubicBezTo>
                  <a:cubicBezTo>
                    <a:pt x="22" y="14"/>
                    <a:pt x="24" y="7"/>
                    <a:pt x="21" y="3"/>
                  </a:cubicBezTo>
                  <a:cubicBezTo>
                    <a:pt x="18" y="0"/>
                    <a:pt x="16" y="0"/>
                    <a:pt x="10" y="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55" name="Freeform 445">
              <a:extLst>
                <a:ext uri="{FF2B5EF4-FFF2-40B4-BE49-F238E27FC236}">
                  <a16:creationId xmlns:a16="http://schemas.microsoft.com/office/drawing/2014/main" id="{457A27F3-57B9-EDC6-45A7-8AB4308CACC3}"/>
                </a:ext>
              </a:extLst>
            </p:cNvPr>
            <p:cNvSpPr>
              <a:spLocks/>
            </p:cNvSpPr>
            <p:nvPr/>
          </p:nvSpPr>
          <p:spPr bwMode="auto">
            <a:xfrm>
              <a:off x="4634" y="2734"/>
              <a:ext cx="28" cy="15"/>
            </a:xfrm>
            <a:custGeom>
              <a:avLst/>
              <a:gdLst>
                <a:gd name="T0" fmla="*/ 88 w 14"/>
                <a:gd name="T1" fmla="*/ 0 h 7"/>
                <a:gd name="T2" fmla="*/ 104 w 14"/>
                <a:gd name="T3" fmla="*/ 28 h 7"/>
                <a:gd name="T4" fmla="*/ 56 w 14"/>
                <a:gd name="T5" fmla="*/ 69 h 7"/>
                <a:gd name="T6" fmla="*/ 8 w 14"/>
                <a:gd name="T7" fmla="*/ 51 h 7"/>
                <a:gd name="T8" fmla="*/ 8 w 14"/>
                <a:gd name="T9" fmla="*/ 9 h 7"/>
                <a:gd name="T10" fmla="*/ 8 w 14"/>
                <a:gd name="T11" fmla="*/ 9 h 7"/>
                <a:gd name="T12" fmla="*/ 8 w 14"/>
                <a:gd name="T13" fmla="*/ 51 h 7"/>
                <a:gd name="T14" fmla="*/ 56 w 14"/>
                <a:gd name="T15" fmla="*/ 69 h 7"/>
                <a:gd name="T16" fmla="*/ 104 w 14"/>
                <a:gd name="T17" fmla="*/ 41 h 7"/>
                <a:gd name="T18" fmla="*/ 88 w 14"/>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7">
                  <a:moveTo>
                    <a:pt x="11" y="0"/>
                  </a:moveTo>
                  <a:cubicBezTo>
                    <a:pt x="13" y="0"/>
                    <a:pt x="14" y="2"/>
                    <a:pt x="13" y="3"/>
                  </a:cubicBezTo>
                  <a:cubicBezTo>
                    <a:pt x="13" y="5"/>
                    <a:pt x="11" y="7"/>
                    <a:pt x="7" y="7"/>
                  </a:cubicBezTo>
                  <a:cubicBezTo>
                    <a:pt x="3" y="7"/>
                    <a:pt x="2" y="6"/>
                    <a:pt x="1" y="5"/>
                  </a:cubicBezTo>
                  <a:cubicBezTo>
                    <a:pt x="1" y="4"/>
                    <a:pt x="1" y="2"/>
                    <a:pt x="1" y="1"/>
                  </a:cubicBezTo>
                  <a:cubicBezTo>
                    <a:pt x="1" y="1"/>
                    <a:pt x="1" y="1"/>
                    <a:pt x="1" y="1"/>
                  </a:cubicBezTo>
                  <a:cubicBezTo>
                    <a:pt x="1" y="2"/>
                    <a:pt x="0" y="4"/>
                    <a:pt x="1" y="5"/>
                  </a:cubicBezTo>
                  <a:cubicBezTo>
                    <a:pt x="2" y="6"/>
                    <a:pt x="3" y="7"/>
                    <a:pt x="7" y="7"/>
                  </a:cubicBezTo>
                  <a:cubicBezTo>
                    <a:pt x="11" y="7"/>
                    <a:pt x="13" y="5"/>
                    <a:pt x="13" y="4"/>
                  </a:cubicBezTo>
                  <a:cubicBezTo>
                    <a:pt x="14" y="2"/>
                    <a:pt x="13" y="0"/>
                    <a:pt x="1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6" name="Freeform 446">
              <a:extLst>
                <a:ext uri="{FF2B5EF4-FFF2-40B4-BE49-F238E27FC236}">
                  <a16:creationId xmlns:a16="http://schemas.microsoft.com/office/drawing/2014/main" id="{32B5F448-28F7-8CBB-5318-5186A33909E6}"/>
                </a:ext>
              </a:extLst>
            </p:cNvPr>
            <p:cNvSpPr>
              <a:spLocks/>
            </p:cNvSpPr>
            <p:nvPr/>
          </p:nvSpPr>
          <p:spPr bwMode="auto">
            <a:xfrm>
              <a:off x="4480" y="3009"/>
              <a:ext cx="41" cy="51"/>
            </a:xfrm>
            <a:custGeom>
              <a:avLst/>
              <a:gdLst>
                <a:gd name="T0" fmla="*/ 156 w 20"/>
                <a:gd name="T1" fmla="*/ 78 h 23"/>
                <a:gd name="T2" fmla="*/ 113 w 20"/>
                <a:gd name="T3" fmla="*/ 9 h 23"/>
                <a:gd name="T4" fmla="*/ 51 w 20"/>
                <a:gd name="T5" fmla="*/ 9 h 23"/>
                <a:gd name="T6" fmla="*/ 43 w 20"/>
                <a:gd name="T7" fmla="*/ 197 h 23"/>
                <a:gd name="T8" fmla="*/ 164 w 20"/>
                <a:gd name="T9" fmla="*/ 206 h 23"/>
                <a:gd name="T10" fmla="*/ 156 w 20"/>
                <a:gd name="T11" fmla="*/ 78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3">
                  <a:moveTo>
                    <a:pt x="18" y="7"/>
                  </a:moveTo>
                  <a:cubicBezTo>
                    <a:pt x="17" y="5"/>
                    <a:pt x="16" y="2"/>
                    <a:pt x="13" y="1"/>
                  </a:cubicBezTo>
                  <a:cubicBezTo>
                    <a:pt x="11" y="0"/>
                    <a:pt x="8" y="0"/>
                    <a:pt x="6" y="1"/>
                  </a:cubicBezTo>
                  <a:cubicBezTo>
                    <a:pt x="1" y="4"/>
                    <a:pt x="0" y="13"/>
                    <a:pt x="5" y="18"/>
                  </a:cubicBezTo>
                  <a:cubicBezTo>
                    <a:pt x="9" y="23"/>
                    <a:pt x="16" y="23"/>
                    <a:pt x="19" y="19"/>
                  </a:cubicBezTo>
                  <a:cubicBezTo>
                    <a:pt x="20" y="15"/>
                    <a:pt x="20" y="13"/>
                    <a:pt x="18"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57" name="Freeform 447">
              <a:extLst>
                <a:ext uri="{FF2B5EF4-FFF2-40B4-BE49-F238E27FC236}">
                  <a16:creationId xmlns:a16="http://schemas.microsoft.com/office/drawing/2014/main" id="{4281B243-7D2F-50A2-2ED3-4EC1F0ADB132}"/>
                </a:ext>
              </a:extLst>
            </p:cNvPr>
            <p:cNvSpPr>
              <a:spLocks/>
            </p:cNvSpPr>
            <p:nvPr/>
          </p:nvSpPr>
          <p:spPr bwMode="auto">
            <a:xfrm>
              <a:off x="4492" y="3020"/>
              <a:ext cx="21" cy="26"/>
            </a:xfrm>
            <a:custGeom>
              <a:avLst/>
              <a:gdLst>
                <a:gd name="T0" fmla="*/ 92 w 10"/>
                <a:gd name="T1" fmla="*/ 93 h 12"/>
                <a:gd name="T2" fmla="*/ 67 w 10"/>
                <a:gd name="T3" fmla="*/ 121 h 12"/>
                <a:gd name="T4" fmla="*/ 8 w 10"/>
                <a:gd name="T5" fmla="*/ 72 h 12"/>
                <a:gd name="T6" fmla="*/ 17 w 10"/>
                <a:gd name="T7" fmla="*/ 9 h 12"/>
                <a:gd name="T8" fmla="*/ 48 w 10"/>
                <a:gd name="T9" fmla="*/ 0 h 12"/>
                <a:gd name="T10" fmla="*/ 48 w 10"/>
                <a:gd name="T11" fmla="*/ 0 h 12"/>
                <a:gd name="T12" fmla="*/ 8 w 10"/>
                <a:gd name="T13" fmla="*/ 9 h 12"/>
                <a:gd name="T14" fmla="*/ 8 w 10"/>
                <a:gd name="T15" fmla="*/ 72 h 12"/>
                <a:gd name="T16" fmla="*/ 67 w 10"/>
                <a:gd name="T17" fmla="*/ 121 h 12"/>
                <a:gd name="T18" fmla="*/ 92 w 10"/>
                <a:gd name="T19" fmla="*/ 9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9"/>
                  </a:moveTo>
                  <a:cubicBezTo>
                    <a:pt x="9" y="11"/>
                    <a:pt x="8" y="12"/>
                    <a:pt x="7" y="12"/>
                  </a:cubicBezTo>
                  <a:cubicBezTo>
                    <a:pt x="5" y="12"/>
                    <a:pt x="2" y="11"/>
                    <a:pt x="1" y="7"/>
                  </a:cubicBezTo>
                  <a:cubicBezTo>
                    <a:pt x="0" y="4"/>
                    <a:pt x="1" y="2"/>
                    <a:pt x="2" y="1"/>
                  </a:cubicBezTo>
                  <a:cubicBezTo>
                    <a:pt x="3" y="0"/>
                    <a:pt x="4" y="0"/>
                    <a:pt x="5" y="0"/>
                  </a:cubicBezTo>
                  <a:cubicBezTo>
                    <a:pt x="5" y="0"/>
                    <a:pt x="5" y="0"/>
                    <a:pt x="5" y="0"/>
                  </a:cubicBezTo>
                  <a:cubicBezTo>
                    <a:pt x="4" y="0"/>
                    <a:pt x="3" y="0"/>
                    <a:pt x="1" y="1"/>
                  </a:cubicBezTo>
                  <a:cubicBezTo>
                    <a:pt x="1" y="2"/>
                    <a:pt x="0" y="4"/>
                    <a:pt x="1" y="7"/>
                  </a:cubicBezTo>
                  <a:cubicBezTo>
                    <a:pt x="2" y="11"/>
                    <a:pt x="5" y="12"/>
                    <a:pt x="7" y="12"/>
                  </a:cubicBezTo>
                  <a:cubicBezTo>
                    <a:pt x="8" y="12"/>
                    <a:pt x="9" y="11"/>
                    <a:pt x="10"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58" name="Freeform 448">
              <a:extLst>
                <a:ext uri="{FF2B5EF4-FFF2-40B4-BE49-F238E27FC236}">
                  <a16:creationId xmlns:a16="http://schemas.microsoft.com/office/drawing/2014/main" id="{A8DAA4E8-8B5A-CCDD-1233-0A1F53212D12}"/>
                </a:ext>
              </a:extLst>
            </p:cNvPr>
            <p:cNvSpPr>
              <a:spLocks/>
            </p:cNvSpPr>
            <p:nvPr/>
          </p:nvSpPr>
          <p:spPr bwMode="auto">
            <a:xfrm>
              <a:off x="3986" y="2708"/>
              <a:ext cx="45" cy="48"/>
            </a:xfrm>
            <a:custGeom>
              <a:avLst/>
              <a:gdLst>
                <a:gd name="T0" fmla="*/ 147 w 22"/>
                <a:gd name="T1" fmla="*/ 44 h 22"/>
                <a:gd name="T2" fmla="*/ 84 w 22"/>
                <a:gd name="T3" fmla="*/ 0 h 22"/>
                <a:gd name="T4" fmla="*/ 33 w 22"/>
                <a:gd name="T5" fmla="*/ 20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0"/>
                    <a:pt x="4" y="2"/>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59" name="Freeform 449">
              <a:extLst>
                <a:ext uri="{FF2B5EF4-FFF2-40B4-BE49-F238E27FC236}">
                  <a16:creationId xmlns:a16="http://schemas.microsoft.com/office/drawing/2014/main" id="{0D83F7BD-4D17-E5E5-A78D-92B21BC698C5}"/>
                </a:ext>
              </a:extLst>
            </p:cNvPr>
            <p:cNvSpPr>
              <a:spLocks/>
            </p:cNvSpPr>
            <p:nvPr/>
          </p:nvSpPr>
          <p:spPr bwMode="auto">
            <a:xfrm>
              <a:off x="3998" y="2716"/>
              <a:ext cx="23" cy="27"/>
            </a:xfrm>
            <a:custGeom>
              <a:avLst/>
              <a:gdLst>
                <a:gd name="T0" fmla="*/ 100 w 11"/>
                <a:gd name="T1" fmla="*/ 81 h 12"/>
                <a:gd name="T2" fmla="*/ 84 w 11"/>
                <a:gd name="T3" fmla="*/ 126 h 12"/>
                <a:gd name="T4" fmla="*/ 17 w 11"/>
                <a:gd name="T5" fmla="*/ 92 h 12"/>
                <a:gd name="T6" fmla="*/ 8 w 11"/>
                <a:gd name="T7" fmla="*/ 25 h 12"/>
                <a:gd name="T8" fmla="*/ 36 w 11"/>
                <a:gd name="T9" fmla="*/ 0 h 12"/>
                <a:gd name="T10" fmla="*/ 36 w 11"/>
                <a:gd name="T11" fmla="*/ 0 h 12"/>
                <a:gd name="T12" fmla="*/ 8 w 11"/>
                <a:gd name="T13" fmla="*/ 25 h 12"/>
                <a:gd name="T14" fmla="*/ 17 w 11"/>
                <a:gd name="T15" fmla="*/ 92 h 12"/>
                <a:gd name="T16" fmla="*/ 84 w 11"/>
                <a:gd name="T17" fmla="*/ 126 h 12"/>
                <a:gd name="T18" fmla="*/ 100 w 11"/>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8" y="12"/>
                    <a:pt x="5"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2" y="8"/>
                  </a:cubicBezTo>
                  <a:cubicBezTo>
                    <a:pt x="5" y="11"/>
                    <a:pt x="8"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0" name="Freeform 450">
              <a:extLst>
                <a:ext uri="{FF2B5EF4-FFF2-40B4-BE49-F238E27FC236}">
                  <a16:creationId xmlns:a16="http://schemas.microsoft.com/office/drawing/2014/main" id="{AA883BD9-FD0A-4D4C-D75E-10FAA7C0E365}"/>
                </a:ext>
              </a:extLst>
            </p:cNvPr>
            <p:cNvSpPr>
              <a:spLocks/>
            </p:cNvSpPr>
            <p:nvPr/>
          </p:nvSpPr>
          <p:spPr bwMode="auto">
            <a:xfrm>
              <a:off x="4400" y="2275"/>
              <a:ext cx="45" cy="48"/>
            </a:xfrm>
            <a:custGeom>
              <a:avLst/>
              <a:gdLst>
                <a:gd name="T0" fmla="*/ 147 w 22"/>
                <a:gd name="T1" fmla="*/ 44 h 22"/>
                <a:gd name="T2" fmla="*/ 96 w 22"/>
                <a:gd name="T3" fmla="*/ 0 h 22"/>
                <a:gd name="T4" fmla="*/ 33 w 22"/>
                <a:gd name="T5" fmla="*/ 20 h 22"/>
                <a:gd name="T6" fmla="*/ 68 w 22"/>
                <a:gd name="T7" fmla="*/ 194 h 22"/>
                <a:gd name="T8" fmla="*/ 188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1" y="0"/>
                  </a:cubicBezTo>
                  <a:cubicBezTo>
                    <a:pt x="8" y="0"/>
                    <a:pt x="6" y="0"/>
                    <a:pt x="4" y="2"/>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61" name="Freeform 451">
              <a:extLst>
                <a:ext uri="{FF2B5EF4-FFF2-40B4-BE49-F238E27FC236}">
                  <a16:creationId xmlns:a16="http://schemas.microsoft.com/office/drawing/2014/main" id="{544F5112-12B6-9336-6805-83EF7B1FB7B5}"/>
                </a:ext>
              </a:extLst>
            </p:cNvPr>
            <p:cNvSpPr>
              <a:spLocks/>
            </p:cNvSpPr>
            <p:nvPr/>
          </p:nvSpPr>
          <p:spPr bwMode="auto">
            <a:xfrm>
              <a:off x="4412" y="2283"/>
              <a:ext cx="25" cy="27"/>
            </a:xfrm>
            <a:custGeom>
              <a:avLst/>
              <a:gdLst>
                <a:gd name="T0" fmla="*/ 100 w 12"/>
                <a:gd name="T1" fmla="*/ 81 h 12"/>
                <a:gd name="T2" fmla="*/ 83 w 12"/>
                <a:gd name="T3" fmla="*/ 126 h 12"/>
                <a:gd name="T4" fmla="*/ 27 w 12"/>
                <a:gd name="T5" fmla="*/ 92 h 12"/>
                <a:gd name="T6" fmla="*/ 8 w 12"/>
                <a:gd name="T7" fmla="*/ 25 h 12"/>
                <a:gd name="T8" fmla="*/ 35 w 12"/>
                <a:gd name="T9" fmla="*/ 0 h 12"/>
                <a:gd name="T10" fmla="*/ 35 w 12"/>
                <a:gd name="T11" fmla="*/ 0 h 12"/>
                <a:gd name="T12" fmla="*/ 8 w 12"/>
                <a:gd name="T13" fmla="*/ 25 h 12"/>
                <a:gd name="T14" fmla="*/ 17 w 12"/>
                <a:gd name="T15" fmla="*/ 92 h 12"/>
                <a:gd name="T16" fmla="*/ 83 w 12"/>
                <a:gd name="T17" fmla="*/ 126 h 12"/>
                <a:gd name="T18" fmla="*/ 100 w 12"/>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7"/>
                  </a:moveTo>
                  <a:cubicBezTo>
                    <a:pt x="12" y="9"/>
                    <a:pt x="11" y="10"/>
                    <a:pt x="9" y="11"/>
                  </a:cubicBezTo>
                  <a:cubicBezTo>
                    <a:pt x="8" y="12"/>
                    <a:pt x="5" y="11"/>
                    <a:pt x="3"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5" y="11"/>
                    <a:pt x="8" y="12"/>
                    <a:pt x="9" y="11"/>
                  </a:cubicBezTo>
                  <a:cubicBezTo>
                    <a:pt x="11" y="10"/>
                    <a:pt x="12"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2" name="Freeform 452">
              <a:extLst>
                <a:ext uri="{FF2B5EF4-FFF2-40B4-BE49-F238E27FC236}">
                  <a16:creationId xmlns:a16="http://schemas.microsoft.com/office/drawing/2014/main" id="{BF1AC37A-A3BF-649A-93CD-28E5C0C09415}"/>
                </a:ext>
              </a:extLst>
            </p:cNvPr>
            <p:cNvSpPr>
              <a:spLocks/>
            </p:cNvSpPr>
            <p:nvPr/>
          </p:nvSpPr>
          <p:spPr bwMode="auto">
            <a:xfrm>
              <a:off x="4642" y="2935"/>
              <a:ext cx="49" cy="57"/>
            </a:xfrm>
            <a:custGeom>
              <a:avLst/>
              <a:gdLst>
                <a:gd name="T0" fmla="*/ 104 w 24"/>
                <a:gd name="T1" fmla="*/ 265 h 26"/>
                <a:gd name="T2" fmla="*/ 188 w 24"/>
                <a:gd name="T3" fmla="*/ 125 h 26"/>
                <a:gd name="T4" fmla="*/ 59 w 24"/>
                <a:gd name="T5" fmla="*/ 33 h 26"/>
                <a:gd name="T6" fmla="*/ 104 w 24"/>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6">
                  <a:moveTo>
                    <a:pt x="12" y="25"/>
                  </a:moveTo>
                  <a:cubicBezTo>
                    <a:pt x="19" y="26"/>
                    <a:pt x="24" y="20"/>
                    <a:pt x="22" y="12"/>
                  </a:cubicBezTo>
                  <a:cubicBezTo>
                    <a:pt x="20" y="5"/>
                    <a:pt x="14" y="0"/>
                    <a:pt x="7" y="3"/>
                  </a:cubicBezTo>
                  <a:cubicBezTo>
                    <a:pt x="0" y="6"/>
                    <a:pt x="1" y="24"/>
                    <a:pt x="12"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63" name="Freeform 453">
              <a:extLst>
                <a:ext uri="{FF2B5EF4-FFF2-40B4-BE49-F238E27FC236}">
                  <a16:creationId xmlns:a16="http://schemas.microsoft.com/office/drawing/2014/main" id="{E044AEED-0BEB-E229-F668-E9832710BD47}"/>
                </a:ext>
              </a:extLst>
            </p:cNvPr>
            <p:cNvSpPr>
              <a:spLocks/>
            </p:cNvSpPr>
            <p:nvPr/>
          </p:nvSpPr>
          <p:spPr bwMode="auto">
            <a:xfrm>
              <a:off x="4654" y="2950"/>
              <a:ext cx="27" cy="29"/>
            </a:xfrm>
            <a:custGeom>
              <a:avLst/>
              <a:gdLst>
                <a:gd name="T0" fmla="*/ 108 w 13"/>
                <a:gd name="T1" fmla="*/ 56 h 13"/>
                <a:gd name="T2" fmla="*/ 100 w 13"/>
                <a:gd name="T3" fmla="*/ 109 h 13"/>
                <a:gd name="T4" fmla="*/ 44 w 13"/>
                <a:gd name="T5" fmla="*/ 134 h 13"/>
                <a:gd name="T6" fmla="*/ 8 w 13"/>
                <a:gd name="T7" fmla="*/ 80 h 13"/>
                <a:gd name="T8" fmla="*/ 17 w 13"/>
                <a:gd name="T9" fmla="*/ 0 h 13"/>
                <a:gd name="T10" fmla="*/ 17 w 13"/>
                <a:gd name="T11" fmla="*/ 0 h 13"/>
                <a:gd name="T12" fmla="*/ 8 w 13"/>
                <a:gd name="T13" fmla="*/ 80 h 13"/>
                <a:gd name="T14" fmla="*/ 44 w 13"/>
                <a:gd name="T15" fmla="*/ 134 h 13"/>
                <a:gd name="T16" fmla="*/ 100 w 13"/>
                <a:gd name="T17" fmla="*/ 109 h 13"/>
                <a:gd name="T18" fmla="*/ 108 w 13"/>
                <a:gd name="T19" fmla="*/ 5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2" y="5"/>
                  </a:moveTo>
                  <a:cubicBezTo>
                    <a:pt x="13" y="6"/>
                    <a:pt x="13" y="9"/>
                    <a:pt x="11" y="10"/>
                  </a:cubicBezTo>
                  <a:cubicBezTo>
                    <a:pt x="9" y="12"/>
                    <a:pt x="7" y="13"/>
                    <a:pt x="5" y="12"/>
                  </a:cubicBezTo>
                  <a:cubicBezTo>
                    <a:pt x="3" y="12"/>
                    <a:pt x="1" y="10"/>
                    <a:pt x="1" y="7"/>
                  </a:cubicBezTo>
                  <a:cubicBezTo>
                    <a:pt x="0" y="4"/>
                    <a:pt x="1" y="2"/>
                    <a:pt x="2" y="0"/>
                  </a:cubicBezTo>
                  <a:cubicBezTo>
                    <a:pt x="2" y="0"/>
                    <a:pt x="2" y="0"/>
                    <a:pt x="2" y="0"/>
                  </a:cubicBezTo>
                  <a:cubicBezTo>
                    <a:pt x="1" y="2"/>
                    <a:pt x="0" y="4"/>
                    <a:pt x="1" y="7"/>
                  </a:cubicBezTo>
                  <a:cubicBezTo>
                    <a:pt x="1" y="10"/>
                    <a:pt x="3" y="12"/>
                    <a:pt x="5" y="12"/>
                  </a:cubicBezTo>
                  <a:cubicBezTo>
                    <a:pt x="7" y="13"/>
                    <a:pt x="9" y="12"/>
                    <a:pt x="11" y="10"/>
                  </a:cubicBezTo>
                  <a:cubicBezTo>
                    <a:pt x="13" y="9"/>
                    <a:pt x="13" y="7"/>
                    <a:pt x="12"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4" name="Freeform 454">
              <a:extLst>
                <a:ext uri="{FF2B5EF4-FFF2-40B4-BE49-F238E27FC236}">
                  <a16:creationId xmlns:a16="http://schemas.microsoft.com/office/drawing/2014/main" id="{AD5DE8AD-D800-3593-A0AA-02538E083D33}"/>
                </a:ext>
              </a:extLst>
            </p:cNvPr>
            <p:cNvSpPr>
              <a:spLocks/>
            </p:cNvSpPr>
            <p:nvPr/>
          </p:nvSpPr>
          <p:spPr bwMode="auto">
            <a:xfrm>
              <a:off x="4013" y="2603"/>
              <a:ext cx="47" cy="80"/>
            </a:xfrm>
            <a:custGeom>
              <a:avLst/>
              <a:gdLst>
                <a:gd name="T0" fmla="*/ 104 w 23"/>
                <a:gd name="T1" fmla="*/ 28 h 37"/>
                <a:gd name="T2" fmla="*/ 16 w 23"/>
                <a:gd name="T3" fmla="*/ 80 h 37"/>
                <a:gd name="T4" fmla="*/ 41 w 23"/>
                <a:gd name="T5" fmla="*/ 294 h 37"/>
                <a:gd name="T6" fmla="*/ 137 w 23"/>
                <a:gd name="T7" fmla="*/ 365 h 37"/>
                <a:gd name="T8" fmla="*/ 104 w 23"/>
                <a:gd name="T9" fmla="*/ 28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7">
                  <a:moveTo>
                    <a:pt x="12" y="3"/>
                  </a:moveTo>
                  <a:cubicBezTo>
                    <a:pt x="7" y="0"/>
                    <a:pt x="3" y="2"/>
                    <a:pt x="2" y="8"/>
                  </a:cubicBezTo>
                  <a:cubicBezTo>
                    <a:pt x="0" y="14"/>
                    <a:pt x="2" y="23"/>
                    <a:pt x="5" y="29"/>
                  </a:cubicBezTo>
                  <a:cubicBezTo>
                    <a:pt x="9" y="37"/>
                    <a:pt x="13" y="37"/>
                    <a:pt x="16" y="36"/>
                  </a:cubicBezTo>
                  <a:cubicBezTo>
                    <a:pt x="23" y="32"/>
                    <a:pt x="21" y="9"/>
                    <a:pt x="12"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65" name="Freeform 455">
              <a:extLst>
                <a:ext uri="{FF2B5EF4-FFF2-40B4-BE49-F238E27FC236}">
                  <a16:creationId xmlns:a16="http://schemas.microsoft.com/office/drawing/2014/main" id="{0C2B756B-F050-FB55-1C45-FF9EAB790B0D}"/>
                </a:ext>
              </a:extLst>
            </p:cNvPr>
            <p:cNvSpPr>
              <a:spLocks/>
            </p:cNvSpPr>
            <p:nvPr/>
          </p:nvSpPr>
          <p:spPr bwMode="auto">
            <a:xfrm>
              <a:off x="4025" y="2618"/>
              <a:ext cx="16" cy="48"/>
            </a:xfrm>
            <a:custGeom>
              <a:avLst/>
              <a:gdLst>
                <a:gd name="T0" fmla="*/ 24 w 8"/>
                <a:gd name="T1" fmla="*/ 0 h 22"/>
                <a:gd name="T2" fmla="*/ 0 w 8"/>
                <a:gd name="T3" fmla="*/ 81 h 22"/>
                <a:gd name="T4" fmla="*/ 32 w 8"/>
                <a:gd name="T5" fmla="*/ 218 h 22"/>
                <a:gd name="T6" fmla="*/ 64 w 8"/>
                <a:gd name="T7" fmla="*/ 229 h 22"/>
                <a:gd name="T8" fmla="*/ 64 w 8"/>
                <a:gd name="T9" fmla="*/ 229 h 22"/>
                <a:gd name="T10" fmla="*/ 40 w 8"/>
                <a:gd name="T11" fmla="*/ 209 h 22"/>
                <a:gd name="T12" fmla="*/ 8 w 8"/>
                <a:gd name="T13" fmla="*/ 81 h 22"/>
                <a:gd name="T14" fmla="*/ 24 w 8"/>
                <a:gd name="T15" fmla="*/ 9 h 22"/>
                <a:gd name="T16" fmla="*/ 48 w 8"/>
                <a:gd name="T17" fmla="*/ 20 h 22"/>
                <a:gd name="T18" fmla="*/ 48 w 8"/>
                <a:gd name="T19" fmla="*/ 20 h 22"/>
                <a:gd name="T20" fmla="*/ 24 w 8"/>
                <a:gd name="T21" fmla="*/ 0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22">
                  <a:moveTo>
                    <a:pt x="3" y="0"/>
                  </a:moveTo>
                  <a:cubicBezTo>
                    <a:pt x="1" y="1"/>
                    <a:pt x="0" y="4"/>
                    <a:pt x="0" y="8"/>
                  </a:cubicBezTo>
                  <a:cubicBezTo>
                    <a:pt x="0" y="12"/>
                    <a:pt x="2" y="18"/>
                    <a:pt x="4" y="21"/>
                  </a:cubicBezTo>
                  <a:cubicBezTo>
                    <a:pt x="6" y="22"/>
                    <a:pt x="7" y="22"/>
                    <a:pt x="8" y="22"/>
                  </a:cubicBezTo>
                  <a:cubicBezTo>
                    <a:pt x="8" y="22"/>
                    <a:pt x="8" y="22"/>
                    <a:pt x="8" y="22"/>
                  </a:cubicBezTo>
                  <a:cubicBezTo>
                    <a:pt x="7" y="22"/>
                    <a:pt x="6" y="22"/>
                    <a:pt x="5" y="20"/>
                  </a:cubicBezTo>
                  <a:cubicBezTo>
                    <a:pt x="2" y="18"/>
                    <a:pt x="1" y="12"/>
                    <a:pt x="1" y="8"/>
                  </a:cubicBezTo>
                  <a:cubicBezTo>
                    <a:pt x="1" y="4"/>
                    <a:pt x="1" y="1"/>
                    <a:pt x="3" y="1"/>
                  </a:cubicBezTo>
                  <a:cubicBezTo>
                    <a:pt x="4" y="0"/>
                    <a:pt x="5" y="1"/>
                    <a:pt x="6" y="2"/>
                  </a:cubicBezTo>
                  <a:cubicBezTo>
                    <a:pt x="6" y="2"/>
                    <a:pt x="6" y="2"/>
                    <a:pt x="6" y="2"/>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6" name="Freeform 456">
              <a:extLst>
                <a:ext uri="{FF2B5EF4-FFF2-40B4-BE49-F238E27FC236}">
                  <a16:creationId xmlns:a16="http://schemas.microsoft.com/office/drawing/2014/main" id="{009EED5B-D7C2-5D0F-F2F3-BF7832F59BA0}"/>
                </a:ext>
              </a:extLst>
            </p:cNvPr>
            <p:cNvSpPr>
              <a:spLocks/>
            </p:cNvSpPr>
            <p:nvPr/>
          </p:nvSpPr>
          <p:spPr bwMode="auto">
            <a:xfrm>
              <a:off x="4550" y="2856"/>
              <a:ext cx="61" cy="64"/>
            </a:xfrm>
            <a:custGeom>
              <a:avLst/>
              <a:gdLst>
                <a:gd name="T0" fmla="*/ 116 w 30"/>
                <a:gd name="T1" fmla="*/ 20 h 29"/>
                <a:gd name="T2" fmla="*/ 33 w 30"/>
                <a:gd name="T3" fmla="*/ 33 h 29"/>
                <a:gd name="T4" fmla="*/ 75 w 30"/>
                <a:gd name="T5" fmla="*/ 225 h 29"/>
                <a:gd name="T6" fmla="*/ 228 w 30"/>
                <a:gd name="T7" fmla="*/ 278 h 29"/>
                <a:gd name="T8" fmla="*/ 244 w 30"/>
                <a:gd name="T9" fmla="*/ 194 h 29"/>
                <a:gd name="T10" fmla="*/ 187 w 30"/>
                <a:gd name="T11" fmla="*/ 108 h 29"/>
                <a:gd name="T12" fmla="*/ 116 w 30"/>
                <a:gd name="T13" fmla="*/ 2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29">
                  <a:moveTo>
                    <a:pt x="14" y="2"/>
                  </a:moveTo>
                  <a:cubicBezTo>
                    <a:pt x="11" y="0"/>
                    <a:pt x="7" y="0"/>
                    <a:pt x="4" y="3"/>
                  </a:cubicBezTo>
                  <a:cubicBezTo>
                    <a:pt x="0" y="8"/>
                    <a:pt x="2" y="15"/>
                    <a:pt x="9" y="21"/>
                  </a:cubicBezTo>
                  <a:cubicBezTo>
                    <a:pt x="17" y="27"/>
                    <a:pt x="21" y="29"/>
                    <a:pt x="27" y="26"/>
                  </a:cubicBezTo>
                  <a:cubicBezTo>
                    <a:pt x="30" y="24"/>
                    <a:pt x="30" y="21"/>
                    <a:pt x="29" y="18"/>
                  </a:cubicBezTo>
                  <a:cubicBezTo>
                    <a:pt x="27" y="14"/>
                    <a:pt x="25" y="13"/>
                    <a:pt x="22" y="10"/>
                  </a:cubicBezTo>
                  <a:cubicBezTo>
                    <a:pt x="20" y="8"/>
                    <a:pt x="18" y="4"/>
                    <a:pt x="14"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67" name="Freeform 457">
              <a:extLst>
                <a:ext uri="{FF2B5EF4-FFF2-40B4-BE49-F238E27FC236}">
                  <a16:creationId xmlns:a16="http://schemas.microsoft.com/office/drawing/2014/main" id="{08396EC4-B2C8-EB44-8ABA-1BDFE24BD52C}"/>
                </a:ext>
              </a:extLst>
            </p:cNvPr>
            <p:cNvSpPr>
              <a:spLocks/>
            </p:cNvSpPr>
            <p:nvPr/>
          </p:nvSpPr>
          <p:spPr bwMode="auto">
            <a:xfrm>
              <a:off x="4566" y="2867"/>
              <a:ext cx="33" cy="35"/>
            </a:xfrm>
            <a:custGeom>
              <a:avLst/>
              <a:gdLst>
                <a:gd name="T0" fmla="*/ 132 w 16"/>
                <a:gd name="T1" fmla="*/ 149 h 16"/>
                <a:gd name="T2" fmla="*/ 132 w 16"/>
                <a:gd name="T3" fmla="*/ 158 h 16"/>
                <a:gd name="T4" fmla="*/ 43 w 16"/>
                <a:gd name="T5" fmla="*/ 96 h 16"/>
                <a:gd name="T6" fmla="*/ 8 w 16"/>
                <a:gd name="T7" fmla="*/ 9 h 16"/>
                <a:gd name="T8" fmla="*/ 43 w 16"/>
                <a:gd name="T9" fmla="*/ 9 h 16"/>
                <a:gd name="T10" fmla="*/ 43 w 16"/>
                <a:gd name="T11" fmla="*/ 9 h 16"/>
                <a:gd name="T12" fmla="*/ 8 w 16"/>
                <a:gd name="T13" fmla="*/ 9 h 16"/>
                <a:gd name="T14" fmla="*/ 35 w 16"/>
                <a:gd name="T15" fmla="*/ 105 h 16"/>
                <a:gd name="T16" fmla="*/ 132 w 16"/>
                <a:gd name="T17" fmla="*/ 158 h 16"/>
                <a:gd name="T18" fmla="*/ 132 w 16"/>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15" y="14"/>
                  </a:moveTo>
                  <a:cubicBezTo>
                    <a:pt x="16" y="14"/>
                    <a:pt x="15" y="15"/>
                    <a:pt x="15" y="15"/>
                  </a:cubicBezTo>
                  <a:cubicBezTo>
                    <a:pt x="14" y="15"/>
                    <a:pt x="10" y="15"/>
                    <a:pt x="5" y="9"/>
                  </a:cubicBezTo>
                  <a:cubicBezTo>
                    <a:pt x="1" y="6"/>
                    <a:pt x="0" y="3"/>
                    <a:pt x="1" y="1"/>
                  </a:cubicBezTo>
                  <a:cubicBezTo>
                    <a:pt x="1" y="0"/>
                    <a:pt x="3" y="0"/>
                    <a:pt x="5" y="1"/>
                  </a:cubicBezTo>
                  <a:cubicBezTo>
                    <a:pt x="5" y="1"/>
                    <a:pt x="5" y="1"/>
                    <a:pt x="5" y="1"/>
                  </a:cubicBezTo>
                  <a:cubicBezTo>
                    <a:pt x="3" y="0"/>
                    <a:pt x="1" y="0"/>
                    <a:pt x="1" y="1"/>
                  </a:cubicBezTo>
                  <a:cubicBezTo>
                    <a:pt x="0" y="3"/>
                    <a:pt x="0" y="6"/>
                    <a:pt x="4" y="10"/>
                  </a:cubicBezTo>
                  <a:cubicBezTo>
                    <a:pt x="10" y="14"/>
                    <a:pt x="14" y="16"/>
                    <a:pt x="15" y="15"/>
                  </a:cubicBezTo>
                  <a:cubicBezTo>
                    <a:pt x="16" y="15"/>
                    <a:pt x="16" y="14"/>
                    <a:pt x="15"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68" name="Freeform 458">
              <a:extLst>
                <a:ext uri="{FF2B5EF4-FFF2-40B4-BE49-F238E27FC236}">
                  <a16:creationId xmlns:a16="http://schemas.microsoft.com/office/drawing/2014/main" id="{7EC452DD-FC60-EE89-5419-24EB35BB62FA}"/>
                </a:ext>
              </a:extLst>
            </p:cNvPr>
            <p:cNvSpPr>
              <a:spLocks/>
            </p:cNvSpPr>
            <p:nvPr/>
          </p:nvSpPr>
          <p:spPr bwMode="auto">
            <a:xfrm>
              <a:off x="4232" y="2613"/>
              <a:ext cx="57" cy="57"/>
            </a:xfrm>
            <a:custGeom>
              <a:avLst/>
              <a:gdLst>
                <a:gd name="T0" fmla="*/ 169 w 28"/>
                <a:gd name="T1" fmla="*/ 33 h 26"/>
                <a:gd name="T2" fmla="*/ 83 w 28"/>
                <a:gd name="T3" fmla="*/ 9 h 26"/>
                <a:gd name="T4" fmla="*/ 24 w 28"/>
                <a:gd name="T5" fmla="*/ 64 h 26"/>
                <a:gd name="T6" fmla="*/ 108 w 28"/>
                <a:gd name="T7" fmla="*/ 254 h 26"/>
                <a:gd name="T8" fmla="*/ 236 w 28"/>
                <a:gd name="T9" fmla="*/ 158 h 26"/>
                <a:gd name="T10" fmla="*/ 169 w 28"/>
                <a:gd name="T11" fmla="*/ 33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6">
                  <a:moveTo>
                    <a:pt x="20" y="3"/>
                  </a:moveTo>
                  <a:cubicBezTo>
                    <a:pt x="16" y="1"/>
                    <a:pt x="14" y="0"/>
                    <a:pt x="10" y="1"/>
                  </a:cubicBezTo>
                  <a:cubicBezTo>
                    <a:pt x="7" y="2"/>
                    <a:pt x="5" y="3"/>
                    <a:pt x="3" y="6"/>
                  </a:cubicBezTo>
                  <a:cubicBezTo>
                    <a:pt x="0" y="13"/>
                    <a:pt x="4" y="22"/>
                    <a:pt x="13" y="24"/>
                  </a:cubicBezTo>
                  <a:cubicBezTo>
                    <a:pt x="21" y="26"/>
                    <a:pt x="28" y="20"/>
                    <a:pt x="28" y="15"/>
                  </a:cubicBezTo>
                  <a:cubicBezTo>
                    <a:pt x="27" y="10"/>
                    <a:pt x="25" y="8"/>
                    <a:pt x="2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69" name="Freeform 459">
              <a:extLst>
                <a:ext uri="{FF2B5EF4-FFF2-40B4-BE49-F238E27FC236}">
                  <a16:creationId xmlns:a16="http://schemas.microsoft.com/office/drawing/2014/main" id="{6586B23C-FC94-6373-F486-B0C36286D40C}"/>
                </a:ext>
              </a:extLst>
            </p:cNvPr>
            <p:cNvSpPr>
              <a:spLocks/>
            </p:cNvSpPr>
            <p:nvPr/>
          </p:nvSpPr>
          <p:spPr bwMode="auto">
            <a:xfrm>
              <a:off x="4246" y="2627"/>
              <a:ext cx="31" cy="28"/>
            </a:xfrm>
            <a:custGeom>
              <a:avLst/>
              <a:gdLst>
                <a:gd name="T0" fmla="*/ 124 w 15"/>
                <a:gd name="T1" fmla="*/ 60 h 13"/>
                <a:gd name="T2" fmla="*/ 116 w 15"/>
                <a:gd name="T3" fmla="*/ 112 h 13"/>
                <a:gd name="T4" fmla="*/ 35 w 15"/>
                <a:gd name="T5" fmla="*/ 101 h 13"/>
                <a:gd name="T6" fmla="*/ 8 w 15"/>
                <a:gd name="T7" fmla="*/ 41 h 13"/>
                <a:gd name="T8" fmla="*/ 35 w 15"/>
                <a:gd name="T9" fmla="*/ 0 h 13"/>
                <a:gd name="T10" fmla="*/ 35 w 15"/>
                <a:gd name="T11" fmla="*/ 0 h 13"/>
                <a:gd name="T12" fmla="*/ 8 w 15"/>
                <a:gd name="T13" fmla="*/ 41 h 13"/>
                <a:gd name="T14" fmla="*/ 35 w 15"/>
                <a:gd name="T15" fmla="*/ 101 h 13"/>
                <a:gd name="T16" fmla="*/ 116 w 15"/>
                <a:gd name="T17" fmla="*/ 112 h 13"/>
                <a:gd name="T18" fmla="*/ 124 w 15"/>
                <a:gd name="T19" fmla="*/ 6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4" y="6"/>
                  </a:moveTo>
                  <a:cubicBezTo>
                    <a:pt x="15" y="8"/>
                    <a:pt x="15" y="10"/>
                    <a:pt x="13" y="11"/>
                  </a:cubicBezTo>
                  <a:cubicBezTo>
                    <a:pt x="11" y="13"/>
                    <a:pt x="8" y="13"/>
                    <a:pt x="4" y="10"/>
                  </a:cubicBezTo>
                  <a:cubicBezTo>
                    <a:pt x="1" y="8"/>
                    <a:pt x="1" y="5"/>
                    <a:pt x="1" y="4"/>
                  </a:cubicBezTo>
                  <a:cubicBezTo>
                    <a:pt x="1" y="2"/>
                    <a:pt x="3" y="1"/>
                    <a:pt x="4" y="0"/>
                  </a:cubicBezTo>
                  <a:cubicBezTo>
                    <a:pt x="4" y="0"/>
                    <a:pt x="4" y="0"/>
                    <a:pt x="4" y="0"/>
                  </a:cubicBezTo>
                  <a:cubicBezTo>
                    <a:pt x="3" y="1"/>
                    <a:pt x="1" y="2"/>
                    <a:pt x="1" y="4"/>
                  </a:cubicBezTo>
                  <a:cubicBezTo>
                    <a:pt x="0" y="5"/>
                    <a:pt x="1" y="8"/>
                    <a:pt x="4" y="10"/>
                  </a:cubicBezTo>
                  <a:cubicBezTo>
                    <a:pt x="8" y="13"/>
                    <a:pt x="11" y="13"/>
                    <a:pt x="13" y="11"/>
                  </a:cubicBezTo>
                  <a:cubicBezTo>
                    <a:pt x="15" y="10"/>
                    <a:pt x="15"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0" name="Freeform 460">
              <a:extLst>
                <a:ext uri="{FF2B5EF4-FFF2-40B4-BE49-F238E27FC236}">
                  <a16:creationId xmlns:a16="http://schemas.microsoft.com/office/drawing/2014/main" id="{111EE0CB-2996-601D-2A63-EBE8458BBDC3}"/>
                </a:ext>
              </a:extLst>
            </p:cNvPr>
            <p:cNvSpPr>
              <a:spLocks/>
            </p:cNvSpPr>
            <p:nvPr/>
          </p:nvSpPr>
          <p:spPr bwMode="auto">
            <a:xfrm>
              <a:off x="4294" y="2498"/>
              <a:ext cx="57" cy="59"/>
            </a:xfrm>
            <a:custGeom>
              <a:avLst/>
              <a:gdLst>
                <a:gd name="T0" fmla="*/ 169 w 28"/>
                <a:gd name="T1" fmla="*/ 44 h 27"/>
                <a:gd name="T2" fmla="*/ 83 w 28"/>
                <a:gd name="T3" fmla="*/ 9 h 27"/>
                <a:gd name="T4" fmla="*/ 24 w 28"/>
                <a:gd name="T5" fmla="*/ 72 h 27"/>
                <a:gd name="T6" fmla="*/ 108 w 28"/>
                <a:gd name="T7" fmla="*/ 262 h 27"/>
                <a:gd name="T8" fmla="*/ 236 w 28"/>
                <a:gd name="T9" fmla="*/ 157 h 27"/>
                <a:gd name="T10" fmla="*/ 169 w 28"/>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7">
                  <a:moveTo>
                    <a:pt x="20" y="4"/>
                  </a:moveTo>
                  <a:cubicBezTo>
                    <a:pt x="16" y="2"/>
                    <a:pt x="14" y="0"/>
                    <a:pt x="10" y="1"/>
                  </a:cubicBezTo>
                  <a:cubicBezTo>
                    <a:pt x="7" y="2"/>
                    <a:pt x="5" y="4"/>
                    <a:pt x="3" y="7"/>
                  </a:cubicBezTo>
                  <a:cubicBezTo>
                    <a:pt x="0" y="13"/>
                    <a:pt x="4" y="22"/>
                    <a:pt x="13" y="25"/>
                  </a:cubicBezTo>
                  <a:cubicBezTo>
                    <a:pt x="21" y="27"/>
                    <a:pt x="28" y="21"/>
                    <a:pt x="28" y="15"/>
                  </a:cubicBezTo>
                  <a:cubicBezTo>
                    <a:pt x="27" y="10"/>
                    <a:pt x="25" y="8"/>
                    <a:pt x="20"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71" name="Freeform 461">
              <a:extLst>
                <a:ext uri="{FF2B5EF4-FFF2-40B4-BE49-F238E27FC236}">
                  <a16:creationId xmlns:a16="http://schemas.microsoft.com/office/drawing/2014/main" id="{32C84D7D-06B6-4A1F-C00B-FAAB8467A3C7}"/>
                </a:ext>
              </a:extLst>
            </p:cNvPr>
            <p:cNvSpPr>
              <a:spLocks/>
            </p:cNvSpPr>
            <p:nvPr/>
          </p:nvSpPr>
          <p:spPr bwMode="auto">
            <a:xfrm>
              <a:off x="4308" y="2511"/>
              <a:ext cx="31" cy="30"/>
            </a:xfrm>
            <a:custGeom>
              <a:avLst/>
              <a:gdLst>
                <a:gd name="T0" fmla="*/ 124 w 15"/>
                <a:gd name="T1" fmla="*/ 60 h 14"/>
                <a:gd name="T2" fmla="*/ 116 w 15"/>
                <a:gd name="T3" fmla="*/ 120 h 14"/>
                <a:gd name="T4" fmla="*/ 35 w 15"/>
                <a:gd name="T5" fmla="*/ 109 h 14"/>
                <a:gd name="T6" fmla="*/ 8 w 15"/>
                <a:gd name="T7" fmla="*/ 41 h 14"/>
                <a:gd name="T8" fmla="*/ 35 w 15"/>
                <a:gd name="T9" fmla="*/ 0 h 14"/>
                <a:gd name="T10" fmla="*/ 35 w 15"/>
                <a:gd name="T11" fmla="*/ 0 h 14"/>
                <a:gd name="T12" fmla="*/ 8 w 15"/>
                <a:gd name="T13" fmla="*/ 41 h 14"/>
                <a:gd name="T14" fmla="*/ 35 w 15"/>
                <a:gd name="T15" fmla="*/ 109 h 14"/>
                <a:gd name="T16" fmla="*/ 116 w 15"/>
                <a:gd name="T17" fmla="*/ 120 h 14"/>
                <a:gd name="T18" fmla="*/ 124 w 15"/>
                <a:gd name="T19" fmla="*/ 60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4">
                  <a:moveTo>
                    <a:pt x="14" y="6"/>
                  </a:moveTo>
                  <a:cubicBezTo>
                    <a:pt x="15" y="8"/>
                    <a:pt x="15" y="10"/>
                    <a:pt x="13" y="12"/>
                  </a:cubicBezTo>
                  <a:cubicBezTo>
                    <a:pt x="11" y="13"/>
                    <a:pt x="8" y="13"/>
                    <a:pt x="4" y="11"/>
                  </a:cubicBezTo>
                  <a:cubicBezTo>
                    <a:pt x="1" y="8"/>
                    <a:pt x="1" y="6"/>
                    <a:pt x="1" y="4"/>
                  </a:cubicBezTo>
                  <a:cubicBezTo>
                    <a:pt x="1" y="2"/>
                    <a:pt x="3" y="1"/>
                    <a:pt x="4" y="0"/>
                  </a:cubicBezTo>
                  <a:cubicBezTo>
                    <a:pt x="4" y="0"/>
                    <a:pt x="4" y="0"/>
                    <a:pt x="4" y="0"/>
                  </a:cubicBezTo>
                  <a:cubicBezTo>
                    <a:pt x="3" y="1"/>
                    <a:pt x="1" y="2"/>
                    <a:pt x="1" y="4"/>
                  </a:cubicBezTo>
                  <a:cubicBezTo>
                    <a:pt x="0" y="6"/>
                    <a:pt x="1" y="8"/>
                    <a:pt x="4" y="11"/>
                  </a:cubicBezTo>
                  <a:cubicBezTo>
                    <a:pt x="8" y="14"/>
                    <a:pt x="11" y="13"/>
                    <a:pt x="13" y="12"/>
                  </a:cubicBezTo>
                  <a:cubicBezTo>
                    <a:pt x="15" y="10"/>
                    <a:pt x="15"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2" name="Freeform 462">
              <a:extLst>
                <a:ext uri="{FF2B5EF4-FFF2-40B4-BE49-F238E27FC236}">
                  <a16:creationId xmlns:a16="http://schemas.microsoft.com/office/drawing/2014/main" id="{0A39A9A5-1DC9-551E-8EF5-72EA72DBA489}"/>
                </a:ext>
              </a:extLst>
            </p:cNvPr>
            <p:cNvSpPr>
              <a:spLocks/>
            </p:cNvSpPr>
            <p:nvPr/>
          </p:nvSpPr>
          <p:spPr bwMode="auto">
            <a:xfrm>
              <a:off x="4347" y="2310"/>
              <a:ext cx="57" cy="56"/>
            </a:xfrm>
            <a:custGeom>
              <a:avLst/>
              <a:gdLst>
                <a:gd name="T0" fmla="*/ 169 w 28"/>
                <a:gd name="T1" fmla="*/ 28 h 26"/>
                <a:gd name="T2" fmla="*/ 83 w 28"/>
                <a:gd name="T3" fmla="*/ 0 h 26"/>
                <a:gd name="T4" fmla="*/ 24 w 28"/>
                <a:gd name="T5" fmla="*/ 60 h 26"/>
                <a:gd name="T6" fmla="*/ 108 w 28"/>
                <a:gd name="T7" fmla="*/ 241 h 26"/>
                <a:gd name="T8" fmla="*/ 236 w 28"/>
                <a:gd name="T9" fmla="*/ 140 h 26"/>
                <a:gd name="T10" fmla="*/ 169 w 28"/>
                <a:gd name="T11" fmla="*/ 28 h 2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6">
                  <a:moveTo>
                    <a:pt x="20" y="3"/>
                  </a:moveTo>
                  <a:cubicBezTo>
                    <a:pt x="16" y="1"/>
                    <a:pt x="14" y="0"/>
                    <a:pt x="10" y="0"/>
                  </a:cubicBezTo>
                  <a:cubicBezTo>
                    <a:pt x="7" y="1"/>
                    <a:pt x="5" y="3"/>
                    <a:pt x="3" y="6"/>
                  </a:cubicBezTo>
                  <a:cubicBezTo>
                    <a:pt x="0" y="13"/>
                    <a:pt x="4" y="22"/>
                    <a:pt x="13" y="24"/>
                  </a:cubicBezTo>
                  <a:cubicBezTo>
                    <a:pt x="21" y="26"/>
                    <a:pt x="28" y="20"/>
                    <a:pt x="28" y="14"/>
                  </a:cubicBezTo>
                  <a:cubicBezTo>
                    <a:pt x="27" y="9"/>
                    <a:pt x="25" y="7"/>
                    <a:pt x="2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73" name="Freeform 463">
              <a:extLst>
                <a:ext uri="{FF2B5EF4-FFF2-40B4-BE49-F238E27FC236}">
                  <a16:creationId xmlns:a16="http://schemas.microsoft.com/office/drawing/2014/main" id="{F173DF95-F9D6-9C96-1522-D7A6EF7F55B9}"/>
                </a:ext>
              </a:extLst>
            </p:cNvPr>
            <p:cNvSpPr>
              <a:spLocks/>
            </p:cNvSpPr>
            <p:nvPr/>
          </p:nvSpPr>
          <p:spPr bwMode="auto">
            <a:xfrm>
              <a:off x="4361" y="2323"/>
              <a:ext cx="31" cy="28"/>
            </a:xfrm>
            <a:custGeom>
              <a:avLst/>
              <a:gdLst>
                <a:gd name="T0" fmla="*/ 124 w 15"/>
                <a:gd name="T1" fmla="*/ 52 h 13"/>
                <a:gd name="T2" fmla="*/ 116 w 15"/>
                <a:gd name="T3" fmla="*/ 112 h 13"/>
                <a:gd name="T4" fmla="*/ 35 w 15"/>
                <a:gd name="T5" fmla="*/ 101 h 13"/>
                <a:gd name="T6" fmla="*/ 8 w 15"/>
                <a:gd name="T7" fmla="*/ 41 h 13"/>
                <a:gd name="T8" fmla="*/ 35 w 15"/>
                <a:gd name="T9" fmla="*/ 0 h 13"/>
                <a:gd name="T10" fmla="*/ 35 w 15"/>
                <a:gd name="T11" fmla="*/ 0 h 13"/>
                <a:gd name="T12" fmla="*/ 8 w 15"/>
                <a:gd name="T13" fmla="*/ 28 h 13"/>
                <a:gd name="T14" fmla="*/ 35 w 15"/>
                <a:gd name="T15" fmla="*/ 101 h 13"/>
                <a:gd name="T16" fmla="*/ 116 w 15"/>
                <a:gd name="T17" fmla="*/ 112 h 13"/>
                <a:gd name="T18" fmla="*/ 124 w 15"/>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4" y="5"/>
                  </a:moveTo>
                  <a:cubicBezTo>
                    <a:pt x="15" y="8"/>
                    <a:pt x="15" y="10"/>
                    <a:pt x="13" y="11"/>
                  </a:cubicBezTo>
                  <a:cubicBezTo>
                    <a:pt x="11" y="12"/>
                    <a:pt x="8" y="13"/>
                    <a:pt x="4" y="10"/>
                  </a:cubicBezTo>
                  <a:cubicBezTo>
                    <a:pt x="1" y="7"/>
                    <a:pt x="1" y="5"/>
                    <a:pt x="1" y="4"/>
                  </a:cubicBezTo>
                  <a:cubicBezTo>
                    <a:pt x="1" y="2"/>
                    <a:pt x="3" y="0"/>
                    <a:pt x="4" y="0"/>
                  </a:cubicBezTo>
                  <a:cubicBezTo>
                    <a:pt x="4" y="0"/>
                    <a:pt x="4" y="0"/>
                    <a:pt x="4" y="0"/>
                  </a:cubicBezTo>
                  <a:cubicBezTo>
                    <a:pt x="3" y="0"/>
                    <a:pt x="1" y="2"/>
                    <a:pt x="1" y="3"/>
                  </a:cubicBezTo>
                  <a:cubicBezTo>
                    <a:pt x="0" y="5"/>
                    <a:pt x="1" y="8"/>
                    <a:pt x="4" y="10"/>
                  </a:cubicBezTo>
                  <a:cubicBezTo>
                    <a:pt x="8" y="13"/>
                    <a:pt x="11" y="13"/>
                    <a:pt x="13" y="11"/>
                  </a:cubicBezTo>
                  <a:cubicBezTo>
                    <a:pt x="15" y="10"/>
                    <a:pt x="15" y="8"/>
                    <a:pt x="14"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4" name="Freeform 464">
              <a:extLst>
                <a:ext uri="{FF2B5EF4-FFF2-40B4-BE49-F238E27FC236}">
                  <a16:creationId xmlns:a16="http://schemas.microsoft.com/office/drawing/2014/main" id="{CB274A9A-23F9-E286-DB54-100B9CB15FF0}"/>
                </a:ext>
              </a:extLst>
            </p:cNvPr>
            <p:cNvSpPr>
              <a:spLocks/>
            </p:cNvSpPr>
            <p:nvPr/>
          </p:nvSpPr>
          <p:spPr bwMode="auto">
            <a:xfrm>
              <a:off x="4160" y="3119"/>
              <a:ext cx="47" cy="67"/>
            </a:xfrm>
            <a:custGeom>
              <a:avLst/>
              <a:gdLst>
                <a:gd name="T0" fmla="*/ 129 w 23"/>
                <a:gd name="T1" fmla="*/ 28 h 31"/>
                <a:gd name="T2" fmla="*/ 16 w 23"/>
                <a:gd name="T3" fmla="*/ 61 h 31"/>
                <a:gd name="T4" fmla="*/ 16 w 23"/>
                <a:gd name="T5" fmla="*/ 242 h 31"/>
                <a:gd name="T6" fmla="*/ 112 w 23"/>
                <a:gd name="T7" fmla="*/ 303 h 31"/>
                <a:gd name="T8" fmla="*/ 129 w 23"/>
                <a:gd name="T9" fmla="*/ 28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1">
                  <a:moveTo>
                    <a:pt x="15" y="3"/>
                  </a:moveTo>
                  <a:cubicBezTo>
                    <a:pt x="10" y="0"/>
                    <a:pt x="5" y="2"/>
                    <a:pt x="2" y="6"/>
                  </a:cubicBezTo>
                  <a:cubicBezTo>
                    <a:pt x="0" y="11"/>
                    <a:pt x="0" y="18"/>
                    <a:pt x="2" y="24"/>
                  </a:cubicBezTo>
                  <a:cubicBezTo>
                    <a:pt x="5" y="31"/>
                    <a:pt x="9" y="31"/>
                    <a:pt x="13" y="30"/>
                  </a:cubicBezTo>
                  <a:cubicBezTo>
                    <a:pt x="21" y="28"/>
                    <a:pt x="23" y="9"/>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75" name="Freeform 465">
              <a:extLst>
                <a:ext uri="{FF2B5EF4-FFF2-40B4-BE49-F238E27FC236}">
                  <a16:creationId xmlns:a16="http://schemas.microsoft.com/office/drawing/2014/main" id="{B355D148-D7A5-C6E1-1141-8883F7E32CA7}"/>
                </a:ext>
              </a:extLst>
            </p:cNvPr>
            <p:cNvSpPr>
              <a:spLocks/>
            </p:cNvSpPr>
            <p:nvPr/>
          </p:nvSpPr>
          <p:spPr bwMode="auto">
            <a:xfrm>
              <a:off x="4173" y="3132"/>
              <a:ext cx="16" cy="41"/>
            </a:xfrm>
            <a:custGeom>
              <a:avLst/>
              <a:gdLst>
                <a:gd name="T0" fmla="*/ 32 w 8"/>
                <a:gd name="T1" fmla="*/ 0 h 19"/>
                <a:gd name="T2" fmla="*/ 0 w 8"/>
                <a:gd name="T3" fmla="*/ 60 h 19"/>
                <a:gd name="T4" fmla="*/ 16 w 8"/>
                <a:gd name="T5" fmla="*/ 173 h 19"/>
                <a:gd name="T6" fmla="*/ 48 w 8"/>
                <a:gd name="T7" fmla="*/ 190 h 19"/>
                <a:gd name="T8" fmla="*/ 48 w 8"/>
                <a:gd name="T9" fmla="*/ 190 h 19"/>
                <a:gd name="T10" fmla="*/ 24 w 8"/>
                <a:gd name="T11" fmla="*/ 173 h 19"/>
                <a:gd name="T12" fmla="*/ 0 w 8"/>
                <a:gd name="T13" fmla="*/ 60 h 19"/>
                <a:gd name="T14" fmla="*/ 32 w 8"/>
                <a:gd name="T15" fmla="*/ 9 h 19"/>
                <a:gd name="T16" fmla="*/ 64 w 8"/>
                <a:gd name="T17" fmla="*/ 19 h 19"/>
                <a:gd name="T18" fmla="*/ 64 w 8"/>
                <a:gd name="T19" fmla="*/ 19 h 19"/>
                <a:gd name="T20" fmla="*/ 32 w 8"/>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9">
                  <a:moveTo>
                    <a:pt x="4" y="0"/>
                  </a:moveTo>
                  <a:cubicBezTo>
                    <a:pt x="3" y="1"/>
                    <a:pt x="1" y="3"/>
                    <a:pt x="0" y="6"/>
                  </a:cubicBezTo>
                  <a:cubicBezTo>
                    <a:pt x="0" y="10"/>
                    <a:pt x="0" y="15"/>
                    <a:pt x="2" y="17"/>
                  </a:cubicBezTo>
                  <a:cubicBezTo>
                    <a:pt x="3" y="18"/>
                    <a:pt x="5" y="19"/>
                    <a:pt x="6" y="19"/>
                  </a:cubicBezTo>
                  <a:cubicBezTo>
                    <a:pt x="6" y="19"/>
                    <a:pt x="6" y="19"/>
                    <a:pt x="6" y="19"/>
                  </a:cubicBezTo>
                  <a:cubicBezTo>
                    <a:pt x="5" y="19"/>
                    <a:pt x="4" y="18"/>
                    <a:pt x="3" y="17"/>
                  </a:cubicBezTo>
                  <a:cubicBezTo>
                    <a:pt x="0" y="15"/>
                    <a:pt x="0" y="10"/>
                    <a:pt x="0" y="6"/>
                  </a:cubicBezTo>
                  <a:cubicBezTo>
                    <a:pt x="1" y="3"/>
                    <a:pt x="3" y="1"/>
                    <a:pt x="4" y="1"/>
                  </a:cubicBezTo>
                  <a:cubicBezTo>
                    <a:pt x="6" y="0"/>
                    <a:pt x="7" y="1"/>
                    <a:pt x="8" y="2"/>
                  </a:cubicBezTo>
                  <a:cubicBezTo>
                    <a:pt x="8" y="2"/>
                    <a:pt x="8" y="2"/>
                    <a:pt x="8" y="2"/>
                  </a:cubicBezTo>
                  <a:cubicBezTo>
                    <a:pt x="7" y="1"/>
                    <a:pt x="6" y="0"/>
                    <a:pt x="4"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6" name="Freeform 466">
              <a:extLst>
                <a:ext uri="{FF2B5EF4-FFF2-40B4-BE49-F238E27FC236}">
                  <a16:creationId xmlns:a16="http://schemas.microsoft.com/office/drawing/2014/main" id="{2901A361-F6B9-2D18-4BC6-F30F052D20DB}"/>
                </a:ext>
              </a:extLst>
            </p:cNvPr>
            <p:cNvSpPr>
              <a:spLocks/>
            </p:cNvSpPr>
            <p:nvPr/>
          </p:nvSpPr>
          <p:spPr bwMode="auto">
            <a:xfrm>
              <a:off x="4224" y="3189"/>
              <a:ext cx="47" cy="67"/>
            </a:xfrm>
            <a:custGeom>
              <a:avLst/>
              <a:gdLst>
                <a:gd name="T0" fmla="*/ 76 w 23"/>
                <a:gd name="T1" fmla="*/ 19 h 31"/>
                <a:gd name="T2" fmla="*/ 8 w 23"/>
                <a:gd name="T3" fmla="*/ 69 h 31"/>
                <a:gd name="T4" fmla="*/ 59 w 23"/>
                <a:gd name="T5" fmla="*/ 253 h 31"/>
                <a:gd name="T6" fmla="*/ 155 w 23"/>
                <a:gd name="T7" fmla="*/ 303 h 31"/>
                <a:gd name="T8" fmla="*/ 76 w 23"/>
                <a:gd name="T9" fmla="*/ 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1">
                  <a:moveTo>
                    <a:pt x="9" y="2"/>
                  </a:moveTo>
                  <a:cubicBezTo>
                    <a:pt x="4" y="0"/>
                    <a:pt x="2" y="2"/>
                    <a:pt x="1" y="7"/>
                  </a:cubicBezTo>
                  <a:cubicBezTo>
                    <a:pt x="0" y="12"/>
                    <a:pt x="3" y="19"/>
                    <a:pt x="7" y="25"/>
                  </a:cubicBezTo>
                  <a:cubicBezTo>
                    <a:pt x="11" y="31"/>
                    <a:pt x="15" y="31"/>
                    <a:pt x="18" y="30"/>
                  </a:cubicBezTo>
                  <a:cubicBezTo>
                    <a:pt x="23" y="27"/>
                    <a:pt x="17" y="8"/>
                    <a:pt x="9"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77" name="Freeform 467">
              <a:extLst>
                <a:ext uri="{FF2B5EF4-FFF2-40B4-BE49-F238E27FC236}">
                  <a16:creationId xmlns:a16="http://schemas.microsoft.com/office/drawing/2014/main" id="{CD67C1B6-8B63-E263-4621-C880DECF3EF4}"/>
                </a:ext>
              </a:extLst>
            </p:cNvPr>
            <p:cNvSpPr>
              <a:spLocks/>
            </p:cNvSpPr>
            <p:nvPr/>
          </p:nvSpPr>
          <p:spPr bwMode="auto">
            <a:xfrm>
              <a:off x="4234" y="3202"/>
              <a:ext cx="21" cy="41"/>
            </a:xfrm>
            <a:custGeom>
              <a:avLst/>
              <a:gdLst>
                <a:gd name="T0" fmla="*/ 17 w 10"/>
                <a:gd name="T1" fmla="*/ 0 h 19"/>
                <a:gd name="T2" fmla="*/ 8 w 10"/>
                <a:gd name="T3" fmla="*/ 69 h 19"/>
                <a:gd name="T4" fmla="*/ 67 w 10"/>
                <a:gd name="T5" fmla="*/ 173 h 19"/>
                <a:gd name="T6" fmla="*/ 92 w 10"/>
                <a:gd name="T7" fmla="*/ 190 h 19"/>
                <a:gd name="T8" fmla="*/ 92 w 10"/>
                <a:gd name="T9" fmla="*/ 190 h 19"/>
                <a:gd name="T10" fmla="*/ 67 w 10"/>
                <a:gd name="T11" fmla="*/ 173 h 19"/>
                <a:gd name="T12" fmla="*/ 8 w 10"/>
                <a:gd name="T13" fmla="*/ 69 h 19"/>
                <a:gd name="T14" fmla="*/ 17 w 10"/>
                <a:gd name="T15" fmla="*/ 0 h 19"/>
                <a:gd name="T16" fmla="*/ 48 w 10"/>
                <a:gd name="T17" fmla="*/ 9 h 19"/>
                <a:gd name="T18" fmla="*/ 48 w 10"/>
                <a:gd name="T19" fmla="*/ 9 h 19"/>
                <a:gd name="T20" fmla="*/ 17 w 10"/>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9">
                  <a:moveTo>
                    <a:pt x="2" y="0"/>
                  </a:moveTo>
                  <a:cubicBezTo>
                    <a:pt x="1" y="1"/>
                    <a:pt x="0" y="3"/>
                    <a:pt x="1" y="7"/>
                  </a:cubicBezTo>
                  <a:cubicBezTo>
                    <a:pt x="2" y="10"/>
                    <a:pt x="4" y="15"/>
                    <a:pt x="7" y="17"/>
                  </a:cubicBezTo>
                  <a:cubicBezTo>
                    <a:pt x="8" y="18"/>
                    <a:pt x="9" y="19"/>
                    <a:pt x="10" y="19"/>
                  </a:cubicBezTo>
                  <a:cubicBezTo>
                    <a:pt x="10" y="19"/>
                    <a:pt x="10" y="19"/>
                    <a:pt x="10" y="19"/>
                  </a:cubicBezTo>
                  <a:cubicBezTo>
                    <a:pt x="9" y="19"/>
                    <a:pt x="8" y="18"/>
                    <a:pt x="7" y="17"/>
                  </a:cubicBezTo>
                  <a:cubicBezTo>
                    <a:pt x="4" y="15"/>
                    <a:pt x="2" y="10"/>
                    <a:pt x="1" y="7"/>
                  </a:cubicBezTo>
                  <a:cubicBezTo>
                    <a:pt x="1" y="3"/>
                    <a:pt x="1" y="1"/>
                    <a:pt x="2" y="0"/>
                  </a:cubicBezTo>
                  <a:cubicBezTo>
                    <a:pt x="3" y="0"/>
                    <a:pt x="4" y="0"/>
                    <a:pt x="5" y="1"/>
                  </a:cubicBezTo>
                  <a:cubicBezTo>
                    <a:pt x="5" y="1"/>
                    <a:pt x="5" y="1"/>
                    <a:pt x="5" y="1"/>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78" name="Freeform 468">
              <a:extLst>
                <a:ext uri="{FF2B5EF4-FFF2-40B4-BE49-F238E27FC236}">
                  <a16:creationId xmlns:a16="http://schemas.microsoft.com/office/drawing/2014/main" id="{58D1540B-C789-31CE-E83B-628CCB8761B9}"/>
                </a:ext>
              </a:extLst>
            </p:cNvPr>
            <p:cNvSpPr>
              <a:spLocks/>
            </p:cNvSpPr>
            <p:nvPr/>
          </p:nvSpPr>
          <p:spPr bwMode="auto">
            <a:xfrm>
              <a:off x="4193" y="3134"/>
              <a:ext cx="55" cy="65"/>
            </a:xfrm>
            <a:custGeom>
              <a:avLst/>
              <a:gdLst>
                <a:gd name="T0" fmla="*/ 92 w 27"/>
                <a:gd name="T1" fmla="*/ 9 h 30"/>
                <a:gd name="T2" fmla="*/ 8 w 27"/>
                <a:gd name="T3" fmla="*/ 93 h 30"/>
                <a:gd name="T4" fmla="*/ 67 w 27"/>
                <a:gd name="T5" fmla="*/ 253 h 30"/>
                <a:gd name="T6" fmla="*/ 179 w 27"/>
                <a:gd name="T7" fmla="*/ 273 h 30"/>
                <a:gd name="T8" fmla="*/ 92 w 27"/>
                <a:gd name="T9" fmla="*/ 9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0">
                  <a:moveTo>
                    <a:pt x="11" y="1"/>
                  </a:moveTo>
                  <a:cubicBezTo>
                    <a:pt x="5" y="0"/>
                    <a:pt x="2" y="4"/>
                    <a:pt x="1" y="9"/>
                  </a:cubicBezTo>
                  <a:cubicBezTo>
                    <a:pt x="0" y="15"/>
                    <a:pt x="4" y="21"/>
                    <a:pt x="8" y="25"/>
                  </a:cubicBezTo>
                  <a:cubicBezTo>
                    <a:pt x="13" y="30"/>
                    <a:pt x="17" y="29"/>
                    <a:pt x="21" y="27"/>
                  </a:cubicBezTo>
                  <a:cubicBezTo>
                    <a:pt x="27" y="22"/>
                    <a:pt x="21" y="3"/>
                    <a:pt x="11"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79" name="Freeform 469">
              <a:extLst>
                <a:ext uri="{FF2B5EF4-FFF2-40B4-BE49-F238E27FC236}">
                  <a16:creationId xmlns:a16="http://schemas.microsoft.com/office/drawing/2014/main" id="{A5BFDDA1-4EEA-16FC-0A8A-8A1D7D9A0AAB}"/>
                </a:ext>
              </a:extLst>
            </p:cNvPr>
            <p:cNvSpPr>
              <a:spLocks/>
            </p:cNvSpPr>
            <p:nvPr/>
          </p:nvSpPr>
          <p:spPr bwMode="auto">
            <a:xfrm>
              <a:off x="4205" y="3145"/>
              <a:ext cx="23" cy="39"/>
            </a:xfrm>
            <a:custGeom>
              <a:avLst/>
              <a:gdLst>
                <a:gd name="T0" fmla="*/ 17 w 11"/>
                <a:gd name="T1" fmla="*/ 9 h 18"/>
                <a:gd name="T2" fmla="*/ 8 w 11"/>
                <a:gd name="T3" fmla="*/ 80 h 18"/>
                <a:gd name="T4" fmla="*/ 65 w 11"/>
                <a:gd name="T5" fmla="*/ 173 h 18"/>
                <a:gd name="T6" fmla="*/ 100 w 11"/>
                <a:gd name="T7" fmla="*/ 173 h 18"/>
                <a:gd name="T8" fmla="*/ 100 w 11"/>
                <a:gd name="T9" fmla="*/ 173 h 18"/>
                <a:gd name="T10" fmla="*/ 75 w 11"/>
                <a:gd name="T11" fmla="*/ 173 h 18"/>
                <a:gd name="T12" fmla="*/ 8 w 11"/>
                <a:gd name="T13" fmla="*/ 80 h 18"/>
                <a:gd name="T14" fmla="*/ 27 w 11"/>
                <a:gd name="T15" fmla="*/ 9 h 18"/>
                <a:gd name="T16" fmla="*/ 56 w 11"/>
                <a:gd name="T17" fmla="*/ 9 h 18"/>
                <a:gd name="T18" fmla="*/ 56 w 11"/>
                <a:gd name="T19" fmla="*/ 9 h 18"/>
                <a:gd name="T20" fmla="*/ 17 w 1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8">
                  <a:moveTo>
                    <a:pt x="2" y="1"/>
                  </a:moveTo>
                  <a:cubicBezTo>
                    <a:pt x="1" y="2"/>
                    <a:pt x="0" y="5"/>
                    <a:pt x="1" y="8"/>
                  </a:cubicBezTo>
                  <a:cubicBezTo>
                    <a:pt x="2" y="11"/>
                    <a:pt x="4" y="16"/>
                    <a:pt x="7" y="17"/>
                  </a:cubicBezTo>
                  <a:cubicBezTo>
                    <a:pt x="9" y="18"/>
                    <a:pt x="10" y="18"/>
                    <a:pt x="11" y="17"/>
                  </a:cubicBezTo>
                  <a:cubicBezTo>
                    <a:pt x="11" y="17"/>
                    <a:pt x="11" y="17"/>
                    <a:pt x="11" y="17"/>
                  </a:cubicBezTo>
                  <a:cubicBezTo>
                    <a:pt x="10" y="18"/>
                    <a:pt x="9" y="18"/>
                    <a:pt x="8" y="17"/>
                  </a:cubicBezTo>
                  <a:cubicBezTo>
                    <a:pt x="4" y="16"/>
                    <a:pt x="2" y="11"/>
                    <a:pt x="1" y="8"/>
                  </a:cubicBezTo>
                  <a:cubicBezTo>
                    <a:pt x="1" y="5"/>
                    <a:pt x="1" y="2"/>
                    <a:pt x="3" y="1"/>
                  </a:cubicBezTo>
                  <a:cubicBezTo>
                    <a:pt x="3" y="0"/>
                    <a:pt x="5" y="0"/>
                    <a:pt x="6" y="1"/>
                  </a:cubicBezTo>
                  <a:cubicBezTo>
                    <a:pt x="6" y="1"/>
                    <a:pt x="6" y="1"/>
                    <a:pt x="6" y="1"/>
                  </a:cubicBezTo>
                  <a:cubicBezTo>
                    <a:pt x="5"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0" name="Freeform 470">
              <a:extLst>
                <a:ext uri="{FF2B5EF4-FFF2-40B4-BE49-F238E27FC236}">
                  <a16:creationId xmlns:a16="http://schemas.microsoft.com/office/drawing/2014/main" id="{AA07BD42-2A1F-6895-99E1-94FA7CC2F8C9}"/>
                </a:ext>
              </a:extLst>
            </p:cNvPr>
            <p:cNvSpPr>
              <a:spLocks/>
            </p:cNvSpPr>
            <p:nvPr/>
          </p:nvSpPr>
          <p:spPr bwMode="auto">
            <a:xfrm>
              <a:off x="4259" y="3186"/>
              <a:ext cx="47" cy="70"/>
            </a:xfrm>
            <a:custGeom>
              <a:avLst/>
              <a:gdLst>
                <a:gd name="T0" fmla="*/ 155 w 23"/>
                <a:gd name="T1" fmla="*/ 61 h 32"/>
                <a:gd name="T2" fmla="*/ 92 w 23"/>
                <a:gd name="T3" fmla="*/ 20 h 32"/>
                <a:gd name="T4" fmla="*/ 16 w 23"/>
                <a:gd name="T5" fmla="*/ 186 h 32"/>
                <a:gd name="T6" fmla="*/ 147 w 23"/>
                <a:gd name="T7" fmla="*/ 326 h 32"/>
                <a:gd name="T8" fmla="*/ 196 w 23"/>
                <a:gd name="T9" fmla="*/ 238 h 32"/>
                <a:gd name="T10" fmla="*/ 180 w 23"/>
                <a:gd name="T11" fmla="*/ 149 h 32"/>
                <a:gd name="T12" fmla="*/ 155 w 23"/>
                <a:gd name="T13" fmla="*/ 61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2">
                  <a:moveTo>
                    <a:pt x="18" y="6"/>
                  </a:moveTo>
                  <a:cubicBezTo>
                    <a:pt x="16" y="4"/>
                    <a:pt x="14" y="2"/>
                    <a:pt x="11" y="2"/>
                  </a:cubicBezTo>
                  <a:cubicBezTo>
                    <a:pt x="3" y="0"/>
                    <a:pt x="0" y="9"/>
                    <a:pt x="2" y="18"/>
                  </a:cubicBezTo>
                  <a:cubicBezTo>
                    <a:pt x="5" y="27"/>
                    <a:pt x="12" y="32"/>
                    <a:pt x="17" y="31"/>
                  </a:cubicBezTo>
                  <a:cubicBezTo>
                    <a:pt x="21" y="31"/>
                    <a:pt x="23" y="28"/>
                    <a:pt x="23" y="23"/>
                  </a:cubicBezTo>
                  <a:cubicBezTo>
                    <a:pt x="23" y="20"/>
                    <a:pt x="21" y="16"/>
                    <a:pt x="21" y="14"/>
                  </a:cubicBezTo>
                  <a:cubicBezTo>
                    <a:pt x="20" y="11"/>
                    <a:pt x="19" y="8"/>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81" name="Freeform 471">
              <a:extLst>
                <a:ext uri="{FF2B5EF4-FFF2-40B4-BE49-F238E27FC236}">
                  <a16:creationId xmlns:a16="http://schemas.microsoft.com/office/drawing/2014/main" id="{0BCE4BD5-7DE5-4CB8-4C0E-F593EA5E5562}"/>
                </a:ext>
              </a:extLst>
            </p:cNvPr>
            <p:cNvSpPr>
              <a:spLocks/>
            </p:cNvSpPr>
            <p:nvPr/>
          </p:nvSpPr>
          <p:spPr bwMode="auto">
            <a:xfrm>
              <a:off x="4273" y="3206"/>
              <a:ext cx="18" cy="35"/>
            </a:xfrm>
            <a:custGeom>
              <a:avLst/>
              <a:gdLst>
                <a:gd name="T0" fmla="*/ 16 w 9"/>
                <a:gd name="T1" fmla="*/ 0 h 16"/>
                <a:gd name="T2" fmla="*/ 8 w 9"/>
                <a:gd name="T3" fmla="*/ 61 h 16"/>
                <a:gd name="T4" fmla="*/ 40 w 9"/>
                <a:gd name="T5" fmla="*/ 158 h 16"/>
                <a:gd name="T6" fmla="*/ 72 w 9"/>
                <a:gd name="T7" fmla="*/ 168 h 16"/>
                <a:gd name="T8" fmla="*/ 72 w 9"/>
                <a:gd name="T9" fmla="*/ 168 h 16"/>
                <a:gd name="T10" fmla="*/ 48 w 9"/>
                <a:gd name="T11" fmla="*/ 158 h 16"/>
                <a:gd name="T12" fmla="*/ 8 w 9"/>
                <a:gd name="T13" fmla="*/ 61 h 16"/>
                <a:gd name="T14" fmla="*/ 16 w 9"/>
                <a:gd name="T15" fmla="*/ 0 h 16"/>
                <a:gd name="T16" fmla="*/ 40 w 9"/>
                <a:gd name="T17" fmla="*/ 9 h 16"/>
                <a:gd name="T18" fmla="*/ 40 w 9"/>
                <a:gd name="T19" fmla="*/ 9 h 16"/>
                <a:gd name="T20" fmla="*/ 16 w 9"/>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6">
                  <a:moveTo>
                    <a:pt x="2" y="0"/>
                  </a:moveTo>
                  <a:cubicBezTo>
                    <a:pt x="1" y="1"/>
                    <a:pt x="0" y="3"/>
                    <a:pt x="1" y="6"/>
                  </a:cubicBezTo>
                  <a:cubicBezTo>
                    <a:pt x="1" y="10"/>
                    <a:pt x="3" y="14"/>
                    <a:pt x="5" y="15"/>
                  </a:cubicBezTo>
                  <a:cubicBezTo>
                    <a:pt x="7" y="16"/>
                    <a:pt x="8" y="16"/>
                    <a:pt x="9" y="16"/>
                  </a:cubicBezTo>
                  <a:cubicBezTo>
                    <a:pt x="9" y="16"/>
                    <a:pt x="9" y="16"/>
                    <a:pt x="9" y="16"/>
                  </a:cubicBezTo>
                  <a:cubicBezTo>
                    <a:pt x="8" y="16"/>
                    <a:pt x="7" y="16"/>
                    <a:pt x="6" y="15"/>
                  </a:cubicBezTo>
                  <a:cubicBezTo>
                    <a:pt x="3" y="14"/>
                    <a:pt x="2" y="10"/>
                    <a:pt x="1" y="6"/>
                  </a:cubicBezTo>
                  <a:cubicBezTo>
                    <a:pt x="0" y="3"/>
                    <a:pt x="1" y="1"/>
                    <a:pt x="2" y="0"/>
                  </a:cubicBezTo>
                  <a:cubicBezTo>
                    <a:pt x="3" y="0"/>
                    <a:pt x="4" y="0"/>
                    <a:pt x="5" y="1"/>
                  </a:cubicBezTo>
                  <a:cubicBezTo>
                    <a:pt x="5" y="1"/>
                    <a:pt x="5" y="1"/>
                    <a:pt x="5" y="1"/>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2" name="Freeform 472">
              <a:extLst>
                <a:ext uri="{FF2B5EF4-FFF2-40B4-BE49-F238E27FC236}">
                  <a16:creationId xmlns:a16="http://schemas.microsoft.com/office/drawing/2014/main" id="{2DA64BB6-97F7-FA48-CF3B-1200757251B6}"/>
                </a:ext>
              </a:extLst>
            </p:cNvPr>
            <p:cNvSpPr>
              <a:spLocks/>
            </p:cNvSpPr>
            <p:nvPr/>
          </p:nvSpPr>
          <p:spPr bwMode="auto">
            <a:xfrm>
              <a:off x="4189" y="3224"/>
              <a:ext cx="43" cy="52"/>
            </a:xfrm>
            <a:custGeom>
              <a:avLst/>
              <a:gdLst>
                <a:gd name="T0" fmla="*/ 156 w 21"/>
                <a:gd name="T1" fmla="*/ 80 h 24"/>
                <a:gd name="T2" fmla="*/ 113 w 21"/>
                <a:gd name="T3" fmla="*/ 9 h 24"/>
                <a:gd name="T4" fmla="*/ 51 w 21"/>
                <a:gd name="T5" fmla="*/ 20 h 24"/>
                <a:gd name="T6" fmla="*/ 41 w 21"/>
                <a:gd name="T7" fmla="*/ 184 h 24"/>
                <a:gd name="T8" fmla="*/ 164 w 21"/>
                <a:gd name="T9" fmla="*/ 193 h 24"/>
                <a:gd name="T10" fmla="*/ 156 w 21"/>
                <a:gd name="T11" fmla="*/ 8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4">
                  <a:moveTo>
                    <a:pt x="18" y="8"/>
                  </a:moveTo>
                  <a:cubicBezTo>
                    <a:pt x="17" y="5"/>
                    <a:pt x="16" y="2"/>
                    <a:pt x="13" y="1"/>
                  </a:cubicBezTo>
                  <a:cubicBezTo>
                    <a:pt x="11" y="1"/>
                    <a:pt x="9" y="0"/>
                    <a:pt x="6" y="2"/>
                  </a:cubicBezTo>
                  <a:cubicBezTo>
                    <a:pt x="1" y="4"/>
                    <a:pt x="0" y="13"/>
                    <a:pt x="5" y="18"/>
                  </a:cubicBezTo>
                  <a:cubicBezTo>
                    <a:pt x="10" y="24"/>
                    <a:pt x="17" y="23"/>
                    <a:pt x="19" y="19"/>
                  </a:cubicBezTo>
                  <a:cubicBezTo>
                    <a:pt x="21" y="15"/>
                    <a:pt x="21" y="13"/>
                    <a:pt x="18"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83" name="Freeform 473">
              <a:extLst>
                <a:ext uri="{FF2B5EF4-FFF2-40B4-BE49-F238E27FC236}">
                  <a16:creationId xmlns:a16="http://schemas.microsoft.com/office/drawing/2014/main" id="{0ABF0FF7-3777-9D31-6481-8281F88F980E}"/>
                </a:ext>
              </a:extLst>
            </p:cNvPr>
            <p:cNvSpPr>
              <a:spLocks/>
            </p:cNvSpPr>
            <p:nvPr/>
          </p:nvSpPr>
          <p:spPr bwMode="auto">
            <a:xfrm>
              <a:off x="4201" y="3234"/>
              <a:ext cx="21" cy="27"/>
            </a:xfrm>
            <a:custGeom>
              <a:avLst/>
              <a:gdLst>
                <a:gd name="T0" fmla="*/ 92 w 10"/>
                <a:gd name="T1" fmla="*/ 101 h 12"/>
                <a:gd name="T2" fmla="*/ 67 w 10"/>
                <a:gd name="T3" fmla="*/ 137 h 12"/>
                <a:gd name="T4" fmla="*/ 8 w 10"/>
                <a:gd name="T5" fmla="*/ 81 h 12"/>
                <a:gd name="T6" fmla="*/ 17 w 10"/>
                <a:gd name="T7" fmla="*/ 11 h 12"/>
                <a:gd name="T8" fmla="*/ 48 w 10"/>
                <a:gd name="T9" fmla="*/ 0 h 12"/>
                <a:gd name="T10" fmla="*/ 48 w 10"/>
                <a:gd name="T11" fmla="*/ 0 h 12"/>
                <a:gd name="T12" fmla="*/ 17 w 10"/>
                <a:gd name="T13" fmla="*/ 11 h 12"/>
                <a:gd name="T14" fmla="*/ 8 w 10"/>
                <a:gd name="T15" fmla="*/ 81 h 12"/>
                <a:gd name="T16" fmla="*/ 67 w 10"/>
                <a:gd name="T17" fmla="*/ 137 h 12"/>
                <a:gd name="T18" fmla="*/ 92 w 10"/>
                <a:gd name="T19" fmla="*/ 10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9"/>
                  </a:moveTo>
                  <a:cubicBezTo>
                    <a:pt x="10" y="11"/>
                    <a:pt x="9" y="12"/>
                    <a:pt x="7" y="12"/>
                  </a:cubicBezTo>
                  <a:cubicBezTo>
                    <a:pt x="5" y="12"/>
                    <a:pt x="3" y="11"/>
                    <a:pt x="1" y="7"/>
                  </a:cubicBezTo>
                  <a:cubicBezTo>
                    <a:pt x="0" y="4"/>
                    <a:pt x="1" y="2"/>
                    <a:pt x="2" y="1"/>
                  </a:cubicBezTo>
                  <a:cubicBezTo>
                    <a:pt x="3" y="0"/>
                    <a:pt x="4" y="0"/>
                    <a:pt x="5" y="0"/>
                  </a:cubicBezTo>
                  <a:cubicBezTo>
                    <a:pt x="5" y="0"/>
                    <a:pt x="5" y="0"/>
                    <a:pt x="5" y="0"/>
                  </a:cubicBezTo>
                  <a:cubicBezTo>
                    <a:pt x="4" y="0"/>
                    <a:pt x="3" y="0"/>
                    <a:pt x="2" y="1"/>
                  </a:cubicBezTo>
                  <a:cubicBezTo>
                    <a:pt x="1" y="2"/>
                    <a:pt x="0" y="4"/>
                    <a:pt x="1" y="7"/>
                  </a:cubicBezTo>
                  <a:cubicBezTo>
                    <a:pt x="2" y="11"/>
                    <a:pt x="5" y="12"/>
                    <a:pt x="7" y="12"/>
                  </a:cubicBezTo>
                  <a:cubicBezTo>
                    <a:pt x="9" y="12"/>
                    <a:pt x="10" y="11"/>
                    <a:pt x="10"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4" name="Freeform 474">
              <a:extLst>
                <a:ext uri="{FF2B5EF4-FFF2-40B4-BE49-F238E27FC236}">
                  <a16:creationId xmlns:a16="http://schemas.microsoft.com/office/drawing/2014/main" id="{D93FE107-282B-207E-F607-37461422023A}"/>
                </a:ext>
              </a:extLst>
            </p:cNvPr>
            <p:cNvSpPr>
              <a:spLocks/>
            </p:cNvSpPr>
            <p:nvPr/>
          </p:nvSpPr>
          <p:spPr bwMode="auto">
            <a:xfrm>
              <a:off x="4144" y="3206"/>
              <a:ext cx="47" cy="57"/>
            </a:xfrm>
            <a:custGeom>
              <a:avLst/>
              <a:gdLst>
                <a:gd name="T0" fmla="*/ 92 w 23"/>
                <a:gd name="T1" fmla="*/ 241 h 26"/>
                <a:gd name="T2" fmla="*/ 196 w 23"/>
                <a:gd name="T3" fmla="*/ 140 h 26"/>
                <a:gd name="T4" fmla="*/ 92 w 23"/>
                <a:gd name="T5" fmla="*/ 9 h 26"/>
                <a:gd name="T6" fmla="*/ 92 w 23"/>
                <a:gd name="T7" fmla="*/ 241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26">
                  <a:moveTo>
                    <a:pt x="11" y="23"/>
                  </a:moveTo>
                  <a:cubicBezTo>
                    <a:pt x="17" y="26"/>
                    <a:pt x="23" y="21"/>
                    <a:pt x="23" y="13"/>
                  </a:cubicBezTo>
                  <a:cubicBezTo>
                    <a:pt x="23" y="6"/>
                    <a:pt x="19" y="0"/>
                    <a:pt x="11" y="1"/>
                  </a:cubicBezTo>
                  <a:cubicBezTo>
                    <a:pt x="3" y="3"/>
                    <a:pt x="0" y="20"/>
                    <a:pt x="11" y="2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85" name="Freeform 475">
              <a:extLst>
                <a:ext uri="{FF2B5EF4-FFF2-40B4-BE49-F238E27FC236}">
                  <a16:creationId xmlns:a16="http://schemas.microsoft.com/office/drawing/2014/main" id="{F06345A1-0EE9-D8D2-B7C2-E5EA1BB51A36}"/>
                </a:ext>
              </a:extLst>
            </p:cNvPr>
            <p:cNvSpPr>
              <a:spLocks/>
            </p:cNvSpPr>
            <p:nvPr/>
          </p:nvSpPr>
          <p:spPr bwMode="auto">
            <a:xfrm>
              <a:off x="4160" y="3217"/>
              <a:ext cx="25" cy="31"/>
            </a:xfrm>
            <a:custGeom>
              <a:avLst/>
              <a:gdLst>
                <a:gd name="T0" fmla="*/ 108 w 12"/>
                <a:gd name="T1" fmla="*/ 78 h 14"/>
                <a:gd name="T2" fmla="*/ 83 w 12"/>
                <a:gd name="T3" fmla="*/ 133 h 14"/>
                <a:gd name="T4" fmla="*/ 27 w 12"/>
                <a:gd name="T5" fmla="*/ 142 h 14"/>
                <a:gd name="T6" fmla="*/ 0 w 12"/>
                <a:gd name="T7" fmla="*/ 78 h 14"/>
                <a:gd name="T8" fmla="*/ 27 w 12"/>
                <a:gd name="T9" fmla="*/ 0 h 14"/>
                <a:gd name="T10" fmla="*/ 27 w 12"/>
                <a:gd name="T11" fmla="*/ 0 h 14"/>
                <a:gd name="T12" fmla="*/ 0 w 12"/>
                <a:gd name="T13" fmla="*/ 78 h 14"/>
                <a:gd name="T14" fmla="*/ 27 w 12"/>
                <a:gd name="T15" fmla="*/ 142 h 14"/>
                <a:gd name="T16" fmla="*/ 83 w 12"/>
                <a:gd name="T17" fmla="*/ 133 h 14"/>
                <a:gd name="T18" fmla="*/ 108 w 12"/>
                <a:gd name="T19" fmla="*/ 7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7"/>
                  </a:moveTo>
                  <a:cubicBezTo>
                    <a:pt x="12" y="9"/>
                    <a:pt x="11" y="11"/>
                    <a:pt x="9" y="12"/>
                  </a:cubicBezTo>
                  <a:cubicBezTo>
                    <a:pt x="7" y="14"/>
                    <a:pt x="5" y="14"/>
                    <a:pt x="3" y="13"/>
                  </a:cubicBezTo>
                  <a:cubicBezTo>
                    <a:pt x="1" y="12"/>
                    <a:pt x="0" y="9"/>
                    <a:pt x="0" y="7"/>
                  </a:cubicBezTo>
                  <a:cubicBezTo>
                    <a:pt x="0" y="4"/>
                    <a:pt x="1" y="2"/>
                    <a:pt x="3" y="0"/>
                  </a:cubicBezTo>
                  <a:cubicBezTo>
                    <a:pt x="3" y="0"/>
                    <a:pt x="3" y="0"/>
                    <a:pt x="3" y="0"/>
                  </a:cubicBezTo>
                  <a:cubicBezTo>
                    <a:pt x="1" y="2"/>
                    <a:pt x="0" y="4"/>
                    <a:pt x="0" y="7"/>
                  </a:cubicBezTo>
                  <a:cubicBezTo>
                    <a:pt x="0" y="9"/>
                    <a:pt x="1" y="12"/>
                    <a:pt x="3" y="13"/>
                  </a:cubicBezTo>
                  <a:cubicBezTo>
                    <a:pt x="5" y="14"/>
                    <a:pt x="7" y="14"/>
                    <a:pt x="9" y="12"/>
                  </a:cubicBezTo>
                  <a:cubicBezTo>
                    <a:pt x="11" y="11"/>
                    <a:pt x="12" y="9"/>
                    <a:pt x="12"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6" name="Freeform 476">
              <a:extLst>
                <a:ext uri="{FF2B5EF4-FFF2-40B4-BE49-F238E27FC236}">
                  <a16:creationId xmlns:a16="http://schemas.microsoft.com/office/drawing/2014/main" id="{0A57770D-0115-95AC-9CDC-81C82B48137F}"/>
                </a:ext>
              </a:extLst>
            </p:cNvPr>
            <p:cNvSpPr>
              <a:spLocks/>
            </p:cNvSpPr>
            <p:nvPr/>
          </p:nvSpPr>
          <p:spPr bwMode="auto">
            <a:xfrm>
              <a:off x="3994" y="2585"/>
              <a:ext cx="41" cy="68"/>
            </a:xfrm>
            <a:custGeom>
              <a:avLst/>
              <a:gdLst>
                <a:gd name="T0" fmla="*/ 156 w 20"/>
                <a:gd name="T1" fmla="*/ 105 h 31"/>
                <a:gd name="T2" fmla="*/ 121 w 20"/>
                <a:gd name="T3" fmla="*/ 44 h 31"/>
                <a:gd name="T4" fmla="*/ 0 w 20"/>
                <a:gd name="T5" fmla="*/ 169 h 31"/>
                <a:gd name="T6" fmla="*/ 88 w 20"/>
                <a:gd name="T7" fmla="*/ 327 h 31"/>
                <a:gd name="T8" fmla="*/ 156 w 20"/>
                <a:gd name="T9" fmla="*/ 274 h 31"/>
                <a:gd name="T10" fmla="*/ 164 w 20"/>
                <a:gd name="T11" fmla="*/ 178 h 31"/>
                <a:gd name="T12" fmla="*/ 156 w 20"/>
                <a:gd name="T13" fmla="*/ 105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31">
                  <a:moveTo>
                    <a:pt x="18" y="10"/>
                  </a:moveTo>
                  <a:cubicBezTo>
                    <a:pt x="17" y="7"/>
                    <a:pt x="16" y="5"/>
                    <a:pt x="14" y="4"/>
                  </a:cubicBezTo>
                  <a:cubicBezTo>
                    <a:pt x="6" y="0"/>
                    <a:pt x="0" y="7"/>
                    <a:pt x="0" y="16"/>
                  </a:cubicBezTo>
                  <a:cubicBezTo>
                    <a:pt x="0" y="24"/>
                    <a:pt x="6" y="30"/>
                    <a:pt x="10" y="31"/>
                  </a:cubicBezTo>
                  <a:cubicBezTo>
                    <a:pt x="14" y="31"/>
                    <a:pt x="17" y="29"/>
                    <a:pt x="18" y="26"/>
                  </a:cubicBezTo>
                  <a:cubicBezTo>
                    <a:pt x="20" y="23"/>
                    <a:pt x="19" y="19"/>
                    <a:pt x="19" y="17"/>
                  </a:cubicBezTo>
                  <a:cubicBezTo>
                    <a:pt x="19" y="14"/>
                    <a:pt x="19" y="11"/>
                    <a:pt x="18" y="10"/>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87" name="Freeform 477">
              <a:extLst>
                <a:ext uri="{FF2B5EF4-FFF2-40B4-BE49-F238E27FC236}">
                  <a16:creationId xmlns:a16="http://schemas.microsoft.com/office/drawing/2014/main" id="{1AC1D646-DDA5-16BE-9D85-E359474CADF1}"/>
                </a:ext>
              </a:extLst>
            </p:cNvPr>
            <p:cNvSpPr>
              <a:spLocks/>
            </p:cNvSpPr>
            <p:nvPr/>
          </p:nvSpPr>
          <p:spPr bwMode="auto">
            <a:xfrm>
              <a:off x="4007" y="2605"/>
              <a:ext cx="12" cy="35"/>
            </a:xfrm>
            <a:custGeom>
              <a:avLst/>
              <a:gdLst>
                <a:gd name="T0" fmla="*/ 24 w 6"/>
                <a:gd name="T1" fmla="*/ 9 h 16"/>
                <a:gd name="T2" fmla="*/ 0 w 6"/>
                <a:gd name="T3" fmla="*/ 53 h 16"/>
                <a:gd name="T4" fmla="*/ 16 w 6"/>
                <a:gd name="T5" fmla="*/ 158 h 16"/>
                <a:gd name="T6" fmla="*/ 40 w 6"/>
                <a:gd name="T7" fmla="*/ 168 h 16"/>
                <a:gd name="T8" fmla="*/ 40 w 6"/>
                <a:gd name="T9" fmla="*/ 168 h 16"/>
                <a:gd name="T10" fmla="*/ 16 w 6"/>
                <a:gd name="T11" fmla="*/ 149 h 16"/>
                <a:gd name="T12" fmla="*/ 8 w 6"/>
                <a:gd name="T13" fmla="*/ 53 h 16"/>
                <a:gd name="T14" fmla="*/ 24 w 6"/>
                <a:gd name="T15" fmla="*/ 9 h 16"/>
                <a:gd name="T16" fmla="*/ 48 w 6"/>
                <a:gd name="T17" fmla="*/ 20 h 16"/>
                <a:gd name="T18" fmla="*/ 48 w 6"/>
                <a:gd name="T19" fmla="*/ 20 h 16"/>
                <a:gd name="T20" fmla="*/ 24 w 6"/>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6">
                  <a:moveTo>
                    <a:pt x="3" y="1"/>
                  </a:moveTo>
                  <a:cubicBezTo>
                    <a:pt x="2" y="1"/>
                    <a:pt x="1" y="3"/>
                    <a:pt x="0" y="5"/>
                  </a:cubicBezTo>
                  <a:cubicBezTo>
                    <a:pt x="0" y="9"/>
                    <a:pt x="0" y="13"/>
                    <a:pt x="2" y="15"/>
                  </a:cubicBezTo>
                  <a:cubicBezTo>
                    <a:pt x="3" y="16"/>
                    <a:pt x="4" y="16"/>
                    <a:pt x="5" y="16"/>
                  </a:cubicBezTo>
                  <a:cubicBezTo>
                    <a:pt x="5" y="16"/>
                    <a:pt x="5" y="16"/>
                    <a:pt x="5" y="16"/>
                  </a:cubicBezTo>
                  <a:cubicBezTo>
                    <a:pt x="4" y="16"/>
                    <a:pt x="3" y="15"/>
                    <a:pt x="2" y="14"/>
                  </a:cubicBezTo>
                  <a:cubicBezTo>
                    <a:pt x="1" y="13"/>
                    <a:pt x="0" y="9"/>
                    <a:pt x="1" y="5"/>
                  </a:cubicBezTo>
                  <a:cubicBezTo>
                    <a:pt x="1" y="3"/>
                    <a:pt x="2" y="1"/>
                    <a:pt x="3" y="1"/>
                  </a:cubicBezTo>
                  <a:cubicBezTo>
                    <a:pt x="4" y="1"/>
                    <a:pt x="5" y="1"/>
                    <a:pt x="6" y="2"/>
                  </a:cubicBezTo>
                  <a:cubicBezTo>
                    <a:pt x="6" y="2"/>
                    <a:pt x="6" y="2"/>
                    <a:pt x="6" y="2"/>
                  </a:cubicBezTo>
                  <a:cubicBezTo>
                    <a:pt x="5" y="1"/>
                    <a:pt x="4" y="0"/>
                    <a:pt x="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88" name="Freeform 478">
              <a:extLst>
                <a:ext uri="{FF2B5EF4-FFF2-40B4-BE49-F238E27FC236}">
                  <a16:creationId xmlns:a16="http://schemas.microsoft.com/office/drawing/2014/main" id="{3D3E5A8E-EBC1-7FFA-8EA7-B372309DE824}"/>
                </a:ext>
              </a:extLst>
            </p:cNvPr>
            <p:cNvSpPr>
              <a:spLocks/>
            </p:cNvSpPr>
            <p:nvPr/>
          </p:nvSpPr>
          <p:spPr bwMode="auto">
            <a:xfrm>
              <a:off x="4033" y="2574"/>
              <a:ext cx="47" cy="72"/>
            </a:xfrm>
            <a:custGeom>
              <a:avLst/>
              <a:gdLst>
                <a:gd name="T0" fmla="*/ 137 w 23"/>
                <a:gd name="T1" fmla="*/ 52 h 33"/>
                <a:gd name="T2" fmla="*/ 51 w 23"/>
                <a:gd name="T3" fmla="*/ 20 h 33"/>
                <a:gd name="T4" fmla="*/ 33 w 23"/>
                <a:gd name="T5" fmla="*/ 218 h 33"/>
                <a:gd name="T6" fmla="*/ 155 w 23"/>
                <a:gd name="T7" fmla="*/ 343 h 33"/>
                <a:gd name="T8" fmla="*/ 196 w 23"/>
                <a:gd name="T9" fmla="*/ 271 h 33"/>
                <a:gd name="T10" fmla="*/ 172 w 23"/>
                <a:gd name="T11" fmla="*/ 166 h 33"/>
                <a:gd name="T12" fmla="*/ 137 w 23"/>
                <a:gd name="T13" fmla="*/ 52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3">
                  <a:moveTo>
                    <a:pt x="16" y="5"/>
                  </a:moveTo>
                  <a:cubicBezTo>
                    <a:pt x="14" y="2"/>
                    <a:pt x="10" y="0"/>
                    <a:pt x="6" y="2"/>
                  </a:cubicBezTo>
                  <a:cubicBezTo>
                    <a:pt x="0" y="5"/>
                    <a:pt x="0" y="12"/>
                    <a:pt x="4" y="21"/>
                  </a:cubicBezTo>
                  <a:cubicBezTo>
                    <a:pt x="8" y="29"/>
                    <a:pt x="11" y="33"/>
                    <a:pt x="18" y="33"/>
                  </a:cubicBezTo>
                  <a:cubicBezTo>
                    <a:pt x="21" y="32"/>
                    <a:pt x="23" y="30"/>
                    <a:pt x="23" y="26"/>
                  </a:cubicBezTo>
                  <a:cubicBezTo>
                    <a:pt x="23" y="22"/>
                    <a:pt x="21" y="20"/>
                    <a:pt x="20" y="16"/>
                  </a:cubicBezTo>
                  <a:cubicBezTo>
                    <a:pt x="19" y="13"/>
                    <a:pt x="19" y="9"/>
                    <a:pt x="16"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89" name="Freeform 479">
              <a:extLst>
                <a:ext uri="{FF2B5EF4-FFF2-40B4-BE49-F238E27FC236}">
                  <a16:creationId xmlns:a16="http://schemas.microsoft.com/office/drawing/2014/main" id="{D688BFDD-6A15-9F71-66D2-CDD26161B48E}"/>
                </a:ext>
              </a:extLst>
            </p:cNvPr>
            <p:cNvSpPr>
              <a:spLocks/>
            </p:cNvSpPr>
            <p:nvPr/>
          </p:nvSpPr>
          <p:spPr bwMode="auto">
            <a:xfrm>
              <a:off x="4048" y="2587"/>
              <a:ext cx="20" cy="44"/>
            </a:xfrm>
            <a:custGeom>
              <a:avLst/>
              <a:gdLst>
                <a:gd name="T0" fmla="*/ 80 w 10"/>
                <a:gd name="T1" fmla="*/ 202 h 20"/>
                <a:gd name="T2" fmla="*/ 80 w 10"/>
                <a:gd name="T3" fmla="*/ 202 h 20"/>
                <a:gd name="T4" fmla="*/ 16 w 10"/>
                <a:gd name="T5" fmla="*/ 106 h 20"/>
                <a:gd name="T6" fmla="*/ 16 w 10"/>
                <a:gd name="T7" fmla="*/ 9 h 20"/>
                <a:gd name="T8" fmla="*/ 48 w 10"/>
                <a:gd name="T9" fmla="*/ 20 h 20"/>
                <a:gd name="T10" fmla="*/ 48 w 10"/>
                <a:gd name="T11" fmla="*/ 20 h 20"/>
                <a:gd name="T12" fmla="*/ 16 w 10"/>
                <a:gd name="T13" fmla="*/ 9 h 20"/>
                <a:gd name="T14" fmla="*/ 16 w 10"/>
                <a:gd name="T15" fmla="*/ 106 h 20"/>
                <a:gd name="T16" fmla="*/ 80 w 10"/>
                <a:gd name="T17" fmla="*/ 213 h 20"/>
                <a:gd name="T18" fmla="*/ 80 w 10"/>
                <a:gd name="T19" fmla="*/ 202 h 2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20">
                  <a:moveTo>
                    <a:pt x="10" y="19"/>
                  </a:moveTo>
                  <a:cubicBezTo>
                    <a:pt x="10" y="19"/>
                    <a:pt x="10" y="19"/>
                    <a:pt x="10" y="19"/>
                  </a:cubicBezTo>
                  <a:cubicBezTo>
                    <a:pt x="8" y="19"/>
                    <a:pt x="5" y="17"/>
                    <a:pt x="2" y="10"/>
                  </a:cubicBezTo>
                  <a:cubicBezTo>
                    <a:pt x="0" y="5"/>
                    <a:pt x="1" y="2"/>
                    <a:pt x="2" y="1"/>
                  </a:cubicBezTo>
                  <a:cubicBezTo>
                    <a:pt x="3" y="1"/>
                    <a:pt x="5" y="1"/>
                    <a:pt x="6" y="2"/>
                  </a:cubicBezTo>
                  <a:cubicBezTo>
                    <a:pt x="6" y="2"/>
                    <a:pt x="6" y="2"/>
                    <a:pt x="6" y="2"/>
                  </a:cubicBezTo>
                  <a:cubicBezTo>
                    <a:pt x="5" y="1"/>
                    <a:pt x="3" y="0"/>
                    <a:pt x="2" y="1"/>
                  </a:cubicBezTo>
                  <a:cubicBezTo>
                    <a:pt x="1" y="2"/>
                    <a:pt x="0" y="5"/>
                    <a:pt x="2" y="10"/>
                  </a:cubicBezTo>
                  <a:cubicBezTo>
                    <a:pt x="5" y="17"/>
                    <a:pt x="8" y="20"/>
                    <a:pt x="10" y="20"/>
                  </a:cubicBezTo>
                  <a:cubicBezTo>
                    <a:pt x="10" y="20"/>
                    <a:pt x="10" y="19"/>
                    <a:pt x="10" y="1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0" name="Freeform 480">
              <a:extLst>
                <a:ext uri="{FF2B5EF4-FFF2-40B4-BE49-F238E27FC236}">
                  <a16:creationId xmlns:a16="http://schemas.microsoft.com/office/drawing/2014/main" id="{75AE9671-8978-29B2-E433-434CB8FC9D65}"/>
                </a:ext>
              </a:extLst>
            </p:cNvPr>
            <p:cNvSpPr>
              <a:spLocks/>
            </p:cNvSpPr>
            <p:nvPr/>
          </p:nvSpPr>
          <p:spPr bwMode="auto">
            <a:xfrm>
              <a:off x="4273" y="2624"/>
              <a:ext cx="49" cy="59"/>
            </a:xfrm>
            <a:custGeom>
              <a:avLst/>
              <a:gdLst>
                <a:gd name="T0" fmla="*/ 145 w 24"/>
                <a:gd name="T1" fmla="*/ 33 h 27"/>
                <a:gd name="T2" fmla="*/ 92 w 24"/>
                <a:gd name="T3" fmla="*/ 0 h 27"/>
                <a:gd name="T4" fmla="*/ 25 w 24"/>
                <a:gd name="T5" fmla="*/ 166 h 27"/>
                <a:gd name="T6" fmla="*/ 155 w 24"/>
                <a:gd name="T7" fmla="*/ 273 h 27"/>
                <a:gd name="T8" fmla="*/ 204 w 24"/>
                <a:gd name="T9" fmla="*/ 186 h 27"/>
                <a:gd name="T10" fmla="*/ 172 w 24"/>
                <a:gd name="T11" fmla="*/ 96 h 27"/>
                <a:gd name="T12" fmla="*/ 14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7" y="3"/>
                  </a:moveTo>
                  <a:cubicBezTo>
                    <a:pt x="15" y="1"/>
                    <a:pt x="13" y="0"/>
                    <a:pt x="11" y="0"/>
                  </a:cubicBezTo>
                  <a:cubicBezTo>
                    <a:pt x="2" y="0"/>
                    <a:pt x="0" y="8"/>
                    <a:pt x="3" y="16"/>
                  </a:cubicBezTo>
                  <a:cubicBezTo>
                    <a:pt x="7" y="24"/>
                    <a:pt x="14" y="27"/>
                    <a:pt x="18" y="26"/>
                  </a:cubicBezTo>
                  <a:cubicBezTo>
                    <a:pt x="22" y="25"/>
                    <a:pt x="24" y="22"/>
                    <a:pt x="24" y="18"/>
                  </a:cubicBezTo>
                  <a:cubicBezTo>
                    <a:pt x="24" y="15"/>
                    <a:pt x="22" y="11"/>
                    <a:pt x="20" y="9"/>
                  </a:cubicBezTo>
                  <a:cubicBezTo>
                    <a:pt x="19" y="7"/>
                    <a:pt x="19" y="5"/>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91" name="Freeform 481">
              <a:extLst>
                <a:ext uri="{FF2B5EF4-FFF2-40B4-BE49-F238E27FC236}">
                  <a16:creationId xmlns:a16="http://schemas.microsoft.com/office/drawing/2014/main" id="{931F9D09-8467-40A1-756F-988A862734DD}"/>
                </a:ext>
              </a:extLst>
            </p:cNvPr>
            <p:cNvSpPr>
              <a:spLocks/>
            </p:cNvSpPr>
            <p:nvPr/>
          </p:nvSpPr>
          <p:spPr bwMode="auto">
            <a:xfrm>
              <a:off x="4289" y="2638"/>
              <a:ext cx="19" cy="32"/>
            </a:xfrm>
            <a:custGeom>
              <a:avLst/>
              <a:gdLst>
                <a:gd name="T0" fmla="*/ 8 w 9"/>
                <a:gd name="T1" fmla="*/ 9 h 15"/>
                <a:gd name="T2" fmla="*/ 0 w 9"/>
                <a:gd name="T3" fmla="*/ 60 h 15"/>
                <a:gd name="T4" fmla="*/ 57 w 9"/>
                <a:gd name="T5" fmla="*/ 137 h 15"/>
                <a:gd name="T6" fmla="*/ 84 w 9"/>
                <a:gd name="T7" fmla="*/ 137 h 15"/>
                <a:gd name="T8" fmla="*/ 84 w 9"/>
                <a:gd name="T9" fmla="*/ 137 h 15"/>
                <a:gd name="T10" fmla="*/ 57 w 9"/>
                <a:gd name="T11" fmla="*/ 137 h 15"/>
                <a:gd name="T12" fmla="*/ 8 w 9"/>
                <a:gd name="T13" fmla="*/ 60 h 15"/>
                <a:gd name="T14" fmla="*/ 8 w 9"/>
                <a:gd name="T15" fmla="*/ 9 h 15"/>
                <a:gd name="T16" fmla="*/ 36 w 9"/>
                <a:gd name="T17" fmla="*/ 9 h 15"/>
                <a:gd name="T18" fmla="*/ 36 w 9"/>
                <a:gd name="T19" fmla="*/ 9 h 15"/>
                <a:gd name="T20" fmla="*/ 8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1" y="1"/>
                  </a:moveTo>
                  <a:cubicBezTo>
                    <a:pt x="0" y="2"/>
                    <a:pt x="0" y="4"/>
                    <a:pt x="0" y="6"/>
                  </a:cubicBezTo>
                  <a:cubicBezTo>
                    <a:pt x="1" y="10"/>
                    <a:pt x="3" y="13"/>
                    <a:pt x="6" y="14"/>
                  </a:cubicBezTo>
                  <a:cubicBezTo>
                    <a:pt x="7" y="15"/>
                    <a:pt x="8" y="15"/>
                    <a:pt x="9" y="14"/>
                  </a:cubicBezTo>
                  <a:cubicBezTo>
                    <a:pt x="9" y="14"/>
                    <a:pt x="9" y="14"/>
                    <a:pt x="9" y="14"/>
                  </a:cubicBezTo>
                  <a:cubicBezTo>
                    <a:pt x="8" y="15"/>
                    <a:pt x="7" y="15"/>
                    <a:pt x="6" y="14"/>
                  </a:cubicBezTo>
                  <a:cubicBezTo>
                    <a:pt x="4" y="13"/>
                    <a:pt x="1" y="10"/>
                    <a:pt x="1" y="6"/>
                  </a:cubicBezTo>
                  <a:cubicBezTo>
                    <a:pt x="0" y="4"/>
                    <a:pt x="0" y="2"/>
                    <a:pt x="1" y="1"/>
                  </a:cubicBezTo>
                  <a:cubicBezTo>
                    <a:pt x="2" y="1"/>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2" name="Freeform 482">
              <a:extLst>
                <a:ext uri="{FF2B5EF4-FFF2-40B4-BE49-F238E27FC236}">
                  <a16:creationId xmlns:a16="http://schemas.microsoft.com/office/drawing/2014/main" id="{4236A6C9-9D16-B2BE-3489-997E9B015656}"/>
                </a:ext>
              </a:extLst>
            </p:cNvPr>
            <p:cNvSpPr>
              <a:spLocks/>
            </p:cNvSpPr>
            <p:nvPr/>
          </p:nvSpPr>
          <p:spPr bwMode="auto">
            <a:xfrm>
              <a:off x="4332" y="2447"/>
              <a:ext cx="52" cy="68"/>
            </a:xfrm>
            <a:custGeom>
              <a:avLst/>
              <a:gdLst>
                <a:gd name="T0" fmla="*/ 108 w 25"/>
                <a:gd name="T1" fmla="*/ 20 h 31"/>
                <a:gd name="T2" fmla="*/ 8 w 25"/>
                <a:gd name="T3" fmla="*/ 86 h 31"/>
                <a:gd name="T4" fmla="*/ 44 w 25"/>
                <a:gd name="T5" fmla="*/ 265 h 31"/>
                <a:gd name="T6" fmla="*/ 152 w 25"/>
                <a:gd name="T7" fmla="*/ 307 h 31"/>
                <a:gd name="T8" fmla="*/ 108 w 25"/>
                <a:gd name="T9" fmla="*/ 20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1">
                  <a:moveTo>
                    <a:pt x="12" y="2"/>
                  </a:moveTo>
                  <a:cubicBezTo>
                    <a:pt x="7" y="0"/>
                    <a:pt x="3" y="3"/>
                    <a:pt x="1" y="8"/>
                  </a:cubicBezTo>
                  <a:cubicBezTo>
                    <a:pt x="0" y="13"/>
                    <a:pt x="2" y="21"/>
                    <a:pt x="5" y="25"/>
                  </a:cubicBezTo>
                  <a:cubicBezTo>
                    <a:pt x="10" y="31"/>
                    <a:pt x="14" y="31"/>
                    <a:pt x="17" y="29"/>
                  </a:cubicBezTo>
                  <a:cubicBezTo>
                    <a:pt x="25" y="25"/>
                    <a:pt x="22" y="5"/>
                    <a:pt x="12"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93" name="Freeform 483">
              <a:extLst>
                <a:ext uri="{FF2B5EF4-FFF2-40B4-BE49-F238E27FC236}">
                  <a16:creationId xmlns:a16="http://schemas.microsoft.com/office/drawing/2014/main" id="{19963813-9A65-3B70-F192-A52204BA4CBA}"/>
                </a:ext>
              </a:extLst>
            </p:cNvPr>
            <p:cNvSpPr>
              <a:spLocks/>
            </p:cNvSpPr>
            <p:nvPr/>
          </p:nvSpPr>
          <p:spPr bwMode="auto">
            <a:xfrm>
              <a:off x="4345" y="2460"/>
              <a:ext cx="18" cy="40"/>
            </a:xfrm>
            <a:custGeom>
              <a:avLst/>
              <a:gdLst>
                <a:gd name="T0" fmla="*/ 24 w 9"/>
                <a:gd name="T1" fmla="*/ 0 h 18"/>
                <a:gd name="T2" fmla="*/ 0 w 9"/>
                <a:gd name="T3" fmla="*/ 80 h 18"/>
                <a:gd name="T4" fmla="*/ 40 w 9"/>
                <a:gd name="T5" fmla="*/ 187 h 18"/>
                <a:gd name="T6" fmla="*/ 72 w 9"/>
                <a:gd name="T7" fmla="*/ 198 h 18"/>
                <a:gd name="T8" fmla="*/ 72 w 9"/>
                <a:gd name="T9" fmla="*/ 198 h 18"/>
                <a:gd name="T10" fmla="*/ 40 w 9"/>
                <a:gd name="T11" fmla="*/ 187 h 18"/>
                <a:gd name="T12" fmla="*/ 8 w 9"/>
                <a:gd name="T13" fmla="*/ 80 h 18"/>
                <a:gd name="T14" fmla="*/ 24 w 9"/>
                <a:gd name="T15" fmla="*/ 0 h 18"/>
                <a:gd name="T16" fmla="*/ 56 w 9"/>
                <a:gd name="T17" fmla="*/ 9 h 18"/>
                <a:gd name="T18" fmla="*/ 56 w 9"/>
                <a:gd name="T19" fmla="*/ 9 h 18"/>
                <a:gd name="T20" fmla="*/ 24 w 9"/>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8">
                  <a:moveTo>
                    <a:pt x="3" y="0"/>
                  </a:moveTo>
                  <a:cubicBezTo>
                    <a:pt x="1" y="1"/>
                    <a:pt x="0" y="4"/>
                    <a:pt x="0" y="7"/>
                  </a:cubicBezTo>
                  <a:cubicBezTo>
                    <a:pt x="1" y="11"/>
                    <a:pt x="2" y="15"/>
                    <a:pt x="5" y="17"/>
                  </a:cubicBezTo>
                  <a:cubicBezTo>
                    <a:pt x="6" y="18"/>
                    <a:pt x="8" y="18"/>
                    <a:pt x="9" y="18"/>
                  </a:cubicBezTo>
                  <a:cubicBezTo>
                    <a:pt x="9" y="18"/>
                    <a:pt x="9" y="18"/>
                    <a:pt x="9" y="18"/>
                  </a:cubicBezTo>
                  <a:cubicBezTo>
                    <a:pt x="8" y="18"/>
                    <a:pt x="6" y="18"/>
                    <a:pt x="5" y="17"/>
                  </a:cubicBezTo>
                  <a:cubicBezTo>
                    <a:pt x="3" y="15"/>
                    <a:pt x="1" y="11"/>
                    <a:pt x="1" y="7"/>
                  </a:cubicBezTo>
                  <a:cubicBezTo>
                    <a:pt x="1" y="4"/>
                    <a:pt x="2" y="1"/>
                    <a:pt x="3" y="0"/>
                  </a:cubicBezTo>
                  <a:cubicBezTo>
                    <a:pt x="4" y="0"/>
                    <a:pt x="5" y="0"/>
                    <a:pt x="7" y="1"/>
                  </a:cubicBezTo>
                  <a:cubicBezTo>
                    <a:pt x="7" y="1"/>
                    <a:pt x="7" y="1"/>
                    <a:pt x="7" y="1"/>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4" name="Freeform 484">
              <a:extLst>
                <a:ext uri="{FF2B5EF4-FFF2-40B4-BE49-F238E27FC236}">
                  <a16:creationId xmlns:a16="http://schemas.microsoft.com/office/drawing/2014/main" id="{E06B494F-33BF-570D-680A-A3171E7F13F5}"/>
                </a:ext>
              </a:extLst>
            </p:cNvPr>
            <p:cNvSpPr>
              <a:spLocks/>
            </p:cNvSpPr>
            <p:nvPr/>
          </p:nvSpPr>
          <p:spPr bwMode="auto">
            <a:xfrm>
              <a:off x="4285" y="2478"/>
              <a:ext cx="45" cy="61"/>
            </a:xfrm>
            <a:custGeom>
              <a:avLst/>
              <a:gdLst>
                <a:gd name="T0" fmla="*/ 96 w 22"/>
                <a:gd name="T1" fmla="*/ 9 h 28"/>
                <a:gd name="T2" fmla="*/ 8 w 22"/>
                <a:gd name="T3" fmla="*/ 72 h 28"/>
                <a:gd name="T4" fmla="*/ 41 w 22"/>
                <a:gd name="T5" fmla="*/ 237 h 28"/>
                <a:gd name="T6" fmla="*/ 139 w 22"/>
                <a:gd name="T7" fmla="*/ 270 h 28"/>
                <a:gd name="T8" fmla="*/ 96 w 22"/>
                <a:gd name="T9" fmla="*/ 9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8">
                  <a:moveTo>
                    <a:pt x="11" y="1"/>
                  </a:moveTo>
                  <a:cubicBezTo>
                    <a:pt x="6" y="0"/>
                    <a:pt x="3" y="3"/>
                    <a:pt x="1" y="7"/>
                  </a:cubicBezTo>
                  <a:cubicBezTo>
                    <a:pt x="0" y="12"/>
                    <a:pt x="2" y="18"/>
                    <a:pt x="5" y="23"/>
                  </a:cubicBezTo>
                  <a:cubicBezTo>
                    <a:pt x="9" y="28"/>
                    <a:pt x="12" y="27"/>
                    <a:pt x="16" y="26"/>
                  </a:cubicBezTo>
                  <a:cubicBezTo>
                    <a:pt x="22" y="22"/>
                    <a:pt x="19" y="5"/>
                    <a:pt x="11"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95" name="Freeform 485">
              <a:extLst>
                <a:ext uri="{FF2B5EF4-FFF2-40B4-BE49-F238E27FC236}">
                  <a16:creationId xmlns:a16="http://schemas.microsoft.com/office/drawing/2014/main" id="{5F61E52D-C104-054C-EC92-F7D13700BC50}"/>
                </a:ext>
              </a:extLst>
            </p:cNvPr>
            <p:cNvSpPr>
              <a:spLocks/>
            </p:cNvSpPr>
            <p:nvPr/>
          </p:nvSpPr>
          <p:spPr bwMode="auto">
            <a:xfrm>
              <a:off x="4298" y="2489"/>
              <a:ext cx="16" cy="35"/>
            </a:xfrm>
            <a:custGeom>
              <a:avLst/>
              <a:gdLst>
                <a:gd name="T0" fmla="*/ 16 w 8"/>
                <a:gd name="T1" fmla="*/ 9 h 16"/>
                <a:gd name="T2" fmla="*/ 0 w 8"/>
                <a:gd name="T3" fmla="*/ 72 h 16"/>
                <a:gd name="T4" fmla="*/ 32 w 8"/>
                <a:gd name="T5" fmla="*/ 168 h 16"/>
                <a:gd name="T6" fmla="*/ 64 w 8"/>
                <a:gd name="T7" fmla="*/ 168 h 16"/>
                <a:gd name="T8" fmla="*/ 64 w 8"/>
                <a:gd name="T9" fmla="*/ 168 h 16"/>
                <a:gd name="T10" fmla="*/ 32 w 8"/>
                <a:gd name="T11" fmla="*/ 158 h 16"/>
                <a:gd name="T12" fmla="*/ 0 w 8"/>
                <a:gd name="T13" fmla="*/ 72 h 16"/>
                <a:gd name="T14" fmla="*/ 16 w 8"/>
                <a:gd name="T15" fmla="*/ 9 h 16"/>
                <a:gd name="T16" fmla="*/ 40 w 8"/>
                <a:gd name="T17" fmla="*/ 9 h 16"/>
                <a:gd name="T18" fmla="*/ 40 w 8"/>
                <a:gd name="T19" fmla="*/ 9 h 16"/>
                <a:gd name="T20" fmla="*/ 16 w 8"/>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1"/>
                  </a:moveTo>
                  <a:cubicBezTo>
                    <a:pt x="1" y="1"/>
                    <a:pt x="0" y="4"/>
                    <a:pt x="0" y="7"/>
                  </a:cubicBezTo>
                  <a:cubicBezTo>
                    <a:pt x="0" y="10"/>
                    <a:pt x="2" y="14"/>
                    <a:pt x="4" y="16"/>
                  </a:cubicBezTo>
                  <a:cubicBezTo>
                    <a:pt x="5" y="16"/>
                    <a:pt x="6" y="16"/>
                    <a:pt x="8" y="16"/>
                  </a:cubicBezTo>
                  <a:cubicBezTo>
                    <a:pt x="8" y="16"/>
                    <a:pt x="8" y="16"/>
                    <a:pt x="8" y="16"/>
                  </a:cubicBezTo>
                  <a:cubicBezTo>
                    <a:pt x="6" y="16"/>
                    <a:pt x="5" y="16"/>
                    <a:pt x="4" y="15"/>
                  </a:cubicBezTo>
                  <a:cubicBezTo>
                    <a:pt x="2" y="14"/>
                    <a:pt x="0" y="10"/>
                    <a:pt x="0" y="7"/>
                  </a:cubicBezTo>
                  <a:cubicBezTo>
                    <a:pt x="0" y="4"/>
                    <a:pt x="1" y="2"/>
                    <a:pt x="2" y="1"/>
                  </a:cubicBezTo>
                  <a:cubicBezTo>
                    <a:pt x="3" y="0"/>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6" name="Freeform 486">
              <a:extLst>
                <a:ext uri="{FF2B5EF4-FFF2-40B4-BE49-F238E27FC236}">
                  <a16:creationId xmlns:a16="http://schemas.microsoft.com/office/drawing/2014/main" id="{7F1169CB-C49E-CEF7-D5DA-CAFCA7D2EBA5}"/>
                </a:ext>
              </a:extLst>
            </p:cNvPr>
            <p:cNvSpPr>
              <a:spLocks/>
            </p:cNvSpPr>
            <p:nvPr/>
          </p:nvSpPr>
          <p:spPr bwMode="auto">
            <a:xfrm>
              <a:off x="4345" y="2530"/>
              <a:ext cx="47" cy="49"/>
            </a:xfrm>
            <a:custGeom>
              <a:avLst/>
              <a:gdLst>
                <a:gd name="T0" fmla="*/ 147 w 23"/>
                <a:gd name="T1" fmla="*/ 36 h 22"/>
                <a:gd name="T2" fmla="*/ 76 w 23"/>
                <a:gd name="T3" fmla="*/ 9 h 22"/>
                <a:gd name="T4" fmla="*/ 25 w 23"/>
                <a:gd name="T5" fmla="*/ 53 h 22"/>
                <a:gd name="T6" fmla="*/ 92 w 23"/>
                <a:gd name="T7" fmla="*/ 209 h 22"/>
                <a:gd name="T8" fmla="*/ 196 w 23"/>
                <a:gd name="T9" fmla="*/ 145 h 22"/>
                <a:gd name="T10" fmla="*/ 147 w 23"/>
                <a:gd name="T11" fmla="*/ 36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7" y="3"/>
                  </a:moveTo>
                  <a:cubicBezTo>
                    <a:pt x="14" y="2"/>
                    <a:pt x="12" y="0"/>
                    <a:pt x="9" y="1"/>
                  </a:cubicBezTo>
                  <a:cubicBezTo>
                    <a:pt x="7" y="1"/>
                    <a:pt x="5" y="2"/>
                    <a:pt x="3" y="5"/>
                  </a:cubicBezTo>
                  <a:cubicBezTo>
                    <a:pt x="0" y="10"/>
                    <a:pt x="4" y="17"/>
                    <a:pt x="11" y="19"/>
                  </a:cubicBezTo>
                  <a:cubicBezTo>
                    <a:pt x="18" y="22"/>
                    <a:pt x="23" y="17"/>
                    <a:pt x="23" y="13"/>
                  </a:cubicBezTo>
                  <a:cubicBezTo>
                    <a:pt x="23" y="9"/>
                    <a:pt x="22" y="7"/>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97" name="Freeform 487">
              <a:extLst>
                <a:ext uri="{FF2B5EF4-FFF2-40B4-BE49-F238E27FC236}">
                  <a16:creationId xmlns:a16="http://schemas.microsoft.com/office/drawing/2014/main" id="{9C7C135E-21FA-D7E3-D2A9-1F3B7F602B92}"/>
                </a:ext>
              </a:extLst>
            </p:cNvPr>
            <p:cNvSpPr>
              <a:spLocks/>
            </p:cNvSpPr>
            <p:nvPr/>
          </p:nvSpPr>
          <p:spPr bwMode="auto">
            <a:xfrm>
              <a:off x="4359" y="2541"/>
              <a:ext cx="25" cy="24"/>
            </a:xfrm>
            <a:custGeom>
              <a:avLst/>
              <a:gdLst>
                <a:gd name="T0" fmla="*/ 100 w 12"/>
                <a:gd name="T1" fmla="*/ 52 h 11"/>
                <a:gd name="T2" fmla="*/ 92 w 12"/>
                <a:gd name="T3" fmla="*/ 96 h 11"/>
                <a:gd name="T4" fmla="*/ 27 w 12"/>
                <a:gd name="T5" fmla="*/ 81 h 11"/>
                <a:gd name="T6" fmla="*/ 0 w 12"/>
                <a:gd name="T7" fmla="*/ 33 h 11"/>
                <a:gd name="T8" fmla="*/ 17 w 12"/>
                <a:gd name="T9" fmla="*/ 0 h 11"/>
                <a:gd name="T10" fmla="*/ 17 w 12"/>
                <a:gd name="T11" fmla="*/ 0 h 11"/>
                <a:gd name="T12" fmla="*/ 0 w 12"/>
                <a:gd name="T13" fmla="*/ 33 h 11"/>
                <a:gd name="T14" fmla="*/ 27 w 12"/>
                <a:gd name="T15" fmla="*/ 81 h 11"/>
                <a:gd name="T16" fmla="*/ 92 w 12"/>
                <a:gd name="T17" fmla="*/ 96 h 11"/>
                <a:gd name="T18" fmla="*/ 100 w 12"/>
                <a:gd name="T19" fmla="*/ 52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1" y="5"/>
                  </a:moveTo>
                  <a:cubicBezTo>
                    <a:pt x="12" y="7"/>
                    <a:pt x="12" y="8"/>
                    <a:pt x="10" y="9"/>
                  </a:cubicBezTo>
                  <a:cubicBezTo>
                    <a:pt x="9" y="10"/>
                    <a:pt x="6" y="11"/>
                    <a:pt x="3" y="8"/>
                  </a:cubicBezTo>
                  <a:cubicBezTo>
                    <a:pt x="0" y="6"/>
                    <a:pt x="0" y="4"/>
                    <a:pt x="0" y="3"/>
                  </a:cubicBezTo>
                  <a:cubicBezTo>
                    <a:pt x="0" y="1"/>
                    <a:pt x="2" y="0"/>
                    <a:pt x="2" y="0"/>
                  </a:cubicBezTo>
                  <a:cubicBezTo>
                    <a:pt x="2" y="0"/>
                    <a:pt x="2" y="0"/>
                    <a:pt x="2" y="0"/>
                  </a:cubicBezTo>
                  <a:cubicBezTo>
                    <a:pt x="1" y="0"/>
                    <a:pt x="0" y="1"/>
                    <a:pt x="0" y="3"/>
                  </a:cubicBezTo>
                  <a:cubicBezTo>
                    <a:pt x="0" y="4"/>
                    <a:pt x="0" y="6"/>
                    <a:pt x="3" y="8"/>
                  </a:cubicBezTo>
                  <a:cubicBezTo>
                    <a:pt x="6" y="11"/>
                    <a:pt x="9" y="11"/>
                    <a:pt x="10" y="9"/>
                  </a:cubicBezTo>
                  <a:cubicBezTo>
                    <a:pt x="12" y="8"/>
                    <a:pt x="12" y="7"/>
                    <a:pt x="11"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98" name="Freeform 488">
              <a:extLst>
                <a:ext uri="{FF2B5EF4-FFF2-40B4-BE49-F238E27FC236}">
                  <a16:creationId xmlns:a16="http://schemas.microsoft.com/office/drawing/2014/main" id="{2CACF022-0E15-0A8B-9D98-24FD68795CD0}"/>
                </a:ext>
              </a:extLst>
            </p:cNvPr>
            <p:cNvSpPr>
              <a:spLocks/>
            </p:cNvSpPr>
            <p:nvPr/>
          </p:nvSpPr>
          <p:spPr bwMode="auto">
            <a:xfrm>
              <a:off x="4343" y="2587"/>
              <a:ext cx="45" cy="51"/>
            </a:xfrm>
            <a:custGeom>
              <a:avLst/>
              <a:gdLst>
                <a:gd name="T0" fmla="*/ 147 w 22"/>
                <a:gd name="T1" fmla="*/ 44 h 23"/>
                <a:gd name="T2" fmla="*/ 84 w 22"/>
                <a:gd name="T3" fmla="*/ 0 h 23"/>
                <a:gd name="T4" fmla="*/ 33 w 22"/>
                <a:gd name="T5" fmla="*/ 35 h 23"/>
                <a:gd name="T6" fmla="*/ 68 w 22"/>
                <a:gd name="T7" fmla="*/ 206 h 23"/>
                <a:gd name="T8" fmla="*/ 180 w 22"/>
                <a:gd name="T9" fmla="*/ 162 h 23"/>
                <a:gd name="T10" fmla="*/ 147 w 22"/>
                <a:gd name="T11" fmla="*/ 4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4"/>
                  </a:moveTo>
                  <a:cubicBezTo>
                    <a:pt x="15" y="2"/>
                    <a:pt x="13" y="0"/>
                    <a:pt x="10" y="0"/>
                  </a:cubicBezTo>
                  <a:cubicBezTo>
                    <a:pt x="8" y="0"/>
                    <a:pt x="5" y="1"/>
                    <a:pt x="4" y="3"/>
                  </a:cubicBezTo>
                  <a:cubicBezTo>
                    <a:pt x="0" y="7"/>
                    <a:pt x="2" y="15"/>
                    <a:pt x="8" y="19"/>
                  </a:cubicBezTo>
                  <a:cubicBezTo>
                    <a:pt x="14" y="23"/>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499" name="Freeform 489">
              <a:extLst>
                <a:ext uri="{FF2B5EF4-FFF2-40B4-BE49-F238E27FC236}">
                  <a16:creationId xmlns:a16="http://schemas.microsoft.com/office/drawing/2014/main" id="{4FD67563-AE36-B8C8-CD55-991F91776349}"/>
                </a:ext>
              </a:extLst>
            </p:cNvPr>
            <p:cNvSpPr>
              <a:spLocks/>
            </p:cNvSpPr>
            <p:nvPr/>
          </p:nvSpPr>
          <p:spPr bwMode="auto">
            <a:xfrm>
              <a:off x="4355" y="2596"/>
              <a:ext cx="23" cy="26"/>
            </a:xfrm>
            <a:custGeom>
              <a:avLst/>
              <a:gdLst>
                <a:gd name="T0" fmla="*/ 100 w 11"/>
                <a:gd name="T1" fmla="*/ 72 h 12"/>
                <a:gd name="T2" fmla="*/ 84 w 11"/>
                <a:gd name="T3" fmla="*/ 113 h 12"/>
                <a:gd name="T4" fmla="*/ 17 w 11"/>
                <a:gd name="T5" fmla="*/ 93 h 12"/>
                <a:gd name="T6" fmla="*/ 8 w 11"/>
                <a:gd name="T7" fmla="*/ 33 h 12"/>
                <a:gd name="T8" fmla="*/ 36 w 11"/>
                <a:gd name="T9" fmla="*/ 0 h 12"/>
                <a:gd name="T10" fmla="*/ 36 w 11"/>
                <a:gd name="T11" fmla="*/ 0 h 12"/>
                <a:gd name="T12" fmla="*/ 8 w 11"/>
                <a:gd name="T13" fmla="*/ 33 h 12"/>
                <a:gd name="T14" fmla="*/ 17 w 11"/>
                <a:gd name="T15" fmla="*/ 93 h 12"/>
                <a:gd name="T16" fmla="*/ 84 w 11"/>
                <a:gd name="T17" fmla="*/ 121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1"/>
                    <a:pt x="9" y="11"/>
                  </a:cubicBezTo>
                  <a:cubicBezTo>
                    <a:pt x="7" y="12"/>
                    <a:pt x="5" y="12"/>
                    <a:pt x="2" y="9"/>
                  </a:cubicBezTo>
                  <a:cubicBezTo>
                    <a:pt x="0" y="6"/>
                    <a:pt x="0" y="4"/>
                    <a:pt x="1" y="3"/>
                  </a:cubicBezTo>
                  <a:cubicBezTo>
                    <a:pt x="1" y="1"/>
                    <a:pt x="3" y="1"/>
                    <a:pt x="4" y="0"/>
                  </a:cubicBezTo>
                  <a:cubicBezTo>
                    <a:pt x="4" y="0"/>
                    <a:pt x="4" y="0"/>
                    <a:pt x="4" y="0"/>
                  </a:cubicBezTo>
                  <a:cubicBezTo>
                    <a:pt x="3" y="1"/>
                    <a:pt x="1" y="1"/>
                    <a:pt x="1" y="3"/>
                  </a:cubicBezTo>
                  <a:cubicBezTo>
                    <a:pt x="0" y="4"/>
                    <a:pt x="0" y="6"/>
                    <a:pt x="2" y="9"/>
                  </a:cubicBezTo>
                  <a:cubicBezTo>
                    <a:pt x="4" y="12"/>
                    <a:pt x="7" y="12"/>
                    <a:pt x="9" y="12"/>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0" name="Freeform 490">
              <a:extLst>
                <a:ext uri="{FF2B5EF4-FFF2-40B4-BE49-F238E27FC236}">
                  <a16:creationId xmlns:a16="http://schemas.microsoft.com/office/drawing/2014/main" id="{DD7FB5FD-4539-D370-85E6-8B479664A671}"/>
                </a:ext>
              </a:extLst>
            </p:cNvPr>
            <p:cNvSpPr>
              <a:spLocks/>
            </p:cNvSpPr>
            <p:nvPr/>
          </p:nvSpPr>
          <p:spPr bwMode="auto">
            <a:xfrm>
              <a:off x="4404" y="2592"/>
              <a:ext cx="45" cy="61"/>
            </a:xfrm>
            <a:custGeom>
              <a:avLst/>
              <a:gdLst>
                <a:gd name="T0" fmla="*/ 96 w 22"/>
                <a:gd name="T1" fmla="*/ 9 h 28"/>
                <a:gd name="T2" fmla="*/ 8 w 22"/>
                <a:gd name="T3" fmla="*/ 72 h 28"/>
                <a:gd name="T4" fmla="*/ 41 w 22"/>
                <a:gd name="T5" fmla="*/ 229 h 28"/>
                <a:gd name="T6" fmla="*/ 139 w 22"/>
                <a:gd name="T7" fmla="*/ 270 h 28"/>
                <a:gd name="T8" fmla="*/ 96 w 22"/>
                <a:gd name="T9" fmla="*/ 9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28">
                  <a:moveTo>
                    <a:pt x="11" y="1"/>
                  </a:moveTo>
                  <a:cubicBezTo>
                    <a:pt x="7" y="0"/>
                    <a:pt x="3" y="2"/>
                    <a:pt x="1" y="7"/>
                  </a:cubicBezTo>
                  <a:cubicBezTo>
                    <a:pt x="0" y="12"/>
                    <a:pt x="2" y="18"/>
                    <a:pt x="5" y="22"/>
                  </a:cubicBezTo>
                  <a:cubicBezTo>
                    <a:pt x="9" y="28"/>
                    <a:pt x="13" y="27"/>
                    <a:pt x="16" y="26"/>
                  </a:cubicBezTo>
                  <a:cubicBezTo>
                    <a:pt x="22" y="22"/>
                    <a:pt x="20" y="5"/>
                    <a:pt x="11"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01" name="Freeform 491">
              <a:extLst>
                <a:ext uri="{FF2B5EF4-FFF2-40B4-BE49-F238E27FC236}">
                  <a16:creationId xmlns:a16="http://schemas.microsoft.com/office/drawing/2014/main" id="{A9DB8730-1271-57F1-7649-BDEF18CE82AF}"/>
                </a:ext>
              </a:extLst>
            </p:cNvPr>
            <p:cNvSpPr>
              <a:spLocks/>
            </p:cNvSpPr>
            <p:nvPr/>
          </p:nvSpPr>
          <p:spPr bwMode="auto">
            <a:xfrm>
              <a:off x="4416" y="2603"/>
              <a:ext cx="17" cy="35"/>
            </a:xfrm>
            <a:custGeom>
              <a:avLst/>
              <a:gdLst>
                <a:gd name="T0" fmla="*/ 19 w 8"/>
                <a:gd name="T1" fmla="*/ 0 h 16"/>
                <a:gd name="T2" fmla="*/ 0 w 8"/>
                <a:gd name="T3" fmla="*/ 61 h 16"/>
                <a:gd name="T4" fmla="*/ 40 w 8"/>
                <a:gd name="T5" fmla="*/ 158 h 16"/>
                <a:gd name="T6" fmla="*/ 77 w 8"/>
                <a:gd name="T7" fmla="*/ 168 h 16"/>
                <a:gd name="T8" fmla="*/ 77 w 8"/>
                <a:gd name="T9" fmla="*/ 168 h 16"/>
                <a:gd name="T10" fmla="*/ 40 w 8"/>
                <a:gd name="T11" fmla="*/ 158 h 16"/>
                <a:gd name="T12" fmla="*/ 0 w 8"/>
                <a:gd name="T13" fmla="*/ 61 h 16"/>
                <a:gd name="T14" fmla="*/ 19 w 8"/>
                <a:gd name="T15" fmla="*/ 9 h 16"/>
                <a:gd name="T16" fmla="*/ 60 w 8"/>
                <a:gd name="T17" fmla="*/ 9 h 16"/>
                <a:gd name="T18" fmla="*/ 60 w 8"/>
                <a:gd name="T19" fmla="*/ 9 h 16"/>
                <a:gd name="T20" fmla="*/ 19 w 8"/>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0"/>
                  </a:moveTo>
                  <a:cubicBezTo>
                    <a:pt x="1" y="1"/>
                    <a:pt x="0" y="4"/>
                    <a:pt x="0" y="6"/>
                  </a:cubicBezTo>
                  <a:cubicBezTo>
                    <a:pt x="0" y="10"/>
                    <a:pt x="2" y="14"/>
                    <a:pt x="4" y="15"/>
                  </a:cubicBezTo>
                  <a:cubicBezTo>
                    <a:pt x="5" y="16"/>
                    <a:pt x="6" y="16"/>
                    <a:pt x="8" y="16"/>
                  </a:cubicBezTo>
                  <a:cubicBezTo>
                    <a:pt x="8" y="16"/>
                    <a:pt x="8" y="16"/>
                    <a:pt x="8" y="16"/>
                  </a:cubicBezTo>
                  <a:cubicBezTo>
                    <a:pt x="7" y="16"/>
                    <a:pt x="5" y="16"/>
                    <a:pt x="4" y="15"/>
                  </a:cubicBezTo>
                  <a:cubicBezTo>
                    <a:pt x="2" y="14"/>
                    <a:pt x="0" y="9"/>
                    <a:pt x="0" y="6"/>
                  </a:cubicBezTo>
                  <a:cubicBezTo>
                    <a:pt x="0" y="4"/>
                    <a:pt x="1" y="1"/>
                    <a:pt x="2" y="1"/>
                  </a:cubicBezTo>
                  <a:cubicBezTo>
                    <a:pt x="3" y="0"/>
                    <a:pt x="4" y="0"/>
                    <a:pt x="6" y="1"/>
                  </a:cubicBezTo>
                  <a:cubicBezTo>
                    <a:pt x="6" y="1"/>
                    <a:pt x="6" y="1"/>
                    <a:pt x="6" y="1"/>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2" name="Freeform 492">
              <a:extLst>
                <a:ext uri="{FF2B5EF4-FFF2-40B4-BE49-F238E27FC236}">
                  <a16:creationId xmlns:a16="http://schemas.microsoft.com/office/drawing/2014/main" id="{1F4A667A-6859-FD24-7E26-457DC69CB92E}"/>
                </a:ext>
              </a:extLst>
            </p:cNvPr>
            <p:cNvSpPr>
              <a:spLocks/>
            </p:cNvSpPr>
            <p:nvPr/>
          </p:nvSpPr>
          <p:spPr bwMode="auto">
            <a:xfrm>
              <a:off x="4484" y="2675"/>
              <a:ext cx="39" cy="72"/>
            </a:xfrm>
            <a:custGeom>
              <a:avLst/>
              <a:gdLst>
                <a:gd name="T0" fmla="*/ 88 w 19"/>
                <a:gd name="T1" fmla="*/ 33 h 33"/>
                <a:gd name="T2" fmla="*/ 8 w 19"/>
                <a:gd name="T3" fmla="*/ 61 h 33"/>
                <a:gd name="T4" fmla="*/ 33 w 19"/>
                <a:gd name="T5" fmla="*/ 262 h 33"/>
                <a:gd name="T6" fmla="*/ 113 w 19"/>
                <a:gd name="T7" fmla="*/ 334 h 33"/>
                <a:gd name="T8" fmla="*/ 88 w 19"/>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33">
                  <a:moveTo>
                    <a:pt x="10" y="3"/>
                  </a:moveTo>
                  <a:cubicBezTo>
                    <a:pt x="6" y="0"/>
                    <a:pt x="2" y="1"/>
                    <a:pt x="1" y="6"/>
                  </a:cubicBezTo>
                  <a:cubicBezTo>
                    <a:pt x="0" y="11"/>
                    <a:pt x="1" y="19"/>
                    <a:pt x="4" y="25"/>
                  </a:cubicBezTo>
                  <a:cubicBezTo>
                    <a:pt x="7" y="32"/>
                    <a:pt x="10" y="33"/>
                    <a:pt x="13" y="32"/>
                  </a:cubicBezTo>
                  <a:cubicBezTo>
                    <a:pt x="19" y="30"/>
                    <a:pt x="17" y="10"/>
                    <a:pt x="1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03" name="Freeform 493">
              <a:extLst>
                <a:ext uri="{FF2B5EF4-FFF2-40B4-BE49-F238E27FC236}">
                  <a16:creationId xmlns:a16="http://schemas.microsoft.com/office/drawing/2014/main" id="{C9F42435-0391-21AF-D2F5-444C115372B4}"/>
                </a:ext>
              </a:extLst>
            </p:cNvPr>
            <p:cNvSpPr>
              <a:spLocks/>
            </p:cNvSpPr>
            <p:nvPr/>
          </p:nvSpPr>
          <p:spPr bwMode="auto">
            <a:xfrm>
              <a:off x="4494" y="2688"/>
              <a:ext cx="13" cy="44"/>
            </a:xfrm>
            <a:custGeom>
              <a:avLst/>
              <a:gdLst>
                <a:gd name="T0" fmla="*/ 20 w 6"/>
                <a:gd name="T1" fmla="*/ 9 h 20"/>
                <a:gd name="T2" fmla="*/ 0 w 6"/>
                <a:gd name="T3" fmla="*/ 73 h 20"/>
                <a:gd name="T4" fmla="*/ 33 w 6"/>
                <a:gd name="T5" fmla="*/ 194 h 20"/>
                <a:gd name="T6" fmla="*/ 61 w 6"/>
                <a:gd name="T7" fmla="*/ 213 h 20"/>
                <a:gd name="T8" fmla="*/ 61 w 6"/>
                <a:gd name="T9" fmla="*/ 213 h 20"/>
                <a:gd name="T10" fmla="*/ 43 w 6"/>
                <a:gd name="T11" fmla="*/ 194 h 20"/>
                <a:gd name="T12" fmla="*/ 0 w 6"/>
                <a:gd name="T13" fmla="*/ 73 h 20"/>
                <a:gd name="T14" fmla="*/ 20 w 6"/>
                <a:gd name="T15" fmla="*/ 9 h 20"/>
                <a:gd name="T16" fmla="*/ 52 w 6"/>
                <a:gd name="T17" fmla="*/ 20 h 20"/>
                <a:gd name="T18" fmla="*/ 52 w 6"/>
                <a:gd name="T19" fmla="*/ 20 h 20"/>
                <a:gd name="T20" fmla="*/ 20 w 6"/>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20">
                  <a:moveTo>
                    <a:pt x="2" y="1"/>
                  </a:moveTo>
                  <a:cubicBezTo>
                    <a:pt x="1" y="1"/>
                    <a:pt x="0" y="3"/>
                    <a:pt x="0" y="7"/>
                  </a:cubicBezTo>
                  <a:cubicBezTo>
                    <a:pt x="0" y="10"/>
                    <a:pt x="1" y="15"/>
                    <a:pt x="3" y="18"/>
                  </a:cubicBezTo>
                  <a:cubicBezTo>
                    <a:pt x="4" y="19"/>
                    <a:pt x="5" y="20"/>
                    <a:pt x="6" y="20"/>
                  </a:cubicBezTo>
                  <a:cubicBezTo>
                    <a:pt x="6" y="20"/>
                    <a:pt x="6" y="20"/>
                    <a:pt x="6" y="20"/>
                  </a:cubicBezTo>
                  <a:cubicBezTo>
                    <a:pt x="5" y="20"/>
                    <a:pt x="4" y="19"/>
                    <a:pt x="4" y="18"/>
                  </a:cubicBezTo>
                  <a:cubicBezTo>
                    <a:pt x="1" y="15"/>
                    <a:pt x="0" y="10"/>
                    <a:pt x="0" y="7"/>
                  </a:cubicBezTo>
                  <a:cubicBezTo>
                    <a:pt x="0" y="3"/>
                    <a:pt x="1" y="1"/>
                    <a:pt x="2" y="1"/>
                  </a:cubicBezTo>
                  <a:cubicBezTo>
                    <a:pt x="3" y="1"/>
                    <a:pt x="4" y="1"/>
                    <a:pt x="5" y="2"/>
                  </a:cubicBezTo>
                  <a:cubicBezTo>
                    <a:pt x="5" y="2"/>
                    <a:pt x="5" y="2"/>
                    <a:pt x="5" y="2"/>
                  </a:cubicBezTo>
                  <a:cubicBezTo>
                    <a:pt x="4" y="1"/>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4" name="Freeform 494">
              <a:extLst>
                <a:ext uri="{FF2B5EF4-FFF2-40B4-BE49-F238E27FC236}">
                  <a16:creationId xmlns:a16="http://schemas.microsoft.com/office/drawing/2014/main" id="{323FD5D3-1945-193F-E603-0292007B2F47}"/>
                </a:ext>
              </a:extLst>
            </p:cNvPr>
            <p:cNvSpPr>
              <a:spLocks/>
            </p:cNvSpPr>
            <p:nvPr/>
          </p:nvSpPr>
          <p:spPr bwMode="auto">
            <a:xfrm>
              <a:off x="4537" y="2815"/>
              <a:ext cx="46" cy="50"/>
            </a:xfrm>
            <a:custGeom>
              <a:avLst/>
              <a:gdLst>
                <a:gd name="T0" fmla="*/ 157 w 22"/>
                <a:gd name="T1" fmla="*/ 52 h 23"/>
                <a:gd name="T2" fmla="*/ 92 w 22"/>
                <a:gd name="T3" fmla="*/ 0 h 23"/>
                <a:gd name="T4" fmla="*/ 36 w 22"/>
                <a:gd name="T5" fmla="*/ 33 h 23"/>
                <a:gd name="T6" fmla="*/ 75 w 22"/>
                <a:gd name="T7" fmla="*/ 193 h 23"/>
                <a:gd name="T8" fmla="*/ 192 w 22"/>
                <a:gd name="T9" fmla="*/ 157 h 23"/>
                <a:gd name="T10" fmla="*/ 157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2"/>
                    <a:pt x="13" y="0"/>
                    <a:pt x="10" y="0"/>
                  </a:cubicBezTo>
                  <a:cubicBezTo>
                    <a:pt x="8" y="0"/>
                    <a:pt x="5" y="1"/>
                    <a:pt x="4" y="3"/>
                  </a:cubicBezTo>
                  <a:cubicBezTo>
                    <a:pt x="0" y="7"/>
                    <a:pt x="2" y="16"/>
                    <a:pt x="8" y="19"/>
                  </a:cubicBezTo>
                  <a:cubicBezTo>
                    <a:pt x="14" y="23"/>
                    <a:pt x="20" y="20"/>
                    <a:pt x="21" y="15"/>
                  </a:cubicBezTo>
                  <a:cubicBezTo>
                    <a:pt x="22" y="11"/>
                    <a:pt x="21" y="9"/>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05" name="Freeform 495">
              <a:extLst>
                <a:ext uri="{FF2B5EF4-FFF2-40B4-BE49-F238E27FC236}">
                  <a16:creationId xmlns:a16="http://schemas.microsoft.com/office/drawing/2014/main" id="{8A13E575-DA8E-47B2-E092-4596DB2754AB}"/>
                </a:ext>
              </a:extLst>
            </p:cNvPr>
            <p:cNvSpPr>
              <a:spLocks/>
            </p:cNvSpPr>
            <p:nvPr/>
          </p:nvSpPr>
          <p:spPr bwMode="auto">
            <a:xfrm>
              <a:off x="4550" y="2826"/>
              <a:ext cx="22" cy="24"/>
            </a:xfrm>
            <a:custGeom>
              <a:avLst/>
              <a:gdLst>
                <a:gd name="T0" fmla="*/ 88 w 11"/>
                <a:gd name="T1" fmla="*/ 61 h 11"/>
                <a:gd name="T2" fmla="*/ 72 w 11"/>
                <a:gd name="T3" fmla="*/ 105 h 11"/>
                <a:gd name="T4" fmla="*/ 16 w 11"/>
                <a:gd name="T5" fmla="*/ 81 h 11"/>
                <a:gd name="T6" fmla="*/ 8 w 11"/>
                <a:gd name="T7" fmla="*/ 20 h 11"/>
                <a:gd name="T8" fmla="*/ 32 w 11"/>
                <a:gd name="T9" fmla="*/ 0 h 11"/>
                <a:gd name="T10" fmla="*/ 32 w 11"/>
                <a:gd name="T11" fmla="*/ 0 h 11"/>
                <a:gd name="T12" fmla="*/ 8 w 11"/>
                <a:gd name="T13" fmla="*/ 20 h 11"/>
                <a:gd name="T14" fmla="*/ 16 w 11"/>
                <a:gd name="T15" fmla="*/ 81 h 11"/>
                <a:gd name="T16" fmla="*/ 72 w 11"/>
                <a:gd name="T17" fmla="*/ 113 h 11"/>
                <a:gd name="T18" fmla="*/ 88 w 11"/>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1">
                  <a:moveTo>
                    <a:pt x="11" y="6"/>
                  </a:moveTo>
                  <a:cubicBezTo>
                    <a:pt x="11" y="8"/>
                    <a:pt x="11" y="10"/>
                    <a:pt x="9" y="10"/>
                  </a:cubicBezTo>
                  <a:cubicBezTo>
                    <a:pt x="7" y="11"/>
                    <a:pt x="5" y="11"/>
                    <a:pt x="2" y="8"/>
                  </a:cubicBezTo>
                  <a:cubicBezTo>
                    <a:pt x="0" y="5"/>
                    <a:pt x="0" y="3"/>
                    <a:pt x="1" y="2"/>
                  </a:cubicBezTo>
                  <a:cubicBezTo>
                    <a:pt x="1" y="0"/>
                    <a:pt x="3" y="0"/>
                    <a:pt x="4" y="0"/>
                  </a:cubicBezTo>
                  <a:cubicBezTo>
                    <a:pt x="4" y="0"/>
                    <a:pt x="4" y="0"/>
                    <a:pt x="4" y="0"/>
                  </a:cubicBezTo>
                  <a:cubicBezTo>
                    <a:pt x="3" y="0"/>
                    <a:pt x="1" y="0"/>
                    <a:pt x="1" y="2"/>
                  </a:cubicBezTo>
                  <a:cubicBezTo>
                    <a:pt x="0" y="3"/>
                    <a:pt x="0" y="5"/>
                    <a:pt x="2" y="8"/>
                  </a:cubicBezTo>
                  <a:cubicBezTo>
                    <a:pt x="4" y="11"/>
                    <a:pt x="7" y="11"/>
                    <a:pt x="9" y="11"/>
                  </a:cubicBezTo>
                  <a:cubicBezTo>
                    <a:pt x="11" y="10"/>
                    <a:pt x="11"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6" name="Freeform 496">
              <a:extLst>
                <a:ext uri="{FF2B5EF4-FFF2-40B4-BE49-F238E27FC236}">
                  <a16:creationId xmlns:a16="http://schemas.microsoft.com/office/drawing/2014/main" id="{1C16207B-7238-FB50-9157-EC8C82029D79}"/>
                </a:ext>
              </a:extLst>
            </p:cNvPr>
            <p:cNvSpPr>
              <a:spLocks/>
            </p:cNvSpPr>
            <p:nvPr/>
          </p:nvSpPr>
          <p:spPr bwMode="auto">
            <a:xfrm>
              <a:off x="4580" y="2812"/>
              <a:ext cx="48" cy="62"/>
            </a:xfrm>
            <a:custGeom>
              <a:avLst/>
              <a:gdLst>
                <a:gd name="T0" fmla="*/ 109 w 23"/>
                <a:gd name="T1" fmla="*/ 9 h 28"/>
                <a:gd name="T2" fmla="*/ 17 w 23"/>
                <a:gd name="T3" fmla="*/ 78 h 28"/>
                <a:gd name="T4" fmla="*/ 44 w 23"/>
                <a:gd name="T5" fmla="*/ 250 h 28"/>
                <a:gd name="T6" fmla="*/ 144 w 23"/>
                <a:gd name="T7" fmla="*/ 283 h 28"/>
                <a:gd name="T8" fmla="*/ 109 w 23"/>
                <a:gd name="T9" fmla="*/ 9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28">
                  <a:moveTo>
                    <a:pt x="12" y="1"/>
                  </a:moveTo>
                  <a:cubicBezTo>
                    <a:pt x="7" y="0"/>
                    <a:pt x="3" y="3"/>
                    <a:pt x="2" y="7"/>
                  </a:cubicBezTo>
                  <a:cubicBezTo>
                    <a:pt x="0" y="12"/>
                    <a:pt x="2" y="18"/>
                    <a:pt x="5" y="23"/>
                  </a:cubicBezTo>
                  <a:cubicBezTo>
                    <a:pt x="9" y="28"/>
                    <a:pt x="13" y="27"/>
                    <a:pt x="16" y="26"/>
                  </a:cubicBezTo>
                  <a:cubicBezTo>
                    <a:pt x="23" y="22"/>
                    <a:pt x="20" y="5"/>
                    <a:pt x="12"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07" name="Freeform 497">
              <a:extLst>
                <a:ext uri="{FF2B5EF4-FFF2-40B4-BE49-F238E27FC236}">
                  <a16:creationId xmlns:a16="http://schemas.microsoft.com/office/drawing/2014/main" id="{7526C3A1-17A2-8B4F-095F-612996C1524E}"/>
                </a:ext>
              </a:extLst>
            </p:cNvPr>
            <p:cNvSpPr>
              <a:spLocks/>
            </p:cNvSpPr>
            <p:nvPr/>
          </p:nvSpPr>
          <p:spPr bwMode="auto">
            <a:xfrm>
              <a:off x="4593" y="2823"/>
              <a:ext cx="16" cy="35"/>
            </a:xfrm>
            <a:custGeom>
              <a:avLst/>
              <a:gdLst>
                <a:gd name="T0" fmla="*/ 24 w 8"/>
                <a:gd name="T1" fmla="*/ 0 h 16"/>
                <a:gd name="T2" fmla="*/ 8 w 8"/>
                <a:gd name="T3" fmla="*/ 72 h 16"/>
                <a:gd name="T4" fmla="*/ 40 w 8"/>
                <a:gd name="T5" fmla="*/ 168 h 16"/>
                <a:gd name="T6" fmla="*/ 64 w 8"/>
                <a:gd name="T7" fmla="*/ 168 h 16"/>
                <a:gd name="T8" fmla="*/ 64 w 8"/>
                <a:gd name="T9" fmla="*/ 168 h 16"/>
                <a:gd name="T10" fmla="*/ 40 w 8"/>
                <a:gd name="T11" fmla="*/ 158 h 16"/>
                <a:gd name="T12" fmla="*/ 8 w 8"/>
                <a:gd name="T13" fmla="*/ 72 h 16"/>
                <a:gd name="T14" fmla="*/ 24 w 8"/>
                <a:gd name="T15" fmla="*/ 9 h 16"/>
                <a:gd name="T16" fmla="*/ 48 w 8"/>
                <a:gd name="T17" fmla="*/ 9 h 16"/>
                <a:gd name="T18" fmla="*/ 48 w 8"/>
                <a:gd name="T19" fmla="*/ 9 h 16"/>
                <a:gd name="T20" fmla="*/ 24 w 8"/>
                <a:gd name="T21" fmla="*/ 0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3" y="0"/>
                  </a:moveTo>
                  <a:cubicBezTo>
                    <a:pt x="1" y="1"/>
                    <a:pt x="0" y="4"/>
                    <a:pt x="1" y="7"/>
                  </a:cubicBezTo>
                  <a:cubicBezTo>
                    <a:pt x="1" y="10"/>
                    <a:pt x="2" y="14"/>
                    <a:pt x="5" y="16"/>
                  </a:cubicBezTo>
                  <a:cubicBezTo>
                    <a:pt x="6" y="16"/>
                    <a:pt x="7" y="16"/>
                    <a:pt x="8" y="16"/>
                  </a:cubicBezTo>
                  <a:cubicBezTo>
                    <a:pt x="8" y="16"/>
                    <a:pt x="8" y="16"/>
                    <a:pt x="8" y="16"/>
                  </a:cubicBezTo>
                  <a:cubicBezTo>
                    <a:pt x="7" y="16"/>
                    <a:pt x="6" y="16"/>
                    <a:pt x="5" y="15"/>
                  </a:cubicBezTo>
                  <a:cubicBezTo>
                    <a:pt x="2" y="14"/>
                    <a:pt x="1" y="10"/>
                    <a:pt x="1" y="7"/>
                  </a:cubicBezTo>
                  <a:cubicBezTo>
                    <a:pt x="1" y="4"/>
                    <a:pt x="1" y="1"/>
                    <a:pt x="3" y="1"/>
                  </a:cubicBezTo>
                  <a:cubicBezTo>
                    <a:pt x="4" y="0"/>
                    <a:pt x="5" y="0"/>
                    <a:pt x="6" y="1"/>
                  </a:cubicBezTo>
                  <a:cubicBezTo>
                    <a:pt x="6" y="1"/>
                    <a:pt x="6" y="1"/>
                    <a:pt x="6" y="1"/>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08" name="Freeform 498">
              <a:extLst>
                <a:ext uri="{FF2B5EF4-FFF2-40B4-BE49-F238E27FC236}">
                  <a16:creationId xmlns:a16="http://schemas.microsoft.com/office/drawing/2014/main" id="{F170EDFC-51E0-6675-76D6-14CD684C5228}"/>
                </a:ext>
              </a:extLst>
            </p:cNvPr>
            <p:cNvSpPr>
              <a:spLocks/>
            </p:cNvSpPr>
            <p:nvPr/>
          </p:nvSpPr>
          <p:spPr bwMode="auto">
            <a:xfrm>
              <a:off x="4310" y="2622"/>
              <a:ext cx="45" cy="48"/>
            </a:xfrm>
            <a:custGeom>
              <a:avLst/>
              <a:gdLst>
                <a:gd name="T0" fmla="*/ 147 w 22"/>
                <a:gd name="T1" fmla="*/ 44 h 22"/>
                <a:gd name="T2" fmla="*/ 84 w 22"/>
                <a:gd name="T3" fmla="*/ 0 h 22"/>
                <a:gd name="T4" fmla="*/ 25 w 22"/>
                <a:gd name="T5" fmla="*/ 33 h 22"/>
                <a:gd name="T6" fmla="*/ 68 w 22"/>
                <a:gd name="T7" fmla="*/ 194 h 22"/>
                <a:gd name="T8" fmla="*/ 180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1"/>
                    <a:pt x="3" y="3"/>
                  </a:cubicBezTo>
                  <a:cubicBezTo>
                    <a:pt x="0" y="7"/>
                    <a:pt x="2" y="15"/>
                    <a:pt x="8" y="19"/>
                  </a:cubicBezTo>
                  <a:cubicBezTo>
                    <a:pt x="14" y="22"/>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09" name="Freeform 499">
              <a:extLst>
                <a:ext uri="{FF2B5EF4-FFF2-40B4-BE49-F238E27FC236}">
                  <a16:creationId xmlns:a16="http://schemas.microsoft.com/office/drawing/2014/main" id="{B701669E-8761-E4C6-9753-D7836A1B652E}"/>
                </a:ext>
              </a:extLst>
            </p:cNvPr>
            <p:cNvSpPr>
              <a:spLocks/>
            </p:cNvSpPr>
            <p:nvPr/>
          </p:nvSpPr>
          <p:spPr bwMode="auto">
            <a:xfrm>
              <a:off x="4322" y="2631"/>
              <a:ext cx="23" cy="26"/>
            </a:xfrm>
            <a:custGeom>
              <a:avLst/>
              <a:gdLst>
                <a:gd name="T0" fmla="*/ 100 w 11"/>
                <a:gd name="T1" fmla="*/ 72 h 12"/>
                <a:gd name="T2" fmla="*/ 84 w 11"/>
                <a:gd name="T3" fmla="*/ 113 h 12"/>
                <a:gd name="T4" fmla="*/ 17 w 11"/>
                <a:gd name="T5" fmla="*/ 80 h 12"/>
                <a:gd name="T6" fmla="*/ 8 w 11"/>
                <a:gd name="T7" fmla="*/ 33 h 12"/>
                <a:gd name="T8" fmla="*/ 36 w 11"/>
                <a:gd name="T9" fmla="*/ 0 h 12"/>
                <a:gd name="T10" fmla="*/ 36 w 11"/>
                <a:gd name="T11" fmla="*/ 0 h 12"/>
                <a:gd name="T12" fmla="*/ 8 w 11"/>
                <a:gd name="T13" fmla="*/ 20 h 12"/>
                <a:gd name="T14" fmla="*/ 17 w 11"/>
                <a:gd name="T15" fmla="*/ 80 h 12"/>
                <a:gd name="T16" fmla="*/ 84 w 11"/>
                <a:gd name="T17" fmla="*/ 113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1"/>
                    <a:pt x="9" y="11"/>
                  </a:cubicBezTo>
                  <a:cubicBezTo>
                    <a:pt x="7" y="12"/>
                    <a:pt x="4" y="11"/>
                    <a:pt x="2" y="8"/>
                  </a:cubicBezTo>
                  <a:cubicBezTo>
                    <a:pt x="0" y="6"/>
                    <a:pt x="0" y="4"/>
                    <a:pt x="1" y="3"/>
                  </a:cubicBezTo>
                  <a:cubicBezTo>
                    <a:pt x="1" y="1"/>
                    <a:pt x="3" y="0"/>
                    <a:pt x="4" y="0"/>
                  </a:cubicBezTo>
                  <a:cubicBezTo>
                    <a:pt x="4" y="0"/>
                    <a:pt x="4" y="0"/>
                    <a:pt x="4" y="0"/>
                  </a:cubicBezTo>
                  <a:cubicBezTo>
                    <a:pt x="2" y="0"/>
                    <a:pt x="1" y="1"/>
                    <a:pt x="1" y="2"/>
                  </a:cubicBezTo>
                  <a:cubicBezTo>
                    <a:pt x="0" y="4"/>
                    <a:pt x="0" y="6"/>
                    <a:pt x="2" y="8"/>
                  </a:cubicBezTo>
                  <a:cubicBezTo>
                    <a:pt x="4" y="12"/>
                    <a:pt x="7" y="12"/>
                    <a:pt x="9" y="11"/>
                  </a:cubicBezTo>
                  <a:cubicBezTo>
                    <a:pt x="11" y="11"/>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0" name="Freeform 500">
              <a:extLst>
                <a:ext uri="{FF2B5EF4-FFF2-40B4-BE49-F238E27FC236}">
                  <a16:creationId xmlns:a16="http://schemas.microsoft.com/office/drawing/2014/main" id="{235901F8-5AFA-F71A-F117-DEB352107C43}"/>
                </a:ext>
              </a:extLst>
            </p:cNvPr>
            <p:cNvSpPr>
              <a:spLocks/>
            </p:cNvSpPr>
            <p:nvPr/>
          </p:nvSpPr>
          <p:spPr bwMode="auto">
            <a:xfrm>
              <a:off x="4095" y="2760"/>
              <a:ext cx="41" cy="52"/>
            </a:xfrm>
            <a:custGeom>
              <a:avLst/>
              <a:gdLst>
                <a:gd name="T0" fmla="*/ 139 w 20"/>
                <a:gd name="T1" fmla="*/ 184 h 24"/>
                <a:gd name="T2" fmla="*/ 164 w 20"/>
                <a:gd name="T3" fmla="*/ 217 h 24"/>
                <a:gd name="T4" fmla="*/ 148 w 20"/>
                <a:gd name="T5" fmla="*/ 234 h 24"/>
                <a:gd name="T6" fmla="*/ 131 w 20"/>
                <a:gd name="T7" fmla="*/ 225 h 24"/>
                <a:gd name="T8" fmla="*/ 105 w 20"/>
                <a:gd name="T9" fmla="*/ 245 h 24"/>
                <a:gd name="T10" fmla="*/ 88 w 20"/>
                <a:gd name="T11" fmla="*/ 225 h 24"/>
                <a:gd name="T12" fmla="*/ 59 w 20"/>
                <a:gd name="T13" fmla="*/ 193 h 24"/>
                <a:gd name="T14" fmla="*/ 43 w 20"/>
                <a:gd name="T15" fmla="*/ 173 h 24"/>
                <a:gd name="T16" fmla="*/ 25 w 20"/>
                <a:gd name="T17" fmla="*/ 156 h 24"/>
                <a:gd name="T18" fmla="*/ 25 w 20"/>
                <a:gd name="T19" fmla="*/ 113 h 24"/>
                <a:gd name="T20" fmla="*/ 8 w 20"/>
                <a:gd name="T21" fmla="*/ 93 h 24"/>
                <a:gd name="T22" fmla="*/ 33 w 20"/>
                <a:gd name="T23" fmla="*/ 33 h 24"/>
                <a:gd name="T24" fmla="*/ 51 w 20"/>
                <a:gd name="T25" fmla="*/ 9 h 24"/>
                <a:gd name="T26" fmla="*/ 88 w 20"/>
                <a:gd name="T27" fmla="*/ 20 h 24"/>
                <a:gd name="T28" fmla="*/ 113 w 20"/>
                <a:gd name="T29" fmla="*/ 0 h 24"/>
                <a:gd name="T30" fmla="*/ 121 w 20"/>
                <a:gd name="T31" fmla="*/ 20 h 24"/>
                <a:gd name="T32" fmla="*/ 105 w 20"/>
                <a:gd name="T33" fmla="*/ 43 h 24"/>
                <a:gd name="T34" fmla="*/ 121 w 20"/>
                <a:gd name="T35" fmla="*/ 61 h 24"/>
                <a:gd name="T36" fmla="*/ 113 w 20"/>
                <a:gd name="T37" fmla="*/ 80 h 24"/>
                <a:gd name="T38" fmla="*/ 121 w 20"/>
                <a:gd name="T39" fmla="*/ 113 h 24"/>
                <a:gd name="T40" fmla="*/ 121 w 20"/>
                <a:gd name="T41" fmla="*/ 141 h 24"/>
                <a:gd name="T42" fmla="*/ 139 w 20"/>
                <a:gd name="T43" fmla="*/ 184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4">
                  <a:moveTo>
                    <a:pt x="16" y="18"/>
                  </a:moveTo>
                  <a:cubicBezTo>
                    <a:pt x="17" y="20"/>
                    <a:pt x="20" y="19"/>
                    <a:pt x="19" y="21"/>
                  </a:cubicBezTo>
                  <a:cubicBezTo>
                    <a:pt x="18" y="22"/>
                    <a:pt x="18" y="23"/>
                    <a:pt x="17" y="23"/>
                  </a:cubicBezTo>
                  <a:cubicBezTo>
                    <a:pt x="16" y="23"/>
                    <a:pt x="16" y="22"/>
                    <a:pt x="15" y="22"/>
                  </a:cubicBezTo>
                  <a:cubicBezTo>
                    <a:pt x="14" y="22"/>
                    <a:pt x="14" y="23"/>
                    <a:pt x="12" y="24"/>
                  </a:cubicBezTo>
                  <a:cubicBezTo>
                    <a:pt x="11" y="24"/>
                    <a:pt x="11" y="22"/>
                    <a:pt x="10" y="22"/>
                  </a:cubicBezTo>
                  <a:cubicBezTo>
                    <a:pt x="8" y="22"/>
                    <a:pt x="8" y="19"/>
                    <a:pt x="7" y="19"/>
                  </a:cubicBezTo>
                  <a:cubicBezTo>
                    <a:pt x="7" y="17"/>
                    <a:pt x="6" y="18"/>
                    <a:pt x="5" y="17"/>
                  </a:cubicBezTo>
                  <a:cubicBezTo>
                    <a:pt x="4" y="17"/>
                    <a:pt x="3" y="16"/>
                    <a:pt x="3" y="15"/>
                  </a:cubicBezTo>
                  <a:cubicBezTo>
                    <a:pt x="2" y="13"/>
                    <a:pt x="3" y="13"/>
                    <a:pt x="3" y="11"/>
                  </a:cubicBezTo>
                  <a:cubicBezTo>
                    <a:pt x="3" y="10"/>
                    <a:pt x="1" y="10"/>
                    <a:pt x="1" y="9"/>
                  </a:cubicBezTo>
                  <a:cubicBezTo>
                    <a:pt x="0" y="6"/>
                    <a:pt x="2" y="4"/>
                    <a:pt x="4" y="3"/>
                  </a:cubicBezTo>
                  <a:cubicBezTo>
                    <a:pt x="5" y="3"/>
                    <a:pt x="6" y="1"/>
                    <a:pt x="6" y="1"/>
                  </a:cubicBezTo>
                  <a:cubicBezTo>
                    <a:pt x="8" y="0"/>
                    <a:pt x="9" y="1"/>
                    <a:pt x="10" y="2"/>
                  </a:cubicBezTo>
                  <a:cubicBezTo>
                    <a:pt x="12" y="2"/>
                    <a:pt x="11" y="1"/>
                    <a:pt x="13" y="0"/>
                  </a:cubicBezTo>
                  <a:cubicBezTo>
                    <a:pt x="14" y="0"/>
                    <a:pt x="15" y="1"/>
                    <a:pt x="14" y="2"/>
                  </a:cubicBezTo>
                  <a:cubicBezTo>
                    <a:pt x="14" y="3"/>
                    <a:pt x="12" y="3"/>
                    <a:pt x="12" y="4"/>
                  </a:cubicBezTo>
                  <a:cubicBezTo>
                    <a:pt x="12" y="4"/>
                    <a:pt x="14" y="5"/>
                    <a:pt x="14" y="6"/>
                  </a:cubicBezTo>
                  <a:cubicBezTo>
                    <a:pt x="14" y="7"/>
                    <a:pt x="14" y="7"/>
                    <a:pt x="13" y="8"/>
                  </a:cubicBezTo>
                  <a:cubicBezTo>
                    <a:pt x="12" y="10"/>
                    <a:pt x="14" y="10"/>
                    <a:pt x="14" y="11"/>
                  </a:cubicBezTo>
                  <a:cubicBezTo>
                    <a:pt x="15" y="12"/>
                    <a:pt x="15" y="13"/>
                    <a:pt x="14" y="14"/>
                  </a:cubicBezTo>
                  <a:cubicBezTo>
                    <a:pt x="13" y="17"/>
                    <a:pt x="16" y="16"/>
                    <a:pt x="16" y="18"/>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1" name="Freeform 501">
              <a:extLst>
                <a:ext uri="{FF2B5EF4-FFF2-40B4-BE49-F238E27FC236}">
                  <a16:creationId xmlns:a16="http://schemas.microsoft.com/office/drawing/2014/main" id="{3FA25FC6-AA2B-872D-1EBB-B2B687397E4F}"/>
                </a:ext>
              </a:extLst>
            </p:cNvPr>
            <p:cNvSpPr>
              <a:spLocks/>
            </p:cNvSpPr>
            <p:nvPr/>
          </p:nvSpPr>
          <p:spPr bwMode="auto">
            <a:xfrm>
              <a:off x="4097" y="2767"/>
              <a:ext cx="6" cy="17"/>
            </a:xfrm>
            <a:custGeom>
              <a:avLst/>
              <a:gdLst>
                <a:gd name="T0" fmla="*/ 24 w 3"/>
                <a:gd name="T1" fmla="*/ 9 h 8"/>
                <a:gd name="T2" fmla="*/ 0 w 3"/>
                <a:gd name="T3" fmla="*/ 49 h 8"/>
                <a:gd name="T4" fmla="*/ 16 w 3"/>
                <a:gd name="T5" fmla="*/ 77 h 8"/>
                <a:gd name="T6" fmla="*/ 16 w 3"/>
                <a:gd name="T7" fmla="*/ 60 h 8"/>
                <a:gd name="T8" fmla="*/ 8 w 3"/>
                <a:gd name="T9" fmla="*/ 49 h 8"/>
                <a:gd name="T10" fmla="*/ 24 w 3"/>
                <a:gd name="T11" fmla="*/ 19 h 8"/>
                <a:gd name="T12" fmla="*/ 24 w 3"/>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8">
                  <a:moveTo>
                    <a:pt x="3" y="1"/>
                  </a:moveTo>
                  <a:cubicBezTo>
                    <a:pt x="2" y="2"/>
                    <a:pt x="0" y="3"/>
                    <a:pt x="0" y="5"/>
                  </a:cubicBezTo>
                  <a:cubicBezTo>
                    <a:pt x="0" y="6"/>
                    <a:pt x="2" y="7"/>
                    <a:pt x="2" y="8"/>
                  </a:cubicBezTo>
                  <a:cubicBezTo>
                    <a:pt x="2" y="8"/>
                    <a:pt x="3" y="7"/>
                    <a:pt x="2" y="6"/>
                  </a:cubicBezTo>
                  <a:cubicBezTo>
                    <a:pt x="2" y="6"/>
                    <a:pt x="2" y="6"/>
                    <a:pt x="1" y="5"/>
                  </a:cubicBezTo>
                  <a:cubicBezTo>
                    <a:pt x="1" y="4"/>
                    <a:pt x="3" y="4"/>
                    <a:pt x="3" y="2"/>
                  </a:cubicBezTo>
                  <a:cubicBezTo>
                    <a:pt x="3"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2" name="Freeform 502">
              <a:extLst>
                <a:ext uri="{FF2B5EF4-FFF2-40B4-BE49-F238E27FC236}">
                  <a16:creationId xmlns:a16="http://schemas.microsoft.com/office/drawing/2014/main" id="{EC9D4A3D-6B4F-D14E-7CB0-10A027F9930E}"/>
                </a:ext>
              </a:extLst>
            </p:cNvPr>
            <p:cNvSpPr>
              <a:spLocks/>
            </p:cNvSpPr>
            <p:nvPr/>
          </p:nvSpPr>
          <p:spPr bwMode="auto">
            <a:xfrm>
              <a:off x="4101" y="2788"/>
              <a:ext cx="10" cy="14"/>
            </a:xfrm>
            <a:custGeom>
              <a:avLst/>
              <a:gdLst>
                <a:gd name="T0" fmla="*/ 8 w 5"/>
                <a:gd name="T1" fmla="*/ 0 h 6"/>
                <a:gd name="T2" fmla="*/ 16 w 5"/>
                <a:gd name="T3" fmla="*/ 49 h 6"/>
                <a:gd name="T4" fmla="*/ 40 w 5"/>
                <a:gd name="T5" fmla="*/ 77 h 6"/>
                <a:gd name="T6" fmla="*/ 32 w 5"/>
                <a:gd name="T7" fmla="*/ 37 h 6"/>
                <a:gd name="T8" fmla="*/ 8 w 5"/>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6">
                  <a:moveTo>
                    <a:pt x="1" y="0"/>
                  </a:moveTo>
                  <a:cubicBezTo>
                    <a:pt x="0" y="1"/>
                    <a:pt x="1" y="3"/>
                    <a:pt x="2" y="4"/>
                  </a:cubicBezTo>
                  <a:cubicBezTo>
                    <a:pt x="3" y="4"/>
                    <a:pt x="4" y="4"/>
                    <a:pt x="5" y="6"/>
                  </a:cubicBezTo>
                  <a:cubicBezTo>
                    <a:pt x="5" y="5"/>
                    <a:pt x="5" y="4"/>
                    <a:pt x="4" y="3"/>
                  </a:cubicBezTo>
                  <a:cubicBezTo>
                    <a:pt x="3" y="3"/>
                    <a:pt x="0"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3" name="Freeform 503">
              <a:extLst>
                <a:ext uri="{FF2B5EF4-FFF2-40B4-BE49-F238E27FC236}">
                  <a16:creationId xmlns:a16="http://schemas.microsoft.com/office/drawing/2014/main" id="{4B1153EC-99D4-5828-1A9D-C424969A0E45}"/>
                </a:ext>
              </a:extLst>
            </p:cNvPr>
            <p:cNvSpPr>
              <a:spLocks/>
            </p:cNvSpPr>
            <p:nvPr/>
          </p:nvSpPr>
          <p:spPr bwMode="auto">
            <a:xfrm>
              <a:off x="4107" y="2782"/>
              <a:ext cx="4" cy="11"/>
            </a:xfrm>
            <a:custGeom>
              <a:avLst/>
              <a:gdLst>
                <a:gd name="T0" fmla="*/ 8 w 2"/>
                <a:gd name="T1" fmla="*/ 9 h 5"/>
                <a:gd name="T2" fmla="*/ 0 w 2"/>
                <a:gd name="T3" fmla="*/ 33 h 5"/>
                <a:gd name="T4" fmla="*/ 8 w 2"/>
                <a:gd name="T5" fmla="*/ 44 h 5"/>
                <a:gd name="T6" fmla="*/ 16 w 2"/>
                <a:gd name="T7" fmla="*/ 53 h 5"/>
                <a:gd name="T8" fmla="*/ 0 w 2"/>
                <a:gd name="T9" fmla="*/ 33 h 5"/>
                <a:gd name="T10" fmla="*/ 0 w 2"/>
                <a:gd name="T11" fmla="*/ 9 h 5"/>
                <a:gd name="T12" fmla="*/ 8 w 2"/>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5">
                  <a:moveTo>
                    <a:pt x="1" y="1"/>
                  </a:moveTo>
                  <a:cubicBezTo>
                    <a:pt x="1" y="2"/>
                    <a:pt x="0" y="2"/>
                    <a:pt x="0" y="3"/>
                  </a:cubicBezTo>
                  <a:cubicBezTo>
                    <a:pt x="0" y="3"/>
                    <a:pt x="1" y="3"/>
                    <a:pt x="1" y="4"/>
                  </a:cubicBezTo>
                  <a:cubicBezTo>
                    <a:pt x="1" y="4"/>
                    <a:pt x="2" y="5"/>
                    <a:pt x="2" y="5"/>
                  </a:cubicBezTo>
                  <a:cubicBezTo>
                    <a:pt x="1" y="5"/>
                    <a:pt x="0" y="5"/>
                    <a:pt x="0" y="3"/>
                  </a:cubicBezTo>
                  <a:cubicBezTo>
                    <a:pt x="0" y="2"/>
                    <a:pt x="0" y="2"/>
                    <a:pt x="0" y="1"/>
                  </a:cubicBezTo>
                  <a:cubicBezTo>
                    <a:pt x="0" y="1"/>
                    <a:pt x="1" y="0"/>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4" name="Freeform 504">
              <a:extLst>
                <a:ext uri="{FF2B5EF4-FFF2-40B4-BE49-F238E27FC236}">
                  <a16:creationId xmlns:a16="http://schemas.microsoft.com/office/drawing/2014/main" id="{A7FA1D27-1182-35FB-CCD9-B10DB780D452}"/>
                </a:ext>
              </a:extLst>
            </p:cNvPr>
            <p:cNvSpPr>
              <a:spLocks/>
            </p:cNvSpPr>
            <p:nvPr/>
          </p:nvSpPr>
          <p:spPr bwMode="auto">
            <a:xfrm>
              <a:off x="4111" y="2802"/>
              <a:ext cx="14" cy="10"/>
            </a:xfrm>
            <a:custGeom>
              <a:avLst/>
              <a:gdLst>
                <a:gd name="T0" fmla="*/ 0 w 7"/>
                <a:gd name="T1" fmla="*/ 8 h 5"/>
                <a:gd name="T2" fmla="*/ 16 w 7"/>
                <a:gd name="T3" fmla="*/ 24 h 5"/>
                <a:gd name="T4" fmla="*/ 24 w 7"/>
                <a:gd name="T5" fmla="*/ 24 h 5"/>
                <a:gd name="T6" fmla="*/ 24 w 7"/>
                <a:gd name="T7" fmla="*/ 32 h 5"/>
                <a:gd name="T8" fmla="*/ 56 w 7"/>
                <a:gd name="T9" fmla="*/ 16 h 5"/>
                <a:gd name="T10" fmla="*/ 40 w 7"/>
                <a:gd name="T11" fmla="*/ 16 h 5"/>
                <a:gd name="T12" fmla="*/ 24 w 7"/>
                <a:gd name="T13" fmla="*/ 16 h 5"/>
                <a:gd name="T14" fmla="*/ 16 w 7"/>
                <a:gd name="T15" fmla="*/ 8 h 5"/>
                <a:gd name="T16" fmla="*/ 0 w 7"/>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 h="5">
                  <a:moveTo>
                    <a:pt x="0" y="1"/>
                  </a:moveTo>
                  <a:cubicBezTo>
                    <a:pt x="1" y="1"/>
                    <a:pt x="1" y="2"/>
                    <a:pt x="2" y="3"/>
                  </a:cubicBezTo>
                  <a:cubicBezTo>
                    <a:pt x="2" y="3"/>
                    <a:pt x="2" y="3"/>
                    <a:pt x="3" y="3"/>
                  </a:cubicBezTo>
                  <a:cubicBezTo>
                    <a:pt x="3" y="3"/>
                    <a:pt x="3" y="3"/>
                    <a:pt x="3" y="4"/>
                  </a:cubicBezTo>
                  <a:cubicBezTo>
                    <a:pt x="5" y="5"/>
                    <a:pt x="5" y="3"/>
                    <a:pt x="7" y="2"/>
                  </a:cubicBezTo>
                  <a:cubicBezTo>
                    <a:pt x="6" y="2"/>
                    <a:pt x="6" y="2"/>
                    <a:pt x="5" y="2"/>
                  </a:cubicBezTo>
                  <a:cubicBezTo>
                    <a:pt x="4" y="2"/>
                    <a:pt x="4" y="3"/>
                    <a:pt x="3" y="2"/>
                  </a:cubicBezTo>
                  <a:cubicBezTo>
                    <a:pt x="3" y="1"/>
                    <a:pt x="3" y="1"/>
                    <a:pt x="2" y="1"/>
                  </a:cubicBezTo>
                  <a:cubicBezTo>
                    <a:pt x="1" y="1"/>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5" name="Freeform 505">
              <a:extLst>
                <a:ext uri="{FF2B5EF4-FFF2-40B4-BE49-F238E27FC236}">
                  <a16:creationId xmlns:a16="http://schemas.microsoft.com/office/drawing/2014/main" id="{67E7326D-A98C-0E07-AAEA-8226C2A2860F}"/>
                </a:ext>
              </a:extLst>
            </p:cNvPr>
            <p:cNvSpPr>
              <a:spLocks/>
            </p:cNvSpPr>
            <p:nvPr/>
          </p:nvSpPr>
          <p:spPr bwMode="auto">
            <a:xfrm>
              <a:off x="4123" y="2804"/>
              <a:ext cx="11" cy="4"/>
            </a:xfrm>
            <a:custGeom>
              <a:avLst/>
              <a:gdLst>
                <a:gd name="T0" fmla="*/ 53 w 5"/>
                <a:gd name="T1" fmla="*/ 0 h 2"/>
                <a:gd name="T2" fmla="*/ 33 w 5"/>
                <a:gd name="T3" fmla="*/ 16 h 2"/>
                <a:gd name="T4" fmla="*/ 0 w 5"/>
                <a:gd name="T5" fmla="*/ 0 h 2"/>
                <a:gd name="T6" fmla="*/ 33 w 5"/>
                <a:gd name="T7" fmla="*/ 8 h 2"/>
                <a:gd name="T8" fmla="*/ 44 w 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5" y="0"/>
                  </a:moveTo>
                  <a:cubicBezTo>
                    <a:pt x="4" y="1"/>
                    <a:pt x="4" y="2"/>
                    <a:pt x="3" y="2"/>
                  </a:cubicBezTo>
                  <a:cubicBezTo>
                    <a:pt x="2" y="2"/>
                    <a:pt x="1" y="1"/>
                    <a:pt x="0" y="0"/>
                  </a:cubicBezTo>
                  <a:cubicBezTo>
                    <a:pt x="1" y="1"/>
                    <a:pt x="2" y="1"/>
                    <a:pt x="3" y="1"/>
                  </a:cubicBezTo>
                  <a:cubicBezTo>
                    <a:pt x="4" y="1"/>
                    <a:pt x="5" y="0"/>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6" name="Freeform 506">
              <a:extLst>
                <a:ext uri="{FF2B5EF4-FFF2-40B4-BE49-F238E27FC236}">
                  <a16:creationId xmlns:a16="http://schemas.microsoft.com/office/drawing/2014/main" id="{26D49EE3-CA34-9AF2-CC20-FCA9B7686754}"/>
                </a:ext>
              </a:extLst>
            </p:cNvPr>
            <p:cNvSpPr>
              <a:spLocks/>
            </p:cNvSpPr>
            <p:nvPr/>
          </p:nvSpPr>
          <p:spPr bwMode="auto">
            <a:xfrm>
              <a:off x="4121" y="2782"/>
              <a:ext cx="2" cy="6"/>
            </a:xfrm>
            <a:custGeom>
              <a:avLst/>
              <a:gdLst>
                <a:gd name="T0" fmla="*/ 0 w 1"/>
                <a:gd name="T1" fmla="*/ 0 h 3"/>
                <a:gd name="T2" fmla="*/ 8 w 1"/>
                <a:gd name="T3" fmla="*/ 8 h 3"/>
                <a:gd name="T4" fmla="*/ 8 w 1"/>
                <a:gd name="T5" fmla="*/ 24 h 3"/>
                <a:gd name="T6" fmla="*/ 0 w 1"/>
                <a:gd name="T7" fmla="*/ 16 h 3"/>
                <a:gd name="T8" fmla="*/ 0 w 1"/>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3">
                  <a:moveTo>
                    <a:pt x="0" y="0"/>
                  </a:moveTo>
                  <a:cubicBezTo>
                    <a:pt x="0" y="0"/>
                    <a:pt x="1" y="1"/>
                    <a:pt x="1" y="1"/>
                  </a:cubicBezTo>
                  <a:cubicBezTo>
                    <a:pt x="1" y="2"/>
                    <a:pt x="1" y="2"/>
                    <a:pt x="1" y="3"/>
                  </a:cubicBezTo>
                  <a:cubicBezTo>
                    <a:pt x="1" y="2"/>
                    <a:pt x="0" y="2"/>
                    <a:pt x="0" y="2"/>
                  </a:cubicBezTo>
                  <a:cubicBezTo>
                    <a:pt x="0" y="1"/>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7" name="Freeform 507">
              <a:extLst>
                <a:ext uri="{FF2B5EF4-FFF2-40B4-BE49-F238E27FC236}">
                  <a16:creationId xmlns:a16="http://schemas.microsoft.com/office/drawing/2014/main" id="{006990FF-BD10-7E5E-FC76-89BE10CC5EF5}"/>
                </a:ext>
              </a:extLst>
            </p:cNvPr>
            <p:cNvSpPr>
              <a:spLocks/>
            </p:cNvSpPr>
            <p:nvPr/>
          </p:nvSpPr>
          <p:spPr bwMode="auto">
            <a:xfrm>
              <a:off x="4119" y="2762"/>
              <a:ext cx="6" cy="5"/>
            </a:xfrm>
            <a:custGeom>
              <a:avLst/>
              <a:gdLst>
                <a:gd name="T0" fmla="*/ 16 w 3"/>
                <a:gd name="T1" fmla="*/ 0 h 2"/>
                <a:gd name="T2" fmla="*/ 0 w 3"/>
                <a:gd name="T3" fmla="*/ 33 h 2"/>
                <a:gd name="T4" fmla="*/ 8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2" y="0"/>
                  </a:moveTo>
                  <a:cubicBezTo>
                    <a:pt x="3" y="1"/>
                    <a:pt x="0" y="2"/>
                    <a:pt x="0" y="2"/>
                  </a:cubicBezTo>
                  <a:cubicBezTo>
                    <a:pt x="0" y="2"/>
                    <a:pt x="2"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8" name="Freeform 508">
              <a:extLst>
                <a:ext uri="{FF2B5EF4-FFF2-40B4-BE49-F238E27FC236}">
                  <a16:creationId xmlns:a16="http://schemas.microsoft.com/office/drawing/2014/main" id="{657E8492-F212-5967-E1C3-A7564A0BB974}"/>
                </a:ext>
              </a:extLst>
            </p:cNvPr>
            <p:cNvSpPr>
              <a:spLocks/>
            </p:cNvSpPr>
            <p:nvPr/>
          </p:nvSpPr>
          <p:spPr bwMode="auto">
            <a:xfrm>
              <a:off x="4097" y="2775"/>
              <a:ext cx="4" cy="9"/>
            </a:xfrm>
            <a:custGeom>
              <a:avLst/>
              <a:gdLst>
                <a:gd name="T0" fmla="*/ 8 w 2"/>
                <a:gd name="T1" fmla="*/ 0 h 4"/>
                <a:gd name="T2" fmla="*/ 0 w 2"/>
                <a:gd name="T3" fmla="*/ 25 h 4"/>
                <a:gd name="T4" fmla="*/ 16 w 2"/>
                <a:gd name="T5" fmla="*/ 45 h 4"/>
                <a:gd name="T6" fmla="*/ 16 w 2"/>
                <a:gd name="T7" fmla="*/ 25 h 4"/>
                <a:gd name="T8" fmla="*/ 8 w 2"/>
                <a:gd name="T9" fmla="*/ 11 h 4"/>
                <a:gd name="T10" fmla="*/ 8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0"/>
                    <a:pt x="0" y="1"/>
                    <a:pt x="0" y="2"/>
                  </a:cubicBezTo>
                  <a:cubicBezTo>
                    <a:pt x="1" y="3"/>
                    <a:pt x="2" y="3"/>
                    <a:pt x="2" y="4"/>
                  </a:cubicBezTo>
                  <a:cubicBezTo>
                    <a:pt x="2" y="3"/>
                    <a:pt x="2" y="2"/>
                    <a:pt x="2" y="2"/>
                  </a:cubicBezTo>
                  <a:cubicBezTo>
                    <a:pt x="1" y="2"/>
                    <a:pt x="1" y="2"/>
                    <a:pt x="1" y="1"/>
                  </a:cubicBezTo>
                  <a:cubicBezTo>
                    <a:pt x="1" y="1"/>
                    <a:pt x="1" y="0"/>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19" name="Freeform 509">
              <a:extLst>
                <a:ext uri="{FF2B5EF4-FFF2-40B4-BE49-F238E27FC236}">
                  <a16:creationId xmlns:a16="http://schemas.microsoft.com/office/drawing/2014/main" id="{B2DD52B6-6729-4B72-559E-77FEC456122B}"/>
                </a:ext>
              </a:extLst>
            </p:cNvPr>
            <p:cNvSpPr>
              <a:spLocks/>
            </p:cNvSpPr>
            <p:nvPr/>
          </p:nvSpPr>
          <p:spPr bwMode="auto">
            <a:xfrm>
              <a:off x="4113" y="2806"/>
              <a:ext cx="12" cy="4"/>
            </a:xfrm>
            <a:custGeom>
              <a:avLst/>
              <a:gdLst>
                <a:gd name="T0" fmla="*/ 0 w 6"/>
                <a:gd name="T1" fmla="*/ 0 h 2"/>
                <a:gd name="T2" fmla="*/ 24 w 6"/>
                <a:gd name="T3" fmla="*/ 16 h 2"/>
                <a:gd name="T4" fmla="*/ 48 w 6"/>
                <a:gd name="T5" fmla="*/ 8 h 2"/>
                <a:gd name="T6" fmla="*/ 32 w 6"/>
                <a:gd name="T7" fmla="*/ 8 h 2"/>
                <a:gd name="T8" fmla="*/ 16 w 6"/>
                <a:gd name="T9" fmla="*/ 8 h 2"/>
                <a:gd name="T10" fmla="*/ 8 w 6"/>
                <a:gd name="T11" fmla="*/ 0 h 2"/>
                <a:gd name="T12" fmla="*/ 8 w 6"/>
                <a:gd name="T13" fmla="*/ 8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2">
                  <a:moveTo>
                    <a:pt x="0" y="0"/>
                  </a:moveTo>
                  <a:cubicBezTo>
                    <a:pt x="2" y="0"/>
                    <a:pt x="2" y="2"/>
                    <a:pt x="3" y="2"/>
                  </a:cubicBezTo>
                  <a:cubicBezTo>
                    <a:pt x="4" y="2"/>
                    <a:pt x="5" y="1"/>
                    <a:pt x="6" y="1"/>
                  </a:cubicBezTo>
                  <a:cubicBezTo>
                    <a:pt x="5" y="0"/>
                    <a:pt x="4" y="1"/>
                    <a:pt x="4" y="1"/>
                  </a:cubicBezTo>
                  <a:cubicBezTo>
                    <a:pt x="3" y="1"/>
                    <a:pt x="3" y="1"/>
                    <a:pt x="2" y="1"/>
                  </a:cubicBezTo>
                  <a:cubicBezTo>
                    <a:pt x="2" y="1"/>
                    <a:pt x="2" y="0"/>
                    <a:pt x="1" y="0"/>
                  </a:cubicBezTo>
                  <a:cubicBezTo>
                    <a:pt x="1" y="0"/>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0" name="Freeform 510">
              <a:extLst>
                <a:ext uri="{FF2B5EF4-FFF2-40B4-BE49-F238E27FC236}">
                  <a16:creationId xmlns:a16="http://schemas.microsoft.com/office/drawing/2014/main" id="{19A37B2F-6A42-7730-7181-527F73CB14B8}"/>
                </a:ext>
              </a:extLst>
            </p:cNvPr>
            <p:cNvSpPr>
              <a:spLocks/>
            </p:cNvSpPr>
            <p:nvPr/>
          </p:nvSpPr>
          <p:spPr bwMode="auto">
            <a:xfrm>
              <a:off x="4128" y="2806"/>
              <a:ext cx="4" cy="2"/>
            </a:xfrm>
            <a:custGeom>
              <a:avLst/>
              <a:gdLst>
                <a:gd name="T0" fmla="*/ 16 w 2"/>
                <a:gd name="T1" fmla="*/ 0 h 1"/>
                <a:gd name="T2" fmla="*/ 8 w 2"/>
                <a:gd name="T3" fmla="*/ 8 h 1"/>
                <a:gd name="T4" fmla="*/ 0 w 2"/>
                <a:gd name="T5" fmla="*/ 8 h 1"/>
                <a:gd name="T6" fmla="*/ 1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2" y="1"/>
                    <a:pt x="1" y="1"/>
                  </a:cubicBezTo>
                  <a:cubicBezTo>
                    <a:pt x="1" y="1"/>
                    <a:pt x="0" y="1"/>
                    <a:pt x="0" y="1"/>
                  </a:cubicBezTo>
                  <a:cubicBezTo>
                    <a:pt x="1" y="1"/>
                    <a:pt x="2" y="0"/>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1" name="Freeform 511">
              <a:extLst>
                <a:ext uri="{FF2B5EF4-FFF2-40B4-BE49-F238E27FC236}">
                  <a16:creationId xmlns:a16="http://schemas.microsoft.com/office/drawing/2014/main" id="{2D9452C7-7B96-4E7D-C291-C2906DFD309B}"/>
                </a:ext>
              </a:extLst>
            </p:cNvPr>
            <p:cNvSpPr>
              <a:spLocks/>
            </p:cNvSpPr>
            <p:nvPr/>
          </p:nvSpPr>
          <p:spPr bwMode="auto">
            <a:xfrm>
              <a:off x="4103" y="2795"/>
              <a:ext cx="8" cy="7"/>
            </a:xfrm>
            <a:custGeom>
              <a:avLst/>
              <a:gdLst>
                <a:gd name="T0" fmla="*/ 0 w 4"/>
                <a:gd name="T1" fmla="*/ 0 h 3"/>
                <a:gd name="T2" fmla="*/ 32 w 4"/>
                <a:gd name="T3" fmla="*/ 37 h 3"/>
                <a:gd name="T4" fmla="*/ 16 w 4"/>
                <a:gd name="T5" fmla="*/ 12 h 3"/>
                <a:gd name="T6" fmla="*/ 8 w 4"/>
                <a:gd name="T7" fmla="*/ 0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0"/>
                  </a:moveTo>
                  <a:cubicBezTo>
                    <a:pt x="2" y="1"/>
                    <a:pt x="3" y="1"/>
                    <a:pt x="4" y="3"/>
                  </a:cubicBezTo>
                  <a:cubicBezTo>
                    <a:pt x="3" y="2"/>
                    <a:pt x="3" y="1"/>
                    <a:pt x="2" y="1"/>
                  </a:cubicBezTo>
                  <a:cubicBezTo>
                    <a:pt x="2" y="0"/>
                    <a:pt x="1" y="1"/>
                    <a:pt x="1" y="0"/>
                  </a:cubicBezTo>
                  <a:cubicBezTo>
                    <a:pt x="0" y="0"/>
                    <a:pt x="0"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2" name="Freeform 512">
              <a:extLst>
                <a:ext uri="{FF2B5EF4-FFF2-40B4-BE49-F238E27FC236}">
                  <a16:creationId xmlns:a16="http://schemas.microsoft.com/office/drawing/2014/main" id="{3B679323-8148-195F-BF84-A84D61A77FCC}"/>
                </a:ext>
              </a:extLst>
            </p:cNvPr>
            <p:cNvSpPr>
              <a:spLocks/>
            </p:cNvSpPr>
            <p:nvPr/>
          </p:nvSpPr>
          <p:spPr bwMode="auto">
            <a:xfrm>
              <a:off x="4121" y="2791"/>
              <a:ext cx="9" cy="11"/>
            </a:xfrm>
            <a:custGeom>
              <a:avLst/>
              <a:gdLst>
                <a:gd name="T0" fmla="*/ 0 w 4"/>
                <a:gd name="T1" fmla="*/ 0 h 5"/>
                <a:gd name="T2" fmla="*/ 25 w 4"/>
                <a:gd name="T3" fmla="*/ 33 h 5"/>
                <a:gd name="T4" fmla="*/ 45 w 4"/>
                <a:gd name="T5" fmla="*/ 53 h 5"/>
                <a:gd name="T6" fmla="*/ 11 w 4"/>
                <a:gd name="T7" fmla="*/ 44 h 5"/>
                <a:gd name="T8" fmla="*/ 0 w 4"/>
                <a:gd name="T9" fmla="*/ 2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0" y="0"/>
                  </a:moveTo>
                  <a:cubicBezTo>
                    <a:pt x="0" y="2"/>
                    <a:pt x="1" y="2"/>
                    <a:pt x="2" y="3"/>
                  </a:cubicBezTo>
                  <a:cubicBezTo>
                    <a:pt x="3" y="4"/>
                    <a:pt x="3" y="5"/>
                    <a:pt x="4" y="5"/>
                  </a:cubicBezTo>
                  <a:cubicBezTo>
                    <a:pt x="3" y="5"/>
                    <a:pt x="2" y="4"/>
                    <a:pt x="1" y="4"/>
                  </a:cubicBezTo>
                  <a:cubicBezTo>
                    <a:pt x="1" y="3"/>
                    <a:pt x="0" y="3"/>
                    <a:pt x="0" y="2"/>
                  </a:cubicBezTo>
                  <a:cubicBezTo>
                    <a:pt x="0" y="1"/>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3" name="Freeform 513">
              <a:extLst>
                <a:ext uri="{FF2B5EF4-FFF2-40B4-BE49-F238E27FC236}">
                  <a16:creationId xmlns:a16="http://schemas.microsoft.com/office/drawing/2014/main" id="{D3722941-614B-2753-61D6-647EF6139E5E}"/>
                </a:ext>
              </a:extLst>
            </p:cNvPr>
            <p:cNvSpPr>
              <a:spLocks/>
            </p:cNvSpPr>
            <p:nvPr/>
          </p:nvSpPr>
          <p:spPr bwMode="auto">
            <a:xfrm>
              <a:off x="4117" y="2769"/>
              <a:ext cx="6" cy="8"/>
            </a:xfrm>
            <a:custGeom>
              <a:avLst/>
              <a:gdLst>
                <a:gd name="T0" fmla="*/ 0 w 3"/>
                <a:gd name="T1" fmla="*/ 0 h 4"/>
                <a:gd name="T2" fmla="*/ 16 w 3"/>
                <a:gd name="T3" fmla="*/ 32 h 4"/>
                <a:gd name="T4" fmla="*/ 16 w 3"/>
                <a:gd name="T5" fmla="*/ 16 h 4"/>
                <a:gd name="T6" fmla="*/ 8 w 3"/>
                <a:gd name="T7" fmla="*/ 16 h 4"/>
                <a:gd name="T8" fmla="*/ 8 w 3"/>
                <a:gd name="T9" fmla="*/ 8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cubicBezTo>
                    <a:pt x="0" y="1"/>
                    <a:pt x="3" y="2"/>
                    <a:pt x="2" y="4"/>
                  </a:cubicBezTo>
                  <a:cubicBezTo>
                    <a:pt x="2" y="3"/>
                    <a:pt x="2" y="3"/>
                    <a:pt x="2" y="2"/>
                  </a:cubicBezTo>
                  <a:cubicBezTo>
                    <a:pt x="2" y="2"/>
                    <a:pt x="1" y="2"/>
                    <a:pt x="1" y="2"/>
                  </a:cubicBezTo>
                  <a:cubicBezTo>
                    <a:pt x="1" y="2"/>
                    <a:pt x="1" y="1"/>
                    <a:pt x="1"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4" name="Freeform 514">
              <a:extLst>
                <a:ext uri="{FF2B5EF4-FFF2-40B4-BE49-F238E27FC236}">
                  <a16:creationId xmlns:a16="http://schemas.microsoft.com/office/drawing/2014/main" id="{E98DDC2A-2631-B01F-0E7C-B1CBC64B06AB}"/>
                </a:ext>
              </a:extLst>
            </p:cNvPr>
            <p:cNvSpPr>
              <a:spLocks/>
            </p:cNvSpPr>
            <p:nvPr/>
          </p:nvSpPr>
          <p:spPr bwMode="auto">
            <a:xfrm>
              <a:off x="4107" y="2762"/>
              <a:ext cx="8" cy="5"/>
            </a:xfrm>
            <a:custGeom>
              <a:avLst/>
              <a:gdLst>
                <a:gd name="T0" fmla="*/ 32 w 4"/>
                <a:gd name="T1" fmla="*/ 20 h 2"/>
                <a:gd name="T2" fmla="*/ 0 w 4"/>
                <a:gd name="T3" fmla="*/ 33 h 2"/>
                <a:gd name="T4" fmla="*/ 16 w 4"/>
                <a:gd name="T5" fmla="*/ 20 h 2"/>
                <a:gd name="T6" fmla="*/ 24 w 4"/>
                <a:gd name="T7" fmla="*/ 20 h 2"/>
                <a:gd name="T8" fmla="*/ 24 w 4"/>
                <a:gd name="T9" fmla="*/ 2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1"/>
                  </a:moveTo>
                  <a:cubicBezTo>
                    <a:pt x="2" y="1"/>
                    <a:pt x="1" y="0"/>
                    <a:pt x="0" y="2"/>
                  </a:cubicBezTo>
                  <a:cubicBezTo>
                    <a:pt x="1" y="1"/>
                    <a:pt x="1" y="1"/>
                    <a:pt x="2" y="1"/>
                  </a:cubicBezTo>
                  <a:cubicBezTo>
                    <a:pt x="3" y="1"/>
                    <a:pt x="3" y="1"/>
                    <a:pt x="3" y="1"/>
                  </a:cubicBezTo>
                  <a:cubicBezTo>
                    <a:pt x="4" y="1"/>
                    <a:pt x="3" y="1"/>
                    <a:pt x="3"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25" name="Freeform 515">
              <a:extLst>
                <a:ext uri="{FF2B5EF4-FFF2-40B4-BE49-F238E27FC236}">
                  <a16:creationId xmlns:a16="http://schemas.microsoft.com/office/drawing/2014/main" id="{C414B3C8-477F-677A-594C-A8994A77CC32}"/>
                </a:ext>
              </a:extLst>
            </p:cNvPr>
            <p:cNvSpPr>
              <a:spLocks/>
            </p:cNvSpPr>
            <p:nvPr/>
          </p:nvSpPr>
          <p:spPr bwMode="auto">
            <a:xfrm>
              <a:off x="4095" y="2760"/>
              <a:ext cx="41" cy="52"/>
            </a:xfrm>
            <a:custGeom>
              <a:avLst/>
              <a:gdLst>
                <a:gd name="T0" fmla="*/ 139 w 20"/>
                <a:gd name="T1" fmla="*/ 184 h 24"/>
                <a:gd name="T2" fmla="*/ 164 w 20"/>
                <a:gd name="T3" fmla="*/ 217 h 24"/>
                <a:gd name="T4" fmla="*/ 148 w 20"/>
                <a:gd name="T5" fmla="*/ 234 h 24"/>
                <a:gd name="T6" fmla="*/ 131 w 20"/>
                <a:gd name="T7" fmla="*/ 225 h 24"/>
                <a:gd name="T8" fmla="*/ 105 w 20"/>
                <a:gd name="T9" fmla="*/ 245 h 24"/>
                <a:gd name="T10" fmla="*/ 88 w 20"/>
                <a:gd name="T11" fmla="*/ 225 h 24"/>
                <a:gd name="T12" fmla="*/ 59 w 20"/>
                <a:gd name="T13" fmla="*/ 193 h 24"/>
                <a:gd name="T14" fmla="*/ 43 w 20"/>
                <a:gd name="T15" fmla="*/ 173 h 24"/>
                <a:gd name="T16" fmla="*/ 25 w 20"/>
                <a:gd name="T17" fmla="*/ 156 h 24"/>
                <a:gd name="T18" fmla="*/ 25 w 20"/>
                <a:gd name="T19" fmla="*/ 113 h 24"/>
                <a:gd name="T20" fmla="*/ 8 w 20"/>
                <a:gd name="T21" fmla="*/ 93 h 24"/>
                <a:gd name="T22" fmla="*/ 33 w 20"/>
                <a:gd name="T23" fmla="*/ 33 h 24"/>
                <a:gd name="T24" fmla="*/ 51 w 20"/>
                <a:gd name="T25" fmla="*/ 9 h 24"/>
                <a:gd name="T26" fmla="*/ 88 w 20"/>
                <a:gd name="T27" fmla="*/ 20 h 24"/>
                <a:gd name="T28" fmla="*/ 113 w 20"/>
                <a:gd name="T29" fmla="*/ 0 h 24"/>
                <a:gd name="T30" fmla="*/ 121 w 20"/>
                <a:gd name="T31" fmla="*/ 20 h 24"/>
                <a:gd name="T32" fmla="*/ 105 w 20"/>
                <a:gd name="T33" fmla="*/ 43 h 24"/>
                <a:gd name="T34" fmla="*/ 121 w 20"/>
                <a:gd name="T35" fmla="*/ 61 h 24"/>
                <a:gd name="T36" fmla="*/ 113 w 20"/>
                <a:gd name="T37" fmla="*/ 80 h 24"/>
                <a:gd name="T38" fmla="*/ 121 w 20"/>
                <a:gd name="T39" fmla="*/ 113 h 24"/>
                <a:gd name="T40" fmla="*/ 121 w 20"/>
                <a:gd name="T41" fmla="*/ 141 h 24"/>
                <a:gd name="T42" fmla="*/ 139 w 20"/>
                <a:gd name="T43" fmla="*/ 184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20" h="24">
                  <a:moveTo>
                    <a:pt x="16" y="18"/>
                  </a:moveTo>
                  <a:cubicBezTo>
                    <a:pt x="17" y="20"/>
                    <a:pt x="20" y="19"/>
                    <a:pt x="19" y="21"/>
                  </a:cubicBezTo>
                  <a:cubicBezTo>
                    <a:pt x="18" y="22"/>
                    <a:pt x="18" y="23"/>
                    <a:pt x="17" y="23"/>
                  </a:cubicBezTo>
                  <a:cubicBezTo>
                    <a:pt x="16" y="23"/>
                    <a:pt x="16" y="22"/>
                    <a:pt x="15" y="22"/>
                  </a:cubicBezTo>
                  <a:cubicBezTo>
                    <a:pt x="14" y="22"/>
                    <a:pt x="14" y="23"/>
                    <a:pt x="12" y="24"/>
                  </a:cubicBezTo>
                  <a:cubicBezTo>
                    <a:pt x="11" y="24"/>
                    <a:pt x="11" y="22"/>
                    <a:pt x="10" y="22"/>
                  </a:cubicBezTo>
                  <a:cubicBezTo>
                    <a:pt x="8" y="22"/>
                    <a:pt x="8" y="19"/>
                    <a:pt x="7" y="19"/>
                  </a:cubicBezTo>
                  <a:cubicBezTo>
                    <a:pt x="7" y="17"/>
                    <a:pt x="6" y="18"/>
                    <a:pt x="5" y="17"/>
                  </a:cubicBezTo>
                  <a:cubicBezTo>
                    <a:pt x="4" y="17"/>
                    <a:pt x="3" y="16"/>
                    <a:pt x="3" y="15"/>
                  </a:cubicBezTo>
                  <a:cubicBezTo>
                    <a:pt x="2" y="13"/>
                    <a:pt x="3" y="13"/>
                    <a:pt x="3" y="11"/>
                  </a:cubicBezTo>
                  <a:cubicBezTo>
                    <a:pt x="3" y="10"/>
                    <a:pt x="1" y="10"/>
                    <a:pt x="1" y="9"/>
                  </a:cubicBezTo>
                  <a:cubicBezTo>
                    <a:pt x="0" y="6"/>
                    <a:pt x="2" y="4"/>
                    <a:pt x="4" y="3"/>
                  </a:cubicBezTo>
                  <a:cubicBezTo>
                    <a:pt x="5" y="3"/>
                    <a:pt x="6" y="1"/>
                    <a:pt x="6" y="1"/>
                  </a:cubicBezTo>
                  <a:cubicBezTo>
                    <a:pt x="8" y="0"/>
                    <a:pt x="9" y="1"/>
                    <a:pt x="10" y="2"/>
                  </a:cubicBezTo>
                  <a:cubicBezTo>
                    <a:pt x="12" y="2"/>
                    <a:pt x="11" y="1"/>
                    <a:pt x="13" y="0"/>
                  </a:cubicBezTo>
                  <a:cubicBezTo>
                    <a:pt x="14" y="0"/>
                    <a:pt x="15" y="1"/>
                    <a:pt x="14" y="2"/>
                  </a:cubicBezTo>
                  <a:cubicBezTo>
                    <a:pt x="14" y="3"/>
                    <a:pt x="12" y="3"/>
                    <a:pt x="12" y="4"/>
                  </a:cubicBezTo>
                  <a:cubicBezTo>
                    <a:pt x="12" y="4"/>
                    <a:pt x="14" y="5"/>
                    <a:pt x="14" y="6"/>
                  </a:cubicBezTo>
                  <a:cubicBezTo>
                    <a:pt x="14" y="7"/>
                    <a:pt x="14" y="7"/>
                    <a:pt x="13" y="8"/>
                  </a:cubicBezTo>
                  <a:cubicBezTo>
                    <a:pt x="12" y="10"/>
                    <a:pt x="14" y="10"/>
                    <a:pt x="14" y="11"/>
                  </a:cubicBezTo>
                  <a:cubicBezTo>
                    <a:pt x="15" y="12"/>
                    <a:pt x="15" y="13"/>
                    <a:pt x="14" y="14"/>
                  </a:cubicBezTo>
                  <a:cubicBezTo>
                    <a:pt x="13" y="17"/>
                    <a:pt x="16" y="16"/>
                    <a:pt x="16" y="18"/>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26" name="Freeform 516">
              <a:extLst>
                <a:ext uri="{FF2B5EF4-FFF2-40B4-BE49-F238E27FC236}">
                  <a16:creationId xmlns:a16="http://schemas.microsoft.com/office/drawing/2014/main" id="{A517DFD8-CE8F-7093-B469-FBF115150C51}"/>
                </a:ext>
              </a:extLst>
            </p:cNvPr>
            <p:cNvSpPr>
              <a:spLocks/>
            </p:cNvSpPr>
            <p:nvPr/>
          </p:nvSpPr>
          <p:spPr bwMode="auto">
            <a:xfrm>
              <a:off x="4101" y="2780"/>
              <a:ext cx="2" cy="8"/>
            </a:xfrm>
            <a:custGeom>
              <a:avLst/>
              <a:gdLst>
                <a:gd name="T0" fmla="*/ 0 w 1"/>
                <a:gd name="T1" fmla="*/ 32 h 4"/>
                <a:gd name="T2" fmla="*/ 0 w 1"/>
                <a:gd name="T3" fmla="*/ 0 h 4"/>
                <a:gd name="T4" fmla="*/ 0 60000 65536"/>
                <a:gd name="T5" fmla="*/ 0 60000 65536"/>
              </a:gdLst>
              <a:ahLst/>
              <a:cxnLst>
                <a:cxn ang="T4">
                  <a:pos x="T0" y="T1"/>
                </a:cxn>
                <a:cxn ang="T5">
                  <a:pos x="T2" y="T3"/>
                </a:cxn>
              </a:cxnLst>
              <a:rect l="0" t="0" r="r" b="b"/>
              <a:pathLst>
                <a:path w="1" h="4">
                  <a:moveTo>
                    <a:pt x="0" y="4"/>
                  </a:moveTo>
                  <a:cubicBezTo>
                    <a:pt x="0" y="3"/>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27" name="Freeform 517">
              <a:extLst>
                <a:ext uri="{FF2B5EF4-FFF2-40B4-BE49-F238E27FC236}">
                  <a16:creationId xmlns:a16="http://schemas.microsoft.com/office/drawing/2014/main" id="{455FCBAD-7E47-AF85-803C-51E6A7AB60C2}"/>
                </a:ext>
              </a:extLst>
            </p:cNvPr>
            <p:cNvSpPr>
              <a:spLocks/>
            </p:cNvSpPr>
            <p:nvPr/>
          </p:nvSpPr>
          <p:spPr bwMode="auto">
            <a:xfrm>
              <a:off x="4119" y="2780"/>
              <a:ext cx="2" cy="4"/>
            </a:xfrm>
            <a:custGeom>
              <a:avLst/>
              <a:gdLst>
                <a:gd name="T0" fmla="*/ 0 w 1"/>
                <a:gd name="T1" fmla="*/ 16 h 2"/>
                <a:gd name="T2" fmla="*/ 8 w 1"/>
                <a:gd name="T3" fmla="*/ 0 h 2"/>
                <a:gd name="T4" fmla="*/ 0 60000 65536"/>
                <a:gd name="T5" fmla="*/ 0 60000 65536"/>
              </a:gdLst>
              <a:ahLst/>
              <a:cxnLst>
                <a:cxn ang="T4">
                  <a:pos x="T0" y="T1"/>
                </a:cxn>
                <a:cxn ang="T5">
                  <a:pos x="T2" y="T3"/>
                </a:cxn>
              </a:cxnLst>
              <a:rect l="0" t="0" r="r" b="b"/>
              <a:pathLst>
                <a:path w="1" h="2">
                  <a:moveTo>
                    <a:pt x="0" y="2"/>
                  </a:moveTo>
                  <a:cubicBezTo>
                    <a:pt x="0" y="2"/>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28" name="Freeform 518">
              <a:extLst>
                <a:ext uri="{FF2B5EF4-FFF2-40B4-BE49-F238E27FC236}">
                  <a16:creationId xmlns:a16="http://schemas.microsoft.com/office/drawing/2014/main" id="{9609A229-7EA7-6CAE-FF99-B6FB99B096A0}"/>
                </a:ext>
              </a:extLst>
            </p:cNvPr>
            <p:cNvSpPr>
              <a:spLocks/>
            </p:cNvSpPr>
            <p:nvPr/>
          </p:nvSpPr>
          <p:spPr bwMode="auto">
            <a:xfrm>
              <a:off x="4107" y="2782"/>
              <a:ext cx="6" cy="11"/>
            </a:xfrm>
            <a:custGeom>
              <a:avLst/>
              <a:gdLst>
                <a:gd name="T0" fmla="*/ 24 w 3"/>
                <a:gd name="T1" fmla="*/ 53 h 5"/>
                <a:gd name="T2" fmla="*/ 8 w 3"/>
                <a:gd name="T3" fmla="*/ 33 h 5"/>
                <a:gd name="T4" fmla="*/ 8 w 3"/>
                <a:gd name="T5" fmla="*/ 9 h 5"/>
                <a:gd name="T6" fmla="*/ 8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3" y="5"/>
                  </a:moveTo>
                  <a:cubicBezTo>
                    <a:pt x="2" y="5"/>
                    <a:pt x="1" y="4"/>
                    <a:pt x="1" y="3"/>
                  </a:cubicBezTo>
                  <a:cubicBezTo>
                    <a:pt x="0" y="2"/>
                    <a:pt x="1" y="1"/>
                    <a:pt x="1" y="1"/>
                  </a:cubicBezTo>
                  <a:cubicBezTo>
                    <a:pt x="1" y="0"/>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29" name="Freeform 519">
              <a:extLst>
                <a:ext uri="{FF2B5EF4-FFF2-40B4-BE49-F238E27FC236}">
                  <a16:creationId xmlns:a16="http://schemas.microsoft.com/office/drawing/2014/main" id="{7AAD50CF-5E66-1D3D-A286-DD250524B4E5}"/>
                </a:ext>
              </a:extLst>
            </p:cNvPr>
            <p:cNvSpPr>
              <a:spLocks/>
            </p:cNvSpPr>
            <p:nvPr/>
          </p:nvSpPr>
          <p:spPr bwMode="auto">
            <a:xfrm>
              <a:off x="4121" y="2806"/>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2" y="0"/>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30" name="Freeform 520">
              <a:extLst>
                <a:ext uri="{FF2B5EF4-FFF2-40B4-BE49-F238E27FC236}">
                  <a16:creationId xmlns:a16="http://schemas.microsoft.com/office/drawing/2014/main" id="{54FC079A-E30D-A6D2-EB41-1101147196F8}"/>
                </a:ext>
              </a:extLst>
            </p:cNvPr>
            <p:cNvSpPr>
              <a:spLocks/>
            </p:cNvSpPr>
            <p:nvPr/>
          </p:nvSpPr>
          <p:spPr bwMode="auto">
            <a:xfrm>
              <a:off x="4789" y="3123"/>
              <a:ext cx="58" cy="55"/>
            </a:xfrm>
            <a:custGeom>
              <a:avLst/>
              <a:gdLst>
                <a:gd name="T0" fmla="*/ 133 w 28"/>
                <a:gd name="T1" fmla="*/ 9 h 25"/>
                <a:gd name="T2" fmla="*/ 73 w 28"/>
                <a:gd name="T3" fmla="*/ 9 h 25"/>
                <a:gd name="T4" fmla="*/ 52 w 28"/>
                <a:gd name="T5" fmla="*/ 194 h 25"/>
                <a:gd name="T6" fmla="*/ 215 w 28"/>
                <a:gd name="T7" fmla="*/ 246 h 25"/>
                <a:gd name="T8" fmla="*/ 232 w 28"/>
                <a:gd name="T9" fmla="*/ 141 h 25"/>
                <a:gd name="T10" fmla="*/ 189 w 28"/>
                <a:gd name="T11" fmla="*/ 64 h 25"/>
                <a:gd name="T12" fmla="*/ 133 w 28"/>
                <a:gd name="T13" fmla="*/ 9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5">
                  <a:moveTo>
                    <a:pt x="15" y="1"/>
                  </a:moveTo>
                  <a:cubicBezTo>
                    <a:pt x="13" y="0"/>
                    <a:pt x="10" y="0"/>
                    <a:pt x="8" y="1"/>
                  </a:cubicBezTo>
                  <a:cubicBezTo>
                    <a:pt x="0" y="3"/>
                    <a:pt x="1" y="12"/>
                    <a:pt x="6" y="18"/>
                  </a:cubicBezTo>
                  <a:cubicBezTo>
                    <a:pt x="12" y="24"/>
                    <a:pt x="20" y="25"/>
                    <a:pt x="24" y="23"/>
                  </a:cubicBezTo>
                  <a:cubicBezTo>
                    <a:pt x="27" y="20"/>
                    <a:pt x="28" y="17"/>
                    <a:pt x="26" y="13"/>
                  </a:cubicBezTo>
                  <a:cubicBezTo>
                    <a:pt x="25" y="10"/>
                    <a:pt x="22" y="8"/>
                    <a:pt x="21" y="6"/>
                  </a:cubicBezTo>
                  <a:cubicBezTo>
                    <a:pt x="19" y="4"/>
                    <a:pt x="17" y="2"/>
                    <a:pt x="15"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31" name="Freeform 521">
              <a:extLst>
                <a:ext uri="{FF2B5EF4-FFF2-40B4-BE49-F238E27FC236}">
                  <a16:creationId xmlns:a16="http://schemas.microsoft.com/office/drawing/2014/main" id="{BB3AE2F0-A58C-566C-22DE-E56A27D4A0E9}"/>
                </a:ext>
              </a:extLst>
            </p:cNvPr>
            <p:cNvSpPr>
              <a:spLocks/>
            </p:cNvSpPr>
            <p:nvPr/>
          </p:nvSpPr>
          <p:spPr bwMode="auto">
            <a:xfrm>
              <a:off x="4806" y="3136"/>
              <a:ext cx="27" cy="28"/>
            </a:xfrm>
            <a:custGeom>
              <a:avLst/>
              <a:gdLst>
                <a:gd name="T0" fmla="*/ 8 w 13"/>
                <a:gd name="T1" fmla="*/ 9 h 13"/>
                <a:gd name="T2" fmla="*/ 17 w 13"/>
                <a:gd name="T3" fmla="*/ 69 h 13"/>
                <a:gd name="T4" fmla="*/ 91 w 13"/>
                <a:gd name="T5" fmla="*/ 129 h 13"/>
                <a:gd name="T6" fmla="*/ 116 w 13"/>
                <a:gd name="T7" fmla="*/ 121 h 13"/>
                <a:gd name="T8" fmla="*/ 116 w 13"/>
                <a:gd name="T9" fmla="*/ 121 h 13"/>
                <a:gd name="T10" fmla="*/ 91 w 13"/>
                <a:gd name="T11" fmla="*/ 121 h 13"/>
                <a:gd name="T12" fmla="*/ 17 w 13"/>
                <a:gd name="T13" fmla="*/ 69 h 13"/>
                <a:gd name="T14" fmla="*/ 8 w 13"/>
                <a:gd name="T15" fmla="*/ 19 h 13"/>
                <a:gd name="T16" fmla="*/ 35 w 13"/>
                <a:gd name="T17" fmla="*/ 0 h 13"/>
                <a:gd name="T18" fmla="*/ 35 w 13"/>
                <a:gd name="T19" fmla="*/ 0 h 13"/>
                <a:gd name="T20" fmla="*/ 8 w 13"/>
                <a:gd name="T21" fmla="*/ 9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3">
                  <a:moveTo>
                    <a:pt x="1" y="1"/>
                  </a:moveTo>
                  <a:cubicBezTo>
                    <a:pt x="0" y="3"/>
                    <a:pt x="1" y="5"/>
                    <a:pt x="2" y="7"/>
                  </a:cubicBezTo>
                  <a:cubicBezTo>
                    <a:pt x="4" y="10"/>
                    <a:pt x="7" y="12"/>
                    <a:pt x="10" y="13"/>
                  </a:cubicBezTo>
                  <a:cubicBezTo>
                    <a:pt x="11" y="13"/>
                    <a:pt x="12" y="12"/>
                    <a:pt x="13" y="12"/>
                  </a:cubicBezTo>
                  <a:cubicBezTo>
                    <a:pt x="13" y="12"/>
                    <a:pt x="13" y="12"/>
                    <a:pt x="13" y="12"/>
                  </a:cubicBezTo>
                  <a:cubicBezTo>
                    <a:pt x="12" y="12"/>
                    <a:pt x="11" y="12"/>
                    <a:pt x="10" y="12"/>
                  </a:cubicBezTo>
                  <a:cubicBezTo>
                    <a:pt x="7" y="12"/>
                    <a:pt x="4" y="10"/>
                    <a:pt x="2" y="7"/>
                  </a:cubicBezTo>
                  <a:cubicBezTo>
                    <a:pt x="1" y="5"/>
                    <a:pt x="0" y="3"/>
                    <a:pt x="1" y="2"/>
                  </a:cubicBezTo>
                  <a:cubicBezTo>
                    <a:pt x="2" y="1"/>
                    <a:pt x="3" y="0"/>
                    <a:pt x="4" y="0"/>
                  </a:cubicBezTo>
                  <a:cubicBezTo>
                    <a:pt x="4" y="0"/>
                    <a:pt x="4" y="0"/>
                    <a:pt x="4" y="0"/>
                  </a:cubicBezTo>
                  <a:cubicBezTo>
                    <a:pt x="3" y="0"/>
                    <a:pt x="2" y="1"/>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32" name="Freeform 522">
              <a:extLst>
                <a:ext uri="{FF2B5EF4-FFF2-40B4-BE49-F238E27FC236}">
                  <a16:creationId xmlns:a16="http://schemas.microsoft.com/office/drawing/2014/main" id="{558B408D-5C75-5DE1-CD1F-CF3E543D7BF1}"/>
                </a:ext>
              </a:extLst>
            </p:cNvPr>
            <p:cNvSpPr>
              <a:spLocks/>
            </p:cNvSpPr>
            <p:nvPr/>
          </p:nvSpPr>
          <p:spPr bwMode="auto">
            <a:xfrm>
              <a:off x="4808" y="3160"/>
              <a:ext cx="45" cy="50"/>
            </a:xfrm>
            <a:custGeom>
              <a:avLst/>
              <a:gdLst>
                <a:gd name="T0" fmla="*/ 155 w 22"/>
                <a:gd name="T1" fmla="*/ 52 h 23"/>
                <a:gd name="T2" fmla="*/ 104 w 22"/>
                <a:gd name="T3" fmla="*/ 0 h 23"/>
                <a:gd name="T4" fmla="*/ 41 w 22"/>
                <a:gd name="T5" fmla="*/ 20 h 23"/>
                <a:gd name="T6" fmla="*/ 59 w 22"/>
                <a:gd name="T7" fmla="*/ 193 h 23"/>
                <a:gd name="T8" fmla="*/ 180 w 22"/>
                <a:gd name="T9" fmla="*/ 165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4" y="1"/>
                    <a:pt x="12" y="0"/>
                  </a:cubicBezTo>
                  <a:cubicBezTo>
                    <a:pt x="9" y="0"/>
                    <a:pt x="7" y="0"/>
                    <a:pt x="5" y="2"/>
                  </a:cubicBezTo>
                  <a:cubicBezTo>
                    <a:pt x="0" y="6"/>
                    <a:pt x="2" y="14"/>
                    <a:pt x="7" y="19"/>
                  </a:cubicBezTo>
                  <a:cubicBezTo>
                    <a:pt x="13" y="23"/>
                    <a:pt x="20" y="21"/>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33" name="Freeform 523">
              <a:extLst>
                <a:ext uri="{FF2B5EF4-FFF2-40B4-BE49-F238E27FC236}">
                  <a16:creationId xmlns:a16="http://schemas.microsoft.com/office/drawing/2014/main" id="{186F7D3D-BFFB-D926-FE39-DA9E2C15CEB4}"/>
                </a:ext>
              </a:extLst>
            </p:cNvPr>
            <p:cNvSpPr>
              <a:spLocks/>
            </p:cNvSpPr>
            <p:nvPr/>
          </p:nvSpPr>
          <p:spPr bwMode="auto">
            <a:xfrm>
              <a:off x="4820" y="3169"/>
              <a:ext cx="23" cy="28"/>
            </a:xfrm>
            <a:custGeom>
              <a:avLst/>
              <a:gdLst>
                <a:gd name="T0" fmla="*/ 100 w 11"/>
                <a:gd name="T1" fmla="*/ 80 h 13"/>
                <a:gd name="T2" fmla="*/ 84 w 11"/>
                <a:gd name="T3" fmla="*/ 121 h 13"/>
                <a:gd name="T4" fmla="*/ 17 w 11"/>
                <a:gd name="T5" fmla="*/ 80 h 13"/>
                <a:gd name="T6" fmla="*/ 8 w 11"/>
                <a:gd name="T7" fmla="*/ 19 h 13"/>
                <a:gd name="T8" fmla="*/ 44 w 11"/>
                <a:gd name="T9" fmla="*/ 0 h 13"/>
                <a:gd name="T10" fmla="*/ 44 w 11"/>
                <a:gd name="T11" fmla="*/ 0 h 13"/>
                <a:gd name="T12" fmla="*/ 8 w 11"/>
                <a:gd name="T13" fmla="*/ 19 h 13"/>
                <a:gd name="T14" fmla="*/ 17 w 11"/>
                <a:gd name="T15" fmla="*/ 80 h 13"/>
                <a:gd name="T16" fmla="*/ 84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1"/>
                    <a:pt x="9" y="12"/>
                  </a:cubicBezTo>
                  <a:cubicBezTo>
                    <a:pt x="7" y="12"/>
                    <a:pt x="4" y="12"/>
                    <a:pt x="2" y="8"/>
                  </a:cubicBezTo>
                  <a:cubicBezTo>
                    <a:pt x="1" y="5"/>
                    <a:pt x="1" y="3"/>
                    <a:pt x="1" y="2"/>
                  </a:cubicBezTo>
                  <a:cubicBezTo>
                    <a:pt x="2" y="1"/>
                    <a:pt x="4" y="0"/>
                    <a:pt x="5" y="0"/>
                  </a:cubicBezTo>
                  <a:cubicBezTo>
                    <a:pt x="5" y="0"/>
                    <a:pt x="5" y="0"/>
                    <a:pt x="5" y="0"/>
                  </a:cubicBezTo>
                  <a:cubicBezTo>
                    <a:pt x="3" y="0"/>
                    <a:pt x="2" y="1"/>
                    <a:pt x="1" y="2"/>
                  </a:cubicBezTo>
                  <a:cubicBezTo>
                    <a:pt x="1" y="3"/>
                    <a:pt x="0" y="5"/>
                    <a:pt x="2" y="8"/>
                  </a:cubicBezTo>
                  <a:cubicBezTo>
                    <a:pt x="4" y="12"/>
                    <a:pt x="7" y="13"/>
                    <a:pt x="9"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34" name="Freeform 524">
              <a:extLst>
                <a:ext uri="{FF2B5EF4-FFF2-40B4-BE49-F238E27FC236}">
                  <a16:creationId xmlns:a16="http://schemas.microsoft.com/office/drawing/2014/main" id="{097178F4-327C-12D4-6013-2B68A01B4182}"/>
                </a:ext>
              </a:extLst>
            </p:cNvPr>
            <p:cNvSpPr>
              <a:spLocks/>
            </p:cNvSpPr>
            <p:nvPr/>
          </p:nvSpPr>
          <p:spPr bwMode="auto">
            <a:xfrm>
              <a:off x="4644" y="2968"/>
              <a:ext cx="57" cy="67"/>
            </a:xfrm>
            <a:custGeom>
              <a:avLst/>
              <a:gdLst>
                <a:gd name="T0" fmla="*/ 120 w 28"/>
                <a:gd name="T1" fmla="*/ 294 h 31"/>
                <a:gd name="T2" fmla="*/ 220 w 28"/>
                <a:gd name="T3" fmla="*/ 140 h 31"/>
                <a:gd name="T4" fmla="*/ 67 w 28"/>
                <a:gd name="T5" fmla="*/ 41 h 31"/>
                <a:gd name="T6" fmla="*/ 120 w 28"/>
                <a:gd name="T7" fmla="*/ 294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31">
                  <a:moveTo>
                    <a:pt x="14" y="29"/>
                  </a:moveTo>
                  <a:cubicBezTo>
                    <a:pt x="22" y="31"/>
                    <a:pt x="28" y="23"/>
                    <a:pt x="26" y="14"/>
                  </a:cubicBezTo>
                  <a:cubicBezTo>
                    <a:pt x="24" y="5"/>
                    <a:pt x="17" y="0"/>
                    <a:pt x="8" y="4"/>
                  </a:cubicBezTo>
                  <a:cubicBezTo>
                    <a:pt x="0" y="7"/>
                    <a:pt x="0" y="29"/>
                    <a:pt x="14"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35" name="Freeform 525">
              <a:extLst>
                <a:ext uri="{FF2B5EF4-FFF2-40B4-BE49-F238E27FC236}">
                  <a16:creationId xmlns:a16="http://schemas.microsoft.com/office/drawing/2014/main" id="{C50DBF7A-6432-7D20-03E8-E001B21C8E32}"/>
                </a:ext>
              </a:extLst>
            </p:cNvPr>
            <p:cNvSpPr>
              <a:spLocks/>
            </p:cNvSpPr>
            <p:nvPr/>
          </p:nvSpPr>
          <p:spPr bwMode="auto">
            <a:xfrm>
              <a:off x="4658" y="2985"/>
              <a:ext cx="31" cy="35"/>
            </a:xfrm>
            <a:custGeom>
              <a:avLst/>
              <a:gdLst>
                <a:gd name="T0" fmla="*/ 124 w 15"/>
                <a:gd name="T1" fmla="*/ 61 h 16"/>
                <a:gd name="T2" fmla="*/ 116 w 15"/>
                <a:gd name="T3" fmla="*/ 125 h 16"/>
                <a:gd name="T4" fmla="*/ 52 w 15"/>
                <a:gd name="T5" fmla="*/ 158 h 16"/>
                <a:gd name="T6" fmla="*/ 8 w 15"/>
                <a:gd name="T7" fmla="*/ 96 h 16"/>
                <a:gd name="T8" fmla="*/ 25 w 15"/>
                <a:gd name="T9" fmla="*/ 0 h 16"/>
                <a:gd name="T10" fmla="*/ 25 w 15"/>
                <a:gd name="T11" fmla="*/ 0 h 16"/>
                <a:gd name="T12" fmla="*/ 0 w 15"/>
                <a:gd name="T13" fmla="*/ 96 h 16"/>
                <a:gd name="T14" fmla="*/ 52 w 15"/>
                <a:gd name="T15" fmla="*/ 158 h 16"/>
                <a:gd name="T16" fmla="*/ 116 w 15"/>
                <a:gd name="T17" fmla="*/ 133 h 16"/>
                <a:gd name="T18" fmla="*/ 124 w 15"/>
                <a:gd name="T19" fmla="*/ 6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4" y="6"/>
                  </a:moveTo>
                  <a:cubicBezTo>
                    <a:pt x="15" y="8"/>
                    <a:pt x="15" y="10"/>
                    <a:pt x="13" y="12"/>
                  </a:cubicBezTo>
                  <a:cubicBezTo>
                    <a:pt x="11" y="15"/>
                    <a:pt x="8" y="16"/>
                    <a:pt x="6" y="15"/>
                  </a:cubicBezTo>
                  <a:cubicBezTo>
                    <a:pt x="3" y="14"/>
                    <a:pt x="1" y="12"/>
                    <a:pt x="1" y="9"/>
                  </a:cubicBezTo>
                  <a:cubicBezTo>
                    <a:pt x="0" y="5"/>
                    <a:pt x="1" y="2"/>
                    <a:pt x="3" y="0"/>
                  </a:cubicBezTo>
                  <a:cubicBezTo>
                    <a:pt x="3" y="0"/>
                    <a:pt x="3" y="0"/>
                    <a:pt x="3" y="0"/>
                  </a:cubicBezTo>
                  <a:cubicBezTo>
                    <a:pt x="1" y="2"/>
                    <a:pt x="0" y="5"/>
                    <a:pt x="0" y="9"/>
                  </a:cubicBezTo>
                  <a:cubicBezTo>
                    <a:pt x="1" y="12"/>
                    <a:pt x="3" y="14"/>
                    <a:pt x="6" y="15"/>
                  </a:cubicBezTo>
                  <a:cubicBezTo>
                    <a:pt x="8" y="16"/>
                    <a:pt x="11" y="15"/>
                    <a:pt x="13" y="13"/>
                  </a:cubicBezTo>
                  <a:cubicBezTo>
                    <a:pt x="15" y="11"/>
                    <a:pt x="15"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36" name="Freeform 526">
              <a:extLst>
                <a:ext uri="{FF2B5EF4-FFF2-40B4-BE49-F238E27FC236}">
                  <a16:creationId xmlns:a16="http://schemas.microsoft.com/office/drawing/2014/main" id="{EFC3DAAF-DCA2-21F2-2BF3-ABC43CF7B188}"/>
                </a:ext>
              </a:extLst>
            </p:cNvPr>
            <p:cNvSpPr>
              <a:spLocks/>
            </p:cNvSpPr>
            <p:nvPr/>
          </p:nvSpPr>
          <p:spPr bwMode="auto">
            <a:xfrm>
              <a:off x="4531" y="2725"/>
              <a:ext cx="58" cy="66"/>
            </a:xfrm>
            <a:custGeom>
              <a:avLst/>
              <a:gdLst>
                <a:gd name="T0" fmla="*/ 133 w 28"/>
                <a:gd name="T1" fmla="*/ 310 h 30"/>
                <a:gd name="T2" fmla="*/ 232 w 28"/>
                <a:gd name="T3" fmla="*/ 150 h 30"/>
                <a:gd name="T4" fmla="*/ 81 w 28"/>
                <a:gd name="T5" fmla="*/ 44 h 30"/>
                <a:gd name="T6" fmla="*/ 133 w 28"/>
                <a:gd name="T7" fmla="*/ 31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30">
                  <a:moveTo>
                    <a:pt x="15" y="29"/>
                  </a:moveTo>
                  <a:cubicBezTo>
                    <a:pt x="23" y="30"/>
                    <a:pt x="28" y="23"/>
                    <a:pt x="26" y="14"/>
                  </a:cubicBezTo>
                  <a:cubicBezTo>
                    <a:pt x="24" y="5"/>
                    <a:pt x="17" y="0"/>
                    <a:pt x="9" y="4"/>
                  </a:cubicBezTo>
                  <a:cubicBezTo>
                    <a:pt x="0" y="7"/>
                    <a:pt x="1" y="28"/>
                    <a:pt x="15"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37" name="Freeform 527">
              <a:extLst>
                <a:ext uri="{FF2B5EF4-FFF2-40B4-BE49-F238E27FC236}">
                  <a16:creationId xmlns:a16="http://schemas.microsoft.com/office/drawing/2014/main" id="{FC406F05-90B3-7F60-2C50-72CCD5A83DE1}"/>
                </a:ext>
              </a:extLst>
            </p:cNvPr>
            <p:cNvSpPr>
              <a:spLocks/>
            </p:cNvSpPr>
            <p:nvPr/>
          </p:nvSpPr>
          <p:spPr bwMode="auto">
            <a:xfrm>
              <a:off x="4546" y="2743"/>
              <a:ext cx="32" cy="34"/>
            </a:xfrm>
            <a:custGeom>
              <a:avLst/>
              <a:gdLst>
                <a:gd name="T0" fmla="*/ 120 w 16"/>
                <a:gd name="T1" fmla="*/ 49 h 16"/>
                <a:gd name="T2" fmla="*/ 104 w 16"/>
                <a:gd name="T3" fmla="*/ 117 h 16"/>
                <a:gd name="T4" fmla="*/ 48 w 16"/>
                <a:gd name="T5" fmla="*/ 145 h 16"/>
                <a:gd name="T6" fmla="*/ 8 w 16"/>
                <a:gd name="T7" fmla="*/ 77 h 16"/>
                <a:gd name="T8" fmla="*/ 24 w 16"/>
                <a:gd name="T9" fmla="*/ 0 h 16"/>
                <a:gd name="T10" fmla="*/ 24 w 16"/>
                <a:gd name="T11" fmla="*/ 0 h 16"/>
                <a:gd name="T12" fmla="*/ 8 w 16"/>
                <a:gd name="T13" fmla="*/ 77 h 16"/>
                <a:gd name="T14" fmla="*/ 48 w 16"/>
                <a:gd name="T15" fmla="*/ 145 h 16"/>
                <a:gd name="T16" fmla="*/ 104 w 16"/>
                <a:gd name="T17" fmla="*/ 117 h 16"/>
                <a:gd name="T18" fmla="*/ 120 w 16"/>
                <a:gd name="T19" fmla="*/ 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15" y="5"/>
                  </a:moveTo>
                  <a:cubicBezTo>
                    <a:pt x="16" y="8"/>
                    <a:pt x="15" y="10"/>
                    <a:pt x="13" y="12"/>
                  </a:cubicBezTo>
                  <a:cubicBezTo>
                    <a:pt x="11" y="14"/>
                    <a:pt x="8" y="15"/>
                    <a:pt x="6" y="15"/>
                  </a:cubicBezTo>
                  <a:cubicBezTo>
                    <a:pt x="4" y="14"/>
                    <a:pt x="2" y="11"/>
                    <a:pt x="1" y="8"/>
                  </a:cubicBezTo>
                  <a:cubicBezTo>
                    <a:pt x="0" y="5"/>
                    <a:pt x="1" y="2"/>
                    <a:pt x="3" y="0"/>
                  </a:cubicBezTo>
                  <a:cubicBezTo>
                    <a:pt x="3" y="0"/>
                    <a:pt x="3" y="0"/>
                    <a:pt x="3" y="0"/>
                  </a:cubicBezTo>
                  <a:cubicBezTo>
                    <a:pt x="1" y="2"/>
                    <a:pt x="0" y="5"/>
                    <a:pt x="1" y="8"/>
                  </a:cubicBezTo>
                  <a:cubicBezTo>
                    <a:pt x="1" y="11"/>
                    <a:pt x="3" y="14"/>
                    <a:pt x="6" y="15"/>
                  </a:cubicBezTo>
                  <a:cubicBezTo>
                    <a:pt x="8" y="16"/>
                    <a:pt x="11" y="15"/>
                    <a:pt x="13" y="12"/>
                  </a:cubicBezTo>
                  <a:cubicBezTo>
                    <a:pt x="15" y="10"/>
                    <a:pt x="16" y="8"/>
                    <a:pt x="15"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38" name="Freeform 528">
              <a:extLst>
                <a:ext uri="{FF2B5EF4-FFF2-40B4-BE49-F238E27FC236}">
                  <a16:creationId xmlns:a16="http://schemas.microsoft.com/office/drawing/2014/main" id="{9855174F-23C8-DFC4-06FF-5D162D01E7BC}"/>
                </a:ext>
              </a:extLst>
            </p:cNvPr>
            <p:cNvSpPr>
              <a:spLocks/>
            </p:cNvSpPr>
            <p:nvPr/>
          </p:nvSpPr>
          <p:spPr bwMode="auto">
            <a:xfrm>
              <a:off x="4361" y="2220"/>
              <a:ext cx="58" cy="68"/>
            </a:xfrm>
            <a:custGeom>
              <a:avLst/>
              <a:gdLst>
                <a:gd name="T0" fmla="*/ 124 w 28"/>
                <a:gd name="T1" fmla="*/ 307 h 31"/>
                <a:gd name="T2" fmla="*/ 232 w 28"/>
                <a:gd name="T3" fmla="*/ 149 h 31"/>
                <a:gd name="T4" fmla="*/ 73 w 28"/>
                <a:gd name="T5" fmla="*/ 44 h 31"/>
                <a:gd name="T6" fmla="*/ 124 w 28"/>
                <a:gd name="T7" fmla="*/ 307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31">
                  <a:moveTo>
                    <a:pt x="14" y="29"/>
                  </a:moveTo>
                  <a:cubicBezTo>
                    <a:pt x="22" y="31"/>
                    <a:pt x="28" y="23"/>
                    <a:pt x="26" y="14"/>
                  </a:cubicBezTo>
                  <a:cubicBezTo>
                    <a:pt x="24" y="5"/>
                    <a:pt x="17" y="0"/>
                    <a:pt x="8" y="4"/>
                  </a:cubicBezTo>
                  <a:cubicBezTo>
                    <a:pt x="0" y="7"/>
                    <a:pt x="0" y="29"/>
                    <a:pt x="14"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39" name="Freeform 529">
              <a:extLst>
                <a:ext uri="{FF2B5EF4-FFF2-40B4-BE49-F238E27FC236}">
                  <a16:creationId xmlns:a16="http://schemas.microsoft.com/office/drawing/2014/main" id="{95D2873A-209E-452D-BDD4-DE5CE22E242B}"/>
                </a:ext>
              </a:extLst>
            </p:cNvPr>
            <p:cNvSpPr>
              <a:spLocks/>
            </p:cNvSpPr>
            <p:nvPr/>
          </p:nvSpPr>
          <p:spPr bwMode="auto">
            <a:xfrm>
              <a:off x="4376" y="2237"/>
              <a:ext cx="30" cy="35"/>
            </a:xfrm>
            <a:custGeom>
              <a:avLst/>
              <a:gdLst>
                <a:gd name="T0" fmla="*/ 112 w 15"/>
                <a:gd name="T1" fmla="*/ 61 h 16"/>
                <a:gd name="T2" fmla="*/ 104 w 15"/>
                <a:gd name="T3" fmla="*/ 125 h 16"/>
                <a:gd name="T4" fmla="*/ 48 w 15"/>
                <a:gd name="T5" fmla="*/ 158 h 16"/>
                <a:gd name="T6" fmla="*/ 8 w 15"/>
                <a:gd name="T7" fmla="*/ 96 h 16"/>
                <a:gd name="T8" fmla="*/ 24 w 15"/>
                <a:gd name="T9" fmla="*/ 0 h 16"/>
                <a:gd name="T10" fmla="*/ 24 w 15"/>
                <a:gd name="T11" fmla="*/ 0 h 16"/>
                <a:gd name="T12" fmla="*/ 0 w 15"/>
                <a:gd name="T13" fmla="*/ 96 h 16"/>
                <a:gd name="T14" fmla="*/ 48 w 15"/>
                <a:gd name="T15" fmla="*/ 158 h 16"/>
                <a:gd name="T16" fmla="*/ 104 w 15"/>
                <a:gd name="T17" fmla="*/ 133 h 16"/>
                <a:gd name="T18" fmla="*/ 112 w 15"/>
                <a:gd name="T19" fmla="*/ 6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4" y="6"/>
                  </a:moveTo>
                  <a:cubicBezTo>
                    <a:pt x="15" y="8"/>
                    <a:pt x="15" y="10"/>
                    <a:pt x="13" y="12"/>
                  </a:cubicBezTo>
                  <a:cubicBezTo>
                    <a:pt x="11" y="15"/>
                    <a:pt x="8" y="16"/>
                    <a:pt x="6" y="15"/>
                  </a:cubicBezTo>
                  <a:cubicBezTo>
                    <a:pt x="3" y="14"/>
                    <a:pt x="1" y="12"/>
                    <a:pt x="1" y="9"/>
                  </a:cubicBezTo>
                  <a:cubicBezTo>
                    <a:pt x="0" y="5"/>
                    <a:pt x="1" y="2"/>
                    <a:pt x="3" y="0"/>
                  </a:cubicBezTo>
                  <a:cubicBezTo>
                    <a:pt x="3" y="0"/>
                    <a:pt x="3" y="0"/>
                    <a:pt x="3" y="0"/>
                  </a:cubicBezTo>
                  <a:cubicBezTo>
                    <a:pt x="1" y="2"/>
                    <a:pt x="0" y="5"/>
                    <a:pt x="0" y="9"/>
                  </a:cubicBezTo>
                  <a:cubicBezTo>
                    <a:pt x="1" y="12"/>
                    <a:pt x="3" y="14"/>
                    <a:pt x="6" y="15"/>
                  </a:cubicBezTo>
                  <a:cubicBezTo>
                    <a:pt x="8" y="16"/>
                    <a:pt x="11" y="15"/>
                    <a:pt x="13" y="13"/>
                  </a:cubicBezTo>
                  <a:cubicBezTo>
                    <a:pt x="15" y="11"/>
                    <a:pt x="15"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0" name="Freeform 530">
              <a:extLst>
                <a:ext uri="{FF2B5EF4-FFF2-40B4-BE49-F238E27FC236}">
                  <a16:creationId xmlns:a16="http://schemas.microsoft.com/office/drawing/2014/main" id="{F07E7D5D-4450-7AF0-B3AB-424CF8BE01F6}"/>
                </a:ext>
              </a:extLst>
            </p:cNvPr>
            <p:cNvSpPr>
              <a:spLocks/>
            </p:cNvSpPr>
            <p:nvPr/>
          </p:nvSpPr>
          <p:spPr bwMode="auto">
            <a:xfrm>
              <a:off x="4455" y="2482"/>
              <a:ext cx="58" cy="68"/>
            </a:xfrm>
            <a:custGeom>
              <a:avLst/>
              <a:gdLst>
                <a:gd name="T0" fmla="*/ 124 w 28"/>
                <a:gd name="T1" fmla="*/ 307 h 31"/>
                <a:gd name="T2" fmla="*/ 232 w 28"/>
                <a:gd name="T3" fmla="*/ 149 h 31"/>
                <a:gd name="T4" fmla="*/ 73 w 28"/>
                <a:gd name="T5" fmla="*/ 44 h 31"/>
                <a:gd name="T6" fmla="*/ 124 w 28"/>
                <a:gd name="T7" fmla="*/ 307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31">
                  <a:moveTo>
                    <a:pt x="14" y="29"/>
                  </a:moveTo>
                  <a:cubicBezTo>
                    <a:pt x="22" y="31"/>
                    <a:pt x="28" y="23"/>
                    <a:pt x="26" y="14"/>
                  </a:cubicBezTo>
                  <a:cubicBezTo>
                    <a:pt x="24" y="5"/>
                    <a:pt x="17" y="0"/>
                    <a:pt x="8" y="4"/>
                  </a:cubicBezTo>
                  <a:cubicBezTo>
                    <a:pt x="0" y="7"/>
                    <a:pt x="0" y="29"/>
                    <a:pt x="14"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41" name="Freeform 531">
              <a:extLst>
                <a:ext uri="{FF2B5EF4-FFF2-40B4-BE49-F238E27FC236}">
                  <a16:creationId xmlns:a16="http://schemas.microsoft.com/office/drawing/2014/main" id="{1AD2E272-0B7D-94A1-98A3-C60ECEB105D7}"/>
                </a:ext>
              </a:extLst>
            </p:cNvPr>
            <p:cNvSpPr>
              <a:spLocks/>
            </p:cNvSpPr>
            <p:nvPr/>
          </p:nvSpPr>
          <p:spPr bwMode="auto">
            <a:xfrm>
              <a:off x="4470" y="2500"/>
              <a:ext cx="31" cy="35"/>
            </a:xfrm>
            <a:custGeom>
              <a:avLst/>
              <a:gdLst>
                <a:gd name="T0" fmla="*/ 124 w 15"/>
                <a:gd name="T1" fmla="*/ 61 h 16"/>
                <a:gd name="T2" fmla="*/ 116 w 15"/>
                <a:gd name="T3" fmla="*/ 125 h 16"/>
                <a:gd name="T4" fmla="*/ 52 w 15"/>
                <a:gd name="T5" fmla="*/ 158 h 16"/>
                <a:gd name="T6" fmla="*/ 8 w 15"/>
                <a:gd name="T7" fmla="*/ 96 h 16"/>
                <a:gd name="T8" fmla="*/ 25 w 15"/>
                <a:gd name="T9" fmla="*/ 0 h 16"/>
                <a:gd name="T10" fmla="*/ 25 w 15"/>
                <a:gd name="T11" fmla="*/ 0 h 16"/>
                <a:gd name="T12" fmla="*/ 0 w 15"/>
                <a:gd name="T13" fmla="*/ 96 h 16"/>
                <a:gd name="T14" fmla="*/ 52 w 15"/>
                <a:gd name="T15" fmla="*/ 158 h 16"/>
                <a:gd name="T16" fmla="*/ 116 w 15"/>
                <a:gd name="T17" fmla="*/ 133 h 16"/>
                <a:gd name="T18" fmla="*/ 124 w 15"/>
                <a:gd name="T19" fmla="*/ 6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4" y="6"/>
                  </a:moveTo>
                  <a:cubicBezTo>
                    <a:pt x="15" y="8"/>
                    <a:pt x="15" y="10"/>
                    <a:pt x="13" y="12"/>
                  </a:cubicBezTo>
                  <a:cubicBezTo>
                    <a:pt x="11" y="15"/>
                    <a:pt x="8" y="16"/>
                    <a:pt x="6" y="15"/>
                  </a:cubicBezTo>
                  <a:cubicBezTo>
                    <a:pt x="3" y="14"/>
                    <a:pt x="1" y="12"/>
                    <a:pt x="1" y="9"/>
                  </a:cubicBezTo>
                  <a:cubicBezTo>
                    <a:pt x="0" y="5"/>
                    <a:pt x="1" y="2"/>
                    <a:pt x="3" y="0"/>
                  </a:cubicBezTo>
                  <a:cubicBezTo>
                    <a:pt x="3" y="0"/>
                    <a:pt x="3" y="0"/>
                    <a:pt x="3" y="0"/>
                  </a:cubicBezTo>
                  <a:cubicBezTo>
                    <a:pt x="1" y="2"/>
                    <a:pt x="0" y="5"/>
                    <a:pt x="0" y="9"/>
                  </a:cubicBezTo>
                  <a:cubicBezTo>
                    <a:pt x="1" y="12"/>
                    <a:pt x="3" y="14"/>
                    <a:pt x="6" y="15"/>
                  </a:cubicBezTo>
                  <a:cubicBezTo>
                    <a:pt x="8" y="16"/>
                    <a:pt x="11" y="15"/>
                    <a:pt x="13" y="13"/>
                  </a:cubicBezTo>
                  <a:cubicBezTo>
                    <a:pt x="15" y="11"/>
                    <a:pt x="15"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2" name="Freeform 532">
              <a:extLst>
                <a:ext uri="{FF2B5EF4-FFF2-40B4-BE49-F238E27FC236}">
                  <a16:creationId xmlns:a16="http://schemas.microsoft.com/office/drawing/2014/main" id="{799AC8A5-764E-D309-CF73-C5CC474B6CC9}"/>
                </a:ext>
              </a:extLst>
            </p:cNvPr>
            <p:cNvSpPr>
              <a:spLocks/>
            </p:cNvSpPr>
            <p:nvPr/>
          </p:nvSpPr>
          <p:spPr bwMode="auto">
            <a:xfrm>
              <a:off x="4837" y="3215"/>
              <a:ext cx="59" cy="68"/>
            </a:xfrm>
            <a:custGeom>
              <a:avLst/>
              <a:gdLst>
                <a:gd name="T0" fmla="*/ 128 w 29"/>
                <a:gd name="T1" fmla="*/ 33 h 31"/>
                <a:gd name="T2" fmla="*/ 33 w 29"/>
                <a:gd name="T3" fmla="*/ 33 h 31"/>
                <a:gd name="T4" fmla="*/ 67 w 29"/>
                <a:gd name="T5" fmla="*/ 222 h 31"/>
                <a:gd name="T6" fmla="*/ 212 w 29"/>
                <a:gd name="T7" fmla="*/ 294 h 31"/>
                <a:gd name="T8" fmla="*/ 236 w 29"/>
                <a:gd name="T9" fmla="*/ 213 h 31"/>
                <a:gd name="T10" fmla="*/ 177 w 29"/>
                <a:gd name="T11" fmla="*/ 116 h 31"/>
                <a:gd name="T12" fmla="*/ 128 w 29"/>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1">
                  <a:moveTo>
                    <a:pt x="15" y="3"/>
                  </a:moveTo>
                  <a:cubicBezTo>
                    <a:pt x="11" y="0"/>
                    <a:pt x="8" y="0"/>
                    <a:pt x="4" y="3"/>
                  </a:cubicBezTo>
                  <a:cubicBezTo>
                    <a:pt x="0" y="7"/>
                    <a:pt x="2" y="14"/>
                    <a:pt x="8" y="21"/>
                  </a:cubicBezTo>
                  <a:cubicBezTo>
                    <a:pt x="14" y="28"/>
                    <a:pt x="19" y="31"/>
                    <a:pt x="25" y="28"/>
                  </a:cubicBezTo>
                  <a:cubicBezTo>
                    <a:pt x="28" y="27"/>
                    <a:pt x="29" y="24"/>
                    <a:pt x="28" y="20"/>
                  </a:cubicBezTo>
                  <a:cubicBezTo>
                    <a:pt x="27" y="17"/>
                    <a:pt x="24" y="15"/>
                    <a:pt x="21" y="11"/>
                  </a:cubicBezTo>
                  <a:cubicBezTo>
                    <a:pt x="20" y="9"/>
                    <a:pt x="18" y="5"/>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43" name="Freeform 533">
              <a:extLst>
                <a:ext uri="{FF2B5EF4-FFF2-40B4-BE49-F238E27FC236}">
                  <a16:creationId xmlns:a16="http://schemas.microsoft.com/office/drawing/2014/main" id="{0F73850B-5DB4-B5E6-3D8C-9088BB1BCFB0}"/>
                </a:ext>
              </a:extLst>
            </p:cNvPr>
            <p:cNvSpPr>
              <a:spLocks/>
            </p:cNvSpPr>
            <p:nvPr/>
          </p:nvSpPr>
          <p:spPr bwMode="auto">
            <a:xfrm>
              <a:off x="4853" y="3228"/>
              <a:ext cx="29" cy="35"/>
            </a:xfrm>
            <a:custGeom>
              <a:avLst/>
              <a:gdLst>
                <a:gd name="T0" fmla="*/ 124 w 14"/>
                <a:gd name="T1" fmla="*/ 149 h 16"/>
                <a:gd name="T2" fmla="*/ 124 w 14"/>
                <a:gd name="T3" fmla="*/ 168 h 16"/>
                <a:gd name="T4" fmla="*/ 35 w 14"/>
                <a:gd name="T5" fmla="*/ 96 h 16"/>
                <a:gd name="T6" fmla="*/ 8 w 14"/>
                <a:gd name="T7" fmla="*/ 9 h 16"/>
                <a:gd name="T8" fmla="*/ 44 w 14"/>
                <a:gd name="T9" fmla="*/ 0 h 16"/>
                <a:gd name="T10" fmla="*/ 44 w 14"/>
                <a:gd name="T11" fmla="*/ 0 h 16"/>
                <a:gd name="T12" fmla="*/ 8 w 14"/>
                <a:gd name="T13" fmla="*/ 9 h 16"/>
                <a:gd name="T14" fmla="*/ 35 w 14"/>
                <a:gd name="T15" fmla="*/ 96 h 16"/>
                <a:gd name="T16" fmla="*/ 124 w 14"/>
                <a:gd name="T17" fmla="*/ 168 h 16"/>
                <a:gd name="T18" fmla="*/ 124 w 14"/>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6">
                  <a:moveTo>
                    <a:pt x="14" y="14"/>
                  </a:moveTo>
                  <a:cubicBezTo>
                    <a:pt x="14" y="15"/>
                    <a:pt x="14" y="15"/>
                    <a:pt x="14" y="16"/>
                  </a:cubicBezTo>
                  <a:cubicBezTo>
                    <a:pt x="12" y="16"/>
                    <a:pt x="9" y="15"/>
                    <a:pt x="4" y="9"/>
                  </a:cubicBezTo>
                  <a:cubicBezTo>
                    <a:pt x="0" y="5"/>
                    <a:pt x="0" y="2"/>
                    <a:pt x="1" y="1"/>
                  </a:cubicBezTo>
                  <a:cubicBezTo>
                    <a:pt x="2" y="0"/>
                    <a:pt x="3" y="0"/>
                    <a:pt x="5" y="0"/>
                  </a:cubicBezTo>
                  <a:cubicBezTo>
                    <a:pt x="5" y="0"/>
                    <a:pt x="5" y="0"/>
                    <a:pt x="5" y="0"/>
                  </a:cubicBezTo>
                  <a:cubicBezTo>
                    <a:pt x="3" y="0"/>
                    <a:pt x="2" y="0"/>
                    <a:pt x="1" y="1"/>
                  </a:cubicBezTo>
                  <a:cubicBezTo>
                    <a:pt x="0" y="2"/>
                    <a:pt x="0" y="5"/>
                    <a:pt x="4" y="9"/>
                  </a:cubicBezTo>
                  <a:cubicBezTo>
                    <a:pt x="8" y="15"/>
                    <a:pt x="12" y="16"/>
                    <a:pt x="14" y="16"/>
                  </a:cubicBezTo>
                  <a:cubicBezTo>
                    <a:pt x="14" y="16"/>
                    <a:pt x="14" y="15"/>
                    <a:pt x="14"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4" name="Freeform 534">
              <a:extLst>
                <a:ext uri="{FF2B5EF4-FFF2-40B4-BE49-F238E27FC236}">
                  <a16:creationId xmlns:a16="http://schemas.microsoft.com/office/drawing/2014/main" id="{F0E2C519-DAFF-57C9-90DF-C80BFBFAE339}"/>
                </a:ext>
              </a:extLst>
            </p:cNvPr>
            <p:cNvSpPr>
              <a:spLocks/>
            </p:cNvSpPr>
            <p:nvPr/>
          </p:nvSpPr>
          <p:spPr bwMode="auto">
            <a:xfrm>
              <a:off x="4863" y="3204"/>
              <a:ext cx="39" cy="52"/>
            </a:xfrm>
            <a:custGeom>
              <a:avLst/>
              <a:gdLst>
                <a:gd name="T0" fmla="*/ 131 w 19"/>
                <a:gd name="T1" fmla="*/ 193 h 24"/>
                <a:gd name="T2" fmla="*/ 148 w 19"/>
                <a:gd name="T3" fmla="*/ 225 h 24"/>
                <a:gd name="T4" fmla="*/ 131 w 19"/>
                <a:gd name="T5" fmla="*/ 245 h 24"/>
                <a:gd name="T6" fmla="*/ 123 w 19"/>
                <a:gd name="T7" fmla="*/ 225 h 24"/>
                <a:gd name="T8" fmla="*/ 96 w 19"/>
                <a:gd name="T9" fmla="*/ 245 h 24"/>
                <a:gd name="T10" fmla="*/ 68 w 19"/>
                <a:gd name="T11" fmla="*/ 225 h 24"/>
                <a:gd name="T12" fmla="*/ 51 w 19"/>
                <a:gd name="T13" fmla="*/ 184 h 24"/>
                <a:gd name="T14" fmla="*/ 33 w 19"/>
                <a:gd name="T15" fmla="*/ 173 h 24"/>
                <a:gd name="T16" fmla="*/ 16 w 19"/>
                <a:gd name="T17" fmla="*/ 141 h 24"/>
                <a:gd name="T18" fmla="*/ 25 w 19"/>
                <a:gd name="T19" fmla="*/ 113 h 24"/>
                <a:gd name="T20" fmla="*/ 8 w 19"/>
                <a:gd name="T21" fmla="*/ 80 h 24"/>
                <a:gd name="T22" fmla="*/ 43 w 19"/>
                <a:gd name="T23" fmla="*/ 33 h 24"/>
                <a:gd name="T24" fmla="*/ 60 w 19"/>
                <a:gd name="T25" fmla="*/ 9 h 24"/>
                <a:gd name="T26" fmla="*/ 96 w 19"/>
                <a:gd name="T27" fmla="*/ 20 h 24"/>
                <a:gd name="T28" fmla="*/ 123 w 19"/>
                <a:gd name="T29" fmla="*/ 9 h 24"/>
                <a:gd name="T30" fmla="*/ 131 w 19"/>
                <a:gd name="T31" fmla="*/ 33 h 24"/>
                <a:gd name="T32" fmla="*/ 113 w 19"/>
                <a:gd name="T33" fmla="*/ 43 h 24"/>
                <a:gd name="T34" fmla="*/ 123 w 19"/>
                <a:gd name="T35" fmla="*/ 72 h 24"/>
                <a:gd name="T36" fmla="*/ 113 w 19"/>
                <a:gd name="T37" fmla="*/ 93 h 24"/>
                <a:gd name="T38" fmla="*/ 123 w 19"/>
                <a:gd name="T39" fmla="*/ 121 h 24"/>
                <a:gd name="T40" fmla="*/ 123 w 19"/>
                <a:gd name="T41" fmla="*/ 156 h 24"/>
                <a:gd name="T42" fmla="*/ 131 w 19"/>
                <a:gd name="T43" fmla="*/ 193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4">
                  <a:moveTo>
                    <a:pt x="15" y="19"/>
                  </a:moveTo>
                  <a:cubicBezTo>
                    <a:pt x="16" y="21"/>
                    <a:pt x="19" y="20"/>
                    <a:pt x="17" y="22"/>
                  </a:cubicBezTo>
                  <a:cubicBezTo>
                    <a:pt x="17" y="23"/>
                    <a:pt x="16" y="24"/>
                    <a:pt x="15" y="24"/>
                  </a:cubicBezTo>
                  <a:cubicBezTo>
                    <a:pt x="15" y="24"/>
                    <a:pt x="14" y="23"/>
                    <a:pt x="14" y="22"/>
                  </a:cubicBezTo>
                  <a:cubicBezTo>
                    <a:pt x="12" y="22"/>
                    <a:pt x="12" y="24"/>
                    <a:pt x="11" y="24"/>
                  </a:cubicBezTo>
                  <a:cubicBezTo>
                    <a:pt x="10" y="24"/>
                    <a:pt x="9" y="22"/>
                    <a:pt x="8" y="22"/>
                  </a:cubicBezTo>
                  <a:cubicBezTo>
                    <a:pt x="7" y="22"/>
                    <a:pt x="7" y="19"/>
                    <a:pt x="6" y="18"/>
                  </a:cubicBezTo>
                  <a:cubicBezTo>
                    <a:pt x="6" y="17"/>
                    <a:pt x="5" y="18"/>
                    <a:pt x="4" y="17"/>
                  </a:cubicBezTo>
                  <a:cubicBezTo>
                    <a:pt x="3" y="16"/>
                    <a:pt x="2" y="15"/>
                    <a:pt x="2" y="14"/>
                  </a:cubicBezTo>
                  <a:cubicBezTo>
                    <a:pt x="2" y="13"/>
                    <a:pt x="3" y="12"/>
                    <a:pt x="3" y="11"/>
                  </a:cubicBezTo>
                  <a:cubicBezTo>
                    <a:pt x="3" y="10"/>
                    <a:pt x="1" y="9"/>
                    <a:pt x="1" y="8"/>
                  </a:cubicBezTo>
                  <a:cubicBezTo>
                    <a:pt x="0" y="6"/>
                    <a:pt x="3" y="4"/>
                    <a:pt x="5" y="3"/>
                  </a:cubicBezTo>
                  <a:cubicBezTo>
                    <a:pt x="6" y="2"/>
                    <a:pt x="6" y="1"/>
                    <a:pt x="7" y="1"/>
                  </a:cubicBezTo>
                  <a:cubicBezTo>
                    <a:pt x="9" y="0"/>
                    <a:pt x="10" y="2"/>
                    <a:pt x="11" y="2"/>
                  </a:cubicBezTo>
                  <a:cubicBezTo>
                    <a:pt x="13" y="2"/>
                    <a:pt x="12" y="1"/>
                    <a:pt x="14" y="1"/>
                  </a:cubicBezTo>
                  <a:cubicBezTo>
                    <a:pt x="15" y="1"/>
                    <a:pt x="16" y="2"/>
                    <a:pt x="15" y="3"/>
                  </a:cubicBezTo>
                  <a:cubicBezTo>
                    <a:pt x="14" y="4"/>
                    <a:pt x="13" y="3"/>
                    <a:pt x="13" y="4"/>
                  </a:cubicBezTo>
                  <a:cubicBezTo>
                    <a:pt x="12" y="5"/>
                    <a:pt x="14" y="6"/>
                    <a:pt x="14" y="7"/>
                  </a:cubicBezTo>
                  <a:cubicBezTo>
                    <a:pt x="15" y="8"/>
                    <a:pt x="14" y="8"/>
                    <a:pt x="13" y="9"/>
                  </a:cubicBezTo>
                  <a:cubicBezTo>
                    <a:pt x="12" y="10"/>
                    <a:pt x="14" y="10"/>
                    <a:pt x="14" y="12"/>
                  </a:cubicBezTo>
                  <a:cubicBezTo>
                    <a:pt x="14" y="13"/>
                    <a:pt x="14" y="14"/>
                    <a:pt x="14" y="15"/>
                  </a:cubicBezTo>
                  <a:cubicBezTo>
                    <a:pt x="12" y="17"/>
                    <a:pt x="15" y="17"/>
                    <a:pt x="15" y="19"/>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5" name="Freeform 535">
              <a:extLst>
                <a:ext uri="{FF2B5EF4-FFF2-40B4-BE49-F238E27FC236}">
                  <a16:creationId xmlns:a16="http://schemas.microsoft.com/office/drawing/2014/main" id="{54900DE9-568E-1CA1-CEF7-03796214A9D5}"/>
                </a:ext>
              </a:extLst>
            </p:cNvPr>
            <p:cNvSpPr>
              <a:spLocks/>
            </p:cNvSpPr>
            <p:nvPr/>
          </p:nvSpPr>
          <p:spPr bwMode="auto">
            <a:xfrm>
              <a:off x="4865" y="3210"/>
              <a:ext cx="9" cy="18"/>
            </a:xfrm>
            <a:custGeom>
              <a:avLst/>
              <a:gdLst>
                <a:gd name="T0" fmla="*/ 36 w 4"/>
                <a:gd name="T1" fmla="*/ 0 h 8"/>
                <a:gd name="T2" fmla="*/ 0 w 4"/>
                <a:gd name="T3" fmla="*/ 45 h 8"/>
                <a:gd name="T4" fmla="*/ 25 w 4"/>
                <a:gd name="T5" fmla="*/ 92 h 8"/>
                <a:gd name="T6" fmla="*/ 25 w 4"/>
                <a:gd name="T7" fmla="*/ 72 h 8"/>
                <a:gd name="T8" fmla="*/ 25 w 4"/>
                <a:gd name="T9" fmla="*/ 56 h 8"/>
                <a:gd name="T10" fmla="*/ 45 w 4"/>
                <a:gd name="T11" fmla="*/ 25 h 8"/>
                <a:gd name="T12" fmla="*/ 45 w 4"/>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8">
                  <a:moveTo>
                    <a:pt x="3" y="0"/>
                  </a:moveTo>
                  <a:cubicBezTo>
                    <a:pt x="2" y="1"/>
                    <a:pt x="0" y="2"/>
                    <a:pt x="0" y="4"/>
                  </a:cubicBezTo>
                  <a:cubicBezTo>
                    <a:pt x="0" y="5"/>
                    <a:pt x="2" y="7"/>
                    <a:pt x="2" y="8"/>
                  </a:cubicBezTo>
                  <a:cubicBezTo>
                    <a:pt x="2" y="7"/>
                    <a:pt x="3" y="6"/>
                    <a:pt x="2" y="6"/>
                  </a:cubicBezTo>
                  <a:cubicBezTo>
                    <a:pt x="2" y="5"/>
                    <a:pt x="2" y="5"/>
                    <a:pt x="2" y="5"/>
                  </a:cubicBezTo>
                  <a:cubicBezTo>
                    <a:pt x="1" y="3"/>
                    <a:pt x="3" y="3"/>
                    <a:pt x="4" y="2"/>
                  </a:cubicBezTo>
                  <a:cubicBezTo>
                    <a:pt x="4" y="1"/>
                    <a:pt x="3" y="0"/>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6" name="Freeform 536">
              <a:extLst>
                <a:ext uri="{FF2B5EF4-FFF2-40B4-BE49-F238E27FC236}">
                  <a16:creationId xmlns:a16="http://schemas.microsoft.com/office/drawing/2014/main" id="{F58C650F-1541-7A89-FB75-20A78FF4D330}"/>
                </a:ext>
              </a:extLst>
            </p:cNvPr>
            <p:cNvSpPr>
              <a:spLocks/>
            </p:cNvSpPr>
            <p:nvPr/>
          </p:nvSpPr>
          <p:spPr bwMode="auto">
            <a:xfrm>
              <a:off x="4867" y="3230"/>
              <a:ext cx="11" cy="15"/>
            </a:xfrm>
            <a:custGeom>
              <a:avLst/>
              <a:gdLst>
                <a:gd name="T0" fmla="*/ 9 w 5"/>
                <a:gd name="T1" fmla="*/ 0 h 7"/>
                <a:gd name="T2" fmla="*/ 20 w 5"/>
                <a:gd name="T3" fmla="*/ 51 h 7"/>
                <a:gd name="T4" fmla="*/ 53 w 5"/>
                <a:gd name="T5" fmla="*/ 69 h 7"/>
                <a:gd name="T6" fmla="*/ 44 w 5"/>
                <a:gd name="T7" fmla="*/ 41 h 7"/>
                <a:gd name="T8" fmla="*/ 9 w 5"/>
                <a:gd name="T9" fmla="*/ 0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7">
                  <a:moveTo>
                    <a:pt x="1" y="0"/>
                  </a:moveTo>
                  <a:cubicBezTo>
                    <a:pt x="0" y="1"/>
                    <a:pt x="1" y="4"/>
                    <a:pt x="2" y="5"/>
                  </a:cubicBezTo>
                  <a:cubicBezTo>
                    <a:pt x="3" y="5"/>
                    <a:pt x="4" y="5"/>
                    <a:pt x="5" y="7"/>
                  </a:cubicBezTo>
                  <a:cubicBezTo>
                    <a:pt x="5" y="6"/>
                    <a:pt x="5" y="5"/>
                    <a:pt x="4" y="4"/>
                  </a:cubicBezTo>
                  <a:cubicBezTo>
                    <a:pt x="3" y="3"/>
                    <a:pt x="1" y="2"/>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7" name="Freeform 537">
              <a:extLst>
                <a:ext uri="{FF2B5EF4-FFF2-40B4-BE49-F238E27FC236}">
                  <a16:creationId xmlns:a16="http://schemas.microsoft.com/office/drawing/2014/main" id="{5AAFFA02-84AB-3894-E911-867F5F2D2FF3}"/>
                </a:ext>
              </a:extLst>
            </p:cNvPr>
            <p:cNvSpPr>
              <a:spLocks/>
            </p:cNvSpPr>
            <p:nvPr/>
          </p:nvSpPr>
          <p:spPr bwMode="auto">
            <a:xfrm>
              <a:off x="4874" y="3226"/>
              <a:ext cx="6" cy="11"/>
            </a:xfrm>
            <a:custGeom>
              <a:avLst/>
              <a:gdLst>
                <a:gd name="T0" fmla="*/ 16 w 3"/>
                <a:gd name="T1" fmla="*/ 9 h 5"/>
                <a:gd name="T2" fmla="*/ 8 w 3"/>
                <a:gd name="T3" fmla="*/ 20 h 5"/>
                <a:gd name="T4" fmla="*/ 8 w 3"/>
                <a:gd name="T5" fmla="*/ 33 h 5"/>
                <a:gd name="T6" fmla="*/ 24 w 3"/>
                <a:gd name="T7" fmla="*/ 53 h 5"/>
                <a:gd name="T8" fmla="*/ 8 w 3"/>
                <a:gd name="T9" fmla="*/ 33 h 5"/>
                <a:gd name="T10" fmla="*/ 8 w 3"/>
                <a:gd name="T11" fmla="*/ 9 h 5"/>
                <a:gd name="T12" fmla="*/ 16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2" y="1"/>
                  </a:moveTo>
                  <a:cubicBezTo>
                    <a:pt x="2" y="2"/>
                    <a:pt x="1" y="2"/>
                    <a:pt x="1" y="2"/>
                  </a:cubicBezTo>
                  <a:cubicBezTo>
                    <a:pt x="1" y="3"/>
                    <a:pt x="1" y="3"/>
                    <a:pt x="1" y="3"/>
                  </a:cubicBezTo>
                  <a:cubicBezTo>
                    <a:pt x="1" y="4"/>
                    <a:pt x="2" y="5"/>
                    <a:pt x="3" y="5"/>
                  </a:cubicBezTo>
                  <a:cubicBezTo>
                    <a:pt x="1" y="5"/>
                    <a:pt x="0" y="5"/>
                    <a:pt x="1" y="3"/>
                  </a:cubicBezTo>
                  <a:cubicBezTo>
                    <a:pt x="1" y="2"/>
                    <a:pt x="1" y="2"/>
                    <a:pt x="1" y="1"/>
                  </a:cubicBezTo>
                  <a:cubicBezTo>
                    <a:pt x="1"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8" name="Freeform 538">
              <a:extLst>
                <a:ext uri="{FF2B5EF4-FFF2-40B4-BE49-F238E27FC236}">
                  <a16:creationId xmlns:a16="http://schemas.microsoft.com/office/drawing/2014/main" id="{654A1457-B9E7-0F22-C5C4-17119637AC4A}"/>
                </a:ext>
              </a:extLst>
            </p:cNvPr>
            <p:cNvSpPr>
              <a:spLocks/>
            </p:cNvSpPr>
            <p:nvPr/>
          </p:nvSpPr>
          <p:spPr bwMode="auto">
            <a:xfrm>
              <a:off x="4878" y="3245"/>
              <a:ext cx="12" cy="11"/>
            </a:xfrm>
            <a:custGeom>
              <a:avLst/>
              <a:gdLst>
                <a:gd name="T0" fmla="*/ 0 w 6"/>
                <a:gd name="T1" fmla="*/ 9 h 5"/>
                <a:gd name="T2" fmla="*/ 8 w 6"/>
                <a:gd name="T3" fmla="*/ 33 h 5"/>
                <a:gd name="T4" fmla="*/ 16 w 6"/>
                <a:gd name="T5" fmla="*/ 33 h 5"/>
                <a:gd name="T6" fmla="*/ 24 w 6"/>
                <a:gd name="T7" fmla="*/ 44 h 5"/>
                <a:gd name="T8" fmla="*/ 48 w 6"/>
                <a:gd name="T9" fmla="*/ 33 h 5"/>
                <a:gd name="T10" fmla="*/ 40 w 6"/>
                <a:gd name="T11" fmla="*/ 33 h 5"/>
                <a:gd name="T12" fmla="*/ 24 w 6"/>
                <a:gd name="T13" fmla="*/ 20 h 5"/>
                <a:gd name="T14" fmla="*/ 16 w 6"/>
                <a:gd name="T15" fmla="*/ 20 h 5"/>
                <a:gd name="T16" fmla="*/ 0 w 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5">
                  <a:moveTo>
                    <a:pt x="0" y="1"/>
                  </a:moveTo>
                  <a:cubicBezTo>
                    <a:pt x="1" y="1"/>
                    <a:pt x="0" y="2"/>
                    <a:pt x="1" y="3"/>
                  </a:cubicBezTo>
                  <a:cubicBezTo>
                    <a:pt x="2" y="3"/>
                    <a:pt x="2" y="3"/>
                    <a:pt x="2" y="3"/>
                  </a:cubicBezTo>
                  <a:cubicBezTo>
                    <a:pt x="3" y="3"/>
                    <a:pt x="3" y="4"/>
                    <a:pt x="3" y="4"/>
                  </a:cubicBezTo>
                  <a:cubicBezTo>
                    <a:pt x="4" y="5"/>
                    <a:pt x="5" y="3"/>
                    <a:pt x="6" y="3"/>
                  </a:cubicBezTo>
                  <a:cubicBezTo>
                    <a:pt x="6" y="3"/>
                    <a:pt x="5" y="3"/>
                    <a:pt x="5" y="3"/>
                  </a:cubicBezTo>
                  <a:cubicBezTo>
                    <a:pt x="4" y="3"/>
                    <a:pt x="4" y="3"/>
                    <a:pt x="3" y="2"/>
                  </a:cubicBezTo>
                  <a:cubicBezTo>
                    <a:pt x="3" y="2"/>
                    <a:pt x="2" y="2"/>
                    <a:pt x="2" y="2"/>
                  </a:cubicBezTo>
                  <a:cubicBezTo>
                    <a:pt x="1" y="2"/>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49" name="Freeform 539">
              <a:extLst>
                <a:ext uri="{FF2B5EF4-FFF2-40B4-BE49-F238E27FC236}">
                  <a16:creationId xmlns:a16="http://schemas.microsoft.com/office/drawing/2014/main" id="{EA4C9D6C-2A8F-728A-8605-352321D51D15}"/>
                </a:ext>
              </a:extLst>
            </p:cNvPr>
            <p:cNvSpPr>
              <a:spLocks/>
            </p:cNvSpPr>
            <p:nvPr/>
          </p:nvSpPr>
          <p:spPr bwMode="auto">
            <a:xfrm>
              <a:off x="4890" y="3250"/>
              <a:ext cx="8" cy="4"/>
            </a:xfrm>
            <a:custGeom>
              <a:avLst/>
              <a:gdLst>
                <a:gd name="T0" fmla="*/ 32 w 4"/>
                <a:gd name="T1" fmla="*/ 0 h 2"/>
                <a:gd name="T2" fmla="*/ 16 w 4"/>
                <a:gd name="T3" fmla="*/ 16 h 2"/>
                <a:gd name="T4" fmla="*/ 0 w 4"/>
                <a:gd name="T5" fmla="*/ 0 h 2"/>
                <a:gd name="T6" fmla="*/ 24 w 4"/>
                <a:gd name="T7" fmla="*/ 8 h 2"/>
                <a:gd name="T8" fmla="*/ 32 w 4"/>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0"/>
                  </a:moveTo>
                  <a:cubicBezTo>
                    <a:pt x="4" y="1"/>
                    <a:pt x="3" y="2"/>
                    <a:pt x="2" y="2"/>
                  </a:cubicBezTo>
                  <a:cubicBezTo>
                    <a:pt x="1" y="2"/>
                    <a:pt x="0" y="1"/>
                    <a:pt x="0" y="0"/>
                  </a:cubicBezTo>
                  <a:cubicBezTo>
                    <a:pt x="0" y="1"/>
                    <a:pt x="2" y="1"/>
                    <a:pt x="3" y="1"/>
                  </a:cubicBezTo>
                  <a:cubicBezTo>
                    <a:pt x="3" y="1"/>
                    <a:pt x="4" y="0"/>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0" name="Oval 549">
              <a:extLst>
                <a:ext uri="{FF2B5EF4-FFF2-40B4-BE49-F238E27FC236}">
                  <a16:creationId xmlns:a16="http://schemas.microsoft.com/office/drawing/2014/main" id="{3A9173B9-74ED-D989-0D27-207E8C9BA0D7}"/>
                </a:ext>
              </a:extLst>
            </p:cNvPr>
            <p:cNvSpPr>
              <a:spLocks noChangeArrowheads="1"/>
            </p:cNvSpPr>
            <p:nvPr/>
          </p:nvSpPr>
          <p:spPr bwMode="auto">
            <a:xfrm>
              <a:off x="4888" y="3228"/>
              <a:ext cx="4" cy="4"/>
            </a:xfrm>
            <a:prstGeom prst="ellipse">
              <a:avLst/>
            </a:pr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p>
          </p:txBody>
        </p:sp>
        <p:sp>
          <p:nvSpPr>
            <p:cNvPr id="551" name="Freeform 541">
              <a:extLst>
                <a:ext uri="{FF2B5EF4-FFF2-40B4-BE49-F238E27FC236}">
                  <a16:creationId xmlns:a16="http://schemas.microsoft.com/office/drawing/2014/main" id="{DDE093BD-D0F3-C60A-8FF3-D3EC55D74951}"/>
                </a:ext>
              </a:extLst>
            </p:cNvPr>
            <p:cNvSpPr>
              <a:spLocks/>
            </p:cNvSpPr>
            <p:nvPr/>
          </p:nvSpPr>
          <p:spPr bwMode="auto">
            <a:xfrm>
              <a:off x="4888" y="3206"/>
              <a:ext cx="6" cy="7"/>
            </a:xfrm>
            <a:custGeom>
              <a:avLst/>
              <a:gdLst>
                <a:gd name="T0" fmla="*/ 24 w 3"/>
                <a:gd name="T1" fmla="*/ 12 h 3"/>
                <a:gd name="T2" fmla="*/ 0 w 3"/>
                <a:gd name="T3" fmla="*/ 37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1"/>
                  </a:moveTo>
                  <a:cubicBezTo>
                    <a:pt x="3" y="2"/>
                    <a:pt x="1" y="2"/>
                    <a:pt x="0" y="3"/>
                  </a:cubicBezTo>
                  <a:cubicBezTo>
                    <a:pt x="1" y="2"/>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2" name="Freeform 542">
              <a:extLst>
                <a:ext uri="{FF2B5EF4-FFF2-40B4-BE49-F238E27FC236}">
                  <a16:creationId xmlns:a16="http://schemas.microsoft.com/office/drawing/2014/main" id="{402FC497-1770-2E09-5877-B08CE01CEE67}"/>
                </a:ext>
              </a:extLst>
            </p:cNvPr>
            <p:cNvSpPr>
              <a:spLocks/>
            </p:cNvSpPr>
            <p:nvPr/>
          </p:nvSpPr>
          <p:spPr bwMode="auto">
            <a:xfrm>
              <a:off x="4865" y="3217"/>
              <a:ext cx="4" cy="9"/>
            </a:xfrm>
            <a:custGeom>
              <a:avLst/>
              <a:gdLst>
                <a:gd name="T0" fmla="*/ 8 w 2"/>
                <a:gd name="T1" fmla="*/ 0 h 4"/>
                <a:gd name="T2" fmla="*/ 8 w 2"/>
                <a:gd name="T3" fmla="*/ 25 h 4"/>
                <a:gd name="T4" fmla="*/ 16 w 2"/>
                <a:gd name="T5" fmla="*/ 45 h 4"/>
                <a:gd name="T6" fmla="*/ 16 w 2"/>
                <a:gd name="T7" fmla="*/ 25 h 4"/>
                <a:gd name="T8" fmla="*/ 8 w 2"/>
                <a:gd name="T9" fmla="*/ 11 h 4"/>
                <a:gd name="T10" fmla="*/ 8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1"/>
                    <a:pt x="0" y="1"/>
                    <a:pt x="1" y="2"/>
                  </a:cubicBezTo>
                  <a:cubicBezTo>
                    <a:pt x="1" y="3"/>
                    <a:pt x="2" y="3"/>
                    <a:pt x="2" y="4"/>
                  </a:cubicBezTo>
                  <a:cubicBezTo>
                    <a:pt x="2" y="3"/>
                    <a:pt x="2" y="3"/>
                    <a:pt x="2" y="2"/>
                  </a:cubicBezTo>
                  <a:cubicBezTo>
                    <a:pt x="1" y="2"/>
                    <a:pt x="1" y="2"/>
                    <a:pt x="1" y="1"/>
                  </a:cubicBezTo>
                  <a:cubicBezTo>
                    <a:pt x="1" y="1"/>
                    <a:pt x="1"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3" name="Freeform 543">
              <a:extLst>
                <a:ext uri="{FF2B5EF4-FFF2-40B4-BE49-F238E27FC236}">
                  <a16:creationId xmlns:a16="http://schemas.microsoft.com/office/drawing/2014/main" id="{644806C0-89F0-F2F4-23CC-566475FBC942}"/>
                </a:ext>
              </a:extLst>
            </p:cNvPr>
            <p:cNvSpPr>
              <a:spLocks/>
            </p:cNvSpPr>
            <p:nvPr/>
          </p:nvSpPr>
          <p:spPr bwMode="auto">
            <a:xfrm>
              <a:off x="4880" y="3250"/>
              <a:ext cx="10" cy="4"/>
            </a:xfrm>
            <a:custGeom>
              <a:avLst/>
              <a:gdLst>
                <a:gd name="T0" fmla="*/ 0 w 5"/>
                <a:gd name="T1" fmla="*/ 8 h 2"/>
                <a:gd name="T2" fmla="*/ 24 w 5"/>
                <a:gd name="T3" fmla="*/ 16 h 2"/>
                <a:gd name="T4" fmla="*/ 40 w 5"/>
                <a:gd name="T5" fmla="*/ 8 h 2"/>
                <a:gd name="T6" fmla="*/ 24 w 5"/>
                <a:gd name="T7" fmla="*/ 8 h 2"/>
                <a:gd name="T8" fmla="*/ 16 w 5"/>
                <a:gd name="T9" fmla="*/ 8 h 2"/>
                <a:gd name="T10" fmla="*/ 8 w 5"/>
                <a:gd name="T11" fmla="*/ 8 h 2"/>
                <a:gd name="T12" fmla="*/ 0 w 5"/>
                <a:gd name="T13" fmla="*/ 8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0" y="1"/>
                  </a:moveTo>
                  <a:cubicBezTo>
                    <a:pt x="1" y="1"/>
                    <a:pt x="2" y="2"/>
                    <a:pt x="3" y="2"/>
                  </a:cubicBezTo>
                  <a:cubicBezTo>
                    <a:pt x="4" y="2"/>
                    <a:pt x="4" y="2"/>
                    <a:pt x="5" y="1"/>
                  </a:cubicBezTo>
                  <a:cubicBezTo>
                    <a:pt x="4" y="0"/>
                    <a:pt x="4" y="1"/>
                    <a:pt x="3" y="1"/>
                  </a:cubicBezTo>
                  <a:cubicBezTo>
                    <a:pt x="3" y="2"/>
                    <a:pt x="2" y="1"/>
                    <a:pt x="2" y="1"/>
                  </a:cubicBezTo>
                  <a:cubicBezTo>
                    <a:pt x="2" y="1"/>
                    <a:pt x="1" y="1"/>
                    <a:pt x="1" y="1"/>
                  </a:cubicBezTo>
                  <a:cubicBezTo>
                    <a:pt x="1" y="1"/>
                    <a:pt x="1" y="1"/>
                    <a:pt x="0"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4" name="Freeform 544">
              <a:extLst>
                <a:ext uri="{FF2B5EF4-FFF2-40B4-BE49-F238E27FC236}">
                  <a16:creationId xmlns:a16="http://schemas.microsoft.com/office/drawing/2014/main" id="{22FED4D8-DCC8-C6EE-E889-19AAE973F1C6}"/>
                </a:ext>
              </a:extLst>
            </p:cNvPr>
            <p:cNvSpPr>
              <a:spLocks/>
            </p:cNvSpPr>
            <p:nvPr/>
          </p:nvSpPr>
          <p:spPr bwMode="auto">
            <a:xfrm>
              <a:off x="4892" y="3252"/>
              <a:ext cx="6" cy="2"/>
            </a:xfrm>
            <a:custGeom>
              <a:avLst/>
              <a:gdLst>
                <a:gd name="T0" fmla="*/ 24 w 3"/>
                <a:gd name="T1" fmla="*/ 0 h 1"/>
                <a:gd name="T2" fmla="*/ 16 w 3"/>
                <a:gd name="T3" fmla="*/ 8 h 1"/>
                <a:gd name="T4" fmla="*/ 0 w 3"/>
                <a:gd name="T5" fmla="*/ 8 h 1"/>
                <a:gd name="T6" fmla="*/ 24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cubicBezTo>
                    <a:pt x="3" y="0"/>
                    <a:pt x="2" y="1"/>
                    <a:pt x="2" y="1"/>
                  </a:cubicBezTo>
                  <a:cubicBezTo>
                    <a:pt x="1" y="1"/>
                    <a:pt x="1" y="1"/>
                    <a:pt x="0" y="1"/>
                  </a:cubicBezTo>
                  <a:cubicBezTo>
                    <a:pt x="1" y="1"/>
                    <a:pt x="2" y="0"/>
                    <a:pt x="3"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5" name="Freeform 545">
              <a:extLst>
                <a:ext uri="{FF2B5EF4-FFF2-40B4-BE49-F238E27FC236}">
                  <a16:creationId xmlns:a16="http://schemas.microsoft.com/office/drawing/2014/main" id="{4F001049-9B1D-9C1B-0A48-8CC31CBC2027}"/>
                </a:ext>
              </a:extLst>
            </p:cNvPr>
            <p:cNvSpPr>
              <a:spLocks/>
            </p:cNvSpPr>
            <p:nvPr/>
          </p:nvSpPr>
          <p:spPr bwMode="auto">
            <a:xfrm>
              <a:off x="4869" y="3237"/>
              <a:ext cx="9" cy="6"/>
            </a:xfrm>
            <a:custGeom>
              <a:avLst/>
              <a:gdLst>
                <a:gd name="T0" fmla="*/ 11 w 4"/>
                <a:gd name="T1" fmla="*/ 8 h 3"/>
                <a:gd name="T2" fmla="*/ 45 w 4"/>
                <a:gd name="T3" fmla="*/ 24 h 3"/>
                <a:gd name="T4" fmla="*/ 36 w 4"/>
                <a:gd name="T5" fmla="*/ 16 h 3"/>
                <a:gd name="T6" fmla="*/ 11 w 4"/>
                <a:gd name="T7" fmla="*/ 8 h 3"/>
                <a:gd name="T8" fmla="*/ 0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1" y="1"/>
                  </a:moveTo>
                  <a:cubicBezTo>
                    <a:pt x="2" y="2"/>
                    <a:pt x="3" y="2"/>
                    <a:pt x="4" y="3"/>
                  </a:cubicBezTo>
                  <a:cubicBezTo>
                    <a:pt x="4" y="3"/>
                    <a:pt x="3" y="2"/>
                    <a:pt x="3" y="2"/>
                  </a:cubicBezTo>
                  <a:cubicBezTo>
                    <a:pt x="2" y="1"/>
                    <a:pt x="2" y="1"/>
                    <a:pt x="1" y="1"/>
                  </a:cubicBezTo>
                  <a:cubicBezTo>
                    <a:pt x="1" y="1"/>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6" name="Freeform 546">
              <a:extLst>
                <a:ext uri="{FF2B5EF4-FFF2-40B4-BE49-F238E27FC236}">
                  <a16:creationId xmlns:a16="http://schemas.microsoft.com/office/drawing/2014/main" id="{F79ADAC3-095D-6188-A377-87101D33C0B9}"/>
                </a:ext>
              </a:extLst>
            </p:cNvPr>
            <p:cNvSpPr>
              <a:spLocks/>
            </p:cNvSpPr>
            <p:nvPr/>
          </p:nvSpPr>
          <p:spPr bwMode="auto">
            <a:xfrm>
              <a:off x="4888" y="3237"/>
              <a:ext cx="8" cy="11"/>
            </a:xfrm>
            <a:custGeom>
              <a:avLst/>
              <a:gdLst>
                <a:gd name="T0" fmla="*/ 8 w 4"/>
                <a:gd name="T1" fmla="*/ 0 h 5"/>
                <a:gd name="T2" fmla="*/ 16 w 4"/>
                <a:gd name="T3" fmla="*/ 33 h 5"/>
                <a:gd name="T4" fmla="*/ 32 w 4"/>
                <a:gd name="T5" fmla="*/ 53 h 5"/>
                <a:gd name="T6" fmla="*/ 8 w 4"/>
                <a:gd name="T7" fmla="*/ 33 h 5"/>
                <a:gd name="T8" fmla="*/ 0 w 4"/>
                <a:gd name="T9" fmla="*/ 2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1" y="0"/>
                  </a:moveTo>
                  <a:cubicBezTo>
                    <a:pt x="0" y="1"/>
                    <a:pt x="1" y="2"/>
                    <a:pt x="2" y="3"/>
                  </a:cubicBezTo>
                  <a:cubicBezTo>
                    <a:pt x="3" y="3"/>
                    <a:pt x="3" y="5"/>
                    <a:pt x="4" y="5"/>
                  </a:cubicBezTo>
                  <a:cubicBezTo>
                    <a:pt x="3" y="5"/>
                    <a:pt x="2" y="4"/>
                    <a:pt x="1" y="3"/>
                  </a:cubicBezTo>
                  <a:cubicBezTo>
                    <a:pt x="1" y="3"/>
                    <a:pt x="0" y="3"/>
                    <a:pt x="0" y="2"/>
                  </a:cubicBezTo>
                  <a:cubicBezTo>
                    <a:pt x="0" y="1"/>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7" name="Freeform 547">
              <a:extLst>
                <a:ext uri="{FF2B5EF4-FFF2-40B4-BE49-F238E27FC236}">
                  <a16:creationId xmlns:a16="http://schemas.microsoft.com/office/drawing/2014/main" id="{7C709319-259B-7D22-06D6-3E23B491C0D1}"/>
                </a:ext>
              </a:extLst>
            </p:cNvPr>
            <p:cNvSpPr>
              <a:spLocks/>
            </p:cNvSpPr>
            <p:nvPr/>
          </p:nvSpPr>
          <p:spPr bwMode="auto">
            <a:xfrm>
              <a:off x="4888" y="3213"/>
              <a:ext cx="6" cy="8"/>
            </a:xfrm>
            <a:custGeom>
              <a:avLst/>
              <a:gdLst>
                <a:gd name="T0" fmla="*/ 0 w 3"/>
                <a:gd name="T1" fmla="*/ 0 h 4"/>
                <a:gd name="T2" fmla="*/ 8 w 3"/>
                <a:gd name="T3" fmla="*/ 32 h 4"/>
                <a:gd name="T4" fmla="*/ 8 w 3"/>
                <a:gd name="T5" fmla="*/ 24 h 4"/>
                <a:gd name="T6" fmla="*/ 8 w 3"/>
                <a:gd name="T7" fmla="*/ 16 h 4"/>
                <a:gd name="T8" fmla="*/ 0 w 3"/>
                <a:gd name="T9" fmla="*/ 8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0" y="0"/>
                  </a:moveTo>
                  <a:cubicBezTo>
                    <a:pt x="0" y="2"/>
                    <a:pt x="3" y="3"/>
                    <a:pt x="1" y="4"/>
                  </a:cubicBezTo>
                  <a:cubicBezTo>
                    <a:pt x="1" y="4"/>
                    <a:pt x="1" y="3"/>
                    <a:pt x="1" y="3"/>
                  </a:cubicBezTo>
                  <a:cubicBezTo>
                    <a:pt x="1" y="3"/>
                    <a:pt x="1" y="3"/>
                    <a:pt x="1" y="2"/>
                  </a:cubicBezTo>
                  <a:cubicBezTo>
                    <a:pt x="0" y="2"/>
                    <a:pt x="0" y="2"/>
                    <a:pt x="0"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8" name="Freeform 548">
              <a:extLst>
                <a:ext uri="{FF2B5EF4-FFF2-40B4-BE49-F238E27FC236}">
                  <a16:creationId xmlns:a16="http://schemas.microsoft.com/office/drawing/2014/main" id="{951B66CE-C82D-F683-9AC5-9191303BEB93}"/>
                </a:ext>
              </a:extLst>
            </p:cNvPr>
            <p:cNvSpPr>
              <a:spLocks/>
            </p:cNvSpPr>
            <p:nvPr/>
          </p:nvSpPr>
          <p:spPr bwMode="auto">
            <a:xfrm>
              <a:off x="4878" y="3206"/>
              <a:ext cx="8" cy="4"/>
            </a:xfrm>
            <a:custGeom>
              <a:avLst/>
              <a:gdLst>
                <a:gd name="T0" fmla="*/ 32 w 4"/>
                <a:gd name="T1" fmla="*/ 8 h 2"/>
                <a:gd name="T2" fmla="*/ 0 w 4"/>
                <a:gd name="T3" fmla="*/ 16 h 2"/>
                <a:gd name="T4" fmla="*/ 16 w 4"/>
                <a:gd name="T5" fmla="*/ 8 h 2"/>
                <a:gd name="T6" fmla="*/ 24 w 4"/>
                <a:gd name="T7" fmla="*/ 16 h 2"/>
                <a:gd name="T8" fmla="*/ 24 w 4"/>
                <a:gd name="T9" fmla="*/ 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1"/>
                  </a:moveTo>
                  <a:cubicBezTo>
                    <a:pt x="2" y="1"/>
                    <a:pt x="1" y="0"/>
                    <a:pt x="0" y="2"/>
                  </a:cubicBezTo>
                  <a:cubicBezTo>
                    <a:pt x="0" y="1"/>
                    <a:pt x="1" y="1"/>
                    <a:pt x="2" y="1"/>
                  </a:cubicBezTo>
                  <a:cubicBezTo>
                    <a:pt x="2" y="1"/>
                    <a:pt x="3" y="1"/>
                    <a:pt x="3" y="2"/>
                  </a:cubicBezTo>
                  <a:cubicBezTo>
                    <a:pt x="3" y="1"/>
                    <a:pt x="3" y="1"/>
                    <a:pt x="3"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59" name="Freeform 549">
              <a:extLst>
                <a:ext uri="{FF2B5EF4-FFF2-40B4-BE49-F238E27FC236}">
                  <a16:creationId xmlns:a16="http://schemas.microsoft.com/office/drawing/2014/main" id="{3A7C0558-98B0-1D45-16EA-6CD194042A0E}"/>
                </a:ext>
              </a:extLst>
            </p:cNvPr>
            <p:cNvSpPr>
              <a:spLocks/>
            </p:cNvSpPr>
            <p:nvPr/>
          </p:nvSpPr>
          <p:spPr bwMode="auto">
            <a:xfrm>
              <a:off x="4863" y="3204"/>
              <a:ext cx="39" cy="52"/>
            </a:xfrm>
            <a:custGeom>
              <a:avLst/>
              <a:gdLst>
                <a:gd name="T0" fmla="*/ 131 w 19"/>
                <a:gd name="T1" fmla="*/ 193 h 24"/>
                <a:gd name="T2" fmla="*/ 148 w 19"/>
                <a:gd name="T3" fmla="*/ 225 h 24"/>
                <a:gd name="T4" fmla="*/ 131 w 19"/>
                <a:gd name="T5" fmla="*/ 245 h 24"/>
                <a:gd name="T6" fmla="*/ 123 w 19"/>
                <a:gd name="T7" fmla="*/ 225 h 24"/>
                <a:gd name="T8" fmla="*/ 96 w 19"/>
                <a:gd name="T9" fmla="*/ 245 h 24"/>
                <a:gd name="T10" fmla="*/ 68 w 19"/>
                <a:gd name="T11" fmla="*/ 225 h 24"/>
                <a:gd name="T12" fmla="*/ 51 w 19"/>
                <a:gd name="T13" fmla="*/ 184 h 24"/>
                <a:gd name="T14" fmla="*/ 33 w 19"/>
                <a:gd name="T15" fmla="*/ 173 h 24"/>
                <a:gd name="T16" fmla="*/ 16 w 19"/>
                <a:gd name="T17" fmla="*/ 141 h 24"/>
                <a:gd name="T18" fmla="*/ 25 w 19"/>
                <a:gd name="T19" fmla="*/ 113 h 24"/>
                <a:gd name="T20" fmla="*/ 8 w 19"/>
                <a:gd name="T21" fmla="*/ 80 h 24"/>
                <a:gd name="T22" fmla="*/ 43 w 19"/>
                <a:gd name="T23" fmla="*/ 33 h 24"/>
                <a:gd name="T24" fmla="*/ 60 w 19"/>
                <a:gd name="T25" fmla="*/ 9 h 24"/>
                <a:gd name="T26" fmla="*/ 96 w 19"/>
                <a:gd name="T27" fmla="*/ 20 h 24"/>
                <a:gd name="T28" fmla="*/ 123 w 19"/>
                <a:gd name="T29" fmla="*/ 9 h 24"/>
                <a:gd name="T30" fmla="*/ 131 w 19"/>
                <a:gd name="T31" fmla="*/ 33 h 24"/>
                <a:gd name="T32" fmla="*/ 113 w 19"/>
                <a:gd name="T33" fmla="*/ 43 h 24"/>
                <a:gd name="T34" fmla="*/ 123 w 19"/>
                <a:gd name="T35" fmla="*/ 72 h 24"/>
                <a:gd name="T36" fmla="*/ 113 w 19"/>
                <a:gd name="T37" fmla="*/ 93 h 24"/>
                <a:gd name="T38" fmla="*/ 123 w 19"/>
                <a:gd name="T39" fmla="*/ 121 h 24"/>
                <a:gd name="T40" fmla="*/ 123 w 19"/>
                <a:gd name="T41" fmla="*/ 156 h 24"/>
                <a:gd name="T42" fmla="*/ 131 w 19"/>
                <a:gd name="T43" fmla="*/ 193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 h="24">
                  <a:moveTo>
                    <a:pt x="15" y="19"/>
                  </a:moveTo>
                  <a:cubicBezTo>
                    <a:pt x="16" y="21"/>
                    <a:pt x="19" y="20"/>
                    <a:pt x="17" y="22"/>
                  </a:cubicBezTo>
                  <a:cubicBezTo>
                    <a:pt x="17" y="23"/>
                    <a:pt x="16" y="24"/>
                    <a:pt x="15" y="24"/>
                  </a:cubicBezTo>
                  <a:cubicBezTo>
                    <a:pt x="15" y="24"/>
                    <a:pt x="14" y="23"/>
                    <a:pt x="14" y="22"/>
                  </a:cubicBezTo>
                  <a:cubicBezTo>
                    <a:pt x="12" y="22"/>
                    <a:pt x="12" y="24"/>
                    <a:pt x="11" y="24"/>
                  </a:cubicBezTo>
                  <a:cubicBezTo>
                    <a:pt x="10" y="24"/>
                    <a:pt x="9" y="22"/>
                    <a:pt x="8" y="22"/>
                  </a:cubicBezTo>
                  <a:cubicBezTo>
                    <a:pt x="7" y="22"/>
                    <a:pt x="7" y="19"/>
                    <a:pt x="6" y="18"/>
                  </a:cubicBezTo>
                  <a:cubicBezTo>
                    <a:pt x="6" y="17"/>
                    <a:pt x="5" y="18"/>
                    <a:pt x="4" y="17"/>
                  </a:cubicBezTo>
                  <a:cubicBezTo>
                    <a:pt x="3" y="16"/>
                    <a:pt x="2" y="15"/>
                    <a:pt x="2" y="14"/>
                  </a:cubicBezTo>
                  <a:cubicBezTo>
                    <a:pt x="2" y="13"/>
                    <a:pt x="3" y="12"/>
                    <a:pt x="3" y="11"/>
                  </a:cubicBezTo>
                  <a:cubicBezTo>
                    <a:pt x="3" y="10"/>
                    <a:pt x="1" y="9"/>
                    <a:pt x="1" y="8"/>
                  </a:cubicBezTo>
                  <a:cubicBezTo>
                    <a:pt x="0" y="6"/>
                    <a:pt x="3" y="4"/>
                    <a:pt x="5" y="3"/>
                  </a:cubicBezTo>
                  <a:cubicBezTo>
                    <a:pt x="6" y="2"/>
                    <a:pt x="6" y="1"/>
                    <a:pt x="7" y="1"/>
                  </a:cubicBezTo>
                  <a:cubicBezTo>
                    <a:pt x="9" y="0"/>
                    <a:pt x="10" y="2"/>
                    <a:pt x="11" y="2"/>
                  </a:cubicBezTo>
                  <a:cubicBezTo>
                    <a:pt x="13" y="2"/>
                    <a:pt x="12" y="1"/>
                    <a:pt x="14" y="1"/>
                  </a:cubicBezTo>
                  <a:cubicBezTo>
                    <a:pt x="15" y="1"/>
                    <a:pt x="16" y="2"/>
                    <a:pt x="15" y="3"/>
                  </a:cubicBezTo>
                  <a:cubicBezTo>
                    <a:pt x="14" y="4"/>
                    <a:pt x="13" y="3"/>
                    <a:pt x="13" y="4"/>
                  </a:cubicBezTo>
                  <a:cubicBezTo>
                    <a:pt x="12" y="5"/>
                    <a:pt x="14" y="6"/>
                    <a:pt x="14" y="7"/>
                  </a:cubicBezTo>
                  <a:cubicBezTo>
                    <a:pt x="15" y="8"/>
                    <a:pt x="14" y="8"/>
                    <a:pt x="13" y="9"/>
                  </a:cubicBezTo>
                  <a:cubicBezTo>
                    <a:pt x="12" y="10"/>
                    <a:pt x="14" y="10"/>
                    <a:pt x="14" y="12"/>
                  </a:cubicBezTo>
                  <a:cubicBezTo>
                    <a:pt x="14" y="13"/>
                    <a:pt x="14" y="14"/>
                    <a:pt x="14" y="15"/>
                  </a:cubicBezTo>
                  <a:cubicBezTo>
                    <a:pt x="12" y="17"/>
                    <a:pt x="15" y="17"/>
                    <a:pt x="15" y="19"/>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60" name="Freeform 550">
              <a:extLst>
                <a:ext uri="{FF2B5EF4-FFF2-40B4-BE49-F238E27FC236}">
                  <a16:creationId xmlns:a16="http://schemas.microsoft.com/office/drawing/2014/main" id="{39112E2F-3A50-B91F-8C04-6BD08AC3C67C}"/>
                </a:ext>
              </a:extLst>
            </p:cNvPr>
            <p:cNvSpPr>
              <a:spLocks/>
            </p:cNvSpPr>
            <p:nvPr/>
          </p:nvSpPr>
          <p:spPr bwMode="auto">
            <a:xfrm>
              <a:off x="4869" y="3221"/>
              <a:ext cx="2" cy="9"/>
            </a:xfrm>
            <a:custGeom>
              <a:avLst/>
              <a:gdLst>
                <a:gd name="T0" fmla="*/ 0 w 1"/>
                <a:gd name="T1" fmla="*/ 45 h 4"/>
                <a:gd name="T2" fmla="*/ 0 w 1"/>
                <a:gd name="T3" fmla="*/ 0 h 4"/>
                <a:gd name="T4" fmla="*/ 0 60000 65536"/>
                <a:gd name="T5" fmla="*/ 0 60000 65536"/>
              </a:gdLst>
              <a:ahLst/>
              <a:cxnLst>
                <a:cxn ang="T4">
                  <a:pos x="T0" y="T1"/>
                </a:cxn>
                <a:cxn ang="T5">
                  <a:pos x="T2" y="T3"/>
                </a:cxn>
              </a:cxnLst>
              <a:rect l="0" t="0" r="r" b="b"/>
              <a:pathLst>
                <a:path w="1" h="4">
                  <a:moveTo>
                    <a:pt x="0" y="4"/>
                  </a:moveTo>
                  <a:cubicBezTo>
                    <a:pt x="0" y="3"/>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61" name="Freeform 551">
              <a:extLst>
                <a:ext uri="{FF2B5EF4-FFF2-40B4-BE49-F238E27FC236}">
                  <a16:creationId xmlns:a16="http://schemas.microsoft.com/office/drawing/2014/main" id="{20969341-4A32-201C-BB1B-EEB49A507998}"/>
                </a:ext>
              </a:extLst>
            </p:cNvPr>
            <p:cNvSpPr>
              <a:spLocks/>
            </p:cNvSpPr>
            <p:nvPr/>
          </p:nvSpPr>
          <p:spPr bwMode="auto">
            <a:xfrm>
              <a:off x="4888" y="3226"/>
              <a:ext cx="2" cy="4"/>
            </a:xfrm>
            <a:custGeom>
              <a:avLst/>
              <a:gdLst>
                <a:gd name="T0" fmla="*/ 0 w 1"/>
                <a:gd name="T1" fmla="*/ 16 h 2"/>
                <a:gd name="T2" fmla="*/ 8 w 1"/>
                <a:gd name="T3" fmla="*/ 0 h 2"/>
                <a:gd name="T4" fmla="*/ 0 60000 65536"/>
                <a:gd name="T5" fmla="*/ 0 60000 65536"/>
              </a:gdLst>
              <a:ahLst/>
              <a:cxnLst>
                <a:cxn ang="T4">
                  <a:pos x="T0" y="T1"/>
                </a:cxn>
                <a:cxn ang="T5">
                  <a:pos x="T2" y="T3"/>
                </a:cxn>
              </a:cxnLst>
              <a:rect l="0" t="0" r="r" b="b"/>
              <a:pathLst>
                <a:path w="1" h="2">
                  <a:moveTo>
                    <a:pt x="0" y="2"/>
                  </a:moveTo>
                  <a:cubicBezTo>
                    <a:pt x="0" y="1"/>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62" name="Freeform 552">
              <a:extLst>
                <a:ext uri="{FF2B5EF4-FFF2-40B4-BE49-F238E27FC236}">
                  <a16:creationId xmlns:a16="http://schemas.microsoft.com/office/drawing/2014/main" id="{0148C4A9-7FC7-BE04-951A-0F712CA339C0}"/>
                </a:ext>
              </a:extLst>
            </p:cNvPr>
            <p:cNvSpPr>
              <a:spLocks/>
            </p:cNvSpPr>
            <p:nvPr/>
          </p:nvSpPr>
          <p:spPr bwMode="auto">
            <a:xfrm>
              <a:off x="4876" y="3226"/>
              <a:ext cx="4" cy="11"/>
            </a:xfrm>
            <a:custGeom>
              <a:avLst/>
              <a:gdLst>
                <a:gd name="T0" fmla="*/ 16 w 2"/>
                <a:gd name="T1" fmla="*/ 53 h 5"/>
                <a:gd name="T2" fmla="*/ 0 w 2"/>
                <a:gd name="T3" fmla="*/ 20 h 5"/>
                <a:gd name="T4" fmla="*/ 8 w 2"/>
                <a:gd name="T5" fmla="*/ 9 h 5"/>
                <a:gd name="T6" fmla="*/ 8 w 2"/>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5">
                  <a:moveTo>
                    <a:pt x="2" y="5"/>
                  </a:moveTo>
                  <a:cubicBezTo>
                    <a:pt x="1" y="5"/>
                    <a:pt x="0" y="4"/>
                    <a:pt x="0" y="2"/>
                  </a:cubicBezTo>
                  <a:cubicBezTo>
                    <a:pt x="0" y="2"/>
                    <a:pt x="0" y="1"/>
                    <a:pt x="1" y="1"/>
                  </a:cubicBezTo>
                  <a:cubicBezTo>
                    <a:pt x="1" y="0"/>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63" name="Freeform 553">
              <a:extLst>
                <a:ext uri="{FF2B5EF4-FFF2-40B4-BE49-F238E27FC236}">
                  <a16:creationId xmlns:a16="http://schemas.microsoft.com/office/drawing/2014/main" id="{595496E0-DCE8-5BAC-8C9E-2F442D0155B9}"/>
                </a:ext>
              </a:extLst>
            </p:cNvPr>
            <p:cNvSpPr>
              <a:spLocks/>
            </p:cNvSpPr>
            <p:nvPr/>
          </p:nvSpPr>
          <p:spPr bwMode="auto">
            <a:xfrm>
              <a:off x="4888" y="3252"/>
              <a:ext cx="4" cy="1"/>
            </a:xfrm>
            <a:custGeom>
              <a:avLst/>
              <a:gdLst>
                <a:gd name="T0" fmla="*/ 16 w 2"/>
                <a:gd name="T1" fmla="*/ 0 h 1"/>
                <a:gd name="T2" fmla="*/ 0 w 2"/>
                <a:gd name="T3" fmla="*/ 0 h 1"/>
                <a:gd name="T4" fmla="*/ 0 60000 65536"/>
                <a:gd name="T5" fmla="*/ 0 60000 65536"/>
              </a:gdLst>
              <a:ahLst/>
              <a:cxnLst>
                <a:cxn ang="T4">
                  <a:pos x="T0" y="T1"/>
                </a:cxn>
                <a:cxn ang="T5">
                  <a:pos x="T2" y="T3"/>
                </a:cxn>
              </a:cxnLst>
              <a:rect l="0" t="0" r="r" b="b"/>
              <a:pathLst>
                <a:path w="2" h="1">
                  <a:moveTo>
                    <a:pt x="2" y="0"/>
                  </a:moveTo>
                  <a:cubicBezTo>
                    <a:pt x="1" y="0"/>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64" name="Freeform 554">
              <a:extLst>
                <a:ext uri="{FF2B5EF4-FFF2-40B4-BE49-F238E27FC236}">
                  <a16:creationId xmlns:a16="http://schemas.microsoft.com/office/drawing/2014/main" id="{2E0FFF90-A0ED-6AAB-67A2-4E08C843BEAD}"/>
                </a:ext>
              </a:extLst>
            </p:cNvPr>
            <p:cNvSpPr>
              <a:spLocks/>
            </p:cNvSpPr>
            <p:nvPr/>
          </p:nvSpPr>
          <p:spPr bwMode="auto">
            <a:xfrm>
              <a:off x="4177" y="3009"/>
              <a:ext cx="39" cy="44"/>
            </a:xfrm>
            <a:custGeom>
              <a:avLst/>
              <a:gdLst>
                <a:gd name="T0" fmla="*/ 68 w 19"/>
                <a:gd name="T1" fmla="*/ 213 h 20"/>
                <a:gd name="T2" fmla="*/ 33 w 19"/>
                <a:gd name="T3" fmla="*/ 194 h 20"/>
                <a:gd name="T4" fmla="*/ 33 w 19"/>
                <a:gd name="T5" fmla="*/ 178 h 20"/>
                <a:gd name="T6" fmla="*/ 25 w 19"/>
                <a:gd name="T7" fmla="*/ 161 h 20"/>
                <a:gd name="T8" fmla="*/ 16 w 19"/>
                <a:gd name="T9" fmla="*/ 141 h 20"/>
                <a:gd name="T10" fmla="*/ 8 w 19"/>
                <a:gd name="T11" fmla="*/ 97 h 20"/>
                <a:gd name="T12" fmla="*/ 33 w 19"/>
                <a:gd name="T13" fmla="*/ 73 h 20"/>
                <a:gd name="T14" fmla="*/ 33 w 19"/>
                <a:gd name="T15" fmla="*/ 44 h 20"/>
                <a:gd name="T16" fmla="*/ 60 w 19"/>
                <a:gd name="T17" fmla="*/ 33 h 20"/>
                <a:gd name="T18" fmla="*/ 88 w 19"/>
                <a:gd name="T19" fmla="*/ 0 h 20"/>
                <a:gd name="T20" fmla="*/ 105 w 19"/>
                <a:gd name="T21" fmla="*/ 20 h 20"/>
                <a:gd name="T22" fmla="*/ 131 w 19"/>
                <a:gd name="T23" fmla="*/ 20 h 20"/>
                <a:gd name="T24" fmla="*/ 164 w 19"/>
                <a:gd name="T25" fmla="*/ 88 h 20"/>
                <a:gd name="T26" fmla="*/ 156 w 19"/>
                <a:gd name="T27" fmla="*/ 117 h 20"/>
                <a:gd name="T28" fmla="*/ 148 w 19"/>
                <a:gd name="T29" fmla="*/ 161 h 20"/>
                <a:gd name="T30" fmla="*/ 131 w 19"/>
                <a:gd name="T31" fmla="*/ 169 h 20"/>
                <a:gd name="T32" fmla="*/ 131 w 19"/>
                <a:gd name="T33" fmla="*/ 194 h 20"/>
                <a:gd name="T34" fmla="*/ 105 w 19"/>
                <a:gd name="T35" fmla="*/ 213 h 20"/>
                <a:gd name="T36" fmla="*/ 68 w 19"/>
                <a:gd name="T37" fmla="*/ 213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8" y="20"/>
                  </a:moveTo>
                  <a:cubicBezTo>
                    <a:pt x="7" y="20"/>
                    <a:pt x="4" y="19"/>
                    <a:pt x="4" y="18"/>
                  </a:cubicBezTo>
                  <a:cubicBezTo>
                    <a:pt x="3" y="18"/>
                    <a:pt x="4" y="17"/>
                    <a:pt x="4" y="17"/>
                  </a:cubicBezTo>
                  <a:cubicBezTo>
                    <a:pt x="4" y="16"/>
                    <a:pt x="3" y="16"/>
                    <a:pt x="3" y="15"/>
                  </a:cubicBezTo>
                  <a:cubicBezTo>
                    <a:pt x="2" y="15"/>
                    <a:pt x="2" y="14"/>
                    <a:pt x="2" y="13"/>
                  </a:cubicBezTo>
                  <a:cubicBezTo>
                    <a:pt x="1" y="11"/>
                    <a:pt x="0" y="11"/>
                    <a:pt x="1" y="9"/>
                  </a:cubicBezTo>
                  <a:cubicBezTo>
                    <a:pt x="2" y="8"/>
                    <a:pt x="3" y="9"/>
                    <a:pt x="4" y="7"/>
                  </a:cubicBezTo>
                  <a:cubicBezTo>
                    <a:pt x="4" y="6"/>
                    <a:pt x="3" y="5"/>
                    <a:pt x="4" y="4"/>
                  </a:cubicBezTo>
                  <a:cubicBezTo>
                    <a:pt x="5" y="2"/>
                    <a:pt x="6" y="3"/>
                    <a:pt x="7" y="3"/>
                  </a:cubicBezTo>
                  <a:cubicBezTo>
                    <a:pt x="8" y="2"/>
                    <a:pt x="9" y="1"/>
                    <a:pt x="10" y="0"/>
                  </a:cubicBezTo>
                  <a:cubicBezTo>
                    <a:pt x="11" y="0"/>
                    <a:pt x="11" y="1"/>
                    <a:pt x="12" y="2"/>
                  </a:cubicBezTo>
                  <a:cubicBezTo>
                    <a:pt x="13" y="2"/>
                    <a:pt x="14" y="2"/>
                    <a:pt x="15" y="2"/>
                  </a:cubicBezTo>
                  <a:cubicBezTo>
                    <a:pt x="17" y="3"/>
                    <a:pt x="19" y="6"/>
                    <a:pt x="19" y="8"/>
                  </a:cubicBezTo>
                  <a:cubicBezTo>
                    <a:pt x="19" y="9"/>
                    <a:pt x="18" y="10"/>
                    <a:pt x="18" y="11"/>
                  </a:cubicBezTo>
                  <a:cubicBezTo>
                    <a:pt x="18" y="13"/>
                    <a:pt x="18" y="14"/>
                    <a:pt x="17" y="15"/>
                  </a:cubicBezTo>
                  <a:cubicBezTo>
                    <a:pt x="16" y="15"/>
                    <a:pt x="16" y="15"/>
                    <a:pt x="15" y="16"/>
                  </a:cubicBezTo>
                  <a:cubicBezTo>
                    <a:pt x="15" y="16"/>
                    <a:pt x="15" y="17"/>
                    <a:pt x="15" y="18"/>
                  </a:cubicBezTo>
                  <a:cubicBezTo>
                    <a:pt x="14" y="19"/>
                    <a:pt x="13" y="20"/>
                    <a:pt x="12" y="20"/>
                  </a:cubicBezTo>
                  <a:cubicBezTo>
                    <a:pt x="11" y="20"/>
                    <a:pt x="9" y="20"/>
                    <a:pt x="8" y="20"/>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5" name="Freeform 555">
              <a:extLst>
                <a:ext uri="{FF2B5EF4-FFF2-40B4-BE49-F238E27FC236}">
                  <a16:creationId xmlns:a16="http://schemas.microsoft.com/office/drawing/2014/main" id="{AEC554BA-3503-C62F-FE55-88A929F20E29}"/>
                </a:ext>
              </a:extLst>
            </p:cNvPr>
            <p:cNvSpPr>
              <a:spLocks/>
            </p:cNvSpPr>
            <p:nvPr/>
          </p:nvSpPr>
          <p:spPr bwMode="auto">
            <a:xfrm>
              <a:off x="4185" y="3011"/>
              <a:ext cx="18" cy="16"/>
            </a:xfrm>
            <a:custGeom>
              <a:avLst/>
              <a:gdLst>
                <a:gd name="T0" fmla="*/ 72 w 9"/>
                <a:gd name="T1" fmla="*/ 25 h 7"/>
                <a:gd name="T2" fmla="*/ 48 w 9"/>
                <a:gd name="T3" fmla="*/ 0 h 7"/>
                <a:gd name="T4" fmla="*/ 32 w 9"/>
                <a:gd name="T5" fmla="*/ 25 h 7"/>
                <a:gd name="T6" fmla="*/ 8 w 9"/>
                <a:gd name="T7" fmla="*/ 25 h 7"/>
                <a:gd name="T8" fmla="*/ 8 w 9"/>
                <a:gd name="T9" fmla="*/ 57 h 7"/>
                <a:gd name="T10" fmla="*/ 16 w 9"/>
                <a:gd name="T11" fmla="*/ 37 h 7"/>
                <a:gd name="T12" fmla="*/ 40 w 9"/>
                <a:gd name="T13" fmla="*/ 57 h 7"/>
                <a:gd name="T14" fmla="*/ 64 w 9"/>
                <a:gd name="T15" fmla="*/ 57 h 7"/>
                <a:gd name="T16" fmla="*/ 72 w 9"/>
                <a:gd name="T17" fmla="*/ 85 h 7"/>
                <a:gd name="T18" fmla="*/ 72 w 9"/>
                <a:gd name="T19" fmla="*/ 48 h 7"/>
                <a:gd name="T20" fmla="*/ 48 w 9"/>
                <a:gd name="T21" fmla="*/ 25 h 7"/>
                <a:gd name="T22" fmla="*/ 72 w 9"/>
                <a:gd name="T23" fmla="*/ 25 h 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9" h="7">
                  <a:moveTo>
                    <a:pt x="9" y="2"/>
                  </a:moveTo>
                  <a:cubicBezTo>
                    <a:pt x="8" y="1"/>
                    <a:pt x="7" y="0"/>
                    <a:pt x="6" y="0"/>
                  </a:cubicBezTo>
                  <a:cubicBezTo>
                    <a:pt x="5" y="0"/>
                    <a:pt x="5" y="2"/>
                    <a:pt x="4" y="2"/>
                  </a:cubicBezTo>
                  <a:cubicBezTo>
                    <a:pt x="3" y="2"/>
                    <a:pt x="2" y="2"/>
                    <a:pt x="1" y="2"/>
                  </a:cubicBezTo>
                  <a:cubicBezTo>
                    <a:pt x="0" y="3"/>
                    <a:pt x="0" y="4"/>
                    <a:pt x="1" y="5"/>
                  </a:cubicBezTo>
                  <a:cubicBezTo>
                    <a:pt x="0" y="4"/>
                    <a:pt x="1" y="3"/>
                    <a:pt x="2" y="3"/>
                  </a:cubicBezTo>
                  <a:cubicBezTo>
                    <a:pt x="4" y="3"/>
                    <a:pt x="4" y="5"/>
                    <a:pt x="5" y="5"/>
                  </a:cubicBezTo>
                  <a:cubicBezTo>
                    <a:pt x="6" y="5"/>
                    <a:pt x="7" y="4"/>
                    <a:pt x="8" y="5"/>
                  </a:cubicBezTo>
                  <a:cubicBezTo>
                    <a:pt x="9" y="6"/>
                    <a:pt x="8" y="6"/>
                    <a:pt x="9" y="7"/>
                  </a:cubicBezTo>
                  <a:cubicBezTo>
                    <a:pt x="9" y="6"/>
                    <a:pt x="9" y="5"/>
                    <a:pt x="9" y="4"/>
                  </a:cubicBezTo>
                  <a:cubicBezTo>
                    <a:pt x="8" y="4"/>
                    <a:pt x="5" y="3"/>
                    <a:pt x="6" y="2"/>
                  </a:cubicBezTo>
                  <a:cubicBezTo>
                    <a:pt x="7" y="1"/>
                    <a:pt x="8" y="2"/>
                    <a:pt x="9"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6" name="Freeform 556">
              <a:extLst>
                <a:ext uri="{FF2B5EF4-FFF2-40B4-BE49-F238E27FC236}">
                  <a16:creationId xmlns:a16="http://schemas.microsoft.com/office/drawing/2014/main" id="{951AEA0B-289F-236C-8581-795B16744DFE}"/>
                </a:ext>
              </a:extLst>
            </p:cNvPr>
            <p:cNvSpPr>
              <a:spLocks/>
            </p:cNvSpPr>
            <p:nvPr/>
          </p:nvSpPr>
          <p:spPr bwMode="auto">
            <a:xfrm>
              <a:off x="4179" y="3027"/>
              <a:ext cx="6" cy="15"/>
            </a:xfrm>
            <a:custGeom>
              <a:avLst/>
              <a:gdLst>
                <a:gd name="T0" fmla="*/ 16 w 3"/>
                <a:gd name="T1" fmla="*/ 0 h 7"/>
                <a:gd name="T2" fmla="*/ 0 w 3"/>
                <a:gd name="T3" fmla="*/ 9 h 7"/>
                <a:gd name="T4" fmla="*/ 8 w 3"/>
                <a:gd name="T5" fmla="*/ 41 h 7"/>
                <a:gd name="T6" fmla="*/ 24 w 3"/>
                <a:gd name="T7" fmla="*/ 69 h 7"/>
                <a:gd name="T8" fmla="*/ 16 w 3"/>
                <a:gd name="T9" fmla="*/ 51 h 7"/>
                <a:gd name="T10" fmla="*/ 16 w 3"/>
                <a:gd name="T11" fmla="*/ 41 h 7"/>
                <a:gd name="T12" fmla="*/ 16 w 3"/>
                <a:gd name="T13" fmla="*/ 19 h 7"/>
                <a:gd name="T14" fmla="*/ 24 w 3"/>
                <a:gd name="T15" fmla="*/ 0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7">
                  <a:moveTo>
                    <a:pt x="2" y="0"/>
                  </a:moveTo>
                  <a:cubicBezTo>
                    <a:pt x="2" y="1"/>
                    <a:pt x="1" y="1"/>
                    <a:pt x="0" y="1"/>
                  </a:cubicBezTo>
                  <a:cubicBezTo>
                    <a:pt x="0" y="2"/>
                    <a:pt x="0" y="3"/>
                    <a:pt x="1" y="4"/>
                  </a:cubicBezTo>
                  <a:cubicBezTo>
                    <a:pt x="1" y="5"/>
                    <a:pt x="1" y="6"/>
                    <a:pt x="3" y="7"/>
                  </a:cubicBezTo>
                  <a:cubicBezTo>
                    <a:pt x="2" y="7"/>
                    <a:pt x="2" y="6"/>
                    <a:pt x="2" y="5"/>
                  </a:cubicBezTo>
                  <a:cubicBezTo>
                    <a:pt x="2" y="5"/>
                    <a:pt x="2" y="4"/>
                    <a:pt x="2" y="4"/>
                  </a:cubicBezTo>
                  <a:cubicBezTo>
                    <a:pt x="2" y="3"/>
                    <a:pt x="2" y="3"/>
                    <a:pt x="2" y="2"/>
                  </a:cubicBezTo>
                  <a:cubicBezTo>
                    <a:pt x="2"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7" name="Freeform 557">
              <a:extLst>
                <a:ext uri="{FF2B5EF4-FFF2-40B4-BE49-F238E27FC236}">
                  <a16:creationId xmlns:a16="http://schemas.microsoft.com/office/drawing/2014/main" id="{B6456C63-7EC4-D6E6-2B27-D6858556C6B4}"/>
                </a:ext>
              </a:extLst>
            </p:cNvPr>
            <p:cNvSpPr>
              <a:spLocks/>
            </p:cNvSpPr>
            <p:nvPr/>
          </p:nvSpPr>
          <p:spPr bwMode="auto">
            <a:xfrm>
              <a:off x="4185" y="3046"/>
              <a:ext cx="14" cy="7"/>
            </a:xfrm>
            <a:custGeom>
              <a:avLst/>
              <a:gdLst>
                <a:gd name="T0" fmla="*/ 40 w 7"/>
                <a:gd name="T1" fmla="*/ 37 h 3"/>
                <a:gd name="T2" fmla="*/ 16 w 7"/>
                <a:gd name="T3" fmla="*/ 28 h 3"/>
                <a:gd name="T4" fmla="*/ 0 w 7"/>
                <a:gd name="T5" fmla="*/ 12 h 3"/>
                <a:gd name="T6" fmla="*/ 8 w 7"/>
                <a:gd name="T7" fmla="*/ 0 h 3"/>
                <a:gd name="T8" fmla="*/ 24 w 7"/>
                <a:gd name="T9" fmla="*/ 28 h 3"/>
                <a:gd name="T10" fmla="*/ 40 w 7"/>
                <a:gd name="T11" fmla="*/ 28 h 3"/>
                <a:gd name="T12" fmla="*/ 56 w 7"/>
                <a:gd name="T13" fmla="*/ 28 h 3"/>
                <a:gd name="T14" fmla="*/ 48 w 7"/>
                <a:gd name="T15" fmla="*/ 37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5" y="3"/>
                  </a:moveTo>
                  <a:cubicBezTo>
                    <a:pt x="4" y="3"/>
                    <a:pt x="3" y="3"/>
                    <a:pt x="2" y="2"/>
                  </a:cubicBezTo>
                  <a:cubicBezTo>
                    <a:pt x="1" y="2"/>
                    <a:pt x="1" y="2"/>
                    <a:pt x="0" y="1"/>
                  </a:cubicBezTo>
                  <a:cubicBezTo>
                    <a:pt x="0" y="1"/>
                    <a:pt x="0" y="0"/>
                    <a:pt x="1" y="0"/>
                  </a:cubicBezTo>
                  <a:cubicBezTo>
                    <a:pt x="0" y="1"/>
                    <a:pt x="2" y="1"/>
                    <a:pt x="3" y="2"/>
                  </a:cubicBezTo>
                  <a:cubicBezTo>
                    <a:pt x="4" y="2"/>
                    <a:pt x="4" y="2"/>
                    <a:pt x="5" y="2"/>
                  </a:cubicBezTo>
                  <a:cubicBezTo>
                    <a:pt x="6" y="2"/>
                    <a:pt x="6" y="2"/>
                    <a:pt x="7" y="2"/>
                  </a:cubicBezTo>
                  <a:cubicBezTo>
                    <a:pt x="7" y="3"/>
                    <a:pt x="6" y="3"/>
                    <a:pt x="6" y="3"/>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8" name="Freeform 558">
              <a:extLst>
                <a:ext uri="{FF2B5EF4-FFF2-40B4-BE49-F238E27FC236}">
                  <a16:creationId xmlns:a16="http://schemas.microsoft.com/office/drawing/2014/main" id="{0D101A0B-741C-4F86-8EC5-CA108DFA7CD3}"/>
                </a:ext>
              </a:extLst>
            </p:cNvPr>
            <p:cNvSpPr>
              <a:spLocks/>
            </p:cNvSpPr>
            <p:nvPr/>
          </p:nvSpPr>
          <p:spPr bwMode="auto">
            <a:xfrm>
              <a:off x="4203" y="3044"/>
              <a:ext cx="4" cy="7"/>
            </a:xfrm>
            <a:custGeom>
              <a:avLst/>
              <a:gdLst>
                <a:gd name="T0" fmla="*/ 16 w 2"/>
                <a:gd name="T1" fmla="*/ 0 h 3"/>
                <a:gd name="T2" fmla="*/ 0 w 2"/>
                <a:gd name="T3" fmla="*/ 37 h 3"/>
                <a:gd name="T4" fmla="*/ 8 w 2"/>
                <a:gd name="T5" fmla="*/ 28 h 3"/>
                <a:gd name="T6" fmla="*/ 8 w 2"/>
                <a:gd name="T7" fmla="*/ 12 h 3"/>
                <a:gd name="T8" fmla="*/ 8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1" y="1"/>
                    <a:pt x="1" y="3"/>
                    <a:pt x="0" y="3"/>
                  </a:cubicBezTo>
                  <a:cubicBezTo>
                    <a:pt x="0" y="2"/>
                    <a:pt x="0" y="2"/>
                    <a:pt x="1" y="2"/>
                  </a:cubicBezTo>
                  <a:cubicBezTo>
                    <a:pt x="1" y="2"/>
                    <a:pt x="0" y="1"/>
                    <a:pt x="1" y="1"/>
                  </a:cubicBezTo>
                  <a:cubicBezTo>
                    <a:pt x="1" y="1"/>
                    <a:pt x="1" y="0"/>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69" name="Freeform 559">
              <a:extLst>
                <a:ext uri="{FF2B5EF4-FFF2-40B4-BE49-F238E27FC236}">
                  <a16:creationId xmlns:a16="http://schemas.microsoft.com/office/drawing/2014/main" id="{0CB4D42A-1248-5757-5F31-DA1C32F61F6B}"/>
                </a:ext>
              </a:extLst>
            </p:cNvPr>
            <p:cNvSpPr>
              <a:spLocks/>
            </p:cNvSpPr>
            <p:nvPr/>
          </p:nvSpPr>
          <p:spPr bwMode="auto">
            <a:xfrm>
              <a:off x="4191" y="3044"/>
              <a:ext cx="8" cy="5"/>
            </a:xfrm>
            <a:custGeom>
              <a:avLst/>
              <a:gdLst>
                <a:gd name="T0" fmla="*/ 24 w 4"/>
                <a:gd name="T1" fmla="*/ 20 h 2"/>
                <a:gd name="T2" fmla="*/ 8 w 4"/>
                <a:gd name="T3" fmla="*/ 20 h 2"/>
                <a:gd name="T4" fmla="*/ 0 w 4"/>
                <a:gd name="T5" fmla="*/ 0 h 2"/>
                <a:gd name="T6" fmla="*/ 32 w 4"/>
                <a:gd name="T7" fmla="*/ 2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2">
                  <a:moveTo>
                    <a:pt x="3" y="1"/>
                  </a:moveTo>
                  <a:cubicBezTo>
                    <a:pt x="3" y="1"/>
                    <a:pt x="2" y="1"/>
                    <a:pt x="1" y="1"/>
                  </a:cubicBezTo>
                  <a:cubicBezTo>
                    <a:pt x="1" y="1"/>
                    <a:pt x="0" y="1"/>
                    <a:pt x="0" y="0"/>
                  </a:cubicBezTo>
                  <a:cubicBezTo>
                    <a:pt x="0" y="2"/>
                    <a:pt x="3" y="2"/>
                    <a:pt x="4"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0" name="Freeform 560">
              <a:extLst>
                <a:ext uri="{FF2B5EF4-FFF2-40B4-BE49-F238E27FC236}">
                  <a16:creationId xmlns:a16="http://schemas.microsoft.com/office/drawing/2014/main" id="{F5254CE3-E138-A236-A3B0-484A1149F4C4}"/>
                </a:ext>
              </a:extLst>
            </p:cNvPr>
            <p:cNvSpPr>
              <a:spLocks/>
            </p:cNvSpPr>
            <p:nvPr/>
          </p:nvSpPr>
          <p:spPr bwMode="auto">
            <a:xfrm>
              <a:off x="4191" y="3018"/>
              <a:ext cx="8" cy="7"/>
            </a:xfrm>
            <a:custGeom>
              <a:avLst/>
              <a:gdLst>
                <a:gd name="T0" fmla="*/ 32 w 4"/>
                <a:gd name="T1" fmla="*/ 12 h 3"/>
                <a:gd name="T2" fmla="*/ 16 w 4"/>
                <a:gd name="T3" fmla="*/ 37 h 3"/>
                <a:gd name="T4" fmla="*/ 0 w 4"/>
                <a:gd name="T5" fmla="*/ 28 h 3"/>
                <a:gd name="T6" fmla="*/ 16 w 4"/>
                <a:gd name="T7" fmla="*/ 28 h 3"/>
                <a:gd name="T8" fmla="*/ 24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1"/>
                  </a:moveTo>
                  <a:cubicBezTo>
                    <a:pt x="3" y="1"/>
                    <a:pt x="3" y="3"/>
                    <a:pt x="2" y="3"/>
                  </a:cubicBezTo>
                  <a:cubicBezTo>
                    <a:pt x="1" y="3"/>
                    <a:pt x="0" y="2"/>
                    <a:pt x="0" y="2"/>
                  </a:cubicBezTo>
                  <a:cubicBezTo>
                    <a:pt x="0" y="2"/>
                    <a:pt x="1" y="2"/>
                    <a:pt x="2" y="2"/>
                  </a:cubicBezTo>
                  <a:cubicBezTo>
                    <a:pt x="2" y="1"/>
                    <a:pt x="2"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1" name="Freeform 561">
              <a:extLst>
                <a:ext uri="{FF2B5EF4-FFF2-40B4-BE49-F238E27FC236}">
                  <a16:creationId xmlns:a16="http://schemas.microsoft.com/office/drawing/2014/main" id="{25E1EF2D-C652-8EDC-F79A-613263E4E707}"/>
                </a:ext>
              </a:extLst>
            </p:cNvPr>
            <p:cNvSpPr>
              <a:spLocks/>
            </p:cNvSpPr>
            <p:nvPr/>
          </p:nvSpPr>
          <p:spPr bwMode="auto">
            <a:xfrm>
              <a:off x="4209" y="3018"/>
              <a:ext cx="7" cy="20"/>
            </a:xfrm>
            <a:custGeom>
              <a:avLst/>
              <a:gdLst>
                <a:gd name="T0" fmla="*/ 0 w 3"/>
                <a:gd name="T1" fmla="*/ 0 h 9"/>
                <a:gd name="T2" fmla="*/ 28 w 3"/>
                <a:gd name="T3" fmla="*/ 53 h 9"/>
                <a:gd name="T4" fmla="*/ 12 w 3"/>
                <a:gd name="T5" fmla="*/ 80 h 9"/>
                <a:gd name="T6" fmla="*/ 12 w 3"/>
                <a:gd name="T7" fmla="*/ 98 h 9"/>
                <a:gd name="T8" fmla="*/ 12 w 3"/>
                <a:gd name="T9" fmla="*/ 89 h 9"/>
                <a:gd name="T10" fmla="*/ 12 w 3"/>
                <a:gd name="T11" fmla="*/ 80 h 9"/>
                <a:gd name="T12" fmla="*/ 28 w 3"/>
                <a:gd name="T13" fmla="*/ 44 h 9"/>
                <a:gd name="T14" fmla="*/ 0 w 3"/>
                <a:gd name="T15" fmla="*/ 0 h 9"/>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9">
                  <a:moveTo>
                    <a:pt x="0" y="0"/>
                  </a:moveTo>
                  <a:cubicBezTo>
                    <a:pt x="2" y="1"/>
                    <a:pt x="3" y="3"/>
                    <a:pt x="2" y="5"/>
                  </a:cubicBezTo>
                  <a:cubicBezTo>
                    <a:pt x="2" y="5"/>
                    <a:pt x="2" y="6"/>
                    <a:pt x="1" y="7"/>
                  </a:cubicBezTo>
                  <a:cubicBezTo>
                    <a:pt x="1" y="8"/>
                    <a:pt x="1" y="9"/>
                    <a:pt x="1" y="9"/>
                  </a:cubicBezTo>
                  <a:cubicBezTo>
                    <a:pt x="1" y="9"/>
                    <a:pt x="1" y="9"/>
                    <a:pt x="1" y="8"/>
                  </a:cubicBezTo>
                  <a:cubicBezTo>
                    <a:pt x="1" y="8"/>
                    <a:pt x="1" y="7"/>
                    <a:pt x="1" y="7"/>
                  </a:cubicBezTo>
                  <a:cubicBezTo>
                    <a:pt x="1" y="6"/>
                    <a:pt x="1" y="5"/>
                    <a:pt x="2" y="4"/>
                  </a:cubicBezTo>
                  <a:cubicBezTo>
                    <a:pt x="2" y="3"/>
                    <a:pt x="2"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2" name="Freeform 562">
              <a:extLst>
                <a:ext uri="{FF2B5EF4-FFF2-40B4-BE49-F238E27FC236}">
                  <a16:creationId xmlns:a16="http://schemas.microsoft.com/office/drawing/2014/main" id="{7A89EB5A-EC4C-7E33-9921-0A197A1445EA}"/>
                </a:ext>
              </a:extLst>
            </p:cNvPr>
            <p:cNvSpPr>
              <a:spLocks/>
            </p:cNvSpPr>
            <p:nvPr/>
          </p:nvSpPr>
          <p:spPr bwMode="auto">
            <a:xfrm>
              <a:off x="4199" y="3025"/>
              <a:ext cx="4" cy="8"/>
            </a:xfrm>
            <a:custGeom>
              <a:avLst/>
              <a:gdLst>
                <a:gd name="T0" fmla="*/ 16 w 2"/>
                <a:gd name="T1" fmla="*/ 32 h 4"/>
                <a:gd name="T2" fmla="*/ 16 w 2"/>
                <a:gd name="T3" fmla="*/ 24 h 4"/>
                <a:gd name="T4" fmla="*/ 8 w 2"/>
                <a:gd name="T5" fmla="*/ 16 h 4"/>
                <a:gd name="T6" fmla="*/ 0 w 2"/>
                <a:gd name="T7" fmla="*/ 0 h 4"/>
                <a:gd name="T8" fmla="*/ 0 w 2"/>
                <a:gd name="T9" fmla="*/ 16 h 4"/>
                <a:gd name="T10" fmla="*/ 8 w 2"/>
                <a:gd name="T11" fmla="*/ 3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2" y="4"/>
                  </a:moveTo>
                  <a:cubicBezTo>
                    <a:pt x="2" y="4"/>
                    <a:pt x="2" y="3"/>
                    <a:pt x="2" y="3"/>
                  </a:cubicBezTo>
                  <a:cubicBezTo>
                    <a:pt x="2" y="3"/>
                    <a:pt x="1" y="2"/>
                    <a:pt x="1" y="2"/>
                  </a:cubicBezTo>
                  <a:cubicBezTo>
                    <a:pt x="1" y="1"/>
                    <a:pt x="1" y="0"/>
                    <a:pt x="0" y="0"/>
                  </a:cubicBezTo>
                  <a:cubicBezTo>
                    <a:pt x="1" y="0"/>
                    <a:pt x="0" y="1"/>
                    <a:pt x="0" y="2"/>
                  </a:cubicBezTo>
                  <a:cubicBezTo>
                    <a:pt x="1" y="3"/>
                    <a:pt x="1" y="3"/>
                    <a:pt x="1" y="4"/>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3" name="Freeform 563">
              <a:extLst>
                <a:ext uri="{FF2B5EF4-FFF2-40B4-BE49-F238E27FC236}">
                  <a16:creationId xmlns:a16="http://schemas.microsoft.com/office/drawing/2014/main" id="{96D44C66-673A-CE87-4377-519D9CB99BCB}"/>
                </a:ext>
              </a:extLst>
            </p:cNvPr>
            <p:cNvSpPr>
              <a:spLocks/>
            </p:cNvSpPr>
            <p:nvPr/>
          </p:nvSpPr>
          <p:spPr bwMode="auto">
            <a:xfrm>
              <a:off x="4195" y="3044"/>
              <a:ext cx="4" cy="2"/>
            </a:xfrm>
            <a:custGeom>
              <a:avLst/>
              <a:gdLst>
                <a:gd name="T0" fmla="*/ 16 w 2"/>
                <a:gd name="T1" fmla="*/ 0 h 1"/>
                <a:gd name="T2" fmla="*/ 8 w 2"/>
                <a:gd name="T3" fmla="*/ 8 h 1"/>
                <a:gd name="T4" fmla="*/ 0 w 2"/>
                <a:gd name="T5" fmla="*/ 8 h 1"/>
                <a:gd name="T6" fmla="*/ 16 w 2"/>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1">
                  <a:moveTo>
                    <a:pt x="2" y="0"/>
                  </a:moveTo>
                  <a:cubicBezTo>
                    <a:pt x="2" y="0"/>
                    <a:pt x="1" y="1"/>
                    <a:pt x="1" y="1"/>
                  </a:cubicBezTo>
                  <a:cubicBezTo>
                    <a:pt x="0" y="1"/>
                    <a:pt x="0" y="1"/>
                    <a:pt x="0" y="1"/>
                  </a:cubicBezTo>
                  <a:cubicBezTo>
                    <a:pt x="0" y="0"/>
                    <a:pt x="1" y="0"/>
                    <a:pt x="2"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4" name="Freeform 564">
              <a:extLst>
                <a:ext uri="{FF2B5EF4-FFF2-40B4-BE49-F238E27FC236}">
                  <a16:creationId xmlns:a16="http://schemas.microsoft.com/office/drawing/2014/main" id="{E2ADE2A5-37D3-3898-F4DF-A9F6DDFEC3F0}"/>
                </a:ext>
              </a:extLst>
            </p:cNvPr>
            <p:cNvSpPr>
              <a:spLocks/>
            </p:cNvSpPr>
            <p:nvPr/>
          </p:nvSpPr>
          <p:spPr bwMode="auto">
            <a:xfrm>
              <a:off x="4189" y="3011"/>
              <a:ext cx="10" cy="7"/>
            </a:xfrm>
            <a:custGeom>
              <a:avLst/>
              <a:gdLst>
                <a:gd name="T0" fmla="*/ 40 w 5"/>
                <a:gd name="T1" fmla="*/ 0 h 3"/>
                <a:gd name="T2" fmla="*/ 24 w 5"/>
                <a:gd name="T3" fmla="*/ 12 h 3"/>
                <a:gd name="T4" fmla="*/ 0 w 5"/>
                <a:gd name="T5" fmla="*/ 28 h 3"/>
                <a:gd name="T6" fmla="*/ 16 w 5"/>
                <a:gd name="T7" fmla="*/ 37 h 3"/>
                <a:gd name="T8" fmla="*/ 24 w 5"/>
                <a:gd name="T9" fmla="*/ 37 h 3"/>
                <a:gd name="T10" fmla="*/ 24 w 5"/>
                <a:gd name="T11" fmla="*/ 37 h 3"/>
                <a:gd name="T12" fmla="*/ 24 w 5"/>
                <a:gd name="T13" fmla="*/ 28 h 3"/>
                <a:gd name="T14" fmla="*/ 24 w 5"/>
                <a:gd name="T15" fmla="*/ 12 h 3"/>
                <a:gd name="T16" fmla="*/ 32 w 5"/>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 h="3">
                  <a:moveTo>
                    <a:pt x="5" y="0"/>
                  </a:moveTo>
                  <a:cubicBezTo>
                    <a:pt x="4" y="0"/>
                    <a:pt x="3" y="1"/>
                    <a:pt x="3" y="1"/>
                  </a:cubicBezTo>
                  <a:cubicBezTo>
                    <a:pt x="2" y="2"/>
                    <a:pt x="1" y="2"/>
                    <a:pt x="0" y="2"/>
                  </a:cubicBezTo>
                  <a:cubicBezTo>
                    <a:pt x="1" y="2"/>
                    <a:pt x="1" y="2"/>
                    <a:pt x="2" y="3"/>
                  </a:cubicBezTo>
                  <a:cubicBezTo>
                    <a:pt x="2" y="3"/>
                    <a:pt x="2" y="3"/>
                    <a:pt x="3" y="3"/>
                  </a:cubicBezTo>
                  <a:cubicBezTo>
                    <a:pt x="3" y="3"/>
                    <a:pt x="3" y="3"/>
                    <a:pt x="3" y="3"/>
                  </a:cubicBezTo>
                  <a:cubicBezTo>
                    <a:pt x="3" y="3"/>
                    <a:pt x="3" y="2"/>
                    <a:pt x="3" y="2"/>
                  </a:cubicBezTo>
                  <a:cubicBezTo>
                    <a:pt x="3" y="2"/>
                    <a:pt x="3" y="2"/>
                    <a:pt x="3" y="1"/>
                  </a:cubicBezTo>
                  <a:cubicBezTo>
                    <a:pt x="3" y="1"/>
                    <a:pt x="4" y="0"/>
                    <a:pt x="4"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5" name="Freeform 565">
              <a:extLst>
                <a:ext uri="{FF2B5EF4-FFF2-40B4-BE49-F238E27FC236}">
                  <a16:creationId xmlns:a16="http://schemas.microsoft.com/office/drawing/2014/main" id="{D385609A-61FC-BA6C-986C-1AB89BF1A06B}"/>
                </a:ext>
              </a:extLst>
            </p:cNvPr>
            <p:cNvSpPr>
              <a:spLocks/>
            </p:cNvSpPr>
            <p:nvPr/>
          </p:nvSpPr>
          <p:spPr bwMode="auto">
            <a:xfrm>
              <a:off x="4179" y="3027"/>
              <a:ext cx="6" cy="6"/>
            </a:xfrm>
            <a:custGeom>
              <a:avLst/>
              <a:gdLst>
                <a:gd name="T0" fmla="*/ 16 w 3"/>
                <a:gd name="T1" fmla="*/ 8 h 3"/>
                <a:gd name="T2" fmla="*/ 8 w 3"/>
                <a:gd name="T3" fmla="*/ 8 h 3"/>
                <a:gd name="T4" fmla="*/ 0 w 3"/>
                <a:gd name="T5" fmla="*/ 16 h 3"/>
                <a:gd name="T6" fmla="*/ 16 w 3"/>
                <a:gd name="T7" fmla="*/ 24 h 3"/>
                <a:gd name="T8" fmla="*/ 16 w 3"/>
                <a:gd name="T9" fmla="*/ 8 h 3"/>
                <a:gd name="T10" fmla="*/ 24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1"/>
                  </a:moveTo>
                  <a:cubicBezTo>
                    <a:pt x="1" y="1"/>
                    <a:pt x="1" y="1"/>
                    <a:pt x="1" y="1"/>
                  </a:cubicBezTo>
                  <a:cubicBezTo>
                    <a:pt x="0" y="2"/>
                    <a:pt x="0" y="2"/>
                    <a:pt x="0" y="2"/>
                  </a:cubicBezTo>
                  <a:cubicBezTo>
                    <a:pt x="1" y="2"/>
                    <a:pt x="2" y="1"/>
                    <a:pt x="2" y="3"/>
                  </a:cubicBezTo>
                  <a:cubicBezTo>
                    <a:pt x="2" y="2"/>
                    <a:pt x="2" y="2"/>
                    <a:pt x="2" y="1"/>
                  </a:cubicBezTo>
                  <a:cubicBezTo>
                    <a:pt x="3" y="1"/>
                    <a:pt x="3" y="1"/>
                    <a:pt x="3"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6" name="Freeform 566">
              <a:extLst>
                <a:ext uri="{FF2B5EF4-FFF2-40B4-BE49-F238E27FC236}">
                  <a16:creationId xmlns:a16="http://schemas.microsoft.com/office/drawing/2014/main" id="{8E3894B7-1451-006B-58A4-EF1A24C3633D}"/>
                </a:ext>
              </a:extLst>
            </p:cNvPr>
            <p:cNvSpPr>
              <a:spLocks/>
            </p:cNvSpPr>
            <p:nvPr/>
          </p:nvSpPr>
          <p:spPr bwMode="auto">
            <a:xfrm>
              <a:off x="4185" y="3046"/>
              <a:ext cx="8" cy="7"/>
            </a:xfrm>
            <a:custGeom>
              <a:avLst/>
              <a:gdLst>
                <a:gd name="T0" fmla="*/ 32 w 4"/>
                <a:gd name="T1" fmla="*/ 37 h 3"/>
                <a:gd name="T2" fmla="*/ 16 w 4"/>
                <a:gd name="T3" fmla="*/ 37 h 3"/>
                <a:gd name="T4" fmla="*/ 8 w 4"/>
                <a:gd name="T5" fmla="*/ 28 h 3"/>
                <a:gd name="T6" fmla="*/ 0 w 4"/>
                <a:gd name="T7" fmla="*/ 12 h 3"/>
                <a:gd name="T8" fmla="*/ 0 w 4"/>
                <a:gd name="T9" fmla="*/ 0 h 3"/>
                <a:gd name="T10" fmla="*/ 8 w 4"/>
                <a:gd name="T11" fmla="*/ 28 h 3"/>
                <a:gd name="T12" fmla="*/ 24 w 4"/>
                <a:gd name="T13" fmla="*/ 28 h 3"/>
                <a:gd name="T14" fmla="*/ 32 w 4"/>
                <a:gd name="T15" fmla="*/ 37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3">
                  <a:moveTo>
                    <a:pt x="4" y="3"/>
                  </a:moveTo>
                  <a:cubicBezTo>
                    <a:pt x="4" y="3"/>
                    <a:pt x="3" y="3"/>
                    <a:pt x="2" y="3"/>
                  </a:cubicBezTo>
                  <a:cubicBezTo>
                    <a:pt x="2" y="2"/>
                    <a:pt x="1" y="2"/>
                    <a:pt x="1" y="2"/>
                  </a:cubicBezTo>
                  <a:cubicBezTo>
                    <a:pt x="1" y="2"/>
                    <a:pt x="0" y="2"/>
                    <a:pt x="0" y="1"/>
                  </a:cubicBezTo>
                  <a:cubicBezTo>
                    <a:pt x="0" y="1"/>
                    <a:pt x="0" y="0"/>
                    <a:pt x="0" y="0"/>
                  </a:cubicBezTo>
                  <a:cubicBezTo>
                    <a:pt x="0" y="1"/>
                    <a:pt x="1" y="2"/>
                    <a:pt x="1" y="2"/>
                  </a:cubicBezTo>
                  <a:cubicBezTo>
                    <a:pt x="2" y="2"/>
                    <a:pt x="2" y="2"/>
                    <a:pt x="3" y="2"/>
                  </a:cubicBezTo>
                  <a:cubicBezTo>
                    <a:pt x="3" y="2"/>
                    <a:pt x="4" y="3"/>
                    <a:pt x="4" y="3"/>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77" name="Freeform 567">
              <a:extLst>
                <a:ext uri="{FF2B5EF4-FFF2-40B4-BE49-F238E27FC236}">
                  <a16:creationId xmlns:a16="http://schemas.microsoft.com/office/drawing/2014/main" id="{EF7D7C25-460F-D6EA-D79D-799DFA341FBF}"/>
                </a:ext>
              </a:extLst>
            </p:cNvPr>
            <p:cNvSpPr>
              <a:spLocks/>
            </p:cNvSpPr>
            <p:nvPr/>
          </p:nvSpPr>
          <p:spPr bwMode="auto">
            <a:xfrm>
              <a:off x="4177" y="3009"/>
              <a:ext cx="39" cy="44"/>
            </a:xfrm>
            <a:custGeom>
              <a:avLst/>
              <a:gdLst>
                <a:gd name="T0" fmla="*/ 68 w 19"/>
                <a:gd name="T1" fmla="*/ 213 h 20"/>
                <a:gd name="T2" fmla="*/ 33 w 19"/>
                <a:gd name="T3" fmla="*/ 194 h 20"/>
                <a:gd name="T4" fmla="*/ 33 w 19"/>
                <a:gd name="T5" fmla="*/ 178 h 20"/>
                <a:gd name="T6" fmla="*/ 25 w 19"/>
                <a:gd name="T7" fmla="*/ 161 h 20"/>
                <a:gd name="T8" fmla="*/ 16 w 19"/>
                <a:gd name="T9" fmla="*/ 141 h 20"/>
                <a:gd name="T10" fmla="*/ 8 w 19"/>
                <a:gd name="T11" fmla="*/ 97 h 20"/>
                <a:gd name="T12" fmla="*/ 33 w 19"/>
                <a:gd name="T13" fmla="*/ 73 h 20"/>
                <a:gd name="T14" fmla="*/ 33 w 19"/>
                <a:gd name="T15" fmla="*/ 44 h 20"/>
                <a:gd name="T16" fmla="*/ 60 w 19"/>
                <a:gd name="T17" fmla="*/ 33 h 20"/>
                <a:gd name="T18" fmla="*/ 88 w 19"/>
                <a:gd name="T19" fmla="*/ 0 h 20"/>
                <a:gd name="T20" fmla="*/ 105 w 19"/>
                <a:gd name="T21" fmla="*/ 20 h 20"/>
                <a:gd name="T22" fmla="*/ 131 w 19"/>
                <a:gd name="T23" fmla="*/ 20 h 20"/>
                <a:gd name="T24" fmla="*/ 164 w 19"/>
                <a:gd name="T25" fmla="*/ 88 h 20"/>
                <a:gd name="T26" fmla="*/ 156 w 19"/>
                <a:gd name="T27" fmla="*/ 117 h 20"/>
                <a:gd name="T28" fmla="*/ 148 w 19"/>
                <a:gd name="T29" fmla="*/ 161 h 20"/>
                <a:gd name="T30" fmla="*/ 131 w 19"/>
                <a:gd name="T31" fmla="*/ 169 h 20"/>
                <a:gd name="T32" fmla="*/ 131 w 19"/>
                <a:gd name="T33" fmla="*/ 194 h 20"/>
                <a:gd name="T34" fmla="*/ 105 w 19"/>
                <a:gd name="T35" fmla="*/ 213 h 20"/>
                <a:gd name="T36" fmla="*/ 68 w 19"/>
                <a:gd name="T37" fmla="*/ 213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8" y="20"/>
                  </a:moveTo>
                  <a:cubicBezTo>
                    <a:pt x="7" y="20"/>
                    <a:pt x="4" y="19"/>
                    <a:pt x="4" y="18"/>
                  </a:cubicBezTo>
                  <a:cubicBezTo>
                    <a:pt x="3" y="18"/>
                    <a:pt x="4" y="17"/>
                    <a:pt x="4" y="17"/>
                  </a:cubicBezTo>
                  <a:cubicBezTo>
                    <a:pt x="4" y="16"/>
                    <a:pt x="3" y="16"/>
                    <a:pt x="3" y="15"/>
                  </a:cubicBezTo>
                  <a:cubicBezTo>
                    <a:pt x="2" y="15"/>
                    <a:pt x="2" y="14"/>
                    <a:pt x="2" y="13"/>
                  </a:cubicBezTo>
                  <a:cubicBezTo>
                    <a:pt x="1" y="11"/>
                    <a:pt x="0" y="11"/>
                    <a:pt x="1" y="9"/>
                  </a:cubicBezTo>
                  <a:cubicBezTo>
                    <a:pt x="2" y="8"/>
                    <a:pt x="3" y="9"/>
                    <a:pt x="4" y="7"/>
                  </a:cubicBezTo>
                  <a:cubicBezTo>
                    <a:pt x="4" y="6"/>
                    <a:pt x="3" y="5"/>
                    <a:pt x="4" y="4"/>
                  </a:cubicBezTo>
                  <a:cubicBezTo>
                    <a:pt x="5" y="2"/>
                    <a:pt x="6" y="3"/>
                    <a:pt x="7" y="3"/>
                  </a:cubicBezTo>
                  <a:cubicBezTo>
                    <a:pt x="8" y="2"/>
                    <a:pt x="9" y="1"/>
                    <a:pt x="10" y="0"/>
                  </a:cubicBezTo>
                  <a:cubicBezTo>
                    <a:pt x="11" y="0"/>
                    <a:pt x="11" y="1"/>
                    <a:pt x="12" y="2"/>
                  </a:cubicBezTo>
                  <a:cubicBezTo>
                    <a:pt x="13" y="2"/>
                    <a:pt x="14" y="2"/>
                    <a:pt x="15" y="2"/>
                  </a:cubicBezTo>
                  <a:cubicBezTo>
                    <a:pt x="17" y="3"/>
                    <a:pt x="19" y="6"/>
                    <a:pt x="19" y="8"/>
                  </a:cubicBezTo>
                  <a:cubicBezTo>
                    <a:pt x="19" y="9"/>
                    <a:pt x="18" y="10"/>
                    <a:pt x="18" y="11"/>
                  </a:cubicBezTo>
                  <a:cubicBezTo>
                    <a:pt x="18" y="13"/>
                    <a:pt x="18" y="14"/>
                    <a:pt x="17" y="15"/>
                  </a:cubicBezTo>
                  <a:cubicBezTo>
                    <a:pt x="16" y="15"/>
                    <a:pt x="16" y="15"/>
                    <a:pt x="15" y="16"/>
                  </a:cubicBezTo>
                  <a:cubicBezTo>
                    <a:pt x="15" y="16"/>
                    <a:pt x="15" y="17"/>
                    <a:pt x="15" y="18"/>
                  </a:cubicBezTo>
                  <a:cubicBezTo>
                    <a:pt x="14" y="19"/>
                    <a:pt x="13" y="20"/>
                    <a:pt x="12" y="20"/>
                  </a:cubicBezTo>
                  <a:cubicBezTo>
                    <a:pt x="11" y="20"/>
                    <a:pt x="9" y="20"/>
                    <a:pt x="8" y="2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78" name="Freeform 568">
              <a:extLst>
                <a:ext uri="{FF2B5EF4-FFF2-40B4-BE49-F238E27FC236}">
                  <a16:creationId xmlns:a16="http://schemas.microsoft.com/office/drawing/2014/main" id="{E4D14D8B-275C-E0BF-FD60-2923D7A6595E}"/>
                </a:ext>
              </a:extLst>
            </p:cNvPr>
            <p:cNvSpPr>
              <a:spLocks/>
            </p:cNvSpPr>
            <p:nvPr/>
          </p:nvSpPr>
          <p:spPr bwMode="auto">
            <a:xfrm>
              <a:off x="4183" y="3025"/>
              <a:ext cx="2" cy="8"/>
            </a:xfrm>
            <a:custGeom>
              <a:avLst/>
              <a:gdLst>
                <a:gd name="T0" fmla="*/ 8 w 1"/>
                <a:gd name="T1" fmla="*/ 0 h 4"/>
                <a:gd name="T2" fmla="*/ 0 w 1"/>
                <a:gd name="T3" fmla="*/ 32 h 4"/>
                <a:gd name="T4" fmla="*/ 0 60000 65536"/>
                <a:gd name="T5" fmla="*/ 0 60000 65536"/>
              </a:gdLst>
              <a:ahLst/>
              <a:cxnLst>
                <a:cxn ang="T4">
                  <a:pos x="T0" y="T1"/>
                </a:cxn>
                <a:cxn ang="T5">
                  <a:pos x="T2" y="T3"/>
                </a:cxn>
              </a:cxnLst>
              <a:rect l="0" t="0" r="r" b="b"/>
              <a:pathLst>
                <a:path w="1" h="4">
                  <a:moveTo>
                    <a:pt x="1" y="0"/>
                  </a:moveTo>
                  <a:cubicBezTo>
                    <a:pt x="1" y="2"/>
                    <a:pt x="1" y="3"/>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79" name="Freeform 569">
              <a:extLst>
                <a:ext uri="{FF2B5EF4-FFF2-40B4-BE49-F238E27FC236}">
                  <a16:creationId xmlns:a16="http://schemas.microsoft.com/office/drawing/2014/main" id="{323BA199-4228-8D53-FD84-FDC5E3CF2A74}"/>
                </a:ext>
              </a:extLst>
            </p:cNvPr>
            <p:cNvSpPr>
              <a:spLocks/>
            </p:cNvSpPr>
            <p:nvPr/>
          </p:nvSpPr>
          <p:spPr bwMode="auto">
            <a:xfrm>
              <a:off x="4205" y="3042"/>
              <a:ext cx="4" cy="2"/>
            </a:xfrm>
            <a:custGeom>
              <a:avLst/>
              <a:gdLst>
                <a:gd name="T0" fmla="*/ 0 w 2"/>
                <a:gd name="T1" fmla="*/ 8 h 1"/>
                <a:gd name="T2" fmla="*/ 16 w 2"/>
                <a:gd name="T3" fmla="*/ 0 h 1"/>
                <a:gd name="T4" fmla="*/ 0 60000 65536"/>
                <a:gd name="T5" fmla="*/ 0 60000 65536"/>
              </a:gdLst>
              <a:ahLst/>
              <a:cxnLst>
                <a:cxn ang="T4">
                  <a:pos x="T0" y="T1"/>
                </a:cxn>
                <a:cxn ang="T5">
                  <a:pos x="T2" y="T3"/>
                </a:cxn>
              </a:cxnLst>
              <a:rect l="0" t="0" r="r" b="b"/>
              <a:pathLst>
                <a:path w="2" h="1">
                  <a:moveTo>
                    <a:pt x="0" y="1"/>
                  </a:moveTo>
                  <a:cubicBezTo>
                    <a:pt x="0" y="0"/>
                    <a:pt x="1" y="0"/>
                    <a:pt x="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80" name="Freeform 570">
              <a:extLst>
                <a:ext uri="{FF2B5EF4-FFF2-40B4-BE49-F238E27FC236}">
                  <a16:creationId xmlns:a16="http://schemas.microsoft.com/office/drawing/2014/main" id="{B2AB9BF3-9823-5E21-C447-6E4E6CBAE558}"/>
                </a:ext>
              </a:extLst>
            </p:cNvPr>
            <p:cNvSpPr>
              <a:spLocks/>
            </p:cNvSpPr>
            <p:nvPr/>
          </p:nvSpPr>
          <p:spPr bwMode="auto">
            <a:xfrm>
              <a:off x="4193" y="3022"/>
              <a:ext cx="10" cy="13"/>
            </a:xfrm>
            <a:custGeom>
              <a:avLst/>
              <a:gdLst>
                <a:gd name="T0" fmla="*/ 32 w 5"/>
                <a:gd name="T1" fmla="*/ 61 h 6"/>
                <a:gd name="T2" fmla="*/ 40 w 5"/>
                <a:gd name="T3" fmla="*/ 43 h 6"/>
                <a:gd name="T4" fmla="*/ 40 w 5"/>
                <a:gd name="T5" fmla="*/ 33 h 6"/>
                <a:gd name="T6" fmla="*/ 32 w 5"/>
                <a:gd name="T7" fmla="*/ 20 h 6"/>
                <a:gd name="T8" fmla="*/ 24 w 5"/>
                <a:gd name="T9" fmla="*/ 0 h 6"/>
                <a:gd name="T10" fmla="*/ 0 w 5"/>
                <a:gd name="T11" fmla="*/ 9 h 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6">
                  <a:moveTo>
                    <a:pt x="4" y="6"/>
                  </a:moveTo>
                  <a:cubicBezTo>
                    <a:pt x="5" y="6"/>
                    <a:pt x="5" y="4"/>
                    <a:pt x="5" y="4"/>
                  </a:cubicBezTo>
                  <a:cubicBezTo>
                    <a:pt x="5" y="3"/>
                    <a:pt x="5" y="3"/>
                    <a:pt x="5" y="3"/>
                  </a:cubicBezTo>
                  <a:cubicBezTo>
                    <a:pt x="4" y="3"/>
                    <a:pt x="4" y="2"/>
                    <a:pt x="4" y="2"/>
                  </a:cubicBezTo>
                  <a:cubicBezTo>
                    <a:pt x="4" y="1"/>
                    <a:pt x="4" y="0"/>
                    <a:pt x="3" y="0"/>
                  </a:cubicBezTo>
                  <a:cubicBezTo>
                    <a:pt x="2" y="0"/>
                    <a:pt x="1" y="2"/>
                    <a:pt x="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81" name="Freeform 571">
              <a:extLst>
                <a:ext uri="{FF2B5EF4-FFF2-40B4-BE49-F238E27FC236}">
                  <a16:creationId xmlns:a16="http://schemas.microsoft.com/office/drawing/2014/main" id="{49B17A40-C80F-AF9E-4522-32F97755ED00}"/>
                </a:ext>
              </a:extLst>
            </p:cNvPr>
            <p:cNvSpPr>
              <a:spLocks/>
            </p:cNvSpPr>
            <p:nvPr/>
          </p:nvSpPr>
          <p:spPr bwMode="auto">
            <a:xfrm>
              <a:off x="4191" y="3044"/>
              <a:ext cx="10" cy="5"/>
            </a:xfrm>
            <a:custGeom>
              <a:avLst/>
              <a:gdLst>
                <a:gd name="T0" fmla="*/ 0 w 5"/>
                <a:gd name="T1" fmla="*/ 0 h 2"/>
                <a:gd name="T2" fmla="*/ 24 w 5"/>
                <a:gd name="T3" fmla="*/ 20 h 2"/>
                <a:gd name="T4" fmla="*/ 40 w 5"/>
                <a:gd name="T5" fmla="*/ 0 h 2"/>
                <a:gd name="T6" fmla="*/ 0 60000 65536"/>
                <a:gd name="T7" fmla="*/ 0 60000 65536"/>
                <a:gd name="T8" fmla="*/ 0 60000 65536"/>
              </a:gdLst>
              <a:ahLst/>
              <a:cxnLst>
                <a:cxn ang="T6">
                  <a:pos x="T0" y="T1"/>
                </a:cxn>
                <a:cxn ang="T7">
                  <a:pos x="T2" y="T3"/>
                </a:cxn>
                <a:cxn ang="T8">
                  <a:pos x="T4" y="T5"/>
                </a:cxn>
              </a:cxnLst>
              <a:rect l="0" t="0" r="r" b="b"/>
              <a:pathLst>
                <a:path w="5" h="2">
                  <a:moveTo>
                    <a:pt x="0" y="0"/>
                  </a:moveTo>
                  <a:cubicBezTo>
                    <a:pt x="0" y="2"/>
                    <a:pt x="2" y="1"/>
                    <a:pt x="3" y="1"/>
                  </a:cubicBezTo>
                  <a:cubicBezTo>
                    <a:pt x="4" y="1"/>
                    <a:pt x="4" y="0"/>
                    <a:pt x="5"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82" name="Freeform 572">
              <a:extLst>
                <a:ext uri="{FF2B5EF4-FFF2-40B4-BE49-F238E27FC236}">
                  <a16:creationId xmlns:a16="http://schemas.microsoft.com/office/drawing/2014/main" id="{B9085985-4673-C76A-8A46-DACF334F7014}"/>
                </a:ext>
              </a:extLst>
            </p:cNvPr>
            <p:cNvSpPr>
              <a:spLocks/>
            </p:cNvSpPr>
            <p:nvPr/>
          </p:nvSpPr>
          <p:spPr bwMode="auto">
            <a:xfrm>
              <a:off x="4416" y="3197"/>
              <a:ext cx="33" cy="42"/>
            </a:xfrm>
            <a:custGeom>
              <a:avLst/>
              <a:gdLst>
                <a:gd name="T0" fmla="*/ 140 w 16"/>
                <a:gd name="T1" fmla="*/ 117 h 19"/>
                <a:gd name="T2" fmla="*/ 132 w 16"/>
                <a:gd name="T3" fmla="*/ 153 h 19"/>
                <a:gd name="T4" fmla="*/ 124 w 16"/>
                <a:gd name="T5" fmla="*/ 161 h 19"/>
                <a:gd name="T6" fmla="*/ 116 w 16"/>
                <a:gd name="T7" fmla="*/ 186 h 19"/>
                <a:gd name="T8" fmla="*/ 107 w 16"/>
                <a:gd name="T9" fmla="*/ 170 h 19"/>
                <a:gd name="T10" fmla="*/ 97 w 16"/>
                <a:gd name="T11" fmla="*/ 195 h 19"/>
                <a:gd name="T12" fmla="*/ 60 w 16"/>
                <a:gd name="T13" fmla="*/ 195 h 19"/>
                <a:gd name="T14" fmla="*/ 43 w 16"/>
                <a:gd name="T15" fmla="*/ 186 h 19"/>
                <a:gd name="T16" fmla="*/ 25 w 16"/>
                <a:gd name="T17" fmla="*/ 161 h 19"/>
                <a:gd name="T18" fmla="*/ 8 w 16"/>
                <a:gd name="T19" fmla="*/ 133 h 19"/>
                <a:gd name="T20" fmla="*/ 25 w 16"/>
                <a:gd name="T21" fmla="*/ 108 h 19"/>
                <a:gd name="T22" fmla="*/ 8 w 16"/>
                <a:gd name="T23" fmla="*/ 73 h 19"/>
                <a:gd name="T24" fmla="*/ 8 w 16"/>
                <a:gd name="T25" fmla="*/ 44 h 19"/>
                <a:gd name="T26" fmla="*/ 35 w 16"/>
                <a:gd name="T27" fmla="*/ 20 h 19"/>
                <a:gd name="T28" fmla="*/ 72 w 16"/>
                <a:gd name="T29" fmla="*/ 0 h 19"/>
                <a:gd name="T30" fmla="*/ 107 w 16"/>
                <a:gd name="T31" fmla="*/ 9 h 19"/>
                <a:gd name="T32" fmla="*/ 107 w 16"/>
                <a:gd name="T33" fmla="*/ 33 h 19"/>
                <a:gd name="T34" fmla="*/ 124 w 16"/>
                <a:gd name="T35" fmla="*/ 33 h 19"/>
                <a:gd name="T36" fmla="*/ 140 w 16"/>
                <a:gd name="T37" fmla="*/ 53 h 19"/>
                <a:gd name="T38" fmla="*/ 132 w 16"/>
                <a:gd name="T39" fmla="*/ 88 h 19"/>
                <a:gd name="T40" fmla="*/ 140 w 16"/>
                <a:gd name="T41" fmla="*/ 11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6" y="11"/>
                  </a:moveTo>
                  <a:cubicBezTo>
                    <a:pt x="16" y="13"/>
                    <a:pt x="16" y="13"/>
                    <a:pt x="15" y="14"/>
                  </a:cubicBezTo>
                  <a:cubicBezTo>
                    <a:pt x="15" y="15"/>
                    <a:pt x="14" y="14"/>
                    <a:pt x="14" y="15"/>
                  </a:cubicBezTo>
                  <a:cubicBezTo>
                    <a:pt x="14" y="15"/>
                    <a:pt x="15" y="17"/>
                    <a:pt x="13" y="17"/>
                  </a:cubicBezTo>
                  <a:cubicBezTo>
                    <a:pt x="13" y="17"/>
                    <a:pt x="12" y="16"/>
                    <a:pt x="12" y="16"/>
                  </a:cubicBezTo>
                  <a:cubicBezTo>
                    <a:pt x="11" y="16"/>
                    <a:pt x="11" y="17"/>
                    <a:pt x="11" y="18"/>
                  </a:cubicBezTo>
                  <a:cubicBezTo>
                    <a:pt x="10" y="18"/>
                    <a:pt x="8" y="19"/>
                    <a:pt x="7" y="18"/>
                  </a:cubicBezTo>
                  <a:cubicBezTo>
                    <a:pt x="6" y="18"/>
                    <a:pt x="6" y="17"/>
                    <a:pt x="5" y="17"/>
                  </a:cubicBezTo>
                  <a:cubicBezTo>
                    <a:pt x="3" y="16"/>
                    <a:pt x="3" y="16"/>
                    <a:pt x="3" y="15"/>
                  </a:cubicBezTo>
                  <a:cubicBezTo>
                    <a:pt x="2" y="14"/>
                    <a:pt x="1" y="13"/>
                    <a:pt x="1" y="12"/>
                  </a:cubicBezTo>
                  <a:cubicBezTo>
                    <a:pt x="0" y="11"/>
                    <a:pt x="2" y="11"/>
                    <a:pt x="3" y="10"/>
                  </a:cubicBezTo>
                  <a:cubicBezTo>
                    <a:pt x="3" y="8"/>
                    <a:pt x="1" y="8"/>
                    <a:pt x="1" y="7"/>
                  </a:cubicBezTo>
                  <a:cubicBezTo>
                    <a:pt x="0" y="6"/>
                    <a:pt x="1" y="5"/>
                    <a:pt x="1" y="4"/>
                  </a:cubicBezTo>
                  <a:cubicBezTo>
                    <a:pt x="2" y="4"/>
                    <a:pt x="3" y="3"/>
                    <a:pt x="4" y="2"/>
                  </a:cubicBezTo>
                  <a:cubicBezTo>
                    <a:pt x="6" y="1"/>
                    <a:pt x="6" y="0"/>
                    <a:pt x="8" y="0"/>
                  </a:cubicBezTo>
                  <a:cubicBezTo>
                    <a:pt x="9" y="0"/>
                    <a:pt x="11" y="0"/>
                    <a:pt x="12" y="1"/>
                  </a:cubicBezTo>
                  <a:cubicBezTo>
                    <a:pt x="12" y="1"/>
                    <a:pt x="12" y="2"/>
                    <a:pt x="12" y="3"/>
                  </a:cubicBezTo>
                  <a:cubicBezTo>
                    <a:pt x="13" y="3"/>
                    <a:pt x="13" y="3"/>
                    <a:pt x="14" y="3"/>
                  </a:cubicBezTo>
                  <a:cubicBezTo>
                    <a:pt x="15" y="3"/>
                    <a:pt x="16" y="4"/>
                    <a:pt x="16" y="5"/>
                  </a:cubicBezTo>
                  <a:cubicBezTo>
                    <a:pt x="16" y="6"/>
                    <a:pt x="15" y="7"/>
                    <a:pt x="15" y="8"/>
                  </a:cubicBezTo>
                  <a:cubicBezTo>
                    <a:pt x="15" y="9"/>
                    <a:pt x="16" y="10"/>
                    <a:pt x="16"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3" name="Freeform 573">
              <a:extLst>
                <a:ext uri="{FF2B5EF4-FFF2-40B4-BE49-F238E27FC236}">
                  <a16:creationId xmlns:a16="http://schemas.microsoft.com/office/drawing/2014/main" id="{ABEC2EE1-92B6-C501-F98F-B93D8AB7EB80}"/>
                </a:ext>
              </a:extLst>
            </p:cNvPr>
            <p:cNvSpPr>
              <a:spLocks/>
            </p:cNvSpPr>
            <p:nvPr/>
          </p:nvSpPr>
          <p:spPr bwMode="auto">
            <a:xfrm>
              <a:off x="4419" y="3202"/>
              <a:ext cx="8" cy="13"/>
            </a:xfrm>
            <a:custGeom>
              <a:avLst/>
              <a:gdLst>
                <a:gd name="T0" fmla="*/ 32 w 4"/>
                <a:gd name="T1" fmla="*/ 0 h 6"/>
                <a:gd name="T2" fmla="*/ 8 w 4"/>
                <a:gd name="T3" fmla="*/ 33 h 6"/>
                <a:gd name="T4" fmla="*/ 16 w 4"/>
                <a:gd name="T5" fmla="*/ 61 h 6"/>
                <a:gd name="T6" fmla="*/ 16 w 4"/>
                <a:gd name="T7" fmla="*/ 43 h 6"/>
                <a:gd name="T8" fmla="*/ 32 w 4"/>
                <a:gd name="T9" fmla="*/ 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4" y="0"/>
                  </a:moveTo>
                  <a:cubicBezTo>
                    <a:pt x="3" y="2"/>
                    <a:pt x="1" y="2"/>
                    <a:pt x="1" y="3"/>
                  </a:cubicBezTo>
                  <a:cubicBezTo>
                    <a:pt x="0" y="5"/>
                    <a:pt x="1" y="5"/>
                    <a:pt x="2" y="6"/>
                  </a:cubicBezTo>
                  <a:cubicBezTo>
                    <a:pt x="1" y="5"/>
                    <a:pt x="1" y="5"/>
                    <a:pt x="2" y="4"/>
                  </a:cubicBezTo>
                  <a:cubicBezTo>
                    <a:pt x="2" y="3"/>
                    <a:pt x="3" y="2"/>
                    <a:pt x="4"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4" name="Freeform 574">
              <a:extLst>
                <a:ext uri="{FF2B5EF4-FFF2-40B4-BE49-F238E27FC236}">
                  <a16:creationId xmlns:a16="http://schemas.microsoft.com/office/drawing/2014/main" id="{6861D7C0-E162-0AFD-1CC5-A0DF2DF26D75}"/>
                </a:ext>
              </a:extLst>
            </p:cNvPr>
            <p:cNvSpPr>
              <a:spLocks/>
            </p:cNvSpPr>
            <p:nvPr/>
          </p:nvSpPr>
          <p:spPr bwMode="auto">
            <a:xfrm>
              <a:off x="4419" y="3219"/>
              <a:ext cx="6" cy="11"/>
            </a:xfrm>
            <a:custGeom>
              <a:avLst/>
              <a:gdLst>
                <a:gd name="T0" fmla="*/ 16 w 3"/>
                <a:gd name="T1" fmla="*/ 0 h 5"/>
                <a:gd name="T2" fmla="*/ 0 w 3"/>
                <a:gd name="T3" fmla="*/ 20 h 5"/>
                <a:gd name="T4" fmla="*/ 16 w 3"/>
                <a:gd name="T5" fmla="*/ 53 h 5"/>
                <a:gd name="T6" fmla="*/ 8 w 3"/>
                <a:gd name="T7" fmla="*/ 20 h 5"/>
                <a:gd name="T8" fmla="*/ 16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0" y="1"/>
                    <a:pt x="0" y="2"/>
                  </a:cubicBezTo>
                  <a:cubicBezTo>
                    <a:pt x="1" y="3"/>
                    <a:pt x="2" y="4"/>
                    <a:pt x="2" y="5"/>
                  </a:cubicBezTo>
                  <a:cubicBezTo>
                    <a:pt x="2" y="4"/>
                    <a:pt x="2" y="3"/>
                    <a:pt x="1" y="2"/>
                  </a:cubicBezTo>
                  <a:cubicBezTo>
                    <a:pt x="1" y="1"/>
                    <a:pt x="3"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5" name="Freeform 575">
              <a:extLst>
                <a:ext uri="{FF2B5EF4-FFF2-40B4-BE49-F238E27FC236}">
                  <a16:creationId xmlns:a16="http://schemas.microsoft.com/office/drawing/2014/main" id="{32272BB5-BC1A-DE61-549E-610472977536}"/>
                </a:ext>
              </a:extLst>
            </p:cNvPr>
            <p:cNvSpPr>
              <a:spLocks/>
            </p:cNvSpPr>
            <p:nvPr/>
          </p:nvSpPr>
          <p:spPr bwMode="auto">
            <a:xfrm>
              <a:off x="4423" y="3228"/>
              <a:ext cx="20" cy="11"/>
            </a:xfrm>
            <a:custGeom>
              <a:avLst/>
              <a:gdLst>
                <a:gd name="T0" fmla="*/ 80 w 10"/>
                <a:gd name="T1" fmla="*/ 20 h 5"/>
                <a:gd name="T2" fmla="*/ 32 w 10"/>
                <a:gd name="T3" fmla="*/ 44 h 5"/>
                <a:gd name="T4" fmla="*/ 16 w 10"/>
                <a:gd name="T5" fmla="*/ 20 h 5"/>
                <a:gd name="T6" fmla="*/ 0 w 10"/>
                <a:gd name="T7" fmla="*/ 0 h 5"/>
                <a:gd name="T8" fmla="*/ 24 w 10"/>
                <a:gd name="T9" fmla="*/ 20 h 5"/>
                <a:gd name="T10" fmla="*/ 32 w 10"/>
                <a:gd name="T11" fmla="*/ 20 h 5"/>
                <a:gd name="T12" fmla="*/ 40 w 10"/>
                <a:gd name="T13" fmla="*/ 33 h 5"/>
                <a:gd name="T14" fmla="*/ 64 w 10"/>
                <a:gd name="T15" fmla="*/ 20 h 5"/>
                <a:gd name="T16" fmla="*/ 72 w 10"/>
                <a:gd name="T17" fmla="*/ 2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5">
                  <a:moveTo>
                    <a:pt x="10" y="2"/>
                  </a:moveTo>
                  <a:cubicBezTo>
                    <a:pt x="8" y="1"/>
                    <a:pt x="7" y="5"/>
                    <a:pt x="4" y="4"/>
                  </a:cubicBezTo>
                  <a:cubicBezTo>
                    <a:pt x="4" y="3"/>
                    <a:pt x="3" y="3"/>
                    <a:pt x="2" y="2"/>
                  </a:cubicBezTo>
                  <a:cubicBezTo>
                    <a:pt x="1" y="2"/>
                    <a:pt x="0" y="1"/>
                    <a:pt x="0" y="0"/>
                  </a:cubicBezTo>
                  <a:cubicBezTo>
                    <a:pt x="1" y="1"/>
                    <a:pt x="2" y="2"/>
                    <a:pt x="3" y="2"/>
                  </a:cubicBezTo>
                  <a:cubicBezTo>
                    <a:pt x="3" y="2"/>
                    <a:pt x="4" y="2"/>
                    <a:pt x="4" y="2"/>
                  </a:cubicBezTo>
                  <a:cubicBezTo>
                    <a:pt x="4" y="2"/>
                    <a:pt x="5" y="3"/>
                    <a:pt x="5" y="3"/>
                  </a:cubicBezTo>
                  <a:cubicBezTo>
                    <a:pt x="6" y="3"/>
                    <a:pt x="7" y="2"/>
                    <a:pt x="8" y="2"/>
                  </a:cubicBezTo>
                  <a:cubicBezTo>
                    <a:pt x="8" y="1"/>
                    <a:pt x="9" y="2"/>
                    <a:pt x="9"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6" name="Freeform 576">
              <a:extLst>
                <a:ext uri="{FF2B5EF4-FFF2-40B4-BE49-F238E27FC236}">
                  <a16:creationId xmlns:a16="http://schemas.microsoft.com/office/drawing/2014/main" id="{0AB3D659-D1B1-3993-BF30-AB4F67E5869F}"/>
                </a:ext>
              </a:extLst>
            </p:cNvPr>
            <p:cNvSpPr>
              <a:spLocks/>
            </p:cNvSpPr>
            <p:nvPr/>
          </p:nvSpPr>
          <p:spPr bwMode="auto">
            <a:xfrm>
              <a:off x="4443" y="3206"/>
              <a:ext cx="6" cy="11"/>
            </a:xfrm>
            <a:custGeom>
              <a:avLst/>
              <a:gdLst>
                <a:gd name="T0" fmla="*/ 24 w 3"/>
                <a:gd name="T1" fmla="*/ 9 h 5"/>
                <a:gd name="T2" fmla="*/ 16 w 3"/>
                <a:gd name="T3" fmla="*/ 33 h 5"/>
                <a:gd name="T4" fmla="*/ 16 w 3"/>
                <a:gd name="T5" fmla="*/ 53 h 5"/>
                <a:gd name="T6" fmla="*/ 8 w 3"/>
                <a:gd name="T7" fmla="*/ 33 h 5"/>
                <a:gd name="T8" fmla="*/ 16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3" y="1"/>
                  </a:moveTo>
                  <a:cubicBezTo>
                    <a:pt x="3" y="1"/>
                    <a:pt x="2" y="2"/>
                    <a:pt x="2" y="3"/>
                  </a:cubicBezTo>
                  <a:cubicBezTo>
                    <a:pt x="2" y="3"/>
                    <a:pt x="2" y="4"/>
                    <a:pt x="2" y="5"/>
                  </a:cubicBezTo>
                  <a:cubicBezTo>
                    <a:pt x="1" y="4"/>
                    <a:pt x="0" y="3"/>
                    <a:pt x="1" y="3"/>
                  </a:cubicBezTo>
                  <a:cubicBezTo>
                    <a:pt x="2" y="2"/>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7" name="Freeform 577">
              <a:extLst>
                <a:ext uri="{FF2B5EF4-FFF2-40B4-BE49-F238E27FC236}">
                  <a16:creationId xmlns:a16="http://schemas.microsoft.com/office/drawing/2014/main" id="{742A6049-4916-2579-0D2C-B36A34AEA356}"/>
                </a:ext>
              </a:extLst>
            </p:cNvPr>
            <p:cNvSpPr>
              <a:spLocks/>
            </p:cNvSpPr>
            <p:nvPr/>
          </p:nvSpPr>
          <p:spPr bwMode="auto">
            <a:xfrm>
              <a:off x="4437" y="3199"/>
              <a:ext cx="4" cy="3"/>
            </a:xfrm>
            <a:custGeom>
              <a:avLst/>
              <a:gdLst>
                <a:gd name="T0" fmla="*/ 16 w 2"/>
                <a:gd name="T1" fmla="*/ 27 h 1"/>
                <a:gd name="T2" fmla="*/ 0 w 2"/>
                <a:gd name="T3" fmla="*/ 0 h 1"/>
                <a:gd name="T4" fmla="*/ 16 w 2"/>
                <a:gd name="T5" fmla="*/ 27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1" y="0"/>
                    <a:pt x="0" y="0"/>
                    <a:pt x="0" y="0"/>
                  </a:cubicBezTo>
                  <a:cubicBezTo>
                    <a:pt x="0" y="0"/>
                    <a:pt x="2" y="1"/>
                    <a:pt x="2"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8" name="Freeform 578">
              <a:extLst>
                <a:ext uri="{FF2B5EF4-FFF2-40B4-BE49-F238E27FC236}">
                  <a16:creationId xmlns:a16="http://schemas.microsoft.com/office/drawing/2014/main" id="{983E9026-7050-064A-4254-F0678C1D0957}"/>
                </a:ext>
              </a:extLst>
            </p:cNvPr>
            <p:cNvSpPr>
              <a:spLocks/>
            </p:cNvSpPr>
            <p:nvPr/>
          </p:nvSpPr>
          <p:spPr bwMode="auto">
            <a:xfrm>
              <a:off x="4441" y="3219"/>
              <a:ext cx="6" cy="7"/>
            </a:xfrm>
            <a:custGeom>
              <a:avLst/>
              <a:gdLst>
                <a:gd name="T0" fmla="*/ 16 w 3"/>
                <a:gd name="T1" fmla="*/ 12 h 3"/>
                <a:gd name="T2" fmla="*/ 8 w 3"/>
                <a:gd name="T3" fmla="*/ 28 h 3"/>
                <a:gd name="T4" fmla="*/ 0 w 3"/>
                <a:gd name="T5" fmla="*/ 37 h 3"/>
                <a:gd name="T6" fmla="*/ 16 w 3"/>
                <a:gd name="T7" fmla="*/ 28 h 3"/>
                <a:gd name="T8" fmla="*/ 16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1"/>
                  </a:moveTo>
                  <a:cubicBezTo>
                    <a:pt x="2" y="1"/>
                    <a:pt x="1" y="1"/>
                    <a:pt x="1" y="2"/>
                  </a:cubicBezTo>
                  <a:cubicBezTo>
                    <a:pt x="1" y="2"/>
                    <a:pt x="0" y="3"/>
                    <a:pt x="0" y="3"/>
                  </a:cubicBezTo>
                  <a:cubicBezTo>
                    <a:pt x="0" y="3"/>
                    <a:pt x="2" y="2"/>
                    <a:pt x="2" y="2"/>
                  </a:cubicBezTo>
                  <a:cubicBezTo>
                    <a:pt x="3"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89" name="Freeform 579">
              <a:extLst>
                <a:ext uri="{FF2B5EF4-FFF2-40B4-BE49-F238E27FC236}">
                  <a16:creationId xmlns:a16="http://schemas.microsoft.com/office/drawing/2014/main" id="{46A5608D-69A4-30FD-2406-BC566F1EC2CE}"/>
                </a:ext>
              </a:extLst>
            </p:cNvPr>
            <p:cNvSpPr>
              <a:spLocks/>
            </p:cNvSpPr>
            <p:nvPr/>
          </p:nvSpPr>
          <p:spPr bwMode="auto">
            <a:xfrm>
              <a:off x="4429" y="3234"/>
              <a:ext cx="10" cy="3"/>
            </a:xfrm>
            <a:custGeom>
              <a:avLst/>
              <a:gdLst>
                <a:gd name="T0" fmla="*/ 40 w 5"/>
                <a:gd name="T1" fmla="*/ 0 h 1"/>
                <a:gd name="T2" fmla="*/ 16 w 5"/>
                <a:gd name="T3" fmla="*/ 27 h 1"/>
                <a:gd name="T4" fmla="*/ 8 w 5"/>
                <a:gd name="T5" fmla="*/ 0 h 1"/>
                <a:gd name="T6" fmla="*/ 0 w 5"/>
                <a:gd name="T7" fmla="*/ 0 h 1"/>
                <a:gd name="T8" fmla="*/ 24 w 5"/>
                <a:gd name="T9" fmla="*/ 0 h 1"/>
                <a:gd name="T10" fmla="*/ 40 w 5"/>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1">
                  <a:moveTo>
                    <a:pt x="5" y="0"/>
                  </a:moveTo>
                  <a:cubicBezTo>
                    <a:pt x="4" y="0"/>
                    <a:pt x="3" y="1"/>
                    <a:pt x="2" y="1"/>
                  </a:cubicBezTo>
                  <a:cubicBezTo>
                    <a:pt x="2" y="1"/>
                    <a:pt x="2" y="1"/>
                    <a:pt x="1" y="0"/>
                  </a:cubicBezTo>
                  <a:cubicBezTo>
                    <a:pt x="1" y="0"/>
                    <a:pt x="0" y="0"/>
                    <a:pt x="0" y="0"/>
                  </a:cubicBezTo>
                  <a:cubicBezTo>
                    <a:pt x="1" y="0"/>
                    <a:pt x="2" y="1"/>
                    <a:pt x="3" y="0"/>
                  </a:cubicBezTo>
                  <a:cubicBezTo>
                    <a:pt x="4" y="0"/>
                    <a:pt x="4" y="0"/>
                    <a:pt x="5"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0" name="Freeform 580">
              <a:extLst>
                <a:ext uri="{FF2B5EF4-FFF2-40B4-BE49-F238E27FC236}">
                  <a16:creationId xmlns:a16="http://schemas.microsoft.com/office/drawing/2014/main" id="{7F421A70-51FB-A068-9020-614F4DD6F077}"/>
                </a:ext>
              </a:extLst>
            </p:cNvPr>
            <p:cNvSpPr>
              <a:spLocks/>
            </p:cNvSpPr>
            <p:nvPr/>
          </p:nvSpPr>
          <p:spPr bwMode="auto">
            <a:xfrm>
              <a:off x="4419" y="3219"/>
              <a:ext cx="6" cy="5"/>
            </a:xfrm>
            <a:custGeom>
              <a:avLst/>
              <a:gdLst>
                <a:gd name="T0" fmla="*/ 16 w 3"/>
                <a:gd name="T1" fmla="*/ 0 h 2"/>
                <a:gd name="T2" fmla="*/ 8 w 3"/>
                <a:gd name="T3" fmla="*/ 33 h 2"/>
                <a:gd name="T4" fmla="*/ 0 w 3"/>
                <a:gd name="T5" fmla="*/ 33 h 2"/>
                <a:gd name="T6" fmla="*/ 8 w 3"/>
                <a:gd name="T7" fmla="*/ 33 h 2"/>
                <a:gd name="T8" fmla="*/ 16 w 3"/>
                <a:gd name="T9" fmla="*/ 20 h 2"/>
                <a:gd name="T10" fmla="*/ 16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0"/>
                  </a:moveTo>
                  <a:cubicBezTo>
                    <a:pt x="3" y="1"/>
                    <a:pt x="0" y="1"/>
                    <a:pt x="1" y="2"/>
                  </a:cubicBezTo>
                  <a:cubicBezTo>
                    <a:pt x="0" y="2"/>
                    <a:pt x="0" y="2"/>
                    <a:pt x="0" y="2"/>
                  </a:cubicBezTo>
                  <a:cubicBezTo>
                    <a:pt x="0" y="2"/>
                    <a:pt x="0" y="2"/>
                    <a:pt x="1" y="2"/>
                  </a:cubicBezTo>
                  <a:cubicBezTo>
                    <a:pt x="1" y="1"/>
                    <a:pt x="2" y="2"/>
                    <a:pt x="2" y="1"/>
                  </a:cubicBezTo>
                  <a:cubicBezTo>
                    <a:pt x="3" y="1"/>
                    <a:pt x="3" y="0"/>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1" name="Freeform 581">
              <a:extLst>
                <a:ext uri="{FF2B5EF4-FFF2-40B4-BE49-F238E27FC236}">
                  <a16:creationId xmlns:a16="http://schemas.microsoft.com/office/drawing/2014/main" id="{E7794192-3314-1744-4115-087305B3BBD1}"/>
                </a:ext>
              </a:extLst>
            </p:cNvPr>
            <p:cNvSpPr>
              <a:spLocks/>
            </p:cNvSpPr>
            <p:nvPr/>
          </p:nvSpPr>
          <p:spPr bwMode="auto">
            <a:xfrm>
              <a:off x="4419" y="3206"/>
              <a:ext cx="2" cy="9"/>
            </a:xfrm>
            <a:custGeom>
              <a:avLst/>
              <a:gdLst>
                <a:gd name="T0" fmla="*/ 8 w 1"/>
                <a:gd name="T1" fmla="*/ 0 h 4"/>
                <a:gd name="T2" fmla="*/ 0 w 1"/>
                <a:gd name="T3" fmla="*/ 25 h 4"/>
                <a:gd name="T4" fmla="*/ 8 w 1"/>
                <a:gd name="T5" fmla="*/ 45 h 4"/>
                <a:gd name="T6" fmla="*/ 8 w 1"/>
                <a:gd name="T7" fmla="*/ 36 h 4"/>
                <a:gd name="T8" fmla="*/ 8 w 1"/>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4">
                  <a:moveTo>
                    <a:pt x="1" y="0"/>
                  </a:moveTo>
                  <a:cubicBezTo>
                    <a:pt x="1" y="1"/>
                    <a:pt x="0" y="1"/>
                    <a:pt x="0" y="2"/>
                  </a:cubicBezTo>
                  <a:cubicBezTo>
                    <a:pt x="0" y="3"/>
                    <a:pt x="1" y="3"/>
                    <a:pt x="1" y="4"/>
                  </a:cubicBezTo>
                  <a:cubicBezTo>
                    <a:pt x="1" y="3"/>
                    <a:pt x="1" y="3"/>
                    <a:pt x="1" y="3"/>
                  </a:cubicBezTo>
                  <a:cubicBezTo>
                    <a:pt x="0"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2" name="Freeform 582">
              <a:extLst>
                <a:ext uri="{FF2B5EF4-FFF2-40B4-BE49-F238E27FC236}">
                  <a16:creationId xmlns:a16="http://schemas.microsoft.com/office/drawing/2014/main" id="{DCB2702D-6977-2138-1263-4A5D02653890}"/>
                </a:ext>
              </a:extLst>
            </p:cNvPr>
            <p:cNvSpPr>
              <a:spLocks/>
            </p:cNvSpPr>
            <p:nvPr/>
          </p:nvSpPr>
          <p:spPr bwMode="auto">
            <a:xfrm>
              <a:off x="4437" y="3202"/>
              <a:ext cx="8" cy="4"/>
            </a:xfrm>
            <a:custGeom>
              <a:avLst/>
              <a:gdLst>
                <a:gd name="T0" fmla="*/ 32 w 4"/>
                <a:gd name="T1" fmla="*/ 16 h 2"/>
                <a:gd name="T2" fmla="*/ 16 w 4"/>
                <a:gd name="T3" fmla="*/ 8 h 2"/>
                <a:gd name="T4" fmla="*/ 0 w 4"/>
                <a:gd name="T5" fmla="*/ 0 h 2"/>
                <a:gd name="T6" fmla="*/ 16 w 4"/>
                <a:gd name="T7" fmla="*/ 16 h 2"/>
                <a:gd name="T8" fmla="*/ 32 w 4"/>
                <a:gd name="T9" fmla="*/ 16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2"/>
                  </a:moveTo>
                  <a:cubicBezTo>
                    <a:pt x="4" y="1"/>
                    <a:pt x="3" y="2"/>
                    <a:pt x="2" y="1"/>
                  </a:cubicBezTo>
                  <a:cubicBezTo>
                    <a:pt x="1" y="1"/>
                    <a:pt x="1" y="1"/>
                    <a:pt x="0" y="0"/>
                  </a:cubicBezTo>
                  <a:cubicBezTo>
                    <a:pt x="1" y="1"/>
                    <a:pt x="1" y="2"/>
                    <a:pt x="2" y="2"/>
                  </a:cubicBezTo>
                  <a:cubicBezTo>
                    <a:pt x="3" y="2"/>
                    <a:pt x="4" y="2"/>
                    <a:pt x="4"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3" name="Freeform 583">
              <a:extLst>
                <a:ext uri="{FF2B5EF4-FFF2-40B4-BE49-F238E27FC236}">
                  <a16:creationId xmlns:a16="http://schemas.microsoft.com/office/drawing/2014/main" id="{DD0CBFF9-41EC-B876-FEF6-BBA55722F64D}"/>
                </a:ext>
              </a:extLst>
            </p:cNvPr>
            <p:cNvSpPr>
              <a:spLocks/>
            </p:cNvSpPr>
            <p:nvPr/>
          </p:nvSpPr>
          <p:spPr bwMode="auto">
            <a:xfrm>
              <a:off x="4416" y="3197"/>
              <a:ext cx="33" cy="42"/>
            </a:xfrm>
            <a:custGeom>
              <a:avLst/>
              <a:gdLst>
                <a:gd name="T0" fmla="*/ 140 w 16"/>
                <a:gd name="T1" fmla="*/ 117 h 19"/>
                <a:gd name="T2" fmla="*/ 132 w 16"/>
                <a:gd name="T3" fmla="*/ 153 h 19"/>
                <a:gd name="T4" fmla="*/ 124 w 16"/>
                <a:gd name="T5" fmla="*/ 161 h 19"/>
                <a:gd name="T6" fmla="*/ 116 w 16"/>
                <a:gd name="T7" fmla="*/ 186 h 19"/>
                <a:gd name="T8" fmla="*/ 107 w 16"/>
                <a:gd name="T9" fmla="*/ 170 h 19"/>
                <a:gd name="T10" fmla="*/ 97 w 16"/>
                <a:gd name="T11" fmla="*/ 195 h 19"/>
                <a:gd name="T12" fmla="*/ 60 w 16"/>
                <a:gd name="T13" fmla="*/ 195 h 19"/>
                <a:gd name="T14" fmla="*/ 43 w 16"/>
                <a:gd name="T15" fmla="*/ 186 h 19"/>
                <a:gd name="T16" fmla="*/ 25 w 16"/>
                <a:gd name="T17" fmla="*/ 161 h 19"/>
                <a:gd name="T18" fmla="*/ 8 w 16"/>
                <a:gd name="T19" fmla="*/ 133 h 19"/>
                <a:gd name="T20" fmla="*/ 25 w 16"/>
                <a:gd name="T21" fmla="*/ 108 h 19"/>
                <a:gd name="T22" fmla="*/ 8 w 16"/>
                <a:gd name="T23" fmla="*/ 73 h 19"/>
                <a:gd name="T24" fmla="*/ 8 w 16"/>
                <a:gd name="T25" fmla="*/ 44 h 19"/>
                <a:gd name="T26" fmla="*/ 35 w 16"/>
                <a:gd name="T27" fmla="*/ 20 h 19"/>
                <a:gd name="T28" fmla="*/ 72 w 16"/>
                <a:gd name="T29" fmla="*/ 0 h 19"/>
                <a:gd name="T30" fmla="*/ 107 w 16"/>
                <a:gd name="T31" fmla="*/ 9 h 19"/>
                <a:gd name="T32" fmla="*/ 107 w 16"/>
                <a:gd name="T33" fmla="*/ 33 h 19"/>
                <a:gd name="T34" fmla="*/ 124 w 16"/>
                <a:gd name="T35" fmla="*/ 33 h 19"/>
                <a:gd name="T36" fmla="*/ 140 w 16"/>
                <a:gd name="T37" fmla="*/ 53 h 19"/>
                <a:gd name="T38" fmla="*/ 132 w 16"/>
                <a:gd name="T39" fmla="*/ 88 h 19"/>
                <a:gd name="T40" fmla="*/ 140 w 16"/>
                <a:gd name="T41" fmla="*/ 11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9">
                  <a:moveTo>
                    <a:pt x="16" y="11"/>
                  </a:moveTo>
                  <a:cubicBezTo>
                    <a:pt x="16" y="13"/>
                    <a:pt x="16" y="13"/>
                    <a:pt x="15" y="14"/>
                  </a:cubicBezTo>
                  <a:cubicBezTo>
                    <a:pt x="15" y="15"/>
                    <a:pt x="14" y="14"/>
                    <a:pt x="14" y="15"/>
                  </a:cubicBezTo>
                  <a:cubicBezTo>
                    <a:pt x="14" y="15"/>
                    <a:pt x="15" y="17"/>
                    <a:pt x="13" y="17"/>
                  </a:cubicBezTo>
                  <a:cubicBezTo>
                    <a:pt x="13" y="17"/>
                    <a:pt x="12" y="16"/>
                    <a:pt x="12" y="16"/>
                  </a:cubicBezTo>
                  <a:cubicBezTo>
                    <a:pt x="11" y="16"/>
                    <a:pt x="11" y="17"/>
                    <a:pt x="11" y="18"/>
                  </a:cubicBezTo>
                  <a:cubicBezTo>
                    <a:pt x="10" y="18"/>
                    <a:pt x="8" y="19"/>
                    <a:pt x="7" y="18"/>
                  </a:cubicBezTo>
                  <a:cubicBezTo>
                    <a:pt x="6" y="18"/>
                    <a:pt x="6" y="17"/>
                    <a:pt x="5" y="17"/>
                  </a:cubicBezTo>
                  <a:cubicBezTo>
                    <a:pt x="3" y="16"/>
                    <a:pt x="3" y="16"/>
                    <a:pt x="3" y="15"/>
                  </a:cubicBezTo>
                  <a:cubicBezTo>
                    <a:pt x="2" y="14"/>
                    <a:pt x="1" y="13"/>
                    <a:pt x="1" y="12"/>
                  </a:cubicBezTo>
                  <a:cubicBezTo>
                    <a:pt x="0" y="11"/>
                    <a:pt x="2" y="11"/>
                    <a:pt x="3" y="10"/>
                  </a:cubicBezTo>
                  <a:cubicBezTo>
                    <a:pt x="3" y="8"/>
                    <a:pt x="1" y="8"/>
                    <a:pt x="1" y="7"/>
                  </a:cubicBezTo>
                  <a:cubicBezTo>
                    <a:pt x="0" y="6"/>
                    <a:pt x="1" y="5"/>
                    <a:pt x="1" y="4"/>
                  </a:cubicBezTo>
                  <a:cubicBezTo>
                    <a:pt x="2" y="4"/>
                    <a:pt x="3" y="3"/>
                    <a:pt x="4" y="2"/>
                  </a:cubicBezTo>
                  <a:cubicBezTo>
                    <a:pt x="6" y="1"/>
                    <a:pt x="6" y="0"/>
                    <a:pt x="8" y="0"/>
                  </a:cubicBezTo>
                  <a:cubicBezTo>
                    <a:pt x="9" y="0"/>
                    <a:pt x="11" y="0"/>
                    <a:pt x="12" y="1"/>
                  </a:cubicBezTo>
                  <a:cubicBezTo>
                    <a:pt x="12" y="1"/>
                    <a:pt x="12" y="2"/>
                    <a:pt x="12" y="3"/>
                  </a:cubicBezTo>
                  <a:cubicBezTo>
                    <a:pt x="13" y="3"/>
                    <a:pt x="13" y="3"/>
                    <a:pt x="14" y="3"/>
                  </a:cubicBezTo>
                  <a:cubicBezTo>
                    <a:pt x="15" y="3"/>
                    <a:pt x="16" y="4"/>
                    <a:pt x="16" y="5"/>
                  </a:cubicBezTo>
                  <a:cubicBezTo>
                    <a:pt x="16" y="6"/>
                    <a:pt x="15" y="7"/>
                    <a:pt x="15" y="8"/>
                  </a:cubicBezTo>
                  <a:cubicBezTo>
                    <a:pt x="15" y="9"/>
                    <a:pt x="16" y="10"/>
                    <a:pt x="16"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94" name="Freeform 584">
              <a:extLst>
                <a:ext uri="{FF2B5EF4-FFF2-40B4-BE49-F238E27FC236}">
                  <a16:creationId xmlns:a16="http://schemas.microsoft.com/office/drawing/2014/main" id="{F5D4CE00-FE8A-AF17-1DAC-90AAE8B37EC9}"/>
                </a:ext>
              </a:extLst>
            </p:cNvPr>
            <p:cNvSpPr>
              <a:spLocks/>
            </p:cNvSpPr>
            <p:nvPr/>
          </p:nvSpPr>
          <p:spPr bwMode="auto">
            <a:xfrm>
              <a:off x="4421" y="3217"/>
              <a:ext cx="4" cy="4"/>
            </a:xfrm>
            <a:custGeom>
              <a:avLst/>
              <a:gdLst>
                <a:gd name="T0" fmla="*/ 16 w 2"/>
                <a:gd name="T1" fmla="*/ 16 h 2"/>
                <a:gd name="T2" fmla="*/ 0 w 2"/>
                <a:gd name="T3" fmla="*/ 0 h 2"/>
                <a:gd name="T4" fmla="*/ 0 60000 65536"/>
                <a:gd name="T5" fmla="*/ 0 60000 65536"/>
              </a:gdLst>
              <a:ahLst/>
              <a:cxnLst>
                <a:cxn ang="T4">
                  <a:pos x="T0" y="T1"/>
                </a:cxn>
                <a:cxn ang="T5">
                  <a:pos x="T2" y="T3"/>
                </a:cxn>
              </a:cxnLst>
              <a:rect l="0" t="0" r="r" b="b"/>
              <a:pathLst>
                <a:path w="2" h="2">
                  <a:moveTo>
                    <a:pt x="2" y="2"/>
                  </a:moveTo>
                  <a:cubicBezTo>
                    <a:pt x="2"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95" name="Freeform 585">
              <a:extLst>
                <a:ext uri="{FF2B5EF4-FFF2-40B4-BE49-F238E27FC236}">
                  <a16:creationId xmlns:a16="http://schemas.microsoft.com/office/drawing/2014/main" id="{7C628041-D19D-BB21-355D-2BB127965D02}"/>
                </a:ext>
              </a:extLst>
            </p:cNvPr>
            <p:cNvSpPr>
              <a:spLocks/>
            </p:cNvSpPr>
            <p:nvPr/>
          </p:nvSpPr>
          <p:spPr bwMode="auto">
            <a:xfrm>
              <a:off x="4439" y="3219"/>
              <a:ext cx="6" cy="7"/>
            </a:xfrm>
            <a:custGeom>
              <a:avLst/>
              <a:gdLst>
                <a:gd name="T0" fmla="*/ 0 w 3"/>
                <a:gd name="T1" fmla="*/ 37 h 3"/>
                <a:gd name="T2" fmla="*/ 24 w 3"/>
                <a:gd name="T3" fmla="*/ 0 h 3"/>
                <a:gd name="T4" fmla="*/ 0 60000 65536"/>
                <a:gd name="T5" fmla="*/ 0 60000 65536"/>
              </a:gdLst>
              <a:ahLst/>
              <a:cxnLst>
                <a:cxn ang="T4">
                  <a:pos x="T0" y="T1"/>
                </a:cxn>
                <a:cxn ang="T5">
                  <a:pos x="T2" y="T3"/>
                </a:cxn>
              </a:cxnLst>
              <a:rect l="0" t="0" r="r" b="b"/>
              <a:pathLst>
                <a:path w="3" h="3">
                  <a:moveTo>
                    <a:pt x="0" y="3"/>
                  </a:moveTo>
                  <a:cubicBezTo>
                    <a:pt x="2" y="2"/>
                    <a:pt x="3" y="1"/>
                    <a:pt x="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96" name="Freeform 586">
              <a:extLst>
                <a:ext uri="{FF2B5EF4-FFF2-40B4-BE49-F238E27FC236}">
                  <a16:creationId xmlns:a16="http://schemas.microsoft.com/office/drawing/2014/main" id="{72D361E2-9E80-C28C-70B7-D0148A2A09F3}"/>
                </a:ext>
              </a:extLst>
            </p:cNvPr>
            <p:cNvSpPr>
              <a:spLocks/>
            </p:cNvSpPr>
            <p:nvPr/>
          </p:nvSpPr>
          <p:spPr bwMode="auto">
            <a:xfrm>
              <a:off x="4439" y="3202"/>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597" name="Freeform 587">
              <a:extLst>
                <a:ext uri="{FF2B5EF4-FFF2-40B4-BE49-F238E27FC236}">
                  <a16:creationId xmlns:a16="http://schemas.microsoft.com/office/drawing/2014/main" id="{462FAF67-9030-C09C-E03A-79D2B630635A}"/>
                </a:ext>
              </a:extLst>
            </p:cNvPr>
            <p:cNvSpPr>
              <a:spLocks/>
            </p:cNvSpPr>
            <p:nvPr/>
          </p:nvSpPr>
          <p:spPr bwMode="auto">
            <a:xfrm>
              <a:off x="3988" y="2189"/>
              <a:ext cx="45" cy="48"/>
            </a:xfrm>
            <a:custGeom>
              <a:avLst/>
              <a:gdLst>
                <a:gd name="T0" fmla="*/ 147 w 22"/>
                <a:gd name="T1" fmla="*/ 44 h 22"/>
                <a:gd name="T2" fmla="*/ 84 w 22"/>
                <a:gd name="T3" fmla="*/ 0 h 22"/>
                <a:gd name="T4" fmla="*/ 33 w 22"/>
                <a:gd name="T5" fmla="*/ 33 h 22"/>
                <a:gd name="T6" fmla="*/ 76 w 22"/>
                <a:gd name="T7" fmla="*/ 194 h 22"/>
                <a:gd name="T8" fmla="*/ 188 w 22"/>
                <a:gd name="T9" fmla="*/ 148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1"/>
                    <a:pt x="13" y="0"/>
                    <a:pt x="10" y="0"/>
                  </a:cubicBezTo>
                  <a:cubicBezTo>
                    <a:pt x="8" y="0"/>
                    <a:pt x="5" y="1"/>
                    <a:pt x="4" y="3"/>
                  </a:cubicBezTo>
                  <a:cubicBezTo>
                    <a:pt x="0" y="7"/>
                    <a:pt x="2" y="15"/>
                    <a:pt x="9" y="19"/>
                  </a:cubicBezTo>
                  <a:cubicBezTo>
                    <a:pt x="15" y="22"/>
                    <a:pt x="21" y="18"/>
                    <a:pt x="22" y="14"/>
                  </a:cubicBezTo>
                  <a:cubicBezTo>
                    <a:pt x="22" y="10"/>
                    <a:pt x="21" y="8"/>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598" name="Freeform 588">
              <a:extLst>
                <a:ext uri="{FF2B5EF4-FFF2-40B4-BE49-F238E27FC236}">
                  <a16:creationId xmlns:a16="http://schemas.microsoft.com/office/drawing/2014/main" id="{D1C3D020-4579-12AA-E53F-52DAA280CAE0}"/>
                </a:ext>
              </a:extLst>
            </p:cNvPr>
            <p:cNvSpPr>
              <a:spLocks/>
            </p:cNvSpPr>
            <p:nvPr/>
          </p:nvSpPr>
          <p:spPr bwMode="auto">
            <a:xfrm>
              <a:off x="4000" y="2198"/>
              <a:ext cx="25" cy="26"/>
            </a:xfrm>
            <a:custGeom>
              <a:avLst/>
              <a:gdLst>
                <a:gd name="T0" fmla="*/ 100 w 12"/>
                <a:gd name="T1" fmla="*/ 61 h 12"/>
                <a:gd name="T2" fmla="*/ 92 w 12"/>
                <a:gd name="T3" fmla="*/ 113 h 12"/>
                <a:gd name="T4" fmla="*/ 27 w 12"/>
                <a:gd name="T5" fmla="*/ 80 h 12"/>
                <a:gd name="T6" fmla="*/ 8 w 12"/>
                <a:gd name="T7" fmla="*/ 20 h 12"/>
                <a:gd name="T8" fmla="*/ 35 w 12"/>
                <a:gd name="T9" fmla="*/ 0 h 12"/>
                <a:gd name="T10" fmla="*/ 35 w 12"/>
                <a:gd name="T11" fmla="*/ 0 h 12"/>
                <a:gd name="T12" fmla="*/ 8 w 12"/>
                <a:gd name="T13" fmla="*/ 20 h 12"/>
                <a:gd name="T14" fmla="*/ 27 w 12"/>
                <a:gd name="T15" fmla="*/ 80 h 12"/>
                <a:gd name="T16" fmla="*/ 92 w 12"/>
                <a:gd name="T17" fmla="*/ 113 h 12"/>
                <a:gd name="T18" fmla="*/ 100 w 12"/>
                <a:gd name="T19" fmla="*/ 6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6"/>
                  </a:moveTo>
                  <a:cubicBezTo>
                    <a:pt x="12" y="8"/>
                    <a:pt x="11" y="10"/>
                    <a:pt x="10" y="11"/>
                  </a:cubicBezTo>
                  <a:cubicBezTo>
                    <a:pt x="8" y="11"/>
                    <a:pt x="5" y="11"/>
                    <a:pt x="3" y="8"/>
                  </a:cubicBezTo>
                  <a:cubicBezTo>
                    <a:pt x="1" y="5"/>
                    <a:pt x="1" y="4"/>
                    <a:pt x="1" y="2"/>
                  </a:cubicBezTo>
                  <a:cubicBezTo>
                    <a:pt x="1" y="1"/>
                    <a:pt x="3" y="0"/>
                    <a:pt x="4" y="0"/>
                  </a:cubicBezTo>
                  <a:cubicBezTo>
                    <a:pt x="4" y="0"/>
                    <a:pt x="4" y="0"/>
                    <a:pt x="4" y="0"/>
                  </a:cubicBezTo>
                  <a:cubicBezTo>
                    <a:pt x="3" y="0"/>
                    <a:pt x="1" y="1"/>
                    <a:pt x="1" y="2"/>
                  </a:cubicBezTo>
                  <a:cubicBezTo>
                    <a:pt x="0" y="4"/>
                    <a:pt x="0" y="6"/>
                    <a:pt x="3" y="8"/>
                  </a:cubicBezTo>
                  <a:cubicBezTo>
                    <a:pt x="5" y="11"/>
                    <a:pt x="8" y="12"/>
                    <a:pt x="10" y="11"/>
                  </a:cubicBezTo>
                  <a:cubicBezTo>
                    <a:pt x="11" y="10"/>
                    <a:pt x="12"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599" name="Freeform 589">
              <a:extLst>
                <a:ext uri="{FF2B5EF4-FFF2-40B4-BE49-F238E27FC236}">
                  <a16:creationId xmlns:a16="http://schemas.microsoft.com/office/drawing/2014/main" id="{9ED37814-ACF6-227D-6CEC-ABF9F0C76E80}"/>
                </a:ext>
              </a:extLst>
            </p:cNvPr>
            <p:cNvSpPr>
              <a:spLocks/>
            </p:cNvSpPr>
            <p:nvPr/>
          </p:nvSpPr>
          <p:spPr bwMode="auto">
            <a:xfrm>
              <a:off x="4043" y="2270"/>
              <a:ext cx="54" cy="68"/>
            </a:xfrm>
            <a:custGeom>
              <a:avLst/>
              <a:gdLst>
                <a:gd name="T0" fmla="*/ 64 w 26"/>
                <a:gd name="T1" fmla="*/ 283 h 31"/>
                <a:gd name="T2" fmla="*/ 125 w 26"/>
                <a:gd name="T3" fmla="*/ 318 h 31"/>
                <a:gd name="T4" fmla="*/ 208 w 26"/>
                <a:gd name="T5" fmla="*/ 140 h 31"/>
                <a:gd name="T6" fmla="*/ 64 w 26"/>
                <a:gd name="T7" fmla="*/ 9 h 31"/>
                <a:gd name="T8" fmla="*/ 8 w 26"/>
                <a:gd name="T9" fmla="*/ 105 h 31"/>
                <a:gd name="T10" fmla="*/ 35 w 26"/>
                <a:gd name="T11" fmla="*/ 213 h 31"/>
                <a:gd name="T12" fmla="*/ 64 w 26"/>
                <a:gd name="T13" fmla="*/ 28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1">
                  <a:moveTo>
                    <a:pt x="7" y="27"/>
                  </a:moveTo>
                  <a:cubicBezTo>
                    <a:pt x="9" y="29"/>
                    <a:pt x="12" y="30"/>
                    <a:pt x="14" y="30"/>
                  </a:cubicBezTo>
                  <a:cubicBezTo>
                    <a:pt x="23" y="31"/>
                    <a:pt x="26" y="22"/>
                    <a:pt x="23" y="13"/>
                  </a:cubicBezTo>
                  <a:cubicBezTo>
                    <a:pt x="20" y="5"/>
                    <a:pt x="12" y="0"/>
                    <a:pt x="7" y="1"/>
                  </a:cubicBezTo>
                  <a:cubicBezTo>
                    <a:pt x="2" y="3"/>
                    <a:pt x="0" y="6"/>
                    <a:pt x="1" y="10"/>
                  </a:cubicBezTo>
                  <a:cubicBezTo>
                    <a:pt x="1" y="14"/>
                    <a:pt x="3" y="18"/>
                    <a:pt x="4" y="20"/>
                  </a:cubicBezTo>
                  <a:cubicBezTo>
                    <a:pt x="5" y="22"/>
                    <a:pt x="6" y="25"/>
                    <a:pt x="7" y="2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00" name="Freeform 590">
              <a:extLst>
                <a:ext uri="{FF2B5EF4-FFF2-40B4-BE49-F238E27FC236}">
                  <a16:creationId xmlns:a16="http://schemas.microsoft.com/office/drawing/2014/main" id="{45573415-CCD6-59E5-B607-1A6726117E74}"/>
                </a:ext>
              </a:extLst>
            </p:cNvPr>
            <p:cNvSpPr>
              <a:spLocks/>
            </p:cNvSpPr>
            <p:nvPr/>
          </p:nvSpPr>
          <p:spPr bwMode="auto">
            <a:xfrm>
              <a:off x="4060" y="2286"/>
              <a:ext cx="20" cy="37"/>
            </a:xfrm>
            <a:custGeom>
              <a:avLst/>
              <a:gdLst>
                <a:gd name="T0" fmla="*/ 64 w 10"/>
                <a:gd name="T1" fmla="*/ 165 h 17"/>
                <a:gd name="T2" fmla="*/ 72 w 10"/>
                <a:gd name="T3" fmla="*/ 104 h 17"/>
                <a:gd name="T4" fmla="*/ 32 w 10"/>
                <a:gd name="T5" fmla="*/ 9 h 17"/>
                <a:gd name="T6" fmla="*/ 0 w 10"/>
                <a:gd name="T7" fmla="*/ 9 h 17"/>
                <a:gd name="T8" fmla="*/ 0 w 10"/>
                <a:gd name="T9" fmla="*/ 9 h 17"/>
                <a:gd name="T10" fmla="*/ 32 w 10"/>
                <a:gd name="T11" fmla="*/ 9 h 17"/>
                <a:gd name="T12" fmla="*/ 72 w 10"/>
                <a:gd name="T13" fmla="*/ 104 h 17"/>
                <a:gd name="T14" fmla="*/ 64 w 10"/>
                <a:gd name="T15" fmla="*/ 165 h 17"/>
                <a:gd name="T16" fmla="*/ 40 w 10"/>
                <a:gd name="T17" fmla="*/ 165 h 17"/>
                <a:gd name="T18" fmla="*/ 40 w 10"/>
                <a:gd name="T19" fmla="*/ 165 h 17"/>
                <a:gd name="T20" fmla="*/ 64 w 10"/>
                <a:gd name="T21" fmla="*/ 165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7">
                  <a:moveTo>
                    <a:pt x="8" y="16"/>
                  </a:moveTo>
                  <a:cubicBezTo>
                    <a:pt x="10" y="15"/>
                    <a:pt x="10" y="13"/>
                    <a:pt x="9" y="10"/>
                  </a:cubicBezTo>
                  <a:cubicBezTo>
                    <a:pt x="9" y="6"/>
                    <a:pt x="6" y="3"/>
                    <a:pt x="4" y="1"/>
                  </a:cubicBezTo>
                  <a:cubicBezTo>
                    <a:pt x="3" y="0"/>
                    <a:pt x="1" y="0"/>
                    <a:pt x="0" y="1"/>
                  </a:cubicBezTo>
                  <a:cubicBezTo>
                    <a:pt x="0" y="1"/>
                    <a:pt x="0" y="1"/>
                    <a:pt x="0" y="1"/>
                  </a:cubicBezTo>
                  <a:cubicBezTo>
                    <a:pt x="1" y="0"/>
                    <a:pt x="3" y="1"/>
                    <a:pt x="4" y="1"/>
                  </a:cubicBezTo>
                  <a:cubicBezTo>
                    <a:pt x="6" y="3"/>
                    <a:pt x="8" y="6"/>
                    <a:pt x="9" y="10"/>
                  </a:cubicBezTo>
                  <a:cubicBezTo>
                    <a:pt x="10" y="13"/>
                    <a:pt x="9" y="15"/>
                    <a:pt x="8" y="16"/>
                  </a:cubicBezTo>
                  <a:cubicBezTo>
                    <a:pt x="7" y="16"/>
                    <a:pt x="6" y="17"/>
                    <a:pt x="5" y="16"/>
                  </a:cubicBezTo>
                  <a:cubicBezTo>
                    <a:pt x="5" y="16"/>
                    <a:pt x="5" y="16"/>
                    <a:pt x="5" y="16"/>
                  </a:cubicBezTo>
                  <a:cubicBezTo>
                    <a:pt x="6" y="17"/>
                    <a:pt x="7" y="17"/>
                    <a:pt x="8"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1" name="Freeform 591">
              <a:extLst>
                <a:ext uri="{FF2B5EF4-FFF2-40B4-BE49-F238E27FC236}">
                  <a16:creationId xmlns:a16="http://schemas.microsoft.com/office/drawing/2014/main" id="{691CEA5B-847E-9580-6E96-C454EC02D17F}"/>
                </a:ext>
              </a:extLst>
            </p:cNvPr>
            <p:cNvSpPr>
              <a:spLocks/>
            </p:cNvSpPr>
            <p:nvPr/>
          </p:nvSpPr>
          <p:spPr bwMode="auto">
            <a:xfrm>
              <a:off x="3939" y="2176"/>
              <a:ext cx="43" cy="77"/>
            </a:xfrm>
            <a:custGeom>
              <a:avLst/>
              <a:gdLst>
                <a:gd name="T0" fmla="*/ 172 w 21"/>
                <a:gd name="T1" fmla="*/ 117 h 35"/>
                <a:gd name="T2" fmla="*/ 129 w 21"/>
                <a:gd name="T3" fmla="*/ 44 h 35"/>
                <a:gd name="T4" fmla="*/ 0 w 21"/>
                <a:gd name="T5" fmla="*/ 178 h 35"/>
                <a:gd name="T6" fmla="*/ 84 w 21"/>
                <a:gd name="T7" fmla="*/ 363 h 35"/>
                <a:gd name="T8" fmla="*/ 172 w 21"/>
                <a:gd name="T9" fmla="*/ 310 h 35"/>
                <a:gd name="T10" fmla="*/ 172 w 21"/>
                <a:gd name="T11" fmla="*/ 194 h 35"/>
                <a:gd name="T12" fmla="*/ 172 w 21"/>
                <a:gd name="T13" fmla="*/ 117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35">
                  <a:moveTo>
                    <a:pt x="20" y="11"/>
                  </a:moveTo>
                  <a:cubicBezTo>
                    <a:pt x="19" y="8"/>
                    <a:pt x="18" y="6"/>
                    <a:pt x="15" y="4"/>
                  </a:cubicBezTo>
                  <a:cubicBezTo>
                    <a:pt x="7" y="0"/>
                    <a:pt x="1" y="7"/>
                    <a:pt x="0" y="17"/>
                  </a:cubicBezTo>
                  <a:cubicBezTo>
                    <a:pt x="0" y="26"/>
                    <a:pt x="5" y="33"/>
                    <a:pt x="10" y="34"/>
                  </a:cubicBezTo>
                  <a:cubicBezTo>
                    <a:pt x="15" y="35"/>
                    <a:pt x="18" y="33"/>
                    <a:pt x="20" y="29"/>
                  </a:cubicBezTo>
                  <a:cubicBezTo>
                    <a:pt x="21" y="25"/>
                    <a:pt x="21" y="21"/>
                    <a:pt x="20" y="18"/>
                  </a:cubicBezTo>
                  <a:cubicBezTo>
                    <a:pt x="20" y="16"/>
                    <a:pt x="21" y="13"/>
                    <a:pt x="20" y="1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02" name="Freeform 592">
              <a:extLst>
                <a:ext uri="{FF2B5EF4-FFF2-40B4-BE49-F238E27FC236}">
                  <a16:creationId xmlns:a16="http://schemas.microsoft.com/office/drawing/2014/main" id="{B9697D11-B1D7-267F-AC0A-B172A672A12E}"/>
                </a:ext>
              </a:extLst>
            </p:cNvPr>
            <p:cNvSpPr>
              <a:spLocks/>
            </p:cNvSpPr>
            <p:nvPr/>
          </p:nvSpPr>
          <p:spPr bwMode="auto">
            <a:xfrm>
              <a:off x="3951" y="2198"/>
              <a:ext cx="15" cy="39"/>
            </a:xfrm>
            <a:custGeom>
              <a:avLst/>
              <a:gdLst>
                <a:gd name="T0" fmla="*/ 41 w 7"/>
                <a:gd name="T1" fmla="*/ 0 h 18"/>
                <a:gd name="T2" fmla="*/ 9 w 7"/>
                <a:gd name="T3" fmla="*/ 52 h 18"/>
                <a:gd name="T4" fmla="*/ 19 w 7"/>
                <a:gd name="T5" fmla="*/ 165 h 18"/>
                <a:gd name="T6" fmla="*/ 60 w 7"/>
                <a:gd name="T7" fmla="*/ 184 h 18"/>
                <a:gd name="T8" fmla="*/ 60 w 7"/>
                <a:gd name="T9" fmla="*/ 184 h 18"/>
                <a:gd name="T10" fmla="*/ 28 w 7"/>
                <a:gd name="T11" fmla="*/ 165 h 18"/>
                <a:gd name="T12" fmla="*/ 9 w 7"/>
                <a:gd name="T13" fmla="*/ 61 h 18"/>
                <a:gd name="T14" fmla="*/ 41 w 7"/>
                <a:gd name="T15" fmla="*/ 9 h 18"/>
                <a:gd name="T16" fmla="*/ 69 w 7"/>
                <a:gd name="T17" fmla="*/ 20 h 18"/>
                <a:gd name="T18" fmla="*/ 69 w 7"/>
                <a:gd name="T19" fmla="*/ 20 h 18"/>
                <a:gd name="T20" fmla="*/ 41 w 7"/>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8">
                  <a:moveTo>
                    <a:pt x="4" y="0"/>
                  </a:moveTo>
                  <a:cubicBezTo>
                    <a:pt x="3" y="1"/>
                    <a:pt x="1" y="3"/>
                    <a:pt x="1" y="5"/>
                  </a:cubicBezTo>
                  <a:cubicBezTo>
                    <a:pt x="0" y="9"/>
                    <a:pt x="1" y="14"/>
                    <a:pt x="2" y="16"/>
                  </a:cubicBezTo>
                  <a:cubicBezTo>
                    <a:pt x="3" y="17"/>
                    <a:pt x="4" y="18"/>
                    <a:pt x="6" y="18"/>
                  </a:cubicBezTo>
                  <a:cubicBezTo>
                    <a:pt x="6" y="18"/>
                    <a:pt x="6" y="18"/>
                    <a:pt x="6" y="18"/>
                  </a:cubicBezTo>
                  <a:cubicBezTo>
                    <a:pt x="4" y="18"/>
                    <a:pt x="3" y="17"/>
                    <a:pt x="3" y="16"/>
                  </a:cubicBezTo>
                  <a:cubicBezTo>
                    <a:pt x="1" y="13"/>
                    <a:pt x="0" y="9"/>
                    <a:pt x="1" y="6"/>
                  </a:cubicBezTo>
                  <a:cubicBezTo>
                    <a:pt x="2" y="3"/>
                    <a:pt x="3" y="1"/>
                    <a:pt x="4" y="1"/>
                  </a:cubicBezTo>
                  <a:cubicBezTo>
                    <a:pt x="5" y="0"/>
                    <a:pt x="7" y="1"/>
                    <a:pt x="7" y="2"/>
                  </a:cubicBezTo>
                  <a:cubicBezTo>
                    <a:pt x="7" y="2"/>
                    <a:pt x="7" y="2"/>
                    <a:pt x="7" y="2"/>
                  </a:cubicBezTo>
                  <a:cubicBezTo>
                    <a:pt x="7" y="1"/>
                    <a:pt x="6" y="0"/>
                    <a:pt x="4"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3" name="Freeform 593">
              <a:extLst>
                <a:ext uri="{FF2B5EF4-FFF2-40B4-BE49-F238E27FC236}">
                  <a16:creationId xmlns:a16="http://schemas.microsoft.com/office/drawing/2014/main" id="{419805AD-757B-7609-CC6E-0A8E5CB57FBD}"/>
                </a:ext>
              </a:extLst>
            </p:cNvPr>
            <p:cNvSpPr>
              <a:spLocks/>
            </p:cNvSpPr>
            <p:nvPr/>
          </p:nvSpPr>
          <p:spPr bwMode="auto">
            <a:xfrm>
              <a:off x="3916" y="2154"/>
              <a:ext cx="41" cy="64"/>
            </a:xfrm>
            <a:custGeom>
              <a:avLst/>
              <a:gdLst>
                <a:gd name="T0" fmla="*/ 121 w 20"/>
                <a:gd name="T1" fmla="*/ 33 h 29"/>
                <a:gd name="T2" fmla="*/ 68 w 20"/>
                <a:gd name="T3" fmla="*/ 0 h 29"/>
                <a:gd name="T4" fmla="*/ 25 w 20"/>
                <a:gd name="T5" fmla="*/ 194 h 29"/>
                <a:gd name="T6" fmla="*/ 131 w 20"/>
                <a:gd name="T7" fmla="*/ 302 h 29"/>
                <a:gd name="T8" fmla="*/ 172 w 20"/>
                <a:gd name="T9" fmla="*/ 194 h 29"/>
                <a:gd name="T10" fmla="*/ 148 w 20"/>
                <a:gd name="T11" fmla="*/ 97 h 29"/>
                <a:gd name="T12" fmla="*/ 121 w 20"/>
                <a:gd name="T13" fmla="*/ 3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29">
                  <a:moveTo>
                    <a:pt x="14" y="3"/>
                  </a:moveTo>
                  <a:cubicBezTo>
                    <a:pt x="12" y="1"/>
                    <a:pt x="10" y="0"/>
                    <a:pt x="8" y="0"/>
                  </a:cubicBezTo>
                  <a:cubicBezTo>
                    <a:pt x="2" y="0"/>
                    <a:pt x="0" y="10"/>
                    <a:pt x="3" y="18"/>
                  </a:cubicBezTo>
                  <a:cubicBezTo>
                    <a:pt x="6" y="26"/>
                    <a:pt x="12" y="29"/>
                    <a:pt x="15" y="28"/>
                  </a:cubicBezTo>
                  <a:cubicBezTo>
                    <a:pt x="19" y="26"/>
                    <a:pt x="20" y="23"/>
                    <a:pt x="20" y="18"/>
                  </a:cubicBezTo>
                  <a:cubicBezTo>
                    <a:pt x="20" y="15"/>
                    <a:pt x="18" y="11"/>
                    <a:pt x="17" y="9"/>
                  </a:cubicBezTo>
                  <a:cubicBezTo>
                    <a:pt x="16" y="7"/>
                    <a:pt x="15" y="4"/>
                    <a:pt x="14"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04" name="Freeform 594">
              <a:extLst>
                <a:ext uri="{FF2B5EF4-FFF2-40B4-BE49-F238E27FC236}">
                  <a16:creationId xmlns:a16="http://schemas.microsoft.com/office/drawing/2014/main" id="{28C3C318-ED2C-D113-2891-55431A53488F}"/>
                </a:ext>
              </a:extLst>
            </p:cNvPr>
            <p:cNvSpPr>
              <a:spLocks/>
            </p:cNvSpPr>
            <p:nvPr/>
          </p:nvSpPr>
          <p:spPr bwMode="auto">
            <a:xfrm>
              <a:off x="3929" y="2170"/>
              <a:ext cx="16" cy="32"/>
            </a:xfrm>
            <a:custGeom>
              <a:avLst/>
              <a:gdLst>
                <a:gd name="T0" fmla="*/ 8 w 8"/>
                <a:gd name="T1" fmla="*/ 0 h 15"/>
                <a:gd name="T2" fmla="*/ 8 w 8"/>
                <a:gd name="T3" fmla="*/ 60 h 15"/>
                <a:gd name="T4" fmla="*/ 40 w 8"/>
                <a:gd name="T5" fmla="*/ 145 h 15"/>
                <a:gd name="T6" fmla="*/ 64 w 8"/>
                <a:gd name="T7" fmla="*/ 137 h 15"/>
                <a:gd name="T8" fmla="*/ 64 w 8"/>
                <a:gd name="T9" fmla="*/ 137 h 15"/>
                <a:gd name="T10" fmla="*/ 48 w 8"/>
                <a:gd name="T11" fmla="*/ 137 h 15"/>
                <a:gd name="T12" fmla="*/ 8 w 8"/>
                <a:gd name="T13" fmla="*/ 60 h 15"/>
                <a:gd name="T14" fmla="*/ 16 w 8"/>
                <a:gd name="T15" fmla="*/ 9 h 15"/>
                <a:gd name="T16" fmla="*/ 32 w 8"/>
                <a:gd name="T17" fmla="*/ 0 h 15"/>
                <a:gd name="T18" fmla="*/ 32 w 8"/>
                <a:gd name="T19" fmla="*/ 0 h 15"/>
                <a:gd name="T20" fmla="*/ 8 w 8"/>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5">
                  <a:moveTo>
                    <a:pt x="1" y="0"/>
                  </a:moveTo>
                  <a:cubicBezTo>
                    <a:pt x="1" y="2"/>
                    <a:pt x="0" y="4"/>
                    <a:pt x="1" y="6"/>
                  </a:cubicBezTo>
                  <a:cubicBezTo>
                    <a:pt x="2" y="10"/>
                    <a:pt x="4" y="13"/>
                    <a:pt x="5" y="15"/>
                  </a:cubicBezTo>
                  <a:cubicBezTo>
                    <a:pt x="6" y="15"/>
                    <a:pt x="7" y="15"/>
                    <a:pt x="8" y="14"/>
                  </a:cubicBezTo>
                  <a:cubicBezTo>
                    <a:pt x="8" y="14"/>
                    <a:pt x="8" y="14"/>
                    <a:pt x="8" y="14"/>
                  </a:cubicBezTo>
                  <a:cubicBezTo>
                    <a:pt x="7" y="15"/>
                    <a:pt x="7" y="15"/>
                    <a:pt x="6" y="14"/>
                  </a:cubicBezTo>
                  <a:cubicBezTo>
                    <a:pt x="4" y="13"/>
                    <a:pt x="2" y="10"/>
                    <a:pt x="1" y="6"/>
                  </a:cubicBezTo>
                  <a:cubicBezTo>
                    <a:pt x="0" y="4"/>
                    <a:pt x="1" y="2"/>
                    <a:pt x="2" y="1"/>
                  </a:cubicBezTo>
                  <a:cubicBezTo>
                    <a:pt x="2" y="0"/>
                    <a:pt x="3" y="0"/>
                    <a:pt x="4" y="0"/>
                  </a:cubicBezTo>
                  <a:cubicBezTo>
                    <a:pt x="4" y="0"/>
                    <a:pt x="4" y="0"/>
                    <a:pt x="4" y="0"/>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5" name="Freeform 595">
              <a:extLst>
                <a:ext uri="{FF2B5EF4-FFF2-40B4-BE49-F238E27FC236}">
                  <a16:creationId xmlns:a16="http://schemas.microsoft.com/office/drawing/2014/main" id="{37CEF614-92F9-42B9-B0BE-43FC9AAE69C6}"/>
                </a:ext>
              </a:extLst>
            </p:cNvPr>
            <p:cNvSpPr>
              <a:spLocks/>
            </p:cNvSpPr>
            <p:nvPr/>
          </p:nvSpPr>
          <p:spPr bwMode="auto">
            <a:xfrm>
              <a:off x="4035" y="2137"/>
              <a:ext cx="54" cy="65"/>
            </a:xfrm>
            <a:custGeom>
              <a:avLst/>
              <a:gdLst>
                <a:gd name="T0" fmla="*/ 73 w 26"/>
                <a:gd name="T1" fmla="*/ 20 h 30"/>
                <a:gd name="T2" fmla="*/ 8 w 26"/>
                <a:gd name="T3" fmla="*/ 80 h 30"/>
                <a:gd name="T4" fmla="*/ 91 w 26"/>
                <a:gd name="T5" fmla="*/ 245 h 30"/>
                <a:gd name="T6" fmla="*/ 189 w 26"/>
                <a:gd name="T7" fmla="*/ 286 h 30"/>
                <a:gd name="T8" fmla="*/ 73 w 26"/>
                <a:gd name="T9" fmla="*/ 2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0">
                  <a:moveTo>
                    <a:pt x="8" y="2"/>
                  </a:moveTo>
                  <a:cubicBezTo>
                    <a:pt x="3" y="0"/>
                    <a:pt x="0" y="3"/>
                    <a:pt x="1" y="8"/>
                  </a:cubicBezTo>
                  <a:cubicBezTo>
                    <a:pt x="1" y="13"/>
                    <a:pt x="5" y="20"/>
                    <a:pt x="10" y="24"/>
                  </a:cubicBezTo>
                  <a:cubicBezTo>
                    <a:pt x="15" y="30"/>
                    <a:pt x="19" y="30"/>
                    <a:pt x="21" y="28"/>
                  </a:cubicBezTo>
                  <a:cubicBezTo>
                    <a:pt x="26" y="24"/>
                    <a:pt x="17" y="6"/>
                    <a:pt x="8"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06" name="Freeform 596">
              <a:extLst>
                <a:ext uri="{FF2B5EF4-FFF2-40B4-BE49-F238E27FC236}">
                  <a16:creationId xmlns:a16="http://schemas.microsoft.com/office/drawing/2014/main" id="{27984AC6-91DD-E892-8D1C-5EE40D7CE044}"/>
                </a:ext>
              </a:extLst>
            </p:cNvPr>
            <p:cNvSpPr>
              <a:spLocks/>
            </p:cNvSpPr>
            <p:nvPr/>
          </p:nvSpPr>
          <p:spPr bwMode="auto">
            <a:xfrm>
              <a:off x="4046" y="2150"/>
              <a:ext cx="24" cy="37"/>
            </a:xfrm>
            <a:custGeom>
              <a:avLst/>
              <a:gdLst>
                <a:gd name="T0" fmla="*/ 8 w 12"/>
                <a:gd name="T1" fmla="*/ 0 h 17"/>
                <a:gd name="T2" fmla="*/ 16 w 12"/>
                <a:gd name="T3" fmla="*/ 72 h 17"/>
                <a:gd name="T4" fmla="*/ 72 w 12"/>
                <a:gd name="T5" fmla="*/ 165 h 17"/>
                <a:gd name="T6" fmla="*/ 96 w 12"/>
                <a:gd name="T7" fmla="*/ 176 h 17"/>
                <a:gd name="T8" fmla="*/ 96 w 12"/>
                <a:gd name="T9" fmla="*/ 176 h 17"/>
                <a:gd name="T10" fmla="*/ 72 w 12"/>
                <a:gd name="T11" fmla="*/ 165 h 17"/>
                <a:gd name="T12" fmla="*/ 16 w 12"/>
                <a:gd name="T13" fmla="*/ 72 h 17"/>
                <a:gd name="T14" fmla="*/ 16 w 12"/>
                <a:gd name="T15" fmla="*/ 0 h 17"/>
                <a:gd name="T16" fmla="*/ 40 w 12"/>
                <a:gd name="T17" fmla="*/ 9 h 17"/>
                <a:gd name="T18" fmla="*/ 40 w 12"/>
                <a:gd name="T19" fmla="*/ 9 h 17"/>
                <a:gd name="T20" fmla="*/ 8 w 12"/>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7">
                  <a:moveTo>
                    <a:pt x="1" y="0"/>
                  </a:moveTo>
                  <a:cubicBezTo>
                    <a:pt x="0" y="1"/>
                    <a:pt x="0" y="4"/>
                    <a:pt x="2" y="7"/>
                  </a:cubicBezTo>
                  <a:cubicBezTo>
                    <a:pt x="3" y="10"/>
                    <a:pt x="6" y="14"/>
                    <a:pt x="9" y="16"/>
                  </a:cubicBezTo>
                  <a:cubicBezTo>
                    <a:pt x="10" y="17"/>
                    <a:pt x="11" y="17"/>
                    <a:pt x="12" y="17"/>
                  </a:cubicBezTo>
                  <a:cubicBezTo>
                    <a:pt x="12" y="17"/>
                    <a:pt x="12" y="17"/>
                    <a:pt x="12" y="17"/>
                  </a:cubicBezTo>
                  <a:cubicBezTo>
                    <a:pt x="11" y="17"/>
                    <a:pt x="10" y="17"/>
                    <a:pt x="9" y="16"/>
                  </a:cubicBezTo>
                  <a:cubicBezTo>
                    <a:pt x="6" y="14"/>
                    <a:pt x="3" y="10"/>
                    <a:pt x="2" y="7"/>
                  </a:cubicBezTo>
                  <a:cubicBezTo>
                    <a:pt x="1" y="4"/>
                    <a:pt x="1" y="1"/>
                    <a:pt x="2" y="0"/>
                  </a:cubicBezTo>
                  <a:cubicBezTo>
                    <a:pt x="2" y="0"/>
                    <a:pt x="3" y="0"/>
                    <a:pt x="5" y="1"/>
                  </a:cubicBezTo>
                  <a:cubicBezTo>
                    <a:pt x="5" y="1"/>
                    <a:pt x="5" y="1"/>
                    <a:pt x="5" y="1"/>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7" name="Freeform 597">
              <a:extLst>
                <a:ext uri="{FF2B5EF4-FFF2-40B4-BE49-F238E27FC236}">
                  <a16:creationId xmlns:a16="http://schemas.microsoft.com/office/drawing/2014/main" id="{4C0EC175-FBCC-609F-21E6-C004D61A1231}"/>
                </a:ext>
              </a:extLst>
            </p:cNvPr>
            <p:cNvSpPr>
              <a:spLocks/>
            </p:cNvSpPr>
            <p:nvPr/>
          </p:nvSpPr>
          <p:spPr bwMode="auto">
            <a:xfrm>
              <a:off x="4050" y="2334"/>
              <a:ext cx="57" cy="70"/>
            </a:xfrm>
            <a:custGeom>
              <a:avLst/>
              <a:gdLst>
                <a:gd name="T0" fmla="*/ 136 w 28"/>
                <a:gd name="T1" fmla="*/ 33 h 32"/>
                <a:gd name="T2" fmla="*/ 41 w 28"/>
                <a:gd name="T3" fmla="*/ 33 h 32"/>
                <a:gd name="T4" fmla="*/ 67 w 28"/>
                <a:gd name="T5" fmla="*/ 230 h 32"/>
                <a:gd name="T6" fmla="*/ 204 w 28"/>
                <a:gd name="T7" fmla="*/ 302 h 32"/>
                <a:gd name="T8" fmla="*/ 236 w 28"/>
                <a:gd name="T9" fmla="*/ 230 h 32"/>
                <a:gd name="T10" fmla="*/ 187 w 28"/>
                <a:gd name="T11" fmla="*/ 133 h 32"/>
                <a:gd name="T12" fmla="*/ 136 w 28"/>
                <a:gd name="T13" fmla="*/ 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2">
                  <a:moveTo>
                    <a:pt x="16" y="3"/>
                  </a:moveTo>
                  <a:cubicBezTo>
                    <a:pt x="13" y="1"/>
                    <a:pt x="9" y="0"/>
                    <a:pt x="5" y="3"/>
                  </a:cubicBezTo>
                  <a:cubicBezTo>
                    <a:pt x="0" y="7"/>
                    <a:pt x="2" y="14"/>
                    <a:pt x="8" y="22"/>
                  </a:cubicBezTo>
                  <a:cubicBezTo>
                    <a:pt x="14" y="29"/>
                    <a:pt x="18" y="32"/>
                    <a:pt x="24" y="29"/>
                  </a:cubicBezTo>
                  <a:cubicBezTo>
                    <a:pt x="27" y="28"/>
                    <a:pt x="28" y="26"/>
                    <a:pt x="28" y="22"/>
                  </a:cubicBezTo>
                  <a:cubicBezTo>
                    <a:pt x="27" y="18"/>
                    <a:pt x="25" y="17"/>
                    <a:pt x="22" y="13"/>
                  </a:cubicBezTo>
                  <a:cubicBezTo>
                    <a:pt x="20" y="11"/>
                    <a:pt x="19" y="6"/>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08" name="Freeform 598">
              <a:extLst>
                <a:ext uri="{FF2B5EF4-FFF2-40B4-BE49-F238E27FC236}">
                  <a16:creationId xmlns:a16="http://schemas.microsoft.com/office/drawing/2014/main" id="{C8090C3D-367E-15EC-086A-422827B6243A}"/>
                </a:ext>
              </a:extLst>
            </p:cNvPr>
            <p:cNvSpPr>
              <a:spLocks/>
            </p:cNvSpPr>
            <p:nvPr/>
          </p:nvSpPr>
          <p:spPr bwMode="auto">
            <a:xfrm>
              <a:off x="4066" y="2347"/>
              <a:ext cx="29" cy="37"/>
            </a:xfrm>
            <a:custGeom>
              <a:avLst/>
              <a:gdLst>
                <a:gd name="T0" fmla="*/ 124 w 14"/>
                <a:gd name="T1" fmla="*/ 165 h 17"/>
                <a:gd name="T2" fmla="*/ 116 w 14"/>
                <a:gd name="T3" fmla="*/ 176 h 17"/>
                <a:gd name="T4" fmla="*/ 35 w 14"/>
                <a:gd name="T5" fmla="*/ 104 h 17"/>
                <a:gd name="T6" fmla="*/ 17 w 14"/>
                <a:gd name="T7" fmla="*/ 9 h 17"/>
                <a:gd name="T8" fmla="*/ 52 w 14"/>
                <a:gd name="T9" fmla="*/ 9 h 17"/>
                <a:gd name="T10" fmla="*/ 52 w 14"/>
                <a:gd name="T11" fmla="*/ 9 h 17"/>
                <a:gd name="T12" fmla="*/ 17 w 14"/>
                <a:gd name="T13" fmla="*/ 9 h 17"/>
                <a:gd name="T14" fmla="*/ 35 w 14"/>
                <a:gd name="T15" fmla="*/ 104 h 17"/>
                <a:gd name="T16" fmla="*/ 116 w 14"/>
                <a:gd name="T17" fmla="*/ 176 h 17"/>
                <a:gd name="T18" fmla="*/ 124 w 14"/>
                <a:gd name="T19" fmla="*/ 165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6"/>
                  </a:moveTo>
                  <a:cubicBezTo>
                    <a:pt x="14" y="16"/>
                    <a:pt x="14" y="17"/>
                    <a:pt x="13" y="17"/>
                  </a:cubicBezTo>
                  <a:cubicBezTo>
                    <a:pt x="12" y="17"/>
                    <a:pt x="9" y="16"/>
                    <a:pt x="4" y="10"/>
                  </a:cubicBezTo>
                  <a:cubicBezTo>
                    <a:pt x="1" y="5"/>
                    <a:pt x="1" y="2"/>
                    <a:pt x="2" y="1"/>
                  </a:cubicBezTo>
                  <a:cubicBezTo>
                    <a:pt x="3" y="0"/>
                    <a:pt x="4" y="0"/>
                    <a:pt x="6" y="1"/>
                  </a:cubicBezTo>
                  <a:cubicBezTo>
                    <a:pt x="6" y="1"/>
                    <a:pt x="6" y="1"/>
                    <a:pt x="6" y="1"/>
                  </a:cubicBezTo>
                  <a:cubicBezTo>
                    <a:pt x="4" y="0"/>
                    <a:pt x="2" y="0"/>
                    <a:pt x="2" y="1"/>
                  </a:cubicBezTo>
                  <a:cubicBezTo>
                    <a:pt x="0" y="2"/>
                    <a:pt x="0" y="5"/>
                    <a:pt x="4" y="10"/>
                  </a:cubicBezTo>
                  <a:cubicBezTo>
                    <a:pt x="8" y="15"/>
                    <a:pt x="12" y="17"/>
                    <a:pt x="13" y="17"/>
                  </a:cubicBezTo>
                  <a:cubicBezTo>
                    <a:pt x="14" y="17"/>
                    <a:pt x="14" y="16"/>
                    <a:pt x="14"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09" name="Freeform 599">
              <a:extLst>
                <a:ext uri="{FF2B5EF4-FFF2-40B4-BE49-F238E27FC236}">
                  <a16:creationId xmlns:a16="http://schemas.microsoft.com/office/drawing/2014/main" id="{0B1DF441-F299-D70A-F990-BE9BD8280AE0}"/>
                </a:ext>
              </a:extLst>
            </p:cNvPr>
            <p:cNvSpPr>
              <a:spLocks/>
            </p:cNvSpPr>
            <p:nvPr/>
          </p:nvSpPr>
          <p:spPr bwMode="auto">
            <a:xfrm>
              <a:off x="4166" y="2408"/>
              <a:ext cx="52" cy="50"/>
            </a:xfrm>
            <a:custGeom>
              <a:avLst/>
              <a:gdLst>
                <a:gd name="T0" fmla="*/ 152 w 25"/>
                <a:gd name="T1" fmla="*/ 33 h 23"/>
                <a:gd name="T2" fmla="*/ 83 w 25"/>
                <a:gd name="T3" fmla="*/ 9 h 23"/>
                <a:gd name="T4" fmla="*/ 25 w 25"/>
                <a:gd name="T5" fmla="*/ 61 h 23"/>
                <a:gd name="T6" fmla="*/ 108 w 25"/>
                <a:gd name="T7" fmla="*/ 217 h 23"/>
                <a:gd name="T8" fmla="*/ 225 w 25"/>
                <a:gd name="T9" fmla="*/ 133 h 23"/>
                <a:gd name="T10" fmla="*/ 152 w 25"/>
                <a:gd name="T11" fmla="*/ 3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23">
                  <a:moveTo>
                    <a:pt x="17" y="3"/>
                  </a:moveTo>
                  <a:cubicBezTo>
                    <a:pt x="14" y="2"/>
                    <a:pt x="12" y="0"/>
                    <a:pt x="9" y="1"/>
                  </a:cubicBezTo>
                  <a:cubicBezTo>
                    <a:pt x="6" y="2"/>
                    <a:pt x="4" y="3"/>
                    <a:pt x="3" y="6"/>
                  </a:cubicBezTo>
                  <a:cubicBezTo>
                    <a:pt x="0" y="12"/>
                    <a:pt x="5" y="19"/>
                    <a:pt x="12" y="21"/>
                  </a:cubicBezTo>
                  <a:cubicBezTo>
                    <a:pt x="19" y="23"/>
                    <a:pt x="25" y="18"/>
                    <a:pt x="25" y="13"/>
                  </a:cubicBezTo>
                  <a:cubicBezTo>
                    <a:pt x="24" y="9"/>
                    <a:pt x="22" y="7"/>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10" name="Freeform 600">
              <a:extLst>
                <a:ext uri="{FF2B5EF4-FFF2-40B4-BE49-F238E27FC236}">
                  <a16:creationId xmlns:a16="http://schemas.microsoft.com/office/drawing/2014/main" id="{06D79C2A-3E84-FCBC-70AB-210EA62F22A9}"/>
                </a:ext>
              </a:extLst>
            </p:cNvPr>
            <p:cNvSpPr>
              <a:spLocks/>
            </p:cNvSpPr>
            <p:nvPr/>
          </p:nvSpPr>
          <p:spPr bwMode="auto">
            <a:xfrm>
              <a:off x="4181" y="2421"/>
              <a:ext cx="26" cy="24"/>
            </a:xfrm>
            <a:custGeom>
              <a:avLst/>
              <a:gdLst>
                <a:gd name="T0" fmla="*/ 96 w 13"/>
                <a:gd name="T1" fmla="*/ 44 h 11"/>
                <a:gd name="T2" fmla="*/ 88 w 13"/>
                <a:gd name="T3" fmla="*/ 96 h 11"/>
                <a:gd name="T4" fmla="*/ 24 w 13"/>
                <a:gd name="T5" fmla="*/ 81 h 11"/>
                <a:gd name="T6" fmla="*/ 0 w 13"/>
                <a:gd name="T7" fmla="*/ 33 h 11"/>
                <a:gd name="T8" fmla="*/ 16 w 13"/>
                <a:gd name="T9" fmla="*/ 0 h 11"/>
                <a:gd name="T10" fmla="*/ 16 w 13"/>
                <a:gd name="T11" fmla="*/ 0 h 11"/>
                <a:gd name="T12" fmla="*/ 0 w 13"/>
                <a:gd name="T13" fmla="*/ 33 h 11"/>
                <a:gd name="T14" fmla="*/ 24 w 13"/>
                <a:gd name="T15" fmla="*/ 96 h 11"/>
                <a:gd name="T16" fmla="*/ 88 w 13"/>
                <a:gd name="T17" fmla="*/ 96 h 11"/>
                <a:gd name="T18" fmla="*/ 96 w 13"/>
                <a:gd name="T19" fmla="*/ 44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1">
                  <a:moveTo>
                    <a:pt x="12" y="4"/>
                  </a:moveTo>
                  <a:cubicBezTo>
                    <a:pt x="13" y="6"/>
                    <a:pt x="13" y="8"/>
                    <a:pt x="11" y="9"/>
                  </a:cubicBezTo>
                  <a:cubicBezTo>
                    <a:pt x="10" y="11"/>
                    <a:pt x="7" y="11"/>
                    <a:pt x="3" y="8"/>
                  </a:cubicBezTo>
                  <a:cubicBezTo>
                    <a:pt x="0" y="6"/>
                    <a:pt x="0" y="4"/>
                    <a:pt x="0" y="3"/>
                  </a:cubicBezTo>
                  <a:cubicBezTo>
                    <a:pt x="0" y="1"/>
                    <a:pt x="1" y="0"/>
                    <a:pt x="2" y="0"/>
                  </a:cubicBezTo>
                  <a:cubicBezTo>
                    <a:pt x="2" y="0"/>
                    <a:pt x="2" y="0"/>
                    <a:pt x="2" y="0"/>
                  </a:cubicBezTo>
                  <a:cubicBezTo>
                    <a:pt x="1" y="0"/>
                    <a:pt x="0" y="1"/>
                    <a:pt x="0" y="3"/>
                  </a:cubicBezTo>
                  <a:cubicBezTo>
                    <a:pt x="0" y="4"/>
                    <a:pt x="0" y="6"/>
                    <a:pt x="3" y="9"/>
                  </a:cubicBezTo>
                  <a:cubicBezTo>
                    <a:pt x="7" y="11"/>
                    <a:pt x="10" y="11"/>
                    <a:pt x="11" y="9"/>
                  </a:cubicBezTo>
                  <a:cubicBezTo>
                    <a:pt x="13" y="8"/>
                    <a:pt x="13" y="6"/>
                    <a:pt x="12"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1" name="Freeform 601">
              <a:extLst>
                <a:ext uri="{FF2B5EF4-FFF2-40B4-BE49-F238E27FC236}">
                  <a16:creationId xmlns:a16="http://schemas.microsoft.com/office/drawing/2014/main" id="{55CA70AD-6423-0AF2-C8A0-6BF7191D0F3E}"/>
                </a:ext>
              </a:extLst>
            </p:cNvPr>
            <p:cNvSpPr>
              <a:spLocks/>
            </p:cNvSpPr>
            <p:nvPr/>
          </p:nvSpPr>
          <p:spPr bwMode="auto">
            <a:xfrm>
              <a:off x="4060" y="2388"/>
              <a:ext cx="47" cy="57"/>
            </a:xfrm>
            <a:custGeom>
              <a:avLst/>
              <a:gdLst>
                <a:gd name="T0" fmla="*/ 104 w 23"/>
                <a:gd name="T1" fmla="*/ 265 h 26"/>
                <a:gd name="T2" fmla="*/ 188 w 23"/>
                <a:gd name="T3" fmla="*/ 140 h 26"/>
                <a:gd name="T4" fmla="*/ 67 w 23"/>
                <a:gd name="T5" fmla="*/ 33 h 26"/>
                <a:gd name="T6" fmla="*/ 104 w 23"/>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26">
                  <a:moveTo>
                    <a:pt x="12" y="25"/>
                  </a:moveTo>
                  <a:cubicBezTo>
                    <a:pt x="18" y="26"/>
                    <a:pt x="23" y="20"/>
                    <a:pt x="22" y="13"/>
                  </a:cubicBezTo>
                  <a:cubicBezTo>
                    <a:pt x="21" y="5"/>
                    <a:pt x="15" y="0"/>
                    <a:pt x="8" y="3"/>
                  </a:cubicBezTo>
                  <a:cubicBezTo>
                    <a:pt x="0" y="5"/>
                    <a:pt x="0" y="23"/>
                    <a:pt x="12"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12" name="Freeform 602">
              <a:extLst>
                <a:ext uri="{FF2B5EF4-FFF2-40B4-BE49-F238E27FC236}">
                  <a16:creationId xmlns:a16="http://schemas.microsoft.com/office/drawing/2014/main" id="{0AEBB51E-01F2-A1B9-8D82-B5861B704147}"/>
                </a:ext>
              </a:extLst>
            </p:cNvPr>
            <p:cNvSpPr>
              <a:spLocks/>
            </p:cNvSpPr>
            <p:nvPr/>
          </p:nvSpPr>
          <p:spPr bwMode="auto">
            <a:xfrm>
              <a:off x="4072" y="2404"/>
              <a:ext cx="27" cy="28"/>
            </a:xfrm>
            <a:custGeom>
              <a:avLst/>
              <a:gdLst>
                <a:gd name="T0" fmla="*/ 108 w 13"/>
                <a:gd name="T1" fmla="*/ 52 h 13"/>
                <a:gd name="T2" fmla="*/ 100 w 13"/>
                <a:gd name="T3" fmla="*/ 101 h 13"/>
                <a:gd name="T4" fmla="*/ 44 w 13"/>
                <a:gd name="T5" fmla="*/ 121 h 13"/>
                <a:gd name="T6" fmla="*/ 8 w 13"/>
                <a:gd name="T7" fmla="*/ 60 h 13"/>
                <a:gd name="T8" fmla="*/ 25 w 13"/>
                <a:gd name="T9" fmla="*/ 0 h 13"/>
                <a:gd name="T10" fmla="*/ 25 w 13"/>
                <a:gd name="T11" fmla="*/ 0 h 13"/>
                <a:gd name="T12" fmla="*/ 0 w 13"/>
                <a:gd name="T13" fmla="*/ 60 h 13"/>
                <a:gd name="T14" fmla="*/ 35 w 13"/>
                <a:gd name="T15" fmla="*/ 121 h 13"/>
                <a:gd name="T16" fmla="*/ 100 w 13"/>
                <a:gd name="T17" fmla="*/ 101 h 13"/>
                <a:gd name="T18" fmla="*/ 108 w 13"/>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2" y="5"/>
                  </a:moveTo>
                  <a:cubicBezTo>
                    <a:pt x="13" y="7"/>
                    <a:pt x="12" y="9"/>
                    <a:pt x="11" y="10"/>
                  </a:cubicBezTo>
                  <a:cubicBezTo>
                    <a:pt x="9" y="12"/>
                    <a:pt x="6" y="13"/>
                    <a:pt x="5" y="12"/>
                  </a:cubicBezTo>
                  <a:cubicBezTo>
                    <a:pt x="3" y="11"/>
                    <a:pt x="1" y="9"/>
                    <a:pt x="1" y="6"/>
                  </a:cubicBezTo>
                  <a:cubicBezTo>
                    <a:pt x="0" y="4"/>
                    <a:pt x="1" y="1"/>
                    <a:pt x="3" y="0"/>
                  </a:cubicBezTo>
                  <a:cubicBezTo>
                    <a:pt x="3" y="0"/>
                    <a:pt x="3" y="0"/>
                    <a:pt x="3" y="0"/>
                  </a:cubicBezTo>
                  <a:cubicBezTo>
                    <a:pt x="1" y="1"/>
                    <a:pt x="0" y="4"/>
                    <a:pt x="0" y="6"/>
                  </a:cubicBezTo>
                  <a:cubicBezTo>
                    <a:pt x="1" y="9"/>
                    <a:pt x="2" y="11"/>
                    <a:pt x="4" y="12"/>
                  </a:cubicBezTo>
                  <a:cubicBezTo>
                    <a:pt x="6" y="13"/>
                    <a:pt x="9" y="12"/>
                    <a:pt x="11" y="10"/>
                  </a:cubicBezTo>
                  <a:cubicBezTo>
                    <a:pt x="12" y="9"/>
                    <a:pt x="13" y="7"/>
                    <a:pt x="12"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3" name="Freeform 603">
              <a:extLst>
                <a:ext uri="{FF2B5EF4-FFF2-40B4-BE49-F238E27FC236}">
                  <a16:creationId xmlns:a16="http://schemas.microsoft.com/office/drawing/2014/main" id="{C352090B-D07A-F6D5-D3B2-7D541CCE1872}"/>
                </a:ext>
              </a:extLst>
            </p:cNvPr>
            <p:cNvSpPr>
              <a:spLocks/>
            </p:cNvSpPr>
            <p:nvPr/>
          </p:nvSpPr>
          <p:spPr bwMode="auto">
            <a:xfrm>
              <a:off x="4015" y="2345"/>
              <a:ext cx="45" cy="50"/>
            </a:xfrm>
            <a:custGeom>
              <a:avLst/>
              <a:gdLst>
                <a:gd name="T0" fmla="*/ 155 w 22"/>
                <a:gd name="T1" fmla="*/ 61 h 23"/>
                <a:gd name="T2" fmla="*/ 104 w 22"/>
                <a:gd name="T3" fmla="*/ 9 h 23"/>
                <a:gd name="T4" fmla="*/ 41 w 22"/>
                <a:gd name="T5" fmla="*/ 20 h 23"/>
                <a:gd name="T6" fmla="*/ 59 w 22"/>
                <a:gd name="T7" fmla="*/ 193 h 23"/>
                <a:gd name="T8" fmla="*/ 180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10" y="0"/>
                    <a:pt x="7" y="1"/>
                    <a:pt x="5" y="2"/>
                  </a:cubicBezTo>
                  <a:cubicBezTo>
                    <a:pt x="0" y="6"/>
                    <a:pt x="1" y="14"/>
                    <a:pt x="7" y="19"/>
                  </a:cubicBezTo>
                  <a:cubicBezTo>
                    <a:pt x="12" y="23"/>
                    <a:pt x="19" y="21"/>
                    <a:pt x="21"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14" name="Freeform 604">
              <a:extLst>
                <a:ext uri="{FF2B5EF4-FFF2-40B4-BE49-F238E27FC236}">
                  <a16:creationId xmlns:a16="http://schemas.microsoft.com/office/drawing/2014/main" id="{2F993550-DEA5-6FC6-FC9B-DCC776CDD7E1}"/>
                </a:ext>
              </a:extLst>
            </p:cNvPr>
            <p:cNvSpPr>
              <a:spLocks/>
            </p:cNvSpPr>
            <p:nvPr/>
          </p:nvSpPr>
          <p:spPr bwMode="auto">
            <a:xfrm>
              <a:off x="4027" y="2355"/>
              <a:ext cx="23" cy="27"/>
            </a:xfrm>
            <a:custGeom>
              <a:avLst/>
              <a:gdLst>
                <a:gd name="T0" fmla="*/ 100 w 11"/>
                <a:gd name="T1" fmla="*/ 92 h 12"/>
                <a:gd name="T2" fmla="*/ 75 w 11"/>
                <a:gd name="T3" fmla="*/ 137 h 12"/>
                <a:gd name="T4" fmla="*/ 17 w 11"/>
                <a:gd name="T5" fmla="*/ 92 h 12"/>
                <a:gd name="T6" fmla="*/ 8 w 11"/>
                <a:gd name="T7" fmla="*/ 25 h 12"/>
                <a:gd name="T8" fmla="*/ 44 w 11"/>
                <a:gd name="T9" fmla="*/ 0 h 12"/>
                <a:gd name="T10" fmla="*/ 44 w 11"/>
                <a:gd name="T11" fmla="*/ 0 h 12"/>
                <a:gd name="T12" fmla="*/ 8 w 11"/>
                <a:gd name="T13" fmla="*/ 11 h 12"/>
                <a:gd name="T14" fmla="*/ 17 w 11"/>
                <a:gd name="T15" fmla="*/ 92 h 12"/>
                <a:gd name="T16" fmla="*/ 75 w 11"/>
                <a:gd name="T17" fmla="*/ 137 h 12"/>
                <a:gd name="T18" fmla="*/ 100 w 11"/>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4" y="11"/>
                    <a:pt x="2" y="8"/>
                  </a:cubicBezTo>
                  <a:cubicBezTo>
                    <a:pt x="0" y="4"/>
                    <a:pt x="1" y="3"/>
                    <a:pt x="1" y="2"/>
                  </a:cubicBezTo>
                  <a:cubicBezTo>
                    <a:pt x="2" y="0"/>
                    <a:pt x="4" y="0"/>
                    <a:pt x="5" y="0"/>
                  </a:cubicBezTo>
                  <a:cubicBezTo>
                    <a:pt x="5" y="0"/>
                    <a:pt x="5" y="0"/>
                    <a:pt x="5" y="0"/>
                  </a:cubicBezTo>
                  <a:cubicBezTo>
                    <a:pt x="4" y="0"/>
                    <a:pt x="2" y="0"/>
                    <a:pt x="1" y="1"/>
                  </a:cubicBezTo>
                  <a:cubicBezTo>
                    <a:pt x="1" y="3"/>
                    <a:pt x="0" y="4"/>
                    <a:pt x="2" y="8"/>
                  </a:cubicBezTo>
                  <a:cubicBezTo>
                    <a:pt x="4"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5" name="Freeform 605">
              <a:extLst>
                <a:ext uri="{FF2B5EF4-FFF2-40B4-BE49-F238E27FC236}">
                  <a16:creationId xmlns:a16="http://schemas.microsoft.com/office/drawing/2014/main" id="{9C20219A-1D1B-28C6-BC18-F9FCFEA256BD}"/>
                </a:ext>
              </a:extLst>
            </p:cNvPr>
            <p:cNvSpPr>
              <a:spLocks/>
            </p:cNvSpPr>
            <p:nvPr/>
          </p:nvSpPr>
          <p:spPr bwMode="auto">
            <a:xfrm>
              <a:off x="4070" y="2220"/>
              <a:ext cx="43" cy="50"/>
            </a:xfrm>
            <a:custGeom>
              <a:avLst/>
              <a:gdLst>
                <a:gd name="T0" fmla="*/ 156 w 21"/>
                <a:gd name="T1" fmla="*/ 61 h 23"/>
                <a:gd name="T2" fmla="*/ 104 w 21"/>
                <a:gd name="T3" fmla="*/ 0 h 23"/>
                <a:gd name="T4" fmla="*/ 41 w 21"/>
                <a:gd name="T5" fmla="*/ 20 h 23"/>
                <a:gd name="T6" fmla="*/ 51 w 21"/>
                <a:gd name="T7" fmla="*/ 185 h 23"/>
                <a:gd name="T8" fmla="*/ 172 w 21"/>
                <a:gd name="T9" fmla="*/ 174 h 23"/>
                <a:gd name="T10" fmla="*/ 156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5" y="1"/>
                    <a:pt x="12" y="0"/>
                  </a:cubicBezTo>
                  <a:cubicBezTo>
                    <a:pt x="9" y="0"/>
                    <a:pt x="7" y="0"/>
                    <a:pt x="5" y="2"/>
                  </a:cubicBezTo>
                  <a:cubicBezTo>
                    <a:pt x="0" y="5"/>
                    <a:pt x="1" y="14"/>
                    <a:pt x="6" y="18"/>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16" name="Freeform 606">
              <a:extLst>
                <a:ext uri="{FF2B5EF4-FFF2-40B4-BE49-F238E27FC236}">
                  <a16:creationId xmlns:a16="http://schemas.microsoft.com/office/drawing/2014/main" id="{46B5C5E0-7325-680A-8B43-61E5DB03257E}"/>
                </a:ext>
              </a:extLst>
            </p:cNvPr>
            <p:cNvSpPr>
              <a:spLocks/>
            </p:cNvSpPr>
            <p:nvPr/>
          </p:nvSpPr>
          <p:spPr bwMode="auto">
            <a:xfrm>
              <a:off x="4082" y="2229"/>
              <a:ext cx="21" cy="28"/>
            </a:xfrm>
            <a:custGeom>
              <a:avLst/>
              <a:gdLst>
                <a:gd name="T0" fmla="*/ 92 w 10"/>
                <a:gd name="T1" fmla="*/ 80 h 13"/>
                <a:gd name="T2" fmla="*/ 76 w 10"/>
                <a:gd name="T3" fmla="*/ 121 h 13"/>
                <a:gd name="T4" fmla="*/ 17 w 10"/>
                <a:gd name="T5" fmla="*/ 80 h 13"/>
                <a:gd name="T6" fmla="*/ 8 w 10"/>
                <a:gd name="T7" fmla="*/ 19 h 13"/>
                <a:gd name="T8" fmla="*/ 36 w 10"/>
                <a:gd name="T9" fmla="*/ 0 h 13"/>
                <a:gd name="T10" fmla="*/ 36 w 10"/>
                <a:gd name="T11" fmla="*/ 0 h 13"/>
                <a:gd name="T12" fmla="*/ 8 w 10"/>
                <a:gd name="T13" fmla="*/ 19 h 13"/>
                <a:gd name="T14" fmla="*/ 8 w 10"/>
                <a:gd name="T15" fmla="*/ 80 h 13"/>
                <a:gd name="T16" fmla="*/ 76 w 10"/>
                <a:gd name="T17" fmla="*/ 121 h 13"/>
                <a:gd name="T18" fmla="*/ 92 w 10"/>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8"/>
                  </a:moveTo>
                  <a:cubicBezTo>
                    <a:pt x="10" y="10"/>
                    <a:pt x="9" y="12"/>
                    <a:pt x="8" y="12"/>
                  </a:cubicBezTo>
                  <a:cubicBezTo>
                    <a:pt x="6" y="12"/>
                    <a:pt x="3" y="11"/>
                    <a:pt x="2" y="8"/>
                  </a:cubicBezTo>
                  <a:cubicBezTo>
                    <a:pt x="0" y="5"/>
                    <a:pt x="0" y="3"/>
                    <a:pt x="1" y="2"/>
                  </a:cubicBezTo>
                  <a:cubicBezTo>
                    <a:pt x="2" y="1"/>
                    <a:pt x="3" y="0"/>
                    <a:pt x="4" y="0"/>
                  </a:cubicBezTo>
                  <a:cubicBezTo>
                    <a:pt x="4" y="0"/>
                    <a:pt x="4" y="0"/>
                    <a:pt x="4" y="0"/>
                  </a:cubicBezTo>
                  <a:cubicBezTo>
                    <a:pt x="3" y="0"/>
                    <a:pt x="2" y="1"/>
                    <a:pt x="1" y="2"/>
                  </a:cubicBezTo>
                  <a:cubicBezTo>
                    <a:pt x="0" y="3"/>
                    <a:pt x="0" y="5"/>
                    <a:pt x="1" y="8"/>
                  </a:cubicBezTo>
                  <a:cubicBezTo>
                    <a:pt x="3" y="12"/>
                    <a:pt x="6" y="13"/>
                    <a:pt x="8" y="12"/>
                  </a:cubicBezTo>
                  <a:cubicBezTo>
                    <a:pt x="10" y="12"/>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7" name="Freeform 607">
              <a:extLst>
                <a:ext uri="{FF2B5EF4-FFF2-40B4-BE49-F238E27FC236}">
                  <a16:creationId xmlns:a16="http://schemas.microsoft.com/office/drawing/2014/main" id="{96C4612C-B159-2926-ADDA-62222184D7FF}"/>
                </a:ext>
              </a:extLst>
            </p:cNvPr>
            <p:cNvSpPr>
              <a:spLocks/>
            </p:cNvSpPr>
            <p:nvPr/>
          </p:nvSpPr>
          <p:spPr bwMode="auto">
            <a:xfrm>
              <a:off x="4052" y="2478"/>
              <a:ext cx="61" cy="59"/>
            </a:xfrm>
            <a:custGeom>
              <a:avLst/>
              <a:gdLst>
                <a:gd name="T0" fmla="*/ 177 w 30"/>
                <a:gd name="T1" fmla="*/ 44 h 27"/>
                <a:gd name="T2" fmla="*/ 92 w 30"/>
                <a:gd name="T3" fmla="*/ 9 h 27"/>
                <a:gd name="T4" fmla="*/ 24 w 30"/>
                <a:gd name="T5" fmla="*/ 72 h 27"/>
                <a:gd name="T6" fmla="*/ 128 w 30"/>
                <a:gd name="T7" fmla="*/ 262 h 27"/>
                <a:gd name="T8" fmla="*/ 252 w 30"/>
                <a:gd name="T9" fmla="*/ 157 h 27"/>
                <a:gd name="T10" fmla="*/ 177 w 30"/>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1" y="4"/>
                  </a:moveTo>
                  <a:cubicBezTo>
                    <a:pt x="17" y="2"/>
                    <a:pt x="14" y="0"/>
                    <a:pt x="11" y="1"/>
                  </a:cubicBezTo>
                  <a:cubicBezTo>
                    <a:pt x="8" y="2"/>
                    <a:pt x="5" y="4"/>
                    <a:pt x="3" y="7"/>
                  </a:cubicBezTo>
                  <a:cubicBezTo>
                    <a:pt x="0" y="14"/>
                    <a:pt x="6" y="23"/>
                    <a:pt x="15" y="25"/>
                  </a:cubicBezTo>
                  <a:cubicBezTo>
                    <a:pt x="24" y="27"/>
                    <a:pt x="30" y="21"/>
                    <a:pt x="30" y="15"/>
                  </a:cubicBezTo>
                  <a:cubicBezTo>
                    <a:pt x="29" y="10"/>
                    <a:pt x="27" y="8"/>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18" name="Freeform 608">
              <a:extLst>
                <a:ext uri="{FF2B5EF4-FFF2-40B4-BE49-F238E27FC236}">
                  <a16:creationId xmlns:a16="http://schemas.microsoft.com/office/drawing/2014/main" id="{AE53DB59-9B99-EF10-4758-53F98E37B425}"/>
                </a:ext>
              </a:extLst>
            </p:cNvPr>
            <p:cNvSpPr>
              <a:spLocks/>
            </p:cNvSpPr>
            <p:nvPr/>
          </p:nvSpPr>
          <p:spPr bwMode="auto">
            <a:xfrm>
              <a:off x="4068" y="2493"/>
              <a:ext cx="33" cy="29"/>
            </a:xfrm>
            <a:custGeom>
              <a:avLst/>
              <a:gdLst>
                <a:gd name="T0" fmla="*/ 132 w 16"/>
                <a:gd name="T1" fmla="*/ 56 h 13"/>
                <a:gd name="T2" fmla="*/ 124 w 16"/>
                <a:gd name="T3" fmla="*/ 125 h 13"/>
                <a:gd name="T4" fmla="*/ 43 w 16"/>
                <a:gd name="T5" fmla="*/ 109 h 13"/>
                <a:gd name="T6" fmla="*/ 8 w 16"/>
                <a:gd name="T7" fmla="*/ 45 h 13"/>
                <a:gd name="T8" fmla="*/ 25 w 16"/>
                <a:gd name="T9" fmla="*/ 0 h 13"/>
                <a:gd name="T10" fmla="*/ 25 w 16"/>
                <a:gd name="T11" fmla="*/ 0 h 13"/>
                <a:gd name="T12" fmla="*/ 8 w 16"/>
                <a:gd name="T13" fmla="*/ 45 h 13"/>
                <a:gd name="T14" fmla="*/ 43 w 16"/>
                <a:gd name="T15" fmla="*/ 109 h 13"/>
                <a:gd name="T16" fmla="*/ 124 w 16"/>
                <a:gd name="T17" fmla="*/ 125 h 13"/>
                <a:gd name="T18" fmla="*/ 132 w 16"/>
                <a:gd name="T19" fmla="*/ 5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3">
                  <a:moveTo>
                    <a:pt x="15" y="5"/>
                  </a:moveTo>
                  <a:cubicBezTo>
                    <a:pt x="16" y="8"/>
                    <a:pt x="16" y="10"/>
                    <a:pt x="14" y="11"/>
                  </a:cubicBezTo>
                  <a:cubicBezTo>
                    <a:pt x="12" y="13"/>
                    <a:pt x="9" y="13"/>
                    <a:pt x="5" y="10"/>
                  </a:cubicBezTo>
                  <a:cubicBezTo>
                    <a:pt x="1" y="8"/>
                    <a:pt x="1" y="5"/>
                    <a:pt x="1" y="4"/>
                  </a:cubicBezTo>
                  <a:cubicBezTo>
                    <a:pt x="1" y="2"/>
                    <a:pt x="2" y="0"/>
                    <a:pt x="3" y="0"/>
                  </a:cubicBezTo>
                  <a:cubicBezTo>
                    <a:pt x="3" y="0"/>
                    <a:pt x="3" y="0"/>
                    <a:pt x="3" y="0"/>
                  </a:cubicBezTo>
                  <a:cubicBezTo>
                    <a:pt x="2" y="0"/>
                    <a:pt x="1" y="2"/>
                    <a:pt x="1" y="4"/>
                  </a:cubicBezTo>
                  <a:cubicBezTo>
                    <a:pt x="0" y="5"/>
                    <a:pt x="1" y="8"/>
                    <a:pt x="5" y="10"/>
                  </a:cubicBezTo>
                  <a:cubicBezTo>
                    <a:pt x="9" y="13"/>
                    <a:pt x="13" y="13"/>
                    <a:pt x="14" y="11"/>
                  </a:cubicBezTo>
                  <a:cubicBezTo>
                    <a:pt x="16" y="10"/>
                    <a:pt x="16" y="8"/>
                    <a:pt x="15"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19" name="Freeform 609">
              <a:extLst>
                <a:ext uri="{FF2B5EF4-FFF2-40B4-BE49-F238E27FC236}">
                  <a16:creationId xmlns:a16="http://schemas.microsoft.com/office/drawing/2014/main" id="{5CACA78A-A2AE-1AD6-E52F-9E817C7D419C}"/>
                </a:ext>
              </a:extLst>
            </p:cNvPr>
            <p:cNvSpPr>
              <a:spLocks/>
            </p:cNvSpPr>
            <p:nvPr/>
          </p:nvSpPr>
          <p:spPr bwMode="auto">
            <a:xfrm>
              <a:off x="4013" y="2415"/>
              <a:ext cx="53" cy="65"/>
            </a:xfrm>
            <a:custGeom>
              <a:avLst/>
              <a:gdLst>
                <a:gd name="T0" fmla="*/ 145 w 26"/>
                <a:gd name="T1" fmla="*/ 33 h 30"/>
                <a:gd name="T2" fmla="*/ 84 w 26"/>
                <a:gd name="T3" fmla="*/ 0 h 30"/>
                <a:gd name="T4" fmla="*/ 33 w 26"/>
                <a:gd name="T5" fmla="*/ 184 h 30"/>
                <a:gd name="T6" fmla="*/ 171 w 26"/>
                <a:gd name="T7" fmla="*/ 286 h 30"/>
                <a:gd name="T8" fmla="*/ 212 w 26"/>
                <a:gd name="T9" fmla="*/ 193 h 30"/>
                <a:gd name="T10" fmla="*/ 179 w 26"/>
                <a:gd name="T11" fmla="*/ 104 h 30"/>
                <a:gd name="T12" fmla="*/ 145 w 26"/>
                <a:gd name="T13" fmla="*/ 33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30">
                  <a:moveTo>
                    <a:pt x="17" y="3"/>
                  </a:moveTo>
                  <a:cubicBezTo>
                    <a:pt x="15" y="1"/>
                    <a:pt x="13" y="0"/>
                    <a:pt x="10" y="0"/>
                  </a:cubicBezTo>
                  <a:cubicBezTo>
                    <a:pt x="1" y="0"/>
                    <a:pt x="0" y="9"/>
                    <a:pt x="4" y="18"/>
                  </a:cubicBezTo>
                  <a:cubicBezTo>
                    <a:pt x="8" y="26"/>
                    <a:pt x="16" y="30"/>
                    <a:pt x="20" y="28"/>
                  </a:cubicBezTo>
                  <a:cubicBezTo>
                    <a:pt x="25" y="27"/>
                    <a:pt x="26" y="23"/>
                    <a:pt x="25" y="19"/>
                  </a:cubicBezTo>
                  <a:cubicBezTo>
                    <a:pt x="25" y="15"/>
                    <a:pt x="22" y="12"/>
                    <a:pt x="21" y="10"/>
                  </a:cubicBezTo>
                  <a:cubicBezTo>
                    <a:pt x="20" y="8"/>
                    <a:pt x="19" y="5"/>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20" name="Freeform 610">
              <a:extLst>
                <a:ext uri="{FF2B5EF4-FFF2-40B4-BE49-F238E27FC236}">
                  <a16:creationId xmlns:a16="http://schemas.microsoft.com/office/drawing/2014/main" id="{E8D804AC-621B-9DC6-461D-6DB5245EFC8C}"/>
                </a:ext>
              </a:extLst>
            </p:cNvPr>
            <p:cNvSpPr>
              <a:spLocks/>
            </p:cNvSpPr>
            <p:nvPr/>
          </p:nvSpPr>
          <p:spPr bwMode="auto">
            <a:xfrm>
              <a:off x="4029" y="2430"/>
              <a:ext cx="23" cy="33"/>
            </a:xfrm>
            <a:custGeom>
              <a:avLst/>
              <a:gdLst>
                <a:gd name="T0" fmla="*/ 8 w 11"/>
                <a:gd name="T1" fmla="*/ 9 h 15"/>
                <a:gd name="T2" fmla="*/ 8 w 11"/>
                <a:gd name="T3" fmla="*/ 64 h 15"/>
                <a:gd name="T4" fmla="*/ 65 w 11"/>
                <a:gd name="T5" fmla="*/ 161 h 15"/>
                <a:gd name="T6" fmla="*/ 100 w 11"/>
                <a:gd name="T7" fmla="*/ 161 h 15"/>
                <a:gd name="T8" fmla="*/ 100 w 11"/>
                <a:gd name="T9" fmla="*/ 161 h 15"/>
                <a:gd name="T10" fmla="*/ 65 w 11"/>
                <a:gd name="T11" fmla="*/ 161 h 15"/>
                <a:gd name="T12" fmla="*/ 8 w 11"/>
                <a:gd name="T13" fmla="*/ 64 h 15"/>
                <a:gd name="T14" fmla="*/ 8 w 11"/>
                <a:gd name="T15" fmla="*/ 9 h 15"/>
                <a:gd name="T16" fmla="*/ 36 w 11"/>
                <a:gd name="T17" fmla="*/ 0 h 15"/>
                <a:gd name="T18" fmla="*/ 36 w 11"/>
                <a:gd name="T19" fmla="*/ 0 h 15"/>
                <a:gd name="T20" fmla="*/ 8 w 11"/>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5">
                  <a:moveTo>
                    <a:pt x="1" y="1"/>
                  </a:moveTo>
                  <a:cubicBezTo>
                    <a:pt x="0" y="2"/>
                    <a:pt x="0" y="4"/>
                    <a:pt x="1" y="6"/>
                  </a:cubicBezTo>
                  <a:cubicBezTo>
                    <a:pt x="2" y="10"/>
                    <a:pt x="5" y="14"/>
                    <a:pt x="7" y="15"/>
                  </a:cubicBezTo>
                  <a:cubicBezTo>
                    <a:pt x="8" y="15"/>
                    <a:pt x="10" y="15"/>
                    <a:pt x="11" y="15"/>
                  </a:cubicBezTo>
                  <a:cubicBezTo>
                    <a:pt x="11" y="15"/>
                    <a:pt x="11" y="15"/>
                    <a:pt x="11" y="15"/>
                  </a:cubicBezTo>
                  <a:cubicBezTo>
                    <a:pt x="10" y="15"/>
                    <a:pt x="8" y="15"/>
                    <a:pt x="7" y="15"/>
                  </a:cubicBezTo>
                  <a:cubicBezTo>
                    <a:pt x="5" y="13"/>
                    <a:pt x="2" y="10"/>
                    <a:pt x="1" y="6"/>
                  </a:cubicBezTo>
                  <a:cubicBezTo>
                    <a:pt x="0" y="4"/>
                    <a:pt x="0" y="2"/>
                    <a:pt x="1" y="1"/>
                  </a:cubicBezTo>
                  <a:cubicBezTo>
                    <a:pt x="2" y="0"/>
                    <a:pt x="3" y="0"/>
                    <a:pt x="4" y="0"/>
                  </a:cubicBezTo>
                  <a:cubicBezTo>
                    <a:pt x="4" y="0"/>
                    <a:pt x="4" y="0"/>
                    <a:pt x="4" y="0"/>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1" name="Freeform 611">
              <a:extLst>
                <a:ext uri="{FF2B5EF4-FFF2-40B4-BE49-F238E27FC236}">
                  <a16:creationId xmlns:a16="http://schemas.microsoft.com/office/drawing/2014/main" id="{52B4E3F4-ED14-47C4-5F33-6AD547F678BB}"/>
                </a:ext>
              </a:extLst>
            </p:cNvPr>
            <p:cNvSpPr>
              <a:spLocks/>
            </p:cNvSpPr>
            <p:nvPr/>
          </p:nvSpPr>
          <p:spPr bwMode="auto">
            <a:xfrm>
              <a:off x="4140" y="2439"/>
              <a:ext cx="57" cy="70"/>
            </a:xfrm>
            <a:custGeom>
              <a:avLst/>
              <a:gdLst>
                <a:gd name="T0" fmla="*/ 136 w 28"/>
                <a:gd name="T1" fmla="*/ 44 h 32"/>
                <a:gd name="T2" fmla="*/ 41 w 28"/>
                <a:gd name="T3" fmla="*/ 33 h 32"/>
                <a:gd name="T4" fmla="*/ 59 w 28"/>
                <a:gd name="T5" fmla="*/ 230 h 32"/>
                <a:gd name="T6" fmla="*/ 204 w 28"/>
                <a:gd name="T7" fmla="*/ 315 h 32"/>
                <a:gd name="T8" fmla="*/ 228 w 28"/>
                <a:gd name="T9" fmla="*/ 230 h 32"/>
                <a:gd name="T10" fmla="*/ 179 w 28"/>
                <a:gd name="T11" fmla="*/ 133 h 32"/>
                <a:gd name="T12" fmla="*/ 136 w 28"/>
                <a:gd name="T13" fmla="*/ 44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2">
                  <a:moveTo>
                    <a:pt x="16" y="4"/>
                  </a:moveTo>
                  <a:cubicBezTo>
                    <a:pt x="12" y="1"/>
                    <a:pt x="8" y="0"/>
                    <a:pt x="5" y="3"/>
                  </a:cubicBezTo>
                  <a:cubicBezTo>
                    <a:pt x="0" y="7"/>
                    <a:pt x="1" y="15"/>
                    <a:pt x="7" y="22"/>
                  </a:cubicBezTo>
                  <a:cubicBezTo>
                    <a:pt x="13" y="29"/>
                    <a:pt x="18" y="32"/>
                    <a:pt x="24" y="30"/>
                  </a:cubicBezTo>
                  <a:cubicBezTo>
                    <a:pt x="27" y="29"/>
                    <a:pt x="28" y="26"/>
                    <a:pt x="27" y="22"/>
                  </a:cubicBezTo>
                  <a:cubicBezTo>
                    <a:pt x="26" y="18"/>
                    <a:pt x="24" y="17"/>
                    <a:pt x="21" y="13"/>
                  </a:cubicBezTo>
                  <a:cubicBezTo>
                    <a:pt x="20" y="11"/>
                    <a:pt x="19" y="6"/>
                    <a:pt x="16"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22" name="Freeform 612">
              <a:extLst>
                <a:ext uri="{FF2B5EF4-FFF2-40B4-BE49-F238E27FC236}">
                  <a16:creationId xmlns:a16="http://schemas.microsoft.com/office/drawing/2014/main" id="{BE7E691E-743D-6294-B87B-2814EECF5BF7}"/>
                </a:ext>
              </a:extLst>
            </p:cNvPr>
            <p:cNvSpPr>
              <a:spLocks/>
            </p:cNvSpPr>
            <p:nvPr/>
          </p:nvSpPr>
          <p:spPr bwMode="auto">
            <a:xfrm>
              <a:off x="4156" y="2452"/>
              <a:ext cx="29" cy="39"/>
            </a:xfrm>
            <a:custGeom>
              <a:avLst/>
              <a:gdLst>
                <a:gd name="T0" fmla="*/ 124 w 14"/>
                <a:gd name="T1" fmla="*/ 165 h 18"/>
                <a:gd name="T2" fmla="*/ 116 w 14"/>
                <a:gd name="T3" fmla="*/ 173 h 18"/>
                <a:gd name="T4" fmla="*/ 35 w 14"/>
                <a:gd name="T5" fmla="*/ 104 h 18"/>
                <a:gd name="T6" fmla="*/ 8 w 14"/>
                <a:gd name="T7" fmla="*/ 9 h 18"/>
                <a:gd name="T8" fmla="*/ 44 w 14"/>
                <a:gd name="T9" fmla="*/ 9 h 18"/>
                <a:gd name="T10" fmla="*/ 44 w 14"/>
                <a:gd name="T11" fmla="*/ 9 h 18"/>
                <a:gd name="T12" fmla="*/ 8 w 14"/>
                <a:gd name="T13" fmla="*/ 9 h 18"/>
                <a:gd name="T14" fmla="*/ 35 w 14"/>
                <a:gd name="T15" fmla="*/ 104 h 18"/>
                <a:gd name="T16" fmla="*/ 116 w 14"/>
                <a:gd name="T17" fmla="*/ 173 h 18"/>
                <a:gd name="T18" fmla="*/ 124 w 14"/>
                <a:gd name="T19" fmla="*/ 16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8">
                  <a:moveTo>
                    <a:pt x="14" y="16"/>
                  </a:moveTo>
                  <a:cubicBezTo>
                    <a:pt x="14" y="16"/>
                    <a:pt x="13" y="17"/>
                    <a:pt x="13" y="17"/>
                  </a:cubicBezTo>
                  <a:cubicBezTo>
                    <a:pt x="12" y="17"/>
                    <a:pt x="8" y="16"/>
                    <a:pt x="4" y="10"/>
                  </a:cubicBezTo>
                  <a:cubicBezTo>
                    <a:pt x="0" y="5"/>
                    <a:pt x="0" y="3"/>
                    <a:pt x="1" y="1"/>
                  </a:cubicBezTo>
                  <a:cubicBezTo>
                    <a:pt x="2" y="0"/>
                    <a:pt x="4" y="0"/>
                    <a:pt x="5" y="1"/>
                  </a:cubicBezTo>
                  <a:cubicBezTo>
                    <a:pt x="5" y="1"/>
                    <a:pt x="5" y="1"/>
                    <a:pt x="5" y="1"/>
                  </a:cubicBezTo>
                  <a:cubicBezTo>
                    <a:pt x="4" y="0"/>
                    <a:pt x="2" y="0"/>
                    <a:pt x="1" y="1"/>
                  </a:cubicBezTo>
                  <a:cubicBezTo>
                    <a:pt x="0" y="2"/>
                    <a:pt x="0" y="5"/>
                    <a:pt x="4" y="10"/>
                  </a:cubicBezTo>
                  <a:cubicBezTo>
                    <a:pt x="8" y="16"/>
                    <a:pt x="11" y="18"/>
                    <a:pt x="13" y="17"/>
                  </a:cubicBezTo>
                  <a:cubicBezTo>
                    <a:pt x="14" y="17"/>
                    <a:pt x="14" y="16"/>
                    <a:pt x="14"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3" name="Freeform 613">
              <a:extLst>
                <a:ext uri="{FF2B5EF4-FFF2-40B4-BE49-F238E27FC236}">
                  <a16:creationId xmlns:a16="http://schemas.microsoft.com/office/drawing/2014/main" id="{0690F334-9454-2CEC-5944-1AFA8897B3A3}"/>
                </a:ext>
              </a:extLst>
            </p:cNvPr>
            <p:cNvSpPr>
              <a:spLocks/>
            </p:cNvSpPr>
            <p:nvPr/>
          </p:nvSpPr>
          <p:spPr bwMode="auto">
            <a:xfrm>
              <a:off x="4144" y="2310"/>
              <a:ext cx="43" cy="50"/>
            </a:xfrm>
            <a:custGeom>
              <a:avLst/>
              <a:gdLst>
                <a:gd name="T0" fmla="*/ 147 w 21"/>
                <a:gd name="T1" fmla="*/ 61 h 23"/>
                <a:gd name="T2" fmla="*/ 96 w 21"/>
                <a:gd name="T3" fmla="*/ 9 h 23"/>
                <a:gd name="T4" fmla="*/ 33 w 21"/>
                <a:gd name="T5" fmla="*/ 20 h 23"/>
                <a:gd name="T6" fmla="*/ 51 w 21"/>
                <a:gd name="T7" fmla="*/ 193 h 23"/>
                <a:gd name="T8" fmla="*/ 172 w 21"/>
                <a:gd name="T9" fmla="*/ 174 h 23"/>
                <a:gd name="T10" fmla="*/ 147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3"/>
                    <a:pt x="14" y="1"/>
                    <a:pt x="11" y="1"/>
                  </a:cubicBezTo>
                  <a:cubicBezTo>
                    <a:pt x="9" y="0"/>
                    <a:pt x="6" y="1"/>
                    <a:pt x="4" y="2"/>
                  </a:cubicBezTo>
                  <a:cubicBezTo>
                    <a:pt x="0" y="6"/>
                    <a:pt x="0" y="14"/>
                    <a:pt x="6" y="19"/>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24" name="Freeform 614">
              <a:extLst>
                <a:ext uri="{FF2B5EF4-FFF2-40B4-BE49-F238E27FC236}">
                  <a16:creationId xmlns:a16="http://schemas.microsoft.com/office/drawing/2014/main" id="{A71E7A6D-F105-F639-8DC8-69529A6C966D}"/>
                </a:ext>
              </a:extLst>
            </p:cNvPr>
            <p:cNvSpPr>
              <a:spLocks/>
            </p:cNvSpPr>
            <p:nvPr/>
          </p:nvSpPr>
          <p:spPr bwMode="auto">
            <a:xfrm>
              <a:off x="4154" y="2321"/>
              <a:ext cx="23" cy="26"/>
            </a:xfrm>
            <a:custGeom>
              <a:avLst/>
              <a:gdLst>
                <a:gd name="T0" fmla="*/ 100 w 11"/>
                <a:gd name="T1" fmla="*/ 80 h 12"/>
                <a:gd name="T2" fmla="*/ 84 w 11"/>
                <a:gd name="T3" fmla="*/ 121 h 12"/>
                <a:gd name="T4" fmla="*/ 17 w 11"/>
                <a:gd name="T5" fmla="*/ 80 h 12"/>
                <a:gd name="T6" fmla="*/ 17 w 11"/>
                <a:gd name="T7" fmla="*/ 20 h 12"/>
                <a:gd name="T8" fmla="*/ 44 w 11"/>
                <a:gd name="T9" fmla="*/ 0 h 12"/>
                <a:gd name="T10" fmla="*/ 44 w 11"/>
                <a:gd name="T11" fmla="*/ 0 h 12"/>
                <a:gd name="T12" fmla="*/ 17 w 11"/>
                <a:gd name="T13" fmla="*/ 9 h 12"/>
                <a:gd name="T14" fmla="*/ 17 w 11"/>
                <a:gd name="T15" fmla="*/ 80 h 12"/>
                <a:gd name="T16" fmla="*/ 84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2"/>
                  </a:cubicBezTo>
                  <a:cubicBezTo>
                    <a:pt x="7" y="12"/>
                    <a:pt x="4" y="11"/>
                    <a:pt x="2" y="8"/>
                  </a:cubicBezTo>
                  <a:cubicBezTo>
                    <a:pt x="1" y="4"/>
                    <a:pt x="1" y="3"/>
                    <a:pt x="2" y="2"/>
                  </a:cubicBezTo>
                  <a:cubicBezTo>
                    <a:pt x="3" y="0"/>
                    <a:pt x="4" y="0"/>
                    <a:pt x="5" y="0"/>
                  </a:cubicBezTo>
                  <a:cubicBezTo>
                    <a:pt x="5" y="0"/>
                    <a:pt x="5" y="0"/>
                    <a:pt x="5" y="0"/>
                  </a:cubicBezTo>
                  <a:cubicBezTo>
                    <a:pt x="4" y="0"/>
                    <a:pt x="3" y="0"/>
                    <a:pt x="2" y="1"/>
                  </a:cubicBezTo>
                  <a:cubicBezTo>
                    <a:pt x="1" y="3"/>
                    <a:pt x="0" y="4"/>
                    <a:pt x="2" y="8"/>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5" name="Freeform 615">
              <a:extLst>
                <a:ext uri="{FF2B5EF4-FFF2-40B4-BE49-F238E27FC236}">
                  <a16:creationId xmlns:a16="http://schemas.microsoft.com/office/drawing/2014/main" id="{16EF9437-6388-7481-B0A6-89789BF605B6}"/>
                </a:ext>
              </a:extLst>
            </p:cNvPr>
            <p:cNvSpPr>
              <a:spLocks/>
            </p:cNvSpPr>
            <p:nvPr/>
          </p:nvSpPr>
          <p:spPr bwMode="auto">
            <a:xfrm>
              <a:off x="4484" y="2360"/>
              <a:ext cx="37" cy="74"/>
            </a:xfrm>
            <a:custGeom>
              <a:avLst/>
              <a:gdLst>
                <a:gd name="T0" fmla="*/ 97 w 18"/>
                <a:gd name="T1" fmla="*/ 44 h 34"/>
                <a:gd name="T2" fmla="*/ 16 w 18"/>
                <a:gd name="T3" fmla="*/ 61 h 34"/>
                <a:gd name="T4" fmla="*/ 33 w 18"/>
                <a:gd name="T5" fmla="*/ 257 h 34"/>
                <a:gd name="T6" fmla="*/ 105 w 18"/>
                <a:gd name="T7" fmla="*/ 342 h 34"/>
                <a:gd name="T8" fmla="*/ 97 w 18"/>
                <a:gd name="T9" fmla="*/ 4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4">
                  <a:moveTo>
                    <a:pt x="11" y="4"/>
                  </a:moveTo>
                  <a:cubicBezTo>
                    <a:pt x="7" y="0"/>
                    <a:pt x="4" y="2"/>
                    <a:pt x="2" y="6"/>
                  </a:cubicBezTo>
                  <a:cubicBezTo>
                    <a:pt x="0" y="11"/>
                    <a:pt x="1" y="19"/>
                    <a:pt x="4" y="25"/>
                  </a:cubicBezTo>
                  <a:cubicBezTo>
                    <a:pt x="6" y="32"/>
                    <a:pt x="9" y="34"/>
                    <a:pt x="12" y="33"/>
                  </a:cubicBezTo>
                  <a:cubicBezTo>
                    <a:pt x="18" y="32"/>
                    <a:pt x="18" y="11"/>
                    <a:pt x="1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26" name="Freeform 616">
              <a:extLst>
                <a:ext uri="{FF2B5EF4-FFF2-40B4-BE49-F238E27FC236}">
                  <a16:creationId xmlns:a16="http://schemas.microsoft.com/office/drawing/2014/main" id="{88A8EE77-BF6D-C7BE-2727-AA4C44CF1173}"/>
                </a:ext>
              </a:extLst>
            </p:cNvPr>
            <p:cNvSpPr>
              <a:spLocks/>
            </p:cNvSpPr>
            <p:nvPr/>
          </p:nvSpPr>
          <p:spPr bwMode="auto">
            <a:xfrm>
              <a:off x="4494" y="2375"/>
              <a:ext cx="13" cy="44"/>
            </a:xfrm>
            <a:custGeom>
              <a:avLst/>
              <a:gdLst>
                <a:gd name="T0" fmla="*/ 33 w 6"/>
                <a:gd name="T1" fmla="*/ 0 h 20"/>
                <a:gd name="T2" fmla="*/ 9 w 6"/>
                <a:gd name="T3" fmla="*/ 64 h 20"/>
                <a:gd name="T4" fmla="*/ 33 w 6"/>
                <a:gd name="T5" fmla="*/ 194 h 20"/>
                <a:gd name="T6" fmla="*/ 61 w 6"/>
                <a:gd name="T7" fmla="*/ 213 h 20"/>
                <a:gd name="T8" fmla="*/ 61 w 6"/>
                <a:gd name="T9" fmla="*/ 213 h 20"/>
                <a:gd name="T10" fmla="*/ 33 w 6"/>
                <a:gd name="T11" fmla="*/ 194 h 20"/>
                <a:gd name="T12" fmla="*/ 9 w 6"/>
                <a:gd name="T13" fmla="*/ 64 h 20"/>
                <a:gd name="T14" fmla="*/ 33 w 6"/>
                <a:gd name="T15" fmla="*/ 9 h 20"/>
                <a:gd name="T16" fmla="*/ 61 w 6"/>
                <a:gd name="T17" fmla="*/ 20 h 20"/>
                <a:gd name="T18" fmla="*/ 61 w 6"/>
                <a:gd name="T19" fmla="*/ 20 h 20"/>
                <a:gd name="T20" fmla="*/ 33 w 6"/>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20">
                  <a:moveTo>
                    <a:pt x="3" y="0"/>
                  </a:moveTo>
                  <a:cubicBezTo>
                    <a:pt x="2" y="1"/>
                    <a:pt x="1" y="3"/>
                    <a:pt x="1" y="6"/>
                  </a:cubicBezTo>
                  <a:cubicBezTo>
                    <a:pt x="0" y="10"/>
                    <a:pt x="1" y="15"/>
                    <a:pt x="3" y="18"/>
                  </a:cubicBezTo>
                  <a:cubicBezTo>
                    <a:pt x="4" y="19"/>
                    <a:pt x="5" y="20"/>
                    <a:pt x="6" y="20"/>
                  </a:cubicBezTo>
                  <a:cubicBezTo>
                    <a:pt x="6" y="20"/>
                    <a:pt x="6" y="20"/>
                    <a:pt x="6" y="20"/>
                  </a:cubicBezTo>
                  <a:cubicBezTo>
                    <a:pt x="5" y="20"/>
                    <a:pt x="4" y="19"/>
                    <a:pt x="3" y="18"/>
                  </a:cubicBezTo>
                  <a:cubicBezTo>
                    <a:pt x="1" y="15"/>
                    <a:pt x="1" y="10"/>
                    <a:pt x="1" y="6"/>
                  </a:cubicBezTo>
                  <a:cubicBezTo>
                    <a:pt x="1" y="3"/>
                    <a:pt x="2" y="1"/>
                    <a:pt x="3" y="1"/>
                  </a:cubicBezTo>
                  <a:cubicBezTo>
                    <a:pt x="4" y="0"/>
                    <a:pt x="5" y="1"/>
                    <a:pt x="6" y="2"/>
                  </a:cubicBezTo>
                  <a:cubicBezTo>
                    <a:pt x="6" y="2"/>
                    <a:pt x="6" y="2"/>
                    <a:pt x="6" y="2"/>
                  </a:cubicBezTo>
                  <a:cubicBezTo>
                    <a:pt x="5" y="1"/>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7" name="Freeform 617">
              <a:extLst>
                <a:ext uri="{FF2B5EF4-FFF2-40B4-BE49-F238E27FC236}">
                  <a16:creationId xmlns:a16="http://schemas.microsoft.com/office/drawing/2014/main" id="{DD0F2B12-C721-6578-EB52-61C39135DA6C}"/>
                </a:ext>
              </a:extLst>
            </p:cNvPr>
            <p:cNvSpPr>
              <a:spLocks/>
            </p:cNvSpPr>
            <p:nvPr/>
          </p:nvSpPr>
          <p:spPr bwMode="auto">
            <a:xfrm>
              <a:off x="4447" y="2349"/>
              <a:ext cx="45" cy="46"/>
            </a:xfrm>
            <a:custGeom>
              <a:avLst/>
              <a:gdLst>
                <a:gd name="T0" fmla="*/ 147 w 22"/>
                <a:gd name="T1" fmla="*/ 33 h 21"/>
                <a:gd name="T2" fmla="*/ 76 w 22"/>
                <a:gd name="T3" fmla="*/ 0 h 21"/>
                <a:gd name="T4" fmla="*/ 25 w 22"/>
                <a:gd name="T5" fmla="*/ 44 h 21"/>
                <a:gd name="T6" fmla="*/ 84 w 22"/>
                <a:gd name="T7" fmla="*/ 202 h 21"/>
                <a:gd name="T8" fmla="*/ 188 w 22"/>
                <a:gd name="T9" fmla="*/ 134 h 21"/>
                <a:gd name="T10" fmla="*/ 147 w 22"/>
                <a:gd name="T11" fmla="*/ 33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1">
                  <a:moveTo>
                    <a:pt x="17" y="3"/>
                  </a:moveTo>
                  <a:cubicBezTo>
                    <a:pt x="14" y="1"/>
                    <a:pt x="12" y="0"/>
                    <a:pt x="9" y="0"/>
                  </a:cubicBezTo>
                  <a:cubicBezTo>
                    <a:pt x="7" y="0"/>
                    <a:pt x="5" y="1"/>
                    <a:pt x="3" y="4"/>
                  </a:cubicBezTo>
                  <a:cubicBezTo>
                    <a:pt x="0" y="8"/>
                    <a:pt x="3" y="16"/>
                    <a:pt x="10" y="19"/>
                  </a:cubicBezTo>
                  <a:cubicBezTo>
                    <a:pt x="16" y="21"/>
                    <a:pt x="22" y="18"/>
                    <a:pt x="22" y="13"/>
                  </a:cubicBezTo>
                  <a:cubicBezTo>
                    <a:pt x="22" y="9"/>
                    <a:pt x="21" y="7"/>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28" name="Freeform 618">
              <a:extLst>
                <a:ext uri="{FF2B5EF4-FFF2-40B4-BE49-F238E27FC236}">
                  <a16:creationId xmlns:a16="http://schemas.microsoft.com/office/drawing/2014/main" id="{596D3EBD-01B7-E5E0-C977-FF0FFF6EC7AE}"/>
                </a:ext>
              </a:extLst>
            </p:cNvPr>
            <p:cNvSpPr>
              <a:spLocks/>
            </p:cNvSpPr>
            <p:nvPr/>
          </p:nvSpPr>
          <p:spPr bwMode="auto">
            <a:xfrm>
              <a:off x="4460" y="2358"/>
              <a:ext cx="24" cy="24"/>
            </a:xfrm>
            <a:custGeom>
              <a:avLst/>
              <a:gdLst>
                <a:gd name="T0" fmla="*/ 96 w 12"/>
                <a:gd name="T1" fmla="*/ 61 h 11"/>
                <a:gd name="T2" fmla="*/ 80 w 12"/>
                <a:gd name="T3" fmla="*/ 105 h 11"/>
                <a:gd name="T4" fmla="*/ 24 w 12"/>
                <a:gd name="T5" fmla="*/ 81 h 11"/>
                <a:gd name="T6" fmla="*/ 8 w 12"/>
                <a:gd name="T7" fmla="*/ 33 h 11"/>
                <a:gd name="T8" fmla="*/ 24 w 12"/>
                <a:gd name="T9" fmla="*/ 0 h 11"/>
                <a:gd name="T10" fmla="*/ 24 w 12"/>
                <a:gd name="T11" fmla="*/ 0 h 11"/>
                <a:gd name="T12" fmla="*/ 8 w 12"/>
                <a:gd name="T13" fmla="*/ 33 h 11"/>
                <a:gd name="T14" fmla="*/ 24 w 12"/>
                <a:gd name="T15" fmla="*/ 81 h 11"/>
                <a:gd name="T16" fmla="*/ 80 w 12"/>
                <a:gd name="T17" fmla="*/ 105 h 11"/>
                <a:gd name="T18" fmla="*/ 96 w 12"/>
                <a:gd name="T19" fmla="*/ 61 h 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1">
                  <a:moveTo>
                    <a:pt x="12" y="6"/>
                  </a:moveTo>
                  <a:cubicBezTo>
                    <a:pt x="12" y="8"/>
                    <a:pt x="12" y="9"/>
                    <a:pt x="10" y="10"/>
                  </a:cubicBezTo>
                  <a:cubicBezTo>
                    <a:pt x="9" y="11"/>
                    <a:pt x="6" y="11"/>
                    <a:pt x="3" y="8"/>
                  </a:cubicBezTo>
                  <a:cubicBezTo>
                    <a:pt x="1" y="6"/>
                    <a:pt x="0" y="4"/>
                    <a:pt x="1" y="3"/>
                  </a:cubicBezTo>
                  <a:cubicBezTo>
                    <a:pt x="1" y="1"/>
                    <a:pt x="2" y="0"/>
                    <a:pt x="3" y="0"/>
                  </a:cubicBezTo>
                  <a:cubicBezTo>
                    <a:pt x="3" y="0"/>
                    <a:pt x="3" y="0"/>
                    <a:pt x="3" y="0"/>
                  </a:cubicBezTo>
                  <a:cubicBezTo>
                    <a:pt x="2" y="0"/>
                    <a:pt x="1" y="1"/>
                    <a:pt x="1" y="3"/>
                  </a:cubicBezTo>
                  <a:cubicBezTo>
                    <a:pt x="0" y="4"/>
                    <a:pt x="0" y="6"/>
                    <a:pt x="3" y="8"/>
                  </a:cubicBezTo>
                  <a:cubicBezTo>
                    <a:pt x="6" y="11"/>
                    <a:pt x="9" y="11"/>
                    <a:pt x="10" y="10"/>
                  </a:cubicBezTo>
                  <a:cubicBezTo>
                    <a:pt x="12" y="10"/>
                    <a:pt x="12" y="8"/>
                    <a:pt x="12"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29" name="Freeform 619">
              <a:extLst>
                <a:ext uri="{FF2B5EF4-FFF2-40B4-BE49-F238E27FC236}">
                  <a16:creationId xmlns:a16="http://schemas.microsoft.com/office/drawing/2014/main" id="{25958CC5-8D41-A938-1811-B65955B19B8B}"/>
                </a:ext>
              </a:extLst>
            </p:cNvPr>
            <p:cNvSpPr>
              <a:spLocks/>
            </p:cNvSpPr>
            <p:nvPr/>
          </p:nvSpPr>
          <p:spPr bwMode="auto">
            <a:xfrm>
              <a:off x="3976" y="2286"/>
              <a:ext cx="45" cy="54"/>
            </a:xfrm>
            <a:custGeom>
              <a:avLst/>
              <a:gdLst>
                <a:gd name="T0" fmla="*/ 172 w 22"/>
                <a:gd name="T1" fmla="*/ 89 h 25"/>
                <a:gd name="T2" fmla="*/ 139 w 22"/>
                <a:gd name="T3" fmla="*/ 19 h 25"/>
                <a:gd name="T4" fmla="*/ 68 w 22"/>
                <a:gd name="T5" fmla="*/ 9 h 25"/>
                <a:gd name="T6" fmla="*/ 41 w 22"/>
                <a:gd name="T7" fmla="*/ 181 h 25"/>
                <a:gd name="T8" fmla="*/ 172 w 22"/>
                <a:gd name="T9" fmla="*/ 210 h 25"/>
                <a:gd name="T10" fmla="*/ 172 w 22"/>
                <a:gd name="T11" fmla="*/ 89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5">
                  <a:moveTo>
                    <a:pt x="20" y="9"/>
                  </a:moveTo>
                  <a:cubicBezTo>
                    <a:pt x="20" y="6"/>
                    <a:pt x="19" y="3"/>
                    <a:pt x="16" y="2"/>
                  </a:cubicBezTo>
                  <a:cubicBezTo>
                    <a:pt x="14" y="1"/>
                    <a:pt x="11" y="0"/>
                    <a:pt x="8" y="1"/>
                  </a:cubicBezTo>
                  <a:cubicBezTo>
                    <a:pt x="2" y="3"/>
                    <a:pt x="0" y="12"/>
                    <a:pt x="5" y="18"/>
                  </a:cubicBezTo>
                  <a:cubicBezTo>
                    <a:pt x="9" y="25"/>
                    <a:pt x="16" y="25"/>
                    <a:pt x="20" y="21"/>
                  </a:cubicBezTo>
                  <a:cubicBezTo>
                    <a:pt x="22" y="18"/>
                    <a:pt x="22" y="15"/>
                    <a:pt x="20" y="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30" name="Freeform 620">
              <a:extLst>
                <a:ext uri="{FF2B5EF4-FFF2-40B4-BE49-F238E27FC236}">
                  <a16:creationId xmlns:a16="http://schemas.microsoft.com/office/drawing/2014/main" id="{86AD7348-E51D-4EF1-317A-73C603B89858}"/>
                </a:ext>
              </a:extLst>
            </p:cNvPr>
            <p:cNvSpPr>
              <a:spLocks/>
            </p:cNvSpPr>
            <p:nvPr/>
          </p:nvSpPr>
          <p:spPr bwMode="auto">
            <a:xfrm>
              <a:off x="3990" y="2296"/>
              <a:ext cx="21" cy="31"/>
            </a:xfrm>
            <a:custGeom>
              <a:avLst/>
              <a:gdLst>
                <a:gd name="T0" fmla="*/ 92 w 10"/>
                <a:gd name="T1" fmla="*/ 117 h 14"/>
                <a:gd name="T2" fmla="*/ 57 w 10"/>
                <a:gd name="T3" fmla="*/ 142 h 14"/>
                <a:gd name="T4" fmla="*/ 8 w 10"/>
                <a:gd name="T5" fmla="*/ 78 h 14"/>
                <a:gd name="T6" fmla="*/ 17 w 10"/>
                <a:gd name="T7" fmla="*/ 9 h 14"/>
                <a:gd name="T8" fmla="*/ 57 w 10"/>
                <a:gd name="T9" fmla="*/ 9 h 14"/>
                <a:gd name="T10" fmla="*/ 57 w 10"/>
                <a:gd name="T11" fmla="*/ 9 h 14"/>
                <a:gd name="T12" fmla="*/ 17 w 10"/>
                <a:gd name="T13" fmla="*/ 9 h 14"/>
                <a:gd name="T14" fmla="*/ 8 w 10"/>
                <a:gd name="T15" fmla="*/ 78 h 14"/>
                <a:gd name="T16" fmla="*/ 57 w 10"/>
                <a:gd name="T17" fmla="*/ 153 h 14"/>
                <a:gd name="T18" fmla="*/ 92 w 10"/>
                <a:gd name="T19" fmla="*/ 11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4">
                  <a:moveTo>
                    <a:pt x="10" y="11"/>
                  </a:moveTo>
                  <a:cubicBezTo>
                    <a:pt x="9" y="13"/>
                    <a:pt x="8" y="14"/>
                    <a:pt x="6" y="13"/>
                  </a:cubicBezTo>
                  <a:cubicBezTo>
                    <a:pt x="4" y="13"/>
                    <a:pt x="2" y="11"/>
                    <a:pt x="1" y="7"/>
                  </a:cubicBezTo>
                  <a:cubicBezTo>
                    <a:pt x="0" y="4"/>
                    <a:pt x="1" y="2"/>
                    <a:pt x="2" y="1"/>
                  </a:cubicBezTo>
                  <a:cubicBezTo>
                    <a:pt x="4" y="0"/>
                    <a:pt x="5" y="0"/>
                    <a:pt x="6" y="1"/>
                  </a:cubicBezTo>
                  <a:cubicBezTo>
                    <a:pt x="6" y="1"/>
                    <a:pt x="6" y="1"/>
                    <a:pt x="6" y="1"/>
                  </a:cubicBezTo>
                  <a:cubicBezTo>
                    <a:pt x="5" y="0"/>
                    <a:pt x="4" y="0"/>
                    <a:pt x="2" y="1"/>
                  </a:cubicBezTo>
                  <a:cubicBezTo>
                    <a:pt x="1" y="2"/>
                    <a:pt x="0" y="4"/>
                    <a:pt x="1" y="7"/>
                  </a:cubicBezTo>
                  <a:cubicBezTo>
                    <a:pt x="2" y="11"/>
                    <a:pt x="4" y="13"/>
                    <a:pt x="6" y="14"/>
                  </a:cubicBezTo>
                  <a:cubicBezTo>
                    <a:pt x="8" y="14"/>
                    <a:pt x="9" y="13"/>
                    <a:pt x="10" y="1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1" name="Freeform 621">
              <a:extLst>
                <a:ext uri="{FF2B5EF4-FFF2-40B4-BE49-F238E27FC236}">
                  <a16:creationId xmlns:a16="http://schemas.microsoft.com/office/drawing/2014/main" id="{37BE52F8-FC04-7DD2-2BC5-9A9B1B40A5C7}"/>
                </a:ext>
              </a:extLst>
            </p:cNvPr>
            <p:cNvSpPr>
              <a:spLocks/>
            </p:cNvSpPr>
            <p:nvPr/>
          </p:nvSpPr>
          <p:spPr bwMode="auto">
            <a:xfrm>
              <a:off x="3886" y="2261"/>
              <a:ext cx="47" cy="73"/>
            </a:xfrm>
            <a:custGeom>
              <a:avLst/>
              <a:gdLst>
                <a:gd name="T0" fmla="*/ 172 w 23"/>
                <a:gd name="T1" fmla="*/ 97 h 33"/>
                <a:gd name="T2" fmla="*/ 121 w 23"/>
                <a:gd name="T3" fmla="*/ 33 h 33"/>
                <a:gd name="T4" fmla="*/ 8 w 23"/>
                <a:gd name="T5" fmla="*/ 186 h 33"/>
                <a:gd name="T6" fmla="*/ 112 w 23"/>
                <a:gd name="T7" fmla="*/ 356 h 33"/>
                <a:gd name="T8" fmla="*/ 188 w 23"/>
                <a:gd name="T9" fmla="*/ 283 h 33"/>
                <a:gd name="T10" fmla="*/ 180 w 23"/>
                <a:gd name="T11" fmla="*/ 170 h 33"/>
                <a:gd name="T12" fmla="*/ 172 w 23"/>
                <a:gd name="T13" fmla="*/ 97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33">
                  <a:moveTo>
                    <a:pt x="20" y="9"/>
                  </a:moveTo>
                  <a:cubicBezTo>
                    <a:pt x="19" y="6"/>
                    <a:pt x="17" y="4"/>
                    <a:pt x="14" y="3"/>
                  </a:cubicBezTo>
                  <a:cubicBezTo>
                    <a:pt x="6" y="0"/>
                    <a:pt x="0" y="8"/>
                    <a:pt x="1" y="17"/>
                  </a:cubicBezTo>
                  <a:cubicBezTo>
                    <a:pt x="2" y="26"/>
                    <a:pt x="9" y="33"/>
                    <a:pt x="13" y="33"/>
                  </a:cubicBezTo>
                  <a:cubicBezTo>
                    <a:pt x="18" y="33"/>
                    <a:pt x="21" y="30"/>
                    <a:pt x="22" y="26"/>
                  </a:cubicBezTo>
                  <a:cubicBezTo>
                    <a:pt x="23" y="23"/>
                    <a:pt x="22" y="18"/>
                    <a:pt x="21" y="16"/>
                  </a:cubicBezTo>
                  <a:cubicBezTo>
                    <a:pt x="21" y="14"/>
                    <a:pt x="21" y="10"/>
                    <a:pt x="20" y="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32" name="Freeform 622">
              <a:extLst>
                <a:ext uri="{FF2B5EF4-FFF2-40B4-BE49-F238E27FC236}">
                  <a16:creationId xmlns:a16="http://schemas.microsoft.com/office/drawing/2014/main" id="{3C027987-4093-039F-7A1A-4006E6391053}"/>
                </a:ext>
              </a:extLst>
            </p:cNvPr>
            <p:cNvSpPr>
              <a:spLocks/>
            </p:cNvSpPr>
            <p:nvPr/>
          </p:nvSpPr>
          <p:spPr bwMode="auto">
            <a:xfrm>
              <a:off x="3900" y="2281"/>
              <a:ext cx="14" cy="37"/>
            </a:xfrm>
            <a:custGeom>
              <a:avLst/>
              <a:gdLst>
                <a:gd name="T0" fmla="*/ 24 w 7"/>
                <a:gd name="T1" fmla="*/ 9 h 17"/>
                <a:gd name="T2" fmla="*/ 8 w 7"/>
                <a:gd name="T3" fmla="*/ 61 h 17"/>
                <a:gd name="T4" fmla="*/ 24 w 7"/>
                <a:gd name="T5" fmla="*/ 165 h 17"/>
                <a:gd name="T6" fmla="*/ 56 w 7"/>
                <a:gd name="T7" fmla="*/ 176 h 17"/>
                <a:gd name="T8" fmla="*/ 56 w 7"/>
                <a:gd name="T9" fmla="*/ 176 h 17"/>
                <a:gd name="T10" fmla="*/ 32 w 7"/>
                <a:gd name="T11" fmla="*/ 165 h 17"/>
                <a:gd name="T12" fmla="*/ 8 w 7"/>
                <a:gd name="T13" fmla="*/ 61 h 17"/>
                <a:gd name="T14" fmla="*/ 24 w 7"/>
                <a:gd name="T15" fmla="*/ 9 h 17"/>
                <a:gd name="T16" fmla="*/ 48 w 7"/>
                <a:gd name="T17" fmla="*/ 9 h 17"/>
                <a:gd name="T18" fmla="*/ 48 w 7"/>
                <a:gd name="T19" fmla="*/ 9 h 17"/>
                <a:gd name="T20" fmla="*/ 24 w 7"/>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7">
                  <a:moveTo>
                    <a:pt x="3" y="1"/>
                  </a:moveTo>
                  <a:cubicBezTo>
                    <a:pt x="2" y="1"/>
                    <a:pt x="1" y="3"/>
                    <a:pt x="1" y="6"/>
                  </a:cubicBezTo>
                  <a:cubicBezTo>
                    <a:pt x="0" y="10"/>
                    <a:pt x="1" y="14"/>
                    <a:pt x="3" y="16"/>
                  </a:cubicBezTo>
                  <a:cubicBezTo>
                    <a:pt x="4" y="17"/>
                    <a:pt x="6" y="17"/>
                    <a:pt x="7" y="17"/>
                  </a:cubicBezTo>
                  <a:cubicBezTo>
                    <a:pt x="7" y="17"/>
                    <a:pt x="7" y="17"/>
                    <a:pt x="7" y="17"/>
                  </a:cubicBezTo>
                  <a:cubicBezTo>
                    <a:pt x="6" y="17"/>
                    <a:pt x="5" y="17"/>
                    <a:pt x="4" y="16"/>
                  </a:cubicBezTo>
                  <a:cubicBezTo>
                    <a:pt x="2" y="14"/>
                    <a:pt x="1" y="10"/>
                    <a:pt x="1" y="6"/>
                  </a:cubicBezTo>
                  <a:cubicBezTo>
                    <a:pt x="1" y="3"/>
                    <a:pt x="2" y="1"/>
                    <a:pt x="3" y="1"/>
                  </a:cubicBezTo>
                  <a:cubicBezTo>
                    <a:pt x="4" y="0"/>
                    <a:pt x="5" y="1"/>
                    <a:pt x="6" y="1"/>
                  </a:cubicBezTo>
                  <a:cubicBezTo>
                    <a:pt x="6" y="1"/>
                    <a:pt x="6" y="1"/>
                    <a:pt x="6" y="1"/>
                  </a:cubicBezTo>
                  <a:cubicBezTo>
                    <a:pt x="5" y="1"/>
                    <a:pt x="4" y="0"/>
                    <a:pt x="3"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3" name="Freeform 623">
              <a:extLst>
                <a:ext uri="{FF2B5EF4-FFF2-40B4-BE49-F238E27FC236}">
                  <a16:creationId xmlns:a16="http://schemas.microsoft.com/office/drawing/2014/main" id="{F8CB2157-33F4-F262-0359-566D7EC3F7A7}"/>
                </a:ext>
              </a:extLst>
            </p:cNvPr>
            <p:cNvSpPr>
              <a:spLocks/>
            </p:cNvSpPr>
            <p:nvPr/>
          </p:nvSpPr>
          <p:spPr bwMode="auto">
            <a:xfrm>
              <a:off x="4494" y="2412"/>
              <a:ext cx="43" cy="48"/>
            </a:xfrm>
            <a:custGeom>
              <a:avLst/>
              <a:gdLst>
                <a:gd name="T0" fmla="*/ 147 w 21"/>
                <a:gd name="T1" fmla="*/ 52 h 22"/>
                <a:gd name="T2" fmla="*/ 96 w 21"/>
                <a:gd name="T3" fmla="*/ 0 h 22"/>
                <a:gd name="T4" fmla="*/ 33 w 21"/>
                <a:gd name="T5" fmla="*/ 20 h 22"/>
                <a:gd name="T6" fmla="*/ 59 w 21"/>
                <a:gd name="T7" fmla="*/ 185 h 22"/>
                <a:gd name="T8" fmla="*/ 180 w 21"/>
                <a:gd name="T9" fmla="*/ 166 h 22"/>
                <a:gd name="T10" fmla="*/ 147 w 21"/>
                <a:gd name="T11" fmla="*/ 52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2">
                  <a:moveTo>
                    <a:pt x="17" y="5"/>
                  </a:moveTo>
                  <a:cubicBezTo>
                    <a:pt x="15" y="2"/>
                    <a:pt x="14" y="0"/>
                    <a:pt x="11" y="0"/>
                  </a:cubicBezTo>
                  <a:cubicBezTo>
                    <a:pt x="8" y="0"/>
                    <a:pt x="6" y="0"/>
                    <a:pt x="4" y="2"/>
                  </a:cubicBezTo>
                  <a:cubicBezTo>
                    <a:pt x="0" y="6"/>
                    <a:pt x="1" y="14"/>
                    <a:pt x="7" y="18"/>
                  </a:cubicBezTo>
                  <a:cubicBezTo>
                    <a:pt x="13" y="22"/>
                    <a:pt x="19" y="20"/>
                    <a:pt x="21" y="16"/>
                  </a:cubicBezTo>
                  <a:cubicBezTo>
                    <a:pt x="21" y="12"/>
                    <a:pt x="21" y="10"/>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34" name="Freeform 624">
              <a:extLst>
                <a:ext uri="{FF2B5EF4-FFF2-40B4-BE49-F238E27FC236}">
                  <a16:creationId xmlns:a16="http://schemas.microsoft.com/office/drawing/2014/main" id="{657583F8-14D8-C97C-E565-202F413D9B15}"/>
                </a:ext>
              </a:extLst>
            </p:cNvPr>
            <p:cNvSpPr>
              <a:spLocks/>
            </p:cNvSpPr>
            <p:nvPr/>
          </p:nvSpPr>
          <p:spPr bwMode="auto">
            <a:xfrm>
              <a:off x="4507" y="2421"/>
              <a:ext cx="22" cy="26"/>
            </a:xfrm>
            <a:custGeom>
              <a:avLst/>
              <a:gdLst>
                <a:gd name="T0" fmla="*/ 88 w 11"/>
                <a:gd name="T1" fmla="*/ 72 h 12"/>
                <a:gd name="T2" fmla="*/ 64 w 11"/>
                <a:gd name="T3" fmla="*/ 113 h 12"/>
                <a:gd name="T4" fmla="*/ 16 w 11"/>
                <a:gd name="T5" fmla="*/ 80 h 12"/>
                <a:gd name="T6" fmla="*/ 8 w 11"/>
                <a:gd name="T7" fmla="*/ 20 h 12"/>
                <a:gd name="T8" fmla="*/ 32 w 11"/>
                <a:gd name="T9" fmla="*/ 0 h 12"/>
                <a:gd name="T10" fmla="*/ 32 w 11"/>
                <a:gd name="T11" fmla="*/ 0 h 12"/>
                <a:gd name="T12" fmla="*/ 8 w 11"/>
                <a:gd name="T13" fmla="*/ 20 h 12"/>
                <a:gd name="T14" fmla="*/ 8 w 11"/>
                <a:gd name="T15" fmla="*/ 80 h 12"/>
                <a:gd name="T16" fmla="*/ 64 w 11"/>
                <a:gd name="T17" fmla="*/ 121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1"/>
                    <a:pt x="8" y="11"/>
                  </a:cubicBezTo>
                  <a:cubicBezTo>
                    <a:pt x="6" y="12"/>
                    <a:pt x="4"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1" y="8"/>
                  </a:cubicBezTo>
                  <a:cubicBezTo>
                    <a:pt x="4" y="11"/>
                    <a:pt x="6" y="12"/>
                    <a:pt x="8" y="12"/>
                  </a:cubicBezTo>
                  <a:cubicBezTo>
                    <a:pt x="10" y="11"/>
                    <a:pt x="11" y="10"/>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5" name="Freeform 625">
              <a:extLst>
                <a:ext uri="{FF2B5EF4-FFF2-40B4-BE49-F238E27FC236}">
                  <a16:creationId xmlns:a16="http://schemas.microsoft.com/office/drawing/2014/main" id="{A8E10432-28FF-FCCE-24D0-FA0FAB6FE44C}"/>
                </a:ext>
              </a:extLst>
            </p:cNvPr>
            <p:cNvSpPr>
              <a:spLocks/>
            </p:cNvSpPr>
            <p:nvPr/>
          </p:nvSpPr>
          <p:spPr bwMode="auto">
            <a:xfrm>
              <a:off x="3904" y="2355"/>
              <a:ext cx="58" cy="68"/>
            </a:xfrm>
            <a:custGeom>
              <a:avLst/>
              <a:gdLst>
                <a:gd name="T0" fmla="*/ 133 w 28"/>
                <a:gd name="T1" fmla="*/ 33 h 31"/>
                <a:gd name="T2" fmla="*/ 35 w 28"/>
                <a:gd name="T3" fmla="*/ 33 h 31"/>
                <a:gd name="T4" fmla="*/ 64 w 28"/>
                <a:gd name="T5" fmla="*/ 222 h 31"/>
                <a:gd name="T6" fmla="*/ 215 w 28"/>
                <a:gd name="T7" fmla="*/ 307 h 31"/>
                <a:gd name="T8" fmla="*/ 240 w 28"/>
                <a:gd name="T9" fmla="*/ 230 h 31"/>
                <a:gd name="T10" fmla="*/ 189 w 28"/>
                <a:gd name="T11" fmla="*/ 125 h 31"/>
                <a:gd name="T12" fmla="*/ 133 w 28"/>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15" y="3"/>
                  </a:moveTo>
                  <a:cubicBezTo>
                    <a:pt x="12" y="0"/>
                    <a:pt x="8" y="0"/>
                    <a:pt x="4" y="3"/>
                  </a:cubicBezTo>
                  <a:cubicBezTo>
                    <a:pt x="0" y="7"/>
                    <a:pt x="1" y="14"/>
                    <a:pt x="7" y="21"/>
                  </a:cubicBezTo>
                  <a:cubicBezTo>
                    <a:pt x="13" y="28"/>
                    <a:pt x="17" y="31"/>
                    <a:pt x="24" y="29"/>
                  </a:cubicBezTo>
                  <a:cubicBezTo>
                    <a:pt x="26" y="28"/>
                    <a:pt x="28" y="25"/>
                    <a:pt x="27" y="22"/>
                  </a:cubicBezTo>
                  <a:cubicBezTo>
                    <a:pt x="26" y="18"/>
                    <a:pt x="24" y="16"/>
                    <a:pt x="21" y="12"/>
                  </a:cubicBezTo>
                  <a:cubicBezTo>
                    <a:pt x="20" y="10"/>
                    <a:pt x="19" y="5"/>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36" name="Freeform 626">
              <a:extLst>
                <a:ext uri="{FF2B5EF4-FFF2-40B4-BE49-F238E27FC236}">
                  <a16:creationId xmlns:a16="http://schemas.microsoft.com/office/drawing/2014/main" id="{08C66B4A-0DFE-F5C1-687C-2EF8BCD3B67B}"/>
                </a:ext>
              </a:extLst>
            </p:cNvPr>
            <p:cNvSpPr>
              <a:spLocks/>
            </p:cNvSpPr>
            <p:nvPr/>
          </p:nvSpPr>
          <p:spPr bwMode="auto">
            <a:xfrm>
              <a:off x="3921" y="2369"/>
              <a:ext cx="26" cy="37"/>
            </a:xfrm>
            <a:custGeom>
              <a:avLst/>
              <a:gdLst>
                <a:gd name="T0" fmla="*/ 104 w 13"/>
                <a:gd name="T1" fmla="*/ 157 h 17"/>
                <a:gd name="T2" fmla="*/ 104 w 13"/>
                <a:gd name="T3" fmla="*/ 165 h 17"/>
                <a:gd name="T4" fmla="*/ 24 w 13"/>
                <a:gd name="T5" fmla="*/ 96 h 17"/>
                <a:gd name="T6" fmla="*/ 8 w 13"/>
                <a:gd name="T7" fmla="*/ 9 h 17"/>
                <a:gd name="T8" fmla="*/ 40 w 13"/>
                <a:gd name="T9" fmla="*/ 9 h 17"/>
                <a:gd name="T10" fmla="*/ 40 w 13"/>
                <a:gd name="T11" fmla="*/ 9 h 17"/>
                <a:gd name="T12" fmla="*/ 8 w 13"/>
                <a:gd name="T13" fmla="*/ 9 h 17"/>
                <a:gd name="T14" fmla="*/ 24 w 13"/>
                <a:gd name="T15" fmla="*/ 96 h 17"/>
                <a:gd name="T16" fmla="*/ 104 w 13"/>
                <a:gd name="T17" fmla="*/ 165 h 17"/>
                <a:gd name="T18" fmla="*/ 104 w 13"/>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7">
                  <a:moveTo>
                    <a:pt x="13" y="15"/>
                  </a:moveTo>
                  <a:cubicBezTo>
                    <a:pt x="13" y="16"/>
                    <a:pt x="13" y="16"/>
                    <a:pt x="13" y="16"/>
                  </a:cubicBezTo>
                  <a:cubicBezTo>
                    <a:pt x="11" y="17"/>
                    <a:pt x="8" y="15"/>
                    <a:pt x="3" y="9"/>
                  </a:cubicBezTo>
                  <a:cubicBezTo>
                    <a:pt x="0" y="5"/>
                    <a:pt x="0" y="2"/>
                    <a:pt x="1" y="1"/>
                  </a:cubicBezTo>
                  <a:cubicBezTo>
                    <a:pt x="2" y="0"/>
                    <a:pt x="3" y="0"/>
                    <a:pt x="5" y="1"/>
                  </a:cubicBezTo>
                  <a:cubicBezTo>
                    <a:pt x="5" y="1"/>
                    <a:pt x="5" y="1"/>
                    <a:pt x="5" y="1"/>
                  </a:cubicBezTo>
                  <a:cubicBezTo>
                    <a:pt x="3" y="0"/>
                    <a:pt x="2" y="0"/>
                    <a:pt x="1" y="1"/>
                  </a:cubicBezTo>
                  <a:cubicBezTo>
                    <a:pt x="0" y="2"/>
                    <a:pt x="0" y="5"/>
                    <a:pt x="3" y="9"/>
                  </a:cubicBezTo>
                  <a:cubicBezTo>
                    <a:pt x="8" y="15"/>
                    <a:pt x="11" y="17"/>
                    <a:pt x="13" y="16"/>
                  </a:cubicBezTo>
                  <a:cubicBezTo>
                    <a:pt x="13" y="16"/>
                    <a:pt x="13" y="16"/>
                    <a:pt x="13"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7" name="Freeform 627">
              <a:extLst>
                <a:ext uri="{FF2B5EF4-FFF2-40B4-BE49-F238E27FC236}">
                  <a16:creationId xmlns:a16="http://schemas.microsoft.com/office/drawing/2014/main" id="{1DA0F75D-F69F-52B2-1598-EC8F5E0B32AB}"/>
                </a:ext>
              </a:extLst>
            </p:cNvPr>
            <p:cNvSpPr>
              <a:spLocks/>
            </p:cNvSpPr>
            <p:nvPr/>
          </p:nvSpPr>
          <p:spPr bwMode="auto">
            <a:xfrm>
              <a:off x="4521" y="2517"/>
              <a:ext cx="45" cy="51"/>
            </a:xfrm>
            <a:custGeom>
              <a:avLst/>
              <a:gdLst>
                <a:gd name="T0" fmla="*/ 147 w 22"/>
                <a:gd name="T1" fmla="*/ 53 h 23"/>
                <a:gd name="T2" fmla="*/ 96 w 22"/>
                <a:gd name="T3" fmla="*/ 0 h 23"/>
                <a:gd name="T4" fmla="*/ 33 w 22"/>
                <a:gd name="T5" fmla="*/ 20 h 23"/>
                <a:gd name="T6" fmla="*/ 59 w 22"/>
                <a:gd name="T7" fmla="*/ 206 h 23"/>
                <a:gd name="T8" fmla="*/ 180 w 22"/>
                <a:gd name="T9" fmla="*/ 173 h 23"/>
                <a:gd name="T10" fmla="*/ 147 w 22"/>
                <a:gd name="T11" fmla="*/ 5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3"/>
                    <a:pt x="14" y="1"/>
                    <a:pt x="11" y="0"/>
                  </a:cubicBezTo>
                  <a:cubicBezTo>
                    <a:pt x="8" y="0"/>
                    <a:pt x="6" y="0"/>
                    <a:pt x="4" y="2"/>
                  </a:cubicBezTo>
                  <a:cubicBezTo>
                    <a:pt x="0" y="6"/>
                    <a:pt x="1" y="15"/>
                    <a:pt x="7" y="19"/>
                  </a:cubicBezTo>
                  <a:cubicBezTo>
                    <a:pt x="13" y="23"/>
                    <a:pt x="19" y="20"/>
                    <a:pt x="21" y="16"/>
                  </a:cubicBezTo>
                  <a:cubicBezTo>
                    <a:pt x="22" y="12"/>
                    <a:pt x="21" y="10"/>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38" name="Freeform 628">
              <a:extLst>
                <a:ext uri="{FF2B5EF4-FFF2-40B4-BE49-F238E27FC236}">
                  <a16:creationId xmlns:a16="http://schemas.microsoft.com/office/drawing/2014/main" id="{3BA6EC1F-724E-4BAC-E837-F070379D4CA0}"/>
                </a:ext>
              </a:extLst>
            </p:cNvPr>
            <p:cNvSpPr>
              <a:spLocks/>
            </p:cNvSpPr>
            <p:nvPr/>
          </p:nvSpPr>
          <p:spPr bwMode="auto">
            <a:xfrm>
              <a:off x="4533" y="2526"/>
              <a:ext cx="23" cy="26"/>
            </a:xfrm>
            <a:custGeom>
              <a:avLst/>
              <a:gdLst>
                <a:gd name="T0" fmla="*/ 100 w 11"/>
                <a:gd name="T1" fmla="*/ 80 h 12"/>
                <a:gd name="T2" fmla="*/ 75 w 11"/>
                <a:gd name="T3" fmla="*/ 121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7" y="12"/>
                    <a:pt x="4" y="11"/>
                    <a:pt x="2" y="8"/>
                  </a:cubicBezTo>
                  <a:cubicBezTo>
                    <a:pt x="0" y="5"/>
                    <a:pt x="0" y="3"/>
                    <a:pt x="1" y="2"/>
                  </a:cubicBezTo>
                  <a:cubicBezTo>
                    <a:pt x="2" y="1"/>
                    <a:pt x="3" y="0"/>
                    <a:pt x="4" y="0"/>
                  </a:cubicBezTo>
                  <a:cubicBezTo>
                    <a:pt x="4" y="0"/>
                    <a:pt x="4" y="0"/>
                    <a:pt x="4" y="0"/>
                  </a:cubicBezTo>
                  <a:cubicBezTo>
                    <a:pt x="3" y="0"/>
                    <a:pt x="1" y="1"/>
                    <a:pt x="1" y="2"/>
                  </a:cubicBezTo>
                  <a:cubicBezTo>
                    <a:pt x="0" y="3"/>
                    <a:pt x="0" y="5"/>
                    <a:pt x="2" y="8"/>
                  </a:cubicBezTo>
                  <a:cubicBezTo>
                    <a:pt x="4" y="12"/>
                    <a:pt x="7"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39" name="Freeform 629">
              <a:extLst>
                <a:ext uri="{FF2B5EF4-FFF2-40B4-BE49-F238E27FC236}">
                  <a16:creationId xmlns:a16="http://schemas.microsoft.com/office/drawing/2014/main" id="{D0A86F54-0E08-A2FF-A60A-13D68DF5B33C}"/>
                </a:ext>
              </a:extLst>
            </p:cNvPr>
            <p:cNvSpPr>
              <a:spLocks/>
            </p:cNvSpPr>
            <p:nvPr/>
          </p:nvSpPr>
          <p:spPr bwMode="auto">
            <a:xfrm>
              <a:off x="4027" y="2049"/>
              <a:ext cx="57" cy="68"/>
            </a:xfrm>
            <a:custGeom>
              <a:avLst/>
              <a:gdLst>
                <a:gd name="T0" fmla="*/ 136 w 28"/>
                <a:gd name="T1" fmla="*/ 33 h 31"/>
                <a:gd name="T2" fmla="*/ 41 w 28"/>
                <a:gd name="T3" fmla="*/ 33 h 31"/>
                <a:gd name="T4" fmla="*/ 59 w 28"/>
                <a:gd name="T5" fmla="*/ 222 h 31"/>
                <a:gd name="T6" fmla="*/ 204 w 28"/>
                <a:gd name="T7" fmla="*/ 307 h 31"/>
                <a:gd name="T8" fmla="*/ 228 w 28"/>
                <a:gd name="T9" fmla="*/ 230 h 31"/>
                <a:gd name="T10" fmla="*/ 179 w 28"/>
                <a:gd name="T11" fmla="*/ 125 h 31"/>
                <a:gd name="T12" fmla="*/ 136 w 28"/>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16" y="3"/>
                  </a:moveTo>
                  <a:cubicBezTo>
                    <a:pt x="12" y="0"/>
                    <a:pt x="8" y="0"/>
                    <a:pt x="5" y="3"/>
                  </a:cubicBezTo>
                  <a:cubicBezTo>
                    <a:pt x="0" y="7"/>
                    <a:pt x="1" y="14"/>
                    <a:pt x="7" y="21"/>
                  </a:cubicBezTo>
                  <a:cubicBezTo>
                    <a:pt x="13" y="28"/>
                    <a:pt x="17" y="31"/>
                    <a:pt x="24" y="29"/>
                  </a:cubicBezTo>
                  <a:cubicBezTo>
                    <a:pt x="27" y="28"/>
                    <a:pt x="28" y="25"/>
                    <a:pt x="27" y="22"/>
                  </a:cubicBezTo>
                  <a:cubicBezTo>
                    <a:pt x="26" y="18"/>
                    <a:pt x="24" y="16"/>
                    <a:pt x="21" y="12"/>
                  </a:cubicBezTo>
                  <a:cubicBezTo>
                    <a:pt x="20" y="10"/>
                    <a:pt x="19" y="6"/>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40" name="Freeform 630">
              <a:extLst>
                <a:ext uri="{FF2B5EF4-FFF2-40B4-BE49-F238E27FC236}">
                  <a16:creationId xmlns:a16="http://schemas.microsoft.com/office/drawing/2014/main" id="{380AF313-409B-2BFE-0FA0-CC4875D4BE66}"/>
                </a:ext>
              </a:extLst>
            </p:cNvPr>
            <p:cNvSpPr>
              <a:spLocks/>
            </p:cNvSpPr>
            <p:nvPr/>
          </p:nvSpPr>
          <p:spPr bwMode="auto">
            <a:xfrm>
              <a:off x="4043" y="2063"/>
              <a:ext cx="29" cy="37"/>
            </a:xfrm>
            <a:custGeom>
              <a:avLst/>
              <a:gdLst>
                <a:gd name="T0" fmla="*/ 124 w 14"/>
                <a:gd name="T1" fmla="*/ 157 h 17"/>
                <a:gd name="T2" fmla="*/ 116 w 14"/>
                <a:gd name="T3" fmla="*/ 165 h 17"/>
                <a:gd name="T4" fmla="*/ 35 w 14"/>
                <a:gd name="T5" fmla="*/ 96 h 17"/>
                <a:gd name="T6" fmla="*/ 8 w 14"/>
                <a:gd name="T7" fmla="*/ 9 h 17"/>
                <a:gd name="T8" fmla="*/ 44 w 14"/>
                <a:gd name="T9" fmla="*/ 9 h 17"/>
                <a:gd name="T10" fmla="*/ 44 w 14"/>
                <a:gd name="T11" fmla="*/ 9 h 17"/>
                <a:gd name="T12" fmla="*/ 8 w 14"/>
                <a:gd name="T13" fmla="*/ 9 h 17"/>
                <a:gd name="T14" fmla="*/ 25 w 14"/>
                <a:gd name="T15" fmla="*/ 96 h 17"/>
                <a:gd name="T16" fmla="*/ 116 w 14"/>
                <a:gd name="T17" fmla="*/ 176 h 17"/>
                <a:gd name="T18" fmla="*/ 124 w 14"/>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6"/>
                    <a:pt x="13" y="16"/>
                    <a:pt x="13" y="16"/>
                  </a:cubicBezTo>
                  <a:cubicBezTo>
                    <a:pt x="12" y="17"/>
                    <a:pt x="8" y="15"/>
                    <a:pt x="4" y="9"/>
                  </a:cubicBezTo>
                  <a:cubicBezTo>
                    <a:pt x="0" y="5"/>
                    <a:pt x="0" y="2"/>
                    <a:pt x="1" y="1"/>
                  </a:cubicBezTo>
                  <a:cubicBezTo>
                    <a:pt x="2" y="0"/>
                    <a:pt x="4" y="0"/>
                    <a:pt x="5" y="1"/>
                  </a:cubicBezTo>
                  <a:cubicBezTo>
                    <a:pt x="5" y="1"/>
                    <a:pt x="5" y="1"/>
                    <a:pt x="5" y="1"/>
                  </a:cubicBezTo>
                  <a:cubicBezTo>
                    <a:pt x="3" y="0"/>
                    <a:pt x="2" y="0"/>
                    <a:pt x="1" y="1"/>
                  </a:cubicBezTo>
                  <a:cubicBezTo>
                    <a:pt x="0" y="2"/>
                    <a:pt x="0" y="5"/>
                    <a:pt x="3" y="9"/>
                  </a:cubicBezTo>
                  <a:cubicBezTo>
                    <a:pt x="8" y="15"/>
                    <a:pt x="11" y="17"/>
                    <a:pt x="13" y="17"/>
                  </a:cubicBezTo>
                  <a:cubicBezTo>
                    <a:pt x="13" y="16"/>
                    <a:pt x="14" y="16"/>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1" name="Freeform 631">
              <a:extLst>
                <a:ext uri="{FF2B5EF4-FFF2-40B4-BE49-F238E27FC236}">
                  <a16:creationId xmlns:a16="http://schemas.microsoft.com/office/drawing/2014/main" id="{B5E4B764-37C0-BD02-2815-CC49651A2EBB}"/>
                </a:ext>
              </a:extLst>
            </p:cNvPr>
            <p:cNvSpPr>
              <a:spLocks/>
            </p:cNvSpPr>
            <p:nvPr/>
          </p:nvSpPr>
          <p:spPr bwMode="auto">
            <a:xfrm>
              <a:off x="3992" y="2060"/>
              <a:ext cx="43" cy="51"/>
            </a:xfrm>
            <a:custGeom>
              <a:avLst/>
              <a:gdLst>
                <a:gd name="T0" fmla="*/ 156 w 21"/>
                <a:gd name="T1" fmla="*/ 64 h 23"/>
                <a:gd name="T2" fmla="*/ 104 w 21"/>
                <a:gd name="T3" fmla="*/ 0 h 23"/>
                <a:gd name="T4" fmla="*/ 33 w 21"/>
                <a:gd name="T5" fmla="*/ 20 h 23"/>
                <a:gd name="T6" fmla="*/ 51 w 21"/>
                <a:gd name="T7" fmla="*/ 197 h 23"/>
                <a:gd name="T8" fmla="*/ 172 w 21"/>
                <a:gd name="T9" fmla="*/ 186 h 23"/>
                <a:gd name="T10" fmla="*/ 156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4" y="1"/>
                    <a:pt x="12" y="0"/>
                  </a:cubicBezTo>
                  <a:cubicBezTo>
                    <a:pt x="9" y="0"/>
                    <a:pt x="7" y="0"/>
                    <a:pt x="4" y="2"/>
                  </a:cubicBezTo>
                  <a:cubicBezTo>
                    <a:pt x="0" y="5"/>
                    <a:pt x="1" y="14"/>
                    <a:pt x="6" y="18"/>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42" name="Freeform 632">
              <a:extLst>
                <a:ext uri="{FF2B5EF4-FFF2-40B4-BE49-F238E27FC236}">
                  <a16:creationId xmlns:a16="http://schemas.microsoft.com/office/drawing/2014/main" id="{F5687043-5118-C78C-A350-F17A7D420782}"/>
                </a:ext>
              </a:extLst>
            </p:cNvPr>
            <p:cNvSpPr>
              <a:spLocks/>
            </p:cNvSpPr>
            <p:nvPr/>
          </p:nvSpPr>
          <p:spPr bwMode="auto">
            <a:xfrm>
              <a:off x="4005" y="2069"/>
              <a:ext cx="20" cy="28"/>
            </a:xfrm>
            <a:custGeom>
              <a:avLst/>
              <a:gdLst>
                <a:gd name="T0" fmla="*/ 80 w 10"/>
                <a:gd name="T1" fmla="*/ 80 h 13"/>
                <a:gd name="T2" fmla="*/ 64 w 10"/>
                <a:gd name="T3" fmla="*/ 121 h 13"/>
                <a:gd name="T4" fmla="*/ 8 w 10"/>
                <a:gd name="T5" fmla="*/ 80 h 13"/>
                <a:gd name="T6" fmla="*/ 8 w 10"/>
                <a:gd name="T7" fmla="*/ 19 h 13"/>
                <a:gd name="T8" fmla="*/ 32 w 10"/>
                <a:gd name="T9" fmla="*/ 0 h 13"/>
                <a:gd name="T10" fmla="*/ 32 w 10"/>
                <a:gd name="T11" fmla="*/ 0 h 13"/>
                <a:gd name="T12" fmla="*/ 8 w 10"/>
                <a:gd name="T13" fmla="*/ 19 h 13"/>
                <a:gd name="T14" fmla="*/ 8 w 10"/>
                <a:gd name="T15" fmla="*/ 80 h 13"/>
                <a:gd name="T16" fmla="*/ 64 w 10"/>
                <a:gd name="T17" fmla="*/ 121 h 13"/>
                <a:gd name="T18" fmla="*/ 80 w 10"/>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8"/>
                  </a:moveTo>
                  <a:cubicBezTo>
                    <a:pt x="10" y="10"/>
                    <a:pt x="9" y="12"/>
                    <a:pt x="8" y="12"/>
                  </a:cubicBezTo>
                  <a:cubicBezTo>
                    <a:pt x="6" y="13"/>
                    <a:pt x="3" y="11"/>
                    <a:pt x="1" y="8"/>
                  </a:cubicBezTo>
                  <a:cubicBezTo>
                    <a:pt x="0" y="5"/>
                    <a:pt x="0" y="3"/>
                    <a:pt x="1" y="2"/>
                  </a:cubicBezTo>
                  <a:cubicBezTo>
                    <a:pt x="2" y="1"/>
                    <a:pt x="3" y="0"/>
                    <a:pt x="4" y="0"/>
                  </a:cubicBezTo>
                  <a:cubicBezTo>
                    <a:pt x="4" y="0"/>
                    <a:pt x="4" y="0"/>
                    <a:pt x="4" y="0"/>
                  </a:cubicBezTo>
                  <a:cubicBezTo>
                    <a:pt x="3" y="0"/>
                    <a:pt x="2" y="1"/>
                    <a:pt x="1" y="2"/>
                  </a:cubicBezTo>
                  <a:cubicBezTo>
                    <a:pt x="0" y="3"/>
                    <a:pt x="0" y="5"/>
                    <a:pt x="1" y="8"/>
                  </a:cubicBezTo>
                  <a:cubicBezTo>
                    <a:pt x="3" y="12"/>
                    <a:pt x="6" y="13"/>
                    <a:pt x="8" y="12"/>
                  </a:cubicBezTo>
                  <a:cubicBezTo>
                    <a:pt x="9" y="12"/>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3" name="Freeform 633">
              <a:extLst>
                <a:ext uri="{FF2B5EF4-FFF2-40B4-BE49-F238E27FC236}">
                  <a16:creationId xmlns:a16="http://schemas.microsoft.com/office/drawing/2014/main" id="{31B36EDC-C252-2683-141E-C751AFCD447C}"/>
                </a:ext>
              </a:extLst>
            </p:cNvPr>
            <p:cNvSpPr>
              <a:spLocks/>
            </p:cNvSpPr>
            <p:nvPr/>
          </p:nvSpPr>
          <p:spPr bwMode="auto">
            <a:xfrm>
              <a:off x="4250" y="2143"/>
              <a:ext cx="44" cy="51"/>
            </a:xfrm>
            <a:custGeom>
              <a:avLst/>
              <a:gdLst>
                <a:gd name="T0" fmla="*/ 157 w 21"/>
                <a:gd name="T1" fmla="*/ 64 h 23"/>
                <a:gd name="T2" fmla="*/ 101 w 21"/>
                <a:gd name="T3" fmla="*/ 0 h 23"/>
                <a:gd name="T4" fmla="*/ 36 w 21"/>
                <a:gd name="T5" fmla="*/ 20 h 23"/>
                <a:gd name="T6" fmla="*/ 57 w 21"/>
                <a:gd name="T7" fmla="*/ 197 h 23"/>
                <a:gd name="T8" fmla="*/ 184 w 21"/>
                <a:gd name="T9" fmla="*/ 186 h 23"/>
                <a:gd name="T10" fmla="*/ 157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3"/>
                    <a:pt x="14" y="1"/>
                    <a:pt x="11" y="0"/>
                  </a:cubicBezTo>
                  <a:cubicBezTo>
                    <a:pt x="9" y="0"/>
                    <a:pt x="6" y="0"/>
                    <a:pt x="4" y="2"/>
                  </a:cubicBezTo>
                  <a:cubicBezTo>
                    <a:pt x="0" y="5"/>
                    <a:pt x="0" y="14"/>
                    <a:pt x="6" y="18"/>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44" name="Freeform 634">
              <a:extLst>
                <a:ext uri="{FF2B5EF4-FFF2-40B4-BE49-F238E27FC236}">
                  <a16:creationId xmlns:a16="http://schemas.microsoft.com/office/drawing/2014/main" id="{438AD954-4488-8304-20CC-69155980F4C3}"/>
                </a:ext>
              </a:extLst>
            </p:cNvPr>
            <p:cNvSpPr>
              <a:spLocks/>
            </p:cNvSpPr>
            <p:nvPr/>
          </p:nvSpPr>
          <p:spPr bwMode="auto">
            <a:xfrm>
              <a:off x="4261" y="2152"/>
              <a:ext cx="22" cy="29"/>
            </a:xfrm>
            <a:custGeom>
              <a:avLst/>
              <a:gdLst>
                <a:gd name="T0" fmla="*/ 88 w 11"/>
                <a:gd name="T1" fmla="*/ 89 h 13"/>
                <a:gd name="T2" fmla="*/ 64 w 11"/>
                <a:gd name="T3" fmla="*/ 134 h 13"/>
                <a:gd name="T4" fmla="*/ 16 w 11"/>
                <a:gd name="T5" fmla="*/ 89 h 13"/>
                <a:gd name="T6" fmla="*/ 16 w 11"/>
                <a:gd name="T7" fmla="*/ 20 h 13"/>
                <a:gd name="T8" fmla="*/ 40 w 11"/>
                <a:gd name="T9" fmla="*/ 0 h 13"/>
                <a:gd name="T10" fmla="*/ 40 w 11"/>
                <a:gd name="T11" fmla="*/ 0 h 13"/>
                <a:gd name="T12" fmla="*/ 16 w 11"/>
                <a:gd name="T13" fmla="*/ 20 h 13"/>
                <a:gd name="T14" fmla="*/ 16 w 11"/>
                <a:gd name="T15" fmla="*/ 89 h 13"/>
                <a:gd name="T16" fmla="*/ 64 w 11"/>
                <a:gd name="T17" fmla="*/ 134 h 13"/>
                <a:gd name="T18" fmla="*/ 88 w 11"/>
                <a:gd name="T19" fmla="*/ 89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8" y="12"/>
                  </a:cubicBezTo>
                  <a:cubicBezTo>
                    <a:pt x="7" y="13"/>
                    <a:pt x="4" y="11"/>
                    <a:pt x="2" y="8"/>
                  </a:cubicBezTo>
                  <a:cubicBezTo>
                    <a:pt x="1" y="5"/>
                    <a:pt x="1" y="3"/>
                    <a:pt x="2" y="2"/>
                  </a:cubicBezTo>
                  <a:cubicBezTo>
                    <a:pt x="2" y="1"/>
                    <a:pt x="4" y="0"/>
                    <a:pt x="5" y="0"/>
                  </a:cubicBezTo>
                  <a:cubicBezTo>
                    <a:pt x="5" y="0"/>
                    <a:pt x="5" y="0"/>
                    <a:pt x="5" y="0"/>
                  </a:cubicBezTo>
                  <a:cubicBezTo>
                    <a:pt x="4" y="0"/>
                    <a:pt x="2" y="1"/>
                    <a:pt x="2" y="2"/>
                  </a:cubicBezTo>
                  <a:cubicBezTo>
                    <a:pt x="1" y="3"/>
                    <a:pt x="0" y="5"/>
                    <a:pt x="2" y="8"/>
                  </a:cubicBezTo>
                  <a:cubicBezTo>
                    <a:pt x="4" y="12"/>
                    <a:pt x="7" y="13"/>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5" name="Freeform 635">
              <a:extLst>
                <a:ext uri="{FF2B5EF4-FFF2-40B4-BE49-F238E27FC236}">
                  <a16:creationId xmlns:a16="http://schemas.microsoft.com/office/drawing/2014/main" id="{42FF54CB-AE07-333F-6233-B0D19FAA0257}"/>
                </a:ext>
              </a:extLst>
            </p:cNvPr>
            <p:cNvSpPr>
              <a:spLocks/>
            </p:cNvSpPr>
            <p:nvPr/>
          </p:nvSpPr>
          <p:spPr bwMode="auto">
            <a:xfrm>
              <a:off x="4099" y="2380"/>
              <a:ext cx="43" cy="50"/>
            </a:xfrm>
            <a:custGeom>
              <a:avLst/>
              <a:gdLst>
                <a:gd name="T0" fmla="*/ 147 w 21"/>
                <a:gd name="T1" fmla="*/ 61 h 23"/>
                <a:gd name="T2" fmla="*/ 96 w 21"/>
                <a:gd name="T3" fmla="*/ 9 h 23"/>
                <a:gd name="T4" fmla="*/ 33 w 21"/>
                <a:gd name="T5" fmla="*/ 20 h 23"/>
                <a:gd name="T6" fmla="*/ 51 w 21"/>
                <a:gd name="T7" fmla="*/ 193 h 23"/>
                <a:gd name="T8" fmla="*/ 172 w 21"/>
                <a:gd name="T9" fmla="*/ 174 h 23"/>
                <a:gd name="T10" fmla="*/ 147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3"/>
                    <a:pt x="14" y="1"/>
                    <a:pt x="11" y="1"/>
                  </a:cubicBezTo>
                  <a:cubicBezTo>
                    <a:pt x="9" y="0"/>
                    <a:pt x="7" y="1"/>
                    <a:pt x="4" y="2"/>
                  </a:cubicBezTo>
                  <a:cubicBezTo>
                    <a:pt x="0" y="6"/>
                    <a:pt x="0" y="14"/>
                    <a:pt x="6" y="19"/>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46" name="Freeform 636">
              <a:extLst>
                <a:ext uri="{FF2B5EF4-FFF2-40B4-BE49-F238E27FC236}">
                  <a16:creationId xmlns:a16="http://schemas.microsoft.com/office/drawing/2014/main" id="{41A0FB4E-010B-4C6A-014D-6564331B5DC5}"/>
                </a:ext>
              </a:extLst>
            </p:cNvPr>
            <p:cNvSpPr>
              <a:spLocks/>
            </p:cNvSpPr>
            <p:nvPr/>
          </p:nvSpPr>
          <p:spPr bwMode="auto">
            <a:xfrm>
              <a:off x="4111" y="2390"/>
              <a:ext cx="21" cy="27"/>
            </a:xfrm>
            <a:custGeom>
              <a:avLst/>
              <a:gdLst>
                <a:gd name="T0" fmla="*/ 92 w 10"/>
                <a:gd name="T1" fmla="*/ 92 h 12"/>
                <a:gd name="T2" fmla="*/ 76 w 10"/>
                <a:gd name="T3" fmla="*/ 126 h 12"/>
                <a:gd name="T4" fmla="*/ 8 w 10"/>
                <a:gd name="T5" fmla="*/ 81 h 12"/>
                <a:gd name="T6" fmla="*/ 8 w 10"/>
                <a:gd name="T7" fmla="*/ 25 h 12"/>
                <a:gd name="T8" fmla="*/ 36 w 10"/>
                <a:gd name="T9" fmla="*/ 0 h 12"/>
                <a:gd name="T10" fmla="*/ 36 w 10"/>
                <a:gd name="T11" fmla="*/ 0 h 12"/>
                <a:gd name="T12" fmla="*/ 8 w 10"/>
                <a:gd name="T13" fmla="*/ 11 h 12"/>
                <a:gd name="T14" fmla="*/ 8 w 10"/>
                <a:gd name="T15" fmla="*/ 92 h 12"/>
                <a:gd name="T16" fmla="*/ 76 w 10"/>
                <a:gd name="T17" fmla="*/ 137 h 12"/>
                <a:gd name="T18" fmla="*/ 92 w 10"/>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1"/>
                  </a:cubicBezTo>
                  <a:cubicBezTo>
                    <a:pt x="6" y="12"/>
                    <a:pt x="3" y="11"/>
                    <a:pt x="1" y="7"/>
                  </a:cubicBezTo>
                  <a:cubicBezTo>
                    <a:pt x="0" y="4"/>
                    <a:pt x="0" y="3"/>
                    <a:pt x="1" y="2"/>
                  </a:cubicBezTo>
                  <a:cubicBezTo>
                    <a:pt x="2" y="0"/>
                    <a:pt x="3" y="0"/>
                    <a:pt x="4" y="0"/>
                  </a:cubicBezTo>
                  <a:cubicBezTo>
                    <a:pt x="4" y="0"/>
                    <a:pt x="4" y="0"/>
                    <a:pt x="4" y="0"/>
                  </a:cubicBezTo>
                  <a:cubicBezTo>
                    <a:pt x="3" y="0"/>
                    <a:pt x="2" y="0"/>
                    <a:pt x="1" y="1"/>
                  </a:cubicBezTo>
                  <a:cubicBezTo>
                    <a:pt x="0" y="3"/>
                    <a:pt x="0" y="4"/>
                    <a:pt x="1" y="8"/>
                  </a:cubicBezTo>
                  <a:cubicBezTo>
                    <a:pt x="3" y="11"/>
                    <a:pt x="6" y="12"/>
                    <a:pt x="8" y="12"/>
                  </a:cubicBezTo>
                  <a:cubicBezTo>
                    <a:pt x="9"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7" name="Freeform 637">
              <a:extLst>
                <a:ext uri="{FF2B5EF4-FFF2-40B4-BE49-F238E27FC236}">
                  <a16:creationId xmlns:a16="http://schemas.microsoft.com/office/drawing/2014/main" id="{E892DF63-8738-E428-07C8-E3A47DC8D934}"/>
                </a:ext>
              </a:extLst>
            </p:cNvPr>
            <p:cNvSpPr>
              <a:spLocks/>
            </p:cNvSpPr>
            <p:nvPr/>
          </p:nvSpPr>
          <p:spPr bwMode="auto">
            <a:xfrm>
              <a:off x="4150" y="2242"/>
              <a:ext cx="55" cy="54"/>
            </a:xfrm>
            <a:custGeom>
              <a:avLst/>
              <a:gdLst>
                <a:gd name="T0" fmla="*/ 136 w 27"/>
                <a:gd name="T1" fmla="*/ 9 h 25"/>
                <a:gd name="T2" fmla="*/ 67 w 27"/>
                <a:gd name="T3" fmla="*/ 0 h 25"/>
                <a:gd name="T4" fmla="*/ 49 w 27"/>
                <a:gd name="T5" fmla="*/ 173 h 25"/>
                <a:gd name="T6" fmla="*/ 196 w 27"/>
                <a:gd name="T7" fmla="*/ 233 h 25"/>
                <a:gd name="T8" fmla="*/ 220 w 27"/>
                <a:gd name="T9" fmla="*/ 140 h 25"/>
                <a:gd name="T10" fmla="*/ 171 w 27"/>
                <a:gd name="T11" fmla="*/ 60 h 25"/>
                <a:gd name="T12" fmla="*/ 136 w 27"/>
                <a:gd name="T13" fmla="*/ 9 h 2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25">
                  <a:moveTo>
                    <a:pt x="16" y="1"/>
                  </a:moveTo>
                  <a:cubicBezTo>
                    <a:pt x="13" y="0"/>
                    <a:pt x="11" y="0"/>
                    <a:pt x="8" y="0"/>
                  </a:cubicBezTo>
                  <a:cubicBezTo>
                    <a:pt x="0" y="2"/>
                    <a:pt x="0" y="11"/>
                    <a:pt x="6" y="17"/>
                  </a:cubicBezTo>
                  <a:cubicBezTo>
                    <a:pt x="11" y="24"/>
                    <a:pt x="19" y="25"/>
                    <a:pt x="23" y="23"/>
                  </a:cubicBezTo>
                  <a:cubicBezTo>
                    <a:pt x="26" y="21"/>
                    <a:pt x="27" y="17"/>
                    <a:pt x="26" y="14"/>
                  </a:cubicBezTo>
                  <a:cubicBezTo>
                    <a:pt x="25" y="11"/>
                    <a:pt x="22" y="8"/>
                    <a:pt x="20" y="6"/>
                  </a:cubicBezTo>
                  <a:cubicBezTo>
                    <a:pt x="19" y="5"/>
                    <a:pt x="17" y="2"/>
                    <a:pt x="16"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48" name="Freeform 638">
              <a:extLst>
                <a:ext uri="{FF2B5EF4-FFF2-40B4-BE49-F238E27FC236}">
                  <a16:creationId xmlns:a16="http://schemas.microsoft.com/office/drawing/2014/main" id="{2D7392DA-8FF2-8B6A-980E-76B2ADFC986C}"/>
                </a:ext>
              </a:extLst>
            </p:cNvPr>
            <p:cNvSpPr>
              <a:spLocks/>
            </p:cNvSpPr>
            <p:nvPr/>
          </p:nvSpPr>
          <p:spPr bwMode="auto">
            <a:xfrm>
              <a:off x="4166" y="2255"/>
              <a:ext cx="25" cy="28"/>
            </a:xfrm>
            <a:custGeom>
              <a:avLst/>
              <a:gdLst>
                <a:gd name="T0" fmla="*/ 8 w 12"/>
                <a:gd name="T1" fmla="*/ 9 h 13"/>
                <a:gd name="T2" fmla="*/ 8 w 12"/>
                <a:gd name="T3" fmla="*/ 69 h 13"/>
                <a:gd name="T4" fmla="*/ 83 w 12"/>
                <a:gd name="T5" fmla="*/ 129 h 13"/>
                <a:gd name="T6" fmla="*/ 108 w 12"/>
                <a:gd name="T7" fmla="*/ 121 h 13"/>
                <a:gd name="T8" fmla="*/ 108 w 12"/>
                <a:gd name="T9" fmla="*/ 121 h 13"/>
                <a:gd name="T10" fmla="*/ 83 w 12"/>
                <a:gd name="T11" fmla="*/ 121 h 13"/>
                <a:gd name="T12" fmla="*/ 17 w 12"/>
                <a:gd name="T13" fmla="*/ 60 h 13"/>
                <a:gd name="T14" fmla="*/ 8 w 12"/>
                <a:gd name="T15" fmla="*/ 9 h 13"/>
                <a:gd name="T16" fmla="*/ 35 w 12"/>
                <a:gd name="T17" fmla="*/ 0 h 13"/>
                <a:gd name="T18" fmla="*/ 35 w 12"/>
                <a:gd name="T19" fmla="*/ 0 h 13"/>
                <a:gd name="T20" fmla="*/ 8 w 12"/>
                <a:gd name="T21" fmla="*/ 9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3">
                  <a:moveTo>
                    <a:pt x="1" y="1"/>
                  </a:moveTo>
                  <a:cubicBezTo>
                    <a:pt x="0" y="2"/>
                    <a:pt x="0" y="4"/>
                    <a:pt x="1" y="7"/>
                  </a:cubicBezTo>
                  <a:cubicBezTo>
                    <a:pt x="3" y="10"/>
                    <a:pt x="6" y="12"/>
                    <a:pt x="9" y="13"/>
                  </a:cubicBezTo>
                  <a:cubicBezTo>
                    <a:pt x="10" y="13"/>
                    <a:pt x="11" y="13"/>
                    <a:pt x="12" y="12"/>
                  </a:cubicBezTo>
                  <a:cubicBezTo>
                    <a:pt x="12" y="12"/>
                    <a:pt x="12" y="12"/>
                    <a:pt x="12" y="12"/>
                  </a:cubicBezTo>
                  <a:cubicBezTo>
                    <a:pt x="11" y="13"/>
                    <a:pt x="10" y="13"/>
                    <a:pt x="9" y="12"/>
                  </a:cubicBezTo>
                  <a:cubicBezTo>
                    <a:pt x="6" y="12"/>
                    <a:pt x="3" y="10"/>
                    <a:pt x="2" y="6"/>
                  </a:cubicBezTo>
                  <a:cubicBezTo>
                    <a:pt x="0" y="4"/>
                    <a:pt x="0" y="2"/>
                    <a:pt x="1" y="1"/>
                  </a:cubicBezTo>
                  <a:cubicBezTo>
                    <a:pt x="2" y="0"/>
                    <a:pt x="2" y="0"/>
                    <a:pt x="4" y="0"/>
                  </a:cubicBezTo>
                  <a:cubicBezTo>
                    <a:pt x="4" y="0"/>
                    <a:pt x="4" y="0"/>
                    <a:pt x="4" y="0"/>
                  </a:cubicBezTo>
                  <a:cubicBezTo>
                    <a:pt x="2" y="0"/>
                    <a:pt x="1"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49" name="Freeform 639">
              <a:extLst>
                <a:ext uri="{FF2B5EF4-FFF2-40B4-BE49-F238E27FC236}">
                  <a16:creationId xmlns:a16="http://schemas.microsoft.com/office/drawing/2014/main" id="{6EA754C5-082A-9751-111C-9673A957F18E}"/>
                </a:ext>
              </a:extLst>
            </p:cNvPr>
            <p:cNvSpPr>
              <a:spLocks/>
            </p:cNvSpPr>
            <p:nvPr/>
          </p:nvSpPr>
          <p:spPr bwMode="auto">
            <a:xfrm>
              <a:off x="4193" y="2253"/>
              <a:ext cx="57" cy="68"/>
            </a:xfrm>
            <a:custGeom>
              <a:avLst/>
              <a:gdLst>
                <a:gd name="T0" fmla="*/ 128 w 28"/>
                <a:gd name="T1" fmla="*/ 33 h 31"/>
                <a:gd name="T2" fmla="*/ 33 w 28"/>
                <a:gd name="T3" fmla="*/ 33 h 31"/>
                <a:gd name="T4" fmla="*/ 59 w 28"/>
                <a:gd name="T5" fmla="*/ 222 h 31"/>
                <a:gd name="T6" fmla="*/ 204 w 28"/>
                <a:gd name="T7" fmla="*/ 307 h 31"/>
                <a:gd name="T8" fmla="*/ 228 w 28"/>
                <a:gd name="T9" fmla="*/ 222 h 31"/>
                <a:gd name="T10" fmla="*/ 179 w 28"/>
                <a:gd name="T11" fmla="*/ 125 h 31"/>
                <a:gd name="T12" fmla="*/ 128 w 28"/>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15" y="3"/>
                  </a:moveTo>
                  <a:cubicBezTo>
                    <a:pt x="12" y="0"/>
                    <a:pt x="8" y="0"/>
                    <a:pt x="4" y="3"/>
                  </a:cubicBezTo>
                  <a:cubicBezTo>
                    <a:pt x="0" y="7"/>
                    <a:pt x="1" y="14"/>
                    <a:pt x="7" y="21"/>
                  </a:cubicBezTo>
                  <a:cubicBezTo>
                    <a:pt x="13" y="28"/>
                    <a:pt x="17" y="31"/>
                    <a:pt x="24" y="29"/>
                  </a:cubicBezTo>
                  <a:cubicBezTo>
                    <a:pt x="27" y="28"/>
                    <a:pt x="28" y="25"/>
                    <a:pt x="27" y="21"/>
                  </a:cubicBezTo>
                  <a:cubicBezTo>
                    <a:pt x="26" y="18"/>
                    <a:pt x="24" y="16"/>
                    <a:pt x="21" y="12"/>
                  </a:cubicBezTo>
                  <a:cubicBezTo>
                    <a:pt x="20" y="10"/>
                    <a:pt x="19" y="5"/>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50" name="Freeform 640">
              <a:extLst>
                <a:ext uri="{FF2B5EF4-FFF2-40B4-BE49-F238E27FC236}">
                  <a16:creationId xmlns:a16="http://schemas.microsoft.com/office/drawing/2014/main" id="{41D15AB1-0B8C-6DCC-1BD8-29EBE37923C6}"/>
                </a:ext>
              </a:extLst>
            </p:cNvPr>
            <p:cNvSpPr>
              <a:spLocks/>
            </p:cNvSpPr>
            <p:nvPr/>
          </p:nvSpPr>
          <p:spPr bwMode="auto">
            <a:xfrm>
              <a:off x="4209" y="2266"/>
              <a:ext cx="29" cy="37"/>
            </a:xfrm>
            <a:custGeom>
              <a:avLst/>
              <a:gdLst>
                <a:gd name="T0" fmla="*/ 124 w 14"/>
                <a:gd name="T1" fmla="*/ 157 h 17"/>
                <a:gd name="T2" fmla="*/ 116 w 14"/>
                <a:gd name="T3" fmla="*/ 165 h 17"/>
                <a:gd name="T4" fmla="*/ 35 w 14"/>
                <a:gd name="T5" fmla="*/ 96 h 17"/>
                <a:gd name="T6" fmla="*/ 8 w 14"/>
                <a:gd name="T7" fmla="*/ 9 h 17"/>
                <a:gd name="T8" fmla="*/ 44 w 14"/>
                <a:gd name="T9" fmla="*/ 9 h 17"/>
                <a:gd name="T10" fmla="*/ 44 w 14"/>
                <a:gd name="T11" fmla="*/ 9 h 17"/>
                <a:gd name="T12" fmla="*/ 8 w 14"/>
                <a:gd name="T13" fmla="*/ 9 h 17"/>
                <a:gd name="T14" fmla="*/ 25 w 14"/>
                <a:gd name="T15" fmla="*/ 96 h 17"/>
                <a:gd name="T16" fmla="*/ 116 w 14"/>
                <a:gd name="T17" fmla="*/ 165 h 17"/>
                <a:gd name="T18" fmla="*/ 124 w 14"/>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6"/>
                    <a:pt x="13" y="16"/>
                    <a:pt x="13" y="16"/>
                  </a:cubicBezTo>
                  <a:cubicBezTo>
                    <a:pt x="12" y="17"/>
                    <a:pt x="8" y="15"/>
                    <a:pt x="4" y="9"/>
                  </a:cubicBezTo>
                  <a:cubicBezTo>
                    <a:pt x="0" y="5"/>
                    <a:pt x="0" y="2"/>
                    <a:pt x="1" y="1"/>
                  </a:cubicBezTo>
                  <a:cubicBezTo>
                    <a:pt x="2" y="0"/>
                    <a:pt x="3" y="0"/>
                    <a:pt x="5" y="1"/>
                  </a:cubicBezTo>
                  <a:cubicBezTo>
                    <a:pt x="5" y="1"/>
                    <a:pt x="5" y="1"/>
                    <a:pt x="5" y="1"/>
                  </a:cubicBezTo>
                  <a:cubicBezTo>
                    <a:pt x="3" y="0"/>
                    <a:pt x="2" y="0"/>
                    <a:pt x="1" y="1"/>
                  </a:cubicBezTo>
                  <a:cubicBezTo>
                    <a:pt x="0" y="2"/>
                    <a:pt x="0" y="5"/>
                    <a:pt x="3" y="9"/>
                  </a:cubicBezTo>
                  <a:cubicBezTo>
                    <a:pt x="8" y="15"/>
                    <a:pt x="11" y="17"/>
                    <a:pt x="13" y="16"/>
                  </a:cubicBezTo>
                  <a:cubicBezTo>
                    <a:pt x="13" y="16"/>
                    <a:pt x="14" y="16"/>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1" name="Freeform 641">
              <a:extLst>
                <a:ext uri="{FF2B5EF4-FFF2-40B4-BE49-F238E27FC236}">
                  <a16:creationId xmlns:a16="http://schemas.microsoft.com/office/drawing/2014/main" id="{CC4F9413-FD15-CF09-2435-E5E70B78EB95}"/>
                </a:ext>
              </a:extLst>
            </p:cNvPr>
            <p:cNvSpPr>
              <a:spLocks/>
            </p:cNvSpPr>
            <p:nvPr/>
          </p:nvSpPr>
          <p:spPr bwMode="auto">
            <a:xfrm>
              <a:off x="4150" y="2196"/>
              <a:ext cx="45" cy="50"/>
            </a:xfrm>
            <a:custGeom>
              <a:avLst/>
              <a:gdLst>
                <a:gd name="T0" fmla="*/ 155 w 22"/>
                <a:gd name="T1" fmla="*/ 52 h 23"/>
                <a:gd name="T2" fmla="*/ 104 w 22"/>
                <a:gd name="T3" fmla="*/ 0 h 23"/>
                <a:gd name="T4" fmla="*/ 41 w 22"/>
                <a:gd name="T5" fmla="*/ 20 h 23"/>
                <a:gd name="T6" fmla="*/ 51 w 22"/>
                <a:gd name="T7" fmla="*/ 185 h 23"/>
                <a:gd name="T8" fmla="*/ 172 w 22"/>
                <a:gd name="T9" fmla="*/ 174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5" y="1"/>
                    <a:pt x="12" y="0"/>
                  </a:cubicBezTo>
                  <a:cubicBezTo>
                    <a:pt x="9" y="0"/>
                    <a:pt x="7" y="0"/>
                    <a:pt x="5" y="2"/>
                  </a:cubicBezTo>
                  <a:cubicBezTo>
                    <a:pt x="0" y="5"/>
                    <a:pt x="1" y="14"/>
                    <a:pt x="6" y="18"/>
                  </a:cubicBezTo>
                  <a:cubicBezTo>
                    <a:pt x="12" y="23"/>
                    <a:pt x="19" y="21"/>
                    <a:pt x="20" y="17"/>
                  </a:cubicBezTo>
                  <a:cubicBezTo>
                    <a:pt x="22" y="13"/>
                    <a:pt x="21" y="11"/>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52" name="Freeform 642">
              <a:extLst>
                <a:ext uri="{FF2B5EF4-FFF2-40B4-BE49-F238E27FC236}">
                  <a16:creationId xmlns:a16="http://schemas.microsoft.com/office/drawing/2014/main" id="{807A549A-D0CD-E42A-1A5A-CDC17D35C67D}"/>
                </a:ext>
              </a:extLst>
            </p:cNvPr>
            <p:cNvSpPr>
              <a:spLocks/>
            </p:cNvSpPr>
            <p:nvPr/>
          </p:nvSpPr>
          <p:spPr bwMode="auto">
            <a:xfrm>
              <a:off x="4162" y="2205"/>
              <a:ext cx="23" cy="26"/>
            </a:xfrm>
            <a:custGeom>
              <a:avLst/>
              <a:gdLst>
                <a:gd name="T0" fmla="*/ 100 w 11"/>
                <a:gd name="T1" fmla="*/ 80 h 12"/>
                <a:gd name="T2" fmla="*/ 75 w 11"/>
                <a:gd name="T3" fmla="*/ 121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3" y="11"/>
                    <a:pt x="2" y="8"/>
                  </a:cubicBezTo>
                  <a:cubicBezTo>
                    <a:pt x="0" y="5"/>
                    <a:pt x="1" y="3"/>
                    <a:pt x="1" y="2"/>
                  </a:cubicBezTo>
                  <a:cubicBezTo>
                    <a:pt x="2" y="1"/>
                    <a:pt x="3" y="0"/>
                    <a:pt x="4" y="0"/>
                  </a:cubicBezTo>
                  <a:cubicBezTo>
                    <a:pt x="4" y="0"/>
                    <a:pt x="4" y="0"/>
                    <a:pt x="4" y="0"/>
                  </a:cubicBezTo>
                  <a:cubicBezTo>
                    <a:pt x="3" y="0"/>
                    <a:pt x="2" y="0"/>
                    <a:pt x="1" y="2"/>
                  </a:cubicBezTo>
                  <a:cubicBezTo>
                    <a:pt x="0" y="3"/>
                    <a:pt x="0" y="5"/>
                    <a:pt x="2" y="8"/>
                  </a:cubicBezTo>
                  <a:cubicBezTo>
                    <a:pt x="3" y="11"/>
                    <a:pt x="6" y="12"/>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3" name="Freeform 643">
              <a:extLst>
                <a:ext uri="{FF2B5EF4-FFF2-40B4-BE49-F238E27FC236}">
                  <a16:creationId xmlns:a16="http://schemas.microsoft.com/office/drawing/2014/main" id="{B14E4469-73C0-D5EE-62E2-9484539756C4}"/>
                </a:ext>
              </a:extLst>
            </p:cNvPr>
            <p:cNvSpPr>
              <a:spLocks/>
            </p:cNvSpPr>
            <p:nvPr/>
          </p:nvSpPr>
          <p:spPr bwMode="auto">
            <a:xfrm>
              <a:off x="4177" y="2336"/>
              <a:ext cx="45" cy="50"/>
            </a:xfrm>
            <a:custGeom>
              <a:avLst/>
              <a:gdLst>
                <a:gd name="T0" fmla="*/ 155 w 22"/>
                <a:gd name="T1" fmla="*/ 61 h 23"/>
                <a:gd name="T2" fmla="*/ 104 w 22"/>
                <a:gd name="T3" fmla="*/ 0 h 23"/>
                <a:gd name="T4" fmla="*/ 41 w 22"/>
                <a:gd name="T5" fmla="*/ 20 h 23"/>
                <a:gd name="T6" fmla="*/ 59 w 22"/>
                <a:gd name="T7" fmla="*/ 185 h 23"/>
                <a:gd name="T8" fmla="*/ 180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0"/>
                  </a:cubicBezTo>
                  <a:cubicBezTo>
                    <a:pt x="10" y="0"/>
                    <a:pt x="7" y="0"/>
                    <a:pt x="5" y="2"/>
                  </a:cubicBezTo>
                  <a:cubicBezTo>
                    <a:pt x="0" y="5"/>
                    <a:pt x="1" y="14"/>
                    <a:pt x="7" y="18"/>
                  </a:cubicBezTo>
                  <a:cubicBezTo>
                    <a:pt x="12" y="23"/>
                    <a:pt x="19" y="21"/>
                    <a:pt x="21"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54" name="Freeform 644">
              <a:extLst>
                <a:ext uri="{FF2B5EF4-FFF2-40B4-BE49-F238E27FC236}">
                  <a16:creationId xmlns:a16="http://schemas.microsoft.com/office/drawing/2014/main" id="{CF3C010D-4D45-209C-ED4B-36A9E51B37A2}"/>
                </a:ext>
              </a:extLst>
            </p:cNvPr>
            <p:cNvSpPr>
              <a:spLocks/>
            </p:cNvSpPr>
            <p:nvPr/>
          </p:nvSpPr>
          <p:spPr bwMode="auto">
            <a:xfrm>
              <a:off x="4189" y="2345"/>
              <a:ext cx="23" cy="28"/>
            </a:xfrm>
            <a:custGeom>
              <a:avLst/>
              <a:gdLst>
                <a:gd name="T0" fmla="*/ 100 w 11"/>
                <a:gd name="T1" fmla="*/ 80 h 13"/>
                <a:gd name="T2" fmla="*/ 75 w 11"/>
                <a:gd name="T3" fmla="*/ 121 h 13"/>
                <a:gd name="T4" fmla="*/ 17 w 11"/>
                <a:gd name="T5" fmla="*/ 80 h 13"/>
                <a:gd name="T6" fmla="*/ 17 w 11"/>
                <a:gd name="T7" fmla="*/ 19 h 13"/>
                <a:gd name="T8" fmla="*/ 44 w 11"/>
                <a:gd name="T9" fmla="*/ 0 h 13"/>
                <a:gd name="T10" fmla="*/ 44 w 11"/>
                <a:gd name="T11" fmla="*/ 0 h 13"/>
                <a:gd name="T12" fmla="*/ 8 w 11"/>
                <a:gd name="T13" fmla="*/ 19 h 13"/>
                <a:gd name="T14" fmla="*/ 17 w 11"/>
                <a:gd name="T15" fmla="*/ 80 h 13"/>
                <a:gd name="T16" fmla="*/ 75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8" y="12"/>
                  </a:cubicBezTo>
                  <a:cubicBezTo>
                    <a:pt x="7" y="12"/>
                    <a:pt x="4" y="11"/>
                    <a:pt x="2" y="8"/>
                  </a:cubicBezTo>
                  <a:cubicBezTo>
                    <a:pt x="0" y="5"/>
                    <a:pt x="1" y="3"/>
                    <a:pt x="2" y="2"/>
                  </a:cubicBezTo>
                  <a:cubicBezTo>
                    <a:pt x="2" y="1"/>
                    <a:pt x="4" y="0"/>
                    <a:pt x="5" y="0"/>
                  </a:cubicBezTo>
                  <a:cubicBezTo>
                    <a:pt x="5" y="0"/>
                    <a:pt x="5" y="0"/>
                    <a:pt x="5" y="0"/>
                  </a:cubicBezTo>
                  <a:cubicBezTo>
                    <a:pt x="4" y="0"/>
                    <a:pt x="2" y="1"/>
                    <a:pt x="1" y="2"/>
                  </a:cubicBezTo>
                  <a:cubicBezTo>
                    <a:pt x="1" y="3"/>
                    <a:pt x="0" y="5"/>
                    <a:pt x="2" y="8"/>
                  </a:cubicBezTo>
                  <a:cubicBezTo>
                    <a:pt x="4" y="11"/>
                    <a:pt x="7" y="13"/>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5" name="Freeform 645">
              <a:extLst>
                <a:ext uri="{FF2B5EF4-FFF2-40B4-BE49-F238E27FC236}">
                  <a16:creationId xmlns:a16="http://schemas.microsoft.com/office/drawing/2014/main" id="{195CB745-AAC0-8324-5E30-7D701E035F36}"/>
                </a:ext>
              </a:extLst>
            </p:cNvPr>
            <p:cNvSpPr>
              <a:spLocks/>
            </p:cNvSpPr>
            <p:nvPr/>
          </p:nvSpPr>
          <p:spPr bwMode="auto">
            <a:xfrm>
              <a:off x="4283" y="2231"/>
              <a:ext cx="43" cy="50"/>
            </a:xfrm>
            <a:custGeom>
              <a:avLst/>
              <a:gdLst>
                <a:gd name="T0" fmla="*/ 156 w 21"/>
                <a:gd name="T1" fmla="*/ 61 h 23"/>
                <a:gd name="T2" fmla="*/ 104 w 21"/>
                <a:gd name="T3" fmla="*/ 9 h 23"/>
                <a:gd name="T4" fmla="*/ 41 w 21"/>
                <a:gd name="T5" fmla="*/ 20 h 23"/>
                <a:gd name="T6" fmla="*/ 51 w 21"/>
                <a:gd name="T7" fmla="*/ 193 h 23"/>
                <a:gd name="T8" fmla="*/ 172 w 21"/>
                <a:gd name="T9" fmla="*/ 174 h 23"/>
                <a:gd name="T10" fmla="*/ 156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4" y="1"/>
                    <a:pt x="12" y="1"/>
                  </a:cubicBezTo>
                  <a:cubicBezTo>
                    <a:pt x="9" y="0"/>
                    <a:pt x="7" y="0"/>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56" name="Freeform 646">
              <a:extLst>
                <a:ext uri="{FF2B5EF4-FFF2-40B4-BE49-F238E27FC236}">
                  <a16:creationId xmlns:a16="http://schemas.microsoft.com/office/drawing/2014/main" id="{193989E2-4080-5137-7185-BAA7F08A3F1E}"/>
                </a:ext>
              </a:extLst>
            </p:cNvPr>
            <p:cNvSpPr>
              <a:spLocks/>
            </p:cNvSpPr>
            <p:nvPr/>
          </p:nvSpPr>
          <p:spPr bwMode="auto">
            <a:xfrm>
              <a:off x="4296" y="2240"/>
              <a:ext cx="20" cy="28"/>
            </a:xfrm>
            <a:custGeom>
              <a:avLst/>
              <a:gdLst>
                <a:gd name="T0" fmla="*/ 80 w 10"/>
                <a:gd name="T1" fmla="*/ 88 h 13"/>
                <a:gd name="T2" fmla="*/ 64 w 10"/>
                <a:gd name="T3" fmla="*/ 121 h 13"/>
                <a:gd name="T4" fmla="*/ 8 w 10"/>
                <a:gd name="T5" fmla="*/ 80 h 13"/>
                <a:gd name="T6" fmla="*/ 8 w 10"/>
                <a:gd name="T7" fmla="*/ 19 h 13"/>
                <a:gd name="T8" fmla="*/ 32 w 10"/>
                <a:gd name="T9" fmla="*/ 9 h 13"/>
                <a:gd name="T10" fmla="*/ 32 w 10"/>
                <a:gd name="T11" fmla="*/ 9 h 13"/>
                <a:gd name="T12" fmla="*/ 8 w 10"/>
                <a:gd name="T13" fmla="*/ 19 h 13"/>
                <a:gd name="T14" fmla="*/ 8 w 10"/>
                <a:gd name="T15" fmla="*/ 80 h 13"/>
                <a:gd name="T16" fmla="*/ 64 w 10"/>
                <a:gd name="T17" fmla="*/ 121 h 13"/>
                <a:gd name="T18" fmla="*/ 80 w 10"/>
                <a:gd name="T19" fmla="*/ 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9"/>
                  </a:moveTo>
                  <a:cubicBezTo>
                    <a:pt x="10" y="11"/>
                    <a:pt x="9" y="12"/>
                    <a:pt x="8" y="12"/>
                  </a:cubicBezTo>
                  <a:cubicBezTo>
                    <a:pt x="6" y="13"/>
                    <a:pt x="3" y="12"/>
                    <a:pt x="1" y="8"/>
                  </a:cubicBezTo>
                  <a:cubicBezTo>
                    <a:pt x="0" y="5"/>
                    <a:pt x="0" y="3"/>
                    <a:pt x="1" y="2"/>
                  </a:cubicBezTo>
                  <a:cubicBezTo>
                    <a:pt x="2" y="1"/>
                    <a:pt x="3" y="0"/>
                    <a:pt x="4" y="1"/>
                  </a:cubicBezTo>
                  <a:cubicBezTo>
                    <a:pt x="4" y="1"/>
                    <a:pt x="4" y="1"/>
                    <a:pt x="4" y="1"/>
                  </a:cubicBezTo>
                  <a:cubicBezTo>
                    <a:pt x="3" y="0"/>
                    <a:pt x="2" y="1"/>
                    <a:pt x="1" y="2"/>
                  </a:cubicBezTo>
                  <a:cubicBezTo>
                    <a:pt x="0" y="3"/>
                    <a:pt x="0" y="5"/>
                    <a:pt x="1" y="8"/>
                  </a:cubicBezTo>
                  <a:cubicBezTo>
                    <a:pt x="3" y="12"/>
                    <a:pt x="6" y="13"/>
                    <a:pt x="8" y="12"/>
                  </a:cubicBezTo>
                  <a:cubicBezTo>
                    <a:pt x="9" y="12"/>
                    <a:pt x="10" y="11"/>
                    <a:pt x="10"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7" name="Freeform 647">
              <a:extLst>
                <a:ext uri="{FF2B5EF4-FFF2-40B4-BE49-F238E27FC236}">
                  <a16:creationId xmlns:a16="http://schemas.microsoft.com/office/drawing/2014/main" id="{7ADFB3B8-1DDE-1ECB-0885-B999F4AB40F0}"/>
                </a:ext>
              </a:extLst>
            </p:cNvPr>
            <p:cNvSpPr>
              <a:spLocks/>
            </p:cNvSpPr>
            <p:nvPr/>
          </p:nvSpPr>
          <p:spPr bwMode="auto">
            <a:xfrm>
              <a:off x="4224" y="2047"/>
              <a:ext cx="43" cy="50"/>
            </a:xfrm>
            <a:custGeom>
              <a:avLst/>
              <a:gdLst>
                <a:gd name="T0" fmla="*/ 156 w 21"/>
                <a:gd name="T1" fmla="*/ 61 h 23"/>
                <a:gd name="T2" fmla="*/ 104 w 21"/>
                <a:gd name="T3" fmla="*/ 9 h 23"/>
                <a:gd name="T4" fmla="*/ 41 w 21"/>
                <a:gd name="T5" fmla="*/ 20 h 23"/>
                <a:gd name="T6" fmla="*/ 51 w 21"/>
                <a:gd name="T7" fmla="*/ 193 h 23"/>
                <a:gd name="T8" fmla="*/ 172 w 21"/>
                <a:gd name="T9" fmla="*/ 174 h 23"/>
                <a:gd name="T10" fmla="*/ 156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5" y="1"/>
                    <a:pt x="12" y="1"/>
                  </a:cubicBezTo>
                  <a:cubicBezTo>
                    <a:pt x="9" y="0"/>
                    <a:pt x="7" y="0"/>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58" name="Freeform 648">
              <a:extLst>
                <a:ext uri="{FF2B5EF4-FFF2-40B4-BE49-F238E27FC236}">
                  <a16:creationId xmlns:a16="http://schemas.microsoft.com/office/drawing/2014/main" id="{B2CA9460-F531-5CD1-B73C-90E4D49F8B1E}"/>
                </a:ext>
              </a:extLst>
            </p:cNvPr>
            <p:cNvSpPr>
              <a:spLocks/>
            </p:cNvSpPr>
            <p:nvPr/>
          </p:nvSpPr>
          <p:spPr bwMode="auto">
            <a:xfrm>
              <a:off x="4236" y="2058"/>
              <a:ext cx="23" cy="26"/>
            </a:xfrm>
            <a:custGeom>
              <a:avLst/>
              <a:gdLst>
                <a:gd name="T0" fmla="*/ 100 w 11"/>
                <a:gd name="T1" fmla="*/ 80 h 12"/>
                <a:gd name="T2" fmla="*/ 75 w 11"/>
                <a:gd name="T3" fmla="*/ 113 h 12"/>
                <a:gd name="T4" fmla="*/ 17 w 11"/>
                <a:gd name="T5" fmla="*/ 72 h 12"/>
                <a:gd name="T6" fmla="*/ 8 w 11"/>
                <a:gd name="T7" fmla="*/ 9 h 12"/>
                <a:gd name="T8" fmla="*/ 36 w 11"/>
                <a:gd name="T9" fmla="*/ 0 h 12"/>
                <a:gd name="T10" fmla="*/ 36 w 11"/>
                <a:gd name="T11" fmla="*/ 0 h 12"/>
                <a:gd name="T12" fmla="*/ 8 w 11"/>
                <a:gd name="T13" fmla="*/ 9 h 12"/>
                <a:gd name="T14" fmla="*/ 8 w 11"/>
                <a:gd name="T15" fmla="*/ 72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0" y="10"/>
                    <a:pt x="10" y="11"/>
                    <a:pt x="8" y="11"/>
                  </a:cubicBezTo>
                  <a:cubicBezTo>
                    <a:pt x="6" y="12"/>
                    <a:pt x="3" y="11"/>
                    <a:pt x="2" y="7"/>
                  </a:cubicBezTo>
                  <a:cubicBezTo>
                    <a:pt x="0" y="4"/>
                    <a:pt x="1" y="2"/>
                    <a:pt x="1" y="1"/>
                  </a:cubicBezTo>
                  <a:cubicBezTo>
                    <a:pt x="2" y="0"/>
                    <a:pt x="3" y="0"/>
                    <a:pt x="4" y="0"/>
                  </a:cubicBezTo>
                  <a:cubicBezTo>
                    <a:pt x="4" y="0"/>
                    <a:pt x="4" y="0"/>
                    <a:pt x="4" y="0"/>
                  </a:cubicBezTo>
                  <a:cubicBezTo>
                    <a:pt x="3" y="0"/>
                    <a:pt x="2" y="0"/>
                    <a:pt x="1" y="1"/>
                  </a:cubicBezTo>
                  <a:cubicBezTo>
                    <a:pt x="0" y="2"/>
                    <a:pt x="0" y="4"/>
                    <a:pt x="1" y="7"/>
                  </a:cubicBezTo>
                  <a:cubicBezTo>
                    <a:pt x="3" y="11"/>
                    <a:pt x="6" y="12"/>
                    <a:pt x="8" y="12"/>
                  </a:cubicBezTo>
                  <a:cubicBezTo>
                    <a:pt x="10" y="11"/>
                    <a:pt x="10"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59" name="Freeform 649">
              <a:extLst>
                <a:ext uri="{FF2B5EF4-FFF2-40B4-BE49-F238E27FC236}">
                  <a16:creationId xmlns:a16="http://schemas.microsoft.com/office/drawing/2014/main" id="{A5D20A60-DFAE-E51C-F9D8-374BE7595568}"/>
                </a:ext>
              </a:extLst>
            </p:cNvPr>
            <p:cNvSpPr>
              <a:spLocks/>
            </p:cNvSpPr>
            <p:nvPr/>
          </p:nvSpPr>
          <p:spPr bwMode="auto">
            <a:xfrm>
              <a:off x="4216" y="2135"/>
              <a:ext cx="45" cy="50"/>
            </a:xfrm>
            <a:custGeom>
              <a:avLst/>
              <a:gdLst>
                <a:gd name="T0" fmla="*/ 155 w 22"/>
                <a:gd name="T1" fmla="*/ 61 h 23"/>
                <a:gd name="T2" fmla="*/ 104 w 22"/>
                <a:gd name="T3" fmla="*/ 9 h 23"/>
                <a:gd name="T4" fmla="*/ 41 w 22"/>
                <a:gd name="T5" fmla="*/ 20 h 23"/>
                <a:gd name="T6" fmla="*/ 51 w 22"/>
                <a:gd name="T7" fmla="*/ 193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10" y="0"/>
                    <a:pt x="7" y="1"/>
                    <a:pt x="5" y="2"/>
                  </a:cubicBezTo>
                  <a:cubicBezTo>
                    <a:pt x="0" y="6"/>
                    <a:pt x="1" y="14"/>
                    <a:pt x="6" y="19"/>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60" name="Freeform 650">
              <a:extLst>
                <a:ext uri="{FF2B5EF4-FFF2-40B4-BE49-F238E27FC236}">
                  <a16:creationId xmlns:a16="http://schemas.microsoft.com/office/drawing/2014/main" id="{E9A9C19E-6B1A-3289-ABA9-E40116A0BAD3}"/>
                </a:ext>
              </a:extLst>
            </p:cNvPr>
            <p:cNvSpPr>
              <a:spLocks/>
            </p:cNvSpPr>
            <p:nvPr/>
          </p:nvSpPr>
          <p:spPr bwMode="auto">
            <a:xfrm>
              <a:off x="4228" y="2146"/>
              <a:ext cx="22" cy="26"/>
            </a:xfrm>
            <a:custGeom>
              <a:avLst/>
              <a:gdLst>
                <a:gd name="T0" fmla="*/ 88 w 11"/>
                <a:gd name="T1" fmla="*/ 80 h 12"/>
                <a:gd name="T2" fmla="*/ 64 w 11"/>
                <a:gd name="T3" fmla="*/ 113 h 12"/>
                <a:gd name="T4" fmla="*/ 16 w 11"/>
                <a:gd name="T5" fmla="*/ 72 h 12"/>
                <a:gd name="T6" fmla="*/ 8 w 11"/>
                <a:gd name="T7" fmla="*/ 20 h 12"/>
                <a:gd name="T8" fmla="*/ 40 w 11"/>
                <a:gd name="T9" fmla="*/ 0 h 12"/>
                <a:gd name="T10" fmla="*/ 40 w 11"/>
                <a:gd name="T11" fmla="*/ 0 h 12"/>
                <a:gd name="T12" fmla="*/ 8 w 11"/>
                <a:gd name="T13" fmla="*/ 9 h 12"/>
                <a:gd name="T14" fmla="*/ 16 w 11"/>
                <a:gd name="T15" fmla="*/ 80 h 12"/>
                <a:gd name="T16" fmla="*/ 64 w 11"/>
                <a:gd name="T17" fmla="*/ 121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3" y="11"/>
                    <a:pt x="2" y="7"/>
                  </a:cubicBezTo>
                  <a:cubicBezTo>
                    <a:pt x="0" y="4"/>
                    <a:pt x="1" y="3"/>
                    <a:pt x="1" y="2"/>
                  </a:cubicBezTo>
                  <a:cubicBezTo>
                    <a:pt x="2" y="0"/>
                    <a:pt x="4" y="0"/>
                    <a:pt x="5" y="0"/>
                  </a:cubicBezTo>
                  <a:cubicBezTo>
                    <a:pt x="5" y="0"/>
                    <a:pt x="5" y="0"/>
                    <a:pt x="5" y="0"/>
                  </a:cubicBezTo>
                  <a:cubicBezTo>
                    <a:pt x="3" y="0"/>
                    <a:pt x="2" y="0"/>
                    <a:pt x="1" y="1"/>
                  </a:cubicBezTo>
                  <a:cubicBezTo>
                    <a:pt x="0" y="3"/>
                    <a:pt x="0" y="4"/>
                    <a:pt x="2"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1" name="Freeform 651">
              <a:extLst>
                <a:ext uri="{FF2B5EF4-FFF2-40B4-BE49-F238E27FC236}">
                  <a16:creationId xmlns:a16="http://schemas.microsoft.com/office/drawing/2014/main" id="{F7640208-15D6-8745-7FB3-C9317727C8C3}"/>
                </a:ext>
              </a:extLst>
            </p:cNvPr>
            <p:cNvSpPr>
              <a:spLocks/>
            </p:cNvSpPr>
            <p:nvPr/>
          </p:nvSpPr>
          <p:spPr bwMode="auto">
            <a:xfrm>
              <a:off x="4015" y="2080"/>
              <a:ext cx="31" cy="44"/>
            </a:xfrm>
            <a:custGeom>
              <a:avLst/>
              <a:gdLst>
                <a:gd name="T0" fmla="*/ 124 w 15"/>
                <a:gd name="T1" fmla="*/ 117 h 20"/>
                <a:gd name="T2" fmla="*/ 124 w 15"/>
                <a:gd name="T3" fmla="*/ 178 h 20"/>
                <a:gd name="T4" fmla="*/ 116 w 15"/>
                <a:gd name="T5" fmla="*/ 194 h 20"/>
                <a:gd name="T6" fmla="*/ 107 w 15"/>
                <a:gd name="T7" fmla="*/ 194 h 20"/>
                <a:gd name="T8" fmla="*/ 72 w 15"/>
                <a:gd name="T9" fmla="*/ 194 h 20"/>
                <a:gd name="T10" fmla="*/ 60 w 15"/>
                <a:gd name="T11" fmla="*/ 169 h 20"/>
                <a:gd name="T12" fmla="*/ 43 w 15"/>
                <a:gd name="T13" fmla="*/ 169 h 20"/>
                <a:gd name="T14" fmla="*/ 25 w 15"/>
                <a:gd name="T15" fmla="*/ 150 h 20"/>
                <a:gd name="T16" fmla="*/ 17 w 15"/>
                <a:gd name="T17" fmla="*/ 125 h 20"/>
                <a:gd name="T18" fmla="*/ 0 w 15"/>
                <a:gd name="T19" fmla="*/ 73 h 20"/>
                <a:gd name="T20" fmla="*/ 17 w 15"/>
                <a:gd name="T21" fmla="*/ 53 h 20"/>
                <a:gd name="T22" fmla="*/ 25 w 15"/>
                <a:gd name="T23" fmla="*/ 44 h 20"/>
                <a:gd name="T24" fmla="*/ 72 w 15"/>
                <a:gd name="T25" fmla="*/ 9 h 20"/>
                <a:gd name="T26" fmla="*/ 107 w 15"/>
                <a:gd name="T27" fmla="*/ 44 h 20"/>
                <a:gd name="T28" fmla="*/ 124 w 15"/>
                <a:gd name="T29" fmla="*/ 11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0">
                  <a:moveTo>
                    <a:pt x="14" y="11"/>
                  </a:moveTo>
                  <a:cubicBezTo>
                    <a:pt x="15" y="12"/>
                    <a:pt x="14" y="16"/>
                    <a:pt x="14" y="17"/>
                  </a:cubicBezTo>
                  <a:cubicBezTo>
                    <a:pt x="13" y="17"/>
                    <a:pt x="13" y="18"/>
                    <a:pt x="13" y="18"/>
                  </a:cubicBezTo>
                  <a:cubicBezTo>
                    <a:pt x="12" y="18"/>
                    <a:pt x="12" y="17"/>
                    <a:pt x="12" y="18"/>
                  </a:cubicBezTo>
                  <a:cubicBezTo>
                    <a:pt x="10" y="18"/>
                    <a:pt x="9" y="20"/>
                    <a:pt x="8" y="18"/>
                  </a:cubicBezTo>
                  <a:cubicBezTo>
                    <a:pt x="7" y="17"/>
                    <a:pt x="7" y="16"/>
                    <a:pt x="7" y="16"/>
                  </a:cubicBezTo>
                  <a:cubicBezTo>
                    <a:pt x="6" y="15"/>
                    <a:pt x="5" y="16"/>
                    <a:pt x="5" y="16"/>
                  </a:cubicBezTo>
                  <a:cubicBezTo>
                    <a:pt x="4" y="16"/>
                    <a:pt x="4" y="15"/>
                    <a:pt x="3" y="14"/>
                  </a:cubicBezTo>
                  <a:cubicBezTo>
                    <a:pt x="3" y="13"/>
                    <a:pt x="3" y="13"/>
                    <a:pt x="2" y="12"/>
                  </a:cubicBezTo>
                  <a:cubicBezTo>
                    <a:pt x="1" y="11"/>
                    <a:pt x="0" y="9"/>
                    <a:pt x="0" y="7"/>
                  </a:cubicBezTo>
                  <a:cubicBezTo>
                    <a:pt x="0" y="6"/>
                    <a:pt x="1" y="6"/>
                    <a:pt x="2" y="5"/>
                  </a:cubicBezTo>
                  <a:cubicBezTo>
                    <a:pt x="3" y="5"/>
                    <a:pt x="3" y="5"/>
                    <a:pt x="3" y="4"/>
                  </a:cubicBezTo>
                  <a:cubicBezTo>
                    <a:pt x="4" y="2"/>
                    <a:pt x="6" y="0"/>
                    <a:pt x="8" y="1"/>
                  </a:cubicBezTo>
                  <a:cubicBezTo>
                    <a:pt x="9" y="1"/>
                    <a:pt x="11" y="2"/>
                    <a:pt x="12" y="4"/>
                  </a:cubicBezTo>
                  <a:cubicBezTo>
                    <a:pt x="13" y="6"/>
                    <a:pt x="13" y="10"/>
                    <a:pt x="14"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2" name="Freeform 652">
              <a:extLst>
                <a:ext uri="{FF2B5EF4-FFF2-40B4-BE49-F238E27FC236}">
                  <a16:creationId xmlns:a16="http://schemas.microsoft.com/office/drawing/2014/main" id="{7C5D15B9-DC33-DBD7-7ADD-B1293AE43FF0}"/>
                </a:ext>
              </a:extLst>
            </p:cNvPr>
            <p:cNvSpPr>
              <a:spLocks/>
            </p:cNvSpPr>
            <p:nvPr/>
          </p:nvSpPr>
          <p:spPr bwMode="auto">
            <a:xfrm>
              <a:off x="4015" y="2093"/>
              <a:ext cx="6" cy="13"/>
            </a:xfrm>
            <a:custGeom>
              <a:avLst/>
              <a:gdLst>
                <a:gd name="T0" fmla="*/ 16 w 3"/>
                <a:gd name="T1" fmla="*/ 0 h 6"/>
                <a:gd name="T2" fmla="*/ 0 w 3"/>
                <a:gd name="T3" fmla="*/ 9 h 6"/>
                <a:gd name="T4" fmla="*/ 0 w 3"/>
                <a:gd name="T5" fmla="*/ 33 h 6"/>
                <a:gd name="T6" fmla="*/ 24 w 3"/>
                <a:gd name="T7" fmla="*/ 61 h 6"/>
                <a:gd name="T8" fmla="*/ 16 w 3"/>
                <a:gd name="T9" fmla="*/ 52 h 6"/>
                <a:gd name="T10" fmla="*/ 16 w 3"/>
                <a:gd name="T11" fmla="*/ 33 h 6"/>
                <a:gd name="T12" fmla="*/ 8 w 3"/>
                <a:gd name="T13" fmla="*/ 9 h 6"/>
                <a:gd name="T14" fmla="*/ 16 w 3"/>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2" y="0"/>
                  </a:moveTo>
                  <a:cubicBezTo>
                    <a:pt x="2" y="0"/>
                    <a:pt x="1" y="0"/>
                    <a:pt x="0" y="1"/>
                  </a:cubicBezTo>
                  <a:cubicBezTo>
                    <a:pt x="0" y="2"/>
                    <a:pt x="0" y="2"/>
                    <a:pt x="0" y="3"/>
                  </a:cubicBezTo>
                  <a:cubicBezTo>
                    <a:pt x="1" y="4"/>
                    <a:pt x="2" y="5"/>
                    <a:pt x="3" y="6"/>
                  </a:cubicBezTo>
                  <a:cubicBezTo>
                    <a:pt x="3" y="6"/>
                    <a:pt x="3" y="5"/>
                    <a:pt x="2" y="5"/>
                  </a:cubicBezTo>
                  <a:cubicBezTo>
                    <a:pt x="2" y="4"/>
                    <a:pt x="2" y="4"/>
                    <a:pt x="2" y="3"/>
                  </a:cubicBezTo>
                  <a:cubicBezTo>
                    <a:pt x="2" y="2"/>
                    <a:pt x="2" y="2"/>
                    <a:pt x="1" y="1"/>
                  </a:cubicBezTo>
                  <a:cubicBezTo>
                    <a:pt x="1"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3" name="Freeform 653">
              <a:extLst>
                <a:ext uri="{FF2B5EF4-FFF2-40B4-BE49-F238E27FC236}">
                  <a16:creationId xmlns:a16="http://schemas.microsoft.com/office/drawing/2014/main" id="{9FFB52F7-9934-01A5-A053-BE65A65F4AC7}"/>
                </a:ext>
              </a:extLst>
            </p:cNvPr>
            <p:cNvSpPr>
              <a:spLocks/>
            </p:cNvSpPr>
            <p:nvPr/>
          </p:nvSpPr>
          <p:spPr bwMode="auto">
            <a:xfrm>
              <a:off x="4021" y="2108"/>
              <a:ext cx="8" cy="7"/>
            </a:xfrm>
            <a:custGeom>
              <a:avLst/>
              <a:gdLst>
                <a:gd name="T0" fmla="*/ 0 w 4"/>
                <a:gd name="T1" fmla="*/ 0 h 3"/>
                <a:gd name="T2" fmla="*/ 8 w 4"/>
                <a:gd name="T3" fmla="*/ 37 h 3"/>
                <a:gd name="T4" fmla="*/ 16 w 4"/>
                <a:gd name="T5" fmla="*/ 28 h 3"/>
                <a:gd name="T6" fmla="*/ 32 w 4"/>
                <a:gd name="T7" fmla="*/ 28 h 3"/>
                <a:gd name="T8" fmla="*/ 16 w 4"/>
                <a:gd name="T9" fmla="*/ 28 h 3"/>
                <a:gd name="T10" fmla="*/ 8 w 4"/>
                <a:gd name="T11" fmla="*/ 1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cubicBezTo>
                    <a:pt x="1" y="1"/>
                    <a:pt x="1" y="3"/>
                    <a:pt x="1" y="3"/>
                  </a:cubicBezTo>
                  <a:cubicBezTo>
                    <a:pt x="2" y="3"/>
                    <a:pt x="2" y="2"/>
                    <a:pt x="2" y="2"/>
                  </a:cubicBezTo>
                  <a:cubicBezTo>
                    <a:pt x="3" y="2"/>
                    <a:pt x="4" y="2"/>
                    <a:pt x="4" y="2"/>
                  </a:cubicBezTo>
                  <a:cubicBezTo>
                    <a:pt x="3" y="2"/>
                    <a:pt x="3" y="2"/>
                    <a:pt x="2" y="2"/>
                  </a:cubicBezTo>
                  <a:cubicBezTo>
                    <a:pt x="1" y="2"/>
                    <a:pt x="1" y="1"/>
                    <a:pt x="1"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4" name="Freeform 654">
              <a:extLst>
                <a:ext uri="{FF2B5EF4-FFF2-40B4-BE49-F238E27FC236}">
                  <a16:creationId xmlns:a16="http://schemas.microsoft.com/office/drawing/2014/main" id="{BFE4AF49-08F2-FE3D-CAF1-C8C66747FB86}"/>
                </a:ext>
              </a:extLst>
            </p:cNvPr>
            <p:cNvSpPr>
              <a:spLocks/>
            </p:cNvSpPr>
            <p:nvPr/>
          </p:nvSpPr>
          <p:spPr bwMode="auto">
            <a:xfrm>
              <a:off x="4029" y="2113"/>
              <a:ext cx="8" cy="9"/>
            </a:xfrm>
            <a:custGeom>
              <a:avLst/>
              <a:gdLst>
                <a:gd name="T0" fmla="*/ 16 w 4"/>
                <a:gd name="T1" fmla="*/ 11 h 4"/>
                <a:gd name="T2" fmla="*/ 0 w 4"/>
                <a:gd name="T3" fmla="*/ 11 h 4"/>
                <a:gd name="T4" fmla="*/ 16 w 4"/>
                <a:gd name="T5" fmla="*/ 36 h 4"/>
                <a:gd name="T6" fmla="*/ 32 w 4"/>
                <a:gd name="T7" fmla="*/ 25 h 4"/>
                <a:gd name="T8" fmla="*/ 16 w 4"/>
                <a:gd name="T9" fmla="*/ 25 h 4"/>
                <a:gd name="T10" fmla="*/ 16 w 4"/>
                <a:gd name="T11" fmla="*/ 1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2" y="1"/>
                  </a:moveTo>
                  <a:cubicBezTo>
                    <a:pt x="1" y="0"/>
                    <a:pt x="1" y="0"/>
                    <a:pt x="0" y="1"/>
                  </a:cubicBezTo>
                  <a:cubicBezTo>
                    <a:pt x="1" y="1"/>
                    <a:pt x="1" y="2"/>
                    <a:pt x="2" y="3"/>
                  </a:cubicBezTo>
                  <a:cubicBezTo>
                    <a:pt x="2" y="4"/>
                    <a:pt x="3" y="3"/>
                    <a:pt x="4" y="2"/>
                  </a:cubicBezTo>
                  <a:cubicBezTo>
                    <a:pt x="3" y="3"/>
                    <a:pt x="3" y="3"/>
                    <a:pt x="2" y="2"/>
                  </a:cubicBezTo>
                  <a:cubicBezTo>
                    <a:pt x="2" y="2"/>
                    <a:pt x="2" y="1"/>
                    <a:pt x="2"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5" name="Freeform 655">
              <a:extLst>
                <a:ext uri="{FF2B5EF4-FFF2-40B4-BE49-F238E27FC236}">
                  <a16:creationId xmlns:a16="http://schemas.microsoft.com/office/drawing/2014/main" id="{97CC06A2-873E-1C80-CFB2-FB5ABC75EAA6}"/>
                </a:ext>
              </a:extLst>
            </p:cNvPr>
            <p:cNvSpPr>
              <a:spLocks/>
            </p:cNvSpPr>
            <p:nvPr/>
          </p:nvSpPr>
          <p:spPr bwMode="auto">
            <a:xfrm>
              <a:off x="4035" y="2108"/>
              <a:ext cx="8" cy="11"/>
            </a:xfrm>
            <a:custGeom>
              <a:avLst/>
              <a:gdLst>
                <a:gd name="T0" fmla="*/ 32 w 4"/>
                <a:gd name="T1" fmla="*/ 9 h 5"/>
                <a:gd name="T2" fmla="*/ 24 w 4"/>
                <a:gd name="T3" fmla="*/ 44 h 5"/>
                <a:gd name="T4" fmla="*/ 16 w 4"/>
                <a:gd name="T5" fmla="*/ 44 h 5"/>
                <a:gd name="T6" fmla="*/ 0 w 4"/>
                <a:gd name="T7" fmla="*/ 53 h 5"/>
                <a:gd name="T8" fmla="*/ 24 w 4"/>
                <a:gd name="T9" fmla="*/ 33 h 5"/>
                <a:gd name="T10" fmla="*/ 32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4" y="1"/>
                  </a:moveTo>
                  <a:cubicBezTo>
                    <a:pt x="4" y="2"/>
                    <a:pt x="3" y="3"/>
                    <a:pt x="3" y="4"/>
                  </a:cubicBezTo>
                  <a:cubicBezTo>
                    <a:pt x="2" y="5"/>
                    <a:pt x="2" y="4"/>
                    <a:pt x="2" y="4"/>
                  </a:cubicBezTo>
                  <a:cubicBezTo>
                    <a:pt x="1" y="4"/>
                    <a:pt x="1" y="5"/>
                    <a:pt x="0" y="5"/>
                  </a:cubicBezTo>
                  <a:cubicBezTo>
                    <a:pt x="1" y="4"/>
                    <a:pt x="2" y="4"/>
                    <a:pt x="3" y="3"/>
                  </a:cubicBezTo>
                  <a:cubicBezTo>
                    <a:pt x="3" y="2"/>
                    <a:pt x="4" y="1"/>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6" name="Freeform 656">
              <a:extLst>
                <a:ext uri="{FF2B5EF4-FFF2-40B4-BE49-F238E27FC236}">
                  <a16:creationId xmlns:a16="http://schemas.microsoft.com/office/drawing/2014/main" id="{B4A4C26B-D26E-F042-8649-12457014B3CC}"/>
                </a:ext>
              </a:extLst>
            </p:cNvPr>
            <p:cNvSpPr>
              <a:spLocks/>
            </p:cNvSpPr>
            <p:nvPr/>
          </p:nvSpPr>
          <p:spPr bwMode="auto">
            <a:xfrm>
              <a:off x="4035" y="2089"/>
              <a:ext cx="2" cy="15"/>
            </a:xfrm>
            <a:custGeom>
              <a:avLst/>
              <a:gdLst>
                <a:gd name="T0" fmla="*/ 0 w 1"/>
                <a:gd name="T1" fmla="*/ 9 h 7"/>
                <a:gd name="T2" fmla="*/ 0 w 1"/>
                <a:gd name="T3" fmla="*/ 41 h 7"/>
                <a:gd name="T4" fmla="*/ 8 w 1"/>
                <a:gd name="T5" fmla="*/ 69 h 7"/>
                <a:gd name="T6" fmla="*/ 8 w 1"/>
                <a:gd name="T7" fmla="*/ 41 h 7"/>
                <a:gd name="T8" fmla="*/ 8 w 1"/>
                <a:gd name="T9" fmla="*/ 9 h 7"/>
                <a:gd name="T10" fmla="*/ 0 w 1"/>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7">
                  <a:moveTo>
                    <a:pt x="0" y="1"/>
                  </a:moveTo>
                  <a:cubicBezTo>
                    <a:pt x="0" y="2"/>
                    <a:pt x="0" y="3"/>
                    <a:pt x="0" y="4"/>
                  </a:cubicBezTo>
                  <a:cubicBezTo>
                    <a:pt x="0" y="5"/>
                    <a:pt x="1" y="6"/>
                    <a:pt x="1" y="7"/>
                  </a:cubicBezTo>
                  <a:cubicBezTo>
                    <a:pt x="0" y="6"/>
                    <a:pt x="1" y="5"/>
                    <a:pt x="1" y="4"/>
                  </a:cubicBezTo>
                  <a:cubicBezTo>
                    <a:pt x="1" y="3"/>
                    <a:pt x="1" y="2"/>
                    <a:pt x="1" y="1"/>
                  </a:cubicBezTo>
                  <a:cubicBezTo>
                    <a:pt x="1" y="1"/>
                    <a:pt x="0"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7" name="Freeform 657">
              <a:extLst>
                <a:ext uri="{FF2B5EF4-FFF2-40B4-BE49-F238E27FC236}">
                  <a16:creationId xmlns:a16="http://schemas.microsoft.com/office/drawing/2014/main" id="{B62A6DD1-3DB7-758F-F58E-CD1589BA5034}"/>
                </a:ext>
              </a:extLst>
            </p:cNvPr>
            <p:cNvSpPr>
              <a:spLocks/>
            </p:cNvSpPr>
            <p:nvPr/>
          </p:nvSpPr>
          <p:spPr bwMode="auto">
            <a:xfrm>
              <a:off x="4015" y="2097"/>
              <a:ext cx="6" cy="9"/>
            </a:xfrm>
            <a:custGeom>
              <a:avLst/>
              <a:gdLst>
                <a:gd name="T0" fmla="*/ 0 w 3"/>
                <a:gd name="T1" fmla="*/ 0 h 4"/>
                <a:gd name="T2" fmla="*/ 0 w 3"/>
                <a:gd name="T3" fmla="*/ 11 h 4"/>
                <a:gd name="T4" fmla="*/ 8 w 3"/>
                <a:gd name="T5" fmla="*/ 25 h 4"/>
                <a:gd name="T6" fmla="*/ 16 w 3"/>
                <a:gd name="T7" fmla="*/ 45 h 4"/>
                <a:gd name="T8" fmla="*/ 16 w 3"/>
                <a:gd name="T9" fmla="*/ 25 h 4"/>
                <a:gd name="T10" fmla="*/ 8 w 3"/>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4">
                  <a:moveTo>
                    <a:pt x="0" y="0"/>
                  </a:moveTo>
                  <a:cubicBezTo>
                    <a:pt x="1" y="0"/>
                    <a:pt x="0" y="1"/>
                    <a:pt x="0" y="1"/>
                  </a:cubicBezTo>
                  <a:cubicBezTo>
                    <a:pt x="0" y="2"/>
                    <a:pt x="1" y="2"/>
                    <a:pt x="1" y="2"/>
                  </a:cubicBezTo>
                  <a:cubicBezTo>
                    <a:pt x="1" y="3"/>
                    <a:pt x="2" y="3"/>
                    <a:pt x="2" y="4"/>
                  </a:cubicBezTo>
                  <a:cubicBezTo>
                    <a:pt x="3" y="3"/>
                    <a:pt x="2" y="3"/>
                    <a:pt x="2" y="2"/>
                  </a:cubicBezTo>
                  <a:cubicBezTo>
                    <a:pt x="1" y="2"/>
                    <a:pt x="0"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8" name="Freeform 658">
              <a:extLst>
                <a:ext uri="{FF2B5EF4-FFF2-40B4-BE49-F238E27FC236}">
                  <a16:creationId xmlns:a16="http://schemas.microsoft.com/office/drawing/2014/main" id="{6056F44A-AF1B-C6FE-777F-BC3A28A683FD}"/>
                </a:ext>
              </a:extLst>
            </p:cNvPr>
            <p:cNvSpPr>
              <a:spLocks/>
            </p:cNvSpPr>
            <p:nvPr/>
          </p:nvSpPr>
          <p:spPr bwMode="auto">
            <a:xfrm>
              <a:off x="4029" y="2113"/>
              <a:ext cx="4" cy="6"/>
            </a:xfrm>
            <a:custGeom>
              <a:avLst/>
              <a:gdLst>
                <a:gd name="T0" fmla="*/ 16 w 2"/>
                <a:gd name="T1" fmla="*/ 8 h 3"/>
                <a:gd name="T2" fmla="*/ 0 w 2"/>
                <a:gd name="T3" fmla="*/ 8 h 3"/>
                <a:gd name="T4" fmla="*/ 16 w 2"/>
                <a:gd name="T5" fmla="*/ 24 h 3"/>
                <a:gd name="T6" fmla="*/ 8 w 2"/>
                <a:gd name="T7" fmla="*/ 8 h 3"/>
                <a:gd name="T8" fmla="*/ 8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1"/>
                  </a:moveTo>
                  <a:cubicBezTo>
                    <a:pt x="1" y="0"/>
                    <a:pt x="1" y="0"/>
                    <a:pt x="0" y="1"/>
                  </a:cubicBezTo>
                  <a:cubicBezTo>
                    <a:pt x="1" y="1"/>
                    <a:pt x="1" y="2"/>
                    <a:pt x="2" y="3"/>
                  </a:cubicBezTo>
                  <a:cubicBezTo>
                    <a:pt x="2" y="2"/>
                    <a:pt x="1" y="2"/>
                    <a:pt x="1" y="1"/>
                  </a:cubicBezTo>
                  <a:cubicBezTo>
                    <a:pt x="2" y="1"/>
                    <a:pt x="2" y="0"/>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69" name="Freeform 659">
              <a:extLst>
                <a:ext uri="{FF2B5EF4-FFF2-40B4-BE49-F238E27FC236}">
                  <a16:creationId xmlns:a16="http://schemas.microsoft.com/office/drawing/2014/main" id="{765C0F2A-2B46-84D4-0DF1-13FE9A71BAD2}"/>
                </a:ext>
              </a:extLst>
            </p:cNvPr>
            <p:cNvSpPr>
              <a:spLocks/>
            </p:cNvSpPr>
            <p:nvPr/>
          </p:nvSpPr>
          <p:spPr bwMode="auto">
            <a:xfrm>
              <a:off x="4023" y="2082"/>
              <a:ext cx="10" cy="7"/>
            </a:xfrm>
            <a:custGeom>
              <a:avLst/>
              <a:gdLst>
                <a:gd name="T0" fmla="*/ 40 w 5"/>
                <a:gd name="T1" fmla="*/ 12 h 3"/>
                <a:gd name="T2" fmla="*/ 16 w 5"/>
                <a:gd name="T3" fmla="*/ 0 h 3"/>
                <a:gd name="T4" fmla="*/ 0 w 5"/>
                <a:gd name="T5" fmla="*/ 37 h 3"/>
                <a:gd name="T6" fmla="*/ 24 w 5"/>
                <a:gd name="T7" fmla="*/ 12 h 3"/>
                <a:gd name="T8" fmla="*/ 40 w 5"/>
                <a:gd name="T9" fmla="*/ 1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1"/>
                  </a:moveTo>
                  <a:cubicBezTo>
                    <a:pt x="4" y="1"/>
                    <a:pt x="3" y="0"/>
                    <a:pt x="2" y="0"/>
                  </a:cubicBezTo>
                  <a:cubicBezTo>
                    <a:pt x="1" y="1"/>
                    <a:pt x="1" y="2"/>
                    <a:pt x="0" y="3"/>
                  </a:cubicBezTo>
                  <a:cubicBezTo>
                    <a:pt x="1" y="2"/>
                    <a:pt x="1" y="1"/>
                    <a:pt x="3" y="1"/>
                  </a:cubicBezTo>
                  <a:cubicBezTo>
                    <a:pt x="4" y="1"/>
                    <a:pt x="4" y="1"/>
                    <a:pt x="5"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0" name="Freeform 660">
              <a:extLst>
                <a:ext uri="{FF2B5EF4-FFF2-40B4-BE49-F238E27FC236}">
                  <a16:creationId xmlns:a16="http://schemas.microsoft.com/office/drawing/2014/main" id="{DEE6E5A9-5366-9745-2F5A-09ECB3A32FBF}"/>
                </a:ext>
              </a:extLst>
            </p:cNvPr>
            <p:cNvSpPr>
              <a:spLocks/>
            </p:cNvSpPr>
            <p:nvPr/>
          </p:nvSpPr>
          <p:spPr bwMode="auto">
            <a:xfrm>
              <a:off x="4031" y="2091"/>
              <a:ext cx="4" cy="13"/>
            </a:xfrm>
            <a:custGeom>
              <a:avLst/>
              <a:gdLst>
                <a:gd name="T0" fmla="*/ 16 w 2"/>
                <a:gd name="T1" fmla="*/ 0 h 6"/>
                <a:gd name="T2" fmla="*/ 8 w 2"/>
                <a:gd name="T3" fmla="*/ 33 h 6"/>
                <a:gd name="T4" fmla="*/ 16 w 2"/>
                <a:gd name="T5" fmla="*/ 61 h 6"/>
                <a:gd name="T6" fmla="*/ 0 w 2"/>
                <a:gd name="T7" fmla="*/ 33 h 6"/>
                <a:gd name="T8" fmla="*/ 8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2" y="0"/>
                  </a:moveTo>
                  <a:cubicBezTo>
                    <a:pt x="1" y="1"/>
                    <a:pt x="1" y="2"/>
                    <a:pt x="1" y="3"/>
                  </a:cubicBezTo>
                  <a:cubicBezTo>
                    <a:pt x="1" y="4"/>
                    <a:pt x="2" y="5"/>
                    <a:pt x="2" y="6"/>
                  </a:cubicBezTo>
                  <a:cubicBezTo>
                    <a:pt x="2" y="5"/>
                    <a:pt x="0" y="5"/>
                    <a:pt x="0" y="3"/>
                  </a:cubicBezTo>
                  <a:cubicBezTo>
                    <a:pt x="1" y="2"/>
                    <a:pt x="1" y="1"/>
                    <a:pt x="1"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1" name="Freeform 661">
              <a:extLst>
                <a:ext uri="{FF2B5EF4-FFF2-40B4-BE49-F238E27FC236}">
                  <a16:creationId xmlns:a16="http://schemas.microsoft.com/office/drawing/2014/main" id="{2C8CC191-64D5-D1D4-54AD-627703C7FE8A}"/>
                </a:ext>
              </a:extLst>
            </p:cNvPr>
            <p:cNvSpPr>
              <a:spLocks/>
            </p:cNvSpPr>
            <p:nvPr/>
          </p:nvSpPr>
          <p:spPr bwMode="auto">
            <a:xfrm>
              <a:off x="4015" y="2080"/>
              <a:ext cx="31" cy="44"/>
            </a:xfrm>
            <a:custGeom>
              <a:avLst/>
              <a:gdLst>
                <a:gd name="T0" fmla="*/ 124 w 15"/>
                <a:gd name="T1" fmla="*/ 117 h 20"/>
                <a:gd name="T2" fmla="*/ 124 w 15"/>
                <a:gd name="T3" fmla="*/ 178 h 20"/>
                <a:gd name="T4" fmla="*/ 116 w 15"/>
                <a:gd name="T5" fmla="*/ 194 h 20"/>
                <a:gd name="T6" fmla="*/ 107 w 15"/>
                <a:gd name="T7" fmla="*/ 194 h 20"/>
                <a:gd name="T8" fmla="*/ 72 w 15"/>
                <a:gd name="T9" fmla="*/ 194 h 20"/>
                <a:gd name="T10" fmla="*/ 60 w 15"/>
                <a:gd name="T11" fmla="*/ 169 h 20"/>
                <a:gd name="T12" fmla="*/ 43 w 15"/>
                <a:gd name="T13" fmla="*/ 169 h 20"/>
                <a:gd name="T14" fmla="*/ 25 w 15"/>
                <a:gd name="T15" fmla="*/ 150 h 20"/>
                <a:gd name="T16" fmla="*/ 17 w 15"/>
                <a:gd name="T17" fmla="*/ 125 h 20"/>
                <a:gd name="T18" fmla="*/ 0 w 15"/>
                <a:gd name="T19" fmla="*/ 73 h 20"/>
                <a:gd name="T20" fmla="*/ 17 w 15"/>
                <a:gd name="T21" fmla="*/ 53 h 20"/>
                <a:gd name="T22" fmla="*/ 25 w 15"/>
                <a:gd name="T23" fmla="*/ 44 h 20"/>
                <a:gd name="T24" fmla="*/ 72 w 15"/>
                <a:gd name="T25" fmla="*/ 9 h 20"/>
                <a:gd name="T26" fmla="*/ 107 w 15"/>
                <a:gd name="T27" fmla="*/ 44 h 20"/>
                <a:gd name="T28" fmla="*/ 124 w 15"/>
                <a:gd name="T29" fmla="*/ 11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5" h="20">
                  <a:moveTo>
                    <a:pt x="14" y="11"/>
                  </a:moveTo>
                  <a:cubicBezTo>
                    <a:pt x="15" y="12"/>
                    <a:pt x="14" y="16"/>
                    <a:pt x="14" y="17"/>
                  </a:cubicBezTo>
                  <a:cubicBezTo>
                    <a:pt x="13" y="17"/>
                    <a:pt x="13" y="18"/>
                    <a:pt x="13" y="18"/>
                  </a:cubicBezTo>
                  <a:cubicBezTo>
                    <a:pt x="12" y="18"/>
                    <a:pt x="12" y="17"/>
                    <a:pt x="12" y="18"/>
                  </a:cubicBezTo>
                  <a:cubicBezTo>
                    <a:pt x="10" y="18"/>
                    <a:pt x="9" y="20"/>
                    <a:pt x="8" y="18"/>
                  </a:cubicBezTo>
                  <a:cubicBezTo>
                    <a:pt x="7" y="17"/>
                    <a:pt x="7" y="16"/>
                    <a:pt x="7" y="16"/>
                  </a:cubicBezTo>
                  <a:cubicBezTo>
                    <a:pt x="6" y="15"/>
                    <a:pt x="5" y="16"/>
                    <a:pt x="5" y="16"/>
                  </a:cubicBezTo>
                  <a:cubicBezTo>
                    <a:pt x="4" y="16"/>
                    <a:pt x="4" y="15"/>
                    <a:pt x="3" y="14"/>
                  </a:cubicBezTo>
                  <a:cubicBezTo>
                    <a:pt x="3" y="13"/>
                    <a:pt x="3" y="13"/>
                    <a:pt x="2" y="12"/>
                  </a:cubicBezTo>
                  <a:cubicBezTo>
                    <a:pt x="1" y="11"/>
                    <a:pt x="0" y="9"/>
                    <a:pt x="0" y="7"/>
                  </a:cubicBezTo>
                  <a:cubicBezTo>
                    <a:pt x="0" y="6"/>
                    <a:pt x="1" y="6"/>
                    <a:pt x="2" y="5"/>
                  </a:cubicBezTo>
                  <a:cubicBezTo>
                    <a:pt x="3" y="5"/>
                    <a:pt x="3" y="5"/>
                    <a:pt x="3" y="4"/>
                  </a:cubicBezTo>
                  <a:cubicBezTo>
                    <a:pt x="4" y="2"/>
                    <a:pt x="6" y="0"/>
                    <a:pt x="8" y="1"/>
                  </a:cubicBezTo>
                  <a:cubicBezTo>
                    <a:pt x="9" y="1"/>
                    <a:pt x="11" y="2"/>
                    <a:pt x="12" y="4"/>
                  </a:cubicBezTo>
                  <a:cubicBezTo>
                    <a:pt x="13" y="6"/>
                    <a:pt x="13" y="10"/>
                    <a:pt x="14"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2" name="Freeform 662">
              <a:extLst>
                <a:ext uri="{FF2B5EF4-FFF2-40B4-BE49-F238E27FC236}">
                  <a16:creationId xmlns:a16="http://schemas.microsoft.com/office/drawing/2014/main" id="{9E2F26D5-B9BE-CF9E-D801-5D2029A6F99A}"/>
                </a:ext>
              </a:extLst>
            </p:cNvPr>
            <p:cNvSpPr>
              <a:spLocks/>
            </p:cNvSpPr>
            <p:nvPr/>
          </p:nvSpPr>
          <p:spPr bwMode="auto">
            <a:xfrm>
              <a:off x="4027" y="2113"/>
              <a:ext cx="6" cy="2"/>
            </a:xfrm>
            <a:custGeom>
              <a:avLst/>
              <a:gdLst>
                <a:gd name="T0" fmla="*/ 24 w 3"/>
                <a:gd name="T1" fmla="*/ 0 h 1"/>
                <a:gd name="T2" fmla="*/ 0 w 3"/>
                <a:gd name="T3" fmla="*/ 8 h 1"/>
                <a:gd name="T4" fmla="*/ 0 60000 65536"/>
                <a:gd name="T5" fmla="*/ 0 60000 65536"/>
              </a:gdLst>
              <a:ahLst/>
              <a:cxnLst>
                <a:cxn ang="T4">
                  <a:pos x="T0" y="T1"/>
                </a:cxn>
                <a:cxn ang="T5">
                  <a:pos x="T2" y="T3"/>
                </a:cxn>
              </a:cxnLst>
              <a:rect l="0" t="0" r="r" b="b"/>
              <a:pathLst>
                <a:path w="3" h="1">
                  <a:moveTo>
                    <a:pt x="3" y="0"/>
                  </a:moveTo>
                  <a:cubicBezTo>
                    <a:pt x="2" y="0"/>
                    <a:pt x="1" y="0"/>
                    <a:pt x="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3" name="Freeform 663">
              <a:extLst>
                <a:ext uri="{FF2B5EF4-FFF2-40B4-BE49-F238E27FC236}">
                  <a16:creationId xmlns:a16="http://schemas.microsoft.com/office/drawing/2014/main" id="{D9DEF78C-2C64-4967-6DA4-83299D7812BC}"/>
                </a:ext>
              </a:extLst>
            </p:cNvPr>
            <p:cNvSpPr>
              <a:spLocks/>
            </p:cNvSpPr>
            <p:nvPr/>
          </p:nvSpPr>
          <p:spPr bwMode="auto">
            <a:xfrm>
              <a:off x="4035" y="2089"/>
              <a:ext cx="4" cy="17"/>
            </a:xfrm>
            <a:custGeom>
              <a:avLst/>
              <a:gdLst>
                <a:gd name="T0" fmla="*/ 16 w 2"/>
                <a:gd name="T1" fmla="*/ 77 h 8"/>
                <a:gd name="T2" fmla="*/ 0 w 2"/>
                <a:gd name="T3" fmla="*/ 40 h 8"/>
                <a:gd name="T4" fmla="*/ 0 w 2"/>
                <a:gd name="T5" fmla="*/ 0 h 8"/>
                <a:gd name="T6" fmla="*/ 0 60000 65536"/>
                <a:gd name="T7" fmla="*/ 0 60000 65536"/>
                <a:gd name="T8" fmla="*/ 0 60000 65536"/>
              </a:gdLst>
              <a:ahLst/>
              <a:cxnLst>
                <a:cxn ang="T6">
                  <a:pos x="T0" y="T1"/>
                </a:cxn>
                <a:cxn ang="T7">
                  <a:pos x="T2" y="T3"/>
                </a:cxn>
                <a:cxn ang="T8">
                  <a:pos x="T4" y="T5"/>
                </a:cxn>
              </a:cxnLst>
              <a:rect l="0" t="0" r="r" b="b"/>
              <a:pathLst>
                <a:path w="2" h="8">
                  <a:moveTo>
                    <a:pt x="2" y="8"/>
                  </a:moveTo>
                  <a:cubicBezTo>
                    <a:pt x="1" y="6"/>
                    <a:pt x="0" y="6"/>
                    <a:pt x="0" y="4"/>
                  </a:cubicBezTo>
                  <a:cubicBezTo>
                    <a:pt x="0" y="2"/>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4" name="Freeform 664">
              <a:extLst>
                <a:ext uri="{FF2B5EF4-FFF2-40B4-BE49-F238E27FC236}">
                  <a16:creationId xmlns:a16="http://schemas.microsoft.com/office/drawing/2014/main" id="{676AA8E2-312A-E9E8-F699-3A399631C3B2}"/>
                </a:ext>
              </a:extLst>
            </p:cNvPr>
            <p:cNvSpPr>
              <a:spLocks/>
            </p:cNvSpPr>
            <p:nvPr/>
          </p:nvSpPr>
          <p:spPr bwMode="auto">
            <a:xfrm>
              <a:off x="4019" y="2102"/>
              <a:ext cx="2" cy="6"/>
            </a:xfrm>
            <a:custGeom>
              <a:avLst/>
              <a:gdLst>
                <a:gd name="T0" fmla="*/ 8 w 1"/>
                <a:gd name="T1" fmla="*/ 24 h 3"/>
                <a:gd name="T2" fmla="*/ 0 w 1"/>
                <a:gd name="T3" fmla="*/ 0 h 3"/>
                <a:gd name="T4" fmla="*/ 0 60000 65536"/>
                <a:gd name="T5" fmla="*/ 0 60000 65536"/>
              </a:gdLst>
              <a:ahLst/>
              <a:cxnLst>
                <a:cxn ang="T4">
                  <a:pos x="T0" y="T1"/>
                </a:cxn>
                <a:cxn ang="T5">
                  <a:pos x="T2" y="T3"/>
                </a:cxn>
              </a:cxnLst>
              <a:rect l="0" t="0" r="r" b="b"/>
              <a:pathLst>
                <a:path w="1" h="3">
                  <a:moveTo>
                    <a:pt x="1" y="3"/>
                  </a:moveTo>
                  <a:cubicBezTo>
                    <a:pt x="1"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75" name="Freeform 665">
              <a:extLst>
                <a:ext uri="{FF2B5EF4-FFF2-40B4-BE49-F238E27FC236}">
                  <a16:creationId xmlns:a16="http://schemas.microsoft.com/office/drawing/2014/main" id="{3FBD77FB-7F95-A358-A88F-34B38F867F10}"/>
                </a:ext>
              </a:extLst>
            </p:cNvPr>
            <p:cNvSpPr>
              <a:spLocks/>
            </p:cNvSpPr>
            <p:nvPr/>
          </p:nvSpPr>
          <p:spPr bwMode="auto">
            <a:xfrm>
              <a:off x="4199" y="2163"/>
              <a:ext cx="33" cy="44"/>
            </a:xfrm>
            <a:custGeom>
              <a:avLst/>
              <a:gdLst>
                <a:gd name="T0" fmla="*/ 132 w 16"/>
                <a:gd name="T1" fmla="*/ 117 h 20"/>
                <a:gd name="T2" fmla="*/ 124 w 16"/>
                <a:gd name="T3" fmla="*/ 178 h 20"/>
                <a:gd name="T4" fmla="*/ 116 w 16"/>
                <a:gd name="T5" fmla="*/ 194 h 20"/>
                <a:gd name="T6" fmla="*/ 116 w 16"/>
                <a:gd name="T7" fmla="*/ 194 h 20"/>
                <a:gd name="T8" fmla="*/ 80 w 16"/>
                <a:gd name="T9" fmla="*/ 194 h 20"/>
                <a:gd name="T10" fmla="*/ 60 w 16"/>
                <a:gd name="T11" fmla="*/ 169 h 20"/>
                <a:gd name="T12" fmla="*/ 43 w 16"/>
                <a:gd name="T13" fmla="*/ 178 h 20"/>
                <a:gd name="T14" fmla="*/ 35 w 16"/>
                <a:gd name="T15" fmla="*/ 150 h 20"/>
                <a:gd name="T16" fmla="*/ 25 w 16"/>
                <a:gd name="T17" fmla="*/ 125 h 20"/>
                <a:gd name="T18" fmla="*/ 8 w 16"/>
                <a:gd name="T19" fmla="*/ 73 h 20"/>
                <a:gd name="T20" fmla="*/ 17 w 16"/>
                <a:gd name="T21" fmla="*/ 53 h 20"/>
                <a:gd name="T22" fmla="*/ 35 w 16"/>
                <a:gd name="T23" fmla="*/ 44 h 20"/>
                <a:gd name="T24" fmla="*/ 72 w 16"/>
                <a:gd name="T25" fmla="*/ 9 h 20"/>
                <a:gd name="T26" fmla="*/ 116 w 16"/>
                <a:gd name="T27" fmla="*/ 44 h 20"/>
                <a:gd name="T28" fmla="*/ 132 w 16"/>
                <a:gd name="T29" fmla="*/ 11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0">
                  <a:moveTo>
                    <a:pt x="15" y="11"/>
                  </a:moveTo>
                  <a:cubicBezTo>
                    <a:pt x="16" y="12"/>
                    <a:pt x="15" y="16"/>
                    <a:pt x="14" y="17"/>
                  </a:cubicBezTo>
                  <a:cubicBezTo>
                    <a:pt x="14" y="17"/>
                    <a:pt x="14" y="18"/>
                    <a:pt x="13" y="18"/>
                  </a:cubicBezTo>
                  <a:cubicBezTo>
                    <a:pt x="13" y="18"/>
                    <a:pt x="13" y="18"/>
                    <a:pt x="13" y="18"/>
                  </a:cubicBezTo>
                  <a:cubicBezTo>
                    <a:pt x="11" y="18"/>
                    <a:pt x="10" y="20"/>
                    <a:pt x="9" y="18"/>
                  </a:cubicBezTo>
                  <a:cubicBezTo>
                    <a:pt x="8" y="17"/>
                    <a:pt x="8" y="16"/>
                    <a:pt x="7" y="16"/>
                  </a:cubicBezTo>
                  <a:cubicBezTo>
                    <a:pt x="7" y="15"/>
                    <a:pt x="6" y="16"/>
                    <a:pt x="5" y="17"/>
                  </a:cubicBezTo>
                  <a:cubicBezTo>
                    <a:pt x="4" y="17"/>
                    <a:pt x="4" y="15"/>
                    <a:pt x="4" y="14"/>
                  </a:cubicBezTo>
                  <a:cubicBezTo>
                    <a:pt x="4" y="13"/>
                    <a:pt x="4" y="13"/>
                    <a:pt x="3" y="12"/>
                  </a:cubicBezTo>
                  <a:cubicBezTo>
                    <a:pt x="2" y="11"/>
                    <a:pt x="0" y="9"/>
                    <a:pt x="1" y="7"/>
                  </a:cubicBezTo>
                  <a:cubicBezTo>
                    <a:pt x="1" y="6"/>
                    <a:pt x="2" y="6"/>
                    <a:pt x="2" y="5"/>
                  </a:cubicBezTo>
                  <a:cubicBezTo>
                    <a:pt x="3" y="5"/>
                    <a:pt x="4" y="5"/>
                    <a:pt x="4" y="4"/>
                  </a:cubicBezTo>
                  <a:cubicBezTo>
                    <a:pt x="5" y="2"/>
                    <a:pt x="7" y="0"/>
                    <a:pt x="8" y="1"/>
                  </a:cubicBezTo>
                  <a:cubicBezTo>
                    <a:pt x="10" y="1"/>
                    <a:pt x="12" y="2"/>
                    <a:pt x="13" y="4"/>
                  </a:cubicBezTo>
                  <a:cubicBezTo>
                    <a:pt x="14" y="6"/>
                    <a:pt x="14" y="10"/>
                    <a:pt x="15"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6" name="Freeform 666">
              <a:extLst>
                <a:ext uri="{FF2B5EF4-FFF2-40B4-BE49-F238E27FC236}">
                  <a16:creationId xmlns:a16="http://schemas.microsoft.com/office/drawing/2014/main" id="{ED127A97-7DE1-70D7-DBE3-DB29B8D41778}"/>
                </a:ext>
              </a:extLst>
            </p:cNvPr>
            <p:cNvSpPr>
              <a:spLocks/>
            </p:cNvSpPr>
            <p:nvPr/>
          </p:nvSpPr>
          <p:spPr bwMode="auto">
            <a:xfrm>
              <a:off x="4201" y="2176"/>
              <a:ext cx="6" cy="13"/>
            </a:xfrm>
            <a:custGeom>
              <a:avLst/>
              <a:gdLst>
                <a:gd name="T0" fmla="*/ 16 w 3"/>
                <a:gd name="T1" fmla="*/ 0 h 6"/>
                <a:gd name="T2" fmla="*/ 0 w 3"/>
                <a:gd name="T3" fmla="*/ 9 h 6"/>
                <a:gd name="T4" fmla="*/ 0 w 3"/>
                <a:gd name="T5" fmla="*/ 33 h 6"/>
                <a:gd name="T6" fmla="*/ 24 w 3"/>
                <a:gd name="T7" fmla="*/ 61 h 6"/>
                <a:gd name="T8" fmla="*/ 16 w 3"/>
                <a:gd name="T9" fmla="*/ 52 h 6"/>
                <a:gd name="T10" fmla="*/ 16 w 3"/>
                <a:gd name="T11" fmla="*/ 33 h 6"/>
                <a:gd name="T12" fmla="*/ 8 w 3"/>
                <a:gd name="T13" fmla="*/ 9 h 6"/>
                <a:gd name="T14" fmla="*/ 16 w 3"/>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6">
                  <a:moveTo>
                    <a:pt x="2" y="0"/>
                  </a:moveTo>
                  <a:cubicBezTo>
                    <a:pt x="1" y="0"/>
                    <a:pt x="1" y="0"/>
                    <a:pt x="0" y="1"/>
                  </a:cubicBezTo>
                  <a:cubicBezTo>
                    <a:pt x="0" y="2"/>
                    <a:pt x="0" y="2"/>
                    <a:pt x="0" y="3"/>
                  </a:cubicBezTo>
                  <a:cubicBezTo>
                    <a:pt x="0" y="4"/>
                    <a:pt x="2" y="5"/>
                    <a:pt x="3" y="6"/>
                  </a:cubicBezTo>
                  <a:cubicBezTo>
                    <a:pt x="2" y="6"/>
                    <a:pt x="2" y="5"/>
                    <a:pt x="2" y="5"/>
                  </a:cubicBezTo>
                  <a:cubicBezTo>
                    <a:pt x="2" y="4"/>
                    <a:pt x="2" y="4"/>
                    <a:pt x="2" y="3"/>
                  </a:cubicBezTo>
                  <a:cubicBezTo>
                    <a:pt x="2" y="2"/>
                    <a:pt x="2" y="2"/>
                    <a:pt x="1" y="1"/>
                  </a:cubicBezTo>
                  <a:cubicBezTo>
                    <a:pt x="1"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7" name="Freeform 667">
              <a:extLst>
                <a:ext uri="{FF2B5EF4-FFF2-40B4-BE49-F238E27FC236}">
                  <a16:creationId xmlns:a16="http://schemas.microsoft.com/office/drawing/2014/main" id="{7F25173B-72EC-4799-9885-A0061BB1F3F5}"/>
                </a:ext>
              </a:extLst>
            </p:cNvPr>
            <p:cNvSpPr>
              <a:spLocks/>
            </p:cNvSpPr>
            <p:nvPr/>
          </p:nvSpPr>
          <p:spPr bwMode="auto">
            <a:xfrm>
              <a:off x="4207" y="2192"/>
              <a:ext cx="9" cy="6"/>
            </a:xfrm>
            <a:custGeom>
              <a:avLst/>
              <a:gdLst>
                <a:gd name="T0" fmla="*/ 0 w 4"/>
                <a:gd name="T1" fmla="*/ 0 h 3"/>
                <a:gd name="T2" fmla="*/ 11 w 4"/>
                <a:gd name="T3" fmla="*/ 24 h 3"/>
                <a:gd name="T4" fmla="*/ 25 w 4"/>
                <a:gd name="T5" fmla="*/ 16 h 3"/>
                <a:gd name="T6" fmla="*/ 45 w 4"/>
                <a:gd name="T7" fmla="*/ 16 h 3"/>
                <a:gd name="T8" fmla="*/ 25 w 4"/>
                <a:gd name="T9" fmla="*/ 16 h 3"/>
                <a:gd name="T10" fmla="*/ 11 w 4"/>
                <a:gd name="T11" fmla="*/ 8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3">
                  <a:moveTo>
                    <a:pt x="0" y="0"/>
                  </a:moveTo>
                  <a:cubicBezTo>
                    <a:pt x="1" y="1"/>
                    <a:pt x="0" y="3"/>
                    <a:pt x="1" y="3"/>
                  </a:cubicBezTo>
                  <a:cubicBezTo>
                    <a:pt x="1" y="3"/>
                    <a:pt x="2" y="2"/>
                    <a:pt x="2" y="2"/>
                  </a:cubicBezTo>
                  <a:cubicBezTo>
                    <a:pt x="3" y="2"/>
                    <a:pt x="3" y="2"/>
                    <a:pt x="4" y="2"/>
                  </a:cubicBezTo>
                  <a:cubicBezTo>
                    <a:pt x="3" y="2"/>
                    <a:pt x="3" y="2"/>
                    <a:pt x="2" y="2"/>
                  </a:cubicBezTo>
                  <a:cubicBezTo>
                    <a:pt x="1" y="2"/>
                    <a:pt x="1" y="1"/>
                    <a:pt x="1"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8" name="Freeform 668">
              <a:extLst>
                <a:ext uri="{FF2B5EF4-FFF2-40B4-BE49-F238E27FC236}">
                  <a16:creationId xmlns:a16="http://schemas.microsoft.com/office/drawing/2014/main" id="{87F895F2-F839-3F18-4A91-C8D7A280DB1A}"/>
                </a:ext>
              </a:extLst>
            </p:cNvPr>
            <p:cNvSpPr>
              <a:spLocks/>
            </p:cNvSpPr>
            <p:nvPr/>
          </p:nvSpPr>
          <p:spPr bwMode="auto">
            <a:xfrm>
              <a:off x="4216" y="2196"/>
              <a:ext cx="8" cy="9"/>
            </a:xfrm>
            <a:custGeom>
              <a:avLst/>
              <a:gdLst>
                <a:gd name="T0" fmla="*/ 8 w 4"/>
                <a:gd name="T1" fmla="*/ 11 h 4"/>
                <a:gd name="T2" fmla="*/ 0 w 4"/>
                <a:gd name="T3" fmla="*/ 11 h 4"/>
                <a:gd name="T4" fmla="*/ 8 w 4"/>
                <a:gd name="T5" fmla="*/ 36 h 4"/>
                <a:gd name="T6" fmla="*/ 32 w 4"/>
                <a:gd name="T7" fmla="*/ 25 h 4"/>
                <a:gd name="T8" fmla="*/ 16 w 4"/>
                <a:gd name="T9" fmla="*/ 25 h 4"/>
                <a:gd name="T10" fmla="*/ 8 w 4"/>
                <a:gd name="T11" fmla="*/ 1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1" y="1"/>
                  </a:moveTo>
                  <a:cubicBezTo>
                    <a:pt x="1" y="1"/>
                    <a:pt x="0" y="0"/>
                    <a:pt x="0" y="1"/>
                  </a:cubicBezTo>
                  <a:cubicBezTo>
                    <a:pt x="1" y="1"/>
                    <a:pt x="1" y="2"/>
                    <a:pt x="1" y="3"/>
                  </a:cubicBezTo>
                  <a:cubicBezTo>
                    <a:pt x="2" y="4"/>
                    <a:pt x="3" y="3"/>
                    <a:pt x="4" y="2"/>
                  </a:cubicBezTo>
                  <a:cubicBezTo>
                    <a:pt x="3" y="3"/>
                    <a:pt x="2" y="3"/>
                    <a:pt x="2" y="2"/>
                  </a:cubicBezTo>
                  <a:cubicBezTo>
                    <a:pt x="2" y="2"/>
                    <a:pt x="2" y="1"/>
                    <a:pt x="1"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79" name="Freeform 669">
              <a:extLst>
                <a:ext uri="{FF2B5EF4-FFF2-40B4-BE49-F238E27FC236}">
                  <a16:creationId xmlns:a16="http://schemas.microsoft.com/office/drawing/2014/main" id="{6CEB40E1-5162-4C93-0133-44039668EE2D}"/>
                </a:ext>
              </a:extLst>
            </p:cNvPr>
            <p:cNvSpPr>
              <a:spLocks/>
            </p:cNvSpPr>
            <p:nvPr/>
          </p:nvSpPr>
          <p:spPr bwMode="auto">
            <a:xfrm>
              <a:off x="4222" y="2194"/>
              <a:ext cx="8" cy="8"/>
            </a:xfrm>
            <a:custGeom>
              <a:avLst/>
              <a:gdLst>
                <a:gd name="T0" fmla="*/ 32 w 4"/>
                <a:gd name="T1" fmla="*/ 0 h 4"/>
                <a:gd name="T2" fmla="*/ 24 w 4"/>
                <a:gd name="T3" fmla="*/ 24 h 4"/>
                <a:gd name="T4" fmla="*/ 8 w 4"/>
                <a:gd name="T5" fmla="*/ 24 h 4"/>
                <a:gd name="T6" fmla="*/ 0 w 4"/>
                <a:gd name="T7" fmla="*/ 32 h 4"/>
                <a:gd name="T8" fmla="*/ 24 w 4"/>
                <a:gd name="T9" fmla="*/ 16 h 4"/>
                <a:gd name="T10" fmla="*/ 32 w 4"/>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4" y="0"/>
                  </a:moveTo>
                  <a:cubicBezTo>
                    <a:pt x="3" y="1"/>
                    <a:pt x="3" y="2"/>
                    <a:pt x="3" y="3"/>
                  </a:cubicBezTo>
                  <a:cubicBezTo>
                    <a:pt x="2" y="4"/>
                    <a:pt x="2" y="3"/>
                    <a:pt x="1" y="3"/>
                  </a:cubicBezTo>
                  <a:cubicBezTo>
                    <a:pt x="1" y="3"/>
                    <a:pt x="0" y="4"/>
                    <a:pt x="0" y="4"/>
                  </a:cubicBezTo>
                  <a:cubicBezTo>
                    <a:pt x="1" y="3"/>
                    <a:pt x="2" y="3"/>
                    <a:pt x="3" y="2"/>
                  </a:cubicBezTo>
                  <a:cubicBezTo>
                    <a:pt x="3" y="1"/>
                    <a:pt x="4" y="0"/>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0" name="Freeform 670">
              <a:extLst>
                <a:ext uri="{FF2B5EF4-FFF2-40B4-BE49-F238E27FC236}">
                  <a16:creationId xmlns:a16="http://schemas.microsoft.com/office/drawing/2014/main" id="{7AE96FB0-B13C-E59E-6849-878B5BF26540}"/>
                </a:ext>
              </a:extLst>
            </p:cNvPr>
            <p:cNvSpPr>
              <a:spLocks/>
            </p:cNvSpPr>
            <p:nvPr/>
          </p:nvSpPr>
          <p:spPr bwMode="auto">
            <a:xfrm>
              <a:off x="4220" y="2172"/>
              <a:ext cx="4" cy="15"/>
            </a:xfrm>
            <a:custGeom>
              <a:avLst/>
              <a:gdLst>
                <a:gd name="T0" fmla="*/ 8 w 2"/>
                <a:gd name="T1" fmla="*/ 9 h 7"/>
                <a:gd name="T2" fmla="*/ 8 w 2"/>
                <a:gd name="T3" fmla="*/ 41 h 7"/>
                <a:gd name="T4" fmla="*/ 16 w 2"/>
                <a:gd name="T5" fmla="*/ 69 h 7"/>
                <a:gd name="T6" fmla="*/ 16 w 2"/>
                <a:gd name="T7" fmla="*/ 41 h 7"/>
                <a:gd name="T8" fmla="*/ 16 w 2"/>
                <a:gd name="T9" fmla="*/ 19 h 7"/>
                <a:gd name="T10" fmla="*/ 8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1" y="1"/>
                  </a:moveTo>
                  <a:cubicBezTo>
                    <a:pt x="1" y="2"/>
                    <a:pt x="0" y="3"/>
                    <a:pt x="1" y="4"/>
                  </a:cubicBezTo>
                  <a:cubicBezTo>
                    <a:pt x="1" y="5"/>
                    <a:pt x="1" y="6"/>
                    <a:pt x="2" y="7"/>
                  </a:cubicBezTo>
                  <a:cubicBezTo>
                    <a:pt x="1" y="6"/>
                    <a:pt x="2" y="5"/>
                    <a:pt x="2" y="4"/>
                  </a:cubicBezTo>
                  <a:cubicBezTo>
                    <a:pt x="2" y="3"/>
                    <a:pt x="2" y="2"/>
                    <a:pt x="2" y="2"/>
                  </a:cubicBezTo>
                  <a:cubicBezTo>
                    <a:pt x="2" y="1"/>
                    <a:pt x="1"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1" name="Freeform 671">
              <a:extLst>
                <a:ext uri="{FF2B5EF4-FFF2-40B4-BE49-F238E27FC236}">
                  <a16:creationId xmlns:a16="http://schemas.microsoft.com/office/drawing/2014/main" id="{ADD8C756-722A-52F9-5553-2A4337B6143B}"/>
                </a:ext>
              </a:extLst>
            </p:cNvPr>
            <p:cNvSpPr>
              <a:spLocks/>
            </p:cNvSpPr>
            <p:nvPr/>
          </p:nvSpPr>
          <p:spPr bwMode="auto">
            <a:xfrm>
              <a:off x="4201" y="2181"/>
              <a:ext cx="4" cy="8"/>
            </a:xfrm>
            <a:custGeom>
              <a:avLst/>
              <a:gdLst>
                <a:gd name="T0" fmla="*/ 0 w 2"/>
                <a:gd name="T1" fmla="*/ 0 h 4"/>
                <a:gd name="T2" fmla="*/ 0 w 2"/>
                <a:gd name="T3" fmla="*/ 8 h 4"/>
                <a:gd name="T4" fmla="*/ 8 w 2"/>
                <a:gd name="T5" fmla="*/ 16 h 4"/>
                <a:gd name="T6" fmla="*/ 16 w 2"/>
                <a:gd name="T7" fmla="*/ 32 h 4"/>
                <a:gd name="T8" fmla="*/ 16 w 2"/>
                <a:gd name="T9" fmla="*/ 16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0"/>
                    <a:pt x="0" y="1"/>
                    <a:pt x="0" y="1"/>
                  </a:cubicBezTo>
                  <a:cubicBezTo>
                    <a:pt x="0" y="2"/>
                    <a:pt x="1" y="2"/>
                    <a:pt x="1" y="2"/>
                  </a:cubicBezTo>
                  <a:cubicBezTo>
                    <a:pt x="1" y="3"/>
                    <a:pt x="2" y="3"/>
                    <a:pt x="2" y="4"/>
                  </a:cubicBezTo>
                  <a:cubicBezTo>
                    <a:pt x="2" y="3"/>
                    <a:pt x="2" y="3"/>
                    <a:pt x="2" y="2"/>
                  </a:cubicBezTo>
                  <a:cubicBezTo>
                    <a:pt x="1" y="2"/>
                    <a:pt x="0" y="1"/>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2" name="Freeform 672">
              <a:extLst>
                <a:ext uri="{FF2B5EF4-FFF2-40B4-BE49-F238E27FC236}">
                  <a16:creationId xmlns:a16="http://schemas.microsoft.com/office/drawing/2014/main" id="{66D33EAB-5A18-561D-11B4-B3A8237D2242}"/>
                </a:ext>
              </a:extLst>
            </p:cNvPr>
            <p:cNvSpPr>
              <a:spLocks/>
            </p:cNvSpPr>
            <p:nvPr/>
          </p:nvSpPr>
          <p:spPr bwMode="auto">
            <a:xfrm>
              <a:off x="4216" y="2196"/>
              <a:ext cx="4" cy="6"/>
            </a:xfrm>
            <a:custGeom>
              <a:avLst/>
              <a:gdLst>
                <a:gd name="T0" fmla="*/ 8 w 2"/>
                <a:gd name="T1" fmla="*/ 8 h 3"/>
                <a:gd name="T2" fmla="*/ 0 w 2"/>
                <a:gd name="T3" fmla="*/ 8 h 3"/>
                <a:gd name="T4" fmla="*/ 16 w 2"/>
                <a:gd name="T5" fmla="*/ 24 h 3"/>
                <a:gd name="T6" fmla="*/ 8 w 2"/>
                <a:gd name="T7" fmla="*/ 8 h 3"/>
                <a:gd name="T8" fmla="*/ 8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1"/>
                  </a:moveTo>
                  <a:cubicBezTo>
                    <a:pt x="1" y="0"/>
                    <a:pt x="0" y="0"/>
                    <a:pt x="0" y="1"/>
                  </a:cubicBezTo>
                  <a:cubicBezTo>
                    <a:pt x="1" y="1"/>
                    <a:pt x="1" y="2"/>
                    <a:pt x="2" y="3"/>
                  </a:cubicBezTo>
                  <a:cubicBezTo>
                    <a:pt x="1" y="2"/>
                    <a:pt x="1" y="2"/>
                    <a:pt x="1" y="1"/>
                  </a:cubicBezTo>
                  <a:cubicBezTo>
                    <a:pt x="1" y="1"/>
                    <a:pt x="2" y="0"/>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3" name="Freeform 673">
              <a:extLst>
                <a:ext uri="{FF2B5EF4-FFF2-40B4-BE49-F238E27FC236}">
                  <a16:creationId xmlns:a16="http://schemas.microsoft.com/office/drawing/2014/main" id="{C3524303-561C-963B-BA90-3C4AA7EBCC3D}"/>
                </a:ext>
              </a:extLst>
            </p:cNvPr>
            <p:cNvSpPr>
              <a:spLocks/>
            </p:cNvSpPr>
            <p:nvPr/>
          </p:nvSpPr>
          <p:spPr bwMode="auto">
            <a:xfrm>
              <a:off x="4209" y="2165"/>
              <a:ext cx="11" cy="7"/>
            </a:xfrm>
            <a:custGeom>
              <a:avLst/>
              <a:gdLst>
                <a:gd name="T0" fmla="*/ 53 w 5"/>
                <a:gd name="T1" fmla="*/ 12 h 3"/>
                <a:gd name="T2" fmla="*/ 20 w 5"/>
                <a:gd name="T3" fmla="*/ 0 h 3"/>
                <a:gd name="T4" fmla="*/ 0 w 5"/>
                <a:gd name="T5" fmla="*/ 37 h 3"/>
                <a:gd name="T6" fmla="*/ 33 w 5"/>
                <a:gd name="T7" fmla="*/ 12 h 3"/>
                <a:gd name="T8" fmla="*/ 53 w 5"/>
                <a:gd name="T9" fmla="*/ 1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1"/>
                  </a:moveTo>
                  <a:cubicBezTo>
                    <a:pt x="4" y="1"/>
                    <a:pt x="3" y="0"/>
                    <a:pt x="2" y="0"/>
                  </a:cubicBezTo>
                  <a:cubicBezTo>
                    <a:pt x="1" y="1"/>
                    <a:pt x="1" y="2"/>
                    <a:pt x="0" y="3"/>
                  </a:cubicBezTo>
                  <a:cubicBezTo>
                    <a:pt x="1" y="2"/>
                    <a:pt x="1" y="1"/>
                    <a:pt x="3" y="1"/>
                  </a:cubicBezTo>
                  <a:cubicBezTo>
                    <a:pt x="4" y="1"/>
                    <a:pt x="4" y="1"/>
                    <a:pt x="5"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4" name="Freeform 674">
              <a:extLst>
                <a:ext uri="{FF2B5EF4-FFF2-40B4-BE49-F238E27FC236}">
                  <a16:creationId xmlns:a16="http://schemas.microsoft.com/office/drawing/2014/main" id="{7A557CA9-3240-F466-65FA-20921974939D}"/>
                </a:ext>
              </a:extLst>
            </p:cNvPr>
            <p:cNvSpPr>
              <a:spLocks/>
            </p:cNvSpPr>
            <p:nvPr/>
          </p:nvSpPr>
          <p:spPr bwMode="auto">
            <a:xfrm>
              <a:off x="4218" y="2174"/>
              <a:ext cx="4" cy="13"/>
            </a:xfrm>
            <a:custGeom>
              <a:avLst/>
              <a:gdLst>
                <a:gd name="T0" fmla="*/ 16 w 2"/>
                <a:gd name="T1" fmla="*/ 0 h 6"/>
                <a:gd name="T2" fmla="*/ 8 w 2"/>
                <a:gd name="T3" fmla="*/ 33 h 6"/>
                <a:gd name="T4" fmla="*/ 16 w 2"/>
                <a:gd name="T5" fmla="*/ 61 h 6"/>
                <a:gd name="T6" fmla="*/ 0 w 2"/>
                <a:gd name="T7" fmla="*/ 33 h 6"/>
                <a:gd name="T8" fmla="*/ 8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2" y="0"/>
                  </a:moveTo>
                  <a:cubicBezTo>
                    <a:pt x="1" y="1"/>
                    <a:pt x="1" y="2"/>
                    <a:pt x="1" y="3"/>
                  </a:cubicBezTo>
                  <a:cubicBezTo>
                    <a:pt x="1" y="4"/>
                    <a:pt x="2" y="5"/>
                    <a:pt x="2" y="6"/>
                  </a:cubicBezTo>
                  <a:cubicBezTo>
                    <a:pt x="2" y="5"/>
                    <a:pt x="0" y="5"/>
                    <a:pt x="0" y="3"/>
                  </a:cubicBezTo>
                  <a:cubicBezTo>
                    <a:pt x="0" y="2"/>
                    <a:pt x="1" y="1"/>
                    <a:pt x="1"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85" name="Freeform 675">
              <a:extLst>
                <a:ext uri="{FF2B5EF4-FFF2-40B4-BE49-F238E27FC236}">
                  <a16:creationId xmlns:a16="http://schemas.microsoft.com/office/drawing/2014/main" id="{9F325EBF-C9F6-83CD-145B-779A2DEB673B}"/>
                </a:ext>
              </a:extLst>
            </p:cNvPr>
            <p:cNvSpPr>
              <a:spLocks/>
            </p:cNvSpPr>
            <p:nvPr/>
          </p:nvSpPr>
          <p:spPr bwMode="auto">
            <a:xfrm>
              <a:off x="4199" y="2163"/>
              <a:ext cx="33" cy="44"/>
            </a:xfrm>
            <a:custGeom>
              <a:avLst/>
              <a:gdLst>
                <a:gd name="T0" fmla="*/ 132 w 16"/>
                <a:gd name="T1" fmla="*/ 117 h 20"/>
                <a:gd name="T2" fmla="*/ 124 w 16"/>
                <a:gd name="T3" fmla="*/ 178 h 20"/>
                <a:gd name="T4" fmla="*/ 116 w 16"/>
                <a:gd name="T5" fmla="*/ 194 h 20"/>
                <a:gd name="T6" fmla="*/ 116 w 16"/>
                <a:gd name="T7" fmla="*/ 194 h 20"/>
                <a:gd name="T8" fmla="*/ 80 w 16"/>
                <a:gd name="T9" fmla="*/ 194 h 20"/>
                <a:gd name="T10" fmla="*/ 60 w 16"/>
                <a:gd name="T11" fmla="*/ 169 h 20"/>
                <a:gd name="T12" fmla="*/ 43 w 16"/>
                <a:gd name="T13" fmla="*/ 178 h 20"/>
                <a:gd name="T14" fmla="*/ 35 w 16"/>
                <a:gd name="T15" fmla="*/ 150 h 20"/>
                <a:gd name="T16" fmla="*/ 25 w 16"/>
                <a:gd name="T17" fmla="*/ 125 h 20"/>
                <a:gd name="T18" fmla="*/ 8 w 16"/>
                <a:gd name="T19" fmla="*/ 73 h 20"/>
                <a:gd name="T20" fmla="*/ 17 w 16"/>
                <a:gd name="T21" fmla="*/ 53 h 20"/>
                <a:gd name="T22" fmla="*/ 35 w 16"/>
                <a:gd name="T23" fmla="*/ 44 h 20"/>
                <a:gd name="T24" fmla="*/ 72 w 16"/>
                <a:gd name="T25" fmla="*/ 9 h 20"/>
                <a:gd name="T26" fmla="*/ 116 w 16"/>
                <a:gd name="T27" fmla="*/ 44 h 20"/>
                <a:gd name="T28" fmla="*/ 132 w 16"/>
                <a:gd name="T29" fmla="*/ 117 h 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20">
                  <a:moveTo>
                    <a:pt x="15" y="11"/>
                  </a:moveTo>
                  <a:cubicBezTo>
                    <a:pt x="16" y="12"/>
                    <a:pt x="15" y="16"/>
                    <a:pt x="14" y="17"/>
                  </a:cubicBezTo>
                  <a:cubicBezTo>
                    <a:pt x="14" y="17"/>
                    <a:pt x="14" y="18"/>
                    <a:pt x="13" y="18"/>
                  </a:cubicBezTo>
                  <a:cubicBezTo>
                    <a:pt x="13" y="18"/>
                    <a:pt x="13" y="18"/>
                    <a:pt x="13" y="18"/>
                  </a:cubicBezTo>
                  <a:cubicBezTo>
                    <a:pt x="11" y="18"/>
                    <a:pt x="10" y="20"/>
                    <a:pt x="9" y="18"/>
                  </a:cubicBezTo>
                  <a:cubicBezTo>
                    <a:pt x="8" y="17"/>
                    <a:pt x="8" y="16"/>
                    <a:pt x="7" y="16"/>
                  </a:cubicBezTo>
                  <a:cubicBezTo>
                    <a:pt x="7" y="15"/>
                    <a:pt x="6" y="16"/>
                    <a:pt x="5" y="17"/>
                  </a:cubicBezTo>
                  <a:cubicBezTo>
                    <a:pt x="4" y="17"/>
                    <a:pt x="4" y="15"/>
                    <a:pt x="4" y="14"/>
                  </a:cubicBezTo>
                  <a:cubicBezTo>
                    <a:pt x="4" y="13"/>
                    <a:pt x="4" y="13"/>
                    <a:pt x="3" y="12"/>
                  </a:cubicBezTo>
                  <a:cubicBezTo>
                    <a:pt x="2" y="11"/>
                    <a:pt x="0" y="9"/>
                    <a:pt x="1" y="7"/>
                  </a:cubicBezTo>
                  <a:cubicBezTo>
                    <a:pt x="1" y="6"/>
                    <a:pt x="2" y="6"/>
                    <a:pt x="2" y="5"/>
                  </a:cubicBezTo>
                  <a:cubicBezTo>
                    <a:pt x="3" y="5"/>
                    <a:pt x="4" y="5"/>
                    <a:pt x="4" y="4"/>
                  </a:cubicBezTo>
                  <a:cubicBezTo>
                    <a:pt x="5" y="2"/>
                    <a:pt x="7" y="0"/>
                    <a:pt x="8" y="1"/>
                  </a:cubicBezTo>
                  <a:cubicBezTo>
                    <a:pt x="10" y="1"/>
                    <a:pt x="12" y="2"/>
                    <a:pt x="13" y="4"/>
                  </a:cubicBezTo>
                  <a:cubicBezTo>
                    <a:pt x="14" y="6"/>
                    <a:pt x="14" y="10"/>
                    <a:pt x="15"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6" name="Freeform 676">
              <a:extLst>
                <a:ext uri="{FF2B5EF4-FFF2-40B4-BE49-F238E27FC236}">
                  <a16:creationId xmlns:a16="http://schemas.microsoft.com/office/drawing/2014/main" id="{729E75FB-25C4-5D37-E6DE-4574CD65474D}"/>
                </a:ext>
              </a:extLst>
            </p:cNvPr>
            <p:cNvSpPr>
              <a:spLocks/>
            </p:cNvSpPr>
            <p:nvPr/>
          </p:nvSpPr>
          <p:spPr bwMode="auto">
            <a:xfrm>
              <a:off x="4214" y="2196"/>
              <a:ext cx="6" cy="2"/>
            </a:xfrm>
            <a:custGeom>
              <a:avLst/>
              <a:gdLst>
                <a:gd name="T0" fmla="*/ 24 w 3"/>
                <a:gd name="T1" fmla="*/ 0 h 1"/>
                <a:gd name="T2" fmla="*/ 0 w 3"/>
                <a:gd name="T3" fmla="*/ 8 h 1"/>
                <a:gd name="T4" fmla="*/ 0 60000 65536"/>
                <a:gd name="T5" fmla="*/ 0 60000 65536"/>
              </a:gdLst>
              <a:ahLst/>
              <a:cxnLst>
                <a:cxn ang="T4">
                  <a:pos x="T0" y="T1"/>
                </a:cxn>
                <a:cxn ang="T5">
                  <a:pos x="T2" y="T3"/>
                </a:cxn>
              </a:cxnLst>
              <a:rect l="0" t="0" r="r" b="b"/>
              <a:pathLst>
                <a:path w="3" h="1">
                  <a:moveTo>
                    <a:pt x="3" y="0"/>
                  </a:moveTo>
                  <a:cubicBezTo>
                    <a:pt x="2" y="0"/>
                    <a:pt x="1" y="0"/>
                    <a:pt x="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7" name="Freeform 677">
              <a:extLst>
                <a:ext uri="{FF2B5EF4-FFF2-40B4-BE49-F238E27FC236}">
                  <a16:creationId xmlns:a16="http://schemas.microsoft.com/office/drawing/2014/main" id="{DF98C281-89A2-E403-F6F9-212453503A8D}"/>
                </a:ext>
              </a:extLst>
            </p:cNvPr>
            <p:cNvSpPr>
              <a:spLocks/>
            </p:cNvSpPr>
            <p:nvPr/>
          </p:nvSpPr>
          <p:spPr bwMode="auto">
            <a:xfrm>
              <a:off x="4222" y="2172"/>
              <a:ext cx="2" cy="17"/>
            </a:xfrm>
            <a:custGeom>
              <a:avLst/>
              <a:gdLst>
                <a:gd name="T0" fmla="*/ 8 w 1"/>
                <a:gd name="T1" fmla="*/ 77 h 8"/>
                <a:gd name="T2" fmla="*/ 0 w 1"/>
                <a:gd name="T3" fmla="*/ 40 h 8"/>
                <a:gd name="T4" fmla="*/ 0 w 1"/>
                <a:gd name="T5" fmla="*/ 0 h 8"/>
                <a:gd name="T6" fmla="*/ 0 60000 65536"/>
                <a:gd name="T7" fmla="*/ 0 60000 65536"/>
                <a:gd name="T8" fmla="*/ 0 60000 65536"/>
              </a:gdLst>
              <a:ahLst/>
              <a:cxnLst>
                <a:cxn ang="T6">
                  <a:pos x="T0" y="T1"/>
                </a:cxn>
                <a:cxn ang="T7">
                  <a:pos x="T2" y="T3"/>
                </a:cxn>
                <a:cxn ang="T8">
                  <a:pos x="T4" y="T5"/>
                </a:cxn>
              </a:cxnLst>
              <a:rect l="0" t="0" r="r" b="b"/>
              <a:pathLst>
                <a:path w="1" h="8">
                  <a:moveTo>
                    <a:pt x="1" y="8"/>
                  </a:moveTo>
                  <a:cubicBezTo>
                    <a:pt x="1" y="6"/>
                    <a:pt x="0" y="6"/>
                    <a:pt x="0" y="4"/>
                  </a:cubicBezTo>
                  <a:cubicBezTo>
                    <a:pt x="0" y="2"/>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8" name="Freeform 678">
              <a:extLst>
                <a:ext uri="{FF2B5EF4-FFF2-40B4-BE49-F238E27FC236}">
                  <a16:creationId xmlns:a16="http://schemas.microsoft.com/office/drawing/2014/main" id="{CDF67FA1-9CF2-D5FF-E964-4CACE43DBCFB}"/>
                </a:ext>
              </a:extLst>
            </p:cNvPr>
            <p:cNvSpPr>
              <a:spLocks/>
            </p:cNvSpPr>
            <p:nvPr/>
          </p:nvSpPr>
          <p:spPr bwMode="auto">
            <a:xfrm>
              <a:off x="4205" y="2185"/>
              <a:ext cx="2" cy="7"/>
            </a:xfrm>
            <a:custGeom>
              <a:avLst/>
              <a:gdLst>
                <a:gd name="T0" fmla="*/ 8 w 1"/>
                <a:gd name="T1" fmla="*/ 37 h 3"/>
                <a:gd name="T2" fmla="*/ 0 w 1"/>
                <a:gd name="T3" fmla="*/ 0 h 3"/>
                <a:gd name="T4" fmla="*/ 0 60000 65536"/>
                <a:gd name="T5" fmla="*/ 0 60000 65536"/>
              </a:gdLst>
              <a:ahLst/>
              <a:cxnLst>
                <a:cxn ang="T4">
                  <a:pos x="T0" y="T1"/>
                </a:cxn>
                <a:cxn ang="T5">
                  <a:pos x="T2" y="T3"/>
                </a:cxn>
              </a:cxnLst>
              <a:rect l="0" t="0" r="r" b="b"/>
              <a:pathLst>
                <a:path w="1" h="3">
                  <a:moveTo>
                    <a:pt x="1" y="3"/>
                  </a:moveTo>
                  <a:cubicBezTo>
                    <a:pt x="1"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689" name="Freeform 679">
              <a:extLst>
                <a:ext uri="{FF2B5EF4-FFF2-40B4-BE49-F238E27FC236}">
                  <a16:creationId xmlns:a16="http://schemas.microsoft.com/office/drawing/2014/main" id="{A3D61F37-122D-59B3-026F-9B5E4C44200E}"/>
                </a:ext>
              </a:extLst>
            </p:cNvPr>
            <p:cNvSpPr>
              <a:spLocks/>
            </p:cNvSpPr>
            <p:nvPr/>
          </p:nvSpPr>
          <p:spPr bwMode="auto">
            <a:xfrm>
              <a:off x="3957" y="2076"/>
              <a:ext cx="62" cy="59"/>
            </a:xfrm>
            <a:custGeom>
              <a:avLst/>
              <a:gdLst>
                <a:gd name="T0" fmla="*/ 184 w 30"/>
                <a:gd name="T1" fmla="*/ 44 h 27"/>
                <a:gd name="T2" fmla="*/ 99 w 30"/>
                <a:gd name="T3" fmla="*/ 9 h 27"/>
                <a:gd name="T4" fmla="*/ 35 w 30"/>
                <a:gd name="T5" fmla="*/ 72 h 27"/>
                <a:gd name="T6" fmla="*/ 132 w 30"/>
                <a:gd name="T7" fmla="*/ 262 h 27"/>
                <a:gd name="T8" fmla="*/ 265 w 30"/>
                <a:gd name="T9" fmla="*/ 157 h 27"/>
                <a:gd name="T10" fmla="*/ 184 w 30"/>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1" y="4"/>
                  </a:moveTo>
                  <a:cubicBezTo>
                    <a:pt x="17" y="2"/>
                    <a:pt x="14" y="0"/>
                    <a:pt x="11" y="1"/>
                  </a:cubicBezTo>
                  <a:cubicBezTo>
                    <a:pt x="8" y="2"/>
                    <a:pt x="5" y="4"/>
                    <a:pt x="4" y="7"/>
                  </a:cubicBezTo>
                  <a:cubicBezTo>
                    <a:pt x="0" y="14"/>
                    <a:pt x="6" y="23"/>
                    <a:pt x="15" y="25"/>
                  </a:cubicBezTo>
                  <a:cubicBezTo>
                    <a:pt x="24" y="27"/>
                    <a:pt x="30" y="21"/>
                    <a:pt x="30" y="15"/>
                  </a:cubicBezTo>
                  <a:cubicBezTo>
                    <a:pt x="29" y="10"/>
                    <a:pt x="27" y="8"/>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90" name="Freeform 680">
              <a:extLst>
                <a:ext uri="{FF2B5EF4-FFF2-40B4-BE49-F238E27FC236}">
                  <a16:creationId xmlns:a16="http://schemas.microsoft.com/office/drawing/2014/main" id="{68F341FA-E293-0D96-99EA-D3FD7680E39F}"/>
                </a:ext>
              </a:extLst>
            </p:cNvPr>
            <p:cNvSpPr>
              <a:spLocks/>
            </p:cNvSpPr>
            <p:nvPr/>
          </p:nvSpPr>
          <p:spPr bwMode="auto">
            <a:xfrm>
              <a:off x="3976" y="2091"/>
              <a:ext cx="31" cy="28"/>
            </a:xfrm>
            <a:custGeom>
              <a:avLst/>
              <a:gdLst>
                <a:gd name="T0" fmla="*/ 124 w 15"/>
                <a:gd name="T1" fmla="*/ 52 h 13"/>
                <a:gd name="T2" fmla="*/ 116 w 15"/>
                <a:gd name="T3" fmla="*/ 112 h 13"/>
                <a:gd name="T4" fmla="*/ 35 w 15"/>
                <a:gd name="T5" fmla="*/ 101 h 13"/>
                <a:gd name="T6" fmla="*/ 0 w 15"/>
                <a:gd name="T7" fmla="*/ 41 h 13"/>
                <a:gd name="T8" fmla="*/ 25 w 15"/>
                <a:gd name="T9" fmla="*/ 0 h 13"/>
                <a:gd name="T10" fmla="*/ 25 w 15"/>
                <a:gd name="T11" fmla="*/ 0 h 13"/>
                <a:gd name="T12" fmla="*/ 0 w 15"/>
                <a:gd name="T13" fmla="*/ 41 h 13"/>
                <a:gd name="T14" fmla="*/ 35 w 15"/>
                <a:gd name="T15" fmla="*/ 101 h 13"/>
                <a:gd name="T16" fmla="*/ 124 w 15"/>
                <a:gd name="T17" fmla="*/ 112 h 13"/>
                <a:gd name="T18" fmla="*/ 124 w 15"/>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4" y="5"/>
                  </a:moveTo>
                  <a:cubicBezTo>
                    <a:pt x="15" y="8"/>
                    <a:pt x="15" y="10"/>
                    <a:pt x="13" y="11"/>
                  </a:cubicBezTo>
                  <a:cubicBezTo>
                    <a:pt x="12" y="13"/>
                    <a:pt x="8" y="13"/>
                    <a:pt x="4" y="10"/>
                  </a:cubicBezTo>
                  <a:cubicBezTo>
                    <a:pt x="0" y="8"/>
                    <a:pt x="0" y="5"/>
                    <a:pt x="0" y="4"/>
                  </a:cubicBezTo>
                  <a:cubicBezTo>
                    <a:pt x="0" y="2"/>
                    <a:pt x="2" y="0"/>
                    <a:pt x="3" y="0"/>
                  </a:cubicBezTo>
                  <a:cubicBezTo>
                    <a:pt x="3" y="0"/>
                    <a:pt x="3" y="0"/>
                    <a:pt x="3" y="0"/>
                  </a:cubicBezTo>
                  <a:cubicBezTo>
                    <a:pt x="1" y="0"/>
                    <a:pt x="0" y="2"/>
                    <a:pt x="0" y="4"/>
                  </a:cubicBezTo>
                  <a:cubicBezTo>
                    <a:pt x="0" y="5"/>
                    <a:pt x="0" y="8"/>
                    <a:pt x="4" y="10"/>
                  </a:cubicBezTo>
                  <a:cubicBezTo>
                    <a:pt x="8" y="13"/>
                    <a:pt x="12" y="13"/>
                    <a:pt x="14" y="11"/>
                  </a:cubicBezTo>
                  <a:cubicBezTo>
                    <a:pt x="15" y="10"/>
                    <a:pt x="15" y="8"/>
                    <a:pt x="14"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1" name="Freeform 681">
              <a:extLst>
                <a:ext uri="{FF2B5EF4-FFF2-40B4-BE49-F238E27FC236}">
                  <a16:creationId xmlns:a16="http://schemas.microsoft.com/office/drawing/2014/main" id="{48510990-8B18-4A7B-3920-DC7C06598F64}"/>
                </a:ext>
              </a:extLst>
            </p:cNvPr>
            <p:cNvSpPr>
              <a:spLocks/>
            </p:cNvSpPr>
            <p:nvPr/>
          </p:nvSpPr>
          <p:spPr bwMode="auto">
            <a:xfrm>
              <a:off x="4021" y="2242"/>
              <a:ext cx="43" cy="50"/>
            </a:xfrm>
            <a:custGeom>
              <a:avLst/>
              <a:gdLst>
                <a:gd name="T0" fmla="*/ 156 w 21"/>
                <a:gd name="T1" fmla="*/ 52 h 23"/>
                <a:gd name="T2" fmla="*/ 104 w 21"/>
                <a:gd name="T3" fmla="*/ 0 h 23"/>
                <a:gd name="T4" fmla="*/ 41 w 21"/>
                <a:gd name="T5" fmla="*/ 9 h 23"/>
                <a:gd name="T6" fmla="*/ 51 w 21"/>
                <a:gd name="T7" fmla="*/ 185 h 23"/>
                <a:gd name="T8" fmla="*/ 172 w 21"/>
                <a:gd name="T9" fmla="*/ 165 h 23"/>
                <a:gd name="T10" fmla="*/ 156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5"/>
                  </a:moveTo>
                  <a:cubicBezTo>
                    <a:pt x="16" y="3"/>
                    <a:pt x="14" y="0"/>
                    <a:pt x="12" y="0"/>
                  </a:cubicBezTo>
                  <a:cubicBezTo>
                    <a:pt x="9" y="0"/>
                    <a:pt x="7" y="0"/>
                    <a:pt x="5" y="1"/>
                  </a:cubicBezTo>
                  <a:cubicBezTo>
                    <a:pt x="0" y="5"/>
                    <a:pt x="1" y="13"/>
                    <a:pt x="6" y="18"/>
                  </a:cubicBezTo>
                  <a:cubicBezTo>
                    <a:pt x="12" y="23"/>
                    <a:pt x="18" y="20"/>
                    <a:pt x="20" y="16"/>
                  </a:cubicBezTo>
                  <a:cubicBezTo>
                    <a:pt x="21"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92" name="Freeform 682">
              <a:extLst>
                <a:ext uri="{FF2B5EF4-FFF2-40B4-BE49-F238E27FC236}">
                  <a16:creationId xmlns:a16="http://schemas.microsoft.com/office/drawing/2014/main" id="{0EC9834E-E01B-7890-4B32-954E8F386C90}"/>
                </a:ext>
              </a:extLst>
            </p:cNvPr>
            <p:cNvSpPr>
              <a:spLocks/>
            </p:cNvSpPr>
            <p:nvPr/>
          </p:nvSpPr>
          <p:spPr bwMode="auto">
            <a:xfrm>
              <a:off x="4033" y="2251"/>
              <a:ext cx="21" cy="26"/>
            </a:xfrm>
            <a:custGeom>
              <a:avLst/>
              <a:gdLst>
                <a:gd name="T0" fmla="*/ 92 w 10"/>
                <a:gd name="T1" fmla="*/ 80 h 12"/>
                <a:gd name="T2" fmla="*/ 76 w 10"/>
                <a:gd name="T3" fmla="*/ 121 h 12"/>
                <a:gd name="T4" fmla="*/ 17 w 10"/>
                <a:gd name="T5" fmla="*/ 80 h 12"/>
                <a:gd name="T6" fmla="*/ 8 w 10"/>
                <a:gd name="T7" fmla="*/ 20 h 12"/>
                <a:gd name="T8" fmla="*/ 36 w 10"/>
                <a:gd name="T9" fmla="*/ 0 h 12"/>
                <a:gd name="T10" fmla="*/ 36 w 10"/>
                <a:gd name="T11" fmla="*/ 0 h 12"/>
                <a:gd name="T12" fmla="*/ 8 w 10"/>
                <a:gd name="T13" fmla="*/ 20 h 12"/>
                <a:gd name="T14" fmla="*/ 8 w 10"/>
                <a:gd name="T15" fmla="*/ 80 h 12"/>
                <a:gd name="T16" fmla="*/ 76 w 10"/>
                <a:gd name="T17" fmla="*/ 121 h 12"/>
                <a:gd name="T18" fmla="*/ 92 w 10"/>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2"/>
                  </a:cubicBezTo>
                  <a:cubicBezTo>
                    <a:pt x="6" y="12"/>
                    <a:pt x="3" y="11"/>
                    <a:pt x="2" y="8"/>
                  </a:cubicBezTo>
                  <a:cubicBezTo>
                    <a:pt x="0" y="5"/>
                    <a:pt x="0" y="3"/>
                    <a:pt x="1" y="2"/>
                  </a:cubicBezTo>
                  <a:cubicBezTo>
                    <a:pt x="2" y="0"/>
                    <a:pt x="3" y="0"/>
                    <a:pt x="4" y="0"/>
                  </a:cubicBezTo>
                  <a:cubicBezTo>
                    <a:pt x="4" y="0"/>
                    <a:pt x="4" y="0"/>
                    <a:pt x="4" y="0"/>
                  </a:cubicBezTo>
                  <a:cubicBezTo>
                    <a:pt x="3" y="0"/>
                    <a:pt x="2" y="0"/>
                    <a:pt x="1" y="2"/>
                  </a:cubicBezTo>
                  <a:cubicBezTo>
                    <a:pt x="0" y="3"/>
                    <a:pt x="0" y="5"/>
                    <a:pt x="1" y="8"/>
                  </a:cubicBezTo>
                  <a:cubicBezTo>
                    <a:pt x="3" y="11"/>
                    <a:pt x="6" y="12"/>
                    <a:pt x="8" y="12"/>
                  </a:cubicBezTo>
                  <a:cubicBezTo>
                    <a:pt x="10"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3" name="Freeform 683">
              <a:extLst>
                <a:ext uri="{FF2B5EF4-FFF2-40B4-BE49-F238E27FC236}">
                  <a16:creationId xmlns:a16="http://schemas.microsoft.com/office/drawing/2014/main" id="{123B3698-BCB8-2AAE-4D96-4F6C9C7FF7C0}"/>
                </a:ext>
              </a:extLst>
            </p:cNvPr>
            <p:cNvSpPr>
              <a:spLocks/>
            </p:cNvSpPr>
            <p:nvPr/>
          </p:nvSpPr>
          <p:spPr bwMode="auto">
            <a:xfrm>
              <a:off x="3974" y="2340"/>
              <a:ext cx="45" cy="50"/>
            </a:xfrm>
            <a:custGeom>
              <a:avLst/>
              <a:gdLst>
                <a:gd name="T0" fmla="*/ 155 w 22"/>
                <a:gd name="T1" fmla="*/ 52 h 23"/>
                <a:gd name="T2" fmla="*/ 104 w 22"/>
                <a:gd name="T3" fmla="*/ 0 h 23"/>
                <a:gd name="T4" fmla="*/ 41 w 22"/>
                <a:gd name="T5" fmla="*/ 9 h 23"/>
                <a:gd name="T6" fmla="*/ 51 w 22"/>
                <a:gd name="T7" fmla="*/ 185 h 23"/>
                <a:gd name="T8" fmla="*/ 172 w 22"/>
                <a:gd name="T9" fmla="*/ 165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5" y="0"/>
                    <a:pt x="12" y="0"/>
                  </a:cubicBezTo>
                  <a:cubicBezTo>
                    <a:pt x="9" y="0"/>
                    <a:pt x="7" y="0"/>
                    <a:pt x="5" y="1"/>
                  </a:cubicBezTo>
                  <a:cubicBezTo>
                    <a:pt x="0" y="5"/>
                    <a:pt x="1" y="13"/>
                    <a:pt x="6" y="18"/>
                  </a:cubicBezTo>
                  <a:cubicBezTo>
                    <a:pt x="12" y="23"/>
                    <a:pt x="19" y="21"/>
                    <a:pt x="20"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94" name="Freeform 684">
              <a:extLst>
                <a:ext uri="{FF2B5EF4-FFF2-40B4-BE49-F238E27FC236}">
                  <a16:creationId xmlns:a16="http://schemas.microsoft.com/office/drawing/2014/main" id="{9838BBAC-B882-083D-4646-AD0956222F26}"/>
                </a:ext>
              </a:extLst>
            </p:cNvPr>
            <p:cNvSpPr>
              <a:spLocks/>
            </p:cNvSpPr>
            <p:nvPr/>
          </p:nvSpPr>
          <p:spPr bwMode="auto">
            <a:xfrm>
              <a:off x="3986" y="2349"/>
              <a:ext cx="23" cy="26"/>
            </a:xfrm>
            <a:custGeom>
              <a:avLst/>
              <a:gdLst>
                <a:gd name="T0" fmla="*/ 100 w 11"/>
                <a:gd name="T1" fmla="*/ 80 h 12"/>
                <a:gd name="T2" fmla="*/ 75 w 11"/>
                <a:gd name="T3" fmla="*/ 121 h 12"/>
                <a:gd name="T4" fmla="*/ 17 w 11"/>
                <a:gd name="T5" fmla="*/ 80 h 12"/>
                <a:gd name="T6" fmla="*/ 8 w 11"/>
                <a:gd name="T7" fmla="*/ 20 h 12"/>
                <a:gd name="T8" fmla="*/ 36 w 11"/>
                <a:gd name="T9" fmla="*/ 0 h 12"/>
                <a:gd name="T10" fmla="*/ 36 w 11"/>
                <a:gd name="T11" fmla="*/ 0 h 12"/>
                <a:gd name="T12" fmla="*/ 8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3" y="11"/>
                    <a:pt x="2" y="8"/>
                  </a:cubicBezTo>
                  <a:cubicBezTo>
                    <a:pt x="0" y="5"/>
                    <a:pt x="1" y="3"/>
                    <a:pt x="1" y="2"/>
                  </a:cubicBezTo>
                  <a:cubicBezTo>
                    <a:pt x="2" y="0"/>
                    <a:pt x="3" y="0"/>
                    <a:pt x="4" y="0"/>
                  </a:cubicBezTo>
                  <a:cubicBezTo>
                    <a:pt x="4" y="0"/>
                    <a:pt x="4" y="0"/>
                    <a:pt x="4" y="0"/>
                  </a:cubicBezTo>
                  <a:cubicBezTo>
                    <a:pt x="3" y="0"/>
                    <a:pt x="2" y="0"/>
                    <a:pt x="1" y="2"/>
                  </a:cubicBezTo>
                  <a:cubicBezTo>
                    <a:pt x="0" y="3"/>
                    <a:pt x="0" y="5"/>
                    <a:pt x="2"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5" name="Freeform 685">
              <a:extLst>
                <a:ext uri="{FF2B5EF4-FFF2-40B4-BE49-F238E27FC236}">
                  <a16:creationId xmlns:a16="http://schemas.microsoft.com/office/drawing/2014/main" id="{598FB79A-DFF1-06BA-075A-A8B9F48526EB}"/>
                </a:ext>
              </a:extLst>
            </p:cNvPr>
            <p:cNvSpPr>
              <a:spLocks/>
            </p:cNvSpPr>
            <p:nvPr/>
          </p:nvSpPr>
          <p:spPr bwMode="auto">
            <a:xfrm>
              <a:off x="3992" y="2533"/>
              <a:ext cx="45" cy="50"/>
            </a:xfrm>
            <a:custGeom>
              <a:avLst/>
              <a:gdLst>
                <a:gd name="T0" fmla="*/ 155 w 22"/>
                <a:gd name="T1" fmla="*/ 61 h 23"/>
                <a:gd name="T2" fmla="*/ 104 w 22"/>
                <a:gd name="T3" fmla="*/ 9 h 23"/>
                <a:gd name="T4" fmla="*/ 41 w 22"/>
                <a:gd name="T5" fmla="*/ 20 h 23"/>
                <a:gd name="T6" fmla="*/ 51 w 22"/>
                <a:gd name="T7" fmla="*/ 193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10" y="0"/>
                    <a:pt x="7" y="1"/>
                    <a:pt x="5" y="2"/>
                  </a:cubicBezTo>
                  <a:cubicBezTo>
                    <a:pt x="0" y="6"/>
                    <a:pt x="1" y="14"/>
                    <a:pt x="6" y="19"/>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96" name="Freeform 686">
              <a:extLst>
                <a:ext uri="{FF2B5EF4-FFF2-40B4-BE49-F238E27FC236}">
                  <a16:creationId xmlns:a16="http://schemas.microsoft.com/office/drawing/2014/main" id="{776D9C01-398D-E26C-9CC9-D07424815B84}"/>
                </a:ext>
              </a:extLst>
            </p:cNvPr>
            <p:cNvSpPr>
              <a:spLocks/>
            </p:cNvSpPr>
            <p:nvPr/>
          </p:nvSpPr>
          <p:spPr bwMode="auto">
            <a:xfrm>
              <a:off x="4005" y="2544"/>
              <a:ext cx="22" cy="26"/>
            </a:xfrm>
            <a:custGeom>
              <a:avLst/>
              <a:gdLst>
                <a:gd name="T0" fmla="*/ 88 w 11"/>
                <a:gd name="T1" fmla="*/ 80 h 12"/>
                <a:gd name="T2" fmla="*/ 64 w 11"/>
                <a:gd name="T3" fmla="*/ 113 h 12"/>
                <a:gd name="T4" fmla="*/ 16 w 11"/>
                <a:gd name="T5" fmla="*/ 72 h 12"/>
                <a:gd name="T6" fmla="*/ 8 w 11"/>
                <a:gd name="T7" fmla="*/ 20 h 12"/>
                <a:gd name="T8" fmla="*/ 40 w 11"/>
                <a:gd name="T9" fmla="*/ 0 h 12"/>
                <a:gd name="T10" fmla="*/ 40 w 11"/>
                <a:gd name="T11" fmla="*/ 0 h 12"/>
                <a:gd name="T12" fmla="*/ 8 w 11"/>
                <a:gd name="T13" fmla="*/ 9 h 12"/>
                <a:gd name="T14" fmla="*/ 16 w 11"/>
                <a:gd name="T15" fmla="*/ 80 h 12"/>
                <a:gd name="T16" fmla="*/ 64 w 11"/>
                <a:gd name="T17" fmla="*/ 121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4" y="11"/>
                    <a:pt x="2" y="7"/>
                  </a:cubicBezTo>
                  <a:cubicBezTo>
                    <a:pt x="0" y="4"/>
                    <a:pt x="1" y="3"/>
                    <a:pt x="1" y="2"/>
                  </a:cubicBezTo>
                  <a:cubicBezTo>
                    <a:pt x="2" y="0"/>
                    <a:pt x="4" y="0"/>
                    <a:pt x="5" y="0"/>
                  </a:cubicBezTo>
                  <a:cubicBezTo>
                    <a:pt x="5" y="0"/>
                    <a:pt x="5" y="0"/>
                    <a:pt x="5" y="0"/>
                  </a:cubicBezTo>
                  <a:cubicBezTo>
                    <a:pt x="4" y="0"/>
                    <a:pt x="2" y="0"/>
                    <a:pt x="1" y="1"/>
                  </a:cubicBezTo>
                  <a:cubicBezTo>
                    <a:pt x="1" y="3"/>
                    <a:pt x="0" y="4"/>
                    <a:pt x="2"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7" name="Freeform 687">
              <a:extLst>
                <a:ext uri="{FF2B5EF4-FFF2-40B4-BE49-F238E27FC236}">
                  <a16:creationId xmlns:a16="http://schemas.microsoft.com/office/drawing/2014/main" id="{7B561471-9CE3-0B92-4E48-771C3EF21D00}"/>
                </a:ext>
              </a:extLst>
            </p:cNvPr>
            <p:cNvSpPr>
              <a:spLocks/>
            </p:cNvSpPr>
            <p:nvPr/>
          </p:nvSpPr>
          <p:spPr bwMode="auto">
            <a:xfrm>
              <a:off x="4605" y="2688"/>
              <a:ext cx="45" cy="50"/>
            </a:xfrm>
            <a:custGeom>
              <a:avLst/>
              <a:gdLst>
                <a:gd name="T0" fmla="*/ 147 w 22"/>
                <a:gd name="T1" fmla="*/ 52 h 23"/>
                <a:gd name="T2" fmla="*/ 96 w 22"/>
                <a:gd name="T3" fmla="*/ 0 h 23"/>
                <a:gd name="T4" fmla="*/ 33 w 22"/>
                <a:gd name="T5" fmla="*/ 20 h 23"/>
                <a:gd name="T6" fmla="*/ 59 w 22"/>
                <a:gd name="T7" fmla="*/ 193 h 23"/>
                <a:gd name="T8" fmla="*/ 180 w 22"/>
                <a:gd name="T9" fmla="*/ 165 h 23"/>
                <a:gd name="T10" fmla="*/ 147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7" y="5"/>
                  </a:moveTo>
                  <a:cubicBezTo>
                    <a:pt x="15" y="3"/>
                    <a:pt x="14" y="1"/>
                    <a:pt x="11" y="0"/>
                  </a:cubicBezTo>
                  <a:cubicBezTo>
                    <a:pt x="9" y="0"/>
                    <a:pt x="6" y="1"/>
                    <a:pt x="4" y="2"/>
                  </a:cubicBezTo>
                  <a:cubicBezTo>
                    <a:pt x="0" y="6"/>
                    <a:pt x="1" y="15"/>
                    <a:pt x="7" y="19"/>
                  </a:cubicBezTo>
                  <a:cubicBezTo>
                    <a:pt x="13" y="23"/>
                    <a:pt x="19" y="20"/>
                    <a:pt x="21" y="16"/>
                  </a:cubicBezTo>
                  <a:cubicBezTo>
                    <a:pt x="22" y="12"/>
                    <a:pt x="21" y="10"/>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698" name="Freeform 688">
              <a:extLst>
                <a:ext uri="{FF2B5EF4-FFF2-40B4-BE49-F238E27FC236}">
                  <a16:creationId xmlns:a16="http://schemas.microsoft.com/office/drawing/2014/main" id="{74A829B3-2649-5873-5858-2599B3030AAA}"/>
                </a:ext>
              </a:extLst>
            </p:cNvPr>
            <p:cNvSpPr>
              <a:spLocks/>
            </p:cNvSpPr>
            <p:nvPr/>
          </p:nvSpPr>
          <p:spPr bwMode="auto">
            <a:xfrm>
              <a:off x="4617" y="2697"/>
              <a:ext cx="23" cy="28"/>
            </a:xfrm>
            <a:custGeom>
              <a:avLst/>
              <a:gdLst>
                <a:gd name="T0" fmla="*/ 100 w 11"/>
                <a:gd name="T1" fmla="*/ 80 h 13"/>
                <a:gd name="T2" fmla="*/ 75 w 11"/>
                <a:gd name="T3" fmla="*/ 121 h 13"/>
                <a:gd name="T4" fmla="*/ 17 w 11"/>
                <a:gd name="T5" fmla="*/ 80 h 13"/>
                <a:gd name="T6" fmla="*/ 8 w 11"/>
                <a:gd name="T7" fmla="*/ 19 h 13"/>
                <a:gd name="T8" fmla="*/ 36 w 11"/>
                <a:gd name="T9" fmla="*/ 0 h 13"/>
                <a:gd name="T10" fmla="*/ 36 w 11"/>
                <a:gd name="T11" fmla="*/ 0 h 13"/>
                <a:gd name="T12" fmla="*/ 8 w 11"/>
                <a:gd name="T13" fmla="*/ 19 h 13"/>
                <a:gd name="T14" fmla="*/ 17 w 11"/>
                <a:gd name="T15" fmla="*/ 80 h 13"/>
                <a:gd name="T16" fmla="*/ 75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1"/>
                    <a:pt x="8" y="12"/>
                  </a:cubicBezTo>
                  <a:cubicBezTo>
                    <a:pt x="7" y="12"/>
                    <a:pt x="4" y="12"/>
                    <a:pt x="2" y="8"/>
                  </a:cubicBezTo>
                  <a:cubicBezTo>
                    <a:pt x="0" y="5"/>
                    <a:pt x="0" y="4"/>
                    <a:pt x="1" y="2"/>
                  </a:cubicBezTo>
                  <a:cubicBezTo>
                    <a:pt x="2" y="1"/>
                    <a:pt x="3" y="0"/>
                    <a:pt x="4" y="0"/>
                  </a:cubicBezTo>
                  <a:cubicBezTo>
                    <a:pt x="4" y="0"/>
                    <a:pt x="4" y="0"/>
                    <a:pt x="4" y="0"/>
                  </a:cubicBezTo>
                  <a:cubicBezTo>
                    <a:pt x="3" y="0"/>
                    <a:pt x="1" y="1"/>
                    <a:pt x="1" y="2"/>
                  </a:cubicBezTo>
                  <a:cubicBezTo>
                    <a:pt x="0" y="3"/>
                    <a:pt x="0" y="5"/>
                    <a:pt x="2" y="8"/>
                  </a:cubicBezTo>
                  <a:cubicBezTo>
                    <a:pt x="4" y="12"/>
                    <a:pt x="7" y="13"/>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699" name="Freeform 689">
              <a:extLst>
                <a:ext uri="{FF2B5EF4-FFF2-40B4-BE49-F238E27FC236}">
                  <a16:creationId xmlns:a16="http://schemas.microsoft.com/office/drawing/2014/main" id="{3F1B9F5F-2CAB-460D-5CB2-5D9344C5DCE8}"/>
                </a:ext>
              </a:extLst>
            </p:cNvPr>
            <p:cNvSpPr>
              <a:spLocks/>
            </p:cNvSpPr>
            <p:nvPr/>
          </p:nvSpPr>
          <p:spPr bwMode="auto">
            <a:xfrm>
              <a:off x="4099" y="2465"/>
              <a:ext cx="43" cy="50"/>
            </a:xfrm>
            <a:custGeom>
              <a:avLst/>
              <a:gdLst>
                <a:gd name="T0" fmla="*/ 156 w 21"/>
                <a:gd name="T1" fmla="*/ 52 h 23"/>
                <a:gd name="T2" fmla="*/ 104 w 21"/>
                <a:gd name="T3" fmla="*/ 0 h 23"/>
                <a:gd name="T4" fmla="*/ 41 w 21"/>
                <a:gd name="T5" fmla="*/ 20 h 23"/>
                <a:gd name="T6" fmla="*/ 51 w 21"/>
                <a:gd name="T7" fmla="*/ 185 h 23"/>
                <a:gd name="T8" fmla="*/ 172 w 21"/>
                <a:gd name="T9" fmla="*/ 174 h 23"/>
                <a:gd name="T10" fmla="*/ 156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5"/>
                  </a:moveTo>
                  <a:cubicBezTo>
                    <a:pt x="16" y="3"/>
                    <a:pt x="15" y="1"/>
                    <a:pt x="12" y="0"/>
                  </a:cubicBezTo>
                  <a:cubicBezTo>
                    <a:pt x="9" y="0"/>
                    <a:pt x="7" y="0"/>
                    <a:pt x="5" y="2"/>
                  </a:cubicBezTo>
                  <a:cubicBezTo>
                    <a:pt x="0" y="5"/>
                    <a:pt x="1" y="14"/>
                    <a:pt x="6" y="18"/>
                  </a:cubicBezTo>
                  <a:cubicBezTo>
                    <a:pt x="12" y="23"/>
                    <a:pt x="19" y="21"/>
                    <a:pt x="20" y="17"/>
                  </a:cubicBezTo>
                  <a:cubicBezTo>
                    <a:pt x="21" y="13"/>
                    <a:pt x="21" y="11"/>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00" name="Freeform 690">
              <a:extLst>
                <a:ext uri="{FF2B5EF4-FFF2-40B4-BE49-F238E27FC236}">
                  <a16:creationId xmlns:a16="http://schemas.microsoft.com/office/drawing/2014/main" id="{46BCD387-3174-7712-7046-D7097A0579C1}"/>
                </a:ext>
              </a:extLst>
            </p:cNvPr>
            <p:cNvSpPr>
              <a:spLocks/>
            </p:cNvSpPr>
            <p:nvPr/>
          </p:nvSpPr>
          <p:spPr bwMode="auto">
            <a:xfrm>
              <a:off x="4111" y="2474"/>
              <a:ext cx="23" cy="28"/>
            </a:xfrm>
            <a:custGeom>
              <a:avLst/>
              <a:gdLst>
                <a:gd name="T0" fmla="*/ 100 w 11"/>
                <a:gd name="T1" fmla="*/ 80 h 13"/>
                <a:gd name="T2" fmla="*/ 75 w 11"/>
                <a:gd name="T3" fmla="*/ 121 h 13"/>
                <a:gd name="T4" fmla="*/ 17 w 11"/>
                <a:gd name="T5" fmla="*/ 80 h 13"/>
                <a:gd name="T6" fmla="*/ 8 w 11"/>
                <a:gd name="T7" fmla="*/ 19 h 13"/>
                <a:gd name="T8" fmla="*/ 36 w 11"/>
                <a:gd name="T9" fmla="*/ 0 h 13"/>
                <a:gd name="T10" fmla="*/ 36 w 11"/>
                <a:gd name="T11" fmla="*/ 0 h 13"/>
                <a:gd name="T12" fmla="*/ 8 w 11"/>
                <a:gd name="T13" fmla="*/ 19 h 13"/>
                <a:gd name="T14" fmla="*/ 17 w 11"/>
                <a:gd name="T15" fmla="*/ 80 h 13"/>
                <a:gd name="T16" fmla="*/ 75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8" y="12"/>
                  </a:cubicBezTo>
                  <a:cubicBezTo>
                    <a:pt x="6" y="12"/>
                    <a:pt x="3" y="11"/>
                    <a:pt x="2" y="8"/>
                  </a:cubicBezTo>
                  <a:cubicBezTo>
                    <a:pt x="0" y="5"/>
                    <a:pt x="1" y="3"/>
                    <a:pt x="1" y="2"/>
                  </a:cubicBezTo>
                  <a:cubicBezTo>
                    <a:pt x="2" y="1"/>
                    <a:pt x="3" y="0"/>
                    <a:pt x="4" y="0"/>
                  </a:cubicBezTo>
                  <a:cubicBezTo>
                    <a:pt x="4" y="0"/>
                    <a:pt x="4" y="0"/>
                    <a:pt x="4" y="0"/>
                  </a:cubicBezTo>
                  <a:cubicBezTo>
                    <a:pt x="3" y="0"/>
                    <a:pt x="2" y="1"/>
                    <a:pt x="1" y="2"/>
                  </a:cubicBezTo>
                  <a:cubicBezTo>
                    <a:pt x="0" y="3"/>
                    <a:pt x="0" y="5"/>
                    <a:pt x="2" y="8"/>
                  </a:cubicBezTo>
                  <a:cubicBezTo>
                    <a:pt x="3" y="11"/>
                    <a:pt x="6" y="13"/>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1" name="Freeform 691">
              <a:extLst>
                <a:ext uri="{FF2B5EF4-FFF2-40B4-BE49-F238E27FC236}">
                  <a16:creationId xmlns:a16="http://schemas.microsoft.com/office/drawing/2014/main" id="{3FF131F0-1C1A-E4F1-25DF-FFD3209E66FB}"/>
                </a:ext>
              </a:extLst>
            </p:cNvPr>
            <p:cNvSpPr>
              <a:spLocks/>
            </p:cNvSpPr>
            <p:nvPr/>
          </p:nvSpPr>
          <p:spPr bwMode="auto">
            <a:xfrm>
              <a:off x="3935" y="2375"/>
              <a:ext cx="51" cy="68"/>
            </a:xfrm>
            <a:custGeom>
              <a:avLst/>
              <a:gdLst>
                <a:gd name="T0" fmla="*/ 153 w 25"/>
                <a:gd name="T1" fmla="*/ 44 h 31"/>
                <a:gd name="T2" fmla="*/ 49 w 25"/>
                <a:gd name="T3" fmla="*/ 33 h 31"/>
                <a:gd name="T4" fmla="*/ 33 w 25"/>
                <a:gd name="T5" fmla="*/ 213 h 31"/>
                <a:gd name="T6" fmla="*/ 163 w 25"/>
                <a:gd name="T7" fmla="*/ 307 h 31"/>
                <a:gd name="T8" fmla="*/ 212 w 25"/>
                <a:gd name="T9" fmla="*/ 241 h 31"/>
                <a:gd name="T10" fmla="*/ 188 w 25"/>
                <a:gd name="T11" fmla="*/ 149 h 31"/>
                <a:gd name="T12" fmla="*/ 153 w 25"/>
                <a:gd name="T13" fmla="*/ 44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31">
                  <a:moveTo>
                    <a:pt x="18" y="4"/>
                  </a:moveTo>
                  <a:cubicBezTo>
                    <a:pt x="15" y="1"/>
                    <a:pt x="11" y="0"/>
                    <a:pt x="6" y="3"/>
                  </a:cubicBezTo>
                  <a:cubicBezTo>
                    <a:pt x="0" y="6"/>
                    <a:pt x="0" y="13"/>
                    <a:pt x="4" y="20"/>
                  </a:cubicBezTo>
                  <a:cubicBezTo>
                    <a:pt x="9" y="27"/>
                    <a:pt x="12" y="31"/>
                    <a:pt x="19" y="29"/>
                  </a:cubicBezTo>
                  <a:cubicBezTo>
                    <a:pt x="23" y="29"/>
                    <a:pt x="25" y="26"/>
                    <a:pt x="25" y="23"/>
                  </a:cubicBezTo>
                  <a:cubicBezTo>
                    <a:pt x="25" y="19"/>
                    <a:pt x="23" y="18"/>
                    <a:pt x="22" y="14"/>
                  </a:cubicBezTo>
                  <a:cubicBezTo>
                    <a:pt x="21" y="11"/>
                    <a:pt x="21" y="7"/>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02" name="Freeform 692">
              <a:extLst>
                <a:ext uri="{FF2B5EF4-FFF2-40B4-BE49-F238E27FC236}">
                  <a16:creationId xmlns:a16="http://schemas.microsoft.com/office/drawing/2014/main" id="{97453EB1-1D13-A8AB-12D7-F486DDFB753B}"/>
                </a:ext>
              </a:extLst>
            </p:cNvPr>
            <p:cNvSpPr>
              <a:spLocks/>
            </p:cNvSpPr>
            <p:nvPr/>
          </p:nvSpPr>
          <p:spPr bwMode="auto">
            <a:xfrm>
              <a:off x="3951" y="2388"/>
              <a:ext cx="23" cy="37"/>
            </a:xfrm>
            <a:custGeom>
              <a:avLst/>
              <a:gdLst>
                <a:gd name="T0" fmla="*/ 100 w 11"/>
                <a:gd name="T1" fmla="*/ 165 h 17"/>
                <a:gd name="T2" fmla="*/ 92 w 11"/>
                <a:gd name="T3" fmla="*/ 176 h 17"/>
                <a:gd name="T4" fmla="*/ 17 w 11"/>
                <a:gd name="T5" fmla="*/ 96 h 17"/>
                <a:gd name="T6" fmla="*/ 17 w 11"/>
                <a:gd name="T7" fmla="*/ 9 h 17"/>
                <a:gd name="T8" fmla="*/ 56 w 11"/>
                <a:gd name="T9" fmla="*/ 9 h 17"/>
                <a:gd name="T10" fmla="*/ 56 w 11"/>
                <a:gd name="T11" fmla="*/ 9 h 17"/>
                <a:gd name="T12" fmla="*/ 17 w 11"/>
                <a:gd name="T13" fmla="*/ 9 h 17"/>
                <a:gd name="T14" fmla="*/ 17 w 11"/>
                <a:gd name="T15" fmla="*/ 96 h 17"/>
                <a:gd name="T16" fmla="*/ 92 w 11"/>
                <a:gd name="T17" fmla="*/ 176 h 17"/>
                <a:gd name="T18" fmla="*/ 100 w 11"/>
                <a:gd name="T19" fmla="*/ 165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7">
                  <a:moveTo>
                    <a:pt x="11" y="16"/>
                  </a:moveTo>
                  <a:cubicBezTo>
                    <a:pt x="11" y="16"/>
                    <a:pt x="11" y="17"/>
                    <a:pt x="10" y="17"/>
                  </a:cubicBezTo>
                  <a:cubicBezTo>
                    <a:pt x="9" y="17"/>
                    <a:pt x="6" y="15"/>
                    <a:pt x="2" y="9"/>
                  </a:cubicBezTo>
                  <a:cubicBezTo>
                    <a:pt x="0" y="5"/>
                    <a:pt x="1" y="2"/>
                    <a:pt x="2" y="1"/>
                  </a:cubicBezTo>
                  <a:cubicBezTo>
                    <a:pt x="3" y="0"/>
                    <a:pt x="5" y="0"/>
                    <a:pt x="6" y="1"/>
                  </a:cubicBezTo>
                  <a:cubicBezTo>
                    <a:pt x="6" y="1"/>
                    <a:pt x="6" y="1"/>
                    <a:pt x="6" y="1"/>
                  </a:cubicBezTo>
                  <a:cubicBezTo>
                    <a:pt x="5" y="0"/>
                    <a:pt x="3" y="0"/>
                    <a:pt x="2" y="1"/>
                  </a:cubicBezTo>
                  <a:cubicBezTo>
                    <a:pt x="0" y="2"/>
                    <a:pt x="0" y="5"/>
                    <a:pt x="2" y="9"/>
                  </a:cubicBezTo>
                  <a:cubicBezTo>
                    <a:pt x="5" y="15"/>
                    <a:pt x="9" y="17"/>
                    <a:pt x="10" y="17"/>
                  </a:cubicBezTo>
                  <a:cubicBezTo>
                    <a:pt x="11" y="17"/>
                    <a:pt x="11" y="16"/>
                    <a:pt x="11"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3" name="Freeform 693">
              <a:extLst>
                <a:ext uri="{FF2B5EF4-FFF2-40B4-BE49-F238E27FC236}">
                  <a16:creationId xmlns:a16="http://schemas.microsoft.com/office/drawing/2014/main" id="{DA462AB7-F2F8-533E-01F8-399031E4E2D4}"/>
                </a:ext>
              </a:extLst>
            </p:cNvPr>
            <p:cNvSpPr>
              <a:spLocks/>
            </p:cNvSpPr>
            <p:nvPr/>
          </p:nvSpPr>
          <p:spPr bwMode="auto">
            <a:xfrm>
              <a:off x="4546" y="2563"/>
              <a:ext cx="61" cy="66"/>
            </a:xfrm>
            <a:custGeom>
              <a:avLst/>
              <a:gdLst>
                <a:gd name="T0" fmla="*/ 136 w 30"/>
                <a:gd name="T1" fmla="*/ 20 h 30"/>
                <a:gd name="T2" fmla="*/ 41 w 30"/>
                <a:gd name="T3" fmla="*/ 33 h 30"/>
                <a:gd name="T4" fmla="*/ 75 w 30"/>
                <a:gd name="T5" fmla="*/ 222 h 30"/>
                <a:gd name="T6" fmla="*/ 220 w 30"/>
                <a:gd name="T7" fmla="*/ 286 h 30"/>
                <a:gd name="T8" fmla="*/ 244 w 30"/>
                <a:gd name="T9" fmla="*/ 213 h 30"/>
                <a:gd name="T10" fmla="*/ 187 w 30"/>
                <a:gd name="T11" fmla="*/ 117 h 30"/>
                <a:gd name="T12" fmla="*/ 136 w 30"/>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30">
                  <a:moveTo>
                    <a:pt x="16" y="2"/>
                  </a:moveTo>
                  <a:cubicBezTo>
                    <a:pt x="12" y="0"/>
                    <a:pt x="8" y="0"/>
                    <a:pt x="5" y="3"/>
                  </a:cubicBezTo>
                  <a:cubicBezTo>
                    <a:pt x="0" y="7"/>
                    <a:pt x="3" y="14"/>
                    <a:pt x="9" y="21"/>
                  </a:cubicBezTo>
                  <a:cubicBezTo>
                    <a:pt x="16" y="28"/>
                    <a:pt x="20" y="30"/>
                    <a:pt x="26" y="27"/>
                  </a:cubicBezTo>
                  <a:cubicBezTo>
                    <a:pt x="29" y="26"/>
                    <a:pt x="30" y="23"/>
                    <a:pt x="29" y="20"/>
                  </a:cubicBezTo>
                  <a:cubicBezTo>
                    <a:pt x="28" y="16"/>
                    <a:pt x="25" y="15"/>
                    <a:pt x="22" y="11"/>
                  </a:cubicBezTo>
                  <a:cubicBezTo>
                    <a:pt x="21" y="9"/>
                    <a:pt x="19" y="4"/>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04" name="Freeform 694">
              <a:extLst>
                <a:ext uri="{FF2B5EF4-FFF2-40B4-BE49-F238E27FC236}">
                  <a16:creationId xmlns:a16="http://schemas.microsoft.com/office/drawing/2014/main" id="{3C7B5D9F-CD27-1FF1-5C07-2A659F03DFDC}"/>
                </a:ext>
              </a:extLst>
            </p:cNvPr>
            <p:cNvSpPr>
              <a:spLocks/>
            </p:cNvSpPr>
            <p:nvPr/>
          </p:nvSpPr>
          <p:spPr bwMode="auto">
            <a:xfrm>
              <a:off x="4564" y="2574"/>
              <a:ext cx="29" cy="37"/>
            </a:xfrm>
            <a:custGeom>
              <a:avLst/>
              <a:gdLst>
                <a:gd name="T0" fmla="*/ 124 w 14"/>
                <a:gd name="T1" fmla="*/ 157 h 17"/>
                <a:gd name="T2" fmla="*/ 124 w 14"/>
                <a:gd name="T3" fmla="*/ 165 h 17"/>
                <a:gd name="T4" fmla="*/ 35 w 14"/>
                <a:gd name="T5" fmla="*/ 104 h 17"/>
                <a:gd name="T6" fmla="*/ 8 w 14"/>
                <a:gd name="T7" fmla="*/ 9 h 17"/>
                <a:gd name="T8" fmla="*/ 35 w 14"/>
                <a:gd name="T9" fmla="*/ 9 h 17"/>
                <a:gd name="T10" fmla="*/ 35 w 14"/>
                <a:gd name="T11" fmla="*/ 9 h 17"/>
                <a:gd name="T12" fmla="*/ 8 w 14"/>
                <a:gd name="T13" fmla="*/ 9 h 17"/>
                <a:gd name="T14" fmla="*/ 35 w 14"/>
                <a:gd name="T15" fmla="*/ 104 h 17"/>
                <a:gd name="T16" fmla="*/ 124 w 14"/>
                <a:gd name="T17" fmla="*/ 165 h 17"/>
                <a:gd name="T18" fmla="*/ 124 w 14"/>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5"/>
                    <a:pt x="14" y="16"/>
                    <a:pt x="14" y="16"/>
                  </a:cubicBezTo>
                  <a:cubicBezTo>
                    <a:pt x="12" y="16"/>
                    <a:pt x="9" y="15"/>
                    <a:pt x="4" y="10"/>
                  </a:cubicBezTo>
                  <a:cubicBezTo>
                    <a:pt x="0" y="6"/>
                    <a:pt x="0" y="3"/>
                    <a:pt x="1" y="1"/>
                  </a:cubicBezTo>
                  <a:cubicBezTo>
                    <a:pt x="1" y="0"/>
                    <a:pt x="3" y="0"/>
                    <a:pt x="4" y="1"/>
                  </a:cubicBezTo>
                  <a:cubicBezTo>
                    <a:pt x="4" y="1"/>
                    <a:pt x="4" y="1"/>
                    <a:pt x="4" y="1"/>
                  </a:cubicBezTo>
                  <a:cubicBezTo>
                    <a:pt x="3" y="0"/>
                    <a:pt x="1" y="0"/>
                    <a:pt x="1" y="1"/>
                  </a:cubicBezTo>
                  <a:cubicBezTo>
                    <a:pt x="0" y="3"/>
                    <a:pt x="0" y="6"/>
                    <a:pt x="4" y="10"/>
                  </a:cubicBezTo>
                  <a:cubicBezTo>
                    <a:pt x="8" y="15"/>
                    <a:pt x="12" y="17"/>
                    <a:pt x="14" y="16"/>
                  </a:cubicBezTo>
                  <a:cubicBezTo>
                    <a:pt x="14" y="16"/>
                    <a:pt x="14" y="15"/>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5" name="Freeform 695">
              <a:extLst>
                <a:ext uri="{FF2B5EF4-FFF2-40B4-BE49-F238E27FC236}">
                  <a16:creationId xmlns:a16="http://schemas.microsoft.com/office/drawing/2014/main" id="{A9FA6949-BAE3-8A35-337A-EAC717054516}"/>
                </a:ext>
              </a:extLst>
            </p:cNvPr>
            <p:cNvSpPr>
              <a:spLocks/>
            </p:cNvSpPr>
            <p:nvPr/>
          </p:nvSpPr>
          <p:spPr bwMode="auto">
            <a:xfrm>
              <a:off x="4002" y="2463"/>
              <a:ext cx="46" cy="50"/>
            </a:xfrm>
            <a:custGeom>
              <a:avLst/>
              <a:gdLst>
                <a:gd name="T0" fmla="*/ 165 w 22"/>
                <a:gd name="T1" fmla="*/ 61 h 23"/>
                <a:gd name="T2" fmla="*/ 109 w 22"/>
                <a:gd name="T3" fmla="*/ 9 h 23"/>
                <a:gd name="T4" fmla="*/ 44 w 22"/>
                <a:gd name="T5" fmla="*/ 20 h 23"/>
                <a:gd name="T6" fmla="*/ 56 w 22"/>
                <a:gd name="T7" fmla="*/ 193 h 23"/>
                <a:gd name="T8" fmla="*/ 184 w 22"/>
                <a:gd name="T9" fmla="*/ 174 h 23"/>
                <a:gd name="T10" fmla="*/ 16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9" y="0"/>
                    <a:pt x="7" y="0"/>
                    <a:pt x="5" y="2"/>
                  </a:cubicBezTo>
                  <a:cubicBezTo>
                    <a:pt x="0" y="6"/>
                    <a:pt x="1" y="14"/>
                    <a:pt x="6" y="19"/>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06" name="Freeform 696">
              <a:extLst>
                <a:ext uri="{FF2B5EF4-FFF2-40B4-BE49-F238E27FC236}">
                  <a16:creationId xmlns:a16="http://schemas.microsoft.com/office/drawing/2014/main" id="{5AD30244-3A9D-11D4-BE00-A744D19DB938}"/>
                </a:ext>
              </a:extLst>
            </p:cNvPr>
            <p:cNvSpPr>
              <a:spLocks/>
            </p:cNvSpPr>
            <p:nvPr/>
          </p:nvSpPr>
          <p:spPr bwMode="auto">
            <a:xfrm>
              <a:off x="4015" y="2474"/>
              <a:ext cx="22" cy="26"/>
            </a:xfrm>
            <a:custGeom>
              <a:avLst/>
              <a:gdLst>
                <a:gd name="T0" fmla="*/ 88 w 11"/>
                <a:gd name="T1" fmla="*/ 80 h 12"/>
                <a:gd name="T2" fmla="*/ 64 w 11"/>
                <a:gd name="T3" fmla="*/ 113 h 12"/>
                <a:gd name="T4" fmla="*/ 16 w 11"/>
                <a:gd name="T5" fmla="*/ 72 h 12"/>
                <a:gd name="T6" fmla="*/ 8 w 11"/>
                <a:gd name="T7" fmla="*/ 9 h 12"/>
                <a:gd name="T8" fmla="*/ 40 w 11"/>
                <a:gd name="T9" fmla="*/ 0 h 12"/>
                <a:gd name="T10" fmla="*/ 40 w 11"/>
                <a:gd name="T11" fmla="*/ 0 h 12"/>
                <a:gd name="T12" fmla="*/ 8 w 11"/>
                <a:gd name="T13" fmla="*/ 9 h 12"/>
                <a:gd name="T14" fmla="*/ 16 w 11"/>
                <a:gd name="T15" fmla="*/ 72 h 12"/>
                <a:gd name="T16" fmla="*/ 64 w 11"/>
                <a:gd name="T17" fmla="*/ 113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3" y="11"/>
                    <a:pt x="2" y="7"/>
                  </a:cubicBezTo>
                  <a:cubicBezTo>
                    <a:pt x="0" y="4"/>
                    <a:pt x="1" y="2"/>
                    <a:pt x="1" y="1"/>
                  </a:cubicBezTo>
                  <a:cubicBezTo>
                    <a:pt x="2" y="0"/>
                    <a:pt x="3" y="0"/>
                    <a:pt x="5" y="0"/>
                  </a:cubicBezTo>
                  <a:cubicBezTo>
                    <a:pt x="5" y="0"/>
                    <a:pt x="5" y="0"/>
                    <a:pt x="5" y="0"/>
                  </a:cubicBezTo>
                  <a:cubicBezTo>
                    <a:pt x="3" y="0"/>
                    <a:pt x="2" y="0"/>
                    <a:pt x="1" y="1"/>
                  </a:cubicBezTo>
                  <a:cubicBezTo>
                    <a:pt x="0" y="2"/>
                    <a:pt x="0" y="4"/>
                    <a:pt x="2" y="7"/>
                  </a:cubicBezTo>
                  <a:cubicBezTo>
                    <a:pt x="3" y="11"/>
                    <a:pt x="6" y="12"/>
                    <a:pt x="8" y="11"/>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7" name="Freeform 697">
              <a:extLst>
                <a:ext uri="{FF2B5EF4-FFF2-40B4-BE49-F238E27FC236}">
                  <a16:creationId xmlns:a16="http://schemas.microsoft.com/office/drawing/2014/main" id="{4A23B909-215E-1D9F-5884-33811FCDB503}"/>
                </a:ext>
              </a:extLst>
            </p:cNvPr>
            <p:cNvSpPr>
              <a:spLocks/>
            </p:cNvSpPr>
            <p:nvPr/>
          </p:nvSpPr>
          <p:spPr bwMode="auto">
            <a:xfrm>
              <a:off x="4265" y="2390"/>
              <a:ext cx="43" cy="51"/>
            </a:xfrm>
            <a:custGeom>
              <a:avLst/>
              <a:gdLst>
                <a:gd name="T0" fmla="*/ 147 w 21"/>
                <a:gd name="T1" fmla="*/ 64 h 23"/>
                <a:gd name="T2" fmla="*/ 96 w 21"/>
                <a:gd name="T3" fmla="*/ 9 h 23"/>
                <a:gd name="T4" fmla="*/ 33 w 21"/>
                <a:gd name="T5" fmla="*/ 20 h 23"/>
                <a:gd name="T6" fmla="*/ 51 w 21"/>
                <a:gd name="T7" fmla="*/ 206 h 23"/>
                <a:gd name="T8" fmla="*/ 172 w 21"/>
                <a:gd name="T9" fmla="*/ 186 h 23"/>
                <a:gd name="T10" fmla="*/ 147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3"/>
                    <a:pt x="14" y="1"/>
                    <a:pt x="11" y="1"/>
                  </a:cubicBezTo>
                  <a:cubicBezTo>
                    <a:pt x="9" y="0"/>
                    <a:pt x="6" y="0"/>
                    <a:pt x="4" y="2"/>
                  </a:cubicBezTo>
                  <a:cubicBezTo>
                    <a:pt x="0" y="6"/>
                    <a:pt x="0" y="14"/>
                    <a:pt x="6" y="19"/>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08" name="Freeform 698">
              <a:extLst>
                <a:ext uri="{FF2B5EF4-FFF2-40B4-BE49-F238E27FC236}">
                  <a16:creationId xmlns:a16="http://schemas.microsoft.com/office/drawing/2014/main" id="{DAD51E33-7326-E30E-BE18-B68AE9E05E8C}"/>
                </a:ext>
              </a:extLst>
            </p:cNvPr>
            <p:cNvSpPr>
              <a:spLocks/>
            </p:cNvSpPr>
            <p:nvPr/>
          </p:nvSpPr>
          <p:spPr bwMode="auto">
            <a:xfrm>
              <a:off x="4275" y="2401"/>
              <a:ext cx="23" cy="27"/>
            </a:xfrm>
            <a:custGeom>
              <a:avLst/>
              <a:gdLst>
                <a:gd name="T0" fmla="*/ 100 w 11"/>
                <a:gd name="T1" fmla="*/ 92 h 12"/>
                <a:gd name="T2" fmla="*/ 84 w 11"/>
                <a:gd name="T3" fmla="*/ 126 h 12"/>
                <a:gd name="T4" fmla="*/ 17 w 11"/>
                <a:gd name="T5" fmla="*/ 81 h 12"/>
                <a:gd name="T6" fmla="*/ 17 w 11"/>
                <a:gd name="T7" fmla="*/ 11 h 12"/>
                <a:gd name="T8" fmla="*/ 44 w 11"/>
                <a:gd name="T9" fmla="*/ 0 h 12"/>
                <a:gd name="T10" fmla="*/ 44 w 11"/>
                <a:gd name="T11" fmla="*/ 0 h 12"/>
                <a:gd name="T12" fmla="*/ 17 w 11"/>
                <a:gd name="T13" fmla="*/ 11 h 12"/>
                <a:gd name="T14" fmla="*/ 17 w 11"/>
                <a:gd name="T15" fmla="*/ 81 h 12"/>
                <a:gd name="T16" fmla="*/ 84 w 11"/>
                <a:gd name="T17" fmla="*/ 137 h 12"/>
                <a:gd name="T18" fmla="*/ 100 w 11"/>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1"/>
                  </a:cubicBezTo>
                  <a:cubicBezTo>
                    <a:pt x="7" y="12"/>
                    <a:pt x="4" y="11"/>
                    <a:pt x="2" y="7"/>
                  </a:cubicBezTo>
                  <a:cubicBezTo>
                    <a:pt x="1" y="4"/>
                    <a:pt x="1" y="2"/>
                    <a:pt x="2" y="1"/>
                  </a:cubicBezTo>
                  <a:cubicBezTo>
                    <a:pt x="3" y="0"/>
                    <a:pt x="4" y="0"/>
                    <a:pt x="5" y="0"/>
                  </a:cubicBezTo>
                  <a:cubicBezTo>
                    <a:pt x="5" y="0"/>
                    <a:pt x="5" y="0"/>
                    <a:pt x="5" y="0"/>
                  </a:cubicBezTo>
                  <a:cubicBezTo>
                    <a:pt x="4" y="0"/>
                    <a:pt x="2" y="0"/>
                    <a:pt x="2" y="1"/>
                  </a:cubicBezTo>
                  <a:cubicBezTo>
                    <a:pt x="1" y="2"/>
                    <a:pt x="0" y="4"/>
                    <a:pt x="2" y="7"/>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09" name="Freeform 699">
              <a:extLst>
                <a:ext uri="{FF2B5EF4-FFF2-40B4-BE49-F238E27FC236}">
                  <a16:creationId xmlns:a16="http://schemas.microsoft.com/office/drawing/2014/main" id="{7F757FD5-20FF-F5A0-D3B5-F1B827FB4C31}"/>
                </a:ext>
              </a:extLst>
            </p:cNvPr>
            <p:cNvSpPr>
              <a:spLocks/>
            </p:cNvSpPr>
            <p:nvPr/>
          </p:nvSpPr>
          <p:spPr bwMode="auto">
            <a:xfrm>
              <a:off x="4228" y="2434"/>
              <a:ext cx="45" cy="50"/>
            </a:xfrm>
            <a:custGeom>
              <a:avLst/>
              <a:gdLst>
                <a:gd name="T0" fmla="*/ 155 w 22"/>
                <a:gd name="T1" fmla="*/ 61 h 23"/>
                <a:gd name="T2" fmla="*/ 104 w 22"/>
                <a:gd name="T3" fmla="*/ 9 h 23"/>
                <a:gd name="T4" fmla="*/ 41 w 22"/>
                <a:gd name="T5" fmla="*/ 20 h 23"/>
                <a:gd name="T6" fmla="*/ 59 w 22"/>
                <a:gd name="T7" fmla="*/ 193 h 23"/>
                <a:gd name="T8" fmla="*/ 180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10" y="0"/>
                    <a:pt x="7" y="0"/>
                    <a:pt x="5" y="2"/>
                  </a:cubicBezTo>
                  <a:cubicBezTo>
                    <a:pt x="0" y="6"/>
                    <a:pt x="1" y="14"/>
                    <a:pt x="7" y="19"/>
                  </a:cubicBezTo>
                  <a:cubicBezTo>
                    <a:pt x="12" y="23"/>
                    <a:pt x="19" y="21"/>
                    <a:pt x="21"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10" name="Freeform 700">
              <a:extLst>
                <a:ext uri="{FF2B5EF4-FFF2-40B4-BE49-F238E27FC236}">
                  <a16:creationId xmlns:a16="http://schemas.microsoft.com/office/drawing/2014/main" id="{0DB78552-694A-7AB6-6D87-3E25D5679562}"/>
                </a:ext>
              </a:extLst>
            </p:cNvPr>
            <p:cNvSpPr>
              <a:spLocks/>
            </p:cNvSpPr>
            <p:nvPr/>
          </p:nvSpPr>
          <p:spPr bwMode="auto">
            <a:xfrm>
              <a:off x="4240" y="2445"/>
              <a:ext cx="23" cy="26"/>
            </a:xfrm>
            <a:custGeom>
              <a:avLst/>
              <a:gdLst>
                <a:gd name="T0" fmla="*/ 100 w 11"/>
                <a:gd name="T1" fmla="*/ 80 h 12"/>
                <a:gd name="T2" fmla="*/ 75 w 11"/>
                <a:gd name="T3" fmla="*/ 113 h 12"/>
                <a:gd name="T4" fmla="*/ 17 w 11"/>
                <a:gd name="T5" fmla="*/ 72 h 12"/>
                <a:gd name="T6" fmla="*/ 17 w 11"/>
                <a:gd name="T7" fmla="*/ 9 h 12"/>
                <a:gd name="T8" fmla="*/ 44 w 11"/>
                <a:gd name="T9" fmla="*/ 0 h 12"/>
                <a:gd name="T10" fmla="*/ 44 w 11"/>
                <a:gd name="T11" fmla="*/ 0 h 12"/>
                <a:gd name="T12" fmla="*/ 8 w 11"/>
                <a:gd name="T13" fmla="*/ 9 h 12"/>
                <a:gd name="T14" fmla="*/ 17 w 11"/>
                <a:gd name="T15" fmla="*/ 72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4" y="11"/>
                    <a:pt x="2" y="7"/>
                  </a:cubicBezTo>
                  <a:cubicBezTo>
                    <a:pt x="0" y="4"/>
                    <a:pt x="1" y="2"/>
                    <a:pt x="2" y="1"/>
                  </a:cubicBezTo>
                  <a:cubicBezTo>
                    <a:pt x="2" y="0"/>
                    <a:pt x="4" y="0"/>
                    <a:pt x="5" y="0"/>
                  </a:cubicBezTo>
                  <a:cubicBezTo>
                    <a:pt x="5" y="0"/>
                    <a:pt x="5" y="0"/>
                    <a:pt x="5" y="0"/>
                  </a:cubicBezTo>
                  <a:cubicBezTo>
                    <a:pt x="4" y="0"/>
                    <a:pt x="2" y="0"/>
                    <a:pt x="1" y="1"/>
                  </a:cubicBezTo>
                  <a:cubicBezTo>
                    <a:pt x="1" y="2"/>
                    <a:pt x="0" y="4"/>
                    <a:pt x="2" y="7"/>
                  </a:cubicBezTo>
                  <a:cubicBezTo>
                    <a:pt x="4"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1" name="Freeform 701">
              <a:extLst>
                <a:ext uri="{FF2B5EF4-FFF2-40B4-BE49-F238E27FC236}">
                  <a16:creationId xmlns:a16="http://schemas.microsoft.com/office/drawing/2014/main" id="{2F4E4EC3-2DDE-4252-120E-4E2BCA041807}"/>
                </a:ext>
              </a:extLst>
            </p:cNvPr>
            <p:cNvSpPr>
              <a:spLocks/>
            </p:cNvSpPr>
            <p:nvPr/>
          </p:nvSpPr>
          <p:spPr bwMode="auto">
            <a:xfrm>
              <a:off x="4072" y="2526"/>
              <a:ext cx="43" cy="50"/>
            </a:xfrm>
            <a:custGeom>
              <a:avLst/>
              <a:gdLst>
                <a:gd name="T0" fmla="*/ 147 w 21"/>
                <a:gd name="T1" fmla="*/ 52 h 23"/>
                <a:gd name="T2" fmla="*/ 104 w 21"/>
                <a:gd name="T3" fmla="*/ 0 h 23"/>
                <a:gd name="T4" fmla="*/ 33 w 21"/>
                <a:gd name="T5" fmla="*/ 9 h 23"/>
                <a:gd name="T6" fmla="*/ 51 w 21"/>
                <a:gd name="T7" fmla="*/ 185 h 23"/>
                <a:gd name="T8" fmla="*/ 172 w 21"/>
                <a:gd name="T9" fmla="*/ 174 h 23"/>
                <a:gd name="T10" fmla="*/ 147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5"/>
                  </a:moveTo>
                  <a:cubicBezTo>
                    <a:pt x="16" y="3"/>
                    <a:pt x="14" y="1"/>
                    <a:pt x="12" y="0"/>
                  </a:cubicBezTo>
                  <a:cubicBezTo>
                    <a:pt x="9" y="0"/>
                    <a:pt x="7" y="0"/>
                    <a:pt x="4" y="1"/>
                  </a:cubicBezTo>
                  <a:cubicBezTo>
                    <a:pt x="0" y="5"/>
                    <a:pt x="1" y="13"/>
                    <a:pt x="6" y="18"/>
                  </a:cubicBezTo>
                  <a:cubicBezTo>
                    <a:pt x="12" y="23"/>
                    <a:pt x="18" y="21"/>
                    <a:pt x="20" y="17"/>
                  </a:cubicBezTo>
                  <a:cubicBezTo>
                    <a:pt x="21" y="13"/>
                    <a:pt x="21" y="11"/>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12" name="Freeform 702">
              <a:extLst>
                <a:ext uri="{FF2B5EF4-FFF2-40B4-BE49-F238E27FC236}">
                  <a16:creationId xmlns:a16="http://schemas.microsoft.com/office/drawing/2014/main" id="{BEC02C03-40D9-C7B6-C443-71A3CFBFA0ED}"/>
                </a:ext>
              </a:extLst>
            </p:cNvPr>
            <p:cNvSpPr>
              <a:spLocks/>
            </p:cNvSpPr>
            <p:nvPr/>
          </p:nvSpPr>
          <p:spPr bwMode="auto">
            <a:xfrm>
              <a:off x="4084" y="2535"/>
              <a:ext cx="21" cy="26"/>
            </a:xfrm>
            <a:custGeom>
              <a:avLst/>
              <a:gdLst>
                <a:gd name="T0" fmla="*/ 92 w 10"/>
                <a:gd name="T1" fmla="*/ 80 h 12"/>
                <a:gd name="T2" fmla="*/ 76 w 10"/>
                <a:gd name="T3" fmla="*/ 121 h 12"/>
                <a:gd name="T4" fmla="*/ 8 w 10"/>
                <a:gd name="T5" fmla="*/ 80 h 12"/>
                <a:gd name="T6" fmla="*/ 8 w 10"/>
                <a:gd name="T7" fmla="*/ 20 h 12"/>
                <a:gd name="T8" fmla="*/ 36 w 10"/>
                <a:gd name="T9" fmla="*/ 0 h 12"/>
                <a:gd name="T10" fmla="*/ 36 w 10"/>
                <a:gd name="T11" fmla="*/ 0 h 12"/>
                <a:gd name="T12" fmla="*/ 8 w 10"/>
                <a:gd name="T13" fmla="*/ 20 h 12"/>
                <a:gd name="T14" fmla="*/ 8 w 10"/>
                <a:gd name="T15" fmla="*/ 80 h 12"/>
                <a:gd name="T16" fmla="*/ 76 w 10"/>
                <a:gd name="T17" fmla="*/ 121 h 12"/>
                <a:gd name="T18" fmla="*/ 92 w 10"/>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2"/>
                  </a:cubicBezTo>
                  <a:cubicBezTo>
                    <a:pt x="6" y="12"/>
                    <a:pt x="3" y="11"/>
                    <a:pt x="1" y="8"/>
                  </a:cubicBezTo>
                  <a:cubicBezTo>
                    <a:pt x="0" y="5"/>
                    <a:pt x="0" y="3"/>
                    <a:pt x="1" y="2"/>
                  </a:cubicBezTo>
                  <a:cubicBezTo>
                    <a:pt x="2" y="1"/>
                    <a:pt x="3" y="0"/>
                    <a:pt x="4" y="0"/>
                  </a:cubicBezTo>
                  <a:cubicBezTo>
                    <a:pt x="4" y="0"/>
                    <a:pt x="4" y="0"/>
                    <a:pt x="4" y="0"/>
                  </a:cubicBezTo>
                  <a:cubicBezTo>
                    <a:pt x="3" y="0"/>
                    <a:pt x="2" y="0"/>
                    <a:pt x="1" y="2"/>
                  </a:cubicBezTo>
                  <a:cubicBezTo>
                    <a:pt x="0" y="3"/>
                    <a:pt x="0" y="5"/>
                    <a:pt x="1" y="8"/>
                  </a:cubicBezTo>
                  <a:cubicBezTo>
                    <a:pt x="3" y="11"/>
                    <a:pt x="6" y="12"/>
                    <a:pt x="8" y="12"/>
                  </a:cubicBezTo>
                  <a:cubicBezTo>
                    <a:pt x="9"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3" name="Freeform 703">
              <a:extLst>
                <a:ext uri="{FF2B5EF4-FFF2-40B4-BE49-F238E27FC236}">
                  <a16:creationId xmlns:a16="http://schemas.microsoft.com/office/drawing/2014/main" id="{65A0D9AA-DE64-167C-375D-C6D3EF2FE729}"/>
                </a:ext>
              </a:extLst>
            </p:cNvPr>
            <p:cNvSpPr>
              <a:spLocks/>
            </p:cNvSpPr>
            <p:nvPr/>
          </p:nvSpPr>
          <p:spPr bwMode="auto">
            <a:xfrm>
              <a:off x="4283" y="2172"/>
              <a:ext cx="43" cy="50"/>
            </a:xfrm>
            <a:custGeom>
              <a:avLst/>
              <a:gdLst>
                <a:gd name="T0" fmla="*/ 156 w 21"/>
                <a:gd name="T1" fmla="*/ 52 h 23"/>
                <a:gd name="T2" fmla="*/ 104 w 21"/>
                <a:gd name="T3" fmla="*/ 0 h 23"/>
                <a:gd name="T4" fmla="*/ 41 w 21"/>
                <a:gd name="T5" fmla="*/ 20 h 23"/>
                <a:gd name="T6" fmla="*/ 51 w 21"/>
                <a:gd name="T7" fmla="*/ 185 h 23"/>
                <a:gd name="T8" fmla="*/ 172 w 21"/>
                <a:gd name="T9" fmla="*/ 174 h 23"/>
                <a:gd name="T10" fmla="*/ 156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5"/>
                  </a:moveTo>
                  <a:cubicBezTo>
                    <a:pt x="16" y="3"/>
                    <a:pt x="15" y="1"/>
                    <a:pt x="12" y="0"/>
                  </a:cubicBezTo>
                  <a:cubicBezTo>
                    <a:pt x="9" y="0"/>
                    <a:pt x="7" y="0"/>
                    <a:pt x="5" y="2"/>
                  </a:cubicBezTo>
                  <a:cubicBezTo>
                    <a:pt x="0" y="5"/>
                    <a:pt x="1" y="14"/>
                    <a:pt x="6" y="18"/>
                  </a:cubicBezTo>
                  <a:cubicBezTo>
                    <a:pt x="12" y="23"/>
                    <a:pt x="18" y="21"/>
                    <a:pt x="20" y="17"/>
                  </a:cubicBezTo>
                  <a:cubicBezTo>
                    <a:pt x="21" y="13"/>
                    <a:pt x="21" y="11"/>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14" name="Freeform 704">
              <a:extLst>
                <a:ext uri="{FF2B5EF4-FFF2-40B4-BE49-F238E27FC236}">
                  <a16:creationId xmlns:a16="http://schemas.microsoft.com/office/drawing/2014/main" id="{471E4D87-DBE5-E0E2-614A-8E323A867DC4}"/>
                </a:ext>
              </a:extLst>
            </p:cNvPr>
            <p:cNvSpPr>
              <a:spLocks/>
            </p:cNvSpPr>
            <p:nvPr/>
          </p:nvSpPr>
          <p:spPr bwMode="auto">
            <a:xfrm>
              <a:off x="4296" y="2181"/>
              <a:ext cx="20" cy="28"/>
            </a:xfrm>
            <a:custGeom>
              <a:avLst/>
              <a:gdLst>
                <a:gd name="T0" fmla="*/ 80 w 10"/>
                <a:gd name="T1" fmla="*/ 80 h 13"/>
                <a:gd name="T2" fmla="*/ 64 w 10"/>
                <a:gd name="T3" fmla="*/ 121 h 13"/>
                <a:gd name="T4" fmla="*/ 16 w 10"/>
                <a:gd name="T5" fmla="*/ 80 h 13"/>
                <a:gd name="T6" fmla="*/ 8 w 10"/>
                <a:gd name="T7" fmla="*/ 19 h 13"/>
                <a:gd name="T8" fmla="*/ 32 w 10"/>
                <a:gd name="T9" fmla="*/ 0 h 13"/>
                <a:gd name="T10" fmla="*/ 32 w 10"/>
                <a:gd name="T11" fmla="*/ 0 h 13"/>
                <a:gd name="T12" fmla="*/ 8 w 10"/>
                <a:gd name="T13" fmla="*/ 19 h 13"/>
                <a:gd name="T14" fmla="*/ 8 w 10"/>
                <a:gd name="T15" fmla="*/ 80 h 13"/>
                <a:gd name="T16" fmla="*/ 64 w 10"/>
                <a:gd name="T17" fmla="*/ 121 h 13"/>
                <a:gd name="T18" fmla="*/ 80 w 10"/>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8"/>
                  </a:moveTo>
                  <a:cubicBezTo>
                    <a:pt x="10" y="10"/>
                    <a:pt x="9" y="12"/>
                    <a:pt x="8" y="12"/>
                  </a:cubicBezTo>
                  <a:cubicBezTo>
                    <a:pt x="6" y="12"/>
                    <a:pt x="3" y="11"/>
                    <a:pt x="2" y="8"/>
                  </a:cubicBezTo>
                  <a:cubicBezTo>
                    <a:pt x="0" y="5"/>
                    <a:pt x="1" y="3"/>
                    <a:pt x="1" y="2"/>
                  </a:cubicBezTo>
                  <a:cubicBezTo>
                    <a:pt x="2" y="1"/>
                    <a:pt x="3" y="0"/>
                    <a:pt x="4" y="0"/>
                  </a:cubicBezTo>
                  <a:cubicBezTo>
                    <a:pt x="4" y="0"/>
                    <a:pt x="4" y="0"/>
                    <a:pt x="4" y="0"/>
                  </a:cubicBezTo>
                  <a:cubicBezTo>
                    <a:pt x="3" y="0"/>
                    <a:pt x="2" y="1"/>
                    <a:pt x="1" y="2"/>
                  </a:cubicBezTo>
                  <a:cubicBezTo>
                    <a:pt x="0" y="3"/>
                    <a:pt x="0" y="5"/>
                    <a:pt x="1" y="8"/>
                  </a:cubicBezTo>
                  <a:cubicBezTo>
                    <a:pt x="3" y="11"/>
                    <a:pt x="6" y="13"/>
                    <a:pt x="8" y="12"/>
                  </a:cubicBezTo>
                  <a:cubicBezTo>
                    <a:pt x="10" y="12"/>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5" name="Freeform 705">
              <a:extLst>
                <a:ext uri="{FF2B5EF4-FFF2-40B4-BE49-F238E27FC236}">
                  <a16:creationId xmlns:a16="http://schemas.microsoft.com/office/drawing/2014/main" id="{35AA2A0C-57F0-111C-8942-552CCAACB24B}"/>
                </a:ext>
              </a:extLst>
            </p:cNvPr>
            <p:cNvSpPr>
              <a:spLocks/>
            </p:cNvSpPr>
            <p:nvPr/>
          </p:nvSpPr>
          <p:spPr bwMode="auto">
            <a:xfrm>
              <a:off x="3982" y="2362"/>
              <a:ext cx="61" cy="59"/>
            </a:xfrm>
            <a:custGeom>
              <a:avLst/>
              <a:gdLst>
                <a:gd name="T0" fmla="*/ 177 w 30"/>
                <a:gd name="T1" fmla="*/ 44 h 27"/>
                <a:gd name="T2" fmla="*/ 92 w 30"/>
                <a:gd name="T3" fmla="*/ 9 h 27"/>
                <a:gd name="T4" fmla="*/ 24 w 30"/>
                <a:gd name="T5" fmla="*/ 72 h 27"/>
                <a:gd name="T6" fmla="*/ 128 w 30"/>
                <a:gd name="T7" fmla="*/ 262 h 27"/>
                <a:gd name="T8" fmla="*/ 252 w 30"/>
                <a:gd name="T9" fmla="*/ 157 h 27"/>
                <a:gd name="T10" fmla="*/ 177 w 30"/>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1" y="4"/>
                  </a:moveTo>
                  <a:cubicBezTo>
                    <a:pt x="17" y="2"/>
                    <a:pt x="14" y="0"/>
                    <a:pt x="11" y="1"/>
                  </a:cubicBezTo>
                  <a:cubicBezTo>
                    <a:pt x="8" y="2"/>
                    <a:pt x="5" y="4"/>
                    <a:pt x="3" y="7"/>
                  </a:cubicBezTo>
                  <a:cubicBezTo>
                    <a:pt x="0" y="14"/>
                    <a:pt x="6" y="23"/>
                    <a:pt x="15" y="25"/>
                  </a:cubicBezTo>
                  <a:cubicBezTo>
                    <a:pt x="24" y="27"/>
                    <a:pt x="30" y="21"/>
                    <a:pt x="30" y="15"/>
                  </a:cubicBezTo>
                  <a:cubicBezTo>
                    <a:pt x="29" y="10"/>
                    <a:pt x="27" y="8"/>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16" name="Freeform 706">
              <a:extLst>
                <a:ext uri="{FF2B5EF4-FFF2-40B4-BE49-F238E27FC236}">
                  <a16:creationId xmlns:a16="http://schemas.microsoft.com/office/drawing/2014/main" id="{FB7C034C-88E4-9F7E-C802-1DC4DAFAB369}"/>
                </a:ext>
              </a:extLst>
            </p:cNvPr>
            <p:cNvSpPr>
              <a:spLocks/>
            </p:cNvSpPr>
            <p:nvPr/>
          </p:nvSpPr>
          <p:spPr bwMode="auto">
            <a:xfrm>
              <a:off x="3998" y="2377"/>
              <a:ext cx="33" cy="29"/>
            </a:xfrm>
            <a:custGeom>
              <a:avLst/>
              <a:gdLst>
                <a:gd name="T0" fmla="*/ 132 w 16"/>
                <a:gd name="T1" fmla="*/ 56 h 13"/>
                <a:gd name="T2" fmla="*/ 124 w 16"/>
                <a:gd name="T3" fmla="*/ 125 h 13"/>
                <a:gd name="T4" fmla="*/ 43 w 16"/>
                <a:gd name="T5" fmla="*/ 109 h 13"/>
                <a:gd name="T6" fmla="*/ 8 w 16"/>
                <a:gd name="T7" fmla="*/ 45 h 13"/>
                <a:gd name="T8" fmla="*/ 25 w 16"/>
                <a:gd name="T9" fmla="*/ 0 h 13"/>
                <a:gd name="T10" fmla="*/ 25 w 16"/>
                <a:gd name="T11" fmla="*/ 0 h 13"/>
                <a:gd name="T12" fmla="*/ 8 w 16"/>
                <a:gd name="T13" fmla="*/ 36 h 13"/>
                <a:gd name="T14" fmla="*/ 43 w 16"/>
                <a:gd name="T15" fmla="*/ 109 h 13"/>
                <a:gd name="T16" fmla="*/ 124 w 16"/>
                <a:gd name="T17" fmla="*/ 125 h 13"/>
                <a:gd name="T18" fmla="*/ 132 w 16"/>
                <a:gd name="T19" fmla="*/ 5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3">
                  <a:moveTo>
                    <a:pt x="15" y="5"/>
                  </a:moveTo>
                  <a:cubicBezTo>
                    <a:pt x="16" y="8"/>
                    <a:pt x="16" y="10"/>
                    <a:pt x="14" y="11"/>
                  </a:cubicBezTo>
                  <a:cubicBezTo>
                    <a:pt x="12" y="13"/>
                    <a:pt x="9" y="13"/>
                    <a:pt x="5" y="10"/>
                  </a:cubicBezTo>
                  <a:cubicBezTo>
                    <a:pt x="1" y="7"/>
                    <a:pt x="1" y="5"/>
                    <a:pt x="1" y="4"/>
                  </a:cubicBezTo>
                  <a:cubicBezTo>
                    <a:pt x="1" y="2"/>
                    <a:pt x="2" y="0"/>
                    <a:pt x="3" y="0"/>
                  </a:cubicBezTo>
                  <a:cubicBezTo>
                    <a:pt x="3" y="0"/>
                    <a:pt x="3" y="0"/>
                    <a:pt x="3" y="0"/>
                  </a:cubicBezTo>
                  <a:cubicBezTo>
                    <a:pt x="2" y="0"/>
                    <a:pt x="1" y="2"/>
                    <a:pt x="1" y="3"/>
                  </a:cubicBezTo>
                  <a:cubicBezTo>
                    <a:pt x="0" y="5"/>
                    <a:pt x="1" y="8"/>
                    <a:pt x="5" y="10"/>
                  </a:cubicBezTo>
                  <a:cubicBezTo>
                    <a:pt x="9" y="13"/>
                    <a:pt x="12" y="13"/>
                    <a:pt x="14" y="11"/>
                  </a:cubicBezTo>
                  <a:cubicBezTo>
                    <a:pt x="16" y="10"/>
                    <a:pt x="16" y="8"/>
                    <a:pt x="15"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7" name="Freeform 707">
              <a:extLst>
                <a:ext uri="{FF2B5EF4-FFF2-40B4-BE49-F238E27FC236}">
                  <a16:creationId xmlns:a16="http://schemas.microsoft.com/office/drawing/2014/main" id="{F2F287CA-31B9-72BD-551A-9D5EAA36393F}"/>
                </a:ext>
              </a:extLst>
            </p:cNvPr>
            <p:cNvSpPr>
              <a:spLocks/>
            </p:cNvSpPr>
            <p:nvPr/>
          </p:nvSpPr>
          <p:spPr bwMode="auto">
            <a:xfrm>
              <a:off x="3880" y="2399"/>
              <a:ext cx="61" cy="59"/>
            </a:xfrm>
            <a:custGeom>
              <a:avLst/>
              <a:gdLst>
                <a:gd name="T0" fmla="*/ 177 w 30"/>
                <a:gd name="T1" fmla="*/ 44 h 27"/>
                <a:gd name="T2" fmla="*/ 92 w 30"/>
                <a:gd name="T3" fmla="*/ 9 h 27"/>
                <a:gd name="T4" fmla="*/ 24 w 30"/>
                <a:gd name="T5" fmla="*/ 72 h 27"/>
                <a:gd name="T6" fmla="*/ 128 w 30"/>
                <a:gd name="T7" fmla="*/ 262 h 27"/>
                <a:gd name="T8" fmla="*/ 252 w 30"/>
                <a:gd name="T9" fmla="*/ 157 h 27"/>
                <a:gd name="T10" fmla="*/ 177 w 30"/>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1" y="4"/>
                  </a:moveTo>
                  <a:cubicBezTo>
                    <a:pt x="17" y="2"/>
                    <a:pt x="14" y="0"/>
                    <a:pt x="11" y="1"/>
                  </a:cubicBezTo>
                  <a:cubicBezTo>
                    <a:pt x="8" y="2"/>
                    <a:pt x="5" y="4"/>
                    <a:pt x="3" y="7"/>
                  </a:cubicBezTo>
                  <a:cubicBezTo>
                    <a:pt x="0" y="14"/>
                    <a:pt x="6" y="23"/>
                    <a:pt x="15" y="25"/>
                  </a:cubicBezTo>
                  <a:cubicBezTo>
                    <a:pt x="24" y="27"/>
                    <a:pt x="30" y="21"/>
                    <a:pt x="30" y="15"/>
                  </a:cubicBezTo>
                  <a:cubicBezTo>
                    <a:pt x="29" y="10"/>
                    <a:pt x="27" y="8"/>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18" name="Freeform 708">
              <a:extLst>
                <a:ext uri="{FF2B5EF4-FFF2-40B4-BE49-F238E27FC236}">
                  <a16:creationId xmlns:a16="http://schemas.microsoft.com/office/drawing/2014/main" id="{BDFB1AB5-3173-3337-35E7-62341F946387}"/>
                </a:ext>
              </a:extLst>
            </p:cNvPr>
            <p:cNvSpPr>
              <a:spLocks/>
            </p:cNvSpPr>
            <p:nvPr/>
          </p:nvSpPr>
          <p:spPr bwMode="auto">
            <a:xfrm>
              <a:off x="3896" y="2415"/>
              <a:ext cx="33" cy="28"/>
            </a:xfrm>
            <a:custGeom>
              <a:avLst/>
              <a:gdLst>
                <a:gd name="T0" fmla="*/ 132 w 16"/>
                <a:gd name="T1" fmla="*/ 52 h 13"/>
                <a:gd name="T2" fmla="*/ 124 w 16"/>
                <a:gd name="T3" fmla="*/ 112 h 13"/>
                <a:gd name="T4" fmla="*/ 43 w 16"/>
                <a:gd name="T5" fmla="*/ 101 h 13"/>
                <a:gd name="T6" fmla="*/ 8 w 16"/>
                <a:gd name="T7" fmla="*/ 41 h 13"/>
                <a:gd name="T8" fmla="*/ 25 w 16"/>
                <a:gd name="T9" fmla="*/ 0 h 13"/>
                <a:gd name="T10" fmla="*/ 25 w 16"/>
                <a:gd name="T11" fmla="*/ 0 h 13"/>
                <a:gd name="T12" fmla="*/ 8 w 16"/>
                <a:gd name="T13" fmla="*/ 41 h 13"/>
                <a:gd name="T14" fmla="*/ 43 w 16"/>
                <a:gd name="T15" fmla="*/ 101 h 13"/>
                <a:gd name="T16" fmla="*/ 124 w 16"/>
                <a:gd name="T17" fmla="*/ 112 h 13"/>
                <a:gd name="T18" fmla="*/ 132 w 16"/>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3">
                  <a:moveTo>
                    <a:pt x="15" y="5"/>
                  </a:moveTo>
                  <a:cubicBezTo>
                    <a:pt x="16" y="8"/>
                    <a:pt x="16" y="10"/>
                    <a:pt x="14" y="11"/>
                  </a:cubicBezTo>
                  <a:cubicBezTo>
                    <a:pt x="12" y="13"/>
                    <a:pt x="9" y="13"/>
                    <a:pt x="5" y="10"/>
                  </a:cubicBezTo>
                  <a:cubicBezTo>
                    <a:pt x="1" y="8"/>
                    <a:pt x="1" y="5"/>
                    <a:pt x="1" y="4"/>
                  </a:cubicBezTo>
                  <a:cubicBezTo>
                    <a:pt x="1" y="2"/>
                    <a:pt x="2" y="0"/>
                    <a:pt x="3" y="0"/>
                  </a:cubicBezTo>
                  <a:cubicBezTo>
                    <a:pt x="3" y="0"/>
                    <a:pt x="3" y="0"/>
                    <a:pt x="3" y="0"/>
                  </a:cubicBezTo>
                  <a:cubicBezTo>
                    <a:pt x="2" y="0"/>
                    <a:pt x="1" y="2"/>
                    <a:pt x="1" y="4"/>
                  </a:cubicBezTo>
                  <a:cubicBezTo>
                    <a:pt x="0" y="5"/>
                    <a:pt x="1" y="8"/>
                    <a:pt x="5" y="10"/>
                  </a:cubicBezTo>
                  <a:cubicBezTo>
                    <a:pt x="9" y="13"/>
                    <a:pt x="12" y="13"/>
                    <a:pt x="14" y="11"/>
                  </a:cubicBezTo>
                  <a:cubicBezTo>
                    <a:pt x="16" y="10"/>
                    <a:pt x="16" y="8"/>
                    <a:pt x="15"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19" name="Freeform 709">
              <a:extLst>
                <a:ext uri="{FF2B5EF4-FFF2-40B4-BE49-F238E27FC236}">
                  <a16:creationId xmlns:a16="http://schemas.microsoft.com/office/drawing/2014/main" id="{EDDE7A4E-2399-E023-11DD-9D501879000B}"/>
                </a:ext>
              </a:extLst>
            </p:cNvPr>
            <p:cNvSpPr>
              <a:spLocks/>
            </p:cNvSpPr>
            <p:nvPr/>
          </p:nvSpPr>
          <p:spPr bwMode="auto">
            <a:xfrm>
              <a:off x="4062" y="2248"/>
              <a:ext cx="61" cy="59"/>
            </a:xfrm>
            <a:custGeom>
              <a:avLst/>
              <a:gdLst>
                <a:gd name="T0" fmla="*/ 169 w 30"/>
                <a:gd name="T1" fmla="*/ 33 h 27"/>
                <a:gd name="T2" fmla="*/ 83 w 30"/>
                <a:gd name="T3" fmla="*/ 9 h 27"/>
                <a:gd name="T4" fmla="*/ 24 w 30"/>
                <a:gd name="T5" fmla="*/ 72 h 27"/>
                <a:gd name="T6" fmla="*/ 116 w 30"/>
                <a:gd name="T7" fmla="*/ 262 h 27"/>
                <a:gd name="T8" fmla="*/ 252 w 30"/>
                <a:gd name="T9" fmla="*/ 157 h 27"/>
                <a:gd name="T10" fmla="*/ 169 w 30"/>
                <a:gd name="T11" fmla="*/ 33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0" y="3"/>
                  </a:moveTo>
                  <a:cubicBezTo>
                    <a:pt x="17" y="1"/>
                    <a:pt x="14" y="0"/>
                    <a:pt x="10" y="1"/>
                  </a:cubicBezTo>
                  <a:cubicBezTo>
                    <a:pt x="8" y="2"/>
                    <a:pt x="5" y="3"/>
                    <a:pt x="3" y="7"/>
                  </a:cubicBezTo>
                  <a:cubicBezTo>
                    <a:pt x="0" y="13"/>
                    <a:pt x="6" y="23"/>
                    <a:pt x="14" y="25"/>
                  </a:cubicBezTo>
                  <a:cubicBezTo>
                    <a:pt x="23" y="27"/>
                    <a:pt x="30" y="21"/>
                    <a:pt x="30" y="15"/>
                  </a:cubicBezTo>
                  <a:cubicBezTo>
                    <a:pt x="29" y="10"/>
                    <a:pt x="27" y="8"/>
                    <a:pt x="2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20" name="Freeform 710">
              <a:extLst>
                <a:ext uri="{FF2B5EF4-FFF2-40B4-BE49-F238E27FC236}">
                  <a16:creationId xmlns:a16="http://schemas.microsoft.com/office/drawing/2014/main" id="{713EAA7D-A9D6-6092-028A-8C260432AFB3}"/>
                </a:ext>
              </a:extLst>
            </p:cNvPr>
            <p:cNvSpPr>
              <a:spLocks/>
            </p:cNvSpPr>
            <p:nvPr/>
          </p:nvSpPr>
          <p:spPr bwMode="auto">
            <a:xfrm>
              <a:off x="4078" y="2261"/>
              <a:ext cx="33" cy="31"/>
            </a:xfrm>
            <a:custGeom>
              <a:avLst/>
              <a:gdLst>
                <a:gd name="T0" fmla="*/ 132 w 16"/>
                <a:gd name="T1" fmla="*/ 64 h 14"/>
                <a:gd name="T2" fmla="*/ 124 w 16"/>
                <a:gd name="T3" fmla="*/ 133 h 14"/>
                <a:gd name="T4" fmla="*/ 35 w 16"/>
                <a:gd name="T5" fmla="*/ 117 h 14"/>
                <a:gd name="T6" fmla="*/ 8 w 16"/>
                <a:gd name="T7" fmla="*/ 44 h 14"/>
                <a:gd name="T8" fmla="*/ 25 w 16"/>
                <a:gd name="T9" fmla="*/ 0 h 14"/>
                <a:gd name="T10" fmla="*/ 25 w 16"/>
                <a:gd name="T11" fmla="*/ 0 h 14"/>
                <a:gd name="T12" fmla="*/ 0 w 16"/>
                <a:gd name="T13" fmla="*/ 44 h 14"/>
                <a:gd name="T14" fmla="*/ 35 w 16"/>
                <a:gd name="T15" fmla="*/ 117 h 14"/>
                <a:gd name="T16" fmla="*/ 124 w 16"/>
                <a:gd name="T17" fmla="*/ 133 h 14"/>
                <a:gd name="T18" fmla="*/ 132 w 16"/>
                <a:gd name="T19" fmla="*/ 6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4">
                  <a:moveTo>
                    <a:pt x="15" y="6"/>
                  </a:moveTo>
                  <a:cubicBezTo>
                    <a:pt x="16" y="8"/>
                    <a:pt x="16" y="10"/>
                    <a:pt x="14" y="12"/>
                  </a:cubicBezTo>
                  <a:cubicBezTo>
                    <a:pt x="12" y="13"/>
                    <a:pt x="8" y="13"/>
                    <a:pt x="4" y="11"/>
                  </a:cubicBezTo>
                  <a:cubicBezTo>
                    <a:pt x="1" y="8"/>
                    <a:pt x="0" y="6"/>
                    <a:pt x="1" y="4"/>
                  </a:cubicBezTo>
                  <a:cubicBezTo>
                    <a:pt x="1" y="2"/>
                    <a:pt x="2" y="1"/>
                    <a:pt x="3" y="0"/>
                  </a:cubicBezTo>
                  <a:cubicBezTo>
                    <a:pt x="3" y="0"/>
                    <a:pt x="3" y="0"/>
                    <a:pt x="3" y="0"/>
                  </a:cubicBezTo>
                  <a:cubicBezTo>
                    <a:pt x="2" y="1"/>
                    <a:pt x="1" y="2"/>
                    <a:pt x="0" y="4"/>
                  </a:cubicBezTo>
                  <a:cubicBezTo>
                    <a:pt x="0" y="6"/>
                    <a:pt x="1" y="8"/>
                    <a:pt x="4" y="11"/>
                  </a:cubicBezTo>
                  <a:cubicBezTo>
                    <a:pt x="8" y="14"/>
                    <a:pt x="12" y="13"/>
                    <a:pt x="14" y="12"/>
                  </a:cubicBezTo>
                  <a:cubicBezTo>
                    <a:pt x="16" y="10"/>
                    <a:pt x="16" y="8"/>
                    <a:pt x="15"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1" name="Freeform 711">
              <a:extLst>
                <a:ext uri="{FF2B5EF4-FFF2-40B4-BE49-F238E27FC236}">
                  <a16:creationId xmlns:a16="http://schemas.microsoft.com/office/drawing/2014/main" id="{2306F79B-AEDB-7F48-5496-30DE44B17A63}"/>
                </a:ext>
              </a:extLst>
            </p:cNvPr>
            <p:cNvSpPr>
              <a:spLocks/>
            </p:cNvSpPr>
            <p:nvPr/>
          </p:nvSpPr>
          <p:spPr bwMode="auto">
            <a:xfrm>
              <a:off x="4123" y="2060"/>
              <a:ext cx="62" cy="59"/>
            </a:xfrm>
            <a:custGeom>
              <a:avLst/>
              <a:gdLst>
                <a:gd name="T0" fmla="*/ 184 w 30"/>
                <a:gd name="T1" fmla="*/ 44 h 27"/>
                <a:gd name="T2" fmla="*/ 99 w 30"/>
                <a:gd name="T3" fmla="*/ 9 h 27"/>
                <a:gd name="T4" fmla="*/ 35 w 30"/>
                <a:gd name="T5" fmla="*/ 72 h 27"/>
                <a:gd name="T6" fmla="*/ 132 w 30"/>
                <a:gd name="T7" fmla="*/ 262 h 27"/>
                <a:gd name="T8" fmla="*/ 265 w 30"/>
                <a:gd name="T9" fmla="*/ 166 h 27"/>
                <a:gd name="T10" fmla="*/ 184 w 30"/>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1" y="4"/>
                  </a:moveTo>
                  <a:cubicBezTo>
                    <a:pt x="17" y="2"/>
                    <a:pt x="14" y="0"/>
                    <a:pt x="11" y="1"/>
                  </a:cubicBezTo>
                  <a:cubicBezTo>
                    <a:pt x="8" y="2"/>
                    <a:pt x="5" y="4"/>
                    <a:pt x="4" y="7"/>
                  </a:cubicBezTo>
                  <a:cubicBezTo>
                    <a:pt x="0" y="14"/>
                    <a:pt x="6" y="23"/>
                    <a:pt x="15" y="25"/>
                  </a:cubicBezTo>
                  <a:cubicBezTo>
                    <a:pt x="24" y="27"/>
                    <a:pt x="30" y="21"/>
                    <a:pt x="30" y="16"/>
                  </a:cubicBezTo>
                  <a:cubicBezTo>
                    <a:pt x="29" y="10"/>
                    <a:pt x="27" y="8"/>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22" name="Freeform 712">
              <a:extLst>
                <a:ext uri="{FF2B5EF4-FFF2-40B4-BE49-F238E27FC236}">
                  <a16:creationId xmlns:a16="http://schemas.microsoft.com/office/drawing/2014/main" id="{3C7737F0-25D1-B0BA-1B1B-9D0CA3C02387}"/>
                </a:ext>
              </a:extLst>
            </p:cNvPr>
            <p:cNvSpPr>
              <a:spLocks/>
            </p:cNvSpPr>
            <p:nvPr/>
          </p:nvSpPr>
          <p:spPr bwMode="auto">
            <a:xfrm>
              <a:off x="4142" y="2076"/>
              <a:ext cx="31" cy="28"/>
            </a:xfrm>
            <a:custGeom>
              <a:avLst/>
              <a:gdLst>
                <a:gd name="T0" fmla="*/ 124 w 15"/>
                <a:gd name="T1" fmla="*/ 52 h 13"/>
                <a:gd name="T2" fmla="*/ 116 w 15"/>
                <a:gd name="T3" fmla="*/ 112 h 13"/>
                <a:gd name="T4" fmla="*/ 35 w 15"/>
                <a:gd name="T5" fmla="*/ 101 h 13"/>
                <a:gd name="T6" fmla="*/ 0 w 15"/>
                <a:gd name="T7" fmla="*/ 41 h 13"/>
                <a:gd name="T8" fmla="*/ 25 w 15"/>
                <a:gd name="T9" fmla="*/ 0 h 13"/>
                <a:gd name="T10" fmla="*/ 25 w 15"/>
                <a:gd name="T11" fmla="*/ 0 h 13"/>
                <a:gd name="T12" fmla="*/ 0 w 15"/>
                <a:gd name="T13" fmla="*/ 41 h 13"/>
                <a:gd name="T14" fmla="*/ 35 w 15"/>
                <a:gd name="T15" fmla="*/ 101 h 13"/>
                <a:gd name="T16" fmla="*/ 124 w 15"/>
                <a:gd name="T17" fmla="*/ 112 h 13"/>
                <a:gd name="T18" fmla="*/ 124 w 15"/>
                <a:gd name="T19" fmla="*/ 52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3">
                  <a:moveTo>
                    <a:pt x="14" y="5"/>
                  </a:moveTo>
                  <a:cubicBezTo>
                    <a:pt x="15" y="8"/>
                    <a:pt x="15" y="10"/>
                    <a:pt x="13" y="11"/>
                  </a:cubicBezTo>
                  <a:cubicBezTo>
                    <a:pt x="12" y="13"/>
                    <a:pt x="8" y="13"/>
                    <a:pt x="4" y="10"/>
                  </a:cubicBezTo>
                  <a:cubicBezTo>
                    <a:pt x="0" y="8"/>
                    <a:pt x="0" y="5"/>
                    <a:pt x="0" y="4"/>
                  </a:cubicBezTo>
                  <a:cubicBezTo>
                    <a:pt x="0" y="2"/>
                    <a:pt x="1" y="0"/>
                    <a:pt x="3" y="0"/>
                  </a:cubicBezTo>
                  <a:cubicBezTo>
                    <a:pt x="3" y="0"/>
                    <a:pt x="3" y="0"/>
                    <a:pt x="3" y="0"/>
                  </a:cubicBezTo>
                  <a:cubicBezTo>
                    <a:pt x="1" y="0"/>
                    <a:pt x="0" y="2"/>
                    <a:pt x="0" y="4"/>
                  </a:cubicBezTo>
                  <a:cubicBezTo>
                    <a:pt x="0" y="5"/>
                    <a:pt x="0" y="8"/>
                    <a:pt x="4" y="10"/>
                  </a:cubicBezTo>
                  <a:cubicBezTo>
                    <a:pt x="8" y="13"/>
                    <a:pt x="12" y="13"/>
                    <a:pt x="14" y="11"/>
                  </a:cubicBezTo>
                  <a:cubicBezTo>
                    <a:pt x="15" y="10"/>
                    <a:pt x="15" y="8"/>
                    <a:pt x="14"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3" name="Freeform 713">
              <a:extLst>
                <a:ext uri="{FF2B5EF4-FFF2-40B4-BE49-F238E27FC236}">
                  <a16:creationId xmlns:a16="http://schemas.microsoft.com/office/drawing/2014/main" id="{B989EA4C-AC5B-CDCE-FCE2-EE768DE881D2}"/>
                </a:ext>
              </a:extLst>
            </p:cNvPr>
            <p:cNvSpPr>
              <a:spLocks/>
            </p:cNvSpPr>
            <p:nvPr/>
          </p:nvSpPr>
          <p:spPr bwMode="auto">
            <a:xfrm>
              <a:off x="4050" y="2082"/>
              <a:ext cx="61" cy="59"/>
            </a:xfrm>
            <a:custGeom>
              <a:avLst/>
              <a:gdLst>
                <a:gd name="T0" fmla="*/ 169 w 30"/>
                <a:gd name="T1" fmla="*/ 33 h 27"/>
                <a:gd name="T2" fmla="*/ 83 w 30"/>
                <a:gd name="T3" fmla="*/ 9 h 27"/>
                <a:gd name="T4" fmla="*/ 24 w 30"/>
                <a:gd name="T5" fmla="*/ 61 h 27"/>
                <a:gd name="T6" fmla="*/ 116 w 30"/>
                <a:gd name="T7" fmla="*/ 262 h 27"/>
                <a:gd name="T8" fmla="*/ 244 w 30"/>
                <a:gd name="T9" fmla="*/ 157 h 27"/>
                <a:gd name="T10" fmla="*/ 169 w 30"/>
                <a:gd name="T11" fmla="*/ 33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0" y="3"/>
                  </a:moveTo>
                  <a:cubicBezTo>
                    <a:pt x="17" y="1"/>
                    <a:pt x="14" y="0"/>
                    <a:pt x="10" y="1"/>
                  </a:cubicBezTo>
                  <a:cubicBezTo>
                    <a:pt x="7" y="2"/>
                    <a:pt x="4" y="3"/>
                    <a:pt x="3" y="6"/>
                  </a:cubicBezTo>
                  <a:cubicBezTo>
                    <a:pt x="0" y="13"/>
                    <a:pt x="5" y="22"/>
                    <a:pt x="14" y="25"/>
                  </a:cubicBezTo>
                  <a:cubicBezTo>
                    <a:pt x="23" y="27"/>
                    <a:pt x="30" y="21"/>
                    <a:pt x="29" y="15"/>
                  </a:cubicBezTo>
                  <a:cubicBezTo>
                    <a:pt x="28" y="10"/>
                    <a:pt x="26" y="8"/>
                    <a:pt x="2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24" name="Freeform 714">
              <a:extLst>
                <a:ext uri="{FF2B5EF4-FFF2-40B4-BE49-F238E27FC236}">
                  <a16:creationId xmlns:a16="http://schemas.microsoft.com/office/drawing/2014/main" id="{0D755A18-22A3-DFE5-27CD-5ED557FFE3DB}"/>
                </a:ext>
              </a:extLst>
            </p:cNvPr>
            <p:cNvSpPr>
              <a:spLocks/>
            </p:cNvSpPr>
            <p:nvPr/>
          </p:nvSpPr>
          <p:spPr bwMode="auto">
            <a:xfrm>
              <a:off x="4066" y="2095"/>
              <a:ext cx="33" cy="31"/>
            </a:xfrm>
            <a:custGeom>
              <a:avLst/>
              <a:gdLst>
                <a:gd name="T0" fmla="*/ 124 w 16"/>
                <a:gd name="T1" fmla="*/ 64 h 14"/>
                <a:gd name="T2" fmla="*/ 124 w 16"/>
                <a:gd name="T3" fmla="*/ 117 h 14"/>
                <a:gd name="T4" fmla="*/ 35 w 16"/>
                <a:gd name="T5" fmla="*/ 117 h 14"/>
                <a:gd name="T6" fmla="*/ 0 w 16"/>
                <a:gd name="T7" fmla="*/ 44 h 14"/>
                <a:gd name="T8" fmla="*/ 25 w 16"/>
                <a:gd name="T9" fmla="*/ 0 h 14"/>
                <a:gd name="T10" fmla="*/ 25 w 16"/>
                <a:gd name="T11" fmla="*/ 0 h 14"/>
                <a:gd name="T12" fmla="*/ 0 w 16"/>
                <a:gd name="T13" fmla="*/ 44 h 14"/>
                <a:gd name="T14" fmla="*/ 35 w 16"/>
                <a:gd name="T15" fmla="*/ 117 h 14"/>
                <a:gd name="T16" fmla="*/ 124 w 16"/>
                <a:gd name="T17" fmla="*/ 133 h 14"/>
                <a:gd name="T18" fmla="*/ 124 w 16"/>
                <a:gd name="T19" fmla="*/ 6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4">
                  <a:moveTo>
                    <a:pt x="14" y="6"/>
                  </a:moveTo>
                  <a:cubicBezTo>
                    <a:pt x="15" y="8"/>
                    <a:pt x="15" y="10"/>
                    <a:pt x="14" y="11"/>
                  </a:cubicBezTo>
                  <a:cubicBezTo>
                    <a:pt x="12" y="13"/>
                    <a:pt x="8" y="13"/>
                    <a:pt x="4" y="11"/>
                  </a:cubicBezTo>
                  <a:cubicBezTo>
                    <a:pt x="0" y="8"/>
                    <a:pt x="0" y="6"/>
                    <a:pt x="0" y="4"/>
                  </a:cubicBezTo>
                  <a:cubicBezTo>
                    <a:pt x="0" y="2"/>
                    <a:pt x="2" y="1"/>
                    <a:pt x="3" y="0"/>
                  </a:cubicBezTo>
                  <a:cubicBezTo>
                    <a:pt x="3" y="0"/>
                    <a:pt x="3" y="0"/>
                    <a:pt x="3" y="0"/>
                  </a:cubicBezTo>
                  <a:cubicBezTo>
                    <a:pt x="2" y="1"/>
                    <a:pt x="0" y="2"/>
                    <a:pt x="0" y="4"/>
                  </a:cubicBezTo>
                  <a:cubicBezTo>
                    <a:pt x="0" y="6"/>
                    <a:pt x="0" y="8"/>
                    <a:pt x="4" y="11"/>
                  </a:cubicBezTo>
                  <a:cubicBezTo>
                    <a:pt x="8" y="14"/>
                    <a:pt x="12" y="13"/>
                    <a:pt x="14" y="12"/>
                  </a:cubicBezTo>
                  <a:cubicBezTo>
                    <a:pt x="15" y="10"/>
                    <a:pt x="16" y="8"/>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5" name="Freeform 715">
              <a:extLst>
                <a:ext uri="{FF2B5EF4-FFF2-40B4-BE49-F238E27FC236}">
                  <a16:creationId xmlns:a16="http://schemas.microsoft.com/office/drawing/2014/main" id="{162B44EC-2065-15E2-330D-F801D83BF43B}"/>
                </a:ext>
              </a:extLst>
            </p:cNvPr>
            <p:cNvSpPr>
              <a:spLocks/>
            </p:cNvSpPr>
            <p:nvPr/>
          </p:nvSpPr>
          <p:spPr bwMode="auto">
            <a:xfrm>
              <a:off x="4097" y="2091"/>
              <a:ext cx="45" cy="63"/>
            </a:xfrm>
            <a:custGeom>
              <a:avLst/>
              <a:gdLst>
                <a:gd name="T0" fmla="*/ 155 w 22"/>
                <a:gd name="T1" fmla="*/ 52 h 29"/>
                <a:gd name="T2" fmla="*/ 104 w 22"/>
                <a:gd name="T3" fmla="*/ 9 h 29"/>
                <a:gd name="T4" fmla="*/ 16 w 22"/>
                <a:gd name="T5" fmla="*/ 165 h 29"/>
                <a:gd name="T6" fmla="*/ 129 w 22"/>
                <a:gd name="T7" fmla="*/ 289 h 29"/>
                <a:gd name="T8" fmla="*/ 188 w 22"/>
                <a:gd name="T9" fmla="*/ 217 h 29"/>
                <a:gd name="T10" fmla="*/ 172 w 22"/>
                <a:gd name="T11" fmla="*/ 122 h 29"/>
                <a:gd name="T12" fmla="*/ 155 w 22"/>
                <a:gd name="T13" fmla="*/ 52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29">
                  <a:moveTo>
                    <a:pt x="18" y="5"/>
                  </a:moveTo>
                  <a:cubicBezTo>
                    <a:pt x="16" y="3"/>
                    <a:pt x="14" y="2"/>
                    <a:pt x="12" y="1"/>
                  </a:cubicBezTo>
                  <a:cubicBezTo>
                    <a:pt x="3" y="0"/>
                    <a:pt x="0" y="8"/>
                    <a:pt x="2" y="16"/>
                  </a:cubicBezTo>
                  <a:cubicBezTo>
                    <a:pt x="4" y="24"/>
                    <a:pt x="11" y="29"/>
                    <a:pt x="15" y="28"/>
                  </a:cubicBezTo>
                  <a:cubicBezTo>
                    <a:pt x="19" y="27"/>
                    <a:pt x="21" y="25"/>
                    <a:pt x="22" y="21"/>
                  </a:cubicBezTo>
                  <a:cubicBezTo>
                    <a:pt x="22" y="18"/>
                    <a:pt x="20" y="14"/>
                    <a:pt x="20" y="12"/>
                  </a:cubicBezTo>
                  <a:cubicBezTo>
                    <a:pt x="19" y="10"/>
                    <a:pt x="19" y="7"/>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26" name="Freeform 716">
              <a:extLst>
                <a:ext uri="{FF2B5EF4-FFF2-40B4-BE49-F238E27FC236}">
                  <a16:creationId xmlns:a16="http://schemas.microsoft.com/office/drawing/2014/main" id="{0666BDEC-079A-F1F0-477E-6A5D4ABB89C6}"/>
                </a:ext>
              </a:extLst>
            </p:cNvPr>
            <p:cNvSpPr>
              <a:spLocks/>
            </p:cNvSpPr>
            <p:nvPr/>
          </p:nvSpPr>
          <p:spPr bwMode="auto">
            <a:xfrm>
              <a:off x="4111" y="2106"/>
              <a:ext cx="17" cy="33"/>
            </a:xfrm>
            <a:custGeom>
              <a:avLst/>
              <a:gdLst>
                <a:gd name="T0" fmla="*/ 19 w 8"/>
                <a:gd name="T1" fmla="*/ 9 h 15"/>
                <a:gd name="T2" fmla="*/ 0 w 8"/>
                <a:gd name="T3" fmla="*/ 64 h 15"/>
                <a:gd name="T4" fmla="*/ 40 w 8"/>
                <a:gd name="T5" fmla="*/ 161 h 15"/>
                <a:gd name="T6" fmla="*/ 77 w 8"/>
                <a:gd name="T7" fmla="*/ 161 h 15"/>
                <a:gd name="T8" fmla="*/ 77 w 8"/>
                <a:gd name="T9" fmla="*/ 161 h 15"/>
                <a:gd name="T10" fmla="*/ 40 w 8"/>
                <a:gd name="T11" fmla="*/ 150 h 15"/>
                <a:gd name="T12" fmla="*/ 0 w 8"/>
                <a:gd name="T13" fmla="*/ 64 h 15"/>
                <a:gd name="T14" fmla="*/ 19 w 8"/>
                <a:gd name="T15" fmla="*/ 9 h 15"/>
                <a:gd name="T16" fmla="*/ 49 w 8"/>
                <a:gd name="T17" fmla="*/ 9 h 15"/>
                <a:gd name="T18" fmla="*/ 49 w 8"/>
                <a:gd name="T19" fmla="*/ 9 h 15"/>
                <a:gd name="T20" fmla="*/ 19 w 8"/>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5">
                  <a:moveTo>
                    <a:pt x="2" y="1"/>
                  </a:moveTo>
                  <a:cubicBezTo>
                    <a:pt x="1" y="1"/>
                    <a:pt x="0" y="3"/>
                    <a:pt x="0" y="6"/>
                  </a:cubicBezTo>
                  <a:cubicBezTo>
                    <a:pt x="1" y="10"/>
                    <a:pt x="2" y="13"/>
                    <a:pt x="4" y="15"/>
                  </a:cubicBezTo>
                  <a:cubicBezTo>
                    <a:pt x="5" y="15"/>
                    <a:pt x="6" y="15"/>
                    <a:pt x="8" y="15"/>
                  </a:cubicBezTo>
                  <a:cubicBezTo>
                    <a:pt x="8" y="15"/>
                    <a:pt x="8" y="15"/>
                    <a:pt x="8" y="15"/>
                  </a:cubicBezTo>
                  <a:cubicBezTo>
                    <a:pt x="6" y="15"/>
                    <a:pt x="5" y="15"/>
                    <a:pt x="4" y="14"/>
                  </a:cubicBezTo>
                  <a:cubicBezTo>
                    <a:pt x="2" y="13"/>
                    <a:pt x="1" y="10"/>
                    <a:pt x="0" y="6"/>
                  </a:cubicBezTo>
                  <a:cubicBezTo>
                    <a:pt x="0" y="4"/>
                    <a:pt x="1" y="2"/>
                    <a:pt x="2" y="1"/>
                  </a:cubicBezTo>
                  <a:cubicBezTo>
                    <a:pt x="3" y="0"/>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7" name="Freeform 717">
              <a:extLst>
                <a:ext uri="{FF2B5EF4-FFF2-40B4-BE49-F238E27FC236}">
                  <a16:creationId xmlns:a16="http://schemas.microsoft.com/office/drawing/2014/main" id="{8B02557C-9B69-4BB3-452D-90631E4B38C4}"/>
                </a:ext>
              </a:extLst>
            </p:cNvPr>
            <p:cNvSpPr>
              <a:spLocks/>
            </p:cNvSpPr>
            <p:nvPr/>
          </p:nvSpPr>
          <p:spPr bwMode="auto">
            <a:xfrm>
              <a:off x="3818" y="2069"/>
              <a:ext cx="43" cy="50"/>
            </a:xfrm>
            <a:custGeom>
              <a:avLst/>
              <a:gdLst>
                <a:gd name="T0" fmla="*/ 156 w 21"/>
                <a:gd name="T1" fmla="*/ 61 h 23"/>
                <a:gd name="T2" fmla="*/ 104 w 21"/>
                <a:gd name="T3" fmla="*/ 9 h 23"/>
                <a:gd name="T4" fmla="*/ 41 w 21"/>
                <a:gd name="T5" fmla="*/ 20 h 23"/>
                <a:gd name="T6" fmla="*/ 51 w 21"/>
                <a:gd name="T7" fmla="*/ 193 h 23"/>
                <a:gd name="T8" fmla="*/ 172 w 21"/>
                <a:gd name="T9" fmla="*/ 174 h 23"/>
                <a:gd name="T10" fmla="*/ 156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4" y="1"/>
                    <a:pt x="12" y="1"/>
                  </a:cubicBezTo>
                  <a:cubicBezTo>
                    <a:pt x="9" y="0"/>
                    <a:pt x="7" y="0"/>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28" name="Freeform 718">
              <a:extLst>
                <a:ext uri="{FF2B5EF4-FFF2-40B4-BE49-F238E27FC236}">
                  <a16:creationId xmlns:a16="http://schemas.microsoft.com/office/drawing/2014/main" id="{8D1EAE2B-BABE-34D3-0E84-75E744C2E64F}"/>
                </a:ext>
              </a:extLst>
            </p:cNvPr>
            <p:cNvSpPr>
              <a:spLocks/>
            </p:cNvSpPr>
            <p:nvPr/>
          </p:nvSpPr>
          <p:spPr bwMode="auto">
            <a:xfrm>
              <a:off x="3830" y="2080"/>
              <a:ext cx="21" cy="26"/>
            </a:xfrm>
            <a:custGeom>
              <a:avLst/>
              <a:gdLst>
                <a:gd name="T0" fmla="*/ 92 w 10"/>
                <a:gd name="T1" fmla="*/ 80 h 12"/>
                <a:gd name="T2" fmla="*/ 76 w 10"/>
                <a:gd name="T3" fmla="*/ 113 h 12"/>
                <a:gd name="T4" fmla="*/ 17 w 10"/>
                <a:gd name="T5" fmla="*/ 72 h 12"/>
                <a:gd name="T6" fmla="*/ 8 w 10"/>
                <a:gd name="T7" fmla="*/ 9 h 12"/>
                <a:gd name="T8" fmla="*/ 36 w 10"/>
                <a:gd name="T9" fmla="*/ 0 h 12"/>
                <a:gd name="T10" fmla="*/ 36 w 10"/>
                <a:gd name="T11" fmla="*/ 0 h 12"/>
                <a:gd name="T12" fmla="*/ 8 w 10"/>
                <a:gd name="T13" fmla="*/ 9 h 12"/>
                <a:gd name="T14" fmla="*/ 8 w 10"/>
                <a:gd name="T15" fmla="*/ 72 h 12"/>
                <a:gd name="T16" fmla="*/ 76 w 10"/>
                <a:gd name="T17" fmla="*/ 113 h 12"/>
                <a:gd name="T18" fmla="*/ 92 w 10"/>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1"/>
                  </a:cubicBezTo>
                  <a:cubicBezTo>
                    <a:pt x="6" y="12"/>
                    <a:pt x="3" y="11"/>
                    <a:pt x="2" y="7"/>
                  </a:cubicBezTo>
                  <a:cubicBezTo>
                    <a:pt x="0" y="4"/>
                    <a:pt x="0" y="2"/>
                    <a:pt x="1" y="1"/>
                  </a:cubicBezTo>
                  <a:cubicBezTo>
                    <a:pt x="2" y="0"/>
                    <a:pt x="3" y="0"/>
                    <a:pt x="4" y="0"/>
                  </a:cubicBezTo>
                  <a:cubicBezTo>
                    <a:pt x="4" y="0"/>
                    <a:pt x="4" y="0"/>
                    <a:pt x="4" y="0"/>
                  </a:cubicBezTo>
                  <a:cubicBezTo>
                    <a:pt x="3" y="0"/>
                    <a:pt x="2" y="0"/>
                    <a:pt x="1" y="1"/>
                  </a:cubicBezTo>
                  <a:cubicBezTo>
                    <a:pt x="0" y="2"/>
                    <a:pt x="0" y="4"/>
                    <a:pt x="1" y="7"/>
                  </a:cubicBezTo>
                  <a:cubicBezTo>
                    <a:pt x="3" y="11"/>
                    <a:pt x="6" y="12"/>
                    <a:pt x="8" y="11"/>
                  </a:cubicBezTo>
                  <a:cubicBezTo>
                    <a:pt x="10"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29" name="Freeform 719">
              <a:extLst>
                <a:ext uri="{FF2B5EF4-FFF2-40B4-BE49-F238E27FC236}">
                  <a16:creationId xmlns:a16="http://schemas.microsoft.com/office/drawing/2014/main" id="{7B5820C5-8C2D-DCBE-879F-911FC40A03A8}"/>
                </a:ext>
              </a:extLst>
            </p:cNvPr>
            <p:cNvSpPr>
              <a:spLocks/>
            </p:cNvSpPr>
            <p:nvPr/>
          </p:nvSpPr>
          <p:spPr bwMode="auto">
            <a:xfrm>
              <a:off x="3880" y="2058"/>
              <a:ext cx="55" cy="61"/>
            </a:xfrm>
            <a:custGeom>
              <a:avLst/>
              <a:gdLst>
                <a:gd name="T0" fmla="*/ 136 w 27"/>
                <a:gd name="T1" fmla="*/ 257 h 28"/>
                <a:gd name="T2" fmla="*/ 204 w 27"/>
                <a:gd name="T3" fmla="*/ 105 h 28"/>
                <a:gd name="T4" fmla="*/ 49 w 27"/>
                <a:gd name="T5" fmla="*/ 44 h 28"/>
                <a:gd name="T6" fmla="*/ 136 w 27"/>
                <a:gd name="T7" fmla="*/ 257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8">
                  <a:moveTo>
                    <a:pt x="16" y="25"/>
                  </a:moveTo>
                  <a:cubicBezTo>
                    <a:pt x="24" y="25"/>
                    <a:pt x="27" y="18"/>
                    <a:pt x="24" y="10"/>
                  </a:cubicBezTo>
                  <a:cubicBezTo>
                    <a:pt x="20" y="3"/>
                    <a:pt x="13" y="0"/>
                    <a:pt x="6" y="4"/>
                  </a:cubicBezTo>
                  <a:cubicBezTo>
                    <a:pt x="0" y="9"/>
                    <a:pt x="4" y="28"/>
                    <a:pt x="16"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30" name="Freeform 720">
              <a:extLst>
                <a:ext uri="{FF2B5EF4-FFF2-40B4-BE49-F238E27FC236}">
                  <a16:creationId xmlns:a16="http://schemas.microsoft.com/office/drawing/2014/main" id="{60FA2CF6-BCB7-C0BD-5B24-A76B443B585C}"/>
                </a:ext>
              </a:extLst>
            </p:cNvPr>
            <p:cNvSpPr>
              <a:spLocks/>
            </p:cNvSpPr>
            <p:nvPr/>
          </p:nvSpPr>
          <p:spPr bwMode="auto">
            <a:xfrm>
              <a:off x="3894" y="2076"/>
              <a:ext cx="29" cy="26"/>
            </a:xfrm>
            <a:custGeom>
              <a:avLst/>
              <a:gdLst>
                <a:gd name="T0" fmla="*/ 108 w 14"/>
                <a:gd name="T1" fmla="*/ 33 h 12"/>
                <a:gd name="T2" fmla="*/ 116 w 14"/>
                <a:gd name="T3" fmla="*/ 93 h 12"/>
                <a:gd name="T4" fmla="*/ 64 w 14"/>
                <a:gd name="T5" fmla="*/ 121 h 12"/>
                <a:gd name="T6" fmla="*/ 8 w 14"/>
                <a:gd name="T7" fmla="*/ 80 h 12"/>
                <a:gd name="T8" fmla="*/ 8 w 14"/>
                <a:gd name="T9" fmla="*/ 0 h 12"/>
                <a:gd name="T10" fmla="*/ 8 w 14"/>
                <a:gd name="T11" fmla="*/ 0 h 12"/>
                <a:gd name="T12" fmla="*/ 8 w 14"/>
                <a:gd name="T13" fmla="*/ 80 h 12"/>
                <a:gd name="T14" fmla="*/ 64 w 14"/>
                <a:gd name="T15" fmla="*/ 121 h 12"/>
                <a:gd name="T16" fmla="*/ 116 w 14"/>
                <a:gd name="T17" fmla="*/ 93 h 12"/>
                <a:gd name="T18" fmla="*/ 108 w 14"/>
                <a:gd name="T19" fmla="*/ 33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2">
                  <a:moveTo>
                    <a:pt x="12" y="3"/>
                  </a:moveTo>
                  <a:cubicBezTo>
                    <a:pt x="14" y="4"/>
                    <a:pt x="14" y="6"/>
                    <a:pt x="13" y="9"/>
                  </a:cubicBezTo>
                  <a:cubicBezTo>
                    <a:pt x="11" y="11"/>
                    <a:pt x="9" y="12"/>
                    <a:pt x="7" y="12"/>
                  </a:cubicBezTo>
                  <a:cubicBezTo>
                    <a:pt x="5" y="12"/>
                    <a:pt x="2" y="10"/>
                    <a:pt x="1" y="8"/>
                  </a:cubicBezTo>
                  <a:cubicBezTo>
                    <a:pt x="0" y="5"/>
                    <a:pt x="0" y="2"/>
                    <a:pt x="1" y="0"/>
                  </a:cubicBezTo>
                  <a:cubicBezTo>
                    <a:pt x="1" y="0"/>
                    <a:pt x="1" y="0"/>
                    <a:pt x="1" y="0"/>
                  </a:cubicBezTo>
                  <a:cubicBezTo>
                    <a:pt x="0" y="2"/>
                    <a:pt x="0" y="5"/>
                    <a:pt x="1" y="8"/>
                  </a:cubicBezTo>
                  <a:cubicBezTo>
                    <a:pt x="2" y="10"/>
                    <a:pt x="4" y="12"/>
                    <a:pt x="7" y="12"/>
                  </a:cubicBezTo>
                  <a:cubicBezTo>
                    <a:pt x="9" y="12"/>
                    <a:pt x="11" y="11"/>
                    <a:pt x="13" y="9"/>
                  </a:cubicBezTo>
                  <a:cubicBezTo>
                    <a:pt x="14" y="7"/>
                    <a:pt x="14" y="4"/>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1" name="Freeform 721">
              <a:extLst>
                <a:ext uri="{FF2B5EF4-FFF2-40B4-BE49-F238E27FC236}">
                  <a16:creationId xmlns:a16="http://schemas.microsoft.com/office/drawing/2014/main" id="{C4A564AC-BC0F-98AB-CF09-DCEB8B20AA90}"/>
                </a:ext>
              </a:extLst>
            </p:cNvPr>
            <p:cNvSpPr>
              <a:spLocks/>
            </p:cNvSpPr>
            <p:nvPr/>
          </p:nvSpPr>
          <p:spPr bwMode="auto">
            <a:xfrm>
              <a:off x="4128" y="2340"/>
              <a:ext cx="53" cy="64"/>
            </a:xfrm>
            <a:custGeom>
              <a:avLst/>
              <a:gdLst>
                <a:gd name="T0" fmla="*/ 145 w 26"/>
                <a:gd name="T1" fmla="*/ 33 h 29"/>
                <a:gd name="T2" fmla="*/ 84 w 26"/>
                <a:gd name="T3" fmla="*/ 0 h 29"/>
                <a:gd name="T4" fmla="*/ 33 w 26"/>
                <a:gd name="T5" fmla="*/ 185 h 29"/>
                <a:gd name="T6" fmla="*/ 179 w 26"/>
                <a:gd name="T7" fmla="*/ 302 h 29"/>
                <a:gd name="T8" fmla="*/ 220 w 26"/>
                <a:gd name="T9" fmla="*/ 205 h 29"/>
                <a:gd name="T10" fmla="*/ 179 w 26"/>
                <a:gd name="T11" fmla="*/ 108 h 29"/>
                <a:gd name="T12" fmla="*/ 145 w 26"/>
                <a:gd name="T13" fmla="*/ 3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6" h="29">
                  <a:moveTo>
                    <a:pt x="17" y="3"/>
                  </a:moveTo>
                  <a:cubicBezTo>
                    <a:pt x="15" y="1"/>
                    <a:pt x="13" y="0"/>
                    <a:pt x="10" y="0"/>
                  </a:cubicBezTo>
                  <a:cubicBezTo>
                    <a:pt x="2" y="0"/>
                    <a:pt x="0" y="9"/>
                    <a:pt x="4" y="17"/>
                  </a:cubicBezTo>
                  <a:cubicBezTo>
                    <a:pt x="8" y="25"/>
                    <a:pt x="17" y="29"/>
                    <a:pt x="21" y="28"/>
                  </a:cubicBezTo>
                  <a:cubicBezTo>
                    <a:pt x="25" y="26"/>
                    <a:pt x="26" y="23"/>
                    <a:pt x="26" y="19"/>
                  </a:cubicBezTo>
                  <a:cubicBezTo>
                    <a:pt x="25" y="15"/>
                    <a:pt x="23" y="12"/>
                    <a:pt x="21" y="10"/>
                  </a:cubicBezTo>
                  <a:cubicBezTo>
                    <a:pt x="20" y="7"/>
                    <a:pt x="19" y="4"/>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32" name="Freeform 722">
              <a:extLst>
                <a:ext uri="{FF2B5EF4-FFF2-40B4-BE49-F238E27FC236}">
                  <a16:creationId xmlns:a16="http://schemas.microsoft.com/office/drawing/2014/main" id="{F57F6691-0CEC-CA09-3774-FF6C4640948C}"/>
                </a:ext>
              </a:extLst>
            </p:cNvPr>
            <p:cNvSpPr>
              <a:spLocks/>
            </p:cNvSpPr>
            <p:nvPr/>
          </p:nvSpPr>
          <p:spPr bwMode="auto">
            <a:xfrm>
              <a:off x="4144" y="2353"/>
              <a:ext cx="22" cy="35"/>
            </a:xfrm>
            <a:custGeom>
              <a:avLst/>
              <a:gdLst>
                <a:gd name="T0" fmla="*/ 8 w 11"/>
                <a:gd name="T1" fmla="*/ 9 h 16"/>
                <a:gd name="T2" fmla="*/ 8 w 11"/>
                <a:gd name="T3" fmla="*/ 72 h 16"/>
                <a:gd name="T4" fmla="*/ 56 w 11"/>
                <a:gd name="T5" fmla="*/ 158 h 16"/>
                <a:gd name="T6" fmla="*/ 88 w 11"/>
                <a:gd name="T7" fmla="*/ 168 h 16"/>
                <a:gd name="T8" fmla="*/ 88 w 11"/>
                <a:gd name="T9" fmla="*/ 168 h 16"/>
                <a:gd name="T10" fmla="*/ 56 w 11"/>
                <a:gd name="T11" fmla="*/ 158 h 16"/>
                <a:gd name="T12" fmla="*/ 8 w 11"/>
                <a:gd name="T13" fmla="*/ 72 h 16"/>
                <a:gd name="T14" fmla="*/ 16 w 11"/>
                <a:gd name="T15" fmla="*/ 9 h 16"/>
                <a:gd name="T16" fmla="*/ 32 w 11"/>
                <a:gd name="T17" fmla="*/ 9 h 16"/>
                <a:gd name="T18" fmla="*/ 32 w 11"/>
                <a:gd name="T19" fmla="*/ 9 h 16"/>
                <a:gd name="T20" fmla="*/ 8 w 11"/>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6">
                  <a:moveTo>
                    <a:pt x="1" y="1"/>
                  </a:moveTo>
                  <a:cubicBezTo>
                    <a:pt x="0" y="2"/>
                    <a:pt x="0" y="4"/>
                    <a:pt x="1" y="7"/>
                  </a:cubicBezTo>
                  <a:cubicBezTo>
                    <a:pt x="2" y="11"/>
                    <a:pt x="5" y="14"/>
                    <a:pt x="7" y="15"/>
                  </a:cubicBezTo>
                  <a:cubicBezTo>
                    <a:pt x="9" y="16"/>
                    <a:pt x="10" y="16"/>
                    <a:pt x="11" y="16"/>
                  </a:cubicBezTo>
                  <a:cubicBezTo>
                    <a:pt x="11" y="16"/>
                    <a:pt x="11" y="16"/>
                    <a:pt x="11" y="16"/>
                  </a:cubicBezTo>
                  <a:cubicBezTo>
                    <a:pt x="10" y="16"/>
                    <a:pt x="9" y="16"/>
                    <a:pt x="7" y="15"/>
                  </a:cubicBezTo>
                  <a:cubicBezTo>
                    <a:pt x="5" y="14"/>
                    <a:pt x="2" y="11"/>
                    <a:pt x="1" y="7"/>
                  </a:cubicBezTo>
                  <a:cubicBezTo>
                    <a:pt x="0" y="5"/>
                    <a:pt x="0" y="2"/>
                    <a:pt x="2" y="1"/>
                  </a:cubicBezTo>
                  <a:cubicBezTo>
                    <a:pt x="2" y="1"/>
                    <a:pt x="3" y="1"/>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3" name="Freeform 723">
              <a:extLst>
                <a:ext uri="{FF2B5EF4-FFF2-40B4-BE49-F238E27FC236}">
                  <a16:creationId xmlns:a16="http://schemas.microsoft.com/office/drawing/2014/main" id="{B86E0541-E238-0B6C-07CB-217D32A6A507}"/>
                </a:ext>
              </a:extLst>
            </p:cNvPr>
            <p:cNvSpPr>
              <a:spLocks/>
            </p:cNvSpPr>
            <p:nvPr/>
          </p:nvSpPr>
          <p:spPr bwMode="auto">
            <a:xfrm>
              <a:off x="4031" y="2165"/>
              <a:ext cx="58" cy="70"/>
            </a:xfrm>
            <a:custGeom>
              <a:avLst/>
              <a:gdLst>
                <a:gd name="T0" fmla="*/ 141 w 28"/>
                <a:gd name="T1" fmla="*/ 33 h 32"/>
                <a:gd name="T2" fmla="*/ 44 w 28"/>
                <a:gd name="T3" fmla="*/ 33 h 32"/>
                <a:gd name="T4" fmla="*/ 73 w 28"/>
                <a:gd name="T5" fmla="*/ 230 h 32"/>
                <a:gd name="T6" fmla="*/ 215 w 28"/>
                <a:gd name="T7" fmla="*/ 302 h 32"/>
                <a:gd name="T8" fmla="*/ 240 w 28"/>
                <a:gd name="T9" fmla="*/ 230 h 32"/>
                <a:gd name="T10" fmla="*/ 197 w 28"/>
                <a:gd name="T11" fmla="*/ 133 h 32"/>
                <a:gd name="T12" fmla="*/ 141 w 28"/>
                <a:gd name="T13" fmla="*/ 33 h 3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2">
                  <a:moveTo>
                    <a:pt x="16" y="3"/>
                  </a:moveTo>
                  <a:cubicBezTo>
                    <a:pt x="12" y="1"/>
                    <a:pt x="9" y="0"/>
                    <a:pt x="5" y="3"/>
                  </a:cubicBezTo>
                  <a:cubicBezTo>
                    <a:pt x="0" y="7"/>
                    <a:pt x="2" y="14"/>
                    <a:pt x="8" y="22"/>
                  </a:cubicBezTo>
                  <a:cubicBezTo>
                    <a:pt x="14" y="29"/>
                    <a:pt x="18" y="32"/>
                    <a:pt x="24" y="29"/>
                  </a:cubicBezTo>
                  <a:cubicBezTo>
                    <a:pt x="27" y="28"/>
                    <a:pt x="28" y="26"/>
                    <a:pt x="27" y="22"/>
                  </a:cubicBezTo>
                  <a:cubicBezTo>
                    <a:pt x="26" y="18"/>
                    <a:pt x="24" y="16"/>
                    <a:pt x="22" y="13"/>
                  </a:cubicBezTo>
                  <a:cubicBezTo>
                    <a:pt x="20" y="10"/>
                    <a:pt x="19" y="6"/>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34" name="Freeform 724">
              <a:extLst>
                <a:ext uri="{FF2B5EF4-FFF2-40B4-BE49-F238E27FC236}">
                  <a16:creationId xmlns:a16="http://schemas.microsoft.com/office/drawing/2014/main" id="{65C6131D-02CC-DEE6-0EF9-422D7AB411D1}"/>
                </a:ext>
              </a:extLst>
            </p:cNvPr>
            <p:cNvSpPr>
              <a:spLocks/>
            </p:cNvSpPr>
            <p:nvPr/>
          </p:nvSpPr>
          <p:spPr bwMode="auto">
            <a:xfrm>
              <a:off x="4048" y="2178"/>
              <a:ext cx="28" cy="38"/>
            </a:xfrm>
            <a:custGeom>
              <a:avLst/>
              <a:gdLst>
                <a:gd name="T0" fmla="*/ 112 w 14"/>
                <a:gd name="T1" fmla="*/ 179 h 17"/>
                <a:gd name="T2" fmla="*/ 104 w 14"/>
                <a:gd name="T3" fmla="*/ 190 h 17"/>
                <a:gd name="T4" fmla="*/ 32 w 14"/>
                <a:gd name="T5" fmla="*/ 110 h 17"/>
                <a:gd name="T6" fmla="*/ 8 w 14"/>
                <a:gd name="T7" fmla="*/ 9 h 17"/>
                <a:gd name="T8" fmla="*/ 40 w 14"/>
                <a:gd name="T9" fmla="*/ 9 h 17"/>
                <a:gd name="T10" fmla="*/ 40 w 14"/>
                <a:gd name="T11" fmla="*/ 9 h 17"/>
                <a:gd name="T12" fmla="*/ 8 w 14"/>
                <a:gd name="T13" fmla="*/ 9 h 17"/>
                <a:gd name="T14" fmla="*/ 32 w 14"/>
                <a:gd name="T15" fmla="*/ 110 h 17"/>
                <a:gd name="T16" fmla="*/ 104 w 14"/>
                <a:gd name="T17" fmla="*/ 190 h 17"/>
                <a:gd name="T18" fmla="*/ 112 w 14"/>
                <a:gd name="T19" fmla="*/ 179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6"/>
                  </a:moveTo>
                  <a:cubicBezTo>
                    <a:pt x="14" y="16"/>
                    <a:pt x="14" y="16"/>
                    <a:pt x="13" y="17"/>
                  </a:cubicBezTo>
                  <a:cubicBezTo>
                    <a:pt x="12" y="17"/>
                    <a:pt x="8" y="16"/>
                    <a:pt x="4" y="10"/>
                  </a:cubicBezTo>
                  <a:cubicBezTo>
                    <a:pt x="0" y="5"/>
                    <a:pt x="0" y="2"/>
                    <a:pt x="1" y="1"/>
                  </a:cubicBezTo>
                  <a:cubicBezTo>
                    <a:pt x="2" y="0"/>
                    <a:pt x="4" y="0"/>
                    <a:pt x="5" y="1"/>
                  </a:cubicBezTo>
                  <a:cubicBezTo>
                    <a:pt x="5" y="1"/>
                    <a:pt x="5" y="1"/>
                    <a:pt x="5" y="1"/>
                  </a:cubicBezTo>
                  <a:cubicBezTo>
                    <a:pt x="4" y="0"/>
                    <a:pt x="2" y="0"/>
                    <a:pt x="1" y="1"/>
                  </a:cubicBezTo>
                  <a:cubicBezTo>
                    <a:pt x="0" y="2"/>
                    <a:pt x="0" y="5"/>
                    <a:pt x="4" y="10"/>
                  </a:cubicBezTo>
                  <a:cubicBezTo>
                    <a:pt x="8" y="15"/>
                    <a:pt x="12" y="17"/>
                    <a:pt x="13" y="17"/>
                  </a:cubicBezTo>
                  <a:cubicBezTo>
                    <a:pt x="14" y="17"/>
                    <a:pt x="14" y="16"/>
                    <a:pt x="14"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5" name="Freeform 725">
              <a:extLst>
                <a:ext uri="{FF2B5EF4-FFF2-40B4-BE49-F238E27FC236}">
                  <a16:creationId xmlns:a16="http://schemas.microsoft.com/office/drawing/2014/main" id="{EEE32401-103C-034B-4B0D-76A26EAA4B36}"/>
                </a:ext>
              </a:extLst>
            </p:cNvPr>
            <p:cNvSpPr>
              <a:spLocks/>
            </p:cNvSpPr>
            <p:nvPr/>
          </p:nvSpPr>
          <p:spPr bwMode="auto">
            <a:xfrm>
              <a:off x="4142" y="2126"/>
              <a:ext cx="47" cy="63"/>
            </a:xfrm>
            <a:custGeom>
              <a:avLst/>
              <a:gdLst>
                <a:gd name="T0" fmla="*/ 155 w 23"/>
                <a:gd name="T1" fmla="*/ 61 h 29"/>
                <a:gd name="T2" fmla="*/ 104 w 23"/>
                <a:gd name="T3" fmla="*/ 20 h 29"/>
                <a:gd name="T4" fmla="*/ 16 w 23"/>
                <a:gd name="T5" fmla="*/ 165 h 29"/>
                <a:gd name="T6" fmla="*/ 129 w 23"/>
                <a:gd name="T7" fmla="*/ 298 h 29"/>
                <a:gd name="T8" fmla="*/ 188 w 23"/>
                <a:gd name="T9" fmla="*/ 226 h 29"/>
                <a:gd name="T10" fmla="*/ 172 w 23"/>
                <a:gd name="T11" fmla="*/ 133 h 29"/>
                <a:gd name="T12" fmla="*/ 155 w 23"/>
                <a:gd name="T13" fmla="*/ 61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9">
                  <a:moveTo>
                    <a:pt x="18" y="6"/>
                  </a:moveTo>
                  <a:cubicBezTo>
                    <a:pt x="17" y="4"/>
                    <a:pt x="15" y="2"/>
                    <a:pt x="12" y="2"/>
                  </a:cubicBezTo>
                  <a:cubicBezTo>
                    <a:pt x="4" y="0"/>
                    <a:pt x="0" y="8"/>
                    <a:pt x="2" y="16"/>
                  </a:cubicBezTo>
                  <a:cubicBezTo>
                    <a:pt x="4" y="24"/>
                    <a:pt x="11" y="29"/>
                    <a:pt x="15" y="29"/>
                  </a:cubicBezTo>
                  <a:cubicBezTo>
                    <a:pt x="20" y="28"/>
                    <a:pt x="22" y="26"/>
                    <a:pt x="22" y="22"/>
                  </a:cubicBezTo>
                  <a:cubicBezTo>
                    <a:pt x="23" y="18"/>
                    <a:pt x="21" y="15"/>
                    <a:pt x="20" y="13"/>
                  </a:cubicBezTo>
                  <a:cubicBezTo>
                    <a:pt x="20" y="10"/>
                    <a:pt x="19" y="8"/>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36" name="Freeform 726">
              <a:extLst>
                <a:ext uri="{FF2B5EF4-FFF2-40B4-BE49-F238E27FC236}">
                  <a16:creationId xmlns:a16="http://schemas.microsoft.com/office/drawing/2014/main" id="{41A3DC0D-18B9-875E-87B5-C9047C182376}"/>
                </a:ext>
              </a:extLst>
            </p:cNvPr>
            <p:cNvSpPr>
              <a:spLocks/>
            </p:cNvSpPr>
            <p:nvPr/>
          </p:nvSpPr>
          <p:spPr bwMode="auto">
            <a:xfrm>
              <a:off x="4158" y="2143"/>
              <a:ext cx="15" cy="33"/>
            </a:xfrm>
            <a:custGeom>
              <a:avLst/>
              <a:gdLst>
                <a:gd name="T0" fmla="*/ 19 w 7"/>
                <a:gd name="T1" fmla="*/ 0 h 15"/>
                <a:gd name="T2" fmla="*/ 0 w 7"/>
                <a:gd name="T3" fmla="*/ 64 h 15"/>
                <a:gd name="T4" fmla="*/ 41 w 7"/>
                <a:gd name="T5" fmla="*/ 150 h 15"/>
                <a:gd name="T6" fmla="*/ 69 w 7"/>
                <a:gd name="T7" fmla="*/ 161 h 15"/>
                <a:gd name="T8" fmla="*/ 69 w 7"/>
                <a:gd name="T9" fmla="*/ 161 h 15"/>
                <a:gd name="T10" fmla="*/ 41 w 7"/>
                <a:gd name="T11" fmla="*/ 150 h 15"/>
                <a:gd name="T12" fmla="*/ 0 w 7"/>
                <a:gd name="T13" fmla="*/ 64 h 15"/>
                <a:gd name="T14" fmla="*/ 19 w 7"/>
                <a:gd name="T15" fmla="*/ 9 h 15"/>
                <a:gd name="T16" fmla="*/ 41 w 7"/>
                <a:gd name="T17" fmla="*/ 9 h 15"/>
                <a:gd name="T18" fmla="*/ 41 w 7"/>
                <a:gd name="T19" fmla="*/ 9 h 15"/>
                <a:gd name="T20" fmla="*/ 19 w 7"/>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5">
                  <a:moveTo>
                    <a:pt x="2" y="0"/>
                  </a:moveTo>
                  <a:cubicBezTo>
                    <a:pt x="0" y="1"/>
                    <a:pt x="0" y="3"/>
                    <a:pt x="0" y="6"/>
                  </a:cubicBezTo>
                  <a:cubicBezTo>
                    <a:pt x="0" y="9"/>
                    <a:pt x="2" y="13"/>
                    <a:pt x="4" y="14"/>
                  </a:cubicBezTo>
                  <a:cubicBezTo>
                    <a:pt x="5" y="15"/>
                    <a:pt x="6" y="15"/>
                    <a:pt x="7" y="15"/>
                  </a:cubicBezTo>
                  <a:cubicBezTo>
                    <a:pt x="7" y="15"/>
                    <a:pt x="7" y="15"/>
                    <a:pt x="7" y="15"/>
                  </a:cubicBezTo>
                  <a:cubicBezTo>
                    <a:pt x="6" y="15"/>
                    <a:pt x="5" y="15"/>
                    <a:pt x="4" y="14"/>
                  </a:cubicBezTo>
                  <a:cubicBezTo>
                    <a:pt x="2" y="13"/>
                    <a:pt x="0" y="9"/>
                    <a:pt x="0" y="6"/>
                  </a:cubicBezTo>
                  <a:cubicBezTo>
                    <a:pt x="0" y="3"/>
                    <a:pt x="0" y="1"/>
                    <a:pt x="2" y="1"/>
                  </a:cubicBezTo>
                  <a:cubicBezTo>
                    <a:pt x="3" y="0"/>
                    <a:pt x="4" y="0"/>
                    <a:pt x="4" y="1"/>
                  </a:cubicBezTo>
                  <a:cubicBezTo>
                    <a:pt x="4" y="1"/>
                    <a:pt x="4" y="1"/>
                    <a:pt x="4" y="1"/>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7" name="Freeform 727">
              <a:extLst>
                <a:ext uri="{FF2B5EF4-FFF2-40B4-BE49-F238E27FC236}">
                  <a16:creationId xmlns:a16="http://schemas.microsoft.com/office/drawing/2014/main" id="{3DD6240D-9A6E-6DD4-FB75-00BD9AE694C1}"/>
                </a:ext>
              </a:extLst>
            </p:cNvPr>
            <p:cNvSpPr>
              <a:spLocks/>
            </p:cNvSpPr>
            <p:nvPr/>
          </p:nvSpPr>
          <p:spPr bwMode="auto">
            <a:xfrm>
              <a:off x="4179" y="2132"/>
              <a:ext cx="43" cy="51"/>
            </a:xfrm>
            <a:custGeom>
              <a:avLst/>
              <a:gdLst>
                <a:gd name="T0" fmla="*/ 156 w 21"/>
                <a:gd name="T1" fmla="*/ 64 h 23"/>
                <a:gd name="T2" fmla="*/ 104 w 21"/>
                <a:gd name="T3" fmla="*/ 9 h 23"/>
                <a:gd name="T4" fmla="*/ 41 w 21"/>
                <a:gd name="T5" fmla="*/ 20 h 23"/>
                <a:gd name="T6" fmla="*/ 51 w 21"/>
                <a:gd name="T7" fmla="*/ 206 h 23"/>
                <a:gd name="T8" fmla="*/ 172 w 21"/>
                <a:gd name="T9" fmla="*/ 186 h 23"/>
                <a:gd name="T10" fmla="*/ 156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4"/>
                    <a:pt x="15" y="1"/>
                    <a:pt x="12" y="1"/>
                  </a:cubicBezTo>
                  <a:cubicBezTo>
                    <a:pt x="9" y="0"/>
                    <a:pt x="7" y="1"/>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38" name="Freeform 728">
              <a:extLst>
                <a:ext uri="{FF2B5EF4-FFF2-40B4-BE49-F238E27FC236}">
                  <a16:creationId xmlns:a16="http://schemas.microsoft.com/office/drawing/2014/main" id="{E92CD81E-EA35-95C0-110E-7C27D04BC326}"/>
                </a:ext>
              </a:extLst>
            </p:cNvPr>
            <p:cNvSpPr>
              <a:spLocks/>
            </p:cNvSpPr>
            <p:nvPr/>
          </p:nvSpPr>
          <p:spPr bwMode="auto">
            <a:xfrm>
              <a:off x="4191" y="2143"/>
              <a:ext cx="23" cy="27"/>
            </a:xfrm>
            <a:custGeom>
              <a:avLst/>
              <a:gdLst>
                <a:gd name="T0" fmla="*/ 100 w 11"/>
                <a:gd name="T1" fmla="*/ 92 h 12"/>
                <a:gd name="T2" fmla="*/ 75 w 11"/>
                <a:gd name="T3" fmla="*/ 137 h 12"/>
                <a:gd name="T4" fmla="*/ 17 w 11"/>
                <a:gd name="T5" fmla="*/ 92 h 12"/>
                <a:gd name="T6" fmla="*/ 8 w 11"/>
                <a:gd name="T7" fmla="*/ 25 h 12"/>
                <a:gd name="T8" fmla="*/ 36 w 11"/>
                <a:gd name="T9" fmla="*/ 0 h 12"/>
                <a:gd name="T10" fmla="*/ 36 w 11"/>
                <a:gd name="T11" fmla="*/ 0 h 12"/>
                <a:gd name="T12" fmla="*/ 8 w 11"/>
                <a:gd name="T13" fmla="*/ 25 h 12"/>
                <a:gd name="T14" fmla="*/ 8 w 11"/>
                <a:gd name="T15" fmla="*/ 92 h 12"/>
                <a:gd name="T16" fmla="*/ 75 w 11"/>
                <a:gd name="T17" fmla="*/ 137 h 12"/>
                <a:gd name="T18" fmla="*/ 100 w 11"/>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3" y="11"/>
                    <a:pt x="2" y="8"/>
                  </a:cubicBezTo>
                  <a:cubicBezTo>
                    <a:pt x="0" y="5"/>
                    <a:pt x="1" y="3"/>
                    <a:pt x="1" y="2"/>
                  </a:cubicBezTo>
                  <a:cubicBezTo>
                    <a:pt x="2" y="0"/>
                    <a:pt x="3" y="0"/>
                    <a:pt x="4" y="0"/>
                  </a:cubicBezTo>
                  <a:cubicBezTo>
                    <a:pt x="4" y="0"/>
                    <a:pt x="4" y="0"/>
                    <a:pt x="4" y="0"/>
                  </a:cubicBezTo>
                  <a:cubicBezTo>
                    <a:pt x="3" y="0"/>
                    <a:pt x="2" y="0"/>
                    <a:pt x="1" y="2"/>
                  </a:cubicBezTo>
                  <a:cubicBezTo>
                    <a:pt x="0" y="3"/>
                    <a:pt x="0" y="5"/>
                    <a:pt x="1"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39" name="Freeform 729">
              <a:extLst>
                <a:ext uri="{FF2B5EF4-FFF2-40B4-BE49-F238E27FC236}">
                  <a16:creationId xmlns:a16="http://schemas.microsoft.com/office/drawing/2014/main" id="{9CE0AA7C-CB92-77EF-ECC7-D0C8352A514E}"/>
                </a:ext>
              </a:extLst>
            </p:cNvPr>
            <p:cNvSpPr>
              <a:spLocks/>
            </p:cNvSpPr>
            <p:nvPr/>
          </p:nvSpPr>
          <p:spPr bwMode="auto">
            <a:xfrm>
              <a:off x="4425" y="2331"/>
              <a:ext cx="57" cy="62"/>
            </a:xfrm>
            <a:custGeom>
              <a:avLst/>
              <a:gdLst>
                <a:gd name="T0" fmla="*/ 153 w 28"/>
                <a:gd name="T1" fmla="*/ 270 h 28"/>
                <a:gd name="T2" fmla="*/ 204 w 28"/>
                <a:gd name="T3" fmla="*/ 97 h 28"/>
                <a:gd name="T4" fmla="*/ 49 w 28"/>
                <a:gd name="T5" fmla="*/ 53 h 28"/>
                <a:gd name="T6" fmla="*/ 153 w 28"/>
                <a:gd name="T7" fmla="*/ 270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8">
                  <a:moveTo>
                    <a:pt x="18" y="25"/>
                  </a:moveTo>
                  <a:cubicBezTo>
                    <a:pt x="25" y="24"/>
                    <a:pt x="28" y="16"/>
                    <a:pt x="24" y="9"/>
                  </a:cubicBezTo>
                  <a:cubicBezTo>
                    <a:pt x="19" y="2"/>
                    <a:pt x="12" y="0"/>
                    <a:pt x="6" y="5"/>
                  </a:cubicBezTo>
                  <a:cubicBezTo>
                    <a:pt x="0" y="10"/>
                    <a:pt x="6" y="28"/>
                    <a:pt x="18" y="2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40" name="Freeform 730">
              <a:extLst>
                <a:ext uri="{FF2B5EF4-FFF2-40B4-BE49-F238E27FC236}">
                  <a16:creationId xmlns:a16="http://schemas.microsoft.com/office/drawing/2014/main" id="{AC793308-A9EC-86ED-144F-567E2EE49672}"/>
                </a:ext>
              </a:extLst>
            </p:cNvPr>
            <p:cNvSpPr>
              <a:spLocks/>
            </p:cNvSpPr>
            <p:nvPr/>
          </p:nvSpPr>
          <p:spPr bwMode="auto">
            <a:xfrm>
              <a:off x="4439" y="2349"/>
              <a:ext cx="29" cy="26"/>
            </a:xfrm>
            <a:custGeom>
              <a:avLst/>
              <a:gdLst>
                <a:gd name="T0" fmla="*/ 116 w 14"/>
                <a:gd name="T1" fmla="*/ 20 h 12"/>
                <a:gd name="T2" fmla="*/ 116 w 14"/>
                <a:gd name="T3" fmla="*/ 80 h 12"/>
                <a:gd name="T4" fmla="*/ 73 w 14"/>
                <a:gd name="T5" fmla="*/ 121 h 12"/>
                <a:gd name="T6" fmla="*/ 17 w 14"/>
                <a:gd name="T7" fmla="*/ 80 h 12"/>
                <a:gd name="T8" fmla="*/ 8 w 14"/>
                <a:gd name="T9" fmla="*/ 0 h 12"/>
                <a:gd name="T10" fmla="*/ 8 w 14"/>
                <a:gd name="T11" fmla="*/ 0 h 12"/>
                <a:gd name="T12" fmla="*/ 17 w 14"/>
                <a:gd name="T13" fmla="*/ 80 h 12"/>
                <a:gd name="T14" fmla="*/ 73 w 14"/>
                <a:gd name="T15" fmla="*/ 121 h 12"/>
                <a:gd name="T16" fmla="*/ 116 w 14"/>
                <a:gd name="T17" fmla="*/ 80 h 12"/>
                <a:gd name="T18" fmla="*/ 116 w 14"/>
                <a:gd name="T19" fmla="*/ 2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2">
                  <a:moveTo>
                    <a:pt x="13" y="2"/>
                  </a:moveTo>
                  <a:cubicBezTo>
                    <a:pt x="14" y="3"/>
                    <a:pt x="14" y="6"/>
                    <a:pt x="13" y="8"/>
                  </a:cubicBezTo>
                  <a:cubicBezTo>
                    <a:pt x="12" y="10"/>
                    <a:pt x="10" y="12"/>
                    <a:pt x="8" y="12"/>
                  </a:cubicBezTo>
                  <a:cubicBezTo>
                    <a:pt x="5" y="12"/>
                    <a:pt x="3" y="10"/>
                    <a:pt x="2" y="8"/>
                  </a:cubicBezTo>
                  <a:cubicBezTo>
                    <a:pt x="0" y="5"/>
                    <a:pt x="0" y="3"/>
                    <a:pt x="1" y="0"/>
                  </a:cubicBezTo>
                  <a:cubicBezTo>
                    <a:pt x="1" y="0"/>
                    <a:pt x="1" y="0"/>
                    <a:pt x="1" y="0"/>
                  </a:cubicBezTo>
                  <a:cubicBezTo>
                    <a:pt x="0" y="3"/>
                    <a:pt x="0" y="5"/>
                    <a:pt x="2" y="8"/>
                  </a:cubicBezTo>
                  <a:cubicBezTo>
                    <a:pt x="3" y="10"/>
                    <a:pt x="5" y="12"/>
                    <a:pt x="8" y="12"/>
                  </a:cubicBezTo>
                  <a:cubicBezTo>
                    <a:pt x="10" y="12"/>
                    <a:pt x="12" y="11"/>
                    <a:pt x="13" y="8"/>
                  </a:cubicBezTo>
                  <a:cubicBezTo>
                    <a:pt x="14" y="6"/>
                    <a:pt x="14" y="4"/>
                    <a:pt x="13" y="2"/>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1" name="Freeform 731">
              <a:extLst>
                <a:ext uri="{FF2B5EF4-FFF2-40B4-BE49-F238E27FC236}">
                  <a16:creationId xmlns:a16="http://schemas.microsoft.com/office/drawing/2014/main" id="{A97814B4-A608-3835-3C02-44D542223EEF}"/>
                </a:ext>
              </a:extLst>
            </p:cNvPr>
            <p:cNvSpPr>
              <a:spLocks/>
            </p:cNvSpPr>
            <p:nvPr/>
          </p:nvSpPr>
          <p:spPr bwMode="auto">
            <a:xfrm>
              <a:off x="4427" y="2305"/>
              <a:ext cx="49" cy="77"/>
            </a:xfrm>
            <a:custGeom>
              <a:avLst/>
              <a:gdLst>
                <a:gd name="T0" fmla="*/ 204 w 24"/>
                <a:gd name="T1" fmla="*/ 150 h 35"/>
                <a:gd name="T2" fmla="*/ 180 w 24"/>
                <a:gd name="T3" fmla="*/ 73 h 35"/>
                <a:gd name="T4" fmla="*/ 33 w 24"/>
                <a:gd name="T5" fmla="*/ 150 h 35"/>
                <a:gd name="T6" fmla="*/ 67 w 24"/>
                <a:gd name="T7" fmla="*/ 354 h 35"/>
                <a:gd name="T8" fmla="*/ 163 w 24"/>
                <a:gd name="T9" fmla="*/ 330 h 35"/>
                <a:gd name="T10" fmla="*/ 188 w 24"/>
                <a:gd name="T11" fmla="*/ 233 h 35"/>
                <a:gd name="T12" fmla="*/ 204 w 24"/>
                <a:gd name="T13" fmla="*/ 150 h 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5">
                  <a:moveTo>
                    <a:pt x="24" y="14"/>
                  </a:moveTo>
                  <a:cubicBezTo>
                    <a:pt x="24" y="11"/>
                    <a:pt x="23" y="9"/>
                    <a:pt x="21" y="7"/>
                  </a:cubicBezTo>
                  <a:cubicBezTo>
                    <a:pt x="15" y="0"/>
                    <a:pt x="7" y="5"/>
                    <a:pt x="4" y="14"/>
                  </a:cubicBezTo>
                  <a:cubicBezTo>
                    <a:pt x="0" y="23"/>
                    <a:pt x="4" y="31"/>
                    <a:pt x="8" y="33"/>
                  </a:cubicBezTo>
                  <a:cubicBezTo>
                    <a:pt x="12" y="35"/>
                    <a:pt x="16" y="34"/>
                    <a:pt x="19" y="31"/>
                  </a:cubicBezTo>
                  <a:cubicBezTo>
                    <a:pt x="21" y="28"/>
                    <a:pt x="22" y="24"/>
                    <a:pt x="22" y="22"/>
                  </a:cubicBezTo>
                  <a:cubicBezTo>
                    <a:pt x="23" y="19"/>
                    <a:pt x="24" y="16"/>
                    <a:pt x="24" y="1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42" name="Freeform 732">
              <a:extLst>
                <a:ext uri="{FF2B5EF4-FFF2-40B4-BE49-F238E27FC236}">
                  <a16:creationId xmlns:a16="http://schemas.microsoft.com/office/drawing/2014/main" id="{B33DA981-94C8-85A8-2720-EDD1B0328312}"/>
                </a:ext>
              </a:extLst>
            </p:cNvPr>
            <p:cNvSpPr>
              <a:spLocks/>
            </p:cNvSpPr>
            <p:nvPr/>
          </p:nvSpPr>
          <p:spPr bwMode="auto">
            <a:xfrm>
              <a:off x="4443" y="2329"/>
              <a:ext cx="19" cy="37"/>
            </a:xfrm>
            <a:custGeom>
              <a:avLst/>
              <a:gdLst>
                <a:gd name="T0" fmla="*/ 68 w 9"/>
                <a:gd name="T1" fmla="*/ 0 h 17"/>
                <a:gd name="T2" fmla="*/ 17 w 9"/>
                <a:gd name="T3" fmla="*/ 44 h 17"/>
                <a:gd name="T4" fmla="*/ 8 w 9"/>
                <a:gd name="T5" fmla="*/ 141 h 17"/>
                <a:gd name="T6" fmla="*/ 27 w 9"/>
                <a:gd name="T7" fmla="*/ 176 h 17"/>
                <a:gd name="T8" fmla="*/ 27 w 9"/>
                <a:gd name="T9" fmla="*/ 176 h 17"/>
                <a:gd name="T10" fmla="*/ 8 w 9"/>
                <a:gd name="T11" fmla="*/ 141 h 17"/>
                <a:gd name="T12" fmla="*/ 27 w 9"/>
                <a:gd name="T13" fmla="*/ 44 h 17"/>
                <a:gd name="T14" fmla="*/ 68 w 9"/>
                <a:gd name="T15" fmla="*/ 0 h 17"/>
                <a:gd name="T16" fmla="*/ 84 w 9"/>
                <a:gd name="T17" fmla="*/ 20 h 17"/>
                <a:gd name="T18" fmla="*/ 84 w 9"/>
                <a:gd name="T19" fmla="*/ 20 h 17"/>
                <a:gd name="T20" fmla="*/ 68 w 9"/>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7">
                  <a:moveTo>
                    <a:pt x="7" y="0"/>
                  </a:moveTo>
                  <a:cubicBezTo>
                    <a:pt x="5" y="0"/>
                    <a:pt x="4" y="1"/>
                    <a:pt x="2" y="4"/>
                  </a:cubicBezTo>
                  <a:cubicBezTo>
                    <a:pt x="0" y="7"/>
                    <a:pt x="0" y="11"/>
                    <a:pt x="1" y="14"/>
                  </a:cubicBezTo>
                  <a:cubicBezTo>
                    <a:pt x="1" y="15"/>
                    <a:pt x="2" y="16"/>
                    <a:pt x="3" y="17"/>
                  </a:cubicBezTo>
                  <a:cubicBezTo>
                    <a:pt x="3" y="17"/>
                    <a:pt x="3" y="17"/>
                    <a:pt x="3" y="17"/>
                  </a:cubicBezTo>
                  <a:cubicBezTo>
                    <a:pt x="2" y="16"/>
                    <a:pt x="1" y="15"/>
                    <a:pt x="1" y="14"/>
                  </a:cubicBezTo>
                  <a:cubicBezTo>
                    <a:pt x="0" y="11"/>
                    <a:pt x="1" y="7"/>
                    <a:pt x="3" y="4"/>
                  </a:cubicBezTo>
                  <a:cubicBezTo>
                    <a:pt x="4" y="2"/>
                    <a:pt x="6" y="0"/>
                    <a:pt x="7" y="0"/>
                  </a:cubicBezTo>
                  <a:cubicBezTo>
                    <a:pt x="8" y="0"/>
                    <a:pt x="9" y="1"/>
                    <a:pt x="9" y="2"/>
                  </a:cubicBezTo>
                  <a:cubicBezTo>
                    <a:pt x="9" y="2"/>
                    <a:pt x="9" y="2"/>
                    <a:pt x="9" y="2"/>
                  </a:cubicBezTo>
                  <a:cubicBezTo>
                    <a:pt x="9" y="1"/>
                    <a:pt x="8" y="0"/>
                    <a:pt x="7"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3" name="Freeform 733">
              <a:extLst>
                <a:ext uri="{FF2B5EF4-FFF2-40B4-BE49-F238E27FC236}">
                  <a16:creationId xmlns:a16="http://schemas.microsoft.com/office/drawing/2014/main" id="{0BA41A43-AA18-66E8-DB62-D65836B26961}"/>
                </a:ext>
              </a:extLst>
            </p:cNvPr>
            <p:cNvSpPr>
              <a:spLocks/>
            </p:cNvSpPr>
            <p:nvPr/>
          </p:nvSpPr>
          <p:spPr bwMode="auto">
            <a:xfrm>
              <a:off x="4382" y="2347"/>
              <a:ext cx="59" cy="68"/>
            </a:xfrm>
            <a:custGeom>
              <a:avLst/>
              <a:gdLst>
                <a:gd name="T0" fmla="*/ 128 w 29"/>
                <a:gd name="T1" fmla="*/ 33 h 31"/>
                <a:gd name="T2" fmla="*/ 33 w 29"/>
                <a:gd name="T3" fmla="*/ 33 h 31"/>
                <a:gd name="T4" fmla="*/ 75 w 29"/>
                <a:gd name="T5" fmla="*/ 222 h 31"/>
                <a:gd name="T6" fmla="*/ 220 w 29"/>
                <a:gd name="T7" fmla="*/ 294 h 31"/>
                <a:gd name="T8" fmla="*/ 236 w 29"/>
                <a:gd name="T9" fmla="*/ 213 h 31"/>
                <a:gd name="T10" fmla="*/ 187 w 29"/>
                <a:gd name="T11" fmla="*/ 116 h 31"/>
                <a:gd name="T12" fmla="*/ 128 w 29"/>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31">
                  <a:moveTo>
                    <a:pt x="15" y="3"/>
                  </a:moveTo>
                  <a:cubicBezTo>
                    <a:pt x="12" y="0"/>
                    <a:pt x="8" y="0"/>
                    <a:pt x="4" y="3"/>
                  </a:cubicBezTo>
                  <a:cubicBezTo>
                    <a:pt x="0" y="8"/>
                    <a:pt x="2" y="15"/>
                    <a:pt x="9" y="21"/>
                  </a:cubicBezTo>
                  <a:cubicBezTo>
                    <a:pt x="15" y="28"/>
                    <a:pt x="20" y="31"/>
                    <a:pt x="26" y="28"/>
                  </a:cubicBezTo>
                  <a:cubicBezTo>
                    <a:pt x="28" y="27"/>
                    <a:pt x="29" y="24"/>
                    <a:pt x="28" y="20"/>
                  </a:cubicBezTo>
                  <a:cubicBezTo>
                    <a:pt x="27" y="16"/>
                    <a:pt x="25" y="15"/>
                    <a:pt x="22" y="11"/>
                  </a:cubicBezTo>
                  <a:cubicBezTo>
                    <a:pt x="20" y="9"/>
                    <a:pt x="19" y="5"/>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44" name="Freeform 734">
              <a:extLst>
                <a:ext uri="{FF2B5EF4-FFF2-40B4-BE49-F238E27FC236}">
                  <a16:creationId xmlns:a16="http://schemas.microsoft.com/office/drawing/2014/main" id="{9EB8884B-4D57-DCA2-B9CB-9A42FEF1E71B}"/>
                </a:ext>
              </a:extLst>
            </p:cNvPr>
            <p:cNvSpPr>
              <a:spLocks/>
            </p:cNvSpPr>
            <p:nvPr/>
          </p:nvSpPr>
          <p:spPr bwMode="auto">
            <a:xfrm>
              <a:off x="4398" y="2360"/>
              <a:ext cx="31" cy="35"/>
            </a:xfrm>
            <a:custGeom>
              <a:avLst/>
              <a:gdLst>
                <a:gd name="T0" fmla="*/ 132 w 15"/>
                <a:gd name="T1" fmla="*/ 149 h 16"/>
                <a:gd name="T2" fmla="*/ 124 w 15"/>
                <a:gd name="T3" fmla="*/ 158 h 16"/>
                <a:gd name="T4" fmla="*/ 35 w 15"/>
                <a:gd name="T5" fmla="*/ 96 h 16"/>
                <a:gd name="T6" fmla="*/ 8 w 15"/>
                <a:gd name="T7" fmla="*/ 9 h 16"/>
                <a:gd name="T8" fmla="*/ 43 w 15"/>
                <a:gd name="T9" fmla="*/ 9 h 16"/>
                <a:gd name="T10" fmla="*/ 43 w 15"/>
                <a:gd name="T11" fmla="*/ 9 h 16"/>
                <a:gd name="T12" fmla="*/ 8 w 15"/>
                <a:gd name="T13" fmla="*/ 9 h 16"/>
                <a:gd name="T14" fmla="*/ 35 w 15"/>
                <a:gd name="T15" fmla="*/ 96 h 16"/>
                <a:gd name="T16" fmla="*/ 124 w 15"/>
                <a:gd name="T17" fmla="*/ 168 h 16"/>
                <a:gd name="T18" fmla="*/ 132 w 15"/>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5" y="14"/>
                  </a:moveTo>
                  <a:cubicBezTo>
                    <a:pt x="15" y="15"/>
                    <a:pt x="15" y="15"/>
                    <a:pt x="14" y="15"/>
                  </a:cubicBezTo>
                  <a:cubicBezTo>
                    <a:pt x="13" y="16"/>
                    <a:pt x="9" y="15"/>
                    <a:pt x="4" y="9"/>
                  </a:cubicBezTo>
                  <a:cubicBezTo>
                    <a:pt x="1" y="5"/>
                    <a:pt x="0" y="2"/>
                    <a:pt x="1" y="1"/>
                  </a:cubicBezTo>
                  <a:cubicBezTo>
                    <a:pt x="2" y="0"/>
                    <a:pt x="4" y="0"/>
                    <a:pt x="5" y="1"/>
                  </a:cubicBezTo>
                  <a:cubicBezTo>
                    <a:pt x="5" y="1"/>
                    <a:pt x="5" y="1"/>
                    <a:pt x="5" y="1"/>
                  </a:cubicBezTo>
                  <a:cubicBezTo>
                    <a:pt x="3" y="0"/>
                    <a:pt x="2" y="0"/>
                    <a:pt x="1" y="1"/>
                  </a:cubicBezTo>
                  <a:cubicBezTo>
                    <a:pt x="0" y="2"/>
                    <a:pt x="0" y="5"/>
                    <a:pt x="4" y="9"/>
                  </a:cubicBezTo>
                  <a:cubicBezTo>
                    <a:pt x="9" y="15"/>
                    <a:pt x="13" y="16"/>
                    <a:pt x="14" y="16"/>
                  </a:cubicBezTo>
                  <a:cubicBezTo>
                    <a:pt x="15" y="15"/>
                    <a:pt x="15" y="15"/>
                    <a:pt x="15"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5" name="Freeform 735">
              <a:extLst>
                <a:ext uri="{FF2B5EF4-FFF2-40B4-BE49-F238E27FC236}">
                  <a16:creationId xmlns:a16="http://schemas.microsoft.com/office/drawing/2014/main" id="{D3298D20-6BA3-CA56-3E7B-6B0816CAAF6E}"/>
                </a:ext>
              </a:extLst>
            </p:cNvPr>
            <p:cNvSpPr>
              <a:spLocks/>
            </p:cNvSpPr>
            <p:nvPr/>
          </p:nvSpPr>
          <p:spPr bwMode="auto">
            <a:xfrm>
              <a:off x="4369" y="2157"/>
              <a:ext cx="47" cy="61"/>
            </a:xfrm>
            <a:custGeom>
              <a:avLst/>
              <a:gdLst>
                <a:gd name="T0" fmla="*/ 155 w 23"/>
                <a:gd name="T1" fmla="*/ 52 h 28"/>
                <a:gd name="T2" fmla="*/ 104 w 23"/>
                <a:gd name="T3" fmla="*/ 9 h 28"/>
                <a:gd name="T4" fmla="*/ 25 w 23"/>
                <a:gd name="T5" fmla="*/ 166 h 28"/>
                <a:gd name="T6" fmla="*/ 147 w 23"/>
                <a:gd name="T7" fmla="*/ 281 h 28"/>
                <a:gd name="T8" fmla="*/ 196 w 23"/>
                <a:gd name="T9" fmla="*/ 209 h 28"/>
                <a:gd name="T10" fmla="*/ 180 w 23"/>
                <a:gd name="T11" fmla="*/ 113 h 28"/>
                <a:gd name="T12" fmla="*/ 155 w 23"/>
                <a:gd name="T13" fmla="*/ 52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8">
                  <a:moveTo>
                    <a:pt x="18" y="5"/>
                  </a:moveTo>
                  <a:cubicBezTo>
                    <a:pt x="16" y="2"/>
                    <a:pt x="14" y="1"/>
                    <a:pt x="12" y="1"/>
                  </a:cubicBezTo>
                  <a:cubicBezTo>
                    <a:pt x="3" y="0"/>
                    <a:pt x="0" y="8"/>
                    <a:pt x="3" y="16"/>
                  </a:cubicBezTo>
                  <a:cubicBezTo>
                    <a:pt x="6" y="24"/>
                    <a:pt x="13" y="28"/>
                    <a:pt x="17" y="27"/>
                  </a:cubicBezTo>
                  <a:cubicBezTo>
                    <a:pt x="21" y="26"/>
                    <a:pt x="23" y="24"/>
                    <a:pt x="23" y="20"/>
                  </a:cubicBezTo>
                  <a:cubicBezTo>
                    <a:pt x="23" y="16"/>
                    <a:pt x="22" y="13"/>
                    <a:pt x="21" y="11"/>
                  </a:cubicBezTo>
                  <a:cubicBezTo>
                    <a:pt x="20" y="9"/>
                    <a:pt x="19" y="6"/>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46" name="Freeform 736">
              <a:extLst>
                <a:ext uri="{FF2B5EF4-FFF2-40B4-BE49-F238E27FC236}">
                  <a16:creationId xmlns:a16="http://schemas.microsoft.com/office/drawing/2014/main" id="{E4994C96-DAB7-C60E-A6E6-34055C22484F}"/>
                </a:ext>
              </a:extLst>
            </p:cNvPr>
            <p:cNvSpPr>
              <a:spLocks/>
            </p:cNvSpPr>
            <p:nvPr/>
          </p:nvSpPr>
          <p:spPr bwMode="auto">
            <a:xfrm>
              <a:off x="4386" y="2172"/>
              <a:ext cx="16" cy="33"/>
            </a:xfrm>
            <a:custGeom>
              <a:avLst/>
              <a:gdLst>
                <a:gd name="T0" fmla="*/ 16 w 8"/>
                <a:gd name="T1" fmla="*/ 9 h 15"/>
                <a:gd name="T2" fmla="*/ 0 w 8"/>
                <a:gd name="T3" fmla="*/ 64 h 15"/>
                <a:gd name="T4" fmla="*/ 40 w 8"/>
                <a:gd name="T5" fmla="*/ 150 h 15"/>
                <a:gd name="T6" fmla="*/ 64 w 8"/>
                <a:gd name="T7" fmla="*/ 150 h 15"/>
                <a:gd name="T8" fmla="*/ 64 w 8"/>
                <a:gd name="T9" fmla="*/ 150 h 15"/>
                <a:gd name="T10" fmla="*/ 40 w 8"/>
                <a:gd name="T11" fmla="*/ 150 h 15"/>
                <a:gd name="T12" fmla="*/ 8 w 8"/>
                <a:gd name="T13" fmla="*/ 64 h 15"/>
                <a:gd name="T14" fmla="*/ 16 w 8"/>
                <a:gd name="T15" fmla="*/ 9 h 15"/>
                <a:gd name="T16" fmla="*/ 32 w 8"/>
                <a:gd name="T17" fmla="*/ 9 h 15"/>
                <a:gd name="T18" fmla="*/ 32 w 8"/>
                <a:gd name="T19" fmla="*/ 9 h 15"/>
                <a:gd name="T20" fmla="*/ 16 w 8"/>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5">
                  <a:moveTo>
                    <a:pt x="2" y="1"/>
                  </a:moveTo>
                  <a:cubicBezTo>
                    <a:pt x="0" y="1"/>
                    <a:pt x="0" y="3"/>
                    <a:pt x="0" y="6"/>
                  </a:cubicBezTo>
                  <a:cubicBezTo>
                    <a:pt x="1" y="9"/>
                    <a:pt x="3" y="13"/>
                    <a:pt x="5" y="14"/>
                  </a:cubicBezTo>
                  <a:cubicBezTo>
                    <a:pt x="6" y="15"/>
                    <a:pt x="7" y="15"/>
                    <a:pt x="8" y="14"/>
                  </a:cubicBezTo>
                  <a:cubicBezTo>
                    <a:pt x="8" y="14"/>
                    <a:pt x="8" y="14"/>
                    <a:pt x="8" y="14"/>
                  </a:cubicBezTo>
                  <a:cubicBezTo>
                    <a:pt x="7" y="15"/>
                    <a:pt x="6" y="15"/>
                    <a:pt x="5" y="14"/>
                  </a:cubicBezTo>
                  <a:cubicBezTo>
                    <a:pt x="3" y="13"/>
                    <a:pt x="1" y="9"/>
                    <a:pt x="1" y="6"/>
                  </a:cubicBezTo>
                  <a:cubicBezTo>
                    <a:pt x="0" y="3"/>
                    <a:pt x="1" y="2"/>
                    <a:pt x="2" y="1"/>
                  </a:cubicBezTo>
                  <a:cubicBezTo>
                    <a:pt x="3" y="0"/>
                    <a:pt x="4" y="0"/>
                    <a:pt x="4" y="1"/>
                  </a:cubicBezTo>
                  <a:cubicBezTo>
                    <a:pt x="4" y="1"/>
                    <a:pt x="4" y="1"/>
                    <a:pt x="4" y="1"/>
                  </a:cubicBezTo>
                  <a:cubicBezTo>
                    <a:pt x="3" y="0"/>
                    <a:pt x="2"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7" name="Freeform 737">
              <a:extLst>
                <a:ext uri="{FF2B5EF4-FFF2-40B4-BE49-F238E27FC236}">
                  <a16:creationId xmlns:a16="http://schemas.microsoft.com/office/drawing/2014/main" id="{14749370-5F95-7A38-06A5-307F7A00B599}"/>
                </a:ext>
              </a:extLst>
            </p:cNvPr>
            <p:cNvSpPr>
              <a:spLocks/>
            </p:cNvSpPr>
            <p:nvPr/>
          </p:nvSpPr>
          <p:spPr bwMode="auto">
            <a:xfrm>
              <a:off x="3929" y="2097"/>
              <a:ext cx="43" cy="51"/>
            </a:xfrm>
            <a:custGeom>
              <a:avLst/>
              <a:gdLst>
                <a:gd name="T0" fmla="*/ 156 w 21"/>
                <a:gd name="T1" fmla="*/ 64 h 23"/>
                <a:gd name="T2" fmla="*/ 104 w 21"/>
                <a:gd name="T3" fmla="*/ 9 h 23"/>
                <a:gd name="T4" fmla="*/ 41 w 21"/>
                <a:gd name="T5" fmla="*/ 20 h 23"/>
                <a:gd name="T6" fmla="*/ 51 w 21"/>
                <a:gd name="T7" fmla="*/ 206 h 23"/>
                <a:gd name="T8" fmla="*/ 172 w 21"/>
                <a:gd name="T9" fmla="*/ 186 h 23"/>
                <a:gd name="T10" fmla="*/ 156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5" y="1"/>
                    <a:pt x="12" y="1"/>
                  </a:cubicBezTo>
                  <a:cubicBezTo>
                    <a:pt x="9" y="0"/>
                    <a:pt x="7" y="1"/>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48" name="Freeform 738">
              <a:extLst>
                <a:ext uri="{FF2B5EF4-FFF2-40B4-BE49-F238E27FC236}">
                  <a16:creationId xmlns:a16="http://schemas.microsoft.com/office/drawing/2014/main" id="{D0188C63-CDC6-A048-2923-4406264BA3A7}"/>
                </a:ext>
              </a:extLst>
            </p:cNvPr>
            <p:cNvSpPr>
              <a:spLocks/>
            </p:cNvSpPr>
            <p:nvPr/>
          </p:nvSpPr>
          <p:spPr bwMode="auto">
            <a:xfrm>
              <a:off x="3941" y="2108"/>
              <a:ext cx="23" cy="27"/>
            </a:xfrm>
            <a:custGeom>
              <a:avLst/>
              <a:gdLst>
                <a:gd name="T0" fmla="*/ 100 w 11"/>
                <a:gd name="T1" fmla="*/ 92 h 12"/>
                <a:gd name="T2" fmla="*/ 75 w 11"/>
                <a:gd name="T3" fmla="*/ 126 h 12"/>
                <a:gd name="T4" fmla="*/ 17 w 11"/>
                <a:gd name="T5" fmla="*/ 81 h 12"/>
                <a:gd name="T6" fmla="*/ 8 w 11"/>
                <a:gd name="T7" fmla="*/ 25 h 12"/>
                <a:gd name="T8" fmla="*/ 36 w 11"/>
                <a:gd name="T9" fmla="*/ 0 h 12"/>
                <a:gd name="T10" fmla="*/ 36 w 11"/>
                <a:gd name="T11" fmla="*/ 0 h 12"/>
                <a:gd name="T12" fmla="*/ 8 w 11"/>
                <a:gd name="T13" fmla="*/ 11 h 12"/>
                <a:gd name="T14" fmla="*/ 17 w 11"/>
                <a:gd name="T15" fmla="*/ 92 h 12"/>
                <a:gd name="T16" fmla="*/ 75 w 11"/>
                <a:gd name="T17" fmla="*/ 137 h 12"/>
                <a:gd name="T18" fmla="*/ 100 w 11"/>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3" y="11"/>
                    <a:pt x="2" y="7"/>
                  </a:cubicBezTo>
                  <a:cubicBezTo>
                    <a:pt x="0" y="4"/>
                    <a:pt x="1" y="3"/>
                    <a:pt x="1" y="2"/>
                  </a:cubicBezTo>
                  <a:cubicBezTo>
                    <a:pt x="2" y="0"/>
                    <a:pt x="3" y="0"/>
                    <a:pt x="4" y="0"/>
                  </a:cubicBezTo>
                  <a:cubicBezTo>
                    <a:pt x="4" y="0"/>
                    <a:pt x="4" y="0"/>
                    <a:pt x="4" y="0"/>
                  </a:cubicBezTo>
                  <a:cubicBezTo>
                    <a:pt x="3" y="0"/>
                    <a:pt x="2" y="0"/>
                    <a:pt x="1" y="1"/>
                  </a:cubicBezTo>
                  <a:cubicBezTo>
                    <a:pt x="0" y="3"/>
                    <a:pt x="0" y="4"/>
                    <a:pt x="2"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49" name="Freeform 739">
              <a:extLst>
                <a:ext uri="{FF2B5EF4-FFF2-40B4-BE49-F238E27FC236}">
                  <a16:creationId xmlns:a16="http://schemas.microsoft.com/office/drawing/2014/main" id="{5E81C777-036A-6DDB-21A2-F89EE9606CBD}"/>
                </a:ext>
              </a:extLst>
            </p:cNvPr>
            <p:cNvSpPr>
              <a:spLocks/>
            </p:cNvSpPr>
            <p:nvPr/>
          </p:nvSpPr>
          <p:spPr bwMode="auto">
            <a:xfrm>
              <a:off x="4302" y="2102"/>
              <a:ext cx="51" cy="65"/>
            </a:xfrm>
            <a:custGeom>
              <a:avLst/>
              <a:gdLst>
                <a:gd name="T0" fmla="*/ 59 w 25"/>
                <a:gd name="T1" fmla="*/ 20 h 30"/>
                <a:gd name="T2" fmla="*/ 0 w 25"/>
                <a:gd name="T3" fmla="*/ 80 h 30"/>
                <a:gd name="T4" fmla="*/ 75 w 25"/>
                <a:gd name="T5" fmla="*/ 245 h 30"/>
                <a:gd name="T6" fmla="*/ 171 w 25"/>
                <a:gd name="T7" fmla="*/ 286 h 30"/>
                <a:gd name="T8" fmla="*/ 59 w 25"/>
                <a:gd name="T9" fmla="*/ 20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30">
                  <a:moveTo>
                    <a:pt x="7" y="2"/>
                  </a:moveTo>
                  <a:cubicBezTo>
                    <a:pt x="2" y="0"/>
                    <a:pt x="0" y="3"/>
                    <a:pt x="0" y="8"/>
                  </a:cubicBezTo>
                  <a:cubicBezTo>
                    <a:pt x="0" y="13"/>
                    <a:pt x="4" y="19"/>
                    <a:pt x="9" y="24"/>
                  </a:cubicBezTo>
                  <a:cubicBezTo>
                    <a:pt x="14" y="30"/>
                    <a:pt x="18" y="29"/>
                    <a:pt x="20" y="28"/>
                  </a:cubicBezTo>
                  <a:cubicBezTo>
                    <a:pt x="25" y="24"/>
                    <a:pt x="16" y="5"/>
                    <a:pt x="7"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50" name="Freeform 740">
              <a:extLst>
                <a:ext uri="{FF2B5EF4-FFF2-40B4-BE49-F238E27FC236}">
                  <a16:creationId xmlns:a16="http://schemas.microsoft.com/office/drawing/2014/main" id="{3CFEF448-D75E-C665-40E9-2FD9CC0F8260}"/>
                </a:ext>
              </a:extLst>
            </p:cNvPr>
            <p:cNvSpPr>
              <a:spLocks/>
            </p:cNvSpPr>
            <p:nvPr/>
          </p:nvSpPr>
          <p:spPr bwMode="auto">
            <a:xfrm>
              <a:off x="4312" y="2113"/>
              <a:ext cx="23" cy="39"/>
            </a:xfrm>
            <a:custGeom>
              <a:avLst/>
              <a:gdLst>
                <a:gd name="T0" fmla="*/ 8 w 11"/>
                <a:gd name="T1" fmla="*/ 9 h 18"/>
                <a:gd name="T2" fmla="*/ 8 w 11"/>
                <a:gd name="T3" fmla="*/ 72 h 18"/>
                <a:gd name="T4" fmla="*/ 75 w 11"/>
                <a:gd name="T5" fmla="*/ 173 h 18"/>
                <a:gd name="T6" fmla="*/ 100 w 11"/>
                <a:gd name="T7" fmla="*/ 184 h 18"/>
                <a:gd name="T8" fmla="*/ 100 w 11"/>
                <a:gd name="T9" fmla="*/ 184 h 18"/>
                <a:gd name="T10" fmla="*/ 75 w 11"/>
                <a:gd name="T11" fmla="*/ 173 h 18"/>
                <a:gd name="T12" fmla="*/ 8 w 11"/>
                <a:gd name="T13" fmla="*/ 72 h 18"/>
                <a:gd name="T14" fmla="*/ 8 w 11"/>
                <a:gd name="T15" fmla="*/ 9 h 18"/>
                <a:gd name="T16" fmla="*/ 36 w 11"/>
                <a:gd name="T17" fmla="*/ 20 h 18"/>
                <a:gd name="T18" fmla="*/ 36 w 11"/>
                <a:gd name="T19" fmla="*/ 20 h 18"/>
                <a:gd name="T20" fmla="*/ 8 w 11"/>
                <a:gd name="T21" fmla="*/ 9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 h="18">
                  <a:moveTo>
                    <a:pt x="1" y="1"/>
                  </a:moveTo>
                  <a:cubicBezTo>
                    <a:pt x="0" y="2"/>
                    <a:pt x="0" y="4"/>
                    <a:pt x="1" y="7"/>
                  </a:cubicBezTo>
                  <a:cubicBezTo>
                    <a:pt x="2" y="11"/>
                    <a:pt x="5" y="15"/>
                    <a:pt x="8" y="17"/>
                  </a:cubicBezTo>
                  <a:cubicBezTo>
                    <a:pt x="9" y="18"/>
                    <a:pt x="10" y="18"/>
                    <a:pt x="11" y="18"/>
                  </a:cubicBezTo>
                  <a:cubicBezTo>
                    <a:pt x="11" y="18"/>
                    <a:pt x="11" y="18"/>
                    <a:pt x="11" y="18"/>
                  </a:cubicBezTo>
                  <a:cubicBezTo>
                    <a:pt x="11" y="18"/>
                    <a:pt x="9" y="18"/>
                    <a:pt x="8" y="17"/>
                  </a:cubicBezTo>
                  <a:cubicBezTo>
                    <a:pt x="5" y="15"/>
                    <a:pt x="2" y="11"/>
                    <a:pt x="1" y="7"/>
                  </a:cubicBezTo>
                  <a:cubicBezTo>
                    <a:pt x="0" y="4"/>
                    <a:pt x="0" y="2"/>
                    <a:pt x="1" y="1"/>
                  </a:cubicBezTo>
                  <a:cubicBezTo>
                    <a:pt x="2" y="1"/>
                    <a:pt x="3" y="1"/>
                    <a:pt x="4" y="2"/>
                  </a:cubicBezTo>
                  <a:cubicBezTo>
                    <a:pt x="4" y="2"/>
                    <a:pt x="4" y="2"/>
                    <a:pt x="4" y="2"/>
                  </a:cubicBezTo>
                  <a:cubicBezTo>
                    <a:pt x="3" y="1"/>
                    <a:pt x="1"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1" name="Freeform 741">
              <a:extLst>
                <a:ext uri="{FF2B5EF4-FFF2-40B4-BE49-F238E27FC236}">
                  <a16:creationId xmlns:a16="http://schemas.microsoft.com/office/drawing/2014/main" id="{AA99E7EB-C0CA-92E6-FFF8-88190EE959C1}"/>
                </a:ext>
              </a:extLst>
            </p:cNvPr>
            <p:cNvSpPr>
              <a:spLocks/>
            </p:cNvSpPr>
            <p:nvPr/>
          </p:nvSpPr>
          <p:spPr bwMode="auto">
            <a:xfrm>
              <a:off x="4337" y="2063"/>
              <a:ext cx="41" cy="69"/>
            </a:xfrm>
            <a:custGeom>
              <a:avLst/>
              <a:gdLst>
                <a:gd name="T0" fmla="*/ 76 w 20"/>
                <a:gd name="T1" fmla="*/ 28 h 32"/>
                <a:gd name="T2" fmla="*/ 8 w 20"/>
                <a:gd name="T3" fmla="*/ 69 h 32"/>
                <a:gd name="T4" fmla="*/ 43 w 20"/>
                <a:gd name="T5" fmla="*/ 250 h 32"/>
                <a:gd name="T6" fmla="*/ 131 w 20"/>
                <a:gd name="T7" fmla="*/ 311 h 32"/>
                <a:gd name="T8" fmla="*/ 76 w 20"/>
                <a:gd name="T9" fmla="*/ 28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2">
                  <a:moveTo>
                    <a:pt x="9" y="3"/>
                  </a:moveTo>
                  <a:cubicBezTo>
                    <a:pt x="5" y="0"/>
                    <a:pt x="2" y="2"/>
                    <a:pt x="1" y="7"/>
                  </a:cubicBezTo>
                  <a:cubicBezTo>
                    <a:pt x="0" y="11"/>
                    <a:pt x="2" y="19"/>
                    <a:pt x="5" y="25"/>
                  </a:cubicBezTo>
                  <a:cubicBezTo>
                    <a:pt x="8" y="32"/>
                    <a:pt x="12" y="32"/>
                    <a:pt x="15" y="31"/>
                  </a:cubicBezTo>
                  <a:cubicBezTo>
                    <a:pt x="20" y="29"/>
                    <a:pt x="17" y="9"/>
                    <a:pt x="9"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52" name="Freeform 742">
              <a:extLst>
                <a:ext uri="{FF2B5EF4-FFF2-40B4-BE49-F238E27FC236}">
                  <a16:creationId xmlns:a16="http://schemas.microsoft.com/office/drawing/2014/main" id="{C5E042E8-90EB-A424-3D6A-0A99FA91B939}"/>
                </a:ext>
              </a:extLst>
            </p:cNvPr>
            <p:cNvSpPr>
              <a:spLocks/>
            </p:cNvSpPr>
            <p:nvPr/>
          </p:nvSpPr>
          <p:spPr bwMode="auto">
            <a:xfrm>
              <a:off x="4347" y="2076"/>
              <a:ext cx="14" cy="43"/>
            </a:xfrm>
            <a:custGeom>
              <a:avLst/>
              <a:gdLst>
                <a:gd name="T0" fmla="*/ 16 w 7"/>
                <a:gd name="T1" fmla="*/ 9 h 20"/>
                <a:gd name="T2" fmla="*/ 0 w 7"/>
                <a:gd name="T3" fmla="*/ 69 h 20"/>
                <a:gd name="T4" fmla="*/ 32 w 7"/>
                <a:gd name="T5" fmla="*/ 181 h 20"/>
                <a:gd name="T6" fmla="*/ 56 w 7"/>
                <a:gd name="T7" fmla="*/ 189 h 20"/>
                <a:gd name="T8" fmla="*/ 56 w 7"/>
                <a:gd name="T9" fmla="*/ 189 h 20"/>
                <a:gd name="T10" fmla="*/ 32 w 7"/>
                <a:gd name="T11" fmla="*/ 181 h 20"/>
                <a:gd name="T12" fmla="*/ 0 w 7"/>
                <a:gd name="T13" fmla="*/ 69 h 20"/>
                <a:gd name="T14" fmla="*/ 16 w 7"/>
                <a:gd name="T15" fmla="*/ 9 h 20"/>
                <a:gd name="T16" fmla="*/ 40 w 7"/>
                <a:gd name="T17" fmla="*/ 19 h 20"/>
                <a:gd name="T18" fmla="*/ 40 w 7"/>
                <a:gd name="T19" fmla="*/ 19 h 20"/>
                <a:gd name="T20" fmla="*/ 16 w 7"/>
                <a:gd name="T21" fmla="*/ 9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20">
                  <a:moveTo>
                    <a:pt x="2" y="1"/>
                  </a:moveTo>
                  <a:cubicBezTo>
                    <a:pt x="0" y="1"/>
                    <a:pt x="0" y="3"/>
                    <a:pt x="0" y="7"/>
                  </a:cubicBezTo>
                  <a:cubicBezTo>
                    <a:pt x="0" y="10"/>
                    <a:pt x="2" y="15"/>
                    <a:pt x="4" y="18"/>
                  </a:cubicBezTo>
                  <a:cubicBezTo>
                    <a:pt x="5" y="19"/>
                    <a:pt x="6" y="20"/>
                    <a:pt x="7" y="19"/>
                  </a:cubicBezTo>
                  <a:cubicBezTo>
                    <a:pt x="7" y="19"/>
                    <a:pt x="7" y="19"/>
                    <a:pt x="7" y="19"/>
                  </a:cubicBezTo>
                  <a:cubicBezTo>
                    <a:pt x="6" y="20"/>
                    <a:pt x="5" y="19"/>
                    <a:pt x="4" y="18"/>
                  </a:cubicBezTo>
                  <a:cubicBezTo>
                    <a:pt x="2" y="15"/>
                    <a:pt x="0" y="10"/>
                    <a:pt x="0" y="7"/>
                  </a:cubicBezTo>
                  <a:cubicBezTo>
                    <a:pt x="0" y="4"/>
                    <a:pt x="1" y="1"/>
                    <a:pt x="2" y="1"/>
                  </a:cubicBezTo>
                  <a:cubicBezTo>
                    <a:pt x="3" y="0"/>
                    <a:pt x="4" y="1"/>
                    <a:pt x="5" y="2"/>
                  </a:cubicBezTo>
                  <a:cubicBezTo>
                    <a:pt x="5" y="2"/>
                    <a:pt x="5" y="2"/>
                    <a:pt x="5" y="2"/>
                  </a:cubicBezTo>
                  <a:cubicBezTo>
                    <a:pt x="4" y="1"/>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3" name="Freeform 743">
              <a:extLst>
                <a:ext uri="{FF2B5EF4-FFF2-40B4-BE49-F238E27FC236}">
                  <a16:creationId xmlns:a16="http://schemas.microsoft.com/office/drawing/2014/main" id="{DEDD5380-1E52-352A-2895-BDE49212CBB2}"/>
                </a:ext>
              </a:extLst>
            </p:cNvPr>
            <p:cNvSpPr>
              <a:spLocks/>
            </p:cNvSpPr>
            <p:nvPr/>
          </p:nvSpPr>
          <p:spPr bwMode="auto">
            <a:xfrm>
              <a:off x="3857" y="2093"/>
              <a:ext cx="45" cy="64"/>
            </a:xfrm>
            <a:custGeom>
              <a:avLst/>
              <a:gdLst>
                <a:gd name="T0" fmla="*/ 155 w 22"/>
                <a:gd name="T1" fmla="*/ 64 h 29"/>
                <a:gd name="T2" fmla="*/ 104 w 22"/>
                <a:gd name="T3" fmla="*/ 9 h 29"/>
                <a:gd name="T4" fmla="*/ 16 w 22"/>
                <a:gd name="T5" fmla="*/ 170 h 29"/>
                <a:gd name="T6" fmla="*/ 129 w 22"/>
                <a:gd name="T7" fmla="*/ 302 h 29"/>
                <a:gd name="T8" fmla="*/ 188 w 22"/>
                <a:gd name="T9" fmla="*/ 225 h 29"/>
                <a:gd name="T10" fmla="*/ 172 w 22"/>
                <a:gd name="T11" fmla="*/ 126 h 29"/>
                <a:gd name="T12" fmla="*/ 155 w 22"/>
                <a:gd name="T13" fmla="*/ 64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29">
                  <a:moveTo>
                    <a:pt x="18" y="6"/>
                  </a:moveTo>
                  <a:cubicBezTo>
                    <a:pt x="16" y="3"/>
                    <a:pt x="14" y="2"/>
                    <a:pt x="12" y="1"/>
                  </a:cubicBezTo>
                  <a:cubicBezTo>
                    <a:pt x="4" y="0"/>
                    <a:pt x="0" y="8"/>
                    <a:pt x="2" y="16"/>
                  </a:cubicBezTo>
                  <a:cubicBezTo>
                    <a:pt x="4" y="24"/>
                    <a:pt x="11" y="29"/>
                    <a:pt x="15" y="28"/>
                  </a:cubicBezTo>
                  <a:cubicBezTo>
                    <a:pt x="19" y="28"/>
                    <a:pt x="22" y="25"/>
                    <a:pt x="22" y="21"/>
                  </a:cubicBezTo>
                  <a:cubicBezTo>
                    <a:pt x="22" y="18"/>
                    <a:pt x="21" y="14"/>
                    <a:pt x="20" y="12"/>
                  </a:cubicBezTo>
                  <a:cubicBezTo>
                    <a:pt x="19" y="10"/>
                    <a:pt x="19" y="7"/>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54" name="Freeform 744">
              <a:extLst>
                <a:ext uri="{FF2B5EF4-FFF2-40B4-BE49-F238E27FC236}">
                  <a16:creationId xmlns:a16="http://schemas.microsoft.com/office/drawing/2014/main" id="{4DAE2AF2-6EA6-447D-1EE9-5F58963897DC}"/>
                </a:ext>
              </a:extLst>
            </p:cNvPr>
            <p:cNvSpPr>
              <a:spLocks/>
            </p:cNvSpPr>
            <p:nvPr/>
          </p:nvSpPr>
          <p:spPr bwMode="auto">
            <a:xfrm>
              <a:off x="3871" y="2108"/>
              <a:ext cx="17" cy="35"/>
            </a:xfrm>
            <a:custGeom>
              <a:avLst/>
              <a:gdLst>
                <a:gd name="T0" fmla="*/ 19 w 8"/>
                <a:gd name="T1" fmla="*/ 9 h 16"/>
                <a:gd name="T2" fmla="*/ 9 w 8"/>
                <a:gd name="T3" fmla="*/ 61 h 16"/>
                <a:gd name="T4" fmla="*/ 49 w 8"/>
                <a:gd name="T5" fmla="*/ 158 h 16"/>
                <a:gd name="T6" fmla="*/ 77 w 8"/>
                <a:gd name="T7" fmla="*/ 158 h 16"/>
                <a:gd name="T8" fmla="*/ 77 w 8"/>
                <a:gd name="T9" fmla="*/ 158 h 16"/>
                <a:gd name="T10" fmla="*/ 49 w 8"/>
                <a:gd name="T11" fmla="*/ 158 h 16"/>
                <a:gd name="T12" fmla="*/ 9 w 8"/>
                <a:gd name="T13" fmla="*/ 61 h 16"/>
                <a:gd name="T14" fmla="*/ 28 w 8"/>
                <a:gd name="T15" fmla="*/ 9 h 16"/>
                <a:gd name="T16" fmla="*/ 49 w 8"/>
                <a:gd name="T17" fmla="*/ 9 h 16"/>
                <a:gd name="T18" fmla="*/ 49 w 8"/>
                <a:gd name="T19" fmla="*/ 9 h 16"/>
                <a:gd name="T20" fmla="*/ 19 w 8"/>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8" h="16">
                  <a:moveTo>
                    <a:pt x="2" y="1"/>
                  </a:moveTo>
                  <a:cubicBezTo>
                    <a:pt x="1" y="2"/>
                    <a:pt x="0" y="4"/>
                    <a:pt x="1" y="6"/>
                  </a:cubicBezTo>
                  <a:cubicBezTo>
                    <a:pt x="1" y="10"/>
                    <a:pt x="3" y="13"/>
                    <a:pt x="5" y="15"/>
                  </a:cubicBezTo>
                  <a:cubicBezTo>
                    <a:pt x="6" y="16"/>
                    <a:pt x="7" y="16"/>
                    <a:pt x="8" y="15"/>
                  </a:cubicBezTo>
                  <a:cubicBezTo>
                    <a:pt x="8" y="15"/>
                    <a:pt x="8" y="15"/>
                    <a:pt x="8" y="15"/>
                  </a:cubicBezTo>
                  <a:cubicBezTo>
                    <a:pt x="7" y="16"/>
                    <a:pt x="6" y="15"/>
                    <a:pt x="5" y="15"/>
                  </a:cubicBezTo>
                  <a:cubicBezTo>
                    <a:pt x="3" y="13"/>
                    <a:pt x="1" y="10"/>
                    <a:pt x="1" y="6"/>
                  </a:cubicBezTo>
                  <a:cubicBezTo>
                    <a:pt x="1" y="4"/>
                    <a:pt x="1" y="2"/>
                    <a:pt x="3" y="1"/>
                  </a:cubicBezTo>
                  <a:cubicBezTo>
                    <a:pt x="3" y="1"/>
                    <a:pt x="4" y="1"/>
                    <a:pt x="5" y="1"/>
                  </a:cubicBezTo>
                  <a:cubicBezTo>
                    <a:pt x="5" y="1"/>
                    <a:pt x="5" y="1"/>
                    <a:pt x="5" y="1"/>
                  </a:cubicBezTo>
                  <a:cubicBezTo>
                    <a:pt x="4" y="1"/>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5" name="Freeform 745">
              <a:extLst>
                <a:ext uri="{FF2B5EF4-FFF2-40B4-BE49-F238E27FC236}">
                  <a16:creationId xmlns:a16="http://schemas.microsoft.com/office/drawing/2014/main" id="{405D58B5-3ACC-8696-EB2F-D1ABB33C8740}"/>
                </a:ext>
              </a:extLst>
            </p:cNvPr>
            <p:cNvSpPr>
              <a:spLocks/>
            </p:cNvSpPr>
            <p:nvPr/>
          </p:nvSpPr>
          <p:spPr bwMode="auto">
            <a:xfrm>
              <a:off x="4314" y="2082"/>
              <a:ext cx="43" cy="50"/>
            </a:xfrm>
            <a:custGeom>
              <a:avLst/>
              <a:gdLst>
                <a:gd name="T0" fmla="*/ 147 w 21"/>
                <a:gd name="T1" fmla="*/ 52 h 23"/>
                <a:gd name="T2" fmla="*/ 96 w 21"/>
                <a:gd name="T3" fmla="*/ 0 h 23"/>
                <a:gd name="T4" fmla="*/ 33 w 21"/>
                <a:gd name="T5" fmla="*/ 9 h 23"/>
                <a:gd name="T6" fmla="*/ 51 w 21"/>
                <a:gd name="T7" fmla="*/ 185 h 23"/>
                <a:gd name="T8" fmla="*/ 172 w 21"/>
                <a:gd name="T9" fmla="*/ 174 h 23"/>
                <a:gd name="T10" fmla="*/ 147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5"/>
                  </a:moveTo>
                  <a:cubicBezTo>
                    <a:pt x="16" y="3"/>
                    <a:pt x="14" y="1"/>
                    <a:pt x="11" y="0"/>
                  </a:cubicBezTo>
                  <a:cubicBezTo>
                    <a:pt x="9" y="0"/>
                    <a:pt x="6" y="0"/>
                    <a:pt x="4" y="1"/>
                  </a:cubicBezTo>
                  <a:cubicBezTo>
                    <a:pt x="0" y="5"/>
                    <a:pt x="0" y="13"/>
                    <a:pt x="6" y="18"/>
                  </a:cubicBezTo>
                  <a:cubicBezTo>
                    <a:pt x="11" y="23"/>
                    <a:pt x="18" y="21"/>
                    <a:pt x="20" y="17"/>
                  </a:cubicBezTo>
                  <a:cubicBezTo>
                    <a:pt x="21" y="13"/>
                    <a:pt x="20" y="11"/>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56" name="Freeform 746">
              <a:extLst>
                <a:ext uri="{FF2B5EF4-FFF2-40B4-BE49-F238E27FC236}">
                  <a16:creationId xmlns:a16="http://schemas.microsoft.com/office/drawing/2014/main" id="{65313408-5C55-A53E-BD57-294A75B8A521}"/>
                </a:ext>
              </a:extLst>
            </p:cNvPr>
            <p:cNvSpPr>
              <a:spLocks/>
            </p:cNvSpPr>
            <p:nvPr/>
          </p:nvSpPr>
          <p:spPr bwMode="auto">
            <a:xfrm>
              <a:off x="4324" y="2091"/>
              <a:ext cx="23" cy="26"/>
            </a:xfrm>
            <a:custGeom>
              <a:avLst/>
              <a:gdLst>
                <a:gd name="T0" fmla="*/ 100 w 11"/>
                <a:gd name="T1" fmla="*/ 80 h 12"/>
                <a:gd name="T2" fmla="*/ 75 w 11"/>
                <a:gd name="T3" fmla="*/ 121 h 12"/>
                <a:gd name="T4" fmla="*/ 17 w 11"/>
                <a:gd name="T5" fmla="*/ 80 h 12"/>
                <a:gd name="T6" fmla="*/ 17 w 11"/>
                <a:gd name="T7" fmla="*/ 20 h 12"/>
                <a:gd name="T8" fmla="*/ 44 w 11"/>
                <a:gd name="T9" fmla="*/ 0 h 12"/>
                <a:gd name="T10" fmla="*/ 44 w 11"/>
                <a:gd name="T11" fmla="*/ 0 h 12"/>
                <a:gd name="T12" fmla="*/ 17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7" y="12"/>
                    <a:pt x="4" y="11"/>
                    <a:pt x="2" y="8"/>
                  </a:cubicBezTo>
                  <a:cubicBezTo>
                    <a:pt x="1" y="5"/>
                    <a:pt x="1" y="3"/>
                    <a:pt x="2" y="2"/>
                  </a:cubicBezTo>
                  <a:cubicBezTo>
                    <a:pt x="2" y="1"/>
                    <a:pt x="4" y="0"/>
                    <a:pt x="5" y="0"/>
                  </a:cubicBezTo>
                  <a:cubicBezTo>
                    <a:pt x="5" y="0"/>
                    <a:pt x="5" y="0"/>
                    <a:pt x="5" y="0"/>
                  </a:cubicBezTo>
                  <a:cubicBezTo>
                    <a:pt x="4" y="0"/>
                    <a:pt x="2" y="0"/>
                    <a:pt x="2" y="2"/>
                  </a:cubicBezTo>
                  <a:cubicBezTo>
                    <a:pt x="1" y="3"/>
                    <a:pt x="0" y="5"/>
                    <a:pt x="2" y="8"/>
                  </a:cubicBezTo>
                  <a:cubicBezTo>
                    <a:pt x="4" y="11"/>
                    <a:pt x="7"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7" name="Freeform 747">
              <a:extLst>
                <a:ext uri="{FF2B5EF4-FFF2-40B4-BE49-F238E27FC236}">
                  <a16:creationId xmlns:a16="http://schemas.microsoft.com/office/drawing/2014/main" id="{31A0ABF3-19D7-24FB-0E95-7168F6645DC6}"/>
                </a:ext>
              </a:extLst>
            </p:cNvPr>
            <p:cNvSpPr>
              <a:spLocks/>
            </p:cNvSpPr>
            <p:nvPr/>
          </p:nvSpPr>
          <p:spPr bwMode="auto">
            <a:xfrm>
              <a:off x="4449" y="2417"/>
              <a:ext cx="56" cy="61"/>
            </a:xfrm>
            <a:custGeom>
              <a:avLst/>
              <a:gdLst>
                <a:gd name="T0" fmla="*/ 64 w 27"/>
                <a:gd name="T1" fmla="*/ 9 h 28"/>
                <a:gd name="T2" fmla="*/ 8 w 27"/>
                <a:gd name="T3" fmla="*/ 81 h 28"/>
                <a:gd name="T4" fmla="*/ 100 w 27"/>
                <a:gd name="T5" fmla="*/ 237 h 28"/>
                <a:gd name="T6" fmla="*/ 207 w 27"/>
                <a:gd name="T7" fmla="*/ 270 h 28"/>
                <a:gd name="T8" fmla="*/ 64 w 27"/>
                <a:gd name="T9" fmla="*/ 9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28">
                  <a:moveTo>
                    <a:pt x="7" y="1"/>
                  </a:moveTo>
                  <a:cubicBezTo>
                    <a:pt x="2" y="0"/>
                    <a:pt x="0" y="3"/>
                    <a:pt x="1" y="8"/>
                  </a:cubicBezTo>
                  <a:cubicBezTo>
                    <a:pt x="1" y="12"/>
                    <a:pt x="6" y="19"/>
                    <a:pt x="11" y="23"/>
                  </a:cubicBezTo>
                  <a:cubicBezTo>
                    <a:pt x="17" y="28"/>
                    <a:pt x="20" y="28"/>
                    <a:pt x="23" y="26"/>
                  </a:cubicBezTo>
                  <a:cubicBezTo>
                    <a:pt x="27" y="22"/>
                    <a:pt x="17" y="4"/>
                    <a:pt x="7"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58" name="Freeform 748">
              <a:extLst>
                <a:ext uri="{FF2B5EF4-FFF2-40B4-BE49-F238E27FC236}">
                  <a16:creationId xmlns:a16="http://schemas.microsoft.com/office/drawing/2014/main" id="{46E27B3E-D8A7-2E0A-24CA-854FC3D62E70}"/>
                </a:ext>
              </a:extLst>
            </p:cNvPr>
            <p:cNvSpPr>
              <a:spLocks/>
            </p:cNvSpPr>
            <p:nvPr/>
          </p:nvSpPr>
          <p:spPr bwMode="auto">
            <a:xfrm>
              <a:off x="4460" y="2428"/>
              <a:ext cx="28" cy="37"/>
            </a:xfrm>
            <a:custGeom>
              <a:avLst/>
              <a:gdLst>
                <a:gd name="T0" fmla="*/ 8 w 14"/>
                <a:gd name="T1" fmla="*/ 0 h 17"/>
                <a:gd name="T2" fmla="*/ 16 w 14"/>
                <a:gd name="T3" fmla="*/ 72 h 17"/>
                <a:gd name="T4" fmla="*/ 80 w 14"/>
                <a:gd name="T5" fmla="*/ 165 h 17"/>
                <a:gd name="T6" fmla="*/ 112 w 14"/>
                <a:gd name="T7" fmla="*/ 165 h 17"/>
                <a:gd name="T8" fmla="*/ 112 w 14"/>
                <a:gd name="T9" fmla="*/ 165 h 17"/>
                <a:gd name="T10" fmla="*/ 80 w 14"/>
                <a:gd name="T11" fmla="*/ 165 h 17"/>
                <a:gd name="T12" fmla="*/ 16 w 14"/>
                <a:gd name="T13" fmla="*/ 72 h 17"/>
                <a:gd name="T14" fmla="*/ 16 w 14"/>
                <a:gd name="T15" fmla="*/ 9 h 17"/>
                <a:gd name="T16" fmla="*/ 40 w 14"/>
                <a:gd name="T17" fmla="*/ 9 h 17"/>
                <a:gd name="T18" fmla="*/ 40 w 14"/>
                <a:gd name="T19" fmla="*/ 9 h 17"/>
                <a:gd name="T20" fmla="*/ 8 w 1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4" h="17">
                  <a:moveTo>
                    <a:pt x="1" y="0"/>
                  </a:moveTo>
                  <a:cubicBezTo>
                    <a:pt x="0" y="1"/>
                    <a:pt x="1" y="4"/>
                    <a:pt x="2" y="7"/>
                  </a:cubicBezTo>
                  <a:cubicBezTo>
                    <a:pt x="4" y="10"/>
                    <a:pt x="7" y="14"/>
                    <a:pt x="10" y="16"/>
                  </a:cubicBezTo>
                  <a:cubicBezTo>
                    <a:pt x="12" y="17"/>
                    <a:pt x="13" y="17"/>
                    <a:pt x="14" y="16"/>
                  </a:cubicBezTo>
                  <a:cubicBezTo>
                    <a:pt x="14" y="16"/>
                    <a:pt x="14" y="16"/>
                    <a:pt x="14" y="16"/>
                  </a:cubicBezTo>
                  <a:cubicBezTo>
                    <a:pt x="13" y="17"/>
                    <a:pt x="11" y="16"/>
                    <a:pt x="10" y="16"/>
                  </a:cubicBezTo>
                  <a:cubicBezTo>
                    <a:pt x="7" y="14"/>
                    <a:pt x="4" y="10"/>
                    <a:pt x="2" y="7"/>
                  </a:cubicBezTo>
                  <a:cubicBezTo>
                    <a:pt x="1" y="4"/>
                    <a:pt x="1" y="1"/>
                    <a:pt x="2" y="1"/>
                  </a:cubicBezTo>
                  <a:cubicBezTo>
                    <a:pt x="2" y="0"/>
                    <a:pt x="3" y="0"/>
                    <a:pt x="5" y="1"/>
                  </a:cubicBezTo>
                  <a:cubicBezTo>
                    <a:pt x="5" y="1"/>
                    <a:pt x="5" y="1"/>
                    <a:pt x="5" y="1"/>
                  </a:cubicBezTo>
                  <a:cubicBezTo>
                    <a:pt x="3" y="0"/>
                    <a:pt x="2" y="0"/>
                    <a:pt x="1"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59" name="Freeform 749">
              <a:extLst>
                <a:ext uri="{FF2B5EF4-FFF2-40B4-BE49-F238E27FC236}">
                  <a16:creationId xmlns:a16="http://schemas.microsoft.com/office/drawing/2014/main" id="{10CC0CB0-859D-2E84-F686-9D968CF3E835}"/>
                </a:ext>
              </a:extLst>
            </p:cNvPr>
            <p:cNvSpPr>
              <a:spLocks/>
            </p:cNvSpPr>
            <p:nvPr/>
          </p:nvSpPr>
          <p:spPr bwMode="auto">
            <a:xfrm>
              <a:off x="4587" y="2607"/>
              <a:ext cx="36" cy="72"/>
            </a:xfrm>
            <a:custGeom>
              <a:avLst/>
              <a:gdLst>
                <a:gd name="T0" fmla="*/ 88 w 18"/>
                <a:gd name="T1" fmla="*/ 33 h 33"/>
                <a:gd name="T2" fmla="*/ 16 w 18"/>
                <a:gd name="T3" fmla="*/ 61 h 33"/>
                <a:gd name="T4" fmla="*/ 24 w 18"/>
                <a:gd name="T5" fmla="*/ 247 h 33"/>
                <a:gd name="T6" fmla="*/ 96 w 18"/>
                <a:gd name="T7" fmla="*/ 343 h 33"/>
                <a:gd name="T8" fmla="*/ 88 w 18"/>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1" y="3"/>
                  </a:moveTo>
                  <a:cubicBezTo>
                    <a:pt x="7" y="0"/>
                    <a:pt x="4" y="1"/>
                    <a:pt x="2" y="6"/>
                  </a:cubicBezTo>
                  <a:cubicBezTo>
                    <a:pt x="0" y="10"/>
                    <a:pt x="1" y="18"/>
                    <a:pt x="3" y="24"/>
                  </a:cubicBezTo>
                  <a:cubicBezTo>
                    <a:pt x="6" y="32"/>
                    <a:pt x="9" y="33"/>
                    <a:pt x="12" y="33"/>
                  </a:cubicBezTo>
                  <a:cubicBezTo>
                    <a:pt x="18" y="31"/>
                    <a:pt x="18" y="11"/>
                    <a:pt x="11"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60" name="Freeform 750">
              <a:extLst>
                <a:ext uri="{FF2B5EF4-FFF2-40B4-BE49-F238E27FC236}">
                  <a16:creationId xmlns:a16="http://schemas.microsoft.com/office/drawing/2014/main" id="{60DA17E9-4549-15B1-B334-5BCB23418F18}"/>
                </a:ext>
              </a:extLst>
            </p:cNvPr>
            <p:cNvSpPr>
              <a:spLocks/>
            </p:cNvSpPr>
            <p:nvPr/>
          </p:nvSpPr>
          <p:spPr bwMode="auto">
            <a:xfrm>
              <a:off x="4597" y="2622"/>
              <a:ext cx="12" cy="42"/>
            </a:xfrm>
            <a:custGeom>
              <a:avLst/>
              <a:gdLst>
                <a:gd name="T0" fmla="*/ 24 w 6"/>
                <a:gd name="T1" fmla="*/ 0 h 19"/>
                <a:gd name="T2" fmla="*/ 8 w 6"/>
                <a:gd name="T3" fmla="*/ 64 h 19"/>
                <a:gd name="T4" fmla="*/ 24 w 6"/>
                <a:gd name="T5" fmla="*/ 186 h 19"/>
                <a:gd name="T6" fmla="*/ 48 w 6"/>
                <a:gd name="T7" fmla="*/ 206 h 19"/>
                <a:gd name="T8" fmla="*/ 48 w 6"/>
                <a:gd name="T9" fmla="*/ 206 h 19"/>
                <a:gd name="T10" fmla="*/ 24 w 6"/>
                <a:gd name="T11" fmla="*/ 186 h 19"/>
                <a:gd name="T12" fmla="*/ 8 w 6"/>
                <a:gd name="T13" fmla="*/ 64 h 19"/>
                <a:gd name="T14" fmla="*/ 24 w 6"/>
                <a:gd name="T15" fmla="*/ 0 h 19"/>
                <a:gd name="T16" fmla="*/ 48 w 6"/>
                <a:gd name="T17" fmla="*/ 20 h 19"/>
                <a:gd name="T18" fmla="*/ 48 w 6"/>
                <a:gd name="T19" fmla="*/ 20 h 19"/>
                <a:gd name="T20" fmla="*/ 24 w 6"/>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9">
                  <a:moveTo>
                    <a:pt x="3" y="0"/>
                  </a:moveTo>
                  <a:cubicBezTo>
                    <a:pt x="2" y="0"/>
                    <a:pt x="1" y="2"/>
                    <a:pt x="1" y="6"/>
                  </a:cubicBezTo>
                  <a:cubicBezTo>
                    <a:pt x="0" y="9"/>
                    <a:pt x="1" y="14"/>
                    <a:pt x="3" y="17"/>
                  </a:cubicBezTo>
                  <a:cubicBezTo>
                    <a:pt x="4" y="19"/>
                    <a:pt x="5" y="19"/>
                    <a:pt x="6" y="19"/>
                  </a:cubicBezTo>
                  <a:cubicBezTo>
                    <a:pt x="6" y="19"/>
                    <a:pt x="6" y="19"/>
                    <a:pt x="6" y="19"/>
                  </a:cubicBezTo>
                  <a:cubicBezTo>
                    <a:pt x="5" y="19"/>
                    <a:pt x="4" y="19"/>
                    <a:pt x="3" y="17"/>
                  </a:cubicBezTo>
                  <a:cubicBezTo>
                    <a:pt x="1" y="14"/>
                    <a:pt x="0" y="9"/>
                    <a:pt x="1" y="6"/>
                  </a:cubicBezTo>
                  <a:cubicBezTo>
                    <a:pt x="1" y="2"/>
                    <a:pt x="2" y="0"/>
                    <a:pt x="3" y="0"/>
                  </a:cubicBezTo>
                  <a:cubicBezTo>
                    <a:pt x="4" y="0"/>
                    <a:pt x="5" y="0"/>
                    <a:pt x="6" y="2"/>
                  </a:cubicBezTo>
                  <a:cubicBezTo>
                    <a:pt x="6" y="2"/>
                    <a:pt x="6" y="2"/>
                    <a:pt x="6" y="2"/>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1" name="Freeform 751">
              <a:extLst>
                <a:ext uri="{FF2B5EF4-FFF2-40B4-BE49-F238E27FC236}">
                  <a16:creationId xmlns:a16="http://schemas.microsoft.com/office/drawing/2014/main" id="{187CD996-7057-2345-B517-1BBA5257FDE2}"/>
                </a:ext>
              </a:extLst>
            </p:cNvPr>
            <p:cNvSpPr>
              <a:spLocks/>
            </p:cNvSpPr>
            <p:nvPr/>
          </p:nvSpPr>
          <p:spPr bwMode="auto">
            <a:xfrm>
              <a:off x="3927" y="2526"/>
              <a:ext cx="43" cy="50"/>
            </a:xfrm>
            <a:custGeom>
              <a:avLst/>
              <a:gdLst>
                <a:gd name="T0" fmla="*/ 147 w 21"/>
                <a:gd name="T1" fmla="*/ 52 h 23"/>
                <a:gd name="T2" fmla="*/ 96 w 21"/>
                <a:gd name="T3" fmla="*/ 0 h 23"/>
                <a:gd name="T4" fmla="*/ 33 w 21"/>
                <a:gd name="T5" fmla="*/ 9 h 23"/>
                <a:gd name="T6" fmla="*/ 51 w 21"/>
                <a:gd name="T7" fmla="*/ 185 h 23"/>
                <a:gd name="T8" fmla="*/ 172 w 21"/>
                <a:gd name="T9" fmla="*/ 174 h 23"/>
                <a:gd name="T10" fmla="*/ 147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5"/>
                  </a:moveTo>
                  <a:cubicBezTo>
                    <a:pt x="16" y="3"/>
                    <a:pt x="14" y="1"/>
                    <a:pt x="11" y="0"/>
                  </a:cubicBezTo>
                  <a:cubicBezTo>
                    <a:pt x="9" y="0"/>
                    <a:pt x="6" y="0"/>
                    <a:pt x="4" y="1"/>
                  </a:cubicBezTo>
                  <a:cubicBezTo>
                    <a:pt x="0" y="5"/>
                    <a:pt x="0" y="13"/>
                    <a:pt x="6" y="18"/>
                  </a:cubicBezTo>
                  <a:cubicBezTo>
                    <a:pt x="11" y="23"/>
                    <a:pt x="18" y="21"/>
                    <a:pt x="20" y="17"/>
                  </a:cubicBezTo>
                  <a:cubicBezTo>
                    <a:pt x="21" y="13"/>
                    <a:pt x="20" y="11"/>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62" name="Freeform 752">
              <a:extLst>
                <a:ext uri="{FF2B5EF4-FFF2-40B4-BE49-F238E27FC236}">
                  <a16:creationId xmlns:a16="http://schemas.microsoft.com/office/drawing/2014/main" id="{DC219400-A5E6-97E1-22C0-00DCD1967AD0}"/>
                </a:ext>
              </a:extLst>
            </p:cNvPr>
            <p:cNvSpPr>
              <a:spLocks/>
            </p:cNvSpPr>
            <p:nvPr/>
          </p:nvSpPr>
          <p:spPr bwMode="auto">
            <a:xfrm>
              <a:off x="3937" y="2535"/>
              <a:ext cx="22" cy="26"/>
            </a:xfrm>
            <a:custGeom>
              <a:avLst/>
              <a:gdLst>
                <a:gd name="T0" fmla="*/ 88 w 11"/>
                <a:gd name="T1" fmla="*/ 80 h 12"/>
                <a:gd name="T2" fmla="*/ 72 w 11"/>
                <a:gd name="T3" fmla="*/ 121 h 12"/>
                <a:gd name="T4" fmla="*/ 16 w 11"/>
                <a:gd name="T5" fmla="*/ 80 h 12"/>
                <a:gd name="T6" fmla="*/ 16 w 11"/>
                <a:gd name="T7" fmla="*/ 20 h 12"/>
                <a:gd name="T8" fmla="*/ 40 w 11"/>
                <a:gd name="T9" fmla="*/ 0 h 12"/>
                <a:gd name="T10" fmla="*/ 40 w 11"/>
                <a:gd name="T11" fmla="*/ 0 h 12"/>
                <a:gd name="T12" fmla="*/ 16 w 11"/>
                <a:gd name="T13" fmla="*/ 20 h 12"/>
                <a:gd name="T14" fmla="*/ 16 w 11"/>
                <a:gd name="T15" fmla="*/ 80 h 12"/>
                <a:gd name="T16" fmla="*/ 72 w 11"/>
                <a:gd name="T17" fmla="*/ 121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2"/>
                  </a:cubicBezTo>
                  <a:cubicBezTo>
                    <a:pt x="7" y="12"/>
                    <a:pt x="4" y="11"/>
                    <a:pt x="2" y="8"/>
                  </a:cubicBezTo>
                  <a:cubicBezTo>
                    <a:pt x="1" y="5"/>
                    <a:pt x="1" y="3"/>
                    <a:pt x="2" y="2"/>
                  </a:cubicBezTo>
                  <a:cubicBezTo>
                    <a:pt x="3" y="1"/>
                    <a:pt x="4" y="0"/>
                    <a:pt x="5" y="0"/>
                  </a:cubicBezTo>
                  <a:cubicBezTo>
                    <a:pt x="5" y="0"/>
                    <a:pt x="5" y="0"/>
                    <a:pt x="5" y="0"/>
                  </a:cubicBezTo>
                  <a:cubicBezTo>
                    <a:pt x="4" y="0"/>
                    <a:pt x="3" y="0"/>
                    <a:pt x="2" y="2"/>
                  </a:cubicBezTo>
                  <a:cubicBezTo>
                    <a:pt x="1" y="3"/>
                    <a:pt x="0" y="5"/>
                    <a:pt x="2" y="8"/>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3" name="Freeform 753">
              <a:extLst>
                <a:ext uri="{FF2B5EF4-FFF2-40B4-BE49-F238E27FC236}">
                  <a16:creationId xmlns:a16="http://schemas.microsoft.com/office/drawing/2014/main" id="{D9578159-EA21-DDD9-851A-BE439F0A031F}"/>
                </a:ext>
              </a:extLst>
            </p:cNvPr>
            <p:cNvSpPr>
              <a:spLocks/>
            </p:cNvSpPr>
            <p:nvPr/>
          </p:nvSpPr>
          <p:spPr bwMode="auto">
            <a:xfrm>
              <a:off x="3873" y="2222"/>
              <a:ext cx="64" cy="46"/>
            </a:xfrm>
            <a:custGeom>
              <a:avLst/>
              <a:gdLst>
                <a:gd name="T0" fmla="*/ 60 w 31"/>
                <a:gd name="T1" fmla="*/ 9 h 21"/>
                <a:gd name="T2" fmla="*/ 0 w 31"/>
                <a:gd name="T3" fmla="*/ 116 h 21"/>
                <a:gd name="T4" fmla="*/ 132 w 31"/>
                <a:gd name="T5" fmla="*/ 210 h 21"/>
                <a:gd name="T6" fmla="*/ 264 w 31"/>
                <a:gd name="T7" fmla="*/ 116 h 21"/>
                <a:gd name="T8" fmla="*/ 229 w 31"/>
                <a:gd name="T9" fmla="*/ 33 h 21"/>
                <a:gd name="T10" fmla="*/ 149 w 31"/>
                <a:gd name="T11" fmla="*/ 20 h 21"/>
                <a:gd name="T12" fmla="*/ 60 w 31"/>
                <a:gd name="T13" fmla="*/ 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1">
                  <a:moveTo>
                    <a:pt x="7" y="1"/>
                  </a:moveTo>
                  <a:cubicBezTo>
                    <a:pt x="3" y="2"/>
                    <a:pt x="0" y="6"/>
                    <a:pt x="0" y="11"/>
                  </a:cubicBezTo>
                  <a:cubicBezTo>
                    <a:pt x="0" y="18"/>
                    <a:pt x="6" y="21"/>
                    <a:pt x="15" y="20"/>
                  </a:cubicBezTo>
                  <a:cubicBezTo>
                    <a:pt x="23" y="19"/>
                    <a:pt x="28" y="18"/>
                    <a:pt x="30" y="11"/>
                  </a:cubicBezTo>
                  <a:cubicBezTo>
                    <a:pt x="31" y="7"/>
                    <a:pt x="30" y="4"/>
                    <a:pt x="26" y="3"/>
                  </a:cubicBezTo>
                  <a:cubicBezTo>
                    <a:pt x="23" y="1"/>
                    <a:pt x="21" y="2"/>
                    <a:pt x="17" y="2"/>
                  </a:cubicBezTo>
                  <a:cubicBezTo>
                    <a:pt x="14" y="2"/>
                    <a:pt x="10" y="0"/>
                    <a:pt x="7"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64" name="Freeform 754">
              <a:extLst>
                <a:ext uri="{FF2B5EF4-FFF2-40B4-BE49-F238E27FC236}">
                  <a16:creationId xmlns:a16="http://schemas.microsoft.com/office/drawing/2014/main" id="{155ADA0C-E3A6-3134-801B-E14692B39196}"/>
                </a:ext>
              </a:extLst>
            </p:cNvPr>
            <p:cNvSpPr>
              <a:spLocks/>
            </p:cNvSpPr>
            <p:nvPr/>
          </p:nvSpPr>
          <p:spPr bwMode="auto">
            <a:xfrm>
              <a:off x="3884" y="2235"/>
              <a:ext cx="39" cy="16"/>
            </a:xfrm>
            <a:custGeom>
              <a:avLst/>
              <a:gdLst>
                <a:gd name="T0" fmla="*/ 156 w 19"/>
                <a:gd name="T1" fmla="*/ 11 h 7"/>
                <a:gd name="T2" fmla="*/ 156 w 19"/>
                <a:gd name="T3" fmla="*/ 37 h 7"/>
                <a:gd name="T4" fmla="*/ 68 w 19"/>
                <a:gd name="T5" fmla="*/ 85 h 7"/>
                <a:gd name="T6" fmla="*/ 8 w 19"/>
                <a:gd name="T7" fmla="*/ 37 h 7"/>
                <a:gd name="T8" fmla="*/ 25 w 19"/>
                <a:gd name="T9" fmla="*/ 0 h 7"/>
                <a:gd name="T10" fmla="*/ 25 w 19"/>
                <a:gd name="T11" fmla="*/ 0 h 7"/>
                <a:gd name="T12" fmla="*/ 0 w 19"/>
                <a:gd name="T13" fmla="*/ 37 h 7"/>
                <a:gd name="T14" fmla="*/ 68 w 19"/>
                <a:gd name="T15" fmla="*/ 85 h 7"/>
                <a:gd name="T16" fmla="*/ 164 w 19"/>
                <a:gd name="T17" fmla="*/ 37 h 7"/>
                <a:gd name="T18" fmla="*/ 156 w 19"/>
                <a:gd name="T19" fmla="*/ 1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7">
                  <a:moveTo>
                    <a:pt x="18" y="1"/>
                  </a:moveTo>
                  <a:cubicBezTo>
                    <a:pt x="18" y="2"/>
                    <a:pt x="19" y="2"/>
                    <a:pt x="18" y="3"/>
                  </a:cubicBezTo>
                  <a:cubicBezTo>
                    <a:pt x="18" y="4"/>
                    <a:pt x="15" y="6"/>
                    <a:pt x="8" y="7"/>
                  </a:cubicBezTo>
                  <a:cubicBezTo>
                    <a:pt x="3" y="7"/>
                    <a:pt x="1" y="5"/>
                    <a:pt x="1" y="3"/>
                  </a:cubicBezTo>
                  <a:cubicBezTo>
                    <a:pt x="0" y="2"/>
                    <a:pt x="1" y="0"/>
                    <a:pt x="3" y="0"/>
                  </a:cubicBezTo>
                  <a:cubicBezTo>
                    <a:pt x="3" y="0"/>
                    <a:pt x="3" y="0"/>
                    <a:pt x="3" y="0"/>
                  </a:cubicBezTo>
                  <a:cubicBezTo>
                    <a:pt x="1" y="1"/>
                    <a:pt x="0" y="2"/>
                    <a:pt x="0" y="3"/>
                  </a:cubicBezTo>
                  <a:cubicBezTo>
                    <a:pt x="1" y="5"/>
                    <a:pt x="3" y="7"/>
                    <a:pt x="8" y="7"/>
                  </a:cubicBezTo>
                  <a:cubicBezTo>
                    <a:pt x="15" y="6"/>
                    <a:pt x="18" y="4"/>
                    <a:pt x="19" y="3"/>
                  </a:cubicBezTo>
                  <a:cubicBezTo>
                    <a:pt x="19" y="2"/>
                    <a:pt x="19" y="2"/>
                    <a:pt x="18"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5" name="Freeform 755">
              <a:extLst>
                <a:ext uri="{FF2B5EF4-FFF2-40B4-BE49-F238E27FC236}">
                  <a16:creationId xmlns:a16="http://schemas.microsoft.com/office/drawing/2014/main" id="{30C07A29-E5F2-D2F3-0CAE-1E47D0E8CB10}"/>
                </a:ext>
              </a:extLst>
            </p:cNvPr>
            <p:cNvSpPr>
              <a:spLocks/>
            </p:cNvSpPr>
            <p:nvPr/>
          </p:nvSpPr>
          <p:spPr bwMode="auto">
            <a:xfrm>
              <a:off x="4410" y="2340"/>
              <a:ext cx="37" cy="72"/>
            </a:xfrm>
            <a:custGeom>
              <a:avLst/>
              <a:gdLst>
                <a:gd name="T0" fmla="*/ 97 w 18"/>
                <a:gd name="T1" fmla="*/ 44 h 33"/>
                <a:gd name="T2" fmla="*/ 16 w 18"/>
                <a:gd name="T3" fmla="*/ 61 h 33"/>
                <a:gd name="T4" fmla="*/ 25 w 18"/>
                <a:gd name="T5" fmla="*/ 262 h 33"/>
                <a:gd name="T6" fmla="*/ 105 w 18"/>
                <a:gd name="T7" fmla="*/ 343 h 33"/>
                <a:gd name="T8" fmla="*/ 97 w 18"/>
                <a:gd name="T9" fmla="*/ 44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1" y="4"/>
                  </a:moveTo>
                  <a:cubicBezTo>
                    <a:pt x="7" y="0"/>
                    <a:pt x="3" y="2"/>
                    <a:pt x="2" y="6"/>
                  </a:cubicBezTo>
                  <a:cubicBezTo>
                    <a:pt x="0" y="11"/>
                    <a:pt x="1" y="19"/>
                    <a:pt x="3" y="25"/>
                  </a:cubicBezTo>
                  <a:cubicBezTo>
                    <a:pt x="6" y="32"/>
                    <a:pt x="9" y="33"/>
                    <a:pt x="12" y="33"/>
                  </a:cubicBezTo>
                  <a:cubicBezTo>
                    <a:pt x="18" y="32"/>
                    <a:pt x="17" y="11"/>
                    <a:pt x="1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66" name="Freeform 756">
              <a:extLst>
                <a:ext uri="{FF2B5EF4-FFF2-40B4-BE49-F238E27FC236}">
                  <a16:creationId xmlns:a16="http://schemas.microsoft.com/office/drawing/2014/main" id="{24C9B78A-5FBD-C623-F42A-6506E9160EBB}"/>
                </a:ext>
              </a:extLst>
            </p:cNvPr>
            <p:cNvSpPr>
              <a:spLocks/>
            </p:cNvSpPr>
            <p:nvPr/>
          </p:nvSpPr>
          <p:spPr bwMode="auto">
            <a:xfrm>
              <a:off x="4421" y="2355"/>
              <a:ext cx="10" cy="44"/>
            </a:xfrm>
            <a:custGeom>
              <a:avLst/>
              <a:gdLst>
                <a:gd name="T0" fmla="*/ 24 w 5"/>
                <a:gd name="T1" fmla="*/ 0 h 20"/>
                <a:gd name="T2" fmla="*/ 0 w 5"/>
                <a:gd name="T3" fmla="*/ 64 h 20"/>
                <a:gd name="T4" fmla="*/ 24 w 5"/>
                <a:gd name="T5" fmla="*/ 194 h 20"/>
                <a:gd name="T6" fmla="*/ 40 w 5"/>
                <a:gd name="T7" fmla="*/ 213 h 20"/>
                <a:gd name="T8" fmla="*/ 40 w 5"/>
                <a:gd name="T9" fmla="*/ 213 h 20"/>
                <a:gd name="T10" fmla="*/ 24 w 5"/>
                <a:gd name="T11" fmla="*/ 194 h 20"/>
                <a:gd name="T12" fmla="*/ 0 w 5"/>
                <a:gd name="T13" fmla="*/ 64 h 20"/>
                <a:gd name="T14" fmla="*/ 24 w 5"/>
                <a:gd name="T15" fmla="*/ 0 h 20"/>
                <a:gd name="T16" fmla="*/ 40 w 5"/>
                <a:gd name="T17" fmla="*/ 20 h 20"/>
                <a:gd name="T18" fmla="*/ 40 w 5"/>
                <a:gd name="T19" fmla="*/ 20 h 20"/>
                <a:gd name="T20" fmla="*/ 24 w 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20">
                  <a:moveTo>
                    <a:pt x="3" y="0"/>
                  </a:moveTo>
                  <a:cubicBezTo>
                    <a:pt x="1" y="0"/>
                    <a:pt x="0" y="3"/>
                    <a:pt x="0" y="6"/>
                  </a:cubicBezTo>
                  <a:cubicBezTo>
                    <a:pt x="0" y="9"/>
                    <a:pt x="1" y="15"/>
                    <a:pt x="3" y="18"/>
                  </a:cubicBezTo>
                  <a:cubicBezTo>
                    <a:pt x="3" y="19"/>
                    <a:pt x="4" y="20"/>
                    <a:pt x="5" y="20"/>
                  </a:cubicBezTo>
                  <a:cubicBezTo>
                    <a:pt x="5" y="20"/>
                    <a:pt x="5" y="20"/>
                    <a:pt x="5" y="20"/>
                  </a:cubicBezTo>
                  <a:cubicBezTo>
                    <a:pt x="4" y="20"/>
                    <a:pt x="4" y="19"/>
                    <a:pt x="3" y="18"/>
                  </a:cubicBezTo>
                  <a:cubicBezTo>
                    <a:pt x="1" y="15"/>
                    <a:pt x="0" y="9"/>
                    <a:pt x="0" y="6"/>
                  </a:cubicBezTo>
                  <a:cubicBezTo>
                    <a:pt x="0" y="3"/>
                    <a:pt x="1" y="1"/>
                    <a:pt x="3" y="0"/>
                  </a:cubicBezTo>
                  <a:cubicBezTo>
                    <a:pt x="4" y="0"/>
                    <a:pt x="5" y="1"/>
                    <a:pt x="5" y="2"/>
                  </a:cubicBezTo>
                  <a:cubicBezTo>
                    <a:pt x="5" y="2"/>
                    <a:pt x="5" y="2"/>
                    <a:pt x="5" y="2"/>
                  </a:cubicBezTo>
                  <a:cubicBezTo>
                    <a:pt x="4" y="1"/>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7" name="Freeform 757">
              <a:extLst>
                <a:ext uri="{FF2B5EF4-FFF2-40B4-BE49-F238E27FC236}">
                  <a16:creationId xmlns:a16="http://schemas.microsoft.com/office/drawing/2014/main" id="{92C8A7D2-0FF6-365D-AE59-67CF74EFE9C2}"/>
                </a:ext>
              </a:extLst>
            </p:cNvPr>
            <p:cNvSpPr>
              <a:spLocks/>
            </p:cNvSpPr>
            <p:nvPr/>
          </p:nvSpPr>
          <p:spPr bwMode="auto">
            <a:xfrm>
              <a:off x="4125" y="2395"/>
              <a:ext cx="37" cy="72"/>
            </a:xfrm>
            <a:custGeom>
              <a:avLst/>
              <a:gdLst>
                <a:gd name="T0" fmla="*/ 88 w 18"/>
                <a:gd name="T1" fmla="*/ 44 h 33"/>
                <a:gd name="T2" fmla="*/ 8 w 18"/>
                <a:gd name="T3" fmla="*/ 61 h 33"/>
                <a:gd name="T4" fmla="*/ 25 w 18"/>
                <a:gd name="T5" fmla="*/ 262 h 33"/>
                <a:gd name="T6" fmla="*/ 97 w 18"/>
                <a:gd name="T7" fmla="*/ 343 h 33"/>
                <a:gd name="T8" fmla="*/ 88 w 18"/>
                <a:gd name="T9" fmla="*/ 44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0" y="4"/>
                  </a:moveTo>
                  <a:cubicBezTo>
                    <a:pt x="7" y="0"/>
                    <a:pt x="3" y="2"/>
                    <a:pt x="1" y="6"/>
                  </a:cubicBezTo>
                  <a:cubicBezTo>
                    <a:pt x="0" y="11"/>
                    <a:pt x="0" y="19"/>
                    <a:pt x="3" y="25"/>
                  </a:cubicBezTo>
                  <a:cubicBezTo>
                    <a:pt x="5" y="32"/>
                    <a:pt x="9" y="33"/>
                    <a:pt x="11" y="33"/>
                  </a:cubicBezTo>
                  <a:cubicBezTo>
                    <a:pt x="18" y="32"/>
                    <a:pt x="17" y="11"/>
                    <a:pt x="10"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68" name="Freeform 758">
              <a:extLst>
                <a:ext uri="{FF2B5EF4-FFF2-40B4-BE49-F238E27FC236}">
                  <a16:creationId xmlns:a16="http://schemas.microsoft.com/office/drawing/2014/main" id="{D80D3516-CEBC-63CC-A30E-9F76B5686A95}"/>
                </a:ext>
              </a:extLst>
            </p:cNvPr>
            <p:cNvSpPr>
              <a:spLocks/>
            </p:cNvSpPr>
            <p:nvPr/>
          </p:nvSpPr>
          <p:spPr bwMode="auto">
            <a:xfrm>
              <a:off x="4136" y="2410"/>
              <a:ext cx="10" cy="44"/>
            </a:xfrm>
            <a:custGeom>
              <a:avLst/>
              <a:gdLst>
                <a:gd name="T0" fmla="*/ 16 w 5"/>
                <a:gd name="T1" fmla="*/ 0 h 20"/>
                <a:gd name="T2" fmla="*/ 0 w 5"/>
                <a:gd name="T3" fmla="*/ 64 h 20"/>
                <a:gd name="T4" fmla="*/ 16 w 5"/>
                <a:gd name="T5" fmla="*/ 194 h 20"/>
                <a:gd name="T6" fmla="*/ 40 w 5"/>
                <a:gd name="T7" fmla="*/ 213 h 20"/>
                <a:gd name="T8" fmla="*/ 40 w 5"/>
                <a:gd name="T9" fmla="*/ 213 h 20"/>
                <a:gd name="T10" fmla="*/ 16 w 5"/>
                <a:gd name="T11" fmla="*/ 194 h 20"/>
                <a:gd name="T12" fmla="*/ 0 w 5"/>
                <a:gd name="T13" fmla="*/ 64 h 20"/>
                <a:gd name="T14" fmla="*/ 16 w 5"/>
                <a:gd name="T15" fmla="*/ 0 h 20"/>
                <a:gd name="T16" fmla="*/ 40 w 5"/>
                <a:gd name="T17" fmla="*/ 20 h 20"/>
                <a:gd name="T18" fmla="*/ 40 w 5"/>
                <a:gd name="T19" fmla="*/ 20 h 20"/>
                <a:gd name="T20" fmla="*/ 16 w 5"/>
                <a:gd name="T21" fmla="*/ 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5" h="20">
                  <a:moveTo>
                    <a:pt x="2" y="0"/>
                  </a:moveTo>
                  <a:cubicBezTo>
                    <a:pt x="1" y="0"/>
                    <a:pt x="0" y="3"/>
                    <a:pt x="0" y="6"/>
                  </a:cubicBezTo>
                  <a:cubicBezTo>
                    <a:pt x="0" y="9"/>
                    <a:pt x="0" y="15"/>
                    <a:pt x="2" y="18"/>
                  </a:cubicBezTo>
                  <a:cubicBezTo>
                    <a:pt x="3" y="19"/>
                    <a:pt x="4" y="20"/>
                    <a:pt x="5" y="20"/>
                  </a:cubicBezTo>
                  <a:cubicBezTo>
                    <a:pt x="5" y="20"/>
                    <a:pt x="5" y="20"/>
                    <a:pt x="5" y="20"/>
                  </a:cubicBezTo>
                  <a:cubicBezTo>
                    <a:pt x="4" y="20"/>
                    <a:pt x="3" y="19"/>
                    <a:pt x="2" y="18"/>
                  </a:cubicBezTo>
                  <a:cubicBezTo>
                    <a:pt x="1" y="15"/>
                    <a:pt x="0" y="9"/>
                    <a:pt x="0" y="6"/>
                  </a:cubicBezTo>
                  <a:cubicBezTo>
                    <a:pt x="0" y="3"/>
                    <a:pt x="1" y="1"/>
                    <a:pt x="2" y="0"/>
                  </a:cubicBezTo>
                  <a:cubicBezTo>
                    <a:pt x="3" y="0"/>
                    <a:pt x="4" y="1"/>
                    <a:pt x="5" y="2"/>
                  </a:cubicBezTo>
                  <a:cubicBezTo>
                    <a:pt x="5" y="2"/>
                    <a:pt x="5" y="2"/>
                    <a:pt x="5" y="2"/>
                  </a:cubicBezTo>
                  <a:cubicBezTo>
                    <a:pt x="4" y="1"/>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69" name="Freeform 759">
              <a:extLst>
                <a:ext uri="{FF2B5EF4-FFF2-40B4-BE49-F238E27FC236}">
                  <a16:creationId xmlns:a16="http://schemas.microsoft.com/office/drawing/2014/main" id="{55D8BC26-CBC2-8E8A-4887-E42E4602C327}"/>
                </a:ext>
              </a:extLst>
            </p:cNvPr>
            <p:cNvSpPr>
              <a:spLocks/>
            </p:cNvSpPr>
            <p:nvPr/>
          </p:nvSpPr>
          <p:spPr bwMode="auto">
            <a:xfrm>
              <a:off x="4523" y="2592"/>
              <a:ext cx="49" cy="72"/>
            </a:xfrm>
            <a:custGeom>
              <a:avLst/>
              <a:gdLst>
                <a:gd name="T0" fmla="*/ 172 w 24"/>
                <a:gd name="T1" fmla="*/ 81 h 33"/>
                <a:gd name="T2" fmla="*/ 120 w 24"/>
                <a:gd name="T3" fmla="*/ 33 h 33"/>
                <a:gd name="T4" fmla="*/ 16 w 24"/>
                <a:gd name="T5" fmla="*/ 185 h 33"/>
                <a:gd name="T6" fmla="*/ 129 w 24"/>
                <a:gd name="T7" fmla="*/ 334 h 33"/>
                <a:gd name="T8" fmla="*/ 196 w 24"/>
                <a:gd name="T9" fmla="*/ 262 h 33"/>
                <a:gd name="T10" fmla="*/ 188 w 24"/>
                <a:gd name="T11" fmla="*/ 157 h 33"/>
                <a:gd name="T12" fmla="*/ 172 w 24"/>
                <a:gd name="T13" fmla="*/ 81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33">
                  <a:moveTo>
                    <a:pt x="20" y="8"/>
                  </a:moveTo>
                  <a:cubicBezTo>
                    <a:pt x="18" y="5"/>
                    <a:pt x="16" y="3"/>
                    <a:pt x="14" y="3"/>
                  </a:cubicBezTo>
                  <a:cubicBezTo>
                    <a:pt x="5" y="0"/>
                    <a:pt x="0" y="9"/>
                    <a:pt x="2" y="18"/>
                  </a:cubicBezTo>
                  <a:cubicBezTo>
                    <a:pt x="3" y="27"/>
                    <a:pt x="11" y="33"/>
                    <a:pt x="15" y="32"/>
                  </a:cubicBezTo>
                  <a:cubicBezTo>
                    <a:pt x="20" y="32"/>
                    <a:pt x="23" y="29"/>
                    <a:pt x="23" y="25"/>
                  </a:cubicBezTo>
                  <a:cubicBezTo>
                    <a:pt x="24" y="21"/>
                    <a:pt x="23" y="17"/>
                    <a:pt x="22" y="15"/>
                  </a:cubicBezTo>
                  <a:cubicBezTo>
                    <a:pt x="21" y="13"/>
                    <a:pt x="21" y="9"/>
                    <a:pt x="20" y="8"/>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70" name="Freeform 760">
              <a:extLst>
                <a:ext uri="{FF2B5EF4-FFF2-40B4-BE49-F238E27FC236}">
                  <a16:creationId xmlns:a16="http://schemas.microsoft.com/office/drawing/2014/main" id="{9D87B46F-2FA1-5DEC-74C4-E0EC1F941EC0}"/>
                </a:ext>
              </a:extLst>
            </p:cNvPr>
            <p:cNvSpPr>
              <a:spLocks/>
            </p:cNvSpPr>
            <p:nvPr/>
          </p:nvSpPr>
          <p:spPr bwMode="auto">
            <a:xfrm>
              <a:off x="4539" y="2611"/>
              <a:ext cx="15" cy="37"/>
            </a:xfrm>
            <a:custGeom>
              <a:avLst/>
              <a:gdLst>
                <a:gd name="T0" fmla="*/ 19 w 7"/>
                <a:gd name="T1" fmla="*/ 9 h 17"/>
                <a:gd name="T2" fmla="*/ 0 w 7"/>
                <a:gd name="T3" fmla="*/ 61 h 17"/>
                <a:gd name="T4" fmla="*/ 41 w 7"/>
                <a:gd name="T5" fmla="*/ 165 h 17"/>
                <a:gd name="T6" fmla="*/ 69 w 7"/>
                <a:gd name="T7" fmla="*/ 176 h 17"/>
                <a:gd name="T8" fmla="*/ 69 w 7"/>
                <a:gd name="T9" fmla="*/ 176 h 17"/>
                <a:gd name="T10" fmla="*/ 41 w 7"/>
                <a:gd name="T11" fmla="*/ 165 h 17"/>
                <a:gd name="T12" fmla="*/ 0 w 7"/>
                <a:gd name="T13" fmla="*/ 61 h 17"/>
                <a:gd name="T14" fmla="*/ 19 w 7"/>
                <a:gd name="T15" fmla="*/ 9 h 17"/>
                <a:gd name="T16" fmla="*/ 51 w 7"/>
                <a:gd name="T17" fmla="*/ 9 h 17"/>
                <a:gd name="T18" fmla="*/ 51 w 7"/>
                <a:gd name="T19" fmla="*/ 9 h 17"/>
                <a:gd name="T20" fmla="*/ 19 w 7"/>
                <a:gd name="T21" fmla="*/ 9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7">
                  <a:moveTo>
                    <a:pt x="2" y="1"/>
                  </a:moveTo>
                  <a:cubicBezTo>
                    <a:pt x="1" y="1"/>
                    <a:pt x="0" y="3"/>
                    <a:pt x="0" y="6"/>
                  </a:cubicBezTo>
                  <a:cubicBezTo>
                    <a:pt x="0" y="10"/>
                    <a:pt x="2" y="14"/>
                    <a:pt x="4" y="16"/>
                  </a:cubicBezTo>
                  <a:cubicBezTo>
                    <a:pt x="5" y="17"/>
                    <a:pt x="6" y="17"/>
                    <a:pt x="7" y="17"/>
                  </a:cubicBezTo>
                  <a:cubicBezTo>
                    <a:pt x="7" y="17"/>
                    <a:pt x="7" y="17"/>
                    <a:pt x="7" y="17"/>
                  </a:cubicBezTo>
                  <a:cubicBezTo>
                    <a:pt x="6" y="17"/>
                    <a:pt x="5" y="17"/>
                    <a:pt x="4" y="16"/>
                  </a:cubicBezTo>
                  <a:cubicBezTo>
                    <a:pt x="2" y="14"/>
                    <a:pt x="0" y="10"/>
                    <a:pt x="0" y="6"/>
                  </a:cubicBezTo>
                  <a:cubicBezTo>
                    <a:pt x="0" y="3"/>
                    <a:pt x="1" y="1"/>
                    <a:pt x="2" y="1"/>
                  </a:cubicBezTo>
                  <a:cubicBezTo>
                    <a:pt x="3" y="0"/>
                    <a:pt x="5"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1" name="Freeform 761">
              <a:extLst>
                <a:ext uri="{FF2B5EF4-FFF2-40B4-BE49-F238E27FC236}">
                  <a16:creationId xmlns:a16="http://schemas.microsoft.com/office/drawing/2014/main" id="{0DCFE1B1-8BD1-01C5-B28F-C694C173D94D}"/>
                </a:ext>
              </a:extLst>
            </p:cNvPr>
            <p:cNvSpPr>
              <a:spLocks/>
            </p:cNvSpPr>
            <p:nvPr/>
          </p:nvSpPr>
          <p:spPr bwMode="auto">
            <a:xfrm>
              <a:off x="3953" y="2467"/>
              <a:ext cx="56" cy="66"/>
            </a:xfrm>
            <a:custGeom>
              <a:avLst/>
              <a:gdLst>
                <a:gd name="T0" fmla="*/ 124 w 27"/>
                <a:gd name="T1" fmla="*/ 310 h 30"/>
                <a:gd name="T2" fmla="*/ 232 w 27"/>
                <a:gd name="T3" fmla="*/ 150 h 30"/>
                <a:gd name="T4" fmla="*/ 81 w 27"/>
                <a:gd name="T5" fmla="*/ 33 h 30"/>
                <a:gd name="T6" fmla="*/ 124 w 27"/>
                <a:gd name="T7" fmla="*/ 310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30">
                  <a:moveTo>
                    <a:pt x="14" y="29"/>
                  </a:moveTo>
                  <a:cubicBezTo>
                    <a:pt x="22" y="30"/>
                    <a:pt x="27" y="23"/>
                    <a:pt x="26" y="14"/>
                  </a:cubicBezTo>
                  <a:cubicBezTo>
                    <a:pt x="24" y="5"/>
                    <a:pt x="18" y="0"/>
                    <a:pt x="9" y="3"/>
                  </a:cubicBezTo>
                  <a:cubicBezTo>
                    <a:pt x="0" y="6"/>
                    <a:pt x="0" y="27"/>
                    <a:pt x="14"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72" name="Freeform 762">
              <a:extLst>
                <a:ext uri="{FF2B5EF4-FFF2-40B4-BE49-F238E27FC236}">
                  <a16:creationId xmlns:a16="http://schemas.microsoft.com/office/drawing/2014/main" id="{AF8C7F8F-2FB9-7AE9-CCB3-B23B888FCEE0}"/>
                </a:ext>
              </a:extLst>
            </p:cNvPr>
            <p:cNvSpPr>
              <a:spLocks/>
            </p:cNvSpPr>
            <p:nvPr/>
          </p:nvSpPr>
          <p:spPr bwMode="auto">
            <a:xfrm>
              <a:off x="3968" y="2482"/>
              <a:ext cx="30" cy="35"/>
            </a:xfrm>
            <a:custGeom>
              <a:avLst/>
              <a:gdLst>
                <a:gd name="T0" fmla="*/ 112 w 15"/>
                <a:gd name="T1" fmla="*/ 61 h 16"/>
                <a:gd name="T2" fmla="*/ 104 w 15"/>
                <a:gd name="T3" fmla="*/ 133 h 16"/>
                <a:gd name="T4" fmla="*/ 40 w 15"/>
                <a:gd name="T5" fmla="*/ 158 h 16"/>
                <a:gd name="T6" fmla="*/ 8 w 15"/>
                <a:gd name="T7" fmla="*/ 85 h 16"/>
                <a:gd name="T8" fmla="*/ 24 w 15"/>
                <a:gd name="T9" fmla="*/ 0 h 16"/>
                <a:gd name="T10" fmla="*/ 24 w 15"/>
                <a:gd name="T11" fmla="*/ 0 h 16"/>
                <a:gd name="T12" fmla="*/ 0 w 15"/>
                <a:gd name="T13" fmla="*/ 85 h 16"/>
                <a:gd name="T14" fmla="*/ 40 w 15"/>
                <a:gd name="T15" fmla="*/ 158 h 16"/>
                <a:gd name="T16" fmla="*/ 104 w 15"/>
                <a:gd name="T17" fmla="*/ 133 h 16"/>
                <a:gd name="T18" fmla="*/ 112 w 15"/>
                <a:gd name="T19" fmla="*/ 6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4" y="6"/>
                  </a:moveTo>
                  <a:cubicBezTo>
                    <a:pt x="15" y="9"/>
                    <a:pt x="15" y="11"/>
                    <a:pt x="13" y="13"/>
                  </a:cubicBezTo>
                  <a:cubicBezTo>
                    <a:pt x="11" y="15"/>
                    <a:pt x="8" y="16"/>
                    <a:pt x="5" y="15"/>
                  </a:cubicBezTo>
                  <a:cubicBezTo>
                    <a:pt x="3" y="14"/>
                    <a:pt x="1" y="11"/>
                    <a:pt x="1" y="8"/>
                  </a:cubicBezTo>
                  <a:cubicBezTo>
                    <a:pt x="0" y="5"/>
                    <a:pt x="1" y="2"/>
                    <a:pt x="3" y="0"/>
                  </a:cubicBezTo>
                  <a:cubicBezTo>
                    <a:pt x="3" y="0"/>
                    <a:pt x="3" y="0"/>
                    <a:pt x="3" y="0"/>
                  </a:cubicBezTo>
                  <a:cubicBezTo>
                    <a:pt x="1" y="2"/>
                    <a:pt x="0" y="5"/>
                    <a:pt x="0" y="8"/>
                  </a:cubicBezTo>
                  <a:cubicBezTo>
                    <a:pt x="1" y="12"/>
                    <a:pt x="3" y="14"/>
                    <a:pt x="5" y="15"/>
                  </a:cubicBezTo>
                  <a:cubicBezTo>
                    <a:pt x="8" y="16"/>
                    <a:pt x="11" y="15"/>
                    <a:pt x="13" y="13"/>
                  </a:cubicBezTo>
                  <a:cubicBezTo>
                    <a:pt x="15" y="11"/>
                    <a:pt x="15" y="9"/>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3" name="Freeform 763">
              <a:extLst>
                <a:ext uri="{FF2B5EF4-FFF2-40B4-BE49-F238E27FC236}">
                  <a16:creationId xmlns:a16="http://schemas.microsoft.com/office/drawing/2014/main" id="{CD9C8730-5A9E-3B04-7014-0EE8DDA27150}"/>
                </a:ext>
              </a:extLst>
            </p:cNvPr>
            <p:cNvSpPr>
              <a:spLocks/>
            </p:cNvSpPr>
            <p:nvPr/>
          </p:nvSpPr>
          <p:spPr bwMode="auto">
            <a:xfrm>
              <a:off x="4513" y="2546"/>
              <a:ext cx="63" cy="48"/>
            </a:xfrm>
            <a:custGeom>
              <a:avLst/>
              <a:gdLst>
                <a:gd name="T0" fmla="*/ 49 w 31"/>
                <a:gd name="T1" fmla="*/ 20 h 22"/>
                <a:gd name="T2" fmla="*/ 0 w 31"/>
                <a:gd name="T3" fmla="*/ 124 h 22"/>
                <a:gd name="T4" fmla="*/ 136 w 31"/>
                <a:gd name="T5" fmla="*/ 209 h 22"/>
                <a:gd name="T6" fmla="*/ 252 w 31"/>
                <a:gd name="T7" fmla="*/ 96 h 22"/>
                <a:gd name="T8" fmla="*/ 219 w 31"/>
                <a:gd name="T9" fmla="*/ 20 h 22"/>
                <a:gd name="T10" fmla="*/ 136 w 31"/>
                <a:gd name="T11" fmla="*/ 20 h 22"/>
                <a:gd name="T12" fmla="*/ 49 w 31"/>
                <a:gd name="T13" fmla="*/ 2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2">
                  <a:moveTo>
                    <a:pt x="6" y="2"/>
                  </a:moveTo>
                  <a:cubicBezTo>
                    <a:pt x="2" y="3"/>
                    <a:pt x="0" y="7"/>
                    <a:pt x="0" y="12"/>
                  </a:cubicBezTo>
                  <a:cubicBezTo>
                    <a:pt x="1" y="19"/>
                    <a:pt x="7" y="22"/>
                    <a:pt x="16" y="20"/>
                  </a:cubicBezTo>
                  <a:cubicBezTo>
                    <a:pt x="24" y="19"/>
                    <a:pt x="29" y="16"/>
                    <a:pt x="30" y="9"/>
                  </a:cubicBezTo>
                  <a:cubicBezTo>
                    <a:pt x="31" y="6"/>
                    <a:pt x="29" y="3"/>
                    <a:pt x="26" y="2"/>
                  </a:cubicBezTo>
                  <a:cubicBezTo>
                    <a:pt x="23" y="0"/>
                    <a:pt x="20" y="1"/>
                    <a:pt x="16" y="2"/>
                  </a:cubicBezTo>
                  <a:cubicBezTo>
                    <a:pt x="14" y="2"/>
                    <a:pt x="10" y="0"/>
                    <a:pt x="6" y="2"/>
                  </a:cubicBezTo>
                  <a:close/>
                </a:path>
              </a:pathLst>
            </a:custGeom>
            <a:solidFill>
              <a:srgbClr val="ED9075"/>
            </a:solidFill>
            <a:ln w="3175" cap="flat">
              <a:solidFill>
                <a:srgbClr val="9D0C15"/>
              </a:solidFill>
              <a:prstDash val="solid"/>
              <a:miter lim="800000"/>
              <a:headEnd/>
              <a:tailEnd/>
            </a:ln>
          </p:spPr>
          <p:txBody>
            <a:bodyPr/>
            <a:lstStyle/>
            <a:p>
              <a:endParaRPr lang="en-GB" dirty="0"/>
            </a:p>
          </p:txBody>
        </p:sp>
        <p:sp>
          <p:nvSpPr>
            <p:cNvPr id="774" name="Freeform 764">
              <a:extLst>
                <a:ext uri="{FF2B5EF4-FFF2-40B4-BE49-F238E27FC236}">
                  <a16:creationId xmlns:a16="http://schemas.microsoft.com/office/drawing/2014/main" id="{6CB1C5C8-9523-96F1-12F9-01D8F6936BDA}"/>
                </a:ext>
              </a:extLst>
            </p:cNvPr>
            <p:cNvSpPr>
              <a:spLocks/>
            </p:cNvSpPr>
            <p:nvPr/>
          </p:nvSpPr>
          <p:spPr bwMode="auto">
            <a:xfrm>
              <a:off x="4523" y="2559"/>
              <a:ext cx="39" cy="15"/>
            </a:xfrm>
            <a:custGeom>
              <a:avLst/>
              <a:gdLst>
                <a:gd name="T0" fmla="*/ 156 w 19"/>
                <a:gd name="T1" fmla="*/ 9 h 7"/>
                <a:gd name="T2" fmla="*/ 156 w 19"/>
                <a:gd name="T3" fmla="*/ 19 h 7"/>
                <a:gd name="T4" fmla="*/ 68 w 19"/>
                <a:gd name="T5" fmla="*/ 69 h 7"/>
                <a:gd name="T6" fmla="*/ 8 w 19"/>
                <a:gd name="T7" fmla="*/ 41 h 7"/>
                <a:gd name="T8" fmla="*/ 25 w 19"/>
                <a:gd name="T9" fmla="*/ 0 h 7"/>
                <a:gd name="T10" fmla="*/ 25 w 19"/>
                <a:gd name="T11" fmla="*/ 0 h 7"/>
                <a:gd name="T12" fmla="*/ 8 w 19"/>
                <a:gd name="T13" fmla="*/ 41 h 7"/>
                <a:gd name="T14" fmla="*/ 68 w 19"/>
                <a:gd name="T15" fmla="*/ 69 h 7"/>
                <a:gd name="T16" fmla="*/ 164 w 19"/>
                <a:gd name="T17" fmla="*/ 19 h 7"/>
                <a:gd name="T18" fmla="*/ 156 w 19"/>
                <a:gd name="T19" fmla="*/ 9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7">
                  <a:moveTo>
                    <a:pt x="18" y="1"/>
                  </a:moveTo>
                  <a:cubicBezTo>
                    <a:pt x="18" y="1"/>
                    <a:pt x="19" y="1"/>
                    <a:pt x="18" y="2"/>
                  </a:cubicBezTo>
                  <a:cubicBezTo>
                    <a:pt x="18" y="3"/>
                    <a:pt x="15" y="6"/>
                    <a:pt x="8" y="7"/>
                  </a:cubicBezTo>
                  <a:cubicBezTo>
                    <a:pt x="3" y="7"/>
                    <a:pt x="1" y="6"/>
                    <a:pt x="1" y="4"/>
                  </a:cubicBezTo>
                  <a:cubicBezTo>
                    <a:pt x="0" y="3"/>
                    <a:pt x="1" y="1"/>
                    <a:pt x="3" y="0"/>
                  </a:cubicBezTo>
                  <a:cubicBezTo>
                    <a:pt x="3" y="0"/>
                    <a:pt x="3" y="0"/>
                    <a:pt x="3" y="0"/>
                  </a:cubicBezTo>
                  <a:cubicBezTo>
                    <a:pt x="1" y="1"/>
                    <a:pt x="0" y="3"/>
                    <a:pt x="1" y="4"/>
                  </a:cubicBezTo>
                  <a:cubicBezTo>
                    <a:pt x="1" y="6"/>
                    <a:pt x="3" y="7"/>
                    <a:pt x="8" y="7"/>
                  </a:cubicBezTo>
                  <a:cubicBezTo>
                    <a:pt x="15" y="6"/>
                    <a:pt x="18" y="4"/>
                    <a:pt x="19" y="2"/>
                  </a:cubicBezTo>
                  <a:cubicBezTo>
                    <a:pt x="19" y="1"/>
                    <a:pt x="19" y="1"/>
                    <a:pt x="18"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5" name="Freeform 765">
              <a:extLst>
                <a:ext uri="{FF2B5EF4-FFF2-40B4-BE49-F238E27FC236}">
                  <a16:creationId xmlns:a16="http://schemas.microsoft.com/office/drawing/2014/main" id="{24DCAB4E-9022-FD72-1536-02E4FE644017}"/>
                </a:ext>
              </a:extLst>
            </p:cNvPr>
            <p:cNvSpPr>
              <a:spLocks/>
            </p:cNvSpPr>
            <p:nvPr/>
          </p:nvSpPr>
          <p:spPr bwMode="auto">
            <a:xfrm>
              <a:off x="4669" y="2782"/>
              <a:ext cx="61" cy="65"/>
            </a:xfrm>
            <a:custGeom>
              <a:avLst/>
              <a:gdLst>
                <a:gd name="T0" fmla="*/ 136 w 30"/>
                <a:gd name="T1" fmla="*/ 20 h 30"/>
                <a:gd name="T2" fmla="*/ 41 w 30"/>
                <a:gd name="T3" fmla="*/ 33 h 30"/>
                <a:gd name="T4" fmla="*/ 75 w 30"/>
                <a:gd name="T5" fmla="*/ 217 h 30"/>
                <a:gd name="T6" fmla="*/ 220 w 30"/>
                <a:gd name="T7" fmla="*/ 273 h 30"/>
                <a:gd name="T8" fmla="*/ 244 w 30"/>
                <a:gd name="T9" fmla="*/ 202 h 30"/>
                <a:gd name="T10" fmla="*/ 187 w 30"/>
                <a:gd name="T11" fmla="*/ 113 h 30"/>
                <a:gd name="T12" fmla="*/ 136 w 30"/>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30">
                  <a:moveTo>
                    <a:pt x="16" y="2"/>
                  </a:moveTo>
                  <a:cubicBezTo>
                    <a:pt x="12" y="0"/>
                    <a:pt x="8" y="0"/>
                    <a:pt x="5" y="3"/>
                  </a:cubicBezTo>
                  <a:cubicBezTo>
                    <a:pt x="0" y="7"/>
                    <a:pt x="3" y="14"/>
                    <a:pt x="9" y="21"/>
                  </a:cubicBezTo>
                  <a:cubicBezTo>
                    <a:pt x="16" y="28"/>
                    <a:pt x="20" y="30"/>
                    <a:pt x="26" y="27"/>
                  </a:cubicBezTo>
                  <a:cubicBezTo>
                    <a:pt x="29" y="26"/>
                    <a:pt x="30" y="23"/>
                    <a:pt x="29" y="20"/>
                  </a:cubicBezTo>
                  <a:cubicBezTo>
                    <a:pt x="28" y="16"/>
                    <a:pt x="25" y="15"/>
                    <a:pt x="22" y="11"/>
                  </a:cubicBezTo>
                  <a:cubicBezTo>
                    <a:pt x="21" y="9"/>
                    <a:pt x="19" y="4"/>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76" name="Freeform 766">
              <a:extLst>
                <a:ext uri="{FF2B5EF4-FFF2-40B4-BE49-F238E27FC236}">
                  <a16:creationId xmlns:a16="http://schemas.microsoft.com/office/drawing/2014/main" id="{B6A0267B-B458-A27F-E424-E9CC0A297F7E}"/>
                </a:ext>
              </a:extLst>
            </p:cNvPr>
            <p:cNvSpPr>
              <a:spLocks/>
            </p:cNvSpPr>
            <p:nvPr/>
          </p:nvSpPr>
          <p:spPr bwMode="auto">
            <a:xfrm>
              <a:off x="4687" y="2793"/>
              <a:ext cx="29" cy="37"/>
            </a:xfrm>
            <a:custGeom>
              <a:avLst/>
              <a:gdLst>
                <a:gd name="T0" fmla="*/ 124 w 14"/>
                <a:gd name="T1" fmla="*/ 157 h 17"/>
                <a:gd name="T2" fmla="*/ 124 w 14"/>
                <a:gd name="T3" fmla="*/ 165 h 17"/>
                <a:gd name="T4" fmla="*/ 35 w 14"/>
                <a:gd name="T5" fmla="*/ 104 h 17"/>
                <a:gd name="T6" fmla="*/ 8 w 14"/>
                <a:gd name="T7" fmla="*/ 9 h 17"/>
                <a:gd name="T8" fmla="*/ 35 w 14"/>
                <a:gd name="T9" fmla="*/ 9 h 17"/>
                <a:gd name="T10" fmla="*/ 35 w 14"/>
                <a:gd name="T11" fmla="*/ 9 h 17"/>
                <a:gd name="T12" fmla="*/ 8 w 14"/>
                <a:gd name="T13" fmla="*/ 9 h 17"/>
                <a:gd name="T14" fmla="*/ 35 w 14"/>
                <a:gd name="T15" fmla="*/ 104 h 17"/>
                <a:gd name="T16" fmla="*/ 124 w 14"/>
                <a:gd name="T17" fmla="*/ 165 h 17"/>
                <a:gd name="T18" fmla="*/ 124 w 14"/>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5"/>
                    <a:pt x="14" y="16"/>
                    <a:pt x="14" y="16"/>
                  </a:cubicBezTo>
                  <a:cubicBezTo>
                    <a:pt x="12" y="16"/>
                    <a:pt x="9" y="15"/>
                    <a:pt x="4" y="10"/>
                  </a:cubicBezTo>
                  <a:cubicBezTo>
                    <a:pt x="0" y="6"/>
                    <a:pt x="0" y="3"/>
                    <a:pt x="1" y="1"/>
                  </a:cubicBezTo>
                  <a:cubicBezTo>
                    <a:pt x="1" y="0"/>
                    <a:pt x="3" y="0"/>
                    <a:pt x="4" y="1"/>
                  </a:cubicBezTo>
                  <a:cubicBezTo>
                    <a:pt x="4" y="1"/>
                    <a:pt x="4" y="1"/>
                    <a:pt x="4" y="1"/>
                  </a:cubicBezTo>
                  <a:cubicBezTo>
                    <a:pt x="3" y="0"/>
                    <a:pt x="1" y="0"/>
                    <a:pt x="1" y="1"/>
                  </a:cubicBezTo>
                  <a:cubicBezTo>
                    <a:pt x="0" y="3"/>
                    <a:pt x="0" y="6"/>
                    <a:pt x="4" y="10"/>
                  </a:cubicBezTo>
                  <a:cubicBezTo>
                    <a:pt x="8" y="15"/>
                    <a:pt x="12" y="17"/>
                    <a:pt x="14" y="16"/>
                  </a:cubicBezTo>
                  <a:cubicBezTo>
                    <a:pt x="14" y="16"/>
                    <a:pt x="14" y="15"/>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7" name="Freeform 767">
              <a:extLst>
                <a:ext uri="{FF2B5EF4-FFF2-40B4-BE49-F238E27FC236}">
                  <a16:creationId xmlns:a16="http://schemas.microsoft.com/office/drawing/2014/main" id="{71EE5EE5-5908-4207-518C-EDADC9E5548D}"/>
                </a:ext>
              </a:extLst>
            </p:cNvPr>
            <p:cNvSpPr>
              <a:spLocks/>
            </p:cNvSpPr>
            <p:nvPr/>
          </p:nvSpPr>
          <p:spPr bwMode="auto">
            <a:xfrm>
              <a:off x="4710" y="2826"/>
              <a:ext cx="36" cy="72"/>
            </a:xfrm>
            <a:custGeom>
              <a:avLst/>
              <a:gdLst>
                <a:gd name="T0" fmla="*/ 88 w 18"/>
                <a:gd name="T1" fmla="*/ 33 h 33"/>
                <a:gd name="T2" fmla="*/ 16 w 18"/>
                <a:gd name="T3" fmla="*/ 61 h 33"/>
                <a:gd name="T4" fmla="*/ 24 w 18"/>
                <a:gd name="T5" fmla="*/ 247 h 33"/>
                <a:gd name="T6" fmla="*/ 96 w 18"/>
                <a:gd name="T7" fmla="*/ 343 h 33"/>
                <a:gd name="T8" fmla="*/ 88 w 18"/>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1" y="3"/>
                  </a:moveTo>
                  <a:cubicBezTo>
                    <a:pt x="7" y="0"/>
                    <a:pt x="4" y="1"/>
                    <a:pt x="2" y="6"/>
                  </a:cubicBezTo>
                  <a:cubicBezTo>
                    <a:pt x="0" y="10"/>
                    <a:pt x="1" y="18"/>
                    <a:pt x="3" y="24"/>
                  </a:cubicBezTo>
                  <a:cubicBezTo>
                    <a:pt x="6" y="32"/>
                    <a:pt x="9" y="33"/>
                    <a:pt x="12" y="33"/>
                  </a:cubicBezTo>
                  <a:cubicBezTo>
                    <a:pt x="18" y="31"/>
                    <a:pt x="18" y="11"/>
                    <a:pt x="11"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78" name="Freeform 768">
              <a:extLst>
                <a:ext uri="{FF2B5EF4-FFF2-40B4-BE49-F238E27FC236}">
                  <a16:creationId xmlns:a16="http://schemas.microsoft.com/office/drawing/2014/main" id="{1784F7DC-77A8-0129-D3AB-095E5A12D774}"/>
                </a:ext>
              </a:extLst>
            </p:cNvPr>
            <p:cNvSpPr>
              <a:spLocks/>
            </p:cNvSpPr>
            <p:nvPr/>
          </p:nvSpPr>
          <p:spPr bwMode="auto">
            <a:xfrm>
              <a:off x="4720" y="2841"/>
              <a:ext cx="12" cy="41"/>
            </a:xfrm>
            <a:custGeom>
              <a:avLst/>
              <a:gdLst>
                <a:gd name="T0" fmla="*/ 24 w 6"/>
                <a:gd name="T1" fmla="*/ 0 h 19"/>
                <a:gd name="T2" fmla="*/ 8 w 6"/>
                <a:gd name="T3" fmla="*/ 60 h 19"/>
                <a:gd name="T4" fmla="*/ 24 w 6"/>
                <a:gd name="T5" fmla="*/ 173 h 19"/>
                <a:gd name="T6" fmla="*/ 48 w 6"/>
                <a:gd name="T7" fmla="*/ 190 h 19"/>
                <a:gd name="T8" fmla="*/ 48 w 6"/>
                <a:gd name="T9" fmla="*/ 190 h 19"/>
                <a:gd name="T10" fmla="*/ 24 w 6"/>
                <a:gd name="T11" fmla="*/ 173 h 19"/>
                <a:gd name="T12" fmla="*/ 8 w 6"/>
                <a:gd name="T13" fmla="*/ 60 h 19"/>
                <a:gd name="T14" fmla="*/ 24 w 6"/>
                <a:gd name="T15" fmla="*/ 0 h 19"/>
                <a:gd name="T16" fmla="*/ 48 w 6"/>
                <a:gd name="T17" fmla="*/ 19 h 19"/>
                <a:gd name="T18" fmla="*/ 48 w 6"/>
                <a:gd name="T19" fmla="*/ 19 h 19"/>
                <a:gd name="T20" fmla="*/ 24 w 6"/>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9">
                  <a:moveTo>
                    <a:pt x="3" y="0"/>
                  </a:moveTo>
                  <a:cubicBezTo>
                    <a:pt x="2" y="0"/>
                    <a:pt x="1" y="2"/>
                    <a:pt x="1" y="6"/>
                  </a:cubicBezTo>
                  <a:cubicBezTo>
                    <a:pt x="0" y="9"/>
                    <a:pt x="1" y="14"/>
                    <a:pt x="3" y="17"/>
                  </a:cubicBezTo>
                  <a:cubicBezTo>
                    <a:pt x="4" y="19"/>
                    <a:pt x="5" y="19"/>
                    <a:pt x="6" y="19"/>
                  </a:cubicBezTo>
                  <a:cubicBezTo>
                    <a:pt x="6" y="19"/>
                    <a:pt x="6" y="19"/>
                    <a:pt x="6" y="19"/>
                  </a:cubicBezTo>
                  <a:cubicBezTo>
                    <a:pt x="5" y="19"/>
                    <a:pt x="4" y="19"/>
                    <a:pt x="3" y="17"/>
                  </a:cubicBezTo>
                  <a:cubicBezTo>
                    <a:pt x="1" y="14"/>
                    <a:pt x="0" y="9"/>
                    <a:pt x="1" y="6"/>
                  </a:cubicBezTo>
                  <a:cubicBezTo>
                    <a:pt x="1" y="2"/>
                    <a:pt x="2" y="0"/>
                    <a:pt x="3" y="0"/>
                  </a:cubicBezTo>
                  <a:cubicBezTo>
                    <a:pt x="4" y="0"/>
                    <a:pt x="5" y="0"/>
                    <a:pt x="6" y="2"/>
                  </a:cubicBezTo>
                  <a:cubicBezTo>
                    <a:pt x="6" y="2"/>
                    <a:pt x="6" y="2"/>
                    <a:pt x="6" y="2"/>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79" name="Freeform 769">
              <a:extLst>
                <a:ext uri="{FF2B5EF4-FFF2-40B4-BE49-F238E27FC236}">
                  <a16:creationId xmlns:a16="http://schemas.microsoft.com/office/drawing/2014/main" id="{C00CC6FF-D323-6497-0438-33F8C7E355AC}"/>
                </a:ext>
              </a:extLst>
            </p:cNvPr>
            <p:cNvSpPr>
              <a:spLocks/>
            </p:cNvSpPr>
            <p:nvPr/>
          </p:nvSpPr>
          <p:spPr bwMode="auto">
            <a:xfrm>
              <a:off x="4830" y="3081"/>
              <a:ext cx="62" cy="68"/>
            </a:xfrm>
            <a:custGeom>
              <a:avLst/>
              <a:gdLst>
                <a:gd name="T0" fmla="*/ 141 w 30"/>
                <a:gd name="T1" fmla="*/ 33 h 31"/>
                <a:gd name="T2" fmla="*/ 43 w 30"/>
                <a:gd name="T3" fmla="*/ 44 h 31"/>
                <a:gd name="T4" fmla="*/ 81 w 30"/>
                <a:gd name="T5" fmla="*/ 230 h 31"/>
                <a:gd name="T6" fmla="*/ 231 w 30"/>
                <a:gd name="T7" fmla="*/ 294 h 31"/>
                <a:gd name="T8" fmla="*/ 256 w 30"/>
                <a:gd name="T9" fmla="*/ 213 h 31"/>
                <a:gd name="T10" fmla="*/ 192 w 30"/>
                <a:gd name="T11" fmla="*/ 125 h 31"/>
                <a:gd name="T12" fmla="*/ 141 w 30"/>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31">
                  <a:moveTo>
                    <a:pt x="16" y="3"/>
                  </a:moveTo>
                  <a:cubicBezTo>
                    <a:pt x="12" y="0"/>
                    <a:pt x="8" y="0"/>
                    <a:pt x="5" y="4"/>
                  </a:cubicBezTo>
                  <a:cubicBezTo>
                    <a:pt x="0" y="8"/>
                    <a:pt x="3" y="15"/>
                    <a:pt x="9" y="22"/>
                  </a:cubicBezTo>
                  <a:cubicBezTo>
                    <a:pt x="16" y="28"/>
                    <a:pt x="20" y="31"/>
                    <a:pt x="26" y="28"/>
                  </a:cubicBezTo>
                  <a:cubicBezTo>
                    <a:pt x="29" y="27"/>
                    <a:pt x="30" y="24"/>
                    <a:pt x="29" y="20"/>
                  </a:cubicBezTo>
                  <a:cubicBezTo>
                    <a:pt x="28" y="17"/>
                    <a:pt x="25" y="15"/>
                    <a:pt x="22" y="12"/>
                  </a:cubicBezTo>
                  <a:cubicBezTo>
                    <a:pt x="21" y="10"/>
                    <a:pt x="19" y="5"/>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80" name="Freeform 770">
              <a:extLst>
                <a:ext uri="{FF2B5EF4-FFF2-40B4-BE49-F238E27FC236}">
                  <a16:creationId xmlns:a16="http://schemas.microsoft.com/office/drawing/2014/main" id="{1E4D8E9C-04A6-86F6-AA39-E8E37B38785A}"/>
                </a:ext>
              </a:extLst>
            </p:cNvPr>
            <p:cNvSpPr>
              <a:spLocks/>
            </p:cNvSpPr>
            <p:nvPr/>
          </p:nvSpPr>
          <p:spPr bwMode="auto">
            <a:xfrm>
              <a:off x="4849" y="3095"/>
              <a:ext cx="29" cy="37"/>
            </a:xfrm>
            <a:custGeom>
              <a:avLst/>
              <a:gdLst>
                <a:gd name="T0" fmla="*/ 124 w 14"/>
                <a:gd name="T1" fmla="*/ 157 h 17"/>
                <a:gd name="T2" fmla="*/ 124 w 14"/>
                <a:gd name="T3" fmla="*/ 165 h 17"/>
                <a:gd name="T4" fmla="*/ 35 w 14"/>
                <a:gd name="T5" fmla="*/ 96 h 17"/>
                <a:gd name="T6" fmla="*/ 8 w 14"/>
                <a:gd name="T7" fmla="*/ 9 h 17"/>
                <a:gd name="T8" fmla="*/ 44 w 14"/>
                <a:gd name="T9" fmla="*/ 9 h 17"/>
                <a:gd name="T10" fmla="*/ 44 w 14"/>
                <a:gd name="T11" fmla="*/ 9 h 17"/>
                <a:gd name="T12" fmla="*/ 8 w 14"/>
                <a:gd name="T13" fmla="*/ 9 h 17"/>
                <a:gd name="T14" fmla="*/ 35 w 14"/>
                <a:gd name="T15" fmla="*/ 104 h 17"/>
                <a:gd name="T16" fmla="*/ 124 w 14"/>
                <a:gd name="T17" fmla="*/ 165 h 17"/>
                <a:gd name="T18" fmla="*/ 124 w 14"/>
                <a:gd name="T19" fmla="*/ 157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5"/>
                    <a:pt x="14" y="15"/>
                    <a:pt x="14" y="16"/>
                  </a:cubicBezTo>
                  <a:cubicBezTo>
                    <a:pt x="13" y="16"/>
                    <a:pt x="9" y="15"/>
                    <a:pt x="4" y="9"/>
                  </a:cubicBezTo>
                  <a:cubicBezTo>
                    <a:pt x="0" y="5"/>
                    <a:pt x="0" y="2"/>
                    <a:pt x="1" y="1"/>
                  </a:cubicBezTo>
                  <a:cubicBezTo>
                    <a:pt x="1" y="0"/>
                    <a:pt x="3" y="0"/>
                    <a:pt x="5" y="1"/>
                  </a:cubicBezTo>
                  <a:cubicBezTo>
                    <a:pt x="5" y="1"/>
                    <a:pt x="5" y="1"/>
                    <a:pt x="5" y="1"/>
                  </a:cubicBezTo>
                  <a:cubicBezTo>
                    <a:pt x="3" y="0"/>
                    <a:pt x="1" y="0"/>
                    <a:pt x="1" y="1"/>
                  </a:cubicBezTo>
                  <a:cubicBezTo>
                    <a:pt x="0" y="2"/>
                    <a:pt x="0" y="5"/>
                    <a:pt x="4" y="10"/>
                  </a:cubicBezTo>
                  <a:cubicBezTo>
                    <a:pt x="9" y="15"/>
                    <a:pt x="12" y="17"/>
                    <a:pt x="14" y="16"/>
                  </a:cubicBezTo>
                  <a:cubicBezTo>
                    <a:pt x="14" y="16"/>
                    <a:pt x="14" y="15"/>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1" name="Freeform 771">
              <a:extLst>
                <a:ext uri="{FF2B5EF4-FFF2-40B4-BE49-F238E27FC236}">
                  <a16:creationId xmlns:a16="http://schemas.microsoft.com/office/drawing/2014/main" id="{DCA00F54-2920-22F5-3605-A107C5C884E3}"/>
                </a:ext>
              </a:extLst>
            </p:cNvPr>
            <p:cNvSpPr>
              <a:spLocks/>
            </p:cNvSpPr>
            <p:nvPr/>
          </p:nvSpPr>
          <p:spPr bwMode="auto">
            <a:xfrm>
              <a:off x="4654" y="2802"/>
              <a:ext cx="47" cy="61"/>
            </a:xfrm>
            <a:custGeom>
              <a:avLst/>
              <a:gdLst>
                <a:gd name="T0" fmla="*/ 155 w 23"/>
                <a:gd name="T1" fmla="*/ 44 h 28"/>
                <a:gd name="T2" fmla="*/ 92 w 23"/>
                <a:gd name="T3" fmla="*/ 9 h 28"/>
                <a:gd name="T4" fmla="*/ 25 w 23"/>
                <a:gd name="T5" fmla="*/ 166 h 28"/>
                <a:gd name="T6" fmla="*/ 147 w 23"/>
                <a:gd name="T7" fmla="*/ 281 h 28"/>
                <a:gd name="T8" fmla="*/ 196 w 23"/>
                <a:gd name="T9" fmla="*/ 194 h 28"/>
                <a:gd name="T10" fmla="*/ 172 w 23"/>
                <a:gd name="T11" fmla="*/ 113 h 28"/>
                <a:gd name="T12" fmla="*/ 155 w 23"/>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8">
                  <a:moveTo>
                    <a:pt x="18" y="4"/>
                  </a:moveTo>
                  <a:cubicBezTo>
                    <a:pt x="16" y="2"/>
                    <a:pt x="14" y="1"/>
                    <a:pt x="11" y="1"/>
                  </a:cubicBezTo>
                  <a:cubicBezTo>
                    <a:pt x="3" y="0"/>
                    <a:pt x="0" y="8"/>
                    <a:pt x="3" y="16"/>
                  </a:cubicBezTo>
                  <a:cubicBezTo>
                    <a:pt x="5" y="24"/>
                    <a:pt x="13" y="28"/>
                    <a:pt x="17" y="27"/>
                  </a:cubicBezTo>
                  <a:cubicBezTo>
                    <a:pt x="21" y="26"/>
                    <a:pt x="23" y="23"/>
                    <a:pt x="23" y="19"/>
                  </a:cubicBezTo>
                  <a:cubicBezTo>
                    <a:pt x="23" y="16"/>
                    <a:pt x="21" y="13"/>
                    <a:pt x="20" y="11"/>
                  </a:cubicBezTo>
                  <a:cubicBezTo>
                    <a:pt x="19" y="8"/>
                    <a:pt x="19" y="6"/>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82" name="Freeform 772">
              <a:extLst>
                <a:ext uri="{FF2B5EF4-FFF2-40B4-BE49-F238E27FC236}">
                  <a16:creationId xmlns:a16="http://schemas.microsoft.com/office/drawing/2014/main" id="{52F4188D-28E2-3FED-F5C2-4DF8697B1074}"/>
                </a:ext>
              </a:extLst>
            </p:cNvPr>
            <p:cNvSpPr>
              <a:spLocks/>
            </p:cNvSpPr>
            <p:nvPr/>
          </p:nvSpPr>
          <p:spPr bwMode="auto">
            <a:xfrm>
              <a:off x="4669" y="2817"/>
              <a:ext cx="18" cy="33"/>
            </a:xfrm>
            <a:custGeom>
              <a:avLst/>
              <a:gdLst>
                <a:gd name="T0" fmla="*/ 16 w 9"/>
                <a:gd name="T1" fmla="*/ 0 h 15"/>
                <a:gd name="T2" fmla="*/ 8 w 9"/>
                <a:gd name="T3" fmla="*/ 64 h 15"/>
                <a:gd name="T4" fmla="*/ 48 w 9"/>
                <a:gd name="T5" fmla="*/ 150 h 15"/>
                <a:gd name="T6" fmla="*/ 72 w 9"/>
                <a:gd name="T7" fmla="*/ 150 h 15"/>
                <a:gd name="T8" fmla="*/ 72 w 9"/>
                <a:gd name="T9" fmla="*/ 150 h 15"/>
                <a:gd name="T10" fmla="*/ 48 w 9"/>
                <a:gd name="T11" fmla="*/ 150 h 15"/>
                <a:gd name="T12" fmla="*/ 8 w 9"/>
                <a:gd name="T13" fmla="*/ 64 h 15"/>
                <a:gd name="T14" fmla="*/ 16 w 9"/>
                <a:gd name="T15" fmla="*/ 0 h 15"/>
                <a:gd name="T16" fmla="*/ 40 w 9"/>
                <a:gd name="T17" fmla="*/ 0 h 15"/>
                <a:gd name="T18" fmla="*/ 40 w 9"/>
                <a:gd name="T19" fmla="*/ 0 h 15"/>
                <a:gd name="T20" fmla="*/ 16 w 9"/>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2" y="0"/>
                  </a:moveTo>
                  <a:cubicBezTo>
                    <a:pt x="1" y="1"/>
                    <a:pt x="0" y="3"/>
                    <a:pt x="1" y="6"/>
                  </a:cubicBezTo>
                  <a:cubicBezTo>
                    <a:pt x="1" y="9"/>
                    <a:pt x="3" y="12"/>
                    <a:pt x="6" y="14"/>
                  </a:cubicBezTo>
                  <a:cubicBezTo>
                    <a:pt x="7" y="14"/>
                    <a:pt x="8" y="15"/>
                    <a:pt x="9" y="14"/>
                  </a:cubicBezTo>
                  <a:cubicBezTo>
                    <a:pt x="9" y="14"/>
                    <a:pt x="9" y="14"/>
                    <a:pt x="9" y="14"/>
                  </a:cubicBezTo>
                  <a:cubicBezTo>
                    <a:pt x="8" y="15"/>
                    <a:pt x="7" y="14"/>
                    <a:pt x="6" y="14"/>
                  </a:cubicBezTo>
                  <a:cubicBezTo>
                    <a:pt x="4" y="12"/>
                    <a:pt x="2" y="9"/>
                    <a:pt x="1" y="6"/>
                  </a:cubicBezTo>
                  <a:cubicBezTo>
                    <a:pt x="1" y="3"/>
                    <a:pt x="1" y="1"/>
                    <a:pt x="2" y="0"/>
                  </a:cubicBezTo>
                  <a:cubicBezTo>
                    <a:pt x="3" y="0"/>
                    <a:pt x="4" y="0"/>
                    <a:pt x="5" y="0"/>
                  </a:cubicBezTo>
                  <a:cubicBezTo>
                    <a:pt x="5" y="0"/>
                    <a:pt x="5" y="0"/>
                    <a:pt x="5"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3" name="Freeform 773">
              <a:extLst>
                <a:ext uri="{FF2B5EF4-FFF2-40B4-BE49-F238E27FC236}">
                  <a16:creationId xmlns:a16="http://schemas.microsoft.com/office/drawing/2014/main" id="{94B3088B-1527-51C9-887E-FDF8C6236EDA}"/>
                </a:ext>
              </a:extLst>
            </p:cNvPr>
            <p:cNvSpPr>
              <a:spLocks/>
            </p:cNvSpPr>
            <p:nvPr/>
          </p:nvSpPr>
          <p:spPr bwMode="auto">
            <a:xfrm>
              <a:off x="4636" y="2764"/>
              <a:ext cx="63" cy="48"/>
            </a:xfrm>
            <a:custGeom>
              <a:avLst/>
              <a:gdLst>
                <a:gd name="T0" fmla="*/ 49 w 31"/>
                <a:gd name="T1" fmla="*/ 20 h 22"/>
                <a:gd name="T2" fmla="*/ 0 w 31"/>
                <a:gd name="T3" fmla="*/ 124 h 22"/>
                <a:gd name="T4" fmla="*/ 136 w 31"/>
                <a:gd name="T5" fmla="*/ 209 h 22"/>
                <a:gd name="T6" fmla="*/ 252 w 31"/>
                <a:gd name="T7" fmla="*/ 96 h 22"/>
                <a:gd name="T8" fmla="*/ 219 w 31"/>
                <a:gd name="T9" fmla="*/ 20 h 22"/>
                <a:gd name="T10" fmla="*/ 136 w 31"/>
                <a:gd name="T11" fmla="*/ 20 h 22"/>
                <a:gd name="T12" fmla="*/ 49 w 31"/>
                <a:gd name="T13" fmla="*/ 2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2">
                  <a:moveTo>
                    <a:pt x="6" y="2"/>
                  </a:moveTo>
                  <a:cubicBezTo>
                    <a:pt x="2" y="3"/>
                    <a:pt x="0" y="7"/>
                    <a:pt x="0" y="12"/>
                  </a:cubicBezTo>
                  <a:cubicBezTo>
                    <a:pt x="1" y="19"/>
                    <a:pt x="7" y="22"/>
                    <a:pt x="16" y="20"/>
                  </a:cubicBezTo>
                  <a:cubicBezTo>
                    <a:pt x="24" y="19"/>
                    <a:pt x="29" y="16"/>
                    <a:pt x="30" y="9"/>
                  </a:cubicBezTo>
                  <a:cubicBezTo>
                    <a:pt x="31" y="6"/>
                    <a:pt x="29" y="3"/>
                    <a:pt x="26" y="2"/>
                  </a:cubicBezTo>
                  <a:cubicBezTo>
                    <a:pt x="23" y="0"/>
                    <a:pt x="20" y="1"/>
                    <a:pt x="16" y="2"/>
                  </a:cubicBezTo>
                  <a:cubicBezTo>
                    <a:pt x="14" y="2"/>
                    <a:pt x="10" y="0"/>
                    <a:pt x="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84" name="Freeform 774">
              <a:extLst>
                <a:ext uri="{FF2B5EF4-FFF2-40B4-BE49-F238E27FC236}">
                  <a16:creationId xmlns:a16="http://schemas.microsoft.com/office/drawing/2014/main" id="{98BD00F4-BE63-4047-1D01-36212AED4BB4}"/>
                </a:ext>
              </a:extLst>
            </p:cNvPr>
            <p:cNvSpPr>
              <a:spLocks/>
            </p:cNvSpPr>
            <p:nvPr/>
          </p:nvSpPr>
          <p:spPr bwMode="auto">
            <a:xfrm>
              <a:off x="4646" y="2777"/>
              <a:ext cx="39" cy="16"/>
            </a:xfrm>
            <a:custGeom>
              <a:avLst/>
              <a:gdLst>
                <a:gd name="T0" fmla="*/ 156 w 19"/>
                <a:gd name="T1" fmla="*/ 11 h 7"/>
                <a:gd name="T2" fmla="*/ 156 w 19"/>
                <a:gd name="T3" fmla="*/ 25 h 7"/>
                <a:gd name="T4" fmla="*/ 68 w 19"/>
                <a:gd name="T5" fmla="*/ 85 h 7"/>
                <a:gd name="T6" fmla="*/ 8 w 19"/>
                <a:gd name="T7" fmla="*/ 48 h 7"/>
                <a:gd name="T8" fmla="*/ 25 w 19"/>
                <a:gd name="T9" fmla="*/ 0 h 7"/>
                <a:gd name="T10" fmla="*/ 25 w 19"/>
                <a:gd name="T11" fmla="*/ 0 h 7"/>
                <a:gd name="T12" fmla="*/ 8 w 19"/>
                <a:gd name="T13" fmla="*/ 48 h 7"/>
                <a:gd name="T14" fmla="*/ 68 w 19"/>
                <a:gd name="T15" fmla="*/ 85 h 7"/>
                <a:gd name="T16" fmla="*/ 164 w 19"/>
                <a:gd name="T17" fmla="*/ 25 h 7"/>
                <a:gd name="T18" fmla="*/ 156 w 19"/>
                <a:gd name="T19" fmla="*/ 1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7">
                  <a:moveTo>
                    <a:pt x="18" y="1"/>
                  </a:moveTo>
                  <a:cubicBezTo>
                    <a:pt x="18" y="1"/>
                    <a:pt x="19" y="1"/>
                    <a:pt x="18" y="2"/>
                  </a:cubicBezTo>
                  <a:cubicBezTo>
                    <a:pt x="18" y="3"/>
                    <a:pt x="15" y="6"/>
                    <a:pt x="8" y="7"/>
                  </a:cubicBezTo>
                  <a:cubicBezTo>
                    <a:pt x="3" y="7"/>
                    <a:pt x="1" y="6"/>
                    <a:pt x="1" y="4"/>
                  </a:cubicBezTo>
                  <a:cubicBezTo>
                    <a:pt x="0" y="3"/>
                    <a:pt x="1" y="1"/>
                    <a:pt x="3" y="0"/>
                  </a:cubicBezTo>
                  <a:cubicBezTo>
                    <a:pt x="3" y="0"/>
                    <a:pt x="3" y="0"/>
                    <a:pt x="3" y="0"/>
                  </a:cubicBezTo>
                  <a:cubicBezTo>
                    <a:pt x="1" y="1"/>
                    <a:pt x="0" y="3"/>
                    <a:pt x="1" y="4"/>
                  </a:cubicBezTo>
                  <a:cubicBezTo>
                    <a:pt x="1" y="6"/>
                    <a:pt x="3" y="7"/>
                    <a:pt x="8" y="7"/>
                  </a:cubicBezTo>
                  <a:cubicBezTo>
                    <a:pt x="15" y="6"/>
                    <a:pt x="18" y="4"/>
                    <a:pt x="19" y="2"/>
                  </a:cubicBezTo>
                  <a:cubicBezTo>
                    <a:pt x="19" y="1"/>
                    <a:pt x="19" y="1"/>
                    <a:pt x="18"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5" name="Freeform 775">
              <a:extLst>
                <a:ext uri="{FF2B5EF4-FFF2-40B4-BE49-F238E27FC236}">
                  <a16:creationId xmlns:a16="http://schemas.microsoft.com/office/drawing/2014/main" id="{5D84E9F3-4A85-60C1-A0CA-C484F4BA6751}"/>
                </a:ext>
              </a:extLst>
            </p:cNvPr>
            <p:cNvSpPr>
              <a:spLocks/>
            </p:cNvSpPr>
            <p:nvPr/>
          </p:nvSpPr>
          <p:spPr bwMode="auto">
            <a:xfrm>
              <a:off x="4476" y="3178"/>
              <a:ext cx="57" cy="63"/>
            </a:xfrm>
            <a:custGeom>
              <a:avLst/>
              <a:gdLst>
                <a:gd name="T0" fmla="*/ 136 w 28"/>
                <a:gd name="T1" fmla="*/ 33 h 29"/>
                <a:gd name="T2" fmla="*/ 67 w 28"/>
                <a:gd name="T3" fmla="*/ 9 h 29"/>
                <a:gd name="T4" fmla="*/ 41 w 28"/>
                <a:gd name="T5" fmla="*/ 193 h 29"/>
                <a:gd name="T6" fmla="*/ 195 w 28"/>
                <a:gd name="T7" fmla="*/ 278 h 29"/>
                <a:gd name="T8" fmla="*/ 228 w 28"/>
                <a:gd name="T9" fmla="*/ 174 h 29"/>
                <a:gd name="T10" fmla="*/ 179 w 28"/>
                <a:gd name="T11" fmla="*/ 80 h 29"/>
                <a:gd name="T12" fmla="*/ 136 w 28"/>
                <a:gd name="T13" fmla="*/ 33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16" y="3"/>
                  </a:moveTo>
                  <a:cubicBezTo>
                    <a:pt x="13" y="1"/>
                    <a:pt x="11" y="0"/>
                    <a:pt x="8" y="1"/>
                  </a:cubicBezTo>
                  <a:cubicBezTo>
                    <a:pt x="0" y="2"/>
                    <a:pt x="0" y="12"/>
                    <a:pt x="5" y="19"/>
                  </a:cubicBezTo>
                  <a:cubicBezTo>
                    <a:pt x="11" y="26"/>
                    <a:pt x="20" y="29"/>
                    <a:pt x="23" y="27"/>
                  </a:cubicBezTo>
                  <a:cubicBezTo>
                    <a:pt x="27" y="24"/>
                    <a:pt x="28" y="21"/>
                    <a:pt x="27" y="17"/>
                  </a:cubicBezTo>
                  <a:cubicBezTo>
                    <a:pt x="26" y="13"/>
                    <a:pt x="23" y="10"/>
                    <a:pt x="21" y="8"/>
                  </a:cubicBezTo>
                  <a:cubicBezTo>
                    <a:pt x="19" y="7"/>
                    <a:pt x="18" y="4"/>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86" name="Freeform 776">
              <a:extLst>
                <a:ext uri="{FF2B5EF4-FFF2-40B4-BE49-F238E27FC236}">
                  <a16:creationId xmlns:a16="http://schemas.microsoft.com/office/drawing/2014/main" id="{DDDA4941-DCA4-0453-37D2-0CBF4A0A22A2}"/>
                </a:ext>
              </a:extLst>
            </p:cNvPr>
            <p:cNvSpPr>
              <a:spLocks/>
            </p:cNvSpPr>
            <p:nvPr/>
          </p:nvSpPr>
          <p:spPr bwMode="auto">
            <a:xfrm>
              <a:off x="4492" y="3193"/>
              <a:ext cx="27" cy="33"/>
            </a:xfrm>
            <a:custGeom>
              <a:avLst/>
              <a:gdLst>
                <a:gd name="T0" fmla="*/ 8 w 13"/>
                <a:gd name="T1" fmla="*/ 9 h 15"/>
                <a:gd name="T2" fmla="*/ 8 w 13"/>
                <a:gd name="T3" fmla="*/ 73 h 15"/>
                <a:gd name="T4" fmla="*/ 81 w 13"/>
                <a:gd name="T5" fmla="*/ 150 h 15"/>
                <a:gd name="T6" fmla="*/ 116 w 13"/>
                <a:gd name="T7" fmla="*/ 150 h 15"/>
                <a:gd name="T8" fmla="*/ 116 w 13"/>
                <a:gd name="T9" fmla="*/ 150 h 15"/>
                <a:gd name="T10" fmla="*/ 81 w 13"/>
                <a:gd name="T11" fmla="*/ 150 h 15"/>
                <a:gd name="T12" fmla="*/ 17 w 13"/>
                <a:gd name="T13" fmla="*/ 73 h 15"/>
                <a:gd name="T14" fmla="*/ 8 w 13"/>
                <a:gd name="T15" fmla="*/ 9 h 15"/>
                <a:gd name="T16" fmla="*/ 35 w 13"/>
                <a:gd name="T17" fmla="*/ 0 h 15"/>
                <a:gd name="T18" fmla="*/ 35 w 13"/>
                <a:gd name="T19" fmla="*/ 0 h 15"/>
                <a:gd name="T20" fmla="*/ 8 w 13"/>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3" h="15">
                  <a:moveTo>
                    <a:pt x="1" y="1"/>
                  </a:moveTo>
                  <a:cubicBezTo>
                    <a:pt x="0" y="2"/>
                    <a:pt x="0" y="5"/>
                    <a:pt x="1" y="7"/>
                  </a:cubicBezTo>
                  <a:cubicBezTo>
                    <a:pt x="3" y="11"/>
                    <a:pt x="6" y="14"/>
                    <a:pt x="9" y="14"/>
                  </a:cubicBezTo>
                  <a:cubicBezTo>
                    <a:pt x="10" y="15"/>
                    <a:pt x="11" y="14"/>
                    <a:pt x="13" y="14"/>
                  </a:cubicBezTo>
                  <a:cubicBezTo>
                    <a:pt x="13" y="14"/>
                    <a:pt x="13" y="14"/>
                    <a:pt x="13" y="14"/>
                  </a:cubicBezTo>
                  <a:cubicBezTo>
                    <a:pt x="12" y="14"/>
                    <a:pt x="10" y="14"/>
                    <a:pt x="9" y="14"/>
                  </a:cubicBezTo>
                  <a:cubicBezTo>
                    <a:pt x="6" y="13"/>
                    <a:pt x="3" y="10"/>
                    <a:pt x="2" y="7"/>
                  </a:cubicBezTo>
                  <a:cubicBezTo>
                    <a:pt x="0" y="5"/>
                    <a:pt x="0" y="3"/>
                    <a:pt x="1" y="1"/>
                  </a:cubicBezTo>
                  <a:cubicBezTo>
                    <a:pt x="2" y="1"/>
                    <a:pt x="3" y="0"/>
                    <a:pt x="4" y="0"/>
                  </a:cubicBezTo>
                  <a:cubicBezTo>
                    <a:pt x="4" y="0"/>
                    <a:pt x="4" y="0"/>
                    <a:pt x="4" y="0"/>
                  </a:cubicBezTo>
                  <a:cubicBezTo>
                    <a:pt x="2" y="0"/>
                    <a:pt x="1"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7" name="Freeform 777">
              <a:extLst>
                <a:ext uri="{FF2B5EF4-FFF2-40B4-BE49-F238E27FC236}">
                  <a16:creationId xmlns:a16="http://schemas.microsoft.com/office/drawing/2014/main" id="{E58037C5-73AC-5787-0124-0914921A008F}"/>
                </a:ext>
              </a:extLst>
            </p:cNvPr>
            <p:cNvSpPr>
              <a:spLocks/>
            </p:cNvSpPr>
            <p:nvPr/>
          </p:nvSpPr>
          <p:spPr bwMode="auto">
            <a:xfrm>
              <a:off x="4531" y="3162"/>
              <a:ext cx="45" cy="48"/>
            </a:xfrm>
            <a:custGeom>
              <a:avLst/>
              <a:gdLst>
                <a:gd name="T0" fmla="*/ 147 w 22"/>
                <a:gd name="T1" fmla="*/ 44 h 22"/>
                <a:gd name="T2" fmla="*/ 84 w 22"/>
                <a:gd name="T3" fmla="*/ 0 h 22"/>
                <a:gd name="T4" fmla="*/ 33 w 22"/>
                <a:gd name="T5" fmla="*/ 20 h 22"/>
                <a:gd name="T6" fmla="*/ 68 w 22"/>
                <a:gd name="T7" fmla="*/ 194 h 22"/>
                <a:gd name="T8" fmla="*/ 180 w 22"/>
                <a:gd name="T9" fmla="*/ 157 h 22"/>
                <a:gd name="T10" fmla="*/ 14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0"/>
                    <a:pt x="4" y="2"/>
                  </a:cubicBezTo>
                  <a:cubicBezTo>
                    <a:pt x="0" y="7"/>
                    <a:pt x="2" y="15"/>
                    <a:pt x="8" y="19"/>
                  </a:cubicBezTo>
                  <a:cubicBezTo>
                    <a:pt x="14" y="22"/>
                    <a:pt x="20" y="19"/>
                    <a:pt x="21"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88" name="Freeform 778">
              <a:extLst>
                <a:ext uri="{FF2B5EF4-FFF2-40B4-BE49-F238E27FC236}">
                  <a16:creationId xmlns:a16="http://schemas.microsoft.com/office/drawing/2014/main" id="{C3847337-AD6E-A55B-1982-D798DE853172}"/>
                </a:ext>
              </a:extLst>
            </p:cNvPr>
            <p:cNvSpPr>
              <a:spLocks/>
            </p:cNvSpPr>
            <p:nvPr/>
          </p:nvSpPr>
          <p:spPr bwMode="auto">
            <a:xfrm>
              <a:off x="4544" y="3171"/>
              <a:ext cx="22" cy="26"/>
            </a:xfrm>
            <a:custGeom>
              <a:avLst/>
              <a:gdLst>
                <a:gd name="T0" fmla="*/ 88 w 11"/>
                <a:gd name="T1" fmla="*/ 72 h 12"/>
                <a:gd name="T2" fmla="*/ 72 w 11"/>
                <a:gd name="T3" fmla="*/ 113 h 12"/>
                <a:gd name="T4" fmla="*/ 16 w 11"/>
                <a:gd name="T5" fmla="*/ 80 h 12"/>
                <a:gd name="T6" fmla="*/ 8 w 11"/>
                <a:gd name="T7" fmla="*/ 20 h 12"/>
                <a:gd name="T8" fmla="*/ 32 w 11"/>
                <a:gd name="T9" fmla="*/ 0 h 12"/>
                <a:gd name="T10" fmla="*/ 32 w 11"/>
                <a:gd name="T11" fmla="*/ 0 h 12"/>
                <a:gd name="T12" fmla="*/ 8 w 11"/>
                <a:gd name="T13" fmla="*/ 20 h 12"/>
                <a:gd name="T14" fmla="*/ 16 w 11"/>
                <a:gd name="T15" fmla="*/ 80 h 12"/>
                <a:gd name="T16" fmla="*/ 72 w 11"/>
                <a:gd name="T17" fmla="*/ 113 h 12"/>
                <a:gd name="T18" fmla="*/ 88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7" y="12"/>
                    <a:pt x="4"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2" y="8"/>
                  </a:cubicBezTo>
                  <a:cubicBezTo>
                    <a:pt x="4" y="11"/>
                    <a:pt x="7"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89" name="Freeform 779">
              <a:extLst>
                <a:ext uri="{FF2B5EF4-FFF2-40B4-BE49-F238E27FC236}">
                  <a16:creationId xmlns:a16="http://schemas.microsoft.com/office/drawing/2014/main" id="{1F37DB2A-99A2-BDA2-DB50-74161EF7A292}"/>
                </a:ext>
              </a:extLst>
            </p:cNvPr>
            <p:cNvSpPr>
              <a:spLocks/>
            </p:cNvSpPr>
            <p:nvPr/>
          </p:nvSpPr>
          <p:spPr bwMode="auto">
            <a:xfrm>
              <a:off x="4603" y="3084"/>
              <a:ext cx="47" cy="52"/>
            </a:xfrm>
            <a:custGeom>
              <a:avLst/>
              <a:gdLst>
                <a:gd name="T0" fmla="*/ 172 w 23"/>
                <a:gd name="T1" fmla="*/ 72 h 24"/>
                <a:gd name="T2" fmla="*/ 121 w 23"/>
                <a:gd name="T3" fmla="*/ 9 h 24"/>
                <a:gd name="T4" fmla="*/ 51 w 23"/>
                <a:gd name="T5" fmla="*/ 9 h 24"/>
                <a:gd name="T6" fmla="*/ 51 w 23"/>
                <a:gd name="T7" fmla="*/ 193 h 24"/>
                <a:gd name="T8" fmla="*/ 180 w 23"/>
                <a:gd name="T9" fmla="*/ 193 h 24"/>
                <a:gd name="T10" fmla="*/ 172 w 23"/>
                <a:gd name="T11" fmla="*/ 72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4">
                  <a:moveTo>
                    <a:pt x="20" y="7"/>
                  </a:moveTo>
                  <a:cubicBezTo>
                    <a:pt x="18" y="4"/>
                    <a:pt x="17" y="2"/>
                    <a:pt x="14" y="1"/>
                  </a:cubicBezTo>
                  <a:cubicBezTo>
                    <a:pt x="12" y="0"/>
                    <a:pt x="9" y="0"/>
                    <a:pt x="6" y="1"/>
                  </a:cubicBezTo>
                  <a:cubicBezTo>
                    <a:pt x="1" y="4"/>
                    <a:pt x="0" y="13"/>
                    <a:pt x="6" y="19"/>
                  </a:cubicBezTo>
                  <a:cubicBezTo>
                    <a:pt x="11" y="24"/>
                    <a:pt x="18" y="23"/>
                    <a:pt x="21" y="19"/>
                  </a:cubicBezTo>
                  <a:cubicBezTo>
                    <a:pt x="23" y="15"/>
                    <a:pt x="22" y="13"/>
                    <a:pt x="20" y="7"/>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90" name="Freeform 780">
              <a:extLst>
                <a:ext uri="{FF2B5EF4-FFF2-40B4-BE49-F238E27FC236}">
                  <a16:creationId xmlns:a16="http://schemas.microsoft.com/office/drawing/2014/main" id="{3D090DBD-6A1A-575E-E7DD-00AE169ADEF2}"/>
                </a:ext>
              </a:extLst>
            </p:cNvPr>
            <p:cNvSpPr>
              <a:spLocks/>
            </p:cNvSpPr>
            <p:nvPr/>
          </p:nvSpPr>
          <p:spPr bwMode="auto">
            <a:xfrm>
              <a:off x="4617" y="3095"/>
              <a:ext cx="21" cy="28"/>
            </a:xfrm>
            <a:custGeom>
              <a:avLst/>
              <a:gdLst>
                <a:gd name="T0" fmla="*/ 92 w 10"/>
                <a:gd name="T1" fmla="*/ 88 h 13"/>
                <a:gd name="T2" fmla="*/ 67 w 10"/>
                <a:gd name="T3" fmla="*/ 121 h 13"/>
                <a:gd name="T4" fmla="*/ 8 w 10"/>
                <a:gd name="T5" fmla="*/ 69 h 13"/>
                <a:gd name="T6" fmla="*/ 8 w 10"/>
                <a:gd name="T7" fmla="*/ 9 h 13"/>
                <a:gd name="T8" fmla="*/ 48 w 10"/>
                <a:gd name="T9" fmla="*/ 0 h 13"/>
                <a:gd name="T10" fmla="*/ 48 w 10"/>
                <a:gd name="T11" fmla="*/ 0 h 13"/>
                <a:gd name="T12" fmla="*/ 8 w 10"/>
                <a:gd name="T13" fmla="*/ 9 h 13"/>
                <a:gd name="T14" fmla="*/ 8 w 10"/>
                <a:gd name="T15" fmla="*/ 69 h 13"/>
                <a:gd name="T16" fmla="*/ 67 w 10"/>
                <a:gd name="T17" fmla="*/ 129 h 13"/>
                <a:gd name="T18" fmla="*/ 92 w 10"/>
                <a:gd name="T19" fmla="*/ 88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3">
                  <a:moveTo>
                    <a:pt x="10" y="9"/>
                  </a:moveTo>
                  <a:cubicBezTo>
                    <a:pt x="10" y="11"/>
                    <a:pt x="9" y="12"/>
                    <a:pt x="7" y="12"/>
                  </a:cubicBezTo>
                  <a:cubicBezTo>
                    <a:pt x="5" y="13"/>
                    <a:pt x="2" y="11"/>
                    <a:pt x="1" y="7"/>
                  </a:cubicBezTo>
                  <a:cubicBezTo>
                    <a:pt x="0" y="4"/>
                    <a:pt x="1" y="2"/>
                    <a:pt x="1" y="1"/>
                  </a:cubicBezTo>
                  <a:cubicBezTo>
                    <a:pt x="2" y="0"/>
                    <a:pt x="4" y="0"/>
                    <a:pt x="5" y="0"/>
                  </a:cubicBezTo>
                  <a:cubicBezTo>
                    <a:pt x="5" y="0"/>
                    <a:pt x="5" y="0"/>
                    <a:pt x="5" y="0"/>
                  </a:cubicBezTo>
                  <a:cubicBezTo>
                    <a:pt x="4" y="0"/>
                    <a:pt x="2" y="0"/>
                    <a:pt x="1" y="1"/>
                  </a:cubicBezTo>
                  <a:cubicBezTo>
                    <a:pt x="0" y="2"/>
                    <a:pt x="0" y="4"/>
                    <a:pt x="1" y="7"/>
                  </a:cubicBezTo>
                  <a:cubicBezTo>
                    <a:pt x="2" y="11"/>
                    <a:pt x="5" y="13"/>
                    <a:pt x="7" y="13"/>
                  </a:cubicBezTo>
                  <a:cubicBezTo>
                    <a:pt x="9" y="12"/>
                    <a:pt x="10" y="11"/>
                    <a:pt x="10" y="9"/>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1" name="Freeform 781">
              <a:extLst>
                <a:ext uri="{FF2B5EF4-FFF2-40B4-BE49-F238E27FC236}">
                  <a16:creationId xmlns:a16="http://schemas.microsoft.com/office/drawing/2014/main" id="{44A3B7BE-ABE1-2BEE-B2C3-FA07A4E19434}"/>
                </a:ext>
              </a:extLst>
            </p:cNvPr>
            <p:cNvSpPr>
              <a:spLocks/>
            </p:cNvSpPr>
            <p:nvPr/>
          </p:nvSpPr>
          <p:spPr bwMode="auto">
            <a:xfrm>
              <a:off x="4476" y="3112"/>
              <a:ext cx="47" cy="48"/>
            </a:xfrm>
            <a:custGeom>
              <a:avLst/>
              <a:gdLst>
                <a:gd name="T0" fmla="*/ 155 w 23"/>
                <a:gd name="T1" fmla="*/ 44 h 22"/>
                <a:gd name="T2" fmla="*/ 92 w 23"/>
                <a:gd name="T3" fmla="*/ 0 h 22"/>
                <a:gd name="T4" fmla="*/ 33 w 23"/>
                <a:gd name="T5" fmla="*/ 20 h 22"/>
                <a:gd name="T6" fmla="*/ 76 w 23"/>
                <a:gd name="T7" fmla="*/ 185 h 22"/>
                <a:gd name="T8" fmla="*/ 188 w 23"/>
                <a:gd name="T9" fmla="*/ 148 h 22"/>
                <a:gd name="T10" fmla="*/ 155 w 23"/>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8" y="4"/>
                  </a:moveTo>
                  <a:cubicBezTo>
                    <a:pt x="16" y="2"/>
                    <a:pt x="14" y="0"/>
                    <a:pt x="11" y="0"/>
                  </a:cubicBezTo>
                  <a:cubicBezTo>
                    <a:pt x="9" y="0"/>
                    <a:pt x="6" y="0"/>
                    <a:pt x="4" y="2"/>
                  </a:cubicBezTo>
                  <a:cubicBezTo>
                    <a:pt x="0" y="7"/>
                    <a:pt x="3" y="15"/>
                    <a:pt x="9" y="18"/>
                  </a:cubicBezTo>
                  <a:cubicBezTo>
                    <a:pt x="15" y="22"/>
                    <a:pt x="21" y="19"/>
                    <a:pt x="22" y="14"/>
                  </a:cubicBezTo>
                  <a:cubicBezTo>
                    <a:pt x="23" y="10"/>
                    <a:pt x="22" y="9"/>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92" name="Freeform 782">
              <a:extLst>
                <a:ext uri="{FF2B5EF4-FFF2-40B4-BE49-F238E27FC236}">
                  <a16:creationId xmlns:a16="http://schemas.microsoft.com/office/drawing/2014/main" id="{6523DE69-8D60-99C0-03CF-C43A82BDB403}"/>
                </a:ext>
              </a:extLst>
            </p:cNvPr>
            <p:cNvSpPr>
              <a:spLocks/>
            </p:cNvSpPr>
            <p:nvPr/>
          </p:nvSpPr>
          <p:spPr bwMode="auto">
            <a:xfrm>
              <a:off x="4490" y="3121"/>
              <a:ext cx="23" cy="26"/>
            </a:xfrm>
            <a:custGeom>
              <a:avLst/>
              <a:gdLst>
                <a:gd name="T0" fmla="*/ 100 w 11"/>
                <a:gd name="T1" fmla="*/ 72 h 12"/>
                <a:gd name="T2" fmla="*/ 84 w 11"/>
                <a:gd name="T3" fmla="*/ 113 h 12"/>
                <a:gd name="T4" fmla="*/ 17 w 11"/>
                <a:gd name="T5" fmla="*/ 80 h 12"/>
                <a:gd name="T6" fmla="*/ 8 w 11"/>
                <a:gd name="T7" fmla="*/ 20 h 12"/>
                <a:gd name="T8" fmla="*/ 27 w 11"/>
                <a:gd name="T9" fmla="*/ 0 h 12"/>
                <a:gd name="T10" fmla="*/ 27 w 11"/>
                <a:gd name="T11" fmla="*/ 0 h 12"/>
                <a:gd name="T12" fmla="*/ 0 w 11"/>
                <a:gd name="T13" fmla="*/ 20 h 12"/>
                <a:gd name="T14" fmla="*/ 17 w 11"/>
                <a:gd name="T15" fmla="*/ 80 h 12"/>
                <a:gd name="T16" fmla="*/ 84 w 11"/>
                <a:gd name="T17" fmla="*/ 113 h 12"/>
                <a:gd name="T18" fmla="*/ 100 w 11"/>
                <a:gd name="T19" fmla="*/ 7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0" y="10"/>
                    <a:pt x="9" y="11"/>
                  </a:cubicBezTo>
                  <a:cubicBezTo>
                    <a:pt x="7" y="11"/>
                    <a:pt x="4" y="11"/>
                    <a:pt x="2" y="8"/>
                  </a:cubicBezTo>
                  <a:cubicBezTo>
                    <a:pt x="0" y="5"/>
                    <a:pt x="0" y="3"/>
                    <a:pt x="1" y="2"/>
                  </a:cubicBezTo>
                  <a:cubicBezTo>
                    <a:pt x="1" y="1"/>
                    <a:pt x="2" y="0"/>
                    <a:pt x="3" y="0"/>
                  </a:cubicBezTo>
                  <a:cubicBezTo>
                    <a:pt x="3" y="0"/>
                    <a:pt x="3" y="0"/>
                    <a:pt x="3" y="0"/>
                  </a:cubicBezTo>
                  <a:cubicBezTo>
                    <a:pt x="2" y="0"/>
                    <a:pt x="1" y="1"/>
                    <a:pt x="0" y="2"/>
                  </a:cubicBezTo>
                  <a:cubicBezTo>
                    <a:pt x="0" y="3"/>
                    <a:pt x="0" y="5"/>
                    <a:pt x="2" y="8"/>
                  </a:cubicBezTo>
                  <a:cubicBezTo>
                    <a:pt x="4" y="11"/>
                    <a:pt x="7"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3" name="Freeform 783">
              <a:extLst>
                <a:ext uri="{FF2B5EF4-FFF2-40B4-BE49-F238E27FC236}">
                  <a16:creationId xmlns:a16="http://schemas.microsoft.com/office/drawing/2014/main" id="{9D328850-E49A-3E2F-4F55-D9BBAE6CE7CF}"/>
                </a:ext>
              </a:extLst>
            </p:cNvPr>
            <p:cNvSpPr>
              <a:spLocks/>
            </p:cNvSpPr>
            <p:nvPr/>
          </p:nvSpPr>
          <p:spPr bwMode="auto">
            <a:xfrm>
              <a:off x="4587" y="3108"/>
              <a:ext cx="57" cy="63"/>
            </a:xfrm>
            <a:custGeom>
              <a:avLst/>
              <a:gdLst>
                <a:gd name="T0" fmla="*/ 145 w 28"/>
                <a:gd name="T1" fmla="*/ 20 h 29"/>
                <a:gd name="T2" fmla="*/ 41 w 28"/>
                <a:gd name="T3" fmla="*/ 33 h 29"/>
                <a:gd name="T4" fmla="*/ 49 w 28"/>
                <a:gd name="T5" fmla="*/ 202 h 29"/>
                <a:gd name="T6" fmla="*/ 195 w 28"/>
                <a:gd name="T7" fmla="*/ 278 h 29"/>
                <a:gd name="T8" fmla="*/ 228 w 28"/>
                <a:gd name="T9" fmla="*/ 202 h 29"/>
                <a:gd name="T10" fmla="*/ 187 w 28"/>
                <a:gd name="T11" fmla="*/ 113 h 29"/>
                <a:gd name="T12" fmla="*/ 145 w 28"/>
                <a:gd name="T13" fmla="*/ 20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29">
                  <a:moveTo>
                    <a:pt x="17" y="2"/>
                  </a:moveTo>
                  <a:cubicBezTo>
                    <a:pt x="13" y="0"/>
                    <a:pt x="9" y="0"/>
                    <a:pt x="5" y="3"/>
                  </a:cubicBezTo>
                  <a:cubicBezTo>
                    <a:pt x="0" y="7"/>
                    <a:pt x="0" y="14"/>
                    <a:pt x="6" y="20"/>
                  </a:cubicBezTo>
                  <a:cubicBezTo>
                    <a:pt x="12" y="27"/>
                    <a:pt x="16" y="29"/>
                    <a:pt x="23" y="27"/>
                  </a:cubicBezTo>
                  <a:cubicBezTo>
                    <a:pt x="26" y="26"/>
                    <a:pt x="28" y="23"/>
                    <a:pt x="27" y="20"/>
                  </a:cubicBezTo>
                  <a:cubicBezTo>
                    <a:pt x="27" y="16"/>
                    <a:pt x="25" y="15"/>
                    <a:pt x="22" y="11"/>
                  </a:cubicBezTo>
                  <a:cubicBezTo>
                    <a:pt x="21" y="9"/>
                    <a:pt x="20" y="5"/>
                    <a:pt x="17"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94" name="Freeform 784">
              <a:extLst>
                <a:ext uri="{FF2B5EF4-FFF2-40B4-BE49-F238E27FC236}">
                  <a16:creationId xmlns:a16="http://schemas.microsoft.com/office/drawing/2014/main" id="{72E0F8DD-7B03-287E-97C8-0F085BDF1905}"/>
                </a:ext>
              </a:extLst>
            </p:cNvPr>
            <p:cNvSpPr>
              <a:spLocks/>
            </p:cNvSpPr>
            <p:nvPr/>
          </p:nvSpPr>
          <p:spPr bwMode="auto">
            <a:xfrm>
              <a:off x="4603" y="3119"/>
              <a:ext cx="27" cy="35"/>
            </a:xfrm>
            <a:custGeom>
              <a:avLst/>
              <a:gdLst>
                <a:gd name="T0" fmla="*/ 116 w 13"/>
                <a:gd name="T1" fmla="*/ 149 h 16"/>
                <a:gd name="T2" fmla="*/ 108 w 13"/>
                <a:gd name="T3" fmla="*/ 168 h 16"/>
                <a:gd name="T4" fmla="*/ 25 w 13"/>
                <a:gd name="T5" fmla="*/ 96 h 16"/>
                <a:gd name="T6" fmla="*/ 17 w 13"/>
                <a:gd name="T7" fmla="*/ 9 h 16"/>
                <a:gd name="T8" fmla="*/ 52 w 13"/>
                <a:gd name="T9" fmla="*/ 9 h 16"/>
                <a:gd name="T10" fmla="*/ 52 w 13"/>
                <a:gd name="T11" fmla="*/ 9 h 16"/>
                <a:gd name="T12" fmla="*/ 8 w 13"/>
                <a:gd name="T13" fmla="*/ 9 h 16"/>
                <a:gd name="T14" fmla="*/ 25 w 13"/>
                <a:gd name="T15" fmla="*/ 96 h 16"/>
                <a:gd name="T16" fmla="*/ 116 w 13"/>
                <a:gd name="T17" fmla="*/ 168 h 16"/>
                <a:gd name="T18" fmla="*/ 116 w 13"/>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6">
                  <a:moveTo>
                    <a:pt x="13" y="14"/>
                  </a:moveTo>
                  <a:cubicBezTo>
                    <a:pt x="13" y="15"/>
                    <a:pt x="13" y="15"/>
                    <a:pt x="12" y="16"/>
                  </a:cubicBezTo>
                  <a:cubicBezTo>
                    <a:pt x="11" y="16"/>
                    <a:pt x="8" y="15"/>
                    <a:pt x="3" y="9"/>
                  </a:cubicBezTo>
                  <a:cubicBezTo>
                    <a:pt x="0" y="5"/>
                    <a:pt x="0" y="2"/>
                    <a:pt x="2" y="1"/>
                  </a:cubicBezTo>
                  <a:cubicBezTo>
                    <a:pt x="3" y="0"/>
                    <a:pt x="4" y="0"/>
                    <a:pt x="6" y="1"/>
                  </a:cubicBezTo>
                  <a:cubicBezTo>
                    <a:pt x="6" y="1"/>
                    <a:pt x="6" y="1"/>
                    <a:pt x="6" y="1"/>
                  </a:cubicBezTo>
                  <a:cubicBezTo>
                    <a:pt x="4" y="0"/>
                    <a:pt x="3" y="0"/>
                    <a:pt x="1" y="1"/>
                  </a:cubicBezTo>
                  <a:cubicBezTo>
                    <a:pt x="0" y="2"/>
                    <a:pt x="0" y="5"/>
                    <a:pt x="3" y="9"/>
                  </a:cubicBezTo>
                  <a:cubicBezTo>
                    <a:pt x="7" y="15"/>
                    <a:pt x="11" y="16"/>
                    <a:pt x="13" y="16"/>
                  </a:cubicBezTo>
                  <a:cubicBezTo>
                    <a:pt x="13" y="16"/>
                    <a:pt x="13" y="15"/>
                    <a:pt x="13"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5" name="Freeform 785">
              <a:extLst>
                <a:ext uri="{FF2B5EF4-FFF2-40B4-BE49-F238E27FC236}">
                  <a16:creationId xmlns:a16="http://schemas.microsoft.com/office/drawing/2014/main" id="{0D96DCB8-C9E0-5A3E-3E02-2EEF5E3BBB75}"/>
                </a:ext>
              </a:extLst>
            </p:cNvPr>
            <p:cNvSpPr>
              <a:spLocks/>
            </p:cNvSpPr>
            <p:nvPr/>
          </p:nvSpPr>
          <p:spPr bwMode="auto">
            <a:xfrm>
              <a:off x="4539" y="3095"/>
              <a:ext cx="46" cy="48"/>
            </a:xfrm>
            <a:custGeom>
              <a:avLst/>
              <a:gdLst>
                <a:gd name="T0" fmla="*/ 157 w 22"/>
                <a:gd name="T1" fmla="*/ 44 h 22"/>
                <a:gd name="T2" fmla="*/ 92 w 22"/>
                <a:gd name="T3" fmla="*/ 0 h 22"/>
                <a:gd name="T4" fmla="*/ 36 w 22"/>
                <a:gd name="T5" fmla="*/ 20 h 22"/>
                <a:gd name="T6" fmla="*/ 75 w 22"/>
                <a:gd name="T7" fmla="*/ 194 h 22"/>
                <a:gd name="T8" fmla="*/ 201 w 22"/>
                <a:gd name="T9" fmla="*/ 157 h 22"/>
                <a:gd name="T10" fmla="*/ 157 w 22"/>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2">
                  <a:moveTo>
                    <a:pt x="17" y="4"/>
                  </a:moveTo>
                  <a:cubicBezTo>
                    <a:pt x="15" y="2"/>
                    <a:pt x="13" y="0"/>
                    <a:pt x="10" y="0"/>
                  </a:cubicBezTo>
                  <a:cubicBezTo>
                    <a:pt x="8" y="0"/>
                    <a:pt x="5" y="0"/>
                    <a:pt x="4" y="2"/>
                  </a:cubicBezTo>
                  <a:cubicBezTo>
                    <a:pt x="0" y="7"/>
                    <a:pt x="2" y="15"/>
                    <a:pt x="8" y="19"/>
                  </a:cubicBezTo>
                  <a:cubicBezTo>
                    <a:pt x="14" y="22"/>
                    <a:pt x="21" y="19"/>
                    <a:pt x="22" y="15"/>
                  </a:cubicBezTo>
                  <a:cubicBezTo>
                    <a:pt x="22" y="11"/>
                    <a:pt x="21" y="9"/>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96" name="Freeform 786">
              <a:extLst>
                <a:ext uri="{FF2B5EF4-FFF2-40B4-BE49-F238E27FC236}">
                  <a16:creationId xmlns:a16="http://schemas.microsoft.com/office/drawing/2014/main" id="{5D8520F5-2A48-D02B-D296-200D1F6631F8}"/>
                </a:ext>
              </a:extLst>
            </p:cNvPr>
            <p:cNvSpPr>
              <a:spLocks/>
            </p:cNvSpPr>
            <p:nvPr/>
          </p:nvSpPr>
          <p:spPr bwMode="auto">
            <a:xfrm>
              <a:off x="4552" y="3103"/>
              <a:ext cx="22" cy="27"/>
            </a:xfrm>
            <a:custGeom>
              <a:avLst/>
              <a:gdLst>
                <a:gd name="T0" fmla="*/ 88 w 11"/>
                <a:gd name="T1" fmla="*/ 81 h 12"/>
                <a:gd name="T2" fmla="*/ 72 w 11"/>
                <a:gd name="T3" fmla="*/ 126 h 12"/>
                <a:gd name="T4" fmla="*/ 16 w 11"/>
                <a:gd name="T5" fmla="*/ 92 h 12"/>
                <a:gd name="T6" fmla="*/ 8 w 11"/>
                <a:gd name="T7" fmla="*/ 25 h 12"/>
                <a:gd name="T8" fmla="*/ 32 w 11"/>
                <a:gd name="T9" fmla="*/ 0 h 12"/>
                <a:gd name="T10" fmla="*/ 32 w 11"/>
                <a:gd name="T11" fmla="*/ 0 h 12"/>
                <a:gd name="T12" fmla="*/ 8 w 11"/>
                <a:gd name="T13" fmla="*/ 25 h 12"/>
                <a:gd name="T14" fmla="*/ 16 w 11"/>
                <a:gd name="T15" fmla="*/ 92 h 12"/>
                <a:gd name="T16" fmla="*/ 72 w 11"/>
                <a:gd name="T17" fmla="*/ 126 h 12"/>
                <a:gd name="T18" fmla="*/ 88 w 11"/>
                <a:gd name="T19" fmla="*/ 8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7"/>
                  </a:moveTo>
                  <a:cubicBezTo>
                    <a:pt x="11" y="9"/>
                    <a:pt x="11" y="10"/>
                    <a:pt x="9" y="11"/>
                  </a:cubicBezTo>
                  <a:cubicBezTo>
                    <a:pt x="8" y="12"/>
                    <a:pt x="5" y="11"/>
                    <a:pt x="2" y="8"/>
                  </a:cubicBezTo>
                  <a:cubicBezTo>
                    <a:pt x="0" y="5"/>
                    <a:pt x="0" y="3"/>
                    <a:pt x="1" y="2"/>
                  </a:cubicBezTo>
                  <a:cubicBezTo>
                    <a:pt x="1" y="1"/>
                    <a:pt x="3" y="0"/>
                    <a:pt x="4" y="0"/>
                  </a:cubicBezTo>
                  <a:cubicBezTo>
                    <a:pt x="4" y="0"/>
                    <a:pt x="4" y="0"/>
                    <a:pt x="4" y="0"/>
                  </a:cubicBezTo>
                  <a:cubicBezTo>
                    <a:pt x="3" y="0"/>
                    <a:pt x="1" y="1"/>
                    <a:pt x="1" y="2"/>
                  </a:cubicBezTo>
                  <a:cubicBezTo>
                    <a:pt x="0" y="3"/>
                    <a:pt x="0" y="5"/>
                    <a:pt x="2" y="8"/>
                  </a:cubicBezTo>
                  <a:cubicBezTo>
                    <a:pt x="5" y="11"/>
                    <a:pt x="8" y="12"/>
                    <a:pt x="9" y="11"/>
                  </a:cubicBezTo>
                  <a:cubicBezTo>
                    <a:pt x="11" y="10"/>
                    <a:pt x="11" y="9"/>
                    <a:pt x="11"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7" name="Freeform 787">
              <a:extLst>
                <a:ext uri="{FF2B5EF4-FFF2-40B4-BE49-F238E27FC236}">
                  <a16:creationId xmlns:a16="http://schemas.microsoft.com/office/drawing/2014/main" id="{B67D5AD8-0FD1-1B8F-832D-D63848108895}"/>
                </a:ext>
              </a:extLst>
            </p:cNvPr>
            <p:cNvSpPr>
              <a:spLocks/>
            </p:cNvSpPr>
            <p:nvPr/>
          </p:nvSpPr>
          <p:spPr bwMode="auto">
            <a:xfrm>
              <a:off x="4578" y="3195"/>
              <a:ext cx="64" cy="66"/>
            </a:xfrm>
            <a:custGeom>
              <a:avLst/>
              <a:gdLst>
                <a:gd name="T0" fmla="*/ 132 w 31"/>
                <a:gd name="T1" fmla="*/ 20 h 30"/>
                <a:gd name="T2" fmla="*/ 35 w 31"/>
                <a:gd name="T3" fmla="*/ 44 h 30"/>
                <a:gd name="T4" fmla="*/ 89 w 31"/>
                <a:gd name="T5" fmla="*/ 222 h 30"/>
                <a:gd name="T6" fmla="*/ 239 w 31"/>
                <a:gd name="T7" fmla="*/ 275 h 30"/>
                <a:gd name="T8" fmla="*/ 264 w 31"/>
                <a:gd name="T9" fmla="*/ 194 h 30"/>
                <a:gd name="T10" fmla="*/ 192 w 31"/>
                <a:gd name="T11" fmla="*/ 106 h 30"/>
                <a:gd name="T12" fmla="*/ 132 w 31"/>
                <a:gd name="T13" fmla="*/ 20 h 3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30">
                  <a:moveTo>
                    <a:pt x="15" y="2"/>
                  </a:moveTo>
                  <a:cubicBezTo>
                    <a:pt x="11" y="0"/>
                    <a:pt x="7" y="0"/>
                    <a:pt x="4" y="4"/>
                  </a:cubicBezTo>
                  <a:cubicBezTo>
                    <a:pt x="0" y="8"/>
                    <a:pt x="3" y="15"/>
                    <a:pt x="10" y="21"/>
                  </a:cubicBezTo>
                  <a:cubicBezTo>
                    <a:pt x="17" y="28"/>
                    <a:pt x="22" y="30"/>
                    <a:pt x="27" y="26"/>
                  </a:cubicBezTo>
                  <a:cubicBezTo>
                    <a:pt x="30" y="25"/>
                    <a:pt x="31" y="22"/>
                    <a:pt x="30" y="18"/>
                  </a:cubicBezTo>
                  <a:cubicBezTo>
                    <a:pt x="28" y="15"/>
                    <a:pt x="26" y="14"/>
                    <a:pt x="22" y="10"/>
                  </a:cubicBezTo>
                  <a:cubicBezTo>
                    <a:pt x="20" y="8"/>
                    <a:pt x="19" y="4"/>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798" name="Freeform 788">
              <a:extLst>
                <a:ext uri="{FF2B5EF4-FFF2-40B4-BE49-F238E27FC236}">
                  <a16:creationId xmlns:a16="http://schemas.microsoft.com/office/drawing/2014/main" id="{F045E2A0-274B-6B29-998A-73BA580C475C}"/>
                </a:ext>
              </a:extLst>
            </p:cNvPr>
            <p:cNvSpPr>
              <a:spLocks/>
            </p:cNvSpPr>
            <p:nvPr/>
          </p:nvSpPr>
          <p:spPr bwMode="auto">
            <a:xfrm>
              <a:off x="4595" y="3206"/>
              <a:ext cx="33" cy="35"/>
            </a:xfrm>
            <a:custGeom>
              <a:avLst/>
              <a:gdLst>
                <a:gd name="T0" fmla="*/ 140 w 16"/>
                <a:gd name="T1" fmla="*/ 149 h 16"/>
                <a:gd name="T2" fmla="*/ 140 w 16"/>
                <a:gd name="T3" fmla="*/ 158 h 16"/>
                <a:gd name="T4" fmla="*/ 43 w 16"/>
                <a:gd name="T5" fmla="*/ 105 h 16"/>
                <a:gd name="T6" fmla="*/ 8 w 16"/>
                <a:gd name="T7" fmla="*/ 20 h 16"/>
                <a:gd name="T8" fmla="*/ 43 w 16"/>
                <a:gd name="T9" fmla="*/ 9 h 16"/>
                <a:gd name="T10" fmla="*/ 43 w 16"/>
                <a:gd name="T11" fmla="*/ 9 h 16"/>
                <a:gd name="T12" fmla="*/ 8 w 16"/>
                <a:gd name="T13" fmla="*/ 20 h 16"/>
                <a:gd name="T14" fmla="*/ 43 w 16"/>
                <a:gd name="T15" fmla="*/ 105 h 16"/>
                <a:gd name="T16" fmla="*/ 140 w 16"/>
                <a:gd name="T17" fmla="*/ 158 h 16"/>
                <a:gd name="T18" fmla="*/ 140 w 16"/>
                <a:gd name="T19" fmla="*/ 149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6">
                  <a:moveTo>
                    <a:pt x="16" y="14"/>
                  </a:moveTo>
                  <a:cubicBezTo>
                    <a:pt x="16" y="14"/>
                    <a:pt x="16" y="15"/>
                    <a:pt x="16" y="15"/>
                  </a:cubicBezTo>
                  <a:cubicBezTo>
                    <a:pt x="14" y="16"/>
                    <a:pt x="11" y="15"/>
                    <a:pt x="5" y="10"/>
                  </a:cubicBezTo>
                  <a:cubicBezTo>
                    <a:pt x="1" y="6"/>
                    <a:pt x="1" y="3"/>
                    <a:pt x="1" y="2"/>
                  </a:cubicBezTo>
                  <a:cubicBezTo>
                    <a:pt x="2" y="1"/>
                    <a:pt x="4" y="1"/>
                    <a:pt x="5" y="1"/>
                  </a:cubicBezTo>
                  <a:cubicBezTo>
                    <a:pt x="5" y="1"/>
                    <a:pt x="5" y="1"/>
                    <a:pt x="5" y="1"/>
                  </a:cubicBezTo>
                  <a:cubicBezTo>
                    <a:pt x="3" y="0"/>
                    <a:pt x="2" y="1"/>
                    <a:pt x="1" y="2"/>
                  </a:cubicBezTo>
                  <a:cubicBezTo>
                    <a:pt x="0" y="3"/>
                    <a:pt x="1" y="6"/>
                    <a:pt x="5" y="10"/>
                  </a:cubicBezTo>
                  <a:cubicBezTo>
                    <a:pt x="10" y="15"/>
                    <a:pt x="14" y="16"/>
                    <a:pt x="16" y="15"/>
                  </a:cubicBezTo>
                  <a:cubicBezTo>
                    <a:pt x="16" y="15"/>
                    <a:pt x="16" y="15"/>
                    <a:pt x="16" y="1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799" name="Freeform 789">
              <a:extLst>
                <a:ext uri="{FF2B5EF4-FFF2-40B4-BE49-F238E27FC236}">
                  <a16:creationId xmlns:a16="http://schemas.microsoft.com/office/drawing/2014/main" id="{08F7E8A9-47E5-50F8-C31A-AED62EDC1B6B}"/>
                </a:ext>
              </a:extLst>
            </p:cNvPr>
            <p:cNvSpPr>
              <a:spLocks/>
            </p:cNvSpPr>
            <p:nvPr/>
          </p:nvSpPr>
          <p:spPr bwMode="auto">
            <a:xfrm>
              <a:off x="4484" y="3066"/>
              <a:ext cx="49" cy="59"/>
            </a:xfrm>
            <a:custGeom>
              <a:avLst/>
              <a:gdLst>
                <a:gd name="T0" fmla="*/ 145 w 24"/>
                <a:gd name="T1" fmla="*/ 33 h 27"/>
                <a:gd name="T2" fmla="*/ 84 w 24"/>
                <a:gd name="T3" fmla="*/ 0 h 27"/>
                <a:gd name="T4" fmla="*/ 25 w 24"/>
                <a:gd name="T5" fmla="*/ 166 h 27"/>
                <a:gd name="T6" fmla="*/ 155 w 24"/>
                <a:gd name="T7" fmla="*/ 273 h 27"/>
                <a:gd name="T8" fmla="*/ 204 w 24"/>
                <a:gd name="T9" fmla="*/ 186 h 27"/>
                <a:gd name="T10" fmla="*/ 172 w 24"/>
                <a:gd name="T11" fmla="*/ 96 h 27"/>
                <a:gd name="T12" fmla="*/ 14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7" y="3"/>
                  </a:moveTo>
                  <a:cubicBezTo>
                    <a:pt x="15" y="1"/>
                    <a:pt x="13" y="0"/>
                    <a:pt x="10" y="0"/>
                  </a:cubicBezTo>
                  <a:cubicBezTo>
                    <a:pt x="2" y="0"/>
                    <a:pt x="0" y="8"/>
                    <a:pt x="3" y="16"/>
                  </a:cubicBezTo>
                  <a:cubicBezTo>
                    <a:pt x="6" y="24"/>
                    <a:pt x="14" y="27"/>
                    <a:pt x="18" y="26"/>
                  </a:cubicBezTo>
                  <a:cubicBezTo>
                    <a:pt x="22" y="25"/>
                    <a:pt x="24" y="22"/>
                    <a:pt x="24" y="18"/>
                  </a:cubicBezTo>
                  <a:cubicBezTo>
                    <a:pt x="23" y="14"/>
                    <a:pt x="21" y="11"/>
                    <a:pt x="20" y="9"/>
                  </a:cubicBezTo>
                  <a:cubicBezTo>
                    <a:pt x="19" y="7"/>
                    <a:pt x="18" y="4"/>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00" name="Freeform 790">
              <a:extLst>
                <a:ext uri="{FF2B5EF4-FFF2-40B4-BE49-F238E27FC236}">
                  <a16:creationId xmlns:a16="http://schemas.microsoft.com/office/drawing/2014/main" id="{29926D76-2ED9-DD9E-8BA9-C3DD374D09A3}"/>
                </a:ext>
              </a:extLst>
            </p:cNvPr>
            <p:cNvSpPr>
              <a:spLocks/>
            </p:cNvSpPr>
            <p:nvPr/>
          </p:nvSpPr>
          <p:spPr bwMode="auto">
            <a:xfrm>
              <a:off x="4498" y="3079"/>
              <a:ext cx="21" cy="33"/>
            </a:xfrm>
            <a:custGeom>
              <a:avLst/>
              <a:gdLst>
                <a:gd name="T0" fmla="*/ 17 w 10"/>
                <a:gd name="T1" fmla="*/ 9 h 15"/>
                <a:gd name="T2" fmla="*/ 8 w 10"/>
                <a:gd name="T3" fmla="*/ 64 h 15"/>
                <a:gd name="T4" fmla="*/ 57 w 10"/>
                <a:gd name="T5" fmla="*/ 150 h 15"/>
                <a:gd name="T6" fmla="*/ 92 w 10"/>
                <a:gd name="T7" fmla="*/ 150 h 15"/>
                <a:gd name="T8" fmla="*/ 92 w 10"/>
                <a:gd name="T9" fmla="*/ 150 h 15"/>
                <a:gd name="T10" fmla="*/ 57 w 10"/>
                <a:gd name="T11" fmla="*/ 150 h 15"/>
                <a:gd name="T12" fmla="*/ 8 w 10"/>
                <a:gd name="T13" fmla="*/ 64 h 15"/>
                <a:gd name="T14" fmla="*/ 17 w 10"/>
                <a:gd name="T15" fmla="*/ 9 h 15"/>
                <a:gd name="T16" fmla="*/ 48 w 10"/>
                <a:gd name="T17" fmla="*/ 9 h 15"/>
                <a:gd name="T18" fmla="*/ 48 w 10"/>
                <a:gd name="T19" fmla="*/ 9 h 15"/>
                <a:gd name="T20" fmla="*/ 17 w 10"/>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 h="15">
                  <a:moveTo>
                    <a:pt x="2" y="1"/>
                  </a:moveTo>
                  <a:cubicBezTo>
                    <a:pt x="1" y="2"/>
                    <a:pt x="0" y="4"/>
                    <a:pt x="1" y="6"/>
                  </a:cubicBezTo>
                  <a:cubicBezTo>
                    <a:pt x="2" y="10"/>
                    <a:pt x="4" y="13"/>
                    <a:pt x="6" y="14"/>
                  </a:cubicBezTo>
                  <a:cubicBezTo>
                    <a:pt x="8" y="15"/>
                    <a:pt x="9" y="15"/>
                    <a:pt x="10" y="14"/>
                  </a:cubicBezTo>
                  <a:cubicBezTo>
                    <a:pt x="10" y="14"/>
                    <a:pt x="10" y="14"/>
                    <a:pt x="10" y="14"/>
                  </a:cubicBezTo>
                  <a:cubicBezTo>
                    <a:pt x="9" y="15"/>
                    <a:pt x="8" y="14"/>
                    <a:pt x="6" y="14"/>
                  </a:cubicBezTo>
                  <a:cubicBezTo>
                    <a:pt x="4" y="13"/>
                    <a:pt x="2" y="10"/>
                    <a:pt x="1" y="6"/>
                  </a:cubicBezTo>
                  <a:cubicBezTo>
                    <a:pt x="1" y="4"/>
                    <a:pt x="1" y="2"/>
                    <a:pt x="2" y="1"/>
                  </a:cubicBezTo>
                  <a:cubicBezTo>
                    <a:pt x="3" y="0"/>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1" name="Freeform 791">
              <a:extLst>
                <a:ext uri="{FF2B5EF4-FFF2-40B4-BE49-F238E27FC236}">
                  <a16:creationId xmlns:a16="http://schemas.microsoft.com/office/drawing/2014/main" id="{C7CF853B-2435-EB91-2C55-0CC5988EF3AD}"/>
                </a:ext>
              </a:extLst>
            </p:cNvPr>
            <p:cNvSpPr>
              <a:spLocks/>
            </p:cNvSpPr>
            <p:nvPr/>
          </p:nvSpPr>
          <p:spPr bwMode="auto">
            <a:xfrm>
              <a:off x="4441" y="3077"/>
              <a:ext cx="53" cy="46"/>
            </a:xfrm>
            <a:custGeom>
              <a:avLst/>
              <a:gdLst>
                <a:gd name="T0" fmla="*/ 137 w 26"/>
                <a:gd name="T1" fmla="*/ 20 h 21"/>
                <a:gd name="T2" fmla="*/ 59 w 26"/>
                <a:gd name="T3" fmla="*/ 20 h 21"/>
                <a:gd name="T4" fmla="*/ 16 w 26"/>
                <a:gd name="T5" fmla="*/ 72 h 21"/>
                <a:gd name="T6" fmla="*/ 120 w 26"/>
                <a:gd name="T7" fmla="*/ 221 h 21"/>
                <a:gd name="T8" fmla="*/ 212 w 26"/>
                <a:gd name="T9" fmla="*/ 105 h 21"/>
                <a:gd name="T10" fmla="*/ 137 w 26"/>
                <a:gd name="T11" fmla="*/ 2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6" h="21">
                  <a:moveTo>
                    <a:pt x="16" y="2"/>
                  </a:moveTo>
                  <a:cubicBezTo>
                    <a:pt x="13" y="1"/>
                    <a:pt x="10" y="0"/>
                    <a:pt x="7" y="2"/>
                  </a:cubicBezTo>
                  <a:cubicBezTo>
                    <a:pt x="5" y="3"/>
                    <a:pt x="3" y="5"/>
                    <a:pt x="2" y="7"/>
                  </a:cubicBezTo>
                  <a:cubicBezTo>
                    <a:pt x="0" y="13"/>
                    <a:pt x="6" y="20"/>
                    <a:pt x="14" y="21"/>
                  </a:cubicBezTo>
                  <a:cubicBezTo>
                    <a:pt x="22" y="21"/>
                    <a:pt x="26" y="15"/>
                    <a:pt x="25" y="10"/>
                  </a:cubicBezTo>
                  <a:cubicBezTo>
                    <a:pt x="24" y="6"/>
                    <a:pt x="22" y="5"/>
                    <a:pt x="16"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02" name="Freeform 792">
              <a:extLst>
                <a:ext uri="{FF2B5EF4-FFF2-40B4-BE49-F238E27FC236}">
                  <a16:creationId xmlns:a16="http://schemas.microsoft.com/office/drawing/2014/main" id="{3FCF6A4D-6E20-AF14-7520-E8F3EFCADDCF}"/>
                </a:ext>
              </a:extLst>
            </p:cNvPr>
            <p:cNvSpPr>
              <a:spLocks/>
            </p:cNvSpPr>
            <p:nvPr/>
          </p:nvSpPr>
          <p:spPr bwMode="auto">
            <a:xfrm>
              <a:off x="4455" y="3090"/>
              <a:ext cx="27" cy="22"/>
            </a:xfrm>
            <a:custGeom>
              <a:avLst/>
              <a:gdLst>
                <a:gd name="T0" fmla="*/ 108 w 13"/>
                <a:gd name="T1" fmla="*/ 33 h 10"/>
                <a:gd name="T2" fmla="*/ 108 w 13"/>
                <a:gd name="T3" fmla="*/ 88 h 10"/>
                <a:gd name="T4" fmla="*/ 35 w 13"/>
                <a:gd name="T5" fmla="*/ 88 h 10"/>
                <a:gd name="T6" fmla="*/ 0 w 13"/>
                <a:gd name="T7" fmla="*/ 33 h 10"/>
                <a:gd name="T8" fmla="*/ 17 w 13"/>
                <a:gd name="T9" fmla="*/ 0 h 10"/>
                <a:gd name="T10" fmla="*/ 17 w 13"/>
                <a:gd name="T11" fmla="*/ 0 h 10"/>
                <a:gd name="T12" fmla="*/ 0 w 13"/>
                <a:gd name="T13" fmla="*/ 33 h 10"/>
                <a:gd name="T14" fmla="*/ 35 w 13"/>
                <a:gd name="T15" fmla="*/ 88 h 10"/>
                <a:gd name="T16" fmla="*/ 108 w 13"/>
                <a:gd name="T17" fmla="*/ 88 h 10"/>
                <a:gd name="T18" fmla="*/ 108 w 13"/>
                <a:gd name="T19" fmla="*/ 33 h 1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0">
                  <a:moveTo>
                    <a:pt x="12" y="3"/>
                  </a:moveTo>
                  <a:cubicBezTo>
                    <a:pt x="13" y="5"/>
                    <a:pt x="13" y="6"/>
                    <a:pt x="12" y="8"/>
                  </a:cubicBezTo>
                  <a:cubicBezTo>
                    <a:pt x="11" y="9"/>
                    <a:pt x="8" y="10"/>
                    <a:pt x="4" y="8"/>
                  </a:cubicBezTo>
                  <a:cubicBezTo>
                    <a:pt x="1" y="7"/>
                    <a:pt x="0" y="5"/>
                    <a:pt x="0" y="3"/>
                  </a:cubicBezTo>
                  <a:cubicBezTo>
                    <a:pt x="0" y="2"/>
                    <a:pt x="1" y="0"/>
                    <a:pt x="2" y="0"/>
                  </a:cubicBezTo>
                  <a:cubicBezTo>
                    <a:pt x="2" y="0"/>
                    <a:pt x="2" y="0"/>
                    <a:pt x="2" y="0"/>
                  </a:cubicBezTo>
                  <a:cubicBezTo>
                    <a:pt x="1" y="1"/>
                    <a:pt x="0" y="2"/>
                    <a:pt x="0" y="3"/>
                  </a:cubicBezTo>
                  <a:cubicBezTo>
                    <a:pt x="0" y="5"/>
                    <a:pt x="1" y="7"/>
                    <a:pt x="4" y="8"/>
                  </a:cubicBezTo>
                  <a:cubicBezTo>
                    <a:pt x="8" y="10"/>
                    <a:pt x="11" y="9"/>
                    <a:pt x="12" y="8"/>
                  </a:cubicBezTo>
                  <a:cubicBezTo>
                    <a:pt x="13" y="6"/>
                    <a:pt x="13" y="5"/>
                    <a:pt x="12" y="3"/>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3" name="Freeform 793">
              <a:extLst>
                <a:ext uri="{FF2B5EF4-FFF2-40B4-BE49-F238E27FC236}">
                  <a16:creationId xmlns:a16="http://schemas.microsoft.com/office/drawing/2014/main" id="{182BEBC2-45A8-F91C-5320-E16B98767C88}"/>
                </a:ext>
              </a:extLst>
            </p:cNvPr>
            <p:cNvSpPr>
              <a:spLocks/>
            </p:cNvSpPr>
            <p:nvPr/>
          </p:nvSpPr>
          <p:spPr bwMode="auto">
            <a:xfrm>
              <a:off x="4603" y="2946"/>
              <a:ext cx="45" cy="50"/>
            </a:xfrm>
            <a:custGeom>
              <a:avLst/>
              <a:gdLst>
                <a:gd name="T0" fmla="*/ 155 w 22"/>
                <a:gd name="T1" fmla="*/ 52 h 23"/>
                <a:gd name="T2" fmla="*/ 104 w 22"/>
                <a:gd name="T3" fmla="*/ 0 h 23"/>
                <a:gd name="T4" fmla="*/ 41 w 22"/>
                <a:gd name="T5" fmla="*/ 20 h 23"/>
                <a:gd name="T6" fmla="*/ 68 w 22"/>
                <a:gd name="T7" fmla="*/ 193 h 23"/>
                <a:gd name="T8" fmla="*/ 180 w 22"/>
                <a:gd name="T9" fmla="*/ 165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4" y="1"/>
                    <a:pt x="12" y="0"/>
                  </a:cubicBezTo>
                  <a:cubicBezTo>
                    <a:pt x="9" y="0"/>
                    <a:pt x="7" y="0"/>
                    <a:pt x="5" y="2"/>
                  </a:cubicBezTo>
                  <a:cubicBezTo>
                    <a:pt x="0" y="6"/>
                    <a:pt x="2" y="15"/>
                    <a:pt x="8" y="19"/>
                  </a:cubicBezTo>
                  <a:cubicBezTo>
                    <a:pt x="13" y="23"/>
                    <a:pt x="20" y="20"/>
                    <a:pt x="21" y="16"/>
                  </a:cubicBezTo>
                  <a:cubicBezTo>
                    <a:pt x="22" y="12"/>
                    <a:pt x="21" y="10"/>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04" name="Freeform 794">
              <a:extLst>
                <a:ext uri="{FF2B5EF4-FFF2-40B4-BE49-F238E27FC236}">
                  <a16:creationId xmlns:a16="http://schemas.microsoft.com/office/drawing/2014/main" id="{8705A8D2-9959-F0BB-2272-C161D3F7E839}"/>
                </a:ext>
              </a:extLst>
            </p:cNvPr>
            <p:cNvSpPr>
              <a:spLocks/>
            </p:cNvSpPr>
            <p:nvPr/>
          </p:nvSpPr>
          <p:spPr bwMode="auto">
            <a:xfrm>
              <a:off x="4615" y="2955"/>
              <a:ext cx="23" cy="26"/>
            </a:xfrm>
            <a:custGeom>
              <a:avLst/>
              <a:gdLst>
                <a:gd name="T0" fmla="*/ 100 w 11"/>
                <a:gd name="T1" fmla="*/ 80 h 12"/>
                <a:gd name="T2" fmla="*/ 84 w 11"/>
                <a:gd name="T3" fmla="*/ 121 h 12"/>
                <a:gd name="T4" fmla="*/ 17 w 11"/>
                <a:gd name="T5" fmla="*/ 80 h 12"/>
                <a:gd name="T6" fmla="*/ 8 w 11"/>
                <a:gd name="T7" fmla="*/ 20 h 12"/>
                <a:gd name="T8" fmla="*/ 44 w 11"/>
                <a:gd name="T9" fmla="*/ 0 h 12"/>
                <a:gd name="T10" fmla="*/ 44 w 11"/>
                <a:gd name="T11" fmla="*/ 0 h 12"/>
                <a:gd name="T12" fmla="*/ 8 w 11"/>
                <a:gd name="T13" fmla="*/ 20 h 12"/>
                <a:gd name="T14" fmla="*/ 17 w 11"/>
                <a:gd name="T15" fmla="*/ 80 h 12"/>
                <a:gd name="T16" fmla="*/ 84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1" y="11"/>
                    <a:pt x="9" y="12"/>
                  </a:cubicBezTo>
                  <a:cubicBezTo>
                    <a:pt x="7" y="12"/>
                    <a:pt x="4" y="11"/>
                    <a:pt x="2" y="8"/>
                  </a:cubicBezTo>
                  <a:cubicBezTo>
                    <a:pt x="1" y="5"/>
                    <a:pt x="1" y="3"/>
                    <a:pt x="1" y="2"/>
                  </a:cubicBezTo>
                  <a:cubicBezTo>
                    <a:pt x="2" y="1"/>
                    <a:pt x="4" y="0"/>
                    <a:pt x="5" y="0"/>
                  </a:cubicBezTo>
                  <a:cubicBezTo>
                    <a:pt x="5" y="0"/>
                    <a:pt x="5" y="0"/>
                    <a:pt x="5" y="0"/>
                  </a:cubicBezTo>
                  <a:cubicBezTo>
                    <a:pt x="3" y="0"/>
                    <a:pt x="2" y="1"/>
                    <a:pt x="1" y="2"/>
                  </a:cubicBezTo>
                  <a:cubicBezTo>
                    <a:pt x="1" y="3"/>
                    <a:pt x="0" y="5"/>
                    <a:pt x="2" y="8"/>
                  </a:cubicBezTo>
                  <a:cubicBezTo>
                    <a:pt x="4" y="12"/>
                    <a:pt x="7" y="12"/>
                    <a:pt x="9" y="12"/>
                  </a:cubicBezTo>
                  <a:cubicBezTo>
                    <a:pt x="11"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5" name="Freeform 795">
              <a:extLst>
                <a:ext uri="{FF2B5EF4-FFF2-40B4-BE49-F238E27FC236}">
                  <a16:creationId xmlns:a16="http://schemas.microsoft.com/office/drawing/2014/main" id="{D896C016-3E9E-6B0F-23B1-D3F3891EFB3D}"/>
                </a:ext>
              </a:extLst>
            </p:cNvPr>
            <p:cNvSpPr>
              <a:spLocks/>
            </p:cNvSpPr>
            <p:nvPr/>
          </p:nvSpPr>
          <p:spPr bwMode="auto">
            <a:xfrm>
              <a:off x="4671" y="3035"/>
              <a:ext cx="37" cy="73"/>
            </a:xfrm>
            <a:custGeom>
              <a:avLst/>
              <a:gdLst>
                <a:gd name="T0" fmla="*/ 97 w 18"/>
                <a:gd name="T1" fmla="*/ 33 h 33"/>
                <a:gd name="T2" fmla="*/ 16 w 18"/>
                <a:gd name="T3" fmla="*/ 64 h 33"/>
                <a:gd name="T4" fmla="*/ 25 w 18"/>
                <a:gd name="T5" fmla="*/ 259 h 33"/>
                <a:gd name="T6" fmla="*/ 105 w 18"/>
                <a:gd name="T7" fmla="*/ 356 h 33"/>
                <a:gd name="T8" fmla="*/ 97 w 18"/>
                <a:gd name="T9" fmla="*/ 3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3">
                  <a:moveTo>
                    <a:pt x="11" y="3"/>
                  </a:moveTo>
                  <a:cubicBezTo>
                    <a:pt x="7" y="0"/>
                    <a:pt x="4" y="1"/>
                    <a:pt x="2" y="6"/>
                  </a:cubicBezTo>
                  <a:cubicBezTo>
                    <a:pt x="0" y="10"/>
                    <a:pt x="1" y="18"/>
                    <a:pt x="3" y="24"/>
                  </a:cubicBezTo>
                  <a:cubicBezTo>
                    <a:pt x="6" y="32"/>
                    <a:pt x="9" y="33"/>
                    <a:pt x="12" y="33"/>
                  </a:cubicBezTo>
                  <a:cubicBezTo>
                    <a:pt x="18" y="31"/>
                    <a:pt x="17" y="11"/>
                    <a:pt x="11"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06" name="Freeform 796">
              <a:extLst>
                <a:ext uri="{FF2B5EF4-FFF2-40B4-BE49-F238E27FC236}">
                  <a16:creationId xmlns:a16="http://schemas.microsoft.com/office/drawing/2014/main" id="{BD1F1996-A97E-14B7-2D06-3E07DC7A0DD6}"/>
                </a:ext>
              </a:extLst>
            </p:cNvPr>
            <p:cNvSpPr>
              <a:spLocks/>
            </p:cNvSpPr>
            <p:nvPr/>
          </p:nvSpPr>
          <p:spPr bwMode="auto">
            <a:xfrm>
              <a:off x="4681" y="3051"/>
              <a:ext cx="12" cy="41"/>
            </a:xfrm>
            <a:custGeom>
              <a:avLst/>
              <a:gdLst>
                <a:gd name="T0" fmla="*/ 24 w 6"/>
                <a:gd name="T1" fmla="*/ 0 h 19"/>
                <a:gd name="T2" fmla="*/ 0 w 6"/>
                <a:gd name="T3" fmla="*/ 60 h 19"/>
                <a:gd name="T4" fmla="*/ 24 w 6"/>
                <a:gd name="T5" fmla="*/ 173 h 19"/>
                <a:gd name="T6" fmla="*/ 48 w 6"/>
                <a:gd name="T7" fmla="*/ 190 h 19"/>
                <a:gd name="T8" fmla="*/ 48 w 6"/>
                <a:gd name="T9" fmla="*/ 190 h 19"/>
                <a:gd name="T10" fmla="*/ 24 w 6"/>
                <a:gd name="T11" fmla="*/ 173 h 19"/>
                <a:gd name="T12" fmla="*/ 0 w 6"/>
                <a:gd name="T13" fmla="*/ 60 h 19"/>
                <a:gd name="T14" fmla="*/ 24 w 6"/>
                <a:gd name="T15" fmla="*/ 0 h 19"/>
                <a:gd name="T16" fmla="*/ 48 w 6"/>
                <a:gd name="T17" fmla="*/ 19 h 19"/>
                <a:gd name="T18" fmla="*/ 48 w 6"/>
                <a:gd name="T19" fmla="*/ 19 h 19"/>
                <a:gd name="T20" fmla="*/ 24 w 6"/>
                <a:gd name="T21" fmla="*/ 0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6" h="19">
                  <a:moveTo>
                    <a:pt x="3" y="0"/>
                  </a:moveTo>
                  <a:cubicBezTo>
                    <a:pt x="1" y="0"/>
                    <a:pt x="0" y="2"/>
                    <a:pt x="0" y="6"/>
                  </a:cubicBezTo>
                  <a:cubicBezTo>
                    <a:pt x="0" y="9"/>
                    <a:pt x="1" y="14"/>
                    <a:pt x="3" y="17"/>
                  </a:cubicBezTo>
                  <a:cubicBezTo>
                    <a:pt x="4" y="19"/>
                    <a:pt x="5" y="19"/>
                    <a:pt x="6" y="19"/>
                  </a:cubicBezTo>
                  <a:cubicBezTo>
                    <a:pt x="6" y="19"/>
                    <a:pt x="6" y="19"/>
                    <a:pt x="6" y="19"/>
                  </a:cubicBezTo>
                  <a:cubicBezTo>
                    <a:pt x="5" y="19"/>
                    <a:pt x="4" y="19"/>
                    <a:pt x="3" y="17"/>
                  </a:cubicBezTo>
                  <a:cubicBezTo>
                    <a:pt x="1" y="14"/>
                    <a:pt x="0" y="9"/>
                    <a:pt x="0" y="6"/>
                  </a:cubicBezTo>
                  <a:cubicBezTo>
                    <a:pt x="1" y="2"/>
                    <a:pt x="2" y="0"/>
                    <a:pt x="3" y="0"/>
                  </a:cubicBezTo>
                  <a:cubicBezTo>
                    <a:pt x="4" y="0"/>
                    <a:pt x="5" y="0"/>
                    <a:pt x="6" y="2"/>
                  </a:cubicBezTo>
                  <a:cubicBezTo>
                    <a:pt x="6" y="2"/>
                    <a:pt x="6" y="2"/>
                    <a:pt x="6" y="2"/>
                  </a:cubicBezTo>
                  <a:cubicBezTo>
                    <a:pt x="5" y="0"/>
                    <a:pt x="4" y="0"/>
                    <a:pt x="3"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7" name="Freeform 797">
              <a:extLst>
                <a:ext uri="{FF2B5EF4-FFF2-40B4-BE49-F238E27FC236}">
                  <a16:creationId xmlns:a16="http://schemas.microsoft.com/office/drawing/2014/main" id="{04A0BE0D-B89C-200D-0CDC-C6F8449FD242}"/>
                </a:ext>
              </a:extLst>
            </p:cNvPr>
            <p:cNvSpPr>
              <a:spLocks/>
            </p:cNvSpPr>
            <p:nvPr/>
          </p:nvSpPr>
          <p:spPr bwMode="auto">
            <a:xfrm>
              <a:off x="4654" y="3068"/>
              <a:ext cx="62" cy="68"/>
            </a:xfrm>
            <a:custGeom>
              <a:avLst/>
              <a:gdLst>
                <a:gd name="T0" fmla="*/ 141 w 30"/>
                <a:gd name="T1" fmla="*/ 33 h 31"/>
                <a:gd name="T2" fmla="*/ 43 w 30"/>
                <a:gd name="T3" fmla="*/ 44 h 31"/>
                <a:gd name="T4" fmla="*/ 81 w 30"/>
                <a:gd name="T5" fmla="*/ 230 h 31"/>
                <a:gd name="T6" fmla="*/ 231 w 30"/>
                <a:gd name="T7" fmla="*/ 294 h 31"/>
                <a:gd name="T8" fmla="*/ 256 w 30"/>
                <a:gd name="T9" fmla="*/ 213 h 31"/>
                <a:gd name="T10" fmla="*/ 192 w 30"/>
                <a:gd name="T11" fmla="*/ 125 h 31"/>
                <a:gd name="T12" fmla="*/ 141 w 30"/>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31">
                  <a:moveTo>
                    <a:pt x="16" y="3"/>
                  </a:moveTo>
                  <a:cubicBezTo>
                    <a:pt x="12" y="0"/>
                    <a:pt x="8" y="0"/>
                    <a:pt x="5" y="4"/>
                  </a:cubicBezTo>
                  <a:cubicBezTo>
                    <a:pt x="0" y="8"/>
                    <a:pt x="3" y="15"/>
                    <a:pt x="9" y="22"/>
                  </a:cubicBezTo>
                  <a:cubicBezTo>
                    <a:pt x="16" y="28"/>
                    <a:pt x="20" y="31"/>
                    <a:pt x="26" y="28"/>
                  </a:cubicBezTo>
                  <a:cubicBezTo>
                    <a:pt x="29" y="27"/>
                    <a:pt x="30" y="24"/>
                    <a:pt x="29" y="20"/>
                  </a:cubicBezTo>
                  <a:cubicBezTo>
                    <a:pt x="28" y="17"/>
                    <a:pt x="25" y="15"/>
                    <a:pt x="22" y="12"/>
                  </a:cubicBezTo>
                  <a:cubicBezTo>
                    <a:pt x="21" y="10"/>
                    <a:pt x="19" y="5"/>
                    <a:pt x="16"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08" name="Freeform 798">
              <a:extLst>
                <a:ext uri="{FF2B5EF4-FFF2-40B4-BE49-F238E27FC236}">
                  <a16:creationId xmlns:a16="http://schemas.microsoft.com/office/drawing/2014/main" id="{A196EF83-9636-DDAB-F685-0306058429B3}"/>
                </a:ext>
              </a:extLst>
            </p:cNvPr>
            <p:cNvSpPr>
              <a:spLocks/>
            </p:cNvSpPr>
            <p:nvPr/>
          </p:nvSpPr>
          <p:spPr bwMode="auto">
            <a:xfrm>
              <a:off x="4673" y="3081"/>
              <a:ext cx="28" cy="38"/>
            </a:xfrm>
            <a:custGeom>
              <a:avLst/>
              <a:gdLst>
                <a:gd name="T0" fmla="*/ 112 w 14"/>
                <a:gd name="T1" fmla="*/ 170 h 17"/>
                <a:gd name="T2" fmla="*/ 112 w 14"/>
                <a:gd name="T3" fmla="*/ 179 h 17"/>
                <a:gd name="T4" fmla="*/ 32 w 14"/>
                <a:gd name="T5" fmla="*/ 101 h 17"/>
                <a:gd name="T6" fmla="*/ 8 w 14"/>
                <a:gd name="T7" fmla="*/ 9 h 17"/>
                <a:gd name="T8" fmla="*/ 40 w 14"/>
                <a:gd name="T9" fmla="*/ 9 h 17"/>
                <a:gd name="T10" fmla="*/ 40 w 14"/>
                <a:gd name="T11" fmla="*/ 9 h 17"/>
                <a:gd name="T12" fmla="*/ 8 w 14"/>
                <a:gd name="T13" fmla="*/ 9 h 17"/>
                <a:gd name="T14" fmla="*/ 32 w 14"/>
                <a:gd name="T15" fmla="*/ 110 h 17"/>
                <a:gd name="T16" fmla="*/ 112 w 14"/>
                <a:gd name="T17" fmla="*/ 179 h 17"/>
                <a:gd name="T18" fmla="*/ 112 w 14"/>
                <a:gd name="T19" fmla="*/ 170 h 1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7">
                  <a:moveTo>
                    <a:pt x="14" y="15"/>
                  </a:moveTo>
                  <a:cubicBezTo>
                    <a:pt x="14" y="15"/>
                    <a:pt x="14" y="15"/>
                    <a:pt x="14" y="16"/>
                  </a:cubicBezTo>
                  <a:cubicBezTo>
                    <a:pt x="13" y="16"/>
                    <a:pt x="9" y="15"/>
                    <a:pt x="4" y="9"/>
                  </a:cubicBezTo>
                  <a:cubicBezTo>
                    <a:pt x="0" y="5"/>
                    <a:pt x="0" y="2"/>
                    <a:pt x="1" y="1"/>
                  </a:cubicBezTo>
                  <a:cubicBezTo>
                    <a:pt x="1" y="0"/>
                    <a:pt x="3" y="0"/>
                    <a:pt x="5" y="1"/>
                  </a:cubicBezTo>
                  <a:cubicBezTo>
                    <a:pt x="5" y="1"/>
                    <a:pt x="5" y="1"/>
                    <a:pt x="5" y="1"/>
                  </a:cubicBezTo>
                  <a:cubicBezTo>
                    <a:pt x="3" y="0"/>
                    <a:pt x="1" y="0"/>
                    <a:pt x="1" y="1"/>
                  </a:cubicBezTo>
                  <a:cubicBezTo>
                    <a:pt x="0" y="2"/>
                    <a:pt x="0" y="5"/>
                    <a:pt x="4" y="10"/>
                  </a:cubicBezTo>
                  <a:cubicBezTo>
                    <a:pt x="9" y="15"/>
                    <a:pt x="12" y="17"/>
                    <a:pt x="14" y="16"/>
                  </a:cubicBezTo>
                  <a:cubicBezTo>
                    <a:pt x="14" y="16"/>
                    <a:pt x="14" y="15"/>
                    <a:pt x="14" y="1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09" name="Freeform 799">
              <a:extLst>
                <a:ext uri="{FF2B5EF4-FFF2-40B4-BE49-F238E27FC236}">
                  <a16:creationId xmlns:a16="http://schemas.microsoft.com/office/drawing/2014/main" id="{C8475446-0429-203E-730E-8E1132F8A8B1}"/>
                </a:ext>
              </a:extLst>
            </p:cNvPr>
            <p:cNvSpPr>
              <a:spLocks/>
            </p:cNvSpPr>
            <p:nvPr/>
          </p:nvSpPr>
          <p:spPr bwMode="auto">
            <a:xfrm>
              <a:off x="4615" y="3011"/>
              <a:ext cx="47" cy="62"/>
            </a:xfrm>
            <a:custGeom>
              <a:avLst/>
              <a:gdLst>
                <a:gd name="T0" fmla="*/ 147 w 23"/>
                <a:gd name="T1" fmla="*/ 44 h 28"/>
                <a:gd name="T2" fmla="*/ 92 w 23"/>
                <a:gd name="T3" fmla="*/ 9 h 28"/>
                <a:gd name="T4" fmla="*/ 16 w 23"/>
                <a:gd name="T5" fmla="*/ 173 h 28"/>
                <a:gd name="T6" fmla="*/ 137 w 23"/>
                <a:gd name="T7" fmla="*/ 295 h 28"/>
                <a:gd name="T8" fmla="*/ 196 w 23"/>
                <a:gd name="T9" fmla="*/ 206 h 28"/>
                <a:gd name="T10" fmla="*/ 172 w 23"/>
                <a:gd name="T11" fmla="*/ 117 h 28"/>
                <a:gd name="T12" fmla="*/ 147 w 23"/>
                <a:gd name="T13" fmla="*/ 44 h 2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8">
                  <a:moveTo>
                    <a:pt x="17" y="4"/>
                  </a:moveTo>
                  <a:cubicBezTo>
                    <a:pt x="15" y="2"/>
                    <a:pt x="13" y="1"/>
                    <a:pt x="11" y="1"/>
                  </a:cubicBezTo>
                  <a:cubicBezTo>
                    <a:pt x="3" y="0"/>
                    <a:pt x="0" y="8"/>
                    <a:pt x="2" y="16"/>
                  </a:cubicBezTo>
                  <a:cubicBezTo>
                    <a:pt x="5" y="24"/>
                    <a:pt x="12" y="28"/>
                    <a:pt x="16" y="27"/>
                  </a:cubicBezTo>
                  <a:cubicBezTo>
                    <a:pt x="21" y="26"/>
                    <a:pt x="22" y="23"/>
                    <a:pt x="23" y="19"/>
                  </a:cubicBezTo>
                  <a:cubicBezTo>
                    <a:pt x="23" y="16"/>
                    <a:pt x="21" y="13"/>
                    <a:pt x="20" y="11"/>
                  </a:cubicBezTo>
                  <a:cubicBezTo>
                    <a:pt x="19" y="8"/>
                    <a:pt x="18" y="6"/>
                    <a:pt x="17"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10" name="Freeform 800">
              <a:extLst>
                <a:ext uri="{FF2B5EF4-FFF2-40B4-BE49-F238E27FC236}">
                  <a16:creationId xmlns:a16="http://schemas.microsoft.com/office/drawing/2014/main" id="{5A77A3F5-02C0-B458-D9DE-0F181398AB29}"/>
                </a:ext>
              </a:extLst>
            </p:cNvPr>
            <p:cNvSpPr>
              <a:spLocks/>
            </p:cNvSpPr>
            <p:nvPr/>
          </p:nvSpPr>
          <p:spPr bwMode="auto">
            <a:xfrm>
              <a:off x="4630" y="3027"/>
              <a:ext cx="18" cy="33"/>
            </a:xfrm>
            <a:custGeom>
              <a:avLst/>
              <a:gdLst>
                <a:gd name="T0" fmla="*/ 16 w 9"/>
                <a:gd name="T1" fmla="*/ 0 h 15"/>
                <a:gd name="T2" fmla="*/ 8 w 9"/>
                <a:gd name="T3" fmla="*/ 64 h 15"/>
                <a:gd name="T4" fmla="*/ 40 w 9"/>
                <a:gd name="T5" fmla="*/ 150 h 15"/>
                <a:gd name="T6" fmla="*/ 72 w 9"/>
                <a:gd name="T7" fmla="*/ 150 h 15"/>
                <a:gd name="T8" fmla="*/ 72 w 9"/>
                <a:gd name="T9" fmla="*/ 150 h 15"/>
                <a:gd name="T10" fmla="*/ 40 w 9"/>
                <a:gd name="T11" fmla="*/ 150 h 15"/>
                <a:gd name="T12" fmla="*/ 8 w 9"/>
                <a:gd name="T13" fmla="*/ 64 h 15"/>
                <a:gd name="T14" fmla="*/ 16 w 9"/>
                <a:gd name="T15" fmla="*/ 0 h 15"/>
                <a:gd name="T16" fmla="*/ 40 w 9"/>
                <a:gd name="T17" fmla="*/ 0 h 15"/>
                <a:gd name="T18" fmla="*/ 40 w 9"/>
                <a:gd name="T19" fmla="*/ 0 h 15"/>
                <a:gd name="T20" fmla="*/ 16 w 9"/>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2" y="0"/>
                  </a:moveTo>
                  <a:cubicBezTo>
                    <a:pt x="1" y="1"/>
                    <a:pt x="0" y="3"/>
                    <a:pt x="1" y="6"/>
                  </a:cubicBezTo>
                  <a:cubicBezTo>
                    <a:pt x="1" y="9"/>
                    <a:pt x="3" y="12"/>
                    <a:pt x="5" y="14"/>
                  </a:cubicBezTo>
                  <a:cubicBezTo>
                    <a:pt x="6" y="14"/>
                    <a:pt x="7" y="15"/>
                    <a:pt x="9" y="14"/>
                  </a:cubicBezTo>
                  <a:cubicBezTo>
                    <a:pt x="9" y="14"/>
                    <a:pt x="9" y="14"/>
                    <a:pt x="9" y="14"/>
                  </a:cubicBezTo>
                  <a:cubicBezTo>
                    <a:pt x="7" y="15"/>
                    <a:pt x="6" y="14"/>
                    <a:pt x="5" y="14"/>
                  </a:cubicBezTo>
                  <a:cubicBezTo>
                    <a:pt x="3" y="12"/>
                    <a:pt x="1" y="9"/>
                    <a:pt x="1" y="6"/>
                  </a:cubicBezTo>
                  <a:cubicBezTo>
                    <a:pt x="0" y="3"/>
                    <a:pt x="1" y="1"/>
                    <a:pt x="2" y="0"/>
                  </a:cubicBezTo>
                  <a:cubicBezTo>
                    <a:pt x="3" y="0"/>
                    <a:pt x="4" y="0"/>
                    <a:pt x="5" y="0"/>
                  </a:cubicBezTo>
                  <a:cubicBezTo>
                    <a:pt x="5" y="0"/>
                    <a:pt x="5" y="0"/>
                    <a:pt x="5"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1" name="Freeform 801">
              <a:extLst>
                <a:ext uri="{FF2B5EF4-FFF2-40B4-BE49-F238E27FC236}">
                  <a16:creationId xmlns:a16="http://schemas.microsoft.com/office/drawing/2014/main" id="{F5F967A6-4A18-9554-D1DD-250F7FD0C2C4}"/>
                </a:ext>
              </a:extLst>
            </p:cNvPr>
            <p:cNvSpPr>
              <a:spLocks/>
            </p:cNvSpPr>
            <p:nvPr/>
          </p:nvSpPr>
          <p:spPr bwMode="auto">
            <a:xfrm>
              <a:off x="4648" y="2736"/>
              <a:ext cx="47" cy="63"/>
            </a:xfrm>
            <a:custGeom>
              <a:avLst/>
              <a:gdLst>
                <a:gd name="T0" fmla="*/ 147 w 23"/>
                <a:gd name="T1" fmla="*/ 52 h 29"/>
                <a:gd name="T2" fmla="*/ 92 w 23"/>
                <a:gd name="T3" fmla="*/ 9 h 29"/>
                <a:gd name="T4" fmla="*/ 16 w 23"/>
                <a:gd name="T5" fmla="*/ 165 h 29"/>
                <a:gd name="T6" fmla="*/ 137 w 23"/>
                <a:gd name="T7" fmla="*/ 289 h 29"/>
                <a:gd name="T8" fmla="*/ 196 w 23"/>
                <a:gd name="T9" fmla="*/ 202 h 29"/>
                <a:gd name="T10" fmla="*/ 172 w 23"/>
                <a:gd name="T11" fmla="*/ 113 h 29"/>
                <a:gd name="T12" fmla="*/ 147 w 23"/>
                <a:gd name="T13" fmla="*/ 52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9">
                  <a:moveTo>
                    <a:pt x="17" y="5"/>
                  </a:moveTo>
                  <a:cubicBezTo>
                    <a:pt x="15" y="3"/>
                    <a:pt x="13" y="1"/>
                    <a:pt x="11" y="1"/>
                  </a:cubicBezTo>
                  <a:cubicBezTo>
                    <a:pt x="3" y="0"/>
                    <a:pt x="0" y="9"/>
                    <a:pt x="2" y="16"/>
                  </a:cubicBezTo>
                  <a:cubicBezTo>
                    <a:pt x="5" y="24"/>
                    <a:pt x="12" y="29"/>
                    <a:pt x="16" y="28"/>
                  </a:cubicBezTo>
                  <a:cubicBezTo>
                    <a:pt x="21" y="27"/>
                    <a:pt x="22" y="24"/>
                    <a:pt x="23" y="20"/>
                  </a:cubicBezTo>
                  <a:cubicBezTo>
                    <a:pt x="23" y="17"/>
                    <a:pt x="21" y="13"/>
                    <a:pt x="20" y="11"/>
                  </a:cubicBezTo>
                  <a:cubicBezTo>
                    <a:pt x="19" y="9"/>
                    <a:pt x="18" y="6"/>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12" name="Freeform 802">
              <a:extLst>
                <a:ext uri="{FF2B5EF4-FFF2-40B4-BE49-F238E27FC236}">
                  <a16:creationId xmlns:a16="http://schemas.microsoft.com/office/drawing/2014/main" id="{ACC968E5-C354-7490-2157-7A213F4D4624}"/>
                </a:ext>
              </a:extLst>
            </p:cNvPr>
            <p:cNvSpPr>
              <a:spLocks/>
            </p:cNvSpPr>
            <p:nvPr/>
          </p:nvSpPr>
          <p:spPr bwMode="auto">
            <a:xfrm>
              <a:off x="4662" y="2751"/>
              <a:ext cx="19" cy="33"/>
            </a:xfrm>
            <a:custGeom>
              <a:avLst/>
              <a:gdLst>
                <a:gd name="T0" fmla="*/ 17 w 9"/>
                <a:gd name="T1" fmla="*/ 9 h 15"/>
                <a:gd name="T2" fmla="*/ 8 w 9"/>
                <a:gd name="T3" fmla="*/ 64 h 15"/>
                <a:gd name="T4" fmla="*/ 49 w 9"/>
                <a:gd name="T5" fmla="*/ 150 h 15"/>
                <a:gd name="T6" fmla="*/ 84 w 9"/>
                <a:gd name="T7" fmla="*/ 161 h 15"/>
                <a:gd name="T8" fmla="*/ 84 w 9"/>
                <a:gd name="T9" fmla="*/ 161 h 15"/>
                <a:gd name="T10" fmla="*/ 49 w 9"/>
                <a:gd name="T11" fmla="*/ 150 h 15"/>
                <a:gd name="T12" fmla="*/ 8 w 9"/>
                <a:gd name="T13" fmla="*/ 64 h 15"/>
                <a:gd name="T14" fmla="*/ 17 w 9"/>
                <a:gd name="T15" fmla="*/ 9 h 15"/>
                <a:gd name="T16" fmla="*/ 49 w 9"/>
                <a:gd name="T17" fmla="*/ 9 h 15"/>
                <a:gd name="T18" fmla="*/ 49 w 9"/>
                <a:gd name="T19" fmla="*/ 9 h 15"/>
                <a:gd name="T20" fmla="*/ 17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2" y="1"/>
                  </a:moveTo>
                  <a:cubicBezTo>
                    <a:pt x="1" y="2"/>
                    <a:pt x="0" y="4"/>
                    <a:pt x="1" y="6"/>
                  </a:cubicBezTo>
                  <a:cubicBezTo>
                    <a:pt x="1" y="10"/>
                    <a:pt x="3" y="13"/>
                    <a:pt x="5" y="14"/>
                  </a:cubicBezTo>
                  <a:cubicBezTo>
                    <a:pt x="6" y="15"/>
                    <a:pt x="7" y="15"/>
                    <a:pt x="9" y="15"/>
                  </a:cubicBezTo>
                  <a:cubicBezTo>
                    <a:pt x="9" y="15"/>
                    <a:pt x="9" y="15"/>
                    <a:pt x="9" y="15"/>
                  </a:cubicBezTo>
                  <a:cubicBezTo>
                    <a:pt x="7" y="15"/>
                    <a:pt x="6" y="15"/>
                    <a:pt x="5" y="14"/>
                  </a:cubicBezTo>
                  <a:cubicBezTo>
                    <a:pt x="3" y="13"/>
                    <a:pt x="1" y="10"/>
                    <a:pt x="1" y="6"/>
                  </a:cubicBezTo>
                  <a:cubicBezTo>
                    <a:pt x="0" y="4"/>
                    <a:pt x="1" y="2"/>
                    <a:pt x="2" y="1"/>
                  </a:cubicBezTo>
                  <a:cubicBezTo>
                    <a:pt x="3" y="1"/>
                    <a:pt x="4" y="0"/>
                    <a:pt x="5" y="1"/>
                  </a:cubicBezTo>
                  <a:cubicBezTo>
                    <a:pt x="5" y="1"/>
                    <a:pt x="5" y="1"/>
                    <a:pt x="5" y="1"/>
                  </a:cubicBezTo>
                  <a:cubicBezTo>
                    <a:pt x="4" y="0"/>
                    <a:pt x="3" y="0"/>
                    <a:pt x="2"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3" name="Freeform 803">
              <a:extLst>
                <a:ext uri="{FF2B5EF4-FFF2-40B4-BE49-F238E27FC236}">
                  <a16:creationId xmlns:a16="http://schemas.microsoft.com/office/drawing/2014/main" id="{C97720FA-5B98-1820-0589-0456402E3069}"/>
                </a:ext>
              </a:extLst>
            </p:cNvPr>
            <p:cNvSpPr>
              <a:spLocks/>
            </p:cNvSpPr>
            <p:nvPr/>
          </p:nvSpPr>
          <p:spPr bwMode="auto">
            <a:xfrm>
              <a:off x="4550" y="3042"/>
              <a:ext cx="63" cy="46"/>
            </a:xfrm>
            <a:custGeom>
              <a:avLst/>
              <a:gdLst>
                <a:gd name="T0" fmla="*/ 49 w 31"/>
                <a:gd name="T1" fmla="*/ 9 h 21"/>
                <a:gd name="T2" fmla="*/ 0 w 31"/>
                <a:gd name="T3" fmla="*/ 125 h 21"/>
                <a:gd name="T4" fmla="*/ 136 w 31"/>
                <a:gd name="T5" fmla="*/ 210 h 21"/>
                <a:gd name="T6" fmla="*/ 252 w 31"/>
                <a:gd name="T7" fmla="*/ 96 h 21"/>
                <a:gd name="T8" fmla="*/ 219 w 31"/>
                <a:gd name="T9" fmla="*/ 9 h 21"/>
                <a:gd name="T10" fmla="*/ 136 w 31"/>
                <a:gd name="T11" fmla="*/ 9 h 21"/>
                <a:gd name="T12" fmla="*/ 49 w 31"/>
                <a:gd name="T13" fmla="*/ 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 h="21">
                  <a:moveTo>
                    <a:pt x="6" y="1"/>
                  </a:moveTo>
                  <a:cubicBezTo>
                    <a:pt x="2" y="3"/>
                    <a:pt x="0" y="6"/>
                    <a:pt x="0" y="12"/>
                  </a:cubicBezTo>
                  <a:cubicBezTo>
                    <a:pt x="1" y="19"/>
                    <a:pt x="7" y="21"/>
                    <a:pt x="16" y="20"/>
                  </a:cubicBezTo>
                  <a:cubicBezTo>
                    <a:pt x="24" y="18"/>
                    <a:pt x="29" y="16"/>
                    <a:pt x="30" y="9"/>
                  </a:cubicBezTo>
                  <a:cubicBezTo>
                    <a:pt x="31" y="5"/>
                    <a:pt x="29" y="3"/>
                    <a:pt x="26" y="1"/>
                  </a:cubicBezTo>
                  <a:cubicBezTo>
                    <a:pt x="23" y="0"/>
                    <a:pt x="20" y="1"/>
                    <a:pt x="16" y="1"/>
                  </a:cubicBezTo>
                  <a:cubicBezTo>
                    <a:pt x="14" y="1"/>
                    <a:pt x="10" y="0"/>
                    <a:pt x="6"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14" name="Freeform 804">
              <a:extLst>
                <a:ext uri="{FF2B5EF4-FFF2-40B4-BE49-F238E27FC236}">
                  <a16:creationId xmlns:a16="http://schemas.microsoft.com/office/drawing/2014/main" id="{F88EB9CD-4F08-2F86-E8E5-D83C382DD7E4}"/>
                </a:ext>
              </a:extLst>
            </p:cNvPr>
            <p:cNvSpPr>
              <a:spLocks/>
            </p:cNvSpPr>
            <p:nvPr/>
          </p:nvSpPr>
          <p:spPr bwMode="auto">
            <a:xfrm>
              <a:off x="4560" y="3055"/>
              <a:ext cx="39" cy="15"/>
            </a:xfrm>
            <a:custGeom>
              <a:avLst/>
              <a:gdLst>
                <a:gd name="T0" fmla="*/ 156 w 19"/>
                <a:gd name="T1" fmla="*/ 0 h 7"/>
                <a:gd name="T2" fmla="*/ 156 w 19"/>
                <a:gd name="T3" fmla="*/ 19 h 7"/>
                <a:gd name="T4" fmla="*/ 68 w 19"/>
                <a:gd name="T5" fmla="*/ 60 h 7"/>
                <a:gd name="T6" fmla="*/ 8 w 19"/>
                <a:gd name="T7" fmla="*/ 41 h 7"/>
                <a:gd name="T8" fmla="*/ 25 w 19"/>
                <a:gd name="T9" fmla="*/ 0 h 7"/>
                <a:gd name="T10" fmla="*/ 25 w 19"/>
                <a:gd name="T11" fmla="*/ 0 h 7"/>
                <a:gd name="T12" fmla="*/ 8 w 19"/>
                <a:gd name="T13" fmla="*/ 41 h 7"/>
                <a:gd name="T14" fmla="*/ 68 w 19"/>
                <a:gd name="T15" fmla="*/ 60 h 7"/>
                <a:gd name="T16" fmla="*/ 164 w 19"/>
                <a:gd name="T17" fmla="*/ 19 h 7"/>
                <a:gd name="T18" fmla="*/ 156 w 19"/>
                <a:gd name="T19" fmla="*/ 0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 h="7">
                  <a:moveTo>
                    <a:pt x="18" y="0"/>
                  </a:moveTo>
                  <a:cubicBezTo>
                    <a:pt x="18" y="0"/>
                    <a:pt x="19" y="1"/>
                    <a:pt x="18" y="2"/>
                  </a:cubicBezTo>
                  <a:cubicBezTo>
                    <a:pt x="18" y="3"/>
                    <a:pt x="15" y="5"/>
                    <a:pt x="8" y="6"/>
                  </a:cubicBezTo>
                  <a:cubicBezTo>
                    <a:pt x="3" y="7"/>
                    <a:pt x="1" y="5"/>
                    <a:pt x="1" y="4"/>
                  </a:cubicBezTo>
                  <a:cubicBezTo>
                    <a:pt x="0" y="2"/>
                    <a:pt x="1" y="1"/>
                    <a:pt x="3" y="0"/>
                  </a:cubicBezTo>
                  <a:cubicBezTo>
                    <a:pt x="3" y="0"/>
                    <a:pt x="3" y="0"/>
                    <a:pt x="3" y="0"/>
                  </a:cubicBezTo>
                  <a:cubicBezTo>
                    <a:pt x="1" y="1"/>
                    <a:pt x="0" y="2"/>
                    <a:pt x="1" y="4"/>
                  </a:cubicBezTo>
                  <a:cubicBezTo>
                    <a:pt x="1" y="5"/>
                    <a:pt x="3" y="7"/>
                    <a:pt x="8" y="6"/>
                  </a:cubicBezTo>
                  <a:cubicBezTo>
                    <a:pt x="15" y="6"/>
                    <a:pt x="18" y="3"/>
                    <a:pt x="19" y="2"/>
                  </a:cubicBezTo>
                  <a:cubicBezTo>
                    <a:pt x="19" y="1"/>
                    <a:pt x="19" y="1"/>
                    <a:pt x="18"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5" name="Freeform 805">
              <a:extLst>
                <a:ext uri="{FF2B5EF4-FFF2-40B4-BE49-F238E27FC236}">
                  <a16:creationId xmlns:a16="http://schemas.microsoft.com/office/drawing/2014/main" id="{72A260B9-930D-673A-AEF6-EFDDA1E132C8}"/>
                </a:ext>
              </a:extLst>
            </p:cNvPr>
            <p:cNvSpPr>
              <a:spLocks/>
            </p:cNvSpPr>
            <p:nvPr/>
          </p:nvSpPr>
          <p:spPr bwMode="auto">
            <a:xfrm>
              <a:off x="4183" y="2060"/>
              <a:ext cx="45" cy="51"/>
            </a:xfrm>
            <a:custGeom>
              <a:avLst/>
              <a:gdLst>
                <a:gd name="T0" fmla="*/ 155 w 22"/>
                <a:gd name="T1" fmla="*/ 53 h 23"/>
                <a:gd name="T2" fmla="*/ 104 w 22"/>
                <a:gd name="T3" fmla="*/ 0 h 23"/>
                <a:gd name="T4" fmla="*/ 41 w 22"/>
                <a:gd name="T5" fmla="*/ 20 h 23"/>
                <a:gd name="T6" fmla="*/ 51 w 22"/>
                <a:gd name="T7" fmla="*/ 197 h 23"/>
                <a:gd name="T8" fmla="*/ 172 w 22"/>
                <a:gd name="T9" fmla="*/ 186 h 23"/>
                <a:gd name="T10" fmla="*/ 155 w 22"/>
                <a:gd name="T11" fmla="*/ 53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5" y="1"/>
                    <a:pt x="12" y="0"/>
                  </a:cubicBezTo>
                  <a:cubicBezTo>
                    <a:pt x="10" y="0"/>
                    <a:pt x="7" y="0"/>
                    <a:pt x="5" y="2"/>
                  </a:cubicBezTo>
                  <a:cubicBezTo>
                    <a:pt x="0" y="5"/>
                    <a:pt x="1" y="14"/>
                    <a:pt x="6" y="18"/>
                  </a:cubicBezTo>
                  <a:cubicBezTo>
                    <a:pt x="12" y="23"/>
                    <a:pt x="19" y="21"/>
                    <a:pt x="20" y="17"/>
                  </a:cubicBezTo>
                  <a:cubicBezTo>
                    <a:pt x="22" y="13"/>
                    <a:pt x="21" y="11"/>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16" name="Freeform 806">
              <a:extLst>
                <a:ext uri="{FF2B5EF4-FFF2-40B4-BE49-F238E27FC236}">
                  <a16:creationId xmlns:a16="http://schemas.microsoft.com/office/drawing/2014/main" id="{5EF35984-ABD8-BCE8-23CB-A9C3D1BF85F9}"/>
                </a:ext>
              </a:extLst>
            </p:cNvPr>
            <p:cNvSpPr>
              <a:spLocks/>
            </p:cNvSpPr>
            <p:nvPr/>
          </p:nvSpPr>
          <p:spPr bwMode="auto">
            <a:xfrm>
              <a:off x="4195" y="2069"/>
              <a:ext cx="23" cy="26"/>
            </a:xfrm>
            <a:custGeom>
              <a:avLst/>
              <a:gdLst>
                <a:gd name="T0" fmla="*/ 100 w 11"/>
                <a:gd name="T1" fmla="*/ 80 h 12"/>
                <a:gd name="T2" fmla="*/ 75 w 11"/>
                <a:gd name="T3" fmla="*/ 121 h 12"/>
                <a:gd name="T4" fmla="*/ 17 w 11"/>
                <a:gd name="T5" fmla="*/ 80 h 12"/>
                <a:gd name="T6" fmla="*/ 8 w 11"/>
                <a:gd name="T7" fmla="*/ 20 h 12"/>
                <a:gd name="T8" fmla="*/ 44 w 11"/>
                <a:gd name="T9" fmla="*/ 0 h 12"/>
                <a:gd name="T10" fmla="*/ 44 w 11"/>
                <a:gd name="T11" fmla="*/ 0 h 12"/>
                <a:gd name="T12" fmla="*/ 8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4" y="11"/>
                    <a:pt x="2" y="8"/>
                  </a:cubicBezTo>
                  <a:cubicBezTo>
                    <a:pt x="0" y="5"/>
                    <a:pt x="1" y="3"/>
                    <a:pt x="1" y="2"/>
                  </a:cubicBezTo>
                  <a:cubicBezTo>
                    <a:pt x="2" y="1"/>
                    <a:pt x="4" y="0"/>
                    <a:pt x="5" y="0"/>
                  </a:cubicBezTo>
                  <a:cubicBezTo>
                    <a:pt x="5" y="0"/>
                    <a:pt x="5" y="0"/>
                    <a:pt x="5" y="0"/>
                  </a:cubicBezTo>
                  <a:cubicBezTo>
                    <a:pt x="4" y="0"/>
                    <a:pt x="2" y="0"/>
                    <a:pt x="1" y="2"/>
                  </a:cubicBezTo>
                  <a:cubicBezTo>
                    <a:pt x="1" y="3"/>
                    <a:pt x="0" y="5"/>
                    <a:pt x="2" y="8"/>
                  </a:cubicBezTo>
                  <a:cubicBezTo>
                    <a:pt x="3" y="11"/>
                    <a:pt x="6" y="12"/>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7" name="Freeform 807">
              <a:extLst>
                <a:ext uri="{FF2B5EF4-FFF2-40B4-BE49-F238E27FC236}">
                  <a16:creationId xmlns:a16="http://schemas.microsoft.com/office/drawing/2014/main" id="{EFCEABE5-881C-47BE-9D07-096EA2B8D627}"/>
                </a:ext>
              </a:extLst>
            </p:cNvPr>
            <p:cNvSpPr>
              <a:spLocks/>
            </p:cNvSpPr>
            <p:nvPr/>
          </p:nvSpPr>
          <p:spPr bwMode="auto">
            <a:xfrm>
              <a:off x="4224" y="2069"/>
              <a:ext cx="61" cy="59"/>
            </a:xfrm>
            <a:custGeom>
              <a:avLst/>
              <a:gdLst>
                <a:gd name="T0" fmla="*/ 169 w 30"/>
                <a:gd name="T1" fmla="*/ 33 h 27"/>
                <a:gd name="T2" fmla="*/ 92 w 30"/>
                <a:gd name="T3" fmla="*/ 9 h 27"/>
                <a:gd name="T4" fmla="*/ 24 w 30"/>
                <a:gd name="T5" fmla="*/ 61 h 27"/>
                <a:gd name="T6" fmla="*/ 128 w 30"/>
                <a:gd name="T7" fmla="*/ 262 h 27"/>
                <a:gd name="T8" fmla="*/ 252 w 30"/>
                <a:gd name="T9" fmla="*/ 157 h 27"/>
                <a:gd name="T10" fmla="*/ 169 w 30"/>
                <a:gd name="T11" fmla="*/ 33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27">
                  <a:moveTo>
                    <a:pt x="20" y="3"/>
                  </a:moveTo>
                  <a:cubicBezTo>
                    <a:pt x="17" y="1"/>
                    <a:pt x="14" y="0"/>
                    <a:pt x="11" y="1"/>
                  </a:cubicBezTo>
                  <a:cubicBezTo>
                    <a:pt x="8" y="2"/>
                    <a:pt x="5" y="3"/>
                    <a:pt x="3" y="6"/>
                  </a:cubicBezTo>
                  <a:cubicBezTo>
                    <a:pt x="0" y="13"/>
                    <a:pt x="6" y="22"/>
                    <a:pt x="15" y="25"/>
                  </a:cubicBezTo>
                  <a:cubicBezTo>
                    <a:pt x="24" y="27"/>
                    <a:pt x="30" y="21"/>
                    <a:pt x="30" y="15"/>
                  </a:cubicBezTo>
                  <a:cubicBezTo>
                    <a:pt x="29" y="10"/>
                    <a:pt x="27" y="8"/>
                    <a:pt x="20"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18" name="Freeform 808">
              <a:extLst>
                <a:ext uri="{FF2B5EF4-FFF2-40B4-BE49-F238E27FC236}">
                  <a16:creationId xmlns:a16="http://schemas.microsoft.com/office/drawing/2014/main" id="{DBDAEFB2-52DC-C9D2-5212-A8B2B4B9BB9E}"/>
                </a:ext>
              </a:extLst>
            </p:cNvPr>
            <p:cNvSpPr>
              <a:spLocks/>
            </p:cNvSpPr>
            <p:nvPr/>
          </p:nvSpPr>
          <p:spPr bwMode="auto">
            <a:xfrm>
              <a:off x="4240" y="2082"/>
              <a:ext cx="33" cy="31"/>
            </a:xfrm>
            <a:custGeom>
              <a:avLst/>
              <a:gdLst>
                <a:gd name="T0" fmla="*/ 132 w 16"/>
                <a:gd name="T1" fmla="*/ 64 h 14"/>
                <a:gd name="T2" fmla="*/ 124 w 16"/>
                <a:gd name="T3" fmla="*/ 117 h 14"/>
                <a:gd name="T4" fmla="*/ 43 w 16"/>
                <a:gd name="T5" fmla="*/ 117 h 14"/>
                <a:gd name="T6" fmla="*/ 8 w 16"/>
                <a:gd name="T7" fmla="*/ 44 h 14"/>
                <a:gd name="T8" fmla="*/ 25 w 16"/>
                <a:gd name="T9" fmla="*/ 0 h 14"/>
                <a:gd name="T10" fmla="*/ 25 w 16"/>
                <a:gd name="T11" fmla="*/ 0 h 14"/>
                <a:gd name="T12" fmla="*/ 0 w 16"/>
                <a:gd name="T13" fmla="*/ 44 h 14"/>
                <a:gd name="T14" fmla="*/ 35 w 16"/>
                <a:gd name="T15" fmla="*/ 117 h 14"/>
                <a:gd name="T16" fmla="*/ 124 w 16"/>
                <a:gd name="T17" fmla="*/ 133 h 14"/>
                <a:gd name="T18" fmla="*/ 132 w 16"/>
                <a:gd name="T19" fmla="*/ 6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6" h="14">
                  <a:moveTo>
                    <a:pt x="15" y="6"/>
                  </a:moveTo>
                  <a:cubicBezTo>
                    <a:pt x="16" y="8"/>
                    <a:pt x="16" y="10"/>
                    <a:pt x="14" y="11"/>
                  </a:cubicBezTo>
                  <a:cubicBezTo>
                    <a:pt x="12" y="13"/>
                    <a:pt x="8" y="13"/>
                    <a:pt x="5" y="11"/>
                  </a:cubicBezTo>
                  <a:cubicBezTo>
                    <a:pt x="1" y="8"/>
                    <a:pt x="1" y="6"/>
                    <a:pt x="1" y="4"/>
                  </a:cubicBezTo>
                  <a:cubicBezTo>
                    <a:pt x="1" y="2"/>
                    <a:pt x="2" y="1"/>
                    <a:pt x="3" y="0"/>
                  </a:cubicBezTo>
                  <a:cubicBezTo>
                    <a:pt x="3" y="0"/>
                    <a:pt x="3" y="0"/>
                    <a:pt x="3" y="0"/>
                  </a:cubicBezTo>
                  <a:cubicBezTo>
                    <a:pt x="2" y="1"/>
                    <a:pt x="1" y="2"/>
                    <a:pt x="0" y="4"/>
                  </a:cubicBezTo>
                  <a:cubicBezTo>
                    <a:pt x="0" y="6"/>
                    <a:pt x="1" y="8"/>
                    <a:pt x="4" y="11"/>
                  </a:cubicBezTo>
                  <a:cubicBezTo>
                    <a:pt x="8" y="14"/>
                    <a:pt x="12" y="13"/>
                    <a:pt x="14" y="12"/>
                  </a:cubicBezTo>
                  <a:cubicBezTo>
                    <a:pt x="16" y="10"/>
                    <a:pt x="16" y="8"/>
                    <a:pt x="15"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19" name="Freeform 809">
              <a:extLst>
                <a:ext uri="{FF2B5EF4-FFF2-40B4-BE49-F238E27FC236}">
                  <a16:creationId xmlns:a16="http://schemas.microsoft.com/office/drawing/2014/main" id="{61A36493-098F-207D-2C4D-C72BC5283ECB}"/>
                </a:ext>
              </a:extLst>
            </p:cNvPr>
            <p:cNvSpPr>
              <a:spLocks/>
            </p:cNvSpPr>
            <p:nvPr/>
          </p:nvSpPr>
          <p:spPr bwMode="auto">
            <a:xfrm>
              <a:off x="4277" y="2054"/>
              <a:ext cx="43" cy="50"/>
            </a:xfrm>
            <a:custGeom>
              <a:avLst/>
              <a:gdLst>
                <a:gd name="T0" fmla="*/ 147 w 21"/>
                <a:gd name="T1" fmla="*/ 61 h 23"/>
                <a:gd name="T2" fmla="*/ 96 w 21"/>
                <a:gd name="T3" fmla="*/ 0 h 23"/>
                <a:gd name="T4" fmla="*/ 33 w 21"/>
                <a:gd name="T5" fmla="*/ 20 h 23"/>
                <a:gd name="T6" fmla="*/ 51 w 21"/>
                <a:gd name="T7" fmla="*/ 185 h 23"/>
                <a:gd name="T8" fmla="*/ 172 w 21"/>
                <a:gd name="T9" fmla="*/ 174 h 23"/>
                <a:gd name="T10" fmla="*/ 147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3"/>
                    <a:pt x="14" y="1"/>
                    <a:pt x="11" y="0"/>
                  </a:cubicBezTo>
                  <a:cubicBezTo>
                    <a:pt x="9" y="0"/>
                    <a:pt x="6" y="0"/>
                    <a:pt x="4" y="2"/>
                  </a:cubicBezTo>
                  <a:cubicBezTo>
                    <a:pt x="0" y="5"/>
                    <a:pt x="0" y="14"/>
                    <a:pt x="6" y="18"/>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20" name="Freeform 810">
              <a:extLst>
                <a:ext uri="{FF2B5EF4-FFF2-40B4-BE49-F238E27FC236}">
                  <a16:creationId xmlns:a16="http://schemas.microsoft.com/office/drawing/2014/main" id="{D6DE3ADE-224E-193E-47B1-CA8D9F298B4B}"/>
                </a:ext>
              </a:extLst>
            </p:cNvPr>
            <p:cNvSpPr>
              <a:spLocks/>
            </p:cNvSpPr>
            <p:nvPr/>
          </p:nvSpPr>
          <p:spPr bwMode="auto">
            <a:xfrm>
              <a:off x="4287" y="2063"/>
              <a:ext cx="23" cy="28"/>
            </a:xfrm>
            <a:custGeom>
              <a:avLst/>
              <a:gdLst>
                <a:gd name="T0" fmla="*/ 100 w 11"/>
                <a:gd name="T1" fmla="*/ 80 h 13"/>
                <a:gd name="T2" fmla="*/ 84 w 11"/>
                <a:gd name="T3" fmla="*/ 121 h 13"/>
                <a:gd name="T4" fmla="*/ 17 w 11"/>
                <a:gd name="T5" fmla="*/ 80 h 13"/>
                <a:gd name="T6" fmla="*/ 17 w 11"/>
                <a:gd name="T7" fmla="*/ 19 h 13"/>
                <a:gd name="T8" fmla="*/ 44 w 11"/>
                <a:gd name="T9" fmla="*/ 0 h 13"/>
                <a:gd name="T10" fmla="*/ 44 w 11"/>
                <a:gd name="T11" fmla="*/ 0 h 13"/>
                <a:gd name="T12" fmla="*/ 17 w 11"/>
                <a:gd name="T13" fmla="*/ 19 h 13"/>
                <a:gd name="T14" fmla="*/ 17 w 11"/>
                <a:gd name="T15" fmla="*/ 80 h 13"/>
                <a:gd name="T16" fmla="*/ 84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9" y="12"/>
                  </a:cubicBezTo>
                  <a:cubicBezTo>
                    <a:pt x="7" y="13"/>
                    <a:pt x="4" y="11"/>
                    <a:pt x="2" y="8"/>
                  </a:cubicBezTo>
                  <a:cubicBezTo>
                    <a:pt x="1" y="5"/>
                    <a:pt x="1" y="3"/>
                    <a:pt x="2" y="2"/>
                  </a:cubicBezTo>
                  <a:cubicBezTo>
                    <a:pt x="3" y="1"/>
                    <a:pt x="4" y="0"/>
                    <a:pt x="5" y="0"/>
                  </a:cubicBezTo>
                  <a:cubicBezTo>
                    <a:pt x="5" y="0"/>
                    <a:pt x="5" y="0"/>
                    <a:pt x="5" y="0"/>
                  </a:cubicBezTo>
                  <a:cubicBezTo>
                    <a:pt x="4" y="0"/>
                    <a:pt x="2" y="1"/>
                    <a:pt x="2" y="2"/>
                  </a:cubicBezTo>
                  <a:cubicBezTo>
                    <a:pt x="1" y="3"/>
                    <a:pt x="0" y="5"/>
                    <a:pt x="2" y="8"/>
                  </a:cubicBezTo>
                  <a:cubicBezTo>
                    <a:pt x="4" y="12"/>
                    <a:pt x="7" y="13"/>
                    <a:pt x="9"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1" name="Freeform 811">
              <a:extLst>
                <a:ext uri="{FF2B5EF4-FFF2-40B4-BE49-F238E27FC236}">
                  <a16:creationId xmlns:a16="http://schemas.microsoft.com/office/drawing/2014/main" id="{96C78C6D-F7C1-CF6A-9EEF-A96C1FC50EA0}"/>
                </a:ext>
              </a:extLst>
            </p:cNvPr>
            <p:cNvSpPr>
              <a:spLocks/>
            </p:cNvSpPr>
            <p:nvPr/>
          </p:nvSpPr>
          <p:spPr bwMode="auto">
            <a:xfrm>
              <a:off x="4347" y="2172"/>
              <a:ext cx="45" cy="50"/>
            </a:xfrm>
            <a:custGeom>
              <a:avLst/>
              <a:gdLst>
                <a:gd name="T0" fmla="*/ 155 w 22"/>
                <a:gd name="T1" fmla="*/ 61 h 23"/>
                <a:gd name="T2" fmla="*/ 104 w 22"/>
                <a:gd name="T3" fmla="*/ 9 h 23"/>
                <a:gd name="T4" fmla="*/ 41 w 22"/>
                <a:gd name="T5" fmla="*/ 20 h 23"/>
                <a:gd name="T6" fmla="*/ 51 w 22"/>
                <a:gd name="T7" fmla="*/ 193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4"/>
                    <a:pt x="15" y="1"/>
                    <a:pt x="12" y="1"/>
                  </a:cubicBezTo>
                  <a:cubicBezTo>
                    <a:pt x="10" y="0"/>
                    <a:pt x="7" y="1"/>
                    <a:pt x="5" y="2"/>
                  </a:cubicBezTo>
                  <a:cubicBezTo>
                    <a:pt x="0" y="6"/>
                    <a:pt x="1" y="14"/>
                    <a:pt x="6" y="19"/>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22" name="Freeform 812">
              <a:extLst>
                <a:ext uri="{FF2B5EF4-FFF2-40B4-BE49-F238E27FC236}">
                  <a16:creationId xmlns:a16="http://schemas.microsoft.com/office/drawing/2014/main" id="{F562E75D-8915-F70C-278A-CBE582429DE2}"/>
                </a:ext>
              </a:extLst>
            </p:cNvPr>
            <p:cNvSpPr>
              <a:spLocks/>
            </p:cNvSpPr>
            <p:nvPr/>
          </p:nvSpPr>
          <p:spPr bwMode="auto">
            <a:xfrm>
              <a:off x="4359" y="2183"/>
              <a:ext cx="23" cy="26"/>
            </a:xfrm>
            <a:custGeom>
              <a:avLst/>
              <a:gdLst>
                <a:gd name="T0" fmla="*/ 100 w 11"/>
                <a:gd name="T1" fmla="*/ 80 h 12"/>
                <a:gd name="T2" fmla="*/ 75 w 11"/>
                <a:gd name="T3" fmla="*/ 121 h 12"/>
                <a:gd name="T4" fmla="*/ 17 w 11"/>
                <a:gd name="T5" fmla="*/ 80 h 12"/>
                <a:gd name="T6" fmla="*/ 8 w 11"/>
                <a:gd name="T7" fmla="*/ 20 h 12"/>
                <a:gd name="T8" fmla="*/ 44 w 11"/>
                <a:gd name="T9" fmla="*/ 0 h 12"/>
                <a:gd name="T10" fmla="*/ 44 w 11"/>
                <a:gd name="T11" fmla="*/ 0 h 12"/>
                <a:gd name="T12" fmla="*/ 8 w 11"/>
                <a:gd name="T13" fmla="*/ 20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4" y="11"/>
                    <a:pt x="2" y="8"/>
                  </a:cubicBezTo>
                  <a:cubicBezTo>
                    <a:pt x="0" y="5"/>
                    <a:pt x="1" y="3"/>
                    <a:pt x="1" y="2"/>
                  </a:cubicBezTo>
                  <a:cubicBezTo>
                    <a:pt x="2" y="0"/>
                    <a:pt x="4" y="0"/>
                    <a:pt x="5" y="0"/>
                  </a:cubicBezTo>
                  <a:cubicBezTo>
                    <a:pt x="5" y="0"/>
                    <a:pt x="5" y="0"/>
                    <a:pt x="5" y="0"/>
                  </a:cubicBezTo>
                  <a:cubicBezTo>
                    <a:pt x="3" y="0"/>
                    <a:pt x="2" y="0"/>
                    <a:pt x="1" y="2"/>
                  </a:cubicBezTo>
                  <a:cubicBezTo>
                    <a:pt x="1" y="3"/>
                    <a:pt x="0" y="5"/>
                    <a:pt x="2" y="8"/>
                  </a:cubicBezTo>
                  <a:cubicBezTo>
                    <a:pt x="3"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3" name="Freeform 813">
              <a:extLst>
                <a:ext uri="{FF2B5EF4-FFF2-40B4-BE49-F238E27FC236}">
                  <a16:creationId xmlns:a16="http://schemas.microsoft.com/office/drawing/2014/main" id="{B6ABF7BA-CBAB-F781-3353-B58555F84F1D}"/>
                </a:ext>
              </a:extLst>
            </p:cNvPr>
            <p:cNvSpPr>
              <a:spLocks/>
            </p:cNvSpPr>
            <p:nvPr/>
          </p:nvSpPr>
          <p:spPr bwMode="auto">
            <a:xfrm>
              <a:off x="4324" y="2222"/>
              <a:ext cx="58" cy="68"/>
            </a:xfrm>
            <a:custGeom>
              <a:avLst/>
              <a:gdLst>
                <a:gd name="T0" fmla="*/ 133 w 28"/>
                <a:gd name="T1" fmla="*/ 33 h 31"/>
                <a:gd name="T2" fmla="*/ 35 w 28"/>
                <a:gd name="T3" fmla="*/ 33 h 31"/>
                <a:gd name="T4" fmla="*/ 64 w 28"/>
                <a:gd name="T5" fmla="*/ 222 h 31"/>
                <a:gd name="T6" fmla="*/ 215 w 28"/>
                <a:gd name="T7" fmla="*/ 307 h 31"/>
                <a:gd name="T8" fmla="*/ 240 w 28"/>
                <a:gd name="T9" fmla="*/ 222 h 31"/>
                <a:gd name="T10" fmla="*/ 189 w 28"/>
                <a:gd name="T11" fmla="*/ 125 h 31"/>
                <a:gd name="T12" fmla="*/ 133 w 28"/>
                <a:gd name="T13" fmla="*/ 33 h 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 h="31">
                  <a:moveTo>
                    <a:pt x="15" y="3"/>
                  </a:moveTo>
                  <a:cubicBezTo>
                    <a:pt x="12" y="0"/>
                    <a:pt x="8" y="0"/>
                    <a:pt x="4" y="3"/>
                  </a:cubicBezTo>
                  <a:cubicBezTo>
                    <a:pt x="0" y="7"/>
                    <a:pt x="1" y="14"/>
                    <a:pt x="7" y="21"/>
                  </a:cubicBezTo>
                  <a:cubicBezTo>
                    <a:pt x="13" y="28"/>
                    <a:pt x="17" y="31"/>
                    <a:pt x="24" y="29"/>
                  </a:cubicBezTo>
                  <a:cubicBezTo>
                    <a:pt x="27" y="28"/>
                    <a:pt x="28" y="25"/>
                    <a:pt x="27" y="21"/>
                  </a:cubicBezTo>
                  <a:cubicBezTo>
                    <a:pt x="26" y="17"/>
                    <a:pt x="24" y="16"/>
                    <a:pt x="21" y="12"/>
                  </a:cubicBezTo>
                  <a:cubicBezTo>
                    <a:pt x="20" y="10"/>
                    <a:pt x="19" y="5"/>
                    <a:pt x="15"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24" name="Freeform 814">
              <a:extLst>
                <a:ext uri="{FF2B5EF4-FFF2-40B4-BE49-F238E27FC236}">
                  <a16:creationId xmlns:a16="http://schemas.microsoft.com/office/drawing/2014/main" id="{A5E39C2A-0848-9827-AA28-FA137F6680C2}"/>
                </a:ext>
              </a:extLst>
            </p:cNvPr>
            <p:cNvSpPr>
              <a:spLocks/>
            </p:cNvSpPr>
            <p:nvPr/>
          </p:nvSpPr>
          <p:spPr bwMode="auto">
            <a:xfrm>
              <a:off x="4341" y="2233"/>
              <a:ext cx="26" cy="39"/>
            </a:xfrm>
            <a:custGeom>
              <a:avLst/>
              <a:gdLst>
                <a:gd name="T0" fmla="*/ 104 w 13"/>
                <a:gd name="T1" fmla="*/ 165 h 18"/>
                <a:gd name="T2" fmla="*/ 104 w 13"/>
                <a:gd name="T3" fmla="*/ 173 h 18"/>
                <a:gd name="T4" fmla="*/ 24 w 13"/>
                <a:gd name="T5" fmla="*/ 104 h 18"/>
                <a:gd name="T6" fmla="*/ 8 w 13"/>
                <a:gd name="T7" fmla="*/ 20 h 18"/>
                <a:gd name="T8" fmla="*/ 40 w 13"/>
                <a:gd name="T9" fmla="*/ 20 h 18"/>
                <a:gd name="T10" fmla="*/ 40 w 13"/>
                <a:gd name="T11" fmla="*/ 20 h 18"/>
                <a:gd name="T12" fmla="*/ 8 w 13"/>
                <a:gd name="T13" fmla="*/ 9 h 18"/>
                <a:gd name="T14" fmla="*/ 24 w 13"/>
                <a:gd name="T15" fmla="*/ 104 h 18"/>
                <a:gd name="T16" fmla="*/ 104 w 13"/>
                <a:gd name="T17" fmla="*/ 173 h 18"/>
                <a:gd name="T18" fmla="*/ 104 w 13"/>
                <a:gd name="T19" fmla="*/ 165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8">
                  <a:moveTo>
                    <a:pt x="13" y="16"/>
                  </a:moveTo>
                  <a:cubicBezTo>
                    <a:pt x="13" y="16"/>
                    <a:pt x="13" y="17"/>
                    <a:pt x="13" y="17"/>
                  </a:cubicBezTo>
                  <a:cubicBezTo>
                    <a:pt x="11" y="18"/>
                    <a:pt x="8" y="16"/>
                    <a:pt x="3" y="10"/>
                  </a:cubicBezTo>
                  <a:cubicBezTo>
                    <a:pt x="0" y="6"/>
                    <a:pt x="0" y="3"/>
                    <a:pt x="1" y="2"/>
                  </a:cubicBezTo>
                  <a:cubicBezTo>
                    <a:pt x="2" y="1"/>
                    <a:pt x="3" y="1"/>
                    <a:pt x="5" y="2"/>
                  </a:cubicBezTo>
                  <a:cubicBezTo>
                    <a:pt x="5" y="2"/>
                    <a:pt x="5" y="2"/>
                    <a:pt x="5" y="2"/>
                  </a:cubicBezTo>
                  <a:cubicBezTo>
                    <a:pt x="3" y="1"/>
                    <a:pt x="2" y="0"/>
                    <a:pt x="1" y="1"/>
                  </a:cubicBezTo>
                  <a:cubicBezTo>
                    <a:pt x="0" y="3"/>
                    <a:pt x="0" y="6"/>
                    <a:pt x="3" y="10"/>
                  </a:cubicBezTo>
                  <a:cubicBezTo>
                    <a:pt x="8" y="16"/>
                    <a:pt x="11" y="18"/>
                    <a:pt x="13" y="17"/>
                  </a:cubicBezTo>
                  <a:cubicBezTo>
                    <a:pt x="13" y="17"/>
                    <a:pt x="13" y="17"/>
                    <a:pt x="13" y="1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5" name="Freeform 815">
              <a:extLst>
                <a:ext uri="{FF2B5EF4-FFF2-40B4-BE49-F238E27FC236}">
                  <a16:creationId xmlns:a16="http://schemas.microsoft.com/office/drawing/2014/main" id="{D745ADA9-FBD1-4AD6-355B-897A0886AEE6}"/>
                </a:ext>
              </a:extLst>
            </p:cNvPr>
            <p:cNvSpPr>
              <a:spLocks/>
            </p:cNvSpPr>
            <p:nvPr/>
          </p:nvSpPr>
          <p:spPr bwMode="auto">
            <a:xfrm>
              <a:off x="3851" y="2198"/>
              <a:ext cx="45" cy="50"/>
            </a:xfrm>
            <a:custGeom>
              <a:avLst/>
              <a:gdLst>
                <a:gd name="T0" fmla="*/ 155 w 22"/>
                <a:gd name="T1" fmla="*/ 61 h 23"/>
                <a:gd name="T2" fmla="*/ 104 w 22"/>
                <a:gd name="T3" fmla="*/ 0 h 23"/>
                <a:gd name="T4" fmla="*/ 41 w 22"/>
                <a:gd name="T5" fmla="*/ 20 h 23"/>
                <a:gd name="T6" fmla="*/ 59 w 22"/>
                <a:gd name="T7" fmla="*/ 185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0"/>
                  </a:cubicBezTo>
                  <a:cubicBezTo>
                    <a:pt x="10" y="0"/>
                    <a:pt x="7" y="0"/>
                    <a:pt x="5" y="2"/>
                  </a:cubicBezTo>
                  <a:cubicBezTo>
                    <a:pt x="0" y="5"/>
                    <a:pt x="1" y="14"/>
                    <a:pt x="7" y="18"/>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26" name="Freeform 816">
              <a:extLst>
                <a:ext uri="{FF2B5EF4-FFF2-40B4-BE49-F238E27FC236}">
                  <a16:creationId xmlns:a16="http://schemas.microsoft.com/office/drawing/2014/main" id="{6654E1A1-BB27-8C79-10EC-64993B48E656}"/>
                </a:ext>
              </a:extLst>
            </p:cNvPr>
            <p:cNvSpPr>
              <a:spLocks/>
            </p:cNvSpPr>
            <p:nvPr/>
          </p:nvSpPr>
          <p:spPr bwMode="auto">
            <a:xfrm>
              <a:off x="3863" y="2207"/>
              <a:ext cx="23" cy="28"/>
            </a:xfrm>
            <a:custGeom>
              <a:avLst/>
              <a:gdLst>
                <a:gd name="T0" fmla="*/ 100 w 11"/>
                <a:gd name="T1" fmla="*/ 80 h 13"/>
                <a:gd name="T2" fmla="*/ 75 w 11"/>
                <a:gd name="T3" fmla="*/ 121 h 13"/>
                <a:gd name="T4" fmla="*/ 17 w 11"/>
                <a:gd name="T5" fmla="*/ 80 h 13"/>
                <a:gd name="T6" fmla="*/ 8 w 11"/>
                <a:gd name="T7" fmla="*/ 19 h 13"/>
                <a:gd name="T8" fmla="*/ 44 w 11"/>
                <a:gd name="T9" fmla="*/ 0 h 13"/>
                <a:gd name="T10" fmla="*/ 44 w 11"/>
                <a:gd name="T11" fmla="*/ 0 h 13"/>
                <a:gd name="T12" fmla="*/ 8 w 11"/>
                <a:gd name="T13" fmla="*/ 19 h 13"/>
                <a:gd name="T14" fmla="*/ 17 w 11"/>
                <a:gd name="T15" fmla="*/ 80 h 13"/>
                <a:gd name="T16" fmla="*/ 75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8" y="12"/>
                  </a:cubicBezTo>
                  <a:cubicBezTo>
                    <a:pt x="6" y="13"/>
                    <a:pt x="4" y="11"/>
                    <a:pt x="2" y="8"/>
                  </a:cubicBezTo>
                  <a:cubicBezTo>
                    <a:pt x="0" y="5"/>
                    <a:pt x="1" y="3"/>
                    <a:pt x="1" y="2"/>
                  </a:cubicBezTo>
                  <a:cubicBezTo>
                    <a:pt x="2" y="1"/>
                    <a:pt x="4" y="0"/>
                    <a:pt x="5" y="0"/>
                  </a:cubicBezTo>
                  <a:cubicBezTo>
                    <a:pt x="5" y="0"/>
                    <a:pt x="5" y="0"/>
                    <a:pt x="5" y="0"/>
                  </a:cubicBezTo>
                  <a:cubicBezTo>
                    <a:pt x="4" y="0"/>
                    <a:pt x="2" y="1"/>
                    <a:pt x="1" y="2"/>
                  </a:cubicBezTo>
                  <a:cubicBezTo>
                    <a:pt x="1" y="3"/>
                    <a:pt x="0" y="5"/>
                    <a:pt x="2" y="8"/>
                  </a:cubicBezTo>
                  <a:cubicBezTo>
                    <a:pt x="4" y="12"/>
                    <a:pt x="6" y="13"/>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7" name="Freeform 817">
              <a:extLst>
                <a:ext uri="{FF2B5EF4-FFF2-40B4-BE49-F238E27FC236}">
                  <a16:creationId xmlns:a16="http://schemas.microsoft.com/office/drawing/2014/main" id="{90ABE98B-F0E7-3ADB-B9E1-4B1BD92445BC}"/>
                </a:ext>
              </a:extLst>
            </p:cNvPr>
            <p:cNvSpPr>
              <a:spLocks/>
            </p:cNvSpPr>
            <p:nvPr/>
          </p:nvSpPr>
          <p:spPr bwMode="auto">
            <a:xfrm>
              <a:off x="3859" y="2257"/>
              <a:ext cx="45" cy="50"/>
            </a:xfrm>
            <a:custGeom>
              <a:avLst/>
              <a:gdLst>
                <a:gd name="T0" fmla="*/ 155 w 22"/>
                <a:gd name="T1" fmla="*/ 61 h 23"/>
                <a:gd name="T2" fmla="*/ 104 w 22"/>
                <a:gd name="T3" fmla="*/ 9 h 23"/>
                <a:gd name="T4" fmla="*/ 41 w 22"/>
                <a:gd name="T5" fmla="*/ 20 h 23"/>
                <a:gd name="T6" fmla="*/ 59 w 22"/>
                <a:gd name="T7" fmla="*/ 193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1"/>
                  </a:cubicBezTo>
                  <a:cubicBezTo>
                    <a:pt x="10" y="0"/>
                    <a:pt x="7" y="1"/>
                    <a:pt x="5" y="2"/>
                  </a:cubicBezTo>
                  <a:cubicBezTo>
                    <a:pt x="0" y="6"/>
                    <a:pt x="1" y="14"/>
                    <a:pt x="7" y="19"/>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28" name="Freeform 818">
              <a:extLst>
                <a:ext uri="{FF2B5EF4-FFF2-40B4-BE49-F238E27FC236}">
                  <a16:creationId xmlns:a16="http://schemas.microsoft.com/office/drawing/2014/main" id="{79B854E1-C04B-2EBA-8647-94581B9759BD}"/>
                </a:ext>
              </a:extLst>
            </p:cNvPr>
            <p:cNvSpPr>
              <a:spLocks/>
            </p:cNvSpPr>
            <p:nvPr/>
          </p:nvSpPr>
          <p:spPr bwMode="auto">
            <a:xfrm>
              <a:off x="3871" y="2268"/>
              <a:ext cx="23" cy="26"/>
            </a:xfrm>
            <a:custGeom>
              <a:avLst/>
              <a:gdLst>
                <a:gd name="T0" fmla="*/ 100 w 11"/>
                <a:gd name="T1" fmla="*/ 80 h 12"/>
                <a:gd name="T2" fmla="*/ 75 w 11"/>
                <a:gd name="T3" fmla="*/ 113 h 12"/>
                <a:gd name="T4" fmla="*/ 17 w 11"/>
                <a:gd name="T5" fmla="*/ 72 h 12"/>
                <a:gd name="T6" fmla="*/ 8 w 11"/>
                <a:gd name="T7" fmla="*/ 9 h 12"/>
                <a:gd name="T8" fmla="*/ 44 w 11"/>
                <a:gd name="T9" fmla="*/ 0 h 12"/>
                <a:gd name="T10" fmla="*/ 44 w 11"/>
                <a:gd name="T11" fmla="*/ 0 h 12"/>
                <a:gd name="T12" fmla="*/ 8 w 11"/>
                <a:gd name="T13" fmla="*/ 9 h 12"/>
                <a:gd name="T14" fmla="*/ 17 w 11"/>
                <a:gd name="T15" fmla="*/ 80 h 12"/>
                <a:gd name="T16" fmla="*/ 75 w 11"/>
                <a:gd name="T17" fmla="*/ 121 h 12"/>
                <a:gd name="T18" fmla="*/ 100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1"/>
                  </a:cubicBezTo>
                  <a:cubicBezTo>
                    <a:pt x="6" y="12"/>
                    <a:pt x="4" y="11"/>
                    <a:pt x="2" y="7"/>
                  </a:cubicBezTo>
                  <a:cubicBezTo>
                    <a:pt x="0" y="4"/>
                    <a:pt x="1" y="3"/>
                    <a:pt x="1" y="1"/>
                  </a:cubicBezTo>
                  <a:cubicBezTo>
                    <a:pt x="2" y="0"/>
                    <a:pt x="4" y="0"/>
                    <a:pt x="5" y="0"/>
                  </a:cubicBezTo>
                  <a:cubicBezTo>
                    <a:pt x="5" y="0"/>
                    <a:pt x="5" y="0"/>
                    <a:pt x="5" y="0"/>
                  </a:cubicBezTo>
                  <a:cubicBezTo>
                    <a:pt x="4" y="0"/>
                    <a:pt x="2" y="0"/>
                    <a:pt x="1" y="1"/>
                  </a:cubicBezTo>
                  <a:cubicBezTo>
                    <a:pt x="1" y="2"/>
                    <a:pt x="0" y="4"/>
                    <a:pt x="2" y="8"/>
                  </a:cubicBezTo>
                  <a:cubicBezTo>
                    <a:pt x="4" y="11"/>
                    <a:pt x="6" y="12"/>
                    <a:pt x="8"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29" name="Freeform 819">
              <a:extLst>
                <a:ext uri="{FF2B5EF4-FFF2-40B4-BE49-F238E27FC236}">
                  <a16:creationId xmlns:a16="http://schemas.microsoft.com/office/drawing/2014/main" id="{4C07340F-8F1C-0A3D-AC00-4AEAB24FA54E}"/>
                </a:ext>
              </a:extLst>
            </p:cNvPr>
            <p:cNvSpPr>
              <a:spLocks/>
            </p:cNvSpPr>
            <p:nvPr/>
          </p:nvSpPr>
          <p:spPr bwMode="auto">
            <a:xfrm>
              <a:off x="3877" y="2318"/>
              <a:ext cx="44" cy="51"/>
            </a:xfrm>
            <a:custGeom>
              <a:avLst/>
              <a:gdLst>
                <a:gd name="T0" fmla="*/ 168 w 21"/>
                <a:gd name="T1" fmla="*/ 64 h 23"/>
                <a:gd name="T2" fmla="*/ 109 w 21"/>
                <a:gd name="T3" fmla="*/ 9 h 23"/>
                <a:gd name="T4" fmla="*/ 44 w 21"/>
                <a:gd name="T5" fmla="*/ 20 h 23"/>
                <a:gd name="T6" fmla="*/ 57 w 21"/>
                <a:gd name="T7" fmla="*/ 206 h 23"/>
                <a:gd name="T8" fmla="*/ 184 w 21"/>
                <a:gd name="T9" fmla="*/ 186 h 23"/>
                <a:gd name="T10" fmla="*/ 168 w 21"/>
                <a:gd name="T11" fmla="*/ 64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4" y="1"/>
                    <a:pt x="12" y="1"/>
                  </a:cubicBezTo>
                  <a:cubicBezTo>
                    <a:pt x="9" y="0"/>
                    <a:pt x="7" y="1"/>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30" name="Freeform 820">
              <a:extLst>
                <a:ext uri="{FF2B5EF4-FFF2-40B4-BE49-F238E27FC236}">
                  <a16:creationId xmlns:a16="http://schemas.microsoft.com/office/drawing/2014/main" id="{FAA1D5F2-9808-DA5F-BA92-761AE1232C5D}"/>
                </a:ext>
              </a:extLst>
            </p:cNvPr>
            <p:cNvSpPr>
              <a:spLocks/>
            </p:cNvSpPr>
            <p:nvPr/>
          </p:nvSpPr>
          <p:spPr bwMode="auto">
            <a:xfrm>
              <a:off x="3890" y="2329"/>
              <a:ext cx="20" cy="26"/>
            </a:xfrm>
            <a:custGeom>
              <a:avLst/>
              <a:gdLst>
                <a:gd name="T0" fmla="*/ 80 w 10"/>
                <a:gd name="T1" fmla="*/ 80 h 12"/>
                <a:gd name="T2" fmla="*/ 64 w 10"/>
                <a:gd name="T3" fmla="*/ 113 h 12"/>
                <a:gd name="T4" fmla="*/ 16 w 10"/>
                <a:gd name="T5" fmla="*/ 72 h 12"/>
                <a:gd name="T6" fmla="*/ 8 w 10"/>
                <a:gd name="T7" fmla="*/ 9 h 12"/>
                <a:gd name="T8" fmla="*/ 32 w 10"/>
                <a:gd name="T9" fmla="*/ 0 h 12"/>
                <a:gd name="T10" fmla="*/ 32 w 10"/>
                <a:gd name="T11" fmla="*/ 0 h 12"/>
                <a:gd name="T12" fmla="*/ 8 w 10"/>
                <a:gd name="T13" fmla="*/ 9 h 12"/>
                <a:gd name="T14" fmla="*/ 8 w 10"/>
                <a:gd name="T15" fmla="*/ 80 h 12"/>
                <a:gd name="T16" fmla="*/ 64 w 10"/>
                <a:gd name="T17" fmla="*/ 121 h 12"/>
                <a:gd name="T18" fmla="*/ 80 w 10"/>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1"/>
                  </a:cubicBezTo>
                  <a:cubicBezTo>
                    <a:pt x="6" y="12"/>
                    <a:pt x="3" y="11"/>
                    <a:pt x="2" y="7"/>
                  </a:cubicBezTo>
                  <a:cubicBezTo>
                    <a:pt x="0" y="4"/>
                    <a:pt x="0" y="3"/>
                    <a:pt x="1" y="1"/>
                  </a:cubicBezTo>
                  <a:cubicBezTo>
                    <a:pt x="2" y="0"/>
                    <a:pt x="3" y="0"/>
                    <a:pt x="4" y="0"/>
                  </a:cubicBezTo>
                  <a:cubicBezTo>
                    <a:pt x="4" y="0"/>
                    <a:pt x="4" y="0"/>
                    <a:pt x="4" y="0"/>
                  </a:cubicBezTo>
                  <a:cubicBezTo>
                    <a:pt x="3" y="0"/>
                    <a:pt x="2" y="0"/>
                    <a:pt x="1" y="1"/>
                  </a:cubicBezTo>
                  <a:cubicBezTo>
                    <a:pt x="0" y="2"/>
                    <a:pt x="0" y="4"/>
                    <a:pt x="1" y="8"/>
                  </a:cubicBezTo>
                  <a:cubicBezTo>
                    <a:pt x="3" y="11"/>
                    <a:pt x="6" y="12"/>
                    <a:pt x="8" y="12"/>
                  </a:cubicBezTo>
                  <a:cubicBezTo>
                    <a:pt x="10"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1" name="Freeform 821">
              <a:extLst>
                <a:ext uri="{FF2B5EF4-FFF2-40B4-BE49-F238E27FC236}">
                  <a16:creationId xmlns:a16="http://schemas.microsoft.com/office/drawing/2014/main" id="{A3FA6D57-DD81-E5F7-1FE2-12F3A6934FC6}"/>
                </a:ext>
              </a:extLst>
            </p:cNvPr>
            <p:cNvSpPr>
              <a:spLocks/>
            </p:cNvSpPr>
            <p:nvPr/>
          </p:nvSpPr>
          <p:spPr bwMode="auto">
            <a:xfrm>
              <a:off x="3953" y="2642"/>
              <a:ext cx="45" cy="50"/>
            </a:xfrm>
            <a:custGeom>
              <a:avLst/>
              <a:gdLst>
                <a:gd name="T0" fmla="*/ 155 w 22"/>
                <a:gd name="T1" fmla="*/ 52 h 23"/>
                <a:gd name="T2" fmla="*/ 104 w 22"/>
                <a:gd name="T3" fmla="*/ 0 h 23"/>
                <a:gd name="T4" fmla="*/ 41 w 22"/>
                <a:gd name="T5" fmla="*/ 20 h 23"/>
                <a:gd name="T6" fmla="*/ 59 w 22"/>
                <a:gd name="T7" fmla="*/ 185 h 23"/>
                <a:gd name="T8" fmla="*/ 172 w 22"/>
                <a:gd name="T9" fmla="*/ 174 h 23"/>
                <a:gd name="T10" fmla="*/ 155 w 22"/>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5"/>
                  </a:moveTo>
                  <a:cubicBezTo>
                    <a:pt x="16" y="3"/>
                    <a:pt x="15" y="1"/>
                    <a:pt x="12" y="0"/>
                  </a:cubicBezTo>
                  <a:cubicBezTo>
                    <a:pt x="10" y="0"/>
                    <a:pt x="7" y="0"/>
                    <a:pt x="5" y="2"/>
                  </a:cubicBezTo>
                  <a:cubicBezTo>
                    <a:pt x="0" y="5"/>
                    <a:pt x="1" y="14"/>
                    <a:pt x="7" y="18"/>
                  </a:cubicBezTo>
                  <a:cubicBezTo>
                    <a:pt x="12" y="23"/>
                    <a:pt x="19" y="21"/>
                    <a:pt x="20" y="17"/>
                  </a:cubicBezTo>
                  <a:cubicBezTo>
                    <a:pt x="22" y="13"/>
                    <a:pt x="21" y="11"/>
                    <a:pt x="1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32" name="Freeform 822">
              <a:extLst>
                <a:ext uri="{FF2B5EF4-FFF2-40B4-BE49-F238E27FC236}">
                  <a16:creationId xmlns:a16="http://schemas.microsoft.com/office/drawing/2014/main" id="{172B41CD-7E1C-4505-AB5C-C71C0D5868FE}"/>
                </a:ext>
              </a:extLst>
            </p:cNvPr>
            <p:cNvSpPr>
              <a:spLocks/>
            </p:cNvSpPr>
            <p:nvPr/>
          </p:nvSpPr>
          <p:spPr bwMode="auto">
            <a:xfrm>
              <a:off x="3966" y="2651"/>
              <a:ext cx="22" cy="26"/>
            </a:xfrm>
            <a:custGeom>
              <a:avLst/>
              <a:gdLst>
                <a:gd name="T0" fmla="*/ 88 w 11"/>
                <a:gd name="T1" fmla="*/ 80 h 12"/>
                <a:gd name="T2" fmla="*/ 64 w 11"/>
                <a:gd name="T3" fmla="*/ 121 h 12"/>
                <a:gd name="T4" fmla="*/ 16 w 11"/>
                <a:gd name="T5" fmla="*/ 80 h 12"/>
                <a:gd name="T6" fmla="*/ 8 w 11"/>
                <a:gd name="T7" fmla="*/ 20 h 12"/>
                <a:gd name="T8" fmla="*/ 40 w 11"/>
                <a:gd name="T9" fmla="*/ 0 h 12"/>
                <a:gd name="T10" fmla="*/ 40 w 11"/>
                <a:gd name="T11" fmla="*/ 0 h 12"/>
                <a:gd name="T12" fmla="*/ 8 w 11"/>
                <a:gd name="T13" fmla="*/ 20 h 12"/>
                <a:gd name="T14" fmla="*/ 16 w 11"/>
                <a:gd name="T15" fmla="*/ 80 h 12"/>
                <a:gd name="T16" fmla="*/ 64 w 11"/>
                <a:gd name="T17" fmla="*/ 121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6" y="12"/>
                    <a:pt x="4" y="11"/>
                    <a:pt x="2" y="8"/>
                  </a:cubicBezTo>
                  <a:cubicBezTo>
                    <a:pt x="0" y="5"/>
                    <a:pt x="1" y="3"/>
                    <a:pt x="1" y="2"/>
                  </a:cubicBezTo>
                  <a:cubicBezTo>
                    <a:pt x="2" y="1"/>
                    <a:pt x="4" y="0"/>
                    <a:pt x="5" y="0"/>
                  </a:cubicBezTo>
                  <a:cubicBezTo>
                    <a:pt x="5" y="0"/>
                    <a:pt x="5" y="0"/>
                    <a:pt x="5" y="0"/>
                  </a:cubicBezTo>
                  <a:cubicBezTo>
                    <a:pt x="4" y="0"/>
                    <a:pt x="2" y="0"/>
                    <a:pt x="1" y="2"/>
                  </a:cubicBezTo>
                  <a:cubicBezTo>
                    <a:pt x="1" y="3"/>
                    <a:pt x="0" y="5"/>
                    <a:pt x="2" y="8"/>
                  </a:cubicBezTo>
                  <a:cubicBezTo>
                    <a:pt x="4" y="11"/>
                    <a:pt x="6" y="12"/>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3" name="Freeform 823">
              <a:extLst>
                <a:ext uri="{FF2B5EF4-FFF2-40B4-BE49-F238E27FC236}">
                  <a16:creationId xmlns:a16="http://schemas.microsoft.com/office/drawing/2014/main" id="{AD2A983B-42C8-E617-39F3-CC78CC40C0DC}"/>
                </a:ext>
              </a:extLst>
            </p:cNvPr>
            <p:cNvSpPr>
              <a:spLocks/>
            </p:cNvSpPr>
            <p:nvPr/>
          </p:nvSpPr>
          <p:spPr bwMode="auto">
            <a:xfrm>
              <a:off x="4072" y="3049"/>
              <a:ext cx="43" cy="50"/>
            </a:xfrm>
            <a:custGeom>
              <a:avLst/>
              <a:gdLst>
                <a:gd name="T0" fmla="*/ 147 w 21"/>
                <a:gd name="T1" fmla="*/ 52 h 23"/>
                <a:gd name="T2" fmla="*/ 96 w 21"/>
                <a:gd name="T3" fmla="*/ 0 h 23"/>
                <a:gd name="T4" fmla="*/ 33 w 21"/>
                <a:gd name="T5" fmla="*/ 20 h 23"/>
                <a:gd name="T6" fmla="*/ 51 w 21"/>
                <a:gd name="T7" fmla="*/ 185 h 23"/>
                <a:gd name="T8" fmla="*/ 172 w 21"/>
                <a:gd name="T9" fmla="*/ 174 h 23"/>
                <a:gd name="T10" fmla="*/ 147 w 21"/>
                <a:gd name="T11" fmla="*/ 52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5"/>
                  </a:moveTo>
                  <a:cubicBezTo>
                    <a:pt x="16" y="3"/>
                    <a:pt x="14" y="1"/>
                    <a:pt x="11" y="0"/>
                  </a:cubicBezTo>
                  <a:cubicBezTo>
                    <a:pt x="9" y="0"/>
                    <a:pt x="6" y="0"/>
                    <a:pt x="4" y="2"/>
                  </a:cubicBezTo>
                  <a:cubicBezTo>
                    <a:pt x="0" y="5"/>
                    <a:pt x="0" y="14"/>
                    <a:pt x="6" y="18"/>
                  </a:cubicBezTo>
                  <a:cubicBezTo>
                    <a:pt x="11" y="23"/>
                    <a:pt x="18" y="21"/>
                    <a:pt x="20" y="17"/>
                  </a:cubicBezTo>
                  <a:cubicBezTo>
                    <a:pt x="21" y="13"/>
                    <a:pt x="20" y="11"/>
                    <a:pt x="17"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34" name="Freeform 824">
              <a:extLst>
                <a:ext uri="{FF2B5EF4-FFF2-40B4-BE49-F238E27FC236}">
                  <a16:creationId xmlns:a16="http://schemas.microsoft.com/office/drawing/2014/main" id="{856878DE-67F5-F137-1726-8E050810CBF0}"/>
                </a:ext>
              </a:extLst>
            </p:cNvPr>
            <p:cNvSpPr>
              <a:spLocks/>
            </p:cNvSpPr>
            <p:nvPr/>
          </p:nvSpPr>
          <p:spPr bwMode="auto">
            <a:xfrm>
              <a:off x="4082" y="3057"/>
              <a:ext cx="23" cy="27"/>
            </a:xfrm>
            <a:custGeom>
              <a:avLst/>
              <a:gdLst>
                <a:gd name="T0" fmla="*/ 100 w 11"/>
                <a:gd name="T1" fmla="*/ 92 h 12"/>
                <a:gd name="T2" fmla="*/ 84 w 11"/>
                <a:gd name="T3" fmla="*/ 137 h 12"/>
                <a:gd name="T4" fmla="*/ 17 w 11"/>
                <a:gd name="T5" fmla="*/ 92 h 12"/>
                <a:gd name="T6" fmla="*/ 17 w 11"/>
                <a:gd name="T7" fmla="*/ 25 h 12"/>
                <a:gd name="T8" fmla="*/ 44 w 11"/>
                <a:gd name="T9" fmla="*/ 0 h 12"/>
                <a:gd name="T10" fmla="*/ 44 w 11"/>
                <a:gd name="T11" fmla="*/ 0 h 12"/>
                <a:gd name="T12" fmla="*/ 17 w 11"/>
                <a:gd name="T13" fmla="*/ 25 h 12"/>
                <a:gd name="T14" fmla="*/ 17 w 11"/>
                <a:gd name="T15" fmla="*/ 92 h 12"/>
                <a:gd name="T16" fmla="*/ 84 w 11"/>
                <a:gd name="T17" fmla="*/ 137 h 12"/>
                <a:gd name="T18" fmla="*/ 100 w 11"/>
                <a:gd name="T19" fmla="*/ 92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9" y="12"/>
                  </a:cubicBezTo>
                  <a:cubicBezTo>
                    <a:pt x="7" y="12"/>
                    <a:pt x="4" y="11"/>
                    <a:pt x="2" y="8"/>
                  </a:cubicBezTo>
                  <a:cubicBezTo>
                    <a:pt x="1" y="5"/>
                    <a:pt x="1" y="3"/>
                    <a:pt x="2" y="2"/>
                  </a:cubicBezTo>
                  <a:cubicBezTo>
                    <a:pt x="3" y="1"/>
                    <a:pt x="4" y="0"/>
                    <a:pt x="5" y="0"/>
                  </a:cubicBezTo>
                  <a:cubicBezTo>
                    <a:pt x="5" y="0"/>
                    <a:pt x="5" y="0"/>
                    <a:pt x="5" y="0"/>
                  </a:cubicBezTo>
                  <a:cubicBezTo>
                    <a:pt x="4" y="0"/>
                    <a:pt x="2" y="0"/>
                    <a:pt x="2" y="2"/>
                  </a:cubicBezTo>
                  <a:cubicBezTo>
                    <a:pt x="1" y="3"/>
                    <a:pt x="0" y="5"/>
                    <a:pt x="2" y="8"/>
                  </a:cubicBezTo>
                  <a:cubicBezTo>
                    <a:pt x="4" y="11"/>
                    <a:pt x="7" y="12"/>
                    <a:pt x="9"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5" name="Freeform 825">
              <a:extLst>
                <a:ext uri="{FF2B5EF4-FFF2-40B4-BE49-F238E27FC236}">
                  <a16:creationId xmlns:a16="http://schemas.microsoft.com/office/drawing/2014/main" id="{6536CC9B-8510-85F2-B0FE-FFA5AD6C56E5}"/>
                </a:ext>
              </a:extLst>
            </p:cNvPr>
            <p:cNvSpPr>
              <a:spLocks/>
            </p:cNvSpPr>
            <p:nvPr/>
          </p:nvSpPr>
          <p:spPr bwMode="auto">
            <a:xfrm>
              <a:off x="3869" y="2170"/>
              <a:ext cx="43" cy="50"/>
            </a:xfrm>
            <a:custGeom>
              <a:avLst/>
              <a:gdLst>
                <a:gd name="T0" fmla="*/ 147 w 21"/>
                <a:gd name="T1" fmla="*/ 61 h 23"/>
                <a:gd name="T2" fmla="*/ 96 w 21"/>
                <a:gd name="T3" fmla="*/ 9 h 23"/>
                <a:gd name="T4" fmla="*/ 33 w 21"/>
                <a:gd name="T5" fmla="*/ 20 h 23"/>
                <a:gd name="T6" fmla="*/ 51 w 21"/>
                <a:gd name="T7" fmla="*/ 193 h 23"/>
                <a:gd name="T8" fmla="*/ 172 w 21"/>
                <a:gd name="T9" fmla="*/ 174 h 23"/>
                <a:gd name="T10" fmla="*/ 147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7" y="6"/>
                  </a:moveTo>
                  <a:cubicBezTo>
                    <a:pt x="16" y="4"/>
                    <a:pt x="14" y="1"/>
                    <a:pt x="11" y="1"/>
                  </a:cubicBezTo>
                  <a:cubicBezTo>
                    <a:pt x="9" y="0"/>
                    <a:pt x="6" y="1"/>
                    <a:pt x="4" y="2"/>
                  </a:cubicBezTo>
                  <a:cubicBezTo>
                    <a:pt x="0" y="6"/>
                    <a:pt x="0" y="14"/>
                    <a:pt x="6" y="19"/>
                  </a:cubicBezTo>
                  <a:cubicBezTo>
                    <a:pt x="11" y="23"/>
                    <a:pt x="18" y="21"/>
                    <a:pt x="20" y="17"/>
                  </a:cubicBezTo>
                  <a:cubicBezTo>
                    <a:pt x="21" y="13"/>
                    <a:pt x="20" y="11"/>
                    <a:pt x="17"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36" name="Freeform 826">
              <a:extLst>
                <a:ext uri="{FF2B5EF4-FFF2-40B4-BE49-F238E27FC236}">
                  <a16:creationId xmlns:a16="http://schemas.microsoft.com/office/drawing/2014/main" id="{D55BD772-F155-FFA3-E030-07C69464F74F}"/>
                </a:ext>
              </a:extLst>
            </p:cNvPr>
            <p:cNvSpPr>
              <a:spLocks/>
            </p:cNvSpPr>
            <p:nvPr/>
          </p:nvSpPr>
          <p:spPr bwMode="auto">
            <a:xfrm>
              <a:off x="3880" y="2181"/>
              <a:ext cx="22" cy="26"/>
            </a:xfrm>
            <a:custGeom>
              <a:avLst/>
              <a:gdLst>
                <a:gd name="T0" fmla="*/ 88 w 11"/>
                <a:gd name="T1" fmla="*/ 80 h 12"/>
                <a:gd name="T2" fmla="*/ 64 w 11"/>
                <a:gd name="T3" fmla="*/ 121 h 12"/>
                <a:gd name="T4" fmla="*/ 16 w 11"/>
                <a:gd name="T5" fmla="*/ 80 h 12"/>
                <a:gd name="T6" fmla="*/ 16 w 11"/>
                <a:gd name="T7" fmla="*/ 20 h 12"/>
                <a:gd name="T8" fmla="*/ 40 w 11"/>
                <a:gd name="T9" fmla="*/ 0 h 12"/>
                <a:gd name="T10" fmla="*/ 40 w 11"/>
                <a:gd name="T11" fmla="*/ 0 h 12"/>
                <a:gd name="T12" fmla="*/ 16 w 11"/>
                <a:gd name="T13" fmla="*/ 20 h 12"/>
                <a:gd name="T14" fmla="*/ 16 w 11"/>
                <a:gd name="T15" fmla="*/ 80 h 12"/>
                <a:gd name="T16" fmla="*/ 72 w 11"/>
                <a:gd name="T17" fmla="*/ 121 h 12"/>
                <a:gd name="T18" fmla="*/ 88 w 11"/>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2">
                  <a:moveTo>
                    <a:pt x="11" y="8"/>
                  </a:moveTo>
                  <a:cubicBezTo>
                    <a:pt x="11" y="10"/>
                    <a:pt x="10" y="11"/>
                    <a:pt x="8" y="12"/>
                  </a:cubicBezTo>
                  <a:cubicBezTo>
                    <a:pt x="7" y="12"/>
                    <a:pt x="4" y="11"/>
                    <a:pt x="2" y="8"/>
                  </a:cubicBezTo>
                  <a:cubicBezTo>
                    <a:pt x="1" y="5"/>
                    <a:pt x="1" y="3"/>
                    <a:pt x="2" y="2"/>
                  </a:cubicBezTo>
                  <a:cubicBezTo>
                    <a:pt x="3" y="0"/>
                    <a:pt x="4" y="0"/>
                    <a:pt x="5" y="0"/>
                  </a:cubicBezTo>
                  <a:cubicBezTo>
                    <a:pt x="5" y="0"/>
                    <a:pt x="5" y="0"/>
                    <a:pt x="5" y="0"/>
                  </a:cubicBezTo>
                  <a:cubicBezTo>
                    <a:pt x="4" y="0"/>
                    <a:pt x="2" y="0"/>
                    <a:pt x="2" y="2"/>
                  </a:cubicBezTo>
                  <a:cubicBezTo>
                    <a:pt x="1" y="3"/>
                    <a:pt x="0" y="5"/>
                    <a:pt x="2" y="8"/>
                  </a:cubicBezTo>
                  <a:cubicBezTo>
                    <a:pt x="4" y="11"/>
                    <a:pt x="7" y="12"/>
                    <a:pt x="9" y="12"/>
                  </a:cubicBezTo>
                  <a:cubicBezTo>
                    <a:pt x="10" y="11"/>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7" name="Freeform 827">
              <a:extLst>
                <a:ext uri="{FF2B5EF4-FFF2-40B4-BE49-F238E27FC236}">
                  <a16:creationId xmlns:a16="http://schemas.microsoft.com/office/drawing/2014/main" id="{21BDEB84-84CE-528B-868E-FC8ED5C6363B}"/>
                </a:ext>
              </a:extLst>
            </p:cNvPr>
            <p:cNvSpPr>
              <a:spLocks/>
            </p:cNvSpPr>
            <p:nvPr/>
          </p:nvSpPr>
          <p:spPr bwMode="auto">
            <a:xfrm>
              <a:off x="4072" y="2056"/>
              <a:ext cx="47" cy="57"/>
            </a:xfrm>
            <a:custGeom>
              <a:avLst/>
              <a:gdLst>
                <a:gd name="T0" fmla="*/ 104 w 23"/>
                <a:gd name="T1" fmla="*/ 254 h 26"/>
                <a:gd name="T2" fmla="*/ 188 w 23"/>
                <a:gd name="T3" fmla="*/ 125 h 26"/>
                <a:gd name="T4" fmla="*/ 67 w 23"/>
                <a:gd name="T5" fmla="*/ 33 h 26"/>
                <a:gd name="T6" fmla="*/ 104 w 23"/>
                <a:gd name="T7" fmla="*/ 254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26">
                  <a:moveTo>
                    <a:pt x="12" y="24"/>
                  </a:moveTo>
                  <a:cubicBezTo>
                    <a:pt x="18" y="26"/>
                    <a:pt x="23" y="20"/>
                    <a:pt x="22" y="12"/>
                  </a:cubicBezTo>
                  <a:cubicBezTo>
                    <a:pt x="21" y="5"/>
                    <a:pt x="15" y="0"/>
                    <a:pt x="8" y="3"/>
                  </a:cubicBezTo>
                  <a:cubicBezTo>
                    <a:pt x="1" y="5"/>
                    <a:pt x="0" y="23"/>
                    <a:pt x="12" y="2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38" name="Freeform 828">
              <a:extLst>
                <a:ext uri="{FF2B5EF4-FFF2-40B4-BE49-F238E27FC236}">
                  <a16:creationId xmlns:a16="http://schemas.microsoft.com/office/drawing/2014/main" id="{83CA8A29-CF2B-BA5B-910B-C1A03A785264}"/>
                </a:ext>
              </a:extLst>
            </p:cNvPr>
            <p:cNvSpPr>
              <a:spLocks/>
            </p:cNvSpPr>
            <p:nvPr/>
          </p:nvSpPr>
          <p:spPr bwMode="auto">
            <a:xfrm>
              <a:off x="4084" y="2071"/>
              <a:ext cx="27" cy="29"/>
            </a:xfrm>
            <a:custGeom>
              <a:avLst/>
              <a:gdLst>
                <a:gd name="T0" fmla="*/ 108 w 13"/>
                <a:gd name="T1" fmla="*/ 56 h 13"/>
                <a:gd name="T2" fmla="*/ 100 w 13"/>
                <a:gd name="T3" fmla="*/ 109 h 13"/>
                <a:gd name="T4" fmla="*/ 44 w 13"/>
                <a:gd name="T5" fmla="*/ 134 h 13"/>
                <a:gd name="T6" fmla="*/ 8 w 13"/>
                <a:gd name="T7" fmla="*/ 65 h 13"/>
                <a:gd name="T8" fmla="*/ 25 w 13"/>
                <a:gd name="T9" fmla="*/ 0 h 13"/>
                <a:gd name="T10" fmla="*/ 25 w 13"/>
                <a:gd name="T11" fmla="*/ 0 h 13"/>
                <a:gd name="T12" fmla="*/ 8 w 13"/>
                <a:gd name="T13" fmla="*/ 65 h 13"/>
                <a:gd name="T14" fmla="*/ 44 w 13"/>
                <a:gd name="T15" fmla="*/ 134 h 13"/>
                <a:gd name="T16" fmla="*/ 100 w 13"/>
                <a:gd name="T17" fmla="*/ 109 h 13"/>
                <a:gd name="T18" fmla="*/ 108 w 13"/>
                <a:gd name="T19" fmla="*/ 56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3" h="13">
                  <a:moveTo>
                    <a:pt x="12" y="5"/>
                  </a:moveTo>
                  <a:cubicBezTo>
                    <a:pt x="13" y="7"/>
                    <a:pt x="12" y="9"/>
                    <a:pt x="11" y="10"/>
                  </a:cubicBezTo>
                  <a:cubicBezTo>
                    <a:pt x="9" y="12"/>
                    <a:pt x="7" y="13"/>
                    <a:pt x="5" y="12"/>
                  </a:cubicBezTo>
                  <a:cubicBezTo>
                    <a:pt x="3" y="11"/>
                    <a:pt x="1" y="9"/>
                    <a:pt x="1" y="6"/>
                  </a:cubicBezTo>
                  <a:cubicBezTo>
                    <a:pt x="0" y="4"/>
                    <a:pt x="1" y="1"/>
                    <a:pt x="3" y="0"/>
                  </a:cubicBezTo>
                  <a:cubicBezTo>
                    <a:pt x="3" y="0"/>
                    <a:pt x="3" y="0"/>
                    <a:pt x="3" y="0"/>
                  </a:cubicBezTo>
                  <a:cubicBezTo>
                    <a:pt x="1" y="1"/>
                    <a:pt x="0" y="4"/>
                    <a:pt x="1" y="6"/>
                  </a:cubicBezTo>
                  <a:cubicBezTo>
                    <a:pt x="1" y="9"/>
                    <a:pt x="3" y="11"/>
                    <a:pt x="5" y="12"/>
                  </a:cubicBezTo>
                  <a:cubicBezTo>
                    <a:pt x="7" y="13"/>
                    <a:pt x="9" y="12"/>
                    <a:pt x="11" y="10"/>
                  </a:cubicBezTo>
                  <a:cubicBezTo>
                    <a:pt x="13" y="9"/>
                    <a:pt x="13" y="7"/>
                    <a:pt x="12" y="5"/>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39" name="Freeform 829">
              <a:extLst>
                <a:ext uri="{FF2B5EF4-FFF2-40B4-BE49-F238E27FC236}">
                  <a16:creationId xmlns:a16="http://schemas.microsoft.com/office/drawing/2014/main" id="{E1279174-1BE9-2C1A-BE6A-E8970253668C}"/>
                </a:ext>
              </a:extLst>
            </p:cNvPr>
            <p:cNvSpPr>
              <a:spLocks/>
            </p:cNvSpPr>
            <p:nvPr/>
          </p:nvSpPr>
          <p:spPr bwMode="auto">
            <a:xfrm>
              <a:off x="3951" y="2047"/>
              <a:ext cx="47" cy="48"/>
            </a:xfrm>
            <a:custGeom>
              <a:avLst/>
              <a:gdLst>
                <a:gd name="T0" fmla="*/ 155 w 23"/>
                <a:gd name="T1" fmla="*/ 44 h 22"/>
                <a:gd name="T2" fmla="*/ 92 w 23"/>
                <a:gd name="T3" fmla="*/ 0 h 22"/>
                <a:gd name="T4" fmla="*/ 33 w 23"/>
                <a:gd name="T5" fmla="*/ 33 h 22"/>
                <a:gd name="T6" fmla="*/ 76 w 23"/>
                <a:gd name="T7" fmla="*/ 194 h 22"/>
                <a:gd name="T8" fmla="*/ 196 w 23"/>
                <a:gd name="T9" fmla="*/ 148 h 22"/>
                <a:gd name="T10" fmla="*/ 155 w 23"/>
                <a:gd name="T11" fmla="*/ 4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2">
                  <a:moveTo>
                    <a:pt x="18" y="4"/>
                  </a:moveTo>
                  <a:cubicBezTo>
                    <a:pt x="16" y="1"/>
                    <a:pt x="14" y="0"/>
                    <a:pt x="11" y="0"/>
                  </a:cubicBezTo>
                  <a:cubicBezTo>
                    <a:pt x="8" y="0"/>
                    <a:pt x="6" y="1"/>
                    <a:pt x="4" y="3"/>
                  </a:cubicBezTo>
                  <a:cubicBezTo>
                    <a:pt x="0" y="7"/>
                    <a:pt x="3" y="15"/>
                    <a:pt x="9" y="19"/>
                  </a:cubicBezTo>
                  <a:cubicBezTo>
                    <a:pt x="16" y="22"/>
                    <a:pt x="22" y="18"/>
                    <a:pt x="23" y="14"/>
                  </a:cubicBezTo>
                  <a:cubicBezTo>
                    <a:pt x="23" y="10"/>
                    <a:pt x="22" y="8"/>
                    <a:pt x="18"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40" name="Freeform 830">
              <a:extLst>
                <a:ext uri="{FF2B5EF4-FFF2-40B4-BE49-F238E27FC236}">
                  <a16:creationId xmlns:a16="http://schemas.microsoft.com/office/drawing/2014/main" id="{92BECF03-447D-3FAC-D168-C7EB9ECD2F64}"/>
                </a:ext>
              </a:extLst>
            </p:cNvPr>
            <p:cNvSpPr>
              <a:spLocks/>
            </p:cNvSpPr>
            <p:nvPr/>
          </p:nvSpPr>
          <p:spPr bwMode="auto">
            <a:xfrm>
              <a:off x="3966" y="2056"/>
              <a:ext cx="24" cy="26"/>
            </a:xfrm>
            <a:custGeom>
              <a:avLst/>
              <a:gdLst>
                <a:gd name="T0" fmla="*/ 88 w 12"/>
                <a:gd name="T1" fmla="*/ 61 h 12"/>
                <a:gd name="T2" fmla="*/ 72 w 12"/>
                <a:gd name="T3" fmla="*/ 113 h 12"/>
                <a:gd name="T4" fmla="*/ 16 w 12"/>
                <a:gd name="T5" fmla="*/ 80 h 12"/>
                <a:gd name="T6" fmla="*/ 8 w 12"/>
                <a:gd name="T7" fmla="*/ 20 h 12"/>
                <a:gd name="T8" fmla="*/ 24 w 12"/>
                <a:gd name="T9" fmla="*/ 0 h 12"/>
                <a:gd name="T10" fmla="*/ 24 w 12"/>
                <a:gd name="T11" fmla="*/ 0 h 12"/>
                <a:gd name="T12" fmla="*/ 0 w 12"/>
                <a:gd name="T13" fmla="*/ 20 h 12"/>
                <a:gd name="T14" fmla="*/ 16 w 12"/>
                <a:gd name="T15" fmla="*/ 80 h 12"/>
                <a:gd name="T16" fmla="*/ 72 w 12"/>
                <a:gd name="T17" fmla="*/ 113 h 12"/>
                <a:gd name="T18" fmla="*/ 88 w 12"/>
                <a:gd name="T19" fmla="*/ 61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2">
                  <a:moveTo>
                    <a:pt x="11" y="6"/>
                  </a:moveTo>
                  <a:cubicBezTo>
                    <a:pt x="12" y="8"/>
                    <a:pt x="11" y="10"/>
                    <a:pt x="9" y="11"/>
                  </a:cubicBezTo>
                  <a:cubicBezTo>
                    <a:pt x="8" y="11"/>
                    <a:pt x="5" y="11"/>
                    <a:pt x="2" y="8"/>
                  </a:cubicBezTo>
                  <a:cubicBezTo>
                    <a:pt x="0" y="6"/>
                    <a:pt x="0" y="4"/>
                    <a:pt x="1" y="2"/>
                  </a:cubicBezTo>
                  <a:cubicBezTo>
                    <a:pt x="1" y="1"/>
                    <a:pt x="2" y="0"/>
                    <a:pt x="3" y="0"/>
                  </a:cubicBezTo>
                  <a:cubicBezTo>
                    <a:pt x="3" y="0"/>
                    <a:pt x="3" y="0"/>
                    <a:pt x="3" y="0"/>
                  </a:cubicBezTo>
                  <a:cubicBezTo>
                    <a:pt x="2" y="0"/>
                    <a:pt x="1" y="1"/>
                    <a:pt x="0" y="2"/>
                  </a:cubicBezTo>
                  <a:cubicBezTo>
                    <a:pt x="0" y="4"/>
                    <a:pt x="0" y="6"/>
                    <a:pt x="2" y="8"/>
                  </a:cubicBezTo>
                  <a:cubicBezTo>
                    <a:pt x="5" y="11"/>
                    <a:pt x="8" y="12"/>
                    <a:pt x="9" y="11"/>
                  </a:cubicBezTo>
                  <a:cubicBezTo>
                    <a:pt x="11" y="10"/>
                    <a:pt x="12" y="8"/>
                    <a:pt x="11"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1" name="Freeform 831">
              <a:extLst>
                <a:ext uri="{FF2B5EF4-FFF2-40B4-BE49-F238E27FC236}">
                  <a16:creationId xmlns:a16="http://schemas.microsoft.com/office/drawing/2014/main" id="{A733D4A4-A687-2ECE-5952-BCA6F1ACC3B4}"/>
                </a:ext>
              </a:extLst>
            </p:cNvPr>
            <p:cNvSpPr>
              <a:spLocks/>
            </p:cNvSpPr>
            <p:nvPr/>
          </p:nvSpPr>
          <p:spPr bwMode="auto">
            <a:xfrm>
              <a:off x="4199" y="2159"/>
              <a:ext cx="56" cy="57"/>
            </a:xfrm>
            <a:custGeom>
              <a:avLst/>
              <a:gdLst>
                <a:gd name="T0" fmla="*/ 133 w 27"/>
                <a:gd name="T1" fmla="*/ 20 h 26"/>
                <a:gd name="T2" fmla="*/ 73 w 27"/>
                <a:gd name="T3" fmla="*/ 9 h 26"/>
                <a:gd name="T4" fmla="*/ 44 w 27"/>
                <a:gd name="T5" fmla="*/ 189 h 26"/>
                <a:gd name="T6" fmla="*/ 207 w 27"/>
                <a:gd name="T7" fmla="*/ 254 h 26"/>
                <a:gd name="T8" fmla="*/ 232 w 27"/>
                <a:gd name="T9" fmla="*/ 158 h 26"/>
                <a:gd name="T10" fmla="*/ 176 w 27"/>
                <a:gd name="T11" fmla="*/ 72 h 26"/>
                <a:gd name="T12" fmla="*/ 133 w 27"/>
                <a:gd name="T13" fmla="*/ 20 h 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7" h="26">
                  <a:moveTo>
                    <a:pt x="15" y="2"/>
                  </a:moveTo>
                  <a:cubicBezTo>
                    <a:pt x="13" y="1"/>
                    <a:pt x="10" y="0"/>
                    <a:pt x="8" y="1"/>
                  </a:cubicBezTo>
                  <a:cubicBezTo>
                    <a:pt x="0" y="3"/>
                    <a:pt x="0" y="12"/>
                    <a:pt x="5" y="18"/>
                  </a:cubicBezTo>
                  <a:cubicBezTo>
                    <a:pt x="11" y="25"/>
                    <a:pt x="19" y="26"/>
                    <a:pt x="23" y="24"/>
                  </a:cubicBezTo>
                  <a:cubicBezTo>
                    <a:pt x="26" y="22"/>
                    <a:pt x="27" y="18"/>
                    <a:pt x="26" y="15"/>
                  </a:cubicBezTo>
                  <a:cubicBezTo>
                    <a:pt x="25" y="12"/>
                    <a:pt x="22" y="9"/>
                    <a:pt x="20" y="7"/>
                  </a:cubicBezTo>
                  <a:cubicBezTo>
                    <a:pt x="19" y="6"/>
                    <a:pt x="17" y="3"/>
                    <a:pt x="15" y="2"/>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42" name="Freeform 832">
              <a:extLst>
                <a:ext uri="{FF2B5EF4-FFF2-40B4-BE49-F238E27FC236}">
                  <a16:creationId xmlns:a16="http://schemas.microsoft.com/office/drawing/2014/main" id="{5FC23727-8742-4352-3453-F54F58584D5D}"/>
                </a:ext>
              </a:extLst>
            </p:cNvPr>
            <p:cNvSpPr>
              <a:spLocks/>
            </p:cNvSpPr>
            <p:nvPr/>
          </p:nvSpPr>
          <p:spPr bwMode="auto">
            <a:xfrm>
              <a:off x="4216" y="2174"/>
              <a:ext cx="24" cy="28"/>
            </a:xfrm>
            <a:custGeom>
              <a:avLst/>
              <a:gdLst>
                <a:gd name="T0" fmla="*/ 8 w 12"/>
                <a:gd name="T1" fmla="*/ 9 h 13"/>
                <a:gd name="T2" fmla="*/ 8 w 12"/>
                <a:gd name="T3" fmla="*/ 69 h 13"/>
                <a:gd name="T4" fmla="*/ 64 w 12"/>
                <a:gd name="T5" fmla="*/ 129 h 13"/>
                <a:gd name="T6" fmla="*/ 96 w 12"/>
                <a:gd name="T7" fmla="*/ 121 h 13"/>
                <a:gd name="T8" fmla="*/ 96 w 12"/>
                <a:gd name="T9" fmla="*/ 121 h 13"/>
                <a:gd name="T10" fmla="*/ 64 w 12"/>
                <a:gd name="T11" fmla="*/ 121 h 13"/>
                <a:gd name="T12" fmla="*/ 8 w 12"/>
                <a:gd name="T13" fmla="*/ 60 h 13"/>
                <a:gd name="T14" fmla="*/ 8 w 12"/>
                <a:gd name="T15" fmla="*/ 9 h 13"/>
                <a:gd name="T16" fmla="*/ 24 w 12"/>
                <a:gd name="T17" fmla="*/ 0 h 13"/>
                <a:gd name="T18" fmla="*/ 24 w 12"/>
                <a:gd name="T19" fmla="*/ 0 h 13"/>
                <a:gd name="T20" fmla="*/ 8 w 12"/>
                <a:gd name="T21" fmla="*/ 9 h 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2" h="13">
                  <a:moveTo>
                    <a:pt x="1" y="1"/>
                  </a:moveTo>
                  <a:cubicBezTo>
                    <a:pt x="0" y="2"/>
                    <a:pt x="0" y="4"/>
                    <a:pt x="1" y="7"/>
                  </a:cubicBezTo>
                  <a:cubicBezTo>
                    <a:pt x="3" y="10"/>
                    <a:pt x="6" y="12"/>
                    <a:pt x="8" y="13"/>
                  </a:cubicBezTo>
                  <a:cubicBezTo>
                    <a:pt x="10" y="13"/>
                    <a:pt x="11" y="13"/>
                    <a:pt x="12" y="12"/>
                  </a:cubicBezTo>
                  <a:cubicBezTo>
                    <a:pt x="12" y="12"/>
                    <a:pt x="12" y="12"/>
                    <a:pt x="12" y="12"/>
                  </a:cubicBezTo>
                  <a:cubicBezTo>
                    <a:pt x="11" y="12"/>
                    <a:pt x="10" y="13"/>
                    <a:pt x="8" y="12"/>
                  </a:cubicBezTo>
                  <a:cubicBezTo>
                    <a:pt x="6" y="12"/>
                    <a:pt x="3" y="9"/>
                    <a:pt x="1" y="6"/>
                  </a:cubicBezTo>
                  <a:cubicBezTo>
                    <a:pt x="0" y="4"/>
                    <a:pt x="0" y="2"/>
                    <a:pt x="1" y="1"/>
                  </a:cubicBezTo>
                  <a:cubicBezTo>
                    <a:pt x="1" y="0"/>
                    <a:pt x="2" y="0"/>
                    <a:pt x="3" y="0"/>
                  </a:cubicBezTo>
                  <a:cubicBezTo>
                    <a:pt x="3" y="0"/>
                    <a:pt x="3" y="0"/>
                    <a:pt x="3" y="0"/>
                  </a:cubicBezTo>
                  <a:cubicBezTo>
                    <a:pt x="2" y="0"/>
                    <a:pt x="1"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3" name="Freeform 833">
              <a:extLst>
                <a:ext uri="{FF2B5EF4-FFF2-40B4-BE49-F238E27FC236}">
                  <a16:creationId xmlns:a16="http://schemas.microsoft.com/office/drawing/2014/main" id="{2497386B-53F5-A08C-00CB-40BFD9BC64FE}"/>
                </a:ext>
              </a:extLst>
            </p:cNvPr>
            <p:cNvSpPr>
              <a:spLocks/>
            </p:cNvSpPr>
            <p:nvPr/>
          </p:nvSpPr>
          <p:spPr bwMode="auto">
            <a:xfrm>
              <a:off x="4236" y="2218"/>
              <a:ext cx="43" cy="50"/>
            </a:xfrm>
            <a:custGeom>
              <a:avLst/>
              <a:gdLst>
                <a:gd name="T0" fmla="*/ 156 w 21"/>
                <a:gd name="T1" fmla="*/ 61 h 23"/>
                <a:gd name="T2" fmla="*/ 104 w 21"/>
                <a:gd name="T3" fmla="*/ 9 h 23"/>
                <a:gd name="T4" fmla="*/ 41 w 21"/>
                <a:gd name="T5" fmla="*/ 20 h 23"/>
                <a:gd name="T6" fmla="*/ 51 w 21"/>
                <a:gd name="T7" fmla="*/ 193 h 23"/>
                <a:gd name="T8" fmla="*/ 172 w 21"/>
                <a:gd name="T9" fmla="*/ 174 h 23"/>
                <a:gd name="T10" fmla="*/ 156 w 21"/>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23">
                  <a:moveTo>
                    <a:pt x="18" y="6"/>
                  </a:moveTo>
                  <a:cubicBezTo>
                    <a:pt x="16" y="3"/>
                    <a:pt x="14" y="1"/>
                    <a:pt x="12" y="1"/>
                  </a:cubicBezTo>
                  <a:cubicBezTo>
                    <a:pt x="9" y="0"/>
                    <a:pt x="7" y="1"/>
                    <a:pt x="5" y="2"/>
                  </a:cubicBezTo>
                  <a:cubicBezTo>
                    <a:pt x="0" y="6"/>
                    <a:pt x="1" y="14"/>
                    <a:pt x="6" y="19"/>
                  </a:cubicBezTo>
                  <a:cubicBezTo>
                    <a:pt x="12" y="23"/>
                    <a:pt x="18" y="21"/>
                    <a:pt x="20" y="17"/>
                  </a:cubicBezTo>
                  <a:cubicBezTo>
                    <a:pt x="21"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44" name="Freeform 834">
              <a:extLst>
                <a:ext uri="{FF2B5EF4-FFF2-40B4-BE49-F238E27FC236}">
                  <a16:creationId xmlns:a16="http://schemas.microsoft.com/office/drawing/2014/main" id="{CA1AC20C-5E3D-D4A3-5EDC-B2AE36676639}"/>
                </a:ext>
              </a:extLst>
            </p:cNvPr>
            <p:cNvSpPr>
              <a:spLocks/>
            </p:cNvSpPr>
            <p:nvPr/>
          </p:nvSpPr>
          <p:spPr bwMode="auto">
            <a:xfrm>
              <a:off x="4248" y="2229"/>
              <a:ext cx="21" cy="26"/>
            </a:xfrm>
            <a:custGeom>
              <a:avLst/>
              <a:gdLst>
                <a:gd name="T0" fmla="*/ 92 w 10"/>
                <a:gd name="T1" fmla="*/ 80 h 12"/>
                <a:gd name="T2" fmla="*/ 76 w 10"/>
                <a:gd name="T3" fmla="*/ 113 h 12"/>
                <a:gd name="T4" fmla="*/ 17 w 10"/>
                <a:gd name="T5" fmla="*/ 72 h 12"/>
                <a:gd name="T6" fmla="*/ 8 w 10"/>
                <a:gd name="T7" fmla="*/ 20 h 12"/>
                <a:gd name="T8" fmla="*/ 36 w 10"/>
                <a:gd name="T9" fmla="*/ 0 h 12"/>
                <a:gd name="T10" fmla="*/ 36 w 10"/>
                <a:gd name="T11" fmla="*/ 0 h 12"/>
                <a:gd name="T12" fmla="*/ 8 w 10"/>
                <a:gd name="T13" fmla="*/ 9 h 12"/>
                <a:gd name="T14" fmla="*/ 8 w 10"/>
                <a:gd name="T15" fmla="*/ 80 h 12"/>
                <a:gd name="T16" fmla="*/ 76 w 10"/>
                <a:gd name="T17" fmla="*/ 121 h 12"/>
                <a:gd name="T18" fmla="*/ 92 w 10"/>
                <a:gd name="T19" fmla="*/ 8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0" h="12">
                  <a:moveTo>
                    <a:pt x="10" y="8"/>
                  </a:moveTo>
                  <a:cubicBezTo>
                    <a:pt x="10" y="10"/>
                    <a:pt x="9" y="11"/>
                    <a:pt x="8" y="11"/>
                  </a:cubicBezTo>
                  <a:cubicBezTo>
                    <a:pt x="6" y="12"/>
                    <a:pt x="3" y="11"/>
                    <a:pt x="2" y="7"/>
                  </a:cubicBezTo>
                  <a:cubicBezTo>
                    <a:pt x="0" y="4"/>
                    <a:pt x="0" y="3"/>
                    <a:pt x="1" y="2"/>
                  </a:cubicBezTo>
                  <a:cubicBezTo>
                    <a:pt x="2" y="0"/>
                    <a:pt x="3" y="0"/>
                    <a:pt x="4" y="0"/>
                  </a:cubicBezTo>
                  <a:cubicBezTo>
                    <a:pt x="4" y="0"/>
                    <a:pt x="4" y="0"/>
                    <a:pt x="4" y="0"/>
                  </a:cubicBezTo>
                  <a:cubicBezTo>
                    <a:pt x="3" y="0"/>
                    <a:pt x="2" y="0"/>
                    <a:pt x="1" y="1"/>
                  </a:cubicBezTo>
                  <a:cubicBezTo>
                    <a:pt x="0" y="2"/>
                    <a:pt x="0" y="4"/>
                    <a:pt x="1" y="8"/>
                  </a:cubicBezTo>
                  <a:cubicBezTo>
                    <a:pt x="3" y="11"/>
                    <a:pt x="6" y="12"/>
                    <a:pt x="8" y="12"/>
                  </a:cubicBezTo>
                  <a:cubicBezTo>
                    <a:pt x="9" y="11"/>
                    <a:pt x="10" y="10"/>
                    <a:pt x="10"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5" name="Freeform 835">
              <a:extLst>
                <a:ext uri="{FF2B5EF4-FFF2-40B4-BE49-F238E27FC236}">
                  <a16:creationId xmlns:a16="http://schemas.microsoft.com/office/drawing/2014/main" id="{64F7E923-47E4-DEA6-DEFA-24A321856BBF}"/>
                </a:ext>
              </a:extLst>
            </p:cNvPr>
            <p:cNvSpPr>
              <a:spLocks/>
            </p:cNvSpPr>
            <p:nvPr/>
          </p:nvSpPr>
          <p:spPr bwMode="auto">
            <a:xfrm>
              <a:off x="4242" y="2242"/>
              <a:ext cx="58" cy="65"/>
            </a:xfrm>
            <a:custGeom>
              <a:avLst/>
              <a:gdLst>
                <a:gd name="T0" fmla="*/ 124 w 28"/>
                <a:gd name="T1" fmla="*/ 297 h 30"/>
                <a:gd name="T2" fmla="*/ 240 w 28"/>
                <a:gd name="T3" fmla="*/ 141 h 30"/>
                <a:gd name="T4" fmla="*/ 91 w 28"/>
                <a:gd name="T5" fmla="*/ 33 h 30"/>
                <a:gd name="T6" fmla="*/ 124 w 28"/>
                <a:gd name="T7" fmla="*/ 297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30">
                  <a:moveTo>
                    <a:pt x="14" y="29"/>
                  </a:moveTo>
                  <a:cubicBezTo>
                    <a:pt x="22" y="30"/>
                    <a:pt x="28" y="23"/>
                    <a:pt x="27" y="14"/>
                  </a:cubicBezTo>
                  <a:cubicBezTo>
                    <a:pt x="25" y="5"/>
                    <a:pt x="18" y="0"/>
                    <a:pt x="10" y="3"/>
                  </a:cubicBezTo>
                  <a:cubicBezTo>
                    <a:pt x="1" y="6"/>
                    <a:pt x="0" y="27"/>
                    <a:pt x="14" y="29"/>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46" name="Freeform 836">
              <a:extLst>
                <a:ext uri="{FF2B5EF4-FFF2-40B4-BE49-F238E27FC236}">
                  <a16:creationId xmlns:a16="http://schemas.microsoft.com/office/drawing/2014/main" id="{9A99A153-F325-D13D-75D2-18F022973E24}"/>
                </a:ext>
              </a:extLst>
            </p:cNvPr>
            <p:cNvSpPr>
              <a:spLocks/>
            </p:cNvSpPr>
            <p:nvPr/>
          </p:nvSpPr>
          <p:spPr bwMode="auto">
            <a:xfrm>
              <a:off x="4259" y="2257"/>
              <a:ext cx="30" cy="35"/>
            </a:xfrm>
            <a:custGeom>
              <a:avLst/>
              <a:gdLst>
                <a:gd name="T0" fmla="*/ 112 w 15"/>
                <a:gd name="T1" fmla="*/ 61 h 16"/>
                <a:gd name="T2" fmla="*/ 96 w 15"/>
                <a:gd name="T3" fmla="*/ 133 h 16"/>
                <a:gd name="T4" fmla="*/ 40 w 15"/>
                <a:gd name="T5" fmla="*/ 158 h 16"/>
                <a:gd name="T6" fmla="*/ 0 w 15"/>
                <a:gd name="T7" fmla="*/ 85 h 16"/>
                <a:gd name="T8" fmla="*/ 24 w 15"/>
                <a:gd name="T9" fmla="*/ 0 h 16"/>
                <a:gd name="T10" fmla="*/ 24 w 15"/>
                <a:gd name="T11" fmla="*/ 0 h 16"/>
                <a:gd name="T12" fmla="*/ 0 w 15"/>
                <a:gd name="T13" fmla="*/ 85 h 16"/>
                <a:gd name="T14" fmla="*/ 40 w 15"/>
                <a:gd name="T15" fmla="*/ 158 h 16"/>
                <a:gd name="T16" fmla="*/ 96 w 15"/>
                <a:gd name="T17" fmla="*/ 133 h 16"/>
                <a:gd name="T18" fmla="*/ 112 w 15"/>
                <a:gd name="T19" fmla="*/ 61 h 1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6">
                  <a:moveTo>
                    <a:pt x="14" y="6"/>
                  </a:moveTo>
                  <a:cubicBezTo>
                    <a:pt x="15" y="9"/>
                    <a:pt x="14" y="11"/>
                    <a:pt x="12" y="13"/>
                  </a:cubicBezTo>
                  <a:cubicBezTo>
                    <a:pt x="10" y="15"/>
                    <a:pt x="7" y="16"/>
                    <a:pt x="5" y="15"/>
                  </a:cubicBezTo>
                  <a:cubicBezTo>
                    <a:pt x="3" y="14"/>
                    <a:pt x="1" y="11"/>
                    <a:pt x="0" y="8"/>
                  </a:cubicBezTo>
                  <a:cubicBezTo>
                    <a:pt x="0" y="5"/>
                    <a:pt x="1" y="2"/>
                    <a:pt x="3" y="0"/>
                  </a:cubicBezTo>
                  <a:cubicBezTo>
                    <a:pt x="3" y="0"/>
                    <a:pt x="3" y="0"/>
                    <a:pt x="3" y="0"/>
                  </a:cubicBezTo>
                  <a:cubicBezTo>
                    <a:pt x="1" y="2"/>
                    <a:pt x="0" y="5"/>
                    <a:pt x="0" y="8"/>
                  </a:cubicBezTo>
                  <a:cubicBezTo>
                    <a:pt x="1" y="12"/>
                    <a:pt x="2" y="14"/>
                    <a:pt x="5" y="15"/>
                  </a:cubicBezTo>
                  <a:cubicBezTo>
                    <a:pt x="7" y="16"/>
                    <a:pt x="10" y="15"/>
                    <a:pt x="12" y="13"/>
                  </a:cubicBezTo>
                  <a:cubicBezTo>
                    <a:pt x="14" y="11"/>
                    <a:pt x="15" y="9"/>
                    <a:pt x="14" y="6"/>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7" name="Freeform 837">
              <a:extLst>
                <a:ext uri="{FF2B5EF4-FFF2-40B4-BE49-F238E27FC236}">
                  <a16:creationId xmlns:a16="http://schemas.microsoft.com/office/drawing/2014/main" id="{6051A307-4963-A60A-0329-E73F589F58B5}"/>
                </a:ext>
              </a:extLst>
            </p:cNvPr>
            <p:cNvSpPr>
              <a:spLocks/>
            </p:cNvSpPr>
            <p:nvPr/>
          </p:nvSpPr>
          <p:spPr bwMode="auto">
            <a:xfrm>
              <a:off x="4275" y="2408"/>
              <a:ext cx="57" cy="61"/>
            </a:xfrm>
            <a:custGeom>
              <a:avLst/>
              <a:gdLst>
                <a:gd name="T0" fmla="*/ 67 w 28"/>
                <a:gd name="T1" fmla="*/ 52 h 28"/>
                <a:gd name="T2" fmla="*/ 204 w 28"/>
                <a:gd name="T3" fmla="*/ 81 h 28"/>
                <a:gd name="T4" fmla="*/ 169 w 28"/>
                <a:gd name="T5" fmla="*/ 257 h 28"/>
                <a:gd name="T6" fmla="*/ 67 w 28"/>
                <a:gd name="T7" fmla="*/ 52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28">
                  <a:moveTo>
                    <a:pt x="8" y="5"/>
                  </a:moveTo>
                  <a:cubicBezTo>
                    <a:pt x="12" y="0"/>
                    <a:pt x="20" y="1"/>
                    <a:pt x="24" y="8"/>
                  </a:cubicBezTo>
                  <a:cubicBezTo>
                    <a:pt x="28" y="15"/>
                    <a:pt x="27" y="23"/>
                    <a:pt x="20" y="25"/>
                  </a:cubicBezTo>
                  <a:cubicBezTo>
                    <a:pt x="13" y="28"/>
                    <a:pt x="0" y="14"/>
                    <a:pt x="8"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48" name="Freeform 838">
              <a:extLst>
                <a:ext uri="{FF2B5EF4-FFF2-40B4-BE49-F238E27FC236}">
                  <a16:creationId xmlns:a16="http://schemas.microsoft.com/office/drawing/2014/main" id="{758EE0B4-8C8C-CEDC-6A51-7E283C46DA08}"/>
                </a:ext>
              </a:extLst>
            </p:cNvPr>
            <p:cNvSpPr>
              <a:spLocks/>
            </p:cNvSpPr>
            <p:nvPr/>
          </p:nvSpPr>
          <p:spPr bwMode="auto">
            <a:xfrm>
              <a:off x="4296" y="2423"/>
              <a:ext cx="24" cy="31"/>
            </a:xfrm>
            <a:custGeom>
              <a:avLst/>
              <a:gdLst>
                <a:gd name="T0" fmla="*/ 96 w 12"/>
                <a:gd name="T1" fmla="*/ 44 h 14"/>
                <a:gd name="T2" fmla="*/ 56 w 12"/>
                <a:gd name="T3" fmla="*/ 9 h 14"/>
                <a:gd name="T4" fmla="*/ 8 w 12"/>
                <a:gd name="T5" fmla="*/ 35 h 14"/>
                <a:gd name="T6" fmla="*/ 16 w 12"/>
                <a:gd name="T7" fmla="*/ 109 h 14"/>
                <a:gd name="T8" fmla="*/ 64 w 12"/>
                <a:gd name="T9" fmla="*/ 153 h 14"/>
                <a:gd name="T10" fmla="*/ 64 w 12"/>
                <a:gd name="T11" fmla="*/ 153 h 14"/>
                <a:gd name="T12" fmla="*/ 16 w 12"/>
                <a:gd name="T13" fmla="*/ 117 h 14"/>
                <a:gd name="T14" fmla="*/ 8 w 12"/>
                <a:gd name="T15" fmla="*/ 35 h 14"/>
                <a:gd name="T16" fmla="*/ 56 w 12"/>
                <a:gd name="T17" fmla="*/ 0 h 14"/>
                <a:gd name="T18" fmla="*/ 96 w 12"/>
                <a:gd name="T19" fmla="*/ 44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 h="14">
                  <a:moveTo>
                    <a:pt x="12" y="4"/>
                  </a:moveTo>
                  <a:cubicBezTo>
                    <a:pt x="11" y="2"/>
                    <a:pt x="9" y="1"/>
                    <a:pt x="7" y="1"/>
                  </a:cubicBezTo>
                  <a:cubicBezTo>
                    <a:pt x="4" y="0"/>
                    <a:pt x="2" y="1"/>
                    <a:pt x="1" y="3"/>
                  </a:cubicBezTo>
                  <a:cubicBezTo>
                    <a:pt x="0" y="5"/>
                    <a:pt x="1" y="8"/>
                    <a:pt x="2" y="10"/>
                  </a:cubicBezTo>
                  <a:cubicBezTo>
                    <a:pt x="3" y="13"/>
                    <a:pt x="6" y="14"/>
                    <a:pt x="8" y="14"/>
                  </a:cubicBezTo>
                  <a:cubicBezTo>
                    <a:pt x="8" y="14"/>
                    <a:pt x="8" y="14"/>
                    <a:pt x="8" y="14"/>
                  </a:cubicBezTo>
                  <a:cubicBezTo>
                    <a:pt x="6" y="14"/>
                    <a:pt x="3" y="13"/>
                    <a:pt x="2" y="11"/>
                  </a:cubicBezTo>
                  <a:cubicBezTo>
                    <a:pt x="0" y="8"/>
                    <a:pt x="0" y="5"/>
                    <a:pt x="1" y="3"/>
                  </a:cubicBezTo>
                  <a:cubicBezTo>
                    <a:pt x="2" y="1"/>
                    <a:pt x="4" y="0"/>
                    <a:pt x="7" y="0"/>
                  </a:cubicBezTo>
                  <a:cubicBezTo>
                    <a:pt x="9" y="1"/>
                    <a:pt x="11" y="2"/>
                    <a:pt x="12" y="4"/>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49" name="Freeform 839">
              <a:extLst>
                <a:ext uri="{FF2B5EF4-FFF2-40B4-BE49-F238E27FC236}">
                  <a16:creationId xmlns:a16="http://schemas.microsoft.com/office/drawing/2014/main" id="{4C2E45E0-37BB-B346-A555-1A0EB7311866}"/>
                </a:ext>
              </a:extLst>
            </p:cNvPr>
            <p:cNvSpPr>
              <a:spLocks/>
            </p:cNvSpPr>
            <p:nvPr/>
          </p:nvSpPr>
          <p:spPr bwMode="auto">
            <a:xfrm>
              <a:off x="4222" y="2288"/>
              <a:ext cx="47" cy="63"/>
            </a:xfrm>
            <a:custGeom>
              <a:avLst/>
              <a:gdLst>
                <a:gd name="T0" fmla="*/ 155 w 23"/>
                <a:gd name="T1" fmla="*/ 61 h 29"/>
                <a:gd name="T2" fmla="*/ 104 w 23"/>
                <a:gd name="T3" fmla="*/ 20 h 29"/>
                <a:gd name="T4" fmla="*/ 16 w 23"/>
                <a:gd name="T5" fmla="*/ 165 h 29"/>
                <a:gd name="T6" fmla="*/ 129 w 23"/>
                <a:gd name="T7" fmla="*/ 289 h 29"/>
                <a:gd name="T8" fmla="*/ 188 w 23"/>
                <a:gd name="T9" fmla="*/ 217 h 29"/>
                <a:gd name="T10" fmla="*/ 172 w 23"/>
                <a:gd name="T11" fmla="*/ 122 h 29"/>
                <a:gd name="T12" fmla="*/ 155 w 23"/>
                <a:gd name="T13" fmla="*/ 61 h 2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29">
                  <a:moveTo>
                    <a:pt x="18" y="6"/>
                  </a:moveTo>
                  <a:cubicBezTo>
                    <a:pt x="17" y="4"/>
                    <a:pt x="15" y="2"/>
                    <a:pt x="12" y="2"/>
                  </a:cubicBezTo>
                  <a:cubicBezTo>
                    <a:pt x="4" y="0"/>
                    <a:pt x="0" y="8"/>
                    <a:pt x="2" y="16"/>
                  </a:cubicBezTo>
                  <a:cubicBezTo>
                    <a:pt x="4" y="24"/>
                    <a:pt x="11" y="29"/>
                    <a:pt x="15" y="28"/>
                  </a:cubicBezTo>
                  <a:cubicBezTo>
                    <a:pt x="20" y="28"/>
                    <a:pt x="22" y="25"/>
                    <a:pt x="22" y="21"/>
                  </a:cubicBezTo>
                  <a:cubicBezTo>
                    <a:pt x="23" y="18"/>
                    <a:pt x="21" y="14"/>
                    <a:pt x="20" y="12"/>
                  </a:cubicBezTo>
                  <a:cubicBezTo>
                    <a:pt x="20" y="10"/>
                    <a:pt x="19" y="7"/>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50" name="Freeform 840">
              <a:extLst>
                <a:ext uri="{FF2B5EF4-FFF2-40B4-BE49-F238E27FC236}">
                  <a16:creationId xmlns:a16="http://schemas.microsoft.com/office/drawing/2014/main" id="{50AEAC92-98BE-91A8-6876-93472B69C511}"/>
                </a:ext>
              </a:extLst>
            </p:cNvPr>
            <p:cNvSpPr>
              <a:spLocks/>
            </p:cNvSpPr>
            <p:nvPr/>
          </p:nvSpPr>
          <p:spPr bwMode="auto">
            <a:xfrm>
              <a:off x="4238" y="2305"/>
              <a:ext cx="15" cy="33"/>
            </a:xfrm>
            <a:custGeom>
              <a:avLst/>
              <a:gdLst>
                <a:gd name="T0" fmla="*/ 19 w 7"/>
                <a:gd name="T1" fmla="*/ 0 h 15"/>
                <a:gd name="T2" fmla="*/ 0 w 7"/>
                <a:gd name="T3" fmla="*/ 53 h 15"/>
                <a:gd name="T4" fmla="*/ 41 w 7"/>
                <a:gd name="T5" fmla="*/ 150 h 15"/>
                <a:gd name="T6" fmla="*/ 69 w 7"/>
                <a:gd name="T7" fmla="*/ 161 h 15"/>
                <a:gd name="T8" fmla="*/ 69 w 7"/>
                <a:gd name="T9" fmla="*/ 161 h 15"/>
                <a:gd name="T10" fmla="*/ 41 w 7"/>
                <a:gd name="T11" fmla="*/ 150 h 15"/>
                <a:gd name="T12" fmla="*/ 0 w 7"/>
                <a:gd name="T13" fmla="*/ 53 h 15"/>
                <a:gd name="T14" fmla="*/ 19 w 7"/>
                <a:gd name="T15" fmla="*/ 0 h 15"/>
                <a:gd name="T16" fmla="*/ 41 w 7"/>
                <a:gd name="T17" fmla="*/ 0 h 15"/>
                <a:gd name="T18" fmla="*/ 41 w 7"/>
                <a:gd name="T19" fmla="*/ 0 h 15"/>
                <a:gd name="T20" fmla="*/ 19 w 7"/>
                <a:gd name="T21" fmla="*/ 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 h="15">
                  <a:moveTo>
                    <a:pt x="2" y="0"/>
                  </a:moveTo>
                  <a:cubicBezTo>
                    <a:pt x="0" y="1"/>
                    <a:pt x="0" y="3"/>
                    <a:pt x="0" y="5"/>
                  </a:cubicBezTo>
                  <a:cubicBezTo>
                    <a:pt x="0" y="9"/>
                    <a:pt x="2" y="12"/>
                    <a:pt x="4" y="14"/>
                  </a:cubicBezTo>
                  <a:cubicBezTo>
                    <a:pt x="5" y="15"/>
                    <a:pt x="6" y="15"/>
                    <a:pt x="7" y="15"/>
                  </a:cubicBezTo>
                  <a:cubicBezTo>
                    <a:pt x="7" y="15"/>
                    <a:pt x="7" y="15"/>
                    <a:pt x="7" y="15"/>
                  </a:cubicBezTo>
                  <a:cubicBezTo>
                    <a:pt x="6" y="15"/>
                    <a:pt x="5" y="14"/>
                    <a:pt x="4" y="14"/>
                  </a:cubicBezTo>
                  <a:cubicBezTo>
                    <a:pt x="2" y="12"/>
                    <a:pt x="0" y="9"/>
                    <a:pt x="0" y="5"/>
                  </a:cubicBezTo>
                  <a:cubicBezTo>
                    <a:pt x="0" y="3"/>
                    <a:pt x="1" y="1"/>
                    <a:pt x="2" y="0"/>
                  </a:cubicBezTo>
                  <a:cubicBezTo>
                    <a:pt x="3" y="0"/>
                    <a:pt x="4" y="0"/>
                    <a:pt x="4" y="0"/>
                  </a:cubicBezTo>
                  <a:cubicBezTo>
                    <a:pt x="4" y="0"/>
                    <a:pt x="4" y="0"/>
                    <a:pt x="4" y="0"/>
                  </a:cubicBezTo>
                  <a:cubicBezTo>
                    <a:pt x="4" y="0"/>
                    <a:pt x="3" y="0"/>
                    <a:pt x="2" y="0"/>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1" name="Freeform 841">
              <a:extLst>
                <a:ext uri="{FF2B5EF4-FFF2-40B4-BE49-F238E27FC236}">
                  <a16:creationId xmlns:a16="http://schemas.microsoft.com/office/drawing/2014/main" id="{6FC9B6BA-6FE8-65FE-468D-B637754E834C}"/>
                </a:ext>
              </a:extLst>
            </p:cNvPr>
            <p:cNvSpPr>
              <a:spLocks/>
            </p:cNvSpPr>
            <p:nvPr/>
          </p:nvSpPr>
          <p:spPr bwMode="auto">
            <a:xfrm>
              <a:off x="4316" y="2277"/>
              <a:ext cx="45" cy="50"/>
            </a:xfrm>
            <a:custGeom>
              <a:avLst/>
              <a:gdLst>
                <a:gd name="T0" fmla="*/ 155 w 22"/>
                <a:gd name="T1" fmla="*/ 61 h 23"/>
                <a:gd name="T2" fmla="*/ 104 w 22"/>
                <a:gd name="T3" fmla="*/ 0 h 23"/>
                <a:gd name="T4" fmla="*/ 41 w 22"/>
                <a:gd name="T5" fmla="*/ 20 h 23"/>
                <a:gd name="T6" fmla="*/ 51 w 22"/>
                <a:gd name="T7" fmla="*/ 185 h 23"/>
                <a:gd name="T8" fmla="*/ 172 w 22"/>
                <a:gd name="T9" fmla="*/ 174 h 23"/>
                <a:gd name="T10" fmla="*/ 155 w 22"/>
                <a:gd name="T11" fmla="*/ 61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23">
                  <a:moveTo>
                    <a:pt x="18" y="6"/>
                  </a:moveTo>
                  <a:cubicBezTo>
                    <a:pt x="16" y="3"/>
                    <a:pt x="15" y="1"/>
                    <a:pt x="12" y="0"/>
                  </a:cubicBezTo>
                  <a:cubicBezTo>
                    <a:pt x="10" y="0"/>
                    <a:pt x="7" y="0"/>
                    <a:pt x="5" y="2"/>
                  </a:cubicBezTo>
                  <a:cubicBezTo>
                    <a:pt x="0" y="6"/>
                    <a:pt x="1" y="14"/>
                    <a:pt x="6" y="18"/>
                  </a:cubicBezTo>
                  <a:cubicBezTo>
                    <a:pt x="12" y="23"/>
                    <a:pt x="19" y="21"/>
                    <a:pt x="20" y="17"/>
                  </a:cubicBezTo>
                  <a:cubicBezTo>
                    <a:pt x="22" y="13"/>
                    <a:pt x="21" y="11"/>
                    <a:pt x="18" y="6"/>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52" name="Freeform 842">
              <a:extLst>
                <a:ext uri="{FF2B5EF4-FFF2-40B4-BE49-F238E27FC236}">
                  <a16:creationId xmlns:a16="http://schemas.microsoft.com/office/drawing/2014/main" id="{4E7285F7-2B7D-F9D7-CD1C-BD05F65D43D5}"/>
                </a:ext>
              </a:extLst>
            </p:cNvPr>
            <p:cNvSpPr>
              <a:spLocks/>
            </p:cNvSpPr>
            <p:nvPr/>
          </p:nvSpPr>
          <p:spPr bwMode="auto">
            <a:xfrm>
              <a:off x="4328" y="2286"/>
              <a:ext cx="23" cy="28"/>
            </a:xfrm>
            <a:custGeom>
              <a:avLst/>
              <a:gdLst>
                <a:gd name="T0" fmla="*/ 100 w 11"/>
                <a:gd name="T1" fmla="*/ 80 h 13"/>
                <a:gd name="T2" fmla="*/ 75 w 11"/>
                <a:gd name="T3" fmla="*/ 121 h 13"/>
                <a:gd name="T4" fmla="*/ 17 w 11"/>
                <a:gd name="T5" fmla="*/ 80 h 13"/>
                <a:gd name="T6" fmla="*/ 8 w 11"/>
                <a:gd name="T7" fmla="*/ 19 h 13"/>
                <a:gd name="T8" fmla="*/ 44 w 11"/>
                <a:gd name="T9" fmla="*/ 0 h 13"/>
                <a:gd name="T10" fmla="*/ 44 w 11"/>
                <a:gd name="T11" fmla="*/ 0 h 13"/>
                <a:gd name="T12" fmla="*/ 8 w 11"/>
                <a:gd name="T13" fmla="*/ 19 h 13"/>
                <a:gd name="T14" fmla="*/ 17 w 11"/>
                <a:gd name="T15" fmla="*/ 80 h 13"/>
                <a:gd name="T16" fmla="*/ 75 w 11"/>
                <a:gd name="T17" fmla="*/ 121 h 13"/>
                <a:gd name="T18" fmla="*/ 100 w 11"/>
                <a:gd name="T19" fmla="*/ 80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 h="13">
                  <a:moveTo>
                    <a:pt x="11" y="8"/>
                  </a:moveTo>
                  <a:cubicBezTo>
                    <a:pt x="11" y="10"/>
                    <a:pt x="10" y="12"/>
                    <a:pt x="8" y="12"/>
                  </a:cubicBezTo>
                  <a:cubicBezTo>
                    <a:pt x="6" y="13"/>
                    <a:pt x="4" y="12"/>
                    <a:pt x="2" y="8"/>
                  </a:cubicBezTo>
                  <a:cubicBezTo>
                    <a:pt x="0" y="5"/>
                    <a:pt x="1" y="3"/>
                    <a:pt x="1" y="2"/>
                  </a:cubicBezTo>
                  <a:cubicBezTo>
                    <a:pt x="2" y="1"/>
                    <a:pt x="4" y="0"/>
                    <a:pt x="5" y="0"/>
                  </a:cubicBezTo>
                  <a:cubicBezTo>
                    <a:pt x="5" y="0"/>
                    <a:pt x="5" y="0"/>
                    <a:pt x="5" y="0"/>
                  </a:cubicBezTo>
                  <a:cubicBezTo>
                    <a:pt x="4" y="0"/>
                    <a:pt x="2" y="1"/>
                    <a:pt x="1" y="2"/>
                  </a:cubicBezTo>
                  <a:cubicBezTo>
                    <a:pt x="1" y="3"/>
                    <a:pt x="0" y="5"/>
                    <a:pt x="2" y="8"/>
                  </a:cubicBezTo>
                  <a:cubicBezTo>
                    <a:pt x="3" y="12"/>
                    <a:pt x="6" y="13"/>
                    <a:pt x="8" y="12"/>
                  </a:cubicBezTo>
                  <a:cubicBezTo>
                    <a:pt x="10" y="12"/>
                    <a:pt x="11" y="10"/>
                    <a:pt x="11"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3" name="Freeform 843">
              <a:extLst>
                <a:ext uri="{FF2B5EF4-FFF2-40B4-BE49-F238E27FC236}">
                  <a16:creationId xmlns:a16="http://schemas.microsoft.com/office/drawing/2014/main" id="{CB30FB94-4223-05F5-1ACD-7E4C4B2A3FB5}"/>
                </a:ext>
              </a:extLst>
            </p:cNvPr>
            <p:cNvSpPr>
              <a:spLocks/>
            </p:cNvSpPr>
            <p:nvPr/>
          </p:nvSpPr>
          <p:spPr bwMode="auto">
            <a:xfrm>
              <a:off x="4310" y="2318"/>
              <a:ext cx="61" cy="46"/>
            </a:xfrm>
            <a:custGeom>
              <a:avLst/>
              <a:gdLst>
                <a:gd name="T0" fmla="*/ 49 w 30"/>
                <a:gd name="T1" fmla="*/ 9 h 21"/>
                <a:gd name="T2" fmla="*/ 0 w 30"/>
                <a:gd name="T3" fmla="*/ 116 h 21"/>
                <a:gd name="T4" fmla="*/ 116 w 30"/>
                <a:gd name="T5" fmla="*/ 210 h 21"/>
                <a:gd name="T6" fmla="*/ 244 w 30"/>
                <a:gd name="T7" fmla="*/ 116 h 21"/>
                <a:gd name="T8" fmla="*/ 220 w 30"/>
                <a:gd name="T9" fmla="*/ 33 h 21"/>
                <a:gd name="T10" fmla="*/ 136 w 30"/>
                <a:gd name="T11" fmla="*/ 20 h 21"/>
                <a:gd name="T12" fmla="*/ 49 w 30"/>
                <a:gd name="T13" fmla="*/ 9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21">
                  <a:moveTo>
                    <a:pt x="6" y="1"/>
                  </a:moveTo>
                  <a:cubicBezTo>
                    <a:pt x="2" y="3"/>
                    <a:pt x="0" y="6"/>
                    <a:pt x="0" y="11"/>
                  </a:cubicBezTo>
                  <a:cubicBezTo>
                    <a:pt x="0" y="18"/>
                    <a:pt x="6" y="21"/>
                    <a:pt x="14" y="20"/>
                  </a:cubicBezTo>
                  <a:cubicBezTo>
                    <a:pt x="23" y="20"/>
                    <a:pt x="27" y="18"/>
                    <a:pt x="29" y="11"/>
                  </a:cubicBezTo>
                  <a:cubicBezTo>
                    <a:pt x="30" y="7"/>
                    <a:pt x="29" y="4"/>
                    <a:pt x="26" y="3"/>
                  </a:cubicBezTo>
                  <a:cubicBezTo>
                    <a:pt x="23" y="1"/>
                    <a:pt x="20" y="2"/>
                    <a:pt x="16" y="2"/>
                  </a:cubicBezTo>
                  <a:cubicBezTo>
                    <a:pt x="14" y="2"/>
                    <a:pt x="10" y="0"/>
                    <a:pt x="6" y="1"/>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854" name="Freeform 844">
              <a:extLst>
                <a:ext uri="{FF2B5EF4-FFF2-40B4-BE49-F238E27FC236}">
                  <a16:creationId xmlns:a16="http://schemas.microsoft.com/office/drawing/2014/main" id="{55EED0AD-B74B-D27B-3EDA-A5F4881190C4}"/>
                </a:ext>
              </a:extLst>
            </p:cNvPr>
            <p:cNvSpPr>
              <a:spLocks/>
            </p:cNvSpPr>
            <p:nvPr/>
          </p:nvSpPr>
          <p:spPr bwMode="auto">
            <a:xfrm>
              <a:off x="4320" y="2331"/>
              <a:ext cx="37" cy="16"/>
            </a:xfrm>
            <a:custGeom>
              <a:avLst/>
              <a:gdLst>
                <a:gd name="T0" fmla="*/ 156 w 18"/>
                <a:gd name="T1" fmla="*/ 11 h 7"/>
                <a:gd name="T2" fmla="*/ 156 w 18"/>
                <a:gd name="T3" fmla="*/ 37 h 7"/>
                <a:gd name="T4" fmla="*/ 68 w 18"/>
                <a:gd name="T5" fmla="*/ 85 h 7"/>
                <a:gd name="T6" fmla="*/ 0 w 18"/>
                <a:gd name="T7" fmla="*/ 37 h 7"/>
                <a:gd name="T8" fmla="*/ 16 w 18"/>
                <a:gd name="T9" fmla="*/ 0 h 7"/>
                <a:gd name="T10" fmla="*/ 16 w 18"/>
                <a:gd name="T11" fmla="*/ 0 h 7"/>
                <a:gd name="T12" fmla="*/ 0 w 18"/>
                <a:gd name="T13" fmla="*/ 37 h 7"/>
                <a:gd name="T14" fmla="*/ 68 w 18"/>
                <a:gd name="T15" fmla="*/ 85 h 7"/>
                <a:gd name="T16" fmla="*/ 156 w 18"/>
                <a:gd name="T17" fmla="*/ 37 h 7"/>
                <a:gd name="T18" fmla="*/ 156 w 18"/>
                <a:gd name="T19" fmla="*/ 11 h 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8" h="7">
                  <a:moveTo>
                    <a:pt x="18" y="1"/>
                  </a:moveTo>
                  <a:cubicBezTo>
                    <a:pt x="18" y="2"/>
                    <a:pt x="18" y="2"/>
                    <a:pt x="18" y="3"/>
                  </a:cubicBezTo>
                  <a:cubicBezTo>
                    <a:pt x="18" y="4"/>
                    <a:pt x="14" y="6"/>
                    <a:pt x="8" y="7"/>
                  </a:cubicBezTo>
                  <a:cubicBezTo>
                    <a:pt x="2" y="7"/>
                    <a:pt x="0" y="5"/>
                    <a:pt x="0" y="3"/>
                  </a:cubicBezTo>
                  <a:cubicBezTo>
                    <a:pt x="0" y="2"/>
                    <a:pt x="1" y="1"/>
                    <a:pt x="2" y="0"/>
                  </a:cubicBezTo>
                  <a:cubicBezTo>
                    <a:pt x="2" y="0"/>
                    <a:pt x="2" y="0"/>
                    <a:pt x="2" y="0"/>
                  </a:cubicBezTo>
                  <a:cubicBezTo>
                    <a:pt x="1" y="1"/>
                    <a:pt x="0" y="2"/>
                    <a:pt x="0" y="3"/>
                  </a:cubicBezTo>
                  <a:cubicBezTo>
                    <a:pt x="0" y="5"/>
                    <a:pt x="2" y="7"/>
                    <a:pt x="8" y="7"/>
                  </a:cubicBezTo>
                  <a:cubicBezTo>
                    <a:pt x="14" y="7"/>
                    <a:pt x="18" y="5"/>
                    <a:pt x="18" y="3"/>
                  </a:cubicBezTo>
                  <a:cubicBezTo>
                    <a:pt x="18" y="2"/>
                    <a:pt x="18" y="2"/>
                    <a:pt x="18"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5" name="Freeform 845">
              <a:extLst>
                <a:ext uri="{FF2B5EF4-FFF2-40B4-BE49-F238E27FC236}">
                  <a16:creationId xmlns:a16="http://schemas.microsoft.com/office/drawing/2014/main" id="{C6C6FAA9-B53D-C59E-89D8-47BA83348124}"/>
                </a:ext>
              </a:extLst>
            </p:cNvPr>
            <p:cNvSpPr>
              <a:spLocks/>
            </p:cNvSpPr>
            <p:nvPr/>
          </p:nvSpPr>
          <p:spPr bwMode="auto">
            <a:xfrm>
              <a:off x="4197" y="2176"/>
              <a:ext cx="37" cy="53"/>
            </a:xfrm>
            <a:custGeom>
              <a:avLst/>
              <a:gdLst>
                <a:gd name="T0" fmla="*/ 123 w 18"/>
                <a:gd name="T1" fmla="*/ 205 h 24"/>
                <a:gd name="T2" fmla="*/ 140 w 18"/>
                <a:gd name="T3" fmla="*/ 250 h 24"/>
                <a:gd name="T4" fmla="*/ 123 w 18"/>
                <a:gd name="T5" fmla="*/ 258 h 24"/>
                <a:gd name="T6" fmla="*/ 105 w 18"/>
                <a:gd name="T7" fmla="*/ 239 h 24"/>
                <a:gd name="T8" fmla="*/ 80 w 18"/>
                <a:gd name="T9" fmla="*/ 258 h 24"/>
                <a:gd name="T10" fmla="*/ 60 w 18"/>
                <a:gd name="T11" fmla="*/ 239 h 24"/>
                <a:gd name="T12" fmla="*/ 43 w 18"/>
                <a:gd name="T13" fmla="*/ 194 h 24"/>
                <a:gd name="T14" fmla="*/ 25 w 18"/>
                <a:gd name="T15" fmla="*/ 170 h 24"/>
                <a:gd name="T16" fmla="*/ 8 w 18"/>
                <a:gd name="T17" fmla="*/ 141 h 24"/>
                <a:gd name="T18" fmla="*/ 16 w 18"/>
                <a:gd name="T19" fmla="*/ 108 h 24"/>
                <a:gd name="T20" fmla="*/ 0 w 18"/>
                <a:gd name="T21" fmla="*/ 73 h 24"/>
                <a:gd name="T22" fmla="*/ 43 w 18"/>
                <a:gd name="T23" fmla="*/ 20 h 24"/>
                <a:gd name="T24" fmla="*/ 60 w 18"/>
                <a:gd name="T25" fmla="*/ 0 h 24"/>
                <a:gd name="T26" fmla="*/ 97 w 18"/>
                <a:gd name="T27" fmla="*/ 20 h 24"/>
                <a:gd name="T28" fmla="*/ 123 w 18"/>
                <a:gd name="T29" fmla="*/ 9 h 24"/>
                <a:gd name="T30" fmla="*/ 132 w 18"/>
                <a:gd name="T31" fmla="*/ 33 h 24"/>
                <a:gd name="T32" fmla="*/ 105 w 18"/>
                <a:gd name="T33" fmla="*/ 44 h 24"/>
                <a:gd name="T34" fmla="*/ 123 w 18"/>
                <a:gd name="T35" fmla="*/ 73 h 24"/>
                <a:gd name="T36" fmla="*/ 113 w 18"/>
                <a:gd name="T37" fmla="*/ 97 h 24"/>
                <a:gd name="T38" fmla="*/ 113 w 18"/>
                <a:gd name="T39" fmla="*/ 133 h 24"/>
                <a:gd name="T40" fmla="*/ 113 w 18"/>
                <a:gd name="T41" fmla="*/ 150 h 24"/>
                <a:gd name="T42" fmla="*/ 123 w 18"/>
                <a:gd name="T43" fmla="*/ 205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24">
                  <a:moveTo>
                    <a:pt x="14" y="19"/>
                  </a:moveTo>
                  <a:cubicBezTo>
                    <a:pt x="14" y="21"/>
                    <a:pt x="18" y="20"/>
                    <a:pt x="16" y="23"/>
                  </a:cubicBezTo>
                  <a:cubicBezTo>
                    <a:pt x="16" y="23"/>
                    <a:pt x="15" y="24"/>
                    <a:pt x="14" y="24"/>
                  </a:cubicBezTo>
                  <a:cubicBezTo>
                    <a:pt x="13" y="24"/>
                    <a:pt x="13" y="22"/>
                    <a:pt x="12" y="22"/>
                  </a:cubicBezTo>
                  <a:cubicBezTo>
                    <a:pt x="11" y="22"/>
                    <a:pt x="11" y="24"/>
                    <a:pt x="9" y="24"/>
                  </a:cubicBezTo>
                  <a:cubicBezTo>
                    <a:pt x="8" y="24"/>
                    <a:pt x="8" y="22"/>
                    <a:pt x="7" y="22"/>
                  </a:cubicBezTo>
                  <a:cubicBezTo>
                    <a:pt x="6" y="22"/>
                    <a:pt x="5" y="19"/>
                    <a:pt x="5" y="18"/>
                  </a:cubicBezTo>
                  <a:cubicBezTo>
                    <a:pt x="5" y="17"/>
                    <a:pt x="4" y="17"/>
                    <a:pt x="3" y="16"/>
                  </a:cubicBezTo>
                  <a:cubicBezTo>
                    <a:pt x="2" y="16"/>
                    <a:pt x="2" y="14"/>
                    <a:pt x="1" y="13"/>
                  </a:cubicBezTo>
                  <a:cubicBezTo>
                    <a:pt x="1" y="12"/>
                    <a:pt x="2" y="11"/>
                    <a:pt x="2" y="10"/>
                  </a:cubicBezTo>
                  <a:cubicBezTo>
                    <a:pt x="2" y="9"/>
                    <a:pt x="0" y="9"/>
                    <a:pt x="0" y="7"/>
                  </a:cubicBezTo>
                  <a:cubicBezTo>
                    <a:pt x="0" y="5"/>
                    <a:pt x="3" y="3"/>
                    <a:pt x="5" y="2"/>
                  </a:cubicBezTo>
                  <a:cubicBezTo>
                    <a:pt x="6" y="2"/>
                    <a:pt x="6" y="1"/>
                    <a:pt x="7" y="0"/>
                  </a:cubicBezTo>
                  <a:cubicBezTo>
                    <a:pt x="9" y="0"/>
                    <a:pt x="10" y="1"/>
                    <a:pt x="11" y="2"/>
                  </a:cubicBezTo>
                  <a:cubicBezTo>
                    <a:pt x="12" y="2"/>
                    <a:pt x="12" y="1"/>
                    <a:pt x="14" y="1"/>
                  </a:cubicBezTo>
                  <a:cubicBezTo>
                    <a:pt x="15" y="1"/>
                    <a:pt x="16" y="2"/>
                    <a:pt x="15" y="3"/>
                  </a:cubicBezTo>
                  <a:cubicBezTo>
                    <a:pt x="14" y="4"/>
                    <a:pt x="12" y="3"/>
                    <a:pt x="12" y="4"/>
                  </a:cubicBezTo>
                  <a:cubicBezTo>
                    <a:pt x="12" y="5"/>
                    <a:pt x="14" y="6"/>
                    <a:pt x="14" y="7"/>
                  </a:cubicBezTo>
                  <a:cubicBezTo>
                    <a:pt x="14" y="8"/>
                    <a:pt x="13" y="8"/>
                    <a:pt x="13" y="9"/>
                  </a:cubicBezTo>
                  <a:cubicBezTo>
                    <a:pt x="12" y="10"/>
                    <a:pt x="13" y="10"/>
                    <a:pt x="13" y="12"/>
                  </a:cubicBezTo>
                  <a:cubicBezTo>
                    <a:pt x="14" y="13"/>
                    <a:pt x="13" y="14"/>
                    <a:pt x="13" y="14"/>
                  </a:cubicBezTo>
                  <a:cubicBezTo>
                    <a:pt x="11" y="17"/>
                    <a:pt x="14" y="17"/>
                    <a:pt x="14" y="19"/>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6" name="Freeform 846">
              <a:extLst>
                <a:ext uri="{FF2B5EF4-FFF2-40B4-BE49-F238E27FC236}">
                  <a16:creationId xmlns:a16="http://schemas.microsoft.com/office/drawing/2014/main" id="{EF6905DF-259D-B8FB-6173-13187856DE94}"/>
                </a:ext>
              </a:extLst>
            </p:cNvPr>
            <p:cNvSpPr>
              <a:spLocks/>
            </p:cNvSpPr>
            <p:nvPr/>
          </p:nvSpPr>
          <p:spPr bwMode="auto">
            <a:xfrm>
              <a:off x="4199" y="2181"/>
              <a:ext cx="8" cy="17"/>
            </a:xfrm>
            <a:custGeom>
              <a:avLst/>
              <a:gdLst>
                <a:gd name="T0" fmla="*/ 24 w 4"/>
                <a:gd name="T1" fmla="*/ 9 h 8"/>
                <a:gd name="T2" fmla="*/ 0 w 4"/>
                <a:gd name="T3" fmla="*/ 40 h 8"/>
                <a:gd name="T4" fmla="*/ 8 w 4"/>
                <a:gd name="T5" fmla="*/ 77 h 8"/>
                <a:gd name="T6" fmla="*/ 16 w 4"/>
                <a:gd name="T7" fmla="*/ 60 h 8"/>
                <a:gd name="T8" fmla="*/ 8 w 4"/>
                <a:gd name="T9" fmla="*/ 49 h 8"/>
                <a:gd name="T10" fmla="*/ 24 w 4"/>
                <a:gd name="T11" fmla="*/ 19 h 8"/>
                <a:gd name="T12" fmla="*/ 32 w 4"/>
                <a:gd name="T13" fmla="*/ 0 h 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8">
                  <a:moveTo>
                    <a:pt x="3" y="1"/>
                  </a:moveTo>
                  <a:cubicBezTo>
                    <a:pt x="2" y="2"/>
                    <a:pt x="0" y="3"/>
                    <a:pt x="0" y="4"/>
                  </a:cubicBezTo>
                  <a:cubicBezTo>
                    <a:pt x="0" y="6"/>
                    <a:pt x="2" y="7"/>
                    <a:pt x="1" y="8"/>
                  </a:cubicBezTo>
                  <a:cubicBezTo>
                    <a:pt x="2" y="8"/>
                    <a:pt x="2" y="7"/>
                    <a:pt x="2" y="6"/>
                  </a:cubicBezTo>
                  <a:cubicBezTo>
                    <a:pt x="2" y="6"/>
                    <a:pt x="1" y="5"/>
                    <a:pt x="1" y="5"/>
                  </a:cubicBezTo>
                  <a:cubicBezTo>
                    <a:pt x="1" y="3"/>
                    <a:pt x="3" y="3"/>
                    <a:pt x="3" y="2"/>
                  </a:cubicBezTo>
                  <a:cubicBezTo>
                    <a:pt x="4" y="2"/>
                    <a:pt x="3" y="1"/>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7" name="Freeform 847">
              <a:extLst>
                <a:ext uri="{FF2B5EF4-FFF2-40B4-BE49-F238E27FC236}">
                  <a16:creationId xmlns:a16="http://schemas.microsoft.com/office/drawing/2014/main" id="{10D9AEAF-7191-CDDF-A0E8-83D036B3CA74}"/>
                </a:ext>
              </a:extLst>
            </p:cNvPr>
            <p:cNvSpPr>
              <a:spLocks/>
            </p:cNvSpPr>
            <p:nvPr/>
          </p:nvSpPr>
          <p:spPr bwMode="auto">
            <a:xfrm>
              <a:off x="4201" y="2202"/>
              <a:ext cx="8" cy="14"/>
            </a:xfrm>
            <a:custGeom>
              <a:avLst/>
              <a:gdLst>
                <a:gd name="T0" fmla="*/ 8 w 4"/>
                <a:gd name="T1" fmla="*/ 0 h 6"/>
                <a:gd name="T2" fmla="*/ 8 w 4"/>
                <a:gd name="T3" fmla="*/ 49 h 6"/>
                <a:gd name="T4" fmla="*/ 32 w 4"/>
                <a:gd name="T5" fmla="*/ 77 h 6"/>
                <a:gd name="T6" fmla="*/ 24 w 4"/>
                <a:gd name="T7" fmla="*/ 37 h 6"/>
                <a:gd name="T8" fmla="*/ 8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1" y="0"/>
                  </a:moveTo>
                  <a:cubicBezTo>
                    <a:pt x="0" y="1"/>
                    <a:pt x="0" y="3"/>
                    <a:pt x="1" y="4"/>
                  </a:cubicBezTo>
                  <a:cubicBezTo>
                    <a:pt x="2" y="5"/>
                    <a:pt x="3" y="5"/>
                    <a:pt x="4" y="6"/>
                  </a:cubicBezTo>
                  <a:cubicBezTo>
                    <a:pt x="4" y="5"/>
                    <a:pt x="4" y="4"/>
                    <a:pt x="3" y="3"/>
                  </a:cubicBezTo>
                  <a:cubicBezTo>
                    <a:pt x="2" y="3"/>
                    <a:pt x="0"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8" name="Freeform 848">
              <a:extLst>
                <a:ext uri="{FF2B5EF4-FFF2-40B4-BE49-F238E27FC236}">
                  <a16:creationId xmlns:a16="http://schemas.microsoft.com/office/drawing/2014/main" id="{8FD56BDD-5D85-DEFE-4909-02004D9BCA5B}"/>
                </a:ext>
              </a:extLst>
            </p:cNvPr>
            <p:cNvSpPr>
              <a:spLocks/>
            </p:cNvSpPr>
            <p:nvPr/>
          </p:nvSpPr>
          <p:spPr bwMode="auto">
            <a:xfrm>
              <a:off x="4205" y="2198"/>
              <a:ext cx="7" cy="11"/>
            </a:xfrm>
            <a:custGeom>
              <a:avLst/>
              <a:gdLst>
                <a:gd name="T0" fmla="*/ 28 w 3"/>
                <a:gd name="T1" fmla="*/ 9 h 5"/>
                <a:gd name="T2" fmla="*/ 12 w 3"/>
                <a:gd name="T3" fmla="*/ 20 h 5"/>
                <a:gd name="T4" fmla="*/ 12 w 3"/>
                <a:gd name="T5" fmla="*/ 33 h 5"/>
                <a:gd name="T6" fmla="*/ 37 w 3"/>
                <a:gd name="T7" fmla="*/ 53 h 5"/>
                <a:gd name="T8" fmla="*/ 12 w 3"/>
                <a:gd name="T9" fmla="*/ 20 h 5"/>
                <a:gd name="T10" fmla="*/ 12 w 3"/>
                <a:gd name="T11" fmla="*/ 9 h 5"/>
                <a:gd name="T12" fmla="*/ 37 w 3"/>
                <a:gd name="T13" fmla="*/ 0 h 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 h="5">
                  <a:moveTo>
                    <a:pt x="2" y="1"/>
                  </a:moveTo>
                  <a:cubicBezTo>
                    <a:pt x="2" y="1"/>
                    <a:pt x="1" y="1"/>
                    <a:pt x="1" y="2"/>
                  </a:cubicBezTo>
                  <a:cubicBezTo>
                    <a:pt x="1" y="2"/>
                    <a:pt x="1" y="3"/>
                    <a:pt x="1" y="3"/>
                  </a:cubicBezTo>
                  <a:cubicBezTo>
                    <a:pt x="2" y="4"/>
                    <a:pt x="2" y="5"/>
                    <a:pt x="3" y="5"/>
                  </a:cubicBezTo>
                  <a:cubicBezTo>
                    <a:pt x="2" y="4"/>
                    <a:pt x="0" y="4"/>
                    <a:pt x="1" y="2"/>
                  </a:cubicBezTo>
                  <a:cubicBezTo>
                    <a:pt x="1" y="2"/>
                    <a:pt x="1" y="1"/>
                    <a:pt x="1" y="1"/>
                  </a:cubicBezTo>
                  <a:cubicBezTo>
                    <a:pt x="2" y="0"/>
                    <a:pt x="2"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59" name="Freeform 849">
              <a:extLst>
                <a:ext uri="{FF2B5EF4-FFF2-40B4-BE49-F238E27FC236}">
                  <a16:creationId xmlns:a16="http://schemas.microsoft.com/office/drawing/2014/main" id="{6284914F-3177-5D8A-C461-27A416132A21}"/>
                </a:ext>
              </a:extLst>
            </p:cNvPr>
            <p:cNvSpPr>
              <a:spLocks/>
            </p:cNvSpPr>
            <p:nvPr/>
          </p:nvSpPr>
          <p:spPr bwMode="auto">
            <a:xfrm>
              <a:off x="4209" y="2218"/>
              <a:ext cx="13" cy="11"/>
            </a:xfrm>
            <a:custGeom>
              <a:avLst/>
              <a:gdLst>
                <a:gd name="T0" fmla="*/ 0 w 6"/>
                <a:gd name="T1" fmla="*/ 0 h 5"/>
                <a:gd name="T2" fmla="*/ 9 w 6"/>
                <a:gd name="T3" fmla="*/ 20 h 5"/>
                <a:gd name="T4" fmla="*/ 20 w 6"/>
                <a:gd name="T5" fmla="*/ 33 h 5"/>
                <a:gd name="T6" fmla="*/ 33 w 6"/>
                <a:gd name="T7" fmla="*/ 44 h 5"/>
                <a:gd name="T8" fmla="*/ 61 w 6"/>
                <a:gd name="T9" fmla="*/ 33 h 5"/>
                <a:gd name="T10" fmla="*/ 52 w 6"/>
                <a:gd name="T11" fmla="*/ 33 h 5"/>
                <a:gd name="T12" fmla="*/ 33 w 6"/>
                <a:gd name="T13" fmla="*/ 20 h 5"/>
                <a:gd name="T14" fmla="*/ 9 w 6"/>
                <a:gd name="T15" fmla="*/ 9 h 5"/>
                <a:gd name="T16" fmla="*/ 0 w 6"/>
                <a:gd name="T17" fmla="*/ 0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 h="5">
                  <a:moveTo>
                    <a:pt x="0" y="0"/>
                  </a:moveTo>
                  <a:cubicBezTo>
                    <a:pt x="0" y="1"/>
                    <a:pt x="0" y="2"/>
                    <a:pt x="1" y="2"/>
                  </a:cubicBezTo>
                  <a:cubicBezTo>
                    <a:pt x="1" y="3"/>
                    <a:pt x="2" y="2"/>
                    <a:pt x="2" y="3"/>
                  </a:cubicBezTo>
                  <a:cubicBezTo>
                    <a:pt x="2" y="3"/>
                    <a:pt x="2" y="3"/>
                    <a:pt x="3" y="4"/>
                  </a:cubicBezTo>
                  <a:cubicBezTo>
                    <a:pt x="4" y="5"/>
                    <a:pt x="5" y="3"/>
                    <a:pt x="6" y="3"/>
                  </a:cubicBezTo>
                  <a:cubicBezTo>
                    <a:pt x="6" y="3"/>
                    <a:pt x="5" y="3"/>
                    <a:pt x="5" y="3"/>
                  </a:cubicBezTo>
                  <a:cubicBezTo>
                    <a:pt x="4" y="3"/>
                    <a:pt x="4" y="3"/>
                    <a:pt x="3" y="2"/>
                  </a:cubicBezTo>
                  <a:cubicBezTo>
                    <a:pt x="2" y="1"/>
                    <a:pt x="2" y="1"/>
                    <a:pt x="1" y="1"/>
                  </a:cubicBezTo>
                  <a:cubicBezTo>
                    <a:pt x="1" y="1"/>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0" name="Freeform 850">
              <a:extLst>
                <a:ext uri="{FF2B5EF4-FFF2-40B4-BE49-F238E27FC236}">
                  <a16:creationId xmlns:a16="http://schemas.microsoft.com/office/drawing/2014/main" id="{4897C6B1-D2EC-E46B-04FB-6E8E31BEBFE0}"/>
                </a:ext>
              </a:extLst>
            </p:cNvPr>
            <p:cNvSpPr>
              <a:spLocks/>
            </p:cNvSpPr>
            <p:nvPr/>
          </p:nvSpPr>
          <p:spPr bwMode="auto">
            <a:xfrm>
              <a:off x="4220" y="2222"/>
              <a:ext cx="10" cy="4"/>
            </a:xfrm>
            <a:custGeom>
              <a:avLst/>
              <a:gdLst>
                <a:gd name="T0" fmla="*/ 40 w 5"/>
                <a:gd name="T1" fmla="*/ 8 h 2"/>
                <a:gd name="T2" fmla="*/ 24 w 5"/>
                <a:gd name="T3" fmla="*/ 16 h 2"/>
                <a:gd name="T4" fmla="*/ 0 w 5"/>
                <a:gd name="T5" fmla="*/ 0 h 2"/>
                <a:gd name="T6" fmla="*/ 32 w 5"/>
                <a:gd name="T7" fmla="*/ 8 h 2"/>
                <a:gd name="T8" fmla="*/ 40 w 5"/>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2">
                  <a:moveTo>
                    <a:pt x="5" y="1"/>
                  </a:moveTo>
                  <a:cubicBezTo>
                    <a:pt x="5" y="1"/>
                    <a:pt x="4" y="2"/>
                    <a:pt x="3" y="2"/>
                  </a:cubicBezTo>
                  <a:cubicBezTo>
                    <a:pt x="2" y="2"/>
                    <a:pt x="1" y="1"/>
                    <a:pt x="0" y="0"/>
                  </a:cubicBezTo>
                  <a:cubicBezTo>
                    <a:pt x="1" y="1"/>
                    <a:pt x="3" y="1"/>
                    <a:pt x="4" y="1"/>
                  </a:cubicBezTo>
                  <a:cubicBezTo>
                    <a:pt x="4" y="1"/>
                    <a:pt x="5" y="0"/>
                    <a:pt x="5"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1" name="Freeform 851">
              <a:extLst>
                <a:ext uri="{FF2B5EF4-FFF2-40B4-BE49-F238E27FC236}">
                  <a16:creationId xmlns:a16="http://schemas.microsoft.com/office/drawing/2014/main" id="{CEA43B64-84FC-33D8-0834-6AA45ED96B26}"/>
                </a:ext>
              </a:extLst>
            </p:cNvPr>
            <p:cNvSpPr>
              <a:spLocks/>
            </p:cNvSpPr>
            <p:nvPr/>
          </p:nvSpPr>
          <p:spPr bwMode="auto">
            <a:xfrm>
              <a:off x="4222" y="2200"/>
              <a:ext cx="2" cy="5"/>
            </a:xfrm>
            <a:custGeom>
              <a:avLst/>
              <a:gdLst>
                <a:gd name="T0" fmla="*/ 0 w 1"/>
                <a:gd name="T1" fmla="*/ 0 h 2"/>
                <a:gd name="T2" fmla="*/ 8 w 1"/>
                <a:gd name="T3" fmla="*/ 20 h 2"/>
                <a:gd name="T4" fmla="*/ 0 w 1"/>
                <a:gd name="T5" fmla="*/ 33 h 2"/>
                <a:gd name="T6" fmla="*/ 0 w 1"/>
                <a:gd name="T7" fmla="*/ 20 h 2"/>
                <a:gd name="T8" fmla="*/ 0 w 1"/>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2">
                  <a:moveTo>
                    <a:pt x="0" y="0"/>
                  </a:moveTo>
                  <a:cubicBezTo>
                    <a:pt x="1" y="0"/>
                    <a:pt x="1" y="1"/>
                    <a:pt x="1" y="1"/>
                  </a:cubicBezTo>
                  <a:cubicBezTo>
                    <a:pt x="1" y="2"/>
                    <a:pt x="1" y="2"/>
                    <a:pt x="0" y="2"/>
                  </a:cubicBezTo>
                  <a:cubicBezTo>
                    <a:pt x="1" y="2"/>
                    <a:pt x="0" y="2"/>
                    <a:pt x="0" y="1"/>
                  </a:cubicBezTo>
                  <a:cubicBezTo>
                    <a:pt x="0" y="1"/>
                    <a:pt x="0"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2" name="Freeform 852">
              <a:extLst>
                <a:ext uri="{FF2B5EF4-FFF2-40B4-BE49-F238E27FC236}">
                  <a16:creationId xmlns:a16="http://schemas.microsoft.com/office/drawing/2014/main" id="{31C2EB4E-0D53-0E97-F75A-A15698C2D376}"/>
                </a:ext>
              </a:extLst>
            </p:cNvPr>
            <p:cNvSpPr>
              <a:spLocks/>
            </p:cNvSpPr>
            <p:nvPr/>
          </p:nvSpPr>
          <p:spPr bwMode="auto">
            <a:xfrm>
              <a:off x="4222" y="2178"/>
              <a:ext cx="6" cy="5"/>
            </a:xfrm>
            <a:custGeom>
              <a:avLst/>
              <a:gdLst>
                <a:gd name="T0" fmla="*/ 24 w 3"/>
                <a:gd name="T1" fmla="*/ 20 h 2"/>
                <a:gd name="T2" fmla="*/ 0 w 3"/>
                <a:gd name="T3" fmla="*/ 33 h 2"/>
                <a:gd name="T4" fmla="*/ 16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3" y="1"/>
                  </a:moveTo>
                  <a:cubicBezTo>
                    <a:pt x="3" y="2"/>
                    <a:pt x="1" y="2"/>
                    <a:pt x="0" y="2"/>
                  </a:cubicBezTo>
                  <a:cubicBezTo>
                    <a:pt x="1" y="2"/>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3" name="Freeform 853">
              <a:extLst>
                <a:ext uri="{FF2B5EF4-FFF2-40B4-BE49-F238E27FC236}">
                  <a16:creationId xmlns:a16="http://schemas.microsoft.com/office/drawing/2014/main" id="{6D3F61D5-340F-6C28-0348-91F062D33D99}"/>
                </a:ext>
              </a:extLst>
            </p:cNvPr>
            <p:cNvSpPr>
              <a:spLocks/>
            </p:cNvSpPr>
            <p:nvPr/>
          </p:nvSpPr>
          <p:spPr bwMode="auto">
            <a:xfrm>
              <a:off x="4199" y="2187"/>
              <a:ext cx="4" cy="9"/>
            </a:xfrm>
            <a:custGeom>
              <a:avLst/>
              <a:gdLst>
                <a:gd name="T0" fmla="*/ 8 w 2"/>
                <a:gd name="T1" fmla="*/ 0 h 4"/>
                <a:gd name="T2" fmla="*/ 0 w 2"/>
                <a:gd name="T3" fmla="*/ 25 h 4"/>
                <a:gd name="T4" fmla="*/ 8 w 2"/>
                <a:gd name="T5" fmla="*/ 45 h 4"/>
                <a:gd name="T6" fmla="*/ 8 w 2"/>
                <a:gd name="T7" fmla="*/ 36 h 4"/>
                <a:gd name="T8" fmla="*/ 0 w 2"/>
                <a:gd name="T9" fmla="*/ 25 h 4"/>
                <a:gd name="T10" fmla="*/ 8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1" y="0"/>
                  </a:moveTo>
                  <a:cubicBezTo>
                    <a:pt x="0" y="1"/>
                    <a:pt x="0" y="2"/>
                    <a:pt x="0" y="2"/>
                  </a:cubicBezTo>
                  <a:cubicBezTo>
                    <a:pt x="0" y="3"/>
                    <a:pt x="1" y="4"/>
                    <a:pt x="1" y="4"/>
                  </a:cubicBezTo>
                  <a:cubicBezTo>
                    <a:pt x="1" y="4"/>
                    <a:pt x="2" y="3"/>
                    <a:pt x="1" y="3"/>
                  </a:cubicBezTo>
                  <a:cubicBezTo>
                    <a:pt x="1" y="2"/>
                    <a:pt x="1" y="2"/>
                    <a:pt x="0" y="2"/>
                  </a:cubicBezTo>
                  <a:cubicBezTo>
                    <a:pt x="0" y="1"/>
                    <a:pt x="1"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4" name="Freeform 854">
              <a:extLst>
                <a:ext uri="{FF2B5EF4-FFF2-40B4-BE49-F238E27FC236}">
                  <a16:creationId xmlns:a16="http://schemas.microsoft.com/office/drawing/2014/main" id="{321718BA-4708-4E90-2704-10FAE9E2EBCF}"/>
                </a:ext>
              </a:extLst>
            </p:cNvPr>
            <p:cNvSpPr>
              <a:spLocks/>
            </p:cNvSpPr>
            <p:nvPr/>
          </p:nvSpPr>
          <p:spPr bwMode="auto">
            <a:xfrm>
              <a:off x="4212" y="2222"/>
              <a:ext cx="10" cy="4"/>
            </a:xfrm>
            <a:custGeom>
              <a:avLst/>
              <a:gdLst>
                <a:gd name="T0" fmla="*/ 0 w 5"/>
                <a:gd name="T1" fmla="*/ 0 h 2"/>
                <a:gd name="T2" fmla="*/ 16 w 5"/>
                <a:gd name="T3" fmla="*/ 16 h 2"/>
                <a:gd name="T4" fmla="*/ 40 w 5"/>
                <a:gd name="T5" fmla="*/ 8 h 2"/>
                <a:gd name="T6" fmla="*/ 24 w 5"/>
                <a:gd name="T7" fmla="*/ 8 h 2"/>
                <a:gd name="T8" fmla="*/ 16 w 5"/>
                <a:gd name="T9" fmla="*/ 8 h 2"/>
                <a:gd name="T10" fmla="*/ 8 w 5"/>
                <a:gd name="T11" fmla="*/ 0 h 2"/>
                <a:gd name="T12" fmla="*/ 0 w 5"/>
                <a:gd name="T13" fmla="*/ 0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 h="2">
                  <a:moveTo>
                    <a:pt x="0" y="0"/>
                  </a:moveTo>
                  <a:cubicBezTo>
                    <a:pt x="1" y="0"/>
                    <a:pt x="1" y="2"/>
                    <a:pt x="2" y="2"/>
                  </a:cubicBezTo>
                  <a:cubicBezTo>
                    <a:pt x="3" y="2"/>
                    <a:pt x="4" y="1"/>
                    <a:pt x="5" y="1"/>
                  </a:cubicBezTo>
                  <a:cubicBezTo>
                    <a:pt x="4" y="0"/>
                    <a:pt x="4" y="1"/>
                    <a:pt x="3" y="1"/>
                  </a:cubicBezTo>
                  <a:cubicBezTo>
                    <a:pt x="2" y="1"/>
                    <a:pt x="2" y="1"/>
                    <a:pt x="2" y="1"/>
                  </a:cubicBezTo>
                  <a:cubicBezTo>
                    <a:pt x="2" y="1"/>
                    <a:pt x="1" y="0"/>
                    <a:pt x="1" y="0"/>
                  </a:cubicBezTo>
                  <a:cubicBezTo>
                    <a:pt x="1" y="0"/>
                    <a:pt x="0"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5" name="Freeform 855">
              <a:extLst>
                <a:ext uri="{FF2B5EF4-FFF2-40B4-BE49-F238E27FC236}">
                  <a16:creationId xmlns:a16="http://schemas.microsoft.com/office/drawing/2014/main" id="{DFBE1B9C-F5CD-8599-8D21-6AFED53EA299}"/>
                </a:ext>
              </a:extLst>
            </p:cNvPr>
            <p:cNvSpPr>
              <a:spLocks/>
            </p:cNvSpPr>
            <p:nvPr/>
          </p:nvSpPr>
          <p:spPr bwMode="auto">
            <a:xfrm>
              <a:off x="4224" y="2224"/>
              <a:ext cx="6" cy="2"/>
            </a:xfrm>
            <a:custGeom>
              <a:avLst/>
              <a:gdLst>
                <a:gd name="T0" fmla="*/ 24 w 3"/>
                <a:gd name="T1" fmla="*/ 0 h 1"/>
                <a:gd name="T2" fmla="*/ 16 w 3"/>
                <a:gd name="T3" fmla="*/ 8 h 1"/>
                <a:gd name="T4" fmla="*/ 0 w 3"/>
                <a:gd name="T5" fmla="*/ 0 h 1"/>
                <a:gd name="T6" fmla="*/ 24 w 3"/>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1">
                  <a:moveTo>
                    <a:pt x="3" y="0"/>
                  </a:moveTo>
                  <a:cubicBezTo>
                    <a:pt x="2" y="0"/>
                    <a:pt x="2" y="1"/>
                    <a:pt x="2" y="1"/>
                  </a:cubicBezTo>
                  <a:cubicBezTo>
                    <a:pt x="1" y="1"/>
                    <a:pt x="0" y="1"/>
                    <a:pt x="0" y="0"/>
                  </a:cubicBezTo>
                  <a:cubicBezTo>
                    <a:pt x="1" y="1"/>
                    <a:pt x="2" y="0"/>
                    <a:pt x="3"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6" name="Freeform 856">
              <a:extLst>
                <a:ext uri="{FF2B5EF4-FFF2-40B4-BE49-F238E27FC236}">
                  <a16:creationId xmlns:a16="http://schemas.microsoft.com/office/drawing/2014/main" id="{2462F0F9-C0CE-32ED-7531-7581FF715006}"/>
                </a:ext>
              </a:extLst>
            </p:cNvPr>
            <p:cNvSpPr>
              <a:spLocks/>
            </p:cNvSpPr>
            <p:nvPr/>
          </p:nvSpPr>
          <p:spPr bwMode="auto">
            <a:xfrm>
              <a:off x="4201" y="2207"/>
              <a:ext cx="8" cy="9"/>
            </a:xfrm>
            <a:custGeom>
              <a:avLst/>
              <a:gdLst>
                <a:gd name="T0" fmla="*/ 8 w 4"/>
                <a:gd name="T1" fmla="*/ 11 h 4"/>
                <a:gd name="T2" fmla="*/ 24 w 4"/>
                <a:gd name="T3" fmla="*/ 45 h 4"/>
                <a:gd name="T4" fmla="*/ 24 w 4"/>
                <a:gd name="T5" fmla="*/ 25 h 4"/>
                <a:gd name="T6" fmla="*/ 8 w 4"/>
                <a:gd name="T7" fmla="*/ 11 h 4"/>
                <a:gd name="T8" fmla="*/ 0 w 4"/>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
                  <a:moveTo>
                    <a:pt x="1" y="1"/>
                  </a:moveTo>
                  <a:cubicBezTo>
                    <a:pt x="2" y="2"/>
                    <a:pt x="3" y="3"/>
                    <a:pt x="3" y="4"/>
                  </a:cubicBezTo>
                  <a:cubicBezTo>
                    <a:pt x="4" y="3"/>
                    <a:pt x="3" y="2"/>
                    <a:pt x="3" y="2"/>
                  </a:cubicBezTo>
                  <a:cubicBezTo>
                    <a:pt x="2" y="2"/>
                    <a:pt x="2" y="2"/>
                    <a:pt x="1" y="1"/>
                  </a:cubicBezTo>
                  <a:cubicBezTo>
                    <a:pt x="1" y="1"/>
                    <a:pt x="1" y="1"/>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7" name="Freeform 857">
              <a:extLst>
                <a:ext uri="{FF2B5EF4-FFF2-40B4-BE49-F238E27FC236}">
                  <a16:creationId xmlns:a16="http://schemas.microsoft.com/office/drawing/2014/main" id="{1EE77D7F-C7E1-EC7A-59C8-CF0EDA7F061E}"/>
                </a:ext>
              </a:extLst>
            </p:cNvPr>
            <p:cNvSpPr>
              <a:spLocks/>
            </p:cNvSpPr>
            <p:nvPr/>
          </p:nvSpPr>
          <p:spPr bwMode="auto">
            <a:xfrm>
              <a:off x="4220" y="2209"/>
              <a:ext cx="8" cy="11"/>
            </a:xfrm>
            <a:custGeom>
              <a:avLst/>
              <a:gdLst>
                <a:gd name="T0" fmla="*/ 8 w 4"/>
                <a:gd name="T1" fmla="*/ 0 h 5"/>
                <a:gd name="T2" fmla="*/ 16 w 4"/>
                <a:gd name="T3" fmla="*/ 33 h 5"/>
                <a:gd name="T4" fmla="*/ 32 w 4"/>
                <a:gd name="T5" fmla="*/ 53 h 5"/>
                <a:gd name="T6" fmla="*/ 8 w 4"/>
                <a:gd name="T7" fmla="*/ 33 h 5"/>
                <a:gd name="T8" fmla="*/ 0 w 4"/>
                <a:gd name="T9" fmla="*/ 20 h 5"/>
                <a:gd name="T10" fmla="*/ 0 w 4"/>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5">
                  <a:moveTo>
                    <a:pt x="1" y="0"/>
                  </a:moveTo>
                  <a:cubicBezTo>
                    <a:pt x="0" y="1"/>
                    <a:pt x="1" y="2"/>
                    <a:pt x="2" y="3"/>
                  </a:cubicBezTo>
                  <a:cubicBezTo>
                    <a:pt x="3" y="3"/>
                    <a:pt x="3" y="5"/>
                    <a:pt x="4" y="5"/>
                  </a:cubicBezTo>
                  <a:cubicBezTo>
                    <a:pt x="3" y="5"/>
                    <a:pt x="2" y="4"/>
                    <a:pt x="1" y="3"/>
                  </a:cubicBezTo>
                  <a:cubicBezTo>
                    <a:pt x="1" y="3"/>
                    <a:pt x="0" y="2"/>
                    <a:pt x="0" y="2"/>
                  </a:cubicBezTo>
                  <a:cubicBezTo>
                    <a:pt x="0" y="1"/>
                    <a:pt x="0" y="0"/>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8" name="Freeform 858">
              <a:extLst>
                <a:ext uri="{FF2B5EF4-FFF2-40B4-BE49-F238E27FC236}">
                  <a16:creationId xmlns:a16="http://schemas.microsoft.com/office/drawing/2014/main" id="{FB67B554-E2E6-4A05-9E30-A3C9E836C7A6}"/>
                </a:ext>
              </a:extLst>
            </p:cNvPr>
            <p:cNvSpPr>
              <a:spLocks/>
            </p:cNvSpPr>
            <p:nvPr/>
          </p:nvSpPr>
          <p:spPr bwMode="auto">
            <a:xfrm>
              <a:off x="4220" y="2185"/>
              <a:ext cx="6" cy="9"/>
            </a:xfrm>
            <a:custGeom>
              <a:avLst/>
              <a:gdLst>
                <a:gd name="T0" fmla="*/ 8 w 3"/>
                <a:gd name="T1" fmla="*/ 0 h 4"/>
                <a:gd name="T2" fmla="*/ 8 w 3"/>
                <a:gd name="T3" fmla="*/ 45 h 4"/>
                <a:gd name="T4" fmla="*/ 16 w 3"/>
                <a:gd name="T5" fmla="*/ 36 h 4"/>
                <a:gd name="T6" fmla="*/ 8 w 3"/>
                <a:gd name="T7" fmla="*/ 25 h 4"/>
                <a:gd name="T8" fmla="*/ 8 w 3"/>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1" y="0"/>
                  </a:moveTo>
                  <a:cubicBezTo>
                    <a:pt x="0" y="2"/>
                    <a:pt x="3" y="3"/>
                    <a:pt x="1" y="4"/>
                  </a:cubicBezTo>
                  <a:cubicBezTo>
                    <a:pt x="2" y="4"/>
                    <a:pt x="2" y="3"/>
                    <a:pt x="2" y="3"/>
                  </a:cubicBezTo>
                  <a:cubicBezTo>
                    <a:pt x="1" y="2"/>
                    <a:pt x="1" y="2"/>
                    <a:pt x="1" y="2"/>
                  </a:cubicBezTo>
                  <a:cubicBezTo>
                    <a:pt x="1" y="2"/>
                    <a:pt x="1" y="2"/>
                    <a:pt x="1"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69" name="Freeform 859">
              <a:extLst>
                <a:ext uri="{FF2B5EF4-FFF2-40B4-BE49-F238E27FC236}">
                  <a16:creationId xmlns:a16="http://schemas.microsoft.com/office/drawing/2014/main" id="{5E77E0CB-A1EF-B69A-C6AD-53AD649B92EC}"/>
                </a:ext>
              </a:extLst>
            </p:cNvPr>
            <p:cNvSpPr>
              <a:spLocks/>
            </p:cNvSpPr>
            <p:nvPr/>
          </p:nvSpPr>
          <p:spPr bwMode="auto">
            <a:xfrm>
              <a:off x="4212" y="2176"/>
              <a:ext cx="8" cy="5"/>
            </a:xfrm>
            <a:custGeom>
              <a:avLst/>
              <a:gdLst>
                <a:gd name="T0" fmla="*/ 32 w 4"/>
                <a:gd name="T1" fmla="*/ 33 h 2"/>
                <a:gd name="T2" fmla="*/ 0 w 4"/>
                <a:gd name="T3" fmla="*/ 33 h 2"/>
                <a:gd name="T4" fmla="*/ 8 w 4"/>
                <a:gd name="T5" fmla="*/ 33 h 2"/>
                <a:gd name="T6" fmla="*/ 24 w 4"/>
                <a:gd name="T7" fmla="*/ 33 h 2"/>
                <a:gd name="T8" fmla="*/ 24 w 4"/>
                <a:gd name="T9" fmla="*/ 33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2"/>
                  </a:moveTo>
                  <a:cubicBezTo>
                    <a:pt x="2" y="1"/>
                    <a:pt x="1" y="0"/>
                    <a:pt x="0" y="2"/>
                  </a:cubicBezTo>
                  <a:cubicBezTo>
                    <a:pt x="0" y="2"/>
                    <a:pt x="1" y="2"/>
                    <a:pt x="1" y="2"/>
                  </a:cubicBezTo>
                  <a:cubicBezTo>
                    <a:pt x="2" y="2"/>
                    <a:pt x="2" y="2"/>
                    <a:pt x="3" y="2"/>
                  </a:cubicBezTo>
                  <a:cubicBezTo>
                    <a:pt x="3" y="2"/>
                    <a:pt x="3" y="2"/>
                    <a:pt x="3"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70" name="Freeform 860">
              <a:extLst>
                <a:ext uri="{FF2B5EF4-FFF2-40B4-BE49-F238E27FC236}">
                  <a16:creationId xmlns:a16="http://schemas.microsoft.com/office/drawing/2014/main" id="{00368FFB-611B-0A6E-24B6-670C33659491}"/>
                </a:ext>
              </a:extLst>
            </p:cNvPr>
            <p:cNvSpPr>
              <a:spLocks/>
            </p:cNvSpPr>
            <p:nvPr/>
          </p:nvSpPr>
          <p:spPr bwMode="auto">
            <a:xfrm>
              <a:off x="4197" y="2176"/>
              <a:ext cx="37" cy="53"/>
            </a:xfrm>
            <a:custGeom>
              <a:avLst/>
              <a:gdLst>
                <a:gd name="T0" fmla="*/ 123 w 18"/>
                <a:gd name="T1" fmla="*/ 205 h 24"/>
                <a:gd name="T2" fmla="*/ 140 w 18"/>
                <a:gd name="T3" fmla="*/ 250 h 24"/>
                <a:gd name="T4" fmla="*/ 123 w 18"/>
                <a:gd name="T5" fmla="*/ 258 h 24"/>
                <a:gd name="T6" fmla="*/ 105 w 18"/>
                <a:gd name="T7" fmla="*/ 239 h 24"/>
                <a:gd name="T8" fmla="*/ 80 w 18"/>
                <a:gd name="T9" fmla="*/ 258 h 24"/>
                <a:gd name="T10" fmla="*/ 60 w 18"/>
                <a:gd name="T11" fmla="*/ 239 h 24"/>
                <a:gd name="T12" fmla="*/ 43 w 18"/>
                <a:gd name="T13" fmla="*/ 194 h 24"/>
                <a:gd name="T14" fmla="*/ 25 w 18"/>
                <a:gd name="T15" fmla="*/ 170 h 24"/>
                <a:gd name="T16" fmla="*/ 8 w 18"/>
                <a:gd name="T17" fmla="*/ 141 h 24"/>
                <a:gd name="T18" fmla="*/ 16 w 18"/>
                <a:gd name="T19" fmla="*/ 108 h 24"/>
                <a:gd name="T20" fmla="*/ 0 w 18"/>
                <a:gd name="T21" fmla="*/ 73 h 24"/>
                <a:gd name="T22" fmla="*/ 43 w 18"/>
                <a:gd name="T23" fmla="*/ 20 h 24"/>
                <a:gd name="T24" fmla="*/ 60 w 18"/>
                <a:gd name="T25" fmla="*/ 0 h 24"/>
                <a:gd name="T26" fmla="*/ 97 w 18"/>
                <a:gd name="T27" fmla="*/ 20 h 24"/>
                <a:gd name="T28" fmla="*/ 123 w 18"/>
                <a:gd name="T29" fmla="*/ 9 h 24"/>
                <a:gd name="T30" fmla="*/ 132 w 18"/>
                <a:gd name="T31" fmla="*/ 33 h 24"/>
                <a:gd name="T32" fmla="*/ 105 w 18"/>
                <a:gd name="T33" fmla="*/ 44 h 24"/>
                <a:gd name="T34" fmla="*/ 123 w 18"/>
                <a:gd name="T35" fmla="*/ 73 h 24"/>
                <a:gd name="T36" fmla="*/ 113 w 18"/>
                <a:gd name="T37" fmla="*/ 97 h 24"/>
                <a:gd name="T38" fmla="*/ 113 w 18"/>
                <a:gd name="T39" fmla="*/ 133 h 24"/>
                <a:gd name="T40" fmla="*/ 113 w 18"/>
                <a:gd name="T41" fmla="*/ 150 h 24"/>
                <a:gd name="T42" fmla="*/ 123 w 18"/>
                <a:gd name="T43" fmla="*/ 205 h 2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8" h="24">
                  <a:moveTo>
                    <a:pt x="14" y="19"/>
                  </a:moveTo>
                  <a:cubicBezTo>
                    <a:pt x="14" y="21"/>
                    <a:pt x="18" y="20"/>
                    <a:pt x="16" y="23"/>
                  </a:cubicBezTo>
                  <a:cubicBezTo>
                    <a:pt x="16" y="23"/>
                    <a:pt x="15" y="24"/>
                    <a:pt x="14" y="24"/>
                  </a:cubicBezTo>
                  <a:cubicBezTo>
                    <a:pt x="13" y="24"/>
                    <a:pt x="13" y="22"/>
                    <a:pt x="12" y="22"/>
                  </a:cubicBezTo>
                  <a:cubicBezTo>
                    <a:pt x="11" y="22"/>
                    <a:pt x="11" y="24"/>
                    <a:pt x="9" y="24"/>
                  </a:cubicBezTo>
                  <a:cubicBezTo>
                    <a:pt x="8" y="24"/>
                    <a:pt x="8" y="22"/>
                    <a:pt x="7" y="22"/>
                  </a:cubicBezTo>
                  <a:cubicBezTo>
                    <a:pt x="6" y="22"/>
                    <a:pt x="5" y="19"/>
                    <a:pt x="5" y="18"/>
                  </a:cubicBezTo>
                  <a:cubicBezTo>
                    <a:pt x="5" y="17"/>
                    <a:pt x="4" y="17"/>
                    <a:pt x="3" y="16"/>
                  </a:cubicBezTo>
                  <a:cubicBezTo>
                    <a:pt x="2" y="16"/>
                    <a:pt x="2" y="14"/>
                    <a:pt x="1" y="13"/>
                  </a:cubicBezTo>
                  <a:cubicBezTo>
                    <a:pt x="1" y="12"/>
                    <a:pt x="2" y="11"/>
                    <a:pt x="2" y="10"/>
                  </a:cubicBezTo>
                  <a:cubicBezTo>
                    <a:pt x="2" y="9"/>
                    <a:pt x="0" y="9"/>
                    <a:pt x="0" y="7"/>
                  </a:cubicBezTo>
                  <a:cubicBezTo>
                    <a:pt x="0" y="5"/>
                    <a:pt x="3" y="3"/>
                    <a:pt x="5" y="2"/>
                  </a:cubicBezTo>
                  <a:cubicBezTo>
                    <a:pt x="6" y="2"/>
                    <a:pt x="6" y="1"/>
                    <a:pt x="7" y="0"/>
                  </a:cubicBezTo>
                  <a:cubicBezTo>
                    <a:pt x="9" y="0"/>
                    <a:pt x="10" y="1"/>
                    <a:pt x="11" y="2"/>
                  </a:cubicBezTo>
                  <a:cubicBezTo>
                    <a:pt x="12" y="2"/>
                    <a:pt x="12" y="1"/>
                    <a:pt x="14" y="1"/>
                  </a:cubicBezTo>
                  <a:cubicBezTo>
                    <a:pt x="15" y="1"/>
                    <a:pt x="16" y="2"/>
                    <a:pt x="15" y="3"/>
                  </a:cubicBezTo>
                  <a:cubicBezTo>
                    <a:pt x="14" y="4"/>
                    <a:pt x="12" y="3"/>
                    <a:pt x="12" y="4"/>
                  </a:cubicBezTo>
                  <a:cubicBezTo>
                    <a:pt x="12" y="5"/>
                    <a:pt x="14" y="6"/>
                    <a:pt x="14" y="7"/>
                  </a:cubicBezTo>
                  <a:cubicBezTo>
                    <a:pt x="14" y="8"/>
                    <a:pt x="13" y="8"/>
                    <a:pt x="13" y="9"/>
                  </a:cubicBezTo>
                  <a:cubicBezTo>
                    <a:pt x="12" y="10"/>
                    <a:pt x="13" y="10"/>
                    <a:pt x="13" y="12"/>
                  </a:cubicBezTo>
                  <a:cubicBezTo>
                    <a:pt x="14" y="13"/>
                    <a:pt x="13" y="14"/>
                    <a:pt x="13" y="14"/>
                  </a:cubicBezTo>
                  <a:cubicBezTo>
                    <a:pt x="11" y="17"/>
                    <a:pt x="14" y="17"/>
                    <a:pt x="14" y="19"/>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71" name="Freeform 861">
              <a:extLst>
                <a:ext uri="{FF2B5EF4-FFF2-40B4-BE49-F238E27FC236}">
                  <a16:creationId xmlns:a16="http://schemas.microsoft.com/office/drawing/2014/main" id="{2A46C92B-0C3B-AAC6-B1D5-846F2A091438}"/>
                </a:ext>
              </a:extLst>
            </p:cNvPr>
            <p:cNvSpPr>
              <a:spLocks/>
            </p:cNvSpPr>
            <p:nvPr/>
          </p:nvSpPr>
          <p:spPr bwMode="auto">
            <a:xfrm>
              <a:off x="4201" y="2194"/>
              <a:ext cx="2" cy="6"/>
            </a:xfrm>
            <a:custGeom>
              <a:avLst/>
              <a:gdLst>
                <a:gd name="T0" fmla="*/ 0 w 1"/>
                <a:gd name="T1" fmla="*/ 24 h 3"/>
                <a:gd name="T2" fmla="*/ 8 w 1"/>
                <a:gd name="T3" fmla="*/ 0 h 3"/>
                <a:gd name="T4" fmla="*/ 0 60000 65536"/>
                <a:gd name="T5" fmla="*/ 0 60000 65536"/>
              </a:gdLst>
              <a:ahLst/>
              <a:cxnLst>
                <a:cxn ang="T4">
                  <a:pos x="T0" y="T1"/>
                </a:cxn>
                <a:cxn ang="T5">
                  <a:pos x="T2" y="T3"/>
                </a:cxn>
              </a:cxnLst>
              <a:rect l="0" t="0" r="r" b="b"/>
              <a:pathLst>
                <a:path w="1" h="3">
                  <a:moveTo>
                    <a:pt x="0" y="3"/>
                  </a:moveTo>
                  <a:cubicBezTo>
                    <a:pt x="1" y="3"/>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72" name="Freeform 862">
              <a:extLst>
                <a:ext uri="{FF2B5EF4-FFF2-40B4-BE49-F238E27FC236}">
                  <a16:creationId xmlns:a16="http://schemas.microsoft.com/office/drawing/2014/main" id="{DCC94F37-7739-794E-BC72-CF702673E3C4}"/>
                </a:ext>
              </a:extLst>
            </p:cNvPr>
            <p:cNvSpPr>
              <a:spLocks/>
            </p:cNvSpPr>
            <p:nvPr/>
          </p:nvSpPr>
          <p:spPr bwMode="auto">
            <a:xfrm>
              <a:off x="4220" y="2198"/>
              <a:ext cx="2" cy="4"/>
            </a:xfrm>
            <a:custGeom>
              <a:avLst/>
              <a:gdLst>
                <a:gd name="T0" fmla="*/ 0 w 1"/>
                <a:gd name="T1" fmla="*/ 16 h 2"/>
                <a:gd name="T2" fmla="*/ 8 w 1"/>
                <a:gd name="T3" fmla="*/ 0 h 2"/>
                <a:gd name="T4" fmla="*/ 0 60000 65536"/>
                <a:gd name="T5" fmla="*/ 0 60000 65536"/>
              </a:gdLst>
              <a:ahLst/>
              <a:cxnLst>
                <a:cxn ang="T4">
                  <a:pos x="T0" y="T1"/>
                </a:cxn>
                <a:cxn ang="T5">
                  <a:pos x="T2" y="T3"/>
                </a:cxn>
              </a:cxnLst>
              <a:rect l="0" t="0" r="r" b="b"/>
              <a:pathLst>
                <a:path w="1" h="2">
                  <a:moveTo>
                    <a:pt x="0" y="2"/>
                  </a:moveTo>
                  <a:cubicBezTo>
                    <a:pt x="0" y="1"/>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73" name="Freeform 863">
              <a:extLst>
                <a:ext uri="{FF2B5EF4-FFF2-40B4-BE49-F238E27FC236}">
                  <a16:creationId xmlns:a16="http://schemas.microsoft.com/office/drawing/2014/main" id="{CAFA3344-1410-5738-1552-D482347D9F06}"/>
                </a:ext>
              </a:extLst>
            </p:cNvPr>
            <p:cNvSpPr>
              <a:spLocks/>
            </p:cNvSpPr>
            <p:nvPr/>
          </p:nvSpPr>
          <p:spPr bwMode="auto">
            <a:xfrm>
              <a:off x="4209" y="2196"/>
              <a:ext cx="3" cy="13"/>
            </a:xfrm>
            <a:custGeom>
              <a:avLst/>
              <a:gdLst>
                <a:gd name="T0" fmla="*/ 27 w 1"/>
                <a:gd name="T1" fmla="*/ 61 h 6"/>
                <a:gd name="T2" fmla="*/ 0 w 1"/>
                <a:gd name="T3" fmla="*/ 33 h 6"/>
                <a:gd name="T4" fmla="*/ 0 w 1"/>
                <a:gd name="T5" fmla="*/ 9 h 6"/>
                <a:gd name="T6" fmla="*/ 27 w 1"/>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1" y="6"/>
                  </a:moveTo>
                  <a:cubicBezTo>
                    <a:pt x="0" y="5"/>
                    <a:pt x="0" y="4"/>
                    <a:pt x="0" y="3"/>
                  </a:cubicBezTo>
                  <a:cubicBezTo>
                    <a:pt x="0" y="2"/>
                    <a:pt x="0" y="2"/>
                    <a:pt x="0" y="1"/>
                  </a:cubicBezTo>
                  <a:cubicBezTo>
                    <a:pt x="1" y="1"/>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74" name="Freeform 864">
              <a:extLst>
                <a:ext uri="{FF2B5EF4-FFF2-40B4-BE49-F238E27FC236}">
                  <a16:creationId xmlns:a16="http://schemas.microsoft.com/office/drawing/2014/main" id="{B52BFEDA-68A0-1153-21B5-83097DDF6E48}"/>
                </a:ext>
              </a:extLst>
            </p:cNvPr>
            <p:cNvSpPr>
              <a:spLocks/>
            </p:cNvSpPr>
            <p:nvPr/>
          </p:nvSpPr>
          <p:spPr bwMode="auto">
            <a:xfrm>
              <a:off x="4220" y="2224"/>
              <a:ext cx="2" cy="1"/>
            </a:xfrm>
            <a:custGeom>
              <a:avLst/>
              <a:gdLst>
                <a:gd name="T0" fmla="*/ 8 w 1"/>
                <a:gd name="T1" fmla="*/ 0 h 1"/>
                <a:gd name="T2" fmla="*/ 0 w 1"/>
                <a:gd name="T3" fmla="*/ 0 h 1"/>
                <a:gd name="T4" fmla="*/ 0 60000 65536"/>
                <a:gd name="T5" fmla="*/ 0 60000 65536"/>
              </a:gdLst>
              <a:ahLst/>
              <a:cxnLst>
                <a:cxn ang="T4">
                  <a:pos x="T0" y="T1"/>
                </a:cxn>
                <a:cxn ang="T5">
                  <a:pos x="T2" y="T3"/>
                </a:cxn>
              </a:cxnLst>
              <a:rect l="0" t="0" r="r" b="b"/>
              <a:pathLst>
                <a:path w="1" h="1">
                  <a:moveTo>
                    <a:pt x="1" y="0"/>
                  </a:moveTo>
                  <a:cubicBezTo>
                    <a:pt x="1" y="0"/>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75" name="Freeform 865">
              <a:extLst>
                <a:ext uri="{FF2B5EF4-FFF2-40B4-BE49-F238E27FC236}">
                  <a16:creationId xmlns:a16="http://schemas.microsoft.com/office/drawing/2014/main" id="{90F59D22-F1F1-51C4-C4A4-050367B45DBC}"/>
                </a:ext>
              </a:extLst>
            </p:cNvPr>
            <p:cNvSpPr>
              <a:spLocks/>
            </p:cNvSpPr>
            <p:nvPr/>
          </p:nvSpPr>
          <p:spPr bwMode="auto">
            <a:xfrm>
              <a:off x="4470" y="2384"/>
              <a:ext cx="41" cy="44"/>
            </a:xfrm>
            <a:custGeom>
              <a:avLst/>
              <a:gdLst>
                <a:gd name="T0" fmla="*/ 164 w 20"/>
                <a:gd name="T1" fmla="*/ 150 h 20"/>
                <a:gd name="T2" fmla="*/ 139 w 20"/>
                <a:gd name="T3" fmla="*/ 194 h 20"/>
                <a:gd name="T4" fmla="*/ 121 w 20"/>
                <a:gd name="T5" fmla="*/ 194 h 20"/>
                <a:gd name="T6" fmla="*/ 113 w 20"/>
                <a:gd name="T7" fmla="*/ 194 h 20"/>
                <a:gd name="T8" fmla="*/ 88 w 20"/>
                <a:gd name="T9" fmla="*/ 202 h 20"/>
                <a:gd name="T10" fmla="*/ 51 w 20"/>
                <a:gd name="T11" fmla="*/ 194 h 20"/>
                <a:gd name="T12" fmla="*/ 51 w 20"/>
                <a:gd name="T13" fmla="*/ 161 h 20"/>
                <a:gd name="T14" fmla="*/ 16 w 20"/>
                <a:gd name="T15" fmla="*/ 150 h 20"/>
                <a:gd name="T16" fmla="*/ 16 w 20"/>
                <a:gd name="T17" fmla="*/ 117 h 20"/>
                <a:gd name="T18" fmla="*/ 8 w 20"/>
                <a:gd name="T19" fmla="*/ 73 h 20"/>
                <a:gd name="T20" fmla="*/ 16 w 20"/>
                <a:gd name="T21" fmla="*/ 53 h 20"/>
                <a:gd name="T22" fmla="*/ 33 w 20"/>
                <a:gd name="T23" fmla="*/ 33 h 20"/>
                <a:gd name="T24" fmla="*/ 96 w 20"/>
                <a:gd name="T25" fmla="*/ 9 h 20"/>
                <a:gd name="T26" fmla="*/ 113 w 20"/>
                <a:gd name="T27" fmla="*/ 33 h 20"/>
                <a:gd name="T28" fmla="*/ 139 w 20"/>
                <a:gd name="T29" fmla="*/ 53 h 20"/>
                <a:gd name="T30" fmla="*/ 148 w 20"/>
                <a:gd name="T31" fmla="*/ 64 h 20"/>
                <a:gd name="T32" fmla="*/ 156 w 20"/>
                <a:gd name="T33" fmla="*/ 88 h 20"/>
                <a:gd name="T34" fmla="*/ 172 w 20"/>
                <a:gd name="T35" fmla="*/ 117 h 20"/>
                <a:gd name="T36" fmla="*/ 164 w 20"/>
                <a:gd name="T37" fmla="*/ 15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0">
                  <a:moveTo>
                    <a:pt x="19" y="14"/>
                  </a:moveTo>
                  <a:cubicBezTo>
                    <a:pt x="19" y="15"/>
                    <a:pt x="17" y="18"/>
                    <a:pt x="16" y="18"/>
                  </a:cubicBezTo>
                  <a:cubicBezTo>
                    <a:pt x="15" y="19"/>
                    <a:pt x="15" y="18"/>
                    <a:pt x="14" y="18"/>
                  </a:cubicBezTo>
                  <a:cubicBezTo>
                    <a:pt x="13" y="17"/>
                    <a:pt x="14" y="18"/>
                    <a:pt x="13" y="18"/>
                  </a:cubicBezTo>
                  <a:cubicBezTo>
                    <a:pt x="12" y="19"/>
                    <a:pt x="11" y="18"/>
                    <a:pt x="10" y="19"/>
                  </a:cubicBezTo>
                  <a:cubicBezTo>
                    <a:pt x="8" y="19"/>
                    <a:pt x="7" y="20"/>
                    <a:pt x="6" y="18"/>
                  </a:cubicBezTo>
                  <a:cubicBezTo>
                    <a:pt x="6" y="17"/>
                    <a:pt x="7" y="16"/>
                    <a:pt x="6" y="15"/>
                  </a:cubicBezTo>
                  <a:cubicBezTo>
                    <a:pt x="4" y="14"/>
                    <a:pt x="3" y="15"/>
                    <a:pt x="2" y="14"/>
                  </a:cubicBezTo>
                  <a:cubicBezTo>
                    <a:pt x="1" y="12"/>
                    <a:pt x="2" y="12"/>
                    <a:pt x="2" y="11"/>
                  </a:cubicBezTo>
                  <a:cubicBezTo>
                    <a:pt x="2" y="9"/>
                    <a:pt x="1" y="9"/>
                    <a:pt x="1" y="7"/>
                  </a:cubicBezTo>
                  <a:cubicBezTo>
                    <a:pt x="0" y="6"/>
                    <a:pt x="2" y="6"/>
                    <a:pt x="2" y="5"/>
                  </a:cubicBezTo>
                  <a:cubicBezTo>
                    <a:pt x="3" y="4"/>
                    <a:pt x="3" y="4"/>
                    <a:pt x="4" y="3"/>
                  </a:cubicBezTo>
                  <a:cubicBezTo>
                    <a:pt x="5" y="1"/>
                    <a:pt x="9" y="0"/>
                    <a:pt x="11" y="1"/>
                  </a:cubicBezTo>
                  <a:cubicBezTo>
                    <a:pt x="12" y="1"/>
                    <a:pt x="12" y="2"/>
                    <a:pt x="13" y="3"/>
                  </a:cubicBezTo>
                  <a:cubicBezTo>
                    <a:pt x="15" y="3"/>
                    <a:pt x="16" y="3"/>
                    <a:pt x="16" y="5"/>
                  </a:cubicBezTo>
                  <a:cubicBezTo>
                    <a:pt x="16" y="5"/>
                    <a:pt x="16" y="6"/>
                    <a:pt x="17" y="6"/>
                  </a:cubicBezTo>
                  <a:cubicBezTo>
                    <a:pt x="17" y="7"/>
                    <a:pt x="18" y="7"/>
                    <a:pt x="18" y="8"/>
                  </a:cubicBezTo>
                  <a:cubicBezTo>
                    <a:pt x="20" y="9"/>
                    <a:pt x="20" y="9"/>
                    <a:pt x="20" y="11"/>
                  </a:cubicBezTo>
                  <a:cubicBezTo>
                    <a:pt x="19" y="12"/>
                    <a:pt x="19" y="13"/>
                    <a:pt x="19" y="14"/>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76" name="Freeform 866">
              <a:extLst>
                <a:ext uri="{FF2B5EF4-FFF2-40B4-BE49-F238E27FC236}">
                  <a16:creationId xmlns:a16="http://schemas.microsoft.com/office/drawing/2014/main" id="{B71D914C-FF29-A6AB-FCA9-B4E34E849CA9}"/>
                </a:ext>
              </a:extLst>
            </p:cNvPr>
            <p:cNvSpPr>
              <a:spLocks/>
            </p:cNvSpPr>
            <p:nvPr/>
          </p:nvSpPr>
          <p:spPr bwMode="auto">
            <a:xfrm>
              <a:off x="4472" y="2395"/>
              <a:ext cx="16" cy="20"/>
            </a:xfrm>
            <a:custGeom>
              <a:avLst/>
              <a:gdLst>
                <a:gd name="T0" fmla="*/ 24 w 8"/>
                <a:gd name="T1" fmla="*/ 0 h 9"/>
                <a:gd name="T2" fmla="*/ 0 w 8"/>
                <a:gd name="T3" fmla="*/ 20 h 9"/>
                <a:gd name="T4" fmla="*/ 8 w 8"/>
                <a:gd name="T5" fmla="*/ 53 h 9"/>
                <a:gd name="T6" fmla="*/ 8 w 8"/>
                <a:gd name="T7" fmla="*/ 80 h 9"/>
                <a:gd name="T8" fmla="*/ 32 w 8"/>
                <a:gd name="T9" fmla="*/ 98 h 9"/>
                <a:gd name="T10" fmla="*/ 16 w 8"/>
                <a:gd name="T11" fmla="*/ 64 h 9"/>
                <a:gd name="T12" fmla="*/ 32 w 8"/>
                <a:gd name="T13" fmla="*/ 44 h 9"/>
                <a:gd name="T14" fmla="*/ 40 w 8"/>
                <a:gd name="T15" fmla="*/ 20 h 9"/>
                <a:gd name="T16" fmla="*/ 64 w 8"/>
                <a:gd name="T17" fmla="*/ 9 h 9"/>
                <a:gd name="T18" fmla="*/ 40 w 8"/>
                <a:gd name="T19" fmla="*/ 9 h 9"/>
                <a:gd name="T20" fmla="*/ 16 w 8"/>
                <a:gd name="T21" fmla="*/ 20 h 9"/>
                <a:gd name="T22" fmla="*/ 24 w 8"/>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8" h="9">
                  <a:moveTo>
                    <a:pt x="3" y="0"/>
                  </a:moveTo>
                  <a:cubicBezTo>
                    <a:pt x="2" y="1"/>
                    <a:pt x="0" y="1"/>
                    <a:pt x="0" y="2"/>
                  </a:cubicBezTo>
                  <a:cubicBezTo>
                    <a:pt x="0" y="3"/>
                    <a:pt x="1" y="4"/>
                    <a:pt x="1" y="5"/>
                  </a:cubicBezTo>
                  <a:cubicBezTo>
                    <a:pt x="2" y="6"/>
                    <a:pt x="1" y="6"/>
                    <a:pt x="1" y="7"/>
                  </a:cubicBezTo>
                  <a:cubicBezTo>
                    <a:pt x="1" y="8"/>
                    <a:pt x="3" y="9"/>
                    <a:pt x="4" y="9"/>
                  </a:cubicBezTo>
                  <a:cubicBezTo>
                    <a:pt x="2" y="9"/>
                    <a:pt x="2" y="7"/>
                    <a:pt x="2" y="6"/>
                  </a:cubicBezTo>
                  <a:cubicBezTo>
                    <a:pt x="3" y="5"/>
                    <a:pt x="4" y="5"/>
                    <a:pt x="4" y="4"/>
                  </a:cubicBezTo>
                  <a:cubicBezTo>
                    <a:pt x="5" y="3"/>
                    <a:pt x="4" y="2"/>
                    <a:pt x="5" y="2"/>
                  </a:cubicBezTo>
                  <a:cubicBezTo>
                    <a:pt x="6" y="1"/>
                    <a:pt x="7" y="2"/>
                    <a:pt x="8" y="1"/>
                  </a:cubicBezTo>
                  <a:cubicBezTo>
                    <a:pt x="7" y="1"/>
                    <a:pt x="6" y="0"/>
                    <a:pt x="5" y="1"/>
                  </a:cubicBezTo>
                  <a:cubicBezTo>
                    <a:pt x="4" y="1"/>
                    <a:pt x="3" y="3"/>
                    <a:pt x="2" y="2"/>
                  </a:cubicBezTo>
                  <a:cubicBezTo>
                    <a:pt x="2" y="1"/>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77" name="Freeform 867">
              <a:extLst>
                <a:ext uri="{FF2B5EF4-FFF2-40B4-BE49-F238E27FC236}">
                  <a16:creationId xmlns:a16="http://schemas.microsoft.com/office/drawing/2014/main" id="{36CF495E-77E0-9E26-3F4F-57088FA4EB07}"/>
                </a:ext>
              </a:extLst>
            </p:cNvPr>
            <p:cNvSpPr>
              <a:spLocks/>
            </p:cNvSpPr>
            <p:nvPr/>
          </p:nvSpPr>
          <p:spPr bwMode="auto">
            <a:xfrm>
              <a:off x="4482" y="2417"/>
              <a:ext cx="14" cy="6"/>
            </a:xfrm>
            <a:custGeom>
              <a:avLst/>
              <a:gdLst>
                <a:gd name="T0" fmla="*/ 0 w 7"/>
                <a:gd name="T1" fmla="*/ 8 h 3"/>
                <a:gd name="T2" fmla="*/ 8 w 7"/>
                <a:gd name="T3" fmla="*/ 24 h 3"/>
                <a:gd name="T4" fmla="*/ 24 w 7"/>
                <a:gd name="T5" fmla="*/ 24 h 3"/>
                <a:gd name="T6" fmla="*/ 56 w 7"/>
                <a:gd name="T7" fmla="*/ 16 h 3"/>
                <a:gd name="T8" fmla="*/ 40 w 7"/>
                <a:gd name="T9" fmla="*/ 16 h 3"/>
                <a:gd name="T10" fmla="*/ 24 w 7"/>
                <a:gd name="T11" fmla="*/ 16 h 3"/>
                <a:gd name="T12" fmla="*/ 16 w 7"/>
                <a:gd name="T13" fmla="*/ 8 h 3"/>
                <a:gd name="T14" fmla="*/ 0 w 7"/>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0" y="1"/>
                  </a:moveTo>
                  <a:cubicBezTo>
                    <a:pt x="1" y="1"/>
                    <a:pt x="0" y="2"/>
                    <a:pt x="1" y="3"/>
                  </a:cubicBezTo>
                  <a:cubicBezTo>
                    <a:pt x="1" y="3"/>
                    <a:pt x="2" y="3"/>
                    <a:pt x="3" y="3"/>
                  </a:cubicBezTo>
                  <a:cubicBezTo>
                    <a:pt x="4" y="3"/>
                    <a:pt x="6" y="3"/>
                    <a:pt x="7" y="2"/>
                  </a:cubicBezTo>
                  <a:cubicBezTo>
                    <a:pt x="6" y="2"/>
                    <a:pt x="6" y="3"/>
                    <a:pt x="5" y="2"/>
                  </a:cubicBezTo>
                  <a:cubicBezTo>
                    <a:pt x="4" y="2"/>
                    <a:pt x="4" y="2"/>
                    <a:pt x="3" y="2"/>
                  </a:cubicBezTo>
                  <a:cubicBezTo>
                    <a:pt x="2" y="2"/>
                    <a:pt x="2" y="2"/>
                    <a:pt x="2" y="1"/>
                  </a:cubicBezTo>
                  <a:cubicBezTo>
                    <a:pt x="1" y="1"/>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78" name="Freeform 868">
              <a:extLst>
                <a:ext uri="{FF2B5EF4-FFF2-40B4-BE49-F238E27FC236}">
                  <a16:creationId xmlns:a16="http://schemas.microsoft.com/office/drawing/2014/main" id="{0CCD362B-8880-3E25-0A21-C107F718E935}"/>
                </a:ext>
              </a:extLst>
            </p:cNvPr>
            <p:cNvSpPr>
              <a:spLocks/>
            </p:cNvSpPr>
            <p:nvPr/>
          </p:nvSpPr>
          <p:spPr bwMode="auto">
            <a:xfrm>
              <a:off x="4498" y="2408"/>
              <a:ext cx="11" cy="15"/>
            </a:xfrm>
            <a:custGeom>
              <a:avLst/>
              <a:gdLst>
                <a:gd name="T0" fmla="*/ 53 w 5"/>
                <a:gd name="T1" fmla="*/ 19 h 7"/>
                <a:gd name="T2" fmla="*/ 33 w 5"/>
                <a:gd name="T3" fmla="*/ 51 h 7"/>
                <a:gd name="T4" fmla="*/ 20 w 5"/>
                <a:gd name="T5" fmla="*/ 69 h 7"/>
                <a:gd name="T6" fmla="*/ 0 w 5"/>
                <a:gd name="T7" fmla="*/ 60 h 7"/>
                <a:gd name="T8" fmla="*/ 33 w 5"/>
                <a:gd name="T9" fmla="*/ 41 h 7"/>
                <a:gd name="T10" fmla="*/ 44 w 5"/>
                <a:gd name="T11" fmla="*/ 19 h 7"/>
                <a:gd name="T12" fmla="*/ 53 w 5"/>
                <a:gd name="T13" fmla="*/ 0 h 7"/>
                <a:gd name="T14" fmla="*/ 53 w 5"/>
                <a:gd name="T15" fmla="*/ 19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 h="7">
                  <a:moveTo>
                    <a:pt x="5" y="2"/>
                  </a:moveTo>
                  <a:cubicBezTo>
                    <a:pt x="5" y="3"/>
                    <a:pt x="4" y="4"/>
                    <a:pt x="3" y="5"/>
                  </a:cubicBezTo>
                  <a:cubicBezTo>
                    <a:pt x="3" y="6"/>
                    <a:pt x="3" y="6"/>
                    <a:pt x="2" y="7"/>
                  </a:cubicBezTo>
                  <a:cubicBezTo>
                    <a:pt x="1" y="7"/>
                    <a:pt x="1" y="6"/>
                    <a:pt x="0" y="6"/>
                  </a:cubicBezTo>
                  <a:cubicBezTo>
                    <a:pt x="2" y="6"/>
                    <a:pt x="3" y="5"/>
                    <a:pt x="3" y="4"/>
                  </a:cubicBezTo>
                  <a:cubicBezTo>
                    <a:pt x="4" y="3"/>
                    <a:pt x="4" y="3"/>
                    <a:pt x="4" y="2"/>
                  </a:cubicBezTo>
                  <a:cubicBezTo>
                    <a:pt x="5" y="2"/>
                    <a:pt x="5" y="1"/>
                    <a:pt x="5" y="0"/>
                  </a:cubicBezTo>
                  <a:cubicBezTo>
                    <a:pt x="5" y="1"/>
                    <a:pt x="5" y="2"/>
                    <a:pt x="5"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79" name="Freeform 869">
              <a:extLst>
                <a:ext uri="{FF2B5EF4-FFF2-40B4-BE49-F238E27FC236}">
                  <a16:creationId xmlns:a16="http://schemas.microsoft.com/office/drawing/2014/main" id="{FE997409-39BC-E3B4-D987-357A3D633F16}"/>
                </a:ext>
              </a:extLst>
            </p:cNvPr>
            <p:cNvSpPr>
              <a:spLocks/>
            </p:cNvSpPr>
            <p:nvPr/>
          </p:nvSpPr>
          <p:spPr bwMode="auto">
            <a:xfrm>
              <a:off x="4505" y="2399"/>
              <a:ext cx="4" cy="5"/>
            </a:xfrm>
            <a:custGeom>
              <a:avLst/>
              <a:gdLst>
                <a:gd name="T0" fmla="*/ 0 w 2"/>
                <a:gd name="T1" fmla="*/ 0 h 2"/>
                <a:gd name="T2" fmla="*/ 16 w 2"/>
                <a:gd name="T3" fmla="*/ 33 h 2"/>
                <a:gd name="T4" fmla="*/ 8 w 2"/>
                <a:gd name="T5" fmla="*/ 33 h 2"/>
                <a:gd name="T6" fmla="*/ 8 w 2"/>
                <a:gd name="T7" fmla="*/ 20 h 2"/>
                <a:gd name="T8" fmla="*/ 0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cubicBezTo>
                    <a:pt x="0" y="0"/>
                    <a:pt x="2" y="1"/>
                    <a:pt x="2" y="2"/>
                  </a:cubicBezTo>
                  <a:cubicBezTo>
                    <a:pt x="2" y="2"/>
                    <a:pt x="2" y="2"/>
                    <a:pt x="1" y="2"/>
                  </a:cubicBezTo>
                  <a:cubicBezTo>
                    <a:pt x="1" y="1"/>
                    <a:pt x="1" y="1"/>
                    <a:pt x="1" y="1"/>
                  </a:cubicBezTo>
                  <a:cubicBezTo>
                    <a:pt x="0" y="1"/>
                    <a:pt x="0"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0" name="Freeform 870">
              <a:extLst>
                <a:ext uri="{FF2B5EF4-FFF2-40B4-BE49-F238E27FC236}">
                  <a16:creationId xmlns:a16="http://schemas.microsoft.com/office/drawing/2014/main" id="{A5DF0148-A6A7-D2A6-39F4-9AC44A424BAB}"/>
                </a:ext>
              </a:extLst>
            </p:cNvPr>
            <p:cNvSpPr>
              <a:spLocks/>
            </p:cNvSpPr>
            <p:nvPr/>
          </p:nvSpPr>
          <p:spPr bwMode="auto">
            <a:xfrm>
              <a:off x="4501" y="2408"/>
              <a:ext cx="4" cy="9"/>
            </a:xfrm>
            <a:custGeom>
              <a:avLst/>
              <a:gdLst>
                <a:gd name="T0" fmla="*/ 16 w 2"/>
                <a:gd name="T1" fmla="*/ 11 h 4"/>
                <a:gd name="T2" fmla="*/ 8 w 2"/>
                <a:gd name="T3" fmla="*/ 25 h 4"/>
                <a:gd name="T4" fmla="*/ 0 w 2"/>
                <a:gd name="T5" fmla="*/ 36 h 4"/>
                <a:gd name="T6" fmla="*/ 16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2" y="1"/>
                  </a:moveTo>
                  <a:cubicBezTo>
                    <a:pt x="2" y="1"/>
                    <a:pt x="1" y="2"/>
                    <a:pt x="1" y="2"/>
                  </a:cubicBezTo>
                  <a:cubicBezTo>
                    <a:pt x="1" y="3"/>
                    <a:pt x="0" y="3"/>
                    <a:pt x="0" y="3"/>
                  </a:cubicBezTo>
                  <a:cubicBezTo>
                    <a:pt x="2" y="4"/>
                    <a:pt x="2" y="2"/>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1" name="Freeform 871">
              <a:extLst>
                <a:ext uri="{FF2B5EF4-FFF2-40B4-BE49-F238E27FC236}">
                  <a16:creationId xmlns:a16="http://schemas.microsoft.com/office/drawing/2014/main" id="{1C58F03C-D6C9-897A-8900-2D0341B6A0B9}"/>
                </a:ext>
              </a:extLst>
            </p:cNvPr>
            <p:cNvSpPr>
              <a:spLocks/>
            </p:cNvSpPr>
            <p:nvPr/>
          </p:nvSpPr>
          <p:spPr bwMode="auto">
            <a:xfrm>
              <a:off x="4478" y="2399"/>
              <a:ext cx="6" cy="9"/>
            </a:xfrm>
            <a:custGeom>
              <a:avLst/>
              <a:gdLst>
                <a:gd name="T0" fmla="*/ 16 w 3"/>
                <a:gd name="T1" fmla="*/ 0 h 4"/>
                <a:gd name="T2" fmla="*/ 24 w 3"/>
                <a:gd name="T3" fmla="*/ 36 h 4"/>
                <a:gd name="T4" fmla="*/ 8 w 3"/>
                <a:gd name="T5" fmla="*/ 45 h 4"/>
                <a:gd name="T6" fmla="*/ 16 w 3"/>
                <a:gd name="T7" fmla="*/ 36 h 4"/>
                <a:gd name="T8" fmla="*/ 0 w 3"/>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1" y="1"/>
                    <a:pt x="2" y="2"/>
                    <a:pt x="3" y="3"/>
                  </a:cubicBezTo>
                  <a:cubicBezTo>
                    <a:pt x="3" y="3"/>
                    <a:pt x="1" y="4"/>
                    <a:pt x="1" y="4"/>
                  </a:cubicBezTo>
                  <a:cubicBezTo>
                    <a:pt x="1" y="4"/>
                    <a:pt x="2" y="3"/>
                    <a:pt x="2" y="3"/>
                  </a:cubicBezTo>
                  <a:cubicBezTo>
                    <a:pt x="1" y="2"/>
                    <a:pt x="0" y="2"/>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2" name="Freeform 872">
              <a:extLst>
                <a:ext uri="{FF2B5EF4-FFF2-40B4-BE49-F238E27FC236}">
                  <a16:creationId xmlns:a16="http://schemas.microsoft.com/office/drawing/2014/main" id="{C88A0DA1-48FF-4C7D-EA8D-99F9D9846F95}"/>
                </a:ext>
              </a:extLst>
            </p:cNvPr>
            <p:cNvSpPr>
              <a:spLocks/>
            </p:cNvSpPr>
            <p:nvPr/>
          </p:nvSpPr>
          <p:spPr bwMode="auto">
            <a:xfrm>
              <a:off x="4482" y="2384"/>
              <a:ext cx="19" cy="9"/>
            </a:xfrm>
            <a:custGeom>
              <a:avLst/>
              <a:gdLst>
                <a:gd name="T0" fmla="*/ 0 w 9"/>
                <a:gd name="T1" fmla="*/ 25 h 4"/>
                <a:gd name="T2" fmla="*/ 49 w 9"/>
                <a:gd name="T3" fmla="*/ 11 h 4"/>
                <a:gd name="T4" fmla="*/ 68 w 9"/>
                <a:gd name="T5" fmla="*/ 36 h 4"/>
                <a:gd name="T6" fmla="*/ 84 w 9"/>
                <a:gd name="T7" fmla="*/ 45 h 4"/>
                <a:gd name="T8" fmla="*/ 76 w 9"/>
                <a:gd name="T9" fmla="*/ 45 h 4"/>
                <a:gd name="T10" fmla="*/ 68 w 9"/>
                <a:gd name="T11" fmla="*/ 45 h 4"/>
                <a:gd name="T12" fmla="*/ 36 w 9"/>
                <a:gd name="T13" fmla="*/ 25 h 4"/>
                <a:gd name="T14" fmla="*/ 0 w 9"/>
                <a:gd name="T15" fmla="*/ 25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4">
                  <a:moveTo>
                    <a:pt x="0" y="2"/>
                  </a:moveTo>
                  <a:cubicBezTo>
                    <a:pt x="2" y="1"/>
                    <a:pt x="3" y="0"/>
                    <a:pt x="5" y="1"/>
                  </a:cubicBezTo>
                  <a:cubicBezTo>
                    <a:pt x="6" y="2"/>
                    <a:pt x="6" y="2"/>
                    <a:pt x="7" y="3"/>
                  </a:cubicBezTo>
                  <a:cubicBezTo>
                    <a:pt x="8" y="3"/>
                    <a:pt x="9" y="3"/>
                    <a:pt x="9" y="4"/>
                  </a:cubicBezTo>
                  <a:cubicBezTo>
                    <a:pt x="9" y="4"/>
                    <a:pt x="8" y="4"/>
                    <a:pt x="8" y="4"/>
                  </a:cubicBezTo>
                  <a:cubicBezTo>
                    <a:pt x="7" y="4"/>
                    <a:pt x="7" y="4"/>
                    <a:pt x="7" y="4"/>
                  </a:cubicBezTo>
                  <a:cubicBezTo>
                    <a:pt x="6" y="3"/>
                    <a:pt x="5" y="2"/>
                    <a:pt x="4" y="2"/>
                  </a:cubicBezTo>
                  <a:cubicBezTo>
                    <a:pt x="3" y="1"/>
                    <a:pt x="1" y="1"/>
                    <a:pt x="0"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3" name="Freeform 873">
              <a:extLst>
                <a:ext uri="{FF2B5EF4-FFF2-40B4-BE49-F238E27FC236}">
                  <a16:creationId xmlns:a16="http://schemas.microsoft.com/office/drawing/2014/main" id="{271B06B1-7AD8-4061-7935-6C0A3283BA6F}"/>
                </a:ext>
              </a:extLst>
            </p:cNvPr>
            <p:cNvSpPr>
              <a:spLocks/>
            </p:cNvSpPr>
            <p:nvPr/>
          </p:nvSpPr>
          <p:spPr bwMode="auto">
            <a:xfrm>
              <a:off x="4484" y="2399"/>
              <a:ext cx="8" cy="2"/>
            </a:xfrm>
            <a:custGeom>
              <a:avLst/>
              <a:gdLst>
                <a:gd name="T0" fmla="*/ 32 w 4"/>
                <a:gd name="T1" fmla="*/ 0 h 1"/>
                <a:gd name="T2" fmla="*/ 24 w 4"/>
                <a:gd name="T3" fmla="*/ 0 h 1"/>
                <a:gd name="T4" fmla="*/ 16 w 4"/>
                <a:gd name="T5" fmla="*/ 0 h 1"/>
                <a:gd name="T6" fmla="*/ 0 w 4"/>
                <a:gd name="T7" fmla="*/ 8 h 1"/>
                <a:gd name="T8" fmla="*/ 16 w 4"/>
                <a:gd name="T9" fmla="*/ 8 h 1"/>
                <a:gd name="T10" fmla="*/ 32 w 4"/>
                <a:gd name="T11" fmla="*/ 8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4" y="0"/>
                  </a:moveTo>
                  <a:cubicBezTo>
                    <a:pt x="4" y="0"/>
                    <a:pt x="4" y="0"/>
                    <a:pt x="3" y="0"/>
                  </a:cubicBezTo>
                  <a:cubicBezTo>
                    <a:pt x="3" y="0"/>
                    <a:pt x="3" y="0"/>
                    <a:pt x="2" y="0"/>
                  </a:cubicBezTo>
                  <a:cubicBezTo>
                    <a:pt x="2" y="0"/>
                    <a:pt x="0" y="0"/>
                    <a:pt x="0" y="1"/>
                  </a:cubicBezTo>
                  <a:cubicBezTo>
                    <a:pt x="1" y="0"/>
                    <a:pt x="2" y="1"/>
                    <a:pt x="2" y="1"/>
                  </a:cubicBezTo>
                  <a:cubicBezTo>
                    <a:pt x="3" y="1"/>
                    <a:pt x="3" y="0"/>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4" name="Freeform 874">
              <a:extLst>
                <a:ext uri="{FF2B5EF4-FFF2-40B4-BE49-F238E27FC236}">
                  <a16:creationId xmlns:a16="http://schemas.microsoft.com/office/drawing/2014/main" id="{D78C6D49-BF2A-7FDD-19C4-911A0B553EC0}"/>
                </a:ext>
              </a:extLst>
            </p:cNvPr>
            <p:cNvSpPr>
              <a:spLocks/>
            </p:cNvSpPr>
            <p:nvPr/>
          </p:nvSpPr>
          <p:spPr bwMode="auto">
            <a:xfrm>
              <a:off x="4503" y="2408"/>
              <a:ext cx="1" cy="4"/>
            </a:xfrm>
            <a:custGeom>
              <a:avLst/>
              <a:gdLst>
                <a:gd name="T0" fmla="*/ 0 w 1"/>
                <a:gd name="T1" fmla="*/ 0 h 2"/>
                <a:gd name="T2" fmla="*/ 0 w 1"/>
                <a:gd name="T3" fmla="*/ 8 h 2"/>
                <a:gd name="T4" fmla="*/ 0 w 1"/>
                <a:gd name="T5" fmla="*/ 16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0" y="0"/>
                    <a:pt x="0" y="1"/>
                  </a:cubicBezTo>
                  <a:cubicBezTo>
                    <a:pt x="0" y="1"/>
                    <a:pt x="0" y="2"/>
                    <a:pt x="0" y="2"/>
                  </a:cubicBezTo>
                  <a:cubicBezTo>
                    <a:pt x="0" y="1"/>
                    <a:pt x="0" y="0"/>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5" name="Freeform 875">
              <a:extLst>
                <a:ext uri="{FF2B5EF4-FFF2-40B4-BE49-F238E27FC236}">
                  <a16:creationId xmlns:a16="http://schemas.microsoft.com/office/drawing/2014/main" id="{E8AC3154-653C-8C69-6C2D-97946B9F1D1B}"/>
                </a:ext>
              </a:extLst>
            </p:cNvPr>
            <p:cNvSpPr>
              <a:spLocks/>
            </p:cNvSpPr>
            <p:nvPr/>
          </p:nvSpPr>
          <p:spPr bwMode="auto">
            <a:xfrm>
              <a:off x="4472" y="2397"/>
              <a:ext cx="6" cy="11"/>
            </a:xfrm>
            <a:custGeom>
              <a:avLst/>
              <a:gdLst>
                <a:gd name="T0" fmla="*/ 8 w 3"/>
                <a:gd name="T1" fmla="*/ 0 h 5"/>
                <a:gd name="T2" fmla="*/ 8 w 3"/>
                <a:gd name="T3" fmla="*/ 33 h 5"/>
                <a:gd name="T4" fmla="*/ 8 w 3"/>
                <a:gd name="T5" fmla="*/ 53 h 5"/>
                <a:gd name="T6" fmla="*/ 16 w 3"/>
                <a:gd name="T7" fmla="*/ 44 h 5"/>
                <a:gd name="T8" fmla="*/ 24 w 3"/>
                <a:gd name="T9" fmla="*/ 33 h 5"/>
                <a:gd name="T10" fmla="*/ 24 w 3"/>
                <a:gd name="T11" fmla="*/ 33 h 5"/>
                <a:gd name="T12" fmla="*/ 16 w 3"/>
                <a:gd name="T13" fmla="*/ 33 h 5"/>
                <a:gd name="T14" fmla="*/ 8 w 3"/>
                <a:gd name="T15" fmla="*/ 20 h 5"/>
                <a:gd name="T16" fmla="*/ 0 w 3"/>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 h="5">
                  <a:moveTo>
                    <a:pt x="1" y="0"/>
                  </a:moveTo>
                  <a:cubicBezTo>
                    <a:pt x="0" y="1"/>
                    <a:pt x="1" y="2"/>
                    <a:pt x="1" y="3"/>
                  </a:cubicBezTo>
                  <a:cubicBezTo>
                    <a:pt x="2" y="4"/>
                    <a:pt x="1" y="4"/>
                    <a:pt x="1" y="5"/>
                  </a:cubicBezTo>
                  <a:cubicBezTo>
                    <a:pt x="1" y="5"/>
                    <a:pt x="2" y="4"/>
                    <a:pt x="2" y="4"/>
                  </a:cubicBezTo>
                  <a:cubicBezTo>
                    <a:pt x="2" y="4"/>
                    <a:pt x="3" y="4"/>
                    <a:pt x="3" y="3"/>
                  </a:cubicBezTo>
                  <a:cubicBezTo>
                    <a:pt x="3" y="3"/>
                    <a:pt x="3" y="3"/>
                    <a:pt x="3" y="3"/>
                  </a:cubicBezTo>
                  <a:cubicBezTo>
                    <a:pt x="2" y="3"/>
                    <a:pt x="2" y="3"/>
                    <a:pt x="2" y="3"/>
                  </a:cubicBezTo>
                  <a:cubicBezTo>
                    <a:pt x="2" y="3"/>
                    <a:pt x="2" y="3"/>
                    <a:pt x="1" y="2"/>
                  </a:cubicBezTo>
                  <a:cubicBezTo>
                    <a:pt x="1" y="2"/>
                    <a:pt x="0" y="2"/>
                    <a:pt x="0"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6" name="Freeform 876">
              <a:extLst>
                <a:ext uri="{FF2B5EF4-FFF2-40B4-BE49-F238E27FC236}">
                  <a16:creationId xmlns:a16="http://schemas.microsoft.com/office/drawing/2014/main" id="{4F736ADF-1752-5A34-956D-B77AB6D5CD07}"/>
                </a:ext>
              </a:extLst>
            </p:cNvPr>
            <p:cNvSpPr>
              <a:spLocks/>
            </p:cNvSpPr>
            <p:nvPr/>
          </p:nvSpPr>
          <p:spPr bwMode="auto">
            <a:xfrm>
              <a:off x="4482" y="2417"/>
              <a:ext cx="4" cy="6"/>
            </a:xfrm>
            <a:custGeom>
              <a:avLst/>
              <a:gdLst>
                <a:gd name="T0" fmla="*/ 8 w 2"/>
                <a:gd name="T1" fmla="*/ 8 h 3"/>
                <a:gd name="T2" fmla="*/ 8 w 2"/>
                <a:gd name="T3" fmla="*/ 24 h 3"/>
                <a:gd name="T4" fmla="*/ 16 w 2"/>
                <a:gd name="T5" fmla="*/ 24 h 3"/>
                <a:gd name="T6" fmla="*/ 16 w 2"/>
                <a:gd name="T7" fmla="*/ 8 h 3"/>
                <a:gd name="T8" fmla="*/ 8 w 2"/>
                <a:gd name="T9" fmla="*/ 8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1"/>
                  </a:moveTo>
                  <a:cubicBezTo>
                    <a:pt x="1" y="2"/>
                    <a:pt x="1" y="2"/>
                    <a:pt x="1" y="3"/>
                  </a:cubicBezTo>
                  <a:cubicBezTo>
                    <a:pt x="1" y="3"/>
                    <a:pt x="1" y="3"/>
                    <a:pt x="2" y="3"/>
                  </a:cubicBezTo>
                  <a:cubicBezTo>
                    <a:pt x="1" y="2"/>
                    <a:pt x="1" y="2"/>
                    <a:pt x="2" y="1"/>
                  </a:cubicBezTo>
                  <a:cubicBezTo>
                    <a:pt x="2" y="1"/>
                    <a:pt x="2" y="1"/>
                    <a:pt x="1" y="1"/>
                  </a:cubicBezTo>
                  <a:cubicBezTo>
                    <a:pt x="1" y="1"/>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7" name="Freeform 877">
              <a:extLst>
                <a:ext uri="{FF2B5EF4-FFF2-40B4-BE49-F238E27FC236}">
                  <a16:creationId xmlns:a16="http://schemas.microsoft.com/office/drawing/2014/main" id="{B7E8FB72-51EC-DB68-6711-D27BF683E911}"/>
                </a:ext>
              </a:extLst>
            </p:cNvPr>
            <p:cNvSpPr>
              <a:spLocks/>
            </p:cNvSpPr>
            <p:nvPr/>
          </p:nvSpPr>
          <p:spPr bwMode="auto">
            <a:xfrm>
              <a:off x="4501" y="2415"/>
              <a:ext cx="8" cy="8"/>
            </a:xfrm>
            <a:custGeom>
              <a:avLst/>
              <a:gdLst>
                <a:gd name="T0" fmla="*/ 32 w 4"/>
                <a:gd name="T1" fmla="*/ 0 h 4"/>
                <a:gd name="T2" fmla="*/ 24 w 4"/>
                <a:gd name="T3" fmla="*/ 16 h 4"/>
                <a:gd name="T4" fmla="*/ 16 w 4"/>
                <a:gd name="T5" fmla="*/ 24 h 4"/>
                <a:gd name="T6" fmla="*/ 8 w 4"/>
                <a:gd name="T7" fmla="*/ 32 h 4"/>
                <a:gd name="T8" fmla="*/ 0 w 4"/>
                <a:gd name="T9" fmla="*/ 24 h 4"/>
                <a:gd name="T10" fmla="*/ 16 w 4"/>
                <a:gd name="T11" fmla="*/ 24 h 4"/>
                <a:gd name="T12" fmla="*/ 24 w 4"/>
                <a:gd name="T13" fmla="*/ 8 h 4"/>
                <a:gd name="T14" fmla="*/ 32 w 4"/>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4">
                  <a:moveTo>
                    <a:pt x="4" y="0"/>
                  </a:moveTo>
                  <a:cubicBezTo>
                    <a:pt x="3" y="1"/>
                    <a:pt x="3" y="1"/>
                    <a:pt x="3" y="2"/>
                  </a:cubicBezTo>
                  <a:cubicBezTo>
                    <a:pt x="3" y="2"/>
                    <a:pt x="2" y="3"/>
                    <a:pt x="2" y="3"/>
                  </a:cubicBezTo>
                  <a:cubicBezTo>
                    <a:pt x="2" y="3"/>
                    <a:pt x="1" y="4"/>
                    <a:pt x="1" y="4"/>
                  </a:cubicBezTo>
                  <a:cubicBezTo>
                    <a:pt x="1" y="4"/>
                    <a:pt x="0" y="3"/>
                    <a:pt x="0" y="3"/>
                  </a:cubicBezTo>
                  <a:cubicBezTo>
                    <a:pt x="1" y="4"/>
                    <a:pt x="1" y="3"/>
                    <a:pt x="2" y="3"/>
                  </a:cubicBezTo>
                  <a:cubicBezTo>
                    <a:pt x="2" y="2"/>
                    <a:pt x="3" y="2"/>
                    <a:pt x="3" y="1"/>
                  </a:cubicBezTo>
                  <a:cubicBezTo>
                    <a:pt x="3" y="1"/>
                    <a:pt x="3" y="1"/>
                    <a:pt x="4"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88" name="Freeform 878">
              <a:extLst>
                <a:ext uri="{FF2B5EF4-FFF2-40B4-BE49-F238E27FC236}">
                  <a16:creationId xmlns:a16="http://schemas.microsoft.com/office/drawing/2014/main" id="{8CCA44E3-CF29-4AA7-423B-3511A4F11E13}"/>
                </a:ext>
              </a:extLst>
            </p:cNvPr>
            <p:cNvSpPr>
              <a:spLocks/>
            </p:cNvSpPr>
            <p:nvPr/>
          </p:nvSpPr>
          <p:spPr bwMode="auto">
            <a:xfrm>
              <a:off x="4470" y="2384"/>
              <a:ext cx="41" cy="44"/>
            </a:xfrm>
            <a:custGeom>
              <a:avLst/>
              <a:gdLst>
                <a:gd name="T0" fmla="*/ 164 w 20"/>
                <a:gd name="T1" fmla="*/ 150 h 20"/>
                <a:gd name="T2" fmla="*/ 139 w 20"/>
                <a:gd name="T3" fmla="*/ 194 h 20"/>
                <a:gd name="T4" fmla="*/ 121 w 20"/>
                <a:gd name="T5" fmla="*/ 194 h 20"/>
                <a:gd name="T6" fmla="*/ 113 w 20"/>
                <a:gd name="T7" fmla="*/ 194 h 20"/>
                <a:gd name="T8" fmla="*/ 88 w 20"/>
                <a:gd name="T9" fmla="*/ 202 h 20"/>
                <a:gd name="T10" fmla="*/ 51 w 20"/>
                <a:gd name="T11" fmla="*/ 194 h 20"/>
                <a:gd name="T12" fmla="*/ 51 w 20"/>
                <a:gd name="T13" fmla="*/ 161 h 20"/>
                <a:gd name="T14" fmla="*/ 16 w 20"/>
                <a:gd name="T15" fmla="*/ 150 h 20"/>
                <a:gd name="T16" fmla="*/ 16 w 20"/>
                <a:gd name="T17" fmla="*/ 117 h 20"/>
                <a:gd name="T18" fmla="*/ 8 w 20"/>
                <a:gd name="T19" fmla="*/ 73 h 20"/>
                <a:gd name="T20" fmla="*/ 16 w 20"/>
                <a:gd name="T21" fmla="*/ 53 h 20"/>
                <a:gd name="T22" fmla="*/ 33 w 20"/>
                <a:gd name="T23" fmla="*/ 33 h 20"/>
                <a:gd name="T24" fmla="*/ 96 w 20"/>
                <a:gd name="T25" fmla="*/ 9 h 20"/>
                <a:gd name="T26" fmla="*/ 113 w 20"/>
                <a:gd name="T27" fmla="*/ 33 h 20"/>
                <a:gd name="T28" fmla="*/ 139 w 20"/>
                <a:gd name="T29" fmla="*/ 53 h 20"/>
                <a:gd name="T30" fmla="*/ 148 w 20"/>
                <a:gd name="T31" fmla="*/ 64 h 20"/>
                <a:gd name="T32" fmla="*/ 156 w 20"/>
                <a:gd name="T33" fmla="*/ 88 h 20"/>
                <a:gd name="T34" fmla="*/ 172 w 20"/>
                <a:gd name="T35" fmla="*/ 117 h 20"/>
                <a:gd name="T36" fmla="*/ 164 w 20"/>
                <a:gd name="T37" fmla="*/ 150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20" h="20">
                  <a:moveTo>
                    <a:pt x="19" y="14"/>
                  </a:moveTo>
                  <a:cubicBezTo>
                    <a:pt x="19" y="15"/>
                    <a:pt x="17" y="18"/>
                    <a:pt x="16" y="18"/>
                  </a:cubicBezTo>
                  <a:cubicBezTo>
                    <a:pt x="15" y="19"/>
                    <a:pt x="15" y="18"/>
                    <a:pt x="14" y="18"/>
                  </a:cubicBezTo>
                  <a:cubicBezTo>
                    <a:pt x="13" y="17"/>
                    <a:pt x="14" y="18"/>
                    <a:pt x="13" y="18"/>
                  </a:cubicBezTo>
                  <a:cubicBezTo>
                    <a:pt x="12" y="19"/>
                    <a:pt x="11" y="18"/>
                    <a:pt x="10" y="19"/>
                  </a:cubicBezTo>
                  <a:cubicBezTo>
                    <a:pt x="8" y="19"/>
                    <a:pt x="7" y="20"/>
                    <a:pt x="6" y="18"/>
                  </a:cubicBezTo>
                  <a:cubicBezTo>
                    <a:pt x="6" y="17"/>
                    <a:pt x="7" y="16"/>
                    <a:pt x="6" y="15"/>
                  </a:cubicBezTo>
                  <a:cubicBezTo>
                    <a:pt x="4" y="14"/>
                    <a:pt x="3" y="15"/>
                    <a:pt x="2" y="14"/>
                  </a:cubicBezTo>
                  <a:cubicBezTo>
                    <a:pt x="1" y="12"/>
                    <a:pt x="2" y="12"/>
                    <a:pt x="2" y="11"/>
                  </a:cubicBezTo>
                  <a:cubicBezTo>
                    <a:pt x="2" y="9"/>
                    <a:pt x="1" y="9"/>
                    <a:pt x="1" y="7"/>
                  </a:cubicBezTo>
                  <a:cubicBezTo>
                    <a:pt x="0" y="6"/>
                    <a:pt x="2" y="6"/>
                    <a:pt x="2" y="5"/>
                  </a:cubicBezTo>
                  <a:cubicBezTo>
                    <a:pt x="3" y="4"/>
                    <a:pt x="3" y="4"/>
                    <a:pt x="4" y="3"/>
                  </a:cubicBezTo>
                  <a:cubicBezTo>
                    <a:pt x="5" y="1"/>
                    <a:pt x="9" y="0"/>
                    <a:pt x="11" y="1"/>
                  </a:cubicBezTo>
                  <a:cubicBezTo>
                    <a:pt x="12" y="1"/>
                    <a:pt x="12" y="2"/>
                    <a:pt x="13" y="3"/>
                  </a:cubicBezTo>
                  <a:cubicBezTo>
                    <a:pt x="15" y="3"/>
                    <a:pt x="16" y="3"/>
                    <a:pt x="16" y="5"/>
                  </a:cubicBezTo>
                  <a:cubicBezTo>
                    <a:pt x="16" y="5"/>
                    <a:pt x="16" y="6"/>
                    <a:pt x="17" y="6"/>
                  </a:cubicBezTo>
                  <a:cubicBezTo>
                    <a:pt x="17" y="7"/>
                    <a:pt x="18" y="7"/>
                    <a:pt x="18" y="8"/>
                  </a:cubicBezTo>
                  <a:cubicBezTo>
                    <a:pt x="20" y="9"/>
                    <a:pt x="20" y="9"/>
                    <a:pt x="20" y="11"/>
                  </a:cubicBezTo>
                  <a:cubicBezTo>
                    <a:pt x="19" y="12"/>
                    <a:pt x="19" y="13"/>
                    <a:pt x="19" y="14"/>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89" name="Freeform 879">
              <a:extLst>
                <a:ext uri="{FF2B5EF4-FFF2-40B4-BE49-F238E27FC236}">
                  <a16:creationId xmlns:a16="http://schemas.microsoft.com/office/drawing/2014/main" id="{C785E507-8C71-F100-FF94-F48B4B212907}"/>
                </a:ext>
              </a:extLst>
            </p:cNvPr>
            <p:cNvSpPr>
              <a:spLocks/>
            </p:cNvSpPr>
            <p:nvPr/>
          </p:nvSpPr>
          <p:spPr bwMode="auto">
            <a:xfrm>
              <a:off x="4480" y="2417"/>
              <a:ext cx="8" cy="2"/>
            </a:xfrm>
            <a:custGeom>
              <a:avLst/>
              <a:gdLst>
                <a:gd name="T0" fmla="*/ 0 w 4"/>
                <a:gd name="T1" fmla="*/ 0 h 1"/>
                <a:gd name="T2" fmla="*/ 32 w 4"/>
                <a:gd name="T3" fmla="*/ 8 h 1"/>
                <a:gd name="T4" fmla="*/ 0 60000 65536"/>
                <a:gd name="T5" fmla="*/ 0 60000 65536"/>
              </a:gdLst>
              <a:ahLst/>
              <a:cxnLst>
                <a:cxn ang="T4">
                  <a:pos x="T0" y="T1"/>
                </a:cxn>
                <a:cxn ang="T5">
                  <a:pos x="T2" y="T3"/>
                </a:cxn>
              </a:cxnLst>
              <a:rect l="0" t="0" r="r" b="b"/>
              <a:pathLst>
                <a:path w="4" h="1">
                  <a:moveTo>
                    <a:pt x="0" y="0"/>
                  </a:moveTo>
                  <a:cubicBezTo>
                    <a:pt x="2" y="0"/>
                    <a:pt x="3" y="0"/>
                    <a:pt x="4"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90" name="Freeform 880">
              <a:extLst>
                <a:ext uri="{FF2B5EF4-FFF2-40B4-BE49-F238E27FC236}">
                  <a16:creationId xmlns:a16="http://schemas.microsoft.com/office/drawing/2014/main" id="{F5A85488-6819-2F8F-3A27-C4174EC845B2}"/>
                </a:ext>
              </a:extLst>
            </p:cNvPr>
            <p:cNvSpPr>
              <a:spLocks/>
            </p:cNvSpPr>
            <p:nvPr/>
          </p:nvSpPr>
          <p:spPr bwMode="auto">
            <a:xfrm>
              <a:off x="4503" y="2397"/>
              <a:ext cx="2" cy="4"/>
            </a:xfrm>
            <a:custGeom>
              <a:avLst/>
              <a:gdLst>
                <a:gd name="T0" fmla="*/ 8 w 1"/>
                <a:gd name="T1" fmla="*/ 16 h 2"/>
                <a:gd name="T2" fmla="*/ 0 w 1"/>
                <a:gd name="T3" fmla="*/ 0 h 2"/>
                <a:gd name="T4" fmla="*/ 0 60000 65536"/>
                <a:gd name="T5" fmla="*/ 0 60000 65536"/>
              </a:gdLst>
              <a:ahLst/>
              <a:cxnLst>
                <a:cxn ang="T4">
                  <a:pos x="T0" y="T1"/>
                </a:cxn>
                <a:cxn ang="T5">
                  <a:pos x="T2" y="T3"/>
                </a:cxn>
              </a:cxnLst>
              <a:rect l="0" t="0" r="r" b="b"/>
              <a:pathLst>
                <a:path w="1" h="2">
                  <a:moveTo>
                    <a:pt x="1" y="2"/>
                  </a:moveTo>
                  <a:cubicBezTo>
                    <a:pt x="0"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91" name="Freeform 881">
              <a:extLst>
                <a:ext uri="{FF2B5EF4-FFF2-40B4-BE49-F238E27FC236}">
                  <a16:creationId xmlns:a16="http://schemas.microsoft.com/office/drawing/2014/main" id="{FF1D0655-98E4-5A6F-15D6-9A8365AB68DB}"/>
                </a:ext>
              </a:extLst>
            </p:cNvPr>
            <p:cNvSpPr>
              <a:spLocks/>
            </p:cNvSpPr>
            <p:nvPr/>
          </p:nvSpPr>
          <p:spPr bwMode="auto">
            <a:xfrm>
              <a:off x="4482" y="2399"/>
              <a:ext cx="14" cy="9"/>
            </a:xfrm>
            <a:custGeom>
              <a:avLst/>
              <a:gdLst>
                <a:gd name="T0" fmla="*/ 56 w 7"/>
                <a:gd name="T1" fmla="*/ 11 h 4"/>
                <a:gd name="T2" fmla="*/ 32 w 7"/>
                <a:gd name="T3" fmla="*/ 0 h 4"/>
                <a:gd name="T4" fmla="*/ 24 w 7"/>
                <a:gd name="T5" fmla="*/ 0 h 4"/>
                <a:gd name="T6" fmla="*/ 16 w 7"/>
                <a:gd name="T7" fmla="*/ 0 h 4"/>
                <a:gd name="T8" fmla="*/ 0 w 7"/>
                <a:gd name="T9" fmla="*/ 11 h 4"/>
                <a:gd name="T10" fmla="*/ 0 w 7"/>
                <a:gd name="T11" fmla="*/ 45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 h="4">
                  <a:moveTo>
                    <a:pt x="7" y="1"/>
                  </a:moveTo>
                  <a:cubicBezTo>
                    <a:pt x="6" y="1"/>
                    <a:pt x="5" y="0"/>
                    <a:pt x="4" y="0"/>
                  </a:cubicBezTo>
                  <a:cubicBezTo>
                    <a:pt x="4" y="0"/>
                    <a:pt x="4" y="0"/>
                    <a:pt x="3" y="0"/>
                  </a:cubicBezTo>
                  <a:cubicBezTo>
                    <a:pt x="3" y="0"/>
                    <a:pt x="3" y="0"/>
                    <a:pt x="2" y="0"/>
                  </a:cubicBezTo>
                  <a:cubicBezTo>
                    <a:pt x="1" y="0"/>
                    <a:pt x="0" y="0"/>
                    <a:pt x="0" y="1"/>
                  </a:cubicBezTo>
                  <a:cubicBezTo>
                    <a:pt x="0" y="2"/>
                    <a:pt x="1" y="3"/>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92" name="Freeform 882">
              <a:extLst>
                <a:ext uri="{FF2B5EF4-FFF2-40B4-BE49-F238E27FC236}">
                  <a16:creationId xmlns:a16="http://schemas.microsoft.com/office/drawing/2014/main" id="{5AC8330E-82EB-46CA-7137-E24EB460F1FE}"/>
                </a:ext>
              </a:extLst>
            </p:cNvPr>
            <p:cNvSpPr>
              <a:spLocks/>
            </p:cNvSpPr>
            <p:nvPr/>
          </p:nvSpPr>
          <p:spPr bwMode="auto">
            <a:xfrm>
              <a:off x="4501" y="2406"/>
              <a:ext cx="4" cy="9"/>
            </a:xfrm>
            <a:custGeom>
              <a:avLst/>
              <a:gdLst>
                <a:gd name="T0" fmla="*/ 0 w 2"/>
                <a:gd name="T1" fmla="*/ 45 h 4"/>
                <a:gd name="T2" fmla="*/ 16 w 2"/>
                <a:gd name="T3" fmla="*/ 25 h 4"/>
                <a:gd name="T4" fmla="*/ 8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4"/>
                  </a:moveTo>
                  <a:cubicBezTo>
                    <a:pt x="1" y="4"/>
                    <a:pt x="2" y="2"/>
                    <a:pt x="2" y="2"/>
                  </a:cubicBezTo>
                  <a:cubicBezTo>
                    <a:pt x="2" y="1"/>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893" name="Freeform 883">
              <a:extLst>
                <a:ext uri="{FF2B5EF4-FFF2-40B4-BE49-F238E27FC236}">
                  <a16:creationId xmlns:a16="http://schemas.microsoft.com/office/drawing/2014/main" id="{93B9EB4F-C1C3-E468-2943-BF8D1D0AEE88}"/>
                </a:ext>
              </a:extLst>
            </p:cNvPr>
            <p:cNvSpPr>
              <a:spLocks/>
            </p:cNvSpPr>
            <p:nvPr/>
          </p:nvSpPr>
          <p:spPr bwMode="auto">
            <a:xfrm>
              <a:off x="3953" y="2491"/>
              <a:ext cx="33" cy="39"/>
            </a:xfrm>
            <a:custGeom>
              <a:avLst/>
              <a:gdLst>
                <a:gd name="T0" fmla="*/ 132 w 16"/>
                <a:gd name="T1" fmla="*/ 113 h 18"/>
                <a:gd name="T2" fmla="*/ 132 w 16"/>
                <a:gd name="T3" fmla="*/ 141 h 18"/>
                <a:gd name="T4" fmla="*/ 124 w 16"/>
                <a:gd name="T5" fmla="*/ 141 h 18"/>
                <a:gd name="T6" fmla="*/ 116 w 16"/>
                <a:gd name="T7" fmla="*/ 165 h 18"/>
                <a:gd name="T8" fmla="*/ 97 w 16"/>
                <a:gd name="T9" fmla="*/ 165 h 18"/>
                <a:gd name="T10" fmla="*/ 89 w 16"/>
                <a:gd name="T11" fmla="*/ 173 h 18"/>
                <a:gd name="T12" fmla="*/ 60 w 16"/>
                <a:gd name="T13" fmla="*/ 184 h 18"/>
                <a:gd name="T14" fmla="*/ 43 w 16"/>
                <a:gd name="T15" fmla="*/ 165 h 18"/>
                <a:gd name="T16" fmla="*/ 17 w 16"/>
                <a:gd name="T17" fmla="*/ 141 h 18"/>
                <a:gd name="T18" fmla="*/ 8 w 16"/>
                <a:gd name="T19" fmla="*/ 113 h 18"/>
                <a:gd name="T20" fmla="*/ 25 w 16"/>
                <a:gd name="T21" fmla="*/ 93 h 18"/>
                <a:gd name="T22" fmla="*/ 8 w 16"/>
                <a:gd name="T23" fmla="*/ 61 h 18"/>
                <a:gd name="T24" fmla="*/ 17 w 16"/>
                <a:gd name="T25" fmla="*/ 43 h 18"/>
                <a:gd name="T26" fmla="*/ 43 w 16"/>
                <a:gd name="T27" fmla="*/ 20 h 18"/>
                <a:gd name="T28" fmla="*/ 80 w 16"/>
                <a:gd name="T29" fmla="*/ 0 h 18"/>
                <a:gd name="T30" fmla="*/ 107 w 16"/>
                <a:gd name="T31" fmla="*/ 0 h 18"/>
                <a:gd name="T32" fmla="*/ 116 w 16"/>
                <a:gd name="T33" fmla="*/ 20 h 18"/>
                <a:gd name="T34" fmla="*/ 132 w 16"/>
                <a:gd name="T35" fmla="*/ 33 h 18"/>
                <a:gd name="T36" fmla="*/ 140 w 16"/>
                <a:gd name="T37" fmla="*/ 52 h 18"/>
                <a:gd name="T38" fmla="*/ 132 w 16"/>
                <a:gd name="T39" fmla="*/ 80 h 18"/>
                <a:gd name="T40" fmla="*/ 132 w 16"/>
                <a:gd name="T41" fmla="*/ 113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8">
                  <a:moveTo>
                    <a:pt x="15" y="11"/>
                  </a:moveTo>
                  <a:cubicBezTo>
                    <a:pt x="16" y="13"/>
                    <a:pt x="16" y="13"/>
                    <a:pt x="15" y="14"/>
                  </a:cubicBezTo>
                  <a:cubicBezTo>
                    <a:pt x="15" y="14"/>
                    <a:pt x="14" y="14"/>
                    <a:pt x="14" y="14"/>
                  </a:cubicBezTo>
                  <a:cubicBezTo>
                    <a:pt x="14" y="15"/>
                    <a:pt x="14" y="16"/>
                    <a:pt x="13" y="16"/>
                  </a:cubicBezTo>
                  <a:cubicBezTo>
                    <a:pt x="12" y="16"/>
                    <a:pt x="12" y="16"/>
                    <a:pt x="11" y="16"/>
                  </a:cubicBezTo>
                  <a:cubicBezTo>
                    <a:pt x="11" y="16"/>
                    <a:pt x="11" y="17"/>
                    <a:pt x="10" y="17"/>
                  </a:cubicBezTo>
                  <a:cubicBezTo>
                    <a:pt x="9" y="18"/>
                    <a:pt x="8" y="18"/>
                    <a:pt x="7" y="18"/>
                  </a:cubicBezTo>
                  <a:cubicBezTo>
                    <a:pt x="6" y="17"/>
                    <a:pt x="6" y="16"/>
                    <a:pt x="5" y="16"/>
                  </a:cubicBezTo>
                  <a:cubicBezTo>
                    <a:pt x="3" y="15"/>
                    <a:pt x="3" y="15"/>
                    <a:pt x="2" y="14"/>
                  </a:cubicBezTo>
                  <a:cubicBezTo>
                    <a:pt x="2" y="13"/>
                    <a:pt x="1" y="12"/>
                    <a:pt x="1" y="11"/>
                  </a:cubicBezTo>
                  <a:cubicBezTo>
                    <a:pt x="0" y="10"/>
                    <a:pt x="2" y="10"/>
                    <a:pt x="3" y="9"/>
                  </a:cubicBezTo>
                  <a:cubicBezTo>
                    <a:pt x="3" y="8"/>
                    <a:pt x="1" y="7"/>
                    <a:pt x="1" y="6"/>
                  </a:cubicBezTo>
                  <a:cubicBezTo>
                    <a:pt x="0" y="5"/>
                    <a:pt x="1" y="4"/>
                    <a:pt x="2" y="4"/>
                  </a:cubicBezTo>
                  <a:cubicBezTo>
                    <a:pt x="3" y="3"/>
                    <a:pt x="4" y="2"/>
                    <a:pt x="5" y="2"/>
                  </a:cubicBezTo>
                  <a:cubicBezTo>
                    <a:pt x="6" y="1"/>
                    <a:pt x="7" y="0"/>
                    <a:pt x="9" y="0"/>
                  </a:cubicBezTo>
                  <a:cubicBezTo>
                    <a:pt x="9" y="0"/>
                    <a:pt x="12" y="0"/>
                    <a:pt x="12" y="0"/>
                  </a:cubicBezTo>
                  <a:cubicBezTo>
                    <a:pt x="13" y="1"/>
                    <a:pt x="12" y="2"/>
                    <a:pt x="13" y="2"/>
                  </a:cubicBezTo>
                  <a:cubicBezTo>
                    <a:pt x="13" y="3"/>
                    <a:pt x="14" y="3"/>
                    <a:pt x="15" y="3"/>
                  </a:cubicBezTo>
                  <a:cubicBezTo>
                    <a:pt x="16" y="3"/>
                    <a:pt x="16" y="4"/>
                    <a:pt x="16" y="5"/>
                  </a:cubicBezTo>
                  <a:cubicBezTo>
                    <a:pt x="16" y="6"/>
                    <a:pt x="15" y="7"/>
                    <a:pt x="15" y="8"/>
                  </a:cubicBezTo>
                  <a:cubicBezTo>
                    <a:pt x="15" y="9"/>
                    <a:pt x="16" y="10"/>
                    <a:pt x="15"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4" name="Freeform 884">
              <a:extLst>
                <a:ext uri="{FF2B5EF4-FFF2-40B4-BE49-F238E27FC236}">
                  <a16:creationId xmlns:a16="http://schemas.microsoft.com/office/drawing/2014/main" id="{3F398567-E9F3-AA59-347B-C44693D94F04}"/>
                </a:ext>
              </a:extLst>
            </p:cNvPr>
            <p:cNvSpPr>
              <a:spLocks/>
            </p:cNvSpPr>
            <p:nvPr/>
          </p:nvSpPr>
          <p:spPr bwMode="auto">
            <a:xfrm>
              <a:off x="3955" y="2495"/>
              <a:ext cx="9" cy="14"/>
            </a:xfrm>
            <a:custGeom>
              <a:avLst/>
              <a:gdLst>
                <a:gd name="T0" fmla="*/ 45 w 4"/>
                <a:gd name="T1" fmla="*/ 0 h 6"/>
                <a:gd name="T2" fmla="*/ 11 w 4"/>
                <a:gd name="T3" fmla="*/ 28 h 6"/>
                <a:gd name="T4" fmla="*/ 25 w 4"/>
                <a:gd name="T5" fmla="*/ 77 h 6"/>
                <a:gd name="T6" fmla="*/ 25 w 4"/>
                <a:gd name="T7" fmla="*/ 37 h 6"/>
                <a:gd name="T8" fmla="*/ 45 w 4"/>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4" y="0"/>
                  </a:moveTo>
                  <a:cubicBezTo>
                    <a:pt x="4" y="1"/>
                    <a:pt x="2" y="1"/>
                    <a:pt x="1" y="2"/>
                  </a:cubicBezTo>
                  <a:cubicBezTo>
                    <a:pt x="0" y="4"/>
                    <a:pt x="1" y="4"/>
                    <a:pt x="2" y="6"/>
                  </a:cubicBezTo>
                  <a:cubicBezTo>
                    <a:pt x="2" y="5"/>
                    <a:pt x="1" y="4"/>
                    <a:pt x="2" y="3"/>
                  </a:cubicBezTo>
                  <a:cubicBezTo>
                    <a:pt x="3" y="2"/>
                    <a:pt x="3" y="1"/>
                    <a:pt x="4"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5" name="Freeform 885">
              <a:extLst>
                <a:ext uri="{FF2B5EF4-FFF2-40B4-BE49-F238E27FC236}">
                  <a16:creationId xmlns:a16="http://schemas.microsoft.com/office/drawing/2014/main" id="{CC7976DC-CB64-0643-0F93-DA6A01AC469F}"/>
                </a:ext>
              </a:extLst>
            </p:cNvPr>
            <p:cNvSpPr>
              <a:spLocks/>
            </p:cNvSpPr>
            <p:nvPr/>
          </p:nvSpPr>
          <p:spPr bwMode="auto">
            <a:xfrm>
              <a:off x="3955" y="2511"/>
              <a:ext cx="7" cy="11"/>
            </a:xfrm>
            <a:custGeom>
              <a:avLst/>
              <a:gdLst>
                <a:gd name="T0" fmla="*/ 28 w 3"/>
                <a:gd name="T1" fmla="*/ 0 h 5"/>
                <a:gd name="T2" fmla="*/ 0 w 3"/>
                <a:gd name="T3" fmla="*/ 20 h 5"/>
                <a:gd name="T4" fmla="*/ 28 w 3"/>
                <a:gd name="T5" fmla="*/ 53 h 5"/>
                <a:gd name="T6" fmla="*/ 12 w 3"/>
                <a:gd name="T7" fmla="*/ 20 h 5"/>
                <a:gd name="T8" fmla="*/ 28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0" y="1"/>
                    <a:pt x="0" y="2"/>
                  </a:cubicBezTo>
                  <a:cubicBezTo>
                    <a:pt x="1" y="3"/>
                    <a:pt x="1" y="4"/>
                    <a:pt x="2" y="5"/>
                  </a:cubicBezTo>
                  <a:cubicBezTo>
                    <a:pt x="2" y="4"/>
                    <a:pt x="1" y="3"/>
                    <a:pt x="1" y="2"/>
                  </a:cubicBezTo>
                  <a:cubicBezTo>
                    <a:pt x="1" y="1"/>
                    <a:pt x="3"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6" name="Freeform 886">
              <a:extLst>
                <a:ext uri="{FF2B5EF4-FFF2-40B4-BE49-F238E27FC236}">
                  <a16:creationId xmlns:a16="http://schemas.microsoft.com/office/drawing/2014/main" id="{2A271521-A747-13E2-E990-BF6DDF682073}"/>
                </a:ext>
              </a:extLst>
            </p:cNvPr>
            <p:cNvSpPr>
              <a:spLocks/>
            </p:cNvSpPr>
            <p:nvPr/>
          </p:nvSpPr>
          <p:spPr bwMode="auto">
            <a:xfrm>
              <a:off x="3959" y="2522"/>
              <a:ext cx="19" cy="11"/>
            </a:xfrm>
            <a:custGeom>
              <a:avLst/>
              <a:gdLst>
                <a:gd name="T0" fmla="*/ 84 w 9"/>
                <a:gd name="T1" fmla="*/ 9 h 5"/>
                <a:gd name="T2" fmla="*/ 36 w 9"/>
                <a:gd name="T3" fmla="*/ 33 h 5"/>
                <a:gd name="T4" fmla="*/ 17 w 9"/>
                <a:gd name="T5" fmla="*/ 20 h 5"/>
                <a:gd name="T6" fmla="*/ 0 w 9"/>
                <a:gd name="T7" fmla="*/ 0 h 5"/>
                <a:gd name="T8" fmla="*/ 27 w 9"/>
                <a:gd name="T9" fmla="*/ 9 h 5"/>
                <a:gd name="T10" fmla="*/ 36 w 9"/>
                <a:gd name="T11" fmla="*/ 9 h 5"/>
                <a:gd name="T12" fmla="*/ 49 w 9"/>
                <a:gd name="T13" fmla="*/ 20 h 5"/>
                <a:gd name="T14" fmla="*/ 68 w 9"/>
                <a:gd name="T15" fmla="*/ 9 h 5"/>
                <a:gd name="T16" fmla="*/ 84 w 9"/>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9" h="5">
                  <a:moveTo>
                    <a:pt x="9" y="1"/>
                  </a:moveTo>
                  <a:cubicBezTo>
                    <a:pt x="7" y="1"/>
                    <a:pt x="6" y="5"/>
                    <a:pt x="4" y="3"/>
                  </a:cubicBezTo>
                  <a:cubicBezTo>
                    <a:pt x="3" y="3"/>
                    <a:pt x="3" y="2"/>
                    <a:pt x="2" y="2"/>
                  </a:cubicBezTo>
                  <a:cubicBezTo>
                    <a:pt x="1" y="1"/>
                    <a:pt x="0" y="0"/>
                    <a:pt x="0" y="0"/>
                  </a:cubicBezTo>
                  <a:cubicBezTo>
                    <a:pt x="0" y="0"/>
                    <a:pt x="2" y="1"/>
                    <a:pt x="3" y="1"/>
                  </a:cubicBezTo>
                  <a:cubicBezTo>
                    <a:pt x="3" y="1"/>
                    <a:pt x="3" y="1"/>
                    <a:pt x="4" y="1"/>
                  </a:cubicBezTo>
                  <a:cubicBezTo>
                    <a:pt x="4" y="2"/>
                    <a:pt x="4" y="2"/>
                    <a:pt x="5" y="2"/>
                  </a:cubicBezTo>
                  <a:cubicBezTo>
                    <a:pt x="6" y="2"/>
                    <a:pt x="6" y="1"/>
                    <a:pt x="7" y="1"/>
                  </a:cubicBezTo>
                  <a:cubicBezTo>
                    <a:pt x="8" y="1"/>
                    <a:pt x="8" y="1"/>
                    <a:pt x="9"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7" name="Freeform 887">
              <a:extLst>
                <a:ext uri="{FF2B5EF4-FFF2-40B4-BE49-F238E27FC236}">
                  <a16:creationId xmlns:a16="http://schemas.microsoft.com/office/drawing/2014/main" id="{FAC4BC26-B7FA-79BE-1A48-16F131D096E4}"/>
                </a:ext>
              </a:extLst>
            </p:cNvPr>
            <p:cNvSpPr>
              <a:spLocks/>
            </p:cNvSpPr>
            <p:nvPr/>
          </p:nvSpPr>
          <p:spPr bwMode="auto">
            <a:xfrm>
              <a:off x="3982" y="2500"/>
              <a:ext cx="4" cy="11"/>
            </a:xfrm>
            <a:custGeom>
              <a:avLst/>
              <a:gdLst>
                <a:gd name="T0" fmla="*/ 16 w 2"/>
                <a:gd name="T1" fmla="*/ 9 h 5"/>
                <a:gd name="T2" fmla="*/ 8 w 2"/>
                <a:gd name="T3" fmla="*/ 20 h 5"/>
                <a:gd name="T4" fmla="*/ 8 w 2"/>
                <a:gd name="T5" fmla="*/ 53 h 5"/>
                <a:gd name="T6" fmla="*/ 0 w 2"/>
                <a:gd name="T7" fmla="*/ 20 h 5"/>
                <a:gd name="T8" fmla="*/ 16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1"/>
                  </a:moveTo>
                  <a:cubicBezTo>
                    <a:pt x="2" y="1"/>
                    <a:pt x="1" y="2"/>
                    <a:pt x="1" y="2"/>
                  </a:cubicBezTo>
                  <a:cubicBezTo>
                    <a:pt x="1" y="3"/>
                    <a:pt x="1" y="4"/>
                    <a:pt x="1" y="5"/>
                  </a:cubicBezTo>
                  <a:cubicBezTo>
                    <a:pt x="0" y="4"/>
                    <a:pt x="0" y="3"/>
                    <a:pt x="0" y="2"/>
                  </a:cubicBezTo>
                  <a:cubicBezTo>
                    <a:pt x="1" y="2"/>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8" name="Freeform 888">
              <a:extLst>
                <a:ext uri="{FF2B5EF4-FFF2-40B4-BE49-F238E27FC236}">
                  <a16:creationId xmlns:a16="http://schemas.microsoft.com/office/drawing/2014/main" id="{3982669A-58BF-EA66-B4F4-FF8E8EFA2E10}"/>
                </a:ext>
              </a:extLst>
            </p:cNvPr>
            <p:cNvSpPr>
              <a:spLocks/>
            </p:cNvSpPr>
            <p:nvPr/>
          </p:nvSpPr>
          <p:spPr bwMode="auto">
            <a:xfrm>
              <a:off x="3974" y="2491"/>
              <a:ext cx="4" cy="4"/>
            </a:xfrm>
            <a:custGeom>
              <a:avLst/>
              <a:gdLst>
                <a:gd name="T0" fmla="*/ 16 w 2"/>
                <a:gd name="T1" fmla="*/ 8 h 2"/>
                <a:gd name="T2" fmla="*/ 0 w 2"/>
                <a:gd name="T3" fmla="*/ 8 h 2"/>
                <a:gd name="T4" fmla="*/ 16 w 2"/>
                <a:gd name="T5" fmla="*/ 16 h 2"/>
                <a:gd name="T6" fmla="*/ 0 60000 65536"/>
                <a:gd name="T7" fmla="*/ 0 60000 65536"/>
                <a:gd name="T8" fmla="*/ 0 60000 65536"/>
              </a:gdLst>
              <a:ahLst/>
              <a:cxnLst>
                <a:cxn ang="T6">
                  <a:pos x="T0" y="T1"/>
                </a:cxn>
                <a:cxn ang="T7">
                  <a:pos x="T2" y="T3"/>
                </a:cxn>
                <a:cxn ang="T8">
                  <a:pos x="T4" y="T5"/>
                </a:cxn>
              </a:cxnLst>
              <a:rect l="0" t="0" r="r" b="b"/>
              <a:pathLst>
                <a:path w="2" h="2">
                  <a:moveTo>
                    <a:pt x="2" y="1"/>
                  </a:moveTo>
                  <a:cubicBezTo>
                    <a:pt x="2" y="0"/>
                    <a:pt x="1" y="0"/>
                    <a:pt x="0" y="1"/>
                  </a:cubicBezTo>
                  <a:cubicBezTo>
                    <a:pt x="1" y="1"/>
                    <a:pt x="2" y="1"/>
                    <a:pt x="2"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899" name="Freeform 889">
              <a:extLst>
                <a:ext uri="{FF2B5EF4-FFF2-40B4-BE49-F238E27FC236}">
                  <a16:creationId xmlns:a16="http://schemas.microsoft.com/office/drawing/2014/main" id="{F5830015-5C10-9B08-B388-A6B48FBA2584}"/>
                </a:ext>
              </a:extLst>
            </p:cNvPr>
            <p:cNvSpPr>
              <a:spLocks/>
            </p:cNvSpPr>
            <p:nvPr/>
          </p:nvSpPr>
          <p:spPr bwMode="auto">
            <a:xfrm>
              <a:off x="3978" y="2513"/>
              <a:ext cx="4" cy="6"/>
            </a:xfrm>
            <a:custGeom>
              <a:avLst/>
              <a:gdLst>
                <a:gd name="T0" fmla="*/ 16 w 2"/>
                <a:gd name="T1" fmla="*/ 0 h 3"/>
                <a:gd name="T2" fmla="*/ 8 w 2"/>
                <a:gd name="T3" fmla="*/ 8 h 3"/>
                <a:gd name="T4" fmla="*/ 0 w 2"/>
                <a:gd name="T5" fmla="*/ 24 h 3"/>
                <a:gd name="T6" fmla="*/ 16 w 2"/>
                <a:gd name="T7" fmla="*/ 16 h 3"/>
                <a:gd name="T8" fmla="*/ 16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2" y="1"/>
                    <a:pt x="1" y="1"/>
                    <a:pt x="1" y="1"/>
                  </a:cubicBezTo>
                  <a:cubicBezTo>
                    <a:pt x="1" y="2"/>
                    <a:pt x="0" y="2"/>
                    <a:pt x="0" y="3"/>
                  </a:cubicBezTo>
                  <a:cubicBezTo>
                    <a:pt x="0" y="3"/>
                    <a:pt x="1" y="2"/>
                    <a:pt x="2" y="2"/>
                  </a:cubicBezTo>
                  <a:cubicBezTo>
                    <a:pt x="2"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0" name="Freeform 890">
              <a:extLst>
                <a:ext uri="{FF2B5EF4-FFF2-40B4-BE49-F238E27FC236}">
                  <a16:creationId xmlns:a16="http://schemas.microsoft.com/office/drawing/2014/main" id="{A2573A92-9F13-EDD5-3B27-2232C8EC1A83}"/>
                </a:ext>
              </a:extLst>
            </p:cNvPr>
            <p:cNvSpPr>
              <a:spLocks/>
            </p:cNvSpPr>
            <p:nvPr/>
          </p:nvSpPr>
          <p:spPr bwMode="auto">
            <a:xfrm>
              <a:off x="3964" y="2526"/>
              <a:ext cx="12" cy="4"/>
            </a:xfrm>
            <a:custGeom>
              <a:avLst/>
              <a:gdLst>
                <a:gd name="T0" fmla="*/ 40 w 6"/>
                <a:gd name="T1" fmla="*/ 0 h 2"/>
                <a:gd name="T2" fmla="*/ 24 w 6"/>
                <a:gd name="T3" fmla="*/ 16 h 2"/>
                <a:gd name="T4" fmla="*/ 16 w 6"/>
                <a:gd name="T5" fmla="*/ 8 h 2"/>
                <a:gd name="T6" fmla="*/ 0 w 6"/>
                <a:gd name="T7" fmla="*/ 0 h 2"/>
                <a:gd name="T8" fmla="*/ 24 w 6"/>
                <a:gd name="T9" fmla="*/ 8 h 2"/>
                <a:gd name="T10" fmla="*/ 48 w 6"/>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2">
                  <a:moveTo>
                    <a:pt x="5" y="0"/>
                  </a:moveTo>
                  <a:cubicBezTo>
                    <a:pt x="5" y="1"/>
                    <a:pt x="4" y="2"/>
                    <a:pt x="3" y="2"/>
                  </a:cubicBezTo>
                  <a:cubicBezTo>
                    <a:pt x="2" y="1"/>
                    <a:pt x="2" y="1"/>
                    <a:pt x="2" y="1"/>
                  </a:cubicBezTo>
                  <a:cubicBezTo>
                    <a:pt x="1" y="0"/>
                    <a:pt x="1" y="0"/>
                    <a:pt x="0" y="0"/>
                  </a:cubicBezTo>
                  <a:cubicBezTo>
                    <a:pt x="1" y="0"/>
                    <a:pt x="2" y="1"/>
                    <a:pt x="3" y="1"/>
                  </a:cubicBezTo>
                  <a:cubicBezTo>
                    <a:pt x="4" y="1"/>
                    <a:pt x="5" y="0"/>
                    <a:pt x="6"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1" name="Freeform 891">
              <a:extLst>
                <a:ext uri="{FF2B5EF4-FFF2-40B4-BE49-F238E27FC236}">
                  <a16:creationId xmlns:a16="http://schemas.microsoft.com/office/drawing/2014/main" id="{AAB68841-BE62-F0B6-B140-ACB0FAE469F2}"/>
                </a:ext>
              </a:extLst>
            </p:cNvPr>
            <p:cNvSpPr>
              <a:spLocks/>
            </p:cNvSpPr>
            <p:nvPr/>
          </p:nvSpPr>
          <p:spPr bwMode="auto">
            <a:xfrm>
              <a:off x="3955" y="2511"/>
              <a:ext cx="7" cy="4"/>
            </a:xfrm>
            <a:custGeom>
              <a:avLst/>
              <a:gdLst>
                <a:gd name="T0" fmla="*/ 28 w 3"/>
                <a:gd name="T1" fmla="*/ 0 h 2"/>
                <a:gd name="T2" fmla="*/ 0 w 3"/>
                <a:gd name="T3" fmla="*/ 16 h 2"/>
                <a:gd name="T4" fmla="*/ 0 w 3"/>
                <a:gd name="T5" fmla="*/ 16 h 2"/>
                <a:gd name="T6" fmla="*/ 0 w 3"/>
                <a:gd name="T7" fmla="*/ 16 h 2"/>
                <a:gd name="T8" fmla="*/ 28 w 3"/>
                <a:gd name="T9" fmla="*/ 8 h 2"/>
                <a:gd name="T10" fmla="*/ 28 w 3"/>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2">
                  <a:moveTo>
                    <a:pt x="2" y="0"/>
                  </a:moveTo>
                  <a:cubicBezTo>
                    <a:pt x="3" y="1"/>
                    <a:pt x="0" y="1"/>
                    <a:pt x="0" y="2"/>
                  </a:cubicBezTo>
                  <a:cubicBezTo>
                    <a:pt x="0" y="2"/>
                    <a:pt x="0" y="2"/>
                    <a:pt x="0" y="2"/>
                  </a:cubicBezTo>
                  <a:cubicBezTo>
                    <a:pt x="0" y="2"/>
                    <a:pt x="0" y="2"/>
                    <a:pt x="0" y="2"/>
                  </a:cubicBezTo>
                  <a:cubicBezTo>
                    <a:pt x="1" y="1"/>
                    <a:pt x="2" y="2"/>
                    <a:pt x="2" y="1"/>
                  </a:cubicBezTo>
                  <a:cubicBezTo>
                    <a:pt x="3" y="1"/>
                    <a:pt x="3" y="0"/>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2" name="Freeform 892">
              <a:extLst>
                <a:ext uri="{FF2B5EF4-FFF2-40B4-BE49-F238E27FC236}">
                  <a16:creationId xmlns:a16="http://schemas.microsoft.com/office/drawing/2014/main" id="{8D9CEB0D-A01B-6F91-4103-4625CFD9B2C8}"/>
                </a:ext>
              </a:extLst>
            </p:cNvPr>
            <p:cNvSpPr>
              <a:spLocks/>
            </p:cNvSpPr>
            <p:nvPr/>
          </p:nvSpPr>
          <p:spPr bwMode="auto">
            <a:xfrm>
              <a:off x="3955" y="2500"/>
              <a:ext cx="4" cy="6"/>
            </a:xfrm>
            <a:custGeom>
              <a:avLst/>
              <a:gdLst>
                <a:gd name="T0" fmla="*/ 16 w 2"/>
                <a:gd name="T1" fmla="*/ 0 h 3"/>
                <a:gd name="T2" fmla="*/ 0 w 2"/>
                <a:gd name="T3" fmla="*/ 8 h 3"/>
                <a:gd name="T4" fmla="*/ 16 w 2"/>
                <a:gd name="T5" fmla="*/ 24 h 3"/>
                <a:gd name="T6" fmla="*/ 8 w 2"/>
                <a:gd name="T7" fmla="*/ 16 h 3"/>
                <a:gd name="T8" fmla="*/ 8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1" y="0"/>
                    <a:pt x="1" y="0"/>
                    <a:pt x="0" y="1"/>
                  </a:cubicBezTo>
                  <a:cubicBezTo>
                    <a:pt x="0" y="2"/>
                    <a:pt x="1" y="2"/>
                    <a:pt x="2" y="3"/>
                  </a:cubicBezTo>
                  <a:cubicBezTo>
                    <a:pt x="1" y="3"/>
                    <a:pt x="1" y="2"/>
                    <a:pt x="1" y="2"/>
                  </a:cubicBezTo>
                  <a:cubicBezTo>
                    <a:pt x="1" y="1"/>
                    <a:pt x="1" y="0"/>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3" name="Freeform 893">
              <a:extLst>
                <a:ext uri="{FF2B5EF4-FFF2-40B4-BE49-F238E27FC236}">
                  <a16:creationId xmlns:a16="http://schemas.microsoft.com/office/drawing/2014/main" id="{4798B444-C0AB-DA30-F3F4-5635559AAA54}"/>
                </a:ext>
              </a:extLst>
            </p:cNvPr>
            <p:cNvSpPr>
              <a:spLocks/>
            </p:cNvSpPr>
            <p:nvPr/>
          </p:nvSpPr>
          <p:spPr bwMode="auto">
            <a:xfrm>
              <a:off x="3976" y="2493"/>
              <a:ext cx="8" cy="7"/>
            </a:xfrm>
            <a:custGeom>
              <a:avLst/>
              <a:gdLst>
                <a:gd name="T0" fmla="*/ 32 w 4"/>
                <a:gd name="T1" fmla="*/ 37 h 3"/>
                <a:gd name="T2" fmla="*/ 16 w 4"/>
                <a:gd name="T3" fmla="*/ 28 h 3"/>
                <a:gd name="T4" fmla="*/ 0 w 4"/>
                <a:gd name="T5" fmla="*/ 0 h 3"/>
                <a:gd name="T6" fmla="*/ 16 w 4"/>
                <a:gd name="T7" fmla="*/ 37 h 3"/>
                <a:gd name="T8" fmla="*/ 32 w 4"/>
                <a:gd name="T9" fmla="*/ 2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4" y="3"/>
                  </a:moveTo>
                  <a:cubicBezTo>
                    <a:pt x="3" y="2"/>
                    <a:pt x="2" y="2"/>
                    <a:pt x="2" y="2"/>
                  </a:cubicBezTo>
                  <a:cubicBezTo>
                    <a:pt x="1" y="2"/>
                    <a:pt x="0" y="1"/>
                    <a:pt x="0" y="0"/>
                  </a:cubicBezTo>
                  <a:cubicBezTo>
                    <a:pt x="0" y="1"/>
                    <a:pt x="1" y="2"/>
                    <a:pt x="2" y="3"/>
                  </a:cubicBezTo>
                  <a:cubicBezTo>
                    <a:pt x="2" y="3"/>
                    <a:pt x="3" y="2"/>
                    <a:pt x="4"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4" name="Freeform 894">
              <a:extLst>
                <a:ext uri="{FF2B5EF4-FFF2-40B4-BE49-F238E27FC236}">
                  <a16:creationId xmlns:a16="http://schemas.microsoft.com/office/drawing/2014/main" id="{857EA559-32FA-BDFC-11D9-F452C0360609}"/>
                </a:ext>
              </a:extLst>
            </p:cNvPr>
            <p:cNvSpPr>
              <a:spLocks/>
            </p:cNvSpPr>
            <p:nvPr/>
          </p:nvSpPr>
          <p:spPr bwMode="auto">
            <a:xfrm>
              <a:off x="3953" y="2491"/>
              <a:ext cx="33" cy="39"/>
            </a:xfrm>
            <a:custGeom>
              <a:avLst/>
              <a:gdLst>
                <a:gd name="T0" fmla="*/ 132 w 16"/>
                <a:gd name="T1" fmla="*/ 113 h 18"/>
                <a:gd name="T2" fmla="*/ 132 w 16"/>
                <a:gd name="T3" fmla="*/ 141 h 18"/>
                <a:gd name="T4" fmla="*/ 124 w 16"/>
                <a:gd name="T5" fmla="*/ 141 h 18"/>
                <a:gd name="T6" fmla="*/ 116 w 16"/>
                <a:gd name="T7" fmla="*/ 165 h 18"/>
                <a:gd name="T8" fmla="*/ 97 w 16"/>
                <a:gd name="T9" fmla="*/ 165 h 18"/>
                <a:gd name="T10" fmla="*/ 89 w 16"/>
                <a:gd name="T11" fmla="*/ 173 h 18"/>
                <a:gd name="T12" fmla="*/ 60 w 16"/>
                <a:gd name="T13" fmla="*/ 184 h 18"/>
                <a:gd name="T14" fmla="*/ 43 w 16"/>
                <a:gd name="T15" fmla="*/ 165 h 18"/>
                <a:gd name="T16" fmla="*/ 17 w 16"/>
                <a:gd name="T17" fmla="*/ 141 h 18"/>
                <a:gd name="T18" fmla="*/ 8 w 16"/>
                <a:gd name="T19" fmla="*/ 113 h 18"/>
                <a:gd name="T20" fmla="*/ 25 w 16"/>
                <a:gd name="T21" fmla="*/ 93 h 18"/>
                <a:gd name="T22" fmla="*/ 8 w 16"/>
                <a:gd name="T23" fmla="*/ 61 h 18"/>
                <a:gd name="T24" fmla="*/ 17 w 16"/>
                <a:gd name="T25" fmla="*/ 43 h 18"/>
                <a:gd name="T26" fmla="*/ 43 w 16"/>
                <a:gd name="T27" fmla="*/ 20 h 18"/>
                <a:gd name="T28" fmla="*/ 80 w 16"/>
                <a:gd name="T29" fmla="*/ 0 h 18"/>
                <a:gd name="T30" fmla="*/ 107 w 16"/>
                <a:gd name="T31" fmla="*/ 0 h 18"/>
                <a:gd name="T32" fmla="*/ 116 w 16"/>
                <a:gd name="T33" fmla="*/ 20 h 18"/>
                <a:gd name="T34" fmla="*/ 132 w 16"/>
                <a:gd name="T35" fmla="*/ 33 h 18"/>
                <a:gd name="T36" fmla="*/ 140 w 16"/>
                <a:gd name="T37" fmla="*/ 52 h 18"/>
                <a:gd name="T38" fmla="*/ 132 w 16"/>
                <a:gd name="T39" fmla="*/ 80 h 18"/>
                <a:gd name="T40" fmla="*/ 132 w 16"/>
                <a:gd name="T41" fmla="*/ 113 h 1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6" h="18">
                  <a:moveTo>
                    <a:pt x="15" y="11"/>
                  </a:moveTo>
                  <a:cubicBezTo>
                    <a:pt x="16" y="13"/>
                    <a:pt x="16" y="13"/>
                    <a:pt x="15" y="14"/>
                  </a:cubicBezTo>
                  <a:cubicBezTo>
                    <a:pt x="15" y="14"/>
                    <a:pt x="14" y="14"/>
                    <a:pt x="14" y="14"/>
                  </a:cubicBezTo>
                  <a:cubicBezTo>
                    <a:pt x="14" y="15"/>
                    <a:pt x="14" y="16"/>
                    <a:pt x="13" y="16"/>
                  </a:cubicBezTo>
                  <a:cubicBezTo>
                    <a:pt x="12" y="16"/>
                    <a:pt x="12" y="16"/>
                    <a:pt x="11" y="16"/>
                  </a:cubicBezTo>
                  <a:cubicBezTo>
                    <a:pt x="11" y="16"/>
                    <a:pt x="11" y="17"/>
                    <a:pt x="10" y="17"/>
                  </a:cubicBezTo>
                  <a:cubicBezTo>
                    <a:pt x="9" y="18"/>
                    <a:pt x="8" y="18"/>
                    <a:pt x="7" y="18"/>
                  </a:cubicBezTo>
                  <a:cubicBezTo>
                    <a:pt x="6" y="17"/>
                    <a:pt x="6" y="16"/>
                    <a:pt x="5" y="16"/>
                  </a:cubicBezTo>
                  <a:cubicBezTo>
                    <a:pt x="3" y="15"/>
                    <a:pt x="3" y="15"/>
                    <a:pt x="2" y="14"/>
                  </a:cubicBezTo>
                  <a:cubicBezTo>
                    <a:pt x="2" y="13"/>
                    <a:pt x="1" y="12"/>
                    <a:pt x="1" y="11"/>
                  </a:cubicBezTo>
                  <a:cubicBezTo>
                    <a:pt x="0" y="10"/>
                    <a:pt x="2" y="10"/>
                    <a:pt x="3" y="9"/>
                  </a:cubicBezTo>
                  <a:cubicBezTo>
                    <a:pt x="3" y="8"/>
                    <a:pt x="1" y="7"/>
                    <a:pt x="1" y="6"/>
                  </a:cubicBezTo>
                  <a:cubicBezTo>
                    <a:pt x="0" y="5"/>
                    <a:pt x="1" y="4"/>
                    <a:pt x="2" y="4"/>
                  </a:cubicBezTo>
                  <a:cubicBezTo>
                    <a:pt x="3" y="3"/>
                    <a:pt x="4" y="2"/>
                    <a:pt x="5" y="2"/>
                  </a:cubicBezTo>
                  <a:cubicBezTo>
                    <a:pt x="6" y="1"/>
                    <a:pt x="7" y="0"/>
                    <a:pt x="9" y="0"/>
                  </a:cubicBezTo>
                  <a:cubicBezTo>
                    <a:pt x="9" y="0"/>
                    <a:pt x="12" y="0"/>
                    <a:pt x="12" y="0"/>
                  </a:cubicBezTo>
                  <a:cubicBezTo>
                    <a:pt x="13" y="1"/>
                    <a:pt x="12" y="2"/>
                    <a:pt x="13" y="2"/>
                  </a:cubicBezTo>
                  <a:cubicBezTo>
                    <a:pt x="13" y="3"/>
                    <a:pt x="14" y="3"/>
                    <a:pt x="15" y="3"/>
                  </a:cubicBezTo>
                  <a:cubicBezTo>
                    <a:pt x="16" y="3"/>
                    <a:pt x="16" y="4"/>
                    <a:pt x="16" y="5"/>
                  </a:cubicBezTo>
                  <a:cubicBezTo>
                    <a:pt x="16" y="6"/>
                    <a:pt x="15" y="7"/>
                    <a:pt x="15" y="8"/>
                  </a:cubicBezTo>
                  <a:cubicBezTo>
                    <a:pt x="15" y="9"/>
                    <a:pt x="16" y="10"/>
                    <a:pt x="15"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05" name="Freeform 895">
              <a:extLst>
                <a:ext uri="{FF2B5EF4-FFF2-40B4-BE49-F238E27FC236}">
                  <a16:creationId xmlns:a16="http://schemas.microsoft.com/office/drawing/2014/main" id="{0D626390-3069-001B-1A4F-4D38CB071EAC}"/>
                </a:ext>
              </a:extLst>
            </p:cNvPr>
            <p:cNvSpPr>
              <a:spLocks/>
            </p:cNvSpPr>
            <p:nvPr/>
          </p:nvSpPr>
          <p:spPr bwMode="auto">
            <a:xfrm>
              <a:off x="3959" y="2509"/>
              <a:ext cx="3" cy="4"/>
            </a:xfrm>
            <a:custGeom>
              <a:avLst/>
              <a:gdLst>
                <a:gd name="T0" fmla="*/ 0 w 1"/>
                <a:gd name="T1" fmla="*/ 16 h 2"/>
                <a:gd name="T2" fmla="*/ 0 w 1"/>
                <a:gd name="T3" fmla="*/ 0 h 2"/>
                <a:gd name="T4" fmla="*/ 0 60000 65536"/>
                <a:gd name="T5" fmla="*/ 0 60000 65536"/>
              </a:gdLst>
              <a:ahLst/>
              <a:cxnLst>
                <a:cxn ang="T4">
                  <a:pos x="T0" y="T1"/>
                </a:cxn>
                <a:cxn ang="T5">
                  <a:pos x="T2" y="T3"/>
                </a:cxn>
              </a:cxnLst>
              <a:rect l="0" t="0" r="r" b="b"/>
              <a:pathLst>
                <a:path w="1" h="2">
                  <a:moveTo>
                    <a:pt x="0" y="2"/>
                  </a:moveTo>
                  <a:cubicBezTo>
                    <a:pt x="1" y="1"/>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06" name="Freeform 896">
              <a:extLst>
                <a:ext uri="{FF2B5EF4-FFF2-40B4-BE49-F238E27FC236}">
                  <a16:creationId xmlns:a16="http://schemas.microsoft.com/office/drawing/2014/main" id="{3B27F940-30B6-B2B9-4381-67B9EDC34BC6}"/>
                </a:ext>
              </a:extLst>
            </p:cNvPr>
            <p:cNvSpPr>
              <a:spLocks/>
            </p:cNvSpPr>
            <p:nvPr/>
          </p:nvSpPr>
          <p:spPr bwMode="auto">
            <a:xfrm>
              <a:off x="3976" y="2513"/>
              <a:ext cx="6" cy="4"/>
            </a:xfrm>
            <a:custGeom>
              <a:avLst/>
              <a:gdLst>
                <a:gd name="T0" fmla="*/ 0 w 3"/>
                <a:gd name="T1" fmla="*/ 16 h 2"/>
                <a:gd name="T2" fmla="*/ 24 w 3"/>
                <a:gd name="T3" fmla="*/ 0 h 2"/>
                <a:gd name="T4" fmla="*/ 0 60000 65536"/>
                <a:gd name="T5" fmla="*/ 0 60000 65536"/>
              </a:gdLst>
              <a:ahLst/>
              <a:cxnLst>
                <a:cxn ang="T4">
                  <a:pos x="T0" y="T1"/>
                </a:cxn>
                <a:cxn ang="T5">
                  <a:pos x="T2" y="T3"/>
                </a:cxn>
              </a:cxnLst>
              <a:rect l="0" t="0" r="r" b="b"/>
              <a:pathLst>
                <a:path w="3" h="2">
                  <a:moveTo>
                    <a:pt x="0" y="2"/>
                  </a:moveTo>
                  <a:cubicBezTo>
                    <a:pt x="2" y="2"/>
                    <a:pt x="3" y="1"/>
                    <a:pt x="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07" name="Freeform 897">
              <a:extLst>
                <a:ext uri="{FF2B5EF4-FFF2-40B4-BE49-F238E27FC236}">
                  <a16:creationId xmlns:a16="http://schemas.microsoft.com/office/drawing/2014/main" id="{A9317531-6BE4-BDD3-D986-24390F4F8B8B}"/>
                </a:ext>
              </a:extLst>
            </p:cNvPr>
            <p:cNvSpPr>
              <a:spLocks/>
            </p:cNvSpPr>
            <p:nvPr/>
          </p:nvSpPr>
          <p:spPr bwMode="auto">
            <a:xfrm>
              <a:off x="3978" y="2493"/>
              <a:ext cx="2" cy="5"/>
            </a:xfrm>
            <a:custGeom>
              <a:avLst/>
              <a:gdLst>
                <a:gd name="T0" fmla="*/ 8 w 1"/>
                <a:gd name="T1" fmla="*/ 33 h 2"/>
                <a:gd name="T2" fmla="*/ 0 w 1"/>
                <a:gd name="T3" fmla="*/ 0 h 2"/>
                <a:gd name="T4" fmla="*/ 0 60000 65536"/>
                <a:gd name="T5" fmla="*/ 0 60000 65536"/>
              </a:gdLst>
              <a:ahLst/>
              <a:cxnLst>
                <a:cxn ang="T4">
                  <a:pos x="T0" y="T1"/>
                </a:cxn>
                <a:cxn ang="T5">
                  <a:pos x="T2" y="T3"/>
                </a:cxn>
              </a:cxnLst>
              <a:rect l="0" t="0" r="r" b="b"/>
              <a:pathLst>
                <a:path w="1" h="2">
                  <a:moveTo>
                    <a:pt x="1" y="2"/>
                  </a:moveTo>
                  <a:cubicBezTo>
                    <a:pt x="1"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08" name="Freeform 898">
              <a:extLst>
                <a:ext uri="{FF2B5EF4-FFF2-40B4-BE49-F238E27FC236}">
                  <a16:creationId xmlns:a16="http://schemas.microsoft.com/office/drawing/2014/main" id="{1CCA865C-C0ED-9D75-08C6-7BFA5292AF03}"/>
                </a:ext>
              </a:extLst>
            </p:cNvPr>
            <p:cNvSpPr>
              <a:spLocks/>
            </p:cNvSpPr>
            <p:nvPr/>
          </p:nvSpPr>
          <p:spPr bwMode="auto">
            <a:xfrm>
              <a:off x="4376" y="2699"/>
              <a:ext cx="34" cy="41"/>
            </a:xfrm>
            <a:custGeom>
              <a:avLst/>
              <a:gdLst>
                <a:gd name="T0" fmla="*/ 128 w 17"/>
                <a:gd name="T1" fmla="*/ 112 h 19"/>
                <a:gd name="T2" fmla="*/ 128 w 17"/>
                <a:gd name="T3" fmla="*/ 140 h 19"/>
                <a:gd name="T4" fmla="*/ 120 w 17"/>
                <a:gd name="T5" fmla="*/ 140 h 19"/>
                <a:gd name="T6" fmla="*/ 112 w 17"/>
                <a:gd name="T7" fmla="*/ 164 h 19"/>
                <a:gd name="T8" fmla="*/ 104 w 17"/>
                <a:gd name="T9" fmla="*/ 164 h 19"/>
                <a:gd name="T10" fmla="*/ 96 w 17"/>
                <a:gd name="T11" fmla="*/ 173 h 19"/>
                <a:gd name="T12" fmla="*/ 64 w 17"/>
                <a:gd name="T13" fmla="*/ 190 h 19"/>
                <a:gd name="T14" fmla="*/ 48 w 17"/>
                <a:gd name="T15" fmla="*/ 173 h 19"/>
                <a:gd name="T16" fmla="*/ 24 w 17"/>
                <a:gd name="T17" fmla="*/ 149 h 19"/>
                <a:gd name="T18" fmla="*/ 8 w 17"/>
                <a:gd name="T19" fmla="*/ 129 h 19"/>
                <a:gd name="T20" fmla="*/ 24 w 17"/>
                <a:gd name="T21" fmla="*/ 112 h 19"/>
                <a:gd name="T22" fmla="*/ 8 w 17"/>
                <a:gd name="T23" fmla="*/ 80 h 19"/>
                <a:gd name="T24" fmla="*/ 8 w 17"/>
                <a:gd name="T25" fmla="*/ 52 h 19"/>
                <a:gd name="T26" fmla="*/ 32 w 17"/>
                <a:gd name="T27" fmla="*/ 28 h 19"/>
                <a:gd name="T28" fmla="*/ 56 w 17"/>
                <a:gd name="T29" fmla="*/ 0 h 19"/>
                <a:gd name="T30" fmla="*/ 88 w 17"/>
                <a:gd name="T31" fmla="*/ 9 h 19"/>
                <a:gd name="T32" fmla="*/ 96 w 17"/>
                <a:gd name="T33" fmla="*/ 19 h 19"/>
                <a:gd name="T34" fmla="*/ 112 w 17"/>
                <a:gd name="T35" fmla="*/ 28 h 19"/>
                <a:gd name="T36" fmla="*/ 128 w 17"/>
                <a:gd name="T37" fmla="*/ 52 h 19"/>
                <a:gd name="T38" fmla="*/ 120 w 17"/>
                <a:gd name="T39" fmla="*/ 80 h 19"/>
                <a:gd name="T40" fmla="*/ 128 w 17"/>
                <a:gd name="T41" fmla="*/ 11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6" y="12"/>
                    <a:pt x="17" y="13"/>
                    <a:pt x="16" y="14"/>
                  </a:cubicBezTo>
                  <a:cubicBezTo>
                    <a:pt x="16" y="14"/>
                    <a:pt x="15" y="14"/>
                    <a:pt x="15" y="14"/>
                  </a:cubicBezTo>
                  <a:cubicBezTo>
                    <a:pt x="15" y="14"/>
                    <a:pt x="15" y="16"/>
                    <a:pt x="14" y="16"/>
                  </a:cubicBezTo>
                  <a:cubicBezTo>
                    <a:pt x="14" y="16"/>
                    <a:pt x="13" y="16"/>
                    <a:pt x="13" y="16"/>
                  </a:cubicBezTo>
                  <a:cubicBezTo>
                    <a:pt x="12" y="16"/>
                    <a:pt x="12" y="17"/>
                    <a:pt x="12" y="17"/>
                  </a:cubicBezTo>
                  <a:cubicBezTo>
                    <a:pt x="11" y="18"/>
                    <a:pt x="10" y="19"/>
                    <a:pt x="8" y="19"/>
                  </a:cubicBezTo>
                  <a:cubicBezTo>
                    <a:pt x="7" y="18"/>
                    <a:pt x="7" y="17"/>
                    <a:pt x="6" y="17"/>
                  </a:cubicBezTo>
                  <a:cubicBezTo>
                    <a:pt x="4" y="17"/>
                    <a:pt x="4" y="17"/>
                    <a:pt x="3" y="15"/>
                  </a:cubicBezTo>
                  <a:cubicBezTo>
                    <a:pt x="3" y="15"/>
                    <a:pt x="2" y="14"/>
                    <a:pt x="1" y="13"/>
                  </a:cubicBezTo>
                  <a:cubicBezTo>
                    <a:pt x="1" y="12"/>
                    <a:pt x="3" y="12"/>
                    <a:pt x="3" y="11"/>
                  </a:cubicBezTo>
                  <a:cubicBezTo>
                    <a:pt x="3" y="9"/>
                    <a:pt x="1" y="9"/>
                    <a:pt x="1" y="8"/>
                  </a:cubicBezTo>
                  <a:cubicBezTo>
                    <a:pt x="0" y="8"/>
                    <a:pt x="1" y="6"/>
                    <a:pt x="1" y="5"/>
                  </a:cubicBezTo>
                  <a:cubicBezTo>
                    <a:pt x="2" y="4"/>
                    <a:pt x="3" y="4"/>
                    <a:pt x="4" y="3"/>
                  </a:cubicBezTo>
                  <a:cubicBezTo>
                    <a:pt x="5" y="2"/>
                    <a:pt x="5" y="1"/>
                    <a:pt x="7" y="0"/>
                  </a:cubicBezTo>
                  <a:cubicBezTo>
                    <a:pt x="8" y="0"/>
                    <a:pt x="10" y="0"/>
                    <a:pt x="11" y="1"/>
                  </a:cubicBezTo>
                  <a:cubicBezTo>
                    <a:pt x="11" y="1"/>
                    <a:pt x="11" y="2"/>
                    <a:pt x="12" y="2"/>
                  </a:cubicBezTo>
                  <a:cubicBezTo>
                    <a:pt x="12" y="3"/>
                    <a:pt x="13" y="3"/>
                    <a:pt x="14" y="3"/>
                  </a:cubicBezTo>
                  <a:cubicBezTo>
                    <a:pt x="15" y="3"/>
                    <a:pt x="16" y="3"/>
                    <a:pt x="16" y="5"/>
                  </a:cubicBezTo>
                  <a:cubicBezTo>
                    <a:pt x="16" y="6"/>
                    <a:pt x="15" y="7"/>
                    <a:pt x="15" y="8"/>
                  </a:cubicBezTo>
                  <a:cubicBezTo>
                    <a:pt x="15" y="9"/>
                    <a:pt x="16" y="9"/>
                    <a:pt x="16"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09" name="Freeform 899">
              <a:extLst>
                <a:ext uri="{FF2B5EF4-FFF2-40B4-BE49-F238E27FC236}">
                  <a16:creationId xmlns:a16="http://schemas.microsoft.com/office/drawing/2014/main" id="{28855690-CC39-A8BF-3C1E-E67D09B7FD64}"/>
                </a:ext>
              </a:extLst>
            </p:cNvPr>
            <p:cNvSpPr>
              <a:spLocks/>
            </p:cNvSpPr>
            <p:nvPr/>
          </p:nvSpPr>
          <p:spPr bwMode="auto">
            <a:xfrm>
              <a:off x="4378" y="2705"/>
              <a:ext cx="6" cy="13"/>
            </a:xfrm>
            <a:custGeom>
              <a:avLst/>
              <a:gdLst>
                <a:gd name="T0" fmla="*/ 24 w 3"/>
                <a:gd name="T1" fmla="*/ 0 h 6"/>
                <a:gd name="T2" fmla="*/ 0 w 3"/>
                <a:gd name="T3" fmla="*/ 33 h 6"/>
                <a:gd name="T4" fmla="*/ 16 w 3"/>
                <a:gd name="T5" fmla="*/ 61 h 6"/>
                <a:gd name="T6" fmla="*/ 16 w 3"/>
                <a:gd name="T7" fmla="*/ 33 h 6"/>
                <a:gd name="T8" fmla="*/ 24 w 3"/>
                <a:gd name="T9" fmla="*/ 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3" y="1"/>
                    <a:pt x="1" y="2"/>
                    <a:pt x="0" y="3"/>
                  </a:cubicBezTo>
                  <a:cubicBezTo>
                    <a:pt x="0" y="5"/>
                    <a:pt x="1" y="5"/>
                    <a:pt x="2" y="6"/>
                  </a:cubicBezTo>
                  <a:cubicBezTo>
                    <a:pt x="2" y="5"/>
                    <a:pt x="1" y="4"/>
                    <a:pt x="2" y="3"/>
                  </a:cubicBezTo>
                  <a:cubicBezTo>
                    <a:pt x="2" y="2"/>
                    <a:pt x="3" y="2"/>
                    <a:pt x="3"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0" name="Freeform 900">
              <a:extLst>
                <a:ext uri="{FF2B5EF4-FFF2-40B4-BE49-F238E27FC236}">
                  <a16:creationId xmlns:a16="http://schemas.microsoft.com/office/drawing/2014/main" id="{0ADFA5C0-94B2-88E4-B1A7-3A5EE3300B55}"/>
                </a:ext>
              </a:extLst>
            </p:cNvPr>
            <p:cNvSpPr>
              <a:spLocks/>
            </p:cNvSpPr>
            <p:nvPr/>
          </p:nvSpPr>
          <p:spPr bwMode="auto">
            <a:xfrm>
              <a:off x="4378" y="2723"/>
              <a:ext cx="6" cy="11"/>
            </a:xfrm>
            <a:custGeom>
              <a:avLst/>
              <a:gdLst>
                <a:gd name="T0" fmla="*/ 16 w 3"/>
                <a:gd name="T1" fmla="*/ 0 h 5"/>
                <a:gd name="T2" fmla="*/ 8 w 3"/>
                <a:gd name="T3" fmla="*/ 20 h 5"/>
                <a:gd name="T4" fmla="*/ 24 w 3"/>
                <a:gd name="T5" fmla="*/ 53 h 5"/>
                <a:gd name="T6" fmla="*/ 16 w 3"/>
                <a:gd name="T7" fmla="*/ 20 h 5"/>
                <a:gd name="T8" fmla="*/ 24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0"/>
                  </a:moveTo>
                  <a:cubicBezTo>
                    <a:pt x="2" y="1"/>
                    <a:pt x="0" y="1"/>
                    <a:pt x="1" y="2"/>
                  </a:cubicBezTo>
                  <a:cubicBezTo>
                    <a:pt x="1" y="3"/>
                    <a:pt x="2" y="4"/>
                    <a:pt x="3" y="5"/>
                  </a:cubicBezTo>
                  <a:cubicBezTo>
                    <a:pt x="3" y="4"/>
                    <a:pt x="2" y="3"/>
                    <a:pt x="2" y="2"/>
                  </a:cubicBezTo>
                  <a:cubicBezTo>
                    <a:pt x="2" y="1"/>
                    <a:pt x="3"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1" name="Freeform 901">
              <a:extLst>
                <a:ext uri="{FF2B5EF4-FFF2-40B4-BE49-F238E27FC236}">
                  <a16:creationId xmlns:a16="http://schemas.microsoft.com/office/drawing/2014/main" id="{62B62AA9-1A8A-BA87-77C0-5B4DF5DC8C62}"/>
                </a:ext>
              </a:extLst>
            </p:cNvPr>
            <p:cNvSpPr>
              <a:spLocks/>
            </p:cNvSpPr>
            <p:nvPr/>
          </p:nvSpPr>
          <p:spPr bwMode="auto">
            <a:xfrm>
              <a:off x="4384" y="2732"/>
              <a:ext cx="20" cy="8"/>
            </a:xfrm>
            <a:custGeom>
              <a:avLst/>
              <a:gdLst>
                <a:gd name="T0" fmla="*/ 80 w 10"/>
                <a:gd name="T1" fmla="*/ 0 h 4"/>
                <a:gd name="T2" fmla="*/ 40 w 10"/>
                <a:gd name="T3" fmla="*/ 24 h 4"/>
                <a:gd name="T4" fmla="*/ 16 w 10"/>
                <a:gd name="T5" fmla="*/ 16 h 4"/>
                <a:gd name="T6" fmla="*/ 0 w 10"/>
                <a:gd name="T7" fmla="*/ 0 h 4"/>
                <a:gd name="T8" fmla="*/ 24 w 10"/>
                <a:gd name="T9" fmla="*/ 8 h 4"/>
                <a:gd name="T10" fmla="*/ 32 w 10"/>
                <a:gd name="T11" fmla="*/ 8 h 4"/>
                <a:gd name="T12" fmla="*/ 40 w 10"/>
                <a:gd name="T13" fmla="*/ 16 h 4"/>
                <a:gd name="T14" fmla="*/ 64 w 10"/>
                <a:gd name="T15" fmla="*/ 0 h 4"/>
                <a:gd name="T16" fmla="*/ 72 w 1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
                  <a:moveTo>
                    <a:pt x="10" y="0"/>
                  </a:moveTo>
                  <a:cubicBezTo>
                    <a:pt x="8" y="0"/>
                    <a:pt x="7" y="4"/>
                    <a:pt x="5" y="3"/>
                  </a:cubicBezTo>
                  <a:cubicBezTo>
                    <a:pt x="4" y="3"/>
                    <a:pt x="3" y="2"/>
                    <a:pt x="2" y="2"/>
                  </a:cubicBezTo>
                  <a:cubicBezTo>
                    <a:pt x="1" y="2"/>
                    <a:pt x="0" y="1"/>
                    <a:pt x="0" y="0"/>
                  </a:cubicBezTo>
                  <a:cubicBezTo>
                    <a:pt x="0" y="1"/>
                    <a:pt x="2" y="1"/>
                    <a:pt x="3" y="1"/>
                  </a:cubicBezTo>
                  <a:cubicBezTo>
                    <a:pt x="3" y="1"/>
                    <a:pt x="4" y="1"/>
                    <a:pt x="4" y="1"/>
                  </a:cubicBezTo>
                  <a:cubicBezTo>
                    <a:pt x="4" y="2"/>
                    <a:pt x="5" y="2"/>
                    <a:pt x="5" y="2"/>
                  </a:cubicBezTo>
                  <a:cubicBezTo>
                    <a:pt x="6" y="2"/>
                    <a:pt x="7" y="1"/>
                    <a:pt x="8" y="0"/>
                  </a:cubicBezTo>
                  <a:cubicBezTo>
                    <a:pt x="8" y="0"/>
                    <a:pt x="9" y="1"/>
                    <a:pt x="9"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2" name="Freeform 902">
              <a:extLst>
                <a:ext uri="{FF2B5EF4-FFF2-40B4-BE49-F238E27FC236}">
                  <a16:creationId xmlns:a16="http://schemas.microsoft.com/office/drawing/2014/main" id="{FD6B73CF-DD85-8DDF-2AD5-B2C6E9EB5395}"/>
                </a:ext>
              </a:extLst>
            </p:cNvPr>
            <p:cNvSpPr>
              <a:spLocks/>
            </p:cNvSpPr>
            <p:nvPr/>
          </p:nvSpPr>
          <p:spPr bwMode="auto">
            <a:xfrm>
              <a:off x="4402" y="2708"/>
              <a:ext cx="6" cy="8"/>
            </a:xfrm>
            <a:custGeom>
              <a:avLst/>
              <a:gdLst>
                <a:gd name="T0" fmla="*/ 16 w 3"/>
                <a:gd name="T1" fmla="*/ 0 h 4"/>
                <a:gd name="T2" fmla="*/ 16 w 3"/>
                <a:gd name="T3" fmla="*/ 16 h 4"/>
                <a:gd name="T4" fmla="*/ 16 w 3"/>
                <a:gd name="T5" fmla="*/ 32 h 4"/>
                <a:gd name="T6" fmla="*/ 8 w 3"/>
                <a:gd name="T7" fmla="*/ 16 h 4"/>
                <a:gd name="T8" fmla="*/ 16 w 3"/>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4">
                  <a:moveTo>
                    <a:pt x="2" y="0"/>
                  </a:moveTo>
                  <a:cubicBezTo>
                    <a:pt x="3" y="1"/>
                    <a:pt x="2" y="1"/>
                    <a:pt x="2" y="2"/>
                  </a:cubicBezTo>
                  <a:cubicBezTo>
                    <a:pt x="2" y="3"/>
                    <a:pt x="2" y="4"/>
                    <a:pt x="2" y="4"/>
                  </a:cubicBezTo>
                  <a:cubicBezTo>
                    <a:pt x="1" y="3"/>
                    <a:pt x="0" y="3"/>
                    <a:pt x="1" y="2"/>
                  </a:cubicBezTo>
                  <a:cubicBezTo>
                    <a:pt x="2"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3" name="Freeform 903">
              <a:extLst>
                <a:ext uri="{FF2B5EF4-FFF2-40B4-BE49-F238E27FC236}">
                  <a16:creationId xmlns:a16="http://schemas.microsoft.com/office/drawing/2014/main" id="{5B706EE9-F76E-DFA4-AE36-C926CA6728E9}"/>
                </a:ext>
              </a:extLst>
            </p:cNvPr>
            <p:cNvSpPr>
              <a:spLocks/>
            </p:cNvSpPr>
            <p:nvPr/>
          </p:nvSpPr>
          <p:spPr bwMode="auto">
            <a:xfrm>
              <a:off x="4394" y="2701"/>
              <a:ext cx="4" cy="2"/>
            </a:xfrm>
            <a:custGeom>
              <a:avLst/>
              <a:gdLst>
                <a:gd name="T0" fmla="*/ 16 w 2"/>
                <a:gd name="T1" fmla="*/ 8 h 1"/>
                <a:gd name="T2" fmla="*/ 0 w 2"/>
                <a:gd name="T3" fmla="*/ 0 h 1"/>
                <a:gd name="T4" fmla="*/ 16 w 2"/>
                <a:gd name="T5" fmla="*/ 8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0"/>
                    <a:pt x="1" y="0"/>
                    <a:pt x="0" y="0"/>
                  </a:cubicBezTo>
                  <a:cubicBezTo>
                    <a:pt x="0" y="0"/>
                    <a:pt x="2" y="1"/>
                    <a:pt x="2"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4" name="Freeform 904">
              <a:extLst>
                <a:ext uri="{FF2B5EF4-FFF2-40B4-BE49-F238E27FC236}">
                  <a16:creationId xmlns:a16="http://schemas.microsoft.com/office/drawing/2014/main" id="{F0A7F5D9-22A8-6095-1EAC-020B63A636FA}"/>
                </a:ext>
              </a:extLst>
            </p:cNvPr>
            <p:cNvSpPr>
              <a:spLocks/>
            </p:cNvSpPr>
            <p:nvPr/>
          </p:nvSpPr>
          <p:spPr bwMode="auto">
            <a:xfrm>
              <a:off x="4400" y="2721"/>
              <a:ext cx="6" cy="6"/>
            </a:xfrm>
            <a:custGeom>
              <a:avLst/>
              <a:gdLst>
                <a:gd name="T0" fmla="*/ 16 w 3"/>
                <a:gd name="T1" fmla="*/ 0 h 3"/>
                <a:gd name="T2" fmla="*/ 16 w 3"/>
                <a:gd name="T3" fmla="*/ 8 h 3"/>
                <a:gd name="T4" fmla="*/ 0 w 3"/>
                <a:gd name="T5" fmla="*/ 24 h 3"/>
                <a:gd name="T6" fmla="*/ 16 w 3"/>
                <a:gd name="T7" fmla="*/ 8 h 3"/>
                <a:gd name="T8" fmla="*/ 24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0"/>
                  </a:moveTo>
                  <a:cubicBezTo>
                    <a:pt x="2" y="0"/>
                    <a:pt x="2" y="1"/>
                    <a:pt x="2" y="1"/>
                  </a:cubicBezTo>
                  <a:cubicBezTo>
                    <a:pt x="1" y="2"/>
                    <a:pt x="1" y="2"/>
                    <a:pt x="0" y="3"/>
                  </a:cubicBezTo>
                  <a:cubicBezTo>
                    <a:pt x="1" y="3"/>
                    <a:pt x="2" y="2"/>
                    <a:pt x="2" y="1"/>
                  </a:cubicBezTo>
                  <a:cubicBezTo>
                    <a:pt x="3" y="1"/>
                    <a:pt x="3"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5" name="Freeform 905">
              <a:extLst>
                <a:ext uri="{FF2B5EF4-FFF2-40B4-BE49-F238E27FC236}">
                  <a16:creationId xmlns:a16="http://schemas.microsoft.com/office/drawing/2014/main" id="{5737456B-5076-9DF3-B1DC-90EEEDB345D0}"/>
                </a:ext>
              </a:extLst>
            </p:cNvPr>
            <p:cNvSpPr>
              <a:spLocks/>
            </p:cNvSpPr>
            <p:nvPr/>
          </p:nvSpPr>
          <p:spPr bwMode="auto">
            <a:xfrm>
              <a:off x="4390" y="2734"/>
              <a:ext cx="10" cy="4"/>
            </a:xfrm>
            <a:custGeom>
              <a:avLst/>
              <a:gdLst>
                <a:gd name="T0" fmla="*/ 40 w 5"/>
                <a:gd name="T1" fmla="*/ 0 h 2"/>
                <a:gd name="T2" fmla="*/ 16 w 5"/>
                <a:gd name="T3" fmla="*/ 16 h 2"/>
                <a:gd name="T4" fmla="*/ 8 w 5"/>
                <a:gd name="T5" fmla="*/ 16 h 2"/>
                <a:gd name="T6" fmla="*/ 0 w 5"/>
                <a:gd name="T7" fmla="*/ 8 h 2"/>
                <a:gd name="T8" fmla="*/ 24 w 5"/>
                <a:gd name="T9" fmla="*/ 16 h 2"/>
                <a:gd name="T10" fmla="*/ 4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4" y="1"/>
                    <a:pt x="3" y="2"/>
                    <a:pt x="2" y="2"/>
                  </a:cubicBezTo>
                  <a:cubicBezTo>
                    <a:pt x="2" y="2"/>
                    <a:pt x="2" y="2"/>
                    <a:pt x="1" y="2"/>
                  </a:cubicBezTo>
                  <a:cubicBezTo>
                    <a:pt x="1" y="1"/>
                    <a:pt x="0" y="1"/>
                    <a:pt x="0" y="1"/>
                  </a:cubicBezTo>
                  <a:cubicBezTo>
                    <a:pt x="1" y="1"/>
                    <a:pt x="2" y="2"/>
                    <a:pt x="3" y="2"/>
                  </a:cubicBezTo>
                  <a:cubicBezTo>
                    <a:pt x="4" y="1"/>
                    <a:pt x="4" y="0"/>
                    <a:pt x="5"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6" name="Freeform 906">
              <a:extLst>
                <a:ext uri="{FF2B5EF4-FFF2-40B4-BE49-F238E27FC236}">
                  <a16:creationId xmlns:a16="http://schemas.microsoft.com/office/drawing/2014/main" id="{40375517-3E6B-0C31-C506-45E93EF6FBE1}"/>
                </a:ext>
              </a:extLst>
            </p:cNvPr>
            <p:cNvSpPr>
              <a:spLocks/>
            </p:cNvSpPr>
            <p:nvPr/>
          </p:nvSpPr>
          <p:spPr bwMode="auto">
            <a:xfrm>
              <a:off x="4378" y="2721"/>
              <a:ext cx="6" cy="6"/>
            </a:xfrm>
            <a:custGeom>
              <a:avLst/>
              <a:gdLst>
                <a:gd name="T0" fmla="*/ 16 w 3"/>
                <a:gd name="T1" fmla="*/ 0 h 3"/>
                <a:gd name="T2" fmla="*/ 8 w 3"/>
                <a:gd name="T3" fmla="*/ 24 h 3"/>
                <a:gd name="T4" fmla="*/ 8 w 3"/>
                <a:gd name="T5" fmla="*/ 24 h 3"/>
                <a:gd name="T6" fmla="*/ 8 w 3"/>
                <a:gd name="T7" fmla="*/ 24 h 3"/>
                <a:gd name="T8" fmla="*/ 24 w 3"/>
                <a:gd name="T9" fmla="*/ 16 h 3"/>
                <a:gd name="T10" fmla="*/ 16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3" y="1"/>
                    <a:pt x="0" y="2"/>
                    <a:pt x="1" y="3"/>
                  </a:cubicBezTo>
                  <a:cubicBezTo>
                    <a:pt x="1" y="3"/>
                    <a:pt x="1" y="3"/>
                    <a:pt x="1" y="3"/>
                  </a:cubicBezTo>
                  <a:cubicBezTo>
                    <a:pt x="1" y="3"/>
                    <a:pt x="1" y="3"/>
                    <a:pt x="1" y="3"/>
                  </a:cubicBezTo>
                  <a:cubicBezTo>
                    <a:pt x="1" y="2"/>
                    <a:pt x="2" y="2"/>
                    <a:pt x="3" y="2"/>
                  </a:cubicBezTo>
                  <a:cubicBezTo>
                    <a:pt x="3" y="2"/>
                    <a:pt x="3" y="1"/>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7" name="Freeform 907">
              <a:extLst>
                <a:ext uri="{FF2B5EF4-FFF2-40B4-BE49-F238E27FC236}">
                  <a16:creationId xmlns:a16="http://schemas.microsoft.com/office/drawing/2014/main" id="{7CFBB2AD-900A-1077-2FA7-A429E963BAAA}"/>
                </a:ext>
              </a:extLst>
            </p:cNvPr>
            <p:cNvSpPr>
              <a:spLocks/>
            </p:cNvSpPr>
            <p:nvPr/>
          </p:nvSpPr>
          <p:spPr bwMode="auto">
            <a:xfrm>
              <a:off x="4378" y="2710"/>
              <a:ext cx="4" cy="8"/>
            </a:xfrm>
            <a:custGeom>
              <a:avLst/>
              <a:gdLst>
                <a:gd name="T0" fmla="*/ 8 w 2"/>
                <a:gd name="T1" fmla="*/ 0 h 4"/>
                <a:gd name="T2" fmla="*/ 0 w 2"/>
                <a:gd name="T3" fmla="*/ 16 h 4"/>
                <a:gd name="T4" fmla="*/ 16 w 2"/>
                <a:gd name="T5" fmla="*/ 32 h 4"/>
                <a:gd name="T6" fmla="*/ 8 w 2"/>
                <a:gd name="T7" fmla="*/ 24 h 4"/>
                <a:gd name="T8" fmla="*/ 8 w 2"/>
                <a:gd name="T9" fmla="*/ 8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0" y="1"/>
                    <a:pt x="0" y="2"/>
                  </a:cubicBezTo>
                  <a:cubicBezTo>
                    <a:pt x="0" y="3"/>
                    <a:pt x="1" y="3"/>
                    <a:pt x="2" y="4"/>
                  </a:cubicBezTo>
                  <a:cubicBezTo>
                    <a:pt x="1" y="3"/>
                    <a:pt x="1" y="3"/>
                    <a:pt x="1" y="3"/>
                  </a:cubicBezTo>
                  <a:cubicBezTo>
                    <a:pt x="0"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8" name="Freeform 908">
              <a:extLst>
                <a:ext uri="{FF2B5EF4-FFF2-40B4-BE49-F238E27FC236}">
                  <a16:creationId xmlns:a16="http://schemas.microsoft.com/office/drawing/2014/main" id="{E6AA4966-5C9B-BF46-6DCC-AE242BD1C345}"/>
                </a:ext>
              </a:extLst>
            </p:cNvPr>
            <p:cNvSpPr>
              <a:spLocks/>
            </p:cNvSpPr>
            <p:nvPr/>
          </p:nvSpPr>
          <p:spPr bwMode="auto">
            <a:xfrm>
              <a:off x="4396" y="2703"/>
              <a:ext cx="8" cy="5"/>
            </a:xfrm>
            <a:custGeom>
              <a:avLst/>
              <a:gdLst>
                <a:gd name="T0" fmla="*/ 32 w 4"/>
                <a:gd name="T1" fmla="*/ 20 h 2"/>
                <a:gd name="T2" fmla="*/ 16 w 4"/>
                <a:gd name="T3" fmla="*/ 20 h 2"/>
                <a:gd name="T4" fmla="*/ 0 w 4"/>
                <a:gd name="T5" fmla="*/ 0 h 2"/>
                <a:gd name="T6" fmla="*/ 16 w 4"/>
                <a:gd name="T7" fmla="*/ 33 h 2"/>
                <a:gd name="T8" fmla="*/ 32 w 4"/>
                <a:gd name="T9" fmla="*/ 2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1"/>
                  </a:moveTo>
                  <a:cubicBezTo>
                    <a:pt x="3" y="1"/>
                    <a:pt x="3" y="1"/>
                    <a:pt x="2" y="1"/>
                  </a:cubicBezTo>
                  <a:cubicBezTo>
                    <a:pt x="1" y="1"/>
                    <a:pt x="0" y="1"/>
                    <a:pt x="0" y="0"/>
                  </a:cubicBezTo>
                  <a:cubicBezTo>
                    <a:pt x="0" y="1"/>
                    <a:pt x="1" y="2"/>
                    <a:pt x="2" y="2"/>
                  </a:cubicBezTo>
                  <a:cubicBezTo>
                    <a:pt x="3" y="2"/>
                    <a:pt x="3" y="1"/>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19" name="Freeform 909">
              <a:extLst>
                <a:ext uri="{FF2B5EF4-FFF2-40B4-BE49-F238E27FC236}">
                  <a16:creationId xmlns:a16="http://schemas.microsoft.com/office/drawing/2014/main" id="{6912EDD2-9A48-4C55-D723-EF51859EA714}"/>
                </a:ext>
              </a:extLst>
            </p:cNvPr>
            <p:cNvSpPr>
              <a:spLocks/>
            </p:cNvSpPr>
            <p:nvPr/>
          </p:nvSpPr>
          <p:spPr bwMode="auto">
            <a:xfrm>
              <a:off x="4376" y="2699"/>
              <a:ext cx="34" cy="41"/>
            </a:xfrm>
            <a:custGeom>
              <a:avLst/>
              <a:gdLst>
                <a:gd name="T0" fmla="*/ 128 w 17"/>
                <a:gd name="T1" fmla="*/ 112 h 19"/>
                <a:gd name="T2" fmla="*/ 128 w 17"/>
                <a:gd name="T3" fmla="*/ 140 h 19"/>
                <a:gd name="T4" fmla="*/ 120 w 17"/>
                <a:gd name="T5" fmla="*/ 140 h 19"/>
                <a:gd name="T6" fmla="*/ 112 w 17"/>
                <a:gd name="T7" fmla="*/ 164 h 19"/>
                <a:gd name="T8" fmla="*/ 104 w 17"/>
                <a:gd name="T9" fmla="*/ 164 h 19"/>
                <a:gd name="T10" fmla="*/ 96 w 17"/>
                <a:gd name="T11" fmla="*/ 173 h 19"/>
                <a:gd name="T12" fmla="*/ 64 w 17"/>
                <a:gd name="T13" fmla="*/ 190 h 19"/>
                <a:gd name="T14" fmla="*/ 48 w 17"/>
                <a:gd name="T15" fmla="*/ 173 h 19"/>
                <a:gd name="T16" fmla="*/ 24 w 17"/>
                <a:gd name="T17" fmla="*/ 149 h 19"/>
                <a:gd name="T18" fmla="*/ 8 w 17"/>
                <a:gd name="T19" fmla="*/ 129 h 19"/>
                <a:gd name="T20" fmla="*/ 24 w 17"/>
                <a:gd name="T21" fmla="*/ 112 h 19"/>
                <a:gd name="T22" fmla="*/ 8 w 17"/>
                <a:gd name="T23" fmla="*/ 80 h 19"/>
                <a:gd name="T24" fmla="*/ 8 w 17"/>
                <a:gd name="T25" fmla="*/ 52 h 19"/>
                <a:gd name="T26" fmla="*/ 32 w 17"/>
                <a:gd name="T27" fmla="*/ 28 h 19"/>
                <a:gd name="T28" fmla="*/ 56 w 17"/>
                <a:gd name="T29" fmla="*/ 0 h 19"/>
                <a:gd name="T30" fmla="*/ 88 w 17"/>
                <a:gd name="T31" fmla="*/ 9 h 19"/>
                <a:gd name="T32" fmla="*/ 96 w 17"/>
                <a:gd name="T33" fmla="*/ 19 h 19"/>
                <a:gd name="T34" fmla="*/ 112 w 17"/>
                <a:gd name="T35" fmla="*/ 28 h 19"/>
                <a:gd name="T36" fmla="*/ 128 w 17"/>
                <a:gd name="T37" fmla="*/ 52 h 19"/>
                <a:gd name="T38" fmla="*/ 120 w 17"/>
                <a:gd name="T39" fmla="*/ 80 h 19"/>
                <a:gd name="T40" fmla="*/ 128 w 17"/>
                <a:gd name="T41" fmla="*/ 11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6" y="12"/>
                    <a:pt x="17" y="13"/>
                    <a:pt x="16" y="14"/>
                  </a:cubicBezTo>
                  <a:cubicBezTo>
                    <a:pt x="16" y="14"/>
                    <a:pt x="15" y="14"/>
                    <a:pt x="15" y="14"/>
                  </a:cubicBezTo>
                  <a:cubicBezTo>
                    <a:pt x="15" y="14"/>
                    <a:pt x="15" y="16"/>
                    <a:pt x="14" y="16"/>
                  </a:cubicBezTo>
                  <a:cubicBezTo>
                    <a:pt x="14" y="16"/>
                    <a:pt x="13" y="16"/>
                    <a:pt x="13" y="16"/>
                  </a:cubicBezTo>
                  <a:cubicBezTo>
                    <a:pt x="12" y="16"/>
                    <a:pt x="12" y="17"/>
                    <a:pt x="12" y="17"/>
                  </a:cubicBezTo>
                  <a:cubicBezTo>
                    <a:pt x="11" y="18"/>
                    <a:pt x="10" y="19"/>
                    <a:pt x="8" y="19"/>
                  </a:cubicBezTo>
                  <a:cubicBezTo>
                    <a:pt x="7" y="18"/>
                    <a:pt x="7" y="17"/>
                    <a:pt x="6" y="17"/>
                  </a:cubicBezTo>
                  <a:cubicBezTo>
                    <a:pt x="4" y="17"/>
                    <a:pt x="4" y="17"/>
                    <a:pt x="3" y="15"/>
                  </a:cubicBezTo>
                  <a:cubicBezTo>
                    <a:pt x="3" y="15"/>
                    <a:pt x="2" y="14"/>
                    <a:pt x="1" y="13"/>
                  </a:cubicBezTo>
                  <a:cubicBezTo>
                    <a:pt x="1" y="12"/>
                    <a:pt x="3" y="12"/>
                    <a:pt x="3" y="11"/>
                  </a:cubicBezTo>
                  <a:cubicBezTo>
                    <a:pt x="3" y="9"/>
                    <a:pt x="1" y="9"/>
                    <a:pt x="1" y="8"/>
                  </a:cubicBezTo>
                  <a:cubicBezTo>
                    <a:pt x="0" y="8"/>
                    <a:pt x="1" y="6"/>
                    <a:pt x="1" y="5"/>
                  </a:cubicBezTo>
                  <a:cubicBezTo>
                    <a:pt x="2" y="4"/>
                    <a:pt x="3" y="4"/>
                    <a:pt x="4" y="3"/>
                  </a:cubicBezTo>
                  <a:cubicBezTo>
                    <a:pt x="5" y="2"/>
                    <a:pt x="5" y="1"/>
                    <a:pt x="7" y="0"/>
                  </a:cubicBezTo>
                  <a:cubicBezTo>
                    <a:pt x="8" y="0"/>
                    <a:pt x="10" y="0"/>
                    <a:pt x="11" y="1"/>
                  </a:cubicBezTo>
                  <a:cubicBezTo>
                    <a:pt x="11" y="1"/>
                    <a:pt x="11" y="2"/>
                    <a:pt x="12" y="2"/>
                  </a:cubicBezTo>
                  <a:cubicBezTo>
                    <a:pt x="12" y="3"/>
                    <a:pt x="13" y="3"/>
                    <a:pt x="14" y="3"/>
                  </a:cubicBezTo>
                  <a:cubicBezTo>
                    <a:pt x="15" y="3"/>
                    <a:pt x="16" y="3"/>
                    <a:pt x="16" y="5"/>
                  </a:cubicBezTo>
                  <a:cubicBezTo>
                    <a:pt x="16" y="6"/>
                    <a:pt x="15" y="7"/>
                    <a:pt x="15" y="8"/>
                  </a:cubicBezTo>
                  <a:cubicBezTo>
                    <a:pt x="15" y="9"/>
                    <a:pt x="16" y="9"/>
                    <a:pt x="16"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20" name="Freeform 910">
              <a:extLst>
                <a:ext uri="{FF2B5EF4-FFF2-40B4-BE49-F238E27FC236}">
                  <a16:creationId xmlns:a16="http://schemas.microsoft.com/office/drawing/2014/main" id="{7993F767-094D-4ECE-B4CF-57B6813B0DC7}"/>
                </a:ext>
              </a:extLst>
            </p:cNvPr>
            <p:cNvSpPr>
              <a:spLocks/>
            </p:cNvSpPr>
            <p:nvPr/>
          </p:nvSpPr>
          <p:spPr bwMode="auto">
            <a:xfrm>
              <a:off x="4382" y="2721"/>
              <a:ext cx="2" cy="4"/>
            </a:xfrm>
            <a:custGeom>
              <a:avLst/>
              <a:gdLst>
                <a:gd name="T0" fmla="*/ 8 w 1"/>
                <a:gd name="T1" fmla="*/ 16 h 2"/>
                <a:gd name="T2" fmla="*/ 0 w 1"/>
                <a:gd name="T3" fmla="*/ 0 h 2"/>
                <a:gd name="T4" fmla="*/ 0 60000 65536"/>
                <a:gd name="T5" fmla="*/ 0 60000 65536"/>
              </a:gdLst>
              <a:ahLst/>
              <a:cxnLst>
                <a:cxn ang="T4">
                  <a:pos x="T0" y="T1"/>
                </a:cxn>
                <a:cxn ang="T5">
                  <a:pos x="T2" y="T3"/>
                </a:cxn>
              </a:cxnLst>
              <a:rect l="0" t="0" r="r" b="b"/>
              <a:pathLst>
                <a:path w="1" h="2">
                  <a:moveTo>
                    <a:pt x="1" y="2"/>
                  </a:moveTo>
                  <a:cubicBezTo>
                    <a:pt x="1"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21" name="Freeform 911">
              <a:extLst>
                <a:ext uri="{FF2B5EF4-FFF2-40B4-BE49-F238E27FC236}">
                  <a16:creationId xmlns:a16="http://schemas.microsoft.com/office/drawing/2014/main" id="{D5E9391B-F129-6D8C-FE0D-0727F8A1C787}"/>
                </a:ext>
              </a:extLst>
            </p:cNvPr>
            <p:cNvSpPr>
              <a:spLocks/>
            </p:cNvSpPr>
            <p:nvPr/>
          </p:nvSpPr>
          <p:spPr bwMode="auto">
            <a:xfrm>
              <a:off x="4400" y="2718"/>
              <a:ext cx="4" cy="9"/>
            </a:xfrm>
            <a:custGeom>
              <a:avLst/>
              <a:gdLst>
                <a:gd name="T0" fmla="*/ 0 w 2"/>
                <a:gd name="T1" fmla="*/ 45 h 4"/>
                <a:gd name="T2" fmla="*/ 16 w 2"/>
                <a:gd name="T3" fmla="*/ 0 h 4"/>
                <a:gd name="T4" fmla="*/ 0 60000 65536"/>
                <a:gd name="T5" fmla="*/ 0 60000 65536"/>
              </a:gdLst>
              <a:ahLst/>
              <a:cxnLst>
                <a:cxn ang="T4">
                  <a:pos x="T0" y="T1"/>
                </a:cxn>
                <a:cxn ang="T5">
                  <a:pos x="T2" y="T3"/>
                </a:cxn>
              </a:cxnLst>
              <a:rect l="0" t="0" r="r" b="b"/>
              <a:pathLst>
                <a:path w="2" h="4">
                  <a:moveTo>
                    <a:pt x="0" y="4"/>
                  </a:moveTo>
                  <a:cubicBezTo>
                    <a:pt x="1" y="3"/>
                    <a:pt x="2" y="2"/>
                    <a:pt x="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22" name="Freeform 912">
              <a:extLst>
                <a:ext uri="{FF2B5EF4-FFF2-40B4-BE49-F238E27FC236}">
                  <a16:creationId xmlns:a16="http://schemas.microsoft.com/office/drawing/2014/main" id="{A495AE0A-80D5-3600-18ED-66BC00FDC689}"/>
                </a:ext>
              </a:extLst>
            </p:cNvPr>
            <p:cNvSpPr>
              <a:spLocks/>
            </p:cNvSpPr>
            <p:nvPr/>
          </p:nvSpPr>
          <p:spPr bwMode="auto">
            <a:xfrm>
              <a:off x="4396" y="2703"/>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2"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23" name="Freeform 913">
              <a:extLst>
                <a:ext uri="{FF2B5EF4-FFF2-40B4-BE49-F238E27FC236}">
                  <a16:creationId xmlns:a16="http://schemas.microsoft.com/office/drawing/2014/main" id="{67B53162-C55D-90F0-0236-5A55E3A42D13}"/>
                </a:ext>
              </a:extLst>
            </p:cNvPr>
            <p:cNvSpPr>
              <a:spLocks/>
            </p:cNvSpPr>
            <p:nvPr/>
          </p:nvSpPr>
          <p:spPr bwMode="auto">
            <a:xfrm>
              <a:off x="4632" y="3022"/>
              <a:ext cx="35" cy="42"/>
            </a:xfrm>
            <a:custGeom>
              <a:avLst/>
              <a:gdLst>
                <a:gd name="T0" fmla="*/ 140 w 17"/>
                <a:gd name="T1" fmla="*/ 117 h 19"/>
                <a:gd name="T2" fmla="*/ 140 w 17"/>
                <a:gd name="T3" fmla="*/ 153 h 19"/>
                <a:gd name="T4" fmla="*/ 132 w 17"/>
                <a:gd name="T5" fmla="*/ 153 h 19"/>
                <a:gd name="T6" fmla="*/ 124 w 17"/>
                <a:gd name="T7" fmla="*/ 170 h 19"/>
                <a:gd name="T8" fmla="*/ 115 w 17"/>
                <a:gd name="T9" fmla="*/ 170 h 19"/>
                <a:gd name="T10" fmla="*/ 105 w 17"/>
                <a:gd name="T11" fmla="*/ 186 h 19"/>
                <a:gd name="T12" fmla="*/ 80 w 17"/>
                <a:gd name="T13" fmla="*/ 206 h 19"/>
                <a:gd name="T14" fmla="*/ 51 w 17"/>
                <a:gd name="T15" fmla="*/ 186 h 19"/>
                <a:gd name="T16" fmla="*/ 33 w 17"/>
                <a:gd name="T17" fmla="*/ 161 h 19"/>
                <a:gd name="T18" fmla="*/ 16 w 17"/>
                <a:gd name="T19" fmla="*/ 141 h 19"/>
                <a:gd name="T20" fmla="*/ 25 w 17"/>
                <a:gd name="T21" fmla="*/ 117 h 19"/>
                <a:gd name="T22" fmla="*/ 8 w 17"/>
                <a:gd name="T23" fmla="*/ 88 h 19"/>
                <a:gd name="T24" fmla="*/ 16 w 17"/>
                <a:gd name="T25" fmla="*/ 53 h 19"/>
                <a:gd name="T26" fmla="*/ 33 w 17"/>
                <a:gd name="T27" fmla="*/ 33 h 19"/>
                <a:gd name="T28" fmla="*/ 60 w 17"/>
                <a:gd name="T29" fmla="*/ 0 h 19"/>
                <a:gd name="T30" fmla="*/ 97 w 17"/>
                <a:gd name="T31" fmla="*/ 9 h 19"/>
                <a:gd name="T32" fmla="*/ 105 w 17"/>
                <a:gd name="T33" fmla="*/ 20 h 19"/>
                <a:gd name="T34" fmla="*/ 124 w 17"/>
                <a:gd name="T35" fmla="*/ 33 h 19"/>
                <a:gd name="T36" fmla="*/ 140 w 17"/>
                <a:gd name="T37" fmla="*/ 53 h 19"/>
                <a:gd name="T38" fmla="*/ 132 w 17"/>
                <a:gd name="T39" fmla="*/ 88 h 19"/>
                <a:gd name="T40" fmla="*/ 140 w 17"/>
                <a:gd name="T41" fmla="*/ 11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7" y="12"/>
                    <a:pt x="17" y="13"/>
                    <a:pt x="16" y="14"/>
                  </a:cubicBezTo>
                  <a:cubicBezTo>
                    <a:pt x="16" y="14"/>
                    <a:pt x="16" y="14"/>
                    <a:pt x="15" y="14"/>
                  </a:cubicBezTo>
                  <a:cubicBezTo>
                    <a:pt x="15" y="14"/>
                    <a:pt x="16" y="16"/>
                    <a:pt x="14" y="16"/>
                  </a:cubicBezTo>
                  <a:cubicBezTo>
                    <a:pt x="14" y="16"/>
                    <a:pt x="13" y="16"/>
                    <a:pt x="13" y="16"/>
                  </a:cubicBezTo>
                  <a:cubicBezTo>
                    <a:pt x="13" y="16"/>
                    <a:pt x="12" y="17"/>
                    <a:pt x="12" y="17"/>
                  </a:cubicBezTo>
                  <a:cubicBezTo>
                    <a:pt x="11" y="18"/>
                    <a:pt x="10" y="19"/>
                    <a:pt x="9" y="19"/>
                  </a:cubicBezTo>
                  <a:cubicBezTo>
                    <a:pt x="8" y="18"/>
                    <a:pt x="7" y="17"/>
                    <a:pt x="6" y="17"/>
                  </a:cubicBezTo>
                  <a:cubicBezTo>
                    <a:pt x="5" y="17"/>
                    <a:pt x="5" y="17"/>
                    <a:pt x="4" y="15"/>
                  </a:cubicBezTo>
                  <a:cubicBezTo>
                    <a:pt x="3" y="15"/>
                    <a:pt x="2" y="14"/>
                    <a:pt x="2" y="13"/>
                  </a:cubicBezTo>
                  <a:cubicBezTo>
                    <a:pt x="1" y="12"/>
                    <a:pt x="3" y="12"/>
                    <a:pt x="3" y="11"/>
                  </a:cubicBezTo>
                  <a:cubicBezTo>
                    <a:pt x="4" y="9"/>
                    <a:pt x="2" y="9"/>
                    <a:pt x="1" y="8"/>
                  </a:cubicBezTo>
                  <a:cubicBezTo>
                    <a:pt x="0" y="8"/>
                    <a:pt x="1" y="6"/>
                    <a:pt x="2" y="5"/>
                  </a:cubicBezTo>
                  <a:cubicBezTo>
                    <a:pt x="2" y="4"/>
                    <a:pt x="3" y="4"/>
                    <a:pt x="4" y="3"/>
                  </a:cubicBezTo>
                  <a:cubicBezTo>
                    <a:pt x="5" y="2"/>
                    <a:pt x="6" y="1"/>
                    <a:pt x="7" y="0"/>
                  </a:cubicBezTo>
                  <a:cubicBezTo>
                    <a:pt x="8" y="0"/>
                    <a:pt x="10" y="0"/>
                    <a:pt x="11" y="1"/>
                  </a:cubicBezTo>
                  <a:cubicBezTo>
                    <a:pt x="12" y="1"/>
                    <a:pt x="11" y="2"/>
                    <a:pt x="12" y="2"/>
                  </a:cubicBezTo>
                  <a:cubicBezTo>
                    <a:pt x="13" y="3"/>
                    <a:pt x="13" y="3"/>
                    <a:pt x="14" y="3"/>
                  </a:cubicBezTo>
                  <a:cubicBezTo>
                    <a:pt x="15" y="3"/>
                    <a:pt x="16" y="3"/>
                    <a:pt x="16" y="5"/>
                  </a:cubicBezTo>
                  <a:cubicBezTo>
                    <a:pt x="16" y="6"/>
                    <a:pt x="16" y="7"/>
                    <a:pt x="15" y="8"/>
                  </a:cubicBezTo>
                  <a:cubicBezTo>
                    <a:pt x="15" y="9"/>
                    <a:pt x="16" y="9"/>
                    <a:pt x="16"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4" name="Freeform 914">
              <a:extLst>
                <a:ext uri="{FF2B5EF4-FFF2-40B4-BE49-F238E27FC236}">
                  <a16:creationId xmlns:a16="http://schemas.microsoft.com/office/drawing/2014/main" id="{C93A74E6-CD3F-177C-7CF2-0182351B85A1}"/>
                </a:ext>
              </a:extLst>
            </p:cNvPr>
            <p:cNvSpPr>
              <a:spLocks/>
            </p:cNvSpPr>
            <p:nvPr/>
          </p:nvSpPr>
          <p:spPr bwMode="auto">
            <a:xfrm>
              <a:off x="4634" y="3029"/>
              <a:ext cx="8" cy="13"/>
            </a:xfrm>
            <a:custGeom>
              <a:avLst/>
              <a:gdLst>
                <a:gd name="T0" fmla="*/ 32 w 4"/>
                <a:gd name="T1" fmla="*/ 0 h 6"/>
                <a:gd name="T2" fmla="*/ 8 w 4"/>
                <a:gd name="T3" fmla="*/ 33 h 6"/>
                <a:gd name="T4" fmla="*/ 24 w 4"/>
                <a:gd name="T5" fmla="*/ 61 h 6"/>
                <a:gd name="T6" fmla="*/ 16 w 4"/>
                <a:gd name="T7" fmla="*/ 33 h 6"/>
                <a:gd name="T8" fmla="*/ 32 w 4"/>
                <a:gd name="T9" fmla="*/ 9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4" y="0"/>
                  </a:moveTo>
                  <a:cubicBezTo>
                    <a:pt x="3" y="1"/>
                    <a:pt x="1" y="2"/>
                    <a:pt x="1" y="3"/>
                  </a:cubicBezTo>
                  <a:cubicBezTo>
                    <a:pt x="0" y="5"/>
                    <a:pt x="1" y="5"/>
                    <a:pt x="3" y="6"/>
                  </a:cubicBezTo>
                  <a:cubicBezTo>
                    <a:pt x="2" y="5"/>
                    <a:pt x="1" y="4"/>
                    <a:pt x="2" y="3"/>
                  </a:cubicBezTo>
                  <a:cubicBezTo>
                    <a:pt x="3" y="2"/>
                    <a:pt x="3" y="2"/>
                    <a:pt x="4"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5" name="Freeform 915">
              <a:extLst>
                <a:ext uri="{FF2B5EF4-FFF2-40B4-BE49-F238E27FC236}">
                  <a16:creationId xmlns:a16="http://schemas.microsoft.com/office/drawing/2014/main" id="{702B03E8-AF56-57B3-AB64-76262C6C6CBA}"/>
                </a:ext>
              </a:extLst>
            </p:cNvPr>
            <p:cNvSpPr>
              <a:spLocks/>
            </p:cNvSpPr>
            <p:nvPr/>
          </p:nvSpPr>
          <p:spPr bwMode="auto">
            <a:xfrm>
              <a:off x="4636" y="3046"/>
              <a:ext cx="4" cy="11"/>
            </a:xfrm>
            <a:custGeom>
              <a:avLst/>
              <a:gdLst>
                <a:gd name="T0" fmla="*/ 16 w 2"/>
                <a:gd name="T1" fmla="*/ 0 h 5"/>
                <a:gd name="T2" fmla="*/ 0 w 2"/>
                <a:gd name="T3" fmla="*/ 20 h 5"/>
                <a:gd name="T4" fmla="*/ 16 w 2"/>
                <a:gd name="T5" fmla="*/ 53 h 5"/>
                <a:gd name="T6" fmla="*/ 8 w 2"/>
                <a:gd name="T7" fmla="*/ 20 h 5"/>
                <a:gd name="T8" fmla="*/ 16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0"/>
                  </a:moveTo>
                  <a:cubicBezTo>
                    <a:pt x="1" y="1"/>
                    <a:pt x="0" y="1"/>
                    <a:pt x="0" y="2"/>
                  </a:cubicBezTo>
                  <a:cubicBezTo>
                    <a:pt x="1" y="3"/>
                    <a:pt x="2" y="4"/>
                    <a:pt x="2" y="5"/>
                  </a:cubicBezTo>
                  <a:cubicBezTo>
                    <a:pt x="2" y="4"/>
                    <a:pt x="2" y="3"/>
                    <a:pt x="1" y="2"/>
                  </a:cubicBezTo>
                  <a:cubicBezTo>
                    <a:pt x="1"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6" name="Freeform 916">
              <a:extLst>
                <a:ext uri="{FF2B5EF4-FFF2-40B4-BE49-F238E27FC236}">
                  <a16:creationId xmlns:a16="http://schemas.microsoft.com/office/drawing/2014/main" id="{25A39E4C-AA09-6C75-65FC-9961430FE2C6}"/>
                </a:ext>
              </a:extLst>
            </p:cNvPr>
            <p:cNvSpPr>
              <a:spLocks/>
            </p:cNvSpPr>
            <p:nvPr/>
          </p:nvSpPr>
          <p:spPr bwMode="auto">
            <a:xfrm>
              <a:off x="4640" y="3055"/>
              <a:ext cx="20" cy="9"/>
            </a:xfrm>
            <a:custGeom>
              <a:avLst/>
              <a:gdLst>
                <a:gd name="T0" fmla="*/ 80 w 10"/>
                <a:gd name="T1" fmla="*/ 0 h 4"/>
                <a:gd name="T2" fmla="*/ 40 w 10"/>
                <a:gd name="T3" fmla="*/ 36 h 4"/>
                <a:gd name="T4" fmla="*/ 16 w 10"/>
                <a:gd name="T5" fmla="*/ 25 h 4"/>
                <a:gd name="T6" fmla="*/ 0 w 10"/>
                <a:gd name="T7" fmla="*/ 0 h 4"/>
                <a:gd name="T8" fmla="*/ 24 w 10"/>
                <a:gd name="T9" fmla="*/ 11 h 4"/>
                <a:gd name="T10" fmla="*/ 32 w 10"/>
                <a:gd name="T11" fmla="*/ 11 h 4"/>
                <a:gd name="T12" fmla="*/ 48 w 10"/>
                <a:gd name="T13" fmla="*/ 25 h 4"/>
                <a:gd name="T14" fmla="*/ 64 w 10"/>
                <a:gd name="T15" fmla="*/ 0 h 4"/>
                <a:gd name="T16" fmla="*/ 80 w 1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
                  <a:moveTo>
                    <a:pt x="10" y="0"/>
                  </a:moveTo>
                  <a:cubicBezTo>
                    <a:pt x="8" y="0"/>
                    <a:pt x="7" y="4"/>
                    <a:pt x="5" y="3"/>
                  </a:cubicBezTo>
                  <a:cubicBezTo>
                    <a:pt x="4" y="3"/>
                    <a:pt x="3" y="2"/>
                    <a:pt x="2" y="2"/>
                  </a:cubicBezTo>
                  <a:cubicBezTo>
                    <a:pt x="1" y="2"/>
                    <a:pt x="1" y="1"/>
                    <a:pt x="0" y="0"/>
                  </a:cubicBezTo>
                  <a:cubicBezTo>
                    <a:pt x="1" y="1"/>
                    <a:pt x="2" y="1"/>
                    <a:pt x="3" y="1"/>
                  </a:cubicBezTo>
                  <a:cubicBezTo>
                    <a:pt x="4" y="1"/>
                    <a:pt x="4" y="1"/>
                    <a:pt x="4" y="1"/>
                  </a:cubicBezTo>
                  <a:cubicBezTo>
                    <a:pt x="5" y="2"/>
                    <a:pt x="5" y="2"/>
                    <a:pt x="6" y="2"/>
                  </a:cubicBezTo>
                  <a:cubicBezTo>
                    <a:pt x="7" y="2"/>
                    <a:pt x="7" y="1"/>
                    <a:pt x="8" y="0"/>
                  </a:cubicBezTo>
                  <a:cubicBezTo>
                    <a:pt x="9" y="0"/>
                    <a:pt x="9" y="1"/>
                    <a:pt x="1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7" name="Freeform 917">
              <a:extLst>
                <a:ext uri="{FF2B5EF4-FFF2-40B4-BE49-F238E27FC236}">
                  <a16:creationId xmlns:a16="http://schemas.microsoft.com/office/drawing/2014/main" id="{BB4D5087-B426-A811-B3A4-DB80719489F4}"/>
                </a:ext>
              </a:extLst>
            </p:cNvPr>
            <p:cNvSpPr>
              <a:spLocks/>
            </p:cNvSpPr>
            <p:nvPr/>
          </p:nvSpPr>
          <p:spPr bwMode="auto">
            <a:xfrm>
              <a:off x="4660" y="3031"/>
              <a:ext cx="4" cy="9"/>
            </a:xfrm>
            <a:custGeom>
              <a:avLst/>
              <a:gdLst>
                <a:gd name="T0" fmla="*/ 16 w 2"/>
                <a:gd name="T1" fmla="*/ 0 h 4"/>
                <a:gd name="T2" fmla="*/ 8 w 2"/>
                <a:gd name="T3" fmla="*/ 25 h 4"/>
                <a:gd name="T4" fmla="*/ 8 w 2"/>
                <a:gd name="T5" fmla="*/ 45 h 4"/>
                <a:gd name="T6" fmla="*/ 0 w 2"/>
                <a:gd name="T7" fmla="*/ 25 h 4"/>
                <a:gd name="T8" fmla="*/ 8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2" y="1"/>
                    <a:pt x="1" y="1"/>
                    <a:pt x="1" y="2"/>
                  </a:cubicBezTo>
                  <a:cubicBezTo>
                    <a:pt x="1" y="3"/>
                    <a:pt x="1" y="4"/>
                    <a:pt x="1" y="4"/>
                  </a:cubicBezTo>
                  <a:cubicBezTo>
                    <a:pt x="0" y="3"/>
                    <a:pt x="0" y="3"/>
                    <a:pt x="0" y="2"/>
                  </a:cubicBezTo>
                  <a:cubicBezTo>
                    <a:pt x="1" y="1"/>
                    <a:pt x="1"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8" name="Freeform 918">
              <a:extLst>
                <a:ext uri="{FF2B5EF4-FFF2-40B4-BE49-F238E27FC236}">
                  <a16:creationId xmlns:a16="http://schemas.microsoft.com/office/drawing/2014/main" id="{2C971D18-7361-0EEE-499C-E3011300C01B}"/>
                </a:ext>
              </a:extLst>
            </p:cNvPr>
            <p:cNvSpPr>
              <a:spLocks/>
            </p:cNvSpPr>
            <p:nvPr/>
          </p:nvSpPr>
          <p:spPr bwMode="auto">
            <a:xfrm>
              <a:off x="4650" y="3025"/>
              <a:ext cx="4" cy="2"/>
            </a:xfrm>
            <a:custGeom>
              <a:avLst/>
              <a:gdLst>
                <a:gd name="T0" fmla="*/ 16 w 2"/>
                <a:gd name="T1" fmla="*/ 8 h 1"/>
                <a:gd name="T2" fmla="*/ 0 w 2"/>
                <a:gd name="T3" fmla="*/ 0 h 1"/>
                <a:gd name="T4" fmla="*/ 16 w 2"/>
                <a:gd name="T5" fmla="*/ 8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0"/>
                    <a:pt x="1" y="0"/>
                    <a:pt x="0" y="0"/>
                  </a:cubicBezTo>
                  <a:cubicBezTo>
                    <a:pt x="1" y="0"/>
                    <a:pt x="2" y="1"/>
                    <a:pt x="2"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29" name="Freeform 919">
              <a:extLst>
                <a:ext uri="{FF2B5EF4-FFF2-40B4-BE49-F238E27FC236}">
                  <a16:creationId xmlns:a16="http://schemas.microsoft.com/office/drawing/2014/main" id="{A95B9AFF-A3A4-D005-2550-D997CB3C8AF0}"/>
                </a:ext>
              </a:extLst>
            </p:cNvPr>
            <p:cNvSpPr>
              <a:spLocks/>
            </p:cNvSpPr>
            <p:nvPr/>
          </p:nvSpPr>
          <p:spPr bwMode="auto">
            <a:xfrm>
              <a:off x="4658" y="3044"/>
              <a:ext cx="4" cy="7"/>
            </a:xfrm>
            <a:custGeom>
              <a:avLst/>
              <a:gdLst>
                <a:gd name="T0" fmla="*/ 16 w 2"/>
                <a:gd name="T1" fmla="*/ 0 h 3"/>
                <a:gd name="T2" fmla="*/ 8 w 2"/>
                <a:gd name="T3" fmla="*/ 12 h 3"/>
                <a:gd name="T4" fmla="*/ 0 w 2"/>
                <a:gd name="T5" fmla="*/ 37 h 3"/>
                <a:gd name="T6" fmla="*/ 16 w 2"/>
                <a:gd name="T7" fmla="*/ 12 h 3"/>
                <a:gd name="T8" fmla="*/ 16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1" y="0"/>
                    <a:pt x="1" y="1"/>
                    <a:pt x="1" y="1"/>
                  </a:cubicBezTo>
                  <a:cubicBezTo>
                    <a:pt x="0" y="2"/>
                    <a:pt x="0" y="2"/>
                    <a:pt x="0" y="3"/>
                  </a:cubicBezTo>
                  <a:cubicBezTo>
                    <a:pt x="0" y="3"/>
                    <a:pt x="1" y="2"/>
                    <a:pt x="2" y="1"/>
                  </a:cubicBezTo>
                  <a:cubicBezTo>
                    <a:pt x="2"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0" name="Freeform 920">
              <a:extLst>
                <a:ext uri="{FF2B5EF4-FFF2-40B4-BE49-F238E27FC236}">
                  <a16:creationId xmlns:a16="http://schemas.microsoft.com/office/drawing/2014/main" id="{FBA0B272-7DC5-507A-0A41-FA835B7AB81D}"/>
                </a:ext>
              </a:extLst>
            </p:cNvPr>
            <p:cNvSpPr>
              <a:spLocks/>
            </p:cNvSpPr>
            <p:nvPr/>
          </p:nvSpPr>
          <p:spPr bwMode="auto">
            <a:xfrm>
              <a:off x="4646" y="3057"/>
              <a:ext cx="10" cy="5"/>
            </a:xfrm>
            <a:custGeom>
              <a:avLst/>
              <a:gdLst>
                <a:gd name="T0" fmla="*/ 40 w 5"/>
                <a:gd name="T1" fmla="*/ 0 h 2"/>
                <a:gd name="T2" fmla="*/ 24 w 5"/>
                <a:gd name="T3" fmla="*/ 33 h 2"/>
                <a:gd name="T4" fmla="*/ 16 w 5"/>
                <a:gd name="T5" fmla="*/ 33 h 2"/>
                <a:gd name="T6" fmla="*/ 0 w 5"/>
                <a:gd name="T7" fmla="*/ 20 h 2"/>
                <a:gd name="T8" fmla="*/ 24 w 5"/>
                <a:gd name="T9" fmla="*/ 33 h 2"/>
                <a:gd name="T10" fmla="*/ 4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4" y="1"/>
                    <a:pt x="4" y="2"/>
                    <a:pt x="3" y="2"/>
                  </a:cubicBezTo>
                  <a:cubicBezTo>
                    <a:pt x="2" y="2"/>
                    <a:pt x="2" y="2"/>
                    <a:pt x="2" y="2"/>
                  </a:cubicBezTo>
                  <a:cubicBezTo>
                    <a:pt x="1" y="1"/>
                    <a:pt x="1" y="1"/>
                    <a:pt x="0" y="1"/>
                  </a:cubicBezTo>
                  <a:cubicBezTo>
                    <a:pt x="1" y="1"/>
                    <a:pt x="2" y="2"/>
                    <a:pt x="3" y="2"/>
                  </a:cubicBezTo>
                  <a:cubicBezTo>
                    <a:pt x="4" y="1"/>
                    <a:pt x="5" y="0"/>
                    <a:pt x="5"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1" name="Freeform 921">
              <a:extLst>
                <a:ext uri="{FF2B5EF4-FFF2-40B4-BE49-F238E27FC236}">
                  <a16:creationId xmlns:a16="http://schemas.microsoft.com/office/drawing/2014/main" id="{2ABE1230-F335-6F4E-03A1-B8B7FC9B6004}"/>
                </a:ext>
              </a:extLst>
            </p:cNvPr>
            <p:cNvSpPr>
              <a:spLocks/>
            </p:cNvSpPr>
            <p:nvPr/>
          </p:nvSpPr>
          <p:spPr bwMode="auto">
            <a:xfrm>
              <a:off x="4636" y="3044"/>
              <a:ext cx="4" cy="7"/>
            </a:xfrm>
            <a:custGeom>
              <a:avLst/>
              <a:gdLst>
                <a:gd name="T0" fmla="*/ 16 w 2"/>
                <a:gd name="T1" fmla="*/ 0 h 3"/>
                <a:gd name="T2" fmla="*/ 0 w 2"/>
                <a:gd name="T3" fmla="*/ 37 h 3"/>
                <a:gd name="T4" fmla="*/ 0 w 2"/>
                <a:gd name="T5" fmla="*/ 37 h 3"/>
                <a:gd name="T6" fmla="*/ 0 w 2"/>
                <a:gd name="T7" fmla="*/ 37 h 3"/>
                <a:gd name="T8" fmla="*/ 16 w 2"/>
                <a:gd name="T9" fmla="*/ 28 h 3"/>
                <a:gd name="T10" fmla="*/ 16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2" y="1"/>
                    <a:pt x="0" y="2"/>
                    <a:pt x="0" y="3"/>
                  </a:cubicBezTo>
                  <a:cubicBezTo>
                    <a:pt x="0" y="3"/>
                    <a:pt x="0" y="3"/>
                    <a:pt x="0" y="3"/>
                  </a:cubicBezTo>
                  <a:cubicBezTo>
                    <a:pt x="0" y="3"/>
                    <a:pt x="0" y="3"/>
                    <a:pt x="0" y="3"/>
                  </a:cubicBezTo>
                  <a:cubicBezTo>
                    <a:pt x="0" y="2"/>
                    <a:pt x="2" y="2"/>
                    <a:pt x="2" y="2"/>
                  </a:cubicBezTo>
                  <a:cubicBezTo>
                    <a:pt x="2" y="2"/>
                    <a:pt x="2" y="1"/>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2" name="Freeform 922">
              <a:extLst>
                <a:ext uri="{FF2B5EF4-FFF2-40B4-BE49-F238E27FC236}">
                  <a16:creationId xmlns:a16="http://schemas.microsoft.com/office/drawing/2014/main" id="{BE0DEACC-3067-BA0C-0B63-6561F57D8BF3}"/>
                </a:ext>
              </a:extLst>
            </p:cNvPr>
            <p:cNvSpPr>
              <a:spLocks/>
            </p:cNvSpPr>
            <p:nvPr/>
          </p:nvSpPr>
          <p:spPr bwMode="auto">
            <a:xfrm>
              <a:off x="4634" y="3033"/>
              <a:ext cx="4" cy="9"/>
            </a:xfrm>
            <a:custGeom>
              <a:avLst/>
              <a:gdLst>
                <a:gd name="T0" fmla="*/ 8 w 2"/>
                <a:gd name="T1" fmla="*/ 0 h 4"/>
                <a:gd name="T2" fmla="*/ 0 w 2"/>
                <a:gd name="T3" fmla="*/ 25 h 4"/>
                <a:gd name="T4" fmla="*/ 16 w 2"/>
                <a:gd name="T5" fmla="*/ 45 h 4"/>
                <a:gd name="T6" fmla="*/ 8 w 2"/>
                <a:gd name="T7" fmla="*/ 36 h 4"/>
                <a:gd name="T8" fmla="*/ 8 w 2"/>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0" y="1"/>
                    <a:pt x="0" y="2"/>
                  </a:cubicBezTo>
                  <a:cubicBezTo>
                    <a:pt x="1" y="3"/>
                    <a:pt x="1" y="3"/>
                    <a:pt x="2" y="4"/>
                  </a:cubicBezTo>
                  <a:cubicBezTo>
                    <a:pt x="2" y="3"/>
                    <a:pt x="1" y="3"/>
                    <a:pt x="1" y="3"/>
                  </a:cubicBezTo>
                  <a:cubicBezTo>
                    <a:pt x="1"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3" name="Freeform 923">
              <a:extLst>
                <a:ext uri="{FF2B5EF4-FFF2-40B4-BE49-F238E27FC236}">
                  <a16:creationId xmlns:a16="http://schemas.microsoft.com/office/drawing/2014/main" id="{C21B4002-F2BF-B9C4-2E09-5FC5BA8A677B}"/>
                </a:ext>
              </a:extLst>
            </p:cNvPr>
            <p:cNvSpPr>
              <a:spLocks/>
            </p:cNvSpPr>
            <p:nvPr/>
          </p:nvSpPr>
          <p:spPr bwMode="auto">
            <a:xfrm>
              <a:off x="4652" y="3027"/>
              <a:ext cx="8" cy="4"/>
            </a:xfrm>
            <a:custGeom>
              <a:avLst/>
              <a:gdLst>
                <a:gd name="T0" fmla="*/ 32 w 4"/>
                <a:gd name="T1" fmla="*/ 8 h 2"/>
                <a:gd name="T2" fmla="*/ 16 w 4"/>
                <a:gd name="T3" fmla="*/ 8 h 2"/>
                <a:gd name="T4" fmla="*/ 0 w 4"/>
                <a:gd name="T5" fmla="*/ 0 h 2"/>
                <a:gd name="T6" fmla="*/ 16 w 4"/>
                <a:gd name="T7" fmla="*/ 16 h 2"/>
                <a:gd name="T8" fmla="*/ 32 w 4"/>
                <a:gd name="T9" fmla="*/ 8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1"/>
                  </a:moveTo>
                  <a:cubicBezTo>
                    <a:pt x="4" y="1"/>
                    <a:pt x="3" y="1"/>
                    <a:pt x="2" y="1"/>
                  </a:cubicBezTo>
                  <a:cubicBezTo>
                    <a:pt x="1" y="1"/>
                    <a:pt x="1" y="1"/>
                    <a:pt x="0" y="0"/>
                  </a:cubicBezTo>
                  <a:cubicBezTo>
                    <a:pt x="0" y="1"/>
                    <a:pt x="1" y="2"/>
                    <a:pt x="2" y="2"/>
                  </a:cubicBezTo>
                  <a:cubicBezTo>
                    <a:pt x="3" y="2"/>
                    <a:pt x="3" y="1"/>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4" name="Freeform 924">
              <a:extLst>
                <a:ext uri="{FF2B5EF4-FFF2-40B4-BE49-F238E27FC236}">
                  <a16:creationId xmlns:a16="http://schemas.microsoft.com/office/drawing/2014/main" id="{9792C1D4-D1FD-1A90-C1E5-439E6708B1BF}"/>
                </a:ext>
              </a:extLst>
            </p:cNvPr>
            <p:cNvSpPr>
              <a:spLocks/>
            </p:cNvSpPr>
            <p:nvPr/>
          </p:nvSpPr>
          <p:spPr bwMode="auto">
            <a:xfrm>
              <a:off x="4632" y="3022"/>
              <a:ext cx="35" cy="42"/>
            </a:xfrm>
            <a:custGeom>
              <a:avLst/>
              <a:gdLst>
                <a:gd name="T0" fmla="*/ 140 w 17"/>
                <a:gd name="T1" fmla="*/ 117 h 19"/>
                <a:gd name="T2" fmla="*/ 140 w 17"/>
                <a:gd name="T3" fmla="*/ 153 h 19"/>
                <a:gd name="T4" fmla="*/ 132 w 17"/>
                <a:gd name="T5" fmla="*/ 153 h 19"/>
                <a:gd name="T6" fmla="*/ 124 w 17"/>
                <a:gd name="T7" fmla="*/ 170 h 19"/>
                <a:gd name="T8" fmla="*/ 115 w 17"/>
                <a:gd name="T9" fmla="*/ 170 h 19"/>
                <a:gd name="T10" fmla="*/ 105 w 17"/>
                <a:gd name="T11" fmla="*/ 186 h 19"/>
                <a:gd name="T12" fmla="*/ 80 w 17"/>
                <a:gd name="T13" fmla="*/ 206 h 19"/>
                <a:gd name="T14" fmla="*/ 51 w 17"/>
                <a:gd name="T15" fmla="*/ 186 h 19"/>
                <a:gd name="T16" fmla="*/ 33 w 17"/>
                <a:gd name="T17" fmla="*/ 161 h 19"/>
                <a:gd name="T18" fmla="*/ 16 w 17"/>
                <a:gd name="T19" fmla="*/ 141 h 19"/>
                <a:gd name="T20" fmla="*/ 25 w 17"/>
                <a:gd name="T21" fmla="*/ 117 h 19"/>
                <a:gd name="T22" fmla="*/ 8 w 17"/>
                <a:gd name="T23" fmla="*/ 88 h 19"/>
                <a:gd name="T24" fmla="*/ 16 w 17"/>
                <a:gd name="T25" fmla="*/ 53 h 19"/>
                <a:gd name="T26" fmla="*/ 33 w 17"/>
                <a:gd name="T27" fmla="*/ 33 h 19"/>
                <a:gd name="T28" fmla="*/ 60 w 17"/>
                <a:gd name="T29" fmla="*/ 0 h 19"/>
                <a:gd name="T30" fmla="*/ 97 w 17"/>
                <a:gd name="T31" fmla="*/ 9 h 19"/>
                <a:gd name="T32" fmla="*/ 105 w 17"/>
                <a:gd name="T33" fmla="*/ 20 h 19"/>
                <a:gd name="T34" fmla="*/ 124 w 17"/>
                <a:gd name="T35" fmla="*/ 33 h 19"/>
                <a:gd name="T36" fmla="*/ 140 w 17"/>
                <a:gd name="T37" fmla="*/ 53 h 19"/>
                <a:gd name="T38" fmla="*/ 132 w 17"/>
                <a:gd name="T39" fmla="*/ 88 h 19"/>
                <a:gd name="T40" fmla="*/ 140 w 17"/>
                <a:gd name="T41" fmla="*/ 117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7" y="12"/>
                    <a:pt x="17" y="13"/>
                    <a:pt x="16" y="14"/>
                  </a:cubicBezTo>
                  <a:cubicBezTo>
                    <a:pt x="16" y="14"/>
                    <a:pt x="16" y="14"/>
                    <a:pt x="15" y="14"/>
                  </a:cubicBezTo>
                  <a:cubicBezTo>
                    <a:pt x="15" y="14"/>
                    <a:pt x="16" y="16"/>
                    <a:pt x="14" y="16"/>
                  </a:cubicBezTo>
                  <a:cubicBezTo>
                    <a:pt x="14" y="16"/>
                    <a:pt x="13" y="16"/>
                    <a:pt x="13" y="16"/>
                  </a:cubicBezTo>
                  <a:cubicBezTo>
                    <a:pt x="13" y="16"/>
                    <a:pt x="12" y="17"/>
                    <a:pt x="12" y="17"/>
                  </a:cubicBezTo>
                  <a:cubicBezTo>
                    <a:pt x="11" y="18"/>
                    <a:pt x="10" y="19"/>
                    <a:pt x="9" y="19"/>
                  </a:cubicBezTo>
                  <a:cubicBezTo>
                    <a:pt x="8" y="18"/>
                    <a:pt x="7" y="17"/>
                    <a:pt x="6" y="17"/>
                  </a:cubicBezTo>
                  <a:cubicBezTo>
                    <a:pt x="5" y="17"/>
                    <a:pt x="5" y="17"/>
                    <a:pt x="4" y="15"/>
                  </a:cubicBezTo>
                  <a:cubicBezTo>
                    <a:pt x="3" y="15"/>
                    <a:pt x="2" y="14"/>
                    <a:pt x="2" y="13"/>
                  </a:cubicBezTo>
                  <a:cubicBezTo>
                    <a:pt x="1" y="12"/>
                    <a:pt x="3" y="12"/>
                    <a:pt x="3" y="11"/>
                  </a:cubicBezTo>
                  <a:cubicBezTo>
                    <a:pt x="4" y="9"/>
                    <a:pt x="2" y="9"/>
                    <a:pt x="1" y="8"/>
                  </a:cubicBezTo>
                  <a:cubicBezTo>
                    <a:pt x="0" y="8"/>
                    <a:pt x="1" y="6"/>
                    <a:pt x="2" y="5"/>
                  </a:cubicBezTo>
                  <a:cubicBezTo>
                    <a:pt x="2" y="4"/>
                    <a:pt x="3" y="4"/>
                    <a:pt x="4" y="3"/>
                  </a:cubicBezTo>
                  <a:cubicBezTo>
                    <a:pt x="5" y="2"/>
                    <a:pt x="6" y="1"/>
                    <a:pt x="7" y="0"/>
                  </a:cubicBezTo>
                  <a:cubicBezTo>
                    <a:pt x="8" y="0"/>
                    <a:pt x="10" y="0"/>
                    <a:pt x="11" y="1"/>
                  </a:cubicBezTo>
                  <a:cubicBezTo>
                    <a:pt x="12" y="1"/>
                    <a:pt x="11" y="2"/>
                    <a:pt x="12" y="2"/>
                  </a:cubicBezTo>
                  <a:cubicBezTo>
                    <a:pt x="13" y="3"/>
                    <a:pt x="13" y="3"/>
                    <a:pt x="14" y="3"/>
                  </a:cubicBezTo>
                  <a:cubicBezTo>
                    <a:pt x="15" y="3"/>
                    <a:pt x="16" y="3"/>
                    <a:pt x="16" y="5"/>
                  </a:cubicBezTo>
                  <a:cubicBezTo>
                    <a:pt x="16" y="6"/>
                    <a:pt x="16" y="7"/>
                    <a:pt x="15" y="8"/>
                  </a:cubicBezTo>
                  <a:cubicBezTo>
                    <a:pt x="15" y="9"/>
                    <a:pt x="16" y="9"/>
                    <a:pt x="16"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35" name="Freeform 925">
              <a:extLst>
                <a:ext uri="{FF2B5EF4-FFF2-40B4-BE49-F238E27FC236}">
                  <a16:creationId xmlns:a16="http://schemas.microsoft.com/office/drawing/2014/main" id="{FC66A358-E79C-BF75-4F42-52E85C273CB9}"/>
                </a:ext>
              </a:extLst>
            </p:cNvPr>
            <p:cNvSpPr>
              <a:spLocks/>
            </p:cNvSpPr>
            <p:nvPr/>
          </p:nvSpPr>
          <p:spPr bwMode="auto">
            <a:xfrm>
              <a:off x="4638" y="3044"/>
              <a:ext cx="4" cy="5"/>
            </a:xfrm>
            <a:custGeom>
              <a:avLst/>
              <a:gdLst>
                <a:gd name="T0" fmla="*/ 8 w 2"/>
                <a:gd name="T1" fmla="*/ 33 h 2"/>
                <a:gd name="T2" fmla="*/ 0 w 2"/>
                <a:gd name="T3" fmla="*/ 0 h 2"/>
                <a:gd name="T4" fmla="*/ 0 60000 65536"/>
                <a:gd name="T5" fmla="*/ 0 60000 65536"/>
              </a:gdLst>
              <a:ahLst/>
              <a:cxnLst>
                <a:cxn ang="T4">
                  <a:pos x="T0" y="T1"/>
                </a:cxn>
                <a:cxn ang="T5">
                  <a:pos x="T2" y="T3"/>
                </a:cxn>
              </a:cxnLst>
              <a:rect l="0" t="0" r="r" b="b"/>
              <a:pathLst>
                <a:path w="2" h="2">
                  <a:moveTo>
                    <a:pt x="1" y="2"/>
                  </a:moveTo>
                  <a:cubicBezTo>
                    <a:pt x="2"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36" name="Freeform 926">
              <a:extLst>
                <a:ext uri="{FF2B5EF4-FFF2-40B4-BE49-F238E27FC236}">
                  <a16:creationId xmlns:a16="http://schemas.microsoft.com/office/drawing/2014/main" id="{591B6A16-5DCD-6D49-8C7F-B9D0460D05A5}"/>
                </a:ext>
              </a:extLst>
            </p:cNvPr>
            <p:cNvSpPr>
              <a:spLocks/>
            </p:cNvSpPr>
            <p:nvPr/>
          </p:nvSpPr>
          <p:spPr bwMode="auto">
            <a:xfrm>
              <a:off x="4656" y="3042"/>
              <a:ext cx="6" cy="9"/>
            </a:xfrm>
            <a:custGeom>
              <a:avLst/>
              <a:gdLst>
                <a:gd name="T0" fmla="*/ 0 w 3"/>
                <a:gd name="T1" fmla="*/ 45 h 4"/>
                <a:gd name="T2" fmla="*/ 24 w 3"/>
                <a:gd name="T3" fmla="*/ 0 h 4"/>
                <a:gd name="T4" fmla="*/ 0 60000 65536"/>
                <a:gd name="T5" fmla="*/ 0 60000 65536"/>
              </a:gdLst>
              <a:ahLst/>
              <a:cxnLst>
                <a:cxn ang="T4">
                  <a:pos x="T0" y="T1"/>
                </a:cxn>
                <a:cxn ang="T5">
                  <a:pos x="T2" y="T3"/>
                </a:cxn>
              </a:cxnLst>
              <a:rect l="0" t="0" r="r" b="b"/>
              <a:pathLst>
                <a:path w="3" h="4">
                  <a:moveTo>
                    <a:pt x="0" y="4"/>
                  </a:moveTo>
                  <a:cubicBezTo>
                    <a:pt x="2" y="3"/>
                    <a:pt x="2" y="2"/>
                    <a:pt x="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37" name="Freeform 927">
              <a:extLst>
                <a:ext uri="{FF2B5EF4-FFF2-40B4-BE49-F238E27FC236}">
                  <a16:creationId xmlns:a16="http://schemas.microsoft.com/office/drawing/2014/main" id="{F053E379-500F-4E55-0BCF-048CF3EA53E9}"/>
                </a:ext>
              </a:extLst>
            </p:cNvPr>
            <p:cNvSpPr>
              <a:spLocks/>
            </p:cNvSpPr>
            <p:nvPr/>
          </p:nvSpPr>
          <p:spPr bwMode="auto">
            <a:xfrm>
              <a:off x="4654" y="3027"/>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38" name="Freeform 928">
              <a:extLst>
                <a:ext uri="{FF2B5EF4-FFF2-40B4-BE49-F238E27FC236}">
                  <a16:creationId xmlns:a16="http://schemas.microsoft.com/office/drawing/2014/main" id="{FC16F3BE-FDD4-5A22-48C8-DEAEDB2A4C04}"/>
                </a:ext>
              </a:extLst>
            </p:cNvPr>
            <p:cNvSpPr>
              <a:spLocks/>
            </p:cNvSpPr>
            <p:nvPr/>
          </p:nvSpPr>
          <p:spPr bwMode="auto">
            <a:xfrm>
              <a:off x="4564" y="2714"/>
              <a:ext cx="35" cy="42"/>
            </a:xfrm>
            <a:custGeom>
              <a:avLst/>
              <a:gdLst>
                <a:gd name="T0" fmla="*/ 140 w 17"/>
                <a:gd name="T1" fmla="*/ 108 h 19"/>
                <a:gd name="T2" fmla="*/ 140 w 17"/>
                <a:gd name="T3" fmla="*/ 141 h 19"/>
                <a:gd name="T4" fmla="*/ 132 w 17"/>
                <a:gd name="T5" fmla="*/ 153 h 19"/>
                <a:gd name="T6" fmla="*/ 124 w 17"/>
                <a:gd name="T7" fmla="*/ 170 h 19"/>
                <a:gd name="T8" fmla="*/ 115 w 17"/>
                <a:gd name="T9" fmla="*/ 170 h 19"/>
                <a:gd name="T10" fmla="*/ 105 w 17"/>
                <a:gd name="T11" fmla="*/ 186 h 19"/>
                <a:gd name="T12" fmla="*/ 68 w 17"/>
                <a:gd name="T13" fmla="*/ 195 h 19"/>
                <a:gd name="T14" fmla="*/ 51 w 17"/>
                <a:gd name="T15" fmla="*/ 186 h 19"/>
                <a:gd name="T16" fmla="*/ 25 w 17"/>
                <a:gd name="T17" fmla="*/ 161 h 19"/>
                <a:gd name="T18" fmla="*/ 8 w 17"/>
                <a:gd name="T19" fmla="*/ 141 h 19"/>
                <a:gd name="T20" fmla="*/ 25 w 17"/>
                <a:gd name="T21" fmla="*/ 108 h 19"/>
                <a:gd name="T22" fmla="*/ 8 w 17"/>
                <a:gd name="T23" fmla="*/ 88 h 19"/>
                <a:gd name="T24" fmla="*/ 8 w 17"/>
                <a:gd name="T25" fmla="*/ 53 h 19"/>
                <a:gd name="T26" fmla="*/ 33 w 17"/>
                <a:gd name="T27" fmla="*/ 33 h 19"/>
                <a:gd name="T28" fmla="*/ 60 w 17"/>
                <a:gd name="T29" fmla="*/ 0 h 19"/>
                <a:gd name="T30" fmla="*/ 97 w 17"/>
                <a:gd name="T31" fmla="*/ 0 h 19"/>
                <a:gd name="T32" fmla="*/ 105 w 17"/>
                <a:gd name="T33" fmla="*/ 20 h 19"/>
                <a:gd name="T34" fmla="*/ 124 w 17"/>
                <a:gd name="T35" fmla="*/ 20 h 19"/>
                <a:gd name="T36" fmla="*/ 140 w 17"/>
                <a:gd name="T37" fmla="*/ 44 h 19"/>
                <a:gd name="T38" fmla="*/ 132 w 17"/>
                <a:gd name="T39" fmla="*/ 73 h 19"/>
                <a:gd name="T40" fmla="*/ 140 w 17"/>
                <a:gd name="T41" fmla="*/ 108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0"/>
                  </a:moveTo>
                  <a:cubicBezTo>
                    <a:pt x="16" y="12"/>
                    <a:pt x="17" y="12"/>
                    <a:pt x="16" y="13"/>
                  </a:cubicBezTo>
                  <a:cubicBezTo>
                    <a:pt x="16" y="14"/>
                    <a:pt x="15" y="14"/>
                    <a:pt x="15" y="14"/>
                  </a:cubicBezTo>
                  <a:cubicBezTo>
                    <a:pt x="15" y="14"/>
                    <a:pt x="15" y="16"/>
                    <a:pt x="14" y="16"/>
                  </a:cubicBezTo>
                  <a:cubicBezTo>
                    <a:pt x="14" y="16"/>
                    <a:pt x="13" y="16"/>
                    <a:pt x="13" y="16"/>
                  </a:cubicBezTo>
                  <a:cubicBezTo>
                    <a:pt x="12" y="16"/>
                    <a:pt x="12" y="17"/>
                    <a:pt x="12" y="17"/>
                  </a:cubicBezTo>
                  <a:cubicBezTo>
                    <a:pt x="11" y="18"/>
                    <a:pt x="10" y="19"/>
                    <a:pt x="8" y="18"/>
                  </a:cubicBezTo>
                  <a:cubicBezTo>
                    <a:pt x="7" y="18"/>
                    <a:pt x="7" y="17"/>
                    <a:pt x="6" y="17"/>
                  </a:cubicBezTo>
                  <a:cubicBezTo>
                    <a:pt x="4" y="16"/>
                    <a:pt x="4" y="16"/>
                    <a:pt x="3" y="15"/>
                  </a:cubicBezTo>
                  <a:cubicBezTo>
                    <a:pt x="3" y="14"/>
                    <a:pt x="2" y="14"/>
                    <a:pt x="1" y="13"/>
                  </a:cubicBezTo>
                  <a:cubicBezTo>
                    <a:pt x="1" y="11"/>
                    <a:pt x="3" y="11"/>
                    <a:pt x="3" y="10"/>
                  </a:cubicBezTo>
                  <a:cubicBezTo>
                    <a:pt x="3" y="9"/>
                    <a:pt x="1" y="9"/>
                    <a:pt x="1" y="8"/>
                  </a:cubicBezTo>
                  <a:cubicBezTo>
                    <a:pt x="0" y="7"/>
                    <a:pt x="1" y="6"/>
                    <a:pt x="1" y="5"/>
                  </a:cubicBezTo>
                  <a:cubicBezTo>
                    <a:pt x="2" y="4"/>
                    <a:pt x="3" y="4"/>
                    <a:pt x="4" y="3"/>
                  </a:cubicBezTo>
                  <a:cubicBezTo>
                    <a:pt x="5" y="2"/>
                    <a:pt x="5" y="1"/>
                    <a:pt x="7" y="0"/>
                  </a:cubicBezTo>
                  <a:cubicBezTo>
                    <a:pt x="8" y="0"/>
                    <a:pt x="10" y="0"/>
                    <a:pt x="11" y="0"/>
                  </a:cubicBezTo>
                  <a:cubicBezTo>
                    <a:pt x="11" y="1"/>
                    <a:pt x="11" y="2"/>
                    <a:pt x="12" y="2"/>
                  </a:cubicBezTo>
                  <a:cubicBezTo>
                    <a:pt x="12" y="3"/>
                    <a:pt x="13" y="2"/>
                    <a:pt x="14" y="2"/>
                  </a:cubicBezTo>
                  <a:cubicBezTo>
                    <a:pt x="15" y="2"/>
                    <a:pt x="16" y="3"/>
                    <a:pt x="16" y="4"/>
                  </a:cubicBezTo>
                  <a:cubicBezTo>
                    <a:pt x="16" y="5"/>
                    <a:pt x="15" y="6"/>
                    <a:pt x="15" y="7"/>
                  </a:cubicBezTo>
                  <a:cubicBezTo>
                    <a:pt x="15" y="8"/>
                    <a:pt x="16" y="9"/>
                    <a:pt x="16" y="10"/>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39" name="Freeform 929">
              <a:extLst>
                <a:ext uri="{FF2B5EF4-FFF2-40B4-BE49-F238E27FC236}">
                  <a16:creationId xmlns:a16="http://schemas.microsoft.com/office/drawing/2014/main" id="{ADB02BE4-5E2F-D6DB-3008-9931513FE6DA}"/>
                </a:ext>
              </a:extLst>
            </p:cNvPr>
            <p:cNvSpPr>
              <a:spLocks/>
            </p:cNvSpPr>
            <p:nvPr/>
          </p:nvSpPr>
          <p:spPr bwMode="auto">
            <a:xfrm>
              <a:off x="4566" y="2721"/>
              <a:ext cx="6" cy="13"/>
            </a:xfrm>
            <a:custGeom>
              <a:avLst/>
              <a:gdLst>
                <a:gd name="T0" fmla="*/ 24 w 3"/>
                <a:gd name="T1" fmla="*/ 0 h 6"/>
                <a:gd name="T2" fmla="*/ 0 w 3"/>
                <a:gd name="T3" fmla="*/ 33 h 6"/>
                <a:gd name="T4" fmla="*/ 16 w 3"/>
                <a:gd name="T5" fmla="*/ 61 h 6"/>
                <a:gd name="T6" fmla="*/ 16 w 3"/>
                <a:gd name="T7" fmla="*/ 33 h 6"/>
                <a:gd name="T8" fmla="*/ 24 w 3"/>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6">
                  <a:moveTo>
                    <a:pt x="3" y="0"/>
                  </a:moveTo>
                  <a:cubicBezTo>
                    <a:pt x="3" y="1"/>
                    <a:pt x="1" y="1"/>
                    <a:pt x="0" y="3"/>
                  </a:cubicBezTo>
                  <a:cubicBezTo>
                    <a:pt x="0" y="4"/>
                    <a:pt x="1" y="5"/>
                    <a:pt x="2" y="6"/>
                  </a:cubicBezTo>
                  <a:cubicBezTo>
                    <a:pt x="2" y="5"/>
                    <a:pt x="1" y="4"/>
                    <a:pt x="2" y="3"/>
                  </a:cubicBezTo>
                  <a:cubicBezTo>
                    <a:pt x="2"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0" name="Freeform 930">
              <a:extLst>
                <a:ext uri="{FF2B5EF4-FFF2-40B4-BE49-F238E27FC236}">
                  <a16:creationId xmlns:a16="http://schemas.microsoft.com/office/drawing/2014/main" id="{7524DFB4-E2F5-B927-F879-4B92D867244C}"/>
                </a:ext>
              </a:extLst>
            </p:cNvPr>
            <p:cNvSpPr>
              <a:spLocks/>
            </p:cNvSpPr>
            <p:nvPr/>
          </p:nvSpPr>
          <p:spPr bwMode="auto">
            <a:xfrm>
              <a:off x="4566" y="2736"/>
              <a:ext cx="6" cy="11"/>
            </a:xfrm>
            <a:custGeom>
              <a:avLst/>
              <a:gdLst>
                <a:gd name="T0" fmla="*/ 16 w 3"/>
                <a:gd name="T1" fmla="*/ 9 h 5"/>
                <a:gd name="T2" fmla="*/ 8 w 3"/>
                <a:gd name="T3" fmla="*/ 33 h 5"/>
                <a:gd name="T4" fmla="*/ 24 w 3"/>
                <a:gd name="T5" fmla="*/ 53 h 5"/>
                <a:gd name="T6" fmla="*/ 16 w 3"/>
                <a:gd name="T7" fmla="*/ 33 h 5"/>
                <a:gd name="T8" fmla="*/ 24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1"/>
                  </a:moveTo>
                  <a:cubicBezTo>
                    <a:pt x="2" y="2"/>
                    <a:pt x="0" y="2"/>
                    <a:pt x="1" y="3"/>
                  </a:cubicBezTo>
                  <a:cubicBezTo>
                    <a:pt x="1" y="4"/>
                    <a:pt x="2" y="4"/>
                    <a:pt x="3" y="5"/>
                  </a:cubicBezTo>
                  <a:cubicBezTo>
                    <a:pt x="3" y="4"/>
                    <a:pt x="2" y="4"/>
                    <a:pt x="2" y="3"/>
                  </a:cubicBezTo>
                  <a:cubicBezTo>
                    <a:pt x="2"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1" name="Freeform 931">
              <a:extLst>
                <a:ext uri="{FF2B5EF4-FFF2-40B4-BE49-F238E27FC236}">
                  <a16:creationId xmlns:a16="http://schemas.microsoft.com/office/drawing/2014/main" id="{9EB2595F-9721-2BE8-3DF2-135B5FAE10BA}"/>
                </a:ext>
              </a:extLst>
            </p:cNvPr>
            <p:cNvSpPr>
              <a:spLocks/>
            </p:cNvSpPr>
            <p:nvPr/>
          </p:nvSpPr>
          <p:spPr bwMode="auto">
            <a:xfrm>
              <a:off x="4572" y="2747"/>
              <a:ext cx="21" cy="9"/>
            </a:xfrm>
            <a:custGeom>
              <a:avLst/>
              <a:gdLst>
                <a:gd name="T0" fmla="*/ 92 w 10"/>
                <a:gd name="T1" fmla="*/ 0 h 4"/>
                <a:gd name="T2" fmla="*/ 48 w 10"/>
                <a:gd name="T3" fmla="*/ 36 h 4"/>
                <a:gd name="T4" fmla="*/ 17 w 10"/>
                <a:gd name="T5" fmla="*/ 25 h 4"/>
                <a:gd name="T6" fmla="*/ 0 w 10"/>
                <a:gd name="T7" fmla="*/ 0 h 4"/>
                <a:gd name="T8" fmla="*/ 27 w 10"/>
                <a:gd name="T9" fmla="*/ 11 h 4"/>
                <a:gd name="T10" fmla="*/ 36 w 10"/>
                <a:gd name="T11" fmla="*/ 11 h 4"/>
                <a:gd name="T12" fmla="*/ 48 w 10"/>
                <a:gd name="T13" fmla="*/ 25 h 4"/>
                <a:gd name="T14" fmla="*/ 76 w 10"/>
                <a:gd name="T15" fmla="*/ 0 h 4"/>
                <a:gd name="T16" fmla="*/ 84 w 1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
                  <a:moveTo>
                    <a:pt x="10" y="0"/>
                  </a:moveTo>
                  <a:cubicBezTo>
                    <a:pt x="8" y="0"/>
                    <a:pt x="7" y="4"/>
                    <a:pt x="5" y="3"/>
                  </a:cubicBezTo>
                  <a:cubicBezTo>
                    <a:pt x="4" y="2"/>
                    <a:pt x="3" y="2"/>
                    <a:pt x="2" y="2"/>
                  </a:cubicBezTo>
                  <a:cubicBezTo>
                    <a:pt x="1" y="1"/>
                    <a:pt x="0" y="1"/>
                    <a:pt x="0" y="0"/>
                  </a:cubicBezTo>
                  <a:cubicBezTo>
                    <a:pt x="0" y="1"/>
                    <a:pt x="2" y="1"/>
                    <a:pt x="3" y="1"/>
                  </a:cubicBezTo>
                  <a:cubicBezTo>
                    <a:pt x="3" y="1"/>
                    <a:pt x="4" y="1"/>
                    <a:pt x="4" y="1"/>
                  </a:cubicBezTo>
                  <a:cubicBezTo>
                    <a:pt x="4" y="1"/>
                    <a:pt x="5" y="2"/>
                    <a:pt x="5" y="2"/>
                  </a:cubicBezTo>
                  <a:cubicBezTo>
                    <a:pt x="6" y="2"/>
                    <a:pt x="7" y="0"/>
                    <a:pt x="8" y="0"/>
                  </a:cubicBezTo>
                  <a:cubicBezTo>
                    <a:pt x="8" y="0"/>
                    <a:pt x="9" y="0"/>
                    <a:pt x="9"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2" name="Freeform 932">
              <a:extLst>
                <a:ext uri="{FF2B5EF4-FFF2-40B4-BE49-F238E27FC236}">
                  <a16:creationId xmlns:a16="http://schemas.microsoft.com/office/drawing/2014/main" id="{03C2C1B8-1D2B-508E-EAE9-C5604D09E18C}"/>
                </a:ext>
              </a:extLst>
            </p:cNvPr>
            <p:cNvSpPr>
              <a:spLocks/>
            </p:cNvSpPr>
            <p:nvPr/>
          </p:nvSpPr>
          <p:spPr bwMode="auto">
            <a:xfrm>
              <a:off x="4591" y="2721"/>
              <a:ext cx="6" cy="11"/>
            </a:xfrm>
            <a:custGeom>
              <a:avLst/>
              <a:gdLst>
                <a:gd name="T0" fmla="*/ 16 w 3"/>
                <a:gd name="T1" fmla="*/ 9 h 5"/>
                <a:gd name="T2" fmla="*/ 16 w 3"/>
                <a:gd name="T3" fmla="*/ 33 h 5"/>
                <a:gd name="T4" fmla="*/ 16 w 3"/>
                <a:gd name="T5" fmla="*/ 53 h 5"/>
                <a:gd name="T6" fmla="*/ 8 w 3"/>
                <a:gd name="T7" fmla="*/ 33 h 5"/>
                <a:gd name="T8" fmla="*/ 16 w 3"/>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5">
                  <a:moveTo>
                    <a:pt x="2" y="1"/>
                  </a:moveTo>
                  <a:cubicBezTo>
                    <a:pt x="3" y="1"/>
                    <a:pt x="2" y="2"/>
                    <a:pt x="2" y="3"/>
                  </a:cubicBezTo>
                  <a:cubicBezTo>
                    <a:pt x="2" y="3"/>
                    <a:pt x="2" y="4"/>
                    <a:pt x="2" y="5"/>
                  </a:cubicBezTo>
                  <a:cubicBezTo>
                    <a:pt x="1" y="4"/>
                    <a:pt x="0" y="4"/>
                    <a:pt x="1" y="3"/>
                  </a:cubicBezTo>
                  <a:cubicBezTo>
                    <a:pt x="2" y="2"/>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3" name="Freeform 933">
              <a:extLst>
                <a:ext uri="{FF2B5EF4-FFF2-40B4-BE49-F238E27FC236}">
                  <a16:creationId xmlns:a16="http://schemas.microsoft.com/office/drawing/2014/main" id="{FF2BC6F3-7CD8-8424-EF11-2A9FA231FDF8}"/>
                </a:ext>
              </a:extLst>
            </p:cNvPr>
            <p:cNvSpPr>
              <a:spLocks/>
            </p:cNvSpPr>
            <p:nvPr/>
          </p:nvSpPr>
          <p:spPr bwMode="auto">
            <a:xfrm>
              <a:off x="4583" y="2714"/>
              <a:ext cx="4" cy="4"/>
            </a:xfrm>
            <a:custGeom>
              <a:avLst/>
              <a:gdLst>
                <a:gd name="T0" fmla="*/ 16 w 2"/>
                <a:gd name="T1" fmla="*/ 8 h 2"/>
                <a:gd name="T2" fmla="*/ 0 w 2"/>
                <a:gd name="T3" fmla="*/ 8 h 2"/>
                <a:gd name="T4" fmla="*/ 16 w 2"/>
                <a:gd name="T5" fmla="*/ 16 h 2"/>
                <a:gd name="T6" fmla="*/ 0 60000 65536"/>
                <a:gd name="T7" fmla="*/ 0 60000 65536"/>
                <a:gd name="T8" fmla="*/ 0 60000 65536"/>
              </a:gdLst>
              <a:ahLst/>
              <a:cxnLst>
                <a:cxn ang="T6">
                  <a:pos x="T0" y="T1"/>
                </a:cxn>
                <a:cxn ang="T7">
                  <a:pos x="T2" y="T3"/>
                </a:cxn>
                <a:cxn ang="T8">
                  <a:pos x="T4" y="T5"/>
                </a:cxn>
              </a:cxnLst>
              <a:rect l="0" t="0" r="r" b="b"/>
              <a:pathLst>
                <a:path w="2" h="2">
                  <a:moveTo>
                    <a:pt x="2" y="1"/>
                  </a:moveTo>
                  <a:cubicBezTo>
                    <a:pt x="2" y="0"/>
                    <a:pt x="1" y="1"/>
                    <a:pt x="0" y="1"/>
                  </a:cubicBezTo>
                  <a:cubicBezTo>
                    <a:pt x="0" y="1"/>
                    <a:pt x="2" y="1"/>
                    <a:pt x="2"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4" name="Freeform 934">
              <a:extLst>
                <a:ext uri="{FF2B5EF4-FFF2-40B4-BE49-F238E27FC236}">
                  <a16:creationId xmlns:a16="http://schemas.microsoft.com/office/drawing/2014/main" id="{038A1F3E-A2EE-A0E6-0DB5-B422D0D607C6}"/>
                </a:ext>
              </a:extLst>
            </p:cNvPr>
            <p:cNvSpPr>
              <a:spLocks/>
            </p:cNvSpPr>
            <p:nvPr/>
          </p:nvSpPr>
          <p:spPr bwMode="auto">
            <a:xfrm>
              <a:off x="4589" y="2734"/>
              <a:ext cx="6" cy="6"/>
            </a:xfrm>
            <a:custGeom>
              <a:avLst/>
              <a:gdLst>
                <a:gd name="T0" fmla="*/ 16 w 3"/>
                <a:gd name="T1" fmla="*/ 8 h 3"/>
                <a:gd name="T2" fmla="*/ 16 w 3"/>
                <a:gd name="T3" fmla="*/ 16 h 3"/>
                <a:gd name="T4" fmla="*/ 0 w 3"/>
                <a:gd name="T5" fmla="*/ 24 h 3"/>
                <a:gd name="T6" fmla="*/ 16 w 3"/>
                <a:gd name="T7" fmla="*/ 16 h 3"/>
                <a:gd name="T8" fmla="*/ 24 w 3"/>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1"/>
                  </a:moveTo>
                  <a:cubicBezTo>
                    <a:pt x="2" y="1"/>
                    <a:pt x="2" y="2"/>
                    <a:pt x="2" y="2"/>
                  </a:cubicBezTo>
                  <a:cubicBezTo>
                    <a:pt x="1" y="3"/>
                    <a:pt x="1" y="3"/>
                    <a:pt x="0" y="3"/>
                  </a:cubicBezTo>
                  <a:cubicBezTo>
                    <a:pt x="1" y="3"/>
                    <a:pt x="2" y="3"/>
                    <a:pt x="2" y="2"/>
                  </a:cubicBezTo>
                  <a:cubicBezTo>
                    <a:pt x="3" y="1"/>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5" name="Freeform 935">
              <a:extLst>
                <a:ext uri="{FF2B5EF4-FFF2-40B4-BE49-F238E27FC236}">
                  <a16:creationId xmlns:a16="http://schemas.microsoft.com/office/drawing/2014/main" id="{32EFEBBC-1ACC-9732-E2A2-658C9EECF2CC}"/>
                </a:ext>
              </a:extLst>
            </p:cNvPr>
            <p:cNvSpPr>
              <a:spLocks/>
            </p:cNvSpPr>
            <p:nvPr/>
          </p:nvSpPr>
          <p:spPr bwMode="auto">
            <a:xfrm>
              <a:off x="4578" y="2749"/>
              <a:ext cx="11" cy="4"/>
            </a:xfrm>
            <a:custGeom>
              <a:avLst/>
              <a:gdLst>
                <a:gd name="T0" fmla="*/ 53 w 5"/>
                <a:gd name="T1" fmla="*/ 0 h 2"/>
                <a:gd name="T2" fmla="*/ 20 w 5"/>
                <a:gd name="T3" fmla="*/ 16 h 2"/>
                <a:gd name="T4" fmla="*/ 9 w 5"/>
                <a:gd name="T5" fmla="*/ 8 h 2"/>
                <a:gd name="T6" fmla="*/ 0 w 5"/>
                <a:gd name="T7" fmla="*/ 8 h 2"/>
                <a:gd name="T8" fmla="*/ 33 w 5"/>
                <a:gd name="T9" fmla="*/ 8 h 2"/>
                <a:gd name="T10" fmla="*/ 53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4" y="1"/>
                    <a:pt x="3" y="2"/>
                    <a:pt x="2" y="2"/>
                  </a:cubicBezTo>
                  <a:cubicBezTo>
                    <a:pt x="2" y="2"/>
                    <a:pt x="2" y="2"/>
                    <a:pt x="1" y="1"/>
                  </a:cubicBezTo>
                  <a:cubicBezTo>
                    <a:pt x="1" y="1"/>
                    <a:pt x="0" y="1"/>
                    <a:pt x="0" y="1"/>
                  </a:cubicBezTo>
                  <a:cubicBezTo>
                    <a:pt x="1" y="1"/>
                    <a:pt x="2" y="1"/>
                    <a:pt x="3" y="1"/>
                  </a:cubicBezTo>
                  <a:cubicBezTo>
                    <a:pt x="4" y="1"/>
                    <a:pt x="4" y="0"/>
                    <a:pt x="5"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6" name="Freeform 936">
              <a:extLst>
                <a:ext uri="{FF2B5EF4-FFF2-40B4-BE49-F238E27FC236}">
                  <a16:creationId xmlns:a16="http://schemas.microsoft.com/office/drawing/2014/main" id="{21F731E4-43CF-2C89-8EC5-73A41EFCBFE2}"/>
                </a:ext>
              </a:extLst>
            </p:cNvPr>
            <p:cNvSpPr>
              <a:spLocks/>
            </p:cNvSpPr>
            <p:nvPr/>
          </p:nvSpPr>
          <p:spPr bwMode="auto">
            <a:xfrm>
              <a:off x="4566" y="2736"/>
              <a:ext cx="6" cy="7"/>
            </a:xfrm>
            <a:custGeom>
              <a:avLst/>
              <a:gdLst>
                <a:gd name="T0" fmla="*/ 16 w 3"/>
                <a:gd name="T1" fmla="*/ 0 h 3"/>
                <a:gd name="T2" fmla="*/ 8 w 3"/>
                <a:gd name="T3" fmla="*/ 37 h 3"/>
                <a:gd name="T4" fmla="*/ 8 w 3"/>
                <a:gd name="T5" fmla="*/ 37 h 3"/>
                <a:gd name="T6" fmla="*/ 8 w 3"/>
                <a:gd name="T7" fmla="*/ 37 h 3"/>
                <a:gd name="T8" fmla="*/ 24 w 3"/>
                <a:gd name="T9" fmla="*/ 28 h 3"/>
                <a:gd name="T10" fmla="*/ 16 w 3"/>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2" y="0"/>
                  </a:moveTo>
                  <a:cubicBezTo>
                    <a:pt x="3" y="1"/>
                    <a:pt x="0" y="1"/>
                    <a:pt x="1" y="3"/>
                  </a:cubicBezTo>
                  <a:cubicBezTo>
                    <a:pt x="1" y="3"/>
                    <a:pt x="1" y="3"/>
                    <a:pt x="1" y="3"/>
                  </a:cubicBezTo>
                  <a:cubicBezTo>
                    <a:pt x="1" y="3"/>
                    <a:pt x="1" y="3"/>
                    <a:pt x="1" y="3"/>
                  </a:cubicBezTo>
                  <a:cubicBezTo>
                    <a:pt x="1" y="2"/>
                    <a:pt x="2" y="2"/>
                    <a:pt x="3" y="2"/>
                  </a:cubicBezTo>
                  <a:cubicBezTo>
                    <a:pt x="3" y="1"/>
                    <a:pt x="3" y="0"/>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7" name="Freeform 937">
              <a:extLst>
                <a:ext uri="{FF2B5EF4-FFF2-40B4-BE49-F238E27FC236}">
                  <a16:creationId xmlns:a16="http://schemas.microsoft.com/office/drawing/2014/main" id="{9EA85905-D910-7F32-DD92-189A22002A96}"/>
                </a:ext>
              </a:extLst>
            </p:cNvPr>
            <p:cNvSpPr>
              <a:spLocks/>
            </p:cNvSpPr>
            <p:nvPr/>
          </p:nvSpPr>
          <p:spPr bwMode="auto">
            <a:xfrm>
              <a:off x="4566" y="2725"/>
              <a:ext cx="4" cy="7"/>
            </a:xfrm>
            <a:custGeom>
              <a:avLst/>
              <a:gdLst>
                <a:gd name="T0" fmla="*/ 8 w 2"/>
                <a:gd name="T1" fmla="*/ 0 h 3"/>
                <a:gd name="T2" fmla="*/ 0 w 2"/>
                <a:gd name="T3" fmla="*/ 28 h 3"/>
                <a:gd name="T4" fmla="*/ 16 w 2"/>
                <a:gd name="T5" fmla="*/ 37 h 3"/>
                <a:gd name="T6" fmla="*/ 8 w 2"/>
                <a:gd name="T7" fmla="*/ 28 h 3"/>
                <a:gd name="T8" fmla="*/ 8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0" y="1"/>
                    <a:pt x="0" y="2"/>
                  </a:cubicBezTo>
                  <a:cubicBezTo>
                    <a:pt x="0" y="3"/>
                    <a:pt x="1" y="3"/>
                    <a:pt x="2" y="3"/>
                  </a:cubicBezTo>
                  <a:cubicBezTo>
                    <a:pt x="1" y="3"/>
                    <a:pt x="1" y="3"/>
                    <a:pt x="1" y="2"/>
                  </a:cubicBezTo>
                  <a:cubicBezTo>
                    <a:pt x="0" y="2"/>
                    <a:pt x="1"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8" name="Freeform 938">
              <a:extLst>
                <a:ext uri="{FF2B5EF4-FFF2-40B4-BE49-F238E27FC236}">
                  <a16:creationId xmlns:a16="http://schemas.microsoft.com/office/drawing/2014/main" id="{463919F2-B927-1D6C-55B7-D7B7DA7158E0}"/>
                </a:ext>
              </a:extLst>
            </p:cNvPr>
            <p:cNvSpPr>
              <a:spLocks/>
            </p:cNvSpPr>
            <p:nvPr/>
          </p:nvSpPr>
          <p:spPr bwMode="auto">
            <a:xfrm>
              <a:off x="4585" y="2718"/>
              <a:ext cx="8" cy="3"/>
            </a:xfrm>
            <a:custGeom>
              <a:avLst/>
              <a:gdLst>
                <a:gd name="T0" fmla="*/ 32 w 4"/>
                <a:gd name="T1" fmla="*/ 27 h 1"/>
                <a:gd name="T2" fmla="*/ 16 w 4"/>
                <a:gd name="T3" fmla="*/ 27 h 1"/>
                <a:gd name="T4" fmla="*/ 0 w 4"/>
                <a:gd name="T5" fmla="*/ 0 h 1"/>
                <a:gd name="T6" fmla="*/ 16 w 4"/>
                <a:gd name="T7" fmla="*/ 27 h 1"/>
                <a:gd name="T8" fmla="*/ 32 w 4"/>
                <a:gd name="T9" fmla="*/ 27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1">
                  <a:moveTo>
                    <a:pt x="4" y="1"/>
                  </a:moveTo>
                  <a:cubicBezTo>
                    <a:pt x="3" y="1"/>
                    <a:pt x="3" y="1"/>
                    <a:pt x="2" y="1"/>
                  </a:cubicBezTo>
                  <a:cubicBezTo>
                    <a:pt x="1" y="1"/>
                    <a:pt x="0" y="0"/>
                    <a:pt x="0" y="0"/>
                  </a:cubicBezTo>
                  <a:cubicBezTo>
                    <a:pt x="0" y="0"/>
                    <a:pt x="1" y="1"/>
                    <a:pt x="2" y="1"/>
                  </a:cubicBezTo>
                  <a:cubicBezTo>
                    <a:pt x="3" y="1"/>
                    <a:pt x="3" y="1"/>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49" name="Freeform 939">
              <a:extLst>
                <a:ext uri="{FF2B5EF4-FFF2-40B4-BE49-F238E27FC236}">
                  <a16:creationId xmlns:a16="http://schemas.microsoft.com/office/drawing/2014/main" id="{7F4D0626-92DB-58FD-A04C-02AA9A6ED8F3}"/>
                </a:ext>
              </a:extLst>
            </p:cNvPr>
            <p:cNvSpPr>
              <a:spLocks/>
            </p:cNvSpPr>
            <p:nvPr/>
          </p:nvSpPr>
          <p:spPr bwMode="auto">
            <a:xfrm>
              <a:off x="4564" y="2714"/>
              <a:ext cx="35" cy="42"/>
            </a:xfrm>
            <a:custGeom>
              <a:avLst/>
              <a:gdLst>
                <a:gd name="T0" fmla="*/ 140 w 17"/>
                <a:gd name="T1" fmla="*/ 108 h 19"/>
                <a:gd name="T2" fmla="*/ 140 w 17"/>
                <a:gd name="T3" fmla="*/ 141 h 19"/>
                <a:gd name="T4" fmla="*/ 132 w 17"/>
                <a:gd name="T5" fmla="*/ 153 h 19"/>
                <a:gd name="T6" fmla="*/ 124 w 17"/>
                <a:gd name="T7" fmla="*/ 170 h 19"/>
                <a:gd name="T8" fmla="*/ 115 w 17"/>
                <a:gd name="T9" fmla="*/ 170 h 19"/>
                <a:gd name="T10" fmla="*/ 105 w 17"/>
                <a:gd name="T11" fmla="*/ 186 h 19"/>
                <a:gd name="T12" fmla="*/ 68 w 17"/>
                <a:gd name="T13" fmla="*/ 195 h 19"/>
                <a:gd name="T14" fmla="*/ 51 w 17"/>
                <a:gd name="T15" fmla="*/ 186 h 19"/>
                <a:gd name="T16" fmla="*/ 25 w 17"/>
                <a:gd name="T17" fmla="*/ 161 h 19"/>
                <a:gd name="T18" fmla="*/ 8 w 17"/>
                <a:gd name="T19" fmla="*/ 141 h 19"/>
                <a:gd name="T20" fmla="*/ 25 w 17"/>
                <a:gd name="T21" fmla="*/ 108 h 19"/>
                <a:gd name="T22" fmla="*/ 8 w 17"/>
                <a:gd name="T23" fmla="*/ 88 h 19"/>
                <a:gd name="T24" fmla="*/ 8 w 17"/>
                <a:gd name="T25" fmla="*/ 53 h 19"/>
                <a:gd name="T26" fmla="*/ 33 w 17"/>
                <a:gd name="T27" fmla="*/ 33 h 19"/>
                <a:gd name="T28" fmla="*/ 60 w 17"/>
                <a:gd name="T29" fmla="*/ 0 h 19"/>
                <a:gd name="T30" fmla="*/ 97 w 17"/>
                <a:gd name="T31" fmla="*/ 0 h 19"/>
                <a:gd name="T32" fmla="*/ 105 w 17"/>
                <a:gd name="T33" fmla="*/ 20 h 19"/>
                <a:gd name="T34" fmla="*/ 124 w 17"/>
                <a:gd name="T35" fmla="*/ 20 h 19"/>
                <a:gd name="T36" fmla="*/ 140 w 17"/>
                <a:gd name="T37" fmla="*/ 44 h 19"/>
                <a:gd name="T38" fmla="*/ 132 w 17"/>
                <a:gd name="T39" fmla="*/ 73 h 19"/>
                <a:gd name="T40" fmla="*/ 140 w 17"/>
                <a:gd name="T41" fmla="*/ 108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0"/>
                  </a:moveTo>
                  <a:cubicBezTo>
                    <a:pt x="16" y="12"/>
                    <a:pt x="17" y="12"/>
                    <a:pt x="16" y="13"/>
                  </a:cubicBezTo>
                  <a:cubicBezTo>
                    <a:pt x="16" y="14"/>
                    <a:pt x="15" y="14"/>
                    <a:pt x="15" y="14"/>
                  </a:cubicBezTo>
                  <a:cubicBezTo>
                    <a:pt x="15" y="14"/>
                    <a:pt x="15" y="16"/>
                    <a:pt x="14" y="16"/>
                  </a:cubicBezTo>
                  <a:cubicBezTo>
                    <a:pt x="14" y="16"/>
                    <a:pt x="13" y="16"/>
                    <a:pt x="13" y="16"/>
                  </a:cubicBezTo>
                  <a:cubicBezTo>
                    <a:pt x="12" y="16"/>
                    <a:pt x="12" y="17"/>
                    <a:pt x="12" y="17"/>
                  </a:cubicBezTo>
                  <a:cubicBezTo>
                    <a:pt x="11" y="18"/>
                    <a:pt x="10" y="19"/>
                    <a:pt x="8" y="18"/>
                  </a:cubicBezTo>
                  <a:cubicBezTo>
                    <a:pt x="7" y="18"/>
                    <a:pt x="7" y="17"/>
                    <a:pt x="6" y="17"/>
                  </a:cubicBezTo>
                  <a:cubicBezTo>
                    <a:pt x="4" y="16"/>
                    <a:pt x="4" y="16"/>
                    <a:pt x="3" y="15"/>
                  </a:cubicBezTo>
                  <a:cubicBezTo>
                    <a:pt x="3" y="14"/>
                    <a:pt x="2" y="14"/>
                    <a:pt x="1" y="13"/>
                  </a:cubicBezTo>
                  <a:cubicBezTo>
                    <a:pt x="1" y="11"/>
                    <a:pt x="3" y="11"/>
                    <a:pt x="3" y="10"/>
                  </a:cubicBezTo>
                  <a:cubicBezTo>
                    <a:pt x="3" y="9"/>
                    <a:pt x="1" y="9"/>
                    <a:pt x="1" y="8"/>
                  </a:cubicBezTo>
                  <a:cubicBezTo>
                    <a:pt x="0" y="7"/>
                    <a:pt x="1" y="6"/>
                    <a:pt x="1" y="5"/>
                  </a:cubicBezTo>
                  <a:cubicBezTo>
                    <a:pt x="2" y="4"/>
                    <a:pt x="3" y="4"/>
                    <a:pt x="4" y="3"/>
                  </a:cubicBezTo>
                  <a:cubicBezTo>
                    <a:pt x="5" y="2"/>
                    <a:pt x="5" y="1"/>
                    <a:pt x="7" y="0"/>
                  </a:cubicBezTo>
                  <a:cubicBezTo>
                    <a:pt x="8" y="0"/>
                    <a:pt x="10" y="0"/>
                    <a:pt x="11" y="0"/>
                  </a:cubicBezTo>
                  <a:cubicBezTo>
                    <a:pt x="11" y="1"/>
                    <a:pt x="11" y="2"/>
                    <a:pt x="12" y="2"/>
                  </a:cubicBezTo>
                  <a:cubicBezTo>
                    <a:pt x="12" y="3"/>
                    <a:pt x="13" y="2"/>
                    <a:pt x="14" y="2"/>
                  </a:cubicBezTo>
                  <a:cubicBezTo>
                    <a:pt x="15" y="2"/>
                    <a:pt x="16" y="3"/>
                    <a:pt x="16" y="4"/>
                  </a:cubicBezTo>
                  <a:cubicBezTo>
                    <a:pt x="16" y="5"/>
                    <a:pt x="15" y="6"/>
                    <a:pt x="15" y="7"/>
                  </a:cubicBezTo>
                  <a:cubicBezTo>
                    <a:pt x="15" y="8"/>
                    <a:pt x="16" y="9"/>
                    <a:pt x="16" y="1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50" name="Freeform 940">
              <a:extLst>
                <a:ext uri="{FF2B5EF4-FFF2-40B4-BE49-F238E27FC236}">
                  <a16:creationId xmlns:a16="http://schemas.microsoft.com/office/drawing/2014/main" id="{5404BBDE-6D15-FADE-D1E7-870376967F34}"/>
                </a:ext>
              </a:extLst>
            </p:cNvPr>
            <p:cNvSpPr>
              <a:spLocks/>
            </p:cNvSpPr>
            <p:nvPr/>
          </p:nvSpPr>
          <p:spPr bwMode="auto">
            <a:xfrm>
              <a:off x="4570" y="2734"/>
              <a:ext cx="2" cy="6"/>
            </a:xfrm>
            <a:custGeom>
              <a:avLst/>
              <a:gdLst>
                <a:gd name="T0" fmla="*/ 8 w 1"/>
                <a:gd name="T1" fmla="*/ 24 h 3"/>
                <a:gd name="T2" fmla="*/ 0 w 1"/>
                <a:gd name="T3" fmla="*/ 0 h 3"/>
                <a:gd name="T4" fmla="*/ 0 60000 65536"/>
                <a:gd name="T5" fmla="*/ 0 60000 65536"/>
              </a:gdLst>
              <a:ahLst/>
              <a:cxnLst>
                <a:cxn ang="T4">
                  <a:pos x="T0" y="T1"/>
                </a:cxn>
                <a:cxn ang="T5">
                  <a:pos x="T2" y="T3"/>
                </a:cxn>
              </a:cxnLst>
              <a:rect l="0" t="0" r="r" b="b"/>
              <a:pathLst>
                <a:path w="1" h="3">
                  <a:moveTo>
                    <a:pt x="1" y="3"/>
                  </a:moveTo>
                  <a:cubicBezTo>
                    <a:pt x="1"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51" name="Freeform 941">
              <a:extLst>
                <a:ext uri="{FF2B5EF4-FFF2-40B4-BE49-F238E27FC236}">
                  <a16:creationId xmlns:a16="http://schemas.microsoft.com/office/drawing/2014/main" id="{471DDA9C-2381-7BC2-52A5-F82E42B8AF1C}"/>
                </a:ext>
              </a:extLst>
            </p:cNvPr>
            <p:cNvSpPr>
              <a:spLocks/>
            </p:cNvSpPr>
            <p:nvPr/>
          </p:nvSpPr>
          <p:spPr bwMode="auto">
            <a:xfrm>
              <a:off x="4589" y="2734"/>
              <a:ext cx="4" cy="6"/>
            </a:xfrm>
            <a:custGeom>
              <a:avLst/>
              <a:gdLst>
                <a:gd name="T0" fmla="*/ 0 w 2"/>
                <a:gd name="T1" fmla="*/ 24 h 3"/>
                <a:gd name="T2" fmla="*/ 16 w 2"/>
                <a:gd name="T3" fmla="*/ 0 h 3"/>
                <a:gd name="T4" fmla="*/ 0 60000 65536"/>
                <a:gd name="T5" fmla="*/ 0 60000 65536"/>
              </a:gdLst>
              <a:ahLst/>
              <a:cxnLst>
                <a:cxn ang="T4">
                  <a:pos x="T0" y="T1"/>
                </a:cxn>
                <a:cxn ang="T5">
                  <a:pos x="T2" y="T3"/>
                </a:cxn>
              </a:cxnLst>
              <a:rect l="0" t="0" r="r" b="b"/>
              <a:pathLst>
                <a:path w="2" h="3">
                  <a:moveTo>
                    <a:pt x="0" y="3"/>
                  </a:moveTo>
                  <a:cubicBezTo>
                    <a:pt x="1" y="2"/>
                    <a:pt x="2" y="2"/>
                    <a:pt x="2"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52" name="Freeform 942">
              <a:extLst>
                <a:ext uri="{FF2B5EF4-FFF2-40B4-BE49-F238E27FC236}">
                  <a16:creationId xmlns:a16="http://schemas.microsoft.com/office/drawing/2014/main" id="{0F8FD537-3951-97D0-F7BC-4E82E8F6CAE2}"/>
                </a:ext>
              </a:extLst>
            </p:cNvPr>
            <p:cNvSpPr>
              <a:spLocks/>
            </p:cNvSpPr>
            <p:nvPr/>
          </p:nvSpPr>
          <p:spPr bwMode="auto">
            <a:xfrm>
              <a:off x="4585" y="2716"/>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2" y="1"/>
                    <a:pt x="1"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53" name="Freeform 943">
              <a:extLst>
                <a:ext uri="{FF2B5EF4-FFF2-40B4-BE49-F238E27FC236}">
                  <a16:creationId xmlns:a16="http://schemas.microsoft.com/office/drawing/2014/main" id="{D2B9F2A3-E423-12A2-E168-22DFCB9035DF}"/>
                </a:ext>
              </a:extLst>
            </p:cNvPr>
            <p:cNvSpPr>
              <a:spLocks/>
            </p:cNvSpPr>
            <p:nvPr/>
          </p:nvSpPr>
          <p:spPr bwMode="auto">
            <a:xfrm>
              <a:off x="4000" y="2266"/>
              <a:ext cx="35" cy="41"/>
            </a:xfrm>
            <a:custGeom>
              <a:avLst/>
              <a:gdLst>
                <a:gd name="T0" fmla="*/ 140 w 17"/>
                <a:gd name="T1" fmla="*/ 112 h 19"/>
                <a:gd name="T2" fmla="*/ 140 w 17"/>
                <a:gd name="T3" fmla="*/ 140 h 19"/>
                <a:gd name="T4" fmla="*/ 132 w 17"/>
                <a:gd name="T5" fmla="*/ 140 h 19"/>
                <a:gd name="T6" fmla="*/ 124 w 17"/>
                <a:gd name="T7" fmla="*/ 164 h 19"/>
                <a:gd name="T8" fmla="*/ 115 w 17"/>
                <a:gd name="T9" fmla="*/ 164 h 19"/>
                <a:gd name="T10" fmla="*/ 105 w 17"/>
                <a:gd name="T11" fmla="*/ 173 h 19"/>
                <a:gd name="T12" fmla="*/ 80 w 17"/>
                <a:gd name="T13" fmla="*/ 190 h 19"/>
                <a:gd name="T14" fmla="*/ 51 w 17"/>
                <a:gd name="T15" fmla="*/ 173 h 19"/>
                <a:gd name="T16" fmla="*/ 33 w 17"/>
                <a:gd name="T17" fmla="*/ 149 h 19"/>
                <a:gd name="T18" fmla="*/ 16 w 17"/>
                <a:gd name="T19" fmla="*/ 129 h 19"/>
                <a:gd name="T20" fmla="*/ 25 w 17"/>
                <a:gd name="T21" fmla="*/ 112 h 19"/>
                <a:gd name="T22" fmla="*/ 8 w 17"/>
                <a:gd name="T23" fmla="*/ 80 h 19"/>
                <a:gd name="T24" fmla="*/ 16 w 17"/>
                <a:gd name="T25" fmla="*/ 52 h 19"/>
                <a:gd name="T26" fmla="*/ 33 w 17"/>
                <a:gd name="T27" fmla="*/ 28 h 19"/>
                <a:gd name="T28" fmla="*/ 60 w 17"/>
                <a:gd name="T29" fmla="*/ 0 h 19"/>
                <a:gd name="T30" fmla="*/ 97 w 17"/>
                <a:gd name="T31" fmla="*/ 9 h 19"/>
                <a:gd name="T32" fmla="*/ 105 w 17"/>
                <a:gd name="T33" fmla="*/ 19 h 19"/>
                <a:gd name="T34" fmla="*/ 124 w 17"/>
                <a:gd name="T35" fmla="*/ 28 h 19"/>
                <a:gd name="T36" fmla="*/ 140 w 17"/>
                <a:gd name="T37" fmla="*/ 52 h 19"/>
                <a:gd name="T38" fmla="*/ 132 w 17"/>
                <a:gd name="T39" fmla="*/ 80 h 19"/>
                <a:gd name="T40" fmla="*/ 140 w 17"/>
                <a:gd name="T41" fmla="*/ 11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7" y="12"/>
                    <a:pt x="17" y="13"/>
                    <a:pt x="16" y="14"/>
                  </a:cubicBezTo>
                  <a:cubicBezTo>
                    <a:pt x="16" y="14"/>
                    <a:pt x="15" y="14"/>
                    <a:pt x="15" y="14"/>
                  </a:cubicBezTo>
                  <a:cubicBezTo>
                    <a:pt x="15" y="14"/>
                    <a:pt x="16" y="16"/>
                    <a:pt x="14" y="16"/>
                  </a:cubicBezTo>
                  <a:cubicBezTo>
                    <a:pt x="14" y="16"/>
                    <a:pt x="13" y="16"/>
                    <a:pt x="13" y="16"/>
                  </a:cubicBezTo>
                  <a:cubicBezTo>
                    <a:pt x="13" y="16"/>
                    <a:pt x="12" y="17"/>
                    <a:pt x="12" y="17"/>
                  </a:cubicBezTo>
                  <a:cubicBezTo>
                    <a:pt x="11" y="18"/>
                    <a:pt x="10" y="19"/>
                    <a:pt x="9" y="19"/>
                  </a:cubicBezTo>
                  <a:cubicBezTo>
                    <a:pt x="8" y="18"/>
                    <a:pt x="7" y="17"/>
                    <a:pt x="6" y="17"/>
                  </a:cubicBezTo>
                  <a:cubicBezTo>
                    <a:pt x="5" y="17"/>
                    <a:pt x="5" y="17"/>
                    <a:pt x="4" y="15"/>
                  </a:cubicBezTo>
                  <a:cubicBezTo>
                    <a:pt x="3" y="15"/>
                    <a:pt x="2" y="14"/>
                    <a:pt x="2" y="13"/>
                  </a:cubicBezTo>
                  <a:cubicBezTo>
                    <a:pt x="1" y="12"/>
                    <a:pt x="3" y="12"/>
                    <a:pt x="3" y="11"/>
                  </a:cubicBezTo>
                  <a:cubicBezTo>
                    <a:pt x="4" y="9"/>
                    <a:pt x="2" y="9"/>
                    <a:pt x="1" y="8"/>
                  </a:cubicBezTo>
                  <a:cubicBezTo>
                    <a:pt x="0" y="8"/>
                    <a:pt x="1" y="6"/>
                    <a:pt x="2" y="5"/>
                  </a:cubicBezTo>
                  <a:cubicBezTo>
                    <a:pt x="2" y="4"/>
                    <a:pt x="3" y="4"/>
                    <a:pt x="4" y="3"/>
                  </a:cubicBezTo>
                  <a:cubicBezTo>
                    <a:pt x="5" y="2"/>
                    <a:pt x="6" y="1"/>
                    <a:pt x="7" y="0"/>
                  </a:cubicBezTo>
                  <a:cubicBezTo>
                    <a:pt x="8" y="0"/>
                    <a:pt x="10" y="0"/>
                    <a:pt x="11" y="1"/>
                  </a:cubicBezTo>
                  <a:cubicBezTo>
                    <a:pt x="12" y="1"/>
                    <a:pt x="11" y="2"/>
                    <a:pt x="12" y="2"/>
                  </a:cubicBezTo>
                  <a:cubicBezTo>
                    <a:pt x="13" y="3"/>
                    <a:pt x="13" y="3"/>
                    <a:pt x="14" y="3"/>
                  </a:cubicBezTo>
                  <a:cubicBezTo>
                    <a:pt x="15" y="3"/>
                    <a:pt x="16" y="3"/>
                    <a:pt x="16" y="5"/>
                  </a:cubicBezTo>
                  <a:cubicBezTo>
                    <a:pt x="16" y="6"/>
                    <a:pt x="16" y="7"/>
                    <a:pt x="15" y="8"/>
                  </a:cubicBezTo>
                  <a:cubicBezTo>
                    <a:pt x="15" y="9"/>
                    <a:pt x="16" y="9"/>
                    <a:pt x="16" y="11"/>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4" name="Freeform 944">
              <a:extLst>
                <a:ext uri="{FF2B5EF4-FFF2-40B4-BE49-F238E27FC236}">
                  <a16:creationId xmlns:a16="http://schemas.microsoft.com/office/drawing/2014/main" id="{53C3CA26-E17C-AD5E-D899-937B186921E4}"/>
                </a:ext>
              </a:extLst>
            </p:cNvPr>
            <p:cNvSpPr>
              <a:spLocks/>
            </p:cNvSpPr>
            <p:nvPr/>
          </p:nvSpPr>
          <p:spPr bwMode="auto">
            <a:xfrm>
              <a:off x="4002" y="2272"/>
              <a:ext cx="9" cy="14"/>
            </a:xfrm>
            <a:custGeom>
              <a:avLst/>
              <a:gdLst>
                <a:gd name="T0" fmla="*/ 45 w 4"/>
                <a:gd name="T1" fmla="*/ 0 h 6"/>
                <a:gd name="T2" fmla="*/ 11 w 4"/>
                <a:gd name="T3" fmla="*/ 37 h 6"/>
                <a:gd name="T4" fmla="*/ 36 w 4"/>
                <a:gd name="T5" fmla="*/ 77 h 6"/>
                <a:gd name="T6" fmla="*/ 25 w 4"/>
                <a:gd name="T7" fmla="*/ 37 h 6"/>
                <a:gd name="T8" fmla="*/ 45 w 4"/>
                <a:gd name="T9" fmla="*/ 12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6">
                  <a:moveTo>
                    <a:pt x="4" y="0"/>
                  </a:moveTo>
                  <a:cubicBezTo>
                    <a:pt x="3" y="1"/>
                    <a:pt x="1" y="2"/>
                    <a:pt x="1" y="3"/>
                  </a:cubicBezTo>
                  <a:cubicBezTo>
                    <a:pt x="0" y="5"/>
                    <a:pt x="1" y="5"/>
                    <a:pt x="3" y="6"/>
                  </a:cubicBezTo>
                  <a:cubicBezTo>
                    <a:pt x="2" y="5"/>
                    <a:pt x="1" y="4"/>
                    <a:pt x="2" y="3"/>
                  </a:cubicBezTo>
                  <a:cubicBezTo>
                    <a:pt x="3" y="2"/>
                    <a:pt x="3" y="2"/>
                    <a:pt x="4"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5" name="Freeform 945">
              <a:extLst>
                <a:ext uri="{FF2B5EF4-FFF2-40B4-BE49-F238E27FC236}">
                  <a16:creationId xmlns:a16="http://schemas.microsoft.com/office/drawing/2014/main" id="{0E854317-ECFE-8FAF-D6EF-F57BD5BF6702}"/>
                </a:ext>
              </a:extLst>
            </p:cNvPr>
            <p:cNvSpPr>
              <a:spLocks/>
            </p:cNvSpPr>
            <p:nvPr/>
          </p:nvSpPr>
          <p:spPr bwMode="auto">
            <a:xfrm>
              <a:off x="4005" y="2290"/>
              <a:ext cx="4" cy="11"/>
            </a:xfrm>
            <a:custGeom>
              <a:avLst/>
              <a:gdLst>
                <a:gd name="T0" fmla="*/ 16 w 2"/>
                <a:gd name="T1" fmla="*/ 0 h 5"/>
                <a:gd name="T2" fmla="*/ 0 w 2"/>
                <a:gd name="T3" fmla="*/ 20 h 5"/>
                <a:gd name="T4" fmla="*/ 16 w 2"/>
                <a:gd name="T5" fmla="*/ 53 h 5"/>
                <a:gd name="T6" fmla="*/ 8 w 2"/>
                <a:gd name="T7" fmla="*/ 20 h 5"/>
                <a:gd name="T8" fmla="*/ 16 w 2"/>
                <a:gd name="T9" fmla="*/ 0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2" y="0"/>
                  </a:moveTo>
                  <a:cubicBezTo>
                    <a:pt x="1" y="1"/>
                    <a:pt x="0" y="1"/>
                    <a:pt x="0" y="2"/>
                  </a:cubicBezTo>
                  <a:cubicBezTo>
                    <a:pt x="1" y="3"/>
                    <a:pt x="2" y="4"/>
                    <a:pt x="2" y="5"/>
                  </a:cubicBezTo>
                  <a:cubicBezTo>
                    <a:pt x="2" y="4"/>
                    <a:pt x="2" y="3"/>
                    <a:pt x="1" y="2"/>
                  </a:cubicBezTo>
                  <a:cubicBezTo>
                    <a:pt x="1"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6" name="Freeform 946">
              <a:extLst>
                <a:ext uri="{FF2B5EF4-FFF2-40B4-BE49-F238E27FC236}">
                  <a16:creationId xmlns:a16="http://schemas.microsoft.com/office/drawing/2014/main" id="{5A5A8EFF-1E1A-3626-AE86-18CD0F0D34A9}"/>
                </a:ext>
              </a:extLst>
            </p:cNvPr>
            <p:cNvSpPr>
              <a:spLocks/>
            </p:cNvSpPr>
            <p:nvPr/>
          </p:nvSpPr>
          <p:spPr bwMode="auto">
            <a:xfrm>
              <a:off x="4009" y="2299"/>
              <a:ext cx="20" cy="8"/>
            </a:xfrm>
            <a:custGeom>
              <a:avLst/>
              <a:gdLst>
                <a:gd name="T0" fmla="*/ 80 w 10"/>
                <a:gd name="T1" fmla="*/ 0 h 4"/>
                <a:gd name="T2" fmla="*/ 40 w 10"/>
                <a:gd name="T3" fmla="*/ 24 h 4"/>
                <a:gd name="T4" fmla="*/ 16 w 10"/>
                <a:gd name="T5" fmla="*/ 16 h 4"/>
                <a:gd name="T6" fmla="*/ 0 w 10"/>
                <a:gd name="T7" fmla="*/ 0 h 4"/>
                <a:gd name="T8" fmla="*/ 24 w 10"/>
                <a:gd name="T9" fmla="*/ 8 h 4"/>
                <a:gd name="T10" fmla="*/ 32 w 10"/>
                <a:gd name="T11" fmla="*/ 8 h 4"/>
                <a:gd name="T12" fmla="*/ 48 w 10"/>
                <a:gd name="T13" fmla="*/ 16 h 4"/>
                <a:gd name="T14" fmla="*/ 64 w 10"/>
                <a:gd name="T15" fmla="*/ 0 h 4"/>
                <a:gd name="T16" fmla="*/ 80 w 1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 h="4">
                  <a:moveTo>
                    <a:pt x="10" y="0"/>
                  </a:moveTo>
                  <a:cubicBezTo>
                    <a:pt x="8" y="0"/>
                    <a:pt x="7" y="4"/>
                    <a:pt x="5" y="3"/>
                  </a:cubicBezTo>
                  <a:cubicBezTo>
                    <a:pt x="4" y="3"/>
                    <a:pt x="3" y="2"/>
                    <a:pt x="2" y="2"/>
                  </a:cubicBezTo>
                  <a:cubicBezTo>
                    <a:pt x="1" y="2"/>
                    <a:pt x="1" y="1"/>
                    <a:pt x="0" y="0"/>
                  </a:cubicBezTo>
                  <a:cubicBezTo>
                    <a:pt x="1" y="1"/>
                    <a:pt x="2" y="1"/>
                    <a:pt x="3" y="1"/>
                  </a:cubicBezTo>
                  <a:cubicBezTo>
                    <a:pt x="4" y="1"/>
                    <a:pt x="4" y="1"/>
                    <a:pt x="4" y="1"/>
                  </a:cubicBezTo>
                  <a:cubicBezTo>
                    <a:pt x="5" y="2"/>
                    <a:pt x="5" y="2"/>
                    <a:pt x="6" y="2"/>
                  </a:cubicBezTo>
                  <a:cubicBezTo>
                    <a:pt x="7" y="2"/>
                    <a:pt x="7" y="1"/>
                    <a:pt x="8" y="0"/>
                  </a:cubicBezTo>
                  <a:cubicBezTo>
                    <a:pt x="9" y="0"/>
                    <a:pt x="9" y="1"/>
                    <a:pt x="1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7" name="Freeform 947">
              <a:extLst>
                <a:ext uri="{FF2B5EF4-FFF2-40B4-BE49-F238E27FC236}">
                  <a16:creationId xmlns:a16="http://schemas.microsoft.com/office/drawing/2014/main" id="{022774C6-4725-998B-7A57-9CBB245C9BC3}"/>
                </a:ext>
              </a:extLst>
            </p:cNvPr>
            <p:cNvSpPr>
              <a:spLocks/>
            </p:cNvSpPr>
            <p:nvPr/>
          </p:nvSpPr>
          <p:spPr bwMode="auto">
            <a:xfrm>
              <a:off x="4029" y="2275"/>
              <a:ext cx="4" cy="8"/>
            </a:xfrm>
            <a:custGeom>
              <a:avLst/>
              <a:gdLst>
                <a:gd name="T0" fmla="*/ 16 w 2"/>
                <a:gd name="T1" fmla="*/ 0 h 4"/>
                <a:gd name="T2" fmla="*/ 8 w 2"/>
                <a:gd name="T3" fmla="*/ 16 h 4"/>
                <a:gd name="T4" fmla="*/ 8 w 2"/>
                <a:gd name="T5" fmla="*/ 32 h 4"/>
                <a:gd name="T6" fmla="*/ 0 w 2"/>
                <a:gd name="T7" fmla="*/ 16 h 4"/>
                <a:gd name="T8" fmla="*/ 8 w 2"/>
                <a:gd name="T9" fmla="*/ 0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2" y="0"/>
                  </a:moveTo>
                  <a:cubicBezTo>
                    <a:pt x="2" y="1"/>
                    <a:pt x="1" y="1"/>
                    <a:pt x="1" y="2"/>
                  </a:cubicBezTo>
                  <a:cubicBezTo>
                    <a:pt x="1" y="3"/>
                    <a:pt x="1" y="4"/>
                    <a:pt x="1" y="4"/>
                  </a:cubicBezTo>
                  <a:cubicBezTo>
                    <a:pt x="0" y="3"/>
                    <a:pt x="0" y="3"/>
                    <a:pt x="0" y="2"/>
                  </a:cubicBezTo>
                  <a:cubicBezTo>
                    <a:pt x="1" y="1"/>
                    <a:pt x="1" y="1"/>
                    <a:pt x="1"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8" name="Freeform 948">
              <a:extLst>
                <a:ext uri="{FF2B5EF4-FFF2-40B4-BE49-F238E27FC236}">
                  <a16:creationId xmlns:a16="http://schemas.microsoft.com/office/drawing/2014/main" id="{2BD32612-61B9-BD50-70F1-52259FF46E49}"/>
                </a:ext>
              </a:extLst>
            </p:cNvPr>
            <p:cNvSpPr>
              <a:spLocks/>
            </p:cNvSpPr>
            <p:nvPr/>
          </p:nvSpPr>
          <p:spPr bwMode="auto">
            <a:xfrm>
              <a:off x="4019" y="2268"/>
              <a:ext cx="4" cy="2"/>
            </a:xfrm>
            <a:custGeom>
              <a:avLst/>
              <a:gdLst>
                <a:gd name="T0" fmla="*/ 16 w 2"/>
                <a:gd name="T1" fmla="*/ 8 h 1"/>
                <a:gd name="T2" fmla="*/ 0 w 2"/>
                <a:gd name="T3" fmla="*/ 0 h 1"/>
                <a:gd name="T4" fmla="*/ 16 w 2"/>
                <a:gd name="T5" fmla="*/ 8 h 1"/>
                <a:gd name="T6" fmla="*/ 0 60000 65536"/>
                <a:gd name="T7" fmla="*/ 0 60000 65536"/>
                <a:gd name="T8" fmla="*/ 0 60000 65536"/>
              </a:gdLst>
              <a:ahLst/>
              <a:cxnLst>
                <a:cxn ang="T6">
                  <a:pos x="T0" y="T1"/>
                </a:cxn>
                <a:cxn ang="T7">
                  <a:pos x="T2" y="T3"/>
                </a:cxn>
                <a:cxn ang="T8">
                  <a:pos x="T4" y="T5"/>
                </a:cxn>
              </a:cxnLst>
              <a:rect l="0" t="0" r="r" b="b"/>
              <a:pathLst>
                <a:path w="2" h="1">
                  <a:moveTo>
                    <a:pt x="2" y="1"/>
                  </a:moveTo>
                  <a:cubicBezTo>
                    <a:pt x="2" y="0"/>
                    <a:pt x="1" y="0"/>
                    <a:pt x="0" y="0"/>
                  </a:cubicBezTo>
                  <a:cubicBezTo>
                    <a:pt x="1" y="0"/>
                    <a:pt x="2" y="1"/>
                    <a:pt x="2"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59" name="Freeform 949">
              <a:extLst>
                <a:ext uri="{FF2B5EF4-FFF2-40B4-BE49-F238E27FC236}">
                  <a16:creationId xmlns:a16="http://schemas.microsoft.com/office/drawing/2014/main" id="{4CBF22E1-5C78-55B6-6E75-C7BA3C293F92}"/>
                </a:ext>
              </a:extLst>
            </p:cNvPr>
            <p:cNvSpPr>
              <a:spLocks/>
            </p:cNvSpPr>
            <p:nvPr/>
          </p:nvSpPr>
          <p:spPr bwMode="auto">
            <a:xfrm>
              <a:off x="4027" y="2288"/>
              <a:ext cx="4" cy="6"/>
            </a:xfrm>
            <a:custGeom>
              <a:avLst/>
              <a:gdLst>
                <a:gd name="T0" fmla="*/ 16 w 2"/>
                <a:gd name="T1" fmla="*/ 0 h 3"/>
                <a:gd name="T2" fmla="*/ 8 w 2"/>
                <a:gd name="T3" fmla="*/ 8 h 3"/>
                <a:gd name="T4" fmla="*/ 0 w 2"/>
                <a:gd name="T5" fmla="*/ 24 h 3"/>
                <a:gd name="T6" fmla="*/ 16 w 2"/>
                <a:gd name="T7" fmla="*/ 8 h 3"/>
                <a:gd name="T8" fmla="*/ 16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2" y="0"/>
                  </a:moveTo>
                  <a:cubicBezTo>
                    <a:pt x="1" y="0"/>
                    <a:pt x="1" y="1"/>
                    <a:pt x="1" y="1"/>
                  </a:cubicBezTo>
                  <a:cubicBezTo>
                    <a:pt x="0" y="2"/>
                    <a:pt x="0" y="2"/>
                    <a:pt x="0" y="3"/>
                  </a:cubicBezTo>
                  <a:cubicBezTo>
                    <a:pt x="0" y="3"/>
                    <a:pt x="1" y="2"/>
                    <a:pt x="2" y="1"/>
                  </a:cubicBezTo>
                  <a:cubicBezTo>
                    <a:pt x="2" y="1"/>
                    <a:pt x="2" y="0"/>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0" name="Freeform 950">
              <a:extLst>
                <a:ext uri="{FF2B5EF4-FFF2-40B4-BE49-F238E27FC236}">
                  <a16:creationId xmlns:a16="http://schemas.microsoft.com/office/drawing/2014/main" id="{3CC5A983-9BE6-CEE7-E51E-C3062E27082D}"/>
                </a:ext>
              </a:extLst>
            </p:cNvPr>
            <p:cNvSpPr>
              <a:spLocks/>
            </p:cNvSpPr>
            <p:nvPr/>
          </p:nvSpPr>
          <p:spPr bwMode="auto">
            <a:xfrm>
              <a:off x="4015" y="2301"/>
              <a:ext cx="10" cy="4"/>
            </a:xfrm>
            <a:custGeom>
              <a:avLst/>
              <a:gdLst>
                <a:gd name="T0" fmla="*/ 40 w 5"/>
                <a:gd name="T1" fmla="*/ 0 h 2"/>
                <a:gd name="T2" fmla="*/ 24 w 5"/>
                <a:gd name="T3" fmla="*/ 16 h 2"/>
                <a:gd name="T4" fmla="*/ 16 w 5"/>
                <a:gd name="T5" fmla="*/ 16 h 2"/>
                <a:gd name="T6" fmla="*/ 0 w 5"/>
                <a:gd name="T7" fmla="*/ 8 h 2"/>
                <a:gd name="T8" fmla="*/ 24 w 5"/>
                <a:gd name="T9" fmla="*/ 16 h 2"/>
                <a:gd name="T10" fmla="*/ 40 w 5"/>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 h="2">
                  <a:moveTo>
                    <a:pt x="5" y="0"/>
                  </a:moveTo>
                  <a:cubicBezTo>
                    <a:pt x="4" y="1"/>
                    <a:pt x="4" y="2"/>
                    <a:pt x="3" y="2"/>
                  </a:cubicBezTo>
                  <a:cubicBezTo>
                    <a:pt x="2" y="2"/>
                    <a:pt x="2" y="2"/>
                    <a:pt x="2" y="2"/>
                  </a:cubicBezTo>
                  <a:cubicBezTo>
                    <a:pt x="1" y="1"/>
                    <a:pt x="1" y="1"/>
                    <a:pt x="0" y="1"/>
                  </a:cubicBezTo>
                  <a:cubicBezTo>
                    <a:pt x="1" y="1"/>
                    <a:pt x="2" y="2"/>
                    <a:pt x="3" y="2"/>
                  </a:cubicBezTo>
                  <a:cubicBezTo>
                    <a:pt x="4" y="1"/>
                    <a:pt x="5" y="0"/>
                    <a:pt x="5"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1" name="Freeform 951">
              <a:extLst>
                <a:ext uri="{FF2B5EF4-FFF2-40B4-BE49-F238E27FC236}">
                  <a16:creationId xmlns:a16="http://schemas.microsoft.com/office/drawing/2014/main" id="{11495928-42BF-A519-0E60-F8107DDFB89D}"/>
                </a:ext>
              </a:extLst>
            </p:cNvPr>
            <p:cNvSpPr>
              <a:spLocks/>
            </p:cNvSpPr>
            <p:nvPr/>
          </p:nvSpPr>
          <p:spPr bwMode="auto">
            <a:xfrm>
              <a:off x="4005" y="2288"/>
              <a:ext cx="4" cy="6"/>
            </a:xfrm>
            <a:custGeom>
              <a:avLst/>
              <a:gdLst>
                <a:gd name="T0" fmla="*/ 16 w 2"/>
                <a:gd name="T1" fmla="*/ 0 h 3"/>
                <a:gd name="T2" fmla="*/ 0 w 2"/>
                <a:gd name="T3" fmla="*/ 24 h 3"/>
                <a:gd name="T4" fmla="*/ 0 w 2"/>
                <a:gd name="T5" fmla="*/ 24 h 3"/>
                <a:gd name="T6" fmla="*/ 0 w 2"/>
                <a:gd name="T7" fmla="*/ 24 h 3"/>
                <a:gd name="T8" fmla="*/ 16 w 2"/>
                <a:gd name="T9" fmla="*/ 16 h 3"/>
                <a:gd name="T10" fmla="*/ 16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2" y="0"/>
                  </a:moveTo>
                  <a:cubicBezTo>
                    <a:pt x="2" y="1"/>
                    <a:pt x="0" y="2"/>
                    <a:pt x="0" y="3"/>
                  </a:cubicBezTo>
                  <a:cubicBezTo>
                    <a:pt x="0" y="3"/>
                    <a:pt x="0" y="3"/>
                    <a:pt x="0" y="3"/>
                  </a:cubicBezTo>
                  <a:cubicBezTo>
                    <a:pt x="0" y="3"/>
                    <a:pt x="0" y="3"/>
                    <a:pt x="0" y="3"/>
                  </a:cubicBezTo>
                  <a:cubicBezTo>
                    <a:pt x="0" y="2"/>
                    <a:pt x="2" y="2"/>
                    <a:pt x="2" y="2"/>
                  </a:cubicBezTo>
                  <a:cubicBezTo>
                    <a:pt x="2" y="2"/>
                    <a:pt x="2" y="1"/>
                    <a:pt x="2"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2" name="Freeform 952">
              <a:extLst>
                <a:ext uri="{FF2B5EF4-FFF2-40B4-BE49-F238E27FC236}">
                  <a16:creationId xmlns:a16="http://schemas.microsoft.com/office/drawing/2014/main" id="{9C3E3D1B-1240-99C2-AE83-8232376F86ED}"/>
                </a:ext>
              </a:extLst>
            </p:cNvPr>
            <p:cNvSpPr>
              <a:spLocks/>
            </p:cNvSpPr>
            <p:nvPr/>
          </p:nvSpPr>
          <p:spPr bwMode="auto">
            <a:xfrm>
              <a:off x="4002" y="2277"/>
              <a:ext cx="5" cy="9"/>
            </a:xfrm>
            <a:custGeom>
              <a:avLst/>
              <a:gdLst>
                <a:gd name="T0" fmla="*/ 20 w 2"/>
                <a:gd name="T1" fmla="*/ 0 h 4"/>
                <a:gd name="T2" fmla="*/ 0 w 2"/>
                <a:gd name="T3" fmla="*/ 25 h 4"/>
                <a:gd name="T4" fmla="*/ 33 w 2"/>
                <a:gd name="T5" fmla="*/ 45 h 4"/>
                <a:gd name="T6" fmla="*/ 20 w 2"/>
                <a:gd name="T7" fmla="*/ 36 h 4"/>
                <a:gd name="T8" fmla="*/ 20 w 2"/>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0" y="1"/>
                    <a:pt x="0" y="2"/>
                  </a:cubicBezTo>
                  <a:cubicBezTo>
                    <a:pt x="1" y="3"/>
                    <a:pt x="1" y="3"/>
                    <a:pt x="2" y="4"/>
                  </a:cubicBezTo>
                  <a:cubicBezTo>
                    <a:pt x="2" y="3"/>
                    <a:pt x="1" y="3"/>
                    <a:pt x="1" y="3"/>
                  </a:cubicBezTo>
                  <a:cubicBezTo>
                    <a:pt x="1"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3" name="Freeform 953">
              <a:extLst>
                <a:ext uri="{FF2B5EF4-FFF2-40B4-BE49-F238E27FC236}">
                  <a16:creationId xmlns:a16="http://schemas.microsoft.com/office/drawing/2014/main" id="{4F8A74BA-28B1-B72D-88C3-E87126D6995A}"/>
                </a:ext>
              </a:extLst>
            </p:cNvPr>
            <p:cNvSpPr>
              <a:spLocks/>
            </p:cNvSpPr>
            <p:nvPr/>
          </p:nvSpPr>
          <p:spPr bwMode="auto">
            <a:xfrm>
              <a:off x="4021" y="2270"/>
              <a:ext cx="8" cy="5"/>
            </a:xfrm>
            <a:custGeom>
              <a:avLst/>
              <a:gdLst>
                <a:gd name="T0" fmla="*/ 32 w 4"/>
                <a:gd name="T1" fmla="*/ 20 h 2"/>
                <a:gd name="T2" fmla="*/ 16 w 4"/>
                <a:gd name="T3" fmla="*/ 20 h 2"/>
                <a:gd name="T4" fmla="*/ 0 w 4"/>
                <a:gd name="T5" fmla="*/ 0 h 2"/>
                <a:gd name="T6" fmla="*/ 16 w 4"/>
                <a:gd name="T7" fmla="*/ 33 h 2"/>
                <a:gd name="T8" fmla="*/ 32 w 4"/>
                <a:gd name="T9" fmla="*/ 2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2">
                  <a:moveTo>
                    <a:pt x="4" y="1"/>
                  </a:moveTo>
                  <a:cubicBezTo>
                    <a:pt x="4" y="1"/>
                    <a:pt x="3" y="1"/>
                    <a:pt x="2" y="1"/>
                  </a:cubicBezTo>
                  <a:cubicBezTo>
                    <a:pt x="1" y="1"/>
                    <a:pt x="1" y="1"/>
                    <a:pt x="0" y="0"/>
                  </a:cubicBezTo>
                  <a:cubicBezTo>
                    <a:pt x="0" y="1"/>
                    <a:pt x="1" y="2"/>
                    <a:pt x="2" y="2"/>
                  </a:cubicBezTo>
                  <a:cubicBezTo>
                    <a:pt x="3" y="2"/>
                    <a:pt x="3" y="1"/>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4" name="Freeform 954">
              <a:extLst>
                <a:ext uri="{FF2B5EF4-FFF2-40B4-BE49-F238E27FC236}">
                  <a16:creationId xmlns:a16="http://schemas.microsoft.com/office/drawing/2014/main" id="{9576C33B-8852-82BD-53AA-0E362EFC2A9A}"/>
                </a:ext>
              </a:extLst>
            </p:cNvPr>
            <p:cNvSpPr>
              <a:spLocks/>
            </p:cNvSpPr>
            <p:nvPr/>
          </p:nvSpPr>
          <p:spPr bwMode="auto">
            <a:xfrm>
              <a:off x="4000" y="2266"/>
              <a:ext cx="35" cy="41"/>
            </a:xfrm>
            <a:custGeom>
              <a:avLst/>
              <a:gdLst>
                <a:gd name="T0" fmla="*/ 140 w 17"/>
                <a:gd name="T1" fmla="*/ 112 h 19"/>
                <a:gd name="T2" fmla="*/ 140 w 17"/>
                <a:gd name="T3" fmla="*/ 140 h 19"/>
                <a:gd name="T4" fmla="*/ 132 w 17"/>
                <a:gd name="T5" fmla="*/ 140 h 19"/>
                <a:gd name="T6" fmla="*/ 124 w 17"/>
                <a:gd name="T7" fmla="*/ 164 h 19"/>
                <a:gd name="T8" fmla="*/ 115 w 17"/>
                <a:gd name="T9" fmla="*/ 164 h 19"/>
                <a:gd name="T10" fmla="*/ 105 w 17"/>
                <a:gd name="T11" fmla="*/ 173 h 19"/>
                <a:gd name="T12" fmla="*/ 80 w 17"/>
                <a:gd name="T13" fmla="*/ 190 h 19"/>
                <a:gd name="T14" fmla="*/ 51 w 17"/>
                <a:gd name="T15" fmla="*/ 173 h 19"/>
                <a:gd name="T16" fmla="*/ 33 w 17"/>
                <a:gd name="T17" fmla="*/ 149 h 19"/>
                <a:gd name="T18" fmla="*/ 16 w 17"/>
                <a:gd name="T19" fmla="*/ 129 h 19"/>
                <a:gd name="T20" fmla="*/ 25 w 17"/>
                <a:gd name="T21" fmla="*/ 112 h 19"/>
                <a:gd name="T22" fmla="*/ 8 w 17"/>
                <a:gd name="T23" fmla="*/ 80 h 19"/>
                <a:gd name="T24" fmla="*/ 16 w 17"/>
                <a:gd name="T25" fmla="*/ 52 h 19"/>
                <a:gd name="T26" fmla="*/ 33 w 17"/>
                <a:gd name="T27" fmla="*/ 28 h 19"/>
                <a:gd name="T28" fmla="*/ 60 w 17"/>
                <a:gd name="T29" fmla="*/ 0 h 19"/>
                <a:gd name="T30" fmla="*/ 97 w 17"/>
                <a:gd name="T31" fmla="*/ 9 h 19"/>
                <a:gd name="T32" fmla="*/ 105 w 17"/>
                <a:gd name="T33" fmla="*/ 19 h 19"/>
                <a:gd name="T34" fmla="*/ 124 w 17"/>
                <a:gd name="T35" fmla="*/ 28 h 19"/>
                <a:gd name="T36" fmla="*/ 140 w 17"/>
                <a:gd name="T37" fmla="*/ 52 h 19"/>
                <a:gd name="T38" fmla="*/ 132 w 17"/>
                <a:gd name="T39" fmla="*/ 80 h 19"/>
                <a:gd name="T40" fmla="*/ 140 w 17"/>
                <a:gd name="T41" fmla="*/ 112 h 1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7" h="19">
                  <a:moveTo>
                    <a:pt x="16" y="11"/>
                  </a:moveTo>
                  <a:cubicBezTo>
                    <a:pt x="17" y="12"/>
                    <a:pt x="17" y="13"/>
                    <a:pt x="16" y="14"/>
                  </a:cubicBezTo>
                  <a:cubicBezTo>
                    <a:pt x="16" y="14"/>
                    <a:pt x="15" y="14"/>
                    <a:pt x="15" y="14"/>
                  </a:cubicBezTo>
                  <a:cubicBezTo>
                    <a:pt x="15" y="14"/>
                    <a:pt x="16" y="16"/>
                    <a:pt x="14" y="16"/>
                  </a:cubicBezTo>
                  <a:cubicBezTo>
                    <a:pt x="14" y="16"/>
                    <a:pt x="13" y="16"/>
                    <a:pt x="13" y="16"/>
                  </a:cubicBezTo>
                  <a:cubicBezTo>
                    <a:pt x="13" y="16"/>
                    <a:pt x="12" y="17"/>
                    <a:pt x="12" y="17"/>
                  </a:cubicBezTo>
                  <a:cubicBezTo>
                    <a:pt x="11" y="18"/>
                    <a:pt x="10" y="19"/>
                    <a:pt x="9" y="19"/>
                  </a:cubicBezTo>
                  <a:cubicBezTo>
                    <a:pt x="8" y="18"/>
                    <a:pt x="7" y="17"/>
                    <a:pt x="6" y="17"/>
                  </a:cubicBezTo>
                  <a:cubicBezTo>
                    <a:pt x="5" y="17"/>
                    <a:pt x="5" y="17"/>
                    <a:pt x="4" y="15"/>
                  </a:cubicBezTo>
                  <a:cubicBezTo>
                    <a:pt x="3" y="15"/>
                    <a:pt x="2" y="14"/>
                    <a:pt x="2" y="13"/>
                  </a:cubicBezTo>
                  <a:cubicBezTo>
                    <a:pt x="1" y="12"/>
                    <a:pt x="3" y="12"/>
                    <a:pt x="3" y="11"/>
                  </a:cubicBezTo>
                  <a:cubicBezTo>
                    <a:pt x="4" y="9"/>
                    <a:pt x="2" y="9"/>
                    <a:pt x="1" y="8"/>
                  </a:cubicBezTo>
                  <a:cubicBezTo>
                    <a:pt x="0" y="8"/>
                    <a:pt x="1" y="6"/>
                    <a:pt x="2" y="5"/>
                  </a:cubicBezTo>
                  <a:cubicBezTo>
                    <a:pt x="2" y="4"/>
                    <a:pt x="3" y="4"/>
                    <a:pt x="4" y="3"/>
                  </a:cubicBezTo>
                  <a:cubicBezTo>
                    <a:pt x="5" y="2"/>
                    <a:pt x="6" y="1"/>
                    <a:pt x="7" y="0"/>
                  </a:cubicBezTo>
                  <a:cubicBezTo>
                    <a:pt x="8" y="0"/>
                    <a:pt x="10" y="0"/>
                    <a:pt x="11" y="1"/>
                  </a:cubicBezTo>
                  <a:cubicBezTo>
                    <a:pt x="12" y="1"/>
                    <a:pt x="11" y="2"/>
                    <a:pt x="12" y="2"/>
                  </a:cubicBezTo>
                  <a:cubicBezTo>
                    <a:pt x="13" y="3"/>
                    <a:pt x="13" y="3"/>
                    <a:pt x="14" y="3"/>
                  </a:cubicBezTo>
                  <a:cubicBezTo>
                    <a:pt x="15" y="3"/>
                    <a:pt x="16" y="3"/>
                    <a:pt x="16" y="5"/>
                  </a:cubicBezTo>
                  <a:cubicBezTo>
                    <a:pt x="16" y="6"/>
                    <a:pt x="16" y="7"/>
                    <a:pt x="15" y="8"/>
                  </a:cubicBezTo>
                  <a:cubicBezTo>
                    <a:pt x="15" y="9"/>
                    <a:pt x="16" y="9"/>
                    <a:pt x="16" y="1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65" name="Freeform 955">
              <a:extLst>
                <a:ext uri="{FF2B5EF4-FFF2-40B4-BE49-F238E27FC236}">
                  <a16:creationId xmlns:a16="http://schemas.microsoft.com/office/drawing/2014/main" id="{E0A2F8B1-9BAC-42E0-C47E-39B13FA779D8}"/>
                </a:ext>
              </a:extLst>
            </p:cNvPr>
            <p:cNvSpPr>
              <a:spLocks/>
            </p:cNvSpPr>
            <p:nvPr/>
          </p:nvSpPr>
          <p:spPr bwMode="auto">
            <a:xfrm>
              <a:off x="4007" y="2288"/>
              <a:ext cx="4" cy="4"/>
            </a:xfrm>
            <a:custGeom>
              <a:avLst/>
              <a:gdLst>
                <a:gd name="T0" fmla="*/ 8 w 2"/>
                <a:gd name="T1" fmla="*/ 16 h 2"/>
                <a:gd name="T2" fmla="*/ 0 w 2"/>
                <a:gd name="T3" fmla="*/ 0 h 2"/>
                <a:gd name="T4" fmla="*/ 0 60000 65536"/>
                <a:gd name="T5" fmla="*/ 0 60000 65536"/>
              </a:gdLst>
              <a:ahLst/>
              <a:cxnLst>
                <a:cxn ang="T4">
                  <a:pos x="T0" y="T1"/>
                </a:cxn>
                <a:cxn ang="T5">
                  <a:pos x="T2" y="T3"/>
                </a:cxn>
              </a:cxnLst>
              <a:rect l="0" t="0" r="r" b="b"/>
              <a:pathLst>
                <a:path w="2" h="2">
                  <a:moveTo>
                    <a:pt x="1" y="2"/>
                  </a:moveTo>
                  <a:cubicBezTo>
                    <a:pt x="2" y="1"/>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66" name="Freeform 956">
              <a:extLst>
                <a:ext uri="{FF2B5EF4-FFF2-40B4-BE49-F238E27FC236}">
                  <a16:creationId xmlns:a16="http://schemas.microsoft.com/office/drawing/2014/main" id="{8C68570B-159B-6AD6-237B-8C0B6F4593E4}"/>
                </a:ext>
              </a:extLst>
            </p:cNvPr>
            <p:cNvSpPr>
              <a:spLocks/>
            </p:cNvSpPr>
            <p:nvPr/>
          </p:nvSpPr>
          <p:spPr bwMode="auto">
            <a:xfrm>
              <a:off x="4025" y="2286"/>
              <a:ext cx="6" cy="8"/>
            </a:xfrm>
            <a:custGeom>
              <a:avLst/>
              <a:gdLst>
                <a:gd name="T0" fmla="*/ 0 w 3"/>
                <a:gd name="T1" fmla="*/ 32 h 4"/>
                <a:gd name="T2" fmla="*/ 24 w 3"/>
                <a:gd name="T3" fmla="*/ 0 h 4"/>
                <a:gd name="T4" fmla="*/ 0 60000 65536"/>
                <a:gd name="T5" fmla="*/ 0 60000 65536"/>
              </a:gdLst>
              <a:ahLst/>
              <a:cxnLst>
                <a:cxn ang="T4">
                  <a:pos x="T0" y="T1"/>
                </a:cxn>
                <a:cxn ang="T5">
                  <a:pos x="T2" y="T3"/>
                </a:cxn>
              </a:cxnLst>
              <a:rect l="0" t="0" r="r" b="b"/>
              <a:pathLst>
                <a:path w="3" h="4">
                  <a:moveTo>
                    <a:pt x="0" y="4"/>
                  </a:moveTo>
                  <a:cubicBezTo>
                    <a:pt x="2" y="3"/>
                    <a:pt x="2" y="2"/>
                    <a:pt x="3"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67" name="Freeform 957">
              <a:extLst>
                <a:ext uri="{FF2B5EF4-FFF2-40B4-BE49-F238E27FC236}">
                  <a16:creationId xmlns:a16="http://schemas.microsoft.com/office/drawing/2014/main" id="{A986EE8C-257D-2757-4FC9-93604BF5BDEA}"/>
                </a:ext>
              </a:extLst>
            </p:cNvPr>
            <p:cNvSpPr>
              <a:spLocks/>
            </p:cNvSpPr>
            <p:nvPr/>
          </p:nvSpPr>
          <p:spPr bwMode="auto">
            <a:xfrm>
              <a:off x="4023" y="2270"/>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68" name="Freeform 958">
              <a:extLst>
                <a:ext uri="{FF2B5EF4-FFF2-40B4-BE49-F238E27FC236}">
                  <a16:creationId xmlns:a16="http://schemas.microsoft.com/office/drawing/2014/main" id="{7CE1125C-7C94-0AE2-5C11-011CE2769E94}"/>
                </a:ext>
              </a:extLst>
            </p:cNvPr>
            <p:cNvSpPr>
              <a:spLocks/>
            </p:cNvSpPr>
            <p:nvPr/>
          </p:nvSpPr>
          <p:spPr bwMode="auto">
            <a:xfrm>
              <a:off x="4320" y="3049"/>
              <a:ext cx="33" cy="41"/>
            </a:xfrm>
            <a:custGeom>
              <a:avLst/>
              <a:gdLst>
                <a:gd name="T0" fmla="*/ 132 w 16"/>
                <a:gd name="T1" fmla="*/ 88 h 19"/>
                <a:gd name="T2" fmla="*/ 132 w 16"/>
                <a:gd name="T3" fmla="*/ 149 h 19"/>
                <a:gd name="T4" fmla="*/ 124 w 16"/>
                <a:gd name="T5" fmla="*/ 164 h 19"/>
                <a:gd name="T6" fmla="*/ 124 w 16"/>
                <a:gd name="T7" fmla="*/ 164 h 19"/>
                <a:gd name="T8" fmla="*/ 89 w 16"/>
                <a:gd name="T9" fmla="*/ 173 h 19"/>
                <a:gd name="T10" fmla="*/ 72 w 16"/>
                <a:gd name="T11" fmla="*/ 149 h 19"/>
                <a:gd name="T12" fmla="*/ 52 w 16"/>
                <a:gd name="T13" fmla="*/ 164 h 19"/>
                <a:gd name="T14" fmla="*/ 43 w 16"/>
                <a:gd name="T15" fmla="*/ 140 h 19"/>
                <a:gd name="T16" fmla="*/ 25 w 16"/>
                <a:gd name="T17" fmla="*/ 121 h 19"/>
                <a:gd name="T18" fmla="*/ 0 w 16"/>
                <a:gd name="T19" fmla="*/ 80 h 19"/>
                <a:gd name="T20" fmla="*/ 8 w 16"/>
                <a:gd name="T21" fmla="*/ 60 h 19"/>
                <a:gd name="T22" fmla="*/ 25 w 16"/>
                <a:gd name="T23" fmla="*/ 41 h 19"/>
                <a:gd name="T24" fmla="*/ 52 w 16"/>
                <a:gd name="T25" fmla="*/ 0 h 19"/>
                <a:gd name="T26" fmla="*/ 107 w 16"/>
                <a:gd name="T27" fmla="*/ 28 h 19"/>
                <a:gd name="T28" fmla="*/ 132 w 16"/>
                <a:gd name="T29" fmla="*/ 88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9">
                  <a:moveTo>
                    <a:pt x="15" y="9"/>
                  </a:moveTo>
                  <a:cubicBezTo>
                    <a:pt x="16" y="10"/>
                    <a:pt x="15" y="14"/>
                    <a:pt x="15" y="15"/>
                  </a:cubicBezTo>
                  <a:cubicBezTo>
                    <a:pt x="15" y="15"/>
                    <a:pt x="15" y="16"/>
                    <a:pt x="14" y="16"/>
                  </a:cubicBezTo>
                  <a:cubicBezTo>
                    <a:pt x="14" y="17"/>
                    <a:pt x="14" y="16"/>
                    <a:pt x="14" y="16"/>
                  </a:cubicBezTo>
                  <a:cubicBezTo>
                    <a:pt x="12" y="17"/>
                    <a:pt x="12" y="19"/>
                    <a:pt x="10" y="17"/>
                  </a:cubicBezTo>
                  <a:cubicBezTo>
                    <a:pt x="9" y="16"/>
                    <a:pt x="9" y="15"/>
                    <a:pt x="8" y="15"/>
                  </a:cubicBezTo>
                  <a:cubicBezTo>
                    <a:pt x="7" y="15"/>
                    <a:pt x="7" y="16"/>
                    <a:pt x="6" y="16"/>
                  </a:cubicBezTo>
                  <a:cubicBezTo>
                    <a:pt x="5" y="16"/>
                    <a:pt x="5" y="15"/>
                    <a:pt x="5" y="14"/>
                  </a:cubicBezTo>
                  <a:cubicBezTo>
                    <a:pt x="4" y="13"/>
                    <a:pt x="4" y="13"/>
                    <a:pt x="3" y="12"/>
                  </a:cubicBezTo>
                  <a:cubicBezTo>
                    <a:pt x="2" y="11"/>
                    <a:pt x="0" y="10"/>
                    <a:pt x="0" y="8"/>
                  </a:cubicBezTo>
                  <a:cubicBezTo>
                    <a:pt x="0" y="7"/>
                    <a:pt x="1" y="6"/>
                    <a:pt x="1" y="6"/>
                  </a:cubicBezTo>
                  <a:cubicBezTo>
                    <a:pt x="2" y="5"/>
                    <a:pt x="2" y="5"/>
                    <a:pt x="3" y="4"/>
                  </a:cubicBezTo>
                  <a:cubicBezTo>
                    <a:pt x="3" y="2"/>
                    <a:pt x="5" y="0"/>
                    <a:pt x="6" y="0"/>
                  </a:cubicBezTo>
                  <a:cubicBezTo>
                    <a:pt x="8" y="0"/>
                    <a:pt x="10" y="1"/>
                    <a:pt x="12" y="3"/>
                  </a:cubicBezTo>
                  <a:cubicBezTo>
                    <a:pt x="12" y="4"/>
                    <a:pt x="13" y="8"/>
                    <a:pt x="15" y="9"/>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69" name="Freeform 959">
              <a:extLst>
                <a:ext uri="{FF2B5EF4-FFF2-40B4-BE49-F238E27FC236}">
                  <a16:creationId xmlns:a16="http://schemas.microsoft.com/office/drawing/2014/main" id="{29FC5F23-B404-E9E4-4DF9-60EE2DE41258}"/>
                </a:ext>
              </a:extLst>
            </p:cNvPr>
            <p:cNvSpPr>
              <a:spLocks/>
            </p:cNvSpPr>
            <p:nvPr/>
          </p:nvSpPr>
          <p:spPr bwMode="auto">
            <a:xfrm>
              <a:off x="4320" y="3062"/>
              <a:ext cx="8" cy="13"/>
            </a:xfrm>
            <a:custGeom>
              <a:avLst/>
              <a:gdLst>
                <a:gd name="T0" fmla="*/ 16 w 4"/>
                <a:gd name="T1" fmla="*/ 0 h 6"/>
                <a:gd name="T2" fmla="*/ 8 w 4"/>
                <a:gd name="T3" fmla="*/ 20 h 6"/>
                <a:gd name="T4" fmla="*/ 8 w 4"/>
                <a:gd name="T5" fmla="*/ 33 h 6"/>
                <a:gd name="T6" fmla="*/ 32 w 4"/>
                <a:gd name="T7" fmla="*/ 61 h 6"/>
                <a:gd name="T8" fmla="*/ 24 w 4"/>
                <a:gd name="T9" fmla="*/ 52 h 6"/>
                <a:gd name="T10" fmla="*/ 24 w 4"/>
                <a:gd name="T11" fmla="*/ 33 h 6"/>
                <a:gd name="T12" fmla="*/ 16 w 4"/>
                <a:gd name="T13" fmla="*/ 20 h 6"/>
                <a:gd name="T14" fmla="*/ 16 w 4"/>
                <a:gd name="T15" fmla="*/ 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6">
                  <a:moveTo>
                    <a:pt x="2" y="0"/>
                  </a:moveTo>
                  <a:cubicBezTo>
                    <a:pt x="1" y="1"/>
                    <a:pt x="1" y="1"/>
                    <a:pt x="1" y="2"/>
                  </a:cubicBezTo>
                  <a:cubicBezTo>
                    <a:pt x="0" y="2"/>
                    <a:pt x="0" y="3"/>
                    <a:pt x="1" y="3"/>
                  </a:cubicBezTo>
                  <a:cubicBezTo>
                    <a:pt x="1" y="5"/>
                    <a:pt x="3" y="6"/>
                    <a:pt x="4" y="6"/>
                  </a:cubicBezTo>
                  <a:cubicBezTo>
                    <a:pt x="4" y="6"/>
                    <a:pt x="3" y="5"/>
                    <a:pt x="3" y="5"/>
                  </a:cubicBezTo>
                  <a:cubicBezTo>
                    <a:pt x="3" y="4"/>
                    <a:pt x="3" y="4"/>
                    <a:pt x="3" y="3"/>
                  </a:cubicBezTo>
                  <a:cubicBezTo>
                    <a:pt x="2" y="3"/>
                    <a:pt x="2" y="2"/>
                    <a:pt x="2" y="2"/>
                  </a:cubicBezTo>
                  <a:cubicBezTo>
                    <a:pt x="1" y="1"/>
                    <a:pt x="2"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0" name="Freeform 960">
              <a:extLst>
                <a:ext uri="{FF2B5EF4-FFF2-40B4-BE49-F238E27FC236}">
                  <a16:creationId xmlns:a16="http://schemas.microsoft.com/office/drawing/2014/main" id="{0B4D9CE9-8C35-F9B9-2BC3-AA7C9A961D57}"/>
                </a:ext>
              </a:extLst>
            </p:cNvPr>
            <p:cNvSpPr>
              <a:spLocks/>
            </p:cNvSpPr>
            <p:nvPr/>
          </p:nvSpPr>
          <p:spPr bwMode="auto">
            <a:xfrm>
              <a:off x="4330" y="3077"/>
              <a:ext cx="7" cy="7"/>
            </a:xfrm>
            <a:custGeom>
              <a:avLst/>
              <a:gdLst>
                <a:gd name="T0" fmla="*/ 0 w 3"/>
                <a:gd name="T1" fmla="*/ 0 h 3"/>
                <a:gd name="T2" fmla="*/ 12 w 3"/>
                <a:gd name="T3" fmla="*/ 37 h 3"/>
                <a:gd name="T4" fmla="*/ 28 w 3"/>
                <a:gd name="T5" fmla="*/ 28 h 3"/>
                <a:gd name="T6" fmla="*/ 37 w 3"/>
                <a:gd name="T7" fmla="*/ 12 h 3"/>
                <a:gd name="T8" fmla="*/ 28 w 3"/>
                <a:gd name="T9" fmla="*/ 28 h 3"/>
                <a:gd name="T10" fmla="*/ 0 w 3"/>
                <a:gd name="T11" fmla="*/ 12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0" y="0"/>
                  </a:moveTo>
                  <a:cubicBezTo>
                    <a:pt x="0" y="0"/>
                    <a:pt x="0" y="3"/>
                    <a:pt x="1" y="3"/>
                  </a:cubicBezTo>
                  <a:cubicBezTo>
                    <a:pt x="1" y="3"/>
                    <a:pt x="2" y="2"/>
                    <a:pt x="2" y="2"/>
                  </a:cubicBezTo>
                  <a:cubicBezTo>
                    <a:pt x="2" y="1"/>
                    <a:pt x="3" y="1"/>
                    <a:pt x="3" y="1"/>
                  </a:cubicBezTo>
                  <a:cubicBezTo>
                    <a:pt x="3" y="1"/>
                    <a:pt x="2" y="1"/>
                    <a:pt x="2" y="2"/>
                  </a:cubicBezTo>
                  <a:cubicBezTo>
                    <a:pt x="1" y="2"/>
                    <a:pt x="0" y="1"/>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1" name="Freeform 961">
              <a:extLst>
                <a:ext uri="{FF2B5EF4-FFF2-40B4-BE49-F238E27FC236}">
                  <a16:creationId xmlns:a16="http://schemas.microsoft.com/office/drawing/2014/main" id="{3376A76E-46DF-E399-F97B-B68FED5B586F}"/>
                </a:ext>
              </a:extLst>
            </p:cNvPr>
            <p:cNvSpPr>
              <a:spLocks/>
            </p:cNvSpPr>
            <p:nvPr/>
          </p:nvSpPr>
          <p:spPr bwMode="auto">
            <a:xfrm>
              <a:off x="4339" y="3079"/>
              <a:ext cx="8" cy="9"/>
            </a:xfrm>
            <a:custGeom>
              <a:avLst/>
              <a:gdLst>
                <a:gd name="T0" fmla="*/ 8 w 4"/>
                <a:gd name="T1" fmla="*/ 11 h 4"/>
                <a:gd name="T2" fmla="*/ 0 w 4"/>
                <a:gd name="T3" fmla="*/ 11 h 4"/>
                <a:gd name="T4" fmla="*/ 8 w 4"/>
                <a:gd name="T5" fmla="*/ 36 h 4"/>
                <a:gd name="T6" fmla="*/ 32 w 4"/>
                <a:gd name="T7" fmla="*/ 25 h 4"/>
                <a:gd name="T8" fmla="*/ 16 w 4"/>
                <a:gd name="T9" fmla="*/ 25 h 4"/>
                <a:gd name="T10" fmla="*/ 8 w 4"/>
                <a:gd name="T11" fmla="*/ 11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4">
                  <a:moveTo>
                    <a:pt x="1" y="1"/>
                  </a:moveTo>
                  <a:cubicBezTo>
                    <a:pt x="0" y="1"/>
                    <a:pt x="0" y="0"/>
                    <a:pt x="0" y="1"/>
                  </a:cubicBezTo>
                  <a:cubicBezTo>
                    <a:pt x="0" y="1"/>
                    <a:pt x="1" y="3"/>
                    <a:pt x="1" y="3"/>
                  </a:cubicBezTo>
                  <a:cubicBezTo>
                    <a:pt x="2" y="4"/>
                    <a:pt x="3" y="3"/>
                    <a:pt x="4" y="2"/>
                  </a:cubicBezTo>
                  <a:cubicBezTo>
                    <a:pt x="3" y="2"/>
                    <a:pt x="2" y="3"/>
                    <a:pt x="2" y="2"/>
                  </a:cubicBezTo>
                  <a:cubicBezTo>
                    <a:pt x="1" y="2"/>
                    <a:pt x="2" y="1"/>
                    <a:pt x="1"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2" name="Freeform 962">
              <a:extLst>
                <a:ext uri="{FF2B5EF4-FFF2-40B4-BE49-F238E27FC236}">
                  <a16:creationId xmlns:a16="http://schemas.microsoft.com/office/drawing/2014/main" id="{8DE1DC25-67E7-8763-416F-C095AE5EF559}"/>
                </a:ext>
              </a:extLst>
            </p:cNvPr>
            <p:cNvSpPr>
              <a:spLocks/>
            </p:cNvSpPr>
            <p:nvPr/>
          </p:nvSpPr>
          <p:spPr bwMode="auto">
            <a:xfrm>
              <a:off x="4345" y="3075"/>
              <a:ext cx="6" cy="11"/>
            </a:xfrm>
            <a:custGeom>
              <a:avLst/>
              <a:gdLst>
                <a:gd name="T0" fmla="*/ 24 w 3"/>
                <a:gd name="T1" fmla="*/ 0 h 5"/>
                <a:gd name="T2" fmla="*/ 16 w 3"/>
                <a:gd name="T3" fmla="*/ 33 h 5"/>
                <a:gd name="T4" fmla="*/ 8 w 3"/>
                <a:gd name="T5" fmla="*/ 44 h 5"/>
                <a:gd name="T6" fmla="*/ 0 w 3"/>
                <a:gd name="T7" fmla="*/ 53 h 5"/>
                <a:gd name="T8" fmla="*/ 16 w 3"/>
                <a:gd name="T9" fmla="*/ 20 h 5"/>
                <a:gd name="T10" fmla="*/ 24 w 3"/>
                <a:gd name="T11" fmla="*/ 0 h 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5">
                  <a:moveTo>
                    <a:pt x="3" y="0"/>
                  </a:moveTo>
                  <a:cubicBezTo>
                    <a:pt x="3" y="1"/>
                    <a:pt x="3" y="3"/>
                    <a:pt x="2" y="3"/>
                  </a:cubicBezTo>
                  <a:cubicBezTo>
                    <a:pt x="2" y="4"/>
                    <a:pt x="2" y="3"/>
                    <a:pt x="1" y="4"/>
                  </a:cubicBezTo>
                  <a:cubicBezTo>
                    <a:pt x="1" y="4"/>
                    <a:pt x="0" y="5"/>
                    <a:pt x="0" y="5"/>
                  </a:cubicBezTo>
                  <a:cubicBezTo>
                    <a:pt x="0" y="4"/>
                    <a:pt x="2" y="3"/>
                    <a:pt x="2" y="2"/>
                  </a:cubicBezTo>
                  <a:cubicBezTo>
                    <a:pt x="3" y="2"/>
                    <a:pt x="3" y="0"/>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3" name="Freeform 963">
              <a:extLst>
                <a:ext uri="{FF2B5EF4-FFF2-40B4-BE49-F238E27FC236}">
                  <a16:creationId xmlns:a16="http://schemas.microsoft.com/office/drawing/2014/main" id="{F8DFE412-2E9F-B33C-34D5-88EB9DFD0BAE}"/>
                </a:ext>
              </a:extLst>
            </p:cNvPr>
            <p:cNvSpPr>
              <a:spLocks/>
            </p:cNvSpPr>
            <p:nvPr/>
          </p:nvSpPr>
          <p:spPr bwMode="auto">
            <a:xfrm>
              <a:off x="4341" y="3055"/>
              <a:ext cx="4" cy="15"/>
            </a:xfrm>
            <a:custGeom>
              <a:avLst/>
              <a:gdLst>
                <a:gd name="T0" fmla="*/ 0 w 2"/>
                <a:gd name="T1" fmla="*/ 9 h 7"/>
                <a:gd name="T2" fmla="*/ 0 w 2"/>
                <a:gd name="T3" fmla="*/ 41 h 7"/>
                <a:gd name="T4" fmla="*/ 16 w 2"/>
                <a:gd name="T5" fmla="*/ 69 h 7"/>
                <a:gd name="T6" fmla="*/ 8 w 2"/>
                <a:gd name="T7" fmla="*/ 28 h 7"/>
                <a:gd name="T8" fmla="*/ 0 w 2"/>
                <a:gd name="T9" fmla="*/ 9 h 7"/>
                <a:gd name="T10" fmla="*/ 0 w 2"/>
                <a:gd name="T11" fmla="*/ 0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7">
                  <a:moveTo>
                    <a:pt x="0" y="1"/>
                  </a:moveTo>
                  <a:cubicBezTo>
                    <a:pt x="0" y="2"/>
                    <a:pt x="0" y="3"/>
                    <a:pt x="0" y="4"/>
                  </a:cubicBezTo>
                  <a:cubicBezTo>
                    <a:pt x="0" y="5"/>
                    <a:pt x="1" y="6"/>
                    <a:pt x="2" y="7"/>
                  </a:cubicBezTo>
                  <a:cubicBezTo>
                    <a:pt x="1" y="6"/>
                    <a:pt x="1" y="5"/>
                    <a:pt x="1" y="3"/>
                  </a:cubicBezTo>
                  <a:cubicBezTo>
                    <a:pt x="1" y="3"/>
                    <a:pt x="1" y="2"/>
                    <a:pt x="0" y="1"/>
                  </a:cubicBezTo>
                  <a:cubicBezTo>
                    <a:pt x="0" y="1"/>
                    <a:pt x="0"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4" name="Freeform 964">
              <a:extLst>
                <a:ext uri="{FF2B5EF4-FFF2-40B4-BE49-F238E27FC236}">
                  <a16:creationId xmlns:a16="http://schemas.microsoft.com/office/drawing/2014/main" id="{A9F1AA8F-3EBD-4672-7D3B-F328DD3590CC}"/>
                </a:ext>
              </a:extLst>
            </p:cNvPr>
            <p:cNvSpPr>
              <a:spLocks/>
            </p:cNvSpPr>
            <p:nvPr/>
          </p:nvSpPr>
          <p:spPr bwMode="auto">
            <a:xfrm>
              <a:off x="4322" y="3066"/>
              <a:ext cx="4" cy="9"/>
            </a:xfrm>
            <a:custGeom>
              <a:avLst/>
              <a:gdLst>
                <a:gd name="T0" fmla="*/ 0 w 2"/>
                <a:gd name="T1" fmla="*/ 0 h 4"/>
                <a:gd name="T2" fmla="*/ 0 w 2"/>
                <a:gd name="T3" fmla="*/ 25 h 4"/>
                <a:gd name="T4" fmla="*/ 8 w 2"/>
                <a:gd name="T5" fmla="*/ 36 h 4"/>
                <a:gd name="T6" fmla="*/ 16 w 2"/>
                <a:gd name="T7" fmla="*/ 45 h 4"/>
                <a:gd name="T8" fmla="*/ 16 w 2"/>
                <a:gd name="T9" fmla="*/ 36 h 4"/>
                <a:gd name="T10" fmla="*/ 0 w 2"/>
                <a:gd name="T11" fmla="*/ 0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4">
                  <a:moveTo>
                    <a:pt x="0" y="0"/>
                  </a:moveTo>
                  <a:cubicBezTo>
                    <a:pt x="0" y="1"/>
                    <a:pt x="0" y="1"/>
                    <a:pt x="0" y="2"/>
                  </a:cubicBezTo>
                  <a:cubicBezTo>
                    <a:pt x="0" y="2"/>
                    <a:pt x="0" y="2"/>
                    <a:pt x="1" y="3"/>
                  </a:cubicBezTo>
                  <a:cubicBezTo>
                    <a:pt x="1" y="3"/>
                    <a:pt x="2" y="4"/>
                    <a:pt x="2" y="4"/>
                  </a:cubicBezTo>
                  <a:cubicBezTo>
                    <a:pt x="2" y="3"/>
                    <a:pt x="2" y="3"/>
                    <a:pt x="2" y="3"/>
                  </a:cubicBezTo>
                  <a:cubicBezTo>
                    <a:pt x="1" y="2"/>
                    <a:pt x="0" y="1"/>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5" name="Freeform 965">
              <a:extLst>
                <a:ext uri="{FF2B5EF4-FFF2-40B4-BE49-F238E27FC236}">
                  <a16:creationId xmlns:a16="http://schemas.microsoft.com/office/drawing/2014/main" id="{66B97D1B-5A9C-7CBC-D56E-D0BECBE60513}"/>
                </a:ext>
              </a:extLst>
            </p:cNvPr>
            <p:cNvSpPr>
              <a:spLocks/>
            </p:cNvSpPr>
            <p:nvPr/>
          </p:nvSpPr>
          <p:spPr bwMode="auto">
            <a:xfrm>
              <a:off x="4337" y="3079"/>
              <a:ext cx="6" cy="7"/>
            </a:xfrm>
            <a:custGeom>
              <a:avLst/>
              <a:gdLst>
                <a:gd name="T0" fmla="*/ 16 w 3"/>
                <a:gd name="T1" fmla="*/ 12 h 3"/>
                <a:gd name="T2" fmla="*/ 0 w 3"/>
                <a:gd name="T3" fmla="*/ 12 h 3"/>
                <a:gd name="T4" fmla="*/ 24 w 3"/>
                <a:gd name="T5" fmla="*/ 37 h 3"/>
                <a:gd name="T6" fmla="*/ 16 w 3"/>
                <a:gd name="T7" fmla="*/ 12 h 3"/>
                <a:gd name="T8" fmla="*/ 16 w 3"/>
                <a:gd name="T9" fmla="*/ 1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2" y="1"/>
                  </a:moveTo>
                  <a:cubicBezTo>
                    <a:pt x="1" y="1"/>
                    <a:pt x="1" y="0"/>
                    <a:pt x="0" y="1"/>
                  </a:cubicBezTo>
                  <a:cubicBezTo>
                    <a:pt x="2" y="1"/>
                    <a:pt x="2" y="2"/>
                    <a:pt x="3" y="3"/>
                  </a:cubicBezTo>
                  <a:cubicBezTo>
                    <a:pt x="2" y="2"/>
                    <a:pt x="2" y="2"/>
                    <a:pt x="2" y="1"/>
                  </a:cubicBezTo>
                  <a:cubicBezTo>
                    <a:pt x="2" y="1"/>
                    <a:pt x="3" y="0"/>
                    <a:pt x="2"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6" name="Freeform 966">
              <a:extLst>
                <a:ext uri="{FF2B5EF4-FFF2-40B4-BE49-F238E27FC236}">
                  <a16:creationId xmlns:a16="http://schemas.microsoft.com/office/drawing/2014/main" id="{4B017270-E181-86CC-D63B-595EAA03AD0F}"/>
                </a:ext>
              </a:extLst>
            </p:cNvPr>
            <p:cNvSpPr>
              <a:spLocks/>
            </p:cNvSpPr>
            <p:nvPr/>
          </p:nvSpPr>
          <p:spPr bwMode="auto">
            <a:xfrm>
              <a:off x="4326" y="3051"/>
              <a:ext cx="11" cy="6"/>
            </a:xfrm>
            <a:custGeom>
              <a:avLst/>
              <a:gdLst>
                <a:gd name="T0" fmla="*/ 53 w 5"/>
                <a:gd name="T1" fmla="*/ 0 h 3"/>
                <a:gd name="T2" fmla="*/ 20 w 5"/>
                <a:gd name="T3" fmla="*/ 0 h 3"/>
                <a:gd name="T4" fmla="*/ 0 w 5"/>
                <a:gd name="T5" fmla="*/ 24 h 3"/>
                <a:gd name="T6" fmla="*/ 33 w 5"/>
                <a:gd name="T7" fmla="*/ 8 h 3"/>
                <a:gd name="T8" fmla="*/ 53 w 5"/>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 h="3">
                  <a:moveTo>
                    <a:pt x="5" y="0"/>
                  </a:moveTo>
                  <a:cubicBezTo>
                    <a:pt x="4" y="0"/>
                    <a:pt x="3" y="0"/>
                    <a:pt x="2" y="0"/>
                  </a:cubicBezTo>
                  <a:cubicBezTo>
                    <a:pt x="1" y="1"/>
                    <a:pt x="1" y="2"/>
                    <a:pt x="0" y="3"/>
                  </a:cubicBezTo>
                  <a:cubicBezTo>
                    <a:pt x="1" y="2"/>
                    <a:pt x="2" y="1"/>
                    <a:pt x="3" y="1"/>
                  </a:cubicBezTo>
                  <a:cubicBezTo>
                    <a:pt x="4" y="0"/>
                    <a:pt x="4" y="0"/>
                    <a:pt x="5"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7" name="Freeform 967">
              <a:extLst>
                <a:ext uri="{FF2B5EF4-FFF2-40B4-BE49-F238E27FC236}">
                  <a16:creationId xmlns:a16="http://schemas.microsoft.com/office/drawing/2014/main" id="{32255204-8F2B-8D74-5930-A15A23A79639}"/>
                </a:ext>
              </a:extLst>
            </p:cNvPr>
            <p:cNvSpPr>
              <a:spLocks/>
            </p:cNvSpPr>
            <p:nvPr/>
          </p:nvSpPr>
          <p:spPr bwMode="auto">
            <a:xfrm>
              <a:off x="4339" y="3057"/>
              <a:ext cx="4" cy="13"/>
            </a:xfrm>
            <a:custGeom>
              <a:avLst/>
              <a:gdLst>
                <a:gd name="T0" fmla="*/ 0 w 2"/>
                <a:gd name="T1" fmla="*/ 0 h 6"/>
                <a:gd name="T2" fmla="*/ 0 w 2"/>
                <a:gd name="T3" fmla="*/ 33 h 6"/>
                <a:gd name="T4" fmla="*/ 16 w 2"/>
                <a:gd name="T5" fmla="*/ 61 h 6"/>
                <a:gd name="T6" fmla="*/ 0 w 2"/>
                <a:gd name="T7" fmla="*/ 33 h 6"/>
                <a:gd name="T8" fmla="*/ 0 w 2"/>
                <a:gd name="T9" fmla="*/ 0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cubicBezTo>
                    <a:pt x="0" y="1"/>
                    <a:pt x="0" y="2"/>
                    <a:pt x="0" y="3"/>
                  </a:cubicBezTo>
                  <a:cubicBezTo>
                    <a:pt x="0" y="4"/>
                    <a:pt x="1" y="5"/>
                    <a:pt x="2" y="6"/>
                  </a:cubicBezTo>
                  <a:cubicBezTo>
                    <a:pt x="1" y="5"/>
                    <a:pt x="0" y="5"/>
                    <a:pt x="0" y="3"/>
                  </a:cubicBezTo>
                  <a:cubicBezTo>
                    <a:pt x="0" y="2"/>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78" name="Freeform 968">
              <a:extLst>
                <a:ext uri="{FF2B5EF4-FFF2-40B4-BE49-F238E27FC236}">
                  <a16:creationId xmlns:a16="http://schemas.microsoft.com/office/drawing/2014/main" id="{2A2085F7-65C3-562C-A874-A8E06B668980}"/>
                </a:ext>
              </a:extLst>
            </p:cNvPr>
            <p:cNvSpPr>
              <a:spLocks/>
            </p:cNvSpPr>
            <p:nvPr/>
          </p:nvSpPr>
          <p:spPr bwMode="auto">
            <a:xfrm>
              <a:off x="4320" y="3049"/>
              <a:ext cx="33" cy="41"/>
            </a:xfrm>
            <a:custGeom>
              <a:avLst/>
              <a:gdLst>
                <a:gd name="T0" fmla="*/ 132 w 16"/>
                <a:gd name="T1" fmla="*/ 88 h 19"/>
                <a:gd name="T2" fmla="*/ 132 w 16"/>
                <a:gd name="T3" fmla="*/ 149 h 19"/>
                <a:gd name="T4" fmla="*/ 124 w 16"/>
                <a:gd name="T5" fmla="*/ 164 h 19"/>
                <a:gd name="T6" fmla="*/ 124 w 16"/>
                <a:gd name="T7" fmla="*/ 164 h 19"/>
                <a:gd name="T8" fmla="*/ 89 w 16"/>
                <a:gd name="T9" fmla="*/ 173 h 19"/>
                <a:gd name="T10" fmla="*/ 72 w 16"/>
                <a:gd name="T11" fmla="*/ 149 h 19"/>
                <a:gd name="T12" fmla="*/ 52 w 16"/>
                <a:gd name="T13" fmla="*/ 164 h 19"/>
                <a:gd name="T14" fmla="*/ 43 w 16"/>
                <a:gd name="T15" fmla="*/ 140 h 19"/>
                <a:gd name="T16" fmla="*/ 25 w 16"/>
                <a:gd name="T17" fmla="*/ 121 h 19"/>
                <a:gd name="T18" fmla="*/ 0 w 16"/>
                <a:gd name="T19" fmla="*/ 80 h 19"/>
                <a:gd name="T20" fmla="*/ 8 w 16"/>
                <a:gd name="T21" fmla="*/ 60 h 19"/>
                <a:gd name="T22" fmla="*/ 25 w 16"/>
                <a:gd name="T23" fmla="*/ 41 h 19"/>
                <a:gd name="T24" fmla="*/ 52 w 16"/>
                <a:gd name="T25" fmla="*/ 0 h 19"/>
                <a:gd name="T26" fmla="*/ 107 w 16"/>
                <a:gd name="T27" fmla="*/ 28 h 19"/>
                <a:gd name="T28" fmla="*/ 132 w 16"/>
                <a:gd name="T29" fmla="*/ 88 h 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16" h="19">
                  <a:moveTo>
                    <a:pt x="15" y="9"/>
                  </a:moveTo>
                  <a:cubicBezTo>
                    <a:pt x="16" y="10"/>
                    <a:pt x="15" y="14"/>
                    <a:pt x="15" y="15"/>
                  </a:cubicBezTo>
                  <a:cubicBezTo>
                    <a:pt x="15" y="15"/>
                    <a:pt x="15" y="16"/>
                    <a:pt x="14" y="16"/>
                  </a:cubicBezTo>
                  <a:cubicBezTo>
                    <a:pt x="14" y="17"/>
                    <a:pt x="14" y="16"/>
                    <a:pt x="14" y="16"/>
                  </a:cubicBezTo>
                  <a:cubicBezTo>
                    <a:pt x="12" y="17"/>
                    <a:pt x="12" y="19"/>
                    <a:pt x="10" y="17"/>
                  </a:cubicBezTo>
                  <a:cubicBezTo>
                    <a:pt x="9" y="16"/>
                    <a:pt x="9" y="15"/>
                    <a:pt x="8" y="15"/>
                  </a:cubicBezTo>
                  <a:cubicBezTo>
                    <a:pt x="7" y="15"/>
                    <a:pt x="7" y="16"/>
                    <a:pt x="6" y="16"/>
                  </a:cubicBezTo>
                  <a:cubicBezTo>
                    <a:pt x="5" y="16"/>
                    <a:pt x="5" y="15"/>
                    <a:pt x="5" y="14"/>
                  </a:cubicBezTo>
                  <a:cubicBezTo>
                    <a:pt x="4" y="13"/>
                    <a:pt x="4" y="13"/>
                    <a:pt x="3" y="12"/>
                  </a:cubicBezTo>
                  <a:cubicBezTo>
                    <a:pt x="2" y="11"/>
                    <a:pt x="0" y="10"/>
                    <a:pt x="0" y="8"/>
                  </a:cubicBezTo>
                  <a:cubicBezTo>
                    <a:pt x="0" y="7"/>
                    <a:pt x="1" y="6"/>
                    <a:pt x="1" y="6"/>
                  </a:cubicBezTo>
                  <a:cubicBezTo>
                    <a:pt x="2" y="5"/>
                    <a:pt x="2" y="5"/>
                    <a:pt x="3" y="4"/>
                  </a:cubicBezTo>
                  <a:cubicBezTo>
                    <a:pt x="3" y="2"/>
                    <a:pt x="5" y="0"/>
                    <a:pt x="6" y="0"/>
                  </a:cubicBezTo>
                  <a:cubicBezTo>
                    <a:pt x="8" y="0"/>
                    <a:pt x="10" y="1"/>
                    <a:pt x="12" y="3"/>
                  </a:cubicBezTo>
                  <a:cubicBezTo>
                    <a:pt x="12" y="4"/>
                    <a:pt x="13" y="8"/>
                    <a:pt x="15" y="9"/>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79" name="Freeform 969">
              <a:extLst>
                <a:ext uri="{FF2B5EF4-FFF2-40B4-BE49-F238E27FC236}">
                  <a16:creationId xmlns:a16="http://schemas.microsoft.com/office/drawing/2014/main" id="{0E76E381-6EFD-E837-2B69-43653F771069}"/>
                </a:ext>
              </a:extLst>
            </p:cNvPr>
            <p:cNvSpPr>
              <a:spLocks/>
            </p:cNvSpPr>
            <p:nvPr/>
          </p:nvSpPr>
          <p:spPr bwMode="auto">
            <a:xfrm>
              <a:off x="4335" y="3079"/>
              <a:ext cx="8" cy="2"/>
            </a:xfrm>
            <a:custGeom>
              <a:avLst/>
              <a:gdLst>
                <a:gd name="T0" fmla="*/ 32 w 4"/>
                <a:gd name="T1" fmla="*/ 0 h 1"/>
                <a:gd name="T2" fmla="*/ 0 w 4"/>
                <a:gd name="T3" fmla="*/ 8 h 1"/>
                <a:gd name="T4" fmla="*/ 0 60000 65536"/>
                <a:gd name="T5" fmla="*/ 0 60000 65536"/>
              </a:gdLst>
              <a:ahLst/>
              <a:cxnLst>
                <a:cxn ang="T4">
                  <a:pos x="T0" y="T1"/>
                </a:cxn>
                <a:cxn ang="T5">
                  <a:pos x="T2" y="T3"/>
                </a:cxn>
              </a:cxnLst>
              <a:rect l="0" t="0" r="r" b="b"/>
              <a:pathLst>
                <a:path w="4" h="1">
                  <a:moveTo>
                    <a:pt x="4" y="0"/>
                  </a:moveTo>
                  <a:cubicBezTo>
                    <a:pt x="2" y="0"/>
                    <a:pt x="1" y="1"/>
                    <a:pt x="0" y="1"/>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80" name="Freeform 970">
              <a:extLst>
                <a:ext uri="{FF2B5EF4-FFF2-40B4-BE49-F238E27FC236}">
                  <a16:creationId xmlns:a16="http://schemas.microsoft.com/office/drawing/2014/main" id="{AE5F4E35-A2FB-BE4F-6EB2-EC3F22F40B1A}"/>
                </a:ext>
              </a:extLst>
            </p:cNvPr>
            <p:cNvSpPr>
              <a:spLocks/>
            </p:cNvSpPr>
            <p:nvPr/>
          </p:nvSpPr>
          <p:spPr bwMode="auto">
            <a:xfrm>
              <a:off x="4339" y="3055"/>
              <a:ext cx="6" cy="15"/>
            </a:xfrm>
            <a:custGeom>
              <a:avLst/>
              <a:gdLst>
                <a:gd name="T0" fmla="*/ 24 w 3"/>
                <a:gd name="T1" fmla="*/ 69 h 7"/>
                <a:gd name="T2" fmla="*/ 8 w 3"/>
                <a:gd name="T3" fmla="*/ 41 h 7"/>
                <a:gd name="T4" fmla="*/ 0 w 3"/>
                <a:gd name="T5" fmla="*/ 0 h 7"/>
                <a:gd name="T6" fmla="*/ 0 60000 65536"/>
                <a:gd name="T7" fmla="*/ 0 60000 65536"/>
                <a:gd name="T8" fmla="*/ 0 60000 65536"/>
              </a:gdLst>
              <a:ahLst/>
              <a:cxnLst>
                <a:cxn ang="T6">
                  <a:pos x="T0" y="T1"/>
                </a:cxn>
                <a:cxn ang="T7">
                  <a:pos x="T2" y="T3"/>
                </a:cxn>
                <a:cxn ang="T8">
                  <a:pos x="T4" y="T5"/>
                </a:cxn>
              </a:cxnLst>
              <a:rect l="0" t="0" r="r" b="b"/>
              <a:pathLst>
                <a:path w="3" h="7">
                  <a:moveTo>
                    <a:pt x="3" y="7"/>
                  </a:moveTo>
                  <a:cubicBezTo>
                    <a:pt x="2" y="6"/>
                    <a:pt x="1" y="6"/>
                    <a:pt x="1" y="4"/>
                  </a:cubicBezTo>
                  <a:cubicBezTo>
                    <a:pt x="0" y="2"/>
                    <a:pt x="1"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81" name="Freeform 971">
              <a:extLst>
                <a:ext uri="{FF2B5EF4-FFF2-40B4-BE49-F238E27FC236}">
                  <a16:creationId xmlns:a16="http://schemas.microsoft.com/office/drawing/2014/main" id="{6297545E-D4CE-1BBE-04BE-5730057D8AA0}"/>
                </a:ext>
              </a:extLst>
            </p:cNvPr>
            <p:cNvSpPr>
              <a:spLocks/>
            </p:cNvSpPr>
            <p:nvPr/>
          </p:nvSpPr>
          <p:spPr bwMode="auto">
            <a:xfrm>
              <a:off x="4326" y="3073"/>
              <a:ext cx="2" cy="4"/>
            </a:xfrm>
            <a:custGeom>
              <a:avLst/>
              <a:gdLst>
                <a:gd name="T0" fmla="*/ 8 w 1"/>
                <a:gd name="T1" fmla="*/ 16 h 2"/>
                <a:gd name="T2" fmla="*/ 0 w 1"/>
                <a:gd name="T3" fmla="*/ 0 h 2"/>
                <a:gd name="T4" fmla="*/ 0 60000 65536"/>
                <a:gd name="T5" fmla="*/ 0 60000 65536"/>
              </a:gdLst>
              <a:ahLst/>
              <a:cxnLst>
                <a:cxn ang="T4">
                  <a:pos x="T0" y="T1"/>
                </a:cxn>
                <a:cxn ang="T5">
                  <a:pos x="T2" y="T3"/>
                </a:cxn>
              </a:cxnLst>
              <a:rect l="0" t="0" r="r" b="b"/>
              <a:pathLst>
                <a:path w="1" h="2">
                  <a:moveTo>
                    <a:pt x="1" y="2"/>
                  </a:moveTo>
                  <a:cubicBezTo>
                    <a:pt x="1"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82" name="Freeform 972">
              <a:extLst>
                <a:ext uri="{FF2B5EF4-FFF2-40B4-BE49-F238E27FC236}">
                  <a16:creationId xmlns:a16="http://schemas.microsoft.com/office/drawing/2014/main" id="{A7530B4B-F28F-C590-BEE3-7DBAD169335E}"/>
                </a:ext>
              </a:extLst>
            </p:cNvPr>
            <p:cNvSpPr>
              <a:spLocks/>
            </p:cNvSpPr>
            <p:nvPr/>
          </p:nvSpPr>
          <p:spPr bwMode="auto">
            <a:xfrm>
              <a:off x="4169" y="2338"/>
              <a:ext cx="38" cy="44"/>
            </a:xfrm>
            <a:custGeom>
              <a:avLst/>
              <a:gdLst>
                <a:gd name="T0" fmla="*/ 144 w 19"/>
                <a:gd name="T1" fmla="*/ 161 h 20"/>
                <a:gd name="T2" fmla="*/ 120 w 19"/>
                <a:gd name="T3" fmla="*/ 202 h 20"/>
                <a:gd name="T4" fmla="*/ 104 w 19"/>
                <a:gd name="T5" fmla="*/ 194 h 20"/>
                <a:gd name="T6" fmla="*/ 96 w 19"/>
                <a:gd name="T7" fmla="*/ 202 h 20"/>
                <a:gd name="T8" fmla="*/ 72 w 19"/>
                <a:gd name="T9" fmla="*/ 202 h 20"/>
                <a:gd name="T10" fmla="*/ 40 w 19"/>
                <a:gd name="T11" fmla="*/ 194 h 20"/>
                <a:gd name="T12" fmla="*/ 40 w 19"/>
                <a:gd name="T13" fmla="*/ 161 h 20"/>
                <a:gd name="T14" fmla="*/ 8 w 19"/>
                <a:gd name="T15" fmla="*/ 141 h 20"/>
                <a:gd name="T16" fmla="*/ 8 w 19"/>
                <a:gd name="T17" fmla="*/ 106 h 20"/>
                <a:gd name="T18" fmla="*/ 0 w 19"/>
                <a:gd name="T19" fmla="*/ 73 h 20"/>
                <a:gd name="T20" fmla="*/ 16 w 19"/>
                <a:gd name="T21" fmla="*/ 53 h 20"/>
                <a:gd name="T22" fmla="*/ 32 w 19"/>
                <a:gd name="T23" fmla="*/ 33 h 20"/>
                <a:gd name="T24" fmla="*/ 88 w 19"/>
                <a:gd name="T25" fmla="*/ 9 h 20"/>
                <a:gd name="T26" fmla="*/ 112 w 19"/>
                <a:gd name="T27" fmla="*/ 33 h 20"/>
                <a:gd name="T28" fmla="*/ 128 w 19"/>
                <a:gd name="T29" fmla="*/ 64 h 20"/>
                <a:gd name="T30" fmla="*/ 128 w 19"/>
                <a:gd name="T31" fmla="*/ 73 h 20"/>
                <a:gd name="T32" fmla="*/ 144 w 19"/>
                <a:gd name="T33" fmla="*/ 97 h 20"/>
                <a:gd name="T34" fmla="*/ 152 w 19"/>
                <a:gd name="T35" fmla="*/ 125 h 20"/>
                <a:gd name="T36" fmla="*/ 144 w 19"/>
                <a:gd name="T37" fmla="*/ 16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18" y="15"/>
                  </a:moveTo>
                  <a:cubicBezTo>
                    <a:pt x="18" y="17"/>
                    <a:pt x="16" y="19"/>
                    <a:pt x="15" y="19"/>
                  </a:cubicBezTo>
                  <a:cubicBezTo>
                    <a:pt x="14" y="19"/>
                    <a:pt x="14" y="19"/>
                    <a:pt x="13" y="18"/>
                  </a:cubicBezTo>
                  <a:cubicBezTo>
                    <a:pt x="12" y="18"/>
                    <a:pt x="12" y="19"/>
                    <a:pt x="12" y="19"/>
                  </a:cubicBezTo>
                  <a:cubicBezTo>
                    <a:pt x="10" y="19"/>
                    <a:pt x="10" y="19"/>
                    <a:pt x="9" y="19"/>
                  </a:cubicBezTo>
                  <a:cubicBezTo>
                    <a:pt x="7" y="19"/>
                    <a:pt x="6" y="20"/>
                    <a:pt x="5" y="18"/>
                  </a:cubicBezTo>
                  <a:cubicBezTo>
                    <a:pt x="5" y="17"/>
                    <a:pt x="6" y="16"/>
                    <a:pt x="5" y="15"/>
                  </a:cubicBezTo>
                  <a:cubicBezTo>
                    <a:pt x="4" y="14"/>
                    <a:pt x="2" y="14"/>
                    <a:pt x="1" y="13"/>
                  </a:cubicBezTo>
                  <a:cubicBezTo>
                    <a:pt x="0" y="12"/>
                    <a:pt x="1" y="12"/>
                    <a:pt x="1" y="10"/>
                  </a:cubicBezTo>
                  <a:cubicBezTo>
                    <a:pt x="2" y="9"/>
                    <a:pt x="0" y="8"/>
                    <a:pt x="0" y="7"/>
                  </a:cubicBezTo>
                  <a:cubicBezTo>
                    <a:pt x="0" y="6"/>
                    <a:pt x="2" y="6"/>
                    <a:pt x="2" y="5"/>
                  </a:cubicBezTo>
                  <a:cubicBezTo>
                    <a:pt x="3" y="4"/>
                    <a:pt x="3" y="4"/>
                    <a:pt x="4" y="3"/>
                  </a:cubicBezTo>
                  <a:cubicBezTo>
                    <a:pt x="6" y="1"/>
                    <a:pt x="9" y="0"/>
                    <a:pt x="11" y="1"/>
                  </a:cubicBezTo>
                  <a:cubicBezTo>
                    <a:pt x="12" y="2"/>
                    <a:pt x="13" y="3"/>
                    <a:pt x="14" y="3"/>
                  </a:cubicBezTo>
                  <a:cubicBezTo>
                    <a:pt x="15" y="4"/>
                    <a:pt x="16" y="4"/>
                    <a:pt x="16" y="6"/>
                  </a:cubicBezTo>
                  <a:cubicBezTo>
                    <a:pt x="16" y="6"/>
                    <a:pt x="16" y="7"/>
                    <a:pt x="16" y="7"/>
                  </a:cubicBezTo>
                  <a:cubicBezTo>
                    <a:pt x="17" y="8"/>
                    <a:pt x="18" y="8"/>
                    <a:pt x="18" y="9"/>
                  </a:cubicBezTo>
                  <a:cubicBezTo>
                    <a:pt x="19" y="10"/>
                    <a:pt x="19" y="11"/>
                    <a:pt x="19" y="12"/>
                  </a:cubicBezTo>
                  <a:cubicBezTo>
                    <a:pt x="19" y="13"/>
                    <a:pt x="18" y="15"/>
                    <a:pt x="18" y="15"/>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3" name="Freeform 973">
              <a:extLst>
                <a:ext uri="{FF2B5EF4-FFF2-40B4-BE49-F238E27FC236}">
                  <a16:creationId xmlns:a16="http://schemas.microsoft.com/office/drawing/2014/main" id="{94219DC1-4E44-D682-380F-BECA38465B50}"/>
                </a:ext>
              </a:extLst>
            </p:cNvPr>
            <p:cNvSpPr>
              <a:spLocks/>
            </p:cNvSpPr>
            <p:nvPr/>
          </p:nvSpPr>
          <p:spPr bwMode="auto">
            <a:xfrm>
              <a:off x="4171" y="2349"/>
              <a:ext cx="14" cy="20"/>
            </a:xfrm>
            <a:custGeom>
              <a:avLst/>
              <a:gdLst>
                <a:gd name="T0" fmla="*/ 16 w 7"/>
                <a:gd name="T1" fmla="*/ 0 h 9"/>
                <a:gd name="T2" fmla="*/ 0 w 7"/>
                <a:gd name="T3" fmla="*/ 20 h 9"/>
                <a:gd name="T4" fmla="*/ 8 w 7"/>
                <a:gd name="T5" fmla="*/ 44 h 9"/>
                <a:gd name="T6" fmla="*/ 0 w 7"/>
                <a:gd name="T7" fmla="*/ 80 h 9"/>
                <a:gd name="T8" fmla="*/ 24 w 7"/>
                <a:gd name="T9" fmla="*/ 98 h 9"/>
                <a:gd name="T10" fmla="*/ 8 w 7"/>
                <a:gd name="T11" fmla="*/ 64 h 9"/>
                <a:gd name="T12" fmla="*/ 32 w 7"/>
                <a:gd name="T13" fmla="*/ 44 h 9"/>
                <a:gd name="T14" fmla="*/ 40 w 7"/>
                <a:gd name="T15" fmla="*/ 20 h 9"/>
                <a:gd name="T16" fmla="*/ 56 w 7"/>
                <a:gd name="T17" fmla="*/ 20 h 9"/>
                <a:gd name="T18" fmla="*/ 40 w 7"/>
                <a:gd name="T19" fmla="*/ 9 h 9"/>
                <a:gd name="T20" fmla="*/ 8 w 7"/>
                <a:gd name="T21" fmla="*/ 20 h 9"/>
                <a:gd name="T22" fmla="*/ 24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0"/>
                  </a:moveTo>
                  <a:cubicBezTo>
                    <a:pt x="2" y="0"/>
                    <a:pt x="0" y="1"/>
                    <a:pt x="0" y="2"/>
                  </a:cubicBezTo>
                  <a:cubicBezTo>
                    <a:pt x="0" y="2"/>
                    <a:pt x="1" y="4"/>
                    <a:pt x="1" y="4"/>
                  </a:cubicBezTo>
                  <a:cubicBezTo>
                    <a:pt x="1" y="5"/>
                    <a:pt x="0" y="6"/>
                    <a:pt x="0" y="7"/>
                  </a:cubicBezTo>
                  <a:cubicBezTo>
                    <a:pt x="0" y="8"/>
                    <a:pt x="2" y="9"/>
                    <a:pt x="3" y="9"/>
                  </a:cubicBezTo>
                  <a:cubicBezTo>
                    <a:pt x="2" y="9"/>
                    <a:pt x="1" y="7"/>
                    <a:pt x="1" y="6"/>
                  </a:cubicBezTo>
                  <a:cubicBezTo>
                    <a:pt x="2" y="5"/>
                    <a:pt x="4" y="5"/>
                    <a:pt x="4" y="4"/>
                  </a:cubicBezTo>
                  <a:cubicBezTo>
                    <a:pt x="4" y="3"/>
                    <a:pt x="4" y="2"/>
                    <a:pt x="5" y="2"/>
                  </a:cubicBezTo>
                  <a:cubicBezTo>
                    <a:pt x="6" y="1"/>
                    <a:pt x="7" y="2"/>
                    <a:pt x="7" y="2"/>
                  </a:cubicBezTo>
                  <a:cubicBezTo>
                    <a:pt x="7" y="1"/>
                    <a:pt x="6" y="1"/>
                    <a:pt x="5" y="1"/>
                  </a:cubicBezTo>
                  <a:cubicBezTo>
                    <a:pt x="4" y="1"/>
                    <a:pt x="2" y="3"/>
                    <a:pt x="1" y="2"/>
                  </a:cubicBezTo>
                  <a:cubicBezTo>
                    <a:pt x="2" y="1"/>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4" name="Freeform 974">
              <a:extLst>
                <a:ext uri="{FF2B5EF4-FFF2-40B4-BE49-F238E27FC236}">
                  <a16:creationId xmlns:a16="http://schemas.microsoft.com/office/drawing/2014/main" id="{9E530C7C-5342-C636-8022-B280DC287F36}"/>
                </a:ext>
              </a:extLst>
            </p:cNvPr>
            <p:cNvSpPr>
              <a:spLocks/>
            </p:cNvSpPr>
            <p:nvPr/>
          </p:nvSpPr>
          <p:spPr bwMode="auto">
            <a:xfrm>
              <a:off x="4179" y="2373"/>
              <a:ext cx="14" cy="7"/>
            </a:xfrm>
            <a:custGeom>
              <a:avLst/>
              <a:gdLst>
                <a:gd name="T0" fmla="*/ 0 w 7"/>
                <a:gd name="T1" fmla="*/ 0 h 3"/>
                <a:gd name="T2" fmla="*/ 8 w 7"/>
                <a:gd name="T3" fmla="*/ 28 h 3"/>
                <a:gd name="T4" fmla="*/ 24 w 7"/>
                <a:gd name="T5" fmla="*/ 28 h 3"/>
                <a:gd name="T6" fmla="*/ 56 w 7"/>
                <a:gd name="T7" fmla="*/ 28 h 3"/>
                <a:gd name="T8" fmla="*/ 40 w 7"/>
                <a:gd name="T9" fmla="*/ 28 h 3"/>
                <a:gd name="T10" fmla="*/ 24 w 7"/>
                <a:gd name="T11" fmla="*/ 12 h 3"/>
                <a:gd name="T12" fmla="*/ 16 w 7"/>
                <a:gd name="T13" fmla="*/ 12 h 3"/>
                <a:gd name="T14" fmla="*/ 0 w 7"/>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0" y="0"/>
                  </a:moveTo>
                  <a:cubicBezTo>
                    <a:pt x="1" y="0"/>
                    <a:pt x="0" y="1"/>
                    <a:pt x="1" y="2"/>
                  </a:cubicBezTo>
                  <a:cubicBezTo>
                    <a:pt x="1" y="3"/>
                    <a:pt x="2" y="3"/>
                    <a:pt x="3" y="2"/>
                  </a:cubicBezTo>
                  <a:cubicBezTo>
                    <a:pt x="4" y="2"/>
                    <a:pt x="6" y="3"/>
                    <a:pt x="7" y="2"/>
                  </a:cubicBezTo>
                  <a:cubicBezTo>
                    <a:pt x="6" y="2"/>
                    <a:pt x="6" y="2"/>
                    <a:pt x="5" y="2"/>
                  </a:cubicBezTo>
                  <a:cubicBezTo>
                    <a:pt x="4" y="2"/>
                    <a:pt x="4" y="1"/>
                    <a:pt x="3" y="1"/>
                  </a:cubicBezTo>
                  <a:cubicBezTo>
                    <a:pt x="2" y="1"/>
                    <a:pt x="2" y="1"/>
                    <a:pt x="2" y="1"/>
                  </a:cubicBezTo>
                  <a:cubicBezTo>
                    <a:pt x="1" y="0"/>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5" name="Freeform 975">
              <a:extLst>
                <a:ext uri="{FF2B5EF4-FFF2-40B4-BE49-F238E27FC236}">
                  <a16:creationId xmlns:a16="http://schemas.microsoft.com/office/drawing/2014/main" id="{F47F7EF0-6900-02C4-148F-82A3456AF7C0}"/>
                </a:ext>
              </a:extLst>
            </p:cNvPr>
            <p:cNvSpPr>
              <a:spLocks/>
            </p:cNvSpPr>
            <p:nvPr/>
          </p:nvSpPr>
          <p:spPr bwMode="auto">
            <a:xfrm>
              <a:off x="4195" y="2366"/>
              <a:ext cx="12" cy="14"/>
            </a:xfrm>
            <a:custGeom>
              <a:avLst/>
              <a:gdLst>
                <a:gd name="T0" fmla="*/ 40 w 6"/>
                <a:gd name="T1" fmla="*/ 12 h 6"/>
                <a:gd name="T2" fmla="*/ 24 w 6"/>
                <a:gd name="T3" fmla="*/ 49 h 6"/>
                <a:gd name="T4" fmla="*/ 16 w 6"/>
                <a:gd name="T5" fmla="*/ 65 h 6"/>
                <a:gd name="T6" fmla="*/ 0 w 6"/>
                <a:gd name="T7" fmla="*/ 65 h 6"/>
                <a:gd name="T8" fmla="*/ 24 w 6"/>
                <a:gd name="T9" fmla="*/ 37 h 6"/>
                <a:gd name="T10" fmla="*/ 40 w 6"/>
                <a:gd name="T11" fmla="*/ 12 h 6"/>
                <a:gd name="T12" fmla="*/ 40 w 6"/>
                <a:gd name="T13" fmla="*/ 0 h 6"/>
                <a:gd name="T14" fmla="*/ 40 w 6"/>
                <a:gd name="T15" fmla="*/ 12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6">
                  <a:moveTo>
                    <a:pt x="5" y="1"/>
                  </a:moveTo>
                  <a:cubicBezTo>
                    <a:pt x="5" y="3"/>
                    <a:pt x="4" y="3"/>
                    <a:pt x="3" y="4"/>
                  </a:cubicBezTo>
                  <a:cubicBezTo>
                    <a:pt x="3" y="5"/>
                    <a:pt x="3" y="5"/>
                    <a:pt x="2" y="5"/>
                  </a:cubicBezTo>
                  <a:cubicBezTo>
                    <a:pt x="1" y="6"/>
                    <a:pt x="1" y="5"/>
                    <a:pt x="0" y="5"/>
                  </a:cubicBezTo>
                  <a:cubicBezTo>
                    <a:pt x="2" y="5"/>
                    <a:pt x="3" y="4"/>
                    <a:pt x="3" y="3"/>
                  </a:cubicBezTo>
                  <a:cubicBezTo>
                    <a:pt x="4" y="2"/>
                    <a:pt x="4" y="2"/>
                    <a:pt x="5" y="1"/>
                  </a:cubicBezTo>
                  <a:cubicBezTo>
                    <a:pt x="5" y="1"/>
                    <a:pt x="5" y="0"/>
                    <a:pt x="5" y="0"/>
                  </a:cubicBezTo>
                  <a:cubicBezTo>
                    <a:pt x="6" y="0"/>
                    <a:pt x="5" y="1"/>
                    <a:pt x="5"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6" name="Freeform 976">
              <a:extLst>
                <a:ext uri="{FF2B5EF4-FFF2-40B4-BE49-F238E27FC236}">
                  <a16:creationId xmlns:a16="http://schemas.microsoft.com/office/drawing/2014/main" id="{384054D3-08E6-56D0-D7F5-CC6DE92799E0}"/>
                </a:ext>
              </a:extLst>
            </p:cNvPr>
            <p:cNvSpPr>
              <a:spLocks/>
            </p:cNvSpPr>
            <p:nvPr/>
          </p:nvSpPr>
          <p:spPr bwMode="auto">
            <a:xfrm>
              <a:off x="4201" y="2355"/>
              <a:ext cx="6" cy="5"/>
            </a:xfrm>
            <a:custGeom>
              <a:avLst/>
              <a:gdLst>
                <a:gd name="T0" fmla="*/ 0 w 3"/>
                <a:gd name="T1" fmla="*/ 0 h 2"/>
                <a:gd name="T2" fmla="*/ 16 w 3"/>
                <a:gd name="T3" fmla="*/ 33 h 2"/>
                <a:gd name="T4" fmla="*/ 16 w 3"/>
                <a:gd name="T5" fmla="*/ 33 h 2"/>
                <a:gd name="T6" fmla="*/ 8 w 3"/>
                <a:gd name="T7" fmla="*/ 20 h 2"/>
                <a:gd name="T8" fmla="*/ 0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0" y="0"/>
                  </a:moveTo>
                  <a:cubicBezTo>
                    <a:pt x="1" y="1"/>
                    <a:pt x="3" y="1"/>
                    <a:pt x="2" y="2"/>
                  </a:cubicBezTo>
                  <a:cubicBezTo>
                    <a:pt x="2" y="2"/>
                    <a:pt x="2" y="2"/>
                    <a:pt x="2" y="2"/>
                  </a:cubicBezTo>
                  <a:cubicBezTo>
                    <a:pt x="2" y="2"/>
                    <a:pt x="1" y="2"/>
                    <a:pt x="1" y="1"/>
                  </a:cubicBezTo>
                  <a:cubicBezTo>
                    <a:pt x="1" y="1"/>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7" name="Freeform 977">
              <a:extLst>
                <a:ext uri="{FF2B5EF4-FFF2-40B4-BE49-F238E27FC236}">
                  <a16:creationId xmlns:a16="http://schemas.microsoft.com/office/drawing/2014/main" id="{D69D9D7C-7F1C-015E-82D3-1C987D72E30D}"/>
                </a:ext>
              </a:extLst>
            </p:cNvPr>
            <p:cNvSpPr>
              <a:spLocks/>
            </p:cNvSpPr>
            <p:nvPr/>
          </p:nvSpPr>
          <p:spPr bwMode="auto">
            <a:xfrm>
              <a:off x="4197" y="2364"/>
              <a:ext cx="6" cy="9"/>
            </a:xfrm>
            <a:custGeom>
              <a:avLst/>
              <a:gdLst>
                <a:gd name="T0" fmla="*/ 16 w 3"/>
                <a:gd name="T1" fmla="*/ 11 h 4"/>
                <a:gd name="T2" fmla="*/ 16 w 3"/>
                <a:gd name="T3" fmla="*/ 25 h 4"/>
                <a:gd name="T4" fmla="*/ 0 w 3"/>
                <a:gd name="T5" fmla="*/ 36 h 4"/>
                <a:gd name="T6" fmla="*/ 16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2" y="1"/>
                    <a:pt x="2" y="2"/>
                    <a:pt x="2" y="2"/>
                  </a:cubicBezTo>
                  <a:cubicBezTo>
                    <a:pt x="1" y="3"/>
                    <a:pt x="1" y="3"/>
                    <a:pt x="0" y="3"/>
                  </a:cubicBezTo>
                  <a:cubicBezTo>
                    <a:pt x="2" y="4"/>
                    <a:pt x="3" y="2"/>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8" name="Freeform 978">
              <a:extLst>
                <a:ext uri="{FF2B5EF4-FFF2-40B4-BE49-F238E27FC236}">
                  <a16:creationId xmlns:a16="http://schemas.microsoft.com/office/drawing/2014/main" id="{923D7E28-52A8-54D7-B5A4-1C638161F013}"/>
                </a:ext>
              </a:extLst>
            </p:cNvPr>
            <p:cNvSpPr>
              <a:spLocks/>
            </p:cNvSpPr>
            <p:nvPr/>
          </p:nvSpPr>
          <p:spPr bwMode="auto">
            <a:xfrm>
              <a:off x="4177" y="2353"/>
              <a:ext cx="4" cy="9"/>
            </a:xfrm>
            <a:custGeom>
              <a:avLst/>
              <a:gdLst>
                <a:gd name="T0" fmla="*/ 8 w 2"/>
                <a:gd name="T1" fmla="*/ 0 h 4"/>
                <a:gd name="T2" fmla="*/ 16 w 2"/>
                <a:gd name="T3" fmla="*/ 36 h 4"/>
                <a:gd name="T4" fmla="*/ 0 w 2"/>
                <a:gd name="T5" fmla="*/ 45 h 4"/>
                <a:gd name="T6" fmla="*/ 8 w 2"/>
                <a:gd name="T7" fmla="*/ 36 h 4"/>
                <a:gd name="T8" fmla="*/ 0 w 2"/>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2" y="2"/>
                    <a:pt x="2" y="3"/>
                  </a:cubicBezTo>
                  <a:cubicBezTo>
                    <a:pt x="2" y="4"/>
                    <a:pt x="1" y="4"/>
                    <a:pt x="0" y="4"/>
                  </a:cubicBezTo>
                  <a:cubicBezTo>
                    <a:pt x="1" y="4"/>
                    <a:pt x="1" y="3"/>
                    <a:pt x="1" y="3"/>
                  </a:cubicBezTo>
                  <a:cubicBezTo>
                    <a:pt x="1" y="2"/>
                    <a:pt x="0" y="2"/>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89" name="Freeform 979">
              <a:extLst>
                <a:ext uri="{FF2B5EF4-FFF2-40B4-BE49-F238E27FC236}">
                  <a16:creationId xmlns:a16="http://schemas.microsoft.com/office/drawing/2014/main" id="{36E46E5B-86DA-FC20-DF1C-8C88104A2C84}"/>
                </a:ext>
              </a:extLst>
            </p:cNvPr>
            <p:cNvSpPr>
              <a:spLocks/>
            </p:cNvSpPr>
            <p:nvPr/>
          </p:nvSpPr>
          <p:spPr bwMode="auto">
            <a:xfrm>
              <a:off x="4181" y="2340"/>
              <a:ext cx="18" cy="9"/>
            </a:xfrm>
            <a:custGeom>
              <a:avLst/>
              <a:gdLst>
                <a:gd name="T0" fmla="*/ 0 w 9"/>
                <a:gd name="T1" fmla="*/ 11 h 4"/>
                <a:gd name="T2" fmla="*/ 40 w 9"/>
                <a:gd name="T3" fmla="*/ 11 h 4"/>
                <a:gd name="T4" fmla="*/ 56 w 9"/>
                <a:gd name="T5" fmla="*/ 36 h 4"/>
                <a:gd name="T6" fmla="*/ 72 w 9"/>
                <a:gd name="T7" fmla="*/ 45 h 4"/>
                <a:gd name="T8" fmla="*/ 64 w 9"/>
                <a:gd name="T9" fmla="*/ 45 h 4"/>
                <a:gd name="T10" fmla="*/ 56 w 9"/>
                <a:gd name="T11" fmla="*/ 36 h 4"/>
                <a:gd name="T12" fmla="*/ 40 w 9"/>
                <a:gd name="T13" fmla="*/ 25 h 4"/>
                <a:gd name="T14" fmla="*/ 0 w 9"/>
                <a:gd name="T15" fmla="*/ 11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4">
                  <a:moveTo>
                    <a:pt x="0" y="1"/>
                  </a:moveTo>
                  <a:cubicBezTo>
                    <a:pt x="2" y="0"/>
                    <a:pt x="3" y="0"/>
                    <a:pt x="5" y="1"/>
                  </a:cubicBezTo>
                  <a:cubicBezTo>
                    <a:pt x="6" y="2"/>
                    <a:pt x="6" y="2"/>
                    <a:pt x="7" y="3"/>
                  </a:cubicBezTo>
                  <a:cubicBezTo>
                    <a:pt x="8" y="3"/>
                    <a:pt x="9" y="3"/>
                    <a:pt x="9" y="4"/>
                  </a:cubicBezTo>
                  <a:cubicBezTo>
                    <a:pt x="9" y="4"/>
                    <a:pt x="8" y="4"/>
                    <a:pt x="8" y="4"/>
                  </a:cubicBezTo>
                  <a:cubicBezTo>
                    <a:pt x="7" y="3"/>
                    <a:pt x="7" y="3"/>
                    <a:pt x="7" y="3"/>
                  </a:cubicBezTo>
                  <a:cubicBezTo>
                    <a:pt x="6" y="3"/>
                    <a:pt x="5" y="2"/>
                    <a:pt x="5" y="2"/>
                  </a:cubicBezTo>
                  <a:cubicBezTo>
                    <a:pt x="3" y="1"/>
                    <a:pt x="1" y="0"/>
                    <a:pt x="0"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0" name="Freeform 980">
              <a:extLst>
                <a:ext uri="{FF2B5EF4-FFF2-40B4-BE49-F238E27FC236}">
                  <a16:creationId xmlns:a16="http://schemas.microsoft.com/office/drawing/2014/main" id="{091B7426-94EC-5FC2-2938-2B66F81D8C5E}"/>
                </a:ext>
              </a:extLst>
            </p:cNvPr>
            <p:cNvSpPr>
              <a:spLocks/>
            </p:cNvSpPr>
            <p:nvPr/>
          </p:nvSpPr>
          <p:spPr bwMode="auto">
            <a:xfrm>
              <a:off x="4183" y="2353"/>
              <a:ext cx="8" cy="5"/>
            </a:xfrm>
            <a:custGeom>
              <a:avLst/>
              <a:gdLst>
                <a:gd name="T0" fmla="*/ 32 w 4"/>
                <a:gd name="T1" fmla="*/ 20 h 2"/>
                <a:gd name="T2" fmla="*/ 24 w 4"/>
                <a:gd name="T3" fmla="*/ 20 h 2"/>
                <a:gd name="T4" fmla="*/ 16 w 4"/>
                <a:gd name="T5" fmla="*/ 20 h 2"/>
                <a:gd name="T6" fmla="*/ 0 w 4"/>
                <a:gd name="T7" fmla="*/ 20 h 2"/>
                <a:gd name="T8" fmla="*/ 16 w 4"/>
                <a:gd name="T9" fmla="*/ 20 h 2"/>
                <a:gd name="T10" fmla="*/ 32 w 4"/>
                <a:gd name="T11" fmla="*/ 2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2">
                  <a:moveTo>
                    <a:pt x="4" y="1"/>
                  </a:moveTo>
                  <a:cubicBezTo>
                    <a:pt x="4" y="1"/>
                    <a:pt x="3" y="1"/>
                    <a:pt x="3" y="1"/>
                  </a:cubicBezTo>
                  <a:cubicBezTo>
                    <a:pt x="3" y="1"/>
                    <a:pt x="2" y="1"/>
                    <a:pt x="2" y="1"/>
                  </a:cubicBezTo>
                  <a:cubicBezTo>
                    <a:pt x="2" y="1"/>
                    <a:pt x="0" y="0"/>
                    <a:pt x="0" y="1"/>
                  </a:cubicBezTo>
                  <a:cubicBezTo>
                    <a:pt x="1" y="1"/>
                    <a:pt x="1" y="2"/>
                    <a:pt x="2" y="1"/>
                  </a:cubicBezTo>
                  <a:cubicBezTo>
                    <a:pt x="3" y="1"/>
                    <a:pt x="3" y="1"/>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1" name="Freeform 981">
              <a:extLst>
                <a:ext uri="{FF2B5EF4-FFF2-40B4-BE49-F238E27FC236}">
                  <a16:creationId xmlns:a16="http://schemas.microsoft.com/office/drawing/2014/main" id="{A4327C7C-874B-A42B-0BBC-404B117E0E98}"/>
                </a:ext>
              </a:extLst>
            </p:cNvPr>
            <p:cNvSpPr>
              <a:spLocks/>
            </p:cNvSpPr>
            <p:nvPr/>
          </p:nvSpPr>
          <p:spPr bwMode="auto">
            <a:xfrm>
              <a:off x="4199" y="2362"/>
              <a:ext cx="2" cy="7"/>
            </a:xfrm>
            <a:custGeom>
              <a:avLst/>
              <a:gdLst>
                <a:gd name="T0" fmla="*/ 0 w 1"/>
                <a:gd name="T1" fmla="*/ 0 h 3"/>
                <a:gd name="T2" fmla="*/ 8 w 1"/>
                <a:gd name="T3" fmla="*/ 28 h 3"/>
                <a:gd name="T4" fmla="*/ 0 w 1"/>
                <a:gd name="T5" fmla="*/ 37 h 3"/>
                <a:gd name="T6" fmla="*/ 0 w 1"/>
                <a:gd name="T7" fmla="*/ 1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cubicBezTo>
                    <a:pt x="0" y="1"/>
                    <a:pt x="1" y="1"/>
                    <a:pt x="1" y="2"/>
                  </a:cubicBezTo>
                  <a:cubicBezTo>
                    <a:pt x="1" y="2"/>
                    <a:pt x="0" y="2"/>
                    <a:pt x="0" y="3"/>
                  </a:cubicBezTo>
                  <a:cubicBezTo>
                    <a:pt x="0" y="2"/>
                    <a:pt x="0" y="1"/>
                    <a:pt x="0"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2" name="Freeform 982">
              <a:extLst>
                <a:ext uri="{FF2B5EF4-FFF2-40B4-BE49-F238E27FC236}">
                  <a16:creationId xmlns:a16="http://schemas.microsoft.com/office/drawing/2014/main" id="{93742EBA-390D-6D1C-F1A6-9DA576686265}"/>
                </a:ext>
              </a:extLst>
            </p:cNvPr>
            <p:cNvSpPr>
              <a:spLocks/>
            </p:cNvSpPr>
            <p:nvPr/>
          </p:nvSpPr>
          <p:spPr bwMode="auto">
            <a:xfrm>
              <a:off x="4169" y="2351"/>
              <a:ext cx="8" cy="11"/>
            </a:xfrm>
            <a:custGeom>
              <a:avLst/>
              <a:gdLst>
                <a:gd name="T0" fmla="*/ 8 w 4"/>
                <a:gd name="T1" fmla="*/ 0 h 5"/>
                <a:gd name="T2" fmla="*/ 16 w 4"/>
                <a:gd name="T3" fmla="*/ 33 h 5"/>
                <a:gd name="T4" fmla="*/ 8 w 4"/>
                <a:gd name="T5" fmla="*/ 53 h 5"/>
                <a:gd name="T6" fmla="*/ 24 w 4"/>
                <a:gd name="T7" fmla="*/ 44 h 5"/>
                <a:gd name="T8" fmla="*/ 24 w 4"/>
                <a:gd name="T9" fmla="*/ 33 h 5"/>
                <a:gd name="T10" fmla="*/ 24 w 4"/>
                <a:gd name="T11" fmla="*/ 33 h 5"/>
                <a:gd name="T12" fmla="*/ 24 w 4"/>
                <a:gd name="T13" fmla="*/ 33 h 5"/>
                <a:gd name="T14" fmla="*/ 16 w 4"/>
                <a:gd name="T15" fmla="*/ 20 h 5"/>
                <a:gd name="T16" fmla="*/ 8 w 4"/>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1" y="0"/>
                  </a:moveTo>
                  <a:cubicBezTo>
                    <a:pt x="0" y="1"/>
                    <a:pt x="1" y="2"/>
                    <a:pt x="2" y="3"/>
                  </a:cubicBezTo>
                  <a:cubicBezTo>
                    <a:pt x="2" y="4"/>
                    <a:pt x="2" y="4"/>
                    <a:pt x="1" y="5"/>
                  </a:cubicBezTo>
                  <a:cubicBezTo>
                    <a:pt x="2" y="5"/>
                    <a:pt x="2" y="4"/>
                    <a:pt x="3" y="4"/>
                  </a:cubicBezTo>
                  <a:cubicBezTo>
                    <a:pt x="3" y="4"/>
                    <a:pt x="3" y="4"/>
                    <a:pt x="3" y="3"/>
                  </a:cubicBezTo>
                  <a:cubicBezTo>
                    <a:pt x="3" y="3"/>
                    <a:pt x="4" y="3"/>
                    <a:pt x="3" y="3"/>
                  </a:cubicBezTo>
                  <a:cubicBezTo>
                    <a:pt x="3" y="3"/>
                    <a:pt x="3" y="3"/>
                    <a:pt x="3" y="3"/>
                  </a:cubicBezTo>
                  <a:cubicBezTo>
                    <a:pt x="2" y="3"/>
                    <a:pt x="2" y="2"/>
                    <a:pt x="2" y="2"/>
                  </a:cubicBezTo>
                  <a:cubicBezTo>
                    <a:pt x="2"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3" name="Freeform 983">
              <a:extLst>
                <a:ext uri="{FF2B5EF4-FFF2-40B4-BE49-F238E27FC236}">
                  <a16:creationId xmlns:a16="http://schemas.microsoft.com/office/drawing/2014/main" id="{95464B6F-CD35-4FA2-BAB3-91B92907B79A}"/>
                </a:ext>
              </a:extLst>
            </p:cNvPr>
            <p:cNvSpPr>
              <a:spLocks/>
            </p:cNvSpPr>
            <p:nvPr/>
          </p:nvSpPr>
          <p:spPr bwMode="auto">
            <a:xfrm>
              <a:off x="4179" y="2373"/>
              <a:ext cx="4" cy="4"/>
            </a:xfrm>
            <a:custGeom>
              <a:avLst/>
              <a:gdLst>
                <a:gd name="T0" fmla="*/ 8 w 2"/>
                <a:gd name="T1" fmla="*/ 0 h 2"/>
                <a:gd name="T2" fmla="*/ 8 w 2"/>
                <a:gd name="T3" fmla="*/ 16 h 2"/>
                <a:gd name="T4" fmla="*/ 16 w 2"/>
                <a:gd name="T5" fmla="*/ 16 h 2"/>
                <a:gd name="T6" fmla="*/ 16 w 2"/>
                <a:gd name="T7" fmla="*/ 8 h 2"/>
                <a:gd name="T8" fmla="*/ 8 w 2"/>
                <a:gd name="T9" fmla="*/ 0 h 2"/>
                <a:gd name="T10" fmla="*/ 0 w 2"/>
                <a:gd name="T11" fmla="*/ 0 h 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
                  <a:moveTo>
                    <a:pt x="1" y="0"/>
                  </a:moveTo>
                  <a:cubicBezTo>
                    <a:pt x="1" y="1"/>
                    <a:pt x="0" y="1"/>
                    <a:pt x="1" y="2"/>
                  </a:cubicBezTo>
                  <a:cubicBezTo>
                    <a:pt x="1" y="2"/>
                    <a:pt x="1" y="2"/>
                    <a:pt x="2" y="2"/>
                  </a:cubicBezTo>
                  <a:cubicBezTo>
                    <a:pt x="1" y="2"/>
                    <a:pt x="1" y="1"/>
                    <a:pt x="2" y="1"/>
                  </a:cubicBezTo>
                  <a:cubicBezTo>
                    <a:pt x="2" y="0"/>
                    <a:pt x="2" y="0"/>
                    <a:pt x="1" y="0"/>
                  </a:cubicBezTo>
                  <a:cubicBezTo>
                    <a:pt x="1" y="0"/>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4" name="Freeform 984">
              <a:extLst>
                <a:ext uri="{FF2B5EF4-FFF2-40B4-BE49-F238E27FC236}">
                  <a16:creationId xmlns:a16="http://schemas.microsoft.com/office/drawing/2014/main" id="{8759490F-4491-9068-CF5E-75326CD6C1D8}"/>
                </a:ext>
              </a:extLst>
            </p:cNvPr>
            <p:cNvSpPr>
              <a:spLocks/>
            </p:cNvSpPr>
            <p:nvPr/>
          </p:nvSpPr>
          <p:spPr bwMode="auto">
            <a:xfrm>
              <a:off x="4197" y="2373"/>
              <a:ext cx="8" cy="7"/>
            </a:xfrm>
            <a:custGeom>
              <a:avLst/>
              <a:gdLst>
                <a:gd name="T0" fmla="*/ 32 w 4"/>
                <a:gd name="T1" fmla="*/ 0 h 3"/>
                <a:gd name="T2" fmla="*/ 24 w 4"/>
                <a:gd name="T3" fmla="*/ 12 h 3"/>
                <a:gd name="T4" fmla="*/ 16 w 4"/>
                <a:gd name="T5" fmla="*/ 28 h 3"/>
                <a:gd name="T6" fmla="*/ 8 w 4"/>
                <a:gd name="T7" fmla="*/ 37 h 3"/>
                <a:gd name="T8" fmla="*/ 0 w 4"/>
                <a:gd name="T9" fmla="*/ 28 h 3"/>
                <a:gd name="T10" fmla="*/ 16 w 4"/>
                <a:gd name="T11" fmla="*/ 28 h 3"/>
                <a:gd name="T12" fmla="*/ 24 w 4"/>
                <a:gd name="T13" fmla="*/ 12 h 3"/>
                <a:gd name="T14" fmla="*/ 32 w 4"/>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3">
                  <a:moveTo>
                    <a:pt x="4" y="0"/>
                  </a:moveTo>
                  <a:cubicBezTo>
                    <a:pt x="3" y="0"/>
                    <a:pt x="3" y="1"/>
                    <a:pt x="3" y="1"/>
                  </a:cubicBezTo>
                  <a:cubicBezTo>
                    <a:pt x="3" y="1"/>
                    <a:pt x="2" y="2"/>
                    <a:pt x="2" y="2"/>
                  </a:cubicBezTo>
                  <a:cubicBezTo>
                    <a:pt x="2" y="2"/>
                    <a:pt x="1" y="3"/>
                    <a:pt x="1" y="3"/>
                  </a:cubicBezTo>
                  <a:cubicBezTo>
                    <a:pt x="0" y="3"/>
                    <a:pt x="0" y="2"/>
                    <a:pt x="0" y="2"/>
                  </a:cubicBezTo>
                  <a:cubicBezTo>
                    <a:pt x="1" y="3"/>
                    <a:pt x="1" y="2"/>
                    <a:pt x="2" y="2"/>
                  </a:cubicBezTo>
                  <a:cubicBezTo>
                    <a:pt x="2" y="1"/>
                    <a:pt x="2" y="1"/>
                    <a:pt x="3" y="1"/>
                  </a:cubicBezTo>
                  <a:cubicBezTo>
                    <a:pt x="3" y="0"/>
                    <a:pt x="3" y="0"/>
                    <a:pt x="4"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995" name="Freeform 985">
              <a:extLst>
                <a:ext uri="{FF2B5EF4-FFF2-40B4-BE49-F238E27FC236}">
                  <a16:creationId xmlns:a16="http://schemas.microsoft.com/office/drawing/2014/main" id="{5C336851-3027-0EB5-A3DC-25055105A8C0}"/>
                </a:ext>
              </a:extLst>
            </p:cNvPr>
            <p:cNvSpPr>
              <a:spLocks/>
            </p:cNvSpPr>
            <p:nvPr/>
          </p:nvSpPr>
          <p:spPr bwMode="auto">
            <a:xfrm>
              <a:off x="4169" y="2338"/>
              <a:ext cx="38" cy="44"/>
            </a:xfrm>
            <a:custGeom>
              <a:avLst/>
              <a:gdLst>
                <a:gd name="T0" fmla="*/ 144 w 19"/>
                <a:gd name="T1" fmla="*/ 161 h 20"/>
                <a:gd name="T2" fmla="*/ 120 w 19"/>
                <a:gd name="T3" fmla="*/ 202 h 20"/>
                <a:gd name="T4" fmla="*/ 104 w 19"/>
                <a:gd name="T5" fmla="*/ 194 h 20"/>
                <a:gd name="T6" fmla="*/ 96 w 19"/>
                <a:gd name="T7" fmla="*/ 202 h 20"/>
                <a:gd name="T8" fmla="*/ 72 w 19"/>
                <a:gd name="T9" fmla="*/ 202 h 20"/>
                <a:gd name="T10" fmla="*/ 40 w 19"/>
                <a:gd name="T11" fmla="*/ 194 h 20"/>
                <a:gd name="T12" fmla="*/ 40 w 19"/>
                <a:gd name="T13" fmla="*/ 161 h 20"/>
                <a:gd name="T14" fmla="*/ 8 w 19"/>
                <a:gd name="T15" fmla="*/ 141 h 20"/>
                <a:gd name="T16" fmla="*/ 8 w 19"/>
                <a:gd name="T17" fmla="*/ 106 h 20"/>
                <a:gd name="T18" fmla="*/ 0 w 19"/>
                <a:gd name="T19" fmla="*/ 73 h 20"/>
                <a:gd name="T20" fmla="*/ 16 w 19"/>
                <a:gd name="T21" fmla="*/ 53 h 20"/>
                <a:gd name="T22" fmla="*/ 32 w 19"/>
                <a:gd name="T23" fmla="*/ 33 h 20"/>
                <a:gd name="T24" fmla="*/ 88 w 19"/>
                <a:gd name="T25" fmla="*/ 9 h 20"/>
                <a:gd name="T26" fmla="*/ 112 w 19"/>
                <a:gd name="T27" fmla="*/ 33 h 20"/>
                <a:gd name="T28" fmla="*/ 128 w 19"/>
                <a:gd name="T29" fmla="*/ 64 h 20"/>
                <a:gd name="T30" fmla="*/ 128 w 19"/>
                <a:gd name="T31" fmla="*/ 73 h 20"/>
                <a:gd name="T32" fmla="*/ 144 w 19"/>
                <a:gd name="T33" fmla="*/ 97 h 20"/>
                <a:gd name="T34" fmla="*/ 152 w 19"/>
                <a:gd name="T35" fmla="*/ 125 h 20"/>
                <a:gd name="T36" fmla="*/ 144 w 19"/>
                <a:gd name="T37" fmla="*/ 161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18" y="15"/>
                  </a:moveTo>
                  <a:cubicBezTo>
                    <a:pt x="18" y="17"/>
                    <a:pt x="16" y="19"/>
                    <a:pt x="15" y="19"/>
                  </a:cubicBezTo>
                  <a:cubicBezTo>
                    <a:pt x="14" y="19"/>
                    <a:pt x="14" y="19"/>
                    <a:pt x="13" y="18"/>
                  </a:cubicBezTo>
                  <a:cubicBezTo>
                    <a:pt x="12" y="18"/>
                    <a:pt x="12" y="19"/>
                    <a:pt x="12" y="19"/>
                  </a:cubicBezTo>
                  <a:cubicBezTo>
                    <a:pt x="10" y="19"/>
                    <a:pt x="10" y="19"/>
                    <a:pt x="9" y="19"/>
                  </a:cubicBezTo>
                  <a:cubicBezTo>
                    <a:pt x="7" y="19"/>
                    <a:pt x="6" y="20"/>
                    <a:pt x="5" y="18"/>
                  </a:cubicBezTo>
                  <a:cubicBezTo>
                    <a:pt x="5" y="17"/>
                    <a:pt x="6" y="16"/>
                    <a:pt x="5" y="15"/>
                  </a:cubicBezTo>
                  <a:cubicBezTo>
                    <a:pt x="4" y="14"/>
                    <a:pt x="2" y="14"/>
                    <a:pt x="1" y="13"/>
                  </a:cubicBezTo>
                  <a:cubicBezTo>
                    <a:pt x="0" y="12"/>
                    <a:pt x="1" y="12"/>
                    <a:pt x="1" y="10"/>
                  </a:cubicBezTo>
                  <a:cubicBezTo>
                    <a:pt x="2" y="9"/>
                    <a:pt x="0" y="8"/>
                    <a:pt x="0" y="7"/>
                  </a:cubicBezTo>
                  <a:cubicBezTo>
                    <a:pt x="0" y="6"/>
                    <a:pt x="2" y="6"/>
                    <a:pt x="2" y="5"/>
                  </a:cubicBezTo>
                  <a:cubicBezTo>
                    <a:pt x="3" y="4"/>
                    <a:pt x="3" y="4"/>
                    <a:pt x="4" y="3"/>
                  </a:cubicBezTo>
                  <a:cubicBezTo>
                    <a:pt x="6" y="1"/>
                    <a:pt x="9" y="0"/>
                    <a:pt x="11" y="1"/>
                  </a:cubicBezTo>
                  <a:cubicBezTo>
                    <a:pt x="12" y="2"/>
                    <a:pt x="13" y="3"/>
                    <a:pt x="14" y="3"/>
                  </a:cubicBezTo>
                  <a:cubicBezTo>
                    <a:pt x="15" y="4"/>
                    <a:pt x="16" y="4"/>
                    <a:pt x="16" y="6"/>
                  </a:cubicBezTo>
                  <a:cubicBezTo>
                    <a:pt x="16" y="6"/>
                    <a:pt x="16" y="7"/>
                    <a:pt x="16" y="7"/>
                  </a:cubicBezTo>
                  <a:cubicBezTo>
                    <a:pt x="17" y="8"/>
                    <a:pt x="18" y="8"/>
                    <a:pt x="18" y="9"/>
                  </a:cubicBezTo>
                  <a:cubicBezTo>
                    <a:pt x="19" y="10"/>
                    <a:pt x="19" y="11"/>
                    <a:pt x="19" y="12"/>
                  </a:cubicBezTo>
                  <a:cubicBezTo>
                    <a:pt x="19" y="13"/>
                    <a:pt x="18" y="15"/>
                    <a:pt x="18" y="1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96" name="Freeform 986">
              <a:extLst>
                <a:ext uri="{FF2B5EF4-FFF2-40B4-BE49-F238E27FC236}">
                  <a16:creationId xmlns:a16="http://schemas.microsoft.com/office/drawing/2014/main" id="{285C33B5-E9B9-C02E-871B-40FD86488D17}"/>
                </a:ext>
              </a:extLst>
            </p:cNvPr>
            <p:cNvSpPr>
              <a:spLocks/>
            </p:cNvSpPr>
            <p:nvPr/>
          </p:nvSpPr>
          <p:spPr bwMode="auto">
            <a:xfrm>
              <a:off x="4177" y="2371"/>
              <a:ext cx="8" cy="4"/>
            </a:xfrm>
            <a:custGeom>
              <a:avLst/>
              <a:gdLst>
                <a:gd name="T0" fmla="*/ 0 w 4"/>
                <a:gd name="T1" fmla="*/ 0 h 2"/>
                <a:gd name="T2" fmla="*/ 32 w 4"/>
                <a:gd name="T3" fmla="*/ 16 h 2"/>
                <a:gd name="T4" fmla="*/ 0 60000 65536"/>
                <a:gd name="T5" fmla="*/ 0 60000 65536"/>
              </a:gdLst>
              <a:ahLst/>
              <a:cxnLst>
                <a:cxn ang="T4">
                  <a:pos x="T0" y="T1"/>
                </a:cxn>
                <a:cxn ang="T5">
                  <a:pos x="T2" y="T3"/>
                </a:cxn>
              </a:cxnLst>
              <a:rect l="0" t="0" r="r" b="b"/>
              <a:pathLst>
                <a:path w="4" h="2">
                  <a:moveTo>
                    <a:pt x="0" y="0"/>
                  </a:moveTo>
                  <a:cubicBezTo>
                    <a:pt x="2" y="1"/>
                    <a:pt x="3" y="1"/>
                    <a:pt x="4" y="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97" name="Freeform 987">
              <a:extLst>
                <a:ext uri="{FF2B5EF4-FFF2-40B4-BE49-F238E27FC236}">
                  <a16:creationId xmlns:a16="http://schemas.microsoft.com/office/drawing/2014/main" id="{3044DE45-13F7-0C3D-4A2F-AFDBB88C202C}"/>
                </a:ext>
              </a:extLst>
            </p:cNvPr>
            <p:cNvSpPr>
              <a:spLocks/>
            </p:cNvSpPr>
            <p:nvPr/>
          </p:nvSpPr>
          <p:spPr bwMode="auto">
            <a:xfrm>
              <a:off x="4201" y="2353"/>
              <a:ext cx="2" cy="5"/>
            </a:xfrm>
            <a:custGeom>
              <a:avLst/>
              <a:gdLst>
                <a:gd name="T0" fmla="*/ 8 w 1"/>
                <a:gd name="T1" fmla="*/ 33 h 2"/>
                <a:gd name="T2" fmla="*/ 0 w 1"/>
                <a:gd name="T3" fmla="*/ 0 h 2"/>
                <a:gd name="T4" fmla="*/ 0 60000 65536"/>
                <a:gd name="T5" fmla="*/ 0 60000 65536"/>
              </a:gdLst>
              <a:ahLst/>
              <a:cxnLst>
                <a:cxn ang="T4">
                  <a:pos x="T0" y="T1"/>
                </a:cxn>
                <a:cxn ang="T5">
                  <a:pos x="T2" y="T3"/>
                </a:cxn>
              </a:cxnLst>
              <a:rect l="0" t="0" r="r" b="b"/>
              <a:pathLst>
                <a:path w="1" h="2">
                  <a:moveTo>
                    <a:pt x="1" y="2"/>
                  </a:moveTo>
                  <a:cubicBezTo>
                    <a:pt x="0" y="1"/>
                    <a:pt x="0" y="0"/>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98" name="Freeform 988">
              <a:extLst>
                <a:ext uri="{FF2B5EF4-FFF2-40B4-BE49-F238E27FC236}">
                  <a16:creationId xmlns:a16="http://schemas.microsoft.com/office/drawing/2014/main" id="{7F46C5D0-FFDD-0831-EE6B-5C0009923B2C}"/>
                </a:ext>
              </a:extLst>
            </p:cNvPr>
            <p:cNvSpPr>
              <a:spLocks/>
            </p:cNvSpPr>
            <p:nvPr/>
          </p:nvSpPr>
          <p:spPr bwMode="auto">
            <a:xfrm>
              <a:off x="4181" y="2353"/>
              <a:ext cx="12" cy="9"/>
            </a:xfrm>
            <a:custGeom>
              <a:avLst/>
              <a:gdLst>
                <a:gd name="T0" fmla="*/ 48 w 6"/>
                <a:gd name="T1" fmla="*/ 25 h 4"/>
                <a:gd name="T2" fmla="*/ 32 w 6"/>
                <a:gd name="T3" fmla="*/ 0 h 4"/>
                <a:gd name="T4" fmla="*/ 24 w 6"/>
                <a:gd name="T5" fmla="*/ 0 h 4"/>
                <a:gd name="T6" fmla="*/ 16 w 6"/>
                <a:gd name="T7" fmla="*/ 0 h 4"/>
                <a:gd name="T8" fmla="*/ 0 w 6"/>
                <a:gd name="T9" fmla="*/ 11 h 4"/>
                <a:gd name="T10" fmla="*/ 0 w 6"/>
                <a:gd name="T11" fmla="*/ 45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6" y="2"/>
                  </a:moveTo>
                  <a:cubicBezTo>
                    <a:pt x="6" y="1"/>
                    <a:pt x="5" y="0"/>
                    <a:pt x="4" y="0"/>
                  </a:cubicBezTo>
                  <a:cubicBezTo>
                    <a:pt x="4" y="0"/>
                    <a:pt x="4" y="0"/>
                    <a:pt x="3" y="0"/>
                  </a:cubicBezTo>
                  <a:cubicBezTo>
                    <a:pt x="3" y="0"/>
                    <a:pt x="2" y="0"/>
                    <a:pt x="2" y="0"/>
                  </a:cubicBezTo>
                  <a:cubicBezTo>
                    <a:pt x="1" y="0"/>
                    <a:pt x="0" y="0"/>
                    <a:pt x="0" y="1"/>
                  </a:cubicBezTo>
                  <a:cubicBezTo>
                    <a:pt x="0" y="2"/>
                    <a:pt x="1" y="3"/>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999" name="Freeform 989">
              <a:extLst>
                <a:ext uri="{FF2B5EF4-FFF2-40B4-BE49-F238E27FC236}">
                  <a16:creationId xmlns:a16="http://schemas.microsoft.com/office/drawing/2014/main" id="{5D373990-4977-52EA-5E4A-367696FA5FA9}"/>
                </a:ext>
              </a:extLst>
            </p:cNvPr>
            <p:cNvSpPr>
              <a:spLocks/>
            </p:cNvSpPr>
            <p:nvPr/>
          </p:nvSpPr>
          <p:spPr bwMode="auto">
            <a:xfrm>
              <a:off x="4197" y="2362"/>
              <a:ext cx="4" cy="9"/>
            </a:xfrm>
            <a:custGeom>
              <a:avLst/>
              <a:gdLst>
                <a:gd name="T0" fmla="*/ 0 w 2"/>
                <a:gd name="T1" fmla="*/ 45 h 4"/>
                <a:gd name="T2" fmla="*/ 16 w 2"/>
                <a:gd name="T3" fmla="*/ 25 h 4"/>
                <a:gd name="T4" fmla="*/ 8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4"/>
                  </a:moveTo>
                  <a:cubicBezTo>
                    <a:pt x="1" y="4"/>
                    <a:pt x="2" y="2"/>
                    <a:pt x="2" y="2"/>
                  </a:cubicBezTo>
                  <a:cubicBezTo>
                    <a:pt x="2" y="1"/>
                    <a:pt x="1" y="0"/>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00" name="Freeform 990">
              <a:extLst>
                <a:ext uri="{FF2B5EF4-FFF2-40B4-BE49-F238E27FC236}">
                  <a16:creationId xmlns:a16="http://schemas.microsoft.com/office/drawing/2014/main" id="{025179DA-314E-ADD1-FE11-C1C88CF0AA1B}"/>
                </a:ext>
              </a:extLst>
            </p:cNvPr>
            <p:cNvSpPr>
              <a:spLocks/>
            </p:cNvSpPr>
            <p:nvPr/>
          </p:nvSpPr>
          <p:spPr bwMode="auto">
            <a:xfrm>
              <a:off x="4250" y="2799"/>
              <a:ext cx="39" cy="44"/>
            </a:xfrm>
            <a:custGeom>
              <a:avLst/>
              <a:gdLst>
                <a:gd name="T0" fmla="*/ 156 w 19"/>
                <a:gd name="T1" fmla="*/ 169 h 20"/>
                <a:gd name="T2" fmla="*/ 131 w 19"/>
                <a:gd name="T3" fmla="*/ 213 h 20"/>
                <a:gd name="T4" fmla="*/ 113 w 19"/>
                <a:gd name="T5" fmla="*/ 202 h 20"/>
                <a:gd name="T6" fmla="*/ 105 w 19"/>
                <a:gd name="T7" fmla="*/ 202 h 20"/>
                <a:gd name="T8" fmla="*/ 76 w 19"/>
                <a:gd name="T9" fmla="*/ 202 h 20"/>
                <a:gd name="T10" fmla="*/ 43 w 19"/>
                <a:gd name="T11" fmla="*/ 194 h 20"/>
                <a:gd name="T12" fmla="*/ 43 w 19"/>
                <a:gd name="T13" fmla="*/ 161 h 20"/>
                <a:gd name="T14" fmla="*/ 8 w 19"/>
                <a:gd name="T15" fmla="*/ 150 h 20"/>
                <a:gd name="T16" fmla="*/ 8 w 19"/>
                <a:gd name="T17" fmla="*/ 117 h 20"/>
                <a:gd name="T18" fmla="*/ 0 w 19"/>
                <a:gd name="T19" fmla="*/ 73 h 20"/>
                <a:gd name="T20" fmla="*/ 16 w 19"/>
                <a:gd name="T21" fmla="*/ 53 h 20"/>
                <a:gd name="T22" fmla="*/ 33 w 19"/>
                <a:gd name="T23" fmla="*/ 33 h 20"/>
                <a:gd name="T24" fmla="*/ 96 w 19"/>
                <a:gd name="T25" fmla="*/ 9 h 20"/>
                <a:gd name="T26" fmla="*/ 123 w 19"/>
                <a:gd name="T27" fmla="*/ 44 h 20"/>
                <a:gd name="T28" fmla="*/ 140 w 19"/>
                <a:gd name="T29" fmla="*/ 64 h 20"/>
                <a:gd name="T30" fmla="*/ 140 w 19"/>
                <a:gd name="T31" fmla="*/ 88 h 20"/>
                <a:gd name="T32" fmla="*/ 156 w 19"/>
                <a:gd name="T33" fmla="*/ 97 h 20"/>
                <a:gd name="T34" fmla="*/ 164 w 19"/>
                <a:gd name="T35" fmla="*/ 141 h 20"/>
                <a:gd name="T36" fmla="*/ 156 w 19"/>
                <a:gd name="T37" fmla="*/ 16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18" y="16"/>
                  </a:moveTo>
                  <a:cubicBezTo>
                    <a:pt x="18" y="17"/>
                    <a:pt x="16" y="19"/>
                    <a:pt x="15" y="20"/>
                  </a:cubicBezTo>
                  <a:cubicBezTo>
                    <a:pt x="14" y="20"/>
                    <a:pt x="14" y="19"/>
                    <a:pt x="13" y="19"/>
                  </a:cubicBezTo>
                  <a:cubicBezTo>
                    <a:pt x="12" y="18"/>
                    <a:pt x="12" y="19"/>
                    <a:pt x="12" y="19"/>
                  </a:cubicBezTo>
                  <a:cubicBezTo>
                    <a:pt x="10" y="20"/>
                    <a:pt x="10" y="19"/>
                    <a:pt x="9" y="19"/>
                  </a:cubicBezTo>
                  <a:cubicBezTo>
                    <a:pt x="7" y="19"/>
                    <a:pt x="6" y="20"/>
                    <a:pt x="5" y="18"/>
                  </a:cubicBezTo>
                  <a:cubicBezTo>
                    <a:pt x="5" y="17"/>
                    <a:pt x="6" y="16"/>
                    <a:pt x="5" y="15"/>
                  </a:cubicBezTo>
                  <a:cubicBezTo>
                    <a:pt x="4" y="14"/>
                    <a:pt x="2" y="15"/>
                    <a:pt x="1" y="14"/>
                  </a:cubicBezTo>
                  <a:cubicBezTo>
                    <a:pt x="0" y="12"/>
                    <a:pt x="1" y="12"/>
                    <a:pt x="1" y="11"/>
                  </a:cubicBezTo>
                  <a:cubicBezTo>
                    <a:pt x="2" y="9"/>
                    <a:pt x="0" y="9"/>
                    <a:pt x="0" y="7"/>
                  </a:cubicBezTo>
                  <a:cubicBezTo>
                    <a:pt x="0" y="6"/>
                    <a:pt x="2" y="6"/>
                    <a:pt x="2" y="5"/>
                  </a:cubicBezTo>
                  <a:cubicBezTo>
                    <a:pt x="3" y="5"/>
                    <a:pt x="3" y="4"/>
                    <a:pt x="4" y="3"/>
                  </a:cubicBezTo>
                  <a:cubicBezTo>
                    <a:pt x="6" y="1"/>
                    <a:pt x="9" y="0"/>
                    <a:pt x="11" y="1"/>
                  </a:cubicBezTo>
                  <a:cubicBezTo>
                    <a:pt x="12" y="2"/>
                    <a:pt x="13" y="3"/>
                    <a:pt x="14" y="4"/>
                  </a:cubicBezTo>
                  <a:cubicBezTo>
                    <a:pt x="15" y="4"/>
                    <a:pt x="16" y="5"/>
                    <a:pt x="16" y="6"/>
                  </a:cubicBezTo>
                  <a:cubicBezTo>
                    <a:pt x="16" y="7"/>
                    <a:pt x="16" y="7"/>
                    <a:pt x="16" y="8"/>
                  </a:cubicBezTo>
                  <a:cubicBezTo>
                    <a:pt x="17" y="8"/>
                    <a:pt x="18" y="9"/>
                    <a:pt x="18" y="9"/>
                  </a:cubicBezTo>
                  <a:cubicBezTo>
                    <a:pt x="19" y="10"/>
                    <a:pt x="19" y="11"/>
                    <a:pt x="19" y="13"/>
                  </a:cubicBezTo>
                  <a:cubicBezTo>
                    <a:pt x="19" y="14"/>
                    <a:pt x="18" y="15"/>
                    <a:pt x="18" y="16"/>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1" name="Freeform 991">
              <a:extLst>
                <a:ext uri="{FF2B5EF4-FFF2-40B4-BE49-F238E27FC236}">
                  <a16:creationId xmlns:a16="http://schemas.microsoft.com/office/drawing/2014/main" id="{924730A9-CF7E-34F5-D141-080429D0D9BB}"/>
                </a:ext>
              </a:extLst>
            </p:cNvPr>
            <p:cNvSpPr>
              <a:spLocks/>
            </p:cNvSpPr>
            <p:nvPr/>
          </p:nvSpPr>
          <p:spPr bwMode="auto">
            <a:xfrm>
              <a:off x="4253" y="2810"/>
              <a:ext cx="14" cy="20"/>
            </a:xfrm>
            <a:custGeom>
              <a:avLst/>
              <a:gdLst>
                <a:gd name="T0" fmla="*/ 16 w 7"/>
                <a:gd name="T1" fmla="*/ 0 h 9"/>
                <a:gd name="T2" fmla="*/ 0 w 7"/>
                <a:gd name="T3" fmla="*/ 20 h 9"/>
                <a:gd name="T4" fmla="*/ 8 w 7"/>
                <a:gd name="T5" fmla="*/ 53 h 9"/>
                <a:gd name="T6" fmla="*/ 0 w 7"/>
                <a:gd name="T7" fmla="*/ 80 h 9"/>
                <a:gd name="T8" fmla="*/ 24 w 7"/>
                <a:gd name="T9" fmla="*/ 98 h 9"/>
                <a:gd name="T10" fmla="*/ 8 w 7"/>
                <a:gd name="T11" fmla="*/ 80 h 9"/>
                <a:gd name="T12" fmla="*/ 32 w 7"/>
                <a:gd name="T13" fmla="*/ 44 h 9"/>
                <a:gd name="T14" fmla="*/ 40 w 7"/>
                <a:gd name="T15" fmla="*/ 20 h 9"/>
                <a:gd name="T16" fmla="*/ 56 w 7"/>
                <a:gd name="T17" fmla="*/ 20 h 9"/>
                <a:gd name="T18" fmla="*/ 40 w 7"/>
                <a:gd name="T19" fmla="*/ 9 h 9"/>
                <a:gd name="T20" fmla="*/ 8 w 7"/>
                <a:gd name="T21" fmla="*/ 20 h 9"/>
                <a:gd name="T22" fmla="*/ 24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0"/>
                  </a:moveTo>
                  <a:cubicBezTo>
                    <a:pt x="2" y="1"/>
                    <a:pt x="0" y="1"/>
                    <a:pt x="0" y="2"/>
                  </a:cubicBezTo>
                  <a:cubicBezTo>
                    <a:pt x="0" y="3"/>
                    <a:pt x="1" y="4"/>
                    <a:pt x="1" y="5"/>
                  </a:cubicBezTo>
                  <a:cubicBezTo>
                    <a:pt x="1" y="6"/>
                    <a:pt x="0" y="6"/>
                    <a:pt x="0" y="7"/>
                  </a:cubicBezTo>
                  <a:cubicBezTo>
                    <a:pt x="0" y="9"/>
                    <a:pt x="2" y="9"/>
                    <a:pt x="3" y="9"/>
                  </a:cubicBezTo>
                  <a:cubicBezTo>
                    <a:pt x="2" y="9"/>
                    <a:pt x="1" y="8"/>
                    <a:pt x="1" y="7"/>
                  </a:cubicBezTo>
                  <a:cubicBezTo>
                    <a:pt x="2" y="5"/>
                    <a:pt x="4" y="6"/>
                    <a:pt x="4" y="4"/>
                  </a:cubicBezTo>
                  <a:cubicBezTo>
                    <a:pt x="4" y="4"/>
                    <a:pt x="4" y="3"/>
                    <a:pt x="5" y="2"/>
                  </a:cubicBezTo>
                  <a:cubicBezTo>
                    <a:pt x="6" y="2"/>
                    <a:pt x="7" y="2"/>
                    <a:pt x="7" y="2"/>
                  </a:cubicBezTo>
                  <a:cubicBezTo>
                    <a:pt x="7" y="2"/>
                    <a:pt x="6" y="1"/>
                    <a:pt x="5" y="1"/>
                  </a:cubicBezTo>
                  <a:cubicBezTo>
                    <a:pt x="4" y="1"/>
                    <a:pt x="2" y="4"/>
                    <a:pt x="1" y="2"/>
                  </a:cubicBezTo>
                  <a:cubicBezTo>
                    <a:pt x="2" y="2"/>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2" name="Freeform 992">
              <a:extLst>
                <a:ext uri="{FF2B5EF4-FFF2-40B4-BE49-F238E27FC236}">
                  <a16:creationId xmlns:a16="http://schemas.microsoft.com/office/drawing/2014/main" id="{569A6F4F-A585-210C-D7F2-2A499611706F}"/>
                </a:ext>
              </a:extLst>
            </p:cNvPr>
            <p:cNvSpPr>
              <a:spLocks/>
            </p:cNvSpPr>
            <p:nvPr/>
          </p:nvSpPr>
          <p:spPr bwMode="auto">
            <a:xfrm>
              <a:off x="4261" y="2834"/>
              <a:ext cx="14" cy="7"/>
            </a:xfrm>
            <a:custGeom>
              <a:avLst/>
              <a:gdLst>
                <a:gd name="T0" fmla="*/ 0 w 7"/>
                <a:gd name="T1" fmla="*/ 0 h 3"/>
                <a:gd name="T2" fmla="*/ 8 w 7"/>
                <a:gd name="T3" fmla="*/ 28 h 3"/>
                <a:gd name="T4" fmla="*/ 24 w 7"/>
                <a:gd name="T5" fmla="*/ 37 h 3"/>
                <a:gd name="T6" fmla="*/ 56 w 7"/>
                <a:gd name="T7" fmla="*/ 28 h 3"/>
                <a:gd name="T8" fmla="*/ 40 w 7"/>
                <a:gd name="T9" fmla="*/ 28 h 3"/>
                <a:gd name="T10" fmla="*/ 24 w 7"/>
                <a:gd name="T11" fmla="*/ 28 h 3"/>
                <a:gd name="T12" fmla="*/ 16 w 7"/>
                <a:gd name="T13" fmla="*/ 12 h 3"/>
                <a:gd name="T14" fmla="*/ 0 w 7"/>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3">
                  <a:moveTo>
                    <a:pt x="0" y="0"/>
                  </a:moveTo>
                  <a:cubicBezTo>
                    <a:pt x="1" y="1"/>
                    <a:pt x="0" y="2"/>
                    <a:pt x="1" y="2"/>
                  </a:cubicBezTo>
                  <a:cubicBezTo>
                    <a:pt x="1" y="3"/>
                    <a:pt x="2" y="3"/>
                    <a:pt x="3" y="3"/>
                  </a:cubicBezTo>
                  <a:cubicBezTo>
                    <a:pt x="4" y="3"/>
                    <a:pt x="6" y="3"/>
                    <a:pt x="7" y="2"/>
                  </a:cubicBezTo>
                  <a:cubicBezTo>
                    <a:pt x="6" y="2"/>
                    <a:pt x="6" y="3"/>
                    <a:pt x="5" y="2"/>
                  </a:cubicBezTo>
                  <a:cubicBezTo>
                    <a:pt x="4" y="2"/>
                    <a:pt x="4" y="2"/>
                    <a:pt x="3" y="2"/>
                  </a:cubicBezTo>
                  <a:cubicBezTo>
                    <a:pt x="2" y="2"/>
                    <a:pt x="2" y="1"/>
                    <a:pt x="2" y="1"/>
                  </a:cubicBezTo>
                  <a:cubicBezTo>
                    <a:pt x="1" y="0"/>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3" name="Freeform 993">
              <a:extLst>
                <a:ext uri="{FF2B5EF4-FFF2-40B4-BE49-F238E27FC236}">
                  <a16:creationId xmlns:a16="http://schemas.microsoft.com/office/drawing/2014/main" id="{7161DFC9-FBB4-A7A9-E1CB-716D4E2B1D7C}"/>
                </a:ext>
              </a:extLst>
            </p:cNvPr>
            <p:cNvSpPr>
              <a:spLocks/>
            </p:cNvSpPr>
            <p:nvPr/>
          </p:nvSpPr>
          <p:spPr bwMode="auto">
            <a:xfrm>
              <a:off x="4277" y="2828"/>
              <a:ext cx="12" cy="13"/>
            </a:xfrm>
            <a:custGeom>
              <a:avLst/>
              <a:gdLst>
                <a:gd name="T0" fmla="*/ 40 w 6"/>
                <a:gd name="T1" fmla="*/ 20 h 6"/>
                <a:gd name="T2" fmla="*/ 24 w 6"/>
                <a:gd name="T3" fmla="*/ 52 h 6"/>
                <a:gd name="T4" fmla="*/ 16 w 6"/>
                <a:gd name="T5" fmla="*/ 61 h 6"/>
                <a:gd name="T6" fmla="*/ 0 w 6"/>
                <a:gd name="T7" fmla="*/ 52 h 6"/>
                <a:gd name="T8" fmla="*/ 24 w 6"/>
                <a:gd name="T9" fmla="*/ 33 h 6"/>
                <a:gd name="T10" fmla="*/ 40 w 6"/>
                <a:gd name="T11" fmla="*/ 20 h 6"/>
                <a:gd name="T12" fmla="*/ 40 w 6"/>
                <a:gd name="T13" fmla="*/ 0 h 6"/>
                <a:gd name="T14" fmla="*/ 40 w 6"/>
                <a:gd name="T15" fmla="*/ 9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6">
                  <a:moveTo>
                    <a:pt x="5" y="2"/>
                  </a:moveTo>
                  <a:cubicBezTo>
                    <a:pt x="5" y="3"/>
                    <a:pt x="4" y="4"/>
                    <a:pt x="3" y="5"/>
                  </a:cubicBezTo>
                  <a:cubicBezTo>
                    <a:pt x="3" y="5"/>
                    <a:pt x="3" y="6"/>
                    <a:pt x="2" y="6"/>
                  </a:cubicBezTo>
                  <a:cubicBezTo>
                    <a:pt x="1" y="6"/>
                    <a:pt x="1" y="5"/>
                    <a:pt x="0" y="5"/>
                  </a:cubicBezTo>
                  <a:cubicBezTo>
                    <a:pt x="2" y="6"/>
                    <a:pt x="3" y="5"/>
                    <a:pt x="3" y="3"/>
                  </a:cubicBezTo>
                  <a:cubicBezTo>
                    <a:pt x="4" y="3"/>
                    <a:pt x="4" y="2"/>
                    <a:pt x="5" y="2"/>
                  </a:cubicBezTo>
                  <a:cubicBezTo>
                    <a:pt x="5" y="1"/>
                    <a:pt x="5" y="1"/>
                    <a:pt x="5" y="0"/>
                  </a:cubicBezTo>
                  <a:cubicBezTo>
                    <a:pt x="6" y="0"/>
                    <a:pt x="5" y="1"/>
                    <a:pt x="5"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4" name="Freeform 994">
              <a:extLst>
                <a:ext uri="{FF2B5EF4-FFF2-40B4-BE49-F238E27FC236}">
                  <a16:creationId xmlns:a16="http://schemas.microsoft.com/office/drawing/2014/main" id="{B40C0BE9-BD4C-B58E-A406-0A8989D65B2E}"/>
                </a:ext>
              </a:extLst>
            </p:cNvPr>
            <p:cNvSpPr>
              <a:spLocks/>
            </p:cNvSpPr>
            <p:nvPr/>
          </p:nvSpPr>
          <p:spPr bwMode="auto">
            <a:xfrm>
              <a:off x="4283" y="2817"/>
              <a:ext cx="6" cy="6"/>
            </a:xfrm>
            <a:custGeom>
              <a:avLst/>
              <a:gdLst>
                <a:gd name="T0" fmla="*/ 0 w 3"/>
                <a:gd name="T1" fmla="*/ 0 h 3"/>
                <a:gd name="T2" fmla="*/ 16 w 3"/>
                <a:gd name="T3" fmla="*/ 24 h 3"/>
                <a:gd name="T4" fmla="*/ 16 w 3"/>
                <a:gd name="T5" fmla="*/ 16 h 3"/>
                <a:gd name="T6" fmla="*/ 8 w 3"/>
                <a:gd name="T7" fmla="*/ 16 h 3"/>
                <a:gd name="T8" fmla="*/ 0 w 3"/>
                <a:gd name="T9" fmla="*/ 8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3">
                  <a:moveTo>
                    <a:pt x="0" y="0"/>
                  </a:moveTo>
                  <a:cubicBezTo>
                    <a:pt x="1" y="1"/>
                    <a:pt x="3" y="2"/>
                    <a:pt x="2" y="3"/>
                  </a:cubicBezTo>
                  <a:cubicBezTo>
                    <a:pt x="2" y="3"/>
                    <a:pt x="2" y="2"/>
                    <a:pt x="2" y="2"/>
                  </a:cubicBezTo>
                  <a:cubicBezTo>
                    <a:pt x="2" y="2"/>
                    <a:pt x="1" y="2"/>
                    <a:pt x="1" y="2"/>
                  </a:cubicBezTo>
                  <a:cubicBezTo>
                    <a:pt x="1" y="2"/>
                    <a:pt x="1" y="1"/>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5" name="Freeform 995">
              <a:extLst>
                <a:ext uri="{FF2B5EF4-FFF2-40B4-BE49-F238E27FC236}">
                  <a16:creationId xmlns:a16="http://schemas.microsoft.com/office/drawing/2014/main" id="{750761F3-53E1-78BB-7A8B-AB83D0BFA1E9}"/>
                </a:ext>
              </a:extLst>
            </p:cNvPr>
            <p:cNvSpPr>
              <a:spLocks/>
            </p:cNvSpPr>
            <p:nvPr/>
          </p:nvSpPr>
          <p:spPr bwMode="auto">
            <a:xfrm>
              <a:off x="4279" y="2826"/>
              <a:ext cx="6" cy="8"/>
            </a:xfrm>
            <a:custGeom>
              <a:avLst/>
              <a:gdLst>
                <a:gd name="T0" fmla="*/ 16 w 3"/>
                <a:gd name="T1" fmla="*/ 8 h 4"/>
                <a:gd name="T2" fmla="*/ 16 w 3"/>
                <a:gd name="T3" fmla="*/ 24 h 4"/>
                <a:gd name="T4" fmla="*/ 0 w 3"/>
                <a:gd name="T5" fmla="*/ 24 h 4"/>
                <a:gd name="T6" fmla="*/ 16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2" y="2"/>
                    <a:pt x="2" y="2"/>
                    <a:pt x="2" y="3"/>
                  </a:cubicBezTo>
                  <a:cubicBezTo>
                    <a:pt x="1" y="3"/>
                    <a:pt x="1" y="3"/>
                    <a:pt x="0" y="3"/>
                  </a:cubicBezTo>
                  <a:cubicBezTo>
                    <a:pt x="2" y="4"/>
                    <a:pt x="3" y="2"/>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6" name="Freeform 996">
              <a:extLst>
                <a:ext uri="{FF2B5EF4-FFF2-40B4-BE49-F238E27FC236}">
                  <a16:creationId xmlns:a16="http://schemas.microsoft.com/office/drawing/2014/main" id="{46C6E127-89B1-2F51-F48F-4A3DAA61B4DB}"/>
                </a:ext>
              </a:extLst>
            </p:cNvPr>
            <p:cNvSpPr>
              <a:spLocks/>
            </p:cNvSpPr>
            <p:nvPr/>
          </p:nvSpPr>
          <p:spPr bwMode="auto">
            <a:xfrm>
              <a:off x="4259" y="2817"/>
              <a:ext cx="4" cy="6"/>
            </a:xfrm>
            <a:custGeom>
              <a:avLst/>
              <a:gdLst>
                <a:gd name="T0" fmla="*/ 8 w 2"/>
                <a:gd name="T1" fmla="*/ 0 h 3"/>
                <a:gd name="T2" fmla="*/ 16 w 2"/>
                <a:gd name="T3" fmla="*/ 16 h 3"/>
                <a:gd name="T4" fmla="*/ 0 w 2"/>
                <a:gd name="T5" fmla="*/ 24 h 3"/>
                <a:gd name="T6" fmla="*/ 8 w 2"/>
                <a:gd name="T7" fmla="*/ 16 h 3"/>
                <a:gd name="T8" fmla="*/ 0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0"/>
                  </a:moveTo>
                  <a:cubicBezTo>
                    <a:pt x="1" y="1"/>
                    <a:pt x="2" y="1"/>
                    <a:pt x="2" y="2"/>
                  </a:cubicBezTo>
                  <a:cubicBezTo>
                    <a:pt x="2" y="3"/>
                    <a:pt x="1" y="3"/>
                    <a:pt x="0" y="3"/>
                  </a:cubicBezTo>
                  <a:cubicBezTo>
                    <a:pt x="1" y="3"/>
                    <a:pt x="1" y="3"/>
                    <a:pt x="1" y="2"/>
                  </a:cubicBezTo>
                  <a:cubicBezTo>
                    <a:pt x="1" y="1"/>
                    <a:pt x="0" y="1"/>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7" name="Freeform 997">
              <a:extLst>
                <a:ext uri="{FF2B5EF4-FFF2-40B4-BE49-F238E27FC236}">
                  <a16:creationId xmlns:a16="http://schemas.microsoft.com/office/drawing/2014/main" id="{801C4457-1806-5DE6-A44B-4049DA1F7EBF}"/>
                </a:ext>
              </a:extLst>
            </p:cNvPr>
            <p:cNvSpPr>
              <a:spLocks/>
            </p:cNvSpPr>
            <p:nvPr/>
          </p:nvSpPr>
          <p:spPr bwMode="auto">
            <a:xfrm>
              <a:off x="4263" y="2802"/>
              <a:ext cx="18" cy="10"/>
            </a:xfrm>
            <a:custGeom>
              <a:avLst/>
              <a:gdLst>
                <a:gd name="T0" fmla="*/ 0 w 9"/>
                <a:gd name="T1" fmla="*/ 8 h 5"/>
                <a:gd name="T2" fmla="*/ 40 w 9"/>
                <a:gd name="T3" fmla="*/ 8 h 5"/>
                <a:gd name="T4" fmla="*/ 56 w 9"/>
                <a:gd name="T5" fmla="*/ 24 h 5"/>
                <a:gd name="T6" fmla="*/ 72 w 9"/>
                <a:gd name="T7" fmla="*/ 40 h 5"/>
                <a:gd name="T8" fmla="*/ 64 w 9"/>
                <a:gd name="T9" fmla="*/ 32 h 5"/>
                <a:gd name="T10" fmla="*/ 56 w 9"/>
                <a:gd name="T11" fmla="*/ 32 h 5"/>
                <a:gd name="T12" fmla="*/ 40 w 9"/>
                <a:gd name="T13" fmla="*/ 16 h 5"/>
                <a:gd name="T14" fmla="*/ 0 w 9"/>
                <a:gd name="T15" fmla="*/ 8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5">
                  <a:moveTo>
                    <a:pt x="0" y="1"/>
                  </a:moveTo>
                  <a:cubicBezTo>
                    <a:pt x="2" y="1"/>
                    <a:pt x="3" y="0"/>
                    <a:pt x="5" y="1"/>
                  </a:cubicBezTo>
                  <a:cubicBezTo>
                    <a:pt x="6" y="2"/>
                    <a:pt x="6" y="2"/>
                    <a:pt x="7" y="3"/>
                  </a:cubicBezTo>
                  <a:cubicBezTo>
                    <a:pt x="8" y="3"/>
                    <a:pt x="9" y="4"/>
                    <a:pt x="9" y="5"/>
                  </a:cubicBezTo>
                  <a:cubicBezTo>
                    <a:pt x="9" y="4"/>
                    <a:pt x="8" y="4"/>
                    <a:pt x="8" y="4"/>
                  </a:cubicBezTo>
                  <a:cubicBezTo>
                    <a:pt x="7" y="4"/>
                    <a:pt x="7" y="4"/>
                    <a:pt x="7" y="4"/>
                  </a:cubicBezTo>
                  <a:cubicBezTo>
                    <a:pt x="6" y="3"/>
                    <a:pt x="5" y="2"/>
                    <a:pt x="5" y="2"/>
                  </a:cubicBezTo>
                  <a:cubicBezTo>
                    <a:pt x="3" y="1"/>
                    <a:pt x="1" y="1"/>
                    <a:pt x="0"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8" name="Freeform 998">
              <a:extLst>
                <a:ext uri="{FF2B5EF4-FFF2-40B4-BE49-F238E27FC236}">
                  <a16:creationId xmlns:a16="http://schemas.microsoft.com/office/drawing/2014/main" id="{4F9B5E14-A454-3459-2F04-0EB2CB5B18F6}"/>
                </a:ext>
              </a:extLst>
            </p:cNvPr>
            <p:cNvSpPr>
              <a:spLocks/>
            </p:cNvSpPr>
            <p:nvPr/>
          </p:nvSpPr>
          <p:spPr bwMode="auto">
            <a:xfrm>
              <a:off x="4265" y="2817"/>
              <a:ext cx="8" cy="2"/>
            </a:xfrm>
            <a:custGeom>
              <a:avLst/>
              <a:gdLst>
                <a:gd name="T0" fmla="*/ 32 w 4"/>
                <a:gd name="T1" fmla="*/ 0 h 1"/>
                <a:gd name="T2" fmla="*/ 24 w 4"/>
                <a:gd name="T3" fmla="*/ 0 h 1"/>
                <a:gd name="T4" fmla="*/ 16 w 4"/>
                <a:gd name="T5" fmla="*/ 0 h 1"/>
                <a:gd name="T6" fmla="*/ 0 w 4"/>
                <a:gd name="T7" fmla="*/ 8 h 1"/>
                <a:gd name="T8" fmla="*/ 16 w 4"/>
                <a:gd name="T9" fmla="*/ 8 h 1"/>
                <a:gd name="T10" fmla="*/ 32 w 4"/>
                <a:gd name="T11" fmla="*/ 8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4" y="0"/>
                  </a:moveTo>
                  <a:cubicBezTo>
                    <a:pt x="4" y="0"/>
                    <a:pt x="3" y="0"/>
                    <a:pt x="3" y="0"/>
                  </a:cubicBezTo>
                  <a:cubicBezTo>
                    <a:pt x="3" y="0"/>
                    <a:pt x="2" y="0"/>
                    <a:pt x="2" y="0"/>
                  </a:cubicBezTo>
                  <a:cubicBezTo>
                    <a:pt x="2" y="0"/>
                    <a:pt x="0" y="0"/>
                    <a:pt x="0" y="1"/>
                  </a:cubicBezTo>
                  <a:cubicBezTo>
                    <a:pt x="1" y="0"/>
                    <a:pt x="1" y="1"/>
                    <a:pt x="2" y="1"/>
                  </a:cubicBezTo>
                  <a:cubicBezTo>
                    <a:pt x="3" y="1"/>
                    <a:pt x="3" y="0"/>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09" name="Freeform 999">
              <a:extLst>
                <a:ext uri="{FF2B5EF4-FFF2-40B4-BE49-F238E27FC236}">
                  <a16:creationId xmlns:a16="http://schemas.microsoft.com/office/drawing/2014/main" id="{98C66AC6-E56B-C569-EBFA-8B64E7E128F5}"/>
                </a:ext>
              </a:extLst>
            </p:cNvPr>
            <p:cNvSpPr>
              <a:spLocks/>
            </p:cNvSpPr>
            <p:nvPr/>
          </p:nvSpPr>
          <p:spPr bwMode="auto">
            <a:xfrm>
              <a:off x="4281" y="2826"/>
              <a:ext cx="2" cy="4"/>
            </a:xfrm>
            <a:custGeom>
              <a:avLst/>
              <a:gdLst>
                <a:gd name="T0" fmla="*/ 0 w 1"/>
                <a:gd name="T1" fmla="*/ 0 h 2"/>
                <a:gd name="T2" fmla="*/ 8 w 1"/>
                <a:gd name="T3" fmla="*/ 8 h 2"/>
                <a:gd name="T4" fmla="*/ 0 w 1"/>
                <a:gd name="T5" fmla="*/ 16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1" y="1"/>
                    <a:pt x="1" y="1"/>
                  </a:cubicBezTo>
                  <a:cubicBezTo>
                    <a:pt x="1" y="2"/>
                    <a:pt x="0" y="2"/>
                    <a:pt x="0" y="2"/>
                  </a:cubicBezTo>
                  <a:cubicBezTo>
                    <a:pt x="0" y="1"/>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10" name="Freeform 1000">
              <a:extLst>
                <a:ext uri="{FF2B5EF4-FFF2-40B4-BE49-F238E27FC236}">
                  <a16:creationId xmlns:a16="http://schemas.microsoft.com/office/drawing/2014/main" id="{7E728149-2CFB-F261-4305-02C498558E5F}"/>
                </a:ext>
              </a:extLst>
            </p:cNvPr>
            <p:cNvSpPr>
              <a:spLocks/>
            </p:cNvSpPr>
            <p:nvPr/>
          </p:nvSpPr>
          <p:spPr bwMode="auto">
            <a:xfrm>
              <a:off x="4250" y="2815"/>
              <a:ext cx="9" cy="8"/>
            </a:xfrm>
            <a:custGeom>
              <a:avLst/>
              <a:gdLst>
                <a:gd name="T0" fmla="*/ 11 w 4"/>
                <a:gd name="T1" fmla="*/ 0 h 4"/>
                <a:gd name="T2" fmla="*/ 25 w 4"/>
                <a:gd name="T3" fmla="*/ 16 h 4"/>
                <a:gd name="T4" fmla="*/ 11 w 4"/>
                <a:gd name="T5" fmla="*/ 32 h 4"/>
                <a:gd name="T6" fmla="*/ 36 w 4"/>
                <a:gd name="T7" fmla="*/ 24 h 4"/>
                <a:gd name="T8" fmla="*/ 36 w 4"/>
                <a:gd name="T9" fmla="*/ 24 h 4"/>
                <a:gd name="T10" fmla="*/ 36 w 4"/>
                <a:gd name="T11" fmla="*/ 16 h 4"/>
                <a:gd name="T12" fmla="*/ 36 w 4"/>
                <a:gd name="T13" fmla="*/ 16 h 4"/>
                <a:gd name="T14" fmla="*/ 25 w 4"/>
                <a:gd name="T15" fmla="*/ 16 h 4"/>
                <a:gd name="T16" fmla="*/ 11 w 4"/>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1" y="0"/>
                  </a:moveTo>
                  <a:cubicBezTo>
                    <a:pt x="0" y="0"/>
                    <a:pt x="1" y="1"/>
                    <a:pt x="2" y="2"/>
                  </a:cubicBezTo>
                  <a:cubicBezTo>
                    <a:pt x="2" y="3"/>
                    <a:pt x="2" y="4"/>
                    <a:pt x="1" y="4"/>
                  </a:cubicBezTo>
                  <a:cubicBezTo>
                    <a:pt x="2" y="4"/>
                    <a:pt x="2" y="4"/>
                    <a:pt x="3" y="3"/>
                  </a:cubicBezTo>
                  <a:cubicBezTo>
                    <a:pt x="3" y="3"/>
                    <a:pt x="3" y="3"/>
                    <a:pt x="3" y="3"/>
                  </a:cubicBezTo>
                  <a:cubicBezTo>
                    <a:pt x="3" y="2"/>
                    <a:pt x="4" y="2"/>
                    <a:pt x="3" y="2"/>
                  </a:cubicBezTo>
                  <a:cubicBezTo>
                    <a:pt x="3" y="2"/>
                    <a:pt x="3" y="2"/>
                    <a:pt x="3" y="2"/>
                  </a:cubicBezTo>
                  <a:cubicBezTo>
                    <a:pt x="2" y="2"/>
                    <a:pt x="2" y="2"/>
                    <a:pt x="2" y="2"/>
                  </a:cubicBezTo>
                  <a:cubicBezTo>
                    <a:pt x="2" y="1"/>
                    <a:pt x="1" y="1"/>
                    <a:pt x="1"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11" name="Freeform 1001">
              <a:extLst>
                <a:ext uri="{FF2B5EF4-FFF2-40B4-BE49-F238E27FC236}">
                  <a16:creationId xmlns:a16="http://schemas.microsoft.com/office/drawing/2014/main" id="{BDFF3DCA-6918-65C6-24D9-4C32A82CDA25}"/>
                </a:ext>
              </a:extLst>
            </p:cNvPr>
            <p:cNvSpPr>
              <a:spLocks/>
            </p:cNvSpPr>
            <p:nvPr/>
          </p:nvSpPr>
          <p:spPr bwMode="auto">
            <a:xfrm>
              <a:off x="4261" y="2834"/>
              <a:ext cx="4" cy="7"/>
            </a:xfrm>
            <a:custGeom>
              <a:avLst/>
              <a:gdLst>
                <a:gd name="T0" fmla="*/ 8 w 2"/>
                <a:gd name="T1" fmla="*/ 12 h 3"/>
                <a:gd name="T2" fmla="*/ 8 w 2"/>
                <a:gd name="T3" fmla="*/ 28 h 3"/>
                <a:gd name="T4" fmla="*/ 16 w 2"/>
                <a:gd name="T5" fmla="*/ 37 h 3"/>
                <a:gd name="T6" fmla="*/ 16 w 2"/>
                <a:gd name="T7" fmla="*/ 12 h 3"/>
                <a:gd name="T8" fmla="*/ 8 w 2"/>
                <a:gd name="T9" fmla="*/ 0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1"/>
                  </a:moveTo>
                  <a:cubicBezTo>
                    <a:pt x="1" y="1"/>
                    <a:pt x="0" y="2"/>
                    <a:pt x="1" y="2"/>
                  </a:cubicBezTo>
                  <a:cubicBezTo>
                    <a:pt x="1" y="2"/>
                    <a:pt x="1" y="3"/>
                    <a:pt x="2" y="3"/>
                  </a:cubicBezTo>
                  <a:cubicBezTo>
                    <a:pt x="1" y="2"/>
                    <a:pt x="1" y="1"/>
                    <a:pt x="2" y="1"/>
                  </a:cubicBezTo>
                  <a:cubicBezTo>
                    <a:pt x="2" y="1"/>
                    <a:pt x="2" y="0"/>
                    <a:pt x="1" y="0"/>
                  </a:cubicBezTo>
                  <a:cubicBezTo>
                    <a:pt x="1" y="0"/>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12" name="Freeform 1002">
              <a:extLst>
                <a:ext uri="{FF2B5EF4-FFF2-40B4-BE49-F238E27FC236}">
                  <a16:creationId xmlns:a16="http://schemas.microsoft.com/office/drawing/2014/main" id="{8BFF92F5-2997-A174-313B-FF7D0421F745}"/>
                </a:ext>
              </a:extLst>
            </p:cNvPr>
            <p:cNvSpPr>
              <a:spLocks/>
            </p:cNvSpPr>
            <p:nvPr/>
          </p:nvSpPr>
          <p:spPr bwMode="auto">
            <a:xfrm>
              <a:off x="4279" y="2834"/>
              <a:ext cx="8" cy="7"/>
            </a:xfrm>
            <a:custGeom>
              <a:avLst/>
              <a:gdLst>
                <a:gd name="T0" fmla="*/ 32 w 4"/>
                <a:gd name="T1" fmla="*/ 0 h 3"/>
                <a:gd name="T2" fmla="*/ 24 w 4"/>
                <a:gd name="T3" fmla="*/ 12 h 3"/>
                <a:gd name="T4" fmla="*/ 16 w 4"/>
                <a:gd name="T5" fmla="*/ 28 h 3"/>
                <a:gd name="T6" fmla="*/ 8 w 4"/>
                <a:gd name="T7" fmla="*/ 37 h 3"/>
                <a:gd name="T8" fmla="*/ 0 w 4"/>
                <a:gd name="T9" fmla="*/ 28 h 3"/>
                <a:gd name="T10" fmla="*/ 16 w 4"/>
                <a:gd name="T11" fmla="*/ 28 h 3"/>
                <a:gd name="T12" fmla="*/ 24 w 4"/>
                <a:gd name="T13" fmla="*/ 12 h 3"/>
                <a:gd name="T14" fmla="*/ 32 w 4"/>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3">
                  <a:moveTo>
                    <a:pt x="4" y="0"/>
                  </a:moveTo>
                  <a:cubicBezTo>
                    <a:pt x="3" y="0"/>
                    <a:pt x="3" y="1"/>
                    <a:pt x="3" y="1"/>
                  </a:cubicBezTo>
                  <a:cubicBezTo>
                    <a:pt x="3" y="2"/>
                    <a:pt x="2" y="2"/>
                    <a:pt x="2" y="2"/>
                  </a:cubicBezTo>
                  <a:cubicBezTo>
                    <a:pt x="2" y="3"/>
                    <a:pt x="1" y="3"/>
                    <a:pt x="1" y="3"/>
                  </a:cubicBezTo>
                  <a:cubicBezTo>
                    <a:pt x="0" y="3"/>
                    <a:pt x="0" y="3"/>
                    <a:pt x="0" y="2"/>
                  </a:cubicBezTo>
                  <a:cubicBezTo>
                    <a:pt x="1" y="3"/>
                    <a:pt x="1" y="3"/>
                    <a:pt x="2" y="2"/>
                  </a:cubicBezTo>
                  <a:cubicBezTo>
                    <a:pt x="2" y="2"/>
                    <a:pt x="2" y="1"/>
                    <a:pt x="3" y="1"/>
                  </a:cubicBezTo>
                  <a:cubicBezTo>
                    <a:pt x="3" y="1"/>
                    <a:pt x="3" y="0"/>
                    <a:pt x="4"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13" name="Freeform 1003">
              <a:extLst>
                <a:ext uri="{FF2B5EF4-FFF2-40B4-BE49-F238E27FC236}">
                  <a16:creationId xmlns:a16="http://schemas.microsoft.com/office/drawing/2014/main" id="{2B62437D-7EB9-B351-5BFE-6AB6A6BCEBDA}"/>
                </a:ext>
              </a:extLst>
            </p:cNvPr>
            <p:cNvSpPr>
              <a:spLocks/>
            </p:cNvSpPr>
            <p:nvPr/>
          </p:nvSpPr>
          <p:spPr bwMode="auto">
            <a:xfrm>
              <a:off x="4250" y="2799"/>
              <a:ext cx="39" cy="44"/>
            </a:xfrm>
            <a:custGeom>
              <a:avLst/>
              <a:gdLst>
                <a:gd name="T0" fmla="*/ 156 w 19"/>
                <a:gd name="T1" fmla="*/ 169 h 20"/>
                <a:gd name="T2" fmla="*/ 131 w 19"/>
                <a:gd name="T3" fmla="*/ 213 h 20"/>
                <a:gd name="T4" fmla="*/ 113 w 19"/>
                <a:gd name="T5" fmla="*/ 202 h 20"/>
                <a:gd name="T6" fmla="*/ 105 w 19"/>
                <a:gd name="T7" fmla="*/ 202 h 20"/>
                <a:gd name="T8" fmla="*/ 76 w 19"/>
                <a:gd name="T9" fmla="*/ 202 h 20"/>
                <a:gd name="T10" fmla="*/ 43 w 19"/>
                <a:gd name="T11" fmla="*/ 194 h 20"/>
                <a:gd name="T12" fmla="*/ 43 w 19"/>
                <a:gd name="T13" fmla="*/ 161 h 20"/>
                <a:gd name="T14" fmla="*/ 8 w 19"/>
                <a:gd name="T15" fmla="*/ 150 h 20"/>
                <a:gd name="T16" fmla="*/ 8 w 19"/>
                <a:gd name="T17" fmla="*/ 117 h 20"/>
                <a:gd name="T18" fmla="*/ 0 w 19"/>
                <a:gd name="T19" fmla="*/ 73 h 20"/>
                <a:gd name="T20" fmla="*/ 16 w 19"/>
                <a:gd name="T21" fmla="*/ 53 h 20"/>
                <a:gd name="T22" fmla="*/ 33 w 19"/>
                <a:gd name="T23" fmla="*/ 33 h 20"/>
                <a:gd name="T24" fmla="*/ 96 w 19"/>
                <a:gd name="T25" fmla="*/ 9 h 20"/>
                <a:gd name="T26" fmla="*/ 123 w 19"/>
                <a:gd name="T27" fmla="*/ 44 h 20"/>
                <a:gd name="T28" fmla="*/ 140 w 19"/>
                <a:gd name="T29" fmla="*/ 64 h 20"/>
                <a:gd name="T30" fmla="*/ 140 w 19"/>
                <a:gd name="T31" fmla="*/ 88 h 20"/>
                <a:gd name="T32" fmla="*/ 156 w 19"/>
                <a:gd name="T33" fmla="*/ 97 h 20"/>
                <a:gd name="T34" fmla="*/ 164 w 19"/>
                <a:gd name="T35" fmla="*/ 141 h 20"/>
                <a:gd name="T36" fmla="*/ 156 w 19"/>
                <a:gd name="T37" fmla="*/ 169 h 2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20">
                  <a:moveTo>
                    <a:pt x="18" y="16"/>
                  </a:moveTo>
                  <a:cubicBezTo>
                    <a:pt x="18" y="17"/>
                    <a:pt x="16" y="19"/>
                    <a:pt x="15" y="20"/>
                  </a:cubicBezTo>
                  <a:cubicBezTo>
                    <a:pt x="14" y="20"/>
                    <a:pt x="14" y="19"/>
                    <a:pt x="13" y="19"/>
                  </a:cubicBezTo>
                  <a:cubicBezTo>
                    <a:pt x="12" y="18"/>
                    <a:pt x="12" y="19"/>
                    <a:pt x="12" y="19"/>
                  </a:cubicBezTo>
                  <a:cubicBezTo>
                    <a:pt x="10" y="20"/>
                    <a:pt x="10" y="19"/>
                    <a:pt x="9" y="19"/>
                  </a:cubicBezTo>
                  <a:cubicBezTo>
                    <a:pt x="7" y="19"/>
                    <a:pt x="6" y="20"/>
                    <a:pt x="5" y="18"/>
                  </a:cubicBezTo>
                  <a:cubicBezTo>
                    <a:pt x="5" y="17"/>
                    <a:pt x="6" y="16"/>
                    <a:pt x="5" y="15"/>
                  </a:cubicBezTo>
                  <a:cubicBezTo>
                    <a:pt x="4" y="14"/>
                    <a:pt x="2" y="15"/>
                    <a:pt x="1" y="14"/>
                  </a:cubicBezTo>
                  <a:cubicBezTo>
                    <a:pt x="0" y="12"/>
                    <a:pt x="1" y="12"/>
                    <a:pt x="1" y="11"/>
                  </a:cubicBezTo>
                  <a:cubicBezTo>
                    <a:pt x="2" y="9"/>
                    <a:pt x="0" y="9"/>
                    <a:pt x="0" y="7"/>
                  </a:cubicBezTo>
                  <a:cubicBezTo>
                    <a:pt x="0" y="6"/>
                    <a:pt x="2" y="6"/>
                    <a:pt x="2" y="5"/>
                  </a:cubicBezTo>
                  <a:cubicBezTo>
                    <a:pt x="3" y="5"/>
                    <a:pt x="3" y="4"/>
                    <a:pt x="4" y="3"/>
                  </a:cubicBezTo>
                  <a:cubicBezTo>
                    <a:pt x="6" y="1"/>
                    <a:pt x="9" y="0"/>
                    <a:pt x="11" y="1"/>
                  </a:cubicBezTo>
                  <a:cubicBezTo>
                    <a:pt x="12" y="2"/>
                    <a:pt x="13" y="3"/>
                    <a:pt x="14" y="4"/>
                  </a:cubicBezTo>
                  <a:cubicBezTo>
                    <a:pt x="15" y="4"/>
                    <a:pt x="16" y="5"/>
                    <a:pt x="16" y="6"/>
                  </a:cubicBezTo>
                  <a:cubicBezTo>
                    <a:pt x="16" y="7"/>
                    <a:pt x="16" y="7"/>
                    <a:pt x="16" y="8"/>
                  </a:cubicBezTo>
                  <a:cubicBezTo>
                    <a:pt x="17" y="8"/>
                    <a:pt x="18" y="9"/>
                    <a:pt x="18" y="9"/>
                  </a:cubicBezTo>
                  <a:cubicBezTo>
                    <a:pt x="19" y="10"/>
                    <a:pt x="19" y="11"/>
                    <a:pt x="19" y="13"/>
                  </a:cubicBezTo>
                  <a:cubicBezTo>
                    <a:pt x="19" y="14"/>
                    <a:pt x="18" y="15"/>
                    <a:pt x="18" y="1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14" name="Freeform 1004">
              <a:extLst>
                <a:ext uri="{FF2B5EF4-FFF2-40B4-BE49-F238E27FC236}">
                  <a16:creationId xmlns:a16="http://schemas.microsoft.com/office/drawing/2014/main" id="{BA074579-05AE-6223-9473-C205D6F1227E}"/>
                </a:ext>
              </a:extLst>
            </p:cNvPr>
            <p:cNvSpPr>
              <a:spLocks/>
            </p:cNvSpPr>
            <p:nvPr/>
          </p:nvSpPr>
          <p:spPr bwMode="auto">
            <a:xfrm>
              <a:off x="4259" y="2832"/>
              <a:ext cx="8" cy="5"/>
            </a:xfrm>
            <a:custGeom>
              <a:avLst/>
              <a:gdLst>
                <a:gd name="T0" fmla="*/ 0 w 4"/>
                <a:gd name="T1" fmla="*/ 0 h 2"/>
                <a:gd name="T2" fmla="*/ 32 w 4"/>
                <a:gd name="T3" fmla="*/ 33 h 2"/>
                <a:gd name="T4" fmla="*/ 0 60000 65536"/>
                <a:gd name="T5" fmla="*/ 0 60000 65536"/>
              </a:gdLst>
              <a:ahLst/>
              <a:cxnLst>
                <a:cxn ang="T4">
                  <a:pos x="T0" y="T1"/>
                </a:cxn>
                <a:cxn ang="T5">
                  <a:pos x="T2" y="T3"/>
                </a:cxn>
              </a:cxnLst>
              <a:rect l="0" t="0" r="r" b="b"/>
              <a:pathLst>
                <a:path w="4" h="2">
                  <a:moveTo>
                    <a:pt x="0" y="0"/>
                  </a:moveTo>
                  <a:cubicBezTo>
                    <a:pt x="2" y="1"/>
                    <a:pt x="3" y="1"/>
                    <a:pt x="4" y="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15" name="Freeform 1005">
              <a:extLst>
                <a:ext uri="{FF2B5EF4-FFF2-40B4-BE49-F238E27FC236}">
                  <a16:creationId xmlns:a16="http://schemas.microsoft.com/office/drawing/2014/main" id="{FFCA5295-2593-F219-88ED-D4349437BD16}"/>
                </a:ext>
              </a:extLst>
            </p:cNvPr>
            <p:cNvSpPr>
              <a:spLocks/>
            </p:cNvSpPr>
            <p:nvPr/>
          </p:nvSpPr>
          <p:spPr bwMode="auto">
            <a:xfrm>
              <a:off x="4283" y="2815"/>
              <a:ext cx="2" cy="4"/>
            </a:xfrm>
            <a:custGeom>
              <a:avLst/>
              <a:gdLst>
                <a:gd name="T0" fmla="*/ 8 w 1"/>
                <a:gd name="T1" fmla="*/ 16 h 2"/>
                <a:gd name="T2" fmla="*/ 0 w 1"/>
                <a:gd name="T3" fmla="*/ 0 h 2"/>
                <a:gd name="T4" fmla="*/ 0 60000 65536"/>
                <a:gd name="T5" fmla="*/ 0 60000 65536"/>
              </a:gdLst>
              <a:ahLst/>
              <a:cxnLst>
                <a:cxn ang="T4">
                  <a:pos x="T0" y="T1"/>
                </a:cxn>
                <a:cxn ang="T5">
                  <a:pos x="T2" y="T3"/>
                </a:cxn>
              </a:cxnLst>
              <a:rect l="0" t="0" r="r" b="b"/>
              <a:pathLst>
                <a:path w="1" h="2">
                  <a:moveTo>
                    <a:pt x="1" y="2"/>
                  </a:moveTo>
                  <a:cubicBezTo>
                    <a:pt x="0"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16" name="Freeform 1006">
              <a:extLst>
                <a:ext uri="{FF2B5EF4-FFF2-40B4-BE49-F238E27FC236}">
                  <a16:creationId xmlns:a16="http://schemas.microsoft.com/office/drawing/2014/main" id="{9370DC0D-3266-1AEC-D491-D3077F4B4C29}"/>
                </a:ext>
              </a:extLst>
            </p:cNvPr>
            <p:cNvSpPr>
              <a:spLocks/>
            </p:cNvSpPr>
            <p:nvPr/>
          </p:nvSpPr>
          <p:spPr bwMode="auto">
            <a:xfrm>
              <a:off x="4263" y="2815"/>
              <a:ext cx="12" cy="8"/>
            </a:xfrm>
            <a:custGeom>
              <a:avLst/>
              <a:gdLst>
                <a:gd name="T0" fmla="*/ 48 w 6"/>
                <a:gd name="T1" fmla="*/ 16 h 4"/>
                <a:gd name="T2" fmla="*/ 32 w 6"/>
                <a:gd name="T3" fmla="*/ 0 h 4"/>
                <a:gd name="T4" fmla="*/ 24 w 6"/>
                <a:gd name="T5" fmla="*/ 8 h 4"/>
                <a:gd name="T6" fmla="*/ 16 w 6"/>
                <a:gd name="T7" fmla="*/ 8 h 4"/>
                <a:gd name="T8" fmla="*/ 0 w 6"/>
                <a:gd name="T9" fmla="*/ 8 h 4"/>
                <a:gd name="T10" fmla="*/ 0 w 6"/>
                <a:gd name="T11" fmla="*/ 32 h 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4">
                  <a:moveTo>
                    <a:pt x="6" y="2"/>
                  </a:moveTo>
                  <a:cubicBezTo>
                    <a:pt x="6" y="1"/>
                    <a:pt x="5" y="1"/>
                    <a:pt x="4" y="0"/>
                  </a:cubicBezTo>
                  <a:cubicBezTo>
                    <a:pt x="4" y="0"/>
                    <a:pt x="4" y="1"/>
                    <a:pt x="3" y="1"/>
                  </a:cubicBezTo>
                  <a:cubicBezTo>
                    <a:pt x="3" y="1"/>
                    <a:pt x="2" y="1"/>
                    <a:pt x="2" y="1"/>
                  </a:cubicBezTo>
                  <a:cubicBezTo>
                    <a:pt x="1" y="0"/>
                    <a:pt x="0" y="0"/>
                    <a:pt x="0" y="1"/>
                  </a:cubicBezTo>
                  <a:cubicBezTo>
                    <a:pt x="0" y="2"/>
                    <a:pt x="1" y="3"/>
                    <a:pt x="0" y="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17" name="Freeform 1007">
              <a:extLst>
                <a:ext uri="{FF2B5EF4-FFF2-40B4-BE49-F238E27FC236}">
                  <a16:creationId xmlns:a16="http://schemas.microsoft.com/office/drawing/2014/main" id="{B0CAAB65-28B1-8975-9C78-51CF811A85BE}"/>
                </a:ext>
              </a:extLst>
            </p:cNvPr>
            <p:cNvSpPr>
              <a:spLocks/>
            </p:cNvSpPr>
            <p:nvPr/>
          </p:nvSpPr>
          <p:spPr bwMode="auto">
            <a:xfrm>
              <a:off x="4279" y="2823"/>
              <a:ext cx="4" cy="11"/>
            </a:xfrm>
            <a:custGeom>
              <a:avLst/>
              <a:gdLst>
                <a:gd name="T0" fmla="*/ 0 w 2"/>
                <a:gd name="T1" fmla="*/ 44 h 5"/>
                <a:gd name="T2" fmla="*/ 16 w 2"/>
                <a:gd name="T3" fmla="*/ 20 h 5"/>
                <a:gd name="T4" fmla="*/ 8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0" y="4"/>
                  </a:moveTo>
                  <a:cubicBezTo>
                    <a:pt x="1" y="5"/>
                    <a:pt x="2" y="3"/>
                    <a:pt x="2" y="2"/>
                  </a:cubicBezTo>
                  <a:cubicBezTo>
                    <a:pt x="2" y="1"/>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18" name="Freeform 1008">
              <a:extLst>
                <a:ext uri="{FF2B5EF4-FFF2-40B4-BE49-F238E27FC236}">
                  <a16:creationId xmlns:a16="http://schemas.microsoft.com/office/drawing/2014/main" id="{C3856984-A007-C15E-CC18-9EFFEE4CC44D}"/>
                </a:ext>
              </a:extLst>
            </p:cNvPr>
            <p:cNvSpPr>
              <a:spLocks/>
            </p:cNvSpPr>
            <p:nvPr/>
          </p:nvSpPr>
          <p:spPr bwMode="auto">
            <a:xfrm>
              <a:off x="4349" y="3022"/>
              <a:ext cx="39" cy="42"/>
            </a:xfrm>
            <a:custGeom>
              <a:avLst/>
              <a:gdLst>
                <a:gd name="T0" fmla="*/ 156 w 19"/>
                <a:gd name="T1" fmla="*/ 161 h 19"/>
                <a:gd name="T2" fmla="*/ 131 w 19"/>
                <a:gd name="T3" fmla="*/ 206 h 19"/>
                <a:gd name="T4" fmla="*/ 113 w 19"/>
                <a:gd name="T5" fmla="*/ 195 h 19"/>
                <a:gd name="T6" fmla="*/ 105 w 19"/>
                <a:gd name="T7" fmla="*/ 206 h 19"/>
                <a:gd name="T8" fmla="*/ 76 w 19"/>
                <a:gd name="T9" fmla="*/ 206 h 19"/>
                <a:gd name="T10" fmla="*/ 43 w 19"/>
                <a:gd name="T11" fmla="*/ 195 h 19"/>
                <a:gd name="T12" fmla="*/ 43 w 19"/>
                <a:gd name="T13" fmla="*/ 161 h 19"/>
                <a:gd name="T14" fmla="*/ 8 w 19"/>
                <a:gd name="T15" fmla="*/ 141 h 19"/>
                <a:gd name="T16" fmla="*/ 8 w 19"/>
                <a:gd name="T17" fmla="*/ 108 h 19"/>
                <a:gd name="T18" fmla="*/ 0 w 19"/>
                <a:gd name="T19" fmla="*/ 73 h 19"/>
                <a:gd name="T20" fmla="*/ 16 w 19"/>
                <a:gd name="T21" fmla="*/ 53 h 19"/>
                <a:gd name="T22" fmla="*/ 33 w 19"/>
                <a:gd name="T23" fmla="*/ 20 h 19"/>
                <a:gd name="T24" fmla="*/ 96 w 19"/>
                <a:gd name="T25" fmla="*/ 9 h 19"/>
                <a:gd name="T26" fmla="*/ 123 w 19"/>
                <a:gd name="T27" fmla="*/ 33 h 19"/>
                <a:gd name="T28" fmla="*/ 140 w 19"/>
                <a:gd name="T29" fmla="*/ 53 h 19"/>
                <a:gd name="T30" fmla="*/ 140 w 19"/>
                <a:gd name="T31" fmla="*/ 73 h 19"/>
                <a:gd name="T32" fmla="*/ 156 w 19"/>
                <a:gd name="T33" fmla="*/ 88 h 19"/>
                <a:gd name="T34" fmla="*/ 164 w 19"/>
                <a:gd name="T35" fmla="*/ 133 h 19"/>
                <a:gd name="T36" fmla="*/ 156 w 19"/>
                <a:gd name="T37" fmla="*/ 161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19">
                  <a:moveTo>
                    <a:pt x="18" y="15"/>
                  </a:moveTo>
                  <a:cubicBezTo>
                    <a:pt x="18" y="16"/>
                    <a:pt x="16" y="19"/>
                    <a:pt x="15" y="19"/>
                  </a:cubicBezTo>
                  <a:cubicBezTo>
                    <a:pt x="14" y="19"/>
                    <a:pt x="14" y="18"/>
                    <a:pt x="13" y="18"/>
                  </a:cubicBezTo>
                  <a:cubicBezTo>
                    <a:pt x="12" y="18"/>
                    <a:pt x="12" y="18"/>
                    <a:pt x="12" y="19"/>
                  </a:cubicBezTo>
                  <a:cubicBezTo>
                    <a:pt x="10" y="19"/>
                    <a:pt x="10" y="19"/>
                    <a:pt x="9" y="19"/>
                  </a:cubicBezTo>
                  <a:cubicBezTo>
                    <a:pt x="7" y="19"/>
                    <a:pt x="6" y="19"/>
                    <a:pt x="5" y="18"/>
                  </a:cubicBezTo>
                  <a:cubicBezTo>
                    <a:pt x="5" y="17"/>
                    <a:pt x="6" y="16"/>
                    <a:pt x="5" y="15"/>
                  </a:cubicBezTo>
                  <a:cubicBezTo>
                    <a:pt x="4" y="14"/>
                    <a:pt x="2" y="14"/>
                    <a:pt x="1" y="13"/>
                  </a:cubicBezTo>
                  <a:cubicBezTo>
                    <a:pt x="0" y="12"/>
                    <a:pt x="1" y="11"/>
                    <a:pt x="1" y="10"/>
                  </a:cubicBezTo>
                  <a:cubicBezTo>
                    <a:pt x="2" y="8"/>
                    <a:pt x="0" y="8"/>
                    <a:pt x="0" y="7"/>
                  </a:cubicBezTo>
                  <a:cubicBezTo>
                    <a:pt x="0" y="6"/>
                    <a:pt x="2" y="5"/>
                    <a:pt x="2" y="5"/>
                  </a:cubicBezTo>
                  <a:cubicBezTo>
                    <a:pt x="3" y="4"/>
                    <a:pt x="3" y="3"/>
                    <a:pt x="4" y="2"/>
                  </a:cubicBezTo>
                  <a:cubicBezTo>
                    <a:pt x="6" y="0"/>
                    <a:pt x="9" y="0"/>
                    <a:pt x="11" y="1"/>
                  </a:cubicBezTo>
                  <a:cubicBezTo>
                    <a:pt x="12" y="1"/>
                    <a:pt x="13" y="2"/>
                    <a:pt x="14" y="3"/>
                  </a:cubicBezTo>
                  <a:cubicBezTo>
                    <a:pt x="15" y="4"/>
                    <a:pt x="16" y="4"/>
                    <a:pt x="16" y="5"/>
                  </a:cubicBezTo>
                  <a:cubicBezTo>
                    <a:pt x="16" y="6"/>
                    <a:pt x="16" y="6"/>
                    <a:pt x="16" y="7"/>
                  </a:cubicBezTo>
                  <a:cubicBezTo>
                    <a:pt x="17" y="8"/>
                    <a:pt x="18" y="8"/>
                    <a:pt x="18" y="8"/>
                  </a:cubicBezTo>
                  <a:cubicBezTo>
                    <a:pt x="19" y="9"/>
                    <a:pt x="19" y="10"/>
                    <a:pt x="19" y="12"/>
                  </a:cubicBezTo>
                  <a:cubicBezTo>
                    <a:pt x="19" y="13"/>
                    <a:pt x="18" y="14"/>
                    <a:pt x="18" y="15"/>
                  </a:cubicBezTo>
                  <a:close/>
                </a:path>
              </a:pathLst>
            </a:custGeom>
            <a:solidFill>
              <a:srgbClr val="D9EF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19" name="Freeform 1009">
              <a:extLst>
                <a:ext uri="{FF2B5EF4-FFF2-40B4-BE49-F238E27FC236}">
                  <a16:creationId xmlns:a16="http://schemas.microsoft.com/office/drawing/2014/main" id="{731823C2-A902-5E25-307D-6B953CF18D36}"/>
                </a:ext>
              </a:extLst>
            </p:cNvPr>
            <p:cNvSpPr>
              <a:spLocks/>
            </p:cNvSpPr>
            <p:nvPr/>
          </p:nvSpPr>
          <p:spPr bwMode="auto">
            <a:xfrm>
              <a:off x="4351" y="3033"/>
              <a:ext cx="14" cy="20"/>
            </a:xfrm>
            <a:custGeom>
              <a:avLst/>
              <a:gdLst>
                <a:gd name="T0" fmla="*/ 16 w 7"/>
                <a:gd name="T1" fmla="*/ 0 h 9"/>
                <a:gd name="T2" fmla="*/ 0 w 7"/>
                <a:gd name="T3" fmla="*/ 9 h 9"/>
                <a:gd name="T4" fmla="*/ 8 w 7"/>
                <a:gd name="T5" fmla="*/ 44 h 9"/>
                <a:gd name="T6" fmla="*/ 0 w 7"/>
                <a:gd name="T7" fmla="*/ 80 h 9"/>
                <a:gd name="T8" fmla="*/ 24 w 7"/>
                <a:gd name="T9" fmla="*/ 89 h 9"/>
                <a:gd name="T10" fmla="*/ 8 w 7"/>
                <a:gd name="T11" fmla="*/ 64 h 9"/>
                <a:gd name="T12" fmla="*/ 32 w 7"/>
                <a:gd name="T13" fmla="*/ 44 h 9"/>
                <a:gd name="T14" fmla="*/ 40 w 7"/>
                <a:gd name="T15" fmla="*/ 20 h 9"/>
                <a:gd name="T16" fmla="*/ 56 w 7"/>
                <a:gd name="T17" fmla="*/ 9 h 9"/>
                <a:gd name="T18" fmla="*/ 40 w 7"/>
                <a:gd name="T19" fmla="*/ 0 h 9"/>
                <a:gd name="T20" fmla="*/ 8 w 7"/>
                <a:gd name="T21" fmla="*/ 20 h 9"/>
                <a:gd name="T22" fmla="*/ 24 w 7"/>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7" h="9">
                  <a:moveTo>
                    <a:pt x="2" y="0"/>
                  </a:moveTo>
                  <a:cubicBezTo>
                    <a:pt x="2" y="0"/>
                    <a:pt x="0" y="1"/>
                    <a:pt x="0" y="1"/>
                  </a:cubicBezTo>
                  <a:cubicBezTo>
                    <a:pt x="0" y="2"/>
                    <a:pt x="1" y="3"/>
                    <a:pt x="1" y="4"/>
                  </a:cubicBezTo>
                  <a:cubicBezTo>
                    <a:pt x="1" y="5"/>
                    <a:pt x="0" y="6"/>
                    <a:pt x="0" y="7"/>
                  </a:cubicBezTo>
                  <a:cubicBezTo>
                    <a:pt x="0" y="8"/>
                    <a:pt x="2" y="8"/>
                    <a:pt x="3" y="8"/>
                  </a:cubicBezTo>
                  <a:cubicBezTo>
                    <a:pt x="2" y="9"/>
                    <a:pt x="1" y="7"/>
                    <a:pt x="1" y="6"/>
                  </a:cubicBezTo>
                  <a:cubicBezTo>
                    <a:pt x="2" y="5"/>
                    <a:pt x="4" y="5"/>
                    <a:pt x="4" y="4"/>
                  </a:cubicBezTo>
                  <a:cubicBezTo>
                    <a:pt x="4" y="3"/>
                    <a:pt x="4" y="2"/>
                    <a:pt x="5" y="2"/>
                  </a:cubicBezTo>
                  <a:cubicBezTo>
                    <a:pt x="6" y="1"/>
                    <a:pt x="7" y="2"/>
                    <a:pt x="7" y="1"/>
                  </a:cubicBezTo>
                  <a:cubicBezTo>
                    <a:pt x="7" y="1"/>
                    <a:pt x="6" y="0"/>
                    <a:pt x="5" y="0"/>
                  </a:cubicBezTo>
                  <a:cubicBezTo>
                    <a:pt x="4" y="1"/>
                    <a:pt x="2" y="3"/>
                    <a:pt x="1" y="2"/>
                  </a:cubicBezTo>
                  <a:cubicBezTo>
                    <a:pt x="2" y="1"/>
                    <a:pt x="3" y="1"/>
                    <a:pt x="3"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0" name="Freeform 1010">
              <a:extLst>
                <a:ext uri="{FF2B5EF4-FFF2-40B4-BE49-F238E27FC236}">
                  <a16:creationId xmlns:a16="http://schemas.microsoft.com/office/drawing/2014/main" id="{EF64861A-EFBA-2E32-9697-7BFED7B17E4E}"/>
                </a:ext>
              </a:extLst>
            </p:cNvPr>
            <p:cNvSpPr>
              <a:spLocks/>
            </p:cNvSpPr>
            <p:nvPr/>
          </p:nvSpPr>
          <p:spPr bwMode="auto">
            <a:xfrm>
              <a:off x="4359" y="3055"/>
              <a:ext cx="14" cy="9"/>
            </a:xfrm>
            <a:custGeom>
              <a:avLst/>
              <a:gdLst>
                <a:gd name="T0" fmla="*/ 0 w 7"/>
                <a:gd name="T1" fmla="*/ 0 h 4"/>
                <a:gd name="T2" fmla="*/ 8 w 7"/>
                <a:gd name="T3" fmla="*/ 36 h 4"/>
                <a:gd name="T4" fmla="*/ 24 w 7"/>
                <a:gd name="T5" fmla="*/ 36 h 4"/>
                <a:gd name="T6" fmla="*/ 56 w 7"/>
                <a:gd name="T7" fmla="*/ 36 h 4"/>
                <a:gd name="T8" fmla="*/ 40 w 7"/>
                <a:gd name="T9" fmla="*/ 36 h 4"/>
                <a:gd name="T10" fmla="*/ 24 w 7"/>
                <a:gd name="T11" fmla="*/ 25 h 4"/>
                <a:gd name="T12" fmla="*/ 16 w 7"/>
                <a:gd name="T13" fmla="*/ 11 h 4"/>
                <a:gd name="T14" fmla="*/ 0 w 7"/>
                <a:gd name="T15" fmla="*/ 0 h 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 h="4">
                  <a:moveTo>
                    <a:pt x="0" y="0"/>
                  </a:moveTo>
                  <a:cubicBezTo>
                    <a:pt x="1" y="1"/>
                    <a:pt x="0" y="2"/>
                    <a:pt x="1" y="3"/>
                  </a:cubicBezTo>
                  <a:cubicBezTo>
                    <a:pt x="1" y="3"/>
                    <a:pt x="2" y="3"/>
                    <a:pt x="3" y="3"/>
                  </a:cubicBezTo>
                  <a:cubicBezTo>
                    <a:pt x="4" y="3"/>
                    <a:pt x="6" y="4"/>
                    <a:pt x="7" y="3"/>
                  </a:cubicBezTo>
                  <a:cubicBezTo>
                    <a:pt x="6" y="3"/>
                    <a:pt x="6" y="3"/>
                    <a:pt x="5" y="3"/>
                  </a:cubicBezTo>
                  <a:cubicBezTo>
                    <a:pt x="4" y="2"/>
                    <a:pt x="4" y="2"/>
                    <a:pt x="3" y="2"/>
                  </a:cubicBezTo>
                  <a:cubicBezTo>
                    <a:pt x="2" y="2"/>
                    <a:pt x="2" y="2"/>
                    <a:pt x="2" y="1"/>
                  </a:cubicBezTo>
                  <a:cubicBezTo>
                    <a:pt x="1" y="1"/>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1" name="Freeform 1011">
              <a:extLst>
                <a:ext uri="{FF2B5EF4-FFF2-40B4-BE49-F238E27FC236}">
                  <a16:creationId xmlns:a16="http://schemas.microsoft.com/office/drawing/2014/main" id="{1BA16DC7-50EA-CF1A-BF9C-38A552F1EAE9}"/>
                </a:ext>
              </a:extLst>
            </p:cNvPr>
            <p:cNvSpPr>
              <a:spLocks/>
            </p:cNvSpPr>
            <p:nvPr/>
          </p:nvSpPr>
          <p:spPr bwMode="auto">
            <a:xfrm>
              <a:off x="4376" y="3049"/>
              <a:ext cx="12" cy="13"/>
            </a:xfrm>
            <a:custGeom>
              <a:avLst/>
              <a:gdLst>
                <a:gd name="T0" fmla="*/ 40 w 6"/>
                <a:gd name="T1" fmla="*/ 20 h 6"/>
                <a:gd name="T2" fmla="*/ 24 w 6"/>
                <a:gd name="T3" fmla="*/ 52 h 6"/>
                <a:gd name="T4" fmla="*/ 16 w 6"/>
                <a:gd name="T5" fmla="*/ 61 h 6"/>
                <a:gd name="T6" fmla="*/ 0 w 6"/>
                <a:gd name="T7" fmla="*/ 52 h 6"/>
                <a:gd name="T8" fmla="*/ 24 w 6"/>
                <a:gd name="T9" fmla="*/ 43 h 6"/>
                <a:gd name="T10" fmla="*/ 40 w 6"/>
                <a:gd name="T11" fmla="*/ 20 h 6"/>
                <a:gd name="T12" fmla="*/ 40 w 6"/>
                <a:gd name="T13" fmla="*/ 0 h 6"/>
                <a:gd name="T14" fmla="*/ 40 w 6"/>
                <a:gd name="T15" fmla="*/ 20 h 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 h="6">
                  <a:moveTo>
                    <a:pt x="5" y="2"/>
                  </a:moveTo>
                  <a:cubicBezTo>
                    <a:pt x="5" y="3"/>
                    <a:pt x="4" y="4"/>
                    <a:pt x="3" y="5"/>
                  </a:cubicBezTo>
                  <a:cubicBezTo>
                    <a:pt x="3" y="5"/>
                    <a:pt x="3" y="6"/>
                    <a:pt x="2" y="6"/>
                  </a:cubicBezTo>
                  <a:cubicBezTo>
                    <a:pt x="1" y="6"/>
                    <a:pt x="1" y="6"/>
                    <a:pt x="0" y="5"/>
                  </a:cubicBezTo>
                  <a:cubicBezTo>
                    <a:pt x="2" y="6"/>
                    <a:pt x="3" y="5"/>
                    <a:pt x="3" y="4"/>
                  </a:cubicBezTo>
                  <a:cubicBezTo>
                    <a:pt x="4" y="3"/>
                    <a:pt x="4" y="3"/>
                    <a:pt x="5" y="2"/>
                  </a:cubicBezTo>
                  <a:cubicBezTo>
                    <a:pt x="5" y="2"/>
                    <a:pt x="5" y="1"/>
                    <a:pt x="5" y="0"/>
                  </a:cubicBezTo>
                  <a:cubicBezTo>
                    <a:pt x="6" y="1"/>
                    <a:pt x="5" y="1"/>
                    <a:pt x="5" y="2"/>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2" name="Freeform 1012">
              <a:extLst>
                <a:ext uri="{FF2B5EF4-FFF2-40B4-BE49-F238E27FC236}">
                  <a16:creationId xmlns:a16="http://schemas.microsoft.com/office/drawing/2014/main" id="{DEC46B42-848E-D789-6014-A23D463467EC}"/>
                </a:ext>
              </a:extLst>
            </p:cNvPr>
            <p:cNvSpPr>
              <a:spLocks/>
            </p:cNvSpPr>
            <p:nvPr/>
          </p:nvSpPr>
          <p:spPr bwMode="auto">
            <a:xfrm>
              <a:off x="4382" y="3040"/>
              <a:ext cx="6" cy="4"/>
            </a:xfrm>
            <a:custGeom>
              <a:avLst/>
              <a:gdLst>
                <a:gd name="T0" fmla="*/ 0 w 3"/>
                <a:gd name="T1" fmla="*/ 0 h 2"/>
                <a:gd name="T2" fmla="*/ 16 w 3"/>
                <a:gd name="T3" fmla="*/ 16 h 2"/>
                <a:gd name="T4" fmla="*/ 16 w 3"/>
                <a:gd name="T5" fmla="*/ 8 h 2"/>
                <a:gd name="T6" fmla="*/ 8 w 3"/>
                <a:gd name="T7" fmla="*/ 8 h 2"/>
                <a:gd name="T8" fmla="*/ 0 w 3"/>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
                  <a:moveTo>
                    <a:pt x="0" y="0"/>
                  </a:moveTo>
                  <a:cubicBezTo>
                    <a:pt x="1" y="0"/>
                    <a:pt x="3" y="1"/>
                    <a:pt x="2" y="2"/>
                  </a:cubicBezTo>
                  <a:cubicBezTo>
                    <a:pt x="2" y="2"/>
                    <a:pt x="2" y="2"/>
                    <a:pt x="2" y="1"/>
                  </a:cubicBezTo>
                  <a:cubicBezTo>
                    <a:pt x="2" y="1"/>
                    <a:pt x="1" y="1"/>
                    <a:pt x="1" y="1"/>
                  </a:cubicBezTo>
                  <a:cubicBezTo>
                    <a:pt x="1" y="1"/>
                    <a:pt x="1" y="0"/>
                    <a:pt x="0"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3" name="Freeform 1013">
              <a:extLst>
                <a:ext uri="{FF2B5EF4-FFF2-40B4-BE49-F238E27FC236}">
                  <a16:creationId xmlns:a16="http://schemas.microsoft.com/office/drawing/2014/main" id="{B73376EB-F3CB-5B7A-0993-BB6AABD3EDAB}"/>
                </a:ext>
              </a:extLst>
            </p:cNvPr>
            <p:cNvSpPr>
              <a:spLocks/>
            </p:cNvSpPr>
            <p:nvPr/>
          </p:nvSpPr>
          <p:spPr bwMode="auto">
            <a:xfrm>
              <a:off x="4378" y="3049"/>
              <a:ext cx="6" cy="6"/>
            </a:xfrm>
            <a:custGeom>
              <a:avLst/>
              <a:gdLst>
                <a:gd name="T0" fmla="*/ 16 w 3"/>
                <a:gd name="T1" fmla="*/ 8 h 3"/>
                <a:gd name="T2" fmla="*/ 16 w 3"/>
                <a:gd name="T3" fmla="*/ 16 h 3"/>
                <a:gd name="T4" fmla="*/ 0 w 3"/>
                <a:gd name="T5" fmla="*/ 24 h 3"/>
                <a:gd name="T6" fmla="*/ 16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2" y="1"/>
                  </a:moveTo>
                  <a:cubicBezTo>
                    <a:pt x="2" y="1"/>
                    <a:pt x="2" y="2"/>
                    <a:pt x="2" y="2"/>
                  </a:cubicBezTo>
                  <a:cubicBezTo>
                    <a:pt x="1" y="2"/>
                    <a:pt x="1" y="3"/>
                    <a:pt x="0" y="3"/>
                  </a:cubicBezTo>
                  <a:cubicBezTo>
                    <a:pt x="2" y="3"/>
                    <a:pt x="3" y="1"/>
                    <a:pt x="2" y="0"/>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4" name="Freeform 1014">
              <a:extLst>
                <a:ext uri="{FF2B5EF4-FFF2-40B4-BE49-F238E27FC236}">
                  <a16:creationId xmlns:a16="http://schemas.microsoft.com/office/drawing/2014/main" id="{AC59D2B9-A4B7-52B6-5AD2-5DCA6F72D6C1}"/>
                </a:ext>
              </a:extLst>
            </p:cNvPr>
            <p:cNvSpPr>
              <a:spLocks/>
            </p:cNvSpPr>
            <p:nvPr/>
          </p:nvSpPr>
          <p:spPr bwMode="auto">
            <a:xfrm>
              <a:off x="4357" y="3038"/>
              <a:ext cx="4" cy="8"/>
            </a:xfrm>
            <a:custGeom>
              <a:avLst/>
              <a:gdLst>
                <a:gd name="T0" fmla="*/ 8 w 2"/>
                <a:gd name="T1" fmla="*/ 0 h 4"/>
                <a:gd name="T2" fmla="*/ 16 w 2"/>
                <a:gd name="T3" fmla="*/ 16 h 4"/>
                <a:gd name="T4" fmla="*/ 0 w 2"/>
                <a:gd name="T5" fmla="*/ 32 h 4"/>
                <a:gd name="T6" fmla="*/ 8 w 2"/>
                <a:gd name="T7" fmla="*/ 24 h 4"/>
                <a:gd name="T8" fmla="*/ 0 w 2"/>
                <a:gd name="T9" fmla="*/ 8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1" y="0"/>
                  </a:moveTo>
                  <a:cubicBezTo>
                    <a:pt x="1" y="1"/>
                    <a:pt x="2" y="2"/>
                    <a:pt x="2" y="2"/>
                  </a:cubicBezTo>
                  <a:cubicBezTo>
                    <a:pt x="2" y="3"/>
                    <a:pt x="1" y="4"/>
                    <a:pt x="0" y="4"/>
                  </a:cubicBezTo>
                  <a:cubicBezTo>
                    <a:pt x="1" y="4"/>
                    <a:pt x="1" y="3"/>
                    <a:pt x="1" y="3"/>
                  </a:cubicBezTo>
                  <a:cubicBezTo>
                    <a:pt x="1" y="2"/>
                    <a:pt x="0" y="2"/>
                    <a:pt x="0" y="1"/>
                  </a:cubicBezTo>
                </a:path>
              </a:pathLst>
            </a:custGeom>
            <a:solidFill>
              <a:srgbClr val="B5DF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5" name="Freeform 1015">
              <a:extLst>
                <a:ext uri="{FF2B5EF4-FFF2-40B4-BE49-F238E27FC236}">
                  <a16:creationId xmlns:a16="http://schemas.microsoft.com/office/drawing/2014/main" id="{BFBF2ECA-316C-E804-C70B-C63D65F9328F}"/>
                </a:ext>
              </a:extLst>
            </p:cNvPr>
            <p:cNvSpPr>
              <a:spLocks/>
            </p:cNvSpPr>
            <p:nvPr/>
          </p:nvSpPr>
          <p:spPr bwMode="auto">
            <a:xfrm>
              <a:off x="4361" y="3022"/>
              <a:ext cx="19" cy="11"/>
            </a:xfrm>
            <a:custGeom>
              <a:avLst/>
              <a:gdLst>
                <a:gd name="T0" fmla="*/ 0 w 9"/>
                <a:gd name="T1" fmla="*/ 20 h 5"/>
                <a:gd name="T2" fmla="*/ 49 w 9"/>
                <a:gd name="T3" fmla="*/ 20 h 5"/>
                <a:gd name="T4" fmla="*/ 68 w 9"/>
                <a:gd name="T5" fmla="*/ 33 h 5"/>
                <a:gd name="T6" fmla="*/ 84 w 9"/>
                <a:gd name="T7" fmla="*/ 53 h 5"/>
                <a:gd name="T8" fmla="*/ 76 w 9"/>
                <a:gd name="T9" fmla="*/ 44 h 5"/>
                <a:gd name="T10" fmla="*/ 68 w 9"/>
                <a:gd name="T11" fmla="*/ 44 h 5"/>
                <a:gd name="T12" fmla="*/ 49 w 9"/>
                <a:gd name="T13" fmla="*/ 20 h 5"/>
                <a:gd name="T14" fmla="*/ 0 w 9"/>
                <a:gd name="T15" fmla="*/ 20 h 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 h="5">
                  <a:moveTo>
                    <a:pt x="0" y="2"/>
                  </a:moveTo>
                  <a:cubicBezTo>
                    <a:pt x="2" y="1"/>
                    <a:pt x="3" y="0"/>
                    <a:pt x="5" y="2"/>
                  </a:cubicBezTo>
                  <a:cubicBezTo>
                    <a:pt x="6" y="2"/>
                    <a:pt x="6" y="3"/>
                    <a:pt x="7" y="3"/>
                  </a:cubicBezTo>
                  <a:cubicBezTo>
                    <a:pt x="8" y="4"/>
                    <a:pt x="9" y="4"/>
                    <a:pt x="9" y="5"/>
                  </a:cubicBezTo>
                  <a:cubicBezTo>
                    <a:pt x="9" y="5"/>
                    <a:pt x="8" y="4"/>
                    <a:pt x="8" y="4"/>
                  </a:cubicBezTo>
                  <a:cubicBezTo>
                    <a:pt x="7" y="4"/>
                    <a:pt x="7" y="4"/>
                    <a:pt x="7" y="4"/>
                  </a:cubicBezTo>
                  <a:cubicBezTo>
                    <a:pt x="6" y="4"/>
                    <a:pt x="5" y="3"/>
                    <a:pt x="5" y="2"/>
                  </a:cubicBezTo>
                  <a:cubicBezTo>
                    <a:pt x="3" y="2"/>
                    <a:pt x="1" y="1"/>
                    <a:pt x="0" y="2"/>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6" name="Freeform 1016">
              <a:extLst>
                <a:ext uri="{FF2B5EF4-FFF2-40B4-BE49-F238E27FC236}">
                  <a16:creationId xmlns:a16="http://schemas.microsoft.com/office/drawing/2014/main" id="{0481B154-FA83-3348-0056-B3D8909A9F51}"/>
                </a:ext>
              </a:extLst>
            </p:cNvPr>
            <p:cNvSpPr>
              <a:spLocks/>
            </p:cNvSpPr>
            <p:nvPr/>
          </p:nvSpPr>
          <p:spPr bwMode="auto">
            <a:xfrm>
              <a:off x="4363" y="3038"/>
              <a:ext cx="8" cy="2"/>
            </a:xfrm>
            <a:custGeom>
              <a:avLst/>
              <a:gdLst>
                <a:gd name="T0" fmla="*/ 32 w 4"/>
                <a:gd name="T1" fmla="*/ 8 h 1"/>
                <a:gd name="T2" fmla="*/ 24 w 4"/>
                <a:gd name="T3" fmla="*/ 0 h 1"/>
                <a:gd name="T4" fmla="*/ 16 w 4"/>
                <a:gd name="T5" fmla="*/ 8 h 1"/>
                <a:gd name="T6" fmla="*/ 0 w 4"/>
                <a:gd name="T7" fmla="*/ 8 h 1"/>
                <a:gd name="T8" fmla="*/ 16 w 4"/>
                <a:gd name="T9" fmla="*/ 8 h 1"/>
                <a:gd name="T10" fmla="*/ 32 w 4"/>
                <a:gd name="T11" fmla="*/ 8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
                  <a:moveTo>
                    <a:pt x="4" y="1"/>
                  </a:moveTo>
                  <a:cubicBezTo>
                    <a:pt x="4" y="1"/>
                    <a:pt x="3" y="0"/>
                    <a:pt x="3" y="0"/>
                  </a:cubicBezTo>
                  <a:cubicBezTo>
                    <a:pt x="3" y="0"/>
                    <a:pt x="2" y="1"/>
                    <a:pt x="2" y="1"/>
                  </a:cubicBezTo>
                  <a:cubicBezTo>
                    <a:pt x="2" y="1"/>
                    <a:pt x="0" y="0"/>
                    <a:pt x="0" y="1"/>
                  </a:cubicBezTo>
                  <a:cubicBezTo>
                    <a:pt x="1" y="0"/>
                    <a:pt x="1" y="1"/>
                    <a:pt x="2" y="1"/>
                  </a:cubicBezTo>
                  <a:cubicBezTo>
                    <a:pt x="3" y="1"/>
                    <a:pt x="3" y="0"/>
                    <a:pt x="4" y="1"/>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7" name="Freeform 1017">
              <a:extLst>
                <a:ext uri="{FF2B5EF4-FFF2-40B4-BE49-F238E27FC236}">
                  <a16:creationId xmlns:a16="http://schemas.microsoft.com/office/drawing/2014/main" id="{7BA7BE99-6009-D170-E1B9-10BE9B7115CC}"/>
                </a:ext>
              </a:extLst>
            </p:cNvPr>
            <p:cNvSpPr>
              <a:spLocks/>
            </p:cNvSpPr>
            <p:nvPr/>
          </p:nvSpPr>
          <p:spPr bwMode="auto">
            <a:xfrm>
              <a:off x="4380" y="3046"/>
              <a:ext cx="2" cy="5"/>
            </a:xfrm>
            <a:custGeom>
              <a:avLst/>
              <a:gdLst>
                <a:gd name="T0" fmla="*/ 0 w 1"/>
                <a:gd name="T1" fmla="*/ 0 h 2"/>
                <a:gd name="T2" fmla="*/ 8 w 1"/>
                <a:gd name="T3" fmla="*/ 20 h 2"/>
                <a:gd name="T4" fmla="*/ 0 w 1"/>
                <a:gd name="T5" fmla="*/ 33 h 2"/>
                <a:gd name="T6" fmla="*/ 0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0"/>
                    <a:pt x="1" y="1"/>
                    <a:pt x="1" y="1"/>
                  </a:cubicBezTo>
                  <a:cubicBezTo>
                    <a:pt x="1" y="2"/>
                    <a:pt x="0" y="2"/>
                    <a:pt x="0" y="2"/>
                  </a:cubicBezTo>
                  <a:cubicBezTo>
                    <a:pt x="0" y="2"/>
                    <a:pt x="0" y="1"/>
                    <a:pt x="0" y="0"/>
                  </a:cubicBezTo>
                </a:path>
              </a:pathLst>
            </a:custGeom>
            <a:solidFill>
              <a:srgbClr val="F9FCF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8" name="Freeform 1018">
              <a:extLst>
                <a:ext uri="{FF2B5EF4-FFF2-40B4-BE49-F238E27FC236}">
                  <a16:creationId xmlns:a16="http://schemas.microsoft.com/office/drawing/2014/main" id="{25C3948C-60B9-2BBD-AA6D-F7FC463A0AE2}"/>
                </a:ext>
              </a:extLst>
            </p:cNvPr>
            <p:cNvSpPr>
              <a:spLocks/>
            </p:cNvSpPr>
            <p:nvPr/>
          </p:nvSpPr>
          <p:spPr bwMode="auto">
            <a:xfrm>
              <a:off x="4349" y="3035"/>
              <a:ext cx="8" cy="11"/>
            </a:xfrm>
            <a:custGeom>
              <a:avLst/>
              <a:gdLst>
                <a:gd name="T0" fmla="*/ 8 w 4"/>
                <a:gd name="T1" fmla="*/ 0 h 5"/>
                <a:gd name="T2" fmla="*/ 16 w 4"/>
                <a:gd name="T3" fmla="*/ 20 h 5"/>
                <a:gd name="T4" fmla="*/ 8 w 4"/>
                <a:gd name="T5" fmla="*/ 53 h 5"/>
                <a:gd name="T6" fmla="*/ 24 w 4"/>
                <a:gd name="T7" fmla="*/ 44 h 5"/>
                <a:gd name="T8" fmla="*/ 24 w 4"/>
                <a:gd name="T9" fmla="*/ 33 h 5"/>
                <a:gd name="T10" fmla="*/ 24 w 4"/>
                <a:gd name="T11" fmla="*/ 33 h 5"/>
                <a:gd name="T12" fmla="*/ 24 w 4"/>
                <a:gd name="T13" fmla="*/ 20 h 5"/>
                <a:gd name="T14" fmla="*/ 16 w 4"/>
                <a:gd name="T15" fmla="*/ 20 h 5"/>
                <a:gd name="T16" fmla="*/ 8 w 4"/>
                <a:gd name="T17" fmla="*/ 9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5">
                  <a:moveTo>
                    <a:pt x="1" y="0"/>
                  </a:moveTo>
                  <a:cubicBezTo>
                    <a:pt x="0" y="1"/>
                    <a:pt x="1" y="2"/>
                    <a:pt x="2" y="2"/>
                  </a:cubicBezTo>
                  <a:cubicBezTo>
                    <a:pt x="2" y="3"/>
                    <a:pt x="2" y="4"/>
                    <a:pt x="1" y="5"/>
                  </a:cubicBezTo>
                  <a:cubicBezTo>
                    <a:pt x="2" y="4"/>
                    <a:pt x="2" y="4"/>
                    <a:pt x="3" y="4"/>
                  </a:cubicBezTo>
                  <a:cubicBezTo>
                    <a:pt x="3" y="3"/>
                    <a:pt x="3" y="3"/>
                    <a:pt x="3" y="3"/>
                  </a:cubicBezTo>
                  <a:cubicBezTo>
                    <a:pt x="3" y="3"/>
                    <a:pt x="4" y="3"/>
                    <a:pt x="3" y="3"/>
                  </a:cubicBezTo>
                  <a:cubicBezTo>
                    <a:pt x="3" y="2"/>
                    <a:pt x="3" y="3"/>
                    <a:pt x="3" y="2"/>
                  </a:cubicBezTo>
                  <a:cubicBezTo>
                    <a:pt x="2" y="2"/>
                    <a:pt x="2" y="2"/>
                    <a:pt x="2" y="2"/>
                  </a:cubicBezTo>
                  <a:cubicBezTo>
                    <a:pt x="2" y="2"/>
                    <a:pt x="1" y="1"/>
                    <a:pt x="1" y="1"/>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29" name="Freeform 1019">
              <a:extLst>
                <a:ext uri="{FF2B5EF4-FFF2-40B4-BE49-F238E27FC236}">
                  <a16:creationId xmlns:a16="http://schemas.microsoft.com/office/drawing/2014/main" id="{C43A70BE-030A-020F-3A3F-60AAE5121933}"/>
                </a:ext>
              </a:extLst>
            </p:cNvPr>
            <p:cNvSpPr>
              <a:spLocks/>
            </p:cNvSpPr>
            <p:nvPr/>
          </p:nvSpPr>
          <p:spPr bwMode="auto">
            <a:xfrm>
              <a:off x="4359" y="3055"/>
              <a:ext cx="4" cy="7"/>
            </a:xfrm>
            <a:custGeom>
              <a:avLst/>
              <a:gdLst>
                <a:gd name="T0" fmla="*/ 8 w 2"/>
                <a:gd name="T1" fmla="*/ 12 h 3"/>
                <a:gd name="T2" fmla="*/ 8 w 2"/>
                <a:gd name="T3" fmla="*/ 28 h 3"/>
                <a:gd name="T4" fmla="*/ 16 w 2"/>
                <a:gd name="T5" fmla="*/ 37 h 3"/>
                <a:gd name="T6" fmla="*/ 16 w 2"/>
                <a:gd name="T7" fmla="*/ 12 h 3"/>
                <a:gd name="T8" fmla="*/ 8 w 2"/>
                <a:gd name="T9" fmla="*/ 12 h 3"/>
                <a:gd name="T10" fmla="*/ 0 w 2"/>
                <a:gd name="T11" fmla="*/ 0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3">
                  <a:moveTo>
                    <a:pt x="1" y="1"/>
                  </a:moveTo>
                  <a:cubicBezTo>
                    <a:pt x="1" y="2"/>
                    <a:pt x="0" y="2"/>
                    <a:pt x="1" y="2"/>
                  </a:cubicBezTo>
                  <a:cubicBezTo>
                    <a:pt x="1" y="3"/>
                    <a:pt x="1" y="3"/>
                    <a:pt x="2" y="3"/>
                  </a:cubicBezTo>
                  <a:cubicBezTo>
                    <a:pt x="1" y="2"/>
                    <a:pt x="1" y="1"/>
                    <a:pt x="2" y="1"/>
                  </a:cubicBezTo>
                  <a:cubicBezTo>
                    <a:pt x="2" y="1"/>
                    <a:pt x="2" y="1"/>
                    <a:pt x="1" y="1"/>
                  </a:cubicBezTo>
                  <a:cubicBezTo>
                    <a:pt x="1" y="1"/>
                    <a:pt x="1" y="0"/>
                    <a:pt x="0"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30" name="Freeform 1020">
              <a:extLst>
                <a:ext uri="{FF2B5EF4-FFF2-40B4-BE49-F238E27FC236}">
                  <a16:creationId xmlns:a16="http://schemas.microsoft.com/office/drawing/2014/main" id="{4B5A2491-9BD0-3DF8-A7A7-CE0E156FB87C}"/>
                </a:ext>
              </a:extLst>
            </p:cNvPr>
            <p:cNvSpPr>
              <a:spLocks/>
            </p:cNvSpPr>
            <p:nvPr/>
          </p:nvSpPr>
          <p:spPr bwMode="auto">
            <a:xfrm>
              <a:off x="4378" y="3055"/>
              <a:ext cx="8" cy="7"/>
            </a:xfrm>
            <a:custGeom>
              <a:avLst/>
              <a:gdLst>
                <a:gd name="T0" fmla="*/ 32 w 4"/>
                <a:gd name="T1" fmla="*/ 0 h 3"/>
                <a:gd name="T2" fmla="*/ 24 w 4"/>
                <a:gd name="T3" fmla="*/ 28 h 3"/>
                <a:gd name="T4" fmla="*/ 16 w 4"/>
                <a:gd name="T5" fmla="*/ 37 h 3"/>
                <a:gd name="T6" fmla="*/ 8 w 4"/>
                <a:gd name="T7" fmla="*/ 37 h 3"/>
                <a:gd name="T8" fmla="*/ 0 w 4"/>
                <a:gd name="T9" fmla="*/ 37 h 3"/>
                <a:gd name="T10" fmla="*/ 16 w 4"/>
                <a:gd name="T11" fmla="*/ 28 h 3"/>
                <a:gd name="T12" fmla="*/ 24 w 4"/>
                <a:gd name="T13" fmla="*/ 12 h 3"/>
                <a:gd name="T14" fmla="*/ 32 w 4"/>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 h="3">
                  <a:moveTo>
                    <a:pt x="4" y="0"/>
                  </a:moveTo>
                  <a:cubicBezTo>
                    <a:pt x="3" y="1"/>
                    <a:pt x="3" y="1"/>
                    <a:pt x="3" y="2"/>
                  </a:cubicBezTo>
                  <a:cubicBezTo>
                    <a:pt x="3" y="2"/>
                    <a:pt x="2" y="2"/>
                    <a:pt x="2" y="3"/>
                  </a:cubicBezTo>
                  <a:cubicBezTo>
                    <a:pt x="2" y="3"/>
                    <a:pt x="1" y="3"/>
                    <a:pt x="1" y="3"/>
                  </a:cubicBezTo>
                  <a:cubicBezTo>
                    <a:pt x="0" y="3"/>
                    <a:pt x="0" y="3"/>
                    <a:pt x="0" y="3"/>
                  </a:cubicBezTo>
                  <a:cubicBezTo>
                    <a:pt x="1" y="3"/>
                    <a:pt x="1" y="3"/>
                    <a:pt x="2" y="2"/>
                  </a:cubicBezTo>
                  <a:cubicBezTo>
                    <a:pt x="2" y="2"/>
                    <a:pt x="2" y="2"/>
                    <a:pt x="3" y="1"/>
                  </a:cubicBezTo>
                  <a:cubicBezTo>
                    <a:pt x="3" y="1"/>
                    <a:pt x="3" y="1"/>
                    <a:pt x="4" y="0"/>
                  </a:cubicBezTo>
                </a:path>
              </a:pathLst>
            </a:custGeom>
            <a:solidFill>
              <a:srgbClr val="8FC9E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31" name="Freeform 1021">
              <a:extLst>
                <a:ext uri="{FF2B5EF4-FFF2-40B4-BE49-F238E27FC236}">
                  <a16:creationId xmlns:a16="http://schemas.microsoft.com/office/drawing/2014/main" id="{08634535-B666-5C3E-8BFB-6981F144CAA0}"/>
                </a:ext>
              </a:extLst>
            </p:cNvPr>
            <p:cNvSpPr>
              <a:spLocks/>
            </p:cNvSpPr>
            <p:nvPr/>
          </p:nvSpPr>
          <p:spPr bwMode="auto">
            <a:xfrm>
              <a:off x="4349" y="3022"/>
              <a:ext cx="39" cy="42"/>
            </a:xfrm>
            <a:custGeom>
              <a:avLst/>
              <a:gdLst>
                <a:gd name="T0" fmla="*/ 156 w 19"/>
                <a:gd name="T1" fmla="*/ 161 h 19"/>
                <a:gd name="T2" fmla="*/ 131 w 19"/>
                <a:gd name="T3" fmla="*/ 206 h 19"/>
                <a:gd name="T4" fmla="*/ 113 w 19"/>
                <a:gd name="T5" fmla="*/ 195 h 19"/>
                <a:gd name="T6" fmla="*/ 105 w 19"/>
                <a:gd name="T7" fmla="*/ 206 h 19"/>
                <a:gd name="T8" fmla="*/ 76 w 19"/>
                <a:gd name="T9" fmla="*/ 206 h 19"/>
                <a:gd name="T10" fmla="*/ 43 w 19"/>
                <a:gd name="T11" fmla="*/ 195 h 19"/>
                <a:gd name="T12" fmla="*/ 43 w 19"/>
                <a:gd name="T13" fmla="*/ 161 h 19"/>
                <a:gd name="T14" fmla="*/ 8 w 19"/>
                <a:gd name="T15" fmla="*/ 141 h 19"/>
                <a:gd name="T16" fmla="*/ 8 w 19"/>
                <a:gd name="T17" fmla="*/ 108 h 19"/>
                <a:gd name="T18" fmla="*/ 0 w 19"/>
                <a:gd name="T19" fmla="*/ 73 h 19"/>
                <a:gd name="T20" fmla="*/ 16 w 19"/>
                <a:gd name="T21" fmla="*/ 53 h 19"/>
                <a:gd name="T22" fmla="*/ 33 w 19"/>
                <a:gd name="T23" fmla="*/ 20 h 19"/>
                <a:gd name="T24" fmla="*/ 96 w 19"/>
                <a:gd name="T25" fmla="*/ 9 h 19"/>
                <a:gd name="T26" fmla="*/ 123 w 19"/>
                <a:gd name="T27" fmla="*/ 33 h 19"/>
                <a:gd name="T28" fmla="*/ 140 w 19"/>
                <a:gd name="T29" fmla="*/ 53 h 19"/>
                <a:gd name="T30" fmla="*/ 140 w 19"/>
                <a:gd name="T31" fmla="*/ 73 h 19"/>
                <a:gd name="T32" fmla="*/ 156 w 19"/>
                <a:gd name="T33" fmla="*/ 88 h 19"/>
                <a:gd name="T34" fmla="*/ 164 w 19"/>
                <a:gd name="T35" fmla="*/ 133 h 19"/>
                <a:gd name="T36" fmla="*/ 156 w 19"/>
                <a:gd name="T37" fmla="*/ 161 h 1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9" h="19">
                  <a:moveTo>
                    <a:pt x="18" y="15"/>
                  </a:moveTo>
                  <a:cubicBezTo>
                    <a:pt x="18" y="16"/>
                    <a:pt x="16" y="19"/>
                    <a:pt x="15" y="19"/>
                  </a:cubicBezTo>
                  <a:cubicBezTo>
                    <a:pt x="14" y="19"/>
                    <a:pt x="14" y="18"/>
                    <a:pt x="13" y="18"/>
                  </a:cubicBezTo>
                  <a:cubicBezTo>
                    <a:pt x="12" y="18"/>
                    <a:pt x="12" y="18"/>
                    <a:pt x="12" y="19"/>
                  </a:cubicBezTo>
                  <a:cubicBezTo>
                    <a:pt x="10" y="19"/>
                    <a:pt x="10" y="19"/>
                    <a:pt x="9" y="19"/>
                  </a:cubicBezTo>
                  <a:cubicBezTo>
                    <a:pt x="7" y="19"/>
                    <a:pt x="6" y="19"/>
                    <a:pt x="5" y="18"/>
                  </a:cubicBezTo>
                  <a:cubicBezTo>
                    <a:pt x="5" y="17"/>
                    <a:pt x="6" y="16"/>
                    <a:pt x="5" y="15"/>
                  </a:cubicBezTo>
                  <a:cubicBezTo>
                    <a:pt x="4" y="14"/>
                    <a:pt x="2" y="14"/>
                    <a:pt x="1" y="13"/>
                  </a:cubicBezTo>
                  <a:cubicBezTo>
                    <a:pt x="0" y="12"/>
                    <a:pt x="1" y="11"/>
                    <a:pt x="1" y="10"/>
                  </a:cubicBezTo>
                  <a:cubicBezTo>
                    <a:pt x="2" y="8"/>
                    <a:pt x="0" y="8"/>
                    <a:pt x="0" y="7"/>
                  </a:cubicBezTo>
                  <a:cubicBezTo>
                    <a:pt x="0" y="6"/>
                    <a:pt x="2" y="5"/>
                    <a:pt x="2" y="5"/>
                  </a:cubicBezTo>
                  <a:cubicBezTo>
                    <a:pt x="3" y="4"/>
                    <a:pt x="3" y="3"/>
                    <a:pt x="4" y="2"/>
                  </a:cubicBezTo>
                  <a:cubicBezTo>
                    <a:pt x="6" y="0"/>
                    <a:pt x="9" y="0"/>
                    <a:pt x="11" y="1"/>
                  </a:cubicBezTo>
                  <a:cubicBezTo>
                    <a:pt x="12" y="1"/>
                    <a:pt x="13" y="2"/>
                    <a:pt x="14" y="3"/>
                  </a:cubicBezTo>
                  <a:cubicBezTo>
                    <a:pt x="15" y="4"/>
                    <a:pt x="16" y="4"/>
                    <a:pt x="16" y="5"/>
                  </a:cubicBezTo>
                  <a:cubicBezTo>
                    <a:pt x="16" y="6"/>
                    <a:pt x="16" y="6"/>
                    <a:pt x="16" y="7"/>
                  </a:cubicBezTo>
                  <a:cubicBezTo>
                    <a:pt x="17" y="8"/>
                    <a:pt x="18" y="8"/>
                    <a:pt x="18" y="8"/>
                  </a:cubicBezTo>
                  <a:cubicBezTo>
                    <a:pt x="19" y="9"/>
                    <a:pt x="19" y="10"/>
                    <a:pt x="19" y="12"/>
                  </a:cubicBezTo>
                  <a:cubicBezTo>
                    <a:pt x="19" y="13"/>
                    <a:pt x="18" y="14"/>
                    <a:pt x="18" y="1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32" name="Freeform 1022">
              <a:extLst>
                <a:ext uri="{FF2B5EF4-FFF2-40B4-BE49-F238E27FC236}">
                  <a16:creationId xmlns:a16="http://schemas.microsoft.com/office/drawing/2014/main" id="{CA76B058-2921-26B7-7DDF-7F17CCF44422}"/>
                </a:ext>
              </a:extLst>
            </p:cNvPr>
            <p:cNvSpPr>
              <a:spLocks/>
            </p:cNvSpPr>
            <p:nvPr/>
          </p:nvSpPr>
          <p:spPr bwMode="auto">
            <a:xfrm>
              <a:off x="4357" y="3053"/>
              <a:ext cx="8" cy="4"/>
            </a:xfrm>
            <a:custGeom>
              <a:avLst/>
              <a:gdLst>
                <a:gd name="T0" fmla="*/ 0 w 4"/>
                <a:gd name="T1" fmla="*/ 0 h 2"/>
                <a:gd name="T2" fmla="*/ 32 w 4"/>
                <a:gd name="T3" fmla="*/ 16 h 2"/>
                <a:gd name="T4" fmla="*/ 0 60000 65536"/>
                <a:gd name="T5" fmla="*/ 0 60000 65536"/>
              </a:gdLst>
              <a:ahLst/>
              <a:cxnLst>
                <a:cxn ang="T4">
                  <a:pos x="T0" y="T1"/>
                </a:cxn>
                <a:cxn ang="T5">
                  <a:pos x="T2" y="T3"/>
                </a:cxn>
              </a:cxnLst>
              <a:rect l="0" t="0" r="r" b="b"/>
              <a:pathLst>
                <a:path w="4" h="2">
                  <a:moveTo>
                    <a:pt x="0" y="0"/>
                  </a:moveTo>
                  <a:cubicBezTo>
                    <a:pt x="2" y="1"/>
                    <a:pt x="3" y="1"/>
                    <a:pt x="4" y="2"/>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33" name="Freeform 1023">
              <a:extLst>
                <a:ext uri="{FF2B5EF4-FFF2-40B4-BE49-F238E27FC236}">
                  <a16:creationId xmlns:a16="http://schemas.microsoft.com/office/drawing/2014/main" id="{23E12242-B69E-885F-5606-1B3C359FDF07}"/>
                </a:ext>
              </a:extLst>
            </p:cNvPr>
            <p:cNvSpPr>
              <a:spLocks/>
            </p:cNvSpPr>
            <p:nvPr/>
          </p:nvSpPr>
          <p:spPr bwMode="auto">
            <a:xfrm>
              <a:off x="4382" y="3035"/>
              <a:ext cx="2" cy="7"/>
            </a:xfrm>
            <a:custGeom>
              <a:avLst/>
              <a:gdLst>
                <a:gd name="T0" fmla="*/ 8 w 1"/>
                <a:gd name="T1" fmla="*/ 37 h 3"/>
                <a:gd name="T2" fmla="*/ 0 w 1"/>
                <a:gd name="T3" fmla="*/ 0 h 3"/>
                <a:gd name="T4" fmla="*/ 0 60000 65536"/>
                <a:gd name="T5" fmla="*/ 0 60000 65536"/>
              </a:gdLst>
              <a:ahLst/>
              <a:cxnLst>
                <a:cxn ang="T4">
                  <a:pos x="T0" y="T1"/>
                </a:cxn>
                <a:cxn ang="T5">
                  <a:pos x="T2" y="T3"/>
                </a:cxn>
              </a:cxnLst>
              <a:rect l="0" t="0" r="r" b="b"/>
              <a:pathLst>
                <a:path w="1" h="3">
                  <a:moveTo>
                    <a:pt x="1" y="3"/>
                  </a:moveTo>
                  <a:cubicBezTo>
                    <a:pt x="0" y="2"/>
                    <a:pt x="0" y="1"/>
                    <a:pt x="0"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34" name="Freeform 1024">
              <a:extLst>
                <a:ext uri="{FF2B5EF4-FFF2-40B4-BE49-F238E27FC236}">
                  <a16:creationId xmlns:a16="http://schemas.microsoft.com/office/drawing/2014/main" id="{AF081E0A-E541-AEA8-9FA4-9C6C7160D586}"/>
                </a:ext>
              </a:extLst>
            </p:cNvPr>
            <p:cNvSpPr>
              <a:spLocks/>
            </p:cNvSpPr>
            <p:nvPr/>
          </p:nvSpPr>
          <p:spPr bwMode="auto">
            <a:xfrm>
              <a:off x="4361" y="3038"/>
              <a:ext cx="12" cy="6"/>
            </a:xfrm>
            <a:custGeom>
              <a:avLst/>
              <a:gdLst>
                <a:gd name="T0" fmla="*/ 48 w 6"/>
                <a:gd name="T1" fmla="*/ 8 h 3"/>
                <a:gd name="T2" fmla="*/ 32 w 6"/>
                <a:gd name="T3" fmla="*/ 0 h 3"/>
                <a:gd name="T4" fmla="*/ 24 w 6"/>
                <a:gd name="T5" fmla="*/ 0 h 3"/>
                <a:gd name="T6" fmla="*/ 16 w 6"/>
                <a:gd name="T7" fmla="*/ 0 h 3"/>
                <a:gd name="T8" fmla="*/ 0 w 6"/>
                <a:gd name="T9" fmla="*/ 8 h 3"/>
                <a:gd name="T10" fmla="*/ 0 w 6"/>
                <a:gd name="T11" fmla="*/ 24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 h="3">
                  <a:moveTo>
                    <a:pt x="6" y="1"/>
                  </a:moveTo>
                  <a:cubicBezTo>
                    <a:pt x="6" y="1"/>
                    <a:pt x="5" y="0"/>
                    <a:pt x="4" y="0"/>
                  </a:cubicBezTo>
                  <a:cubicBezTo>
                    <a:pt x="4" y="0"/>
                    <a:pt x="4" y="0"/>
                    <a:pt x="3" y="0"/>
                  </a:cubicBezTo>
                  <a:cubicBezTo>
                    <a:pt x="3" y="0"/>
                    <a:pt x="2" y="0"/>
                    <a:pt x="2" y="0"/>
                  </a:cubicBezTo>
                  <a:cubicBezTo>
                    <a:pt x="1" y="0"/>
                    <a:pt x="0" y="0"/>
                    <a:pt x="0" y="1"/>
                  </a:cubicBezTo>
                  <a:cubicBezTo>
                    <a:pt x="0" y="2"/>
                    <a:pt x="1" y="3"/>
                    <a:pt x="0" y="3"/>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35" name="Freeform 1025">
              <a:extLst>
                <a:ext uri="{FF2B5EF4-FFF2-40B4-BE49-F238E27FC236}">
                  <a16:creationId xmlns:a16="http://schemas.microsoft.com/office/drawing/2014/main" id="{FE39A660-4C81-666C-0F63-9E6241570EA6}"/>
                </a:ext>
              </a:extLst>
            </p:cNvPr>
            <p:cNvSpPr>
              <a:spLocks/>
            </p:cNvSpPr>
            <p:nvPr/>
          </p:nvSpPr>
          <p:spPr bwMode="auto">
            <a:xfrm>
              <a:off x="4378" y="3044"/>
              <a:ext cx="4" cy="11"/>
            </a:xfrm>
            <a:custGeom>
              <a:avLst/>
              <a:gdLst>
                <a:gd name="T0" fmla="*/ 0 w 2"/>
                <a:gd name="T1" fmla="*/ 44 h 5"/>
                <a:gd name="T2" fmla="*/ 16 w 2"/>
                <a:gd name="T3" fmla="*/ 20 h 5"/>
                <a:gd name="T4" fmla="*/ 8 w 2"/>
                <a:gd name="T5" fmla="*/ 0 h 5"/>
                <a:gd name="T6" fmla="*/ 0 60000 65536"/>
                <a:gd name="T7" fmla="*/ 0 60000 65536"/>
                <a:gd name="T8" fmla="*/ 0 60000 65536"/>
              </a:gdLst>
              <a:ahLst/>
              <a:cxnLst>
                <a:cxn ang="T6">
                  <a:pos x="T0" y="T1"/>
                </a:cxn>
                <a:cxn ang="T7">
                  <a:pos x="T2" y="T3"/>
                </a:cxn>
                <a:cxn ang="T8">
                  <a:pos x="T4" y="T5"/>
                </a:cxn>
              </a:cxnLst>
              <a:rect l="0" t="0" r="r" b="b"/>
              <a:pathLst>
                <a:path w="2" h="5">
                  <a:moveTo>
                    <a:pt x="0" y="4"/>
                  </a:moveTo>
                  <a:cubicBezTo>
                    <a:pt x="1" y="5"/>
                    <a:pt x="2" y="3"/>
                    <a:pt x="2" y="2"/>
                  </a:cubicBezTo>
                  <a:cubicBezTo>
                    <a:pt x="2" y="1"/>
                    <a:pt x="1" y="1"/>
                    <a:pt x="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36" name="Freeform 1026">
              <a:extLst>
                <a:ext uri="{FF2B5EF4-FFF2-40B4-BE49-F238E27FC236}">
                  <a16:creationId xmlns:a16="http://schemas.microsoft.com/office/drawing/2014/main" id="{F5143AF6-899F-F4EA-63F8-5BAE65EFA0BE}"/>
                </a:ext>
              </a:extLst>
            </p:cNvPr>
            <p:cNvSpPr>
              <a:spLocks/>
            </p:cNvSpPr>
            <p:nvPr/>
          </p:nvSpPr>
          <p:spPr bwMode="auto">
            <a:xfrm>
              <a:off x="3910" y="2454"/>
              <a:ext cx="56" cy="59"/>
            </a:xfrm>
            <a:custGeom>
              <a:avLst/>
              <a:gdLst>
                <a:gd name="T0" fmla="*/ 189 w 27"/>
                <a:gd name="T1" fmla="*/ 52 h 27"/>
                <a:gd name="T2" fmla="*/ 108 w 27"/>
                <a:gd name="T3" fmla="*/ 9 h 27"/>
                <a:gd name="T4" fmla="*/ 35 w 27"/>
                <a:gd name="T5" fmla="*/ 52 h 27"/>
                <a:gd name="T6" fmla="*/ 100 w 27"/>
                <a:gd name="T7" fmla="*/ 249 h 27"/>
                <a:gd name="T8" fmla="*/ 241 w 27"/>
                <a:gd name="T9" fmla="*/ 177 h 27"/>
                <a:gd name="T10" fmla="*/ 189 w 27"/>
                <a:gd name="T11" fmla="*/ 52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7">
                  <a:moveTo>
                    <a:pt x="21" y="5"/>
                  </a:moveTo>
                  <a:cubicBezTo>
                    <a:pt x="18" y="2"/>
                    <a:pt x="16" y="0"/>
                    <a:pt x="12" y="1"/>
                  </a:cubicBezTo>
                  <a:cubicBezTo>
                    <a:pt x="9" y="1"/>
                    <a:pt x="6" y="2"/>
                    <a:pt x="4" y="5"/>
                  </a:cubicBezTo>
                  <a:cubicBezTo>
                    <a:pt x="0" y="11"/>
                    <a:pt x="3" y="21"/>
                    <a:pt x="11" y="24"/>
                  </a:cubicBezTo>
                  <a:cubicBezTo>
                    <a:pt x="19" y="27"/>
                    <a:pt x="26" y="23"/>
                    <a:pt x="27" y="17"/>
                  </a:cubicBezTo>
                  <a:cubicBezTo>
                    <a:pt x="27" y="12"/>
                    <a:pt x="26" y="10"/>
                    <a:pt x="21"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37" name="Freeform 1027">
              <a:extLst>
                <a:ext uri="{FF2B5EF4-FFF2-40B4-BE49-F238E27FC236}">
                  <a16:creationId xmlns:a16="http://schemas.microsoft.com/office/drawing/2014/main" id="{558B74F4-BD06-4295-7D82-B73DD2132ACD}"/>
                </a:ext>
              </a:extLst>
            </p:cNvPr>
            <p:cNvSpPr>
              <a:spLocks/>
            </p:cNvSpPr>
            <p:nvPr/>
          </p:nvSpPr>
          <p:spPr bwMode="auto">
            <a:xfrm>
              <a:off x="3927" y="2467"/>
              <a:ext cx="28" cy="31"/>
            </a:xfrm>
            <a:custGeom>
              <a:avLst/>
              <a:gdLst>
                <a:gd name="T0" fmla="*/ 104 w 14"/>
                <a:gd name="T1" fmla="*/ 78 h 14"/>
                <a:gd name="T2" fmla="*/ 88 w 14"/>
                <a:gd name="T3" fmla="*/ 133 h 14"/>
                <a:gd name="T4" fmla="*/ 24 w 14"/>
                <a:gd name="T5" fmla="*/ 109 h 14"/>
                <a:gd name="T6" fmla="*/ 0 w 14"/>
                <a:gd name="T7" fmla="*/ 35 h 14"/>
                <a:gd name="T8" fmla="*/ 32 w 14"/>
                <a:gd name="T9" fmla="*/ 0 h 14"/>
                <a:gd name="T10" fmla="*/ 32 w 14"/>
                <a:gd name="T11" fmla="*/ 0 h 14"/>
                <a:gd name="T12" fmla="*/ 0 w 14"/>
                <a:gd name="T13" fmla="*/ 35 h 14"/>
                <a:gd name="T14" fmla="*/ 16 w 14"/>
                <a:gd name="T15" fmla="*/ 109 h 14"/>
                <a:gd name="T16" fmla="*/ 88 w 14"/>
                <a:gd name="T17" fmla="*/ 142 h 14"/>
                <a:gd name="T18" fmla="*/ 104 w 14"/>
                <a:gd name="T19" fmla="*/ 78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3" y="7"/>
                  </a:moveTo>
                  <a:cubicBezTo>
                    <a:pt x="14" y="9"/>
                    <a:pt x="13" y="11"/>
                    <a:pt x="11" y="12"/>
                  </a:cubicBezTo>
                  <a:cubicBezTo>
                    <a:pt x="9" y="14"/>
                    <a:pt x="6" y="13"/>
                    <a:pt x="3" y="10"/>
                  </a:cubicBezTo>
                  <a:cubicBezTo>
                    <a:pt x="0" y="7"/>
                    <a:pt x="0" y="4"/>
                    <a:pt x="0" y="3"/>
                  </a:cubicBezTo>
                  <a:cubicBezTo>
                    <a:pt x="1" y="1"/>
                    <a:pt x="3" y="0"/>
                    <a:pt x="4" y="0"/>
                  </a:cubicBezTo>
                  <a:cubicBezTo>
                    <a:pt x="4" y="0"/>
                    <a:pt x="4" y="0"/>
                    <a:pt x="4" y="0"/>
                  </a:cubicBezTo>
                  <a:cubicBezTo>
                    <a:pt x="2" y="0"/>
                    <a:pt x="1" y="1"/>
                    <a:pt x="0" y="3"/>
                  </a:cubicBezTo>
                  <a:cubicBezTo>
                    <a:pt x="0" y="4"/>
                    <a:pt x="0" y="7"/>
                    <a:pt x="2" y="10"/>
                  </a:cubicBezTo>
                  <a:cubicBezTo>
                    <a:pt x="6" y="14"/>
                    <a:pt x="9" y="14"/>
                    <a:pt x="11" y="13"/>
                  </a:cubicBezTo>
                  <a:cubicBezTo>
                    <a:pt x="13" y="12"/>
                    <a:pt x="14" y="10"/>
                    <a:pt x="13"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38" name="Freeform 1028">
              <a:extLst>
                <a:ext uri="{FF2B5EF4-FFF2-40B4-BE49-F238E27FC236}">
                  <a16:creationId xmlns:a16="http://schemas.microsoft.com/office/drawing/2014/main" id="{ABD61234-99A4-0F85-D860-316DC06975D8}"/>
                </a:ext>
              </a:extLst>
            </p:cNvPr>
            <p:cNvSpPr>
              <a:spLocks/>
            </p:cNvSpPr>
            <p:nvPr/>
          </p:nvSpPr>
          <p:spPr bwMode="auto">
            <a:xfrm>
              <a:off x="3918" y="2277"/>
              <a:ext cx="58" cy="59"/>
            </a:xfrm>
            <a:custGeom>
              <a:avLst/>
              <a:gdLst>
                <a:gd name="T0" fmla="*/ 197 w 28"/>
                <a:gd name="T1" fmla="*/ 44 h 27"/>
                <a:gd name="T2" fmla="*/ 116 w 28"/>
                <a:gd name="T3" fmla="*/ 0 h 27"/>
                <a:gd name="T4" fmla="*/ 44 w 28"/>
                <a:gd name="T5" fmla="*/ 44 h 27"/>
                <a:gd name="T6" fmla="*/ 99 w 28"/>
                <a:gd name="T7" fmla="*/ 249 h 27"/>
                <a:gd name="T8" fmla="*/ 249 w 28"/>
                <a:gd name="T9" fmla="*/ 177 h 27"/>
                <a:gd name="T10" fmla="*/ 197 w 28"/>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7">
                  <a:moveTo>
                    <a:pt x="22" y="4"/>
                  </a:moveTo>
                  <a:cubicBezTo>
                    <a:pt x="19" y="2"/>
                    <a:pt x="16" y="0"/>
                    <a:pt x="13" y="0"/>
                  </a:cubicBezTo>
                  <a:cubicBezTo>
                    <a:pt x="10" y="1"/>
                    <a:pt x="7" y="2"/>
                    <a:pt x="5" y="4"/>
                  </a:cubicBezTo>
                  <a:cubicBezTo>
                    <a:pt x="0" y="10"/>
                    <a:pt x="3" y="20"/>
                    <a:pt x="11" y="24"/>
                  </a:cubicBezTo>
                  <a:cubicBezTo>
                    <a:pt x="19" y="27"/>
                    <a:pt x="27" y="22"/>
                    <a:pt x="28" y="17"/>
                  </a:cubicBezTo>
                  <a:cubicBezTo>
                    <a:pt x="28" y="12"/>
                    <a:pt x="27" y="10"/>
                    <a:pt x="22"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39" name="Freeform 1029">
              <a:extLst>
                <a:ext uri="{FF2B5EF4-FFF2-40B4-BE49-F238E27FC236}">
                  <a16:creationId xmlns:a16="http://schemas.microsoft.com/office/drawing/2014/main" id="{EBFC1268-9D31-3B70-9E9B-71CE43B2B6AD}"/>
                </a:ext>
              </a:extLst>
            </p:cNvPr>
            <p:cNvSpPr>
              <a:spLocks/>
            </p:cNvSpPr>
            <p:nvPr/>
          </p:nvSpPr>
          <p:spPr bwMode="auto">
            <a:xfrm>
              <a:off x="3935" y="2288"/>
              <a:ext cx="31" cy="30"/>
            </a:xfrm>
            <a:custGeom>
              <a:avLst/>
              <a:gdLst>
                <a:gd name="T0" fmla="*/ 124 w 15"/>
                <a:gd name="T1" fmla="*/ 77 h 14"/>
                <a:gd name="T2" fmla="*/ 107 w 15"/>
                <a:gd name="T3" fmla="*/ 129 h 14"/>
                <a:gd name="T4" fmla="*/ 25 w 15"/>
                <a:gd name="T5" fmla="*/ 109 h 14"/>
                <a:gd name="T6" fmla="*/ 8 w 15"/>
                <a:gd name="T7" fmla="*/ 41 h 14"/>
                <a:gd name="T8" fmla="*/ 35 w 15"/>
                <a:gd name="T9" fmla="*/ 0 h 14"/>
                <a:gd name="T10" fmla="*/ 35 w 15"/>
                <a:gd name="T11" fmla="*/ 0 h 14"/>
                <a:gd name="T12" fmla="*/ 8 w 15"/>
                <a:gd name="T13" fmla="*/ 41 h 14"/>
                <a:gd name="T14" fmla="*/ 25 w 15"/>
                <a:gd name="T15" fmla="*/ 109 h 14"/>
                <a:gd name="T16" fmla="*/ 107 w 15"/>
                <a:gd name="T17" fmla="*/ 129 h 14"/>
                <a:gd name="T18" fmla="*/ 124 w 15"/>
                <a:gd name="T19" fmla="*/ 7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4">
                  <a:moveTo>
                    <a:pt x="14" y="8"/>
                  </a:moveTo>
                  <a:cubicBezTo>
                    <a:pt x="15" y="10"/>
                    <a:pt x="14" y="12"/>
                    <a:pt x="12" y="13"/>
                  </a:cubicBezTo>
                  <a:cubicBezTo>
                    <a:pt x="10" y="14"/>
                    <a:pt x="6" y="14"/>
                    <a:pt x="3" y="11"/>
                  </a:cubicBezTo>
                  <a:cubicBezTo>
                    <a:pt x="1" y="8"/>
                    <a:pt x="1" y="5"/>
                    <a:pt x="1" y="4"/>
                  </a:cubicBezTo>
                  <a:cubicBezTo>
                    <a:pt x="2" y="2"/>
                    <a:pt x="3" y="1"/>
                    <a:pt x="4" y="0"/>
                  </a:cubicBezTo>
                  <a:cubicBezTo>
                    <a:pt x="4" y="0"/>
                    <a:pt x="4" y="0"/>
                    <a:pt x="4" y="0"/>
                  </a:cubicBezTo>
                  <a:cubicBezTo>
                    <a:pt x="3" y="1"/>
                    <a:pt x="2" y="2"/>
                    <a:pt x="1" y="4"/>
                  </a:cubicBezTo>
                  <a:cubicBezTo>
                    <a:pt x="0" y="5"/>
                    <a:pt x="0" y="8"/>
                    <a:pt x="3" y="11"/>
                  </a:cubicBezTo>
                  <a:cubicBezTo>
                    <a:pt x="6" y="14"/>
                    <a:pt x="10" y="14"/>
                    <a:pt x="12" y="13"/>
                  </a:cubicBezTo>
                  <a:cubicBezTo>
                    <a:pt x="14" y="12"/>
                    <a:pt x="15" y="10"/>
                    <a:pt x="14"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0" name="Freeform 1030">
              <a:extLst>
                <a:ext uri="{FF2B5EF4-FFF2-40B4-BE49-F238E27FC236}">
                  <a16:creationId xmlns:a16="http://schemas.microsoft.com/office/drawing/2014/main" id="{50309702-A39C-582E-F043-3EBFA3C1392A}"/>
                </a:ext>
              </a:extLst>
            </p:cNvPr>
            <p:cNvSpPr>
              <a:spLocks/>
            </p:cNvSpPr>
            <p:nvPr/>
          </p:nvSpPr>
          <p:spPr bwMode="auto">
            <a:xfrm>
              <a:off x="4043" y="2537"/>
              <a:ext cx="58" cy="59"/>
            </a:xfrm>
            <a:custGeom>
              <a:avLst/>
              <a:gdLst>
                <a:gd name="T0" fmla="*/ 189 w 28"/>
                <a:gd name="T1" fmla="*/ 44 h 27"/>
                <a:gd name="T2" fmla="*/ 108 w 28"/>
                <a:gd name="T3" fmla="*/ 0 h 27"/>
                <a:gd name="T4" fmla="*/ 35 w 28"/>
                <a:gd name="T5" fmla="*/ 44 h 27"/>
                <a:gd name="T6" fmla="*/ 99 w 28"/>
                <a:gd name="T7" fmla="*/ 238 h 27"/>
                <a:gd name="T8" fmla="*/ 240 w 28"/>
                <a:gd name="T9" fmla="*/ 177 h 27"/>
                <a:gd name="T10" fmla="*/ 189 w 28"/>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7">
                  <a:moveTo>
                    <a:pt x="21" y="4"/>
                  </a:moveTo>
                  <a:cubicBezTo>
                    <a:pt x="18" y="2"/>
                    <a:pt x="16" y="0"/>
                    <a:pt x="12" y="0"/>
                  </a:cubicBezTo>
                  <a:cubicBezTo>
                    <a:pt x="9" y="0"/>
                    <a:pt x="6" y="1"/>
                    <a:pt x="4" y="4"/>
                  </a:cubicBezTo>
                  <a:cubicBezTo>
                    <a:pt x="0" y="10"/>
                    <a:pt x="3" y="20"/>
                    <a:pt x="11" y="23"/>
                  </a:cubicBezTo>
                  <a:cubicBezTo>
                    <a:pt x="19" y="27"/>
                    <a:pt x="26" y="22"/>
                    <a:pt x="27" y="17"/>
                  </a:cubicBezTo>
                  <a:cubicBezTo>
                    <a:pt x="28" y="11"/>
                    <a:pt x="26" y="9"/>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41" name="Freeform 1031">
              <a:extLst>
                <a:ext uri="{FF2B5EF4-FFF2-40B4-BE49-F238E27FC236}">
                  <a16:creationId xmlns:a16="http://schemas.microsoft.com/office/drawing/2014/main" id="{DD1A3F7A-957C-7C96-8F5C-BEB46BE571B0}"/>
                </a:ext>
              </a:extLst>
            </p:cNvPr>
            <p:cNvSpPr>
              <a:spLocks/>
            </p:cNvSpPr>
            <p:nvPr/>
          </p:nvSpPr>
          <p:spPr bwMode="auto">
            <a:xfrm>
              <a:off x="4060" y="2548"/>
              <a:ext cx="29" cy="31"/>
            </a:xfrm>
            <a:custGeom>
              <a:avLst/>
              <a:gdLst>
                <a:gd name="T0" fmla="*/ 116 w 14"/>
                <a:gd name="T1" fmla="*/ 89 h 14"/>
                <a:gd name="T2" fmla="*/ 99 w 14"/>
                <a:gd name="T3" fmla="*/ 142 h 14"/>
                <a:gd name="T4" fmla="*/ 25 w 14"/>
                <a:gd name="T5" fmla="*/ 109 h 14"/>
                <a:gd name="T6" fmla="*/ 8 w 14"/>
                <a:gd name="T7" fmla="*/ 35 h 14"/>
                <a:gd name="T8" fmla="*/ 35 w 14"/>
                <a:gd name="T9" fmla="*/ 0 h 14"/>
                <a:gd name="T10" fmla="*/ 35 w 14"/>
                <a:gd name="T11" fmla="*/ 0 h 14"/>
                <a:gd name="T12" fmla="*/ 0 w 14"/>
                <a:gd name="T13" fmla="*/ 35 h 14"/>
                <a:gd name="T14" fmla="*/ 25 w 14"/>
                <a:gd name="T15" fmla="*/ 109 h 14"/>
                <a:gd name="T16" fmla="*/ 108 w 14"/>
                <a:gd name="T17" fmla="*/ 142 h 14"/>
                <a:gd name="T18" fmla="*/ 116 w 14"/>
                <a:gd name="T19" fmla="*/ 8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3" y="8"/>
                  </a:moveTo>
                  <a:cubicBezTo>
                    <a:pt x="14" y="10"/>
                    <a:pt x="13" y="12"/>
                    <a:pt x="11" y="13"/>
                  </a:cubicBezTo>
                  <a:cubicBezTo>
                    <a:pt x="9" y="14"/>
                    <a:pt x="6" y="14"/>
                    <a:pt x="3" y="10"/>
                  </a:cubicBezTo>
                  <a:cubicBezTo>
                    <a:pt x="0" y="7"/>
                    <a:pt x="0" y="5"/>
                    <a:pt x="1" y="3"/>
                  </a:cubicBezTo>
                  <a:cubicBezTo>
                    <a:pt x="1" y="2"/>
                    <a:pt x="3" y="0"/>
                    <a:pt x="4" y="0"/>
                  </a:cubicBezTo>
                  <a:cubicBezTo>
                    <a:pt x="4" y="0"/>
                    <a:pt x="4" y="0"/>
                    <a:pt x="4" y="0"/>
                  </a:cubicBezTo>
                  <a:cubicBezTo>
                    <a:pt x="3" y="0"/>
                    <a:pt x="1" y="1"/>
                    <a:pt x="0" y="3"/>
                  </a:cubicBezTo>
                  <a:cubicBezTo>
                    <a:pt x="0" y="5"/>
                    <a:pt x="0" y="7"/>
                    <a:pt x="3" y="10"/>
                  </a:cubicBezTo>
                  <a:cubicBezTo>
                    <a:pt x="6" y="14"/>
                    <a:pt x="9" y="14"/>
                    <a:pt x="12" y="13"/>
                  </a:cubicBezTo>
                  <a:cubicBezTo>
                    <a:pt x="13" y="12"/>
                    <a:pt x="14" y="10"/>
                    <a:pt x="13"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2" name="Freeform 1032">
              <a:extLst>
                <a:ext uri="{FF2B5EF4-FFF2-40B4-BE49-F238E27FC236}">
                  <a16:creationId xmlns:a16="http://schemas.microsoft.com/office/drawing/2014/main" id="{1A91E48A-4D0F-B2B8-EDD8-7A0A0FB7B4AF}"/>
                </a:ext>
              </a:extLst>
            </p:cNvPr>
            <p:cNvSpPr>
              <a:spLocks/>
            </p:cNvSpPr>
            <p:nvPr/>
          </p:nvSpPr>
          <p:spPr bwMode="auto">
            <a:xfrm>
              <a:off x="3933" y="2546"/>
              <a:ext cx="57" cy="61"/>
            </a:xfrm>
            <a:custGeom>
              <a:avLst/>
              <a:gdLst>
                <a:gd name="T0" fmla="*/ 179 w 28"/>
                <a:gd name="T1" fmla="*/ 52 h 28"/>
                <a:gd name="T2" fmla="*/ 108 w 28"/>
                <a:gd name="T3" fmla="*/ 9 h 28"/>
                <a:gd name="T4" fmla="*/ 41 w 28"/>
                <a:gd name="T5" fmla="*/ 52 h 28"/>
                <a:gd name="T6" fmla="*/ 92 w 28"/>
                <a:gd name="T7" fmla="*/ 246 h 28"/>
                <a:gd name="T8" fmla="*/ 228 w 28"/>
                <a:gd name="T9" fmla="*/ 176 h 28"/>
                <a:gd name="T10" fmla="*/ 179 w 28"/>
                <a:gd name="T11" fmla="*/ 52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8">
                  <a:moveTo>
                    <a:pt x="21" y="5"/>
                  </a:moveTo>
                  <a:cubicBezTo>
                    <a:pt x="19" y="2"/>
                    <a:pt x="16" y="0"/>
                    <a:pt x="13" y="1"/>
                  </a:cubicBezTo>
                  <a:cubicBezTo>
                    <a:pt x="10" y="1"/>
                    <a:pt x="7" y="2"/>
                    <a:pt x="5" y="5"/>
                  </a:cubicBezTo>
                  <a:cubicBezTo>
                    <a:pt x="0" y="11"/>
                    <a:pt x="3" y="21"/>
                    <a:pt x="11" y="24"/>
                  </a:cubicBezTo>
                  <a:cubicBezTo>
                    <a:pt x="19" y="28"/>
                    <a:pt x="26" y="23"/>
                    <a:pt x="27" y="17"/>
                  </a:cubicBezTo>
                  <a:cubicBezTo>
                    <a:pt x="28" y="12"/>
                    <a:pt x="26" y="10"/>
                    <a:pt x="21"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43" name="Freeform 1033">
              <a:extLst>
                <a:ext uri="{FF2B5EF4-FFF2-40B4-BE49-F238E27FC236}">
                  <a16:creationId xmlns:a16="http://schemas.microsoft.com/office/drawing/2014/main" id="{1001E4C6-487B-8497-045D-506F1D7BDCFD}"/>
                </a:ext>
              </a:extLst>
            </p:cNvPr>
            <p:cNvSpPr>
              <a:spLocks/>
            </p:cNvSpPr>
            <p:nvPr/>
          </p:nvSpPr>
          <p:spPr bwMode="auto">
            <a:xfrm>
              <a:off x="3949" y="2559"/>
              <a:ext cx="29" cy="30"/>
            </a:xfrm>
            <a:custGeom>
              <a:avLst/>
              <a:gdLst>
                <a:gd name="T0" fmla="*/ 124 w 14"/>
                <a:gd name="T1" fmla="*/ 69 h 14"/>
                <a:gd name="T2" fmla="*/ 108 w 14"/>
                <a:gd name="T3" fmla="*/ 129 h 14"/>
                <a:gd name="T4" fmla="*/ 25 w 14"/>
                <a:gd name="T5" fmla="*/ 96 h 14"/>
                <a:gd name="T6" fmla="*/ 8 w 14"/>
                <a:gd name="T7" fmla="*/ 28 h 14"/>
                <a:gd name="T8" fmla="*/ 35 w 14"/>
                <a:gd name="T9" fmla="*/ 0 h 14"/>
                <a:gd name="T10" fmla="*/ 35 w 14"/>
                <a:gd name="T11" fmla="*/ 0 h 14"/>
                <a:gd name="T12" fmla="*/ 8 w 14"/>
                <a:gd name="T13" fmla="*/ 28 h 14"/>
                <a:gd name="T14" fmla="*/ 25 w 14"/>
                <a:gd name="T15" fmla="*/ 96 h 14"/>
                <a:gd name="T16" fmla="*/ 108 w 14"/>
                <a:gd name="T17" fmla="*/ 129 h 14"/>
                <a:gd name="T18" fmla="*/ 124 w 14"/>
                <a:gd name="T19" fmla="*/ 6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4" y="7"/>
                  </a:moveTo>
                  <a:cubicBezTo>
                    <a:pt x="14" y="10"/>
                    <a:pt x="13" y="12"/>
                    <a:pt x="12" y="13"/>
                  </a:cubicBezTo>
                  <a:cubicBezTo>
                    <a:pt x="10" y="14"/>
                    <a:pt x="6" y="13"/>
                    <a:pt x="3" y="10"/>
                  </a:cubicBezTo>
                  <a:cubicBezTo>
                    <a:pt x="0" y="7"/>
                    <a:pt x="0" y="5"/>
                    <a:pt x="1" y="3"/>
                  </a:cubicBezTo>
                  <a:cubicBezTo>
                    <a:pt x="1" y="1"/>
                    <a:pt x="3" y="0"/>
                    <a:pt x="4" y="0"/>
                  </a:cubicBezTo>
                  <a:cubicBezTo>
                    <a:pt x="4" y="0"/>
                    <a:pt x="4" y="0"/>
                    <a:pt x="4" y="0"/>
                  </a:cubicBezTo>
                  <a:cubicBezTo>
                    <a:pt x="3" y="0"/>
                    <a:pt x="1" y="1"/>
                    <a:pt x="1" y="3"/>
                  </a:cubicBezTo>
                  <a:cubicBezTo>
                    <a:pt x="0" y="5"/>
                    <a:pt x="0" y="7"/>
                    <a:pt x="3" y="10"/>
                  </a:cubicBezTo>
                  <a:cubicBezTo>
                    <a:pt x="6" y="14"/>
                    <a:pt x="10" y="14"/>
                    <a:pt x="12" y="13"/>
                  </a:cubicBezTo>
                  <a:cubicBezTo>
                    <a:pt x="14" y="12"/>
                    <a:pt x="14" y="10"/>
                    <a:pt x="14"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4" name="Freeform 1034">
              <a:extLst>
                <a:ext uri="{FF2B5EF4-FFF2-40B4-BE49-F238E27FC236}">
                  <a16:creationId xmlns:a16="http://schemas.microsoft.com/office/drawing/2014/main" id="{01237B08-902D-303B-F7C1-9148C0B3B265}"/>
                </a:ext>
              </a:extLst>
            </p:cNvPr>
            <p:cNvSpPr>
              <a:spLocks/>
            </p:cNvSpPr>
            <p:nvPr/>
          </p:nvSpPr>
          <p:spPr bwMode="auto">
            <a:xfrm>
              <a:off x="3959" y="2172"/>
              <a:ext cx="56" cy="59"/>
            </a:xfrm>
            <a:custGeom>
              <a:avLst/>
              <a:gdLst>
                <a:gd name="T0" fmla="*/ 189 w 27"/>
                <a:gd name="T1" fmla="*/ 44 h 27"/>
                <a:gd name="T2" fmla="*/ 108 w 27"/>
                <a:gd name="T3" fmla="*/ 0 h 27"/>
                <a:gd name="T4" fmla="*/ 35 w 27"/>
                <a:gd name="T5" fmla="*/ 44 h 27"/>
                <a:gd name="T6" fmla="*/ 100 w 27"/>
                <a:gd name="T7" fmla="*/ 249 h 27"/>
                <a:gd name="T8" fmla="*/ 241 w 27"/>
                <a:gd name="T9" fmla="*/ 177 h 27"/>
                <a:gd name="T10" fmla="*/ 189 w 27"/>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7">
                  <a:moveTo>
                    <a:pt x="21" y="4"/>
                  </a:moveTo>
                  <a:cubicBezTo>
                    <a:pt x="18" y="2"/>
                    <a:pt x="16" y="0"/>
                    <a:pt x="12" y="0"/>
                  </a:cubicBezTo>
                  <a:cubicBezTo>
                    <a:pt x="9" y="1"/>
                    <a:pt x="6" y="2"/>
                    <a:pt x="4" y="4"/>
                  </a:cubicBezTo>
                  <a:cubicBezTo>
                    <a:pt x="0" y="11"/>
                    <a:pt x="3" y="20"/>
                    <a:pt x="11" y="24"/>
                  </a:cubicBezTo>
                  <a:cubicBezTo>
                    <a:pt x="19" y="27"/>
                    <a:pt x="26" y="22"/>
                    <a:pt x="27" y="17"/>
                  </a:cubicBezTo>
                  <a:cubicBezTo>
                    <a:pt x="27" y="12"/>
                    <a:pt x="26" y="10"/>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45" name="Freeform 1035">
              <a:extLst>
                <a:ext uri="{FF2B5EF4-FFF2-40B4-BE49-F238E27FC236}">
                  <a16:creationId xmlns:a16="http://schemas.microsoft.com/office/drawing/2014/main" id="{52EEAE1A-99F3-8A9D-720E-2C2AC829376A}"/>
                </a:ext>
              </a:extLst>
            </p:cNvPr>
            <p:cNvSpPr>
              <a:spLocks/>
            </p:cNvSpPr>
            <p:nvPr/>
          </p:nvSpPr>
          <p:spPr bwMode="auto">
            <a:xfrm>
              <a:off x="3976" y="2183"/>
              <a:ext cx="29" cy="33"/>
            </a:xfrm>
            <a:custGeom>
              <a:avLst/>
              <a:gdLst>
                <a:gd name="T0" fmla="*/ 116 w 14"/>
                <a:gd name="T1" fmla="*/ 88 h 15"/>
                <a:gd name="T2" fmla="*/ 99 w 14"/>
                <a:gd name="T3" fmla="*/ 141 h 15"/>
                <a:gd name="T4" fmla="*/ 25 w 14"/>
                <a:gd name="T5" fmla="*/ 117 h 15"/>
                <a:gd name="T6" fmla="*/ 0 w 14"/>
                <a:gd name="T7" fmla="*/ 44 h 15"/>
                <a:gd name="T8" fmla="*/ 35 w 14"/>
                <a:gd name="T9" fmla="*/ 0 h 15"/>
                <a:gd name="T10" fmla="*/ 35 w 14"/>
                <a:gd name="T11" fmla="*/ 0 h 15"/>
                <a:gd name="T12" fmla="*/ 0 w 14"/>
                <a:gd name="T13" fmla="*/ 44 h 15"/>
                <a:gd name="T14" fmla="*/ 17 w 14"/>
                <a:gd name="T15" fmla="*/ 117 h 15"/>
                <a:gd name="T16" fmla="*/ 99 w 14"/>
                <a:gd name="T17" fmla="*/ 141 h 15"/>
                <a:gd name="T18" fmla="*/ 116 w 14"/>
                <a:gd name="T19" fmla="*/ 8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5">
                  <a:moveTo>
                    <a:pt x="13" y="8"/>
                  </a:moveTo>
                  <a:cubicBezTo>
                    <a:pt x="14" y="10"/>
                    <a:pt x="13" y="12"/>
                    <a:pt x="11" y="13"/>
                  </a:cubicBezTo>
                  <a:cubicBezTo>
                    <a:pt x="9" y="14"/>
                    <a:pt x="6" y="14"/>
                    <a:pt x="3" y="11"/>
                  </a:cubicBezTo>
                  <a:cubicBezTo>
                    <a:pt x="0" y="8"/>
                    <a:pt x="0" y="5"/>
                    <a:pt x="0" y="4"/>
                  </a:cubicBezTo>
                  <a:cubicBezTo>
                    <a:pt x="1" y="2"/>
                    <a:pt x="3" y="1"/>
                    <a:pt x="4" y="0"/>
                  </a:cubicBezTo>
                  <a:cubicBezTo>
                    <a:pt x="4" y="0"/>
                    <a:pt x="4" y="0"/>
                    <a:pt x="4" y="0"/>
                  </a:cubicBezTo>
                  <a:cubicBezTo>
                    <a:pt x="2" y="1"/>
                    <a:pt x="1" y="2"/>
                    <a:pt x="0" y="4"/>
                  </a:cubicBezTo>
                  <a:cubicBezTo>
                    <a:pt x="0" y="5"/>
                    <a:pt x="0" y="8"/>
                    <a:pt x="2" y="11"/>
                  </a:cubicBezTo>
                  <a:cubicBezTo>
                    <a:pt x="6" y="14"/>
                    <a:pt x="9" y="15"/>
                    <a:pt x="11" y="13"/>
                  </a:cubicBezTo>
                  <a:cubicBezTo>
                    <a:pt x="13" y="12"/>
                    <a:pt x="14" y="10"/>
                    <a:pt x="13"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6" name="Freeform 1036">
              <a:extLst>
                <a:ext uri="{FF2B5EF4-FFF2-40B4-BE49-F238E27FC236}">
                  <a16:creationId xmlns:a16="http://schemas.microsoft.com/office/drawing/2014/main" id="{5809F5EC-DB1C-6C1B-746B-3614C926DA69}"/>
                </a:ext>
              </a:extLst>
            </p:cNvPr>
            <p:cNvSpPr>
              <a:spLocks/>
            </p:cNvSpPr>
            <p:nvPr/>
          </p:nvSpPr>
          <p:spPr bwMode="auto">
            <a:xfrm>
              <a:off x="3943" y="2224"/>
              <a:ext cx="55" cy="59"/>
            </a:xfrm>
            <a:custGeom>
              <a:avLst/>
              <a:gdLst>
                <a:gd name="T0" fmla="*/ 179 w 27"/>
                <a:gd name="T1" fmla="*/ 44 h 27"/>
                <a:gd name="T2" fmla="*/ 100 w 27"/>
                <a:gd name="T3" fmla="*/ 0 h 27"/>
                <a:gd name="T4" fmla="*/ 33 w 27"/>
                <a:gd name="T5" fmla="*/ 44 h 27"/>
                <a:gd name="T6" fmla="*/ 92 w 27"/>
                <a:gd name="T7" fmla="*/ 249 h 27"/>
                <a:gd name="T8" fmla="*/ 228 w 27"/>
                <a:gd name="T9" fmla="*/ 177 h 27"/>
                <a:gd name="T10" fmla="*/ 179 w 27"/>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7">
                  <a:moveTo>
                    <a:pt x="21" y="4"/>
                  </a:moveTo>
                  <a:cubicBezTo>
                    <a:pt x="18" y="2"/>
                    <a:pt x="16" y="0"/>
                    <a:pt x="12" y="0"/>
                  </a:cubicBezTo>
                  <a:cubicBezTo>
                    <a:pt x="9" y="1"/>
                    <a:pt x="6" y="2"/>
                    <a:pt x="4" y="4"/>
                  </a:cubicBezTo>
                  <a:cubicBezTo>
                    <a:pt x="0" y="11"/>
                    <a:pt x="3" y="20"/>
                    <a:pt x="11" y="24"/>
                  </a:cubicBezTo>
                  <a:cubicBezTo>
                    <a:pt x="19" y="27"/>
                    <a:pt x="26" y="22"/>
                    <a:pt x="27" y="17"/>
                  </a:cubicBezTo>
                  <a:cubicBezTo>
                    <a:pt x="27" y="12"/>
                    <a:pt x="26" y="10"/>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47" name="Freeform 1037">
              <a:extLst>
                <a:ext uri="{FF2B5EF4-FFF2-40B4-BE49-F238E27FC236}">
                  <a16:creationId xmlns:a16="http://schemas.microsoft.com/office/drawing/2014/main" id="{343C9B38-1A6D-B294-2121-96F51CBEA232}"/>
                </a:ext>
              </a:extLst>
            </p:cNvPr>
            <p:cNvSpPr>
              <a:spLocks/>
            </p:cNvSpPr>
            <p:nvPr/>
          </p:nvSpPr>
          <p:spPr bwMode="auto">
            <a:xfrm>
              <a:off x="3959" y="2235"/>
              <a:ext cx="29" cy="33"/>
            </a:xfrm>
            <a:custGeom>
              <a:avLst/>
              <a:gdLst>
                <a:gd name="T0" fmla="*/ 116 w 14"/>
                <a:gd name="T1" fmla="*/ 88 h 15"/>
                <a:gd name="T2" fmla="*/ 99 w 14"/>
                <a:gd name="T3" fmla="*/ 141 h 15"/>
                <a:gd name="T4" fmla="*/ 25 w 14"/>
                <a:gd name="T5" fmla="*/ 117 h 15"/>
                <a:gd name="T6" fmla="*/ 0 w 14"/>
                <a:gd name="T7" fmla="*/ 44 h 15"/>
                <a:gd name="T8" fmla="*/ 35 w 14"/>
                <a:gd name="T9" fmla="*/ 0 h 15"/>
                <a:gd name="T10" fmla="*/ 35 w 14"/>
                <a:gd name="T11" fmla="*/ 0 h 15"/>
                <a:gd name="T12" fmla="*/ 0 w 14"/>
                <a:gd name="T13" fmla="*/ 44 h 15"/>
                <a:gd name="T14" fmla="*/ 17 w 14"/>
                <a:gd name="T15" fmla="*/ 117 h 15"/>
                <a:gd name="T16" fmla="*/ 99 w 14"/>
                <a:gd name="T17" fmla="*/ 141 h 15"/>
                <a:gd name="T18" fmla="*/ 116 w 14"/>
                <a:gd name="T19" fmla="*/ 88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5">
                  <a:moveTo>
                    <a:pt x="13" y="8"/>
                  </a:moveTo>
                  <a:cubicBezTo>
                    <a:pt x="14" y="10"/>
                    <a:pt x="13" y="12"/>
                    <a:pt x="11" y="13"/>
                  </a:cubicBezTo>
                  <a:cubicBezTo>
                    <a:pt x="9" y="14"/>
                    <a:pt x="6" y="14"/>
                    <a:pt x="3" y="11"/>
                  </a:cubicBezTo>
                  <a:cubicBezTo>
                    <a:pt x="0" y="8"/>
                    <a:pt x="0" y="5"/>
                    <a:pt x="0" y="4"/>
                  </a:cubicBezTo>
                  <a:cubicBezTo>
                    <a:pt x="1" y="2"/>
                    <a:pt x="3" y="1"/>
                    <a:pt x="4" y="0"/>
                  </a:cubicBezTo>
                  <a:cubicBezTo>
                    <a:pt x="4" y="0"/>
                    <a:pt x="4" y="0"/>
                    <a:pt x="4" y="0"/>
                  </a:cubicBezTo>
                  <a:cubicBezTo>
                    <a:pt x="2" y="1"/>
                    <a:pt x="1" y="2"/>
                    <a:pt x="0" y="4"/>
                  </a:cubicBezTo>
                  <a:cubicBezTo>
                    <a:pt x="0" y="5"/>
                    <a:pt x="0" y="8"/>
                    <a:pt x="2" y="11"/>
                  </a:cubicBezTo>
                  <a:cubicBezTo>
                    <a:pt x="6" y="14"/>
                    <a:pt x="9" y="15"/>
                    <a:pt x="11" y="13"/>
                  </a:cubicBezTo>
                  <a:cubicBezTo>
                    <a:pt x="13" y="12"/>
                    <a:pt x="14" y="10"/>
                    <a:pt x="13"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48" name="Freeform 1038">
              <a:extLst>
                <a:ext uri="{FF2B5EF4-FFF2-40B4-BE49-F238E27FC236}">
                  <a16:creationId xmlns:a16="http://schemas.microsoft.com/office/drawing/2014/main" id="{B3B0B696-BD0C-955A-A417-838ECF89649E}"/>
                </a:ext>
              </a:extLst>
            </p:cNvPr>
            <p:cNvSpPr>
              <a:spLocks/>
            </p:cNvSpPr>
            <p:nvPr/>
          </p:nvSpPr>
          <p:spPr bwMode="auto">
            <a:xfrm>
              <a:off x="4097" y="2183"/>
              <a:ext cx="57" cy="59"/>
            </a:xfrm>
            <a:custGeom>
              <a:avLst/>
              <a:gdLst>
                <a:gd name="T0" fmla="*/ 179 w 28"/>
                <a:gd name="T1" fmla="*/ 44 h 27"/>
                <a:gd name="T2" fmla="*/ 108 w 28"/>
                <a:gd name="T3" fmla="*/ 0 h 27"/>
                <a:gd name="T4" fmla="*/ 41 w 28"/>
                <a:gd name="T5" fmla="*/ 44 h 27"/>
                <a:gd name="T6" fmla="*/ 92 w 28"/>
                <a:gd name="T7" fmla="*/ 238 h 27"/>
                <a:gd name="T8" fmla="*/ 228 w 28"/>
                <a:gd name="T9" fmla="*/ 177 h 27"/>
                <a:gd name="T10" fmla="*/ 179 w 28"/>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7">
                  <a:moveTo>
                    <a:pt x="21" y="4"/>
                  </a:moveTo>
                  <a:cubicBezTo>
                    <a:pt x="19" y="2"/>
                    <a:pt x="16" y="0"/>
                    <a:pt x="13" y="0"/>
                  </a:cubicBezTo>
                  <a:cubicBezTo>
                    <a:pt x="10" y="0"/>
                    <a:pt x="7" y="1"/>
                    <a:pt x="5" y="4"/>
                  </a:cubicBezTo>
                  <a:cubicBezTo>
                    <a:pt x="0" y="10"/>
                    <a:pt x="3" y="20"/>
                    <a:pt x="11" y="23"/>
                  </a:cubicBezTo>
                  <a:cubicBezTo>
                    <a:pt x="19" y="27"/>
                    <a:pt x="26" y="22"/>
                    <a:pt x="27" y="17"/>
                  </a:cubicBezTo>
                  <a:cubicBezTo>
                    <a:pt x="28" y="11"/>
                    <a:pt x="26" y="9"/>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49" name="Freeform 1039">
              <a:extLst>
                <a:ext uri="{FF2B5EF4-FFF2-40B4-BE49-F238E27FC236}">
                  <a16:creationId xmlns:a16="http://schemas.microsoft.com/office/drawing/2014/main" id="{F4570104-4C4E-8EF8-BC5E-D31EA6C03919}"/>
                </a:ext>
              </a:extLst>
            </p:cNvPr>
            <p:cNvSpPr>
              <a:spLocks/>
            </p:cNvSpPr>
            <p:nvPr/>
          </p:nvSpPr>
          <p:spPr bwMode="auto">
            <a:xfrm>
              <a:off x="4113" y="2194"/>
              <a:ext cx="29" cy="30"/>
            </a:xfrm>
            <a:custGeom>
              <a:avLst/>
              <a:gdLst>
                <a:gd name="T0" fmla="*/ 124 w 14"/>
                <a:gd name="T1" fmla="*/ 77 h 14"/>
                <a:gd name="T2" fmla="*/ 108 w 14"/>
                <a:gd name="T3" fmla="*/ 129 h 14"/>
                <a:gd name="T4" fmla="*/ 25 w 14"/>
                <a:gd name="T5" fmla="*/ 96 h 14"/>
                <a:gd name="T6" fmla="*/ 8 w 14"/>
                <a:gd name="T7" fmla="*/ 28 h 14"/>
                <a:gd name="T8" fmla="*/ 35 w 14"/>
                <a:gd name="T9" fmla="*/ 0 h 14"/>
                <a:gd name="T10" fmla="*/ 35 w 14"/>
                <a:gd name="T11" fmla="*/ 0 h 14"/>
                <a:gd name="T12" fmla="*/ 8 w 14"/>
                <a:gd name="T13" fmla="*/ 28 h 14"/>
                <a:gd name="T14" fmla="*/ 25 w 14"/>
                <a:gd name="T15" fmla="*/ 96 h 14"/>
                <a:gd name="T16" fmla="*/ 108 w 14"/>
                <a:gd name="T17" fmla="*/ 129 h 14"/>
                <a:gd name="T18" fmla="*/ 124 w 14"/>
                <a:gd name="T19" fmla="*/ 7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4" y="8"/>
                  </a:moveTo>
                  <a:cubicBezTo>
                    <a:pt x="14" y="10"/>
                    <a:pt x="13" y="12"/>
                    <a:pt x="12" y="13"/>
                  </a:cubicBezTo>
                  <a:cubicBezTo>
                    <a:pt x="10" y="14"/>
                    <a:pt x="6" y="14"/>
                    <a:pt x="3" y="10"/>
                  </a:cubicBezTo>
                  <a:cubicBezTo>
                    <a:pt x="0" y="7"/>
                    <a:pt x="0" y="5"/>
                    <a:pt x="1" y="3"/>
                  </a:cubicBezTo>
                  <a:cubicBezTo>
                    <a:pt x="1" y="2"/>
                    <a:pt x="3" y="0"/>
                    <a:pt x="4" y="0"/>
                  </a:cubicBezTo>
                  <a:cubicBezTo>
                    <a:pt x="4" y="0"/>
                    <a:pt x="4" y="0"/>
                    <a:pt x="4" y="0"/>
                  </a:cubicBezTo>
                  <a:cubicBezTo>
                    <a:pt x="3" y="0"/>
                    <a:pt x="1" y="2"/>
                    <a:pt x="1" y="3"/>
                  </a:cubicBezTo>
                  <a:cubicBezTo>
                    <a:pt x="0" y="5"/>
                    <a:pt x="0" y="7"/>
                    <a:pt x="3" y="10"/>
                  </a:cubicBezTo>
                  <a:cubicBezTo>
                    <a:pt x="6" y="14"/>
                    <a:pt x="10" y="14"/>
                    <a:pt x="12" y="13"/>
                  </a:cubicBezTo>
                  <a:cubicBezTo>
                    <a:pt x="14" y="12"/>
                    <a:pt x="14" y="10"/>
                    <a:pt x="14"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50" name="Freeform 1040">
              <a:extLst>
                <a:ext uri="{FF2B5EF4-FFF2-40B4-BE49-F238E27FC236}">
                  <a16:creationId xmlns:a16="http://schemas.microsoft.com/office/drawing/2014/main" id="{292B5126-5642-5620-EC0A-8DE067209A67}"/>
                </a:ext>
              </a:extLst>
            </p:cNvPr>
            <p:cNvSpPr>
              <a:spLocks/>
            </p:cNvSpPr>
            <p:nvPr/>
          </p:nvSpPr>
          <p:spPr bwMode="auto">
            <a:xfrm>
              <a:off x="4132" y="2275"/>
              <a:ext cx="55" cy="59"/>
            </a:xfrm>
            <a:custGeom>
              <a:avLst/>
              <a:gdLst>
                <a:gd name="T0" fmla="*/ 179 w 27"/>
                <a:gd name="T1" fmla="*/ 44 h 27"/>
                <a:gd name="T2" fmla="*/ 100 w 27"/>
                <a:gd name="T3" fmla="*/ 0 h 27"/>
                <a:gd name="T4" fmla="*/ 33 w 27"/>
                <a:gd name="T5" fmla="*/ 44 h 27"/>
                <a:gd name="T6" fmla="*/ 92 w 27"/>
                <a:gd name="T7" fmla="*/ 238 h 27"/>
                <a:gd name="T8" fmla="*/ 228 w 27"/>
                <a:gd name="T9" fmla="*/ 177 h 27"/>
                <a:gd name="T10" fmla="*/ 179 w 27"/>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7">
                  <a:moveTo>
                    <a:pt x="21" y="4"/>
                  </a:moveTo>
                  <a:cubicBezTo>
                    <a:pt x="18" y="2"/>
                    <a:pt x="16" y="0"/>
                    <a:pt x="12" y="0"/>
                  </a:cubicBezTo>
                  <a:cubicBezTo>
                    <a:pt x="9" y="0"/>
                    <a:pt x="6" y="1"/>
                    <a:pt x="4" y="4"/>
                  </a:cubicBezTo>
                  <a:cubicBezTo>
                    <a:pt x="0" y="10"/>
                    <a:pt x="3" y="20"/>
                    <a:pt x="11" y="23"/>
                  </a:cubicBezTo>
                  <a:cubicBezTo>
                    <a:pt x="19" y="27"/>
                    <a:pt x="26" y="22"/>
                    <a:pt x="27" y="17"/>
                  </a:cubicBezTo>
                  <a:cubicBezTo>
                    <a:pt x="27" y="11"/>
                    <a:pt x="26" y="9"/>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51" name="Freeform 1041">
              <a:extLst>
                <a:ext uri="{FF2B5EF4-FFF2-40B4-BE49-F238E27FC236}">
                  <a16:creationId xmlns:a16="http://schemas.microsoft.com/office/drawing/2014/main" id="{B19A54E6-3CE4-4D5B-DEE6-C0016B02C4B3}"/>
                </a:ext>
              </a:extLst>
            </p:cNvPr>
            <p:cNvSpPr>
              <a:spLocks/>
            </p:cNvSpPr>
            <p:nvPr/>
          </p:nvSpPr>
          <p:spPr bwMode="auto">
            <a:xfrm>
              <a:off x="4148" y="2286"/>
              <a:ext cx="29" cy="30"/>
            </a:xfrm>
            <a:custGeom>
              <a:avLst/>
              <a:gdLst>
                <a:gd name="T0" fmla="*/ 116 w 14"/>
                <a:gd name="T1" fmla="*/ 77 h 14"/>
                <a:gd name="T2" fmla="*/ 99 w 14"/>
                <a:gd name="T3" fmla="*/ 129 h 14"/>
                <a:gd name="T4" fmla="*/ 25 w 14"/>
                <a:gd name="T5" fmla="*/ 96 h 14"/>
                <a:gd name="T6" fmla="*/ 0 w 14"/>
                <a:gd name="T7" fmla="*/ 28 h 14"/>
                <a:gd name="T8" fmla="*/ 35 w 14"/>
                <a:gd name="T9" fmla="*/ 0 h 14"/>
                <a:gd name="T10" fmla="*/ 35 w 14"/>
                <a:gd name="T11" fmla="*/ 0 h 14"/>
                <a:gd name="T12" fmla="*/ 0 w 14"/>
                <a:gd name="T13" fmla="*/ 28 h 14"/>
                <a:gd name="T14" fmla="*/ 17 w 14"/>
                <a:gd name="T15" fmla="*/ 96 h 14"/>
                <a:gd name="T16" fmla="*/ 99 w 14"/>
                <a:gd name="T17" fmla="*/ 129 h 14"/>
                <a:gd name="T18" fmla="*/ 116 w 14"/>
                <a:gd name="T19" fmla="*/ 77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3" y="8"/>
                  </a:moveTo>
                  <a:cubicBezTo>
                    <a:pt x="14" y="10"/>
                    <a:pt x="13" y="12"/>
                    <a:pt x="11" y="13"/>
                  </a:cubicBezTo>
                  <a:cubicBezTo>
                    <a:pt x="9" y="14"/>
                    <a:pt x="6" y="14"/>
                    <a:pt x="3" y="10"/>
                  </a:cubicBezTo>
                  <a:cubicBezTo>
                    <a:pt x="0" y="7"/>
                    <a:pt x="0" y="5"/>
                    <a:pt x="0" y="3"/>
                  </a:cubicBezTo>
                  <a:cubicBezTo>
                    <a:pt x="1" y="2"/>
                    <a:pt x="3" y="0"/>
                    <a:pt x="4" y="0"/>
                  </a:cubicBezTo>
                  <a:cubicBezTo>
                    <a:pt x="4" y="0"/>
                    <a:pt x="4" y="0"/>
                    <a:pt x="4" y="0"/>
                  </a:cubicBezTo>
                  <a:cubicBezTo>
                    <a:pt x="2" y="0"/>
                    <a:pt x="1" y="2"/>
                    <a:pt x="0" y="3"/>
                  </a:cubicBezTo>
                  <a:cubicBezTo>
                    <a:pt x="0" y="5"/>
                    <a:pt x="0" y="7"/>
                    <a:pt x="2" y="10"/>
                  </a:cubicBezTo>
                  <a:cubicBezTo>
                    <a:pt x="6" y="14"/>
                    <a:pt x="9" y="14"/>
                    <a:pt x="11" y="13"/>
                  </a:cubicBezTo>
                  <a:cubicBezTo>
                    <a:pt x="13" y="12"/>
                    <a:pt x="14" y="10"/>
                    <a:pt x="13"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52" name="Freeform 1042">
              <a:extLst>
                <a:ext uri="{FF2B5EF4-FFF2-40B4-BE49-F238E27FC236}">
                  <a16:creationId xmlns:a16="http://schemas.microsoft.com/office/drawing/2014/main" id="{C3CBE12A-050A-29BD-7342-7ADB86795F01}"/>
                </a:ext>
              </a:extLst>
            </p:cNvPr>
            <p:cNvSpPr>
              <a:spLocks/>
            </p:cNvSpPr>
            <p:nvPr/>
          </p:nvSpPr>
          <p:spPr bwMode="auto">
            <a:xfrm>
              <a:off x="4255" y="2310"/>
              <a:ext cx="57" cy="61"/>
            </a:xfrm>
            <a:custGeom>
              <a:avLst/>
              <a:gdLst>
                <a:gd name="T0" fmla="*/ 187 w 28"/>
                <a:gd name="T1" fmla="*/ 52 h 28"/>
                <a:gd name="T2" fmla="*/ 108 w 28"/>
                <a:gd name="T3" fmla="*/ 9 h 28"/>
                <a:gd name="T4" fmla="*/ 41 w 28"/>
                <a:gd name="T5" fmla="*/ 52 h 28"/>
                <a:gd name="T6" fmla="*/ 92 w 28"/>
                <a:gd name="T7" fmla="*/ 246 h 28"/>
                <a:gd name="T8" fmla="*/ 236 w 28"/>
                <a:gd name="T9" fmla="*/ 176 h 28"/>
                <a:gd name="T10" fmla="*/ 187 w 28"/>
                <a:gd name="T11" fmla="*/ 52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28">
                  <a:moveTo>
                    <a:pt x="22" y="5"/>
                  </a:moveTo>
                  <a:cubicBezTo>
                    <a:pt x="19" y="2"/>
                    <a:pt x="16" y="0"/>
                    <a:pt x="13" y="1"/>
                  </a:cubicBezTo>
                  <a:cubicBezTo>
                    <a:pt x="10" y="1"/>
                    <a:pt x="7" y="2"/>
                    <a:pt x="5" y="5"/>
                  </a:cubicBezTo>
                  <a:cubicBezTo>
                    <a:pt x="0" y="11"/>
                    <a:pt x="3" y="21"/>
                    <a:pt x="11" y="24"/>
                  </a:cubicBezTo>
                  <a:cubicBezTo>
                    <a:pt x="19" y="28"/>
                    <a:pt x="27" y="23"/>
                    <a:pt x="28" y="17"/>
                  </a:cubicBezTo>
                  <a:cubicBezTo>
                    <a:pt x="28" y="12"/>
                    <a:pt x="27" y="10"/>
                    <a:pt x="22" y="5"/>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53" name="Freeform 1043">
              <a:extLst>
                <a:ext uri="{FF2B5EF4-FFF2-40B4-BE49-F238E27FC236}">
                  <a16:creationId xmlns:a16="http://schemas.microsoft.com/office/drawing/2014/main" id="{CA24344B-3F15-1B70-FE6F-7A2A2E3B81B0}"/>
                </a:ext>
              </a:extLst>
            </p:cNvPr>
            <p:cNvSpPr>
              <a:spLocks/>
            </p:cNvSpPr>
            <p:nvPr/>
          </p:nvSpPr>
          <p:spPr bwMode="auto">
            <a:xfrm>
              <a:off x="4271" y="2323"/>
              <a:ext cx="31" cy="30"/>
            </a:xfrm>
            <a:custGeom>
              <a:avLst/>
              <a:gdLst>
                <a:gd name="T0" fmla="*/ 124 w 15"/>
                <a:gd name="T1" fmla="*/ 69 h 14"/>
                <a:gd name="T2" fmla="*/ 107 w 15"/>
                <a:gd name="T3" fmla="*/ 129 h 14"/>
                <a:gd name="T4" fmla="*/ 25 w 15"/>
                <a:gd name="T5" fmla="*/ 96 h 14"/>
                <a:gd name="T6" fmla="*/ 8 w 15"/>
                <a:gd name="T7" fmla="*/ 28 h 14"/>
                <a:gd name="T8" fmla="*/ 35 w 15"/>
                <a:gd name="T9" fmla="*/ 0 h 14"/>
                <a:gd name="T10" fmla="*/ 35 w 15"/>
                <a:gd name="T11" fmla="*/ 0 h 14"/>
                <a:gd name="T12" fmla="*/ 8 w 15"/>
                <a:gd name="T13" fmla="*/ 28 h 14"/>
                <a:gd name="T14" fmla="*/ 25 w 15"/>
                <a:gd name="T15" fmla="*/ 96 h 14"/>
                <a:gd name="T16" fmla="*/ 107 w 15"/>
                <a:gd name="T17" fmla="*/ 129 h 14"/>
                <a:gd name="T18" fmla="*/ 124 w 15"/>
                <a:gd name="T19" fmla="*/ 6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14">
                  <a:moveTo>
                    <a:pt x="14" y="7"/>
                  </a:moveTo>
                  <a:cubicBezTo>
                    <a:pt x="15" y="10"/>
                    <a:pt x="14" y="12"/>
                    <a:pt x="12" y="13"/>
                  </a:cubicBezTo>
                  <a:cubicBezTo>
                    <a:pt x="10" y="14"/>
                    <a:pt x="6" y="13"/>
                    <a:pt x="3" y="10"/>
                  </a:cubicBezTo>
                  <a:cubicBezTo>
                    <a:pt x="1" y="7"/>
                    <a:pt x="1" y="5"/>
                    <a:pt x="1" y="3"/>
                  </a:cubicBezTo>
                  <a:cubicBezTo>
                    <a:pt x="2" y="1"/>
                    <a:pt x="3" y="0"/>
                    <a:pt x="4" y="0"/>
                  </a:cubicBezTo>
                  <a:cubicBezTo>
                    <a:pt x="4" y="0"/>
                    <a:pt x="4" y="0"/>
                    <a:pt x="4" y="0"/>
                  </a:cubicBezTo>
                  <a:cubicBezTo>
                    <a:pt x="3" y="0"/>
                    <a:pt x="2" y="1"/>
                    <a:pt x="1" y="3"/>
                  </a:cubicBezTo>
                  <a:cubicBezTo>
                    <a:pt x="0" y="5"/>
                    <a:pt x="0" y="7"/>
                    <a:pt x="3" y="10"/>
                  </a:cubicBezTo>
                  <a:cubicBezTo>
                    <a:pt x="6" y="14"/>
                    <a:pt x="10" y="14"/>
                    <a:pt x="12" y="13"/>
                  </a:cubicBezTo>
                  <a:cubicBezTo>
                    <a:pt x="14" y="12"/>
                    <a:pt x="15" y="10"/>
                    <a:pt x="14" y="7"/>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54" name="Freeform 1044">
              <a:extLst>
                <a:ext uri="{FF2B5EF4-FFF2-40B4-BE49-F238E27FC236}">
                  <a16:creationId xmlns:a16="http://schemas.microsoft.com/office/drawing/2014/main" id="{A9F2A3AF-F09D-7207-54E9-22F37A81B857}"/>
                </a:ext>
              </a:extLst>
            </p:cNvPr>
            <p:cNvSpPr>
              <a:spLocks/>
            </p:cNvSpPr>
            <p:nvPr/>
          </p:nvSpPr>
          <p:spPr bwMode="auto">
            <a:xfrm>
              <a:off x="4193" y="2353"/>
              <a:ext cx="55" cy="59"/>
            </a:xfrm>
            <a:custGeom>
              <a:avLst/>
              <a:gdLst>
                <a:gd name="T0" fmla="*/ 179 w 27"/>
                <a:gd name="T1" fmla="*/ 44 h 27"/>
                <a:gd name="T2" fmla="*/ 100 w 27"/>
                <a:gd name="T3" fmla="*/ 0 h 27"/>
                <a:gd name="T4" fmla="*/ 33 w 27"/>
                <a:gd name="T5" fmla="*/ 44 h 27"/>
                <a:gd name="T6" fmla="*/ 92 w 27"/>
                <a:gd name="T7" fmla="*/ 238 h 27"/>
                <a:gd name="T8" fmla="*/ 228 w 27"/>
                <a:gd name="T9" fmla="*/ 177 h 27"/>
                <a:gd name="T10" fmla="*/ 179 w 27"/>
                <a:gd name="T11" fmla="*/ 44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7" h="27">
                  <a:moveTo>
                    <a:pt x="21" y="4"/>
                  </a:moveTo>
                  <a:cubicBezTo>
                    <a:pt x="18" y="2"/>
                    <a:pt x="16" y="0"/>
                    <a:pt x="12" y="0"/>
                  </a:cubicBezTo>
                  <a:cubicBezTo>
                    <a:pt x="9" y="0"/>
                    <a:pt x="6" y="1"/>
                    <a:pt x="4" y="4"/>
                  </a:cubicBezTo>
                  <a:cubicBezTo>
                    <a:pt x="0" y="10"/>
                    <a:pt x="3" y="20"/>
                    <a:pt x="11" y="23"/>
                  </a:cubicBezTo>
                  <a:cubicBezTo>
                    <a:pt x="19" y="27"/>
                    <a:pt x="26" y="22"/>
                    <a:pt x="27" y="17"/>
                  </a:cubicBezTo>
                  <a:cubicBezTo>
                    <a:pt x="27" y="11"/>
                    <a:pt x="26" y="9"/>
                    <a:pt x="21" y="4"/>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55" name="Freeform 1045">
              <a:extLst>
                <a:ext uri="{FF2B5EF4-FFF2-40B4-BE49-F238E27FC236}">
                  <a16:creationId xmlns:a16="http://schemas.microsoft.com/office/drawing/2014/main" id="{AF723F89-482D-9787-4E9B-E0C10E48514F}"/>
                </a:ext>
              </a:extLst>
            </p:cNvPr>
            <p:cNvSpPr>
              <a:spLocks/>
            </p:cNvSpPr>
            <p:nvPr/>
          </p:nvSpPr>
          <p:spPr bwMode="auto">
            <a:xfrm>
              <a:off x="4209" y="2364"/>
              <a:ext cx="29" cy="31"/>
            </a:xfrm>
            <a:custGeom>
              <a:avLst/>
              <a:gdLst>
                <a:gd name="T0" fmla="*/ 116 w 14"/>
                <a:gd name="T1" fmla="*/ 89 h 14"/>
                <a:gd name="T2" fmla="*/ 99 w 14"/>
                <a:gd name="T3" fmla="*/ 142 h 14"/>
                <a:gd name="T4" fmla="*/ 25 w 14"/>
                <a:gd name="T5" fmla="*/ 109 h 14"/>
                <a:gd name="T6" fmla="*/ 0 w 14"/>
                <a:gd name="T7" fmla="*/ 35 h 14"/>
                <a:gd name="T8" fmla="*/ 35 w 14"/>
                <a:gd name="T9" fmla="*/ 0 h 14"/>
                <a:gd name="T10" fmla="*/ 35 w 14"/>
                <a:gd name="T11" fmla="*/ 0 h 14"/>
                <a:gd name="T12" fmla="*/ 0 w 14"/>
                <a:gd name="T13" fmla="*/ 35 h 14"/>
                <a:gd name="T14" fmla="*/ 17 w 14"/>
                <a:gd name="T15" fmla="*/ 109 h 14"/>
                <a:gd name="T16" fmla="*/ 99 w 14"/>
                <a:gd name="T17" fmla="*/ 142 h 14"/>
                <a:gd name="T18" fmla="*/ 116 w 14"/>
                <a:gd name="T19" fmla="*/ 8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 h="14">
                  <a:moveTo>
                    <a:pt x="13" y="8"/>
                  </a:moveTo>
                  <a:cubicBezTo>
                    <a:pt x="14" y="10"/>
                    <a:pt x="13" y="12"/>
                    <a:pt x="11" y="13"/>
                  </a:cubicBezTo>
                  <a:cubicBezTo>
                    <a:pt x="9" y="14"/>
                    <a:pt x="6" y="14"/>
                    <a:pt x="3" y="10"/>
                  </a:cubicBezTo>
                  <a:cubicBezTo>
                    <a:pt x="0" y="7"/>
                    <a:pt x="0" y="5"/>
                    <a:pt x="0" y="3"/>
                  </a:cubicBezTo>
                  <a:cubicBezTo>
                    <a:pt x="1" y="2"/>
                    <a:pt x="3" y="0"/>
                    <a:pt x="4" y="0"/>
                  </a:cubicBezTo>
                  <a:cubicBezTo>
                    <a:pt x="4" y="0"/>
                    <a:pt x="4" y="0"/>
                    <a:pt x="4" y="0"/>
                  </a:cubicBezTo>
                  <a:cubicBezTo>
                    <a:pt x="2" y="0"/>
                    <a:pt x="1" y="2"/>
                    <a:pt x="0" y="3"/>
                  </a:cubicBezTo>
                  <a:cubicBezTo>
                    <a:pt x="0" y="5"/>
                    <a:pt x="0" y="7"/>
                    <a:pt x="2" y="10"/>
                  </a:cubicBezTo>
                  <a:cubicBezTo>
                    <a:pt x="6" y="14"/>
                    <a:pt x="9" y="14"/>
                    <a:pt x="11" y="13"/>
                  </a:cubicBezTo>
                  <a:cubicBezTo>
                    <a:pt x="13" y="12"/>
                    <a:pt x="14" y="10"/>
                    <a:pt x="13" y="8"/>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56" name="Freeform 1046">
              <a:extLst>
                <a:ext uri="{FF2B5EF4-FFF2-40B4-BE49-F238E27FC236}">
                  <a16:creationId xmlns:a16="http://schemas.microsoft.com/office/drawing/2014/main" id="{B7A525E6-DA68-7DA3-204E-75973B57393F}"/>
                </a:ext>
              </a:extLst>
            </p:cNvPr>
            <p:cNvSpPr>
              <a:spLocks/>
            </p:cNvSpPr>
            <p:nvPr/>
          </p:nvSpPr>
          <p:spPr bwMode="auto">
            <a:xfrm>
              <a:off x="4140" y="2546"/>
              <a:ext cx="49" cy="59"/>
            </a:xfrm>
            <a:custGeom>
              <a:avLst/>
              <a:gdLst>
                <a:gd name="T0" fmla="*/ 145 w 24"/>
                <a:gd name="T1" fmla="*/ 33 h 27"/>
                <a:gd name="T2" fmla="*/ 92 w 24"/>
                <a:gd name="T3" fmla="*/ 0 h 27"/>
                <a:gd name="T4" fmla="*/ 33 w 24"/>
                <a:gd name="T5" fmla="*/ 166 h 27"/>
                <a:gd name="T6" fmla="*/ 155 w 24"/>
                <a:gd name="T7" fmla="*/ 273 h 27"/>
                <a:gd name="T8" fmla="*/ 204 w 24"/>
                <a:gd name="T9" fmla="*/ 186 h 27"/>
                <a:gd name="T10" fmla="*/ 180 w 24"/>
                <a:gd name="T11" fmla="*/ 96 h 27"/>
                <a:gd name="T12" fmla="*/ 145 w 24"/>
                <a:gd name="T13" fmla="*/ 33 h 2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27">
                  <a:moveTo>
                    <a:pt x="17" y="3"/>
                  </a:moveTo>
                  <a:cubicBezTo>
                    <a:pt x="15" y="1"/>
                    <a:pt x="13" y="0"/>
                    <a:pt x="11" y="0"/>
                  </a:cubicBezTo>
                  <a:cubicBezTo>
                    <a:pt x="2" y="0"/>
                    <a:pt x="0" y="8"/>
                    <a:pt x="4" y="16"/>
                  </a:cubicBezTo>
                  <a:cubicBezTo>
                    <a:pt x="7" y="24"/>
                    <a:pt x="14" y="27"/>
                    <a:pt x="18" y="26"/>
                  </a:cubicBezTo>
                  <a:cubicBezTo>
                    <a:pt x="23" y="25"/>
                    <a:pt x="24" y="22"/>
                    <a:pt x="24" y="18"/>
                  </a:cubicBezTo>
                  <a:cubicBezTo>
                    <a:pt x="24" y="14"/>
                    <a:pt x="22" y="11"/>
                    <a:pt x="21" y="9"/>
                  </a:cubicBezTo>
                  <a:cubicBezTo>
                    <a:pt x="20" y="7"/>
                    <a:pt x="19" y="5"/>
                    <a:pt x="17" y="3"/>
                  </a:cubicBezTo>
                  <a:close/>
                </a:path>
              </a:pathLst>
            </a:custGeom>
            <a:solidFill>
              <a:srgbClr val="ED9075"/>
            </a:solidFill>
            <a:ln w="3175" cap="flat">
              <a:solidFill>
                <a:srgbClr val="9D0C15"/>
              </a:solidFill>
              <a:prstDash val="solid"/>
              <a:miter lim="800000"/>
              <a:headEnd/>
              <a:tailEnd/>
            </a:ln>
          </p:spPr>
          <p:txBody>
            <a:bodyPr/>
            <a:lstStyle/>
            <a:p>
              <a:endParaRPr lang="en-GB"/>
            </a:p>
          </p:txBody>
        </p:sp>
        <p:sp>
          <p:nvSpPr>
            <p:cNvPr id="1057" name="Freeform 1047">
              <a:extLst>
                <a:ext uri="{FF2B5EF4-FFF2-40B4-BE49-F238E27FC236}">
                  <a16:creationId xmlns:a16="http://schemas.microsoft.com/office/drawing/2014/main" id="{8163A320-5488-D571-7CA5-D0346E39110E}"/>
                </a:ext>
              </a:extLst>
            </p:cNvPr>
            <p:cNvSpPr>
              <a:spLocks/>
            </p:cNvSpPr>
            <p:nvPr/>
          </p:nvSpPr>
          <p:spPr bwMode="auto">
            <a:xfrm>
              <a:off x="4156" y="2559"/>
              <a:ext cx="19" cy="33"/>
            </a:xfrm>
            <a:custGeom>
              <a:avLst/>
              <a:gdLst>
                <a:gd name="T0" fmla="*/ 8 w 9"/>
                <a:gd name="T1" fmla="*/ 9 h 15"/>
                <a:gd name="T2" fmla="*/ 8 w 9"/>
                <a:gd name="T3" fmla="*/ 64 h 15"/>
                <a:gd name="T4" fmla="*/ 57 w 9"/>
                <a:gd name="T5" fmla="*/ 150 h 15"/>
                <a:gd name="T6" fmla="*/ 84 w 9"/>
                <a:gd name="T7" fmla="*/ 150 h 15"/>
                <a:gd name="T8" fmla="*/ 84 w 9"/>
                <a:gd name="T9" fmla="*/ 150 h 15"/>
                <a:gd name="T10" fmla="*/ 57 w 9"/>
                <a:gd name="T11" fmla="*/ 150 h 15"/>
                <a:gd name="T12" fmla="*/ 8 w 9"/>
                <a:gd name="T13" fmla="*/ 64 h 15"/>
                <a:gd name="T14" fmla="*/ 8 w 9"/>
                <a:gd name="T15" fmla="*/ 9 h 15"/>
                <a:gd name="T16" fmla="*/ 36 w 9"/>
                <a:gd name="T17" fmla="*/ 9 h 15"/>
                <a:gd name="T18" fmla="*/ 36 w 9"/>
                <a:gd name="T19" fmla="*/ 9 h 15"/>
                <a:gd name="T20" fmla="*/ 8 w 9"/>
                <a:gd name="T21" fmla="*/ 9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 h="15">
                  <a:moveTo>
                    <a:pt x="1" y="1"/>
                  </a:moveTo>
                  <a:cubicBezTo>
                    <a:pt x="0" y="2"/>
                    <a:pt x="0" y="4"/>
                    <a:pt x="1" y="6"/>
                  </a:cubicBezTo>
                  <a:cubicBezTo>
                    <a:pt x="1" y="10"/>
                    <a:pt x="4" y="13"/>
                    <a:pt x="6" y="14"/>
                  </a:cubicBezTo>
                  <a:cubicBezTo>
                    <a:pt x="7" y="15"/>
                    <a:pt x="8" y="15"/>
                    <a:pt x="9" y="14"/>
                  </a:cubicBezTo>
                  <a:cubicBezTo>
                    <a:pt x="9" y="14"/>
                    <a:pt x="9" y="14"/>
                    <a:pt x="9" y="14"/>
                  </a:cubicBezTo>
                  <a:cubicBezTo>
                    <a:pt x="8" y="15"/>
                    <a:pt x="7" y="14"/>
                    <a:pt x="6" y="14"/>
                  </a:cubicBezTo>
                  <a:cubicBezTo>
                    <a:pt x="4" y="13"/>
                    <a:pt x="2" y="10"/>
                    <a:pt x="1" y="6"/>
                  </a:cubicBezTo>
                  <a:cubicBezTo>
                    <a:pt x="0" y="4"/>
                    <a:pt x="0" y="2"/>
                    <a:pt x="1" y="1"/>
                  </a:cubicBezTo>
                  <a:cubicBezTo>
                    <a:pt x="2" y="0"/>
                    <a:pt x="3" y="0"/>
                    <a:pt x="4" y="1"/>
                  </a:cubicBezTo>
                  <a:cubicBezTo>
                    <a:pt x="4" y="1"/>
                    <a:pt x="4" y="1"/>
                    <a:pt x="4" y="1"/>
                  </a:cubicBezTo>
                  <a:cubicBezTo>
                    <a:pt x="3" y="0"/>
                    <a:pt x="2" y="0"/>
                    <a:pt x="1" y="1"/>
                  </a:cubicBezTo>
                  <a:close/>
                </a:path>
              </a:pathLst>
            </a:custGeom>
            <a:solidFill>
              <a:srgbClr val="FEF6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058" name="Freeform 1048">
              <a:extLst>
                <a:ext uri="{FF2B5EF4-FFF2-40B4-BE49-F238E27FC236}">
                  <a16:creationId xmlns:a16="http://schemas.microsoft.com/office/drawing/2014/main" id="{19BEEF2C-6F0F-87E4-F4A3-F3918C278FC4}"/>
                </a:ext>
              </a:extLst>
            </p:cNvPr>
            <p:cNvSpPr>
              <a:spLocks/>
            </p:cNvSpPr>
            <p:nvPr/>
          </p:nvSpPr>
          <p:spPr bwMode="auto">
            <a:xfrm>
              <a:off x="3898" y="1894"/>
              <a:ext cx="41" cy="33"/>
            </a:xfrm>
            <a:custGeom>
              <a:avLst/>
              <a:gdLst>
                <a:gd name="T0" fmla="*/ 0 w 20"/>
                <a:gd name="T1" fmla="*/ 0 h 15"/>
                <a:gd name="T2" fmla="*/ 172 w 20"/>
                <a:gd name="T3" fmla="*/ 88 h 15"/>
                <a:gd name="T4" fmla="*/ 0 60000 65536"/>
                <a:gd name="T5" fmla="*/ 0 60000 65536"/>
              </a:gdLst>
              <a:ahLst/>
              <a:cxnLst>
                <a:cxn ang="T4">
                  <a:pos x="T0" y="T1"/>
                </a:cxn>
                <a:cxn ang="T5">
                  <a:pos x="T2" y="T3"/>
                </a:cxn>
              </a:cxnLst>
              <a:rect l="0" t="0" r="r" b="b"/>
              <a:pathLst>
                <a:path w="20" h="15">
                  <a:moveTo>
                    <a:pt x="0" y="0"/>
                  </a:moveTo>
                  <a:cubicBezTo>
                    <a:pt x="5" y="7"/>
                    <a:pt x="13" y="15"/>
                    <a:pt x="20"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59" name="Freeform 1049">
              <a:extLst>
                <a:ext uri="{FF2B5EF4-FFF2-40B4-BE49-F238E27FC236}">
                  <a16:creationId xmlns:a16="http://schemas.microsoft.com/office/drawing/2014/main" id="{71A244B8-F8BF-A1F8-9C2E-2628AC727C95}"/>
                </a:ext>
              </a:extLst>
            </p:cNvPr>
            <p:cNvSpPr>
              <a:spLocks/>
            </p:cNvSpPr>
            <p:nvPr/>
          </p:nvSpPr>
          <p:spPr bwMode="auto">
            <a:xfrm>
              <a:off x="3861" y="1936"/>
              <a:ext cx="41" cy="19"/>
            </a:xfrm>
            <a:custGeom>
              <a:avLst/>
              <a:gdLst>
                <a:gd name="T0" fmla="*/ 0 w 20"/>
                <a:gd name="T1" fmla="*/ 0 h 9"/>
                <a:gd name="T2" fmla="*/ 172 w 20"/>
                <a:gd name="T3" fmla="*/ 8 h 9"/>
                <a:gd name="T4" fmla="*/ 0 60000 65536"/>
                <a:gd name="T5" fmla="*/ 0 60000 65536"/>
              </a:gdLst>
              <a:ahLst/>
              <a:cxnLst>
                <a:cxn ang="T4">
                  <a:pos x="T0" y="T1"/>
                </a:cxn>
                <a:cxn ang="T5">
                  <a:pos x="T2" y="T3"/>
                </a:cxn>
              </a:cxnLst>
              <a:rect l="0" t="0" r="r" b="b"/>
              <a:pathLst>
                <a:path w="20" h="9">
                  <a:moveTo>
                    <a:pt x="0" y="0"/>
                  </a:moveTo>
                  <a:cubicBezTo>
                    <a:pt x="3" y="9"/>
                    <a:pt x="15" y="6"/>
                    <a:pt x="2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0" name="Freeform 1050">
              <a:extLst>
                <a:ext uri="{FF2B5EF4-FFF2-40B4-BE49-F238E27FC236}">
                  <a16:creationId xmlns:a16="http://schemas.microsoft.com/office/drawing/2014/main" id="{02F9566C-5D82-706A-9D3F-6C5AAAA34E54}"/>
                </a:ext>
              </a:extLst>
            </p:cNvPr>
            <p:cNvSpPr>
              <a:spLocks/>
            </p:cNvSpPr>
            <p:nvPr/>
          </p:nvSpPr>
          <p:spPr bwMode="auto">
            <a:xfrm>
              <a:off x="3896" y="1912"/>
              <a:ext cx="37" cy="37"/>
            </a:xfrm>
            <a:custGeom>
              <a:avLst/>
              <a:gdLst>
                <a:gd name="T0" fmla="*/ 156 w 18"/>
                <a:gd name="T1" fmla="*/ 141 h 17"/>
                <a:gd name="T2" fmla="*/ 0 w 18"/>
                <a:gd name="T3" fmla="*/ 72 h 17"/>
                <a:gd name="T4" fmla="*/ 0 w 18"/>
                <a:gd name="T5" fmla="*/ 0 h 17"/>
                <a:gd name="T6" fmla="*/ 0 60000 65536"/>
                <a:gd name="T7" fmla="*/ 0 60000 65536"/>
                <a:gd name="T8" fmla="*/ 0 60000 65536"/>
              </a:gdLst>
              <a:ahLst/>
              <a:cxnLst>
                <a:cxn ang="T6">
                  <a:pos x="T0" y="T1"/>
                </a:cxn>
                <a:cxn ang="T7">
                  <a:pos x="T2" y="T3"/>
                </a:cxn>
                <a:cxn ang="T8">
                  <a:pos x="T4" y="T5"/>
                </a:cxn>
              </a:cxnLst>
              <a:rect l="0" t="0" r="r" b="b"/>
              <a:pathLst>
                <a:path w="18" h="17">
                  <a:moveTo>
                    <a:pt x="18" y="14"/>
                  </a:moveTo>
                  <a:cubicBezTo>
                    <a:pt x="10" y="16"/>
                    <a:pt x="3" y="17"/>
                    <a:pt x="0" y="7"/>
                  </a:cubicBezTo>
                  <a:cubicBezTo>
                    <a:pt x="0" y="5"/>
                    <a:pt x="0"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1" name="Freeform 1051">
              <a:extLst>
                <a:ext uri="{FF2B5EF4-FFF2-40B4-BE49-F238E27FC236}">
                  <a16:creationId xmlns:a16="http://schemas.microsoft.com/office/drawing/2014/main" id="{BC73C7BF-AB9E-2E69-AB17-6030B41397C4}"/>
                </a:ext>
              </a:extLst>
            </p:cNvPr>
            <p:cNvSpPr>
              <a:spLocks/>
            </p:cNvSpPr>
            <p:nvPr/>
          </p:nvSpPr>
          <p:spPr bwMode="auto">
            <a:xfrm>
              <a:off x="3880" y="1877"/>
              <a:ext cx="43" cy="26"/>
            </a:xfrm>
            <a:custGeom>
              <a:avLst/>
              <a:gdLst>
                <a:gd name="T0" fmla="*/ 0 w 21"/>
                <a:gd name="T1" fmla="*/ 33 h 12"/>
                <a:gd name="T2" fmla="*/ 180 w 21"/>
                <a:gd name="T3" fmla="*/ 0 h 12"/>
                <a:gd name="T4" fmla="*/ 0 60000 65536"/>
                <a:gd name="T5" fmla="*/ 0 60000 65536"/>
              </a:gdLst>
              <a:ahLst/>
              <a:cxnLst>
                <a:cxn ang="T4">
                  <a:pos x="T0" y="T1"/>
                </a:cxn>
                <a:cxn ang="T5">
                  <a:pos x="T2" y="T3"/>
                </a:cxn>
              </a:cxnLst>
              <a:rect l="0" t="0" r="r" b="b"/>
              <a:pathLst>
                <a:path w="21" h="12">
                  <a:moveTo>
                    <a:pt x="0" y="3"/>
                  </a:moveTo>
                  <a:cubicBezTo>
                    <a:pt x="6" y="12"/>
                    <a:pt x="16" y="7"/>
                    <a:pt x="2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2" name="Freeform 1052">
              <a:extLst>
                <a:ext uri="{FF2B5EF4-FFF2-40B4-BE49-F238E27FC236}">
                  <a16:creationId xmlns:a16="http://schemas.microsoft.com/office/drawing/2014/main" id="{00931A23-DC27-92DE-0E2C-F990C86D72C2}"/>
                </a:ext>
              </a:extLst>
            </p:cNvPr>
            <p:cNvSpPr>
              <a:spLocks/>
            </p:cNvSpPr>
            <p:nvPr/>
          </p:nvSpPr>
          <p:spPr bwMode="auto">
            <a:xfrm>
              <a:off x="3914" y="1866"/>
              <a:ext cx="25" cy="17"/>
            </a:xfrm>
            <a:custGeom>
              <a:avLst/>
              <a:gdLst>
                <a:gd name="T0" fmla="*/ 0 w 12"/>
                <a:gd name="T1" fmla="*/ 0 h 8"/>
                <a:gd name="T2" fmla="*/ 108 w 12"/>
                <a:gd name="T3" fmla="*/ 68 h 8"/>
                <a:gd name="T4" fmla="*/ 0 60000 65536"/>
                <a:gd name="T5" fmla="*/ 0 60000 65536"/>
              </a:gdLst>
              <a:ahLst/>
              <a:cxnLst>
                <a:cxn ang="T4">
                  <a:pos x="T0" y="T1"/>
                </a:cxn>
                <a:cxn ang="T5">
                  <a:pos x="T2" y="T3"/>
                </a:cxn>
              </a:cxnLst>
              <a:rect l="0" t="0" r="r" b="b"/>
              <a:pathLst>
                <a:path w="12" h="8">
                  <a:moveTo>
                    <a:pt x="0" y="0"/>
                  </a:moveTo>
                  <a:cubicBezTo>
                    <a:pt x="1" y="6"/>
                    <a:pt x="6" y="8"/>
                    <a:pt x="12"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3" name="Freeform 1053">
              <a:extLst>
                <a:ext uri="{FF2B5EF4-FFF2-40B4-BE49-F238E27FC236}">
                  <a16:creationId xmlns:a16="http://schemas.microsoft.com/office/drawing/2014/main" id="{40A5939B-5351-3E45-5ABC-6410AC3EF255}"/>
                </a:ext>
              </a:extLst>
            </p:cNvPr>
            <p:cNvSpPr>
              <a:spLocks/>
            </p:cNvSpPr>
            <p:nvPr/>
          </p:nvSpPr>
          <p:spPr bwMode="auto">
            <a:xfrm>
              <a:off x="3927" y="1925"/>
              <a:ext cx="37" cy="28"/>
            </a:xfrm>
            <a:custGeom>
              <a:avLst/>
              <a:gdLst>
                <a:gd name="T0" fmla="*/ 0 w 18"/>
                <a:gd name="T1" fmla="*/ 0 h 13"/>
                <a:gd name="T2" fmla="*/ 156 w 18"/>
                <a:gd name="T3" fmla="*/ 69 h 13"/>
                <a:gd name="T4" fmla="*/ 0 60000 65536"/>
                <a:gd name="T5" fmla="*/ 0 60000 65536"/>
              </a:gdLst>
              <a:ahLst/>
              <a:cxnLst>
                <a:cxn ang="T4">
                  <a:pos x="T0" y="T1"/>
                </a:cxn>
                <a:cxn ang="T5">
                  <a:pos x="T2" y="T3"/>
                </a:cxn>
              </a:cxnLst>
              <a:rect l="0" t="0" r="r" b="b"/>
              <a:pathLst>
                <a:path w="18" h="13">
                  <a:moveTo>
                    <a:pt x="0" y="0"/>
                  </a:moveTo>
                  <a:cubicBezTo>
                    <a:pt x="2" y="8"/>
                    <a:pt x="11" y="13"/>
                    <a:pt x="18"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4" name="Freeform 1054">
              <a:extLst>
                <a:ext uri="{FF2B5EF4-FFF2-40B4-BE49-F238E27FC236}">
                  <a16:creationId xmlns:a16="http://schemas.microsoft.com/office/drawing/2014/main" id="{E50DF7FA-6D6C-7D84-9EA7-7BBFD9D5AA24}"/>
                </a:ext>
              </a:extLst>
            </p:cNvPr>
            <p:cNvSpPr>
              <a:spLocks/>
            </p:cNvSpPr>
            <p:nvPr/>
          </p:nvSpPr>
          <p:spPr bwMode="auto">
            <a:xfrm>
              <a:off x="3937" y="1868"/>
              <a:ext cx="39" cy="33"/>
            </a:xfrm>
            <a:custGeom>
              <a:avLst/>
              <a:gdLst>
                <a:gd name="T0" fmla="*/ 0 w 19"/>
                <a:gd name="T1" fmla="*/ 0 h 15"/>
                <a:gd name="T2" fmla="*/ 164 w 19"/>
                <a:gd name="T3" fmla="*/ 88 h 15"/>
                <a:gd name="T4" fmla="*/ 0 60000 65536"/>
                <a:gd name="T5" fmla="*/ 0 60000 65536"/>
              </a:gdLst>
              <a:ahLst/>
              <a:cxnLst>
                <a:cxn ang="T4">
                  <a:pos x="T0" y="T1"/>
                </a:cxn>
                <a:cxn ang="T5">
                  <a:pos x="T2" y="T3"/>
                </a:cxn>
              </a:cxnLst>
              <a:rect l="0" t="0" r="r" b="b"/>
              <a:pathLst>
                <a:path w="19" h="15">
                  <a:moveTo>
                    <a:pt x="0" y="0"/>
                  </a:moveTo>
                  <a:cubicBezTo>
                    <a:pt x="4" y="11"/>
                    <a:pt x="8" y="15"/>
                    <a:pt x="19"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5" name="Freeform 1055">
              <a:extLst>
                <a:ext uri="{FF2B5EF4-FFF2-40B4-BE49-F238E27FC236}">
                  <a16:creationId xmlns:a16="http://schemas.microsoft.com/office/drawing/2014/main" id="{9325EFC8-8D95-8A54-99C7-A9CE2E0C58B3}"/>
                </a:ext>
              </a:extLst>
            </p:cNvPr>
            <p:cNvSpPr>
              <a:spLocks/>
            </p:cNvSpPr>
            <p:nvPr/>
          </p:nvSpPr>
          <p:spPr bwMode="auto">
            <a:xfrm>
              <a:off x="3923" y="1850"/>
              <a:ext cx="45" cy="22"/>
            </a:xfrm>
            <a:custGeom>
              <a:avLst/>
              <a:gdLst>
                <a:gd name="T0" fmla="*/ 0 w 22"/>
                <a:gd name="T1" fmla="*/ 0 h 10"/>
                <a:gd name="T2" fmla="*/ 188 w 22"/>
                <a:gd name="T3" fmla="*/ 20 h 10"/>
                <a:gd name="T4" fmla="*/ 0 60000 65536"/>
                <a:gd name="T5" fmla="*/ 0 60000 65536"/>
              </a:gdLst>
              <a:ahLst/>
              <a:cxnLst>
                <a:cxn ang="T4">
                  <a:pos x="T0" y="T1"/>
                </a:cxn>
                <a:cxn ang="T5">
                  <a:pos x="T2" y="T3"/>
                </a:cxn>
              </a:cxnLst>
              <a:rect l="0" t="0" r="r" b="b"/>
              <a:pathLst>
                <a:path w="22" h="10">
                  <a:moveTo>
                    <a:pt x="0" y="0"/>
                  </a:moveTo>
                  <a:cubicBezTo>
                    <a:pt x="8" y="8"/>
                    <a:pt x="12" y="10"/>
                    <a:pt x="22"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6" name="Freeform 1056">
              <a:extLst>
                <a:ext uri="{FF2B5EF4-FFF2-40B4-BE49-F238E27FC236}">
                  <a16:creationId xmlns:a16="http://schemas.microsoft.com/office/drawing/2014/main" id="{9144346B-2A94-DAC2-0439-69A3B0758847}"/>
                </a:ext>
              </a:extLst>
            </p:cNvPr>
            <p:cNvSpPr>
              <a:spLocks/>
            </p:cNvSpPr>
            <p:nvPr/>
          </p:nvSpPr>
          <p:spPr bwMode="auto">
            <a:xfrm>
              <a:off x="3880" y="1802"/>
              <a:ext cx="55" cy="72"/>
            </a:xfrm>
            <a:custGeom>
              <a:avLst/>
              <a:gdLst>
                <a:gd name="T0" fmla="*/ 0 w 27"/>
                <a:gd name="T1" fmla="*/ 185 h 33"/>
                <a:gd name="T2" fmla="*/ 108 w 27"/>
                <a:gd name="T3" fmla="*/ 0 h 33"/>
                <a:gd name="T4" fmla="*/ 0 60000 65536"/>
                <a:gd name="T5" fmla="*/ 0 60000 65536"/>
              </a:gdLst>
              <a:ahLst/>
              <a:cxnLst>
                <a:cxn ang="T4">
                  <a:pos x="T0" y="T1"/>
                </a:cxn>
                <a:cxn ang="T5">
                  <a:pos x="T2" y="T3"/>
                </a:cxn>
              </a:cxnLst>
              <a:rect l="0" t="0" r="r" b="b"/>
              <a:pathLst>
                <a:path w="27" h="33">
                  <a:moveTo>
                    <a:pt x="0" y="18"/>
                  </a:moveTo>
                  <a:cubicBezTo>
                    <a:pt x="2" y="33"/>
                    <a:pt x="27" y="11"/>
                    <a:pt x="1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7" name="Freeform 1057">
              <a:extLst>
                <a:ext uri="{FF2B5EF4-FFF2-40B4-BE49-F238E27FC236}">
                  <a16:creationId xmlns:a16="http://schemas.microsoft.com/office/drawing/2014/main" id="{03B2FA83-9566-7335-ED42-EDD43ECED683}"/>
                </a:ext>
              </a:extLst>
            </p:cNvPr>
            <p:cNvSpPr>
              <a:spLocks/>
            </p:cNvSpPr>
            <p:nvPr/>
          </p:nvSpPr>
          <p:spPr bwMode="auto">
            <a:xfrm>
              <a:off x="3865" y="1850"/>
              <a:ext cx="27" cy="44"/>
            </a:xfrm>
            <a:custGeom>
              <a:avLst/>
              <a:gdLst>
                <a:gd name="T0" fmla="*/ 108 w 13"/>
                <a:gd name="T1" fmla="*/ 0 h 20"/>
                <a:gd name="T2" fmla="*/ 0 w 13"/>
                <a:gd name="T3" fmla="*/ 125 h 20"/>
                <a:gd name="T4" fmla="*/ 0 60000 65536"/>
                <a:gd name="T5" fmla="*/ 0 60000 65536"/>
              </a:gdLst>
              <a:ahLst/>
              <a:cxnLst>
                <a:cxn ang="T4">
                  <a:pos x="T0" y="T1"/>
                </a:cxn>
                <a:cxn ang="T5">
                  <a:pos x="T2" y="T3"/>
                </a:cxn>
              </a:cxnLst>
              <a:rect l="0" t="0" r="r" b="b"/>
              <a:pathLst>
                <a:path w="13" h="20">
                  <a:moveTo>
                    <a:pt x="12" y="0"/>
                  </a:moveTo>
                  <a:cubicBezTo>
                    <a:pt x="13" y="6"/>
                    <a:pt x="6" y="20"/>
                    <a:pt x="0"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8" name="Freeform 1058">
              <a:extLst>
                <a:ext uri="{FF2B5EF4-FFF2-40B4-BE49-F238E27FC236}">
                  <a16:creationId xmlns:a16="http://schemas.microsoft.com/office/drawing/2014/main" id="{FF145270-7D7D-FBDB-8350-9CDC776A8744}"/>
                </a:ext>
              </a:extLst>
            </p:cNvPr>
            <p:cNvSpPr>
              <a:spLocks/>
            </p:cNvSpPr>
            <p:nvPr/>
          </p:nvSpPr>
          <p:spPr bwMode="auto">
            <a:xfrm>
              <a:off x="3834" y="1923"/>
              <a:ext cx="31" cy="26"/>
            </a:xfrm>
            <a:custGeom>
              <a:avLst/>
              <a:gdLst>
                <a:gd name="T0" fmla="*/ 0 w 15"/>
                <a:gd name="T1" fmla="*/ 61 h 12"/>
                <a:gd name="T2" fmla="*/ 132 w 15"/>
                <a:gd name="T3" fmla="*/ 0 h 12"/>
                <a:gd name="T4" fmla="*/ 0 60000 65536"/>
                <a:gd name="T5" fmla="*/ 0 60000 65536"/>
              </a:gdLst>
              <a:ahLst/>
              <a:cxnLst>
                <a:cxn ang="T4">
                  <a:pos x="T0" y="T1"/>
                </a:cxn>
                <a:cxn ang="T5">
                  <a:pos x="T2" y="T3"/>
                </a:cxn>
              </a:cxnLst>
              <a:rect l="0" t="0" r="r" b="b"/>
              <a:pathLst>
                <a:path w="15" h="12">
                  <a:moveTo>
                    <a:pt x="0" y="6"/>
                  </a:moveTo>
                  <a:cubicBezTo>
                    <a:pt x="4" y="12"/>
                    <a:pt x="13" y="5"/>
                    <a:pt x="1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69" name="Freeform 1059">
              <a:extLst>
                <a:ext uri="{FF2B5EF4-FFF2-40B4-BE49-F238E27FC236}">
                  <a16:creationId xmlns:a16="http://schemas.microsoft.com/office/drawing/2014/main" id="{21E2DB0D-1DE3-09BE-2FA0-0C420A8D2191}"/>
                </a:ext>
              </a:extLst>
            </p:cNvPr>
            <p:cNvSpPr>
              <a:spLocks/>
            </p:cNvSpPr>
            <p:nvPr/>
          </p:nvSpPr>
          <p:spPr bwMode="auto">
            <a:xfrm>
              <a:off x="3836" y="1940"/>
              <a:ext cx="35" cy="15"/>
            </a:xfrm>
            <a:custGeom>
              <a:avLst/>
              <a:gdLst>
                <a:gd name="T0" fmla="*/ 8 w 17"/>
                <a:gd name="T1" fmla="*/ 0 h 7"/>
                <a:gd name="T2" fmla="*/ 68 w 17"/>
                <a:gd name="T3" fmla="*/ 69 h 7"/>
                <a:gd name="T4" fmla="*/ 148 w 17"/>
                <a:gd name="T5" fmla="*/ 41 h 7"/>
                <a:gd name="T6" fmla="*/ 0 60000 65536"/>
                <a:gd name="T7" fmla="*/ 0 60000 65536"/>
                <a:gd name="T8" fmla="*/ 0 60000 65536"/>
              </a:gdLst>
              <a:ahLst/>
              <a:cxnLst>
                <a:cxn ang="T6">
                  <a:pos x="T0" y="T1"/>
                </a:cxn>
                <a:cxn ang="T7">
                  <a:pos x="T2" y="T3"/>
                </a:cxn>
                <a:cxn ang="T8">
                  <a:pos x="T4" y="T5"/>
                </a:cxn>
              </a:cxnLst>
              <a:rect l="0" t="0" r="r" b="b"/>
              <a:pathLst>
                <a:path w="17" h="7">
                  <a:moveTo>
                    <a:pt x="1" y="0"/>
                  </a:moveTo>
                  <a:cubicBezTo>
                    <a:pt x="0" y="4"/>
                    <a:pt x="5" y="7"/>
                    <a:pt x="8" y="7"/>
                  </a:cubicBezTo>
                  <a:cubicBezTo>
                    <a:pt x="12" y="7"/>
                    <a:pt x="15" y="6"/>
                    <a:pt x="1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0" name="Freeform 1060">
              <a:extLst>
                <a:ext uri="{FF2B5EF4-FFF2-40B4-BE49-F238E27FC236}">
                  <a16:creationId xmlns:a16="http://schemas.microsoft.com/office/drawing/2014/main" id="{079AD869-699E-DB21-F33D-6437B7448C5A}"/>
                </a:ext>
              </a:extLst>
            </p:cNvPr>
            <p:cNvSpPr>
              <a:spLocks/>
            </p:cNvSpPr>
            <p:nvPr/>
          </p:nvSpPr>
          <p:spPr bwMode="auto">
            <a:xfrm>
              <a:off x="3855" y="1947"/>
              <a:ext cx="61" cy="30"/>
            </a:xfrm>
            <a:custGeom>
              <a:avLst/>
              <a:gdLst>
                <a:gd name="T0" fmla="*/ 24 w 30"/>
                <a:gd name="T1" fmla="*/ 28 h 14"/>
                <a:gd name="T2" fmla="*/ 57 w 30"/>
                <a:gd name="T3" fmla="*/ 120 h 14"/>
                <a:gd name="T4" fmla="*/ 211 w 30"/>
                <a:gd name="T5" fmla="*/ 0 h 14"/>
                <a:gd name="T6" fmla="*/ 0 60000 65536"/>
                <a:gd name="T7" fmla="*/ 0 60000 65536"/>
                <a:gd name="T8" fmla="*/ 0 60000 65536"/>
              </a:gdLst>
              <a:ahLst/>
              <a:cxnLst>
                <a:cxn ang="T6">
                  <a:pos x="T0" y="T1"/>
                </a:cxn>
                <a:cxn ang="T7">
                  <a:pos x="T2" y="T3"/>
                </a:cxn>
                <a:cxn ang="T8">
                  <a:pos x="T4" y="T5"/>
                </a:cxn>
              </a:cxnLst>
              <a:rect l="0" t="0" r="r" b="b"/>
              <a:pathLst>
                <a:path w="30" h="14">
                  <a:moveTo>
                    <a:pt x="3" y="3"/>
                  </a:moveTo>
                  <a:cubicBezTo>
                    <a:pt x="0" y="7"/>
                    <a:pt x="2" y="11"/>
                    <a:pt x="7" y="12"/>
                  </a:cubicBezTo>
                  <a:cubicBezTo>
                    <a:pt x="13" y="14"/>
                    <a:pt x="30" y="8"/>
                    <a:pt x="2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1" name="Freeform 1061">
              <a:extLst>
                <a:ext uri="{FF2B5EF4-FFF2-40B4-BE49-F238E27FC236}">
                  <a16:creationId xmlns:a16="http://schemas.microsoft.com/office/drawing/2014/main" id="{FD80E17B-8793-7AA7-87B0-734E86A8743D}"/>
                </a:ext>
              </a:extLst>
            </p:cNvPr>
            <p:cNvSpPr>
              <a:spLocks/>
            </p:cNvSpPr>
            <p:nvPr/>
          </p:nvSpPr>
          <p:spPr bwMode="auto">
            <a:xfrm>
              <a:off x="3875" y="1958"/>
              <a:ext cx="17" cy="6"/>
            </a:xfrm>
            <a:custGeom>
              <a:avLst/>
              <a:gdLst>
                <a:gd name="T0" fmla="*/ 0 w 8"/>
                <a:gd name="T1" fmla="*/ 0 h 3"/>
                <a:gd name="T2" fmla="*/ 77 w 8"/>
                <a:gd name="T3" fmla="*/ 0 h 3"/>
                <a:gd name="T4" fmla="*/ 0 60000 65536"/>
                <a:gd name="T5" fmla="*/ 0 60000 65536"/>
              </a:gdLst>
              <a:ahLst/>
              <a:cxnLst>
                <a:cxn ang="T4">
                  <a:pos x="T0" y="T1"/>
                </a:cxn>
                <a:cxn ang="T5">
                  <a:pos x="T2" y="T3"/>
                </a:cxn>
              </a:cxnLst>
              <a:rect l="0" t="0" r="r" b="b"/>
              <a:pathLst>
                <a:path w="8" h="3">
                  <a:moveTo>
                    <a:pt x="0" y="0"/>
                  </a:moveTo>
                  <a:cubicBezTo>
                    <a:pt x="0" y="3"/>
                    <a:pt x="6" y="0"/>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2" name="Freeform 1062">
              <a:extLst>
                <a:ext uri="{FF2B5EF4-FFF2-40B4-BE49-F238E27FC236}">
                  <a16:creationId xmlns:a16="http://schemas.microsoft.com/office/drawing/2014/main" id="{774BCCD5-B4E6-AAD8-45E2-F0D77FC97DF7}"/>
                </a:ext>
              </a:extLst>
            </p:cNvPr>
            <p:cNvSpPr>
              <a:spLocks/>
            </p:cNvSpPr>
            <p:nvPr/>
          </p:nvSpPr>
          <p:spPr bwMode="auto">
            <a:xfrm>
              <a:off x="3904" y="1920"/>
              <a:ext cx="14" cy="9"/>
            </a:xfrm>
            <a:custGeom>
              <a:avLst/>
              <a:gdLst>
                <a:gd name="T0" fmla="*/ 0 w 7"/>
                <a:gd name="T1" fmla="*/ 0 h 4"/>
                <a:gd name="T2" fmla="*/ 56 w 7"/>
                <a:gd name="T3" fmla="*/ 36 h 4"/>
                <a:gd name="T4" fmla="*/ 0 60000 65536"/>
                <a:gd name="T5" fmla="*/ 0 60000 65536"/>
              </a:gdLst>
              <a:ahLst/>
              <a:cxnLst>
                <a:cxn ang="T4">
                  <a:pos x="T0" y="T1"/>
                </a:cxn>
                <a:cxn ang="T5">
                  <a:pos x="T2" y="T3"/>
                </a:cxn>
              </a:cxnLst>
              <a:rect l="0" t="0" r="r" b="b"/>
              <a:pathLst>
                <a:path w="7" h="4">
                  <a:moveTo>
                    <a:pt x="0" y="0"/>
                  </a:moveTo>
                  <a:cubicBezTo>
                    <a:pt x="0" y="4"/>
                    <a:pt x="5" y="3"/>
                    <a:pt x="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3" name="Freeform 1063">
              <a:extLst>
                <a:ext uri="{FF2B5EF4-FFF2-40B4-BE49-F238E27FC236}">
                  <a16:creationId xmlns:a16="http://schemas.microsoft.com/office/drawing/2014/main" id="{9C886568-C835-E9B1-DCC2-7BFF17BC853A}"/>
                </a:ext>
              </a:extLst>
            </p:cNvPr>
            <p:cNvSpPr>
              <a:spLocks/>
            </p:cNvSpPr>
            <p:nvPr/>
          </p:nvSpPr>
          <p:spPr bwMode="auto">
            <a:xfrm>
              <a:off x="3912" y="1829"/>
              <a:ext cx="37" cy="19"/>
            </a:xfrm>
            <a:custGeom>
              <a:avLst/>
              <a:gdLst>
                <a:gd name="T0" fmla="*/ 0 w 18"/>
                <a:gd name="T1" fmla="*/ 17 h 9"/>
                <a:gd name="T2" fmla="*/ 156 w 18"/>
                <a:gd name="T3" fmla="*/ 0 h 9"/>
                <a:gd name="T4" fmla="*/ 0 60000 65536"/>
                <a:gd name="T5" fmla="*/ 0 60000 65536"/>
              </a:gdLst>
              <a:ahLst/>
              <a:cxnLst>
                <a:cxn ang="T4">
                  <a:pos x="T0" y="T1"/>
                </a:cxn>
                <a:cxn ang="T5">
                  <a:pos x="T2" y="T3"/>
                </a:cxn>
              </a:cxnLst>
              <a:rect l="0" t="0" r="r" b="b"/>
              <a:pathLst>
                <a:path w="18" h="9">
                  <a:moveTo>
                    <a:pt x="0" y="2"/>
                  </a:moveTo>
                  <a:cubicBezTo>
                    <a:pt x="5" y="9"/>
                    <a:pt x="12" y="5"/>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4" name="Freeform 1064">
              <a:extLst>
                <a:ext uri="{FF2B5EF4-FFF2-40B4-BE49-F238E27FC236}">
                  <a16:creationId xmlns:a16="http://schemas.microsoft.com/office/drawing/2014/main" id="{0BE6BCE5-F60E-596A-9C65-243850DDE356}"/>
                </a:ext>
              </a:extLst>
            </p:cNvPr>
            <p:cNvSpPr>
              <a:spLocks/>
            </p:cNvSpPr>
            <p:nvPr/>
          </p:nvSpPr>
          <p:spPr bwMode="auto">
            <a:xfrm>
              <a:off x="3945" y="1822"/>
              <a:ext cx="47" cy="20"/>
            </a:xfrm>
            <a:custGeom>
              <a:avLst/>
              <a:gdLst>
                <a:gd name="T0" fmla="*/ 0 w 23"/>
                <a:gd name="T1" fmla="*/ 0 h 9"/>
                <a:gd name="T2" fmla="*/ 196 w 23"/>
                <a:gd name="T3" fmla="*/ 36 h 9"/>
                <a:gd name="T4" fmla="*/ 0 60000 65536"/>
                <a:gd name="T5" fmla="*/ 0 60000 65536"/>
              </a:gdLst>
              <a:ahLst/>
              <a:cxnLst>
                <a:cxn ang="T4">
                  <a:pos x="T0" y="T1"/>
                </a:cxn>
                <a:cxn ang="T5">
                  <a:pos x="T2" y="T3"/>
                </a:cxn>
              </a:cxnLst>
              <a:rect l="0" t="0" r="r" b="b"/>
              <a:pathLst>
                <a:path w="23" h="9">
                  <a:moveTo>
                    <a:pt x="0" y="0"/>
                  </a:moveTo>
                  <a:cubicBezTo>
                    <a:pt x="5" y="9"/>
                    <a:pt x="14" y="7"/>
                    <a:pt x="23"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5" name="Freeform 1065">
              <a:extLst>
                <a:ext uri="{FF2B5EF4-FFF2-40B4-BE49-F238E27FC236}">
                  <a16:creationId xmlns:a16="http://schemas.microsoft.com/office/drawing/2014/main" id="{36407B8D-64E0-7D70-93D8-B3DA46B4E0BD}"/>
                </a:ext>
              </a:extLst>
            </p:cNvPr>
            <p:cNvSpPr>
              <a:spLocks/>
            </p:cNvSpPr>
            <p:nvPr/>
          </p:nvSpPr>
          <p:spPr bwMode="auto">
            <a:xfrm>
              <a:off x="3939" y="1785"/>
              <a:ext cx="43" cy="17"/>
            </a:xfrm>
            <a:custGeom>
              <a:avLst/>
              <a:gdLst>
                <a:gd name="T0" fmla="*/ 0 w 21"/>
                <a:gd name="T1" fmla="*/ 0 h 8"/>
                <a:gd name="T2" fmla="*/ 180 w 21"/>
                <a:gd name="T3" fmla="*/ 9 h 8"/>
                <a:gd name="T4" fmla="*/ 0 60000 65536"/>
                <a:gd name="T5" fmla="*/ 0 60000 65536"/>
              </a:gdLst>
              <a:ahLst/>
              <a:cxnLst>
                <a:cxn ang="T4">
                  <a:pos x="T0" y="T1"/>
                </a:cxn>
                <a:cxn ang="T5">
                  <a:pos x="T2" y="T3"/>
                </a:cxn>
              </a:cxnLst>
              <a:rect l="0" t="0" r="r" b="b"/>
              <a:pathLst>
                <a:path w="21" h="8">
                  <a:moveTo>
                    <a:pt x="0" y="0"/>
                  </a:moveTo>
                  <a:cubicBezTo>
                    <a:pt x="5" y="8"/>
                    <a:pt x="13" y="6"/>
                    <a:pt x="21"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6" name="Freeform 1066">
              <a:extLst>
                <a:ext uri="{FF2B5EF4-FFF2-40B4-BE49-F238E27FC236}">
                  <a16:creationId xmlns:a16="http://schemas.microsoft.com/office/drawing/2014/main" id="{FEAA41AF-8858-9D9D-EC0C-31A8A89EFD7E}"/>
                </a:ext>
              </a:extLst>
            </p:cNvPr>
            <p:cNvSpPr>
              <a:spLocks/>
            </p:cNvSpPr>
            <p:nvPr/>
          </p:nvSpPr>
          <p:spPr bwMode="auto">
            <a:xfrm>
              <a:off x="3921" y="1756"/>
              <a:ext cx="45" cy="35"/>
            </a:xfrm>
            <a:custGeom>
              <a:avLst/>
              <a:gdLst>
                <a:gd name="T0" fmla="*/ 0 w 22"/>
                <a:gd name="T1" fmla="*/ 105 h 16"/>
                <a:gd name="T2" fmla="*/ 164 w 22"/>
                <a:gd name="T3" fmla="*/ 0 h 16"/>
                <a:gd name="T4" fmla="*/ 0 60000 65536"/>
                <a:gd name="T5" fmla="*/ 0 60000 65536"/>
              </a:gdLst>
              <a:ahLst/>
              <a:cxnLst>
                <a:cxn ang="T4">
                  <a:pos x="T0" y="T1"/>
                </a:cxn>
                <a:cxn ang="T5">
                  <a:pos x="T2" y="T3"/>
                </a:cxn>
              </a:cxnLst>
              <a:rect l="0" t="0" r="r" b="b"/>
              <a:pathLst>
                <a:path w="22" h="16">
                  <a:moveTo>
                    <a:pt x="0" y="10"/>
                  </a:moveTo>
                  <a:cubicBezTo>
                    <a:pt x="5" y="16"/>
                    <a:pt x="22" y="7"/>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7" name="Freeform 1067">
              <a:extLst>
                <a:ext uri="{FF2B5EF4-FFF2-40B4-BE49-F238E27FC236}">
                  <a16:creationId xmlns:a16="http://schemas.microsoft.com/office/drawing/2014/main" id="{EF93EB5D-ABD1-2B55-5623-09959471BA77}"/>
                </a:ext>
              </a:extLst>
            </p:cNvPr>
            <p:cNvSpPr>
              <a:spLocks/>
            </p:cNvSpPr>
            <p:nvPr/>
          </p:nvSpPr>
          <p:spPr bwMode="auto">
            <a:xfrm>
              <a:off x="3955" y="1750"/>
              <a:ext cx="35" cy="15"/>
            </a:xfrm>
            <a:custGeom>
              <a:avLst/>
              <a:gdLst>
                <a:gd name="T0" fmla="*/ 0 w 17"/>
                <a:gd name="T1" fmla="*/ 0 h 7"/>
                <a:gd name="T2" fmla="*/ 148 w 17"/>
                <a:gd name="T3" fmla="*/ 0 h 7"/>
                <a:gd name="T4" fmla="*/ 0 60000 65536"/>
                <a:gd name="T5" fmla="*/ 0 60000 65536"/>
              </a:gdLst>
              <a:ahLst/>
              <a:cxnLst>
                <a:cxn ang="T4">
                  <a:pos x="T0" y="T1"/>
                </a:cxn>
                <a:cxn ang="T5">
                  <a:pos x="T2" y="T3"/>
                </a:cxn>
              </a:cxnLst>
              <a:rect l="0" t="0" r="r" b="b"/>
              <a:pathLst>
                <a:path w="17" h="7">
                  <a:moveTo>
                    <a:pt x="0" y="0"/>
                  </a:moveTo>
                  <a:cubicBezTo>
                    <a:pt x="1" y="7"/>
                    <a:pt x="14" y="2"/>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8" name="Freeform 1068">
              <a:extLst>
                <a:ext uri="{FF2B5EF4-FFF2-40B4-BE49-F238E27FC236}">
                  <a16:creationId xmlns:a16="http://schemas.microsoft.com/office/drawing/2014/main" id="{4AA844ED-787E-2756-141B-9CD691E32687}"/>
                </a:ext>
              </a:extLst>
            </p:cNvPr>
            <p:cNvSpPr>
              <a:spLocks/>
            </p:cNvSpPr>
            <p:nvPr/>
          </p:nvSpPr>
          <p:spPr bwMode="auto">
            <a:xfrm>
              <a:off x="3970" y="1754"/>
              <a:ext cx="51" cy="37"/>
            </a:xfrm>
            <a:custGeom>
              <a:avLst/>
              <a:gdLst>
                <a:gd name="T0" fmla="*/ 41 w 25"/>
                <a:gd name="T1" fmla="*/ 44 h 17"/>
                <a:gd name="T2" fmla="*/ 67 w 25"/>
                <a:gd name="T3" fmla="*/ 157 h 17"/>
                <a:gd name="T4" fmla="*/ 163 w 25"/>
                <a:gd name="T5" fmla="*/ 0 h 17"/>
                <a:gd name="T6" fmla="*/ 0 60000 65536"/>
                <a:gd name="T7" fmla="*/ 0 60000 65536"/>
                <a:gd name="T8" fmla="*/ 0 60000 65536"/>
              </a:gdLst>
              <a:ahLst/>
              <a:cxnLst>
                <a:cxn ang="T6">
                  <a:pos x="T0" y="T1"/>
                </a:cxn>
                <a:cxn ang="T7">
                  <a:pos x="T2" y="T3"/>
                </a:cxn>
                <a:cxn ang="T8">
                  <a:pos x="T4" y="T5"/>
                </a:cxn>
              </a:cxnLst>
              <a:rect l="0" t="0" r="r" b="b"/>
              <a:pathLst>
                <a:path w="25" h="17">
                  <a:moveTo>
                    <a:pt x="5" y="4"/>
                  </a:moveTo>
                  <a:cubicBezTo>
                    <a:pt x="0" y="8"/>
                    <a:pt x="2" y="14"/>
                    <a:pt x="8" y="15"/>
                  </a:cubicBezTo>
                  <a:cubicBezTo>
                    <a:pt x="16" y="17"/>
                    <a:pt x="25" y="7"/>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79" name="Freeform 1069">
              <a:extLst>
                <a:ext uri="{FF2B5EF4-FFF2-40B4-BE49-F238E27FC236}">
                  <a16:creationId xmlns:a16="http://schemas.microsoft.com/office/drawing/2014/main" id="{3BE4D3AF-942B-9241-DDA5-46D257A7250F}"/>
                </a:ext>
              </a:extLst>
            </p:cNvPr>
            <p:cNvSpPr>
              <a:spLocks/>
            </p:cNvSpPr>
            <p:nvPr/>
          </p:nvSpPr>
          <p:spPr bwMode="auto">
            <a:xfrm>
              <a:off x="3955" y="1835"/>
              <a:ext cx="41" cy="24"/>
            </a:xfrm>
            <a:custGeom>
              <a:avLst/>
              <a:gdLst>
                <a:gd name="T0" fmla="*/ 8 w 20"/>
                <a:gd name="T1" fmla="*/ 0 h 11"/>
                <a:gd name="T2" fmla="*/ 68 w 20"/>
                <a:gd name="T3" fmla="*/ 105 h 11"/>
                <a:gd name="T4" fmla="*/ 156 w 20"/>
                <a:gd name="T5" fmla="*/ 9 h 11"/>
                <a:gd name="T6" fmla="*/ 0 60000 65536"/>
                <a:gd name="T7" fmla="*/ 0 60000 65536"/>
                <a:gd name="T8" fmla="*/ 0 60000 65536"/>
              </a:gdLst>
              <a:ahLst/>
              <a:cxnLst>
                <a:cxn ang="T6">
                  <a:pos x="T0" y="T1"/>
                </a:cxn>
                <a:cxn ang="T7">
                  <a:pos x="T2" y="T3"/>
                </a:cxn>
                <a:cxn ang="T8">
                  <a:pos x="T4" y="T5"/>
                </a:cxn>
              </a:cxnLst>
              <a:rect l="0" t="0" r="r" b="b"/>
              <a:pathLst>
                <a:path w="20" h="11">
                  <a:moveTo>
                    <a:pt x="1" y="0"/>
                  </a:moveTo>
                  <a:cubicBezTo>
                    <a:pt x="0" y="4"/>
                    <a:pt x="4" y="10"/>
                    <a:pt x="8" y="10"/>
                  </a:cubicBezTo>
                  <a:cubicBezTo>
                    <a:pt x="13" y="11"/>
                    <a:pt x="20" y="6"/>
                    <a:pt x="18"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0" name="Freeform 1070">
              <a:extLst>
                <a:ext uri="{FF2B5EF4-FFF2-40B4-BE49-F238E27FC236}">
                  <a16:creationId xmlns:a16="http://schemas.microsoft.com/office/drawing/2014/main" id="{323856CE-FD06-CD54-7C46-BD4D18A73FD9}"/>
                </a:ext>
              </a:extLst>
            </p:cNvPr>
            <p:cNvSpPr>
              <a:spLocks/>
            </p:cNvSpPr>
            <p:nvPr/>
          </p:nvSpPr>
          <p:spPr bwMode="auto">
            <a:xfrm>
              <a:off x="3970" y="1864"/>
              <a:ext cx="51" cy="30"/>
            </a:xfrm>
            <a:custGeom>
              <a:avLst/>
              <a:gdLst>
                <a:gd name="T0" fmla="*/ 16 w 25"/>
                <a:gd name="T1" fmla="*/ 9 h 14"/>
                <a:gd name="T2" fmla="*/ 41 w 25"/>
                <a:gd name="T3" fmla="*/ 120 h 14"/>
                <a:gd name="T4" fmla="*/ 153 w 25"/>
                <a:gd name="T5" fmla="*/ 0 h 14"/>
                <a:gd name="T6" fmla="*/ 0 60000 65536"/>
                <a:gd name="T7" fmla="*/ 0 60000 65536"/>
                <a:gd name="T8" fmla="*/ 0 60000 65536"/>
              </a:gdLst>
              <a:ahLst/>
              <a:cxnLst>
                <a:cxn ang="T6">
                  <a:pos x="T0" y="T1"/>
                </a:cxn>
                <a:cxn ang="T7">
                  <a:pos x="T2" y="T3"/>
                </a:cxn>
                <a:cxn ang="T8">
                  <a:pos x="T4" y="T5"/>
                </a:cxn>
              </a:cxnLst>
              <a:rect l="0" t="0" r="r" b="b"/>
              <a:pathLst>
                <a:path w="25" h="14">
                  <a:moveTo>
                    <a:pt x="2" y="1"/>
                  </a:moveTo>
                  <a:cubicBezTo>
                    <a:pt x="0" y="5"/>
                    <a:pt x="0" y="10"/>
                    <a:pt x="5" y="12"/>
                  </a:cubicBezTo>
                  <a:cubicBezTo>
                    <a:pt x="11" y="14"/>
                    <a:pt x="25" y="6"/>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1" name="Freeform 1071">
              <a:extLst>
                <a:ext uri="{FF2B5EF4-FFF2-40B4-BE49-F238E27FC236}">
                  <a16:creationId xmlns:a16="http://schemas.microsoft.com/office/drawing/2014/main" id="{7EC31209-4925-F30F-E654-F5DC29136838}"/>
                </a:ext>
              </a:extLst>
            </p:cNvPr>
            <p:cNvSpPr>
              <a:spLocks/>
            </p:cNvSpPr>
            <p:nvPr/>
          </p:nvSpPr>
          <p:spPr bwMode="auto">
            <a:xfrm>
              <a:off x="3970" y="1899"/>
              <a:ext cx="26" cy="17"/>
            </a:xfrm>
            <a:custGeom>
              <a:avLst/>
              <a:gdLst>
                <a:gd name="T0" fmla="*/ 8 w 13"/>
                <a:gd name="T1" fmla="*/ 0 h 8"/>
                <a:gd name="T2" fmla="*/ 104 w 13"/>
                <a:gd name="T3" fmla="*/ 49 h 8"/>
                <a:gd name="T4" fmla="*/ 0 60000 65536"/>
                <a:gd name="T5" fmla="*/ 0 60000 65536"/>
              </a:gdLst>
              <a:ahLst/>
              <a:cxnLst>
                <a:cxn ang="T4">
                  <a:pos x="T0" y="T1"/>
                </a:cxn>
                <a:cxn ang="T5">
                  <a:pos x="T2" y="T3"/>
                </a:cxn>
              </a:cxnLst>
              <a:rect l="0" t="0" r="r" b="b"/>
              <a:pathLst>
                <a:path w="13" h="8">
                  <a:moveTo>
                    <a:pt x="1" y="0"/>
                  </a:moveTo>
                  <a:cubicBezTo>
                    <a:pt x="0" y="7"/>
                    <a:pt x="8" y="8"/>
                    <a:pt x="13"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2" name="Freeform 1072">
              <a:extLst>
                <a:ext uri="{FF2B5EF4-FFF2-40B4-BE49-F238E27FC236}">
                  <a16:creationId xmlns:a16="http://schemas.microsoft.com/office/drawing/2014/main" id="{65540095-80F3-E4C6-26B9-60374A39E38C}"/>
                </a:ext>
              </a:extLst>
            </p:cNvPr>
            <p:cNvSpPr>
              <a:spLocks/>
            </p:cNvSpPr>
            <p:nvPr/>
          </p:nvSpPr>
          <p:spPr bwMode="auto">
            <a:xfrm>
              <a:off x="3902" y="1958"/>
              <a:ext cx="41" cy="21"/>
            </a:xfrm>
            <a:custGeom>
              <a:avLst/>
              <a:gdLst>
                <a:gd name="T0" fmla="*/ 0 w 20"/>
                <a:gd name="T1" fmla="*/ 27 h 10"/>
                <a:gd name="T2" fmla="*/ 172 w 20"/>
                <a:gd name="T3" fmla="*/ 0 h 10"/>
                <a:gd name="T4" fmla="*/ 0 60000 65536"/>
                <a:gd name="T5" fmla="*/ 0 60000 65536"/>
              </a:gdLst>
              <a:ahLst/>
              <a:cxnLst>
                <a:cxn ang="T4">
                  <a:pos x="T0" y="T1"/>
                </a:cxn>
                <a:cxn ang="T5">
                  <a:pos x="T2" y="T3"/>
                </a:cxn>
              </a:cxnLst>
              <a:rect l="0" t="0" r="r" b="b"/>
              <a:pathLst>
                <a:path w="20" h="10">
                  <a:moveTo>
                    <a:pt x="0" y="3"/>
                  </a:moveTo>
                  <a:cubicBezTo>
                    <a:pt x="3" y="10"/>
                    <a:pt x="19" y="7"/>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3" name="Freeform 1073">
              <a:extLst>
                <a:ext uri="{FF2B5EF4-FFF2-40B4-BE49-F238E27FC236}">
                  <a16:creationId xmlns:a16="http://schemas.microsoft.com/office/drawing/2014/main" id="{5C324BC9-4C9C-7B55-A25C-71A4FAAA0138}"/>
                </a:ext>
              </a:extLst>
            </p:cNvPr>
            <p:cNvSpPr>
              <a:spLocks/>
            </p:cNvSpPr>
            <p:nvPr/>
          </p:nvSpPr>
          <p:spPr bwMode="auto">
            <a:xfrm>
              <a:off x="3937" y="1964"/>
              <a:ext cx="37" cy="20"/>
            </a:xfrm>
            <a:custGeom>
              <a:avLst/>
              <a:gdLst>
                <a:gd name="T0" fmla="*/ 0 w 18"/>
                <a:gd name="T1" fmla="*/ 9 h 9"/>
                <a:gd name="T2" fmla="*/ 156 w 18"/>
                <a:gd name="T3" fmla="*/ 0 h 9"/>
                <a:gd name="T4" fmla="*/ 0 60000 65536"/>
                <a:gd name="T5" fmla="*/ 0 60000 65536"/>
              </a:gdLst>
              <a:ahLst/>
              <a:cxnLst>
                <a:cxn ang="T4">
                  <a:pos x="T0" y="T1"/>
                </a:cxn>
                <a:cxn ang="T5">
                  <a:pos x="T2" y="T3"/>
                </a:cxn>
              </a:cxnLst>
              <a:rect l="0" t="0" r="r" b="b"/>
              <a:pathLst>
                <a:path w="18" h="9">
                  <a:moveTo>
                    <a:pt x="0" y="1"/>
                  </a:moveTo>
                  <a:cubicBezTo>
                    <a:pt x="1" y="9"/>
                    <a:pt x="15" y="3"/>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4" name="Freeform 1074">
              <a:extLst>
                <a:ext uri="{FF2B5EF4-FFF2-40B4-BE49-F238E27FC236}">
                  <a16:creationId xmlns:a16="http://schemas.microsoft.com/office/drawing/2014/main" id="{991C3386-1F2F-A25D-60E6-334151537C58}"/>
                </a:ext>
              </a:extLst>
            </p:cNvPr>
            <p:cNvSpPr>
              <a:spLocks/>
            </p:cNvSpPr>
            <p:nvPr/>
          </p:nvSpPr>
          <p:spPr bwMode="auto">
            <a:xfrm>
              <a:off x="3822" y="1975"/>
              <a:ext cx="23" cy="31"/>
            </a:xfrm>
            <a:custGeom>
              <a:avLst/>
              <a:gdLst>
                <a:gd name="T0" fmla="*/ 75 w 11"/>
                <a:gd name="T1" fmla="*/ 0 h 14"/>
                <a:gd name="T2" fmla="*/ 0 w 11"/>
                <a:gd name="T3" fmla="*/ 142 h 14"/>
                <a:gd name="T4" fmla="*/ 0 60000 65536"/>
                <a:gd name="T5" fmla="*/ 0 60000 65536"/>
              </a:gdLst>
              <a:ahLst/>
              <a:cxnLst>
                <a:cxn ang="T4">
                  <a:pos x="T0" y="T1"/>
                </a:cxn>
                <a:cxn ang="T5">
                  <a:pos x="T2" y="T3"/>
                </a:cxn>
              </a:cxnLst>
              <a:rect l="0" t="0" r="r" b="b"/>
              <a:pathLst>
                <a:path w="11" h="14">
                  <a:moveTo>
                    <a:pt x="8" y="0"/>
                  </a:moveTo>
                  <a:cubicBezTo>
                    <a:pt x="11" y="7"/>
                    <a:pt x="7" y="14"/>
                    <a:pt x="0" y="1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5" name="Freeform 1075">
              <a:extLst>
                <a:ext uri="{FF2B5EF4-FFF2-40B4-BE49-F238E27FC236}">
                  <a16:creationId xmlns:a16="http://schemas.microsoft.com/office/drawing/2014/main" id="{B0D88145-4485-1469-F2D5-D7F7D2EC16B9}"/>
                </a:ext>
              </a:extLst>
            </p:cNvPr>
            <p:cNvSpPr>
              <a:spLocks/>
            </p:cNvSpPr>
            <p:nvPr/>
          </p:nvSpPr>
          <p:spPr bwMode="auto">
            <a:xfrm>
              <a:off x="3863" y="1988"/>
              <a:ext cx="43" cy="22"/>
            </a:xfrm>
            <a:custGeom>
              <a:avLst/>
              <a:gdLst>
                <a:gd name="T0" fmla="*/ 8 w 21"/>
                <a:gd name="T1" fmla="*/ 9 h 10"/>
                <a:gd name="T2" fmla="*/ 180 w 21"/>
                <a:gd name="T3" fmla="*/ 0 h 10"/>
                <a:gd name="T4" fmla="*/ 0 60000 65536"/>
                <a:gd name="T5" fmla="*/ 0 60000 65536"/>
              </a:gdLst>
              <a:ahLst/>
              <a:cxnLst>
                <a:cxn ang="T4">
                  <a:pos x="T0" y="T1"/>
                </a:cxn>
                <a:cxn ang="T5">
                  <a:pos x="T2" y="T3"/>
                </a:cxn>
              </a:cxnLst>
              <a:rect l="0" t="0" r="r" b="b"/>
              <a:pathLst>
                <a:path w="21" h="10">
                  <a:moveTo>
                    <a:pt x="1" y="1"/>
                  </a:moveTo>
                  <a:cubicBezTo>
                    <a:pt x="0" y="10"/>
                    <a:pt x="18" y="3"/>
                    <a:pt x="2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6" name="Freeform 1076">
              <a:extLst>
                <a:ext uri="{FF2B5EF4-FFF2-40B4-BE49-F238E27FC236}">
                  <a16:creationId xmlns:a16="http://schemas.microsoft.com/office/drawing/2014/main" id="{1BE089BE-9B94-9C8B-06F5-CD1C80930B18}"/>
                </a:ext>
              </a:extLst>
            </p:cNvPr>
            <p:cNvSpPr>
              <a:spLocks/>
            </p:cNvSpPr>
            <p:nvPr/>
          </p:nvSpPr>
          <p:spPr bwMode="auto">
            <a:xfrm>
              <a:off x="3820" y="2038"/>
              <a:ext cx="43" cy="33"/>
            </a:xfrm>
            <a:custGeom>
              <a:avLst/>
              <a:gdLst>
                <a:gd name="T0" fmla="*/ 0 w 21"/>
                <a:gd name="T1" fmla="*/ 53 h 15"/>
                <a:gd name="T2" fmla="*/ 139 w 21"/>
                <a:gd name="T3" fmla="*/ 0 h 15"/>
                <a:gd name="T4" fmla="*/ 0 60000 65536"/>
                <a:gd name="T5" fmla="*/ 0 60000 65536"/>
              </a:gdLst>
              <a:ahLst/>
              <a:cxnLst>
                <a:cxn ang="T4">
                  <a:pos x="T0" y="T1"/>
                </a:cxn>
                <a:cxn ang="T5">
                  <a:pos x="T2" y="T3"/>
                </a:cxn>
              </a:cxnLst>
              <a:rect l="0" t="0" r="r" b="b"/>
              <a:pathLst>
                <a:path w="21" h="15">
                  <a:moveTo>
                    <a:pt x="0" y="5"/>
                  </a:moveTo>
                  <a:cubicBezTo>
                    <a:pt x="2" y="15"/>
                    <a:pt x="21" y="6"/>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7" name="Freeform 1077">
              <a:extLst>
                <a:ext uri="{FF2B5EF4-FFF2-40B4-BE49-F238E27FC236}">
                  <a16:creationId xmlns:a16="http://schemas.microsoft.com/office/drawing/2014/main" id="{25832B62-E4F8-23C5-1256-047C93507A0B}"/>
                </a:ext>
              </a:extLst>
            </p:cNvPr>
            <p:cNvSpPr>
              <a:spLocks/>
            </p:cNvSpPr>
            <p:nvPr/>
          </p:nvSpPr>
          <p:spPr bwMode="auto">
            <a:xfrm>
              <a:off x="3828" y="2019"/>
              <a:ext cx="41" cy="28"/>
            </a:xfrm>
            <a:custGeom>
              <a:avLst/>
              <a:gdLst>
                <a:gd name="T0" fmla="*/ 16 w 20"/>
                <a:gd name="T1" fmla="*/ 0 h 13"/>
                <a:gd name="T2" fmla="*/ 172 w 20"/>
                <a:gd name="T3" fmla="*/ 19 h 13"/>
                <a:gd name="T4" fmla="*/ 0 60000 65536"/>
                <a:gd name="T5" fmla="*/ 0 60000 65536"/>
              </a:gdLst>
              <a:ahLst/>
              <a:cxnLst>
                <a:cxn ang="T4">
                  <a:pos x="T0" y="T1"/>
                </a:cxn>
                <a:cxn ang="T5">
                  <a:pos x="T2" y="T3"/>
                </a:cxn>
              </a:cxnLst>
              <a:rect l="0" t="0" r="r" b="b"/>
              <a:pathLst>
                <a:path w="20" h="13">
                  <a:moveTo>
                    <a:pt x="2" y="0"/>
                  </a:moveTo>
                  <a:cubicBezTo>
                    <a:pt x="0" y="13"/>
                    <a:pt x="20" y="9"/>
                    <a:pt x="2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8" name="Freeform 1078">
              <a:extLst>
                <a:ext uri="{FF2B5EF4-FFF2-40B4-BE49-F238E27FC236}">
                  <a16:creationId xmlns:a16="http://schemas.microsoft.com/office/drawing/2014/main" id="{7F629E1D-B845-3DB4-3242-F17CD0B2150F}"/>
                </a:ext>
              </a:extLst>
            </p:cNvPr>
            <p:cNvSpPr>
              <a:spLocks/>
            </p:cNvSpPr>
            <p:nvPr/>
          </p:nvSpPr>
          <p:spPr bwMode="auto">
            <a:xfrm>
              <a:off x="3861" y="2012"/>
              <a:ext cx="37" cy="20"/>
            </a:xfrm>
            <a:custGeom>
              <a:avLst/>
              <a:gdLst>
                <a:gd name="T0" fmla="*/ 0 w 18"/>
                <a:gd name="T1" fmla="*/ 0 h 9"/>
                <a:gd name="T2" fmla="*/ 140 w 18"/>
                <a:gd name="T3" fmla="*/ 0 h 9"/>
                <a:gd name="T4" fmla="*/ 0 60000 65536"/>
                <a:gd name="T5" fmla="*/ 0 60000 65536"/>
              </a:gdLst>
              <a:ahLst/>
              <a:cxnLst>
                <a:cxn ang="T4">
                  <a:pos x="T0" y="T1"/>
                </a:cxn>
                <a:cxn ang="T5">
                  <a:pos x="T2" y="T3"/>
                </a:cxn>
              </a:cxnLst>
              <a:rect l="0" t="0" r="r" b="b"/>
              <a:pathLst>
                <a:path w="18" h="9">
                  <a:moveTo>
                    <a:pt x="0" y="0"/>
                  </a:moveTo>
                  <a:cubicBezTo>
                    <a:pt x="2" y="9"/>
                    <a:pt x="18" y="6"/>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89" name="Freeform 1079">
              <a:extLst>
                <a:ext uri="{FF2B5EF4-FFF2-40B4-BE49-F238E27FC236}">
                  <a16:creationId xmlns:a16="http://schemas.microsoft.com/office/drawing/2014/main" id="{5D7ECF53-5276-1F9E-7602-9D324DD19DBB}"/>
                </a:ext>
              </a:extLst>
            </p:cNvPr>
            <p:cNvSpPr>
              <a:spLocks/>
            </p:cNvSpPr>
            <p:nvPr/>
          </p:nvSpPr>
          <p:spPr bwMode="auto">
            <a:xfrm>
              <a:off x="3894" y="1973"/>
              <a:ext cx="37" cy="22"/>
            </a:xfrm>
            <a:custGeom>
              <a:avLst/>
              <a:gdLst>
                <a:gd name="T0" fmla="*/ 43 w 18"/>
                <a:gd name="T1" fmla="*/ 0 h 10"/>
                <a:gd name="T2" fmla="*/ 148 w 18"/>
                <a:gd name="T3" fmla="*/ 20 h 10"/>
                <a:gd name="T4" fmla="*/ 0 60000 65536"/>
                <a:gd name="T5" fmla="*/ 0 60000 65536"/>
              </a:gdLst>
              <a:ahLst/>
              <a:cxnLst>
                <a:cxn ang="T4">
                  <a:pos x="T0" y="T1"/>
                </a:cxn>
                <a:cxn ang="T5">
                  <a:pos x="T2" y="T3"/>
                </a:cxn>
              </a:cxnLst>
              <a:rect l="0" t="0" r="r" b="b"/>
              <a:pathLst>
                <a:path w="18" h="10">
                  <a:moveTo>
                    <a:pt x="5" y="0"/>
                  </a:moveTo>
                  <a:cubicBezTo>
                    <a:pt x="0" y="9"/>
                    <a:pt x="18" y="10"/>
                    <a:pt x="17"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0" name="Freeform 1080">
              <a:extLst>
                <a:ext uri="{FF2B5EF4-FFF2-40B4-BE49-F238E27FC236}">
                  <a16:creationId xmlns:a16="http://schemas.microsoft.com/office/drawing/2014/main" id="{C75567DC-8F27-68CA-BD03-74B78DB3FC81}"/>
                </a:ext>
              </a:extLst>
            </p:cNvPr>
            <p:cNvSpPr>
              <a:spLocks/>
            </p:cNvSpPr>
            <p:nvPr/>
          </p:nvSpPr>
          <p:spPr bwMode="auto">
            <a:xfrm>
              <a:off x="3992" y="1881"/>
              <a:ext cx="47" cy="44"/>
            </a:xfrm>
            <a:custGeom>
              <a:avLst/>
              <a:gdLst>
                <a:gd name="T0" fmla="*/ 67 w 23"/>
                <a:gd name="T1" fmla="*/ 33 h 20"/>
                <a:gd name="T2" fmla="*/ 25 w 23"/>
                <a:gd name="T3" fmla="*/ 106 h 20"/>
                <a:gd name="T4" fmla="*/ 129 w 23"/>
                <a:gd name="T5" fmla="*/ 33 h 20"/>
                <a:gd name="T6" fmla="*/ 0 60000 65536"/>
                <a:gd name="T7" fmla="*/ 0 60000 65536"/>
                <a:gd name="T8" fmla="*/ 0 60000 65536"/>
              </a:gdLst>
              <a:ahLst/>
              <a:cxnLst>
                <a:cxn ang="T6">
                  <a:pos x="T0" y="T1"/>
                </a:cxn>
                <a:cxn ang="T7">
                  <a:pos x="T2" y="T3"/>
                </a:cxn>
                <a:cxn ang="T8">
                  <a:pos x="T4" y="T5"/>
                </a:cxn>
              </a:cxnLst>
              <a:rect l="0" t="0" r="r" b="b"/>
              <a:pathLst>
                <a:path w="23" h="20">
                  <a:moveTo>
                    <a:pt x="8" y="3"/>
                  </a:moveTo>
                  <a:cubicBezTo>
                    <a:pt x="4" y="0"/>
                    <a:pt x="0" y="7"/>
                    <a:pt x="3" y="10"/>
                  </a:cubicBezTo>
                  <a:cubicBezTo>
                    <a:pt x="10" y="20"/>
                    <a:pt x="23" y="6"/>
                    <a:pt x="15"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1" name="Freeform 1081">
              <a:extLst>
                <a:ext uri="{FF2B5EF4-FFF2-40B4-BE49-F238E27FC236}">
                  <a16:creationId xmlns:a16="http://schemas.microsoft.com/office/drawing/2014/main" id="{199FB6DC-608E-1D2E-0849-28689BFF6743}"/>
                </a:ext>
              </a:extLst>
            </p:cNvPr>
            <p:cNvSpPr>
              <a:spLocks/>
            </p:cNvSpPr>
            <p:nvPr/>
          </p:nvSpPr>
          <p:spPr bwMode="auto">
            <a:xfrm>
              <a:off x="3951" y="1787"/>
              <a:ext cx="64" cy="31"/>
            </a:xfrm>
            <a:custGeom>
              <a:avLst/>
              <a:gdLst>
                <a:gd name="T0" fmla="*/ 81 w 31"/>
                <a:gd name="T1" fmla="*/ 35 h 14"/>
                <a:gd name="T2" fmla="*/ 132 w 31"/>
                <a:gd name="T3" fmla="*/ 153 h 14"/>
                <a:gd name="T4" fmla="*/ 213 w 31"/>
                <a:gd name="T5" fmla="*/ 0 h 14"/>
                <a:gd name="T6" fmla="*/ 0 60000 65536"/>
                <a:gd name="T7" fmla="*/ 0 60000 65536"/>
                <a:gd name="T8" fmla="*/ 0 60000 65536"/>
              </a:gdLst>
              <a:ahLst/>
              <a:cxnLst>
                <a:cxn ang="T6">
                  <a:pos x="T0" y="T1"/>
                </a:cxn>
                <a:cxn ang="T7">
                  <a:pos x="T2" y="T3"/>
                </a:cxn>
                <a:cxn ang="T8">
                  <a:pos x="T4" y="T5"/>
                </a:cxn>
              </a:cxnLst>
              <a:rect l="0" t="0" r="r" b="b"/>
              <a:pathLst>
                <a:path w="31" h="14">
                  <a:moveTo>
                    <a:pt x="9" y="3"/>
                  </a:moveTo>
                  <a:cubicBezTo>
                    <a:pt x="0" y="7"/>
                    <a:pt x="7" y="14"/>
                    <a:pt x="15" y="14"/>
                  </a:cubicBezTo>
                  <a:cubicBezTo>
                    <a:pt x="20" y="14"/>
                    <a:pt x="31" y="6"/>
                    <a:pt x="2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2" name="Freeform 1082">
              <a:extLst>
                <a:ext uri="{FF2B5EF4-FFF2-40B4-BE49-F238E27FC236}">
                  <a16:creationId xmlns:a16="http://schemas.microsoft.com/office/drawing/2014/main" id="{581E3DEE-AF48-A9CF-5EAD-E05A989C1927}"/>
                </a:ext>
              </a:extLst>
            </p:cNvPr>
            <p:cNvSpPr>
              <a:spLocks/>
            </p:cNvSpPr>
            <p:nvPr/>
          </p:nvSpPr>
          <p:spPr bwMode="auto">
            <a:xfrm>
              <a:off x="3972" y="1813"/>
              <a:ext cx="63" cy="37"/>
            </a:xfrm>
            <a:custGeom>
              <a:avLst/>
              <a:gdLst>
                <a:gd name="T0" fmla="*/ 83 w 31"/>
                <a:gd name="T1" fmla="*/ 0 h 17"/>
                <a:gd name="T2" fmla="*/ 236 w 31"/>
                <a:gd name="T3" fmla="*/ 9 h 17"/>
                <a:gd name="T4" fmla="*/ 0 60000 65536"/>
                <a:gd name="T5" fmla="*/ 0 60000 65536"/>
              </a:gdLst>
              <a:ahLst/>
              <a:cxnLst>
                <a:cxn ang="T4">
                  <a:pos x="T0" y="T1"/>
                </a:cxn>
                <a:cxn ang="T5">
                  <a:pos x="T2" y="T3"/>
                </a:cxn>
              </a:cxnLst>
              <a:rect l="0" t="0" r="r" b="b"/>
              <a:pathLst>
                <a:path w="31" h="17">
                  <a:moveTo>
                    <a:pt x="10" y="0"/>
                  </a:moveTo>
                  <a:cubicBezTo>
                    <a:pt x="0" y="10"/>
                    <a:pt x="31" y="17"/>
                    <a:pt x="28"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3" name="Freeform 1083">
              <a:extLst>
                <a:ext uri="{FF2B5EF4-FFF2-40B4-BE49-F238E27FC236}">
                  <a16:creationId xmlns:a16="http://schemas.microsoft.com/office/drawing/2014/main" id="{D7BFFA6A-B6F1-3356-CE5B-0093AC31C594}"/>
                </a:ext>
              </a:extLst>
            </p:cNvPr>
            <p:cNvSpPr>
              <a:spLocks/>
            </p:cNvSpPr>
            <p:nvPr/>
          </p:nvSpPr>
          <p:spPr bwMode="auto">
            <a:xfrm>
              <a:off x="3998" y="1835"/>
              <a:ext cx="43" cy="31"/>
            </a:xfrm>
            <a:custGeom>
              <a:avLst/>
              <a:gdLst>
                <a:gd name="T0" fmla="*/ 33 w 21"/>
                <a:gd name="T1" fmla="*/ 0 h 14"/>
                <a:gd name="T2" fmla="*/ 16 w 21"/>
                <a:gd name="T3" fmla="*/ 89 h 14"/>
                <a:gd name="T4" fmla="*/ 180 w 21"/>
                <a:gd name="T5" fmla="*/ 35 h 14"/>
                <a:gd name="T6" fmla="*/ 0 60000 65536"/>
                <a:gd name="T7" fmla="*/ 0 60000 65536"/>
                <a:gd name="T8" fmla="*/ 0 60000 65536"/>
              </a:gdLst>
              <a:ahLst/>
              <a:cxnLst>
                <a:cxn ang="T6">
                  <a:pos x="T0" y="T1"/>
                </a:cxn>
                <a:cxn ang="T7">
                  <a:pos x="T2" y="T3"/>
                </a:cxn>
                <a:cxn ang="T8">
                  <a:pos x="T4" y="T5"/>
                </a:cxn>
              </a:cxnLst>
              <a:rect l="0" t="0" r="r" b="b"/>
              <a:pathLst>
                <a:path w="21" h="14">
                  <a:moveTo>
                    <a:pt x="4" y="0"/>
                  </a:moveTo>
                  <a:cubicBezTo>
                    <a:pt x="0" y="0"/>
                    <a:pt x="0" y="5"/>
                    <a:pt x="2" y="8"/>
                  </a:cubicBezTo>
                  <a:cubicBezTo>
                    <a:pt x="5" y="14"/>
                    <a:pt x="21" y="11"/>
                    <a:pt x="21"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4" name="Freeform 1084">
              <a:extLst>
                <a:ext uri="{FF2B5EF4-FFF2-40B4-BE49-F238E27FC236}">
                  <a16:creationId xmlns:a16="http://schemas.microsoft.com/office/drawing/2014/main" id="{445646CC-C3DE-009A-23C1-E9DC9CC41E5E}"/>
                </a:ext>
              </a:extLst>
            </p:cNvPr>
            <p:cNvSpPr>
              <a:spLocks/>
            </p:cNvSpPr>
            <p:nvPr/>
          </p:nvSpPr>
          <p:spPr bwMode="auto">
            <a:xfrm>
              <a:off x="4037" y="1824"/>
              <a:ext cx="54" cy="29"/>
            </a:xfrm>
            <a:custGeom>
              <a:avLst/>
              <a:gdLst>
                <a:gd name="T0" fmla="*/ 35 w 26"/>
                <a:gd name="T1" fmla="*/ 0 h 13"/>
                <a:gd name="T2" fmla="*/ 64 w 26"/>
                <a:gd name="T3" fmla="*/ 109 h 13"/>
                <a:gd name="T4" fmla="*/ 216 w 26"/>
                <a:gd name="T5" fmla="*/ 0 h 13"/>
                <a:gd name="T6" fmla="*/ 0 60000 65536"/>
                <a:gd name="T7" fmla="*/ 0 60000 65536"/>
                <a:gd name="T8" fmla="*/ 0 60000 65536"/>
              </a:gdLst>
              <a:ahLst/>
              <a:cxnLst>
                <a:cxn ang="T6">
                  <a:pos x="T0" y="T1"/>
                </a:cxn>
                <a:cxn ang="T7">
                  <a:pos x="T2" y="T3"/>
                </a:cxn>
                <a:cxn ang="T8">
                  <a:pos x="T4" y="T5"/>
                </a:cxn>
              </a:cxnLst>
              <a:rect l="0" t="0" r="r" b="b"/>
              <a:pathLst>
                <a:path w="26" h="13">
                  <a:moveTo>
                    <a:pt x="4" y="0"/>
                  </a:moveTo>
                  <a:cubicBezTo>
                    <a:pt x="0" y="3"/>
                    <a:pt x="3" y="9"/>
                    <a:pt x="7" y="10"/>
                  </a:cubicBezTo>
                  <a:cubicBezTo>
                    <a:pt x="12" y="13"/>
                    <a:pt x="26" y="8"/>
                    <a:pt x="2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5" name="Freeform 1085">
              <a:extLst>
                <a:ext uri="{FF2B5EF4-FFF2-40B4-BE49-F238E27FC236}">
                  <a16:creationId xmlns:a16="http://schemas.microsoft.com/office/drawing/2014/main" id="{DEB1CD1B-2889-7F74-43F9-AAEA9868C743}"/>
                </a:ext>
              </a:extLst>
            </p:cNvPr>
            <p:cNvSpPr>
              <a:spLocks/>
            </p:cNvSpPr>
            <p:nvPr/>
          </p:nvSpPr>
          <p:spPr bwMode="auto">
            <a:xfrm>
              <a:off x="4013" y="1789"/>
              <a:ext cx="45" cy="37"/>
            </a:xfrm>
            <a:custGeom>
              <a:avLst/>
              <a:gdLst>
                <a:gd name="T0" fmla="*/ 51 w 22"/>
                <a:gd name="T1" fmla="*/ 0 h 17"/>
                <a:gd name="T2" fmla="*/ 0 w 22"/>
                <a:gd name="T3" fmla="*/ 72 h 17"/>
                <a:gd name="T4" fmla="*/ 188 w 22"/>
                <a:gd name="T5" fmla="*/ 72 h 17"/>
                <a:gd name="T6" fmla="*/ 0 60000 65536"/>
                <a:gd name="T7" fmla="*/ 0 60000 65536"/>
                <a:gd name="T8" fmla="*/ 0 60000 65536"/>
              </a:gdLst>
              <a:ahLst/>
              <a:cxnLst>
                <a:cxn ang="T6">
                  <a:pos x="T0" y="T1"/>
                </a:cxn>
                <a:cxn ang="T7">
                  <a:pos x="T2" y="T3"/>
                </a:cxn>
                <a:cxn ang="T8">
                  <a:pos x="T4" y="T5"/>
                </a:cxn>
              </a:cxnLst>
              <a:rect l="0" t="0" r="r" b="b"/>
              <a:pathLst>
                <a:path w="22" h="17">
                  <a:moveTo>
                    <a:pt x="6" y="0"/>
                  </a:moveTo>
                  <a:cubicBezTo>
                    <a:pt x="2" y="0"/>
                    <a:pt x="0" y="4"/>
                    <a:pt x="0" y="7"/>
                  </a:cubicBezTo>
                  <a:cubicBezTo>
                    <a:pt x="2" y="17"/>
                    <a:pt x="19" y="13"/>
                    <a:pt x="22"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6" name="Freeform 1086">
              <a:extLst>
                <a:ext uri="{FF2B5EF4-FFF2-40B4-BE49-F238E27FC236}">
                  <a16:creationId xmlns:a16="http://schemas.microsoft.com/office/drawing/2014/main" id="{1548DF39-FA70-ED0C-FA67-4143CBBC3662}"/>
                </a:ext>
              </a:extLst>
            </p:cNvPr>
            <p:cNvSpPr>
              <a:spLocks/>
            </p:cNvSpPr>
            <p:nvPr/>
          </p:nvSpPr>
          <p:spPr bwMode="auto">
            <a:xfrm>
              <a:off x="3949" y="1947"/>
              <a:ext cx="82" cy="37"/>
            </a:xfrm>
            <a:custGeom>
              <a:avLst/>
              <a:gdLst>
                <a:gd name="T0" fmla="*/ 121 w 40"/>
                <a:gd name="T1" fmla="*/ 0 h 17"/>
                <a:gd name="T2" fmla="*/ 295 w 40"/>
                <a:gd name="T3" fmla="*/ 33 h 17"/>
                <a:gd name="T4" fmla="*/ 0 60000 65536"/>
                <a:gd name="T5" fmla="*/ 0 60000 65536"/>
              </a:gdLst>
              <a:ahLst/>
              <a:cxnLst>
                <a:cxn ang="T4">
                  <a:pos x="T0" y="T1"/>
                </a:cxn>
                <a:cxn ang="T5">
                  <a:pos x="T2" y="T3"/>
                </a:cxn>
              </a:cxnLst>
              <a:rect l="0" t="0" r="r" b="b"/>
              <a:pathLst>
                <a:path w="40" h="17">
                  <a:moveTo>
                    <a:pt x="14" y="0"/>
                  </a:moveTo>
                  <a:cubicBezTo>
                    <a:pt x="0" y="14"/>
                    <a:pt x="40" y="17"/>
                    <a:pt x="34"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7" name="Freeform 1087">
              <a:extLst>
                <a:ext uri="{FF2B5EF4-FFF2-40B4-BE49-F238E27FC236}">
                  <a16:creationId xmlns:a16="http://schemas.microsoft.com/office/drawing/2014/main" id="{D85CE65A-86CB-EC92-3119-47DF5D9C19F5}"/>
                </a:ext>
              </a:extLst>
            </p:cNvPr>
            <p:cNvSpPr>
              <a:spLocks/>
            </p:cNvSpPr>
            <p:nvPr/>
          </p:nvSpPr>
          <p:spPr bwMode="auto">
            <a:xfrm>
              <a:off x="3921" y="1982"/>
              <a:ext cx="51" cy="28"/>
            </a:xfrm>
            <a:custGeom>
              <a:avLst/>
              <a:gdLst>
                <a:gd name="T0" fmla="*/ 41 w 25"/>
                <a:gd name="T1" fmla="*/ 52 h 13"/>
                <a:gd name="T2" fmla="*/ 120 w 25"/>
                <a:gd name="T3" fmla="*/ 112 h 13"/>
                <a:gd name="T4" fmla="*/ 171 w 25"/>
                <a:gd name="T5" fmla="*/ 0 h 13"/>
                <a:gd name="T6" fmla="*/ 0 60000 65536"/>
                <a:gd name="T7" fmla="*/ 0 60000 65536"/>
                <a:gd name="T8" fmla="*/ 0 60000 65536"/>
              </a:gdLst>
              <a:ahLst/>
              <a:cxnLst>
                <a:cxn ang="T6">
                  <a:pos x="T0" y="T1"/>
                </a:cxn>
                <a:cxn ang="T7">
                  <a:pos x="T2" y="T3"/>
                </a:cxn>
                <a:cxn ang="T8">
                  <a:pos x="T4" y="T5"/>
                </a:cxn>
              </a:cxnLst>
              <a:rect l="0" t="0" r="r" b="b"/>
              <a:pathLst>
                <a:path w="25" h="13">
                  <a:moveTo>
                    <a:pt x="5" y="5"/>
                  </a:moveTo>
                  <a:cubicBezTo>
                    <a:pt x="0" y="11"/>
                    <a:pt x="10" y="13"/>
                    <a:pt x="14" y="11"/>
                  </a:cubicBezTo>
                  <a:cubicBezTo>
                    <a:pt x="18" y="10"/>
                    <a:pt x="25" y="4"/>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8" name="Freeform 1088">
              <a:extLst>
                <a:ext uri="{FF2B5EF4-FFF2-40B4-BE49-F238E27FC236}">
                  <a16:creationId xmlns:a16="http://schemas.microsoft.com/office/drawing/2014/main" id="{C850F804-5951-8E9B-0E5F-20F7520E136E}"/>
                </a:ext>
              </a:extLst>
            </p:cNvPr>
            <p:cNvSpPr>
              <a:spLocks/>
            </p:cNvSpPr>
            <p:nvPr/>
          </p:nvSpPr>
          <p:spPr bwMode="auto">
            <a:xfrm>
              <a:off x="3902" y="2008"/>
              <a:ext cx="55" cy="46"/>
            </a:xfrm>
            <a:custGeom>
              <a:avLst/>
              <a:gdLst>
                <a:gd name="T0" fmla="*/ 16 w 27"/>
                <a:gd name="T1" fmla="*/ 33 h 21"/>
                <a:gd name="T2" fmla="*/ 187 w 27"/>
                <a:gd name="T3" fmla="*/ 0 h 21"/>
                <a:gd name="T4" fmla="*/ 0 60000 65536"/>
                <a:gd name="T5" fmla="*/ 0 60000 65536"/>
              </a:gdLst>
              <a:ahLst/>
              <a:cxnLst>
                <a:cxn ang="T4">
                  <a:pos x="T0" y="T1"/>
                </a:cxn>
                <a:cxn ang="T5">
                  <a:pos x="T2" y="T3"/>
                </a:cxn>
              </a:cxnLst>
              <a:rect l="0" t="0" r="r" b="b"/>
              <a:pathLst>
                <a:path w="27" h="21">
                  <a:moveTo>
                    <a:pt x="2" y="3"/>
                  </a:moveTo>
                  <a:cubicBezTo>
                    <a:pt x="0" y="21"/>
                    <a:pt x="27" y="9"/>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099" name="Freeform 1089">
              <a:extLst>
                <a:ext uri="{FF2B5EF4-FFF2-40B4-BE49-F238E27FC236}">
                  <a16:creationId xmlns:a16="http://schemas.microsoft.com/office/drawing/2014/main" id="{8E48B2D1-748E-86B7-D3BC-87FE90521390}"/>
                </a:ext>
              </a:extLst>
            </p:cNvPr>
            <p:cNvSpPr>
              <a:spLocks/>
            </p:cNvSpPr>
            <p:nvPr/>
          </p:nvSpPr>
          <p:spPr bwMode="auto">
            <a:xfrm>
              <a:off x="3923" y="1999"/>
              <a:ext cx="4" cy="2"/>
            </a:xfrm>
            <a:custGeom>
              <a:avLst/>
              <a:gdLst>
                <a:gd name="T0" fmla="*/ 0 w 2"/>
                <a:gd name="T1" fmla="*/ 8 h 1"/>
                <a:gd name="T2" fmla="*/ 16 w 2"/>
                <a:gd name="T3" fmla="*/ 0 h 1"/>
                <a:gd name="T4" fmla="*/ 0 60000 65536"/>
                <a:gd name="T5" fmla="*/ 0 60000 65536"/>
              </a:gdLst>
              <a:ahLst/>
              <a:cxnLst>
                <a:cxn ang="T4">
                  <a:pos x="T0" y="T1"/>
                </a:cxn>
                <a:cxn ang="T5">
                  <a:pos x="T2" y="T3"/>
                </a:cxn>
              </a:cxnLst>
              <a:rect l="0" t="0" r="r" b="b"/>
              <a:pathLst>
                <a:path w="2" h="1">
                  <a:moveTo>
                    <a:pt x="0" y="1"/>
                  </a:moveTo>
                  <a:cubicBezTo>
                    <a:pt x="1" y="1"/>
                    <a:pt x="1" y="0"/>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0" name="Freeform 1090">
              <a:extLst>
                <a:ext uri="{FF2B5EF4-FFF2-40B4-BE49-F238E27FC236}">
                  <a16:creationId xmlns:a16="http://schemas.microsoft.com/office/drawing/2014/main" id="{33F028E0-45A5-DCA6-8EA1-053615655863}"/>
                </a:ext>
              </a:extLst>
            </p:cNvPr>
            <p:cNvSpPr>
              <a:spLocks/>
            </p:cNvSpPr>
            <p:nvPr/>
          </p:nvSpPr>
          <p:spPr bwMode="auto">
            <a:xfrm>
              <a:off x="3923" y="1885"/>
              <a:ext cx="18" cy="9"/>
            </a:xfrm>
            <a:custGeom>
              <a:avLst/>
              <a:gdLst>
                <a:gd name="T0" fmla="*/ 0 w 9"/>
                <a:gd name="T1" fmla="*/ 0 h 4"/>
                <a:gd name="T2" fmla="*/ 56 w 9"/>
                <a:gd name="T3" fmla="*/ 45 h 4"/>
                <a:gd name="T4" fmla="*/ 72 w 9"/>
                <a:gd name="T5" fmla="*/ 11 h 4"/>
                <a:gd name="T6" fmla="*/ 0 60000 65536"/>
                <a:gd name="T7" fmla="*/ 0 60000 65536"/>
                <a:gd name="T8" fmla="*/ 0 60000 65536"/>
              </a:gdLst>
              <a:ahLst/>
              <a:cxnLst>
                <a:cxn ang="T6">
                  <a:pos x="T0" y="T1"/>
                </a:cxn>
                <a:cxn ang="T7">
                  <a:pos x="T2" y="T3"/>
                </a:cxn>
                <a:cxn ang="T8">
                  <a:pos x="T4" y="T5"/>
                </a:cxn>
              </a:cxnLst>
              <a:rect l="0" t="0" r="r" b="b"/>
              <a:pathLst>
                <a:path w="9" h="4">
                  <a:moveTo>
                    <a:pt x="0" y="0"/>
                  </a:moveTo>
                  <a:cubicBezTo>
                    <a:pt x="3" y="0"/>
                    <a:pt x="7" y="0"/>
                    <a:pt x="7" y="4"/>
                  </a:cubicBezTo>
                  <a:cubicBezTo>
                    <a:pt x="6" y="1"/>
                    <a:pt x="8" y="2"/>
                    <a:pt x="9"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1" name="Freeform 1091">
              <a:extLst>
                <a:ext uri="{FF2B5EF4-FFF2-40B4-BE49-F238E27FC236}">
                  <a16:creationId xmlns:a16="http://schemas.microsoft.com/office/drawing/2014/main" id="{4C244F01-3058-AEBF-D952-14CC3A826662}"/>
                </a:ext>
              </a:extLst>
            </p:cNvPr>
            <p:cNvSpPr>
              <a:spLocks/>
            </p:cNvSpPr>
            <p:nvPr/>
          </p:nvSpPr>
          <p:spPr bwMode="auto">
            <a:xfrm>
              <a:off x="3945" y="1802"/>
              <a:ext cx="17" cy="7"/>
            </a:xfrm>
            <a:custGeom>
              <a:avLst/>
              <a:gdLst>
                <a:gd name="T0" fmla="*/ 0 w 8"/>
                <a:gd name="T1" fmla="*/ 37 h 3"/>
                <a:gd name="T2" fmla="*/ 77 w 8"/>
                <a:gd name="T3" fmla="*/ 0 h 3"/>
                <a:gd name="T4" fmla="*/ 0 60000 65536"/>
                <a:gd name="T5" fmla="*/ 0 60000 65536"/>
              </a:gdLst>
              <a:ahLst/>
              <a:cxnLst>
                <a:cxn ang="T4">
                  <a:pos x="T0" y="T1"/>
                </a:cxn>
                <a:cxn ang="T5">
                  <a:pos x="T2" y="T3"/>
                </a:cxn>
              </a:cxnLst>
              <a:rect l="0" t="0" r="r" b="b"/>
              <a:pathLst>
                <a:path w="8" h="3">
                  <a:moveTo>
                    <a:pt x="0" y="3"/>
                  </a:moveTo>
                  <a:cubicBezTo>
                    <a:pt x="0" y="0"/>
                    <a:pt x="5" y="0"/>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2" name="Freeform 1092">
              <a:extLst>
                <a:ext uri="{FF2B5EF4-FFF2-40B4-BE49-F238E27FC236}">
                  <a16:creationId xmlns:a16="http://schemas.microsoft.com/office/drawing/2014/main" id="{4A05B309-EF75-EF20-09EF-F490022A9232}"/>
                </a:ext>
              </a:extLst>
            </p:cNvPr>
            <p:cNvSpPr>
              <a:spLocks/>
            </p:cNvSpPr>
            <p:nvPr/>
          </p:nvSpPr>
          <p:spPr bwMode="auto">
            <a:xfrm>
              <a:off x="3990" y="1929"/>
              <a:ext cx="39" cy="33"/>
            </a:xfrm>
            <a:custGeom>
              <a:avLst/>
              <a:gdLst>
                <a:gd name="T0" fmla="*/ 0 w 19"/>
                <a:gd name="T1" fmla="*/ 44 h 15"/>
                <a:gd name="T2" fmla="*/ 131 w 19"/>
                <a:gd name="T3" fmla="*/ 0 h 15"/>
                <a:gd name="T4" fmla="*/ 0 60000 65536"/>
                <a:gd name="T5" fmla="*/ 0 60000 65536"/>
              </a:gdLst>
              <a:ahLst/>
              <a:cxnLst>
                <a:cxn ang="T4">
                  <a:pos x="T0" y="T1"/>
                </a:cxn>
                <a:cxn ang="T5">
                  <a:pos x="T2" y="T3"/>
                </a:cxn>
              </a:cxnLst>
              <a:rect l="0" t="0" r="r" b="b"/>
              <a:pathLst>
                <a:path w="19" h="15">
                  <a:moveTo>
                    <a:pt x="0" y="4"/>
                  </a:moveTo>
                  <a:cubicBezTo>
                    <a:pt x="0" y="15"/>
                    <a:pt x="19" y="10"/>
                    <a:pt x="1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3" name="Freeform 1093">
              <a:extLst>
                <a:ext uri="{FF2B5EF4-FFF2-40B4-BE49-F238E27FC236}">
                  <a16:creationId xmlns:a16="http://schemas.microsoft.com/office/drawing/2014/main" id="{7958DAB6-04F8-7BF8-B6AB-222137B9D405}"/>
                </a:ext>
              </a:extLst>
            </p:cNvPr>
            <p:cNvSpPr>
              <a:spLocks/>
            </p:cNvSpPr>
            <p:nvPr/>
          </p:nvSpPr>
          <p:spPr bwMode="auto">
            <a:xfrm>
              <a:off x="4002" y="1899"/>
              <a:ext cx="48" cy="30"/>
            </a:xfrm>
            <a:custGeom>
              <a:avLst/>
              <a:gdLst>
                <a:gd name="T0" fmla="*/ 35 w 23"/>
                <a:gd name="T1" fmla="*/ 51 h 14"/>
                <a:gd name="T2" fmla="*/ 83 w 23"/>
                <a:gd name="T3" fmla="*/ 137 h 14"/>
                <a:gd name="T4" fmla="*/ 152 w 23"/>
                <a:gd name="T5" fmla="*/ 0 h 14"/>
                <a:gd name="T6" fmla="*/ 0 60000 65536"/>
                <a:gd name="T7" fmla="*/ 0 60000 65536"/>
                <a:gd name="T8" fmla="*/ 0 60000 65536"/>
              </a:gdLst>
              <a:ahLst/>
              <a:cxnLst>
                <a:cxn ang="T6">
                  <a:pos x="T0" y="T1"/>
                </a:cxn>
                <a:cxn ang="T7">
                  <a:pos x="T2" y="T3"/>
                </a:cxn>
                <a:cxn ang="T8">
                  <a:pos x="T4" y="T5"/>
                </a:cxn>
              </a:cxnLst>
              <a:rect l="0" t="0" r="r" b="b"/>
              <a:pathLst>
                <a:path w="23" h="14">
                  <a:moveTo>
                    <a:pt x="4" y="5"/>
                  </a:moveTo>
                  <a:cubicBezTo>
                    <a:pt x="0" y="8"/>
                    <a:pt x="5" y="14"/>
                    <a:pt x="9" y="14"/>
                  </a:cubicBezTo>
                  <a:cubicBezTo>
                    <a:pt x="16" y="14"/>
                    <a:pt x="23" y="5"/>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4" name="Freeform 1094">
              <a:extLst>
                <a:ext uri="{FF2B5EF4-FFF2-40B4-BE49-F238E27FC236}">
                  <a16:creationId xmlns:a16="http://schemas.microsoft.com/office/drawing/2014/main" id="{CE08DA85-2BA3-AD28-F4AA-E3574707CA5E}"/>
                </a:ext>
              </a:extLst>
            </p:cNvPr>
            <p:cNvSpPr>
              <a:spLocks/>
            </p:cNvSpPr>
            <p:nvPr/>
          </p:nvSpPr>
          <p:spPr bwMode="auto">
            <a:xfrm>
              <a:off x="3918" y="2025"/>
              <a:ext cx="72" cy="46"/>
            </a:xfrm>
            <a:custGeom>
              <a:avLst/>
              <a:gdLst>
                <a:gd name="T0" fmla="*/ 43 w 35"/>
                <a:gd name="T1" fmla="*/ 61 h 21"/>
                <a:gd name="T2" fmla="*/ 165 w 35"/>
                <a:gd name="T3" fmla="*/ 0 h 21"/>
                <a:gd name="T4" fmla="*/ 0 60000 65536"/>
                <a:gd name="T5" fmla="*/ 0 60000 65536"/>
              </a:gdLst>
              <a:ahLst/>
              <a:cxnLst>
                <a:cxn ang="T4">
                  <a:pos x="T0" y="T1"/>
                </a:cxn>
                <a:cxn ang="T5">
                  <a:pos x="T2" y="T3"/>
                </a:cxn>
              </a:cxnLst>
              <a:rect l="0" t="0" r="r" b="b"/>
              <a:pathLst>
                <a:path w="35" h="21">
                  <a:moveTo>
                    <a:pt x="5" y="6"/>
                  </a:moveTo>
                  <a:cubicBezTo>
                    <a:pt x="0" y="21"/>
                    <a:pt x="35" y="11"/>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5" name="Freeform 1095">
              <a:extLst>
                <a:ext uri="{FF2B5EF4-FFF2-40B4-BE49-F238E27FC236}">
                  <a16:creationId xmlns:a16="http://schemas.microsoft.com/office/drawing/2014/main" id="{2812BD59-0DF9-F8B9-3955-0ED9F84ABCCD}"/>
                </a:ext>
              </a:extLst>
            </p:cNvPr>
            <p:cNvSpPr>
              <a:spLocks/>
            </p:cNvSpPr>
            <p:nvPr/>
          </p:nvSpPr>
          <p:spPr bwMode="auto">
            <a:xfrm>
              <a:off x="3943" y="1986"/>
              <a:ext cx="53" cy="55"/>
            </a:xfrm>
            <a:custGeom>
              <a:avLst/>
              <a:gdLst>
                <a:gd name="T0" fmla="*/ 0 w 26"/>
                <a:gd name="T1" fmla="*/ 169 h 25"/>
                <a:gd name="T2" fmla="*/ 120 w 26"/>
                <a:gd name="T3" fmla="*/ 0 h 25"/>
                <a:gd name="T4" fmla="*/ 0 60000 65536"/>
                <a:gd name="T5" fmla="*/ 0 60000 65536"/>
              </a:gdLst>
              <a:ahLst/>
              <a:cxnLst>
                <a:cxn ang="T4">
                  <a:pos x="T0" y="T1"/>
                </a:cxn>
                <a:cxn ang="T5">
                  <a:pos x="T2" y="T3"/>
                </a:cxn>
              </a:cxnLst>
              <a:rect l="0" t="0" r="r" b="b"/>
              <a:pathLst>
                <a:path w="26" h="25">
                  <a:moveTo>
                    <a:pt x="0" y="16"/>
                  </a:moveTo>
                  <a:cubicBezTo>
                    <a:pt x="9" y="25"/>
                    <a:pt x="26" y="10"/>
                    <a:pt x="1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6" name="Freeform 1096">
              <a:extLst>
                <a:ext uri="{FF2B5EF4-FFF2-40B4-BE49-F238E27FC236}">
                  <a16:creationId xmlns:a16="http://schemas.microsoft.com/office/drawing/2014/main" id="{7FC113B4-6699-D5F8-19D4-4E215098401B}"/>
                </a:ext>
              </a:extLst>
            </p:cNvPr>
            <p:cNvSpPr>
              <a:spLocks/>
            </p:cNvSpPr>
            <p:nvPr/>
          </p:nvSpPr>
          <p:spPr bwMode="auto">
            <a:xfrm>
              <a:off x="3976" y="1993"/>
              <a:ext cx="61" cy="45"/>
            </a:xfrm>
            <a:custGeom>
              <a:avLst/>
              <a:gdLst>
                <a:gd name="T0" fmla="*/ 8 w 30"/>
                <a:gd name="T1" fmla="*/ 77 h 21"/>
                <a:gd name="T2" fmla="*/ 144 w 30"/>
                <a:gd name="T3" fmla="*/ 0 h 21"/>
                <a:gd name="T4" fmla="*/ 0 60000 65536"/>
                <a:gd name="T5" fmla="*/ 0 60000 65536"/>
              </a:gdLst>
              <a:ahLst/>
              <a:cxnLst>
                <a:cxn ang="T4">
                  <a:pos x="T0" y="T1"/>
                </a:cxn>
                <a:cxn ang="T5">
                  <a:pos x="T2" y="T3"/>
                </a:cxn>
              </a:cxnLst>
              <a:rect l="0" t="0" r="r" b="b"/>
              <a:pathLst>
                <a:path w="30" h="21">
                  <a:moveTo>
                    <a:pt x="1" y="8"/>
                  </a:moveTo>
                  <a:cubicBezTo>
                    <a:pt x="0" y="21"/>
                    <a:pt x="30" y="10"/>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7" name="Freeform 1097">
              <a:extLst>
                <a:ext uri="{FF2B5EF4-FFF2-40B4-BE49-F238E27FC236}">
                  <a16:creationId xmlns:a16="http://schemas.microsoft.com/office/drawing/2014/main" id="{9C023FAC-3100-A232-3A22-4B79F45B4238}"/>
                </a:ext>
              </a:extLst>
            </p:cNvPr>
            <p:cNvSpPr>
              <a:spLocks/>
            </p:cNvSpPr>
            <p:nvPr/>
          </p:nvSpPr>
          <p:spPr bwMode="auto">
            <a:xfrm>
              <a:off x="3894" y="2030"/>
              <a:ext cx="27" cy="22"/>
            </a:xfrm>
            <a:custGeom>
              <a:avLst/>
              <a:gdLst>
                <a:gd name="T0" fmla="*/ 0 w 13"/>
                <a:gd name="T1" fmla="*/ 0 h 10"/>
                <a:gd name="T2" fmla="*/ 116 w 13"/>
                <a:gd name="T3" fmla="*/ 73 h 10"/>
                <a:gd name="T4" fmla="*/ 0 60000 65536"/>
                <a:gd name="T5" fmla="*/ 0 60000 65536"/>
              </a:gdLst>
              <a:ahLst/>
              <a:cxnLst>
                <a:cxn ang="T4">
                  <a:pos x="T0" y="T1"/>
                </a:cxn>
                <a:cxn ang="T5">
                  <a:pos x="T2" y="T3"/>
                </a:cxn>
              </a:cxnLst>
              <a:rect l="0" t="0" r="r" b="b"/>
              <a:pathLst>
                <a:path w="13" h="10">
                  <a:moveTo>
                    <a:pt x="0" y="0"/>
                  </a:moveTo>
                  <a:cubicBezTo>
                    <a:pt x="0" y="8"/>
                    <a:pt x="7" y="10"/>
                    <a:pt x="13"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8" name="Freeform 1098">
              <a:extLst>
                <a:ext uri="{FF2B5EF4-FFF2-40B4-BE49-F238E27FC236}">
                  <a16:creationId xmlns:a16="http://schemas.microsoft.com/office/drawing/2014/main" id="{84AF12F3-77AD-F5DE-4B14-4E032144716D}"/>
                </a:ext>
              </a:extLst>
            </p:cNvPr>
            <p:cNvSpPr>
              <a:spLocks/>
            </p:cNvSpPr>
            <p:nvPr/>
          </p:nvSpPr>
          <p:spPr bwMode="auto">
            <a:xfrm>
              <a:off x="3843" y="2014"/>
              <a:ext cx="12" cy="9"/>
            </a:xfrm>
            <a:custGeom>
              <a:avLst/>
              <a:gdLst>
                <a:gd name="T0" fmla="*/ 0 w 6"/>
                <a:gd name="T1" fmla="*/ 0 h 4"/>
                <a:gd name="T2" fmla="*/ 48 w 6"/>
                <a:gd name="T3" fmla="*/ 45 h 4"/>
                <a:gd name="T4" fmla="*/ 0 60000 65536"/>
                <a:gd name="T5" fmla="*/ 0 60000 65536"/>
              </a:gdLst>
              <a:ahLst/>
              <a:cxnLst>
                <a:cxn ang="T4">
                  <a:pos x="T0" y="T1"/>
                </a:cxn>
                <a:cxn ang="T5">
                  <a:pos x="T2" y="T3"/>
                </a:cxn>
              </a:cxnLst>
              <a:rect l="0" t="0" r="r" b="b"/>
              <a:pathLst>
                <a:path w="6" h="4">
                  <a:moveTo>
                    <a:pt x="0" y="0"/>
                  </a:moveTo>
                  <a:cubicBezTo>
                    <a:pt x="0" y="3"/>
                    <a:pt x="3" y="4"/>
                    <a:pt x="6"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09" name="Freeform 1099">
              <a:extLst>
                <a:ext uri="{FF2B5EF4-FFF2-40B4-BE49-F238E27FC236}">
                  <a16:creationId xmlns:a16="http://schemas.microsoft.com/office/drawing/2014/main" id="{C58AFFFA-8144-61C9-E318-FB76B1ECFAE4}"/>
                </a:ext>
              </a:extLst>
            </p:cNvPr>
            <p:cNvSpPr>
              <a:spLocks/>
            </p:cNvSpPr>
            <p:nvPr/>
          </p:nvSpPr>
          <p:spPr bwMode="auto">
            <a:xfrm>
              <a:off x="3918" y="1955"/>
              <a:ext cx="15" cy="5"/>
            </a:xfrm>
            <a:custGeom>
              <a:avLst/>
              <a:gdLst>
                <a:gd name="T0" fmla="*/ 0 w 7"/>
                <a:gd name="T1" fmla="*/ 20 h 2"/>
                <a:gd name="T2" fmla="*/ 69 w 7"/>
                <a:gd name="T3" fmla="*/ 0 h 2"/>
                <a:gd name="T4" fmla="*/ 0 60000 65536"/>
                <a:gd name="T5" fmla="*/ 0 60000 65536"/>
              </a:gdLst>
              <a:ahLst/>
              <a:cxnLst>
                <a:cxn ang="T4">
                  <a:pos x="T0" y="T1"/>
                </a:cxn>
                <a:cxn ang="T5">
                  <a:pos x="T2" y="T3"/>
                </a:cxn>
              </a:cxnLst>
              <a:rect l="0" t="0" r="r" b="b"/>
              <a:pathLst>
                <a:path w="7" h="2">
                  <a:moveTo>
                    <a:pt x="0" y="1"/>
                  </a:moveTo>
                  <a:cubicBezTo>
                    <a:pt x="2" y="2"/>
                    <a:pt x="5" y="2"/>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0" name="Freeform 1100">
              <a:extLst>
                <a:ext uri="{FF2B5EF4-FFF2-40B4-BE49-F238E27FC236}">
                  <a16:creationId xmlns:a16="http://schemas.microsoft.com/office/drawing/2014/main" id="{12A612E4-7281-F3D4-D752-FE0D6AADFD7B}"/>
                </a:ext>
              </a:extLst>
            </p:cNvPr>
            <p:cNvSpPr>
              <a:spLocks/>
            </p:cNvSpPr>
            <p:nvPr/>
          </p:nvSpPr>
          <p:spPr bwMode="auto">
            <a:xfrm>
              <a:off x="3998" y="1934"/>
              <a:ext cx="15" cy="6"/>
            </a:xfrm>
            <a:custGeom>
              <a:avLst/>
              <a:gdLst>
                <a:gd name="T0" fmla="*/ 0 w 7"/>
                <a:gd name="T1" fmla="*/ 0 h 3"/>
                <a:gd name="T2" fmla="*/ 69 w 7"/>
                <a:gd name="T3" fmla="*/ 0 h 3"/>
                <a:gd name="T4" fmla="*/ 0 60000 65536"/>
                <a:gd name="T5" fmla="*/ 0 60000 65536"/>
              </a:gdLst>
              <a:ahLst/>
              <a:cxnLst>
                <a:cxn ang="T4">
                  <a:pos x="T0" y="T1"/>
                </a:cxn>
                <a:cxn ang="T5">
                  <a:pos x="T2" y="T3"/>
                </a:cxn>
              </a:cxnLst>
              <a:rect l="0" t="0" r="r" b="b"/>
              <a:pathLst>
                <a:path w="7" h="3">
                  <a:moveTo>
                    <a:pt x="0" y="0"/>
                  </a:moveTo>
                  <a:cubicBezTo>
                    <a:pt x="2" y="3"/>
                    <a:pt x="4" y="2"/>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1" name="Freeform 1101">
              <a:extLst>
                <a:ext uri="{FF2B5EF4-FFF2-40B4-BE49-F238E27FC236}">
                  <a16:creationId xmlns:a16="http://schemas.microsoft.com/office/drawing/2014/main" id="{08EC82BE-74D3-9DAE-5191-26E1D137A0E1}"/>
                </a:ext>
              </a:extLst>
            </p:cNvPr>
            <p:cNvSpPr>
              <a:spLocks/>
            </p:cNvSpPr>
            <p:nvPr/>
          </p:nvSpPr>
          <p:spPr bwMode="auto">
            <a:xfrm>
              <a:off x="3984" y="1859"/>
              <a:ext cx="16" cy="15"/>
            </a:xfrm>
            <a:custGeom>
              <a:avLst/>
              <a:gdLst>
                <a:gd name="T0" fmla="*/ 0 w 8"/>
                <a:gd name="T1" fmla="*/ 51 h 7"/>
                <a:gd name="T2" fmla="*/ 16 w 8"/>
                <a:gd name="T3" fmla="*/ 69 h 7"/>
                <a:gd name="T4" fmla="*/ 64 w 8"/>
                <a:gd name="T5" fmla="*/ 0 h 7"/>
                <a:gd name="T6" fmla="*/ 0 60000 65536"/>
                <a:gd name="T7" fmla="*/ 0 60000 65536"/>
                <a:gd name="T8" fmla="*/ 0 60000 65536"/>
              </a:gdLst>
              <a:ahLst/>
              <a:cxnLst>
                <a:cxn ang="T6">
                  <a:pos x="T0" y="T1"/>
                </a:cxn>
                <a:cxn ang="T7">
                  <a:pos x="T2" y="T3"/>
                </a:cxn>
                <a:cxn ang="T8">
                  <a:pos x="T4" y="T5"/>
                </a:cxn>
              </a:cxnLst>
              <a:rect l="0" t="0" r="r" b="b"/>
              <a:pathLst>
                <a:path w="8" h="7">
                  <a:moveTo>
                    <a:pt x="0" y="5"/>
                  </a:moveTo>
                  <a:cubicBezTo>
                    <a:pt x="0" y="6"/>
                    <a:pt x="1" y="6"/>
                    <a:pt x="2" y="7"/>
                  </a:cubicBezTo>
                  <a:cubicBezTo>
                    <a:pt x="4" y="6"/>
                    <a:pt x="8" y="4"/>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2" name="Freeform 1102">
              <a:extLst>
                <a:ext uri="{FF2B5EF4-FFF2-40B4-BE49-F238E27FC236}">
                  <a16:creationId xmlns:a16="http://schemas.microsoft.com/office/drawing/2014/main" id="{044D8DD8-AE52-1C3E-B094-99C1B8907728}"/>
                </a:ext>
              </a:extLst>
            </p:cNvPr>
            <p:cNvSpPr>
              <a:spLocks/>
            </p:cNvSpPr>
            <p:nvPr/>
          </p:nvSpPr>
          <p:spPr bwMode="auto">
            <a:xfrm>
              <a:off x="4021" y="1839"/>
              <a:ext cx="12" cy="9"/>
            </a:xfrm>
            <a:custGeom>
              <a:avLst/>
              <a:gdLst>
                <a:gd name="T0" fmla="*/ 0 w 6"/>
                <a:gd name="T1" fmla="*/ 36 h 4"/>
                <a:gd name="T2" fmla="*/ 48 w 6"/>
                <a:gd name="T3" fmla="*/ 0 h 4"/>
                <a:gd name="T4" fmla="*/ 0 60000 65536"/>
                <a:gd name="T5" fmla="*/ 0 60000 65536"/>
              </a:gdLst>
              <a:ahLst/>
              <a:cxnLst>
                <a:cxn ang="T4">
                  <a:pos x="T0" y="T1"/>
                </a:cxn>
                <a:cxn ang="T5">
                  <a:pos x="T2" y="T3"/>
                </a:cxn>
              </a:cxnLst>
              <a:rect l="0" t="0" r="r" b="b"/>
              <a:pathLst>
                <a:path w="6" h="4">
                  <a:moveTo>
                    <a:pt x="0" y="3"/>
                  </a:moveTo>
                  <a:cubicBezTo>
                    <a:pt x="3" y="4"/>
                    <a:pt x="4" y="1"/>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3" name="Freeform 1103">
              <a:extLst>
                <a:ext uri="{FF2B5EF4-FFF2-40B4-BE49-F238E27FC236}">
                  <a16:creationId xmlns:a16="http://schemas.microsoft.com/office/drawing/2014/main" id="{211354F1-2468-BE32-C673-661099159C54}"/>
                </a:ext>
              </a:extLst>
            </p:cNvPr>
            <p:cNvSpPr>
              <a:spLocks/>
            </p:cNvSpPr>
            <p:nvPr/>
          </p:nvSpPr>
          <p:spPr bwMode="auto">
            <a:xfrm>
              <a:off x="4058" y="1829"/>
              <a:ext cx="8" cy="4"/>
            </a:xfrm>
            <a:custGeom>
              <a:avLst/>
              <a:gdLst>
                <a:gd name="T0" fmla="*/ 0 w 4"/>
                <a:gd name="T1" fmla="*/ 0 h 2"/>
                <a:gd name="T2" fmla="*/ 32 w 4"/>
                <a:gd name="T3" fmla="*/ 16 h 2"/>
                <a:gd name="T4" fmla="*/ 0 60000 65536"/>
                <a:gd name="T5" fmla="*/ 0 60000 65536"/>
              </a:gdLst>
              <a:ahLst/>
              <a:cxnLst>
                <a:cxn ang="T4">
                  <a:pos x="T0" y="T1"/>
                </a:cxn>
                <a:cxn ang="T5">
                  <a:pos x="T2" y="T3"/>
                </a:cxn>
              </a:cxnLst>
              <a:rect l="0" t="0" r="r" b="b"/>
              <a:pathLst>
                <a:path w="4" h="2">
                  <a:moveTo>
                    <a:pt x="0" y="0"/>
                  </a:moveTo>
                  <a:cubicBezTo>
                    <a:pt x="1" y="2"/>
                    <a:pt x="2" y="2"/>
                    <a:pt x="4"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4" name="Freeform 1104">
              <a:extLst>
                <a:ext uri="{FF2B5EF4-FFF2-40B4-BE49-F238E27FC236}">
                  <a16:creationId xmlns:a16="http://schemas.microsoft.com/office/drawing/2014/main" id="{9BA2A40D-8815-7D35-5CBD-9577575DB84B}"/>
                </a:ext>
              </a:extLst>
            </p:cNvPr>
            <p:cNvSpPr>
              <a:spLocks/>
            </p:cNvSpPr>
            <p:nvPr/>
          </p:nvSpPr>
          <p:spPr bwMode="auto">
            <a:xfrm>
              <a:off x="4002" y="1820"/>
              <a:ext cx="15" cy="4"/>
            </a:xfrm>
            <a:custGeom>
              <a:avLst/>
              <a:gdLst>
                <a:gd name="T0" fmla="*/ 0 w 7"/>
                <a:gd name="T1" fmla="*/ 0 h 2"/>
                <a:gd name="T2" fmla="*/ 69 w 7"/>
                <a:gd name="T3" fmla="*/ 8 h 2"/>
                <a:gd name="T4" fmla="*/ 0 60000 65536"/>
                <a:gd name="T5" fmla="*/ 0 60000 65536"/>
              </a:gdLst>
              <a:ahLst/>
              <a:cxnLst>
                <a:cxn ang="T4">
                  <a:pos x="T0" y="T1"/>
                </a:cxn>
                <a:cxn ang="T5">
                  <a:pos x="T2" y="T3"/>
                </a:cxn>
              </a:cxnLst>
              <a:rect l="0" t="0" r="r" b="b"/>
              <a:pathLst>
                <a:path w="7" h="2">
                  <a:moveTo>
                    <a:pt x="0" y="0"/>
                  </a:moveTo>
                  <a:cubicBezTo>
                    <a:pt x="1" y="2"/>
                    <a:pt x="4" y="2"/>
                    <a:pt x="7"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5" name="Freeform 1105">
              <a:extLst>
                <a:ext uri="{FF2B5EF4-FFF2-40B4-BE49-F238E27FC236}">
                  <a16:creationId xmlns:a16="http://schemas.microsoft.com/office/drawing/2014/main" id="{C83BC6CA-95B1-B6F7-75FA-58075CBCB101}"/>
                </a:ext>
              </a:extLst>
            </p:cNvPr>
            <p:cNvSpPr>
              <a:spLocks/>
            </p:cNvSpPr>
            <p:nvPr/>
          </p:nvSpPr>
          <p:spPr bwMode="auto">
            <a:xfrm>
              <a:off x="3955" y="1811"/>
              <a:ext cx="13" cy="11"/>
            </a:xfrm>
            <a:custGeom>
              <a:avLst/>
              <a:gdLst>
                <a:gd name="T0" fmla="*/ 0 w 6"/>
                <a:gd name="T1" fmla="*/ 0 h 5"/>
                <a:gd name="T2" fmla="*/ 61 w 6"/>
                <a:gd name="T3" fmla="*/ 44 h 5"/>
                <a:gd name="T4" fmla="*/ 0 60000 65536"/>
                <a:gd name="T5" fmla="*/ 0 60000 65536"/>
              </a:gdLst>
              <a:ahLst/>
              <a:cxnLst>
                <a:cxn ang="T4">
                  <a:pos x="T0" y="T1"/>
                </a:cxn>
                <a:cxn ang="T5">
                  <a:pos x="T2" y="T3"/>
                </a:cxn>
              </a:cxnLst>
              <a:rect l="0" t="0" r="r" b="b"/>
              <a:pathLst>
                <a:path w="6" h="5">
                  <a:moveTo>
                    <a:pt x="0" y="0"/>
                  </a:moveTo>
                  <a:cubicBezTo>
                    <a:pt x="0" y="4"/>
                    <a:pt x="3" y="5"/>
                    <a:pt x="6"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6" name="Freeform 1106">
              <a:extLst>
                <a:ext uri="{FF2B5EF4-FFF2-40B4-BE49-F238E27FC236}">
                  <a16:creationId xmlns:a16="http://schemas.microsoft.com/office/drawing/2014/main" id="{7A9F0F79-3AE4-79B7-9F7E-EBB21B091A5A}"/>
                </a:ext>
              </a:extLst>
            </p:cNvPr>
            <p:cNvSpPr>
              <a:spLocks/>
            </p:cNvSpPr>
            <p:nvPr/>
          </p:nvSpPr>
          <p:spPr bwMode="auto">
            <a:xfrm>
              <a:off x="3974" y="1798"/>
              <a:ext cx="18" cy="11"/>
            </a:xfrm>
            <a:custGeom>
              <a:avLst/>
              <a:gdLst>
                <a:gd name="T0" fmla="*/ 24 w 9"/>
                <a:gd name="T1" fmla="*/ 0 h 5"/>
                <a:gd name="T2" fmla="*/ 72 w 9"/>
                <a:gd name="T3" fmla="*/ 9 h 5"/>
                <a:gd name="T4" fmla="*/ 0 60000 65536"/>
                <a:gd name="T5" fmla="*/ 0 60000 65536"/>
              </a:gdLst>
              <a:ahLst/>
              <a:cxnLst>
                <a:cxn ang="T4">
                  <a:pos x="T0" y="T1"/>
                </a:cxn>
                <a:cxn ang="T5">
                  <a:pos x="T2" y="T3"/>
                </a:cxn>
              </a:cxnLst>
              <a:rect l="0" t="0" r="r" b="b"/>
              <a:pathLst>
                <a:path w="9" h="5">
                  <a:moveTo>
                    <a:pt x="3" y="0"/>
                  </a:moveTo>
                  <a:cubicBezTo>
                    <a:pt x="0" y="4"/>
                    <a:pt x="7" y="5"/>
                    <a:pt x="9"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7" name="Freeform 1107">
              <a:extLst>
                <a:ext uri="{FF2B5EF4-FFF2-40B4-BE49-F238E27FC236}">
                  <a16:creationId xmlns:a16="http://schemas.microsoft.com/office/drawing/2014/main" id="{0CF5678B-6C17-EBD1-EA7E-80DC57F1E8B3}"/>
                </a:ext>
              </a:extLst>
            </p:cNvPr>
            <p:cNvSpPr>
              <a:spLocks/>
            </p:cNvSpPr>
            <p:nvPr/>
          </p:nvSpPr>
          <p:spPr bwMode="auto">
            <a:xfrm>
              <a:off x="3957" y="2001"/>
              <a:ext cx="11" cy="13"/>
            </a:xfrm>
            <a:custGeom>
              <a:avLst/>
              <a:gdLst>
                <a:gd name="T0" fmla="*/ 0 w 5"/>
                <a:gd name="T1" fmla="*/ 20 h 6"/>
                <a:gd name="T2" fmla="*/ 53 w 5"/>
                <a:gd name="T3" fmla="*/ 0 h 6"/>
                <a:gd name="T4" fmla="*/ 0 60000 65536"/>
                <a:gd name="T5" fmla="*/ 0 60000 65536"/>
              </a:gdLst>
              <a:ahLst/>
              <a:cxnLst>
                <a:cxn ang="T4">
                  <a:pos x="T0" y="T1"/>
                </a:cxn>
                <a:cxn ang="T5">
                  <a:pos x="T2" y="T3"/>
                </a:cxn>
              </a:cxnLst>
              <a:rect l="0" t="0" r="r" b="b"/>
              <a:pathLst>
                <a:path w="5" h="6">
                  <a:moveTo>
                    <a:pt x="0" y="2"/>
                  </a:moveTo>
                  <a:cubicBezTo>
                    <a:pt x="1" y="6"/>
                    <a:pt x="5" y="3"/>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8" name="Freeform 1108">
              <a:extLst>
                <a:ext uri="{FF2B5EF4-FFF2-40B4-BE49-F238E27FC236}">
                  <a16:creationId xmlns:a16="http://schemas.microsoft.com/office/drawing/2014/main" id="{58EB9EC7-A794-99EC-1ED2-F922DAEE660A}"/>
                </a:ext>
              </a:extLst>
            </p:cNvPr>
            <p:cNvSpPr>
              <a:spLocks/>
            </p:cNvSpPr>
            <p:nvPr/>
          </p:nvSpPr>
          <p:spPr bwMode="auto">
            <a:xfrm>
              <a:off x="4279" y="1903"/>
              <a:ext cx="49" cy="33"/>
            </a:xfrm>
            <a:custGeom>
              <a:avLst/>
              <a:gdLst>
                <a:gd name="T0" fmla="*/ 204 w 24"/>
                <a:gd name="T1" fmla="*/ 44 h 15"/>
                <a:gd name="T2" fmla="*/ 0 w 24"/>
                <a:gd name="T3" fmla="*/ 0 h 15"/>
                <a:gd name="T4" fmla="*/ 0 60000 65536"/>
                <a:gd name="T5" fmla="*/ 0 60000 65536"/>
              </a:gdLst>
              <a:ahLst/>
              <a:cxnLst>
                <a:cxn ang="T4">
                  <a:pos x="T0" y="T1"/>
                </a:cxn>
                <a:cxn ang="T5">
                  <a:pos x="T2" y="T3"/>
                </a:cxn>
              </a:cxnLst>
              <a:rect l="0" t="0" r="r" b="b"/>
              <a:pathLst>
                <a:path w="24" h="15">
                  <a:moveTo>
                    <a:pt x="24" y="4"/>
                  </a:moveTo>
                  <a:cubicBezTo>
                    <a:pt x="17" y="15"/>
                    <a:pt x="7" y="7"/>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19" name="Freeform 1109">
              <a:extLst>
                <a:ext uri="{FF2B5EF4-FFF2-40B4-BE49-F238E27FC236}">
                  <a16:creationId xmlns:a16="http://schemas.microsoft.com/office/drawing/2014/main" id="{02035993-F298-D494-ABD0-2ACF18389A95}"/>
                </a:ext>
              </a:extLst>
            </p:cNvPr>
            <p:cNvSpPr>
              <a:spLocks/>
            </p:cNvSpPr>
            <p:nvPr/>
          </p:nvSpPr>
          <p:spPr bwMode="auto">
            <a:xfrm>
              <a:off x="4246" y="1894"/>
              <a:ext cx="41" cy="33"/>
            </a:xfrm>
            <a:custGeom>
              <a:avLst/>
              <a:gdLst>
                <a:gd name="T0" fmla="*/ 172 w 20"/>
                <a:gd name="T1" fmla="*/ 0 h 15"/>
                <a:gd name="T2" fmla="*/ 0 w 20"/>
                <a:gd name="T3" fmla="*/ 88 h 15"/>
                <a:gd name="T4" fmla="*/ 0 60000 65536"/>
                <a:gd name="T5" fmla="*/ 0 60000 65536"/>
              </a:gdLst>
              <a:ahLst/>
              <a:cxnLst>
                <a:cxn ang="T4">
                  <a:pos x="T0" y="T1"/>
                </a:cxn>
                <a:cxn ang="T5">
                  <a:pos x="T2" y="T3"/>
                </a:cxn>
              </a:cxnLst>
              <a:rect l="0" t="0" r="r" b="b"/>
              <a:pathLst>
                <a:path w="20" h="15">
                  <a:moveTo>
                    <a:pt x="20" y="0"/>
                  </a:moveTo>
                  <a:cubicBezTo>
                    <a:pt x="16" y="7"/>
                    <a:pt x="7" y="15"/>
                    <a:pt x="0"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0" name="Freeform 1110">
              <a:extLst>
                <a:ext uri="{FF2B5EF4-FFF2-40B4-BE49-F238E27FC236}">
                  <a16:creationId xmlns:a16="http://schemas.microsoft.com/office/drawing/2014/main" id="{FE7E61F7-8629-B3A2-DD63-0E62E6E8D364}"/>
                </a:ext>
              </a:extLst>
            </p:cNvPr>
            <p:cNvSpPr>
              <a:spLocks/>
            </p:cNvSpPr>
            <p:nvPr/>
          </p:nvSpPr>
          <p:spPr bwMode="auto">
            <a:xfrm>
              <a:off x="4283" y="1936"/>
              <a:ext cx="41" cy="19"/>
            </a:xfrm>
            <a:custGeom>
              <a:avLst/>
              <a:gdLst>
                <a:gd name="T0" fmla="*/ 172 w 20"/>
                <a:gd name="T1" fmla="*/ 0 h 9"/>
                <a:gd name="T2" fmla="*/ 0 w 20"/>
                <a:gd name="T3" fmla="*/ 8 h 9"/>
                <a:gd name="T4" fmla="*/ 0 60000 65536"/>
                <a:gd name="T5" fmla="*/ 0 60000 65536"/>
              </a:gdLst>
              <a:ahLst/>
              <a:cxnLst>
                <a:cxn ang="T4">
                  <a:pos x="T0" y="T1"/>
                </a:cxn>
                <a:cxn ang="T5">
                  <a:pos x="T2" y="T3"/>
                </a:cxn>
              </a:cxnLst>
              <a:rect l="0" t="0" r="r" b="b"/>
              <a:pathLst>
                <a:path w="20" h="9">
                  <a:moveTo>
                    <a:pt x="20" y="0"/>
                  </a:moveTo>
                  <a:cubicBezTo>
                    <a:pt x="17" y="9"/>
                    <a:pt x="5" y="6"/>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1" name="Freeform 1111">
              <a:extLst>
                <a:ext uri="{FF2B5EF4-FFF2-40B4-BE49-F238E27FC236}">
                  <a16:creationId xmlns:a16="http://schemas.microsoft.com/office/drawing/2014/main" id="{622F8238-82C9-FD4D-B580-F0E1721158B5}"/>
                </a:ext>
              </a:extLst>
            </p:cNvPr>
            <p:cNvSpPr>
              <a:spLocks/>
            </p:cNvSpPr>
            <p:nvPr/>
          </p:nvSpPr>
          <p:spPr bwMode="auto">
            <a:xfrm>
              <a:off x="4263" y="1877"/>
              <a:ext cx="43" cy="26"/>
            </a:xfrm>
            <a:custGeom>
              <a:avLst/>
              <a:gdLst>
                <a:gd name="T0" fmla="*/ 180 w 21"/>
                <a:gd name="T1" fmla="*/ 33 h 12"/>
                <a:gd name="T2" fmla="*/ 0 w 21"/>
                <a:gd name="T3" fmla="*/ 0 h 12"/>
                <a:gd name="T4" fmla="*/ 0 60000 65536"/>
                <a:gd name="T5" fmla="*/ 0 60000 65536"/>
              </a:gdLst>
              <a:ahLst/>
              <a:cxnLst>
                <a:cxn ang="T4">
                  <a:pos x="T0" y="T1"/>
                </a:cxn>
                <a:cxn ang="T5">
                  <a:pos x="T2" y="T3"/>
                </a:cxn>
              </a:cxnLst>
              <a:rect l="0" t="0" r="r" b="b"/>
              <a:pathLst>
                <a:path w="21" h="12">
                  <a:moveTo>
                    <a:pt x="21" y="3"/>
                  </a:moveTo>
                  <a:cubicBezTo>
                    <a:pt x="15" y="12"/>
                    <a:pt x="5" y="7"/>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2" name="Freeform 1112">
              <a:extLst>
                <a:ext uri="{FF2B5EF4-FFF2-40B4-BE49-F238E27FC236}">
                  <a16:creationId xmlns:a16="http://schemas.microsoft.com/office/drawing/2014/main" id="{35DEC638-EC39-00FC-2D86-F1CE2421700E}"/>
                </a:ext>
              </a:extLst>
            </p:cNvPr>
            <p:cNvSpPr>
              <a:spLocks/>
            </p:cNvSpPr>
            <p:nvPr/>
          </p:nvSpPr>
          <p:spPr bwMode="auto">
            <a:xfrm>
              <a:off x="4246" y="1866"/>
              <a:ext cx="25" cy="17"/>
            </a:xfrm>
            <a:custGeom>
              <a:avLst/>
              <a:gdLst>
                <a:gd name="T0" fmla="*/ 108 w 12"/>
                <a:gd name="T1" fmla="*/ 0 h 8"/>
                <a:gd name="T2" fmla="*/ 0 w 12"/>
                <a:gd name="T3" fmla="*/ 68 h 8"/>
                <a:gd name="T4" fmla="*/ 0 60000 65536"/>
                <a:gd name="T5" fmla="*/ 0 60000 65536"/>
              </a:gdLst>
              <a:ahLst/>
              <a:cxnLst>
                <a:cxn ang="T4">
                  <a:pos x="T0" y="T1"/>
                </a:cxn>
                <a:cxn ang="T5">
                  <a:pos x="T2" y="T3"/>
                </a:cxn>
              </a:cxnLst>
              <a:rect l="0" t="0" r="r" b="b"/>
              <a:pathLst>
                <a:path w="12" h="8">
                  <a:moveTo>
                    <a:pt x="12" y="0"/>
                  </a:moveTo>
                  <a:cubicBezTo>
                    <a:pt x="11" y="6"/>
                    <a:pt x="6" y="8"/>
                    <a:pt x="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3" name="Freeform 1113">
              <a:extLst>
                <a:ext uri="{FF2B5EF4-FFF2-40B4-BE49-F238E27FC236}">
                  <a16:creationId xmlns:a16="http://schemas.microsoft.com/office/drawing/2014/main" id="{20BA4D78-58EA-8082-7226-60E4199607B0}"/>
                </a:ext>
              </a:extLst>
            </p:cNvPr>
            <p:cNvSpPr>
              <a:spLocks/>
            </p:cNvSpPr>
            <p:nvPr/>
          </p:nvSpPr>
          <p:spPr bwMode="auto">
            <a:xfrm>
              <a:off x="4222" y="1925"/>
              <a:ext cx="37" cy="28"/>
            </a:xfrm>
            <a:custGeom>
              <a:avLst/>
              <a:gdLst>
                <a:gd name="T0" fmla="*/ 156 w 18"/>
                <a:gd name="T1" fmla="*/ 0 h 13"/>
                <a:gd name="T2" fmla="*/ 0 w 18"/>
                <a:gd name="T3" fmla="*/ 69 h 13"/>
                <a:gd name="T4" fmla="*/ 0 60000 65536"/>
                <a:gd name="T5" fmla="*/ 0 60000 65536"/>
              </a:gdLst>
              <a:ahLst/>
              <a:cxnLst>
                <a:cxn ang="T4">
                  <a:pos x="T0" y="T1"/>
                </a:cxn>
                <a:cxn ang="T5">
                  <a:pos x="T2" y="T3"/>
                </a:cxn>
              </a:cxnLst>
              <a:rect l="0" t="0" r="r" b="b"/>
              <a:pathLst>
                <a:path w="18" h="13">
                  <a:moveTo>
                    <a:pt x="18" y="0"/>
                  </a:moveTo>
                  <a:cubicBezTo>
                    <a:pt x="17" y="8"/>
                    <a:pt x="7" y="13"/>
                    <a:pt x="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4" name="Freeform 1114">
              <a:extLst>
                <a:ext uri="{FF2B5EF4-FFF2-40B4-BE49-F238E27FC236}">
                  <a16:creationId xmlns:a16="http://schemas.microsoft.com/office/drawing/2014/main" id="{0CFCC581-7375-0EA0-2185-7F8C608606A9}"/>
                </a:ext>
              </a:extLst>
            </p:cNvPr>
            <p:cNvSpPr>
              <a:spLocks/>
            </p:cNvSpPr>
            <p:nvPr/>
          </p:nvSpPr>
          <p:spPr bwMode="auto">
            <a:xfrm>
              <a:off x="4209" y="1868"/>
              <a:ext cx="39" cy="33"/>
            </a:xfrm>
            <a:custGeom>
              <a:avLst/>
              <a:gdLst>
                <a:gd name="T0" fmla="*/ 164 w 19"/>
                <a:gd name="T1" fmla="*/ 0 h 15"/>
                <a:gd name="T2" fmla="*/ 0 w 19"/>
                <a:gd name="T3" fmla="*/ 88 h 15"/>
                <a:gd name="T4" fmla="*/ 0 60000 65536"/>
                <a:gd name="T5" fmla="*/ 0 60000 65536"/>
              </a:gdLst>
              <a:ahLst/>
              <a:cxnLst>
                <a:cxn ang="T4">
                  <a:pos x="T0" y="T1"/>
                </a:cxn>
                <a:cxn ang="T5">
                  <a:pos x="T2" y="T3"/>
                </a:cxn>
              </a:cxnLst>
              <a:rect l="0" t="0" r="r" b="b"/>
              <a:pathLst>
                <a:path w="19" h="15">
                  <a:moveTo>
                    <a:pt x="19" y="0"/>
                  </a:moveTo>
                  <a:cubicBezTo>
                    <a:pt x="15" y="11"/>
                    <a:pt x="11" y="15"/>
                    <a:pt x="0"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5" name="Freeform 1115">
              <a:extLst>
                <a:ext uri="{FF2B5EF4-FFF2-40B4-BE49-F238E27FC236}">
                  <a16:creationId xmlns:a16="http://schemas.microsoft.com/office/drawing/2014/main" id="{57197E0E-E95F-BEE9-1699-D4761B67DE15}"/>
                </a:ext>
              </a:extLst>
            </p:cNvPr>
            <p:cNvSpPr>
              <a:spLocks/>
            </p:cNvSpPr>
            <p:nvPr/>
          </p:nvSpPr>
          <p:spPr bwMode="auto">
            <a:xfrm>
              <a:off x="4218" y="1850"/>
              <a:ext cx="45" cy="22"/>
            </a:xfrm>
            <a:custGeom>
              <a:avLst/>
              <a:gdLst>
                <a:gd name="T0" fmla="*/ 188 w 22"/>
                <a:gd name="T1" fmla="*/ 0 h 10"/>
                <a:gd name="T2" fmla="*/ 0 w 22"/>
                <a:gd name="T3" fmla="*/ 20 h 10"/>
                <a:gd name="T4" fmla="*/ 0 60000 65536"/>
                <a:gd name="T5" fmla="*/ 0 60000 65536"/>
              </a:gdLst>
              <a:ahLst/>
              <a:cxnLst>
                <a:cxn ang="T4">
                  <a:pos x="T0" y="T1"/>
                </a:cxn>
                <a:cxn ang="T5">
                  <a:pos x="T2" y="T3"/>
                </a:cxn>
              </a:cxnLst>
              <a:rect l="0" t="0" r="r" b="b"/>
              <a:pathLst>
                <a:path w="22" h="10">
                  <a:moveTo>
                    <a:pt x="22" y="0"/>
                  </a:moveTo>
                  <a:cubicBezTo>
                    <a:pt x="15" y="8"/>
                    <a:pt x="10" y="10"/>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6" name="Freeform 1116">
              <a:extLst>
                <a:ext uri="{FF2B5EF4-FFF2-40B4-BE49-F238E27FC236}">
                  <a16:creationId xmlns:a16="http://schemas.microsoft.com/office/drawing/2014/main" id="{C68E7BEB-89F5-2A9F-5D7F-3B3D957898BE}"/>
                </a:ext>
              </a:extLst>
            </p:cNvPr>
            <p:cNvSpPr>
              <a:spLocks/>
            </p:cNvSpPr>
            <p:nvPr/>
          </p:nvSpPr>
          <p:spPr bwMode="auto">
            <a:xfrm>
              <a:off x="4261" y="1842"/>
              <a:ext cx="35" cy="30"/>
            </a:xfrm>
            <a:custGeom>
              <a:avLst/>
              <a:gdLst>
                <a:gd name="T0" fmla="*/ 148 w 17"/>
                <a:gd name="T1" fmla="*/ 77 h 14"/>
                <a:gd name="T2" fmla="*/ 51 w 17"/>
                <a:gd name="T3" fmla="*/ 120 h 14"/>
                <a:gd name="T4" fmla="*/ 0 w 17"/>
                <a:gd name="T5" fmla="*/ 0 h 14"/>
                <a:gd name="T6" fmla="*/ 0 60000 65536"/>
                <a:gd name="T7" fmla="*/ 0 60000 65536"/>
                <a:gd name="T8" fmla="*/ 0 60000 65536"/>
              </a:gdLst>
              <a:ahLst/>
              <a:cxnLst>
                <a:cxn ang="T6">
                  <a:pos x="T0" y="T1"/>
                </a:cxn>
                <a:cxn ang="T7">
                  <a:pos x="T2" y="T3"/>
                </a:cxn>
                <a:cxn ang="T8">
                  <a:pos x="T4" y="T5"/>
                </a:cxn>
              </a:cxnLst>
              <a:rect l="0" t="0" r="r" b="b"/>
              <a:pathLst>
                <a:path w="17" h="14">
                  <a:moveTo>
                    <a:pt x="17" y="8"/>
                  </a:moveTo>
                  <a:cubicBezTo>
                    <a:pt x="15" y="12"/>
                    <a:pt x="11" y="14"/>
                    <a:pt x="6" y="12"/>
                  </a:cubicBezTo>
                  <a:cubicBezTo>
                    <a:pt x="1" y="9"/>
                    <a:pt x="1" y="3"/>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7" name="Freeform 1117">
              <a:extLst>
                <a:ext uri="{FF2B5EF4-FFF2-40B4-BE49-F238E27FC236}">
                  <a16:creationId xmlns:a16="http://schemas.microsoft.com/office/drawing/2014/main" id="{3B0834CB-900C-EC5A-5E4A-A36CC6808A01}"/>
                </a:ext>
              </a:extLst>
            </p:cNvPr>
            <p:cNvSpPr>
              <a:spLocks/>
            </p:cNvSpPr>
            <p:nvPr/>
          </p:nvSpPr>
          <p:spPr bwMode="auto">
            <a:xfrm>
              <a:off x="4250" y="1805"/>
              <a:ext cx="56" cy="69"/>
            </a:xfrm>
            <a:custGeom>
              <a:avLst/>
              <a:gdLst>
                <a:gd name="T0" fmla="*/ 241 w 27"/>
                <a:gd name="T1" fmla="*/ 173 h 32"/>
                <a:gd name="T2" fmla="*/ 116 w 27"/>
                <a:gd name="T3" fmla="*/ 0 h 32"/>
                <a:gd name="T4" fmla="*/ 0 60000 65536"/>
                <a:gd name="T5" fmla="*/ 0 60000 65536"/>
              </a:gdLst>
              <a:ahLst/>
              <a:cxnLst>
                <a:cxn ang="T4">
                  <a:pos x="T0" y="T1"/>
                </a:cxn>
                <a:cxn ang="T5">
                  <a:pos x="T2" y="T3"/>
                </a:cxn>
              </a:cxnLst>
              <a:rect l="0" t="0" r="r" b="b"/>
              <a:pathLst>
                <a:path w="27" h="32">
                  <a:moveTo>
                    <a:pt x="27" y="17"/>
                  </a:moveTo>
                  <a:cubicBezTo>
                    <a:pt x="25" y="32"/>
                    <a:pt x="0" y="12"/>
                    <a:pt x="1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8" name="Freeform 1118">
              <a:extLst>
                <a:ext uri="{FF2B5EF4-FFF2-40B4-BE49-F238E27FC236}">
                  <a16:creationId xmlns:a16="http://schemas.microsoft.com/office/drawing/2014/main" id="{6C4568FA-9CD1-919D-D69C-8C2037E48E15}"/>
                </a:ext>
              </a:extLst>
            </p:cNvPr>
            <p:cNvSpPr>
              <a:spLocks/>
            </p:cNvSpPr>
            <p:nvPr/>
          </p:nvSpPr>
          <p:spPr bwMode="auto">
            <a:xfrm>
              <a:off x="4294" y="1850"/>
              <a:ext cx="26" cy="44"/>
            </a:xfrm>
            <a:custGeom>
              <a:avLst/>
              <a:gdLst>
                <a:gd name="T0" fmla="*/ 8 w 13"/>
                <a:gd name="T1" fmla="*/ 0 h 20"/>
                <a:gd name="T2" fmla="*/ 104 w 13"/>
                <a:gd name="T3" fmla="*/ 125 h 20"/>
                <a:gd name="T4" fmla="*/ 0 60000 65536"/>
                <a:gd name="T5" fmla="*/ 0 60000 65536"/>
              </a:gdLst>
              <a:ahLst/>
              <a:cxnLst>
                <a:cxn ang="T4">
                  <a:pos x="T0" y="T1"/>
                </a:cxn>
                <a:cxn ang="T5">
                  <a:pos x="T2" y="T3"/>
                </a:cxn>
              </a:cxnLst>
              <a:rect l="0" t="0" r="r" b="b"/>
              <a:pathLst>
                <a:path w="13" h="20">
                  <a:moveTo>
                    <a:pt x="1" y="0"/>
                  </a:moveTo>
                  <a:cubicBezTo>
                    <a:pt x="0" y="6"/>
                    <a:pt x="8" y="20"/>
                    <a:pt x="13"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29" name="Freeform 1119">
              <a:extLst>
                <a:ext uri="{FF2B5EF4-FFF2-40B4-BE49-F238E27FC236}">
                  <a16:creationId xmlns:a16="http://schemas.microsoft.com/office/drawing/2014/main" id="{242B636A-4DA5-5BC0-0CE5-01C2223F14EA}"/>
                </a:ext>
              </a:extLst>
            </p:cNvPr>
            <p:cNvSpPr>
              <a:spLocks/>
            </p:cNvSpPr>
            <p:nvPr/>
          </p:nvSpPr>
          <p:spPr bwMode="auto">
            <a:xfrm>
              <a:off x="4304" y="1883"/>
              <a:ext cx="37" cy="29"/>
            </a:xfrm>
            <a:custGeom>
              <a:avLst/>
              <a:gdLst>
                <a:gd name="T0" fmla="*/ 156 w 18"/>
                <a:gd name="T1" fmla="*/ 145 h 13"/>
                <a:gd name="T2" fmla="*/ 16 w 18"/>
                <a:gd name="T3" fmla="*/ 0 h 13"/>
                <a:gd name="T4" fmla="*/ 0 60000 65536"/>
                <a:gd name="T5" fmla="*/ 0 60000 65536"/>
              </a:gdLst>
              <a:ahLst/>
              <a:cxnLst>
                <a:cxn ang="T4">
                  <a:pos x="T0" y="T1"/>
                </a:cxn>
                <a:cxn ang="T5">
                  <a:pos x="T2" y="T3"/>
                </a:cxn>
              </a:cxnLst>
              <a:rect l="0" t="0" r="r" b="b"/>
              <a:pathLst>
                <a:path w="18" h="13">
                  <a:moveTo>
                    <a:pt x="18" y="13"/>
                  </a:moveTo>
                  <a:cubicBezTo>
                    <a:pt x="12" y="12"/>
                    <a:pt x="0" y="12"/>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0" name="Freeform 1120">
              <a:extLst>
                <a:ext uri="{FF2B5EF4-FFF2-40B4-BE49-F238E27FC236}">
                  <a16:creationId xmlns:a16="http://schemas.microsoft.com/office/drawing/2014/main" id="{22166BC5-C1A4-3F17-C54B-2E659B3FE5F9}"/>
                </a:ext>
              </a:extLst>
            </p:cNvPr>
            <p:cNvSpPr>
              <a:spLocks/>
            </p:cNvSpPr>
            <p:nvPr/>
          </p:nvSpPr>
          <p:spPr bwMode="auto">
            <a:xfrm>
              <a:off x="4320" y="1923"/>
              <a:ext cx="31" cy="26"/>
            </a:xfrm>
            <a:custGeom>
              <a:avLst/>
              <a:gdLst>
                <a:gd name="T0" fmla="*/ 132 w 15"/>
                <a:gd name="T1" fmla="*/ 61 h 12"/>
                <a:gd name="T2" fmla="*/ 0 w 15"/>
                <a:gd name="T3" fmla="*/ 0 h 12"/>
                <a:gd name="T4" fmla="*/ 0 60000 65536"/>
                <a:gd name="T5" fmla="*/ 0 60000 65536"/>
              </a:gdLst>
              <a:ahLst/>
              <a:cxnLst>
                <a:cxn ang="T4">
                  <a:pos x="T0" y="T1"/>
                </a:cxn>
                <a:cxn ang="T5">
                  <a:pos x="T2" y="T3"/>
                </a:cxn>
              </a:cxnLst>
              <a:rect l="0" t="0" r="r" b="b"/>
              <a:pathLst>
                <a:path w="15" h="12">
                  <a:moveTo>
                    <a:pt x="15" y="6"/>
                  </a:moveTo>
                  <a:cubicBezTo>
                    <a:pt x="11" y="12"/>
                    <a:pt x="2" y="5"/>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1" name="Freeform 1121">
              <a:extLst>
                <a:ext uri="{FF2B5EF4-FFF2-40B4-BE49-F238E27FC236}">
                  <a16:creationId xmlns:a16="http://schemas.microsoft.com/office/drawing/2014/main" id="{85FA5B99-3BC7-2B2D-E066-01275CA1509B}"/>
                </a:ext>
              </a:extLst>
            </p:cNvPr>
            <p:cNvSpPr>
              <a:spLocks/>
            </p:cNvSpPr>
            <p:nvPr/>
          </p:nvSpPr>
          <p:spPr bwMode="auto">
            <a:xfrm>
              <a:off x="4314" y="1940"/>
              <a:ext cx="35" cy="15"/>
            </a:xfrm>
            <a:custGeom>
              <a:avLst/>
              <a:gdLst>
                <a:gd name="T0" fmla="*/ 140 w 17"/>
                <a:gd name="T1" fmla="*/ 0 h 7"/>
                <a:gd name="T2" fmla="*/ 80 w 17"/>
                <a:gd name="T3" fmla="*/ 69 h 7"/>
                <a:gd name="T4" fmla="*/ 0 w 17"/>
                <a:gd name="T5" fmla="*/ 41 h 7"/>
                <a:gd name="T6" fmla="*/ 0 60000 65536"/>
                <a:gd name="T7" fmla="*/ 0 60000 65536"/>
                <a:gd name="T8" fmla="*/ 0 60000 65536"/>
              </a:gdLst>
              <a:ahLst/>
              <a:cxnLst>
                <a:cxn ang="T6">
                  <a:pos x="T0" y="T1"/>
                </a:cxn>
                <a:cxn ang="T7">
                  <a:pos x="T2" y="T3"/>
                </a:cxn>
                <a:cxn ang="T8">
                  <a:pos x="T4" y="T5"/>
                </a:cxn>
              </a:cxnLst>
              <a:rect l="0" t="0" r="r" b="b"/>
              <a:pathLst>
                <a:path w="17" h="7">
                  <a:moveTo>
                    <a:pt x="16" y="0"/>
                  </a:moveTo>
                  <a:cubicBezTo>
                    <a:pt x="17" y="4"/>
                    <a:pt x="12" y="7"/>
                    <a:pt x="9" y="7"/>
                  </a:cubicBezTo>
                  <a:cubicBezTo>
                    <a:pt x="6" y="7"/>
                    <a:pt x="2" y="6"/>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2" name="Freeform 1122">
              <a:extLst>
                <a:ext uri="{FF2B5EF4-FFF2-40B4-BE49-F238E27FC236}">
                  <a16:creationId xmlns:a16="http://schemas.microsoft.com/office/drawing/2014/main" id="{933E625E-D2B5-5824-E08A-8A6F1ABD2635}"/>
                </a:ext>
              </a:extLst>
            </p:cNvPr>
            <p:cNvSpPr>
              <a:spLocks/>
            </p:cNvSpPr>
            <p:nvPr/>
          </p:nvSpPr>
          <p:spPr bwMode="auto">
            <a:xfrm>
              <a:off x="4332" y="1955"/>
              <a:ext cx="29" cy="27"/>
            </a:xfrm>
            <a:custGeom>
              <a:avLst/>
              <a:gdLst>
                <a:gd name="T0" fmla="*/ 124 w 14"/>
                <a:gd name="T1" fmla="*/ 92 h 12"/>
                <a:gd name="T2" fmla="*/ 0 w 14"/>
                <a:gd name="T3" fmla="*/ 0 h 12"/>
                <a:gd name="T4" fmla="*/ 0 60000 65536"/>
                <a:gd name="T5" fmla="*/ 0 60000 65536"/>
              </a:gdLst>
              <a:ahLst/>
              <a:cxnLst>
                <a:cxn ang="T4">
                  <a:pos x="T0" y="T1"/>
                </a:cxn>
                <a:cxn ang="T5">
                  <a:pos x="T2" y="T3"/>
                </a:cxn>
              </a:cxnLst>
              <a:rect l="0" t="0" r="r" b="b"/>
              <a:pathLst>
                <a:path w="14" h="12">
                  <a:moveTo>
                    <a:pt x="14" y="8"/>
                  </a:moveTo>
                  <a:cubicBezTo>
                    <a:pt x="9" y="12"/>
                    <a:pt x="0" y="5"/>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3" name="Freeform 1123">
              <a:extLst>
                <a:ext uri="{FF2B5EF4-FFF2-40B4-BE49-F238E27FC236}">
                  <a16:creationId xmlns:a16="http://schemas.microsoft.com/office/drawing/2014/main" id="{85339042-6081-C5C5-499C-C15633F55239}"/>
                </a:ext>
              </a:extLst>
            </p:cNvPr>
            <p:cNvSpPr>
              <a:spLocks/>
            </p:cNvSpPr>
            <p:nvPr/>
          </p:nvSpPr>
          <p:spPr bwMode="auto">
            <a:xfrm>
              <a:off x="4271" y="1947"/>
              <a:ext cx="59" cy="30"/>
            </a:xfrm>
            <a:custGeom>
              <a:avLst/>
              <a:gdLst>
                <a:gd name="T0" fmla="*/ 220 w 29"/>
                <a:gd name="T1" fmla="*/ 28 h 14"/>
                <a:gd name="T2" fmla="*/ 187 w 29"/>
                <a:gd name="T3" fmla="*/ 120 h 14"/>
                <a:gd name="T4" fmla="*/ 33 w 29"/>
                <a:gd name="T5" fmla="*/ 0 h 14"/>
                <a:gd name="T6" fmla="*/ 0 60000 65536"/>
                <a:gd name="T7" fmla="*/ 0 60000 65536"/>
                <a:gd name="T8" fmla="*/ 0 60000 65536"/>
              </a:gdLst>
              <a:ahLst/>
              <a:cxnLst>
                <a:cxn ang="T6">
                  <a:pos x="T0" y="T1"/>
                </a:cxn>
                <a:cxn ang="T7">
                  <a:pos x="T2" y="T3"/>
                </a:cxn>
                <a:cxn ang="T8">
                  <a:pos x="T4" y="T5"/>
                </a:cxn>
              </a:cxnLst>
              <a:rect l="0" t="0" r="r" b="b"/>
              <a:pathLst>
                <a:path w="29" h="14">
                  <a:moveTo>
                    <a:pt x="26" y="3"/>
                  </a:moveTo>
                  <a:cubicBezTo>
                    <a:pt x="29" y="7"/>
                    <a:pt x="27" y="11"/>
                    <a:pt x="22" y="12"/>
                  </a:cubicBezTo>
                  <a:cubicBezTo>
                    <a:pt x="17" y="14"/>
                    <a:pt x="0" y="8"/>
                    <a:pt x="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4" name="Freeform 1124">
              <a:extLst>
                <a:ext uri="{FF2B5EF4-FFF2-40B4-BE49-F238E27FC236}">
                  <a16:creationId xmlns:a16="http://schemas.microsoft.com/office/drawing/2014/main" id="{708D038F-469E-7ECC-9A06-AAFDF543C4C5}"/>
                </a:ext>
              </a:extLst>
            </p:cNvPr>
            <p:cNvSpPr>
              <a:spLocks/>
            </p:cNvSpPr>
            <p:nvPr/>
          </p:nvSpPr>
          <p:spPr bwMode="auto">
            <a:xfrm>
              <a:off x="4294" y="1958"/>
              <a:ext cx="18" cy="6"/>
            </a:xfrm>
            <a:custGeom>
              <a:avLst/>
              <a:gdLst>
                <a:gd name="T0" fmla="*/ 72 w 9"/>
                <a:gd name="T1" fmla="*/ 0 h 3"/>
                <a:gd name="T2" fmla="*/ 0 w 9"/>
                <a:gd name="T3" fmla="*/ 0 h 3"/>
                <a:gd name="T4" fmla="*/ 0 60000 65536"/>
                <a:gd name="T5" fmla="*/ 0 60000 65536"/>
              </a:gdLst>
              <a:ahLst/>
              <a:cxnLst>
                <a:cxn ang="T4">
                  <a:pos x="T0" y="T1"/>
                </a:cxn>
                <a:cxn ang="T5">
                  <a:pos x="T2" y="T3"/>
                </a:cxn>
              </a:cxnLst>
              <a:rect l="0" t="0" r="r" b="b"/>
              <a:pathLst>
                <a:path w="9" h="3">
                  <a:moveTo>
                    <a:pt x="9" y="0"/>
                  </a:moveTo>
                  <a:cubicBezTo>
                    <a:pt x="9" y="3"/>
                    <a:pt x="2"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5" name="Freeform 1125">
              <a:extLst>
                <a:ext uri="{FF2B5EF4-FFF2-40B4-BE49-F238E27FC236}">
                  <a16:creationId xmlns:a16="http://schemas.microsoft.com/office/drawing/2014/main" id="{7BC43A27-AB23-53F8-4B31-9C022FBAE4F9}"/>
                </a:ext>
              </a:extLst>
            </p:cNvPr>
            <p:cNvSpPr>
              <a:spLocks/>
            </p:cNvSpPr>
            <p:nvPr/>
          </p:nvSpPr>
          <p:spPr bwMode="auto">
            <a:xfrm>
              <a:off x="4195" y="1822"/>
              <a:ext cx="47" cy="20"/>
            </a:xfrm>
            <a:custGeom>
              <a:avLst/>
              <a:gdLst>
                <a:gd name="T0" fmla="*/ 196 w 23"/>
                <a:gd name="T1" fmla="*/ 0 h 9"/>
                <a:gd name="T2" fmla="*/ 0 w 23"/>
                <a:gd name="T3" fmla="*/ 36 h 9"/>
                <a:gd name="T4" fmla="*/ 0 60000 65536"/>
                <a:gd name="T5" fmla="*/ 0 60000 65536"/>
              </a:gdLst>
              <a:ahLst/>
              <a:cxnLst>
                <a:cxn ang="T4">
                  <a:pos x="T0" y="T1"/>
                </a:cxn>
                <a:cxn ang="T5">
                  <a:pos x="T2" y="T3"/>
                </a:cxn>
              </a:cxnLst>
              <a:rect l="0" t="0" r="r" b="b"/>
              <a:pathLst>
                <a:path w="23" h="9">
                  <a:moveTo>
                    <a:pt x="23" y="0"/>
                  </a:moveTo>
                  <a:cubicBezTo>
                    <a:pt x="17" y="9"/>
                    <a:pt x="8" y="7"/>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6" name="Freeform 1126">
              <a:extLst>
                <a:ext uri="{FF2B5EF4-FFF2-40B4-BE49-F238E27FC236}">
                  <a16:creationId xmlns:a16="http://schemas.microsoft.com/office/drawing/2014/main" id="{9D636966-1151-6ECC-900A-03BCD8F76D51}"/>
                </a:ext>
              </a:extLst>
            </p:cNvPr>
            <p:cNvSpPr>
              <a:spLocks/>
            </p:cNvSpPr>
            <p:nvPr/>
          </p:nvSpPr>
          <p:spPr bwMode="auto">
            <a:xfrm>
              <a:off x="4238" y="1796"/>
              <a:ext cx="33" cy="26"/>
            </a:xfrm>
            <a:custGeom>
              <a:avLst/>
              <a:gdLst>
                <a:gd name="T0" fmla="*/ 140 w 16"/>
                <a:gd name="T1" fmla="*/ 80 h 12"/>
                <a:gd name="T2" fmla="*/ 0 w 16"/>
                <a:gd name="T3" fmla="*/ 0 h 12"/>
                <a:gd name="T4" fmla="*/ 0 60000 65536"/>
                <a:gd name="T5" fmla="*/ 0 60000 65536"/>
              </a:gdLst>
              <a:ahLst/>
              <a:cxnLst>
                <a:cxn ang="T4">
                  <a:pos x="T0" y="T1"/>
                </a:cxn>
                <a:cxn ang="T5">
                  <a:pos x="T2" y="T3"/>
                </a:cxn>
              </a:cxnLst>
              <a:rect l="0" t="0" r="r" b="b"/>
              <a:pathLst>
                <a:path w="16" h="12">
                  <a:moveTo>
                    <a:pt x="16" y="8"/>
                  </a:moveTo>
                  <a:cubicBezTo>
                    <a:pt x="11" y="12"/>
                    <a:pt x="1" y="5"/>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7" name="Freeform 1127">
              <a:extLst>
                <a:ext uri="{FF2B5EF4-FFF2-40B4-BE49-F238E27FC236}">
                  <a16:creationId xmlns:a16="http://schemas.microsoft.com/office/drawing/2014/main" id="{A86933B3-8FC6-BE17-EF82-0F7D97C3070D}"/>
                </a:ext>
              </a:extLst>
            </p:cNvPr>
            <p:cNvSpPr>
              <a:spLocks/>
            </p:cNvSpPr>
            <p:nvPr/>
          </p:nvSpPr>
          <p:spPr bwMode="auto">
            <a:xfrm>
              <a:off x="4203" y="1785"/>
              <a:ext cx="45" cy="17"/>
            </a:xfrm>
            <a:custGeom>
              <a:avLst/>
              <a:gdLst>
                <a:gd name="T0" fmla="*/ 188 w 22"/>
                <a:gd name="T1" fmla="*/ 0 h 8"/>
                <a:gd name="T2" fmla="*/ 0 w 22"/>
                <a:gd name="T3" fmla="*/ 9 h 8"/>
                <a:gd name="T4" fmla="*/ 0 60000 65536"/>
                <a:gd name="T5" fmla="*/ 0 60000 65536"/>
              </a:gdLst>
              <a:ahLst/>
              <a:cxnLst>
                <a:cxn ang="T4">
                  <a:pos x="T0" y="T1"/>
                </a:cxn>
                <a:cxn ang="T5">
                  <a:pos x="T2" y="T3"/>
                </a:cxn>
              </a:cxnLst>
              <a:rect l="0" t="0" r="r" b="b"/>
              <a:pathLst>
                <a:path w="22" h="8">
                  <a:moveTo>
                    <a:pt x="22" y="0"/>
                  </a:moveTo>
                  <a:cubicBezTo>
                    <a:pt x="16" y="8"/>
                    <a:pt x="8" y="6"/>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8" name="Freeform 1128">
              <a:extLst>
                <a:ext uri="{FF2B5EF4-FFF2-40B4-BE49-F238E27FC236}">
                  <a16:creationId xmlns:a16="http://schemas.microsoft.com/office/drawing/2014/main" id="{F8CA0931-65B7-99C3-7C7B-88C4D51905FD}"/>
                </a:ext>
              </a:extLst>
            </p:cNvPr>
            <p:cNvSpPr>
              <a:spLocks/>
            </p:cNvSpPr>
            <p:nvPr/>
          </p:nvSpPr>
          <p:spPr bwMode="auto">
            <a:xfrm>
              <a:off x="4220" y="1756"/>
              <a:ext cx="45" cy="40"/>
            </a:xfrm>
            <a:custGeom>
              <a:avLst/>
              <a:gdLst>
                <a:gd name="T0" fmla="*/ 188 w 22"/>
                <a:gd name="T1" fmla="*/ 80 h 18"/>
                <a:gd name="T2" fmla="*/ 25 w 22"/>
                <a:gd name="T3" fmla="*/ 0 h 18"/>
                <a:gd name="T4" fmla="*/ 0 60000 65536"/>
                <a:gd name="T5" fmla="*/ 0 60000 65536"/>
              </a:gdLst>
              <a:ahLst/>
              <a:cxnLst>
                <a:cxn ang="T4">
                  <a:pos x="T0" y="T1"/>
                </a:cxn>
                <a:cxn ang="T5">
                  <a:pos x="T2" y="T3"/>
                </a:cxn>
              </a:cxnLst>
              <a:rect l="0" t="0" r="r" b="b"/>
              <a:pathLst>
                <a:path w="22" h="18">
                  <a:moveTo>
                    <a:pt x="22" y="7"/>
                  </a:moveTo>
                  <a:cubicBezTo>
                    <a:pt x="17" y="18"/>
                    <a:pt x="0" y="7"/>
                    <a:pt x="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39" name="Freeform 1129">
              <a:extLst>
                <a:ext uri="{FF2B5EF4-FFF2-40B4-BE49-F238E27FC236}">
                  <a16:creationId xmlns:a16="http://schemas.microsoft.com/office/drawing/2014/main" id="{040E9103-4171-20EF-F864-CFAF0008C9BC}"/>
                </a:ext>
              </a:extLst>
            </p:cNvPr>
            <p:cNvSpPr>
              <a:spLocks/>
            </p:cNvSpPr>
            <p:nvPr/>
          </p:nvSpPr>
          <p:spPr bwMode="auto">
            <a:xfrm>
              <a:off x="4195" y="1750"/>
              <a:ext cx="35" cy="15"/>
            </a:xfrm>
            <a:custGeom>
              <a:avLst/>
              <a:gdLst>
                <a:gd name="T0" fmla="*/ 148 w 17"/>
                <a:gd name="T1" fmla="*/ 0 h 7"/>
                <a:gd name="T2" fmla="*/ 0 w 17"/>
                <a:gd name="T3" fmla="*/ 0 h 7"/>
                <a:gd name="T4" fmla="*/ 0 60000 65536"/>
                <a:gd name="T5" fmla="*/ 0 60000 65536"/>
              </a:gdLst>
              <a:ahLst/>
              <a:cxnLst>
                <a:cxn ang="T4">
                  <a:pos x="T0" y="T1"/>
                </a:cxn>
                <a:cxn ang="T5">
                  <a:pos x="T2" y="T3"/>
                </a:cxn>
              </a:cxnLst>
              <a:rect l="0" t="0" r="r" b="b"/>
              <a:pathLst>
                <a:path w="17" h="7">
                  <a:moveTo>
                    <a:pt x="17" y="0"/>
                  </a:moveTo>
                  <a:cubicBezTo>
                    <a:pt x="16" y="7"/>
                    <a:pt x="3" y="2"/>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0" name="Freeform 1130">
              <a:extLst>
                <a:ext uri="{FF2B5EF4-FFF2-40B4-BE49-F238E27FC236}">
                  <a16:creationId xmlns:a16="http://schemas.microsoft.com/office/drawing/2014/main" id="{6FF603D0-9141-3B6D-26F7-96C210953EB1}"/>
                </a:ext>
              </a:extLst>
            </p:cNvPr>
            <p:cNvSpPr>
              <a:spLocks/>
            </p:cNvSpPr>
            <p:nvPr/>
          </p:nvSpPr>
          <p:spPr bwMode="auto">
            <a:xfrm>
              <a:off x="4166" y="1754"/>
              <a:ext cx="50" cy="37"/>
            </a:xfrm>
            <a:custGeom>
              <a:avLst/>
              <a:gdLst>
                <a:gd name="T0" fmla="*/ 183 w 24"/>
                <a:gd name="T1" fmla="*/ 44 h 17"/>
                <a:gd name="T2" fmla="*/ 144 w 24"/>
                <a:gd name="T3" fmla="*/ 157 h 17"/>
                <a:gd name="T4" fmla="*/ 44 w 24"/>
                <a:gd name="T5" fmla="*/ 0 h 17"/>
                <a:gd name="T6" fmla="*/ 0 60000 65536"/>
                <a:gd name="T7" fmla="*/ 0 60000 65536"/>
                <a:gd name="T8" fmla="*/ 0 60000 65536"/>
              </a:gdLst>
              <a:ahLst/>
              <a:cxnLst>
                <a:cxn ang="T6">
                  <a:pos x="T0" y="T1"/>
                </a:cxn>
                <a:cxn ang="T7">
                  <a:pos x="T2" y="T3"/>
                </a:cxn>
                <a:cxn ang="T8">
                  <a:pos x="T4" y="T5"/>
                </a:cxn>
              </a:cxnLst>
              <a:rect l="0" t="0" r="r" b="b"/>
              <a:pathLst>
                <a:path w="24" h="17">
                  <a:moveTo>
                    <a:pt x="20" y="4"/>
                  </a:moveTo>
                  <a:cubicBezTo>
                    <a:pt x="24" y="8"/>
                    <a:pt x="22" y="14"/>
                    <a:pt x="16" y="15"/>
                  </a:cubicBezTo>
                  <a:cubicBezTo>
                    <a:pt x="8" y="17"/>
                    <a:pt x="0" y="7"/>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1" name="Freeform 1131">
              <a:extLst>
                <a:ext uri="{FF2B5EF4-FFF2-40B4-BE49-F238E27FC236}">
                  <a16:creationId xmlns:a16="http://schemas.microsoft.com/office/drawing/2014/main" id="{63971E72-702E-BB6F-1DCF-4C6B4E62678E}"/>
                </a:ext>
              </a:extLst>
            </p:cNvPr>
            <p:cNvSpPr>
              <a:spLocks/>
            </p:cNvSpPr>
            <p:nvPr/>
          </p:nvSpPr>
          <p:spPr bwMode="auto">
            <a:xfrm>
              <a:off x="4191" y="1835"/>
              <a:ext cx="39" cy="24"/>
            </a:xfrm>
            <a:custGeom>
              <a:avLst/>
              <a:gdLst>
                <a:gd name="T0" fmla="*/ 156 w 19"/>
                <a:gd name="T1" fmla="*/ 0 h 11"/>
                <a:gd name="T2" fmla="*/ 96 w 19"/>
                <a:gd name="T3" fmla="*/ 105 h 11"/>
                <a:gd name="T4" fmla="*/ 8 w 19"/>
                <a:gd name="T5" fmla="*/ 9 h 11"/>
                <a:gd name="T6" fmla="*/ 0 60000 65536"/>
                <a:gd name="T7" fmla="*/ 0 60000 65536"/>
                <a:gd name="T8" fmla="*/ 0 60000 65536"/>
              </a:gdLst>
              <a:ahLst/>
              <a:cxnLst>
                <a:cxn ang="T6">
                  <a:pos x="T0" y="T1"/>
                </a:cxn>
                <a:cxn ang="T7">
                  <a:pos x="T2" y="T3"/>
                </a:cxn>
                <a:cxn ang="T8">
                  <a:pos x="T4" y="T5"/>
                </a:cxn>
              </a:cxnLst>
              <a:rect l="0" t="0" r="r" b="b"/>
              <a:pathLst>
                <a:path w="19" h="11">
                  <a:moveTo>
                    <a:pt x="18" y="0"/>
                  </a:moveTo>
                  <a:cubicBezTo>
                    <a:pt x="19" y="4"/>
                    <a:pt x="15" y="10"/>
                    <a:pt x="11" y="10"/>
                  </a:cubicBezTo>
                  <a:cubicBezTo>
                    <a:pt x="6" y="11"/>
                    <a:pt x="0" y="6"/>
                    <a:pt x="1"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2" name="Freeform 1132">
              <a:extLst>
                <a:ext uri="{FF2B5EF4-FFF2-40B4-BE49-F238E27FC236}">
                  <a16:creationId xmlns:a16="http://schemas.microsoft.com/office/drawing/2014/main" id="{7AB0991A-F927-DA86-2D0A-AABED56E7980}"/>
                </a:ext>
              </a:extLst>
            </p:cNvPr>
            <p:cNvSpPr>
              <a:spLocks/>
            </p:cNvSpPr>
            <p:nvPr/>
          </p:nvSpPr>
          <p:spPr bwMode="auto">
            <a:xfrm>
              <a:off x="4191" y="1899"/>
              <a:ext cx="25" cy="17"/>
            </a:xfrm>
            <a:custGeom>
              <a:avLst/>
              <a:gdLst>
                <a:gd name="T0" fmla="*/ 100 w 12"/>
                <a:gd name="T1" fmla="*/ 0 h 8"/>
                <a:gd name="T2" fmla="*/ 0 w 12"/>
                <a:gd name="T3" fmla="*/ 49 h 8"/>
                <a:gd name="T4" fmla="*/ 0 60000 65536"/>
                <a:gd name="T5" fmla="*/ 0 60000 65536"/>
              </a:gdLst>
              <a:ahLst/>
              <a:cxnLst>
                <a:cxn ang="T4">
                  <a:pos x="T0" y="T1"/>
                </a:cxn>
                <a:cxn ang="T5">
                  <a:pos x="T2" y="T3"/>
                </a:cxn>
              </a:cxnLst>
              <a:rect l="0" t="0" r="r" b="b"/>
              <a:pathLst>
                <a:path w="12" h="8">
                  <a:moveTo>
                    <a:pt x="11" y="0"/>
                  </a:moveTo>
                  <a:cubicBezTo>
                    <a:pt x="12" y="7"/>
                    <a:pt x="5" y="8"/>
                    <a:pt x="0"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3" name="Freeform 1133">
              <a:extLst>
                <a:ext uri="{FF2B5EF4-FFF2-40B4-BE49-F238E27FC236}">
                  <a16:creationId xmlns:a16="http://schemas.microsoft.com/office/drawing/2014/main" id="{3A823998-7C63-B365-A8D8-7D00A7C2443E}"/>
                </a:ext>
              </a:extLst>
            </p:cNvPr>
            <p:cNvSpPr>
              <a:spLocks/>
            </p:cNvSpPr>
            <p:nvPr/>
          </p:nvSpPr>
          <p:spPr bwMode="auto">
            <a:xfrm>
              <a:off x="4212" y="1964"/>
              <a:ext cx="36" cy="20"/>
            </a:xfrm>
            <a:custGeom>
              <a:avLst/>
              <a:gdLst>
                <a:gd name="T0" fmla="*/ 144 w 18"/>
                <a:gd name="T1" fmla="*/ 9 h 9"/>
                <a:gd name="T2" fmla="*/ 0 w 18"/>
                <a:gd name="T3" fmla="*/ 0 h 9"/>
                <a:gd name="T4" fmla="*/ 0 60000 65536"/>
                <a:gd name="T5" fmla="*/ 0 60000 65536"/>
              </a:gdLst>
              <a:ahLst/>
              <a:cxnLst>
                <a:cxn ang="T4">
                  <a:pos x="T0" y="T1"/>
                </a:cxn>
                <a:cxn ang="T5">
                  <a:pos x="T2" y="T3"/>
                </a:cxn>
              </a:cxnLst>
              <a:rect l="0" t="0" r="r" b="b"/>
              <a:pathLst>
                <a:path w="18" h="9">
                  <a:moveTo>
                    <a:pt x="18" y="1"/>
                  </a:moveTo>
                  <a:cubicBezTo>
                    <a:pt x="17" y="9"/>
                    <a:pt x="4" y="3"/>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4" name="Freeform 1134">
              <a:extLst>
                <a:ext uri="{FF2B5EF4-FFF2-40B4-BE49-F238E27FC236}">
                  <a16:creationId xmlns:a16="http://schemas.microsoft.com/office/drawing/2014/main" id="{456DF313-83D1-A61F-F9EE-C7B97601CBB1}"/>
                </a:ext>
              </a:extLst>
            </p:cNvPr>
            <p:cNvSpPr>
              <a:spLocks/>
            </p:cNvSpPr>
            <p:nvPr/>
          </p:nvSpPr>
          <p:spPr bwMode="auto">
            <a:xfrm>
              <a:off x="4341" y="1975"/>
              <a:ext cx="24" cy="31"/>
            </a:xfrm>
            <a:custGeom>
              <a:avLst/>
              <a:gdLst>
                <a:gd name="T0" fmla="*/ 24 w 12"/>
                <a:gd name="T1" fmla="*/ 0 h 14"/>
                <a:gd name="T2" fmla="*/ 96 w 12"/>
                <a:gd name="T3" fmla="*/ 142 h 14"/>
                <a:gd name="T4" fmla="*/ 0 60000 65536"/>
                <a:gd name="T5" fmla="*/ 0 60000 65536"/>
              </a:gdLst>
              <a:ahLst/>
              <a:cxnLst>
                <a:cxn ang="T4">
                  <a:pos x="T0" y="T1"/>
                </a:cxn>
                <a:cxn ang="T5">
                  <a:pos x="T2" y="T3"/>
                </a:cxn>
              </a:cxnLst>
              <a:rect l="0" t="0" r="r" b="b"/>
              <a:pathLst>
                <a:path w="12" h="14">
                  <a:moveTo>
                    <a:pt x="3" y="0"/>
                  </a:moveTo>
                  <a:cubicBezTo>
                    <a:pt x="0" y="7"/>
                    <a:pt x="4" y="14"/>
                    <a:pt x="12" y="1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5" name="Freeform 1135">
              <a:extLst>
                <a:ext uri="{FF2B5EF4-FFF2-40B4-BE49-F238E27FC236}">
                  <a16:creationId xmlns:a16="http://schemas.microsoft.com/office/drawing/2014/main" id="{3A255F52-2F8C-5BF0-B9E2-721D1557BBA5}"/>
                </a:ext>
              </a:extLst>
            </p:cNvPr>
            <p:cNvSpPr>
              <a:spLocks/>
            </p:cNvSpPr>
            <p:nvPr/>
          </p:nvSpPr>
          <p:spPr bwMode="auto">
            <a:xfrm>
              <a:off x="4312" y="1982"/>
              <a:ext cx="35" cy="24"/>
            </a:xfrm>
            <a:custGeom>
              <a:avLst/>
              <a:gdLst>
                <a:gd name="T0" fmla="*/ 148 w 17"/>
                <a:gd name="T1" fmla="*/ 52 h 11"/>
                <a:gd name="T2" fmla="*/ 16 w 17"/>
                <a:gd name="T3" fmla="*/ 0 h 11"/>
                <a:gd name="T4" fmla="*/ 0 60000 65536"/>
                <a:gd name="T5" fmla="*/ 0 60000 65536"/>
              </a:gdLst>
              <a:ahLst/>
              <a:cxnLst>
                <a:cxn ang="T4">
                  <a:pos x="T0" y="T1"/>
                </a:cxn>
                <a:cxn ang="T5">
                  <a:pos x="T2" y="T3"/>
                </a:cxn>
              </a:cxnLst>
              <a:rect l="0" t="0" r="r" b="b"/>
              <a:pathLst>
                <a:path w="17" h="11">
                  <a:moveTo>
                    <a:pt x="17" y="5"/>
                  </a:moveTo>
                  <a:cubicBezTo>
                    <a:pt x="14" y="11"/>
                    <a:pt x="0" y="4"/>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6" name="Freeform 1136">
              <a:extLst>
                <a:ext uri="{FF2B5EF4-FFF2-40B4-BE49-F238E27FC236}">
                  <a16:creationId xmlns:a16="http://schemas.microsoft.com/office/drawing/2014/main" id="{21DCD833-3848-1A2D-B432-B322F78162D1}"/>
                </a:ext>
              </a:extLst>
            </p:cNvPr>
            <p:cNvSpPr>
              <a:spLocks/>
            </p:cNvSpPr>
            <p:nvPr/>
          </p:nvSpPr>
          <p:spPr bwMode="auto">
            <a:xfrm>
              <a:off x="4279" y="1988"/>
              <a:ext cx="43" cy="22"/>
            </a:xfrm>
            <a:custGeom>
              <a:avLst/>
              <a:gdLst>
                <a:gd name="T0" fmla="*/ 172 w 21"/>
                <a:gd name="T1" fmla="*/ 9 h 10"/>
                <a:gd name="T2" fmla="*/ 0 w 21"/>
                <a:gd name="T3" fmla="*/ 0 h 10"/>
                <a:gd name="T4" fmla="*/ 0 60000 65536"/>
                <a:gd name="T5" fmla="*/ 0 60000 65536"/>
              </a:gdLst>
              <a:ahLst/>
              <a:cxnLst>
                <a:cxn ang="T4">
                  <a:pos x="T0" y="T1"/>
                </a:cxn>
                <a:cxn ang="T5">
                  <a:pos x="T2" y="T3"/>
                </a:cxn>
              </a:cxnLst>
              <a:rect l="0" t="0" r="r" b="b"/>
              <a:pathLst>
                <a:path w="21" h="10">
                  <a:moveTo>
                    <a:pt x="20" y="1"/>
                  </a:moveTo>
                  <a:cubicBezTo>
                    <a:pt x="21" y="10"/>
                    <a:pt x="3" y="3"/>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7" name="Freeform 1137">
              <a:extLst>
                <a:ext uri="{FF2B5EF4-FFF2-40B4-BE49-F238E27FC236}">
                  <a16:creationId xmlns:a16="http://schemas.microsoft.com/office/drawing/2014/main" id="{315C75CF-B0E2-75DB-AC7A-41F69B5FFD1D}"/>
                </a:ext>
              </a:extLst>
            </p:cNvPr>
            <p:cNvSpPr>
              <a:spLocks/>
            </p:cNvSpPr>
            <p:nvPr/>
          </p:nvSpPr>
          <p:spPr bwMode="auto">
            <a:xfrm>
              <a:off x="4322" y="2038"/>
              <a:ext cx="45" cy="33"/>
            </a:xfrm>
            <a:custGeom>
              <a:avLst/>
              <a:gdLst>
                <a:gd name="T0" fmla="*/ 188 w 22"/>
                <a:gd name="T1" fmla="*/ 53 h 15"/>
                <a:gd name="T2" fmla="*/ 41 w 22"/>
                <a:gd name="T3" fmla="*/ 0 h 15"/>
                <a:gd name="T4" fmla="*/ 0 60000 65536"/>
                <a:gd name="T5" fmla="*/ 0 60000 65536"/>
              </a:gdLst>
              <a:ahLst/>
              <a:cxnLst>
                <a:cxn ang="T4">
                  <a:pos x="T0" y="T1"/>
                </a:cxn>
                <a:cxn ang="T5">
                  <a:pos x="T2" y="T3"/>
                </a:cxn>
              </a:cxnLst>
              <a:rect l="0" t="0" r="r" b="b"/>
              <a:pathLst>
                <a:path w="22" h="15">
                  <a:moveTo>
                    <a:pt x="22" y="5"/>
                  </a:moveTo>
                  <a:cubicBezTo>
                    <a:pt x="20" y="15"/>
                    <a:pt x="0" y="6"/>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8" name="Freeform 1138">
              <a:extLst>
                <a:ext uri="{FF2B5EF4-FFF2-40B4-BE49-F238E27FC236}">
                  <a16:creationId xmlns:a16="http://schemas.microsoft.com/office/drawing/2014/main" id="{0DFEDD58-22BD-4191-C349-727D566CC35E}"/>
                </a:ext>
              </a:extLst>
            </p:cNvPr>
            <p:cNvSpPr>
              <a:spLocks/>
            </p:cNvSpPr>
            <p:nvPr/>
          </p:nvSpPr>
          <p:spPr bwMode="auto">
            <a:xfrm>
              <a:off x="4316" y="2019"/>
              <a:ext cx="41" cy="28"/>
            </a:xfrm>
            <a:custGeom>
              <a:avLst/>
              <a:gdLst>
                <a:gd name="T0" fmla="*/ 156 w 20"/>
                <a:gd name="T1" fmla="*/ 0 h 13"/>
                <a:gd name="T2" fmla="*/ 0 w 20"/>
                <a:gd name="T3" fmla="*/ 19 h 13"/>
                <a:gd name="T4" fmla="*/ 0 60000 65536"/>
                <a:gd name="T5" fmla="*/ 0 60000 65536"/>
              </a:gdLst>
              <a:ahLst/>
              <a:cxnLst>
                <a:cxn ang="T4">
                  <a:pos x="T0" y="T1"/>
                </a:cxn>
                <a:cxn ang="T5">
                  <a:pos x="T2" y="T3"/>
                </a:cxn>
              </a:cxnLst>
              <a:rect l="0" t="0" r="r" b="b"/>
              <a:pathLst>
                <a:path w="20" h="13">
                  <a:moveTo>
                    <a:pt x="18" y="0"/>
                  </a:moveTo>
                  <a:cubicBezTo>
                    <a:pt x="20" y="13"/>
                    <a:pt x="0" y="9"/>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49" name="Freeform 1139">
              <a:extLst>
                <a:ext uri="{FF2B5EF4-FFF2-40B4-BE49-F238E27FC236}">
                  <a16:creationId xmlns:a16="http://schemas.microsoft.com/office/drawing/2014/main" id="{3C5F99DF-6ED9-7917-D17C-D31338664407}"/>
                </a:ext>
              </a:extLst>
            </p:cNvPr>
            <p:cNvSpPr>
              <a:spLocks/>
            </p:cNvSpPr>
            <p:nvPr/>
          </p:nvSpPr>
          <p:spPr bwMode="auto">
            <a:xfrm>
              <a:off x="4289" y="2012"/>
              <a:ext cx="35" cy="20"/>
            </a:xfrm>
            <a:custGeom>
              <a:avLst/>
              <a:gdLst>
                <a:gd name="T0" fmla="*/ 148 w 17"/>
                <a:gd name="T1" fmla="*/ 0 h 9"/>
                <a:gd name="T2" fmla="*/ 16 w 17"/>
                <a:gd name="T3" fmla="*/ 0 h 9"/>
                <a:gd name="T4" fmla="*/ 0 60000 65536"/>
                <a:gd name="T5" fmla="*/ 0 60000 65536"/>
              </a:gdLst>
              <a:ahLst/>
              <a:cxnLst>
                <a:cxn ang="T4">
                  <a:pos x="T0" y="T1"/>
                </a:cxn>
                <a:cxn ang="T5">
                  <a:pos x="T2" y="T3"/>
                </a:cxn>
              </a:cxnLst>
              <a:rect l="0" t="0" r="r" b="b"/>
              <a:pathLst>
                <a:path w="17" h="9">
                  <a:moveTo>
                    <a:pt x="17" y="0"/>
                  </a:moveTo>
                  <a:cubicBezTo>
                    <a:pt x="15" y="9"/>
                    <a:pt x="0" y="6"/>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0" name="Freeform 1140">
              <a:extLst>
                <a:ext uri="{FF2B5EF4-FFF2-40B4-BE49-F238E27FC236}">
                  <a16:creationId xmlns:a16="http://schemas.microsoft.com/office/drawing/2014/main" id="{D467B520-20D5-D18F-E4A8-B5A644990A7B}"/>
                </a:ext>
              </a:extLst>
            </p:cNvPr>
            <p:cNvSpPr>
              <a:spLocks/>
            </p:cNvSpPr>
            <p:nvPr/>
          </p:nvSpPr>
          <p:spPr bwMode="auto">
            <a:xfrm>
              <a:off x="4255" y="1973"/>
              <a:ext cx="36" cy="22"/>
            </a:xfrm>
            <a:custGeom>
              <a:avLst/>
              <a:gdLst>
                <a:gd name="T0" fmla="*/ 112 w 18"/>
                <a:gd name="T1" fmla="*/ 0 h 10"/>
                <a:gd name="T2" fmla="*/ 8 w 18"/>
                <a:gd name="T3" fmla="*/ 20 h 10"/>
                <a:gd name="T4" fmla="*/ 0 60000 65536"/>
                <a:gd name="T5" fmla="*/ 0 60000 65536"/>
              </a:gdLst>
              <a:ahLst/>
              <a:cxnLst>
                <a:cxn ang="T4">
                  <a:pos x="T0" y="T1"/>
                </a:cxn>
                <a:cxn ang="T5">
                  <a:pos x="T2" y="T3"/>
                </a:cxn>
              </a:cxnLst>
              <a:rect l="0" t="0" r="r" b="b"/>
              <a:pathLst>
                <a:path w="18" h="10">
                  <a:moveTo>
                    <a:pt x="14" y="0"/>
                  </a:moveTo>
                  <a:cubicBezTo>
                    <a:pt x="18" y="9"/>
                    <a:pt x="0" y="10"/>
                    <a:pt x="1"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1" name="Freeform 1141">
              <a:extLst>
                <a:ext uri="{FF2B5EF4-FFF2-40B4-BE49-F238E27FC236}">
                  <a16:creationId xmlns:a16="http://schemas.microsoft.com/office/drawing/2014/main" id="{79A32E1C-7DDD-CB0E-98E2-5FF2BF36C41A}"/>
                </a:ext>
              </a:extLst>
            </p:cNvPr>
            <p:cNvSpPr>
              <a:spLocks/>
            </p:cNvSpPr>
            <p:nvPr/>
          </p:nvSpPr>
          <p:spPr bwMode="auto">
            <a:xfrm>
              <a:off x="4138" y="1864"/>
              <a:ext cx="43" cy="32"/>
            </a:xfrm>
            <a:custGeom>
              <a:avLst/>
              <a:gdLst>
                <a:gd name="T0" fmla="*/ 180 w 21"/>
                <a:gd name="T1" fmla="*/ 68 h 15"/>
                <a:gd name="T2" fmla="*/ 41 w 21"/>
                <a:gd name="T3" fmla="*/ 0 h 15"/>
                <a:gd name="T4" fmla="*/ 0 60000 65536"/>
                <a:gd name="T5" fmla="*/ 0 60000 65536"/>
              </a:gdLst>
              <a:ahLst/>
              <a:cxnLst>
                <a:cxn ang="T4">
                  <a:pos x="T0" y="T1"/>
                </a:cxn>
                <a:cxn ang="T5">
                  <a:pos x="T2" y="T3"/>
                </a:cxn>
              </a:cxnLst>
              <a:rect l="0" t="0" r="r" b="b"/>
              <a:pathLst>
                <a:path w="21" h="15">
                  <a:moveTo>
                    <a:pt x="21" y="7"/>
                  </a:moveTo>
                  <a:cubicBezTo>
                    <a:pt x="16" y="15"/>
                    <a:pt x="0" y="10"/>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2" name="Freeform 1142">
              <a:extLst>
                <a:ext uri="{FF2B5EF4-FFF2-40B4-BE49-F238E27FC236}">
                  <a16:creationId xmlns:a16="http://schemas.microsoft.com/office/drawing/2014/main" id="{DA8124A2-02BF-CA2B-B6D4-C3997B4CE4D2}"/>
                </a:ext>
              </a:extLst>
            </p:cNvPr>
            <p:cNvSpPr>
              <a:spLocks/>
            </p:cNvSpPr>
            <p:nvPr/>
          </p:nvSpPr>
          <p:spPr bwMode="auto">
            <a:xfrm>
              <a:off x="4150" y="1813"/>
              <a:ext cx="66" cy="37"/>
            </a:xfrm>
            <a:custGeom>
              <a:avLst/>
              <a:gdLst>
                <a:gd name="T0" fmla="*/ 192 w 32"/>
                <a:gd name="T1" fmla="*/ 0 h 17"/>
                <a:gd name="T2" fmla="*/ 35 w 32"/>
                <a:gd name="T3" fmla="*/ 9 h 17"/>
                <a:gd name="T4" fmla="*/ 0 60000 65536"/>
                <a:gd name="T5" fmla="*/ 0 60000 65536"/>
              </a:gdLst>
              <a:ahLst/>
              <a:cxnLst>
                <a:cxn ang="T4">
                  <a:pos x="T0" y="T1"/>
                </a:cxn>
                <a:cxn ang="T5">
                  <a:pos x="T2" y="T3"/>
                </a:cxn>
              </a:cxnLst>
              <a:rect l="0" t="0" r="r" b="b"/>
              <a:pathLst>
                <a:path w="32" h="17">
                  <a:moveTo>
                    <a:pt x="22" y="0"/>
                  </a:moveTo>
                  <a:cubicBezTo>
                    <a:pt x="32" y="10"/>
                    <a:pt x="0" y="17"/>
                    <a:pt x="4"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3" name="Freeform 1143">
              <a:extLst>
                <a:ext uri="{FF2B5EF4-FFF2-40B4-BE49-F238E27FC236}">
                  <a16:creationId xmlns:a16="http://schemas.microsoft.com/office/drawing/2014/main" id="{4A76F113-0B2D-CEC2-A8A0-59605D4CABA6}"/>
                </a:ext>
              </a:extLst>
            </p:cNvPr>
            <p:cNvSpPr>
              <a:spLocks/>
            </p:cNvSpPr>
            <p:nvPr/>
          </p:nvSpPr>
          <p:spPr bwMode="auto">
            <a:xfrm>
              <a:off x="4144" y="1835"/>
              <a:ext cx="43" cy="31"/>
            </a:xfrm>
            <a:custGeom>
              <a:avLst/>
              <a:gdLst>
                <a:gd name="T0" fmla="*/ 147 w 21"/>
                <a:gd name="T1" fmla="*/ 0 h 14"/>
                <a:gd name="T2" fmla="*/ 172 w 21"/>
                <a:gd name="T3" fmla="*/ 89 h 14"/>
                <a:gd name="T4" fmla="*/ 0 w 21"/>
                <a:gd name="T5" fmla="*/ 35 h 14"/>
                <a:gd name="T6" fmla="*/ 0 60000 65536"/>
                <a:gd name="T7" fmla="*/ 0 60000 65536"/>
                <a:gd name="T8" fmla="*/ 0 60000 65536"/>
              </a:gdLst>
              <a:ahLst/>
              <a:cxnLst>
                <a:cxn ang="T6">
                  <a:pos x="T0" y="T1"/>
                </a:cxn>
                <a:cxn ang="T7">
                  <a:pos x="T2" y="T3"/>
                </a:cxn>
                <a:cxn ang="T8">
                  <a:pos x="T4" y="T5"/>
                </a:cxn>
              </a:cxnLst>
              <a:rect l="0" t="0" r="r" b="b"/>
              <a:pathLst>
                <a:path w="21" h="14">
                  <a:moveTo>
                    <a:pt x="17" y="0"/>
                  </a:moveTo>
                  <a:cubicBezTo>
                    <a:pt x="21" y="0"/>
                    <a:pt x="21" y="5"/>
                    <a:pt x="20" y="8"/>
                  </a:cubicBezTo>
                  <a:cubicBezTo>
                    <a:pt x="16" y="14"/>
                    <a:pt x="1" y="11"/>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4" name="Freeform 1144">
              <a:extLst>
                <a:ext uri="{FF2B5EF4-FFF2-40B4-BE49-F238E27FC236}">
                  <a16:creationId xmlns:a16="http://schemas.microsoft.com/office/drawing/2014/main" id="{AD8BDA94-4D71-BBBA-75BF-E94063CAFBBE}"/>
                </a:ext>
              </a:extLst>
            </p:cNvPr>
            <p:cNvSpPr>
              <a:spLocks/>
            </p:cNvSpPr>
            <p:nvPr/>
          </p:nvSpPr>
          <p:spPr bwMode="auto">
            <a:xfrm>
              <a:off x="4099" y="1853"/>
              <a:ext cx="53" cy="28"/>
            </a:xfrm>
            <a:custGeom>
              <a:avLst/>
              <a:gdLst>
                <a:gd name="T0" fmla="*/ 188 w 26"/>
                <a:gd name="T1" fmla="*/ 0 h 13"/>
                <a:gd name="T2" fmla="*/ 163 w 26"/>
                <a:gd name="T3" fmla="*/ 101 h 13"/>
                <a:gd name="T4" fmla="*/ 16 w 26"/>
                <a:gd name="T5" fmla="*/ 0 h 13"/>
                <a:gd name="T6" fmla="*/ 0 60000 65536"/>
                <a:gd name="T7" fmla="*/ 0 60000 65536"/>
                <a:gd name="T8" fmla="*/ 0 60000 65536"/>
              </a:gdLst>
              <a:ahLst/>
              <a:cxnLst>
                <a:cxn ang="T6">
                  <a:pos x="T0" y="T1"/>
                </a:cxn>
                <a:cxn ang="T7">
                  <a:pos x="T2" y="T3"/>
                </a:cxn>
                <a:cxn ang="T8">
                  <a:pos x="T4" y="T5"/>
                </a:cxn>
              </a:cxnLst>
              <a:rect l="0" t="0" r="r" b="b"/>
              <a:pathLst>
                <a:path w="26" h="13">
                  <a:moveTo>
                    <a:pt x="22" y="0"/>
                  </a:moveTo>
                  <a:cubicBezTo>
                    <a:pt x="26" y="3"/>
                    <a:pt x="23" y="8"/>
                    <a:pt x="19" y="10"/>
                  </a:cubicBezTo>
                  <a:cubicBezTo>
                    <a:pt x="14" y="13"/>
                    <a:pt x="0" y="8"/>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5" name="Freeform 1145">
              <a:extLst>
                <a:ext uri="{FF2B5EF4-FFF2-40B4-BE49-F238E27FC236}">
                  <a16:creationId xmlns:a16="http://schemas.microsoft.com/office/drawing/2014/main" id="{8BFBDEA0-B967-542B-77A9-17FA99CEAAD8}"/>
                </a:ext>
              </a:extLst>
            </p:cNvPr>
            <p:cNvSpPr>
              <a:spLocks/>
            </p:cNvSpPr>
            <p:nvPr/>
          </p:nvSpPr>
          <p:spPr bwMode="auto">
            <a:xfrm>
              <a:off x="4128" y="1789"/>
              <a:ext cx="47" cy="37"/>
            </a:xfrm>
            <a:custGeom>
              <a:avLst/>
              <a:gdLst>
                <a:gd name="T0" fmla="*/ 137 w 23"/>
                <a:gd name="T1" fmla="*/ 0 h 17"/>
                <a:gd name="T2" fmla="*/ 188 w 23"/>
                <a:gd name="T3" fmla="*/ 72 h 17"/>
                <a:gd name="T4" fmla="*/ 0 w 23"/>
                <a:gd name="T5" fmla="*/ 72 h 17"/>
                <a:gd name="T6" fmla="*/ 0 60000 65536"/>
                <a:gd name="T7" fmla="*/ 0 60000 65536"/>
                <a:gd name="T8" fmla="*/ 0 60000 65536"/>
              </a:gdLst>
              <a:ahLst/>
              <a:cxnLst>
                <a:cxn ang="T6">
                  <a:pos x="T0" y="T1"/>
                </a:cxn>
                <a:cxn ang="T7">
                  <a:pos x="T2" y="T3"/>
                </a:cxn>
                <a:cxn ang="T8">
                  <a:pos x="T4" y="T5"/>
                </a:cxn>
              </a:cxnLst>
              <a:rect l="0" t="0" r="r" b="b"/>
              <a:pathLst>
                <a:path w="23" h="17">
                  <a:moveTo>
                    <a:pt x="16" y="0"/>
                  </a:moveTo>
                  <a:cubicBezTo>
                    <a:pt x="20" y="0"/>
                    <a:pt x="23" y="4"/>
                    <a:pt x="22" y="7"/>
                  </a:cubicBezTo>
                  <a:cubicBezTo>
                    <a:pt x="20" y="17"/>
                    <a:pt x="4" y="13"/>
                    <a:pt x="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6" name="Freeform 1146">
              <a:extLst>
                <a:ext uri="{FF2B5EF4-FFF2-40B4-BE49-F238E27FC236}">
                  <a16:creationId xmlns:a16="http://schemas.microsoft.com/office/drawing/2014/main" id="{3886EEC7-3541-CB42-7832-98CA15C407E6}"/>
                </a:ext>
              </a:extLst>
            </p:cNvPr>
            <p:cNvSpPr>
              <a:spLocks/>
            </p:cNvSpPr>
            <p:nvPr/>
          </p:nvSpPr>
          <p:spPr bwMode="auto">
            <a:xfrm>
              <a:off x="4154" y="1947"/>
              <a:ext cx="82" cy="37"/>
            </a:xfrm>
            <a:custGeom>
              <a:avLst/>
              <a:gdLst>
                <a:gd name="T0" fmla="*/ 223 w 40"/>
                <a:gd name="T1" fmla="*/ 0 h 17"/>
                <a:gd name="T2" fmla="*/ 59 w 40"/>
                <a:gd name="T3" fmla="*/ 33 h 17"/>
                <a:gd name="T4" fmla="*/ 0 60000 65536"/>
                <a:gd name="T5" fmla="*/ 0 60000 65536"/>
              </a:gdLst>
              <a:ahLst/>
              <a:cxnLst>
                <a:cxn ang="T4">
                  <a:pos x="T0" y="T1"/>
                </a:cxn>
                <a:cxn ang="T5">
                  <a:pos x="T2" y="T3"/>
                </a:cxn>
              </a:cxnLst>
              <a:rect l="0" t="0" r="r" b="b"/>
              <a:pathLst>
                <a:path w="40" h="17">
                  <a:moveTo>
                    <a:pt x="26" y="0"/>
                  </a:moveTo>
                  <a:cubicBezTo>
                    <a:pt x="40" y="14"/>
                    <a:pt x="0" y="17"/>
                    <a:pt x="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7" name="Freeform 1147">
              <a:extLst>
                <a:ext uri="{FF2B5EF4-FFF2-40B4-BE49-F238E27FC236}">
                  <a16:creationId xmlns:a16="http://schemas.microsoft.com/office/drawing/2014/main" id="{B9FA1587-33F6-2D90-ADE0-BA922AA838BB}"/>
                </a:ext>
              </a:extLst>
            </p:cNvPr>
            <p:cNvSpPr>
              <a:spLocks/>
            </p:cNvSpPr>
            <p:nvPr/>
          </p:nvSpPr>
          <p:spPr bwMode="auto">
            <a:xfrm>
              <a:off x="4214" y="1982"/>
              <a:ext cx="53" cy="28"/>
            </a:xfrm>
            <a:custGeom>
              <a:avLst/>
              <a:gdLst>
                <a:gd name="T0" fmla="*/ 179 w 26"/>
                <a:gd name="T1" fmla="*/ 52 h 13"/>
                <a:gd name="T2" fmla="*/ 92 w 26"/>
                <a:gd name="T3" fmla="*/ 112 h 13"/>
                <a:gd name="T4" fmla="*/ 49 w 26"/>
                <a:gd name="T5" fmla="*/ 0 h 13"/>
                <a:gd name="T6" fmla="*/ 0 60000 65536"/>
                <a:gd name="T7" fmla="*/ 0 60000 65536"/>
                <a:gd name="T8" fmla="*/ 0 60000 65536"/>
              </a:gdLst>
              <a:ahLst/>
              <a:cxnLst>
                <a:cxn ang="T6">
                  <a:pos x="T0" y="T1"/>
                </a:cxn>
                <a:cxn ang="T7">
                  <a:pos x="T2" y="T3"/>
                </a:cxn>
                <a:cxn ang="T8">
                  <a:pos x="T4" y="T5"/>
                </a:cxn>
              </a:cxnLst>
              <a:rect l="0" t="0" r="r" b="b"/>
              <a:pathLst>
                <a:path w="26" h="13">
                  <a:moveTo>
                    <a:pt x="21" y="5"/>
                  </a:moveTo>
                  <a:cubicBezTo>
                    <a:pt x="26" y="11"/>
                    <a:pt x="15" y="13"/>
                    <a:pt x="11" y="11"/>
                  </a:cubicBezTo>
                  <a:cubicBezTo>
                    <a:pt x="7" y="10"/>
                    <a:pt x="0" y="4"/>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8" name="Freeform 1148">
              <a:extLst>
                <a:ext uri="{FF2B5EF4-FFF2-40B4-BE49-F238E27FC236}">
                  <a16:creationId xmlns:a16="http://schemas.microsoft.com/office/drawing/2014/main" id="{F3794F6E-B3A5-E49C-87E2-FE00640AC598}"/>
                </a:ext>
              </a:extLst>
            </p:cNvPr>
            <p:cNvSpPr>
              <a:spLocks/>
            </p:cNvSpPr>
            <p:nvPr/>
          </p:nvSpPr>
          <p:spPr bwMode="auto">
            <a:xfrm>
              <a:off x="4228" y="2008"/>
              <a:ext cx="55" cy="46"/>
            </a:xfrm>
            <a:custGeom>
              <a:avLst/>
              <a:gdLst>
                <a:gd name="T0" fmla="*/ 212 w 27"/>
                <a:gd name="T1" fmla="*/ 33 h 21"/>
                <a:gd name="T2" fmla="*/ 49 w 27"/>
                <a:gd name="T3" fmla="*/ 0 h 21"/>
                <a:gd name="T4" fmla="*/ 0 60000 65536"/>
                <a:gd name="T5" fmla="*/ 0 60000 65536"/>
              </a:gdLst>
              <a:ahLst/>
              <a:cxnLst>
                <a:cxn ang="T4">
                  <a:pos x="T0" y="T1"/>
                </a:cxn>
                <a:cxn ang="T5">
                  <a:pos x="T2" y="T3"/>
                </a:cxn>
              </a:cxnLst>
              <a:rect l="0" t="0" r="r" b="b"/>
              <a:pathLst>
                <a:path w="27" h="21">
                  <a:moveTo>
                    <a:pt x="25" y="3"/>
                  </a:moveTo>
                  <a:cubicBezTo>
                    <a:pt x="27" y="21"/>
                    <a:pt x="0" y="9"/>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59" name="Freeform 1149">
              <a:extLst>
                <a:ext uri="{FF2B5EF4-FFF2-40B4-BE49-F238E27FC236}">
                  <a16:creationId xmlns:a16="http://schemas.microsoft.com/office/drawing/2014/main" id="{D94D7BFC-5955-E3BA-C1D2-D19F4CEEE1BB}"/>
                </a:ext>
              </a:extLst>
            </p:cNvPr>
            <p:cNvSpPr>
              <a:spLocks/>
            </p:cNvSpPr>
            <p:nvPr/>
          </p:nvSpPr>
          <p:spPr bwMode="auto">
            <a:xfrm>
              <a:off x="4259" y="1999"/>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1"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0" name="Freeform 1150">
              <a:extLst>
                <a:ext uri="{FF2B5EF4-FFF2-40B4-BE49-F238E27FC236}">
                  <a16:creationId xmlns:a16="http://schemas.microsoft.com/office/drawing/2014/main" id="{755162FE-7E84-839D-BEB7-018755A5FDBB}"/>
                </a:ext>
              </a:extLst>
            </p:cNvPr>
            <p:cNvSpPr>
              <a:spLocks/>
            </p:cNvSpPr>
            <p:nvPr/>
          </p:nvSpPr>
          <p:spPr bwMode="auto">
            <a:xfrm>
              <a:off x="4244" y="1885"/>
              <a:ext cx="19" cy="9"/>
            </a:xfrm>
            <a:custGeom>
              <a:avLst/>
              <a:gdLst>
                <a:gd name="T0" fmla="*/ 84 w 9"/>
                <a:gd name="T1" fmla="*/ 0 h 4"/>
                <a:gd name="T2" fmla="*/ 27 w 9"/>
                <a:gd name="T3" fmla="*/ 45 h 4"/>
                <a:gd name="T4" fmla="*/ 0 w 9"/>
                <a:gd name="T5" fmla="*/ 11 h 4"/>
                <a:gd name="T6" fmla="*/ 0 60000 65536"/>
                <a:gd name="T7" fmla="*/ 0 60000 65536"/>
                <a:gd name="T8" fmla="*/ 0 60000 65536"/>
              </a:gdLst>
              <a:ahLst/>
              <a:cxnLst>
                <a:cxn ang="T6">
                  <a:pos x="T0" y="T1"/>
                </a:cxn>
                <a:cxn ang="T7">
                  <a:pos x="T2" y="T3"/>
                </a:cxn>
                <a:cxn ang="T8">
                  <a:pos x="T4" y="T5"/>
                </a:cxn>
              </a:cxnLst>
              <a:rect l="0" t="0" r="r" b="b"/>
              <a:pathLst>
                <a:path w="9" h="4">
                  <a:moveTo>
                    <a:pt x="9" y="0"/>
                  </a:moveTo>
                  <a:cubicBezTo>
                    <a:pt x="6" y="0"/>
                    <a:pt x="3" y="0"/>
                    <a:pt x="3" y="4"/>
                  </a:cubicBezTo>
                  <a:cubicBezTo>
                    <a:pt x="3" y="1"/>
                    <a:pt x="1" y="2"/>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1" name="Freeform 1151">
              <a:extLst>
                <a:ext uri="{FF2B5EF4-FFF2-40B4-BE49-F238E27FC236}">
                  <a16:creationId xmlns:a16="http://schemas.microsoft.com/office/drawing/2014/main" id="{8041312F-508B-BF1E-4B93-E4B5B979EA5A}"/>
                </a:ext>
              </a:extLst>
            </p:cNvPr>
            <p:cNvSpPr>
              <a:spLocks/>
            </p:cNvSpPr>
            <p:nvPr/>
          </p:nvSpPr>
          <p:spPr bwMode="auto">
            <a:xfrm>
              <a:off x="4226" y="1802"/>
              <a:ext cx="16" cy="7"/>
            </a:xfrm>
            <a:custGeom>
              <a:avLst/>
              <a:gdLst>
                <a:gd name="T0" fmla="*/ 64 w 8"/>
                <a:gd name="T1" fmla="*/ 37 h 3"/>
                <a:gd name="T2" fmla="*/ 0 w 8"/>
                <a:gd name="T3" fmla="*/ 0 h 3"/>
                <a:gd name="T4" fmla="*/ 0 60000 65536"/>
                <a:gd name="T5" fmla="*/ 0 60000 65536"/>
              </a:gdLst>
              <a:ahLst/>
              <a:cxnLst>
                <a:cxn ang="T4">
                  <a:pos x="T0" y="T1"/>
                </a:cxn>
                <a:cxn ang="T5">
                  <a:pos x="T2" y="T3"/>
                </a:cxn>
              </a:cxnLst>
              <a:rect l="0" t="0" r="r" b="b"/>
              <a:pathLst>
                <a:path w="8" h="3">
                  <a:moveTo>
                    <a:pt x="8" y="3"/>
                  </a:moveTo>
                  <a:cubicBezTo>
                    <a:pt x="7" y="0"/>
                    <a:pt x="3"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2" name="Freeform 1152">
              <a:extLst>
                <a:ext uri="{FF2B5EF4-FFF2-40B4-BE49-F238E27FC236}">
                  <a16:creationId xmlns:a16="http://schemas.microsoft.com/office/drawing/2014/main" id="{5E8573ED-CCB3-25B4-6492-5BC2B873E72C}"/>
                </a:ext>
              </a:extLst>
            </p:cNvPr>
            <p:cNvSpPr>
              <a:spLocks/>
            </p:cNvSpPr>
            <p:nvPr/>
          </p:nvSpPr>
          <p:spPr bwMode="auto">
            <a:xfrm>
              <a:off x="4156" y="1929"/>
              <a:ext cx="41" cy="33"/>
            </a:xfrm>
            <a:custGeom>
              <a:avLst/>
              <a:gdLst>
                <a:gd name="T0" fmla="*/ 172 w 20"/>
                <a:gd name="T1" fmla="*/ 44 h 15"/>
                <a:gd name="T2" fmla="*/ 43 w 20"/>
                <a:gd name="T3" fmla="*/ 0 h 15"/>
                <a:gd name="T4" fmla="*/ 0 60000 65536"/>
                <a:gd name="T5" fmla="*/ 0 60000 65536"/>
              </a:gdLst>
              <a:ahLst/>
              <a:cxnLst>
                <a:cxn ang="T4">
                  <a:pos x="T0" y="T1"/>
                </a:cxn>
                <a:cxn ang="T5">
                  <a:pos x="T2" y="T3"/>
                </a:cxn>
              </a:cxnLst>
              <a:rect l="0" t="0" r="r" b="b"/>
              <a:pathLst>
                <a:path w="20" h="15">
                  <a:moveTo>
                    <a:pt x="20" y="4"/>
                  </a:moveTo>
                  <a:cubicBezTo>
                    <a:pt x="19" y="15"/>
                    <a:pt x="0" y="10"/>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3" name="Freeform 1153">
              <a:extLst>
                <a:ext uri="{FF2B5EF4-FFF2-40B4-BE49-F238E27FC236}">
                  <a16:creationId xmlns:a16="http://schemas.microsoft.com/office/drawing/2014/main" id="{9A209C38-FED0-C52A-AE9D-EAF2E9E0DECF}"/>
                </a:ext>
              </a:extLst>
            </p:cNvPr>
            <p:cNvSpPr>
              <a:spLocks/>
            </p:cNvSpPr>
            <p:nvPr/>
          </p:nvSpPr>
          <p:spPr bwMode="auto">
            <a:xfrm>
              <a:off x="4138" y="1899"/>
              <a:ext cx="47" cy="30"/>
            </a:xfrm>
            <a:custGeom>
              <a:avLst/>
              <a:gdLst>
                <a:gd name="T0" fmla="*/ 163 w 23"/>
                <a:gd name="T1" fmla="*/ 51 h 14"/>
                <a:gd name="T2" fmla="*/ 112 w 23"/>
                <a:gd name="T3" fmla="*/ 137 h 14"/>
                <a:gd name="T4" fmla="*/ 51 w 23"/>
                <a:gd name="T5" fmla="*/ 0 h 14"/>
                <a:gd name="T6" fmla="*/ 0 60000 65536"/>
                <a:gd name="T7" fmla="*/ 0 60000 65536"/>
                <a:gd name="T8" fmla="*/ 0 60000 65536"/>
              </a:gdLst>
              <a:ahLst/>
              <a:cxnLst>
                <a:cxn ang="T6">
                  <a:pos x="T0" y="T1"/>
                </a:cxn>
                <a:cxn ang="T7">
                  <a:pos x="T2" y="T3"/>
                </a:cxn>
                <a:cxn ang="T8">
                  <a:pos x="T4" y="T5"/>
                </a:cxn>
              </a:cxnLst>
              <a:rect l="0" t="0" r="r" b="b"/>
              <a:pathLst>
                <a:path w="23" h="14">
                  <a:moveTo>
                    <a:pt x="19" y="5"/>
                  </a:moveTo>
                  <a:cubicBezTo>
                    <a:pt x="23" y="8"/>
                    <a:pt x="17" y="14"/>
                    <a:pt x="13" y="14"/>
                  </a:cubicBezTo>
                  <a:cubicBezTo>
                    <a:pt x="7" y="14"/>
                    <a:pt x="0" y="5"/>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4" name="Freeform 1154">
              <a:extLst>
                <a:ext uri="{FF2B5EF4-FFF2-40B4-BE49-F238E27FC236}">
                  <a16:creationId xmlns:a16="http://schemas.microsoft.com/office/drawing/2014/main" id="{6EE758E2-C32D-DAD7-C60F-021DFD9E7323}"/>
                </a:ext>
              </a:extLst>
            </p:cNvPr>
            <p:cNvSpPr>
              <a:spLocks/>
            </p:cNvSpPr>
            <p:nvPr/>
          </p:nvSpPr>
          <p:spPr bwMode="auto">
            <a:xfrm>
              <a:off x="4189" y="1986"/>
              <a:ext cx="53" cy="55"/>
            </a:xfrm>
            <a:custGeom>
              <a:avLst/>
              <a:gdLst>
                <a:gd name="T0" fmla="*/ 220 w 26"/>
                <a:gd name="T1" fmla="*/ 169 h 25"/>
                <a:gd name="T2" fmla="*/ 100 w 26"/>
                <a:gd name="T3" fmla="*/ 0 h 25"/>
                <a:gd name="T4" fmla="*/ 0 60000 65536"/>
                <a:gd name="T5" fmla="*/ 0 60000 65536"/>
              </a:gdLst>
              <a:ahLst/>
              <a:cxnLst>
                <a:cxn ang="T4">
                  <a:pos x="T0" y="T1"/>
                </a:cxn>
                <a:cxn ang="T5">
                  <a:pos x="T2" y="T3"/>
                </a:cxn>
              </a:cxnLst>
              <a:rect l="0" t="0" r="r" b="b"/>
              <a:pathLst>
                <a:path w="26" h="25">
                  <a:moveTo>
                    <a:pt x="26" y="16"/>
                  </a:moveTo>
                  <a:cubicBezTo>
                    <a:pt x="18" y="25"/>
                    <a:pt x="0" y="10"/>
                    <a:pt x="1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5" name="Freeform 1155">
              <a:extLst>
                <a:ext uri="{FF2B5EF4-FFF2-40B4-BE49-F238E27FC236}">
                  <a16:creationId xmlns:a16="http://schemas.microsoft.com/office/drawing/2014/main" id="{7B6A6DAC-3F83-675C-583C-5BDAD0829BC0}"/>
                </a:ext>
              </a:extLst>
            </p:cNvPr>
            <p:cNvSpPr>
              <a:spLocks/>
            </p:cNvSpPr>
            <p:nvPr/>
          </p:nvSpPr>
          <p:spPr bwMode="auto">
            <a:xfrm>
              <a:off x="4150" y="1993"/>
              <a:ext cx="62" cy="45"/>
            </a:xfrm>
            <a:custGeom>
              <a:avLst/>
              <a:gdLst>
                <a:gd name="T0" fmla="*/ 248 w 30"/>
                <a:gd name="T1" fmla="*/ 77 h 21"/>
                <a:gd name="T2" fmla="*/ 107 w 30"/>
                <a:gd name="T3" fmla="*/ 0 h 21"/>
                <a:gd name="T4" fmla="*/ 0 60000 65536"/>
                <a:gd name="T5" fmla="*/ 0 60000 65536"/>
              </a:gdLst>
              <a:ahLst/>
              <a:cxnLst>
                <a:cxn ang="T4">
                  <a:pos x="T0" y="T1"/>
                </a:cxn>
                <a:cxn ang="T5">
                  <a:pos x="T2" y="T3"/>
                </a:cxn>
              </a:cxnLst>
              <a:rect l="0" t="0" r="r" b="b"/>
              <a:pathLst>
                <a:path w="30" h="21">
                  <a:moveTo>
                    <a:pt x="28" y="8"/>
                  </a:moveTo>
                  <a:cubicBezTo>
                    <a:pt x="30" y="21"/>
                    <a:pt x="0" y="10"/>
                    <a:pt x="1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6" name="Freeform 1156">
              <a:extLst>
                <a:ext uri="{FF2B5EF4-FFF2-40B4-BE49-F238E27FC236}">
                  <a16:creationId xmlns:a16="http://schemas.microsoft.com/office/drawing/2014/main" id="{3C7BC189-9CF1-BBB0-93E1-E0C808D583CF}"/>
                </a:ext>
              </a:extLst>
            </p:cNvPr>
            <p:cNvSpPr>
              <a:spLocks/>
            </p:cNvSpPr>
            <p:nvPr/>
          </p:nvSpPr>
          <p:spPr bwMode="auto">
            <a:xfrm>
              <a:off x="4146" y="1962"/>
              <a:ext cx="59" cy="37"/>
            </a:xfrm>
            <a:custGeom>
              <a:avLst/>
              <a:gdLst>
                <a:gd name="T0" fmla="*/ 187 w 29"/>
                <a:gd name="T1" fmla="*/ 44 h 17"/>
                <a:gd name="T2" fmla="*/ 49 w 29"/>
                <a:gd name="T3" fmla="*/ 0 h 17"/>
                <a:gd name="T4" fmla="*/ 0 60000 65536"/>
                <a:gd name="T5" fmla="*/ 0 60000 65536"/>
              </a:gdLst>
              <a:ahLst/>
              <a:cxnLst>
                <a:cxn ang="T4">
                  <a:pos x="T0" y="T1"/>
                </a:cxn>
                <a:cxn ang="T5">
                  <a:pos x="T2" y="T3"/>
                </a:cxn>
              </a:cxnLst>
              <a:rect l="0" t="0" r="r" b="b"/>
              <a:pathLst>
                <a:path w="29" h="17">
                  <a:moveTo>
                    <a:pt x="22" y="4"/>
                  </a:moveTo>
                  <a:cubicBezTo>
                    <a:pt x="29" y="16"/>
                    <a:pt x="0" y="17"/>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7" name="Freeform 1157">
              <a:extLst>
                <a:ext uri="{FF2B5EF4-FFF2-40B4-BE49-F238E27FC236}">
                  <a16:creationId xmlns:a16="http://schemas.microsoft.com/office/drawing/2014/main" id="{27005AF0-F3DA-2D2B-977C-513C094C63C3}"/>
                </a:ext>
              </a:extLst>
            </p:cNvPr>
            <p:cNvSpPr>
              <a:spLocks/>
            </p:cNvSpPr>
            <p:nvPr/>
          </p:nvSpPr>
          <p:spPr bwMode="auto">
            <a:xfrm>
              <a:off x="4289" y="2036"/>
              <a:ext cx="35" cy="27"/>
            </a:xfrm>
            <a:custGeom>
              <a:avLst/>
              <a:gdLst>
                <a:gd name="T0" fmla="*/ 140 w 17"/>
                <a:gd name="T1" fmla="*/ 25 h 12"/>
                <a:gd name="T2" fmla="*/ 0 w 17"/>
                <a:gd name="T3" fmla="*/ 0 h 12"/>
                <a:gd name="T4" fmla="*/ 0 60000 65536"/>
                <a:gd name="T5" fmla="*/ 0 60000 65536"/>
              </a:gdLst>
              <a:ahLst/>
              <a:cxnLst>
                <a:cxn ang="T4">
                  <a:pos x="T0" y="T1"/>
                </a:cxn>
                <a:cxn ang="T5">
                  <a:pos x="T2" y="T3"/>
                </a:cxn>
              </a:cxnLst>
              <a:rect l="0" t="0" r="r" b="b"/>
              <a:pathLst>
                <a:path w="17" h="12">
                  <a:moveTo>
                    <a:pt x="16" y="2"/>
                  </a:moveTo>
                  <a:cubicBezTo>
                    <a:pt x="17" y="12"/>
                    <a:pt x="1" y="9"/>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8" name="Freeform 1158">
              <a:extLst>
                <a:ext uri="{FF2B5EF4-FFF2-40B4-BE49-F238E27FC236}">
                  <a16:creationId xmlns:a16="http://schemas.microsoft.com/office/drawing/2014/main" id="{10735C8B-F1A8-493E-A192-4B1B275D4579}"/>
                </a:ext>
              </a:extLst>
            </p:cNvPr>
            <p:cNvSpPr>
              <a:spLocks/>
            </p:cNvSpPr>
            <p:nvPr/>
          </p:nvSpPr>
          <p:spPr bwMode="auto">
            <a:xfrm>
              <a:off x="4265" y="2030"/>
              <a:ext cx="26" cy="22"/>
            </a:xfrm>
            <a:custGeom>
              <a:avLst/>
              <a:gdLst>
                <a:gd name="T0" fmla="*/ 104 w 13"/>
                <a:gd name="T1" fmla="*/ 0 h 10"/>
                <a:gd name="T2" fmla="*/ 0 w 13"/>
                <a:gd name="T3" fmla="*/ 73 h 10"/>
                <a:gd name="T4" fmla="*/ 0 60000 65536"/>
                <a:gd name="T5" fmla="*/ 0 60000 65536"/>
              </a:gdLst>
              <a:ahLst/>
              <a:cxnLst>
                <a:cxn ang="T4">
                  <a:pos x="T0" y="T1"/>
                </a:cxn>
                <a:cxn ang="T5">
                  <a:pos x="T2" y="T3"/>
                </a:cxn>
              </a:cxnLst>
              <a:rect l="0" t="0" r="r" b="b"/>
              <a:pathLst>
                <a:path w="13" h="10">
                  <a:moveTo>
                    <a:pt x="13" y="0"/>
                  </a:moveTo>
                  <a:cubicBezTo>
                    <a:pt x="13" y="8"/>
                    <a:pt x="7" y="10"/>
                    <a:pt x="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69" name="Freeform 1159">
              <a:extLst>
                <a:ext uri="{FF2B5EF4-FFF2-40B4-BE49-F238E27FC236}">
                  <a16:creationId xmlns:a16="http://schemas.microsoft.com/office/drawing/2014/main" id="{B3E1EB79-6C39-FA08-A42B-573034DC5E68}"/>
                </a:ext>
              </a:extLst>
            </p:cNvPr>
            <p:cNvSpPr>
              <a:spLocks/>
            </p:cNvSpPr>
            <p:nvPr/>
          </p:nvSpPr>
          <p:spPr bwMode="auto">
            <a:xfrm>
              <a:off x="4332" y="2014"/>
              <a:ext cx="11" cy="9"/>
            </a:xfrm>
            <a:custGeom>
              <a:avLst/>
              <a:gdLst>
                <a:gd name="T0" fmla="*/ 53 w 5"/>
                <a:gd name="T1" fmla="*/ 0 h 4"/>
                <a:gd name="T2" fmla="*/ 0 w 5"/>
                <a:gd name="T3" fmla="*/ 45 h 4"/>
                <a:gd name="T4" fmla="*/ 0 60000 65536"/>
                <a:gd name="T5" fmla="*/ 0 60000 65536"/>
              </a:gdLst>
              <a:ahLst/>
              <a:cxnLst>
                <a:cxn ang="T4">
                  <a:pos x="T0" y="T1"/>
                </a:cxn>
                <a:cxn ang="T5">
                  <a:pos x="T2" y="T3"/>
                </a:cxn>
              </a:cxnLst>
              <a:rect l="0" t="0" r="r" b="b"/>
              <a:pathLst>
                <a:path w="5" h="4">
                  <a:moveTo>
                    <a:pt x="5" y="0"/>
                  </a:moveTo>
                  <a:cubicBezTo>
                    <a:pt x="5" y="3"/>
                    <a:pt x="2" y="4"/>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0" name="Freeform 1160">
              <a:extLst>
                <a:ext uri="{FF2B5EF4-FFF2-40B4-BE49-F238E27FC236}">
                  <a16:creationId xmlns:a16="http://schemas.microsoft.com/office/drawing/2014/main" id="{E5180ABA-DE10-69C9-EF6B-A0DC142C74C3}"/>
                </a:ext>
              </a:extLst>
            </p:cNvPr>
            <p:cNvSpPr>
              <a:spLocks/>
            </p:cNvSpPr>
            <p:nvPr/>
          </p:nvSpPr>
          <p:spPr bwMode="auto">
            <a:xfrm>
              <a:off x="4152" y="1839"/>
              <a:ext cx="12" cy="9"/>
            </a:xfrm>
            <a:custGeom>
              <a:avLst/>
              <a:gdLst>
                <a:gd name="T0" fmla="*/ 48 w 6"/>
                <a:gd name="T1" fmla="*/ 36 h 4"/>
                <a:gd name="T2" fmla="*/ 0 w 6"/>
                <a:gd name="T3" fmla="*/ 0 h 4"/>
                <a:gd name="T4" fmla="*/ 0 60000 65536"/>
                <a:gd name="T5" fmla="*/ 0 60000 65536"/>
              </a:gdLst>
              <a:ahLst/>
              <a:cxnLst>
                <a:cxn ang="T4">
                  <a:pos x="T0" y="T1"/>
                </a:cxn>
                <a:cxn ang="T5">
                  <a:pos x="T2" y="T3"/>
                </a:cxn>
              </a:cxnLst>
              <a:rect l="0" t="0" r="r" b="b"/>
              <a:pathLst>
                <a:path w="6" h="4">
                  <a:moveTo>
                    <a:pt x="6" y="3"/>
                  </a:moveTo>
                  <a:cubicBezTo>
                    <a:pt x="4" y="4"/>
                    <a:pt x="2" y="1"/>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1" name="Freeform 1161">
              <a:extLst>
                <a:ext uri="{FF2B5EF4-FFF2-40B4-BE49-F238E27FC236}">
                  <a16:creationId xmlns:a16="http://schemas.microsoft.com/office/drawing/2014/main" id="{ACDE81B3-87B0-80FA-BDC1-C8809737D579}"/>
                </a:ext>
              </a:extLst>
            </p:cNvPr>
            <p:cNvSpPr>
              <a:spLocks/>
            </p:cNvSpPr>
            <p:nvPr/>
          </p:nvSpPr>
          <p:spPr bwMode="auto">
            <a:xfrm>
              <a:off x="4123" y="1857"/>
              <a:ext cx="9" cy="4"/>
            </a:xfrm>
            <a:custGeom>
              <a:avLst/>
              <a:gdLst>
                <a:gd name="T0" fmla="*/ 45 w 4"/>
                <a:gd name="T1" fmla="*/ 0 h 2"/>
                <a:gd name="T2" fmla="*/ 0 w 4"/>
                <a:gd name="T3" fmla="*/ 16 h 2"/>
                <a:gd name="T4" fmla="*/ 0 60000 65536"/>
                <a:gd name="T5" fmla="*/ 0 60000 65536"/>
              </a:gdLst>
              <a:ahLst/>
              <a:cxnLst>
                <a:cxn ang="T4">
                  <a:pos x="T0" y="T1"/>
                </a:cxn>
                <a:cxn ang="T5">
                  <a:pos x="T2" y="T3"/>
                </a:cxn>
              </a:cxnLst>
              <a:rect l="0" t="0" r="r" b="b"/>
              <a:pathLst>
                <a:path w="4" h="2">
                  <a:moveTo>
                    <a:pt x="4" y="0"/>
                  </a:moveTo>
                  <a:cubicBezTo>
                    <a:pt x="3" y="1"/>
                    <a:pt x="1" y="2"/>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2" name="Freeform 1162">
              <a:extLst>
                <a:ext uri="{FF2B5EF4-FFF2-40B4-BE49-F238E27FC236}">
                  <a16:creationId xmlns:a16="http://schemas.microsoft.com/office/drawing/2014/main" id="{8B17E826-8D10-37F3-E8C5-4B9BED292DB6}"/>
                </a:ext>
              </a:extLst>
            </p:cNvPr>
            <p:cNvSpPr>
              <a:spLocks/>
            </p:cNvSpPr>
            <p:nvPr/>
          </p:nvSpPr>
          <p:spPr bwMode="auto">
            <a:xfrm>
              <a:off x="4171" y="1820"/>
              <a:ext cx="12" cy="4"/>
            </a:xfrm>
            <a:custGeom>
              <a:avLst/>
              <a:gdLst>
                <a:gd name="T0" fmla="*/ 48 w 6"/>
                <a:gd name="T1" fmla="*/ 0 h 2"/>
                <a:gd name="T2" fmla="*/ 0 w 6"/>
                <a:gd name="T3" fmla="*/ 8 h 2"/>
                <a:gd name="T4" fmla="*/ 0 60000 65536"/>
                <a:gd name="T5" fmla="*/ 0 60000 65536"/>
              </a:gdLst>
              <a:ahLst/>
              <a:cxnLst>
                <a:cxn ang="T4">
                  <a:pos x="T0" y="T1"/>
                </a:cxn>
                <a:cxn ang="T5">
                  <a:pos x="T2" y="T3"/>
                </a:cxn>
              </a:cxnLst>
              <a:rect l="0" t="0" r="r" b="b"/>
              <a:pathLst>
                <a:path w="6" h="2">
                  <a:moveTo>
                    <a:pt x="6" y="0"/>
                  </a:moveTo>
                  <a:cubicBezTo>
                    <a:pt x="5" y="2"/>
                    <a:pt x="2" y="2"/>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3" name="Freeform 1163">
              <a:extLst>
                <a:ext uri="{FF2B5EF4-FFF2-40B4-BE49-F238E27FC236}">
                  <a16:creationId xmlns:a16="http://schemas.microsoft.com/office/drawing/2014/main" id="{67D5A93D-0F07-E3EC-7C77-413BDD3BDD60}"/>
                </a:ext>
              </a:extLst>
            </p:cNvPr>
            <p:cNvSpPr>
              <a:spLocks/>
            </p:cNvSpPr>
            <p:nvPr/>
          </p:nvSpPr>
          <p:spPr bwMode="auto">
            <a:xfrm>
              <a:off x="4218" y="1811"/>
              <a:ext cx="14" cy="11"/>
            </a:xfrm>
            <a:custGeom>
              <a:avLst/>
              <a:gdLst>
                <a:gd name="T0" fmla="*/ 56 w 7"/>
                <a:gd name="T1" fmla="*/ 0 h 5"/>
                <a:gd name="T2" fmla="*/ 0 w 7"/>
                <a:gd name="T3" fmla="*/ 44 h 5"/>
                <a:gd name="T4" fmla="*/ 0 60000 65536"/>
                <a:gd name="T5" fmla="*/ 0 60000 65536"/>
              </a:gdLst>
              <a:ahLst/>
              <a:cxnLst>
                <a:cxn ang="T4">
                  <a:pos x="T0" y="T1"/>
                </a:cxn>
                <a:cxn ang="T5">
                  <a:pos x="T2" y="T3"/>
                </a:cxn>
              </a:cxnLst>
              <a:rect l="0" t="0" r="r" b="b"/>
              <a:pathLst>
                <a:path w="7" h="5">
                  <a:moveTo>
                    <a:pt x="7" y="0"/>
                  </a:moveTo>
                  <a:cubicBezTo>
                    <a:pt x="6" y="4"/>
                    <a:pt x="3" y="5"/>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4" name="Freeform 1164">
              <a:extLst>
                <a:ext uri="{FF2B5EF4-FFF2-40B4-BE49-F238E27FC236}">
                  <a16:creationId xmlns:a16="http://schemas.microsoft.com/office/drawing/2014/main" id="{B75C39FF-8B35-7FF0-860A-AE2DC7916535}"/>
                </a:ext>
              </a:extLst>
            </p:cNvPr>
            <p:cNvSpPr>
              <a:spLocks/>
            </p:cNvSpPr>
            <p:nvPr/>
          </p:nvSpPr>
          <p:spPr bwMode="auto">
            <a:xfrm>
              <a:off x="4300" y="1903"/>
              <a:ext cx="6" cy="1"/>
            </a:xfrm>
            <a:custGeom>
              <a:avLst/>
              <a:gdLst>
                <a:gd name="T0" fmla="*/ 24 w 3"/>
                <a:gd name="T1" fmla="*/ 0 h 1"/>
                <a:gd name="T2" fmla="*/ 0 w 3"/>
                <a:gd name="T3" fmla="*/ 0 h 1"/>
                <a:gd name="T4" fmla="*/ 0 60000 65536"/>
                <a:gd name="T5" fmla="*/ 0 60000 65536"/>
              </a:gdLst>
              <a:ahLst/>
              <a:cxnLst>
                <a:cxn ang="T4">
                  <a:pos x="T0" y="T1"/>
                </a:cxn>
                <a:cxn ang="T5">
                  <a:pos x="T2" y="T3"/>
                </a:cxn>
              </a:cxnLst>
              <a:rect l="0" t="0" r="r" b="b"/>
              <a:pathLst>
                <a:path w="3" h="1">
                  <a:moveTo>
                    <a:pt x="3" y="0"/>
                  </a:moveTo>
                  <a:cubicBezTo>
                    <a:pt x="2" y="0"/>
                    <a:pt x="1"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5" name="Freeform 1165">
              <a:extLst>
                <a:ext uri="{FF2B5EF4-FFF2-40B4-BE49-F238E27FC236}">
                  <a16:creationId xmlns:a16="http://schemas.microsoft.com/office/drawing/2014/main" id="{A7954B49-008A-C96F-B6B2-A51A22EE49A3}"/>
                </a:ext>
              </a:extLst>
            </p:cNvPr>
            <p:cNvSpPr>
              <a:spLocks/>
            </p:cNvSpPr>
            <p:nvPr/>
          </p:nvSpPr>
          <p:spPr bwMode="auto">
            <a:xfrm>
              <a:off x="4218" y="2001"/>
              <a:ext cx="12" cy="13"/>
            </a:xfrm>
            <a:custGeom>
              <a:avLst/>
              <a:gdLst>
                <a:gd name="T0" fmla="*/ 48 w 6"/>
                <a:gd name="T1" fmla="*/ 20 h 6"/>
                <a:gd name="T2" fmla="*/ 0 w 6"/>
                <a:gd name="T3" fmla="*/ 0 h 6"/>
                <a:gd name="T4" fmla="*/ 0 60000 65536"/>
                <a:gd name="T5" fmla="*/ 0 60000 65536"/>
              </a:gdLst>
              <a:ahLst/>
              <a:cxnLst>
                <a:cxn ang="T4">
                  <a:pos x="T0" y="T1"/>
                </a:cxn>
                <a:cxn ang="T5">
                  <a:pos x="T2" y="T3"/>
                </a:cxn>
              </a:cxnLst>
              <a:rect l="0" t="0" r="r" b="b"/>
              <a:pathLst>
                <a:path w="6" h="6">
                  <a:moveTo>
                    <a:pt x="6" y="2"/>
                  </a:moveTo>
                  <a:cubicBezTo>
                    <a:pt x="4" y="6"/>
                    <a:pt x="1" y="3"/>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6" name="Freeform 1166">
              <a:extLst>
                <a:ext uri="{FF2B5EF4-FFF2-40B4-BE49-F238E27FC236}">
                  <a16:creationId xmlns:a16="http://schemas.microsoft.com/office/drawing/2014/main" id="{D6A2CAA7-368A-7CFA-E08A-CE538AE79F6C}"/>
                </a:ext>
              </a:extLst>
            </p:cNvPr>
            <p:cNvSpPr>
              <a:spLocks/>
            </p:cNvSpPr>
            <p:nvPr/>
          </p:nvSpPr>
          <p:spPr bwMode="auto">
            <a:xfrm>
              <a:off x="4187" y="1997"/>
              <a:ext cx="8" cy="4"/>
            </a:xfrm>
            <a:custGeom>
              <a:avLst/>
              <a:gdLst>
                <a:gd name="T0" fmla="*/ 32 w 4"/>
                <a:gd name="T1" fmla="*/ 0 h 2"/>
                <a:gd name="T2" fmla="*/ 0 w 4"/>
                <a:gd name="T3" fmla="*/ 8 h 2"/>
                <a:gd name="T4" fmla="*/ 0 60000 65536"/>
                <a:gd name="T5" fmla="*/ 0 60000 65536"/>
              </a:gdLst>
              <a:ahLst/>
              <a:cxnLst>
                <a:cxn ang="T4">
                  <a:pos x="T0" y="T1"/>
                </a:cxn>
                <a:cxn ang="T5">
                  <a:pos x="T2" y="T3"/>
                </a:cxn>
              </a:cxnLst>
              <a:rect l="0" t="0" r="r" b="b"/>
              <a:pathLst>
                <a:path w="4" h="2">
                  <a:moveTo>
                    <a:pt x="4" y="0"/>
                  </a:moveTo>
                  <a:cubicBezTo>
                    <a:pt x="3" y="2"/>
                    <a:pt x="1" y="2"/>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7" name="Freeform 1167">
              <a:extLst>
                <a:ext uri="{FF2B5EF4-FFF2-40B4-BE49-F238E27FC236}">
                  <a16:creationId xmlns:a16="http://schemas.microsoft.com/office/drawing/2014/main" id="{457FE32C-3018-336A-E600-2371F66D8BAE}"/>
                </a:ext>
              </a:extLst>
            </p:cNvPr>
            <p:cNvSpPr>
              <a:spLocks/>
            </p:cNvSpPr>
            <p:nvPr/>
          </p:nvSpPr>
          <p:spPr bwMode="auto">
            <a:xfrm>
              <a:off x="4056" y="1785"/>
              <a:ext cx="51" cy="44"/>
            </a:xfrm>
            <a:custGeom>
              <a:avLst/>
              <a:gdLst>
                <a:gd name="T0" fmla="*/ 0 w 25"/>
                <a:gd name="T1" fmla="*/ 44 h 20"/>
                <a:gd name="T2" fmla="*/ 145 w 25"/>
                <a:gd name="T3" fmla="*/ 0 h 20"/>
                <a:gd name="T4" fmla="*/ 0 60000 65536"/>
                <a:gd name="T5" fmla="*/ 0 60000 65536"/>
              </a:gdLst>
              <a:ahLst/>
              <a:cxnLst>
                <a:cxn ang="T4">
                  <a:pos x="T0" y="T1"/>
                </a:cxn>
                <a:cxn ang="T5">
                  <a:pos x="T2" y="T3"/>
                </a:cxn>
              </a:cxnLst>
              <a:rect l="0" t="0" r="r" b="b"/>
              <a:pathLst>
                <a:path w="25" h="20">
                  <a:moveTo>
                    <a:pt x="0" y="4"/>
                  </a:moveTo>
                  <a:cubicBezTo>
                    <a:pt x="1" y="20"/>
                    <a:pt x="25" y="11"/>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8" name="Freeform 1168">
              <a:extLst>
                <a:ext uri="{FF2B5EF4-FFF2-40B4-BE49-F238E27FC236}">
                  <a16:creationId xmlns:a16="http://schemas.microsoft.com/office/drawing/2014/main" id="{F52A8D0B-D0D2-F60C-E679-ECC439E21CC7}"/>
                </a:ext>
              </a:extLst>
            </p:cNvPr>
            <p:cNvSpPr>
              <a:spLocks/>
            </p:cNvSpPr>
            <p:nvPr/>
          </p:nvSpPr>
          <p:spPr bwMode="auto">
            <a:xfrm>
              <a:off x="4109" y="1778"/>
              <a:ext cx="29" cy="40"/>
            </a:xfrm>
            <a:custGeom>
              <a:avLst/>
              <a:gdLst>
                <a:gd name="T0" fmla="*/ 0 w 14"/>
                <a:gd name="T1" fmla="*/ 98 h 18"/>
                <a:gd name="T2" fmla="*/ 116 w 14"/>
                <a:gd name="T3" fmla="*/ 0 h 18"/>
                <a:gd name="T4" fmla="*/ 0 60000 65536"/>
                <a:gd name="T5" fmla="*/ 0 60000 65536"/>
              </a:gdLst>
              <a:ahLst/>
              <a:cxnLst>
                <a:cxn ang="T4">
                  <a:pos x="T0" y="T1"/>
                </a:cxn>
                <a:cxn ang="T5">
                  <a:pos x="T2" y="T3"/>
                </a:cxn>
              </a:cxnLst>
              <a:rect l="0" t="0" r="r" b="b"/>
              <a:pathLst>
                <a:path w="14" h="18">
                  <a:moveTo>
                    <a:pt x="0" y="9"/>
                  </a:moveTo>
                  <a:cubicBezTo>
                    <a:pt x="5" y="18"/>
                    <a:pt x="14" y="8"/>
                    <a:pt x="1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79" name="Freeform 1169">
              <a:extLst>
                <a:ext uri="{FF2B5EF4-FFF2-40B4-BE49-F238E27FC236}">
                  <a16:creationId xmlns:a16="http://schemas.microsoft.com/office/drawing/2014/main" id="{942707A2-4B2F-594E-0AC8-0FC3183A625F}"/>
                </a:ext>
              </a:extLst>
            </p:cNvPr>
            <p:cNvSpPr>
              <a:spLocks/>
            </p:cNvSpPr>
            <p:nvPr/>
          </p:nvSpPr>
          <p:spPr bwMode="auto">
            <a:xfrm>
              <a:off x="4130" y="1752"/>
              <a:ext cx="41" cy="39"/>
            </a:xfrm>
            <a:custGeom>
              <a:avLst/>
              <a:gdLst>
                <a:gd name="T0" fmla="*/ 0 w 20"/>
                <a:gd name="T1" fmla="*/ 72 h 18"/>
                <a:gd name="T2" fmla="*/ 121 w 20"/>
                <a:gd name="T3" fmla="*/ 0 h 18"/>
                <a:gd name="T4" fmla="*/ 0 60000 65536"/>
                <a:gd name="T5" fmla="*/ 0 60000 65536"/>
              </a:gdLst>
              <a:ahLst/>
              <a:cxnLst>
                <a:cxn ang="T4">
                  <a:pos x="T0" y="T1"/>
                </a:cxn>
                <a:cxn ang="T5">
                  <a:pos x="T2" y="T3"/>
                </a:cxn>
              </a:cxnLst>
              <a:rect l="0" t="0" r="r" b="b"/>
              <a:pathLst>
                <a:path w="20" h="18">
                  <a:moveTo>
                    <a:pt x="0" y="7"/>
                  </a:moveTo>
                  <a:cubicBezTo>
                    <a:pt x="3" y="18"/>
                    <a:pt x="20" y="7"/>
                    <a:pt x="1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0" name="Freeform 1170">
              <a:extLst>
                <a:ext uri="{FF2B5EF4-FFF2-40B4-BE49-F238E27FC236}">
                  <a16:creationId xmlns:a16="http://schemas.microsoft.com/office/drawing/2014/main" id="{FDC2D92A-819A-6F14-4577-5BC8BE415EFE}"/>
                </a:ext>
              </a:extLst>
            </p:cNvPr>
            <p:cNvSpPr>
              <a:spLocks/>
            </p:cNvSpPr>
            <p:nvPr/>
          </p:nvSpPr>
          <p:spPr bwMode="auto">
            <a:xfrm>
              <a:off x="4150" y="1735"/>
              <a:ext cx="37" cy="19"/>
            </a:xfrm>
            <a:custGeom>
              <a:avLst/>
              <a:gdLst>
                <a:gd name="T0" fmla="*/ 0 w 18"/>
                <a:gd name="T1" fmla="*/ 27 h 9"/>
                <a:gd name="T2" fmla="*/ 80 w 18"/>
                <a:gd name="T3" fmla="*/ 84 h 9"/>
                <a:gd name="T4" fmla="*/ 156 w 18"/>
                <a:gd name="T5" fmla="*/ 0 h 9"/>
                <a:gd name="T6" fmla="*/ 0 60000 65536"/>
                <a:gd name="T7" fmla="*/ 0 60000 65536"/>
                <a:gd name="T8" fmla="*/ 0 60000 65536"/>
              </a:gdLst>
              <a:ahLst/>
              <a:cxnLst>
                <a:cxn ang="T6">
                  <a:pos x="T0" y="T1"/>
                </a:cxn>
                <a:cxn ang="T7">
                  <a:pos x="T2" y="T3"/>
                </a:cxn>
                <a:cxn ang="T8">
                  <a:pos x="T4" y="T5"/>
                </a:cxn>
              </a:cxnLst>
              <a:rect l="0" t="0" r="r" b="b"/>
              <a:pathLst>
                <a:path w="18" h="9">
                  <a:moveTo>
                    <a:pt x="0" y="3"/>
                  </a:moveTo>
                  <a:cubicBezTo>
                    <a:pt x="1" y="7"/>
                    <a:pt x="5" y="9"/>
                    <a:pt x="9" y="9"/>
                  </a:cubicBezTo>
                  <a:cubicBezTo>
                    <a:pt x="15" y="9"/>
                    <a:pt x="18" y="6"/>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1" name="Freeform 1171">
              <a:extLst>
                <a:ext uri="{FF2B5EF4-FFF2-40B4-BE49-F238E27FC236}">
                  <a16:creationId xmlns:a16="http://schemas.microsoft.com/office/drawing/2014/main" id="{F1EE8085-E107-DA50-3969-55CAB5CE0CD8}"/>
                </a:ext>
              </a:extLst>
            </p:cNvPr>
            <p:cNvSpPr>
              <a:spLocks/>
            </p:cNvSpPr>
            <p:nvPr/>
          </p:nvSpPr>
          <p:spPr bwMode="auto">
            <a:xfrm>
              <a:off x="4039" y="1772"/>
              <a:ext cx="35" cy="26"/>
            </a:xfrm>
            <a:custGeom>
              <a:avLst/>
              <a:gdLst>
                <a:gd name="T0" fmla="*/ 25 w 17"/>
                <a:gd name="T1" fmla="*/ 0 h 12"/>
                <a:gd name="T2" fmla="*/ 25 w 17"/>
                <a:gd name="T3" fmla="*/ 80 h 12"/>
                <a:gd name="T4" fmla="*/ 148 w 17"/>
                <a:gd name="T5" fmla="*/ 61 h 12"/>
                <a:gd name="T6" fmla="*/ 0 60000 65536"/>
                <a:gd name="T7" fmla="*/ 0 60000 65536"/>
                <a:gd name="T8" fmla="*/ 0 60000 65536"/>
              </a:gdLst>
              <a:ahLst/>
              <a:cxnLst>
                <a:cxn ang="T6">
                  <a:pos x="T0" y="T1"/>
                </a:cxn>
                <a:cxn ang="T7">
                  <a:pos x="T2" y="T3"/>
                </a:cxn>
                <a:cxn ang="T8">
                  <a:pos x="T4" y="T5"/>
                </a:cxn>
              </a:cxnLst>
              <a:rect l="0" t="0" r="r" b="b"/>
              <a:pathLst>
                <a:path w="17" h="12">
                  <a:moveTo>
                    <a:pt x="3" y="0"/>
                  </a:moveTo>
                  <a:cubicBezTo>
                    <a:pt x="0" y="2"/>
                    <a:pt x="2" y="6"/>
                    <a:pt x="3" y="8"/>
                  </a:cubicBezTo>
                  <a:cubicBezTo>
                    <a:pt x="8" y="12"/>
                    <a:pt x="14" y="10"/>
                    <a:pt x="17"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2" name="Freeform 1172">
              <a:extLst>
                <a:ext uri="{FF2B5EF4-FFF2-40B4-BE49-F238E27FC236}">
                  <a16:creationId xmlns:a16="http://schemas.microsoft.com/office/drawing/2014/main" id="{C517A3B5-5539-19D9-ECB0-8DC8D4B6245E}"/>
                </a:ext>
              </a:extLst>
            </p:cNvPr>
            <p:cNvSpPr>
              <a:spLocks/>
            </p:cNvSpPr>
            <p:nvPr/>
          </p:nvSpPr>
          <p:spPr bwMode="auto">
            <a:xfrm>
              <a:off x="4013" y="1750"/>
              <a:ext cx="45" cy="28"/>
            </a:xfrm>
            <a:custGeom>
              <a:avLst/>
              <a:gdLst>
                <a:gd name="T0" fmla="*/ 25 w 22"/>
                <a:gd name="T1" fmla="*/ 0 h 13"/>
                <a:gd name="T2" fmla="*/ 25 w 22"/>
                <a:gd name="T3" fmla="*/ 101 h 13"/>
                <a:gd name="T4" fmla="*/ 172 w 22"/>
                <a:gd name="T5" fmla="*/ 19 h 13"/>
                <a:gd name="T6" fmla="*/ 0 60000 65536"/>
                <a:gd name="T7" fmla="*/ 0 60000 65536"/>
                <a:gd name="T8" fmla="*/ 0 60000 65536"/>
              </a:gdLst>
              <a:ahLst/>
              <a:cxnLst>
                <a:cxn ang="T6">
                  <a:pos x="T0" y="T1"/>
                </a:cxn>
                <a:cxn ang="T7">
                  <a:pos x="T2" y="T3"/>
                </a:cxn>
                <a:cxn ang="T8">
                  <a:pos x="T4" y="T5"/>
                </a:cxn>
              </a:cxnLst>
              <a:rect l="0" t="0" r="r" b="b"/>
              <a:pathLst>
                <a:path w="22" h="13">
                  <a:moveTo>
                    <a:pt x="3" y="0"/>
                  </a:moveTo>
                  <a:cubicBezTo>
                    <a:pt x="0" y="3"/>
                    <a:pt x="0" y="8"/>
                    <a:pt x="3" y="10"/>
                  </a:cubicBezTo>
                  <a:cubicBezTo>
                    <a:pt x="7" y="13"/>
                    <a:pt x="22" y="9"/>
                    <a:pt x="2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3" name="Freeform 1173">
              <a:extLst>
                <a:ext uri="{FF2B5EF4-FFF2-40B4-BE49-F238E27FC236}">
                  <a16:creationId xmlns:a16="http://schemas.microsoft.com/office/drawing/2014/main" id="{116A8E39-0454-D843-E1BE-673C7B5E7116}"/>
                </a:ext>
              </a:extLst>
            </p:cNvPr>
            <p:cNvSpPr>
              <a:spLocks/>
            </p:cNvSpPr>
            <p:nvPr/>
          </p:nvSpPr>
          <p:spPr bwMode="auto">
            <a:xfrm>
              <a:off x="4041" y="1732"/>
              <a:ext cx="46" cy="22"/>
            </a:xfrm>
            <a:custGeom>
              <a:avLst/>
              <a:gdLst>
                <a:gd name="T0" fmla="*/ 36 w 22"/>
                <a:gd name="T1" fmla="*/ 9 h 10"/>
                <a:gd name="T2" fmla="*/ 92 w 22"/>
                <a:gd name="T3" fmla="*/ 106 h 10"/>
                <a:gd name="T4" fmla="*/ 165 w 22"/>
                <a:gd name="T5" fmla="*/ 0 h 10"/>
                <a:gd name="T6" fmla="*/ 0 60000 65536"/>
                <a:gd name="T7" fmla="*/ 0 60000 65536"/>
                <a:gd name="T8" fmla="*/ 0 60000 65536"/>
              </a:gdLst>
              <a:ahLst/>
              <a:cxnLst>
                <a:cxn ang="T6">
                  <a:pos x="T0" y="T1"/>
                </a:cxn>
                <a:cxn ang="T7">
                  <a:pos x="T2" y="T3"/>
                </a:cxn>
                <a:cxn ang="T8">
                  <a:pos x="T4" y="T5"/>
                </a:cxn>
              </a:cxnLst>
              <a:rect l="0" t="0" r="r" b="b"/>
              <a:pathLst>
                <a:path w="22" h="10">
                  <a:moveTo>
                    <a:pt x="4" y="1"/>
                  </a:moveTo>
                  <a:cubicBezTo>
                    <a:pt x="0" y="5"/>
                    <a:pt x="6" y="10"/>
                    <a:pt x="10" y="10"/>
                  </a:cubicBezTo>
                  <a:cubicBezTo>
                    <a:pt x="15" y="10"/>
                    <a:pt x="22" y="5"/>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4" name="Freeform 1174">
              <a:extLst>
                <a:ext uri="{FF2B5EF4-FFF2-40B4-BE49-F238E27FC236}">
                  <a16:creationId xmlns:a16="http://schemas.microsoft.com/office/drawing/2014/main" id="{F0CF6484-C937-D9EC-2A99-F523DBF5931F}"/>
                </a:ext>
              </a:extLst>
            </p:cNvPr>
            <p:cNvSpPr>
              <a:spLocks/>
            </p:cNvSpPr>
            <p:nvPr/>
          </p:nvSpPr>
          <p:spPr bwMode="auto">
            <a:xfrm>
              <a:off x="4068" y="1715"/>
              <a:ext cx="43" cy="22"/>
            </a:xfrm>
            <a:custGeom>
              <a:avLst/>
              <a:gdLst>
                <a:gd name="T0" fmla="*/ 41 w 21"/>
                <a:gd name="T1" fmla="*/ 0 h 10"/>
                <a:gd name="T2" fmla="*/ 68 w 21"/>
                <a:gd name="T3" fmla="*/ 88 h 10"/>
                <a:gd name="T4" fmla="*/ 172 w 21"/>
                <a:gd name="T5" fmla="*/ 0 h 10"/>
                <a:gd name="T6" fmla="*/ 0 60000 65536"/>
                <a:gd name="T7" fmla="*/ 0 60000 65536"/>
                <a:gd name="T8" fmla="*/ 0 60000 65536"/>
              </a:gdLst>
              <a:ahLst/>
              <a:cxnLst>
                <a:cxn ang="T6">
                  <a:pos x="T0" y="T1"/>
                </a:cxn>
                <a:cxn ang="T7">
                  <a:pos x="T2" y="T3"/>
                </a:cxn>
                <a:cxn ang="T8">
                  <a:pos x="T4" y="T5"/>
                </a:cxn>
              </a:cxnLst>
              <a:rect l="0" t="0" r="r" b="b"/>
              <a:pathLst>
                <a:path w="21" h="10">
                  <a:moveTo>
                    <a:pt x="5" y="0"/>
                  </a:moveTo>
                  <a:cubicBezTo>
                    <a:pt x="0" y="3"/>
                    <a:pt x="4" y="7"/>
                    <a:pt x="8" y="8"/>
                  </a:cubicBezTo>
                  <a:cubicBezTo>
                    <a:pt x="14" y="10"/>
                    <a:pt x="21" y="7"/>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5" name="Freeform 1175">
              <a:extLst>
                <a:ext uri="{FF2B5EF4-FFF2-40B4-BE49-F238E27FC236}">
                  <a16:creationId xmlns:a16="http://schemas.microsoft.com/office/drawing/2014/main" id="{0B6761AB-65DA-0264-59A6-9CB0DDD32D29}"/>
                </a:ext>
              </a:extLst>
            </p:cNvPr>
            <p:cNvSpPr>
              <a:spLocks/>
            </p:cNvSpPr>
            <p:nvPr/>
          </p:nvSpPr>
          <p:spPr bwMode="auto">
            <a:xfrm>
              <a:off x="4095" y="1735"/>
              <a:ext cx="45" cy="32"/>
            </a:xfrm>
            <a:custGeom>
              <a:avLst/>
              <a:gdLst>
                <a:gd name="T0" fmla="*/ 0 w 22"/>
                <a:gd name="T1" fmla="*/ 28 h 15"/>
                <a:gd name="T2" fmla="*/ 147 w 22"/>
                <a:gd name="T3" fmla="*/ 0 h 15"/>
                <a:gd name="T4" fmla="*/ 0 60000 65536"/>
                <a:gd name="T5" fmla="*/ 0 60000 65536"/>
              </a:gdLst>
              <a:ahLst/>
              <a:cxnLst>
                <a:cxn ang="T4">
                  <a:pos x="T0" y="T1"/>
                </a:cxn>
                <a:cxn ang="T5">
                  <a:pos x="T2" y="T3"/>
                </a:cxn>
              </a:cxnLst>
              <a:rect l="0" t="0" r="r" b="b"/>
              <a:pathLst>
                <a:path w="22" h="15">
                  <a:moveTo>
                    <a:pt x="0" y="3"/>
                  </a:moveTo>
                  <a:cubicBezTo>
                    <a:pt x="1" y="15"/>
                    <a:pt x="22" y="7"/>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6" name="Freeform 1176">
              <a:extLst>
                <a:ext uri="{FF2B5EF4-FFF2-40B4-BE49-F238E27FC236}">
                  <a16:creationId xmlns:a16="http://schemas.microsoft.com/office/drawing/2014/main" id="{B9EACF67-D3A3-7711-45F5-0B4E62DBCE06}"/>
                </a:ext>
              </a:extLst>
            </p:cNvPr>
            <p:cNvSpPr>
              <a:spLocks/>
            </p:cNvSpPr>
            <p:nvPr/>
          </p:nvSpPr>
          <p:spPr bwMode="auto">
            <a:xfrm>
              <a:off x="4089" y="1778"/>
              <a:ext cx="30" cy="18"/>
            </a:xfrm>
            <a:custGeom>
              <a:avLst/>
              <a:gdLst>
                <a:gd name="T0" fmla="*/ 0 w 15"/>
                <a:gd name="T1" fmla="*/ 0 h 8"/>
                <a:gd name="T2" fmla="*/ 120 w 15"/>
                <a:gd name="T3" fmla="*/ 0 h 8"/>
                <a:gd name="T4" fmla="*/ 0 60000 65536"/>
                <a:gd name="T5" fmla="*/ 0 60000 65536"/>
              </a:gdLst>
              <a:ahLst/>
              <a:cxnLst>
                <a:cxn ang="T4">
                  <a:pos x="T0" y="T1"/>
                </a:cxn>
                <a:cxn ang="T5">
                  <a:pos x="T2" y="T3"/>
                </a:cxn>
              </a:cxnLst>
              <a:rect l="0" t="0" r="r" b="b"/>
              <a:pathLst>
                <a:path w="15" h="8">
                  <a:moveTo>
                    <a:pt x="0" y="0"/>
                  </a:moveTo>
                  <a:cubicBezTo>
                    <a:pt x="2" y="8"/>
                    <a:pt x="15" y="8"/>
                    <a:pt x="1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7" name="Freeform 1177">
              <a:extLst>
                <a:ext uri="{FF2B5EF4-FFF2-40B4-BE49-F238E27FC236}">
                  <a16:creationId xmlns:a16="http://schemas.microsoft.com/office/drawing/2014/main" id="{6BF05A43-52D3-6ED2-94CF-4917D9145ED0}"/>
                </a:ext>
              </a:extLst>
            </p:cNvPr>
            <p:cNvSpPr>
              <a:spLocks/>
            </p:cNvSpPr>
            <p:nvPr/>
          </p:nvSpPr>
          <p:spPr bwMode="auto">
            <a:xfrm>
              <a:off x="4052" y="1870"/>
              <a:ext cx="53" cy="29"/>
            </a:xfrm>
            <a:custGeom>
              <a:avLst/>
              <a:gdLst>
                <a:gd name="T0" fmla="*/ 41 w 26"/>
                <a:gd name="T1" fmla="*/ 9 h 13"/>
                <a:gd name="T2" fmla="*/ 179 w 26"/>
                <a:gd name="T3" fmla="*/ 0 h 13"/>
                <a:gd name="T4" fmla="*/ 0 60000 65536"/>
                <a:gd name="T5" fmla="*/ 0 60000 65536"/>
              </a:gdLst>
              <a:ahLst/>
              <a:cxnLst>
                <a:cxn ang="T4">
                  <a:pos x="T0" y="T1"/>
                </a:cxn>
                <a:cxn ang="T5">
                  <a:pos x="T2" y="T3"/>
                </a:cxn>
              </a:cxnLst>
              <a:rect l="0" t="0" r="r" b="b"/>
              <a:pathLst>
                <a:path w="26" h="13">
                  <a:moveTo>
                    <a:pt x="5" y="1"/>
                  </a:moveTo>
                  <a:cubicBezTo>
                    <a:pt x="0" y="13"/>
                    <a:pt x="26" y="10"/>
                    <a:pt x="2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8" name="Freeform 1178">
              <a:extLst>
                <a:ext uri="{FF2B5EF4-FFF2-40B4-BE49-F238E27FC236}">
                  <a16:creationId xmlns:a16="http://schemas.microsoft.com/office/drawing/2014/main" id="{9648C20F-B988-1392-4793-3CF9AEAF34F4}"/>
                </a:ext>
              </a:extLst>
            </p:cNvPr>
            <p:cNvSpPr>
              <a:spLocks/>
            </p:cNvSpPr>
            <p:nvPr/>
          </p:nvSpPr>
          <p:spPr bwMode="auto">
            <a:xfrm>
              <a:off x="4087" y="1881"/>
              <a:ext cx="41" cy="24"/>
            </a:xfrm>
            <a:custGeom>
              <a:avLst/>
              <a:gdLst>
                <a:gd name="T0" fmla="*/ 25 w 20"/>
                <a:gd name="T1" fmla="*/ 0 h 11"/>
                <a:gd name="T2" fmla="*/ 51 w 20"/>
                <a:gd name="T3" fmla="*/ 105 h 11"/>
                <a:gd name="T4" fmla="*/ 156 w 20"/>
                <a:gd name="T5" fmla="*/ 44 h 11"/>
                <a:gd name="T6" fmla="*/ 0 60000 65536"/>
                <a:gd name="T7" fmla="*/ 0 60000 65536"/>
                <a:gd name="T8" fmla="*/ 0 60000 65536"/>
              </a:gdLst>
              <a:ahLst/>
              <a:cxnLst>
                <a:cxn ang="T6">
                  <a:pos x="T0" y="T1"/>
                </a:cxn>
                <a:cxn ang="T7">
                  <a:pos x="T2" y="T3"/>
                </a:cxn>
                <a:cxn ang="T8">
                  <a:pos x="T4" y="T5"/>
                </a:cxn>
              </a:cxnLst>
              <a:rect l="0" t="0" r="r" b="b"/>
              <a:pathLst>
                <a:path w="20" h="11">
                  <a:moveTo>
                    <a:pt x="3" y="0"/>
                  </a:moveTo>
                  <a:cubicBezTo>
                    <a:pt x="0" y="4"/>
                    <a:pt x="2" y="9"/>
                    <a:pt x="6" y="10"/>
                  </a:cubicBezTo>
                  <a:cubicBezTo>
                    <a:pt x="9" y="11"/>
                    <a:pt x="20" y="9"/>
                    <a:pt x="18"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89" name="Freeform 1179">
              <a:extLst>
                <a:ext uri="{FF2B5EF4-FFF2-40B4-BE49-F238E27FC236}">
                  <a16:creationId xmlns:a16="http://schemas.microsoft.com/office/drawing/2014/main" id="{763A2E3D-BBE8-3F16-5C75-EA27BED24E89}"/>
                </a:ext>
              </a:extLst>
            </p:cNvPr>
            <p:cNvSpPr>
              <a:spLocks/>
            </p:cNvSpPr>
            <p:nvPr/>
          </p:nvSpPr>
          <p:spPr bwMode="auto">
            <a:xfrm>
              <a:off x="4095" y="1822"/>
              <a:ext cx="51" cy="46"/>
            </a:xfrm>
            <a:custGeom>
              <a:avLst/>
              <a:gdLst>
                <a:gd name="T0" fmla="*/ 0 w 25"/>
                <a:gd name="T1" fmla="*/ 85 h 21"/>
                <a:gd name="T2" fmla="*/ 137 w 25"/>
                <a:gd name="T3" fmla="*/ 0 h 21"/>
                <a:gd name="T4" fmla="*/ 0 60000 65536"/>
                <a:gd name="T5" fmla="*/ 0 60000 65536"/>
              </a:gdLst>
              <a:ahLst/>
              <a:cxnLst>
                <a:cxn ang="T4">
                  <a:pos x="T0" y="T1"/>
                </a:cxn>
                <a:cxn ang="T5">
                  <a:pos x="T2" y="T3"/>
                </a:cxn>
              </a:cxnLst>
              <a:rect l="0" t="0" r="r" b="b"/>
              <a:pathLst>
                <a:path w="25" h="21">
                  <a:moveTo>
                    <a:pt x="0" y="8"/>
                  </a:moveTo>
                  <a:cubicBezTo>
                    <a:pt x="0" y="21"/>
                    <a:pt x="25" y="7"/>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0" name="Freeform 1180">
              <a:extLst>
                <a:ext uri="{FF2B5EF4-FFF2-40B4-BE49-F238E27FC236}">
                  <a16:creationId xmlns:a16="http://schemas.microsoft.com/office/drawing/2014/main" id="{8279348F-5978-470D-9585-A5E507C25E16}"/>
                </a:ext>
              </a:extLst>
            </p:cNvPr>
            <p:cNvSpPr>
              <a:spLocks/>
            </p:cNvSpPr>
            <p:nvPr/>
          </p:nvSpPr>
          <p:spPr bwMode="auto">
            <a:xfrm>
              <a:off x="4107" y="1831"/>
              <a:ext cx="14" cy="8"/>
            </a:xfrm>
            <a:custGeom>
              <a:avLst/>
              <a:gdLst>
                <a:gd name="T0" fmla="*/ 0 w 7"/>
                <a:gd name="T1" fmla="*/ 24 h 4"/>
                <a:gd name="T2" fmla="*/ 56 w 7"/>
                <a:gd name="T3" fmla="*/ 0 h 4"/>
                <a:gd name="T4" fmla="*/ 0 60000 65536"/>
                <a:gd name="T5" fmla="*/ 0 60000 65536"/>
              </a:gdLst>
              <a:ahLst/>
              <a:cxnLst>
                <a:cxn ang="T4">
                  <a:pos x="T0" y="T1"/>
                </a:cxn>
                <a:cxn ang="T5">
                  <a:pos x="T2" y="T3"/>
                </a:cxn>
              </a:cxnLst>
              <a:rect l="0" t="0" r="r" b="b"/>
              <a:pathLst>
                <a:path w="7" h="4">
                  <a:moveTo>
                    <a:pt x="0" y="3"/>
                  </a:moveTo>
                  <a:cubicBezTo>
                    <a:pt x="3" y="4"/>
                    <a:pt x="5" y="3"/>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1" name="Freeform 1181">
              <a:extLst>
                <a:ext uri="{FF2B5EF4-FFF2-40B4-BE49-F238E27FC236}">
                  <a16:creationId xmlns:a16="http://schemas.microsoft.com/office/drawing/2014/main" id="{B7D20929-660E-DD1F-1B26-E422A5E262E8}"/>
                </a:ext>
              </a:extLst>
            </p:cNvPr>
            <p:cNvSpPr>
              <a:spLocks/>
            </p:cNvSpPr>
            <p:nvPr/>
          </p:nvSpPr>
          <p:spPr bwMode="auto">
            <a:xfrm>
              <a:off x="4142" y="1796"/>
              <a:ext cx="20" cy="13"/>
            </a:xfrm>
            <a:custGeom>
              <a:avLst/>
              <a:gdLst>
                <a:gd name="T0" fmla="*/ 0 w 10"/>
                <a:gd name="T1" fmla="*/ 20 h 6"/>
                <a:gd name="T2" fmla="*/ 80 w 10"/>
                <a:gd name="T3" fmla="*/ 0 h 6"/>
                <a:gd name="T4" fmla="*/ 0 60000 65536"/>
                <a:gd name="T5" fmla="*/ 0 60000 65536"/>
              </a:gdLst>
              <a:ahLst/>
              <a:cxnLst>
                <a:cxn ang="T4">
                  <a:pos x="T0" y="T1"/>
                </a:cxn>
                <a:cxn ang="T5">
                  <a:pos x="T2" y="T3"/>
                </a:cxn>
              </a:cxnLst>
              <a:rect l="0" t="0" r="r" b="b"/>
              <a:pathLst>
                <a:path w="10" h="6">
                  <a:moveTo>
                    <a:pt x="0" y="2"/>
                  </a:moveTo>
                  <a:cubicBezTo>
                    <a:pt x="2" y="6"/>
                    <a:pt x="8" y="3"/>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2" name="Freeform 1182">
              <a:extLst>
                <a:ext uri="{FF2B5EF4-FFF2-40B4-BE49-F238E27FC236}">
                  <a16:creationId xmlns:a16="http://schemas.microsoft.com/office/drawing/2014/main" id="{D4E058D1-DE74-4488-3688-482EF33A7D04}"/>
                </a:ext>
              </a:extLst>
            </p:cNvPr>
            <p:cNvSpPr>
              <a:spLocks/>
            </p:cNvSpPr>
            <p:nvPr/>
          </p:nvSpPr>
          <p:spPr bwMode="auto">
            <a:xfrm>
              <a:off x="4140" y="1759"/>
              <a:ext cx="10" cy="6"/>
            </a:xfrm>
            <a:custGeom>
              <a:avLst/>
              <a:gdLst>
                <a:gd name="T0" fmla="*/ 0 w 5"/>
                <a:gd name="T1" fmla="*/ 8 h 3"/>
                <a:gd name="T2" fmla="*/ 40 w 5"/>
                <a:gd name="T3" fmla="*/ 0 h 3"/>
                <a:gd name="T4" fmla="*/ 0 60000 65536"/>
                <a:gd name="T5" fmla="*/ 0 60000 65536"/>
              </a:gdLst>
              <a:ahLst/>
              <a:cxnLst>
                <a:cxn ang="T4">
                  <a:pos x="T0" y="T1"/>
                </a:cxn>
                <a:cxn ang="T5">
                  <a:pos x="T2" y="T3"/>
                </a:cxn>
              </a:cxnLst>
              <a:rect l="0" t="0" r="r" b="b"/>
              <a:pathLst>
                <a:path w="5" h="3">
                  <a:moveTo>
                    <a:pt x="0" y="1"/>
                  </a:moveTo>
                  <a:cubicBezTo>
                    <a:pt x="2" y="3"/>
                    <a:pt x="4" y="2"/>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3" name="Freeform 1183">
              <a:extLst>
                <a:ext uri="{FF2B5EF4-FFF2-40B4-BE49-F238E27FC236}">
                  <a16:creationId xmlns:a16="http://schemas.microsoft.com/office/drawing/2014/main" id="{F07E2E90-C640-571C-EAE9-489ABC87A950}"/>
                </a:ext>
              </a:extLst>
            </p:cNvPr>
            <p:cNvSpPr>
              <a:spLocks/>
            </p:cNvSpPr>
            <p:nvPr/>
          </p:nvSpPr>
          <p:spPr bwMode="auto">
            <a:xfrm>
              <a:off x="4183" y="1761"/>
              <a:ext cx="14" cy="13"/>
            </a:xfrm>
            <a:custGeom>
              <a:avLst/>
              <a:gdLst>
                <a:gd name="T0" fmla="*/ 16 w 7"/>
                <a:gd name="T1" fmla="*/ 0 h 6"/>
                <a:gd name="T2" fmla="*/ 56 w 7"/>
                <a:gd name="T3" fmla="*/ 52 h 6"/>
                <a:gd name="T4" fmla="*/ 0 60000 65536"/>
                <a:gd name="T5" fmla="*/ 0 60000 65536"/>
              </a:gdLst>
              <a:ahLst/>
              <a:cxnLst>
                <a:cxn ang="T4">
                  <a:pos x="T0" y="T1"/>
                </a:cxn>
                <a:cxn ang="T5">
                  <a:pos x="T2" y="T3"/>
                </a:cxn>
              </a:cxnLst>
              <a:rect l="0" t="0" r="r" b="b"/>
              <a:pathLst>
                <a:path w="7" h="6">
                  <a:moveTo>
                    <a:pt x="2" y="0"/>
                  </a:moveTo>
                  <a:cubicBezTo>
                    <a:pt x="0" y="4"/>
                    <a:pt x="4" y="6"/>
                    <a:pt x="7"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4" name="Freeform 1184">
              <a:extLst>
                <a:ext uri="{FF2B5EF4-FFF2-40B4-BE49-F238E27FC236}">
                  <a16:creationId xmlns:a16="http://schemas.microsoft.com/office/drawing/2014/main" id="{8B2BCF24-5790-061E-8425-6773D21CE514}"/>
                </a:ext>
              </a:extLst>
            </p:cNvPr>
            <p:cNvSpPr>
              <a:spLocks/>
            </p:cNvSpPr>
            <p:nvPr/>
          </p:nvSpPr>
          <p:spPr bwMode="auto">
            <a:xfrm>
              <a:off x="4070" y="1925"/>
              <a:ext cx="49" cy="39"/>
            </a:xfrm>
            <a:custGeom>
              <a:avLst/>
              <a:gdLst>
                <a:gd name="T0" fmla="*/ 172 w 24"/>
                <a:gd name="T1" fmla="*/ 52 h 18"/>
                <a:gd name="T2" fmla="*/ 137 w 24"/>
                <a:gd name="T3" fmla="*/ 165 h 18"/>
                <a:gd name="T4" fmla="*/ 41 w 24"/>
                <a:gd name="T5" fmla="*/ 0 h 18"/>
                <a:gd name="T6" fmla="*/ 0 60000 65536"/>
                <a:gd name="T7" fmla="*/ 0 60000 65536"/>
                <a:gd name="T8" fmla="*/ 0 60000 65536"/>
              </a:gdLst>
              <a:ahLst/>
              <a:cxnLst>
                <a:cxn ang="T6">
                  <a:pos x="T0" y="T1"/>
                </a:cxn>
                <a:cxn ang="T7">
                  <a:pos x="T2" y="T3"/>
                </a:cxn>
                <a:cxn ang="T8">
                  <a:pos x="T4" y="T5"/>
                </a:cxn>
              </a:cxnLst>
              <a:rect l="0" t="0" r="r" b="b"/>
              <a:pathLst>
                <a:path w="24" h="18">
                  <a:moveTo>
                    <a:pt x="20" y="5"/>
                  </a:moveTo>
                  <a:cubicBezTo>
                    <a:pt x="24" y="9"/>
                    <a:pt x="22" y="14"/>
                    <a:pt x="16" y="16"/>
                  </a:cubicBezTo>
                  <a:cubicBezTo>
                    <a:pt x="8" y="18"/>
                    <a:pt x="0" y="7"/>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5" name="Freeform 1185">
              <a:extLst>
                <a:ext uri="{FF2B5EF4-FFF2-40B4-BE49-F238E27FC236}">
                  <a16:creationId xmlns:a16="http://schemas.microsoft.com/office/drawing/2014/main" id="{8F2D76FF-3020-28D9-4C51-C1EF5DA075EA}"/>
                </a:ext>
              </a:extLst>
            </p:cNvPr>
            <p:cNvSpPr>
              <a:spLocks/>
            </p:cNvSpPr>
            <p:nvPr/>
          </p:nvSpPr>
          <p:spPr bwMode="auto">
            <a:xfrm>
              <a:off x="4054" y="1986"/>
              <a:ext cx="65" cy="37"/>
            </a:xfrm>
            <a:custGeom>
              <a:avLst/>
              <a:gdLst>
                <a:gd name="T0" fmla="*/ 185 w 32"/>
                <a:gd name="T1" fmla="*/ 0 h 17"/>
                <a:gd name="T2" fmla="*/ 33 w 32"/>
                <a:gd name="T3" fmla="*/ 9 h 17"/>
                <a:gd name="T4" fmla="*/ 0 60000 65536"/>
                <a:gd name="T5" fmla="*/ 0 60000 65536"/>
              </a:gdLst>
              <a:ahLst/>
              <a:cxnLst>
                <a:cxn ang="T4">
                  <a:pos x="T0" y="T1"/>
                </a:cxn>
                <a:cxn ang="T5">
                  <a:pos x="T2" y="T3"/>
                </a:cxn>
              </a:cxnLst>
              <a:rect l="0" t="0" r="r" b="b"/>
              <a:pathLst>
                <a:path w="32" h="17">
                  <a:moveTo>
                    <a:pt x="22" y="0"/>
                  </a:moveTo>
                  <a:cubicBezTo>
                    <a:pt x="32" y="9"/>
                    <a:pt x="0" y="17"/>
                    <a:pt x="4"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6" name="Freeform 1186">
              <a:extLst>
                <a:ext uri="{FF2B5EF4-FFF2-40B4-BE49-F238E27FC236}">
                  <a16:creationId xmlns:a16="http://schemas.microsoft.com/office/drawing/2014/main" id="{131CFD9A-B1B9-77AF-73F3-9C08A73A9E3A}"/>
                </a:ext>
              </a:extLst>
            </p:cNvPr>
            <p:cNvSpPr>
              <a:spLocks/>
            </p:cNvSpPr>
            <p:nvPr/>
          </p:nvSpPr>
          <p:spPr bwMode="auto">
            <a:xfrm>
              <a:off x="4031" y="1962"/>
              <a:ext cx="47" cy="37"/>
            </a:xfrm>
            <a:custGeom>
              <a:avLst/>
              <a:gdLst>
                <a:gd name="T0" fmla="*/ 137 w 23"/>
                <a:gd name="T1" fmla="*/ 0 h 17"/>
                <a:gd name="T2" fmla="*/ 188 w 23"/>
                <a:gd name="T3" fmla="*/ 72 h 17"/>
                <a:gd name="T4" fmla="*/ 0 w 23"/>
                <a:gd name="T5" fmla="*/ 72 h 17"/>
                <a:gd name="T6" fmla="*/ 0 60000 65536"/>
                <a:gd name="T7" fmla="*/ 0 60000 65536"/>
                <a:gd name="T8" fmla="*/ 0 60000 65536"/>
              </a:gdLst>
              <a:ahLst/>
              <a:cxnLst>
                <a:cxn ang="T6">
                  <a:pos x="T0" y="T1"/>
                </a:cxn>
                <a:cxn ang="T7">
                  <a:pos x="T2" y="T3"/>
                </a:cxn>
                <a:cxn ang="T8">
                  <a:pos x="T4" y="T5"/>
                </a:cxn>
              </a:cxnLst>
              <a:rect l="0" t="0" r="r" b="b"/>
              <a:pathLst>
                <a:path w="23" h="17">
                  <a:moveTo>
                    <a:pt x="16" y="0"/>
                  </a:moveTo>
                  <a:cubicBezTo>
                    <a:pt x="20" y="0"/>
                    <a:pt x="23" y="3"/>
                    <a:pt x="22" y="7"/>
                  </a:cubicBezTo>
                  <a:cubicBezTo>
                    <a:pt x="20" y="17"/>
                    <a:pt x="4" y="12"/>
                    <a:pt x="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7" name="Freeform 1187">
              <a:extLst>
                <a:ext uri="{FF2B5EF4-FFF2-40B4-BE49-F238E27FC236}">
                  <a16:creationId xmlns:a16="http://schemas.microsoft.com/office/drawing/2014/main" id="{0650AA3B-0B37-5300-71DF-738AAFCE7466}"/>
                </a:ext>
              </a:extLst>
            </p:cNvPr>
            <p:cNvSpPr>
              <a:spLocks/>
            </p:cNvSpPr>
            <p:nvPr/>
          </p:nvSpPr>
          <p:spPr bwMode="auto">
            <a:xfrm>
              <a:off x="4074" y="1993"/>
              <a:ext cx="13" cy="4"/>
            </a:xfrm>
            <a:custGeom>
              <a:avLst/>
              <a:gdLst>
                <a:gd name="T0" fmla="*/ 61 w 6"/>
                <a:gd name="T1" fmla="*/ 0 h 2"/>
                <a:gd name="T2" fmla="*/ 0 w 6"/>
                <a:gd name="T3" fmla="*/ 8 h 2"/>
                <a:gd name="T4" fmla="*/ 0 60000 65536"/>
                <a:gd name="T5" fmla="*/ 0 60000 65536"/>
              </a:gdLst>
              <a:ahLst/>
              <a:cxnLst>
                <a:cxn ang="T4">
                  <a:pos x="T0" y="T1"/>
                </a:cxn>
                <a:cxn ang="T5">
                  <a:pos x="T2" y="T3"/>
                </a:cxn>
              </a:cxnLst>
              <a:rect l="0" t="0" r="r" b="b"/>
              <a:pathLst>
                <a:path w="6" h="2">
                  <a:moveTo>
                    <a:pt x="6" y="0"/>
                  </a:moveTo>
                  <a:cubicBezTo>
                    <a:pt x="5" y="2"/>
                    <a:pt x="2" y="2"/>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8" name="Freeform 1188">
              <a:extLst>
                <a:ext uri="{FF2B5EF4-FFF2-40B4-BE49-F238E27FC236}">
                  <a16:creationId xmlns:a16="http://schemas.microsoft.com/office/drawing/2014/main" id="{F7998BEA-6C93-A8ED-6D9C-EE1343E8A2E3}"/>
                </a:ext>
              </a:extLst>
            </p:cNvPr>
            <p:cNvSpPr>
              <a:spLocks/>
            </p:cNvSpPr>
            <p:nvPr/>
          </p:nvSpPr>
          <p:spPr bwMode="auto">
            <a:xfrm>
              <a:off x="4033" y="1925"/>
              <a:ext cx="41" cy="39"/>
            </a:xfrm>
            <a:custGeom>
              <a:avLst/>
              <a:gdLst>
                <a:gd name="T0" fmla="*/ 0 w 20"/>
                <a:gd name="T1" fmla="*/ 72 h 18"/>
                <a:gd name="T2" fmla="*/ 121 w 20"/>
                <a:gd name="T3" fmla="*/ 0 h 18"/>
                <a:gd name="T4" fmla="*/ 0 60000 65536"/>
                <a:gd name="T5" fmla="*/ 0 60000 65536"/>
              </a:gdLst>
              <a:ahLst/>
              <a:cxnLst>
                <a:cxn ang="T4">
                  <a:pos x="T0" y="T1"/>
                </a:cxn>
                <a:cxn ang="T5">
                  <a:pos x="T2" y="T3"/>
                </a:cxn>
              </a:cxnLst>
              <a:rect l="0" t="0" r="r" b="b"/>
              <a:pathLst>
                <a:path w="20" h="18">
                  <a:moveTo>
                    <a:pt x="0" y="7"/>
                  </a:moveTo>
                  <a:cubicBezTo>
                    <a:pt x="3" y="18"/>
                    <a:pt x="20" y="7"/>
                    <a:pt x="1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199" name="Freeform 1189">
              <a:extLst>
                <a:ext uri="{FF2B5EF4-FFF2-40B4-BE49-F238E27FC236}">
                  <a16:creationId xmlns:a16="http://schemas.microsoft.com/office/drawing/2014/main" id="{27F62338-5EC6-B16B-CA98-AB4E74948864}"/>
                </a:ext>
              </a:extLst>
            </p:cNvPr>
            <p:cNvSpPr>
              <a:spLocks/>
            </p:cNvSpPr>
            <p:nvPr/>
          </p:nvSpPr>
          <p:spPr bwMode="auto">
            <a:xfrm>
              <a:off x="4046" y="1968"/>
              <a:ext cx="20" cy="14"/>
            </a:xfrm>
            <a:custGeom>
              <a:avLst/>
              <a:gdLst>
                <a:gd name="T0" fmla="*/ 0 w 10"/>
                <a:gd name="T1" fmla="*/ 28 h 6"/>
                <a:gd name="T2" fmla="*/ 80 w 10"/>
                <a:gd name="T3" fmla="*/ 0 h 6"/>
                <a:gd name="T4" fmla="*/ 0 60000 65536"/>
                <a:gd name="T5" fmla="*/ 0 60000 65536"/>
              </a:gdLst>
              <a:ahLst/>
              <a:cxnLst>
                <a:cxn ang="T4">
                  <a:pos x="T0" y="T1"/>
                </a:cxn>
                <a:cxn ang="T5">
                  <a:pos x="T2" y="T3"/>
                </a:cxn>
              </a:cxnLst>
              <a:rect l="0" t="0" r="r" b="b"/>
              <a:pathLst>
                <a:path w="10" h="6">
                  <a:moveTo>
                    <a:pt x="0" y="2"/>
                  </a:moveTo>
                  <a:cubicBezTo>
                    <a:pt x="2" y="6"/>
                    <a:pt x="8" y="2"/>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0" name="Freeform 1190">
              <a:extLst>
                <a:ext uri="{FF2B5EF4-FFF2-40B4-BE49-F238E27FC236}">
                  <a16:creationId xmlns:a16="http://schemas.microsoft.com/office/drawing/2014/main" id="{004709C5-5264-5188-04F0-A19B541415A0}"/>
                </a:ext>
              </a:extLst>
            </p:cNvPr>
            <p:cNvSpPr>
              <a:spLocks/>
            </p:cNvSpPr>
            <p:nvPr/>
          </p:nvSpPr>
          <p:spPr bwMode="auto">
            <a:xfrm>
              <a:off x="4043" y="1931"/>
              <a:ext cx="11" cy="7"/>
            </a:xfrm>
            <a:custGeom>
              <a:avLst/>
              <a:gdLst>
                <a:gd name="T0" fmla="*/ 0 w 5"/>
                <a:gd name="T1" fmla="*/ 12 h 3"/>
                <a:gd name="T2" fmla="*/ 53 w 5"/>
                <a:gd name="T3" fmla="*/ 0 h 3"/>
                <a:gd name="T4" fmla="*/ 0 60000 65536"/>
                <a:gd name="T5" fmla="*/ 0 60000 65536"/>
              </a:gdLst>
              <a:ahLst/>
              <a:cxnLst>
                <a:cxn ang="T4">
                  <a:pos x="T0" y="T1"/>
                </a:cxn>
                <a:cxn ang="T5">
                  <a:pos x="T2" y="T3"/>
                </a:cxn>
              </a:cxnLst>
              <a:rect l="0" t="0" r="r" b="b"/>
              <a:pathLst>
                <a:path w="5" h="3">
                  <a:moveTo>
                    <a:pt x="0" y="1"/>
                  </a:moveTo>
                  <a:cubicBezTo>
                    <a:pt x="2" y="3"/>
                    <a:pt x="4" y="1"/>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1" name="Freeform 1191">
              <a:extLst>
                <a:ext uri="{FF2B5EF4-FFF2-40B4-BE49-F238E27FC236}">
                  <a16:creationId xmlns:a16="http://schemas.microsoft.com/office/drawing/2014/main" id="{BC58D3E0-A686-0849-48CD-C9FC12722E32}"/>
                </a:ext>
              </a:extLst>
            </p:cNvPr>
            <p:cNvSpPr>
              <a:spLocks/>
            </p:cNvSpPr>
            <p:nvPr/>
          </p:nvSpPr>
          <p:spPr bwMode="auto">
            <a:xfrm>
              <a:off x="4087" y="1934"/>
              <a:ext cx="14" cy="13"/>
            </a:xfrm>
            <a:custGeom>
              <a:avLst/>
              <a:gdLst>
                <a:gd name="T0" fmla="*/ 16 w 7"/>
                <a:gd name="T1" fmla="*/ 0 h 6"/>
                <a:gd name="T2" fmla="*/ 56 w 7"/>
                <a:gd name="T3" fmla="*/ 52 h 6"/>
                <a:gd name="T4" fmla="*/ 0 60000 65536"/>
                <a:gd name="T5" fmla="*/ 0 60000 65536"/>
              </a:gdLst>
              <a:ahLst/>
              <a:cxnLst>
                <a:cxn ang="T4">
                  <a:pos x="T0" y="T1"/>
                </a:cxn>
                <a:cxn ang="T5">
                  <a:pos x="T2" y="T3"/>
                </a:cxn>
              </a:cxnLst>
              <a:rect l="0" t="0" r="r" b="b"/>
              <a:pathLst>
                <a:path w="7" h="6">
                  <a:moveTo>
                    <a:pt x="2" y="0"/>
                  </a:moveTo>
                  <a:cubicBezTo>
                    <a:pt x="0" y="4"/>
                    <a:pt x="4" y="6"/>
                    <a:pt x="7"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2" name="Freeform 1192">
              <a:extLst>
                <a:ext uri="{FF2B5EF4-FFF2-40B4-BE49-F238E27FC236}">
                  <a16:creationId xmlns:a16="http://schemas.microsoft.com/office/drawing/2014/main" id="{FAAC4B48-4590-A149-6573-3BF75E83073A}"/>
                </a:ext>
              </a:extLst>
            </p:cNvPr>
            <p:cNvSpPr>
              <a:spLocks/>
            </p:cNvSpPr>
            <p:nvPr/>
          </p:nvSpPr>
          <p:spPr bwMode="auto">
            <a:xfrm>
              <a:off x="4265" y="1783"/>
              <a:ext cx="35" cy="39"/>
            </a:xfrm>
            <a:custGeom>
              <a:avLst/>
              <a:gdLst>
                <a:gd name="T0" fmla="*/ 43 w 17"/>
                <a:gd name="T1" fmla="*/ 0 h 18"/>
                <a:gd name="T2" fmla="*/ 148 w 17"/>
                <a:gd name="T3" fmla="*/ 104 h 18"/>
                <a:gd name="T4" fmla="*/ 0 60000 65536"/>
                <a:gd name="T5" fmla="*/ 0 60000 65536"/>
              </a:gdLst>
              <a:ahLst/>
              <a:cxnLst>
                <a:cxn ang="T4">
                  <a:pos x="T0" y="T1"/>
                </a:cxn>
                <a:cxn ang="T5">
                  <a:pos x="T2" y="T3"/>
                </a:cxn>
              </a:cxnLst>
              <a:rect l="0" t="0" r="r" b="b"/>
              <a:pathLst>
                <a:path w="17" h="18">
                  <a:moveTo>
                    <a:pt x="5" y="0"/>
                  </a:moveTo>
                  <a:cubicBezTo>
                    <a:pt x="0" y="8"/>
                    <a:pt x="11" y="18"/>
                    <a:pt x="17"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3" name="Freeform 1193">
              <a:extLst>
                <a:ext uri="{FF2B5EF4-FFF2-40B4-BE49-F238E27FC236}">
                  <a16:creationId xmlns:a16="http://schemas.microsoft.com/office/drawing/2014/main" id="{5C73807D-5776-B4AF-6BE5-F6514956846A}"/>
                </a:ext>
              </a:extLst>
            </p:cNvPr>
            <p:cNvSpPr>
              <a:spLocks/>
            </p:cNvSpPr>
            <p:nvPr/>
          </p:nvSpPr>
          <p:spPr bwMode="auto">
            <a:xfrm>
              <a:off x="4253" y="1798"/>
              <a:ext cx="12" cy="7"/>
            </a:xfrm>
            <a:custGeom>
              <a:avLst/>
              <a:gdLst>
                <a:gd name="T0" fmla="*/ 0 w 6"/>
                <a:gd name="T1" fmla="*/ 0 h 3"/>
                <a:gd name="T2" fmla="*/ 48 w 6"/>
                <a:gd name="T3" fmla="*/ 12 h 3"/>
                <a:gd name="T4" fmla="*/ 0 60000 65536"/>
                <a:gd name="T5" fmla="*/ 0 60000 65536"/>
              </a:gdLst>
              <a:ahLst/>
              <a:cxnLst>
                <a:cxn ang="T4">
                  <a:pos x="T0" y="T1"/>
                </a:cxn>
                <a:cxn ang="T5">
                  <a:pos x="T2" y="T3"/>
                </a:cxn>
              </a:cxnLst>
              <a:rect l="0" t="0" r="r" b="b"/>
              <a:pathLst>
                <a:path w="6" h="3">
                  <a:moveTo>
                    <a:pt x="0" y="0"/>
                  </a:moveTo>
                  <a:cubicBezTo>
                    <a:pt x="2" y="3"/>
                    <a:pt x="4" y="3"/>
                    <a:pt x="6"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4" name="Freeform 1194">
              <a:extLst>
                <a:ext uri="{FF2B5EF4-FFF2-40B4-BE49-F238E27FC236}">
                  <a16:creationId xmlns:a16="http://schemas.microsoft.com/office/drawing/2014/main" id="{9608EB17-E3DA-82AC-3A5A-7BE68F967AE7}"/>
                </a:ext>
              </a:extLst>
            </p:cNvPr>
            <p:cNvSpPr>
              <a:spLocks/>
            </p:cNvSpPr>
            <p:nvPr/>
          </p:nvSpPr>
          <p:spPr bwMode="auto">
            <a:xfrm>
              <a:off x="4285" y="1829"/>
              <a:ext cx="19" cy="10"/>
            </a:xfrm>
            <a:custGeom>
              <a:avLst/>
              <a:gdLst>
                <a:gd name="T0" fmla="*/ 0 w 9"/>
                <a:gd name="T1" fmla="*/ 0 h 5"/>
                <a:gd name="T2" fmla="*/ 84 w 9"/>
                <a:gd name="T3" fmla="*/ 0 h 5"/>
                <a:gd name="T4" fmla="*/ 0 60000 65536"/>
                <a:gd name="T5" fmla="*/ 0 60000 65536"/>
              </a:gdLst>
              <a:ahLst/>
              <a:cxnLst>
                <a:cxn ang="T4">
                  <a:pos x="T0" y="T1"/>
                </a:cxn>
                <a:cxn ang="T5">
                  <a:pos x="T2" y="T3"/>
                </a:cxn>
              </a:cxnLst>
              <a:rect l="0" t="0" r="r" b="b"/>
              <a:pathLst>
                <a:path w="9" h="5">
                  <a:moveTo>
                    <a:pt x="0" y="0"/>
                  </a:moveTo>
                  <a:cubicBezTo>
                    <a:pt x="1" y="5"/>
                    <a:pt x="8" y="4"/>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5" name="Freeform 1195">
              <a:extLst>
                <a:ext uri="{FF2B5EF4-FFF2-40B4-BE49-F238E27FC236}">
                  <a16:creationId xmlns:a16="http://schemas.microsoft.com/office/drawing/2014/main" id="{D9EF7BB2-AB3B-8E20-A680-FC1A2BFEC36A}"/>
                </a:ext>
              </a:extLst>
            </p:cNvPr>
            <p:cNvSpPr>
              <a:spLocks/>
            </p:cNvSpPr>
            <p:nvPr/>
          </p:nvSpPr>
          <p:spPr bwMode="auto">
            <a:xfrm>
              <a:off x="4283" y="1881"/>
              <a:ext cx="13" cy="2"/>
            </a:xfrm>
            <a:custGeom>
              <a:avLst/>
              <a:gdLst>
                <a:gd name="T0" fmla="*/ 0 w 6"/>
                <a:gd name="T1" fmla="*/ 0 h 1"/>
                <a:gd name="T2" fmla="*/ 61 w 6"/>
                <a:gd name="T3" fmla="*/ 0 h 1"/>
                <a:gd name="T4" fmla="*/ 0 60000 65536"/>
                <a:gd name="T5" fmla="*/ 0 60000 65536"/>
              </a:gdLst>
              <a:ahLst/>
              <a:cxnLst>
                <a:cxn ang="T4">
                  <a:pos x="T0" y="T1"/>
                </a:cxn>
                <a:cxn ang="T5">
                  <a:pos x="T2" y="T3"/>
                </a:cxn>
              </a:cxnLst>
              <a:rect l="0" t="0" r="r" b="b"/>
              <a:pathLst>
                <a:path w="6" h="1">
                  <a:moveTo>
                    <a:pt x="0" y="0"/>
                  </a:moveTo>
                  <a:cubicBezTo>
                    <a:pt x="2" y="1"/>
                    <a:pt x="4" y="1"/>
                    <a:pt x="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6" name="Freeform 1196">
              <a:extLst>
                <a:ext uri="{FF2B5EF4-FFF2-40B4-BE49-F238E27FC236}">
                  <a16:creationId xmlns:a16="http://schemas.microsoft.com/office/drawing/2014/main" id="{A815F501-ADE8-4BC0-43C8-B76CD91AB108}"/>
                </a:ext>
              </a:extLst>
            </p:cNvPr>
            <p:cNvSpPr>
              <a:spLocks/>
            </p:cNvSpPr>
            <p:nvPr/>
          </p:nvSpPr>
          <p:spPr bwMode="auto">
            <a:xfrm>
              <a:off x="4232" y="1927"/>
              <a:ext cx="14" cy="13"/>
            </a:xfrm>
            <a:custGeom>
              <a:avLst/>
              <a:gdLst>
                <a:gd name="T0" fmla="*/ 0 w 7"/>
                <a:gd name="T1" fmla="*/ 43 h 6"/>
                <a:gd name="T2" fmla="*/ 56 w 7"/>
                <a:gd name="T3" fmla="*/ 0 h 6"/>
                <a:gd name="T4" fmla="*/ 0 60000 65536"/>
                <a:gd name="T5" fmla="*/ 0 60000 65536"/>
              </a:gdLst>
              <a:ahLst/>
              <a:cxnLst>
                <a:cxn ang="T4">
                  <a:pos x="T0" y="T1"/>
                </a:cxn>
                <a:cxn ang="T5">
                  <a:pos x="T2" y="T3"/>
                </a:cxn>
              </a:cxnLst>
              <a:rect l="0" t="0" r="r" b="b"/>
              <a:pathLst>
                <a:path w="7" h="6">
                  <a:moveTo>
                    <a:pt x="0" y="4"/>
                  </a:moveTo>
                  <a:cubicBezTo>
                    <a:pt x="3" y="6"/>
                    <a:pt x="7" y="4"/>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7" name="Freeform 1197">
              <a:extLst>
                <a:ext uri="{FF2B5EF4-FFF2-40B4-BE49-F238E27FC236}">
                  <a16:creationId xmlns:a16="http://schemas.microsoft.com/office/drawing/2014/main" id="{FD454FB7-AF78-69E0-ABDA-175C47E1607F}"/>
                </a:ext>
              </a:extLst>
            </p:cNvPr>
            <p:cNvSpPr>
              <a:spLocks/>
            </p:cNvSpPr>
            <p:nvPr/>
          </p:nvSpPr>
          <p:spPr bwMode="auto">
            <a:xfrm>
              <a:off x="4300" y="2038"/>
              <a:ext cx="16" cy="9"/>
            </a:xfrm>
            <a:custGeom>
              <a:avLst/>
              <a:gdLst>
                <a:gd name="T0" fmla="*/ 8 w 8"/>
                <a:gd name="T1" fmla="*/ 0 h 4"/>
                <a:gd name="T2" fmla="*/ 64 w 8"/>
                <a:gd name="T3" fmla="*/ 0 h 4"/>
                <a:gd name="T4" fmla="*/ 0 60000 65536"/>
                <a:gd name="T5" fmla="*/ 0 60000 65536"/>
              </a:gdLst>
              <a:ahLst/>
              <a:cxnLst>
                <a:cxn ang="T4">
                  <a:pos x="T0" y="T1"/>
                </a:cxn>
                <a:cxn ang="T5">
                  <a:pos x="T2" y="T3"/>
                </a:cxn>
              </a:cxnLst>
              <a:rect l="0" t="0" r="r" b="b"/>
              <a:pathLst>
                <a:path w="8" h="4">
                  <a:moveTo>
                    <a:pt x="1" y="0"/>
                  </a:moveTo>
                  <a:cubicBezTo>
                    <a:pt x="0" y="4"/>
                    <a:pt x="6"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8" name="Freeform 1198">
              <a:extLst>
                <a:ext uri="{FF2B5EF4-FFF2-40B4-BE49-F238E27FC236}">
                  <a16:creationId xmlns:a16="http://schemas.microsoft.com/office/drawing/2014/main" id="{7803AAFD-FA93-9E58-1C33-CD8B1E543792}"/>
                </a:ext>
              </a:extLst>
            </p:cNvPr>
            <p:cNvSpPr>
              <a:spLocks/>
            </p:cNvSpPr>
            <p:nvPr/>
          </p:nvSpPr>
          <p:spPr bwMode="auto">
            <a:xfrm>
              <a:off x="4160" y="2017"/>
              <a:ext cx="37" cy="39"/>
            </a:xfrm>
            <a:custGeom>
              <a:avLst/>
              <a:gdLst>
                <a:gd name="T0" fmla="*/ 60 w 18"/>
                <a:gd name="T1" fmla="*/ 0 h 18"/>
                <a:gd name="T2" fmla="*/ 156 w 18"/>
                <a:gd name="T3" fmla="*/ 93 h 18"/>
                <a:gd name="T4" fmla="*/ 0 60000 65536"/>
                <a:gd name="T5" fmla="*/ 0 60000 65536"/>
              </a:gdLst>
              <a:ahLst/>
              <a:cxnLst>
                <a:cxn ang="T4">
                  <a:pos x="T0" y="T1"/>
                </a:cxn>
                <a:cxn ang="T5">
                  <a:pos x="T2" y="T3"/>
                </a:cxn>
              </a:cxnLst>
              <a:rect l="0" t="0" r="r" b="b"/>
              <a:pathLst>
                <a:path w="18" h="18">
                  <a:moveTo>
                    <a:pt x="7" y="0"/>
                  </a:moveTo>
                  <a:cubicBezTo>
                    <a:pt x="0" y="3"/>
                    <a:pt x="10" y="18"/>
                    <a:pt x="18"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09" name="Freeform 1199">
              <a:extLst>
                <a:ext uri="{FF2B5EF4-FFF2-40B4-BE49-F238E27FC236}">
                  <a16:creationId xmlns:a16="http://schemas.microsoft.com/office/drawing/2014/main" id="{A15FAC96-F081-81FB-BA2E-B9CF46A3C01E}"/>
                </a:ext>
              </a:extLst>
            </p:cNvPr>
            <p:cNvSpPr>
              <a:spLocks/>
            </p:cNvSpPr>
            <p:nvPr/>
          </p:nvSpPr>
          <p:spPr bwMode="auto">
            <a:xfrm>
              <a:off x="4181" y="2025"/>
              <a:ext cx="8" cy="7"/>
            </a:xfrm>
            <a:custGeom>
              <a:avLst/>
              <a:gdLst>
                <a:gd name="T0" fmla="*/ 0 w 4"/>
                <a:gd name="T1" fmla="*/ 0 h 3"/>
                <a:gd name="T2" fmla="*/ 32 w 4"/>
                <a:gd name="T3" fmla="*/ 37 h 3"/>
                <a:gd name="T4" fmla="*/ 0 60000 65536"/>
                <a:gd name="T5" fmla="*/ 0 60000 65536"/>
              </a:gdLst>
              <a:ahLst/>
              <a:cxnLst>
                <a:cxn ang="T4">
                  <a:pos x="T0" y="T1"/>
                </a:cxn>
                <a:cxn ang="T5">
                  <a:pos x="T2" y="T3"/>
                </a:cxn>
              </a:cxnLst>
              <a:rect l="0" t="0" r="r" b="b"/>
              <a:pathLst>
                <a:path w="4" h="3">
                  <a:moveTo>
                    <a:pt x="0" y="0"/>
                  </a:moveTo>
                  <a:cubicBezTo>
                    <a:pt x="1" y="2"/>
                    <a:pt x="2" y="3"/>
                    <a:pt x="4"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0" name="Freeform 1200">
              <a:extLst>
                <a:ext uri="{FF2B5EF4-FFF2-40B4-BE49-F238E27FC236}">
                  <a16:creationId xmlns:a16="http://schemas.microsoft.com/office/drawing/2014/main" id="{2EC374F4-8817-5832-8E91-BA1BF2E8A0CE}"/>
                </a:ext>
              </a:extLst>
            </p:cNvPr>
            <p:cNvSpPr>
              <a:spLocks/>
            </p:cNvSpPr>
            <p:nvPr/>
          </p:nvSpPr>
          <p:spPr bwMode="auto">
            <a:xfrm>
              <a:off x="4111" y="1940"/>
              <a:ext cx="43" cy="24"/>
            </a:xfrm>
            <a:custGeom>
              <a:avLst/>
              <a:gdLst>
                <a:gd name="T0" fmla="*/ 16 w 21"/>
                <a:gd name="T1" fmla="*/ 61 h 11"/>
                <a:gd name="T2" fmla="*/ 84 w 21"/>
                <a:gd name="T3" fmla="*/ 105 h 11"/>
                <a:gd name="T4" fmla="*/ 139 w 21"/>
                <a:gd name="T5" fmla="*/ 0 h 11"/>
                <a:gd name="T6" fmla="*/ 0 60000 65536"/>
                <a:gd name="T7" fmla="*/ 0 60000 65536"/>
                <a:gd name="T8" fmla="*/ 0 60000 65536"/>
              </a:gdLst>
              <a:ahLst/>
              <a:cxnLst>
                <a:cxn ang="T6">
                  <a:pos x="T0" y="T1"/>
                </a:cxn>
                <a:cxn ang="T7">
                  <a:pos x="T2" y="T3"/>
                </a:cxn>
                <a:cxn ang="T8">
                  <a:pos x="T4" y="T5"/>
                </a:cxn>
              </a:cxnLst>
              <a:rect l="0" t="0" r="r" b="b"/>
              <a:pathLst>
                <a:path w="21" h="11">
                  <a:moveTo>
                    <a:pt x="2" y="6"/>
                  </a:moveTo>
                  <a:cubicBezTo>
                    <a:pt x="0" y="11"/>
                    <a:pt x="7" y="11"/>
                    <a:pt x="10" y="10"/>
                  </a:cubicBezTo>
                  <a:cubicBezTo>
                    <a:pt x="13" y="10"/>
                    <a:pt x="21" y="3"/>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1" name="Freeform 1201">
              <a:extLst>
                <a:ext uri="{FF2B5EF4-FFF2-40B4-BE49-F238E27FC236}">
                  <a16:creationId xmlns:a16="http://schemas.microsoft.com/office/drawing/2014/main" id="{A9414DE6-FB04-E085-9278-B7E26D36B3EA}"/>
                </a:ext>
              </a:extLst>
            </p:cNvPr>
            <p:cNvSpPr>
              <a:spLocks/>
            </p:cNvSpPr>
            <p:nvPr/>
          </p:nvSpPr>
          <p:spPr bwMode="auto">
            <a:xfrm>
              <a:off x="4103" y="1885"/>
              <a:ext cx="10" cy="9"/>
            </a:xfrm>
            <a:custGeom>
              <a:avLst/>
              <a:gdLst>
                <a:gd name="T0" fmla="*/ 8 w 5"/>
                <a:gd name="T1" fmla="*/ 0 h 4"/>
                <a:gd name="T2" fmla="*/ 40 w 5"/>
                <a:gd name="T3" fmla="*/ 36 h 4"/>
                <a:gd name="T4" fmla="*/ 0 60000 65536"/>
                <a:gd name="T5" fmla="*/ 0 60000 65536"/>
              </a:gdLst>
              <a:ahLst/>
              <a:cxnLst>
                <a:cxn ang="T4">
                  <a:pos x="T0" y="T1"/>
                </a:cxn>
                <a:cxn ang="T5">
                  <a:pos x="T2" y="T3"/>
                </a:cxn>
              </a:cxnLst>
              <a:rect l="0" t="0" r="r" b="b"/>
              <a:pathLst>
                <a:path w="5" h="4">
                  <a:moveTo>
                    <a:pt x="1" y="0"/>
                  </a:moveTo>
                  <a:cubicBezTo>
                    <a:pt x="0" y="3"/>
                    <a:pt x="3" y="4"/>
                    <a:pt x="5"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2" name="Freeform 1202">
              <a:extLst>
                <a:ext uri="{FF2B5EF4-FFF2-40B4-BE49-F238E27FC236}">
                  <a16:creationId xmlns:a16="http://schemas.microsoft.com/office/drawing/2014/main" id="{7C3DAD26-0167-59F0-74DE-FAAF9CA112C3}"/>
                </a:ext>
              </a:extLst>
            </p:cNvPr>
            <p:cNvSpPr>
              <a:spLocks/>
            </p:cNvSpPr>
            <p:nvPr/>
          </p:nvSpPr>
          <p:spPr bwMode="auto">
            <a:xfrm>
              <a:off x="4062" y="1888"/>
              <a:ext cx="29" cy="30"/>
            </a:xfrm>
            <a:custGeom>
              <a:avLst/>
              <a:gdLst>
                <a:gd name="T0" fmla="*/ 25 w 14"/>
                <a:gd name="T1" fmla="*/ 0 h 14"/>
                <a:gd name="T2" fmla="*/ 0 w 14"/>
                <a:gd name="T3" fmla="*/ 60 h 14"/>
                <a:gd name="T4" fmla="*/ 124 w 14"/>
                <a:gd name="T5" fmla="*/ 109 h 14"/>
                <a:gd name="T6" fmla="*/ 0 60000 65536"/>
                <a:gd name="T7" fmla="*/ 0 60000 65536"/>
                <a:gd name="T8" fmla="*/ 0 60000 65536"/>
              </a:gdLst>
              <a:ahLst/>
              <a:cxnLst>
                <a:cxn ang="T6">
                  <a:pos x="T0" y="T1"/>
                </a:cxn>
                <a:cxn ang="T7">
                  <a:pos x="T2" y="T3"/>
                </a:cxn>
                <a:cxn ang="T8">
                  <a:pos x="T4" y="T5"/>
                </a:cxn>
              </a:cxnLst>
              <a:rect l="0" t="0" r="r" b="b"/>
              <a:pathLst>
                <a:path w="14" h="14">
                  <a:moveTo>
                    <a:pt x="3" y="0"/>
                  </a:moveTo>
                  <a:cubicBezTo>
                    <a:pt x="1" y="1"/>
                    <a:pt x="0" y="3"/>
                    <a:pt x="0" y="6"/>
                  </a:cubicBezTo>
                  <a:cubicBezTo>
                    <a:pt x="0" y="14"/>
                    <a:pt x="8" y="14"/>
                    <a:pt x="14"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3" name="Freeform 1203">
              <a:extLst>
                <a:ext uri="{FF2B5EF4-FFF2-40B4-BE49-F238E27FC236}">
                  <a16:creationId xmlns:a16="http://schemas.microsoft.com/office/drawing/2014/main" id="{AB541A4F-187C-0535-12C1-3A6A0C511EB4}"/>
                </a:ext>
              </a:extLst>
            </p:cNvPr>
            <p:cNvSpPr>
              <a:spLocks/>
            </p:cNvSpPr>
            <p:nvPr/>
          </p:nvSpPr>
          <p:spPr bwMode="auto">
            <a:xfrm>
              <a:off x="4076" y="1894"/>
              <a:ext cx="6" cy="9"/>
            </a:xfrm>
            <a:custGeom>
              <a:avLst/>
              <a:gdLst>
                <a:gd name="T0" fmla="*/ 0 w 3"/>
                <a:gd name="T1" fmla="*/ 0 h 4"/>
                <a:gd name="T2" fmla="*/ 24 w 3"/>
                <a:gd name="T3" fmla="*/ 45 h 4"/>
                <a:gd name="T4" fmla="*/ 0 60000 65536"/>
                <a:gd name="T5" fmla="*/ 0 60000 65536"/>
              </a:gdLst>
              <a:ahLst/>
              <a:cxnLst>
                <a:cxn ang="T4">
                  <a:pos x="T0" y="T1"/>
                </a:cxn>
                <a:cxn ang="T5">
                  <a:pos x="T2" y="T3"/>
                </a:cxn>
              </a:cxnLst>
              <a:rect l="0" t="0" r="r" b="b"/>
              <a:pathLst>
                <a:path w="3" h="4">
                  <a:moveTo>
                    <a:pt x="0" y="0"/>
                  </a:moveTo>
                  <a:cubicBezTo>
                    <a:pt x="0" y="3"/>
                    <a:pt x="1" y="4"/>
                    <a:pt x="3"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4" name="Freeform 1204">
              <a:extLst>
                <a:ext uri="{FF2B5EF4-FFF2-40B4-BE49-F238E27FC236}">
                  <a16:creationId xmlns:a16="http://schemas.microsoft.com/office/drawing/2014/main" id="{B8A8DF3F-4008-04E0-1264-2F9427DDEB02}"/>
                </a:ext>
              </a:extLst>
            </p:cNvPr>
            <p:cNvSpPr>
              <a:spLocks/>
            </p:cNvSpPr>
            <p:nvPr/>
          </p:nvSpPr>
          <p:spPr bwMode="auto">
            <a:xfrm>
              <a:off x="4039" y="1907"/>
              <a:ext cx="23" cy="13"/>
            </a:xfrm>
            <a:custGeom>
              <a:avLst/>
              <a:gdLst>
                <a:gd name="T0" fmla="*/ 0 w 11"/>
                <a:gd name="T1" fmla="*/ 20 h 6"/>
                <a:gd name="T2" fmla="*/ 100 w 11"/>
                <a:gd name="T3" fmla="*/ 0 h 6"/>
                <a:gd name="T4" fmla="*/ 0 60000 65536"/>
                <a:gd name="T5" fmla="*/ 0 60000 65536"/>
              </a:gdLst>
              <a:ahLst/>
              <a:cxnLst>
                <a:cxn ang="T4">
                  <a:pos x="T0" y="T1"/>
                </a:cxn>
                <a:cxn ang="T5">
                  <a:pos x="T2" y="T3"/>
                </a:cxn>
              </a:cxnLst>
              <a:rect l="0" t="0" r="r" b="b"/>
              <a:pathLst>
                <a:path w="11" h="6">
                  <a:moveTo>
                    <a:pt x="0" y="2"/>
                  </a:moveTo>
                  <a:cubicBezTo>
                    <a:pt x="3" y="6"/>
                    <a:pt x="10" y="5"/>
                    <a:pt x="1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5" name="Freeform 1205">
              <a:extLst>
                <a:ext uri="{FF2B5EF4-FFF2-40B4-BE49-F238E27FC236}">
                  <a16:creationId xmlns:a16="http://schemas.microsoft.com/office/drawing/2014/main" id="{683F9E80-3765-C0AA-B9ED-B80F8C612B68}"/>
                </a:ext>
              </a:extLst>
            </p:cNvPr>
            <p:cNvSpPr>
              <a:spLocks/>
            </p:cNvSpPr>
            <p:nvPr/>
          </p:nvSpPr>
          <p:spPr bwMode="auto">
            <a:xfrm>
              <a:off x="4039" y="1885"/>
              <a:ext cx="9" cy="9"/>
            </a:xfrm>
            <a:custGeom>
              <a:avLst/>
              <a:gdLst>
                <a:gd name="T0" fmla="*/ 45 w 4"/>
                <a:gd name="T1" fmla="*/ 0 h 4"/>
                <a:gd name="T2" fmla="*/ 0 w 4"/>
                <a:gd name="T3" fmla="*/ 45 h 4"/>
                <a:gd name="T4" fmla="*/ 0 60000 65536"/>
                <a:gd name="T5" fmla="*/ 0 60000 65536"/>
              </a:gdLst>
              <a:ahLst/>
              <a:cxnLst>
                <a:cxn ang="T4">
                  <a:pos x="T0" y="T1"/>
                </a:cxn>
                <a:cxn ang="T5">
                  <a:pos x="T2" y="T3"/>
                </a:cxn>
              </a:cxnLst>
              <a:rect l="0" t="0" r="r" b="b"/>
              <a:pathLst>
                <a:path w="4" h="4">
                  <a:moveTo>
                    <a:pt x="4" y="0"/>
                  </a:moveTo>
                  <a:cubicBezTo>
                    <a:pt x="1" y="0"/>
                    <a:pt x="0" y="2"/>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6" name="Freeform 1206">
              <a:extLst>
                <a:ext uri="{FF2B5EF4-FFF2-40B4-BE49-F238E27FC236}">
                  <a16:creationId xmlns:a16="http://schemas.microsoft.com/office/drawing/2014/main" id="{27DB68F4-A16D-351A-75F8-38691CF1645E}"/>
                </a:ext>
              </a:extLst>
            </p:cNvPr>
            <p:cNvSpPr>
              <a:spLocks/>
            </p:cNvSpPr>
            <p:nvPr/>
          </p:nvSpPr>
          <p:spPr bwMode="auto">
            <a:xfrm>
              <a:off x="4125" y="1982"/>
              <a:ext cx="39" cy="41"/>
            </a:xfrm>
            <a:custGeom>
              <a:avLst/>
              <a:gdLst>
                <a:gd name="T0" fmla="*/ 60 w 19"/>
                <a:gd name="T1" fmla="*/ 19 h 19"/>
                <a:gd name="T2" fmla="*/ 25 w 19"/>
                <a:gd name="T3" fmla="*/ 129 h 19"/>
                <a:gd name="T4" fmla="*/ 164 w 19"/>
                <a:gd name="T5" fmla="*/ 101 h 19"/>
                <a:gd name="T6" fmla="*/ 0 60000 65536"/>
                <a:gd name="T7" fmla="*/ 0 60000 65536"/>
                <a:gd name="T8" fmla="*/ 0 60000 65536"/>
              </a:gdLst>
              <a:ahLst/>
              <a:cxnLst>
                <a:cxn ang="T6">
                  <a:pos x="T0" y="T1"/>
                </a:cxn>
                <a:cxn ang="T7">
                  <a:pos x="T2" y="T3"/>
                </a:cxn>
                <a:cxn ang="T8">
                  <a:pos x="T4" y="T5"/>
                </a:cxn>
              </a:cxnLst>
              <a:rect l="0" t="0" r="r" b="b"/>
              <a:pathLst>
                <a:path w="19" h="19">
                  <a:moveTo>
                    <a:pt x="7" y="2"/>
                  </a:moveTo>
                  <a:cubicBezTo>
                    <a:pt x="0" y="0"/>
                    <a:pt x="0" y="9"/>
                    <a:pt x="3" y="13"/>
                  </a:cubicBezTo>
                  <a:cubicBezTo>
                    <a:pt x="8" y="19"/>
                    <a:pt x="17" y="17"/>
                    <a:pt x="19"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7" name="Freeform 1207">
              <a:extLst>
                <a:ext uri="{FF2B5EF4-FFF2-40B4-BE49-F238E27FC236}">
                  <a16:creationId xmlns:a16="http://schemas.microsoft.com/office/drawing/2014/main" id="{D998A0BB-032D-D6CF-DE08-73528C7DAFBE}"/>
                </a:ext>
              </a:extLst>
            </p:cNvPr>
            <p:cNvSpPr>
              <a:spLocks/>
            </p:cNvSpPr>
            <p:nvPr/>
          </p:nvSpPr>
          <p:spPr bwMode="auto">
            <a:xfrm>
              <a:off x="4152" y="1988"/>
              <a:ext cx="17" cy="20"/>
            </a:xfrm>
            <a:custGeom>
              <a:avLst/>
              <a:gdLst>
                <a:gd name="T0" fmla="*/ 0 w 8"/>
                <a:gd name="T1" fmla="*/ 0 h 9"/>
                <a:gd name="T2" fmla="*/ 77 w 8"/>
                <a:gd name="T3" fmla="*/ 44 h 9"/>
                <a:gd name="T4" fmla="*/ 0 60000 65536"/>
                <a:gd name="T5" fmla="*/ 0 60000 65536"/>
              </a:gdLst>
              <a:ahLst/>
              <a:cxnLst>
                <a:cxn ang="T4">
                  <a:pos x="T0" y="T1"/>
                </a:cxn>
                <a:cxn ang="T5">
                  <a:pos x="T2" y="T3"/>
                </a:cxn>
              </a:cxnLst>
              <a:rect l="0" t="0" r="r" b="b"/>
              <a:pathLst>
                <a:path w="8" h="9">
                  <a:moveTo>
                    <a:pt x="0" y="0"/>
                  </a:moveTo>
                  <a:cubicBezTo>
                    <a:pt x="1" y="4"/>
                    <a:pt x="4" y="9"/>
                    <a:pt x="8"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8" name="Freeform 1208">
              <a:extLst>
                <a:ext uri="{FF2B5EF4-FFF2-40B4-BE49-F238E27FC236}">
                  <a16:creationId xmlns:a16="http://schemas.microsoft.com/office/drawing/2014/main" id="{DBBBCD6F-AEFC-DA66-4E32-94E4DCE6DF99}"/>
                </a:ext>
              </a:extLst>
            </p:cNvPr>
            <p:cNvSpPr>
              <a:spLocks/>
            </p:cNvSpPr>
            <p:nvPr/>
          </p:nvSpPr>
          <p:spPr bwMode="auto">
            <a:xfrm>
              <a:off x="4019" y="2003"/>
              <a:ext cx="35" cy="29"/>
            </a:xfrm>
            <a:custGeom>
              <a:avLst/>
              <a:gdLst>
                <a:gd name="T0" fmla="*/ 43 w 17"/>
                <a:gd name="T1" fmla="*/ 0 h 13"/>
                <a:gd name="T2" fmla="*/ 16 w 17"/>
                <a:gd name="T3" fmla="*/ 80 h 13"/>
                <a:gd name="T4" fmla="*/ 148 w 17"/>
                <a:gd name="T5" fmla="*/ 56 h 13"/>
                <a:gd name="T6" fmla="*/ 0 60000 65536"/>
                <a:gd name="T7" fmla="*/ 0 60000 65536"/>
                <a:gd name="T8" fmla="*/ 0 60000 65536"/>
              </a:gdLst>
              <a:ahLst/>
              <a:cxnLst>
                <a:cxn ang="T6">
                  <a:pos x="T0" y="T1"/>
                </a:cxn>
                <a:cxn ang="T7">
                  <a:pos x="T2" y="T3"/>
                </a:cxn>
                <a:cxn ang="T8">
                  <a:pos x="T4" y="T5"/>
                </a:cxn>
              </a:cxnLst>
              <a:rect l="0" t="0" r="r" b="b"/>
              <a:pathLst>
                <a:path w="17" h="13">
                  <a:moveTo>
                    <a:pt x="5" y="0"/>
                  </a:moveTo>
                  <a:cubicBezTo>
                    <a:pt x="1" y="0"/>
                    <a:pt x="0" y="4"/>
                    <a:pt x="2" y="7"/>
                  </a:cubicBezTo>
                  <a:cubicBezTo>
                    <a:pt x="5" y="13"/>
                    <a:pt x="14" y="10"/>
                    <a:pt x="17"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19" name="Freeform 1209">
              <a:extLst>
                <a:ext uri="{FF2B5EF4-FFF2-40B4-BE49-F238E27FC236}">
                  <a16:creationId xmlns:a16="http://schemas.microsoft.com/office/drawing/2014/main" id="{C3B3D4D5-C30C-71E3-C10B-AA10603AC430}"/>
                </a:ext>
              </a:extLst>
            </p:cNvPr>
            <p:cNvSpPr>
              <a:spLocks/>
            </p:cNvSpPr>
            <p:nvPr/>
          </p:nvSpPr>
          <p:spPr bwMode="auto">
            <a:xfrm>
              <a:off x="4041" y="1999"/>
              <a:ext cx="39" cy="22"/>
            </a:xfrm>
            <a:custGeom>
              <a:avLst/>
              <a:gdLst>
                <a:gd name="T0" fmla="*/ 33 w 19"/>
                <a:gd name="T1" fmla="*/ 0 h 10"/>
                <a:gd name="T2" fmla="*/ 88 w 19"/>
                <a:gd name="T3" fmla="*/ 106 h 10"/>
                <a:gd name="T4" fmla="*/ 148 w 19"/>
                <a:gd name="T5" fmla="*/ 44 h 10"/>
                <a:gd name="T6" fmla="*/ 0 60000 65536"/>
                <a:gd name="T7" fmla="*/ 0 60000 65536"/>
                <a:gd name="T8" fmla="*/ 0 60000 65536"/>
              </a:gdLst>
              <a:ahLst/>
              <a:cxnLst>
                <a:cxn ang="T6">
                  <a:pos x="T0" y="T1"/>
                </a:cxn>
                <a:cxn ang="T7">
                  <a:pos x="T2" y="T3"/>
                </a:cxn>
                <a:cxn ang="T8">
                  <a:pos x="T4" y="T5"/>
                </a:cxn>
              </a:cxnLst>
              <a:rect l="0" t="0" r="r" b="b"/>
              <a:pathLst>
                <a:path w="19" h="10">
                  <a:moveTo>
                    <a:pt x="4" y="0"/>
                  </a:moveTo>
                  <a:cubicBezTo>
                    <a:pt x="0" y="4"/>
                    <a:pt x="6" y="10"/>
                    <a:pt x="10" y="10"/>
                  </a:cubicBezTo>
                  <a:cubicBezTo>
                    <a:pt x="13" y="10"/>
                    <a:pt x="19" y="7"/>
                    <a:pt x="1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0" name="Freeform 1210">
              <a:extLst>
                <a:ext uri="{FF2B5EF4-FFF2-40B4-BE49-F238E27FC236}">
                  <a16:creationId xmlns:a16="http://schemas.microsoft.com/office/drawing/2014/main" id="{75CC6D4D-8A7A-BE56-7283-B5D2CD134D57}"/>
                </a:ext>
              </a:extLst>
            </p:cNvPr>
            <p:cNvSpPr>
              <a:spLocks/>
            </p:cNvSpPr>
            <p:nvPr/>
          </p:nvSpPr>
          <p:spPr bwMode="auto">
            <a:xfrm>
              <a:off x="4033" y="2008"/>
              <a:ext cx="6" cy="9"/>
            </a:xfrm>
            <a:custGeom>
              <a:avLst/>
              <a:gdLst>
                <a:gd name="T0" fmla="*/ 0 w 3"/>
                <a:gd name="T1" fmla="*/ 0 h 4"/>
                <a:gd name="T2" fmla="*/ 24 w 3"/>
                <a:gd name="T3" fmla="*/ 45 h 4"/>
                <a:gd name="T4" fmla="*/ 0 60000 65536"/>
                <a:gd name="T5" fmla="*/ 0 60000 65536"/>
              </a:gdLst>
              <a:ahLst/>
              <a:cxnLst>
                <a:cxn ang="T4">
                  <a:pos x="T0" y="T1"/>
                </a:cxn>
                <a:cxn ang="T5">
                  <a:pos x="T2" y="T3"/>
                </a:cxn>
              </a:cxnLst>
              <a:rect l="0" t="0" r="r" b="b"/>
              <a:pathLst>
                <a:path w="3" h="4">
                  <a:moveTo>
                    <a:pt x="0" y="0"/>
                  </a:moveTo>
                  <a:cubicBezTo>
                    <a:pt x="0" y="2"/>
                    <a:pt x="1" y="4"/>
                    <a:pt x="3"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1" name="Freeform 1211">
              <a:extLst>
                <a:ext uri="{FF2B5EF4-FFF2-40B4-BE49-F238E27FC236}">
                  <a16:creationId xmlns:a16="http://schemas.microsoft.com/office/drawing/2014/main" id="{DA68B4A2-0AED-BA78-2697-78CC373BEECE}"/>
                </a:ext>
              </a:extLst>
            </p:cNvPr>
            <p:cNvSpPr>
              <a:spLocks/>
            </p:cNvSpPr>
            <p:nvPr/>
          </p:nvSpPr>
          <p:spPr bwMode="auto">
            <a:xfrm>
              <a:off x="3976" y="2021"/>
              <a:ext cx="55" cy="31"/>
            </a:xfrm>
            <a:custGeom>
              <a:avLst/>
              <a:gdLst>
                <a:gd name="T0" fmla="*/ 41 w 27"/>
                <a:gd name="T1" fmla="*/ 0 h 14"/>
                <a:gd name="T2" fmla="*/ 196 w 27"/>
                <a:gd name="T3" fmla="*/ 0 h 14"/>
                <a:gd name="T4" fmla="*/ 0 60000 65536"/>
                <a:gd name="T5" fmla="*/ 0 60000 65536"/>
              </a:gdLst>
              <a:ahLst/>
              <a:cxnLst>
                <a:cxn ang="T4">
                  <a:pos x="T0" y="T1"/>
                </a:cxn>
                <a:cxn ang="T5">
                  <a:pos x="T2" y="T3"/>
                </a:cxn>
              </a:cxnLst>
              <a:rect l="0" t="0" r="r" b="b"/>
              <a:pathLst>
                <a:path w="27" h="14">
                  <a:moveTo>
                    <a:pt x="5" y="0"/>
                  </a:moveTo>
                  <a:cubicBezTo>
                    <a:pt x="0" y="14"/>
                    <a:pt x="27" y="9"/>
                    <a:pt x="2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2" name="Freeform 1212">
              <a:extLst>
                <a:ext uri="{FF2B5EF4-FFF2-40B4-BE49-F238E27FC236}">
                  <a16:creationId xmlns:a16="http://schemas.microsoft.com/office/drawing/2014/main" id="{B8B34F2A-C7E9-987E-00EF-2A49B0DD22BF}"/>
                </a:ext>
              </a:extLst>
            </p:cNvPr>
            <p:cNvSpPr>
              <a:spLocks/>
            </p:cNvSpPr>
            <p:nvPr/>
          </p:nvSpPr>
          <p:spPr bwMode="auto">
            <a:xfrm>
              <a:off x="4005" y="2028"/>
              <a:ext cx="6" cy="4"/>
            </a:xfrm>
            <a:custGeom>
              <a:avLst/>
              <a:gdLst>
                <a:gd name="T0" fmla="*/ 0 w 3"/>
                <a:gd name="T1" fmla="*/ 0 h 2"/>
                <a:gd name="T2" fmla="*/ 24 w 3"/>
                <a:gd name="T3" fmla="*/ 8 h 2"/>
                <a:gd name="T4" fmla="*/ 0 60000 65536"/>
                <a:gd name="T5" fmla="*/ 0 60000 65536"/>
              </a:gdLst>
              <a:ahLst/>
              <a:cxnLst>
                <a:cxn ang="T4">
                  <a:pos x="T0" y="T1"/>
                </a:cxn>
                <a:cxn ang="T5">
                  <a:pos x="T2" y="T3"/>
                </a:cxn>
              </a:cxnLst>
              <a:rect l="0" t="0" r="r" b="b"/>
              <a:pathLst>
                <a:path w="3" h="2">
                  <a:moveTo>
                    <a:pt x="0" y="0"/>
                  </a:moveTo>
                  <a:cubicBezTo>
                    <a:pt x="1" y="2"/>
                    <a:pt x="2" y="2"/>
                    <a:pt x="3"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3" name="Freeform 1213">
              <a:extLst>
                <a:ext uri="{FF2B5EF4-FFF2-40B4-BE49-F238E27FC236}">
                  <a16:creationId xmlns:a16="http://schemas.microsoft.com/office/drawing/2014/main" id="{CC92844B-BF37-3F3D-A9C7-64578CD9ACBA}"/>
                </a:ext>
              </a:extLst>
            </p:cNvPr>
            <p:cNvSpPr>
              <a:spLocks/>
            </p:cNvSpPr>
            <p:nvPr/>
          </p:nvSpPr>
          <p:spPr bwMode="auto">
            <a:xfrm>
              <a:off x="4080" y="2008"/>
              <a:ext cx="58" cy="35"/>
            </a:xfrm>
            <a:custGeom>
              <a:avLst/>
              <a:gdLst>
                <a:gd name="T0" fmla="*/ 35 w 28"/>
                <a:gd name="T1" fmla="*/ 0 h 16"/>
                <a:gd name="T2" fmla="*/ 215 w 28"/>
                <a:gd name="T3" fmla="*/ 33 h 16"/>
                <a:gd name="T4" fmla="*/ 0 60000 65536"/>
                <a:gd name="T5" fmla="*/ 0 60000 65536"/>
              </a:gdLst>
              <a:ahLst/>
              <a:cxnLst>
                <a:cxn ang="T4">
                  <a:pos x="T0" y="T1"/>
                </a:cxn>
                <a:cxn ang="T5">
                  <a:pos x="T2" y="T3"/>
                </a:cxn>
              </a:cxnLst>
              <a:rect l="0" t="0" r="r" b="b"/>
              <a:pathLst>
                <a:path w="28" h="16">
                  <a:moveTo>
                    <a:pt x="4" y="0"/>
                  </a:moveTo>
                  <a:cubicBezTo>
                    <a:pt x="0" y="16"/>
                    <a:pt x="28" y="12"/>
                    <a:pt x="24"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4" name="Freeform 1214">
              <a:extLst>
                <a:ext uri="{FF2B5EF4-FFF2-40B4-BE49-F238E27FC236}">
                  <a16:creationId xmlns:a16="http://schemas.microsoft.com/office/drawing/2014/main" id="{BCE7EB00-8E43-CC7C-1B46-B88746A5AFA0}"/>
                </a:ext>
              </a:extLst>
            </p:cNvPr>
            <p:cNvSpPr>
              <a:spLocks/>
            </p:cNvSpPr>
            <p:nvPr/>
          </p:nvSpPr>
          <p:spPr bwMode="auto">
            <a:xfrm>
              <a:off x="4103" y="2012"/>
              <a:ext cx="14" cy="9"/>
            </a:xfrm>
            <a:custGeom>
              <a:avLst/>
              <a:gdLst>
                <a:gd name="T0" fmla="*/ 0 w 7"/>
                <a:gd name="T1" fmla="*/ 0 h 4"/>
                <a:gd name="T2" fmla="*/ 56 w 7"/>
                <a:gd name="T3" fmla="*/ 36 h 4"/>
                <a:gd name="T4" fmla="*/ 0 60000 65536"/>
                <a:gd name="T5" fmla="*/ 0 60000 65536"/>
              </a:gdLst>
              <a:ahLst/>
              <a:cxnLst>
                <a:cxn ang="T4">
                  <a:pos x="T0" y="T1"/>
                </a:cxn>
                <a:cxn ang="T5">
                  <a:pos x="T2" y="T3"/>
                </a:cxn>
              </a:cxnLst>
              <a:rect l="0" t="0" r="r" b="b"/>
              <a:pathLst>
                <a:path w="7" h="4">
                  <a:moveTo>
                    <a:pt x="0" y="0"/>
                  </a:moveTo>
                  <a:cubicBezTo>
                    <a:pt x="0" y="4"/>
                    <a:pt x="4" y="4"/>
                    <a:pt x="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5" name="Freeform 1215">
              <a:extLst>
                <a:ext uri="{FF2B5EF4-FFF2-40B4-BE49-F238E27FC236}">
                  <a16:creationId xmlns:a16="http://schemas.microsoft.com/office/drawing/2014/main" id="{9640F4BC-2330-2732-6D0F-1A62E3911839}"/>
                </a:ext>
              </a:extLst>
            </p:cNvPr>
            <p:cNvSpPr>
              <a:spLocks/>
            </p:cNvSpPr>
            <p:nvPr/>
          </p:nvSpPr>
          <p:spPr bwMode="auto">
            <a:xfrm>
              <a:off x="4107" y="1990"/>
              <a:ext cx="16" cy="13"/>
            </a:xfrm>
            <a:custGeom>
              <a:avLst/>
              <a:gdLst>
                <a:gd name="T0" fmla="*/ 0 w 8"/>
                <a:gd name="T1" fmla="*/ 33 h 6"/>
                <a:gd name="T2" fmla="*/ 64 w 8"/>
                <a:gd name="T3" fmla="*/ 61 h 6"/>
                <a:gd name="T4" fmla="*/ 0 60000 65536"/>
                <a:gd name="T5" fmla="*/ 0 60000 65536"/>
              </a:gdLst>
              <a:ahLst/>
              <a:cxnLst>
                <a:cxn ang="T4">
                  <a:pos x="T0" y="T1"/>
                </a:cxn>
                <a:cxn ang="T5">
                  <a:pos x="T2" y="T3"/>
                </a:cxn>
              </a:cxnLst>
              <a:rect l="0" t="0" r="r" b="b"/>
              <a:pathLst>
                <a:path w="8" h="6">
                  <a:moveTo>
                    <a:pt x="0" y="3"/>
                  </a:moveTo>
                  <a:cubicBezTo>
                    <a:pt x="3" y="0"/>
                    <a:pt x="5" y="4"/>
                    <a:pt x="8"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6" name="Freeform 1216">
              <a:extLst>
                <a:ext uri="{FF2B5EF4-FFF2-40B4-BE49-F238E27FC236}">
                  <a16:creationId xmlns:a16="http://schemas.microsoft.com/office/drawing/2014/main" id="{38CD48B9-941C-74F4-ED83-44FEE3E52AE8}"/>
                </a:ext>
              </a:extLst>
            </p:cNvPr>
            <p:cNvSpPr>
              <a:spLocks/>
            </p:cNvSpPr>
            <p:nvPr/>
          </p:nvSpPr>
          <p:spPr bwMode="auto">
            <a:xfrm>
              <a:off x="4130" y="1962"/>
              <a:ext cx="28" cy="24"/>
            </a:xfrm>
            <a:custGeom>
              <a:avLst/>
              <a:gdLst>
                <a:gd name="T0" fmla="*/ 32 w 14"/>
                <a:gd name="T1" fmla="*/ 0 h 11"/>
                <a:gd name="T2" fmla="*/ 112 w 14"/>
                <a:gd name="T3" fmla="*/ 72 h 11"/>
                <a:gd name="T4" fmla="*/ 0 60000 65536"/>
                <a:gd name="T5" fmla="*/ 0 60000 65536"/>
              </a:gdLst>
              <a:ahLst/>
              <a:cxnLst>
                <a:cxn ang="T4">
                  <a:pos x="T0" y="T1"/>
                </a:cxn>
                <a:cxn ang="T5">
                  <a:pos x="T2" y="T3"/>
                </a:cxn>
              </a:cxnLst>
              <a:rect l="0" t="0" r="r" b="b"/>
              <a:pathLst>
                <a:path w="14" h="11">
                  <a:moveTo>
                    <a:pt x="4" y="0"/>
                  </a:moveTo>
                  <a:cubicBezTo>
                    <a:pt x="0" y="7"/>
                    <a:pt x="8" y="11"/>
                    <a:pt x="14"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7" name="Freeform 1217">
              <a:extLst>
                <a:ext uri="{FF2B5EF4-FFF2-40B4-BE49-F238E27FC236}">
                  <a16:creationId xmlns:a16="http://schemas.microsoft.com/office/drawing/2014/main" id="{7497CF78-97D5-BEA6-9D5E-077CD34BEBF4}"/>
                </a:ext>
              </a:extLst>
            </p:cNvPr>
            <p:cNvSpPr>
              <a:spLocks/>
            </p:cNvSpPr>
            <p:nvPr/>
          </p:nvSpPr>
          <p:spPr bwMode="auto">
            <a:xfrm>
              <a:off x="4187" y="1953"/>
              <a:ext cx="16" cy="13"/>
            </a:xfrm>
            <a:custGeom>
              <a:avLst/>
              <a:gdLst>
                <a:gd name="T0" fmla="*/ 0 w 8"/>
                <a:gd name="T1" fmla="*/ 20 h 6"/>
                <a:gd name="T2" fmla="*/ 64 w 8"/>
                <a:gd name="T3" fmla="*/ 0 h 6"/>
                <a:gd name="T4" fmla="*/ 0 60000 65536"/>
                <a:gd name="T5" fmla="*/ 0 60000 65536"/>
              </a:gdLst>
              <a:ahLst/>
              <a:cxnLst>
                <a:cxn ang="T4">
                  <a:pos x="T0" y="T1"/>
                </a:cxn>
                <a:cxn ang="T5">
                  <a:pos x="T2" y="T3"/>
                </a:cxn>
              </a:cxnLst>
              <a:rect l="0" t="0" r="r" b="b"/>
              <a:pathLst>
                <a:path w="8" h="6">
                  <a:moveTo>
                    <a:pt x="0" y="2"/>
                  </a:moveTo>
                  <a:cubicBezTo>
                    <a:pt x="2" y="6"/>
                    <a:pt x="7"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8" name="Freeform 1218">
              <a:extLst>
                <a:ext uri="{FF2B5EF4-FFF2-40B4-BE49-F238E27FC236}">
                  <a16:creationId xmlns:a16="http://schemas.microsoft.com/office/drawing/2014/main" id="{CEAB7658-C8C0-E88A-4DA7-904802794C16}"/>
                </a:ext>
              </a:extLst>
            </p:cNvPr>
            <p:cNvSpPr>
              <a:spLocks/>
            </p:cNvSpPr>
            <p:nvPr/>
          </p:nvSpPr>
          <p:spPr bwMode="auto">
            <a:xfrm>
              <a:off x="4197" y="1984"/>
              <a:ext cx="10" cy="6"/>
            </a:xfrm>
            <a:custGeom>
              <a:avLst/>
              <a:gdLst>
                <a:gd name="T0" fmla="*/ 0 w 5"/>
                <a:gd name="T1" fmla="*/ 8 h 3"/>
                <a:gd name="T2" fmla="*/ 40 w 5"/>
                <a:gd name="T3" fmla="*/ 24 h 3"/>
                <a:gd name="T4" fmla="*/ 0 60000 65536"/>
                <a:gd name="T5" fmla="*/ 0 60000 65536"/>
              </a:gdLst>
              <a:ahLst/>
              <a:cxnLst>
                <a:cxn ang="T4">
                  <a:pos x="T0" y="T1"/>
                </a:cxn>
                <a:cxn ang="T5">
                  <a:pos x="T2" y="T3"/>
                </a:cxn>
              </a:cxnLst>
              <a:rect l="0" t="0" r="r" b="b"/>
              <a:pathLst>
                <a:path w="5" h="3">
                  <a:moveTo>
                    <a:pt x="0" y="1"/>
                  </a:moveTo>
                  <a:cubicBezTo>
                    <a:pt x="2" y="0"/>
                    <a:pt x="4" y="1"/>
                    <a:pt x="5"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29" name="Freeform 1219">
              <a:extLst>
                <a:ext uri="{FF2B5EF4-FFF2-40B4-BE49-F238E27FC236}">
                  <a16:creationId xmlns:a16="http://schemas.microsoft.com/office/drawing/2014/main" id="{2AC8D88E-AE83-D14E-8026-05F85EEFD0A2}"/>
                </a:ext>
              </a:extLst>
            </p:cNvPr>
            <p:cNvSpPr>
              <a:spLocks/>
            </p:cNvSpPr>
            <p:nvPr/>
          </p:nvSpPr>
          <p:spPr bwMode="auto">
            <a:xfrm>
              <a:off x="4234" y="1975"/>
              <a:ext cx="21" cy="13"/>
            </a:xfrm>
            <a:custGeom>
              <a:avLst/>
              <a:gdLst>
                <a:gd name="T0" fmla="*/ 0 w 10"/>
                <a:gd name="T1" fmla="*/ 20 h 6"/>
                <a:gd name="T2" fmla="*/ 92 w 10"/>
                <a:gd name="T3" fmla="*/ 61 h 6"/>
                <a:gd name="T4" fmla="*/ 0 60000 65536"/>
                <a:gd name="T5" fmla="*/ 0 60000 65536"/>
              </a:gdLst>
              <a:ahLst/>
              <a:cxnLst>
                <a:cxn ang="T4">
                  <a:pos x="T0" y="T1"/>
                </a:cxn>
                <a:cxn ang="T5">
                  <a:pos x="T2" y="T3"/>
                </a:cxn>
              </a:cxnLst>
              <a:rect l="0" t="0" r="r" b="b"/>
              <a:pathLst>
                <a:path w="10" h="6">
                  <a:moveTo>
                    <a:pt x="0" y="2"/>
                  </a:moveTo>
                  <a:cubicBezTo>
                    <a:pt x="4" y="0"/>
                    <a:pt x="9" y="1"/>
                    <a:pt x="10"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0" name="Freeform 1220">
              <a:extLst>
                <a:ext uri="{FF2B5EF4-FFF2-40B4-BE49-F238E27FC236}">
                  <a16:creationId xmlns:a16="http://schemas.microsoft.com/office/drawing/2014/main" id="{7DDAB56B-2B77-FE91-5CED-223898032B08}"/>
                </a:ext>
              </a:extLst>
            </p:cNvPr>
            <p:cNvSpPr>
              <a:spLocks/>
            </p:cNvSpPr>
            <p:nvPr/>
          </p:nvSpPr>
          <p:spPr bwMode="auto">
            <a:xfrm>
              <a:off x="4236" y="1986"/>
              <a:ext cx="12" cy="7"/>
            </a:xfrm>
            <a:custGeom>
              <a:avLst/>
              <a:gdLst>
                <a:gd name="T0" fmla="*/ 0 w 6"/>
                <a:gd name="T1" fmla="*/ 0 h 3"/>
                <a:gd name="T2" fmla="*/ 48 w 6"/>
                <a:gd name="T3" fmla="*/ 37 h 3"/>
                <a:gd name="T4" fmla="*/ 0 60000 65536"/>
                <a:gd name="T5" fmla="*/ 0 60000 65536"/>
              </a:gdLst>
              <a:ahLst/>
              <a:cxnLst>
                <a:cxn ang="T4">
                  <a:pos x="T0" y="T1"/>
                </a:cxn>
                <a:cxn ang="T5">
                  <a:pos x="T2" y="T3"/>
                </a:cxn>
              </a:cxnLst>
              <a:rect l="0" t="0" r="r" b="b"/>
              <a:pathLst>
                <a:path w="6" h="3">
                  <a:moveTo>
                    <a:pt x="0" y="0"/>
                  </a:moveTo>
                  <a:cubicBezTo>
                    <a:pt x="2" y="2"/>
                    <a:pt x="4" y="3"/>
                    <a:pt x="6"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1" name="Freeform 1221">
              <a:extLst>
                <a:ext uri="{FF2B5EF4-FFF2-40B4-BE49-F238E27FC236}">
                  <a16:creationId xmlns:a16="http://schemas.microsoft.com/office/drawing/2014/main" id="{D29015A0-89B7-B8CE-97B0-646CAEAF1B88}"/>
                </a:ext>
              </a:extLst>
            </p:cNvPr>
            <p:cNvSpPr>
              <a:spLocks/>
            </p:cNvSpPr>
            <p:nvPr/>
          </p:nvSpPr>
          <p:spPr bwMode="auto">
            <a:xfrm>
              <a:off x="4119" y="1894"/>
              <a:ext cx="27" cy="18"/>
            </a:xfrm>
            <a:custGeom>
              <a:avLst/>
              <a:gdLst>
                <a:gd name="T0" fmla="*/ 17 w 13"/>
                <a:gd name="T1" fmla="*/ 0 h 8"/>
                <a:gd name="T2" fmla="*/ 116 w 13"/>
                <a:gd name="T3" fmla="*/ 36 h 8"/>
                <a:gd name="T4" fmla="*/ 0 60000 65536"/>
                <a:gd name="T5" fmla="*/ 0 60000 65536"/>
              </a:gdLst>
              <a:ahLst/>
              <a:cxnLst>
                <a:cxn ang="T4">
                  <a:pos x="T0" y="T1"/>
                </a:cxn>
                <a:cxn ang="T5">
                  <a:pos x="T2" y="T3"/>
                </a:cxn>
              </a:cxnLst>
              <a:rect l="0" t="0" r="r" b="b"/>
              <a:pathLst>
                <a:path w="13" h="8">
                  <a:moveTo>
                    <a:pt x="2" y="0"/>
                  </a:moveTo>
                  <a:cubicBezTo>
                    <a:pt x="0" y="6"/>
                    <a:pt x="11" y="8"/>
                    <a:pt x="13"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2" name="Freeform 1222">
              <a:extLst>
                <a:ext uri="{FF2B5EF4-FFF2-40B4-BE49-F238E27FC236}">
                  <a16:creationId xmlns:a16="http://schemas.microsoft.com/office/drawing/2014/main" id="{F71C0E83-7DDD-3006-2621-8C245D9C6A3F}"/>
                </a:ext>
              </a:extLst>
            </p:cNvPr>
            <p:cNvSpPr>
              <a:spLocks/>
            </p:cNvSpPr>
            <p:nvPr/>
          </p:nvSpPr>
          <p:spPr bwMode="auto">
            <a:xfrm>
              <a:off x="4076" y="1846"/>
              <a:ext cx="23" cy="13"/>
            </a:xfrm>
            <a:custGeom>
              <a:avLst/>
              <a:gdLst>
                <a:gd name="T0" fmla="*/ 0 w 11"/>
                <a:gd name="T1" fmla="*/ 0 h 6"/>
                <a:gd name="T2" fmla="*/ 100 w 11"/>
                <a:gd name="T3" fmla="*/ 43 h 6"/>
                <a:gd name="T4" fmla="*/ 0 60000 65536"/>
                <a:gd name="T5" fmla="*/ 0 60000 65536"/>
              </a:gdLst>
              <a:ahLst/>
              <a:cxnLst>
                <a:cxn ang="T4">
                  <a:pos x="T0" y="T1"/>
                </a:cxn>
                <a:cxn ang="T5">
                  <a:pos x="T2" y="T3"/>
                </a:cxn>
              </a:cxnLst>
              <a:rect l="0" t="0" r="r" b="b"/>
              <a:pathLst>
                <a:path w="11" h="6">
                  <a:moveTo>
                    <a:pt x="0" y="0"/>
                  </a:moveTo>
                  <a:cubicBezTo>
                    <a:pt x="0" y="6"/>
                    <a:pt x="7" y="6"/>
                    <a:pt x="11"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3" name="Freeform 1223">
              <a:extLst>
                <a:ext uri="{FF2B5EF4-FFF2-40B4-BE49-F238E27FC236}">
                  <a16:creationId xmlns:a16="http://schemas.microsoft.com/office/drawing/2014/main" id="{2F84AF15-7333-FF3C-A567-D3262A3A99C1}"/>
                </a:ext>
              </a:extLst>
            </p:cNvPr>
            <p:cNvSpPr>
              <a:spLocks/>
            </p:cNvSpPr>
            <p:nvPr/>
          </p:nvSpPr>
          <p:spPr bwMode="auto">
            <a:xfrm>
              <a:off x="4027" y="1754"/>
              <a:ext cx="14" cy="9"/>
            </a:xfrm>
            <a:custGeom>
              <a:avLst/>
              <a:gdLst>
                <a:gd name="T0" fmla="*/ 0 w 7"/>
                <a:gd name="T1" fmla="*/ 0 h 4"/>
                <a:gd name="T2" fmla="*/ 56 w 7"/>
                <a:gd name="T3" fmla="*/ 11 h 4"/>
                <a:gd name="T4" fmla="*/ 0 60000 65536"/>
                <a:gd name="T5" fmla="*/ 0 60000 65536"/>
              </a:gdLst>
              <a:ahLst/>
              <a:cxnLst>
                <a:cxn ang="T4">
                  <a:pos x="T0" y="T1"/>
                </a:cxn>
                <a:cxn ang="T5">
                  <a:pos x="T2" y="T3"/>
                </a:cxn>
              </a:cxnLst>
              <a:rect l="0" t="0" r="r" b="b"/>
              <a:pathLst>
                <a:path w="7" h="4">
                  <a:moveTo>
                    <a:pt x="0" y="0"/>
                  </a:moveTo>
                  <a:cubicBezTo>
                    <a:pt x="0" y="4"/>
                    <a:pt x="5" y="2"/>
                    <a:pt x="7"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4" name="Freeform 1224">
              <a:extLst>
                <a:ext uri="{FF2B5EF4-FFF2-40B4-BE49-F238E27FC236}">
                  <a16:creationId xmlns:a16="http://schemas.microsoft.com/office/drawing/2014/main" id="{486A6785-A9AB-D2E1-4C65-FBD00A3EB459}"/>
                </a:ext>
              </a:extLst>
            </p:cNvPr>
            <p:cNvSpPr>
              <a:spLocks/>
            </p:cNvSpPr>
            <p:nvPr/>
          </p:nvSpPr>
          <p:spPr bwMode="auto">
            <a:xfrm>
              <a:off x="4033" y="1715"/>
              <a:ext cx="35" cy="26"/>
            </a:xfrm>
            <a:custGeom>
              <a:avLst/>
              <a:gdLst>
                <a:gd name="T0" fmla="*/ 0 w 17"/>
                <a:gd name="T1" fmla="*/ 20 h 12"/>
                <a:gd name="T2" fmla="*/ 140 w 17"/>
                <a:gd name="T3" fmla="*/ 0 h 12"/>
                <a:gd name="T4" fmla="*/ 0 60000 65536"/>
                <a:gd name="T5" fmla="*/ 0 60000 65536"/>
              </a:gdLst>
              <a:ahLst/>
              <a:cxnLst>
                <a:cxn ang="T4">
                  <a:pos x="T0" y="T1"/>
                </a:cxn>
                <a:cxn ang="T5">
                  <a:pos x="T2" y="T3"/>
                </a:cxn>
              </a:cxnLst>
              <a:rect l="0" t="0" r="r" b="b"/>
              <a:pathLst>
                <a:path w="17" h="12">
                  <a:moveTo>
                    <a:pt x="0" y="2"/>
                  </a:moveTo>
                  <a:cubicBezTo>
                    <a:pt x="0" y="12"/>
                    <a:pt x="17" y="10"/>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5" name="Freeform 1225">
              <a:extLst>
                <a:ext uri="{FF2B5EF4-FFF2-40B4-BE49-F238E27FC236}">
                  <a16:creationId xmlns:a16="http://schemas.microsoft.com/office/drawing/2014/main" id="{1B6CA4E3-8962-2CFC-7A4A-13577B847DC7}"/>
                </a:ext>
              </a:extLst>
            </p:cNvPr>
            <p:cNvSpPr>
              <a:spLocks/>
            </p:cNvSpPr>
            <p:nvPr/>
          </p:nvSpPr>
          <p:spPr bwMode="auto">
            <a:xfrm>
              <a:off x="4105" y="1700"/>
              <a:ext cx="33" cy="26"/>
            </a:xfrm>
            <a:custGeom>
              <a:avLst/>
              <a:gdLst>
                <a:gd name="T0" fmla="*/ 17 w 16"/>
                <a:gd name="T1" fmla="*/ 0 h 12"/>
                <a:gd name="T2" fmla="*/ 17 w 16"/>
                <a:gd name="T3" fmla="*/ 72 h 12"/>
                <a:gd name="T4" fmla="*/ 140 w 16"/>
                <a:gd name="T5" fmla="*/ 104 h 12"/>
                <a:gd name="T6" fmla="*/ 0 60000 65536"/>
                <a:gd name="T7" fmla="*/ 0 60000 65536"/>
                <a:gd name="T8" fmla="*/ 0 60000 65536"/>
              </a:gdLst>
              <a:ahLst/>
              <a:cxnLst>
                <a:cxn ang="T6">
                  <a:pos x="T0" y="T1"/>
                </a:cxn>
                <a:cxn ang="T7">
                  <a:pos x="T2" y="T3"/>
                </a:cxn>
                <a:cxn ang="T8">
                  <a:pos x="T4" y="T5"/>
                </a:cxn>
              </a:cxnLst>
              <a:rect l="0" t="0" r="r" b="b"/>
              <a:pathLst>
                <a:path w="16" h="12">
                  <a:moveTo>
                    <a:pt x="2" y="0"/>
                  </a:moveTo>
                  <a:cubicBezTo>
                    <a:pt x="0" y="2"/>
                    <a:pt x="1" y="5"/>
                    <a:pt x="2" y="7"/>
                  </a:cubicBezTo>
                  <a:cubicBezTo>
                    <a:pt x="5" y="12"/>
                    <a:pt x="12" y="12"/>
                    <a:pt x="16"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6" name="Freeform 1226">
              <a:extLst>
                <a:ext uri="{FF2B5EF4-FFF2-40B4-BE49-F238E27FC236}">
                  <a16:creationId xmlns:a16="http://schemas.microsoft.com/office/drawing/2014/main" id="{C058F9B7-CCC6-7E12-CB37-0EA46440960A}"/>
                </a:ext>
              </a:extLst>
            </p:cNvPr>
            <p:cNvSpPr>
              <a:spLocks/>
            </p:cNvSpPr>
            <p:nvPr/>
          </p:nvSpPr>
          <p:spPr bwMode="auto">
            <a:xfrm>
              <a:off x="4136" y="1713"/>
              <a:ext cx="30" cy="32"/>
            </a:xfrm>
            <a:custGeom>
              <a:avLst/>
              <a:gdLst>
                <a:gd name="T0" fmla="*/ 40 w 15"/>
                <a:gd name="T1" fmla="*/ 0 h 15"/>
                <a:gd name="T2" fmla="*/ 16 w 15"/>
                <a:gd name="T3" fmla="*/ 96 h 15"/>
                <a:gd name="T4" fmla="*/ 120 w 15"/>
                <a:gd name="T5" fmla="*/ 105 h 15"/>
                <a:gd name="T6" fmla="*/ 0 60000 65536"/>
                <a:gd name="T7" fmla="*/ 0 60000 65536"/>
                <a:gd name="T8" fmla="*/ 0 60000 65536"/>
              </a:gdLst>
              <a:ahLst/>
              <a:cxnLst>
                <a:cxn ang="T6">
                  <a:pos x="T0" y="T1"/>
                </a:cxn>
                <a:cxn ang="T7">
                  <a:pos x="T2" y="T3"/>
                </a:cxn>
                <a:cxn ang="T8">
                  <a:pos x="T4" y="T5"/>
                </a:cxn>
              </a:cxnLst>
              <a:rect l="0" t="0" r="r" b="b"/>
              <a:pathLst>
                <a:path w="15" h="15">
                  <a:moveTo>
                    <a:pt x="5" y="0"/>
                  </a:moveTo>
                  <a:cubicBezTo>
                    <a:pt x="2" y="3"/>
                    <a:pt x="0" y="6"/>
                    <a:pt x="2" y="10"/>
                  </a:cubicBezTo>
                  <a:cubicBezTo>
                    <a:pt x="4" y="15"/>
                    <a:pt x="11" y="14"/>
                    <a:pt x="15"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7" name="Freeform 1227">
              <a:extLst>
                <a:ext uri="{FF2B5EF4-FFF2-40B4-BE49-F238E27FC236}">
                  <a16:creationId xmlns:a16="http://schemas.microsoft.com/office/drawing/2014/main" id="{EC861A7C-72D6-F91D-8BA6-8A45D19DAED0}"/>
                </a:ext>
              </a:extLst>
            </p:cNvPr>
            <p:cNvSpPr>
              <a:spLocks/>
            </p:cNvSpPr>
            <p:nvPr/>
          </p:nvSpPr>
          <p:spPr bwMode="auto">
            <a:xfrm>
              <a:off x="4148" y="1724"/>
              <a:ext cx="21" cy="13"/>
            </a:xfrm>
            <a:custGeom>
              <a:avLst/>
              <a:gdLst>
                <a:gd name="T0" fmla="*/ 0 w 10"/>
                <a:gd name="T1" fmla="*/ 0 h 6"/>
                <a:gd name="T2" fmla="*/ 92 w 10"/>
                <a:gd name="T3" fmla="*/ 0 h 6"/>
                <a:gd name="T4" fmla="*/ 0 60000 65536"/>
                <a:gd name="T5" fmla="*/ 0 60000 65536"/>
              </a:gdLst>
              <a:ahLst/>
              <a:cxnLst>
                <a:cxn ang="T4">
                  <a:pos x="T0" y="T1"/>
                </a:cxn>
                <a:cxn ang="T5">
                  <a:pos x="T2" y="T3"/>
                </a:cxn>
              </a:cxnLst>
              <a:rect l="0" t="0" r="r" b="b"/>
              <a:pathLst>
                <a:path w="10" h="6">
                  <a:moveTo>
                    <a:pt x="0" y="0"/>
                  </a:moveTo>
                  <a:cubicBezTo>
                    <a:pt x="1" y="6"/>
                    <a:pt x="8" y="2"/>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8" name="Freeform 1228">
              <a:extLst>
                <a:ext uri="{FF2B5EF4-FFF2-40B4-BE49-F238E27FC236}">
                  <a16:creationId xmlns:a16="http://schemas.microsoft.com/office/drawing/2014/main" id="{8DAFE337-B3DB-058C-C3AA-E47CDF301DB2}"/>
                </a:ext>
              </a:extLst>
            </p:cNvPr>
            <p:cNvSpPr>
              <a:spLocks/>
            </p:cNvSpPr>
            <p:nvPr/>
          </p:nvSpPr>
          <p:spPr bwMode="auto">
            <a:xfrm>
              <a:off x="4027" y="1796"/>
              <a:ext cx="19" cy="9"/>
            </a:xfrm>
            <a:custGeom>
              <a:avLst/>
              <a:gdLst>
                <a:gd name="T0" fmla="*/ 27 w 9"/>
                <a:gd name="T1" fmla="*/ 0 h 4"/>
                <a:gd name="T2" fmla="*/ 84 w 9"/>
                <a:gd name="T3" fmla="*/ 36 h 4"/>
                <a:gd name="T4" fmla="*/ 0 60000 65536"/>
                <a:gd name="T5" fmla="*/ 0 60000 65536"/>
              </a:gdLst>
              <a:ahLst/>
              <a:cxnLst>
                <a:cxn ang="T4">
                  <a:pos x="T0" y="T1"/>
                </a:cxn>
                <a:cxn ang="T5">
                  <a:pos x="T2" y="T3"/>
                </a:cxn>
              </a:cxnLst>
              <a:rect l="0" t="0" r="r" b="b"/>
              <a:pathLst>
                <a:path w="9" h="4">
                  <a:moveTo>
                    <a:pt x="3" y="0"/>
                  </a:moveTo>
                  <a:cubicBezTo>
                    <a:pt x="0" y="4"/>
                    <a:pt x="7" y="4"/>
                    <a:pt x="9"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39" name="Freeform 1229">
              <a:extLst>
                <a:ext uri="{FF2B5EF4-FFF2-40B4-BE49-F238E27FC236}">
                  <a16:creationId xmlns:a16="http://schemas.microsoft.com/office/drawing/2014/main" id="{8DA4F0CE-0919-1AAA-2505-02DD662340C4}"/>
                </a:ext>
              </a:extLst>
            </p:cNvPr>
            <p:cNvSpPr>
              <a:spLocks/>
            </p:cNvSpPr>
            <p:nvPr/>
          </p:nvSpPr>
          <p:spPr bwMode="auto">
            <a:xfrm>
              <a:off x="4123" y="1881"/>
              <a:ext cx="9" cy="13"/>
            </a:xfrm>
            <a:custGeom>
              <a:avLst/>
              <a:gdLst>
                <a:gd name="T0" fmla="*/ 45 w 4"/>
                <a:gd name="T1" fmla="*/ 0 h 6"/>
                <a:gd name="T2" fmla="*/ 11 w 4"/>
                <a:gd name="T3" fmla="*/ 61 h 6"/>
                <a:gd name="T4" fmla="*/ 0 60000 65536"/>
                <a:gd name="T5" fmla="*/ 0 60000 65536"/>
              </a:gdLst>
              <a:ahLst/>
              <a:cxnLst>
                <a:cxn ang="T4">
                  <a:pos x="T0" y="T1"/>
                </a:cxn>
                <a:cxn ang="T5">
                  <a:pos x="T2" y="T3"/>
                </a:cxn>
              </a:cxnLst>
              <a:rect l="0" t="0" r="r" b="b"/>
              <a:pathLst>
                <a:path w="4" h="6">
                  <a:moveTo>
                    <a:pt x="4" y="0"/>
                  </a:moveTo>
                  <a:cubicBezTo>
                    <a:pt x="1" y="1"/>
                    <a:pt x="0" y="3"/>
                    <a:pt x="1"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0" name="Freeform 1230">
              <a:extLst>
                <a:ext uri="{FF2B5EF4-FFF2-40B4-BE49-F238E27FC236}">
                  <a16:creationId xmlns:a16="http://schemas.microsoft.com/office/drawing/2014/main" id="{3616EF15-B9A3-13A3-6DF0-6C7960BA4DAA}"/>
                </a:ext>
              </a:extLst>
            </p:cNvPr>
            <p:cNvSpPr>
              <a:spLocks/>
            </p:cNvSpPr>
            <p:nvPr/>
          </p:nvSpPr>
          <p:spPr bwMode="auto">
            <a:xfrm>
              <a:off x="4136" y="1888"/>
              <a:ext cx="12" cy="11"/>
            </a:xfrm>
            <a:custGeom>
              <a:avLst/>
              <a:gdLst>
                <a:gd name="T0" fmla="*/ 0 w 6"/>
                <a:gd name="T1" fmla="*/ 33 h 5"/>
                <a:gd name="T2" fmla="*/ 40 w 6"/>
                <a:gd name="T3" fmla="*/ 0 h 5"/>
                <a:gd name="T4" fmla="*/ 0 60000 65536"/>
                <a:gd name="T5" fmla="*/ 0 60000 65536"/>
              </a:gdLst>
              <a:ahLst/>
              <a:cxnLst>
                <a:cxn ang="T4">
                  <a:pos x="T0" y="T1"/>
                </a:cxn>
                <a:cxn ang="T5">
                  <a:pos x="T2" y="T3"/>
                </a:cxn>
              </a:cxnLst>
              <a:rect l="0" t="0" r="r" b="b"/>
              <a:pathLst>
                <a:path w="6" h="5">
                  <a:moveTo>
                    <a:pt x="0" y="3"/>
                  </a:moveTo>
                  <a:cubicBezTo>
                    <a:pt x="2" y="5"/>
                    <a:pt x="6" y="3"/>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1" name="Freeform 1231">
              <a:extLst>
                <a:ext uri="{FF2B5EF4-FFF2-40B4-BE49-F238E27FC236}">
                  <a16:creationId xmlns:a16="http://schemas.microsoft.com/office/drawing/2014/main" id="{F37E8F7B-385B-4DC1-67EC-5FD40C7DE785}"/>
                </a:ext>
              </a:extLst>
            </p:cNvPr>
            <p:cNvSpPr>
              <a:spLocks/>
            </p:cNvSpPr>
            <p:nvPr/>
          </p:nvSpPr>
          <p:spPr bwMode="auto">
            <a:xfrm>
              <a:off x="4023" y="1955"/>
              <a:ext cx="18" cy="13"/>
            </a:xfrm>
            <a:custGeom>
              <a:avLst/>
              <a:gdLst>
                <a:gd name="T0" fmla="*/ 0 w 9"/>
                <a:gd name="T1" fmla="*/ 20 h 6"/>
                <a:gd name="T2" fmla="*/ 72 w 9"/>
                <a:gd name="T3" fmla="*/ 0 h 6"/>
                <a:gd name="T4" fmla="*/ 0 60000 65536"/>
                <a:gd name="T5" fmla="*/ 0 60000 65536"/>
              </a:gdLst>
              <a:ahLst/>
              <a:cxnLst>
                <a:cxn ang="T4">
                  <a:pos x="T0" y="T1"/>
                </a:cxn>
                <a:cxn ang="T5">
                  <a:pos x="T2" y="T3"/>
                </a:cxn>
              </a:cxnLst>
              <a:rect l="0" t="0" r="r" b="b"/>
              <a:pathLst>
                <a:path w="9" h="6">
                  <a:moveTo>
                    <a:pt x="0" y="2"/>
                  </a:moveTo>
                  <a:cubicBezTo>
                    <a:pt x="2" y="6"/>
                    <a:pt x="7" y="2"/>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2" name="Freeform 1232">
              <a:extLst>
                <a:ext uri="{FF2B5EF4-FFF2-40B4-BE49-F238E27FC236}">
                  <a16:creationId xmlns:a16="http://schemas.microsoft.com/office/drawing/2014/main" id="{083CEBE8-DC01-56CA-0A22-E41960F14FE5}"/>
                </a:ext>
              </a:extLst>
            </p:cNvPr>
            <p:cNvSpPr>
              <a:spLocks/>
            </p:cNvSpPr>
            <p:nvPr/>
          </p:nvSpPr>
          <p:spPr bwMode="auto">
            <a:xfrm>
              <a:off x="4029" y="2028"/>
              <a:ext cx="10" cy="15"/>
            </a:xfrm>
            <a:custGeom>
              <a:avLst/>
              <a:gdLst>
                <a:gd name="T0" fmla="*/ 16 w 5"/>
                <a:gd name="T1" fmla="*/ 0 h 7"/>
                <a:gd name="T2" fmla="*/ 40 w 5"/>
                <a:gd name="T3" fmla="*/ 69 h 7"/>
                <a:gd name="T4" fmla="*/ 0 60000 65536"/>
                <a:gd name="T5" fmla="*/ 0 60000 65536"/>
              </a:gdLst>
              <a:ahLst/>
              <a:cxnLst>
                <a:cxn ang="T4">
                  <a:pos x="T0" y="T1"/>
                </a:cxn>
                <a:cxn ang="T5">
                  <a:pos x="T2" y="T3"/>
                </a:cxn>
              </a:cxnLst>
              <a:rect l="0" t="0" r="r" b="b"/>
              <a:pathLst>
                <a:path w="5" h="7">
                  <a:moveTo>
                    <a:pt x="2" y="0"/>
                  </a:moveTo>
                  <a:cubicBezTo>
                    <a:pt x="0" y="3"/>
                    <a:pt x="1" y="7"/>
                    <a:pt x="5"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3" name="Freeform 1233">
              <a:extLst>
                <a:ext uri="{FF2B5EF4-FFF2-40B4-BE49-F238E27FC236}">
                  <a16:creationId xmlns:a16="http://schemas.microsoft.com/office/drawing/2014/main" id="{2C9D3532-682E-5469-2557-C4AD67BC5A3F}"/>
                </a:ext>
              </a:extLst>
            </p:cNvPr>
            <p:cNvSpPr>
              <a:spLocks/>
            </p:cNvSpPr>
            <p:nvPr/>
          </p:nvSpPr>
          <p:spPr bwMode="auto">
            <a:xfrm>
              <a:off x="4064" y="2023"/>
              <a:ext cx="4" cy="9"/>
            </a:xfrm>
            <a:custGeom>
              <a:avLst/>
              <a:gdLst>
                <a:gd name="T0" fmla="*/ 0 w 2"/>
                <a:gd name="T1" fmla="*/ 0 h 4"/>
                <a:gd name="T2" fmla="*/ 16 w 2"/>
                <a:gd name="T3" fmla="*/ 45 h 4"/>
                <a:gd name="T4" fmla="*/ 0 60000 65536"/>
                <a:gd name="T5" fmla="*/ 0 60000 65536"/>
              </a:gdLst>
              <a:ahLst/>
              <a:cxnLst>
                <a:cxn ang="T4">
                  <a:pos x="T0" y="T1"/>
                </a:cxn>
                <a:cxn ang="T5">
                  <a:pos x="T2" y="T3"/>
                </a:cxn>
              </a:cxnLst>
              <a:rect l="0" t="0" r="r" b="b"/>
              <a:pathLst>
                <a:path w="2" h="4">
                  <a:moveTo>
                    <a:pt x="0" y="0"/>
                  </a:moveTo>
                  <a:cubicBezTo>
                    <a:pt x="1" y="1"/>
                    <a:pt x="2" y="2"/>
                    <a:pt x="2"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4" name="Freeform 1234">
              <a:extLst>
                <a:ext uri="{FF2B5EF4-FFF2-40B4-BE49-F238E27FC236}">
                  <a16:creationId xmlns:a16="http://schemas.microsoft.com/office/drawing/2014/main" id="{A3D94F26-90DD-6637-32A0-13D49231D029}"/>
                </a:ext>
              </a:extLst>
            </p:cNvPr>
            <p:cNvSpPr>
              <a:spLocks/>
            </p:cNvSpPr>
            <p:nvPr/>
          </p:nvSpPr>
          <p:spPr bwMode="auto">
            <a:xfrm>
              <a:off x="4244" y="3525"/>
              <a:ext cx="66" cy="44"/>
            </a:xfrm>
            <a:custGeom>
              <a:avLst/>
              <a:gdLst>
                <a:gd name="T0" fmla="*/ 0 w 32"/>
                <a:gd name="T1" fmla="*/ 44 h 20"/>
                <a:gd name="T2" fmla="*/ 281 w 32"/>
                <a:gd name="T3" fmla="*/ 0 h 20"/>
                <a:gd name="T4" fmla="*/ 0 60000 65536"/>
                <a:gd name="T5" fmla="*/ 0 60000 65536"/>
              </a:gdLst>
              <a:ahLst/>
              <a:cxnLst>
                <a:cxn ang="T4">
                  <a:pos x="T0" y="T1"/>
                </a:cxn>
                <a:cxn ang="T5">
                  <a:pos x="T2" y="T3"/>
                </a:cxn>
              </a:cxnLst>
              <a:rect l="0" t="0" r="r" b="b"/>
              <a:pathLst>
                <a:path w="32" h="20">
                  <a:moveTo>
                    <a:pt x="0" y="4"/>
                  </a:moveTo>
                  <a:cubicBezTo>
                    <a:pt x="9" y="20"/>
                    <a:pt x="23" y="8"/>
                    <a:pt x="3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5" name="Freeform 1235">
              <a:extLst>
                <a:ext uri="{FF2B5EF4-FFF2-40B4-BE49-F238E27FC236}">
                  <a16:creationId xmlns:a16="http://schemas.microsoft.com/office/drawing/2014/main" id="{A60AA0AB-7E9B-5DAF-1BFE-12722E0AD260}"/>
                </a:ext>
              </a:extLst>
            </p:cNvPr>
            <p:cNvSpPr>
              <a:spLocks/>
            </p:cNvSpPr>
            <p:nvPr/>
          </p:nvSpPr>
          <p:spPr bwMode="auto">
            <a:xfrm>
              <a:off x="4296" y="3536"/>
              <a:ext cx="49" cy="50"/>
            </a:xfrm>
            <a:custGeom>
              <a:avLst/>
              <a:gdLst>
                <a:gd name="T0" fmla="*/ 204 w 24"/>
                <a:gd name="T1" fmla="*/ 185 h 23"/>
                <a:gd name="T2" fmla="*/ 0 w 24"/>
                <a:gd name="T3" fmla="*/ 93 h 23"/>
                <a:gd name="T4" fmla="*/ 8 w 24"/>
                <a:gd name="T5" fmla="*/ 0 h 23"/>
                <a:gd name="T6" fmla="*/ 0 60000 65536"/>
                <a:gd name="T7" fmla="*/ 0 60000 65536"/>
                <a:gd name="T8" fmla="*/ 0 60000 65536"/>
              </a:gdLst>
              <a:ahLst/>
              <a:cxnLst>
                <a:cxn ang="T6">
                  <a:pos x="T0" y="T1"/>
                </a:cxn>
                <a:cxn ang="T7">
                  <a:pos x="T2" y="T3"/>
                </a:cxn>
                <a:cxn ang="T8">
                  <a:pos x="T4" y="T5"/>
                </a:cxn>
              </a:cxnLst>
              <a:rect l="0" t="0" r="r" b="b"/>
              <a:pathLst>
                <a:path w="24" h="23">
                  <a:moveTo>
                    <a:pt x="24" y="18"/>
                  </a:moveTo>
                  <a:cubicBezTo>
                    <a:pt x="14" y="20"/>
                    <a:pt x="4" y="23"/>
                    <a:pt x="0" y="9"/>
                  </a:cubicBezTo>
                  <a:cubicBezTo>
                    <a:pt x="0" y="6"/>
                    <a:pt x="1" y="0"/>
                    <a:pt x="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6" name="Freeform 1236">
              <a:extLst>
                <a:ext uri="{FF2B5EF4-FFF2-40B4-BE49-F238E27FC236}">
                  <a16:creationId xmlns:a16="http://schemas.microsoft.com/office/drawing/2014/main" id="{B6617CF1-52AC-C048-3C91-95499F2B9830}"/>
                </a:ext>
              </a:extLst>
            </p:cNvPr>
            <p:cNvSpPr>
              <a:spLocks/>
            </p:cNvSpPr>
            <p:nvPr/>
          </p:nvSpPr>
          <p:spPr bwMode="auto">
            <a:xfrm>
              <a:off x="4320" y="3475"/>
              <a:ext cx="33" cy="24"/>
            </a:xfrm>
            <a:custGeom>
              <a:avLst/>
              <a:gdLst>
                <a:gd name="T0" fmla="*/ 0 w 16"/>
                <a:gd name="T1" fmla="*/ 0 h 11"/>
                <a:gd name="T2" fmla="*/ 140 w 16"/>
                <a:gd name="T3" fmla="*/ 96 h 11"/>
                <a:gd name="T4" fmla="*/ 0 60000 65536"/>
                <a:gd name="T5" fmla="*/ 0 60000 65536"/>
              </a:gdLst>
              <a:ahLst/>
              <a:cxnLst>
                <a:cxn ang="T4">
                  <a:pos x="T0" y="T1"/>
                </a:cxn>
                <a:cxn ang="T5">
                  <a:pos x="T2" y="T3"/>
                </a:cxn>
              </a:cxnLst>
              <a:rect l="0" t="0" r="r" b="b"/>
              <a:pathLst>
                <a:path w="16" h="11">
                  <a:moveTo>
                    <a:pt x="0" y="0"/>
                  </a:moveTo>
                  <a:cubicBezTo>
                    <a:pt x="2" y="7"/>
                    <a:pt x="9" y="11"/>
                    <a:pt x="16"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7" name="Freeform 1237">
              <a:extLst>
                <a:ext uri="{FF2B5EF4-FFF2-40B4-BE49-F238E27FC236}">
                  <a16:creationId xmlns:a16="http://schemas.microsoft.com/office/drawing/2014/main" id="{DF35668D-AD26-2734-5124-AC97CF2DFC6D}"/>
                </a:ext>
              </a:extLst>
            </p:cNvPr>
            <p:cNvSpPr>
              <a:spLocks/>
            </p:cNvSpPr>
            <p:nvPr/>
          </p:nvSpPr>
          <p:spPr bwMode="auto">
            <a:xfrm>
              <a:off x="4339" y="3551"/>
              <a:ext cx="49" cy="40"/>
            </a:xfrm>
            <a:custGeom>
              <a:avLst/>
              <a:gdLst>
                <a:gd name="T0" fmla="*/ 0 w 24"/>
                <a:gd name="T1" fmla="*/ 0 h 18"/>
                <a:gd name="T2" fmla="*/ 204 w 24"/>
                <a:gd name="T3" fmla="*/ 109 h 18"/>
                <a:gd name="T4" fmla="*/ 0 60000 65536"/>
                <a:gd name="T5" fmla="*/ 0 60000 65536"/>
              </a:gdLst>
              <a:ahLst/>
              <a:cxnLst>
                <a:cxn ang="T4">
                  <a:pos x="T0" y="T1"/>
                </a:cxn>
                <a:cxn ang="T5">
                  <a:pos x="T2" y="T3"/>
                </a:cxn>
              </a:cxnLst>
              <a:rect l="0" t="0" r="r" b="b"/>
              <a:pathLst>
                <a:path w="24" h="18">
                  <a:moveTo>
                    <a:pt x="0" y="0"/>
                  </a:moveTo>
                  <a:cubicBezTo>
                    <a:pt x="1" y="12"/>
                    <a:pt x="14" y="18"/>
                    <a:pt x="24"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8" name="Freeform 1238">
              <a:extLst>
                <a:ext uri="{FF2B5EF4-FFF2-40B4-BE49-F238E27FC236}">
                  <a16:creationId xmlns:a16="http://schemas.microsoft.com/office/drawing/2014/main" id="{A84271F9-5011-2A3B-F149-1EEE8DAC49DD}"/>
                </a:ext>
              </a:extLst>
            </p:cNvPr>
            <p:cNvSpPr>
              <a:spLocks/>
            </p:cNvSpPr>
            <p:nvPr/>
          </p:nvSpPr>
          <p:spPr bwMode="auto">
            <a:xfrm>
              <a:off x="4351" y="3477"/>
              <a:ext cx="51" cy="44"/>
            </a:xfrm>
            <a:custGeom>
              <a:avLst/>
              <a:gdLst>
                <a:gd name="T0" fmla="*/ 0 w 25"/>
                <a:gd name="T1" fmla="*/ 0 h 20"/>
                <a:gd name="T2" fmla="*/ 212 w 25"/>
                <a:gd name="T3" fmla="*/ 117 h 20"/>
                <a:gd name="T4" fmla="*/ 0 60000 65536"/>
                <a:gd name="T5" fmla="*/ 0 60000 65536"/>
              </a:gdLst>
              <a:ahLst/>
              <a:cxnLst>
                <a:cxn ang="T4">
                  <a:pos x="T0" y="T1"/>
                </a:cxn>
                <a:cxn ang="T5">
                  <a:pos x="T2" y="T3"/>
                </a:cxn>
              </a:cxnLst>
              <a:rect l="0" t="0" r="r" b="b"/>
              <a:pathLst>
                <a:path w="25" h="20">
                  <a:moveTo>
                    <a:pt x="0" y="0"/>
                  </a:moveTo>
                  <a:cubicBezTo>
                    <a:pt x="5" y="14"/>
                    <a:pt x="11" y="20"/>
                    <a:pt x="25"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49" name="Freeform 1239">
              <a:extLst>
                <a:ext uri="{FF2B5EF4-FFF2-40B4-BE49-F238E27FC236}">
                  <a16:creationId xmlns:a16="http://schemas.microsoft.com/office/drawing/2014/main" id="{8F564260-4C7F-ED17-A09F-F77EA96FB3DB}"/>
                </a:ext>
              </a:extLst>
            </p:cNvPr>
            <p:cNvSpPr>
              <a:spLocks/>
            </p:cNvSpPr>
            <p:nvPr/>
          </p:nvSpPr>
          <p:spPr bwMode="auto">
            <a:xfrm>
              <a:off x="4257" y="3455"/>
              <a:ext cx="34" cy="55"/>
            </a:xfrm>
            <a:custGeom>
              <a:avLst/>
              <a:gdLst>
                <a:gd name="T0" fmla="*/ 120 w 17"/>
                <a:gd name="T1" fmla="*/ 0 h 25"/>
                <a:gd name="T2" fmla="*/ 0 w 17"/>
                <a:gd name="T3" fmla="*/ 169 h 25"/>
                <a:gd name="T4" fmla="*/ 0 60000 65536"/>
                <a:gd name="T5" fmla="*/ 0 60000 65536"/>
              </a:gdLst>
              <a:ahLst/>
              <a:cxnLst>
                <a:cxn ang="T4">
                  <a:pos x="T0" y="T1"/>
                </a:cxn>
                <a:cxn ang="T5">
                  <a:pos x="T2" y="T3"/>
                </a:cxn>
              </a:cxnLst>
              <a:rect l="0" t="0" r="r" b="b"/>
              <a:pathLst>
                <a:path w="17" h="25">
                  <a:moveTo>
                    <a:pt x="15" y="0"/>
                  </a:moveTo>
                  <a:cubicBezTo>
                    <a:pt x="17" y="7"/>
                    <a:pt x="7" y="25"/>
                    <a:pt x="0" y="1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0" name="Freeform 1240">
              <a:extLst>
                <a:ext uri="{FF2B5EF4-FFF2-40B4-BE49-F238E27FC236}">
                  <a16:creationId xmlns:a16="http://schemas.microsoft.com/office/drawing/2014/main" id="{50481EA8-32B0-4C74-BF2F-CF39F6F28AAC}"/>
                </a:ext>
              </a:extLst>
            </p:cNvPr>
            <p:cNvSpPr>
              <a:spLocks/>
            </p:cNvSpPr>
            <p:nvPr/>
          </p:nvSpPr>
          <p:spPr bwMode="auto">
            <a:xfrm>
              <a:off x="4228" y="3497"/>
              <a:ext cx="49" cy="37"/>
            </a:xfrm>
            <a:custGeom>
              <a:avLst/>
              <a:gdLst>
                <a:gd name="T0" fmla="*/ 0 w 24"/>
                <a:gd name="T1" fmla="*/ 176 h 17"/>
                <a:gd name="T2" fmla="*/ 188 w 24"/>
                <a:gd name="T3" fmla="*/ 0 h 17"/>
                <a:gd name="T4" fmla="*/ 0 60000 65536"/>
                <a:gd name="T5" fmla="*/ 0 60000 65536"/>
              </a:gdLst>
              <a:ahLst/>
              <a:cxnLst>
                <a:cxn ang="T4">
                  <a:pos x="T0" y="T1"/>
                </a:cxn>
                <a:cxn ang="T5">
                  <a:pos x="T2" y="T3"/>
                </a:cxn>
              </a:cxnLst>
              <a:rect l="0" t="0" r="r" b="b"/>
              <a:pathLst>
                <a:path w="24" h="17">
                  <a:moveTo>
                    <a:pt x="0" y="17"/>
                  </a:moveTo>
                  <a:cubicBezTo>
                    <a:pt x="9" y="16"/>
                    <a:pt x="24" y="17"/>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1" name="Freeform 1241">
              <a:extLst>
                <a:ext uri="{FF2B5EF4-FFF2-40B4-BE49-F238E27FC236}">
                  <a16:creationId xmlns:a16="http://schemas.microsoft.com/office/drawing/2014/main" id="{3FEC8DE1-FDDC-C38C-B5C6-A00449A899D7}"/>
                </a:ext>
              </a:extLst>
            </p:cNvPr>
            <p:cNvSpPr>
              <a:spLocks/>
            </p:cNvSpPr>
            <p:nvPr/>
          </p:nvSpPr>
          <p:spPr bwMode="auto">
            <a:xfrm>
              <a:off x="4214" y="3549"/>
              <a:ext cx="41" cy="35"/>
            </a:xfrm>
            <a:custGeom>
              <a:avLst/>
              <a:gdLst>
                <a:gd name="T0" fmla="*/ 0 w 20"/>
                <a:gd name="T1" fmla="*/ 85 h 16"/>
                <a:gd name="T2" fmla="*/ 172 w 20"/>
                <a:gd name="T3" fmla="*/ 0 h 16"/>
                <a:gd name="T4" fmla="*/ 0 60000 65536"/>
                <a:gd name="T5" fmla="*/ 0 60000 65536"/>
              </a:gdLst>
              <a:ahLst/>
              <a:cxnLst>
                <a:cxn ang="T4">
                  <a:pos x="T0" y="T1"/>
                </a:cxn>
                <a:cxn ang="T5">
                  <a:pos x="T2" y="T3"/>
                </a:cxn>
              </a:cxnLst>
              <a:rect l="0" t="0" r="r" b="b"/>
              <a:pathLst>
                <a:path w="20" h="16">
                  <a:moveTo>
                    <a:pt x="0" y="8"/>
                  </a:moveTo>
                  <a:cubicBezTo>
                    <a:pt x="6" y="16"/>
                    <a:pt x="17" y="7"/>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2" name="Freeform 1242">
              <a:extLst>
                <a:ext uri="{FF2B5EF4-FFF2-40B4-BE49-F238E27FC236}">
                  <a16:creationId xmlns:a16="http://schemas.microsoft.com/office/drawing/2014/main" id="{70D6E992-0159-1071-79C3-8476D2E9C07C}"/>
                </a:ext>
              </a:extLst>
            </p:cNvPr>
            <p:cNvSpPr>
              <a:spLocks/>
            </p:cNvSpPr>
            <p:nvPr/>
          </p:nvSpPr>
          <p:spPr bwMode="auto">
            <a:xfrm>
              <a:off x="4246" y="3580"/>
              <a:ext cx="76" cy="44"/>
            </a:xfrm>
            <a:custGeom>
              <a:avLst/>
              <a:gdLst>
                <a:gd name="T0" fmla="*/ 33 w 37"/>
                <a:gd name="T1" fmla="*/ 33 h 20"/>
                <a:gd name="T2" fmla="*/ 105 w 37"/>
                <a:gd name="T3" fmla="*/ 194 h 20"/>
                <a:gd name="T4" fmla="*/ 279 w 37"/>
                <a:gd name="T5" fmla="*/ 0 h 20"/>
                <a:gd name="T6" fmla="*/ 0 60000 65536"/>
                <a:gd name="T7" fmla="*/ 0 60000 65536"/>
                <a:gd name="T8" fmla="*/ 0 60000 65536"/>
              </a:gdLst>
              <a:ahLst/>
              <a:cxnLst>
                <a:cxn ang="T6">
                  <a:pos x="T0" y="T1"/>
                </a:cxn>
                <a:cxn ang="T7">
                  <a:pos x="T2" y="T3"/>
                </a:cxn>
                <a:cxn ang="T8">
                  <a:pos x="T4" y="T5"/>
                </a:cxn>
              </a:cxnLst>
              <a:rect l="0" t="0" r="r" b="b"/>
              <a:pathLst>
                <a:path w="37" h="20">
                  <a:moveTo>
                    <a:pt x="4" y="3"/>
                  </a:moveTo>
                  <a:cubicBezTo>
                    <a:pt x="0" y="8"/>
                    <a:pt x="5" y="17"/>
                    <a:pt x="12" y="18"/>
                  </a:cubicBezTo>
                  <a:cubicBezTo>
                    <a:pt x="19" y="20"/>
                    <a:pt x="37" y="12"/>
                    <a:pt x="3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3" name="Freeform 1243">
              <a:extLst>
                <a:ext uri="{FF2B5EF4-FFF2-40B4-BE49-F238E27FC236}">
                  <a16:creationId xmlns:a16="http://schemas.microsoft.com/office/drawing/2014/main" id="{83F0EC89-29D7-A11C-89D9-EB51E5F45C29}"/>
                </a:ext>
              </a:extLst>
            </p:cNvPr>
            <p:cNvSpPr>
              <a:spLocks/>
            </p:cNvSpPr>
            <p:nvPr/>
          </p:nvSpPr>
          <p:spPr bwMode="auto">
            <a:xfrm>
              <a:off x="4267" y="3595"/>
              <a:ext cx="22" cy="11"/>
            </a:xfrm>
            <a:custGeom>
              <a:avLst/>
              <a:gdLst>
                <a:gd name="T0" fmla="*/ 8 w 11"/>
                <a:gd name="T1" fmla="*/ 9 h 5"/>
                <a:gd name="T2" fmla="*/ 88 w 11"/>
                <a:gd name="T3" fmla="*/ 0 h 5"/>
                <a:gd name="T4" fmla="*/ 0 60000 65536"/>
                <a:gd name="T5" fmla="*/ 0 60000 65536"/>
              </a:gdLst>
              <a:ahLst/>
              <a:cxnLst>
                <a:cxn ang="T4">
                  <a:pos x="T0" y="T1"/>
                </a:cxn>
                <a:cxn ang="T5">
                  <a:pos x="T2" y="T3"/>
                </a:cxn>
              </a:cxnLst>
              <a:rect l="0" t="0" r="r" b="b"/>
              <a:pathLst>
                <a:path w="11" h="5">
                  <a:moveTo>
                    <a:pt x="1" y="1"/>
                  </a:moveTo>
                  <a:cubicBezTo>
                    <a:pt x="0" y="5"/>
                    <a:pt x="9" y="1"/>
                    <a:pt x="1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4" name="Freeform 1244">
              <a:extLst>
                <a:ext uri="{FF2B5EF4-FFF2-40B4-BE49-F238E27FC236}">
                  <a16:creationId xmlns:a16="http://schemas.microsoft.com/office/drawing/2014/main" id="{982A06EB-8D98-44D8-F51A-AA98088064C7}"/>
                </a:ext>
              </a:extLst>
            </p:cNvPr>
            <p:cNvSpPr>
              <a:spLocks/>
            </p:cNvSpPr>
            <p:nvPr/>
          </p:nvSpPr>
          <p:spPr bwMode="auto">
            <a:xfrm>
              <a:off x="4306" y="3547"/>
              <a:ext cx="20" cy="11"/>
            </a:xfrm>
            <a:custGeom>
              <a:avLst/>
              <a:gdLst>
                <a:gd name="T0" fmla="*/ 8 w 10"/>
                <a:gd name="T1" fmla="*/ 0 h 5"/>
                <a:gd name="T2" fmla="*/ 80 w 10"/>
                <a:gd name="T3" fmla="*/ 44 h 5"/>
                <a:gd name="T4" fmla="*/ 0 60000 65536"/>
                <a:gd name="T5" fmla="*/ 0 60000 65536"/>
              </a:gdLst>
              <a:ahLst/>
              <a:cxnLst>
                <a:cxn ang="T4">
                  <a:pos x="T0" y="T1"/>
                </a:cxn>
                <a:cxn ang="T5">
                  <a:pos x="T2" y="T3"/>
                </a:cxn>
              </a:cxnLst>
              <a:rect l="0" t="0" r="r" b="b"/>
              <a:pathLst>
                <a:path w="10" h="5">
                  <a:moveTo>
                    <a:pt x="1" y="0"/>
                  </a:moveTo>
                  <a:cubicBezTo>
                    <a:pt x="0" y="5"/>
                    <a:pt x="7" y="4"/>
                    <a:pt x="1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5" name="Freeform 1245">
              <a:extLst>
                <a:ext uri="{FF2B5EF4-FFF2-40B4-BE49-F238E27FC236}">
                  <a16:creationId xmlns:a16="http://schemas.microsoft.com/office/drawing/2014/main" id="{C0F41447-0751-EC97-0E2C-C52CD64D635F}"/>
                </a:ext>
              </a:extLst>
            </p:cNvPr>
            <p:cNvSpPr>
              <a:spLocks/>
            </p:cNvSpPr>
            <p:nvPr/>
          </p:nvSpPr>
          <p:spPr bwMode="auto">
            <a:xfrm>
              <a:off x="4361" y="3416"/>
              <a:ext cx="62" cy="26"/>
            </a:xfrm>
            <a:custGeom>
              <a:avLst/>
              <a:gdLst>
                <a:gd name="T0" fmla="*/ 0 w 30"/>
                <a:gd name="T1" fmla="*/ 0 h 12"/>
                <a:gd name="T2" fmla="*/ 265 w 30"/>
                <a:gd name="T3" fmla="*/ 43 h 12"/>
                <a:gd name="T4" fmla="*/ 0 60000 65536"/>
                <a:gd name="T5" fmla="*/ 0 60000 65536"/>
              </a:gdLst>
              <a:ahLst/>
              <a:cxnLst>
                <a:cxn ang="T4">
                  <a:pos x="T0" y="T1"/>
                </a:cxn>
                <a:cxn ang="T5">
                  <a:pos x="T2" y="T3"/>
                </a:cxn>
              </a:cxnLst>
              <a:rect l="0" t="0" r="r" b="b"/>
              <a:pathLst>
                <a:path w="30" h="12">
                  <a:moveTo>
                    <a:pt x="0" y="0"/>
                  </a:moveTo>
                  <a:cubicBezTo>
                    <a:pt x="7" y="12"/>
                    <a:pt x="19" y="9"/>
                    <a:pt x="3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6" name="Freeform 1246">
              <a:extLst>
                <a:ext uri="{FF2B5EF4-FFF2-40B4-BE49-F238E27FC236}">
                  <a16:creationId xmlns:a16="http://schemas.microsoft.com/office/drawing/2014/main" id="{72002E0E-6CF5-1B7D-1C4A-A3ECA083A035}"/>
                </a:ext>
              </a:extLst>
            </p:cNvPr>
            <p:cNvSpPr>
              <a:spLocks/>
            </p:cNvSpPr>
            <p:nvPr/>
          </p:nvSpPr>
          <p:spPr bwMode="auto">
            <a:xfrm>
              <a:off x="4330" y="3328"/>
              <a:ext cx="58" cy="49"/>
            </a:xfrm>
            <a:custGeom>
              <a:avLst/>
              <a:gdLst>
                <a:gd name="T0" fmla="*/ 0 w 28"/>
                <a:gd name="T1" fmla="*/ 145 h 22"/>
                <a:gd name="T2" fmla="*/ 224 w 28"/>
                <a:gd name="T3" fmla="*/ 0 h 22"/>
                <a:gd name="T4" fmla="*/ 0 60000 65536"/>
                <a:gd name="T5" fmla="*/ 0 60000 65536"/>
              </a:gdLst>
              <a:ahLst/>
              <a:cxnLst>
                <a:cxn ang="T4">
                  <a:pos x="T0" y="T1"/>
                </a:cxn>
                <a:cxn ang="T5">
                  <a:pos x="T2" y="T3"/>
                </a:cxn>
              </a:cxnLst>
              <a:rect l="0" t="0" r="r" b="b"/>
              <a:pathLst>
                <a:path w="28" h="22">
                  <a:moveTo>
                    <a:pt x="0" y="13"/>
                  </a:moveTo>
                  <a:cubicBezTo>
                    <a:pt x="5" y="22"/>
                    <a:pt x="28" y="9"/>
                    <a:pt x="2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7" name="Freeform 1247">
              <a:extLst>
                <a:ext uri="{FF2B5EF4-FFF2-40B4-BE49-F238E27FC236}">
                  <a16:creationId xmlns:a16="http://schemas.microsoft.com/office/drawing/2014/main" id="{78ACB3F1-2265-8495-DC82-CB40FF2964C4}"/>
                </a:ext>
              </a:extLst>
            </p:cNvPr>
            <p:cNvSpPr>
              <a:spLocks/>
            </p:cNvSpPr>
            <p:nvPr/>
          </p:nvSpPr>
          <p:spPr bwMode="auto">
            <a:xfrm>
              <a:off x="4396" y="3324"/>
              <a:ext cx="66" cy="53"/>
            </a:xfrm>
            <a:custGeom>
              <a:avLst/>
              <a:gdLst>
                <a:gd name="T0" fmla="*/ 43 w 32"/>
                <a:gd name="T1" fmla="*/ 64 h 24"/>
                <a:gd name="T2" fmla="*/ 89 w 32"/>
                <a:gd name="T3" fmla="*/ 225 h 24"/>
                <a:gd name="T4" fmla="*/ 221 w 32"/>
                <a:gd name="T5" fmla="*/ 0 h 24"/>
                <a:gd name="T6" fmla="*/ 0 60000 65536"/>
                <a:gd name="T7" fmla="*/ 0 60000 65536"/>
                <a:gd name="T8" fmla="*/ 0 60000 65536"/>
              </a:gdLst>
              <a:ahLst/>
              <a:cxnLst>
                <a:cxn ang="T6">
                  <a:pos x="T0" y="T1"/>
                </a:cxn>
                <a:cxn ang="T7">
                  <a:pos x="T2" y="T3"/>
                </a:cxn>
                <a:cxn ang="T8">
                  <a:pos x="T4" y="T5"/>
                </a:cxn>
              </a:cxnLst>
              <a:rect l="0" t="0" r="r" b="b"/>
              <a:pathLst>
                <a:path w="32" h="24">
                  <a:moveTo>
                    <a:pt x="5" y="6"/>
                  </a:moveTo>
                  <a:cubicBezTo>
                    <a:pt x="0" y="11"/>
                    <a:pt x="3" y="19"/>
                    <a:pt x="10" y="21"/>
                  </a:cubicBezTo>
                  <a:cubicBezTo>
                    <a:pt x="21" y="24"/>
                    <a:pt x="32" y="9"/>
                    <a:pt x="2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8" name="Freeform 1248">
              <a:extLst>
                <a:ext uri="{FF2B5EF4-FFF2-40B4-BE49-F238E27FC236}">
                  <a16:creationId xmlns:a16="http://schemas.microsoft.com/office/drawing/2014/main" id="{F0F1A05E-9AB5-720E-8FFD-F2C35382073E}"/>
                </a:ext>
              </a:extLst>
            </p:cNvPr>
            <p:cNvSpPr>
              <a:spLocks/>
            </p:cNvSpPr>
            <p:nvPr/>
          </p:nvSpPr>
          <p:spPr bwMode="auto">
            <a:xfrm>
              <a:off x="4394" y="3471"/>
              <a:ext cx="70" cy="41"/>
            </a:xfrm>
            <a:custGeom>
              <a:avLst/>
              <a:gdLst>
                <a:gd name="T0" fmla="*/ 16 w 34"/>
                <a:gd name="T1" fmla="*/ 19 h 19"/>
                <a:gd name="T2" fmla="*/ 60 w 34"/>
                <a:gd name="T3" fmla="*/ 164 h 19"/>
                <a:gd name="T4" fmla="*/ 208 w 34"/>
                <a:gd name="T5" fmla="*/ 0 h 19"/>
                <a:gd name="T6" fmla="*/ 0 60000 65536"/>
                <a:gd name="T7" fmla="*/ 0 60000 65536"/>
                <a:gd name="T8" fmla="*/ 0 60000 65536"/>
              </a:gdLst>
              <a:ahLst/>
              <a:cxnLst>
                <a:cxn ang="T6">
                  <a:pos x="T0" y="T1"/>
                </a:cxn>
                <a:cxn ang="T7">
                  <a:pos x="T2" y="T3"/>
                </a:cxn>
                <a:cxn ang="T8">
                  <a:pos x="T4" y="T5"/>
                </a:cxn>
              </a:cxnLst>
              <a:rect l="0" t="0" r="r" b="b"/>
              <a:pathLst>
                <a:path w="34" h="19">
                  <a:moveTo>
                    <a:pt x="2" y="2"/>
                  </a:moveTo>
                  <a:cubicBezTo>
                    <a:pt x="0" y="7"/>
                    <a:pt x="1" y="14"/>
                    <a:pt x="7" y="16"/>
                  </a:cubicBezTo>
                  <a:cubicBezTo>
                    <a:pt x="15" y="19"/>
                    <a:pt x="34" y="9"/>
                    <a:pt x="2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59" name="Freeform 1249">
              <a:extLst>
                <a:ext uri="{FF2B5EF4-FFF2-40B4-BE49-F238E27FC236}">
                  <a16:creationId xmlns:a16="http://schemas.microsoft.com/office/drawing/2014/main" id="{5CEE55E7-4006-C848-1D23-549A256647C2}"/>
                </a:ext>
              </a:extLst>
            </p:cNvPr>
            <p:cNvSpPr>
              <a:spLocks/>
            </p:cNvSpPr>
            <p:nvPr/>
          </p:nvSpPr>
          <p:spPr bwMode="auto">
            <a:xfrm>
              <a:off x="4373" y="3549"/>
              <a:ext cx="52" cy="31"/>
            </a:xfrm>
            <a:custGeom>
              <a:avLst/>
              <a:gdLst>
                <a:gd name="T0" fmla="*/ 35 w 25"/>
                <a:gd name="T1" fmla="*/ 44 h 14"/>
                <a:gd name="T2" fmla="*/ 108 w 25"/>
                <a:gd name="T3" fmla="*/ 153 h 14"/>
                <a:gd name="T4" fmla="*/ 160 w 25"/>
                <a:gd name="T5" fmla="*/ 0 h 14"/>
                <a:gd name="T6" fmla="*/ 0 60000 65536"/>
                <a:gd name="T7" fmla="*/ 0 60000 65536"/>
                <a:gd name="T8" fmla="*/ 0 60000 65536"/>
              </a:gdLst>
              <a:ahLst/>
              <a:cxnLst>
                <a:cxn ang="T6">
                  <a:pos x="T0" y="T1"/>
                </a:cxn>
                <a:cxn ang="T7">
                  <a:pos x="T2" y="T3"/>
                </a:cxn>
                <a:cxn ang="T8">
                  <a:pos x="T4" y="T5"/>
                </a:cxn>
              </a:cxnLst>
              <a:rect l="0" t="0" r="r" b="b"/>
              <a:pathLst>
                <a:path w="25" h="14">
                  <a:moveTo>
                    <a:pt x="4" y="4"/>
                  </a:moveTo>
                  <a:cubicBezTo>
                    <a:pt x="0" y="8"/>
                    <a:pt x="8" y="14"/>
                    <a:pt x="12" y="14"/>
                  </a:cubicBezTo>
                  <a:cubicBezTo>
                    <a:pt x="16" y="13"/>
                    <a:pt x="25" y="3"/>
                    <a:pt x="1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0" name="Freeform 1250">
              <a:extLst>
                <a:ext uri="{FF2B5EF4-FFF2-40B4-BE49-F238E27FC236}">
                  <a16:creationId xmlns:a16="http://schemas.microsoft.com/office/drawing/2014/main" id="{CD25D4A6-4059-91C8-F466-A87D4834D387}"/>
                </a:ext>
              </a:extLst>
            </p:cNvPr>
            <p:cNvSpPr>
              <a:spLocks/>
            </p:cNvSpPr>
            <p:nvPr/>
          </p:nvSpPr>
          <p:spPr bwMode="auto">
            <a:xfrm>
              <a:off x="4304" y="3595"/>
              <a:ext cx="55" cy="31"/>
            </a:xfrm>
            <a:custGeom>
              <a:avLst/>
              <a:gdLst>
                <a:gd name="T0" fmla="*/ 0 w 27"/>
                <a:gd name="T1" fmla="*/ 44 h 14"/>
                <a:gd name="T2" fmla="*/ 228 w 27"/>
                <a:gd name="T3" fmla="*/ 0 h 14"/>
                <a:gd name="T4" fmla="*/ 0 60000 65536"/>
                <a:gd name="T5" fmla="*/ 0 60000 65536"/>
              </a:gdLst>
              <a:ahLst/>
              <a:cxnLst>
                <a:cxn ang="T4">
                  <a:pos x="T0" y="T1"/>
                </a:cxn>
                <a:cxn ang="T5">
                  <a:pos x="T2" y="T3"/>
                </a:cxn>
              </a:cxnLst>
              <a:rect l="0" t="0" r="r" b="b"/>
              <a:pathLst>
                <a:path w="27" h="14">
                  <a:moveTo>
                    <a:pt x="0" y="4"/>
                  </a:moveTo>
                  <a:cubicBezTo>
                    <a:pt x="4" y="14"/>
                    <a:pt x="26" y="10"/>
                    <a:pt x="2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1" name="Freeform 1251">
              <a:extLst>
                <a:ext uri="{FF2B5EF4-FFF2-40B4-BE49-F238E27FC236}">
                  <a16:creationId xmlns:a16="http://schemas.microsoft.com/office/drawing/2014/main" id="{AF64DC25-C96E-C4A1-19D6-E992B45C7A68}"/>
                </a:ext>
              </a:extLst>
            </p:cNvPr>
            <p:cNvSpPr>
              <a:spLocks/>
            </p:cNvSpPr>
            <p:nvPr/>
          </p:nvSpPr>
          <p:spPr bwMode="auto">
            <a:xfrm>
              <a:off x="4283" y="3652"/>
              <a:ext cx="49" cy="24"/>
            </a:xfrm>
            <a:custGeom>
              <a:avLst/>
              <a:gdLst>
                <a:gd name="T0" fmla="*/ 33 w 24"/>
                <a:gd name="T1" fmla="*/ 9 h 11"/>
                <a:gd name="T2" fmla="*/ 92 w 24"/>
                <a:gd name="T3" fmla="*/ 113 h 11"/>
                <a:gd name="T4" fmla="*/ 172 w 24"/>
                <a:gd name="T5" fmla="*/ 0 h 11"/>
                <a:gd name="T6" fmla="*/ 0 60000 65536"/>
                <a:gd name="T7" fmla="*/ 0 60000 65536"/>
                <a:gd name="T8" fmla="*/ 0 60000 65536"/>
              </a:gdLst>
              <a:ahLst/>
              <a:cxnLst>
                <a:cxn ang="T6">
                  <a:pos x="T0" y="T1"/>
                </a:cxn>
                <a:cxn ang="T7">
                  <a:pos x="T2" y="T3"/>
                </a:cxn>
                <a:cxn ang="T8">
                  <a:pos x="T4" y="T5"/>
                </a:cxn>
              </a:cxnLst>
              <a:rect l="0" t="0" r="r" b="b"/>
              <a:pathLst>
                <a:path w="24" h="11">
                  <a:moveTo>
                    <a:pt x="4" y="1"/>
                  </a:moveTo>
                  <a:cubicBezTo>
                    <a:pt x="0" y="7"/>
                    <a:pt x="6" y="11"/>
                    <a:pt x="11" y="11"/>
                  </a:cubicBezTo>
                  <a:cubicBezTo>
                    <a:pt x="15" y="10"/>
                    <a:pt x="24" y="5"/>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2" name="Freeform 1252">
              <a:extLst>
                <a:ext uri="{FF2B5EF4-FFF2-40B4-BE49-F238E27FC236}">
                  <a16:creationId xmlns:a16="http://schemas.microsoft.com/office/drawing/2014/main" id="{B25A8274-C1CD-439E-9B26-A1BE51AB921F}"/>
                </a:ext>
              </a:extLst>
            </p:cNvPr>
            <p:cNvSpPr>
              <a:spLocks/>
            </p:cNvSpPr>
            <p:nvPr/>
          </p:nvSpPr>
          <p:spPr bwMode="auto">
            <a:xfrm>
              <a:off x="4294" y="3615"/>
              <a:ext cx="51" cy="31"/>
            </a:xfrm>
            <a:custGeom>
              <a:avLst/>
              <a:gdLst>
                <a:gd name="T0" fmla="*/ 49 w 25"/>
                <a:gd name="T1" fmla="*/ 0 h 14"/>
                <a:gd name="T2" fmla="*/ 196 w 25"/>
                <a:gd name="T3" fmla="*/ 44 h 14"/>
                <a:gd name="T4" fmla="*/ 0 60000 65536"/>
                <a:gd name="T5" fmla="*/ 0 60000 65536"/>
              </a:gdLst>
              <a:ahLst/>
              <a:cxnLst>
                <a:cxn ang="T4">
                  <a:pos x="T0" y="T1"/>
                </a:cxn>
                <a:cxn ang="T5">
                  <a:pos x="T2" y="T3"/>
                </a:cxn>
              </a:cxnLst>
              <a:rect l="0" t="0" r="r" b="b"/>
              <a:pathLst>
                <a:path w="25" h="14">
                  <a:moveTo>
                    <a:pt x="6" y="0"/>
                  </a:moveTo>
                  <a:cubicBezTo>
                    <a:pt x="0" y="12"/>
                    <a:pt x="25" y="14"/>
                    <a:pt x="23"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3" name="Freeform 1253">
              <a:extLst>
                <a:ext uri="{FF2B5EF4-FFF2-40B4-BE49-F238E27FC236}">
                  <a16:creationId xmlns:a16="http://schemas.microsoft.com/office/drawing/2014/main" id="{A5BCC105-1A7E-B5CA-CB61-312360D37F0B}"/>
                </a:ext>
              </a:extLst>
            </p:cNvPr>
            <p:cNvSpPr>
              <a:spLocks/>
            </p:cNvSpPr>
            <p:nvPr/>
          </p:nvSpPr>
          <p:spPr bwMode="auto">
            <a:xfrm>
              <a:off x="4425" y="3495"/>
              <a:ext cx="63" cy="56"/>
            </a:xfrm>
            <a:custGeom>
              <a:avLst/>
              <a:gdLst>
                <a:gd name="T0" fmla="*/ 91 w 31"/>
                <a:gd name="T1" fmla="*/ 41 h 26"/>
                <a:gd name="T2" fmla="*/ 33 w 31"/>
                <a:gd name="T3" fmla="*/ 140 h 26"/>
                <a:gd name="T4" fmla="*/ 161 w 31"/>
                <a:gd name="T5" fmla="*/ 41 h 26"/>
                <a:gd name="T6" fmla="*/ 0 60000 65536"/>
                <a:gd name="T7" fmla="*/ 0 60000 65536"/>
                <a:gd name="T8" fmla="*/ 0 60000 65536"/>
              </a:gdLst>
              <a:ahLst/>
              <a:cxnLst>
                <a:cxn ang="T6">
                  <a:pos x="T0" y="T1"/>
                </a:cxn>
                <a:cxn ang="T7">
                  <a:pos x="T2" y="T3"/>
                </a:cxn>
                <a:cxn ang="T8">
                  <a:pos x="T4" y="T5"/>
                </a:cxn>
              </a:cxnLst>
              <a:rect l="0" t="0" r="r" b="b"/>
              <a:pathLst>
                <a:path w="31" h="26">
                  <a:moveTo>
                    <a:pt x="11" y="4"/>
                  </a:moveTo>
                  <a:cubicBezTo>
                    <a:pt x="5" y="0"/>
                    <a:pt x="0" y="9"/>
                    <a:pt x="4" y="14"/>
                  </a:cubicBezTo>
                  <a:cubicBezTo>
                    <a:pt x="13" y="26"/>
                    <a:pt x="31" y="8"/>
                    <a:pt x="19"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4" name="Freeform 1254">
              <a:extLst>
                <a:ext uri="{FF2B5EF4-FFF2-40B4-BE49-F238E27FC236}">
                  <a16:creationId xmlns:a16="http://schemas.microsoft.com/office/drawing/2014/main" id="{AABB8682-7D4F-C428-56AB-74C5ECA3D7CA}"/>
                </a:ext>
              </a:extLst>
            </p:cNvPr>
            <p:cNvSpPr>
              <a:spLocks/>
            </p:cNvSpPr>
            <p:nvPr/>
          </p:nvSpPr>
          <p:spPr bwMode="auto">
            <a:xfrm>
              <a:off x="4443" y="3473"/>
              <a:ext cx="55" cy="41"/>
            </a:xfrm>
            <a:custGeom>
              <a:avLst/>
              <a:gdLst>
                <a:gd name="T0" fmla="*/ 0 w 27"/>
                <a:gd name="T1" fmla="*/ 88 h 19"/>
                <a:gd name="T2" fmla="*/ 171 w 27"/>
                <a:gd name="T3" fmla="*/ 0 h 19"/>
                <a:gd name="T4" fmla="*/ 0 60000 65536"/>
                <a:gd name="T5" fmla="*/ 0 60000 65536"/>
              </a:gdLst>
              <a:ahLst/>
              <a:cxnLst>
                <a:cxn ang="T4">
                  <a:pos x="T0" y="T1"/>
                </a:cxn>
                <a:cxn ang="T5">
                  <a:pos x="T2" y="T3"/>
                </a:cxn>
              </a:cxnLst>
              <a:rect l="0" t="0" r="r" b="b"/>
              <a:pathLst>
                <a:path w="27" h="19">
                  <a:moveTo>
                    <a:pt x="0" y="9"/>
                  </a:moveTo>
                  <a:cubicBezTo>
                    <a:pt x="6" y="19"/>
                    <a:pt x="27" y="12"/>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5" name="Freeform 1255">
              <a:extLst>
                <a:ext uri="{FF2B5EF4-FFF2-40B4-BE49-F238E27FC236}">
                  <a16:creationId xmlns:a16="http://schemas.microsoft.com/office/drawing/2014/main" id="{FE8260B0-97E6-0750-7483-F4D96DDA849C}"/>
                </a:ext>
              </a:extLst>
            </p:cNvPr>
            <p:cNvSpPr>
              <a:spLocks/>
            </p:cNvSpPr>
            <p:nvPr/>
          </p:nvSpPr>
          <p:spPr bwMode="auto">
            <a:xfrm>
              <a:off x="4369" y="3370"/>
              <a:ext cx="84" cy="42"/>
            </a:xfrm>
            <a:custGeom>
              <a:avLst/>
              <a:gdLst>
                <a:gd name="T0" fmla="*/ 104 w 41"/>
                <a:gd name="T1" fmla="*/ 33 h 19"/>
                <a:gd name="T2" fmla="*/ 172 w 41"/>
                <a:gd name="T3" fmla="*/ 195 h 19"/>
                <a:gd name="T4" fmla="*/ 277 w 41"/>
                <a:gd name="T5" fmla="*/ 0 h 19"/>
                <a:gd name="T6" fmla="*/ 0 60000 65536"/>
                <a:gd name="T7" fmla="*/ 0 60000 65536"/>
                <a:gd name="T8" fmla="*/ 0 60000 65536"/>
              </a:gdLst>
              <a:ahLst/>
              <a:cxnLst>
                <a:cxn ang="T6">
                  <a:pos x="T0" y="T1"/>
                </a:cxn>
                <a:cxn ang="T7">
                  <a:pos x="T2" y="T3"/>
                </a:cxn>
                <a:cxn ang="T8">
                  <a:pos x="T4" y="T5"/>
                </a:cxn>
              </a:cxnLst>
              <a:rect l="0" t="0" r="r" b="b"/>
              <a:pathLst>
                <a:path w="41" h="19">
                  <a:moveTo>
                    <a:pt x="12" y="3"/>
                  </a:moveTo>
                  <a:cubicBezTo>
                    <a:pt x="0" y="9"/>
                    <a:pt x="9" y="19"/>
                    <a:pt x="20" y="18"/>
                  </a:cubicBezTo>
                  <a:cubicBezTo>
                    <a:pt x="27" y="18"/>
                    <a:pt x="41" y="8"/>
                    <a:pt x="3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6" name="Freeform 1256">
              <a:extLst>
                <a:ext uri="{FF2B5EF4-FFF2-40B4-BE49-F238E27FC236}">
                  <a16:creationId xmlns:a16="http://schemas.microsoft.com/office/drawing/2014/main" id="{8F3A5655-6D9D-88DD-49E0-CE2748A58ECA}"/>
                </a:ext>
              </a:extLst>
            </p:cNvPr>
            <p:cNvSpPr>
              <a:spLocks/>
            </p:cNvSpPr>
            <p:nvPr/>
          </p:nvSpPr>
          <p:spPr bwMode="auto">
            <a:xfrm>
              <a:off x="4433" y="3433"/>
              <a:ext cx="57" cy="42"/>
            </a:xfrm>
            <a:custGeom>
              <a:avLst/>
              <a:gdLst>
                <a:gd name="T0" fmla="*/ 41 w 28"/>
                <a:gd name="T1" fmla="*/ 0 h 19"/>
                <a:gd name="T2" fmla="*/ 16 w 28"/>
                <a:gd name="T3" fmla="*/ 108 h 19"/>
                <a:gd name="T4" fmla="*/ 236 w 28"/>
                <a:gd name="T5" fmla="*/ 44 h 19"/>
                <a:gd name="T6" fmla="*/ 0 60000 65536"/>
                <a:gd name="T7" fmla="*/ 0 60000 65536"/>
                <a:gd name="T8" fmla="*/ 0 60000 65536"/>
              </a:gdLst>
              <a:ahLst/>
              <a:cxnLst>
                <a:cxn ang="T6">
                  <a:pos x="T0" y="T1"/>
                </a:cxn>
                <a:cxn ang="T7">
                  <a:pos x="T2" y="T3"/>
                </a:cxn>
                <a:cxn ang="T8">
                  <a:pos x="T4" y="T5"/>
                </a:cxn>
              </a:cxnLst>
              <a:rect l="0" t="0" r="r" b="b"/>
              <a:pathLst>
                <a:path w="28" h="19">
                  <a:moveTo>
                    <a:pt x="5" y="0"/>
                  </a:moveTo>
                  <a:cubicBezTo>
                    <a:pt x="1" y="0"/>
                    <a:pt x="0" y="7"/>
                    <a:pt x="2" y="10"/>
                  </a:cubicBezTo>
                  <a:cubicBezTo>
                    <a:pt x="7" y="19"/>
                    <a:pt x="27" y="14"/>
                    <a:pt x="28"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7" name="Freeform 1257">
              <a:extLst>
                <a:ext uri="{FF2B5EF4-FFF2-40B4-BE49-F238E27FC236}">
                  <a16:creationId xmlns:a16="http://schemas.microsoft.com/office/drawing/2014/main" id="{8EFB9F1C-5852-7455-3492-AFD474B49FD3}"/>
                </a:ext>
              </a:extLst>
            </p:cNvPr>
            <p:cNvSpPr>
              <a:spLocks/>
            </p:cNvSpPr>
            <p:nvPr/>
          </p:nvSpPr>
          <p:spPr bwMode="auto">
            <a:xfrm>
              <a:off x="4451" y="3372"/>
              <a:ext cx="62" cy="50"/>
            </a:xfrm>
            <a:custGeom>
              <a:avLst/>
              <a:gdLst>
                <a:gd name="T0" fmla="*/ 72 w 30"/>
                <a:gd name="T1" fmla="*/ 0 h 23"/>
                <a:gd name="T2" fmla="*/ 8 w 30"/>
                <a:gd name="T3" fmla="*/ 93 h 23"/>
                <a:gd name="T4" fmla="*/ 265 w 30"/>
                <a:gd name="T5" fmla="*/ 93 h 23"/>
                <a:gd name="T6" fmla="*/ 0 60000 65536"/>
                <a:gd name="T7" fmla="*/ 0 60000 65536"/>
                <a:gd name="T8" fmla="*/ 0 60000 65536"/>
              </a:gdLst>
              <a:ahLst/>
              <a:cxnLst>
                <a:cxn ang="T6">
                  <a:pos x="T0" y="T1"/>
                </a:cxn>
                <a:cxn ang="T7">
                  <a:pos x="T2" y="T3"/>
                </a:cxn>
                <a:cxn ang="T8">
                  <a:pos x="T4" y="T5"/>
                </a:cxn>
              </a:cxnLst>
              <a:rect l="0" t="0" r="r" b="b"/>
              <a:pathLst>
                <a:path w="30" h="23">
                  <a:moveTo>
                    <a:pt x="8" y="0"/>
                  </a:moveTo>
                  <a:cubicBezTo>
                    <a:pt x="3" y="0"/>
                    <a:pt x="0" y="5"/>
                    <a:pt x="1" y="9"/>
                  </a:cubicBezTo>
                  <a:cubicBezTo>
                    <a:pt x="3" y="23"/>
                    <a:pt x="25" y="17"/>
                    <a:pt x="30"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8" name="Freeform 1258">
              <a:extLst>
                <a:ext uri="{FF2B5EF4-FFF2-40B4-BE49-F238E27FC236}">
                  <a16:creationId xmlns:a16="http://schemas.microsoft.com/office/drawing/2014/main" id="{63BA7E84-661F-0743-E596-8FCB9CB87AD1}"/>
                </a:ext>
              </a:extLst>
            </p:cNvPr>
            <p:cNvSpPr>
              <a:spLocks/>
            </p:cNvSpPr>
            <p:nvPr/>
          </p:nvSpPr>
          <p:spPr bwMode="auto">
            <a:xfrm>
              <a:off x="4328" y="3628"/>
              <a:ext cx="70" cy="39"/>
            </a:xfrm>
            <a:custGeom>
              <a:avLst/>
              <a:gdLst>
                <a:gd name="T0" fmla="*/ 51 w 34"/>
                <a:gd name="T1" fmla="*/ 72 h 18"/>
                <a:gd name="T2" fmla="*/ 165 w 34"/>
                <a:gd name="T3" fmla="*/ 165 h 18"/>
                <a:gd name="T4" fmla="*/ 229 w 34"/>
                <a:gd name="T5" fmla="*/ 0 h 18"/>
                <a:gd name="T6" fmla="*/ 0 60000 65536"/>
                <a:gd name="T7" fmla="*/ 0 60000 65536"/>
                <a:gd name="T8" fmla="*/ 0 60000 65536"/>
              </a:gdLst>
              <a:ahLst/>
              <a:cxnLst>
                <a:cxn ang="T6">
                  <a:pos x="T0" y="T1"/>
                </a:cxn>
                <a:cxn ang="T7">
                  <a:pos x="T2" y="T3"/>
                </a:cxn>
                <a:cxn ang="T8">
                  <a:pos x="T4" y="T5"/>
                </a:cxn>
              </a:cxnLst>
              <a:rect l="0" t="0" r="r" b="b"/>
              <a:pathLst>
                <a:path w="34" h="18">
                  <a:moveTo>
                    <a:pt x="6" y="7"/>
                  </a:moveTo>
                  <a:cubicBezTo>
                    <a:pt x="0" y="15"/>
                    <a:pt x="14" y="18"/>
                    <a:pt x="19" y="16"/>
                  </a:cubicBezTo>
                  <a:cubicBezTo>
                    <a:pt x="24" y="14"/>
                    <a:pt x="34" y="5"/>
                    <a:pt x="2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69" name="Freeform 1259">
              <a:extLst>
                <a:ext uri="{FF2B5EF4-FFF2-40B4-BE49-F238E27FC236}">
                  <a16:creationId xmlns:a16="http://schemas.microsoft.com/office/drawing/2014/main" id="{EA5C666C-5193-C164-1DF3-ED6E1B079EAC}"/>
                </a:ext>
              </a:extLst>
            </p:cNvPr>
            <p:cNvSpPr>
              <a:spLocks/>
            </p:cNvSpPr>
            <p:nvPr/>
          </p:nvSpPr>
          <p:spPr bwMode="auto">
            <a:xfrm>
              <a:off x="4310" y="3663"/>
              <a:ext cx="68" cy="42"/>
            </a:xfrm>
            <a:custGeom>
              <a:avLst/>
              <a:gdLst>
                <a:gd name="T0" fmla="*/ 0 w 33"/>
                <a:gd name="T1" fmla="*/ 53 h 19"/>
                <a:gd name="T2" fmla="*/ 229 w 33"/>
                <a:gd name="T3" fmla="*/ 0 h 19"/>
                <a:gd name="T4" fmla="*/ 0 60000 65536"/>
                <a:gd name="T5" fmla="*/ 0 60000 65536"/>
              </a:gdLst>
              <a:ahLst/>
              <a:cxnLst>
                <a:cxn ang="T4">
                  <a:pos x="T0" y="T1"/>
                </a:cxn>
                <a:cxn ang="T5">
                  <a:pos x="T2" y="T3"/>
                </a:cxn>
              </a:cxnLst>
              <a:rect l="0" t="0" r="r" b="b"/>
              <a:pathLst>
                <a:path w="33" h="19">
                  <a:moveTo>
                    <a:pt x="0" y="5"/>
                  </a:moveTo>
                  <a:cubicBezTo>
                    <a:pt x="7" y="19"/>
                    <a:pt x="33" y="12"/>
                    <a:pt x="2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0" name="Freeform 1260">
              <a:extLst>
                <a:ext uri="{FF2B5EF4-FFF2-40B4-BE49-F238E27FC236}">
                  <a16:creationId xmlns:a16="http://schemas.microsoft.com/office/drawing/2014/main" id="{2204F2D4-F0DF-3328-319D-341037384C9E}"/>
                </a:ext>
              </a:extLst>
            </p:cNvPr>
            <p:cNvSpPr>
              <a:spLocks/>
            </p:cNvSpPr>
            <p:nvPr/>
          </p:nvSpPr>
          <p:spPr bwMode="auto">
            <a:xfrm>
              <a:off x="4332" y="3652"/>
              <a:ext cx="5" cy="2"/>
            </a:xfrm>
            <a:custGeom>
              <a:avLst/>
              <a:gdLst>
                <a:gd name="T0" fmla="*/ 0 w 2"/>
                <a:gd name="T1" fmla="*/ 8 h 1"/>
                <a:gd name="T2" fmla="*/ 33 w 2"/>
                <a:gd name="T3" fmla="*/ 0 h 1"/>
                <a:gd name="T4" fmla="*/ 0 60000 65536"/>
                <a:gd name="T5" fmla="*/ 0 60000 65536"/>
              </a:gdLst>
              <a:ahLst/>
              <a:cxnLst>
                <a:cxn ang="T4">
                  <a:pos x="T0" y="T1"/>
                </a:cxn>
                <a:cxn ang="T5">
                  <a:pos x="T2" y="T3"/>
                </a:cxn>
              </a:cxnLst>
              <a:rect l="0" t="0" r="r" b="b"/>
              <a:pathLst>
                <a:path w="2" h="1">
                  <a:moveTo>
                    <a:pt x="0" y="1"/>
                  </a:moveTo>
                  <a:cubicBezTo>
                    <a:pt x="1" y="1"/>
                    <a:pt x="1" y="0"/>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1" name="Freeform 1261">
              <a:extLst>
                <a:ext uri="{FF2B5EF4-FFF2-40B4-BE49-F238E27FC236}">
                  <a16:creationId xmlns:a16="http://schemas.microsoft.com/office/drawing/2014/main" id="{6944B56B-2DF3-72A3-BD03-BF55DAEA92D5}"/>
                </a:ext>
              </a:extLst>
            </p:cNvPr>
            <p:cNvSpPr>
              <a:spLocks/>
            </p:cNvSpPr>
            <p:nvPr/>
          </p:nvSpPr>
          <p:spPr bwMode="auto">
            <a:xfrm>
              <a:off x="4332" y="3499"/>
              <a:ext cx="25" cy="11"/>
            </a:xfrm>
            <a:custGeom>
              <a:avLst/>
              <a:gdLst>
                <a:gd name="T0" fmla="*/ 0 w 12"/>
                <a:gd name="T1" fmla="*/ 0 h 5"/>
                <a:gd name="T2" fmla="*/ 73 w 12"/>
                <a:gd name="T3" fmla="*/ 53 h 5"/>
                <a:gd name="T4" fmla="*/ 108 w 12"/>
                <a:gd name="T5" fmla="*/ 20 h 5"/>
                <a:gd name="T6" fmla="*/ 0 60000 65536"/>
                <a:gd name="T7" fmla="*/ 0 60000 65536"/>
                <a:gd name="T8" fmla="*/ 0 60000 65536"/>
              </a:gdLst>
              <a:ahLst/>
              <a:cxnLst>
                <a:cxn ang="T6">
                  <a:pos x="T0" y="T1"/>
                </a:cxn>
                <a:cxn ang="T7">
                  <a:pos x="T2" y="T3"/>
                </a:cxn>
                <a:cxn ang="T8">
                  <a:pos x="T4" y="T5"/>
                </a:cxn>
              </a:cxnLst>
              <a:rect l="0" t="0" r="r" b="b"/>
              <a:pathLst>
                <a:path w="12" h="5">
                  <a:moveTo>
                    <a:pt x="0" y="0"/>
                  </a:moveTo>
                  <a:cubicBezTo>
                    <a:pt x="3" y="0"/>
                    <a:pt x="8" y="1"/>
                    <a:pt x="8" y="5"/>
                  </a:cubicBezTo>
                  <a:cubicBezTo>
                    <a:pt x="8" y="2"/>
                    <a:pt x="10" y="3"/>
                    <a:pt x="12"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2" name="Freeform 1262">
              <a:extLst>
                <a:ext uri="{FF2B5EF4-FFF2-40B4-BE49-F238E27FC236}">
                  <a16:creationId xmlns:a16="http://schemas.microsoft.com/office/drawing/2014/main" id="{123AC987-FE71-DC1D-C388-518E162B4CCF}"/>
                </a:ext>
              </a:extLst>
            </p:cNvPr>
            <p:cNvSpPr>
              <a:spLocks/>
            </p:cNvSpPr>
            <p:nvPr/>
          </p:nvSpPr>
          <p:spPr bwMode="auto">
            <a:xfrm>
              <a:off x="4361" y="3390"/>
              <a:ext cx="21" cy="8"/>
            </a:xfrm>
            <a:custGeom>
              <a:avLst/>
              <a:gdLst>
                <a:gd name="T0" fmla="*/ 0 w 10"/>
                <a:gd name="T1" fmla="*/ 32 h 4"/>
                <a:gd name="T2" fmla="*/ 92 w 10"/>
                <a:gd name="T3" fmla="*/ 0 h 4"/>
                <a:gd name="T4" fmla="*/ 0 60000 65536"/>
                <a:gd name="T5" fmla="*/ 0 60000 65536"/>
              </a:gdLst>
              <a:ahLst/>
              <a:cxnLst>
                <a:cxn ang="T4">
                  <a:pos x="T0" y="T1"/>
                </a:cxn>
                <a:cxn ang="T5">
                  <a:pos x="T2" y="T3"/>
                </a:cxn>
              </a:cxnLst>
              <a:rect l="0" t="0" r="r" b="b"/>
              <a:pathLst>
                <a:path w="10" h="4">
                  <a:moveTo>
                    <a:pt x="0" y="4"/>
                  </a:moveTo>
                  <a:cubicBezTo>
                    <a:pt x="1" y="0"/>
                    <a:pt x="7" y="0"/>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3" name="Freeform 1263">
              <a:extLst>
                <a:ext uri="{FF2B5EF4-FFF2-40B4-BE49-F238E27FC236}">
                  <a16:creationId xmlns:a16="http://schemas.microsoft.com/office/drawing/2014/main" id="{DBF928FB-D3D6-F632-A0D6-6ADAAD512E43}"/>
                </a:ext>
              </a:extLst>
            </p:cNvPr>
            <p:cNvSpPr>
              <a:spLocks/>
            </p:cNvSpPr>
            <p:nvPr/>
          </p:nvSpPr>
          <p:spPr bwMode="auto">
            <a:xfrm>
              <a:off x="4421" y="3558"/>
              <a:ext cx="55" cy="46"/>
            </a:xfrm>
            <a:custGeom>
              <a:avLst/>
              <a:gdLst>
                <a:gd name="T0" fmla="*/ 0 w 27"/>
                <a:gd name="T1" fmla="*/ 61 h 21"/>
                <a:gd name="T2" fmla="*/ 171 w 27"/>
                <a:gd name="T3" fmla="*/ 0 h 21"/>
                <a:gd name="T4" fmla="*/ 0 60000 65536"/>
                <a:gd name="T5" fmla="*/ 0 60000 65536"/>
              </a:gdLst>
              <a:ahLst/>
              <a:cxnLst>
                <a:cxn ang="T4">
                  <a:pos x="T0" y="T1"/>
                </a:cxn>
                <a:cxn ang="T5">
                  <a:pos x="T2" y="T3"/>
                </a:cxn>
              </a:cxnLst>
              <a:rect l="0" t="0" r="r" b="b"/>
              <a:pathLst>
                <a:path w="27" h="21">
                  <a:moveTo>
                    <a:pt x="0" y="6"/>
                  </a:moveTo>
                  <a:cubicBezTo>
                    <a:pt x="1" y="21"/>
                    <a:pt x="27" y="14"/>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4" name="Freeform 1264">
              <a:extLst>
                <a:ext uri="{FF2B5EF4-FFF2-40B4-BE49-F238E27FC236}">
                  <a16:creationId xmlns:a16="http://schemas.microsoft.com/office/drawing/2014/main" id="{58089740-02C7-59C5-A0B4-9ADCB91DF88B}"/>
                </a:ext>
              </a:extLst>
            </p:cNvPr>
            <p:cNvSpPr>
              <a:spLocks/>
            </p:cNvSpPr>
            <p:nvPr/>
          </p:nvSpPr>
          <p:spPr bwMode="auto">
            <a:xfrm>
              <a:off x="4359" y="3635"/>
              <a:ext cx="72" cy="74"/>
            </a:xfrm>
            <a:custGeom>
              <a:avLst/>
              <a:gdLst>
                <a:gd name="T0" fmla="*/ 0 w 35"/>
                <a:gd name="T1" fmla="*/ 226 h 34"/>
                <a:gd name="T2" fmla="*/ 165 w 35"/>
                <a:gd name="T3" fmla="*/ 0 h 34"/>
                <a:gd name="T4" fmla="*/ 0 60000 65536"/>
                <a:gd name="T5" fmla="*/ 0 60000 65536"/>
              </a:gdLst>
              <a:ahLst/>
              <a:cxnLst>
                <a:cxn ang="T4">
                  <a:pos x="T0" y="T1"/>
                </a:cxn>
                <a:cxn ang="T5">
                  <a:pos x="T2" y="T3"/>
                </a:cxn>
              </a:cxnLst>
              <a:rect l="0" t="0" r="r" b="b"/>
              <a:pathLst>
                <a:path w="35" h="34">
                  <a:moveTo>
                    <a:pt x="0" y="22"/>
                  </a:moveTo>
                  <a:cubicBezTo>
                    <a:pt x="12" y="34"/>
                    <a:pt x="35" y="13"/>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5" name="Freeform 1265">
              <a:extLst>
                <a:ext uri="{FF2B5EF4-FFF2-40B4-BE49-F238E27FC236}">
                  <a16:creationId xmlns:a16="http://schemas.microsoft.com/office/drawing/2014/main" id="{CF2DC4F6-3C25-A2A6-CB44-7B9E8F8A4617}"/>
                </a:ext>
              </a:extLst>
            </p:cNvPr>
            <p:cNvSpPr>
              <a:spLocks/>
            </p:cNvSpPr>
            <p:nvPr/>
          </p:nvSpPr>
          <p:spPr bwMode="auto">
            <a:xfrm>
              <a:off x="4408" y="3604"/>
              <a:ext cx="80" cy="48"/>
            </a:xfrm>
            <a:custGeom>
              <a:avLst/>
              <a:gdLst>
                <a:gd name="T0" fmla="*/ 76 w 39"/>
                <a:gd name="T1" fmla="*/ 52 h 22"/>
                <a:gd name="T2" fmla="*/ 269 w 39"/>
                <a:gd name="T3" fmla="*/ 0 h 22"/>
                <a:gd name="T4" fmla="*/ 0 60000 65536"/>
                <a:gd name="T5" fmla="*/ 0 60000 65536"/>
              </a:gdLst>
              <a:ahLst/>
              <a:cxnLst>
                <a:cxn ang="T4">
                  <a:pos x="T0" y="T1"/>
                </a:cxn>
                <a:cxn ang="T5">
                  <a:pos x="T2" y="T3"/>
                </a:cxn>
              </a:cxnLst>
              <a:rect l="0" t="0" r="r" b="b"/>
              <a:pathLst>
                <a:path w="39" h="22">
                  <a:moveTo>
                    <a:pt x="9" y="5"/>
                  </a:moveTo>
                  <a:cubicBezTo>
                    <a:pt x="0" y="20"/>
                    <a:pt x="39" y="22"/>
                    <a:pt x="3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6" name="Freeform 1266">
              <a:extLst>
                <a:ext uri="{FF2B5EF4-FFF2-40B4-BE49-F238E27FC236}">
                  <a16:creationId xmlns:a16="http://schemas.microsoft.com/office/drawing/2014/main" id="{A4D9C399-F50A-7D18-5E04-F74636EC8B4A}"/>
                </a:ext>
              </a:extLst>
            </p:cNvPr>
            <p:cNvSpPr>
              <a:spLocks/>
            </p:cNvSpPr>
            <p:nvPr/>
          </p:nvSpPr>
          <p:spPr bwMode="auto">
            <a:xfrm>
              <a:off x="4324" y="3595"/>
              <a:ext cx="21" cy="5"/>
            </a:xfrm>
            <a:custGeom>
              <a:avLst/>
              <a:gdLst>
                <a:gd name="T0" fmla="*/ 0 w 10"/>
                <a:gd name="T1" fmla="*/ 0 h 2"/>
                <a:gd name="T2" fmla="*/ 92 w 10"/>
                <a:gd name="T3" fmla="*/ 0 h 2"/>
                <a:gd name="T4" fmla="*/ 0 60000 65536"/>
                <a:gd name="T5" fmla="*/ 0 60000 65536"/>
              </a:gdLst>
              <a:ahLst/>
              <a:cxnLst>
                <a:cxn ang="T4">
                  <a:pos x="T0" y="T1"/>
                </a:cxn>
                <a:cxn ang="T5">
                  <a:pos x="T2" y="T3"/>
                </a:cxn>
              </a:cxnLst>
              <a:rect l="0" t="0" r="r" b="b"/>
              <a:pathLst>
                <a:path w="10" h="2">
                  <a:moveTo>
                    <a:pt x="0" y="0"/>
                  </a:moveTo>
                  <a:cubicBezTo>
                    <a:pt x="3" y="2"/>
                    <a:pt x="7" y="2"/>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7" name="Freeform 1267">
              <a:extLst>
                <a:ext uri="{FF2B5EF4-FFF2-40B4-BE49-F238E27FC236}">
                  <a16:creationId xmlns:a16="http://schemas.microsoft.com/office/drawing/2014/main" id="{CCDFE18A-9CAF-02C4-7ED8-73615B3FA43C}"/>
                </a:ext>
              </a:extLst>
            </p:cNvPr>
            <p:cNvSpPr>
              <a:spLocks/>
            </p:cNvSpPr>
            <p:nvPr/>
          </p:nvSpPr>
          <p:spPr bwMode="auto">
            <a:xfrm>
              <a:off x="4433" y="3565"/>
              <a:ext cx="18" cy="8"/>
            </a:xfrm>
            <a:custGeom>
              <a:avLst/>
              <a:gdLst>
                <a:gd name="T0" fmla="*/ 0 w 9"/>
                <a:gd name="T1" fmla="*/ 0 h 4"/>
                <a:gd name="T2" fmla="*/ 72 w 9"/>
                <a:gd name="T3" fmla="*/ 0 h 4"/>
                <a:gd name="T4" fmla="*/ 0 60000 65536"/>
                <a:gd name="T5" fmla="*/ 0 60000 65536"/>
              </a:gdLst>
              <a:ahLst/>
              <a:cxnLst>
                <a:cxn ang="T4">
                  <a:pos x="T0" y="T1"/>
                </a:cxn>
                <a:cxn ang="T5">
                  <a:pos x="T2" y="T3"/>
                </a:cxn>
              </a:cxnLst>
              <a:rect l="0" t="0" r="r" b="b"/>
              <a:pathLst>
                <a:path w="9" h="4">
                  <a:moveTo>
                    <a:pt x="0" y="0"/>
                  </a:moveTo>
                  <a:cubicBezTo>
                    <a:pt x="2" y="4"/>
                    <a:pt x="6" y="3"/>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8" name="Freeform 1268">
              <a:extLst>
                <a:ext uri="{FF2B5EF4-FFF2-40B4-BE49-F238E27FC236}">
                  <a16:creationId xmlns:a16="http://schemas.microsoft.com/office/drawing/2014/main" id="{D4631BAD-76D3-4C12-C8D0-1E6A04B27BED}"/>
                </a:ext>
              </a:extLst>
            </p:cNvPr>
            <p:cNvSpPr>
              <a:spLocks/>
            </p:cNvSpPr>
            <p:nvPr/>
          </p:nvSpPr>
          <p:spPr bwMode="auto">
            <a:xfrm>
              <a:off x="4414" y="3466"/>
              <a:ext cx="21" cy="20"/>
            </a:xfrm>
            <a:custGeom>
              <a:avLst/>
              <a:gdLst>
                <a:gd name="T0" fmla="*/ 0 w 10"/>
                <a:gd name="T1" fmla="*/ 64 h 9"/>
                <a:gd name="T2" fmla="*/ 17 w 10"/>
                <a:gd name="T3" fmla="*/ 98 h 9"/>
                <a:gd name="T4" fmla="*/ 92 w 10"/>
                <a:gd name="T5" fmla="*/ 0 h 9"/>
                <a:gd name="T6" fmla="*/ 0 60000 65536"/>
                <a:gd name="T7" fmla="*/ 0 60000 65536"/>
                <a:gd name="T8" fmla="*/ 0 60000 65536"/>
              </a:gdLst>
              <a:ahLst/>
              <a:cxnLst>
                <a:cxn ang="T6">
                  <a:pos x="T0" y="T1"/>
                </a:cxn>
                <a:cxn ang="T7">
                  <a:pos x="T2" y="T3"/>
                </a:cxn>
                <a:cxn ang="T8">
                  <a:pos x="T4" y="T5"/>
                </a:cxn>
              </a:cxnLst>
              <a:rect l="0" t="0" r="r" b="b"/>
              <a:pathLst>
                <a:path w="10" h="9">
                  <a:moveTo>
                    <a:pt x="0" y="6"/>
                  </a:moveTo>
                  <a:cubicBezTo>
                    <a:pt x="0" y="7"/>
                    <a:pt x="1" y="8"/>
                    <a:pt x="2" y="9"/>
                  </a:cubicBezTo>
                  <a:cubicBezTo>
                    <a:pt x="6" y="8"/>
                    <a:pt x="10" y="4"/>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79" name="Freeform 1269">
              <a:extLst>
                <a:ext uri="{FF2B5EF4-FFF2-40B4-BE49-F238E27FC236}">
                  <a16:creationId xmlns:a16="http://schemas.microsoft.com/office/drawing/2014/main" id="{1FE7C8B6-7397-8BE3-5B06-A5CEEF8CF80E}"/>
                </a:ext>
              </a:extLst>
            </p:cNvPr>
            <p:cNvSpPr>
              <a:spLocks/>
            </p:cNvSpPr>
            <p:nvPr/>
          </p:nvSpPr>
          <p:spPr bwMode="auto">
            <a:xfrm>
              <a:off x="4464" y="3438"/>
              <a:ext cx="16" cy="11"/>
            </a:xfrm>
            <a:custGeom>
              <a:avLst/>
              <a:gdLst>
                <a:gd name="T0" fmla="*/ 0 w 8"/>
                <a:gd name="T1" fmla="*/ 44 h 5"/>
                <a:gd name="T2" fmla="*/ 64 w 8"/>
                <a:gd name="T3" fmla="*/ 0 h 5"/>
                <a:gd name="T4" fmla="*/ 0 60000 65536"/>
                <a:gd name="T5" fmla="*/ 0 60000 65536"/>
              </a:gdLst>
              <a:ahLst/>
              <a:cxnLst>
                <a:cxn ang="T4">
                  <a:pos x="T0" y="T1"/>
                </a:cxn>
                <a:cxn ang="T5">
                  <a:pos x="T2" y="T3"/>
                </a:cxn>
              </a:cxnLst>
              <a:rect l="0" t="0" r="r" b="b"/>
              <a:pathLst>
                <a:path w="8" h="5">
                  <a:moveTo>
                    <a:pt x="0" y="4"/>
                  </a:moveTo>
                  <a:cubicBezTo>
                    <a:pt x="3" y="5"/>
                    <a:pt x="5"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0" name="Freeform 1270">
              <a:extLst>
                <a:ext uri="{FF2B5EF4-FFF2-40B4-BE49-F238E27FC236}">
                  <a16:creationId xmlns:a16="http://schemas.microsoft.com/office/drawing/2014/main" id="{937B1EFE-4D94-2DCD-C79B-9F9CD2A0419E}"/>
                </a:ext>
              </a:extLst>
            </p:cNvPr>
            <p:cNvSpPr>
              <a:spLocks/>
            </p:cNvSpPr>
            <p:nvPr/>
          </p:nvSpPr>
          <p:spPr bwMode="auto">
            <a:xfrm>
              <a:off x="4373" y="3403"/>
              <a:ext cx="19" cy="13"/>
            </a:xfrm>
            <a:custGeom>
              <a:avLst/>
              <a:gdLst>
                <a:gd name="T0" fmla="*/ 0 w 9"/>
                <a:gd name="T1" fmla="*/ 0 h 6"/>
                <a:gd name="T2" fmla="*/ 84 w 9"/>
                <a:gd name="T3" fmla="*/ 52 h 6"/>
                <a:gd name="T4" fmla="*/ 0 60000 65536"/>
                <a:gd name="T5" fmla="*/ 0 60000 65536"/>
              </a:gdLst>
              <a:ahLst/>
              <a:cxnLst>
                <a:cxn ang="T4">
                  <a:pos x="T0" y="T1"/>
                </a:cxn>
                <a:cxn ang="T5">
                  <a:pos x="T2" y="T3"/>
                </a:cxn>
              </a:cxnLst>
              <a:rect l="0" t="0" r="r" b="b"/>
              <a:pathLst>
                <a:path w="9" h="6">
                  <a:moveTo>
                    <a:pt x="0" y="0"/>
                  </a:moveTo>
                  <a:cubicBezTo>
                    <a:pt x="1" y="4"/>
                    <a:pt x="5" y="6"/>
                    <a:pt x="9"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1" name="Freeform 1271">
              <a:extLst>
                <a:ext uri="{FF2B5EF4-FFF2-40B4-BE49-F238E27FC236}">
                  <a16:creationId xmlns:a16="http://schemas.microsoft.com/office/drawing/2014/main" id="{F2FE3453-89B5-4D9D-9ED5-BDD6A319D45B}"/>
                </a:ext>
              </a:extLst>
            </p:cNvPr>
            <p:cNvSpPr>
              <a:spLocks/>
            </p:cNvSpPr>
            <p:nvPr/>
          </p:nvSpPr>
          <p:spPr bwMode="auto">
            <a:xfrm>
              <a:off x="4400" y="3385"/>
              <a:ext cx="25" cy="11"/>
            </a:xfrm>
            <a:custGeom>
              <a:avLst/>
              <a:gdLst>
                <a:gd name="T0" fmla="*/ 35 w 12"/>
                <a:gd name="T1" fmla="*/ 0 h 5"/>
                <a:gd name="T2" fmla="*/ 108 w 12"/>
                <a:gd name="T3" fmla="*/ 9 h 5"/>
                <a:gd name="T4" fmla="*/ 0 60000 65536"/>
                <a:gd name="T5" fmla="*/ 0 60000 65536"/>
              </a:gdLst>
              <a:ahLst/>
              <a:cxnLst>
                <a:cxn ang="T4">
                  <a:pos x="T0" y="T1"/>
                </a:cxn>
                <a:cxn ang="T5">
                  <a:pos x="T2" y="T3"/>
                </a:cxn>
              </a:cxnLst>
              <a:rect l="0" t="0" r="r" b="b"/>
              <a:pathLst>
                <a:path w="12" h="5">
                  <a:moveTo>
                    <a:pt x="4" y="0"/>
                  </a:moveTo>
                  <a:cubicBezTo>
                    <a:pt x="0" y="5"/>
                    <a:pt x="9" y="5"/>
                    <a:pt x="1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2" name="Freeform 1272">
              <a:extLst>
                <a:ext uri="{FF2B5EF4-FFF2-40B4-BE49-F238E27FC236}">
                  <a16:creationId xmlns:a16="http://schemas.microsoft.com/office/drawing/2014/main" id="{6636E981-B0AE-3811-C4BB-B72DC575F751}"/>
                </a:ext>
              </a:extLst>
            </p:cNvPr>
            <p:cNvSpPr>
              <a:spLocks/>
            </p:cNvSpPr>
            <p:nvPr/>
          </p:nvSpPr>
          <p:spPr bwMode="auto">
            <a:xfrm>
              <a:off x="4378" y="3654"/>
              <a:ext cx="14" cy="18"/>
            </a:xfrm>
            <a:custGeom>
              <a:avLst/>
              <a:gdLst>
                <a:gd name="T0" fmla="*/ 0 w 7"/>
                <a:gd name="T1" fmla="*/ 36 h 8"/>
                <a:gd name="T2" fmla="*/ 56 w 7"/>
                <a:gd name="T3" fmla="*/ 0 h 8"/>
                <a:gd name="T4" fmla="*/ 0 60000 65536"/>
                <a:gd name="T5" fmla="*/ 0 60000 65536"/>
              </a:gdLst>
              <a:ahLst/>
              <a:cxnLst>
                <a:cxn ang="T4">
                  <a:pos x="T0" y="T1"/>
                </a:cxn>
                <a:cxn ang="T5">
                  <a:pos x="T2" y="T3"/>
                </a:cxn>
              </a:cxnLst>
              <a:rect l="0" t="0" r="r" b="b"/>
              <a:pathLst>
                <a:path w="7" h="8">
                  <a:moveTo>
                    <a:pt x="0" y="3"/>
                  </a:moveTo>
                  <a:cubicBezTo>
                    <a:pt x="2" y="8"/>
                    <a:pt x="7" y="4"/>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3" name="Freeform 1273">
              <a:extLst>
                <a:ext uri="{FF2B5EF4-FFF2-40B4-BE49-F238E27FC236}">
                  <a16:creationId xmlns:a16="http://schemas.microsoft.com/office/drawing/2014/main" id="{3C2FE34C-C6D7-4273-E825-564A9FE54E14}"/>
                </a:ext>
              </a:extLst>
            </p:cNvPr>
            <p:cNvSpPr>
              <a:spLocks/>
            </p:cNvSpPr>
            <p:nvPr/>
          </p:nvSpPr>
          <p:spPr bwMode="auto">
            <a:xfrm>
              <a:off x="4808" y="3525"/>
              <a:ext cx="66" cy="44"/>
            </a:xfrm>
            <a:custGeom>
              <a:avLst/>
              <a:gdLst>
                <a:gd name="T0" fmla="*/ 281 w 32"/>
                <a:gd name="T1" fmla="*/ 44 h 20"/>
                <a:gd name="T2" fmla="*/ 0 w 32"/>
                <a:gd name="T3" fmla="*/ 0 h 20"/>
                <a:gd name="T4" fmla="*/ 0 60000 65536"/>
                <a:gd name="T5" fmla="*/ 0 60000 65536"/>
              </a:gdLst>
              <a:ahLst/>
              <a:cxnLst>
                <a:cxn ang="T4">
                  <a:pos x="T0" y="T1"/>
                </a:cxn>
                <a:cxn ang="T5">
                  <a:pos x="T2" y="T3"/>
                </a:cxn>
              </a:cxnLst>
              <a:rect l="0" t="0" r="r" b="b"/>
              <a:pathLst>
                <a:path w="32" h="20">
                  <a:moveTo>
                    <a:pt x="32" y="4"/>
                  </a:moveTo>
                  <a:cubicBezTo>
                    <a:pt x="23" y="20"/>
                    <a:pt x="9" y="8"/>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4" name="Freeform 1274">
              <a:extLst>
                <a:ext uri="{FF2B5EF4-FFF2-40B4-BE49-F238E27FC236}">
                  <a16:creationId xmlns:a16="http://schemas.microsoft.com/office/drawing/2014/main" id="{16DDB6E8-921F-620A-AAEB-7B23826900FC}"/>
                </a:ext>
              </a:extLst>
            </p:cNvPr>
            <p:cNvSpPr>
              <a:spLocks/>
            </p:cNvSpPr>
            <p:nvPr/>
          </p:nvSpPr>
          <p:spPr bwMode="auto">
            <a:xfrm>
              <a:off x="4763" y="3512"/>
              <a:ext cx="55" cy="44"/>
            </a:xfrm>
            <a:custGeom>
              <a:avLst/>
              <a:gdLst>
                <a:gd name="T0" fmla="*/ 228 w 27"/>
                <a:gd name="T1" fmla="*/ 0 h 20"/>
                <a:gd name="T2" fmla="*/ 0 w 27"/>
                <a:gd name="T3" fmla="*/ 106 h 20"/>
                <a:gd name="T4" fmla="*/ 0 60000 65536"/>
                <a:gd name="T5" fmla="*/ 0 60000 65536"/>
              </a:gdLst>
              <a:ahLst/>
              <a:cxnLst>
                <a:cxn ang="T4">
                  <a:pos x="T0" y="T1"/>
                </a:cxn>
                <a:cxn ang="T5">
                  <a:pos x="T2" y="T3"/>
                </a:cxn>
              </a:cxnLst>
              <a:rect l="0" t="0" r="r" b="b"/>
              <a:pathLst>
                <a:path w="27" h="20">
                  <a:moveTo>
                    <a:pt x="27" y="0"/>
                  </a:moveTo>
                  <a:cubicBezTo>
                    <a:pt x="21" y="9"/>
                    <a:pt x="10" y="20"/>
                    <a:pt x="0"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5" name="Freeform 1275">
              <a:extLst>
                <a:ext uri="{FF2B5EF4-FFF2-40B4-BE49-F238E27FC236}">
                  <a16:creationId xmlns:a16="http://schemas.microsoft.com/office/drawing/2014/main" id="{3BF1F24B-FAEB-0D74-F025-B5BF0336C256}"/>
                </a:ext>
              </a:extLst>
            </p:cNvPr>
            <p:cNvSpPr>
              <a:spLocks/>
            </p:cNvSpPr>
            <p:nvPr/>
          </p:nvSpPr>
          <p:spPr bwMode="auto">
            <a:xfrm>
              <a:off x="4812" y="3567"/>
              <a:ext cx="57" cy="26"/>
            </a:xfrm>
            <a:custGeom>
              <a:avLst/>
              <a:gdLst>
                <a:gd name="T0" fmla="*/ 236 w 28"/>
                <a:gd name="T1" fmla="*/ 0 h 12"/>
                <a:gd name="T2" fmla="*/ 0 w 28"/>
                <a:gd name="T3" fmla="*/ 20 h 12"/>
                <a:gd name="T4" fmla="*/ 0 60000 65536"/>
                <a:gd name="T5" fmla="*/ 0 60000 65536"/>
              </a:gdLst>
              <a:ahLst/>
              <a:cxnLst>
                <a:cxn ang="T4">
                  <a:pos x="T0" y="T1"/>
                </a:cxn>
                <a:cxn ang="T5">
                  <a:pos x="T2" y="T3"/>
                </a:cxn>
              </a:cxnLst>
              <a:rect l="0" t="0" r="r" b="b"/>
              <a:pathLst>
                <a:path w="28" h="12">
                  <a:moveTo>
                    <a:pt x="28" y="0"/>
                  </a:moveTo>
                  <a:cubicBezTo>
                    <a:pt x="23" y="12"/>
                    <a:pt x="7" y="9"/>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6" name="Freeform 1276">
              <a:extLst>
                <a:ext uri="{FF2B5EF4-FFF2-40B4-BE49-F238E27FC236}">
                  <a16:creationId xmlns:a16="http://schemas.microsoft.com/office/drawing/2014/main" id="{B855A543-3848-C23B-47EF-4734F7EDFE42}"/>
                </a:ext>
              </a:extLst>
            </p:cNvPr>
            <p:cNvSpPr>
              <a:spLocks/>
            </p:cNvSpPr>
            <p:nvPr/>
          </p:nvSpPr>
          <p:spPr bwMode="auto">
            <a:xfrm>
              <a:off x="4773" y="3536"/>
              <a:ext cx="49" cy="50"/>
            </a:xfrm>
            <a:custGeom>
              <a:avLst/>
              <a:gdLst>
                <a:gd name="T0" fmla="*/ 0 w 24"/>
                <a:gd name="T1" fmla="*/ 185 h 23"/>
                <a:gd name="T2" fmla="*/ 204 w 24"/>
                <a:gd name="T3" fmla="*/ 93 h 23"/>
                <a:gd name="T4" fmla="*/ 196 w 24"/>
                <a:gd name="T5" fmla="*/ 0 h 23"/>
                <a:gd name="T6" fmla="*/ 0 60000 65536"/>
                <a:gd name="T7" fmla="*/ 0 60000 65536"/>
                <a:gd name="T8" fmla="*/ 0 60000 65536"/>
              </a:gdLst>
              <a:ahLst/>
              <a:cxnLst>
                <a:cxn ang="T6">
                  <a:pos x="T0" y="T1"/>
                </a:cxn>
                <a:cxn ang="T7">
                  <a:pos x="T2" y="T3"/>
                </a:cxn>
                <a:cxn ang="T8">
                  <a:pos x="T4" y="T5"/>
                </a:cxn>
              </a:cxnLst>
              <a:rect l="0" t="0" r="r" b="b"/>
              <a:pathLst>
                <a:path w="24" h="23">
                  <a:moveTo>
                    <a:pt x="0" y="18"/>
                  </a:moveTo>
                  <a:cubicBezTo>
                    <a:pt x="10" y="20"/>
                    <a:pt x="20" y="23"/>
                    <a:pt x="24" y="9"/>
                  </a:cubicBezTo>
                  <a:cubicBezTo>
                    <a:pt x="24" y="6"/>
                    <a:pt x="23" y="0"/>
                    <a:pt x="2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7" name="Freeform 1277">
              <a:extLst>
                <a:ext uri="{FF2B5EF4-FFF2-40B4-BE49-F238E27FC236}">
                  <a16:creationId xmlns:a16="http://schemas.microsoft.com/office/drawing/2014/main" id="{55B7C34C-5B41-93CF-44F0-B097CA9B327D}"/>
                </a:ext>
              </a:extLst>
            </p:cNvPr>
            <p:cNvSpPr>
              <a:spLocks/>
            </p:cNvSpPr>
            <p:nvPr/>
          </p:nvSpPr>
          <p:spPr bwMode="auto">
            <a:xfrm>
              <a:off x="4787" y="3488"/>
              <a:ext cx="56" cy="35"/>
            </a:xfrm>
            <a:custGeom>
              <a:avLst/>
              <a:gdLst>
                <a:gd name="T0" fmla="*/ 241 w 27"/>
                <a:gd name="T1" fmla="*/ 44 h 16"/>
                <a:gd name="T2" fmla="*/ 0 w 27"/>
                <a:gd name="T3" fmla="*/ 0 h 16"/>
                <a:gd name="T4" fmla="*/ 0 60000 65536"/>
                <a:gd name="T5" fmla="*/ 0 60000 65536"/>
              </a:gdLst>
              <a:ahLst/>
              <a:cxnLst>
                <a:cxn ang="T4">
                  <a:pos x="T0" y="T1"/>
                </a:cxn>
                <a:cxn ang="T5">
                  <a:pos x="T2" y="T3"/>
                </a:cxn>
              </a:cxnLst>
              <a:rect l="0" t="0" r="r" b="b"/>
              <a:pathLst>
                <a:path w="27" h="16">
                  <a:moveTo>
                    <a:pt x="27" y="4"/>
                  </a:moveTo>
                  <a:cubicBezTo>
                    <a:pt x="20" y="16"/>
                    <a:pt x="6" y="9"/>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8" name="Freeform 1278">
              <a:extLst>
                <a:ext uri="{FF2B5EF4-FFF2-40B4-BE49-F238E27FC236}">
                  <a16:creationId xmlns:a16="http://schemas.microsoft.com/office/drawing/2014/main" id="{581205D6-BEE1-318B-EACD-B7318CAECB4B}"/>
                </a:ext>
              </a:extLst>
            </p:cNvPr>
            <p:cNvSpPr>
              <a:spLocks/>
            </p:cNvSpPr>
            <p:nvPr/>
          </p:nvSpPr>
          <p:spPr bwMode="auto">
            <a:xfrm>
              <a:off x="4765" y="3475"/>
              <a:ext cx="33" cy="24"/>
            </a:xfrm>
            <a:custGeom>
              <a:avLst/>
              <a:gdLst>
                <a:gd name="T0" fmla="*/ 140 w 16"/>
                <a:gd name="T1" fmla="*/ 0 h 11"/>
                <a:gd name="T2" fmla="*/ 0 w 16"/>
                <a:gd name="T3" fmla="*/ 96 h 11"/>
                <a:gd name="T4" fmla="*/ 0 60000 65536"/>
                <a:gd name="T5" fmla="*/ 0 60000 65536"/>
              </a:gdLst>
              <a:ahLst/>
              <a:cxnLst>
                <a:cxn ang="T4">
                  <a:pos x="T0" y="T1"/>
                </a:cxn>
                <a:cxn ang="T5">
                  <a:pos x="T2" y="T3"/>
                </a:cxn>
              </a:cxnLst>
              <a:rect l="0" t="0" r="r" b="b"/>
              <a:pathLst>
                <a:path w="16" h="11">
                  <a:moveTo>
                    <a:pt x="16" y="0"/>
                  </a:moveTo>
                  <a:cubicBezTo>
                    <a:pt x="14" y="7"/>
                    <a:pt x="7" y="11"/>
                    <a:pt x="0"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89" name="Freeform 1279">
              <a:extLst>
                <a:ext uri="{FF2B5EF4-FFF2-40B4-BE49-F238E27FC236}">
                  <a16:creationId xmlns:a16="http://schemas.microsoft.com/office/drawing/2014/main" id="{F4C5E114-3CD5-5416-E0F4-BA253EC6B4CD}"/>
                </a:ext>
              </a:extLst>
            </p:cNvPr>
            <p:cNvSpPr>
              <a:spLocks/>
            </p:cNvSpPr>
            <p:nvPr/>
          </p:nvSpPr>
          <p:spPr bwMode="auto">
            <a:xfrm>
              <a:off x="4730" y="3551"/>
              <a:ext cx="49" cy="40"/>
            </a:xfrm>
            <a:custGeom>
              <a:avLst/>
              <a:gdLst>
                <a:gd name="T0" fmla="*/ 204 w 24"/>
                <a:gd name="T1" fmla="*/ 0 h 18"/>
                <a:gd name="T2" fmla="*/ 0 w 24"/>
                <a:gd name="T3" fmla="*/ 109 h 18"/>
                <a:gd name="T4" fmla="*/ 0 60000 65536"/>
                <a:gd name="T5" fmla="*/ 0 60000 65536"/>
              </a:gdLst>
              <a:ahLst/>
              <a:cxnLst>
                <a:cxn ang="T4">
                  <a:pos x="T0" y="T1"/>
                </a:cxn>
                <a:cxn ang="T5">
                  <a:pos x="T2" y="T3"/>
                </a:cxn>
              </a:cxnLst>
              <a:rect l="0" t="0" r="r" b="b"/>
              <a:pathLst>
                <a:path w="24" h="18">
                  <a:moveTo>
                    <a:pt x="24" y="0"/>
                  </a:moveTo>
                  <a:cubicBezTo>
                    <a:pt x="23" y="12"/>
                    <a:pt x="9" y="18"/>
                    <a:pt x="0"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0" name="Freeform 1280">
              <a:extLst>
                <a:ext uri="{FF2B5EF4-FFF2-40B4-BE49-F238E27FC236}">
                  <a16:creationId xmlns:a16="http://schemas.microsoft.com/office/drawing/2014/main" id="{79CA8696-D823-CE4D-F0AC-4037812331FE}"/>
                </a:ext>
              </a:extLst>
            </p:cNvPr>
            <p:cNvSpPr>
              <a:spLocks/>
            </p:cNvSpPr>
            <p:nvPr/>
          </p:nvSpPr>
          <p:spPr bwMode="auto">
            <a:xfrm>
              <a:off x="4718" y="3521"/>
              <a:ext cx="51" cy="28"/>
            </a:xfrm>
            <a:custGeom>
              <a:avLst/>
              <a:gdLst>
                <a:gd name="T0" fmla="*/ 212 w 25"/>
                <a:gd name="T1" fmla="*/ 0 h 13"/>
                <a:gd name="T2" fmla="*/ 0 w 25"/>
                <a:gd name="T3" fmla="*/ 28 h 13"/>
                <a:gd name="T4" fmla="*/ 0 60000 65536"/>
                <a:gd name="T5" fmla="*/ 0 60000 65536"/>
              </a:gdLst>
              <a:ahLst/>
              <a:cxnLst>
                <a:cxn ang="T4">
                  <a:pos x="T0" y="T1"/>
                </a:cxn>
                <a:cxn ang="T5">
                  <a:pos x="T2" y="T3"/>
                </a:cxn>
              </a:cxnLst>
              <a:rect l="0" t="0" r="r" b="b"/>
              <a:pathLst>
                <a:path w="25" h="13">
                  <a:moveTo>
                    <a:pt x="25" y="0"/>
                  </a:moveTo>
                  <a:cubicBezTo>
                    <a:pt x="22" y="13"/>
                    <a:pt x="7" y="9"/>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1" name="Freeform 1281">
              <a:extLst>
                <a:ext uri="{FF2B5EF4-FFF2-40B4-BE49-F238E27FC236}">
                  <a16:creationId xmlns:a16="http://schemas.microsoft.com/office/drawing/2014/main" id="{D7FECF2D-65A5-9098-A84B-579A9EFABFEC}"/>
                </a:ext>
              </a:extLst>
            </p:cNvPr>
            <p:cNvSpPr>
              <a:spLocks/>
            </p:cNvSpPr>
            <p:nvPr/>
          </p:nvSpPr>
          <p:spPr bwMode="auto">
            <a:xfrm>
              <a:off x="4726" y="3453"/>
              <a:ext cx="61" cy="31"/>
            </a:xfrm>
            <a:custGeom>
              <a:avLst/>
              <a:gdLst>
                <a:gd name="T0" fmla="*/ 252 w 30"/>
                <a:gd name="T1" fmla="*/ 0 h 14"/>
                <a:gd name="T2" fmla="*/ 0 w 30"/>
                <a:gd name="T3" fmla="*/ 35 h 14"/>
                <a:gd name="T4" fmla="*/ 0 60000 65536"/>
                <a:gd name="T5" fmla="*/ 0 60000 65536"/>
              </a:gdLst>
              <a:ahLst/>
              <a:cxnLst>
                <a:cxn ang="T4">
                  <a:pos x="T0" y="T1"/>
                </a:cxn>
                <a:cxn ang="T5">
                  <a:pos x="T2" y="T3"/>
                </a:cxn>
              </a:cxnLst>
              <a:rect l="0" t="0" r="r" b="b"/>
              <a:pathLst>
                <a:path w="30" h="14">
                  <a:moveTo>
                    <a:pt x="30" y="0"/>
                  </a:moveTo>
                  <a:cubicBezTo>
                    <a:pt x="19" y="11"/>
                    <a:pt x="13" y="14"/>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2" name="Freeform 1282">
              <a:extLst>
                <a:ext uri="{FF2B5EF4-FFF2-40B4-BE49-F238E27FC236}">
                  <a16:creationId xmlns:a16="http://schemas.microsoft.com/office/drawing/2014/main" id="{27D63E4E-129B-8627-5A0C-78DFDE6703B1}"/>
                </a:ext>
              </a:extLst>
            </p:cNvPr>
            <p:cNvSpPr>
              <a:spLocks/>
            </p:cNvSpPr>
            <p:nvPr/>
          </p:nvSpPr>
          <p:spPr bwMode="auto">
            <a:xfrm>
              <a:off x="4783" y="3442"/>
              <a:ext cx="47" cy="42"/>
            </a:xfrm>
            <a:custGeom>
              <a:avLst/>
              <a:gdLst>
                <a:gd name="T0" fmla="*/ 196 w 23"/>
                <a:gd name="T1" fmla="*/ 108 h 19"/>
                <a:gd name="T2" fmla="*/ 67 w 23"/>
                <a:gd name="T3" fmla="*/ 170 h 19"/>
                <a:gd name="T4" fmla="*/ 0 w 23"/>
                <a:gd name="T5" fmla="*/ 0 h 19"/>
                <a:gd name="T6" fmla="*/ 0 60000 65536"/>
                <a:gd name="T7" fmla="*/ 0 60000 65536"/>
                <a:gd name="T8" fmla="*/ 0 60000 65536"/>
              </a:gdLst>
              <a:ahLst/>
              <a:cxnLst>
                <a:cxn ang="T6">
                  <a:pos x="T0" y="T1"/>
                </a:cxn>
                <a:cxn ang="T7">
                  <a:pos x="T2" y="T3"/>
                </a:cxn>
                <a:cxn ang="T8">
                  <a:pos x="T4" y="T5"/>
                </a:cxn>
              </a:cxnLst>
              <a:rect l="0" t="0" r="r" b="b"/>
              <a:pathLst>
                <a:path w="23" h="19">
                  <a:moveTo>
                    <a:pt x="23" y="10"/>
                  </a:moveTo>
                  <a:cubicBezTo>
                    <a:pt x="20" y="16"/>
                    <a:pt x="14" y="19"/>
                    <a:pt x="8" y="16"/>
                  </a:cubicBezTo>
                  <a:cubicBezTo>
                    <a:pt x="1" y="12"/>
                    <a:pt x="1" y="4"/>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3" name="Freeform 1283">
              <a:extLst>
                <a:ext uri="{FF2B5EF4-FFF2-40B4-BE49-F238E27FC236}">
                  <a16:creationId xmlns:a16="http://schemas.microsoft.com/office/drawing/2014/main" id="{4FA0910F-73B5-18EA-0475-8DB36053B3C7}"/>
                </a:ext>
              </a:extLst>
            </p:cNvPr>
            <p:cNvSpPr>
              <a:spLocks/>
            </p:cNvSpPr>
            <p:nvPr/>
          </p:nvSpPr>
          <p:spPr bwMode="auto">
            <a:xfrm>
              <a:off x="4841" y="3497"/>
              <a:ext cx="49" cy="37"/>
            </a:xfrm>
            <a:custGeom>
              <a:avLst/>
              <a:gdLst>
                <a:gd name="T0" fmla="*/ 204 w 24"/>
                <a:gd name="T1" fmla="*/ 176 h 17"/>
                <a:gd name="T2" fmla="*/ 16 w 24"/>
                <a:gd name="T3" fmla="*/ 0 h 17"/>
                <a:gd name="T4" fmla="*/ 0 60000 65536"/>
                <a:gd name="T5" fmla="*/ 0 60000 65536"/>
              </a:gdLst>
              <a:ahLst/>
              <a:cxnLst>
                <a:cxn ang="T4">
                  <a:pos x="T0" y="T1"/>
                </a:cxn>
                <a:cxn ang="T5">
                  <a:pos x="T2" y="T3"/>
                </a:cxn>
              </a:cxnLst>
              <a:rect l="0" t="0" r="r" b="b"/>
              <a:pathLst>
                <a:path w="24" h="17">
                  <a:moveTo>
                    <a:pt x="24" y="17"/>
                  </a:moveTo>
                  <a:cubicBezTo>
                    <a:pt x="15" y="16"/>
                    <a:pt x="0" y="17"/>
                    <a:pt x="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4" name="Freeform 1284">
              <a:extLst>
                <a:ext uri="{FF2B5EF4-FFF2-40B4-BE49-F238E27FC236}">
                  <a16:creationId xmlns:a16="http://schemas.microsoft.com/office/drawing/2014/main" id="{DE0F58D0-533A-CFBC-B11C-644B96C30735}"/>
                </a:ext>
              </a:extLst>
            </p:cNvPr>
            <p:cNvSpPr>
              <a:spLocks/>
            </p:cNvSpPr>
            <p:nvPr/>
          </p:nvSpPr>
          <p:spPr bwMode="auto">
            <a:xfrm>
              <a:off x="4796" y="3580"/>
              <a:ext cx="80" cy="41"/>
            </a:xfrm>
            <a:custGeom>
              <a:avLst/>
              <a:gdLst>
                <a:gd name="T0" fmla="*/ 304 w 39"/>
                <a:gd name="T1" fmla="*/ 52 h 19"/>
                <a:gd name="T2" fmla="*/ 261 w 39"/>
                <a:gd name="T3" fmla="*/ 173 h 19"/>
                <a:gd name="T4" fmla="*/ 43 w 39"/>
                <a:gd name="T5" fmla="*/ 0 h 19"/>
                <a:gd name="T6" fmla="*/ 0 60000 65536"/>
                <a:gd name="T7" fmla="*/ 0 60000 65536"/>
                <a:gd name="T8" fmla="*/ 0 60000 65536"/>
              </a:gdLst>
              <a:ahLst/>
              <a:cxnLst>
                <a:cxn ang="T6">
                  <a:pos x="T0" y="T1"/>
                </a:cxn>
                <a:cxn ang="T7">
                  <a:pos x="T2" y="T3"/>
                </a:cxn>
                <a:cxn ang="T8">
                  <a:pos x="T4" y="T5"/>
                </a:cxn>
              </a:cxnLst>
              <a:rect l="0" t="0" r="r" b="b"/>
              <a:pathLst>
                <a:path w="39" h="19">
                  <a:moveTo>
                    <a:pt x="35" y="5"/>
                  </a:moveTo>
                  <a:cubicBezTo>
                    <a:pt x="39" y="10"/>
                    <a:pt x="37" y="16"/>
                    <a:pt x="30" y="17"/>
                  </a:cubicBezTo>
                  <a:cubicBezTo>
                    <a:pt x="23" y="19"/>
                    <a:pt x="0" y="12"/>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5" name="Freeform 1285">
              <a:extLst>
                <a:ext uri="{FF2B5EF4-FFF2-40B4-BE49-F238E27FC236}">
                  <a16:creationId xmlns:a16="http://schemas.microsoft.com/office/drawing/2014/main" id="{68A04894-7C6B-0A9D-36F2-55FD1928EE74}"/>
                </a:ext>
              </a:extLst>
            </p:cNvPr>
            <p:cNvSpPr>
              <a:spLocks/>
            </p:cNvSpPr>
            <p:nvPr/>
          </p:nvSpPr>
          <p:spPr bwMode="auto">
            <a:xfrm>
              <a:off x="4828" y="3595"/>
              <a:ext cx="23" cy="11"/>
            </a:xfrm>
            <a:custGeom>
              <a:avLst/>
              <a:gdLst>
                <a:gd name="T0" fmla="*/ 92 w 11"/>
                <a:gd name="T1" fmla="*/ 9 h 5"/>
                <a:gd name="T2" fmla="*/ 0 w 11"/>
                <a:gd name="T3" fmla="*/ 0 h 5"/>
                <a:gd name="T4" fmla="*/ 0 60000 65536"/>
                <a:gd name="T5" fmla="*/ 0 60000 65536"/>
              </a:gdLst>
              <a:ahLst/>
              <a:cxnLst>
                <a:cxn ang="T4">
                  <a:pos x="T0" y="T1"/>
                </a:cxn>
                <a:cxn ang="T5">
                  <a:pos x="T2" y="T3"/>
                </a:cxn>
              </a:cxnLst>
              <a:rect l="0" t="0" r="r" b="b"/>
              <a:pathLst>
                <a:path w="11" h="5">
                  <a:moveTo>
                    <a:pt x="10" y="1"/>
                  </a:moveTo>
                  <a:cubicBezTo>
                    <a:pt x="11" y="5"/>
                    <a:pt x="2" y="1"/>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6" name="Freeform 1286">
              <a:extLst>
                <a:ext uri="{FF2B5EF4-FFF2-40B4-BE49-F238E27FC236}">
                  <a16:creationId xmlns:a16="http://schemas.microsoft.com/office/drawing/2014/main" id="{1483CCF3-F7AA-AD06-56ED-B4997742FDF6}"/>
                </a:ext>
              </a:extLst>
            </p:cNvPr>
            <p:cNvSpPr>
              <a:spLocks/>
            </p:cNvSpPr>
            <p:nvPr/>
          </p:nvSpPr>
          <p:spPr bwMode="auto">
            <a:xfrm>
              <a:off x="4792" y="3547"/>
              <a:ext cx="20" cy="11"/>
            </a:xfrm>
            <a:custGeom>
              <a:avLst/>
              <a:gdLst>
                <a:gd name="T0" fmla="*/ 72 w 10"/>
                <a:gd name="T1" fmla="*/ 0 h 5"/>
                <a:gd name="T2" fmla="*/ 0 w 10"/>
                <a:gd name="T3" fmla="*/ 44 h 5"/>
                <a:gd name="T4" fmla="*/ 0 60000 65536"/>
                <a:gd name="T5" fmla="*/ 0 60000 65536"/>
              </a:gdLst>
              <a:ahLst/>
              <a:cxnLst>
                <a:cxn ang="T4">
                  <a:pos x="T0" y="T1"/>
                </a:cxn>
                <a:cxn ang="T5">
                  <a:pos x="T2" y="T3"/>
                </a:cxn>
              </a:cxnLst>
              <a:rect l="0" t="0" r="r" b="b"/>
              <a:pathLst>
                <a:path w="10" h="5">
                  <a:moveTo>
                    <a:pt x="9" y="0"/>
                  </a:moveTo>
                  <a:cubicBezTo>
                    <a:pt x="10" y="5"/>
                    <a:pt x="3" y="4"/>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7" name="Freeform 1287">
              <a:extLst>
                <a:ext uri="{FF2B5EF4-FFF2-40B4-BE49-F238E27FC236}">
                  <a16:creationId xmlns:a16="http://schemas.microsoft.com/office/drawing/2014/main" id="{EE24732C-646B-810D-0873-8D86CF9EEF51}"/>
                </a:ext>
              </a:extLst>
            </p:cNvPr>
            <p:cNvSpPr>
              <a:spLocks/>
            </p:cNvSpPr>
            <p:nvPr/>
          </p:nvSpPr>
          <p:spPr bwMode="auto">
            <a:xfrm>
              <a:off x="4751" y="3425"/>
              <a:ext cx="49" cy="26"/>
            </a:xfrm>
            <a:custGeom>
              <a:avLst/>
              <a:gdLst>
                <a:gd name="T0" fmla="*/ 204 w 24"/>
                <a:gd name="T1" fmla="*/ 20 h 12"/>
                <a:gd name="T2" fmla="*/ 0 w 24"/>
                <a:gd name="T3" fmla="*/ 0 h 12"/>
                <a:gd name="T4" fmla="*/ 0 60000 65536"/>
                <a:gd name="T5" fmla="*/ 0 60000 65536"/>
              </a:gdLst>
              <a:ahLst/>
              <a:cxnLst>
                <a:cxn ang="T4">
                  <a:pos x="T0" y="T1"/>
                </a:cxn>
                <a:cxn ang="T5">
                  <a:pos x="T2" y="T3"/>
                </a:cxn>
              </a:cxnLst>
              <a:rect l="0" t="0" r="r" b="b"/>
              <a:pathLst>
                <a:path w="24" h="12">
                  <a:moveTo>
                    <a:pt x="24" y="2"/>
                  </a:moveTo>
                  <a:cubicBezTo>
                    <a:pt x="18" y="12"/>
                    <a:pt x="7" y="6"/>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8" name="Freeform 1288">
              <a:extLst>
                <a:ext uri="{FF2B5EF4-FFF2-40B4-BE49-F238E27FC236}">
                  <a16:creationId xmlns:a16="http://schemas.microsoft.com/office/drawing/2014/main" id="{7E6EA98C-EFD2-661A-D82B-869999CBF897}"/>
                </a:ext>
              </a:extLst>
            </p:cNvPr>
            <p:cNvSpPr>
              <a:spLocks/>
            </p:cNvSpPr>
            <p:nvPr/>
          </p:nvSpPr>
          <p:spPr bwMode="auto">
            <a:xfrm>
              <a:off x="4695" y="3416"/>
              <a:ext cx="62" cy="26"/>
            </a:xfrm>
            <a:custGeom>
              <a:avLst/>
              <a:gdLst>
                <a:gd name="T0" fmla="*/ 265 w 30"/>
                <a:gd name="T1" fmla="*/ 0 h 12"/>
                <a:gd name="T2" fmla="*/ 0 w 30"/>
                <a:gd name="T3" fmla="*/ 43 h 12"/>
                <a:gd name="T4" fmla="*/ 0 60000 65536"/>
                <a:gd name="T5" fmla="*/ 0 60000 65536"/>
              </a:gdLst>
              <a:ahLst/>
              <a:cxnLst>
                <a:cxn ang="T4">
                  <a:pos x="T0" y="T1"/>
                </a:cxn>
                <a:cxn ang="T5">
                  <a:pos x="T2" y="T3"/>
                </a:cxn>
              </a:cxnLst>
              <a:rect l="0" t="0" r="r" b="b"/>
              <a:pathLst>
                <a:path w="30" h="12">
                  <a:moveTo>
                    <a:pt x="30" y="0"/>
                  </a:moveTo>
                  <a:cubicBezTo>
                    <a:pt x="23" y="12"/>
                    <a:pt x="11" y="9"/>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299" name="Freeform 1289">
              <a:extLst>
                <a:ext uri="{FF2B5EF4-FFF2-40B4-BE49-F238E27FC236}">
                  <a16:creationId xmlns:a16="http://schemas.microsoft.com/office/drawing/2014/main" id="{A59985C6-1887-4291-1F65-7D5FA8312E00}"/>
                </a:ext>
              </a:extLst>
            </p:cNvPr>
            <p:cNvSpPr>
              <a:spLocks/>
            </p:cNvSpPr>
            <p:nvPr/>
          </p:nvSpPr>
          <p:spPr bwMode="auto">
            <a:xfrm>
              <a:off x="4751" y="3381"/>
              <a:ext cx="45" cy="35"/>
            </a:xfrm>
            <a:custGeom>
              <a:avLst/>
              <a:gdLst>
                <a:gd name="T0" fmla="*/ 188 w 22"/>
                <a:gd name="T1" fmla="*/ 116 h 16"/>
                <a:gd name="T2" fmla="*/ 0 w 22"/>
                <a:gd name="T3" fmla="*/ 0 h 16"/>
                <a:gd name="T4" fmla="*/ 0 60000 65536"/>
                <a:gd name="T5" fmla="*/ 0 60000 65536"/>
              </a:gdLst>
              <a:ahLst/>
              <a:cxnLst>
                <a:cxn ang="T4">
                  <a:pos x="T0" y="T1"/>
                </a:cxn>
                <a:cxn ang="T5">
                  <a:pos x="T2" y="T3"/>
                </a:cxn>
              </a:cxnLst>
              <a:rect l="0" t="0" r="r" b="b"/>
              <a:pathLst>
                <a:path w="22" h="16">
                  <a:moveTo>
                    <a:pt x="22" y="11"/>
                  </a:moveTo>
                  <a:cubicBezTo>
                    <a:pt x="15" y="16"/>
                    <a:pt x="3" y="7"/>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0" name="Freeform 1290">
              <a:extLst>
                <a:ext uri="{FF2B5EF4-FFF2-40B4-BE49-F238E27FC236}">
                  <a16:creationId xmlns:a16="http://schemas.microsoft.com/office/drawing/2014/main" id="{864BD37F-E3B3-6499-2763-C2801653C6D4}"/>
                </a:ext>
              </a:extLst>
            </p:cNvPr>
            <p:cNvSpPr>
              <a:spLocks/>
            </p:cNvSpPr>
            <p:nvPr/>
          </p:nvSpPr>
          <p:spPr bwMode="auto">
            <a:xfrm>
              <a:off x="4728" y="3328"/>
              <a:ext cx="59" cy="53"/>
            </a:xfrm>
            <a:custGeom>
              <a:avLst/>
              <a:gdLst>
                <a:gd name="T0" fmla="*/ 244 w 29"/>
                <a:gd name="T1" fmla="*/ 108 h 24"/>
                <a:gd name="T2" fmla="*/ 33 w 29"/>
                <a:gd name="T3" fmla="*/ 0 h 24"/>
                <a:gd name="T4" fmla="*/ 0 60000 65536"/>
                <a:gd name="T5" fmla="*/ 0 60000 65536"/>
              </a:gdLst>
              <a:ahLst/>
              <a:cxnLst>
                <a:cxn ang="T4">
                  <a:pos x="T0" y="T1"/>
                </a:cxn>
                <a:cxn ang="T5">
                  <a:pos x="T2" y="T3"/>
                </a:cxn>
              </a:cxnLst>
              <a:rect l="0" t="0" r="r" b="b"/>
              <a:pathLst>
                <a:path w="29" h="24">
                  <a:moveTo>
                    <a:pt x="29" y="10"/>
                  </a:moveTo>
                  <a:cubicBezTo>
                    <a:pt x="22" y="24"/>
                    <a:pt x="0" y="9"/>
                    <a:pt x="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1" name="Freeform 1291">
              <a:extLst>
                <a:ext uri="{FF2B5EF4-FFF2-40B4-BE49-F238E27FC236}">
                  <a16:creationId xmlns:a16="http://schemas.microsoft.com/office/drawing/2014/main" id="{1B20DB3C-AF54-6211-8BEF-89429C5630DA}"/>
                </a:ext>
              </a:extLst>
            </p:cNvPr>
            <p:cNvSpPr>
              <a:spLocks/>
            </p:cNvSpPr>
            <p:nvPr/>
          </p:nvSpPr>
          <p:spPr bwMode="auto">
            <a:xfrm>
              <a:off x="4695" y="3320"/>
              <a:ext cx="47" cy="19"/>
            </a:xfrm>
            <a:custGeom>
              <a:avLst/>
              <a:gdLst>
                <a:gd name="T0" fmla="*/ 196 w 23"/>
                <a:gd name="T1" fmla="*/ 0 h 9"/>
                <a:gd name="T2" fmla="*/ 0 w 23"/>
                <a:gd name="T3" fmla="*/ 0 h 9"/>
                <a:gd name="T4" fmla="*/ 0 60000 65536"/>
                <a:gd name="T5" fmla="*/ 0 60000 65536"/>
              </a:gdLst>
              <a:ahLst/>
              <a:cxnLst>
                <a:cxn ang="T4">
                  <a:pos x="T0" y="T1"/>
                </a:cxn>
                <a:cxn ang="T5">
                  <a:pos x="T2" y="T3"/>
                </a:cxn>
              </a:cxnLst>
              <a:rect l="0" t="0" r="r" b="b"/>
              <a:pathLst>
                <a:path w="23" h="9">
                  <a:moveTo>
                    <a:pt x="23" y="0"/>
                  </a:moveTo>
                  <a:cubicBezTo>
                    <a:pt x="21" y="9"/>
                    <a:pt x="4" y="2"/>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2" name="Freeform 1292">
              <a:extLst>
                <a:ext uri="{FF2B5EF4-FFF2-40B4-BE49-F238E27FC236}">
                  <a16:creationId xmlns:a16="http://schemas.microsoft.com/office/drawing/2014/main" id="{3D365909-BC74-45DD-799F-BA6B3D4B48FC}"/>
                </a:ext>
              </a:extLst>
            </p:cNvPr>
            <p:cNvSpPr>
              <a:spLocks/>
            </p:cNvSpPr>
            <p:nvPr/>
          </p:nvSpPr>
          <p:spPr bwMode="auto">
            <a:xfrm>
              <a:off x="4654" y="3471"/>
              <a:ext cx="70" cy="41"/>
            </a:xfrm>
            <a:custGeom>
              <a:avLst/>
              <a:gdLst>
                <a:gd name="T0" fmla="*/ 280 w 34"/>
                <a:gd name="T1" fmla="*/ 19 h 19"/>
                <a:gd name="T2" fmla="*/ 237 w 34"/>
                <a:gd name="T3" fmla="*/ 164 h 19"/>
                <a:gd name="T4" fmla="*/ 89 w 34"/>
                <a:gd name="T5" fmla="*/ 0 h 19"/>
                <a:gd name="T6" fmla="*/ 0 60000 65536"/>
                <a:gd name="T7" fmla="*/ 0 60000 65536"/>
                <a:gd name="T8" fmla="*/ 0 60000 65536"/>
              </a:gdLst>
              <a:ahLst/>
              <a:cxnLst>
                <a:cxn ang="T6">
                  <a:pos x="T0" y="T1"/>
                </a:cxn>
                <a:cxn ang="T7">
                  <a:pos x="T2" y="T3"/>
                </a:cxn>
                <a:cxn ang="T8">
                  <a:pos x="T4" y="T5"/>
                </a:cxn>
              </a:cxnLst>
              <a:rect l="0" t="0" r="r" b="b"/>
              <a:pathLst>
                <a:path w="34" h="19">
                  <a:moveTo>
                    <a:pt x="32" y="2"/>
                  </a:moveTo>
                  <a:cubicBezTo>
                    <a:pt x="34" y="7"/>
                    <a:pt x="33" y="14"/>
                    <a:pt x="27" y="16"/>
                  </a:cubicBezTo>
                  <a:cubicBezTo>
                    <a:pt x="19" y="19"/>
                    <a:pt x="0" y="9"/>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3" name="Freeform 1293">
              <a:extLst>
                <a:ext uri="{FF2B5EF4-FFF2-40B4-BE49-F238E27FC236}">
                  <a16:creationId xmlns:a16="http://schemas.microsoft.com/office/drawing/2014/main" id="{3E5DFE8D-DEE9-D71D-2D9D-34D2DA4FE8F5}"/>
                </a:ext>
              </a:extLst>
            </p:cNvPr>
            <p:cNvSpPr>
              <a:spLocks/>
            </p:cNvSpPr>
            <p:nvPr/>
          </p:nvSpPr>
          <p:spPr bwMode="auto">
            <a:xfrm>
              <a:off x="4693" y="3549"/>
              <a:ext cx="49" cy="31"/>
            </a:xfrm>
            <a:custGeom>
              <a:avLst/>
              <a:gdLst>
                <a:gd name="T0" fmla="*/ 180 w 24"/>
                <a:gd name="T1" fmla="*/ 44 h 14"/>
                <a:gd name="T2" fmla="*/ 112 w 24"/>
                <a:gd name="T3" fmla="*/ 153 h 14"/>
                <a:gd name="T4" fmla="*/ 59 w 24"/>
                <a:gd name="T5" fmla="*/ 0 h 14"/>
                <a:gd name="T6" fmla="*/ 0 60000 65536"/>
                <a:gd name="T7" fmla="*/ 0 60000 65536"/>
                <a:gd name="T8" fmla="*/ 0 60000 65536"/>
              </a:gdLst>
              <a:ahLst/>
              <a:cxnLst>
                <a:cxn ang="T6">
                  <a:pos x="T0" y="T1"/>
                </a:cxn>
                <a:cxn ang="T7">
                  <a:pos x="T2" y="T3"/>
                </a:cxn>
                <a:cxn ang="T8">
                  <a:pos x="T4" y="T5"/>
                </a:cxn>
              </a:cxnLst>
              <a:rect l="0" t="0" r="r" b="b"/>
              <a:pathLst>
                <a:path w="24" h="14">
                  <a:moveTo>
                    <a:pt x="21" y="4"/>
                  </a:moveTo>
                  <a:cubicBezTo>
                    <a:pt x="24" y="8"/>
                    <a:pt x="17" y="14"/>
                    <a:pt x="13" y="14"/>
                  </a:cubicBezTo>
                  <a:cubicBezTo>
                    <a:pt x="9" y="13"/>
                    <a:pt x="0" y="3"/>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4" name="Freeform 1294">
              <a:extLst>
                <a:ext uri="{FF2B5EF4-FFF2-40B4-BE49-F238E27FC236}">
                  <a16:creationId xmlns:a16="http://schemas.microsoft.com/office/drawing/2014/main" id="{DB0BF0AE-4E08-7973-E3CE-BD4EF2482EED}"/>
                </a:ext>
              </a:extLst>
            </p:cNvPr>
            <p:cNvSpPr>
              <a:spLocks/>
            </p:cNvSpPr>
            <p:nvPr/>
          </p:nvSpPr>
          <p:spPr bwMode="auto">
            <a:xfrm>
              <a:off x="4759" y="3595"/>
              <a:ext cx="55" cy="31"/>
            </a:xfrm>
            <a:custGeom>
              <a:avLst/>
              <a:gdLst>
                <a:gd name="T0" fmla="*/ 228 w 27"/>
                <a:gd name="T1" fmla="*/ 44 h 14"/>
                <a:gd name="T2" fmla="*/ 0 w 27"/>
                <a:gd name="T3" fmla="*/ 0 h 14"/>
                <a:gd name="T4" fmla="*/ 0 60000 65536"/>
                <a:gd name="T5" fmla="*/ 0 60000 65536"/>
              </a:gdLst>
              <a:ahLst/>
              <a:cxnLst>
                <a:cxn ang="T4">
                  <a:pos x="T0" y="T1"/>
                </a:cxn>
                <a:cxn ang="T5">
                  <a:pos x="T2" y="T3"/>
                </a:cxn>
              </a:cxnLst>
              <a:rect l="0" t="0" r="r" b="b"/>
              <a:pathLst>
                <a:path w="27" h="14">
                  <a:moveTo>
                    <a:pt x="27" y="4"/>
                  </a:moveTo>
                  <a:cubicBezTo>
                    <a:pt x="23" y="14"/>
                    <a:pt x="1" y="1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5" name="Freeform 1295">
              <a:extLst>
                <a:ext uri="{FF2B5EF4-FFF2-40B4-BE49-F238E27FC236}">
                  <a16:creationId xmlns:a16="http://schemas.microsoft.com/office/drawing/2014/main" id="{BAE58429-3107-1C77-51BC-491F2F41FA5F}"/>
                </a:ext>
              </a:extLst>
            </p:cNvPr>
            <p:cNvSpPr>
              <a:spLocks/>
            </p:cNvSpPr>
            <p:nvPr/>
          </p:nvSpPr>
          <p:spPr bwMode="auto">
            <a:xfrm>
              <a:off x="4773" y="3615"/>
              <a:ext cx="51" cy="31"/>
            </a:xfrm>
            <a:custGeom>
              <a:avLst/>
              <a:gdLst>
                <a:gd name="T0" fmla="*/ 163 w 25"/>
                <a:gd name="T1" fmla="*/ 0 h 14"/>
                <a:gd name="T2" fmla="*/ 16 w 25"/>
                <a:gd name="T3" fmla="*/ 44 h 14"/>
                <a:gd name="T4" fmla="*/ 0 60000 65536"/>
                <a:gd name="T5" fmla="*/ 0 60000 65536"/>
              </a:gdLst>
              <a:ahLst/>
              <a:cxnLst>
                <a:cxn ang="T4">
                  <a:pos x="T0" y="T1"/>
                </a:cxn>
                <a:cxn ang="T5">
                  <a:pos x="T2" y="T3"/>
                </a:cxn>
              </a:cxnLst>
              <a:rect l="0" t="0" r="r" b="b"/>
              <a:pathLst>
                <a:path w="25" h="14">
                  <a:moveTo>
                    <a:pt x="19" y="0"/>
                  </a:moveTo>
                  <a:cubicBezTo>
                    <a:pt x="25" y="12"/>
                    <a:pt x="0" y="14"/>
                    <a:pt x="2"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6" name="Freeform 1296">
              <a:extLst>
                <a:ext uri="{FF2B5EF4-FFF2-40B4-BE49-F238E27FC236}">
                  <a16:creationId xmlns:a16="http://schemas.microsoft.com/office/drawing/2014/main" id="{02195457-34BE-6D90-E3D8-7215F5B5A8D0}"/>
                </a:ext>
              </a:extLst>
            </p:cNvPr>
            <p:cNvSpPr>
              <a:spLocks/>
            </p:cNvSpPr>
            <p:nvPr/>
          </p:nvSpPr>
          <p:spPr bwMode="auto">
            <a:xfrm>
              <a:off x="4630" y="3495"/>
              <a:ext cx="61" cy="56"/>
            </a:xfrm>
            <a:custGeom>
              <a:avLst/>
              <a:gdLst>
                <a:gd name="T0" fmla="*/ 169 w 30"/>
                <a:gd name="T1" fmla="*/ 41 h 26"/>
                <a:gd name="T2" fmla="*/ 228 w 30"/>
                <a:gd name="T3" fmla="*/ 140 h 26"/>
                <a:gd name="T4" fmla="*/ 100 w 30"/>
                <a:gd name="T5" fmla="*/ 41 h 26"/>
                <a:gd name="T6" fmla="*/ 0 60000 65536"/>
                <a:gd name="T7" fmla="*/ 0 60000 65536"/>
                <a:gd name="T8" fmla="*/ 0 60000 65536"/>
              </a:gdLst>
              <a:ahLst/>
              <a:cxnLst>
                <a:cxn ang="T6">
                  <a:pos x="T0" y="T1"/>
                </a:cxn>
                <a:cxn ang="T7">
                  <a:pos x="T2" y="T3"/>
                </a:cxn>
                <a:cxn ang="T8">
                  <a:pos x="T4" y="T5"/>
                </a:cxn>
              </a:cxnLst>
              <a:rect l="0" t="0" r="r" b="b"/>
              <a:pathLst>
                <a:path w="30" h="26">
                  <a:moveTo>
                    <a:pt x="20" y="4"/>
                  </a:moveTo>
                  <a:cubicBezTo>
                    <a:pt x="26" y="0"/>
                    <a:pt x="30" y="9"/>
                    <a:pt x="27" y="14"/>
                  </a:cubicBezTo>
                  <a:cubicBezTo>
                    <a:pt x="18" y="26"/>
                    <a:pt x="0" y="8"/>
                    <a:pt x="12"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7" name="Freeform 1297">
              <a:extLst>
                <a:ext uri="{FF2B5EF4-FFF2-40B4-BE49-F238E27FC236}">
                  <a16:creationId xmlns:a16="http://schemas.microsoft.com/office/drawing/2014/main" id="{24DB49BD-4A04-A0A1-DEDE-8298EB16B2D2}"/>
                </a:ext>
              </a:extLst>
            </p:cNvPr>
            <p:cNvSpPr>
              <a:spLocks/>
            </p:cNvSpPr>
            <p:nvPr/>
          </p:nvSpPr>
          <p:spPr bwMode="auto">
            <a:xfrm>
              <a:off x="4619" y="3473"/>
              <a:ext cx="56" cy="41"/>
            </a:xfrm>
            <a:custGeom>
              <a:avLst/>
              <a:gdLst>
                <a:gd name="T0" fmla="*/ 241 w 27"/>
                <a:gd name="T1" fmla="*/ 88 h 19"/>
                <a:gd name="T2" fmla="*/ 64 w 27"/>
                <a:gd name="T3" fmla="*/ 0 h 19"/>
                <a:gd name="T4" fmla="*/ 0 60000 65536"/>
                <a:gd name="T5" fmla="*/ 0 60000 65536"/>
              </a:gdLst>
              <a:ahLst/>
              <a:cxnLst>
                <a:cxn ang="T4">
                  <a:pos x="T0" y="T1"/>
                </a:cxn>
                <a:cxn ang="T5">
                  <a:pos x="T2" y="T3"/>
                </a:cxn>
              </a:cxnLst>
              <a:rect l="0" t="0" r="r" b="b"/>
              <a:pathLst>
                <a:path w="27" h="19">
                  <a:moveTo>
                    <a:pt x="27" y="9"/>
                  </a:moveTo>
                  <a:cubicBezTo>
                    <a:pt x="21" y="19"/>
                    <a:pt x="0" y="12"/>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8" name="Freeform 1298">
              <a:extLst>
                <a:ext uri="{FF2B5EF4-FFF2-40B4-BE49-F238E27FC236}">
                  <a16:creationId xmlns:a16="http://schemas.microsoft.com/office/drawing/2014/main" id="{B3309957-1E9D-744F-AE1E-25DC56A8F013}"/>
                </a:ext>
              </a:extLst>
            </p:cNvPr>
            <p:cNvSpPr>
              <a:spLocks/>
            </p:cNvSpPr>
            <p:nvPr/>
          </p:nvSpPr>
          <p:spPr bwMode="auto">
            <a:xfrm>
              <a:off x="4664" y="3370"/>
              <a:ext cx="82" cy="42"/>
            </a:xfrm>
            <a:custGeom>
              <a:avLst/>
              <a:gdLst>
                <a:gd name="T0" fmla="*/ 248 w 40"/>
                <a:gd name="T1" fmla="*/ 33 h 19"/>
                <a:gd name="T2" fmla="*/ 180 w 40"/>
                <a:gd name="T3" fmla="*/ 195 h 19"/>
                <a:gd name="T4" fmla="*/ 76 w 40"/>
                <a:gd name="T5" fmla="*/ 0 h 19"/>
                <a:gd name="T6" fmla="*/ 0 60000 65536"/>
                <a:gd name="T7" fmla="*/ 0 60000 65536"/>
                <a:gd name="T8" fmla="*/ 0 60000 65536"/>
              </a:gdLst>
              <a:ahLst/>
              <a:cxnLst>
                <a:cxn ang="T6">
                  <a:pos x="T0" y="T1"/>
                </a:cxn>
                <a:cxn ang="T7">
                  <a:pos x="T2" y="T3"/>
                </a:cxn>
                <a:cxn ang="T8">
                  <a:pos x="T4" y="T5"/>
                </a:cxn>
              </a:cxnLst>
              <a:rect l="0" t="0" r="r" b="b"/>
              <a:pathLst>
                <a:path w="40" h="19">
                  <a:moveTo>
                    <a:pt x="29" y="3"/>
                  </a:moveTo>
                  <a:cubicBezTo>
                    <a:pt x="40" y="9"/>
                    <a:pt x="32" y="19"/>
                    <a:pt x="21" y="18"/>
                  </a:cubicBezTo>
                  <a:cubicBezTo>
                    <a:pt x="14" y="18"/>
                    <a:pt x="0" y="8"/>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09" name="Freeform 1299">
              <a:extLst>
                <a:ext uri="{FF2B5EF4-FFF2-40B4-BE49-F238E27FC236}">
                  <a16:creationId xmlns:a16="http://schemas.microsoft.com/office/drawing/2014/main" id="{038DE8D8-CF07-0604-DA95-3015755A3069}"/>
                </a:ext>
              </a:extLst>
            </p:cNvPr>
            <p:cNvSpPr>
              <a:spLocks/>
            </p:cNvSpPr>
            <p:nvPr/>
          </p:nvSpPr>
          <p:spPr bwMode="auto">
            <a:xfrm>
              <a:off x="4636" y="3405"/>
              <a:ext cx="86" cy="50"/>
            </a:xfrm>
            <a:custGeom>
              <a:avLst/>
              <a:gdLst>
                <a:gd name="T0" fmla="*/ 248 w 42"/>
                <a:gd name="T1" fmla="*/ 0 h 23"/>
                <a:gd name="T2" fmla="*/ 41 w 42"/>
                <a:gd name="T3" fmla="*/ 9 h 23"/>
                <a:gd name="T4" fmla="*/ 0 60000 65536"/>
                <a:gd name="T5" fmla="*/ 0 60000 65536"/>
              </a:gdLst>
              <a:ahLst/>
              <a:cxnLst>
                <a:cxn ang="T4">
                  <a:pos x="T0" y="T1"/>
                </a:cxn>
                <a:cxn ang="T5">
                  <a:pos x="T2" y="T3"/>
                </a:cxn>
              </a:cxnLst>
              <a:rect l="0" t="0" r="r" b="b"/>
              <a:pathLst>
                <a:path w="42" h="23">
                  <a:moveTo>
                    <a:pt x="29" y="0"/>
                  </a:moveTo>
                  <a:cubicBezTo>
                    <a:pt x="42" y="13"/>
                    <a:pt x="0" y="23"/>
                    <a:pt x="5"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0" name="Freeform 1300">
              <a:extLst>
                <a:ext uri="{FF2B5EF4-FFF2-40B4-BE49-F238E27FC236}">
                  <a16:creationId xmlns:a16="http://schemas.microsoft.com/office/drawing/2014/main" id="{6746FCC2-B3AB-3D01-2423-E2EF2245EE0C}"/>
                </a:ext>
              </a:extLst>
            </p:cNvPr>
            <p:cNvSpPr>
              <a:spLocks/>
            </p:cNvSpPr>
            <p:nvPr/>
          </p:nvSpPr>
          <p:spPr bwMode="auto">
            <a:xfrm>
              <a:off x="4628" y="3433"/>
              <a:ext cx="57" cy="42"/>
            </a:xfrm>
            <a:custGeom>
              <a:avLst/>
              <a:gdLst>
                <a:gd name="T0" fmla="*/ 195 w 28"/>
                <a:gd name="T1" fmla="*/ 0 h 19"/>
                <a:gd name="T2" fmla="*/ 220 w 28"/>
                <a:gd name="T3" fmla="*/ 108 h 19"/>
                <a:gd name="T4" fmla="*/ 0 w 28"/>
                <a:gd name="T5" fmla="*/ 44 h 19"/>
                <a:gd name="T6" fmla="*/ 0 60000 65536"/>
                <a:gd name="T7" fmla="*/ 0 60000 65536"/>
                <a:gd name="T8" fmla="*/ 0 60000 65536"/>
              </a:gdLst>
              <a:ahLst/>
              <a:cxnLst>
                <a:cxn ang="T6">
                  <a:pos x="T0" y="T1"/>
                </a:cxn>
                <a:cxn ang="T7">
                  <a:pos x="T2" y="T3"/>
                </a:cxn>
                <a:cxn ang="T8">
                  <a:pos x="T4" y="T5"/>
                </a:cxn>
              </a:cxnLst>
              <a:rect l="0" t="0" r="r" b="b"/>
              <a:pathLst>
                <a:path w="28" h="19">
                  <a:moveTo>
                    <a:pt x="23" y="0"/>
                  </a:moveTo>
                  <a:cubicBezTo>
                    <a:pt x="27" y="0"/>
                    <a:pt x="28" y="7"/>
                    <a:pt x="26" y="10"/>
                  </a:cubicBezTo>
                  <a:cubicBezTo>
                    <a:pt x="21" y="19"/>
                    <a:pt x="1" y="14"/>
                    <a:pt x="0"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1" name="Freeform 1301">
              <a:extLst>
                <a:ext uri="{FF2B5EF4-FFF2-40B4-BE49-F238E27FC236}">
                  <a16:creationId xmlns:a16="http://schemas.microsoft.com/office/drawing/2014/main" id="{CE331137-1BB5-B60F-72DE-B4154DE028E4}"/>
                </a:ext>
              </a:extLst>
            </p:cNvPr>
            <p:cNvSpPr>
              <a:spLocks/>
            </p:cNvSpPr>
            <p:nvPr/>
          </p:nvSpPr>
          <p:spPr bwMode="auto">
            <a:xfrm>
              <a:off x="4566" y="3455"/>
              <a:ext cx="72" cy="37"/>
            </a:xfrm>
            <a:custGeom>
              <a:avLst/>
              <a:gdLst>
                <a:gd name="T0" fmla="*/ 253 w 35"/>
                <a:gd name="T1" fmla="*/ 0 h 17"/>
                <a:gd name="T2" fmla="*/ 224 w 35"/>
                <a:gd name="T3" fmla="*/ 141 h 17"/>
                <a:gd name="T4" fmla="*/ 16 w 35"/>
                <a:gd name="T5" fmla="*/ 9 h 17"/>
                <a:gd name="T6" fmla="*/ 0 60000 65536"/>
                <a:gd name="T7" fmla="*/ 0 60000 65536"/>
                <a:gd name="T8" fmla="*/ 0 60000 65536"/>
              </a:gdLst>
              <a:ahLst/>
              <a:cxnLst>
                <a:cxn ang="T6">
                  <a:pos x="T0" y="T1"/>
                </a:cxn>
                <a:cxn ang="T7">
                  <a:pos x="T2" y="T3"/>
                </a:cxn>
                <a:cxn ang="T8">
                  <a:pos x="T4" y="T5"/>
                </a:cxn>
              </a:cxnLst>
              <a:rect l="0" t="0" r="r" b="b"/>
              <a:pathLst>
                <a:path w="35" h="17">
                  <a:moveTo>
                    <a:pt x="29" y="0"/>
                  </a:moveTo>
                  <a:cubicBezTo>
                    <a:pt x="35" y="4"/>
                    <a:pt x="31" y="12"/>
                    <a:pt x="26" y="14"/>
                  </a:cubicBezTo>
                  <a:cubicBezTo>
                    <a:pt x="19" y="17"/>
                    <a:pt x="0" y="11"/>
                    <a:pt x="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2" name="Freeform 1302">
              <a:extLst>
                <a:ext uri="{FF2B5EF4-FFF2-40B4-BE49-F238E27FC236}">
                  <a16:creationId xmlns:a16="http://schemas.microsoft.com/office/drawing/2014/main" id="{0F4C1265-8519-F0A3-94E9-5C68767DF10E}"/>
                </a:ext>
              </a:extLst>
            </p:cNvPr>
            <p:cNvSpPr>
              <a:spLocks/>
            </p:cNvSpPr>
            <p:nvPr/>
          </p:nvSpPr>
          <p:spPr bwMode="auto">
            <a:xfrm>
              <a:off x="4605" y="3372"/>
              <a:ext cx="62" cy="50"/>
            </a:xfrm>
            <a:custGeom>
              <a:avLst/>
              <a:gdLst>
                <a:gd name="T0" fmla="*/ 192 w 30"/>
                <a:gd name="T1" fmla="*/ 0 h 23"/>
                <a:gd name="T2" fmla="*/ 256 w 30"/>
                <a:gd name="T3" fmla="*/ 93 h 23"/>
                <a:gd name="T4" fmla="*/ 0 w 30"/>
                <a:gd name="T5" fmla="*/ 93 h 23"/>
                <a:gd name="T6" fmla="*/ 0 60000 65536"/>
                <a:gd name="T7" fmla="*/ 0 60000 65536"/>
                <a:gd name="T8" fmla="*/ 0 60000 65536"/>
              </a:gdLst>
              <a:ahLst/>
              <a:cxnLst>
                <a:cxn ang="T6">
                  <a:pos x="T0" y="T1"/>
                </a:cxn>
                <a:cxn ang="T7">
                  <a:pos x="T2" y="T3"/>
                </a:cxn>
                <a:cxn ang="T8">
                  <a:pos x="T4" y="T5"/>
                </a:cxn>
              </a:cxnLst>
              <a:rect l="0" t="0" r="r" b="b"/>
              <a:pathLst>
                <a:path w="30" h="23">
                  <a:moveTo>
                    <a:pt x="22" y="0"/>
                  </a:moveTo>
                  <a:cubicBezTo>
                    <a:pt x="27" y="0"/>
                    <a:pt x="30" y="5"/>
                    <a:pt x="29" y="9"/>
                  </a:cubicBezTo>
                  <a:cubicBezTo>
                    <a:pt x="27" y="23"/>
                    <a:pt x="5" y="17"/>
                    <a:pt x="0"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3" name="Freeform 1303">
              <a:extLst>
                <a:ext uri="{FF2B5EF4-FFF2-40B4-BE49-F238E27FC236}">
                  <a16:creationId xmlns:a16="http://schemas.microsoft.com/office/drawing/2014/main" id="{2832208D-5E34-0126-8DA4-5F2BCE3481EB}"/>
                </a:ext>
              </a:extLst>
            </p:cNvPr>
            <p:cNvSpPr>
              <a:spLocks/>
            </p:cNvSpPr>
            <p:nvPr/>
          </p:nvSpPr>
          <p:spPr bwMode="auto">
            <a:xfrm>
              <a:off x="4640" y="3582"/>
              <a:ext cx="111" cy="50"/>
            </a:xfrm>
            <a:custGeom>
              <a:avLst/>
              <a:gdLst>
                <a:gd name="T0" fmla="*/ 304 w 54"/>
                <a:gd name="T1" fmla="*/ 0 h 23"/>
                <a:gd name="T2" fmla="*/ 80 w 54"/>
                <a:gd name="T3" fmla="*/ 43 h 23"/>
                <a:gd name="T4" fmla="*/ 0 60000 65536"/>
                <a:gd name="T5" fmla="*/ 0 60000 65536"/>
              </a:gdLst>
              <a:ahLst/>
              <a:cxnLst>
                <a:cxn ang="T4">
                  <a:pos x="T0" y="T1"/>
                </a:cxn>
                <a:cxn ang="T5">
                  <a:pos x="T2" y="T3"/>
                </a:cxn>
              </a:cxnLst>
              <a:rect l="0" t="0" r="r" b="b"/>
              <a:pathLst>
                <a:path w="54" h="23">
                  <a:moveTo>
                    <a:pt x="35" y="0"/>
                  </a:moveTo>
                  <a:cubicBezTo>
                    <a:pt x="54" y="19"/>
                    <a:pt x="0" y="23"/>
                    <a:pt x="9"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4" name="Freeform 1304">
              <a:extLst>
                <a:ext uri="{FF2B5EF4-FFF2-40B4-BE49-F238E27FC236}">
                  <a16:creationId xmlns:a16="http://schemas.microsoft.com/office/drawing/2014/main" id="{35EA69AF-B703-C2B0-622C-3E49229B7EBA}"/>
                </a:ext>
              </a:extLst>
            </p:cNvPr>
            <p:cNvSpPr>
              <a:spLocks/>
            </p:cNvSpPr>
            <p:nvPr/>
          </p:nvSpPr>
          <p:spPr bwMode="auto">
            <a:xfrm>
              <a:off x="4720" y="3628"/>
              <a:ext cx="69" cy="39"/>
            </a:xfrm>
            <a:custGeom>
              <a:avLst/>
              <a:gdLst>
                <a:gd name="T0" fmla="*/ 235 w 34"/>
                <a:gd name="T1" fmla="*/ 72 h 18"/>
                <a:gd name="T2" fmla="*/ 124 w 34"/>
                <a:gd name="T3" fmla="*/ 165 h 18"/>
                <a:gd name="T4" fmla="*/ 65 w 34"/>
                <a:gd name="T5" fmla="*/ 0 h 18"/>
                <a:gd name="T6" fmla="*/ 0 60000 65536"/>
                <a:gd name="T7" fmla="*/ 0 60000 65536"/>
                <a:gd name="T8" fmla="*/ 0 60000 65536"/>
              </a:gdLst>
              <a:ahLst/>
              <a:cxnLst>
                <a:cxn ang="T6">
                  <a:pos x="T0" y="T1"/>
                </a:cxn>
                <a:cxn ang="T7">
                  <a:pos x="T2" y="T3"/>
                </a:cxn>
                <a:cxn ang="T8">
                  <a:pos x="T4" y="T5"/>
                </a:cxn>
              </a:cxnLst>
              <a:rect l="0" t="0" r="r" b="b"/>
              <a:pathLst>
                <a:path w="34" h="18">
                  <a:moveTo>
                    <a:pt x="28" y="7"/>
                  </a:moveTo>
                  <a:cubicBezTo>
                    <a:pt x="34" y="15"/>
                    <a:pt x="20" y="18"/>
                    <a:pt x="15" y="16"/>
                  </a:cubicBezTo>
                  <a:cubicBezTo>
                    <a:pt x="10" y="14"/>
                    <a:pt x="0" y="5"/>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5" name="Freeform 1305">
              <a:extLst>
                <a:ext uri="{FF2B5EF4-FFF2-40B4-BE49-F238E27FC236}">
                  <a16:creationId xmlns:a16="http://schemas.microsoft.com/office/drawing/2014/main" id="{8D17177A-964B-892A-ACE9-2F8A70537F1D}"/>
                </a:ext>
              </a:extLst>
            </p:cNvPr>
            <p:cNvSpPr>
              <a:spLocks/>
            </p:cNvSpPr>
            <p:nvPr/>
          </p:nvSpPr>
          <p:spPr bwMode="auto">
            <a:xfrm>
              <a:off x="4781" y="3652"/>
              <a:ext cx="4" cy="2"/>
            </a:xfrm>
            <a:custGeom>
              <a:avLst/>
              <a:gdLst>
                <a:gd name="T0" fmla="*/ 16 w 2"/>
                <a:gd name="T1" fmla="*/ 8 h 1"/>
                <a:gd name="T2" fmla="*/ 0 w 2"/>
                <a:gd name="T3" fmla="*/ 0 h 1"/>
                <a:gd name="T4" fmla="*/ 0 60000 65536"/>
                <a:gd name="T5" fmla="*/ 0 60000 65536"/>
              </a:gdLst>
              <a:ahLst/>
              <a:cxnLst>
                <a:cxn ang="T4">
                  <a:pos x="T0" y="T1"/>
                </a:cxn>
                <a:cxn ang="T5">
                  <a:pos x="T2" y="T3"/>
                </a:cxn>
              </a:cxnLst>
              <a:rect l="0" t="0" r="r" b="b"/>
              <a:pathLst>
                <a:path w="2" h="1">
                  <a:moveTo>
                    <a:pt x="2" y="1"/>
                  </a:moveTo>
                  <a:cubicBezTo>
                    <a:pt x="1" y="1"/>
                    <a:pt x="0"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6" name="Freeform 1306">
              <a:extLst>
                <a:ext uri="{FF2B5EF4-FFF2-40B4-BE49-F238E27FC236}">
                  <a16:creationId xmlns:a16="http://schemas.microsoft.com/office/drawing/2014/main" id="{21464FE3-909C-69DD-1CCE-AAA94BD97799}"/>
                </a:ext>
              </a:extLst>
            </p:cNvPr>
            <p:cNvSpPr>
              <a:spLocks/>
            </p:cNvSpPr>
            <p:nvPr/>
          </p:nvSpPr>
          <p:spPr bwMode="auto">
            <a:xfrm>
              <a:off x="4761" y="3499"/>
              <a:ext cx="24" cy="11"/>
            </a:xfrm>
            <a:custGeom>
              <a:avLst/>
              <a:gdLst>
                <a:gd name="T0" fmla="*/ 96 w 12"/>
                <a:gd name="T1" fmla="*/ 0 h 5"/>
                <a:gd name="T2" fmla="*/ 32 w 12"/>
                <a:gd name="T3" fmla="*/ 53 h 5"/>
                <a:gd name="T4" fmla="*/ 0 w 12"/>
                <a:gd name="T5" fmla="*/ 20 h 5"/>
                <a:gd name="T6" fmla="*/ 0 60000 65536"/>
                <a:gd name="T7" fmla="*/ 0 60000 65536"/>
                <a:gd name="T8" fmla="*/ 0 60000 65536"/>
              </a:gdLst>
              <a:ahLst/>
              <a:cxnLst>
                <a:cxn ang="T6">
                  <a:pos x="T0" y="T1"/>
                </a:cxn>
                <a:cxn ang="T7">
                  <a:pos x="T2" y="T3"/>
                </a:cxn>
                <a:cxn ang="T8">
                  <a:pos x="T4" y="T5"/>
                </a:cxn>
              </a:cxnLst>
              <a:rect l="0" t="0" r="r" b="b"/>
              <a:pathLst>
                <a:path w="12" h="5">
                  <a:moveTo>
                    <a:pt x="12" y="0"/>
                  </a:moveTo>
                  <a:cubicBezTo>
                    <a:pt x="9" y="0"/>
                    <a:pt x="3" y="1"/>
                    <a:pt x="4" y="5"/>
                  </a:cubicBezTo>
                  <a:cubicBezTo>
                    <a:pt x="4" y="2"/>
                    <a:pt x="2" y="3"/>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7" name="Freeform 1307">
              <a:extLst>
                <a:ext uri="{FF2B5EF4-FFF2-40B4-BE49-F238E27FC236}">
                  <a16:creationId xmlns:a16="http://schemas.microsoft.com/office/drawing/2014/main" id="{61B8183E-D3FF-94D8-2FB4-CAD6E271F006}"/>
                </a:ext>
              </a:extLst>
            </p:cNvPr>
            <p:cNvSpPr>
              <a:spLocks/>
            </p:cNvSpPr>
            <p:nvPr/>
          </p:nvSpPr>
          <p:spPr bwMode="auto">
            <a:xfrm>
              <a:off x="4736" y="3390"/>
              <a:ext cx="21" cy="8"/>
            </a:xfrm>
            <a:custGeom>
              <a:avLst/>
              <a:gdLst>
                <a:gd name="T0" fmla="*/ 92 w 10"/>
                <a:gd name="T1" fmla="*/ 32 h 4"/>
                <a:gd name="T2" fmla="*/ 0 w 10"/>
                <a:gd name="T3" fmla="*/ 0 h 4"/>
                <a:gd name="T4" fmla="*/ 0 60000 65536"/>
                <a:gd name="T5" fmla="*/ 0 60000 65536"/>
              </a:gdLst>
              <a:ahLst/>
              <a:cxnLst>
                <a:cxn ang="T4">
                  <a:pos x="T0" y="T1"/>
                </a:cxn>
                <a:cxn ang="T5">
                  <a:pos x="T2" y="T3"/>
                </a:cxn>
              </a:cxnLst>
              <a:rect l="0" t="0" r="r" b="b"/>
              <a:pathLst>
                <a:path w="10" h="4">
                  <a:moveTo>
                    <a:pt x="10" y="4"/>
                  </a:moveTo>
                  <a:cubicBezTo>
                    <a:pt x="9" y="0"/>
                    <a:pt x="3" y="0"/>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8" name="Freeform 1308">
              <a:extLst>
                <a:ext uri="{FF2B5EF4-FFF2-40B4-BE49-F238E27FC236}">
                  <a16:creationId xmlns:a16="http://schemas.microsoft.com/office/drawing/2014/main" id="{1C1DC581-C862-1B11-8BEC-FB877D0150A2}"/>
                </a:ext>
              </a:extLst>
            </p:cNvPr>
            <p:cNvSpPr>
              <a:spLocks/>
            </p:cNvSpPr>
            <p:nvPr/>
          </p:nvSpPr>
          <p:spPr bwMode="auto">
            <a:xfrm>
              <a:off x="4642" y="3558"/>
              <a:ext cx="55" cy="46"/>
            </a:xfrm>
            <a:custGeom>
              <a:avLst/>
              <a:gdLst>
                <a:gd name="T0" fmla="*/ 228 w 27"/>
                <a:gd name="T1" fmla="*/ 61 h 21"/>
                <a:gd name="T2" fmla="*/ 59 w 27"/>
                <a:gd name="T3" fmla="*/ 0 h 21"/>
                <a:gd name="T4" fmla="*/ 0 60000 65536"/>
                <a:gd name="T5" fmla="*/ 0 60000 65536"/>
              </a:gdLst>
              <a:ahLst/>
              <a:cxnLst>
                <a:cxn ang="T4">
                  <a:pos x="T0" y="T1"/>
                </a:cxn>
                <a:cxn ang="T5">
                  <a:pos x="T2" y="T3"/>
                </a:cxn>
              </a:cxnLst>
              <a:rect l="0" t="0" r="r" b="b"/>
              <a:pathLst>
                <a:path w="27" h="21">
                  <a:moveTo>
                    <a:pt x="27" y="6"/>
                  </a:moveTo>
                  <a:cubicBezTo>
                    <a:pt x="26" y="21"/>
                    <a:pt x="0" y="14"/>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19" name="Freeform 1309">
              <a:extLst>
                <a:ext uri="{FF2B5EF4-FFF2-40B4-BE49-F238E27FC236}">
                  <a16:creationId xmlns:a16="http://schemas.microsoft.com/office/drawing/2014/main" id="{51703D0A-6013-8B9B-09AC-F888E1B1C374}"/>
                </a:ext>
              </a:extLst>
            </p:cNvPr>
            <p:cNvSpPr>
              <a:spLocks/>
            </p:cNvSpPr>
            <p:nvPr/>
          </p:nvSpPr>
          <p:spPr bwMode="auto">
            <a:xfrm>
              <a:off x="4617" y="3517"/>
              <a:ext cx="64" cy="43"/>
            </a:xfrm>
            <a:custGeom>
              <a:avLst/>
              <a:gdLst>
                <a:gd name="T0" fmla="*/ 229 w 31"/>
                <a:gd name="T1" fmla="*/ 69 h 20"/>
                <a:gd name="T2" fmla="*/ 157 w 31"/>
                <a:gd name="T3" fmla="*/ 189 h 20"/>
                <a:gd name="T4" fmla="*/ 72 w 31"/>
                <a:gd name="T5" fmla="*/ 0 h 20"/>
                <a:gd name="T6" fmla="*/ 0 60000 65536"/>
                <a:gd name="T7" fmla="*/ 0 60000 65536"/>
                <a:gd name="T8" fmla="*/ 0 60000 65536"/>
              </a:gdLst>
              <a:ahLst/>
              <a:cxnLst>
                <a:cxn ang="T6">
                  <a:pos x="T0" y="T1"/>
                </a:cxn>
                <a:cxn ang="T7">
                  <a:pos x="T2" y="T3"/>
                </a:cxn>
                <a:cxn ang="T8">
                  <a:pos x="T4" y="T5"/>
                </a:cxn>
              </a:cxnLst>
              <a:rect l="0" t="0" r="r" b="b"/>
              <a:pathLst>
                <a:path w="31" h="20">
                  <a:moveTo>
                    <a:pt x="26" y="7"/>
                  </a:moveTo>
                  <a:cubicBezTo>
                    <a:pt x="31" y="12"/>
                    <a:pt x="23" y="19"/>
                    <a:pt x="18" y="19"/>
                  </a:cubicBezTo>
                  <a:cubicBezTo>
                    <a:pt x="9" y="20"/>
                    <a:pt x="0" y="7"/>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0" name="Freeform 1310">
              <a:extLst>
                <a:ext uri="{FF2B5EF4-FFF2-40B4-BE49-F238E27FC236}">
                  <a16:creationId xmlns:a16="http://schemas.microsoft.com/office/drawing/2014/main" id="{F32B6742-857B-E8BA-ECA4-F899F62C3B0E}"/>
                </a:ext>
              </a:extLst>
            </p:cNvPr>
            <p:cNvSpPr>
              <a:spLocks/>
            </p:cNvSpPr>
            <p:nvPr/>
          </p:nvSpPr>
          <p:spPr bwMode="auto">
            <a:xfrm>
              <a:off x="4687" y="3635"/>
              <a:ext cx="72" cy="74"/>
            </a:xfrm>
            <a:custGeom>
              <a:avLst/>
              <a:gdLst>
                <a:gd name="T0" fmla="*/ 304 w 35"/>
                <a:gd name="T1" fmla="*/ 226 h 34"/>
                <a:gd name="T2" fmla="*/ 140 w 35"/>
                <a:gd name="T3" fmla="*/ 0 h 34"/>
                <a:gd name="T4" fmla="*/ 0 60000 65536"/>
                <a:gd name="T5" fmla="*/ 0 60000 65536"/>
              </a:gdLst>
              <a:ahLst/>
              <a:cxnLst>
                <a:cxn ang="T4">
                  <a:pos x="T0" y="T1"/>
                </a:cxn>
                <a:cxn ang="T5">
                  <a:pos x="T2" y="T3"/>
                </a:cxn>
              </a:cxnLst>
              <a:rect l="0" t="0" r="r" b="b"/>
              <a:pathLst>
                <a:path w="35" h="34">
                  <a:moveTo>
                    <a:pt x="35" y="22"/>
                  </a:moveTo>
                  <a:cubicBezTo>
                    <a:pt x="23" y="34"/>
                    <a:pt x="0" y="13"/>
                    <a:pt x="1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1" name="Freeform 1311">
              <a:extLst>
                <a:ext uri="{FF2B5EF4-FFF2-40B4-BE49-F238E27FC236}">
                  <a16:creationId xmlns:a16="http://schemas.microsoft.com/office/drawing/2014/main" id="{ED7142D2-806A-5D54-43AC-E8076D54884A}"/>
                </a:ext>
              </a:extLst>
            </p:cNvPr>
            <p:cNvSpPr>
              <a:spLocks/>
            </p:cNvSpPr>
            <p:nvPr/>
          </p:nvSpPr>
          <p:spPr bwMode="auto">
            <a:xfrm>
              <a:off x="4634" y="3643"/>
              <a:ext cx="82" cy="59"/>
            </a:xfrm>
            <a:custGeom>
              <a:avLst/>
              <a:gdLst>
                <a:gd name="T0" fmla="*/ 328 w 40"/>
                <a:gd name="T1" fmla="*/ 114 h 27"/>
                <a:gd name="T2" fmla="*/ 148 w 40"/>
                <a:gd name="T3" fmla="*/ 0 h 27"/>
                <a:gd name="T4" fmla="*/ 0 60000 65536"/>
                <a:gd name="T5" fmla="*/ 0 60000 65536"/>
              </a:gdLst>
              <a:ahLst/>
              <a:cxnLst>
                <a:cxn ang="T4">
                  <a:pos x="T0" y="T1"/>
                </a:cxn>
                <a:cxn ang="T5">
                  <a:pos x="T2" y="T3"/>
                </a:cxn>
              </a:cxnLst>
              <a:rect l="0" t="0" r="r" b="b"/>
              <a:pathLst>
                <a:path w="40" h="27">
                  <a:moveTo>
                    <a:pt x="38" y="11"/>
                  </a:moveTo>
                  <a:cubicBezTo>
                    <a:pt x="40" y="27"/>
                    <a:pt x="0" y="13"/>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2" name="Freeform 1312">
              <a:extLst>
                <a:ext uri="{FF2B5EF4-FFF2-40B4-BE49-F238E27FC236}">
                  <a16:creationId xmlns:a16="http://schemas.microsoft.com/office/drawing/2014/main" id="{4D257B42-BC11-FA89-CF65-E36C14248384}"/>
                </a:ext>
              </a:extLst>
            </p:cNvPr>
            <p:cNvSpPr>
              <a:spLocks/>
            </p:cNvSpPr>
            <p:nvPr/>
          </p:nvSpPr>
          <p:spPr bwMode="auto">
            <a:xfrm>
              <a:off x="4628" y="3604"/>
              <a:ext cx="82" cy="48"/>
            </a:xfrm>
            <a:custGeom>
              <a:avLst/>
              <a:gdLst>
                <a:gd name="T0" fmla="*/ 269 w 40"/>
                <a:gd name="T1" fmla="*/ 52 h 22"/>
                <a:gd name="T2" fmla="*/ 76 w 40"/>
                <a:gd name="T3" fmla="*/ 0 h 22"/>
                <a:gd name="T4" fmla="*/ 0 60000 65536"/>
                <a:gd name="T5" fmla="*/ 0 60000 65536"/>
              </a:gdLst>
              <a:ahLst/>
              <a:cxnLst>
                <a:cxn ang="T4">
                  <a:pos x="T0" y="T1"/>
                </a:cxn>
                <a:cxn ang="T5">
                  <a:pos x="T2" y="T3"/>
                </a:cxn>
              </a:cxnLst>
              <a:rect l="0" t="0" r="r" b="b"/>
              <a:pathLst>
                <a:path w="40" h="22">
                  <a:moveTo>
                    <a:pt x="31" y="5"/>
                  </a:moveTo>
                  <a:cubicBezTo>
                    <a:pt x="40" y="20"/>
                    <a:pt x="0" y="22"/>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3" name="Freeform 1313">
              <a:extLst>
                <a:ext uri="{FF2B5EF4-FFF2-40B4-BE49-F238E27FC236}">
                  <a16:creationId xmlns:a16="http://schemas.microsoft.com/office/drawing/2014/main" id="{B79D22AB-37A0-0F11-3E35-0E394AD4F8F8}"/>
                </a:ext>
              </a:extLst>
            </p:cNvPr>
            <p:cNvSpPr>
              <a:spLocks/>
            </p:cNvSpPr>
            <p:nvPr/>
          </p:nvSpPr>
          <p:spPr bwMode="auto">
            <a:xfrm>
              <a:off x="4773" y="3595"/>
              <a:ext cx="21" cy="5"/>
            </a:xfrm>
            <a:custGeom>
              <a:avLst/>
              <a:gdLst>
                <a:gd name="T0" fmla="*/ 92 w 10"/>
                <a:gd name="T1" fmla="*/ 0 h 2"/>
                <a:gd name="T2" fmla="*/ 0 w 10"/>
                <a:gd name="T3" fmla="*/ 0 h 2"/>
                <a:gd name="T4" fmla="*/ 0 60000 65536"/>
                <a:gd name="T5" fmla="*/ 0 60000 65536"/>
              </a:gdLst>
              <a:ahLst/>
              <a:cxnLst>
                <a:cxn ang="T4">
                  <a:pos x="T0" y="T1"/>
                </a:cxn>
                <a:cxn ang="T5">
                  <a:pos x="T2" y="T3"/>
                </a:cxn>
              </a:cxnLst>
              <a:rect l="0" t="0" r="r" b="b"/>
              <a:pathLst>
                <a:path w="10" h="2">
                  <a:moveTo>
                    <a:pt x="10" y="0"/>
                  </a:moveTo>
                  <a:cubicBezTo>
                    <a:pt x="7" y="2"/>
                    <a:pt x="3" y="2"/>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4" name="Freeform 1314">
              <a:extLst>
                <a:ext uri="{FF2B5EF4-FFF2-40B4-BE49-F238E27FC236}">
                  <a16:creationId xmlns:a16="http://schemas.microsoft.com/office/drawing/2014/main" id="{82C066C8-A85E-841F-49FF-B2F9A851557B}"/>
                </a:ext>
              </a:extLst>
            </p:cNvPr>
            <p:cNvSpPr>
              <a:spLocks/>
            </p:cNvSpPr>
            <p:nvPr/>
          </p:nvSpPr>
          <p:spPr bwMode="auto">
            <a:xfrm>
              <a:off x="4667" y="3565"/>
              <a:ext cx="18" cy="8"/>
            </a:xfrm>
            <a:custGeom>
              <a:avLst/>
              <a:gdLst>
                <a:gd name="T0" fmla="*/ 72 w 9"/>
                <a:gd name="T1" fmla="*/ 0 h 4"/>
                <a:gd name="T2" fmla="*/ 0 w 9"/>
                <a:gd name="T3" fmla="*/ 0 h 4"/>
                <a:gd name="T4" fmla="*/ 0 60000 65536"/>
                <a:gd name="T5" fmla="*/ 0 60000 65536"/>
              </a:gdLst>
              <a:ahLst/>
              <a:cxnLst>
                <a:cxn ang="T4">
                  <a:pos x="T0" y="T1"/>
                </a:cxn>
                <a:cxn ang="T5">
                  <a:pos x="T2" y="T3"/>
                </a:cxn>
              </a:cxnLst>
              <a:rect l="0" t="0" r="r" b="b"/>
              <a:pathLst>
                <a:path w="9" h="4">
                  <a:moveTo>
                    <a:pt x="9" y="0"/>
                  </a:moveTo>
                  <a:cubicBezTo>
                    <a:pt x="7" y="4"/>
                    <a:pt x="3" y="3"/>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5" name="Freeform 1315">
              <a:extLst>
                <a:ext uri="{FF2B5EF4-FFF2-40B4-BE49-F238E27FC236}">
                  <a16:creationId xmlns:a16="http://schemas.microsoft.com/office/drawing/2014/main" id="{63C9D9E0-0FAA-3944-DCB6-5A5D34957AC1}"/>
                </a:ext>
              </a:extLst>
            </p:cNvPr>
            <p:cNvSpPr>
              <a:spLocks/>
            </p:cNvSpPr>
            <p:nvPr/>
          </p:nvSpPr>
          <p:spPr bwMode="auto">
            <a:xfrm>
              <a:off x="4683" y="3466"/>
              <a:ext cx="20" cy="20"/>
            </a:xfrm>
            <a:custGeom>
              <a:avLst/>
              <a:gdLst>
                <a:gd name="T0" fmla="*/ 80 w 10"/>
                <a:gd name="T1" fmla="*/ 64 h 9"/>
                <a:gd name="T2" fmla="*/ 64 w 10"/>
                <a:gd name="T3" fmla="*/ 98 h 9"/>
                <a:gd name="T4" fmla="*/ 0 w 10"/>
                <a:gd name="T5" fmla="*/ 0 h 9"/>
                <a:gd name="T6" fmla="*/ 0 60000 65536"/>
                <a:gd name="T7" fmla="*/ 0 60000 65536"/>
                <a:gd name="T8" fmla="*/ 0 60000 65536"/>
              </a:gdLst>
              <a:ahLst/>
              <a:cxnLst>
                <a:cxn ang="T6">
                  <a:pos x="T0" y="T1"/>
                </a:cxn>
                <a:cxn ang="T7">
                  <a:pos x="T2" y="T3"/>
                </a:cxn>
                <a:cxn ang="T8">
                  <a:pos x="T4" y="T5"/>
                </a:cxn>
              </a:cxnLst>
              <a:rect l="0" t="0" r="r" b="b"/>
              <a:pathLst>
                <a:path w="10" h="9">
                  <a:moveTo>
                    <a:pt x="10" y="6"/>
                  </a:moveTo>
                  <a:cubicBezTo>
                    <a:pt x="10" y="7"/>
                    <a:pt x="9" y="8"/>
                    <a:pt x="8" y="9"/>
                  </a:cubicBezTo>
                  <a:cubicBezTo>
                    <a:pt x="4" y="8"/>
                    <a:pt x="0" y="4"/>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6" name="Freeform 1316">
              <a:extLst>
                <a:ext uri="{FF2B5EF4-FFF2-40B4-BE49-F238E27FC236}">
                  <a16:creationId xmlns:a16="http://schemas.microsoft.com/office/drawing/2014/main" id="{CD1926EA-600E-99E0-000C-225EA64FB39B}"/>
                </a:ext>
              </a:extLst>
            </p:cNvPr>
            <p:cNvSpPr>
              <a:spLocks/>
            </p:cNvSpPr>
            <p:nvPr/>
          </p:nvSpPr>
          <p:spPr bwMode="auto">
            <a:xfrm>
              <a:off x="4638" y="3438"/>
              <a:ext cx="16" cy="11"/>
            </a:xfrm>
            <a:custGeom>
              <a:avLst/>
              <a:gdLst>
                <a:gd name="T0" fmla="*/ 64 w 8"/>
                <a:gd name="T1" fmla="*/ 44 h 5"/>
                <a:gd name="T2" fmla="*/ 0 w 8"/>
                <a:gd name="T3" fmla="*/ 0 h 5"/>
                <a:gd name="T4" fmla="*/ 0 60000 65536"/>
                <a:gd name="T5" fmla="*/ 0 60000 65536"/>
              </a:gdLst>
              <a:ahLst/>
              <a:cxnLst>
                <a:cxn ang="T4">
                  <a:pos x="T0" y="T1"/>
                </a:cxn>
                <a:cxn ang="T5">
                  <a:pos x="T2" y="T3"/>
                </a:cxn>
              </a:cxnLst>
              <a:rect l="0" t="0" r="r" b="b"/>
              <a:pathLst>
                <a:path w="8" h="5">
                  <a:moveTo>
                    <a:pt x="8" y="4"/>
                  </a:moveTo>
                  <a:cubicBezTo>
                    <a:pt x="5" y="5"/>
                    <a:pt x="3" y="2"/>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7" name="Freeform 1317">
              <a:extLst>
                <a:ext uri="{FF2B5EF4-FFF2-40B4-BE49-F238E27FC236}">
                  <a16:creationId xmlns:a16="http://schemas.microsoft.com/office/drawing/2014/main" id="{A3C20499-7F83-0F77-6FC7-7B9AF3BF932C}"/>
                </a:ext>
              </a:extLst>
            </p:cNvPr>
            <p:cNvSpPr>
              <a:spLocks/>
            </p:cNvSpPr>
            <p:nvPr/>
          </p:nvSpPr>
          <p:spPr bwMode="auto">
            <a:xfrm>
              <a:off x="4599" y="3462"/>
              <a:ext cx="10" cy="6"/>
            </a:xfrm>
            <a:custGeom>
              <a:avLst/>
              <a:gdLst>
                <a:gd name="T0" fmla="*/ 40 w 5"/>
                <a:gd name="T1" fmla="*/ 0 h 3"/>
                <a:gd name="T2" fmla="*/ 0 w 5"/>
                <a:gd name="T3" fmla="*/ 24 h 3"/>
                <a:gd name="T4" fmla="*/ 0 60000 65536"/>
                <a:gd name="T5" fmla="*/ 0 60000 65536"/>
              </a:gdLst>
              <a:ahLst/>
              <a:cxnLst>
                <a:cxn ang="T4">
                  <a:pos x="T0" y="T1"/>
                </a:cxn>
                <a:cxn ang="T5">
                  <a:pos x="T2" y="T3"/>
                </a:cxn>
              </a:cxnLst>
              <a:rect l="0" t="0" r="r" b="b"/>
              <a:pathLst>
                <a:path w="5" h="3">
                  <a:moveTo>
                    <a:pt x="5" y="0"/>
                  </a:moveTo>
                  <a:cubicBezTo>
                    <a:pt x="4" y="2"/>
                    <a:pt x="2" y="3"/>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8" name="Freeform 1318">
              <a:extLst>
                <a:ext uri="{FF2B5EF4-FFF2-40B4-BE49-F238E27FC236}">
                  <a16:creationId xmlns:a16="http://schemas.microsoft.com/office/drawing/2014/main" id="{C062687F-5443-71DD-3EEE-DC4920A35451}"/>
                </a:ext>
              </a:extLst>
            </p:cNvPr>
            <p:cNvSpPr>
              <a:spLocks/>
            </p:cNvSpPr>
            <p:nvPr/>
          </p:nvSpPr>
          <p:spPr bwMode="auto">
            <a:xfrm>
              <a:off x="4662" y="3412"/>
              <a:ext cx="17" cy="8"/>
            </a:xfrm>
            <a:custGeom>
              <a:avLst/>
              <a:gdLst>
                <a:gd name="T0" fmla="*/ 77 w 8"/>
                <a:gd name="T1" fmla="*/ 0 h 4"/>
                <a:gd name="T2" fmla="*/ 0 w 8"/>
                <a:gd name="T3" fmla="*/ 16 h 4"/>
                <a:gd name="T4" fmla="*/ 0 60000 65536"/>
                <a:gd name="T5" fmla="*/ 0 60000 65536"/>
              </a:gdLst>
              <a:ahLst/>
              <a:cxnLst>
                <a:cxn ang="T4">
                  <a:pos x="T0" y="T1"/>
                </a:cxn>
                <a:cxn ang="T5">
                  <a:pos x="T2" y="T3"/>
                </a:cxn>
              </a:cxnLst>
              <a:rect l="0" t="0" r="r" b="b"/>
              <a:pathLst>
                <a:path w="8" h="4">
                  <a:moveTo>
                    <a:pt x="8" y="0"/>
                  </a:moveTo>
                  <a:cubicBezTo>
                    <a:pt x="6" y="4"/>
                    <a:pt x="3" y="3"/>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29" name="Freeform 1319">
              <a:extLst>
                <a:ext uri="{FF2B5EF4-FFF2-40B4-BE49-F238E27FC236}">
                  <a16:creationId xmlns:a16="http://schemas.microsoft.com/office/drawing/2014/main" id="{8BBD8042-33F7-611A-1E3B-48597EF450F2}"/>
                </a:ext>
              </a:extLst>
            </p:cNvPr>
            <p:cNvSpPr>
              <a:spLocks/>
            </p:cNvSpPr>
            <p:nvPr/>
          </p:nvSpPr>
          <p:spPr bwMode="auto">
            <a:xfrm>
              <a:off x="4726" y="3403"/>
              <a:ext cx="18" cy="13"/>
            </a:xfrm>
            <a:custGeom>
              <a:avLst/>
              <a:gdLst>
                <a:gd name="T0" fmla="*/ 72 w 9"/>
                <a:gd name="T1" fmla="*/ 0 h 6"/>
                <a:gd name="T2" fmla="*/ 0 w 9"/>
                <a:gd name="T3" fmla="*/ 52 h 6"/>
                <a:gd name="T4" fmla="*/ 0 60000 65536"/>
                <a:gd name="T5" fmla="*/ 0 60000 65536"/>
              </a:gdLst>
              <a:ahLst/>
              <a:cxnLst>
                <a:cxn ang="T4">
                  <a:pos x="T0" y="T1"/>
                </a:cxn>
                <a:cxn ang="T5">
                  <a:pos x="T2" y="T3"/>
                </a:cxn>
              </a:cxnLst>
              <a:rect l="0" t="0" r="r" b="b"/>
              <a:pathLst>
                <a:path w="9" h="6">
                  <a:moveTo>
                    <a:pt x="9" y="0"/>
                  </a:moveTo>
                  <a:cubicBezTo>
                    <a:pt x="8" y="4"/>
                    <a:pt x="4" y="6"/>
                    <a:pt x="0"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0" name="Freeform 1320">
              <a:extLst>
                <a:ext uri="{FF2B5EF4-FFF2-40B4-BE49-F238E27FC236}">
                  <a16:creationId xmlns:a16="http://schemas.microsoft.com/office/drawing/2014/main" id="{5AC6C24A-CFA0-1334-770D-43F3201FA08B}"/>
                </a:ext>
              </a:extLst>
            </p:cNvPr>
            <p:cNvSpPr>
              <a:spLocks/>
            </p:cNvSpPr>
            <p:nvPr/>
          </p:nvSpPr>
          <p:spPr bwMode="auto">
            <a:xfrm>
              <a:off x="4693" y="3385"/>
              <a:ext cx="25" cy="11"/>
            </a:xfrm>
            <a:custGeom>
              <a:avLst/>
              <a:gdLst>
                <a:gd name="T0" fmla="*/ 73 w 12"/>
                <a:gd name="T1" fmla="*/ 0 h 5"/>
                <a:gd name="T2" fmla="*/ 0 w 12"/>
                <a:gd name="T3" fmla="*/ 9 h 5"/>
                <a:gd name="T4" fmla="*/ 0 60000 65536"/>
                <a:gd name="T5" fmla="*/ 0 60000 65536"/>
              </a:gdLst>
              <a:ahLst/>
              <a:cxnLst>
                <a:cxn ang="T4">
                  <a:pos x="T0" y="T1"/>
                </a:cxn>
                <a:cxn ang="T5">
                  <a:pos x="T2" y="T3"/>
                </a:cxn>
              </a:cxnLst>
              <a:rect l="0" t="0" r="r" b="b"/>
              <a:pathLst>
                <a:path w="12" h="5">
                  <a:moveTo>
                    <a:pt x="8" y="0"/>
                  </a:moveTo>
                  <a:cubicBezTo>
                    <a:pt x="12" y="5"/>
                    <a:pt x="3" y="5"/>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1" name="Freeform 1321">
              <a:extLst>
                <a:ext uri="{FF2B5EF4-FFF2-40B4-BE49-F238E27FC236}">
                  <a16:creationId xmlns:a16="http://schemas.microsoft.com/office/drawing/2014/main" id="{F985348E-2CB7-6467-C2AF-D65730A05BBD}"/>
                </a:ext>
              </a:extLst>
            </p:cNvPr>
            <p:cNvSpPr>
              <a:spLocks/>
            </p:cNvSpPr>
            <p:nvPr/>
          </p:nvSpPr>
          <p:spPr bwMode="auto">
            <a:xfrm>
              <a:off x="4835" y="3523"/>
              <a:ext cx="8" cy="2"/>
            </a:xfrm>
            <a:custGeom>
              <a:avLst/>
              <a:gdLst>
                <a:gd name="T0" fmla="*/ 32 w 4"/>
                <a:gd name="T1" fmla="*/ 0 h 1"/>
                <a:gd name="T2" fmla="*/ 0 w 4"/>
                <a:gd name="T3" fmla="*/ 0 h 1"/>
                <a:gd name="T4" fmla="*/ 0 60000 65536"/>
                <a:gd name="T5" fmla="*/ 0 60000 65536"/>
              </a:gdLst>
              <a:ahLst/>
              <a:cxnLst>
                <a:cxn ang="T4">
                  <a:pos x="T0" y="T1"/>
                </a:cxn>
                <a:cxn ang="T5">
                  <a:pos x="T2" y="T3"/>
                </a:cxn>
              </a:cxnLst>
              <a:rect l="0" t="0" r="r" b="b"/>
              <a:pathLst>
                <a:path w="4" h="1">
                  <a:moveTo>
                    <a:pt x="4" y="0"/>
                  </a:moveTo>
                  <a:cubicBezTo>
                    <a:pt x="2" y="1"/>
                    <a:pt x="1" y="1"/>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2" name="Freeform 1322">
              <a:extLst>
                <a:ext uri="{FF2B5EF4-FFF2-40B4-BE49-F238E27FC236}">
                  <a16:creationId xmlns:a16="http://schemas.microsoft.com/office/drawing/2014/main" id="{F254E291-7D7C-3EED-30A1-0859A973171B}"/>
                </a:ext>
              </a:extLst>
            </p:cNvPr>
            <p:cNvSpPr>
              <a:spLocks/>
            </p:cNvSpPr>
            <p:nvPr/>
          </p:nvSpPr>
          <p:spPr bwMode="auto">
            <a:xfrm>
              <a:off x="4726" y="3654"/>
              <a:ext cx="14" cy="18"/>
            </a:xfrm>
            <a:custGeom>
              <a:avLst/>
              <a:gdLst>
                <a:gd name="T0" fmla="*/ 56 w 7"/>
                <a:gd name="T1" fmla="*/ 36 h 8"/>
                <a:gd name="T2" fmla="*/ 0 w 7"/>
                <a:gd name="T3" fmla="*/ 0 h 8"/>
                <a:gd name="T4" fmla="*/ 0 60000 65536"/>
                <a:gd name="T5" fmla="*/ 0 60000 65536"/>
              </a:gdLst>
              <a:ahLst/>
              <a:cxnLst>
                <a:cxn ang="T4">
                  <a:pos x="T0" y="T1"/>
                </a:cxn>
                <a:cxn ang="T5">
                  <a:pos x="T2" y="T3"/>
                </a:cxn>
              </a:cxnLst>
              <a:rect l="0" t="0" r="r" b="b"/>
              <a:pathLst>
                <a:path w="7" h="8">
                  <a:moveTo>
                    <a:pt x="7" y="3"/>
                  </a:moveTo>
                  <a:cubicBezTo>
                    <a:pt x="5" y="8"/>
                    <a:pt x="0" y="4"/>
                    <a:pt x="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3" name="Freeform 1323">
              <a:extLst>
                <a:ext uri="{FF2B5EF4-FFF2-40B4-BE49-F238E27FC236}">
                  <a16:creationId xmlns:a16="http://schemas.microsoft.com/office/drawing/2014/main" id="{19CE3AF4-E07D-0096-B1A3-370BFFA1E78B}"/>
                </a:ext>
              </a:extLst>
            </p:cNvPr>
            <p:cNvSpPr>
              <a:spLocks/>
            </p:cNvSpPr>
            <p:nvPr/>
          </p:nvSpPr>
          <p:spPr bwMode="auto">
            <a:xfrm>
              <a:off x="4683" y="3648"/>
              <a:ext cx="12" cy="8"/>
            </a:xfrm>
            <a:custGeom>
              <a:avLst/>
              <a:gdLst>
                <a:gd name="T0" fmla="*/ 48 w 6"/>
                <a:gd name="T1" fmla="*/ 0 h 4"/>
                <a:gd name="T2" fmla="*/ 0 w 6"/>
                <a:gd name="T3" fmla="*/ 16 h 4"/>
                <a:gd name="T4" fmla="*/ 0 60000 65536"/>
                <a:gd name="T5" fmla="*/ 0 60000 65536"/>
              </a:gdLst>
              <a:ahLst/>
              <a:cxnLst>
                <a:cxn ang="T4">
                  <a:pos x="T0" y="T1"/>
                </a:cxn>
                <a:cxn ang="T5">
                  <a:pos x="T2" y="T3"/>
                </a:cxn>
              </a:cxnLst>
              <a:rect l="0" t="0" r="r" b="b"/>
              <a:pathLst>
                <a:path w="6" h="4">
                  <a:moveTo>
                    <a:pt x="6" y="0"/>
                  </a:moveTo>
                  <a:cubicBezTo>
                    <a:pt x="4" y="3"/>
                    <a:pt x="3" y="4"/>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4" name="Freeform 1324">
              <a:extLst>
                <a:ext uri="{FF2B5EF4-FFF2-40B4-BE49-F238E27FC236}">
                  <a16:creationId xmlns:a16="http://schemas.microsoft.com/office/drawing/2014/main" id="{02E7E14C-E161-F229-F31E-67EA4EBF0701}"/>
                </a:ext>
              </a:extLst>
            </p:cNvPr>
            <p:cNvSpPr>
              <a:spLocks/>
            </p:cNvSpPr>
            <p:nvPr/>
          </p:nvSpPr>
          <p:spPr bwMode="auto">
            <a:xfrm>
              <a:off x="4509" y="3366"/>
              <a:ext cx="69" cy="59"/>
            </a:xfrm>
            <a:custGeom>
              <a:avLst/>
              <a:gdLst>
                <a:gd name="T0" fmla="*/ 0 w 34"/>
                <a:gd name="T1" fmla="*/ 61 h 27"/>
                <a:gd name="T2" fmla="*/ 193 w 34"/>
                <a:gd name="T3" fmla="*/ 0 h 27"/>
                <a:gd name="T4" fmla="*/ 0 60000 65536"/>
                <a:gd name="T5" fmla="*/ 0 60000 65536"/>
              </a:gdLst>
              <a:ahLst/>
              <a:cxnLst>
                <a:cxn ang="T4">
                  <a:pos x="T0" y="T1"/>
                </a:cxn>
                <a:cxn ang="T5">
                  <a:pos x="T2" y="T3"/>
                </a:cxn>
              </a:cxnLst>
              <a:rect l="0" t="0" r="r" b="b"/>
              <a:pathLst>
                <a:path w="34" h="27">
                  <a:moveTo>
                    <a:pt x="0" y="6"/>
                  </a:moveTo>
                  <a:cubicBezTo>
                    <a:pt x="1" y="27"/>
                    <a:pt x="34" y="15"/>
                    <a:pt x="2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5" name="Freeform 1325">
              <a:extLst>
                <a:ext uri="{FF2B5EF4-FFF2-40B4-BE49-F238E27FC236}">
                  <a16:creationId xmlns:a16="http://schemas.microsoft.com/office/drawing/2014/main" id="{76E9D10A-5D84-E83A-CFC7-3FCCED93D99A}"/>
                </a:ext>
              </a:extLst>
            </p:cNvPr>
            <p:cNvSpPr>
              <a:spLocks/>
            </p:cNvSpPr>
            <p:nvPr/>
          </p:nvSpPr>
          <p:spPr bwMode="auto">
            <a:xfrm>
              <a:off x="4548" y="3390"/>
              <a:ext cx="47" cy="32"/>
            </a:xfrm>
            <a:custGeom>
              <a:avLst/>
              <a:gdLst>
                <a:gd name="T0" fmla="*/ 8 w 23"/>
                <a:gd name="T1" fmla="*/ 41 h 15"/>
                <a:gd name="T2" fmla="*/ 16 w 23"/>
                <a:gd name="T3" fmla="*/ 96 h 15"/>
                <a:gd name="T4" fmla="*/ 121 w 23"/>
                <a:gd name="T5" fmla="*/ 128 h 15"/>
                <a:gd name="T6" fmla="*/ 172 w 23"/>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15">
                  <a:moveTo>
                    <a:pt x="1" y="4"/>
                  </a:moveTo>
                  <a:cubicBezTo>
                    <a:pt x="0" y="7"/>
                    <a:pt x="1" y="8"/>
                    <a:pt x="2" y="10"/>
                  </a:cubicBezTo>
                  <a:cubicBezTo>
                    <a:pt x="5" y="15"/>
                    <a:pt x="9" y="15"/>
                    <a:pt x="14" y="13"/>
                  </a:cubicBezTo>
                  <a:cubicBezTo>
                    <a:pt x="20" y="11"/>
                    <a:pt x="23" y="6"/>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6" name="Freeform 1326">
              <a:extLst>
                <a:ext uri="{FF2B5EF4-FFF2-40B4-BE49-F238E27FC236}">
                  <a16:creationId xmlns:a16="http://schemas.microsoft.com/office/drawing/2014/main" id="{37B5E992-A3E4-C33A-EA80-CBC439126994}"/>
                </a:ext>
              </a:extLst>
            </p:cNvPr>
            <p:cNvSpPr>
              <a:spLocks/>
            </p:cNvSpPr>
            <p:nvPr/>
          </p:nvSpPr>
          <p:spPr bwMode="auto">
            <a:xfrm>
              <a:off x="4607" y="3324"/>
              <a:ext cx="55" cy="50"/>
            </a:xfrm>
            <a:custGeom>
              <a:avLst/>
              <a:gdLst>
                <a:gd name="T0" fmla="*/ 0 w 27"/>
                <a:gd name="T1" fmla="*/ 93 h 23"/>
                <a:gd name="T2" fmla="*/ 161 w 27"/>
                <a:gd name="T3" fmla="*/ 0 h 23"/>
                <a:gd name="T4" fmla="*/ 0 60000 65536"/>
                <a:gd name="T5" fmla="*/ 0 60000 65536"/>
              </a:gdLst>
              <a:ahLst/>
              <a:cxnLst>
                <a:cxn ang="T4">
                  <a:pos x="T0" y="T1"/>
                </a:cxn>
                <a:cxn ang="T5">
                  <a:pos x="T2" y="T3"/>
                </a:cxn>
              </a:cxnLst>
              <a:rect l="0" t="0" r="r" b="b"/>
              <a:pathLst>
                <a:path w="27" h="23">
                  <a:moveTo>
                    <a:pt x="0" y="9"/>
                  </a:moveTo>
                  <a:cubicBezTo>
                    <a:pt x="5" y="23"/>
                    <a:pt x="27" y="9"/>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7" name="Freeform 1327">
              <a:extLst>
                <a:ext uri="{FF2B5EF4-FFF2-40B4-BE49-F238E27FC236}">
                  <a16:creationId xmlns:a16="http://schemas.microsoft.com/office/drawing/2014/main" id="{429E1C19-FC83-785A-1895-30CF0DC8BD76}"/>
                </a:ext>
              </a:extLst>
            </p:cNvPr>
            <p:cNvSpPr>
              <a:spLocks/>
            </p:cNvSpPr>
            <p:nvPr/>
          </p:nvSpPr>
          <p:spPr bwMode="auto">
            <a:xfrm>
              <a:off x="4525" y="3328"/>
              <a:ext cx="51" cy="25"/>
            </a:xfrm>
            <a:custGeom>
              <a:avLst/>
              <a:gdLst>
                <a:gd name="T0" fmla="*/ 0 w 25"/>
                <a:gd name="T1" fmla="*/ 0 h 11"/>
                <a:gd name="T2" fmla="*/ 100 w 25"/>
                <a:gd name="T3" fmla="*/ 118 h 11"/>
                <a:gd name="T4" fmla="*/ 196 w 25"/>
                <a:gd name="T5" fmla="*/ 0 h 11"/>
                <a:gd name="T6" fmla="*/ 0 60000 65536"/>
                <a:gd name="T7" fmla="*/ 0 60000 65536"/>
                <a:gd name="T8" fmla="*/ 0 60000 65536"/>
              </a:gdLst>
              <a:ahLst/>
              <a:cxnLst>
                <a:cxn ang="T6">
                  <a:pos x="T0" y="T1"/>
                </a:cxn>
                <a:cxn ang="T7">
                  <a:pos x="T2" y="T3"/>
                </a:cxn>
                <a:cxn ang="T8">
                  <a:pos x="T4" y="T5"/>
                </a:cxn>
              </a:cxnLst>
              <a:rect l="0" t="0" r="r" b="b"/>
              <a:pathLst>
                <a:path w="25" h="11">
                  <a:moveTo>
                    <a:pt x="0" y="0"/>
                  </a:moveTo>
                  <a:cubicBezTo>
                    <a:pt x="0" y="8"/>
                    <a:pt x="3" y="11"/>
                    <a:pt x="12" y="10"/>
                  </a:cubicBezTo>
                  <a:cubicBezTo>
                    <a:pt x="17" y="10"/>
                    <a:pt x="25" y="7"/>
                    <a:pt x="2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8" name="Freeform 1328">
              <a:extLst>
                <a:ext uri="{FF2B5EF4-FFF2-40B4-BE49-F238E27FC236}">
                  <a16:creationId xmlns:a16="http://schemas.microsoft.com/office/drawing/2014/main" id="{55AAB6A7-1CE6-8B0E-627D-F19949F622AD}"/>
                </a:ext>
              </a:extLst>
            </p:cNvPr>
            <p:cNvSpPr>
              <a:spLocks/>
            </p:cNvSpPr>
            <p:nvPr/>
          </p:nvSpPr>
          <p:spPr bwMode="auto">
            <a:xfrm>
              <a:off x="4451" y="3320"/>
              <a:ext cx="60" cy="37"/>
            </a:xfrm>
            <a:custGeom>
              <a:avLst/>
              <a:gdLst>
                <a:gd name="T0" fmla="*/ 35 w 29"/>
                <a:gd name="T1" fmla="*/ 0 h 17"/>
                <a:gd name="T2" fmla="*/ 35 w 29"/>
                <a:gd name="T3" fmla="*/ 133 h 17"/>
                <a:gd name="T4" fmla="*/ 240 w 29"/>
                <a:gd name="T5" fmla="*/ 33 h 17"/>
                <a:gd name="T6" fmla="*/ 0 60000 65536"/>
                <a:gd name="T7" fmla="*/ 0 60000 65536"/>
                <a:gd name="T8" fmla="*/ 0 60000 65536"/>
              </a:gdLst>
              <a:ahLst/>
              <a:cxnLst>
                <a:cxn ang="T6">
                  <a:pos x="T0" y="T1"/>
                </a:cxn>
                <a:cxn ang="T7">
                  <a:pos x="T2" y="T3"/>
                </a:cxn>
                <a:cxn ang="T8">
                  <a:pos x="T4" y="T5"/>
                </a:cxn>
              </a:cxnLst>
              <a:rect l="0" t="0" r="r" b="b"/>
              <a:pathLst>
                <a:path w="29" h="17">
                  <a:moveTo>
                    <a:pt x="4" y="0"/>
                  </a:moveTo>
                  <a:cubicBezTo>
                    <a:pt x="0" y="3"/>
                    <a:pt x="1" y="10"/>
                    <a:pt x="4" y="13"/>
                  </a:cubicBezTo>
                  <a:cubicBezTo>
                    <a:pt x="10" y="17"/>
                    <a:pt x="29" y="11"/>
                    <a:pt x="2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39" name="Freeform 1329">
              <a:extLst>
                <a:ext uri="{FF2B5EF4-FFF2-40B4-BE49-F238E27FC236}">
                  <a16:creationId xmlns:a16="http://schemas.microsoft.com/office/drawing/2014/main" id="{DC8BB047-5097-BC5F-1C67-4F3D29232EAD}"/>
                </a:ext>
              </a:extLst>
            </p:cNvPr>
            <p:cNvSpPr>
              <a:spLocks/>
            </p:cNvSpPr>
            <p:nvPr/>
          </p:nvSpPr>
          <p:spPr bwMode="auto">
            <a:xfrm>
              <a:off x="4490" y="3296"/>
              <a:ext cx="60" cy="30"/>
            </a:xfrm>
            <a:custGeom>
              <a:avLst/>
              <a:gdLst>
                <a:gd name="T0" fmla="*/ 43 w 29"/>
                <a:gd name="T1" fmla="*/ 19 h 14"/>
                <a:gd name="T2" fmla="*/ 116 w 29"/>
                <a:gd name="T3" fmla="*/ 137 h 14"/>
                <a:gd name="T4" fmla="*/ 223 w 29"/>
                <a:gd name="T5" fmla="*/ 0 h 14"/>
                <a:gd name="T6" fmla="*/ 0 60000 65536"/>
                <a:gd name="T7" fmla="*/ 0 60000 65536"/>
                <a:gd name="T8" fmla="*/ 0 60000 65536"/>
              </a:gdLst>
              <a:ahLst/>
              <a:cxnLst>
                <a:cxn ang="T6">
                  <a:pos x="T0" y="T1"/>
                </a:cxn>
                <a:cxn ang="T7">
                  <a:pos x="T2" y="T3"/>
                </a:cxn>
                <a:cxn ang="T8">
                  <a:pos x="T4" y="T5"/>
                </a:cxn>
              </a:cxnLst>
              <a:rect l="0" t="0" r="r" b="b"/>
              <a:pathLst>
                <a:path w="29" h="14">
                  <a:moveTo>
                    <a:pt x="5" y="2"/>
                  </a:moveTo>
                  <a:cubicBezTo>
                    <a:pt x="0" y="7"/>
                    <a:pt x="8" y="14"/>
                    <a:pt x="13" y="14"/>
                  </a:cubicBezTo>
                  <a:cubicBezTo>
                    <a:pt x="20" y="14"/>
                    <a:pt x="29" y="7"/>
                    <a:pt x="2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0" name="Freeform 1330">
              <a:extLst>
                <a:ext uri="{FF2B5EF4-FFF2-40B4-BE49-F238E27FC236}">
                  <a16:creationId xmlns:a16="http://schemas.microsoft.com/office/drawing/2014/main" id="{081EE773-B57F-A8AF-11DF-EC9B092A91D5}"/>
                </a:ext>
              </a:extLst>
            </p:cNvPr>
            <p:cNvSpPr>
              <a:spLocks/>
            </p:cNvSpPr>
            <p:nvPr/>
          </p:nvSpPr>
          <p:spPr bwMode="auto">
            <a:xfrm>
              <a:off x="4525" y="3274"/>
              <a:ext cx="58" cy="26"/>
            </a:xfrm>
            <a:custGeom>
              <a:avLst/>
              <a:gdLst>
                <a:gd name="T0" fmla="*/ 64 w 28"/>
                <a:gd name="T1" fmla="*/ 0 h 12"/>
                <a:gd name="T2" fmla="*/ 99 w 28"/>
                <a:gd name="T3" fmla="*/ 104 h 12"/>
                <a:gd name="T4" fmla="*/ 249 w 28"/>
                <a:gd name="T5" fmla="*/ 0 h 12"/>
                <a:gd name="T6" fmla="*/ 0 60000 65536"/>
                <a:gd name="T7" fmla="*/ 0 60000 65536"/>
                <a:gd name="T8" fmla="*/ 0 60000 65536"/>
              </a:gdLst>
              <a:ahLst/>
              <a:cxnLst>
                <a:cxn ang="T6">
                  <a:pos x="T0" y="T1"/>
                </a:cxn>
                <a:cxn ang="T7">
                  <a:pos x="T2" y="T3"/>
                </a:cxn>
                <a:cxn ang="T8">
                  <a:pos x="T4" y="T5"/>
                </a:cxn>
              </a:cxnLst>
              <a:rect l="0" t="0" r="r" b="b"/>
              <a:pathLst>
                <a:path w="28" h="12">
                  <a:moveTo>
                    <a:pt x="7" y="0"/>
                  </a:moveTo>
                  <a:cubicBezTo>
                    <a:pt x="0" y="3"/>
                    <a:pt x="6" y="9"/>
                    <a:pt x="11" y="10"/>
                  </a:cubicBezTo>
                  <a:cubicBezTo>
                    <a:pt x="19" y="12"/>
                    <a:pt x="28" y="9"/>
                    <a:pt x="2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1" name="Freeform 1331">
              <a:extLst>
                <a:ext uri="{FF2B5EF4-FFF2-40B4-BE49-F238E27FC236}">
                  <a16:creationId xmlns:a16="http://schemas.microsoft.com/office/drawing/2014/main" id="{CB95AD65-1FFE-0A28-0ABD-B942370F2DF5}"/>
                </a:ext>
              </a:extLst>
            </p:cNvPr>
            <p:cNvSpPr>
              <a:spLocks/>
            </p:cNvSpPr>
            <p:nvPr/>
          </p:nvSpPr>
          <p:spPr bwMode="auto">
            <a:xfrm>
              <a:off x="4562" y="3298"/>
              <a:ext cx="59" cy="44"/>
            </a:xfrm>
            <a:custGeom>
              <a:avLst/>
              <a:gdLst>
                <a:gd name="T0" fmla="*/ 0 w 29"/>
                <a:gd name="T1" fmla="*/ 53 h 20"/>
                <a:gd name="T2" fmla="*/ 187 w 29"/>
                <a:gd name="T3" fmla="*/ 0 h 20"/>
                <a:gd name="T4" fmla="*/ 0 60000 65536"/>
                <a:gd name="T5" fmla="*/ 0 60000 65536"/>
              </a:gdLst>
              <a:ahLst/>
              <a:cxnLst>
                <a:cxn ang="T4">
                  <a:pos x="T0" y="T1"/>
                </a:cxn>
                <a:cxn ang="T5">
                  <a:pos x="T2" y="T3"/>
                </a:cxn>
              </a:cxnLst>
              <a:rect l="0" t="0" r="r" b="b"/>
              <a:pathLst>
                <a:path w="29" h="20">
                  <a:moveTo>
                    <a:pt x="0" y="5"/>
                  </a:moveTo>
                  <a:cubicBezTo>
                    <a:pt x="1" y="20"/>
                    <a:pt x="29" y="10"/>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2" name="Freeform 1332">
              <a:extLst>
                <a:ext uri="{FF2B5EF4-FFF2-40B4-BE49-F238E27FC236}">
                  <a16:creationId xmlns:a16="http://schemas.microsoft.com/office/drawing/2014/main" id="{833A991E-AF04-0D9C-796D-178E909AF664}"/>
                </a:ext>
              </a:extLst>
            </p:cNvPr>
            <p:cNvSpPr>
              <a:spLocks/>
            </p:cNvSpPr>
            <p:nvPr/>
          </p:nvSpPr>
          <p:spPr bwMode="auto">
            <a:xfrm>
              <a:off x="4486" y="3460"/>
              <a:ext cx="49" cy="39"/>
            </a:xfrm>
            <a:custGeom>
              <a:avLst/>
              <a:gdLst>
                <a:gd name="T0" fmla="*/ 0 w 24"/>
                <a:gd name="T1" fmla="*/ 113 h 18"/>
                <a:gd name="T2" fmla="*/ 180 w 24"/>
                <a:gd name="T3" fmla="*/ 0 h 18"/>
                <a:gd name="T4" fmla="*/ 0 60000 65536"/>
                <a:gd name="T5" fmla="*/ 0 60000 65536"/>
              </a:gdLst>
              <a:ahLst/>
              <a:cxnLst>
                <a:cxn ang="T4">
                  <a:pos x="T0" y="T1"/>
                </a:cxn>
                <a:cxn ang="T5">
                  <a:pos x="T2" y="T3"/>
                </a:cxn>
              </a:cxnLst>
              <a:rect l="0" t="0" r="r" b="b"/>
              <a:pathLst>
                <a:path w="24" h="18">
                  <a:moveTo>
                    <a:pt x="0" y="11"/>
                  </a:moveTo>
                  <a:cubicBezTo>
                    <a:pt x="1" y="18"/>
                    <a:pt x="24" y="10"/>
                    <a:pt x="2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3" name="Freeform 1333">
              <a:extLst>
                <a:ext uri="{FF2B5EF4-FFF2-40B4-BE49-F238E27FC236}">
                  <a16:creationId xmlns:a16="http://schemas.microsoft.com/office/drawing/2014/main" id="{9ECDD81B-C56B-1985-B513-DD7E52AC6D81}"/>
                </a:ext>
              </a:extLst>
            </p:cNvPr>
            <p:cNvSpPr>
              <a:spLocks/>
            </p:cNvSpPr>
            <p:nvPr/>
          </p:nvSpPr>
          <p:spPr bwMode="auto">
            <a:xfrm>
              <a:off x="4505" y="3479"/>
              <a:ext cx="69" cy="38"/>
            </a:xfrm>
            <a:custGeom>
              <a:avLst/>
              <a:gdLst>
                <a:gd name="T0" fmla="*/ 49 w 34"/>
                <a:gd name="T1" fmla="*/ 20 h 17"/>
                <a:gd name="T2" fmla="*/ 227 w 34"/>
                <a:gd name="T3" fmla="*/ 0 h 17"/>
                <a:gd name="T4" fmla="*/ 0 60000 65536"/>
                <a:gd name="T5" fmla="*/ 0 60000 65536"/>
              </a:gdLst>
              <a:ahLst/>
              <a:cxnLst>
                <a:cxn ang="T4">
                  <a:pos x="T0" y="T1"/>
                </a:cxn>
                <a:cxn ang="T5">
                  <a:pos x="T2" y="T3"/>
                </a:cxn>
              </a:cxnLst>
              <a:rect l="0" t="0" r="r" b="b"/>
              <a:pathLst>
                <a:path w="34" h="17">
                  <a:moveTo>
                    <a:pt x="6" y="2"/>
                  </a:moveTo>
                  <a:cubicBezTo>
                    <a:pt x="0" y="17"/>
                    <a:pt x="34" y="14"/>
                    <a:pt x="2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4" name="Freeform 1334">
              <a:extLst>
                <a:ext uri="{FF2B5EF4-FFF2-40B4-BE49-F238E27FC236}">
                  <a16:creationId xmlns:a16="http://schemas.microsoft.com/office/drawing/2014/main" id="{7F69ED1D-2DDA-F6EE-694E-4B495B33A2B8}"/>
                </a:ext>
              </a:extLst>
            </p:cNvPr>
            <p:cNvSpPr>
              <a:spLocks/>
            </p:cNvSpPr>
            <p:nvPr/>
          </p:nvSpPr>
          <p:spPr bwMode="auto">
            <a:xfrm>
              <a:off x="4550" y="3495"/>
              <a:ext cx="55" cy="32"/>
            </a:xfrm>
            <a:custGeom>
              <a:avLst/>
              <a:gdLst>
                <a:gd name="T0" fmla="*/ 33 w 27"/>
                <a:gd name="T1" fmla="*/ 0 h 15"/>
                <a:gd name="T2" fmla="*/ 67 w 27"/>
                <a:gd name="T3" fmla="*/ 128 h 15"/>
                <a:gd name="T4" fmla="*/ 204 w 27"/>
                <a:gd name="T5" fmla="*/ 49 h 15"/>
                <a:gd name="T6" fmla="*/ 0 60000 65536"/>
                <a:gd name="T7" fmla="*/ 0 60000 65536"/>
                <a:gd name="T8" fmla="*/ 0 60000 65536"/>
              </a:gdLst>
              <a:ahLst/>
              <a:cxnLst>
                <a:cxn ang="T6">
                  <a:pos x="T0" y="T1"/>
                </a:cxn>
                <a:cxn ang="T7">
                  <a:pos x="T2" y="T3"/>
                </a:cxn>
                <a:cxn ang="T8">
                  <a:pos x="T4" y="T5"/>
                </a:cxn>
              </a:cxnLst>
              <a:rect l="0" t="0" r="r" b="b"/>
              <a:pathLst>
                <a:path w="27" h="15">
                  <a:moveTo>
                    <a:pt x="4" y="0"/>
                  </a:moveTo>
                  <a:cubicBezTo>
                    <a:pt x="0" y="5"/>
                    <a:pt x="3" y="11"/>
                    <a:pt x="8" y="13"/>
                  </a:cubicBezTo>
                  <a:cubicBezTo>
                    <a:pt x="12" y="15"/>
                    <a:pt x="27" y="12"/>
                    <a:pt x="24"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5" name="Freeform 1335">
              <a:extLst>
                <a:ext uri="{FF2B5EF4-FFF2-40B4-BE49-F238E27FC236}">
                  <a16:creationId xmlns:a16="http://schemas.microsoft.com/office/drawing/2014/main" id="{864A0E50-D1E7-FDCF-C5FE-CCE5502A02FE}"/>
                </a:ext>
              </a:extLst>
            </p:cNvPr>
            <p:cNvSpPr>
              <a:spLocks/>
            </p:cNvSpPr>
            <p:nvPr/>
          </p:nvSpPr>
          <p:spPr bwMode="auto">
            <a:xfrm>
              <a:off x="4560" y="3416"/>
              <a:ext cx="70" cy="61"/>
            </a:xfrm>
            <a:custGeom>
              <a:avLst/>
              <a:gdLst>
                <a:gd name="T0" fmla="*/ 8 w 34"/>
                <a:gd name="T1" fmla="*/ 113 h 28"/>
                <a:gd name="T2" fmla="*/ 191 w 34"/>
                <a:gd name="T3" fmla="*/ 0 h 28"/>
                <a:gd name="T4" fmla="*/ 0 60000 65536"/>
                <a:gd name="T5" fmla="*/ 0 60000 65536"/>
              </a:gdLst>
              <a:ahLst/>
              <a:cxnLst>
                <a:cxn ang="T4">
                  <a:pos x="T0" y="T1"/>
                </a:cxn>
                <a:cxn ang="T5">
                  <a:pos x="T2" y="T3"/>
                </a:cxn>
              </a:cxnLst>
              <a:rect l="0" t="0" r="r" b="b"/>
              <a:pathLst>
                <a:path w="34" h="28">
                  <a:moveTo>
                    <a:pt x="1" y="11"/>
                  </a:moveTo>
                  <a:cubicBezTo>
                    <a:pt x="0" y="28"/>
                    <a:pt x="34" y="10"/>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6" name="Freeform 1336">
              <a:extLst>
                <a:ext uri="{FF2B5EF4-FFF2-40B4-BE49-F238E27FC236}">
                  <a16:creationId xmlns:a16="http://schemas.microsoft.com/office/drawing/2014/main" id="{9D2AD823-3A2E-2FDB-CF8F-34C24F86A88F}"/>
                </a:ext>
              </a:extLst>
            </p:cNvPr>
            <p:cNvSpPr>
              <a:spLocks/>
            </p:cNvSpPr>
            <p:nvPr/>
          </p:nvSpPr>
          <p:spPr bwMode="auto">
            <a:xfrm>
              <a:off x="4576" y="3429"/>
              <a:ext cx="21" cy="11"/>
            </a:xfrm>
            <a:custGeom>
              <a:avLst/>
              <a:gdLst>
                <a:gd name="T0" fmla="*/ 0 w 10"/>
                <a:gd name="T1" fmla="*/ 44 h 5"/>
                <a:gd name="T2" fmla="*/ 92 w 10"/>
                <a:gd name="T3" fmla="*/ 0 h 5"/>
                <a:gd name="T4" fmla="*/ 0 60000 65536"/>
                <a:gd name="T5" fmla="*/ 0 60000 65536"/>
              </a:gdLst>
              <a:ahLst/>
              <a:cxnLst>
                <a:cxn ang="T4">
                  <a:pos x="T0" y="T1"/>
                </a:cxn>
                <a:cxn ang="T5">
                  <a:pos x="T2" y="T3"/>
                </a:cxn>
              </a:cxnLst>
              <a:rect l="0" t="0" r="r" b="b"/>
              <a:pathLst>
                <a:path w="10" h="5">
                  <a:moveTo>
                    <a:pt x="0" y="4"/>
                  </a:moveTo>
                  <a:cubicBezTo>
                    <a:pt x="4" y="5"/>
                    <a:pt x="7" y="3"/>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7" name="Freeform 1337">
              <a:extLst>
                <a:ext uri="{FF2B5EF4-FFF2-40B4-BE49-F238E27FC236}">
                  <a16:creationId xmlns:a16="http://schemas.microsoft.com/office/drawing/2014/main" id="{6980DA60-B515-53CC-9B68-936DDAB83FB6}"/>
                </a:ext>
              </a:extLst>
            </p:cNvPr>
            <p:cNvSpPr>
              <a:spLocks/>
            </p:cNvSpPr>
            <p:nvPr/>
          </p:nvSpPr>
          <p:spPr bwMode="auto">
            <a:xfrm>
              <a:off x="4623" y="3381"/>
              <a:ext cx="27" cy="17"/>
            </a:xfrm>
            <a:custGeom>
              <a:avLst/>
              <a:gdLst>
                <a:gd name="T0" fmla="*/ 0 w 13"/>
                <a:gd name="T1" fmla="*/ 28 h 8"/>
                <a:gd name="T2" fmla="*/ 116 w 13"/>
                <a:gd name="T3" fmla="*/ 0 h 8"/>
                <a:gd name="T4" fmla="*/ 0 60000 65536"/>
                <a:gd name="T5" fmla="*/ 0 60000 65536"/>
              </a:gdLst>
              <a:ahLst/>
              <a:cxnLst>
                <a:cxn ang="T4">
                  <a:pos x="T0" y="T1"/>
                </a:cxn>
                <a:cxn ang="T5">
                  <a:pos x="T2" y="T3"/>
                </a:cxn>
              </a:cxnLst>
              <a:rect l="0" t="0" r="r" b="b"/>
              <a:pathLst>
                <a:path w="13" h="8">
                  <a:moveTo>
                    <a:pt x="0" y="3"/>
                  </a:moveTo>
                  <a:cubicBezTo>
                    <a:pt x="3" y="8"/>
                    <a:pt x="11" y="3"/>
                    <a:pt x="1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8" name="Freeform 1338">
              <a:extLst>
                <a:ext uri="{FF2B5EF4-FFF2-40B4-BE49-F238E27FC236}">
                  <a16:creationId xmlns:a16="http://schemas.microsoft.com/office/drawing/2014/main" id="{DE32DD92-E9D7-87CF-E789-6F240A518DFB}"/>
                </a:ext>
              </a:extLst>
            </p:cNvPr>
            <p:cNvSpPr>
              <a:spLocks/>
            </p:cNvSpPr>
            <p:nvPr/>
          </p:nvSpPr>
          <p:spPr bwMode="auto">
            <a:xfrm>
              <a:off x="4621" y="3331"/>
              <a:ext cx="15" cy="8"/>
            </a:xfrm>
            <a:custGeom>
              <a:avLst/>
              <a:gdLst>
                <a:gd name="T0" fmla="*/ 0 w 7"/>
                <a:gd name="T1" fmla="*/ 16 h 4"/>
                <a:gd name="T2" fmla="*/ 69 w 7"/>
                <a:gd name="T3" fmla="*/ 0 h 4"/>
                <a:gd name="T4" fmla="*/ 0 60000 65536"/>
                <a:gd name="T5" fmla="*/ 0 60000 65536"/>
              </a:gdLst>
              <a:ahLst/>
              <a:cxnLst>
                <a:cxn ang="T4">
                  <a:pos x="T0" y="T1"/>
                </a:cxn>
                <a:cxn ang="T5">
                  <a:pos x="T2" y="T3"/>
                </a:cxn>
              </a:cxnLst>
              <a:rect l="0" t="0" r="r" b="b"/>
              <a:pathLst>
                <a:path w="7" h="4">
                  <a:moveTo>
                    <a:pt x="0" y="2"/>
                  </a:moveTo>
                  <a:cubicBezTo>
                    <a:pt x="3" y="4"/>
                    <a:pt x="5" y="2"/>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49" name="Freeform 1339">
              <a:extLst>
                <a:ext uri="{FF2B5EF4-FFF2-40B4-BE49-F238E27FC236}">
                  <a16:creationId xmlns:a16="http://schemas.microsoft.com/office/drawing/2014/main" id="{704945A0-6CB8-9DD5-428E-74C4CFE1F778}"/>
                </a:ext>
              </a:extLst>
            </p:cNvPr>
            <p:cNvSpPr>
              <a:spLocks/>
            </p:cNvSpPr>
            <p:nvPr/>
          </p:nvSpPr>
          <p:spPr bwMode="auto">
            <a:xfrm>
              <a:off x="4535" y="3600"/>
              <a:ext cx="84" cy="39"/>
            </a:xfrm>
            <a:custGeom>
              <a:avLst/>
              <a:gdLst>
                <a:gd name="T0" fmla="*/ 256 w 41"/>
                <a:gd name="T1" fmla="*/ 33 h 18"/>
                <a:gd name="T2" fmla="*/ 180 w 41"/>
                <a:gd name="T3" fmla="*/ 184 h 18"/>
                <a:gd name="T4" fmla="*/ 76 w 41"/>
                <a:gd name="T5" fmla="*/ 0 h 18"/>
                <a:gd name="T6" fmla="*/ 0 60000 65536"/>
                <a:gd name="T7" fmla="*/ 0 60000 65536"/>
                <a:gd name="T8" fmla="*/ 0 60000 65536"/>
              </a:gdLst>
              <a:ahLst/>
              <a:cxnLst>
                <a:cxn ang="T6">
                  <a:pos x="T0" y="T1"/>
                </a:cxn>
                <a:cxn ang="T7">
                  <a:pos x="T2" y="T3"/>
                </a:cxn>
                <a:cxn ang="T8">
                  <a:pos x="T4" y="T5"/>
                </a:cxn>
              </a:cxnLst>
              <a:rect l="0" t="0" r="r" b="b"/>
              <a:pathLst>
                <a:path w="41" h="18">
                  <a:moveTo>
                    <a:pt x="30" y="3"/>
                  </a:moveTo>
                  <a:cubicBezTo>
                    <a:pt x="41" y="9"/>
                    <a:pt x="32" y="18"/>
                    <a:pt x="21" y="18"/>
                  </a:cubicBezTo>
                  <a:cubicBezTo>
                    <a:pt x="14" y="18"/>
                    <a:pt x="0" y="8"/>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0" name="Freeform 1340">
              <a:extLst>
                <a:ext uri="{FF2B5EF4-FFF2-40B4-BE49-F238E27FC236}">
                  <a16:creationId xmlns:a16="http://schemas.microsoft.com/office/drawing/2014/main" id="{78755168-C414-56A4-6ABB-BF9C02D0EE37}"/>
                </a:ext>
              </a:extLst>
            </p:cNvPr>
            <p:cNvSpPr>
              <a:spLocks/>
            </p:cNvSpPr>
            <p:nvPr/>
          </p:nvSpPr>
          <p:spPr bwMode="auto">
            <a:xfrm>
              <a:off x="4507" y="3635"/>
              <a:ext cx="86" cy="50"/>
            </a:xfrm>
            <a:custGeom>
              <a:avLst/>
              <a:gdLst>
                <a:gd name="T0" fmla="*/ 248 w 42"/>
                <a:gd name="T1" fmla="*/ 0 h 23"/>
                <a:gd name="T2" fmla="*/ 41 w 42"/>
                <a:gd name="T3" fmla="*/ 9 h 23"/>
                <a:gd name="T4" fmla="*/ 0 60000 65536"/>
                <a:gd name="T5" fmla="*/ 0 60000 65536"/>
              </a:gdLst>
              <a:ahLst/>
              <a:cxnLst>
                <a:cxn ang="T4">
                  <a:pos x="T0" y="T1"/>
                </a:cxn>
                <a:cxn ang="T5">
                  <a:pos x="T2" y="T3"/>
                </a:cxn>
              </a:cxnLst>
              <a:rect l="0" t="0" r="r" b="b"/>
              <a:pathLst>
                <a:path w="42" h="23">
                  <a:moveTo>
                    <a:pt x="29" y="0"/>
                  </a:moveTo>
                  <a:cubicBezTo>
                    <a:pt x="42" y="13"/>
                    <a:pt x="0" y="23"/>
                    <a:pt x="5"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1" name="Freeform 1341">
              <a:extLst>
                <a:ext uri="{FF2B5EF4-FFF2-40B4-BE49-F238E27FC236}">
                  <a16:creationId xmlns:a16="http://schemas.microsoft.com/office/drawing/2014/main" id="{308CA9E3-6F91-278E-C326-25A28F3D3191}"/>
                </a:ext>
              </a:extLst>
            </p:cNvPr>
            <p:cNvSpPr>
              <a:spLocks/>
            </p:cNvSpPr>
            <p:nvPr/>
          </p:nvSpPr>
          <p:spPr bwMode="auto">
            <a:xfrm>
              <a:off x="4476" y="3602"/>
              <a:ext cx="61" cy="50"/>
            </a:xfrm>
            <a:custGeom>
              <a:avLst/>
              <a:gdLst>
                <a:gd name="T0" fmla="*/ 187 w 30"/>
                <a:gd name="T1" fmla="*/ 0 h 23"/>
                <a:gd name="T2" fmla="*/ 252 w 30"/>
                <a:gd name="T3" fmla="*/ 93 h 23"/>
                <a:gd name="T4" fmla="*/ 0 w 30"/>
                <a:gd name="T5" fmla="*/ 93 h 23"/>
                <a:gd name="T6" fmla="*/ 0 60000 65536"/>
                <a:gd name="T7" fmla="*/ 0 60000 65536"/>
                <a:gd name="T8" fmla="*/ 0 60000 65536"/>
              </a:gdLst>
              <a:ahLst/>
              <a:cxnLst>
                <a:cxn ang="T6">
                  <a:pos x="T0" y="T1"/>
                </a:cxn>
                <a:cxn ang="T7">
                  <a:pos x="T2" y="T3"/>
                </a:cxn>
                <a:cxn ang="T8">
                  <a:pos x="T4" y="T5"/>
                </a:cxn>
              </a:cxnLst>
              <a:rect l="0" t="0" r="r" b="b"/>
              <a:pathLst>
                <a:path w="30" h="23">
                  <a:moveTo>
                    <a:pt x="22" y="0"/>
                  </a:moveTo>
                  <a:cubicBezTo>
                    <a:pt x="27" y="0"/>
                    <a:pt x="30" y="4"/>
                    <a:pt x="30" y="9"/>
                  </a:cubicBezTo>
                  <a:cubicBezTo>
                    <a:pt x="27" y="23"/>
                    <a:pt x="5" y="17"/>
                    <a:pt x="0"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2" name="Freeform 1342">
              <a:extLst>
                <a:ext uri="{FF2B5EF4-FFF2-40B4-BE49-F238E27FC236}">
                  <a16:creationId xmlns:a16="http://schemas.microsoft.com/office/drawing/2014/main" id="{A90D2D28-29C0-77DC-AAE8-9D64107EA090}"/>
                </a:ext>
              </a:extLst>
            </p:cNvPr>
            <p:cNvSpPr>
              <a:spLocks/>
            </p:cNvSpPr>
            <p:nvPr/>
          </p:nvSpPr>
          <p:spPr bwMode="auto">
            <a:xfrm>
              <a:off x="4533" y="3641"/>
              <a:ext cx="19" cy="9"/>
            </a:xfrm>
            <a:custGeom>
              <a:avLst/>
              <a:gdLst>
                <a:gd name="T0" fmla="*/ 84 w 9"/>
                <a:gd name="T1" fmla="*/ 0 h 4"/>
                <a:gd name="T2" fmla="*/ 0 w 9"/>
                <a:gd name="T3" fmla="*/ 25 h 4"/>
                <a:gd name="T4" fmla="*/ 0 60000 65536"/>
                <a:gd name="T5" fmla="*/ 0 60000 65536"/>
              </a:gdLst>
              <a:ahLst/>
              <a:cxnLst>
                <a:cxn ang="T4">
                  <a:pos x="T0" y="T1"/>
                </a:cxn>
                <a:cxn ang="T5">
                  <a:pos x="T2" y="T3"/>
                </a:cxn>
              </a:cxnLst>
              <a:rect l="0" t="0" r="r" b="b"/>
              <a:pathLst>
                <a:path w="9" h="4">
                  <a:moveTo>
                    <a:pt x="9" y="0"/>
                  </a:moveTo>
                  <a:cubicBezTo>
                    <a:pt x="7" y="4"/>
                    <a:pt x="3" y="3"/>
                    <a:pt x="0"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3" name="Freeform 1343">
              <a:extLst>
                <a:ext uri="{FF2B5EF4-FFF2-40B4-BE49-F238E27FC236}">
                  <a16:creationId xmlns:a16="http://schemas.microsoft.com/office/drawing/2014/main" id="{90C1FAFE-5076-9698-A138-E23B45F822C4}"/>
                </a:ext>
              </a:extLst>
            </p:cNvPr>
            <p:cNvSpPr>
              <a:spLocks/>
            </p:cNvSpPr>
            <p:nvPr/>
          </p:nvSpPr>
          <p:spPr bwMode="auto">
            <a:xfrm>
              <a:off x="4564" y="3615"/>
              <a:ext cx="27" cy="11"/>
            </a:xfrm>
            <a:custGeom>
              <a:avLst/>
              <a:gdLst>
                <a:gd name="T0" fmla="*/ 73 w 13"/>
                <a:gd name="T1" fmla="*/ 0 h 5"/>
                <a:gd name="T2" fmla="*/ 0 w 13"/>
                <a:gd name="T3" fmla="*/ 9 h 5"/>
                <a:gd name="T4" fmla="*/ 0 60000 65536"/>
                <a:gd name="T5" fmla="*/ 0 60000 65536"/>
              </a:gdLst>
              <a:ahLst/>
              <a:cxnLst>
                <a:cxn ang="T4">
                  <a:pos x="T0" y="T1"/>
                </a:cxn>
                <a:cxn ang="T5">
                  <a:pos x="T2" y="T3"/>
                </a:cxn>
              </a:cxnLst>
              <a:rect l="0" t="0" r="r" b="b"/>
              <a:pathLst>
                <a:path w="13" h="5">
                  <a:moveTo>
                    <a:pt x="8" y="0"/>
                  </a:moveTo>
                  <a:cubicBezTo>
                    <a:pt x="13" y="5"/>
                    <a:pt x="3" y="5"/>
                    <a:pt x="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4" name="Freeform 1344">
              <a:extLst>
                <a:ext uri="{FF2B5EF4-FFF2-40B4-BE49-F238E27FC236}">
                  <a16:creationId xmlns:a16="http://schemas.microsoft.com/office/drawing/2014/main" id="{E5EC5382-E0AC-F6B2-3FDD-D30DE80BC79A}"/>
                </a:ext>
              </a:extLst>
            </p:cNvPr>
            <p:cNvSpPr>
              <a:spLocks/>
            </p:cNvSpPr>
            <p:nvPr/>
          </p:nvSpPr>
          <p:spPr bwMode="auto">
            <a:xfrm>
              <a:off x="4478" y="3554"/>
              <a:ext cx="55" cy="50"/>
            </a:xfrm>
            <a:custGeom>
              <a:avLst/>
              <a:gdLst>
                <a:gd name="T0" fmla="*/ 0 w 27"/>
                <a:gd name="T1" fmla="*/ 93 h 23"/>
                <a:gd name="T2" fmla="*/ 161 w 27"/>
                <a:gd name="T3" fmla="*/ 0 h 23"/>
                <a:gd name="T4" fmla="*/ 0 60000 65536"/>
                <a:gd name="T5" fmla="*/ 0 60000 65536"/>
              </a:gdLst>
              <a:ahLst/>
              <a:cxnLst>
                <a:cxn ang="T4">
                  <a:pos x="T0" y="T1"/>
                </a:cxn>
                <a:cxn ang="T5">
                  <a:pos x="T2" y="T3"/>
                </a:cxn>
              </a:cxnLst>
              <a:rect l="0" t="0" r="r" b="b"/>
              <a:pathLst>
                <a:path w="27" h="23">
                  <a:moveTo>
                    <a:pt x="0" y="9"/>
                  </a:moveTo>
                  <a:cubicBezTo>
                    <a:pt x="5" y="23"/>
                    <a:pt x="27" y="9"/>
                    <a:pt x="1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5" name="Freeform 1345">
              <a:extLst>
                <a:ext uri="{FF2B5EF4-FFF2-40B4-BE49-F238E27FC236}">
                  <a16:creationId xmlns:a16="http://schemas.microsoft.com/office/drawing/2014/main" id="{2239FC8C-0FC4-9F54-60A8-4587F79F770C}"/>
                </a:ext>
              </a:extLst>
            </p:cNvPr>
            <p:cNvSpPr>
              <a:spLocks/>
            </p:cNvSpPr>
            <p:nvPr/>
          </p:nvSpPr>
          <p:spPr bwMode="auto">
            <a:xfrm>
              <a:off x="4496" y="3611"/>
              <a:ext cx="27" cy="17"/>
            </a:xfrm>
            <a:custGeom>
              <a:avLst/>
              <a:gdLst>
                <a:gd name="T0" fmla="*/ 0 w 13"/>
                <a:gd name="T1" fmla="*/ 28 h 8"/>
                <a:gd name="T2" fmla="*/ 116 w 13"/>
                <a:gd name="T3" fmla="*/ 0 h 8"/>
                <a:gd name="T4" fmla="*/ 0 60000 65536"/>
                <a:gd name="T5" fmla="*/ 0 60000 65536"/>
              </a:gdLst>
              <a:ahLst/>
              <a:cxnLst>
                <a:cxn ang="T4">
                  <a:pos x="T0" y="T1"/>
                </a:cxn>
                <a:cxn ang="T5">
                  <a:pos x="T2" y="T3"/>
                </a:cxn>
              </a:cxnLst>
              <a:rect l="0" t="0" r="r" b="b"/>
              <a:pathLst>
                <a:path w="13" h="8">
                  <a:moveTo>
                    <a:pt x="0" y="3"/>
                  </a:moveTo>
                  <a:cubicBezTo>
                    <a:pt x="2" y="8"/>
                    <a:pt x="10" y="3"/>
                    <a:pt x="1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6" name="Freeform 1346">
              <a:extLst>
                <a:ext uri="{FF2B5EF4-FFF2-40B4-BE49-F238E27FC236}">
                  <a16:creationId xmlns:a16="http://schemas.microsoft.com/office/drawing/2014/main" id="{0B6162E6-B3FB-0A83-5392-C8EFB4892FBA}"/>
                </a:ext>
              </a:extLst>
            </p:cNvPr>
            <p:cNvSpPr>
              <a:spLocks/>
            </p:cNvSpPr>
            <p:nvPr/>
          </p:nvSpPr>
          <p:spPr bwMode="auto">
            <a:xfrm>
              <a:off x="4492" y="3560"/>
              <a:ext cx="15" cy="9"/>
            </a:xfrm>
            <a:custGeom>
              <a:avLst/>
              <a:gdLst>
                <a:gd name="T0" fmla="*/ 0 w 7"/>
                <a:gd name="T1" fmla="*/ 25 h 4"/>
                <a:gd name="T2" fmla="*/ 69 w 7"/>
                <a:gd name="T3" fmla="*/ 0 h 4"/>
                <a:gd name="T4" fmla="*/ 0 60000 65536"/>
                <a:gd name="T5" fmla="*/ 0 60000 65536"/>
              </a:gdLst>
              <a:ahLst/>
              <a:cxnLst>
                <a:cxn ang="T4">
                  <a:pos x="T0" y="T1"/>
                </a:cxn>
                <a:cxn ang="T5">
                  <a:pos x="T2" y="T3"/>
                </a:cxn>
              </a:cxnLst>
              <a:rect l="0" t="0" r="r" b="b"/>
              <a:pathLst>
                <a:path w="7" h="4">
                  <a:moveTo>
                    <a:pt x="0" y="2"/>
                  </a:moveTo>
                  <a:cubicBezTo>
                    <a:pt x="3" y="4"/>
                    <a:pt x="5" y="2"/>
                    <a:pt x="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7" name="Freeform 1347">
              <a:extLst>
                <a:ext uri="{FF2B5EF4-FFF2-40B4-BE49-F238E27FC236}">
                  <a16:creationId xmlns:a16="http://schemas.microsoft.com/office/drawing/2014/main" id="{71FFEAD4-A969-F459-3967-BFD3D9F053CC}"/>
                </a:ext>
              </a:extLst>
            </p:cNvPr>
            <p:cNvSpPr>
              <a:spLocks/>
            </p:cNvSpPr>
            <p:nvPr/>
          </p:nvSpPr>
          <p:spPr bwMode="auto">
            <a:xfrm>
              <a:off x="4787" y="3363"/>
              <a:ext cx="48" cy="53"/>
            </a:xfrm>
            <a:custGeom>
              <a:avLst/>
              <a:gdLst>
                <a:gd name="T0" fmla="*/ 73 w 23"/>
                <a:gd name="T1" fmla="*/ 0 h 24"/>
                <a:gd name="T2" fmla="*/ 209 w 23"/>
                <a:gd name="T3" fmla="*/ 141 h 24"/>
                <a:gd name="T4" fmla="*/ 0 60000 65536"/>
                <a:gd name="T5" fmla="*/ 0 60000 65536"/>
              </a:gdLst>
              <a:ahLst/>
              <a:cxnLst>
                <a:cxn ang="T4">
                  <a:pos x="T0" y="T1"/>
                </a:cxn>
                <a:cxn ang="T5">
                  <a:pos x="T2" y="T3"/>
                </a:cxn>
              </a:cxnLst>
              <a:rect l="0" t="0" r="r" b="b"/>
              <a:pathLst>
                <a:path w="23" h="24">
                  <a:moveTo>
                    <a:pt x="8" y="0"/>
                  </a:moveTo>
                  <a:cubicBezTo>
                    <a:pt x="0" y="11"/>
                    <a:pt x="15" y="24"/>
                    <a:pt x="23" y="1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8" name="Freeform 1348">
              <a:extLst>
                <a:ext uri="{FF2B5EF4-FFF2-40B4-BE49-F238E27FC236}">
                  <a16:creationId xmlns:a16="http://schemas.microsoft.com/office/drawing/2014/main" id="{F7062B28-053C-1C8D-DA3C-C920FA0B20FC}"/>
                </a:ext>
              </a:extLst>
            </p:cNvPr>
            <p:cNvSpPr>
              <a:spLocks/>
            </p:cNvSpPr>
            <p:nvPr/>
          </p:nvSpPr>
          <p:spPr bwMode="auto">
            <a:xfrm>
              <a:off x="4771" y="3385"/>
              <a:ext cx="18" cy="7"/>
            </a:xfrm>
            <a:custGeom>
              <a:avLst/>
              <a:gdLst>
                <a:gd name="T0" fmla="*/ 0 w 9"/>
                <a:gd name="T1" fmla="*/ 0 h 3"/>
                <a:gd name="T2" fmla="*/ 72 w 9"/>
                <a:gd name="T3" fmla="*/ 0 h 3"/>
                <a:gd name="T4" fmla="*/ 0 60000 65536"/>
                <a:gd name="T5" fmla="*/ 0 60000 65536"/>
              </a:gdLst>
              <a:ahLst/>
              <a:cxnLst>
                <a:cxn ang="T4">
                  <a:pos x="T0" y="T1"/>
                </a:cxn>
                <a:cxn ang="T5">
                  <a:pos x="T2" y="T3"/>
                </a:cxn>
              </a:cxnLst>
              <a:rect l="0" t="0" r="r" b="b"/>
              <a:pathLst>
                <a:path w="9" h="3">
                  <a:moveTo>
                    <a:pt x="0" y="0"/>
                  </a:moveTo>
                  <a:cubicBezTo>
                    <a:pt x="3" y="3"/>
                    <a:pt x="6" y="3"/>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59" name="Freeform 1349">
              <a:extLst>
                <a:ext uri="{FF2B5EF4-FFF2-40B4-BE49-F238E27FC236}">
                  <a16:creationId xmlns:a16="http://schemas.microsoft.com/office/drawing/2014/main" id="{A48118E5-2CE3-523F-517E-984E263D95FD}"/>
                </a:ext>
              </a:extLst>
            </p:cNvPr>
            <p:cNvSpPr>
              <a:spLocks/>
            </p:cNvSpPr>
            <p:nvPr/>
          </p:nvSpPr>
          <p:spPr bwMode="auto">
            <a:xfrm>
              <a:off x="4812" y="3495"/>
              <a:ext cx="16" cy="4"/>
            </a:xfrm>
            <a:custGeom>
              <a:avLst/>
              <a:gdLst>
                <a:gd name="T0" fmla="*/ 0 w 8"/>
                <a:gd name="T1" fmla="*/ 0 h 2"/>
                <a:gd name="T2" fmla="*/ 64 w 8"/>
                <a:gd name="T3" fmla="*/ 0 h 2"/>
                <a:gd name="T4" fmla="*/ 0 60000 65536"/>
                <a:gd name="T5" fmla="*/ 0 60000 65536"/>
              </a:gdLst>
              <a:ahLst/>
              <a:cxnLst>
                <a:cxn ang="T4">
                  <a:pos x="T0" y="T1"/>
                </a:cxn>
                <a:cxn ang="T5">
                  <a:pos x="T2" y="T3"/>
                </a:cxn>
              </a:cxnLst>
              <a:rect l="0" t="0" r="r" b="b"/>
              <a:pathLst>
                <a:path w="8" h="2">
                  <a:moveTo>
                    <a:pt x="0" y="0"/>
                  </a:moveTo>
                  <a:cubicBezTo>
                    <a:pt x="2" y="2"/>
                    <a:pt x="6" y="1"/>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0" name="Freeform 1350">
              <a:extLst>
                <a:ext uri="{FF2B5EF4-FFF2-40B4-BE49-F238E27FC236}">
                  <a16:creationId xmlns:a16="http://schemas.microsoft.com/office/drawing/2014/main" id="{62D7A49F-7A1F-2CF2-95BF-FBC61983D29E}"/>
                </a:ext>
              </a:extLst>
            </p:cNvPr>
            <p:cNvSpPr>
              <a:spLocks/>
            </p:cNvSpPr>
            <p:nvPr/>
          </p:nvSpPr>
          <p:spPr bwMode="auto">
            <a:xfrm>
              <a:off x="4744" y="3556"/>
              <a:ext cx="21" cy="17"/>
            </a:xfrm>
            <a:custGeom>
              <a:avLst/>
              <a:gdLst>
                <a:gd name="T0" fmla="*/ 0 w 10"/>
                <a:gd name="T1" fmla="*/ 49 h 8"/>
                <a:gd name="T2" fmla="*/ 92 w 10"/>
                <a:gd name="T3" fmla="*/ 0 h 8"/>
                <a:gd name="T4" fmla="*/ 0 60000 65536"/>
                <a:gd name="T5" fmla="*/ 0 60000 65536"/>
              </a:gdLst>
              <a:ahLst/>
              <a:cxnLst>
                <a:cxn ang="T4">
                  <a:pos x="T0" y="T1"/>
                </a:cxn>
                <a:cxn ang="T5">
                  <a:pos x="T2" y="T3"/>
                </a:cxn>
              </a:cxnLst>
              <a:rect l="0" t="0" r="r" b="b"/>
              <a:pathLst>
                <a:path w="10" h="8">
                  <a:moveTo>
                    <a:pt x="0" y="5"/>
                  </a:moveTo>
                  <a:cubicBezTo>
                    <a:pt x="4" y="8"/>
                    <a:pt x="10" y="5"/>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1" name="Freeform 1351">
              <a:extLst>
                <a:ext uri="{FF2B5EF4-FFF2-40B4-BE49-F238E27FC236}">
                  <a16:creationId xmlns:a16="http://schemas.microsoft.com/office/drawing/2014/main" id="{673C148F-887C-B2BE-9142-1703958A7B0F}"/>
                </a:ext>
              </a:extLst>
            </p:cNvPr>
            <p:cNvSpPr>
              <a:spLocks/>
            </p:cNvSpPr>
            <p:nvPr/>
          </p:nvSpPr>
          <p:spPr bwMode="auto">
            <a:xfrm>
              <a:off x="4648" y="3674"/>
              <a:ext cx="51" cy="55"/>
            </a:xfrm>
            <a:custGeom>
              <a:avLst/>
              <a:gdLst>
                <a:gd name="T0" fmla="*/ 84 w 25"/>
                <a:gd name="T1" fmla="*/ 0 h 25"/>
                <a:gd name="T2" fmla="*/ 212 w 25"/>
                <a:gd name="T3" fmla="*/ 141 h 25"/>
                <a:gd name="T4" fmla="*/ 0 60000 65536"/>
                <a:gd name="T5" fmla="*/ 0 60000 65536"/>
              </a:gdLst>
              <a:ahLst/>
              <a:cxnLst>
                <a:cxn ang="T4">
                  <a:pos x="T0" y="T1"/>
                </a:cxn>
                <a:cxn ang="T5">
                  <a:pos x="T2" y="T3"/>
                </a:cxn>
              </a:cxnLst>
              <a:rect l="0" t="0" r="r" b="b"/>
              <a:pathLst>
                <a:path w="25" h="25">
                  <a:moveTo>
                    <a:pt x="10" y="0"/>
                  </a:moveTo>
                  <a:cubicBezTo>
                    <a:pt x="0" y="5"/>
                    <a:pt x="14" y="25"/>
                    <a:pt x="25" y="1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2" name="Freeform 1352">
              <a:extLst>
                <a:ext uri="{FF2B5EF4-FFF2-40B4-BE49-F238E27FC236}">
                  <a16:creationId xmlns:a16="http://schemas.microsoft.com/office/drawing/2014/main" id="{8102C36B-E1CC-C36C-0CAB-33E661AFA334}"/>
                </a:ext>
              </a:extLst>
            </p:cNvPr>
            <p:cNvSpPr>
              <a:spLocks/>
            </p:cNvSpPr>
            <p:nvPr/>
          </p:nvSpPr>
          <p:spPr bwMode="auto">
            <a:xfrm>
              <a:off x="4677" y="3687"/>
              <a:ext cx="10" cy="9"/>
            </a:xfrm>
            <a:custGeom>
              <a:avLst/>
              <a:gdLst>
                <a:gd name="T0" fmla="*/ 0 w 5"/>
                <a:gd name="T1" fmla="*/ 0 h 4"/>
                <a:gd name="T2" fmla="*/ 40 w 5"/>
                <a:gd name="T3" fmla="*/ 45 h 4"/>
                <a:gd name="T4" fmla="*/ 0 60000 65536"/>
                <a:gd name="T5" fmla="*/ 0 60000 65536"/>
              </a:gdLst>
              <a:ahLst/>
              <a:cxnLst>
                <a:cxn ang="T4">
                  <a:pos x="T0" y="T1"/>
                </a:cxn>
                <a:cxn ang="T5">
                  <a:pos x="T2" y="T3"/>
                </a:cxn>
              </a:cxnLst>
              <a:rect l="0" t="0" r="r" b="b"/>
              <a:pathLst>
                <a:path w="5" h="4">
                  <a:moveTo>
                    <a:pt x="0" y="0"/>
                  </a:moveTo>
                  <a:cubicBezTo>
                    <a:pt x="1" y="2"/>
                    <a:pt x="3" y="4"/>
                    <a:pt x="5"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3" name="Freeform 1353">
              <a:extLst>
                <a:ext uri="{FF2B5EF4-FFF2-40B4-BE49-F238E27FC236}">
                  <a16:creationId xmlns:a16="http://schemas.microsoft.com/office/drawing/2014/main" id="{28E3EC0E-F917-5862-47C8-E5109B856D6C}"/>
                </a:ext>
              </a:extLst>
            </p:cNvPr>
            <p:cNvSpPr>
              <a:spLocks/>
            </p:cNvSpPr>
            <p:nvPr/>
          </p:nvSpPr>
          <p:spPr bwMode="auto">
            <a:xfrm>
              <a:off x="4589" y="3538"/>
              <a:ext cx="51" cy="38"/>
            </a:xfrm>
            <a:custGeom>
              <a:avLst/>
              <a:gdLst>
                <a:gd name="T0" fmla="*/ 75 w 25"/>
                <a:gd name="T1" fmla="*/ 0 h 17"/>
                <a:gd name="T2" fmla="*/ 145 w 25"/>
                <a:gd name="T3" fmla="*/ 170 h 17"/>
                <a:gd name="T4" fmla="*/ 212 w 25"/>
                <a:gd name="T5" fmla="*/ 65 h 17"/>
                <a:gd name="T6" fmla="*/ 0 60000 65536"/>
                <a:gd name="T7" fmla="*/ 0 60000 65536"/>
                <a:gd name="T8" fmla="*/ 0 60000 65536"/>
              </a:gdLst>
              <a:ahLst/>
              <a:cxnLst>
                <a:cxn ang="T6">
                  <a:pos x="T0" y="T1"/>
                </a:cxn>
                <a:cxn ang="T7">
                  <a:pos x="T2" y="T3"/>
                </a:cxn>
                <a:cxn ang="T8">
                  <a:pos x="T4" y="T5"/>
                </a:cxn>
              </a:cxnLst>
              <a:rect l="0" t="0" r="r" b="b"/>
              <a:pathLst>
                <a:path w="25" h="17">
                  <a:moveTo>
                    <a:pt x="9" y="0"/>
                  </a:moveTo>
                  <a:cubicBezTo>
                    <a:pt x="0" y="3"/>
                    <a:pt x="8" y="17"/>
                    <a:pt x="17" y="15"/>
                  </a:cubicBezTo>
                  <a:cubicBezTo>
                    <a:pt x="21" y="14"/>
                    <a:pt x="25" y="11"/>
                    <a:pt x="25"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4" name="Freeform 1354">
              <a:extLst>
                <a:ext uri="{FF2B5EF4-FFF2-40B4-BE49-F238E27FC236}">
                  <a16:creationId xmlns:a16="http://schemas.microsoft.com/office/drawing/2014/main" id="{FF170EBC-076E-C0AA-BA74-9DBF01984FB6}"/>
                </a:ext>
              </a:extLst>
            </p:cNvPr>
            <p:cNvSpPr>
              <a:spLocks/>
            </p:cNvSpPr>
            <p:nvPr/>
          </p:nvSpPr>
          <p:spPr bwMode="auto">
            <a:xfrm>
              <a:off x="4570" y="3501"/>
              <a:ext cx="17" cy="11"/>
            </a:xfrm>
            <a:custGeom>
              <a:avLst/>
              <a:gdLst>
                <a:gd name="T0" fmla="*/ 19 w 8"/>
                <a:gd name="T1" fmla="*/ 0 h 5"/>
                <a:gd name="T2" fmla="*/ 77 w 8"/>
                <a:gd name="T3" fmla="*/ 33 h 5"/>
                <a:gd name="T4" fmla="*/ 0 60000 65536"/>
                <a:gd name="T5" fmla="*/ 0 60000 65536"/>
              </a:gdLst>
              <a:ahLst/>
              <a:cxnLst>
                <a:cxn ang="T4">
                  <a:pos x="T0" y="T1"/>
                </a:cxn>
                <a:cxn ang="T5">
                  <a:pos x="T2" y="T3"/>
                </a:cxn>
              </a:cxnLst>
              <a:rect l="0" t="0" r="r" b="b"/>
              <a:pathLst>
                <a:path w="8" h="5">
                  <a:moveTo>
                    <a:pt x="2" y="0"/>
                  </a:moveTo>
                  <a:cubicBezTo>
                    <a:pt x="0" y="4"/>
                    <a:pt x="5" y="5"/>
                    <a:pt x="8"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5" name="Freeform 1355">
              <a:extLst>
                <a:ext uri="{FF2B5EF4-FFF2-40B4-BE49-F238E27FC236}">
                  <a16:creationId xmlns:a16="http://schemas.microsoft.com/office/drawing/2014/main" id="{D9215446-62B8-B3A0-6366-8E8AF3822653}"/>
                </a:ext>
              </a:extLst>
            </p:cNvPr>
            <p:cNvSpPr>
              <a:spLocks/>
            </p:cNvSpPr>
            <p:nvPr/>
          </p:nvSpPr>
          <p:spPr bwMode="auto">
            <a:xfrm>
              <a:off x="4517" y="3503"/>
              <a:ext cx="39" cy="42"/>
            </a:xfrm>
            <a:custGeom>
              <a:avLst/>
              <a:gdLst>
                <a:gd name="T0" fmla="*/ 43 w 19"/>
                <a:gd name="T1" fmla="*/ 0 h 19"/>
                <a:gd name="T2" fmla="*/ 0 w 19"/>
                <a:gd name="T3" fmla="*/ 73 h 19"/>
                <a:gd name="T4" fmla="*/ 164 w 19"/>
                <a:gd name="T5" fmla="*/ 153 h 19"/>
                <a:gd name="T6" fmla="*/ 0 60000 65536"/>
                <a:gd name="T7" fmla="*/ 0 60000 65536"/>
                <a:gd name="T8" fmla="*/ 0 60000 65536"/>
              </a:gdLst>
              <a:ahLst/>
              <a:cxnLst>
                <a:cxn ang="T6">
                  <a:pos x="T0" y="T1"/>
                </a:cxn>
                <a:cxn ang="T7">
                  <a:pos x="T2" y="T3"/>
                </a:cxn>
                <a:cxn ang="T8">
                  <a:pos x="T4" y="T5"/>
                </a:cxn>
              </a:cxnLst>
              <a:rect l="0" t="0" r="r" b="b"/>
              <a:pathLst>
                <a:path w="19" h="19">
                  <a:moveTo>
                    <a:pt x="5" y="0"/>
                  </a:moveTo>
                  <a:cubicBezTo>
                    <a:pt x="1" y="1"/>
                    <a:pt x="0" y="4"/>
                    <a:pt x="0" y="7"/>
                  </a:cubicBezTo>
                  <a:cubicBezTo>
                    <a:pt x="1" y="19"/>
                    <a:pt x="11" y="18"/>
                    <a:pt x="19" y="1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6" name="Freeform 1356">
              <a:extLst>
                <a:ext uri="{FF2B5EF4-FFF2-40B4-BE49-F238E27FC236}">
                  <a16:creationId xmlns:a16="http://schemas.microsoft.com/office/drawing/2014/main" id="{0FAA9321-2587-4614-9541-82D1F0998968}"/>
                </a:ext>
              </a:extLst>
            </p:cNvPr>
            <p:cNvSpPr>
              <a:spLocks/>
            </p:cNvSpPr>
            <p:nvPr/>
          </p:nvSpPr>
          <p:spPr bwMode="auto">
            <a:xfrm>
              <a:off x="4535" y="3512"/>
              <a:ext cx="9" cy="11"/>
            </a:xfrm>
            <a:custGeom>
              <a:avLst/>
              <a:gdLst>
                <a:gd name="T0" fmla="*/ 0 w 4"/>
                <a:gd name="T1" fmla="*/ 0 h 5"/>
                <a:gd name="T2" fmla="*/ 45 w 4"/>
                <a:gd name="T3" fmla="*/ 53 h 5"/>
                <a:gd name="T4" fmla="*/ 0 60000 65536"/>
                <a:gd name="T5" fmla="*/ 0 60000 65536"/>
              </a:gdLst>
              <a:ahLst/>
              <a:cxnLst>
                <a:cxn ang="T4">
                  <a:pos x="T0" y="T1"/>
                </a:cxn>
                <a:cxn ang="T5">
                  <a:pos x="T2" y="T3"/>
                </a:cxn>
              </a:cxnLst>
              <a:rect l="0" t="0" r="r" b="b"/>
              <a:pathLst>
                <a:path w="4" h="5">
                  <a:moveTo>
                    <a:pt x="0" y="0"/>
                  </a:moveTo>
                  <a:cubicBezTo>
                    <a:pt x="0" y="4"/>
                    <a:pt x="2" y="5"/>
                    <a:pt x="4"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7" name="Freeform 1357">
              <a:extLst>
                <a:ext uri="{FF2B5EF4-FFF2-40B4-BE49-F238E27FC236}">
                  <a16:creationId xmlns:a16="http://schemas.microsoft.com/office/drawing/2014/main" id="{C2D53C6A-AA54-8787-14CE-BFE07D9F4A71}"/>
                </a:ext>
              </a:extLst>
            </p:cNvPr>
            <p:cNvSpPr>
              <a:spLocks/>
            </p:cNvSpPr>
            <p:nvPr/>
          </p:nvSpPr>
          <p:spPr bwMode="auto">
            <a:xfrm>
              <a:off x="4488" y="3530"/>
              <a:ext cx="29" cy="15"/>
            </a:xfrm>
            <a:custGeom>
              <a:avLst/>
              <a:gdLst>
                <a:gd name="T0" fmla="*/ 0 w 14"/>
                <a:gd name="T1" fmla="*/ 19 h 7"/>
                <a:gd name="T2" fmla="*/ 124 w 14"/>
                <a:gd name="T3" fmla="*/ 0 h 7"/>
                <a:gd name="T4" fmla="*/ 0 60000 65536"/>
                <a:gd name="T5" fmla="*/ 0 60000 65536"/>
              </a:gdLst>
              <a:ahLst/>
              <a:cxnLst>
                <a:cxn ang="T4">
                  <a:pos x="T0" y="T1"/>
                </a:cxn>
                <a:cxn ang="T5">
                  <a:pos x="T2" y="T3"/>
                </a:cxn>
              </a:cxnLst>
              <a:rect l="0" t="0" r="r" b="b"/>
              <a:pathLst>
                <a:path w="14" h="7">
                  <a:moveTo>
                    <a:pt x="0" y="2"/>
                  </a:moveTo>
                  <a:cubicBezTo>
                    <a:pt x="3" y="7"/>
                    <a:pt x="13" y="7"/>
                    <a:pt x="1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8" name="Freeform 1358">
              <a:extLst>
                <a:ext uri="{FF2B5EF4-FFF2-40B4-BE49-F238E27FC236}">
                  <a16:creationId xmlns:a16="http://schemas.microsoft.com/office/drawing/2014/main" id="{2A3B16E1-9D86-E3F1-D1A1-A389BFABA6BF}"/>
                </a:ext>
              </a:extLst>
            </p:cNvPr>
            <p:cNvSpPr>
              <a:spLocks/>
            </p:cNvSpPr>
            <p:nvPr/>
          </p:nvSpPr>
          <p:spPr bwMode="auto">
            <a:xfrm>
              <a:off x="4486" y="3499"/>
              <a:ext cx="12" cy="13"/>
            </a:xfrm>
            <a:custGeom>
              <a:avLst/>
              <a:gdLst>
                <a:gd name="T0" fmla="*/ 48 w 6"/>
                <a:gd name="T1" fmla="*/ 0 h 6"/>
                <a:gd name="T2" fmla="*/ 0 w 6"/>
                <a:gd name="T3" fmla="*/ 61 h 6"/>
                <a:gd name="T4" fmla="*/ 0 60000 65536"/>
                <a:gd name="T5" fmla="*/ 0 60000 65536"/>
              </a:gdLst>
              <a:ahLst/>
              <a:cxnLst>
                <a:cxn ang="T4">
                  <a:pos x="T0" y="T1"/>
                </a:cxn>
                <a:cxn ang="T5">
                  <a:pos x="T2" y="T3"/>
                </a:cxn>
              </a:cxnLst>
              <a:rect l="0" t="0" r="r" b="b"/>
              <a:pathLst>
                <a:path w="6" h="6">
                  <a:moveTo>
                    <a:pt x="6" y="0"/>
                  </a:moveTo>
                  <a:cubicBezTo>
                    <a:pt x="2" y="0"/>
                    <a:pt x="1" y="4"/>
                    <a:pt x="0"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69" name="Freeform 1359">
              <a:extLst>
                <a:ext uri="{FF2B5EF4-FFF2-40B4-BE49-F238E27FC236}">
                  <a16:creationId xmlns:a16="http://schemas.microsoft.com/office/drawing/2014/main" id="{B00F2F5D-BD6C-019C-FC83-C22877C064B8}"/>
                </a:ext>
              </a:extLst>
            </p:cNvPr>
            <p:cNvSpPr>
              <a:spLocks/>
            </p:cNvSpPr>
            <p:nvPr/>
          </p:nvSpPr>
          <p:spPr bwMode="auto">
            <a:xfrm>
              <a:off x="4601" y="3630"/>
              <a:ext cx="53" cy="55"/>
            </a:xfrm>
            <a:custGeom>
              <a:avLst/>
              <a:gdLst>
                <a:gd name="T0" fmla="*/ 92 w 26"/>
                <a:gd name="T1" fmla="*/ 20 h 25"/>
                <a:gd name="T2" fmla="*/ 33 w 26"/>
                <a:gd name="T3" fmla="*/ 178 h 25"/>
                <a:gd name="T4" fmla="*/ 220 w 26"/>
                <a:gd name="T5" fmla="*/ 125 h 25"/>
                <a:gd name="T6" fmla="*/ 0 60000 65536"/>
                <a:gd name="T7" fmla="*/ 0 60000 65536"/>
                <a:gd name="T8" fmla="*/ 0 60000 65536"/>
              </a:gdLst>
              <a:ahLst/>
              <a:cxnLst>
                <a:cxn ang="T6">
                  <a:pos x="T0" y="T1"/>
                </a:cxn>
                <a:cxn ang="T7">
                  <a:pos x="T2" y="T3"/>
                </a:cxn>
                <a:cxn ang="T8">
                  <a:pos x="T4" y="T5"/>
                </a:cxn>
              </a:cxnLst>
              <a:rect l="0" t="0" r="r" b="b"/>
              <a:pathLst>
                <a:path w="26" h="25">
                  <a:moveTo>
                    <a:pt x="11" y="2"/>
                  </a:moveTo>
                  <a:cubicBezTo>
                    <a:pt x="1" y="0"/>
                    <a:pt x="0" y="11"/>
                    <a:pt x="4" y="17"/>
                  </a:cubicBezTo>
                  <a:cubicBezTo>
                    <a:pt x="11" y="25"/>
                    <a:pt x="23" y="22"/>
                    <a:pt x="26"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0" name="Freeform 1360">
              <a:extLst>
                <a:ext uri="{FF2B5EF4-FFF2-40B4-BE49-F238E27FC236}">
                  <a16:creationId xmlns:a16="http://schemas.microsoft.com/office/drawing/2014/main" id="{C15F04BB-B94E-B3DA-639F-974B88EDED76}"/>
                </a:ext>
              </a:extLst>
            </p:cNvPr>
            <p:cNvSpPr>
              <a:spLocks/>
            </p:cNvSpPr>
            <p:nvPr/>
          </p:nvSpPr>
          <p:spPr bwMode="auto">
            <a:xfrm>
              <a:off x="4638" y="3637"/>
              <a:ext cx="22" cy="26"/>
            </a:xfrm>
            <a:custGeom>
              <a:avLst/>
              <a:gdLst>
                <a:gd name="T0" fmla="*/ 0 w 11"/>
                <a:gd name="T1" fmla="*/ 0 h 12"/>
                <a:gd name="T2" fmla="*/ 88 w 11"/>
                <a:gd name="T3" fmla="*/ 61 h 12"/>
                <a:gd name="T4" fmla="*/ 0 60000 65536"/>
                <a:gd name="T5" fmla="*/ 0 60000 65536"/>
              </a:gdLst>
              <a:ahLst/>
              <a:cxnLst>
                <a:cxn ang="T4">
                  <a:pos x="T0" y="T1"/>
                </a:cxn>
                <a:cxn ang="T5">
                  <a:pos x="T2" y="T3"/>
                </a:cxn>
              </a:cxnLst>
              <a:rect l="0" t="0" r="r" b="b"/>
              <a:pathLst>
                <a:path w="11" h="12">
                  <a:moveTo>
                    <a:pt x="0" y="0"/>
                  </a:moveTo>
                  <a:cubicBezTo>
                    <a:pt x="1" y="5"/>
                    <a:pt x="5" y="12"/>
                    <a:pt x="11"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1" name="Freeform 1361">
              <a:extLst>
                <a:ext uri="{FF2B5EF4-FFF2-40B4-BE49-F238E27FC236}">
                  <a16:creationId xmlns:a16="http://schemas.microsoft.com/office/drawing/2014/main" id="{59828FFB-EF67-B29C-E3B6-447764A18E7C}"/>
                </a:ext>
              </a:extLst>
            </p:cNvPr>
            <p:cNvSpPr>
              <a:spLocks/>
            </p:cNvSpPr>
            <p:nvPr/>
          </p:nvSpPr>
          <p:spPr bwMode="auto">
            <a:xfrm>
              <a:off x="4404" y="3683"/>
              <a:ext cx="72" cy="39"/>
            </a:xfrm>
            <a:custGeom>
              <a:avLst/>
              <a:gdLst>
                <a:gd name="T0" fmla="*/ 51 w 35"/>
                <a:gd name="T1" fmla="*/ 0 h 18"/>
                <a:gd name="T2" fmla="*/ 263 w 35"/>
                <a:gd name="T3" fmla="*/ 0 h 18"/>
                <a:gd name="T4" fmla="*/ 0 60000 65536"/>
                <a:gd name="T5" fmla="*/ 0 60000 65536"/>
              </a:gdLst>
              <a:ahLst/>
              <a:cxnLst>
                <a:cxn ang="T4">
                  <a:pos x="T0" y="T1"/>
                </a:cxn>
                <a:cxn ang="T5">
                  <a:pos x="T2" y="T3"/>
                </a:cxn>
              </a:cxnLst>
              <a:rect l="0" t="0" r="r" b="b"/>
              <a:pathLst>
                <a:path w="35" h="18">
                  <a:moveTo>
                    <a:pt x="6" y="0"/>
                  </a:moveTo>
                  <a:cubicBezTo>
                    <a:pt x="0" y="18"/>
                    <a:pt x="35" y="11"/>
                    <a:pt x="3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2" name="Freeform 1362">
              <a:extLst>
                <a:ext uri="{FF2B5EF4-FFF2-40B4-BE49-F238E27FC236}">
                  <a16:creationId xmlns:a16="http://schemas.microsoft.com/office/drawing/2014/main" id="{52F643E4-46AE-2525-0BC0-E56E0E8E5E64}"/>
                </a:ext>
              </a:extLst>
            </p:cNvPr>
            <p:cNvSpPr>
              <a:spLocks/>
            </p:cNvSpPr>
            <p:nvPr/>
          </p:nvSpPr>
          <p:spPr bwMode="auto">
            <a:xfrm>
              <a:off x="4441" y="3691"/>
              <a:ext cx="8" cy="5"/>
            </a:xfrm>
            <a:custGeom>
              <a:avLst/>
              <a:gdLst>
                <a:gd name="T0" fmla="*/ 0 w 4"/>
                <a:gd name="T1" fmla="*/ 0 h 2"/>
                <a:gd name="T2" fmla="*/ 32 w 4"/>
                <a:gd name="T3" fmla="*/ 0 h 2"/>
                <a:gd name="T4" fmla="*/ 0 60000 65536"/>
                <a:gd name="T5" fmla="*/ 0 60000 65536"/>
              </a:gdLst>
              <a:ahLst/>
              <a:cxnLst>
                <a:cxn ang="T4">
                  <a:pos x="T0" y="T1"/>
                </a:cxn>
                <a:cxn ang="T5">
                  <a:pos x="T2" y="T3"/>
                </a:cxn>
              </a:cxnLst>
              <a:rect l="0" t="0" r="r" b="b"/>
              <a:pathLst>
                <a:path w="4" h="2">
                  <a:moveTo>
                    <a:pt x="0" y="0"/>
                  </a:moveTo>
                  <a:cubicBezTo>
                    <a:pt x="1" y="1"/>
                    <a:pt x="2" y="2"/>
                    <a:pt x="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3" name="Freeform 1363">
              <a:extLst>
                <a:ext uri="{FF2B5EF4-FFF2-40B4-BE49-F238E27FC236}">
                  <a16:creationId xmlns:a16="http://schemas.microsoft.com/office/drawing/2014/main" id="{AFE1F202-9567-636F-9DFA-7F6709CF5645}"/>
                </a:ext>
              </a:extLst>
            </p:cNvPr>
            <p:cNvSpPr>
              <a:spLocks/>
            </p:cNvSpPr>
            <p:nvPr/>
          </p:nvSpPr>
          <p:spPr bwMode="auto">
            <a:xfrm>
              <a:off x="4542" y="3663"/>
              <a:ext cx="75" cy="46"/>
            </a:xfrm>
            <a:custGeom>
              <a:avLst/>
              <a:gdLst>
                <a:gd name="T0" fmla="*/ 41 w 37"/>
                <a:gd name="T1" fmla="*/ 0 h 21"/>
                <a:gd name="T2" fmla="*/ 268 w 37"/>
                <a:gd name="T3" fmla="*/ 44 h 21"/>
                <a:gd name="T4" fmla="*/ 0 60000 65536"/>
                <a:gd name="T5" fmla="*/ 0 60000 65536"/>
              </a:gdLst>
              <a:ahLst/>
              <a:cxnLst>
                <a:cxn ang="T4">
                  <a:pos x="T0" y="T1"/>
                </a:cxn>
                <a:cxn ang="T5">
                  <a:pos x="T2" y="T3"/>
                </a:cxn>
              </a:cxnLst>
              <a:rect l="0" t="0" r="r" b="b"/>
              <a:pathLst>
                <a:path w="37" h="21">
                  <a:moveTo>
                    <a:pt x="5" y="0"/>
                  </a:moveTo>
                  <a:cubicBezTo>
                    <a:pt x="0" y="21"/>
                    <a:pt x="37" y="16"/>
                    <a:pt x="32"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4" name="Freeform 1364">
              <a:extLst>
                <a:ext uri="{FF2B5EF4-FFF2-40B4-BE49-F238E27FC236}">
                  <a16:creationId xmlns:a16="http://schemas.microsoft.com/office/drawing/2014/main" id="{D0D26CAC-1F00-0CFF-60F8-D286BED611EA}"/>
                </a:ext>
              </a:extLst>
            </p:cNvPr>
            <p:cNvSpPr>
              <a:spLocks/>
            </p:cNvSpPr>
            <p:nvPr/>
          </p:nvSpPr>
          <p:spPr bwMode="auto">
            <a:xfrm>
              <a:off x="4572" y="3670"/>
              <a:ext cx="19" cy="13"/>
            </a:xfrm>
            <a:custGeom>
              <a:avLst/>
              <a:gdLst>
                <a:gd name="T0" fmla="*/ 0 w 9"/>
                <a:gd name="T1" fmla="*/ 0 h 6"/>
                <a:gd name="T2" fmla="*/ 84 w 9"/>
                <a:gd name="T3" fmla="*/ 43 h 6"/>
                <a:gd name="T4" fmla="*/ 0 60000 65536"/>
                <a:gd name="T5" fmla="*/ 0 60000 65536"/>
              </a:gdLst>
              <a:ahLst/>
              <a:cxnLst>
                <a:cxn ang="T4">
                  <a:pos x="T0" y="T1"/>
                </a:cxn>
                <a:cxn ang="T5">
                  <a:pos x="T2" y="T3"/>
                </a:cxn>
              </a:cxnLst>
              <a:rect l="0" t="0" r="r" b="b"/>
              <a:pathLst>
                <a:path w="9" h="6">
                  <a:moveTo>
                    <a:pt x="0" y="0"/>
                  </a:moveTo>
                  <a:cubicBezTo>
                    <a:pt x="0" y="5"/>
                    <a:pt x="5" y="6"/>
                    <a:pt x="9"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5" name="Freeform 1365">
              <a:extLst>
                <a:ext uri="{FF2B5EF4-FFF2-40B4-BE49-F238E27FC236}">
                  <a16:creationId xmlns:a16="http://schemas.microsoft.com/office/drawing/2014/main" id="{FCAEF9E5-4140-A65D-6673-DDC742B946EC}"/>
                </a:ext>
              </a:extLst>
            </p:cNvPr>
            <p:cNvSpPr>
              <a:spLocks/>
            </p:cNvSpPr>
            <p:nvPr/>
          </p:nvSpPr>
          <p:spPr bwMode="auto">
            <a:xfrm>
              <a:off x="4576" y="3641"/>
              <a:ext cx="23" cy="18"/>
            </a:xfrm>
            <a:custGeom>
              <a:avLst/>
              <a:gdLst>
                <a:gd name="T0" fmla="*/ 0 w 11"/>
                <a:gd name="T1" fmla="*/ 36 h 8"/>
                <a:gd name="T2" fmla="*/ 100 w 11"/>
                <a:gd name="T3" fmla="*/ 92 h 8"/>
                <a:gd name="T4" fmla="*/ 0 60000 65536"/>
                <a:gd name="T5" fmla="*/ 0 60000 65536"/>
              </a:gdLst>
              <a:ahLst/>
              <a:cxnLst>
                <a:cxn ang="T4">
                  <a:pos x="T0" y="T1"/>
                </a:cxn>
                <a:cxn ang="T5">
                  <a:pos x="T2" y="T3"/>
                </a:cxn>
              </a:cxnLst>
              <a:rect l="0" t="0" r="r" b="b"/>
              <a:pathLst>
                <a:path w="11" h="8">
                  <a:moveTo>
                    <a:pt x="0" y="3"/>
                  </a:moveTo>
                  <a:cubicBezTo>
                    <a:pt x="5" y="0"/>
                    <a:pt x="8" y="5"/>
                    <a:pt x="11"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6" name="Freeform 1366">
              <a:extLst>
                <a:ext uri="{FF2B5EF4-FFF2-40B4-BE49-F238E27FC236}">
                  <a16:creationId xmlns:a16="http://schemas.microsoft.com/office/drawing/2014/main" id="{E2A01D72-AC3D-6631-C859-C3B85E7A5E91}"/>
                </a:ext>
              </a:extLst>
            </p:cNvPr>
            <p:cNvSpPr>
              <a:spLocks/>
            </p:cNvSpPr>
            <p:nvPr/>
          </p:nvSpPr>
          <p:spPr bwMode="auto">
            <a:xfrm>
              <a:off x="4632" y="3687"/>
              <a:ext cx="24" cy="15"/>
            </a:xfrm>
            <a:custGeom>
              <a:avLst/>
              <a:gdLst>
                <a:gd name="T0" fmla="*/ 8 w 12"/>
                <a:gd name="T1" fmla="*/ 0 h 7"/>
                <a:gd name="T2" fmla="*/ 96 w 12"/>
                <a:gd name="T3" fmla="*/ 41 h 7"/>
                <a:gd name="T4" fmla="*/ 0 60000 65536"/>
                <a:gd name="T5" fmla="*/ 0 60000 65536"/>
              </a:gdLst>
              <a:ahLst/>
              <a:cxnLst>
                <a:cxn ang="T4">
                  <a:pos x="T0" y="T1"/>
                </a:cxn>
                <a:cxn ang="T5">
                  <a:pos x="T2" y="T3"/>
                </a:cxn>
              </a:cxnLst>
              <a:rect l="0" t="0" r="r" b="b"/>
              <a:pathLst>
                <a:path w="12" h="7">
                  <a:moveTo>
                    <a:pt x="1" y="0"/>
                  </a:moveTo>
                  <a:cubicBezTo>
                    <a:pt x="0" y="7"/>
                    <a:pt x="8" y="6"/>
                    <a:pt x="12"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7" name="Freeform 1367">
              <a:extLst>
                <a:ext uri="{FF2B5EF4-FFF2-40B4-BE49-F238E27FC236}">
                  <a16:creationId xmlns:a16="http://schemas.microsoft.com/office/drawing/2014/main" id="{C77D83FE-D794-425D-0460-52867EA30229}"/>
                </a:ext>
              </a:extLst>
            </p:cNvPr>
            <p:cNvSpPr>
              <a:spLocks/>
            </p:cNvSpPr>
            <p:nvPr/>
          </p:nvSpPr>
          <p:spPr bwMode="auto">
            <a:xfrm>
              <a:off x="4683" y="3591"/>
              <a:ext cx="25" cy="17"/>
            </a:xfrm>
            <a:custGeom>
              <a:avLst/>
              <a:gdLst>
                <a:gd name="T0" fmla="*/ 0 w 12"/>
                <a:gd name="T1" fmla="*/ 28 h 8"/>
                <a:gd name="T2" fmla="*/ 108 w 12"/>
                <a:gd name="T3" fmla="*/ 0 h 8"/>
                <a:gd name="T4" fmla="*/ 0 60000 65536"/>
                <a:gd name="T5" fmla="*/ 0 60000 65536"/>
              </a:gdLst>
              <a:ahLst/>
              <a:cxnLst>
                <a:cxn ang="T4">
                  <a:pos x="T0" y="T1"/>
                </a:cxn>
                <a:cxn ang="T5">
                  <a:pos x="T2" y="T3"/>
                </a:cxn>
              </a:cxnLst>
              <a:rect l="0" t="0" r="r" b="b"/>
              <a:pathLst>
                <a:path w="12" h="8">
                  <a:moveTo>
                    <a:pt x="0" y="3"/>
                  </a:moveTo>
                  <a:cubicBezTo>
                    <a:pt x="3" y="8"/>
                    <a:pt x="10" y="2"/>
                    <a:pt x="1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8" name="Freeform 1368">
              <a:extLst>
                <a:ext uri="{FF2B5EF4-FFF2-40B4-BE49-F238E27FC236}">
                  <a16:creationId xmlns:a16="http://schemas.microsoft.com/office/drawing/2014/main" id="{CFBF8F29-F96B-B8F4-3063-11D7FE2D6857}"/>
                </a:ext>
              </a:extLst>
            </p:cNvPr>
            <p:cNvSpPr>
              <a:spLocks/>
            </p:cNvSpPr>
            <p:nvPr/>
          </p:nvSpPr>
          <p:spPr bwMode="auto">
            <a:xfrm>
              <a:off x="4697" y="3632"/>
              <a:ext cx="15" cy="9"/>
            </a:xfrm>
            <a:custGeom>
              <a:avLst/>
              <a:gdLst>
                <a:gd name="T0" fmla="*/ 0 w 7"/>
                <a:gd name="T1" fmla="*/ 11 h 4"/>
                <a:gd name="T2" fmla="*/ 69 w 7"/>
                <a:gd name="T3" fmla="*/ 45 h 4"/>
                <a:gd name="T4" fmla="*/ 0 60000 65536"/>
                <a:gd name="T5" fmla="*/ 0 60000 65536"/>
              </a:gdLst>
              <a:ahLst/>
              <a:cxnLst>
                <a:cxn ang="T4">
                  <a:pos x="T0" y="T1"/>
                </a:cxn>
                <a:cxn ang="T5">
                  <a:pos x="T2" y="T3"/>
                </a:cxn>
              </a:cxnLst>
              <a:rect l="0" t="0" r="r" b="b"/>
              <a:pathLst>
                <a:path w="7" h="4">
                  <a:moveTo>
                    <a:pt x="0" y="1"/>
                  </a:moveTo>
                  <a:cubicBezTo>
                    <a:pt x="3" y="0"/>
                    <a:pt x="6" y="1"/>
                    <a:pt x="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79" name="Freeform 1369">
              <a:extLst>
                <a:ext uri="{FF2B5EF4-FFF2-40B4-BE49-F238E27FC236}">
                  <a16:creationId xmlns:a16="http://schemas.microsoft.com/office/drawing/2014/main" id="{9A9289D4-52C7-7088-1398-EA840A71C777}"/>
                </a:ext>
              </a:extLst>
            </p:cNvPr>
            <p:cNvSpPr>
              <a:spLocks/>
            </p:cNvSpPr>
            <p:nvPr/>
          </p:nvSpPr>
          <p:spPr bwMode="auto">
            <a:xfrm>
              <a:off x="4746" y="3619"/>
              <a:ext cx="29" cy="18"/>
            </a:xfrm>
            <a:custGeom>
              <a:avLst/>
              <a:gdLst>
                <a:gd name="T0" fmla="*/ 0 w 14"/>
                <a:gd name="T1" fmla="*/ 36 h 8"/>
                <a:gd name="T2" fmla="*/ 124 w 14"/>
                <a:gd name="T3" fmla="*/ 92 h 8"/>
                <a:gd name="T4" fmla="*/ 0 60000 65536"/>
                <a:gd name="T5" fmla="*/ 0 60000 65536"/>
              </a:gdLst>
              <a:ahLst/>
              <a:cxnLst>
                <a:cxn ang="T4">
                  <a:pos x="T0" y="T1"/>
                </a:cxn>
                <a:cxn ang="T5">
                  <a:pos x="T2" y="T3"/>
                </a:cxn>
              </a:cxnLst>
              <a:rect l="0" t="0" r="r" b="b"/>
              <a:pathLst>
                <a:path w="14" h="8">
                  <a:moveTo>
                    <a:pt x="0" y="3"/>
                  </a:moveTo>
                  <a:cubicBezTo>
                    <a:pt x="5" y="0"/>
                    <a:pt x="13" y="2"/>
                    <a:pt x="14"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0" name="Freeform 1370">
              <a:extLst>
                <a:ext uri="{FF2B5EF4-FFF2-40B4-BE49-F238E27FC236}">
                  <a16:creationId xmlns:a16="http://schemas.microsoft.com/office/drawing/2014/main" id="{9B5BF0D6-36CE-FCB3-33F3-33CC9515B8F0}"/>
                </a:ext>
              </a:extLst>
            </p:cNvPr>
            <p:cNvSpPr>
              <a:spLocks/>
            </p:cNvSpPr>
            <p:nvPr/>
          </p:nvSpPr>
          <p:spPr bwMode="auto">
            <a:xfrm>
              <a:off x="4751" y="3635"/>
              <a:ext cx="16" cy="8"/>
            </a:xfrm>
            <a:custGeom>
              <a:avLst/>
              <a:gdLst>
                <a:gd name="T0" fmla="*/ 0 w 8"/>
                <a:gd name="T1" fmla="*/ 0 h 4"/>
                <a:gd name="T2" fmla="*/ 64 w 8"/>
                <a:gd name="T3" fmla="*/ 32 h 4"/>
                <a:gd name="T4" fmla="*/ 0 60000 65536"/>
                <a:gd name="T5" fmla="*/ 0 60000 65536"/>
              </a:gdLst>
              <a:ahLst/>
              <a:cxnLst>
                <a:cxn ang="T4">
                  <a:pos x="T0" y="T1"/>
                </a:cxn>
                <a:cxn ang="T5">
                  <a:pos x="T2" y="T3"/>
                </a:cxn>
              </a:cxnLst>
              <a:rect l="0" t="0" r="r" b="b"/>
              <a:pathLst>
                <a:path w="8" h="4">
                  <a:moveTo>
                    <a:pt x="0" y="0"/>
                  </a:moveTo>
                  <a:cubicBezTo>
                    <a:pt x="2" y="3"/>
                    <a:pt x="5" y="4"/>
                    <a:pt x="8"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1" name="Freeform 1371">
              <a:extLst>
                <a:ext uri="{FF2B5EF4-FFF2-40B4-BE49-F238E27FC236}">
                  <a16:creationId xmlns:a16="http://schemas.microsoft.com/office/drawing/2014/main" id="{0923CDE5-7FED-96C5-B5F5-A97C01C7DFFB}"/>
                </a:ext>
              </a:extLst>
            </p:cNvPr>
            <p:cNvSpPr>
              <a:spLocks/>
            </p:cNvSpPr>
            <p:nvPr/>
          </p:nvSpPr>
          <p:spPr bwMode="auto">
            <a:xfrm>
              <a:off x="4595" y="3512"/>
              <a:ext cx="35" cy="24"/>
            </a:xfrm>
            <a:custGeom>
              <a:avLst/>
              <a:gdLst>
                <a:gd name="T0" fmla="*/ 25 w 17"/>
                <a:gd name="T1" fmla="*/ 0 h 11"/>
                <a:gd name="T2" fmla="*/ 148 w 17"/>
                <a:gd name="T3" fmla="*/ 44 h 11"/>
                <a:gd name="T4" fmla="*/ 0 60000 65536"/>
                <a:gd name="T5" fmla="*/ 0 60000 65536"/>
              </a:gdLst>
              <a:ahLst/>
              <a:cxnLst>
                <a:cxn ang="T4">
                  <a:pos x="T0" y="T1"/>
                </a:cxn>
                <a:cxn ang="T5">
                  <a:pos x="T2" y="T3"/>
                </a:cxn>
              </a:cxnLst>
              <a:rect l="0" t="0" r="r" b="b"/>
              <a:pathLst>
                <a:path w="17" h="11">
                  <a:moveTo>
                    <a:pt x="3" y="0"/>
                  </a:moveTo>
                  <a:cubicBezTo>
                    <a:pt x="0" y="7"/>
                    <a:pt x="14" y="11"/>
                    <a:pt x="1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2" name="Freeform 1372">
              <a:extLst>
                <a:ext uri="{FF2B5EF4-FFF2-40B4-BE49-F238E27FC236}">
                  <a16:creationId xmlns:a16="http://schemas.microsoft.com/office/drawing/2014/main" id="{A4904693-61C2-94C4-18C3-57C2B8186DA1}"/>
                </a:ext>
              </a:extLst>
            </p:cNvPr>
            <p:cNvSpPr>
              <a:spLocks/>
            </p:cNvSpPr>
            <p:nvPr/>
          </p:nvSpPr>
          <p:spPr bwMode="auto">
            <a:xfrm>
              <a:off x="4537" y="3482"/>
              <a:ext cx="11" cy="6"/>
            </a:xfrm>
            <a:custGeom>
              <a:avLst/>
              <a:gdLst>
                <a:gd name="T0" fmla="*/ 0 w 5"/>
                <a:gd name="T1" fmla="*/ 0 h 3"/>
                <a:gd name="T2" fmla="*/ 53 w 5"/>
                <a:gd name="T3" fmla="*/ 16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3" name="Freeform 1373">
              <a:extLst>
                <a:ext uri="{FF2B5EF4-FFF2-40B4-BE49-F238E27FC236}">
                  <a16:creationId xmlns:a16="http://schemas.microsoft.com/office/drawing/2014/main" id="{20000383-57E4-21FC-D240-391A85A33780}"/>
                </a:ext>
              </a:extLst>
            </p:cNvPr>
            <p:cNvSpPr>
              <a:spLocks/>
            </p:cNvSpPr>
            <p:nvPr/>
          </p:nvSpPr>
          <p:spPr bwMode="auto">
            <a:xfrm>
              <a:off x="4542" y="3333"/>
              <a:ext cx="16" cy="6"/>
            </a:xfrm>
            <a:custGeom>
              <a:avLst/>
              <a:gdLst>
                <a:gd name="T0" fmla="*/ 0 w 8"/>
                <a:gd name="T1" fmla="*/ 0 h 3"/>
                <a:gd name="T2" fmla="*/ 64 w 8"/>
                <a:gd name="T3" fmla="*/ 0 h 3"/>
                <a:gd name="T4" fmla="*/ 0 60000 65536"/>
                <a:gd name="T5" fmla="*/ 0 60000 65536"/>
              </a:gdLst>
              <a:ahLst/>
              <a:cxnLst>
                <a:cxn ang="T4">
                  <a:pos x="T0" y="T1"/>
                </a:cxn>
                <a:cxn ang="T5">
                  <a:pos x="T2" y="T3"/>
                </a:cxn>
              </a:cxnLst>
              <a:rect l="0" t="0" r="r" b="b"/>
              <a:pathLst>
                <a:path w="8" h="3">
                  <a:moveTo>
                    <a:pt x="0" y="0"/>
                  </a:moveTo>
                  <a:cubicBezTo>
                    <a:pt x="2" y="3"/>
                    <a:pt x="6"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4" name="Freeform 1374">
              <a:extLst>
                <a:ext uri="{FF2B5EF4-FFF2-40B4-BE49-F238E27FC236}">
                  <a16:creationId xmlns:a16="http://schemas.microsoft.com/office/drawing/2014/main" id="{79922FFE-AC9F-BEAC-053A-C747085B6FA5}"/>
                </a:ext>
              </a:extLst>
            </p:cNvPr>
            <p:cNvSpPr>
              <a:spLocks/>
            </p:cNvSpPr>
            <p:nvPr/>
          </p:nvSpPr>
          <p:spPr bwMode="auto">
            <a:xfrm>
              <a:off x="4427" y="3289"/>
              <a:ext cx="53" cy="33"/>
            </a:xfrm>
            <a:custGeom>
              <a:avLst/>
              <a:gdLst>
                <a:gd name="T0" fmla="*/ 24 w 26"/>
                <a:gd name="T1" fmla="*/ 9 h 15"/>
                <a:gd name="T2" fmla="*/ 59 w 26"/>
                <a:gd name="T3" fmla="*/ 117 h 15"/>
                <a:gd name="T4" fmla="*/ 220 w 26"/>
                <a:gd name="T5" fmla="*/ 0 h 15"/>
                <a:gd name="T6" fmla="*/ 0 60000 65536"/>
                <a:gd name="T7" fmla="*/ 0 60000 65536"/>
                <a:gd name="T8" fmla="*/ 0 60000 65536"/>
              </a:gdLst>
              <a:ahLst/>
              <a:cxnLst>
                <a:cxn ang="T6">
                  <a:pos x="T0" y="T1"/>
                </a:cxn>
                <a:cxn ang="T7">
                  <a:pos x="T2" y="T3"/>
                </a:cxn>
                <a:cxn ang="T8">
                  <a:pos x="T4" y="T5"/>
                </a:cxn>
              </a:cxnLst>
              <a:rect l="0" t="0" r="r" b="b"/>
              <a:pathLst>
                <a:path w="26" h="15">
                  <a:moveTo>
                    <a:pt x="3" y="1"/>
                  </a:moveTo>
                  <a:cubicBezTo>
                    <a:pt x="0" y="4"/>
                    <a:pt x="3" y="9"/>
                    <a:pt x="7" y="11"/>
                  </a:cubicBezTo>
                  <a:cubicBezTo>
                    <a:pt x="13" y="15"/>
                    <a:pt x="26" y="8"/>
                    <a:pt x="2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5" name="Freeform 1375">
              <a:extLst>
                <a:ext uri="{FF2B5EF4-FFF2-40B4-BE49-F238E27FC236}">
                  <a16:creationId xmlns:a16="http://schemas.microsoft.com/office/drawing/2014/main" id="{7B76EB0D-9BD1-1395-2C6C-FE6F21AEC24C}"/>
                </a:ext>
              </a:extLst>
            </p:cNvPr>
            <p:cNvSpPr>
              <a:spLocks/>
            </p:cNvSpPr>
            <p:nvPr/>
          </p:nvSpPr>
          <p:spPr bwMode="auto">
            <a:xfrm>
              <a:off x="4472" y="3326"/>
              <a:ext cx="18" cy="11"/>
            </a:xfrm>
            <a:custGeom>
              <a:avLst/>
              <a:gdLst>
                <a:gd name="T0" fmla="*/ 0 w 9"/>
                <a:gd name="T1" fmla="*/ 0 h 5"/>
                <a:gd name="T2" fmla="*/ 72 w 9"/>
                <a:gd name="T3" fmla="*/ 9 h 5"/>
                <a:gd name="T4" fmla="*/ 0 60000 65536"/>
                <a:gd name="T5" fmla="*/ 0 60000 65536"/>
              </a:gdLst>
              <a:ahLst/>
              <a:cxnLst>
                <a:cxn ang="T4">
                  <a:pos x="T0" y="T1"/>
                </a:cxn>
                <a:cxn ang="T5">
                  <a:pos x="T2" y="T3"/>
                </a:cxn>
              </a:cxnLst>
              <a:rect l="0" t="0" r="r" b="b"/>
              <a:pathLst>
                <a:path w="9" h="5">
                  <a:moveTo>
                    <a:pt x="0" y="0"/>
                  </a:moveTo>
                  <a:cubicBezTo>
                    <a:pt x="0" y="5"/>
                    <a:pt x="7" y="2"/>
                    <a:pt x="9"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6" name="Freeform 1376">
              <a:extLst>
                <a:ext uri="{FF2B5EF4-FFF2-40B4-BE49-F238E27FC236}">
                  <a16:creationId xmlns:a16="http://schemas.microsoft.com/office/drawing/2014/main" id="{12B79AE6-EB31-A088-645C-BCCD3F6E844A}"/>
                </a:ext>
              </a:extLst>
            </p:cNvPr>
            <p:cNvSpPr>
              <a:spLocks/>
            </p:cNvSpPr>
            <p:nvPr/>
          </p:nvSpPr>
          <p:spPr bwMode="auto">
            <a:xfrm>
              <a:off x="4480" y="3274"/>
              <a:ext cx="45" cy="33"/>
            </a:xfrm>
            <a:custGeom>
              <a:avLst/>
              <a:gdLst>
                <a:gd name="T0" fmla="*/ 0 w 22"/>
                <a:gd name="T1" fmla="*/ 20 h 15"/>
                <a:gd name="T2" fmla="*/ 188 w 22"/>
                <a:gd name="T3" fmla="*/ 0 h 15"/>
                <a:gd name="T4" fmla="*/ 0 60000 65536"/>
                <a:gd name="T5" fmla="*/ 0 60000 65536"/>
              </a:gdLst>
              <a:ahLst/>
              <a:cxnLst>
                <a:cxn ang="T4">
                  <a:pos x="T0" y="T1"/>
                </a:cxn>
                <a:cxn ang="T5">
                  <a:pos x="T2" y="T3"/>
                </a:cxn>
              </a:cxnLst>
              <a:rect l="0" t="0" r="r" b="b"/>
              <a:pathLst>
                <a:path w="22" h="15">
                  <a:moveTo>
                    <a:pt x="0" y="2"/>
                  </a:moveTo>
                  <a:cubicBezTo>
                    <a:pt x="0" y="15"/>
                    <a:pt x="22" y="12"/>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7" name="Freeform 1377">
              <a:extLst>
                <a:ext uri="{FF2B5EF4-FFF2-40B4-BE49-F238E27FC236}">
                  <a16:creationId xmlns:a16="http://schemas.microsoft.com/office/drawing/2014/main" id="{EFC83D55-82AF-09A0-A5C0-686B0EF8A8F3}"/>
                </a:ext>
              </a:extLst>
            </p:cNvPr>
            <p:cNvSpPr>
              <a:spLocks/>
            </p:cNvSpPr>
            <p:nvPr/>
          </p:nvSpPr>
          <p:spPr bwMode="auto">
            <a:xfrm>
              <a:off x="4574" y="3254"/>
              <a:ext cx="45" cy="33"/>
            </a:xfrm>
            <a:custGeom>
              <a:avLst/>
              <a:gdLst>
                <a:gd name="T0" fmla="*/ 25 w 22"/>
                <a:gd name="T1" fmla="*/ 0 h 15"/>
                <a:gd name="T2" fmla="*/ 25 w 22"/>
                <a:gd name="T3" fmla="*/ 88 h 15"/>
                <a:gd name="T4" fmla="*/ 188 w 22"/>
                <a:gd name="T5" fmla="*/ 125 h 15"/>
                <a:gd name="T6" fmla="*/ 0 60000 65536"/>
                <a:gd name="T7" fmla="*/ 0 60000 65536"/>
                <a:gd name="T8" fmla="*/ 0 60000 65536"/>
              </a:gdLst>
              <a:ahLst/>
              <a:cxnLst>
                <a:cxn ang="T6">
                  <a:pos x="T0" y="T1"/>
                </a:cxn>
                <a:cxn ang="T7">
                  <a:pos x="T2" y="T3"/>
                </a:cxn>
                <a:cxn ang="T8">
                  <a:pos x="T4" y="T5"/>
                </a:cxn>
              </a:cxnLst>
              <a:rect l="0" t="0" r="r" b="b"/>
              <a:pathLst>
                <a:path w="22" h="15">
                  <a:moveTo>
                    <a:pt x="3" y="0"/>
                  </a:moveTo>
                  <a:cubicBezTo>
                    <a:pt x="0" y="2"/>
                    <a:pt x="1" y="6"/>
                    <a:pt x="3" y="8"/>
                  </a:cubicBezTo>
                  <a:cubicBezTo>
                    <a:pt x="7" y="15"/>
                    <a:pt x="16" y="15"/>
                    <a:pt x="22"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8" name="Freeform 1378">
              <a:extLst>
                <a:ext uri="{FF2B5EF4-FFF2-40B4-BE49-F238E27FC236}">
                  <a16:creationId xmlns:a16="http://schemas.microsoft.com/office/drawing/2014/main" id="{81048143-1A8E-22B6-5902-628B2772F753}"/>
                </a:ext>
              </a:extLst>
            </p:cNvPr>
            <p:cNvSpPr>
              <a:spLocks/>
            </p:cNvSpPr>
            <p:nvPr/>
          </p:nvSpPr>
          <p:spPr bwMode="auto">
            <a:xfrm>
              <a:off x="4615" y="3269"/>
              <a:ext cx="41" cy="44"/>
            </a:xfrm>
            <a:custGeom>
              <a:avLst/>
              <a:gdLst>
                <a:gd name="T0" fmla="*/ 59 w 20"/>
                <a:gd name="T1" fmla="*/ 0 h 20"/>
                <a:gd name="T2" fmla="*/ 16 w 20"/>
                <a:gd name="T3" fmla="*/ 141 h 20"/>
                <a:gd name="T4" fmla="*/ 172 w 20"/>
                <a:gd name="T5" fmla="*/ 161 h 20"/>
                <a:gd name="T6" fmla="*/ 0 60000 65536"/>
                <a:gd name="T7" fmla="*/ 0 60000 65536"/>
                <a:gd name="T8" fmla="*/ 0 60000 65536"/>
              </a:gdLst>
              <a:ahLst/>
              <a:cxnLst>
                <a:cxn ang="T6">
                  <a:pos x="T0" y="T1"/>
                </a:cxn>
                <a:cxn ang="T7">
                  <a:pos x="T2" y="T3"/>
                </a:cxn>
                <a:cxn ang="T8">
                  <a:pos x="T4" y="T5"/>
                </a:cxn>
              </a:cxnLst>
              <a:rect l="0" t="0" r="r" b="b"/>
              <a:pathLst>
                <a:path w="20" h="20">
                  <a:moveTo>
                    <a:pt x="7" y="0"/>
                  </a:moveTo>
                  <a:cubicBezTo>
                    <a:pt x="3" y="4"/>
                    <a:pt x="0" y="8"/>
                    <a:pt x="2" y="13"/>
                  </a:cubicBezTo>
                  <a:cubicBezTo>
                    <a:pt x="5" y="20"/>
                    <a:pt x="15" y="19"/>
                    <a:pt x="20" y="1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89" name="Freeform 1379">
              <a:extLst>
                <a:ext uri="{FF2B5EF4-FFF2-40B4-BE49-F238E27FC236}">
                  <a16:creationId xmlns:a16="http://schemas.microsoft.com/office/drawing/2014/main" id="{2BEB7607-C14A-6398-BE12-709C378068AB}"/>
                </a:ext>
              </a:extLst>
            </p:cNvPr>
            <p:cNvSpPr>
              <a:spLocks/>
            </p:cNvSpPr>
            <p:nvPr/>
          </p:nvSpPr>
          <p:spPr bwMode="auto">
            <a:xfrm>
              <a:off x="4632" y="3285"/>
              <a:ext cx="28" cy="17"/>
            </a:xfrm>
            <a:custGeom>
              <a:avLst/>
              <a:gdLst>
                <a:gd name="T0" fmla="*/ 0 w 14"/>
                <a:gd name="T1" fmla="*/ 0 h 8"/>
                <a:gd name="T2" fmla="*/ 112 w 14"/>
                <a:gd name="T3" fmla="*/ 0 h 8"/>
                <a:gd name="T4" fmla="*/ 0 60000 65536"/>
                <a:gd name="T5" fmla="*/ 0 60000 65536"/>
              </a:gdLst>
              <a:ahLst/>
              <a:cxnLst>
                <a:cxn ang="T4">
                  <a:pos x="T0" y="T1"/>
                </a:cxn>
                <a:cxn ang="T5">
                  <a:pos x="T2" y="T3"/>
                </a:cxn>
              </a:cxnLst>
              <a:rect l="0" t="0" r="r" b="b"/>
              <a:pathLst>
                <a:path w="14" h="8">
                  <a:moveTo>
                    <a:pt x="0" y="0"/>
                  </a:moveTo>
                  <a:cubicBezTo>
                    <a:pt x="2" y="8"/>
                    <a:pt x="11" y="2"/>
                    <a:pt x="1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0" name="Freeform 1380">
              <a:extLst>
                <a:ext uri="{FF2B5EF4-FFF2-40B4-BE49-F238E27FC236}">
                  <a16:creationId xmlns:a16="http://schemas.microsoft.com/office/drawing/2014/main" id="{FAB9D9B9-7A71-1915-E411-B9C0C46A2C1B}"/>
                </a:ext>
              </a:extLst>
            </p:cNvPr>
            <p:cNvSpPr>
              <a:spLocks/>
            </p:cNvSpPr>
            <p:nvPr/>
          </p:nvSpPr>
          <p:spPr bwMode="auto">
            <a:xfrm>
              <a:off x="4472" y="3381"/>
              <a:ext cx="22" cy="13"/>
            </a:xfrm>
            <a:custGeom>
              <a:avLst/>
              <a:gdLst>
                <a:gd name="T0" fmla="*/ 32 w 11"/>
                <a:gd name="T1" fmla="*/ 0 h 6"/>
                <a:gd name="T2" fmla="*/ 88 w 11"/>
                <a:gd name="T3" fmla="*/ 43 h 6"/>
                <a:gd name="T4" fmla="*/ 0 60000 65536"/>
                <a:gd name="T5" fmla="*/ 0 60000 65536"/>
              </a:gdLst>
              <a:ahLst/>
              <a:cxnLst>
                <a:cxn ang="T4">
                  <a:pos x="T0" y="T1"/>
                </a:cxn>
                <a:cxn ang="T5">
                  <a:pos x="T2" y="T3"/>
                </a:cxn>
              </a:cxnLst>
              <a:rect l="0" t="0" r="r" b="b"/>
              <a:pathLst>
                <a:path w="11" h="6">
                  <a:moveTo>
                    <a:pt x="4" y="0"/>
                  </a:moveTo>
                  <a:cubicBezTo>
                    <a:pt x="0" y="6"/>
                    <a:pt x="9" y="5"/>
                    <a:pt x="11"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1" name="Freeform 1381">
              <a:extLst>
                <a:ext uri="{FF2B5EF4-FFF2-40B4-BE49-F238E27FC236}">
                  <a16:creationId xmlns:a16="http://schemas.microsoft.com/office/drawing/2014/main" id="{09C67337-5010-5EF8-7E53-B3743DDBAF05}"/>
                </a:ext>
              </a:extLst>
            </p:cNvPr>
            <p:cNvSpPr>
              <a:spLocks/>
            </p:cNvSpPr>
            <p:nvPr/>
          </p:nvSpPr>
          <p:spPr bwMode="auto">
            <a:xfrm>
              <a:off x="4599" y="3495"/>
              <a:ext cx="12" cy="17"/>
            </a:xfrm>
            <a:custGeom>
              <a:avLst/>
              <a:gdLst>
                <a:gd name="T0" fmla="*/ 48 w 6"/>
                <a:gd name="T1" fmla="*/ 0 h 8"/>
                <a:gd name="T2" fmla="*/ 8 w 6"/>
                <a:gd name="T3" fmla="*/ 77 h 8"/>
                <a:gd name="T4" fmla="*/ 0 60000 65536"/>
                <a:gd name="T5" fmla="*/ 0 60000 65536"/>
              </a:gdLst>
              <a:ahLst/>
              <a:cxnLst>
                <a:cxn ang="T4">
                  <a:pos x="T0" y="T1"/>
                </a:cxn>
                <a:cxn ang="T5">
                  <a:pos x="T2" y="T3"/>
                </a:cxn>
              </a:cxnLst>
              <a:rect l="0" t="0" r="r" b="b"/>
              <a:pathLst>
                <a:path w="6" h="8">
                  <a:moveTo>
                    <a:pt x="6" y="0"/>
                  </a:moveTo>
                  <a:cubicBezTo>
                    <a:pt x="2" y="2"/>
                    <a:pt x="0" y="3"/>
                    <a:pt x="1"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2" name="Freeform 1382">
              <a:extLst>
                <a:ext uri="{FF2B5EF4-FFF2-40B4-BE49-F238E27FC236}">
                  <a16:creationId xmlns:a16="http://schemas.microsoft.com/office/drawing/2014/main" id="{FB4A0C35-6A36-D104-BFD2-22C5D5D2BB72}"/>
                </a:ext>
              </a:extLst>
            </p:cNvPr>
            <p:cNvSpPr>
              <a:spLocks/>
            </p:cNvSpPr>
            <p:nvPr/>
          </p:nvSpPr>
          <p:spPr bwMode="auto">
            <a:xfrm>
              <a:off x="4152" y="3350"/>
              <a:ext cx="57" cy="42"/>
            </a:xfrm>
            <a:custGeom>
              <a:avLst/>
              <a:gdLst>
                <a:gd name="T0" fmla="*/ 41 w 28"/>
                <a:gd name="T1" fmla="*/ 0 h 19"/>
                <a:gd name="T2" fmla="*/ 16 w 28"/>
                <a:gd name="T3" fmla="*/ 108 h 19"/>
                <a:gd name="T4" fmla="*/ 236 w 28"/>
                <a:gd name="T5" fmla="*/ 44 h 19"/>
                <a:gd name="T6" fmla="*/ 0 60000 65536"/>
                <a:gd name="T7" fmla="*/ 0 60000 65536"/>
                <a:gd name="T8" fmla="*/ 0 60000 65536"/>
              </a:gdLst>
              <a:ahLst/>
              <a:cxnLst>
                <a:cxn ang="T6">
                  <a:pos x="T0" y="T1"/>
                </a:cxn>
                <a:cxn ang="T7">
                  <a:pos x="T2" y="T3"/>
                </a:cxn>
                <a:cxn ang="T8">
                  <a:pos x="T4" y="T5"/>
                </a:cxn>
              </a:cxnLst>
              <a:rect l="0" t="0" r="r" b="b"/>
              <a:pathLst>
                <a:path w="28" h="19">
                  <a:moveTo>
                    <a:pt x="5" y="0"/>
                  </a:moveTo>
                  <a:cubicBezTo>
                    <a:pt x="1" y="0"/>
                    <a:pt x="0" y="7"/>
                    <a:pt x="2" y="10"/>
                  </a:cubicBezTo>
                  <a:cubicBezTo>
                    <a:pt x="7" y="19"/>
                    <a:pt x="27" y="14"/>
                    <a:pt x="28"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3" name="Freeform 1383">
              <a:extLst>
                <a:ext uri="{FF2B5EF4-FFF2-40B4-BE49-F238E27FC236}">
                  <a16:creationId xmlns:a16="http://schemas.microsoft.com/office/drawing/2014/main" id="{1E7D9612-3537-5A02-534D-5D4E6F77C8FB}"/>
                </a:ext>
              </a:extLst>
            </p:cNvPr>
            <p:cNvSpPr>
              <a:spLocks/>
            </p:cNvSpPr>
            <p:nvPr/>
          </p:nvSpPr>
          <p:spPr bwMode="auto">
            <a:xfrm>
              <a:off x="4203" y="3335"/>
              <a:ext cx="72" cy="37"/>
            </a:xfrm>
            <a:custGeom>
              <a:avLst/>
              <a:gdLst>
                <a:gd name="T0" fmla="*/ 51 w 35"/>
                <a:gd name="T1" fmla="*/ 0 h 17"/>
                <a:gd name="T2" fmla="*/ 80 w 35"/>
                <a:gd name="T3" fmla="*/ 141 h 17"/>
                <a:gd name="T4" fmla="*/ 280 w 35"/>
                <a:gd name="T5" fmla="*/ 9 h 17"/>
                <a:gd name="T6" fmla="*/ 0 60000 65536"/>
                <a:gd name="T7" fmla="*/ 0 60000 65536"/>
                <a:gd name="T8" fmla="*/ 0 60000 65536"/>
              </a:gdLst>
              <a:ahLst/>
              <a:cxnLst>
                <a:cxn ang="T6">
                  <a:pos x="T0" y="T1"/>
                </a:cxn>
                <a:cxn ang="T7">
                  <a:pos x="T2" y="T3"/>
                </a:cxn>
                <a:cxn ang="T8">
                  <a:pos x="T4" y="T5"/>
                </a:cxn>
              </a:cxnLst>
              <a:rect l="0" t="0" r="r" b="b"/>
              <a:pathLst>
                <a:path w="35" h="17">
                  <a:moveTo>
                    <a:pt x="6" y="0"/>
                  </a:moveTo>
                  <a:cubicBezTo>
                    <a:pt x="0" y="4"/>
                    <a:pt x="4" y="12"/>
                    <a:pt x="9" y="14"/>
                  </a:cubicBezTo>
                  <a:cubicBezTo>
                    <a:pt x="16" y="17"/>
                    <a:pt x="35" y="10"/>
                    <a:pt x="3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4" name="Freeform 1384">
              <a:extLst>
                <a:ext uri="{FF2B5EF4-FFF2-40B4-BE49-F238E27FC236}">
                  <a16:creationId xmlns:a16="http://schemas.microsoft.com/office/drawing/2014/main" id="{35BF7B31-4FD2-4E61-3E61-1AA8D4190119}"/>
                </a:ext>
              </a:extLst>
            </p:cNvPr>
            <p:cNvSpPr>
              <a:spLocks/>
            </p:cNvSpPr>
            <p:nvPr/>
          </p:nvSpPr>
          <p:spPr bwMode="auto">
            <a:xfrm>
              <a:off x="4171" y="3289"/>
              <a:ext cx="61" cy="50"/>
            </a:xfrm>
            <a:custGeom>
              <a:avLst/>
              <a:gdLst>
                <a:gd name="T0" fmla="*/ 67 w 30"/>
                <a:gd name="T1" fmla="*/ 0 h 23"/>
                <a:gd name="T2" fmla="*/ 8 w 30"/>
                <a:gd name="T3" fmla="*/ 93 h 23"/>
                <a:gd name="T4" fmla="*/ 252 w 30"/>
                <a:gd name="T5" fmla="*/ 93 h 23"/>
                <a:gd name="T6" fmla="*/ 0 60000 65536"/>
                <a:gd name="T7" fmla="*/ 0 60000 65536"/>
                <a:gd name="T8" fmla="*/ 0 60000 65536"/>
              </a:gdLst>
              <a:ahLst/>
              <a:cxnLst>
                <a:cxn ang="T6">
                  <a:pos x="T0" y="T1"/>
                </a:cxn>
                <a:cxn ang="T7">
                  <a:pos x="T2" y="T3"/>
                </a:cxn>
                <a:cxn ang="T8">
                  <a:pos x="T4" y="T5"/>
                </a:cxn>
              </a:cxnLst>
              <a:rect l="0" t="0" r="r" b="b"/>
              <a:pathLst>
                <a:path w="30" h="23">
                  <a:moveTo>
                    <a:pt x="8" y="0"/>
                  </a:moveTo>
                  <a:cubicBezTo>
                    <a:pt x="3" y="0"/>
                    <a:pt x="0" y="5"/>
                    <a:pt x="1" y="9"/>
                  </a:cubicBezTo>
                  <a:cubicBezTo>
                    <a:pt x="3" y="23"/>
                    <a:pt x="25" y="17"/>
                    <a:pt x="30" y="9"/>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5" name="Freeform 1385">
              <a:extLst>
                <a:ext uri="{FF2B5EF4-FFF2-40B4-BE49-F238E27FC236}">
                  <a16:creationId xmlns:a16="http://schemas.microsoft.com/office/drawing/2014/main" id="{40CCC3D6-6AAA-310B-B771-C7B46E9A1B95}"/>
                </a:ext>
              </a:extLst>
            </p:cNvPr>
            <p:cNvSpPr>
              <a:spLocks/>
            </p:cNvSpPr>
            <p:nvPr/>
          </p:nvSpPr>
          <p:spPr bwMode="auto">
            <a:xfrm>
              <a:off x="4183" y="3355"/>
              <a:ext cx="16" cy="11"/>
            </a:xfrm>
            <a:custGeom>
              <a:avLst/>
              <a:gdLst>
                <a:gd name="T0" fmla="*/ 0 w 8"/>
                <a:gd name="T1" fmla="*/ 44 h 5"/>
                <a:gd name="T2" fmla="*/ 64 w 8"/>
                <a:gd name="T3" fmla="*/ 0 h 5"/>
                <a:gd name="T4" fmla="*/ 0 60000 65536"/>
                <a:gd name="T5" fmla="*/ 0 60000 65536"/>
              </a:gdLst>
              <a:ahLst/>
              <a:cxnLst>
                <a:cxn ang="T4">
                  <a:pos x="T0" y="T1"/>
                </a:cxn>
                <a:cxn ang="T5">
                  <a:pos x="T2" y="T3"/>
                </a:cxn>
              </a:cxnLst>
              <a:rect l="0" t="0" r="r" b="b"/>
              <a:pathLst>
                <a:path w="8" h="5">
                  <a:moveTo>
                    <a:pt x="0" y="4"/>
                  </a:moveTo>
                  <a:cubicBezTo>
                    <a:pt x="3" y="5"/>
                    <a:pt x="5"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6" name="Freeform 1386">
              <a:extLst>
                <a:ext uri="{FF2B5EF4-FFF2-40B4-BE49-F238E27FC236}">
                  <a16:creationId xmlns:a16="http://schemas.microsoft.com/office/drawing/2014/main" id="{C6E86B4B-5216-3765-45A6-0A9800C37C32}"/>
                </a:ext>
              </a:extLst>
            </p:cNvPr>
            <p:cNvSpPr>
              <a:spLocks/>
            </p:cNvSpPr>
            <p:nvPr/>
          </p:nvSpPr>
          <p:spPr bwMode="auto">
            <a:xfrm>
              <a:off x="4232" y="3342"/>
              <a:ext cx="10" cy="6"/>
            </a:xfrm>
            <a:custGeom>
              <a:avLst/>
              <a:gdLst>
                <a:gd name="T0" fmla="*/ 0 w 5"/>
                <a:gd name="T1" fmla="*/ 0 h 3"/>
                <a:gd name="T2" fmla="*/ 40 w 5"/>
                <a:gd name="T3" fmla="*/ 16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7" name="Freeform 1387">
              <a:extLst>
                <a:ext uri="{FF2B5EF4-FFF2-40B4-BE49-F238E27FC236}">
                  <a16:creationId xmlns:a16="http://schemas.microsoft.com/office/drawing/2014/main" id="{79FA73FE-9025-404E-A53E-B8BA4112736E}"/>
                </a:ext>
              </a:extLst>
            </p:cNvPr>
            <p:cNvSpPr>
              <a:spLocks/>
            </p:cNvSpPr>
            <p:nvPr/>
          </p:nvSpPr>
          <p:spPr bwMode="auto">
            <a:xfrm>
              <a:off x="4285" y="3372"/>
              <a:ext cx="72" cy="37"/>
            </a:xfrm>
            <a:custGeom>
              <a:avLst/>
              <a:gdLst>
                <a:gd name="T0" fmla="*/ 253 w 35"/>
                <a:gd name="T1" fmla="*/ 0 h 17"/>
                <a:gd name="T2" fmla="*/ 224 w 35"/>
                <a:gd name="T3" fmla="*/ 141 h 17"/>
                <a:gd name="T4" fmla="*/ 16 w 35"/>
                <a:gd name="T5" fmla="*/ 9 h 17"/>
                <a:gd name="T6" fmla="*/ 0 60000 65536"/>
                <a:gd name="T7" fmla="*/ 0 60000 65536"/>
                <a:gd name="T8" fmla="*/ 0 60000 65536"/>
              </a:gdLst>
              <a:ahLst/>
              <a:cxnLst>
                <a:cxn ang="T6">
                  <a:pos x="T0" y="T1"/>
                </a:cxn>
                <a:cxn ang="T7">
                  <a:pos x="T2" y="T3"/>
                </a:cxn>
                <a:cxn ang="T8">
                  <a:pos x="T4" y="T5"/>
                </a:cxn>
              </a:cxnLst>
              <a:rect l="0" t="0" r="r" b="b"/>
              <a:pathLst>
                <a:path w="35" h="17">
                  <a:moveTo>
                    <a:pt x="29" y="0"/>
                  </a:moveTo>
                  <a:cubicBezTo>
                    <a:pt x="35" y="4"/>
                    <a:pt x="31" y="12"/>
                    <a:pt x="26" y="14"/>
                  </a:cubicBezTo>
                  <a:cubicBezTo>
                    <a:pt x="19" y="17"/>
                    <a:pt x="0" y="11"/>
                    <a:pt x="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8" name="Freeform 1388">
              <a:extLst>
                <a:ext uri="{FF2B5EF4-FFF2-40B4-BE49-F238E27FC236}">
                  <a16:creationId xmlns:a16="http://schemas.microsoft.com/office/drawing/2014/main" id="{5CBCF661-ECE1-5EB4-93FE-3616288D4768}"/>
                </a:ext>
              </a:extLst>
            </p:cNvPr>
            <p:cNvSpPr>
              <a:spLocks/>
            </p:cNvSpPr>
            <p:nvPr/>
          </p:nvSpPr>
          <p:spPr bwMode="auto">
            <a:xfrm>
              <a:off x="4324" y="3283"/>
              <a:ext cx="62" cy="56"/>
            </a:xfrm>
            <a:custGeom>
              <a:avLst/>
              <a:gdLst>
                <a:gd name="T0" fmla="*/ 192 w 30"/>
                <a:gd name="T1" fmla="*/ 0 h 26"/>
                <a:gd name="T2" fmla="*/ 256 w 30"/>
                <a:gd name="T3" fmla="*/ 121 h 26"/>
                <a:gd name="T4" fmla="*/ 0 w 30"/>
                <a:gd name="T5" fmla="*/ 121 h 26"/>
                <a:gd name="T6" fmla="*/ 0 60000 65536"/>
                <a:gd name="T7" fmla="*/ 0 60000 65536"/>
                <a:gd name="T8" fmla="*/ 0 60000 65536"/>
              </a:gdLst>
              <a:ahLst/>
              <a:cxnLst>
                <a:cxn ang="T6">
                  <a:pos x="T0" y="T1"/>
                </a:cxn>
                <a:cxn ang="T7">
                  <a:pos x="T2" y="T3"/>
                </a:cxn>
                <a:cxn ang="T8">
                  <a:pos x="T4" y="T5"/>
                </a:cxn>
              </a:cxnLst>
              <a:rect l="0" t="0" r="r" b="b"/>
              <a:pathLst>
                <a:path w="30" h="26">
                  <a:moveTo>
                    <a:pt x="22" y="0"/>
                  </a:moveTo>
                  <a:cubicBezTo>
                    <a:pt x="27" y="0"/>
                    <a:pt x="30" y="8"/>
                    <a:pt x="29" y="12"/>
                  </a:cubicBezTo>
                  <a:cubicBezTo>
                    <a:pt x="27" y="26"/>
                    <a:pt x="5" y="20"/>
                    <a:pt x="0"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399" name="Freeform 1389">
              <a:extLst>
                <a:ext uri="{FF2B5EF4-FFF2-40B4-BE49-F238E27FC236}">
                  <a16:creationId xmlns:a16="http://schemas.microsoft.com/office/drawing/2014/main" id="{03F44290-12BB-295E-5BC1-AD6DBCA5F263}"/>
                </a:ext>
              </a:extLst>
            </p:cNvPr>
            <p:cNvSpPr>
              <a:spLocks/>
            </p:cNvSpPr>
            <p:nvPr/>
          </p:nvSpPr>
          <p:spPr bwMode="auto">
            <a:xfrm>
              <a:off x="4318" y="3379"/>
              <a:ext cx="10" cy="6"/>
            </a:xfrm>
            <a:custGeom>
              <a:avLst/>
              <a:gdLst>
                <a:gd name="T0" fmla="*/ 40 w 5"/>
                <a:gd name="T1" fmla="*/ 0 h 3"/>
                <a:gd name="T2" fmla="*/ 0 w 5"/>
                <a:gd name="T3" fmla="*/ 24 h 3"/>
                <a:gd name="T4" fmla="*/ 0 60000 65536"/>
                <a:gd name="T5" fmla="*/ 0 60000 65536"/>
              </a:gdLst>
              <a:ahLst/>
              <a:cxnLst>
                <a:cxn ang="T4">
                  <a:pos x="T0" y="T1"/>
                </a:cxn>
                <a:cxn ang="T5">
                  <a:pos x="T2" y="T3"/>
                </a:cxn>
              </a:cxnLst>
              <a:rect l="0" t="0" r="r" b="b"/>
              <a:pathLst>
                <a:path w="5" h="3">
                  <a:moveTo>
                    <a:pt x="5" y="0"/>
                  </a:moveTo>
                  <a:cubicBezTo>
                    <a:pt x="4" y="2"/>
                    <a:pt x="2" y="3"/>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0" name="Freeform 1390">
              <a:extLst>
                <a:ext uri="{FF2B5EF4-FFF2-40B4-BE49-F238E27FC236}">
                  <a16:creationId xmlns:a16="http://schemas.microsoft.com/office/drawing/2014/main" id="{0DAA5236-8D71-52B1-94D3-DF9D3DFF57D5}"/>
                </a:ext>
              </a:extLst>
            </p:cNvPr>
            <p:cNvSpPr>
              <a:spLocks/>
            </p:cNvSpPr>
            <p:nvPr/>
          </p:nvSpPr>
          <p:spPr bwMode="auto">
            <a:xfrm>
              <a:off x="4267" y="3307"/>
              <a:ext cx="47" cy="32"/>
            </a:xfrm>
            <a:custGeom>
              <a:avLst/>
              <a:gdLst>
                <a:gd name="T0" fmla="*/ 8 w 23"/>
                <a:gd name="T1" fmla="*/ 41 h 15"/>
                <a:gd name="T2" fmla="*/ 16 w 23"/>
                <a:gd name="T3" fmla="*/ 96 h 15"/>
                <a:gd name="T4" fmla="*/ 121 w 23"/>
                <a:gd name="T5" fmla="*/ 128 h 15"/>
                <a:gd name="T6" fmla="*/ 172 w 23"/>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15">
                  <a:moveTo>
                    <a:pt x="1" y="4"/>
                  </a:moveTo>
                  <a:cubicBezTo>
                    <a:pt x="0" y="7"/>
                    <a:pt x="1" y="8"/>
                    <a:pt x="2" y="10"/>
                  </a:cubicBezTo>
                  <a:cubicBezTo>
                    <a:pt x="5" y="15"/>
                    <a:pt x="9" y="15"/>
                    <a:pt x="14" y="13"/>
                  </a:cubicBezTo>
                  <a:cubicBezTo>
                    <a:pt x="20" y="11"/>
                    <a:pt x="23" y="6"/>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1" name="Freeform 1391">
              <a:extLst>
                <a:ext uri="{FF2B5EF4-FFF2-40B4-BE49-F238E27FC236}">
                  <a16:creationId xmlns:a16="http://schemas.microsoft.com/office/drawing/2014/main" id="{50FE8F6A-48FF-F97F-CC26-FFE2C12675F3}"/>
                </a:ext>
              </a:extLst>
            </p:cNvPr>
            <p:cNvSpPr>
              <a:spLocks/>
            </p:cNvSpPr>
            <p:nvPr/>
          </p:nvSpPr>
          <p:spPr bwMode="auto">
            <a:xfrm>
              <a:off x="4300" y="3276"/>
              <a:ext cx="39" cy="50"/>
            </a:xfrm>
            <a:custGeom>
              <a:avLst/>
              <a:gdLst>
                <a:gd name="T0" fmla="*/ 0 w 19"/>
                <a:gd name="T1" fmla="*/ 113 h 23"/>
                <a:gd name="T2" fmla="*/ 148 w 19"/>
                <a:gd name="T3" fmla="*/ 0 h 23"/>
                <a:gd name="T4" fmla="*/ 0 60000 65536"/>
                <a:gd name="T5" fmla="*/ 0 60000 65536"/>
              </a:gdLst>
              <a:ahLst/>
              <a:cxnLst>
                <a:cxn ang="T4">
                  <a:pos x="T0" y="T1"/>
                </a:cxn>
                <a:cxn ang="T5">
                  <a:pos x="T2" y="T3"/>
                </a:cxn>
              </a:cxnLst>
              <a:rect l="0" t="0" r="r" b="b"/>
              <a:pathLst>
                <a:path w="19" h="23">
                  <a:moveTo>
                    <a:pt x="0" y="11"/>
                  </a:moveTo>
                  <a:cubicBezTo>
                    <a:pt x="6" y="23"/>
                    <a:pt x="19" y="9"/>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2" name="Freeform 1392">
              <a:extLst>
                <a:ext uri="{FF2B5EF4-FFF2-40B4-BE49-F238E27FC236}">
                  <a16:creationId xmlns:a16="http://schemas.microsoft.com/office/drawing/2014/main" id="{961F35AC-48E8-D73D-6729-DC35F30DC744}"/>
                </a:ext>
              </a:extLst>
            </p:cNvPr>
            <p:cNvSpPr>
              <a:spLocks/>
            </p:cNvSpPr>
            <p:nvPr/>
          </p:nvSpPr>
          <p:spPr bwMode="auto">
            <a:xfrm>
              <a:off x="4224" y="3396"/>
              <a:ext cx="70" cy="37"/>
            </a:xfrm>
            <a:custGeom>
              <a:avLst/>
              <a:gdLst>
                <a:gd name="T0" fmla="*/ 51 w 34"/>
                <a:gd name="T1" fmla="*/ 20 h 17"/>
                <a:gd name="T2" fmla="*/ 237 w 34"/>
                <a:gd name="T3" fmla="*/ 0 h 17"/>
                <a:gd name="T4" fmla="*/ 0 60000 65536"/>
                <a:gd name="T5" fmla="*/ 0 60000 65536"/>
              </a:gdLst>
              <a:ahLst/>
              <a:cxnLst>
                <a:cxn ang="T4">
                  <a:pos x="T0" y="T1"/>
                </a:cxn>
                <a:cxn ang="T5">
                  <a:pos x="T2" y="T3"/>
                </a:cxn>
              </a:cxnLst>
              <a:rect l="0" t="0" r="r" b="b"/>
              <a:pathLst>
                <a:path w="34" h="17">
                  <a:moveTo>
                    <a:pt x="6" y="2"/>
                  </a:moveTo>
                  <a:cubicBezTo>
                    <a:pt x="0" y="17"/>
                    <a:pt x="34" y="14"/>
                    <a:pt x="2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3" name="Freeform 1393">
              <a:extLst>
                <a:ext uri="{FF2B5EF4-FFF2-40B4-BE49-F238E27FC236}">
                  <a16:creationId xmlns:a16="http://schemas.microsoft.com/office/drawing/2014/main" id="{A76B22E5-3B23-FC62-6C2D-215F9E259CE8}"/>
                </a:ext>
              </a:extLst>
            </p:cNvPr>
            <p:cNvSpPr>
              <a:spLocks/>
            </p:cNvSpPr>
            <p:nvPr/>
          </p:nvSpPr>
          <p:spPr bwMode="auto">
            <a:xfrm>
              <a:off x="4279" y="3333"/>
              <a:ext cx="70" cy="61"/>
            </a:xfrm>
            <a:custGeom>
              <a:avLst/>
              <a:gdLst>
                <a:gd name="T0" fmla="*/ 8 w 34"/>
                <a:gd name="T1" fmla="*/ 113 h 28"/>
                <a:gd name="T2" fmla="*/ 191 w 34"/>
                <a:gd name="T3" fmla="*/ 0 h 28"/>
                <a:gd name="T4" fmla="*/ 0 60000 65536"/>
                <a:gd name="T5" fmla="*/ 0 60000 65536"/>
              </a:gdLst>
              <a:ahLst/>
              <a:cxnLst>
                <a:cxn ang="T4">
                  <a:pos x="T0" y="T1"/>
                </a:cxn>
                <a:cxn ang="T5">
                  <a:pos x="T2" y="T3"/>
                </a:cxn>
              </a:cxnLst>
              <a:rect l="0" t="0" r="r" b="b"/>
              <a:pathLst>
                <a:path w="34" h="28">
                  <a:moveTo>
                    <a:pt x="1" y="11"/>
                  </a:moveTo>
                  <a:cubicBezTo>
                    <a:pt x="0" y="28"/>
                    <a:pt x="34" y="10"/>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4" name="Freeform 1394">
              <a:extLst>
                <a:ext uri="{FF2B5EF4-FFF2-40B4-BE49-F238E27FC236}">
                  <a16:creationId xmlns:a16="http://schemas.microsoft.com/office/drawing/2014/main" id="{E5321F76-FFA2-33CD-372F-397DA4943A0A}"/>
                </a:ext>
              </a:extLst>
            </p:cNvPr>
            <p:cNvSpPr>
              <a:spLocks/>
            </p:cNvSpPr>
            <p:nvPr/>
          </p:nvSpPr>
          <p:spPr bwMode="auto">
            <a:xfrm>
              <a:off x="4296" y="3346"/>
              <a:ext cx="20" cy="11"/>
            </a:xfrm>
            <a:custGeom>
              <a:avLst/>
              <a:gdLst>
                <a:gd name="T0" fmla="*/ 0 w 10"/>
                <a:gd name="T1" fmla="*/ 44 h 5"/>
                <a:gd name="T2" fmla="*/ 80 w 10"/>
                <a:gd name="T3" fmla="*/ 0 h 5"/>
                <a:gd name="T4" fmla="*/ 0 60000 65536"/>
                <a:gd name="T5" fmla="*/ 0 60000 65536"/>
              </a:gdLst>
              <a:ahLst/>
              <a:cxnLst>
                <a:cxn ang="T4">
                  <a:pos x="T0" y="T1"/>
                </a:cxn>
                <a:cxn ang="T5">
                  <a:pos x="T2" y="T3"/>
                </a:cxn>
              </a:cxnLst>
              <a:rect l="0" t="0" r="r" b="b"/>
              <a:pathLst>
                <a:path w="10" h="5">
                  <a:moveTo>
                    <a:pt x="0" y="4"/>
                  </a:moveTo>
                  <a:cubicBezTo>
                    <a:pt x="4" y="5"/>
                    <a:pt x="7" y="3"/>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5" name="Freeform 1395">
              <a:extLst>
                <a:ext uri="{FF2B5EF4-FFF2-40B4-BE49-F238E27FC236}">
                  <a16:creationId xmlns:a16="http://schemas.microsoft.com/office/drawing/2014/main" id="{5CC5A4AB-E6D7-3335-87FC-CE3FA8C01E51}"/>
                </a:ext>
              </a:extLst>
            </p:cNvPr>
            <p:cNvSpPr>
              <a:spLocks/>
            </p:cNvSpPr>
            <p:nvPr/>
          </p:nvSpPr>
          <p:spPr bwMode="auto">
            <a:xfrm>
              <a:off x="4257" y="3398"/>
              <a:ext cx="10" cy="7"/>
            </a:xfrm>
            <a:custGeom>
              <a:avLst/>
              <a:gdLst>
                <a:gd name="T0" fmla="*/ 0 w 5"/>
                <a:gd name="T1" fmla="*/ 0 h 3"/>
                <a:gd name="T2" fmla="*/ 40 w 5"/>
                <a:gd name="T3" fmla="*/ 28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6" name="Freeform 1396">
              <a:extLst>
                <a:ext uri="{FF2B5EF4-FFF2-40B4-BE49-F238E27FC236}">
                  <a16:creationId xmlns:a16="http://schemas.microsoft.com/office/drawing/2014/main" id="{AFF25FBE-474E-BA83-CF36-4B77236143AF}"/>
                </a:ext>
              </a:extLst>
            </p:cNvPr>
            <p:cNvSpPr>
              <a:spLocks/>
            </p:cNvSpPr>
            <p:nvPr/>
          </p:nvSpPr>
          <p:spPr bwMode="auto">
            <a:xfrm>
              <a:off x="4257" y="3366"/>
              <a:ext cx="30" cy="17"/>
            </a:xfrm>
            <a:custGeom>
              <a:avLst/>
              <a:gdLst>
                <a:gd name="T0" fmla="*/ 0 w 15"/>
                <a:gd name="T1" fmla="*/ 0 h 8"/>
                <a:gd name="T2" fmla="*/ 120 w 15"/>
                <a:gd name="T3" fmla="*/ 49 h 8"/>
                <a:gd name="T4" fmla="*/ 0 60000 65536"/>
                <a:gd name="T5" fmla="*/ 0 60000 65536"/>
              </a:gdLst>
              <a:ahLst/>
              <a:cxnLst>
                <a:cxn ang="T4">
                  <a:pos x="T0" y="T1"/>
                </a:cxn>
                <a:cxn ang="T5">
                  <a:pos x="T2" y="T3"/>
                </a:cxn>
              </a:cxnLst>
              <a:rect l="0" t="0" r="r" b="b"/>
              <a:pathLst>
                <a:path w="15" h="8">
                  <a:moveTo>
                    <a:pt x="0" y="0"/>
                  </a:moveTo>
                  <a:cubicBezTo>
                    <a:pt x="0" y="8"/>
                    <a:pt x="9" y="7"/>
                    <a:pt x="15"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7" name="Freeform 1397">
              <a:extLst>
                <a:ext uri="{FF2B5EF4-FFF2-40B4-BE49-F238E27FC236}">
                  <a16:creationId xmlns:a16="http://schemas.microsoft.com/office/drawing/2014/main" id="{1FCF3D7F-2C0B-E9CF-1B54-FF73F538B798}"/>
                </a:ext>
              </a:extLst>
            </p:cNvPr>
            <p:cNvSpPr>
              <a:spLocks/>
            </p:cNvSpPr>
            <p:nvPr/>
          </p:nvSpPr>
          <p:spPr bwMode="auto">
            <a:xfrm>
              <a:off x="4191" y="3298"/>
              <a:ext cx="23" cy="13"/>
            </a:xfrm>
            <a:custGeom>
              <a:avLst/>
              <a:gdLst>
                <a:gd name="T0" fmla="*/ 36 w 11"/>
                <a:gd name="T1" fmla="*/ 0 h 6"/>
                <a:gd name="T2" fmla="*/ 100 w 11"/>
                <a:gd name="T3" fmla="*/ 43 h 6"/>
                <a:gd name="T4" fmla="*/ 0 60000 65536"/>
                <a:gd name="T5" fmla="*/ 0 60000 65536"/>
              </a:gdLst>
              <a:ahLst/>
              <a:cxnLst>
                <a:cxn ang="T4">
                  <a:pos x="T0" y="T1"/>
                </a:cxn>
                <a:cxn ang="T5">
                  <a:pos x="T2" y="T3"/>
                </a:cxn>
              </a:cxnLst>
              <a:rect l="0" t="0" r="r" b="b"/>
              <a:pathLst>
                <a:path w="11" h="6">
                  <a:moveTo>
                    <a:pt x="4" y="0"/>
                  </a:moveTo>
                  <a:cubicBezTo>
                    <a:pt x="0" y="6"/>
                    <a:pt x="9" y="5"/>
                    <a:pt x="11"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8" name="Freeform 1398">
              <a:extLst>
                <a:ext uri="{FF2B5EF4-FFF2-40B4-BE49-F238E27FC236}">
                  <a16:creationId xmlns:a16="http://schemas.microsoft.com/office/drawing/2014/main" id="{F72E78A8-23C6-4936-E358-784B85BC51AC}"/>
                </a:ext>
              </a:extLst>
            </p:cNvPr>
            <p:cNvSpPr>
              <a:spLocks/>
            </p:cNvSpPr>
            <p:nvPr/>
          </p:nvSpPr>
          <p:spPr bwMode="auto">
            <a:xfrm>
              <a:off x="4318" y="3412"/>
              <a:ext cx="12" cy="17"/>
            </a:xfrm>
            <a:custGeom>
              <a:avLst/>
              <a:gdLst>
                <a:gd name="T0" fmla="*/ 48 w 6"/>
                <a:gd name="T1" fmla="*/ 0 h 8"/>
                <a:gd name="T2" fmla="*/ 8 w 6"/>
                <a:gd name="T3" fmla="*/ 77 h 8"/>
                <a:gd name="T4" fmla="*/ 0 60000 65536"/>
                <a:gd name="T5" fmla="*/ 0 60000 65536"/>
              </a:gdLst>
              <a:ahLst/>
              <a:cxnLst>
                <a:cxn ang="T4">
                  <a:pos x="T0" y="T1"/>
                </a:cxn>
                <a:cxn ang="T5">
                  <a:pos x="T2" y="T3"/>
                </a:cxn>
              </a:cxnLst>
              <a:rect l="0" t="0" r="r" b="b"/>
              <a:pathLst>
                <a:path w="6" h="8">
                  <a:moveTo>
                    <a:pt x="6" y="0"/>
                  </a:moveTo>
                  <a:cubicBezTo>
                    <a:pt x="2" y="2"/>
                    <a:pt x="0" y="3"/>
                    <a:pt x="1"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09" name="Freeform 1399">
              <a:extLst>
                <a:ext uri="{FF2B5EF4-FFF2-40B4-BE49-F238E27FC236}">
                  <a16:creationId xmlns:a16="http://schemas.microsoft.com/office/drawing/2014/main" id="{066D4810-8CF2-EC64-906E-26F6ED4F6553}"/>
                </a:ext>
              </a:extLst>
            </p:cNvPr>
            <p:cNvSpPr>
              <a:spLocks/>
            </p:cNvSpPr>
            <p:nvPr/>
          </p:nvSpPr>
          <p:spPr bwMode="auto">
            <a:xfrm>
              <a:off x="4615" y="3503"/>
              <a:ext cx="17" cy="16"/>
            </a:xfrm>
            <a:custGeom>
              <a:avLst/>
              <a:gdLst>
                <a:gd name="T0" fmla="*/ 0 w 8"/>
                <a:gd name="T1" fmla="*/ 48 h 7"/>
                <a:gd name="T2" fmla="*/ 77 w 8"/>
                <a:gd name="T3" fmla="*/ 0 h 7"/>
                <a:gd name="T4" fmla="*/ 0 60000 65536"/>
                <a:gd name="T5" fmla="*/ 0 60000 65536"/>
              </a:gdLst>
              <a:ahLst/>
              <a:cxnLst>
                <a:cxn ang="T4">
                  <a:pos x="T0" y="T1"/>
                </a:cxn>
                <a:cxn ang="T5">
                  <a:pos x="T2" y="T3"/>
                </a:cxn>
              </a:cxnLst>
              <a:rect l="0" t="0" r="r" b="b"/>
              <a:pathLst>
                <a:path w="8" h="7">
                  <a:moveTo>
                    <a:pt x="0" y="4"/>
                  </a:moveTo>
                  <a:cubicBezTo>
                    <a:pt x="3" y="7"/>
                    <a:pt x="8" y="3"/>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0" name="Freeform 1400">
              <a:extLst>
                <a:ext uri="{FF2B5EF4-FFF2-40B4-BE49-F238E27FC236}">
                  <a16:creationId xmlns:a16="http://schemas.microsoft.com/office/drawing/2014/main" id="{3870F788-C3B2-A09A-79FF-99BC2BD19E98}"/>
                </a:ext>
              </a:extLst>
            </p:cNvPr>
            <p:cNvSpPr>
              <a:spLocks/>
            </p:cNvSpPr>
            <p:nvPr/>
          </p:nvSpPr>
          <p:spPr bwMode="auto">
            <a:xfrm>
              <a:off x="4466" y="3593"/>
              <a:ext cx="24" cy="18"/>
            </a:xfrm>
            <a:custGeom>
              <a:avLst/>
              <a:gdLst>
                <a:gd name="T0" fmla="*/ 0 w 12"/>
                <a:gd name="T1" fmla="*/ 36 h 8"/>
                <a:gd name="T2" fmla="*/ 96 w 12"/>
                <a:gd name="T3" fmla="*/ 0 h 8"/>
                <a:gd name="T4" fmla="*/ 0 60000 65536"/>
                <a:gd name="T5" fmla="*/ 0 60000 65536"/>
              </a:gdLst>
              <a:ahLst/>
              <a:cxnLst>
                <a:cxn ang="T4">
                  <a:pos x="T0" y="T1"/>
                </a:cxn>
                <a:cxn ang="T5">
                  <a:pos x="T2" y="T3"/>
                </a:cxn>
              </a:cxnLst>
              <a:rect l="0" t="0" r="r" b="b"/>
              <a:pathLst>
                <a:path w="12" h="8">
                  <a:moveTo>
                    <a:pt x="0" y="3"/>
                  </a:moveTo>
                  <a:cubicBezTo>
                    <a:pt x="3" y="8"/>
                    <a:pt x="9" y="3"/>
                    <a:pt x="1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1" name="Freeform 1401">
              <a:extLst>
                <a:ext uri="{FF2B5EF4-FFF2-40B4-BE49-F238E27FC236}">
                  <a16:creationId xmlns:a16="http://schemas.microsoft.com/office/drawing/2014/main" id="{542CAE06-4175-91B8-3162-708D68CCB928}"/>
                </a:ext>
              </a:extLst>
            </p:cNvPr>
            <p:cNvSpPr>
              <a:spLocks/>
            </p:cNvSpPr>
            <p:nvPr/>
          </p:nvSpPr>
          <p:spPr bwMode="auto">
            <a:xfrm>
              <a:off x="4105" y="2034"/>
              <a:ext cx="4" cy="11"/>
            </a:xfrm>
            <a:custGeom>
              <a:avLst/>
              <a:gdLst>
                <a:gd name="T0" fmla="*/ 16 w 2"/>
                <a:gd name="T1" fmla="*/ 0 h 5"/>
                <a:gd name="T2" fmla="*/ 8 w 2"/>
                <a:gd name="T3" fmla="*/ 53 h 5"/>
                <a:gd name="T4" fmla="*/ 0 60000 65536"/>
                <a:gd name="T5" fmla="*/ 0 60000 65536"/>
              </a:gdLst>
              <a:ahLst/>
              <a:cxnLst>
                <a:cxn ang="T4">
                  <a:pos x="T0" y="T1"/>
                </a:cxn>
                <a:cxn ang="T5">
                  <a:pos x="T2" y="T3"/>
                </a:cxn>
              </a:cxnLst>
              <a:rect l="0" t="0" r="r" b="b"/>
              <a:pathLst>
                <a:path w="2" h="5">
                  <a:moveTo>
                    <a:pt x="2" y="0"/>
                  </a:moveTo>
                  <a:cubicBezTo>
                    <a:pt x="1" y="1"/>
                    <a:pt x="0" y="3"/>
                    <a:pt x="1"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2" name="Freeform 1402">
              <a:extLst>
                <a:ext uri="{FF2B5EF4-FFF2-40B4-BE49-F238E27FC236}">
                  <a16:creationId xmlns:a16="http://schemas.microsoft.com/office/drawing/2014/main" id="{6B85E329-B19F-F329-03EE-C2C437BD459E}"/>
                </a:ext>
              </a:extLst>
            </p:cNvPr>
            <p:cNvSpPr>
              <a:spLocks/>
            </p:cNvSpPr>
            <p:nvPr/>
          </p:nvSpPr>
          <p:spPr bwMode="auto">
            <a:xfrm>
              <a:off x="3937" y="2038"/>
              <a:ext cx="16" cy="9"/>
            </a:xfrm>
            <a:custGeom>
              <a:avLst/>
              <a:gdLst>
                <a:gd name="T0" fmla="*/ 16 w 8"/>
                <a:gd name="T1" fmla="*/ 0 h 4"/>
                <a:gd name="T2" fmla="*/ 64 w 8"/>
                <a:gd name="T3" fmla="*/ 0 h 4"/>
                <a:gd name="T4" fmla="*/ 0 60000 65536"/>
                <a:gd name="T5" fmla="*/ 0 60000 65536"/>
              </a:gdLst>
              <a:ahLst/>
              <a:cxnLst>
                <a:cxn ang="T4">
                  <a:pos x="T0" y="T1"/>
                </a:cxn>
                <a:cxn ang="T5">
                  <a:pos x="T2" y="T3"/>
                </a:cxn>
              </a:cxnLst>
              <a:rect l="0" t="0" r="r" b="b"/>
              <a:pathLst>
                <a:path w="8" h="4">
                  <a:moveTo>
                    <a:pt x="2" y="0"/>
                  </a:moveTo>
                  <a:cubicBezTo>
                    <a:pt x="0" y="4"/>
                    <a:pt x="6" y="1"/>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3" name="Freeform 1403">
              <a:extLst>
                <a:ext uri="{FF2B5EF4-FFF2-40B4-BE49-F238E27FC236}">
                  <a16:creationId xmlns:a16="http://schemas.microsoft.com/office/drawing/2014/main" id="{BA722ACB-197B-38D7-D1DD-714F8EDD55D6}"/>
                </a:ext>
              </a:extLst>
            </p:cNvPr>
            <p:cNvSpPr>
              <a:spLocks/>
            </p:cNvSpPr>
            <p:nvPr/>
          </p:nvSpPr>
          <p:spPr bwMode="auto">
            <a:xfrm>
              <a:off x="4271" y="3405"/>
              <a:ext cx="55" cy="44"/>
            </a:xfrm>
            <a:custGeom>
              <a:avLst/>
              <a:gdLst>
                <a:gd name="T0" fmla="*/ 0 w 27"/>
                <a:gd name="T1" fmla="*/ 64 h 20"/>
                <a:gd name="T2" fmla="*/ 220 w 27"/>
                <a:gd name="T3" fmla="*/ 0 h 20"/>
                <a:gd name="T4" fmla="*/ 0 60000 65536"/>
                <a:gd name="T5" fmla="*/ 0 60000 65536"/>
              </a:gdLst>
              <a:ahLst/>
              <a:cxnLst>
                <a:cxn ang="T4">
                  <a:pos x="T0" y="T1"/>
                </a:cxn>
                <a:cxn ang="T5">
                  <a:pos x="T2" y="T3"/>
                </a:cxn>
              </a:cxnLst>
              <a:rect l="0" t="0" r="r" b="b"/>
              <a:pathLst>
                <a:path w="27" h="20">
                  <a:moveTo>
                    <a:pt x="0" y="6"/>
                  </a:moveTo>
                  <a:cubicBezTo>
                    <a:pt x="1" y="20"/>
                    <a:pt x="27" y="14"/>
                    <a:pt x="2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4" name="Freeform 1404">
              <a:extLst>
                <a:ext uri="{FF2B5EF4-FFF2-40B4-BE49-F238E27FC236}">
                  <a16:creationId xmlns:a16="http://schemas.microsoft.com/office/drawing/2014/main" id="{743BB964-7AB2-E2DB-5FE9-FEC6D250B167}"/>
                </a:ext>
              </a:extLst>
            </p:cNvPr>
            <p:cNvSpPr>
              <a:spLocks/>
            </p:cNvSpPr>
            <p:nvPr/>
          </p:nvSpPr>
          <p:spPr bwMode="auto">
            <a:xfrm>
              <a:off x="4294" y="3412"/>
              <a:ext cx="18" cy="13"/>
            </a:xfrm>
            <a:custGeom>
              <a:avLst/>
              <a:gdLst>
                <a:gd name="T0" fmla="*/ 0 w 9"/>
                <a:gd name="T1" fmla="*/ 0 h 6"/>
                <a:gd name="T2" fmla="*/ 72 w 9"/>
                <a:gd name="T3" fmla="*/ 0 h 6"/>
                <a:gd name="T4" fmla="*/ 0 60000 65536"/>
                <a:gd name="T5" fmla="*/ 0 60000 65536"/>
              </a:gdLst>
              <a:ahLst/>
              <a:cxnLst>
                <a:cxn ang="T4">
                  <a:pos x="T0" y="T1"/>
                </a:cxn>
                <a:cxn ang="T5">
                  <a:pos x="T2" y="T3"/>
                </a:cxn>
              </a:cxnLst>
              <a:rect l="0" t="0" r="r" b="b"/>
              <a:pathLst>
                <a:path w="9" h="6">
                  <a:moveTo>
                    <a:pt x="0" y="0"/>
                  </a:moveTo>
                  <a:cubicBezTo>
                    <a:pt x="0" y="6"/>
                    <a:pt x="6" y="2"/>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5" name="Freeform 1405">
              <a:extLst>
                <a:ext uri="{FF2B5EF4-FFF2-40B4-BE49-F238E27FC236}">
                  <a16:creationId xmlns:a16="http://schemas.microsoft.com/office/drawing/2014/main" id="{B1F1763A-3C45-25CC-4719-D6C4C5CA31BB}"/>
                </a:ext>
              </a:extLst>
            </p:cNvPr>
            <p:cNvSpPr>
              <a:spLocks/>
            </p:cNvSpPr>
            <p:nvPr/>
          </p:nvSpPr>
          <p:spPr bwMode="auto">
            <a:xfrm>
              <a:off x="4240" y="3438"/>
              <a:ext cx="58" cy="39"/>
            </a:xfrm>
            <a:custGeom>
              <a:avLst/>
              <a:gdLst>
                <a:gd name="T0" fmla="*/ 0 w 28"/>
                <a:gd name="T1" fmla="*/ 52 h 18"/>
                <a:gd name="T2" fmla="*/ 215 w 28"/>
                <a:gd name="T3" fmla="*/ 0 h 18"/>
                <a:gd name="T4" fmla="*/ 0 60000 65536"/>
                <a:gd name="T5" fmla="*/ 0 60000 65536"/>
              </a:gdLst>
              <a:ahLst/>
              <a:cxnLst>
                <a:cxn ang="T4">
                  <a:pos x="T0" y="T1"/>
                </a:cxn>
                <a:cxn ang="T5">
                  <a:pos x="T2" y="T3"/>
                </a:cxn>
              </a:cxnLst>
              <a:rect l="0" t="0" r="r" b="b"/>
              <a:pathLst>
                <a:path w="28" h="18">
                  <a:moveTo>
                    <a:pt x="0" y="5"/>
                  </a:moveTo>
                  <a:cubicBezTo>
                    <a:pt x="5" y="18"/>
                    <a:pt x="28" y="10"/>
                    <a:pt x="2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6" name="Freeform 1406">
              <a:extLst>
                <a:ext uri="{FF2B5EF4-FFF2-40B4-BE49-F238E27FC236}">
                  <a16:creationId xmlns:a16="http://schemas.microsoft.com/office/drawing/2014/main" id="{63F73D09-E338-537F-A146-91334B58B7F3}"/>
                </a:ext>
              </a:extLst>
            </p:cNvPr>
            <p:cNvSpPr>
              <a:spLocks/>
            </p:cNvSpPr>
            <p:nvPr/>
          </p:nvSpPr>
          <p:spPr bwMode="auto">
            <a:xfrm>
              <a:off x="4185" y="3416"/>
              <a:ext cx="51" cy="37"/>
            </a:xfrm>
            <a:custGeom>
              <a:avLst/>
              <a:gdLst>
                <a:gd name="T0" fmla="*/ 0 w 25"/>
                <a:gd name="T1" fmla="*/ 33 h 17"/>
                <a:gd name="T2" fmla="*/ 204 w 25"/>
                <a:gd name="T3" fmla="*/ 0 h 17"/>
                <a:gd name="T4" fmla="*/ 0 60000 65536"/>
                <a:gd name="T5" fmla="*/ 0 60000 65536"/>
              </a:gdLst>
              <a:ahLst/>
              <a:cxnLst>
                <a:cxn ang="T4">
                  <a:pos x="T0" y="T1"/>
                </a:cxn>
                <a:cxn ang="T5">
                  <a:pos x="T2" y="T3"/>
                </a:cxn>
              </a:cxnLst>
              <a:rect l="0" t="0" r="r" b="b"/>
              <a:pathLst>
                <a:path w="25" h="17">
                  <a:moveTo>
                    <a:pt x="0" y="3"/>
                  </a:moveTo>
                  <a:cubicBezTo>
                    <a:pt x="3" y="17"/>
                    <a:pt x="25" y="15"/>
                    <a:pt x="2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7" name="Freeform 1407">
              <a:extLst>
                <a:ext uri="{FF2B5EF4-FFF2-40B4-BE49-F238E27FC236}">
                  <a16:creationId xmlns:a16="http://schemas.microsoft.com/office/drawing/2014/main" id="{40520C33-4E54-A338-E04A-383893F201C6}"/>
                </a:ext>
              </a:extLst>
            </p:cNvPr>
            <p:cNvSpPr>
              <a:spLocks/>
            </p:cNvSpPr>
            <p:nvPr/>
          </p:nvSpPr>
          <p:spPr bwMode="auto">
            <a:xfrm>
              <a:off x="4802" y="3298"/>
              <a:ext cx="72" cy="37"/>
            </a:xfrm>
            <a:custGeom>
              <a:avLst/>
              <a:gdLst>
                <a:gd name="T0" fmla="*/ 51 w 35"/>
                <a:gd name="T1" fmla="*/ 0 h 17"/>
                <a:gd name="T2" fmla="*/ 80 w 35"/>
                <a:gd name="T3" fmla="*/ 141 h 17"/>
                <a:gd name="T4" fmla="*/ 280 w 35"/>
                <a:gd name="T5" fmla="*/ 9 h 17"/>
                <a:gd name="T6" fmla="*/ 0 60000 65536"/>
                <a:gd name="T7" fmla="*/ 0 60000 65536"/>
                <a:gd name="T8" fmla="*/ 0 60000 65536"/>
              </a:gdLst>
              <a:ahLst/>
              <a:cxnLst>
                <a:cxn ang="T6">
                  <a:pos x="T0" y="T1"/>
                </a:cxn>
                <a:cxn ang="T7">
                  <a:pos x="T2" y="T3"/>
                </a:cxn>
                <a:cxn ang="T8">
                  <a:pos x="T4" y="T5"/>
                </a:cxn>
              </a:cxnLst>
              <a:rect l="0" t="0" r="r" b="b"/>
              <a:pathLst>
                <a:path w="35" h="17">
                  <a:moveTo>
                    <a:pt x="6" y="0"/>
                  </a:moveTo>
                  <a:cubicBezTo>
                    <a:pt x="0" y="4"/>
                    <a:pt x="4" y="12"/>
                    <a:pt x="9" y="14"/>
                  </a:cubicBezTo>
                  <a:cubicBezTo>
                    <a:pt x="16" y="17"/>
                    <a:pt x="35" y="10"/>
                    <a:pt x="3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8" name="Freeform 1408">
              <a:extLst>
                <a:ext uri="{FF2B5EF4-FFF2-40B4-BE49-F238E27FC236}">
                  <a16:creationId xmlns:a16="http://schemas.microsoft.com/office/drawing/2014/main" id="{02DEB0E6-3C55-F33C-6442-03ED90EF9814}"/>
                </a:ext>
              </a:extLst>
            </p:cNvPr>
            <p:cNvSpPr>
              <a:spLocks/>
            </p:cNvSpPr>
            <p:nvPr/>
          </p:nvSpPr>
          <p:spPr bwMode="auto">
            <a:xfrm>
              <a:off x="4830" y="3304"/>
              <a:ext cx="11" cy="7"/>
            </a:xfrm>
            <a:custGeom>
              <a:avLst/>
              <a:gdLst>
                <a:gd name="T0" fmla="*/ 0 w 5"/>
                <a:gd name="T1" fmla="*/ 0 h 3"/>
                <a:gd name="T2" fmla="*/ 53 w 5"/>
                <a:gd name="T3" fmla="*/ 28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19" name="Freeform 1409">
              <a:extLst>
                <a:ext uri="{FF2B5EF4-FFF2-40B4-BE49-F238E27FC236}">
                  <a16:creationId xmlns:a16="http://schemas.microsoft.com/office/drawing/2014/main" id="{83A6CD7D-CAB6-276D-8EE8-C34EFD13A407}"/>
                </a:ext>
              </a:extLst>
            </p:cNvPr>
            <p:cNvSpPr>
              <a:spLocks/>
            </p:cNvSpPr>
            <p:nvPr/>
          </p:nvSpPr>
          <p:spPr bwMode="auto">
            <a:xfrm>
              <a:off x="4884" y="3335"/>
              <a:ext cx="72" cy="37"/>
            </a:xfrm>
            <a:custGeom>
              <a:avLst/>
              <a:gdLst>
                <a:gd name="T0" fmla="*/ 253 w 35"/>
                <a:gd name="T1" fmla="*/ 0 h 17"/>
                <a:gd name="T2" fmla="*/ 224 w 35"/>
                <a:gd name="T3" fmla="*/ 141 h 17"/>
                <a:gd name="T4" fmla="*/ 16 w 35"/>
                <a:gd name="T5" fmla="*/ 9 h 17"/>
                <a:gd name="T6" fmla="*/ 0 60000 65536"/>
                <a:gd name="T7" fmla="*/ 0 60000 65536"/>
                <a:gd name="T8" fmla="*/ 0 60000 65536"/>
              </a:gdLst>
              <a:ahLst/>
              <a:cxnLst>
                <a:cxn ang="T6">
                  <a:pos x="T0" y="T1"/>
                </a:cxn>
                <a:cxn ang="T7">
                  <a:pos x="T2" y="T3"/>
                </a:cxn>
                <a:cxn ang="T8">
                  <a:pos x="T4" y="T5"/>
                </a:cxn>
              </a:cxnLst>
              <a:rect l="0" t="0" r="r" b="b"/>
              <a:pathLst>
                <a:path w="35" h="17">
                  <a:moveTo>
                    <a:pt x="29" y="0"/>
                  </a:moveTo>
                  <a:cubicBezTo>
                    <a:pt x="35" y="4"/>
                    <a:pt x="31" y="12"/>
                    <a:pt x="26" y="14"/>
                  </a:cubicBezTo>
                  <a:cubicBezTo>
                    <a:pt x="19" y="17"/>
                    <a:pt x="0" y="11"/>
                    <a:pt x="2"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0" name="Freeform 1410">
              <a:extLst>
                <a:ext uri="{FF2B5EF4-FFF2-40B4-BE49-F238E27FC236}">
                  <a16:creationId xmlns:a16="http://schemas.microsoft.com/office/drawing/2014/main" id="{A138863D-9BE7-13DD-14C6-6B7AE0A1F13B}"/>
                </a:ext>
              </a:extLst>
            </p:cNvPr>
            <p:cNvSpPr>
              <a:spLocks/>
            </p:cNvSpPr>
            <p:nvPr/>
          </p:nvSpPr>
          <p:spPr bwMode="auto">
            <a:xfrm>
              <a:off x="4917" y="3342"/>
              <a:ext cx="10" cy="6"/>
            </a:xfrm>
            <a:custGeom>
              <a:avLst/>
              <a:gdLst>
                <a:gd name="T0" fmla="*/ 40 w 5"/>
                <a:gd name="T1" fmla="*/ 0 h 3"/>
                <a:gd name="T2" fmla="*/ 0 w 5"/>
                <a:gd name="T3" fmla="*/ 24 h 3"/>
                <a:gd name="T4" fmla="*/ 0 60000 65536"/>
                <a:gd name="T5" fmla="*/ 0 60000 65536"/>
              </a:gdLst>
              <a:ahLst/>
              <a:cxnLst>
                <a:cxn ang="T4">
                  <a:pos x="T0" y="T1"/>
                </a:cxn>
                <a:cxn ang="T5">
                  <a:pos x="T2" y="T3"/>
                </a:cxn>
              </a:cxnLst>
              <a:rect l="0" t="0" r="r" b="b"/>
              <a:pathLst>
                <a:path w="5" h="3">
                  <a:moveTo>
                    <a:pt x="5" y="0"/>
                  </a:moveTo>
                  <a:cubicBezTo>
                    <a:pt x="4" y="2"/>
                    <a:pt x="2" y="3"/>
                    <a:pt x="0"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1" name="Freeform 1411">
              <a:extLst>
                <a:ext uri="{FF2B5EF4-FFF2-40B4-BE49-F238E27FC236}">
                  <a16:creationId xmlns:a16="http://schemas.microsoft.com/office/drawing/2014/main" id="{EC7703E4-462C-C3BF-0C0E-12C050914FBD}"/>
                </a:ext>
              </a:extLst>
            </p:cNvPr>
            <p:cNvSpPr>
              <a:spLocks/>
            </p:cNvSpPr>
            <p:nvPr/>
          </p:nvSpPr>
          <p:spPr bwMode="auto">
            <a:xfrm>
              <a:off x="4865" y="3269"/>
              <a:ext cx="47" cy="33"/>
            </a:xfrm>
            <a:custGeom>
              <a:avLst/>
              <a:gdLst>
                <a:gd name="T0" fmla="*/ 8 w 23"/>
                <a:gd name="T1" fmla="*/ 44 h 15"/>
                <a:gd name="T2" fmla="*/ 16 w 23"/>
                <a:gd name="T3" fmla="*/ 106 h 15"/>
                <a:gd name="T4" fmla="*/ 121 w 23"/>
                <a:gd name="T5" fmla="*/ 141 h 15"/>
                <a:gd name="T6" fmla="*/ 172 w 23"/>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15">
                  <a:moveTo>
                    <a:pt x="1" y="4"/>
                  </a:moveTo>
                  <a:cubicBezTo>
                    <a:pt x="0" y="7"/>
                    <a:pt x="1" y="8"/>
                    <a:pt x="2" y="10"/>
                  </a:cubicBezTo>
                  <a:cubicBezTo>
                    <a:pt x="5" y="15"/>
                    <a:pt x="9" y="15"/>
                    <a:pt x="14" y="13"/>
                  </a:cubicBezTo>
                  <a:cubicBezTo>
                    <a:pt x="20" y="11"/>
                    <a:pt x="23" y="6"/>
                    <a:pt x="2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2" name="Freeform 1412">
              <a:extLst>
                <a:ext uri="{FF2B5EF4-FFF2-40B4-BE49-F238E27FC236}">
                  <a16:creationId xmlns:a16="http://schemas.microsoft.com/office/drawing/2014/main" id="{165AB814-8F0A-EDB3-9F3F-99A3E597F377}"/>
                </a:ext>
              </a:extLst>
            </p:cNvPr>
            <p:cNvSpPr>
              <a:spLocks/>
            </p:cNvSpPr>
            <p:nvPr/>
          </p:nvSpPr>
          <p:spPr bwMode="auto">
            <a:xfrm>
              <a:off x="4804" y="3339"/>
              <a:ext cx="49" cy="40"/>
            </a:xfrm>
            <a:custGeom>
              <a:avLst/>
              <a:gdLst>
                <a:gd name="T0" fmla="*/ 0 w 24"/>
                <a:gd name="T1" fmla="*/ 118 h 18"/>
                <a:gd name="T2" fmla="*/ 180 w 24"/>
                <a:gd name="T3" fmla="*/ 0 h 18"/>
                <a:gd name="T4" fmla="*/ 0 60000 65536"/>
                <a:gd name="T5" fmla="*/ 0 60000 65536"/>
              </a:gdLst>
              <a:ahLst/>
              <a:cxnLst>
                <a:cxn ang="T4">
                  <a:pos x="T0" y="T1"/>
                </a:cxn>
                <a:cxn ang="T5">
                  <a:pos x="T2" y="T3"/>
                </a:cxn>
              </a:cxnLst>
              <a:rect l="0" t="0" r="r" b="b"/>
              <a:pathLst>
                <a:path w="24" h="18">
                  <a:moveTo>
                    <a:pt x="0" y="11"/>
                  </a:moveTo>
                  <a:cubicBezTo>
                    <a:pt x="1" y="18"/>
                    <a:pt x="24" y="10"/>
                    <a:pt x="2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3" name="Freeform 1413">
              <a:extLst>
                <a:ext uri="{FF2B5EF4-FFF2-40B4-BE49-F238E27FC236}">
                  <a16:creationId xmlns:a16="http://schemas.microsoft.com/office/drawing/2014/main" id="{1142B2D5-2CBE-38E3-204E-3E042DC7C7E5}"/>
                </a:ext>
              </a:extLst>
            </p:cNvPr>
            <p:cNvSpPr>
              <a:spLocks/>
            </p:cNvSpPr>
            <p:nvPr/>
          </p:nvSpPr>
          <p:spPr bwMode="auto">
            <a:xfrm>
              <a:off x="4822" y="3359"/>
              <a:ext cx="70" cy="37"/>
            </a:xfrm>
            <a:custGeom>
              <a:avLst/>
              <a:gdLst>
                <a:gd name="T0" fmla="*/ 51 w 34"/>
                <a:gd name="T1" fmla="*/ 20 h 17"/>
                <a:gd name="T2" fmla="*/ 237 w 34"/>
                <a:gd name="T3" fmla="*/ 0 h 17"/>
                <a:gd name="T4" fmla="*/ 0 60000 65536"/>
                <a:gd name="T5" fmla="*/ 0 60000 65536"/>
              </a:gdLst>
              <a:ahLst/>
              <a:cxnLst>
                <a:cxn ang="T4">
                  <a:pos x="T0" y="T1"/>
                </a:cxn>
                <a:cxn ang="T5">
                  <a:pos x="T2" y="T3"/>
                </a:cxn>
              </a:cxnLst>
              <a:rect l="0" t="0" r="r" b="b"/>
              <a:pathLst>
                <a:path w="34" h="17">
                  <a:moveTo>
                    <a:pt x="6" y="2"/>
                  </a:moveTo>
                  <a:cubicBezTo>
                    <a:pt x="0" y="17"/>
                    <a:pt x="34" y="14"/>
                    <a:pt x="2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4" name="Freeform 1414">
              <a:extLst>
                <a:ext uri="{FF2B5EF4-FFF2-40B4-BE49-F238E27FC236}">
                  <a16:creationId xmlns:a16="http://schemas.microsoft.com/office/drawing/2014/main" id="{9670226D-1B34-23B1-6314-BC499D129D9F}"/>
                </a:ext>
              </a:extLst>
            </p:cNvPr>
            <p:cNvSpPr>
              <a:spLocks/>
            </p:cNvSpPr>
            <p:nvPr/>
          </p:nvSpPr>
          <p:spPr bwMode="auto">
            <a:xfrm>
              <a:off x="4878" y="3296"/>
              <a:ext cx="69" cy="61"/>
            </a:xfrm>
            <a:custGeom>
              <a:avLst/>
              <a:gdLst>
                <a:gd name="T0" fmla="*/ 8 w 34"/>
                <a:gd name="T1" fmla="*/ 113 h 28"/>
                <a:gd name="T2" fmla="*/ 185 w 34"/>
                <a:gd name="T3" fmla="*/ 0 h 28"/>
                <a:gd name="T4" fmla="*/ 0 60000 65536"/>
                <a:gd name="T5" fmla="*/ 0 60000 65536"/>
              </a:gdLst>
              <a:ahLst/>
              <a:cxnLst>
                <a:cxn ang="T4">
                  <a:pos x="T0" y="T1"/>
                </a:cxn>
                <a:cxn ang="T5">
                  <a:pos x="T2" y="T3"/>
                </a:cxn>
              </a:cxnLst>
              <a:rect l="0" t="0" r="r" b="b"/>
              <a:pathLst>
                <a:path w="34" h="28">
                  <a:moveTo>
                    <a:pt x="1" y="11"/>
                  </a:moveTo>
                  <a:cubicBezTo>
                    <a:pt x="0" y="28"/>
                    <a:pt x="34" y="10"/>
                    <a:pt x="2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5" name="Freeform 1415">
              <a:extLst>
                <a:ext uri="{FF2B5EF4-FFF2-40B4-BE49-F238E27FC236}">
                  <a16:creationId xmlns:a16="http://schemas.microsoft.com/office/drawing/2014/main" id="{17C867B0-64D6-5900-2B33-A1DC0BDB5B56}"/>
                </a:ext>
              </a:extLst>
            </p:cNvPr>
            <p:cNvSpPr>
              <a:spLocks/>
            </p:cNvSpPr>
            <p:nvPr/>
          </p:nvSpPr>
          <p:spPr bwMode="auto">
            <a:xfrm>
              <a:off x="4894" y="3309"/>
              <a:ext cx="21" cy="11"/>
            </a:xfrm>
            <a:custGeom>
              <a:avLst/>
              <a:gdLst>
                <a:gd name="T0" fmla="*/ 0 w 10"/>
                <a:gd name="T1" fmla="*/ 44 h 5"/>
                <a:gd name="T2" fmla="*/ 92 w 10"/>
                <a:gd name="T3" fmla="*/ 0 h 5"/>
                <a:gd name="T4" fmla="*/ 0 60000 65536"/>
                <a:gd name="T5" fmla="*/ 0 60000 65536"/>
              </a:gdLst>
              <a:ahLst/>
              <a:cxnLst>
                <a:cxn ang="T4">
                  <a:pos x="T0" y="T1"/>
                </a:cxn>
                <a:cxn ang="T5">
                  <a:pos x="T2" y="T3"/>
                </a:cxn>
              </a:cxnLst>
              <a:rect l="0" t="0" r="r" b="b"/>
              <a:pathLst>
                <a:path w="10" h="5">
                  <a:moveTo>
                    <a:pt x="0" y="4"/>
                  </a:moveTo>
                  <a:cubicBezTo>
                    <a:pt x="4" y="5"/>
                    <a:pt x="7" y="3"/>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6" name="Freeform 1416">
              <a:extLst>
                <a:ext uri="{FF2B5EF4-FFF2-40B4-BE49-F238E27FC236}">
                  <a16:creationId xmlns:a16="http://schemas.microsoft.com/office/drawing/2014/main" id="{243C1D08-F5E8-3029-8A73-7A5EEAAF037F}"/>
                </a:ext>
              </a:extLst>
            </p:cNvPr>
            <p:cNvSpPr>
              <a:spLocks/>
            </p:cNvSpPr>
            <p:nvPr/>
          </p:nvSpPr>
          <p:spPr bwMode="auto">
            <a:xfrm>
              <a:off x="4855" y="3361"/>
              <a:ext cx="10" cy="7"/>
            </a:xfrm>
            <a:custGeom>
              <a:avLst/>
              <a:gdLst>
                <a:gd name="T0" fmla="*/ 0 w 5"/>
                <a:gd name="T1" fmla="*/ 0 h 3"/>
                <a:gd name="T2" fmla="*/ 40 w 5"/>
                <a:gd name="T3" fmla="*/ 28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7" name="Freeform 1417">
              <a:extLst>
                <a:ext uri="{FF2B5EF4-FFF2-40B4-BE49-F238E27FC236}">
                  <a16:creationId xmlns:a16="http://schemas.microsoft.com/office/drawing/2014/main" id="{87E853E1-6416-5DB8-E139-E2640806C54D}"/>
                </a:ext>
              </a:extLst>
            </p:cNvPr>
            <p:cNvSpPr>
              <a:spLocks/>
            </p:cNvSpPr>
            <p:nvPr/>
          </p:nvSpPr>
          <p:spPr bwMode="auto">
            <a:xfrm>
              <a:off x="4869" y="3368"/>
              <a:ext cx="56" cy="44"/>
            </a:xfrm>
            <a:custGeom>
              <a:avLst/>
              <a:gdLst>
                <a:gd name="T0" fmla="*/ 0 w 27"/>
                <a:gd name="T1" fmla="*/ 64 h 20"/>
                <a:gd name="T2" fmla="*/ 232 w 27"/>
                <a:gd name="T3" fmla="*/ 0 h 20"/>
                <a:gd name="T4" fmla="*/ 0 60000 65536"/>
                <a:gd name="T5" fmla="*/ 0 60000 65536"/>
              </a:gdLst>
              <a:ahLst/>
              <a:cxnLst>
                <a:cxn ang="T4">
                  <a:pos x="T0" y="T1"/>
                </a:cxn>
                <a:cxn ang="T5">
                  <a:pos x="T2" y="T3"/>
                </a:cxn>
              </a:cxnLst>
              <a:rect l="0" t="0" r="r" b="b"/>
              <a:pathLst>
                <a:path w="27" h="20">
                  <a:moveTo>
                    <a:pt x="0" y="6"/>
                  </a:moveTo>
                  <a:cubicBezTo>
                    <a:pt x="1" y="20"/>
                    <a:pt x="27" y="14"/>
                    <a:pt x="26"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8" name="Freeform 1418">
              <a:extLst>
                <a:ext uri="{FF2B5EF4-FFF2-40B4-BE49-F238E27FC236}">
                  <a16:creationId xmlns:a16="http://schemas.microsoft.com/office/drawing/2014/main" id="{971BBD4C-784A-330B-5C77-3DE2B778F997}"/>
                </a:ext>
              </a:extLst>
            </p:cNvPr>
            <p:cNvSpPr>
              <a:spLocks/>
            </p:cNvSpPr>
            <p:nvPr/>
          </p:nvSpPr>
          <p:spPr bwMode="auto">
            <a:xfrm>
              <a:off x="4892" y="3374"/>
              <a:ext cx="18" cy="14"/>
            </a:xfrm>
            <a:custGeom>
              <a:avLst/>
              <a:gdLst>
                <a:gd name="T0" fmla="*/ 0 w 9"/>
                <a:gd name="T1" fmla="*/ 0 h 6"/>
                <a:gd name="T2" fmla="*/ 72 w 9"/>
                <a:gd name="T3" fmla="*/ 0 h 6"/>
                <a:gd name="T4" fmla="*/ 0 60000 65536"/>
                <a:gd name="T5" fmla="*/ 0 60000 65536"/>
              </a:gdLst>
              <a:ahLst/>
              <a:cxnLst>
                <a:cxn ang="T4">
                  <a:pos x="T0" y="T1"/>
                </a:cxn>
                <a:cxn ang="T5">
                  <a:pos x="T2" y="T3"/>
                </a:cxn>
              </a:cxnLst>
              <a:rect l="0" t="0" r="r" b="b"/>
              <a:pathLst>
                <a:path w="9" h="6">
                  <a:moveTo>
                    <a:pt x="0" y="0"/>
                  </a:moveTo>
                  <a:cubicBezTo>
                    <a:pt x="0" y="6"/>
                    <a:pt x="6" y="2"/>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29" name="Freeform 1419">
              <a:extLst>
                <a:ext uri="{FF2B5EF4-FFF2-40B4-BE49-F238E27FC236}">
                  <a16:creationId xmlns:a16="http://schemas.microsoft.com/office/drawing/2014/main" id="{1C27A9FF-82DD-5B9C-AD7F-6EC7F1E409DA}"/>
                </a:ext>
              </a:extLst>
            </p:cNvPr>
            <p:cNvSpPr>
              <a:spLocks/>
            </p:cNvSpPr>
            <p:nvPr/>
          </p:nvSpPr>
          <p:spPr bwMode="auto">
            <a:xfrm>
              <a:off x="4203" y="3420"/>
              <a:ext cx="19" cy="13"/>
            </a:xfrm>
            <a:custGeom>
              <a:avLst/>
              <a:gdLst>
                <a:gd name="T0" fmla="*/ 0 w 9"/>
                <a:gd name="T1" fmla="*/ 43 h 6"/>
                <a:gd name="T2" fmla="*/ 84 w 9"/>
                <a:gd name="T3" fmla="*/ 0 h 6"/>
                <a:gd name="T4" fmla="*/ 0 60000 65536"/>
                <a:gd name="T5" fmla="*/ 0 60000 65536"/>
              </a:gdLst>
              <a:ahLst/>
              <a:cxnLst>
                <a:cxn ang="T4">
                  <a:pos x="T0" y="T1"/>
                </a:cxn>
                <a:cxn ang="T5">
                  <a:pos x="T2" y="T3"/>
                </a:cxn>
              </a:cxnLst>
              <a:rect l="0" t="0" r="r" b="b"/>
              <a:pathLst>
                <a:path w="9" h="6">
                  <a:moveTo>
                    <a:pt x="0" y="4"/>
                  </a:moveTo>
                  <a:cubicBezTo>
                    <a:pt x="3" y="6"/>
                    <a:pt x="7" y="4"/>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0" name="Freeform 1420">
              <a:extLst>
                <a:ext uri="{FF2B5EF4-FFF2-40B4-BE49-F238E27FC236}">
                  <a16:creationId xmlns:a16="http://schemas.microsoft.com/office/drawing/2014/main" id="{139BD79A-E13E-0FCC-E68A-3A2675148E68}"/>
                </a:ext>
              </a:extLst>
            </p:cNvPr>
            <p:cNvSpPr>
              <a:spLocks/>
            </p:cNvSpPr>
            <p:nvPr/>
          </p:nvSpPr>
          <p:spPr bwMode="auto">
            <a:xfrm>
              <a:off x="4177" y="3442"/>
              <a:ext cx="35" cy="42"/>
            </a:xfrm>
            <a:custGeom>
              <a:avLst/>
              <a:gdLst>
                <a:gd name="T0" fmla="*/ 0 w 17"/>
                <a:gd name="T1" fmla="*/ 153 h 19"/>
                <a:gd name="T2" fmla="*/ 148 w 17"/>
                <a:gd name="T3" fmla="*/ 0 h 19"/>
                <a:gd name="T4" fmla="*/ 0 60000 65536"/>
                <a:gd name="T5" fmla="*/ 0 60000 65536"/>
              </a:gdLst>
              <a:ahLst/>
              <a:cxnLst>
                <a:cxn ang="T4">
                  <a:pos x="T0" y="T1"/>
                </a:cxn>
                <a:cxn ang="T5">
                  <a:pos x="T2" y="T3"/>
                </a:cxn>
              </a:cxnLst>
              <a:rect l="0" t="0" r="r" b="b"/>
              <a:pathLst>
                <a:path w="17" h="19">
                  <a:moveTo>
                    <a:pt x="0" y="14"/>
                  </a:moveTo>
                  <a:cubicBezTo>
                    <a:pt x="6" y="19"/>
                    <a:pt x="16" y="5"/>
                    <a:pt x="1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1" name="Freeform 1421">
              <a:extLst>
                <a:ext uri="{FF2B5EF4-FFF2-40B4-BE49-F238E27FC236}">
                  <a16:creationId xmlns:a16="http://schemas.microsoft.com/office/drawing/2014/main" id="{06B2E307-2564-CF5C-FDB1-98A63BA77C08}"/>
                </a:ext>
              </a:extLst>
            </p:cNvPr>
            <p:cNvSpPr>
              <a:spLocks/>
            </p:cNvSpPr>
            <p:nvPr/>
          </p:nvSpPr>
          <p:spPr bwMode="auto">
            <a:xfrm>
              <a:off x="4224" y="3464"/>
              <a:ext cx="37" cy="48"/>
            </a:xfrm>
            <a:custGeom>
              <a:avLst/>
              <a:gdLst>
                <a:gd name="T0" fmla="*/ 140 w 18"/>
                <a:gd name="T1" fmla="*/ 0 h 22"/>
                <a:gd name="T2" fmla="*/ 148 w 18"/>
                <a:gd name="T3" fmla="*/ 96 h 22"/>
                <a:gd name="T4" fmla="*/ 0 w 18"/>
                <a:gd name="T5" fmla="*/ 218 h 22"/>
                <a:gd name="T6" fmla="*/ 0 60000 65536"/>
                <a:gd name="T7" fmla="*/ 0 60000 65536"/>
                <a:gd name="T8" fmla="*/ 0 60000 65536"/>
              </a:gdLst>
              <a:ahLst/>
              <a:cxnLst>
                <a:cxn ang="T6">
                  <a:pos x="T0" y="T1"/>
                </a:cxn>
                <a:cxn ang="T7">
                  <a:pos x="T2" y="T3"/>
                </a:cxn>
                <a:cxn ang="T8">
                  <a:pos x="T4" y="T5"/>
                </a:cxn>
              </a:cxnLst>
              <a:rect l="0" t="0" r="r" b="b"/>
              <a:pathLst>
                <a:path w="18" h="22">
                  <a:moveTo>
                    <a:pt x="16" y="0"/>
                  </a:moveTo>
                  <a:cubicBezTo>
                    <a:pt x="16" y="3"/>
                    <a:pt x="18" y="6"/>
                    <a:pt x="17" y="9"/>
                  </a:cubicBezTo>
                  <a:cubicBezTo>
                    <a:pt x="15" y="16"/>
                    <a:pt x="7" y="22"/>
                    <a:pt x="0" y="2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2" name="Freeform 1422">
              <a:extLst>
                <a:ext uri="{FF2B5EF4-FFF2-40B4-BE49-F238E27FC236}">
                  <a16:creationId xmlns:a16="http://schemas.microsoft.com/office/drawing/2014/main" id="{33A0A714-0D24-7983-BBF6-297BDF703FF6}"/>
                </a:ext>
              </a:extLst>
            </p:cNvPr>
            <p:cNvSpPr>
              <a:spLocks/>
            </p:cNvSpPr>
            <p:nvPr/>
          </p:nvSpPr>
          <p:spPr bwMode="auto">
            <a:xfrm>
              <a:off x="4228" y="3475"/>
              <a:ext cx="18" cy="15"/>
            </a:xfrm>
            <a:custGeom>
              <a:avLst/>
              <a:gdLst>
                <a:gd name="T0" fmla="*/ 0 w 9"/>
                <a:gd name="T1" fmla="*/ 28 h 7"/>
                <a:gd name="T2" fmla="*/ 72 w 9"/>
                <a:gd name="T3" fmla="*/ 0 h 7"/>
                <a:gd name="T4" fmla="*/ 0 60000 65536"/>
                <a:gd name="T5" fmla="*/ 0 60000 65536"/>
              </a:gdLst>
              <a:ahLst/>
              <a:cxnLst>
                <a:cxn ang="T4">
                  <a:pos x="T0" y="T1"/>
                </a:cxn>
                <a:cxn ang="T5">
                  <a:pos x="T2" y="T3"/>
                </a:cxn>
              </a:cxnLst>
              <a:rect l="0" t="0" r="r" b="b"/>
              <a:pathLst>
                <a:path w="9" h="7">
                  <a:moveTo>
                    <a:pt x="0" y="3"/>
                  </a:moveTo>
                  <a:cubicBezTo>
                    <a:pt x="3" y="7"/>
                    <a:pt x="8" y="4"/>
                    <a:pt x="9"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3" name="Freeform 1423">
              <a:extLst>
                <a:ext uri="{FF2B5EF4-FFF2-40B4-BE49-F238E27FC236}">
                  <a16:creationId xmlns:a16="http://schemas.microsoft.com/office/drawing/2014/main" id="{71323F6A-B0EE-5D01-CA3E-CAE902DFBE47}"/>
                </a:ext>
              </a:extLst>
            </p:cNvPr>
            <p:cNvSpPr>
              <a:spLocks/>
            </p:cNvSpPr>
            <p:nvPr/>
          </p:nvSpPr>
          <p:spPr bwMode="auto">
            <a:xfrm>
              <a:off x="4250" y="3438"/>
              <a:ext cx="15" cy="9"/>
            </a:xfrm>
            <a:custGeom>
              <a:avLst/>
              <a:gdLst>
                <a:gd name="T0" fmla="*/ 0 w 7"/>
                <a:gd name="T1" fmla="*/ 0 h 4"/>
                <a:gd name="T2" fmla="*/ 69 w 7"/>
                <a:gd name="T3" fmla="*/ 36 h 4"/>
                <a:gd name="T4" fmla="*/ 0 60000 65536"/>
                <a:gd name="T5" fmla="*/ 0 60000 65536"/>
              </a:gdLst>
              <a:ahLst/>
              <a:cxnLst>
                <a:cxn ang="T4">
                  <a:pos x="T0" y="T1"/>
                </a:cxn>
                <a:cxn ang="T5">
                  <a:pos x="T2" y="T3"/>
                </a:cxn>
              </a:cxnLst>
              <a:rect l="0" t="0" r="r" b="b"/>
              <a:pathLst>
                <a:path w="7" h="4">
                  <a:moveTo>
                    <a:pt x="0" y="0"/>
                  </a:moveTo>
                  <a:cubicBezTo>
                    <a:pt x="0" y="3"/>
                    <a:pt x="4" y="4"/>
                    <a:pt x="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4" name="Freeform 1424">
              <a:extLst>
                <a:ext uri="{FF2B5EF4-FFF2-40B4-BE49-F238E27FC236}">
                  <a16:creationId xmlns:a16="http://schemas.microsoft.com/office/drawing/2014/main" id="{921EA6AC-4B54-6A03-1C3D-F1F7E4BE3C90}"/>
                </a:ext>
              </a:extLst>
            </p:cNvPr>
            <p:cNvSpPr>
              <a:spLocks/>
            </p:cNvSpPr>
            <p:nvPr/>
          </p:nvSpPr>
          <p:spPr bwMode="auto">
            <a:xfrm>
              <a:off x="4318" y="3259"/>
              <a:ext cx="78" cy="41"/>
            </a:xfrm>
            <a:custGeom>
              <a:avLst/>
              <a:gdLst>
                <a:gd name="T0" fmla="*/ 96 w 38"/>
                <a:gd name="T1" fmla="*/ 0 h 19"/>
                <a:gd name="T2" fmla="*/ 296 w 38"/>
                <a:gd name="T3" fmla="*/ 0 h 19"/>
                <a:gd name="T4" fmla="*/ 0 60000 65536"/>
                <a:gd name="T5" fmla="*/ 0 60000 65536"/>
              </a:gdLst>
              <a:ahLst/>
              <a:cxnLst>
                <a:cxn ang="T4">
                  <a:pos x="T0" y="T1"/>
                </a:cxn>
                <a:cxn ang="T5">
                  <a:pos x="T2" y="T3"/>
                </a:cxn>
              </a:cxnLst>
              <a:rect l="0" t="0" r="r" b="b"/>
              <a:pathLst>
                <a:path w="38" h="19">
                  <a:moveTo>
                    <a:pt x="11" y="0"/>
                  </a:moveTo>
                  <a:cubicBezTo>
                    <a:pt x="0" y="10"/>
                    <a:pt x="38" y="19"/>
                    <a:pt x="34"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5" name="Freeform 1425">
              <a:extLst>
                <a:ext uri="{FF2B5EF4-FFF2-40B4-BE49-F238E27FC236}">
                  <a16:creationId xmlns:a16="http://schemas.microsoft.com/office/drawing/2014/main" id="{D6517181-4DE4-320D-89AE-91689FFB31B8}"/>
                </a:ext>
              </a:extLst>
            </p:cNvPr>
            <p:cNvSpPr>
              <a:spLocks/>
            </p:cNvSpPr>
            <p:nvPr/>
          </p:nvSpPr>
          <p:spPr bwMode="auto">
            <a:xfrm>
              <a:off x="4359" y="3261"/>
              <a:ext cx="14" cy="8"/>
            </a:xfrm>
            <a:custGeom>
              <a:avLst/>
              <a:gdLst>
                <a:gd name="T0" fmla="*/ 0 w 7"/>
                <a:gd name="T1" fmla="*/ 0 h 4"/>
                <a:gd name="T2" fmla="*/ 56 w 7"/>
                <a:gd name="T3" fmla="*/ 16 h 4"/>
                <a:gd name="T4" fmla="*/ 0 60000 65536"/>
                <a:gd name="T5" fmla="*/ 0 60000 65536"/>
              </a:gdLst>
              <a:ahLst/>
              <a:cxnLst>
                <a:cxn ang="T4">
                  <a:pos x="T0" y="T1"/>
                </a:cxn>
                <a:cxn ang="T5">
                  <a:pos x="T2" y="T3"/>
                </a:cxn>
              </a:cxnLst>
              <a:rect l="0" t="0" r="r" b="b"/>
              <a:pathLst>
                <a:path w="7" h="4">
                  <a:moveTo>
                    <a:pt x="0" y="0"/>
                  </a:moveTo>
                  <a:cubicBezTo>
                    <a:pt x="1" y="3"/>
                    <a:pt x="4" y="4"/>
                    <a:pt x="7"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6" name="Freeform 1426">
              <a:extLst>
                <a:ext uri="{FF2B5EF4-FFF2-40B4-BE49-F238E27FC236}">
                  <a16:creationId xmlns:a16="http://schemas.microsoft.com/office/drawing/2014/main" id="{12CACBC4-348A-9D58-67AC-38B07EB9F387}"/>
                </a:ext>
              </a:extLst>
            </p:cNvPr>
            <p:cNvSpPr>
              <a:spLocks/>
            </p:cNvSpPr>
            <p:nvPr/>
          </p:nvSpPr>
          <p:spPr bwMode="auto">
            <a:xfrm>
              <a:off x="4392" y="3245"/>
              <a:ext cx="63" cy="46"/>
            </a:xfrm>
            <a:custGeom>
              <a:avLst/>
              <a:gdLst>
                <a:gd name="T0" fmla="*/ 116 w 31"/>
                <a:gd name="T1" fmla="*/ 0 h 21"/>
                <a:gd name="T2" fmla="*/ 24 w 31"/>
                <a:gd name="T3" fmla="*/ 116 h 21"/>
                <a:gd name="T4" fmla="*/ 236 w 31"/>
                <a:gd name="T5" fmla="*/ 33 h 21"/>
                <a:gd name="T6" fmla="*/ 0 60000 65536"/>
                <a:gd name="T7" fmla="*/ 0 60000 65536"/>
                <a:gd name="T8" fmla="*/ 0 60000 65536"/>
              </a:gdLst>
              <a:ahLst/>
              <a:cxnLst>
                <a:cxn ang="T6">
                  <a:pos x="T0" y="T1"/>
                </a:cxn>
                <a:cxn ang="T7">
                  <a:pos x="T2" y="T3"/>
                </a:cxn>
                <a:cxn ang="T8">
                  <a:pos x="T4" y="T5"/>
                </a:cxn>
              </a:cxnLst>
              <a:rect l="0" t="0" r="r" b="b"/>
              <a:pathLst>
                <a:path w="31" h="21">
                  <a:moveTo>
                    <a:pt x="14" y="0"/>
                  </a:moveTo>
                  <a:cubicBezTo>
                    <a:pt x="8" y="0"/>
                    <a:pt x="0" y="5"/>
                    <a:pt x="3" y="11"/>
                  </a:cubicBezTo>
                  <a:cubicBezTo>
                    <a:pt x="8" y="21"/>
                    <a:pt x="31" y="15"/>
                    <a:pt x="28"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7" name="Freeform 1427">
              <a:extLst>
                <a:ext uri="{FF2B5EF4-FFF2-40B4-BE49-F238E27FC236}">
                  <a16:creationId xmlns:a16="http://schemas.microsoft.com/office/drawing/2014/main" id="{A3EED8A2-E98F-F639-FFB1-5746806735B0}"/>
                </a:ext>
              </a:extLst>
            </p:cNvPr>
            <p:cNvSpPr>
              <a:spLocks/>
            </p:cNvSpPr>
            <p:nvPr/>
          </p:nvSpPr>
          <p:spPr bwMode="auto">
            <a:xfrm>
              <a:off x="4412" y="3261"/>
              <a:ext cx="17" cy="6"/>
            </a:xfrm>
            <a:custGeom>
              <a:avLst/>
              <a:gdLst>
                <a:gd name="T0" fmla="*/ 0 w 8"/>
                <a:gd name="T1" fmla="*/ 0 h 3"/>
                <a:gd name="T2" fmla="*/ 77 w 8"/>
                <a:gd name="T3" fmla="*/ 0 h 3"/>
                <a:gd name="T4" fmla="*/ 0 60000 65536"/>
                <a:gd name="T5" fmla="*/ 0 60000 65536"/>
              </a:gdLst>
              <a:ahLst/>
              <a:cxnLst>
                <a:cxn ang="T4">
                  <a:pos x="T0" y="T1"/>
                </a:cxn>
                <a:cxn ang="T5">
                  <a:pos x="T2" y="T3"/>
                </a:cxn>
              </a:cxnLst>
              <a:rect l="0" t="0" r="r" b="b"/>
              <a:pathLst>
                <a:path w="8" h="3">
                  <a:moveTo>
                    <a:pt x="0" y="0"/>
                  </a:moveTo>
                  <a:cubicBezTo>
                    <a:pt x="1" y="3"/>
                    <a:pt x="5"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8" name="Freeform 1428">
              <a:extLst>
                <a:ext uri="{FF2B5EF4-FFF2-40B4-BE49-F238E27FC236}">
                  <a16:creationId xmlns:a16="http://schemas.microsoft.com/office/drawing/2014/main" id="{A3B0A9BB-8CA1-2710-EA66-48670A2D6B6E}"/>
                </a:ext>
              </a:extLst>
            </p:cNvPr>
            <p:cNvSpPr>
              <a:spLocks/>
            </p:cNvSpPr>
            <p:nvPr/>
          </p:nvSpPr>
          <p:spPr bwMode="auto">
            <a:xfrm>
              <a:off x="4386" y="3278"/>
              <a:ext cx="24" cy="20"/>
            </a:xfrm>
            <a:custGeom>
              <a:avLst/>
              <a:gdLst>
                <a:gd name="T0" fmla="*/ 0 w 12"/>
                <a:gd name="T1" fmla="*/ 98 h 9"/>
                <a:gd name="T2" fmla="*/ 96 w 12"/>
                <a:gd name="T3" fmla="*/ 0 h 9"/>
                <a:gd name="T4" fmla="*/ 0 60000 65536"/>
                <a:gd name="T5" fmla="*/ 0 60000 65536"/>
              </a:gdLst>
              <a:ahLst/>
              <a:cxnLst>
                <a:cxn ang="T4">
                  <a:pos x="T0" y="T1"/>
                </a:cxn>
                <a:cxn ang="T5">
                  <a:pos x="T2" y="T3"/>
                </a:cxn>
              </a:cxnLst>
              <a:rect l="0" t="0" r="r" b="b"/>
              <a:pathLst>
                <a:path w="12" h="9">
                  <a:moveTo>
                    <a:pt x="0" y="9"/>
                  </a:moveTo>
                  <a:cubicBezTo>
                    <a:pt x="0" y="4"/>
                    <a:pt x="7" y="0"/>
                    <a:pt x="12"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39" name="Freeform 1429">
              <a:extLst>
                <a:ext uri="{FF2B5EF4-FFF2-40B4-BE49-F238E27FC236}">
                  <a16:creationId xmlns:a16="http://schemas.microsoft.com/office/drawing/2014/main" id="{7D362B6A-EA56-D08D-4DDC-A3058CEE4BE5}"/>
                </a:ext>
              </a:extLst>
            </p:cNvPr>
            <p:cNvSpPr>
              <a:spLocks/>
            </p:cNvSpPr>
            <p:nvPr/>
          </p:nvSpPr>
          <p:spPr bwMode="auto">
            <a:xfrm>
              <a:off x="4439" y="3283"/>
              <a:ext cx="25" cy="17"/>
            </a:xfrm>
            <a:custGeom>
              <a:avLst/>
              <a:gdLst>
                <a:gd name="T0" fmla="*/ 35 w 12"/>
                <a:gd name="T1" fmla="*/ 0 h 8"/>
                <a:gd name="T2" fmla="*/ 108 w 12"/>
                <a:gd name="T3" fmla="*/ 60 h 8"/>
                <a:gd name="T4" fmla="*/ 0 60000 65536"/>
                <a:gd name="T5" fmla="*/ 0 60000 65536"/>
              </a:gdLst>
              <a:ahLst/>
              <a:cxnLst>
                <a:cxn ang="T4">
                  <a:pos x="T0" y="T1"/>
                </a:cxn>
                <a:cxn ang="T5">
                  <a:pos x="T2" y="T3"/>
                </a:cxn>
              </a:cxnLst>
              <a:rect l="0" t="0" r="r" b="b"/>
              <a:pathLst>
                <a:path w="12" h="8">
                  <a:moveTo>
                    <a:pt x="4" y="0"/>
                  </a:moveTo>
                  <a:cubicBezTo>
                    <a:pt x="0" y="5"/>
                    <a:pt x="7" y="8"/>
                    <a:pt x="12" y="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0" name="Freeform 1430">
              <a:extLst>
                <a:ext uri="{FF2B5EF4-FFF2-40B4-BE49-F238E27FC236}">
                  <a16:creationId xmlns:a16="http://schemas.microsoft.com/office/drawing/2014/main" id="{B8D5011A-6CE1-5C9D-6947-086DE1F3F8C6}"/>
                </a:ext>
              </a:extLst>
            </p:cNvPr>
            <p:cNvSpPr>
              <a:spLocks/>
            </p:cNvSpPr>
            <p:nvPr/>
          </p:nvSpPr>
          <p:spPr bwMode="auto">
            <a:xfrm>
              <a:off x="4443" y="3252"/>
              <a:ext cx="76" cy="35"/>
            </a:xfrm>
            <a:custGeom>
              <a:avLst/>
              <a:gdLst>
                <a:gd name="T0" fmla="*/ 97 w 37"/>
                <a:gd name="T1" fmla="*/ 0 h 16"/>
                <a:gd name="T2" fmla="*/ 269 w 37"/>
                <a:gd name="T3" fmla="*/ 0 h 16"/>
                <a:gd name="T4" fmla="*/ 0 60000 65536"/>
                <a:gd name="T5" fmla="*/ 0 60000 65536"/>
              </a:gdLst>
              <a:ahLst/>
              <a:cxnLst>
                <a:cxn ang="T4">
                  <a:pos x="T0" y="T1"/>
                </a:cxn>
                <a:cxn ang="T5">
                  <a:pos x="T2" y="T3"/>
                </a:cxn>
              </a:cxnLst>
              <a:rect l="0" t="0" r="r" b="b"/>
              <a:pathLst>
                <a:path w="37" h="16">
                  <a:moveTo>
                    <a:pt x="11" y="0"/>
                  </a:moveTo>
                  <a:cubicBezTo>
                    <a:pt x="0" y="12"/>
                    <a:pt x="37" y="16"/>
                    <a:pt x="3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1" name="Freeform 1431">
              <a:extLst>
                <a:ext uri="{FF2B5EF4-FFF2-40B4-BE49-F238E27FC236}">
                  <a16:creationId xmlns:a16="http://schemas.microsoft.com/office/drawing/2014/main" id="{3E6800A8-76B4-E161-D6D2-C01DC46172E3}"/>
                </a:ext>
              </a:extLst>
            </p:cNvPr>
            <p:cNvSpPr>
              <a:spLocks/>
            </p:cNvSpPr>
            <p:nvPr/>
          </p:nvSpPr>
          <p:spPr bwMode="auto">
            <a:xfrm>
              <a:off x="4476" y="3259"/>
              <a:ext cx="10" cy="2"/>
            </a:xfrm>
            <a:custGeom>
              <a:avLst/>
              <a:gdLst>
                <a:gd name="T0" fmla="*/ 0 w 5"/>
                <a:gd name="T1" fmla="*/ 0 h 1"/>
                <a:gd name="T2" fmla="*/ 40 w 5"/>
                <a:gd name="T3" fmla="*/ 8 h 1"/>
                <a:gd name="T4" fmla="*/ 0 60000 65536"/>
                <a:gd name="T5" fmla="*/ 0 60000 65536"/>
              </a:gdLst>
              <a:ahLst/>
              <a:cxnLst>
                <a:cxn ang="T4">
                  <a:pos x="T0" y="T1"/>
                </a:cxn>
                <a:cxn ang="T5">
                  <a:pos x="T2" y="T3"/>
                </a:cxn>
              </a:cxnLst>
              <a:rect l="0" t="0" r="r" b="b"/>
              <a:pathLst>
                <a:path w="5" h="1">
                  <a:moveTo>
                    <a:pt x="0" y="0"/>
                  </a:moveTo>
                  <a:cubicBezTo>
                    <a:pt x="1" y="1"/>
                    <a:pt x="3" y="1"/>
                    <a:pt x="5"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2" name="Freeform 1432">
              <a:extLst>
                <a:ext uri="{FF2B5EF4-FFF2-40B4-BE49-F238E27FC236}">
                  <a16:creationId xmlns:a16="http://schemas.microsoft.com/office/drawing/2014/main" id="{B83916A3-4917-04A5-64A4-306C82E5437E}"/>
                </a:ext>
              </a:extLst>
            </p:cNvPr>
            <p:cNvSpPr>
              <a:spLocks/>
            </p:cNvSpPr>
            <p:nvPr/>
          </p:nvSpPr>
          <p:spPr bwMode="auto">
            <a:xfrm>
              <a:off x="4660" y="3267"/>
              <a:ext cx="60" cy="33"/>
            </a:xfrm>
            <a:custGeom>
              <a:avLst/>
              <a:gdLst>
                <a:gd name="T0" fmla="*/ 8 w 29"/>
                <a:gd name="T1" fmla="*/ 0 h 15"/>
                <a:gd name="T2" fmla="*/ 52 w 29"/>
                <a:gd name="T3" fmla="*/ 106 h 15"/>
                <a:gd name="T4" fmla="*/ 257 w 29"/>
                <a:gd name="T5" fmla="*/ 44 h 15"/>
                <a:gd name="T6" fmla="*/ 0 60000 65536"/>
                <a:gd name="T7" fmla="*/ 0 60000 65536"/>
                <a:gd name="T8" fmla="*/ 0 60000 65536"/>
              </a:gdLst>
              <a:ahLst/>
              <a:cxnLst>
                <a:cxn ang="T6">
                  <a:pos x="T0" y="T1"/>
                </a:cxn>
                <a:cxn ang="T7">
                  <a:pos x="T2" y="T3"/>
                </a:cxn>
                <a:cxn ang="T8">
                  <a:pos x="T4" y="T5"/>
                </a:cxn>
              </a:cxnLst>
              <a:rect l="0" t="0" r="r" b="b"/>
              <a:pathLst>
                <a:path w="29" h="15">
                  <a:moveTo>
                    <a:pt x="1" y="0"/>
                  </a:moveTo>
                  <a:cubicBezTo>
                    <a:pt x="0" y="4"/>
                    <a:pt x="3" y="8"/>
                    <a:pt x="6" y="10"/>
                  </a:cubicBezTo>
                  <a:cubicBezTo>
                    <a:pt x="13" y="15"/>
                    <a:pt x="23" y="9"/>
                    <a:pt x="29"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3" name="Freeform 1433">
              <a:extLst>
                <a:ext uri="{FF2B5EF4-FFF2-40B4-BE49-F238E27FC236}">
                  <a16:creationId xmlns:a16="http://schemas.microsoft.com/office/drawing/2014/main" id="{2DB3E74A-6A27-FF48-9258-B97CEE298564}"/>
                </a:ext>
              </a:extLst>
            </p:cNvPr>
            <p:cNvSpPr>
              <a:spLocks/>
            </p:cNvSpPr>
            <p:nvPr/>
          </p:nvSpPr>
          <p:spPr bwMode="auto">
            <a:xfrm>
              <a:off x="4677" y="3272"/>
              <a:ext cx="18" cy="8"/>
            </a:xfrm>
            <a:custGeom>
              <a:avLst/>
              <a:gdLst>
                <a:gd name="T0" fmla="*/ 0 w 9"/>
                <a:gd name="T1" fmla="*/ 0 h 4"/>
                <a:gd name="T2" fmla="*/ 72 w 9"/>
                <a:gd name="T3" fmla="*/ 24 h 4"/>
                <a:gd name="T4" fmla="*/ 0 60000 65536"/>
                <a:gd name="T5" fmla="*/ 0 60000 65536"/>
              </a:gdLst>
              <a:ahLst/>
              <a:cxnLst>
                <a:cxn ang="T4">
                  <a:pos x="T0" y="T1"/>
                </a:cxn>
                <a:cxn ang="T5">
                  <a:pos x="T2" y="T3"/>
                </a:cxn>
              </a:cxnLst>
              <a:rect l="0" t="0" r="r" b="b"/>
              <a:pathLst>
                <a:path w="9" h="4">
                  <a:moveTo>
                    <a:pt x="0" y="0"/>
                  </a:moveTo>
                  <a:cubicBezTo>
                    <a:pt x="0" y="4"/>
                    <a:pt x="6" y="4"/>
                    <a:pt x="9"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4" name="Freeform 1434">
              <a:extLst>
                <a:ext uri="{FF2B5EF4-FFF2-40B4-BE49-F238E27FC236}">
                  <a16:creationId xmlns:a16="http://schemas.microsoft.com/office/drawing/2014/main" id="{F926CE09-B9A4-1092-6515-CB9873C10B22}"/>
                </a:ext>
              </a:extLst>
            </p:cNvPr>
            <p:cNvSpPr>
              <a:spLocks/>
            </p:cNvSpPr>
            <p:nvPr/>
          </p:nvSpPr>
          <p:spPr bwMode="auto">
            <a:xfrm>
              <a:off x="4720" y="3261"/>
              <a:ext cx="72" cy="43"/>
            </a:xfrm>
            <a:custGeom>
              <a:avLst/>
              <a:gdLst>
                <a:gd name="T0" fmla="*/ 25 w 35"/>
                <a:gd name="T1" fmla="*/ 0 h 20"/>
                <a:gd name="T2" fmla="*/ 263 w 35"/>
                <a:gd name="T3" fmla="*/ 9 h 20"/>
                <a:gd name="T4" fmla="*/ 0 60000 65536"/>
                <a:gd name="T5" fmla="*/ 0 60000 65536"/>
              </a:gdLst>
              <a:ahLst/>
              <a:cxnLst>
                <a:cxn ang="T4">
                  <a:pos x="T0" y="T1"/>
                </a:cxn>
                <a:cxn ang="T5">
                  <a:pos x="T2" y="T3"/>
                </a:cxn>
              </a:cxnLst>
              <a:rect l="0" t="0" r="r" b="b"/>
              <a:pathLst>
                <a:path w="35" h="20">
                  <a:moveTo>
                    <a:pt x="3" y="0"/>
                  </a:moveTo>
                  <a:cubicBezTo>
                    <a:pt x="0" y="20"/>
                    <a:pt x="35" y="10"/>
                    <a:pt x="30"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5" name="Freeform 1435">
              <a:extLst>
                <a:ext uri="{FF2B5EF4-FFF2-40B4-BE49-F238E27FC236}">
                  <a16:creationId xmlns:a16="http://schemas.microsoft.com/office/drawing/2014/main" id="{4FE0EB03-B2E5-D8A5-9400-9749306F119D}"/>
                </a:ext>
              </a:extLst>
            </p:cNvPr>
            <p:cNvSpPr>
              <a:spLocks/>
            </p:cNvSpPr>
            <p:nvPr/>
          </p:nvSpPr>
          <p:spPr bwMode="auto">
            <a:xfrm>
              <a:off x="4744" y="3267"/>
              <a:ext cx="13" cy="5"/>
            </a:xfrm>
            <a:custGeom>
              <a:avLst/>
              <a:gdLst>
                <a:gd name="T0" fmla="*/ 0 w 6"/>
                <a:gd name="T1" fmla="*/ 0 h 2"/>
                <a:gd name="T2" fmla="*/ 61 w 6"/>
                <a:gd name="T3" fmla="*/ 33 h 2"/>
                <a:gd name="T4" fmla="*/ 0 60000 65536"/>
                <a:gd name="T5" fmla="*/ 0 60000 65536"/>
              </a:gdLst>
              <a:ahLst/>
              <a:cxnLst>
                <a:cxn ang="T4">
                  <a:pos x="T0" y="T1"/>
                </a:cxn>
                <a:cxn ang="T5">
                  <a:pos x="T2" y="T3"/>
                </a:cxn>
              </a:cxnLst>
              <a:rect l="0" t="0" r="r" b="b"/>
              <a:pathLst>
                <a:path w="6" h="2">
                  <a:moveTo>
                    <a:pt x="0" y="0"/>
                  </a:moveTo>
                  <a:cubicBezTo>
                    <a:pt x="1" y="2"/>
                    <a:pt x="4" y="2"/>
                    <a:pt x="6"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6" name="Freeform 1436">
              <a:extLst>
                <a:ext uri="{FF2B5EF4-FFF2-40B4-BE49-F238E27FC236}">
                  <a16:creationId xmlns:a16="http://schemas.microsoft.com/office/drawing/2014/main" id="{826C7550-260A-6695-1D35-DC15E16E483B}"/>
                </a:ext>
              </a:extLst>
            </p:cNvPr>
            <p:cNvSpPr>
              <a:spLocks/>
            </p:cNvSpPr>
            <p:nvPr/>
          </p:nvSpPr>
          <p:spPr bwMode="auto">
            <a:xfrm>
              <a:off x="4732" y="3296"/>
              <a:ext cx="53" cy="32"/>
            </a:xfrm>
            <a:custGeom>
              <a:avLst/>
              <a:gdLst>
                <a:gd name="T0" fmla="*/ 33 w 26"/>
                <a:gd name="T1" fmla="*/ 0 h 15"/>
                <a:gd name="T2" fmla="*/ 220 w 26"/>
                <a:gd name="T3" fmla="*/ 49 h 15"/>
                <a:gd name="T4" fmla="*/ 0 60000 65536"/>
                <a:gd name="T5" fmla="*/ 0 60000 65536"/>
              </a:gdLst>
              <a:ahLst/>
              <a:cxnLst>
                <a:cxn ang="T4">
                  <a:pos x="T0" y="T1"/>
                </a:cxn>
                <a:cxn ang="T5">
                  <a:pos x="T2" y="T3"/>
                </a:cxn>
              </a:cxnLst>
              <a:rect l="0" t="0" r="r" b="b"/>
              <a:pathLst>
                <a:path w="26" h="15">
                  <a:moveTo>
                    <a:pt x="4" y="0"/>
                  </a:moveTo>
                  <a:cubicBezTo>
                    <a:pt x="0" y="15"/>
                    <a:pt x="19" y="10"/>
                    <a:pt x="26"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7" name="Freeform 1437">
              <a:extLst>
                <a:ext uri="{FF2B5EF4-FFF2-40B4-BE49-F238E27FC236}">
                  <a16:creationId xmlns:a16="http://schemas.microsoft.com/office/drawing/2014/main" id="{91242D85-6331-B43B-EB79-D82A64035F7E}"/>
                </a:ext>
              </a:extLst>
            </p:cNvPr>
            <p:cNvSpPr>
              <a:spLocks/>
            </p:cNvSpPr>
            <p:nvPr/>
          </p:nvSpPr>
          <p:spPr bwMode="auto">
            <a:xfrm>
              <a:off x="4759" y="3298"/>
              <a:ext cx="10" cy="9"/>
            </a:xfrm>
            <a:custGeom>
              <a:avLst/>
              <a:gdLst>
                <a:gd name="T0" fmla="*/ 0 w 5"/>
                <a:gd name="T1" fmla="*/ 0 h 4"/>
                <a:gd name="T2" fmla="*/ 40 w 5"/>
                <a:gd name="T3" fmla="*/ 36 h 4"/>
                <a:gd name="T4" fmla="*/ 0 60000 65536"/>
                <a:gd name="T5" fmla="*/ 0 60000 65536"/>
              </a:gdLst>
              <a:ahLst/>
              <a:cxnLst>
                <a:cxn ang="T4">
                  <a:pos x="T0" y="T1"/>
                </a:cxn>
                <a:cxn ang="T5">
                  <a:pos x="T2" y="T3"/>
                </a:cxn>
              </a:cxnLst>
              <a:rect l="0" t="0" r="r" b="b"/>
              <a:pathLst>
                <a:path w="5" h="4">
                  <a:moveTo>
                    <a:pt x="0" y="0"/>
                  </a:moveTo>
                  <a:cubicBezTo>
                    <a:pt x="1" y="3"/>
                    <a:pt x="2" y="4"/>
                    <a:pt x="5"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8" name="Freeform 1438">
              <a:extLst>
                <a:ext uri="{FF2B5EF4-FFF2-40B4-BE49-F238E27FC236}">
                  <a16:creationId xmlns:a16="http://schemas.microsoft.com/office/drawing/2014/main" id="{4AB37AA2-6495-4856-E2FD-0604B0D4FB60}"/>
                </a:ext>
              </a:extLst>
            </p:cNvPr>
            <p:cNvSpPr>
              <a:spLocks/>
            </p:cNvSpPr>
            <p:nvPr/>
          </p:nvSpPr>
          <p:spPr bwMode="auto">
            <a:xfrm>
              <a:off x="4777" y="3335"/>
              <a:ext cx="47" cy="31"/>
            </a:xfrm>
            <a:custGeom>
              <a:avLst/>
              <a:gdLst>
                <a:gd name="T0" fmla="*/ 16 w 23"/>
                <a:gd name="T1" fmla="*/ 0 h 14"/>
                <a:gd name="T2" fmla="*/ 196 w 23"/>
                <a:gd name="T3" fmla="*/ 0 h 14"/>
                <a:gd name="T4" fmla="*/ 0 60000 65536"/>
                <a:gd name="T5" fmla="*/ 0 60000 65536"/>
              </a:gdLst>
              <a:ahLst/>
              <a:cxnLst>
                <a:cxn ang="T4">
                  <a:pos x="T0" y="T1"/>
                </a:cxn>
                <a:cxn ang="T5">
                  <a:pos x="T2" y="T3"/>
                </a:cxn>
              </a:cxnLst>
              <a:rect l="0" t="0" r="r" b="b"/>
              <a:pathLst>
                <a:path w="23" h="14">
                  <a:moveTo>
                    <a:pt x="2" y="0"/>
                  </a:moveTo>
                  <a:cubicBezTo>
                    <a:pt x="0" y="14"/>
                    <a:pt x="21" y="11"/>
                    <a:pt x="23"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49" name="Freeform 1439">
              <a:extLst>
                <a:ext uri="{FF2B5EF4-FFF2-40B4-BE49-F238E27FC236}">
                  <a16:creationId xmlns:a16="http://schemas.microsoft.com/office/drawing/2014/main" id="{AC4E166D-56B4-0647-62D2-F9E272108051}"/>
                </a:ext>
              </a:extLst>
            </p:cNvPr>
            <p:cNvSpPr>
              <a:spLocks/>
            </p:cNvSpPr>
            <p:nvPr/>
          </p:nvSpPr>
          <p:spPr bwMode="auto">
            <a:xfrm>
              <a:off x="4796" y="3335"/>
              <a:ext cx="10" cy="7"/>
            </a:xfrm>
            <a:custGeom>
              <a:avLst/>
              <a:gdLst>
                <a:gd name="T0" fmla="*/ 0 w 5"/>
                <a:gd name="T1" fmla="*/ 0 h 3"/>
                <a:gd name="T2" fmla="*/ 40 w 5"/>
                <a:gd name="T3" fmla="*/ 28 h 3"/>
                <a:gd name="T4" fmla="*/ 0 60000 65536"/>
                <a:gd name="T5" fmla="*/ 0 60000 65536"/>
              </a:gdLst>
              <a:ahLst/>
              <a:cxnLst>
                <a:cxn ang="T4">
                  <a:pos x="T0" y="T1"/>
                </a:cxn>
                <a:cxn ang="T5">
                  <a:pos x="T2" y="T3"/>
                </a:cxn>
              </a:cxnLst>
              <a:rect l="0" t="0" r="r" b="b"/>
              <a:pathLst>
                <a:path w="5" h="3">
                  <a:moveTo>
                    <a:pt x="0" y="0"/>
                  </a:moveTo>
                  <a:cubicBezTo>
                    <a:pt x="1" y="2"/>
                    <a:pt x="3" y="3"/>
                    <a:pt x="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0" name="Freeform 1440">
              <a:extLst>
                <a:ext uri="{FF2B5EF4-FFF2-40B4-BE49-F238E27FC236}">
                  <a16:creationId xmlns:a16="http://schemas.microsoft.com/office/drawing/2014/main" id="{BCF6124C-8901-6BDF-45B9-8D4260FD54C5}"/>
                </a:ext>
              </a:extLst>
            </p:cNvPr>
            <p:cNvSpPr>
              <a:spLocks/>
            </p:cNvSpPr>
            <p:nvPr/>
          </p:nvSpPr>
          <p:spPr bwMode="auto">
            <a:xfrm>
              <a:off x="4779" y="3267"/>
              <a:ext cx="56" cy="31"/>
            </a:xfrm>
            <a:custGeom>
              <a:avLst/>
              <a:gdLst>
                <a:gd name="T0" fmla="*/ 25 w 27"/>
                <a:gd name="T1" fmla="*/ 9 h 14"/>
                <a:gd name="T2" fmla="*/ 151 w 27"/>
                <a:gd name="T3" fmla="*/ 133 h 14"/>
                <a:gd name="T4" fmla="*/ 241 w 27"/>
                <a:gd name="T5" fmla="*/ 0 h 14"/>
                <a:gd name="T6" fmla="*/ 0 60000 65536"/>
                <a:gd name="T7" fmla="*/ 0 60000 65536"/>
                <a:gd name="T8" fmla="*/ 0 60000 65536"/>
              </a:gdLst>
              <a:ahLst/>
              <a:cxnLst>
                <a:cxn ang="T6">
                  <a:pos x="T0" y="T1"/>
                </a:cxn>
                <a:cxn ang="T7">
                  <a:pos x="T2" y="T3"/>
                </a:cxn>
                <a:cxn ang="T8">
                  <a:pos x="T4" y="T5"/>
                </a:cxn>
              </a:cxnLst>
              <a:rect l="0" t="0" r="r" b="b"/>
              <a:pathLst>
                <a:path w="27" h="14">
                  <a:moveTo>
                    <a:pt x="3" y="1"/>
                  </a:moveTo>
                  <a:cubicBezTo>
                    <a:pt x="0" y="9"/>
                    <a:pt x="11" y="14"/>
                    <a:pt x="17" y="12"/>
                  </a:cubicBezTo>
                  <a:cubicBezTo>
                    <a:pt x="22" y="11"/>
                    <a:pt x="26" y="5"/>
                    <a:pt x="27"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1" name="Freeform 1441">
              <a:extLst>
                <a:ext uri="{FF2B5EF4-FFF2-40B4-BE49-F238E27FC236}">
                  <a16:creationId xmlns:a16="http://schemas.microsoft.com/office/drawing/2014/main" id="{C11E637F-7CE1-124A-ACF8-BFDFE2CA7E64}"/>
                </a:ext>
              </a:extLst>
            </p:cNvPr>
            <p:cNvSpPr>
              <a:spLocks/>
            </p:cNvSpPr>
            <p:nvPr/>
          </p:nvSpPr>
          <p:spPr bwMode="auto">
            <a:xfrm>
              <a:off x="4800" y="3274"/>
              <a:ext cx="14" cy="6"/>
            </a:xfrm>
            <a:custGeom>
              <a:avLst/>
              <a:gdLst>
                <a:gd name="T0" fmla="*/ 0 w 7"/>
                <a:gd name="T1" fmla="*/ 0 h 3"/>
                <a:gd name="T2" fmla="*/ 56 w 7"/>
                <a:gd name="T3" fmla="*/ 16 h 3"/>
                <a:gd name="T4" fmla="*/ 0 60000 65536"/>
                <a:gd name="T5" fmla="*/ 0 60000 65536"/>
              </a:gdLst>
              <a:ahLst/>
              <a:cxnLst>
                <a:cxn ang="T4">
                  <a:pos x="T0" y="T1"/>
                </a:cxn>
                <a:cxn ang="T5">
                  <a:pos x="T2" y="T3"/>
                </a:cxn>
              </a:cxnLst>
              <a:rect l="0" t="0" r="r" b="b"/>
              <a:pathLst>
                <a:path w="7" h="3">
                  <a:moveTo>
                    <a:pt x="0" y="0"/>
                  </a:moveTo>
                  <a:cubicBezTo>
                    <a:pt x="1" y="3"/>
                    <a:pt x="4" y="3"/>
                    <a:pt x="7"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2" name="Freeform 1442">
              <a:extLst>
                <a:ext uri="{FF2B5EF4-FFF2-40B4-BE49-F238E27FC236}">
                  <a16:creationId xmlns:a16="http://schemas.microsoft.com/office/drawing/2014/main" id="{052C1D19-33ED-1E6A-9FFF-83919B26ED35}"/>
                </a:ext>
              </a:extLst>
            </p:cNvPr>
            <p:cNvSpPr>
              <a:spLocks/>
            </p:cNvSpPr>
            <p:nvPr/>
          </p:nvSpPr>
          <p:spPr bwMode="auto">
            <a:xfrm>
              <a:off x="4912" y="3276"/>
              <a:ext cx="33" cy="22"/>
            </a:xfrm>
            <a:custGeom>
              <a:avLst/>
              <a:gdLst>
                <a:gd name="T0" fmla="*/ 0 w 16"/>
                <a:gd name="T1" fmla="*/ 0 h 10"/>
                <a:gd name="T2" fmla="*/ 140 w 16"/>
                <a:gd name="T3" fmla="*/ 73 h 10"/>
                <a:gd name="T4" fmla="*/ 0 60000 65536"/>
                <a:gd name="T5" fmla="*/ 0 60000 65536"/>
              </a:gdLst>
              <a:ahLst/>
              <a:cxnLst>
                <a:cxn ang="T4">
                  <a:pos x="T0" y="T1"/>
                </a:cxn>
                <a:cxn ang="T5">
                  <a:pos x="T2" y="T3"/>
                </a:cxn>
              </a:cxnLst>
              <a:rect l="0" t="0" r="r" b="b"/>
              <a:pathLst>
                <a:path w="16" h="10">
                  <a:moveTo>
                    <a:pt x="0" y="0"/>
                  </a:moveTo>
                  <a:cubicBezTo>
                    <a:pt x="0" y="8"/>
                    <a:pt x="10" y="10"/>
                    <a:pt x="16"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3" name="Freeform 1443">
              <a:extLst>
                <a:ext uri="{FF2B5EF4-FFF2-40B4-BE49-F238E27FC236}">
                  <a16:creationId xmlns:a16="http://schemas.microsoft.com/office/drawing/2014/main" id="{E709B9D4-A505-4124-8D26-DAB36AAB82BC}"/>
                </a:ext>
              </a:extLst>
            </p:cNvPr>
            <p:cNvSpPr>
              <a:spLocks/>
            </p:cNvSpPr>
            <p:nvPr/>
          </p:nvSpPr>
          <p:spPr bwMode="auto">
            <a:xfrm>
              <a:off x="4910" y="3392"/>
              <a:ext cx="29" cy="28"/>
            </a:xfrm>
            <a:custGeom>
              <a:avLst/>
              <a:gdLst>
                <a:gd name="T0" fmla="*/ 0 w 14"/>
                <a:gd name="T1" fmla="*/ 0 h 13"/>
                <a:gd name="T2" fmla="*/ 124 w 14"/>
                <a:gd name="T3" fmla="*/ 80 h 13"/>
                <a:gd name="T4" fmla="*/ 0 60000 65536"/>
                <a:gd name="T5" fmla="*/ 0 60000 65536"/>
              </a:gdLst>
              <a:ahLst/>
              <a:cxnLst>
                <a:cxn ang="T4">
                  <a:pos x="T0" y="T1"/>
                </a:cxn>
                <a:cxn ang="T5">
                  <a:pos x="T2" y="T3"/>
                </a:cxn>
              </a:cxnLst>
              <a:rect l="0" t="0" r="r" b="b"/>
              <a:pathLst>
                <a:path w="14" h="13">
                  <a:moveTo>
                    <a:pt x="0" y="0"/>
                  </a:moveTo>
                  <a:cubicBezTo>
                    <a:pt x="0" y="8"/>
                    <a:pt x="8" y="13"/>
                    <a:pt x="14"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4" name="Freeform 1444">
              <a:extLst>
                <a:ext uri="{FF2B5EF4-FFF2-40B4-BE49-F238E27FC236}">
                  <a16:creationId xmlns:a16="http://schemas.microsoft.com/office/drawing/2014/main" id="{8140DE30-86FD-2627-8AA2-F5CB4E159955}"/>
                </a:ext>
              </a:extLst>
            </p:cNvPr>
            <p:cNvSpPr>
              <a:spLocks/>
            </p:cNvSpPr>
            <p:nvPr/>
          </p:nvSpPr>
          <p:spPr bwMode="auto">
            <a:xfrm>
              <a:off x="4931" y="3388"/>
              <a:ext cx="8" cy="6"/>
            </a:xfrm>
            <a:custGeom>
              <a:avLst/>
              <a:gdLst>
                <a:gd name="T0" fmla="*/ 0 w 4"/>
                <a:gd name="T1" fmla="*/ 0 h 3"/>
                <a:gd name="T2" fmla="*/ 32 w 4"/>
                <a:gd name="T3" fmla="*/ 16 h 3"/>
                <a:gd name="T4" fmla="*/ 0 60000 65536"/>
                <a:gd name="T5" fmla="*/ 0 60000 65536"/>
              </a:gdLst>
              <a:ahLst/>
              <a:cxnLst>
                <a:cxn ang="T4">
                  <a:pos x="T0" y="T1"/>
                </a:cxn>
                <a:cxn ang="T5">
                  <a:pos x="T2" y="T3"/>
                </a:cxn>
              </a:cxnLst>
              <a:rect l="0" t="0" r="r" b="b"/>
              <a:pathLst>
                <a:path w="4" h="3">
                  <a:moveTo>
                    <a:pt x="0" y="0"/>
                  </a:moveTo>
                  <a:cubicBezTo>
                    <a:pt x="1" y="2"/>
                    <a:pt x="2" y="3"/>
                    <a:pt x="4"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5" name="Freeform 1445">
              <a:extLst>
                <a:ext uri="{FF2B5EF4-FFF2-40B4-BE49-F238E27FC236}">
                  <a16:creationId xmlns:a16="http://schemas.microsoft.com/office/drawing/2014/main" id="{56EC6A80-299A-80F8-E892-F4695C37C2E4}"/>
                </a:ext>
              </a:extLst>
            </p:cNvPr>
            <p:cNvSpPr>
              <a:spLocks/>
            </p:cNvSpPr>
            <p:nvPr/>
          </p:nvSpPr>
          <p:spPr bwMode="auto">
            <a:xfrm>
              <a:off x="4839" y="3416"/>
              <a:ext cx="63" cy="35"/>
            </a:xfrm>
            <a:custGeom>
              <a:avLst/>
              <a:gdLst>
                <a:gd name="T0" fmla="*/ 16 w 31"/>
                <a:gd name="T1" fmla="*/ 0 h 16"/>
                <a:gd name="T2" fmla="*/ 244 w 31"/>
                <a:gd name="T3" fmla="*/ 9 h 16"/>
                <a:gd name="T4" fmla="*/ 0 60000 65536"/>
                <a:gd name="T5" fmla="*/ 0 60000 65536"/>
              </a:gdLst>
              <a:ahLst/>
              <a:cxnLst>
                <a:cxn ang="T4">
                  <a:pos x="T0" y="T1"/>
                </a:cxn>
                <a:cxn ang="T5">
                  <a:pos x="T2" y="T3"/>
                </a:cxn>
              </a:cxnLst>
              <a:rect l="0" t="0" r="r" b="b"/>
              <a:pathLst>
                <a:path w="31" h="16">
                  <a:moveTo>
                    <a:pt x="2" y="0"/>
                  </a:moveTo>
                  <a:cubicBezTo>
                    <a:pt x="0" y="16"/>
                    <a:pt x="31" y="14"/>
                    <a:pt x="29"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6" name="Freeform 1446">
              <a:extLst>
                <a:ext uri="{FF2B5EF4-FFF2-40B4-BE49-F238E27FC236}">
                  <a16:creationId xmlns:a16="http://schemas.microsoft.com/office/drawing/2014/main" id="{99509914-6A0B-9B0E-7AAA-40D9A1A39CBC}"/>
                </a:ext>
              </a:extLst>
            </p:cNvPr>
            <p:cNvSpPr>
              <a:spLocks/>
            </p:cNvSpPr>
            <p:nvPr/>
          </p:nvSpPr>
          <p:spPr bwMode="auto">
            <a:xfrm>
              <a:off x="4853" y="3414"/>
              <a:ext cx="31" cy="17"/>
            </a:xfrm>
            <a:custGeom>
              <a:avLst/>
              <a:gdLst>
                <a:gd name="T0" fmla="*/ 25 w 15"/>
                <a:gd name="T1" fmla="*/ 0 h 8"/>
                <a:gd name="T2" fmla="*/ 132 w 15"/>
                <a:gd name="T3" fmla="*/ 19 h 8"/>
                <a:gd name="T4" fmla="*/ 0 60000 65536"/>
                <a:gd name="T5" fmla="*/ 0 60000 65536"/>
              </a:gdLst>
              <a:ahLst/>
              <a:cxnLst>
                <a:cxn ang="T4">
                  <a:pos x="T0" y="T1"/>
                </a:cxn>
                <a:cxn ang="T5">
                  <a:pos x="T2" y="T3"/>
                </a:cxn>
              </a:cxnLst>
              <a:rect l="0" t="0" r="r" b="b"/>
              <a:pathLst>
                <a:path w="15" h="8">
                  <a:moveTo>
                    <a:pt x="3" y="0"/>
                  </a:moveTo>
                  <a:cubicBezTo>
                    <a:pt x="0" y="8"/>
                    <a:pt x="12" y="7"/>
                    <a:pt x="15"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7" name="Freeform 1447">
              <a:extLst>
                <a:ext uri="{FF2B5EF4-FFF2-40B4-BE49-F238E27FC236}">
                  <a16:creationId xmlns:a16="http://schemas.microsoft.com/office/drawing/2014/main" id="{0BA38DEE-30FD-FFEC-8527-BD2EF754D806}"/>
                </a:ext>
              </a:extLst>
            </p:cNvPr>
            <p:cNvSpPr>
              <a:spLocks/>
            </p:cNvSpPr>
            <p:nvPr/>
          </p:nvSpPr>
          <p:spPr bwMode="auto">
            <a:xfrm>
              <a:off x="4845" y="3390"/>
              <a:ext cx="20" cy="13"/>
            </a:xfrm>
            <a:custGeom>
              <a:avLst/>
              <a:gdLst>
                <a:gd name="T0" fmla="*/ 0 w 10"/>
                <a:gd name="T1" fmla="*/ 61 h 6"/>
                <a:gd name="T2" fmla="*/ 80 w 10"/>
                <a:gd name="T3" fmla="*/ 0 h 6"/>
                <a:gd name="T4" fmla="*/ 0 60000 65536"/>
                <a:gd name="T5" fmla="*/ 0 60000 65536"/>
              </a:gdLst>
              <a:ahLst/>
              <a:cxnLst>
                <a:cxn ang="T4">
                  <a:pos x="T0" y="T1"/>
                </a:cxn>
                <a:cxn ang="T5">
                  <a:pos x="T2" y="T3"/>
                </a:cxn>
              </a:cxnLst>
              <a:rect l="0" t="0" r="r" b="b"/>
              <a:pathLst>
                <a:path w="10" h="6">
                  <a:moveTo>
                    <a:pt x="0" y="6"/>
                  </a:moveTo>
                  <a:cubicBezTo>
                    <a:pt x="0" y="1"/>
                    <a:pt x="5" y="0"/>
                    <a:pt x="10"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8" name="Freeform 1448">
              <a:extLst>
                <a:ext uri="{FF2B5EF4-FFF2-40B4-BE49-F238E27FC236}">
                  <a16:creationId xmlns:a16="http://schemas.microsoft.com/office/drawing/2014/main" id="{11E798ED-1FAF-701C-D3D9-8E0CE82F5CC0}"/>
                </a:ext>
              </a:extLst>
            </p:cNvPr>
            <p:cNvSpPr>
              <a:spLocks/>
            </p:cNvSpPr>
            <p:nvPr/>
          </p:nvSpPr>
          <p:spPr bwMode="auto">
            <a:xfrm>
              <a:off x="4849" y="3464"/>
              <a:ext cx="49" cy="39"/>
            </a:xfrm>
            <a:custGeom>
              <a:avLst/>
              <a:gdLst>
                <a:gd name="T0" fmla="*/ 59 w 24"/>
                <a:gd name="T1" fmla="*/ 0 h 18"/>
                <a:gd name="T2" fmla="*/ 204 w 24"/>
                <a:gd name="T3" fmla="*/ 141 h 18"/>
                <a:gd name="T4" fmla="*/ 0 60000 65536"/>
                <a:gd name="T5" fmla="*/ 0 60000 65536"/>
              </a:gdLst>
              <a:ahLst/>
              <a:cxnLst>
                <a:cxn ang="T4">
                  <a:pos x="T0" y="T1"/>
                </a:cxn>
                <a:cxn ang="T5">
                  <a:pos x="T2" y="T3"/>
                </a:cxn>
              </a:cxnLst>
              <a:rect l="0" t="0" r="r" b="b"/>
              <a:pathLst>
                <a:path w="24" h="18">
                  <a:moveTo>
                    <a:pt x="7" y="0"/>
                  </a:moveTo>
                  <a:cubicBezTo>
                    <a:pt x="0" y="11"/>
                    <a:pt x="15" y="18"/>
                    <a:pt x="24" y="1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59" name="Freeform 1449">
              <a:extLst>
                <a:ext uri="{FF2B5EF4-FFF2-40B4-BE49-F238E27FC236}">
                  <a16:creationId xmlns:a16="http://schemas.microsoft.com/office/drawing/2014/main" id="{F22C2458-1C55-22A8-3272-6F0E501B2BE7}"/>
                </a:ext>
              </a:extLst>
            </p:cNvPr>
            <p:cNvSpPr>
              <a:spLocks/>
            </p:cNvSpPr>
            <p:nvPr/>
          </p:nvSpPr>
          <p:spPr bwMode="auto">
            <a:xfrm>
              <a:off x="4876" y="3464"/>
              <a:ext cx="18" cy="20"/>
            </a:xfrm>
            <a:custGeom>
              <a:avLst/>
              <a:gdLst>
                <a:gd name="T0" fmla="*/ 8 w 9"/>
                <a:gd name="T1" fmla="*/ 0 h 9"/>
                <a:gd name="T2" fmla="*/ 72 w 9"/>
                <a:gd name="T3" fmla="*/ 80 h 9"/>
                <a:gd name="T4" fmla="*/ 0 60000 65536"/>
                <a:gd name="T5" fmla="*/ 0 60000 65536"/>
              </a:gdLst>
              <a:ahLst/>
              <a:cxnLst>
                <a:cxn ang="T4">
                  <a:pos x="T0" y="T1"/>
                </a:cxn>
                <a:cxn ang="T5">
                  <a:pos x="T2" y="T3"/>
                </a:cxn>
              </a:cxnLst>
              <a:rect l="0" t="0" r="r" b="b"/>
              <a:pathLst>
                <a:path w="9" h="9">
                  <a:moveTo>
                    <a:pt x="1" y="0"/>
                  </a:moveTo>
                  <a:cubicBezTo>
                    <a:pt x="0" y="5"/>
                    <a:pt x="4" y="9"/>
                    <a:pt x="9"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0" name="Freeform 1450">
              <a:extLst>
                <a:ext uri="{FF2B5EF4-FFF2-40B4-BE49-F238E27FC236}">
                  <a16:creationId xmlns:a16="http://schemas.microsoft.com/office/drawing/2014/main" id="{2D9E9368-6797-9F8F-7E69-28EA69C6DF63}"/>
                </a:ext>
              </a:extLst>
            </p:cNvPr>
            <p:cNvSpPr>
              <a:spLocks/>
            </p:cNvSpPr>
            <p:nvPr/>
          </p:nvSpPr>
          <p:spPr bwMode="auto">
            <a:xfrm>
              <a:off x="4890" y="3438"/>
              <a:ext cx="29" cy="26"/>
            </a:xfrm>
            <a:custGeom>
              <a:avLst/>
              <a:gdLst>
                <a:gd name="T0" fmla="*/ 0 w 14"/>
                <a:gd name="T1" fmla="*/ 33 h 12"/>
                <a:gd name="T2" fmla="*/ 124 w 14"/>
                <a:gd name="T3" fmla="*/ 121 h 12"/>
                <a:gd name="T4" fmla="*/ 0 60000 65536"/>
                <a:gd name="T5" fmla="*/ 0 60000 65536"/>
              </a:gdLst>
              <a:ahLst/>
              <a:cxnLst>
                <a:cxn ang="T4">
                  <a:pos x="T0" y="T1"/>
                </a:cxn>
                <a:cxn ang="T5">
                  <a:pos x="T2" y="T3"/>
                </a:cxn>
              </a:cxnLst>
              <a:rect l="0" t="0" r="r" b="b"/>
              <a:pathLst>
                <a:path w="14" h="12">
                  <a:moveTo>
                    <a:pt x="0" y="3"/>
                  </a:moveTo>
                  <a:cubicBezTo>
                    <a:pt x="7" y="0"/>
                    <a:pt x="12" y="6"/>
                    <a:pt x="14"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1" name="Freeform 1451">
              <a:extLst>
                <a:ext uri="{FF2B5EF4-FFF2-40B4-BE49-F238E27FC236}">
                  <a16:creationId xmlns:a16="http://schemas.microsoft.com/office/drawing/2014/main" id="{1292833E-1BCA-E944-9C59-1686A3DE6766}"/>
                </a:ext>
              </a:extLst>
            </p:cNvPr>
            <p:cNvSpPr>
              <a:spLocks/>
            </p:cNvSpPr>
            <p:nvPr/>
          </p:nvSpPr>
          <p:spPr bwMode="auto">
            <a:xfrm>
              <a:off x="4904" y="3420"/>
              <a:ext cx="15" cy="27"/>
            </a:xfrm>
            <a:custGeom>
              <a:avLst/>
              <a:gdLst>
                <a:gd name="T0" fmla="*/ 69 w 7"/>
                <a:gd name="T1" fmla="*/ 11 h 12"/>
                <a:gd name="T2" fmla="*/ 51 w 7"/>
                <a:gd name="T3" fmla="*/ 137 h 12"/>
                <a:gd name="T4" fmla="*/ 0 60000 65536"/>
                <a:gd name="T5" fmla="*/ 0 60000 65536"/>
              </a:gdLst>
              <a:ahLst/>
              <a:cxnLst>
                <a:cxn ang="T4">
                  <a:pos x="T0" y="T1"/>
                </a:cxn>
                <a:cxn ang="T5">
                  <a:pos x="T2" y="T3"/>
                </a:cxn>
              </a:cxnLst>
              <a:rect l="0" t="0" r="r" b="b"/>
              <a:pathLst>
                <a:path w="7" h="12">
                  <a:moveTo>
                    <a:pt x="7" y="1"/>
                  </a:moveTo>
                  <a:cubicBezTo>
                    <a:pt x="0" y="0"/>
                    <a:pt x="3" y="10"/>
                    <a:pt x="5" y="1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2" name="Freeform 1452">
              <a:extLst>
                <a:ext uri="{FF2B5EF4-FFF2-40B4-BE49-F238E27FC236}">
                  <a16:creationId xmlns:a16="http://schemas.microsoft.com/office/drawing/2014/main" id="{F1415FB9-19EB-7180-69EA-B07FB6B7B0B1}"/>
                </a:ext>
              </a:extLst>
            </p:cNvPr>
            <p:cNvSpPr>
              <a:spLocks/>
            </p:cNvSpPr>
            <p:nvPr/>
          </p:nvSpPr>
          <p:spPr bwMode="auto">
            <a:xfrm>
              <a:off x="4857" y="3549"/>
              <a:ext cx="19" cy="22"/>
            </a:xfrm>
            <a:custGeom>
              <a:avLst/>
              <a:gdLst>
                <a:gd name="T0" fmla="*/ 36 w 9"/>
                <a:gd name="T1" fmla="*/ 0 h 10"/>
                <a:gd name="T2" fmla="*/ 84 w 9"/>
                <a:gd name="T3" fmla="*/ 106 h 10"/>
                <a:gd name="T4" fmla="*/ 0 60000 65536"/>
                <a:gd name="T5" fmla="*/ 0 60000 65536"/>
              </a:gdLst>
              <a:ahLst/>
              <a:cxnLst>
                <a:cxn ang="T4">
                  <a:pos x="T0" y="T1"/>
                </a:cxn>
                <a:cxn ang="T5">
                  <a:pos x="T2" y="T3"/>
                </a:cxn>
              </a:cxnLst>
              <a:rect l="0" t="0" r="r" b="b"/>
              <a:pathLst>
                <a:path w="9" h="10">
                  <a:moveTo>
                    <a:pt x="4" y="0"/>
                  </a:moveTo>
                  <a:cubicBezTo>
                    <a:pt x="0" y="5"/>
                    <a:pt x="4" y="10"/>
                    <a:pt x="9" y="1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3" name="Freeform 1453">
              <a:extLst>
                <a:ext uri="{FF2B5EF4-FFF2-40B4-BE49-F238E27FC236}">
                  <a16:creationId xmlns:a16="http://schemas.microsoft.com/office/drawing/2014/main" id="{A59465AE-AB47-A1DD-2EFE-25FA5A74FBA2}"/>
                </a:ext>
              </a:extLst>
            </p:cNvPr>
            <p:cNvSpPr>
              <a:spLocks/>
            </p:cNvSpPr>
            <p:nvPr/>
          </p:nvSpPr>
          <p:spPr bwMode="auto">
            <a:xfrm>
              <a:off x="4478" y="3705"/>
              <a:ext cx="53" cy="45"/>
            </a:xfrm>
            <a:custGeom>
              <a:avLst/>
              <a:gdLst>
                <a:gd name="T0" fmla="*/ 75 w 26"/>
                <a:gd name="T1" fmla="*/ 0 h 21"/>
                <a:gd name="T2" fmla="*/ 24 w 26"/>
                <a:gd name="T3" fmla="*/ 148 h 21"/>
                <a:gd name="T4" fmla="*/ 171 w 26"/>
                <a:gd name="T5" fmla="*/ 69 h 21"/>
                <a:gd name="T6" fmla="*/ 0 60000 65536"/>
                <a:gd name="T7" fmla="*/ 0 60000 65536"/>
                <a:gd name="T8" fmla="*/ 0 60000 65536"/>
              </a:gdLst>
              <a:ahLst/>
              <a:cxnLst>
                <a:cxn ang="T6">
                  <a:pos x="T0" y="T1"/>
                </a:cxn>
                <a:cxn ang="T7">
                  <a:pos x="T2" y="T3"/>
                </a:cxn>
                <a:cxn ang="T8">
                  <a:pos x="T4" y="T5"/>
                </a:cxn>
              </a:cxnLst>
              <a:rect l="0" t="0" r="r" b="b"/>
              <a:pathLst>
                <a:path w="26" h="21">
                  <a:moveTo>
                    <a:pt x="9" y="0"/>
                  </a:moveTo>
                  <a:cubicBezTo>
                    <a:pt x="3" y="0"/>
                    <a:pt x="0" y="11"/>
                    <a:pt x="3" y="15"/>
                  </a:cubicBezTo>
                  <a:cubicBezTo>
                    <a:pt x="9" y="21"/>
                    <a:pt x="26" y="14"/>
                    <a:pt x="20"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4" name="Freeform 1454">
              <a:extLst>
                <a:ext uri="{FF2B5EF4-FFF2-40B4-BE49-F238E27FC236}">
                  <a16:creationId xmlns:a16="http://schemas.microsoft.com/office/drawing/2014/main" id="{8B7C8FBA-6B65-731C-3CC9-30C7B2A590FA}"/>
                </a:ext>
              </a:extLst>
            </p:cNvPr>
            <p:cNvSpPr>
              <a:spLocks/>
            </p:cNvSpPr>
            <p:nvPr/>
          </p:nvSpPr>
          <p:spPr bwMode="auto">
            <a:xfrm>
              <a:off x="4488" y="3720"/>
              <a:ext cx="15" cy="13"/>
            </a:xfrm>
            <a:custGeom>
              <a:avLst/>
              <a:gdLst>
                <a:gd name="T0" fmla="*/ 19 w 7"/>
                <a:gd name="T1" fmla="*/ 0 h 6"/>
                <a:gd name="T2" fmla="*/ 69 w 7"/>
                <a:gd name="T3" fmla="*/ 43 h 6"/>
                <a:gd name="T4" fmla="*/ 0 60000 65536"/>
                <a:gd name="T5" fmla="*/ 0 60000 65536"/>
              </a:gdLst>
              <a:ahLst/>
              <a:cxnLst>
                <a:cxn ang="T4">
                  <a:pos x="T0" y="T1"/>
                </a:cxn>
                <a:cxn ang="T5">
                  <a:pos x="T2" y="T3"/>
                </a:cxn>
              </a:cxnLst>
              <a:rect l="0" t="0" r="r" b="b"/>
              <a:pathLst>
                <a:path w="7" h="6">
                  <a:moveTo>
                    <a:pt x="2" y="0"/>
                  </a:moveTo>
                  <a:cubicBezTo>
                    <a:pt x="0" y="4"/>
                    <a:pt x="4" y="6"/>
                    <a:pt x="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5" name="Freeform 1455">
              <a:extLst>
                <a:ext uri="{FF2B5EF4-FFF2-40B4-BE49-F238E27FC236}">
                  <a16:creationId xmlns:a16="http://schemas.microsoft.com/office/drawing/2014/main" id="{9543A3E7-5288-3BCE-41EF-E001AD488D8A}"/>
                </a:ext>
              </a:extLst>
            </p:cNvPr>
            <p:cNvSpPr>
              <a:spLocks/>
            </p:cNvSpPr>
            <p:nvPr/>
          </p:nvSpPr>
          <p:spPr bwMode="auto">
            <a:xfrm>
              <a:off x="4523" y="3689"/>
              <a:ext cx="66" cy="61"/>
            </a:xfrm>
            <a:custGeom>
              <a:avLst/>
              <a:gdLst>
                <a:gd name="T0" fmla="*/ 124 w 32"/>
                <a:gd name="T1" fmla="*/ 0 h 28"/>
                <a:gd name="T2" fmla="*/ 8 w 32"/>
                <a:gd name="T3" fmla="*/ 113 h 28"/>
                <a:gd name="T4" fmla="*/ 248 w 32"/>
                <a:gd name="T5" fmla="*/ 81 h 28"/>
                <a:gd name="T6" fmla="*/ 0 60000 65536"/>
                <a:gd name="T7" fmla="*/ 0 60000 65536"/>
                <a:gd name="T8" fmla="*/ 0 60000 65536"/>
              </a:gdLst>
              <a:ahLst/>
              <a:cxnLst>
                <a:cxn ang="T6">
                  <a:pos x="T0" y="T1"/>
                </a:cxn>
                <a:cxn ang="T7">
                  <a:pos x="T2" y="T3"/>
                </a:cxn>
                <a:cxn ang="T8">
                  <a:pos x="T4" y="T5"/>
                </a:cxn>
              </a:cxnLst>
              <a:rect l="0" t="0" r="r" b="b"/>
              <a:pathLst>
                <a:path w="32" h="28">
                  <a:moveTo>
                    <a:pt x="14" y="0"/>
                  </a:moveTo>
                  <a:cubicBezTo>
                    <a:pt x="8" y="0"/>
                    <a:pt x="1" y="4"/>
                    <a:pt x="1" y="11"/>
                  </a:cubicBezTo>
                  <a:cubicBezTo>
                    <a:pt x="0" y="28"/>
                    <a:pt x="32" y="22"/>
                    <a:pt x="28"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6" name="Freeform 1456">
              <a:extLst>
                <a:ext uri="{FF2B5EF4-FFF2-40B4-BE49-F238E27FC236}">
                  <a16:creationId xmlns:a16="http://schemas.microsoft.com/office/drawing/2014/main" id="{6BE1D3F9-77C3-9D1C-C35B-CFEBFFC24B8A}"/>
                </a:ext>
              </a:extLst>
            </p:cNvPr>
            <p:cNvSpPr>
              <a:spLocks/>
            </p:cNvSpPr>
            <p:nvPr/>
          </p:nvSpPr>
          <p:spPr bwMode="auto">
            <a:xfrm>
              <a:off x="4544" y="3709"/>
              <a:ext cx="18" cy="13"/>
            </a:xfrm>
            <a:custGeom>
              <a:avLst/>
              <a:gdLst>
                <a:gd name="T0" fmla="*/ 16 w 9"/>
                <a:gd name="T1" fmla="*/ 0 h 6"/>
                <a:gd name="T2" fmla="*/ 72 w 9"/>
                <a:gd name="T3" fmla="*/ 33 h 6"/>
                <a:gd name="T4" fmla="*/ 0 60000 65536"/>
                <a:gd name="T5" fmla="*/ 0 60000 65536"/>
              </a:gdLst>
              <a:ahLst/>
              <a:cxnLst>
                <a:cxn ang="T4">
                  <a:pos x="T0" y="T1"/>
                </a:cxn>
                <a:cxn ang="T5">
                  <a:pos x="T2" y="T3"/>
                </a:cxn>
              </a:cxnLst>
              <a:rect l="0" t="0" r="r" b="b"/>
              <a:pathLst>
                <a:path w="9" h="6">
                  <a:moveTo>
                    <a:pt x="2" y="0"/>
                  </a:moveTo>
                  <a:cubicBezTo>
                    <a:pt x="0" y="5"/>
                    <a:pt x="5" y="6"/>
                    <a:pt x="9"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7" name="Freeform 1457">
              <a:extLst>
                <a:ext uri="{FF2B5EF4-FFF2-40B4-BE49-F238E27FC236}">
                  <a16:creationId xmlns:a16="http://schemas.microsoft.com/office/drawing/2014/main" id="{A43A5E83-4475-6057-EB56-BC35FC506600}"/>
                </a:ext>
              </a:extLst>
            </p:cNvPr>
            <p:cNvSpPr>
              <a:spLocks/>
            </p:cNvSpPr>
            <p:nvPr/>
          </p:nvSpPr>
          <p:spPr bwMode="auto">
            <a:xfrm>
              <a:off x="4558" y="3733"/>
              <a:ext cx="10" cy="28"/>
            </a:xfrm>
            <a:custGeom>
              <a:avLst/>
              <a:gdLst>
                <a:gd name="T0" fmla="*/ 32 w 5"/>
                <a:gd name="T1" fmla="*/ 0 h 13"/>
                <a:gd name="T2" fmla="*/ 40 w 5"/>
                <a:gd name="T3" fmla="*/ 129 h 13"/>
                <a:gd name="T4" fmla="*/ 0 60000 65536"/>
                <a:gd name="T5" fmla="*/ 0 60000 65536"/>
              </a:gdLst>
              <a:ahLst/>
              <a:cxnLst>
                <a:cxn ang="T4">
                  <a:pos x="T0" y="T1"/>
                </a:cxn>
                <a:cxn ang="T5">
                  <a:pos x="T2" y="T3"/>
                </a:cxn>
              </a:cxnLst>
              <a:rect l="0" t="0" r="r" b="b"/>
              <a:pathLst>
                <a:path w="5" h="13">
                  <a:moveTo>
                    <a:pt x="4" y="0"/>
                  </a:moveTo>
                  <a:cubicBezTo>
                    <a:pt x="0" y="3"/>
                    <a:pt x="0" y="11"/>
                    <a:pt x="5" y="1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8" name="Freeform 1458">
              <a:extLst>
                <a:ext uri="{FF2B5EF4-FFF2-40B4-BE49-F238E27FC236}">
                  <a16:creationId xmlns:a16="http://schemas.microsoft.com/office/drawing/2014/main" id="{9892DA47-C427-F688-8F60-3715CA233B88}"/>
                </a:ext>
              </a:extLst>
            </p:cNvPr>
            <p:cNvSpPr>
              <a:spLocks/>
            </p:cNvSpPr>
            <p:nvPr/>
          </p:nvSpPr>
          <p:spPr bwMode="auto">
            <a:xfrm>
              <a:off x="4583" y="3691"/>
              <a:ext cx="57" cy="38"/>
            </a:xfrm>
            <a:custGeom>
              <a:avLst/>
              <a:gdLst>
                <a:gd name="T0" fmla="*/ 59 w 28"/>
                <a:gd name="T1" fmla="*/ 0 h 17"/>
                <a:gd name="T2" fmla="*/ 75 w 28"/>
                <a:gd name="T3" fmla="*/ 154 h 17"/>
                <a:gd name="T4" fmla="*/ 220 w 28"/>
                <a:gd name="T5" fmla="*/ 20 h 17"/>
                <a:gd name="T6" fmla="*/ 0 60000 65536"/>
                <a:gd name="T7" fmla="*/ 0 60000 65536"/>
                <a:gd name="T8" fmla="*/ 0 60000 65536"/>
              </a:gdLst>
              <a:ahLst/>
              <a:cxnLst>
                <a:cxn ang="T6">
                  <a:pos x="T0" y="T1"/>
                </a:cxn>
                <a:cxn ang="T7">
                  <a:pos x="T2" y="T3"/>
                </a:cxn>
                <a:cxn ang="T8">
                  <a:pos x="T4" y="T5"/>
                </a:cxn>
              </a:cxnLst>
              <a:rect l="0" t="0" r="r" b="b"/>
              <a:pathLst>
                <a:path w="28" h="17">
                  <a:moveTo>
                    <a:pt x="7" y="0"/>
                  </a:moveTo>
                  <a:cubicBezTo>
                    <a:pt x="0" y="4"/>
                    <a:pt x="2" y="12"/>
                    <a:pt x="9" y="14"/>
                  </a:cubicBezTo>
                  <a:cubicBezTo>
                    <a:pt x="18" y="17"/>
                    <a:pt x="28" y="11"/>
                    <a:pt x="26"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69" name="Freeform 1459">
              <a:extLst>
                <a:ext uri="{FF2B5EF4-FFF2-40B4-BE49-F238E27FC236}">
                  <a16:creationId xmlns:a16="http://schemas.microsoft.com/office/drawing/2014/main" id="{997B4681-F69D-8C9E-ECFC-222BB66D97C6}"/>
                </a:ext>
              </a:extLst>
            </p:cNvPr>
            <p:cNvSpPr>
              <a:spLocks/>
            </p:cNvSpPr>
            <p:nvPr/>
          </p:nvSpPr>
          <p:spPr bwMode="auto">
            <a:xfrm>
              <a:off x="4607" y="3700"/>
              <a:ext cx="14" cy="11"/>
            </a:xfrm>
            <a:custGeom>
              <a:avLst/>
              <a:gdLst>
                <a:gd name="T0" fmla="*/ 8 w 7"/>
                <a:gd name="T1" fmla="*/ 0 h 5"/>
                <a:gd name="T2" fmla="*/ 56 w 7"/>
                <a:gd name="T3" fmla="*/ 44 h 5"/>
                <a:gd name="T4" fmla="*/ 0 60000 65536"/>
                <a:gd name="T5" fmla="*/ 0 60000 65536"/>
              </a:gdLst>
              <a:ahLst/>
              <a:cxnLst>
                <a:cxn ang="T4">
                  <a:pos x="T0" y="T1"/>
                </a:cxn>
                <a:cxn ang="T5">
                  <a:pos x="T2" y="T3"/>
                </a:cxn>
              </a:cxnLst>
              <a:rect l="0" t="0" r="r" b="b"/>
              <a:pathLst>
                <a:path w="7" h="5">
                  <a:moveTo>
                    <a:pt x="1" y="0"/>
                  </a:moveTo>
                  <a:cubicBezTo>
                    <a:pt x="0" y="4"/>
                    <a:pt x="3" y="5"/>
                    <a:pt x="7" y="4"/>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0" name="Freeform 1460">
              <a:extLst>
                <a:ext uri="{FF2B5EF4-FFF2-40B4-BE49-F238E27FC236}">
                  <a16:creationId xmlns:a16="http://schemas.microsoft.com/office/drawing/2014/main" id="{C67BD654-1E8F-C700-7A45-BE1FA89E8DC1}"/>
                </a:ext>
              </a:extLst>
            </p:cNvPr>
            <p:cNvSpPr>
              <a:spLocks/>
            </p:cNvSpPr>
            <p:nvPr/>
          </p:nvSpPr>
          <p:spPr bwMode="auto">
            <a:xfrm>
              <a:off x="4611" y="3729"/>
              <a:ext cx="10" cy="24"/>
            </a:xfrm>
            <a:custGeom>
              <a:avLst/>
              <a:gdLst>
                <a:gd name="T0" fmla="*/ 0 w 5"/>
                <a:gd name="T1" fmla="*/ 0 h 11"/>
                <a:gd name="T2" fmla="*/ 24 w 5"/>
                <a:gd name="T3" fmla="*/ 113 h 11"/>
                <a:gd name="T4" fmla="*/ 0 60000 65536"/>
                <a:gd name="T5" fmla="*/ 0 60000 65536"/>
              </a:gdLst>
              <a:ahLst/>
              <a:cxnLst>
                <a:cxn ang="T4">
                  <a:pos x="T0" y="T1"/>
                </a:cxn>
                <a:cxn ang="T5">
                  <a:pos x="T2" y="T3"/>
                </a:cxn>
              </a:cxnLst>
              <a:rect l="0" t="0" r="r" b="b"/>
              <a:pathLst>
                <a:path w="5" h="11">
                  <a:moveTo>
                    <a:pt x="0" y="0"/>
                  </a:moveTo>
                  <a:cubicBezTo>
                    <a:pt x="4" y="2"/>
                    <a:pt x="5" y="7"/>
                    <a:pt x="3"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1" name="Freeform 1461">
              <a:extLst>
                <a:ext uri="{FF2B5EF4-FFF2-40B4-BE49-F238E27FC236}">
                  <a16:creationId xmlns:a16="http://schemas.microsoft.com/office/drawing/2014/main" id="{C0DEDB7D-34D3-0639-0787-0989ACFEE61C}"/>
                </a:ext>
              </a:extLst>
            </p:cNvPr>
            <p:cNvSpPr>
              <a:spLocks/>
            </p:cNvSpPr>
            <p:nvPr/>
          </p:nvSpPr>
          <p:spPr bwMode="auto">
            <a:xfrm>
              <a:off x="4587" y="3737"/>
              <a:ext cx="22" cy="11"/>
            </a:xfrm>
            <a:custGeom>
              <a:avLst/>
              <a:gdLst>
                <a:gd name="T0" fmla="*/ 0 w 11"/>
                <a:gd name="T1" fmla="*/ 0 h 5"/>
                <a:gd name="T2" fmla="*/ 88 w 11"/>
                <a:gd name="T3" fmla="*/ 9 h 5"/>
                <a:gd name="T4" fmla="*/ 0 60000 65536"/>
                <a:gd name="T5" fmla="*/ 0 60000 65536"/>
              </a:gdLst>
              <a:ahLst/>
              <a:cxnLst>
                <a:cxn ang="T4">
                  <a:pos x="T0" y="T1"/>
                </a:cxn>
                <a:cxn ang="T5">
                  <a:pos x="T2" y="T3"/>
                </a:cxn>
              </a:cxnLst>
              <a:rect l="0" t="0" r="r" b="b"/>
              <a:pathLst>
                <a:path w="11" h="5">
                  <a:moveTo>
                    <a:pt x="0" y="0"/>
                  </a:moveTo>
                  <a:cubicBezTo>
                    <a:pt x="1" y="5"/>
                    <a:pt x="7" y="3"/>
                    <a:pt x="11" y="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2" name="Freeform 1462">
              <a:extLst>
                <a:ext uri="{FF2B5EF4-FFF2-40B4-BE49-F238E27FC236}">
                  <a16:creationId xmlns:a16="http://schemas.microsoft.com/office/drawing/2014/main" id="{2FDECE1E-9167-B19E-52E8-72A11C7A31F8}"/>
                </a:ext>
              </a:extLst>
            </p:cNvPr>
            <p:cNvSpPr>
              <a:spLocks/>
            </p:cNvSpPr>
            <p:nvPr/>
          </p:nvSpPr>
          <p:spPr bwMode="auto">
            <a:xfrm>
              <a:off x="4609" y="3707"/>
              <a:ext cx="86" cy="46"/>
            </a:xfrm>
            <a:custGeom>
              <a:avLst/>
              <a:gdLst>
                <a:gd name="T0" fmla="*/ 84 w 42"/>
                <a:gd name="T1" fmla="*/ 44 h 21"/>
                <a:gd name="T2" fmla="*/ 264 w 42"/>
                <a:gd name="T3" fmla="*/ 0 h 21"/>
                <a:gd name="T4" fmla="*/ 0 60000 65536"/>
                <a:gd name="T5" fmla="*/ 0 60000 65536"/>
              </a:gdLst>
              <a:ahLst/>
              <a:cxnLst>
                <a:cxn ang="T4">
                  <a:pos x="T0" y="T1"/>
                </a:cxn>
                <a:cxn ang="T5">
                  <a:pos x="T2" y="T3"/>
                </a:cxn>
              </a:cxnLst>
              <a:rect l="0" t="0" r="r" b="b"/>
              <a:pathLst>
                <a:path w="42" h="21">
                  <a:moveTo>
                    <a:pt x="10" y="4"/>
                  </a:moveTo>
                  <a:cubicBezTo>
                    <a:pt x="0" y="21"/>
                    <a:pt x="42" y="13"/>
                    <a:pt x="31"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3" name="Freeform 1463">
              <a:extLst>
                <a:ext uri="{FF2B5EF4-FFF2-40B4-BE49-F238E27FC236}">
                  <a16:creationId xmlns:a16="http://schemas.microsoft.com/office/drawing/2014/main" id="{7D61A8EE-17A1-6053-3C1B-E65864CAFC30}"/>
                </a:ext>
              </a:extLst>
            </p:cNvPr>
            <p:cNvSpPr>
              <a:spLocks/>
            </p:cNvSpPr>
            <p:nvPr/>
          </p:nvSpPr>
          <p:spPr bwMode="auto">
            <a:xfrm>
              <a:off x="4669" y="3729"/>
              <a:ext cx="8" cy="17"/>
            </a:xfrm>
            <a:custGeom>
              <a:avLst/>
              <a:gdLst>
                <a:gd name="T0" fmla="*/ 0 w 4"/>
                <a:gd name="T1" fmla="*/ 0 h 8"/>
                <a:gd name="T2" fmla="*/ 32 w 4"/>
                <a:gd name="T3" fmla="*/ 77 h 8"/>
                <a:gd name="T4" fmla="*/ 0 60000 65536"/>
                <a:gd name="T5" fmla="*/ 0 60000 65536"/>
              </a:gdLst>
              <a:ahLst/>
              <a:cxnLst>
                <a:cxn ang="T4">
                  <a:pos x="T0" y="T1"/>
                </a:cxn>
                <a:cxn ang="T5">
                  <a:pos x="T2" y="T3"/>
                </a:cxn>
              </a:cxnLst>
              <a:rect l="0" t="0" r="r" b="b"/>
              <a:pathLst>
                <a:path w="4" h="8">
                  <a:moveTo>
                    <a:pt x="0" y="0"/>
                  </a:moveTo>
                  <a:cubicBezTo>
                    <a:pt x="3" y="2"/>
                    <a:pt x="4" y="5"/>
                    <a:pt x="4"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4" name="Freeform 1464">
              <a:extLst>
                <a:ext uri="{FF2B5EF4-FFF2-40B4-BE49-F238E27FC236}">
                  <a16:creationId xmlns:a16="http://schemas.microsoft.com/office/drawing/2014/main" id="{A6586BD9-45DC-26C3-4AB3-EF03CC921684}"/>
                </a:ext>
              </a:extLst>
            </p:cNvPr>
            <p:cNvSpPr>
              <a:spLocks/>
            </p:cNvSpPr>
            <p:nvPr/>
          </p:nvSpPr>
          <p:spPr bwMode="auto">
            <a:xfrm>
              <a:off x="4642" y="3720"/>
              <a:ext cx="18" cy="9"/>
            </a:xfrm>
            <a:custGeom>
              <a:avLst/>
              <a:gdLst>
                <a:gd name="T0" fmla="*/ 0 w 9"/>
                <a:gd name="T1" fmla="*/ 0 h 4"/>
                <a:gd name="T2" fmla="*/ 72 w 9"/>
                <a:gd name="T3" fmla="*/ 25 h 4"/>
                <a:gd name="T4" fmla="*/ 0 60000 65536"/>
                <a:gd name="T5" fmla="*/ 0 60000 65536"/>
              </a:gdLst>
              <a:ahLst/>
              <a:cxnLst>
                <a:cxn ang="T4">
                  <a:pos x="T0" y="T1"/>
                </a:cxn>
                <a:cxn ang="T5">
                  <a:pos x="T2" y="T3"/>
                </a:cxn>
              </a:cxnLst>
              <a:rect l="0" t="0" r="r" b="b"/>
              <a:pathLst>
                <a:path w="9" h="4">
                  <a:moveTo>
                    <a:pt x="0" y="0"/>
                  </a:moveTo>
                  <a:cubicBezTo>
                    <a:pt x="1" y="4"/>
                    <a:pt x="6" y="4"/>
                    <a:pt x="9"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5" name="Freeform 1465">
              <a:extLst>
                <a:ext uri="{FF2B5EF4-FFF2-40B4-BE49-F238E27FC236}">
                  <a16:creationId xmlns:a16="http://schemas.microsoft.com/office/drawing/2014/main" id="{FBAD6678-249D-50E1-930B-7CAA51905615}"/>
                </a:ext>
              </a:extLst>
            </p:cNvPr>
            <p:cNvSpPr>
              <a:spLocks/>
            </p:cNvSpPr>
            <p:nvPr/>
          </p:nvSpPr>
          <p:spPr bwMode="auto">
            <a:xfrm>
              <a:off x="4685" y="3694"/>
              <a:ext cx="55" cy="48"/>
            </a:xfrm>
            <a:custGeom>
              <a:avLst/>
              <a:gdLst>
                <a:gd name="T0" fmla="*/ 33 w 27"/>
                <a:gd name="T1" fmla="*/ 229 h 22"/>
                <a:gd name="T2" fmla="*/ 100 w 27"/>
                <a:gd name="T3" fmla="*/ 44 h 22"/>
                <a:gd name="T4" fmla="*/ 228 w 27"/>
                <a:gd name="T5" fmla="*/ 113 h 22"/>
                <a:gd name="T6" fmla="*/ 0 60000 65536"/>
                <a:gd name="T7" fmla="*/ 0 60000 65536"/>
                <a:gd name="T8" fmla="*/ 0 60000 65536"/>
              </a:gdLst>
              <a:ahLst/>
              <a:cxnLst>
                <a:cxn ang="T6">
                  <a:pos x="T0" y="T1"/>
                </a:cxn>
                <a:cxn ang="T7">
                  <a:pos x="T2" y="T3"/>
                </a:cxn>
                <a:cxn ang="T8">
                  <a:pos x="T4" y="T5"/>
                </a:cxn>
              </a:cxnLst>
              <a:rect l="0" t="0" r="r" b="b"/>
              <a:pathLst>
                <a:path w="27" h="22">
                  <a:moveTo>
                    <a:pt x="4" y="22"/>
                  </a:moveTo>
                  <a:cubicBezTo>
                    <a:pt x="0" y="16"/>
                    <a:pt x="7" y="7"/>
                    <a:pt x="12" y="4"/>
                  </a:cubicBezTo>
                  <a:cubicBezTo>
                    <a:pt x="20" y="0"/>
                    <a:pt x="23" y="4"/>
                    <a:pt x="27"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6" name="Freeform 1466">
              <a:extLst>
                <a:ext uri="{FF2B5EF4-FFF2-40B4-BE49-F238E27FC236}">
                  <a16:creationId xmlns:a16="http://schemas.microsoft.com/office/drawing/2014/main" id="{D50041D9-A15E-A327-D347-23FFB4D822C3}"/>
                </a:ext>
              </a:extLst>
            </p:cNvPr>
            <p:cNvSpPr>
              <a:spLocks/>
            </p:cNvSpPr>
            <p:nvPr/>
          </p:nvSpPr>
          <p:spPr bwMode="auto">
            <a:xfrm>
              <a:off x="4751" y="3648"/>
              <a:ext cx="47" cy="46"/>
            </a:xfrm>
            <a:custGeom>
              <a:avLst/>
              <a:gdLst>
                <a:gd name="T0" fmla="*/ 51 w 23"/>
                <a:gd name="T1" fmla="*/ 221 h 21"/>
                <a:gd name="T2" fmla="*/ 196 w 23"/>
                <a:gd name="T3" fmla="*/ 116 h 21"/>
                <a:gd name="T4" fmla="*/ 0 60000 65536"/>
                <a:gd name="T5" fmla="*/ 0 60000 65536"/>
              </a:gdLst>
              <a:ahLst/>
              <a:cxnLst>
                <a:cxn ang="T4">
                  <a:pos x="T0" y="T1"/>
                </a:cxn>
                <a:cxn ang="T5">
                  <a:pos x="T2" y="T3"/>
                </a:cxn>
              </a:cxnLst>
              <a:rect l="0" t="0" r="r" b="b"/>
              <a:pathLst>
                <a:path w="23" h="21">
                  <a:moveTo>
                    <a:pt x="6" y="21"/>
                  </a:moveTo>
                  <a:cubicBezTo>
                    <a:pt x="0" y="20"/>
                    <a:pt x="15" y="0"/>
                    <a:pt x="23" y="11"/>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7" name="Freeform 1467">
              <a:extLst>
                <a:ext uri="{FF2B5EF4-FFF2-40B4-BE49-F238E27FC236}">
                  <a16:creationId xmlns:a16="http://schemas.microsoft.com/office/drawing/2014/main" id="{8208F9BD-4AD2-9393-A051-0E1DA6829D17}"/>
                </a:ext>
              </a:extLst>
            </p:cNvPr>
            <p:cNvSpPr>
              <a:spLocks/>
            </p:cNvSpPr>
            <p:nvPr/>
          </p:nvSpPr>
          <p:spPr bwMode="auto">
            <a:xfrm>
              <a:off x="4798" y="3630"/>
              <a:ext cx="22" cy="35"/>
            </a:xfrm>
            <a:custGeom>
              <a:avLst/>
              <a:gdLst>
                <a:gd name="T0" fmla="*/ 88 w 11"/>
                <a:gd name="T1" fmla="*/ 0 h 16"/>
                <a:gd name="T2" fmla="*/ 16 w 11"/>
                <a:gd name="T3" fmla="*/ 168 h 16"/>
                <a:gd name="T4" fmla="*/ 0 60000 65536"/>
                <a:gd name="T5" fmla="*/ 0 60000 65536"/>
              </a:gdLst>
              <a:ahLst/>
              <a:cxnLst>
                <a:cxn ang="T4">
                  <a:pos x="T0" y="T1"/>
                </a:cxn>
                <a:cxn ang="T5">
                  <a:pos x="T2" y="T3"/>
                </a:cxn>
              </a:cxnLst>
              <a:rect l="0" t="0" r="r" b="b"/>
              <a:pathLst>
                <a:path w="11" h="16">
                  <a:moveTo>
                    <a:pt x="11" y="0"/>
                  </a:moveTo>
                  <a:cubicBezTo>
                    <a:pt x="4" y="2"/>
                    <a:pt x="0" y="9"/>
                    <a:pt x="2" y="16"/>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8" name="Freeform 1468">
              <a:extLst>
                <a:ext uri="{FF2B5EF4-FFF2-40B4-BE49-F238E27FC236}">
                  <a16:creationId xmlns:a16="http://schemas.microsoft.com/office/drawing/2014/main" id="{438845F2-A5AF-E08A-CAC5-1EE79F4A03B8}"/>
                </a:ext>
              </a:extLst>
            </p:cNvPr>
            <p:cNvSpPr>
              <a:spLocks/>
            </p:cNvSpPr>
            <p:nvPr/>
          </p:nvSpPr>
          <p:spPr bwMode="auto">
            <a:xfrm>
              <a:off x="4429" y="3707"/>
              <a:ext cx="53" cy="52"/>
            </a:xfrm>
            <a:custGeom>
              <a:avLst/>
              <a:gdLst>
                <a:gd name="T0" fmla="*/ 67 w 26"/>
                <a:gd name="T1" fmla="*/ 0 h 24"/>
                <a:gd name="T2" fmla="*/ 220 w 26"/>
                <a:gd name="T3" fmla="*/ 72 h 24"/>
                <a:gd name="T4" fmla="*/ 0 60000 65536"/>
                <a:gd name="T5" fmla="*/ 0 60000 65536"/>
              </a:gdLst>
              <a:ahLst/>
              <a:cxnLst>
                <a:cxn ang="T4">
                  <a:pos x="T0" y="T1"/>
                </a:cxn>
                <a:cxn ang="T5">
                  <a:pos x="T2" y="T3"/>
                </a:cxn>
              </a:cxnLst>
              <a:rect l="0" t="0" r="r" b="b"/>
              <a:pathLst>
                <a:path w="26" h="24">
                  <a:moveTo>
                    <a:pt x="8" y="0"/>
                  </a:moveTo>
                  <a:cubicBezTo>
                    <a:pt x="0" y="4"/>
                    <a:pt x="15" y="24"/>
                    <a:pt x="26"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79" name="Freeform 1469">
              <a:extLst>
                <a:ext uri="{FF2B5EF4-FFF2-40B4-BE49-F238E27FC236}">
                  <a16:creationId xmlns:a16="http://schemas.microsoft.com/office/drawing/2014/main" id="{8FAB4906-564A-8E73-D489-0183E752A080}"/>
                </a:ext>
              </a:extLst>
            </p:cNvPr>
            <p:cNvSpPr>
              <a:spLocks/>
            </p:cNvSpPr>
            <p:nvPr/>
          </p:nvSpPr>
          <p:spPr bwMode="auto">
            <a:xfrm>
              <a:off x="4457" y="3707"/>
              <a:ext cx="13" cy="13"/>
            </a:xfrm>
            <a:custGeom>
              <a:avLst/>
              <a:gdLst>
                <a:gd name="T0" fmla="*/ 9 w 6"/>
                <a:gd name="T1" fmla="*/ 0 h 6"/>
                <a:gd name="T2" fmla="*/ 61 w 6"/>
                <a:gd name="T3" fmla="*/ 52 h 6"/>
                <a:gd name="T4" fmla="*/ 0 60000 65536"/>
                <a:gd name="T5" fmla="*/ 0 60000 65536"/>
              </a:gdLst>
              <a:ahLst/>
              <a:cxnLst>
                <a:cxn ang="T4">
                  <a:pos x="T0" y="T1"/>
                </a:cxn>
                <a:cxn ang="T5">
                  <a:pos x="T2" y="T3"/>
                </a:cxn>
              </a:cxnLst>
              <a:rect l="0" t="0" r="r" b="b"/>
              <a:pathLst>
                <a:path w="6" h="6">
                  <a:moveTo>
                    <a:pt x="1" y="0"/>
                  </a:moveTo>
                  <a:cubicBezTo>
                    <a:pt x="0" y="4"/>
                    <a:pt x="2" y="6"/>
                    <a:pt x="6" y="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0" name="Freeform 1470">
              <a:extLst>
                <a:ext uri="{FF2B5EF4-FFF2-40B4-BE49-F238E27FC236}">
                  <a16:creationId xmlns:a16="http://schemas.microsoft.com/office/drawing/2014/main" id="{E595F866-C679-8730-C4F0-1CD0DB16776D}"/>
                </a:ext>
              </a:extLst>
            </p:cNvPr>
            <p:cNvSpPr>
              <a:spLocks/>
            </p:cNvSpPr>
            <p:nvPr/>
          </p:nvSpPr>
          <p:spPr bwMode="auto">
            <a:xfrm>
              <a:off x="4373" y="3685"/>
              <a:ext cx="52" cy="44"/>
            </a:xfrm>
            <a:custGeom>
              <a:avLst/>
              <a:gdLst>
                <a:gd name="T0" fmla="*/ 73 w 25"/>
                <a:gd name="T1" fmla="*/ 0 h 20"/>
                <a:gd name="T2" fmla="*/ 225 w 25"/>
                <a:gd name="T3" fmla="*/ 88 h 20"/>
                <a:gd name="T4" fmla="*/ 0 60000 65536"/>
                <a:gd name="T5" fmla="*/ 0 60000 65536"/>
              </a:gdLst>
              <a:ahLst/>
              <a:cxnLst>
                <a:cxn ang="T4">
                  <a:pos x="T0" y="T1"/>
                </a:cxn>
                <a:cxn ang="T5">
                  <a:pos x="T2" y="T3"/>
                </a:cxn>
              </a:cxnLst>
              <a:rect l="0" t="0" r="r" b="b"/>
              <a:pathLst>
                <a:path w="25" h="20">
                  <a:moveTo>
                    <a:pt x="8" y="0"/>
                  </a:moveTo>
                  <a:cubicBezTo>
                    <a:pt x="0" y="14"/>
                    <a:pt x="22" y="20"/>
                    <a:pt x="25"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1" name="Freeform 1471">
              <a:extLst>
                <a:ext uri="{FF2B5EF4-FFF2-40B4-BE49-F238E27FC236}">
                  <a16:creationId xmlns:a16="http://schemas.microsoft.com/office/drawing/2014/main" id="{0FE3EF53-2048-5585-F229-0D77F3F0D66A}"/>
                </a:ext>
              </a:extLst>
            </p:cNvPr>
            <p:cNvSpPr>
              <a:spLocks/>
            </p:cNvSpPr>
            <p:nvPr/>
          </p:nvSpPr>
          <p:spPr bwMode="auto">
            <a:xfrm>
              <a:off x="4400" y="3689"/>
              <a:ext cx="10" cy="16"/>
            </a:xfrm>
            <a:custGeom>
              <a:avLst/>
              <a:gdLst>
                <a:gd name="T0" fmla="*/ 16 w 5"/>
                <a:gd name="T1" fmla="*/ 0 h 7"/>
                <a:gd name="T2" fmla="*/ 40 w 5"/>
                <a:gd name="T3" fmla="*/ 85 h 7"/>
                <a:gd name="T4" fmla="*/ 0 60000 65536"/>
                <a:gd name="T5" fmla="*/ 0 60000 65536"/>
              </a:gdLst>
              <a:ahLst/>
              <a:cxnLst>
                <a:cxn ang="T4">
                  <a:pos x="T0" y="T1"/>
                </a:cxn>
                <a:cxn ang="T5">
                  <a:pos x="T2" y="T3"/>
                </a:cxn>
              </a:cxnLst>
              <a:rect l="0" t="0" r="r" b="b"/>
              <a:pathLst>
                <a:path w="5" h="7">
                  <a:moveTo>
                    <a:pt x="2" y="0"/>
                  </a:moveTo>
                  <a:cubicBezTo>
                    <a:pt x="0" y="3"/>
                    <a:pt x="1" y="7"/>
                    <a:pt x="5" y="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2" name="Freeform 1472">
              <a:extLst>
                <a:ext uri="{FF2B5EF4-FFF2-40B4-BE49-F238E27FC236}">
                  <a16:creationId xmlns:a16="http://schemas.microsoft.com/office/drawing/2014/main" id="{C0149199-13FD-1332-0350-AFAAD7CBFA82}"/>
                </a:ext>
              </a:extLst>
            </p:cNvPr>
            <p:cNvSpPr>
              <a:spLocks/>
            </p:cNvSpPr>
            <p:nvPr/>
          </p:nvSpPr>
          <p:spPr bwMode="auto">
            <a:xfrm>
              <a:off x="4150" y="3272"/>
              <a:ext cx="23" cy="39"/>
            </a:xfrm>
            <a:custGeom>
              <a:avLst/>
              <a:gdLst>
                <a:gd name="T0" fmla="*/ 84 w 11"/>
                <a:gd name="T1" fmla="*/ 0 h 18"/>
                <a:gd name="T2" fmla="*/ 100 w 11"/>
                <a:gd name="T3" fmla="*/ 156 h 18"/>
                <a:gd name="T4" fmla="*/ 0 60000 65536"/>
                <a:gd name="T5" fmla="*/ 0 60000 65536"/>
              </a:gdLst>
              <a:ahLst/>
              <a:cxnLst>
                <a:cxn ang="T4">
                  <a:pos x="T0" y="T1"/>
                </a:cxn>
                <a:cxn ang="T5">
                  <a:pos x="T2" y="T3"/>
                </a:cxn>
              </a:cxnLst>
              <a:rect l="0" t="0" r="r" b="b"/>
              <a:pathLst>
                <a:path w="11" h="18">
                  <a:moveTo>
                    <a:pt x="9" y="0"/>
                  </a:moveTo>
                  <a:cubicBezTo>
                    <a:pt x="0" y="1"/>
                    <a:pt x="3" y="18"/>
                    <a:pt x="11" y="15"/>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3" name="Freeform 1473">
              <a:extLst>
                <a:ext uri="{FF2B5EF4-FFF2-40B4-BE49-F238E27FC236}">
                  <a16:creationId xmlns:a16="http://schemas.microsoft.com/office/drawing/2014/main" id="{CD3FE09C-3723-F681-657E-24DD2AD944B9}"/>
                </a:ext>
              </a:extLst>
            </p:cNvPr>
            <p:cNvSpPr>
              <a:spLocks/>
            </p:cNvSpPr>
            <p:nvPr/>
          </p:nvSpPr>
          <p:spPr bwMode="auto">
            <a:xfrm>
              <a:off x="4169" y="3326"/>
              <a:ext cx="16" cy="18"/>
            </a:xfrm>
            <a:custGeom>
              <a:avLst/>
              <a:gdLst>
                <a:gd name="T0" fmla="*/ 64 w 8"/>
                <a:gd name="T1" fmla="*/ 0 h 8"/>
                <a:gd name="T2" fmla="*/ 8 w 8"/>
                <a:gd name="T3" fmla="*/ 92 h 8"/>
                <a:gd name="T4" fmla="*/ 0 60000 65536"/>
                <a:gd name="T5" fmla="*/ 0 60000 65536"/>
              </a:gdLst>
              <a:ahLst/>
              <a:cxnLst>
                <a:cxn ang="T4">
                  <a:pos x="T0" y="T1"/>
                </a:cxn>
                <a:cxn ang="T5">
                  <a:pos x="T2" y="T3"/>
                </a:cxn>
              </a:cxnLst>
              <a:rect l="0" t="0" r="r" b="b"/>
              <a:pathLst>
                <a:path w="8" h="8">
                  <a:moveTo>
                    <a:pt x="8" y="0"/>
                  </a:moveTo>
                  <a:cubicBezTo>
                    <a:pt x="3" y="0"/>
                    <a:pt x="0" y="4"/>
                    <a:pt x="1" y="8"/>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4" name="Freeform 1474">
              <a:extLst>
                <a:ext uri="{FF2B5EF4-FFF2-40B4-BE49-F238E27FC236}">
                  <a16:creationId xmlns:a16="http://schemas.microsoft.com/office/drawing/2014/main" id="{F6DBAB6D-2D05-6271-1A6B-787A83EEFE6F}"/>
                </a:ext>
              </a:extLst>
            </p:cNvPr>
            <p:cNvSpPr>
              <a:spLocks/>
            </p:cNvSpPr>
            <p:nvPr/>
          </p:nvSpPr>
          <p:spPr bwMode="auto">
            <a:xfrm>
              <a:off x="4181" y="3451"/>
              <a:ext cx="10" cy="4"/>
            </a:xfrm>
            <a:custGeom>
              <a:avLst/>
              <a:gdLst>
                <a:gd name="T0" fmla="*/ 0 w 5"/>
                <a:gd name="T1" fmla="*/ 0 h 2"/>
                <a:gd name="T2" fmla="*/ 40 w 5"/>
                <a:gd name="T3" fmla="*/ 0 h 2"/>
                <a:gd name="T4" fmla="*/ 0 60000 65536"/>
                <a:gd name="T5" fmla="*/ 0 60000 65536"/>
              </a:gdLst>
              <a:ahLst/>
              <a:cxnLst>
                <a:cxn ang="T4">
                  <a:pos x="T0" y="T1"/>
                </a:cxn>
                <a:cxn ang="T5">
                  <a:pos x="T2" y="T3"/>
                </a:cxn>
              </a:cxnLst>
              <a:rect l="0" t="0" r="r" b="b"/>
              <a:pathLst>
                <a:path w="5" h="2">
                  <a:moveTo>
                    <a:pt x="0" y="0"/>
                  </a:moveTo>
                  <a:cubicBezTo>
                    <a:pt x="1" y="2"/>
                    <a:pt x="3" y="2"/>
                    <a:pt x="5"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5" name="Freeform 1475">
              <a:extLst>
                <a:ext uri="{FF2B5EF4-FFF2-40B4-BE49-F238E27FC236}">
                  <a16:creationId xmlns:a16="http://schemas.microsoft.com/office/drawing/2014/main" id="{832334CD-EA54-D7AD-A540-592CDA73433B}"/>
                </a:ext>
              </a:extLst>
            </p:cNvPr>
            <p:cNvSpPr>
              <a:spLocks/>
            </p:cNvSpPr>
            <p:nvPr/>
          </p:nvSpPr>
          <p:spPr bwMode="auto">
            <a:xfrm>
              <a:off x="4347" y="3300"/>
              <a:ext cx="22" cy="13"/>
            </a:xfrm>
            <a:custGeom>
              <a:avLst/>
              <a:gdLst>
                <a:gd name="T0" fmla="*/ 0 w 11"/>
                <a:gd name="T1" fmla="*/ 0 h 6"/>
                <a:gd name="T2" fmla="*/ 88 w 11"/>
                <a:gd name="T3" fmla="*/ 33 h 6"/>
                <a:gd name="T4" fmla="*/ 0 60000 65536"/>
                <a:gd name="T5" fmla="*/ 0 60000 65536"/>
              </a:gdLst>
              <a:ahLst/>
              <a:cxnLst>
                <a:cxn ang="T4">
                  <a:pos x="T0" y="T1"/>
                </a:cxn>
                <a:cxn ang="T5">
                  <a:pos x="T2" y="T3"/>
                </a:cxn>
              </a:cxnLst>
              <a:rect l="0" t="0" r="r" b="b"/>
              <a:pathLst>
                <a:path w="11" h="6">
                  <a:moveTo>
                    <a:pt x="0" y="0"/>
                  </a:moveTo>
                  <a:cubicBezTo>
                    <a:pt x="1" y="6"/>
                    <a:pt x="7" y="5"/>
                    <a:pt x="11"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6" name="Freeform 1476">
              <a:extLst>
                <a:ext uri="{FF2B5EF4-FFF2-40B4-BE49-F238E27FC236}">
                  <a16:creationId xmlns:a16="http://schemas.microsoft.com/office/drawing/2014/main" id="{98CD0785-D674-9D0E-55D0-C9370563114F}"/>
                </a:ext>
              </a:extLst>
            </p:cNvPr>
            <p:cNvSpPr>
              <a:spLocks/>
            </p:cNvSpPr>
            <p:nvPr/>
          </p:nvSpPr>
          <p:spPr bwMode="auto">
            <a:xfrm>
              <a:off x="4353" y="3344"/>
              <a:ext cx="16" cy="11"/>
            </a:xfrm>
            <a:custGeom>
              <a:avLst/>
              <a:gdLst>
                <a:gd name="T0" fmla="*/ 0 w 8"/>
                <a:gd name="T1" fmla="*/ 9 h 5"/>
                <a:gd name="T2" fmla="*/ 64 w 8"/>
                <a:gd name="T3" fmla="*/ 0 h 5"/>
                <a:gd name="T4" fmla="*/ 0 60000 65536"/>
                <a:gd name="T5" fmla="*/ 0 60000 65536"/>
              </a:gdLst>
              <a:ahLst/>
              <a:cxnLst>
                <a:cxn ang="T4">
                  <a:pos x="T0" y="T1"/>
                </a:cxn>
                <a:cxn ang="T5">
                  <a:pos x="T2" y="T3"/>
                </a:cxn>
              </a:cxnLst>
              <a:rect l="0" t="0" r="r" b="b"/>
              <a:pathLst>
                <a:path w="8" h="5">
                  <a:moveTo>
                    <a:pt x="0" y="1"/>
                  </a:moveTo>
                  <a:cubicBezTo>
                    <a:pt x="2" y="5"/>
                    <a:pt x="5" y="3"/>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7" name="Freeform 1477">
              <a:extLst>
                <a:ext uri="{FF2B5EF4-FFF2-40B4-BE49-F238E27FC236}">
                  <a16:creationId xmlns:a16="http://schemas.microsoft.com/office/drawing/2014/main" id="{D3981E97-0D63-161D-BE25-DAF09CCFB4D9}"/>
                </a:ext>
              </a:extLst>
            </p:cNvPr>
            <p:cNvSpPr>
              <a:spLocks/>
            </p:cNvSpPr>
            <p:nvPr/>
          </p:nvSpPr>
          <p:spPr bwMode="auto">
            <a:xfrm>
              <a:off x="4416" y="3348"/>
              <a:ext cx="27" cy="15"/>
            </a:xfrm>
            <a:custGeom>
              <a:avLst/>
              <a:gdLst>
                <a:gd name="T0" fmla="*/ 17 w 13"/>
                <a:gd name="T1" fmla="*/ 0 h 7"/>
                <a:gd name="T2" fmla="*/ 116 w 13"/>
                <a:gd name="T3" fmla="*/ 19 h 7"/>
                <a:gd name="T4" fmla="*/ 0 60000 65536"/>
                <a:gd name="T5" fmla="*/ 0 60000 65536"/>
              </a:gdLst>
              <a:ahLst/>
              <a:cxnLst>
                <a:cxn ang="T4">
                  <a:pos x="T0" y="T1"/>
                </a:cxn>
                <a:cxn ang="T5">
                  <a:pos x="T2" y="T3"/>
                </a:cxn>
              </a:cxnLst>
              <a:rect l="0" t="0" r="r" b="b"/>
              <a:pathLst>
                <a:path w="13" h="7">
                  <a:moveTo>
                    <a:pt x="2" y="0"/>
                  </a:moveTo>
                  <a:cubicBezTo>
                    <a:pt x="0" y="7"/>
                    <a:pt x="10" y="4"/>
                    <a:pt x="13" y="2"/>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8" name="Freeform 1478">
              <a:extLst>
                <a:ext uri="{FF2B5EF4-FFF2-40B4-BE49-F238E27FC236}">
                  <a16:creationId xmlns:a16="http://schemas.microsoft.com/office/drawing/2014/main" id="{431F9B4C-2476-4ED9-85A8-9F0DE01B3FFF}"/>
                </a:ext>
              </a:extLst>
            </p:cNvPr>
            <p:cNvSpPr>
              <a:spLocks/>
            </p:cNvSpPr>
            <p:nvPr/>
          </p:nvSpPr>
          <p:spPr bwMode="auto">
            <a:xfrm>
              <a:off x="4550" y="3272"/>
              <a:ext cx="14" cy="11"/>
            </a:xfrm>
            <a:custGeom>
              <a:avLst/>
              <a:gdLst>
                <a:gd name="T0" fmla="*/ 0 w 7"/>
                <a:gd name="T1" fmla="*/ 0 h 5"/>
                <a:gd name="T2" fmla="*/ 56 w 7"/>
                <a:gd name="T3" fmla="*/ 33 h 5"/>
                <a:gd name="T4" fmla="*/ 0 60000 65536"/>
                <a:gd name="T5" fmla="*/ 0 60000 65536"/>
              </a:gdLst>
              <a:ahLst/>
              <a:cxnLst>
                <a:cxn ang="T4">
                  <a:pos x="T0" y="T1"/>
                </a:cxn>
                <a:cxn ang="T5">
                  <a:pos x="T2" y="T3"/>
                </a:cxn>
              </a:cxnLst>
              <a:rect l="0" t="0" r="r" b="b"/>
              <a:pathLst>
                <a:path w="7" h="5">
                  <a:moveTo>
                    <a:pt x="0" y="0"/>
                  </a:moveTo>
                  <a:cubicBezTo>
                    <a:pt x="0" y="5"/>
                    <a:pt x="4" y="4"/>
                    <a:pt x="7" y="3"/>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89" name="Freeform 1479">
              <a:extLst>
                <a:ext uri="{FF2B5EF4-FFF2-40B4-BE49-F238E27FC236}">
                  <a16:creationId xmlns:a16="http://schemas.microsoft.com/office/drawing/2014/main" id="{43BC8E99-623C-D514-1694-323D51C22F6E}"/>
                </a:ext>
              </a:extLst>
            </p:cNvPr>
            <p:cNvSpPr>
              <a:spLocks/>
            </p:cNvSpPr>
            <p:nvPr/>
          </p:nvSpPr>
          <p:spPr bwMode="auto">
            <a:xfrm>
              <a:off x="4753" y="3453"/>
              <a:ext cx="16" cy="4"/>
            </a:xfrm>
            <a:custGeom>
              <a:avLst/>
              <a:gdLst>
                <a:gd name="T0" fmla="*/ 0 w 8"/>
                <a:gd name="T1" fmla="*/ 0 h 2"/>
                <a:gd name="T2" fmla="*/ 64 w 8"/>
                <a:gd name="T3" fmla="*/ 0 h 2"/>
                <a:gd name="T4" fmla="*/ 0 60000 65536"/>
                <a:gd name="T5" fmla="*/ 0 60000 65536"/>
              </a:gdLst>
              <a:ahLst/>
              <a:cxnLst>
                <a:cxn ang="T4">
                  <a:pos x="T0" y="T1"/>
                </a:cxn>
                <a:cxn ang="T5">
                  <a:pos x="T2" y="T3"/>
                </a:cxn>
              </a:cxnLst>
              <a:rect l="0" t="0" r="r" b="b"/>
              <a:pathLst>
                <a:path w="8" h="2">
                  <a:moveTo>
                    <a:pt x="0" y="0"/>
                  </a:moveTo>
                  <a:cubicBezTo>
                    <a:pt x="2" y="2"/>
                    <a:pt x="5" y="2"/>
                    <a:pt x="8" y="0"/>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90" name="Freeform 1480">
              <a:extLst>
                <a:ext uri="{FF2B5EF4-FFF2-40B4-BE49-F238E27FC236}">
                  <a16:creationId xmlns:a16="http://schemas.microsoft.com/office/drawing/2014/main" id="{836C1DE9-5FBD-C84E-7804-1DC685A67B19}"/>
                </a:ext>
              </a:extLst>
            </p:cNvPr>
            <p:cNvSpPr>
              <a:spLocks/>
            </p:cNvSpPr>
            <p:nvPr/>
          </p:nvSpPr>
          <p:spPr bwMode="auto">
            <a:xfrm>
              <a:off x="4884" y="3492"/>
              <a:ext cx="24" cy="51"/>
            </a:xfrm>
            <a:custGeom>
              <a:avLst/>
              <a:gdLst>
                <a:gd name="T0" fmla="*/ 96 w 12"/>
                <a:gd name="T1" fmla="*/ 0 h 23"/>
                <a:gd name="T2" fmla="*/ 88 w 12"/>
                <a:gd name="T3" fmla="*/ 186 h 23"/>
                <a:gd name="T4" fmla="*/ 0 60000 65536"/>
                <a:gd name="T5" fmla="*/ 0 60000 65536"/>
              </a:gdLst>
              <a:ahLst/>
              <a:cxnLst>
                <a:cxn ang="T4">
                  <a:pos x="T0" y="T1"/>
                </a:cxn>
                <a:cxn ang="T5">
                  <a:pos x="T2" y="T3"/>
                </a:cxn>
              </a:cxnLst>
              <a:rect l="0" t="0" r="r" b="b"/>
              <a:pathLst>
                <a:path w="12" h="23">
                  <a:moveTo>
                    <a:pt x="12" y="0"/>
                  </a:moveTo>
                  <a:cubicBezTo>
                    <a:pt x="3" y="2"/>
                    <a:pt x="0" y="23"/>
                    <a:pt x="11" y="17"/>
                  </a:cubicBezTo>
                </a:path>
              </a:pathLst>
            </a:custGeom>
            <a:noFill/>
            <a:ln w="3175" cap="flat">
              <a:solidFill>
                <a:srgbClr val="6F0E0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91" name="Freeform 1481">
              <a:extLst>
                <a:ext uri="{FF2B5EF4-FFF2-40B4-BE49-F238E27FC236}">
                  <a16:creationId xmlns:a16="http://schemas.microsoft.com/office/drawing/2014/main" id="{A023ABFE-6B14-8F16-1176-59189AC9F31B}"/>
                </a:ext>
              </a:extLst>
            </p:cNvPr>
            <p:cNvSpPr>
              <a:spLocks/>
            </p:cNvSpPr>
            <p:nvPr/>
          </p:nvSpPr>
          <p:spPr bwMode="auto">
            <a:xfrm>
              <a:off x="4441" y="2316"/>
              <a:ext cx="314" cy="593"/>
            </a:xfrm>
            <a:custGeom>
              <a:avLst/>
              <a:gdLst>
                <a:gd name="T0" fmla="*/ 1322 w 153"/>
                <a:gd name="T1" fmla="*/ 2840 h 271"/>
                <a:gd name="T2" fmla="*/ 1246 w 153"/>
                <a:gd name="T3" fmla="*/ 2652 h 271"/>
                <a:gd name="T4" fmla="*/ 1012 w 153"/>
                <a:gd name="T5" fmla="*/ 2204 h 271"/>
                <a:gd name="T6" fmla="*/ 813 w 153"/>
                <a:gd name="T7" fmla="*/ 1842 h 271"/>
                <a:gd name="T8" fmla="*/ 657 w 153"/>
                <a:gd name="T9" fmla="*/ 1383 h 271"/>
                <a:gd name="T10" fmla="*/ 452 w 153"/>
                <a:gd name="T11" fmla="*/ 1039 h 271"/>
                <a:gd name="T12" fmla="*/ 240 w 153"/>
                <a:gd name="T13" fmla="*/ 431 h 271"/>
                <a:gd name="T14" fmla="*/ 0 w 153"/>
                <a:gd name="T15" fmla="*/ 0 h 271"/>
                <a:gd name="T16" fmla="*/ 269 w 153"/>
                <a:gd name="T17" fmla="*/ 670 h 271"/>
                <a:gd name="T18" fmla="*/ 493 w 153"/>
                <a:gd name="T19" fmla="*/ 1330 h 271"/>
                <a:gd name="T20" fmla="*/ 772 w 153"/>
                <a:gd name="T21" fmla="*/ 1958 h 271"/>
                <a:gd name="T22" fmla="*/ 1061 w 153"/>
                <a:gd name="T23" fmla="*/ 2390 h 271"/>
                <a:gd name="T24" fmla="*/ 1322 w 153"/>
                <a:gd name="T25" fmla="*/ 2840 h 2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3" h="271">
                  <a:moveTo>
                    <a:pt x="153" y="271"/>
                  </a:moveTo>
                  <a:cubicBezTo>
                    <a:pt x="151" y="265"/>
                    <a:pt x="148" y="259"/>
                    <a:pt x="144" y="253"/>
                  </a:cubicBezTo>
                  <a:cubicBezTo>
                    <a:pt x="138" y="240"/>
                    <a:pt x="124" y="223"/>
                    <a:pt x="117" y="210"/>
                  </a:cubicBezTo>
                  <a:cubicBezTo>
                    <a:pt x="109" y="195"/>
                    <a:pt x="101" y="189"/>
                    <a:pt x="94" y="176"/>
                  </a:cubicBezTo>
                  <a:cubicBezTo>
                    <a:pt x="86" y="162"/>
                    <a:pt x="83" y="146"/>
                    <a:pt x="76" y="132"/>
                  </a:cubicBezTo>
                  <a:cubicBezTo>
                    <a:pt x="69" y="120"/>
                    <a:pt x="58" y="111"/>
                    <a:pt x="52" y="99"/>
                  </a:cubicBezTo>
                  <a:cubicBezTo>
                    <a:pt x="42" y="81"/>
                    <a:pt x="37" y="59"/>
                    <a:pt x="28" y="41"/>
                  </a:cubicBezTo>
                  <a:cubicBezTo>
                    <a:pt x="19" y="24"/>
                    <a:pt x="8" y="14"/>
                    <a:pt x="0" y="0"/>
                  </a:cubicBezTo>
                  <a:cubicBezTo>
                    <a:pt x="8" y="25"/>
                    <a:pt x="25" y="41"/>
                    <a:pt x="31" y="64"/>
                  </a:cubicBezTo>
                  <a:cubicBezTo>
                    <a:pt x="37" y="87"/>
                    <a:pt x="39" y="106"/>
                    <a:pt x="57" y="127"/>
                  </a:cubicBezTo>
                  <a:cubicBezTo>
                    <a:pt x="74" y="148"/>
                    <a:pt x="76" y="168"/>
                    <a:pt x="89" y="187"/>
                  </a:cubicBezTo>
                  <a:cubicBezTo>
                    <a:pt x="102" y="206"/>
                    <a:pt x="108" y="207"/>
                    <a:pt x="123" y="228"/>
                  </a:cubicBezTo>
                  <a:cubicBezTo>
                    <a:pt x="138" y="249"/>
                    <a:pt x="153" y="271"/>
                    <a:pt x="153" y="271"/>
                  </a:cubicBezTo>
                  <a:close/>
                </a:path>
              </a:pathLst>
            </a:custGeom>
            <a:solidFill>
              <a:srgbClr val="F5B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2" name="Freeform 1482">
              <a:extLst>
                <a:ext uri="{FF2B5EF4-FFF2-40B4-BE49-F238E27FC236}">
                  <a16:creationId xmlns:a16="http://schemas.microsoft.com/office/drawing/2014/main" id="{E8542DE0-D871-133D-DE89-F827BBF65BD4}"/>
                </a:ext>
              </a:extLst>
            </p:cNvPr>
            <p:cNvSpPr>
              <a:spLocks/>
            </p:cNvSpPr>
            <p:nvPr/>
          </p:nvSpPr>
          <p:spPr bwMode="auto">
            <a:xfrm>
              <a:off x="4404" y="3208"/>
              <a:ext cx="422" cy="33"/>
            </a:xfrm>
            <a:custGeom>
              <a:avLst/>
              <a:gdLst>
                <a:gd name="T0" fmla="*/ 1770 w 206"/>
                <a:gd name="T1" fmla="*/ 161 h 15"/>
                <a:gd name="T2" fmla="*/ 1057 w 206"/>
                <a:gd name="T3" fmla="*/ 106 h 15"/>
                <a:gd name="T4" fmla="*/ 0 w 206"/>
                <a:gd name="T5" fmla="*/ 64 h 15"/>
                <a:gd name="T6" fmla="*/ 629 w 206"/>
                <a:gd name="T7" fmla="*/ 33 h 15"/>
                <a:gd name="T8" fmla="*/ 1272 w 206"/>
                <a:gd name="T9" fmla="*/ 33 h 15"/>
                <a:gd name="T10" fmla="*/ 1770 w 206"/>
                <a:gd name="T11" fmla="*/ 161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6" h="15">
                  <a:moveTo>
                    <a:pt x="206" y="15"/>
                  </a:moveTo>
                  <a:cubicBezTo>
                    <a:pt x="176" y="10"/>
                    <a:pt x="155" y="8"/>
                    <a:pt x="123" y="10"/>
                  </a:cubicBezTo>
                  <a:cubicBezTo>
                    <a:pt x="79" y="14"/>
                    <a:pt x="42" y="7"/>
                    <a:pt x="0" y="6"/>
                  </a:cubicBezTo>
                  <a:cubicBezTo>
                    <a:pt x="25" y="0"/>
                    <a:pt x="50" y="6"/>
                    <a:pt x="73" y="3"/>
                  </a:cubicBezTo>
                  <a:cubicBezTo>
                    <a:pt x="97" y="0"/>
                    <a:pt x="119" y="0"/>
                    <a:pt x="148" y="3"/>
                  </a:cubicBezTo>
                  <a:cubicBezTo>
                    <a:pt x="178" y="6"/>
                    <a:pt x="206" y="15"/>
                    <a:pt x="206" y="15"/>
                  </a:cubicBezTo>
                  <a:close/>
                </a:path>
              </a:pathLst>
            </a:custGeom>
            <a:solidFill>
              <a:srgbClr val="F5BF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3" name="Freeform 1483">
              <a:extLst>
                <a:ext uri="{FF2B5EF4-FFF2-40B4-BE49-F238E27FC236}">
                  <a16:creationId xmlns:a16="http://schemas.microsoft.com/office/drawing/2014/main" id="{2183FFEB-D4F8-BF4E-8FC9-1A7BB6283D01}"/>
                </a:ext>
              </a:extLst>
            </p:cNvPr>
            <p:cNvSpPr>
              <a:spLocks/>
            </p:cNvSpPr>
            <p:nvPr/>
          </p:nvSpPr>
          <p:spPr bwMode="auto">
            <a:xfrm>
              <a:off x="4441" y="2316"/>
              <a:ext cx="314" cy="593"/>
            </a:xfrm>
            <a:custGeom>
              <a:avLst/>
              <a:gdLst>
                <a:gd name="T0" fmla="*/ 1322 w 153"/>
                <a:gd name="T1" fmla="*/ 2840 h 271"/>
                <a:gd name="T2" fmla="*/ 1246 w 153"/>
                <a:gd name="T3" fmla="*/ 2652 h 271"/>
                <a:gd name="T4" fmla="*/ 1012 w 153"/>
                <a:gd name="T5" fmla="*/ 2204 h 271"/>
                <a:gd name="T6" fmla="*/ 813 w 153"/>
                <a:gd name="T7" fmla="*/ 1842 h 271"/>
                <a:gd name="T8" fmla="*/ 657 w 153"/>
                <a:gd name="T9" fmla="*/ 1383 h 271"/>
                <a:gd name="T10" fmla="*/ 452 w 153"/>
                <a:gd name="T11" fmla="*/ 1039 h 271"/>
                <a:gd name="T12" fmla="*/ 240 w 153"/>
                <a:gd name="T13" fmla="*/ 431 h 271"/>
                <a:gd name="T14" fmla="*/ 0 w 153"/>
                <a:gd name="T15" fmla="*/ 0 h 271"/>
                <a:gd name="T16" fmla="*/ 269 w 153"/>
                <a:gd name="T17" fmla="*/ 670 h 271"/>
                <a:gd name="T18" fmla="*/ 493 w 153"/>
                <a:gd name="T19" fmla="*/ 1330 h 271"/>
                <a:gd name="T20" fmla="*/ 772 w 153"/>
                <a:gd name="T21" fmla="*/ 1958 h 271"/>
                <a:gd name="T22" fmla="*/ 1061 w 153"/>
                <a:gd name="T23" fmla="*/ 2390 h 271"/>
                <a:gd name="T24" fmla="*/ 1322 w 153"/>
                <a:gd name="T25" fmla="*/ 2840 h 2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53" h="271">
                  <a:moveTo>
                    <a:pt x="153" y="271"/>
                  </a:moveTo>
                  <a:cubicBezTo>
                    <a:pt x="151" y="265"/>
                    <a:pt x="148" y="259"/>
                    <a:pt x="144" y="253"/>
                  </a:cubicBezTo>
                  <a:cubicBezTo>
                    <a:pt x="138" y="240"/>
                    <a:pt x="124" y="223"/>
                    <a:pt x="117" y="210"/>
                  </a:cubicBezTo>
                  <a:cubicBezTo>
                    <a:pt x="109" y="195"/>
                    <a:pt x="101" y="189"/>
                    <a:pt x="94" y="176"/>
                  </a:cubicBezTo>
                  <a:cubicBezTo>
                    <a:pt x="86" y="162"/>
                    <a:pt x="83" y="146"/>
                    <a:pt x="76" y="132"/>
                  </a:cubicBezTo>
                  <a:cubicBezTo>
                    <a:pt x="69" y="120"/>
                    <a:pt x="58" y="111"/>
                    <a:pt x="52" y="99"/>
                  </a:cubicBezTo>
                  <a:cubicBezTo>
                    <a:pt x="42" y="81"/>
                    <a:pt x="37" y="59"/>
                    <a:pt x="28" y="41"/>
                  </a:cubicBezTo>
                  <a:cubicBezTo>
                    <a:pt x="19" y="24"/>
                    <a:pt x="8" y="14"/>
                    <a:pt x="0" y="0"/>
                  </a:cubicBezTo>
                  <a:cubicBezTo>
                    <a:pt x="8" y="25"/>
                    <a:pt x="25" y="41"/>
                    <a:pt x="31" y="64"/>
                  </a:cubicBezTo>
                  <a:cubicBezTo>
                    <a:pt x="37" y="87"/>
                    <a:pt x="39" y="106"/>
                    <a:pt x="57" y="127"/>
                  </a:cubicBezTo>
                  <a:cubicBezTo>
                    <a:pt x="74" y="148"/>
                    <a:pt x="76" y="168"/>
                    <a:pt x="89" y="187"/>
                  </a:cubicBezTo>
                  <a:cubicBezTo>
                    <a:pt x="102" y="206"/>
                    <a:pt x="108" y="207"/>
                    <a:pt x="123" y="228"/>
                  </a:cubicBezTo>
                  <a:cubicBezTo>
                    <a:pt x="138" y="249"/>
                    <a:pt x="153" y="271"/>
                    <a:pt x="153" y="271"/>
                  </a:cubicBezTo>
                  <a:close/>
                </a:path>
              </a:pathLst>
            </a:custGeom>
            <a:solidFill>
              <a:srgbClr val="F7C8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4" name="Freeform 1484">
              <a:extLst>
                <a:ext uri="{FF2B5EF4-FFF2-40B4-BE49-F238E27FC236}">
                  <a16:creationId xmlns:a16="http://schemas.microsoft.com/office/drawing/2014/main" id="{9DEA7DD1-C4AC-858C-EC6D-95817BA48050}"/>
                </a:ext>
              </a:extLst>
            </p:cNvPr>
            <p:cNvSpPr>
              <a:spLocks/>
            </p:cNvSpPr>
            <p:nvPr/>
          </p:nvSpPr>
          <p:spPr bwMode="auto">
            <a:xfrm>
              <a:off x="4404" y="3208"/>
              <a:ext cx="422" cy="33"/>
            </a:xfrm>
            <a:custGeom>
              <a:avLst/>
              <a:gdLst>
                <a:gd name="T0" fmla="*/ 1770 w 206"/>
                <a:gd name="T1" fmla="*/ 161 h 15"/>
                <a:gd name="T2" fmla="*/ 1057 w 206"/>
                <a:gd name="T3" fmla="*/ 106 h 15"/>
                <a:gd name="T4" fmla="*/ 0 w 206"/>
                <a:gd name="T5" fmla="*/ 64 h 15"/>
                <a:gd name="T6" fmla="*/ 629 w 206"/>
                <a:gd name="T7" fmla="*/ 33 h 15"/>
                <a:gd name="T8" fmla="*/ 1272 w 206"/>
                <a:gd name="T9" fmla="*/ 33 h 15"/>
                <a:gd name="T10" fmla="*/ 1770 w 206"/>
                <a:gd name="T11" fmla="*/ 161 h 1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6" h="15">
                  <a:moveTo>
                    <a:pt x="206" y="15"/>
                  </a:moveTo>
                  <a:cubicBezTo>
                    <a:pt x="176" y="10"/>
                    <a:pt x="155" y="8"/>
                    <a:pt x="123" y="10"/>
                  </a:cubicBezTo>
                  <a:cubicBezTo>
                    <a:pt x="79" y="14"/>
                    <a:pt x="42" y="7"/>
                    <a:pt x="0" y="6"/>
                  </a:cubicBezTo>
                  <a:cubicBezTo>
                    <a:pt x="25" y="0"/>
                    <a:pt x="50" y="6"/>
                    <a:pt x="73" y="3"/>
                  </a:cubicBezTo>
                  <a:cubicBezTo>
                    <a:pt x="97" y="0"/>
                    <a:pt x="119" y="0"/>
                    <a:pt x="148" y="3"/>
                  </a:cubicBezTo>
                  <a:cubicBezTo>
                    <a:pt x="178" y="6"/>
                    <a:pt x="206" y="15"/>
                    <a:pt x="206" y="15"/>
                  </a:cubicBezTo>
                  <a:close/>
                </a:path>
              </a:pathLst>
            </a:custGeom>
            <a:solidFill>
              <a:srgbClr val="F7C8B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5" name="Freeform 1485">
              <a:extLst>
                <a:ext uri="{FF2B5EF4-FFF2-40B4-BE49-F238E27FC236}">
                  <a16:creationId xmlns:a16="http://schemas.microsoft.com/office/drawing/2014/main" id="{D71CCDB2-5CA8-832F-CF05-2F4AA997F9A4}"/>
                </a:ext>
              </a:extLst>
            </p:cNvPr>
            <p:cNvSpPr>
              <a:spLocks/>
            </p:cNvSpPr>
            <p:nvPr/>
          </p:nvSpPr>
          <p:spPr bwMode="auto">
            <a:xfrm>
              <a:off x="4531" y="2504"/>
              <a:ext cx="74" cy="171"/>
            </a:xfrm>
            <a:custGeom>
              <a:avLst/>
              <a:gdLst>
                <a:gd name="T0" fmla="*/ 0 w 36"/>
                <a:gd name="T1" fmla="*/ 72 h 78"/>
                <a:gd name="T2" fmla="*/ 148 w 36"/>
                <a:gd name="T3" fmla="*/ 423 h 78"/>
                <a:gd name="T4" fmla="*/ 312 w 36"/>
                <a:gd name="T5" fmla="*/ 822 h 78"/>
                <a:gd name="T6" fmla="*/ 156 w 36"/>
                <a:gd name="T7" fmla="*/ 371 h 78"/>
                <a:gd name="T8" fmla="*/ 0 w 36"/>
                <a:gd name="T9" fmla="*/ 0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78">
                  <a:moveTo>
                    <a:pt x="0" y="7"/>
                  </a:moveTo>
                  <a:cubicBezTo>
                    <a:pt x="3" y="19"/>
                    <a:pt x="9" y="29"/>
                    <a:pt x="17" y="40"/>
                  </a:cubicBezTo>
                  <a:cubicBezTo>
                    <a:pt x="23" y="48"/>
                    <a:pt x="36" y="67"/>
                    <a:pt x="36" y="78"/>
                  </a:cubicBezTo>
                  <a:cubicBezTo>
                    <a:pt x="34" y="60"/>
                    <a:pt x="29" y="49"/>
                    <a:pt x="18" y="35"/>
                  </a:cubicBezTo>
                  <a:cubicBezTo>
                    <a:pt x="9" y="24"/>
                    <a:pt x="6" y="12"/>
                    <a:pt x="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6" name="Freeform 1486">
              <a:extLst>
                <a:ext uri="{FF2B5EF4-FFF2-40B4-BE49-F238E27FC236}">
                  <a16:creationId xmlns:a16="http://schemas.microsoft.com/office/drawing/2014/main" id="{689A8769-6B3D-4E6F-9D4D-7390EF818D0D}"/>
                </a:ext>
              </a:extLst>
            </p:cNvPr>
            <p:cNvSpPr>
              <a:spLocks/>
            </p:cNvSpPr>
            <p:nvPr/>
          </p:nvSpPr>
          <p:spPr bwMode="auto">
            <a:xfrm>
              <a:off x="4603" y="2683"/>
              <a:ext cx="35" cy="38"/>
            </a:xfrm>
            <a:custGeom>
              <a:avLst/>
              <a:gdLst>
                <a:gd name="T0" fmla="*/ 33 w 17"/>
                <a:gd name="T1" fmla="*/ 9 h 17"/>
                <a:gd name="T2" fmla="*/ 68 w 17"/>
                <a:gd name="T3" fmla="*/ 0 h 17"/>
                <a:gd name="T4" fmla="*/ 0 60000 65536"/>
                <a:gd name="T5" fmla="*/ 0 60000 65536"/>
              </a:gdLst>
              <a:ahLst/>
              <a:cxnLst>
                <a:cxn ang="T4">
                  <a:pos x="T0" y="T1"/>
                </a:cxn>
                <a:cxn ang="T5">
                  <a:pos x="T2" y="T3"/>
                </a:cxn>
              </a:cxnLst>
              <a:rect l="0" t="0" r="r" b="b"/>
              <a:pathLst>
                <a:path w="17" h="17">
                  <a:moveTo>
                    <a:pt x="4" y="1"/>
                  </a:moveTo>
                  <a:cubicBezTo>
                    <a:pt x="0" y="10"/>
                    <a:pt x="17" y="17"/>
                    <a:pt x="8"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7" name="Freeform 1487">
              <a:extLst>
                <a:ext uri="{FF2B5EF4-FFF2-40B4-BE49-F238E27FC236}">
                  <a16:creationId xmlns:a16="http://schemas.microsoft.com/office/drawing/2014/main" id="{075C0ED0-1DDA-BAE2-313A-6074AA84F51A}"/>
                </a:ext>
              </a:extLst>
            </p:cNvPr>
            <p:cNvSpPr>
              <a:spLocks/>
            </p:cNvSpPr>
            <p:nvPr/>
          </p:nvSpPr>
          <p:spPr bwMode="auto">
            <a:xfrm>
              <a:off x="4580" y="3208"/>
              <a:ext cx="105" cy="20"/>
            </a:xfrm>
            <a:custGeom>
              <a:avLst/>
              <a:gdLst>
                <a:gd name="T0" fmla="*/ 0 w 51"/>
                <a:gd name="T1" fmla="*/ 80 h 9"/>
                <a:gd name="T2" fmla="*/ 237 w 51"/>
                <a:gd name="T3" fmla="*/ 80 h 9"/>
                <a:gd name="T4" fmla="*/ 445 w 51"/>
                <a:gd name="T5" fmla="*/ 64 h 9"/>
                <a:gd name="T6" fmla="*/ 208 w 51"/>
                <a:gd name="T7" fmla="*/ 20 h 9"/>
                <a:gd name="T8" fmla="*/ 16 w 51"/>
                <a:gd name="T9" fmla="*/ 80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9">
                  <a:moveTo>
                    <a:pt x="0" y="7"/>
                  </a:moveTo>
                  <a:cubicBezTo>
                    <a:pt x="7" y="9"/>
                    <a:pt x="20" y="8"/>
                    <a:pt x="27" y="7"/>
                  </a:cubicBezTo>
                  <a:cubicBezTo>
                    <a:pt x="36" y="6"/>
                    <a:pt x="42" y="6"/>
                    <a:pt x="51" y="6"/>
                  </a:cubicBezTo>
                  <a:cubicBezTo>
                    <a:pt x="45" y="0"/>
                    <a:pt x="32" y="1"/>
                    <a:pt x="24" y="2"/>
                  </a:cubicBezTo>
                  <a:cubicBezTo>
                    <a:pt x="17" y="2"/>
                    <a:pt x="7" y="9"/>
                    <a:pt x="2" y="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1498" name="Freeform 1488">
              <a:extLst>
                <a:ext uri="{FF2B5EF4-FFF2-40B4-BE49-F238E27FC236}">
                  <a16:creationId xmlns:a16="http://schemas.microsoft.com/office/drawing/2014/main" id="{1579F6DA-A4CE-D6FE-91BA-537E58114774}"/>
                </a:ext>
              </a:extLst>
            </p:cNvPr>
            <p:cNvSpPr>
              <a:spLocks/>
            </p:cNvSpPr>
            <p:nvPr/>
          </p:nvSpPr>
          <p:spPr bwMode="auto">
            <a:xfrm>
              <a:off x="4810" y="3674"/>
              <a:ext cx="18" cy="24"/>
            </a:xfrm>
            <a:custGeom>
              <a:avLst/>
              <a:gdLst>
                <a:gd name="T0" fmla="*/ 0 w 9"/>
                <a:gd name="T1" fmla="*/ 0 h 11"/>
                <a:gd name="T2" fmla="*/ 72 w 9"/>
                <a:gd name="T3" fmla="*/ 105 h 11"/>
                <a:gd name="T4" fmla="*/ 0 60000 65536"/>
                <a:gd name="T5" fmla="*/ 0 60000 65536"/>
              </a:gdLst>
              <a:ahLst/>
              <a:cxnLst>
                <a:cxn ang="T4">
                  <a:pos x="T0" y="T1"/>
                </a:cxn>
                <a:cxn ang="T5">
                  <a:pos x="T2" y="T3"/>
                </a:cxn>
              </a:cxnLst>
              <a:rect l="0" t="0" r="r" b="b"/>
              <a:pathLst>
                <a:path w="9" h="11">
                  <a:moveTo>
                    <a:pt x="0" y="0"/>
                  </a:moveTo>
                  <a:cubicBezTo>
                    <a:pt x="3" y="3"/>
                    <a:pt x="2" y="11"/>
                    <a:pt x="9" y="1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499" name="Freeform 1489">
              <a:extLst>
                <a:ext uri="{FF2B5EF4-FFF2-40B4-BE49-F238E27FC236}">
                  <a16:creationId xmlns:a16="http://schemas.microsoft.com/office/drawing/2014/main" id="{067EB4BB-BA92-73CD-6CB8-84B8596DC597}"/>
                </a:ext>
              </a:extLst>
            </p:cNvPr>
            <p:cNvSpPr>
              <a:spLocks/>
            </p:cNvSpPr>
            <p:nvPr/>
          </p:nvSpPr>
          <p:spPr bwMode="auto">
            <a:xfrm>
              <a:off x="4513" y="3768"/>
              <a:ext cx="16" cy="22"/>
            </a:xfrm>
            <a:custGeom>
              <a:avLst/>
              <a:gdLst>
                <a:gd name="T0" fmla="*/ 56 w 8"/>
                <a:gd name="T1" fmla="*/ 0 h 10"/>
                <a:gd name="T2" fmla="*/ 0 w 8"/>
                <a:gd name="T3" fmla="*/ 106 h 10"/>
                <a:gd name="T4" fmla="*/ 0 60000 65536"/>
                <a:gd name="T5" fmla="*/ 0 60000 65536"/>
              </a:gdLst>
              <a:ahLst/>
              <a:cxnLst>
                <a:cxn ang="T4">
                  <a:pos x="T0" y="T1"/>
                </a:cxn>
                <a:cxn ang="T5">
                  <a:pos x="T2" y="T3"/>
                </a:cxn>
              </a:cxnLst>
              <a:rect l="0" t="0" r="r" b="b"/>
              <a:pathLst>
                <a:path w="8" h="10">
                  <a:moveTo>
                    <a:pt x="7" y="0"/>
                  </a:moveTo>
                  <a:cubicBezTo>
                    <a:pt x="8" y="5"/>
                    <a:pt x="5" y="9"/>
                    <a:pt x="0" y="1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0" name="Freeform 1490">
              <a:extLst>
                <a:ext uri="{FF2B5EF4-FFF2-40B4-BE49-F238E27FC236}">
                  <a16:creationId xmlns:a16="http://schemas.microsoft.com/office/drawing/2014/main" id="{341B194E-6890-B1B1-8AB7-1F534F5193C1}"/>
                </a:ext>
              </a:extLst>
            </p:cNvPr>
            <p:cNvSpPr>
              <a:spLocks/>
            </p:cNvSpPr>
            <p:nvPr/>
          </p:nvSpPr>
          <p:spPr bwMode="auto">
            <a:xfrm>
              <a:off x="4152" y="3479"/>
              <a:ext cx="37" cy="29"/>
            </a:xfrm>
            <a:custGeom>
              <a:avLst/>
              <a:gdLst>
                <a:gd name="T0" fmla="*/ 0 w 18"/>
                <a:gd name="T1" fmla="*/ 0 h 13"/>
                <a:gd name="T2" fmla="*/ 156 w 18"/>
                <a:gd name="T3" fmla="*/ 145 h 13"/>
                <a:gd name="T4" fmla="*/ 0 60000 65536"/>
                <a:gd name="T5" fmla="*/ 0 60000 65536"/>
              </a:gdLst>
              <a:ahLst/>
              <a:cxnLst>
                <a:cxn ang="T4">
                  <a:pos x="T0" y="T1"/>
                </a:cxn>
                <a:cxn ang="T5">
                  <a:pos x="T2" y="T3"/>
                </a:cxn>
              </a:cxnLst>
              <a:rect l="0" t="0" r="r" b="b"/>
              <a:pathLst>
                <a:path w="18" h="13">
                  <a:moveTo>
                    <a:pt x="0" y="0"/>
                  </a:moveTo>
                  <a:cubicBezTo>
                    <a:pt x="3" y="7"/>
                    <a:pt x="12" y="12"/>
                    <a:pt x="18" y="13"/>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1" name="Freeform 1491">
              <a:extLst>
                <a:ext uri="{FF2B5EF4-FFF2-40B4-BE49-F238E27FC236}">
                  <a16:creationId xmlns:a16="http://schemas.microsoft.com/office/drawing/2014/main" id="{CA48FA5F-E49C-FDC5-C0C6-B905A98FC4C7}"/>
                </a:ext>
              </a:extLst>
            </p:cNvPr>
            <p:cNvSpPr>
              <a:spLocks/>
            </p:cNvSpPr>
            <p:nvPr/>
          </p:nvSpPr>
          <p:spPr bwMode="auto">
            <a:xfrm>
              <a:off x="4169" y="3501"/>
              <a:ext cx="6" cy="29"/>
            </a:xfrm>
            <a:custGeom>
              <a:avLst/>
              <a:gdLst>
                <a:gd name="T0" fmla="*/ 0 w 3"/>
                <a:gd name="T1" fmla="*/ 0 h 13"/>
                <a:gd name="T2" fmla="*/ 24 w 3"/>
                <a:gd name="T3" fmla="*/ 145 h 13"/>
                <a:gd name="T4" fmla="*/ 0 60000 65536"/>
                <a:gd name="T5" fmla="*/ 0 60000 65536"/>
              </a:gdLst>
              <a:ahLst/>
              <a:cxnLst>
                <a:cxn ang="T4">
                  <a:pos x="T0" y="T1"/>
                </a:cxn>
                <a:cxn ang="T5">
                  <a:pos x="T2" y="T3"/>
                </a:cxn>
              </a:cxnLst>
              <a:rect l="0" t="0" r="r" b="b"/>
              <a:pathLst>
                <a:path w="3" h="13">
                  <a:moveTo>
                    <a:pt x="0" y="0"/>
                  </a:moveTo>
                  <a:cubicBezTo>
                    <a:pt x="0" y="4"/>
                    <a:pt x="1" y="10"/>
                    <a:pt x="3" y="13"/>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2" name="Freeform 1492">
              <a:extLst>
                <a:ext uri="{FF2B5EF4-FFF2-40B4-BE49-F238E27FC236}">
                  <a16:creationId xmlns:a16="http://schemas.microsoft.com/office/drawing/2014/main" id="{E4477574-AC51-2EC0-7B78-EEFFDBD04C6A}"/>
                </a:ext>
              </a:extLst>
            </p:cNvPr>
            <p:cNvSpPr>
              <a:spLocks/>
            </p:cNvSpPr>
            <p:nvPr/>
          </p:nvSpPr>
          <p:spPr bwMode="auto">
            <a:xfrm>
              <a:off x="4263" y="3672"/>
              <a:ext cx="41" cy="6"/>
            </a:xfrm>
            <a:custGeom>
              <a:avLst/>
              <a:gdLst>
                <a:gd name="T0" fmla="*/ 0 w 20"/>
                <a:gd name="T1" fmla="*/ 0 h 3"/>
                <a:gd name="T2" fmla="*/ 172 w 20"/>
                <a:gd name="T3" fmla="*/ 8 h 3"/>
                <a:gd name="T4" fmla="*/ 0 60000 65536"/>
                <a:gd name="T5" fmla="*/ 0 60000 65536"/>
              </a:gdLst>
              <a:ahLst/>
              <a:cxnLst>
                <a:cxn ang="T4">
                  <a:pos x="T0" y="T1"/>
                </a:cxn>
                <a:cxn ang="T5">
                  <a:pos x="T2" y="T3"/>
                </a:cxn>
              </a:cxnLst>
              <a:rect l="0" t="0" r="r" b="b"/>
              <a:pathLst>
                <a:path w="20" h="3">
                  <a:moveTo>
                    <a:pt x="0" y="0"/>
                  </a:moveTo>
                  <a:cubicBezTo>
                    <a:pt x="7" y="1"/>
                    <a:pt x="13" y="3"/>
                    <a:pt x="20" y="1"/>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3" name="Freeform 1493">
              <a:extLst>
                <a:ext uri="{FF2B5EF4-FFF2-40B4-BE49-F238E27FC236}">
                  <a16:creationId xmlns:a16="http://schemas.microsoft.com/office/drawing/2014/main" id="{0B593795-574B-531F-5B01-3713D070DE0E}"/>
                </a:ext>
              </a:extLst>
            </p:cNvPr>
            <p:cNvSpPr>
              <a:spLocks/>
            </p:cNvSpPr>
            <p:nvPr/>
          </p:nvSpPr>
          <p:spPr bwMode="auto">
            <a:xfrm>
              <a:off x="4271" y="3674"/>
              <a:ext cx="39" cy="41"/>
            </a:xfrm>
            <a:custGeom>
              <a:avLst/>
              <a:gdLst>
                <a:gd name="T0" fmla="*/ 8 w 19"/>
                <a:gd name="T1" fmla="*/ 0 h 19"/>
                <a:gd name="T2" fmla="*/ 164 w 19"/>
                <a:gd name="T3" fmla="*/ 190 h 19"/>
                <a:gd name="T4" fmla="*/ 0 60000 65536"/>
                <a:gd name="T5" fmla="*/ 0 60000 65536"/>
              </a:gdLst>
              <a:ahLst/>
              <a:cxnLst>
                <a:cxn ang="T4">
                  <a:pos x="T0" y="T1"/>
                </a:cxn>
                <a:cxn ang="T5">
                  <a:pos x="T2" y="T3"/>
                </a:cxn>
              </a:cxnLst>
              <a:rect l="0" t="0" r="r" b="b"/>
              <a:pathLst>
                <a:path w="19" h="19">
                  <a:moveTo>
                    <a:pt x="1" y="0"/>
                  </a:moveTo>
                  <a:cubicBezTo>
                    <a:pt x="0" y="7"/>
                    <a:pt x="14" y="16"/>
                    <a:pt x="19" y="19"/>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4" name="Freeform 1494">
              <a:extLst>
                <a:ext uri="{FF2B5EF4-FFF2-40B4-BE49-F238E27FC236}">
                  <a16:creationId xmlns:a16="http://schemas.microsoft.com/office/drawing/2014/main" id="{E2365427-BE6B-B00B-7459-6354C41FE259}"/>
                </a:ext>
              </a:extLst>
            </p:cNvPr>
            <p:cNvSpPr>
              <a:spLocks/>
            </p:cNvSpPr>
            <p:nvPr/>
          </p:nvSpPr>
          <p:spPr bwMode="auto">
            <a:xfrm>
              <a:off x="4355" y="3744"/>
              <a:ext cx="68" cy="31"/>
            </a:xfrm>
            <a:custGeom>
              <a:avLst/>
              <a:gdLst>
                <a:gd name="T0" fmla="*/ 0 w 33"/>
                <a:gd name="T1" fmla="*/ 0 h 14"/>
                <a:gd name="T2" fmla="*/ 165 w 33"/>
                <a:gd name="T3" fmla="*/ 89 h 14"/>
                <a:gd name="T4" fmla="*/ 288 w 33"/>
                <a:gd name="T5" fmla="*/ 153 h 14"/>
                <a:gd name="T6" fmla="*/ 0 60000 65536"/>
                <a:gd name="T7" fmla="*/ 0 60000 65536"/>
                <a:gd name="T8" fmla="*/ 0 60000 65536"/>
              </a:gdLst>
              <a:ahLst/>
              <a:cxnLst>
                <a:cxn ang="T6">
                  <a:pos x="T0" y="T1"/>
                </a:cxn>
                <a:cxn ang="T7">
                  <a:pos x="T2" y="T3"/>
                </a:cxn>
                <a:cxn ang="T8">
                  <a:pos x="T4" y="T5"/>
                </a:cxn>
              </a:cxnLst>
              <a:rect l="0" t="0" r="r" b="b"/>
              <a:pathLst>
                <a:path w="33" h="14">
                  <a:moveTo>
                    <a:pt x="0" y="0"/>
                  </a:moveTo>
                  <a:cubicBezTo>
                    <a:pt x="6" y="2"/>
                    <a:pt x="12" y="6"/>
                    <a:pt x="19" y="8"/>
                  </a:cubicBezTo>
                  <a:cubicBezTo>
                    <a:pt x="24" y="9"/>
                    <a:pt x="28" y="14"/>
                    <a:pt x="33" y="14"/>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5" name="Freeform 1495">
              <a:extLst>
                <a:ext uri="{FF2B5EF4-FFF2-40B4-BE49-F238E27FC236}">
                  <a16:creationId xmlns:a16="http://schemas.microsoft.com/office/drawing/2014/main" id="{7C0C3513-8AC2-F5E2-4420-249D4E986796}"/>
                </a:ext>
              </a:extLst>
            </p:cNvPr>
            <p:cNvSpPr>
              <a:spLocks/>
            </p:cNvSpPr>
            <p:nvPr/>
          </p:nvSpPr>
          <p:spPr bwMode="auto">
            <a:xfrm>
              <a:off x="4527" y="3775"/>
              <a:ext cx="17" cy="19"/>
            </a:xfrm>
            <a:custGeom>
              <a:avLst/>
              <a:gdLst>
                <a:gd name="T0" fmla="*/ 0 w 8"/>
                <a:gd name="T1" fmla="*/ 0 h 9"/>
                <a:gd name="T2" fmla="*/ 77 w 8"/>
                <a:gd name="T3" fmla="*/ 84 h 9"/>
                <a:gd name="T4" fmla="*/ 0 60000 65536"/>
                <a:gd name="T5" fmla="*/ 0 60000 65536"/>
              </a:gdLst>
              <a:ahLst/>
              <a:cxnLst>
                <a:cxn ang="T4">
                  <a:pos x="T0" y="T1"/>
                </a:cxn>
                <a:cxn ang="T5">
                  <a:pos x="T2" y="T3"/>
                </a:cxn>
              </a:cxnLst>
              <a:rect l="0" t="0" r="r" b="b"/>
              <a:pathLst>
                <a:path w="8" h="9">
                  <a:moveTo>
                    <a:pt x="0" y="0"/>
                  </a:moveTo>
                  <a:cubicBezTo>
                    <a:pt x="0" y="4"/>
                    <a:pt x="3" y="8"/>
                    <a:pt x="8" y="9"/>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6" name="Freeform 1496">
              <a:extLst>
                <a:ext uri="{FF2B5EF4-FFF2-40B4-BE49-F238E27FC236}">
                  <a16:creationId xmlns:a16="http://schemas.microsoft.com/office/drawing/2014/main" id="{18B5C2CB-B621-56D7-4D7B-9A03C770E497}"/>
                </a:ext>
              </a:extLst>
            </p:cNvPr>
            <p:cNvSpPr>
              <a:spLocks/>
            </p:cNvSpPr>
            <p:nvPr/>
          </p:nvSpPr>
          <p:spPr bwMode="auto">
            <a:xfrm>
              <a:off x="4902" y="3536"/>
              <a:ext cx="35" cy="18"/>
            </a:xfrm>
            <a:custGeom>
              <a:avLst/>
              <a:gdLst>
                <a:gd name="T0" fmla="*/ 0 w 17"/>
                <a:gd name="T1" fmla="*/ 92 h 8"/>
                <a:gd name="T2" fmla="*/ 148 w 17"/>
                <a:gd name="T3" fmla="*/ 0 h 8"/>
                <a:gd name="T4" fmla="*/ 148 w 17"/>
                <a:gd name="T5" fmla="*/ 25 h 8"/>
                <a:gd name="T6" fmla="*/ 0 60000 65536"/>
                <a:gd name="T7" fmla="*/ 0 60000 65536"/>
                <a:gd name="T8" fmla="*/ 0 60000 65536"/>
              </a:gdLst>
              <a:ahLst/>
              <a:cxnLst>
                <a:cxn ang="T6">
                  <a:pos x="T0" y="T1"/>
                </a:cxn>
                <a:cxn ang="T7">
                  <a:pos x="T2" y="T3"/>
                </a:cxn>
                <a:cxn ang="T8">
                  <a:pos x="T4" y="T5"/>
                </a:cxn>
              </a:cxnLst>
              <a:rect l="0" t="0" r="r" b="b"/>
              <a:pathLst>
                <a:path w="17" h="8">
                  <a:moveTo>
                    <a:pt x="0" y="8"/>
                  </a:moveTo>
                  <a:cubicBezTo>
                    <a:pt x="3" y="2"/>
                    <a:pt x="11" y="1"/>
                    <a:pt x="17" y="0"/>
                  </a:cubicBezTo>
                  <a:cubicBezTo>
                    <a:pt x="17" y="1"/>
                    <a:pt x="17" y="3"/>
                    <a:pt x="17" y="2"/>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7" name="Freeform 1497">
              <a:extLst>
                <a:ext uri="{FF2B5EF4-FFF2-40B4-BE49-F238E27FC236}">
                  <a16:creationId xmlns:a16="http://schemas.microsoft.com/office/drawing/2014/main" id="{7AEA586D-F4B2-5169-7448-46D8843FD226}"/>
                </a:ext>
              </a:extLst>
            </p:cNvPr>
            <p:cNvSpPr>
              <a:spLocks/>
            </p:cNvSpPr>
            <p:nvPr/>
          </p:nvSpPr>
          <p:spPr bwMode="auto">
            <a:xfrm>
              <a:off x="4919" y="3510"/>
              <a:ext cx="4" cy="28"/>
            </a:xfrm>
            <a:custGeom>
              <a:avLst/>
              <a:gdLst>
                <a:gd name="T0" fmla="*/ 8 w 2"/>
                <a:gd name="T1" fmla="*/ 0 h 13"/>
                <a:gd name="T2" fmla="*/ 16 w 2"/>
                <a:gd name="T3" fmla="*/ 129 h 13"/>
                <a:gd name="T4" fmla="*/ 0 60000 65536"/>
                <a:gd name="T5" fmla="*/ 0 60000 65536"/>
              </a:gdLst>
              <a:ahLst/>
              <a:cxnLst>
                <a:cxn ang="T4">
                  <a:pos x="T0" y="T1"/>
                </a:cxn>
                <a:cxn ang="T5">
                  <a:pos x="T2" y="T3"/>
                </a:cxn>
              </a:cxnLst>
              <a:rect l="0" t="0" r="r" b="b"/>
              <a:pathLst>
                <a:path w="2" h="13">
                  <a:moveTo>
                    <a:pt x="1" y="0"/>
                  </a:moveTo>
                  <a:cubicBezTo>
                    <a:pt x="0" y="4"/>
                    <a:pt x="0" y="10"/>
                    <a:pt x="2" y="13"/>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8" name="Freeform 1498">
              <a:extLst>
                <a:ext uri="{FF2B5EF4-FFF2-40B4-BE49-F238E27FC236}">
                  <a16:creationId xmlns:a16="http://schemas.microsoft.com/office/drawing/2014/main" id="{44FC399F-C893-BF66-16DA-9BFABF0907D3}"/>
                </a:ext>
              </a:extLst>
            </p:cNvPr>
            <p:cNvSpPr>
              <a:spLocks/>
            </p:cNvSpPr>
            <p:nvPr/>
          </p:nvSpPr>
          <p:spPr bwMode="auto">
            <a:xfrm>
              <a:off x="4949" y="3353"/>
              <a:ext cx="35" cy="63"/>
            </a:xfrm>
            <a:custGeom>
              <a:avLst/>
              <a:gdLst>
                <a:gd name="T0" fmla="*/ 8 w 17"/>
                <a:gd name="T1" fmla="*/ 298 h 29"/>
                <a:gd name="T2" fmla="*/ 148 w 17"/>
                <a:gd name="T3" fmla="*/ 0 h 29"/>
                <a:gd name="T4" fmla="*/ 0 60000 65536"/>
                <a:gd name="T5" fmla="*/ 0 60000 65536"/>
              </a:gdLst>
              <a:ahLst/>
              <a:cxnLst>
                <a:cxn ang="T4">
                  <a:pos x="T0" y="T1"/>
                </a:cxn>
                <a:cxn ang="T5">
                  <a:pos x="T2" y="T3"/>
                </a:cxn>
              </a:cxnLst>
              <a:rect l="0" t="0" r="r" b="b"/>
              <a:pathLst>
                <a:path w="17" h="29">
                  <a:moveTo>
                    <a:pt x="1" y="29"/>
                  </a:moveTo>
                  <a:cubicBezTo>
                    <a:pt x="0" y="17"/>
                    <a:pt x="13" y="10"/>
                    <a:pt x="17"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09" name="Freeform 1499">
              <a:extLst>
                <a:ext uri="{FF2B5EF4-FFF2-40B4-BE49-F238E27FC236}">
                  <a16:creationId xmlns:a16="http://schemas.microsoft.com/office/drawing/2014/main" id="{FEE809B9-E0CC-4C54-613C-7670EF27C568}"/>
                </a:ext>
              </a:extLst>
            </p:cNvPr>
            <p:cNvSpPr>
              <a:spLocks/>
            </p:cNvSpPr>
            <p:nvPr/>
          </p:nvSpPr>
          <p:spPr bwMode="auto">
            <a:xfrm>
              <a:off x="4968" y="3374"/>
              <a:ext cx="12" cy="18"/>
            </a:xfrm>
            <a:custGeom>
              <a:avLst/>
              <a:gdLst>
                <a:gd name="T0" fmla="*/ 0 w 6"/>
                <a:gd name="T1" fmla="*/ 11 h 8"/>
                <a:gd name="T2" fmla="*/ 48 w 6"/>
                <a:gd name="T3" fmla="*/ 92 h 8"/>
                <a:gd name="T4" fmla="*/ 0 60000 65536"/>
                <a:gd name="T5" fmla="*/ 0 60000 65536"/>
              </a:gdLst>
              <a:ahLst/>
              <a:cxnLst>
                <a:cxn ang="T4">
                  <a:pos x="T0" y="T1"/>
                </a:cxn>
                <a:cxn ang="T5">
                  <a:pos x="T2" y="T3"/>
                </a:cxn>
              </a:cxnLst>
              <a:rect l="0" t="0" r="r" b="b"/>
              <a:pathLst>
                <a:path w="6" h="8">
                  <a:moveTo>
                    <a:pt x="0" y="1"/>
                  </a:moveTo>
                  <a:cubicBezTo>
                    <a:pt x="5" y="0"/>
                    <a:pt x="5" y="5"/>
                    <a:pt x="6" y="8"/>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0" name="Freeform 1500">
              <a:extLst>
                <a:ext uri="{FF2B5EF4-FFF2-40B4-BE49-F238E27FC236}">
                  <a16:creationId xmlns:a16="http://schemas.microsoft.com/office/drawing/2014/main" id="{A592D6F0-F4FD-F06F-7FD0-33F73F6D75E4}"/>
                </a:ext>
              </a:extLst>
            </p:cNvPr>
            <p:cNvSpPr>
              <a:spLocks/>
            </p:cNvSpPr>
            <p:nvPr/>
          </p:nvSpPr>
          <p:spPr bwMode="auto">
            <a:xfrm>
              <a:off x="4814" y="3694"/>
              <a:ext cx="6" cy="17"/>
            </a:xfrm>
            <a:custGeom>
              <a:avLst/>
              <a:gdLst>
                <a:gd name="T0" fmla="*/ 24 w 3"/>
                <a:gd name="T1" fmla="*/ 0 h 8"/>
                <a:gd name="T2" fmla="*/ 0 w 3"/>
                <a:gd name="T3" fmla="*/ 77 h 8"/>
                <a:gd name="T4" fmla="*/ 0 60000 65536"/>
                <a:gd name="T5" fmla="*/ 0 60000 65536"/>
              </a:gdLst>
              <a:ahLst/>
              <a:cxnLst>
                <a:cxn ang="T4">
                  <a:pos x="T0" y="T1"/>
                </a:cxn>
                <a:cxn ang="T5">
                  <a:pos x="T2" y="T3"/>
                </a:cxn>
              </a:cxnLst>
              <a:rect l="0" t="0" r="r" b="b"/>
              <a:pathLst>
                <a:path w="3" h="8">
                  <a:moveTo>
                    <a:pt x="3" y="0"/>
                  </a:moveTo>
                  <a:cubicBezTo>
                    <a:pt x="3" y="4"/>
                    <a:pt x="3" y="7"/>
                    <a:pt x="0" y="8"/>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1" name="Freeform 1501">
              <a:extLst>
                <a:ext uri="{FF2B5EF4-FFF2-40B4-BE49-F238E27FC236}">
                  <a16:creationId xmlns:a16="http://schemas.microsoft.com/office/drawing/2014/main" id="{889B17D2-EC90-DF39-85FC-78E7A66E8003}"/>
                </a:ext>
              </a:extLst>
            </p:cNvPr>
            <p:cNvSpPr>
              <a:spLocks/>
            </p:cNvSpPr>
            <p:nvPr/>
          </p:nvSpPr>
          <p:spPr bwMode="auto">
            <a:xfrm>
              <a:off x="4871" y="3615"/>
              <a:ext cx="27" cy="37"/>
            </a:xfrm>
            <a:custGeom>
              <a:avLst/>
              <a:gdLst>
                <a:gd name="T0" fmla="*/ 0 w 13"/>
                <a:gd name="T1" fmla="*/ 176 h 17"/>
                <a:gd name="T2" fmla="*/ 116 w 13"/>
                <a:gd name="T3" fmla="*/ 0 h 17"/>
                <a:gd name="T4" fmla="*/ 0 60000 65536"/>
                <a:gd name="T5" fmla="*/ 0 60000 65536"/>
              </a:gdLst>
              <a:ahLst/>
              <a:cxnLst>
                <a:cxn ang="T4">
                  <a:pos x="T0" y="T1"/>
                </a:cxn>
                <a:cxn ang="T5">
                  <a:pos x="T2" y="T3"/>
                </a:cxn>
              </a:cxnLst>
              <a:rect l="0" t="0" r="r" b="b"/>
              <a:pathLst>
                <a:path w="13" h="17">
                  <a:moveTo>
                    <a:pt x="0" y="17"/>
                  </a:moveTo>
                  <a:cubicBezTo>
                    <a:pt x="4" y="11"/>
                    <a:pt x="9" y="5"/>
                    <a:pt x="13"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2" name="Freeform 1502">
              <a:extLst>
                <a:ext uri="{FF2B5EF4-FFF2-40B4-BE49-F238E27FC236}">
                  <a16:creationId xmlns:a16="http://schemas.microsoft.com/office/drawing/2014/main" id="{1A4680B1-0F2C-95B6-0052-4B9AB09F70C9}"/>
                </a:ext>
              </a:extLst>
            </p:cNvPr>
            <p:cNvSpPr>
              <a:spLocks/>
            </p:cNvSpPr>
            <p:nvPr/>
          </p:nvSpPr>
          <p:spPr bwMode="auto">
            <a:xfrm>
              <a:off x="4900" y="3095"/>
              <a:ext cx="8" cy="61"/>
            </a:xfrm>
            <a:custGeom>
              <a:avLst/>
              <a:gdLst>
                <a:gd name="T0" fmla="*/ 16 w 4"/>
                <a:gd name="T1" fmla="*/ 0 h 28"/>
                <a:gd name="T2" fmla="*/ 32 w 4"/>
                <a:gd name="T3" fmla="*/ 290 h 28"/>
                <a:gd name="T4" fmla="*/ 0 60000 65536"/>
                <a:gd name="T5" fmla="*/ 0 60000 65536"/>
              </a:gdLst>
              <a:ahLst/>
              <a:cxnLst>
                <a:cxn ang="T4">
                  <a:pos x="T0" y="T1"/>
                </a:cxn>
                <a:cxn ang="T5">
                  <a:pos x="T2" y="T3"/>
                </a:cxn>
              </a:cxnLst>
              <a:rect l="0" t="0" r="r" b="b"/>
              <a:pathLst>
                <a:path w="4" h="28">
                  <a:moveTo>
                    <a:pt x="2" y="0"/>
                  </a:moveTo>
                  <a:cubicBezTo>
                    <a:pt x="4" y="9"/>
                    <a:pt x="0" y="20"/>
                    <a:pt x="4" y="28"/>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3" name="Freeform 1503">
              <a:extLst>
                <a:ext uri="{FF2B5EF4-FFF2-40B4-BE49-F238E27FC236}">
                  <a16:creationId xmlns:a16="http://schemas.microsoft.com/office/drawing/2014/main" id="{EB9E8BDA-B672-00F4-657B-9E24EB4E49C8}"/>
                </a:ext>
              </a:extLst>
            </p:cNvPr>
            <p:cNvSpPr>
              <a:spLocks/>
            </p:cNvSpPr>
            <p:nvPr/>
          </p:nvSpPr>
          <p:spPr bwMode="auto">
            <a:xfrm>
              <a:off x="4892" y="3105"/>
              <a:ext cx="14" cy="14"/>
            </a:xfrm>
            <a:custGeom>
              <a:avLst/>
              <a:gdLst>
                <a:gd name="T0" fmla="*/ 0 w 7"/>
                <a:gd name="T1" fmla="*/ 49 h 6"/>
                <a:gd name="T2" fmla="*/ 56 w 7"/>
                <a:gd name="T3" fmla="*/ 0 h 6"/>
                <a:gd name="T4" fmla="*/ 0 60000 65536"/>
                <a:gd name="T5" fmla="*/ 0 60000 65536"/>
              </a:gdLst>
              <a:ahLst/>
              <a:cxnLst>
                <a:cxn ang="T4">
                  <a:pos x="T0" y="T1"/>
                </a:cxn>
                <a:cxn ang="T5">
                  <a:pos x="T2" y="T3"/>
                </a:cxn>
              </a:cxnLst>
              <a:rect l="0" t="0" r="r" b="b"/>
              <a:pathLst>
                <a:path w="7" h="6">
                  <a:moveTo>
                    <a:pt x="0" y="4"/>
                  </a:moveTo>
                  <a:cubicBezTo>
                    <a:pt x="3" y="6"/>
                    <a:pt x="6" y="3"/>
                    <a:pt x="7"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4" name="Freeform 1504">
              <a:extLst>
                <a:ext uri="{FF2B5EF4-FFF2-40B4-BE49-F238E27FC236}">
                  <a16:creationId xmlns:a16="http://schemas.microsoft.com/office/drawing/2014/main" id="{8D5A2700-AEBC-90A6-3F46-4A5B2D45C990}"/>
                </a:ext>
              </a:extLst>
            </p:cNvPr>
            <p:cNvSpPr>
              <a:spLocks/>
            </p:cNvSpPr>
            <p:nvPr/>
          </p:nvSpPr>
          <p:spPr bwMode="auto">
            <a:xfrm>
              <a:off x="4904" y="3112"/>
              <a:ext cx="11" cy="7"/>
            </a:xfrm>
            <a:custGeom>
              <a:avLst/>
              <a:gdLst>
                <a:gd name="T0" fmla="*/ 0 w 5"/>
                <a:gd name="T1" fmla="*/ 37 h 3"/>
                <a:gd name="T2" fmla="*/ 53 w 5"/>
                <a:gd name="T3" fmla="*/ 12 h 3"/>
                <a:gd name="T4" fmla="*/ 0 60000 65536"/>
                <a:gd name="T5" fmla="*/ 0 60000 65536"/>
              </a:gdLst>
              <a:ahLst/>
              <a:cxnLst>
                <a:cxn ang="T4">
                  <a:pos x="T0" y="T1"/>
                </a:cxn>
                <a:cxn ang="T5">
                  <a:pos x="T2" y="T3"/>
                </a:cxn>
              </a:cxnLst>
              <a:rect l="0" t="0" r="r" b="b"/>
              <a:pathLst>
                <a:path w="5" h="3">
                  <a:moveTo>
                    <a:pt x="0" y="3"/>
                  </a:moveTo>
                  <a:cubicBezTo>
                    <a:pt x="1" y="0"/>
                    <a:pt x="3" y="0"/>
                    <a:pt x="5" y="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5" name="Freeform 1505">
              <a:extLst>
                <a:ext uri="{FF2B5EF4-FFF2-40B4-BE49-F238E27FC236}">
                  <a16:creationId xmlns:a16="http://schemas.microsoft.com/office/drawing/2014/main" id="{E6E49BBA-E854-599E-BCD3-6BFD07552A18}"/>
                </a:ext>
              </a:extLst>
            </p:cNvPr>
            <p:cNvSpPr>
              <a:spLocks/>
            </p:cNvSpPr>
            <p:nvPr/>
          </p:nvSpPr>
          <p:spPr bwMode="auto">
            <a:xfrm>
              <a:off x="4802" y="2952"/>
              <a:ext cx="51" cy="44"/>
            </a:xfrm>
            <a:custGeom>
              <a:avLst/>
              <a:gdLst>
                <a:gd name="T0" fmla="*/ 0 w 25"/>
                <a:gd name="T1" fmla="*/ 20 h 20"/>
                <a:gd name="T2" fmla="*/ 16 w 25"/>
                <a:gd name="T3" fmla="*/ 0 h 20"/>
                <a:gd name="T4" fmla="*/ 212 w 25"/>
                <a:gd name="T5" fmla="*/ 213 h 20"/>
                <a:gd name="T6" fmla="*/ 0 60000 65536"/>
                <a:gd name="T7" fmla="*/ 0 60000 65536"/>
                <a:gd name="T8" fmla="*/ 0 60000 65536"/>
              </a:gdLst>
              <a:ahLst/>
              <a:cxnLst>
                <a:cxn ang="T6">
                  <a:pos x="T0" y="T1"/>
                </a:cxn>
                <a:cxn ang="T7">
                  <a:pos x="T2" y="T3"/>
                </a:cxn>
                <a:cxn ang="T8">
                  <a:pos x="T4" y="T5"/>
                </a:cxn>
              </a:cxnLst>
              <a:rect l="0" t="0" r="r" b="b"/>
              <a:pathLst>
                <a:path w="25" h="20">
                  <a:moveTo>
                    <a:pt x="0" y="2"/>
                  </a:moveTo>
                  <a:cubicBezTo>
                    <a:pt x="0" y="1"/>
                    <a:pt x="1" y="0"/>
                    <a:pt x="2" y="0"/>
                  </a:cubicBezTo>
                  <a:cubicBezTo>
                    <a:pt x="7" y="10"/>
                    <a:pt x="20" y="11"/>
                    <a:pt x="25" y="2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6" name="Freeform 1506">
              <a:extLst>
                <a:ext uri="{FF2B5EF4-FFF2-40B4-BE49-F238E27FC236}">
                  <a16:creationId xmlns:a16="http://schemas.microsoft.com/office/drawing/2014/main" id="{8DD09371-DD73-5495-74FD-293C29F73604}"/>
                </a:ext>
              </a:extLst>
            </p:cNvPr>
            <p:cNvSpPr>
              <a:spLocks/>
            </p:cNvSpPr>
            <p:nvPr/>
          </p:nvSpPr>
          <p:spPr bwMode="auto">
            <a:xfrm>
              <a:off x="4833" y="2968"/>
              <a:ext cx="6" cy="11"/>
            </a:xfrm>
            <a:custGeom>
              <a:avLst/>
              <a:gdLst>
                <a:gd name="T0" fmla="*/ 0 w 3"/>
                <a:gd name="T1" fmla="*/ 53 h 5"/>
                <a:gd name="T2" fmla="*/ 24 w 3"/>
                <a:gd name="T3" fmla="*/ 0 h 5"/>
                <a:gd name="T4" fmla="*/ 0 60000 65536"/>
                <a:gd name="T5" fmla="*/ 0 60000 65536"/>
              </a:gdLst>
              <a:ahLst/>
              <a:cxnLst>
                <a:cxn ang="T4">
                  <a:pos x="T0" y="T1"/>
                </a:cxn>
                <a:cxn ang="T5">
                  <a:pos x="T2" y="T3"/>
                </a:cxn>
              </a:cxnLst>
              <a:rect l="0" t="0" r="r" b="b"/>
              <a:pathLst>
                <a:path w="3" h="5">
                  <a:moveTo>
                    <a:pt x="0" y="5"/>
                  </a:moveTo>
                  <a:cubicBezTo>
                    <a:pt x="2" y="4"/>
                    <a:pt x="3" y="2"/>
                    <a:pt x="3"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7" name="Freeform 1507">
              <a:extLst>
                <a:ext uri="{FF2B5EF4-FFF2-40B4-BE49-F238E27FC236}">
                  <a16:creationId xmlns:a16="http://schemas.microsoft.com/office/drawing/2014/main" id="{F16F62D9-470A-AAEA-405D-D2EBF09362AE}"/>
                </a:ext>
              </a:extLst>
            </p:cNvPr>
            <p:cNvSpPr>
              <a:spLocks/>
            </p:cNvSpPr>
            <p:nvPr/>
          </p:nvSpPr>
          <p:spPr bwMode="auto">
            <a:xfrm>
              <a:off x="4744" y="2795"/>
              <a:ext cx="21" cy="85"/>
            </a:xfrm>
            <a:custGeom>
              <a:avLst/>
              <a:gdLst>
                <a:gd name="T0" fmla="*/ 0 w 10"/>
                <a:gd name="T1" fmla="*/ 0 h 39"/>
                <a:gd name="T2" fmla="*/ 57 w 10"/>
                <a:gd name="T3" fmla="*/ 218 h 39"/>
                <a:gd name="T4" fmla="*/ 92 w 10"/>
                <a:gd name="T5" fmla="*/ 403 h 39"/>
                <a:gd name="T6" fmla="*/ 0 60000 65536"/>
                <a:gd name="T7" fmla="*/ 0 60000 65536"/>
                <a:gd name="T8" fmla="*/ 0 60000 65536"/>
              </a:gdLst>
              <a:ahLst/>
              <a:cxnLst>
                <a:cxn ang="T6">
                  <a:pos x="T0" y="T1"/>
                </a:cxn>
                <a:cxn ang="T7">
                  <a:pos x="T2" y="T3"/>
                </a:cxn>
                <a:cxn ang="T8">
                  <a:pos x="T4" y="T5"/>
                </a:cxn>
              </a:cxnLst>
              <a:rect l="0" t="0" r="r" b="b"/>
              <a:pathLst>
                <a:path w="10" h="39">
                  <a:moveTo>
                    <a:pt x="0" y="0"/>
                  </a:moveTo>
                  <a:cubicBezTo>
                    <a:pt x="4" y="6"/>
                    <a:pt x="4" y="14"/>
                    <a:pt x="6" y="21"/>
                  </a:cubicBezTo>
                  <a:cubicBezTo>
                    <a:pt x="8" y="27"/>
                    <a:pt x="8" y="33"/>
                    <a:pt x="10" y="39"/>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8" name="Freeform 1508">
              <a:extLst>
                <a:ext uri="{FF2B5EF4-FFF2-40B4-BE49-F238E27FC236}">
                  <a16:creationId xmlns:a16="http://schemas.microsoft.com/office/drawing/2014/main" id="{18C98C82-DFB7-752C-4C4F-B52364152320}"/>
                </a:ext>
              </a:extLst>
            </p:cNvPr>
            <p:cNvSpPr>
              <a:spLocks/>
            </p:cNvSpPr>
            <p:nvPr/>
          </p:nvSpPr>
          <p:spPr bwMode="auto">
            <a:xfrm>
              <a:off x="4742" y="2832"/>
              <a:ext cx="13" cy="9"/>
            </a:xfrm>
            <a:custGeom>
              <a:avLst/>
              <a:gdLst>
                <a:gd name="T0" fmla="*/ 0 w 6"/>
                <a:gd name="T1" fmla="*/ 11 h 4"/>
                <a:gd name="T2" fmla="*/ 61 w 6"/>
                <a:gd name="T3" fmla="*/ 0 h 4"/>
                <a:gd name="T4" fmla="*/ 0 60000 65536"/>
                <a:gd name="T5" fmla="*/ 0 60000 65536"/>
              </a:gdLst>
              <a:ahLst/>
              <a:cxnLst>
                <a:cxn ang="T4">
                  <a:pos x="T0" y="T1"/>
                </a:cxn>
                <a:cxn ang="T5">
                  <a:pos x="T2" y="T3"/>
                </a:cxn>
              </a:cxnLst>
              <a:rect l="0" t="0" r="r" b="b"/>
              <a:pathLst>
                <a:path w="6" h="4">
                  <a:moveTo>
                    <a:pt x="0" y="1"/>
                  </a:moveTo>
                  <a:cubicBezTo>
                    <a:pt x="2" y="4"/>
                    <a:pt x="4" y="2"/>
                    <a:pt x="6"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19" name="Freeform 1509">
              <a:extLst>
                <a:ext uri="{FF2B5EF4-FFF2-40B4-BE49-F238E27FC236}">
                  <a16:creationId xmlns:a16="http://schemas.microsoft.com/office/drawing/2014/main" id="{D7691EB9-E390-0624-1FAA-7FC24538C9C6}"/>
                </a:ext>
              </a:extLst>
            </p:cNvPr>
            <p:cNvSpPr>
              <a:spLocks/>
            </p:cNvSpPr>
            <p:nvPr/>
          </p:nvSpPr>
          <p:spPr bwMode="auto">
            <a:xfrm>
              <a:off x="4617" y="2600"/>
              <a:ext cx="58" cy="64"/>
            </a:xfrm>
            <a:custGeom>
              <a:avLst/>
              <a:gdLst>
                <a:gd name="T0" fmla="*/ 0 w 28"/>
                <a:gd name="T1" fmla="*/ 0 h 29"/>
                <a:gd name="T2" fmla="*/ 141 w 28"/>
                <a:gd name="T3" fmla="*/ 194 h 29"/>
                <a:gd name="T4" fmla="*/ 249 w 28"/>
                <a:gd name="T5" fmla="*/ 311 h 29"/>
                <a:gd name="T6" fmla="*/ 0 60000 65536"/>
                <a:gd name="T7" fmla="*/ 0 60000 65536"/>
                <a:gd name="T8" fmla="*/ 0 60000 65536"/>
              </a:gdLst>
              <a:ahLst/>
              <a:cxnLst>
                <a:cxn ang="T6">
                  <a:pos x="T0" y="T1"/>
                </a:cxn>
                <a:cxn ang="T7">
                  <a:pos x="T2" y="T3"/>
                </a:cxn>
                <a:cxn ang="T8">
                  <a:pos x="T4" y="T5"/>
                </a:cxn>
              </a:cxnLst>
              <a:rect l="0" t="0" r="r" b="b"/>
              <a:pathLst>
                <a:path w="28" h="29">
                  <a:moveTo>
                    <a:pt x="0" y="0"/>
                  </a:moveTo>
                  <a:cubicBezTo>
                    <a:pt x="3" y="8"/>
                    <a:pt x="10" y="13"/>
                    <a:pt x="16" y="18"/>
                  </a:cubicBezTo>
                  <a:cubicBezTo>
                    <a:pt x="21" y="22"/>
                    <a:pt x="23" y="26"/>
                    <a:pt x="28" y="29"/>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0" name="Freeform 1510">
              <a:extLst>
                <a:ext uri="{FF2B5EF4-FFF2-40B4-BE49-F238E27FC236}">
                  <a16:creationId xmlns:a16="http://schemas.microsoft.com/office/drawing/2014/main" id="{3589E787-D255-A8C5-7444-26CD6E278B96}"/>
                </a:ext>
              </a:extLst>
            </p:cNvPr>
            <p:cNvSpPr>
              <a:spLocks/>
            </p:cNvSpPr>
            <p:nvPr/>
          </p:nvSpPr>
          <p:spPr bwMode="auto">
            <a:xfrm>
              <a:off x="4634" y="2640"/>
              <a:ext cx="16" cy="24"/>
            </a:xfrm>
            <a:custGeom>
              <a:avLst/>
              <a:gdLst>
                <a:gd name="T0" fmla="*/ 64 w 8"/>
                <a:gd name="T1" fmla="*/ 0 h 11"/>
                <a:gd name="T2" fmla="*/ 16 w 8"/>
                <a:gd name="T3" fmla="*/ 113 h 11"/>
                <a:gd name="T4" fmla="*/ 0 60000 65536"/>
                <a:gd name="T5" fmla="*/ 0 60000 65536"/>
              </a:gdLst>
              <a:ahLst/>
              <a:cxnLst>
                <a:cxn ang="T4">
                  <a:pos x="T0" y="T1"/>
                </a:cxn>
                <a:cxn ang="T5">
                  <a:pos x="T2" y="T3"/>
                </a:cxn>
              </a:cxnLst>
              <a:rect l="0" t="0" r="r" b="b"/>
              <a:pathLst>
                <a:path w="8" h="11">
                  <a:moveTo>
                    <a:pt x="8" y="0"/>
                  </a:moveTo>
                  <a:cubicBezTo>
                    <a:pt x="3" y="0"/>
                    <a:pt x="0" y="7"/>
                    <a:pt x="2" y="1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1" name="Freeform 1511">
              <a:extLst>
                <a:ext uri="{FF2B5EF4-FFF2-40B4-BE49-F238E27FC236}">
                  <a16:creationId xmlns:a16="http://schemas.microsoft.com/office/drawing/2014/main" id="{EC39F8E4-7EFC-5315-DC23-B46CEDC7EC82}"/>
                </a:ext>
              </a:extLst>
            </p:cNvPr>
            <p:cNvSpPr>
              <a:spLocks/>
            </p:cNvSpPr>
            <p:nvPr/>
          </p:nvSpPr>
          <p:spPr bwMode="auto">
            <a:xfrm>
              <a:off x="4568" y="2463"/>
              <a:ext cx="4" cy="78"/>
            </a:xfrm>
            <a:custGeom>
              <a:avLst/>
              <a:gdLst>
                <a:gd name="T0" fmla="*/ 16 w 2"/>
                <a:gd name="T1" fmla="*/ 366 h 36"/>
                <a:gd name="T2" fmla="*/ 8 w 2"/>
                <a:gd name="T3" fmla="*/ 132 h 36"/>
                <a:gd name="T4" fmla="*/ 8 w 2"/>
                <a:gd name="T5" fmla="*/ 0 h 36"/>
                <a:gd name="T6" fmla="*/ 0 60000 65536"/>
                <a:gd name="T7" fmla="*/ 0 60000 65536"/>
                <a:gd name="T8" fmla="*/ 0 60000 65536"/>
              </a:gdLst>
              <a:ahLst/>
              <a:cxnLst>
                <a:cxn ang="T6">
                  <a:pos x="T0" y="T1"/>
                </a:cxn>
                <a:cxn ang="T7">
                  <a:pos x="T2" y="T3"/>
                </a:cxn>
                <a:cxn ang="T8">
                  <a:pos x="T4" y="T5"/>
                </a:cxn>
              </a:cxnLst>
              <a:rect l="0" t="0" r="r" b="b"/>
              <a:pathLst>
                <a:path w="2" h="36">
                  <a:moveTo>
                    <a:pt x="2" y="36"/>
                  </a:moveTo>
                  <a:cubicBezTo>
                    <a:pt x="1" y="28"/>
                    <a:pt x="0" y="21"/>
                    <a:pt x="1" y="13"/>
                  </a:cubicBezTo>
                  <a:cubicBezTo>
                    <a:pt x="2" y="8"/>
                    <a:pt x="2" y="4"/>
                    <a:pt x="1"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2" name="Freeform 1512">
              <a:extLst>
                <a:ext uri="{FF2B5EF4-FFF2-40B4-BE49-F238E27FC236}">
                  <a16:creationId xmlns:a16="http://schemas.microsoft.com/office/drawing/2014/main" id="{CC97AAE9-FD10-B623-D03B-4176D08DF97F}"/>
                </a:ext>
              </a:extLst>
            </p:cNvPr>
            <p:cNvSpPr>
              <a:spLocks/>
            </p:cNvSpPr>
            <p:nvPr/>
          </p:nvSpPr>
          <p:spPr bwMode="auto">
            <a:xfrm>
              <a:off x="4671" y="3753"/>
              <a:ext cx="41" cy="11"/>
            </a:xfrm>
            <a:custGeom>
              <a:avLst/>
              <a:gdLst>
                <a:gd name="T0" fmla="*/ 0 w 20"/>
                <a:gd name="T1" fmla="*/ 33 h 5"/>
                <a:gd name="T2" fmla="*/ 172 w 20"/>
                <a:gd name="T3" fmla="*/ 53 h 5"/>
                <a:gd name="T4" fmla="*/ 0 60000 65536"/>
                <a:gd name="T5" fmla="*/ 0 60000 65536"/>
              </a:gdLst>
              <a:ahLst/>
              <a:cxnLst>
                <a:cxn ang="T4">
                  <a:pos x="T0" y="T1"/>
                </a:cxn>
                <a:cxn ang="T5">
                  <a:pos x="T2" y="T3"/>
                </a:cxn>
              </a:cxnLst>
              <a:rect l="0" t="0" r="r" b="b"/>
              <a:pathLst>
                <a:path w="20" h="5">
                  <a:moveTo>
                    <a:pt x="0" y="3"/>
                  </a:moveTo>
                  <a:cubicBezTo>
                    <a:pt x="8" y="0"/>
                    <a:pt x="14" y="4"/>
                    <a:pt x="20" y="5"/>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3" name="Freeform 1513">
              <a:extLst>
                <a:ext uri="{FF2B5EF4-FFF2-40B4-BE49-F238E27FC236}">
                  <a16:creationId xmlns:a16="http://schemas.microsoft.com/office/drawing/2014/main" id="{89A8EDB3-97A9-DCFA-C143-50F8EC391810}"/>
                </a:ext>
              </a:extLst>
            </p:cNvPr>
            <p:cNvSpPr>
              <a:spLocks/>
            </p:cNvSpPr>
            <p:nvPr/>
          </p:nvSpPr>
          <p:spPr bwMode="auto">
            <a:xfrm>
              <a:off x="4699" y="3750"/>
              <a:ext cx="6" cy="14"/>
            </a:xfrm>
            <a:custGeom>
              <a:avLst/>
              <a:gdLst>
                <a:gd name="T0" fmla="*/ 16 w 3"/>
                <a:gd name="T1" fmla="*/ 0 h 6"/>
                <a:gd name="T2" fmla="*/ 24 w 3"/>
                <a:gd name="T3" fmla="*/ 77 h 6"/>
                <a:gd name="T4" fmla="*/ 0 60000 65536"/>
                <a:gd name="T5" fmla="*/ 0 60000 65536"/>
              </a:gdLst>
              <a:ahLst/>
              <a:cxnLst>
                <a:cxn ang="T4">
                  <a:pos x="T0" y="T1"/>
                </a:cxn>
                <a:cxn ang="T5">
                  <a:pos x="T2" y="T3"/>
                </a:cxn>
              </a:cxnLst>
              <a:rect l="0" t="0" r="r" b="b"/>
              <a:pathLst>
                <a:path w="3" h="6">
                  <a:moveTo>
                    <a:pt x="2" y="0"/>
                  </a:moveTo>
                  <a:cubicBezTo>
                    <a:pt x="0" y="2"/>
                    <a:pt x="1" y="5"/>
                    <a:pt x="3" y="6"/>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4" name="Freeform 1514">
              <a:extLst>
                <a:ext uri="{FF2B5EF4-FFF2-40B4-BE49-F238E27FC236}">
                  <a16:creationId xmlns:a16="http://schemas.microsoft.com/office/drawing/2014/main" id="{C808555A-0B8B-F254-3AA3-8AD6D80AFFA1}"/>
                </a:ext>
              </a:extLst>
            </p:cNvPr>
            <p:cNvSpPr>
              <a:spLocks/>
            </p:cNvSpPr>
            <p:nvPr/>
          </p:nvSpPr>
          <p:spPr bwMode="auto">
            <a:xfrm>
              <a:off x="4080" y="3189"/>
              <a:ext cx="54" cy="63"/>
            </a:xfrm>
            <a:custGeom>
              <a:avLst/>
              <a:gdLst>
                <a:gd name="T0" fmla="*/ 0 w 26"/>
                <a:gd name="T1" fmla="*/ 0 h 29"/>
                <a:gd name="T2" fmla="*/ 233 w 26"/>
                <a:gd name="T3" fmla="*/ 298 h 29"/>
                <a:gd name="T4" fmla="*/ 0 60000 65536"/>
                <a:gd name="T5" fmla="*/ 0 60000 65536"/>
              </a:gdLst>
              <a:ahLst/>
              <a:cxnLst>
                <a:cxn ang="T4">
                  <a:pos x="T0" y="T1"/>
                </a:cxn>
                <a:cxn ang="T5">
                  <a:pos x="T2" y="T3"/>
                </a:cxn>
              </a:cxnLst>
              <a:rect l="0" t="0" r="r" b="b"/>
              <a:pathLst>
                <a:path w="26" h="29">
                  <a:moveTo>
                    <a:pt x="0" y="0"/>
                  </a:moveTo>
                  <a:cubicBezTo>
                    <a:pt x="3" y="12"/>
                    <a:pt x="21" y="18"/>
                    <a:pt x="26" y="29"/>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5" name="Freeform 1515">
              <a:extLst>
                <a:ext uri="{FF2B5EF4-FFF2-40B4-BE49-F238E27FC236}">
                  <a16:creationId xmlns:a16="http://schemas.microsoft.com/office/drawing/2014/main" id="{35D773F8-D480-0F95-1130-809569C07191}"/>
                </a:ext>
              </a:extLst>
            </p:cNvPr>
            <p:cNvSpPr>
              <a:spLocks/>
            </p:cNvSpPr>
            <p:nvPr/>
          </p:nvSpPr>
          <p:spPr bwMode="auto">
            <a:xfrm>
              <a:off x="4097" y="3221"/>
              <a:ext cx="6" cy="18"/>
            </a:xfrm>
            <a:custGeom>
              <a:avLst/>
              <a:gdLst>
                <a:gd name="T0" fmla="*/ 8 w 3"/>
                <a:gd name="T1" fmla="*/ 92 h 8"/>
                <a:gd name="T2" fmla="*/ 24 w 3"/>
                <a:gd name="T3" fmla="*/ 0 h 8"/>
                <a:gd name="T4" fmla="*/ 0 60000 65536"/>
                <a:gd name="T5" fmla="*/ 0 60000 65536"/>
              </a:gdLst>
              <a:ahLst/>
              <a:cxnLst>
                <a:cxn ang="T4">
                  <a:pos x="T0" y="T1"/>
                </a:cxn>
                <a:cxn ang="T5">
                  <a:pos x="T2" y="T3"/>
                </a:cxn>
              </a:cxnLst>
              <a:rect l="0" t="0" r="r" b="b"/>
              <a:pathLst>
                <a:path w="3" h="8">
                  <a:moveTo>
                    <a:pt x="1" y="8"/>
                  </a:moveTo>
                  <a:cubicBezTo>
                    <a:pt x="1" y="5"/>
                    <a:pt x="0" y="0"/>
                    <a:pt x="3"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6" name="Freeform 1516">
              <a:extLst>
                <a:ext uri="{FF2B5EF4-FFF2-40B4-BE49-F238E27FC236}">
                  <a16:creationId xmlns:a16="http://schemas.microsoft.com/office/drawing/2014/main" id="{F3C9F67A-B989-49C1-7A9A-64EF05021304}"/>
                </a:ext>
              </a:extLst>
            </p:cNvPr>
            <p:cNvSpPr>
              <a:spLocks/>
            </p:cNvSpPr>
            <p:nvPr/>
          </p:nvSpPr>
          <p:spPr bwMode="auto">
            <a:xfrm>
              <a:off x="4052" y="3055"/>
              <a:ext cx="16" cy="64"/>
            </a:xfrm>
            <a:custGeom>
              <a:avLst/>
              <a:gdLst>
                <a:gd name="T0" fmla="*/ 8 w 8"/>
                <a:gd name="T1" fmla="*/ 311 h 29"/>
                <a:gd name="T2" fmla="*/ 0 w 8"/>
                <a:gd name="T3" fmla="*/ 238 h 29"/>
                <a:gd name="T4" fmla="*/ 32 w 8"/>
                <a:gd name="T5" fmla="*/ 97 h 29"/>
                <a:gd name="T6" fmla="*/ 64 w 8"/>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9">
                  <a:moveTo>
                    <a:pt x="1" y="29"/>
                  </a:moveTo>
                  <a:cubicBezTo>
                    <a:pt x="2" y="27"/>
                    <a:pt x="1" y="25"/>
                    <a:pt x="0" y="22"/>
                  </a:cubicBezTo>
                  <a:cubicBezTo>
                    <a:pt x="0" y="18"/>
                    <a:pt x="2" y="13"/>
                    <a:pt x="4" y="9"/>
                  </a:cubicBezTo>
                  <a:cubicBezTo>
                    <a:pt x="5" y="6"/>
                    <a:pt x="7" y="2"/>
                    <a:pt x="8"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7" name="Freeform 1517">
              <a:extLst>
                <a:ext uri="{FF2B5EF4-FFF2-40B4-BE49-F238E27FC236}">
                  <a16:creationId xmlns:a16="http://schemas.microsoft.com/office/drawing/2014/main" id="{8FAFF7DE-40F5-6EBB-DD1C-12987B27839C}"/>
                </a:ext>
              </a:extLst>
            </p:cNvPr>
            <p:cNvSpPr>
              <a:spLocks/>
            </p:cNvSpPr>
            <p:nvPr/>
          </p:nvSpPr>
          <p:spPr bwMode="auto">
            <a:xfrm>
              <a:off x="4060" y="3075"/>
              <a:ext cx="10" cy="6"/>
            </a:xfrm>
            <a:custGeom>
              <a:avLst/>
              <a:gdLst>
                <a:gd name="T0" fmla="*/ 0 w 5"/>
                <a:gd name="T1" fmla="*/ 8 h 3"/>
                <a:gd name="T2" fmla="*/ 40 w 5"/>
                <a:gd name="T3" fmla="*/ 24 h 3"/>
                <a:gd name="T4" fmla="*/ 0 60000 65536"/>
                <a:gd name="T5" fmla="*/ 0 60000 65536"/>
              </a:gdLst>
              <a:ahLst/>
              <a:cxnLst>
                <a:cxn ang="T4">
                  <a:pos x="T0" y="T1"/>
                </a:cxn>
                <a:cxn ang="T5">
                  <a:pos x="T2" y="T3"/>
                </a:cxn>
              </a:cxnLst>
              <a:rect l="0" t="0" r="r" b="b"/>
              <a:pathLst>
                <a:path w="5" h="3">
                  <a:moveTo>
                    <a:pt x="0" y="1"/>
                  </a:moveTo>
                  <a:cubicBezTo>
                    <a:pt x="3" y="0"/>
                    <a:pt x="5" y="1"/>
                    <a:pt x="5" y="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8" name="Freeform 1518">
              <a:extLst>
                <a:ext uri="{FF2B5EF4-FFF2-40B4-BE49-F238E27FC236}">
                  <a16:creationId xmlns:a16="http://schemas.microsoft.com/office/drawing/2014/main" id="{8D3598B3-2947-834D-90C9-FF397A65FDC6}"/>
                </a:ext>
              </a:extLst>
            </p:cNvPr>
            <p:cNvSpPr>
              <a:spLocks/>
            </p:cNvSpPr>
            <p:nvPr/>
          </p:nvSpPr>
          <p:spPr bwMode="auto">
            <a:xfrm>
              <a:off x="4054" y="3116"/>
              <a:ext cx="30" cy="88"/>
            </a:xfrm>
            <a:custGeom>
              <a:avLst/>
              <a:gdLst>
                <a:gd name="T0" fmla="*/ 0 w 15"/>
                <a:gd name="T1" fmla="*/ 0 h 40"/>
                <a:gd name="T2" fmla="*/ 80 w 15"/>
                <a:gd name="T3" fmla="*/ 233 h 40"/>
                <a:gd name="T4" fmla="*/ 120 w 15"/>
                <a:gd name="T5" fmla="*/ 427 h 40"/>
                <a:gd name="T6" fmla="*/ 0 60000 65536"/>
                <a:gd name="T7" fmla="*/ 0 60000 65536"/>
                <a:gd name="T8" fmla="*/ 0 60000 65536"/>
              </a:gdLst>
              <a:ahLst/>
              <a:cxnLst>
                <a:cxn ang="T6">
                  <a:pos x="T0" y="T1"/>
                </a:cxn>
                <a:cxn ang="T7">
                  <a:pos x="T2" y="T3"/>
                </a:cxn>
                <a:cxn ang="T8">
                  <a:pos x="T4" y="T5"/>
                </a:cxn>
              </a:cxnLst>
              <a:rect l="0" t="0" r="r" b="b"/>
              <a:pathLst>
                <a:path w="15" h="40">
                  <a:moveTo>
                    <a:pt x="0" y="0"/>
                  </a:moveTo>
                  <a:cubicBezTo>
                    <a:pt x="1" y="7"/>
                    <a:pt x="8" y="15"/>
                    <a:pt x="10" y="22"/>
                  </a:cubicBezTo>
                  <a:cubicBezTo>
                    <a:pt x="13" y="27"/>
                    <a:pt x="13" y="34"/>
                    <a:pt x="15" y="4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29" name="Freeform 1519">
              <a:extLst>
                <a:ext uri="{FF2B5EF4-FFF2-40B4-BE49-F238E27FC236}">
                  <a16:creationId xmlns:a16="http://schemas.microsoft.com/office/drawing/2014/main" id="{5591AAE3-302D-16E9-BE2D-978C6918FF56}"/>
                </a:ext>
              </a:extLst>
            </p:cNvPr>
            <p:cNvSpPr>
              <a:spLocks/>
            </p:cNvSpPr>
            <p:nvPr/>
          </p:nvSpPr>
          <p:spPr bwMode="auto">
            <a:xfrm>
              <a:off x="4009" y="2913"/>
              <a:ext cx="47" cy="166"/>
            </a:xfrm>
            <a:custGeom>
              <a:avLst/>
              <a:gdLst>
                <a:gd name="T0" fmla="*/ 196 w 23"/>
                <a:gd name="T1" fmla="*/ 793 h 76"/>
                <a:gd name="T2" fmla="*/ 33 w 23"/>
                <a:gd name="T3" fmla="*/ 387 h 76"/>
                <a:gd name="T4" fmla="*/ 41 w 23"/>
                <a:gd name="T5" fmla="*/ 0 h 76"/>
                <a:gd name="T6" fmla="*/ 0 60000 65536"/>
                <a:gd name="T7" fmla="*/ 0 60000 65536"/>
                <a:gd name="T8" fmla="*/ 0 60000 65536"/>
              </a:gdLst>
              <a:ahLst/>
              <a:cxnLst>
                <a:cxn ang="T6">
                  <a:pos x="T0" y="T1"/>
                </a:cxn>
                <a:cxn ang="T7">
                  <a:pos x="T2" y="T3"/>
                </a:cxn>
                <a:cxn ang="T8">
                  <a:pos x="T4" y="T5"/>
                </a:cxn>
              </a:cxnLst>
              <a:rect l="0" t="0" r="r" b="b"/>
              <a:pathLst>
                <a:path w="23" h="76">
                  <a:moveTo>
                    <a:pt x="23" y="76"/>
                  </a:moveTo>
                  <a:cubicBezTo>
                    <a:pt x="14" y="65"/>
                    <a:pt x="8" y="50"/>
                    <a:pt x="4" y="37"/>
                  </a:cubicBezTo>
                  <a:cubicBezTo>
                    <a:pt x="0" y="24"/>
                    <a:pt x="5" y="13"/>
                    <a:pt x="5"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0" name="Freeform 1520">
              <a:extLst>
                <a:ext uri="{FF2B5EF4-FFF2-40B4-BE49-F238E27FC236}">
                  <a16:creationId xmlns:a16="http://schemas.microsoft.com/office/drawing/2014/main" id="{B3FB0A0F-A8A7-098F-51B5-7248880F039C}"/>
                </a:ext>
              </a:extLst>
            </p:cNvPr>
            <p:cNvSpPr>
              <a:spLocks/>
            </p:cNvSpPr>
            <p:nvPr/>
          </p:nvSpPr>
          <p:spPr bwMode="auto">
            <a:xfrm>
              <a:off x="4019" y="2928"/>
              <a:ext cx="12" cy="9"/>
            </a:xfrm>
            <a:custGeom>
              <a:avLst/>
              <a:gdLst>
                <a:gd name="T0" fmla="*/ 0 w 6"/>
                <a:gd name="T1" fmla="*/ 45 h 4"/>
                <a:gd name="T2" fmla="*/ 48 w 6"/>
                <a:gd name="T3" fmla="*/ 11 h 4"/>
                <a:gd name="T4" fmla="*/ 0 60000 65536"/>
                <a:gd name="T5" fmla="*/ 0 60000 65536"/>
              </a:gdLst>
              <a:ahLst/>
              <a:cxnLst>
                <a:cxn ang="T4">
                  <a:pos x="T0" y="T1"/>
                </a:cxn>
                <a:cxn ang="T5">
                  <a:pos x="T2" y="T3"/>
                </a:cxn>
              </a:cxnLst>
              <a:rect l="0" t="0" r="r" b="b"/>
              <a:pathLst>
                <a:path w="6" h="4">
                  <a:moveTo>
                    <a:pt x="0" y="4"/>
                  </a:moveTo>
                  <a:cubicBezTo>
                    <a:pt x="1" y="2"/>
                    <a:pt x="3" y="0"/>
                    <a:pt x="6" y="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1" name="Freeform 1521">
              <a:extLst>
                <a:ext uri="{FF2B5EF4-FFF2-40B4-BE49-F238E27FC236}">
                  <a16:creationId xmlns:a16="http://schemas.microsoft.com/office/drawing/2014/main" id="{8BA8A15B-97DD-6863-44FF-99353B6451A4}"/>
                </a:ext>
              </a:extLst>
            </p:cNvPr>
            <p:cNvSpPr>
              <a:spLocks/>
            </p:cNvSpPr>
            <p:nvPr/>
          </p:nvSpPr>
          <p:spPr bwMode="auto">
            <a:xfrm>
              <a:off x="3970" y="2780"/>
              <a:ext cx="12" cy="65"/>
            </a:xfrm>
            <a:custGeom>
              <a:avLst/>
              <a:gdLst>
                <a:gd name="T0" fmla="*/ 40 w 6"/>
                <a:gd name="T1" fmla="*/ 0 h 30"/>
                <a:gd name="T2" fmla="*/ 0 w 6"/>
                <a:gd name="T3" fmla="*/ 173 h 30"/>
                <a:gd name="T4" fmla="*/ 8 w 6"/>
                <a:gd name="T5" fmla="*/ 306 h 30"/>
                <a:gd name="T6" fmla="*/ 0 60000 65536"/>
                <a:gd name="T7" fmla="*/ 0 60000 65536"/>
                <a:gd name="T8" fmla="*/ 0 60000 65536"/>
              </a:gdLst>
              <a:ahLst/>
              <a:cxnLst>
                <a:cxn ang="T6">
                  <a:pos x="T0" y="T1"/>
                </a:cxn>
                <a:cxn ang="T7">
                  <a:pos x="T2" y="T3"/>
                </a:cxn>
                <a:cxn ang="T8">
                  <a:pos x="T4" y="T5"/>
                </a:cxn>
              </a:cxnLst>
              <a:rect l="0" t="0" r="r" b="b"/>
              <a:pathLst>
                <a:path w="6" h="30">
                  <a:moveTo>
                    <a:pt x="5" y="0"/>
                  </a:moveTo>
                  <a:cubicBezTo>
                    <a:pt x="6" y="5"/>
                    <a:pt x="1" y="12"/>
                    <a:pt x="0" y="17"/>
                  </a:cubicBezTo>
                  <a:cubicBezTo>
                    <a:pt x="0" y="21"/>
                    <a:pt x="0" y="26"/>
                    <a:pt x="1" y="3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2" name="Freeform 1522">
              <a:extLst>
                <a:ext uri="{FF2B5EF4-FFF2-40B4-BE49-F238E27FC236}">
                  <a16:creationId xmlns:a16="http://schemas.microsoft.com/office/drawing/2014/main" id="{A9471478-9603-EBD5-389C-98710E98D7EA}"/>
                </a:ext>
              </a:extLst>
            </p:cNvPr>
            <p:cNvSpPr>
              <a:spLocks/>
            </p:cNvSpPr>
            <p:nvPr/>
          </p:nvSpPr>
          <p:spPr bwMode="auto">
            <a:xfrm>
              <a:off x="3972" y="2806"/>
              <a:ext cx="14" cy="6"/>
            </a:xfrm>
            <a:custGeom>
              <a:avLst/>
              <a:gdLst>
                <a:gd name="T0" fmla="*/ 0 w 7"/>
                <a:gd name="T1" fmla="*/ 16 h 3"/>
                <a:gd name="T2" fmla="*/ 56 w 7"/>
                <a:gd name="T3" fmla="*/ 24 h 3"/>
                <a:gd name="T4" fmla="*/ 0 60000 65536"/>
                <a:gd name="T5" fmla="*/ 0 60000 65536"/>
              </a:gdLst>
              <a:ahLst/>
              <a:cxnLst>
                <a:cxn ang="T4">
                  <a:pos x="T0" y="T1"/>
                </a:cxn>
                <a:cxn ang="T5">
                  <a:pos x="T2" y="T3"/>
                </a:cxn>
              </a:cxnLst>
              <a:rect l="0" t="0" r="r" b="b"/>
              <a:pathLst>
                <a:path w="7" h="3">
                  <a:moveTo>
                    <a:pt x="0" y="2"/>
                  </a:moveTo>
                  <a:cubicBezTo>
                    <a:pt x="2" y="0"/>
                    <a:pt x="6" y="0"/>
                    <a:pt x="7" y="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3" name="Freeform 1523">
              <a:extLst>
                <a:ext uri="{FF2B5EF4-FFF2-40B4-BE49-F238E27FC236}">
                  <a16:creationId xmlns:a16="http://schemas.microsoft.com/office/drawing/2014/main" id="{88135F31-ABAD-45F8-B118-C3525E8C4E13}"/>
                </a:ext>
              </a:extLst>
            </p:cNvPr>
            <p:cNvSpPr>
              <a:spLocks/>
            </p:cNvSpPr>
            <p:nvPr/>
          </p:nvSpPr>
          <p:spPr bwMode="auto">
            <a:xfrm>
              <a:off x="4002" y="2950"/>
              <a:ext cx="13" cy="5"/>
            </a:xfrm>
            <a:custGeom>
              <a:avLst/>
              <a:gdLst>
                <a:gd name="T0" fmla="*/ 0 w 6"/>
                <a:gd name="T1" fmla="*/ 0 h 2"/>
                <a:gd name="T2" fmla="*/ 61 w 6"/>
                <a:gd name="T3" fmla="*/ 33 h 2"/>
                <a:gd name="T4" fmla="*/ 0 60000 65536"/>
                <a:gd name="T5" fmla="*/ 0 60000 65536"/>
              </a:gdLst>
              <a:ahLst/>
              <a:cxnLst>
                <a:cxn ang="T4">
                  <a:pos x="T0" y="T1"/>
                </a:cxn>
                <a:cxn ang="T5">
                  <a:pos x="T2" y="T3"/>
                </a:cxn>
              </a:cxnLst>
              <a:rect l="0" t="0" r="r" b="b"/>
              <a:pathLst>
                <a:path w="6" h="2">
                  <a:moveTo>
                    <a:pt x="0" y="0"/>
                  </a:moveTo>
                  <a:cubicBezTo>
                    <a:pt x="1" y="2"/>
                    <a:pt x="3" y="2"/>
                    <a:pt x="6" y="2"/>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4" name="Freeform 1524">
              <a:extLst>
                <a:ext uri="{FF2B5EF4-FFF2-40B4-BE49-F238E27FC236}">
                  <a16:creationId xmlns:a16="http://schemas.microsoft.com/office/drawing/2014/main" id="{B6D778E8-4332-B946-1098-CDB85D585C6F}"/>
                </a:ext>
              </a:extLst>
            </p:cNvPr>
            <p:cNvSpPr>
              <a:spLocks/>
            </p:cNvSpPr>
            <p:nvPr/>
          </p:nvSpPr>
          <p:spPr bwMode="auto">
            <a:xfrm>
              <a:off x="3894" y="2544"/>
              <a:ext cx="55" cy="174"/>
            </a:xfrm>
            <a:custGeom>
              <a:avLst/>
              <a:gdLst>
                <a:gd name="T0" fmla="*/ 0 w 27"/>
                <a:gd name="T1" fmla="*/ 0 h 80"/>
                <a:gd name="T2" fmla="*/ 67 w 27"/>
                <a:gd name="T3" fmla="*/ 96 h 80"/>
                <a:gd name="T4" fmla="*/ 171 w 27"/>
                <a:gd name="T5" fmla="*/ 254 h 80"/>
                <a:gd name="T6" fmla="*/ 187 w 27"/>
                <a:gd name="T7" fmla="*/ 822 h 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80">
                  <a:moveTo>
                    <a:pt x="0" y="0"/>
                  </a:moveTo>
                  <a:cubicBezTo>
                    <a:pt x="1" y="4"/>
                    <a:pt x="5" y="6"/>
                    <a:pt x="8" y="9"/>
                  </a:cubicBezTo>
                  <a:cubicBezTo>
                    <a:pt x="13" y="14"/>
                    <a:pt x="17" y="19"/>
                    <a:pt x="20" y="25"/>
                  </a:cubicBezTo>
                  <a:cubicBezTo>
                    <a:pt x="27" y="42"/>
                    <a:pt x="25" y="63"/>
                    <a:pt x="22" y="8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5" name="Freeform 1525">
              <a:extLst>
                <a:ext uri="{FF2B5EF4-FFF2-40B4-BE49-F238E27FC236}">
                  <a16:creationId xmlns:a16="http://schemas.microsoft.com/office/drawing/2014/main" id="{DE71F23C-7746-7110-A733-22372F99B283}"/>
                </a:ext>
              </a:extLst>
            </p:cNvPr>
            <p:cNvSpPr>
              <a:spLocks/>
            </p:cNvSpPr>
            <p:nvPr/>
          </p:nvSpPr>
          <p:spPr bwMode="auto">
            <a:xfrm>
              <a:off x="3945" y="2675"/>
              <a:ext cx="10" cy="4"/>
            </a:xfrm>
            <a:custGeom>
              <a:avLst/>
              <a:gdLst>
                <a:gd name="T0" fmla="*/ 0 w 5"/>
                <a:gd name="T1" fmla="*/ 16 h 2"/>
                <a:gd name="T2" fmla="*/ 40 w 5"/>
                <a:gd name="T3" fmla="*/ 16 h 2"/>
                <a:gd name="T4" fmla="*/ 0 60000 65536"/>
                <a:gd name="T5" fmla="*/ 0 60000 65536"/>
              </a:gdLst>
              <a:ahLst/>
              <a:cxnLst>
                <a:cxn ang="T4">
                  <a:pos x="T0" y="T1"/>
                </a:cxn>
                <a:cxn ang="T5">
                  <a:pos x="T2" y="T3"/>
                </a:cxn>
              </a:cxnLst>
              <a:rect l="0" t="0" r="r" b="b"/>
              <a:pathLst>
                <a:path w="5" h="2">
                  <a:moveTo>
                    <a:pt x="0" y="2"/>
                  </a:moveTo>
                  <a:cubicBezTo>
                    <a:pt x="2" y="0"/>
                    <a:pt x="4" y="0"/>
                    <a:pt x="5" y="2"/>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6" name="Freeform 1526">
              <a:extLst>
                <a:ext uri="{FF2B5EF4-FFF2-40B4-BE49-F238E27FC236}">
                  <a16:creationId xmlns:a16="http://schemas.microsoft.com/office/drawing/2014/main" id="{4E11E4E1-64EC-9944-5204-B012FB5C697A}"/>
                </a:ext>
              </a:extLst>
            </p:cNvPr>
            <p:cNvSpPr>
              <a:spLocks/>
            </p:cNvSpPr>
            <p:nvPr/>
          </p:nvSpPr>
          <p:spPr bwMode="auto">
            <a:xfrm>
              <a:off x="3935" y="2712"/>
              <a:ext cx="33" cy="105"/>
            </a:xfrm>
            <a:custGeom>
              <a:avLst/>
              <a:gdLst>
                <a:gd name="T0" fmla="*/ 17 w 16"/>
                <a:gd name="T1" fmla="*/ 0 h 48"/>
                <a:gd name="T2" fmla="*/ 60 w 16"/>
                <a:gd name="T3" fmla="*/ 273 h 48"/>
                <a:gd name="T4" fmla="*/ 140 w 16"/>
                <a:gd name="T5" fmla="*/ 503 h 48"/>
                <a:gd name="T6" fmla="*/ 0 60000 65536"/>
                <a:gd name="T7" fmla="*/ 0 60000 65536"/>
                <a:gd name="T8" fmla="*/ 0 60000 65536"/>
              </a:gdLst>
              <a:ahLst/>
              <a:cxnLst>
                <a:cxn ang="T6">
                  <a:pos x="T0" y="T1"/>
                </a:cxn>
                <a:cxn ang="T7">
                  <a:pos x="T2" y="T3"/>
                </a:cxn>
                <a:cxn ang="T8">
                  <a:pos x="T4" y="T5"/>
                </a:cxn>
              </a:cxnLst>
              <a:rect l="0" t="0" r="r" b="b"/>
              <a:pathLst>
                <a:path w="16" h="48">
                  <a:moveTo>
                    <a:pt x="2" y="0"/>
                  </a:moveTo>
                  <a:cubicBezTo>
                    <a:pt x="0" y="7"/>
                    <a:pt x="5" y="19"/>
                    <a:pt x="7" y="26"/>
                  </a:cubicBezTo>
                  <a:cubicBezTo>
                    <a:pt x="9" y="33"/>
                    <a:pt x="12" y="42"/>
                    <a:pt x="16" y="48"/>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7" name="Freeform 1527">
              <a:extLst>
                <a:ext uri="{FF2B5EF4-FFF2-40B4-BE49-F238E27FC236}">
                  <a16:creationId xmlns:a16="http://schemas.microsoft.com/office/drawing/2014/main" id="{93B02C54-76F5-4619-E535-12AFD29DE678}"/>
                </a:ext>
              </a:extLst>
            </p:cNvPr>
            <p:cNvSpPr>
              <a:spLocks/>
            </p:cNvSpPr>
            <p:nvPr/>
          </p:nvSpPr>
          <p:spPr bwMode="auto">
            <a:xfrm>
              <a:off x="3904" y="2557"/>
              <a:ext cx="33" cy="157"/>
            </a:xfrm>
            <a:custGeom>
              <a:avLst/>
              <a:gdLst>
                <a:gd name="T0" fmla="*/ 0 w 16"/>
                <a:gd name="T1" fmla="*/ 0 h 72"/>
                <a:gd name="T2" fmla="*/ 43 w 16"/>
                <a:gd name="T3" fmla="*/ 362 h 72"/>
                <a:gd name="T4" fmla="*/ 97 w 16"/>
                <a:gd name="T5" fmla="*/ 560 h 72"/>
                <a:gd name="T6" fmla="*/ 140 w 16"/>
                <a:gd name="T7" fmla="*/ 746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72">
                  <a:moveTo>
                    <a:pt x="0" y="0"/>
                  </a:moveTo>
                  <a:cubicBezTo>
                    <a:pt x="0" y="12"/>
                    <a:pt x="1" y="24"/>
                    <a:pt x="5" y="35"/>
                  </a:cubicBezTo>
                  <a:cubicBezTo>
                    <a:pt x="7" y="41"/>
                    <a:pt x="10" y="47"/>
                    <a:pt x="11" y="54"/>
                  </a:cubicBezTo>
                  <a:cubicBezTo>
                    <a:pt x="13" y="60"/>
                    <a:pt x="13" y="68"/>
                    <a:pt x="16" y="72"/>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8" name="Freeform 1528">
              <a:extLst>
                <a:ext uri="{FF2B5EF4-FFF2-40B4-BE49-F238E27FC236}">
                  <a16:creationId xmlns:a16="http://schemas.microsoft.com/office/drawing/2014/main" id="{6C149830-0055-2B3B-54F3-47008482F056}"/>
                </a:ext>
              </a:extLst>
            </p:cNvPr>
            <p:cNvSpPr>
              <a:spLocks/>
            </p:cNvSpPr>
            <p:nvPr/>
          </p:nvSpPr>
          <p:spPr bwMode="auto">
            <a:xfrm>
              <a:off x="3875" y="2408"/>
              <a:ext cx="19" cy="136"/>
            </a:xfrm>
            <a:custGeom>
              <a:avLst/>
              <a:gdLst>
                <a:gd name="T0" fmla="*/ 84 w 9"/>
                <a:gd name="T1" fmla="*/ 654 h 62"/>
                <a:gd name="T2" fmla="*/ 17 w 9"/>
                <a:gd name="T3" fmla="*/ 254 h 62"/>
                <a:gd name="T4" fmla="*/ 68 w 9"/>
                <a:gd name="T5" fmla="*/ 0 h 62"/>
                <a:gd name="T6" fmla="*/ 0 60000 65536"/>
                <a:gd name="T7" fmla="*/ 0 60000 65536"/>
                <a:gd name="T8" fmla="*/ 0 60000 65536"/>
              </a:gdLst>
              <a:ahLst/>
              <a:cxnLst>
                <a:cxn ang="T6">
                  <a:pos x="T0" y="T1"/>
                </a:cxn>
                <a:cxn ang="T7">
                  <a:pos x="T2" y="T3"/>
                </a:cxn>
                <a:cxn ang="T8">
                  <a:pos x="T4" y="T5"/>
                </a:cxn>
              </a:cxnLst>
              <a:rect l="0" t="0" r="r" b="b"/>
              <a:pathLst>
                <a:path w="9" h="62">
                  <a:moveTo>
                    <a:pt x="9" y="62"/>
                  </a:moveTo>
                  <a:cubicBezTo>
                    <a:pt x="6" y="50"/>
                    <a:pt x="0" y="36"/>
                    <a:pt x="2" y="24"/>
                  </a:cubicBezTo>
                  <a:cubicBezTo>
                    <a:pt x="3" y="16"/>
                    <a:pt x="6" y="8"/>
                    <a:pt x="7"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39" name="Freeform 1529">
              <a:extLst>
                <a:ext uri="{FF2B5EF4-FFF2-40B4-BE49-F238E27FC236}">
                  <a16:creationId xmlns:a16="http://schemas.microsoft.com/office/drawing/2014/main" id="{B44854AC-DAA6-7F96-5FCF-D00840075B01}"/>
                </a:ext>
              </a:extLst>
            </p:cNvPr>
            <p:cNvSpPr>
              <a:spLocks/>
            </p:cNvSpPr>
            <p:nvPr/>
          </p:nvSpPr>
          <p:spPr bwMode="auto">
            <a:xfrm>
              <a:off x="3886" y="2430"/>
              <a:ext cx="16" cy="24"/>
            </a:xfrm>
            <a:custGeom>
              <a:avLst/>
              <a:gdLst>
                <a:gd name="T0" fmla="*/ 0 w 8"/>
                <a:gd name="T1" fmla="*/ 0 h 11"/>
                <a:gd name="T2" fmla="*/ 64 w 8"/>
                <a:gd name="T3" fmla="*/ 113 h 11"/>
                <a:gd name="T4" fmla="*/ 0 60000 65536"/>
                <a:gd name="T5" fmla="*/ 0 60000 65536"/>
              </a:gdLst>
              <a:ahLst/>
              <a:cxnLst>
                <a:cxn ang="T4">
                  <a:pos x="T0" y="T1"/>
                </a:cxn>
                <a:cxn ang="T5">
                  <a:pos x="T2" y="T3"/>
                </a:cxn>
              </a:cxnLst>
              <a:rect l="0" t="0" r="r" b="b"/>
              <a:pathLst>
                <a:path w="8" h="11">
                  <a:moveTo>
                    <a:pt x="0" y="0"/>
                  </a:moveTo>
                  <a:cubicBezTo>
                    <a:pt x="5" y="2"/>
                    <a:pt x="8" y="5"/>
                    <a:pt x="8" y="1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0" name="Freeform 1530">
              <a:extLst>
                <a:ext uri="{FF2B5EF4-FFF2-40B4-BE49-F238E27FC236}">
                  <a16:creationId xmlns:a16="http://schemas.microsoft.com/office/drawing/2014/main" id="{5969B687-1D61-1F5C-0899-C8E93DAC29AF}"/>
                </a:ext>
              </a:extLst>
            </p:cNvPr>
            <p:cNvSpPr>
              <a:spLocks/>
            </p:cNvSpPr>
            <p:nvPr/>
          </p:nvSpPr>
          <p:spPr bwMode="auto">
            <a:xfrm>
              <a:off x="3836" y="2296"/>
              <a:ext cx="39" cy="33"/>
            </a:xfrm>
            <a:custGeom>
              <a:avLst/>
              <a:gdLst>
                <a:gd name="T0" fmla="*/ 0 w 19"/>
                <a:gd name="T1" fmla="*/ 0 h 15"/>
                <a:gd name="T2" fmla="*/ 164 w 19"/>
                <a:gd name="T3" fmla="*/ 161 h 15"/>
                <a:gd name="T4" fmla="*/ 0 60000 65536"/>
                <a:gd name="T5" fmla="*/ 0 60000 65536"/>
              </a:gdLst>
              <a:ahLst/>
              <a:cxnLst>
                <a:cxn ang="T4">
                  <a:pos x="T0" y="T1"/>
                </a:cxn>
                <a:cxn ang="T5">
                  <a:pos x="T2" y="T3"/>
                </a:cxn>
              </a:cxnLst>
              <a:rect l="0" t="0" r="r" b="b"/>
              <a:pathLst>
                <a:path w="19" h="15">
                  <a:moveTo>
                    <a:pt x="0" y="0"/>
                  </a:moveTo>
                  <a:cubicBezTo>
                    <a:pt x="6" y="0"/>
                    <a:pt x="17" y="10"/>
                    <a:pt x="19" y="15"/>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1" name="Freeform 1531">
              <a:extLst>
                <a:ext uri="{FF2B5EF4-FFF2-40B4-BE49-F238E27FC236}">
                  <a16:creationId xmlns:a16="http://schemas.microsoft.com/office/drawing/2014/main" id="{854FA864-A0E8-7A98-50C7-D761A15B21AD}"/>
                </a:ext>
              </a:extLst>
            </p:cNvPr>
            <p:cNvSpPr>
              <a:spLocks/>
            </p:cNvSpPr>
            <p:nvPr/>
          </p:nvSpPr>
          <p:spPr bwMode="auto">
            <a:xfrm>
              <a:off x="3830" y="2303"/>
              <a:ext cx="47" cy="164"/>
            </a:xfrm>
            <a:custGeom>
              <a:avLst/>
              <a:gdLst>
                <a:gd name="T0" fmla="*/ 84 w 23"/>
                <a:gd name="T1" fmla="*/ 0 h 75"/>
                <a:gd name="T2" fmla="*/ 121 w 23"/>
                <a:gd name="T3" fmla="*/ 378 h 75"/>
                <a:gd name="T4" fmla="*/ 163 w 23"/>
                <a:gd name="T5" fmla="*/ 608 h 75"/>
                <a:gd name="T6" fmla="*/ 196 w 23"/>
                <a:gd name="T7" fmla="*/ 785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3" h="75">
                  <a:moveTo>
                    <a:pt x="10" y="0"/>
                  </a:moveTo>
                  <a:cubicBezTo>
                    <a:pt x="0" y="1"/>
                    <a:pt x="14" y="31"/>
                    <a:pt x="14" y="36"/>
                  </a:cubicBezTo>
                  <a:cubicBezTo>
                    <a:pt x="16" y="43"/>
                    <a:pt x="17" y="50"/>
                    <a:pt x="19" y="58"/>
                  </a:cubicBezTo>
                  <a:cubicBezTo>
                    <a:pt x="20" y="63"/>
                    <a:pt x="23" y="70"/>
                    <a:pt x="23" y="75"/>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2" name="Freeform 1532">
              <a:extLst>
                <a:ext uri="{FF2B5EF4-FFF2-40B4-BE49-F238E27FC236}">
                  <a16:creationId xmlns:a16="http://schemas.microsoft.com/office/drawing/2014/main" id="{E5B89858-5808-317B-B100-6334453CAECE}"/>
                </a:ext>
              </a:extLst>
            </p:cNvPr>
            <p:cNvSpPr>
              <a:spLocks/>
            </p:cNvSpPr>
            <p:nvPr/>
          </p:nvSpPr>
          <p:spPr bwMode="auto">
            <a:xfrm>
              <a:off x="3853" y="2286"/>
              <a:ext cx="6" cy="19"/>
            </a:xfrm>
            <a:custGeom>
              <a:avLst/>
              <a:gdLst>
                <a:gd name="T0" fmla="*/ 0 w 3"/>
                <a:gd name="T1" fmla="*/ 84 h 9"/>
                <a:gd name="T2" fmla="*/ 24 w 3"/>
                <a:gd name="T3" fmla="*/ 0 h 9"/>
                <a:gd name="T4" fmla="*/ 0 60000 65536"/>
                <a:gd name="T5" fmla="*/ 0 60000 65536"/>
              </a:gdLst>
              <a:ahLst/>
              <a:cxnLst>
                <a:cxn ang="T4">
                  <a:pos x="T0" y="T1"/>
                </a:cxn>
                <a:cxn ang="T5">
                  <a:pos x="T2" y="T3"/>
                </a:cxn>
              </a:cxnLst>
              <a:rect l="0" t="0" r="r" b="b"/>
              <a:pathLst>
                <a:path w="3" h="9">
                  <a:moveTo>
                    <a:pt x="0" y="9"/>
                  </a:moveTo>
                  <a:cubicBezTo>
                    <a:pt x="3" y="7"/>
                    <a:pt x="3" y="3"/>
                    <a:pt x="3"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3" name="Freeform 1533">
              <a:extLst>
                <a:ext uri="{FF2B5EF4-FFF2-40B4-BE49-F238E27FC236}">
                  <a16:creationId xmlns:a16="http://schemas.microsoft.com/office/drawing/2014/main" id="{D212E4B2-E1F2-593C-01E0-D6215CD42D7B}"/>
                </a:ext>
              </a:extLst>
            </p:cNvPr>
            <p:cNvSpPr>
              <a:spLocks/>
            </p:cNvSpPr>
            <p:nvPr/>
          </p:nvSpPr>
          <p:spPr bwMode="auto">
            <a:xfrm>
              <a:off x="3806" y="2146"/>
              <a:ext cx="35" cy="48"/>
            </a:xfrm>
            <a:custGeom>
              <a:avLst/>
              <a:gdLst>
                <a:gd name="T0" fmla="*/ 0 w 17"/>
                <a:gd name="T1" fmla="*/ 0 h 22"/>
                <a:gd name="T2" fmla="*/ 80 w 17"/>
                <a:gd name="T3" fmla="*/ 105 h 22"/>
                <a:gd name="T4" fmla="*/ 148 w 17"/>
                <a:gd name="T5" fmla="*/ 229 h 22"/>
                <a:gd name="T6" fmla="*/ 0 60000 65536"/>
                <a:gd name="T7" fmla="*/ 0 60000 65536"/>
                <a:gd name="T8" fmla="*/ 0 60000 65536"/>
              </a:gdLst>
              <a:ahLst/>
              <a:cxnLst>
                <a:cxn ang="T6">
                  <a:pos x="T0" y="T1"/>
                </a:cxn>
                <a:cxn ang="T7">
                  <a:pos x="T2" y="T3"/>
                </a:cxn>
                <a:cxn ang="T8">
                  <a:pos x="T4" y="T5"/>
                </a:cxn>
              </a:cxnLst>
              <a:rect l="0" t="0" r="r" b="b"/>
              <a:pathLst>
                <a:path w="17" h="22">
                  <a:moveTo>
                    <a:pt x="0" y="0"/>
                  </a:moveTo>
                  <a:cubicBezTo>
                    <a:pt x="3" y="4"/>
                    <a:pt x="5" y="7"/>
                    <a:pt x="9" y="10"/>
                  </a:cubicBezTo>
                  <a:cubicBezTo>
                    <a:pt x="11" y="12"/>
                    <a:pt x="16" y="18"/>
                    <a:pt x="17" y="22"/>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4" name="Freeform 1534">
              <a:extLst>
                <a:ext uri="{FF2B5EF4-FFF2-40B4-BE49-F238E27FC236}">
                  <a16:creationId xmlns:a16="http://schemas.microsoft.com/office/drawing/2014/main" id="{DE36FC38-A451-3F27-B54D-572D85AB3C45}"/>
                </a:ext>
              </a:extLst>
            </p:cNvPr>
            <p:cNvSpPr>
              <a:spLocks/>
            </p:cNvSpPr>
            <p:nvPr/>
          </p:nvSpPr>
          <p:spPr bwMode="auto">
            <a:xfrm>
              <a:off x="3820" y="2161"/>
              <a:ext cx="12" cy="4"/>
            </a:xfrm>
            <a:custGeom>
              <a:avLst/>
              <a:gdLst>
                <a:gd name="T0" fmla="*/ 0 w 6"/>
                <a:gd name="T1" fmla="*/ 0 h 2"/>
                <a:gd name="T2" fmla="*/ 48 w 6"/>
                <a:gd name="T3" fmla="*/ 0 h 2"/>
                <a:gd name="T4" fmla="*/ 0 60000 65536"/>
                <a:gd name="T5" fmla="*/ 0 60000 65536"/>
              </a:gdLst>
              <a:ahLst/>
              <a:cxnLst>
                <a:cxn ang="T4">
                  <a:pos x="T0" y="T1"/>
                </a:cxn>
                <a:cxn ang="T5">
                  <a:pos x="T2" y="T3"/>
                </a:cxn>
              </a:cxnLst>
              <a:rect l="0" t="0" r="r" b="b"/>
              <a:pathLst>
                <a:path w="6" h="2">
                  <a:moveTo>
                    <a:pt x="0" y="0"/>
                  </a:moveTo>
                  <a:cubicBezTo>
                    <a:pt x="2" y="2"/>
                    <a:pt x="4" y="2"/>
                    <a:pt x="6"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5" name="Freeform 1535">
              <a:extLst>
                <a:ext uri="{FF2B5EF4-FFF2-40B4-BE49-F238E27FC236}">
                  <a16:creationId xmlns:a16="http://schemas.microsoft.com/office/drawing/2014/main" id="{7D4DC8AB-1D69-ED9B-138E-2C79B9ECFC9D}"/>
                </a:ext>
              </a:extLst>
            </p:cNvPr>
            <p:cNvSpPr>
              <a:spLocks/>
            </p:cNvSpPr>
            <p:nvPr/>
          </p:nvSpPr>
          <p:spPr bwMode="auto">
            <a:xfrm>
              <a:off x="3806" y="2146"/>
              <a:ext cx="35" cy="155"/>
            </a:xfrm>
            <a:custGeom>
              <a:avLst/>
              <a:gdLst>
                <a:gd name="T0" fmla="*/ 0 w 17"/>
                <a:gd name="T1" fmla="*/ 0 h 71"/>
                <a:gd name="T2" fmla="*/ 43 w 17"/>
                <a:gd name="T3" fmla="*/ 210 h 71"/>
                <a:gd name="T4" fmla="*/ 80 w 17"/>
                <a:gd name="T5" fmla="*/ 406 h 71"/>
                <a:gd name="T6" fmla="*/ 132 w 17"/>
                <a:gd name="T7" fmla="*/ 592 h 71"/>
                <a:gd name="T8" fmla="*/ 148 w 17"/>
                <a:gd name="T9" fmla="*/ 738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1">
                  <a:moveTo>
                    <a:pt x="0" y="0"/>
                  </a:moveTo>
                  <a:cubicBezTo>
                    <a:pt x="3" y="7"/>
                    <a:pt x="4" y="12"/>
                    <a:pt x="5" y="20"/>
                  </a:cubicBezTo>
                  <a:cubicBezTo>
                    <a:pt x="6" y="26"/>
                    <a:pt x="7" y="32"/>
                    <a:pt x="9" y="39"/>
                  </a:cubicBezTo>
                  <a:cubicBezTo>
                    <a:pt x="11" y="45"/>
                    <a:pt x="14" y="50"/>
                    <a:pt x="15" y="57"/>
                  </a:cubicBezTo>
                  <a:cubicBezTo>
                    <a:pt x="16" y="62"/>
                    <a:pt x="16" y="67"/>
                    <a:pt x="17" y="7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6" name="Freeform 1536">
              <a:extLst>
                <a:ext uri="{FF2B5EF4-FFF2-40B4-BE49-F238E27FC236}">
                  <a16:creationId xmlns:a16="http://schemas.microsoft.com/office/drawing/2014/main" id="{013C5DF4-F2FE-99A7-D4FC-A89C6B2E872A}"/>
                </a:ext>
              </a:extLst>
            </p:cNvPr>
            <p:cNvSpPr>
              <a:spLocks/>
            </p:cNvSpPr>
            <p:nvPr/>
          </p:nvSpPr>
          <p:spPr bwMode="auto">
            <a:xfrm>
              <a:off x="3798" y="2082"/>
              <a:ext cx="10" cy="64"/>
            </a:xfrm>
            <a:custGeom>
              <a:avLst/>
              <a:gdLst>
                <a:gd name="T0" fmla="*/ 40 w 5"/>
                <a:gd name="T1" fmla="*/ 311 h 29"/>
                <a:gd name="T2" fmla="*/ 16 w 5"/>
                <a:gd name="T3" fmla="*/ 141 h 29"/>
                <a:gd name="T4" fmla="*/ 0 w 5"/>
                <a:gd name="T5" fmla="*/ 0 h 29"/>
                <a:gd name="T6" fmla="*/ 0 60000 65536"/>
                <a:gd name="T7" fmla="*/ 0 60000 65536"/>
                <a:gd name="T8" fmla="*/ 0 60000 65536"/>
              </a:gdLst>
              <a:ahLst/>
              <a:cxnLst>
                <a:cxn ang="T6">
                  <a:pos x="T0" y="T1"/>
                </a:cxn>
                <a:cxn ang="T7">
                  <a:pos x="T2" y="T3"/>
                </a:cxn>
                <a:cxn ang="T8">
                  <a:pos x="T4" y="T5"/>
                </a:cxn>
              </a:cxnLst>
              <a:rect l="0" t="0" r="r" b="b"/>
              <a:pathLst>
                <a:path w="5" h="29">
                  <a:moveTo>
                    <a:pt x="5" y="29"/>
                  </a:moveTo>
                  <a:cubicBezTo>
                    <a:pt x="4" y="24"/>
                    <a:pt x="3" y="19"/>
                    <a:pt x="2" y="13"/>
                  </a:cubicBezTo>
                  <a:cubicBezTo>
                    <a:pt x="2" y="8"/>
                    <a:pt x="1" y="5"/>
                    <a:pt x="0"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7" name="Freeform 1537">
              <a:extLst>
                <a:ext uri="{FF2B5EF4-FFF2-40B4-BE49-F238E27FC236}">
                  <a16:creationId xmlns:a16="http://schemas.microsoft.com/office/drawing/2014/main" id="{8E74CE74-CF88-232E-9DA6-DC9E9D45B358}"/>
                </a:ext>
              </a:extLst>
            </p:cNvPr>
            <p:cNvSpPr>
              <a:spLocks/>
            </p:cNvSpPr>
            <p:nvPr/>
          </p:nvSpPr>
          <p:spPr bwMode="auto">
            <a:xfrm>
              <a:off x="4408" y="2132"/>
              <a:ext cx="4" cy="31"/>
            </a:xfrm>
            <a:custGeom>
              <a:avLst/>
              <a:gdLst>
                <a:gd name="T0" fmla="*/ 16 w 2"/>
                <a:gd name="T1" fmla="*/ 0 h 14"/>
                <a:gd name="T2" fmla="*/ 0 w 2"/>
                <a:gd name="T3" fmla="*/ 153 h 14"/>
                <a:gd name="T4" fmla="*/ 0 60000 65536"/>
                <a:gd name="T5" fmla="*/ 0 60000 65536"/>
              </a:gdLst>
              <a:ahLst/>
              <a:cxnLst>
                <a:cxn ang="T4">
                  <a:pos x="T0" y="T1"/>
                </a:cxn>
                <a:cxn ang="T5">
                  <a:pos x="T2" y="T3"/>
                </a:cxn>
              </a:cxnLst>
              <a:rect l="0" t="0" r="r" b="b"/>
              <a:pathLst>
                <a:path w="2" h="14">
                  <a:moveTo>
                    <a:pt x="2" y="0"/>
                  </a:moveTo>
                  <a:cubicBezTo>
                    <a:pt x="1" y="5"/>
                    <a:pt x="0" y="9"/>
                    <a:pt x="0" y="14"/>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8" name="Freeform 1538">
              <a:extLst>
                <a:ext uri="{FF2B5EF4-FFF2-40B4-BE49-F238E27FC236}">
                  <a16:creationId xmlns:a16="http://schemas.microsoft.com/office/drawing/2014/main" id="{86C78664-7022-E2C2-9245-B115C02D5A0B}"/>
                </a:ext>
              </a:extLst>
            </p:cNvPr>
            <p:cNvSpPr>
              <a:spLocks/>
            </p:cNvSpPr>
            <p:nvPr/>
          </p:nvSpPr>
          <p:spPr bwMode="auto">
            <a:xfrm>
              <a:off x="4400" y="2132"/>
              <a:ext cx="12" cy="7"/>
            </a:xfrm>
            <a:custGeom>
              <a:avLst/>
              <a:gdLst>
                <a:gd name="T0" fmla="*/ 0 w 6"/>
                <a:gd name="T1" fmla="*/ 0 h 3"/>
                <a:gd name="T2" fmla="*/ 48 w 6"/>
                <a:gd name="T3" fmla="*/ 37 h 3"/>
                <a:gd name="T4" fmla="*/ 0 60000 65536"/>
                <a:gd name="T5" fmla="*/ 0 60000 65536"/>
              </a:gdLst>
              <a:ahLst/>
              <a:cxnLst>
                <a:cxn ang="T4">
                  <a:pos x="T0" y="T1"/>
                </a:cxn>
                <a:cxn ang="T5">
                  <a:pos x="T2" y="T3"/>
                </a:cxn>
              </a:cxnLst>
              <a:rect l="0" t="0" r="r" b="b"/>
              <a:pathLst>
                <a:path w="6" h="3">
                  <a:moveTo>
                    <a:pt x="0" y="0"/>
                  </a:moveTo>
                  <a:cubicBezTo>
                    <a:pt x="2" y="3"/>
                    <a:pt x="3" y="3"/>
                    <a:pt x="6" y="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49" name="Freeform 1539">
              <a:extLst>
                <a:ext uri="{FF2B5EF4-FFF2-40B4-BE49-F238E27FC236}">
                  <a16:creationId xmlns:a16="http://schemas.microsoft.com/office/drawing/2014/main" id="{6319CAD8-9185-968D-970E-4987941D1C4C}"/>
                </a:ext>
              </a:extLst>
            </p:cNvPr>
            <p:cNvSpPr>
              <a:spLocks/>
            </p:cNvSpPr>
            <p:nvPr/>
          </p:nvSpPr>
          <p:spPr bwMode="auto">
            <a:xfrm>
              <a:off x="4441" y="2242"/>
              <a:ext cx="37" cy="28"/>
            </a:xfrm>
            <a:custGeom>
              <a:avLst/>
              <a:gdLst>
                <a:gd name="T0" fmla="*/ 0 w 18"/>
                <a:gd name="T1" fmla="*/ 0 h 13"/>
                <a:gd name="T2" fmla="*/ 156 w 18"/>
                <a:gd name="T3" fmla="*/ 129 h 13"/>
                <a:gd name="T4" fmla="*/ 0 60000 65536"/>
                <a:gd name="T5" fmla="*/ 0 60000 65536"/>
              </a:gdLst>
              <a:ahLst/>
              <a:cxnLst>
                <a:cxn ang="T4">
                  <a:pos x="T0" y="T1"/>
                </a:cxn>
                <a:cxn ang="T5">
                  <a:pos x="T2" y="T3"/>
                </a:cxn>
              </a:cxnLst>
              <a:rect l="0" t="0" r="r" b="b"/>
              <a:pathLst>
                <a:path w="18" h="13">
                  <a:moveTo>
                    <a:pt x="0" y="0"/>
                  </a:moveTo>
                  <a:cubicBezTo>
                    <a:pt x="3" y="8"/>
                    <a:pt x="11" y="10"/>
                    <a:pt x="18" y="1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0" name="Freeform 1540">
              <a:extLst>
                <a:ext uri="{FF2B5EF4-FFF2-40B4-BE49-F238E27FC236}">
                  <a16:creationId xmlns:a16="http://schemas.microsoft.com/office/drawing/2014/main" id="{37E12E1B-4C1D-D810-6176-8B7591AAA7FE}"/>
                </a:ext>
              </a:extLst>
            </p:cNvPr>
            <p:cNvSpPr>
              <a:spLocks/>
            </p:cNvSpPr>
            <p:nvPr/>
          </p:nvSpPr>
          <p:spPr bwMode="auto">
            <a:xfrm>
              <a:off x="4447" y="2261"/>
              <a:ext cx="10" cy="25"/>
            </a:xfrm>
            <a:custGeom>
              <a:avLst/>
              <a:gdLst>
                <a:gd name="T0" fmla="*/ 40 w 5"/>
                <a:gd name="T1" fmla="*/ 0 h 11"/>
                <a:gd name="T2" fmla="*/ 16 w 5"/>
                <a:gd name="T3" fmla="*/ 130 h 11"/>
                <a:gd name="T4" fmla="*/ 0 60000 65536"/>
                <a:gd name="T5" fmla="*/ 0 60000 65536"/>
              </a:gdLst>
              <a:ahLst/>
              <a:cxnLst>
                <a:cxn ang="T4">
                  <a:pos x="T0" y="T1"/>
                </a:cxn>
                <a:cxn ang="T5">
                  <a:pos x="T2" y="T3"/>
                </a:cxn>
              </a:cxnLst>
              <a:rect l="0" t="0" r="r" b="b"/>
              <a:pathLst>
                <a:path w="5" h="11">
                  <a:moveTo>
                    <a:pt x="5" y="0"/>
                  </a:moveTo>
                  <a:cubicBezTo>
                    <a:pt x="2" y="2"/>
                    <a:pt x="0" y="7"/>
                    <a:pt x="2" y="1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1" name="Freeform 1541">
              <a:extLst>
                <a:ext uri="{FF2B5EF4-FFF2-40B4-BE49-F238E27FC236}">
                  <a16:creationId xmlns:a16="http://schemas.microsoft.com/office/drawing/2014/main" id="{1BA2FA0B-5B9A-FDB1-B878-1B8ECA67A14D}"/>
                </a:ext>
              </a:extLst>
            </p:cNvPr>
            <p:cNvSpPr>
              <a:spLocks/>
            </p:cNvSpPr>
            <p:nvPr/>
          </p:nvSpPr>
          <p:spPr bwMode="auto">
            <a:xfrm>
              <a:off x="4474" y="2270"/>
              <a:ext cx="41" cy="116"/>
            </a:xfrm>
            <a:custGeom>
              <a:avLst/>
              <a:gdLst>
                <a:gd name="T0" fmla="*/ 0 w 20"/>
                <a:gd name="T1" fmla="*/ 0 h 53"/>
                <a:gd name="T2" fmla="*/ 96 w 20"/>
                <a:gd name="T3" fmla="*/ 293 h 53"/>
                <a:gd name="T4" fmla="*/ 172 w 20"/>
                <a:gd name="T5" fmla="*/ 556 h 53"/>
                <a:gd name="T6" fmla="*/ 0 60000 65536"/>
                <a:gd name="T7" fmla="*/ 0 60000 65536"/>
                <a:gd name="T8" fmla="*/ 0 60000 65536"/>
              </a:gdLst>
              <a:ahLst/>
              <a:cxnLst>
                <a:cxn ang="T6">
                  <a:pos x="T0" y="T1"/>
                </a:cxn>
                <a:cxn ang="T7">
                  <a:pos x="T2" y="T3"/>
                </a:cxn>
                <a:cxn ang="T8">
                  <a:pos x="T4" y="T5"/>
                </a:cxn>
              </a:cxnLst>
              <a:rect l="0" t="0" r="r" b="b"/>
              <a:pathLst>
                <a:path w="20" h="53">
                  <a:moveTo>
                    <a:pt x="0" y="0"/>
                  </a:moveTo>
                  <a:cubicBezTo>
                    <a:pt x="5" y="9"/>
                    <a:pt x="7" y="19"/>
                    <a:pt x="11" y="28"/>
                  </a:cubicBezTo>
                  <a:cubicBezTo>
                    <a:pt x="16" y="37"/>
                    <a:pt x="18" y="45"/>
                    <a:pt x="20" y="5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2" name="Freeform 1542">
              <a:extLst>
                <a:ext uri="{FF2B5EF4-FFF2-40B4-BE49-F238E27FC236}">
                  <a16:creationId xmlns:a16="http://schemas.microsoft.com/office/drawing/2014/main" id="{DE802E6C-9770-17D9-86B1-5567D7741CA3}"/>
                </a:ext>
              </a:extLst>
            </p:cNvPr>
            <p:cNvSpPr>
              <a:spLocks/>
            </p:cNvSpPr>
            <p:nvPr/>
          </p:nvSpPr>
          <p:spPr bwMode="auto">
            <a:xfrm>
              <a:off x="4503" y="2362"/>
              <a:ext cx="8" cy="11"/>
            </a:xfrm>
            <a:custGeom>
              <a:avLst/>
              <a:gdLst>
                <a:gd name="T0" fmla="*/ 0 w 4"/>
                <a:gd name="T1" fmla="*/ 53 h 5"/>
                <a:gd name="T2" fmla="*/ 32 w 4"/>
                <a:gd name="T3" fmla="*/ 0 h 5"/>
                <a:gd name="T4" fmla="*/ 0 60000 65536"/>
                <a:gd name="T5" fmla="*/ 0 60000 65536"/>
              </a:gdLst>
              <a:ahLst/>
              <a:cxnLst>
                <a:cxn ang="T4">
                  <a:pos x="T0" y="T1"/>
                </a:cxn>
                <a:cxn ang="T5">
                  <a:pos x="T2" y="T3"/>
                </a:cxn>
              </a:cxnLst>
              <a:rect l="0" t="0" r="r" b="b"/>
              <a:pathLst>
                <a:path w="4" h="5">
                  <a:moveTo>
                    <a:pt x="0" y="5"/>
                  </a:moveTo>
                  <a:cubicBezTo>
                    <a:pt x="2" y="4"/>
                    <a:pt x="3" y="2"/>
                    <a:pt x="4"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3" name="Freeform 1543">
              <a:extLst>
                <a:ext uri="{FF2B5EF4-FFF2-40B4-BE49-F238E27FC236}">
                  <a16:creationId xmlns:a16="http://schemas.microsoft.com/office/drawing/2014/main" id="{55DAF65F-1D75-B57C-D105-8FCA2A624647}"/>
                </a:ext>
              </a:extLst>
            </p:cNvPr>
            <p:cNvSpPr>
              <a:spLocks/>
            </p:cNvSpPr>
            <p:nvPr/>
          </p:nvSpPr>
          <p:spPr bwMode="auto">
            <a:xfrm>
              <a:off x="4511" y="2362"/>
              <a:ext cx="57" cy="103"/>
            </a:xfrm>
            <a:custGeom>
              <a:avLst/>
              <a:gdLst>
                <a:gd name="T0" fmla="*/ 0 w 28"/>
                <a:gd name="T1" fmla="*/ 9 h 47"/>
                <a:gd name="T2" fmla="*/ 128 w 28"/>
                <a:gd name="T3" fmla="*/ 307 h 47"/>
                <a:gd name="T4" fmla="*/ 236 w 28"/>
                <a:gd name="T5" fmla="*/ 495 h 47"/>
                <a:gd name="T6" fmla="*/ 0 60000 65536"/>
                <a:gd name="T7" fmla="*/ 0 60000 65536"/>
                <a:gd name="T8" fmla="*/ 0 60000 65536"/>
              </a:gdLst>
              <a:ahLst/>
              <a:cxnLst>
                <a:cxn ang="T6">
                  <a:pos x="T0" y="T1"/>
                </a:cxn>
                <a:cxn ang="T7">
                  <a:pos x="T2" y="T3"/>
                </a:cxn>
                <a:cxn ang="T8">
                  <a:pos x="T4" y="T5"/>
                </a:cxn>
              </a:cxnLst>
              <a:rect l="0" t="0" r="r" b="b"/>
              <a:pathLst>
                <a:path w="28" h="47">
                  <a:moveTo>
                    <a:pt x="0" y="1"/>
                  </a:moveTo>
                  <a:cubicBezTo>
                    <a:pt x="8" y="0"/>
                    <a:pt x="13" y="23"/>
                    <a:pt x="15" y="29"/>
                  </a:cubicBezTo>
                  <a:cubicBezTo>
                    <a:pt x="19" y="36"/>
                    <a:pt x="23" y="41"/>
                    <a:pt x="28" y="47"/>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4" name="Freeform 1544">
              <a:extLst>
                <a:ext uri="{FF2B5EF4-FFF2-40B4-BE49-F238E27FC236}">
                  <a16:creationId xmlns:a16="http://schemas.microsoft.com/office/drawing/2014/main" id="{0A08A6A0-F2DC-342E-FE36-DABF71D65B3D}"/>
                </a:ext>
              </a:extLst>
            </p:cNvPr>
            <p:cNvSpPr>
              <a:spLocks/>
            </p:cNvSpPr>
            <p:nvPr/>
          </p:nvSpPr>
          <p:spPr bwMode="auto">
            <a:xfrm>
              <a:off x="4560" y="2504"/>
              <a:ext cx="8" cy="2"/>
            </a:xfrm>
            <a:custGeom>
              <a:avLst/>
              <a:gdLst>
                <a:gd name="T0" fmla="*/ 0 w 4"/>
                <a:gd name="T1" fmla="*/ 0 h 1"/>
                <a:gd name="T2" fmla="*/ 32 w 4"/>
                <a:gd name="T3" fmla="*/ 0 h 1"/>
                <a:gd name="T4" fmla="*/ 0 60000 65536"/>
                <a:gd name="T5" fmla="*/ 0 60000 65536"/>
              </a:gdLst>
              <a:ahLst/>
              <a:cxnLst>
                <a:cxn ang="T4">
                  <a:pos x="T0" y="T1"/>
                </a:cxn>
                <a:cxn ang="T5">
                  <a:pos x="T2" y="T3"/>
                </a:cxn>
              </a:cxnLst>
              <a:rect l="0" t="0" r="r" b="b"/>
              <a:pathLst>
                <a:path w="4" h="1">
                  <a:moveTo>
                    <a:pt x="0" y="0"/>
                  </a:moveTo>
                  <a:cubicBezTo>
                    <a:pt x="1" y="1"/>
                    <a:pt x="3" y="1"/>
                    <a:pt x="4" y="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5" name="Freeform 1545">
              <a:extLst>
                <a:ext uri="{FF2B5EF4-FFF2-40B4-BE49-F238E27FC236}">
                  <a16:creationId xmlns:a16="http://schemas.microsoft.com/office/drawing/2014/main" id="{B0DDE3D8-B10E-DEF6-EE63-20D80CB0A44A}"/>
                </a:ext>
              </a:extLst>
            </p:cNvPr>
            <p:cNvSpPr>
              <a:spLocks/>
            </p:cNvSpPr>
            <p:nvPr/>
          </p:nvSpPr>
          <p:spPr bwMode="auto">
            <a:xfrm>
              <a:off x="4570" y="2478"/>
              <a:ext cx="13" cy="4"/>
            </a:xfrm>
            <a:custGeom>
              <a:avLst/>
              <a:gdLst>
                <a:gd name="T0" fmla="*/ 0 w 6"/>
                <a:gd name="T1" fmla="*/ 16 h 2"/>
                <a:gd name="T2" fmla="*/ 61 w 6"/>
                <a:gd name="T3" fmla="*/ 8 h 2"/>
                <a:gd name="T4" fmla="*/ 0 60000 65536"/>
                <a:gd name="T5" fmla="*/ 0 60000 65536"/>
              </a:gdLst>
              <a:ahLst/>
              <a:cxnLst>
                <a:cxn ang="T4">
                  <a:pos x="T0" y="T1"/>
                </a:cxn>
                <a:cxn ang="T5">
                  <a:pos x="T2" y="T3"/>
                </a:cxn>
              </a:cxnLst>
              <a:rect l="0" t="0" r="r" b="b"/>
              <a:pathLst>
                <a:path w="6" h="2">
                  <a:moveTo>
                    <a:pt x="0" y="2"/>
                  </a:moveTo>
                  <a:cubicBezTo>
                    <a:pt x="2" y="0"/>
                    <a:pt x="4" y="0"/>
                    <a:pt x="6" y="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6" name="Freeform 1546">
              <a:extLst>
                <a:ext uri="{FF2B5EF4-FFF2-40B4-BE49-F238E27FC236}">
                  <a16:creationId xmlns:a16="http://schemas.microsoft.com/office/drawing/2014/main" id="{9D2E5B84-3FAC-8BA0-B860-0BFA71E5E422}"/>
                </a:ext>
              </a:extLst>
            </p:cNvPr>
            <p:cNvSpPr>
              <a:spLocks/>
            </p:cNvSpPr>
            <p:nvPr/>
          </p:nvSpPr>
          <p:spPr bwMode="auto">
            <a:xfrm>
              <a:off x="4392" y="3720"/>
              <a:ext cx="35" cy="55"/>
            </a:xfrm>
            <a:custGeom>
              <a:avLst/>
              <a:gdLst>
                <a:gd name="T0" fmla="*/ 8 w 17"/>
                <a:gd name="T1" fmla="*/ 0 h 25"/>
                <a:gd name="T2" fmla="*/ 148 w 17"/>
                <a:gd name="T3" fmla="*/ 266 h 25"/>
                <a:gd name="T4" fmla="*/ 0 60000 65536"/>
                <a:gd name="T5" fmla="*/ 0 60000 65536"/>
              </a:gdLst>
              <a:ahLst/>
              <a:cxnLst>
                <a:cxn ang="T4">
                  <a:pos x="T0" y="T1"/>
                </a:cxn>
                <a:cxn ang="T5">
                  <a:pos x="T2" y="T3"/>
                </a:cxn>
              </a:cxnLst>
              <a:rect l="0" t="0" r="r" b="b"/>
              <a:pathLst>
                <a:path w="17" h="25">
                  <a:moveTo>
                    <a:pt x="1" y="0"/>
                  </a:moveTo>
                  <a:cubicBezTo>
                    <a:pt x="0" y="8"/>
                    <a:pt x="11" y="22"/>
                    <a:pt x="17" y="25"/>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7" name="Freeform 1547">
              <a:extLst>
                <a:ext uri="{FF2B5EF4-FFF2-40B4-BE49-F238E27FC236}">
                  <a16:creationId xmlns:a16="http://schemas.microsoft.com/office/drawing/2014/main" id="{58FCBC9F-98C9-70C8-D962-6563A5E98B1A}"/>
                </a:ext>
              </a:extLst>
            </p:cNvPr>
            <p:cNvSpPr>
              <a:spLocks/>
            </p:cNvSpPr>
            <p:nvPr/>
          </p:nvSpPr>
          <p:spPr bwMode="auto">
            <a:xfrm>
              <a:off x="4396" y="3755"/>
              <a:ext cx="12" cy="9"/>
            </a:xfrm>
            <a:custGeom>
              <a:avLst/>
              <a:gdLst>
                <a:gd name="T0" fmla="*/ 0 w 6"/>
                <a:gd name="T1" fmla="*/ 36 h 4"/>
                <a:gd name="T2" fmla="*/ 48 w 6"/>
                <a:gd name="T3" fmla="*/ 0 h 4"/>
                <a:gd name="T4" fmla="*/ 0 60000 65536"/>
                <a:gd name="T5" fmla="*/ 0 60000 65536"/>
              </a:gdLst>
              <a:ahLst/>
              <a:cxnLst>
                <a:cxn ang="T4">
                  <a:pos x="T0" y="T1"/>
                </a:cxn>
                <a:cxn ang="T5">
                  <a:pos x="T2" y="T3"/>
                </a:cxn>
              </a:cxnLst>
              <a:rect l="0" t="0" r="r" b="b"/>
              <a:pathLst>
                <a:path w="6" h="4">
                  <a:moveTo>
                    <a:pt x="0" y="3"/>
                  </a:moveTo>
                  <a:cubicBezTo>
                    <a:pt x="2" y="4"/>
                    <a:pt x="4" y="3"/>
                    <a:pt x="6"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8" name="Freeform 1548">
              <a:extLst>
                <a:ext uri="{FF2B5EF4-FFF2-40B4-BE49-F238E27FC236}">
                  <a16:creationId xmlns:a16="http://schemas.microsoft.com/office/drawing/2014/main" id="{EB12C72E-C8D0-A310-5E7F-CED0F5B27A26}"/>
                </a:ext>
              </a:extLst>
            </p:cNvPr>
            <p:cNvSpPr>
              <a:spLocks/>
            </p:cNvSpPr>
            <p:nvPr/>
          </p:nvSpPr>
          <p:spPr bwMode="auto">
            <a:xfrm>
              <a:off x="3791" y="1977"/>
              <a:ext cx="27" cy="92"/>
            </a:xfrm>
            <a:custGeom>
              <a:avLst/>
              <a:gdLst>
                <a:gd name="T0" fmla="*/ 0 w 13"/>
                <a:gd name="T1" fmla="*/ 442 h 42"/>
                <a:gd name="T2" fmla="*/ 116 w 13"/>
                <a:gd name="T3" fmla="*/ 0 h 42"/>
                <a:gd name="T4" fmla="*/ 0 60000 65536"/>
                <a:gd name="T5" fmla="*/ 0 60000 65536"/>
              </a:gdLst>
              <a:ahLst/>
              <a:cxnLst>
                <a:cxn ang="T4">
                  <a:pos x="T0" y="T1"/>
                </a:cxn>
                <a:cxn ang="T5">
                  <a:pos x="T2" y="T3"/>
                </a:cxn>
              </a:cxnLst>
              <a:rect l="0" t="0" r="r" b="b"/>
              <a:pathLst>
                <a:path w="13" h="42">
                  <a:moveTo>
                    <a:pt x="0" y="42"/>
                  </a:moveTo>
                  <a:cubicBezTo>
                    <a:pt x="0" y="26"/>
                    <a:pt x="1" y="11"/>
                    <a:pt x="13"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59" name="Freeform 1549">
              <a:extLst>
                <a:ext uri="{FF2B5EF4-FFF2-40B4-BE49-F238E27FC236}">
                  <a16:creationId xmlns:a16="http://schemas.microsoft.com/office/drawing/2014/main" id="{1E99D69B-722A-7D1D-C60F-59602A63C455}"/>
                </a:ext>
              </a:extLst>
            </p:cNvPr>
            <p:cNvSpPr>
              <a:spLocks/>
            </p:cNvSpPr>
            <p:nvPr/>
          </p:nvSpPr>
          <p:spPr bwMode="auto">
            <a:xfrm>
              <a:off x="3802" y="1982"/>
              <a:ext cx="6" cy="8"/>
            </a:xfrm>
            <a:custGeom>
              <a:avLst/>
              <a:gdLst>
                <a:gd name="T0" fmla="*/ 8 w 3"/>
                <a:gd name="T1" fmla="*/ 0 h 4"/>
                <a:gd name="T2" fmla="*/ 24 w 3"/>
                <a:gd name="T3" fmla="*/ 32 h 4"/>
                <a:gd name="T4" fmla="*/ 0 60000 65536"/>
                <a:gd name="T5" fmla="*/ 0 60000 65536"/>
              </a:gdLst>
              <a:ahLst/>
              <a:cxnLst>
                <a:cxn ang="T4">
                  <a:pos x="T0" y="T1"/>
                </a:cxn>
                <a:cxn ang="T5">
                  <a:pos x="T2" y="T3"/>
                </a:cxn>
              </a:cxnLst>
              <a:rect l="0" t="0" r="r" b="b"/>
              <a:pathLst>
                <a:path w="3" h="4">
                  <a:moveTo>
                    <a:pt x="1" y="0"/>
                  </a:moveTo>
                  <a:cubicBezTo>
                    <a:pt x="0" y="2"/>
                    <a:pt x="1" y="4"/>
                    <a:pt x="3" y="4"/>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0" name="Freeform 1550">
              <a:extLst>
                <a:ext uri="{FF2B5EF4-FFF2-40B4-BE49-F238E27FC236}">
                  <a16:creationId xmlns:a16="http://schemas.microsoft.com/office/drawing/2014/main" id="{07A213C7-59EA-40A5-5408-12B5E9994756}"/>
                </a:ext>
              </a:extLst>
            </p:cNvPr>
            <p:cNvSpPr>
              <a:spLocks/>
            </p:cNvSpPr>
            <p:nvPr/>
          </p:nvSpPr>
          <p:spPr bwMode="auto">
            <a:xfrm>
              <a:off x="3820" y="1896"/>
              <a:ext cx="25" cy="11"/>
            </a:xfrm>
            <a:custGeom>
              <a:avLst/>
              <a:gdLst>
                <a:gd name="T0" fmla="*/ 0 w 12"/>
                <a:gd name="T1" fmla="*/ 53 h 5"/>
                <a:gd name="T2" fmla="*/ 108 w 12"/>
                <a:gd name="T3" fmla="*/ 9 h 5"/>
                <a:gd name="T4" fmla="*/ 0 60000 65536"/>
                <a:gd name="T5" fmla="*/ 0 60000 65536"/>
              </a:gdLst>
              <a:ahLst/>
              <a:cxnLst>
                <a:cxn ang="T4">
                  <a:pos x="T0" y="T1"/>
                </a:cxn>
                <a:cxn ang="T5">
                  <a:pos x="T2" y="T3"/>
                </a:cxn>
              </a:cxnLst>
              <a:rect l="0" t="0" r="r" b="b"/>
              <a:pathLst>
                <a:path w="12" h="5">
                  <a:moveTo>
                    <a:pt x="0" y="5"/>
                  </a:moveTo>
                  <a:cubicBezTo>
                    <a:pt x="3" y="0"/>
                    <a:pt x="7" y="1"/>
                    <a:pt x="12" y="1"/>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1" name="Freeform 1551">
              <a:extLst>
                <a:ext uri="{FF2B5EF4-FFF2-40B4-BE49-F238E27FC236}">
                  <a16:creationId xmlns:a16="http://schemas.microsoft.com/office/drawing/2014/main" id="{2457386D-8FFD-1B07-0666-3E4F1A875629}"/>
                </a:ext>
              </a:extLst>
            </p:cNvPr>
            <p:cNvSpPr>
              <a:spLocks/>
            </p:cNvSpPr>
            <p:nvPr/>
          </p:nvSpPr>
          <p:spPr bwMode="auto">
            <a:xfrm>
              <a:off x="3826" y="1883"/>
              <a:ext cx="6" cy="16"/>
            </a:xfrm>
            <a:custGeom>
              <a:avLst/>
              <a:gdLst>
                <a:gd name="T0" fmla="*/ 8 w 3"/>
                <a:gd name="T1" fmla="*/ 0 h 7"/>
                <a:gd name="T2" fmla="*/ 24 w 3"/>
                <a:gd name="T3" fmla="*/ 85 h 7"/>
                <a:gd name="T4" fmla="*/ 0 60000 65536"/>
                <a:gd name="T5" fmla="*/ 0 60000 65536"/>
              </a:gdLst>
              <a:ahLst/>
              <a:cxnLst>
                <a:cxn ang="T4">
                  <a:pos x="T0" y="T1"/>
                </a:cxn>
                <a:cxn ang="T5">
                  <a:pos x="T2" y="T3"/>
                </a:cxn>
              </a:cxnLst>
              <a:rect l="0" t="0" r="r" b="b"/>
              <a:pathLst>
                <a:path w="3" h="7">
                  <a:moveTo>
                    <a:pt x="1" y="0"/>
                  </a:moveTo>
                  <a:cubicBezTo>
                    <a:pt x="0" y="3"/>
                    <a:pt x="0" y="6"/>
                    <a:pt x="3" y="7"/>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2" name="Freeform 1552">
              <a:extLst>
                <a:ext uri="{FF2B5EF4-FFF2-40B4-BE49-F238E27FC236}">
                  <a16:creationId xmlns:a16="http://schemas.microsoft.com/office/drawing/2014/main" id="{B55DB7D8-254B-0C2E-4501-B801B01CEF65}"/>
                </a:ext>
              </a:extLst>
            </p:cNvPr>
            <p:cNvSpPr>
              <a:spLocks/>
            </p:cNvSpPr>
            <p:nvPr/>
          </p:nvSpPr>
          <p:spPr bwMode="auto">
            <a:xfrm>
              <a:off x="3877" y="1789"/>
              <a:ext cx="5" cy="44"/>
            </a:xfrm>
            <a:custGeom>
              <a:avLst/>
              <a:gdLst>
                <a:gd name="T0" fmla="*/ 0 w 2"/>
                <a:gd name="T1" fmla="*/ 0 h 20"/>
                <a:gd name="T2" fmla="*/ 20 w 2"/>
                <a:gd name="T3" fmla="*/ 213 h 20"/>
                <a:gd name="T4" fmla="*/ 0 60000 65536"/>
                <a:gd name="T5" fmla="*/ 0 60000 65536"/>
              </a:gdLst>
              <a:ahLst/>
              <a:cxnLst>
                <a:cxn ang="T4">
                  <a:pos x="T0" y="T1"/>
                </a:cxn>
                <a:cxn ang="T5">
                  <a:pos x="T2" y="T3"/>
                </a:cxn>
              </a:cxnLst>
              <a:rect l="0" t="0" r="r" b="b"/>
              <a:pathLst>
                <a:path w="2" h="20">
                  <a:moveTo>
                    <a:pt x="0" y="0"/>
                  </a:moveTo>
                  <a:cubicBezTo>
                    <a:pt x="2" y="7"/>
                    <a:pt x="2" y="14"/>
                    <a:pt x="1" y="2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3" name="Freeform 1553">
              <a:extLst>
                <a:ext uri="{FF2B5EF4-FFF2-40B4-BE49-F238E27FC236}">
                  <a16:creationId xmlns:a16="http://schemas.microsoft.com/office/drawing/2014/main" id="{B9B8E006-BCBA-D1FF-9C53-8A51BDCD5A37}"/>
                </a:ext>
              </a:extLst>
            </p:cNvPr>
            <p:cNvSpPr>
              <a:spLocks/>
            </p:cNvSpPr>
            <p:nvPr/>
          </p:nvSpPr>
          <p:spPr bwMode="auto">
            <a:xfrm>
              <a:off x="3882" y="1809"/>
              <a:ext cx="16" cy="4"/>
            </a:xfrm>
            <a:custGeom>
              <a:avLst/>
              <a:gdLst>
                <a:gd name="T0" fmla="*/ 0 w 8"/>
                <a:gd name="T1" fmla="*/ 0 h 2"/>
                <a:gd name="T2" fmla="*/ 64 w 8"/>
                <a:gd name="T3" fmla="*/ 0 h 2"/>
                <a:gd name="T4" fmla="*/ 0 60000 65536"/>
                <a:gd name="T5" fmla="*/ 0 60000 65536"/>
              </a:gdLst>
              <a:ahLst/>
              <a:cxnLst>
                <a:cxn ang="T4">
                  <a:pos x="T0" y="T1"/>
                </a:cxn>
                <a:cxn ang="T5">
                  <a:pos x="T2" y="T3"/>
                </a:cxn>
              </a:cxnLst>
              <a:rect l="0" t="0" r="r" b="b"/>
              <a:pathLst>
                <a:path w="8" h="2">
                  <a:moveTo>
                    <a:pt x="0" y="0"/>
                  </a:moveTo>
                  <a:cubicBezTo>
                    <a:pt x="2" y="2"/>
                    <a:pt x="5" y="2"/>
                    <a:pt x="8"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4" name="Freeform 1554">
              <a:extLst>
                <a:ext uri="{FF2B5EF4-FFF2-40B4-BE49-F238E27FC236}">
                  <a16:creationId xmlns:a16="http://schemas.microsoft.com/office/drawing/2014/main" id="{31F7CEC6-4926-B10A-8CF9-7BDC81F689F9}"/>
                </a:ext>
              </a:extLst>
            </p:cNvPr>
            <p:cNvSpPr>
              <a:spLocks/>
            </p:cNvSpPr>
            <p:nvPr/>
          </p:nvSpPr>
          <p:spPr bwMode="auto">
            <a:xfrm>
              <a:off x="3955" y="1706"/>
              <a:ext cx="11" cy="33"/>
            </a:xfrm>
            <a:custGeom>
              <a:avLst/>
              <a:gdLst>
                <a:gd name="T0" fmla="*/ 33 w 5"/>
                <a:gd name="T1" fmla="*/ 161 h 15"/>
                <a:gd name="T2" fmla="*/ 0 w 5"/>
                <a:gd name="T3" fmla="*/ 0 h 15"/>
                <a:gd name="T4" fmla="*/ 0 60000 65536"/>
                <a:gd name="T5" fmla="*/ 0 60000 65536"/>
              </a:gdLst>
              <a:ahLst/>
              <a:cxnLst>
                <a:cxn ang="T4">
                  <a:pos x="T0" y="T1"/>
                </a:cxn>
                <a:cxn ang="T5">
                  <a:pos x="T2" y="T3"/>
                </a:cxn>
              </a:cxnLst>
              <a:rect l="0" t="0" r="r" b="b"/>
              <a:pathLst>
                <a:path w="5" h="15">
                  <a:moveTo>
                    <a:pt x="3" y="15"/>
                  </a:moveTo>
                  <a:cubicBezTo>
                    <a:pt x="5" y="10"/>
                    <a:pt x="1" y="5"/>
                    <a:pt x="0"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5" name="Freeform 1555">
              <a:extLst>
                <a:ext uri="{FF2B5EF4-FFF2-40B4-BE49-F238E27FC236}">
                  <a16:creationId xmlns:a16="http://schemas.microsoft.com/office/drawing/2014/main" id="{9F892581-646D-FB42-16C0-F7FF13DAB6B9}"/>
                </a:ext>
              </a:extLst>
            </p:cNvPr>
            <p:cNvSpPr>
              <a:spLocks/>
            </p:cNvSpPr>
            <p:nvPr/>
          </p:nvSpPr>
          <p:spPr bwMode="auto">
            <a:xfrm>
              <a:off x="3947" y="1715"/>
              <a:ext cx="17" cy="13"/>
            </a:xfrm>
            <a:custGeom>
              <a:avLst/>
              <a:gdLst>
                <a:gd name="T0" fmla="*/ 0 w 8"/>
                <a:gd name="T1" fmla="*/ 20 h 6"/>
                <a:gd name="T2" fmla="*/ 77 w 8"/>
                <a:gd name="T3" fmla="*/ 61 h 6"/>
                <a:gd name="T4" fmla="*/ 0 60000 65536"/>
                <a:gd name="T5" fmla="*/ 0 60000 65536"/>
              </a:gdLst>
              <a:ahLst/>
              <a:cxnLst>
                <a:cxn ang="T4">
                  <a:pos x="T0" y="T1"/>
                </a:cxn>
                <a:cxn ang="T5">
                  <a:pos x="T2" y="T3"/>
                </a:cxn>
              </a:cxnLst>
              <a:rect l="0" t="0" r="r" b="b"/>
              <a:pathLst>
                <a:path w="8" h="6">
                  <a:moveTo>
                    <a:pt x="0" y="2"/>
                  </a:moveTo>
                  <a:cubicBezTo>
                    <a:pt x="4" y="0"/>
                    <a:pt x="7" y="3"/>
                    <a:pt x="8" y="6"/>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6" name="Freeform 1556">
              <a:extLst>
                <a:ext uri="{FF2B5EF4-FFF2-40B4-BE49-F238E27FC236}">
                  <a16:creationId xmlns:a16="http://schemas.microsoft.com/office/drawing/2014/main" id="{73F9A945-E629-1012-A523-63A1BE756C04}"/>
                </a:ext>
              </a:extLst>
            </p:cNvPr>
            <p:cNvSpPr>
              <a:spLocks/>
            </p:cNvSpPr>
            <p:nvPr/>
          </p:nvSpPr>
          <p:spPr bwMode="auto">
            <a:xfrm>
              <a:off x="3959" y="1721"/>
              <a:ext cx="29" cy="9"/>
            </a:xfrm>
            <a:custGeom>
              <a:avLst/>
              <a:gdLst>
                <a:gd name="T0" fmla="*/ 0 w 14"/>
                <a:gd name="T1" fmla="*/ 0 h 4"/>
                <a:gd name="T2" fmla="*/ 124 w 14"/>
                <a:gd name="T3" fmla="*/ 11 h 4"/>
                <a:gd name="T4" fmla="*/ 0 60000 65536"/>
                <a:gd name="T5" fmla="*/ 0 60000 65536"/>
              </a:gdLst>
              <a:ahLst/>
              <a:cxnLst>
                <a:cxn ang="T4">
                  <a:pos x="T0" y="T1"/>
                </a:cxn>
                <a:cxn ang="T5">
                  <a:pos x="T2" y="T3"/>
                </a:cxn>
              </a:cxnLst>
              <a:rect l="0" t="0" r="r" b="b"/>
              <a:pathLst>
                <a:path w="14" h="4">
                  <a:moveTo>
                    <a:pt x="0" y="0"/>
                  </a:moveTo>
                  <a:cubicBezTo>
                    <a:pt x="5" y="1"/>
                    <a:pt x="9" y="4"/>
                    <a:pt x="14" y="1"/>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7" name="Freeform 1557">
              <a:extLst>
                <a:ext uri="{FF2B5EF4-FFF2-40B4-BE49-F238E27FC236}">
                  <a16:creationId xmlns:a16="http://schemas.microsoft.com/office/drawing/2014/main" id="{1583FAAA-138A-9810-8895-F4FC54808E57}"/>
                </a:ext>
              </a:extLst>
            </p:cNvPr>
            <p:cNvSpPr>
              <a:spLocks/>
            </p:cNvSpPr>
            <p:nvPr/>
          </p:nvSpPr>
          <p:spPr bwMode="auto">
            <a:xfrm>
              <a:off x="4064" y="1675"/>
              <a:ext cx="27" cy="27"/>
            </a:xfrm>
            <a:custGeom>
              <a:avLst/>
              <a:gdLst>
                <a:gd name="T0" fmla="*/ 0 w 13"/>
                <a:gd name="T1" fmla="*/ 137 h 12"/>
                <a:gd name="T2" fmla="*/ 116 w 13"/>
                <a:gd name="T3" fmla="*/ 0 h 12"/>
                <a:gd name="T4" fmla="*/ 0 60000 65536"/>
                <a:gd name="T5" fmla="*/ 0 60000 65536"/>
              </a:gdLst>
              <a:ahLst/>
              <a:cxnLst>
                <a:cxn ang="T4">
                  <a:pos x="T0" y="T1"/>
                </a:cxn>
                <a:cxn ang="T5">
                  <a:pos x="T2" y="T3"/>
                </a:cxn>
              </a:cxnLst>
              <a:rect l="0" t="0" r="r" b="b"/>
              <a:pathLst>
                <a:path w="13" h="12">
                  <a:moveTo>
                    <a:pt x="0" y="12"/>
                  </a:moveTo>
                  <a:cubicBezTo>
                    <a:pt x="7" y="10"/>
                    <a:pt x="10" y="6"/>
                    <a:pt x="13"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8" name="Freeform 1558">
              <a:extLst>
                <a:ext uri="{FF2B5EF4-FFF2-40B4-BE49-F238E27FC236}">
                  <a16:creationId xmlns:a16="http://schemas.microsoft.com/office/drawing/2014/main" id="{4342ED07-45CE-4E20-A73F-35EE6389ECF5}"/>
                </a:ext>
              </a:extLst>
            </p:cNvPr>
            <p:cNvSpPr>
              <a:spLocks/>
            </p:cNvSpPr>
            <p:nvPr/>
          </p:nvSpPr>
          <p:spPr bwMode="auto">
            <a:xfrm>
              <a:off x="4078" y="1675"/>
              <a:ext cx="11" cy="18"/>
            </a:xfrm>
            <a:custGeom>
              <a:avLst/>
              <a:gdLst>
                <a:gd name="T0" fmla="*/ 0 w 5"/>
                <a:gd name="T1" fmla="*/ 0 h 8"/>
                <a:gd name="T2" fmla="*/ 20 w 5"/>
                <a:gd name="T3" fmla="*/ 92 h 8"/>
                <a:gd name="T4" fmla="*/ 0 60000 65536"/>
                <a:gd name="T5" fmla="*/ 0 60000 65536"/>
              </a:gdLst>
              <a:ahLst/>
              <a:cxnLst>
                <a:cxn ang="T4">
                  <a:pos x="T0" y="T1"/>
                </a:cxn>
                <a:cxn ang="T5">
                  <a:pos x="T2" y="T3"/>
                </a:cxn>
              </a:cxnLst>
              <a:rect l="0" t="0" r="r" b="b"/>
              <a:pathLst>
                <a:path w="5" h="8">
                  <a:moveTo>
                    <a:pt x="0" y="0"/>
                  </a:moveTo>
                  <a:cubicBezTo>
                    <a:pt x="3" y="2"/>
                    <a:pt x="5" y="6"/>
                    <a:pt x="2" y="8"/>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69" name="Freeform 1559">
              <a:extLst>
                <a:ext uri="{FF2B5EF4-FFF2-40B4-BE49-F238E27FC236}">
                  <a16:creationId xmlns:a16="http://schemas.microsoft.com/office/drawing/2014/main" id="{FC5F92D9-83CF-7648-9F33-AFF4C0F0E0E8}"/>
                </a:ext>
              </a:extLst>
            </p:cNvPr>
            <p:cNvSpPr>
              <a:spLocks/>
            </p:cNvSpPr>
            <p:nvPr/>
          </p:nvSpPr>
          <p:spPr bwMode="auto">
            <a:xfrm>
              <a:off x="4173" y="1693"/>
              <a:ext cx="34" cy="24"/>
            </a:xfrm>
            <a:custGeom>
              <a:avLst/>
              <a:gdLst>
                <a:gd name="T0" fmla="*/ 0 w 17"/>
                <a:gd name="T1" fmla="*/ 113 h 11"/>
                <a:gd name="T2" fmla="*/ 136 w 17"/>
                <a:gd name="T3" fmla="*/ 0 h 11"/>
                <a:gd name="T4" fmla="*/ 0 60000 65536"/>
                <a:gd name="T5" fmla="*/ 0 60000 65536"/>
              </a:gdLst>
              <a:ahLst/>
              <a:cxnLst>
                <a:cxn ang="T4">
                  <a:pos x="T0" y="T1"/>
                </a:cxn>
                <a:cxn ang="T5">
                  <a:pos x="T2" y="T3"/>
                </a:cxn>
              </a:cxnLst>
              <a:rect l="0" t="0" r="r" b="b"/>
              <a:pathLst>
                <a:path w="17" h="11">
                  <a:moveTo>
                    <a:pt x="0" y="11"/>
                  </a:moveTo>
                  <a:cubicBezTo>
                    <a:pt x="7" y="11"/>
                    <a:pt x="12" y="4"/>
                    <a:pt x="17"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0" name="Freeform 1560">
              <a:extLst>
                <a:ext uri="{FF2B5EF4-FFF2-40B4-BE49-F238E27FC236}">
                  <a16:creationId xmlns:a16="http://schemas.microsoft.com/office/drawing/2014/main" id="{44AFB053-392C-951E-009A-8DADC0BCC942}"/>
                </a:ext>
              </a:extLst>
            </p:cNvPr>
            <p:cNvSpPr>
              <a:spLocks/>
            </p:cNvSpPr>
            <p:nvPr/>
          </p:nvSpPr>
          <p:spPr bwMode="auto">
            <a:xfrm>
              <a:off x="4191" y="1710"/>
              <a:ext cx="10" cy="18"/>
            </a:xfrm>
            <a:custGeom>
              <a:avLst/>
              <a:gdLst>
                <a:gd name="T0" fmla="*/ 8 w 5"/>
                <a:gd name="T1" fmla="*/ 0 h 8"/>
                <a:gd name="T2" fmla="*/ 40 w 5"/>
                <a:gd name="T3" fmla="*/ 92 h 8"/>
                <a:gd name="T4" fmla="*/ 0 60000 65536"/>
                <a:gd name="T5" fmla="*/ 0 60000 65536"/>
              </a:gdLst>
              <a:ahLst/>
              <a:cxnLst>
                <a:cxn ang="T4">
                  <a:pos x="T0" y="T1"/>
                </a:cxn>
                <a:cxn ang="T5">
                  <a:pos x="T2" y="T3"/>
                </a:cxn>
              </a:cxnLst>
              <a:rect l="0" t="0" r="r" b="b"/>
              <a:pathLst>
                <a:path w="5" h="8">
                  <a:moveTo>
                    <a:pt x="1" y="0"/>
                  </a:moveTo>
                  <a:cubicBezTo>
                    <a:pt x="0" y="3"/>
                    <a:pt x="2" y="7"/>
                    <a:pt x="5" y="8"/>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1" name="Freeform 1561">
              <a:extLst>
                <a:ext uri="{FF2B5EF4-FFF2-40B4-BE49-F238E27FC236}">
                  <a16:creationId xmlns:a16="http://schemas.microsoft.com/office/drawing/2014/main" id="{DBD7E71D-B9BF-9564-EA0D-186C7E918CC8}"/>
                </a:ext>
              </a:extLst>
            </p:cNvPr>
            <p:cNvSpPr>
              <a:spLocks/>
            </p:cNvSpPr>
            <p:nvPr/>
          </p:nvSpPr>
          <p:spPr bwMode="auto">
            <a:xfrm>
              <a:off x="4267" y="1765"/>
              <a:ext cx="31" cy="5"/>
            </a:xfrm>
            <a:custGeom>
              <a:avLst/>
              <a:gdLst>
                <a:gd name="T0" fmla="*/ 0 w 15"/>
                <a:gd name="T1" fmla="*/ 20 h 2"/>
                <a:gd name="T2" fmla="*/ 132 w 15"/>
                <a:gd name="T3" fmla="*/ 0 h 2"/>
                <a:gd name="T4" fmla="*/ 0 60000 65536"/>
                <a:gd name="T5" fmla="*/ 0 60000 65536"/>
              </a:gdLst>
              <a:ahLst/>
              <a:cxnLst>
                <a:cxn ang="T4">
                  <a:pos x="T0" y="T1"/>
                </a:cxn>
                <a:cxn ang="T5">
                  <a:pos x="T2" y="T3"/>
                </a:cxn>
              </a:cxnLst>
              <a:rect l="0" t="0" r="r" b="b"/>
              <a:pathLst>
                <a:path w="15" h="2">
                  <a:moveTo>
                    <a:pt x="0" y="1"/>
                  </a:moveTo>
                  <a:cubicBezTo>
                    <a:pt x="5" y="2"/>
                    <a:pt x="10" y="1"/>
                    <a:pt x="15"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2" name="Freeform 1562">
              <a:extLst>
                <a:ext uri="{FF2B5EF4-FFF2-40B4-BE49-F238E27FC236}">
                  <a16:creationId xmlns:a16="http://schemas.microsoft.com/office/drawing/2014/main" id="{42319D57-F756-E751-5194-9C6D4C247A7F}"/>
                </a:ext>
              </a:extLst>
            </p:cNvPr>
            <p:cNvSpPr>
              <a:spLocks/>
            </p:cNvSpPr>
            <p:nvPr/>
          </p:nvSpPr>
          <p:spPr bwMode="auto">
            <a:xfrm>
              <a:off x="4285" y="1767"/>
              <a:ext cx="4" cy="20"/>
            </a:xfrm>
            <a:custGeom>
              <a:avLst/>
              <a:gdLst>
                <a:gd name="T0" fmla="*/ 8 w 2"/>
                <a:gd name="T1" fmla="*/ 0 h 9"/>
                <a:gd name="T2" fmla="*/ 16 w 2"/>
                <a:gd name="T3" fmla="*/ 98 h 9"/>
                <a:gd name="T4" fmla="*/ 0 60000 65536"/>
                <a:gd name="T5" fmla="*/ 0 60000 65536"/>
              </a:gdLst>
              <a:ahLst/>
              <a:cxnLst>
                <a:cxn ang="T4">
                  <a:pos x="T0" y="T1"/>
                </a:cxn>
                <a:cxn ang="T5">
                  <a:pos x="T2" y="T3"/>
                </a:cxn>
              </a:cxnLst>
              <a:rect l="0" t="0" r="r" b="b"/>
              <a:pathLst>
                <a:path w="2" h="9">
                  <a:moveTo>
                    <a:pt x="1" y="0"/>
                  </a:moveTo>
                  <a:cubicBezTo>
                    <a:pt x="0" y="3"/>
                    <a:pt x="0" y="6"/>
                    <a:pt x="2" y="9"/>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3" name="Freeform 1563">
              <a:extLst>
                <a:ext uri="{FF2B5EF4-FFF2-40B4-BE49-F238E27FC236}">
                  <a16:creationId xmlns:a16="http://schemas.microsoft.com/office/drawing/2014/main" id="{3873953D-D508-50A5-EC9F-0573BC12BAC2}"/>
                </a:ext>
              </a:extLst>
            </p:cNvPr>
            <p:cNvSpPr>
              <a:spLocks/>
            </p:cNvSpPr>
            <p:nvPr/>
          </p:nvSpPr>
          <p:spPr bwMode="auto">
            <a:xfrm>
              <a:off x="4320" y="1846"/>
              <a:ext cx="39" cy="22"/>
            </a:xfrm>
            <a:custGeom>
              <a:avLst/>
              <a:gdLst>
                <a:gd name="T0" fmla="*/ 0 w 19"/>
                <a:gd name="T1" fmla="*/ 0 h 10"/>
                <a:gd name="T2" fmla="*/ 164 w 19"/>
                <a:gd name="T3" fmla="*/ 97 h 10"/>
                <a:gd name="T4" fmla="*/ 0 60000 65536"/>
                <a:gd name="T5" fmla="*/ 0 60000 65536"/>
              </a:gdLst>
              <a:ahLst/>
              <a:cxnLst>
                <a:cxn ang="T4">
                  <a:pos x="T0" y="T1"/>
                </a:cxn>
                <a:cxn ang="T5">
                  <a:pos x="T2" y="T3"/>
                </a:cxn>
              </a:cxnLst>
              <a:rect l="0" t="0" r="r" b="b"/>
              <a:pathLst>
                <a:path w="19" h="10">
                  <a:moveTo>
                    <a:pt x="0" y="0"/>
                  </a:moveTo>
                  <a:cubicBezTo>
                    <a:pt x="7" y="4"/>
                    <a:pt x="10" y="10"/>
                    <a:pt x="19" y="9"/>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4" name="Freeform 1564">
              <a:extLst>
                <a:ext uri="{FF2B5EF4-FFF2-40B4-BE49-F238E27FC236}">
                  <a16:creationId xmlns:a16="http://schemas.microsoft.com/office/drawing/2014/main" id="{955C379D-7777-94FC-E7C2-F32AB427D2E1}"/>
                </a:ext>
              </a:extLst>
            </p:cNvPr>
            <p:cNvSpPr>
              <a:spLocks/>
            </p:cNvSpPr>
            <p:nvPr/>
          </p:nvSpPr>
          <p:spPr bwMode="auto">
            <a:xfrm>
              <a:off x="4328" y="1859"/>
              <a:ext cx="11" cy="9"/>
            </a:xfrm>
            <a:custGeom>
              <a:avLst/>
              <a:gdLst>
                <a:gd name="T0" fmla="*/ 53 w 5"/>
                <a:gd name="T1" fmla="*/ 0 h 4"/>
                <a:gd name="T2" fmla="*/ 0 w 5"/>
                <a:gd name="T3" fmla="*/ 45 h 4"/>
                <a:gd name="T4" fmla="*/ 0 60000 65536"/>
                <a:gd name="T5" fmla="*/ 0 60000 65536"/>
              </a:gdLst>
              <a:ahLst/>
              <a:cxnLst>
                <a:cxn ang="T4">
                  <a:pos x="T0" y="T1"/>
                </a:cxn>
                <a:cxn ang="T5">
                  <a:pos x="T2" y="T3"/>
                </a:cxn>
              </a:cxnLst>
              <a:rect l="0" t="0" r="r" b="b"/>
              <a:pathLst>
                <a:path w="5" h="4">
                  <a:moveTo>
                    <a:pt x="5" y="0"/>
                  </a:moveTo>
                  <a:cubicBezTo>
                    <a:pt x="2" y="0"/>
                    <a:pt x="0" y="2"/>
                    <a:pt x="0" y="4"/>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5" name="Freeform 1565">
              <a:extLst>
                <a:ext uri="{FF2B5EF4-FFF2-40B4-BE49-F238E27FC236}">
                  <a16:creationId xmlns:a16="http://schemas.microsoft.com/office/drawing/2014/main" id="{9B9E5FA3-1E05-8027-AA37-64F4AE4211FA}"/>
                </a:ext>
              </a:extLst>
            </p:cNvPr>
            <p:cNvSpPr>
              <a:spLocks/>
            </p:cNvSpPr>
            <p:nvPr/>
          </p:nvSpPr>
          <p:spPr bwMode="auto">
            <a:xfrm>
              <a:off x="4363" y="1931"/>
              <a:ext cx="17" cy="62"/>
            </a:xfrm>
            <a:custGeom>
              <a:avLst/>
              <a:gdLst>
                <a:gd name="T0" fmla="*/ 60 w 8"/>
                <a:gd name="T1" fmla="*/ 0 h 28"/>
                <a:gd name="T2" fmla="*/ 0 w 8"/>
                <a:gd name="T3" fmla="*/ 303 h 28"/>
                <a:gd name="T4" fmla="*/ 0 60000 65536"/>
                <a:gd name="T5" fmla="*/ 0 60000 65536"/>
              </a:gdLst>
              <a:ahLst/>
              <a:cxnLst>
                <a:cxn ang="T4">
                  <a:pos x="T0" y="T1"/>
                </a:cxn>
                <a:cxn ang="T5">
                  <a:pos x="T2" y="T3"/>
                </a:cxn>
              </a:cxnLst>
              <a:rect l="0" t="0" r="r" b="b"/>
              <a:pathLst>
                <a:path w="8" h="28">
                  <a:moveTo>
                    <a:pt x="6" y="0"/>
                  </a:moveTo>
                  <a:cubicBezTo>
                    <a:pt x="8" y="11"/>
                    <a:pt x="1" y="19"/>
                    <a:pt x="0" y="28"/>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6" name="Freeform 1566">
              <a:extLst>
                <a:ext uri="{FF2B5EF4-FFF2-40B4-BE49-F238E27FC236}">
                  <a16:creationId xmlns:a16="http://schemas.microsoft.com/office/drawing/2014/main" id="{E3E36A93-8839-B68A-F783-5D7AF564A6ED}"/>
                </a:ext>
              </a:extLst>
            </p:cNvPr>
            <p:cNvSpPr>
              <a:spLocks/>
            </p:cNvSpPr>
            <p:nvPr/>
          </p:nvSpPr>
          <p:spPr bwMode="auto">
            <a:xfrm>
              <a:off x="4363" y="1960"/>
              <a:ext cx="10" cy="4"/>
            </a:xfrm>
            <a:custGeom>
              <a:avLst/>
              <a:gdLst>
                <a:gd name="T0" fmla="*/ 0 w 5"/>
                <a:gd name="T1" fmla="*/ 0 h 2"/>
                <a:gd name="T2" fmla="*/ 40 w 5"/>
                <a:gd name="T3" fmla="*/ 16 h 2"/>
                <a:gd name="T4" fmla="*/ 0 60000 65536"/>
                <a:gd name="T5" fmla="*/ 0 60000 65536"/>
              </a:gdLst>
              <a:ahLst/>
              <a:cxnLst>
                <a:cxn ang="T4">
                  <a:pos x="T0" y="T1"/>
                </a:cxn>
                <a:cxn ang="T5">
                  <a:pos x="T2" y="T3"/>
                </a:cxn>
              </a:cxnLst>
              <a:rect l="0" t="0" r="r" b="b"/>
              <a:pathLst>
                <a:path w="5" h="2">
                  <a:moveTo>
                    <a:pt x="0" y="0"/>
                  </a:moveTo>
                  <a:cubicBezTo>
                    <a:pt x="2" y="1"/>
                    <a:pt x="3" y="2"/>
                    <a:pt x="5" y="2"/>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7" name="Freeform 1567">
              <a:extLst>
                <a:ext uri="{FF2B5EF4-FFF2-40B4-BE49-F238E27FC236}">
                  <a16:creationId xmlns:a16="http://schemas.microsoft.com/office/drawing/2014/main" id="{EBCBE95B-7992-2F14-D2CF-45DB6F1AAAD9}"/>
                </a:ext>
              </a:extLst>
            </p:cNvPr>
            <p:cNvSpPr>
              <a:spLocks/>
            </p:cNvSpPr>
            <p:nvPr/>
          </p:nvSpPr>
          <p:spPr bwMode="auto">
            <a:xfrm>
              <a:off x="4353" y="1864"/>
              <a:ext cx="18" cy="52"/>
            </a:xfrm>
            <a:custGeom>
              <a:avLst/>
              <a:gdLst>
                <a:gd name="T0" fmla="*/ 8 w 9"/>
                <a:gd name="T1" fmla="*/ 0 h 24"/>
                <a:gd name="T2" fmla="*/ 40 w 9"/>
                <a:gd name="T3" fmla="*/ 121 h 24"/>
                <a:gd name="T4" fmla="*/ 72 w 9"/>
                <a:gd name="T5" fmla="*/ 245 h 24"/>
                <a:gd name="T6" fmla="*/ 0 60000 65536"/>
                <a:gd name="T7" fmla="*/ 0 60000 65536"/>
                <a:gd name="T8" fmla="*/ 0 60000 65536"/>
              </a:gdLst>
              <a:ahLst/>
              <a:cxnLst>
                <a:cxn ang="T6">
                  <a:pos x="T0" y="T1"/>
                </a:cxn>
                <a:cxn ang="T7">
                  <a:pos x="T2" y="T3"/>
                </a:cxn>
                <a:cxn ang="T8">
                  <a:pos x="T4" y="T5"/>
                </a:cxn>
              </a:cxnLst>
              <a:rect l="0" t="0" r="r" b="b"/>
              <a:pathLst>
                <a:path w="9" h="24">
                  <a:moveTo>
                    <a:pt x="1" y="0"/>
                  </a:moveTo>
                  <a:cubicBezTo>
                    <a:pt x="0" y="4"/>
                    <a:pt x="4" y="8"/>
                    <a:pt x="5" y="12"/>
                  </a:cubicBezTo>
                  <a:cubicBezTo>
                    <a:pt x="6" y="17"/>
                    <a:pt x="6" y="20"/>
                    <a:pt x="9" y="24"/>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8" name="Freeform 1568">
              <a:extLst>
                <a:ext uri="{FF2B5EF4-FFF2-40B4-BE49-F238E27FC236}">
                  <a16:creationId xmlns:a16="http://schemas.microsoft.com/office/drawing/2014/main" id="{FF43EE8B-74A9-DF6F-9637-FA13036E0C3D}"/>
                </a:ext>
              </a:extLst>
            </p:cNvPr>
            <p:cNvSpPr>
              <a:spLocks/>
            </p:cNvSpPr>
            <p:nvPr/>
          </p:nvSpPr>
          <p:spPr bwMode="auto">
            <a:xfrm>
              <a:off x="4294" y="1767"/>
              <a:ext cx="12" cy="13"/>
            </a:xfrm>
            <a:custGeom>
              <a:avLst/>
              <a:gdLst>
                <a:gd name="T0" fmla="*/ 0 w 6"/>
                <a:gd name="T1" fmla="*/ 0 h 6"/>
                <a:gd name="T2" fmla="*/ 48 w 6"/>
                <a:gd name="T3" fmla="*/ 61 h 6"/>
                <a:gd name="T4" fmla="*/ 0 60000 65536"/>
                <a:gd name="T5" fmla="*/ 0 60000 65536"/>
              </a:gdLst>
              <a:ahLst/>
              <a:cxnLst>
                <a:cxn ang="T4">
                  <a:pos x="T0" y="T1"/>
                </a:cxn>
                <a:cxn ang="T5">
                  <a:pos x="T2" y="T3"/>
                </a:cxn>
              </a:cxnLst>
              <a:rect l="0" t="0" r="r" b="b"/>
              <a:pathLst>
                <a:path w="6" h="6">
                  <a:moveTo>
                    <a:pt x="0" y="0"/>
                  </a:moveTo>
                  <a:cubicBezTo>
                    <a:pt x="3" y="0"/>
                    <a:pt x="3" y="4"/>
                    <a:pt x="6" y="6"/>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79" name="Freeform 1569">
              <a:extLst>
                <a:ext uri="{FF2B5EF4-FFF2-40B4-BE49-F238E27FC236}">
                  <a16:creationId xmlns:a16="http://schemas.microsoft.com/office/drawing/2014/main" id="{1F9E4F72-2090-2886-535B-7DE7A955F495}"/>
                </a:ext>
              </a:extLst>
            </p:cNvPr>
            <p:cNvSpPr>
              <a:spLocks/>
            </p:cNvSpPr>
            <p:nvPr/>
          </p:nvSpPr>
          <p:spPr bwMode="auto">
            <a:xfrm>
              <a:off x="4388" y="2078"/>
              <a:ext cx="24" cy="57"/>
            </a:xfrm>
            <a:custGeom>
              <a:avLst/>
              <a:gdLst>
                <a:gd name="T0" fmla="*/ 0 w 12"/>
                <a:gd name="T1" fmla="*/ 0 h 26"/>
                <a:gd name="T2" fmla="*/ 48 w 12"/>
                <a:gd name="T3" fmla="*/ 140 h 26"/>
                <a:gd name="T4" fmla="*/ 96 w 12"/>
                <a:gd name="T5" fmla="*/ 274 h 26"/>
                <a:gd name="T6" fmla="*/ 0 60000 65536"/>
                <a:gd name="T7" fmla="*/ 0 60000 65536"/>
                <a:gd name="T8" fmla="*/ 0 60000 65536"/>
              </a:gdLst>
              <a:ahLst/>
              <a:cxnLst>
                <a:cxn ang="T6">
                  <a:pos x="T0" y="T1"/>
                </a:cxn>
                <a:cxn ang="T7">
                  <a:pos x="T2" y="T3"/>
                </a:cxn>
                <a:cxn ang="T8">
                  <a:pos x="T4" y="T5"/>
                </a:cxn>
              </a:cxnLst>
              <a:rect l="0" t="0" r="r" b="b"/>
              <a:pathLst>
                <a:path w="12" h="26">
                  <a:moveTo>
                    <a:pt x="0" y="0"/>
                  </a:moveTo>
                  <a:cubicBezTo>
                    <a:pt x="0" y="5"/>
                    <a:pt x="4" y="8"/>
                    <a:pt x="6" y="13"/>
                  </a:cubicBezTo>
                  <a:cubicBezTo>
                    <a:pt x="7" y="17"/>
                    <a:pt x="8" y="22"/>
                    <a:pt x="12" y="26"/>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0" name="Freeform 1570">
              <a:extLst>
                <a:ext uri="{FF2B5EF4-FFF2-40B4-BE49-F238E27FC236}">
                  <a16:creationId xmlns:a16="http://schemas.microsoft.com/office/drawing/2014/main" id="{F45D6685-ABF5-AC09-A001-305AADCE7FD4}"/>
                </a:ext>
              </a:extLst>
            </p:cNvPr>
            <p:cNvSpPr>
              <a:spLocks/>
            </p:cNvSpPr>
            <p:nvPr/>
          </p:nvSpPr>
          <p:spPr bwMode="auto">
            <a:xfrm>
              <a:off x="4414" y="2137"/>
              <a:ext cx="62" cy="133"/>
            </a:xfrm>
            <a:custGeom>
              <a:avLst/>
              <a:gdLst>
                <a:gd name="T0" fmla="*/ 0 w 30"/>
                <a:gd name="T1" fmla="*/ 0 h 61"/>
                <a:gd name="T2" fmla="*/ 89 w 30"/>
                <a:gd name="T3" fmla="*/ 209 h 61"/>
                <a:gd name="T4" fmla="*/ 141 w 30"/>
                <a:gd name="T5" fmla="*/ 351 h 61"/>
                <a:gd name="T6" fmla="*/ 213 w 30"/>
                <a:gd name="T7" fmla="*/ 519 h 61"/>
                <a:gd name="T8" fmla="*/ 265 w 30"/>
                <a:gd name="T9" fmla="*/ 632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61">
                  <a:moveTo>
                    <a:pt x="0" y="0"/>
                  </a:moveTo>
                  <a:cubicBezTo>
                    <a:pt x="3" y="6"/>
                    <a:pt x="8" y="13"/>
                    <a:pt x="10" y="20"/>
                  </a:cubicBezTo>
                  <a:cubicBezTo>
                    <a:pt x="12" y="25"/>
                    <a:pt x="14" y="30"/>
                    <a:pt x="16" y="34"/>
                  </a:cubicBezTo>
                  <a:cubicBezTo>
                    <a:pt x="19" y="40"/>
                    <a:pt x="21" y="45"/>
                    <a:pt x="24" y="50"/>
                  </a:cubicBezTo>
                  <a:cubicBezTo>
                    <a:pt x="26" y="53"/>
                    <a:pt x="28" y="60"/>
                    <a:pt x="30" y="6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1" name="Freeform 1571">
              <a:extLst>
                <a:ext uri="{FF2B5EF4-FFF2-40B4-BE49-F238E27FC236}">
                  <a16:creationId xmlns:a16="http://schemas.microsoft.com/office/drawing/2014/main" id="{CB2FF75B-82DC-A1DC-9253-6606F9A5A84C}"/>
                </a:ext>
              </a:extLst>
            </p:cNvPr>
            <p:cNvSpPr>
              <a:spLocks/>
            </p:cNvSpPr>
            <p:nvPr/>
          </p:nvSpPr>
          <p:spPr bwMode="auto">
            <a:xfrm>
              <a:off x="4580" y="2480"/>
              <a:ext cx="91" cy="182"/>
            </a:xfrm>
            <a:custGeom>
              <a:avLst/>
              <a:gdLst>
                <a:gd name="T0" fmla="*/ 0 w 44"/>
                <a:gd name="T1" fmla="*/ 0 h 83"/>
                <a:gd name="T2" fmla="*/ 205 w 44"/>
                <a:gd name="T3" fmla="*/ 496 h 83"/>
                <a:gd name="T4" fmla="*/ 389 w 44"/>
                <a:gd name="T5" fmla="*/ 875 h 83"/>
                <a:gd name="T6" fmla="*/ 0 60000 65536"/>
                <a:gd name="T7" fmla="*/ 0 60000 65536"/>
                <a:gd name="T8" fmla="*/ 0 60000 65536"/>
              </a:gdLst>
              <a:ahLst/>
              <a:cxnLst>
                <a:cxn ang="T6">
                  <a:pos x="T0" y="T1"/>
                </a:cxn>
                <a:cxn ang="T7">
                  <a:pos x="T2" y="T3"/>
                </a:cxn>
                <a:cxn ang="T8">
                  <a:pos x="T4" y="T5"/>
                </a:cxn>
              </a:cxnLst>
              <a:rect l="0" t="0" r="r" b="b"/>
              <a:pathLst>
                <a:path w="44" h="83">
                  <a:moveTo>
                    <a:pt x="0" y="0"/>
                  </a:moveTo>
                  <a:cubicBezTo>
                    <a:pt x="3" y="17"/>
                    <a:pt x="14" y="33"/>
                    <a:pt x="23" y="47"/>
                  </a:cubicBezTo>
                  <a:cubicBezTo>
                    <a:pt x="29" y="59"/>
                    <a:pt x="40" y="70"/>
                    <a:pt x="44" y="83"/>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2" name="Freeform 1572">
              <a:extLst>
                <a:ext uri="{FF2B5EF4-FFF2-40B4-BE49-F238E27FC236}">
                  <a16:creationId xmlns:a16="http://schemas.microsoft.com/office/drawing/2014/main" id="{10EA0286-4984-38E2-4BCD-72B10A5DFEBF}"/>
                </a:ext>
              </a:extLst>
            </p:cNvPr>
            <p:cNvSpPr>
              <a:spLocks/>
            </p:cNvSpPr>
            <p:nvPr/>
          </p:nvSpPr>
          <p:spPr bwMode="auto">
            <a:xfrm>
              <a:off x="4675" y="2664"/>
              <a:ext cx="69" cy="129"/>
            </a:xfrm>
            <a:custGeom>
              <a:avLst/>
              <a:gdLst>
                <a:gd name="T0" fmla="*/ 0 w 34"/>
                <a:gd name="T1" fmla="*/ 0 h 59"/>
                <a:gd name="T2" fmla="*/ 65 w 34"/>
                <a:gd name="T3" fmla="*/ 201 h 59"/>
                <a:gd name="T4" fmla="*/ 132 w 34"/>
                <a:gd name="T5" fmla="*/ 378 h 59"/>
                <a:gd name="T6" fmla="*/ 219 w 34"/>
                <a:gd name="T7" fmla="*/ 544 h 59"/>
                <a:gd name="T8" fmla="*/ 284 w 34"/>
                <a:gd name="T9" fmla="*/ 617 h 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59">
                  <a:moveTo>
                    <a:pt x="0" y="0"/>
                  </a:moveTo>
                  <a:cubicBezTo>
                    <a:pt x="0" y="7"/>
                    <a:pt x="4" y="14"/>
                    <a:pt x="8" y="19"/>
                  </a:cubicBezTo>
                  <a:cubicBezTo>
                    <a:pt x="11" y="25"/>
                    <a:pt x="13" y="31"/>
                    <a:pt x="16" y="36"/>
                  </a:cubicBezTo>
                  <a:cubicBezTo>
                    <a:pt x="19" y="42"/>
                    <a:pt x="22" y="47"/>
                    <a:pt x="26" y="52"/>
                  </a:cubicBezTo>
                  <a:cubicBezTo>
                    <a:pt x="29" y="55"/>
                    <a:pt x="32" y="56"/>
                    <a:pt x="34" y="59"/>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3" name="Freeform 1573">
              <a:extLst>
                <a:ext uri="{FF2B5EF4-FFF2-40B4-BE49-F238E27FC236}">
                  <a16:creationId xmlns:a16="http://schemas.microsoft.com/office/drawing/2014/main" id="{0CCBF6F9-4283-A729-83F0-53761AB5EC84}"/>
                </a:ext>
              </a:extLst>
            </p:cNvPr>
            <p:cNvSpPr>
              <a:spLocks/>
            </p:cNvSpPr>
            <p:nvPr/>
          </p:nvSpPr>
          <p:spPr bwMode="auto">
            <a:xfrm>
              <a:off x="4755" y="2819"/>
              <a:ext cx="82" cy="153"/>
            </a:xfrm>
            <a:custGeom>
              <a:avLst/>
              <a:gdLst>
                <a:gd name="T0" fmla="*/ 0 w 40"/>
                <a:gd name="T1" fmla="*/ 0 h 70"/>
                <a:gd name="T2" fmla="*/ 76 w 40"/>
                <a:gd name="T3" fmla="*/ 177 h 70"/>
                <a:gd name="T4" fmla="*/ 148 w 40"/>
                <a:gd name="T5" fmla="*/ 378 h 70"/>
                <a:gd name="T6" fmla="*/ 248 w 40"/>
                <a:gd name="T7" fmla="*/ 573 h 70"/>
                <a:gd name="T8" fmla="*/ 344 w 40"/>
                <a:gd name="T9" fmla="*/ 730 h 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 h="70">
                  <a:moveTo>
                    <a:pt x="0" y="0"/>
                  </a:moveTo>
                  <a:cubicBezTo>
                    <a:pt x="4" y="4"/>
                    <a:pt x="7" y="12"/>
                    <a:pt x="9" y="17"/>
                  </a:cubicBezTo>
                  <a:cubicBezTo>
                    <a:pt x="11" y="24"/>
                    <a:pt x="14" y="29"/>
                    <a:pt x="17" y="36"/>
                  </a:cubicBezTo>
                  <a:cubicBezTo>
                    <a:pt x="20" y="43"/>
                    <a:pt x="23" y="49"/>
                    <a:pt x="29" y="55"/>
                  </a:cubicBezTo>
                  <a:cubicBezTo>
                    <a:pt x="32" y="59"/>
                    <a:pt x="38" y="65"/>
                    <a:pt x="40" y="70"/>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4" name="Freeform 1574">
              <a:extLst>
                <a:ext uri="{FF2B5EF4-FFF2-40B4-BE49-F238E27FC236}">
                  <a16:creationId xmlns:a16="http://schemas.microsoft.com/office/drawing/2014/main" id="{5414D33D-C25A-8F24-3EBE-6129B752600E}"/>
                </a:ext>
              </a:extLst>
            </p:cNvPr>
            <p:cNvSpPr>
              <a:spLocks/>
            </p:cNvSpPr>
            <p:nvPr/>
          </p:nvSpPr>
          <p:spPr bwMode="auto">
            <a:xfrm>
              <a:off x="4847" y="2994"/>
              <a:ext cx="57" cy="103"/>
            </a:xfrm>
            <a:custGeom>
              <a:avLst/>
              <a:gdLst>
                <a:gd name="T0" fmla="*/ 0 w 28"/>
                <a:gd name="T1" fmla="*/ 0 h 47"/>
                <a:gd name="T2" fmla="*/ 120 w 28"/>
                <a:gd name="T3" fmla="*/ 307 h 47"/>
                <a:gd name="T4" fmla="*/ 187 w 28"/>
                <a:gd name="T5" fmla="*/ 408 h 47"/>
                <a:gd name="T6" fmla="*/ 236 w 28"/>
                <a:gd name="T7" fmla="*/ 495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47">
                  <a:moveTo>
                    <a:pt x="0" y="0"/>
                  </a:moveTo>
                  <a:cubicBezTo>
                    <a:pt x="7" y="8"/>
                    <a:pt x="9" y="20"/>
                    <a:pt x="14" y="29"/>
                  </a:cubicBezTo>
                  <a:cubicBezTo>
                    <a:pt x="16" y="33"/>
                    <a:pt x="19" y="36"/>
                    <a:pt x="22" y="39"/>
                  </a:cubicBezTo>
                  <a:cubicBezTo>
                    <a:pt x="24" y="42"/>
                    <a:pt x="27" y="44"/>
                    <a:pt x="28" y="47"/>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5" name="Freeform 1575">
              <a:extLst>
                <a:ext uri="{FF2B5EF4-FFF2-40B4-BE49-F238E27FC236}">
                  <a16:creationId xmlns:a16="http://schemas.microsoft.com/office/drawing/2014/main" id="{C9836128-8547-D5CF-D668-432F01919E64}"/>
                </a:ext>
              </a:extLst>
            </p:cNvPr>
            <p:cNvSpPr>
              <a:spLocks/>
            </p:cNvSpPr>
            <p:nvPr/>
          </p:nvSpPr>
          <p:spPr bwMode="auto">
            <a:xfrm>
              <a:off x="4915" y="3114"/>
              <a:ext cx="71" cy="140"/>
            </a:xfrm>
            <a:custGeom>
              <a:avLst/>
              <a:gdLst>
                <a:gd name="T0" fmla="*/ 0 w 35"/>
                <a:gd name="T1" fmla="*/ 0 h 64"/>
                <a:gd name="T2" fmla="*/ 75 w 35"/>
                <a:gd name="T3" fmla="*/ 201 h 64"/>
                <a:gd name="T4" fmla="*/ 140 w 35"/>
                <a:gd name="T5" fmla="*/ 387 h 64"/>
                <a:gd name="T6" fmla="*/ 252 w 35"/>
                <a:gd name="T7" fmla="*/ 556 h 64"/>
                <a:gd name="T8" fmla="*/ 292 w 35"/>
                <a:gd name="T9" fmla="*/ 669 h 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64">
                  <a:moveTo>
                    <a:pt x="0" y="0"/>
                  </a:moveTo>
                  <a:cubicBezTo>
                    <a:pt x="0" y="6"/>
                    <a:pt x="6" y="14"/>
                    <a:pt x="9" y="19"/>
                  </a:cubicBezTo>
                  <a:cubicBezTo>
                    <a:pt x="11" y="26"/>
                    <a:pt x="13" y="31"/>
                    <a:pt x="17" y="37"/>
                  </a:cubicBezTo>
                  <a:cubicBezTo>
                    <a:pt x="20" y="43"/>
                    <a:pt x="27" y="47"/>
                    <a:pt x="30" y="53"/>
                  </a:cubicBezTo>
                  <a:cubicBezTo>
                    <a:pt x="31" y="55"/>
                    <a:pt x="35" y="64"/>
                    <a:pt x="35" y="64"/>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6" name="Freeform 1576">
              <a:extLst>
                <a:ext uri="{FF2B5EF4-FFF2-40B4-BE49-F238E27FC236}">
                  <a16:creationId xmlns:a16="http://schemas.microsoft.com/office/drawing/2014/main" id="{A3DB3CAC-12F0-E6F6-92D5-BE808D2282E5}"/>
                </a:ext>
              </a:extLst>
            </p:cNvPr>
            <p:cNvSpPr>
              <a:spLocks/>
            </p:cNvSpPr>
            <p:nvPr/>
          </p:nvSpPr>
          <p:spPr bwMode="auto">
            <a:xfrm>
              <a:off x="4978" y="3261"/>
              <a:ext cx="14" cy="109"/>
            </a:xfrm>
            <a:custGeom>
              <a:avLst/>
              <a:gdLst>
                <a:gd name="T0" fmla="*/ 16 w 7"/>
                <a:gd name="T1" fmla="*/ 0 h 50"/>
                <a:gd name="T2" fmla="*/ 16 w 7"/>
                <a:gd name="T3" fmla="*/ 270 h 50"/>
                <a:gd name="T4" fmla="*/ 16 w 7"/>
                <a:gd name="T5" fmla="*/ 403 h 50"/>
                <a:gd name="T6" fmla="*/ 8 w 7"/>
                <a:gd name="T7" fmla="*/ 519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0">
                  <a:moveTo>
                    <a:pt x="2" y="0"/>
                  </a:moveTo>
                  <a:cubicBezTo>
                    <a:pt x="7" y="6"/>
                    <a:pt x="2" y="19"/>
                    <a:pt x="2" y="26"/>
                  </a:cubicBezTo>
                  <a:cubicBezTo>
                    <a:pt x="2" y="30"/>
                    <a:pt x="3" y="35"/>
                    <a:pt x="2" y="39"/>
                  </a:cubicBezTo>
                  <a:cubicBezTo>
                    <a:pt x="2" y="43"/>
                    <a:pt x="0" y="46"/>
                    <a:pt x="1" y="5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7" name="Freeform 1577">
              <a:extLst>
                <a:ext uri="{FF2B5EF4-FFF2-40B4-BE49-F238E27FC236}">
                  <a16:creationId xmlns:a16="http://schemas.microsoft.com/office/drawing/2014/main" id="{96BD299E-DAAB-36CD-46DF-F34C0F887351}"/>
                </a:ext>
              </a:extLst>
            </p:cNvPr>
            <p:cNvSpPr>
              <a:spLocks/>
            </p:cNvSpPr>
            <p:nvPr/>
          </p:nvSpPr>
          <p:spPr bwMode="auto">
            <a:xfrm>
              <a:off x="4958" y="3438"/>
              <a:ext cx="12" cy="41"/>
            </a:xfrm>
            <a:custGeom>
              <a:avLst/>
              <a:gdLst>
                <a:gd name="T0" fmla="*/ 48 w 6"/>
                <a:gd name="T1" fmla="*/ 0 h 19"/>
                <a:gd name="T2" fmla="*/ 0 w 6"/>
                <a:gd name="T3" fmla="*/ 190 h 19"/>
                <a:gd name="T4" fmla="*/ 0 60000 65536"/>
                <a:gd name="T5" fmla="*/ 0 60000 65536"/>
              </a:gdLst>
              <a:ahLst/>
              <a:cxnLst>
                <a:cxn ang="T4">
                  <a:pos x="T0" y="T1"/>
                </a:cxn>
                <a:cxn ang="T5">
                  <a:pos x="T2" y="T3"/>
                </a:cxn>
              </a:cxnLst>
              <a:rect l="0" t="0" r="r" b="b"/>
              <a:pathLst>
                <a:path w="6" h="19">
                  <a:moveTo>
                    <a:pt x="6" y="0"/>
                  </a:moveTo>
                  <a:cubicBezTo>
                    <a:pt x="4" y="7"/>
                    <a:pt x="2" y="13"/>
                    <a:pt x="0" y="19"/>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8" name="Freeform 1578">
              <a:extLst>
                <a:ext uri="{FF2B5EF4-FFF2-40B4-BE49-F238E27FC236}">
                  <a16:creationId xmlns:a16="http://schemas.microsoft.com/office/drawing/2014/main" id="{010B52B7-E6F2-474D-0514-B6F5FF91576F}"/>
                </a:ext>
              </a:extLst>
            </p:cNvPr>
            <p:cNvSpPr>
              <a:spLocks/>
            </p:cNvSpPr>
            <p:nvPr/>
          </p:nvSpPr>
          <p:spPr bwMode="auto">
            <a:xfrm>
              <a:off x="4539" y="3785"/>
              <a:ext cx="105" cy="9"/>
            </a:xfrm>
            <a:custGeom>
              <a:avLst/>
              <a:gdLst>
                <a:gd name="T0" fmla="*/ 0 w 51"/>
                <a:gd name="T1" fmla="*/ 25 h 4"/>
                <a:gd name="T2" fmla="*/ 140 w 51"/>
                <a:gd name="T3" fmla="*/ 0 h 4"/>
                <a:gd name="T4" fmla="*/ 237 w 51"/>
                <a:gd name="T5" fmla="*/ 36 h 4"/>
                <a:gd name="T6" fmla="*/ 445 w 51"/>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1" h="4">
                  <a:moveTo>
                    <a:pt x="0" y="2"/>
                  </a:moveTo>
                  <a:cubicBezTo>
                    <a:pt x="5" y="4"/>
                    <a:pt x="11" y="0"/>
                    <a:pt x="16" y="0"/>
                  </a:cubicBezTo>
                  <a:cubicBezTo>
                    <a:pt x="20" y="1"/>
                    <a:pt x="23" y="2"/>
                    <a:pt x="27" y="3"/>
                  </a:cubicBezTo>
                  <a:cubicBezTo>
                    <a:pt x="34" y="4"/>
                    <a:pt x="43" y="1"/>
                    <a:pt x="51" y="1"/>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89" name="Freeform 1579">
              <a:extLst>
                <a:ext uri="{FF2B5EF4-FFF2-40B4-BE49-F238E27FC236}">
                  <a16:creationId xmlns:a16="http://schemas.microsoft.com/office/drawing/2014/main" id="{947A4357-22D4-ADA0-782A-0C28DF303D64}"/>
                </a:ext>
              </a:extLst>
            </p:cNvPr>
            <p:cNvSpPr>
              <a:spLocks/>
            </p:cNvSpPr>
            <p:nvPr/>
          </p:nvSpPr>
          <p:spPr bwMode="auto">
            <a:xfrm>
              <a:off x="4662" y="3764"/>
              <a:ext cx="46" cy="17"/>
            </a:xfrm>
            <a:custGeom>
              <a:avLst/>
              <a:gdLst>
                <a:gd name="T0" fmla="*/ 0 w 22"/>
                <a:gd name="T1" fmla="*/ 77 h 8"/>
                <a:gd name="T2" fmla="*/ 201 w 22"/>
                <a:gd name="T3" fmla="*/ 0 h 8"/>
                <a:gd name="T4" fmla="*/ 0 60000 65536"/>
                <a:gd name="T5" fmla="*/ 0 60000 65536"/>
              </a:gdLst>
              <a:ahLst/>
              <a:cxnLst>
                <a:cxn ang="T4">
                  <a:pos x="T0" y="T1"/>
                </a:cxn>
                <a:cxn ang="T5">
                  <a:pos x="T2" y="T3"/>
                </a:cxn>
              </a:cxnLst>
              <a:rect l="0" t="0" r="r" b="b"/>
              <a:pathLst>
                <a:path w="22" h="8">
                  <a:moveTo>
                    <a:pt x="0" y="8"/>
                  </a:moveTo>
                  <a:cubicBezTo>
                    <a:pt x="6" y="7"/>
                    <a:pt x="17" y="5"/>
                    <a:pt x="22"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0" name="Freeform 1580">
              <a:extLst>
                <a:ext uri="{FF2B5EF4-FFF2-40B4-BE49-F238E27FC236}">
                  <a16:creationId xmlns:a16="http://schemas.microsoft.com/office/drawing/2014/main" id="{CA479DF8-06E8-0F92-3793-6D9291F6D99A}"/>
                </a:ext>
              </a:extLst>
            </p:cNvPr>
            <p:cNvSpPr>
              <a:spLocks/>
            </p:cNvSpPr>
            <p:nvPr/>
          </p:nvSpPr>
          <p:spPr bwMode="auto">
            <a:xfrm>
              <a:off x="4039" y="3060"/>
              <a:ext cx="15" cy="45"/>
            </a:xfrm>
            <a:custGeom>
              <a:avLst/>
              <a:gdLst>
                <a:gd name="T0" fmla="*/ 9 w 7"/>
                <a:gd name="T1" fmla="*/ 0 h 21"/>
                <a:gd name="T2" fmla="*/ 28 w 7"/>
                <a:gd name="T3" fmla="*/ 96 h 21"/>
                <a:gd name="T4" fmla="*/ 69 w 7"/>
                <a:gd name="T5" fmla="*/ 206 h 21"/>
                <a:gd name="T6" fmla="*/ 0 60000 65536"/>
                <a:gd name="T7" fmla="*/ 0 60000 65536"/>
                <a:gd name="T8" fmla="*/ 0 60000 65536"/>
              </a:gdLst>
              <a:ahLst/>
              <a:cxnLst>
                <a:cxn ang="T6">
                  <a:pos x="T0" y="T1"/>
                </a:cxn>
                <a:cxn ang="T7">
                  <a:pos x="T2" y="T3"/>
                </a:cxn>
                <a:cxn ang="T8">
                  <a:pos x="T4" y="T5"/>
                </a:cxn>
              </a:cxnLst>
              <a:rect l="0" t="0" r="r" b="b"/>
              <a:pathLst>
                <a:path w="7" h="21">
                  <a:moveTo>
                    <a:pt x="1" y="0"/>
                  </a:moveTo>
                  <a:cubicBezTo>
                    <a:pt x="0" y="4"/>
                    <a:pt x="2" y="7"/>
                    <a:pt x="3" y="10"/>
                  </a:cubicBezTo>
                  <a:cubicBezTo>
                    <a:pt x="5" y="14"/>
                    <a:pt x="5" y="18"/>
                    <a:pt x="7" y="21"/>
                  </a:cubicBezTo>
                </a:path>
              </a:pathLst>
            </a:custGeom>
            <a:noFill/>
            <a:ln w="6350" cap="rnd">
              <a:solidFill>
                <a:srgbClr val="F6EFF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1" name="Freeform 1581">
              <a:extLst>
                <a:ext uri="{FF2B5EF4-FFF2-40B4-BE49-F238E27FC236}">
                  <a16:creationId xmlns:a16="http://schemas.microsoft.com/office/drawing/2014/main" id="{27D3C24A-9434-B147-53A8-7C093E2962E4}"/>
                </a:ext>
              </a:extLst>
            </p:cNvPr>
            <p:cNvSpPr>
              <a:spLocks/>
            </p:cNvSpPr>
            <p:nvPr/>
          </p:nvSpPr>
          <p:spPr bwMode="auto">
            <a:xfrm>
              <a:off x="3877" y="1750"/>
              <a:ext cx="29" cy="48"/>
            </a:xfrm>
            <a:custGeom>
              <a:avLst/>
              <a:gdLst>
                <a:gd name="T0" fmla="*/ 0 w 14"/>
                <a:gd name="T1" fmla="*/ 229 h 22"/>
                <a:gd name="T2" fmla="*/ 124 w 14"/>
                <a:gd name="T3" fmla="*/ 0 h 22"/>
                <a:gd name="T4" fmla="*/ 0 60000 65536"/>
                <a:gd name="T5" fmla="*/ 0 60000 65536"/>
              </a:gdLst>
              <a:ahLst/>
              <a:cxnLst>
                <a:cxn ang="T4">
                  <a:pos x="T0" y="T1"/>
                </a:cxn>
                <a:cxn ang="T5">
                  <a:pos x="T2" y="T3"/>
                </a:cxn>
              </a:cxnLst>
              <a:rect l="0" t="0" r="r" b="b"/>
              <a:pathLst>
                <a:path w="14" h="22">
                  <a:moveTo>
                    <a:pt x="0" y="22"/>
                  </a:moveTo>
                  <a:cubicBezTo>
                    <a:pt x="3" y="14"/>
                    <a:pt x="8" y="7"/>
                    <a:pt x="14"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2" name="Freeform 1582">
              <a:extLst>
                <a:ext uri="{FF2B5EF4-FFF2-40B4-BE49-F238E27FC236}">
                  <a16:creationId xmlns:a16="http://schemas.microsoft.com/office/drawing/2014/main" id="{87074820-F77A-A072-2AFF-A19C246988AE}"/>
                </a:ext>
              </a:extLst>
            </p:cNvPr>
            <p:cNvSpPr>
              <a:spLocks/>
            </p:cNvSpPr>
            <p:nvPr/>
          </p:nvSpPr>
          <p:spPr bwMode="auto">
            <a:xfrm>
              <a:off x="3824" y="1850"/>
              <a:ext cx="15" cy="42"/>
            </a:xfrm>
            <a:custGeom>
              <a:avLst/>
              <a:gdLst>
                <a:gd name="T0" fmla="*/ 9 w 7"/>
                <a:gd name="T1" fmla="*/ 206 h 19"/>
                <a:gd name="T2" fmla="*/ 69 w 7"/>
                <a:gd name="T3" fmla="*/ 0 h 19"/>
                <a:gd name="T4" fmla="*/ 0 60000 65536"/>
                <a:gd name="T5" fmla="*/ 0 60000 65536"/>
              </a:gdLst>
              <a:ahLst/>
              <a:cxnLst>
                <a:cxn ang="T4">
                  <a:pos x="T0" y="T1"/>
                </a:cxn>
                <a:cxn ang="T5">
                  <a:pos x="T2" y="T3"/>
                </a:cxn>
              </a:cxnLst>
              <a:rect l="0" t="0" r="r" b="b"/>
              <a:pathLst>
                <a:path w="7" h="19">
                  <a:moveTo>
                    <a:pt x="1" y="19"/>
                  </a:moveTo>
                  <a:cubicBezTo>
                    <a:pt x="0" y="15"/>
                    <a:pt x="5" y="3"/>
                    <a:pt x="7" y="0"/>
                  </a:cubicBezTo>
                </a:path>
              </a:pathLst>
            </a:custGeom>
            <a:noFill/>
            <a:ln w="6350" cap="rnd">
              <a:solidFill>
                <a:srgbClr val="E3CBD1"/>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3" name="Freeform 1583">
              <a:extLst>
                <a:ext uri="{FF2B5EF4-FFF2-40B4-BE49-F238E27FC236}">
                  <a16:creationId xmlns:a16="http://schemas.microsoft.com/office/drawing/2014/main" id="{16091C2E-B569-0BB2-E3FB-A2D7B1A63B63}"/>
                </a:ext>
              </a:extLst>
            </p:cNvPr>
            <p:cNvSpPr>
              <a:spLocks/>
            </p:cNvSpPr>
            <p:nvPr/>
          </p:nvSpPr>
          <p:spPr bwMode="auto">
            <a:xfrm>
              <a:off x="3724" y="1772"/>
              <a:ext cx="63" cy="135"/>
            </a:xfrm>
            <a:custGeom>
              <a:avLst/>
              <a:gdLst>
                <a:gd name="T0" fmla="*/ 0 w 31"/>
                <a:gd name="T1" fmla="*/ 640 h 62"/>
                <a:gd name="T2" fmla="*/ 219 w 31"/>
                <a:gd name="T3" fmla="*/ 0 h 62"/>
                <a:gd name="T4" fmla="*/ 0 60000 65536"/>
                <a:gd name="T5" fmla="*/ 0 60000 65536"/>
              </a:gdLst>
              <a:ahLst/>
              <a:cxnLst>
                <a:cxn ang="T4">
                  <a:pos x="T0" y="T1"/>
                </a:cxn>
                <a:cxn ang="T5">
                  <a:pos x="T2" y="T3"/>
                </a:cxn>
              </a:cxnLst>
              <a:rect l="0" t="0" r="r" b="b"/>
              <a:pathLst>
                <a:path w="31" h="62">
                  <a:moveTo>
                    <a:pt x="0" y="62"/>
                  </a:moveTo>
                  <a:cubicBezTo>
                    <a:pt x="14" y="44"/>
                    <a:pt x="31" y="22"/>
                    <a:pt x="2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4" name="Freeform 1584">
              <a:extLst>
                <a:ext uri="{FF2B5EF4-FFF2-40B4-BE49-F238E27FC236}">
                  <a16:creationId xmlns:a16="http://schemas.microsoft.com/office/drawing/2014/main" id="{230F7BEA-C240-EED4-2A22-B24ACCF4DC37}"/>
                </a:ext>
              </a:extLst>
            </p:cNvPr>
            <p:cNvSpPr>
              <a:spLocks/>
            </p:cNvSpPr>
            <p:nvPr/>
          </p:nvSpPr>
          <p:spPr bwMode="auto">
            <a:xfrm>
              <a:off x="3779" y="1708"/>
              <a:ext cx="39" cy="101"/>
            </a:xfrm>
            <a:custGeom>
              <a:avLst/>
              <a:gdLst>
                <a:gd name="T0" fmla="*/ 0 w 19"/>
                <a:gd name="T1" fmla="*/ 487 h 46"/>
                <a:gd name="T2" fmla="*/ 131 w 19"/>
                <a:gd name="T3" fmla="*/ 246 h 46"/>
                <a:gd name="T4" fmla="*/ 164 w 19"/>
                <a:gd name="T5" fmla="*/ 0 h 46"/>
                <a:gd name="T6" fmla="*/ 0 60000 65536"/>
                <a:gd name="T7" fmla="*/ 0 60000 65536"/>
                <a:gd name="T8" fmla="*/ 0 60000 65536"/>
              </a:gdLst>
              <a:ahLst/>
              <a:cxnLst>
                <a:cxn ang="T6">
                  <a:pos x="T0" y="T1"/>
                </a:cxn>
                <a:cxn ang="T7">
                  <a:pos x="T2" y="T3"/>
                </a:cxn>
                <a:cxn ang="T8">
                  <a:pos x="T4" y="T5"/>
                </a:cxn>
              </a:cxnLst>
              <a:rect l="0" t="0" r="r" b="b"/>
              <a:pathLst>
                <a:path w="19" h="46">
                  <a:moveTo>
                    <a:pt x="0" y="46"/>
                  </a:moveTo>
                  <a:cubicBezTo>
                    <a:pt x="6" y="41"/>
                    <a:pt x="12" y="31"/>
                    <a:pt x="15" y="23"/>
                  </a:cubicBezTo>
                  <a:cubicBezTo>
                    <a:pt x="18" y="15"/>
                    <a:pt x="16" y="6"/>
                    <a:pt x="1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5" name="Freeform 1585">
              <a:extLst>
                <a:ext uri="{FF2B5EF4-FFF2-40B4-BE49-F238E27FC236}">
                  <a16:creationId xmlns:a16="http://schemas.microsoft.com/office/drawing/2014/main" id="{5C292E5C-1D13-AE9D-DD16-468265D0511E}"/>
                </a:ext>
              </a:extLst>
            </p:cNvPr>
            <p:cNvSpPr>
              <a:spLocks/>
            </p:cNvSpPr>
            <p:nvPr/>
          </p:nvSpPr>
          <p:spPr bwMode="auto">
            <a:xfrm>
              <a:off x="3818" y="1656"/>
              <a:ext cx="72" cy="83"/>
            </a:xfrm>
            <a:custGeom>
              <a:avLst/>
              <a:gdLst>
                <a:gd name="T0" fmla="*/ 0 w 35"/>
                <a:gd name="T1" fmla="*/ 395 h 38"/>
                <a:gd name="T2" fmla="*/ 304 w 35"/>
                <a:gd name="T3" fmla="*/ 0 h 38"/>
                <a:gd name="T4" fmla="*/ 8 w 35"/>
                <a:gd name="T5" fmla="*/ 249 h 38"/>
                <a:gd name="T6" fmla="*/ 0 60000 65536"/>
                <a:gd name="T7" fmla="*/ 0 60000 65536"/>
                <a:gd name="T8" fmla="*/ 0 60000 65536"/>
              </a:gdLst>
              <a:ahLst/>
              <a:cxnLst>
                <a:cxn ang="T6">
                  <a:pos x="T0" y="T1"/>
                </a:cxn>
                <a:cxn ang="T7">
                  <a:pos x="T2" y="T3"/>
                </a:cxn>
                <a:cxn ang="T8">
                  <a:pos x="T4" y="T5"/>
                </a:cxn>
              </a:cxnLst>
              <a:rect l="0" t="0" r="r" b="b"/>
              <a:pathLst>
                <a:path w="35" h="38">
                  <a:moveTo>
                    <a:pt x="0" y="38"/>
                  </a:moveTo>
                  <a:cubicBezTo>
                    <a:pt x="14" y="28"/>
                    <a:pt x="25" y="14"/>
                    <a:pt x="35" y="0"/>
                  </a:cubicBezTo>
                  <a:cubicBezTo>
                    <a:pt x="21" y="5"/>
                    <a:pt x="11" y="14"/>
                    <a:pt x="1"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6" name="Freeform 1586">
              <a:extLst>
                <a:ext uri="{FF2B5EF4-FFF2-40B4-BE49-F238E27FC236}">
                  <a16:creationId xmlns:a16="http://schemas.microsoft.com/office/drawing/2014/main" id="{7328FA87-7260-2D7C-12A8-C8BDCD0AB6B6}"/>
                </a:ext>
              </a:extLst>
            </p:cNvPr>
            <p:cNvSpPr>
              <a:spLocks/>
            </p:cNvSpPr>
            <p:nvPr/>
          </p:nvSpPr>
          <p:spPr bwMode="auto">
            <a:xfrm>
              <a:off x="3724" y="1710"/>
              <a:ext cx="92" cy="193"/>
            </a:xfrm>
            <a:custGeom>
              <a:avLst/>
              <a:gdLst>
                <a:gd name="T0" fmla="*/ 0 w 45"/>
                <a:gd name="T1" fmla="*/ 928 h 88"/>
                <a:gd name="T2" fmla="*/ 92 w 45"/>
                <a:gd name="T3" fmla="*/ 548 h 88"/>
                <a:gd name="T4" fmla="*/ 204 w 45"/>
                <a:gd name="T5" fmla="*/ 307 h 88"/>
                <a:gd name="T6" fmla="*/ 221 w 45"/>
                <a:gd name="T7" fmla="*/ 318 h 88"/>
                <a:gd name="T8" fmla="*/ 229 w 45"/>
                <a:gd name="T9" fmla="*/ 274 h 88"/>
                <a:gd name="T10" fmla="*/ 280 w 45"/>
                <a:gd name="T11" fmla="*/ 158 h 88"/>
                <a:gd name="T12" fmla="*/ 384 w 45"/>
                <a:gd name="T13" fmla="*/ 0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88">
                  <a:moveTo>
                    <a:pt x="0" y="88"/>
                  </a:moveTo>
                  <a:cubicBezTo>
                    <a:pt x="0" y="77"/>
                    <a:pt x="8" y="63"/>
                    <a:pt x="11" y="52"/>
                  </a:cubicBezTo>
                  <a:cubicBezTo>
                    <a:pt x="14" y="43"/>
                    <a:pt x="18" y="36"/>
                    <a:pt x="24" y="29"/>
                  </a:cubicBezTo>
                  <a:cubicBezTo>
                    <a:pt x="25" y="30"/>
                    <a:pt x="25" y="30"/>
                    <a:pt x="26" y="30"/>
                  </a:cubicBezTo>
                  <a:cubicBezTo>
                    <a:pt x="28" y="29"/>
                    <a:pt x="26" y="28"/>
                    <a:pt x="27" y="26"/>
                  </a:cubicBezTo>
                  <a:cubicBezTo>
                    <a:pt x="28" y="22"/>
                    <a:pt x="30" y="19"/>
                    <a:pt x="33" y="15"/>
                  </a:cubicBezTo>
                  <a:cubicBezTo>
                    <a:pt x="36" y="11"/>
                    <a:pt x="44" y="5"/>
                    <a:pt x="4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7" name="Freeform 1587">
              <a:extLst>
                <a:ext uri="{FF2B5EF4-FFF2-40B4-BE49-F238E27FC236}">
                  <a16:creationId xmlns:a16="http://schemas.microsoft.com/office/drawing/2014/main" id="{1AAC910C-DB46-1557-FADF-3F435603F79D}"/>
                </a:ext>
              </a:extLst>
            </p:cNvPr>
            <p:cNvSpPr>
              <a:spLocks/>
            </p:cNvSpPr>
            <p:nvPr/>
          </p:nvSpPr>
          <p:spPr bwMode="auto">
            <a:xfrm>
              <a:off x="3748" y="1791"/>
              <a:ext cx="50" cy="88"/>
            </a:xfrm>
            <a:custGeom>
              <a:avLst/>
              <a:gdLst>
                <a:gd name="T0" fmla="*/ 0 w 24"/>
                <a:gd name="T1" fmla="*/ 427 h 40"/>
                <a:gd name="T2" fmla="*/ 200 w 24"/>
                <a:gd name="T3" fmla="*/ 0 h 40"/>
                <a:gd name="T4" fmla="*/ 0 60000 65536"/>
                <a:gd name="T5" fmla="*/ 0 60000 65536"/>
              </a:gdLst>
              <a:ahLst/>
              <a:cxnLst>
                <a:cxn ang="T4">
                  <a:pos x="T0" y="T1"/>
                </a:cxn>
                <a:cxn ang="T5">
                  <a:pos x="T2" y="T3"/>
                </a:cxn>
              </a:cxnLst>
              <a:rect l="0" t="0" r="r" b="b"/>
              <a:pathLst>
                <a:path w="24" h="40">
                  <a:moveTo>
                    <a:pt x="0" y="40"/>
                  </a:moveTo>
                  <a:cubicBezTo>
                    <a:pt x="13" y="35"/>
                    <a:pt x="24" y="14"/>
                    <a:pt x="2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8" name="Freeform 1588">
              <a:extLst>
                <a:ext uri="{FF2B5EF4-FFF2-40B4-BE49-F238E27FC236}">
                  <a16:creationId xmlns:a16="http://schemas.microsoft.com/office/drawing/2014/main" id="{4A413596-6FD1-A2E4-A2F2-3BA140EE0A69}"/>
                </a:ext>
              </a:extLst>
            </p:cNvPr>
            <p:cNvSpPr>
              <a:spLocks/>
            </p:cNvSpPr>
            <p:nvPr/>
          </p:nvSpPr>
          <p:spPr bwMode="auto">
            <a:xfrm>
              <a:off x="3793" y="1724"/>
              <a:ext cx="46" cy="100"/>
            </a:xfrm>
            <a:custGeom>
              <a:avLst/>
              <a:gdLst>
                <a:gd name="T0" fmla="*/ 0 w 22"/>
                <a:gd name="T1" fmla="*/ 472 h 46"/>
                <a:gd name="T2" fmla="*/ 165 w 22"/>
                <a:gd name="T3" fmla="*/ 165 h 46"/>
                <a:gd name="T4" fmla="*/ 201 w 22"/>
                <a:gd name="T5" fmla="*/ 0 h 46"/>
                <a:gd name="T6" fmla="*/ 0 60000 65536"/>
                <a:gd name="T7" fmla="*/ 0 60000 65536"/>
                <a:gd name="T8" fmla="*/ 0 60000 65536"/>
              </a:gdLst>
              <a:ahLst/>
              <a:cxnLst>
                <a:cxn ang="T6">
                  <a:pos x="T0" y="T1"/>
                </a:cxn>
                <a:cxn ang="T7">
                  <a:pos x="T2" y="T3"/>
                </a:cxn>
                <a:cxn ang="T8">
                  <a:pos x="T4" y="T5"/>
                </a:cxn>
              </a:cxnLst>
              <a:rect l="0" t="0" r="r" b="b"/>
              <a:pathLst>
                <a:path w="22" h="46">
                  <a:moveTo>
                    <a:pt x="0" y="46"/>
                  </a:moveTo>
                  <a:cubicBezTo>
                    <a:pt x="8" y="37"/>
                    <a:pt x="15" y="27"/>
                    <a:pt x="18" y="16"/>
                  </a:cubicBezTo>
                  <a:cubicBezTo>
                    <a:pt x="20" y="11"/>
                    <a:pt x="21" y="5"/>
                    <a:pt x="2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599" name="Freeform 1589">
              <a:extLst>
                <a:ext uri="{FF2B5EF4-FFF2-40B4-BE49-F238E27FC236}">
                  <a16:creationId xmlns:a16="http://schemas.microsoft.com/office/drawing/2014/main" id="{4A5DD2FE-76EC-9F52-2BA6-2620042717E5}"/>
                </a:ext>
              </a:extLst>
            </p:cNvPr>
            <p:cNvSpPr>
              <a:spLocks/>
            </p:cNvSpPr>
            <p:nvPr/>
          </p:nvSpPr>
          <p:spPr bwMode="auto">
            <a:xfrm>
              <a:off x="3861" y="1601"/>
              <a:ext cx="101" cy="66"/>
            </a:xfrm>
            <a:custGeom>
              <a:avLst/>
              <a:gdLst>
                <a:gd name="T0" fmla="*/ 0 w 49"/>
                <a:gd name="T1" fmla="*/ 319 h 30"/>
                <a:gd name="T2" fmla="*/ 429 w 49"/>
                <a:gd name="T3" fmla="*/ 0 h 30"/>
                <a:gd name="T4" fmla="*/ 247 w 49"/>
                <a:gd name="T5" fmla="*/ 161 h 30"/>
                <a:gd name="T6" fmla="*/ 107 w 49"/>
                <a:gd name="T7" fmla="*/ 257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30">
                  <a:moveTo>
                    <a:pt x="0" y="30"/>
                  </a:moveTo>
                  <a:cubicBezTo>
                    <a:pt x="13" y="13"/>
                    <a:pt x="29" y="6"/>
                    <a:pt x="49" y="0"/>
                  </a:cubicBezTo>
                  <a:cubicBezTo>
                    <a:pt x="42" y="5"/>
                    <a:pt x="35" y="10"/>
                    <a:pt x="28" y="15"/>
                  </a:cubicBezTo>
                  <a:cubicBezTo>
                    <a:pt x="24" y="18"/>
                    <a:pt x="18" y="22"/>
                    <a:pt x="12"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0" name="Freeform 1590">
              <a:extLst>
                <a:ext uri="{FF2B5EF4-FFF2-40B4-BE49-F238E27FC236}">
                  <a16:creationId xmlns:a16="http://schemas.microsoft.com/office/drawing/2014/main" id="{2EBD5D7E-824E-8C3B-9E9B-D548C0DD5DA7}"/>
                </a:ext>
              </a:extLst>
            </p:cNvPr>
            <p:cNvSpPr>
              <a:spLocks/>
            </p:cNvSpPr>
            <p:nvPr/>
          </p:nvSpPr>
          <p:spPr bwMode="auto">
            <a:xfrm>
              <a:off x="3861" y="1625"/>
              <a:ext cx="72" cy="72"/>
            </a:xfrm>
            <a:custGeom>
              <a:avLst/>
              <a:gdLst>
                <a:gd name="T0" fmla="*/ 0 w 35"/>
                <a:gd name="T1" fmla="*/ 343 h 33"/>
                <a:gd name="T2" fmla="*/ 304 w 35"/>
                <a:gd name="T3" fmla="*/ 0 h 33"/>
                <a:gd name="T4" fmla="*/ 0 60000 65536"/>
                <a:gd name="T5" fmla="*/ 0 60000 65536"/>
              </a:gdLst>
              <a:ahLst/>
              <a:cxnLst>
                <a:cxn ang="T4">
                  <a:pos x="T0" y="T1"/>
                </a:cxn>
                <a:cxn ang="T5">
                  <a:pos x="T2" y="T3"/>
                </a:cxn>
              </a:cxnLst>
              <a:rect l="0" t="0" r="r" b="b"/>
              <a:pathLst>
                <a:path w="35" h="33">
                  <a:moveTo>
                    <a:pt x="0" y="33"/>
                  </a:moveTo>
                  <a:cubicBezTo>
                    <a:pt x="16" y="26"/>
                    <a:pt x="26" y="12"/>
                    <a:pt x="3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1" name="Freeform 1591">
              <a:extLst>
                <a:ext uri="{FF2B5EF4-FFF2-40B4-BE49-F238E27FC236}">
                  <a16:creationId xmlns:a16="http://schemas.microsoft.com/office/drawing/2014/main" id="{FC4CE061-3093-3241-3216-228F796CF48F}"/>
                </a:ext>
              </a:extLst>
            </p:cNvPr>
            <p:cNvSpPr>
              <a:spLocks/>
            </p:cNvSpPr>
            <p:nvPr/>
          </p:nvSpPr>
          <p:spPr bwMode="auto">
            <a:xfrm>
              <a:off x="3824" y="1686"/>
              <a:ext cx="58" cy="97"/>
            </a:xfrm>
            <a:custGeom>
              <a:avLst/>
              <a:gdLst>
                <a:gd name="T0" fmla="*/ 0 w 28"/>
                <a:gd name="T1" fmla="*/ 472 h 44"/>
                <a:gd name="T2" fmla="*/ 168 w 28"/>
                <a:gd name="T3" fmla="*/ 238 h 44"/>
                <a:gd name="T4" fmla="*/ 249 w 28"/>
                <a:gd name="T5" fmla="*/ 0 h 44"/>
                <a:gd name="T6" fmla="*/ 0 60000 65536"/>
                <a:gd name="T7" fmla="*/ 0 60000 65536"/>
                <a:gd name="T8" fmla="*/ 0 60000 65536"/>
              </a:gdLst>
              <a:ahLst/>
              <a:cxnLst>
                <a:cxn ang="T6">
                  <a:pos x="T0" y="T1"/>
                </a:cxn>
                <a:cxn ang="T7">
                  <a:pos x="T2" y="T3"/>
                </a:cxn>
                <a:cxn ang="T8">
                  <a:pos x="T4" y="T5"/>
                </a:cxn>
              </a:cxnLst>
              <a:rect l="0" t="0" r="r" b="b"/>
              <a:pathLst>
                <a:path w="28" h="44">
                  <a:moveTo>
                    <a:pt x="0" y="44"/>
                  </a:moveTo>
                  <a:cubicBezTo>
                    <a:pt x="6" y="36"/>
                    <a:pt x="13" y="30"/>
                    <a:pt x="19" y="22"/>
                  </a:cubicBezTo>
                  <a:cubicBezTo>
                    <a:pt x="23" y="17"/>
                    <a:pt x="25" y="5"/>
                    <a:pt x="2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2" name="Freeform 1592">
              <a:extLst>
                <a:ext uri="{FF2B5EF4-FFF2-40B4-BE49-F238E27FC236}">
                  <a16:creationId xmlns:a16="http://schemas.microsoft.com/office/drawing/2014/main" id="{85144D3F-CA1C-9E48-05F9-CF59CD94662F}"/>
                </a:ext>
              </a:extLst>
            </p:cNvPr>
            <p:cNvSpPr>
              <a:spLocks/>
            </p:cNvSpPr>
            <p:nvPr/>
          </p:nvSpPr>
          <p:spPr bwMode="auto">
            <a:xfrm>
              <a:off x="3962" y="1571"/>
              <a:ext cx="110" cy="32"/>
            </a:xfrm>
            <a:custGeom>
              <a:avLst/>
              <a:gdLst>
                <a:gd name="T0" fmla="*/ 0 w 54"/>
                <a:gd name="T1" fmla="*/ 145 h 15"/>
                <a:gd name="T2" fmla="*/ 196 w 54"/>
                <a:gd name="T3" fmla="*/ 28 h 15"/>
                <a:gd name="T4" fmla="*/ 456 w 54"/>
                <a:gd name="T5" fmla="*/ 60 h 15"/>
                <a:gd name="T6" fmla="*/ 212 w 54"/>
                <a:gd name="T7" fmla="*/ 128 h 15"/>
                <a:gd name="T8" fmla="*/ 8 w 54"/>
                <a:gd name="T9" fmla="*/ 137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4" h="15">
                  <a:moveTo>
                    <a:pt x="0" y="15"/>
                  </a:moveTo>
                  <a:cubicBezTo>
                    <a:pt x="4" y="8"/>
                    <a:pt x="15" y="5"/>
                    <a:pt x="23" y="3"/>
                  </a:cubicBezTo>
                  <a:cubicBezTo>
                    <a:pt x="34" y="0"/>
                    <a:pt x="43" y="4"/>
                    <a:pt x="54" y="6"/>
                  </a:cubicBezTo>
                  <a:cubicBezTo>
                    <a:pt x="46" y="3"/>
                    <a:pt x="33" y="11"/>
                    <a:pt x="25" y="13"/>
                  </a:cubicBezTo>
                  <a:cubicBezTo>
                    <a:pt x="17" y="15"/>
                    <a:pt x="8" y="12"/>
                    <a:pt x="1"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3" name="Freeform 1593">
              <a:extLst>
                <a:ext uri="{FF2B5EF4-FFF2-40B4-BE49-F238E27FC236}">
                  <a16:creationId xmlns:a16="http://schemas.microsoft.com/office/drawing/2014/main" id="{78B73298-1CC6-7994-30A1-4C9C9218E1FD}"/>
                </a:ext>
              </a:extLst>
            </p:cNvPr>
            <p:cNvSpPr>
              <a:spLocks/>
            </p:cNvSpPr>
            <p:nvPr/>
          </p:nvSpPr>
          <p:spPr bwMode="auto">
            <a:xfrm>
              <a:off x="4043" y="1566"/>
              <a:ext cx="99" cy="15"/>
            </a:xfrm>
            <a:custGeom>
              <a:avLst/>
              <a:gdLst>
                <a:gd name="T0" fmla="*/ 25 w 48"/>
                <a:gd name="T1" fmla="*/ 51 h 7"/>
                <a:gd name="T2" fmla="*/ 421 w 48"/>
                <a:gd name="T3" fmla="*/ 51 h 7"/>
                <a:gd name="T4" fmla="*/ 184 w 48"/>
                <a:gd name="T5" fmla="*/ 9 h 7"/>
                <a:gd name="T6" fmla="*/ 0 w 48"/>
                <a:gd name="T7" fmla="*/ 4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7">
                  <a:moveTo>
                    <a:pt x="3" y="5"/>
                  </a:moveTo>
                  <a:cubicBezTo>
                    <a:pt x="18" y="7"/>
                    <a:pt x="33" y="6"/>
                    <a:pt x="48" y="5"/>
                  </a:cubicBezTo>
                  <a:cubicBezTo>
                    <a:pt x="42" y="0"/>
                    <a:pt x="29" y="1"/>
                    <a:pt x="21" y="1"/>
                  </a:cubicBezTo>
                  <a:cubicBezTo>
                    <a:pt x="14" y="0"/>
                    <a:pt x="7" y="3"/>
                    <a:pt x="0"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4" name="Freeform 1594">
              <a:extLst>
                <a:ext uri="{FF2B5EF4-FFF2-40B4-BE49-F238E27FC236}">
                  <a16:creationId xmlns:a16="http://schemas.microsoft.com/office/drawing/2014/main" id="{4CB20A99-B527-DE8A-C0C4-1AADAC0E03A8}"/>
                </a:ext>
              </a:extLst>
            </p:cNvPr>
            <p:cNvSpPr>
              <a:spLocks/>
            </p:cNvSpPr>
            <p:nvPr/>
          </p:nvSpPr>
          <p:spPr bwMode="auto">
            <a:xfrm>
              <a:off x="4013" y="1584"/>
              <a:ext cx="84" cy="32"/>
            </a:xfrm>
            <a:custGeom>
              <a:avLst/>
              <a:gdLst>
                <a:gd name="T0" fmla="*/ 0 w 41"/>
                <a:gd name="T1" fmla="*/ 77 h 15"/>
                <a:gd name="T2" fmla="*/ 352 w 41"/>
                <a:gd name="T3" fmla="*/ 0 h 15"/>
                <a:gd name="T4" fmla="*/ 0 60000 65536"/>
                <a:gd name="T5" fmla="*/ 0 60000 65536"/>
              </a:gdLst>
              <a:ahLst/>
              <a:cxnLst>
                <a:cxn ang="T4">
                  <a:pos x="T0" y="T1"/>
                </a:cxn>
                <a:cxn ang="T5">
                  <a:pos x="T2" y="T3"/>
                </a:cxn>
              </a:cxnLst>
              <a:rect l="0" t="0" r="r" b="b"/>
              <a:pathLst>
                <a:path w="41" h="15">
                  <a:moveTo>
                    <a:pt x="0" y="8"/>
                  </a:moveTo>
                  <a:cubicBezTo>
                    <a:pt x="10" y="15"/>
                    <a:pt x="34" y="7"/>
                    <a:pt x="4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5" name="Freeform 1595">
              <a:extLst>
                <a:ext uri="{FF2B5EF4-FFF2-40B4-BE49-F238E27FC236}">
                  <a16:creationId xmlns:a16="http://schemas.microsoft.com/office/drawing/2014/main" id="{B997517C-ADA3-2911-3488-236D79F26A54}"/>
                </a:ext>
              </a:extLst>
            </p:cNvPr>
            <p:cNvSpPr>
              <a:spLocks/>
            </p:cNvSpPr>
            <p:nvPr/>
          </p:nvSpPr>
          <p:spPr bwMode="auto">
            <a:xfrm>
              <a:off x="3908" y="1601"/>
              <a:ext cx="72" cy="64"/>
            </a:xfrm>
            <a:custGeom>
              <a:avLst/>
              <a:gdLst>
                <a:gd name="T0" fmla="*/ 0 w 35"/>
                <a:gd name="T1" fmla="*/ 302 h 29"/>
                <a:gd name="T2" fmla="*/ 237 w 35"/>
                <a:gd name="T3" fmla="*/ 126 h 29"/>
                <a:gd name="T4" fmla="*/ 304 w 35"/>
                <a:gd name="T5" fmla="*/ 0 h 29"/>
                <a:gd name="T6" fmla="*/ 0 60000 65536"/>
                <a:gd name="T7" fmla="*/ 0 60000 65536"/>
                <a:gd name="T8" fmla="*/ 0 60000 65536"/>
              </a:gdLst>
              <a:ahLst/>
              <a:cxnLst>
                <a:cxn ang="T6">
                  <a:pos x="T0" y="T1"/>
                </a:cxn>
                <a:cxn ang="T7">
                  <a:pos x="T2" y="T3"/>
                </a:cxn>
                <a:cxn ang="T8">
                  <a:pos x="T4" y="T5"/>
                </a:cxn>
              </a:cxnLst>
              <a:rect l="0" t="0" r="r" b="b"/>
              <a:pathLst>
                <a:path w="35" h="29">
                  <a:moveTo>
                    <a:pt x="0" y="28"/>
                  </a:moveTo>
                  <a:cubicBezTo>
                    <a:pt x="8" y="29"/>
                    <a:pt x="21" y="17"/>
                    <a:pt x="27" y="12"/>
                  </a:cubicBezTo>
                  <a:cubicBezTo>
                    <a:pt x="30" y="9"/>
                    <a:pt x="33" y="4"/>
                    <a:pt x="3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6" name="Freeform 1596">
              <a:extLst>
                <a:ext uri="{FF2B5EF4-FFF2-40B4-BE49-F238E27FC236}">
                  <a16:creationId xmlns:a16="http://schemas.microsoft.com/office/drawing/2014/main" id="{F559B6E3-D4CD-D873-9D20-242F81D3702A}"/>
                </a:ext>
              </a:extLst>
            </p:cNvPr>
            <p:cNvSpPr>
              <a:spLocks/>
            </p:cNvSpPr>
            <p:nvPr/>
          </p:nvSpPr>
          <p:spPr bwMode="auto">
            <a:xfrm>
              <a:off x="3941" y="1608"/>
              <a:ext cx="84" cy="46"/>
            </a:xfrm>
            <a:custGeom>
              <a:avLst/>
              <a:gdLst>
                <a:gd name="T0" fmla="*/ 0 w 41"/>
                <a:gd name="T1" fmla="*/ 210 h 21"/>
                <a:gd name="T2" fmla="*/ 248 w 41"/>
                <a:gd name="T3" fmla="*/ 61 h 21"/>
                <a:gd name="T4" fmla="*/ 352 w 41"/>
                <a:gd name="T5" fmla="*/ 0 h 21"/>
                <a:gd name="T6" fmla="*/ 0 60000 65536"/>
                <a:gd name="T7" fmla="*/ 0 60000 65536"/>
                <a:gd name="T8" fmla="*/ 0 60000 65536"/>
              </a:gdLst>
              <a:ahLst/>
              <a:cxnLst>
                <a:cxn ang="T6">
                  <a:pos x="T0" y="T1"/>
                </a:cxn>
                <a:cxn ang="T7">
                  <a:pos x="T2" y="T3"/>
                </a:cxn>
                <a:cxn ang="T8">
                  <a:pos x="T4" y="T5"/>
                </a:cxn>
              </a:cxnLst>
              <a:rect l="0" t="0" r="r" b="b"/>
              <a:pathLst>
                <a:path w="41" h="21">
                  <a:moveTo>
                    <a:pt x="0" y="20"/>
                  </a:moveTo>
                  <a:cubicBezTo>
                    <a:pt x="12" y="21"/>
                    <a:pt x="20" y="11"/>
                    <a:pt x="29" y="6"/>
                  </a:cubicBezTo>
                  <a:cubicBezTo>
                    <a:pt x="33" y="3"/>
                    <a:pt x="37" y="3"/>
                    <a:pt x="4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7" name="Freeform 1597">
              <a:extLst>
                <a:ext uri="{FF2B5EF4-FFF2-40B4-BE49-F238E27FC236}">
                  <a16:creationId xmlns:a16="http://schemas.microsoft.com/office/drawing/2014/main" id="{008970D0-B581-5D4E-9B98-6C7683296B76}"/>
                </a:ext>
              </a:extLst>
            </p:cNvPr>
            <p:cNvSpPr>
              <a:spLocks/>
            </p:cNvSpPr>
            <p:nvPr/>
          </p:nvSpPr>
          <p:spPr bwMode="auto">
            <a:xfrm>
              <a:off x="3871" y="1658"/>
              <a:ext cx="52" cy="66"/>
            </a:xfrm>
            <a:custGeom>
              <a:avLst/>
              <a:gdLst>
                <a:gd name="T0" fmla="*/ 0 w 25"/>
                <a:gd name="T1" fmla="*/ 319 h 30"/>
                <a:gd name="T2" fmla="*/ 225 w 25"/>
                <a:gd name="T3" fmla="*/ 0 h 30"/>
                <a:gd name="T4" fmla="*/ 0 60000 65536"/>
                <a:gd name="T5" fmla="*/ 0 60000 65536"/>
              </a:gdLst>
              <a:ahLst/>
              <a:cxnLst>
                <a:cxn ang="T4">
                  <a:pos x="T0" y="T1"/>
                </a:cxn>
                <a:cxn ang="T5">
                  <a:pos x="T2" y="T3"/>
                </a:cxn>
              </a:cxnLst>
              <a:rect l="0" t="0" r="r" b="b"/>
              <a:pathLst>
                <a:path w="25" h="30">
                  <a:moveTo>
                    <a:pt x="0" y="30"/>
                  </a:moveTo>
                  <a:cubicBezTo>
                    <a:pt x="14" y="25"/>
                    <a:pt x="19" y="11"/>
                    <a:pt x="2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8" name="Freeform 1598">
              <a:extLst>
                <a:ext uri="{FF2B5EF4-FFF2-40B4-BE49-F238E27FC236}">
                  <a16:creationId xmlns:a16="http://schemas.microsoft.com/office/drawing/2014/main" id="{2E778CBA-6B99-4991-93E0-02AF51BE4BA2}"/>
                </a:ext>
              </a:extLst>
            </p:cNvPr>
            <p:cNvSpPr>
              <a:spLocks/>
            </p:cNvSpPr>
            <p:nvPr/>
          </p:nvSpPr>
          <p:spPr bwMode="auto">
            <a:xfrm>
              <a:off x="3707" y="1879"/>
              <a:ext cx="45" cy="89"/>
            </a:xfrm>
            <a:custGeom>
              <a:avLst/>
              <a:gdLst>
                <a:gd name="T0" fmla="*/ 68 w 22"/>
                <a:gd name="T1" fmla="*/ 122 h 41"/>
                <a:gd name="T2" fmla="*/ 16 w 22"/>
                <a:gd name="T3" fmla="*/ 419 h 41"/>
                <a:gd name="T4" fmla="*/ 121 w 22"/>
                <a:gd name="T5" fmla="*/ 202 h 41"/>
                <a:gd name="T6" fmla="*/ 164 w 22"/>
                <a:gd name="T7" fmla="*/ 0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41">
                  <a:moveTo>
                    <a:pt x="8" y="12"/>
                  </a:moveTo>
                  <a:cubicBezTo>
                    <a:pt x="3" y="19"/>
                    <a:pt x="0" y="32"/>
                    <a:pt x="2" y="41"/>
                  </a:cubicBezTo>
                  <a:cubicBezTo>
                    <a:pt x="2" y="34"/>
                    <a:pt x="11" y="26"/>
                    <a:pt x="14" y="20"/>
                  </a:cubicBezTo>
                  <a:cubicBezTo>
                    <a:pt x="17" y="16"/>
                    <a:pt x="22" y="5"/>
                    <a:pt x="1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09" name="Freeform 1599">
              <a:extLst>
                <a:ext uri="{FF2B5EF4-FFF2-40B4-BE49-F238E27FC236}">
                  <a16:creationId xmlns:a16="http://schemas.microsoft.com/office/drawing/2014/main" id="{1FCAB704-55B9-7FA9-CC26-53EA1F64CEFD}"/>
                </a:ext>
              </a:extLst>
            </p:cNvPr>
            <p:cNvSpPr>
              <a:spLocks/>
            </p:cNvSpPr>
            <p:nvPr/>
          </p:nvSpPr>
          <p:spPr bwMode="auto">
            <a:xfrm>
              <a:off x="3687" y="1940"/>
              <a:ext cx="41" cy="112"/>
            </a:xfrm>
            <a:custGeom>
              <a:avLst/>
              <a:gdLst>
                <a:gd name="T0" fmla="*/ 105 w 20"/>
                <a:gd name="T1" fmla="*/ 116 h 51"/>
                <a:gd name="T2" fmla="*/ 59 w 20"/>
                <a:gd name="T3" fmla="*/ 540 h 51"/>
                <a:gd name="T4" fmla="*/ 96 w 20"/>
                <a:gd name="T5" fmla="*/ 415 h 51"/>
                <a:gd name="T6" fmla="*/ 164 w 20"/>
                <a:gd name="T7" fmla="*/ 213 h 51"/>
                <a:gd name="T8" fmla="*/ 156 w 20"/>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51">
                  <a:moveTo>
                    <a:pt x="12" y="11"/>
                  </a:moveTo>
                  <a:cubicBezTo>
                    <a:pt x="9" y="22"/>
                    <a:pt x="0" y="39"/>
                    <a:pt x="7" y="51"/>
                  </a:cubicBezTo>
                  <a:cubicBezTo>
                    <a:pt x="6" y="47"/>
                    <a:pt x="9" y="43"/>
                    <a:pt x="11" y="39"/>
                  </a:cubicBezTo>
                  <a:cubicBezTo>
                    <a:pt x="15" y="33"/>
                    <a:pt x="18" y="27"/>
                    <a:pt x="19" y="20"/>
                  </a:cubicBezTo>
                  <a:cubicBezTo>
                    <a:pt x="20" y="13"/>
                    <a:pt x="19" y="7"/>
                    <a:pt x="1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0" name="Freeform 1600">
              <a:extLst>
                <a:ext uri="{FF2B5EF4-FFF2-40B4-BE49-F238E27FC236}">
                  <a16:creationId xmlns:a16="http://schemas.microsoft.com/office/drawing/2014/main" id="{37C85E55-30C3-7E12-A24D-CF3E75601079}"/>
                </a:ext>
              </a:extLst>
            </p:cNvPr>
            <p:cNvSpPr>
              <a:spLocks/>
            </p:cNvSpPr>
            <p:nvPr/>
          </p:nvSpPr>
          <p:spPr bwMode="auto">
            <a:xfrm>
              <a:off x="3699" y="2047"/>
              <a:ext cx="4" cy="22"/>
            </a:xfrm>
            <a:custGeom>
              <a:avLst/>
              <a:gdLst>
                <a:gd name="T0" fmla="*/ 16 w 2"/>
                <a:gd name="T1" fmla="*/ 0 h 10"/>
                <a:gd name="T2" fmla="*/ 0 w 2"/>
                <a:gd name="T3" fmla="*/ 106 h 10"/>
                <a:gd name="T4" fmla="*/ 0 60000 65536"/>
                <a:gd name="T5" fmla="*/ 0 60000 65536"/>
              </a:gdLst>
              <a:ahLst/>
              <a:cxnLst>
                <a:cxn ang="T4">
                  <a:pos x="T0" y="T1"/>
                </a:cxn>
                <a:cxn ang="T5">
                  <a:pos x="T2" y="T3"/>
                </a:cxn>
              </a:cxnLst>
              <a:rect l="0" t="0" r="r" b="b"/>
              <a:pathLst>
                <a:path w="2" h="10">
                  <a:moveTo>
                    <a:pt x="2" y="0"/>
                  </a:moveTo>
                  <a:cubicBezTo>
                    <a:pt x="1" y="3"/>
                    <a:pt x="0" y="7"/>
                    <a:pt x="0"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1" name="Freeform 1601">
              <a:extLst>
                <a:ext uri="{FF2B5EF4-FFF2-40B4-BE49-F238E27FC236}">
                  <a16:creationId xmlns:a16="http://schemas.microsoft.com/office/drawing/2014/main" id="{7284A276-5E0B-2217-A216-987D469BA947}"/>
                </a:ext>
              </a:extLst>
            </p:cNvPr>
            <p:cNvSpPr>
              <a:spLocks/>
            </p:cNvSpPr>
            <p:nvPr/>
          </p:nvSpPr>
          <p:spPr bwMode="auto">
            <a:xfrm>
              <a:off x="3709" y="2025"/>
              <a:ext cx="15" cy="46"/>
            </a:xfrm>
            <a:custGeom>
              <a:avLst/>
              <a:gdLst>
                <a:gd name="T0" fmla="*/ 9 w 7"/>
                <a:gd name="T1" fmla="*/ 0 h 21"/>
                <a:gd name="T2" fmla="*/ 69 w 7"/>
                <a:gd name="T3" fmla="*/ 221 h 21"/>
                <a:gd name="T4" fmla="*/ 0 60000 65536"/>
                <a:gd name="T5" fmla="*/ 0 60000 65536"/>
              </a:gdLst>
              <a:ahLst/>
              <a:cxnLst>
                <a:cxn ang="T4">
                  <a:pos x="T0" y="T1"/>
                </a:cxn>
                <a:cxn ang="T5">
                  <a:pos x="T2" y="T3"/>
                </a:cxn>
              </a:cxnLst>
              <a:rect l="0" t="0" r="r" b="b"/>
              <a:pathLst>
                <a:path w="7" h="21">
                  <a:moveTo>
                    <a:pt x="1" y="0"/>
                  </a:moveTo>
                  <a:cubicBezTo>
                    <a:pt x="0" y="6"/>
                    <a:pt x="5" y="15"/>
                    <a:pt x="7"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2" name="Freeform 1602">
              <a:extLst>
                <a:ext uri="{FF2B5EF4-FFF2-40B4-BE49-F238E27FC236}">
                  <a16:creationId xmlns:a16="http://schemas.microsoft.com/office/drawing/2014/main" id="{FE36B262-07B3-C308-0846-5041E7E96C15}"/>
                </a:ext>
              </a:extLst>
            </p:cNvPr>
            <p:cNvSpPr>
              <a:spLocks/>
            </p:cNvSpPr>
            <p:nvPr/>
          </p:nvSpPr>
          <p:spPr bwMode="auto">
            <a:xfrm>
              <a:off x="3724" y="1984"/>
              <a:ext cx="12" cy="87"/>
            </a:xfrm>
            <a:custGeom>
              <a:avLst/>
              <a:gdLst>
                <a:gd name="T0" fmla="*/ 0 w 6"/>
                <a:gd name="T1" fmla="*/ 411 h 40"/>
                <a:gd name="T2" fmla="*/ 0 w 6"/>
                <a:gd name="T3" fmla="*/ 0 h 40"/>
                <a:gd name="T4" fmla="*/ 0 60000 65536"/>
                <a:gd name="T5" fmla="*/ 0 60000 65536"/>
              </a:gdLst>
              <a:ahLst/>
              <a:cxnLst>
                <a:cxn ang="T4">
                  <a:pos x="T0" y="T1"/>
                </a:cxn>
                <a:cxn ang="T5">
                  <a:pos x="T2" y="T3"/>
                </a:cxn>
              </a:cxnLst>
              <a:rect l="0" t="0" r="r" b="b"/>
              <a:pathLst>
                <a:path w="6" h="40">
                  <a:moveTo>
                    <a:pt x="0" y="40"/>
                  </a:moveTo>
                  <a:cubicBezTo>
                    <a:pt x="6" y="27"/>
                    <a:pt x="4" y="13"/>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3" name="Freeform 1603">
              <a:extLst>
                <a:ext uri="{FF2B5EF4-FFF2-40B4-BE49-F238E27FC236}">
                  <a16:creationId xmlns:a16="http://schemas.microsoft.com/office/drawing/2014/main" id="{5E56ECC4-A5AB-B160-F123-CDFD486F8BCA}"/>
                </a:ext>
              </a:extLst>
            </p:cNvPr>
            <p:cNvSpPr>
              <a:spLocks/>
            </p:cNvSpPr>
            <p:nvPr/>
          </p:nvSpPr>
          <p:spPr bwMode="auto">
            <a:xfrm>
              <a:off x="3728" y="1909"/>
              <a:ext cx="29" cy="79"/>
            </a:xfrm>
            <a:custGeom>
              <a:avLst/>
              <a:gdLst>
                <a:gd name="T0" fmla="*/ 0 w 14"/>
                <a:gd name="T1" fmla="*/ 380 h 36"/>
                <a:gd name="T2" fmla="*/ 73 w 14"/>
                <a:gd name="T3" fmla="*/ 0 h 36"/>
                <a:gd name="T4" fmla="*/ 0 60000 65536"/>
                <a:gd name="T5" fmla="*/ 0 60000 65536"/>
              </a:gdLst>
              <a:ahLst/>
              <a:cxnLst>
                <a:cxn ang="T4">
                  <a:pos x="T0" y="T1"/>
                </a:cxn>
                <a:cxn ang="T5">
                  <a:pos x="T2" y="T3"/>
                </a:cxn>
              </a:cxnLst>
              <a:rect l="0" t="0" r="r" b="b"/>
              <a:pathLst>
                <a:path w="14" h="36">
                  <a:moveTo>
                    <a:pt x="0" y="36"/>
                  </a:moveTo>
                  <a:cubicBezTo>
                    <a:pt x="4" y="25"/>
                    <a:pt x="14" y="12"/>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4" name="Freeform 1604">
              <a:extLst>
                <a:ext uri="{FF2B5EF4-FFF2-40B4-BE49-F238E27FC236}">
                  <a16:creationId xmlns:a16="http://schemas.microsoft.com/office/drawing/2014/main" id="{A1142796-2F35-D994-A4F6-EF90DF0C1B05}"/>
                </a:ext>
              </a:extLst>
            </p:cNvPr>
            <p:cNvSpPr>
              <a:spLocks/>
            </p:cNvSpPr>
            <p:nvPr/>
          </p:nvSpPr>
          <p:spPr bwMode="auto">
            <a:xfrm>
              <a:off x="3748" y="1864"/>
              <a:ext cx="21" cy="78"/>
            </a:xfrm>
            <a:custGeom>
              <a:avLst/>
              <a:gdLst>
                <a:gd name="T0" fmla="*/ 0 w 10"/>
                <a:gd name="T1" fmla="*/ 366 h 36"/>
                <a:gd name="T2" fmla="*/ 92 w 10"/>
                <a:gd name="T3" fmla="*/ 0 h 36"/>
                <a:gd name="T4" fmla="*/ 0 60000 65536"/>
                <a:gd name="T5" fmla="*/ 0 60000 65536"/>
              </a:gdLst>
              <a:ahLst/>
              <a:cxnLst>
                <a:cxn ang="T4">
                  <a:pos x="T0" y="T1"/>
                </a:cxn>
                <a:cxn ang="T5">
                  <a:pos x="T2" y="T3"/>
                </a:cxn>
              </a:cxnLst>
              <a:rect l="0" t="0" r="r" b="b"/>
              <a:pathLst>
                <a:path w="10" h="36">
                  <a:moveTo>
                    <a:pt x="0" y="36"/>
                  </a:moveTo>
                  <a:cubicBezTo>
                    <a:pt x="8" y="26"/>
                    <a:pt x="10" y="1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5" name="Freeform 1605">
              <a:extLst>
                <a:ext uri="{FF2B5EF4-FFF2-40B4-BE49-F238E27FC236}">
                  <a16:creationId xmlns:a16="http://schemas.microsoft.com/office/drawing/2014/main" id="{F8160239-BEEC-DD97-052D-007FF3C3BF39}"/>
                </a:ext>
              </a:extLst>
            </p:cNvPr>
            <p:cNvSpPr>
              <a:spLocks/>
            </p:cNvSpPr>
            <p:nvPr/>
          </p:nvSpPr>
          <p:spPr bwMode="auto">
            <a:xfrm>
              <a:off x="3765" y="1818"/>
              <a:ext cx="33" cy="98"/>
            </a:xfrm>
            <a:custGeom>
              <a:avLst/>
              <a:gdLst>
                <a:gd name="T0" fmla="*/ 0 w 16"/>
                <a:gd name="T1" fmla="*/ 464 h 45"/>
                <a:gd name="T2" fmla="*/ 97 w 16"/>
                <a:gd name="T3" fmla="*/ 309 h 45"/>
                <a:gd name="T4" fmla="*/ 140 w 16"/>
                <a:gd name="T5" fmla="*/ 124 h 45"/>
                <a:gd name="T6" fmla="*/ 124 w 16"/>
                <a:gd name="T7" fmla="*/ 0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45">
                  <a:moveTo>
                    <a:pt x="0" y="45"/>
                  </a:moveTo>
                  <a:cubicBezTo>
                    <a:pt x="3" y="39"/>
                    <a:pt x="8" y="35"/>
                    <a:pt x="11" y="30"/>
                  </a:cubicBezTo>
                  <a:cubicBezTo>
                    <a:pt x="14" y="25"/>
                    <a:pt x="16" y="18"/>
                    <a:pt x="16" y="12"/>
                  </a:cubicBezTo>
                  <a:cubicBezTo>
                    <a:pt x="15" y="8"/>
                    <a:pt x="16" y="3"/>
                    <a:pt x="1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6" name="Freeform 1606">
              <a:extLst>
                <a:ext uri="{FF2B5EF4-FFF2-40B4-BE49-F238E27FC236}">
                  <a16:creationId xmlns:a16="http://schemas.microsoft.com/office/drawing/2014/main" id="{51AA2EFC-F8E6-F1AC-356C-177312071B45}"/>
                </a:ext>
              </a:extLst>
            </p:cNvPr>
            <p:cNvSpPr>
              <a:spLocks/>
            </p:cNvSpPr>
            <p:nvPr/>
          </p:nvSpPr>
          <p:spPr bwMode="auto">
            <a:xfrm>
              <a:off x="3978" y="1603"/>
              <a:ext cx="90" cy="40"/>
            </a:xfrm>
            <a:custGeom>
              <a:avLst/>
              <a:gdLst>
                <a:gd name="T0" fmla="*/ 0 w 44"/>
                <a:gd name="T1" fmla="*/ 178 h 18"/>
                <a:gd name="T2" fmla="*/ 248 w 44"/>
                <a:gd name="T3" fmla="*/ 109 h 18"/>
                <a:gd name="T4" fmla="*/ 376 w 44"/>
                <a:gd name="T5" fmla="*/ 0 h 18"/>
                <a:gd name="T6" fmla="*/ 0 60000 65536"/>
                <a:gd name="T7" fmla="*/ 0 60000 65536"/>
                <a:gd name="T8" fmla="*/ 0 60000 65536"/>
              </a:gdLst>
              <a:ahLst/>
              <a:cxnLst>
                <a:cxn ang="T6">
                  <a:pos x="T0" y="T1"/>
                </a:cxn>
                <a:cxn ang="T7">
                  <a:pos x="T2" y="T3"/>
                </a:cxn>
                <a:cxn ang="T8">
                  <a:pos x="T4" y="T5"/>
                </a:cxn>
              </a:cxnLst>
              <a:rect l="0" t="0" r="r" b="b"/>
              <a:pathLst>
                <a:path w="44" h="18">
                  <a:moveTo>
                    <a:pt x="0" y="16"/>
                  </a:moveTo>
                  <a:cubicBezTo>
                    <a:pt x="9" y="18"/>
                    <a:pt x="21" y="14"/>
                    <a:pt x="29" y="10"/>
                  </a:cubicBezTo>
                  <a:cubicBezTo>
                    <a:pt x="35" y="7"/>
                    <a:pt x="39" y="3"/>
                    <a:pt x="4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7" name="Freeform 1607">
              <a:extLst>
                <a:ext uri="{FF2B5EF4-FFF2-40B4-BE49-F238E27FC236}">
                  <a16:creationId xmlns:a16="http://schemas.microsoft.com/office/drawing/2014/main" id="{535EDC36-E92C-2257-0A9F-1F881F98FF72}"/>
                </a:ext>
              </a:extLst>
            </p:cNvPr>
            <p:cNvSpPr>
              <a:spLocks/>
            </p:cNvSpPr>
            <p:nvPr/>
          </p:nvSpPr>
          <p:spPr bwMode="auto">
            <a:xfrm>
              <a:off x="3900" y="1647"/>
              <a:ext cx="68" cy="57"/>
            </a:xfrm>
            <a:custGeom>
              <a:avLst/>
              <a:gdLst>
                <a:gd name="T0" fmla="*/ 0 w 33"/>
                <a:gd name="T1" fmla="*/ 274 h 26"/>
                <a:gd name="T2" fmla="*/ 97 w 33"/>
                <a:gd name="T3" fmla="*/ 202 h 26"/>
                <a:gd name="T4" fmla="*/ 220 w 33"/>
                <a:gd name="T5" fmla="*/ 116 h 26"/>
                <a:gd name="T6" fmla="*/ 288 w 33"/>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26">
                  <a:moveTo>
                    <a:pt x="0" y="26"/>
                  </a:moveTo>
                  <a:cubicBezTo>
                    <a:pt x="5" y="24"/>
                    <a:pt x="7" y="20"/>
                    <a:pt x="11" y="19"/>
                  </a:cubicBezTo>
                  <a:cubicBezTo>
                    <a:pt x="17" y="16"/>
                    <a:pt x="21" y="16"/>
                    <a:pt x="25" y="11"/>
                  </a:cubicBezTo>
                  <a:cubicBezTo>
                    <a:pt x="28" y="8"/>
                    <a:pt x="29" y="3"/>
                    <a:pt x="3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8" name="Freeform 1608">
              <a:extLst>
                <a:ext uri="{FF2B5EF4-FFF2-40B4-BE49-F238E27FC236}">
                  <a16:creationId xmlns:a16="http://schemas.microsoft.com/office/drawing/2014/main" id="{E939D117-F7C8-08F5-6E30-3F076915901F}"/>
                </a:ext>
              </a:extLst>
            </p:cNvPr>
            <p:cNvSpPr>
              <a:spLocks/>
            </p:cNvSpPr>
            <p:nvPr/>
          </p:nvSpPr>
          <p:spPr bwMode="auto">
            <a:xfrm>
              <a:off x="3945" y="1638"/>
              <a:ext cx="68" cy="44"/>
            </a:xfrm>
            <a:custGeom>
              <a:avLst/>
              <a:gdLst>
                <a:gd name="T0" fmla="*/ 0 w 33"/>
                <a:gd name="T1" fmla="*/ 213 h 20"/>
                <a:gd name="T2" fmla="*/ 220 w 33"/>
                <a:gd name="T3" fmla="*/ 97 h 20"/>
                <a:gd name="T4" fmla="*/ 288 w 33"/>
                <a:gd name="T5" fmla="*/ 0 h 20"/>
                <a:gd name="T6" fmla="*/ 0 60000 65536"/>
                <a:gd name="T7" fmla="*/ 0 60000 65536"/>
                <a:gd name="T8" fmla="*/ 0 60000 65536"/>
              </a:gdLst>
              <a:ahLst/>
              <a:cxnLst>
                <a:cxn ang="T6">
                  <a:pos x="T0" y="T1"/>
                </a:cxn>
                <a:cxn ang="T7">
                  <a:pos x="T2" y="T3"/>
                </a:cxn>
                <a:cxn ang="T8">
                  <a:pos x="T4" y="T5"/>
                </a:cxn>
              </a:cxnLst>
              <a:rect l="0" t="0" r="r" b="b"/>
              <a:pathLst>
                <a:path w="33" h="20">
                  <a:moveTo>
                    <a:pt x="0" y="20"/>
                  </a:moveTo>
                  <a:cubicBezTo>
                    <a:pt x="10" y="17"/>
                    <a:pt x="17" y="15"/>
                    <a:pt x="25" y="9"/>
                  </a:cubicBezTo>
                  <a:cubicBezTo>
                    <a:pt x="28" y="6"/>
                    <a:pt x="30" y="3"/>
                    <a:pt x="3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19" name="Freeform 1609">
              <a:extLst>
                <a:ext uri="{FF2B5EF4-FFF2-40B4-BE49-F238E27FC236}">
                  <a16:creationId xmlns:a16="http://schemas.microsoft.com/office/drawing/2014/main" id="{07D0F57F-D6F9-7B93-F0C8-561C0F4EEEEC}"/>
                </a:ext>
              </a:extLst>
            </p:cNvPr>
            <p:cNvSpPr>
              <a:spLocks/>
            </p:cNvSpPr>
            <p:nvPr/>
          </p:nvSpPr>
          <p:spPr bwMode="auto">
            <a:xfrm>
              <a:off x="3800" y="1783"/>
              <a:ext cx="26" cy="74"/>
            </a:xfrm>
            <a:custGeom>
              <a:avLst/>
              <a:gdLst>
                <a:gd name="T0" fmla="*/ 0 w 13"/>
                <a:gd name="T1" fmla="*/ 350 h 34"/>
                <a:gd name="T2" fmla="*/ 88 w 13"/>
                <a:gd name="T3" fmla="*/ 133 h 34"/>
                <a:gd name="T4" fmla="*/ 104 w 13"/>
                <a:gd name="T5" fmla="*/ 0 h 34"/>
                <a:gd name="T6" fmla="*/ 0 60000 65536"/>
                <a:gd name="T7" fmla="*/ 0 60000 65536"/>
                <a:gd name="T8" fmla="*/ 0 60000 65536"/>
              </a:gdLst>
              <a:ahLst/>
              <a:cxnLst>
                <a:cxn ang="T6">
                  <a:pos x="T0" y="T1"/>
                </a:cxn>
                <a:cxn ang="T7">
                  <a:pos x="T2" y="T3"/>
                </a:cxn>
                <a:cxn ang="T8">
                  <a:pos x="T4" y="T5"/>
                </a:cxn>
              </a:cxnLst>
              <a:rect l="0" t="0" r="r" b="b"/>
              <a:pathLst>
                <a:path w="13" h="34">
                  <a:moveTo>
                    <a:pt x="0" y="34"/>
                  </a:moveTo>
                  <a:cubicBezTo>
                    <a:pt x="4" y="26"/>
                    <a:pt x="10" y="21"/>
                    <a:pt x="11" y="13"/>
                  </a:cubicBezTo>
                  <a:cubicBezTo>
                    <a:pt x="12" y="9"/>
                    <a:pt x="13" y="2"/>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0" name="Freeform 1610">
              <a:extLst>
                <a:ext uri="{FF2B5EF4-FFF2-40B4-BE49-F238E27FC236}">
                  <a16:creationId xmlns:a16="http://schemas.microsoft.com/office/drawing/2014/main" id="{161881DA-7F43-C788-C35B-6D19EB2AD906}"/>
                </a:ext>
              </a:extLst>
            </p:cNvPr>
            <p:cNvSpPr>
              <a:spLocks/>
            </p:cNvSpPr>
            <p:nvPr/>
          </p:nvSpPr>
          <p:spPr bwMode="auto">
            <a:xfrm>
              <a:off x="3824" y="1732"/>
              <a:ext cx="43" cy="83"/>
            </a:xfrm>
            <a:custGeom>
              <a:avLst/>
              <a:gdLst>
                <a:gd name="T0" fmla="*/ 0 w 21"/>
                <a:gd name="T1" fmla="*/ 395 h 38"/>
                <a:gd name="T2" fmla="*/ 180 w 21"/>
                <a:gd name="T3" fmla="*/ 0 h 38"/>
                <a:gd name="T4" fmla="*/ 0 60000 65536"/>
                <a:gd name="T5" fmla="*/ 0 60000 65536"/>
              </a:gdLst>
              <a:ahLst/>
              <a:cxnLst>
                <a:cxn ang="T4">
                  <a:pos x="T0" y="T1"/>
                </a:cxn>
                <a:cxn ang="T5">
                  <a:pos x="T2" y="T3"/>
                </a:cxn>
              </a:cxnLst>
              <a:rect l="0" t="0" r="r" b="b"/>
              <a:pathLst>
                <a:path w="21" h="38">
                  <a:moveTo>
                    <a:pt x="0" y="38"/>
                  </a:moveTo>
                  <a:cubicBezTo>
                    <a:pt x="12" y="28"/>
                    <a:pt x="19" y="16"/>
                    <a:pt x="2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1" name="Freeform 1611">
              <a:extLst>
                <a:ext uri="{FF2B5EF4-FFF2-40B4-BE49-F238E27FC236}">
                  <a16:creationId xmlns:a16="http://schemas.microsoft.com/office/drawing/2014/main" id="{0415F802-C251-3B6F-AB7A-EC5D709D41DC}"/>
                </a:ext>
              </a:extLst>
            </p:cNvPr>
            <p:cNvSpPr>
              <a:spLocks/>
            </p:cNvSpPr>
            <p:nvPr/>
          </p:nvSpPr>
          <p:spPr bwMode="auto">
            <a:xfrm>
              <a:off x="3857" y="1700"/>
              <a:ext cx="49" cy="78"/>
            </a:xfrm>
            <a:custGeom>
              <a:avLst/>
              <a:gdLst>
                <a:gd name="T0" fmla="*/ 0 w 24"/>
                <a:gd name="T1" fmla="*/ 366 h 36"/>
                <a:gd name="T2" fmla="*/ 180 w 24"/>
                <a:gd name="T3" fmla="*/ 113 h 36"/>
                <a:gd name="T4" fmla="*/ 204 w 24"/>
                <a:gd name="T5" fmla="*/ 0 h 36"/>
                <a:gd name="T6" fmla="*/ 0 60000 65536"/>
                <a:gd name="T7" fmla="*/ 0 60000 65536"/>
                <a:gd name="T8" fmla="*/ 0 60000 65536"/>
              </a:gdLst>
              <a:ahLst/>
              <a:cxnLst>
                <a:cxn ang="T6">
                  <a:pos x="T0" y="T1"/>
                </a:cxn>
                <a:cxn ang="T7">
                  <a:pos x="T2" y="T3"/>
                </a:cxn>
                <a:cxn ang="T8">
                  <a:pos x="T4" y="T5"/>
                </a:cxn>
              </a:cxnLst>
              <a:rect l="0" t="0" r="r" b="b"/>
              <a:pathLst>
                <a:path w="24" h="36">
                  <a:moveTo>
                    <a:pt x="0" y="36"/>
                  </a:moveTo>
                  <a:cubicBezTo>
                    <a:pt x="7" y="29"/>
                    <a:pt x="18" y="21"/>
                    <a:pt x="21" y="11"/>
                  </a:cubicBezTo>
                  <a:cubicBezTo>
                    <a:pt x="22" y="8"/>
                    <a:pt x="22" y="3"/>
                    <a:pt x="2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2" name="Freeform 1612">
              <a:extLst>
                <a:ext uri="{FF2B5EF4-FFF2-40B4-BE49-F238E27FC236}">
                  <a16:creationId xmlns:a16="http://schemas.microsoft.com/office/drawing/2014/main" id="{9B45D6B3-76D9-E682-EC81-6D91E76D4D36}"/>
                </a:ext>
              </a:extLst>
            </p:cNvPr>
            <p:cNvSpPr>
              <a:spLocks/>
            </p:cNvSpPr>
            <p:nvPr/>
          </p:nvSpPr>
          <p:spPr bwMode="auto">
            <a:xfrm>
              <a:off x="3896" y="1678"/>
              <a:ext cx="59" cy="59"/>
            </a:xfrm>
            <a:custGeom>
              <a:avLst/>
              <a:gdLst>
                <a:gd name="T0" fmla="*/ 0 w 29"/>
                <a:gd name="T1" fmla="*/ 282 h 27"/>
                <a:gd name="T2" fmla="*/ 244 w 29"/>
                <a:gd name="T3" fmla="*/ 0 h 27"/>
                <a:gd name="T4" fmla="*/ 0 60000 65536"/>
                <a:gd name="T5" fmla="*/ 0 60000 65536"/>
              </a:gdLst>
              <a:ahLst/>
              <a:cxnLst>
                <a:cxn ang="T4">
                  <a:pos x="T0" y="T1"/>
                </a:cxn>
                <a:cxn ang="T5">
                  <a:pos x="T2" y="T3"/>
                </a:cxn>
              </a:cxnLst>
              <a:rect l="0" t="0" r="r" b="b"/>
              <a:pathLst>
                <a:path w="29" h="27">
                  <a:moveTo>
                    <a:pt x="0" y="27"/>
                  </a:moveTo>
                  <a:cubicBezTo>
                    <a:pt x="11" y="20"/>
                    <a:pt x="23" y="12"/>
                    <a:pt x="2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3" name="Freeform 1613">
              <a:extLst>
                <a:ext uri="{FF2B5EF4-FFF2-40B4-BE49-F238E27FC236}">
                  <a16:creationId xmlns:a16="http://schemas.microsoft.com/office/drawing/2014/main" id="{440CB8C7-E83F-9FD2-963C-AA2A7AD9E3ED}"/>
                </a:ext>
              </a:extLst>
            </p:cNvPr>
            <p:cNvSpPr>
              <a:spLocks/>
            </p:cNvSpPr>
            <p:nvPr/>
          </p:nvSpPr>
          <p:spPr bwMode="auto">
            <a:xfrm>
              <a:off x="3923" y="1667"/>
              <a:ext cx="63" cy="54"/>
            </a:xfrm>
            <a:custGeom>
              <a:avLst/>
              <a:gdLst>
                <a:gd name="T0" fmla="*/ 0 w 31"/>
                <a:gd name="T1" fmla="*/ 253 h 25"/>
                <a:gd name="T2" fmla="*/ 91 w 31"/>
                <a:gd name="T3" fmla="*/ 210 h 25"/>
                <a:gd name="T4" fmla="*/ 177 w 31"/>
                <a:gd name="T5" fmla="*/ 149 h 25"/>
                <a:gd name="T6" fmla="*/ 260 w 31"/>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5">
                  <a:moveTo>
                    <a:pt x="0" y="25"/>
                  </a:moveTo>
                  <a:cubicBezTo>
                    <a:pt x="3" y="23"/>
                    <a:pt x="7" y="23"/>
                    <a:pt x="11" y="21"/>
                  </a:cubicBezTo>
                  <a:cubicBezTo>
                    <a:pt x="15" y="20"/>
                    <a:pt x="18" y="17"/>
                    <a:pt x="21" y="15"/>
                  </a:cubicBezTo>
                  <a:cubicBezTo>
                    <a:pt x="28" y="11"/>
                    <a:pt x="29" y="7"/>
                    <a:pt x="3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4" name="Freeform 1614">
              <a:extLst>
                <a:ext uri="{FF2B5EF4-FFF2-40B4-BE49-F238E27FC236}">
                  <a16:creationId xmlns:a16="http://schemas.microsoft.com/office/drawing/2014/main" id="{11DE2BC5-1AD9-776D-6154-073CA8FA34B4}"/>
                </a:ext>
              </a:extLst>
            </p:cNvPr>
            <p:cNvSpPr>
              <a:spLocks/>
            </p:cNvSpPr>
            <p:nvPr/>
          </p:nvSpPr>
          <p:spPr bwMode="auto">
            <a:xfrm>
              <a:off x="3828" y="1752"/>
              <a:ext cx="62" cy="66"/>
            </a:xfrm>
            <a:custGeom>
              <a:avLst/>
              <a:gdLst>
                <a:gd name="T0" fmla="*/ 0 w 30"/>
                <a:gd name="T1" fmla="*/ 310 h 30"/>
                <a:gd name="T2" fmla="*/ 265 w 30"/>
                <a:gd name="T3" fmla="*/ 0 h 30"/>
                <a:gd name="T4" fmla="*/ 0 60000 65536"/>
                <a:gd name="T5" fmla="*/ 0 60000 65536"/>
              </a:gdLst>
              <a:ahLst/>
              <a:cxnLst>
                <a:cxn ang="T4">
                  <a:pos x="T0" y="T1"/>
                </a:cxn>
                <a:cxn ang="T5">
                  <a:pos x="T2" y="T3"/>
                </a:cxn>
              </a:cxnLst>
              <a:rect l="0" t="0" r="r" b="b"/>
              <a:pathLst>
                <a:path w="30" h="30">
                  <a:moveTo>
                    <a:pt x="0" y="29"/>
                  </a:moveTo>
                  <a:cubicBezTo>
                    <a:pt x="19" y="30"/>
                    <a:pt x="25" y="14"/>
                    <a:pt x="3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5" name="Freeform 1615">
              <a:extLst>
                <a:ext uri="{FF2B5EF4-FFF2-40B4-BE49-F238E27FC236}">
                  <a16:creationId xmlns:a16="http://schemas.microsoft.com/office/drawing/2014/main" id="{23A0790B-7335-DBF7-EAA5-AE0A319010CC}"/>
                </a:ext>
              </a:extLst>
            </p:cNvPr>
            <p:cNvSpPr>
              <a:spLocks/>
            </p:cNvSpPr>
            <p:nvPr/>
          </p:nvSpPr>
          <p:spPr bwMode="auto">
            <a:xfrm>
              <a:off x="3886" y="1717"/>
              <a:ext cx="55" cy="48"/>
            </a:xfrm>
            <a:custGeom>
              <a:avLst/>
              <a:gdLst>
                <a:gd name="T0" fmla="*/ 0 w 27"/>
                <a:gd name="T1" fmla="*/ 166 h 22"/>
                <a:gd name="T2" fmla="*/ 228 w 27"/>
                <a:gd name="T3" fmla="*/ 0 h 22"/>
                <a:gd name="T4" fmla="*/ 0 60000 65536"/>
                <a:gd name="T5" fmla="*/ 0 60000 65536"/>
              </a:gdLst>
              <a:ahLst/>
              <a:cxnLst>
                <a:cxn ang="T4">
                  <a:pos x="T0" y="T1"/>
                </a:cxn>
                <a:cxn ang="T5">
                  <a:pos x="T2" y="T3"/>
                </a:cxn>
              </a:cxnLst>
              <a:rect l="0" t="0" r="r" b="b"/>
              <a:pathLst>
                <a:path w="27" h="22">
                  <a:moveTo>
                    <a:pt x="0" y="16"/>
                  </a:moveTo>
                  <a:cubicBezTo>
                    <a:pt x="6" y="22"/>
                    <a:pt x="27" y="5"/>
                    <a:pt x="2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6" name="Freeform 1616">
              <a:extLst>
                <a:ext uri="{FF2B5EF4-FFF2-40B4-BE49-F238E27FC236}">
                  <a16:creationId xmlns:a16="http://schemas.microsoft.com/office/drawing/2014/main" id="{58DA117B-6C03-596D-247D-BC25D6FA169B}"/>
                </a:ext>
              </a:extLst>
            </p:cNvPr>
            <p:cNvSpPr>
              <a:spLocks/>
            </p:cNvSpPr>
            <p:nvPr/>
          </p:nvSpPr>
          <p:spPr bwMode="auto">
            <a:xfrm>
              <a:off x="3734" y="1953"/>
              <a:ext cx="23" cy="88"/>
            </a:xfrm>
            <a:custGeom>
              <a:avLst/>
              <a:gdLst>
                <a:gd name="T0" fmla="*/ 0 w 11"/>
                <a:gd name="T1" fmla="*/ 427 h 40"/>
                <a:gd name="T2" fmla="*/ 36 w 11"/>
                <a:gd name="T3" fmla="*/ 0 h 40"/>
                <a:gd name="T4" fmla="*/ 0 60000 65536"/>
                <a:gd name="T5" fmla="*/ 0 60000 65536"/>
              </a:gdLst>
              <a:ahLst/>
              <a:cxnLst>
                <a:cxn ang="T4">
                  <a:pos x="T0" y="T1"/>
                </a:cxn>
                <a:cxn ang="T5">
                  <a:pos x="T2" y="T3"/>
                </a:cxn>
              </a:cxnLst>
              <a:rect l="0" t="0" r="r" b="b"/>
              <a:pathLst>
                <a:path w="11" h="40">
                  <a:moveTo>
                    <a:pt x="0" y="40"/>
                  </a:moveTo>
                  <a:cubicBezTo>
                    <a:pt x="5" y="31"/>
                    <a:pt x="11" y="9"/>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7" name="Freeform 1617">
              <a:extLst>
                <a:ext uri="{FF2B5EF4-FFF2-40B4-BE49-F238E27FC236}">
                  <a16:creationId xmlns:a16="http://schemas.microsoft.com/office/drawing/2014/main" id="{CA0F2879-C062-B29E-F185-228C406CE7AB}"/>
                </a:ext>
              </a:extLst>
            </p:cNvPr>
            <p:cNvSpPr>
              <a:spLocks/>
            </p:cNvSpPr>
            <p:nvPr/>
          </p:nvSpPr>
          <p:spPr bwMode="auto">
            <a:xfrm>
              <a:off x="3750" y="1914"/>
              <a:ext cx="17" cy="87"/>
            </a:xfrm>
            <a:custGeom>
              <a:avLst/>
              <a:gdLst>
                <a:gd name="T0" fmla="*/ 0 w 8"/>
                <a:gd name="T1" fmla="*/ 411 h 40"/>
                <a:gd name="T2" fmla="*/ 77 w 8"/>
                <a:gd name="T3" fmla="*/ 141 h 40"/>
                <a:gd name="T4" fmla="*/ 77 w 8"/>
                <a:gd name="T5" fmla="*/ 0 h 40"/>
                <a:gd name="T6" fmla="*/ 0 60000 65536"/>
                <a:gd name="T7" fmla="*/ 0 60000 65536"/>
                <a:gd name="T8" fmla="*/ 0 60000 65536"/>
              </a:gdLst>
              <a:ahLst/>
              <a:cxnLst>
                <a:cxn ang="T6">
                  <a:pos x="T0" y="T1"/>
                </a:cxn>
                <a:cxn ang="T7">
                  <a:pos x="T2" y="T3"/>
                </a:cxn>
                <a:cxn ang="T8">
                  <a:pos x="T4" y="T5"/>
                </a:cxn>
              </a:cxnLst>
              <a:rect l="0" t="0" r="r" b="b"/>
              <a:pathLst>
                <a:path w="8" h="40">
                  <a:moveTo>
                    <a:pt x="0" y="40"/>
                  </a:moveTo>
                  <a:cubicBezTo>
                    <a:pt x="5" y="33"/>
                    <a:pt x="8" y="23"/>
                    <a:pt x="8" y="14"/>
                  </a:cubicBezTo>
                  <a:cubicBezTo>
                    <a:pt x="8" y="10"/>
                    <a:pt x="6" y="3"/>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8" name="Freeform 1618">
              <a:extLst>
                <a:ext uri="{FF2B5EF4-FFF2-40B4-BE49-F238E27FC236}">
                  <a16:creationId xmlns:a16="http://schemas.microsoft.com/office/drawing/2014/main" id="{13F1608F-B6E8-365B-F365-C04E21C0DBF0}"/>
                </a:ext>
              </a:extLst>
            </p:cNvPr>
            <p:cNvSpPr>
              <a:spLocks/>
            </p:cNvSpPr>
            <p:nvPr/>
          </p:nvSpPr>
          <p:spPr bwMode="auto">
            <a:xfrm>
              <a:off x="3769" y="1879"/>
              <a:ext cx="26" cy="79"/>
            </a:xfrm>
            <a:custGeom>
              <a:avLst/>
              <a:gdLst>
                <a:gd name="T0" fmla="*/ 0 w 13"/>
                <a:gd name="T1" fmla="*/ 380 h 36"/>
                <a:gd name="T2" fmla="*/ 80 w 13"/>
                <a:gd name="T3" fmla="*/ 0 h 36"/>
                <a:gd name="T4" fmla="*/ 0 60000 65536"/>
                <a:gd name="T5" fmla="*/ 0 60000 65536"/>
              </a:gdLst>
              <a:ahLst/>
              <a:cxnLst>
                <a:cxn ang="T4">
                  <a:pos x="T0" y="T1"/>
                </a:cxn>
                <a:cxn ang="T5">
                  <a:pos x="T2" y="T3"/>
                </a:cxn>
              </a:cxnLst>
              <a:rect l="0" t="0" r="r" b="b"/>
              <a:pathLst>
                <a:path w="13" h="36">
                  <a:moveTo>
                    <a:pt x="0" y="36"/>
                  </a:moveTo>
                  <a:cubicBezTo>
                    <a:pt x="8" y="27"/>
                    <a:pt x="13" y="13"/>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29" name="Freeform 1619">
              <a:extLst>
                <a:ext uri="{FF2B5EF4-FFF2-40B4-BE49-F238E27FC236}">
                  <a16:creationId xmlns:a16="http://schemas.microsoft.com/office/drawing/2014/main" id="{1B9A5C00-CE68-8F30-D9FD-B2017F95869C}"/>
                </a:ext>
              </a:extLst>
            </p:cNvPr>
            <p:cNvSpPr>
              <a:spLocks/>
            </p:cNvSpPr>
            <p:nvPr/>
          </p:nvSpPr>
          <p:spPr bwMode="auto">
            <a:xfrm>
              <a:off x="3791" y="1833"/>
              <a:ext cx="35" cy="90"/>
            </a:xfrm>
            <a:custGeom>
              <a:avLst/>
              <a:gdLst>
                <a:gd name="T0" fmla="*/ 0 w 17"/>
                <a:gd name="T1" fmla="*/ 435 h 41"/>
                <a:gd name="T2" fmla="*/ 97 w 17"/>
                <a:gd name="T3" fmla="*/ 0 h 41"/>
                <a:gd name="T4" fmla="*/ 0 60000 65536"/>
                <a:gd name="T5" fmla="*/ 0 60000 65536"/>
              </a:gdLst>
              <a:ahLst/>
              <a:cxnLst>
                <a:cxn ang="T4">
                  <a:pos x="T0" y="T1"/>
                </a:cxn>
                <a:cxn ang="T5">
                  <a:pos x="T2" y="T3"/>
                </a:cxn>
              </a:cxnLst>
              <a:rect l="0" t="0" r="r" b="b"/>
              <a:pathLst>
                <a:path w="17" h="41">
                  <a:moveTo>
                    <a:pt x="0" y="41"/>
                  </a:moveTo>
                  <a:cubicBezTo>
                    <a:pt x="7" y="30"/>
                    <a:pt x="17" y="14"/>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0" name="Freeform 1620">
              <a:extLst>
                <a:ext uri="{FF2B5EF4-FFF2-40B4-BE49-F238E27FC236}">
                  <a16:creationId xmlns:a16="http://schemas.microsoft.com/office/drawing/2014/main" id="{3B45C467-48EF-B077-3793-F804E10748BB}"/>
                </a:ext>
              </a:extLst>
            </p:cNvPr>
            <p:cNvSpPr>
              <a:spLocks/>
            </p:cNvSpPr>
            <p:nvPr/>
          </p:nvSpPr>
          <p:spPr bwMode="auto">
            <a:xfrm>
              <a:off x="3814" y="1809"/>
              <a:ext cx="45" cy="76"/>
            </a:xfrm>
            <a:custGeom>
              <a:avLst/>
              <a:gdLst>
                <a:gd name="T0" fmla="*/ 0 w 22"/>
                <a:gd name="T1" fmla="*/ 358 h 35"/>
                <a:gd name="T2" fmla="*/ 59 w 22"/>
                <a:gd name="T3" fmla="*/ 278 h 35"/>
                <a:gd name="T4" fmla="*/ 129 w 22"/>
                <a:gd name="T5" fmla="*/ 156 h 35"/>
                <a:gd name="T6" fmla="*/ 188 w 22"/>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35">
                  <a:moveTo>
                    <a:pt x="0" y="35"/>
                  </a:moveTo>
                  <a:cubicBezTo>
                    <a:pt x="1" y="31"/>
                    <a:pt x="4" y="30"/>
                    <a:pt x="7" y="27"/>
                  </a:cubicBezTo>
                  <a:cubicBezTo>
                    <a:pt x="10" y="23"/>
                    <a:pt x="13" y="19"/>
                    <a:pt x="15" y="15"/>
                  </a:cubicBezTo>
                  <a:cubicBezTo>
                    <a:pt x="18" y="10"/>
                    <a:pt x="20" y="5"/>
                    <a:pt x="2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1" name="Freeform 1621">
              <a:extLst>
                <a:ext uri="{FF2B5EF4-FFF2-40B4-BE49-F238E27FC236}">
                  <a16:creationId xmlns:a16="http://schemas.microsoft.com/office/drawing/2014/main" id="{F94D52EB-39E4-536A-F573-95F6665900BC}"/>
                </a:ext>
              </a:extLst>
            </p:cNvPr>
            <p:cNvSpPr>
              <a:spLocks/>
            </p:cNvSpPr>
            <p:nvPr/>
          </p:nvSpPr>
          <p:spPr bwMode="auto">
            <a:xfrm>
              <a:off x="3793" y="1883"/>
              <a:ext cx="29" cy="101"/>
            </a:xfrm>
            <a:custGeom>
              <a:avLst/>
              <a:gdLst>
                <a:gd name="T0" fmla="*/ 99 w 14"/>
                <a:gd name="T1" fmla="*/ 0 h 46"/>
                <a:gd name="T2" fmla="*/ 25 w 14"/>
                <a:gd name="T3" fmla="*/ 487 h 46"/>
                <a:gd name="T4" fmla="*/ 0 w 14"/>
                <a:gd name="T5" fmla="*/ 178 h 46"/>
                <a:gd name="T6" fmla="*/ 0 60000 65536"/>
                <a:gd name="T7" fmla="*/ 0 60000 65536"/>
                <a:gd name="T8" fmla="*/ 0 60000 65536"/>
              </a:gdLst>
              <a:ahLst/>
              <a:cxnLst>
                <a:cxn ang="T6">
                  <a:pos x="T0" y="T1"/>
                </a:cxn>
                <a:cxn ang="T7">
                  <a:pos x="T2" y="T3"/>
                </a:cxn>
                <a:cxn ang="T8">
                  <a:pos x="T4" y="T5"/>
                </a:cxn>
              </a:cxnLst>
              <a:rect l="0" t="0" r="r" b="b"/>
              <a:pathLst>
                <a:path w="14" h="46">
                  <a:moveTo>
                    <a:pt x="11" y="0"/>
                  </a:moveTo>
                  <a:cubicBezTo>
                    <a:pt x="14" y="12"/>
                    <a:pt x="9" y="36"/>
                    <a:pt x="3" y="46"/>
                  </a:cubicBezTo>
                  <a:cubicBezTo>
                    <a:pt x="2" y="37"/>
                    <a:pt x="0" y="26"/>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2" name="Freeform 1622">
              <a:extLst>
                <a:ext uri="{FF2B5EF4-FFF2-40B4-BE49-F238E27FC236}">
                  <a16:creationId xmlns:a16="http://schemas.microsoft.com/office/drawing/2014/main" id="{AEA024EB-F612-7175-EBFC-FA1D0016DA51}"/>
                </a:ext>
              </a:extLst>
            </p:cNvPr>
            <p:cNvSpPr>
              <a:spLocks/>
            </p:cNvSpPr>
            <p:nvPr/>
          </p:nvSpPr>
          <p:spPr bwMode="auto">
            <a:xfrm>
              <a:off x="3777" y="1940"/>
              <a:ext cx="23" cy="92"/>
            </a:xfrm>
            <a:custGeom>
              <a:avLst/>
              <a:gdLst>
                <a:gd name="T0" fmla="*/ 17 w 11"/>
                <a:gd name="T1" fmla="*/ 0 h 42"/>
                <a:gd name="T2" fmla="*/ 36 w 11"/>
                <a:gd name="T3" fmla="*/ 210 h 42"/>
                <a:gd name="T4" fmla="*/ 75 w 11"/>
                <a:gd name="T5" fmla="*/ 442 h 42"/>
                <a:gd name="T6" fmla="*/ 100 w 11"/>
                <a:gd name="T7" fmla="*/ 177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42">
                  <a:moveTo>
                    <a:pt x="2" y="0"/>
                  </a:moveTo>
                  <a:cubicBezTo>
                    <a:pt x="0" y="8"/>
                    <a:pt x="1" y="13"/>
                    <a:pt x="4" y="20"/>
                  </a:cubicBezTo>
                  <a:cubicBezTo>
                    <a:pt x="6" y="27"/>
                    <a:pt x="6" y="35"/>
                    <a:pt x="8" y="42"/>
                  </a:cubicBezTo>
                  <a:cubicBezTo>
                    <a:pt x="9" y="34"/>
                    <a:pt x="11" y="25"/>
                    <a:pt x="11"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3" name="Freeform 1623">
              <a:extLst>
                <a:ext uri="{FF2B5EF4-FFF2-40B4-BE49-F238E27FC236}">
                  <a16:creationId xmlns:a16="http://schemas.microsoft.com/office/drawing/2014/main" id="{EDF7F48A-F61A-81AE-FB10-8FB9CC8429DF}"/>
                </a:ext>
              </a:extLst>
            </p:cNvPr>
            <p:cNvSpPr>
              <a:spLocks/>
            </p:cNvSpPr>
            <p:nvPr/>
          </p:nvSpPr>
          <p:spPr bwMode="auto">
            <a:xfrm>
              <a:off x="3740" y="1975"/>
              <a:ext cx="43" cy="53"/>
            </a:xfrm>
            <a:custGeom>
              <a:avLst/>
              <a:gdLst>
                <a:gd name="T0" fmla="*/ 164 w 21"/>
                <a:gd name="T1" fmla="*/ 0 h 24"/>
                <a:gd name="T2" fmla="*/ 0 w 21"/>
                <a:gd name="T3" fmla="*/ 258 h 24"/>
                <a:gd name="T4" fmla="*/ 0 60000 65536"/>
                <a:gd name="T5" fmla="*/ 0 60000 65536"/>
              </a:gdLst>
              <a:ahLst/>
              <a:cxnLst>
                <a:cxn ang="T4">
                  <a:pos x="T0" y="T1"/>
                </a:cxn>
                <a:cxn ang="T5">
                  <a:pos x="T2" y="T3"/>
                </a:cxn>
              </a:cxnLst>
              <a:rect l="0" t="0" r="r" b="b"/>
              <a:pathLst>
                <a:path w="21" h="24">
                  <a:moveTo>
                    <a:pt x="19" y="0"/>
                  </a:moveTo>
                  <a:cubicBezTo>
                    <a:pt x="21" y="10"/>
                    <a:pt x="8" y="20"/>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4" name="Freeform 1624">
              <a:extLst>
                <a:ext uri="{FF2B5EF4-FFF2-40B4-BE49-F238E27FC236}">
                  <a16:creationId xmlns:a16="http://schemas.microsoft.com/office/drawing/2014/main" id="{1ECEA967-F5FB-4BE7-207D-7F4EC5E88011}"/>
                </a:ext>
              </a:extLst>
            </p:cNvPr>
            <p:cNvSpPr>
              <a:spLocks/>
            </p:cNvSpPr>
            <p:nvPr/>
          </p:nvSpPr>
          <p:spPr bwMode="auto">
            <a:xfrm>
              <a:off x="3769" y="2003"/>
              <a:ext cx="24" cy="62"/>
            </a:xfrm>
            <a:custGeom>
              <a:avLst/>
              <a:gdLst>
                <a:gd name="T0" fmla="*/ 8 w 12"/>
                <a:gd name="T1" fmla="*/ 0 h 28"/>
                <a:gd name="T2" fmla="*/ 8 w 12"/>
                <a:gd name="T3" fmla="*/ 162 h 28"/>
                <a:gd name="T4" fmla="*/ 80 w 12"/>
                <a:gd name="T5" fmla="*/ 303 h 28"/>
                <a:gd name="T6" fmla="*/ 96 w 12"/>
                <a:gd name="T7" fmla="*/ 153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8">
                  <a:moveTo>
                    <a:pt x="1" y="0"/>
                  </a:moveTo>
                  <a:cubicBezTo>
                    <a:pt x="0" y="5"/>
                    <a:pt x="0" y="10"/>
                    <a:pt x="1" y="15"/>
                  </a:cubicBezTo>
                  <a:cubicBezTo>
                    <a:pt x="2" y="18"/>
                    <a:pt x="6" y="28"/>
                    <a:pt x="10" y="28"/>
                  </a:cubicBezTo>
                  <a:cubicBezTo>
                    <a:pt x="11" y="23"/>
                    <a:pt x="11" y="19"/>
                    <a:pt x="12"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5" name="Freeform 1625">
              <a:extLst>
                <a:ext uri="{FF2B5EF4-FFF2-40B4-BE49-F238E27FC236}">
                  <a16:creationId xmlns:a16="http://schemas.microsoft.com/office/drawing/2014/main" id="{575FDC83-F9A8-6835-A6BE-D421F0CCF391}"/>
                </a:ext>
              </a:extLst>
            </p:cNvPr>
            <p:cNvSpPr>
              <a:spLocks/>
            </p:cNvSpPr>
            <p:nvPr/>
          </p:nvSpPr>
          <p:spPr bwMode="auto">
            <a:xfrm>
              <a:off x="3755" y="2021"/>
              <a:ext cx="1" cy="48"/>
            </a:xfrm>
            <a:custGeom>
              <a:avLst/>
              <a:gdLst>
                <a:gd name="T0" fmla="*/ 0 w 1"/>
                <a:gd name="T1" fmla="*/ 0 h 22"/>
                <a:gd name="T2" fmla="*/ 0 w 1"/>
                <a:gd name="T3" fmla="*/ 229 h 22"/>
                <a:gd name="T4" fmla="*/ 0 60000 65536"/>
                <a:gd name="T5" fmla="*/ 0 60000 65536"/>
              </a:gdLst>
              <a:ahLst/>
              <a:cxnLst>
                <a:cxn ang="T4">
                  <a:pos x="T0" y="T1"/>
                </a:cxn>
                <a:cxn ang="T5">
                  <a:pos x="T2" y="T3"/>
                </a:cxn>
              </a:cxnLst>
              <a:rect l="0" t="0" r="r" b="b"/>
              <a:pathLst>
                <a:path w="1" h="22">
                  <a:moveTo>
                    <a:pt x="0" y="0"/>
                  </a:moveTo>
                  <a:cubicBezTo>
                    <a:pt x="0" y="7"/>
                    <a:pt x="0" y="15"/>
                    <a:pt x="0"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6" name="Freeform 1626">
              <a:extLst>
                <a:ext uri="{FF2B5EF4-FFF2-40B4-BE49-F238E27FC236}">
                  <a16:creationId xmlns:a16="http://schemas.microsoft.com/office/drawing/2014/main" id="{2B7BDBC8-A61F-A487-0738-FE122A31C28B}"/>
                </a:ext>
              </a:extLst>
            </p:cNvPr>
            <p:cNvSpPr>
              <a:spLocks/>
            </p:cNvSpPr>
            <p:nvPr/>
          </p:nvSpPr>
          <p:spPr bwMode="auto">
            <a:xfrm>
              <a:off x="3974" y="1656"/>
              <a:ext cx="86" cy="39"/>
            </a:xfrm>
            <a:custGeom>
              <a:avLst/>
              <a:gdLst>
                <a:gd name="T0" fmla="*/ 0 w 42"/>
                <a:gd name="T1" fmla="*/ 173 h 18"/>
                <a:gd name="T2" fmla="*/ 360 w 42"/>
                <a:gd name="T3" fmla="*/ 72 h 18"/>
                <a:gd name="T4" fmla="*/ 68 w 42"/>
                <a:gd name="T5" fmla="*/ 43 h 18"/>
                <a:gd name="T6" fmla="*/ 0 60000 65536"/>
                <a:gd name="T7" fmla="*/ 0 60000 65536"/>
                <a:gd name="T8" fmla="*/ 0 60000 65536"/>
              </a:gdLst>
              <a:ahLst/>
              <a:cxnLst>
                <a:cxn ang="T6">
                  <a:pos x="T0" y="T1"/>
                </a:cxn>
                <a:cxn ang="T7">
                  <a:pos x="T2" y="T3"/>
                </a:cxn>
                <a:cxn ang="T8">
                  <a:pos x="T4" y="T5"/>
                </a:cxn>
              </a:cxnLst>
              <a:rect l="0" t="0" r="r" b="b"/>
              <a:pathLst>
                <a:path w="42" h="18">
                  <a:moveTo>
                    <a:pt x="0" y="17"/>
                  </a:moveTo>
                  <a:cubicBezTo>
                    <a:pt x="15" y="18"/>
                    <a:pt x="29" y="11"/>
                    <a:pt x="42" y="7"/>
                  </a:cubicBezTo>
                  <a:cubicBezTo>
                    <a:pt x="33" y="4"/>
                    <a:pt x="17" y="0"/>
                    <a:pt x="8"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7" name="Freeform 1627">
              <a:extLst>
                <a:ext uri="{FF2B5EF4-FFF2-40B4-BE49-F238E27FC236}">
                  <a16:creationId xmlns:a16="http://schemas.microsoft.com/office/drawing/2014/main" id="{E0452AB1-C59F-4E32-EAC6-9C66D3A442C2}"/>
                </a:ext>
              </a:extLst>
            </p:cNvPr>
            <p:cNvSpPr>
              <a:spLocks/>
            </p:cNvSpPr>
            <p:nvPr/>
          </p:nvSpPr>
          <p:spPr bwMode="auto">
            <a:xfrm>
              <a:off x="4009" y="1641"/>
              <a:ext cx="55" cy="21"/>
            </a:xfrm>
            <a:custGeom>
              <a:avLst/>
              <a:gdLst>
                <a:gd name="T0" fmla="*/ 0 w 27"/>
                <a:gd name="T1" fmla="*/ 8 h 10"/>
                <a:gd name="T2" fmla="*/ 228 w 27"/>
                <a:gd name="T3" fmla="*/ 0 h 10"/>
                <a:gd name="T4" fmla="*/ 67 w 27"/>
                <a:gd name="T5" fmla="*/ 92 h 10"/>
                <a:gd name="T6" fmla="*/ 0 60000 65536"/>
                <a:gd name="T7" fmla="*/ 0 60000 65536"/>
                <a:gd name="T8" fmla="*/ 0 60000 65536"/>
              </a:gdLst>
              <a:ahLst/>
              <a:cxnLst>
                <a:cxn ang="T6">
                  <a:pos x="T0" y="T1"/>
                </a:cxn>
                <a:cxn ang="T7">
                  <a:pos x="T2" y="T3"/>
                </a:cxn>
                <a:cxn ang="T8">
                  <a:pos x="T4" y="T5"/>
                </a:cxn>
              </a:cxnLst>
              <a:rect l="0" t="0" r="r" b="b"/>
              <a:pathLst>
                <a:path w="27" h="10">
                  <a:moveTo>
                    <a:pt x="0" y="1"/>
                  </a:moveTo>
                  <a:cubicBezTo>
                    <a:pt x="9" y="0"/>
                    <a:pt x="18" y="1"/>
                    <a:pt x="27" y="0"/>
                  </a:cubicBezTo>
                  <a:cubicBezTo>
                    <a:pt x="23" y="3"/>
                    <a:pt x="12" y="9"/>
                    <a:pt x="8"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8" name="Freeform 1628">
              <a:extLst>
                <a:ext uri="{FF2B5EF4-FFF2-40B4-BE49-F238E27FC236}">
                  <a16:creationId xmlns:a16="http://schemas.microsoft.com/office/drawing/2014/main" id="{58298C9A-CE03-00DB-80A5-054C33E4D410}"/>
                </a:ext>
              </a:extLst>
            </p:cNvPr>
            <p:cNvSpPr>
              <a:spLocks/>
            </p:cNvSpPr>
            <p:nvPr/>
          </p:nvSpPr>
          <p:spPr bwMode="auto">
            <a:xfrm>
              <a:off x="4398" y="1772"/>
              <a:ext cx="64" cy="135"/>
            </a:xfrm>
            <a:custGeom>
              <a:avLst/>
              <a:gdLst>
                <a:gd name="T0" fmla="*/ 273 w 31"/>
                <a:gd name="T1" fmla="*/ 640 h 62"/>
                <a:gd name="T2" fmla="*/ 52 w 31"/>
                <a:gd name="T3" fmla="*/ 0 h 62"/>
                <a:gd name="T4" fmla="*/ 0 60000 65536"/>
                <a:gd name="T5" fmla="*/ 0 60000 65536"/>
              </a:gdLst>
              <a:ahLst/>
              <a:cxnLst>
                <a:cxn ang="T4">
                  <a:pos x="T0" y="T1"/>
                </a:cxn>
                <a:cxn ang="T5">
                  <a:pos x="T2" y="T3"/>
                </a:cxn>
              </a:cxnLst>
              <a:rect l="0" t="0" r="r" b="b"/>
              <a:pathLst>
                <a:path w="31" h="62">
                  <a:moveTo>
                    <a:pt x="31" y="62"/>
                  </a:moveTo>
                  <a:cubicBezTo>
                    <a:pt x="18" y="44"/>
                    <a:pt x="0" y="22"/>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39" name="Freeform 1629">
              <a:extLst>
                <a:ext uri="{FF2B5EF4-FFF2-40B4-BE49-F238E27FC236}">
                  <a16:creationId xmlns:a16="http://schemas.microsoft.com/office/drawing/2014/main" id="{43CA47A6-FBB9-3A2C-9829-104799287B90}"/>
                </a:ext>
              </a:extLst>
            </p:cNvPr>
            <p:cNvSpPr>
              <a:spLocks/>
            </p:cNvSpPr>
            <p:nvPr/>
          </p:nvSpPr>
          <p:spPr bwMode="auto">
            <a:xfrm>
              <a:off x="4369" y="1708"/>
              <a:ext cx="39" cy="101"/>
            </a:xfrm>
            <a:custGeom>
              <a:avLst/>
              <a:gdLst>
                <a:gd name="T0" fmla="*/ 164 w 19"/>
                <a:gd name="T1" fmla="*/ 487 h 46"/>
                <a:gd name="T2" fmla="*/ 33 w 19"/>
                <a:gd name="T3" fmla="*/ 246 h 46"/>
                <a:gd name="T4" fmla="*/ 0 w 19"/>
                <a:gd name="T5" fmla="*/ 0 h 46"/>
                <a:gd name="T6" fmla="*/ 0 60000 65536"/>
                <a:gd name="T7" fmla="*/ 0 60000 65536"/>
                <a:gd name="T8" fmla="*/ 0 60000 65536"/>
              </a:gdLst>
              <a:ahLst/>
              <a:cxnLst>
                <a:cxn ang="T6">
                  <a:pos x="T0" y="T1"/>
                </a:cxn>
                <a:cxn ang="T7">
                  <a:pos x="T2" y="T3"/>
                </a:cxn>
                <a:cxn ang="T8">
                  <a:pos x="T4" y="T5"/>
                </a:cxn>
              </a:cxnLst>
              <a:rect l="0" t="0" r="r" b="b"/>
              <a:pathLst>
                <a:path w="19" h="46">
                  <a:moveTo>
                    <a:pt x="19" y="46"/>
                  </a:moveTo>
                  <a:cubicBezTo>
                    <a:pt x="13" y="41"/>
                    <a:pt x="7" y="31"/>
                    <a:pt x="4" y="23"/>
                  </a:cubicBezTo>
                  <a:cubicBezTo>
                    <a:pt x="1" y="15"/>
                    <a:pt x="2" y="6"/>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0" name="Freeform 1630">
              <a:extLst>
                <a:ext uri="{FF2B5EF4-FFF2-40B4-BE49-F238E27FC236}">
                  <a16:creationId xmlns:a16="http://schemas.microsoft.com/office/drawing/2014/main" id="{43FD0472-59C4-8AAC-AA46-28E4F79A5981}"/>
                </a:ext>
              </a:extLst>
            </p:cNvPr>
            <p:cNvSpPr>
              <a:spLocks/>
            </p:cNvSpPr>
            <p:nvPr/>
          </p:nvSpPr>
          <p:spPr bwMode="auto">
            <a:xfrm>
              <a:off x="4298" y="1656"/>
              <a:ext cx="71" cy="83"/>
            </a:xfrm>
            <a:custGeom>
              <a:avLst/>
              <a:gdLst>
                <a:gd name="T0" fmla="*/ 292 w 35"/>
                <a:gd name="T1" fmla="*/ 395 h 38"/>
                <a:gd name="T2" fmla="*/ 0 w 35"/>
                <a:gd name="T3" fmla="*/ 0 h 38"/>
                <a:gd name="T4" fmla="*/ 276 w 35"/>
                <a:gd name="T5" fmla="*/ 249 h 38"/>
                <a:gd name="T6" fmla="*/ 0 60000 65536"/>
                <a:gd name="T7" fmla="*/ 0 60000 65536"/>
                <a:gd name="T8" fmla="*/ 0 60000 65536"/>
              </a:gdLst>
              <a:ahLst/>
              <a:cxnLst>
                <a:cxn ang="T6">
                  <a:pos x="T0" y="T1"/>
                </a:cxn>
                <a:cxn ang="T7">
                  <a:pos x="T2" y="T3"/>
                </a:cxn>
                <a:cxn ang="T8">
                  <a:pos x="T4" y="T5"/>
                </a:cxn>
              </a:cxnLst>
              <a:rect l="0" t="0" r="r" b="b"/>
              <a:pathLst>
                <a:path w="35" h="38">
                  <a:moveTo>
                    <a:pt x="35" y="38"/>
                  </a:moveTo>
                  <a:cubicBezTo>
                    <a:pt x="21" y="28"/>
                    <a:pt x="9" y="14"/>
                    <a:pt x="0" y="0"/>
                  </a:cubicBezTo>
                  <a:cubicBezTo>
                    <a:pt x="13" y="5"/>
                    <a:pt x="23" y="14"/>
                    <a:pt x="33"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1" name="Freeform 1631">
              <a:extLst>
                <a:ext uri="{FF2B5EF4-FFF2-40B4-BE49-F238E27FC236}">
                  <a16:creationId xmlns:a16="http://schemas.microsoft.com/office/drawing/2014/main" id="{604F052C-07EA-403F-EEDE-F3418ECF3942}"/>
                </a:ext>
              </a:extLst>
            </p:cNvPr>
            <p:cNvSpPr>
              <a:spLocks/>
            </p:cNvSpPr>
            <p:nvPr/>
          </p:nvSpPr>
          <p:spPr bwMode="auto">
            <a:xfrm>
              <a:off x="4371" y="1710"/>
              <a:ext cx="93" cy="193"/>
            </a:xfrm>
            <a:custGeom>
              <a:avLst/>
              <a:gdLst>
                <a:gd name="T0" fmla="*/ 389 w 45"/>
                <a:gd name="T1" fmla="*/ 928 h 88"/>
                <a:gd name="T2" fmla="*/ 291 w 45"/>
                <a:gd name="T3" fmla="*/ 548 h 88"/>
                <a:gd name="T4" fmla="*/ 184 w 45"/>
                <a:gd name="T5" fmla="*/ 307 h 88"/>
                <a:gd name="T6" fmla="*/ 167 w 45"/>
                <a:gd name="T7" fmla="*/ 318 h 88"/>
                <a:gd name="T8" fmla="*/ 157 w 45"/>
                <a:gd name="T9" fmla="*/ 274 h 88"/>
                <a:gd name="T10" fmla="*/ 107 w 45"/>
                <a:gd name="T11" fmla="*/ 158 h 88"/>
                <a:gd name="T12" fmla="*/ 0 w 45"/>
                <a:gd name="T13" fmla="*/ 0 h 8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5" h="88">
                  <a:moveTo>
                    <a:pt x="44" y="88"/>
                  </a:moveTo>
                  <a:cubicBezTo>
                    <a:pt x="45" y="77"/>
                    <a:pt x="37" y="63"/>
                    <a:pt x="33" y="52"/>
                  </a:cubicBezTo>
                  <a:cubicBezTo>
                    <a:pt x="31" y="43"/>
                    <a:pt x="26" y="36"/>
                    <a:pt x="21" y="29"/>
                  </a:cubicBezTo>
                  <a:cubicBezTo>
                    <a:pt x="20" y="30"/>
                    <a:pt x="20" y="30"/>
                    <a:pt x="19" y="30"/>
                  </a:cubicBezTo>
                  <a:cubicBezTo>
                    <a:pt x="17" y="29"/>
                    <a:pt x="19" y="28"/>
                    <a:pt x="18" y="26"/>
                  </a:cubicBezTo>
                  <a:cubicBezTo>
                    <a:pt x="16" y="22"/>
                    <a:pt x="14" y="19"/>
                    <a:pt x="12" y="15"/>
                  </a:cubicBezTo>
                  <a:cubicBezTo>
                    <a:pt x="8" y="11"/>
                    <a:pt x="1" y="5"/>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2" name="Freeform 1632">
              <a:extLst>
                <a:ext uri="{FF2B5EF4-FFF2-40B4-BE49-F238E27FC236}">
                  <a16:creationId xmlns:a16="http://schemas.microsoft.com/office/drawing/2014/main" id="{9570292C-BB2C-9B8F-3822-BA2675ED30D7}"/>
                </a:ext>
              </a:extLst>
            </p:cNvPr>
            <p:cNvSpPr>
              <a:spLocks/>
            </p:cNvSpPr>
            <p:nvPr/>
          </p:nvSpPr>
          <p:spPr bwMode="auto">
            <a:xfrm>
              <a:off x="4390" y="1791"/>
              <a:ext cx="49" cy="88"/>
            </a:xfrm>
            <a:custGeom>
              <a:avLst/>
              <a:gdLst>
                <a:gd name="T0" fmla="*/ 204 w 24"/>
                <a:gd name="T1" fmla="*/ 427 h 40"/>
                <a:gd name="T2" fmla="*/ 8 w 24"/>
                <a:gd name="T3" fmla="*/ 0 h 40"/>
                <a:gd name="T4" fmla="*/ 0 60000 65536"/>
                <a:gd name="T5" fmla="*/ 0 60000 65536"/>
              </a:gdLst>
              <a:ahLst/>
              <a:cxnLst>
                <a:cxn ang="T4">
                  <a:pos x="T0" y="T1"/>
                </a:cxn>
                <a:cxn ang="T5">
                  <a:pos x="T2" y="T3"/>
                </a:cxn>
              </a:cxnLst>
              <a:rect l="0" t="0" r="r" b="b"/>
              <a:pathLst>
                <a:path w="24" h="40">
                  <a:moveTo>
                    <a:pt x="24" y="40"/>
                  </a:moveTo>
                  <a:cubicBezTo>
                    <a:pt x="11" y="35"/>
                    <a:pt x="0" y="14"/>
                    <a:pt x="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3" name="Freeform 1633">
              <a:extLst>
                <a:ext uri="{FF2B5EF4-FFF2-40B4-BE49-F238E27FC236}">
                  <a16:creationId xmlns:a16="http://schemas.microsoft.com/office/drawing/2014/main" id="{555CADBA-73F1-F1BF-111F-E40467085823}"/>
                </a:ext>
              </a:extLst>
            </p:cNvPr>
            <p:cNvSpPr>
              <a:spLocks/>
            </p:cNvSpPr>
            <p:nvPr/>
          </p:nvSpPr>
          <p:spPr bwMode="auto">
            <a:xfrm>
              <a:off x="4347" y="1724"/>
              <a:ext cx="45" cy="100"/>
            </a:xfrm>
            <a:custGeom>
              <a:avLst/>
              <a:gdLst>
                <a:gd name="T0" fmla="*/ 188 w 22"/>
                <a:gd name="T1" fmla="*/ 472 h 46"/>
                <a:gd name="T2" fmla="*/ 41 w 22"/>
                <a:gd name="T3" fmla="*/ 165 h 46"/>
                <a:gd name="T4" fmla="*/ 0 w 22"/>
                <a:gd name="T5" fmla="*/ 0 h 46"/>
                <a:gd name="T6" fmla="*/ 0 60000 65536"/>
                <a:gd name="T7" fmla="*/ 0 60000 65536"/>
                <a:gd name="T8" fmla="*/ 0 60000 65536"/>
              </a:gdLst>
              <a:ahLst/>
              <a:cxnLst>
                <a:cxn ang="T6">
                  <a:pos x="T0" y="T1"/>
                </a:cxn>
                <a:cxn ang="T7">
                  <a:pos x="T2" y="T3"/>
                </a:cxn>
                <a:cxn ang="T8">
                  <a:pos x="T4" y="T5"/>
                </a:cxn>
              </a:cxnLst>
              <a:rect l="0" t="0" r="r" b="b"/>
              <a:pathLst>
                <a:path w="22" h="46">
                  <a:moveTo>
                    <a:pt x="22" y="46"/>
                  </a:moveTo>
                  <a:cubicBezTo>
                    <a:pt x="15" y="37"/>
                    <a:pt x="8" y="27"/>
                    <a:pt x="5" y="16"/>
                  </a:cubicBezTo>
                  <a:cubicBezTo>
                    <a:pt x="3" y="11"/>
                    <a:pt x="2" y="5"/>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4" name="Freeform 1634">
              <a:extLst>
                <a:ext uri="{FF2B5EF4-FFF2-40B4-BE49-F238E27FC236}">
                  <a16:creationId xmlns:a16="http://schemas.microsoft.com/office/drawing/2014/main" id="{4FD78709-171D-B975-7559-BB3C211F933E}"/>
                </a:ext>
              </a:extLst>
            </p:cNvPr>
            <p:cNvSpPr>
              <a:spLocks/>
            </p:cNvSpPr>
            <p:nvPr/>
          </p:nvSpPr>
          <p:spPr bwMode="auto">
            <a:xfrm>
              <a:off x="4226" y="1601"/>
              <a:ext cx="98" cy="66"/>
            </a:xfrm>
            <a:custGeom>
              <a:avLst/>
              <a:gdLst>
                <a:gd name="T0" fmla="*/ 408 w 48"/>
                <a:gd name="T1" fmla="*/ 319 h 30"/>
                <a:gd name="T2" fmla="*/ 0 w 48"/>
                <a:gd name="T3" fmla="*/ 0 h 30"/>
                <a:gd name="T4" fmla="*/ 180 w 48"/>
                <a:gd name="T5" fmla="*/ 161 h 30"/>
                <a:gd name="T6" fmla="*/ 308 w 48"/>
                <a:gd name="T7" fmla="*/ 257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30">
                  <a:moveTo>
                    <a:pt x="48" y="30"/>
                  </a:moveTo>
                  <a:cubicBezTo>
                    <a:pt x="36" y="13"/>
                    <a:pt x="20" y="6"/>
                    <a:pt x="0" y="0"/>
                  </a:cubicBezTo>
                  <a:cubicBezTo>
                    <a:pt x="7" y="5"/>
                    <a:pt x="14" y="10"/>
                    <a:pt x="21" y="15"/>
                  </a:cubicBezTo>
                  <a:cubicBezTo>
                    <a:pt x="25" y="18"/>
                    <a:pt x="31" y="22"/>
                    <a:pt x="36"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5" name="Freeform 1635">
              <a:extLst>
                <a:ext uri="{FF2B5EF4-FFF2-40B4-BE49-F238E27FC236}">
                  <a16:creationId xmlns:a16="http://schemas.microsoft.com/office/drawing/2014/main" id="{85C927DF-C683-470F-6453-11FB0AC903B9}"/>
                </a:ext>
              </a:extLst>
            </p:cNvPr>
            <p:cNvSpPr>
              <a:spLocks/>
            </p:cNvSpPr>
            <p:nvPr/>
          </p:nvSpPr>
          <p:spPr bwMode="auto">
            <a:xfrm>
              <a:off x="4253" y="1625"/>
              <a:ext cx="73" cy="72"/>
            </a:xfrm>
            <a:custGeom>
              <a:avLst/>
              <a:gdLst>
                <a:gd name="T0" fmla="*/ 300 w 36"/>
                <a:gd name="T1" fmla="*/ 343 h 33"/>
                <a:gd name="T2" fmla="*/ 0 w 36"/>
                <a:gd name="T3" fmla="*/ 0 h 33"/>
                <a:gd name="T4" fmla="*/ 0 60000 65536"/>
                <a:gd name="T5" fmla="*/ 0 60000 65536"/>
              </a:gdLst>
              <a:ahLst/>
              <a:cxnLst>
                <a:cxn ang="T4">
                  <a:pos x="T0" y="T1"/>
                </a:cxn>
                <a:cxn ang="T5">
                  <a:pos x="T2" y="T3"/>
                </a:cxn>
              </a:cxnLst>
              <a:rect l="0" t="0" r="r" b="b"/>
              <a:pathLst>
                <a:path w="36" h="33">
                  <a:moveTo>
                    <a:pt x="36" y="33"/>
                  </a:moveTo>
                  <a:cubicBezTo>
                    <a:pt x="20" y="26"/>
                    <a:pt x="10" y="12"/>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6" name="Freeform 1636">
              <a:extLst>
                <a:ext uri="{FF2B5EF4-FFF2-40B4-BE49-F238E27FC236}">
                  <a16:creationId xmlns:a16="http://schemas.microsoft.com/office/drawing/2014/main" id="{347D5C3F-C389-8309-E0E7-CB75E4D6A141}"/>
                </a:ext>
              </a:extLst>
            </p:cNvPr>
            <p:cNvSpPr>
              <a:spLocks/>
            </p:cNvSpPr>
            <p:nvPr/>
          </p:nvSpPr>
          <p:spPr bwMode="auto">
            <a:xfrm>
              <a:off x="4306" y="1686"/>
              <a:ext cx="57" cy="97"/>
            </a:xfrm>
            <a:custGeom>
              <a:avLst/>
              <a:gdLst>
                <a:gd name="T0" fmla="*/ 236 w 28"/>
                <a:gd name="T1" fmla="*/ 472 h 44"/>
                <a:gd name="T2" fmla="*/ 75 w 28"/>
                <a:gd name="T3" fmla="*/ 238 h 44"/>
                <a:gd name="T4" fmla="*/ 0 w 28"/>
                <a:gd name="T5" fmla="*/ 0 h 44"/>
                <a:gd name="T6" fmla="*/ 0 60000 65536"/>
                <a:gd name="T7" fmla="*/ 0 60000 65536"/>
                <a:gd name="T8" fmla="*/ 0 60000 65536"/>
              </a:gdLst>
              <a:ahLst/>
              <a:cxnLst>
                <a:cxn ang="T6">
                  <a:pos x="T0" y="T1"/>
                </a:cxn>
                <a:cxn ang="T7">
                  <a:pos x="T2" y="T3"/>
                </a:cxn>
                <a:cxn ang="T8">
                  <a:pos x="T4" y="T5"/>
                </a:cxn>
              </a:cxnLst>
              <a:rect l="0" t="0" r="r" b="b"/>
              <a:pathLst>
                <a:path w="28" h="44">
                  <a:moveTo>
                    <a:pt x="28" y="44"/>
                  </a:moveTo>
                  <a:cubicBezTo>
                    <a:pt x="22" y="36"/>
                    <a:pt x="15" y="30"/>
                    <a:pt x="9" y="22"/>
                  </a:cubicBezTo>
                  <a:cubicBezTo>
                    <a:pt x="5" y="17"/>
                    <a:pt x="3" y="5"/>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7" name="Freeform 1637">
              <a:extLst>
                <a:ext uri="{FF2B5EF4-FFF2-40B4-BE49-F238E27FC236}">
                  <a16:creationId xmlns:a16="http://schemas.microsoft.com/office/drawing/2014/main" id="{3014DE08-B7FC-49B7-938C-475FDD7F1722}"/>
                </a:ext>
              </a:extLst>
            </p:cNvPr>
            <p:cNvSpPr>
              <a:spLocks/>
            </p:cNvSpPr>
            <p:nvPr/>
          </p:nvSpPr>
          <p:spPr bwMode="auto">
            <a:xfrm>
              <a:off x="4205" y="1601"/>
              <a:ext cx="74" cy="64"/>
            </a:xfrm>
            <a:custGeom>
              <a:avLst/>
              <a:gdLst>
                <a:gd name="T0" fmla="*/ 312 w 36"/>
                <a:gd name="T1" fmla="*/ 302 h 29"/>
                <a:gd name="T2" fmla="*/ 80 w 36"/>
                <a:gd name="T3" fmla="*/ 126 h 29"/>
                <a:gd name="T4" fmla="*/ 0 w 36"/>
                <a:gd name="T5" fmla="*/ 0 h 29"/>
                <a:gd name="T6" fmla="*/ 0 60000 65536"/>
                <a:gd name="T7" fmla="*/ 0 60000 65536"/>
                <a:gd name="T8" fmla="*/ 0 60000 65536"/>
              </a:gdLst>
              <a:ahLst/>
              <a:cxnLst>
                <a:cxn ang="T6">
                  <a:pos x="T0" y="T1"/>
                </a:cxn>
                <a:cxn ang="T7">
                  <a:pos x="T2" y="T3"/>
                </a:cxn>
                <a:cxn ang="T8">
                  <a:pos x="T4" y="T5"/>
                </a:cxn>
              </a:cxnLst>
              <a:rect l="0" t="0" r="r" b="b"/>
              <a:pathLst>
                <a:path w="36" h="29">
                  <a:moveTo>
                    <a:pt x="36" y="28"/>
                  </a:moveTo>
                  <a:cubicBezTo>
                    <a:pt x="28" y="29"/>
                    <a:pt x="14" y="17"/>
                    <a:pt x="9" y="12"/>
                  </a:cubicBezTo>
                  <a:cubicBezTo>
                    <a:pt x="6" y="9"/>
                    <a:pt x="3" y="4"/>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8" name="Freeform 1638">
              <a:extLst>
                <a:ext uri="{FF2B5EF4-FFF2-40B4-BE49-F238E27FC236}">
                  <a16:creationId xmlns:a16="http://schemas.microsoft.com/office/drawing/2014/main" id="{F3CF2CDA-BCB0-0BCE-1445-95E2B6750DE9}"/>
                </a:ext>
              </a:extLst>
            </p:cNvPr>
            <p:cNvSpPr>
              <a:spLocks/>
            </p:cNvSpPr>
            <p:nvPr/>
          </p:nvSpPr>
          <p:spPr bwMode="auto">
            <a:xfrm>
              <a:off x="4263" y="1658"/>
              <a:ext cx="53" cy="66"/>
            </a:xfrm>
            <a:custGeom>
              <a:avLst/>
              <a:gdLst>
                <a:gd name="T0" fmla="*/ 220 w 26"/>
                <a:gd name="T1" fmla="*/ 319 h 30"/>
                <a:gd name="T2" fmla="*/ 0 w 26"/>
                <a:gd name="T3" fmla="*/ 0 h 30"/>
                <a:gd name="T4" fmla="*/ 0 60000 65536"/>
                <a:gd name="T5" fmla="*/ 0 60000 65536"/>
              </a:gdLst>
              <a:ahLst/>
              <a:cxnLst>
                <a:cxn ang="T4">
                  <a:pos x="T0" y="T1"/>
                </a:cxn>
                <a:cxn ang="T5">
                  <a:pos x="T2" y="T3"/>
                </a:cxn>
              </a:cxnLst>
              <a:rect l="0" t="0" r="r" b="b"/>
              <a:pathLst>
                <a:path w="26" h="30">
                  <a:moveTo>
                    <a:pt x="26" y="30"/>
                  </a:moveTo>
                  <a:cubicBezTo>
                    <a:pt x="11" y="25"/>
                    <a:pt x="7" y="11"/>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49" name="Freeform 1639">
              <a:extLst>
                <a:ext uri="{FF2B5EF4-FFF2-40B4-BE49-F238E27FC236}">
                  <a16:creationId xmlns:a16="http://schemas.microsoft.com/office/drawing/2014/main" id="{A1FFBA62-3FBF-E0B9-9D7B-2E44405D4CB5}"/>
                </a:ext>
              </a:extLst>
            </p:cNvPr>
            <p:cNvSpPr>
              <a:spLocks/>
            </p:cNvSpPr>
            <p:nvPr/>
          </p:nvSpPr>
          <p:spPr bwMode="auto">
            <a:xfrm>
              <a:off x="4433" y="1879"/>
              <a:ext cx="45" cy="89"/>
            </a:xfrm>
            <a:custGeom>
              <a:avLst/>
              <a:gdLst>
                <a:gd name="T0" fmla="*/ 121 w 22"/>
                <a:gd name="T1" fmla="*/ 122 h 41"/>
                <a:gd name="T2" fmla="*/ 172 w 22"/>
                <a:gd name="T3" fmla="*/ 419 h 41"/>
                <a:gd name="T4" fmla="*/ 68 w 22"/>
                <a:gd name="T5" fmla="*/ 202 h 41"/>
                <a:gd name="T6" fmla="*/ 25 w 22"/>
                <a:gd name="T7" fmla="*/ 0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41">
                  <a:moveTo>
                    <a:pt x="14" y="12"/>
                  </a:moveTo>
                  <a:cubicBezTo>
                    <a:pt x="20" y="19"/>
                    <a:pt x="22" y="32"/>
                    <a:pt x="20" y="41"/>
                  </a:cubicBezTo>
                  <a:cubicBezTo>
                    <a:pt x="21" y="34"/>
                    <a:pt x="12" y="26"/>
                    <a:pt x="8" y="20"/>
                  </a:cubicBezTo>
                  <a:cubicBezTo>
                    <a:pt x="6" y="16"/>
                    <a:pt x="0" y="5"/>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0" name="Freeform 1640">
              <a:extLst>
                <a:ext uri="{FF2B5EF4-FFF2-40B4-BE49-F238E27FC236}">
                  <a16:creationId xmlns:a16="http://schemas.microsoft.com/office/drawing/2014/main" id="{6872F760-7F88-E899-53AE-812002C992BD}"/>
                </a:ext>
              </a:extLst>
            </p:cNvPr>
            <p:cNvSpPr>
              <a:spLocks/>
            </p:cNvSpPr>
            <p:nvPr/>
          </p:nvSpPr>
          <p:spPr bwMode="auto">
            <a:xfrm>
              <a:off x="4460" y="1940"/>
              <a:ext cx="41" cy="112"/>
            </a:xfrm>
            <a:custGeom>
              <a:avLst/>
              <a:gdLst>
                <a:gd name="T0" fmla="*/ 59 w 20"/>
                <a:gd name="T1" fmla="*/ 116 h 51"/>
                <a:gd name="T2" fmla="*/ 105 w 20"/>
                <a:gd name="T3" fmla="*/ 540 h 51"/>
                <a:gd name="T4" fmla="*/ 76 w 20"/>
                <a:gd name="T5" fmla="*/ 415 h 51"/>
                <a:gd name="T6" fmla="*/ 8 w 20"/>
                <a:gd name="T7" fmla="*/ 213 h 51"/>
                <a:gd name="T8" fmla="*/ 8 w 20"/>
                <a:gd name="T9" fmla="*/ 0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51">
                  <a:moveTo>
                    <a:pt x="7" y="11"/>
                  </a:moveTo>
                  <a:cubicBezTo>
                    <a:pt x="11" y="22"/>
                    <a:pt x="20" y="39"/>
                    <a:pt x="12" y="51"/>
                  </a:cubicBezTo>
                  <a:cubicBezTo>
                    <a:pt x="14" y="47"/>
                    <a:pt x="11" y="43"/>
                    <a:pt x="9" y="39"/>
                  </a:cubicBezTo>
                  <a:cubicBezTo>
                    <a:pt x="5" y="33"/>
                    <a:pt x="2" y="27"/>
                    <a:pt x="1" y="20"/>
                  </a:cubicBezTo>
                  <a:cubicBezTo>
                    <a:pt x="0" y="13"/>
                    <a:pt x="0" y="7"/>
                    <a:pt x="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1" name="Freeform 1641">
              <a:extLst>
                <a:ext uri="{FF2B5EF4-FFF2-40B4-BE49-F238E27FC236}">
                  <a16:creationId xmlns:a16="http://schemas.microsoft.com/office/drawing/2014/main" id="{10DEEF08-D60D-72D4-BE24-EB83C22A582B}"/>
                </a:ext>
              </a:extLst>
            </p:cNvPr>
            <p:cNvSpPr>
              <a:spLocks/>
            </p:cNvSpPr>
            <p:nvPr/>
          </p:nvSpPr>
          <p:spPr bwMode="auto">
            <a:xfrm>
              <a:off x="4484" y="2047"/>
              <a:ext cx="2" cy="22"/>
            </a:xfrm>
            <a:custGeom>
              <a:avLst/>
              <a:gdLst>
                <a:gd name="T0" fmla="*/ 0 w 1"/>
                <a:gd name="T1" fmla="*/ 0 h 10"/>
                <a:gd name="T2" fmla="*/ 8 w 1"/>
                <a:gd name="T3" fmla="*/ 106 h 10"/>
                <a:gd name="T4" fmla="*/ 0 60000 65536"/>
                <a:gd name="T5" fmla="*/ 0 60000 65536"/>
              </a:gdLst>
              <a:ahLst/>
              <a:cxnLst>
                <a:cxn ang="T4">
                  <a:pos x="T0" y="T1"/>
                </a:cxn>
                <a:cxn ang="T5">
                  <a:pos x="T2" y="T3"/>
                </a:cxn>
              </a:cxnLst>
              <a:rect l="0" t="0" r="r" b="b"/>
              <a:pathLst>
                <a:path w="1" h="10">
                  <a:moveTo>
                    <a:pt x="0" y="0"/>
                  </a:moveTo>
                  <a:cubicBezTo>
                    <a:pt x="1" y="3"/>
                    <a:pt x="1" y="7"/>
                    <a:pt x="1"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2" name="Freeform 1642">
              <a:extLst>
                <a:ext uri="{FF2B5EF4-FFF2-40B4-BE49-F238E27FC236}">
                  <a16:creationId xmlns:a16="http://schemas.microsoft.com/office/drawing/2014/main" id="{3D50AF0E-893B-DB68-FD16-F661E458ADC5}"/>
                </a:ext>
              </a:extLst>
            </p:cNvPr>
            <p:cNvSpPr>
              <a:spLocks/>
            </p:cNvSpPr>
            <p:nvPr/>
          </p:nvSpPr>
          <p:spPr bwMode="auto">
            <a:xfrm>
              <a:off x="4464" y="2025"/>
              <a:ext cx="14" cy="46"/>
            </a:xfrm>
            <a:custGeom>
              <a:avLst/>
              <a:gdLst>
                <a:gd name="T0" fmla="*/ 40 w 7"/>
                <a:gd name="T1" fmla="*/ 0 h 21"/>
                <a:gd name="T2" fmla="*/ 0 w 7"/>
                <a:gd name="T3" fmla="*/ 221 h 21"/>
                <a:gd name="T4" fmla="*/ 0 60000 65536"/>
                <a:gd name="T5" fmla="*/ 0 60000 65536"/>
              </a:gdLst>
              <a:ahLst/>
              <a:cxnLst>
                <a:cxn ang="T4">
                  <a:pos x="T0" y="T1"/>
                </a:cxn>
                <a:cxn ang="T5">
                  <a:pos x="T2" y="T3"/>
                </a:cxn>
              </a:cxnLst>
              <a:rect l="0" t="0" r="r" b="b"/>
              <a:pathLst>
                <a:path w="7" h="21">
                  <a:moveTo>
                    <a:pt x="5" y="0"/>
                  </a:moveTo>
                  <a:cubicBezTo>
                    <a:pt x="7" y="6"/>
                    <a:pt x="2" y="15"/>
                    <a:pt x="0"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3" name="Freeform 1643">
              <a:extLst>
                <a:ext uri="{FF2B5EF4-FFF2-40B4-BE49-F238E27FC236}">
                  <a16:creationId xmlns:a16="http://schemas.microsoft.com/office/drawing/2014/main" id="{121F3338-9047-831A-0D68-C40AD02F71F0}"/>
                </a:ext>
              </a:extLst>
            </p:cNvPr>
            <p:cNvSpPr>
              <a:spLocks/>
            </p:cNvSpPr>
            <p:nvPr/>
          </p:nvSpPr>
          <p:spPr bwMode="auto">
            <a:xfrm>
              <a:off x="4451" y="1984"/>
              <a:ext cx="11" cy="87"/>
            </a:xfrm>
            <a:custGeom>
              <a:avLst/>
              <a:gdLst>
                <a:gd name="T0" fmla="*/ 53 w 5"/>
                <a:gd name="T1" fmla="*/ 411 h 40"/>
                <a:gd name="T2" fmla="*/ 53 w 5"/>
                <a:gd name="T3" fmla="*/ 0 h 40"/>
                <a:gd name="T4" fmla="*/ 0 60000 65536"/>
                <a:gd name="T5" fmla="*/ 0 60000 65536"/>
              </a:gdLst>
              <a:ahLst/>
              <a:cxnLst>
                <a:cxn ang="T4">
                  <a:pos x="T0" y="T1"/>
                </a:cxn>
                <a:cxn ang="T5">
                  <a:pos x="T2" y="T3"/>
                </a:cxn>
              </a:cxnLst>
              <a:rect l="0" t="0" r="r" b="b"/>
              <a:pathLst>
                <a:path w="5" h="40">
                  <a:moveTo>
                    <a:pt x="5" y="40"/>
                  </a:moveTo>
                  <a:cubicBezTo>
                    <a:pt x="0" y="27"/>
                    <a:pt x="2" y="13"/>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4" name="Freeform 1644">
              <a:extLst>
                <a:ext uri="{FF2B5EF4-FFF2-40B4-BE49-F238E27FC236}">
                  <a16:creationId xmlns:a16="http://schemas.microsoft.com/office/drawing/2014/main" id="{6DF76D74-0F31-C9B0-69A0-95B8F2D54C2C}"/>
                </a:ext>
              </a:extLst>
            </p:cNvPr>
            <p:cNvSpPr>
              <a:spLocks/>
            </p:cNvSpPr>
            <p:nvPr/>
          </p:nvSpPr>
          <p:spPr bwMode="auto">
            <a:xfrm>
              <a:off x="4429" y="1909"/>
              <a:ext cx="31" cy="79"/>
            </a:xfrm>
            <a:custGeom>
              <a:avLst/>
              <a:gdLst>
                <a:gd name="T0" fmla="*/ 132 w 15"/>
                <a:gd name="T1" fmla="*/ 380 h 36"/>
                <a:gd name="T2" fmla="*/ 52 w 15"/>
                <a:gd name="T3" fmla="*/ 0 h 36"/>
                <a:gd name="T4" fmla="*/ 0 60000 65536"/>
                <a:gd name="T5" fmla="*/ 0 60000 65536"/>
              </a:gdLst>
              <a:ahLst/>
              <a:cxnLst>
                <a:cxn ang="T4">
                  <a:pos x="T0" y="T1"/>
                </a:cxn>
                <a:cxn ang="T5">
                  <a:pos x="T2" y="T3"/>
                </a:cxn>
              </a:cxnLst>
              <a:rect l="0" t="0" r="r" b="b"/>
              <a:pathLst>
                <a:path w="15" h="36">
                  <a:moveTo>
                    <a:pt x="15" y="36"/>
                  </a:moveTo>
                  <a:cubicBezTo>
                    <a:pt x="11" y="25"/>
                    <a:pt x="0" y="12"/>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5" name="Freeform 1645">
              <a:extLst>
                <a:ext uri="{FF2B5EF4-FFF2-40B4-BE49-F238E27FC236}">
                  <a16:creationId xmlns:a16="http://schemas.microsoft.com/office/drawing/2014/main" id="{47178A61-4157-FEE3-1333-868963C70F7A}"/>
                </a:ext>
              </a:extLst>
            </p:cNvPr>
            <p:cNvSpPr>
              <a:spLocks/>
            </p:cNvSpPr>
            <p:nvPr/>
          </p:nvSpPr>
          <p:spPr bwMode="auto">
            <a:xfrm>
              <a:off x="4419" y="1864"/>
              <a:ext cx="20" cy="78"/>
            </a:xfrm>
            <a:custGeom>
              <a:avLst/>
              <a:gdLst>
                <a:gd name="T0" fmla="*/ 80 w 10"/>
                <a:gd name="T1" fmla="*/ 366 h 36"/>
                <a:gd name="T2" fmla="*/ 0 w 10"/>
                <a:gd name="T3" fmla="*/ 0 h 36"/>
                <a:gd name="T4" fmla="*/ 0 60000 65536"/>
                <a:gd name="T5" fmla="*/ 0 60000 65536"/>
              </a:gdLst>
              <a:ahLst/>
              <a:cxnLst>
                <a:cxn ang="T4">
                  <a:pos x="T0" y="T1"/>
                </a:cxn>
                <a:cxn ang="T5">
                  <a:pos x="T2" y="T3"/>
                </a:cxn>
              </a:cxnLst>
              <a:rect l="0" t="0" r="r" b="b"/>
              <a:pathLst>
                <a:path w="10" h="36">
                  <a:moveTo>
                    <a:pt x="10" y="36"/>
                  </a:moveTo>
                  <a:cubicBezTo>
                    <a:pt x="1" y="26"/>
                    <a:pt x="0" y="12"/>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6" name="Freeform 1646">
              <a:extLst>
                <a:ext uri="{FF2B5EF4-FFF2-40B4-BE49-F238E27FC236}">
                  <a16:creationId xmlns:a16="http://schemas.microsoft.com/office/drawing/2014/main" id="{7DD3142F-BE45-DFA7-DEF7-C6B6C35A6C03}"/>
                </a:ext>
              </a:extLst>
            </p:cNvPr>
            <p:cNvSpPr>
              <a:spLocks/>
            </p:cNvSpPr>
            <p:nvPr/>
          </p:nvSpPr>
          <p:spPr bwMode="auto">
            <a:xfrm>
              <a:off x="4390" y="1818"/>
              <a:ext cx="33" cy="98"/>
            </a:xfrm>
            <a:custGeom>
              <a:avLst/>
              <a:gdLst>
                <a:gd name="T0" fmla="*/ 140 w 16"/>
                <a:gd name="T1" fmla="*/ 464 h 45"/>
                <a:gd name="T2" fmla="*/ 43 w 16"/>
                <a:gd name="T3" fmla="*/ 309 h 45"/>
                <a:gd name="T4" fmla="*/ 0 w 16"/>
                <a:gd name="T5" fmla="*/ 124 h 45"/>
                <a:gd name="T6" fmla="*/ 17 w 16"/>
                <a:gd name="T7" fmla="*/ 0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45">
                  <a:moveTo>
                    <a:pt x="16" y="45"/>
                  </a:moveTo>
                  <a:cubicBezTo>
                    <a:pt x="13" y="39"/>
                    <a:pt x="8" y="35"/>
                    <a:pt x="5" y="30"/>
                  </a:cubicBezTo>
                  <a:cubicBezTo>
                    <a:pt x="2" y="25"/>
                    <a:pt x="0" y="18"/>
                    <a:pt x="0" y="12"/>
                  </a:cubicBezTo>
                  <a:cubicBezTo>
                    <a:pt x="0" y="8"/>
                    <a:pt x="0" y="3"/>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7" name="Freeform 1647">
              <a:extLst>
                <a:ext uri="{FF2B5EF4-FFF2-40B4-BE49-F238E27FC236}">
                  <a16:creationId xmlns:a16="http://schemas.microsoft.com/office/drawing/2014/main" id="{110044CC-43CE-7708-C844-49C02633754F}"/>
                </a:ext>
              </a:extLst>
            </p:cNvPr>
            <p:cNvSpPr>
              <a:spLocks/>
            </p:cNvSpPr>
            <p:nvPr/>
          </p:nvSpPr>
          <p:spPr bwMode="auto">
            <a:xfrm>
              <a:off x="4218" y="1641"/>
              <a:ext cx="67" cy="63"/>
            </a:xfrm>
            <a:custGeom>
              <a:avLst/>
              <a:gdLst>
                <a:gd name="T0" fmla="*/ 276 w 33"/>
                <a:gd name="T1" fmla="*/ 298 h 29"/>
                <a:gd name="T2" fmla="*/ 185 w 33"/>
                <a:gd name="T3" fmla="*/ 237 h 29"/>
                <a:gd name="T4" fmla="*/ 57 w 33"/>
                <a:gd name="T5" fmla="*/ 165 h 29"/>
                <a:gd name="T6" fmla="*/ 0 w 33"/>
                <a:gd name="T7" fmla="*/ 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29">
                  <a:moveTo>
                    <a:pt x="33" y="29"/>
                  </a:moveTo>
                  <a:cubicBezTo>
                    <a:pt x="29" y="27"/>
                    <a:pt x="26" y="25"/>
                    <a:pt x="22" y="23"/>
                  </a:cubicBezTo>
                  <a:cubicBezTo>
                    <a:pt x="16" y="21"/>
                    <a:pt x="11" y="21"/>
                    <a:pt x="7" y="16"/>
                  </a:cubicBezTo>
                  <a:cubicBezTo>
                    <a:pt x="4" y="13"/>
                    <a:pt x="3" y="4"/>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8" name="Freeform 1648">
              <a:extLst>
                <a:ext uri="{FF2B5EF4-FFF2-40B4-BE49-F238E27FC236}">
                  <a16:creationId xmlns:a16="http://schemas.microsoft.com/office/drawing/2014/main" id="{C317D600-FC90-DE5D-44E7-01AEC290539E}"/>
                </a:ext>
              </a:extLst>
            </p:cNvPr>
            <p:cNvSpPr>
              <a:spLocks/>
            </p:cNvSpPr>
            <p:nvPr/>
          </p:nvSpPr>
          <p:spPr bwMode="auto">
            <a:xfrm>
              <a:off x="4359" y="1783"/>
              <a:ext cx="29" cy="74"/>
            </a:xfrm>
            <a:custGeom>
              <a:avLst/>
              <a:gdLst>
                <a:gd name="T0" fmla="*/ 124 w 14"/>
                <a:gd name="T1" fmla="*/ 350 h 34"/>
                <a:gd name="T2" fmla="*/ 25 w 14"/>
                <a:gd name="T3" fmla="*/ 133 h 34"/>
                <a:gd name="T4" fmla="*/ 0 w 14"/>
                <a:gd name="T5" fmla="*/ 0 h 34"/>
                <a:gd name="T6" fmla="*/ 0 60000 65536"/>
                <a:gd name="T7" fmla="*/ 0 60000 65536"/>
                <a:gd name="T8" fmla="*/ 0 60000 65536"/>
              </a:gdLst>
              <a:ahLst/>
              <a:cxnLst>
                <a:cxn ang="T6">
                  <a:pos x="T0" y="T1"/>
                </a:cxn>
                <a:cxn ang="T7">
                  <a:pos x="T2" y="T3"/>
                </a:cxn>
                <a:cxn ang="T8">
                  <a:pos x="T4" y="T5"/>
                </a:cxn>
              </a:cxnLst>
              <a:rect l="0" t="0" r="r" b="b"/>
              <a:pathLst>
                <a:path w="14" h="34">
                  <a:moveTo>
                    <a:pt x="14" y="34"/>
                  </a:moveTo>
                  <a:cubicBezTo>
                    <a:pt x="10" y="26"/>
                    <a:pt x="4" y="21"/>
                    <a:pt x="3" y="13"/>
                  </a:cubicBezTo>
                  <a:cubicBezTo>
                    <a:pt x="2" y="9"/>
                    <a:pt x="0" y="2"/>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59" name="Freeform 1649">
              <a:extLst>
                <a:ext uri="{FF2B5EF4-FFF2-40B4-BE49-F238E27FC236}">
                  <a16:creationId xmlns:a16="http://schemas.microsoft.com/office/drawing/2014/main" id="{FC95D728-A404-A947-C7D2-22BE84036E29}"/>
                </a:ext>
              </a:extLst>
            </p:cNvPr>
            <p:cNvSpPr>
              <a:spLocks/>
            </p:cNvSpPr>
            <p:nvPr/>
          </p:nvSpPr>
          <p:spPr bwMode="auto">
            <a:xfrm>
              <a:off x="4320" y="1732"/>
              <a:ext cx="43" cy="83"/>
            </a:xfrm>
            <a:custGeom>
              <a:avLst/>
              <a:gdLst>
                <a:gd name="T0" fmla="*/ 180 w 21"/>
                <a:gd name="T1" fmla="*/ 395 h 38"/>
                <a:gd name="T2" fmla="*/ 0 w 21"/>
                <a:gd name="T3" fmla="*/ 0 h 38"/>
                <a:gd name="T4" fmla="*/ 0 60000 65536"/>
                <a:gd name="T5" fmla="*/ 0 60000 65536"/>
              </a:gdLst>
              <a:ahLst/>
              <a:cxnLst>
                <a:cxn ang="T4">
                  <a:pos x="T0" y="T1"/>
                </a:cxn>
                <a:cxn ang="T5">
                  <a:pos x="T2" y="T3"/>
                </a:cxn>
              </a:cxnLst>
              <a:rect l="0" t="0" r="r" b="b"/>
              <a:pathLst>
                <a:path w="21" h="38">
                  <a:moveTo>
                    <a:pt x="21" y="38"/>
                  </a:moveTo>
                  <a:cubicBezTo>
                    <a:pt x="8" y="28"/>
                    <a:pt x="2" y="16"/>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0" name="Freeform 1650">
              <a:extLst>
                <a:ext uri="{FF2B5EF4-FFF2-40B4-BE49-F238E27FC236}">
                  <a16:creationId xmlns:a16="http://schemas.microsoft.com/office/drawing/2014/main" id="{DC16435A-F8AC-E35C-11AF-3A278127E88D}"/>
                </a:ext>
              </a:extLst>
            </p:cNvPr>
            <p:cNvSpPr>
              <a:spLocks/>
            </p:cNvSpPr>
            <p:nvPr/>
          </p:nvSpPr>
          <p:spPr bwMode="auto">
            <a:xfrm>
              <a:off x="4281" y="1700"/>
              <a:ext cx="49" cy="78"/>
            </a:xfrm>
            <a:custGeom>
              <a:avLst/>
              <a:gdLst>
                <a:gd name="T0" fmla="*/ 204 w 24"/>
                <a:gd name="T1" fmla="*/ 366 h 36"/>
                <a:gd name="T2" fmla="*/ 25 w 24"/>
                <a:gd name="T3" fmla="*/ 113 h 36"/>
                <a:gd name="T4" fmla="*/ 0 w 24"/>
                <a:gd name="T5" fmla="*/ 0 h 36"/>
                <a:gd name="T6" fmla="*/ 0 60000 65536"/>
                <a:gd name="T7" fmla="*/ 0 60000 65536"/>
                <a:gd name="T8" fmla="*/ 0 60000 65536"/>
              </a:gdLst>
              <a:ahLst/>
              <a:cxnLst>
                <a:cxn ang="T6">
                  <a:pos x="T0" y="T1"/>
                </a:cxn>
                <a:cxn ang="T7">
                  <a:pos x="T2" y="T3"/>
                </a:cxn>
                <a:cxn ang="T8">
                  <a:pos x="T4" y="T5"/>
                </a:cxn>
              </a:cxnLst>
              <a:rect l="0" t="0" r="r" b="b"/>
              <a:pathLst>
                <a:path w="24" h="36">
                  <a:moveTo>
                    <a:pt x="24" y="36"/>
                  </a:moveTo>
                  <a:cubicBezTo>
                    <a:pt x="17" y="29"/>
                    <a:pt x="6" y="21"/>
                    <a:pt x="3" y="11"/>
                  </a:cubicBezTo>
                  <a:cubicBezTo>
                    <a:pt x="2" y="8"/>
                    <a:pt x="2" y="3"/>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1" name="Freeform 1651">
              <a:extLst>
                <a:ext uri="{FF2B5EF4-FFF2-40B4-BE49-F238E27FC236}">
                  <a16:creationId xmlns:a16="http://schemas.microsoft.com/office/drawing/2014/main" id="{7402CD4E-B3FF-002E-6D0B-ABF40F19BE75}"/>
                </a:ext>
              </a:extLst>
            </p:cNvPr>
            <p:cNvSpPr>
              <a:spLocks/>
            </p:cNvSpPr>
            <p:nvPr/>
          </p:nvSpPr>
          <p:spPr bwMode="auto">
            <a:xfrm>
              <a:off x="4230" y="1678"/>
              <a:ext cx="59" cy="59"/>
            </a:xfrm>
            <a:custGeom>
              <a:avLst/>
              <a:gdLst>
                <a:gd name="T0" fmla="*/ 244 w 29"/>
                <a:gd name="T1" fmla="*/ 282 h 27"/>
                <a:gd name="T2" fmla="*/ 0 w 29"/>
                <a:gd name="T3" fmla="*/ 0 h 27"/>
                <a:gd name="T4" fmla="*/ 0 60000 65536"/>
                <a:gd name="T5" fmla="*/ 0 60000 65536"/>
              </a:gdLst>
              <a:ahLst/>
              <a:cxnLst>
                <a:cxn ang="T4">
                  <a:pos x="T0" y="T1"/>
                </a:cxn>
                <a:cxn ang="T5">
                  <a:pos x="T2" y="T3"/>
                </a:cxn>
              </a:cxnLst>
              <a:rect l="0" t="0" r="r" b="b"/>
              <a:pathLst>
                <a:path w="29" h="27">
                  <a:moveTo>
                    <a:pt x="29" y="27"/>
                  </a:moveTo>
                  <a:cubicBezTo>
                    <a:pt x="18" y="20"/>
                    <a:pt x="7" y="12"/>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2" name="Freeform 1652">
              <a:extLst>
                <a:ext uri="{FF2B5EF4-FFF2-40B4-BE49-F238E27FC236}">
                  <a16:creationId xmlns:a16="http://schemas.microsoft.com/office/drawing/2014/main" id="{7CB54D60-F38A-E600-8159-9C284DD20A9B}"/>
                </a:ext>
              </a:extLst>
            </p:cNvPr>
            <p:cNvSpPr>
              <a:spLocks/>
            </p:cNvSpPr>
            <p:nvPr/>
          </p:nvSpPr>
          <p:spPr bwMode="auto">
            <a:xfrm>
              <a:off x="4201" y="1667"/>
              <a:ext cx="64" cy="54"/>
            </a:xfrm>
            <a:custGeom>
              <a:avLst/>
              <a:gdLst>
                <a:gd name="T0" fmla="*/ 273 w 31"/>
                <a:gd name="T1" fmla="*/ 253 h 25"/>
                <a:gd name="T2" fmla="*/ 175 w 31"/>
                <a:gd name="T3" fmla="*/ 210 h 25"/>
                <a:gd name="T4" fmla="*/ 89 w 31"/>
                <a:gd name="T5" fmla="*/ 149 h 25"/>
                <a:gd name="T6" fmla="*/ 0 w 31"/>
                <a:gd name="T7" fmla="*/ 0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5">
                  <a:moveTo>
                    <a:pt x="31" y="25"/>
                  </a:moveTo>
                  <a:cubicBezTo>
                    <a:pt x="28" y="23"/>
                    <a:pt x="23" y="23"/>
                    <a:pt x="20" y="21"/>
                  </a:cubicBezTo>
                  <a:cubicBezTo>
                    <a:pt x="16" y="20"/>
                    <a:pt x="13" y="17"/>
                    <a:pt x="10" y="15"/>
                  </a:cubicBezTo>
                  <a:cubicBezTo>
                    <a:pt x="3" y="11"/>
                    <a:pt x="2" y="7"/>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3" name="Freeform 1653">
              <a:extLst>
                <a:ext uri="{FF2B5EF4-FFF2-40B4-BE49-F238E27FC236}">
                  <a16:creationId xmlns:a16="http://schemas.microsoft.com/office/drawing/2014/main" id="{4B1C415C-75BA-FEB4-DCBA-DA776A38AB9D}"/>
                </a:ext>
              </a:extLst>
            </p:cNvPr>
            <p:cNvSpPr>
              <a:spLocks/>
            </p:cNvSpPr>
            <p:nvPr/>
          </p:nvSpPr>
          <p:spPr bwMode="auto">
            <a:xfrm>
              <a:off x="4298" y="1752"/>
              <a:ext cx="61" cy="66"/>
            </a:xfrm>
            <a:custGeom>
              <a:avLst/>
              <a:gdLst>
                <a:gd name="T0" fmla="*/ 252 w 30"/>
                <a:gd name="T1" fmla="*/ 310 h 30"/>
                <a:gd name="T2" fmla="*/ 0 w 30"/>
                <a:gd name="T3" fmla="*/ 0 h 30"/>
                <a:gd name="T4" fmla="*/ 0 60000 65536"/>
                <a:gd name="T5" fmla="*/ 0 60000 65536"/>
              </a:gdLst>
              <a:ahLst/>
              <a:cxnLst>
                <a:cxn ang="T4">
                  <a:pos x="T0" y="T1"/>
                </a:cxn>
                <a:cxn ang="T5">
                  <a:pos x="T2" y="T3"/>
                </a:cxn>
              </a:cxnLst>
              <a:rect l="0" t="0" r="r" b="b"/>
              <a:pathLst>
                <a:path w="30" h="30">
                  <a:moveTo>
                    <a:pt x="30" y="29"/>
                  </a:moveTo>
                  <a:cubicBezTo>
                    <a:pt x="11" y="30"/>
                    <a:pt x="5" y="14"/>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4" name="Freeform 1654">
              <a:extLst>
                <a:ext uri="{FF2B5EF4-FFF2-40B4-BE49-F238E27FC236}">
                  <a16:creationId xmlns:a16="http://schemas.microsoft.com/office/drawing/2014/main" id="{7C37A3B3-14A9-D692-9D78-1AC85E94DDCD}"/>
                </a:ext>
              </a:extLst>
            </p:cNvPr>
            <p:cNvSpPr>
              <a:spLocks/>
            </p:cNvSpPr>
            <p:nvPr/>
          </p:nvSpPr>
          <p:spPr bwMode="auto">
            <a:xfrm>
              <a:off x="4244" y="1717"/>
              <a:ext cx="56" cy="44"/>
            </a:xfrm>
            <a:custGeom>
              <a:avLst/>
              <a:gdLst>
                <a:gd name="T0" fmla="*/ 241 w 27"/>
                <a:gd name="T1" fmla="*/ 169 h 20"/>
                <a:gd name="T2" fmla="*/ 8 w 27"/>
                <a:gd name="T3" fmla="*/ 0 h 20"/>
                <a:gd name="T4" fmla="*/ 0 60000 65536"/>
                <a:gd name="T5" fmla="*/ 0 60000 65536"/>
              </a:gdLst>
              <a:ahLst/>
              <a:cxnLst>
                <a:cxn ang="T4">
                  <a:pos x="T0" y="T1"/>
                </a:cxn>
                <a:cxn ang="T5">
                  <a:pos x="T2" y="T3"/>
                </a:cxn>
              </a:cxnLst>
              <a:rect l="0" t="0" r="r" b="b"/>
              <a:pathLst>
                <a:path w="27" h="20">
                  <a:moveTo>
                    <a:pt x="27" y="16"/>
                  </a:moveTo>
                  <a:cubicBezTo>
                    <a:pt x="23" y="20"/>
                    <a:pt x="0" y="5"/>
                    <a:pt x="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5" name="Freeform 1655">
              <a:extLst>
                <a:ext uri="{FF2B5EF4-FFF2-40B4-BE49-F238E27FC236}">
                  <a16:creationId xmlns:a16="http://schemas.microsoft.com/office/drawing/2014/main" id="{01400ECB-1C43-007A-5CAE-22EC5DD89784}"/>
                </a:ext>
              </a:extLst>
            </p:cNvPr>
            <p:cNvSpPr>
              <a:spLocks/>
            </p:cNvSpPr>
            <p:nvPr/>
          </p:nvSpPr>
          <p:spPr bwMode="auto">
            <a:xfrm>
              <a:off x="4431" y="1953"/>
              <a:ext cx="22" cy="88"/>
            </a:xfrm>
            <a:custGeom>
              <a:avLst/>
              <a:gdLst>
                <a:gd name="T0" fmla="*/ 88 w 11"/>
                <a:gd name="T1" fmla="*/ 427 h 40"/>
                <a:gd name="T2" fmla="*/ 56 w 11"/>
                <a:gd name="T3" fmla="*/ 0 h 40"/>
                <a:gd name="T4" fmla="*/ 0 60000 65536"/>
                <a:gd name="T5" fmla="*/ 0 60000 65536"/>
              </a:gdLst>
              <a:ahLst/>
              <a:cxnLst>
                <a:cxn ang="T4">
                  <a:pos x="T0" y="T1"/>
                </a:cxn>
                <a:cxn ang="T5">
                  <a:pos x="T2" y="T3"/>
                </a:cxn>
              </a:cxnLst>
              <a:rect l="0" t="0" r="r" b="b"/>
              <a:pathLst>
                <a:path w="11" h="40">
                  <a:moveTo>
                    <a:pt x="11" y="40"/>
                  </a:moveTo>
                  <a:cubicBezTo>
                    <a:pt x="6" y="31"/>
                    <a:pt x="0" y="9"/>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6" name="Freeform 1656">
              <a:extLst>
                <a:ext uri="{FF2B5EF4-FFF2-40B4-BE49-F238E27FC236}">
                  <a16:creationId xmlns:a16="http://schemas.microsoft.com/office/drawing/2014/main" id="{83870AC2-683C-73F6-E246-9DED4AD7D667}"/>
                </a:ext>
              </a:extLst>
            </p:cNvPr>
            <p:cNvSpPr>
              <a:spLocks/>
            </p:cNvSpPr>
            <p:nvPr/>
          </p:nvSpPr>
          <p:spPr bwMode="auto">
            <a:xfrm>
              <a:off x="4419" y="1914"/>
              <a:ext cx="18" cy="87"/>
            </a:xfrm>
            <a:custGeom>
              <a:avLst/>
              <a:gdLst>
                <a:gd name="T0" fmla="*/ 72 w 9"/>
                <a:gd name="T1" fmla="*/ 411 h 40"/>
                <a:gd name="T2" fmla="*/ 0 w 9"/>
                <a:gd name="T3" fmla="*/ 141 h 40"/>
                <a:gd name="T4" fmla="*/ 8 w 9"/>
                <a:gd name="T5" fmla="*/ 0 h 40"/>
                <a:gd name="T6" fmla="*/ 0 60000 65536"/>
                <a:gd name="T7" fmla="*/ 0 60000 65536"/>
                <a:gd name="T8" fmla="*/ 0 60000 65536"/>
              </a:gdLst>
              <a:ahLst/>
              <a:cxnLst>
                <a:cxn ang="T6">
                  <a:pos x="T0" y="T1"/>
                </a:cxn>
                <a:cxn ang="T7">
                  <a:pos x="T2" y="T3"/>
                </a:cxn>
                <a:cxn ang="T8">
                  <a:pos x="T4" y="T5"/>
                </a:cxn>
              </a:cxnLst>
              <a:rect l="0" t="0" r="r" b="b"/>
              <a:pathLst>
                <a:path w="9" h="40">
                  <a:moveTo>
                    <a:pt x="9" y="40"/>
                  </a:moveTo>
                  <a:cubicBezTo>
                    <a:pt x="4" y="33"/>
                    <a:pt x="1" y="23"/>
                    <a:pt x="0" y="14"/>
                  </a:cubicBezTo>
                  <a:cubicBezTo>
                    <a:pt x="0" y="10"/>
                    <a:pt x="3" y="3"/>
                    <a:pt x="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7" name="Freeform 1657">
              <a:extLst>
                <a:ext uri="{FF2B5EF4-FFF2-40B4-BE49-F238E27FC236}">
                  <a16:creationId xmlns:a16="http://schemas.microsoft.com/office/drawing/2014/main" id="{14D4342C-FF54-7470-EA89-8D9C277A23EB}"/>
                </a:ext>
              </a:extLst>
            </p:cNvPr>
            <p:cNvSpPr>
              <a:spLocks/>
            </p:cNvSpPr>
            <p:nvPr/>
          </p:nvSpPr>
          <p:spPr bwMode="auto">
            <a:xfrm>
              <a:off x="4390" y="1879"/>
              <a:ext cx="26" cy="79"/>
            </a:xfrm>
            <a:custGeom>
              <a:avLst/>
              <a:gdLst>
                <a:gd name="T0" fmla="*/ 104 w 13"/>
                <a:gd name="T1" fmla="*/ 380 h 36"/>
                <a:gd name="T2" fmla="*/ 32 w 13"/>
                <a:gd name="T3" fmla="*/ 0 h 36"/>
                <a:gd name="T4" fmla="*/ 0 60000 65536"/>
                <a:gd name="T5" fmla="*/ 0 60000 65536"/>
              </a:gdLst>
              <a:ahLst/>
              <a:cxnLst>
                <a:cxn ang="T4">
                  <a:pos x="T0" y="T1"/>
                </a:cxn>
                <a:cxn ang="T5">
                  <a:pos x="T2" y="T3"/>
                </a:cxn>
              </a:cxnLst>
              <a:rect l="0" t="0" r="r" b="b"/>
              <a:pathLst>
                <a:path w="13" h="36">
                  <a:moveTo>
                    <a:pt x="13" y="36"/>
                  </a:moveTo>
                  <a:cubicBezTo>
                    <a:pt x="6" y="27"/>
                    <a:pt x="0" y="13"/>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8" name="Freeform 1658">
              <a:extLst>
                <a:ext uri="{FF2B5EF4-FFF2-40B4-BE49-F238E27FC236}">
                  <a16:creationId xmlns:a16="http://schemas.microsoft.com/office/drawing/2014/main" id="{C3A037DA-A1D3-F35B-25C0-4211AD980B1C}"/>
                </a:ext>
              </a:extLst>
            </p:cNvPr>
            <p:cNvSpPr>
              <a:spLocks/>
            </p:cNvSpPr>
            <p:nvPr/>
          </p:nvSpPr>
          <p:spPr bwMode="auto">
            <a:xfrm>
              <a:off x="4361" y="1833"/>
              <a:ext cx="35" cy="90"/>
            </a:xfrm>
            <a:custGeom>
              <a:avLst/>
              <a:gdLst>
                <a:gd name="T0" fmla="*/ 148 w 17"/>
                <a:gd name="T1" fmla="*/ 435 h 41"/>
                <a:gd name="T2" fmla="*/ 43 w 17"/>
                <a:gd name="T3" fmla="*/ 0 h 41"/>
                <a:gd name="T4" fmla="*/ 0 60000 65536"/>
                <a:gd name="T5" fmla="*/ 0 60000 65536"/>
              </a:gdLst>
              <a:ahLst/>
              <a:cxnLst>
                <a:cxn ang="T4">
                  <a:pos x="T0" y="T1"/>
                </a:cxn>
                <a:cxn ang="T5">
                  <a:pos x="T2" y="T3"/>
                </a:cxn>
              </a:cxnLst>
              <a:rect l="0" t="0" r="r" b="b"/>
              <a:pathLst>
                <a:path w="17" h="41">
                  <a:moveTo>
                    <a:pt x="17" y="41"/>
                  </a:moveTo>
                  <a:cubicBezTo>
                    <a:pt x="10" y="30"/>
                    <a:pt x="0" y="14"/>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69" name="Freeform 1659">
              <a:extLst>
                <a:ext uri="{FF2B5EF4-FFF2-40B4-BE49-F238E27FC236}">
                  <a16:creationId xmlns:a16="http://schemas.microsoft.com/office/drawing/2014/main" id="{8C270318-9FB8-1538-2613-12E7B481710A}"/>
                </a:ext>
              </a:extLst>
            </p:cNvPr>
            <p:cNvSpPr>
              <a:spLocks/>
            </p:cNvSpPr>
            <p:nvPr/>
          </p:nvSpPr>
          <p:spPr bwMode="auto">
            <a:xfrm>
              <a:off x="4328" y="1809"/>
              <a:ext cx="45" cy="76"/>
            </a:xfrm>
            <a:custGeom>
              <a:avLst/>
              <a:gdLst>
                <a:gd name="T0" fmla="*/ 188 w 22"/>
                <a:gd name="T1" fmla="*/ 358 h 35"/>
                <a:gd name="T2" fmla="*/ 129 w 22"/>
                <a:gd name="T3" fmla="*/ 278 h 35"/>
                <a:gd name="T4" fmla="*/ 59 w 22"/>
                <a:gd name="T5" fmla="*/ 156 h 35"/>
                <a:gd name="T6" fmla="*/ 0 w 22"/>
                <a:gd name="T7" fmla="*/ 0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35">
                  <a:moveTo>
                    <a:pt x="22" y="35"/>
                  </a:moveTo>
                  <a:cubicBezTo>
                    <a:pt x="21" y="31"/>
                    <a:pt x="17" y="30"/>
                    <a:pt x="15" y="27"/>
                  </a:cubicBezTo>
                  <a:cubicBezTo>
                    <a:pt x="11" y="23"/>
                    <a:pt x="9" y="19"/>
                    <a:pt x="7" y="15"/>
                  </a:cubicBezTo>
                  <a:cubicBezTo>
                    <a:pt x="4" y="10"/>
                    <a:pt x="2" y="5"/>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0" name="Freeform 1660">
              <a:extLst>
                <a:ext uri="{FF2B5EF4-FFF2-40B4-BE49-F238E27FC236}">
                  <a16:creationId xmlns:a16="http://schemas.microsoft.com/office/drawing/2014/main" id="{A3ADBE3A-47CB-A6FA-F346-44F3EDD974F0}"/>
                </a:ext>
              </a:extLst>
            </p:cNvPr>
            <p:cNvSpPr>
              <a:spLocks/>
            </p:cNvSpPr>
            <p:nvPr/>
          </p:nvSpPr>
          <p:spPr bwMode="auto">
            <a:xfrm>
              <a:off x="4363" y="1883"/>
              <a:ext cx="31" cy="101"/>
            </a:xfrm>
            <a:custGeom>
              <a:avLst/>
              <a:gdLst>
                <a:gd name="T0" fmla="*/ 35 w 15"/>
                <a:gd name="T1" fmla="*/ 0 h 46"/>
                <a:gd name="T2" fmla="*/ 107 w 15"/>
                <a:gd name="T3" fmla="*/ 487 h 46"/>
                <a:gd name="T4" fmla="*/ 124 w 15"/>
                <a:gd name="T5" fmla="*/ 178 h 46"/>
                <a:gd name="T6" fmla="*/ 0 60000 65536"/>
                <a:gd name="T7" fmla="*/ 0 60000 65536"/>
                <a:gd name="T8" fmla="*/ 0 60000 65536"/>
              </a:gdLst>
              <a:ahLst/>
              <a:cxnLst>
                <a:cxn ang="T6">
                  <a:pos x="T0" y="T1"/>
                </a:cxn>
                <a:cxn ang="T7">
                  <a:pos x="T2" y="T3"/>
                </a:cxn>
                <a:cxn ang="T8">
                  <a:pos x="T4" y="T5"/>
                </a:cxn>
              </a:cxnLst>
              <a:rect l="0" t="0" r="r" b="b"/>
              <a:pathLst>
                <a:path w="15" h="46">
                  <a:moveTo>
                    <a:pt x="4" y="0"/>
                  </a:moveTo>
                  <a:cubicBezTo>
                    <a:pt x="0" y="12"/>
                    <a:pt x="9" y="26"/>
                    <a:pt x="12" y="46"/>
                  </a:cubicBezTo>
                  <a:cubicBezTo>
                    <a:pt x="12" y="37"/>
                    <a:pt x="15" y="26"/>
                    <a:pt x="14"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1" name="Freeform 1661">
              <a:extLst>
                <a:ext uri="{FF2B5EF4-FFF2-40B4-BE49-F238E27FC236}">
                  <a16:creationId xmlns:a16="http://schemas.microsoft.com/office/drawing/2014/main" id="{FC204C75-F123-4901-99F5-0569ADBD5021}"/>
                </a:ext>
              </a:extLst>
            </p:cNvPr>
            <p:cNvSpPr>
              <a:spLocks/>
            </p:cNvSpPr>
            <p:nvPr/>
          </p:nvSpPr>
          <p:spPr bwMode="auto">
            <a:xfrm>
              <a:off x="4388" y="1940"/>
              <a:ext cx="22" cy="92"/>
            </a:xfrm>
            <a:custGeom>
              <a:avLst/>
              <a:gdLst>
                <a:gd name="T0" fmla="*/ 64 w 11"/>
                <a:gd name="T1" fmla="*/ 0 h 42"/>
                <a:gd name="T2" fmla="*/ 56 w 11"/>
                <a:gd name="T3" fmla="*/ 210 h 42"/>
                <a:gd name="T4" fmla="*/ 16 w 11"/>
                <a:gd name="T5" fmla="*/ 442 h 42"/>
                <a:gd name="T6" fmla="*/ 0 w 11"/>
                <a:gd name="T7" fmla="*/ 177 h 4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42">
                  <a:moveTo>
                    <a:pt x="8" y="0"/>
                  </a:moveTo>
                  <a:cubicBezTo>
                    <a:pt x="11" y="8"/>
                    <a:pt x="9" y="13"/>
                    <a:pt x="7" y="20"/>
                  </a:cubicBezTo>
                  <a:cubicBezTo>
                    <a:pt x="5" y="27"/>
                    <a:pt x="5" y="35"/>
                    <a:pt x="2" y="42"/>
                  </a:cubicBezTo>
                  <a:cubicBezTo>
                    <a:pt x="2" y="34"/>
                    <a:pt x="0" y="25"/>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2" name="Freeform 1662">
              <a:extLst>
                <a:ext uri="{FF2B5EF4-FFF2-40B4-BE49-F238E27FC236}">
                  <a16:creationId xmlns:a16="http://schemas.microsoft.com/office/drawing/2014/main" id="{110EDE4F-F749-51A5-1501-C86A292B8CC6}"/>
                </a:ext>
              </a:extLst>
            </p:cNvPr>
            <p:cNvSpPr>
              <a:spLocks/>
            </p:cNvSpPr>
            <p:nvPr/>
          </p:nvSpPr>
          <p:spPr bwMode="auto">
            <a:xfrm>
              <a:off x="4404" y="1975"/>
              <a:ext cx="43" cy="53"/>
            </a:xfrm>
            <a:custGeom>
              <a:avLst/>
              <a:gdLst>
                <a:gd name="T0" fmla="*/ 8 w 21"/>
                <a:gd name="T1" fmla="*/ 0 h 24"/>
                <a:gd name="T2" fmla="*/ 180 w 21"/>
                <a:gd name="T3" fmla="*/ 258 h 24"/>
                <a:gd name="T4" fmla="*/ 0 60000 65536"/>
                <a:gd name="T5" fmla="*/ 0 60000 65536"/>
              </a:gdLst>
              <a:ahLst/>
              <a:cxnLst>
                <a:cxn ang="T4">
                  <a:pos x="T0" y="T1"/>
                </a:cxn>
                <a:cxn ang="T5">
                  <a:pos x="T2" y="T3"/>
                </a:cxn>
              </a:cxnLst>
              <a:rect l="0" t="0" r="r" b="b"/>
              <a:pathLst>
                <a:path w="21" h="24">
                  <a:moveTo>
                    <a:pt x="1" y="0"/>
                  </a:moveTo>
                  <a:cubicBezTo>
                    <a:pt x="0" y="10"/>
                    <a:pt x="12" y="20"/>
                    <a:pt x="21"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3" name="Freeform 1663">
              <a:extLst>
                <a:ext uri="{FF2B5EF4-FFF2-40B4-BE49-F238E27FC236}">
                  <a16:creationId xmlns:a16="http://schemas.microsoft.com/office/drawing/2014/main" id="{BB3B62FE-43D4-7B6A-22A0-A370433496AA}"/>
                </a:ext>
              </a:extLst>
            </p:cNvPr>
            <p:cNvSpPr>
              <a:spLocks/>
            </p:cNvSpPr>
            <p:nvPr/>
          </p:nvSpPr>
          <p:spPr bwMode="auto">
            <a:xfrm>
              <a:off x="4392" y="2003"/>
              <a:ext cx="27" cy="62"/>
            </a:xfrm>
            <a:custGeom>
              <a:avLst/>
              <a:gdLst>
                <a:gd name="T0" fmla="*/ 100 w 13"/>
                <a:gd name="T1" fmla="*/ 0 h 28"/>
                <a:gd name="T2" fmla="*/ 100 w 13"/>
                <a:gd name="T3" fmla="*/ 162 h 28"/>
                <a:gd name="T4" fmla="*/ 25 w 13"/>
                <a:gd name="T5" fmla="*/ 303 h 28"/>
                <a:gd name="T6" fmla="*/ 0 w 13"/>
                <a:gd name="T7" fmla="*/ 153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8">
                  <a:moveTo>
                    <a:pt x="11" y="0"/>
                  </a:moveTo>
                  <a:cubicBezTo>
                    <a:pt x="13" y="5"/>
                    <a:pt x="13" y="10"/>
                    <a:pt x="11" y="15"/>
                  </a:cubicBezTo>
                  <a:cubicBezTo>
                    <a:pt x="10" y="18"/>
                    <a:pt x="6" y="28"/>
                    <a:pt x="3" y="28"/>
                  </a:cubicBezTo>
                  <a:cubicBezTo>
                    <a:pt x="2" y="23"/>
                    <a:pt x="2" y="19"/>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4" name="Freeform 1664">
              <a:extLst>
                <a:ext uri="{FF2B5EF4-FFF2-40B4-BE49-F238E27FC236}">
                  <a16:creationId xmlns:a16="http://schemas.microsoft.com/office/drawing/2014/main" id="{838CC0D4-CC2E-9FE1-DE9E-A952B15D2DAB}"/>
                </a:ext>
              </a:extLst>
            </p:cNvPr>
            <p:cNvSpPr>
              <a:spLocks/>
            </p:cNvSpPr>
            <p:nvPr/>
          </p:nvSpPr>
          <p:spPr bwMode="auto">
            <a:xfrm>
              <a:off x="4433" y="2021"/>
              <a:ext cx="1" cy="48"/>
            </a:xfrm>
            <a:custGeom>
              <a:avLst/>
              <a:gdLst>
                <a:gd name="T0" fmla="*/ 0 w 1"/>
                <a:gd name="T1" fmla="*/ 0 h 22"/>
                <a:gd name="T2" fmla="*/ 0 w 1"/>
                <a:gd name="T3" fmla="*/ 229 h 22"/>
                <a:gd name="T4" fmla="*/ 0 60000 65536"/>
                <a:gd name="T5" fmla="*/ 0 60000 65536"/>
              </a:gdLst>
              <a:ahLst/>
              <a:cxnLst>
                <a:cxn ang="T4">
                  <a:pos x="T0" y="T1"/>
                </a:cxn>
                <a:cxn ang="T5">
                  <a:pos x="T2" y="T3"/>
                </a:cxn>
              </a:cxnLst>
              <a:rect l="0" t="0" r="r" b="b"/>
              <a:pathLst>
                <a:path w="1" h="22">
                  <a:moveTo>
                    <a:pt x="0" y="0"/>
                  </a:moveTo>
                  <a:cubicBezTo>
                    <a:pt x="0" y="7"/>
                    <a:pt x="0" y="15"/>
                    <a:pt x="0"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5" name="Freeform 1665">
              <a:extLst>
                <a:ext uri="{FF2B5EF4-FFF2-40B4-BE49-F238E27FC236}">
                  <a16:creationId xmlns:a16="http://schemas.microsoft.com/office/drawing/2014/main" id="{E5C5F83B-D240-2ED1-1292-9FFE2E0F4AC0}"/>
                </a:ext>
              </a:extLst>
            </p:cNvPr>
            <p:cNvSpPr>
              <a:spLocks/>
            </p:cNvSpPr>
            <p:nvPr/>
          </p:nvSpPr>
          <p:spPr bwMode="auto">
            <a:xfrm>
              <a:off x="4060" y="1658"/>
              <a:ext cx="55" cy="20"/>
            </a:xfrm>
            <a:custGeom>
              <a:avLst/>
              <a:gdLst>
                <a:gd name="T0" fmla="*/ 0 w 27"/>
                <a:gd name="T1" fmla="*/ 64 h 9"/>
                <a:gd name="T2" fmla="*/ 228 w 27"/>
                <a:gd name="T3" fmla="*/ 0 h 9"/>
                <a:gd name="T4" fmla="*/ 0 60000 65536"/>
                <a:gd name="T5" fmla="*/ 0 60000 65536"/>
              </a:gdLst>
              <a:ahLst/>
              <a:cxnLst>
                <a:cxn ang="T4">
                  <a:pos x="T0" y="T1"/>
                </a:cxn>
                <a:cxn ang="T5">
                  <a:pos x="T2" y="T3"/>
                </a:cxn>
              </a:cxnLst>
              <a:rect l="0" t="0" r="r" b="b"/>
              <a:pathLst>
                <a:path w="27" h="9">
                  <a:moveTo>
                    <a:pt x="0" y="6"/>
                  </a:moveTo>
                  <a:cubicBezTo>
                    <a:pt x="7" y="9"/>
                    <a:pt x="21" y="5"/>
                    <a:pt x="2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6" name="Freeform 1666">
              <a:extLst>
                <a:ext uri="{FF2B5EF4-FFF2-40B4-BE49-F238E27FC236}">
                  <a16:creationId xmlns:a16="http://schemas.microsoft.com/office/drawing/2014/main" id="{25E1E671-F4DE-1D3B-5235-80B8E69AD04F}"/>
                </a:ext>
              </a:extLst>
            </p:cNvPr>
            <p:cNvSpPr>
              <a:spLocks/>
            </p:cNvSpPr>
            <p:nvPr/>
          </p:nvSpPr>
          <p:spPr bwMode="auto">
            <a:xfrm>
              <a:off x="4062" y="1641"/>
              <a:ext cx="76" cy="19"/>
            </a:xfrm>
            <a:custGeom>
              <a:avLst/>
              <a:gdLst>
                <a:gd name="T0" fmla="*/ 0 w 37"/>
                <a:gd name="T1" fmla="*/ 0 h 9"/>
                <a:gd name="T2" fmla="*/ 156 w 37"/>
                <a:gd name="T3" fmla="*/ 57 h 9"/>
                <a:gd name="T4" fmla="*/ 320 w 37"/>
                <a:gd name="T5" fmla="*/ 68 h 9"/>
                <a:gd name="T6" fmla="*/ 0 60000 65536"/>
                <a:gd name="T7" fmla="*/ 0 60000 65536"/>
                <a:gd name="T8" fmla="*/ 0 60000 65536"/>
              </a:gdLst>
              <a:ahLst/>
              <a:cxnLst>
                <a:cxn ang="T6">
                  <a:pos x="T0" y="T1"/>
                </a:cxn>
                <a:cxn ang="T7">
                  <a:pos x="T2" y="T3"/>
                </a:cxn>
                <a:cxn ang="T8">
                  <a:pos x="T4" y="T5"/>
                </a:cxn>
              </a:cxnLst>
              <a:rect l="0" t="0" r="r" b="b"/>
              <a:pathLst>
                <a:path w="37" h="9">
                  <a:moveTo>
                    <a:pt x="0" y="0"/>
                  </a:moveTo>
                  <a:cubicBezTo>
                    <a:pt x="6" y="3"/>
                    <a:pt x="11" y="5"/>
                    <a:pt x="18" y="6"/>
                  </a:cubicBezTo>
                  <a:cubicBezTo>
                    <a:pt x="23" y="7"/>
                    <a:pt x="32" y="9"/>
                    <a:pt x="37"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7" name="Freeform 1667">
              <a:extLst>
                <a:ext uri="{FF2B5EF4-FFF2-40B4-BE49-F238E27FC236}">
                  <a16:creationId xmlns:a16="http://schemas.microsoft.com/office/drawing/2014/main" id="{AFF122D0-EF1B-3927-8ABF-093DE0CEB2CA}"/>
                </a:ext>
              </a:extLst>
            </p:cNvPr>
            <p:cNvSpPr>
              <a:spLocks/>
            </p:cNvSpPr>
            <p:nvPr/>
          </p:nvSpPr>
          <p:spPr bwMode="auto">
            <a:xfrm>
              <a:off x="4132" y="1645"/>
              <a:ext cx="75" cy="52"/>
            </a:xfrm>
            <a:custGeom>
              <a:avLst/>
              <a:gdLst>
                <a:gd name="T0" fmla="*/ 0 w 37"/>
                <a:gd name="T1" fmla="*/ 0 h 24"/>
                <a:gd name="T2" fmla="*/ 308 w 37"/>
                <a:gd name="T3" fmla="*/ 193 h 24"/>
                <a:gd name="T4" fmla="*/ 0 60000 65536"/>
                <a:gd name="T5" fmla="*/ 0 60000 65536"/>
              </a:gdLst>
              <a:ahLst/>
              <a:cxnLst>
                <a:cxn ang="T4">
                  <a:pos x="T0" y="T1"/>
                </a:cxn>
                <a:cxn ang="T5">
                  <a:pos x="T2" y="T3"/>
                </a:cxn>
              </a:cxnLst>
              <a:rect l="0" t="0" r="r" b="b"/>
              <a:pathLst>
                <a:path w="37" h="24">
                  <a:moveTo>
                    <a:pt x="0" y="0"/>
                  </a:moveTo>
                  <a:cubicBezTo>
                    <a:pt x="3" y="13"/>
                    <a:pt x="25" y="24"/>
                    <a:pt x="37"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8" name="Freeform 1668">
              <a:extLst>
                <a:ext uri="{FF2B5EF4-FFF2-40B4-BE49-F238E27FC236}">
                  <a16:creationId xmlns:a16="http://schemas.microsoft.com/office/drawing/2014/main" id="{85C43603-EBC1-1E1C-62D4-26B7F959906E}"/>
                </a:ext>
              </a:extLst>
            </p:cNvPr>
            <p:cNvSpPr>
              <a:spLocks/>
            </p:cNvSpPr>
            <p:nvPr/>
          </p:nvSpPr>
          <p:spPr bwMode="auto">
            <a:xfrm>
              <a:off x="4060" y="1627"/>
              <a:ext cx="141" cy="40"/>
            </a:xfrm>
            <a:custGeom>
              <a:avLst/>
              <a:gdLst>
                <a:gd name="T0" fmla="*/ 0 w 69"/>
                <a:gd name="T1" fmla="*/ 64 h 18"/>
                <a:gd name="T2" fmla="*/ 229 w 69"/>
                <a:gd name="T3" fmla="*/ 44 h 18"/>
                <a:gd name="T4" fmla="*/ 288 w 69"/>
                <a:gd name="T5" fmla="*/ 98 h 18"/>
                <a:gd name="T6" fmla="*/ 589 w 69"/>
                <a:gd name="T7" fmla="*/ 198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9" h="18">
                  <a:moveTo>
                    <a:pt x="0" y="6"/>
                  </a:moveTo>
                  <a:cubicBezTo>
                    <a:pt x="8" y="3"/>
                    <a:pt x="19" y="0"/>
                    <a:pt x="27" y="4"/>
                  </a:cubicBezTo>
                  <a:cubicBezTo>
                    <a:pt x="29" y="5"/>
                    <a:pt x="32" y="7"/>
                    <a:pt x="34" y="9"/>
                  </a:cubicBezTo>
                  <a:cubicBezTo>
                    <a:pt x="39" y="4"/>
                    <a:pt x="66" y="10"/>
                    <a:pt x="69"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79" name="Freeform 1669">
              <a:extLst>
                <a:ext uri="{FF2B5EF4-FFF2-40B4-BE49-F238E27FC236}">
                  <a16:creationId xmlns:a16="http://schemas.microsoft.com/office/drawing/2014/main" id="{27A14C9A-93B7-8ACD-581C-C40B5F1B937E}"/>
                </a:ext>
              </a:extLst>
            </p:cNvPr>
            <p:cNvSpPr>
              <a:spLocks/>
            </p:cNvSpPr>
            <p:nvPr/>
          </p:nvSpPr>
          <p:spPr bwMode="auto">
            <a:xfrm>
              <a:off x="4199" y="1651"/>
              <a:ext cx="33" cy="27"/>
            </a:xfrm>
            <a:custGeom>
              <a:avLst/>
              <a:gdLst>
                <a:gd name="T0" fmla="*/ 8 w 16"/>
                <a:gd name="T1" fmla="*/ 92 h 12"/>
                <a:gd name="T2" fmla="*/ 0 w 16"/>
                <a:gd name="T3" fmla="*/ 0 h 12"/>
                <a:gd name="T4" fmla="*/ 140 w 16"/>
                <a:gd name="T5" fmla="*/ 137 h 12"/>
                <a:gd name="T6" fmla="*/ 0 60000 65536"/>
                <a:gd name="T7" fmla="*/ 0 60000 65536"/>
                <a:gd name="T8" fmla="*/ 0 60000 65536"/>
              </a:gdLst>
              <a:ahLst/>
              <a:cxnLst>
                <a:cxn ang="T6">
                  <a:pos x="T0" y="T1"/>
                </a:cxn>
                <a:cxn ang="T7">
                  <a:pos x="T2" y="T3"/>
                </a:cxn>
                <a:cxn ang="T8">
                  <a:pos x="T4" y="T5"/>
                </a:cxn>
              </a:cxnLst>
              <a:rect l="0" t="0" r="r" b="b"/>
              <a:pathLst>
                <a:path w="16" h="12">
                  <a:moveTo>
                    <a:pt x="1" y="8"/>
                  </a:moveTo>
                  <a:cubicBezTo>
                    <a:pt x="0" y="6"/>
                    <a:pt x="0" y="3"/>
                    <a:pt x="0" y="0"/>
                  </a:cubicBezTo>
                  <a:cubicBezTo>
                    <a:pt x="6" y="1"/>
                    <a:pt x="13" y="8"/>
                    <a:pt x="16"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0" name="Freeform 1670">
              <a:extLst>
                <a:ext uri="{FF2B5EF4-FFF2-40B4-BE49-F238E27FC236}">
                  <a16:creationId xmlns:a16="http://schemas.microsoft.com/office/drawing/2014/main" id="{8D1B5EA5-AA50-C358-D5FF-59D64F4D5F3B}"/>
                </a:ext>
              </a:extLst>
            </p:cNvPr>
            <p:cNvSpPr>
              <a:spLocks/>
            </p:cNvSpPr>
            <p:nvPr/>
          </p:nvSpPr>
          <p:spPr bwMode="auto">
            <a:xfrm>
              <a:off x="4048" y="1584"/>
              <a:ext cx="69" cy="50"/>
            </a:xfrm>
            <a:custGeom>
              <a:avLst/>
              <a:gdLst>
                <a:gd name="T0" fmla="*/ 0 w 34"/>
                <a:gd name="T1" fmla="*/ 165 h 23"/>
                <a:gd name="T2" fmla="*/ 284 w 34"/>
                <a:gd name="T3" fmla="*/ 0 h 23"/>
                <a:gd name="T4" fmla="*/ 0 60000 65536"/>
                <a:gd name="T5" fmla="*/ 0 60000 65536"/>
              </a:gdLst>
              <a:ahLst/>
              <a:cxnLst>
                <a:cxn ang="T4">
                  <a:pos x="T0" y="T1"/>
                </a:cxn>
                <a:cxn ang="T5">
                  <a:pos x="T2" y="T3"/>
                </a:cxn>
              </a:cxnLst>
              <a:rect l="0" t="0" r="r" b="b"/>
              <a:pathLst>
                <a:path w="34" h="23">
                  <a:moveTo>
                    <a:pt x="0" y="16"/>
                  </a:moveTo>
                  <a:cubicBezTo>
                    <a:pt x="12" y="23"/>
                    <a:pt x="28" y="8"/>
                    <a:pt x="3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1" name="Freeform 1671">
              <a:extLst>
                <a:ext uri="{FF2B5EF4-FFF2-40B4-BE49-F238E27FC236}">
                  <a16:creationId xmlns:a16="http://schemas.microsoft.com/office/drawing/2014/main" id="{5E06F35C-B8E4-628C-DCD5-B87B4492728E}"/>
                </a:ext>
              </a:extLst>
            </p:cNvPr>
            <p:cNvSpPr>
              <a:spLocks/>
            </p:cNvSpPr>
            <p:nvPr/>
          </p:nvSpPr>
          <p:spPr bwMode="auto">
            <a:xfrm>
              <a:off x="4140" y="1568"/>
              <a:ext cx="86" cy="40"/>
            </a:xfrm>
            <a:custGeom>
              <a:avLst/>
              <a:gdLst>
                <a:gd name="T0" fmla="*/ 8 w 42"/>
                <a:gd name="T1" fmla="*/ 53 h 18"/>
                <a:gd name="T2" fmla="*/ 360 w 42"/>
                <a:gd name="T3" fmla="*/ 142 h 18"/>
                <a:gd name="T4" fmla="*/ 0 w 42"/>
                <a:gd name="T5" fmla="*/ 64 h 18"/>
                <a:gd name="T6" fmla="*/ 0 60000 65536"/>
                <a:gd name="T7" fmla="*/ 0 60000 65536"/>
                <a:gd name="T8" fmla="*/ 0 60000 65536"/>
              </a:gdLst>
              <a:ahLst/>
              <a:cxnLst>
                <a:cxn ang="T6">
                  <a:pos x="T0" y="T1"/>
                </a:cxn>
                <a:cxn ang="T7">
                  <a:pos x="T2" y="T3"/>
                </a:cxn>
                <a:cxn ang="T8">
                  <a:pos x="T4" y="T5"/>
                </a:cxn>
              </a:cxnLst>
              <a:rect l="0" t="0" r="r" b="b"/>
              <a:pathLst>
                <a:path w="42" h="18">
                  <a:moveTo>
                    <a:pt x="1" y="5"/>
                  </a:moveTo>
                  <a:cubicBezTo>
                    <a:pt x="12" y="0"/>
                    <a:pt x="33" y="5"/>
                    <a:pt x="42" y="13"/>
                  </a:cubicBezTo>
                  <a:cubicBezTo>
                    <a:pt x="31" y="17"/>
                    <a:pt x="3" y="18"/>
                    <a:pt x="0"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2" name="Freeform 1672">
              <a:extLst>
                <a:ext uri="{FF2B5EF4-FFF2-40B4-BE49-F238E27FC236}">
                  <a16:creationId xmlns:a16="http://schemas.microsoft.com/office/drawing/2014/main" id="{B403FDA3-AAE5-CA6D-9F61-E11AB19A0F5A}"/>
                </a:ext>
              </a:extLst>
            </p:cNvPr>
            <p:cNvSpPr>
              <a:spLocks/>
            </p:cNvSpPr>
            <p:nvPr/>
          </p:nvSpPr>
          <p:spPr bwMode="auto">
            <a:xfrm>
              <a:off x="4169" y="1603"/>
              <a:ext cx="69" cy="40"/>
            </a:xfrm>
            <a:custGeom>
              <a:avLst/>
              <a:gdLst>
                <a:gd name="T0" fmla="*/ 0 w 34"/>
                <a:gd name="T1" fmla="*/ 0 h 18"/>
                <a:gd name="T2" fmla="*/ 160 w 34"/>
                <a:gd name="T3" fmla="*/ 162 h 18"/>
                <a:gd name="T4" fmla="*/ 284 w 34"/>
                <a:gd name="T5" fmla="*/ 187 h 18"/>
                <a:gd name="T6" fmla="*/ 0 60000 65536"/>
                <a:gd name="T7" fmla="*/ 0 60000 65536"/>
                <a:gd name="T8" fmla="*/ 0 60000 65536"/>
              </a:gdLst>
              <a:ahLst/>
              <a:cxnLst>
                <a:cxn ang="T6">
                  <a:pos x="T0" y="T1"/>
                </a:cxn>
                <a:cxn ang="T7">
                  <a:pos x="T2" y="T3"/>
                </a:cxn>
                <a:cxn ang="T8">
                  <a:pos x="T4" y="T5"/>
                </a:cxn>
              </a:cxnLst>
              <a:rect l="0" t="0" r="r" b="b"/>
              <a:pathLst>
                <a:path w="34" h="18">
                  <a:moveTo>
                    <a:pt x="0" y="0"/>
                  </a:moveTo>
                  <a:cubicBezTo>
                    <a:pt x="6" y="6"/>
                    <a:pt x="11" y="12"/>
                    <a:pt x="19" y="15"/>
                  </a:cubicBezTo>
                  <a:cubicBezTo>
                    <a:pt x="24" y="18"/>
                    <a:pt x="30" y="16"/>
                    <a:pt x="34"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3" name="Freeform 1673">
              <a:extLst>
                <a:ext uri="{FF2B5EF4-FFF2-40B4-BE49-F238E27FC236}">
                  <a16:creationId xmlns:a16="http://schemas.microsoft.com/office/drawing/2014/main" id="{087EF88F-921F-5948-A2B9-3FD443BB92E4}"/>
                </a:ext>
              </a:extLst>
            </p:cNvPr>
            <p:cNvSpPr>
              <a:spLocks/>
            </p:cNvSpPr>
            <p:nvPr/>
          </p:nvSpPr>
          <p:spPr bwMode="auto">
            <a:xfrm>
              <a:off x="4093" y="1608"/>
              <a:ext cx="78" cy="6"/>
            </a:xfrm>
            <a:custGeom>
              <a:avLst/>
              <a:gdLst>
                <a:gd name="T0" fmla="*/ 0 w 38"/>
                <a:gd name="T1" fmla="*/ 8 h 3"/>
                <a:gd name="T2" fmla="*/ 96 w 38"/>
                <a:gd name="T3" fmla="*/ 0 h 3"/>
                <a:gd name="T4" fmla="*/ 224 w 38"/>
                <a:gd name="T5" fmla="*/ 24 h 3"/>
                <a:gd name="T6" fmla="*/ 328 w 38"/>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3">
                  <a:moveTo>
                    <a:pt x="0" y="1"/>
                  </a:moveTo>
                  <a:cubicBezTo>
                    <a:pt x="3" y="2"/>
                    <a:pt x="7" y="0"/>
                    <a:pt x="11" y="0"/>
                  </a:cubicBezTo>
                  <a:cubicBezTo>
                    <a:pt x="16" y="1"/>
                    <a:pt x="21" y="3"/>
                    <a:pt x="26" y="3"/>
                  </a:cubicBezTo>
                  <a:cubicBezTo>
                    <a:pt x="30" y="3"/>
                    <a:pt x="34" y="2"/>
                    <a:pt x="3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4" name="Freeform 1674">
              <a:extLst>
                <a:ext uri="{FF2B5EF4-FFF2-40B4-BE49-F238E27FC236}">
                  <a16:creationId xmlns:a16="http://schemas.microsoft.com/office/drawing/2014/main" id="{D3CAE91A-EB3A-DE4C-7317-AE666FE380E5}"/>
                </a:ext>
              </a:extLst>
            </p:cNvPr>
            <p:cNvSpPr>
              <a:spLocks/>
            </p:cNvSpPr>
            <p:nvPr/>
          </p:nvSpPr>
          <p:spPr bwMode="auto">
            <a:xfrm>
              <a:off x="4140" y="1614"/>
              <a:ext cx="78" cy="35"/>
            </a:xfrm>
            <a:custGeom>
              <a:avLst/>
              <a:gdLst>
                <a:gd name="T0" fmla="*/ 0 w 38"/>
                <a:gd name="T1" fmla="*/ 0 h 16"/>
                <a:gd name="T2" fmla="*/ 216 w 38"/>
                <a:gd name="T3" fmla="*/ 158 h 16"/>
                <a:gd name="T4" fmla="*/ 328 w 38"/>
                <a:gd name="T5" fmla="*/ 149 h 16"/>
                <a:gd name="T6" fmla="*/ 0 60000 65536"/>
                <a:gd name="T7" fmla="*/ 0 60000 65536"/>
                <a:gd name="T8" fmla="*/ 0 60000 65536"/>
              </a:gdLst>
              <a:ahLst/>
              <a:cxnLst>
                <a:cxn ang="T6">
                  <a:pos x="T0" y="T1"/>
                </a:cxn>
                <a:cxn ang="T7">
                  <a:pos x="T2" y="T3"/>
                </a:cxn>
                <a:cxn ang="T8">
                  <a:pos x="T4" y="T5"/>
                </a:cxn>
              </a:cxnLst>
              <a:rect l="0" t="0" r="r" b="b"/>
              <a:pathLst>
                <a:path w="38" h="16">
                  <a:moveTo>
                    <a:pt x="0" y="0"/>
                  </a:moveTo>
                  <a:cubicBezTo>
                    <a:pt x="1" y="9"/>
                    <a:pt x="16" y="15"/>
                    <a:pt x="25" y="15"/>
                  </a:cubicBezTo>
                  <a:cubicBezTo>
                    <a:pt x="29" y="16"/>
                    <a:pt x="34" y="16"/>
                    <a:pt x="38"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5" name="Freeform 1675">
              <a:extLst>
                <a:ext uri="{FF2B5EF4-FFF2-40B4-BE49-F238E27FC236}">
                  <a16:creationId xmlns:a16="http://schemas.microsoft.com/office/drawing/2014/main" id="{E657DDBF-D77D-54C9-0E2E-84DFA5537C51}"/>
                </a:ext>
              </a:extLst>
            </p:cNvPr>
            <p:cNvSpPr>
              <a:spLocks/>
            </p:cNvSpPr>
            <p:nvPr/>
          </p:nvSpPr>
          <p:spPr bwMode="auto">
            <a:xfrm>
              <a:off x="4093" y="1614"/>
              <a:ext cx="12" cy="18"/>
            </a:xfrm>
            <a:custGeom>
              <a:avLst/>
              <a:gdLst>
                <a:gd name="T0" fmla="*/ 0 w 6"/>
                <a:gd name="T1" fmla="*/ 0 h 8"/>
                <a:gd name="T2" fmla="*/ 48 w 6"/>
                <a:gd name="T3" fmla="*/ 92 h 8"/>
                <a:gd name="T4" fmla="*/ 0 60000 65536"/>
                <a:gd name="T5" fmla="*/ 0 60000 65536"/>
              </a:gdLst>
              <a:ahLst/>
              <a:cxnLst>
                <a:cxn ang="T4">
                  <a:pos x="T0" y="T1"/>
                </a:cxn>
                <a:cxn ang="T5">
                  <a:pos x="T2" y="T3"/>
                </a:cxn>
              </a:cxnLst>
              <a:rect l="0" t="0" r="r" b="b"/>
              <a:pathLst>
                <a:path w="6" h="8">
                  <a:moveTo>
                    <a:pt x="0" y="0"/>
                  </a:moveTo>
                  <a:cubicBezTo>
                    <a:pt x="1" y="3"/>
                    <a:pt x="2" y="7"/>
                    <a:pt x="6"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6" name="Freeform 1676">
              <a:extLst>
                <a:ext uri="{FF2B5EF4-FFF2-40B4-BE49-F238E27FC236}">
                  <a16:creationId xmlns:a16="http://schemas.microsoft.com/office/drawing/2014/main" id="{D09C01C0-36E5-1A8E-83E1-0D7DEA927C70}"/>
                </a:ext>
              </a:extLst>
            </p:cNvPr>
            <p:cNvSpPr>
              <a:spLocks/>
            </p:cNvSpPr>
            <p:nvPr/>
          </p:nvSpPr>
          <p:spPr bwMode="auto">
            <a:xfrm>
              <a:off x="4099" y="1669"/>
              <a:ext cx="51" cy="9"/>
            </a:xfrm>
            <a:custGeom>
              <a:avLst/>
              <a:gdLst>
                <a:gd name="T0" fmla="*/ 0 w 25"/>
                <a:gd name="T1" fmla="*/ 0 h 4"/>
                <a:gd name="T2" fmla="*/ 212 w 25"/>
                <a:gd name="T3" fmla="*/ 36 h 4"/>
                <a:gd name="T4" fmla="*/ 0 60000 65536"/>
                <a:gd name="T5" fmla="*/ 0 60000 65536"/>
              </a:gdLst>
              <a:ahLst/>
              <a:cxnLst>
                <a:cxn ang="T4">
                  <a:pos x="T0" y="T1"/>
                </a:cxn>
                <a:cxn ang="T5">
                  <a:pos x="T2" y="T3"/>
                </a:cxn>
              </a:cxnLst>
              <a:rect l="0" t="0" r="r" b="b"/>
              <a:pathLst>
                <a:path w="25" h="4">
                  <a:moveTo>
                    <a:pt x="0" y="0"/>
                  </a:moveTo>
                  <a:cubicBezTo>
                    <a:pt x="8" y="4"/>
                    <a:pt x="16" y="3"/>
                    <a:pt x="25"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7" name="Freeform 1677">
              <a:extLst>
                <a:ext uri="{FF2B5EF4-FFF2-40B4-BE49-F238E27FC236}">
                  <a16:creationId xmlns:a16="http://schemas.microsoft.com/office/drawing/2014/main" id="{D52627EB-22CA-5FFC-99BC-F6238D7C364A}"/>
                </a:ext>
              </a:extLst>
            </p:cNvPr>
            <p:cNvSpPr>
              <a:spLocks/>
            </p:cNvSpPr>
            <p:nvPr/>
          </p:nvSpPr>
          <p:spPr bwMode="auto">
            <a:xfrm>
              <a:off x="4986" y="3571"/>
              <a:ext cx="60" cy="103"/>
            </a:xfrm>
            <a:custGeom>
              <a:avLst/>
              <a:gdLst>
                <a:gd name="T0" fmla="*/ 257 w 29"/>
                <a:gd name="T1" fmla="*/ 0 h 47"/>
                <a:gd name="T2" fmla="*/ 72 w 29"/>
                <a:gd name="T3" fmla="*/ 495 h 47"/>
                <a:gd name="T4" fmla="*/ 0 60000 65536"/>
                <a:gd name="T5" fmla="*/ 0 60000 65536"/>
              </a:gdLst>
              <a:ahLst/>
              <a:cxnLst>
                <a:cxn ang="T4">
                  <a:pos x="T0" y="T1"/>
                </a:cxn>
                <a:cxn ang="T5">
                  <a:pos x="T2" y="T3"/>
                </a:cxn>
              </a:cxnLst>
              <a:rect l="0" t="0" r="r" b="b"/>
              <a:pathLst>
                <a:path w="29" h="47">
                  <a:moveTo>
                    <a:pt x="29" y="0"/>
                  </a:moveTo>
                  <a:cubicBezTo>
                    <a:pt x="10" y="19"/>
                    <a:pt x="0" y="23"/>
                    <a:pt x="8" y="4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8" name="Freeform 1678">
              <a:extLst>
                <a:ext uri="{FF2B5EF4-FFF2-40B4-BE49-F238E27FC236}">
                  <a16:creationId xmlns:a16="http://schemas.microsoft.com/office/drawing/2014/main" id="{39D85F97-304A-F510-14D6-E5A22F5A354B}"/>
                </a:ext>
              </a:extLst>
            </p:cNvPr>
            <p:cNvSpPr>
              <a:spLocks/>
            </p:cNvSpPr>
            <p:nvPr/>
          </p:nvSpPr>
          <p:spPr bwMode="auto">
            <a:xfrm>
              <a:off x="4941" y="3646"/>
              <a:ext cx="58" cy="109"/>
            </a:xfrm>
            <a:custGeom>
              <a:avLst/>
              <a:gdLst>
                <a:gd name="T0" fmla="*/ 249 w 28"/>
                <a:gd name="T1" fmla="*/ 0 h 50"/>
                <a:gd name="T2" fmla="*/ 64 w 28"/>
                <a:gd name="T3" fmla="*/ 262 h 50"/>
                <a:gd name="T4" fmla="*/ 0 w 28"/>
                <a:gd name="T5" fmla="*/ 519 h 50"/>
                <a:gd name="T6" fmla="*/ 0 60000 65536"/>
                <a:gd name="T7" fmla="*/ 0 60000 65536"/>
                <a:gd name="T8" fmla="*/ 0 60000 65536"/>
              </a:gdLst>
              <a:ahLst/>
              <a:cxnLst>
                <a:cxn ang="T6">
                  <a:pos x="T0" y="T1"/>
                </a:cxn>
                <a:cxn ang="T7">
                  <a:pos x="T2" y="T3"/>
                </a:cxn>
                <a:cxn ang="T8">
                  <a:pos x="T4" y="T5"/>
                </a:cxn>
              </a:cxnLst>
              <a:rect l="0" t="0" r="r" b="b"/>
              <a:pathLst>
                <a:path w="28" h="50">
                  <a:moveTo>
                    <a:pt x="28" y="0"/>
                  </a:moveTo>
                  <a:cubicBezTo>
                    <a:pt x="20" y="7"/>
                    <a:pt x="12" y="17"/>
                    <a:pt x="7" y="25"/>
                  </a:cubicBezTo>
                  <a:cubicBezTo>
                    <a:pt x="3" y="34"/>
                    <a:pt x="4" y="43"/>
                    <a:pt x="0" y="5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89" name="Freeform 1679">
              <a:extLst>
                <a:ext uri="{FF2B5EF4-FFF2-40B4-BE49-F238E27FC236}">
                  <a16:creationId xmlns:a16="http://schemas.microsoft.com/office/drawing/2014/main" id="{ABB626FF-FD73-D63B-987F-DA9675490DBF}"/>
                </a:ext>
              </a:extLst>
            </p:cNvPr>
            <p:cNvSpPr>
              <a:spLocks/>
            </p:cNvSpPr>
            <p:nvPr/>
          </p:nvSpPr>
          <p:spPr bwMode="auto">
            <a:xfrm>
              <a:off x="4847" y="3722"/>
              <a:ext cx="98" cy="92"/>
            </a:xfrm>
            <a:custGeom>
              <a:avLst/>
              <a:gdLst>
                <a:gd name="T0" fmla="*/ 408 w 48"/>
                <a:gd name="T1" fmla="*/ 0 h 42"/>
                <a:gd name="T2" fmla="*/ 0 w 48"/>
                <a:gd name="T3" fmla="*/ 442 h 42"/>
                <a:gd name="T4" fmla="*/ 384 w 48"/>
                <a:gd name="T5" fmla="*/ 158 h 42"/>
                <a:gd name="T6" fmla="*/ 0 60000 65536"/>
                <a:gd name="T7" fmla="*/ 0 60000 65536"/>
                <a:gd name="T8" fmla="*/ 0 60000 65536"/>
              </a:gdLst>
              <a:ahLst/>
              <a:cxnLst>
                <a:cxn ang="T6">
                  <a:pos x="T0" y="T1"/>
                </a:cxn>
                <a:cxn ang="T7">
                  <a:pos x="T2" y="T3"/>
                </a:cxn>
                <a:cxn ang="T8">
                  <a:pos x="T4" y="T5"/>
                </a:cxn>
              </a:cxnLst>
              <a:rect l="0" t="0" r="r" b="b"/>
              <a:pathLst>
                <a:path w="48" h="42">
                  <a:moveTo>
                    <a:pt x="48" y="0"/>
                  </a:moveTo>
                  <a:cubicBezTo>
                    <a:pt x="29" y="11"/>
                    <a:pt x="12" y="26"/>
                    <a:pt x="0" y="42"/>
                  </a:cubicBezTo>
                  <a:cubicBezTo>
                    <a:pt x="18" y="36"/>
                    <a:pt x="32" y="26"/>
                    <a:pt x="45"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0" name="Freeform 1680">
              <a:extLst>
                <a:ext uri="{FF2B5EF4-FFF2-40B4-BE49-F238E27FC236}">
                  <a16:creationId xmlns:a16="http://schemas.microsoft.com/office/drawing/2014/main" id="{F81DF92C-3794-D8EA-1574-4A8D23F535CB}"/>
                </a:ext>
              </a:extLst>
            </p:cNvPr>
            <p:cNvSpPr>
              <a:spLocks/>
            </p:cNvSpPr>
            <p:nvPr/>
          </p:nvSpPr>
          <p:spPr bwMode="auto">
            <a:xfrm>
              <a:off x="4972" y="3571"/>
              <a:ext cx="70" cy="96"/>
            </a:xfrm>
            <a:custGeom>
              <a:avLst/>
              <a:gdLst>
                <a:gd name="T0" fmla="*/ 296 w 34"/>
                <a:gd name="T1" fmla="*/ 0 h 44"/>
                <a:gd name="T2" fmla="*/ 25 w 34"/>
                <a:gd name="T3" fmla="*/ 456 h 44"/>
                <a:gd name="T4" fmla="*/ 0 60000 65536"/>
                <a:gd name="T5" fmla="*/ 0 60000 65536"/>
              </a:gdLst>
              <a:ahLst/>
              <a:cxnLst>
                <a:cxn ang="T4">
                  <a:pos x="T0" y="T1"/>
                </a:cxn>
                <a:cxn ang="T5">
                  <a:pos x="T2" y="T3"/>
                </a:cxn>
              </a:cxnLst>
              <a:rect l="0" t="0" r="r" b="b"/>
              <a:pathLst>
                <a:path w="34" h="44">
                  <a:moveTo>
                    <a:pt x="34" y="0"/>
                  </a:moveTo>
                  <a:cubicBezTo>
                    <a:pt x="16" y="6"/>
                    <a:pt x="0" y="29"/>
                    <a:pt x="3"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1" name="Freeform 1681">
              <a:extLst>
                <a:ext uri="{FF2B5EF4-FFF2-40B4-BE49-F238E27FC236}">
                  <a16:creationId xmlns:a16="http://schemas.microsoft.com/office/drawing/2014/main" id="{025FCAB4-D8CF-16B4-D89D-21A035C2F090}"/>
                </a:ext>
              </a:extLst>
            </p:cNvPr>
            <p:cNvSpPr>
              <a:spLocks/>
            </p:cNvSpPr>
            <p:nvPr/>
          </p:nvSpPr>
          <p:spPr bwMode="auto">
            <a:xfrm>
              <a:off x="4915" y="3632"/>
              <a:ext cx="63" cy="108"/>
            </a:xfrm>
            <a:custGeom>
              <a:avLst/>
              <a:gdLst>
                <a:gd name="T0" fmla="*/ 260 w 31"/>
                <a:gd name="T1" fmla="*/ 0 h 49"/>
                <a:gd name="T2" fmla="*/ 49 w 31"/>
                <a:gd name="T3" fmla="*/ 331 h 49"/>
                <a:gd name="T4" fmla="*/ 0 w 31"/>
                <a:gd name="T5" fmla="*/ 525 h 49"/>
                <a:gd name="T6" fmla="*/ 0 60000 65536"/>
                <a:gd name="T7" fmla="*/ 0 60000 65536"/>
                <a:gd name="T8" fmla="*/ 0 60000 65536"/>
              </a:gdLst>
              <a:ahLst/>
              <a:cxnLst>
                <a:cxn ang="T6">
                  <a:pos x="T0" y="T1"/>
                </a:cxn>
                <a:cxn ang="T7">
                  <a:pos x="T2" y="T3"/>
                </a:cxn>
                <a:cxn ang="T8">
                  <a:pos x="T4" y="T5"/>
                </a:cxn>
              </a:cxnLst>
              <a:rect l="0" t="0" r="r" b="b"/>
              <a:pathLst>
                <a:path w="31" h="49">
                  <a:moveTo>
                    <a:pt x="31" y="0"/>
                  </a:moveTo>
                  <a:cubicBezTo>
                    <a:pt x="20" y="9"/>
                    <a:pt x="11" y="19"/>
                    <a:pt x="6" y="31"/>
                  </a:cubicBezTo>
                  <a:cubicBezTo>
                    <a:pt x="4" y="37"/>
                    <a:pt x="3" y="43"/>
                    <a:pt x="0" y="4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2" name="Freeform 1682">
              <a:extLst>
                <a:ext uri="{FF2B5EF4-FFF2-40B4-BE49-F238E27FC236}">
                  <a16:creationId xmlns:a16="http://schemas.microsoft.com/office/drawing/2014/main" id="{3B235FC6-DD10-18FA-F835-506CB2B8F33D}"/>
                </a:ext>
              </a:extLst>
            </p:cNvPr>
            <p:cNvSpPr>
              <a:spLocks/>
            </p:cNvSpPr>
            <p:nvPr/>
          </p:nvSpPr>
          <p:spPr bwMode="auto">
            <a:xfrm>
              <a:off x="4746" y="3801"/>
              <a:ext cx="138" cy="70"/>
            </a:xfrm>
            <a:custGeom>
              <a:avLst/>
              <a:gdLst>
                <a:gd name="T0" fmla="*/ 585 w 67"/>
                <a:gd name="T1" fmla="*/ 0 h 32"/>
                <a:gd name="T2" fmla="*/ 0 w 67"/>
                <a:gd name="T3" fmla="*/ 335 h 32"/>
                <a:gd name="T4" fmla="*/ 245 w 67"/>
                <a:gd name="T5" fmla="*/ 168 h 32"/>
                <a:gd name="T6" fmla="*/ 437 w 67"/>
                <a:gd name="T7" fmla="*/ 61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 h="32">
                  <a:moveTo>
                    <a:pt x="67" y="0"/>
                  </a:moveTo>
                  <a:cubicBezTo>
                    <a:pt x="49" y="18"/>
                    <a:pt x="28" y="26"/>
                    <a:pt x="0" y="32"/>
                  </a:cubicBezTo>
                  <a:cubicBezTo>
                    <a:pt x="9" y="26"/>
                    <a:pt x="19" y="21"/>
                    <a:pt x="28" y="16"/>
                  </a:cubicBezTo>
                  <a:cubicBezTo>
                    <a:pt x="35" y="12"/>
                    <a:pt x="43" y="8"/>
                    <a:pt x="50"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3" name="Freeform 1683">
              <a:extLst>
                <a:ext uri="{FF2B5EF4-FFF2-40B4-BE49-F238E27FC236}">
                  <a16:creationId xmlns:a16="http://schemas.microsoft.com/office/drawing/2014/main" id="{CF3FB389-E96C-A272-47DA-CCEB256B830F}"/>
                </a:ext>
              </a:extLst>
            </p:cNvPr>
            <p:cNvSpPr>
              <a:spLocks/>
            </p:cNvSpPr>
            <p:nvPr/>
          </p:nvSpPr>
          <p:spPr bwMode="auto">
            <a:xfrm>
              <a:off x="4783" y="3768"/>
              <a:ext cx="103" cy="76"/>
            </a:xfrm>
            <a:custGeom>
              <a:avLst/>
              <a:gdLst>
                <a:gd name="T0" fmla="*/ 437 w 50"/>
                <a:gd name="T1" fmla="*/ 0 h 35"/>
                <a:gd name="T2" fmla="*/ 0 w 50"/>
                <a:gd name="T3" fmla="*/ 358 h 35"/>
                <a:gd name="T4" fmla="*/ 0 60000 65536"/>
                <a:gd name="T5" fmla="*/ 0 60000 65536"/>
              </a:gdLst>
              <a:ahLst/>
              <a:cxnLst>
                <a:cxn ang="T4">
                  <a:pos x="T0" y="T1"/>
                </a:cxn>
                <a:cxn ang="T5">
                  <a:pos x="T2" y="T3"/>
                </a:cxn>
              </a:cxnLst>
              <a:rect l="0" t="0" r="r" b="b"/>
              <a:pathLst>
                <a:path w="50" h="35">
                  <a:moveTo>
                    <a:pt x="50" y="0"/>
                  </a:moveTo>
                  <a:cubicBezTo>
                    <a:pt x="27" y="7"/>
                    <a:pt x="14" y="22"/>
                    <a:pt x="0"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4" name="Freeform 1684">
              <a:extLst>
                <a:ext uri="{FF2B5EF4-FFF2-40B4-BE49-F238E27FC236}">
                  <a16:creationId xmlns:a16="http://schemas.microsoft.com/office/drawing/2014/main" id="{3B0CF317-364F-2C08-6C6C-A02B0F7418E8}"/>
                </a:ext>
              </a:extLst>
            </p:cNvPr>
            <p:cNvSpPr>
              <a:spLocks/>
            </p:cNvSpPr>
            <p:nvPr/>
          </p:nvSpPr>
          <p:spPr bwMode="auto">
            <a:xfrm>
              <a:off x="4855" y="3676"/>
              <a:ext cx="82" cy="103"/>
            </a:xfrm>
            <a:custGeom>
              <a:avLst/>
              <a:gdLst>
                <a:gd name="T0" fmla="*/ 344 w 40"/>
                <a:gd name="T1" fmla="*/ 0 h 47"/>
                <a:gd name="T2" fmla="*/ 113 w 40"/>
                <a:gd name="T3" fmla="*/ 241 h 47"/>
                <a:gd name="T4" fmla="*/ 0 w 40"/>
                <a:gd name="T5" fmla="*/ 495 h 47"/>
                <a:gd name="T6" fmla="*/ 0 60000 65536"/>
                <a:gd name="T7" fmla="*/ 0 60000 65536"/>
                <a:gd name="T8" fmla="*/ 0 60000 65536"/>
              </a:gdLst>
              <a:ahLst/>
              <a:cxnLst>
                <a:cxn ang="T6">
                  <a:pos x="T0" y="T1"/>
                </a:cxn>
                <a:cxn ang="T7">
                  <a:pos x="T2" y="T3"/>
                </a:cxn>
                <a:cxn ang="T8">
                  <a:pos x="T4" y="T5"/>
                </a:cxn>
              </a:cxnLst>
              <a:rect l="0" t="0" r="r" b="b"/>
              <a:pathLst>
                <a:path w="40" h="47">
                  <a:moveTo>
                    <a:pt x="40" y="0"/>
                  </a:moveTo>
                  <a:cubicBezTo>
                    <a:pt x="32" y="8"/>
                    <a:pt x="21" y="15"/>
                    <a:pt x="13" y="23"/>
                  </a:cubicBezTo>
                  <a:cubicBezTo>
                    <a:pt x="7" y="29"/>
                    <a:pt x="4" y="42"/>
                    <a:pt x="0" y="4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5" name="Freeform 1685">
              <a:extLst>
                <a:ext uri="{FF2B5EF4-FFF2-40B4-BE49-F238E27FC236}">
                  <a16:creationId xmlns:a16="http://schemas.microsoft.com/office/drawing/2014/main" id="{EE9F096B-30C3-A6EA-021C-AA254D48616C}"/>
                </a:ext>
              </a:extLst>
            </p:cNvPr>
            <p:cNvSpPr>
              <a:spLocks/>
            </p:cNvSpPr>
            <p:nvPr/>
          </p:nvSpPr>
          <p:spPr bwMode="auto">
            <a:xfrm>
              <a:off x="4599" y="3869"/>
              <a:ext cx="147" cy="35"/>
            </a:xfrm>
            <a:custGeom>
              <a:avLst/>
              <a:gdLst>
                <a:gd name="T0" fmla="*/ 613 w 72"/>
                <a:gd name="T1" fmla="*/ 0 h 16"/>
                <a:gd name="T2" fmla="*/ 341 w 72"/>
                <a:gd name="T3" fmla="*/ 133 h 16"/>
                <a:gd name="T4" fmla="*/ 0 w 72"/>
                <a:gd name="T5" fmla="*/ 116 h 16"/>
                <a:gd name="T6" fmla="*/ 316 w 72"/>
                <a:gd name="T7" fmla="*/ 20 h 16"/>
                <a:gd name="T8" fmla="*/ 596 w 72"/>
                <a:gd name="T9" fmla="*/ 9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 h="16">
                  <a:moveTo>
                    <a:pt x="72" y="0"/>
                  </a:moveTo>
                  <a:cubicBezTo>
                    <a:pt x="65" y="8"/>
                    <a:pt x="51" y="11"/>
                    <a:pt x="40" y="13"/>
                  </a:cubicBezTo>
                  <a:cubicBezTo>
                    <a:pt x="25" y="16"/>
                    <a:pt x="14" y="13"/>
                    <a:pt x="0" y="11"/>
                  </a:cubicBezTo>
                  <a:cubicBezTo>
                    <a:pt x="11" y="14"/>
                    <a:pt x="25" y="5"/>
                    <a:pt x="37" y="2"/>
                  </a:cubicBezTo>
                  <a:cubicBezTo>
                    <a:pt x="47" y="0"/>
                    <a:pt x="60" y="3"/>
                    <a:pt x="70"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6" name="Freeform 1686">
              <a:extLst>
                <a:ext uri="{FF2B5EF4-FFF2-40B4-BE49-F238E27FC236}">
                  <a16:creationId xmlns:a16="http://schemas.microsoft.com/office/drawing/2014/main" id="{3A916525-30D4-9339-89E5-44786038305D}"/>
                </a:ext>
              </a:extLst>
            </p:cNvPr>
            <p:cNvSpPr>
              <a:spLocks/>
            </p:cNvSpPr>
            <p:nvPr/>
          </p:nvSpPr>
          <p:spPr bwMode="auto">
            <a:xfrm>
              <a:off x="4494" y="3890"/>
              <a:ext cx="138" cy="18"/>
            </a:xfrm>
            <a:custGeom>
              <a:avLst/>
              <a:gdLst>
                <a:gd name="T0" fmla="*/ 544 w 67"/>
                <a:gd name="T1" fmla="*/ 25 h 8"/>
                <a:gd name="T2" fmla="*/ 0 w 67"/>
                <a:gd name="T3" fmla="*/ 25 h 8"/>
                <a:gd name="T4" fmla="*/ 332 w 67"/>
                <a:gd name="T5" fmla="*/ 92 h 8"/>
                <a:gd name="T6" fmla="*/ 585 w 67"/>
                <a:gd name="T7" fmla="*/ 45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7" h="8">
                  <a:moveTo>
                    <a:pt x="62" y="2"/>
                  </a:moveTo>
                  <a:cubicBezTo>
                    <a:pt x="42" y="0"/>
                    <a:pt x="21" y="1"/>
                    <a:pt x="0" y="2"/>
                  </a:cubicBezTo>
                  <a:cubicBezTo>
                    <a:pt x="9" y="8"/>
                    <a:pt x="27" y="7"/>
                    <a:pt x="38" y="8"/>
                  </a:cubicBezTo>
                  <a:cubicBezTo>
                    <a:pt x="48" y="8"/>
                    <a:pt x="58" y="5"/>
                    <a:pt x="67"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7" name="Freeform 1687">
              <a:extLst>
                <a:ext uri="{FF2B5EF4-FFF2-40B4-BE49-F238E27FC236}">
                  <a16:creationId xmlns:a16="http://schemas.microsoft.com/office/drawing/2014/main" id="{B04B3CD3-B3B5-8387-42FC-C0BD56E5DAAF}"/>
                </a:ext>
              </a:extLst>
            </p:cNvPr>
            <p:cNvSpPr>
              <a:spLocks/>
            </p:cNvSpPr>
            <p:nvPr/>
          </p:nvSpPr>
          <p:spPr bwMode="auto">
            <a:xfrm>
              <a:off x="4558" y="3855"/>
              <a:ext cx="117" cy="35"/>
            </a:xfrm>
            <a:custGeom>
              <a:avLst/>
              <a:gdLst>
                <a:gd name="T0" fmla="*/ 493 w 57"/>
                <a:gd name="T1" fmla="*/ 72 h 16"/>
                <a:gd name="T2" fmla="*/ 0 w 57"/>
                <a:gd name="T3" fmla="*/ 168 h 16"/>
                <a:gd name="T4" fmla="*/ 0 60000 65536"/>
                <a:gd name="T5" fmla="*/ 0 60000 65536"/>
              </a:gdLst>
              <a:ahLst/>
              <a:cxnLst>
                <a:cxn ang="T4">
                  <a:pos x="T0" y="T1"/>
                </a:cxn>
                <a:cxn ang="T5">
                  <a:pos x="T2" y="T3"/>
                </a:cxn>
              </a:cxnLst>
              <a:rect l="0" t="0" r="r" b="b"/>
              <a:pathLst>
                <a:path w="57" h="16">
                  <a:moveTo>
                    <a:pt x="57" y="7"/>
                  </a:moveTo>
                  <a:cubicBezTo>
                    <a:pt x="43" y="0"/>
                    <a:pt x="10" y="8"/>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8" name="Freeform 1688">
              <a:extLst>
                <a:ext uri="{FF2B5EF4-FFF2-40B4-BE49-F238E27FC236}">
                  <a16:creationId xmlns:a16="http://schemas.microsoft.com/office/drawing/2014/main" id="{4DC42110-6324-B16D-17E2-798B8F9DF186}"/>
                </a:ext>
              </a:extLst>
            </p:cNvPr>
            <p:cNvSpPr>
              <a:spLocks/>
            </p:cNvSpPr>
            <p:nvPr/>
          </p:nvSpPr>
          <p:spPr bwMode="auto">
            <a:xfrm>
              <a:off x="4720" y="3803"/>
              <a:ext cx="100" cy="68"/>
            </a:xfrm>
            <a:custGeom>
              <a:avLst/>
              <a:gdLst>
                <a:gd name="T0" fmla="*/ 416 w 49"/>
                <a:gd name="T1" fmla="*/ 9 h 31"/>
                <a:gd name="T2" fmla="*/ 92 w 49"/>
                <a:gd name="T3" fmla="*/ 189 h 31"/>
                <a:gd name="T4" fmla="*/ 0 w 49"/>
                <a:gd name="T5" fmla="*/ 327 h 31"/>
                <a:gd name="T6" fmla="*/ 0 60000 65536"/>
                <a:gd name="T7" fmla="*/ 0 60000 65536"/>
                <a:gd name="T8" fmla="*/ 0 60000 65536"/>
              </a:gdLst>
              <a:ahLst/>
              <a:cxnLst>
                <a:cxn ang="T6">
                  <a:pos x="T0" y="T1"/>
                </a:cxn>
                <a:cxn ang="T7">
                  <a:pos x="T2" y="T3"/>
                </a:cxn>
                <a:cxn ang="T8">
                  <a:pos x="T4" y="T5"/>
                </a:cxn>
              </a:cxnLst>
              <a:rect l="0" t="0" r="r" b="b"/>
              <a:pathLst>
                <a:path w="49" h="31">
                  <a:moveTo>
                    <a:pt x="49" y="1"/>
                  </a:moveTo>
                  <a:cubicBezTo>
                    <a:pt x="38" y="0"/>
                    <a:pt x="19" y="12"/>
                    <a:pt x="11" y="18"/>
                  </a:cubicBezTo>
                  <a:cubicBezTo>
                    <a:pt x="7" y="22"/>
                    <a:pt x="3" y="27"/>
                    <a:pt x="0"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699" name="Freeform 1689">
              <a:extLst>
                <a:ext uri="{FF2B5EF4-FFF2-40B4-BE49-F238E27FC236}">
                  <a16:creationId xmlns:a16="http://schemas.microsoft.com/office/drawing/2014/main" id="{CC06A087-76AD-D322-D313-4F8B9ACE6CD5}"/>
                </a:ext>
              </a:extLst>
            </p:cNvPr>
            <p:cNvSpPr>
              <a:spLocks/>
            </p:cNvSpPr>
            <p:nvPr/>
          </p:nvSpPr>
          <p:spPr bwMode="auto">
            <a:xfrm>
              <a:off x="4656" y="3814"/>
              <a:ext cx="117" cy="50"/>
            </a:xfrm>
            <a:custGeom>
              <a:avLst/>
              <a:gdLst>
                <a:gd name="T0" fmla="*/ 493 w 57"/>
                <a:gd name="T1" fmla="*/ 9 h 23"/>
                <a:gd name="T2" fmla="*/ 156 w 57"/>
                <a:gd name="T3" fmla="*/ 174 h 23"/>
                <a:gd name="T4" fmla="*/ 0 w 57"/>
                <a:gd name="T5" fmla="*/ 237 h 23"/>
                <a:gd name="T6" fmla="*/ 0 60000 65536"/>
                <a:gd name="T7" fmla="*/ 0 60000 65536"/>
                <a:gd name="T8" fmla="*/ 0 60000 65536"/>
              </a:gdLst>
              <a:ahLst/>
              <a:cxnLst>
                <a:cxn ang="T6">
                  <a:pos x="T0" y="T1"/>
                </a:cxn>
                <a:cxn ang="T7">
                  <a:pos x="T2" y="T3"/>
                </a:cxn>
                <a:cxn ang="T8">
                  <a:pos x="T4" y="T5"/>
                </a:cxn>
              </a:cxnLst>
              <a:rect l="0" t="0" r="r" b="b"/>
              <a:pathLst>
                <a:path w="57" h="23">
                  <a:moveTo>
                    <a:pt x="57" y="1"/>
                  </a:moveTo>
                  <a:cubicBezTo>
                    <a:pt x="41" y="0"/>
                    <a:pt x="30" y="11"/>
                    <a:pt x="18" y="17"/>
                  </a:cubicBezTo>
                  <a:cubicBezTo>
                    <a:pt x="12" y="20"/>
                    <a:pt x="6" y="20"/>
                    <a:pt x="0"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0" name="Freeform 1690">
              <a:extLst>
                <a:ext uri="{FF2B5EF4-FFF2-40B4-BE49-F238E27FC236}">
                  <a16:creationId xmlns:a16="http://schemas.microsoft.com/office/drawing/2014/main" id="{E4BDE299-0CBC-235C-BD0F-C178BC6FC20C}"/>
                </a:ext>
              </a:extLst>
            </p:cNvPr>
            <p:cNvSpPr>
              <a:spLocks/>
            </p:cNvSpPr>
            <p:nvPr/>
          </p:nvSpPr>
          <p:spPr bwMode="auto">
            <a:xfrm>
              <a:off x="4798" y="3740"/>
              <a:ext cx="71" cy="72"/>
            </a:xfrm>
            <a:custGeom>
              <a:avLst/>
              <a:gdLst>
                <a:gd name="T0" fmla="*/ 292 w 35"/>
                <a:gd name="T1" fmla="*/ 0 h 33"/>
                <a:gd name="T2" fmla="*/ 0 w 35"/>
                <a:gd name="T3" fmla="*/ 343 h 33"/>
                <a:gd name="T4" fmla="*/ 0 60000 65536"/>
                <a:gd name="T5" fmla="*/ 0 60000 65536"/>
              </a:gdLst>
              <a:ahLst/>
              <a:cxnLst>
                <a:cxn ang="T4">
                  <a:pos x="T0" y="T1"/>
                </a:cxn>
                <a:cxn ang="T5">
                  <a:pos x="T2" y="T3"/>
                </a:cxn>
              </a:cxnLst>
              <a:rect l="0" t="0" r="r" b="b"/>
              <a:pathLst>
                <a:path w="35" h="33">
                  <a:moveTo>
                    <a:pt x="35" y="0"/>
                  </a:moveTo>
                  <a:cubicBezTo>
                    <a:pt x="15" y="6"/>
                    <a:pt x="10" y="20"/>
                    <a:pt x="0" y="3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1" name="Freeform 1691">
              <a:extLst>
                <a:ext uri="{FF2B5EF4-FFF2-40B4-BE49-F238E27FC236}">
                  <a16:creationId xmlns:a16="http://schemas.microsoft.com/office/drawing/2014/main" id="{5A9D41B9-B569-0204-E3E4-15AACA3C7B4B}"/>
                </a:ext>
              </a:extLst>
            </p:cNvPr>
            <p:cNvSpPr>
              <a:spLocks/>
            </p:cNvSpPr>
            <p:nvPr/>
          </p:nvSpPr>
          <p:spPr bwMode="auto">
            <a:xfrm>
              <a:off x="5074" y="3366"/>
              <a:ext cx="21" cy="50"/>
            </a:xfrm>
            <a:custGeom>
              <a:avLst/>
              <a:gdLst>
                <a:gd name="T0" fmla="*/ 76 w 10"/>
                <a:gd name="T1" fmla="*/ 237 h 23"/>
                <a:gd name="T2" fmla="*/ 0 w 10"/>
                <a:gd name="T3" fmla="*/ 0 h 23"/>
                <a:gd name="T4" fmla="*/ 0 60000 65536"/>
                <a:gd name="T5" fmla="*/ 0 60000 65536"/>
              </a:gdLst>
              <a:ahLst/>
              <a:cxnLst>
                <a:cxn ang="T4">
                  <a:pos x="T0" y="T1"/>
                </a:cxn>
                <a:cxn ang="T5">
                  <a:pos x="T2" y="T3"/>
                </a:cxn>
              </a:cxnLst>
              <a:rect l="0" t="0" r="r" b="b"/>
              <a:pathLst>
                <a:path w="10" h="23">
                  <a:moveTo>
                    <a:pt x="8" y="23"/>
                  </a:moveTo>
                  <a:cubicBezTo>
                    <a:pt x="10" y="16"/>
                    <a:pt x="4" y="6"/>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2" name="Freeform 1692">
              <a:extLst>
                <a:ext uri="{FF2B5EF4-FFF2-40B4-BE49-F238E27FC236}">
                  <a16:creationId xmlns:a16="http://schemas.microsoft.com/office/drawing/2014/main" id="{86E2D76C-1AF7-8B75-44F0-04D722AC9FE4}"/>
                </a:ext>
              </a:extLst>
            </p:cNvPr>
            <p:cNvSpPr>
              <a:spLocks/>
            </p:cNvSpPr>
            <p:nvPr/>
          </p:nvSpPr>
          <p:spPr bwMode="auto">
            <a:xfrm>
              <a:off x="5058" y="3366"/>
              <a:ext cx="16" cy="94"/>
            </a:xfrm>
            <a:custGeom>
              <a:avLst/>
              <a:gdLst>
                <a:gd name="T0" fmla="*/ 64 w 8"/>
                <a:gd name="T1" fmla="*/ 0 h 43"/>
                <a:gd name="T2" fmla="*/ 64 w 8"/>
                <a:gd name="T3" fmla="*/ 448 h 43"/>
                <a:gd name="T4" fmla="*/ 0 60000 65536"/>
                <a:gd name="T5" fmla="*/ 0 60000 65536"/>
              </a:gdLst>
              <a:ahLst/>
              <a:cxnLst>
                <a:cxn ang="T4">
                  <a:pos x="T0" y="T1"/>
                </a:cxn>
                <a:cxn ang="T5">
                  <a:pos x="T2" y="T3"/>
                </a:cxn>
              </a:cxnLst>
              <a:rect l="0" t="0" r="r" b="b"/>
              <a:pathLst>
                <a:path w="8" h="43">
                  <a:moveTo>
                    <a:pt x="8" y="0"/>
                  </a:moveTo>
                  <a:cubicBezTo>
                    <a:pt x="0" y="14"/>
                    <a:pt x="3" y="29"/>
                    <a:pt x="8"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3" name="Freeform 1693">
              <a:extLst>
                <a:ext uri="{FF2B5EF4-FFF2-40B4-BE49-F238E27FC236}">
                  <a16:creationId xmlns:a16="http://schemas.microsoft.com/office/drawing/2014/main" id="{026951FC-A94E-C632-E600-4D7BEBCF8297}"/>
                </a:ext>
              </a:extLst>
            </p:cNvPr>
            <p:cNvSpPr>
              <a:spLocks/>
            </p:cNvSpPr>
            <p:nvPr/>
          </p:nvSpPr>
          <p:spPr bwMode="auto">
            <a:xfrm>
              <a:off x="5029" y="3453"/>
              <a:ext cx="41" cy="85"/>
            </a:xfrm>
            <a:custGeom>
              <a:avLst/>
              <a:gdLst>
                <a:gd name="T0" fmla="*/ 172 w 20"/>
                <a:gd name="T1" fmla="*/ 0 h 39"/>
                <a:gd name="T2" fmla="*/ 68 w 20"/>
                <a:gd name="T3" fmla="*/ 403 h 39"/>
                <a:gd name="T4" fmla="*/ 0 60000 65536"/>
                <a:gd name="T5" fmla="*/ 0 60000 65536"/>
              </a:gdLst>
              <a:ahLst/>
              <a:cxnLst>
                <a:cxn ang="T4">
                  <a:pos x="T0" y="T1"/>
                </a:cxn>
                <a:cxn ang="T5">
                  <a:pos x="T2" y="T3"/>
                </a:cxn>
              </a:cxnLst>
              <a:rect l="0" t="0" r="r" b="b"/>
              <a:pathLst>
                <a:path w="20" h="39">
                  <a:moveTo>
                    <a:pt x="20" y="0"/>
                  </a:moveTo>
                  <a:cubicBezTo>
                    <a:pt x="14" y="12"/>
                    <a:pt x="0" y="27"/>
                    <a:pt x="8"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4" name="Freeform 1694">
              <a:extLst>
                <a:ext uri="{FF2B5EF4-FFF2-40B4-BE49-F238E27FC236}">
                  <a16:creationId xmlns:a16="http://schemas.microsoft.com/office/drawing/2014/main" id="{41A20459-91CB-8151-5870-D79B9AEBD94E}"/>
                </a:ext>
              </a:extLst>
            </p:cNvPr>
            <p:cNvSpPr>
              <a:spLocks/>
            </p:cNvSpPr>
            <p:nvPr/>
          </p:nvSpPr>
          <p:spPr bwMode="auto">
            <a:xfrm>
              <a:off x="5013" y="3503"/>
              <a:ext cx="29" cy="86"/>
            </a:xfrm>
            <a:custGeom>
              <a:avLst/>
              <a:gdLst>
                <a:gd name="T0" fmla="*/ 124 w 14"/>
                <a:gd name="T1" fmla="*/ 0 h 39"/>
                <a:gd name="T2" fmla="*/ 0 w 14"/>
                <a:gd name="T3" fmla="*/ 419 h 39"/>
                <a:gd name="T4" fmla="*/ 0 60000 65536"/>
                <a:gd name="T5" fmla="*/ 0 60000 65536"/>
              </a:gdLst>
              <a:ahLst/>
              <a:cxnLst>
                <a:cxn ang="T4">
                  <a:pos x="T0" y="T1"/>
                </a:cxn>
                <a:cxn ang="T5">
                  <a:pos x="T2" y="T3"/>
                </a:cxn>
              </a:cxnLst>
              <a:rect l="0" t="0" r="r" b="b"/>
              <a:pathLst>
                <a:path w="14" h="39">
                  <a:moveTo>
                    <a:pt x="14" y="0"/>
                  </a:moveTo>
                  <a:cubicBezTo>
                    <a:pt x="2" y="11"/>
                    <a:pt x="0" y="27"/>
                    <a:pt x="0"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5" name="Freeform 1695">
              <a:extLst>
                <a:ext uri="{FF2B5EF4-FFF2-40B4-BE49-F238E27FC236}">
                  <a16:creationId xmlns:a16="http://schemas.microsoft.com/office/drawing/2014/main" id="{4FD2274D-508E-0ED5-BFE9-050DAE973B3F}"/>
                </a:ext>
              </a:extLst>
            </p:cNvPr>
            <p:cNvSpPr>
              <a:spLocks/>
            </p:cNvSpPr>
            <p:nvPr/>
          </p:nvSpPr>
          <p:spPr bwMode="auto">
            <a:xfrm>
              <a:off x="4974" y="3532"/>
              <a:ext cx="45" cy="107"/>
            </a:xfrm>
            <a:custGeom>
              <a:avLst/>
              <a:gdLst>
                <a:gd name="T0" fmla="*/ 188 w 22"/>
                <a:gd name="T1" fmla="*/ 0 h 49"/>
                <a:gd name="T2" fmla="*/ 51 w 22"/>
                <a:gd name="T3" fmla="*/ 166 h 49"/>
                <a:gd name="T4" fmla="*/ 0 w 22"/>
                <a:gd name="T5" fmla="*/ 378 h 49"/>
                <a:gd name="T6" fmla="*/ 16 w 22"/>
                <a:gd name="T7" fmla="*/ 511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49">
                  <a:moveTo>
                    <a:pt x="22" y="0"/>
                  </a:moveTo>
                  <a:cubicBezTo>
                    <a:pt x="18" y="7"/>
                    <a:pt x="11" y="11"/>
                    <a:pt x="6" y="16"/>
                  </a:cubicBezTo>
                  <a:cubicBezTo>
                    <a:pt x="2" y="22"/>
                    <a:pt x="0" y="29"/>
                    <a:pt x="0" y="36"/>
                  </a:cubicBezTo>
                  <a:cubicBezTo>
                    <a:pt x="0" y="40"/>
                    <a:pt x="0" y="45"/>
                    <a:pt x="2" y="4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6" name="Freeform 1696">
              <a:extLst>
                <a:ext uri="{FF2B5EF4-FFF2-40B4-BE49-F238E27FC236}">
                  <a16:creationId xmlns:a16="http://schemas.microsoft.com/office/drawing/2014/main" id="{4D04CFDE-9A86-0E22-DBF7-3E847B3CECD9}"/>
                </a:ext>
              </a:extLst>
            </p:cNvPr>
            <p:cNvSpPr>
              <a:spLocks/>
            </p:cNvSpPr>
            <p:nvPr/>
          </p:nvSpPr>
          <p:spPr bwMode="auto">
            <a:xfrm>
              <a:off x="4599" y="3825"/>
              <a:ext cx="125" cy="44"/>
            </a:xfrm>
            <a:custGeom>
              <a:avLst/>
              <a:gdLst>
                <a:gd name="T0" fmla="*/ 525 w 61"/>
                <a:gd name="T1" fmla="*/ 33 h 20"/>
                <a:gd name="T2" fmla="*/ 172 w 61"/>
                <a:gd name="T3" fmla="*/ 97 h 20"/>
                <a:gd name="T4" fmla="*/ 0 w 61"/>
                <a:gd name="T5" fmla="*/ 213 h 20"/>
                <a:gd name="T6" fmla="*/ 0 60000 65536"/>
                <a:gd name="T7" fmla="*/ 0 60000 65536"/>
                <a:gd name="T8" fmla="*/ 0 60000 65536"/>
              </a:gdLst>
              <a:ahLst/>
              <a:cxnLst>
                <a:cxn ang="T6">
                  <a:pos x="T0" y="T1"/>
                </a:cxn>
                <a:cxn ang="T7">
                  <a:pos x="T2" y="T3"/>
                </a:cxn>
                <a:cxn ang="T8">
                  <a:pos x="T4" y="T5"/>
                </a:cxn>
              </a:cxnLst>
              <a:rect l="0" t="0" r="r" b="b"/>
              <a:pathLst>
                <a:path w="61" h="20">
                  <a:moveTo>
                    <a:pt x="61" y="3"/>
                  </a:moveTo>
                  <a:cubicBezTo>
                    <a:pt x="48" y="0"/>
                    <a:pt x="31" y="5"/>
                    <a:pt x="20" y="9"/>
                  </a:cubicBezTo>
                  <a:cubicBezTo>
                    <a:pt x="12" y="12"/>
                    <a:pt x="6" y="17"/>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7" name="Freeform 1697">
              <a:extLst>
                <a:ext uri="{FF2B5EF4-FFF2-40B4-BE49-F238E27FC236}">
                  <a16:creationId xmlns:a16="http://schemas.microsoft.com/office/drawing/2014/main" id="{D54D06C3-844B-DE0B-97A8-46F7A9F4F302}"/>
                </a:ext>
              </a:extLst>
            </p:cNvPr>
            <p:cNvSpPr>
              <a:spLocks/>
            </p:cNvSpPr>
            <p:nvPr/>
          </p:nvSpPr>
          <p:spPr bwMode="auto">
            <a:xfrm>
              <a:off x="4738" y="3761"/>
              <a:ext cx="90" cy="62"/>
            </a:xfrm>
            <a:custGeom>
              <a:avLst/>
              <a:gdLst>
                <a:gd name="T0" fmla="*/ 376 w 44"/>
                <a:gd name="T1" fmla="*/ 0 h 28"/>
                <a:gd name="T2" fmla="*/ 248 w 44"/>
                <a:gd name="T3" fmla="*/ 78 h 28"/>
                <a:gd name="T4" fmla="*/ 84 w 44"/>
                <a:gd name="T5" fmla="*/ 173 h 28"/>
                <a:gd name="T6" fmla="*/ 0 w 44"/>
                <a:gd name="T7" fmla="*/ 303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28">
                  <a:moveTo>
                    <a:pt x="44" y="0"/>
                  </a:moveTo>
                  <a:cubicBezTo>
                    <a:pt x="39" y="2"/>
                    <a:pt x="35" y="5"/>
                    <a:pt x="29" y="7"/>
                  </a:cubicBezTo>
                  <a:cubicBezTo>
                    <a:pt x="22" y="10"/>
                    <a:pt x="16" y="10"/>
                    <a:pt x="10" y="16"/>
                  </a:cubicBezTo>
                  <a:cubicBezTo>
                    <a:pt x="6" y="19"/>
                    <a:pt x="4" y="24"/>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8" name="Freeform 1698">
              <a:extLst>
                <a:ext uri="{FF2B5EF4-FFF2-40B4-BE49-F238E27FC236}">
                  <a16:creationId xmlns:a16="http://schemas.microsoft.com/office/drawing/2014/main" id="{C385E012-1C8A-9DE6-9746-6253BF6E441C}"/>
                </a:ext>
              </a:extLst>
            </p:cNvPr>
            <p:cNvSpPr>
              <a:spLocks/>
            </p:cNvSpPr>
            <p:nvPr/>
          </p:nvSpPr>
          <p:spPr bwMode="auto">
            <a:xfrm>
              <a:off x="4675" y="3785"/>
              <a:ext cx="94" cy="44"/>
            </a:xfrm>
            <a:custGeom>
              <a:avLst/>
              <a:gdLst>
                <a:gd name="T0" fmla="*/ 392 w 46"/>
                <a:gd name="T1" fmla="*/ 0 h 20"/>
                <a:gd name="T2" fmla="*/ 92 w 46"/>
                <a:gd name="T3" fmla="*/ 125 h 20"/>
                <a:gd name="T4" fmla="*/ 0 w 46"/>
                <a:gd name="T5" fmla="*/ 213 h 20"/>
                <a:gd name="T6" fmla="*/ 0 60000 65536"/>
                <a:gd name="T7" fmla="*/ 0 60000 65536"/>
                <a:gd name="T8" fmla="*/ 0 60000 65536"/>
              </a:gdLst>
              <a:ahLst/>
              <a:cxnLst>
                <a:cxn ang="T6">
                  <a:pos x="T0" y="T1"/>
                </a:cxn>
                <a:cxn ang="T7">
                  <a:pos x="T2" y="T3"/>
                </a:cxn>
                <a:cxn ang="T8">
                  <a:pos x="T4" y="T5"/>
                </a:cxn>
              </a:cxnLst>
              <a:rect l="0" t="0" r="r" b="b"/>
              <a:pathLst>
                <a:path w="46" h="20">
                  <a:moveTo>
                    <a:pt x="46" y="0"/>
                  </a:moveTo>
                  <a:cubicBezTo>
                    <a:pt x="32" y="2"/>
                    <a:pt x="22" y="4"/>
                    <a:pt x="11" y="12"/>
                  </a:cubicBezTo>
                  <a:cubicBezTo>
                    <a:pt x="7" y="14"/>
                    <a:pt x="4" y="18"/>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09" name="Freeform 1699">
              <a:extLst>
                <a:ext uri="{FF2B5EF4-FFF2-40B4-BE49-F238E27FC236}">
                  <a16:creationId xmlns:a16="http://schemas.microsoft.com/office/drawing/2014/main" id="{07BAA0C4-7BBA-60D4-4D05-49E04959BAF5}"/>
                </a:ext>
              </a:extLst>
            </p:cNvPr>
            <p:cNvSpPr>
              <a:spLocks/>
            </p:cNvSpPr>
            <p:nvPr/>
          </p:nvSpPr>
          <p:spPr bwMode="auto">
            <a:xfrm>
              <a:off x="4933" y="3597"/>
              <a:ext cx="39" cy="79"/>
            </a:xfrm>
            <a:custGeom>
              <a:avLst/>
              <a:gdLst>
                <a:gd name="T0" fmla="*/ 164 w 19"/>
                <a:gd name="T1" fmla="*/ 0 h 36"/>
                <a:gd name="T2" fmla="*/ 25 w 19"/>
                <a:gd name="T3" fmla="*/ 230 h 36"/>
                <a:gd name="T4" fmla="*/ 0 w 19"/>
                <a:gd name="T5" fmla="*/ 380 h 36"/>
                <a:gd name="T6" fmla="*/ 0 60000 65536"/>
                <a:gd name="T7" fmla="*/ 0 60000 65536"/>
                <a:gd name="T8" fmla="*/ 0 60000 65536"/>
              </a:gdLst>
              <a:ahLst/>
              <a:cxnLst>
                <a:cxn ang="T6">
                  <a:pos x="T0" y="T1"/>
                </a:cxn>
                <a:cxn ang="T7">
                  <a:pos x="T2" y="T3"/>
                </a:cxn>
                <a:cxn ang="T8">
                  <a:pos x="T4" y="T5"/>
                </a:cxn>
              </a:cxnLst>
              <a:rect l="0" t="0" r="r" b="b"/>
              <a:pathLst>
                <a:path w="19" h="36">
                  <a:moveTo>
                    <a:pt x="19" y="0"/>
                  </a:moveTo>
                  <a:cubicBezTo>
                    <a:pt x="12" y="8"/>
                    <a:pt x="5" y="13"/>
                    <a:pt x="3" y="22"/>
                  </a:cubicBezTo>
                  <a:cubicBezTo>
                    <a:pt x="2" y="26"/>
                    <a:pt x="0" y="34"/>
                    <a:pt x="0"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0" name="Freeform 1700">
              <a:extLst>
                <a:ext uri="{FF2B5EF4-FFF2-40B4-BE49-F238E27FC236}">
                  <a16:creationId xmlns:a16="http://schemas.microsoft.com/office/drawing/2014/main" id="{116F8526-B48D-70E3-27C1-6F9822F6EAA8}"/>
                </a:ext>
              </a:extLst>
            </p:cNvPr>
            <p:cNvSpPr>
              <a:spLocks/>
            </p:cNvSpPr>
            <p:nvPr/>
          </p:nvSpPr>
          <p:spPr bwMode="auto">
            <a:xfrm>
              <a:off x="4876" y="3639"/>
              <a:ext cx="61" cy="90"/>
            </a:xfrm>
            <a:custGeom>
              <a:avLst/>
              <a:gdLst>
                <a:gd name="T0" fmla="*/ 252 w 30"/>
                <a:gd name="T1" fmla="*/ 0 h 41"/>
                <a:gd name="T2" fmla="*/ 0 w 30"/>
                <a:gd name="T3" fmla="*/ 435 h 41"/>
                <a:gd name="T4" fmla="*/ 0 60000 65536"/>
                <a:gd name="T5" fmla="*/ 0 60000 65536"/>
              </a:gdLst>
              <a:ahLst/>
              <a:cxnLst>
                <a:cxn ang="T4">
                  <a:pos x="T0" y="T1"/>
                </a:cxn>
                <a:cxn ang="T5">
                  <a:pos x="T2" y="T3"/>
                </a:cxn>
              </a:cxnLst>
              <a:rect l="0" t="0" r="r" b="b"/>
              <a:pathLst>
                <a:path w="30" h="41">
                  <a:moveTo>
                    <a:pt x="30" y="0"/>
                  </a:moveTo>
                  <a:cubicBezTo>
                    <a:pt x="12" y="12"/>
                    <a:pt x="3" y="25"/>
                    <a:pt x="0" y="4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1" name="Freeform 1701">
              <a:extLst>
                <a:ext uri="{FF2B5EF4-FFF2-40B4-BE49-F238E27FC236}">
                  <a16:creationId xmlns:a16="http://schemas.microsoft.com/office/drawing/2014/main" id="{848E0CB8-A53F-B226-8BC8-2872FE5C8A3B}"/>
                </a:ext>
              </a:extLst>
            </p:cNvPr>
            <p:cNvSpPr>
              <a:spLocks/>
            </p:cNvSpPr>
            <p:nvPr/>
          </p:nvSpPr>
          <p:spPr bwMode="auto">
            <a:xfrm>
              <a:off x="4822" y="3680"/>
              <a:ext cx="68" cy="86"/>
            </a:xfrm>
            <a:custGeom>
              <a:avLst/>
              <a:gdLst>
                <a:gd name="T0" fmla="*/ 288 w 33"/>
                <a:gd name="T1" fmla="*/ 0 h 39"/>
                <a:gd name="T2" fmla="*/ 33 w 33"/>
                <a:gd name="T3" fmla="*/ 291 h 39"/>
                <a:gd name="T4" fmla="*/ 0 w 33"/>
                <a:gd name="T5" fmla="*/ 419 h 39"/>
                <a:gd name="T6" fmla="*/ 0 60000 65536"/>
                <a:gd name="T7" fmla="*/ 0 60000 65536"/>
                <a:gd name="T8" fmla="*/ 0 60000 65536"/>
              </a:gdLst>
              <a:ahLst/>
              <a:cxnLst>
                <a:cxn ang="T6">
                  <a:pos x="T0" y="T1"/>
                </a:cxn>
                <a:cxn ang="T7">
                  <a:pos x="T2" y="T3"/>
                </a:cxn>
                <a:cxn ang="T8">
                  <a:pos x="T4" y="T5"/>
                </a:cxn>
              </a:cxnLst>
              <a:rect l="0" t="0" r="r" b="b"/>
              <a:pathLst>
                <a:path w="33" h="39">
                  <a:moveTo>
                    <a:pt x="33" y="0"/>
                  </a:moveTo>
                  <a:cubicBezTo>
                    <a:pt x="23" y="7"/>
                    <a:pt x="9" y="16"/>
                    <a:pt x="4" y="27"/>
                  </a:cubicBezTo>
                  <a:cubicBezTo>
                    <a:pt x="3" y="30"/>
                    <a:pt x="3" y="36"/>
                    <a:pt x="0"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2" name="Freeform 1702">
              <a:extLst>
                <a:ext uri="{FF2B5EF4-FFF2-40B4-BE49-F238E27FC236}">
                  <a16:creationId xmlns:a16="http://schemas.microsoft.com/office/drawing/2014/main" id="{7A1EC704-9CE0-AE29-D7F4-E439B2F70239}"/>
                </a:ext>
              </a:extLst>
            </p:cNvPr>
            <p:cNvSpPr>
              <a:spLocks/>
            </p:cNvSpPr>
            <p:nvPr/>
          </p:nvSpPr>
          <p:spPr bwMode="auto">
            <a:xfrm>
              <a:off x="4753" y="3726"/>
              <a:ext cx="82" cy="62"/>
            </a:xfrm>
            <a:custGeom>
              <a:avLst/>
              <a:gdLst>
                <a:gd name="T0" fmla="*/ 344 w 40"/>
                <a:gd name="T1" fmla="*/ 0 h 28"/>
                <a:gd name="T2" fmla="*/ 0 w 40"/>
                <a:gd name="T3" fmla="*/ 303 h 28"/>
                <a:gd name="T4" fmla="*/ 0 60000 65536"/>
                <a:gd name="T5" fmla="*/ 0 60000 65536"/>
              </a:gdLst>
              <a:ahLst/>
              <a:cxnLst>
                <a:cxn ang="T4">
                  <a:pos x="T0" y="T1"/>
                </a:cxn>
                <a:cxn ang="T5">
                  <a:pos x="T2" y="T3"/>
                </a:cxn>
              </a:cxnLst>
              <a:rect l="0" t="0" r="r" b="b"/>
              <a:pathLst>
                <a:path w="40" h="28">
                  <a:moveTo>
                    <a:pt x="40" y="0"/>
                  </a:moveTo>
                  <a:cubicBezTo>
                    <a:pt x="25" y="7"/>
                    <a:pt x="9" y="15"/>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3" name="Freeform 1703">
              <a:extLst>
                <a:ext uri="{FF2B5EF4-FFF2-40B4-BE49-F238E27FC236}">
                  <a16:creationId xmlns:a16="http://schemas.microsoft.com/office/drawing/2014/main" id="{C6ABFC5A-F392-58E3-3415-B55424D8A7AC}"/>
                </a:ext>
              </a:extLst>
            </p:cNvPr>
            <p:cNvSpPr>
              <a:spLocks/>
            </p:cNvSpPr>
            <p:nvPr/>
          </p:nvSpPr>
          <p:spPr bwMode="auto">
            <a:xfrm>
              <a:off x="4712" y="3742"/>
              <a:ext cx="88" cy="59"/>
            </a:xfrm>
            <a:custGeom>
              <a:avLst/>
              <a:gdLst>
                <a:gd name="T0" fmla="*/ 368 w 43"/>
                <a:gd name="T1" fmla="*/ 0 h 27"/>
                <a:gd name="T2" fmla="*/ 256 w 43"/>
                <a:gd name="T3" fmla="*/ 52 h 27"/>
                <a:gd name="T4" fmla="*/ 156 w 43"/>
                <a:gd name="T5" fmla="*/ 114 h 27"/>
                <a:gd name="T6" fmla="*/ 0 w 43"/>
                <a:gd name="T7" fmla="*/ 282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 h="27">
                  <a:moveTo>
                    <a:pt x="43" y="0"/>
                  </a:moveTo>
                  <a:cubicBezTo>
                    <a:pt x="38" y="2"/>
                    <a:pt x="35" y="4"/>
                    <a:pt x="30" y="5"/>
                  </a:cubicBezTo>
                  <a:cubicBezTo>
                    <a:pt x="25" y="7"/>
                    <a:pt x="23" y="9"/>
                    <a:pt x="18" y="11"/>
                  </a:cubicBezTo>
                  <a:cubicBezTo>
                    <a:pt x="9" y="16"/>
                    <a:pt x="3" y="19"/>
                    <a:pt x="0" y="2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4" name="Freeform 1704">
              <a:extLst>
                <a:ext uri="{FF2B5EF4-FFF2-40B4-BE49-F238E27FC236}">
                  <a16:creationId xmlns:a16="http://schemas.microsoft.com/office/drawing/2014/main" id="{9251E2E9-1C94-07EB-16A2-EA4DD1899FD6}"/>
                </a:ext>
              </a:extLst>
            </p:cNvPr>
            <p:cNvSpPr>
              <a:spLocks/>
            </p:cNvSpPr>
            <p:nvPr/>
          </p:nvSpPr>
          <p:spPr bwMode="auto">
            <a:xfrm>
              <a:off x="4851" y="3639"/>
              <a:ext cx="80" cy="70"/>
            </a:xfrm>
            <a:custGeom>
              <a:avLst/>
              <a:gdLst>
                <a:gd name="T0" fmla="*/ 336 w 39"/>
                <a:gd name="T1" fmla="*/ 0 h 32"/>
                <a:gd name="T2" fmla="*/ 0 w 39"/>
                <a:gd name="T3" fmla="*/ 335 h 32"/>
                <a:gd name="T4" fmla="*/ 0 60000 65536"/>
                <a:gd name="T5" fmla="*/ 0 60000 65536"/>
              </a:gdLst>
              <a:ahLst/>
              <a:cxnLst>
                <a:cxn ang="T4">
                  <a:pos x="T0" y="T1"/>
                </a:cxn>
                <a:cxn ang="T5">
                  <a:pos x="T2" y="T3"/>
                </a:cxn>
              </a:cxnLst>
              <a:rect l="0" t="0" r="r" b="b"/>
              <a:pathLst>
                <a:path w="39" h="32">
                  <a:moveTo>
                    <a:pt x="39" y="0"/>
                  </a:moveTo>
                  <a:cubicBezTo>
                    <a:pt x="12" y="0"/>
                    <a:pt x="6" y="17"/>
                    <a:pt x="0"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5" name="Freeform 1705">
              <a:extLst>
                <a:ext uri="{FF2B5EF4-FFF2-40B4-BE49-F238E27FC236}">
                  <a16:creationId xmlns:a16="http://schemas.microsoft.com/office/drawing/2014/main" id="{8C562EAA-1D0F-A148-FCC7-9662E4712725}"/>
                </a:ext>
              </a:extLst>
            </p:cNvPr>
            <p:cNvSpPr>
              <a:spLocks/>
            </p:cNvSpPr>
            <p:nvPr/>
          </p:nvSpPr>
          <p:spPr bwMode="auto">
            <a:xfrm>
              <a:off x="4773" y="3694"/>
              <a:ext cx="76" cy="52"/>
            </a:xfrm>
            <a:custGeom>
              <a:avLst/>
              <a:gdLst>
                <a:gd name="T0" fmla="*/ 320 w 37"/>
                <a:gd name="T1" fmla="*/ 72 h 24"/>
                <a:gd name="T2" fmla="*/ 0 w 37"/>
                <a:gd name="T3" fmla="*/ 245 h 24"/>
                <a:gd name="T4" fmla="*/ 0 60000 65536"/>
                <a:gd name="T5" fmla="*/ 0 60000 65536"/>
              </a:gdLst>
              <a:ahLst/>
              <a:cxnLst>
                <a:cxn ang="T4">
                  <a:pos x="T0" y="T1"/>
                </a:cxn>
                <a:cxn ang="T5">
                  <a:pos x="T2" y="T3"/>
                </a:cxn>
              </a:cxnLst>
              <a:rect l="0" t="0" r="r" b="b"/>
              <a:pathLst>
                <a:path w="37" h="24">
                  <a:moveTo>
                    <a:pt x="37" y="7"/>
                  </a:moveTo>
                  <a:cubicBezTo>
                    <a:pt x="29" y="0"/>
                    <a:pt x="0" y="19"/>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6" name="Freeform 1706">
              <a:extLst>
                <a:ext uri="{FF2B5EF4-FFF2-40B4-BE49-F238E27FC236}">
                  <a16:creationId xmlns:a16="http://schemas.microsoft.com/office/drawing/2014/main" id="{878E6781-5C74-66BF-6917-1D59B4F65324}"/>
                </a:ext>
              </a:extLst>
            </p:cNvPr>
            <p:cNvSpPr>
              <a:spLocks/>
            </p:cNvSpPr>
            <p:nvPr/>
          </p:nvSpPr>
          <p:spPr bwMode="auto">
            <a:xfrm>
              <a:off x="5029" y="3398"/>
              <a:ext cx="33" cy="94"/>
            </a:xfrm>
            <a:custGeom>
              <a:avLst/>
              <a:gdLst>
                <a:gd name="T0" fmla="*/ 140 w 16"/>
                <a:gd name="T1" fmla="*/ 0 h 43"/>
                <a:gd name="T2" fmla="*/ 89 w 16"/>
                <a:gd name="T3" fmla="*/ 448 h 43"/>
                <a:gd name="T4" fmla="*/ 0 60000 65536"/>
                <a:gd name="T5" fmla="*/ 0 60000 65536"/>
              </a:gdLst>
              <a:ahLst/>
              <a:cxnLst>
                <a:cxn ang="T4">
                  <a:pos x="T0" y="T1"/>
                </a:cxn>
                <a:cxn ang="T5">
                  <a:pos x="T2" y="T3"/>
                </a:cxn>
              </a:cxnLst>
              <a:rect l="0" t="0" r="r" b="b"/>
              <a:pathLst>
                <a:path w="16" h="43">
                  <a:moveTo>
                    <a:pt x="16" y="0"/>
                  </a:moveTo>
                  <a:cubicBezTo>
                    <a:pt x="8" y="9"/>
                    <a:pt x="0" y="33"/>
                    <a:pt x="10"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7" name="Freeform 1707">
              <a:extLst>
                <a:ext uri="{FF2B5EF4-FFF2-40B4-BE49-F238E27FC236}">
                  <a16:creationId xmlns:a16="http://schemas.microsoft.com/office/drawing/2014/main" id="{60756478-F43E-CA3F-1ED1-120A119D59C9}"/>
                </a:ext>
              </a:extLst>
            </p:cNvPr>
            <p:cNvSpPr>
              <a:spLocks/>
            </p:cNvSpPr>
            <p:nvPr/>
          </p:nvSpPr>
          <p:spPr bwMode="auto">
            <a:xfrm>
              <a:off x="5015" y="3440"/>
              <a:ext cx="25" cy="96"/>
            </a:xfrm>
            <a:custGeom>
              <a:avLst/>
              <a:gdLst>
                <a:gd name="T0" fmla="*/ 108 w 12"/>
                <a:gd name="T1" fmla="*/ 0 h 44"/>
                <a:gd name="T2" fmla="*/ 0 w 12"/>
                <a:gd name="T3" fmla="*/ 290 h 44"/>
                <a:gd name="T4" fmla="*/ 8 w 12"/>
                <a:gd name="T5" fmla="*/ 456 h 44"/>
                <a:gd name="T6" fmla="*/ 0 60000 65536"/>
                <a:gd name="T7" fmla="*/ 0 60000 65536"/>
                <a:gd name="T8" fmla="*/ 0 60000 65536"/>
              </a:gdLst>
              <a:ahLst/>
              <a:cxnLst>
                <a:cxn ang="T6">
                  <a:pos x="T0" y="T1"/>
                </a:cxn>
                <a:cxn ang="T7">
                  <a:pos x="T2" y="T3"/>
                </a:cxn>
                <a:cxn ang="T8">
                  <a:pos x="T4" y="T5"/>
                </a:cxn>
              </a:cxnLst>
              <a:rect l="0" t="0" r="r" b="b"/>
              <a:pathLst>
                <a:path w="12" h="44">
                  <a:moveTo>
                    <a:pt x="12" y="0"/>
                  </a:moveTo>
                  <a:cubicBezTo>
                    <a:pt x="4" y="7"/>
                    <a:pt x="0" y="19"/>
                    <a:pt x="0" y="28"/>
                  </a:cubicBezTo>
                  <a:cubicBezTo>
                    <a:pt x="0" y="32"/>
                    <a:pt x="3" y="40"/>
                    <a:pt x="1"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8" name="Freeform 1708">
              <a:extLst>
                <a:ext uri="{FF2B5EF4-FFF2-40B4-BE49-F238E27FC236}">
                  <a16:creationId xmlns:a16="http://schemas.microsoft.com/office/drawing/2014/main" id="{C038D625-88E6-710F-C802-F8940AAC85F2}"/>
                </a:ext>
              </a:extLst>
            </p:cNvPr>
            <p:cNvSpPr>
              <a:spLocks/>
            </p:cNvSpPr>
            <p:nvPr/>
          </p:nvSpPr>
          <p:spPr bwMode="auto">
            <a:xfrm>
              <a:off x="4974" y="3488"/>
              <a:ext cx="37" cy="83"/>
            </a:xfrm>
            <a:custGeom>
              <a:avLst/>
              <a:gdLst>
                <a:gd name="T0" fmla="*/ 156 w 18"/>
                <a:gd name="T1" fmla="*/ 0 h 38"/>
                <a:gd name="T2" fmla="*/ 43 w 18"/>
                <a:gd name="T3" fmla="*/ 395 h 38"/>
                <a:gd name="T4" fmla="*/ 0 60000 65536"/>
                <a:gd name="T5" fmla="*/ 0 60000 65536"/>
              </a:gdLst>
              <a:ahLst/>
              <a:cxnLst>
                <a:cxn ang="T4">
                  <a:pos x="T0" y="T1"/>
                </a:cxn>
                <a:cxn ang="T5">
                  <a:pos x="T2" y="T3"/>
                </a:cxn>
              </a:cxnLst>
              <a:rect l="0" t="0" r="r" b="b"/>
              <a:pathLst>
                <a:path w="18" h="38">
                  <a:moveTo>
                    <a:pt x="18" y="0"/>
                  </a:moveTo>
                  <a:cubicBezTo>
                    <a:pt x="8" y="10"/>
                    <a:pt x="0" y="25"/>
                    <a:pt x="5"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19" name="Freeform 1709">
              <a:extLst>
                <a:ext uri="{FF2B5EF4-FFF2-40B4-BE49-F238E27FC236}">
                  <a16:creationId xmlns:a16="http://schemas.microsoft.com/office/drawing/2014/main" id="{31DDD43E-AD6C-8370-A437-C77A556A90E8}"/>
                </a:ext>
              </a:extLst>
            </p:cNvPr>
            <p:cNvSpPr>
              <a:spLocks/>
            </p:cNvSpPr>
            <p:nvPr/>
          </p:nvSpPr>
          <p:spPr bwMode="auto">
            <a:xfrm>
              <a:off x="4933" y="3525"/>
              <a:ext cx="49" cy="96"/>
            </a:xfrm>
            <a:custGeom>
              <a:avLst/>
              <a:gdLst>
                <a:gd name="T0" fmla="*/ 204 w 24"/>
                <a:gd name="T1" fmla="*/ 0 h 44"/>
                <a:gd name="T2" fmla="*/ 67 w 24"/>
                <a:gd name="T3" fmla="*/ 456 h 44"/>
                <a:gd name="T4" fmla="*/ 0 60000 65536"/>
                <a:gd name="T5" fmla="*/ 0 60000 65536"/>
              </a:gdLst>
              <a:ahLst/>
              <a:cxnLst>
                <a:cxn ang="T4">
                  <a:pos x="T0" y="T1"/>
                </a:cxn>
                <a:cxn ang="T5">
                  <a:pos x="T2" y="T3"/>
                </a:cxn>
              </a:cxnLst>
              <a:rect l="0" t="0" r="r" b="b"/>
              <a:pathLst>
                <a:path w="24" h="44">
                  <a:moveTo>
                    <a:pt x="24" y="0"/>
                  </a:moveTo>
                  <a:cubicBezTo>
                    <a:pt x="14" y="12"/>
                    <a:pt x="0" y="30"/>
                    <a:pt x="8"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0" name="Freeform 1710">
              <a:extLst>
                <a:ext uri="{FF2B5EF4-FFF2-40B4-BE49-F238E27FC236}">
                  <a16:creationId xmlns:a16="http://schemas.microsoft.com/office/drawing/2014/main" id="{3733EA0D-C2BF-5FAB-3D61-FE36AB96B766}"/>
                </a:ext>
              </a:extLst>
            </p:cNvPr>
            <p:cNvSpPr>
              <a:spLocks/>
            </p:cNvSpPr>
            <p:nvPr/>
          </p:nvSpPr>
          <p:spPr bwMode="auto">
            <a:xfrm>
              <a:off x="4937" y="3460"/>
              <a:ext cx="41" cy="107"/>
            </a:xfrm>
            <a:custGeom>
              <a:avLst/>
              <a:gdLst>
                <a:gd name="T0" fmla="*/ 43 w 20"/>
                <a:gd name="T1" fmla="*/ 511 h 49"/>
                <a:gd name="T2" fmla="*/ 148 w 20"/>
                <a:gd name="T3" fmla="*/ 0 h 49"/>
                <a:gd name="T4" fmla="*/ 172 w 20"/>
                <a:gd name="T5" fmla="*/ 334 h 49"/>
                <a:gd name="T6" fmla="*/ 0 60000 65536"/>
                <a:gd name="T7" fmla="*/ 0 60000 65536"/>
                <a:gd name="T8" fmla="*/ 0 60000 65536"/>
              </a:gdLst>
              <a:ahLst/>
              <a:cxnLst>
                <a:cxn ang="T6">
                  <a:pos x="T0" y="T1"/>
                </a:cxn>
                <a:cxn ang="T7">
                  <a:pos x="T2" y="T3"/>
                </a:cxn>
                <a:cxn ang="T8">
                  <a:pos x="T4" y="T5"/>
                </a:cxn>
              </a:cxnLst>
              <a:rect l="0" t="0" r="r" b="b"/>
              <a:pathLst>
                <a:path w="20" h="49">
                  <a:moveTo>
                    <a:pt x="5" y="49"/>
                  </a:moveTo>
                  <a:cubicBezTo>
                    <a:pt x="0" y="37"/>
                    <a:pt x="7" y="11"/>
                    <a:pt x="17" y="0"/>
                  </a:cubicBezTo>
                  <a:cubicBezTo>
                    <a:pt x="17" y="10"/>
                    <a:pt x="20" y="22"/>
                    <a:pt x="20"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1" name="Freeform 1711">
              <a:extLst>
                <a:ext uri="{FF2B5EF4-FFF2-40B4-BE49-F238E27FC236}">
                  <a16:creationId xmlns:a16="http://schemas.microsoft.com/office/drawing/2014/main" id="{CB9C3682-41D6-EF5C-8B46-C75DCF918819}"/>
                </a:ext>
              </a:extLst>
            </p:cNvPr>
            <p:cNvSpPr>
              <a:spLocks/>
            </p:cNvSpPr>
            <p:nvPr/>
          </p:nvSpPr>
          <p:spPr bwMode="auto">
            <a:xfrm>
              <a:off x="4970" y="3409"/>
              <a:ext cx="33" cy="97"/>
            </a:xfrm>
            <a:custGeom>
              <a:avLst/>
              <a:gdLst>
                <a:gd name="T0" fmla="*/ 107 w 16"/>
                <a:gd name="T1" fmla="*/ 472 h 44"/>
                <a:gd name="T2" fmla="*/ 89 w 16"/>
                <a:gd name="T3" fmla="*/ 247 h 44"/>
                <a:gd name="T4" fmla="*/ 35 w 16"/>
                <a:gd name="T5" fmla="*/ 0 h 44"/>
                <a:gd name="T6" fmla="*/ 0 w 16"/>
                <a:gd name="T7" fmla="*/ 278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44">
                  <a:moveTo>
                    <a:pt x="12" y="44"/>
                  </a:moveTo>
                  <a:cubicBezTo>
                    <a:pt x="16" y="36"/>
                    <a:pt x="13" y="30"/>
                    <a:pt x="10" y="23"/>
                  </a:cubicBezTo>
                  <a:cubicBezTo>
                    <a:pt x="8" y="15"/>
                    <a:pt x="8" y="6"/>
                    <a:pt x="4" y="0"/>
                  </a:cubicBezTo>
                  <a:cubicBezTo>
                    <a:pt x="3" y="8"/>
                    <a:pt x="0" y="17"/>
                    <a:pt x="0"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2" name="Freeform 1712">
              <a:extLst>
                <a:ext uri="{FF2B5EF4-FFF2-40B4-BE49-F238E27FC236}">
                  <a16:creationId xmlns:a16="http://schemas.microsoft.com/office/drawing/2014/main" id="{3D45C7BC-4F48-B347-64AF-64588EAB2F91}"/>
                </a:ext>
              </a:extLst>
            </p:cNvPr>
            <p:cNvSpPr>
              <a:spLocks/>
            </p:cNvSpPr>
            <p:nvPr/>
          </p:nvSpPr>
          <p:spPr bwMode="auto">
            <a:xfrm>
              <a:off x="4994" y="3412"/>
              <a:ext cx="58" cy="59"/>
            </a:xfrm>
            <a:custGeom>
              <a:avLst/>
              <a:gdLst>
                <a:gd name="T0" fmla="*/ 8 w 28"/>
                <a:gd name="T1" fmla="*/ 282 h 27"/>
                <a:gd name="T2" fmla="*/ 249 w 28"/>
                <a:gd name="T3" fmla="*/ 0 h 27"/>
                <a:gd name="T4" fmla="*/ 0 60000 65536"/>
                <a:gd name="T5" fmla="*/ 0 60000 65536"/>
              </a:gdLst>
              <a:ahLst/>
              <a:cxnLst>
                <a:cxn ang="T4">
                  <a:pos x="T0" y="T1"/>
                </a:cxn>
                <a:cxn ang="T5">
                  <a:pos x="T2" y="T3"/>
                </a:cxn>
              </a:cxnLst>
              <a:rect l="0" t="0" r="r" b="b"/>
              <a:pathLst>
                <a:path w="28" h="27">
                  <a:moveTo>
                    <a:pt x="1" y="27"/>
                  </a:moveTo>
                  <a:cubicBezTo>
                    <a:pt x="0" y="15"/>
                    <a:pt x="16" y="5"/>
                    <a:pt x="2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3" name="Freeform 1713">
              <a:extLst>
                <a:ext uri="{FF2B5EF4-FFF2-40B4-BE49-F238E27FC236}">
                  <a16:creationId xmlns:a16="http://schemas.microsoft.com/office/drawing/2014/main" id="{850ED655-9773-72F0-4BCA-B7B427030544}"/>
                </a:ext>
              </a:extLst>
            </p:cNvPr>
            <p:cNvSpPr>
              <a:spLocks/>
            </p:cNvSpPr>
            <p:nvPr/>
          </p:nvSpPr>
          <p:spPr bwMode="auto">
            <a:xfrm>
              <a:off x="4978" y="3372"/>
              <a:ext cx="35" cy="66"/>
            </a:xfrm>
            <a:custGeom>
              <a:avLst/>
              <a:gdLst>
                <a:gd name="T0" fmla="*/ 132 w 17"/>
                <a:gd name="T1" fmla="*/ 319 h 30"/>
                <a:gd name="T2" fmla="*/ 132 w 17"/>
                <a:gd name="T3" fmla="*/ 161 h 30"/>
                <a:gd name="T4" fmla="*/ 33 w 17"/>
                <a:gd name="T5" fmla="*/ 0 h 30"/>
                <a:gd name="T6" fmla="*/ 0 w 17"/>
                <a:gd name="T7" fmla="*/ 169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30">
                  <a:moveTo>
                    <a:pt x="15" y="30"/>
                  </a:moveTo>
                  <a:cubicBezTo>
                    <a:pt x="17" y="25"/>
                    <a:pt x="17" y="20"/>
                    <a:pt x="15" y="15"/>
                  </a:cubicBezTo>
                  <a:cubicBezTo>
                    <a:pt x="13" y="11"/>
                    <a:pt x="8" y="1"/>
                    <a:pt x="4" y="0"/>
                  </a:cubicBezTo>
                  <a:cubicBezTo>
                    <a:pt x="2" y="6"/>
                    <a:pt x="2" y="10"/>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4" name="Freeform 1714">
              <a:extLst>
                <a:ext uri="{FF2B5EF4-FFF2-40B4-BE49-F238E27FC236}">
                  <a16:creationId xmlns:a16="http://schemas.microsoft.com/office/drawing/2014/main" id="{DF8805B9-680F-A4ED-0811-B00AB07EB191}"/>
                </a:ext>
              </a:extLst>
            </p:cNvPr>
            <p:cNvSpPr>
              <a:spLocks/>
            </p:cNvSpPr>
            <p:nvPr/>
          </p:nvSpPr>
          <p:spPr bwMode="auto">
            <a:xfrm>
              <a:off x="4607" y="3775"/>
              <a:ext cx="125" cy="37"/>
            </a:xfrm>
            <a:custGeom>
              <a:avLst/>
              <a:gdLst>
                <a:gd name="T0" fmla="*/ 525 w 61"/>
                <a:gd name="T1" fmla="*/ 0 h 17"/>
                <a:gd name="T2" fmla="*/ 0 w 61"/>
                <a:gd name="T3" fmla="*/ 96 h 17"/>
                <a:gd name="T4" fmla="*/ 412 w 61"/>
                <a:gd name="T5" fmla="*/ 133 h 17"/>
                <a:gd name="T6" fmla="*/ 0 60000 65536"/>
                <a:gd name="T7" fmla="*/ 0 60000 65536"/>
                <a:gd name="T8" fmla="*/ 0 60000 65536"/>
              </a:gdLst>
              <a:ahLst/>
              <a:cxnLst>
                <a:cxn ang="T6">
                  <a:pos x="T0" y="T1"/>
                </a:cxn>
                <a:cxn ang="T7">
                  <a:pos x="T2" y="T3"/>
                </a:cxn>
                <a:cxn ang="T8">
                  <a:pos x="T4" y="T5"/>
                </a:cxn>
              </a:cxnLst>
              <a:rect l="0" t="0" r="r" b="b"/>
              <a:pathLst>
                <a:path w="61" h="17">
                  <a:moveTo>
                    <a:pt x="61" y="0"/>
                  </a:moveTo>
                  <a:cubicBezTo>
                    <a:pt x="40" y="0"/>
                    <a:pt x="19" y="5"/>
                    <a:pt x="0" y="9"/>
                  </a:cubicBezTo>
                  <a:cubicBezTo>
                    <a:pt x="13" y="13"/>
                    <a:pt x="35" y="17"/>
                    <a:pt x="48"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5" name="Freeform 1715">
              <a:extLst>
                <a:ext uri="{FF2B5EF4-FFF2-40B4-BE49-F238E27FC236}">
                  <a16:creationId xmlns:a16="http://schemas.microsoft.com/office/drawing/2014/main" id="{6C5DF2B5-AE90-E98A-26DC-9EBDC6EE729C}"/>
                </a:ext>
              </a:extLst>
            </p:cNvPr>
            <p:cNvSpPr>
              <a:spLocks/>
            </p:cNvSpPr>
            <p:nvPr/>
          </p:nvSpPr>
          <p:spPr bwMode="auto">
            <a:xfrm>
              <a:off x="4603" y="3805"/>
              <a:ext cx="78" cy="22"/>
            </a:xfrm>
            <a:custGeom>
              <a:avLst/>
              <a:gdLst>
                <a:gd name="T0" fmla="*/ 328 w 38"/>
                <a:gd name="T1" fmla="*/ 97 h 10"/>
                <a:gd name="T2" fmla="*/ 0 w 38"/>
                <a:gd name="T3" fmla="*/ 106 h 10"/>
                <a:gd name="T4" fmla="*/ 224 w 38"/>
                <a:gd name="T5" fmla="*/ 0 h 10"/>
                <a:gd name="T6" fmla="*/ 0 60000 65536"/>
                <a:gd name="T7" fmla="*/ 0 60000 65536"/>
                <a:gd name="T8" fmla="*/ 0 60000 65536"/>
              </a:gdLst>
              <a:ahLst/>
              <a:cxnLst>
                <a:cxn ang="T6">
                  <a:pos x="T0" y="T1"/>
                </a:cxn>
                <a:cxn ang="T7">
                  <a:pos x="T2" y="T3"/>
                </a:cxn>
                <a:cxn ang="T8">
                  <a:pos x="T4" y="T5"/>
                </a:cxn>
              </a:cxnLst>
              <a:rect l="0" t="0" r="r" b="b"/>
              <a:pathLst>
                <a:path w="38" h="10">
                  <a:moveTo>
                    <a:pt x="38" y="9"/>
                  </a:moveTo>
                  <a:cubicBezTo>
                    <a:pt x="25" y="10"/>
                    <a:pt x="13" y="10"/>
                    <a:pt x="0" y="10"/>
                  </a:cubicBezTo>
                  <a:cubicBezTo>
                    <a:pt x="6" y="8"/>
                    <a:pt x="22" y="1"/>
                    <a:pt x="2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6" name="Freeform 1716">
              <a:extLst>
                <a:ext uri="{FF2B5EF4-FFF2-40B4-BE49-F238E27FC236}">
                  <a16:creationId xmlns:a16="http://schemas.microsoft.com/office/drawing/2014/main" id="{2E8CE40F-6C4E-C99F-ACE2-47CA8AB9F421}"/>
                </a:ext>
              </a:extLst>
            </p:cNvPr>
            <p:cNvSpPr>
              <a:spLocks/>
            </p:cNvSpPr>
            <p:nvPr/>
          </p:nvSpPr>
          <p:spPr bwMode="auto">
            <a:xfrm>
              <a:off x="4052" y="3543"/>
              <a:ext cx="88" cy="144"/>
            </a:xfrm>
            <a:custGeom>
              <a:avLst/>
              <a:gdLst>
                <a:gd name="T0" fmla="*/ 0 w 43"/>
                <a:gd name="T1" fmla="*/ 0 h 66"/>
                <a:gd name="T2" fmla="*/ 301 w 43"/>
                <a:gd name="T3" fmla="*/ 685 h 66"/>
                <a:gd name="T4" fmla="*/ 0 60000 65536"/>
                <a:gd name="T5" fmla="*/ 0 60000 65536"/>
              </a:gdLst>
              <a:ahLst/>
              <a:cxnLst>
                <a:cxn ang="T4">
                  <a:pos x="T0" y="T1"/>
                </a:cxn>
                <a:cxn ang="T5">
                  <a:pos x="T2" y="T3"/>
                </a:cxn>
              </a:cxnLst>
              <a:rect l="0" t="0" r="r" b="b"/>
              <a:pathLst>
                <a:path w="43" h="66">
                  <a:moveTo>
                    <a:pt x="0" y="0"/>
                  </a:moveTo>
                  <a:cubicBezTo>
                    <a:pt x="19" y="19"/>
                    <a:pt x="43" y="42"/>
                    <a:pt x="35" y="6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7" name="Freeform 1717">
              <a:extLst>
                <a:ext uri="{FF2B5EF4-FFF2-40B4-BE49-F238E27FC236}">
                  <a16:creationId xmlns:a16="http://schemas.microsoft.com/office/drawing/2014/main" id="{BF67E36B-B6BA-8824-5C62-329A77075508}"/>
                </a:ext>
              </a:extLst>
            </p:cNvPr>
            <p:cNvSpPr>
              <a:spLocks/>
            </p:cNvSpPr>
            <p:nvPr/>
          </p:nvSpPr>
          <p:spPr bwMode="auto">
            <a:xfrm>
              <a:off x="4128" y="3646"/>
              <a:ext cx="53" cy="109"/>
            </a:xfrm>
            <a:custGeom>
              <a:avLst/>
              <a:gdLst>
                <a:gd name="T0" fmla="*/ 0 w 26"/>
                <a:gd name="T1" fmla="*/ 0 h 50"/>
                <a:gd name="T2" fmla="*/ 171 w 26"/>
                <a:gd name="T3" fmla="*/ 262 h 50"/>
                <a:gd name="T4" fmla="*/ 220 w 26"/>
                <a:gd name="T5" fmla="*/ 519 h 50"/>
                <a:gd name="T6" fmla="*/ 0 60000 65536"/>
                <a:gd name="T7" fmla="*/ 0 60000 65536"/>
                <a:gd name="T8" fmla="*/ 0 60000 65536"/>
              </a:gdLst>
              <a:ahLst/>
              <a:cxnLst>
                <a:cxn ang="T6">
                  <a:pos x="T0" y="T1"/>
                </a:cxn>
                <a:cxn ang="T7">
                  <a:pos x="T2" y="T3"/>
                </a:cxn>
                <a:cxn ang="T8">
                  <a:pos x="T4" y="T5"/>
                </a:cxn>
              </a:cxnLst>
              <a:rect l="0" t="0" r="r" b="b"/>
              <a:pathLst>
                <a:path w="26" h="50">
                  <a:moveTo>
                    <a:pt x="0" y="0"/>
                  </a:moveTo>
                  <a:cubicBezTo>
                    <a:pt x="8" y="7"/>
                    <a:pt x="16" y="17"/>
                    <a:pt x="20" y="25"/>
                  </a:cubicBezTo>
                  <a:cubicBezTo>
                    <a:pt x="24" y="34"/>
                    <a:pt x="22" y="44"/>
                    <a:pt x="26" y="5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8" name="Freeform 1718">
              <a:extLst>
                <a:ext uri="{FF2B5EF4-FFF2-40B4-BE49-F238E27FC236}">
                  <a16:creationId xmlns:a16="http://schemas.microsoft.com/office/drawing/2014/main" id="{FDA59E32-E625-A829-6134-E7EB36FFB455}"/>
                </a:ext>
              </a:extLst>
            </p:cNvPr>
            <p:cNvSpPr>
              <a:spLocks/>
            </p:cNvSpPr>
            <p:nvPr/>
          </p:nvSpPr>
          <p:spPr bwMode="auto">
            <a:xfrm>
              <a:off x="4181" y="3722"/>
              <a:ext cx="98" cy="92"/>
            </a:xfrm>
            <a:custGeom>
              <a:avLst/>
              <a:gdLst>
                <a:gd name="T0" fmla="*/ 0 w 48"/>
                <a:gd name="T1" fmla="*/ 0 h 42"/>
                <a:gd name="T2" fmla="*/ 408 w 48"/>
                <a:gd name="T3" fmla="*/ 442 h 42"/>
                <a:gd name="T4" fmla="*/ 0 w 48"/>
                <a:gd name="T5" fmla="*/ 158 h 42"/>
                <a:gd name="T6" fmla="*/ 0 60000 65536"/>
                <a:gd name="T7" fmla="*/ 0 60000 65536"/>
                <a:gd name="T8" fmla="*/ 0 60000 65536"/>
              </a:gdLst>
              <a:ahLst/>
              <a:cxnLst>
                <a:cxn ang="T6">
                  <a:pos x="T0" y="T1"/>
                </a:cxn>
                <a:cxn ang="T7">
                  <a:pos x="T2" y="T3"/>
                </a:cxn>
                <a:cxn ang="T8">
                  <a:pos x="T4" y="T5"/>
                </a:cxn>
              </a:cxnLst>
              <a:rect l="0" t="0" r="r" b="b"/>
              <a:pathLst>
                <a:path w="48" h="42">
                  <a:moveTo>
                    <a:pt x="0" y="0"/>
                  </a:moveTo>
                  <a:cubicBezTo>
                    <a:pt x="19" y="11"/>
                    <a:pt x="35" y="26"/>
                    <a:pt x="48" y="42"/>
                  </a:cubicBezTo>
                  <a:cubicBezTo>
                    <a:pt x="25" y="40"/>
                    <a:pt x="13" y="26"/>
                    <a:pt x="0"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29" name="Freeform 1719">
              <a:extLst>
                <a:ext uri="{FF2B5EF4-FFF2-40B4-BE49-F238E27FC236}">
                  <a16:creationId xmlns:a16="http://schemas.microsoft.com/office/drawing/2014/main" id="{BBD7CFD0-EAE7-E64B-BE20-38423876184A}"/>
                </a:ext>
              </a:extLst>
            </p:cNvPr>
            <p:cNvSpPr>
              <a:spLocks/>
            </p:cNvSpPr>
            <p:nvPr/>
          </p:nvSpPr>
          <p:spPr bwMode="auto">
            <a:xfrm>
              <a:off x="4052" y="3545"/>
              <a:ext cx="125" cy="210"/>
            </a:xfrm>
            <a:custGeom>
              <a:avLst/>
              <a:gdLst>
                <a:gd name="T0" fmla="*/ 0 w 61"/>
                <a:gd name="T1" fmla="*/ 0 h 96"/>
                <a:gd name="T2" fmla="*/ 148 w 61"/>
                <a:gd name="T3" fmla="*/ 387 h 96"/>
                <a:gd name="T4" fmla="*/ 285 w 61"/>
                <a:gd name="T5" fmla="*/ 669 h 96"/>
                <a:gd name="T6" fmla="*/ 303 w 61"/>
                <a:gd name="T7" fmla="*/ 661 h 96"/>
                <a:gd name="T8" fmla="*/ 311 w 61"/>
                <a:gd name="T9" fmla="*/ 704 h 96"/>
                <a:gd name="T10" fmla="*/ 387 w 61"/>
                <a:gd name="T11" fmla="*/ 827 h 96"/>
                <a:gd name="T12" fmla="*/ 525 w 61"/>
                <a:gd name="T13" fmla="*/ 1004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1" h="96">
                  <a:moveTo>
                    <a:pt x="0" y="0"/>
                  </a:moveTo>
                  <a:cubicBezTo>
                    <a:pt x="4" y="12"/>
                    <a:pt x="12" y="25"/>
                    <a:pt x="17" y="37"/>
                  </a:cubicBezTo>
                  <a:cubicBezTo>
                    <a:pt x="21" y="46"/>
                    <a:pt x="29" y="53"/>
                    <a:pt x="33" y="64"/>
                  </a:cubicBezTo>
                  <a:cubicBezTo>
                    <a:pt x="34" y="63"/>
                    <a:pt x="34" y="63"/>
                    <a:pt x="35" y="63"/>
                  </a:cubicBezTo>
                  <a:cubicBezTo>
                    <a:pt x="38" y="65"/>
                    <a:pt x="35" y="65"/>
                    <a:pt x="36" y="67"/>
                  </a:cubicBezTo>
                  <a:cubicBezTo>
                    <a:pt x="39" y="72"/>
                    <a:pt x="41" y="75"/>
                    <a:pt x="45" y="79"/>
                  </a:cubicBezTo>
                  <a:cubicBezTo>
                    <a:pt x="50" y="84"/>
                    <a:pt x="60" y="90"/>
                    <a:pt x="61" y="9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0" name="Freeform 1720">
              <a:extLst>
                <a:ext uri="{FF2B5EF4-FFF2-40B4-BE49-F238E27FC236}">
                  <a16:creationId xmlns:a16="http://schemas.microsoft.com/office/drawing/2014/main" id="{E874D864-960E-334E-D24A-D7528297D58D}"/>
                </a:ext>
              </a:extLst>
            </p:cNvPr>
            <p:cNvSpPr>
              <a:spLocks/>
            </p:cNvSpPr>
            <p:nvPr/>
          </p:nvSpPr>
          <p:spPr bwMode="auto">
            <a:xfrm>
              <a:off x="4084" y="3571"/>
              <a:ext cx="68" cy="96"/>
            </a:xfrm>
            <a:custGeom>
              <a:avLst/>
              <a:gdLst>
                <a:gd name="T0" fmla="*/ 0 w 33"/>
                <a:gd name="T1" fmla="*/ 0 h 44"/>
                <a:gd name="T2" fmla="*/ 272 w 33"/>
                <a:gd name="T3" fmla="*/ 456 h 44"/>
                <a:gd name="T4" fmla="*/ 0 60000 65536"/>
                <a:gd name="T5" fmla="*/ 0 60000 65536"/>
              </a:gdLst>
              <a:ahLst/>
              <a:cxnLst>
                <a:cxn ang="T4">
                  <a:pos x="T0" y="T1"/>
                </a:cxn>
                <a:cxn ang="T5">
                  <a:pos x="T2" y="T3"/>
                </a:cxn>
              </a:cxnLst>
              <a:rect l="0" t="0" r="r" b="b"/>
              <a:pathLst>
                <a:path w="33" h="44">
                  <a:moveTo>
                    <a:pt x="0" y="0"/>
                  </a:moveTo>
                  <a:cubicBezTo>
                    <a:pt x="18" y="6"/>
                    <a:pt x="33" y="29"/>
                    <a:pt x="31"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1" name="Freeform 1721">
              <a:extLst>
                <a:ext uri="{FF2B5EF4-FFF2-40B4-BE49-F238E27FC236}">
                  <a16:creationId xmlns:a16="http://schemas.microsoft.com/office/drawing/2014/main" id="{B78C28F2-0A45-76E4-EDF5-E08753504267}"/>
                </a:ext>
              </a:extLst>
            </p:cNvPr>
            <p:cNvSpPr>
              <a:spLocks/>
            </p:cNvSpPr>
            <p:nvPr/>
          </p:nvSpPr>
          <p:spPr bwMode="auto">
            <a:xfrm>
              <a:off x="4148" y="3632"/>
              <a:ext cx="61" cy="108"/>
            </a:xfrm>
            <a:custGeom>
              <a:avLst/>
              <a:gdLst>
                <a:gd name="T0" fmla="*/ 0 w 30"/>
                <a:gd name="T1" fmla="*/ 0 h 49"/>
                <a:gd name="T2" fmla="*/ 203 w 30"/>
                <a:gd name="T3" fmla="*/ 331 h 49"/>
                <a:gd name="T4" fmla="*/ 252 w 30"/>
                <a:gd name="T5" fmla="*/ 525 h 49"/>
                <a:gd name="T6" fmla="*/ 0 60000 65536"/>
                <a:gd name="T7" fmla="*/ 0 60000 65536"/>
                <a:gd name="T8" fmla="*/ 0 60000 65536"/>
              </a:gdLst>
              <a:ahLst/>
              <a:cxnLst>
                <a:cxn ang="T6">
                  <a:pos x="T0" y="T1"/>
                </a:cxn>
                <a:cxn ang="T7">
                  <a:pos x="T2" y="T3"/>
                </a:cxn>
                <a:cxn ang="T8">
                  <a:pos x="T4" y="T5"/>
                </a:cxn>
              </a:cxnLst>
              <a:rect l="0" t="0" r="r" b="b"/>
              <a:pathLst>
                <a:path w="30" h="49">
                  <a:moveTo>
                    <a:pt x="0" y="0"/>
                  </a:moveTo>
                  <a:cubicBezTo>
                    <a:pt x="11" y="9"/>
                    <a:pt x="20" y="19"/>
                    <a:pt x="24" y="31"/>
                  </a:cubicBezTo>
                  <a:cubicBezTo>
                    <a:pt x="27" y="37"/>
                    <a:pt x="28" y="43"/>
                    <a:pt x="30" y="4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2" name="Freeform 1722">
              <a:extLst>
                <a:ext uri="{FF2B5EF4-FFF2-40B4-BE49-F238E27FC236}">
                  <a16:creationId xmlns:a16="http://schemas.microsoft.com/office/drawing/2014/main" id="{C5AF7CBC-78E0-C357-1F8F-07D1CA4CC1C6}"/>
                </a:ext>
              </a:extLst>
            </p:cNvPr>
            <p:cNvSpPr>
              <a:spLocks/>
            </p:cNvSpPr>
            <p:nvPr/>
          </p:nvSpPr>
          <p:spPr bwMode="auto">
            <a:xfrm>
              <a:off x="4236" y="3801"/>
              <a:ext cx="144" cy="70"/>
            </a:xfrm>
            <a:custGeom>
              <a:avLst/>
              <a:gdLst>
                <a:gd name="T0" fmla="*/ 0 w 70"/>
                <a:gd name="T1" fmla="*/ 0 h 32"/>
                <a:gd name="T2" fmla="*/ 609 w 70"/>
                <a:gd name="T3" fmla="*/ 335 h 32"/>
                <a:gd name="T4" fmla="*/ 356 w 70"/>
                <a:gd name="T5" fmla="*/ 168 h 32"/>
                <a:gd name="T6" fmla="*/ 165 w 70"/>
                <a:gd name="T7" fmla="*/ 61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32">
                  <a:moveTo>
                    <a:pt x="0" y="0"/>
                  </a:moveTo>
                  <a:cubicBezTo>
                    <a:pt x="18" y="19"/>
                    <a:pt x="42" y="26"/>
                    <a:pt x="70" y="32"/>
                  </a:cubicBezTo>
                  <a:cubicBezTo>
                    <a:pt x="61" y="26"/>
                    <a:pt x="50" y="21"/>
                    <a:pt x="41" y="16"/>
                  </a:cubicBezTo>
                  <a:cubicBezTo>
                    <a:pt x="35" y="12"/>
                    <a:pt x="27" y="8"/>
                    <a:pt x="19"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3" name="Freeform 1723">
              <a:extLst>
                <a:ext uri="{FF2B5EF4-FFF2-40B4-BE49-F238E27FC236}">
                  <a16:creationId xmlns:a16="http://schemas.microsoft.com/office/drawing/2014/main" id="{CFF00F12-16B4-0D77-4B3D-B6752BFE40ED}"/>
                </a:ext>
              </a:extLst>
            </p:cNvPr>
            <p:cNvSpPr>
              <a:spLocks/>
            </p:cNvSpPr>
            <p:nvPr/>
          </p:nvSpPr>
          <p:spPr bwMode="auto">
            <a:xfrm>
              <a:off x="4240" y="3768"/>
              <a:ext cx="101" cy="76"/>
            </a:xfrm>
            <a:custGeom>
              <a:avLst/>
              <a:gdLst>
                <a:gd name="T0" fmla="*/ 0 w 49"/>
                <a:gd name="T1" fmla="*/ 0 h 35"/>
                <a:gd name="T2" fmla="*/ 429 w 49"/>
                <a:gd name="T3" fmla="*/ 358 h 35"/>
                <a:gd name="T4" fmla="*/ 0 60000 65536"/>
                <a:gd name="T5" fmla="*/ 0 60000 65536"/>
              </a:gdLst>
              <a:ahLst/>
              <a:cxnLst>
                <a:cxn ang="T4">
                  <a:pos x="T0" y="T1"/>
                </a:cxn>
                <a:cxn ang="T5">
                  <a:pos x="T2" y="T3"/>
                </a:cxn>
              </a:cxnLst>
              <a:rect l="0" t="0" r="r" b="b"/>
              <a:pathLst>
                <a:path w="49" h="35">
                  <a:moveTo>
                    <a:pt x="0" y="0"/>
                  </a:moveTo>
                  <a:cubicBezTo>
                    <a:pt x="22" y="7"/>
                    <a:pt x="36" y="22"/>
                    <a:pt x="49"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4" name="Freeform 1724">
              <a:extLst>
                <a:ext uri="{FF2B5EF4-FFF2-40B4-BE49-F238E27FC236}">
                  <a16:creationId xmlns:a16="http://schemas.microsoft.com/office/drawing/2014/main" id="{85C20CBD-B3C4-5D76-813A-E64FF146FCF0}"/>
                </a:ext>
              </a:extLst>
            </p:cNvPr>
            <p:cNvSpPr>
              <a:spLocks/>
            </p:cNvSpPr>
            <p:nvPr/>
          </p:nvSpPr>
          <p:spPr bwMode="auto">
            <a:xfrm>
              <a:off x="4189" y="3676"/>
              <a:ext cx="80" cy="103"/>
            </a:xfrm>
            <a:custGeom>
              <a:avLst/>
              <a:gdLst>
                <a:gd name="T0" fmla="*/ 0 w 39"/>
                <a:gd name="T1" fmla="*/ 0 h 47"/>
                <a:gd name="T2" fmla="*/ 224 w 39"/>
                <a:gd name="T3" fmla="*/ 241 h 47"/>
                <a:gd name="T4" fmla="*/ 336 w 39"/>
                <a:gd name="T5" fmla="*/ 495 h 47"/>
                <a:gd name="T6" fmla="*/ 0 60000 65536"/>
                <a:gd name="T7" fmla="*/ 0 60000 65536"/>
                <a:gd name="T8" fmla="*/ 0 60000 65536"/>
              </a:gdLst>
              <a:ahLst/>
              <a:cxnLst>
                <a:cxn ang="T6">
                  <a:pos x="T0" y="T1"/>
                </a:cxn>
                <a:cxn ang="T7">
                  <a:pos x="T2" y="T3"/>
                </a:cxn>
                <a:cxn ang="T8">
                  <a:pos x="T4" y="T5"/>
                </a:cxn>
              </a:cxnLst>
              <a:rect l="0" t="0" r="r" b="b"/>
              <a:pathLst>
                <a:path w="39" h="47">
                  <a:moveTo>
                    <a:pt x="0" y="0"/>
                  </a:moveTo>
                  <a:cubicBezTo>
                    <a:pt x="8" y="8"/>
                    <a:pt x="18" y="15"/>
                    <a:pt x="26" y="23"/>
                  </a:cubicBezTo>
                  <a:cubicBezTo>
                    <a:pt x="32" y="29"/>
                    <a:pt x="35" y="42"/>
                    <a:pt x="39" y="4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5" name="Freeform 1725">
              <a:extLst>
                <a:ext uri="{FF2B5EF4-FFF2-40B4-BE49-F238E27FC236}">
                  <a16:creationId xmlns:a16="http://schemas.microsoft.com/office/drawing/2014/main" id="{39BD1F61-F098-350A-71C6-BC425FF39B14}"/>
                </a:ext>
              </a:extLst>
            </p:cNvPr>
            <p:cNvSpPr>
              <a:spLocks/>
            </p:cNvSpPr>
            <p:nvPr/>
          </p:nvSpPr>
          <p:spPr bwMode="auto">
            <a:xfrm>
              <a:off x="4306" y="3803"/>
              <a:ext cx="100" cy="68"/>
            </a:xfrm>
            <a:custGeom>
              <a:avLst/>
              <a:gdLst>
                <a:gd name="T0" fmla="*/ 0 w 49"/>
                <a:gd name="T1" fmla="*/ 9 h 31"/>
                <a:gd name="T2" fmla="*/ 316 w 49"/>
                <a:gd name="T3" fmla="*/ 189 h 31"/>
                <a:gd name="T4" fmla="*/ 416 w 49"/>
                <a:gd name="T5" fmla="*/ 327 h 31"/>
                <a:gd name="T6" fmla="*/ 0 60000 65536"/>
                <a:gd name="T7" fmla="*/ 0 60000 65536"/>
                <a:gd name="T8" fmla="*/ 0 60000 65536"/>
              </a:gdLst>
              <a:ahLst/>
              <a:cxnLst>
                <a:cxn ang="T6">
                  <a:pos x="T0" y="T1"/>
                </a:cxn>
                <a:cxn ang="T7">
                  <a:pos x="T2" y="T3"/>
                </a:cxn>
                <a:cxn ang="T8">
                  <a:pos x="T4" y="T5"/>
                </a:cxn>
              </a:cxnLst>
              <a:rect l="0" t="0" r="r" b="b"/>
              <a:pathLst>
                <a:path w="49" h="31">
                  <a:moveTo>
                    <a:pt x="0" y="1"/>
                  </a:moveTo>
                  <a:cubicBezTo>
                    <a:pt x="11" y="0"/>
                    <a:pt x="30" y="12"/>
                    <a:pt x="37" y="18"/>
                  </a:cubicBezTo>
                  <a:cubicBezTo>
                    <a:pt x="42" y="22"/>
                    <a:pt x="46" y="27"/>
                    <a:pt x="49"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6" name="Freeform 1726">
              <a:extLst>
                <a:ext uri="{FF2B5EF4-FFF2-40B4-BE49-F238E27FC236}">
                  <a16:creationId xmlns:a16="http://schemas.microsoft.com/office/drawing/2014/main" id="{CE7E73CC-07B1-DE6C-EA95-0E931F9483CE}"/>
                </a:ext>
              </a:extLst>
            </p:cNvPr>
            <p:cNvSpPr>
              <a:spLocks/>
            </p:cNvSpPr>
            <p:nvPr/>
          </p:nvSpPr>
          <p:spPr bwMode="auto">
            <a:xfrm>
              <a:off x="4255" y="3740"/>
              <a:ext cx="71" cy="72"/>
            </a:xfrm>
            <a:custGeom>
              <a:avLst/>
              <a:gdLst>
                <a:gd name="T0" fmla="*/ 0 w 35"/>
                <a:gd name="T1" fmla="*/ 0 h 33"/>
                <a:gd name="T2" fmla="*/ 292 w 35"/>
                <a:gd name="T3" fmla="*/ 343 h 33"/>
                <a:gd name="T4" fmla="*/ 0 60000 65536"/>
                <a:gd name="T5" fmla="*/ 0 60000 65536"/>
              </a:gdLst>
              <a:ahLst/>
              <a:cxnLst>
                <a:cxn ang="T4">
                  <a:pos x="T0" y="T1"/>
                </a:cxn>
                <a:cxn ang="T5">
                  <a:pos x="T2" y="T3"/>
                </a:cxn>
              </a:cxnLst>
              <a:rect l="0" t="0" r="r" b="b"/>
              <a:pathLst>
                <a:path w="35" h="33">
                  <a:moveTo>
                    <a:pt x="0" y="0"/>
                  </a:moveTo>
                  <a:cubicBezTo>
                    <a:pt x="20" y="6"/>
                    <a:pt x="26" y="20"/>
                    <a:pt x="35" y="3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7" name="Freeform 1727">
              <a:extLst>
                <a:ext uri="{FF2B5EF4-FFF2-40B4-BE49-F238E27FC236}">
                  <a16:creationId xmlns:a16="http://schemas.microsoft.com/office/drawing/2014/main" id="{9CD23C0F-F18E-211C-C34B-6872C6328073}"/>
                </a:ext>
              </a:extLst>
            </p:cNvPr>
            <p:cNvSpPr>
              <a:spLocks/>
            </p:cNvSpPr>
            <p:nvPr/>
          </p:nvSpPr>
          <p:spPr bwMode="auto">
            <a:xfrm>
              <a:off x="4029" y="3477"/>
              <a:ext cx="62" cy="96"/>
            </a:xfrm>
            <a:custGeom>
              <a:avLst/>
              <a:gdLst>
                <a:gd name="T0" fmla="*/ 99 w 30"/>
                <a:gd name="T1" fmla="*/ 323 h 44"/>
                <a:gd name="T2" fmla="*/ 25 w 30"/>
                <a:gd name="T3" fmla="*/ 0 h 44"/>
                <a:gd name="T4" fmla="*/ 167 w 30"/>
                <a:gd name="T5" fmla="*/ 229 h 44"/>
                <a:gd name="T6" fmla="*/ 231 w 30"/>
                <a:gd name="T7" fmla="*/ 456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44">
                  <a:moveTo>
                    <a:pt x="11" y="31"/>
                  </a:moveTo>
                  <a:cubicBezTo>
                    <a:pt x="4" y="23"/>
                    <a:pt x="0" y="9"/>
                    <a:pt x="3" y="0"/>
                  </a:cubicBezTo>
                  <a:cubicBezTo>
                    <a:pt x="2" y="7"/>
                    <a:pt x="14" y="16"/>
                    <a:pt x="19" y="22"/>
                  </a:cubicBezTo>
                  <a:cubicBezTo>
                    <a:pt x="23" y="27"/>
                    <a:pt x="30" y="38"/>
                    <a:pt x="26"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8" name="Freeform 1728">
              <a:extLst>
                <a:ext uri="{FF2B5EF4-FFF2-40B4-BE49-F238E27FC236}">
                  <a16:creationId xmlns:a16="http://schemas.microsoft.com/office/drawing/2014/main" id="{E0BE4D53-302A-A1DE-7C3C-8BF6896FF7D7}"/>
                </a:ext>
              </a:extLst>
            </p:cNvPr>
            <p:cNvSpPr>
              <a:spLocks/>
            </p:cNvSpPr>
            <p:nvPr/>
          </p:nvSpPr>
          <p:spPr bwMode="auto">
            <a:xfrm>
              <a:off x="4000" y="3388"/>
              <a:ext cx="56" cy="118"/>
            </a:xfrm>
            <a:custGeom>
              <a:avLst/>
              <a:gdLst>
                <a:gd name="T0" fmla="*/ 151 w 27"/>
                <a:gd name="T1" fmla="*/ 448 h 54"/>
                <a:gd name="T2" fmla="*/ 81 w 27"/>
                <a:gd name="T3" fmla="*/ 0 h 54"/>
                <a:gd name="T4" fmla="*/ 124 w 27"/>
                <a:gd name="T5" fmla="*/ 125 h 54"/>
                <a:gd name="T6" fmla="*/ 232 w 27"/>
                <a:gd name="T7" fmla="*/ 343 h 54"/>
                <a:gd name="T8" fmla="*/ 224 w 27"/>
                <a:gd name="T9" fmla="*/ 564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54">
                  <a:moveTo>
                    <a:pt x="17" y="43"/>
                  </a:moveTo>
                  <a:cubicBezTo>
                    <a:pt x="12" y="31"/>
                    <a:pt x="0" y="12"/>
                    <a:pt x="9" y="0"/>
                  </a:cubicBezTo>
                  <a:cubicBezTo>
                    <a:pt x="8" y="4"/>
                    <a:pt x="12" y="9"/>
                    <a:pt x="14" y="12"/>
                  </a:cubicBezTo>
                  <a:cubicBezTo>
                    <a:pt x="20" y="19"/>
                    <a:pt x="24" y="25"/>
                    <a:pt x="26" y="33"/>
                  </a:cubicBezTo>
                  <a:cubicBezTo>
                    <a:pt x="27" y="40"/>
                    <a:pt x="26" y="47"/>
                    <a:pt x="25" y="5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39" name="Freeform 1729">
              <a:extLst>
                <a:ext uri="{FF2B5EF4-FFF2-40B4-BE49-F238E27FC236}">
                  <a16:creationId xmlns:a16="http://schemas.microsoft.com/office/drawing/2014/main" id="{6D4E6610-A427-208A-9C2E-67248A0F32F4}"/>
                </a:ext>
              </a:extLst>
            </p:cNvPr>
            <p:cNvSpPr>
              <a:spLocks/>
            </p:cNvSpPr>
            <p:nvPr/>
          </p:nvSpPr>
          <p:spPr bwMode="auto">
            <a:xfrm>
              <a:off x="4031" y="3366"/>
              <a:ext cx="19" cy="50"/>
            </a:xfrm>
            <a:custGeom>
              <a:avLst/>
              <a:gdLst>
                <a:gd name="T0" fmla="*/ 17 w 9"/>
                <a:gd name="T1" fmla="*/ 237 h 23"/>
                <a:gd name="T2" fmla="*/ 84 w 9"/>
                <a:gd name="T3" fmla="*/ 0 h 23"/>
                <a:gd name="T4" fmla="*/ 0 60000 65536"/>
                <a:gd name="T5" fmla="*/ 0 60000 65536"/>
              </a:gdLst>
              <a:ahLst/>
              <a:cxnLst>
                <a:cxn ang="T4">
                  <a:pos x="T0" y="T1"/>
                </a:cxn>
                <a:cxn ang="T5">
                  <a:pos x="T2" y="T3"/>
                </a:cxn>
              </a:cxnLst>
              <a:rect l="0" t="0" r="r" b="b"/>
              <a:pathLst>
                <a:path w="9" h="23">
                  <a:moveTo>
                    <a:pt x="2" y="23"/>
                  </a:moveTo>
                  <a:cubicBezTo>
                    <a:pt x="0" y="16"/>
                    <a:pt x="6" y="6"/>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0" name="Freeform 1730">
              <a:extLst>
                <a:ext uri="{FF2B5EF4-FFF2-40B4-BE49-F238E27FC236}">
                  <a16:creationId xmlns:a16="http://schemas.microsoft.com/office/drawing/2014/main" id="{58169F9E-01AC-5721-7D9E-FDAF79D29C0A}"/>
                </a:ext>
              </a:extLst>
            </p:cNvPr>
            <p:cNvSpPr>
              <a:spLocks/>
            </p:cNvSpPr>
            <p:nvPr/>
          </p:nvSpPr>
          <p:spPr bwMode="auto">
            <a:xfrm>
              <a:off x="4052" y="3366"/>
              <a:ext cx="16" cy="94"/>
            </a:xfrm>
            <a:custGeom>
              <a:avLst/>
              <a:gdLst>
                <a:gd name="T0" fmla="*/ 0 w 8"/>
                <a:gd name="T1" fmla="*/ 0 h 43"/>
                <a:gd name="T2" fmla="*/ 0 w 8"/>
                <a:gd name="T3" fmla="*/ 448 h 43"/>
                <a:gd name="T4" fmla="*/ 0 60000 65536"/>
                <a:gd name="T5" fmla="*/ 0 60000 65536"/>
              </a:gdLst>
              <a:ahLst/>
              <a:cxnLst>
                <a:cxn ang="T4">
                  <a:pos x="T0" y="T1"/>
                </a:cxn>
                <a:cxn ang="T5">
                  <a:pos x="T2" y="T3"/>
                </a:cxn>
              </a:cxnLst>
              <a:rect l="0" t="0" r="r" b="b"/>
              <a:pathLst>
                <a:path w="8" h="43">
                  <a:moveTo>
                    <a:pt x="0" y="0"/>
                  </a:moveTo>
                  <a:cubicBezTo>
                    <a:pt x="8" y="14"/>
                    <a:pt x="5" y="29"/>
                    <a:pt x="0"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1" name="Freeform 1731">
              <a:extLst>
                <a:ext uri="{FF2B5EF4-FFF2-40B4-BE49-F238E27FC236}">
                  <a16:creationId xmlns:a16="http://schemas.microsoft.com/office/drawing/2014/main" id="{E8EC9BF1-0F71-0C8B-E101-D7AE690FE0B8}"/>
                </a:ext>
              </a:extLst>
            </p:cNvPr>
            <p:cNvSpPr>
              <a:spLocks/>
            </p:cNvSpPr>
            <p:nvPr/>
          </p:nvSpPr>
          <p:spPr bwMode="auto">
            <a:xfrm>
              <a:off x="4054" y="3453"/>
              <a:ext cx="43" cy="85"/>
            </a:xfrm>
            <a:custGeom>
              <a:avLst/>
              <a:gdLst>
                <a:gd name="T0" fmla="*/ 0 w 21"/>
                <a:gd name="T1" fmla="*/ 0 h 39"/>
                <a:gd name="T2" fmla="*/ 113 w 21"/>
                <a:gd name="T3" fmla="*/ 403 h 39"/>
                <a:gd name="T4" fmla="*/ 0 60000 65536"/>
                <a:gd name="T5" fmla="*/ 0 60000 65536"/>
              </a:gdLst>
              <a:ahLst/>
              <a:cxnLst>
                <a:cxn ang="T4">
                  <a:pos x="T0" y="T1"/>
                </a:cxn>
                <a:cxn ang="T5">
                  <a:pos x="T2" y="T3"/>
                </a:cxn>
              </a:cxnLst>
              <a:rect l="0" t="0" r="r" b="b"/>
              <a:pathLst>
                <a:path w="21" h="39">
                  <a:moveTo>
                    <a:pt x="0" y="0"/>
                  </a:moveTo>
                  <a:cubicBezTo>
                    <a:pt x="6" y="12"/>
                    <a:pt x="21" y="27"/>
                    <a:pt x="13"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2" name="Freeform 1732">
              <a:extLst>
                <a:ext uri="{FF2B5EF4-FFF2-40B4-BE49-F238E27FC236}">
                  <a16:creationId xmlns:a16="http://schemas.microsoft.com/office/drawing/2014/main" id="{4A6124D0-9D45-752B-2266-346632F09104}"/>
                </a:ext>
              </a:extLst>
            </p:cNvPr>
            <p:cNvSpPr>
              <a:spLocks/>
            </p:cNvSpPr>
            <p:nvPr/>
          </p:nvSpPr>
          <p:spPr bwMode="auto">
            <a:xfrm>
              <a:off x="4084" y="3503"/>
              <a:ext cx="29" cy="86"/>
            </a:xfrm>
            <a:custGeom>
              <a:avLst/>
              <a:gdLst>
                <a:gd name="T0" fmla="*/ 0 w 14"/>
                <a:gd name="T1" fmla="*/ 0 h 39"/>
                <a:gd name="T2" fmla="*/ 124 w 14"/>
                <a:gd name="T3" fmla="*/ 419 h 39"/>
                <a:gd name="T4" fmla="*/ 0 60000 65536"/>
                <a:gd name="T5" fmla="*/ 0 60000 65536"/>
              </a:gdLst>
              <a:ahLst/>
              <a:cxnLst>
                <a:cxn ang="T4">
                  <a:pos x="T0" y="T1"/>
                </a:cxn>
                <a:cxn ang="T5">
                  <a:pos x="T2" y="T3"/>
                </a:cxn>
              </a:cxnLst>
              <a:rect l="0" t="0" r="r" b="b"/>
              <a:pathLst>
                <a:path w="14" h="39">
                  <a:moveTo>
                    <a:pt x="0" y="0"/>
                  </a:moveTo>
                  <a:cubicBezTo>
                    <a:pt x="12" y="11"/>
                    <a:pt x="13" y="27"/>
                    <a:pt x="14"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3" name="Freeform 1733">
              <a:extLst>
                <a:ext uri="{FF2B5EF4-FFF2-40B4-BE49-F238E27FC236}">
                  <a16:creationId xmlns:a16="http://schemas.microsoft.com/office/drawing/2014/main" id="{6A9BE39B-56AF-8194-CD23-CE9E5B9AEEE6}"/>
                </a:ext>
              </a:extLst>
            </p:cNvPr>
            <p:cNvSpPr>
              <a:spLocks/>
            </p:cNvSpPr>
            <p:nvPr/>
          </p:nvSpPr>
          <p:spPr bwMode="auto">
            <a:xfrm>
              <a:off x="4107" y="3532"/>
              <a:ext cx="45" cy="107"/>
            </a:xfrm>
            <a:custGeom>
              <a:avLst/>
              <a:gdLst>
                <a:gd name="T0" fmla="*/ 0 w 22"/>
                <a:gd name="T1" fmla="*/ 0 h 49"/>
                <a:gd name="T2" fmla="*/ 129 w 22"/>
                <a:gd name="T3" fmla="*/ 166 h 49"/>
                <a:gd name="T4" fmla="*/ 188 w 22"/>
                <a:gd name="T5" fmla="*/ 378 h 49"/>
                <a:gd name="T6" fmla="*/ 164 w 22"/>
                <a:gd name="T7" fmla="*/ 511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49">
                  <a:moveTo>
                    <a:pt x="0" y="0"/>
                  </a:moveTo>
                  <a:cubicBezTo>
                    <a:pt x="3" y="7"/>
                    <a:pt x="11" y="11"/>
                    <a:pt x="15" y="16"/>
                  </a:cubicBezTo>
                  <a:cubicBezTo>
                    <a:pt x="20" y="22"/>
                    <a:pt x="22" y="29"/>
                    <a:pt x="22" y="36"/>
                  </a:cubicBezTo>
                  <a:cubicBezTo>
                    <a:pt x="21" y="40"/>
                    <a:pt x="22" y="45"/>
                    <a:pt x="19" y="4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4" name="Freeform 1734">
              <a:extLst>
                <a:ext uri="{FF2B5EF4-FFF2-40B4-BE49-F238E27FC236}">
                  <a16:creationId xmlns:a16="http://schemas.microsoft.com/office/drawing/2014/main" id="{BD629F65-E187-7EA2-06C6-AFB884338A5E}"/>
                </a:ext>
              </a:extLst>
            </p:cNvPr>
            <p:cNvSpPr>
              <a:spLocks/>
            </p:cNvSpPr>
            <p:nvPr/>
          </p:nvSpPr>
          <p:spPr bwMode="auto">
            <a:xfrm>
              <a:off x="4296" y="3761"/>
              <a:ext cx="96" cy="66"/>
            </a:xfrm>
            <a:custGeom>
              <a:avLst/>
              <a:gdLst>
                <a:gd name="T0" fmla="*/ 0 w 47"/>
                <a:gd name="T1" fmla="*/ 0 h 30"/>
                <a:gd name="T2" fmla="*/ 137 w 47"/>
                <a:gd name="T3" fmla="*/ 53 h 30"/>
                <a:gd name="T4" fmla="*/ 308 w 47"/>
                <a:gd name="T5" fmla="*/ 141 h 30"/>
                <a:gd name="T6" fmla="*/ 400 w 47"/>
                <a:gd name="T7" fmla="*/ 319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7" h="30">
                  <a:moveTo>
                    <a:pt x="0" y="0"/>
                  </a:moveTo>
                  <a:cubicBezTo>
                    <a:pt x="6" y="2"/>
                    <a:pt x="10" y="4"/>
                    <a:pt x="16" y="5"/>
                  </a:cubicBezTo>
                  <a:cubicBezTo>
                    <a:pt x="24" y="8"/>
                    <a:pt x="31" y="8"/>
                    <a:pt x="36" y="13"/>
                  </a:cubicBezTo>
                  <a:cubicBezTo>
                    <a:pt x="41" y="17"/>
                    <a:pt x="42" y="27"/>
                    <a:pt x="47" y="3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5" name="Freeform 1735">
              <a:extLst>
                <a:ext uri="{FF2B5EF4-FFF2-40B4-BE49-F238E27FC236}">
                  <a16:creationId xmlns:a16="http://schemas.microsoft.com/office/drawing/2014/main" id="{79A2A1F5-4228-D7C7-A4C0-71FD9F5B5C91}"/>
                </a:ext>
              </a:extLst>
            </p:cNvPr>
            <p:cNvSpPr>
              <a:spLocks/>
            </p:cNvSpPr>
            <p:nvPr/>
          </p:nvSpPr>
          <p:spPr bwMode="auto">
            <a:xfrm>
              <a:off x="4154" y="3597"/>
              <a:ext cx="39" cy="79"/>
            </a:xfrm>
            <a:custGeom>
              <a:avLst/>
              <a:gdLst>
                <a:gd name="T0" fmla="*/ 0 w 19"/>
                <a:gd name="T1" fmla="*/ 0 h 36"/>
                <a:gd name="T2" fmla="*/ 140 w 19"/>
                <a:gd name="T3" fmla="*/ 230 h 36"/>
                <a:gd name="T4" fmla="*/ 164 w 19"/>
                <a:gd name="T5" fmla="*/ 380 h 36"/>
                <a:gd name="T6" fmla="*/ 0 60000 65536"/>
                <a:gd name="T7" fmla="*/ 0 60000 65536"/>
                <a:gd name="T8" fmla="*/ 0 60000 65536"/>
              </a:gdLst>
              <a:ahLst/>
              <a:cxnLst>
                <a:cxn ang="T6">
                  <a:pos x="T0" y="T1"/>
                </a:cxn>
                <a:cxn ang="T7">
                  <a:pos x="T2" y="T3"/>
                </a:cxn>
                <a:cxn ang="T8">
                  <a:pos x="T4" y="T5"/>
                </a:cxn>
              </a:cxnLst>
              <a:rect l="0" t="0" r="r" b="b"/>
              <a:pathLst>
                <a:path w="19" h="36">
                  <a:moveTo>
                    <a:pt x="0" y="0"/>
                  </a:moveTo>
                  <a:cubicBezTo>
                    <a:pt x="6" y="8"/>
                    <a:pt x="14" y="13"/>
                    <a:pt x="16" y="22"/>
                  </a:cubicBezTo>
                  <a:cubicBezTo>
                    <a:pt x="17" y="26"/>
                    <a:pt x="19" y="34"/>
                    <a:pt x="19"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6" name="Freeform 1736">
              <a:extLst>
                <a:ext uri="{FF2B5EF4-FFF2-40B4-BE49-F238E27FC236}">
                  <a16:creationId xmlns:a16="http://schemas.microsoft.com/office/drawing/2014/main" id="{154F6B45-A74B-9DB6-07AD-D45C0C580CE0}"/>
                </a:ext>
              </a:extLst>
            </p:cNvPr>
            <p:cNvSpPr>
              <a:spLocks/>
            </p:cNvSpPr>
            <p:nvPr/>
          </p:nvSpPr>
          <p:spPr bwMode="auto">
            <a:xfrm>
              <a:off x="4189" y="3639"/>
              <a:ext cx="59" cy="90"/>
            </a:xfrm>
            <a:custGeom>
              <a:avLst/>
              <a:gdLst>
                <a:gd name="T0" fmla="*/ 0 w 29"/>
                <a:gd name="T1" fmla="*/ 0 h 41"/>
                <a:gd name="T2" fmla="*/ 244 w 29"/>
                <a:gd name="T3" fmla="*/ 435 h 41"/>
                <a:gd name="T4" fmla="*/ 0 60000 65536"/>
                <a:gd name="T5" fmla="*/ 0 60000 65536"/>
              </a:gdLst>
              <a:ahLst/>
              <a:cxnLst>
                <a:cxn ang="T4">
                  <a:pos x="T0" y="T1"/>
                </a:cxn>
                <a:cxn ang="T5">
                  <a:pos x="T2" y="T3"/>
                </a:cxn>
              </a:cxnLst>
              <a:rect l="0" t="0" r="r" b="b"/>
              <a:pathLst>
                <a:path w="29" h="41">
                  <a:moveTo>
                    <a:pt x="0" y="0"/>
                  </a:moveTo>
                  <a:cubicBezTo>
                    <a:pt x="17" y="12"/>
                    <a:pt x="26" y="25"/>
                    <a:pt x="29" y="4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7" name="Freeform 1737">
              <a:extLst>
                <a:ext uri="{FF2B5EF4-FFF2-40B4-BE49-F238E27FC236}">
                  <a16:creationId xmlns:a16="http://schemas.microsoft.com/office/drawing/2014/main" id="{35CA2C35-2A50-818F-327A-CE0F1B841C56}"/>
                </a:ext>
              </a:extLst>
            </p:cNvPr>
            <p:cNvSpPr>
              <a:spLocks/>
            </p:cNvSpPr>
            <p:nvPr/>
          </p:nvSpPr>
          <p:spPr bwMode="auto">
            <a:xfrm>
              <a:off x="4236" y="3680"/>
              <a:ext cx="66" cy="86"/>
            </a:xfrm>
            <a:custGeom>
              <a:avLst/>
              <a:gdLst>
                <a:gd name="T0" fmla="*/ 0 w 32"/>
                <a:gd name="T1" fmla="*/ 0 h 39"/>
                <a:gd name="T2" fmla="*/ 248 w 32"/>
                <a:gd name="T3" fmla="*/ 291 h 39"/>
                <a:gd name="T4" fmla="*/ 281 w 32"/>
                <a:gd name="T5" fmla="*/ 419 h 39"/>
                <a:gd name="T6" fmla="*/ 0 60000 65536"/>
                <a:gd name="T7" fmla="*/ 0 60000 65536"/>
                <a:gd name="T8" fmla="*/ 0 60000 65536"/>
              </a:gdLst>
              <a:ahLst/>
              <a:cxnLst>
                <a:cxn ang="T6">
                  <a:pos x="T0" y="T1"/>
                </a:cxn>
                <a:cxn ang="T7">
                  <a:pos x="T2" y="T3"/>
                </a:cxn>
                <a:cxn ang="T8">
                  <a:pos x="T4" y="T5"/>
                </a:cxn>
              </a:cxnLst>
              <a:rect l="0" t="0" r="r" b="b"/>
              <a:pathLst>
                <a:path w="32" h="39">
                  <a:moveTo>
                    <a:pt x="0" y="0"/>
                  </a:moveTo>
                  <a:cubicBezTo>
                    <a:pt x="9" y="7"/>
                    <a:pt x="24" y="16"/>
                    <a:pt x="28" y="27"/>
                  </a:cubicBezTo>
                  <a:cubicBezTo>
                    <a:pt x="30" y="30"/>
                    <a:pt x="30" y="36"/>
                    <a:pt x="32"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8" name="Freeform 1738">
              <a:extLst>
                <a:ext uri="{FF2B5EF4-FFF2-40B4-BE49-F238E27FC236}">
                  <a16:creationId xmlns:a16="http://schemas.microsoft.com/office/drawing/2014/main" id="{0C8F6340-E211-8A67-82C9-FEFB6BE38761}"/>
                </a:ext>
              </a:extLst>
            </p:cNvPr>
            <p:cNvSpPr>
              <a:spLocks/>
            </p:cNvSpPr>
            <p:nvPr/>
          </p:nvSpPr>
          <p:spPr bwMode="auto">
            <a:xfrm>
              <a:off x="4289" y="3726"/>
              <a:ext cx="82" cy="62"/>
            </a:xfrm>
            <a:custGeom>
              <a:avLst/>
              <a:gdLst>
                <a:gd name="T0" fmla="*/ 0 w 40"/>
                <a:gd name="T1" fmla="*/ 0 h 28"/>
                <a:gd name="T2" fmla="*/ 344 w 40"/>
                <a:gd name="T3" fmla="*/ 303 h 28"/>
                <a:gd name="T4" fmla="*/ 0 60000 65536"/>
                <a:gd name="T5" fmla="*/ 0 60000 65536"/>
              </a:gdLst>
              <a:ahLst/>
              <a:cxnLst>
                <a:cxn ang="T4">
                  <a:pos x="T0" y="T1"/>
                </a:cxn>
                <a:cxn ang="T5">
                  <a:pos x="T2" y="T3"/>
                </a:cxn>
              </a:cxnLst>
              <a:rect l="0" t="0" r="r" b="b"/>
              <a:pathLst>
                <a:path w="40" h="28">
                  <a:moveTo>
                    <a:pt x="0" y="0"/>
                  </a:moveTo>
                  <a:cubicBezTo>
                    <a:pt x="15" y="7"/>
                    <a:pt x="32" y="15"/>
                    <a:pt x="4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49" name="Freeform 1739">
              <a:extLst>
                <a:ext uri="{FF2B5EF4-FFF2-40B4-BE49-F238E27FC236}">
                  <a16:creationId xmlns:a16="http://schemas.microsoft.com/office/drawing/2014/main" id="{05F0929F-05FA-9538-8D20-CE27448F26AC}"/>
                </a:ext>
              </a:extLst>
            </p:cNvPr>
            <p:cNvSpPr>
              <a:spLocks/>
            </p:cNvSpPr>
            <p:nvPr/>
          </p:nvSpPr>
          <p:spPr bwMode="auto">
            <a:xfrm>
              <a:off x="4326" y="3742"/>
              <a:ext cx="88" cy="59"/>
            </a:xfrm>
            <a:custGeom>
              <a:avLst/>
              <a:gdLst>
                <a:gd name="T0" fmla="*/ 0 w 43"/>
                <a:gd name="T1" fmla="*/ 0 h 27"/>
                <a:gd name="T2" fmla="*/ 129 w 43"/>
                <a:gd name="T3" fmla="*/ 44 h 27"/>
                <a:gd name="T4" fmla="*/ 248 w 43"/>
                <a:gd name="T5" fmla="*/ 105 h 27"/>
                <a:gd name="T6" fmla="*/ 368 w 43"/>
                <a:gd name="T7" fmla="*/ 282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 h="27">
                  <a:moveTo>
                    <a:pt x="0" y="0"/>
                  </a:moveTo>
                  <a:cubicBezTo>
                    <a:pt x="4" y="2"/>
                    <a:pt x="10" y="2"/>
                    <a:pt x="15" y="4"/>
                  </a:cubicBezTo>
                  <a:cubicBezTo>
                    <a:pt x="20" y="5"/>
                    <a:pt x="24" y="8"/>
                    <a:pt x="29" y="10"/>
                  </a:cubicBezTo>
                  <a:cubicBezTo>
                    <a:pt x="38" y="15"/>
                    <a:pt x="39" y="19"/>
                    <a:pt x="43" y="2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0" name="Freeform 1740">
              <a:extLst>
                <a:ext uri="{FF2B5EF4-FFF2-40B4-BE49-F238E27FC236}">
                  <a16:creationId xmlns:a16="http://schemas.microsoft.com/office/drawing/2014/main" id="{9307539A-910A-BFC9-FBD2-B084A6CC9990}"/>
                </a:ext>
              </a:extLst>
            </p:cNvPr>
            <p:cNvSpPr>
              <a:spLocks/>
            </p:cNvSpPr>
            <p:nvPr/>
          </p:nvSpPr>
          <p:spPr bwMode="auto">
            <a:xfrm>
              <a:off x="4195" y="3639"/>
              <a:ext cx="86" cy="70"/>
            </a:xfrm>
            <a:custGeom>
              <a:avLst/>
              <a:gdLst>
                <a:gd name="T0" fmla="*/ 0 w 42"/>
                <a:gd name="T1" fmla="*/ 0 h 32"/>
                <a:gd name="T2" fmla="*/ 360 w 42"/>
                <a:gd name="T3" fmla="*/ 335 h 32"/>
                <a:gd name="T4" fmla="*/ 0 60000 65536"/>
                <a:gd name="T5" fmla="*/ 0 60000 65536"/>
              </a:gdLst>
              <a:ahLst/>
              <a:cxnLst>
                <a:cxn ang="T4">
                  <a:pos x="T0" y="T1"/>
                </a:cxn>
                <a:cxn ang="T5">
                  <a:pos x="T2" y="T3"/>
                </a:cxn>
              </a:cxnLst>
              <a:rect l="0" t="0" r="r" b="b"/>
              <a:pathLst>
                <a:path w="42" h="32">
                  <a:moveTo>
                    <a:pt x="0" y="0"/>
                  </a:moveTo>
                  <a:cubicBezTo>
                    <a:pt x="27" y="0"/>
                    <a:pt x="35" y="17"/>
                    <a:pt x="42"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1" name="Freeform 1741">
              <a:extLst>
                <a:ext uri="{FF2B5EF4-FFF2-40B4-BE49-F238E27FC236}">
                  <a16:creationId xmlns:a16="http://schemas.microsoft.com/office/drawing/2014/main" id="{6298A74E-64A3-4DB1-57B2-4B854A8A7D8B}"/>
                </a:ext>
              </a:extLst>
            </p:cNvPr>
            <p:cNvSpPr>
              <a:spLocks/>
            </p:cNvSpPr>
            <p:nvPr/>
          </p:nvSpPr>
          <p:spPr bwMode="auto">
            <a:xfrm>
              <a:off x="4275" y="3700"/>
              <a:ext cx="78" cy="46"/>
            </a:xfrm>
            <a:custGeom>
              <a:avLst/>
              <a:gdLst>
                <a:gd name="T0" fmla="*/ 0 w 38"/>
                <a:gd name="T1" fmla="*/ 44 h 21"/>
                <a:gd name="T2" fmla="*/ 320 w 38"/>
                <a:gd name="T3" fmla="*/ 221 h 21"/>
                <a:gd name="T4" fmla="*/ 0 60000 65536"/>
                <a:gd name="T5" fmla="*/ 0 60000 65536"/>
              </a:gdLst>
              <a:ahLst/>
              <a:cxnLst>
                <a:cxn ang="T4">
                  <a:pos x="T0" y="T1"/>
                </a:cxn>
                <a:cxn ang="T5">
                  <a:pos x="T2" y="T3"/>
                </a:cxn>
              </a:cxnLst>
              <a:rect l="0" t="0" r="r" b="b"/>
              <a:pathLst>
                <a:path w="38" h="21">
                  <a:moveTo>
                    <a:pt x="0" y="4"/>
                  </a:moveTo>
                  <a:cubicBezTo>
                    <a:pt x="6" y="0"/>
                    <a:pt x="38" y="16"/>
                    <a:pt x="37"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2" name="Freeform 1742">
              <a:extLst>
                <a:ext uri="{FF2B5EF4-FFF2-40B4-BE49-F238E27FC236}">
                  <a16:creationId xmlns:a16="http://schemas.microsoft.com/office/drawing/2014/main" id="{20F9228A-051B-9ED0-837A-8BAA4584DFA1}"/>
                </a:ext>
              </a:extLst>
            </p:cNvPr>
            <p:cNvSpPr>
              <a:spLocks/>
            </p:cNvSpPr>
            <p:nvPr/>
          </p:nvSpPr>
          <p:spPr bwMode="auto">
            <a:xfrm>
              <a:off x="4064" y="3398"/>
              <a:ext cx="33" cy="94"/>
            </a:xfrm>
            <a:custGeom>
              <a:avLst/>
              <a:gdLst>
                <a:gd name="T0" fmla="*/ 0 w 16"/>
                <a:gd name="T1" fmla="*/ 0 h 43"/>
                <a:gd name="T2" fmla="*/ 43 w 16"/>
                <a:gd name="T3" fmla="*/ 448 h 43"/>
                <a:gd name="T4" fmla="*/ 0 60000 65536"/>
                <a:gd name="T5" fmla="*/ 0 60000 65536"/>
              </a:gdLst>
              <a:ahLst/>
              <a:cxnLst>
                <a:cxn ang="T4">
                  <a:pos x="T0" y="T1"/>
                </a:cxn>
                <a:cxn ang="T5">
                  <a:pos x="T2" y="T3"/>
                </a:cxn>
              </a:cxnLst>
              <a:rect l="0" t="0" r="r" b="b"/>
              <a:pathLst>
                <a:path w="16" h="43">
                  <a:moveTo>
                    <a:pt x="0" y="0"/>
                  </a:moveTo>
                  <a:cubicBezTo>
                    <a:pt x="7" y="9"/>
                    <a:pt x="16" y="33"/>
                    <a:pt x="5"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3" name="Freeform 1743">
              <a:extLst>
                <a:ext uri="{FF2B5EF4-FFF2-40B4-BE49-F238E27FC236}">
                  <a16:creationId xmlns:a16="http://schemas.microsoft.com/office/drawing/2014/main" id="{6F48AF60-A1F0-81B4-29B3-4C9FC5D24335}"/>
                </a:ext>
              </a:extLst>
            </p:cNvPr>
            <p:cNvSpPr>
              <a:spLocks/>
            </p:cNvSpPr>
            <p:nvPr/>
          </p:nvSpPr>
          <p:spPr bwMode="auto">
            <a:xfrm>
              <a:off x="4087" y="3440"/>
              <a:ext cx="24" cy="96"/>
            </a:xfrm>
            <a:custGeom>
              <a:avLst/>
              <a:gdLst>
                <a:gd name="T0" fmla="*/ 0 w 12"/>
                <a:gd name="T1" fmla="*/ 0 h 44"/>
                <a:gd name="T2" fmla="*/ 96 w 12"/>
                <a:gd name="T3" fmla="*/ 290 h 44"/>
                <a:gd name="T4" fmla="*/ 88 w 12"/>
                <a:gd name="T5" fmla="*/ 456 h 44"/>
                <a:gd name="T6" fmla="*/ 0 60000 65536"/>
                <a:gd name="T7" fmla="*/ 0 60000 65536"/>
                <a:gd name="T8" fmla="*/ 0 60000 65536"/>
              </a:gdLst>
              <a:ahLst/>
              <a:cxnLst>
                <a:cxn ang="T6">
                  <a:pos x="T0" y="T1"/>
                </a:cxn>
                <a:cxn ang="T7">
                  <a:pos x="T2" y="T3"/>
                </a:cxn>
                <a:cxn ang="T8">
                  <a:pos x="T4" y="T5"/>
                </a:cxn>
              </a:cxnLst>
              <a:rect l="0" t="0" r="r" b="b"/>
              <a:pathLst>
                <a:path w="12" h="44">
                  <a:moveTo>
                    <a:pt x="0" y="0"/>
                  </a:moveTo>
                  <a:cubicBezTo>
                    <a:pt x="7" y="7"/>
                    <a:pt x="11" y="19"/>
                    <a:pt x="12" y="28"/>
                  </a:cubicBezTo>
                  <a:cubicBezTo>
                    <a:pt x="12" y="32"/>
                    <a:pt x="9" y="40"/>
                    <a:pt x="11"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4" name="Freeform 1744">
              <a:extLst>
                <a:ext uri="{FF2B5EF4-FFF2-40B4-BE49-F238E27FC236}">
                  <a16:creationId xmlns:a16="http://schemas.microsoft.com/office/drawing/2014/main" id="{C86313E5-A9E4-EA5B-00CE-5D22C5125DDD}"/>
                </a:ext>
              </a:extLst>
            </p:cNvPr>
            <p:cNvSpPr>
              <a:spLocks/>
            </p:cNvSpPr>
            <p:nvPr/>
          </p:nvSpPr>
          <p:spPr bwMode="auto">
            <a:xfrm>
              <a:off x="4113" y="3488"/>
              <a:ext cx="37" cy="83"/>
            </a:xfrm>
            <a:custGeom>
              <a:avLst/>
              <a:gdLst>
                <a:gd name="T0" fmla="*/ 0 w 18"/>
                <a:gd name="T1" fmla="*/ 0 h 38"/>
                <a:gd name="T2" fmla="*/ 113 w 18"/>
                <a:gd name="T3" fmla="*/ 395 h 38"/>
                <a:gd name="T4" fmla="*/ 0 60000 65536"/>
                <a:gd name="T5" fmla="*/ 0 60000 65536"/>
              </a:gdLst>
              <a:ahLst/>
              <a:cxnLst>
                <a:cxn ang="T4">
                  <a:pos x="T0" y="T1"/>
                </a:cxn>
                <a:cxn ang="T5">
                  <a:pos x="T2" y="T3"/>
                </a:cxn>
              </a:cxnLst>
              <a:rect l="0" t="0" r="r" b="b"/>
              <a:pathLst>
                <a:path w="18" h="38">
                  <a:moveTo>
                    <a:pt x="0" y="0"/>
                  </a:moveTo>
                  <a:cubicBezTo>
                    <a:pt x="11" y="10"/>
                    <a:pt x="18" y="25"/>
                    <a:pt x="13"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5" name="Freeform 1745">
              <a:extLst>
                <a:ext uri="{FF2B5EF4-FFF2-40B4-BE49-F238E27FC236}">
                  <a16:creationId xmlns:a16="http://schemas.microsoft.com/office/drawing/2014/main" id="{527886A2-B2D3-665C-8B68-DE939DAB8A4F}"/>
                </a:ext>
              </a:extLst>
            </p:cNvPr>
            <p:cNvSpPr>
              <a:spLocks/>
            </p:cNvSpPr>
            <p:nvPr/>
          </p:nvSpPr>
          <p:spPr bwMode="auto">
            <a:xfrm>
              <a:off x="4144" y="3525"/>
              <a:ext cx="49" cy="96"/>
            </a:xfrm>
            <a:custGeom>
              <a:avLst/>
              <a:gdLst>
                <a:gd name="T0" fmla="*/ 0 w 24"/>
                <a:gd name="T1" fmla="*/ 0 h 44"/>
                <a:gd name="T2" fmla="*/ 137 w 24"/>
                <a:gd name="T3" fmla="*/ 456 h 44"/>
                <a:gd name="T4" fmla="*/ 0 60000 65536"/>
                <a:gd name="T5" fmla="*/ 0 60000 65536"/>
              </a:gdLst>
              <a:ahLst/>
              <a:cxnLst>
                <a:cxn ang="T4">
                  <a:pos x="T0" y="T1"/>
                </a:cxn>
                <a:cxn ang="T5">
                  <a:pos x="T2" y="T3"/>
                </a:cxn>
              </a:cxnLst>
              <a:rect l="0" t="0" r="r" b="b"/>
              <a:pathLst>
                <a:path w="24" h="44">
                  <a:moveTo>
                    <a:pt x="0" y="0"/>
                  </a:moveTo>
                  <a:cubicBezTo>
                    <a:pt x="10" y="12"/>
                    <a:pt x="24" y="30"/>
                    <a:pt x="16"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6" name="Freeform 1746">
              <a:extLst>
                <a:ext uri="{FF2B5EF4-FFF2-40B4-BE49-F238E27FC236}">
                  <a16:creationId xmlns:a16="http://schemas.microsoft.com/office/drawing/2014/main" id="{DA446AD9-6622-FEDE-9338-69B293474998}"/>
                </a:ext>
              </a:extLst>
            </p:cNvPr>
            <p:cNvSpPr>
              <a:spLocks/>
            </p:cNvSpPr>
            <p:nvPr/>
          </p:nvSpPr>
          <p:spPr bwMode="auto">
            <a:xfrm>
              <a:off x="4175" y="3565"/>
              <a:ext cx="61" cy="83"/>
            </a:xfrm>
            <a:custGeom>
              <a:avLst/>
              <a:gdLst>
                <a:gd name="T0" fmla="*/ 0 w 30"/>
                <a:gd name="T1" fmla="*/ 0 h 38"/>
                <a:gd name="T2" fmla="*/ 83 w 30"/>
                <a:gd name="T3" fmla="*/ 96 h 38"/>
                <a:gd name="T4" fmla="*/ 177 w 30"/>
                <a:gd name="T5" fmla="*/ 229 h 38"/>
                <a:gd name="T6" fmla="*/ 252 w 30"/>
                <a:gd name="T7" fmla="*/ 39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8">
                  <a:moveTo>
                    <a:pt x="0" y="0"/>
                  </a:moveTo>
                  <a:cubicBezTo>
                    <a:pt x="1" y="4"/>
                    <a:pt x="6" y="6"/>
                    <a:pt x="10" y="9"/>
                  </a:cubicBezTo>
                  <a:cubicBezTo>
                    <a:pt x="15" y="13"/>
                    <a:pt x="18" y="17"/>
                    <a:pt x="21" y="22"/>
                  </a:cubicBezTo>
                  <a:cubicBezTo>
                    <a:pt x="25" y="27"/>
                    <a:pt x="28" y="32"/>
                    <a:pt x="30"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7" name="Freeform 1747">
              <a:extLst>
                <a:ext uri="{FF2B5EF4-FFF2-40B4-BE49-F238E27FC236}">
                  <a16:creationId xmlns:a16="http://schemas.microsoft.com/office/drawing/2014/main" id="{50F00507-7650-F91F-D918-8CEA7CD20071}"/>
                </a:ext>
              </a:extLst>
            </p:cNvPr>
            <p:cNvSpPr>
              <a:spLocks/>
            </p:cNvSpPr>
            <p:nvPr/>
          </p:nvSpPr>
          <p:spPr bwMode="auto">
            <a:xfrm>
              <a:off x="4533" y="3788"/>
              <a:ext cx="78" cy="22"/>
            </a:xfrm>
            <a:custGeom>
              <a:avLst/>
              <a:gdLst>
                <a:gd name="T0" fmla="*/ 328 w 38"/>
                <a:gd name="T1" fmla="*/ 44 h 10"/>
                <a:gd name="T2" fmla="*/ 0 w 38"/>
                <a:gd name="T3" fmla="*/ 106 h 10"/>
                <a:gd name="T4" fmla="*/ 0 60000 65536"/>
                <a:gd name="T5" fmla="*/ 0 60000 65536"/>
              </a:gdLst>
              <a:ahLst/>
              <a:cxnLst>
                <a:cxn ang="T4">
                  <a:pos x="T0" y="T1"/>
                </a:cxn>
                <a:cxn ang="T5">
                  <a:pos x="T2" y="T3"/>
                </a:cxn>
              </a:cxnLst>
              <a:rect l="0" t="0" r="r" b="b"/>
              <a:pathLst>
                <a:path w="38" h="10">
                  <a:moveTo>
                    <a:pt x="38" y="4"/>
                  </a:moveTo>
                  <a:cubicBezTo>
                    <a:pt x="27" y="0"/>
                    <a:pt x="8" y="5"/>
                    <a:pt x="0"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8" name="Freeform 1748">
              <a:extLst>
                <a:ext uri="{FF2B5EF4-FFF2-40B4-BE49-F238E27FC236}">
                  <a16:creationId xmlns:a16="http://schemas.microsoft.com/office/drawing/2014/main" id="{0F51BA36-FD0E-2E0A-BAE2-433809FDCF37}"/>
                </a:ext>
              </a:extLst>
            </p:cNvPr>
            <p:cNvSpPr>
              <a:spLocks/>
            </p:cNvSpPr>
            <p:nvPr/>
          </p:nvSpPr>
          <p:spPr bwMode="auto">
            <a:xfrm>
              <a:off x="4503" y="3807"/>
              <a:ext cx="104" cy="20"/>
            </a:xfrm>
            <a:custGeom>
              <a:avLst/>
              <a:gdLst>
                <a:gd name="T0" fmla="*/ 432 w 51"/>
                <a:gd name="T1" fmla="*/ 98 h 9"/>
                <a:gd name="T2" fmla="*/ 220 w 51"/>
                <a:gd name="T3" fmla="*/ 36 h 9"/>
                <a:gd name="T4" fmla="*/ 0 w 51"/>
                <a:gd name="T5" fmla="*/ 20 h 9"/>
                <a:gd name="T6" fmla="*/ 0 60000 65536"/>
                <a:gd name="T7" fmla="*/ 0 60000 65536"/>
                <a:gd name="T8" fmla="*/ 0 60000 65536"/>
              </a:gdLst>
              <a:ahLst/>
              <a:cxnLst>
                <a:cxn ang="T6">
                  <a:pos x="T0" y="T1"/>
                </a:cxn>
                <a:cxn ang="T7">
                  <a:pos x="T2" y="T3"/>
                </a:cxn>
                <a:cxn ang="T8">
                  <a:pos x="T4" y="T5"/>
                </a:cxn>
              </a:cxnLst>
              <a:rect l="0" t="0" r="r" b="b"/>
              <a:pathLst>
                <a:path w="51" h="9">
                  <a:moveTo>
                    <a:pt x="51" y="9"/>
                  </a:moveTo>
                  <a:cubicBezTo>
                    <a:pt x="43" y="6"/>
                    <a:pt x="35" y="4"/>
                    <a:pt x="26" y="3"/>
                  </a:cubicBezTo>
                  <a:cubicBezTo>
                    <a:pt x="19" y="3"/>
                    <a:pt x="6" y="0"/>
                    <a:pt x="0"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59" name="Freeform 1749">
              <a:extLst>
                <a:ext uri="{FF2B5EF4-FFF2-40B4-BE49-F238E27FC236}">
                  <a16:creationId xmlns:a16="http://schemas.microsoft.com/office/drawing/2014/main" id="{4FF6F615-9411-F9B2-0A60-AEDB56E1E3C5}"/>
                </a:ext>
              </a:extLst>
            </p:cNvPr>
            <p:cNvSpPr>
              <a:spLocks/>
            </p:cNvSpPr>
            <p:nvPr/>
          </p:nvSpPr>
          <p:spPr bwMode="auto">
            <a:xfrm>
              <a:off x="4406" y="3768"/>
              <a:ext cx="103" cy="55"/>
            </a:xfrm>
            <a:custGeom>
              <a:avLst/>
              <a:gdLst>
                <a:gd name="T0" fmla="*/ 437 w 50"/>
                <a:gd name="T1" fmla="*/ 266 h 25"/>
                <a:gd name="T2" fmla="*/ 0 w 50"/>
                <a:gd name="T3" fmla="*/ 53 h 25"/>
                <a:gd name="T4" fmla="*/ 0 60000 65536"/>
                <a:gd name="T5" fmla="*/ 0 60000 65536"/>
              </a:gdLst>
              <a:ahLst/>
              <a:cxnLst>
                <a:cxn ang="T4">
                  <a:pos x="T0" y="T1"/>
                </a:cxn>
                <a:cxn ang="T5">
                  <a:pos x="T2" y="T3"/>
                </a:cxn>
              </a:cxnLst>
              <a:rect l="0" t="0" r="r" b="b"/>
              <a:pathLst>
                <a:path w="50" h="25">
                  <a:moveTo>
                    <a:pt x="50" y="25"/>
                  </a:moveTo>
                  <a:cubicBezTo>
                    <a:pt x="47" y="12"/>
                    <a:pt x="16" y="0"/>
                    <a:pt x="0"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0" name="Freeform 1750">
              <a:extLst>
                <a:ext uri="{FF2B5EF4-FFF2-40B4-BE49-F238E27FC236}">
                  <a16:creationId xmlns:a16="http://schemas.microsoft.com/office/drawing/2014/main" id="{29BC29DF-CBA6-65B2-6D09-A7AF538BBE2F}"/>
                </a:ext>
              </a:extLst>
            </p:cNvPr>
            <p:cNvSpPr>
              <a:spLocks/>
            </p:cNvSpPr>
            <p:nvPr/>
          </p:nvSpPr>
          <p:spPr bwMode="auto">
            <a:xfrm>
              <a:off x="4412" y="3801"/>
              <a:ext cx="197" cy="41"/>
            </a:xfrm>
            <a:custGeom>
              <a:avLst/>
              <a:gdLst>
                <a:gd name="T0" fmla="*/ 829 w 96"/>
                <a:gd name="T1" fmla="*/ 121 h 19"/>
                <a:gd name="T2" fmla="*/ 509 w 96"/>
                <a:gd name="T3" fmla="*/ 149 h 19"/>
                <a:gd name="T4" fmla="*/ 425 w 96"/>
                <a:gd name="T5" fmla="*/ 101 h 19"/>
                <a:gd name="T6" fmla="*/ 0 w 96"/>
                <a:gd name="T7" fmla="*/ 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 h="19">
                  <a:moveTo>
                    <a:pt x="96" y="12"/>
                  </a:moveTo>
                  <a:cubicBezTo>
                    <a:pt x="85" y="15"/>
                    <a:pt x="70" y="19"/>
                    <a:pt x="59" y="15"/>
                  </a:cubicBezTo>
                  <a:cubicBezTo>
                    <a:pt x="55" y="14"/>
                    <a:pt x="52" y="11"/>
                    <a:pt x="49" y="10"/>
                  </a:cubicBezTo>
                  <a:cubicBezTo>
                    <a:pt x="41" y="15"/>
                    <a:pt x="4" y="8"/>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1" name="Freeform 1751">
              <a:extLst>
                <a:ext uri="{FF2B5EF4-FFF2-40B4-BE49-F238E27FC236}">
                  <a16:creationId xmlns:a16="http://schemas.microsoft.com/office/drawing/2014/main" id="{B8192750-C803-AD11-8C75-63E7D4C28343}"/>
                </a:ext>
              </a:extLst>
            </p:cNvPr>
            <p:cNvSpPr>
              <a:spLocks/>
            </p:cNvSpPr>
            <p:nvPr/>
          </p:nvSpPr>
          <p:spPr bwMode="auto">
            <a:xfrm>
              <a:off x="4369" y="3788"/>
              <a:ext cx="47" cy="28"/>
            </a:xfrm>
            <a:custGeom>
              <a:avLst/>
              <a:gdLst>
                <a:gd name="T0" fmla="*/ 180 w 23"/>
                <a:gd name="T1" fmla="*/ 41 h 13"/>
                <a:gd name="T2" fmla="*/ 196 w 23"/>
                <a:gd name="T3" fmla="*/ 129 h 13"/>
                <a:gd name="T4" fmla="*/ 0 w 23"/>
                <a:gd name="T5" fmla="*/ 0 h 13"/>
                <a:gd name="T6" fmla="*/ 0 60000 65536"/>
                <a:gd name="T7" fmla="*/ 0 60000 65536"/>
                <a:gd name="T8" fmla="*/ 0 60000 65536"/>
              </a:gdLst>
              <a:ahLst/>
              <a:cxnLst>
                <a:cxn ang="T6">
                  <a:pos x="T0" y="T1"/>
                </a:cxn>
                <a:cxn ang="T7">
                  <a:pos x="T2" y="T3"/>
                </a:cxn>
                <a:cxn ang="T8">
                  <a:pos x="T4" y="T5"/>
                </a:cxn>
              </a:cxnLst>
              <a:rect l="0" t="0" r="r" b="b"/>
              <a:pathLst>
                <a:path w="23" h="13">
                  <a:moveTo>
                    <a:pt x="21" y="4"/>
                  </a:moveTo>
                  <a:cubicBezTo>
                    <a:pt x="22" y="7"/>
                    <a:pt x="23" y="10"/>
                    <a:pt x="23" y="13"/>
                  </a:cubicBezTo>
                  <a:cubicBezTo>
                    <a:pt x="15" y="12"/>
                    <a:pt x="5" y="4"/>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2" name="Freeform 1752">
              <a:extLst>
                <a:ext uri="{FF2B5EF4-FFF2-40B4-BE49-F238E27FC236}">
                  <a16:creationId xmlns:a16="http://schemas.microsoft.com/office/drawing/2014/main" id="{DD71A3B1-72EB-3EDD-BF25-68595035D945}"/>
                </a:ext>
              </a:extLst>
            </p:cNvPr>
            <p:cNvSpPr>
              <a:spLocks/>
            </p:cNvSpPr>
            <p:nvPr/>
          </p:nvSpPr>
          <p:spPr bwMode="auto">
            <a:xfrm>
              <a:off x="4529" y="3836"/>
              <a:ext cx="97" cy="54"/>
            </a:xfrm>
            <a:custGeom>
              <a:avLst/>
              <a:gdLst>
                <a:gd name="T0" fmla="*/ 413 w 47"/>
                <a:gd name="T1" fmla="*/ 69 h 25"/>
                <a:gd name="T2" fmla="*/ 0 w 47"/>
                <a:gd name="T3" fmla="*/ 253 h 25"/>
                <a:gd name="T4" fmla="*/ 0 60000 65536"/>
                <a:gd name="T5" fmla="*/ 0 60000 65536"/>
              </a:gdLst>
              <a:ahLst/>
              <a:cxnLst>
                <a:cxn ang="T4">
                  <a:pos x="T0" y="T1"/>
                </a:cxn>
                <a:cxn ang="T5">
                  <a:pos x="T2" y="T3"/>
                </a:cxn>
              </a:cxnLst>
              <a:rect l="0" t="0" r="r" b="b"/>
              <a:pathLst>
                <a:path w="47" h="25">
                  <a:moveTo>
                    <a:pt x="47" y="7"/>
                  </a:moveTo>
                  <a:cubicBezTo>
                    <a:pt x="31" y="0"/>
                    <a:pt x="9" y="16"/>
                    <a:pt x="0"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3" name="Freeform 1753">
              <a:extLst>
                <a:ext uri="{FF2B5EF4-FFF2-40B4-BE49-F238E27FC236}">
                  <a16:creationId xmlns:a16="http://schemas.microsoft.com/office/drawing/2014/main" id="{A0531C2C-3B46-3D4B-F196-448F02B9520A}"/>
                </a:ext>
              </a:extLst>
            </p:cNvPr>
            <p:cNvSpPr>
              <a:spLocks/>
            </p:cNvSpPr>
            <p:nvPr/>
          </p:nvSpPr>
          <p:spPr bwMode="auto">
            <a:xfrm>
              <a:off x="4380" y="3864"/>
              <a:ext cx="118" cy="42"/>
            </a:xfrm>
            <a:custGeom>
              <a:avLst/>
              <a:gdLst>
                <a:gd name="T0" fmla="*/ 472 w 58"/>
                <a:gd name="T1" fmla="*/ 153 h 19"/>
                <a:gd name="T2" fmla="*/ 0 w 58"/>
                <a:gd name="T3" fmla="*/ 53 h 19"/>
                <a:gd name="T4" fmla="*/ 488 w 58"/>
                <a:gd name="T5" fmla="*/ 141 h 19"/>
                <a:gd name="T6" fmla="*/ 0 60000 65536"/>
                <a:gd name="T7" fmla="*/ 0 60000 65536"/>
                <a:gd name="T8" fmla="*/ 0 60000 65536"/>
              </a:gdLst>
              <a:ahLst/>
              <a:cxnLst>
                <a:cxn ang="T6">
                  <a:pos x="T0" y="T1"/>
                </a:cxn>
                <a:cxn ang="T7">
                  <a:pos x="T2" y="T3"/>
                </a:cxn>
                <a:cxn ang="T8">
                  <a:pos x="T4" y="T5"/>
                </a:cxn>
              </a:cxnLst>
              <a:rect l="0" t="0" r="r" b="b"/>
              <a:pathLst>
                <a:path w="58" h="19">
                  <a:moveTo>
                    <a:pt x="56" y="14"/>
                  </a:moveTo>
                  <a:cubicBezTo>
                    <a:pt x="41" y="19"/>
                    <a:pt x="12" y="13"/>
                    <a:pt x="0" y="5"/>
                  </a:cubicBezTo>
                  <a:cubicBezTo>
                    <a:pt x="15" y="0"/>
                    <a:pt x="53" y="0"/>
                    <a:pt x="58"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4" name="Freeform 1754">
              <a:extLst>
                <a:ext uri="{FF2B5EF4-FFF2-40B4-BE49-F238E27FC236}">
                  <a16:creationId xmlns:a16="http://schemas.microsoft.com/office/drawing/2014/main" id="{EF59F0A3-AEBC-B89A-C140-E26E4D6D73B1}"/>
                </a:ext>
              </a:extLst>
            </p:cNvPr>
            <p:cNvSpPr>
              <a:spLocks/>
            </p:cNvSpPr>
            <p:nvPr/>
          </p:nvSpPr>
          <p:spPr bwMode="auto">
            <a:xfrm>
              <a:off x="4363" y="3827"/>
              <a:ext cx="97" cy="42"/>
            </a:xfrm>
            <a:custGeom>
              <a:avLst/>
              <a:gdLst>
                <a:gd name="T0" fmla="*/ 413 w 47"/>
                <a:gd name="T1" fmla="*/ 206 h 19"/>
                <a:gd name="T2" fmla="*/ 175 w 47"/>
                <a:gd name="T3" fmla="*/ 20 h 19"/>
                <a:gd name="T4" fmla="*/ 0 w 47"/>
                <a:gd name="T5" fmla="*/ 0 h 19"/>
                <a:gd name="T6" fmla="*/ 0 60000 65536"/>
                <a:gd name="T7" fmla="*/ 0 60000 65536"/>
                <a:gd name="T8" fmla="*/ 0 60000 65536"/>
              </a:gdLst>
              <a:ahLst/>
              <a:cxnLst>
                <a:cxn ang="T6">
                  <a:pos x="T0" y="T1"/>
                </a:cxn>
                <a:cxn ang="T7">
                  <a:pos x="T2" y="T3"/>
                </a:cxn>
                <a:cxn ang="T8">
                  <a:pos x="T4" y="T5"/>
                </a:cxn>
              </a:cxnLst>
              <a:rect l="0" t="0" r="r" b="b"/>
              <a:pathLst>
                <a:path w="47" h="19">
                  <a:moveTo>
                    <a:pt x="47" y="19"/>
                  </a:moveTo>
                  <a:cubicBezTo>
                    <a:pt x="39" y="12"/>
                    <a:pt x="31" y="6"/>
                    <a:pt x="20" y="2"/>
                  </a:cubicBezTo>
                  <a:cubicBezTo>
                    <a:pt x="13" y="0"/>
                    <a:pt x="5" y="1"/>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5" name="Freeform 1755">
              <a:extLst>
                <a:ext uri="{FF2B5EF4-FFF2-40B4-BE49-F238E27FC236}">
                  <a16:creationId xmlns:a16="http://schemas.microsoft.com/office/drawing/2014/main" id="{D7BE240F-1D25-1D98-97DB-DFE525F4B0F8}"/>
                </a:ext>
              </a:extLst>
            </p:cNvPr>
            <p:cNvSpPr>
              <a:spLocks/>
            </p:cNvSpPr>
            <p:nvPr/>
          </p:nvSpPr>
          <p:spPr bwMode="auto">
            <a:xfrm>
              <a:off x="4457" y="3855"/>
              <a:ext cx="107" cy="9"/>
            </a:xfrm>
            <a:custGeom>
              <a:avLst/>
              <a:gdLst>
                <a:gd name="T0" fmla="*/ 453 w 52"/>
                <a:gd name="T1" fmla="*/ 25 h 4"/>
                <a:gd name="T2" fmla="*/ 321 w 52"/>
                <a:gd name="T3" fmla="*/ 36 h 4"/>
                <a:gd name="T4" fmla="*/ 140 w 52"/>
                <a:gd name="T5" fmla="*/ 11 h 4"/>
                <a:gd name="T6" fmla="*/ 0 w 52"/>
                <a:gd name="T7" fmla="*/ 36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4">
                  <a:moveTo>
                    <a:pt x="52" y="2"/>
                  </a:moveTo>
                  <a:cubicBezTo>
                    <a:pt x="48" y="1"/>
                    <a:pt x="42" y="4"/>
                    <a:pt x="37" y="3"/>
                  </a:cubicBezTo>
                  <a:cubicBezTo>
                    <a:pt x="30" y="3"/>
                    <a:pt x="23" y="0"/>
                    <a:pt x="16" y="1"/>
                  </a:cubicBezTo>
                  <a:cubicBezTo>
                    <a:pt x="10" y="1"/>
                    <a:pt x="5" y="2"/>
                    <a:pt x="0"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6" name="Freeform 1756">
              <a:extLst>
                <a:ext uri="{FF2B5EF4-FFF2-40B4-BE49-F238E27FC236}">
                  <a16:creationId xmlns:a16="http://schemas.microsoft.com/office/drawing/2014/main" id="{8002B6CA-7ACE-4CE8-D49C-54B3F0FD3B60}"/>
                </a:ext>
              </a:extLst>
            </p:cNvPr>
            <p:cNvSpPr>
              <a:spLocks/>
            </p:cNvSpPr>
            <p:nvPr/>
          </p:nvSpPr>
          <p:spPr bwMode="auto">
            <a:xfrm>
              <a:off x="4390" y="3820"/>
              <a:ext cx="111" cy="38"/>
            </a:xfrm>
            <a:custGeom>
              <a:avLst/>
              <a:gdLst>
                <a:gd name="T0" fmla="*/ 469 w 54"/>
                <a:gd name="T1" fmla="*/ 190 h 17"/>
                <a:gd name="T2" fmla="*/ 164 w 54"/>
                <a:gd name="T3" fmla="*/ 0 h 17"/>
                <a:gd name="T4" fmla="*/ 0 w 54"/>
                <a:gd name="T5" fmla="*/ 9 h 17"/>
                <a:gd name="T6" fmla="*/ 0 60000 65536"/>
                <a:gd name="T7" fmla="*/ 0 60000 65536"/>
                <a:gd name="T8" fmla="*/ 0 60000 65536"/>
              </a:gdLst>
              <a:ahLst/>
              <a:cxnLst>
                <a:cxn ang="T6">
                  <a:pos x="T0" y="T1"/>
                </a:cxn>
                <a:cxn ang="T7">
                  <a:pos x="T2" y="T3"/>
                </a:cxn>
                <a:cxn ang="T8">
                  <a:pos x="T4" y="T5"/>
                </a:cxn>
              </a:cxnLst>
              <a:rect l="0" t="0" r="r" b="b"/>
              <a:pathLst>
                <a:path w="54" h="17">
                  <a:moveTo>
                    <a:pt x="54" y="17"/>
                  </a:moveTo>
                  <a:cubicBezTo>
                    <a:pt x="51" y="7"/>
                    <a:pt x="30" y="1"/>
                    <a:pt x="19" y="0"/>
                  </a:cubicBezTo>
                  <a:cubicBezTo>
                    <a:pt x="13" y="0"/>
                    <a:pt x="5" y="0"/>
                    <a:pt x="0"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7" name="Freeform 1757">
              <a:extLst>
                <a:ext uri="{FF2B5EF4-FFF2-40B4-BE49-F238E27FC236}">
                  <a16:creationId xmlns:a16="http://schemas.microsoft.com/office/drawing/2014/main" id="{AC71F970-7A48-5C6D-C880-98ECB0D3E9C8}"/>
                </a:ext>
              </a:extLst>
            </p:cNvPr>
            <p:cNvSpPr>
              <a:spLocks/>
            </p:cNvSpPr>
            <p:nvPr/>
          </p:nvSpPr>
          <p:spPr bwMode="auto">
            <a:xfrm>
              <a:off x="4546" y="3838"/>
              <a:ext cx="18" cy="20"/>
            </a:xfrm>
            <a:custGeom>
              <a:avLst/>
              <a:gdLst>
                <a:gd name="T0" fmla="*/ 72 w 9"/>
                <a:gd name="T1" fmla="*/ 98 h 9"/>
                <a:gd name="T2" fmla="*/ 0 w 9"/>
                <a:gd name="T3" fmla="*/ 0 h 9"/>
                <a:gd name="T4" fmla="*/ 0 60000 65536"/>
                <a:gd name="T5" fmla="*/ 0 60000 65536"/>
              </a:gdLst>
              <a:ahLst/>
              <a:cxnLst>
                <a:cxn ang="T4">
                  <a:pos x="T0" y="T1"/>
                </a:cxn>
                <a:cxn ang="T5">
                  <a:pos x="T2" y="T3"/>
                </a:cxn>
              </a:cxnLst>
              <a:rect l="0" t="0" r="r" b="b"/>
              <a:pathLst>
                <a:path w="9" h="9">
                  <a:moveTo>
                    <a:pt x="9" y="9"/>
                  </a:moveTo>
                  <a:cubicBezTo>
                    <a:pt x="8" y="5"/>
                    <a:pt x="6" y="1"/>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8" name="Freeform 1758">
              <a:extLst>
                <a:ext uri="{FF2B5EF4-FFF2-40B4-BE49-F238E27FC236}">
                  <a16:creationId xmlns:a16="http://schemas.microsoft.com/office/drawing/2014/main" id="{869BE84F-B0B2-0F6A-DC61-079806E6A651}"/>
                </a:ext>
              </a:extLst>
            </p:cNvPr>
            <p:cNvSpPr>
              <a:spLocks/>
            </p:cNvSpPr>
            <p:nvPr/>
          </p:nvSpPr>
          <p:spPr bwMode="auto">
            <a:xfrm>
              <a:off x="4486" y="3788"/>
              <a:ext cx="70" cy="11"/>
            </a:xfrm>
            <a:custGeom>
              <a:avLst/>
              <a:gdLst>
                <a:gd name="T0" fmla="*/ 296 w 34"/>
                <a:gd name="T1" fmla="*/ 53 h 5"/>
                <a:gd name="T2" fmla="*/ 0 w 34"/>
                <a:gd name="T3" fmla="*/ 20 h 5"/>
                <a:gd name="T4" fmla="*/ 0 60000 65536"/>
                <a:gd name="T5" fmla="*/ 0 60000 65536"/>
              </a:gdLst>
              <a:ahLst/>
              <a:cxnLst>
                <a:cxn ang="T4">
                  <a:pos x="T0" y="T1"/>
                </a:cxn>
                <a:cxn ang="T5">
                  <a:pos x="T2" y="T3"/>
                </a:cxn>
              </a:cxnLst>
              <a:rect l="0" t="0" r="r" b="b"/>
              <a:pathLst>
                <a:path w="34" h="5">
                  <a:moveTo>
                    <a:pt x="34" y="5"/>
                  </a:moveTo>
                  <a:cubicBezTo>
                    <a:pt x="22" y="0"/>
                    <a:pt x="11" y="1"/>
                    <a:pt x="0"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69" name="Freeform 1759">
              <a:extLst>
                <a:ext uri="{FF2B5EF4-FFF2-40B4-BE49-F238E27FC236}">
                  <a16:creationId xmlns:a16="http://schemas.microsoft.com/office/drawing/2014/main" id="{13FB8762-B461-E9EE-074B-CCB75BEE0132}"/>
                </a:ext>
              </a:extLst>
            </p:cNvPr>
            <p:cNvSpPr>
              <a:spLocks/>
            </p:cNvSpPr>
            <p:nvPr/>
          </p:nvSpPr>
          <p:spPr bwMode="auto">
            <a:xfrm>
              <a:off x="3703" y="2071"/>
              <a:ext cx="25" cy="44"/>
            </a:xfrm>
            <a:custGeom>
              <a:avLst/>
              <a:gdLst>
                <a:gd name="T0" fmla="*/ 0 w 12"/>
                <a:gd name="T1" fmla="*/ 9 h 20"/>
                <a:gd name="T2" fmla="*/ 92 w 12"/>
                <a:gd name="T3" fmla="*/ 213 h 20"/>
                <a:gd name="T4" fmla="*/ 108 w 12"/>
                <a:gd name="T5" fmla="*/ 0 h 20"/>
                <a:gd name="T6" fmla="*/ 0 60000 65536"/>
                <a:gd name="T7" fmla="*/ 0 60000 65536"/>
                <a:gd name="T8" fmla="*/ 0 60000 65536"/>
              </a:gdLst>
              <a:ahLst/>
              <a:cxnLst>
                <a:cxn ang="T6">
                  <a:pos x="T0" y="T1"/>
                </a:cxn>
                <a:cxn ang="T7">
                  <a:pos x="T2" y="T3"/>
                </a:cxn>
                <a:cxn ang="T8">
                  <a:pos x="T4" y="T5"/>
                </a:cxn>
              </a:cxnLst>
              <a:rect l="0" t="0" r="r" b="b"/>
              <a:pathLst>
                <a:path w="12" h="20">
                  <a:moveTo>
                    <a:pt x="0" y="1"/>
                  </a:moveTo>
                  <a:cubicBezTo>
                    <a:pt x="1" y="9"/>
                    <a:pt x="4" y="17"/>
                    <a:pt x="10" y="20"/>
                  </a:cubicBezTo>
                  <a:cubicBezTo>
                    <a:pt x="10" y="13"/>
                    <a:pt x="10" y="7"/>
                    <a:pt x="1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0" name="Freeform 1760">
              <a:extLst>
                <a:ext uri="{FF2B5EF4-FFF2-40B4-BE49-F238E27FC236}">
                  <a16:creationId xmlns:a16="http://schemas.microsoft.com/office/drawing/2014/main" id="{72B0CEF0-94F9-21A6-CC7F-2367172EC57B}"/>
                </a:ext>
              </a:extLst>
            </p:cNvPr>
            <p:cNvSpPr>
              <a:spLocks/>
            </p:cNvSpPr>
            <p:nvPr/>
          </p:nvSpPr>
          <p:spPr bwMode="auto">
            <a:xfrm>
              <a:off x="3726" y="2071"/>
              <a:ext cx="29" cy="29"/>
            </a:xfrm>
            <a:custGeom>
              <a:avLst/>
              <a:gdLst>
                <a:gd name="T0" fmla="*/ 124 w 14"/>
                <a:gd name="T1" fmla="*/ 0 h 13"/>
                <a:gd name="T2" fmla="*/ 25 w 14"/>
                <a:gd name="T3" fmla="*/ 125 h 13"/>
                <a:gd name="T4" fmla="*/ 0 w 14"/>
                <a:gd name="T5" fmla="*/ 145 h 13"/>
                <a:gd name="T6" fmla="*/ 0 60000 65536"/>
                <a:gd name="T7" fmla="*/ 0 60000 65536"/>
                <a:gd name="T8" fmla="*/ 0 60000 65536"/>
              </a:gdLst>
              <a:ahLst/>
              <a:cxnLst>
                <a:cxn ang="T6">
                  <a:pos x="T0" y="T1"/>
                </a:cxn>
                <a:cxn ang="T7">
                  <a:pos x="T2" y="T3"/>
                </a:cxn>
                <a:cxn ang="T8">
                  <a:pos x="T4" y="T5"/>
                </a:cxn>
              </a:cxnLst>
              <a:rect l="0" t="0" r="r" b="b"/>
              <a:pathLst>
                <a:path w="14" h="13">
                  <a:moveTo>
                    <a:pt x="14" y="0"/>
                  </a:moveTo>
                  <a:cubicBezTo>
                    <a:pt x="12" y="4"/>
                    <a:pt x="7" y="8"/>
                    <a:pt x="3" y="11"/>
                  </a:cubicBezTo>
                  <a:cubicBezTo>
                    <a:pt x="2" y="12"/>
                    <a:pt x="0" y="13"/>
                    <a:pt x="0" y="1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1" name="Freeform 1761">
              <a:extLst>
                <a:ext uri="{FF2B5EF4-FFF2-40B4-BE49-F238E27FC236}">
                  <a16:creationId xmlns:a16="http://schemas.microsoft.com/office/drawing/2014/main" id="{CECBB9EA-2F18-0ACE-5211-94FDAAF54205}"/>
                </a:ext>
              </a:extLst>
            </p:cNvPr>
            <p:cNvSpPr>
              <a:spLocks/>
            </p:cNvSpPr>
            <p:nvPr/>
          </p:nvSpPr>
          <p:spPr bwMode="auto">
            <a:xfrm>
              <a:off x="3707" y="2102"/>
              <a:ext cx="21" cy="68"/>
            </a:xfrm>
            <a:custGeom>
              <a:avLst/>
              <a:gdLst>
                <a:gd name="T0" fmla="*/ 17 w 10"/>
                <a:gd name="T1" fmla="*/ 0 h 31"/>
                <a:gd name="T2" fmla="*/ 0 w 10"/>
                <a:gd name="T3" fmla="*/ 116 h 31"/>
                <a:gd name="T4" fmla="*/ 57 w 10"/>
                <a:gd name="T5" fmla="*/ 327 h 31"/>
                <a:gd name="T6" fmla="*/ 76 w 10"/>
                <a:gd name="T7" fmla="*/ 64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31">
                  <a:moveTo>
                    <a:pt x="2" y="0"/>
                  </a:moveTo>
                  <a:cubicBezTo>
                    <a:pt x="0" y="3"/>
                    <a:pt x="0" y="8"/>
                    <a:pt x="0" y="11"/>
                  </a:cubicBezTo>
                  <a:cubicBezTo>
                    <a:pt x="1" y="18"/>
                    <a:pt x="4" y="24"/>
                    <a:pt x="6" y="31"/>
                  </a:cubicBezTo>
                  <a:cubicBezTo>
                    <a:pt x="7" y="23"/>
                    <a:pt x="10" y="14"/>
                    <a:pt x="8"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2" name="Freeform 1762">
              <a:extLst>
                <a:ext uri="{FF2B5EF4-FFF2-40B4-BE49-F238E27FC236}">
                  <a16:creationId xmlns:a16="http://schemas.microsoft.com/office/drawing/2014/main" id="{82783692-5D66-01FA-61CF-57E0E86FCF3D}"/>
                </a:ext>
              </a:extLst>
            </p:cNvPr>
            <p:cNvSpPr>
              <a:spLocks/>
            </p:cNvSpPr>
            <p:nvPr/>
          </p:nvSpPr>
          <p:spPr bwMode="auto">
            <a:xfrm>
              <a:off x="3718" y="2148"/>
              <a:ext cx="20" cy="78"/>
            </a:xfrm>
            <a:custGeom>
              <a:avLst/>
              <a:gdLst>
                <a:gd name="T0" fmla="*/ 8 w 10"/>
                <a:gd name="T1" fmla="*/ 93 h 36"/>
                <a:gd name="T2" fmla="*/ 24 w 10"/>
                <a:gd name="T3" fmla="*/ 234 h 36"/>
                <a:gd name="T4" fmla="*/ 40 w 10"/>
                <a:gd name="T5" fmla="*/ 325 h 36"/>
                <a:gd name="T6" fmla="*/ 56 w 10"/>
                <a:gd name="T7" fmla="*/ 366 h 36"/>
                <a:gd name="T8" fmla="*/ 72 w 10"/>
                <a:gd name="T9" fmla="*/ 306 h 36"/>
                <a:gd name="T10" fmla="*/ 64 w 10"/>
                <a:gd name="T11" fmla="*/ 132 h 36"/>
                <a:gd name="T12" fmla="*/ 24 w 10"/>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36">
                  <a:moveTo>
                    <a:pt x="1" y="9"/>
                  </a:moveTo>
                  <a:cubicBezTo>
                    <a:pt x="0" y="13"/>
                    <a:pt x="2" y="19"/>
                    <a:pt x="3" y="23"/>
                  </a:cubicBezTo>
                  <a:cubicBezTo>
                    <a:pt x="3" y="26"/>
                    <a:pt x="4" y="29"/>
                    <a:pt x="5" y="32"/>
                  </a:cubicBezTo>
                  <a:cubicBezTo>
                    <a:pt x="6" y="33"/>
                    <a:pt x="6" y="35"/>
                    <a:pt x="7" y="36"/>
                  </a:cubicBezTo>
                  <a:cubicBezTo>
                    <a:pt x="8" y="34"/>
                    <a:pt x="9" y="32"/>
                    <a:pt x="9" y="30"/>
                  </a:cubicBezTo>
                  <a:cubicBezTo>
                    <a:pt x="10" y="25"/>
                    <a:pt x="9" y="18"/>
                    <a:pt x="8" y="13"/>
                  </a:cubicBezTo>
                  <a:cubicBezTo>
                    <a:pt x="7" y="8"/>
                    <a:pt x="5" y="4"/>
                    <a:pt x="3"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3" name="Freeform 1763">
              <a:extLst>
                <a:ext uri="{FF2B5EF4-FFF2-40B4-BE49-F238E27FC236}">
                  <a16:creationId xmlns:a16="http://schemas.microsoft.com/office/drawing/2014/main" id="{BC7C5CF7-941B-6618-9CA3-2EC5DDD0C928}"/>
                </a:ext>
              </a:extLst>
            </p:cNvPr>
            <p:cNvSpPr>
              <a:spLocks/>
            </p:cNvSpPr>
            <p:nvPr/>
          </p:nvSpPr>
          <p:spPr bwMode="auto">
            <a:xfrm>
              <a:off x="3728" y="2097"/>
              <a:ext cx="18" cy="70"/>
            </a:xfrm>
            <a:custGeom>
              <a:avLst/>
              <a:gdLst>
                <a:gd name="T0" fmla="*/ 32 w 9"/>
                <a:gd name="T1" fmla="*/ 335 h 32"/>
                <a:gd name="T2" fmla="*/ 48 w 9"/>
                <a:gd name="T3" fmla="*/ 105 h 32"/>
                <a:gd name="T4" fmla="*/ 0 w 9"/>
                <a:gd name="T5" fmla="*/ 0 h 32"/>
                <a:gd name="T6" fmla="*/ 0 60000 65536"/>
                <a:gd name="T7" fmla="*/ 0 60000 65536"/>
                <a:gd name="T8" fmla="*/ 0 60000 65536"/>
              </a:gdLst>
              <a:ahLst/>
              <a:cxnLst>
                <a:cxn ang="T6">
                  <a:pos x="T0" y="T1"/>
                </a:cxn>
                <a:cxn ang="T7">
                  <a:pos x="T2" y="T3"/>
                </a:cxn>
                <a:cxn ang="T8">
                  <a:pos x="T4" y="T5"/>
                </a:cxn>
              </a:cxnLst>
              <a:rect l="0" t="0" r="r" b="b"/>
              <a:pathLst>
                <a:path w="9" h="32">
                  <a:moveTo>
                    <a:pt x="4" y="32"/>
                  </a:moveTo>
                  <a:cubicBezTo>
                    <a:pt x="7" y="25"/>
                    <a:pt x="9" y="18"/>
                    <a:pt x="6" y="10"/>
                  </a:cubicBezTo>
                  <a:cubicBezTo>
                    <a:pt x="5" y="6"/>
                    <a:pt x="2"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4" name="Freeform 1764">
              <a:extLst>
                <a:ext uri="{FF2B5EF4-FFF2-40B4-BE49-F238E27FC236}">
                  <a16:creationId xmlns:a16="http://schemas.microsoft.com/office/drawing/2014/main" id="{E93007C6-D4BD-6381-0522-849F07FA0776}"/>
                </a:ext>
              </a:extLst>
            </p:cNvPr>
            <p:cNvSpPr>
              <a:spLocks/>
            </p:cNvSpPr>
            <p:nvPr/>
          </p:nvSpPr>
          <p:spPr bwMode="auto">
            <a:xfrm>
              <a:off x="3755" y="2069"/>
              <a:ext cx="32" cy="35"/>
            </a:xfrm>
            <a:custGeom>
              <a:avLst/>
              <a:gdLst>
                <a:gd name="T0" fmla="*/ 128 w 16"/>
                <a:gd name="T1" fmla="*/ 0 h 16"/>
                <a:gd name="T2" fmla="*/ 112 w 16"/>
                <a:gd name="T3" fmla="*/ 61 h 16"/>
                <a:gd name="T4" fmla="*/ 72 w 16"/>
                <a:gd name="T5" fmla="*/ 168 h 16"/>
                <a:gd name="T6" fmla="*/ 32 w 16"/>
                <a:gd name="T7" fmla="*/ 96 h 16"/>
                <a:gd name="T8" fmla="*/ 0 w 16"/>
                <a:gd name="T9" fmla="*/ 33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16">
                  <a:moveTo>
                    <a:pt x="16" y="0"/>
                  </a:moveTo>
                  <a:cubicBezTo>
                    <a:pt x="15" y="2"/>
                    <a:pt x="15" y="4"/>
                    <a:pt x="14" y="6"/>
                  </a:cubicBezTo>
                  <a:cubicBezTo>
                    <a:pt x="13" y="9"/>
                    <a:pt x="12" y="14"/>
                    <a:pt x="9" y="16"/>
                  </a:cubicBezTo>
                  <a:cubicBezTo>
                    <a:pt x="7" y="14"/>
                    <a:pt x="6" y="11"/>
                    <a:pt x="4" y="9"/>
                  </a:cubicBezTo>
                  <a:cubicBezTo>
                    <a:pt x="3" y="7"/>
                    <a:pt x="1" y="5"/>
                    <a:pt x="0" y="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5" name="Freeform 1765">
              <a:extLst>
                <a:ext uri="{FF2B5EF4-FFF2-40B4-BE49-F238E27FC236}">
                  <a16:creationId xmlns:a16="http://schemas.microsoft.com/office/drawing/2014/main" id="{AFE1289E-4462-2D6F-E16D-152C3D1AF9A5}"/>
                </a:ext>
              </a:extLst>
            </p:cNvPr>
            <p:cNvSpPr>
              <a:spLocks/>
            </p:cNvSpPr>
            <p:nvPr/>
          </p:nvSpPr>
          <p:spPr bwMode="auto">
            <a:xfrm>
              <a:off x="3777" y="2076"/>
              <a:ext cx="23" cy="70"/>
            </a:xfrm>
            <a:custGeom>
              <a:avLst/>
              <a:gdLst>
                <a:gd name="T0" fmla="*/ 44 w 11"/>
                <a:gd name="T1" fmla="*/ 0 h 32"/>
                <a:gd name="T2" fmla="*/ 92 w 11"/>
                <a:gd name="T3" fmla="*/ 149 h 32"/>
                <a:gd name="T4" fmla="*/ 100 w 11"/>
                <a:gd name="T5" fmla="*/ 335 h 32"/>
                <a:gd name="T6" fmla="*/ 27 w 11"/>
                <a:gd name="T7" fmla="*/ 201 h 32"/>
                <a:gd name="T8" fmla="*/ 0 w 11"/>
                <a:gd name="T9" fmla="*/ 133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 h="32">
                  <a:moveTo>
                    <a:pt x="5" y="0"/>
                  </a:moveTo>
                  <a:cubicBezTo>
                    <a:pt x="8" y="0"/>
                    <a:pt x="10" y="12"/>
                    <a:pt x="10" y="14"/>
                  </a:cubicBezTo>
                  <a:cubicBezTo>
                    <a:pt x="11" y="20"/>
                    <a:pt x="11" y="26"/>
                    <a:pt x="11" y="32"/>
                  </a:cubicBezTo>
                  <a:cubicBezTo>
                    <a:pt x="8" y="28"/>
                    <a:pt x="5" y="23"/>
                    <a:pt x="3" y="19"/>
                  </a:cubicBezTo>
                  <a:cubicBezTo>
                    <a:pt x="1" y="17"/>
                    <a:pt x="1" y="15"/>
                    <a:pt x="0" y="1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6" name="Freeform 1766">
              <a:extLst>
                <a:ext uri="{FF2B5EF4-FFF2-40B4-BE49-F238E27FC236}">
                  <a16:creationId xmlns:a16="http://schemas.microsoft.com/office/drawing/2014/main" id="{E3BBEE02-C573-E724-812B-69308AA69653}"/>
                </a:ext>
              </a:extLst>
            </p:cNvPr>
            <p:cNvSpPr>
              <a:spLocks/>
            </p:cNvSpPr>
            <p:nvPr/>
          </p:nvSpPr>
          <p:spPr bwMode="auto">
            <a:xfrm>
              <a:off x="3789" y="2132"/>
              <a:ext cx="31" cy="97"/>
            </a:xfrm>
            <a:custGeom>
              <a:avLst/>
              <a:gdLst>
                <a:gd name="T0" fmla="*/ 0 w 15"/>
                <a:gd name="T1" fmla="*/ 0 h 44"/>
                <a:gd name="T2" fmla="*/ 0 w 15"/>
                <a:gd name="T3" fmla="*/ 53 h 44"/>
                <a:gd name="T4" fmla="*/ 8 w 15"/>
                <a:gd name="T5" fmla="*/ 238 h 44"/>
                <a:gd name="T6" fmla="*/ 81 w 15"/>
                <a:gd name="T7" fmla="*/ 419 h 44"/>
                <a:gd name="T8" fmla="*/ 124 w 15"/>
                <a:gd name="T9" fmla="*/ 472 h 44"/>
                <a:gd name="T10" fmla="*/ 124 w 15"/>
                <a:gd name="T11" fmla="*/ 452 h 44"/>
                <a:gd name="T12" fmla="*/ 107 w 15"/>
                <a:gd name="T13" fmla="*/ 331 h 44"/>
                <a:gd name="T14" fmla="*/ 89 w 15"/>
                <a:gd name="T15" fmla="*/ 170 h 44"/>
                <a:gd name="T16" fmla="*/ 60 w 15"/>
                <a:gd name="T17" fmla="*/ 73 h 44"/>
                <a:gd name="T18" fmla="*/ 52 w 15"/>
                <a:gd name="T19" fmla="*/ 2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 h="44">
                  <a:moveTo>
                    <a:pt x="0" y="0"/>
                  </a:moveTo>
                  <a:cubicBezTo>
                    <a:pt x="0" y="1"/>
                    <a:pt x="0" y="3"/>
                    <a:pt x="0" y="5"/>
                  </a:cubicBezTo>
                  <a:cubicBezTo>
                    <a:pt x="0" y="11"/>
                    <a:pt x="0" y="16"/>
                    <a:pt x="1" y="22"/>
                  </a:cubicBezTo>
                  <a:cubicBezTo>
                    <a:pt x="3" y="28"/>
                    <a:pt x="5" y="34"/>
                    <a:pt x="9" y="39"/>
                  </a:cubicBezTo>
                  <a:cubicBezTo>
                    <a:pt x="11" y="40"/>
                    <a:pt x="13" y="42"/>
                    <a:pt x="14" y="44"/>
                  </a:cubicBezTo>
                  <a:cubicBezTo>
                    <a:pt x="15" y="44"/>
                    <a:pt x="14" y="43"/>
                    <a:pt x="14" y="42"/>
                  </a:cubicBezTo>
                  <a:cubicBezTo>
                    <a:pt x="14" y="38"/>
                    <a:pt x="13" y="35"/>
                    <a:pt x="12" y="31"/>
                  </a:cubicBezTo>
                  <a:cubicBezTo>
                    <a:pt x="12" y="26"/>
                    <a:pt x="11" y="21"/>
                    <a:pt x="10" y="16"/>
                  </a:cubicBezTo>
                  <a:cubicBezTo>
                    <a:pt x="9" y="13"/>
                    <a:pt x="8" y="10"/>
                    <a:pt x="7" y="7"/>
                  </a:cubicBezTo>
                  <a:cubicBezTo>
                    <a:pt x="7" y="6"/>
                    <a:pt x="5" y="3"/>
                    <a:pt x="6" y="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7" name="Freeform 1767">
              <a:extLst>
                <a:ext uri="{FF2B5EF4-FFF2-40B4-BE49-F238E27FC236}">
                  <a16:creationId xmlns:a16="http://schemas.microsoft.com/office/drawing/2014/main" id="{C95B1552-35EE-50C7-FF34-78348D70D39E}"/>
                </a:ext>
              </a:extLst>
            </p:cNvPr>
            <p:cNvSpPr>
              <a:spLocks/>
            </p:cNvSpPr>
            <p:nvPr/>
          </p:nvSpPr>
          <p:spPr bwMode="auto">
            <a:xfrm>
              <a:off x="3761" y="2087"/>
              <a:ext cx="28" cy="80"/>
            </a:xfrm>
            <a:custGeom>
              <a:avLst/>
              <a:gdLst>
                <a:gd name="T0" fmla="*/ 0 w 14"/>
                <a:gd name="T1" fmla="*/ 0 h 37"/>
                <a:gd name="T2" fmla="*/ 0 w 14"/>
                <a:gd name="T3" fmla="*/ 61 h 37"/>
                <a:gd name="T4" fmla="*/ 32 w 14"/>
                <a:gd name="T5" fmla="*/ 225 h 37"/>
                <a:gd name="T6" fmla="*/ 88 w 14"/>
                <a:gd name="T7" fmla="*/ 333 h 37"/>
                <a:gd name="T8" fmla="*/ 112 w 14"/>
                <a:gd name="T9" fmla="*/ 374 h 3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37">
                  <a:moveTo>
                    <a:pt x="0" y="0"/>
                  </a:moveTo>
                  <a:cubicBezTo>
                    <a:pt x="0" y="2"/>
                    <a:pt x="0" y="4"/>
                    <a:pt x="0" y="6"/>
                  </a:cubicBezTo>
                  <a:cubicBezTo>
                    <a:pt x="1" y="12"/>
                    <a:pt x="2" y="17"/>
                    <a:pt x="4" y="22"/>
                  </a:cubicBezTo>
                  <a:cubicBezTo>
                    <a:pt x="6" y="25"/>
                    <a:pt x="9" y="29"/>
                    <a:pt x="11" y="33"/>
                  </a:cubicBezTo>
                  <a:cubicBezTo>
                    <a:pt x="12" y="34"/>
                    <a:pt x="14" y="37"/>
                    <a:pt x="14" y="3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8" name="Freeform 1768">
              <a:extLst>
                <a:ext uri="{FF2B5EF4-FFF2-40B4-BE49-F238E27FC236}">
                  <a16:creationId xmlns:a16="http://schemas.microsoft.com/office/drawing/2014/main" id="{914F7A08-A726-90CF-37D6-AA66206CB5D3}"/>
                </a:ext>
              </a:extLst>
            </p:cNvPr>
            <p:cNvSpPr>
              <a:spLocks/>
            </p:cNvSpPr>
            <p:nvPr/>
          </p:nvSpPr>
          <p:spPr bwMode="auto">
            <a:xfrm>
              <a:off x="3736" y="2078"/>
              <a:ext cx="19" cy="89"/>
            </a:xfrm>
            <a:custGeom>
              <a:avLst/>
              <a:gdLst>
                <a:gd name="T0" fmla="*/ 76 w 9"/>
                <a:gd name="T1" fmla="*/ 0 h 41"/>
                <a:gd name="T2" fmla="*/ 84 w 9"/>
                <a:gd name="T3" fmla="*/ 165 h 41"/>
                <a:gd name="T4" fmla="*/ 57 w 9"/>
                <a:gd name="T5" fmla="*/ 349 h 41"/>
                <a:gd name="T6" fmla="*/ 27 w 9"/>
                <a:gd name="T7" fmla="*/ 402 h 41"/>
                <a:gd name="T8" fmla="*/ 0 w 9"/>
                <a:gd name="T9" fmla="*/ 419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41">
                  <a:moveTo>
                    <a:pt x="8" y="0"/>
                  </a:moveTo>
                  <a:cubicBezTo>
                    <a:pt x="9" y="5"/>
                    <a:pt x="9" y="10"/>
                    <a:pt x="9" y="16"/>
                  </a:cubicBezTo>
                  <a:cubicBezTo>
                    <a:pt x="8" y="22"/>
                    <a:pt x="9" y="29"/>
                    <a:pt x="6" y="34"/>
                  </a:cubicBezTo>
                  <a:cubicBezTo>
                    <a:pt x="5" y="36"/>
                    <a:pt x="4" y="38"/>
                    <a:pt x="3" y="39"/>
                  </a:cubicBezTo>
                  <a:cubicBezTo>
                    <a:pt x="2" y="40"/>
                    <a:pt x="1" y="40"/>
                    <a:pt x="0" y="4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79" name="Freeform 1769">
              <a:extLst>
                <a:ext uri="{FF2B5EF4-FFF2-40B4-BE49-F238E27FC236}">
                  <a16:creationId xmlns:a16="http://schemas.microsoft.com/office/drawing/2014/main" id="{FB84FBD6-6415-C7EE-FFD5-86F756DA1DE1}"/>
                </a:ext>
              </a:extLst>
            </p:cNvPr>
            <p:cNvSpPr>
              <a:spLocks/>
            </p:cNvSpPr>
            <p:nvPr/>
          </p:nvSpPr>
          <p:spPr bwMode="auto">
            <a:xfrm>
              <a:off x="3752" y="2141"/>
              <a:ext cx="41" cy="55"/>
            </a:xfrm>
            <a:custGeom>
              <a:avLst/>
              <a:gdLst>
                <a:gd name="T0" fmla="*/ 0 w 20"/>
                <a:gd name="T1" fmla="*/ 0 h 25"/>
                <a:gd name="T2" fmla="*/ 121 w 20"/>
                <a:gd name="T3" fmla="*/ 233 h 25"/>
                <a:gd name="T4" fmla="*/ 172 w 20"/>
                <a:gd name="T5" fmla="*/ 266 h 25"/>
                <a:gd name="T6" fmla="*/ 0 60000 65536"/>
                <a:gd name="T7" fmla="*/ 0 60000 65536"/>
                <a:gd name="T8" fmla="*/ 0 60000 65536"/>
              </a:gdLst>
              <a:ahLst/>
              <a:cxnLst>
                <a:cxn ang="T6">
                  <a:pos x="T0" y="T1"/>
                </a:cxn>
                <a:cxn ang="T7">
                  <a:pos x="T2" y="T3"/>
                </a:cxn>
                <a:cxn ang="T8">
                  <a:pos x="T4" y="T5"/>
                </a:cxn>
              </a:cxnLst>
              <a:rect l="0" t="0" r="r" b="b"/>
              <a:pathLst>
                <a:path w="20" h="25">
                  <a:moveTo>
                    <a:pt x="0" y="0"/>
                  </a:moveTo>
                  <a:cubicBezTo>
                    <a:pt x="3" y="8"/>
                    <a:pt x="6" y="17"/>
                    <a:pt x="14" y="22"/>
                  </a:cubicBezTo>
                  <a:cubicBezTo>
                    <a:pt x="16" y="23"/>
                    <a:pt x="18" y="24"/>
                    <a:pt x="20" y="2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0" name="Freeform 1770">
              <a:extLst>
                <a:ext uri="{FF2B5EF4-FFF2-40B4-BE49-F238E27FC236}">
                  <a16:creationId xmlns:a16="http://schemas.microsoft.com/office/drawing/2014/main" id="{01270874-DDCC-146F-3AB0-4C6308D686F5}"/>
                </a:ext>
              </a:extLst>
            </p:cNvPr>
            <p:cNvSpPr>
              <a:spLocks/>
            </p:cNvSpPr>
            <p:nvPr/>
          </p:nvSpPr>
          <p:spPr bwMode="auto">
            <a:xfrm>
              <a:off x="3730" y="2218"/>
              <a:ext cx="29" cy="109"/>
            </a:xfrm>
            <a:custGeom>
              <a:avLst/>
              <a:gdLst>
                <a:gd name="T0" fmla="*/ 8 w 14"/>
                <a:gd name="T1" fmla="*/ 44 h 50"/>
                <a:gd name="T2" fmla="*/ 8 w 14"/>
                <a:gd name="T3" fmla="*/ 218 h 50"/>
                <a:gd name="T4" fmla="*/ 44 w 14"/>
                <a:gd name="T5" fmla="*/ 395 h 50"/>
                <a:gd name="T6" fmla="*/ 91 w 14"/>
                <a:gd name="T7" fmla="*/ 519 h 50"/>
                <a:gd name="T8" fmla="*/ 81 w 14"/>
                <a:gd name="T9" fmla="*/ 157 h 50"/>
                <a:gd name="T10" fmla="*/ 35 w 14"/>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 h="50">
                  <a:moveTo>
                    <a:pt x="1" y="4"/>
                  </a:moveTo>
                  <a:cubicBezTo>
                    <a:pt x="1" y="9"/>
                    <a:pt x="0" y="15"/>
                    <a:pt x="1" y="21"/>
                  </a:cubicBezTo>
                  <a:cubicBezTo>
                    <a:pt x="2" y="27"/>
                    <a:pt x="4" y="33"/>
                    <a:pt x="5" y="38"/>
                  </a:cubicBezTo>
                  <a:cubicBezTo>
                    <a:pt x="6" y="42"/>
                    <a:pt x="7" y="48"/>
                    <a:pt x="10" y="50"/>
                  </a:cubicBezTo>
                  <a:cubicBezTo>
                    <a:pt x="14" y="39"/>
                    <a:pt x="11" y="26"/>
                    <a:pt x="9" y="15"/>
                  </a:cubicBezTo>
                  <a:cubicBezTo>
                    <a:pt x="9" y="9"/>
                    <a:pt x="7" y="5"/>
                    <a:pt x="4"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1" name="Freeform 1771">
              <a:extLst>
                <a:ext uri="{FF2B5EF4-FFF2-40B4-BE49-F238E27FC236}">
                  <a16:creationId xmlns:a16="http://schemas.microsoft.com/office/drawing/2014/main" id="{169500E8-AC12-F2B0-F8B2-EF87C91424FA}"/>
                </a:ext>
              </a:extLst>
            </p:cNvPr>
            <p:cNvSpPr>
              <a:spLocks/>
            </p:cNvSpPr>
            <p:nvPr/>
          </p:nvSpPr>
          <p:spPr bwMode="auto">
            <a:xfrm>
              <a:off x="3742" y="2163"/>
              <a:ext cx="23" cy="101"/>
            </a:xfrm>
            <a:custGeom>
              <a:avLst/>
              <a:gdLst>
                <a:gd name="T0" fmla="*/ 44 w 11"/>
                <a:gd name="T1" fmla="*/ 487 h 46"/>
                <a:gd name="T2" fmla="*/ 0 w 11"/>
                <a:gd name="T3" fmla="*/ 0 h 46"/>
                <a:gd name="T4" fmla="*/ 0 60000 65536"/>
                <a:gd name="T5" fmla="*/ 0 60000 65536"/>
              </a:gdLst>
              <a:ahLst/>
              <a:cxnLst>
                <a:cxn ang="T4">
                  <a:pos x="T0" y="T1"/>
                </a:cxn>
                <a:cxn ang="T5">
                  <a:pos x="T2" y="T3"/>
                </a:cxn>
              </a:cxnLst>
              <a:rect l="0" t="0" r="r" b="b"/>
              <a:pathLst>
                <a:path w="11" h="46">
                  <a:moveTo>
                    <a:pt x="5" y="46"/>
                  </a:moveTo>
                  <a:cubicBezTo>
                    <a:pt x="11" y="32"/>
                    <a:pt x="9" y="1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2" name="Freeform 1772">
              <a:extLst>
                <a:ext uri="{FF2B5EF4-FFF2-40B4-BE49-F238E27FC236}">
                  <a16:creationId xmlns:a16="http://schemas.microsoft.com/office/drawing/2014/main" id="{6D689938-213E-E7DA-A3B9-9C174B9483F3}"/>
                </a:ext>
              </a:extLst>
            </p:cNvPr>
            <p:cNvSpPr>
              <a:spLocks/>
            </p:cNvSpPr>
            <p:nvPr/>
          </p:nvSpPr>
          <p:spPr bwMode="auto">
            <a:xfrm>
              <a:off x="3761" y="2170"/>
              <a:ext cx="14" cy="70"/>
            </a:xfrm>
            <a:custGeom>
              <a:avLst/>
              <a:gdLst>
                <a:gd name="T0" fmla="*/ 16 w 7"/>
                <a:gd name="T1" fmla="*/ 0 h 32"/>
                <a:gd name="T2" fmla="*/ 32 w 7"/>
                <a:gd name="T3" fmla="*/ 210 h 32"/>
                <a:gd name="T4" fmla="*/ 0 w 7"/>
                <a:gd name="T5" fmla="*/ 335 h 32"/>
                <a:gd name="T6" fmla="*/ 0 60000 65536"/>
                <a:gd name="T7" fmla="*/ 0 60000 65536"/>
                <a:gd name="T8" fmla="*/ 0 60000 65536"/>
              </a:gdLst>
              <a:ahLst/>
              <a:cxnLst>
                <a:cxn ang="T6">
                  <a:pos x="T0" y="T1"/>
                </a:cxn>
                <a:cxn ang="T7">
                  <a:pos x="T2" y="T3"/>
                </a:cxn>
                <a:cxn ang="T8">
                  <a:pos x="T4" y="T5"/>
                </a:cxn>
              </a:cxnLst>
              <a:rect l="0" t="0" r="r" b="b"/>
              <a:pathLst>
                <a:path w="7" h="32">
                  <a:moveTo>
                    <a:pt x="2" y="0"/>
                  </a:moveTo>
                  <a:cubicBezTo>
                    <a:pt x="7" y="5"/>
                    <a:pt x="5" y="14"/>
                    <a:pt x="4" y="20"/>
                  </a:cubicBezTo>
                  <a:cubicBezTo>
                    <a:pt x="3" y="22"/>
                    <a:pt x="2" y="31"/>
                    <a:pt x="0"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3" name="Freeform 1773">
              <a:extLst>
                <a:ext uri="{FF2B5EF4-FFF2-40B4-BE49-F238E27FC236}">
                  <a16:creationId xmlns:a16="http://schemas.microsoft.com/office/drawing/2014/main" id="{0D6A9788-1147-A820-4408-FE07A260655C}"/>
                </a:ext>
              </a:extLst>
            </p:cNvPr>
            <p:cNvSpPr>
              <a:spLocks/>
            </p:cNvSpPr>
            <p:nvPr/>
          </p:nvSpPr>
          <p:spPr bwMode="auto">
            <a:xfrm>
              <a:off x="3752" y="2220"/>
              <a:ext cx="27" cy="94"/>
            </a:xfrm>
            <a:custGeom>
              <a:avLst/>
              <a:gdLst>
                <a:gd name="T0" fmla="*/ 64 w 13"/>
                <a:gd name="T1" fmla="*/ 0 h 43"/>
                <a:gd name="T2" fmla="*/ 116 w 13"/>
                <a:gd name="T3" fmla="*/ 448 h 43"/>
                <a:gd name="T4" fmla="*/ 0 w 13"/>
                <a:gd name="T5" fmla="*/ 221 h 43"/>
                <a:gd name="T6" fmla="*/ 0 60000 65536"/>
                <a:gd name="T7" fmla="*/ 0 60000 65536"/>
                <a:gd name="T8" fmla="*/ 0 60000 65536"/>
              </a:gdLst>
              <a:ahLst/>
              <a:cxnLst>
                <a:cxn ang="T6">
                  <a:pos x="T0" y="T1"/>
                </a:cxn>
                <a:cxn ang="T7">
                  <a:pos x="T2" y="T3"/>
                </a:cxn>
                <a:cxn ang="T8">
                  <a:pos x="T4" y="T5"/>
                </a:cxn>
              </a:cxnLst>
              <a:rect l="0" t="0" r="r" b="b"/>
              <a:pathLst>
                <a:path w="13" h="43">
                  <a:moveTo>
                    <a:pt x="7" y="0"/>
                  </a:moveTo>
                  <a:cubicBezTo>
                    <a:pt x="13" y="14"/>
                    <a:pt x="13" y="28"/>
                    <a:pt x="13" y="43"/>
                  </a:cubicBezTo>
                  <a:cubicBezTo>
                    <a:pt x="10" y="35"/>
                    <a:pt x="3" y="29"/>
                    <a:pt x="0" y="2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4" name="Freeform 1774">
              <a:extLst>
                <a:ext uri="{FF2B5EF4-FFF2-40B4-BE49-F238E27FC236}">
                  <a16:creationId xmlns:a16="http://schemas.microsoft.com/office/drawing/2014/main" id="{7864112C-5ACB-BC7D-AD38-8D5E168ED1D9}"/>
                </a:ext>
              </a:extLst>
            </p:cNvPr>
            <p:cNvSpPr>
              <a:spLocks/>
            </p:cNvSpPr>
            <p:nvPr/>
          </p:nvSpPr>
          <p:spPr bwMode="auto">
            <a:xfrm>
              <a:off x="3781" y="2192"/>
              <a:ext cx="21" cy="107"/>
            </a:xfrm>
            <a:custGeom>
              <a:avLst/>
              <a:gdLst>
                <a:gd name="T0" fmla="*/ 36 w 10"/>
                <a:gd name="T1" fmla="*/ 0 h 49"/>
                <a:gd name="T2" fmla="*/ 36 w 10"/>
                <a:gd name="T3" fmla="*/ 378 h 49"/>
                <a:gd name="T4" fmla="*/ 0 w 10"/>
                <a:gd name="T5" fmla="*/ 511 h 49"/>
                <a:gd name="T6" fmla="*/ 0 60000 65536"/>
                <a:gd name="T7" fmla="*/ 0 60000 65536"/>
                <a:gd name="T8" fmla="*/ 0 60000 65536"/>
              </a:gdLst>
              <a:ahLst/>
              <a:cxnLst>
                <a:cxn ang="T6">
                  <a:pos x="T0" y="T1"/>
                </a:cxn>
                <a:cxn ang="T7">
                  <a:pos x="T2" y="T3"/>
                </a:cxn>
                <a:cxn ang="T8">
                  <a:pos x="T4" y="T5"/>
                </a:cxn>
              </a:cxnLst>
              <a:rect l="0" t="0" r="r" b="b"/>
              <a:pathLst>
                <a:path w="10" h="49">
                  <a:moveTo>
                    <a:pt x="4" y="0"/>
                  </a:moveTo>
                  <a:cubicBezTo>
                    <a:pt x="10" y="9"/>
                    <a:pt x="7" y="27"/>
                    <a:pt x="4" y="36"/>
                  </a:cubicBezTo>
                  <a:cubicBezTo>
                    <a:pt x="3" y="41"/>
                    <a:pt x="2" y="45"/>
                    <a:pt x="0" y="4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5" name="Freeform 1775">
              <a:extLst>
                <a:ext uri="{FF2B5EF4-FFF2-40B4-BE49-F238E27FC236}">
                  <a16:creationId xmlns:a16="http://schemas.microsoft.com/office/drawing/2014/main" id="{48E2A50E-CE24-8F1E-3937-59584AA28774}"/>
                </a:ext>
              </a:extLst>
            </p:cNvPr>
            <p:cNvSpPr>
              <a:spLocks/>
            </p:cNvSpPr>
            <p:nvPr/>
          </p:nvSpPr>
          <p:spPr bwMode="auto">
            <a:xfrm>
              <a:off x="3808" y="2216"/>
              <a:ext cx="35" cy="126"/>
            </a:xfrm>
            <a:custGeom>
              <a:avLst/>
              <a:gdLst>
                <a:gd name="T0" fmla="*/ 8 w 17"/>
                <a:gd name="T1" fmla="*/ 0 h 58"/>
                <a:gd name="T2" fmla="*/ 0 w 17"/>
                <a:gd name="T3" fmla="*/ 156 h 58"/>
                <a:gd name="T4" fmla="*/ 25 w 17"/>
                <a:gd name="T5" fmla="*/ 339 h 58"/>
                <a:gd name="T6" fmla="*/ 148 w 17"/>
                <a:gd name="T7" fmla="*/ 595 h 58"/>
                <a:gd name="T8" fmla="*/ 140 w 17"/>
                <a:gd name="T9" fmla="*/ 471 h 58"/>
                <a:gd name="T10" fmla="*/ 97 w 17"/>
                <a:gd name="T11" fmla="*/ 245 h 58"/>
                <a:gd name="T12" fmla="*/ 43 w 17"/>
                <a:gd name="T13" fmla="*/ 61 h 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58">
                  <a:moveTo>
                    <a:pt x="1" y="0"/>
                  </a:moveTo>
                  <a:cubicBezTo>
                    <a:pt x="1" y="5"/>
                    <a:pt x="0" y="10"/>
                    <a:pt x="0" y="15"/>
                  </a:cubicBezTo>
                  <a:cubicBezTo>
                    <a:pt x="1" y="21"/>
                    <a:pt x="1" y="27"/>
                    <a:pt x="3" y="33"/>
                  </a:cubicBezTo>
                  <a:cubicBezTo>
                    <a:pt x="5" y="42"/>
                    <a:pt x="11" y="52"/>
                    <a:pt x="17" y="58"/>
                  </a:cubicBezTo>
                  <a:cubicBezTo>
                    <a:pt x="16" y="55"/>
                    <a:pt x="16" y="50"/>
                    <a:pt x="16" y="46"/>
                  </a:cubicBezTo>
                  <a:cubicBezTo>
                    <a:pt x="15" y="38"/>
                    <a:pt x="13" y="31"/>
                    <a:pt x="11" y="24"/>
                  </a:cubicBezTo>
                  <a:cubicBezTo>
                    <a:pt x="10" y="18"/>
                    <a:pt x="7" y="12"/>
                    <a:pt x="5"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6" name="Freeform 1776">
              <a:extLst>
                <a:ext uri="{FF2B5EF4-FFF2-40B4-BE49-F238E27FC236}">
                  <a16:creationId xmlns:a16="http://schemas.microsoft.com/office/drawing/2014/main" id="{8EAB61A7-7AC4-10E3-BFD4-C717E13701A8}"/>
                </a:ext>
              </a:extLst>
            </p:cNvPr>
            <p:cNvSpPr>
              <a:spLocks/>
            </p:cNvSpPr>
            <p:nvPr/>
          </p:nvSpPr>
          <p:spPr bwMode="auto">
            <a:xfrm>
              <a:off x="3793" y="2253"/>
              <a:ext cx="23" cy="74"/>
            </a:xfrm>
            <a:custGeom>
              <a:avLst/>
              <a:gdLst>
                <a:gd name="T0" fmla="*/ 8 w 11"/>
                <a:gd name="T1" fmla="*/ 0 h 34"/>
                <a:gd name="T2" fmla="*/ 8 w 11"/>
                <a:gd name="T3" fmla="*/ 176 h 34"/>
                <a:gd name="T4" fmla="*/ 100 w 11"/>
                <a:gd name="T5" fmla="*/ 350 h 34"/>
                <a:gd name="T6" fmla="*/ 100 w 11"/>
                <a:gd name="T7" fmla="*/ 209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34">
                  <a:moveTo>
                    <a:pt x="1" y="0"/>
                  </a:moveTo>
                  <a:cubicBezTo>
                    <a:pt x="1" y="6"/>
                    <a:pt x="0" y="11"/>
                    <a:pt x="1" y="17"/>
                  </a:cubicBezTo>
                  <a:cubicBezTo>
                    <a:pt x="2" y="24"/>
                    <a:pt x="7" y="28"/>
                    <a:pt x="11" y="34"/>
                  </a:cubicBezTo>
                  <a:cubicBezTo>
                    <a:pt x="10" y="30"/>
                    <a:pt x="9" y="23"/>
                    <a:pt x="11" y="2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7" name="Freeform 1777">
              <a:extLst>
                <a:ext uri="{FF2B5EF4-FFF2-40B4-BE49-F238E27FC236}">
                  <a16:creationId xmlns:a16="http://schemas.microsoft.com/office/drawing/2014/main" id="{44A7B39C-49AC-808E-989F-2BED31960A57}"/>
                </a:ext>
              </a:extLst>
            </p:cNvPr>
            <p:cNvSpPr>
              <a:spLocks/>
            </p:cNvSpPr>
            <p:nvPr/>
          </p:nvSpPr>
          <p:spPr bwMode="auto">
            <a:xfrm>
              <a:off x="3750" y="2305"/>
              <a:ext cx="29" cy="92"/>
            </a:xfrm>
            <a:custGeom>
              <a:avLst/>
              <a:gdLst>
                <a:gd name="T0" fmla="*/ 0 w 14"/>
                <a:gd name="T1" fmla="*/ 105 h 42"/>
                <a:gd name="T2" fmla="*/ 64 w 14"/>
                <a:gd name="T3" fmla="*/ 442 h 42"/>
                <a:gd name="T4" fmla="*/ 81 w 14"/>
                <a:gd name="T5" fmla="*/ 355 h 42"/>
                <a:gd name="T6" fmla="*/ 116 w 14"/>
                <a:gd name="T7" fmla="*/ 186 h 42"/>
                <a:gd name="T8" fmla="*/ 116 w 14"/>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2">
                  <a:moveTo>
                    <a:pt x="0" y="10"/>
                  </a:moveTo>
                  <a:cubicBezTo>
                    <a:pt x="0" y="19"/>
                    <a:pt x="1" y="34"/>
                    <a:pt x="7" y="42"/>
                  </a:cubicBezTo>
                  <a:cubicBezTo>
                    <a:pt x="9" y="40"/>
                    <a:pt x="9" y="36"/>
                    <a:pt x="9" y="34"/>
                  </a:cubicBezTo>
                  <a:cubicBezTo>
                    <a:pt x="10" y="28"/>
                    <a:pt x="12" y="23"/>
                    <a:pt x="13" y="18"/>
                  </a:cubicBezTo>
                  <a:cubicBezTo>
                    <a:pt x="14" y="12"/>
                    <a:pt x="14" y="6"/>
                    <a:pt x="13"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8" name="Freeform 1778">
              <a:extLst>
                <a:ext uri="{FF2B5EF4-FFF2-40B4-BE49-F238E27FC236}">
                  <a16:creationId xmlns:a16="http://schemas.microsoft.com/office/drawing/2014/main" id="{2AB859BE-E0A7-9FA6-4F4D-B66CDFFE8F59}"/>
                </a:ext>
              </a:extLst>
            </p:cNvPr>
            <p:cNvSpPr>
              <a:spLocks/>
            </p:cNvSpPr>
            <p:nvPr/>
          </p:nvSpPr>
          <p:spPr bwMode="auto">
            <a:xfrm>
              <a:off x="3779" y="2307"/>
              <a:ext cx="35" cy="75"/>
            </a:xfrm>
            <a:custGeom>
              <a:avLst/>
              <a:gdLst>
                <a:gd name="T0" fmla="*/ 0 w 17"/>
                <a:gd name="T1" fmla="*/ 0 h 34"/>
                <a:gd name="T2" fmla="*/ 16 w 17"/>
                <a:gd name="T3" fmla="*/ 161 h 34"/>
                <a:gd name="T4" fmla="*/ 80 w 17"/>
                <a:gd name="T5" fmla="*/ 364 h 34"/>
                <a:gd name="T6" fmla="*/ 140 w 17"/>
                <a:gd name="T7" fmla="*/ 205 h 34"/>
                <a:gd name="T8" fmla="*/ 140 w 17"/>
                <a:gd name="T9" fmla="*/ 64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34">
                  <a:moveTo>
                    <a:pt x="0" y="0"/>
                  </a:moveTo>
                  <a:cubicBezTo>
                    <a:pt x="0" y="5"/>
                    <a:pt x="1" y="10"/>
                    <a:pt x="2" y="15"/>
                  </a:cubicBezTo>
                  <a:cubicBezTo>
                    <a:pt x="4" y="21"/>
                    <a:pt x="5" y="30"/>
                    <a:pt x="9" y="34"/>
                  </a:cubicBezTo>
                  <a:cubicBezTo>
                    <a:pt x="9" y="29"/>
                    <a:pt x="15" y="25"/>
                    <a:pt x="16" y="19"/>
                  </a:cubicBezTo>
                  <a:cubicBezTo>
                    <a:pt x="17" y="15"/>
                    <a:pt x="15" y="10"/>
                    <a:pt x="16"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89" name="Freeform 1779">
              <a:extLst>
                <a:ext uri="{FF2B5EF4-FFF2-40B4-BE49-F238E27FC236}">
                  <a16:creationId xmlns:a16="http://schemas.microsoft.com/office/drawing/2014/main" id="{F92CAEE0-A75C-ECC6-007A-A83A024DA5F5}"/>
                </a:ext>
              </a:extLst>
            </p:cNvPr>
            <p:cNvSpPr>
              <a:spLocks/>
            </p:cNvSpPr>
            <p:nvPr/>
          </p:nvSpPr>
          <p:spPr bwMode="auto">
            <a:xfrm>
              <a:off x="3765" y="2395"/>
              <a:ext cx="26" cy="94"/>
            </a:xfrm>
            <a:custGeom>
              <a:avLst/>
              <a:gdLst>
                <a:gd name="T0" fmla="*/ 0 w 13"/>
                <a:gd name="T1" fmla="*/ 9 h 43"/>
                <a:gd name="T2" fmla="*/ 24 w 13"/>
                <a:gd name="T3" fmla="*/ 262 h 43"/>
                <a:gd name="T4" fmla="*/ 80 w 13"/>
                <a:gd name="T5" fmla="*/ 448 h 43"/>
                <a:gd name="T6" fmla="*/ 96 w 13"/>
                <a:gd name="T7" fmla="*/ 378 h 43"/>
                <a:gd name="T8" fmla="*/ 64 w 13"/>
                <a:gd name="T9" fmla="*/ 149 h 43"/>
                <a:gd name="T10" fmla="*/ 8 w 13"/>
                <a:gd name="T11" fmla="*/ 0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43">
                  <a:moveTo>
                    <a:pt x="0" y="1"/>
                  </a:moveTo>
                  <a:cubicBezTo>
                    <a:pt x="0" y="9"/>
                    <a:pt x="1" y="17"/>
                    <a:pt x="3" y="25"/>
                  </a:cubicBezTo>
                  <a:cubicBezTo>
                    <a:pt x="5" y="31"/>
                    <a:pt x="6" y="38"/>
                    <a:pt x="10" y="43"/>
                  </a:cubicBezTo>
                  <a:cubicBezTo>
                    <a:pt x="11" y="41"/>
                    <a:pt x="12" y="38"/>
                    <a:pt x="12" y="36"/>
                  </a:cubicBezTo>
                  <a:cubicBezTo>
                    <a:pt x="13" y="29"/>
                    <a:pt x="11" y="20"/>
                    <a:pt x="8" y="14"/>
                  </a:cubicBezTo>
                  <a:cubicBezTo>
                    <a:pt x="7" y="10"/>
                    <a:pt x="1" y="5"/>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0" name="Freeform 1780">
              <a:extLst>
                <a:ext uri="{FF2B5EF4-FFF2-40B4-BE49-F238E27FC236}">
                  <a16:creationId xmlns:a16="http://schemas.microsoft.com/office/drawing/2014/main" id="{153FD63D-E4C9-33F0-CCF7-E70D65A36AB3}"/>
                </a:ext>
              </a:extLst>
            </p:cNvPr>
            <p:cNvSpPr>
              <a:spLocks/>
            </p:cNvSpPr>
            <p:nvPr/>
          </p:nvSpPr>
          <p:spPr bwMode="auto">
            <a:xfrm>
              <a:off x="3791" y="2380"/>
              <a:ext cx="9" cy="87"/>
            </a:xfrm>
            <a:custGeom>
              <a:avLst/>
              <a:gdLst>
                <a:gd name="T0" fmla="*/ 25 w 4"/>
                <a:gd name="T1" fmla="*/ 0 h 40"/>
                <a:gd name="T2" fmla="*/ 36 w 4"/>
                <a:gd name="T3" fmla="*/ 289 h 40"/>
                <a:gd name="T4" fmla="*/ 0 w 4"/>
                <a:gd name="T5" fmla="*/ 411 h 40"/>
                <a:gd name="T6" fmla="*/ 0 60000 65536"/>
                <a:gd name="T7" fmla="*/ 0 60000 65536"/>
                <a:gd name="T8" fmla="*/ 0 60000 65536"/>
              </a:gdLst>
              <a:ahLst/>
              <a:cxnLst>
                <a:cxn ang="T6">
                  <a:pos x="T0" y="T1"/>
                </a:cxn>
                <a:cxn ang="T7">
                  <a:pos x="T2" y="T3"/>
                </a:cxn>
                <a:cxn ang="T8">
                  <a:pos x="T4" y="T5"/>
                </a:cxn>
              </a:cxnLst>
              <a:rect l="0" t="0" r="r" b="b"/>
              <a:pathLst>
                <a:path w="4" h="40">
                  <a:moveTo>
                    <a:pt x="2" y="0"/>
                  </a:moveTo>
                  <a:cubicBezTo>
                    <a:pt x="2" y="9"/>
                    <a:pt x="4" y="18"/>
                    <a:pt x="3" y="28"/>
                  </a:cubicBezTo>
                  <a:cubicBezTo>
                    <a:pt x="3" y="31"/>
                    <a:pt x="3" y="38"/>
                    <a:pt x="0" y="4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1" name="Freeform 1781">
              <a:extLst>
                <a:ext uri="{FF2B5EF4-FFF2-40B4-BE49-F238E27FC236}">
                  <a16:creationId xmlns:a16="http://schemas.microsoft.com/office/drawing/2014/main" id="{38D90319-754C-7C2E-D6EC-2B4984C632B8}"/>
                </a:ext>
              </a:extLst>
            </p:cNvPr>
            <p:cNvSpPr>
              <a:spLocks/>
            </p:cNvSpPr>
            <p:nvPr/>
          </p:nvSpPr>
          <p:spPr bwMode="auto">
            <a:xfrm>
              <a:off x="3800" y="2349"/>
              <a:ext cx="20" cy="96"/>
            </a:xfrm>
            <a:custGeom>
              <a:avLst/>
              <a:gdLst>
                <a:gd name="T0" fmla="*/ 0 w 10"/>
                <a:gd name="T1" fmla="*/ 456 h 44"/>
                <a:gd name="T2" fmla="*/ 72 w 10"/>
                <a:gd name="T3" fmla="*/ 157 h 44"/>
                <a:gd name="T4" fmla="*/ 56 w 10"/>
                <a:gd name="T5" fmla="*/ 0 h 44"/>
                <a:gd name="T6" fmla="*/ 0 60000 65536"/>
                <a:gd name="T7" fmla="*/ 0 60000 65536"/>
                <a:gd name="T8" fmla="*/ 0 60000 65536"/>
              </a:gdLst>
              <a:ahLst/>
              <a:cxnLst>
                <a:cxn ang="T6">
                  <a:pos x="T0" y="T1"/>
                </a:cxn>
                <a:cxn ang="T7">
                  <a:pos x="T2" y="T3"/>
                </a:cxn>
                <a:cxn ang="T8">
                  <a:pos x="T4" y="T5"/>
                </a:cxn>
              </a:cxnLst>
              <a:rect l="0" t="0" r="r" b="b"/>
              <a:pathLst>
                <a:path w="10" h="44">
                  <a:moveTo>
                    <a:pt x="0" y="44"/>
                  </a:moveTo>
                  <a:cubicBezTo>
                    <a:pt x="6" y="36"/>
                    <a:pt x="10" y="25"/>
                    <a:pt x="9" y="15"/>
                  </a:cubicBezTo>
                  <a:cubicBezTo>
                    <a:pt x="8" y="10"/>
                    <a:pt x="6" y="5"/>
                    <a:pt x="7"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2" name="Freeform 1782">
              <a:extLst>
                <a:ext uri="{FF2B5EF4-FFF2-40B4-BE49-F238E27FC236}">
                  <a16:creationId xmlns:a16="http://schemas.microsoft.com/office/drawing/2014/main" id="{DD3D4A28-1C77-4534-6075-7957C15DC40C}"/>
                </a:ext>
              </a:extLst>
            </p:cNvPr>
            <p:cNvSpPr>
              <a:spLocks/>
            </p:cNvSpPr>
            <p:nvPr/>
          </p:nvSpPr>
          <p:spPr bwMode="auto">
            <a:xfrm>
              <a:off x="3826" y="2323"/>
              <a:ext cx="39" cy="102"/>
            </a:xfrm>
            <a:custGeom>
              <a:avLst/>
              <a:gdLst>
                <a:gd name="T0" fmla="*/ 0 w 19"/>
                <a:gd name="T1" fmla="*/ 0 h 47"/>
                <a:gd name="T2" fmla="*/ 8 w 19"/>
                <a:gd name="T3" fmla="*/ 80 h 47"/>
                <a:gd name="T4" fmla="*/ 43 w 19"/>
                <a:gd name="T5" fmla="*/ 237 h 47"/>
                <a:gd name="T6" fmla="*/ 156 w 19"/>
                <a:gd name="T7" fmla="*/ 480 h 47"/>
                <a:gd name="T8" fmla="*/ 148 w 19"/>
                <a:gd name="T9" fmla="*/ 386 h 47"/>
                <a:gd name="T10" fmla="*/ 123 w 19"/>
                <a:gd name="T11" fmla="*/ 245 h 47"/>
                <a:gd name="T12" fmla="*/ 68 w 19"/>
                <a:gd name="T13" fmla="*/ 72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47">
                  <a:moveTo>
                    <a:pt x="0" y="0"/>
                  </a:moveTo>
                  <a:cubicBezTo>
                    <a:pt x="1" y="2"/>
                    <a:pt x="1" y="5"/>
                    <a:pt x="1" y="8"/>
                  </a:cubicBezTo>
                  <a:cubicBezTo>
                    <a:pt x="1" y="13"/>
                    <a:pt x="3" y="18"/>
                    <a:pt x="5" y="23"/>
                  </a:cubicBezTo>
                  <a:cubicBezTo>
                    <a:pt x="8" y="32"/>
                    <a:pt x="12" y="40"/>
                    <a:pt x="18" y="47"/>
                  </a:cubicBezTo>
                  <a:cubicBezTo>
                    <a:pt x="19" y="45"/>
                    <a:pt x="18" y="41"/>
                    <a:pt x="17" y="38"/>
                  </a:cubicBezTo>
                  <a:cubicBezTo>
                    <a:pt x="16" y="34"/>
                    <a:pt x="16" y="29"/>
                    <a:pt x="14" y="24"/>
                  </a:cubicBezTo>
                  <a:cubicBezTo>
                    <a:pt x="13" y="18"/>
                    <a:pt x="10" y="13"/>
                    <a:pt x="8" y="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3" name="Freeform 1783">
              <a:extLst>
                <a:ext uri="{FF2B5EF4-FFF2-40B4-BE49-F238E27FC236}">
                  <a16:creationId xmlns:a16="http://schemas.microsoft.com/office/drawing/2014/main" id="{808B5CBB-80E7-ED99-0E25-84ABBDD6C7EC}"/>
                </a:ext>
              </a:extLst>
            </p:cNvPr>
            <p:cNvSpPr>
              <a:spLocks/>
            </p:cNvSpPr>
            <p:nvPr/>
          </p:nvSpPr>
          <p:spPr bwMode="auto">
            <a:xfrm>
              <a:off x="3816" y="2371"/>
              <a:ext cx="27" cy="57"/>
            </a:xfrm>
            <a:custGeom>
              <a:avLst/>
              <a:gdLst>
                <a:gd name="T0" fmla="*/ 0 w 13"/>
                <a:gd name="T1" fmla="*/ 0 h 26"/>
                <a:gd name="T2" fmla="*/ 116 w 13"/>
                <a:gd name="T3" fmla="*/ 274 h 26"/>
                <a:gd name="T4" fmla="*/ 108 w 13"/>
                <a:gd name="T5" fmla="*/ 64 h 26"/>
                <a:gd name="T6" fmla="*/ 0 60000 65536"/>
                <a:gd name="T7" fmla="*/ 0 60000 65536"/>
                <a:gd name="T8" fmla="*/ 0 60000 65536"/>
              </a:gdLst>
              <a:ahLst/>
              <a:cxnLst>
                <a:cxn ang="T6">
                  <a:pos x="T0" y="T1"/>
                </a:cxn>
                <a:cxn ang="T7">
                  <a:pos x="T2" y="T3"/>
                </a:cxn>
                <a:cxn ang="T8">
                  <a:pos x="T4" y="T5"/>
                </a:cxn>
              </a:cxnLst>
              <a:rect l="0" t="0" r="r" b="b"/>
              <a:pathLst>
                <a:path w="13" h="26">
                  <a:moveTo>
                    <a:pt x="0" y="0"/>
                  </a:moveTo>
                  <a:cubicBezTo>
                    <a:pt x="1" y="8"/>
                    <a:pt x="5" y="22"/>
                    <a:pt x="13" y="26"/>
                  </a:cubicBezTo>
                  <a:cubicBezTo>
                    <a:pt x="11" y="21"/>
                    <a:pt x="11" y="11"/>
                    <a:pt x="12"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4" name="Freeform 1784">
              <a:extLst>
                <a:ext uri="{FF2B5EF4-FFF2-40B4-BE49-F238E27FC236}">
                  <a16:creationId xmlns:a16="http://schemas.microsoft.com/office/drawing/2014/main" id="{89706DF9-FE1B-261E-B806-037AC4D4A89D}"/>
                </a:ext>
              </a:extLst>
            </p:cNvPr>
            <p:cNvSpPr>
              <a:spLocks/>
            </p:cNvSpPr>
            <p:nvPr/>
          </p:nvSpPr>
          <p:spPr bwMode="auto">
            <a:xfrm>
              <a:off x="3787" y="2434"/>
              <a:ext cx="25" cy="101"/>
            </a:xfrm>
            <a:custGeom>
              <a:avLst/>
              <a:gdLst>
                <a:gd name="T0" fmla="*/ 0 w 12"/>
                <a:gd name="T1" fmla="*/ 285 h 46"/>
                <a:gd name="T2" fmla="*/ 100 w 12"/>
                <a:gd name="T3" fmla="*/ 487 h 46"/>
                <a:gd name="T4" fmla="*/ 108 w 12"/>
                <a:gd name="T5" fmla="*/ 274 h 46"/>
                <a:gd name="T6" fmla="*/ 100 w 12"/>
                <a:gd name="T7" fmla="*/ 0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46">
                  <a:moveTo>
                    <a:pt x="0" y="27"/>
                  </a:moveTo>
                  <a:cubicBezTo>
                    <a:pt x="1" y="34"/>
                    <a:pt x="5" y="42"/>
                    <a:pt x="11" y="46"/>
                  </a:cubicBezTo>
                  <a:cubicBezTo>
                    <a:pt x="11" y="39"/>
                    <a:pt x="10" y="32"/>
                    <a:pt x="12" y="26"/>
                  </a:cubicBezTo>
                  <a:cubicBezTo>
                    <a:pt x="12" y="10"/>
                    <a:pt x="11" y="0"/>
                    <a:pt x="1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5" name="Freeform 1785">
              <a:extLst>
                <a:ext uri="{FF2B5EF4-FFF2-40B4-BE49-F238E27FC236}">
                  <a16:creationId xmlns:a16="http://schemas.microsoft.com/office/drawing/2014/main" id="{72CB738A-9DE6-09D9-876E-055DE7FF963F}"/>
                </a:ext>
              </a:extLst>
            </p:cNvPr>
            <p:cNvSpPr>
              <a:spLocks/>
            </p:cNvSpPr>
            <p:nvPr/>
          </p:nvSpPr>
          <p:spPr bwMode="auto">
            <a:xfrm>
              <a:off x="3793" y="2522"/>
              <a:ext cx="23" cy="65"/>
            </a:xfrm>
            <a:custGeom>
              <a:avLst/>
              <a:gdLst>
                <a:gd name="T0" fmla="*/ 8 w 11"/>
                <a:gd name="T1" fmla="*/ 0 h 30"/>
                <a:gd name="T2" fmla="*/ 8 w 11"/>
                <a:gd name="T3" fmla="*/ 113 h 30"/>
                <a:gd name="T4" fmla="*/ 65 w 11"/>
                <a:gd name="T5" fmla="*/ 306 h 30"/>
                <a:gd name="T6" fmla="*/ 75 w 11"/>
                <a:gd name="T7" fmla="*/ 52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30">
                  <a:moveTo>
                    <a:pt x="1" y="0"/>
                  </a:moveTo>
                  <a:cubicBezTo>
                    <a:pt x="0" y="3"/>
                    <a:pt x="0" y="7"/>
                    <a:pt x="1" y="11"/>
                  </a:cubicBezTo>
                  <a:cubicBezTo>
                    <a:pt x="2" y="17"/>
                    <a:pt x="5" y="24"/>
                    <a:pt x="7" y="30"/>
                  </a:cubicBezTo>
                  <a:cubicBezTo>
                    <a:pt x="8" y="23"/>
                    <a:pt x="11" y="13"/>
                    <a:pt x="8" y="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6" name="Freeform 1786">
              <a:extLst>
                <a:ext uri="{FF2B5EF4-FFF2-40B4-BE49-F238E27FC236}">
                  <a16:creationId xmlns:a16="http://schemas.microsoft.com/office/drawing/2014/main" id="{14E52F64-F01B-9365-1CD4-7EDADB9ECD31}"/>
                </a:ext>
              </a:extLst>
            </p:cNvPr>
            <p:cNvSpPr>
              <a:spLocks/>
            </p:cNvSpPr>
            <p:nvPr/>
          </p:nvSpPr>
          <p:spPr bwMode="auto">
            <a:xfrm>
              <a:off x="3808" y="2565"/>
              <a:ext cx="20" cy="79"/>
            </a:xfrm>
            <a:custGeom>
              <a:avLst/>
              <a:gdLst>
                <a:gd name="T0" fmla="*/ 8 w 10"/>
                <a:gd name="T1" fmla="*/ 105 h 36"/>
                <a:gd name="T2" fmla="*/ 24 w 10"/>
                <a:gd name="T3" fmla="*/ 241 h 36"/>
                <a:gd name="T4" fmla="*/ 48 w 10"/>
                <a:gd name="T5" fmla="*/ 338 h 36"/>
                <a:gd name="T6" fmla="*/ 64 w 10"/>
                <a:gd name="T7" fmla="*/ 380 h 36"/>
                <a:gd name="T8" fmla="*/ 80 w 10"/>
                <a:gd name="T9" fmla="*/ 318 h 36"/>
                <a:gd name="T10" fmla="*/ 56 w 10"/>
                <a:gd name="T11" fmla="*/ 140 h 36"/>
                <a:gd name="T12" fmla="*/ 16 w 10"/>
                <a:gd name="T13" fmla="*/ 0 h 3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0" h="36">
                  <a:moveTo>
                    <a:pt x="1" y="10"/>
                  </a:moveTo>
                  <a:cubicBezTo>
                    <a:pt x="0" y="14"/>
                    <a:pt x="2" y="19"/>
                    <a:pt x="3" y="23"/>
                  </a:cubicBezTo>
                  <a:cubicBezTo>
                    <a:pt x="3" y="26"/>
                    <a:pt x="4" y="29"/>
                    <a:pt x="6" y="32"/>
                  </a:cubicBezTo>
                  <a:cubicBezTo>
                    <a:pt x="6" y="33"/>
                    <a:pt x="7" y="36"/>
                    <a:pt x="8" y="36"/>
                  </a:cubicBezTo>
                  <a:cubicBezTo>
                    <a:pt x="8" y="34"/>
                    <a:pt x="9" y="32"/>
                    <a:pt x="10" y="30"/>
                  </a:cubicBezTo>
                  <a:cubicBezTo>
                    <a:pt x="10" y="25"/>
                    <a:pt x="9" y="18"/>
                    <a:pt x="7" y="13"/>
                  </a:cubicBezTo>
                  <a:cubicBezTo>
                    <a:pt x="6" y="8"/>
                    <a:pt x="4" y="5"/>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7" name="Freeform 1787">
              <a:extLst>
                <a:ext uri="{FF2B5EF4-FFF2-40B4-BE49-F238E27FC236}">
                  <a16:creationId xmlns:a16="http://schemas.microsoft.com/office/drawing/2014/main" id="{62DF275A-AA59-0F60-56A6-CC34838C1DA2}"/>
                </a:ext>
              </a:extLst>
            </p:cNvPr>
            <p:cNvSpPr>
              <a:spLocks/>
            </p:cNvSpPr>
            <p:nvPr/>
          </p:nvSpPr>
          <p:spPr bwMode="auto">
            <a:xfrm>
              <a:off x="3812" y="2515"/>
              <a:ext cx="22" cy="70"/>
            </a:xfrm>
            <a:custGeom>
              <a:avLst/>
              <a:gdLst>
                <a:gd name="T0" fmla="*/ 48 w 11"/>
                <a:gd name="T1" fmla="*/ 335 h 32"/>
                <a:gd name="T2" fmla="*/ 56 w 11"/>
                <a:gd name="T3" fmla="*/ 105 h 32"/>
                <a:gd name="T4" fmla="*/ 0 w 11"/>
                <a:gd name="T5" fmla="*/ 0 h 32"/>
                <a:gd name="T6" fmla="*/ 0 60000 65536"/>
                <a:gd name="T7" fmla="*/ 0 60000 65536"/>
                <a:gd name="T8" fmla="*/ 0 60000 65536"/>
              </a:gdLst>
              <a:ahLst/>
              <a:cxnLst>
                <a:cxn ang="T6">
                  <a:pos x="T0" y="T1"/>
                </a:cxn>
                <a:cxn ang="T7">
                  <a:pos x="T2" y="T3"/>
                </a:cxn>
                <a:cxn ang="T8">
                  <a:pos x="T4" y="T5"/>
                </a:cxn>
              </a:cxnLst>
              <a:rect l="0" t="0" r="r" b="b"/>
              <a:pathLst>
                <a:path w="11" h="32">
                  <a:moveTo>
                    <a:pt x="6" y="32"/>
                  </a:moveTo>
                  <a:cubicBezTo>
                    <a:pt x="8" y="25"/>
                    <a:pt x="11" y="17"/>
                    <a:pt x="7" y="10"/>
                  </a:cubicBezTo>
                  <a:cubicBezTo>
                    <a:pt x="6" y="6"/>
                    <a:pt x="3"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8" name="Freeform 1788">
              <a:extLst>
                <a:ext uri="{FF2B5EF4-FFF2-40B4-BE49-F238E27FC236}">
                  <a16:creationId xmlns:a16="http://schemas.microsoft.com/office/drawing/2014/main" id="{53352A68-9A02-1372-E5BB-F8F76515EAE5}"/>
                </a:ext>
              </a:extLst>
            </p:cNvPr>
            <p:cNvSpPr>
              <a:spLocks/>
            </p:cNvSpPr>
            <p:nvPr/>
          </p:nvSpPr>
          <p:spPr bwMode="auto">
            <a:xfrm>
              <a:off x="3849" y="2460"/>
              <a:ext cx="39" cy="99"/>
            </a:xfrm>
            <a:custGeom>
              <a:avLst/>
              <a:gdLst>
                <a:gd name="T0" fmla="*/ 148 w 19"/>
                <a:gd name="T1" fmla="*/ 299 h 45"/>
                <a:gd name="T2" fmla="*/ 164 w 19"/>
                <a:gd name="T3" fmla="*/ 480 h 45"/>
                <a:gd name="T4" fmla="*/ 88 w 19"/>
                <a:gd name="T5" fmla="*/ 354 h 45"/>
                <a:gd name="T6" fmla="*/ 51 w 19"/>
                <a:gd name="T7" fmla="*/ 286 h 45"/>
                <a:gd name="T8" fmla="*/ 16 w 19"/>
                <a:gd name="T9" fmla="*/ 0 h 45"/>
                <a:gd name="T10" fmla="*/ 148 w 19"/>
                <a:gd name="T11" fmla="*/ 299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45">
                  <a:moveTo>
                    <a:pt x="17" y="28"/>
                  </a:moveTo>
                  <a:cubicBezTo>
                    <a:pt x="18" y="33"/>
                    <a:pt x="19" y="39"/>
                    <a:pt x="19" y="45"/>
                  </a:cubicBezTo>
                  <a:cubicBezTo>
                    <a:pt x="15" y="41"/>
                    <a:pt x="13" y="37"/>
                    <a:pt x="10" y="33"/>
                  </a:cubicBezTo>
                  <a:cubicBezTo>
                    <a:pt x="8" y="31"/>
                    <a:pt x="7" y="29"/>
                    <a:pt x="6" y="27"/>
                  </a:cubicBezTo>
                  <a:cubicBezTo>
                    <a:pt x="0" y="17"/>
                    <a:pt x="2" y="0"/>
                    <a:pt x="2" y="0"/>
                  </a:cubicBezTo>
                  <a:cubicBezTo>
                    <a:pt x="2" y="0"/>
                    <a:pt x="17" y="25"/>
                    <a:pt x="17" y="28"/>
                  </a:cubicBezTo>
                  <a:close/>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799" name="Freeform 1789">
              <a:extLst>
                <a:ext uri="{FF2B5EF4-FFF2-40B4-BE49-F238E27FC236}">
                  <a16:creationId xmlns:a16="http://schemas.microsoft.com/office/drawing/2014/main" id="{3A428401-3EA9-1B26-82A6-DEABC615A098}"/>
                </a:ext>
              </a:extLst>
            </p:cNvPr>
            <p:cNvSpPr>
              <a:spLocks/>
            </p:cNvSpPr>
            <p:nvPr/>
          </p:nvSpPr>
          <p:spPr bwMode="auto">
            <a:xfrm>
              <a:off x="3875" y="2546"/>
              <a:ext cx="35" cy="96"/>
            </a:xfrm>
            <a:custGeom>
              <a:avLst/>
              <a:gdLst>
                <a:gd name="T0" fmla="*/ 0 w 17"/>
                <a:gd name="T1" fmla="*/ 0 h 44"/>
                <a:gd name="T2" fmla="*/ 0 w 17"/>
                <a:gd name="T3" fmla="*/ 61 h 44"/>
                <a:gd name="T4" fmla="*/ 25 w 17"/>
                <a:gd name="T5" fmla="*/ 229 h 44"/>
                <a:gd name="T6" fmla="*/ 105 w 17"/>
                <a:gd name="T7" fmla="*/ 404 h 44"/>
                <a:gd name="T8" fmla="*/ 148 w 17"/>
                <a:gd name="T9" fmla="*/ 456 h 44"/>
                <a:gd name="T10" fmla="*/ 148 w 17"/>
                <a:gd name="T11" fmla="*/ 439 h 44"/>
                <a:gd name="T12" fmla="*/ 124 w 17"/>
                <a:gd name="T13" fmla="*/ 323 h 44"/>
                <a:gd name="T14" fmla="*/ 97 w 17"/>
                <a:gd name="T15" fmla="*/ 166 h 44"/>
                <a:gd name="T16" fmla="*/ 68 w 17"/>
                <a:gd name="T17" fmla="*/ 72 h 44"/>
                <a:gd name="T18" fmla="*/ 51 w 17"/>
                <a:gd name="T19" fmla="*/ 20 h 4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7" h="44">
                  <a:moveTo>
                    <a:pt x="0" y="0"/>
                  </a:moveTo>
                  <a:cubicBezTo>
                    <a:pt x="1" y="2"/>
                    <a:pt x="0" y="4"/>
                    <a:pt x="0" y="6"/>
                  </a:cubicBezTo>
                  <a:cubicBezTo>
                    <a:pt x="0" y="11"/>
                    <a:pt x="1" y="17"/>
                    <a:pt x="3" y="22"/>
                  </a:cubicBezTo>
                  <a:cubicBezTo>
                    <a:pt x="4" y="28"/>
                    <a:pt x="7" y="34"/>
                    <a:pt x="12" y="39"/>
                  </a:cubicBezTo>
                  <a:cubicBezTo>
                    <a:pt x="13" y="40"/>
                    <a:pt x="16" y="42"/>
                    <a:pt x="17" y="44"/>
                  </a:cubicBezTo>
                  <a:cubicBezTo>
                    <a:pt x="17" y="43"/>
                    <a:pt x="17" y="43"/>
                    <a:pt x="17" y="42"/>
                  </a:cubicBezTo>
                  <a:cubicBezTo>
                    <a:pt x="16" y="38"/>
                    <a:pt x="15" y="35"/>
                    <a:pt x="14" y="31"/>
                  </a:cubicBezTo>
                  <a:cubicBezTo>
                    <a:pt x="13" y="26"/>
                    <a:pt x="12" y="21"/>
                    <a:pt x="11" y="16"/>
                  </a:cubicBezTo>
                  <a:cubicBezTo>
                    <a:pt x="10" y="13"/>
                    <a:pt x="9" y="10"/>
                    <a:pt x="8" y="7"/>
                  </a:cubicBezTo>
                  <a:cubicBezTo>
                    <a:pt x="8" y="6"/>
                    <a:pt x="6" y="3"/>
                    <a:pt x="6" y="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0" name="Freeform 1790">
              <a:extLst>
                <a:ext uri="{FF2B5EF4-FFF2-40B4-BE49-F238E27FC236}">
                  <a16:creationId xmlns:a16="http://schemas.microsoft.com/office/drawing/2014/main" id="{23183039-AD2E-95F0-CCE9-78DA65F4F2D8}"/>
                </a:ext>
              </a:extLst>
            </p:cNvPr>
            <p:cNvSpPr>
              <a:spLocks/>
            </p:cNvSpPr>
            <p:nvPr/>
          </p:nvSpPr>
          <p:spPr bwMode="auto">
            <a:xfrm>
              <a:off x="3841" y="2498"/>
              <a:ext cx="36" cy="85"/>
            </a:xfrm>
            <a:custGeom>
              <a:avLst/>
              <a:gdLst>
                <a:gd name="T0" fmla="*/ 0 w 18"/>
                <a:gd name="T1" fmla="*/ 0 h 39"/>
                <a:gd name="T2" fmla="*/ 24 w 18"/>
                <a:gd name="T3" fmla="*/ 96 h 39"/>
                <a:gd name="T4" fmla="*/ 64 w 18"/>
                <a:gd name="T5" fmla="*/ 246 h 39"/>
                <a:gd name="T6" fmla="*/ 120 w 18"/>
                <a:gd name="T7" fmla="*/ 351 h 39"/>
                <a:gd name="T8" fmla="*/ 144 w 18"/>
                <a:gd name="T9" fmla="*/ 403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39">
                  <a:moveTo>
                    <a:pt x="0" y="0"/>
                  </a:moveTo>
                  <a:cubicBezTo>
                    <a:pt x="0" y="2"/>
                    <a:pt x="3" y="7"/>
                    <a:pt x="3" y="9"/>
                  </a:cubicBezTo>
                  <a:cubicBezTo>
                    <a:pt x="3" y="14"/>
                    <a:pt x="5" y="19"/>
                    <a:pt x="8" y="24"/>
                  </a:cubicBezTo>
                  <a:cubicBezTo>
                    <a:pt x="10" y="27"/>
                    <a:pt x="13" y="31"/>
                    <a:pt x="15" y="34"/>
                  </a:cubicBezTo>
                  <a:cubicBezTo>
                    <a:pt x="16" y="35"/>
                    <a:pt x="18" y="38"/>
                    <a:pt x="18"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1" name="Freeform 1791">
              <a:extLst>
                <a:ext uri="{FF2B5EF4-FFF2-40B4-BE49-F238E27FC236}">
                  <a16:creationId xmlns:a16="http://schemas.microsoft.com/office/drawing/2014/main" id="{A79EB35E-62C1-1CBB-377F-0D16C9C81909}"/>
                </a:ext>
              </a:extLst>
            </p:cNvPr>
            <p:cNvSpPr>
              <a:spLocks/>
            </p:cNvSpPr>
            <p:nvPr/>
          </p:nvSpPr>
          <p:spPr bwMode="auto">
            <a:xfrm>
              <a:off x="3814" y="2460"/>
              <a:ext cx="27" cy="125"/>
            </a:xfrm>
            <a:custGeom>
              <a:avLst/>
              <a:gdLst>
                <a:gd name="T0" fmla="*/ 52 w 13"/>
                <a:gd name="T1" fmla="*/ 601 h 57"/>
                <a:gd name="T2" fmla="*/ 73 w 13"/>
                <a:gd name="T3" fmla="*/ 581 h 57"/>
                <a:gd name="T4" fmla="*/ 100 w 13"/>
                <a:gd name="T5" fmla="*/ 529 h 57"/>
                <a:gd name="T6" fmla="*/ 108 w 13"/>
                <a:gd name="T7" fmla="*/ 338 h 57"/>
                <a:gd name="T8" fmla="*/ 100 w 13"/>
                <a:gd name="T9" fmla="*/ 169 h 57"/>
                <a:gd name="T10" fmla="*/ 0 w 13"/>
                <a:gd name="T11" fmla="*/ 0 h 5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57">
                  <a:moveTo>
                    <a:pt x="6" y="57"/>
                  </a:moveTo>
                  <a:cubicBezTo>
                    <a:pt x="6" y="56"/>
                    <a:pt x="7" y="56"/>
                    <a:pt x="8" y="55"/>
                  </a:cubicBezTo>
                  <a:cubicBezTo>
                    <a:pt x="9" y="53"/>
                    <a:pt x="10" y="52"/>
                    <a:pt x="11" y="50"/>
                  </a:cubicBezTo>
                  <a:cubicBezTo>
                    <a:pt x="13" y="44"/>
                    <a:pt x="12" y="37"/>
                    <a:pt x="12" y="32"/>
                  </a:cubicBezTo>
                  <a:cubicBezTo>
                    <a:pt x="13" y="26"/>
                    <a:pt x="13" y="21"/>
                    <a:pt x="11" y="16"/>
                  </a:cubicBezTo>
                  <a:cubicBezTo>
                    <a:pt x="9" y="6"/>
                    <a:pt x="0" y="0"/>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2" name="Freeform 1792">
              <a:extLst>
                <a:ext uri="{FF2B5EF4-FFF2-40B4-BE49-F238E27FC236}">
                  <a16:creationId xmlns:a16="http://schemas.microsoft.com/office/drawing/2014/main" id="{1D900D0D-FA74-C055-A8EC-09B06C85E0CE}"/>
                </a:ext>
              </a:extLst>
            </p:cNvPr>
            <p:cNvSpPr>
              <a:spLocks/>
            </p:cNvSpPr>
            <p:nvPr/>
          </p:nvSpPr>
          <p:spPr bwMode="auto">
            <a:xfrm>
              <a:off x="3841" y="2557"/>
              <a:ext cx="43" cy="54"/>
            </a:xfrm>
            <a:custGeom>
              <a:avLst/>
              <a:gdLst>
                <a:gd name="T0" fmla="*/ 0 w 21"/>
                <a:gd name="T1" fmla="*/ 0 h 25"/>
                <a:gd name="T2" fmla="*/ 129 w 21"/>
                <a:gd name="T3" fmla="*/ 225 h 25"/>
                <a:gd name="T4" fmla="*/ 180 w 21"/>
                <a:gd name="T5" fmla="*/ 253 h 25"/>
                <a:gd name="T6" fmla="*/ 0 60000 65536"/>
                <a:gd name="T7" fmla="*/ 0 60000 65536"/>
                <a:gd name="T8" fmla="*/ 0 60000 65536"/>
              </a:gdLst>
              <a:ahLst/>
              <a:cxnLst>
                <a:cxn ang="T6">
                  <a:pos x="T0" y="T1"/>
                </a:cxn>
                <a:cxn ang="T7">
                  <a:pos x="T2" y="T3"/>
                </a:cxn>
                <a:cxn ang="T8">
                  <a:pos x="T4" y="T5"/>
                </a:cxn>
              </a:cxnLst>
              <a:rect l="0" t="0" r="r" b="b"/>
              <a:pathLst>
                <a:path w="21" h="25">
                  <a:moveTo>
                    <a:pt x="0" y="0"/>
                  </a:moveTo>
                  <a:cubicBezTo>
                    <a:pt x="3" y="9"/>
                    <a:pt x="7" y="17"/>
                    <a:pt x="15" y="22"/>
                  </a:cubicBezTo>
                  <a:cubicBezTo>
                    <a:pt x="17" y="23"/>
                    <a:pt x="19" y="24"/>
                    <a:pt x="21" y="2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3" name="Freeform 1793">
              <a:extLst>
                <a:ext uri="{FF2B5EF4-FFF2-40B4-BE49-F238E27FC236}">
                  <a16:creationId xmlns:a16="http://schemas.microsoft.com/office/drawing/2014/main" id="{20266B3A-2A98-121E-BB0B-5C17C577669B}"/>
                </a:ext>
              </a:extLst>
            </p:cNvPr>
            <p:cNvSpPr>
              <a:spLocks/>
            </p:cNvSpPr>
            <p:nvPr/>
          </p:nvSpPr>
          <p:spPr bwMode="auto">
            <a:xfrm>
              <a:off x="3822" y="2635"/>
              <a:ext cx="33" cy="108"/>
            </a:xfrm>
            <a:custGeom>
              <a:avLst/>
              <a:gdLst>
                <a:gd name="T0" fmla="*/ 8 w 16"/>
                <a:gd name="T1" fmla="*/ 44 h 49"/>
                <a:gd name="T2" fmla="*/ 17 w 16"/>
                <a:gd name="T3" fmla="*/ 223 h 49"/>
                <a:gd name="T4" fmla="*/ 60 w 16"/>
                <a:gd name="T5" fmla="*/ 408 h 49"/>
                <a:gd name="T6" fmla="*/ 107 w 16"/>
                <a:gd name="T7" fmla="*/ 525 h 49"/>
                <a:gd name="T8" fmla="*/ 89 w 16"/>
                <a:gd name="T9" fmla="*/ 150 h 49"/>
                <a:gd name="T10" fmla="*/ 35 w 16"/>
                <a:gd name="T11" fmla="*/ 0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49">
                  <a:moveTo>
                    <a:pt x="1" y="4"/>
                  </a:moveTo>
                  <a:cubicBezTo>
                    <a:pt x="1" y="9"/>
                    <a:pt x="0" y="15"/>
                    <a:pt x="2" y="21"/>
                  </a:cubicBezTo>
                  <a:cubicBezTo>
                    <a:pt x="3" y="27"/>
                    <a:pt x="5" y="33"/>
                    <a:pt x="7" y="38"/>
                  </a:cubicBezTo>
                  <a:cubicBezTo>
                    <a:pt x="8" y="42"/>
                    <a:pt x="9" y="47"/>
                    <a:pt x="12" y="49"/>
                  </a:cubicBezTo>
                  <a:cubicBezTo>
                    <a:pt x="16" y="38"/>
                    <a:pt x="12" y="25"/>
                    <a:pt x="10" y="14"/>
                  </a:cubicBezTo>
                  <a:cubicBezTo>
                    <a:pt x="8" y="9"/>
                    <a:pt x="6" y="4"/>
                    <a:pt x="4"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4" name="Freeform 1794">
              <a:extLst>
                <a:ext uri="{FF2B5EF4-FFF2-40B4-BE49-F238E27FC236}">
                  <a16:creationId xmlns:a16="http://schemas.microsoft.com/office/drawing/2014/main" id="{D0E62D4B-A087-C042-BFF3-07AA3DFCF609}"/>
                </a:ext>
              </a:extLst>
            </p:cNvPr>
            <p:cNvSpPr>
              <a:spLocks/>
            </p:cNvSpPr>
            <p:nvPr/>
          </p:nvSpPr>
          <p:spPr bwMode="auto">
            <a:xfrm>
              <a:off x="3830" y="2581"/>
              <a:ext cx="27" cy="100"/>
            </a:xfrm>
            <a:custGeom>
              <a:avLst/>
              <a:gdLst>
                <a:gd name="T0" fmla="*/ 73 w 13"/>
                <a:gd name="T1" fmla="*/ 472 h 46"/>
                <a:gd name="T2" fmla="*/ 0 w 13"/>
                <a:gd name="T3" fmla="*/ 0 h 46"/>
                <a:gd name="T4" fmla="*/ 0 60000 65536"/>
                <a:gd name="T5" fmla="*/ 0 60000 65536"/>
              </a:gdLst>
              <a:ahLst/>
              <a:cxnLst>
                <a:cxn ang="T4">
                  <a:pos x="T0" y="T1"/>
                </a:cxn>
                <a:cxn ang="T5">
                  <a:pos x="T2" y="T3"/>
                </a:cxn>
              </a:cxnLst>
              <a:rect l="0" t="0" r="r" b="b"/>
              <a:pathLst>
                <a:path w="13" h="46">
                  <a:moveTo>
                    <a:pt x="8" y="46"/>
                  </a:moveTo>
                  <a:cubicBezTo>
                    <a:pt x="13" y="32"/>
                    <a:pt x="9" y="1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5" name="Freeform 1795">
              <a:extLst>
                <a:ext uri="{FF2B5EF4-FFF2-40B4-BE49-F238E27FC236}">
                  <a16:creationId xmlns:a16="http://schemas.microsoft.com/office/drawing/2014/main" id="{FE555A7A-0333-393A-C5D4-470A211702A3}"/>
                </a:ext>
              </a:extLst>
            </p:cNvPr>
            <p:cNvSpPr>
              <a:spLocks/>
            </p:cNvSpPr>
            <p:nvPr/>
          </p:nvSpPr>
          <p:spPr bwMode="auto">
            <a:xfrm>
              <a:off x="3853" y="2585"/>
              <a:ext cx="10" cy="70"/>
            </a:xfrm>
            <a:custGeom>
              <a:avLst/>
              <a:gdLst>
                <a:gd name="T0" fmla="*/ 8 w 5"/>
                <a:gd name="T1" fmla="*/ 0 h 32"/>
                <a:gd name="T2" fmla="*/ 24 w 5"/>
                <a:gd name="T3" fmla="*/ 210 h 32"/>
                <a:gd name="T4" fmla="*/ 0 w 5"/>
                <a:gd name="T5" fmla="*/ 335 h 32"/>
                <a:gd name="T6" fmla="*/ 0 60000 65536"/>
                <a:gd name="T7" fmla="*/ 0 60000 65536"/>
                <a:gd name="T8" fmla="*/ 0 60000 65536"/>
              </a:gdLst>
              <a:ahLst/>
              <a:cxnLst>
                <a:cxn ang="T6">
                  <a:pos x="T0" y="T1"/>
                </a:cxn>
                <a:cxn ang="T7">
                  <a:pos x="T2" y="T3"/>
                </a:cxn>
                <a:cxn ang="T8">
                  <a:pos x="T4" y="T5"/>
                </a:cxn>
              </a:cxnLst>
              <a:rect l="0" t="0" r="r" b="b"/>
              <a:pathLst>
                <a:path w="5" h="32">
                  <a:moveTo>
                    <a:pt x="1" y="0"/>
                  </a:moveTo>
                  <a:cubicBezTo>
                    <a:pt x="5" y="5"/>
                    <a:pt x="4" y="14"/>
                    <a:pt x="3" y="20"/>
                  </a:cubicBezTo>
                  <a:cubicBezTo>
                    <a:pt x="3" y="23"/>
                    <a:pt x="2" y="31"/>
                    <a:pt x="0"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6" name="Freeform 1796">
              <a:extLst>
                <a:ext uri="{FF2B5EF4-FFF2-40B4-BE49-F238E27FC236}">
                  <a16:creationId xmlns:a16="http://schemas.microsoft.com/office/drawing/2014/main" id="{586E79A3-72EC-4DD4-2881-5BF6FAAB5F29}"/>
                </a:ext>
              </a:extLst>
            </p:cNvPr>
            <p:cNvSpPr>
              <a:spLocks/>
            </p:cNvSpPr>
            <p:nvPr/>
          </p:nvSpPr>
          <p:spPr bwMode="auto">
            <a:xfrm>
              <a:off x="3847" y="2635"/>
              <a:ext cx="28" cy="92"/>
            </a:xfrm>
            <a:custGeom>
              <a:avLst/>
              <a:gdLst>
                <a:gd name="T0" fmla="*/ 48 w 14"/>
                <a:gd name="T1" fmla="*/ 0 h 42"/>
                <a:gd name="T2" fmla="*/ 112 w 14"/>
                <a:gd name="T3" fmla="*/ 442 h 42"/>
                <a:gd name="T4" fmla="*/ 0 w 14"/>
                <a:gd name="T5" fmla="*/ 221 h 42"/>
                <a:gd name="T6" fmla="*/ 0 60000 65536"/>
                <a:gd name="T7" fmla="*/ 0 60000 65536"/>
                <a:gd name="T8" fmla="*/ 0 60000 65536"/>
              </a:gdLst>
              <a:ahLst/>
              <a:cxnLst>
                <a:cxn ang="T6">
                  <a:pos x="T0" y="T1"/>
                </a:cxn>
                <a:cxn ang="T7">
                  <a:pos x="T2" y="T3"/>
                </a:cxn>
                <a:cxn ang="T8">
                  <a:pos x="T4" y="T5"/>
                </a:cxn>
              </a:cxnLst>
              <a:rect l="0" t="0" r="r" b="b"/>
              <a:pathLst>
                <a:path w="14" h="42">
                  <a:moveTo>
                    <a:pt x="6" y="0"/>
                  </a:moveTo>
                  <a:cubicBezTo>
                    <a:pt x="12" y="14"/>
                    <a:pt x="13" y="28"/>
                    <a:pt x="14" y="42"/>
                  </a:cubicBezTo>
                  <a:cubicBezTo>
                    <a:pt x="11" y="35"/>
                    <a:pt x="3" y="30"/>
                    <a:pt x="0" y="2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7" name="Freeform 1797">
              <a:extLst>
                <a:ext uri="{FF2B5EF4-FFF2-40B4-BE49-F238E27FC236}">
                  <a16:creationId xmlns:a16="http://schemas.microsoft.com/office/drawing/2014/main" id="{C7F0187D-C057-4864-3DB9-A62EDD15C387}"/>
                </a:ext>
              </a:extLst>
            </p:cNvPr>
            <p:cNvSpPr>
              <a:spLocks/>
            </p:cNvSpPr>
            <p:nvPr/>
          </p:nvSpPr>
          <p:spPr bwMode="auto">
            <a:xfrm>
              <a:off x="3875" y="2607"/>
              <a:ext cx="17" cy="107"/>
            </a:xfrm>
            <a:custGeom>
              <a:avLst/>
              <a:gdLst>
                <a:gd name="T0" fmla="*/ 19 w 8"/>
                <a:gd name="T1" fmla="*/ 0 h 49"/>
                <a:gd name="T2" fmla="*/ 40 w 8"/>
                <a:gd name="T3" fmla="*/ 378 h 49"/>
                <a:gd name="T4" fmla="*/ 0 w 8"/>
                <a:gd name="T5" fmla="*/ 511 h 49"/>
                <a:gd name="T6" fmla="*/ 0 60000 65536"/>
                <a:gd name="T7" fmla="*/ 0 60000 65536"/>
                <a:gd name="T8" fmla="*/ 0 60000 65536"/>
              </a:gdLst>
              <a:ahLst/>
              <a:cxnLst>
                <a:cxn ang="T6">
                  <a:pos x="T0" y="T1"/>
                </a:cxn>
                <a:cxn ang="T7">
                  <a:pos x="T2" y="T3"/>
                </a:cxn>
                <a:cxn ang="T8">
                  <a:pos x="T4" y="T5"/>
                </a:cxn>
              </a:cxnLst>
              <a:rect l="0" t="0" r="r" b="b"/>
              <a:pathLst>
                <a:path w="8" h="49">
                  <a:moveTo>
                    <a:pt x="2" y="0"/>
                  </a:moveTo>
                  <a:cubicBezTo>
                    <a:pt x="8" y="8"/>
                    <a:pt x="6" y="26"/>
                    <a:pt x="4" y="36"/>
                  </a:cubicBezTo>
                  <a:cubicBezTo>
                    <a:pt x="3" y="40"/>
                    <a:pt x="2" y="44"/>
                    <a:pt x="0" y="4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8" name="Freeform 1798">
              <a:extLst>
                <a:ext uri="{FF2B5EF4-FFF2-40B4-BE49-F238E27FC236}">
                  <a16:creationId xmlns:a16="http://schemas.microsoft.com/office/drawing/2014/main" id="{F11778BF-0097-A04C-891F-2608043C8172}"/>
                </a:ext>
              </a:extLst>
            </p:cNvPr>
            <p:cNvSpPr>
              <a:spLocks/>
            </p:cNvSpPr>
            <p:nvPr/>
          </p:nvSpPr>
          <p:spPr bwMode="auto">
            <a:xfrm>
              <a:off x="3900" y="2629"/>
              <a:ext cx="39" cy="124"/>
            </a:xfrm>
            <a:custGeom>
              <a:avLst/>
              <a:gdLst>
                <a:gd name="T0" fmla="*/ 8 w 19"/>
                <a:gd name="T1" fmla="*/ 0 h 57"/>
                <a:gd name="T2" fmla="*/ 0 w 19"/>
                <a:gd name="T3" fmla="*/ 157 h 57"/>
                <a:gd name="T4" fmla="*/ 33 w 19"/>
                <a:gd name="T5" fmla="*/ 342 h 57"/>
                <a:gd name="T6" fmla="*/ 164 w 19"/>
                <a:gd name="T7" fmla="*/ 587 h 57"/>
                <a:gd name="T8" fmla="*/ 156 w 19"/>
                <a:gd name="T9" fmla="*/ 463 h 57"/>
                <a:gd name="T10" fmla="*/ 105 w 19"/>
                <a:gd name="T11" fmla="*/ 246 h 57"/>
                <a:gd name="T12" fmla="*/ 43 w 19"/>
                <a:gd name="T13" fmla="*/ 61 h 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57">
                  <a:moveTo>
                    <a:pt x="1" y="0"/>
                  </a:moveTo>
                  <a:cubicBezTo>
                    <a:pt x="1" y="5"/>
                    <a:pt x="0" y="10"/>
                    <a:pt x="0" y="15"/>
                  </a:cubicBezTo>
                  <a:cubicBezTo>
                    <a:pt x="1" y="21"/>
                    <a:pt x="2" y="27"/>
                    <a:pt x="4" y="33"/>
                  </a:cubicBezTo>
                  <a:cubicBezTo>
                    <a:pt x="7" y="41"/>
                    <a:pt x="13" y="51"/>
                    <a:pt x="19" y="57"/>
                  </a:cubicBezTo>
                  <a:cubicBezTo>
                    <a:pt x="18" y="54"/>
                    <a:pt x="18" y="49"/>
                    <a:pt x="18" y="45"/>
                  </a:cubicBezTo>
                  <a:cubicBezTo>
                    <a:pt x="17" y="38"/>
                    <a:pt x="14" y="31"/>
                    <a:pt x="12" y="24"/>
                  </a:cubicBezTo>
                  <a:cubicBezTo>
                    <a:pt x="10" y="17"/>
                    <a:pt x="7" y="12"/>
                    <a:pt x="5"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09" name="Freeform 1799">
              <a:extLst>
                <a:ext uri="{FF2B5EF4-FFF2-40B4-BE49-F238E27FC236}">
                  <a16:creationId xmlns:a16="http://schemas.microsoft.com/office/drawing/2014/main" id="{1AC929C2-9920-6F57-3249-834B7CD7CBC6}"/>
                </a:ext>
              </a:extLst>
            </p:cNvPr>
            <p:cNvSpPr>
              <a:spLocks/>
            </p:cNvSpPr>
            <p:nvPr/>
          </p:nvSpPr>
          <p:spPr bwMode="auto">
            <a:xfrm>
              <a:off x="3886" y="2668"/>
              <a:ext cx="26" cy="70"/>
            </a:xfrm>
            <a:custGeom>
              <a:avLst/>
              <a:gdLst>
                <a:gd name="T0" fmla="*/ 8 w 13"/>
                <a:gd name="T1" fmla="*/ 0 h 32"/>
                <a:gd name="T2" fmla="*/ 16 w 13"/>
                <a:gd name="T3" fmla="*/ 168 h 32"/>
                <a:gd name="T4" fmla="*/ 104 w 13"/>
                <a:gd name="T5" fmla="*/ 335 h 32"/>
                <a:gd name="T6" fmla="*/ 104 w 13"/>
                <a:gd name="T7" fmla="*/ 201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32">
                  <a:moveTo>
                    <a:pt x="1" y="0"/>
                  </a:moveTo>
                  <a:cubicBezTo>
                    <a:pt x="1" y="5"/>
                    <a:pt x="0" y="11"/>
                    <a:pt x="2" y="16"/>
                  </a:cubicBezTo>
                  <a:cubicBezTo>
                    <a:pt x="4" y="23"/>
                    <a:pt x="9" y="27"/>
                    <a:pt x="13" y="32"/>
                  </a:cubicBezTo>
                  <a:cubicBezTo>
                    <a:pt x="12" y="29"/>
                    <a:pt x="11" y="22"/>
                    <a:pt x="13" y="1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0" name="Freeform 1800">
              <a:extLst>
                <a:ext uri="{FF2B5EF4-FFF2-40B4-BE49-F238E27FC236}">
                  <a16:creationId xmlns:a16="http://schemas.microsoft.com/office/drawing/2014/main" id="{695C5DDD-8AEC-8C91-7C4D-23D6C9AD7E4E}"/>
                </a:ext>
              </a:extLst>
            </p:cNvPr>
            <p:cNvSpPr>
              <a:spLocks/>
            </p:cNvSpPr>
            <p:nvPr/>
          </p:nvSpPr>
          <p:spPr bwMode="auto">
            <a:xfrm>
              <a:off x="3849" y="2721"/>
              <a:ext cx="26" cy="94"/>
            </a:xfrm>
            <a:custGeom>
              <a:avLst/>
              <a:gdLst>
                <a:gd name="T0" fmla="*/ 0 w 13"/>
                <a:gd name="T1" fmla="*/ 105 h 43"/>
                <a:gd name="T2" fmla="*/ 64 w 13"/>
                <a:gd name="T3" fmla="*/ 448 h 43"/>
                <a:gd name="T4" fmla="*/ 80 w 13"/>
                <a:gd name="T5" fmla="*/ 354 h 43"/>
                <a:gd name="T6" fmla="*/ 104 w 13"/>
                <a:gd name="T7" fmla="*/ 177 h 43"/>
                <a:gd name="T8" fmla="*/ 88 w 13"/>
                <a:gd name="T9" fmla="*/ 0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43">
                  <a:moveTo>
                    <a:pt x="0" y="10"/>
                  </a:moveTo>
                  <a:cubicBezTo>
                    <a:pt x="0" y="20"/>
                    <a:pt x="1" y="35"/>
                    <a:pt x="8" y="43"/>
                  </a:cubicBezTo>
                  <a:cubicBezTo>
                    <a:pt x="10" y="40"/>
                    <a:pt x="9" y="36"/>
                    <a:pt x="10" y="34"/>
                  </a:cubicBezTo>
                  <a:cubicBezTo>
                    <a:pt x="10" y="28"/>
                    <a:pt x="12" y="23"/>
                    <a:pt x="13" y="17"/>
                  </a:cubicBezTo>
                  <a:cubicBezTo>
                    <a:pt x="13" y="12"/>
                    <a:pt x="13" y="6"/>
                    <a:pt x="1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1" name="Freeform 1801">
              <a:extLst>
                <a:ext uri="{FF2B5EF4-FFF2-40B4-BE49-F238E27FC236}">
                  <a16:creationId xmlns:a16="http://schemas.microsoft.com/office/drawing/2014/main" id="{4502DFC8-66E1-653C-FA3F-7A901AD843C0}"/>
                </a:ext>
              </a:extLst>
            </p:cNvPr>
            <p:cNvSpPr>
              <a:spLocks/>
            </p:cNvSpPr>
            <p:nvPr/>
          </p:nvSpPr>
          <p:spPr bwMode="auto">
            <a:xfrm>
              <a:off x="3875" y="2723"/>
              <a:ext cx="35" cy="72"/>
            </a:xfrm>
            <a:custGeom>
              <a:avLst/>
              <a:gdLst>
                <a:gd name="T0" fmla="*/ 0 w 17"/>
                <a:gd name="T1" fmla="*/ 0 h 33"/>
                <a:gd name="T2" fmla="*/ 25 w 17"/>
                <a:gd name="T3" fmla="*/ 157 h 33"/>
                <a:gd name="T4" fmla="*/ 89 w 17"/>
                <a:gd name="T5" fmla="*/ 343 h 33"/>
                <a:gd name="T6" fmla="*/ 140 w 17"/>
                <a:gd name="T7" fmla="*/ 185 h 33"/>
                <a:gd name="T8" fmla="*/ 140 w 17"/>
                <a:gd name="T9" fmla="*/ 52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33">
                  <a:moveTo>
                    <a:pt x="0" y="0"/>
                  </a:moveTo>
                  <a:cubicBezTo>
                    <a:pt x="0" y="5"/>
                    <a:pt x="2" y="10"/>
                    <a:pt x="3" y="15"/>
                  </a:cubicBezTo>
                  <a:cubicBezTo>
                    <a:pt x="4" y="20"/>
                    <a:pt x="6" y="30"/>
                    <a:pt x="10" y="33"/>
                  </a:cubicBezTo>
                  <a:cubicBezTo>
                    <a:pt x="10" y="28"/>
                    <a:pt x="16" y="24"/>
                    <a:pt x="16" y="18"/>
                  </a:cubicBezTo>
                  <a:cubicBezTo>
                    <a:pt x="17" y="14"/>
                    <a:pt x="16" y="9"/>
                    <a:pt x="16" y="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2" name="Freeform 1802">
              <a:extLst>
                <a:ext uri="{FF2B5EF4-FFF2-40B4-BE49-F238E27FC236}">
                  <a16:creationId xmlns:a16="http://schemas.microsoft.com/office/drawing/2014/main" id="{D4E0E65F-D39A-1E6B-5F29-58DFA5FB4FA8}"/>
                </a:ext>
              </a:extLst>
            </p:cNvPr>
            <p:cNvSpPr>
              <a:spLocks/>
            </p:cNvSpPr>
            <p:nvPr/>
          </p:nvSpPr>
          <p:spPr bwMode="auto">
            <a:xfrm>
              <a:off x="3863" y="2810"/>
              <a:ext cx="33" cy="94"/>
            </a:xfrm>
            <a:custGeom>
              <a:avLst/>
              <a:gdLst>
                <a:gd name="T0" fmla="*/ 0 w 16"/>
                <a:gd name="T1" fmla="*/ 9 h 43"/>
                <a:gd name="T2" fmla="*/ 43 w 16"/>
                <a:gd name="T3" fmla="*/ 262 h 43"/>
                <a:gd name="T4" fmla="*/ 116 w 16"/>
                <a:gd name="T5" fmla="*/ 448 h 43"/>
                <a:gd name="T6" fmla="*/ 132 w 16"/>
                <a:gd name="T7" fmla="*/ 367 h 43"/>
                <a:gd name="T8" fmla="*/ 89 w 16"/>
                <a:gd name="T9" fmla="*/ 149 h 43"/>
                <a:gd name="T10" fmla="*/ 17 w 16"/>
                <a:gd name="T11" fmla="*/ 0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43">
                  <a:moveTo>
                    <a:pt x="0" y="1"/>
                  </a:moveTo>
                  <a:cubicBezTo>
                    <a:pt x="1" y="9"/>
                    <a:pt x="3" y="17"/>
                    <a:pt x="5" y="25"/>
                  </a:cubicBezTo>
                  <a:cubicBezTo>
                    <a:pt x="7" y="31"/>
                    <a:pt x="9" y="38"/>
                    <a:pt x="13" y="43"/>
                  </a:cubicBezTo>
                  <a:cubicBezTo>
                    <a:pt x="14" y="40"/>
                    <a:pt x="15" y="38"/>
                    <a:pt x="15" y="35"/>
                  </a:cubicBezTo>
                  <a:cubicBezTo>
                    <a:pt x="16" y="28"/>
                    <a:pt x="13" y="20"/>
                    <a:pt x="10" y="14"/>
                  </a:cubicBezTo>
                  <a:cubicBezTo>
                    <a:pt x="8" y="9"/>
                    <a:pt x="2" y="5"/>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3" name="Freeform 1803">
              <a:extLst>
                <a:ext uri="{FF2B5EF4-FFF2-40B4-BE49-F238E27FC236}">
                  <a16:creationId xmlns:a16="http://schemas.microsoft.com/office/drawing/2014/main" id="{389FBBBE-3DDD-23D3-0CDF-2D04D3980423}"/>
                </a:ext>
              </a:extLst>
            </p:cNvPr>
            <p:cNvSpPr>
              <a:spLocks/>
            </p:cNvSpPr>
            <p:nvPr/>
          </p:nvSpPr>
          <p:spPr bwMode="auto">
            <a:xfrm>
              <a:off x="3894" y="2793"/>
              <a:ext cx="6" cy="87"/>
            </a:xfrm>
            <a:custGeom>
              <a:avLst/>
              <a:gdLst>
                <a:gd name="T0" fmla="*/ 0 w 3"/>
                <a:gd name="T1" fmla="*/ 0 h 40"/>
                <a:gd name="T2" fmla="*/ 24 w 3"/>
                <a:gd name="T3" fmla="*/ 289 h 40"/>
                <a:gd name="T4" fmla="*/ 0 w 3"/>
                <a:gd name="T5" fmla="*/ 411 h 40"/>
                <a:gd name="T6" fmla="*/ 0 60000 65536"/>
                <a:gd name="T7" fmla="*/ 0 60000 65536"/>
                <a:gd name="T8" fmla="*/ 0 60000 65536"/>
              </a:gdLst>
              <a:ahLst/>
              <a:cxnLst>
                <a:cxn ang="T6">
                  <a:pos x="T0" y="T1"/>
                </a:cxn>
                <a:cxn ang="T7">
                  <a:pos x="T2" y="T3"/>
                </a:cxn>
                <a:cxn ang="T8">
                  <a:pos x="T4" y="T5"/>
                </a:cxn>
              </a:cxnLst>
              <a:rect l="0" t="0" r="r" b="b"/>
              <a:pathLst>
                <a:path w="3" h="40">
                  <a:moveTo>
                    <a:pt x="0" y="0"/>
                  </a:moveTo>
                  <a:cubicBezTo>
                    <a:pt x="1" y="10"/>
                    <a:pt x="3" y="19"/>
                    <a:pt x="3" y="28"/>
                  </a:cubicBezTo>
                  <a:cubicBezTo>
                    <a:pt x="3" y="31"/>
                    <a:pt x="3" y="38"/>
                    <a:pt x="0" y="4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4" name="Freeform 1804">
              <a:extLst>
                <a:ext uri="{FF2B5EF4-FFF2-40B4-BE49-F238E27FC236}">
                  <a16:creationId xmlns:a16="http://schemas.microsoft.com/office/drawing/2014/main" id="{D890A1F5-7EE0-1154-9A8B-6A54E649FB35}"/>
                </a:ext>
              </a:extLst>
            </p:cNvPr>
            <p:cNvSpPr>
              <a:spLocks/>
            </p:cNvSpPr>
            <p:nvPr/>
          </p:nvSpPr>
          <p:spPr bwMode="auto">
            <a:xfrm>
              <a:off x="3902" y="2762"/>
              <a:ext cx="19" cy="96"/>
            </a:xfrm>
            <a:custGeom>
              <a:avLst/>
              <a:gdLst>
                <a:gd name="T0" fmla="*/ 0 w 9"/>
                <a:gd name="T1" fmla="*/ 456 h 44"/>
                <a:gd name="T2" fmla="*/ 68 w 9"/>
                <a:gd name="T3" fmla="*/ 148 h 44"/>
                <a:gd name="T4" fmla="*/ 36 w 9"/>
                <a:gd name="T5" fmla="*/ 0 h 44"/>
                <a:gd name="T6" fmla="*/ 0 60000 65536"/>
                <a:gd name="T7" fmla="*/ 0 60000 65536"/>
                <a:gd name="T8" fmla="*/ 0 60000 65536"/>
              </a:gdLst>
              <a:ahLst/>
              <a:cxnLst>
                <a:cxn ang="T6">
                  <a:pos x="T0" y="T1"/>
                </a:cxn>
                <a:cxn ang="T7">
                  <a:pos x="T2" y="T3"/>
                </a:cxn>
                <a:cxn ang="T8">
                  <a:pos x="T4" y="T5"/>
                </a:cxn>
              </a:cxnLst>
              <a:rect l="0" t="0" r="r" b="b"/>
              <a:pathLst>
                <a:path w="9" h="44">
                  <a:moveTo>
                    <a:pt x="0" y="44"/>
                  </a:moveTo>
                  <a:cubicBezTo>
                    <a:pt x="6" y="36"/>
                    <a:pt x="9" y="25"/>
                    <a:pt x="7" y="14"/>
                  </a:cubicBezTo>
                  <a:cubicBezTo>
                    <a:pt x="6" y="10"/>
                    <a:pt x="4" y="5"/>
                    <a:pt x="4"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5" name="Freeform 1805">
              <a:extLst>
                <a:ext uri="{FF2B5EF4-FFF2-40B4-BE49-F238E27FC236}">
                  <a16:creationId xmlns:a16="http://schemas.microsoft.com/office/drawing/2014/main" id="{5E856FBC-D258-7AE4-AA70-516987CDAAD5}"/>
                </a:ext>
              </a:extLst>
            </p:cNvPr>
            <p:cNvSpPr>
              <a:spLocks/>
            </p:cNvSpPr>
            <p:nvPr/>
          </p:nvSpPr>
          <p:spPr bwMode="auto">
            <a:xfrm>
              <a:off x="3923" y="2734"/>
              <a:ext cx="45" cy="103"/>
            </a:xfrm>
            <a:custGeom>
              <a:avLst/>
              <a:gdLst>
                <a:gd name="T0" fmla="*/ 0 w 22"/>
                <a:gd name="T1" fmla="*/ 0 h 47"/>
                <a:gd name="T2" fmla="*/ 8 w 22"/>
                <a:gd name="T3" fmla="*/ 85 h 47"/>
                <a:gd name="T4" fmla="*/ 51 w 22"/>
                <a:gd name="T5" fmla="*/ 241 h 47"/>
                <a:gd name="T6" fmla="*/ 172 w 22"/>
                <a:gd name="T7" fmla="*/ 495 h 47"/>
                <a:gd name="T8" fmla="*/ 164 w 22"/>
                <a:gd name="T9" fmla="*/ 399 h 47"/>
                <a:gd name="T10" fmla="*/ 139 w 22"/>
                <a:gd name="T11" fmla="*/ 254 h 47"/>
                <a:gd name="T12" fmla="*/ 68 w 22"/>
                <a:gd name="T13" fmla="*/ 85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2" h="47">
                  <a:moveTo>
                    <a:pt x="0" y="0"/>
                  </a:moveTo>
                  <a:cubicBezTo>
                    <a:pt x="1" y="3"/>
                    <a:pt x="1" y="6"/>
                    <a:pt x="1" y="8"/>
                  </a:cubicBezTo>
                  <a:cubicBezTo>
                    <a:pt x="2" y="13"/>
                    <a:pt x="4" y="19"/>
                    <a:pt x="6" y="23"/>
                  </a:cubicBezTo>
                  <a:cubicBezTo>
                    <a:pt x="9" y="32"/>
                    <a:pt x="14" y="40"/>
                    <a:pt x="20" y="47"/>
                  </a:cubicBezTo>
                  <a:cubicBezTo>
                    <a:pt x="22" y="45"/>
                    <a:pt x="20" y="40"/>
                    <a:pt x="19" y="38"/>
                  </a:cubicBezTo>
                  <a:cubicBezTo>
                    <a:pt x="18" y="33"/>
                    <a:pt x="17" y="29"/>
                    <a:pt x="16" y="24"/>
                  </a:cubicBezTo>
                  <a:cubicBezTo>
                    <a:pt x="14" y="18"/>
                    <a:pt x="11" y="13"/>
                    <a:pt x="8" y="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6" name="Freeform 1806">
              <a:extLst>
                <a:ext uri="{FF2B5EF4-FFF2-40B4-BE49-F238E27FC236}">
                  <a16:creationId xmlns:a16="http://schemas.microsoft.com/office/drawing/2014/main" id="{0774EB65-F0DC-A688-607B-2BFD13443151}"/>
                </a:ext>
              </a:extLst>
            </p:cNvPr>
            <p:cNvSpPr>
              <a:spLocks/>
            </p:cNvSpPr>
            <p:nvPr/>
          </p:nvSpPr>
          <p:spPr bwMode="auto">
            <a:xfrm>
              <a:off x="3914" y="2782"/>
              <a:ext cx="31" cy="59"/>
            </a:xfrm>
            <a:custGeom>
              <a:avLst/>
              <a:gdLst>
                <a:gd name="T0" fmla="*/ 0 w 15"/>
                <a:gd name="T1" fmla="*/ 0 h 27"/>
                <a:gd name="T2" fmla="*/ 132 w 15"/>
                <a:gd name="T3" fmla="*/ 282 h 27"/>
                <a:gd name="T4" fmla="*/ 107 w 15"/>
                <a:gd name="T5" fmla="*/ 61 h 27"/>
                <a:gd name="T6" fmla="*/ 0 60000 65536"/>
                <a:gd name="T7" fmla="*/ 0 60000 65536"/>
                <a:gd name="T8" fmla="*/ 0 60000 65536"/>
              </a:gdLst>
              <a:ahLst/>
              <a:cxnLst>
                <a:cxn ang="T6">
                  <a:pos x="T0" y="T1"/>
                </a:cxn>
                <a:cxn ang="T7">
                  <a:pos x="T2" y="T3"/>
                </a:cxn>
                <a:cxn ang="T8">
                  <a:pos x="T4" y="T5"/>
                </a:cxn>
              </a:cxnLst>
              <a:rect l="0" t="0" r="r" b="b"/>
              <a:pathLst>
                <a:path w="15" h="27">
                  <a:moveTo>
                    <a:pt x="0" y="0"/>
                  </a:moveTo>
                  <a:cubicBezTo>
                    <a:pt x="2" y="9"/>
                    <a:pt x="6" y="23"/>
                    <a:pt x="15" y="27"/>
                  </a:cubicBezTo>
                  <a:cubicBezTo>
                    <a:pt x="12" y="21"/>
                    <a:pt x="12" y="12"/>
                    <a:pt x="12"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7" name="Freeform 1807">
              <a:extLst>
                <a:ext uri="{FF2B5EF4-FFF2-40B4-BE49-F238E27FC236}">
                  <a16:creationId xmlns:a16="http://schemas.microsoft.com/office/drawing/2014/main" id="{820F833C-841C-90E0-2A49-490D629997EA}"/>
                </a:ext>
              </a:extLst>
            </p:cNvPr>
            <p:cNvSpPr>
              <a:spLocks/>
            </p:cNvSpPr>
            <p:nvPr/>
          </p:nvSpPr>
          <p:spPr bwMode="auto">
            <a:xfrm>
              <a:off x="3843" y="2428"/>
              <a:ext cx="12" cy="37"/>
            </a:xfrm>
            <a:custGeom>
              <a:avLst/>
              <a:gdLst>
                <a:gd name="T0" fmla="*/ 0 w 6"/>
                <a:gd name="T1" fmla="*/ 0 h 17"/>
                <a:gd name="T2" fmla="*/ 48 w 6"/>
                <a:gd name="T3" fmla="*/ 176 h 17"/>
                <a:gd name="T4" fmla="*/ 0 60000 65536"/>
                <a:gd name="T5" fmla="*/ 0 60000 65536"/>
              </a:gdLst>
              <a:ahLst/>
              <a:cxnLst>
                <a:cxn ang="T4">
                  <a:pos x="T0" y="T1"/>
                </a:cxn>
                <a:cxn ang="T5">
                  <a:pos x="T2" y="T3"/>
                </a:cxn>
              </a:cxnLst>
              <a:rect l="0" t="0" r="r" b="b"/>
              <a:pathLst>
                <a:path w="6" h="17">
                  <a:moveTo>
                    <a:pt x="0" y="0"/>
                  </a:moveTo>
                  <a:cubicBezTo>
                    <a:pt x="3" y="9"/>
                    <a:pt x="6" y="17"/>
                    <a:pt x="6" y="1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8" name="Freeform 1808">
              <a:extLst>
                <a:ext uri="{FF2B5EF4-FFF2-40B4-BE49-F238E27FC236}">
                  <a16:creationId xmlns:a16="http://schemas.microsoft.com/office/drawing/2014/main" id="{13AC3F7F-7D7B-3139-D8BE-6172C03A9CD8}"/>
                </a:ext>
              </a:extLst>
            </p:cNvPr>
            <p:cNvSpPr>
              <a:spLocks/>
            </p:cNvSpPr>
            <p:nvPr/>
          </p:nvSpPr>
          <p:spPr bwMode="auto">
            <a:xfrm>
              <a:off x="3865" y="2430"/>
              <a:ext cx="17" cy="85"/>
            </a:xfrm>
            <a:custGeom>
              <a:avLst/>
              <a:gdLst>
                <a:gd name="T0" fmla="*/ 0 w 8"/>
                <a:gd name="T1" fmla="*/ 0 h 39"/>
                <a:gd name="T2" fmla="*/ 77 w 8"/>
                <a:gd name="T3" fmla="*/ 403 h 39"/>
                <a:gd name="T4" fmla="*/ 0 60000 65536"/>
                <a:gd name="T5" fmla="*/ 0 60000 65536"/>
              </a:gdLst>
              <a:ahLst/>
              <a:cxnLst>
                <a:cxn ang="T4">
                  <a:pos x="T0" y="T1"/>
                </a:cxn>
                <a:cxn ang="T5">
                  <a:pos x="T2" y="T3"/>
                </a:cxn>
              </a:cxnLst>
              <a:rect l="0" t="0" r="r" b="b"/>
              <a:pathLst>
                <a:path w="8" h="39">
                  <a:moveTo>
                    <a:pt x="0" y="0"/>
                  </a:moveTo>
                  <a:cubicBezTo>
                    <a:pt x="5" y="9"/>
                    <a:pt x="8" y="30"/>
                    <a:pt x="8"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19" name="Freeform 1809">
              <a:extLst>
                <a:ext uri="{FF2B5EF4-FFF2-40B4-BE49-F238E27FC236}">
                  <a16:creationId xmlns:a16="http://schemas.microsoft.com/office/drawing/2014/main" id="{A1368ACF-8486-8258-93EC-B8C115CF690D}"/>
                </a:ext>
              </a:extLst>
            </p:cNvPr>
            <p:cNvSpPr>
              <a:spLocks/>
            </p:cNvSpPr>
            <p:nvPr/>
          </p:nvSpPr>
          <p:spPr bwMode="auto">
            <a:xfrm>
              <a:off x="3839" y="2428"/>
              <a:ext cx="8" cy="78"/>
            </a:xfrm>
            <a:custGeom>
              <a:avLst/>
              <a:gdLst>
                <a:gd name="T0" fmla="*/ 16 w 4"/>
                <a:gd name="T1" fmla="*/ 366 h 36"/>
                <a:gd name="T2" fmla="*/ 0 w 4"/>
                <a:gd name="T3" fmla="*/ 0 h 36"/>
                <a:gd name="T4" fmla="*/ 0 60000 65536"/>
                <a:gd name="T5" fmla="*/ 0 60000 65536"/>
              </a:gdLst>
              <a:ahLst/>
              <a:cxnLst>
                <a:cxn ang="T4">
                  <a:pos x="T0" y="T1"/>
                </a:cxn>
                <a:cxn ang="T5">
                  <a:pos x="T2" y="T3"/>
                </a:cxn>
              </a:cxnLst>
              <a:rect l="0" t="0" r="r" b="b"/>
              <a:pathLst>
                <a:path w="4" h="36">
                  <a:moveTo>
                    <a:pt x="2" y="36"/>
                  </a:moveTo>
                  <a:cubicBezTo>
                    <a:pt x="4" y="22"/>
                    <a:pt x="4" y="8"/>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0" name="Freeform 1810">
              <a:extLst>
                <a:ext uri="{FF2B5EF4-FFF2-40B4-BE49-F238E27FC236}">
                  <a16:creationId xmlns:a16="http://schemas.microsoft.com/office/drawing/2014/main" id="{C871EC16-D9A1-CAF7-1C78-CE5095F08A5C}"/>
                </a:ext>
              </a:extLst>
            </p:cNvPr>
            <p:cNvSpPr>
              <a:spLocks/>
            </p:cNvSpPr>
            <p:nvPr/>
          </p:nvSpPr>
          <p:spPr bwMode="auto">
            <a:xfrm>
              <a:off x="3886" y="2876"/>
              <a:ext cx="28" cy="96"/>
            </a:xfrm>
            <a:custGeom>
              <a:avLst/>
              <a:gdLst>
                <a:gd name="T0" fmla="*/ 0 w 14"/>
                <a:gd name="T1" fmla="*/ 124 h 44"/>
                <a:gd name="T2" fmla="*/ 80 w 14"/>
                <a:gd name="T3" fmla="*/ 456 h 44"/>
                <a:gd name="T4" fmla="*/ 88 w 14"/>
                <a:gd name="T5" fmla="*/ 362 h 44"/>
                <a:gd name="T6" fmla="*/ 104 w 14"/>
                <a:gd name="T7" fmla="*/ 194 h 44"/>
                <a:gd name="T8" fmla="*/ 48 w 14"/>
                <a:gd name="T9" fmla="*/ 0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44">
                  <a:moveTo>
                    <a:pt x="0" y="12"/>
                  </a:moveTo>
                  <a:cubicBezTo>
                    <a:pt x="1" y="22"/>
                    <a:pt x="3" y="37"/>
                    <a:pt x="10" y="44"/>
                  </a:cubicBezTo>
                  <a:cubicBezTo>
                    <a:pt x="11" y="42"/>
                    <a:pt x="11" y="38"/>
                    <a:pt x="11" y="35"/>
                  </a:cubicBezTo>
                  <a:cubicBezTo>
                    <a:pt x="12" y="30"/>
                    <a:pt x="13" y="24"/>
                    <a:pt x="13" y="19"/>
                  </a:cubicBezTo>
                  <a:cubicBezTo>
                    <a:pt x="14" y="13"/>
                    <a:pt x="8" y="6"/>
                    <a:pt x="6"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1" name="Freeform 1811">
              <a:extLst>
                <a:ext uri="{FF2B5EF4-FFF2-40B4-BE49-F238E27FC236}">
                  <a16:creationId xmlns:a16="http://schemas.microsoft.com/office/drawing/2014/main" id="{9AAB12B0-C53E-D809-96E1-05F124A5B7DC}"/>
                </a:ext>
              </a:extLst>
            </p:cNvPr>
            <p:cNvSpPr>
              <a:spLocks/>
            </p:cNvSpPr>
            <p:nvPr/>
          </p:nvSpPr>
          <p:spPr bwMode="auto">
            <a:xfrm>
              <a:off x="3904" y="2968"/>
              <a:ext cx="35" cy="92"/>
            </a:xfrm>
            <a:custGeom>
              <a:avLst/>
              <a:gdLst>
                <a:gd name="T0" fmla="*/ 0 w 17"/>
                <a:gd name="T1" fmla="*/ 9 h 42"/>
                <a:gd name="T2" fmla="*/ 51 w 17"/>
                <a:gd name="T3" fmla="*/ 263 h 42"/>
                <a:gd name="T4" fmla="*/ 140 w 17"/>
                <a:gd name="T5" fmla="*/ 442 h 42"/>
                <a:gd name="T6" fmla="*/ 148 w 17"/>
                <a:gd name="T7" fmla="*/ 370 h 42"/>
                <a:gd name="T8" fmla="*/ 89 w 17"/>
                <a:gd name="T9" fmla="*/ 134 h 42"/>
                <a:gd name="T10" fmla="*/ 16 w 17"/>
                <a:gd name="T11" fmla="*/ 0 h 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42">
                  <a:moveTo>
                    <a:pt x="0" y="1"/>
                  </a:moveTo>
                  <a:cubicBezTo>
                    <a:pt x="1" y="9"/>
                    <a:pt x="3" y="17"/>
                    <a:pt x="6" y="25"/>
                  </a:cubicBezTo>
                  <a:cubicBezTo>
                    <a:pt x="9" y="31"/>
                    <a:pt x="11" y="37"/>
                    <a:pt x="16" y="42"/>
                  </a:cubicBezTo>
                  <a:cubicBezTo>
                    <a:pt x="16" y="40"/>
                    <a:pt x="17" y="37"/>
                    <a:pt x="17" y="35"/>
                  </a:cubicBezTo>
                  <a:cubicBezTo>
                    <a:pt x="17" y="27"/>
                    <a:pt x="13" y="20"/>
                    <a:pt x="10" y="13"/>
                  </a:cubicBezTo>
                  <a:cubicBezTo>
                    <a:pt x="8" y="9"/>
                    <a:pt x="2" y="5"/>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2" name="Freeform 1812">
              <a:extLst>
                <a:ext uri="{FF2B5EF4-FFF2-40B4-BE49-F238E27FC236}">
                  <a16:creationId xmlns:a16="http://schemas.microsoft.com/office/drawing/2014/main" id="{58ADEB30-8618-5C2D-CC13-4308567A7721}"/>
                </a:ext>
              </a:extLst>
            </p:cNvPr>
            <p:cNvSpPr>
              <a:spLocks/>
            </p:cNvSpPr>
            <p:nvPr/>
          </p:nvSpPr>
          <p:spPr bwMode="auto">
            <a:xfrm>
              <a:off x="3935" y="2950"/>
              <a:ext cx="10" cy="85"/>
            </a:xfrm>
            <a:custGeom>
              <a:avLst/>
              <a:gdLst>
                <a:gd name="T0" fmla="*/ 0 w 5"/>
                <a:gd name="T1" fmla="*/ 0 h 39"/>
                <a:gd name="T2" fmla="*/ 32 w 5"/>
                <a:gd name="T3" fmla="*/ 281 h 39"/>
                <a:gd name="T4" fmla="*/ 16 w 5"/>
                <a:gd name="T5" fmla="*/ 403 h 39"/>
                <a:gd name="T6" fmla="*/ 0 60000 65536"/>
                <a:gd name="T7" fmla="*/ 0 60000 65536"/>
                <a:gd name="T8" fmla="*/ 0 60000 65536"/>
              </a:gdLst>
              <a:ahLst/>
              <a:cxnLst>
                <a:cxn ang="T6">
                  <a:pos x="T0" y="T1"/>
                </a:cxn>
                <a:cxn ang="T7">
                  <a:pos x="T2" y="T3"/>
                </a:cxn>
                <a:cxn ang="T8">
                  <a:pos x="T4" y="T5"/>
                </a:cxn>
              </a:cxnLst>
              <a:rect l="0" t="0" r="r" b="b"/>
              <a:pathLst>
                <a:path w="5" h="39">
                  <a:moveTo>
                    <a:pt x="0" y="0"/>
                  </a:moveTo>
                  <a:cubicBezTo>
                    <a:pt x="1" y="9"/>
                    <a:pt x="3" y="18"/>
                    <a:pt x="4" y="27"/>
                  </a:cubicBezTo>
                  <a:cubicBezTo>
                    <a:pt x="4" y="30"/>
                    <a:pt x="5" y="38"/>
                    <a:pt x="2"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3" name="Freeform 1813">
              <a:extLst>
                <a:ext uri="{FF2B5EF4-FFF2-40B4-BE49-F238E27FC236}">
                  <a16:creationId xmlns:a16="http://schemas.microsoft.com/office/drawing/2014/main" id="{F95C9130-89F2-DA62-D83F-88C44710A57E}"/>
                </a:ext>
              </a:extLst>
            </p:cNvPr>
            <p:cNvSpPr>
              <a:spLocks/>
            </p:cNvSpPr>
            <p:nvPr/>
          </p:nvSpPr>
          <p:spPr bwMode="auto">
            <a:xfrm>
              <a:off x="3945" y="2917"/>
              <a:ext cx="17" cy="99"/>
            </a:xfrm>
            <a:custGeom>
              <a:avLst/>
              <a:gdLst>
                <a:gd name="T0" fmla="*/ 0 w 8"/>
                <a:gd name="T1" fmla="*/ 480 h 45"/>
                <a:gd name="T2" fmla="*/ 60 w 8"/>
                <a:gd name="T3" fmla="*/ 150 h 45"/>
                <a:gd name="T4" fmla="*/ 19 w 8"/>
                <a:gd name="T5" fmla="*/ 0 h 45"/>
                <a:gd name="T6" fmla="*/ 0 60000 65536"/>
                <a:gd name="T7" fmla="*/ 0 60000 65536"/>
                <a:gd name="T8" fmla="*/ 0 60000 65536"/>
              </a:gdLst>
              <a:ahLst/>
              <a:cxnLst>
                <a:cxn ang="T6">
                  <a:pos x="T0" y="T1"/>
                </a:cxn>
                <a:cxn ang="T7">
                  <a:pos x="T2" y="T3"/>
                </a:cxn>
                <a:cxn ang="T8">
                  <a:pos x="T4" y="T5"/>
                </a:cxn>
              </a:cxnLst>
              <a:rect l="0" t="0" r="r" b="b"/>
              <a:pathLst>
                <a:path w="8" h="45">
                  <a:moveTo>
                    <a:pt x="0" y="45"/>
                  </a:moveTo>
                  <a:cubicBezTo>
                    <a:pt x="5" y="36"/>
                    <a:pt x="8" y="24"/>
                    <a:pt x="6" y="14"/>
                  </a:cubicBezTo>
                  <a:cubicBezTo>
                    <a:pt x="4" y="10"/>
                    <a:pt x="2" y="5"/>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4" name="Freeform 1814">
              <a:extLst>
                <a:ext uri="{FF2B5EF4-FFF2-40B4-BE49-F238E27FC236}">
                  <a16:creationId xmlns:a16="http://schemas.microsoft.com/office/drawing/2014/main" id="{B342FCCA-AD87-2A91-2746-20B8847B4B3C}"/>
                </a:ext>
              </a:extLst>
            </p:cNvPr>
            <p:cNvSpPr>
              <a:spLocks/>
            </p:cNvSpPr>
            <p:nvPr/>
          </p:nvSpPr>
          <p:spPr bwMode="auto">
            <a:xfrm>
              <a:off x="3959" y="2889"/>
              <a:ext cx="50" cy="98"/>
            </a:xfrm>
            <a:custGeom>
              <a:avLst/>
              <a:gdLst>
                <a:gd name="T0" fmla="*/ 0 w 24"/>
                <a:gd name="T1" fmla="*/ 0 h 45"/>
                <a:gd name="T2" fmla="*/ 8 w 24"/>
                <a:gd name="T3" fmla="*/ 81 h 45"/>
                <a:gd name="T4" fmla="*/ 65 w 24"/>
                <a:gd name="T5" fmla="*/ 237 h 45"/>
                <a:gd name="T6" fmla="*/ 208 w 24"/>
                <a:gd name="T7" fmla="*/ 464 h 45"/>
                <a:gd name="T8" fmla="*/ 192 w 24"/>
                <a:gd name="T9" fmla="*/ 383 h 45"/>
                <a:gd name="T10" fmla="*/ 152 w 24"/>
                <a:gd name="T11" fmla="*/ 237 h 45"/>
                <a:gd name="T12" fmla="*/ 83 w 24"/>
                <a:gd name="T13" fmla="*/ 72 h 4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45">
                  <a:moveTo>
                    <a:pt x="0" y="0"/>
                  </a:moveTo>
                  <a:cubicBezTo>
                    <a:pt x="1" y="2"/>
                    <a:pt x="1" y="5"/>
                    <a:pt x="1" y="8"/>
                  </a:cubicBezTo>
                  <a:cubicBezTo>
                    <a:pt x="3" y="13"/>
                    <a:pt x="5" y="18"/>
                    <a:pt x="7" y="23"/>
                  </a:cubicBezTo>
                  <a:cubicBezTo>
                    <a:pt x="11" y="31"/>
                    <a:pt x="17" y="39"/>
                    <a:pt x="23" y="45"/>
                  </a:cubicBezTo>
                  <a:cubicBezTo>
                    <a:pt x="24" y="43"/>
                    <a:pt x="22" y="39"/>
                    <a:pt x="21" y="37"/>
                  </a:cubicBezTo>
                  <a:cubicBezTo>
                    <a:pt x="20" y="32"/>
                    <a:pt x="18" y="27"/>
                    <a:pt x="17" y="23"/>
                  </a:cubicBezTo>
                  <a:cubicBezTo>
                    <a:pt x="14" y="17"/>
                    <a:pt x="11" y="12"/>
                    <a:pt x="9" y="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5" name="Freeform 1815">
              <a:extLst>
                <a:ext uri="{FF2B5EF4-FFF2-40B4-BE49-F238E27FC236}">
                  <a16:creationId xmlns:a16="http://schemas.microsoft.com/office/drawing/2014/main" id="{ED0E37D4-FDCB-5635-08A7-385A2288C50A}"/>
                </a:ext>
              </a:extLst>
            </p:cNvPr>
            <p:cNvSpPr>
              <a:spLocks/>
            </p:cNvSpPr>
            <p:nvPr/>
          </p:nvSpPr>
          <p:spPr bwMode="auto">
            <a:xfrm>
              <a:off x="3953" y="2937"/>
              <a:ext cx="33" cy="57"/>
            </a:xfrm>
            <a:custGeom>
              <a:avLst/>
              <a:gdLst>
                <a:gd name="T0" fmla="*/ 0 w 16"/>
                <a:gd name="T1" fmla="*/ 0 h 26"/>
                <a:gd name="T2" fmla="*/ 140 w 16"/>
                <a:gd name="T3" fmla="*/ 274 h 26"/>
                <a:gd name="T4" fmla="*/ 107 w 16"/>
                <a:gd name="T5" fmla="*/ 53 h 26"/>
                <a:gd name="T6" fmla="*/ 0 60000 65536"/>
                <a:gd name="T7" fmla="*/ 0 60000 65536"/>
                <a:gd name="T8" fmla="*/ 0 60000 65536"/>
              </a:gdLst>
              <a:ahLst/>
              <a:cxnLst>
                <a:cxn ang="T6">
                  <a:pos x="T0" y="T1"/>
                </a:cxn>
                <a:cxn ang="T7">
                  <a:pos x="T2" y="T3"/>
                </a:cxn>
                <a:cxn ang="T8">
                  <a:pos x="T4" y="T5"/>
                </a:cxn>
              </a:cxnLst>
              <a:rect l="0" t="0" r="r" b="b"/>
              <a:pathLst>
                <a:path w="16" h="26">
                  <a:moveTo>
                    <a:pt x="0" y="0"/>
                  </a:moveTo>
                  <a:cubicBezTo>
                    <a:pt x="3" y="9"/>
                    <a:pt x="7" y="22"/>
                    <a:pt x="16" y="26"/>
                  </a:cubicBezTo>
                  <a:cubicBezTo>
                    <a:pt x="14" y="21"/>
                    <a:pt x="13" y="11"/>
                    <a:pt x="12" y="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6" name="Freeform 1816">
              <a:extLst>
                <a:ext uri="{FF2B5EF4-FFF2-40B4-BE49-F238E27FC236}">
                  <a16:creationId xmlns:a16="http://schemas.microsoft.com/office/drawing/2014/main" id="{FA99E808-B8D9-2444-DD02-9BD95E2C3192}"/>
                </a:ext>
              </a:extLst>
            </p:cNvPr>
            <p:cNvSpPr>
              <a:spLocks/>
            </p:cNvSpPr>
            <p:nvPr/>
          </p:nvSpPr>
          <p:spPr bwMode="auto">
            <a:xfrm>
              <a:off x="3937" y="3003"/>
              <a:ext cx="29" cy="98"/>
            </a:xfrm>
            <a:custGeom>
              <a:avLst/>
              <a:gdLst>
                <a:gd name="T0" fmla="*/ 0 w 14"/>
                <a:gd name="T1" fmla="*/ 290 h 45"/>
                <a:gd name="T2" fmla="*/ 124 w 14"/>
                <a:gd name="T3" fmla="*/ 464 h 45"/>
                <a:gd name="T4" fmla="*/ 108 w 14"/>
                <a:gd name="T5" fmla="*/ 257 h 45"/>
                <a:gd name="T6" fmla="*/ 73 w 14"/>
                <a:gd name="T7" fmla="*/ 0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45">
                  <a:moveTo>
                    <a:pt x="0" y="28"/>
                  </a:moveTo>
                  <a:cubicBezTo>
                    <a:pt x="2" y="35"/>
                    <a:pt x="7" y="43"/>
                    <a:pt x="14" y="45"/>
                  </a:cubicBezTo>
                  <a:cubicBezTo>
                    <a:pt x="13" y="38"/>
                    <a:pt x="11" y="32"/>
                    <a:pt x="12" y="25"/>
                  </a:cubicBezTo>
                  <a:cubicBezTo>
                    <a:pt x="11" y="10"/>
                    <a:pt x="8" y="0"/>
                    <a:pt x="8"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7" name="Freeform 1817">
              <a:extLst>
                <a:ext uri="{FF2B5EF4-FFF2-40B4-BE49-F238E27FC236}">
                  <a16:creationId xmlns:a16="http://schemas.microsoft.com/office/drawing/2014/main" id="{57C6C1BC-CADE-9004-B7D1-1584DC2778B0}"/>
                </a:ext>
              </a:extLst>
            </p:cNvPr>
            <p:cNvSpPr>
              <a:spLocks/>
            </p:cNvSpPr>
            <p:nvPr/>
          </p:nvSpPr>
          <p:spPr bwMode="auto">
            <a:xfrm>
              <a:off x="3935" y="3062"/>
              <a:ext cx="37" cy="94"/>
            </a:xfrm>
            <a:custGeom>
              <a:avLst/>
              <a:gdLst>
                <a:gd name="T0" fmla="*/ 8 w 18"/>
                <a:gd name="T1" fmla="*/ 0 h 43"/>
                <a:gd name="T2" fmla="*/ 43 w 18"/>
                <a:gd name="T3" fmla="*/ 273 h 43"/>
                <a:gd name="T4" fmla="*/ 148 w 18"/>
                <a:gd name="T5" fmla="*/ 448 h 43"/>
                <a:gd name="T6" fmla="*/ 123 w 18"/>
                <a:gd name="T7" fmla="*/ 186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3">
                  <a:moveTo>
                    <a:pt x="1" y="0"/>
                  </a:moveTo>
                  <a:cubicBezTo>
                    <a:pt x="0" y="3"/>
                    <a:pt x="4" y="23"/>
                    <a:pt x="5" y="26"/>
                  </a:cubicBezTo>
                  <a:cubicBezTo>
                    <a:pt x="7" y="33"/>
                    <a:pt x="13" y="37"/>
                    <a:pt x="17" y="43"/>
                  </a:cubicBezTo>
                  <a:cubicBezTo>
                    <a:pt x="16" y="35"/>
                    <a:pt x="18" y="25"/>
                    <a:pt x="14" y="1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8" name="Freeform 1818">
              <a:extLst>
                <a:ext uri="{FF2B5EF4-FFF2-40B4-BE49-F238E27FC236}">
                  <a16:creationId xmlns:a16="http://schemas.microsoft.com/office/drawing/2014/main" id="{8E204E0A-DE8D-A195-4460-CE8D26C983EB}"/>
                </a:ext>
              </a:extLst>
            </p:cNvPr>
            <p:cNvSpPr>
              <a:spLocks/>
            </p:cNvSpPr>
            <p:nvPr/>
          </p:nvSpPr>
          <p:spPr bwMode="auto">
            <a:xfrm>
              <a:off x="3968" y="3134"/>
              <a:ext cx="26" cy="103"/>
            </a:xfrm>
            <a:custGeom>
              <a:avLst/>
              <a:gdLst>
                <a:gd name="T0" fmla="*/ 8 w 13"/>
                <a:gd name="T1" fmla="*/ 96 h 47"/>
                <a:gd name="T2" fmla="*/ 16 w 13"/>
                <a:gd name="T3" fmla="*/ 265 h 47"/>
                <a:gd name="T4" fmla="*/ 96 w 13"/>
                <a:gd name="T5" fmla="*/ 484 h 47"/>
                <a:gd name="T6" fmla="*/ 88 w 13"/>
                <a:gd name="T7" fmla="*/ 370 h 47"/>
                <a:gd name="T8" fmla="*/ 96 w 13"/>
                <a:gd name="T9" fmla="*/ 307 h 47"/>
                <a:gd name="T10" fmla="*/ 64 w 13"/>
                <a:gd name="T11" fmla="*/ 125 h 47"/>
                <a:gd name="T12" fmla="*/ 8 w 13"/>
                <a:gd name="T13" fmla="*/ 0 h 4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 h="47">
                  <a:moveTo>
                    <a:pt x="1" y="9"/>
                  </a:moveTo>
                  <a:cubicBezTo>
                    <a:pt x="0" y="14"/>
                    <a:pt x="0" y="21"/>
                    <a:pt x="2" y="25"/>
                  </a:cubicBezTo>
                  <a:cubicBezTo>
                    <a:pt x="3" y="28"/>
                    <a:pt x="10" y="43"/>
                    <a:pt x="12" y="46"/>
                  </a:cubicBezTo>
                  <a:cubicBezTo>
                    <a:pt x="13" y="47"/>
                    <a:pt x="10" y="34"/>
                    <a:pt x="11" y="35"/>
                  </a:cubicBezTo>
                  <a:cubicBezTo>
                    <a:pt x="11" y="33"/>
                    <a:pt x="12" y="31"/>
                    <a:pt x="12" y="29"/>
                  </a:cubicBezTo>
                  <a:cubicBezTo>
                    <a:pt x="12" y="23"/>
                    <a:pt x="10" y="17"/>
                    <a:pt x="8" y="12"/>
                  </a:cubicBezTo>
                  <a:cubicBezTo>
                    <a:pt x="6" y="7"/>
                    <a:pt x="4" y="4"/>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29" name="Freeform 1819">
              <a:extLst>
                <a:ext uri="{FF2B5EF4-FFF2-40B4-BE49-F238E27FC236}">
                  <a16:creationId xmlns:a16="http://schemas.microsoft.com/office/drawing/2014/main" id="{A8B2A819-C6C5-4EB1-7114-6D21604D5A54}"/>
                </a:ext>
              </a:extLst>
            </p:cNvPr>
            <p:cNvSpPr>
              <a:spLocks/>
            </p:cNvSpPr>
            <p:nvPr/>
          </p:nvSpPr>
          <p:spPr bwMode="auto">
            <a:xfrm>
              <a:off x="3966" y="3084"/>
              <a:ext cx="24" cy="67"/>
            </a:xfrm>
            <a:custGeom>
              <a:avLst/>
              <a:gdLst>
                <a:gd name="T0" fmla="*/ 72 w 12"/>
                <a:gd name="T1" fmla="*/ 313 h 31"/>
                <a:gd name="T2" fmla="*/ 64 w 12"/>
                <a:gd name="T3" fmla="*/ 80 h 31"/>
                <a:gd name="T4" fmla="*/ 0 w 12"/>
                <a:gd name="T5" fmla="*/ 0 h 31"/>
                <a:gd name="T6" fmla="*/ 0 60000 65536"/>
                <a:gd name="T7" fmla="*/ 0 60000 65536"/>
                <a:gd name="T8" fmla="*/ 0 60000 65536"/>
              </a:gdLst>
              <a:ahLst/>
              <a:cxnLst>
                <a:cxn ang="T6">
                  <a:pos x="T0" y="T1"/>
                </a:cxn>
                <a:cxn ang="T7">
                  <a:pos x="T2" y="T3"/>
                </a:cxn>
                <a:cxn ang="T8">
                  <a:pos x="T4" y="T5"/>
                </a:cxn>
              </a:cxnLst>
              <a:rect l="0" t="0" r="r" b="b"/>
              <a:pathLst>
                <a:path w="12" h="31">
                  <a:moveTo>
                    <a:pt x="9" y="31"/>
                  </a:moveTo>
                  <a:cubicBezTo>
                    <a:pt x="11" y="23"/>
                    <a:pt x="12" y="16"/>
                    <a:pt x="8" y="8"/>
                  </a:cubicBezTo>
                  <a:cubicBezTo>
                    <a:pt x="6" y="5"/>
                    <a:pt x="3" y="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0" name="Freeform 1820">
              <a:extLst>
                <a:ext uri="{FF2B5EF4-FFF2-40B4-BE49-F238E27FC236}">
                  <a16:creationId xmlns:a16="http://schemas.microsoft.com/office/drawing/2014/main" id="{BBE84746-3DC2-F406-7E54-1E9129AC0909}"/>
                </a:ext>
              </a:extLst>
            </p:cNvPr>
            <p:cNvSpPr>
              <a:spLocks/>
            </p:cNvSpPr>
            <p:nvPr/>
          </p:nvSpPr>
          <p:spPr bwMode="auto">
            <a:xfrm>
              <a:off x="3998" y="3025"/>
              <a:ext cx="50" cy="94"/>
            </a:xfrm>
            <a:custGeom>
              <a:avLst/>
              <a:gdLst>
                <a:gd name="T0" fmla="*/ 200 w 24"/>
                <a:gd name="T1" fmla="*/ 238 h 43"/>
                <a:gd name="T2" fmla="*/ 200 w 24"/>
                <a:gd name="T3" fmla="*/ 448 h 43"/>
                <a:gd name="T4" fmla="*/ 108 w 24"/>
                <a:gd name="T5" fmla="*/ 326 h 43"/>
                <a:gd name="T6" fmla="*/ 73 w 24"/>
                <a:gd name="T7" fmla="*/ 273 h 43"/>
                <a:gd name="T8" fmla="*/ 0 w 24"/>
                <a:gd name="T9" fmla="*/ 0 h 43"/>
                <a:gd name="T10" fmla="*/ 200 w 24"/>
                <a:gd name="T11" fmla="*/ 238 h 4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43">
                  <a:moveTo>
                    <a:pt x="22" y="23"/>
                  </a:moveTo>
                  <a:cubicBezTo>
                    <a:pt x="24" y="29"/>
                    <a:pt x="21" y="37"/>
                    <a:pt x="22" y="43"/>
                  </a:cubicBezTo>
                  <a:cubicBezTo>
                    <a:pt x="18" y="39"/>
                    <a:pt x="15" y="35"/>
                    <a:pt x="12" y="31"/>
                  </a:cubicBezTo>
                  <a:cubicBezTo>
                    <a:pt x="10" y="30"/>
                    <a:pt x="9" y="28"/>
                    <a:pt x="8" y="26"/>
                  </a:cubicBezTo>
                  <a:cubicBezTo>
                    <a:pt x="1" y="17"/>
                    <a:pt x="0" y="0"/>
                    <a:pt x="0" y="0"/>
                  </a:cubicBezTo>
                  <a:cubicBezTo>
                    <a:pt x="0" y="0"/>
                    <a:pt x="21" y="21"/>
                    <a:pt x="22" y="23"/>
                  </a:cubicBezTo>
                  <a:close/>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1" name="Freeform 1821">
              <a:extLst>
                <a:ext uri="{FF2B5EF4-FFF2-40B4-BE49-F238E27FC236}">
                  <a16:creationId xmlns:a16="http://schemas.microsoft.com/office/drawing/2014/main" id="{3F25BBE1-A00B-2D2E-1977-F078137209BA}"/>
                </a:ext>
              </a:extLst>
            </p:cNvPr>
            <p:cNvSpPr>
              <a:spLocks/>
            </p:cNvSpPr>
            <p:nvPr/>
          </p:nvSpPr>
          <p:spPr bwMode="auto">
            <a:xfrm>
              <a:off x="4031" y="3105"/>
              <a:ext cx="45" cy="92"/>
            </a:xfrm>
            <a:custGeom>
              <a:avLst/>
              <a:gdLst>
                <a:gd name="T0" fmla="*/ 0 w 22"/>
                <a:gd name="T1" fmla="*/ 0 h 42"/>
                <a:gd name="T2" fmla="*/ 8 w 22"/>
                <a:gd name="T3" fmla="*/ 61 h 42"/>
                <a:gd name="T4" fmla="*/ 41 w 22"/>
                <a:gd name="T5" fmla="*/ 230 h 42"/>
                <a:gd name="T6" fmla="*/ 139 w 22"/>
                <a:gd name="T7" fmla="*/ 388 h 42"/>
                <a:gd name="T8" fmla="*/ 188 w 22"/>
                <a:gd name="T9" fmla="*/ 442 h 42"/>
                <a:gd name="T10" fmla="*/ 180 w 22"/>
                <a:gd name="T11" fmla="*/ 423 h 42"/>
                <a:gd name="T12" fmla="*/ 155 w 22"/>
                <a:gd name="T13" fmla="*/ 307 h 42"/>
                <a:gd name="T14" fmla="*/ 129 w 22"/>
                <a:gd name="T15" fmla="*/ 134 h 42"/>
                <a:gd name="T16" fmla="*/ 96 w 22"/>
                <a:gd name="T17" fmla="*/ 53 h 42"/>
                <a:gd name="T18" fmla="*/ 51 w 22"/>
                <a:gd name="T19" fmla="*/ 9 h 4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2" h="42">
                  <a:moveTo>
                    <a:pt x="0" y="0"/>
                  </a:moveTo>
                  <a:cubicBezTo>
                    <a:pt x="1" y="2"/>
                    <a:pt x="0" y="4"/>
                    <a:pt x="1" y="6"/>
                  </a:cubicBezTo>
                  <a:cubicBezTo>
                    <a:pt x="2" y="11"/>
                    <a:pt x="3" y="17"/>
                    <a:pt x="5" y="22"/>
                  </a:cubicBezTo>
                  <a:cubicBezTo>
                    <a:pt x="7" y="28"/>
                    <a:pt x="11" y="33"/>
                    <a:pt x="16" y="37"/>
                  </a:cubicBezTo>
                  <a:cubicBezTo>
                    <a:pt x="18" y="39"/>
                    <a:pt x="20" y="40"/>
                    <a:pt x="22" y="42"/>
                  </a:cubicBezTo>
                  <a:cubicBezTo>
                    <a:pt x="22" y="41"/>
                    <a:pt x="22" y="41"/>
                    <a:pt x="21" y="40"/>
                  </a:cubicBezTo>
                  <a:cubicBezTo>
                    <a:pt x="20" y="36"/>
                    <a:pt x="19" y="33"/>
                    <a:pt x="18" y="29"/>
                  </a:cubicBezTo>
                  <a:cubicBezTo>
                    <a:pt x="16" y="24"/>
                    <a:pt x="16" y="18"/>
                    <a:pt x="15" y="13"/>
                  </a:cubicBezTo>
                  <a:cubicBezTo>
                    <a:pt x="14" y="11"/>
                    <a:pt x="12" y="8"/>
                    <a:pt x="11" y="5"/>
                  </a:cubicBezTo>
                  <a:cubicBezTo>
                    <a:pt x="10" y="4"/>
                    <a:pt x="6" y="3"/>
                    <a:pt x="6" y="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2" name="Freeform 1822">
              <a:extLst>
                <a:ext uri="{FF2B5EF4-FFF2-40B4-BE49-F238E27FC236}">
                  <a16:creationId xmlns:a16="http://schemas.microsoft.com/office/drawing/2014/main" id="{FB6066B8-7391-A5E5-7E51-E8A11296BA84}"/>
                </a:ext>
              </a:extLst>
            </p:cNvPr>
            <p:cNvSpPr>
              <a:spLocks/>
            </p:cNvSpPr>
            <p:nvPr/>
          </p:nvSpPr>
          <p:spPr bwMode="auto">
            <a:xfrm>
              <a:off x="3990" y="3064"/>
              <a:ext cx="47" cy="76"/>
            </a:xfrm>
            <a:custGeom>
              <a:avLst/>
              <a:gdLst>
                <a:gd name="T0" fmla="*/ 0 w 23"/>
                <a:gd name="T1" fmla="*/ 0 h 35"/>
                <a:gd name="T2" fmla="*/ 33 w 23"/>
                <a:gd name="T3" fmla="*/ 80 h 35"/>
                <a:gd name="T4" fmla="*/ 92 w 23"/>
                <a:gd name="T5" fmla="*/ 226 h 35"/>
                <a:gd name="T6" fmla="*/ 172 w 23"/>
                <a:gd name="T7" fmla="*/ 326 h 35"/>
                <a:gd name="T8" fmla="*/ 196 w 23"/>
                <a:gd name="T9" fmla="*/ 358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35">
                  <a:moveTo>
                    <a:pt x="0" y="0"/>
                  </a:moveTo>
                  <a:cubicBezTo>
                    <a:pt x="1" y="1"/>
                    <a:pt x="4" y="5"/>
                    <a:pt x="4" y="8"/>
                  </a:cubicBezTo>
                  <a:cubicBezTo>
                    <a:pt x="6" y="13"/>
                    <a:pt x="8" y="17"/>
                    <a:pt x="11" y="22"/>
                  </a:cubicBezTo>
                  <a:cubicBezTo>
                    <a:pt x="14" y="25"/>
                    <a:pt x="17" y="28"/>
                    <a:pt x="20" y="32"/>
                  </a:cubicBezTo>
                  <a:cubicBezTo>
                    <a:pt x="20" y="33"/>
                    <a:pt x="23" y="35"/>
                    <a:pt x="23" y="3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3" name="Freeform 1823">
              <a:extLst>
                <a:ext uri="{FF2B5EF4-FFF2-40B4-BE49-F238E27FC236}">
                  <a16:creationId xmlns:a16="http://schemas.microsoft.com/office/drawing/2014/main" id="{3FBC372D-7F4A-CCC6-11C6-B66B5DF1EBD4}"/>
                </a:ext>
              </a:extLst>
            </p:cNvPr>
            <p:cNvSpPr>
              <a:spLocks/>
            </p:cNvSpPr>
            <p:nvPr/>
          </p:nvSpPr>
          <p:spPr bwMode="auto">
            <a:xfrm>
              <a:off x="3959" y="3029"/>
              <a:ext cx="39" cy="122"/>
            </a:xfrm>
            <a:custGeom>
              <a:avLst/>
              <a:gdLst>
                <a:gd name="T0" fmla="*/ 113 w 19"/>
                <a:gd name="T1" fmla="*/ 580 h 56"/>
                <a:gd name="T2" fmla="*/ 131 w 19"/>
                <a:gd name="T3" fmla="*/ 547 h 56"/>
                <a:gd name="T4" fmla="*/ 148 w 19"/>
                <a:gd name="T5" fmla="*/ 499 h 56"/>
                <a:gd name="T6" fmla="*/ 148 w 19"/>
                <a:gd name="T7" fmla="*/ 309 h 56"/>
                <a:gd name="T8" fmla="*/ 123 w 19"/>
                <a:gd name="T9" fmla="*/ 142 h 56"/>
                <a:gd name="T10" fmla="*/ 0 w 19"/>
                <a:gd name="T11" fmla="*/ 0 h 5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56">
                  <a:moveTo>
                    <a:pt x="13" y="56"/>
                  </a:moveTo>
                  <a:cubicBezTo>
                    <a:pt x="13" y="55"/>
                    <a:pt x="14" y="54"/>
                    <a:pt x="15" y="53"/>
                  </a:cubicBezTo>
                  <a:cubicBezTo>
                    <a:pt x="16" y="52"/>
                    <a:pt x="16" y="50"/>
                    <a:pt x="17" y="48"/>
                  </a:cubicBezTo>
                  <a:cubicBezTo>
                    <a:pt x="19" y="42"/>
                    <a:pt x="17" y="35"/>
                    <a:pt x="17" y="30"/>
                  </a:cubicBezTo>
                  <a:cubicBezTo>
                    <a:pt x="16" y="24"/>
                    <a:pt x="16" y="19"/>
                    <a:pt x="14" y="14"/>
                  </a:cubicBezTo>
                  <a:cubicBezTo>
                    <a:pt x="10" y="5"/>
                    <a:pt x="0" y="0"/>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4" name="Freeform 1824">
              <a:extLst>
                <a:ext uri="{FF2B5EF4-FFF2-40B4-BE49-F238E27FC236}">
                  <a16:creationId xmlns:a16="http://schemas.microsoft.com/office/drawing/2014/main" id="{62CB730E-27A1-7D50-A9EF-0C11E3DC1AD4}"/>
                </a:ext>
              </a:extLst>
            </p:cNvPr>
            <p:cNvSpPr>
              <a:spLocks/>
            </p:cNvSpPr>
            <p:nvPr/>
          </p:nvSpPr>
          <p:spPr bwMode="auto">
            <a:xfrm>
              <a:off x="3996" y="3121"/>
              <a:ext cx="50" cy="48"/>
            </a:xfrm>
            <a:custGeom>
              <a:avLst/>
              <a:gdLst>
                <a:gd name="T0" fmla="*/ 0 w 24"/>
                <a:gd name="T1" fmla="*/ 0 h 22"/>
                <a:gd name="T2" fmla="*/ 165 w 24"/>
                <a:gd name="T3" fmla="*/ 209 h 22"/>
                <a:gd name="T4" fmla="*/ 217 w 24"/>
                <a:gd name="T5" fmla="*/ 229 h 22"/>
                <a:gd name="T6" fmla="*/ 0 60000 65536"/>
                <a:gd name="T7" fmla="*/ 0 60000 65536"/>
                <a:gd name="T8" fmla="*/ 0 60000 65536"/>
              </a:gdLst>
              <a:ahLst/>
              <a:cxnLst>
                <a:cxn ang="T6">
                  <a:pos x="T0" y="T1"/>
                </a:cxn>
                <a:cxn ang="T7">
                  <a:pos x="T2" y="T3"/>
                </a:cxn>
                <a:cxn ang="T8">
                  <a:pos x="T4" y="T5"/>
                </a:cxn>
              </a:cxnLst>
              <a:rect l="0" t="0" r="r" b="b"/>
              <a:pathLst>
                <a:path w="24" h="22">
                  <a:moveTo>
                    <a:pt x="0" y="0"/>
                  </a:moveTo>
                  <a:cubicBezTo>
                    <a:pt x="4" y="8"/>
                    <a:pt x="9" y="16"/>
                    <a:pt x="18" y="20"/>
                  </a:cubicBezTo>
                  <a:cubicBezTo>
                    <a:pt x="20" y="21"/>
                    <a:pt x="22" y="22"/>
                    <a:pt x="24" y="2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5" name="Freeform 1825">
              <a:extLst>
                <a:ext uri="{FF2B5EF4-FFF2-40B4-BE49-F238E27FC236}">
                  <a16:creationId xmlns:a16="http://schemas.microsoft.com/office/drawing/2014/main" id="{7BB47DE4-D25F-D8C6-DAA7-0D923BE8D799}"/>
                </a:ext>
              </a:extLst>
            </p:cNvPr>
            <p:cNvSpPr>
              <a:spLocks/>
            </p:cNvSpPr>
            <p:nvPr/>
          </p:nvSpPr>
          <p:spPr bwMode="auto">
            <a:xfrm>
              <a:off x="3994" y="3199"/>
              <a:ext cx="23" cy="42"/>
            </a:xfrm>
            <a:custGeom>
              <a:avLst/>
              <a:gdLst>
                <a:gd name="T0" fmla="*/ 100 w 11"/>
                <a:gd name="T1" fmla="*/ 206 h 19"/>
                <a:gd name="T2" fmla="*/ 0 w 11"/>
                <a:gd name="T3" fmla="*/ 0 h 19"/>
                <a:gd name="T4" fmla="*/ 0 60000 65536"/>
                <a:gd name="T5" fmla="*/ 0 60000 65536"/>
              </a:gdLst>
              <a:ahLst/>
              <a:cxnLst>
                <a:cxn ang="T4">
                  <a:pos x="T0" y="T1"/>
                </a:cxn>
                <a:cxn ang="T5">
                  <a:pos x="T2" y="T3"/>
                </a:cxn>
              </a:cxnLst>
              <a:rect l="0" t="0" r="r" b="b"/>
              <a:pathLst>
                <a:path w="11" h="19">
                  <a:moveTo>
                    <a:pt x="11" y="19"/>
                  </a:moveTo>
                  <a:cubicBezTo>
                    <a:pt x="9" y="14"/>
                    <a:pt x="3" y="4"/>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6" name="Freeform 1826">
              <a:extLst>
                <a:ext uri="{FF2B5EF4-FFF2-40B4-BE49-F238E27FC236}">
                  <a16:creationId xmlns:a16="http://schemas.microsoft.com/office/drawing/2014/main" id="{6FA1E295-BABE-771D-EB18-7E3C9DFD92B1}"/>
                </a:ext>
              </a:extLst>
            </p:cNvPr>
            <p:cNvSpPr>
              <a:spLocks/>
            </p:cNvSpPr>
            <p:nvPr/>
          </p:nvSpPr>
          <p:spPr bwMode="auto">
            <a:xfrm>
              <a:off x="3990" y="3208"/>
              <a:ext cx="8" cy="48"/>
            </a:xfrm>
            <a:custGeom>
              <a:avLst/>
              <a:gdLst>
                <a:gd name="T0" fmla="*/ 0 w 4"/>
                <a:gd name="T1" fmla="*/ 0 h 22"/>
                <a:gd name="T2" fmla="*/ 24 w 4"/>
                <a:gd name="T3" fmla="*/ 185 h 22"/>
                <a:gd name="T4" fmla="*/ 32 w 4"/>
                <a:gd name="T5" fmla="*/ 229 h 22"/>
                <a:gd name="T6" fmla="*/ 0 60000 65536"/>
                <a:gd name="T7" fmla="*/ 0 60000 65536"/>
                <a:gd name="T8" fmla="*/ 0 60000 65536"/>
              </a:gdLst>
              <a:ahLst/>
              <a:cxnLst>
                <a:cxn ang="T6">
                  <a:pos x="T0" y="T1"/>
                </a:cxn>
                <a:cxn ang="T7">
                  <a:pos x="T2" y="T3"/>
                </a:cxn>
                <a:cxn ang="T8">
                  <a:pos x="T4" y="T5"/>
                </a:cxn>
              </a:cxnLst>
              <a:rect l="0" t="0" r="r" b="b"/>
              <a:pathLst>
                <a:path w="4" h="22">
                  <a:moveTo>
                    <a:pt x="0" y="0"/>
                  </a:moveTo>
                  <a:cubicBezTo>
                    <a:pt x="0" y="6"/>
                    <a:pt x="1" y="12"/>
                    <a:pt x="3" y="18"/>
                  </a:cubicBezTo>
                  <a:cubicBezTo>
                    <a:pt x="3" y="19"/>
                    <a:pt x="3" y="20"/>
                    <a:pt x="4" y="2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7" name="Freeform 1827">
              <a:extLst>
                <a:ext uri="{FF2B5EF4-FFF2-40B4-BE49-F238E27FC236}">
                  <a16:creationId xmlns:a16="http://schemas.microsoft.com/office/drawing/2014/main" id="{C8D3F9F7-10AA-A667-7087-6337D24038DE}"/>
                </a:ext>
              </a:extLst>
            </p:cNvPr>
            <p:cNvSpPr>
              <a:spLocks/>
            </p:cNvSpPr>
            <p:nvPr/>
          </p:nvSpPr>
          <p:spPr bwMode="auto">
            <a:xfrm>
              <a:off x="3990" y="3145"/>
              <a:ext cx="33" cy="98"/>
            </a:xfrm>
            <a:custGeom>
              <a:avLst/>
              <a:gdLst>
                <a:gd name="T0" fmla="*/ 116 w 16"/>
                <a:gd name="T1" fmla="*/ 464 h 45"/>
                <a:gd name="T2" fmla="*/ 0 w 16"/>
                <a:gd name="T3" fmla="*/ 0 h 45"/>
                <a:gd name="T4" fmla="*/ 0 60000 65536"/>
                <a:gd name="T5" fmla="*/ 0 60000 65536"/>
              </a:gdLst>
              <a:ahLst/>
              <a:cxnLst>
                <a:cxn ang="T4">
                  <a:pos x="T0" y="T1"/>
                </a:cxn>
                <a:cxn ang="T5">
                  <a:pos x="T2" y="T3"/>
                </a:cxn>
              </a:cxnLst>
              <a:rect l="0" t="0" r="r" b="b"/>
              <a:pathLst>
                <a:path w="16" h="45">
                  <a:moveTo>
                    <a:pt x="13" y="45"/>
                  </a:moveTo>
                  <a:cubicBezTo>
                    <a:pt x="16" y="30"/>
                    <a:pt x="10" y="11"/>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8" name="Freeform 1828">
              <a:extLst>
                <a:ext uri="{FF2B5EF4-FFF2-40B4-BE49-F238E27FC236}">
                  <a16:creationId xmlns:a16="http://schemas.microsoft.com/office/drawing/2014/main" id="{ED8FCC28-A573-071B-73AB-9ED73FC01EDB}"/>
                </a:ext>
              </a:extLst>
            </p:cNvPr>
            <p:cNvSpPr>
              <a:spLocks/>
            </p:cNvSpPr>
            <p:nvPr/>
          </p:nvSpPr>
          <p:spPr bwMode="auto">
            <a:xfrm>
              <a:off x="4015" y="3147"/>
              <a:ext cx="10" cy="70"/>
            </a:xfrm>
            <a:custGeom>
              <a:avLst/>
              <a:gdLst>
                <a:gd name="T0" fmla="*/ 0 w 5"/>
                <a:gd name="T1" fmla="*/ 0 h 32"/>
                <a:gd name="T2" fmla="*/ 32 w 5"/>
                <a:gd name="T3" fmla="*/ 210 h 32"/>
                <a:gd name="T4" fmla="*/ 24 w 5"/>
                <a:gd name="T5" fmla="*/ 335 h 32"/>
                <a:gd name="T6" fmla="*/ 0 60000 65536"/>
                <a:gd name="T7" fmla="*/ 0 60000 65536"/>
                <a:gd name="T8" fmla="*/ 0 60000 65536"/>
              </a:gdLst>
              <a:ahLst/>
              <a:cxnLst>
                <a:cxn ang="T6">
                  <a:pos x="T0" y="T1"/>
                </a:cxn>
                <a:cxn ang="T7">
                  <a:pos x="T2" y="T3"/>
                </a:cxn>
                <a:cxn ang="T8">
                  <a:pos x="T4" y="T5"/>
                </a:cxn>
              </a:cxnLst>
              <a:rect l="0" t="0" r="r" b="b"/>
              <a:pathLst>
                <a:path w="5" h="32">
                  <a:moveTo>
                    <a:pt x="0" y="0"/>
                  </a:moveTo>
                  <a:cubicBezTo>
                    <a:pt x="5" y="5"/>
                    <a:pt x="5" y="14"/>
                    <a:pt x="4" y="20"/>
                  </a:cubicBezTo>
                  <a:cubicBezTo>
                    <a:pt x="4" y="22"/>
                    <a:pt x="4" y="31"/>
                    <a:pt x="3"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39" name="Freeform 1829">
              <a:extLst>
                <a:ext uri="{FF2B5EF4-FFF2-40B4-BE49-F238E27FC236}">
                  <a16:creationId xmlns:a16="http://schemas.microsoft.com/office/drawing/2014/main" id="{0ED31B5B-33E6-9E2B-F7A2-B94B5AB44FD9}"/>
                </a:ext>
              </a:extLst>
            </p:cNvPr>
            <p:cNvSpPr>
              <a:spLocks/>
            </p:cNvSpPr>
            <p:nvPr/>
          </p:nvSpPr>
          <p:spPr bwMode="auto">
            <a:xfrm>
              <a:off x="4017" y="3197"/>
              <a:ext cx="29" cy="64"/>
            </a:xfrm>
            <a:custGeom>
              <a:avLst/>
              <a:gdLst>
                <a:gd name="T0" fmla="*/ 25 w 14"/>
                <a:gd name="T1" fmla="*/ 0 h 29"/>
                <a:gd name="T2" fmla="*/ 124 w 14"/>
                <a:gd name="T3" fmla="*/ 311 h 29"/>
                <a:gd name="T4" fmla="*/ 0 w 14"/>
                <a:gd name="T5" fmla="*/ 214 h 29"/>
                <a:gd name="T6" fmla="*/ 0 60000 65536"/>
                <a:gd name="T7" fmla="*/ 0 60000 65536"/>
                <a:gd name="T8" fmla="*/ 0 60000 65536"/>
              </a:gdLst>
              <a:ahLst/>
              <a:cxnLst>
                <a:cxn ang="T6">
                  <a:pos x="T0" y="T1"/>
                </a:cxn>
                <a:cxn ang="T7">
                  <a:pos x="T2" y="T3"/>
                </a:cxn>
                <a:cxn ang="T8">
                  <a:pos x="T4" y="T5"/>
                </a:cxn>
              </a:cxnLst>
              <a:rect l="0" t="0" r="r" b="b"/>
              <a:pathLst>
                <a:path w="14" h="29">
                  <a:moveTo>
                    <a:pt x="3" y="0"/>
                  </a:moveTo>
                  <a:cubicBezTo>
                    <a:pt x="11" y="13"/>
                    <a:pt x="11" y="15"/>
                    <a:pt x="14" y="29"/>
                  </a:cubicBezTo>
                  <a:cubicBezTo>
                    <a:pt x="9" y="21"/>
                    <a:pt x="4" y="29"/>
                    <a:pt x="0" y="2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0" name="Freeform 1830">
              <a:extLst>
                <a:ext uri="{FF2B5EF4-FFF2-40B4-BE49-F238E27FC236}">
                  <a16:creationId xmlns:a16="http://schemas.microsoft.com/office/drawing/2014/main" id="{7C813D3D-C785-5265-A557-A32405E1B373}"/>
                </a:ext>
              </a:extLst>
            </p:cNvPr>
            <p:cNvSpPr>
              <a:spLocks/>
            </p:cNvSpPr>
            <p:nvPr/>
          </p:nvSpPr>
          <p:spPr bwMode="auto">
            <a:xfrm>
              <a:off x="4039" y="3167"/>
              <a:ext cx="17" cy="85"/>
            </a:xfrm>
            <a:custGeom>
              <a:avLst/>
              <a:gdLst>
                <a:gd name="T0" fmla="*/ 0 w 8"/>
                <a:gd name="T1" fmla="*/ 0 h 39"/>
                <a:gd name="T2" fmla="*/ 49 w 8"/>
                <a:gd name="T3" fmla="*/ 403 h 39"/>
                <a:gd name="T4" fmla="*/ 0 60000 65536"/>
                <a:gd name="T5" fmla="*/ 0 60000 65536"/>
              </a:gdLst>
              <a:ahLst/>
              <a:cxnLst>
                <a:cxn ang="T4">
                  <a:pos x="T0" y="T1"/>
                </a:cxn>
                <a:cxn ang="T5">
                  <a:pos x="T2" y="T3"/>
                </a:cxn>
              </a:cxnLst>
              <a:rect l="0" t="0" r="r" b="b"/>
              <a:pathLst>
                <a:path w="8" h="39">
                  <a:moveTo>
                    <a:pt x="0" y="0"/>
                  </a:moveTo>
                  <a:cubicBezTo>
                    <a:pt x="8" y="7"/>
                    <a:pt x="6" y="30"/>
                    <a:pt x="5"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1" name="Freeform 1831">
              <a:extLst>
                <a:ext uri="{FF2B5EF4-FFF2-40B4-BE49-F238E27FC236}">
                  <a16:creationId xmlns:a16="http://schemas.microsoft.com/office/drawing/2014/main" id="{62D6C0C3-9F95-D624-8FB4-854C8B4875FC}"/>
                </a:ext>
              </a:extLst>
            </p:cNvPr>
            <p:cNvSpPr>
              <a:spLocks/>
            </p:cNvSpPr>
            <p:nvPr/>
          </p:nvSpPr>
          <p:spPr bwMode="auto">
            <a:xfrm>
              <a:off x="4076" y="3197"/>
              <a:ext cx="29" cy="62"/>
            </a:xfrm>
            <a:custGeom>
              <a:avLst/>
              <a:gdLst>
                <a:gd name="T0" fmla="*/ 124 w 14"/>
                <a:gd name="T1" fmla="*/ 303 h 28"/>
                <a:gd name="T2" fmla="*/ 81 w 14"/>
                <a:gd name="T3" fmla="*/ 153 h 28"/>
                <a:gd name="T4" fmla="*/ 0 w 14"/>
                <a:gd name="T5" fmla="*/ 0 h 28"/>
                <a:gd name="T6" fmla="*/ 0 60000 65536"/>
                <a:gd name="T7" fmla="*/ 0 60000 65536"/>
                <a:gd name="T8" fmla="*/ 0 60000 65536"/>
              </a:gdLst>
              <a:ahLst/>
              <a:cxnLst>
                <a:cxn ang="T6">
                  <a:pos x="T0" y="T1"/>
                </a:cxn>
                <a:cxn ang="T7">
                  <a:pos x="T2" y="T3"/>
                </a:cxn>
                <a:cxn ang="T8">
                  <a:pos x="T4" y="T5"/>
                </a:cxn>
              </a:cxnLst>
              <a:rect l="0" t="0" r="r" b="b"/>
              <a:pathLst>
                <a:path w="14" h="28">
                  <a:moveTo>
                    <a:pt x="14" y="28"/>
                  </a:moveTo>
                  <a:cubicBezTo>
                    <a:pt x="12" y="21"/>
                    <a:pt x="12" y="21"/>
                    <a:pt x="9" y="14"/>
                  </a:cubicBezTo>
                  <a:cubicBezTo>
                    <a:pt x="6" y="9"/>
                    <a:pt x="2"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2" name="Freeform 1832">
              <a:extLst>
                <a:ext uri="{FF2B5EF4-FFF2-40B4-BE49-F238E27FC236}">
                  <a16:creationId xmlns:a16="http://schemas.microsoft.com/office/drawing/2014/main" id="{D32A7553-700E-FB33-783F-8CDA88425259}"/>
                </a:ext>
              </a:extLst>
            </p:cNvPr>
            <p:cNvSpPr>
              <a:spLocks/>
            </p:cNvSpPr>
            <p:nvPr/>
          </p:nvSpPr>
          <p:spPr bwMode="auto">
            <a:xfrm>
              <a:off x="4066" y="3186"/>
              <a:ext cx="14" cy="70"/>
            </a:xfrm>
            <a:custGeom>
              <a:avLst/>
              <a:gdLst>
                <a:gd name="T0" fmla="*/ 0 w 7"/>
                <a:gd name="T1" fmla="*/ 0 h 32"/>
                <a:gd name="T2" fmla="*/ 8 w 7"/>
                <a:gd name="T3" fmla="*/ 149 h 32"/>
                <a:gd name="T4" fmla="*/ 56 w 7"/>
                <a:gd name="T5" fmla="*/ 335 h 32"/>
                <a:gd name="T6" fmla="*/ 0 60000 65536"/>
                <a:gd name="T7" fmla="*/ 0 60000 65536"/>
                <a:gd name="T8" fmla="*/ 0 60000 65536"/>
              </a:gdLst>
              <a:ahLst/>
              <a:cxnLst>
                <a:cxn ang="T6">
                  <a:pos x="T0" y="T1"/>
                </a:cxn>
                <a:cxn ang="T7">
                  <a:pos x="T2" y="T3"/>
                </a:cxn>
                <a:cxn ang="T8">
                  <a:pos x="T4" y="T5"/>
                </a:cxn>
              </a:cxnLst>
              <a:rect l="0" t="0" r="r" b="b"/>
              <a:pathLst>
                <a:path w="7" h="32">
                  <a:moveTo>
                    <a:pt x="0" y="0"/>
                  </a:moveTo>
                  <a:cubicBezTo>
                    <a:pt x="0" y="5"/>
                    <a:pt x="0" y="10"/>
                    <a:pt x="1" y="14"/>
                  </a:cubicBezTo>
                  <a:cubicBezTo>
                    <a:pt x="3" y="20"/>
                    <a:pt x="4" y="27"/>
                    <a:pt x="7"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3" name="Line 1833">
              <a:extLst>
                <a:ext uri="{FF2B5EF4-FFF2-40B4-BE49-F238E27FC236}">
                  <a16:creationId xmlns:a16="http://schemas.microsoft.com/office/drawing/2014/main" id="{388290AF-7D54-7D00-97E4-1439F3BC90A0}"/>
                </a:ext>
              </a:extLst>
            </p:cNvPr>
            <p:cNvSpPr>
              <a:spLocks noChangeShapeType="1"/>
            </p:cNvSpPr>
            <p:nvPr/>
          </p:nvSpPr>
          <p:spPr bwMode="auto">
            <a:xfrm>
              <a:off x="4084" y="3265"/>
              <a:ext cx="1" cy="1"/>
            </a:xfrm>
            <a:prstGeom prst="line">
              <a:avLst/>
            </a:prstGeom>
            <a:noFill/>
            <a:ln w="6350" cap="rnd">
              <a:solidFill>
                <a:srgbClr val="E6BFBB"/>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844" name="Freeform 1834">
              <a:extLst>
                <a:ext uri="{FF2B5EF4-FFF2-40B4-BE49-F238E27FC236}">
                  <a16:creationId xmlns:a16="http://schemas.microsoft.com/office/drawing/2014/main" id="{773FAA82-9175-B851-6FDF-967F0218A706}"/>
                </a:ext>
              </a:extLst>
            </p:cNvPr>
            <p:cNvSpPr>
              <a:spLocks/>
            </p:cNvSpPr>
            <p:nvPr/>
          </p:nvSpPr>
          <p:spPr bwMode="auto">
            <a:xfrm>
              <a:off x="4054" y="3219"/>
              <a:ext cx="6" cy="37"/>
            </a:xfrm>
            <a:custGeom>
              <a:avLst/>
              <a:gdLst>
                <a:gd name="T0" fmla="*/ 0 w 3"/>
                <a:gd name="T1" fmla="*/ 0 h 17"/>
                <a:gd name="T2" fmla="*/ 24 w 3"/>
                <a:gd name="T3" fmla="*/ 176 h 17"/>
                <a:gd name="T4" fmla="*/ 0 60000 65536"/>
                <a:gd name="T5" fmla="*/ 0 60000 65536"/>
              </a:gdLst>
              <a:ahLst/>
              <a:cxnLst>
                <a:cxn ang="T4">
                  <a:pos x="T0" y="T1"/>
                </a:cxn>
                <a:cxn ang="T5">
                  <a:pos x="T2" y="T3"/>
                </a:cxn>
              </a:cxnLst>
              <a:rect l="0" t="0" r="r" b="b"/>
              <a:pathLst>
                <a:path w="3" h="17">
                  <a:moveTo>
                    <a:pt x="0" y="0"/>
                  </a:moveTo>
                  <a:cubicBezTo>
                    <a:pt x="0" y="6"/>
                    <a:pt x="1" y="12"/>
                    <a:pt x="3" y="1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5" name="Line 1835">
              <a:extLst>
                <a:ext uri="{FF2B5EF4-FFF2-40B4-BE49-F238E27FC236}">
                  <a16:creationId xmlns:a16="http://schemas.microsoft.com/office/drawing/2014/main" id="{B7C5AC7A-3B2D-1AAD-E0D3-85A482536F08}"/>
                </a:ext>
              </a:extLst>
            </p:cNvPr>
            <p:cNvSpPr>
              <a:spLocks noChangeShapeType="1"/>
            </p:cNvSpPr>
            <p:nvPr/>
          </p:nvSpPr>
          <p:spPr bwMode="auto">
            <a:xfrm>
              <a:off x="4046" y="3280"/>
              <a:ext cx="1" cy="1"/>
            </a:xfrm>
            <a:prstGeom prst="line">
              <a:avLst/>
            </a:prstGeom>
            <a:noFill/>
            <a:ln w="6350" cap="rnd">
              <a:solidFill>
                <a:srgbClr val="E6BFBB"/>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846" name="Line 1836">
              <a:extLst>
                <a:ext uri="{FF2B5EF4-FFF2-40B4-BE49-F238E27FC236}">
                  <a16:creationId xmlns:a16="http://schemas.microsoft.com/office/drawing/2014/main" id="{15803EBD-7E78-03EC-2744-D49125F588DF}"/>
                </a:ext>
              </a:extLst>
            </p:cNvPr>
            <p:cNvSpPr>
              <a:spLocks noChangeShapeType="1"/>
            </p:cNvSpPr>
            <p:nvPr/>
          </p:nvSpPr>
          <p:spPr bwMode="auto">
            <a:xfrm>
              <a:off x="4050" y="3280"/>
              <a:ext cx="1" cy="1"/>
            </a:xfrm>
            <a:prstGeom prst="line">
              <a:avLst/>
            </a:prstGeom>
            <a:noFill/>
            <a:ln w="6350" cap="rnd">
              <a:solidFill>
                <a:srgbClr val="E6BFBB"/>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1847" name="Freeform 1837">
              <a:extLst>
                <a:ext uri="{FF2B5EF4-FFF2-40B4-BE49-F238E27FC236}">
                  <a16:creationId xmlns:a16="http://schemas.microsoft.com/office/drawing/2014/main" id="{CCE8D200-D1C5-38D8-3E95-617D409EEA70}"/>
                </a:ext>
              </a:extLst>
            </p:cNvPr>
            <p:cNvSpPr>
              <a:spLocks/>
            </p:cNvSpPr>
            <p:nvPr/>
          </p:nvSpPr>
          <p:spPr bwMode="auto">
            <a:xfrm>
              <a:off x="3986" y="2994"/>
              <a:ext cx="16" cy="35"/>
            </a:xfrm>
            <a:custGeom>
              <a:avLst/>
              <a:gdLst>
                <a:gd name="T0" fmla="*/ 0 w 8"/>
                <a:gd name="T1" fmla="*/ 0 h 16"/>
                <a:gd name="T2" fmla="*/ 64 w 8"/>
                <a:gd name="T3" fmla="*/ 168 h 16"/>
                <a:gd name="T4" fmla="*/ 0 60000 65536"/>
                <a:gd name="T5" fmla="*/ 0 60000 65536"/>
              </a:gdLst>
              <a:ahLst/>
              <a:cxnLst>
                <a:cxn ang="T4">
                  <a:pos x="T0" y="T1"/>
                </a:cxn>
                <a:cxn ang="T5">
                  <a:pos x="T2" y="T3"/>
                </a:cxn>
              </a:cxnLst>
              <a:rect l="0" t="0" r="r" b="b"/>
              <a:pathLst>
                <a:path w="8" h="16">
                  <a:moveTo>
                    <a:pt x="0" y="0"/>
                  </a:moveTo>
                  <a:cubicBezTo>
                    <a:pt x="4" y="8"/>
                    <a:pt x="8" y="16"/>
                    <a:pt x="8" y="1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8" name="Freeform 1838">
              <a:extLst>
                <a:ext uri="{FF2B5EF4-FFF2-40B4-BE49-F238E27FC236}">
                  <a16:creationId xmlns:a16="http://schemas.microsoft.com/office/drawing/2014/main" id="{9F9409A9-9BCA-26C5-AD97-65DA9381CFEC}"/>
                </a:ext>
              </a:extLst>
            </p:cNvPr>
            <p:cNvSpPr>
              <a:spLocks/>
            </p:cNvSpPr>
            <p:nvPr/>
          </p:nvSpPr>
          <p:spPr bwMode="auto">
            <a:xfrm>
              <a:off x="4009" y="2992"/>
              <a:ext cx="32" cy="74"/>
            </a:xfrm>
            <a:custGeom>
              <a:avLst/>
              <a:gdLst>
                <a:gd name="T0" fmla="*/ 0 w 16"/>
                <a:gd name="T1" fmla="*/ 0 h 34"/>
                <a:gd name="T2" fmla="*/ 128 w 16"/>
                <a:gd name="T3" fmla="*/ 350 h 34"/>
                <a:gd name="T4" fmla="*/ 0 60000 65536"/>
                <a:gd name="T5" fmla="*/ 0 60000 65536"/>
              </a:gdLst>
              <a:ahLst/>
              <a:cxnLst>
                <a:cxn ang="T4">
                  <a:pos x="T0" y="T1"/>
                </a:cxn>
                <a:cxn ang="T5">
                  <a:pos x="T2" y="T3"/>
                </a:cxn>
              </a:cxnLst>
              <a:rect l="0" t="0" r="r" b="b"/>
              <a:pathLst>
                <a:path w="16" h="34">
                  <a:moveTo>
                    <a:pt x="0" y="0"/>
                  </a:moveTo>
                  <a:cubicBezTo>
                    <a:pt x="6" y="9"/>
                    <a:pt x="14" y="25"/>
                    <a:pt x="16" y="3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49" name="Freeform 1839">
              <a:extLst>
                <a:ext uri="{FF2B5EF4-FFF2-40B4-BE49-F238E27FC236}">
                  <a16:creationId xmlns:a16="http://schemas.microsoft.com/office/drawing/2014/main" id="{0A5BCB3B-35EE-57A6-EFC5-5001D7C6BABD}"/>
                </a:ext>
              </a:extLst>
            </p:cNvPr>
            <p:cNvSpPr>
              <a:spLocks/>
            </p:cNvSpPr>
            <p:nvPr/>
          </p:nvSpPr>
          <p:spPr bwMode="auto">
            <a:xfrm>
              <a:off x="3982" y="2994"/>
              <a:ext cx="12" cy="76"/>
            </a:xfrm>
            <a:custGeom>
              <a:avLst/>
              <a:gdLst>
                <a:gd name="T0" fmla="*/ 48 w 6"/>
                <a:gd name="T1" fmla="*/ 358 h 35"/>
                <a:gd name="T2" fmla="*/ 0 w 6"/>
                <a:gd name="T3" fmla="*/ 0 h 35"/>
                <a:gd name="T4" fmla="*/ 0 60000 65536"/>
                <a:gd name="T5" fmla="*/ 0 60000 65536"/>
              </a:gdLst>
              <a:ahLst/>
              <a:cxnLst>
                <a:cxn ang="T4">
                  <a:pos x="T0" y="T1"/>
                </a:cxn>
                <a:cxn ang="T5">
                  <a:pos x="T2" y="T3"/>
                </a:cxn>
              </a:cxnLst>
              <a:rect l="0" t="0" r="r" b="b"/>
              <a:pathLst>
                <a:path w="6" h="35">
                  <a:moveTo>
                    <a:pt x="6" y="35"/>
                  </a:moveTo>
                  <a:cubicBezTo>
                    <a:pt x="6" y="21"/>
                    <a:pt x="4" y="7"/>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0" name="Freeform 1840">
              <a:extLst>
                <a:ext uri="{FF2B5EF4-FFF2-40B4-BE49-F238E27FC236}">
                  <a16:creationId xmlns:a16="http://schemas.microsoft.com/office/drawing/2014/main" id="{FDBD2A05-133D-B5FC-1BE2-66B5B6A973DE}"/>
                </a:ext>
              </a:extLst>
            </p:cNvPr>
            <p:cNvSpPr>
              <a:spLocks/>
            </p:cNvSpPr>
            <p:nvPr/>
          </p:nvSpPr>
          <p:spPr bwMode="auto">
            <a:xfrm>
              <a:off x="3914" y="2902"/>
              <a:ext cx="35" cy="50"/>
            </a:xfrm>
            <a:custGeom>
              <a:avLst/>
              <a:gdLst>
                <a:gd name="T0" fmla="*/ 0 w 17"/>
                <a:gd name="T1" fmla="*/ 52 h 23"/>
                <a:gd name="T2" fmla="*/ 68 w 17"/>
                <a:gd name="T3" fmla="*/ 174 h 23"/>
                <a:gd name="T4" fmla="*/ 89 w 17"/>
                <a:gd name="T5" fmla="*/ 237 h 23"/>
                <a:gd name="T6" fmla="*/ 124 w 17"/>
                <a:gd name="T7" fmla="*/ 0 h 23"/>
                <a:gd name="T8" fmla="*/ 148 w 17"/>
                <a:gd name="T9" fmla="*/ 93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3">
                  <a:moveTo>
                    <a:pt x="0" y="5"/>
                  </a:moveTo>
                  <a:cubicBezTo>
                    <a:pt x="1" y="9"/>
                    <a:pt x="6" y="12"/>
                    <a:pt x="8" y="17"/>
                  </a:cubicBezTo>
                  <a:cubicBezTo>
                    <a:pt x="9" y="19"/>
                    <a:pt x="9" y="21"/>
                    <a:pt x="10" y="23"/>
                  </a:cubicBezTo>
                  <a:cubicBezTo>
                    <a:pt x="8" y="18"/>
                    <a:pt x="12" y="6"/>
                    <a:pt x="14" y="0"/>
                  </a:cubicBezTo>
                  <a:cubicBezTo>
                    <a:pt x="15" y="3"/>
                    <a:pt x="16" y="7"/>
                    <a:pt x="17" y="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1" name="Freeform 1841">
              <a:extLst>
                <a:ext uri="{FF2B5EF4-FFF2-40B4-BE49-F238E27FC236}">
                  <a16:creationId xmlns:a16="http://schemas.microsoft.com/office/drawing/2014/main" id="{B2897D40-86FC-6CAA-4CD9-9B6405712E59}"/>
                </a:ext>
              </a:extLst>
            </p:cNvPr>
            <p:cNvSpPr>
              <a:spLocks/>
            </p:cNvSpPr>
            <p:nvPr/>
          </p:nvSpPr>
          <p:spPr bwMode="auto">
            <a:xfrm>
              <a:off x="3947" y="2887"/>
              <a:ext cx="12" cy="37"/>
            </a:xfrm>
            <a:custGeom>
              <a:avLst/>
              <a:gdLst>
                <a:gd name="T0" fmla="*/ 8 w 6"/>
                <a:gd name="T1" fmla="*/ 176 h 17"/>
                <a:gd name="T2" fmla="*/ 48 w 6"/>
                <a:gd name="T3" fmla="*/ 0 h 17"/>
                <a:gd name="T4" fmla="*/ 0 60000 65536"/>
                <a:gd name="T5" fmla="*/ 0 60000 65536"/>
              </a:gdLst>
              <a:ahLst/>
              <a:cxnLst>
                <a:cxn ang="T4">
                  <a:pos x="T0" y="T1"/>
                </a:cxn>
                <a:cxn ang="T5">
                  <a:pos x="T2" y="T3"/>
                </a:cxn>
              </a:cxnLst>
              <a:rect l="0" t="0" r="r" b="b"/>
              <a:pathLst>
                <a:path w="6" h="17">
                  <a:moveTo>
                    <a:pt x="1" y="17"/>
                  </a:moveTo>
                  <a:cubicBezTo>
                    <a:pt x="0" y="14"/>
                    <a:pt x="4" y="3"/>
                    <a:pt x="6"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2" name="Freeform 1842">
              <a:extLst>
                <a:ext uri="{FF2B5EF4-FFF2-40B4-BE49-F238E27FC236}">
                  <a16:creationId xmlns:a16="http://schemas.microsoft.com/office/drawing/2014/main" id="{425393EE-8560-5819-6E99-5C76011C8526}"/>
                </a:ext>
              </a:extLst>
            </p:cNvPr>
            <p:cNvSpPr>
              <a:spLocks/>
            </p:cNvSpPr>
            <p:nvPr/>
          </p:nvSpPr>
          <p:spPr bwMode="auto">
            <a:xfrm>
              <a:off x="3959" y="2887"/>
              <a:ext cx="21" cy="19"/>
            </a:xfrm>
            <a:custGeom>
              <a:avLst/>
              <a:gdLst>
                <a:gd name="T0" fmla="*/ 0 w 10"/>
                <a:gd name="T1" fmla="*/ 0 h 9"/>
                <a:gd name="T2" fmla="*/ 92 w 10"/>
                <a:gd name="T3" fmla="*/ 84 h 9"/>
                <a:gd name="T4" fmla="*/ 0 60000 65536"/>
                <a:gd name="T5" fmla="*/ 0 60000 65536"/>
              </a:gdLst>
              <a:ahLst/>
              <a:cxnLst>
                <a:cxn ang="T4">
                  <a:pos x="T0" y="T1"/>
                </a:cxn>
                <a:cxn ang="T5">
                  <a:pos x="T2" y="T3"/>
                </a:cxn>
              </a:cxnLst>
              <a:rect l="0" t="0" r="r" b="b"/>
              <a:pathLst>
                <a:path w="10" h="9">
                  <a:moveTo>
                    <a:pt x="0" y="0"/>
                  </a:moveTo>
                  <a:cubicBezTo>
                    <a:pt x="3" y="1"/>
                    <a:pt x="8" y="6"/>
                    <a:pt x="10" y="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3" name="Freeform 1843">
              <a:extLst>
                <a:ext uri="{FF2B5EF4-FFF2-40B4-BE49-F238E27FC236}">
                  <a16:creationId xmlns:a16="http://schemas.microsoft.com/office/drawing/2014/main" id="{5FA75681-CD8E-281B-3C2D-03FFCB5C782B}"/>
                </a:ext>
              </a:extLst>
            </p:cNvPr>
            <p:cNvSpPr>
              <a:spLocks/>
            </p:cNvSpPr>
            <p:nvPr/>
          </p:nvSpPr>
          <p:spPr bwMode="auto">
            <a:xfrm>
              <a:off x="3964" y="2832"/>
              <a:ext cx="26" cy="81"/>
            </a:xfrm>
            <a:custGeom>
              <a:avLst/>
              <a:gdLst>
                <a:gd name="T0" fmla="*/ 80 w 13"/>
                <a:gd name="T1" fmla="*/ 387 h 37"/>
                <a:gd name="T2" fmla="*/ 72 w 13"/>
                <a:gd name="T3" fmla="*/ 201 h 37"/>
                <a:gd name="T4" fmla="*/ 8 w 13"/>
                <a:gd name="T5" fmla="*/ 0 h 37"/>
                <a:gd name="T6" fmla="*/ 0 w 13"/>
                <a:gd name="T7" fmla="*/ 85 h 37"/>
                <a:gd name="T8" fmla="*/ 16 w 13"/>
                <a:gd name="T9" fmla="*/ 210 h 37"/>
                <a:gd name="T10" fmla="*/ 56 w 13"/>
                <a:gd name="T11" fmla="*/ 346 h 3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37">
                  <a:moveTo>
                    <a:pt x="10" y="37"/>
                  </a:moveTo>
                  <a:cubicBezTo>
                    <a:pt x="13" y="34"/>
                    <a:pt x="10" y="23"/>
                    <a:pt x="9" y="19"/>
                  </a:cubicBezTo>
                  <a:cubicBezTo>
                    <a:pt x="8" y="13"/>
                    <a:pt x="4" y="6"/>
                    <a:pt x="1" y="0"/>
                  </a:cubicBezTo>
                  <a:cubicBezTo>
                    <a:pt x="0" y="2"/>
                    <a:pt x="1" y="6"/>
                    <a:pt x="0" y="8"/>
                  </a:cubicBezTo>
                  <a:cubicBezTo>
                    <a:pt x="0" y="12"/>
                    <a:pt x="1" y="16"/>
                    <a:pt x="2" y="20"/>
                  </a:cubicBezTo>
                  <a:cubicBezTo>
                    <a:pt x="4" y="24"/>
                    <a:pt x="7" y="29"/>
                    <a:pt x="7" y="3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4" name="Freeform 1844">
              <a:extLst>
                <a:ext uri="{FF2B5EF4-FFF2-40B4-BE49-F238E27FC236}">
                  <a16:creationId xmlns:a16="http://schemas.microsoft.com/office/drawing/2014/main" id="{5BE5A91D-4DE3-9B48-54CF-157DADEDE3C7}"/>
                </a:ext>
              </a:extLst>
            </p:cNvPr>
            <p:cNvSpPr>
              <a:spLocks/>
            </p:cNvSpPr>
            <p:nvPr/>
          </p:nvSpPr>
          <p:spPr bwMode="auto">
            <a:xfrm>
              <a:off x="3945" y="2839"/>
              <a:ext cx="27" cy="50"/>
            </a:xfrm>
            <a:custGeom>
              <a:avLst/>
              <a:gdLst>
                <a:gd name="T0" fmla="*/ 0 w 13"/>
                <a:gd name="T1" fmla="*/ 0 h 23"/>
                <a:gd name="T2" fmla="*/ 64 w 13"/>
                <a:gd name="T3" fmla="*/ 141 h 23"/>
                <a:gd name="T4" fmla="*/ 116 w 13"/>
                <a:gd name="T5" fmla="*/ 237 h 23"/>
                <a:gd name="T6" fmla="*/ 0 60000 65536"/>
                <a:gd name="T7" fmla="*/ 0 60000 65536"/>
                <a:gd name="T8" fmla="*/ 0 60000 65536"/>
              </a:gdLst>
              <a:ahLst/>
              <a:cxnLst>
                <a:cxn ang="T6">
                  <a:pos x="T0" y="T1"/>
                </a:cxn>
                <a:cxn ang="T7">
                  <a:pos x="T2" y="T3"/>
                </a:cxn>
                <a:cxn ang="T8">
                  <a:pos x="T4" y="T5"/>
                </a:cxn>
              </a:cxnLst>
              <a:rect l="0" t="0" r="r" b="b"/>
              <a:pathLst>
                <a:path w="13" h="23">
                  <a:moveTo>
                    <a:pt x="0" y="0"/>
                  </a:moveTo>
                  <a:cubicBezTo>
                    <a:pt x="3" y="4"/>
                    <a:pt x="4" y="10"/>
                    <a:pt x="7" y="14"/>
                  </a:cubicBezTo>
                  <a:cubicBezTo>
                    <a:pt x="8" y="17"/>
                    <a:pt x="11" y="22"/>
                    <a:pt x="13" y="2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5" name="Freeform 1845">
              <a:extLst>
                <a:ext uri="{FF2B5EF4-FFF2-40B4-BE49-F238E27FC236}">
                  <a16:creationId xmlns:a16="http://schemas.microsoft.com/office/drawing/2014/main" id="{8ECF2AEA-0C88-54A9-B402-7E9BA67234DF}"/>
                </a:ext>
              </a:extLst>
            </p:cNvPr>
            <p:cNvSpPr>
              <a:spLocks/>
            </p:cNvSpPr>
            <p:nvPr/>
          </p:nvSpPr>
          <p:spPr bwMode="auto">
            <a:xfrm>
              <a:off x="3916" y="2830"/>
              <a:ext cx="9" cy="90"/>
            </a:xfrm>
            <a:custGeom>
              <a:avLst/>
              <a:gdLst>
                <a:gd name="T0" fmla="*/ 0 w 4"/>
                <a:gd name="T1" fmla="*/ 0 h 41"/>
                <a:gd name="T2" fmla="*/ 36 w 4"/>
                <a:gd name="T3" fmla="*/ 285 h 41"/>
                <a:gd name="T4" fmla="*/ 25 w 4"/>
                <a:gd name="T5" fmla="*/ 435 h 41"/>
                <a:gd name="T6" fmla="*/ 0 60000 65536"/>
                <a:gd name="T7" fmla="*/ 0 60000 65536"/>
                <a:gd name="T8" fmla="*/ 0 60000 65536"/>
              </a:gdLst>
              <a:ahLst/>
              <a:cxnLst>
                <a:cxn ang="T6">
                  <a:pos x="T0" y="T1"/>
                </a:cxn>
                <a:cxn ang="T7">
                  <a:pos x="T2" y="T3"/>
                </a:cxn>
                <a:cxn ang="T8">
                  <a:pos x="T4" y="T5"/>
                </a:cxn>
              </a:cxnLst>
              <a:rect l="0" t="0" r="r" b="b"/>
              <a:pathLst>
                <a:path w="4" h="41">
                  <a:moveTo>
                    <a:pt x="0" y="0"/>
                  </a:moveTo>
                  <a:cubicBezTo>
                    <a:pt x="3" y="9"/>
                    <a:pt x="4" y="18"/>
                    <a:pt x="3" y="27"/>
                  </a:cubicBezTo>
                  <a:cubicBezTo>
                    <a:pt x="2" y="31"/>
                    <a:pt x="3" y="36"/>
                    <a:pt x="2" y="4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6" name="Freeform 1846">
              <a:extLst>
                <a:ext uri="{FF2B5EF4-FFF2-40B4-BE49-F238E27FC236}">
                  <a16:creationId xmlns:a16="http://schemas.microsoft.com/office/drawing/2014/main" id="{A5FB43FC-1834-CC20-D7BE-47E44EC2F8D3}"/>
                </a:ext>
              </a:extLst>
            </p:cNvPr>
            <p:cNvSpPr>
              <a:spLocks/>
            </p:cNvSpPr>
            <p:nvPr/>
          </p:nvSpPr>
          <p:spPr bwMode="auto">
            <a:xfrm>
              <a:off x="3918" y="2830"/>
              <a:ext cx="25" cy="74"/>
            </a:xfrm>
            <a:custGeom>
              <a:avLst/>
              <a:gdLst>
                <a:gd name="T0" fmla="*/ 0 w 12"/>
                <a:gd name="T1" fmla="*/ 0 h 34"/>
                <a:gd name="T2" fmla="*/ 108 w 12"/>
                <a:gd name="T3" fmla="*/ 350 h 34"/>
                <a:gd name="T4" fmla="*/ 0 60000 65536"/>
                <a:gd name="T5" fmla="*/ 0 60000 65536"/>
              </a:gdLst>
              <a:ahLst/>
              <a:cxnLst>
                <a:cxn ang="T4">
                  <a:pos x="T0" y="T1"/>
                </a:cxn>
                <a:cxn ang="T5">
                  <a:pos x="T2" y="T3"/>
                </a:cxn>
              </a:cxnLst>
              <a:rect l="0" t="0" r="r" b="b"/>
              <a:pathLst>
                <a:path w="12" h="34">
                  <a:moveTo>
                    <a:pt x="0" y="0"/>
                  </a:moveTo>
                  <a:cubicBezTo>
                    <a:pt x="6" y="11"/>
                    <a:pt x="8" y="23"/>
                    <a:pt x="12" y="3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7" name="Freeform 1847">
              <a:extLst>
                <a:ext uri="{FF2B5EF4-FFF2-40B4-BE49-F238E27FC236}">
                  <a16:creationId xmlns:a16="http://schemas.microsoft.com/office/drawing/2014/main" id="{1FAC004D-0988-83A0-EDF8-8ED98A65783C}"/>
                </a:ext>
              </a:extLst>
            </p:cNvPr>
            <p:cNvSpPr>
              <a:spLocks/>
            </p:cNvSpPr>
            <p:nvPr/>
          </p:nvSpPr>
          <p:spPr bwMode="auto">
            <a:xfrm>
              <a:off x="4392" y="2071"/>
              <a:ext cx="39" cy="46"/>
            </a:xfrm>
            <a:custGeom>
              <a:avLst/>
              <a:gdLst>
                <a:gd name="T0" fmla="*/ 0 w 19"/>
                <a:gd name="T1" fmla="*/ 20 h 21"/>
                <a:gd name="T2" fmla="*/ 164 w 19"/>
                <a:gd name="T3" fmla="*/ 221 h 21"/>
                <a:gd name="T4" fmla="*/ 164 w 19"/>
                <a:gd name="T5" fmla="*/ 0 h 21"/>
                <a:gd name="T6" fmla="*/ 0 60000 65536"/>
                <a:gd name="T7" fmla="*/ 0 60000 65536"/>
                <a:gd name="T8" fmla="*/ 0 60000 65536"/>
              </a:gdLst>
              <a:ahLst/>
              <a:cxnLst>
                <a:cxn ang="T6">
                  <a:pos x="T0" y="T1"/>
                </a:cxn>
                <a:cxn ang="T7">
                  <a:pos x="T2" y="T3"/>
                </a:cxn>
                <a:cxn ang="T8">
                  <a:pos x="T4" y="T5"/>
                </a:cxn>
              </a:cxnLst>
              <a:rect l="0" t="0" r="r" b="b"/>
              <a:pathLst>
                <a:path w="19" h="21">
                  <a:moveTo>
                    <a:pt x="0" y="2"/>
                  </a:moveTo>
                  <a:cubicBezTo>
                    <a:pt x="3" y="9"/>
                    <a:pt x="12" y="19"/>
                    <a:pt x="19" y="21"/>
                  </a:cubicBezTo>
                  <a:cubicBezTo>
                    <a:pt x="17" y="14"/>
                    <a:pt x="19" y="7"/>
                    <a:pt x="19"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8" name="Freeform 1848">
              <a:extLst>
                <a:ext uri="{FF2B5EF4-FFF2-40B4-BE49-F238E27FC236}">
                  <a16:creationId xmlns:a16="http://schemas.microsoft.com/office/drawing/2014/main" id="{0C601C99-50F4-9E73-D238-AC6515BD648F}"/>
                </a:ext>
              </a:extLst>
            </p:cNvPr>
            <p:cNvSpPr>
              <a:spLocks/>
            </p:cNvSpPr>
            <p:nvPr/>
          </p:nvSpPr>
          <p:spPr bwMode="auto">
            <a:xfrm>
              <a:off x="4431" y="2065"/>
              <a:ext cx="22" cy="35"/>
            </a:xfrm>
            <a:custGeom>
              <a:avLst/>
              <a:gdLst>
                <a:gd name="T0" fmla="*/ 88 w 11"/>
                <a:gd name="T1" fmla="*/ 0 h 16"/>
                <a:gd name="T2" fmla="*/ 24 w 11"/>
                <a:gd name="T3" fmla="*/ 133 h 16"/>
                <a:gd name="T4" fmla="*/ 0 w 11"/>
                <a:gd name="T5" fmla="*/ 168 h 16"/>
                <a:gd name="T6" fmla="*/ 0 60000 65536"/>
                <a:gd name="T7" fmla="*/ 0 60000 65536"/>
                <a:gd name="T8" fmla="*/ 0 60000 65536"/>
              </a:gdLst>
              <a:ahLst/>
              <a:cxnLst>
                <a:cxn ang="T6">
                  <a:pos x="T0" y="T1"/>
                </a:cxn>
                <a:cxn ang="T7">
                  <a:pos x="T2" y="T3"/>
                </a:cxn>
                <a:cxn ang="T8">
                  <a:pos x="T4" y="T5"/>
                </a:cxn>
              </a:cxnLst>
              <a:rect l="0" t="0" r="r" b="b"/>
              <a:pathLst>
                <a:path w="11" h="16">
                  <a:moveTo>
                    <a:pt x="11" y="0"/>
                  </a:moveTo>
                  <a:cubicBezTo>
                    <a:pt x="10" y="5"/>
                    <a:pt x="6" y="10"/>
                    <a:pt x="3" y="13"/>
                  </a:cubicBezTo>
                  <a:cubicBezTo>
                    <a:pt x="2" y="14"/>
                    <a:pt x="0" y="16"/>
                    <a:pt x="0" y="1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59" name="Freeform 1849">
              <a:extLst>
                <a:ext uri="{FF2B5EF4-FFF2-40B4-BE49-F238E27FC236}">
                  <a16:creationId xmlns:a16="http://schemas.microsoft.com/office/drawing/2014/main" id="{688D6ED1-C55B-2D72-0E77-9EA462BA1071}"/>
                </a:ext>
              </a:extLst>
            </p:cNvPr>
            <p:cNvSpPr>
              <a:spLocks/>
            </p:cNvSpPr>
            <p:nvPr/>
          </p:nvSpPr>
          <p:spPr bwMode="auto">
            <a:xfrm>
              <a:off x="4402" y="2097"/>
              <a:ext cx="37" cy="73"/>
            </a:xfrm>
            <a:custGeom>
              <a:avLst/>
              <a:gdLst>
                <a:gd name="T0" fmla="*/ 8 w 18"/>
                <a:gd name="T1" fmla="*/ 0 h 33"/>
                <a:gd name="T2" fmla="*/ 51 w 18"/>
                <a:gd name="T3" fmla="*/ 170 h 33"/>
                <a:gd name="T4" fmla="*/ 156 w 18"/>
                <a:gd name="T5" fmla="*/ 356 h 33"/>
                <a:gd name="T6" fmla="*/ 113 w 18"/>
                <a:gd name="T7" fmla="*/ 97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3">
                  <a:moveTo>
                    <a:pt x="1" y="0"/>
                  </a:moveTo>
                  <a:cubicBezTo>
                    <a:pt x="0" y="3"/>
                    <a:pt x="5" y="13"/>
                    <a:pt x="6" y="16"/>
                  </a:cubicBezTo>
                  <a:cubicBezTo>
                    <a:pt x="8" y="23"/>
                    <a:pt x="14" y="28"/>
                    <a:pt x="18" y="33"/>
                  </a:cubicBezTo>
                  <a:cubicBezTo>
                    <a:pt x="17" y="25"/>
                    <a:pt x="17" y="15"/>
                    <a:pt x="13" y="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0" name="Freeform 1850">
              <a:extLst>
                <a:ext uri="{FF2B5EF4-FFF2-40B4-BE49-F238E27FC236}">
                  <a16:creationId xmlns:a16="http://schemas.microsoft.com/office/drawing/2014/main" id="{AEB6480D-0578-CDA7-091E-40384DFB01F3}"/>
                </a:ext>
              </a:extLst>
            </p:cNvPr>
            <p:cNvSpPr>
              <a:spLocks/>
            </p:cNvSpPr>
            <p:nvPr/>
          </p:nvSpPr>
          <p:spPr bwMode="auto">
            <a:xfrm>
              <a:off x="4437" y="2148"/>
              <a:ext cx="31" cy="89"/>
            </a:xfrm>
            <a:custGeom>
              <a:avLst/>
              <a:gdLst>
                <a:gd name="T0" fmla="*/ 8 w 15"/>
                <a:gd name="T1" fmla="*/ 104 h 41"/>
                <a:gd name="T2" fmla="*/ 43 w 15"/>
                <a:gd name="T3" fmla="*/ 278 h 41"/>
                <a:gd name="T4" fmla="*/ 89 w 15"/>
                <a:gd name="T5" fmla="*/ 358 h 41"/>
                <a:gd name="T6" fmla="*/ 132 w 15"/>
                <a:gd name="T7" fmla="*/ 419 h 41"/>
                <a:gd name="T8" fmla="*/ 116 w 15"/>
                <a:gd name="T9" fmla="*/ 287 h 41"/>
                <a:gd name="T10" fmla="*/ 72 w 15"/>
                <a:gd name="T11" fmla="*/ 113 h 41"/>
                <a:gd name="T12" fmla="*/ 0 w 15"/>
                <a:gd name="T13" fmla="*/ 0 h 4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41">
                  <a:moveTo>
                    <a:pt x="1" y="10"/>
                  </a:moveTo>
                  <a:cubicBezTo>
                    <a:pt x="0" y="14"/>
                    <a:pt x="3" y="23"/>
                    <a:pt x="5" y="27"/>
                  </a:cubicBezTo>
                  <a:cubicBezTo>
                    <a:pt x="6" y="30"/>
                    <a:pt x="8" y="32"/>
                    <a:pt x="10" y="35"/>
                  </a:cubicBezTo>
                  <a:cubicBezTo>
                    <a:pt x="10" y="36"/>
                    <a:pt x="13" y="40"/>
                    <a:pt x="15" y="41"/>
                  </a:cubicBezTo>
                  <a:cubicBezTo>
                    <a:pt x="15" y="39"/>
                    <a:pt x="13" y="30"/>
                    <a:pt x="13" y="28"/>
                  </a:cubicBezTo>
                  <a:cubicBezTo>
                    <a:pt x="13" y="22"/>
                    <a:pt x="10" y="16"/>
                    <a:pt x="8" y="11"/>
                  </a:cubicBezTo>
                  <a:cubicBezTo>
                    <a:pt x="6" y="7"/>
                    <a:pt x="3" y="4"/>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1" name="Freeform 1851">
              <a:extLst>
                <a:ext uri="{FF2B5EF4-FFF2-40B4-BE49-F238E27FC236}">
                  <a16:creationId xmlns:a16="http://schemas.microsoft.com/office/drawing/2014/main" id="{2E2C6971-63D2-9F93-FA93-7F78D70F0AD2}"/>
                </a:ext>
              </a:extLst>
            </p:cNvPr>
            <p:cNvSpPr>
              <a:spLocks/>
            </p:cNvSpPr>
            <p:nvPr/>
          </p:nvSpPr>
          <p:spPr bwMode="auto">
            <a:xfrm>
              <a:off x="4431" y="2097"/>
              <a:ext cx="31" cy="68"/>
            </a:xfrm>
            <a:custGeom>
              <a:avLst/>
              <a:gdLst>
                <a:gd name="T0" fmla="*/ 124 w 15"/>
                <a:gd name="T1" fmla="*/ 327 h 31"/>
                <a:gd name="T2" fmla="*/ 81 w 15"/>
                <a:gd name="T3" fmla="*/ 86 h 31"/>
                <a:gd name="T4" fmla="*/ 0 w 15"/>
                <a:gd name="T5" fmla="*/ 0 h 31"/>
                <a:gd name="T6" fmla="*/ 0 60000 65536"/>
                <a:gd name="T7" fmla="*/ 0 60000 65536"/>
                <a:gd name="T8" fmla="*/ 0 60000 65536"/>
              </a:gdLst>
              <a:ahLst/>
              <a:cxnLst>
                <a:cxn ang="T6">
                  <a:pos x="T0" y="T1"/>
                </a:cxn>
                <a:cxn ang="T7">
                  <a:pos x="T2" y="T3"/>
                </a:cxn>
                <a:cxn ang="T8">
                  <a:pos x="T4" y="T5"/>
                </a:cxn>
              </a:cxnLst>
              <a:rect l="0" t="0" r="r" b="b"/>
              <a:pathLst>
                <a:path w="15" h="31">
                  <a:moveTo>
                    <a:pt x="14" y="31"/>
                  </a:moveTo>
                  <a:cubicBezTo>
                    <a:pt x="15" y="24"/>
                    <a:pt x="14" y="15"/>
                    <a:pt x="9" y="8"/>
                  </a:cubicBezTo>
                  <a:cubicBezTo>
                    <a:pt x="7" y="4"/>
                    <a:pt x="4" y="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2" name="Freeform 1852">
              <a:extLst>
                <a:ext uri="{FF2B5EF4-FFF2-40B4-BE49-F238E27FC236}">
                  <a16:creationId xmlns:a16="http://schemas.microsoft.com/office/drawing/2014/main" id="{0BC80044-A842-95FB-11C2-502D166E88CF}"/>
                </a:ext>
              </a:extLst>
            </p:cNvPr>
            <p:cNvSpPr>
              <a:spLocks/>
            </p:cNvSpPr>
            <p:nvPr/>
          </p:nvSpPr>
          <p:spPr bwMode="auto">
            <a:xfrm>
              <a:off x="4453" y="2069"/>
              <a:ext cx="29" cy="22"/>
            </a:xfrm>
            <a:custGeom>
              <a:avLst/>
              <a:gdLst>
                <a:gd name="T0" fmla="*/ 124 w 14"/>
                <a:gd name="T1" fmla="*/ 0 h 10"/>
                <a:gd name="T2" fmla="*/ 108 w 14"/>
                <a:gd name="T3" fmla="*/ 106 h 10"/>
                <a:gd name="T4" fmla="*/ 44 w 14"/>
                <a:gd name="T5" fmla="*/ 53 h 10"/>
                <a:gd name="T6" fmla="*/ 0 w 14"/>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0">
                  <a:moveTo>
                    <a:pt x="14" y="0"/>
                  </a:moveTo>
                  <a:cubicBezTo>
                    <a:pt x="14" y="3"/>
                    <a:pt x="14" y="8"/>
                    <a:pt x="12" y="10"/>
                  </a:cubicBezTo>
                  <a:cubicBezTo>
                    <a:pt x="10" y="9"/>
                    <a:pt x="8" y="7"/>
                    <a:pt x="5" y="5"/>
                  </a:cubicBezTo>
                  <a:cubicBezTo>
                    <a:pt x="4" y="4"/>
                    <a:pt x="1" y="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3" name="Freeform 1853">
              <a:extLst>
                <a:ext uri="{FF2B5EF4-FFF2-40B4-BE49-F238E27FC236}">
                  <a16:creationId xmlns:a16="http://schemas.microsoft.com/office/drawing/2014/main" id="{F2591D28-C6F5-849A-2942-BA336843F684}"/>
                </a:ext>
              </a:extLst>
            </p:cNvPr>
            <p:cNvSpPr>
              <a:spLocks/>
            </p:cNvSpPr>
            <p:nvPr/>
          </p:nvSpPr>
          <p:spPr bwMode="auto">
            <a:xfrm>
              <a:off x="4460" y="2073"/>
              <a:ext cx="8" cy="90"/>
            </a:xfrm>
            <a:custGeom>
              <a:avLst/>
              <a:gdLst>
                <a:gd name="T0" fmla="*/ 0 w 4"/>
                <a:gd name="T1" fmla="*/ 0 h 41"/>
                <a:gd name="T2" fmla="*/ 8 w 4"/>
                <a:gd name="T3" fmla="*/ 158 h 41"/>
                <a:gd name="T4" fmla="*/ 24 w 4"/>
                <a:gd name="T5" fmla="*/ 347 h 41"/>
                <a:gd name="T6" fmla="*/ 8 w 4"/>
                <a:gd name="T7" fmla="*/ 400 h 41"/>
                <a:gd name="T8" fmla="*/ 8 w 4"/>
                <a:gd name="T9" fmla="*/ 435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41">
                  <a:moveTo>
                    <a:pt x="0" y="0"/>
                  </a:moveTo>
                  <a:cubicBezTo>
                    <a:pt x="2" y="5"/>
                    <a:pt x="0" y="9"/>
                    <a:pt x="1" y="15"/>
                  </a:cubicBezTo>
                  <a:cubicBezTo>
                    <a:pt x="1" y="20"/>
                    <a:pt x="4" y="27"/>
                    <a:pt x="3" y="33"/>
                  </a:cubicBezTo>
                  <a:cubicBezTo>
                    <a:pt x="2" y="35"/>
                    <a:pt x="2" y="37"/>
                    <a:pt x="1" y="38"/>
                  </a:cubicBezTo>
                  <a:cubicBezTo>
                    <a:pt x="0" y="39"/>
                    <a:pt x="1" y="40"/>
                    <a:pt x="1" y="4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4" name="Freeform 1854">
              <a:extLst>
                <a:ext uri="{FF2B5EF4-FFF2-40B4-BE49-F238E27FC236}">
                  <a16:creationId xmlns:a16="http://schemas.microsoft.com/office/drawing/2014/main" id="{BA0AA9FC-4138-B9FF-0D74-F826D134F67B}"/>
                </a:ext>
              </a:extLst>
            </p:cNvPr>
            <p:cNvSpPr>
              <a:spLocks/>
            </p:cNvSpPr>
            <p:nvPr/>
          </p:nvSpPr>
          <p:spPr bwMode="auto">
            <a:xfrm>
              <a:off x="4466" y="2132"/>
              <a:ext cx="53" cy="44"/>
            </a:xfrm>
            <a:custGeom>
              <a:avLst/>
              <a:gdLst>
                <a:gd name="T0" fmla="*/ 0 w 26"/>
                <a:gd name="T1" fmla="*/ 0 h 20"/>
                <a:gd name="T2" fmla="*/ 171 w 26"/>
                <a:gd name="T3" fmla="*/ 194 h 20"/>
                <a:gd name="T4" fmla="*/ 220 w 26"/>
                <a:gd name="T5" fmla="*/ 213 h 20"/>
                <a:gd name="T6" fmla="*/ 0 60000 65536"/>
                <a:gd name="T7" fmla="*/ 0 60000 65536"/>
                <a:gd name="T8" fmla="*/ 0 60000 65536"/>
              </a:gdLst>
              <a:ahLst/>
              <a:cxnLst>
                <a:cxn ang="T6">
                  <a:pos x="T0" y="T1"/>
                </a:cxn>
                <a:cxn ang="T7">
                  <a:pos x="T2" y="T3"/>
                </a:cxn>
                <a:cxn ang="T8">
                  <a:pos x="T4" y="T5"/>
                </a:cxn>
              </a:cxnLst>
              <a:rect l="0" t="0" r="r" b="b"/>
              <a:pathLst>
                <a:path w="26" h="20">
                  <a:moveTo>
                    <a:pt x="0" y="0"/>
                  </a:moveTo>
                  <a:cubicBezTo>
                    <a:pt x="5" y="8"/>
                    <a:pt x="10" y="16"/>
                    <a:pt x="20" y="18"/>
                  </a:cubicBezTo>
                  <a:cubicBezTo>
                    <a:pt x="22" y="19"/>
                    <a:pt x="24" y="20"/>
                    <a:pt x="26" y="2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5" name="Freeform 1855">
              <a:extLst>
                <a:ext uri="{FF2B5EF4-FFF2-40B4-BE49-F238E27FC236}">
                  <a16:creationId xmlns:a16="http://schemas.microsoft.com/office/drawing/2014/main" id="{292D36A9-F04B-9018-44F3-50CCF62E84D3}"/>
                </a:ext>
              </a:extLst>
            </p:cNvPr>
            <p:cNvSpPr>
              <a:spLocks/>
            </p:cNvSpPr>
            <p:nvPr/>
          </p:nvSpPr>
          <p:spPr bwMode="auto">
            <a:xfrm>
              <a:off x="4464" y="2205"/>
              <a:ext cx="45" cy="109"/>
            </a:xfrm>
            <a:custGeom>
              <a:avLst/>
              <a:gdLst>
                <a:gd name="T0" fmla="*/ 8 w 22"/>
                <a:gd name="T1" fmla="*/ 72 h 50"/>
                <a:gd name="T2" fmla="*/ 41 w 22"/>
                <a:gd name="T3" fmla="*/ 246 h 50"/>
                <a:gd name="T4" fmla="*/ 121 w 22"/>
                <a:gd name="T5" fmla="*/ 414 h 50"/>
                <a:gd name="T6" fmla="*/ 180 w 22"/>
                <a:gd name="T7" fmla="*/ 519 h 50"/>
                <a:gd name="T8" fmla="*/ 104 w 22"/>
                <a:gd name="T9" fmla="*/ 166 h 50"/>
                <a:gd name="T10" fmla="*/ 0 w 22"/>
                <a:gd name="T11" fmla="*/ 0 h 5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50">
                  <a:moveTo>
                    <a:pt x="1" y="7"/>
                  </a:moveTo>
                  <a:cubicBezTo>
                    <a:pt x="2" y="13"/>
                    <a:pt x="3" y="19"/>
                    <a:pt x="5" y="24"/>
                  </a:cubicBezTo>
                  <a:cubicBezTo>
                    <a:pt x="7" y="30"/>
                    <a:pt x="11" y="35"/>
                    <a:pt x="14" y="40"/>
                  </a:cubicBezTo>
                  <a:cubicBezTo>
                    <a:pt x="15" y="43"/>
                    <a:pt x="17" y="48"/>
                    <a:pt x="21" y="50"/>
                  </a:cubicBezTo>
                  <a:cubicBezTo>
                    <a:pt x="22" y="38"/>
                    <a:pt x="16" y="26"/>
                    <a:pt x="12" y="16"/>
                  </a:cubicBezTo>
                  <a:cubicBezTo>
                    <a:pt x="9" y="11"/>
                    <a:pt x="3"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6" name="Freeform 1856">
              <a:extLst>
                <a:ext uri="{FF2B5EF4-FFF2-40B4-BE49-F238E27FC236}">
                  <a16:creationId xmlns:a16="http://schemas.microsoft.com/office/drawing/2014/main" id="{66C39285-72F4-78EA-CE54-E813759A139C}"/>
                </a:ext>
              </a:extLst>
            </p:cNvPr>
            <p:cNvSpPr>
              <a:spLocks/>
            </p:cNvSpPr>
            <p:nvPr/>
          </p:nvSpPr>
          <p:spPr bwMode="auto">
            <a:xfrm>
              <a:off x="4462" y="2157"/>
              <a:ext cx="36" cy="96"/>
            </a:xfrm>
            <a:custGeom>
              <a:avLst/>
              <a:gdLst>
                <a:gd name="T0" fmla="*/ 128 w 18"/>
                <a:gd name="T1" fmla="*/ 456 h 44"/>
                <a:gd name="T2" fmla="*/ 0 w 18"/>
                <a:gd name="T3" fmla="*/ 0 h 44"/>
                <a:gd name="T4" fmla="*/ 0 60000 65536"/>
                <a:gd name="T5" fmla="*/ 0 60000 65536"/>
              </a:gdLst>
              <a:ahLst/>
              <a:cxnLst>
                <a:cxn ang="T4">
                  <a:pos x="T0" y="T1"/>
                </a:cxn>
                <a:cxn ang="T5">
                  <a:pos x="T2" y="T3"/>
                </a:cxn>
              </a:cxnLst>
              <a:rect l="0" t="0" r="r" b="b"/>
              <a:pathLst>
                <a:path w="18" h="44">
                  <a:moveTo>
                    <a:pt x="16" y="44"/>
                  </a:moveTo>
                  <a:cubicBezTo>
                    <a:pt x="18" y="29"/>
                    <a:pt x="11" y="10"/>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7" name="Freeform 1857">
              <a:extLst>
                <a:ext uri="{FF2B5EF4-FFF2-40B4-BE49-F238E27FC236}">
                  <a16:creationId xmlns:a16="http://schemas.microsoft.com/office/drawing/2014/main" id="{B520464B-BEC6-BD56-BA81-78F6E366EDB3}"/>
                </a:ext>
              </a:extLst>
            </p:cNvPr>
            <p:cNvSpPr>
              <a:spLocks/>
            </p:cNvSpPr>
            <p:nvPr/>
          </p:nvSpPr>
          <p:spPr bwMode="auto">
            <a:xfrm>
              <a:off x="4486" y="2157"/>
              <a:ext cx="15" cy="69"/>
            </a:xfrm>
            <a:custGeom>
              <a:avLst/>
              <a:gdLst>
                <a:gd name="T0" fmla="*/ 0 w 7"/>
                <a:gd name="T1" fmla="*/ 0 h 32"/>
                <a:gd name="T2" fmla="*/ 60 w 7"/>
                <a:gd name="T3" fmla="*/ 201 h 32"/>
                <a:gd name="T4" fmla="*/ 51 w 7"/>
                <a:gd name="T5" fmla="*/ 321 h 32"/>
                <a:gd name="T6" fmla="*/ 0 60000 65536"/>
                <a:gd name="T7" fmla="*/ 0 60000 65536"/>
                <a:gd name="T8" fmla="*/ 0 60000 65536"/>
              </a:gdLst>
              <a:ahLst/>
              <a:cxnLst>
                <a:cxn ang="T6">
                  <a:pos x="T0" y="T1"/>
                </a:cxn>
                <a:cxn ang="T7">
                  <a:pos x="T2" y="T3"/>
                </a:cxn>
                <a:cxn ang="T8">
                  <a:pos x="T4" y="T5"/>
                </a:cxn>
              </a:cxnLst>
              <a:rect l="0" t="0" r="r" b="b"/>
              <a:pathLst>
                <a:path w="7" h="32">
                  <a:moveTo>
                    <a:pt x="0" y="0"/>
                  </a:moveTo>
                  <a:cubicBezTo>
                    <a:pt x="5" y="4"/>
                    <a:pt x="6" y="13"/>
                    <a:pt x="6" y="20"/>
                  </a:cubicBezTo>
                  <a:cubicBezTo>
                    <a:pt x="6" y="22"/>
                    <a:pt x="7" y="30"/>
                    <a:pt x="5"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8" name="Freeform 1858">
              <a:extLst>
                <a:ext uri="{FF2B5EF4-FFF2-40B4-BE49-F238E27FC236}">
                  <a16:creationId xmlns:a16="http://schemas.microsoft.com/office/drawing/2014/main" id="{5B10A411-9652-37EE-99B8-8C6BF6C28444}"/>
                </a:ext>
              </a:extLst>
            </p:cNvPr>
            <p:cNvSpPr>
              <a:spLocks/>
            </p:cNvSpPr>
            <p:nvPr/>
          </p:nvSpPr>
          <p:spPr bwMode="auto">
            <a:xfrm>
              <a:off x="4494" y="2207"/>
              <a:ext cx="37" cy="85"/>
            </a:xfrm>
            <a:custGeom>
              <a:avLst/>
              <a:gdLst>
                <a:gd name="T0" fmla="*/ 16 w 18"/>
                <a:gd name="T1" fmla="*/ 0 h 39"/>
                <a:gd name="T2" fmla="*/ 156 w 18"/>
                <a:gd name="T3" fmla="*/ 403 h 39"/>
                <a:gd name="T4" fmla="*/ 0 w 18"/>
                <a:gd name="T5" fmla="*/ 218 h 39"/>
                <a:gd name="T6" fmla="*/ 0 60000 65536"/>
                <a:gd name="T7" fmla="*/ 0 60000 65536"/>
                <a:gd name="T8" fmla="*/ 0 60000 65536"/>
              </a:gdLst>
              <a:ahLst/>
              <a:cxnLst>
                <a:cxn ang="T6">
                  <a:pos x="T0" y="T1"/>
                </a:cxn>
                <a:cxn ang="T7">
                  <a:pos x="T2" y="T3"/>
                </a:cxn>
                <a:cxn ang="T8">
                  <a:pos x="T4" y="T5"/>
                </a:cxn>
              </a:cxnLst>
              <a:rect l="0" t="0" r="r" b="b"/>
              <a:pathLst>
                <a:path w="18" h="39">
                  <a:moveTo>
                    <a:pt x="2" y="0"/>
                  </a:moveTo>
                  <a:cubicBezTo>
                    <a:pt x="11" y="12"/>
                    <a:pt x="14" y="25"/>
                    <a:pt x="18" y="39"/>
                  </a:cubicBezTo>
                  <a:cubicBezTo>
                    <a:pt x="13" y="32"/>
                    <a:pt x="5" y="29"/>
                    <a:pt x="0" y="2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69" name="Freeform 1859">
              <a:extLst>
                <a:ext uri="{FF2B5EF4-FFF2-40B4-BE49-F238E27FC236}">
                  <a16:creationId xmlns:a16="http://schemas.microsoft.com/office/drawing/2014/main" id="{E42451F7-0BAD-8279-A9C0-917C30471B34}"/>
                </a:ext>
              </a:extLst>
            </p:cNvPr>
            <p:cNvSpPr>
              <a:spLocks/>
            </p:cNvSpPr>
            <p:nvPr/>
          </p:nvSpPr>
          <p:spPr bwMode="auto">
            <a:xfrm>
              <a:off x="4513" y="2174"/>
              <a:ext cx="18" cy="105"/>
            </a:xfrm>
            <a:custGeom>
              <a:avLst/>
              <a:gdLst>
                <a:gd name="T0" fmla="*/ 0 w 9"/>
                <a:gd name="T1" fmla="*/ 0 h 48"/>
                <a:gd name="T2" fmla="*/ 72 w 9"/>
                <a:gd name="T3" fmla="*/ 354 h 48"/>
                <a:gd name="T4" fmla="*/ 64 w 9"/>
                <a:gd name="T5" fmla="*/ 503 h 48"/>
                <a:gd name="T6" fmla="*/ 0 60000 65536"/>
                <a:gd name="T7" fmla="*/ 0 60000 65536"/>
                <a:gd name="T8" fmla="*/ 0 60000 65536"/>
              </a:gdLst>
              <a:ahLst/>
              <a:cxnLst>
                <a:cxn ang="T6">
                  <a:pos x="T0" y="T1"/>
                </a:cxn>
                <a:cxn ang="T7">
                  <a:pos x="T2" y="T3"/>
                </a:cxn>
                <a:cxn ang="T8">
                  <a:pos x="T4" y="T5"/>
                </a:cxn>
              </a:cxnLst>
              <a:rect l="0" t="0" r="r" b="b"/>
              <a:pathLst>
                <a:path w="9" h="48">
                  <a:moveTo>
                    <a:pt x="0" y="0"/>
                  </a:moveTo>
                  <a:cubicBezTo>
                    <a:pt x="8" y="6"/>
                    <a:pt x="9" y="25"/>
                    <a:pt x="9" y="34"/>
                  </a:cubicBezTo>
                  <a:cubicBezTo>
                    <a:pt x="9" y="39"/>
                    <a:pt x="9" y="43"/>
                    <a:pt x="8" y="4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0" name="Freeform 1860">
              <a:extLst>
                <a:ext uri="{FF2B5EF4-FFF2-40B4-BE49-F238E27FC236}">
                  <a16:creationId xmlns:a16="http://schemas.microsoft.com/office/drawing/2014/main" id="{C2FD6A6C-D72E-8FD7-4BCF-28B75A921EA3}"/>
                </a:ext>
              </a:extLst>
            </p:cNvPr>
            <p:cNvSpPr>
              <a:spLocks/>
            </p:cNvSpPr>
            <p:nvPr/>
          </p:nvSpPr>
          <p:spPr bwMode="auto">
            <a:xfrm>
              <a:off x="4531" y="2226"/>
              <a:ext cx="37" cy="70"/>
            </a:xfrm>
            <a:custGeom>
              <a:avLst/>
              <a:gdLst>
                <a:gd name="T0" fmla="*/ 0 w 18"/>
                <a:gd name="T1" fmla="*/ 0 h 32"/>
                <a:gd name="T2" fmla="*/ 43 w 18"/>
                <a:gd name="T3" fmla="*/ 186 h 32"/>
                <a:gd name="T4" fmla="*/ 156 w 18"/>
                <a:gd name="T5" fmla="*/ 335 h 32"/>
                <a:gd name="T6" fmla="*/ 140 w 18"/>
                <a:gd name="T7" fmla="*/ 201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2">
                  <a:moveTo>
                    <a:pt x="0" y="0"/>
                  </a:moveTo>
                  <a:cubicBezTo>
                    <a:pt x="1" y="6"/>
                    <a:pt x="2" y="13"/>
                    <a:pt x="5" y="18"/>
                  </a:cubicBezTo>
                  <a:cubicBezTo>
                    <a:pt x="8" y="24"/>
                    <a:pt x="14" y="27"/>
                    <a:pt x="18" y="32"/>
                  </a:cubicBezTo>
                  <a:cubicBezTo>
                    <a:pt x="17" y="29"/>
                    <a:pt x="14" y="22"/>
                    <a:pt x="16" y="1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1" name="Freeform 1861">
              <a:extLst>
                <a:ext uri="{FF2B5EF4-FFF2-40B4-BE49-F238E27FC236}">
                  <a16:creationId xmlns:a16="http://schemas.microsoft.com/office/drawing/2014/main" id="{B34406EC-01FC-A44E-69B5-68461DA9A35E}"/>
                </a:ext>
              </a:extLst>
            </p:cNvPr>
            <p:cNvSpPr>
              <a:spLocks/>
            </p:cNvSpPr>
            <p:nvPr/>
          </p:nvSpPr>
          <p:spPr bwMode="auto">
            <a:xfrm>
              <a:off x="4501" y="2288"/>
              <a:ext cx="38" cy="92"/>
            </a:xfrm>
            <a:custGeom>
              <a:avLst/>
              <a:gdLst>
                <a:gd name="T0" fmla="*/ 0 w 19"/>
                <a:gd name="T1" fmla="*/ 105 h 42"/>
                <a:gd name="T2" fmla="*/ 144 w 19"/>
                <a:gd name="T3" fmla="*/ 442 h 42"/>
                <a:gd name="T4" fmla="*/ 144 w 19"/>
                <a:gd name="T5" fmla="*/ 346 h 42"/>
                <a:gd name="T6" fmla="*/ 136 w 19"/>
                <a:gd name="T7" fmla="*/ 169 h 42"/>
                <a:gd name="T8" fmla="*/ 104 w 19"/>
                <a:gd name="T9" fmla="*/ 0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42">
                  <a:moveTo>
                    <a:pt x="0" y="10"/>
                  </a:moveTo>
                  <a:cubicBezTo>
                    <a:pt x="2" y="19"/>
                    <a:pt x="10" y="36"/>
                    <a:pt x="18" y="42"/>
                  </a:cubicBezTo>
                  <a:cubicBezTo>
                    <a:pt x="19" y="39"/>
                    <a:pt x="18" y="36"/>
                    <a:pt x="18" y="33"/>
                  </a:cubicBezTo>
                  <a:cubicBezTo>
                    <a:pt x="17" y="27"/>
                    <a:pt x="18" y="22"/>
                    <a:pt x="17" y="16"/>
                  </a:cubicBezTo>
                  <a:cubicBezTo>
                    <a:pt x="17" y="10"/>
                    <a:pt x="16" y="5"/>
                    <a:pt x="13"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2" name="Freeform 1862">
              <a:extLst>
                <a:ext uri="{FF2B5EF4-FFF2-40B4-BE49-F238E27FC236}">
                  <a16:creationId xmlns:a16="http://schemas.microsoft.com/office/drawing/2014/main" id="{D601E043-0151-2F16-BB59-D0494746C94D}"/>
                </a:ext>
              </a:extLst>
            </p:cNvPr>
            <p:cNvSpPr>
              <a:spLocks/>
            </p:cNvSpPr>
            <p:nvPr/>
          </p:nvSpPr>
          <p:spPr bwMode="auto">
            <a:xfrm>
              <a:off x="4529" y="2288"/>
              <a:ext cx="41" cy="67"/>
            </a:xfrm>
            <a:custGeom>
              <a:avLst/>
              <a:gdLst>
                <a:gd name="T0" fmla="*/ 0 w 20"/>
                <a:gd name="T1" fmla="*/ 0 h 31"/>
                <a:gd name="T2" fmla="*/ 51 w 20"/>
                <a:gd name="T3" fmla="*/ 140 h 31"/>
                <a:gd name="T4" fmla="*/ 148 w 20"/>
                <a:gd name="T5" fmla="*/ 313 h 31"/>
                <a:gd name="T6" fmla="*/ 172 w 20"/>
                <a:gd name="T7" fmla="*/ 149 h 31"/>
                <a:gd name="T8" fmla="*/ 148 w 20"/>
                <a:gd name="T9" fmla="*/ 19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1">
                  <a:moveTo>
                    <a:pt x="0" y="0"/>
                  </a:moveTo>
                  <a:cubicBezTo>
                    <a:pt x="1" y="5"/>
                    <a:pt x="4" y="10"/>
                    <a:pt x="6" y="14"/>
                  </a:cubicBezTo>
                  <a:cubicBezTo>
                    <a:pt x="9" y="19"/>
                    <a:pt x="12" y="28"/>
                    <a:pt x="17" y="31"/>
                  </a:cubicBezTo>
                  <a:cubicBezTo>
                    <a:pt x="16" y="26"/>
                    <a:pt x="20" y="20"/>
                    <a:pt x="20" y="15"/>
                  </a:cubicBezTo>
                  <a:cubicBezTo>
                    <a:pt x="20" y="10"/>
                    <a:pt x="18" y="6"/>
                    <a:pt x="17" y="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3" name="Freeform 1863">
              <a:extLst>
                <a:ext uri="{FF2B5EF4-FFF2-40B4-BE49-F238E27FC236}">
                  <a16:creationId xmlns:a16="http://schemas.microsoft.com/office/drawing/2014/main" id="{44B4EA23-C140-245C-4D72-C367AAF24611}"/>
                </a:ext>
              </a:extLst>
            </p:cNvPr>
            <p:cNvSpPr>
              <a:spLocks/>
            </p:cNvSpPr>
            <p:nvPr/>
          </p:nvSpPr>
          <p:spPr bwMode="auto">
            <a:xfrm>
              <a:off x="4531" y="2373"/>
              <a:ext cx="47" cy="90"/>
            </a:xfrm>
            <a:custGeom>
              <a:avLst/>
              <a:gdLst>
                <a:gd name="T0" fmla="*/ 0 w 23"/>
                <a:gd name="T1" fmla="*/ 0 h 41"/>
                <a:gd name="T2" fmla="*/ 92 w 23"/>
                <a:gd name="T3" fmla="*/ 266 h 41"/>
                <a:gd name="T4" fmla="*/ 188 w 23"/>
                <a:gd name="T5" fmla="*/ 435 h 41"/>
                <a:gd name="T6" fmla="*/ 196 w 23"/>
                <a:gd name="T7" fmla="*/ 347 h 41"/>
                <a:gd name="T8" fmla="*/ 112 w 23"/>
                <a:gd name="T9" fmla="*/ 140 h 41"/>
                <a:gd name="T10" fmla="*/ 25 w 23"/>
                <a:gd name="T11" fmla="*/ 9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41">
                  <a:moveTo>
                    <a:pt x="0" y="0"/>
                  </a:moveTo>
                  <a:cubicBezTo>
                    <a:pt x="2" y="8"/>
                    <a:pt x="7" y="18"/>
                    <a:pt x="11" y="25"/>
                  </a:cubicBezTo>
                  <a:cubicBezTo>
                    <a:pt x="14" y="31"/>
                    <a:pt x="17" y="37"/>
                    <a:pt x="22" y="41"/>
                  </a:cubicBezTo>
                  <a:cubicBezTo>
                    <a:pt x="22" y="38"/>
                    <a:pt x="23" y="36"/>
                    <a:pt x="23" y="33"/>
                  </a:cubicBezTo>
                  <a:cubicBezTo>
                    <a:pt x="22" y="26"/>
                    <a:pt x="17" y="19"/>
                    <a:pt x="13" y="13"/>
                  </a:cubicBezTo>
                  <a:cubicBezTo>
                    <a:pt x="11" y="9"/>
                    <a:pt x="4" y="6"/>
                    <a:pt x="3" y="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4" name="Freeform 1864">
              <a:extLst>
                <a:ext uri="{FF2B5EF4-FFF2-40B4-BE49-F238E27FC236}">
                  <a16:creationId xmlns:a16="http://schemas.microsoft.com/office/drawing/2014/main" id="{FF0BD7F1-0D20-8385-7FC8-356350DC1386}"/>
                </a:ext>
              </a:extLst>
            </p:cNvPr>
            <p:cNvSpPr>
              <a:spLocks/>
            </p:cNvSpPr>
            <p:nvPr/>
          </p:nvSpPr>
          <p:spPr bwMode="auto">
            <a:xfrm>
              <a:off x="4562" y="2353"/>
              <a:ext cx="21" cy="86"/>
            </a:xfrm>
            <a:custGeom>
              <a:avLst/>
              <a:gdLst>
                <a:gd name="T0" fmla="*/ 0 w 10"/>
                <a:gd name="T1" fmla="*/ 0 h 39"/>
                <a:gd name="T2" fmla="*/ 76 w 10"/>
                <a:gd name="T3" fmla="*/ 291 h 39"/>
                <a:gd name="T4" fmla="*/ 67 w 10"/>
                <a:gd name="T5" fmla="*/ 419 h 39"/>
                <a:gd name="T6" fmla="*/ 0 60000 65536"/>
                <a:gd name="T7" fmla="*/ 0 60000 65536"/>
                <a:gd name="T8" fmla="*/ 0 60000 65536"/>
              </a:gdLst>
              <a:ahLst/>
              <a:cxnLst>
                <a:cxn ang="T6">
                  <a:pos x="T0" y="T1"/>
                </a:cxn>
                <a:cxn ang="T7">
                  <a:pos x="T2" y="T3"/>
                </a:cxn>
                <a:cxn ang="T8">
                  <a:pos x="T4" y="T5"/>
                </a:cxn>
              </a:cxnLst>
              <a:rect l="0" t="0" r="r" b="b"/>
              <a:pathLst>
                <a:path w="10" h="39">
                  <a:moveTo>
                    <a:pt x="0" y="0"/>
                  </a:moveTo>
                  <a:cubicBezTo>
                    <a:pt x="2" y="9"/>
                    <a:pt x="6" y="18"/>
                    <a:pt x="8" y="27"/>
                  </a:cubicBezTo>
                  <a:cubicBezTo>
                    <a:pt x="8" y="30"/>
                    <a:pt x="10" y="37"/>
                    <a:pt x="7"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5" name="Freeform 1865">
              <a:extLst>
                <a:ext uri="{FF2B5EF4-FFF2-40B4-BE49-F238E27FC236}">
                  <a16:creationId xmlns:a16="http://schemas.microsoft.com/office/drawing/2014/main" id="{63C045FB-1C2D-61CC-FDE3-78DE965A7868}"/>
                </a:ext>
              </a:extLst>
            </p:cNvPr>
            <p:cNvSpPr>
              <a:spLocks/>
            </p:cNvSpPr>
            <p:nvPr/>
          </p:nvSpPr>
          <p:spPr bwMode="auto">
            <a:xfrm>
              <a:off x="4572" y="2318"/>
              <a:ext cx="21" cy="99"/>
            </a:xfrm>
            <a:custGeom>
              <a:avLst/>
              <a:gdLst>
                <a:gd name="T0" fmla="*/ 36 w 10"/>
                <a:gd name="T1" fmla="*/ 480 h 45"/>
                <a:gd name="T2" fmla="*/ 57 w 10"/>
                <a:gd name="T3" fmla="*/ 150 h 45"/>
                <a:gd name="T4" fmla="*/ 0 w 10"/>
                <a:gd name="T5" fmla="*/ 0 h 45"/>
                <a:gd name="T6" fmla="*/ 0 60000 65536"/>
                <a:gd name="T7" fmla="*/ 0 60000 65536"/>
                <a:gd name="T8" fmla="*/ 0 60000 65536"/>
              </a:gdLst>
              <a:ahLst/>
              <a:cxnLst>
                <a:cxn ang="T6">
                  <a:pos x="T0" y="T1"/>
                </a:cxn>
                <a:cxn ang="T7">
                  <a:pos x="T2" y="T3"/>
                </a:cxn>
                <a:cxn ang="T8">
                  <a:pos x="T4" y="T5"/>
                </a:cxn>
              </a:cxnLst>
              <a:rect l="0" t="0" r="r" b="b"/>
              <a:pathLst>
                <a:path w="10" h="45">
                  <a:moveTo>
                    <a:pt x="4" y="45"/>
                  </a:moveTo>
                  <a:cubicBezTo>
                    <a:pt x="8" y="35"/>
                    <a:pt x="10" y="24"/>
                    <a:pt x="6" y="14"/>
                  </a:cubicBezTo>
                  <a:cubicBezTo>
                    <a:pt x="4" y="10"/>
                    <a:pt x="1"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6" name="Freeform 1866">
              <a:extLst>
                <a:ext uri="{FF2B5EF4-FFF2-40B4-BE49-F238E27FC236}">
                  <a16:creationId xmlns:a16="http://schemas.microsoft.com/office/drawing/2014/main" id="{3673E0D6-A2DD-07DE-200A-0B7E5200F1DF}"/>
                </a:ext>
              </a:extLst>
            </p:cNvPr>
            <p:cNvSpPr>
              <a:spLocks/>
            </p:cNvSpPr>
            <p:nvPr/>
          </p:nvSpPr>
          <p:spPr bwMode="auto">
            <a:xfrm>
              <a:off x="4580" y="2338"/>
              <a:ext cx="39" cy="50"/>
            </a:xfrm>
            <a:custGeom>
              <a:avLst/>
              <a:gdLst>
                <a:gd name="T0" fmla="*/ 0 w 19"/>
                <a:gd name="T1" fmla="*/ 0 h 23"/>
                <a:gd name="T2" fmla="*/ 164 w 19"/>
                <a:gd name="T3" fmla="*/ 237 h 23"/>
                <a:gd name="T4" fmla="*/ 0 60000 65536"/>
                <a:gd name="T5" fmla="*/ 0 60000 65536"/>
              </a:gdLst>
              <a:ahLst/>
              <a:cxnLst>
                <a:cxn ang="T4">
                  <a:pos x="T0" y="T1"/>
                </a:cxn>
                <a:cxn ang="T5">
                  <a:pos x="T2" y="T3"/>
                </a:cxn>
              </a:cxnLst>
              <a:rect l="0" t="0" r="r" b="b"/>
              <a:pathLst>
                <a:path w="19" h="23">
                  <a:moveTo>
                    <a:pt x="0" y="0"/>
                  </a:moveTo>
                  <a:cubicBezTo>
                    <a:pt x="3" y="9"/>
                    <a:pt x="10" y="21"/>
                    <a:pt x="19" y="2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7" name="Freeform 1867">
              <a:extLst>
                <a:ext uri="{FF2B5EF4-FFF2-40B4-BE49-F238E27FC236}">
                  <a16:creationId xmlns:a16="http://schemas.microsoft.com/office/drawing/2014/main" id="{B41B94A3-A42B-B1A0-9E7E-E119920A5F00}"/>
                </a:ext>
              </a:extLst>
            </p:cNvPr>
            <p:cNvSpPr>
              <a:spLocks/>
            </p:cNvSpPr>
            <p:nvPr/>
          </p:nvSpPr>
          <p:spPr bwMode="auto">
            <a:xfrm>
              <a:off x="4574" y="2401"/>
              <a:ext cx="37" cy="99"/>
            </a:xfrm>
            <a:custGeom>
              <a:avLst/>
              <a:gdLst>
                <a:gd name="T0" fmla="*/ 0 w 18"/>
                <a:gd name="T1" fmla="*/ 299 h 45"/>
                <a:gd name="T2" fmla="*/ 156 w 18"/>
                <a:gd name="T3" fmla="*/ 480 h 45"/>
                <a:gd name="T4" fmla="*/ 113 w 18"/>
                <a:gd name="T5" fmla="*/ 266 h 45"/>
                <a:gd name="T6" fmla="*/ 51 w 18"/>
                <a:gd name="T7" fmla="*/ 0 h 4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5">
                  <a:moveTo>
                    <a:pt x="0" y="28"/>
                  </a:moveTo>
                  <a:cubicBezTo>
                    <a:pt x="3" y="35"/>
                    <a:pt x="11" y="43"/>
                    <a:pt x="18" y="45"/>
                  </a:cubicBezTo>
                  <a:cubicBezTo>
                    <a:pt x="16" y="38"/>
                    <a:pt x="14" y="32"/>
                    <a:pt x="13" y="25"/>
                  </a:cubicBezTo>
                  <a:cubicBezTo>
                    <a:pt x="10" y="11"/>
                    <a:pt x="6" y="0"/>
                    <a:pt x="6"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8" name="Freeform 1868">
              <a:extLst>
                <a:ext uri="{FF2B5EF4-FFF2-40B4-BE49-F238E27FC236}">
                  <a16:creationId xmlns:a16="http://schemas.microsoft.com/office/drawing/2014/main" id="{C3D9E80B-F07E-85FF-C0D0-0123591CA01D}"/>
                </a:ext>
              </a:extLst>
            </p:cNvPr>
            <p:cNvSpPr>
              <a:spLocks/>
            </p:cNvSpPr>
            <p:nvPr/>
          </p:nvSpPr>
          <p:spPr bwMode="auto">
            <a:xfrm>
              <a:off x="4583" y="2476"/>
              <a:ext cx="38" cy="76"/>
            </a:xfrm>
            <a:custGeom>
              <a:avLst/>
              <a:gdLst>
                <a:gd name="T0" fmla="*/ 8 w 19"/>
                <a:gd name="T1" fmla="*/ 0 h 35"/>
                <a:gd name="T2" fmla="*/ 64 w 19"/>
                <a:gd name="T3" fmla="*/ 174 h 35"/>
                <a:gd name="T4" fmla="*/ 152 w 19"/>
                <a:gd name="T5" fmla="*/ 358 h 35"/>
                <a:gd name="T6" fmla="*/ 112 w 19"/>
                <a:gd name="T7" fmla="*/ 113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35">
                  <a:moveTo>
                    <a:pt x="1" y="0"/>
                  </a:moveTo>
                  <a:cubicBezTo>
                    <a:pt x="0" y="4"/>
                    <a:pt x="7" y="14"/>
                    <a:pt x="8" y="17"/>
                  </a:cubicBezTo>
                  <a:cubicBezTo>
                    <a:pt x="10" y="24"/>
                    <a:pt x="15" y="30"/>
                    <a:pt x="19" y="35"/>
                  </a:cubicBezTo>
                  <a:cubicBezTo>
                    <a:pt x="18" y="27"/>
                    <a:pt x="18" y="17"/>
                    <a:pt x="14" y="1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79" name="Freeform 1869">
              <a:extLst>
                <a:ext uri="{FF2B5EF4-FFF2-40B4-BE49-F238E27FC236}">
                  <a16:creationId xmlns:a16="http://schemas.microsoft.com/office/drawing/2014/main" id="{2F74D819-3FE7-14DB-9A6D-EC47B74DDC9B}"/>
                </a:ext>
              </a:extLst>
            </p:cNvPr>
            <p:cNvSpPr>
              <a:spLocks/>
            </p:cNvSpPr>
            <p:nvPr/>
          </p:nvSpPr>
          <p:spPr bwMode="auto">
            <a:xfrm>
              <a:off x="4619" y="2530"/>
              <a:ext cx="31" cy="73"/>
            </a:xfrm>
            <a:custGeom>
              <a:avLst/>
              <a:gdLst>
                <a:gd name="T0" fmla="*/ 8 w 15"/>
                <a:gd name="T1" fmla="*/ 108 h 33"/>
                <a:gd name="T2" fmla="*/ 52 w 15"/>
                <a:gd name="T3" fmla="*/ 239 h 33"/>
                <a:gd name="T4" fmla="*/ 99 w 15"/>
                <a:gd name="T5" fmla="*/ 323 h 33"/>
                <a:gd name="T6" fmla="*/ 132 w 15"/>
                <a:gd name="T7" fmla="*/ 356 h 33"/>
                <a:gd name="T8" fmla="*/ 132 w 15"/>
                <a:gd name="T9" fmla="*/ 294 h 33"/>
                <a:gd name="T10" fmla="*/ 81 w 15"/>
                <a:gd name="T11" fmla="*/ 117 h 33"/>
                <a:gd name="T12" fmla="*/ 0 w 15"/>
                <a:gd name="T13" fmla="*/ 0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33">
                  <a:moveTo>
                    <a:pt x="1" y="10"/>
                  </a:moveTo>
                  <a:cubicBezTo>
                    <a:pt x="1" y="14"/>
                    <a:pt x="4" y="19"/>
                    <a:pt x="6" y="22"/>
                  </a:cubicBezTo>
                  <a:cubicBezTo>
                    <a:pt x="8" y="25"/>
                    <a:pt x="10" y="27"/>
                    <a:pt x="11" y="30"/>
                  </a:cubicBezTo>
                  <a:cubicBezTo>
                    <a:pt x="12" y="31"/>
                    <a:pt x="13" y="33"/>
                    <a:pt x="15" y="33"/>
                  </a:cubicBezTo>
                  <a:cubicBezTo>
                    <a:pt x="15" y="31"/>
                    <a:pt x="15" y="29"/>
                    <a:pt x="15" y="27"/>
                  </a:cubicBezTo>
                  <a:cubicBezTo>
                    <a:pt x="14" y="22"/>
                    <a:pt x="11" y="16"/>
                    <a:pt x="9" y="11"/>
                  </a:cubicBezTo>
                  <a:cubicBezTo>
                    <a:pt x="6" y="6"/>
                    <a:pt x="4"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0" name="Freeform 1870">
              <a:extLst>
                <a:ext uri="{FF2B5EF4-FFF2-40B4-BE49-F238E27FC236}">
                  <a16:creationId xmlns:a16="http://schemas.microsoft.com/office/drawing/2014/main" id="{E1E69022-647F-4F89-98C9-0F11EBE5E19A}"/>
                </a:ext>
              </a:extLst>
            </p:cNvPr>
            <p:cNvSpPr>
              <a:spLocks/>
            </p:cNvSpPr>
            <p:nvPr/>
          </p:nvSpPr>
          <p:spPr bwMode="auto">
            <a:xfrm>
              <a:off x="4609" y="2480"/>
              <a:ext cx="29" cy="66"/>
            </a:xfrm>
            <a:custGeom>
              <a:avLst/>
              <a:gdLst>
                <a:gd name="T0" fmla="*/ 116 w 14"/>
                <a:gd name="T1" fmla="*/ 319 h 30"/>
                <a:gd name="T2" fmla="*/ 81 w 14"/>
                <a:gd name="T3" fmla="*/ 88 h 30"/>
                <a:gd name="T4" fmla="*/ 0 w 14"/>
                <a:gd name="T5" fmla="*/ 0 h 30"/>
                <a:gd name="T6" fmla="*/ 0 60000 65536"/>
                <a:gd name="T7" fmla="*/ 0 60000 65536"/>
                <a:gd name="T8" fmla="*/ 0 60000 65536"/>
              </a:gdLst>
              <a:ahLst/>
              <a:cxnLst>
                <a:cxn ang="T6">
                  <a:pos x="T0" y="T1"/>
                </a:cxn>
                <a:cxn ang="T7">
                  <a:pos x="T2" y="T3"/>
                </a:cxn>
                <a:cxn ang="T8">
                  <a:pos x="T4" y="T5"/>
                </a:cxn>
              </a:cxnLst>
              <a:rect l="0" t="0" r="r" b="b"/>
              <a:pathLst>
                <a:path w="14" h="30">
                  <a:moveTo>
                    <a:pt x="13" y="30"/>
                  </a:moveTo>
                  <a:cubicBezTo>
                    <a:pt x="14" y="23"/>
                    <a:pt x="14" y="14"/>
                    <a:pt x="9" y="8"/>
                  </a:cubicBezTo>
                  <a:cubicBezTo>
                    <a:pt x="7" y="5"/>
                    <a:pt x="3"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1" name="Freeform 1871">
              <a:extLst>
                <a:ext uri="{FF2B5EF4-FFF2-40B4-BE49-F238E27FC236}">
                  <a16:creationId xmlns:a16="http://schemas.microsoft.com/office/drawing/2014/main" id="{AAADBE5A-E703-BBA9-CB91-71DADD87EBA2}"/>
                </a:ext>
              </a:extLst>
            </p:cNvPr>
            <p:cNvSpPr>
              <a:spLocks/>
            </p:cNvSpPr>
            <p:nvPr/>
          </p:nvSpPr>
          <p:spPr bwMode="auto">
            <a:xfrm>
              <a:off x="4632" y="2458"/>
              <a:ext cx="55" cy="70"/>
            </a:xfrm>
            <a:custGeom>
              <a:avLst/>
              <a:gdLst>
                <a:gd name="T0" fmla="*/ 0 w 27"/>
                <a:gd name="T1" fmla="*/ 0 h 32"/>
                <a:gd name="T2" fmla="*/ 41 w 27"/>
                <a:gd name="T3" fmla="*/ 72 h 32"/>
                <a:gd name="T4" fmla="*/ 120 w 27"/>
                <a:gd name="T5" fmla="*/ 210 h 32"/>
                <a:gd name="T6" fmla="*/ 204 w 27"/>
                <a:gd name="T7" fmla="*/ 302 h 32"/>
                <a:gd name="T8" fmla="*/ 228 w 27"/>
                <a:gd name="T9" fmla="*/ 335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 h="32">
                  <a:moveTo>
                    <a:pt x="0" y="0"/>
                  </a:moveTo>
                  <a:cubicBezTo>
                    <a:pt x="1" y="1"/>
                    <a:pt x="4" y="5"/>
                    <a:pt x="5" y="7"/>
                  </a:cubicBezTo>
                  <a:cubicBezTo>
                    <a:pt x="7" y="12"/>
                    <a:pt x="10" y="16"/>
                    <a:pt x="14" y="20"/>
                  </a:cubicBezTo>
                  <a:cubicBezTo>
                    <a:pt x="17" y="23"/>
                    <a:pt x="20" y="26"/>
                    <a:pt x="24" y="29"/>
                  </a:cubicBezTo>
                  <a:cubicBezTo>
                    <a:pt x="24" y="30"/>
                    <a:pt x="27" y="32"/>
                    <a:pt x="27" y="3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2" name="Freeform 1872">
              <a:extLst>
                <a:ext uri="{FF2B5EF4-FFF2-40B4-BE49-F238E27FC236}">
                  <a16:creationId xmlns:a16="http://schemas.microsoft.com/office/drawing/2014/main" id="{73BC2780-9DBF-F88F-B1D4-A01EDDD20397}"/>
                </a:ext>
              </a:extLst>
            </p:cNvPr>
            <p:cNvSpPr>
              <a:spLocks/>
            </p:cNvSpPr>
            <p:nvPr/>
          </p:nvSpPr>
          <p:spPr bwMode="auto">
            <a:xfrm>
              <a:off x="4597" y="2428"/>
              <a:ext cx="49" cy="118"/>
            </a:xfrm>
            <a:custGeom>
              <a:avLst/>
              <a:gdLst>
                <a:gd name="T0" fmla="*/ 172 w 24"/>
                <a:gd name="T1" fmla="*/ 564 h 54"/>
                <a:gd name="T2" fmla="*/ 180 w 24"/>
                <a:gd name="T3" fmla="*/ 531 h 54"/>
                <a:gd name="T4" fmla="*/ 196 w 24"/>
                <a:gd name="T5" fmla="*/ 483 h 54"/>
                <a:gd name="T6" fmla="*/ 172 w 24"/>
                <a:gd name="T7" fmla="*/ 282 h 54"/>
                <a:gd name="T8" fmla="*/ 129 w 24"/>
                <a:gd name="T9" fmla="*/ 125 h 54"/>
                <a:gd name="T10" fmla="*/ 0 w 24"/>
                <a:gd name="T11" fmla="*/ 0 h 5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54">
                  <a:moveTo>
                    <a:pt x="20" y="54"/>
                  </a:moveTo>
                  <a:cubicBezTo>
                    <a:pt x="20" y="53"/>
                    <a:pt x="21" y="52"/>
                    <a:pt x="21" y="51"/>
                  </a:cubicBezTo>
                  <a:cubicBezTo>
                    <a:pt x="22" y="50"/>
                    <a:pt x="23" y="47"/>
                    <a:pt x="23" y="46"/>
                  </a:cubicBezTo>
                  <a:cubicBezTo>
                    <a:pt x="24" y="40"/>
                    <a:pt x="21" y="33"/>
                    <a:pt x="20" y="27"/>
                  </a:cubicBezTo>
                  <a:cubicBezTo>
                    <a:pt x="19" y="22"/>
                    <a:pt x="18" y="17"/>
                    <a:pt x="15" y="12"/>
                  </a:cubicBezTo>
                  <a:cubicBezTo>
                    <a:pt x="11" y="3"/>
                    <a:pt x="0" y="0"/>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3" name="Freeform 1873">
              <a:extLst>
                <a:ext uri="{FF2B5EF4-FFF2-40B4-BE49-F238E27FC236}">
                  <a16:creationId xmlns:a16="http://schemas.microsoft.com/office/drawing/2014/main" id="{4618FF31-BD04-7442-027F-C37ECDA3DBD7}"/>
                </a:ext>
              </a:extLst>
            </p:cNvPr>
            <p:cNvSpPr>
              <a:spLocks/>
            </p:cNvSpPr>
            <p:nvPr/>
          </p:nvSpPr>
          <p:spPr bwMode="auto">
            <a:xfrm>
              <a:off x="4644" y="2515"/>
              <a:ext cx="55" cy="39"/>
            </a:xfrm>
            <a:custGeom>
              <a:avLst/>
              <a:gdLst>
                <a:gd name="T0" fmla="*/ 0 w 27"/>
                <a:gd name="T1" fmla="*/ 0 h 18"/>
                <a:gd name="T2" fmla="*/ 179 w 27"/>
                <a:gd name="T3" fmla="*/ 173 h 18"/>
                <a:gd name="T4" fmla="*/ 228 w 27"/>
                <a:gd name="T5" fmla="*/ 184 h 18"/>
                <a:gd name="T6" fmla="*/ 0 60000 65536"/>
                <a:gd name="T7" fmla="*/ 0 60000 65536"/>
                <a:gd name="T8" fmla="*/ 0 60000 65536"/>
              </a:gdLst>
              <a:ahLst/>
              <a:cxnLst>
                <a:cxn ang="T6">
                  <a:pos x="T0" y="T1"/>
                </a:cxn>
                <a:cxn ang="T7">
                  <a:pos x="T2" y="T3"/>
                </a:cxn>
                <a:cxn ang="T8">
                  <a:pos x="T4" y="T5"/>
                </a:cxn>
              </a:cxnLst>
              <a:rect l="0" t="0" r="r" b="b"/>
              <a:pathLst>
                <a:path w="27" h="18">
                  <a:moveTo>
                    <a:pt x="0" y="0"/>
                  </a:moveTo>
                  <a:cubicBezTo>
                    <a:pt x="6" y="7"/>
                    <a:pt x="12" y="15"/>
                    <a:pt x="21" y="17"/>
                  </a:cubicBezTo>
                  <a:cubicBezTo>
                    <a:pt x="23" y="17"/>
                    <a:pt x="25" y="18"/>
                    <a:pt x="27" y="1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4" name="Freeform 1874">
              <a:extLst>
                <a:ext uri="{FF2B5EF4-FFF2-40B4-BE49-F238E27FC236}">
                  <a16:creationId xmlns:a16="http://schemas.microsoft.com/office/drawing/2014/main" id="{8422F61C-15BC-DC43-9E87-B2A49634D15C}"/>
                </a:ext>
              </a:extLst>
            </p:cNvPr>
            <p:cNvSpPr>
              <a:spLocks/>
            </p:cNvSpPr>
            <p:nvPr/>
          </p:nvSpPr>
          <p:spPr bwMode="auto">
            <a:xfrm>
              <a:off x="4650" y="2592"/>
              <a:ext cx="45" cy="100"/>
            </a:xfrm>
            <a:custGeom>
              <a:avLst/>
              <a:gdLst>
                <a:gd name="T0" fmla="*/ 0 w 22"/>
                <a:gd name="T1" fmla="*/ 52 h 46"/>
                <a:gd name="T2" fmla="*/ 59 w 22"/>
                <a:gd name="T3" fmla="*/ 217 h 46"/>
                <a:gd name="T4" fmla="*/ 129 w 22"/>
                <a:gd name="T5" fmla="*/ 370 h 46"/>
                <a:gd name="T6" fmla="*/ 180 w 22"/>
                <a:gd name="T7" fmla="*/ 472 h 46"/>
                <a:gd name="T8" fmla="*/ 84 w 22"/>
                <a:gd name="T9" fmla="*/ 133 h 46"/>
                <a:gd name="T10" fmla="*/ 8 w 22"/>
                <a:gd name="T11" fmla="*/ 0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2" h="46">
                  <a:moveTo>
                    <a:pt x="0" y="5"/>
                  </a:moveTo>
                  <a:cubicBezTo>
                    <a:pt x="1" y="10"/>
                    <a:pt x="4" y="16"/>
                    <a:pt x="7" y="21"/>
                  </a:cubicBezTo>
                  <a:cubicBezTo>
                    <a:pt x="9" y="27"/>
                    <a:pt x="12" y="31"/>
                    <a:pt x="15" y="36"/>
                  </a:cubicBezTo>
                  <a:cubicBezTo>
                    <a:pt x="17" y="39"/>
                    <a:pt x="18" y="45"/>
                    <a:pt x="21" y="46"/>
                  </a:cubicBezTo>
                  <a:cubicBezTo>
                    <a:pt x="22" y="34"/>
                    <a:pt x="15" y="23"/>
                    <a:pt x="10" y="13"/>
                  </a:cubicBezTo>
                  <a:cubicBezTo>
                    <a:pt x="8" y="8"/>
                    <a:pt x="5" y="4"/>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5" name="Freeform 1875">
              <a:extLst>
                <a:ext uri="{FF2B5EF4-FFF2-40B4-BE49-F238E27FC236}">
                  <a16:creationId xmlns:a16="http://schemas.microsoft.com/office/drawing/2014/main" id="{709AACDA-CD84-3095-10BA-F4812FEEF58B}"/>
                </a:ext>
              </a:extLst>
            </p:cNvPr>
            <p:cNvSpPr>
              <a:spLocks/>
            </p:cNvSpPr>
            <p:nvPr/>
          </p:nvSpPr>
          <p:spPr bwMode="auto">
            <a:xfrm>
              <a:off x="4642" y="2539"/>
              <a:ext cx="41" cy="94"/>
            </a:xfrm>
            <a:custGeom>
              <a:avLst/>
              <a:gdLst>
                <a:gd name="T0" fmla="*/ 156 w 20"/>
                <a:gd name="T1" fmla="*/ 448 h 43"/>
                <a:gd name="T2" fmla="*/ 0 w 20"/>
                <a:gd name="T3" fmla="*/ 0 h 43"/>
                <a:gd name="T4" fmla="*/ 0 60000 65536"/>
                <a:gd name="T5" fmla="*/ 0 60000 65536"/>
              </a:gdLst>
              <a:ahLst/>
              <a:cxnLst>
                <a:cxn ang="T4">
                  <a:pos x="T0" y="T1"/>
                </a:cxn>
                <a:cxn ang="T5">
                  <a:pos x="T2" y="T3"/>
                </a:cxn>
              </a:cxnLst>
              <a:rect l="0" t="0" r="r" b="b"/>
              <a:pathLst>
                <a:path w="20" h="43">
                  <a:moveTo>
                    <a:pt x="18" y="43"/>
                  </a:moveTo>
                  <a:cubicBezTo>
                    <a:pt x="20" y="28"/>
                    <a:pt x="12" y="9"/>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6" name="Freeform 1876">
              <a:extLst>
                <a:ext uri="{FF2B5EF4-FFF2-40B4-BE49-F238E27FC236}">
                  <a16:creationId xmlns:a16="http://schemas.microsoft.com/office/drawing/2014/main" id="{33AE5248-02B3-86A7-62EF-3D89A1A7BA7B}"/>
                </a:ext>
              </a:extLst>
            </p:cNvPr>
            <p:cNvSpPr>
              <a:spLocks/>
            </p:cNvSpPr>
            <p:nvPr/>
          </p:nvSpPr>
          <p:spPr bwMode="auto">
            <a:xfrm>
              <a:off x="4664" y="2539"/>
              <a:ext cx="19" cy="68"/>
            </a:xfrm>
            <a:custGeom>
              <a:avLst/>
              <a:gdLst>
                <a:gd name="T0" fmla="*/ 0 w 9"/>
                <a:gd name="T1" fmla="*/ 0 h 31"/>
                <a:gd name="T2" fmla="*/ 76 w 9"/>
                <a:gd name="T3" fmla="*/ 189 h 31"/>
                <a:gd name="T4" fmla="*/ 76 w 9"/>
                <a:gd name="T5" fmla="*/ 327 h 31"/>
                <a:gd name="T6" fmla="*/ 0 60000 65536"/>
                <a:gd name="T7" fmla="*/ 0 60000 65536"/>
                <a:gd name="T8" fmla="*/ 0 60000 65536"/>
              </a:gdLst>
              <a:ahLst/>
              <a:cxnLst>
                <a:cxn ang="T6">
                  <a:pos x="T0" y="T1"/>
                </a:cxn>
                <a:cxn ang="T7">
                  <a:pos x="T2" y="T3"/>
                </a:cxn>
                <a:cxn ang="T8">
                  <a:pos x="T4" y="T5"/>
                </a:cxn>
              </a:cxnLst>
              <a:rect l="0" t="0" r="r" b="b"/>
              <a:pathLst>
                <a:path w="9" h="31">
                  <a:moveTo>
                    <a:pt x="0" y="0"/>
                  </a:moveTo>
                  <a:cubicBezTo>
                    <a:pt x="6" y="3"/>
                    <a:pt x="7" y="12"/>
                    <a:pt x="8" y="18"/>
                  </a:cubicBezTo>
                  <a:cubicBezTo>
                    <a:pt x="8" y="21"/>
                    <a:pt x="9" y="29"/>
                    <a:pt x="8" y="3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7" name="Freeform 1877">
              <a:extLst>
                <a:ext uri="{FF2B5EF4-FFF2-40B4-BE49-F238E27FC236}">
                  <a16:creationId xmlns:a16="http://schemas.microsoft.com/office/drawing/2014/main" id="{A712855E-29FB-7812-6EFB-4D716D4A8247}"/>
                </a:ext>
              </a:extLst>
            </p:cNvPr>
            <p:cNvSpPr>
              <a:spLocks/>
            </p:cNvSpPr>
            <p:nvPr/>
          </p:nvSpPr>
          <p:spPr bwMode="auto">
            <a:xfrm>
              <a:off x="4679" y="2587"/>
              <a:ext cx="39" cy="83"/>
            </a:xfrm>
            <a:custGeom>
              <a:avLst/>
              <a:gdLst>
                <a:gd name="T0" fmla="*/ 8 w 19"/>
                <a:gd name="T1" fmla="*/ 0 h 38"/>
                <a:gd name="T2" fmla="*/ 164 w 19"/>
                <a:gd name="T3" fmla="*/ 395 h 38"/>
                <a:gd name="T4" fmla="*/ 0 w 19"/>
                <a:gd name="T5" fmla="*/ 218 h 38"/>
                <a:gd name="T6" fmla="*/ 0 60000 65536"/>
                <a:gd name="T7" fmla="*/ 0 60000 65536"/>
                <a:gd name="T8" fmla="*/ 0 60000 65536"/>
              </a:gdLst>
              <a:ahLst/>
              <a:cxnLst>
                <a:cxn ang="T6">
                  <a:pos x="T0" y="T1"/>
                </a:cxn>
                <a:cxn ang="T7">
                  <a:pos x="T2" y="T3"/>
                </a:cxn>
                <a:cxn ang="T8">
                  <a:pos x="T4" y="T5"/>
                </a:cxn>
              </a:cxnLst>
              <a:rect l="0" t="0" r="r" b="b"/>
              <a:pathLst>
                <a:path w="19" h="38">
                  <a:moveTo>
                    <a:pt x="1" y="0"/>
                  </a:moveTo>
                  <a:cubicBezTo>
                    <a:pt x="10" y="11"/>
                    <a:pt x="15" y="25"/>
                    <a:pt x="19" y="38"/>
                  </a:cubicBezTo>
                  <a:cubicBezTo>
                    <a:pt x="14" y="32"/>
                    <a:pt x="5" y="29"/>
                    <a:pt x="0" y="2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8" name="Freeform 1878">
              <a:extLst>
                <a:ext uri="{FF2B5EF4-FFF2-40B4-BE49-F238E27FC236}">
                  <a16:creationId xmlns:a16="http://schemas.microsoft.com/office/drawing/2014/main" id="{06EDA6C6-4C10-4EC0-9A04-7542A0805811}"/>
                </a:ext>
              </a:extLst>
            </p:cNvPr>
            <p:cNvSpPr>
              <a:spLocks/>
            </p:cNvSpPr>
            <p:nvPr/>
          </p:nvSpPr>
          <p:spPr bwMode="auto">
            <a:xfrm>
              <a:off x="4693" y="2552"/>
              <a:ext cx="23" cy="105"/>
            </a:xfrm>
            <a:custGeom>
              <a:avLst/>
              <a:gdLst>
                <a:gd name="T0" fmla="*/ 0 w 11"/>
                <a:gd name="T1" fmla="*/ 0 h 48"/>
                <a:gd name="T2" fmla="*/ 100 w 11"/>
                <a:gd name="T3" fmla="*/ 354 h 48"/>
                <a:gd name="T4" fmla="*/ 100 w 11"/>
                <a:gd name="T5" fmla="*/ 503 h 48"/>
                <a:gd name="T6" fmla="*/ 0 60000 65536"/>
                <a:gd name="T7" fmla="*/ 0 60000 65536"/>
                <a:gd name="T8" fmla="*/ 0 60000 65536"/>
              </a:gdLst>
              <a:ahLst/>
              <a:cxnLst>
                <a:cxn ang="T6">
                  <a:pos x="T0" y="T1"/>
                </a:cxn>
                <a:cxn ang="T7">
                  <a:pos x="T2" y="T3"/>
                </a:cxn>
                <a:cxn ang="T8">
                  <a:pos x="T4" y="T5"/>
                </a:cxn>
              </a:cxnLst>
              <a:rect l="0" t="0" r="r" b="b"/>
              <a:pathLst>
                <a:path w="11" h="48">
                  <a:moveTo>
                    <a:pt x="0" y="0"/>
                  </a:moveTo>
                  <a:cubicBezTo>
                    <a:pt x="9" y="6"/>
                    <a:pt x="11" y="24"/>
                    <a:pt x="11" y="34"/>
                  </a:cubicBezTo>
                  <a:cubicBezTo>
                    <a:pt x="11" y="39"/>
                    <a:pt x="11" y="43"/>
                    <a:pt x="11" y="4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89" name="Freeform 1879">
              <a:extLst>
                <a:ext uri="{FF2B5EF4-FFF2-40B4-BE49-F238E27FC236}">
                  <a16:creationId xmlns:a16="http://schemas.microsoft.com/office/drawing/2014/main" id="{3B25F9AC-BDA5-0E40-1E7D-ABB44B9505EC}"/>
                </a:ext>
              </a:extLst>
            </p:cNvPr>
            <p:cNvSpPr>
              <a:spLocks/>
            </p:cNvSpPr>
            <p:nvPr/>
          </p:nvSpPr>
          <p:spPr bwMode="auto">
            <a:xfrm>
              <a:off x="4718" y="2609"/>
              <a:ext cx="39" cy="64"/>
            </a:xfrm>
            <a:custGeom>
              <a:avLst/>
              <a:gdLst>
                <a:gd name="T0" fmla="*/ 0 w 19"/>
                <a:gd name="T1" fmla="*/ 0 h 29"/>
                <a:gd name="T2" fmla="*/ 33 w 19"/>
                <a:gd name="T3" fmla="*/ 170 h 29"/>
                <a:gd name="T4" fmla="*/ 164 w 19"/>
                <a:gd name="T5" fmla="*/ 311 h 29"/>
                <a:gd name="T6" fmla="*/ 131 w 19"/>
                <a:gd name="T7" fmla="*/ 17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9">
                  <a:moveTo>
                    <a:pt x="0" y="0"/>
                  </a:moveTo>
                  <a:cubicBezTo>
                    <a:pt x="1" y="6"/>
                    <a:pt x="1" y="11"/>
                    <a:pt x="4" y="16"/>
                  </a:cubicBezTo>
                  <a:cubicBezTo>
                    <a:pt x="8" y="22"/>
                    <a:pt x="14" y="25"/>
                    <a:pt x="19" y="29"/>
                  </a:cubicBezTo>
                  <a:cubicBezTo>
                    <a:pt x="17" y="26"/>
                    <a:pt x="14" y="20"/>
                    <a:pt x="15" y="1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0" name="Freeform 1880">
              <a:extLst>
                <a:ext uri="{FF2B5EF4-FFF2-40B4-BE49-F238E27FC236}">
                  <a16:creationId xmlns:a16="http://schemas.microsoft.com/office/drawing/2014/main" id="{7B633455-8696-4E2A-E67E-F4118E43F708}"/>
                </a:ext>
              </a:extLst>
            </p:cNvPr>
            <p:cNvSpPr>
              <a:spLocks/>
            </p:cNvSpPr>
            <p:nvPr/>
          </p:nvSpPr>
          <p:spPr bwMode="auto">
            <a:xfrm>
              <a:off x="4695" y="2666"/>
              <a:ext cx="35" cy="90"/>
            </a:xfrm>
            <a:custGeom>
              <a:avLst/>
              <a:gdLst>
                <a:gd name="T0" fmla="*/ 0 w 17"/>
                <a:gd name="T1" fmla="*/ 125 h 41"/>
                <a:gd name="T2" fmla="*/ 140 w 17"/>
                <a:gd name="T3" fmla="*/ 435 h 41"/>
                <a:gd name="T4" fmla="*/ 132 w 17"/>
                <a:gd name="T5" fmla="*/ 347 h 41"/>
                <a:gd name="T6" fmla="*/ 124 w 17"/>
                <a:gd name="T7" fmla="*/ 169 h 41"/>
                <a:gd name="T8" fmla="*/ 80 w 17"/>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41">
                  <a:moveTo>
                    <a:pt x="0" y="12"/>
                  </a:moveTo>
                  <a:cubicBezTo>
                    <a:pt x="3" y="21"/>
                    <a:pt x="10" y="30"/>
                    <a:pt x="16" y="41"/>
                  </a:cubicBezTo>
                  <a:cubicBezTo>
                    <a:pt x="17" y="39"/>
                    <a:pt x="16" y="35"/>
                    <a:pt x="15" y="33"/>
                  </a:cubicBezTo>
                  <a:cubicBezTo>
                    <a:pt x="15" y="27"/>
                    <a:pt x="15" y="22"/>
                    <a:pt x="14" y="16"/>
                  </a:cubicBezTo>
                  <a:cubicBezTo>
                    <a:pt x="14" y="10"/>
                    <a:pt x="12" y="5"/>
                    <a:pt x="9"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1" name="Freeform 1881">
              <a:extLst>
                <a:ext uri="{FF2B5EF4-FFF2-40B4-BE49-F238E27FC236}">
                  <a16:creationId xmlns:a16="http://schemas.microsoft.com/office/drawing/2014/main" id="{B05AB3FA-0C80-7660-A760-6C43B99129D7}"/>
                </a:ext>
              </a:extLst>
            </p:cNvPr>
            <p:cNvSpPr>
              <a:spLocks/>
            </p:cNvSpPr>
            <p:nvPr/>
          </p:nvSpPr>
          <p:spPr bwMode="auto">
            <a:xfrm>
              <a:off x="4716" y="2666"/>
              <a:ext cx="43" cy="66"/>
            </a:xfrm>
            <a:custGeom>
              <a:avLst/>
              <a:gdLst>
                <a:gd name="T0" fmla="*/ 0 w 21"/>
                <a:gd name="T1" fmla="*/ 0 h 30"/>
                <a:gd name="T2" fmla="*/ 59 w 21"/>
                <a:gd name="T3" fmla="*/ 150 h 30"/>
                <a:gd name="T4" fmla="*/ 164 w 21"/>
                <a:gd name="T5" fmla="*/ 319 h 30"/>
                <a:gd name="T6" fmla="*/ 180 w 21"/>
                <a:gd name="T7" fmla="*/ 150 h 30"/>
                <a:gd name="T8" fmla="*/ 147 w 21"/>
                <a:gd name="T9" fmla="*/ 9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 h="30">
                  <a:moveTo>
                    <a:pt x="0" y="0"/>
                  </a:moveTo>
                  <a:cubicBezTo>
                    <a:pt x="2" y="5"/>
                    <a:pt x="5" y="9"/>
                    <a:pt x="7" y="14"/>
                  </a:cubicBezTo>
                  <a:cubicBezTo>
                    <a:pt x="10" y="19"/>
                    <a:pt x="13" y="27"/>
                    <a:pt x="19" y="30"/>
                  </a:cubicBezTo>
                  <a:cubicBezTo>
                    <a:pt x="17" y="25"/>
                    <a:pt x="21" y="19"/>
                    <a:pt x="21" y="14"/>
                  </a:cubicBezTo>
                  <a:cubicBezTo>
                    <a:pt x="21" y="9"/>
                    <a:pt x="18" y="5"/>
                    <a:pt x="17" y="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2" name="Freeform 1882">
              <a:extLst>
                <a:ext uri="{FF2B5EF4-FFF2-40B4-BE49-F238E27FC236}">
                  <a16:creationId xmlns:a16="http://schemas.microsoft.com/office/drawing/2014/main" id="{A7AAA944-093A-6A7D-7C26-40385E3A8DFC}"/>
                </a:ext>
              </a:extLst>
            </p:cNvPr>
            <p:cNvSpPr>
              <a:spLocks/>
            </p:cNvSpPr>
            <p:nvPr/>
          </p:nvSpPr>
          <p:spPr bwMode="auto">
            <a:xfrm>
              <a:off x="4726" y="2753"/>
              <a:ext cx="47" cy="86"/>
            </a:xfrm>
            <a:custGeom>
              <a:avLst/>
              <a:gdLst>
                <a:gd name="T0" fmla="*/ 0 w 23"/>
                <a:gd name="T1" fmla="*/ 9 h 39"/>
                <a:gd name="T2" fmla="*/ 112 w 23"/>
                <a:gd name="T3" fmla="*/ 238 h 39"/>
                <a:gd name="T4" fmla="*/ 196 w 23"/>
                <a:gd name="T5" fmla="*/ 419 h 39"/>
                <a:gd name="T6" fmla="*/ 188 w 23"/>
                <a:gd name="T7" fmla="*/ 331 h 39"/>
                <a:gd name="T8" fmla="*/ 104 w 23"/>
                <a:gd name="T9" fmla="*/ 117 h 39"/>
                <a:gd name="T10" fmla="*/ 8 w 23"/>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39">
                  <a:moveTo>
                    <a:pt x="0" y="1"/>
                  </a:moveTo>
                  <a:cubicBezTo>
                    <a:pt x="2" y="9"/>
                    <a:pt x="8" y="16"/>
                    <a:pt x="13" y="22"/>
                  </a:cubicBezTo>
                  <a:cubicBezTo>
                    <a:pt x="16" y="28"/>
                    <a:pt x="17" y="35"/>
                    <a:pt x="23" y="39"/>
                  </a:cubicBezTo>
                  <a:cubicBezTo>
                    <a:pt x="22" y="36"/>
                    <a:pt x="23" y="33"/>
                    <a:pt x="22" y="31"/>
                  </a:cubicBezTo>
                  <a:cubicBezTo>
                    <a:pt x="21" y="24"/>
                    <a:pt x="16" y="17"/>
                    <a:pt x="12" y="11"/>
                  </a:cubicBezTo>
                  <a:cubicBezTo>
                    <a:pt x="9" y="7"/>
                    <a:pt x="3" y="4"/>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3" name="Freeform 1883">
              <a:extLst>
                <a:ext uri="{FF2B5EF4-FFF2-40B4-BE49-F238E27FC236}">
                  <a16:creationId xmlns:a16="http://schemas.microsoft.com/office/drawing/2014/main" id="{701E82AD-F550-24E7-FDAC-F9D363BDF681}"/>
                </a:ext>
              </a:extLst>
            </p:cNvPr>
            <p:cNvSpPr>
              <a:spLocks/>
            </p:cNvSpPr>
            <p:nvPr/>
          </p:nvSpPr>
          <p:spPr bwMode="auto">
            <a:xfrm>
              <a:off x="4751" y="2729"/>
              <a:ext cx="26" cy="86"/>
            </a:xfrm>
            <a:custGeom>
              <a:avLst/>
              <a:gdLst>
                <a:gd name="T0" fmla="*/ 0 w 13"/>
                <a:gd name="T1" fmla="*/ 0 h 39"/>
                <a:gd name="T2" fmla="*/ 80 w 13"/>
                <a:gd name="T3" fmla="*/ 278 h 39"/>
                <a:gd name="T4" fmla="*/ 80 w 13"/>
                <a:gd name="T5" fmla="*/ 419 h 39"/>
                <a:gd name="T6" fmla="*/ 0 60000 65536"/>
                <a:gd name="T7" fmla="*/ 0 60000 65536"/>
                <a:gd name="T8" fmla="*/ 0 60000 65536"/>
              </a:gdLst>
              <a:ahLst/>
              <a:cxnLst>
                <a:cxn ang="T6">
                  <a:pos x="T0" y="T1"/>
                </a:cxn>
                <a:cxn ang="T7">
                  <a:pos x="T2" y="T3"/>
                </a:cxn>
                <a:cxn ang="T8">
                  <a:pos x="T4" y="T5"/>
                </a:cxn>
              </a:cxnLst>
              <a:rect l="0" t="0" r="r" b="b"/>
              <a:pathLst>
                <a:path w="13" h="39">
                  <a:moveTo>
                    <a:pt x="0" y="0"/>
                  </a:moveTo>
                  <a:cubicBezTo>
                    <a:pt x="3" y="9"/>
                    <a:pt x="7" y="17"/>
                    <a:pt x="10" y="26"/>
                  </a:cubicBezTo>
                  <a:cubicBezTo>
                    <a:pt x="11" y="29"/>
                    <a:pt x="13" y="36"/>
                    <a:pt x="10"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4" name="Freeform 1884">
              <a:extLst>
                <a:ext uri="{FF2B5EF4-FFF2-40B4-BE49-F238E27FC236}">
                  <a16:creationId xmlns:a16="http://schemas.microsoft.com/office/drawing/2014/main" id="{63061264-3D9E-2A27-12EF-689CF5857C3E}"/>
                </a:ext>
              </a:extLst>
            </p:cNvPr>
            <p:cNvSpPr>
              <a:spLocks/>
            </p:cNvSpPr>
            <p:nvPr/>
          </p:nvSpPr>
          <p:spPr bwMode="auto">
            <a:xfrm>
              <a:off x="4761" y="2694"/>
              <a:ext cx="22" cy="97"/>
            </a:xfrm>
            <a:custGeom>
              <a:avLst/>
              <a:gdLst>
                <a:gd name="T0" fmla="*/ 48 w 11"/>
                <a:gd name="T1" fmla="*/ 472 h 44"/>
                <a:gd name="T2" fmla="*/ 48 w 11"/>
                <a:gd name="T3" fmla="*/ 150 h 44"/>
                <a:gd name="T4" fmla="*/ 0 w 11"/>
                <a:gd name="T5" fmla="*/ 0 h 44"/>
                <a:gd name="T6" fmla="*/ 0 60000 65536"/>
                <a:gd name="T7" fmla="*/ 0 60000 65536"/>
                <a:gd name="T8" fmla="*/ 0 60000 65536"/>
              </a:gdLst>
              <a:ahLst/>
              <a:cxnLst>
                <a:cxn ang="T6">
                  <a:pos x="T0" y="T1"/>
                </a:cxn>
                <a:cxn ang="T7">
                  <a:pos x="T2" y="T3"/>
                </a:cxn>
                <a:cxn ang="T8">
                  <a:pos x="T4" y="T5"/>
                </a:cxn>
              </a:cxnLst>
              <a:rect l="0" t="0" r="r" b="b"/>
              <a:pathLst>
                <a:path w="11" h="44">
                  <a:moveTo>
                    <a:pt x="6" y="44"/>
                  </a:moveTo>
                  <a:cubicBezTo>
                    <a:pt x="10" y="35"/>
                    <a:pt x="11" y="23"/>
                    <a:pt x="6" y="14"/>
                  </a:cubicBezTo>
                  <a:cubicBezTo>
                    <a:pt x="4" y="9"/>
                    <a:pt x="1"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5" name="Freeform 1885">
              <a:extLst>
                <a:ext uri="{FF2B5EF4-FFF2-40B4-BE49-F238E27FC236}">
                  <a16:creationId xmlns:a16="http://schemas.microsoft.com/office/drawing/2014/main" id="{0024CA1E-E4FF-CAE5-307E-D75925EECB0C}"/>
                </a:ext>
              </a:extLst>
            </p:cNvPr>
            <p:cNvSpPr>
              <a:spLocks/>
            </p:cNvSpPr>
            <p:nvPr/>
          </p:nvSpPr>
          <p:spPr bwMode="auto">
            <a:xfrm>
              <a:off x="4769" y="2714"/>
              <a:ext cx="41" cy="48"/>
            </a:xfrm>
            <a:custGeom>
              <a:avLst/>
              <a:gdLst>
                <a:gd name="T0" fmla="*/ 0 w 20"/>
                <a:gd name="T1" fmla="*/ 0 h 22"/>
                <a:gd name="T2" fmla="*/ 172 w 20"/>
                <a:gd name="T3" fmla="*/ 229 h 22"/>
                <a:gd name="T4" fmla="*/ 113 w 20"/>
                <a:gd name="T5" fmla="*/ 33 h 22"/>
                <a:gd name="T6" fmla="*/ 0 60000 65536"/>
                <a:gd name="T7" fmla="*/ 0 60000 65536"/>
                <a:gd name="T8" fmla="*/ 0 60000 65536"/>
              </a:gdLst>
              <a:ahLst/>
              <a:cxnLst>
                <a:cxn ang="T6">
                  <a:pos x="T0" y="T1"/>
                </a:cxn>
                <a:cxn ang="T7">
                  <a:pos x="T2" y="T3"/>
                </a:cxn>
                <a:cxn ang="T8">
                  <a:pos x="T4" y="T5"/>
                </a:cxn>
              </a:cxnLst>
              <a:rect l="0" t="0" r="r" b="b"/>
              <a:pathLst>
                <a:path w="20" h="22">
                  <a:moveTo>
                    <a:pt x="0" y="0"/>
                  </a:moveTo>
                  <a:cubicBezTo>
                    <a:pt x="4" y="8"/>
                    <a:pt x="11" y="20"/>
                    <a:pt x="20" y="22"/>
                  </a:cubicBezTo>
                  <a:cubicBezTo>
                    <a:pt x="17" y="18"/>
                    <a:pt x="14" y="8"/>
                    <a:pt x="13" y="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6" name="Freeform 1886">
              <a:extLst>
                <a:ext uri="{FF2B5EF4-FFF2-40B4-BE49-F238E27FC236}">
                  <a16:creationId xmlns:a16="http://schemas.microsoft.com/office/drawing/2014/main" id="{00F8810A-74EC-048B-1DCF-C367BB92EA8A}"/>
                </a:ext>
              </a:extLst>
            </p:cNvPr>
            <p:cNvSpPr>
              <a:spLocks/>
            </p:cNvSpPr>
            <p:nvPr/>
          </p:nvSpPr>
          <p:spPr bwMode="auto">
            <a:xfrm>
              <a:off x="4617" y="2386"/>
              <a:ext cx="19" cy="79"/>
            </a:xfrm>
            <a:custGeom>
              <a:avLst/>
              <a:gdLst>
                <a:gd name="T0" fmla="*/ 84 w 9"/>
                <a:gd name="T1" fmla="*/ 380 h 36"/>
                <a:gd name="T2" fmla="*/ 0 w 9"/>
                <a:gd name="T3" fmla="*/ 0 h 36"/>
                <a:gd name="T4" fmla="*/ 0 60000 65536"/>
                <a:gd name="T5" fmla="*/ 0 60000 65536"/>
              </a:gdLst>
              <a:ahLst/>
              <a:cxnLst>
                <a:cxn ang="T4">
                  <a:pos x="T0" y="T1"/>
                </a:cxn>
                <a:cxn ang="T5">
                  <a:pos x="T2" y="T3"/>
                </a:cxn>
              </a:cxnLst>
              <a:rect l="0" t="0" r="r" b="b"/>
              <a:pathLst>
                <a:path w="9" h="36">
                  <a:moveTo>
                    <a:pt x="9" y="36"/>
                  </a:moveTo>
                  <a:cubicBezTo>
                    <a:pt x="8" y="22"/>
                    <a:pt x="6" y="7"/>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7" name="Freeform 1887">
              <a:extLst>
                <a:ext uri="{FF2B5EF4-FFF2-40B4-BE49-F238E27FC236}">
                  <a16:creationId xmlns:a16="http://schemas.microsoft.com/office/drawing/2014/main" id="{CD840EFA-73F5-DFD0-26DE-DB3F49BF372A}"/>
                </a:ext>
              </a:extLst>
            </p:cNvPr>
            <p:cNvSpPr>
              <a:spLocks/>
            </p:cNvSpPr>
            <p:nvPr/>
          </p:nvSpPr>
          <p:spPr bwMode="auto">
            <a:xfrm>
              <a:off x="4771" y="2810"/>
              <a:ext cx="33" cy="90"/>
            </a:xfrm>
            <a:custGeom>
              <a:avLst/>
              <a:gdLst>
                <a:gd name="T0" fmla="*/ 0 w 16"/>
                <a:gd name="T1" fmla="*/ 125 h 41"/>
                <a:gd name="T2" fmla="*/ 140 w 16"/>
                <a:gd name="T3" fmla="*/ 435 h 41"/>
                <a:gd name="T4" fmla="*/ 132 w 16"/>
                <a:gd name="T5" fmla="*/ 338 h 41"/>
                <a:gd name="T6" fmla="*/ 116 w 16"/>
                <a:gd name="T7" fmla="*/ 169 h 41"/>
                <a:gd name="T8" fmla="*/ 8 w 16"/>
                <a:gd name="T9" fmla="*/ 0 h 4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41">
                  <a:moveTo>
                    <a:pt x="0" y="12"/>
                  </a:moveTo>
                  <a:cubicBezTo>
                    <a:pt x="3" y="21"/>
                    <a:pt x="9" y="34"/>
                    <a:pt x="16" y="41"/>
                  </a:cubicBezTo>
                  <a:cubicBezTo>
                    <a:pt x="16" y="38"/>
                    <a:pt x="15" y="35"/>
                    <a:pt x="15" y="32"/>
                  </a:cubicBezTo>
                  <a:cubicBezTo>
                    <a:pt x="14" y="27"/>
                    <a:pt x="14" y="21"/>
                    <a:pt x="13" y="16"/>
                  </a:cubicBezTo>
                  <a:cubicBezTo>
                    <a:pt x="12" y="10"/>
                    <a:pt x="4" y="5"/>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8" name="Freeform 1888">
              <a:extLst>
                <a:ext uri="{FF2B5EF4-FFF2-40B4-BE49-F238E27FC236}">
                  <a16:creationId xmlns:a16="http://schemas.microsoft.com/office/drawing/2014/main" id="{EA29BE2A-CA5C-17CE-325C-3B4B7020678B}"/>
                </a:ext>
              </a:extLst>
            </p:cNvPr>
            <p:cNvSpPr>
              <a:spLocks/>
            </p:cNvSpPr>
            <p:nvPr/>
          </p:nvSpPr>
          <p:spPr bwMode="auto">
            <a:xfrm>
              <a:off x="4802" y="2896"/>
              <a:ext cx="49" cy="83"/>
            </a:xfrm>
            <a:custGeom>
              <a:avLst/>
              <a:gdLst>
                <a:gd name="T0" fmla="*/ 0 w 24"/>
                <a:gd name="T1" fmla="*/ 20 h 38"/>
                <a:gd name="T2" fmla="*/ 112 w 24"/>
                <a:gd name="T3" fmla="*/ 238 h 38"/>
                <a:gd name="T4" fmla="*/ 196 w 24"/>
                <a:gd name="T5" fmla="*/ 395 h 38"/>
                <a:gd name="T6" fmla="*/ 204 w 24"/>
                <a:gd name="T7" fmla="*/ 315 h 38"/>
                <a:gd name="T8" fmla="*/ 104 w 24"/>
                <a:gd name="T9" fmla="*/ 114 h 38"/>
                <a:gd name="T10" fmla="*/ 8 w 24"/>
                <a:gd name="T11" fmla="*/ 0 h 3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4" h="38">
                  <a:moveTo>
                    <a:pt x="0" y="2"/>
                  </a:moveTo>
                  <a:cubicBezTo>
                    <a:pt x="3" y="9"/>
                    <a:pt x="8" y="16"/>
                    <a:pt x="13" y="23"/>
                  </a:cubicBezTo>
                  <a:cubicBezTo>
                    <a:pt x="17" y="28"/>
                    <a:pt x="17" y="35"/>
                    <a:pt x="23" y="38"/>
                  </a:cubicBezTo>
                  <a:cubicBezTo>
                    <a:pt x="22" y="36"/>
                    <a:pt x="24" y="32"/>
                    <a:pt x="24" y="30"/>
                  </a:cubicBezTo>
                  <a:cubicBezTo>
                    <a:pt x="22" y="23"/>
                    <a:pt x="17" y="16"/>
                    <a:pt x="12" y="11"/>
                  </a:cubicBezTo>
                  <a:cubicBezTo>
                    <a:pt x="9" y="7"/>
                    <a:pt x="3" y="5"/>
                    <a:pt x="1"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899" name="Freeform 1889">
              <a:extLst>
                <a:ext uri="{FF2B5EF4-FFF2-40B4-BE49-F238E27FC236}">
                  <a16:creationId xmlns:a16="http://schemas.microsoft.com/office/drawing/2014/main" id="{4CE4ADE3-4DB7-8B71-DFCC-211778E9A688}"/>
                </a:ext>
              </a:extLst>
            </p:cNvPr>
            <p:cNvSpPr>
              <a:spLocks/>
            </p:cNvSpPr>
            <p:nvPr/>
          </p:nvSpPr>
          <p:spPr bwMode="auto">
            <a:xfrm>
              <a:off x="4824" y="2872"/>
              <a:ext cx="31" cy="83"/>
            </a:xfrm>
            <a:custGeom>
              <a:avLst/>
              <a:gdLst>
                <a:gd name="T0" fmla="*/ 0 w 15"/>
                <a:gd name="T1" fmla="*/ 0 h 38"/>
                <a:gd name="T2" fmla="*/ 99 w 15"/>
                <a:gd name="T3" fmla="*/ 273 h 38"/>
                <a:gd name="T4" fmla="*/ 107 w 15"/>
                <a:gd name="T5" fmla="*/ 395 h 38"/>
                <a:gd name="T6" fmla="*/ 0 60000 65536"/>
                <a:gd name="T7" fmla="*/ 0 60000 65536"/>
                <a:gd name="T8" fmla="*/ 0 60000 65536"/>
              </a:gdLst>
              <a:ahLst/>
              <a:cxnLst>
                <a:cxn ang="T6">
                  <a:pos x="T0" y="T1"/>
                </a:cxn>
                <a:cxn ang="T7">
                  <a:pos x="T2" y="T3"/>
                </a:cxn>
                <a:cxn ang="T8">
                  <a:pos x="T4" y="T5"/>
                </a:cxn>
              </a:cxnLst>
              <a:rect l="0" t="0" r="r" b="b"/>
              <a:pathLst>
                <a:path w="15" h="38">
                  <a:moveTo>
                    <a:pt x="0" y="0"/>
                  </a:moveTo>
                  <a:cubicBezTo>
                    <a:pt x="4" y="9"/>
                    <a:pt x="8" y="17"/>
                    <a:pt x="11" y="26"/>
                  </a:cubicBezTo>
                  <a:cubicBezTo>
                    <a:pt x="12" y="29"/>
                    <a:pt x="15" y="35"/>
                    <a:pt x="12" y="3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0" name="Freeform 1890">
              <a:extLst>
                <a:ext uri="{FF2B5EF4-FFF2-40B4-BE49-F238E27FC236}">
                  <a16:creationId xmlns:a16="http://schemas.microsoft.com/office/drawing/2014/main" id="{45ABD6F2-1200-8651-48CB-2B8303795E0E}"/>
                </a:ext>
              </a:extLst>
            </p:cNvPr>
            <p:cNvSpPr>
              <a:spLocks/>
            </p:cNvSpPr>
            <p:nvPr/>
          </p:nvSpPr>
          <p:spPr bwMode="auto">
            <a:xfrm>
              <a:off x="4833" y="2837"/>
              <a:ext cx="24" cy="96"/>
            </a:xfrm>
            <a:custGeom>
              <a:avLst/>
              <a:gdLst>
                <a:gd name="T0" fmla="*/ 72 w 12"/>
                <a:gd name="T1" fmla="*/ 456 h 44"/>
                <a:gd name="T2" fmla="*/ 56 w 12"/>
                <a:gd name="T3" fmla="*/ 133 h 44"/>
                <a:gd name="T4" fmla="*/ 0 w 12"/>
                <a:gd name="T5" fmla="*/ 0 h 44"/>
                <a:gd name="T6" fmla="*/ 0 60000 65536"/>
                <a:gd name="T7" fmla="*/ 0 60000 65536"/>
                <a:gd name="T8" fmla="*/ 0 60000 65536"/>
              </a:gdLst>
              <a:ahLst/>
              <a:cxnLst>
                <a:cxn ang="T6">
                  <a:pos x="T0" y="T1"/>
                </a:cxn>
                <a:cxn ang="T7">
                  <a:pos x="T2" y="T3"/>
                </a:cxn>
                <a:cxn ang="T8">
                  <a:pos x="T4" y="T5"/>
                </a:cxn>
              </a:cxnLst>
              <a:rect l="0" t="0" r="r" b="b"/>
              <a:pathLst>
                <a:path w="12" h="44">
                  <a:moveTo>
                    <a:pt x="9" y="44"/>
                  </a:moveTo>
                  <a:cubicBezTo>
                    <a:pt x="12" y="34"/>
                    <a:pt x="12" y="22"/>
                    <a:pt x="7" y="13"/>
                  </a:cubicBezTo>
                  <a:cubicBezTo>
                    <a:pt x="5" y="8"/>
                    <a:pt x="1"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1" name="Freeform 1891">
              <a:extLst>
                <a:ext uri="{FF2B5EF4-FFF2-40B4-BE49-F238E27FC236}">
                  <a16:creationId xmlns:a16="http://schemas.microsoft.com/office/drawing/2014/main" id="{FECBC093-562B-28EF-2850-A767907F2EC7}"/>
                </a:ext>
              </a:extLst>
            </p:cNvPr>
            <p:cNvSpPr>
              <a:spLocks/>
            </p:cNvSpPr>
            <p:nvPr/>
          </p:nvSpPr>
          <p:spPr bwMode="auto">
            <a:xfrm>
              <a:off x="4837" y="2806"/>
              <a:ext cx="61" cy="96"/>
            </a:xfrm>
            <a:custGeom>
              <a:avLst/>
              <a:gdLst>
                <a:gd name="T0" fmla="*/ 0 w 30"/>
                <a:gd name="T1" fmla="*/ 0 h 44"/>
                <a:gd name="T2" fmla="*/ 24 w 30"/>
                <a:gd name="T3" fmla="*/ 72 h 44"/>
                <a:gd name="T4" fmla="*/ 100 w 30"/>
                <a:gd name="T5" fmla="*/ 209 h 44"/>
                <a:gd name="T6" fmla="*/ 252 w 30"/>
                <a:gd name="T7" fmla="*/ 456 h 44"/>
                <a:gd name="T8" fmla="*/ 220 w 30"/>
                <a:gd name="T9" fmla="*/ 334 h 44"/>
                <a:gd name="T10" fmla="*/ 144 w 30"/>
                <a:gd name="T11" fmla="*/ 194 h 44"/>
                <a:gd name="T12" fmla="*/ 83 w 30"/>
                <a:gd name="T13" fmla="*/ 52 h 4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4">
                  <a:moveTo>
                    <a:pt x="0" y="0"/>
                  </a:moveTo>
                  <a:cubicBezTo>
                    <a:pt x="2" y="2"/>
                    <a:pt x="2" y="5"/>
                    <a:pt x="3" y="7"/>
                  </a:cubicBezTo>
                  <a:cubicBezTo>
                    <a:pt x="5" y="12"/>
                    <a:pt x="9" y="16"/>
                    <a:pt x="12" y="20"/>
                  </a:cubicBezTo>
                  <a:cubicBezTo>
                    <a:pt x="18" y="27"/>
                    <a:pt x="22" y="40"/>
                    <a:pt x="30" y="44"/>
                  </a:cubicBezTo>
                  <a:cubicBezTo>
                    <a:pt x="30" y="42"/>
                    <a:pt x="27" y="34"/>
                    <a:pt x="26" y="32"/>
                  </a:cubicBezTo>
                  <a:cubicBezTo>
                    <a:pt x="23" y="28"/>
                    <a:pt x="20" y="23"/>
                    <a:pt x="17" y="19"/>
                  </a:cubicBezTo>
                  <a:cubicBezTo>
                    <a:pt x="13" y="14"/>
                    <a:pt x="13" y="9"/>
                    <a:pt x="10" y="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2" name="Freeform 1892">
              <a:extLst>
                <a:ext uri="{FF2B5EF4-FFF2-40B4-BE49-F238E27FC236}">
                  <a16:creationId xmlns:a16="http://schemas.microsoft.com/office/drawing/2014/main" id="{61DE030D-AB3A-E394-BCB9-D987ECCBEF6E}"/>
                </a:ext>
              </a:extLst>
            </p:cNvPr>
            <p:cNvSpPr>
              <a:spLocks/>
            </p:cNvSpPr>
            <p:nvPr/>
          </p:nvSpPr>
          <p:spPr bwMode="auto">
            <a:xfrm>
              <a:off x="4843" y="2854"/>
              <a:ext cx="37" cy="55"/>
            </a:xfrm>
            <a:custGeom>
              <a:avLst/>
              <a:gdLst>
                <a:gd name="T0" fmla="*/ 0 w 18"/>
                <a:gd name="T1" fmla="*/ 0 h 25"/>
                <a:gd name="T2" fmla="*/ 156 w 18"/>
                <a:gd name="T3" fmla="*/ 266 h 25"/>
                <a:gd name="T4" fmla="*/ 105 w 18"/>
                <a:gd name="T5" fmla="*/ 20 h 25"/>
                <a:gd name="T6" fmla="*/ 0 60000 65536"/>
                <a:gd name="T7" fmla="*/ 0 60000 65536"/>
                <a:gd name="T8" fmla="*/ 0 60000 65536"/>
              </a:gdLst>
              <a:ahLst/>
              <a:cxnLst>
                <a:cxn ang="T6">
                  <a:pos x="T0" y="T1"/>
                </a:cxn>
                <a:cxn ang="T7">
                  <a:pos x="T2" y="T3"/>
                </a:cxn>
                <a:cxn ang="T8">
                  <a:pos x="T4" y="T5"/>
                </a:cxn>
              </a:cxnLst>
              <a:rect l="0" t="0" r="r" b="b"/>
              <a:pathLst>
                <a:path w="18" h="25">
                  <a:moveTo>
                    <a:pt x="0" y="0"/>
                  </a:moveTo>
                  <a:cubicBezTo>
                    <a:pt x="4" y="8"/>
                    <a:pt x="8" y="24"/>
                    <a:pt x="18" y="25"/>
                  </a:cubicBezTo>
                  <a:cubicBezTo>
                    <a:pt x="14" y="21"/>
                    <a:pt x="14" y="8"/>
                    <a:pt x="12" y="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3" name="Freeform 1893">
              <a:extLst>
                <a:ext uri="{FF2B5EF4-FFF2-40B4-BE49-F238E27FC236}">
                  <a16:creationId xmlns:a16="http://schemas.microsoft.com/office/drawing/2014/main" id="{15AF89F4-89F7-C1D5-E478-3B348B860793}"/>
                </a:ext>
              </a:extLst>
            </p:cNvPr>
            <p:cNvSpPr>
              <a:spLocks/>
            </p:cNvSpPr>
            <p:nvPr/>
          </p:nvSpPr>
          <p:spPr bwMode="auto">
            <a:xfrm>
              <a:off x="4935" y="3143"/>
              <a:ext cx="39" cy="72"/>
            </a:xfrm>
            <a:custGeom>
              <a:avLst/>
              <a:gdLst>
                <a:gd name="T0" fmla="*/ 0 w 19"/>
                <a:gd name="T1" fmla="*/ 0 h 33"/>
                <a:gd name="T2" fmla="*/ 76 w 19"/>
                <a:gd name="T3" fmla="*/ 229 h 33"/>
                <a:gd name="T4" fmla="*/ 131 w 19"/>
                <a:gd name="T5" fmla="*/ 299 h 33"/>
                <a:gd name="T6" fmla="*/ 164 w 19"/>
                <a:gd name="T7" fmla="*/ 343 h 33"/>
                <a:gd name="T8" fmla="*/ 156 w 19"/>
                <a:gd name="T9" fmla="*/ 281 h 33"/>
                <a:gd name="T10" fmla="*/ 88 w 19"/>
                <a:gd name="T11" fmla="*/ 113 h 33"/>
                <a:gd name="T12" fmla="*/ 8 w 19"/>
                <a:gd name="T13" fmla="*/ 9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 h="33">
                  <a:moveTo>
                    <a:pt x="0" y="0"/>
                  </a:moveTo>
                  <a:cubicBezTo>
                    <a:pt x="0" y="5"/>
                    <a:pt x="7" y="19"/>
                    <a:pt x="9" y="22"/>
                  </a:cubicBezTo>
                  <a:cubicBezTo>
                    <a:pt x="11" y="25"/>
                    <a:pt x="13" y="27"/>
                    <a:pt x="15" y="29"/>
                  </a:cubicBezTo>
                  <a:cubicBezTo>
                    <a:pt x="16" y="30"/>
                    <a:pt x="18" y="33"/>
                    <a:pt x="19" y="33"/>
                  </a:cubicBezTo>
                  <a:cubicBezTo>
                    <a:pt x="19" y="31"/>
                    <a:pt x="19" y="29"/>
                    <a:pt x="18" y="27"/>
                  </a:cubicBezTo>
                  <a:cubicBezTo>
                    <a:pt x="17" y="21"/>
                    <a:pt x="13" y="16"/>
                    <a:pt x="10" y="11"/>
                  </a:cubicBezTo>
                  <a:cubicBezTo>
                    <a:pt x="8" y="7"/>
                    <a:pt x="5" y="4"/>
                    <a:pt x="1" y="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4" name="Freeform 1894">
              <a:extLst>
                <a:ext uri="{FF2B5EF4-FFF2-40B4-BE49-F238E27FC236}">
                  <a16:creationId xmlns:a16="http://schemas.microsoft.com/office/drawing/2014/main" id="{4BC06EBA-98EC-8759-1CEF-7B1C2580311F}"/>
                </a:ext>
              </a:extLst>
            </p:cNvPr>
            <p:cNvSpPr>
              <a:spLocks/>
            </p:cNvSpPr>
            <p:nvPr/>
          </p:nvSpPr>
          <p:spPr bwMode="auto">
            <a:xfrm>
              <a:off x="4921" y="3097"/>
              <a:ext cx="35" cy="63"/>
            </a:xfrm>
            <a:custGeom>
              <a:avLst/>
              <a:gdLst>
                <a:gd name="T0" fmla="*/ 148 w 17"/>
                <a:gd name="T1" fmla="*/ 298 h 29"/>
                <a:gd name="T2" fmla="*/ 89 w 17"/>
                <a:gd name="T3" fmla="*/ 72 h 29"/>
                <a:gd name="T4" fmla="*/ 0 w 17"/>
                <a:gd name="T5" fmla="*/ 0 h 29"/>
                <a:gd name="T6" fmla="*/ 0 60000 65536"/>
                <a:gd name="T7" fmla="*/ 0 60000 65536"/>
                <a:gd name="T8" fmla="*/ 0 60000 65536"/>
              </a:gdLst>
              <a:ahLst/>
              <a:cxnLst>
                <a:cxn ang="T6">
                  <a:pos x="T0" y="T1"/>
                </a:cxn>
                <a:cxn ang="T7">
                  <a:pos x="T2" y="T3"/>
                </a:cxn>
                <a:cxn ang="T8">
                  <a:pos x="T4" y="T5"/>
                </a:cxn>
              </a:cxnLst>
              <a:rect l="0" t="0" r="r" b="b"/>
              <a:pathLst>
                <a:path w="17" h="29">
                  <a:moveTo>
                    <a:pt x="17" y="29"/>
                  </a:moveTo>
                  <a:cubicBezTo>
                    <a:pt x="16" y="21"/>
                    <a:pt x="16" y="13"/>
                    <a:pt x="10" y="7"/>
                  </a:cubicBezTo>
                  <a:cubicBezTo>
                    <a:pt x="7" y="4"/>
                    <a:pt x="4" y="2"/>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5" name="Freeform 1895">
              <a:extLst>
                <a:ext uri="{FF2B5EF4-FFF2-40B4-BE49-F238E27FC236}">
                  <a16:creationId xmlns:a16="http://schemas.microsoft.com/office/drawing/2014/main" id="{5FCAFBF6-74A3-9EB2-1AF1-330A85786877}"/>
                </a:ext>
              </a:extLst>
            </p:cNvPr>
            <p:cNvSpPr>
              <a:spLocks/>
            </p:cNvSpPr>
            <p:nvPr/>
          </p:nvSpPr>
          <p:spPr bwMode="auto">
            <a:xfrm>
              <a:off x="4941" y="3033"/>
              <a:ext cx="64" cy="79"/>
            </a:xfrm>
            <a:custGeom>
              <a:avLst/>
              <a:gdLst>
                <a:gd name="T0" fmla="*/ 213 w 31"/>
                <a:gd name="T1" fmla="*/ 213 h 36"/>
                <a:gd name="T2" fmla="*/ 273 w 31"/>
                <a:gd name="T3" fmla="*/ 380 h 36"/>
                <a:gd name="T4" fmla="*/ 157 w 31"/>
                <a:gd name="T5" fmla="*/ 283 h 36"/>
                <a:gd name="T6" fmla="*/ 116 w 31"/>
                <a:gd name="T7" fmla="*/ 241 h 36"/>
                <a:gd name="T8" fmla="*/ 0 w 31"/>
                <a:gd name="T9" fmla="*/ 0 h 36"/>
                <a:gd name="T10" fmla="*/ 213 w 31"/>
                <a:gd name="T11" fmla="*/ 213 h 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1" h="36">
                  <a:moveTo>
                    <a:pt x="24" y="20"/>
                  </a:moveTo>
                  <a:cubicBezTo>
                    <a:pt x="27" y="25"/>
                    <a:pt x="29" y="30"/>
                    <a:pt x="31" y="36"/>
                  </a:cubicBezTo>
                  <a:cubicBezTo>
                    <a:pt x="27" y="33"/>
                    <a:pt x="23" y="30"/>
                    <a:pt x="18" y="27"/>
                  </a:cubicBezTo>
                  <a:cubicBezTo>
                    <a:pt x="16" y="26"/>
                    <a:pt x="15" y="24"/>
                    <a:pt x="13" y="23"/>
                  </a:cubicBezTo>
                  <a:cubicBezTo>
                    <a:pt x="4" y="16"/>
                    <a:pt x="0" y="0"/>
                    <a:pt x="0" y="0"/>
                  </a:cubicBezTo>
                  <a:cubicBezTo>
                    <a:pt x="0" y="0"/>
                    <a:pt x="22" y="17"/>
                    <a:pt x="24" y="20"/>
                  </a:cubicBezTo>
                  <a:close/>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6" name="Freeform 1896">
              <a:extLst>
                <a:ext uri="{FF2B5EF4-FFF2-40B4-BE49-F238E27FC236}">
                  <a16:creationId xmlns:a16="http://schemas.microsoft.com/office/drawing/2014/main" id="{FF4FA62F-C932-AA8B-2ED7-0148D043206F}"/>
                </a:ext>
              </a:extLst>
            </p:cNvPr>
            <p:cNvSpPr>
              <a:spLocks/>
            </p:cNvSpPr>
            <p:nvPr/>
          </p:nvSpPr>
          <p:spPr bwMode="auto">
            <a:xfrm>
              <a:off x="4990" y="3101"/>
              <a:ext cx="64" cy="79"/>
            </a:xfrm>
            <a:custGeom>
              <a:avLst/>
              <a:gdLst>
                <a:gd name="T0" fmla="*/ 0 w 31"/>
                <a:gd name="T1" fmla="*/ 9 h 36"/>
                <a:gd name="T2" fmla="*/ 17 w 31"/>
                <a:gd name="T3" fmla="*/ 64 h 36"/>
                <a:gd name="T4" fmla="*/ 89 w 31"/>
                <a:gd name="T5" fmla="*/ 222 h 36"/>
                <a:gd name="T6" fmla="*/ 213 w 31"/>
                <a:gd name="T7" fmla="*/ 347 h 36"/>
                <a:gd name="T8" fmla="*/ 273 w 31"/>
                <a:gd name="T9" fmla="*/ 380 h 36"/>
                <a:gd name="T10" fmla="*/ 264 w 31"/>
                <a:gd name="T11" fmla="*/ 362 h 36"/>
                <a:gd name="T12" fmla="*/ 213 w 31"/>
                <a:gd name="T13" fmla="*/ 266 h 36"/>
                <a:gd name="T14" fmla="*/ 140 w 31"/>
                <a:gd name="T15" fmla="*/ 125 h 36"/>
                <a:gd name="T16" fmla="*/ 89 w 31"/>
                <a:gd name="T17" fmla="*/ 53 h 36"/>
                <a:gd name="T18" fmla="*/ 52 w 31"/>
                <a:gd name="T19" fmla="*/ 0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1" h="36">
                  <a:moveTo>
                    <a:pt x="0" y="1"/>
                  </a:moveTo>
                  <a:cubicBezTo>
                    <a:pt x="1" y="2"/>
                    <a:pt x="1" y="4"/>
                    <a:pt x="2" y="6"/>
                  </a:cubicBezTo>
                  <a:cubicBezTo>
                    <a:pt x="4" y="11"/>
                    <a:pt x="7" y="16"/>
                    <a:pt x="10" y="21"/>
                  </a:cubicBezTo>
                  <a:cubicBezTo>
                    <a:pt x="14" y="26"/>
                    <a:pt x="18" y="30"/>
                    <a:pt x="24" y="33"/>
                  </a:cubicBezTo>
                  <a:cubicBezTo>
                    <a:pt x="26" y="34"/>
                    <a:pt x="29" y="35"/>
                    <a:pt x="31" y="36"/>
                  </a:cubicBezTo>
                  <a:cubicBezTo>
                    <a:pt x="31" y="35"/>
                    <a:pt x="31" y="35"/>
                    <a:pt x="30" y="34"/>
                  </a:cubicBezTo>
                  <a:cubicBezTo>
                    <a:pt x="28" y="31"/>
                    <a:pt x="26" y="28"/>
                    <a:pt x="24" y="25"/>
                  </a:cubicBezTo>
                  <a:cubicBezTo>
                    <a:pt x="21" y="21"/>
                    <a:pt x="19" y="16"/>
                    <a:pt x="16" y="12"/>
                  </a:cubicBezTo>
                  <a:cubicBezTo>
                    <a:pt x="14" y="9"/>
                    <a:pt x="12" y="7"/>
                    <a:pt x="10" y="5"/>
                  </a:cubicBezTo>
                  <a:cubicBezTo>
                    <a:pt x="9" y="4"/>
                    <a:pt x="6" y="2"/>
                    <a:pt x="6"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7" name="Freeform 1897">
              <a:extLst>
                <a:ext uri="{FF2B5EF4-FFF2-40B4-BE49-F238E27FC236}">
                  <a16:creationId xmlns:a16="http://schemas.microsoft.com/office/drawing/2014/main" id="{B51059F7-A2CA-EBF8-A70A-F1E3EEB8DCC6}"/>
                </a:ext>
              </a:extLst>
            </p:cNvPr>
            <p:cNvSpPr>
              <a:spLocks/>
            </p:cNvSpPr>
            <p:nvPr/>
          </p:nvSpPr>
          <p:spPr bwMode="auto">
            <a:xfrm>
              <a:off x="4941" y="3073"/>
              <a:ext cx="62" cy="63"/>
            </a:xfrm>
            <a:custGeom>
              <a:avLst/>
              <a:gdLst>
                <a:gd name="T0" fmla="*/ 0 w 30"/>
                <a:gd name="T1" fmla="*/ 0 h 29"/>
                <a:gd name="T2" fmla="*/ 52 w 30"/>
                <a:gd name="T3" fmla="*/ 61 h 29"/>
                <a:gd name="T4" fmla="*/ 141 w 30"/>
                <a:gd name="T5" fmla="*/ 185 h 29"/>
                <a:gd name="T6" fmla="*/ 240 w 30"/>
                <a:gd name="T7" fmla="*/ 265 h 29"/>
                <a:gd name="T8" fmla="*/ 265 w 30"/>
                <a:gd name="T9" fmla="*/ 298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9">
                  <a:moveTo>
                    <a:pt x="0" y="0"/>
                  </a:moveTo>
                  <a:cubicBezTo>
                    <a:pt x="1" y="1"/>
                    <a:pt x="5" y="4"/>
                    <a:pt x="6" y="6"/>
                  </a:cubicBezTo>
                  <a:cubicBezTo>
                    <a:pt x="8" y="11"/>
                    <a:pt x="12" y="15"/>
                    <a:pt x="16" y="18"/>
                  </a:cubicBezTo>
                  <a:cubicBezTo>
                    <a:pt x="19" y="21"/>
                    <a:pt x="23" y="23"/>
                    <a:pt x="27" y="26"/>
                  </a:cubicBezTo>
                  <a:cubicBezTo>
                    <a:pt x="27" y="27"/>
                    <a:pt x="30" y="29"/>
                    <a:pt x="30" y="2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8" name="Freeform 1898">
              <a:extLst>
                <a:ext uri="{FF2B5EF4-FFF2-40B4-BE49-F238E27FC236}">
                  <a16:creationId xmlns:a16="http://schemas.microsoft.com/office/drawing/2014/main" id="{31D54037-3433-3818-2297-73F9A2781FF0}"/>
                </a:ext>
              </a:extLst>
            </p:cNvPr>
            <p:cNvSpPr>
              <a:spLocks/>
            </p:cNvSpPr>
            <p:nvPr/>
          </p:nvSpPr>
          <p:spPr bwMode="auto">
            <a:xfrm>
              <a:off x="4904" y="3046"/>
              <a:ext cx="58" cy="112"/>
            </a:xfrm>
            <a:custGeom>
              <a:avLst/>
              <a:gdLst>
                <a:gd name="T0" fmla="*/ 224 w 28"/>
                <a:gd name="T1" fmla="*/ 540 h 51"/>
                <a:gd name="T2" fmla="*/ 232 w 28"/>
                <a:gd name="T3" fmla="*/ 507 h 51"/>
                <a:gd name="T4" fmla="*/ 249 w 28"/>
                <a:gd name="T5" fmla="*/ 452 h 51"/>
                <a:gd name="T6" fmla="*/ 205 w 28"/>
                <a:gd name="T7" fmla="*/ 266 h 51"/>
                <a:gd name="T8" fmla="*/ 141 w 28"/>
                <a:gd name="T9" fmla="*/ 105 h 51"/>
                <a:gd name="T10" fmla="*/ 0 w 28"/>
                <a:gd name="T11" fmla="*/ 0 h 5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 h="51">
                  <a:moveTo>
                    <a:pt x="25" y="51"/>
                  </a:moveTo>
                  <a:cubicBezTo>
                    <a:pt x="25" y="50"/>
                    <a:pt x="26" y="49"/>
                    <a:pt x="26" y="48"/>
                  </a:cubicBezTo>
                  <a:cubicBezTo>
                    <a:pt x="27" y="47"/>
                    <a:pt x="27" y="44"/>
                    <a:pt x="28" y="43"/>
                  </a:cubicBezTo>
                  <a:cubicBezTo>
                    <a:pt x="28" y="37"/>
                    <a:pt x="24" y="30"/>
                    <a:pt x="23" y="25"/>
                  </a:cubicBezTo>
                  <a:cubicBezTo>
                    <a:pt x="21" y="20"/>
                    <a:pt x="19" y="15"/>
                    <a:pt x="16" y="10"/>
                  </a:cubicBezTo>
                  <a:cubicBezTo>
                    <a:pt x="11" y="2"/>
                    <a:pt x="0" y="0"/>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09" name="Freeform 1899">
              <a:extLst>
                <a:ext uri="{FF2B5EF4-FFF2-40B4-BE49-F238E27FC236}">
                  <a16:creationId xmlns:a16="http://schemas.microsoft.com/office/drawing/2014/main" id="{2FFC7339-159A-6670-C0D7-85275027C81E}"/>
                </a:ext>
              </a:extLst>
            </p:cNvPr>
            <p:cNvSpPr>
              <a:spLocks/>
            </p:cNvSpPr>
            <p:nvPr/>
          </p:nvSpPr>
          <p:spPr bwMode="auto">
            <a:xfrm>
              <a:off x="4960" y="3127"/>
              <a:ext cx="59" cy="33"/>
            </a:xfrm>
            <a:custGeom>
              <a:avLst/>
              <a:gdLst>
                <a:gd name="T0" fmla="*/ 0 w 29"/>
                <a:gd name="T1" fmla="*/ 0 h 15"/>
                <a:gd name="T2" fmla="*/ 187 w 29"/>
                <a:gd name="T3" fmla="*/ 161 h 15"/>
                <a:gd name="T4" fmla="*/ 244 w 29"/>
                <a:gd name="T5" fmla="*/ 161 h 15"/>
                <a:gd name="T6" fmla="*/ 0 60000 65536"/>
                <a:gd name="T7" fmla="*/ 0 60000 65536"/>
                <a:gd name="T8" fmla="*/ 0 60000 65536"/>
              </a:gdLst>
              <a:ahLst/>
              <a:cxnLst>
                <a:cxn ang="T6">
                  <a:pos x="T0" y="T1"/>
                </a:cxn>
                <a:cxn ang="T7">
                  <a:pos x="T2" y="T3"/>
                </a:cxn>
                <a:cxn ang="T8">
                  <a:pos x="T4" y="T5"/>
                </a:cxn>
              </a:cxnLst>
              <a:rect l="0" t="0" r="r" b="b"/>
              <a:pathLst>
                <a:path w="29" h="15">
                  <a:moveTo>
                    <a:pt x="0" y="0"/>
                  </a:moveTo>
                  <a:cubicBezTo>
                    <a:pt x="6" y="6"/>
                    <a:pt x="13" y="13"/>
                    <a:pt x="22" y="15"/>
                  </a:cubicBezTo>
                  <a:cubicBezTo>
                    <a:pt x="25" y="15"/>
                    <a:pt x="27" y="15"/>
                    <a:pt x="29" y="1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0" name="Freeform 1900">
              <a:extLst>
                <a:ext uri="{FF2B5EF4-FFF2-40B4-BE49-F238E27FC236}">
                  <a16:creationId xmlns:a16="http://schemas.microsoft.com/office/drawing/2014/main" id="{AE8237F3-1534-043E-C0D2-6A09BFEB1CD7}"/>
                </a:ext>
              </a:extLst>
            </p:cNvPr>
            <p:cNvSpPr>
              <a:spLocks/>
            </p:cNvSpPr>
            <p:nvPr/>
          </p:nvSpPr>
          <p:spPr bwMode="auto">
            <a:xfrm>
              <a:off x="4974" y="3213"/>
              <a:ext cx="18" cy="43"/>
            </a:xfrm>
            <a:custGeom>
              <a:avLst/>
              <a:gdLst>
                <a:gd name="T0" fmla="*/ 0 w 9"/>
                <a:gd name="T1" fmla="*/ 0 h 20"/>
                <a:gd name="T2" fmla="*/ 48 w 9"/>
                <a:gd name="T3" fmla="*/ 157 h 20"/>
                <a:gd name="T4" fmla="*/ 72 w 9"/>
                <a:gd name="T5" fmla="*/ 198 h 20"/>
                <a:gd name="T6" fmla="*/ 0 60000 65536"/>
                <a:gd name="T7" fmla="*/ 0 60000 65536"/>
                <a:gd name="T8" fmla="*/ 0 60000 65536"/>
              </a:gdLst>
              <a:ahLst/>
              <a:cxnLst>
                <a:cxn ang="T6">
                  <a:pos x="T0" y="T1"/>
                </a:cxn>
                <a:cxn ang="T7">
                  <a:pos x="T2" y="T3"/>
                </a:cxn>
                <a:cxn ang="T8">
                  <a:pos x="T4" y="T5"/>
                </a:cxn>
              </a:cxnLst>
              <a:rect l="0" t="0" r="r" b="b"/>
              <a:pathLst>
                <a:path w="9" h="20">
                  <a:moveTo>
                    <a:pt x="0" y="0"/>
                  </a:moveTo>
                  <a:cubicBezTo>
                    <a:pt x="1" y="6"/>
                    <a:pt x="3" y="12"/>
                    <a:pt x="6" y="16"/>
                  </a:cubicBezTo>
                  <a:cubicBezTo>
                    <a:pt x="7" y="18"/>
                    <a:pt x="8" y="19"/>
                    <a:pt x="9" y="2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1" name="Freeform 1901">
              <a:extLst>
                <a:ext uri="{FF2B5EF4-FFF2-40B4-BE49-F238E27FC236}">
                  <a16:creationId xmlns:a16="http://schemas.microsoft.com/office/drawing/2014/main" id="{A2FC0C67-AA8B-524F-ACA1-B6856C7035F6}"/>
                </a:ext>
              </a:extLst>
            </p:cNvPr>
            <p:cNvSpPr>
              <a:spLocks/>
            </p:cNvSpPr>
            <p:nvPr/>
          </p:nvSpPr>
          <p:spPr bwMode="auto">
            <a:xfrm>
              <a:off x="4960" y="3151"/>
              <a:ext cx="49" cy="88"/>
            </a:xfrm>
            <a:custGeom>
              <a:avLst/>
              <a:gdLst>
                <a:gd name="T0" fmla="*/ 204 w 24"/>
                <a:gd name="T1" fmla="*/ 427 h 40"/>
                <a:gd name="T2" fmla="*/ 0 w 24"/>
                <a:gd name="T3" fmla="*/ 0 h 40"/>
                <a:gd name="T4" fmla="*/ 0 60000 65536"/>
                <a:gd name="T5" fmla="*/ 0 60000 65536"/>
              </a:gdLst>
              <a:ahLst/>
              <a:cxnLst>
                <a:cxn ang="T4">
                  <a:pos x="T0" y="T1"/>
                </a:cxn>
                <a:cxn ang="T5">
                  <a:pos x="T2" y="T3"/>
                </a:cxn>
              </a:cxnLst>
              <a:rect l="0" t="0" r="r" b="b"/>
              <a:pathLst>
                <a:path w="24" h="40">
                  <a:moveTo>
                    <a:pt x="24" y="40"/>
                  </a:moveTo>
                  <a:cubicBezTo>
                    <a:pt x="24" y="25"/>
                    <a:pt x="12" y="8"/>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2" name="Freeform 1902">
              <a:extLst>
                <a:ext uri="{FF2B5EF4-FFF2-40B4-BE49-F238E27FC236}">
                  <a16:creationId xmlns:a16="http://schemas.microsoft.com/office/drawing/2014/main" id="{B9FDE6AA-D5B3-2F43-CD0F-0CDCBEB552E4}"/>
                </a:ext>
              </a:extLst>
            </p:cNvPr>
            <p:cNvSpPr>
              <a:spLocks/>
            </p:cNvSpPr>
            <p:nvPr/>
          </p:nvSpPr>
          <p:spPr bwMode="auto">
            <a:xfrm>
              <a:off x="4982" y="3147"/>
              <a:ext cx="25" cy="66"/>
            </a:xfrm>
            <a:custGeom>
              <a:avLst/>
              <a:gdLst>
                <a:gd name="T0" fmla="*/ 0 w 12"/>
                <a:gd name="T1" fmla="*/ 0 h 30"/>
                <a:gd name="T2" fmla="*/ 92 w 12"/>
                <a:gd name="T3" fmla="*/ 194 h 30"/>
                <a:gd name="T4" fmla="*/ 100 w 12"/>
                <a:gd name="T5" fmla="*/ 319 h 30"/>
                <a:gd name="T6" fmla="*/ 0 60000 65536"/>
                <a:gd name="T7" fmla="*/ 0 60000 65536"/>
                <a:gd name="T8" fmla="*/ 0 60000 65536"/>
              </a:gdLst>
              <a:ahLst/>
              <a:cxnLst>
                <a:cxn ang="T6">
                  <a:pos x="T0" y="T1"/>
                </a:cxn>
                <a:cxn ang="T7">
                  <a:pos x="T2" y="T3"/>
                </a:cxn>
                <a:cxn ang="T8">
                  <a:pos x="T4" y="T5"/>
                </a:cxn>
              </a:cxnLst>
              <a:rect l="0" t="0" r="r" b="b"/>
              <a:pathLst>
                <a:path w="12" h="30">
                  <a:moveTo>
                    <a:pt x="0" y="0"/>
                  </a:moveTo>
                  <a:cubicBezTo>
                    <a:pt x="6" y="3"/>
                    <a:pt x="9" y="12"/>
                    <a:pt x="10" y="18"/>
                  </a:cubicBezTo>
                  <a:cubicBezTo>
                    <a:pt x="10" y="21"/>
                    <a:pt x="12" y="29"/>
                    <a:pt x="11" y="3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3" name="Freeform 1903">
              <a:extLst>
                <a:ext uri="{FF2B5EF4-FFF2-40B4-BE49-F238E27FC236}">
                  <a16:creationId xmlns:a16="http://schemas.microsoft.com/office/drawing/2014/main" id="{1B30922C-F400-D015-EACE-727BCE01C5A5}"/>
                </a:ext>
              </a:extLst>
            </p:cNvPr>
            <p:cNvSpPr>
              <a:spLocks/>
            </p:cNvSpPr>
            <p:nvPr/>
          </p:nvSpPr>
          <p:spPr bwMode="auto">
            <a:xfrm>
              <a:off x="5013" y="3158"/>
              <a:ext cx="27" cy="85"/>
            </a:xfrm>
            <a:custGeom>
              <a:avLst/>
              <a:gdLst>
                <a:gd name="T0" fmla="*/ 0 w 13"/>
                <a:gd name="T1" fmla="*/ 0 h 39"/>
                <a:gd name="T2" fmla="*/ 116 w 13"/>
                <a:gd name="T3" fmla="*/ 403 h 39"/>
                <a:gd name="T4" fmla="*/ 0 60000 65536"/>
                <a:gd name="T5" fmla="*/ 0 60000 65536"/>
              </a:gdLst>
              <a:ahLst/>
              <a:cxnLst>
                <a:cxn ang="T4">
                  <a:pos x="T0" y="T1"/>
                </a:cxn>
                <a:cxn ang="T5">
                  <a:pos x="T2" y="T3"/>
                </a:cxn>
              </a:cxnLst>
              <a:rect l="0" t="0" r="r" b="b"/>
              <a:pathLst>
                <a:path w="13" h="39">
                  <a:moveTo>
                    <a:pt x="0" y="0"/>
                  </a:moveTo>
                  <a:cubicBezTo>
                    <a:pt x="9" y="6"/>
                    <a:pt x="12" y="29"/>
                    <a:pt x="13"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4" name="Freeform 1904">
              <a:extLst>
                <a:ext uri="{FF2B5EF4-FFF2-40B4-BE49-F238E27FC236}">
                  <a16:creationId xmlns:a16="http://schemas.microsoft.com/office/drawing/2014/main" id="{4B8646F6-D46A-53E2-EBF5-356DDB5C6323}"/>
                </a:ext>
              </a:extLst>
            </p:cNvPr>
            <p:cNvSpPr>
              <a:spLocks/>
            </p:cNvSpPr>
            <p:nvPr/>
          </p:nvSpPr>
          <p:spPr bwMode="auto">
            <a:xfrm>
              <a:off x="5054" y="3180"/>
              <a:ext cx="45" cy="74"/>
            </a:xfrm>
            <a:custGeom>
              <a:avLst/>
              <a:gdLst>
                <a:gd name="T0" fmla="*/ 188 w 22"/>
                <a:gd name="T1" fmla="*/ 350 h 34"/>
                <a:gd name="T2" fmla="*/ 96 w 22"/>
                <a:gd name="T3" fmla="*/ 141 h 34"/>
                <a:gd name="T4" fmla="*/ 0 w 22"/>
                <a:gd name="T5" fmla="*/ 0 h 34"/>
                <a:gd name="T6" fmla="*/ 0 60000 65536"/>
                <a:gd name="T7" fmla="*/ 0 60000 65536"/>
                <a:gd name="T8" fmla="*/ 0 60000 65536"/>
              </a:gdLst>
              <a:ahLst/>
              <a:cxnLst>
                <a:cxn ang="T6">
                  <a:pos x="T0" y="T1"/>
                </a:cxn>
                <a:cxn ang="T7">
                  <a:pos x="T2" y="T3"/>
                </a:cxn>
                <a:cxn ang="T8">
                  <a:pos x="T4" y="T5"/>
                </a:cxn>
              </a:cxnLst>
              <a:rect l="0" t="0" r="r" b="b"/>
              <a:pathLst>
                <a:path w="22" h="34">
                  <a:moveTo>
                    <a:pt x="22" y="34"/>
                  </a:moveTo>
                  <a:cubicBezTo>
                    <a:pt x="18" y="27"/>
                    <a:pt x="16" y="20"/>
                    <a:pt x="11" y="14"/>
                  </a:cubicBezTo>
                  <a:cubicBezTo>
                    <a:pt x="7" y="9"/>
                    <a:pt x="4" y="5"/>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5" name="Freeform 1905">
              <a:extLst>
                <a:ext uri="{FF2B5EF4-FFF2-40B4-BE49-F238E27FC236}">
                  <a16:creationId xmlns:a16="http://schemas.microsoft.com/office/drawing/2014/main" id="{7A5B860B-6379-8897-4C24-895B4AE7B3F2}"/>
                </a:ext>
              </a:extLst>
            </p:cNvPr>
            <p:cNvSpPr>
              <a:spLocks/>
            </p:cNvSpPr>
            <p:nvPr/>
          </p:nvSpPr>
          <p:spPr bwMode="auto">
            <a:xfrm>
              <a:off x="5042" y="3171"/>
              <a:ext cx="55" cy="81"/>
            </a:xfrm>
            <a:custGeom>
              <a:avLst/>
              <a:gdLst>
                <a:gd name="T0" fmla="*/ 0 w 27"/>
                <a:gd name="T1" fmla="*/ 0 h 37"/>
                <a:gd name="T2" fmla="*/ 41 w 27"/>
                <a:gd name="T3" fmla="*/ 149 h 37"/>
                <a:gd name="T4" fmla="*/ 228 w 27"/>
                <a:gd name="T5" fmla="*/ 387 h 37"/>
                <a:gd name="T6" fmla="*/ 0 60000 65536"/>
                <a:gd name="T7" fmla="*/ 0 60000 65536"/>
                <a:gd name="T8" fmla="*/ 0 60000 65536"/>
              </a:gdLst>
              <a:ahLst/>
              <a:cxnLst>
                <a:cxn ang="T6">
                  <a:pos x="T0" y="T1"/>
                </a:cxn>
                <a:cxn ang="T7">
                  <a:pos x="T2" y="T3"/>
                </a:cxn>
                <a:cxn ang="T8">
                  <a:pos x="T4" y="T5"/>
                </a:cxn>
              </a:cxnLst>
              <a:rect l="0" t="0" r="r" b="b"/>
              <a:pathLst>
                <a:path w="27" h="37">
                  <a:moveTo>
                    <a:pt x="0" y="0"/>
                  </a:moveTo>
                  <a:cubicBezTo>
                    <a:pt x="2" y="5"/>
                    <a:pt x="3" y="10"/>
                    <a:pt x="5" y="14"/>
                  </a:cubicBezTo>
                  <a:cubicBezTo>
                    <a:pt x="8" y="19"/>
                    <a:pt x="21" y="32"/>
                    <a:pt x="27" y="3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6" name="Freeform 1906">
              <a:extLst>
                <a:ext uri="{FF2B5EF4-FFF2-40B4-BE49-F238E27FC236}">
                  <a16:creationId xmlns:a16="http://schemas.microsoft.com/office/drawing/2014/main" id="{42AF6300-CAF2-91C8-B39A-E23D6668D4BB}"/>
                </a:ext>
              </a:extLst>
            </p:cNvPr>
            <p:cNvSpPr>
              <a:spLocks/>
            </p:cNvSpPr>
            <p:nvPr/>
          </p:nvSpPr>
          <p:spPr bwMode="auto">
            <a:xfrm>
              <a:off x="4921" y="3005"/>
              <a:ext cx="24" cy="30"/>
            </a:xfrm>
            <a:custGeom>
              <a:avLst/>
              <a:gdLst>
                <a:gd name="T0" fmla="*/ 0 w 12"/>
                <a:gd name="T1" fmla="*/ 0 h 14"/>
                <a:gd name="T2" fmla="*/ 96 w 12"/>
                <a:gd name="T3" fmla="*/ 137 h 14"/>
                <a:gd name="T4" fmla="*/ 0 60000 65536"/>
                <a:gd name="T5" fmla="*/ 0 60000 65536"/>
              </a:gdLst>
              <a:ahLst/>
              <a:cxnLst>
                <a:cxn ang="T4">
                  <a:pos x="T0" y="T1"/>
                </a:cxn>
                <a:cxn ang="T5">
                  <a:pos x="T2" y="T3"/>
                </a:cxn>
              </a:cxnLst>
              <a:rect l="0" t="0" r="r" b="b"/>
              <a:pathLst>
                <a:path w="12" h="14">
                  <a:moveTo>
                    <a:pt x="0" y="0"/>
                  </a:moveTo>
                  <a:cubicBezTo>
                    <a:pt x="6" y="8"/>
                    <a:pt x="12" y="14"/>
                    <a:pt x="12" y="1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7" name="Freeform 1907">
              <a:extLst>
                <a:ext uri="{FF2B5EF4-FFF2-40B4-BE49-F238E27FC236}">
                  <a16:creationId xmlns:a16="http://schemas.microsoft.com/office/drawing/2014/main" id="{863ABA97-119D-E076-8D65-1E94702B2D09}"/>
                </a:ext>
              </a:extLst>
            </p:cNvPr>
            <p:cNvSpPr>
              <a:spLocks/>
            </p:cNvSpPr>
            <p:nvPr/>
          </p:nvSpPr>
          <p:spPr bwMode="auto">
            <a:xfrm>
              <a:off x="4941" y="2998"/>
              <a:ext cx="45" cy="72"/>
            </a:xfrm>
            <a:custGeom>
              <a:avLst/>
              <a:gdLst>
                <a:gd name="T0" fmla="*/ 0 w 22"/>
                <a:gd name="T1" fmla="*/ 0 h 33"/>
                <a:gd name="T2" fmla="*/ 188 w 22"/>
                <a:gd name="T3" fmla="*/ 343 h 33"/>
                <a:gd name="T4" fmla="*/ 0 60000 65536"/>
                <a:gd name="T5" fmla="*/ 0 60000 65536"/>
              </a:gdLst>
              <a:ahLst/>
              <a:cxnLst>
                <a:cxn ang="T4">
                  <a:pos x="T0" y="T1"/>
                </a:cxn>
                <a:cxn ang="T5">
                  <a:pos x="T2" y="T3"/>
                </a:cxn>
              </a:cxnLst>
              <a:rect l="0" t="0" r="r" b="b"/>
              <a:pathLst>
                <a:path w="22" h="33">
                  <a:moveTo>
                    <a:pt x="0" y="0"/>
                  </a:moveTo>
                  <a:cubicBezTo>
                    <a:pt x="9" y="7"/>
                    <a:pt x="18" y="25"/>
                    <a:pt x="22" y="3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8" name="Freeform 1908">
              <a:extLst>
                <a:ext uri="{FF2B5EF4-FFF2-40B4-BE49-F238E27FC236}">
                  <a16:creationId xmlns:a16="http://schemas.microsoft.com/office/drawing/2014/main" id="{FF744CCF-97EB-E979-9FBD-0F868EA60F08}"/>
                </a:ext>
              </a:extLst>
            </p:cNvPr>
            <p:cNvSpPr>
              <a:spLocks/>
            </p:cNvSpPr>
            <p:nvPr/>
          </p:nvSpPr>
          <p:spPr bwMode="auto">
            <a:xfrm>
              <a:off x="4917" y="3007"/>
              <a:ext cx="30" cy="72"/>
            </a:xfrm>
            <a:custGeom>
              <a:avLst/>
              <a:gdLst>
                <a:gd name="T0" fmla="*/ 120 w 15"/>
                <a:gd name="T1" fmla="*/ 343 h 33"/>
                <a:gd name="T2" fmla="*/ 0 w 15"/>
                <a:gd name="T3" fmla="*/ 0 h 33"/>
                <a:gd name="T4" fmla="*/ 0 60000 65536"/>
                <a:gd name="T5" fmla="*/ 0 60000 65536"/>
              </a:gdLst>
              <a:ahLst/>
              <a:cxnLst>
                <a:cxn ang="T4">
                  <a:pos x="T0" y="T1"/>
                </a:cxn>
                <a:cxn ang="T5">
                  <a:pos x="T2" y="T3"/>
                </a:cxn>
              </a:cxnLst>
              <a:rect l="0" t="0" r="r" b="b"/>
              <a:pathLst>
                <a:path w="15" h="33">
                  <a:moveTo>
                    <a:pt x="15" y="33"/>
                  </a:moveTo>
                  <a:cubicBezTo>
                    <a:pt x="11" y="19"/>
                    <a:pt x="6" y="6"/>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19" name="Freeform 1909">
              <a:extLst>
                <a:ext uri="{FF2B5EF4-FFF2-40B4-BE49-F238E27FC236}">
                  <a16:creationId xmlns:a16="http://schemas.microsoft.com/office/drawing/2014/main" id="{935CAB9A-582B-A6FE-0A3A-65E5265F1F64}"/>
                </a:ext>
              </a:extLst>
            </p:cNvPr>
            <p:cNvSpPr>
              <a:spLocks/>
            </p:cNvSpPr>
            <p:nvPr/>
          </p:nvSpPr>
          <p:spPr bwMode="auto">
            <a:xfrm>
              <a:off x="4798" y="2823"/>
              <a:ext cx="35" cy="51"/>
            </a:xfrm>
            <a:custGeom>
              <a:avLst/>
              <a:gdLst>
                <a:gd name="T0" fmla="*/ 0 w 17"/>
                <a:gd name="T1" fmla="*/ 89 h 23"/>
                <a:gd name="T2" fmla="*/ 97 w 17"/>
                <a:gd name="T3" fmla="*/ 197 h 23"/>
                <a:gd name="T4" fmla="*/ 124 w 17"/>
                <a:gd name="T5" fmla="*/ 251 h 23"/>
                <a:gd name="T6" fmla="*/ 105 w 17"/>
                <a:gd name="T7" fmla="*/ 0 h 23"/>
                <a:gd name="T8" fmla="*/ 148 w 17"/>
                <a:gd name="T9" fmla="*/ 89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3">
                  <a:moveTo>
                    <a:pt x="0" y="8"/>
                  </a:moveTo>
                  <a:cubicBezTo>
                    <a:pt x="2" y="12"/>
                    <a:pt x="8" y="13"/>
                    <a:pt x="11" y="18"/>
                  </a:cubicBezTo>
                  <a:cubicBezTo>
                    <a:pt x="12" y="20"/>
                    <a:pt x="13" y="22"/>
                    <a:pt x="14" y="23"/>
                  </a:cubicBezTo>
                  <a:cubicBezTo>
                    <a:pt x="10" y="18"/>
                    <a:pt x="12" y="6"/>
                    <a:pt x="12" y="0"/>
                  </a:cubicBezTo>
                  <a:cubicBezTo>
                    <a:pt x="14" y="2"/>
                    <a:pt x="16" y="6"/>
                    <a:pt x="17" y="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0" name="Freeform 1910">
              <a:extLst>
                <a:ext uri="{FF2B5EF4-FFF2-40B4-BE49-F238E27FC236}">
                  <a16:creationId xmlns:a16="http://schemas.microsoft.com/office/drawing/2014/main" id="{DE0C2F7D-0D78-4815-6D5F-2E9AEC626C36}"/>
                </a:ext>
              </a:extLst>
            </p:cNvPr>
            <p:cNvSpPr>
              <a:spLocks/>
            </p:cNvSpPr>
            <p:nvPr/>
          </p:nvSpPr>
          <p:spPr bwMode="auto">
            <a:xfrm>
              <a:off x="4830" y="2804"/>
              <a:ext cx="5" cy="39"/>
            </a:xfrm>
            <a:custGeom>
              <a:avLst/>
              <a:gdLst>
                <a:gd name="T0" fmla="*/ 33 w 2"/>
                <a:gd name="T1" fmla="*/ 184 h 18"/>
                <a:gd name="T2" fmla="*/ 33 w 2"/>
                <a:gd name="T3" fmla="*/ 0 h 18"/>
                <a:gd name="T4" fmla="*/ 0 60000 65536"/>
                <a:gd name="T5" fmla="*/ 0 60000 65536"/>
              </a:gdLst>
              <a:ahLst/>
              <a:cxnLst>
                <a:cxn ang="T4">
                  <a:pos x="T0" y="T1"/>
                </a:cxn>
                <a:cxn ang="T5">
                  <a:pos x="T2" y="T3"/>
                </a:cxn>
              </a:cxnLst>
              <a:rect l="0" t="0" r="r" b="b"/>
              <a:pathLst>
                <a:path w="2" h="18">
                  <a:moveTo>
                    <a:pt x="2" y="18"/>
                  </a:moveTo>
                  <a:cubicBezTo>
                    <a:pt x="0" y="15"/>
                    <a:pt x="1" y="4"/>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1" name="Freeform 1911">
              <a:extLst>
                <a:ext uri="{FF2B5EF4-FFF2-40B4-BE49-F238E27FC236}">
                  <a16:creationId xmlns:a16="http://schemas.microsoft.com/office/drawing/2014/main" id="{AFB199F5-9B9E-5901-A3D7-B5F91F3212F8}"/>
                </a:ext>
              </a:extLst>
            </p:cNvPr>
            <p:cNvSpPr>
              <a:spLocks/>
            </p:cNvSpPr>
            <p:nvPr/>
          </p:nvSpPr>
          <p:spPr bwMode="auto">
            <a:xfrm>
              <a:off x="4837" y="2804"/>
              <a:ext cx="22" cy="13"/>
            </a:xfrm>
            <a:custGeom>
              <a:avLst/>
              <a:gdLst>
                <a:gd name="T0" fmla="*/ 0 w 11"/>
                <a:gd name="T1" fmla="*/ 0 h 6"/>
                <a:gd name="T2" fmla="*/ 88 w 11"/>
                <a:gd name="T3" fmla="*/ 61 h 6"/>
                <a:gd name="T4" fmla="*/ 0 60000 65536"/>
                <a:gd name="T5" fmla="*/ 0 60000 65536"/>
              </a:gdLst>
              <a:ahLst/>
              <a:cxnLst>
                <a:cxn ang="T4">
                  <a:pos x="T0" y="T1"/>
                </a:cxn>
                <a:cxn ang="T5">
                  <a:pos x="T2" y="T3"/>
                </a:cxn>
              </a:cxnLst>
              <a:rect l="0" t="0" r="r" b="b"/>
              <a:pathLst>
                <a:path w="11" h="6">
                  <a:moveTo>
                    <a:pt x="0" y="0"/>
                  </a:moveTo>
                  <a:cubicBezTo>
                    <a:pt x="3" y="0"/>
                    <a:pt x="9" y="4"/>
                    <a:pt x="11" y="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2" name="Freeform 1912">
              <a:extLst>
                <a:ext uri="{FF2B5EF4-FFF2-40B4-BE49-F238E27FC236}">
                  <a16:creationId xmlns:a16="http://schemas.microsoft.com/office/drawing/2014/main" id="{39EB967B-393D-C4D6-0D09-330390018857}"/>
                </a:ext>
              </a:extLst>
            </p:cNvPr>
            <p:cNvSpPr>
              <a:spLocks/>
            </p:cNvSpPr>
            <p:nvPr/>
          </p:nvSpPr>
          <p:spPr bwMode="auto">
            <a:xfrm>
              <a:off x="4810" y="2760"/>
              <a:ext cx="39" cy="44"/>
            </a:xfrm>
            <a:custGeom>
              <a:avLst/>
              <a:gdLst>
                <a:gd name="T0" fmla="*/ 0 w 19"/>
                <a:gd name="T1" fmla="*/ 0 h 20"/>
                <a:gd name="T2" fmla="*/ 96 w 19"/>
                <a:gd name="T3" fmla="*/ 141 h 20"/>
                <a:gd name="T4" fmla="*/ 164 w 19"/>
                <a:gd name="T5" fmla="*/ 213 h 20"/>
                <a:gd name="T6" fmla="*/ 0 60000 65536"/>
                <a:gd name="T7" fmla="*/ 0 60000 65536"/>
                <a:gd name="T8" fmla="*/ 0 60000 65536"/>
              </a:gdLst>
              <a:ahLst/>
              <a:cxnLst>
                <a:cxn ang="T6">
                  <a:pos x="T0" y="T1"/>
                </a:cxn>
                <a:cxn ang="T7">
                  <a:pos x="T2" y="T3"/>
                </a:cxn>
                <a:cxn ang="T8">
                  <a:pos x="T4" y="T5"/>
                </a:cxn>
              </a:cxnLst>
              <a:rect l="0" t="0" r="r" b="b"/>
              <a:pathLst>
                <a:path w="19" h="20">
                  <a:moveTo>
                    <a:pt x="0" y="0"/>
                  </a:moveTo>
                  <a:cubicBezTo>
                    <a:pt x="4" y="4"/>
                    <a:pt x="6" y="9"/>
                    <a:pt x="11" y="13"/>
                  </a:cubicBezTo>
                  <a:cubicBezTo>
                    <a:pt x="13" y="14"/>
                    <a:pt x="16" y="19"/>
                    <a:pt x="19" y="2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3" name="Freeform 1913">
              <a:extLst>
                <a:ext uri="{FF2B5EF4-FFF2-40B4-BE49-F238E27FC236}">
                  <a16:creationId xmlns:a16="http://schemas.microsoft.com/office/drawing/2014/main" id="{6FFD1AF3-F71F-C963-2383-3019F3F044C8}"/>
                </a:ext>
              </a:extLst>
            </p:cNvPr>
            <p:cNvSpPr>
              <a:spLocks/>
            </p:cNvSpPr>
            <p:nvPr/>
          </p:nvSpPr>
          <p:spPr bwMode="auto">
            <a:xfrm>
              <a:off x="4781" y="2760"/>
              <a:ext cx="23" cy="85"/>
            </a:xfrm>
            <a:custGeom>
              <a:avLst/>
              <a:gdLst>
                <a:gd name="T0" fmla="*/ 0 w 11"/>
                <a:gd name="T1" fmla="*/ 0 h 39"/>
                <a:gd name="T2" fmla="*/ 84 w 11"/>
                <a:gd name="T3" fmla="*/ 257 h 39"/>
                <a:gd name="T4" fmla="*/ 100 w 11"/>
                <a:gd name="T5" fmla="*/ 403 h 39"/>
                <a:gd name="T6" fmla="*/ 0 60000 65536"/>
                <a:gd name="T7" fmla="*/ 0 60000 65536"/>
                <a:gd name="T8" fmla="*/ 0 60000 65536"/>
              </a:gdLst>
              <a:ahLst/>
              <a:cxnLst>
                <a:cxn ang="T6">
                  <a:pos x="T0" y="T1"/>
                </a:cxn>
                <a:cxn ang="T7">
                  <a:pos x="T2" y="T3"/>
                </a:cxn>
                <a:cxn ang="T8">
                  <a:pos x="T4" y="T5"/>
                </a:cxn>
              </a:cxnLst>
              <a:rect l="0" t="0" r="r" b="b"/>
              <a:pathLst>
                <a:path w="11" h="39">
                  <a:moveTo>
                    <a:pt x="0" y="0"/>
                  </a:moveTo>
                  <a:cubicBezTo>
                    <a:pt x="5" y="8"/>
                    <a:pt x="8" y="16"/>
                    <a:pt x="9" y="25"/>
                  </a:cubicBezTo>
                  <a:cubicBezTo>
                    <a:pt x="10" y="30"/>
                    <a:pt x="11" y="34"/>
                    <a:pt x="11"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4" name="Freeform 1914">
              <a:extLst>
                <a:ext uri="{FF2B5EF4-FFF2-40B4-BE49-F238E27FC236}">
                  <a16:creationId xmlns:a16="http://schemas.microsoft.com/office/drawing/2014/main" id="{36B0B7C8-40D8-CAEB-F65C-6A6B45C33B92}"/>
                </a:ext>
              </a:extLst>
            </p:cNvPr>
            <p:cNvSpPr>
              <a:spLocks/>
            </p:cNvSpPr>
            <p:nvPr/>
          </p:nvSpPr>
          <p:spPr bwMode="auto">
            <a:xfrm>
              <a:off x="4781" y="2760"/>
              <a:ext cx="43" cy="66"/>
            </a:xfrm>
            <a:custGeom>
              <a:avLst/>
              <a:gdLst>
                <a:gd name="T0" fmla="*/ 0 w 21"/>
                <a:gd name="T1" fmla="*/ 0 h 30"/>
                <a:gd name="T2" fmla="*/ 180 w 21"/>
                <a:gd name="T3" fmla="*/ 319 h 30"/>
                <a:gd name="T4" fmla="*/ 0 60000 65536"/>
                <a:gd name="T5" fmla="*/ 0 60000 65536"/>
              </a:gdLst>
              <a:ahLst/>
              <a:cxnLst>
                <a:cxn ang="T4">
                  <a:pos x="T0" y="T1"/>
                </a:cxn>
                <a:cxn ang="T5">
                  <a:pos x="T2" y="T3"/>
                </a:cxn>
              </a:cxnLst>
              <a:rect l="0" t="0" r="r" b="b"/>
              <a:pathLst>
                <a:path w="21" h="30">
                  <a:moveTo>
                    <a:pt x="0" y="0"/>
                  </a:moveTo>
                  <a:cubicBezTo>
                    <a:pt x="10" y="8"/>
                    <a:pt x="15" y="20"/>
                    <a:pt x="21" y="3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5" name="Freeform 1915">
              <a:extLst>
                <a:ext uri="{FF2B5EF4-FFF2-40B4-BE49-F238E27FC236}">
                  <a16:creationId xmlns:a16="http://schemas.microsoft.com/office/drawing/2014/main" id="{87587053-E7B7-C6B3-C12E-251D400B742A}"/>
                </a:ext>
              </a:extLst>
            </p:cNvPr>
            <p:cNvSpPr>
              <a:spLocks/>
            </p:cNvSpPr>
            <p:nvPr/>
          </p:nvSpPr>
          <p:spPr bwMode="auto">
            <a:xfrm>
              <a:off x="4460" y="2159"/>
              <a:ext cx="6" cy="52"/>
            </a:xfrm>
            <a:custGeom>
              <a:avLst/>
              <a:gdLst>
                <a:gd name="T0" fmla="*/ 8 w 3"/>
                <a:gd name="T1" fmla="*/ 0 h 24"/>
                <a:gd name="T2" fmla="*/ 8 w 3"/>
                <a:gd name="T3" fmla="*/ 141 h 24"/>
                <a:gd name="T4" fmla="*/ 24 w 3"/>
                <a:gd name="T5" fmla="*/ 245 h 24"/>
                <a:gd name="T6" fmla="*/ 0 60000 65536"/>
                <a:gd name="T7" fmla="*/ 0 60000 65536"/>
                <a:gd name="T8" fmla="*/ 0 60000 65536"/>
              </a:gdLst>
              <a:ahLst/>
              <a:cxnLst>
                <a:cxn ang="T6">
                  <a:pos x="T0" y="T1"/>
                </a:cxn>
                <a:cxn ang="T7">
                  <a:pos x="T2" y="T3"/>
                </a:cxn>
                <a:cxn ang="T8">
                  <a:pos x="T4" y="T5"/>
                </a:cxn>
              </a:cxnLst>
              <a:rect l="0" t="0" r="r" b="b"/>
              <a:pathLst>
                <a:path w="3" h="24">
                  <a:moveTo>
                    <a:pt x="1" y="0"/>
                  </a:moveTo>
                  <a:cubicBezTo>
                    <a:pt x="1" y="5"/>
                    <a:pt x="0" y="9"/>
                    <a:pt x="1" y="14"/>
                  </a:cubicBezTo>
                  <a:cubicBezTo>
                    <a:pt x="1" y="18"/>
                    <a:pt x="3" y="21"/>
                    <a:pt x="3" y="2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6" name="Freeform 1916">
              <a:extLst>
                <a:ext uri="{FF2B5EF4-FFF2-40B4-BE49-F238E27FC236}">
                  <a16:creationId xmlns:a16="http://schemas.microsoft.com/office/drawing/2014/main" id="{2DE16D1F-DA9F-1F50-C2BB-C66C199FE3AD}"/>
                </a:ext>
              </a:extLst>
            </p:cNvPr>
            <p:cNvSpPr>
              <a:spLocks/>
            </p:cNvSpPr>
            <p:nvPr/>
          </p:nvSpPr>
          <p:spPr bwMode="auto">
            <a:xfrm>
              <a:off x="4478" y="2091"/>
              <a:ext cx="16" cy="74"/>
            </a:xfrm>
            <a:custGeom>
              <a:avLst/>
              <a:gdLst>
                <a:gd name="T0" fmla="*/ 0 w 8"/>
                <a:gd name="T1" fmla="*/ 0 h 34"/>
                <a:gd name="T2" fmla="*/ 48 w 8"/>
                <a:gd name="T3" fmla="*/ 279 h 34"/>
                <a:gd name="T4" fmla="*/ 56 w 8"/>
                <a:gd name="T5" fmla="*/ 350 h 34"/>
                <a:gd name="T6" fmla="*/ 0 60000 65536"/>
                <a:gd name="T7" fmla="*/ 0 60000 65536"/>
                <a:gd name="T8" fmla="*/ 0 60000 65536"/>
              </a:gdLst>
              <a:ahLst/>
              <a:cxnLst>
                <a:cxn ang="T6">
                  <a:pos x="T0" y="T1"/>
                </a:cxn>
                <a:cxn ang="T7">
                  <a:pos x="T2" y="T3"/>
                </a:cxn>
                <a:cxn ang="T8">
                  <a:pos x="T4" y="T5"/>
                </a:cxn>
              </a:cxnLst>
              <a:rect l="0" t="0" r="r" b="b"/>
              <a:pathLst>
                <a:path w="8" h="34">
                  <a:moveTo>
                    <a:pt x="0" y="0"/>
                  </a:moveTo>
                  <a:cubicBezTo>
                    <a:pt x="2" y="9"/>
                    <a:pt x="5" y="18"/>
                    <a:pt x="6" y="27"/>
                  </a:cubicBezTo>
                  <a:cubicBezTo>
                    <a:pt x="7" y="29"/>
                    <a:pt x="8" y="33"/>
                    <a:pt x="7" y="3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7" name="Freeform 1917">
              <a:extLst>
                <a:ext uri="{FF2B5EF4-FFF2-40B4-BE49-F238E27FC236}">
                  <a16:creationId xmlns:a16="http://schemas.microsoft.com/office/drawing/2014/main" id="{6144B384-BE1B-0B97-CEDE-29983F8E8637}"/>
                </a:ext>
              </a:extLst>
            </p:cNvPr>
            <p:cNvSpPr>
              <a:spLocks/>
            </p:cNvSpPr>
            <p:nvPr/>
          </p:nvSpPr>
          <p:spPr bwMode="auto">
            <a:xfrm>
              <a:off x="4484" y="2073"/>
              <a:ext cx="33" cy="101"/>
            </a:xfrm>
            <a:custGeom>
              <a:avLst/>
              <a:gdLst>
                <a:gd name="T0" fmla="*/ 140 w 16"/>
                <a:gd name="T1" fmla="*/ 487 h 46"/>
                <a:gd name="T2" fmla="*/ 60 w 16"/>
                <a:gd name="T3" fmla="*/ 178 h 46"/>
                <a:gd name="T4" fmla="*/ 0 w 16"/>
                <a:gd name="T5" fmla="*/ 0 h 46"/>
                <a:gd name="T6" fmla="*/ 0 60000 65536"/>
                <a:gd name="T7" fmla="*/ 0 60000 65536"/>
                <a:gd name="T8" fmla="*/ 0 60000 65536"/>
              </a:gdLst>
              <a:ahLst/>
              <a:cxnLst>
                <a:cxn ang="T6">
                  <a:pos x="T0" y="T1"/>
                </a:cxn>
                <a:cxn ang="T7">
                  <a:pos x="T2" y="T3"/>
                </a:cxn>
                <a:cxn ang="T8">
                  <a:pos x="T4" y="T5"/>
                </a:cxn>
              </a:cxnLst>
              <a:rect l="0" t="0" r="r" b="b"/>
              <a:pathLst>
                <a:path w="16" h="46">
                  <a:moveTo>
                    <a:pt x="16" y="46"/>
                  </a:moveTo>
                  <a:cubicBezTo>
                    <a:pt x="16" y="36"/>
                    <a:pt x="11" y="26"/>
                    <a:pt x="7" y="17"/>
                  </a:cubicBezTo>
                  <a:cubicBezTo>
                    <a:pt x="5" y="11"/>
                    <a:pt x="2" y="6"/>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8" name="Freeform 1918">
              <a:extLst>
                <a:ext uri="{FF2B5EF4-FFF2-40B4-BE49-F238E27FC236}">
                  <a16:creationId xmlns:a16="http://schemas.microsoft.com/office/drawing/2014/main" id="{CC12D489-5D30-E08C-9930-CEF7427616F4}"/>
                </a:ext>
              </a:extLst>
            </p:cNvPr>
            <p:cNvSpPr>
              <a:spLocks/>
            </p:cNvSpPr>
            <p:nvPr/>
          </p:nvSpPr>
          <p:spPr bwMode="auto">
            <a:xfrm>
              <a:off x="4519" y="2176"/>
              <a:ext cx="45" cy="99"/>
            </a:xfrm>
            <a:custGeom>
              <a:avLst/>
              <a:gdLst>
                <a:gd name="T0" fmla="*/ 0 w 22"/>
                <a:gd name="T1" fmla="*/ 0 h 45"/>
                <a:gd name="T2" fmla="*/ 139 w 22"/>
                <a:gd name="T3" fmla="*/ 286 h 45"/>
                <a:gd name="T4" fmla="*/ 188 w 22"/>
                <a:gd name="T5" fmla="*/ 480 h 45"/>
                <a:gd name="T6" fmla="*/ 0 60000 65536"/>
                <a:gd name="T7" fmla="*/ 0 60000 65536"/>
                <a:gd name="T8" fmla="*/ 0 60000 65536"/>
              </a:gdLst>
              <a:ahLst/>
              <a:cxnLst>
                <a:cxn ang="T6">
                  <a:pos x="T0" y="T1"/>
                </a:cxn>
                <a:cxn ang="T7">
                  <a:pos x="T2" y="T3"/>
                </a:cxn>
                <a:cxn ang="T8">
                  <a:pos x="T4" y="T5"/>
                </a:cxn>
              </a:cxnLst>
              <a:rect l="0" t="0" r="r" b="b"/>
              <a:pathLst>
                <a:path w="22" h="45">
                  <a:moveTo>
                    <a:pt x="0" y="0"/>
                  </a:moveTo>
                  <a:cubicBezTo>
                    <a:pt x="8" y="5"/>
                    <a:pt x="12" y="18"/>
                    <a:pt x="16" y="27"/>
                  </a:cubicBezTo>
                  <a:cubicBezTo>
                    <a:pt x="18" y="32"/>
                    <a:pt x="21" y="39"/>
                    <a:pt x="22" y="4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29" name="Freeform 1919">
              <a:extLst>
                <a:ext uri="{FF2B5EF4-FFF2-40B4-BE49-F238E27FC236}">
                  <a16:creationId xmlns:a16="http://schemas.microsoft.com/office/drawing/2014/main" id="{82FBAA4F-A7D4-5D12-13A5-8C6829701AC3}"/>
                </a:ext>
              </a:extLst>
            </p:cNvPr>
            <p:cNvSpPr>
              <a:spLocks/>
            </p:cNvSpPr>
            <p:nvPr/>
          </p:nvSpPr>
          <p:spPr bwMode="auto">
            <a:xfrm>
              <a:off x="4564" y="2268"/>
              <a:ext cx="53" cy="120"/>
            </a:xfrm>
            <a:custGeom>
              <a:avLst/>
              <a:gdLst>
                <a:gd name="T0" fmla="*/ 0 w 26"/>
                <a:gd name="T1" fmla="*/ 0 h 55"/>
                <a:gd name="T2" fmla="*/ 153 w 26"/>
                <a:gd name="T3" fmla="*/ 362 h 55"/>
                <a:gd name="T4" fmla="*/ 188 w 26"/>
                <a:gd name="T5" fmla="*/ 476 h 55"/>
                <a:gd name="T6" fmla="*/ 220 w 26"/>
                <a:gd name="T7" fmla="*/ 572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55">
                  <a:moveTo>
                    <a:pt x="0" y="0"/>
                  </a:moveTo>
                  <a:cubicBezTo>
                    <a:pt x="7" y="11"/>
                    <a:pt x="13" y="23"/>
                    <a:pt x="18" y="35"/>
                  </a:cubicBezTo>
                  <a:cubicBezTo>
                    <a:pt x="19" y="39"/>
                    <a:pt x="21" y="42"/>
                    <a:pt x="22" y="46"/>
                  </a:cubicBezTo>
                  <a:cubicBezTo>
                    <a:pt x="23" y="49"/>
                    <a:pt x="26" y="52"/>
                    <a:pt x="26" y="55"/>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0" name="Freeform 1920">
              <a:extLst>
                <a:ext uri="{FF2B5EF4-FFF2-40B4-BE49-F238E27FC236}">
                  <a16:creationId xmlns:a16="http://schemas.microsoft.com/office/drawing/2014/main" id="{9FAC1A30-F12D-B713-A129-DDA2660C9302}"/>
                </a:ext>
              </a:extLst>
            </p:cNvPr>
            <p:cNvSpPr>
              <a:spLocks/>
            </p:cNvSpPr>
            <p:nvPr/>
          </p:nvSpPr>
          <p:spPr bwMode="auto">
            <a:xfrm>
              <a:off x="4617" y="2386"/>
              <a:ext cx="62" cy="116"/>
            </a:xfrm>
            <a:custGeom>
              <a:avLst/>
              <a:gdLst>
                <a:gd name="T0" fmla="*/ 0 w 30"/>
                <a:gd name="T1" fmla="*/ 0 h 53"/>
                <a:gd name="T2" fmla="*/ 99 w 30"/>
                <a:gd name="T3" fmla="*/ 169 h 53"/>
                <a:gd name="T4" fmla="*/ 184 w 30"/>
                <a:gd name="T5" fmla="*/ 346 h 53"/>
                <a:gd name="T6" fmla="*/ 265 w 30"/>
                <a:gd name="T7" fmla="*/ 556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53">
                  <a:moveTo>
                    <a:pt x="0" y="0"/>
                  </a:moveTo>
                  <a:cubicBezTo>
                    <a:pt x="5" y="4"/>
                    <a:pt x="7" y="11"/>
                    <a:pt x="11" y="16"/>
                  </a:cubicBezTo>
                  <a:cubicBezTo>
                    <a:pt x="14" y="21"/>
                    <a:pt x="18" y="27"/>
                    <a:pt x="21" y="33"/>
                  </a:cubicBezTo>
                  <a:cubicBezTo>
                    <a:pt x="24" y="39"/>
                    <a:pt x="27" y="47"/>
                    <a:pt x="30" y="5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1" name="Freeform 1921">
              <a:extLst>
                <a:ext uri="{FF2B5EF4-FFF2-40B4-BE49-F238E27FC236}">
                  <a16:creationId xmlns:a16="http://schemas.microsoft.com/office/drawing/2014/main" id="{0A447DFC-08C2-05B0-D657-266CE816C8F7}"/>
                </a:ext>
              </a:extLst>
            </p:cNvPr>
            <p:cNvSpPr>
              <a:spLocks/>
            </p:cNvSpPr>
            <p:nvPr/>
          </p:nvSpPr>
          <p:spPr bwMode="auto">
            <a:xfrm>
              <a:off x="4679" y="2498"/>
              <a:ext cx="20" cy="56"/>
            </a:xfrm>
            <a:custGeom>
              <a:avLst/>
              <a:gdLst>
                <a:gd name="T0" fmla="*/ 0 w 10"/>
                <a:gd name="T1" fmla="*/ 0 h 26"/>
                <a:gd name="T2" fmla="*/ 40 w 10"/>
                <a:gd name="T3" fmla="*/ 172 h 26"/>
                <a:gd name="T4" fmla="*/ 80 w 10"/>
                <a:gd name="T5" fmla="*/ 261 h 26"/>
                <a:gd name="T6" fmla="*/ 0 60000 65536"/>
                <a:gd name="T7" fmla="*/ 0 60000 65536"/>
                <a:gd name="T8" fmla="*/ 0 60000 65536"/>
              </a:gdLst>
              <a:ahLst/>
              <a:cxnLst>
                <a:cxn ang="T6">
                  <a:pos x="T0" y="T1"/>
                </a:cxn>
                <a:cxn ang="T7">
                  <a:pos x="T2" y="T3"/>
                </a:cxn>
                <a:cxn ang="T8">
                  <a:pos x="T4" y="T5"/>
                </a:cxn>
              </a:cxnLst>
              <a:rect l="0" t="0" r="r" b="b"/>
              <a:pathLst>
                <a:path w="10" h="26">
                  <a:moveTo>
                    <a:pt x="0" y="0"/>
                  </a:moveTo>
                  <a:cubicBezTo>
                    <a:pt x="0" y="6"/>
                    <a:pt x="3" y="12"/>
                    <a:pt x="5" y="17"/>
                  </a:cubicBezTo>
                  <a:cubicBezTo>
                    <a:pt x="6" y="19"/>
                    <a:pt x="8" y="26"/>
                    <a:pt x="10" y="2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2" name="Freeform 1922">
              <a:extLst>
                <a:ext uri="{FF2B5EF4-FFF2-40B4-BE49-F238E27FC236}">
                  <a16:creationId xmlns:a16="http://schemas.microsoft.com/office/drawing/2014/main" id="{C12247C8-B1D6-46B7-39F1-E765213B317F}"/>
                </a:ext>
              </a:extLst>
            </p:cNvPr>
            <p:cNvSpPr>
              <a:spLocks/>
            </p:cNvSpPr>
            <p:nvPr/>
          </p:nvSpPr>
          <p:spPr bwMode="auto">
            <a:xfrm>
              <a:off x="4679" y="2500"/>
              <a:ext cx="45" cy="83"/>
            </a:xfrm>
            <a:custGeom>
              <a:avLst/>
              <a:gdLst>
                <a:gd name="T0" fmla="*/ 0 w 22"/>
                <a:gd name="T1" fmla="*/ 0 h 38"/>
                <a:gd name="T2" fmla="*/ 139 w 22"/>
                <a:gd name="T3" fmla="*/ 238 h 38"/>
                <a:gd name="T4" fmla="*/ 188 w 22"/>
                <a:gd name="T5" fmla="*/ 395 h 38"/>
                <a:gd name="T6" fmla="*/ 0 60000 65536"/>
                <a:gd name="T7" fmla="*/ 0 60000 65536"/>
                <a:gd name="T8" fmla="*/ 0 60000 65536"/>
              </a:gdLst>
              <a:ahLst/>
              <a:cxnLst>
                <a:cxn ang="T6">
                  <a:pos x="T0" y="T1"/>
                </a:cxn>
                <a:cxn ang="T7">
                  <a:pos x="T2" y="T3"/>
                </a:cxn>
                <a:cxn ang="T8">
                  <a:pos x="T4" y="T5"/>
                </a:cxn>
              </a:cxnLst>
              <a:rect l="0" t="0" r="r" b="b"/>
              <a:pathLst>
                <a:path w="22" h="38">
                  <a:moveTo>
                    <a:pt x="0" y="0"/>
                  </a:moveTo>
                  <a:cubicBezTo>
                    <a:pt x="7" y="4"/>
                    <a:pt x="12" y="16"/>
                    <a:pt x="16" y="23"/>
                  </a:cubicBezTo>
                  <a:cubicBezTo>
                    <a:pt x="19" y="28"/>
                    <a:pt x="21" y="32"/>
                    <a:pt x="22" y="3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3" name="Freeform 1923">
              <a:extLst>
                <a:ext uri="{FF2B5EF4-FFF2-40B4-BE49-F238E27FC236}">
                  <a16:creationId xmlns:a16="http://schemas.microsoft.com/office/drawing/2014/main" id="{60A48464-449D-7869-3C9B-E19D7B7C7F45}"/>
                </a:ext>
              </a:extLst>
            </p:cNvPr>
            <p:cNvSpPr>
              <a:spLocks/>
            </p:cNvSpPr>
            <p:nvPr/>
          </p:nvSpPr>
          <p:spPr bwMode="auto">
            <a:xfrm>
              <a:off x="4710" y="2574"/>
              <a:ext cx="41" cy="79"/>
            </a:xfrm>
            <a:custGeom>
              <a:avLst/>
              <a:gdLst>
                <a:gd name="T0" fmla="*/ 0 w 20"/>
                <a:gd name="T1" fmla="*/ 0 h 36"/>
                <a:gd name="T2" fmla="*/ 59 w 20"/>
                <a:gd name="T3" fmla="*/ 53 h 36"/>
                <a:gd name="T4" fmla="*/ 121 w 20"/>
                <a:gd name="T5" fmla="*/ 213 h 36"/>
                <a:gd name="T6" fmla="*/ 172 w 20"/>
                <a:gd name="T7" fmla="*/ 380 h 3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36">
                  <a:moveTo>
                    <a:pt x="0" y="0"/>
                  </a:moveTo>
                  <a:cubicBezTo>
                    <a:pt x="3" y="2"/>
                    <a:pt x="5" y="2"/>
                    <a:pt x="7" y="5"/>
                  </a:cubicBezTo>
                  <a:cubicBezTo>
                    <a:pt x="11" y="10"/>
                    <a:pt x="12" y="15"/>
                    <a:pt x="14" y="20"/>
                  </a:cubicBezTo>
                  <a:cubicBezTo>
                    <a:pt x="16" y="26"/>
                    <a:pt x="18" y="31"/>
                    <a:pt x="20" y="3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4" name="Freeform 1924">
              <a:extLst>
                <a:ext uri="{FF2B5EF4-FFF2-40B4-BE49-F238E27FC236}">
                  <a16:creationId xmlns:a16="http://schemas.microsoft.com/office/drawing/2014/main" id="{1EE7D8BE-17E0-4995-D9AA-3BA0EF67567A}"/>
                </a:ext>
              </a:extLst>
            </p:cNvPr>
            <p:cNvSpPr>
              <a:spLocks/>
            </p:cNvSpPr>
            <p:nvPr/>
          </p:nvSpPr>
          <p:spPr bwMode="auto">
            <a:xfrm>
              <a:off x="4732" y="2605"/>
              <a:ext cx="35" cy="63"/>
            </a:xfrm>
            <a:custGeom>
              <a:avLst/>
              <a:gdLst>
                <a:gd name="T0" fmla="*/ 0 w 17"/>
                <a:gd name="T1" fmla="*/ 0 h 29"/>
                <a:gd name="T2" fmla="*/ 124 w 17"/>
                <a:gd name="T3" fmla="*/ 202 h 29"/>
                <a:gd name="T4" fmla="*/ 148 w 17"/>
                <a:gd name="T5" fmla="*/ 298 h 29"/>
                <a:gd name="T6" fmla="*/ 0 60000 65536"/>
                <a:gd name="T7" fmla="*/ 0 60000 65536"/>
                <a:gd name="T8" fmla="*/ 0 60000 65536"/>
              </a:gdLst>
              <a:ahLst/>
              <a:cxnLst>
                <a:cxn ang="T6">
                  <a:pos x="T0" y="T1"/>
                </a:cxn>
                <a:cxn ang="T7">
                  <a:pos x="T2" y="T3"/>
                </a:cxn>
                <a:cxn ang="T8">
                  <a:pos x="T4" y="T5"/>
                </a:cxn>
              </a:cxnLst>
              <a:rect l="0" t="0" r="r" b="b"/>
              <a:pathLst>
                <a:path w="17" h="29">
                  <a:moveTo>
                    <a:pt x="0" y="0"/>
                  </a:moveTo>
                  <a:cubicBezTo>
                    <a:pt x="7" y="2"/>
                    <a:pt x="11" y="14"/>
                    <a:pt x="14" y="20"/>
                  </a:cubicBezTo>
                  <a:cubicBezTo>
                    <a:pt x="15" y="23"/>
                    <a:pt x="16" y="26"/>
                    <a:pt x="17" y="2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5" name="Freeform 1925">
              <a:extLst>
                <a:ext uri="{FF2B5EF4-FFF2-40B4-BE49-F238E27FC236}">
                  <a16:creationId xmlns:a16="http://schemas.microsoft.com/office/drawing/2014/main" id="{660A0D34-A265-853B-BAC3-BF5A8378AF2F}"/>
                </a:ext>
              </a:extLst>
            </p:cNvPr>
            <p:cNvSpPr>
              <a:spLocks/>
            </p:cNvSpPr>
            <p:nvPr/>
          </p:nvSpPr>
          <p:spPr bwMode="auto">
            <a:xfrm>
              <a:off x="4597" y="2373"/>
              <a:ext cx="37" cy="90"/>
            </a:xfrm>
            <a:custGeom>
              <a:avLst/>
              <a:gdLst>
                <a:gd name="T0" fmla="*/ 0 w 18"/>
                <a:gd name="T1" fmla="*/ 0 h 41"/>
                <a:gd name="T2" fmla="*/ 16 w 18"/>
                <a:gd name="T3" fmla="*/ 97 h 41"/>
                <a:gd name="T4" fmla="*/ 80 w 18"/>
                <a:gd name="T5" fmla="*/ 274 h 41"/>
                <a:gd name="T6" fmla="*/ 156 w 18"/>
                <a:gd name="T7" fmla="*/ 435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1">
                  <a:moveTo>
                    <a:pt x="0" y="0"/>
                  </a:moveTo>
                  <a:cubicBezTo>
                    <a:pt x="1" y="3"/>
                    <a:pt x="2" y="6"/>
                    <a:pt x="2" y="9"/>
                  </a:cubicBezTo>
                  <a:cubicBezTo>
                    <a:pt x="4" y="15"/>
                    <a:pt x="6" y="20"/>
                    <a:pt x="9" y="26"/>
                  </a:cubicBezTo>
                  <a:cubicBezTo>
                    <a:pt x="12" y="31"/>
                    <a:pt x="15" y="36"/>
                    <a:pt x="18" y="41"/>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6" name="Freeform 1926">
              <a:extLst>
                <a:ext uri="{FF2B5EF4-FFF2-40B4-BE49-F238E27FC236}">
                  <a16:creationId xmlns:a16="http://schemas.microsoft.com/office/drawing/2014/main" id="{41D876C4-01BF-E49D-F923-B7283AD75622}"/>
                </a:ext>
              </a:extLst>
            </p:cNvPr>
            <p:cNvSpPr>
              <a:spLocks/>
            </p:cNvSpPr>
            <p:nvPr/>
          </p:nvSpPr>
          <p:spPr bwMode="auto">
            <a:xfrm>
              <a:off x="4507" y="2312"/>
              <a:ext cx="30" cy="59"/>
            </a:xfrm>
            <a:custGeom>
              <a:avLst/>
              <a:gdLst>
                <a:gd name="T0" fmla="*/ 0 w 15"/>
                <a:gd name="T1" fmla="*/ 0 h 27"/>
                <a:gd name="T2" fmla="*/ 48 w 15"/>
                <a:gd name="T3" fmla="*/ 52 h 27"/>
                <a:gd name="T4" fmla="*/ 88 w 15"/>
                <a:gd name="T5" fmla="*/ 157 h 27"/>
                <a:gd name="T6" fmla="*/ 112 w 15"/>
                <a:gd name="T7" fmla="*/ 282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7">
                  <a:moveTo>
                    <a:pt x="0" y="0"/>
                  </a:moveTo>
                  <a:cubicBezTo>
                    <a:pt x="2" y="2"/>
                    <a:pt x="4" y="3"/>
                    <a:pt x="6" y="5"/>
                  </a:cubicBezTo>
                  <a:cubicBezTo>
                    <a:pt x="8" y="8"/>
                    <a:pt x="10" y="11"/>
                    <a:pt x="11" y="15"/>
                  </a:cubicBezTo>
                  <a:cubicBezTo>
                    <a:pt x="12" y="18"/>
                    <a:pt x="15" y="25"/>
                    <a:pt x="14" y="27"/>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7" name="Freeform 1927">
              <a:extLst>
                <a:ext uri="{FF2B5EF4-FFF2-40B4-BE49-F238E27FC236}">
                  <a16:creationId xmlns:a16="http://schemas.microsoft.com/office/drawing/2014/main" id="{BBBF2D39-48AF-8F06-BE88-728E72EF991A}"/>
                </a:ext>
              </a:extLst>
            </p:cNvPr>
            <p:cNvSpPr>
              <a:spLocks/>
            </p:cNvSpPr>
            <p:nvPr/>
          </p:nvSpPr>
          <p:spPr bwMode="auto">
            <a:xfrm>
              <a:off x="4847" y="2955"/>
              <a:ext cx="47" cy="98"/>
            </a:xfrm>
            <a:custGeom>
              <a:avLst/>
              <a:gdLst>
                <a:gd name="T0" fmla="*/ 0 w 23"/>
                <a:gd name="T1" fmla="*/ 124 h 45"/>
                <a:gd name="T2" fmla="*/ 67 w 23"/>
                <a:gd name="T3" fmla="*/ 290 h 45"/>
                <a:gd name="T4" fmla="*/ 180 w 23"/>
                <a:gd name="T5" fmla="*/ 464 h 45"/>
                <a:gd name="T6" fmla="*/ 155 w 23"/>
                <a:gd name="T7" fmla="*/ 246 h 45"/>
                <a:gd name="T8" fmla="*/ 67 w 23"/>
                <a:gd name="T9" fmla="*/ 72 h 45"/>
                <a:gd name="T10" fmla="*/ 16 w 23"/>
                <a:gd name="T11" fmla="*/ 0 h 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45">
                  <a:moveTo>
                    <a:pt x="0" y="12"/>
                  </a:moveTo>
                  <a:cubicBezTo>
                    <a:pt x="3" y="17"/>
                    <a:pt x="5" y="23"/>
                    <a:pt x="8" y="28"/>
                  </a:cubicBezTo>
                  <a:cubicBezTo>
                    <a:pt x="11" y="34"/>
                    <a:pt x="16" y="41"/>
                    <a:pt x="21" y="45"/>
                  </a:cubicBezTo>
                  <a:cubicBezTo>
                    <a:pt x="23" y="38"/>
                    <a:pt x="22" y="30"/>
                    <a:pt x="18" y="24"/>
                  </a:cubicBezTo>
                  <a:cubicBezTo>
                    <a:pt x="15" y="18"/>
                    <a:pt x="12" y="13"/>
                    <a:pt x="8" y="7"/>
                  </a:cubicBezTo>
                  <a:cubicBezTo>
                    <a:pt x="6" y="5"/>
                    <a:pt x="3" y="3"/>
                    <a:pt x="2"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8" name="Freeform 1928">
              <a:extLst>
                <a:ext uri="{FF2B5EF4-FFF2-40B4-BE49-F238E27FC236}">
                  <a16:creationId xmlns:a16="http://schemas.microsoft.com/office/drawing/2014/main" id="{EC364775-AC40-45AD-A80D-6CC2E0FC1CA0}"/>
                </a:ext>
              </a:extLst>
            </p:cNvPr>
            <p:cNvSpPr>
              <a:spLocks/>
            </p:cNvSpPr>
            <p:nvPr/>
          </p:nvSpPr>
          <p:spPr bwMode="auto">
            <a:xfrm>
              <a:off x="4855" y="2906"/>
              <a:ext cx="37" cy="105"/>
            </a:xfrm>
            <a:custGeom>
              <a:avLst/>
              <a:gdLst>
                <a:gd name="T0" fmla="*/ 140 w 18"/>
                <a:gd name="T1" fmla="*/ 503 h 48"/>
                <a:gd name="T2" fmla="*/ 140 w 18"/>
                <a:gd name="T3" fmla="*/ 354 h 48"/>
                <a:gd name="T4" fmla="*/ 60 w 18"/>
                <a:gd name="T5" fmla="*/ 116 h 48"/>
                <a:gd name="T6" fmla="*/ 0 w 18"/>
                <a:gd name="T7" fmla="*/ 0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8">
                  <a:moveTo>
                    <a:pt x="16" y="48"/>
                  </a:moveTo>
                  <a:cubicBezTo>
                    <a:pt x="18" y="44"/>
                    <a:pt x="17" y="39"/>
                    <a:pt x="16" y="34"/>
                  </a:cubicBezTo>
                  <a:cubicBezTo>
                    <a:pt x="14" y="26"/>
                    <a:pt x="11" y="19"/>
                    <a:pt x="7" y="11"/>
                  </a:cubicBezTo>
                  <a:cubicBezTo>
                    <a:pt x="5" y="8"/>
                    <a:pt x="3" y="1"/>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39" name="Freeform 1929">
              <a:extLst>
                <a:ext uri="{FF2B5EF4-FFF2-40B4-BE49-F238E27FC236}">
                  <a16:creationId xmlns:a16="http://schemas.microsoft.com/office/drawing/2014/main" id="{906EDE59-37AB-17C8-F2CC-2B81FFB0575E}"/>
                </a:ext>
              </a:extLst>
            </p:cNvPr>
            <p:cNvSpPr>
              <a:spLocks/>
            </p:cNvSpPr>
            <p:nvPr/>
          </p:nvSpPr>
          <p:spPr bwMode="auto">
            <a:xfrm>
              <a:off x="4876" y="2909"/>
              <a:ext cx="18" cy="78"/>
            </a:xfrm>
            <a:custGeom>
              <a:avLst/>
              <a:gdLst>
                <a:gd name="T0" fmla="*/ 0 w 9"/>
                <a:gd name="T1" fmla="*/ 0 h 36"/>
                <a:gd name="T2" fmla="*/ 64 w 9"/>
                <a:gd name="T3" fmla="*/ 202 h 36"/>
                <a:gd name="T4" fmla="*/ 56 w 9"/>
                <a:gd name="T5" fmla="*/ 366 h 36"/>
                <a:gd name="T6" fmla="*/ 0 60000 65536"/>
                <a:gd name="T7" fmla="*/ 0 60000 65536"/>
                <a:gd name="T8" fmla="*/ 0 60000 65536"/>
              </a:gdLst>
              <a:ahLst/>
              <a:cxnLst>
                <a:cxn ang="T6">
                  <a:pos x="T0" y="T1"/>
                </a:cxn>
                <a:cxn ang="T7">
                  <a:pos x="T2" y="T3"/>
                </a:cxn>
                <a:cxn ang="T8">
                  <a:pos x="T4" y="T5"/>
                </a:cxn>
              </a:cxnLst>
              <a:rect l="0" t="0" r="r" b="b"/>
              <a:pathLst>
                <a:path w="9" h="36">
                  <a:moveTo>
                    <a:pt x="0" y="0"/>
                  </a:moveTo>
                  <a:cubicBezTo>
                    <a:pt x="7" y="2"/>
                    <a:pt x="8" y="15"/>
                    <a:pt x="8" y="20"/>
                  </a:cubicBezTo>
                  <a:cubicBezTo>
                    <a:pt x="9" y="25"/>
                    <a:pt x="8" y="31"/>
                    <a:pt x="7" y="3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0" name="Freeform 1930">
              <a:extLst>
                <a:ext uri="{FF2B5EF4-FFF2-40B4-BE49-F238E27FC236}">
                  <a16:creationId xmlns:a16="http://schemas.microsoft.com/office/drawing/2014/main" id="{AF4FB74B-31D9-3CE9-EF2C-4E43D7DFA4B2}"/>
                </a:ext>
              </a:extLst>
            </p:cNvPr>
            <p:cNvSpPr>
              <a:spLocks/>
            </p:cNvSpPr>
            <p:nvPr/>
          </p:nvSpPr>
          <p:spPr bwMode="auto">
            <a:xfrm>
              <a:off x="4753" y="2662"/>
              <a:ext cx="43" cy="61"/>
            </a:xfrm>
            <a:custGeom>
              <a:avLst/>
              <a:gdLst>
                <a:gd name="T0" fmla="*/ 0 w 21"/>
                <a:gd name="T1" fmla="*/ 0 h 28"/>
                <a:gd name="T2" fmla="*/ 180 w 21"/>
                <a:gd name="T3" fmla="*/ 290 h 28"/>
                <a:gd name="T4" fmla="*/ 0 60000 65536"/>
                <a:gd name="T5" fmla="*/ 0 60000 65536"/>
              </a:gdLst>
              <a:ahLst/>
              <a:cxnLst>
                <a:cxn ang="T4">
                  <a:pos x="T0" y="T1"/>
                </a:cxn>
                <a:cxn ang="T5">
                  <a:pos x="T2" y="T3"/>
                </a:cxn>
              </a:cxnLst>
              <a:rect l="0" t="0" r="r" b="b"/>
              <a:pathLst>
                <a:path w="21" h="28">
                  <a:moveTo>
                    <a:pt x="0" y="0"/>
                  </a:moveTo>
                  <a:cubicBezTo>
                    <a:pt x="12" y="2"/>
                    <a:pt x="15" y="20"/>
                    <a:pt x="21" y="2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1" name="Freeform 1931">
              <a:extLst>
                <a:ext uri="{FF2B5EF4-FFF2-40B4-BE49-F238E27FC236}">
                  <a16:creationId xmlns:a16="http://schemas.microsoft.com/office/drawing/2014/main" id="{A2E7D4CC-975D-A6AD-54DB-B88BA4327004}"/>
                </a:ext>
              </a:extLst>
            </p:cNvPr>
            <p:cNvSpPr>
              <a:spLocks/>
            </p:cNvSpPr>
            <p:nvPr/>
          </p:nvSpPr>
          <p:spPr bwMode="auto">
            <a:xfrm>
              <a:off x="4796" y="2718"/>
              <a:ext cx="49" cy="86"/>
            </a:xfrm>
            <a:custGeom>
              <a:avLst/>
              <a:gdLst>
                <a:gd name="T0" fmla="*/ 0 w 24"/>
                <a:gd name="T1" fmla="*/ 0 h 39"/>
                <a:gd name="T2" fmla="*/ 145 w 24"/>
                <a:gd name="T3" fmla="*/ 267 h 39"/>
                <a:gd name="T4" fmla="*/ 204 w 24"/>
                <a:gd name="T5" fmla="*/ 419 h 39"/>
                <a:gd name="T6" fmla="*/ 0 60000 65536"/>
                <a:gd name="T7" fmla="*/ 0 60000 65536"/>
                <a:gd name="T8" fmla="*/ 0 60000 65536"/>
              </a:gdLst>
              <a:ahLst/>
              <a:cxnLst>
                <a:cxn ang="T6">
                  <a:pos x="T0" y="T1"/>
                </a:cxn>
                <a:cxn ang="T7">
                  <a:pos x="T2" y="T3"/>
                </a:cxn>
                <a:cxn ang="T8">
                  <a:pos x="T4" y="T5"/>
                </a:cxn>
              </a:cxnLst>
              <a:rect l="0" t="0" r="r" b="b"/>
              <a:pathLst>
                <a:path w="24" h="39">
                  <a:moveTo>
                    <a:pt x="0" y="0"/>
                  </a:moveTo>
                  <a:cubicBezTo>
                    <a:pt x="8" y="6"/>
                    <a:pt x="12" y="16"/>
                    <a:pt x="17" y="25"/>
                  </a:cubicBezTo>
                  <a:cubicBezTo>
                    <a:pt x="20" y="29"/>
                    <a:pt x="22" y="34"/>
                    <a:pt x="24" y="39"/>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2" name="Freeform 1932">
              <a:extLst>
                <a:ext uri="{FF2B5EF4-FFF2-40B4-BE49-F238E27FC236}">
                  <a16:creationId xmlns:a16="http://schemas.microsoft.com/office/drawing/2014/main" id="{4DAFEE02-A806-881D-944F-728A386C1DFD}"/>
                </a:ext>
              </a:extLst>
            </p:cNvPr>
            <p:cNvSpPr>
              <a:spLocks/>
            </p:cNvSpPr>
            <p:nvPr/>
          </p:nvSpPr>
          <p:spPr bwMode="auto">
            <a:xfrm>
              <a:off x="4886" y="2900"/>
              <a:ext cx="26" cy="57"/>
            </a:xfrm>
            <a:custGeom>
              <a:avLst/>
              <a:gdLst>
                <a:gd name="T0" fmla="*/ 0 w 13"/>
                <a:gd name="T1" fmla="*/ 64 h 26"/>
                <a:gd name="T2" fmla="*/ 40 w 13"/>
                <a:gd name="T3" fmla="*/ 169 h 26"/>
                <a:gd name="T4" fmla="*/ 104 w 13"/>
                <a:gd name="T5" fmla="*/ 274 h 26"/>
                <a:gd name="T6" fmla="*/ 64 w 13"/>
                <a:gd name="T7" fmla="*/ 64 h 26"/>
                <a:gd name="T8" fmla="*/ 48 w 13"/>
                <a:gd name="T9" fmla="*/ 0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6">
                  <a:moveTo>
                    <a:pt x="0" y="6"/>
                  </a:moveTo>
                  <a:cubicBezTo>
                    <a:pt x="0" y="9"/>
                    <a:pt x="3" y="13"/>
                    <a:pt x="5" y="16"/>
                  </a:cubicBezTo>
                  <a:cubicBezTo>
                    <a:pt x="7" y="19"/>
                    <a:pt x="10" y="24"/>
                    <a:pt x="13" y="26"/>
                  </a:cubicBezTo>
                  <a:cubicBezTo>
                    <a:pt x="11" y="19"/>
                    <a:pt x="9" y="13"/>
                    <a:pt x="8" y="6"/>
                  </a:cubicBezTo>
                  <a:cubicBezTo>
                    <a:pt x="7" y="4"/>
                    <a:pt x="7" y="2"/>
                    <a:pt x="6"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3" name="Freeform 1933">
              <a:extLst>
                <a:ext uri="{FF2B5EF4-FFF2-40B4-BE49-F238E27FC236}">
                  <a16:creationId xmlns:a16="http://schemas.microsoft.com/office/drawing/2014/main" id="{4EFAF6A7-FA3D-48FC-DC89-8C93497C408C}"/>
                </a:ext>
              </a:extLst>
            </p:cNvPr>
            <p:cNvSpPr>
              <a:spLocks/>
            </p:cNvSpPr>
            <p:nvPr/>
          </p:nvSpPr>
          <p:spPr bwMode="auto">
            <a:xfrm>
              <a:off x="4890" y="2981"/>
              <a:ext cx="18" cy="65"/>
            </a:xfrm>
            <a:custGeom>
              <a:avLst/>
              <a:gdLst>
                <a:gd name="T0" fmla="*/ 0 w 9"/>
                <a:gd name="T1" fmla="*/ 0 h 30"/>
                <a:gd name="T2" fmla="*/ 72 w 9"/>
                <a:gd name="T3" fmla="*/ 225 h 30"/>
                <a:gd name="T4" fmla="*/ 72 w 9"/>
                <a:gd name="T5" fmla="*/ 306 h 30"/>
                <a:gd name="T6" fmla="*/ 0 60000 65536"/>
                <a:gd name="T7" fmla="*/ 0 60000 65536"/>
                <a:gd name="T8" fmla="*/ 0 60000 65536"/>
              </a:gdLst>
              <a:ahLst/>
              <a:cxnLst>
                <a:cxn ang="T6">
                  <a:pos x="T0" y="T1"/>
                </a:cxn>
                <a:cxn ang="T7">
                  <a:pos x="T2" y="T3"/>
                </a:cxn>
                <a:cxn ang="T8">
                  <a:pos x="T4" y="T5"/>
                </a:cxn>
              </a:cxnLst>
              <a:rect l="0" t="0" r="r" b="b"/>
              <a:pathLst>
                <a:path w="9" h="30">
                  <a:moveTo>
                    <a:pt x="0" y="0"/>
                  </a:moveTo>
                  <a:cubicBezTo>
                    <a:pt x="6" y="2"/>
                    <a:pt x="9" y="16"/>
                    <a:pt x="9" y="22"/>
                  </a:cubicBezTo>
                  <a:cubicBezTo>
                    <a:pt x="9" y="25"/>
                    <a:pt x="9" y="27"/>
                    <a:pt x="9" y="3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4" name="Freeform 1934">
              <a:extLst>
                <a:ext uri="{FF2B5EF4-FFF2-40B4-BE49-F238E27FC236}">
                  <a16:creationId xmlns:a16="http://schemas.microsoft.com/office/drawing/2014/main" id="{56C87EE9-DC37-B002-80AB-941B0B720CF3}"/>
                </a:ext>
              </a:extLst>
            </p:cNvPr>
            <p:cNvSpPr>
              <a:spLocks/>
            </p:cNvSpPr>
            <p:nvPr/>
          </p:nvSpPr>
          <p:spPr bwMode="auto">
            <a:xfrm>
              <a:off x="4894" y="2974"/>
              <a:ext cx="27" cy="35"/>
            </a:xfrm>
            <a:custGeom>
              <a:avLst/>
              <a:gdLst>
                <a:gd name="T0" fmla="*/ 116 w 13"/>
                <a:gd name="T1" fmla="*/ 168 h 16"/>
                <a:gd name="T2" fmla="*/ 0 w 13"/>
                <a:gd name="T3" fmla="*/ 0 h 16"/>
                <a:gd name="T4" fmla="*/ 0 60000 65536"/>
                <a:gd name="T5" fmla="*/ 0 60000 65536"/>
              </a:gdLst>
              <a:ahLst/>
              <a:cxnLst>
                <a:cxn ang="T4">
                  <a:pos x="T0" y="T1"/>
                </a:cxn>
                <a:cxn ang="T5">
                  <a:pos x="T2" y="T3"/>
                </a:cxn>
              </a:cxnLst>
              <a:rect l="0" t="0" r="r" b="b"/>
              <a:pathLst>
                <a:path w="13" h="16">
                  <a:moveTo>
                    <a:pt x="13" y="16"/>
                  </a:moveTo>
                  <a:cubicBezTo>
                    <a:pt x="11" y="10"/>
                    <a:pt x="2" y="6"/>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5" name="Freeform 1935">
              <a:extLst>
                <a:ext uri="{FF2B5EF4-FFF2-40B4-BE49-F238E27FC236}">
                  <a16:creationId xmlns:a16="http://schemas.microsoft.com/office/drawing/2014/main" id="{3C2F559B-91D5-66D3-A2E3-AEED2A447BA1}"/>
                </a:ext>
              </a:extLst>
            </p:cNvPr>
            <p:cNvSpPr>
              <a:spLocks/>
            </p:cNvSpPr>
            <p:nvPr/>
          </p:nvSpPr>
          <p:spPr bwMode="auto">
            <a:xfrm>
              <a:off x="4912" y="2952"/>
              <a:ext cx="11" cy="55"/>
            </a:xfrm>
            <a:custGeom>
              <a:avLst/>
              <a:gdLst>
                <a:gd name="T0" fmla="*/ 53 w 5"/>
                <a:gd name="T1" fmla="*/ 266 h 25"/>
                <a:gd name="T2" fmla="*/ 33 w 5"/>
                <a:gd name="T3" fmla="*/ 97 h 25"/>
                <a:gd name="T4" fmla="*/ 0 w 5"/>
                <a:gd name="T5" fmla="*/ 0 h 25"/>
                <a:gd name="T6" fmla="*/ 0 60000 65536"/>
                <a:gd name="T7" fmla="*/ 0 60000 65536"/>
                <a:gd name="T8" fmla="*/ 0 60000 65536"/>
              </a:gdLst>
              <a:ahLst/>
              <a:cxnLst>
                <a:cxn ang="T6">
                  <a:pos x="T0" y="T1"/>
                </a:cxn>
                <a:cxn ang="T7">
                  <a:pos x="T2" y="T3"/>
                </a:cxn>
                <a:cxn ang="T8">
                  <a:pos x="T4" y="T5"/>
                </a:cxn>
              </a:cxnLst>
              <a:rect l="0" t="0" r="r" b="b"/>
              <a:pathLst>
                <a:path w="5" h="25">
                  <a:moveTo>
                    <a:pt x="5" y="25"/>
                  </a:moveTo>
                  <a:cubicBezTo>
                    <a:pt x="5" y="20"/>
                    <a:pt x="4" y="15"/>
                    <a:pt x="3" y="9"/>
                  </a:cubicBezTo>
                  <a:cubicBezTo>
                    <a:pt x="2" y="6"/>
                    <a:pt x="0"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6" name="Freeform 1936">
              <a:extLst>
                <a:ext uri="{FF2B5EF4-FFF2-40B4-BE49-F238E27FC236}">
                  <a16:creationId xmlns:a16="http://schemas.microsoft.com/office/drawing/2014/main" id="{524B22BF-B02E-B8B2-DEB3-07840C30774F}"/>
                </a:ext>
              </a:extLst>
            </p:cNvPr>
            <p:cNvSpPr>
              <a:spLocks/>
            </p:cNvSpPr>
            <p:nvPr/>
          </p:nvSpPr>
          <p:spPr bwMode="auto">
            <a:xfrm>
              <a:off x="4915" y="2955"/>
              <a:ext cx="30" cy="48"/>
            </a:xfrm>
            <a:custGeom>
              <a:avLst/>
              <a:gdLst>
                <a:gd name="T0" fmla="*/ 0 w 15"/>
                <a:gd name="T1" fmla="*/ 0 h 22"/>
                <a:gd name="T2" fmla="*/ 40 w 15"/>
                <a:gd name="T3" fmla="*/ 72 h 22"/>
                <a:gd name="T4" fmla="*/ 80 w 15"/>
                <a:gd name="T5" fmla="*/ 157 h 22"/>
                <a:gd name="T6" fmla="*/ 120 w 15"/>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2">
                  <a:moveTo>
                    <a:pt x="0" y="0"/>
                  </a:moveTo>
                  <a:cubicBezTo>
                    <a:pt x="2" y="1"/>
                    <a:pt x="3" y="5"/>
                    <a:pt x="5" y="7"/>
                  </a:cubicBezTo>
                  <a:cubicBezTo>
                    <a:pt x="6" y="10"/>
                    <a:pt x="8" y="12"/>
                    <a:pt x="10" y="15"/>
                  </a:cubicBezTo>
                  <a:cubicBezTo>
                    <a:pt x="12" y="17"/>
                    <a:pt x="14" y="20"/>
                    <a:pt x="15" y="2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7" name="Freeform 1937">
              <a:extLst>
                <a:ext uri="{FF2B5EF4-FFF2-40B4-BE49-F238E27FC236}">
                  <a16:creationId xmlns:a16="http://schemas.microsoft.com/office/drawing/2014/main" id="{0309A7B4-E859-90D3-8D3C-67B747688A5C}"/>
                </a:ext>
              </a:extLst>
            </p:cNvPr>
            <p:cNvSpPr>
              <a:spLocks/>
            </p:cNvSpPr>
            <p:nvPr/>
          </p:nvSpPr>
          <p:spPr bwMode="auto">
            <a:xfrm>
              <a:off x="4902" y="2911"/>
              <a:ext cx="47" cy="94"/>
            </a:xfrm>
            <a:custGeom>
              <a:avLst/>
              <a:gdLst>
                <a:gd name="T0" fmla="*/ 0 w 23"/>
                <a:gd name="T1" fmla="*/ 0 h 43"/>
                <a:gd name="T2" fmla="*/ 155 w 23"/>
                <a:gd name="T3" fmla="*/ 302 h 43"/>
                <a:gd name="T4" fmla="*/ 196 w 23"/>
                <a:gd name="T5" fmla="*/ 448 h 43"/>
                <a:gd name="T6" fmla="*/ 0 60000 65536"/>
                <a:gd name="T7" fmla="*/ 0 60000 65536"/>
                <a:gd name="T8" fmla="*/ 0 60000 65536"/>
              </a:gdLst>
              <a:ahLst/>
              <a:cxnLst>
                <a:cxn ang="T6">
                  <a:pos x="T0" y="T1"/>
                </a:cxn>
                <a:cxn ang="T7">
                  <a:pos x="T2" y="T3"/>
                </a:cxn>
                <a:cxn ang="T8">
                  <a:pos x="T4" y="T5"/>
                </a:cxn>
              </a:cxnLst>
              <a:rect l="0" t="0" r="r" b="b"/>
              <a:pathLst>
                <a:path w="23" h="43">
                  <a:moveTo>
                    <a:pt x="0" y="0"/>
                  </a:moveTo>
                  <a:cubicBezTo>
                    <a:pt x="7" y="10"/>
                    <a:pt x="13" y="18"/>
                    <a:pt x="18" y="29"/>
                  </a:cubicBezTo>
                  <a:cubicBezTo>
                    <a:pt x="20" y="33"/>
                    <a:pt x="22" y="39"/>
                    <a:pt x="23" y="43"/>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8" name="Freeform 1938">
              <a:extLst>
                <a:ext uri="{FF2B5EF4-FFF2-40B4-BE49-F238E27FC236}">
                  <a16:creationId xmlns:a16="http://schemas.microsoft.com/office/drawing/2014/main" id="{31DEC394-C989-DE3E-2A37-7A905EA1E4CE}"/>
                </a:ext>
              </a:extLst>
            </p:cNvPr>
            <p:cNvSpPr>
              <a:spLocks/>
            </p:cNvSpPr>
            <p:nvPr/>
          </p:nvSpPr>
          <p:spPr bwMode="auto">
            <a:xfrm>
              <a:off x="4890" y="3025"/>
              <a:ext cx="31" cy="74"/>
            </a:xfrm>
            <a:custGeom>
              <a:avLst/>
              <a:gdLst>
                <a:gd name="T0" fmla="*/ 0 w 15"/>
                <a:gd name="T1" fmla="*/ 124 h 34"/>
                <a:gd name="T2" fmla="*/ 132 w 15"/>
                <a:gd name="T3" fmla="*/ 350 h 34"/>
                <a:gd name="T4" fmla="*/ 107 w 15"/>
                <a:gd name="T5" fmla="*/ 246 h 34"/>
                <a:gd name="T6" fmla="*/ 72 w 15"/>
                <a:gd name="T7" fmla="*/ 113 h 34"/>
                <a:gd name="T8" fmla="*/ 0 w 15"/>
                <a:gd name="T9" fmla="*/ 0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34">
                  <a:moveTo>
                    <a:pt x="0" y="12"/>
                  </a:moveTo>
                  <a:cubicBezTo>
                    <a:pt x="1" y="19"/>
                    <a:pt x="5" y="34"/>
                    <a:pt x="15" y="34"/>
                  </a:cubicBezTo>
                  <a:cubicBezTo>
                    <a:pt x="14" y="31"/>
                    <a:pt x="13" y="28"/>
                    <a:pt x="12" y="24"/>
                  </a:cubicBezTo>
                  <a:cubicBezTo>
                    <a:pt x="11" y="20"/>
                    <a:pt x="10" y="16"/>
                    <a:pt x="8" y="11"/>
                  </a:cubicBezTo>
                  <a:cubicBezTo>
                    <a:pt x="7" y="7"/>
                    <a:pt x="3" y="3"/>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49" name="Freeform 1939">
              <a:extLst>
                <a:ext uri="{FF2B5EF4-FFF2-40B4-BE49-F238E27FC236}">
                  <a16:creationId xmlns:a16="http://schemas.microsoft.com/office/drawing/2014/main" id="{E94567A3-3675-43A1-3903-BB2721D7425E}"/>
                </a:ext>
              </a:extLst>
            </p:cNvPr>
            <p:cNvSpPr>
              <a:spLocks/>
            </p:cNvSpPr>
            <p:nvPr/>
          </p:nvSpPr>
          <p:spPr bwMode="auto">
            <a:xfrm>
              <a:off x="4910" y="3097"/>
              <a:ext cx="29" cy="48"/>
            </a:xfrm>
            <a:custGeom>
              <a:avLst/>
              <a:gdLst>
                <a:gd name="T0" fmla="*/ 0 w 14"/>
                <a:gd name="T1" fmla="*/ 0 h 22"/>
                <a:gd name="T2" fmla="*/ 73 w 14"/>
                <a:gd name="T3" fmla="*/ 166 h 22"/>
                <a:gd name="T4" fmla="*/ 124 w 14"/>
                <a:gd name="T5" fmla="*/ 229 h 22"/>
                <a:gd name="T6" fmla="*/ 0 60000 65536"/>
                <a:gd name="T7" fmla="*/ 0 60000 65536"/>
                <a:gd name="T8" fmla="*/ 0 60000 65536"/>
              </a:gdLst>
              <a:ahLst/>
              <a:cxnLst>
                <a:cxn ang="T6">
                  <a:pos x="T0" y="T1"/>
                </a:cxn>
                <a:cxn ang="T7">
                  <a:pos x="T2" y="T3"/>
                </a:cxn>
                <a:cxn ang="T8">
                  <a:pos x="T4" y="T5"/>
                </a:cxn>
              </a:cxnLst>
              <a:rect l="0" t="0" r="r" b="b"/>
              <a:pathLst>
                <a:path w="14" h="22">
                  <a:moveTo>
                    <a:pt x="0" y="0"/>
                  </a:moveTo>
                  <a:cubicBezTo>
                    <a:pt x="2" y="6"/>
                    <a:pt x="3" y="11"/>
                    <a:pt x="8" y="16"/>
                  </a:cubicBezTo>
                  <a:cubicBezTo>
                    <a:pt x="10" y="19"/>
                    <a:pt x="12" y="20"/>
                    <a:pt x="14" y="22"/>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0" name="Freeform 1940">
              <a:extLst>
                <a:ext uri="{FF2B5EF4-FFF2-40B4-BE49-F238E27FC236}">
                  <a16:creationId xmlns:a16="http://schemas.microsoft.com/office/drawing/2014/main" id="{939196E7-FFFB-8A6E-D8FA-2B27793FEFA2}"/>
                </a:ext>
              </a:extLst>
            </p:cNvPr>
            <p:cNvSpPr>
              <a:spLocks/>
            </p:cNvSpPr>
            <p:nvPr/>
          </p:nvSpPr>
          <p:spPr bwMode="auto">
            <a:xfrm>
              <a:off x="4974" y="3202"/>
              <a:ext cx="47" cy="63"/>
            </a:xfrm>
            <a:custGeom>
              <a:avLst/>
              <a:gdLst>
                <a:gd name="T0" fmla="*/ 0 w 23"/>
                <a:gd name="T1" fmla="*/ 0 h 29"/>
                <a:gd name="T2" fmla="*/ 33 w 23"/>
                <a:gd name="T3" fmla="*/ 33 h 29"/>
                <a:gd name="T4" fmla="*/ 92 w 23"/>
                <a:gd name="T5" fmla="*/ 80 h 29"/>
                <a:gd name="T6" fmla="*/ 155 w 23"/>
                <a:gd name="T7" fmla="*/ 193 h 29"/>
                <a:gd name="T8" fmla="*/ 180 w 23"/>
                <a:gd name="T9" fmla="*/ 245 h 29"/>
                <a:gd name="T10" fmla="*/ 196 w 23"/>
                <a:gd name="T11" fmla="*/ 289 h 2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3" h="29">
                  <a:moveTo>
                    <a:pt x="0" y="0"/>
                  </a:moveTo>
                  <a:cubicBezTo>
                    <a:pt x="1" y="2"/>
                    <a:pt x="2" y="2"/>
                    <a:pt x="4" y="3"/>
                  </a:cubicBezTo>
                  <a:cubicBezTo>
                    <a:pt x="7" y="4"/>
                    <a:pt x="9" y="6"/>
                    <a:pt x="11" y="8"/>
                  </a:cubicBezTo>
                  <a:cubicBezTo>
                    <a:pt x="14" y="12"/>
                    <a:pt x="16" y="15"/>
                    <a:pt x="18" y="19"/>
                  </a:cubicBezTo>
                  <a:cubicBezTo>
                    <a:pt x="19" y="21"/>
                    <a:pt x="20" y="23"/>
                    <a:pt x="21" y="24"/>
                  </a:cubicBezTo>
                  <a:cubicBezTo>
                    <a:pt x="22" y="25"/>
                    <a:pt x="23" y="29"/>
                    <a:pt x="23" y="28"/>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1" name="Freeform 1941">
              <a:extLst>
                <a:ext uri="{FF2B5EF4-FFF2-40B4-BE49-F238E27FC236}">
                  <a16:creationId xmlns:a16="http://schemas.microsoft.com/office/drawing/2014/main" id="{C541B983-7C0A-9B9B-D951-1DEBFB4BA4F1}"/>
                </a:ext>
              </a:extLst>
            </p:cNvPr>
            <p:cNvSpPr>
              <a:spLocks/>
            </p:cNvSpPr>
            <p:nvPr/>
          </p:nvSpPr>
          <p:spPr bwMode="auto">
            <a:xfrm>
              <a:off x="5001" y="3160"/>
              <a:ext cx="45" cy="96"/>
            </a:xfrm>
            <a:custGeom>
              <a:avLst/>
              <a:gdLst>
                <a:gd name="T0" fmla="*/ 51 w 22"/>
                <a:gd name="T1" fmla="*/ 0 h 44"/>
                <a:gd name="T2" fmla="*/ 188 w 22"/>
                <a:gd name="T3" fmla="*/ 456 h 44"/>
                <a:gd name="T4" fmla="*/ 0 60000 65536"/>
                <a:gd name="T5" fmla="*/ 0 60000 65536"/>
              </a:gdLst>
              <a:ahLst/>
              <a:cxnLst>
                <a:cxn ang="T4">
                  <a:pos x="T0" y="T1"/>
                </a:cxn>
                <a:cxn ang="T5">
                  <a:pos x="T2" y="T3"/>
                </a:cxn>
              </a:cxnLst>
              <a:rect l="0" t="0" r="r" b="b"/>
              <a:pathLst>
                <a:path w="22" h="44">
                  <a:moveTo>
                    <a:pt x="6" y="0"/>
                  </a:moveTo>
                  <a:cubicBezTo>
                    <a:pt x="0" y="17"/>
                    <a:pt x="14" y="32"/>
                    <a:pt x="22" y="44"/>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2" name="Freeform 1942">
              <a:extLst>
                <a:ext uri="{FF2B5EF4-FFF2-40B4-BE49-F238E27FC236}">
                  <a16:creationId xmlns:a16="http://schemas.microsoft.com/office/drawing/2014/main" id="{3AFB1FB9-AC27-2393-D6D2-4D7D2F0B3815}"/>
                </a:ext>
              </a:extLst>
            </p:cNvPr>
            <p:cNvSpPr>
              <a:spLocks/>
            </p:cNvSpPr>
            <p:nvPr/>
          </p:nvSpPr>
          <p:spPr bwMode="auto">
            <a:xfrm>
              <a:off x="5037" y="3219"/>
              <a:ext cx="27" cy="35"/>
            </a:xfrm>
            <a:custGeom>
              <a:avLst/>
              <a:gdLst>
                <a:gd name="T0" fmla="*/ 0 w 13"/>
                <a:gd name="T1" fmla="*/ 0 h 16"/>
                <a:gd name="T2" fmla="*/ 100 w 13"/>
                <a:gd name="T3" fmla="*/ 125 h 16"/>
                <a:gd name="T4" fmla="*/ 116 w 13"/>
                <a:gd name="T5" fmla="*/ 168 h 16"/>
                <a:gd name="T6" fmla="*/ 0 60000 65536"/>
                <a:gd name="T7" fmla="*/ 0 60000 65536"/>
                <a:gd name="T8" fmla="*/ 0 60000 65536"/>
              </a:gdLst>
              <a:ahLst/>
              <a:cxnLst>
                <a:cxn ang="T6">
                  <a:pos x="T0" y="T1"/>
                </a:cxn>
                <a:cxn ang="T7">
                  <a:pos x="T2" y="T3"/>
                </a:cxn>
                <a:cxn ang="T8">
                  <a:pos x="T4" y="T5"/>
                </a:cxn>
              </a:cxnLst>
              <a:rect l="0" t="0" r="r" b="b"/>
              <a:pathLst>
                <a:path w="13" h="16">
                  <a:moveTo>
                    <a:pt x="0" y="0"/>
                  </a:moveTo>
                  <a:cubicBezTo>
                    <a:pt x="4" y="4"/>
                    <a:pt x="8" y="8"/>
                    <a:pt x="11" y="12"/>
                  </a:cubicBezTo>
                  <a:cubicBezTo>
                    <a:pt x="11" y="14"/>
                    <a:pt x="13" y="16"/>
                    <a:pt x="13" y="16"/>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3" name="Freeform 1943">
              <a:extLst>
                <a:ext uri="{FF2B5EF4-FFF2-40B4-BE49-F238E27FC236}">
                  <a16:creationId xmlns:a16="http://schemas.microsoft.com/office/drawing/2014/main" id="{A4C34EEA-DD8F-0B56-CFC9-13468D43B539}"/>
                </a:ext>
              </a:extLst>
            </p:cNvPr>
            <p:cNvSpPr>
              <a:spLocks/>
            </p:cNvSpPr>
            <p:nvPr/>
          </p:nvSpPr>
          <p:spPr bwMode="auto">
            <a:xfrm>
              <a:off x="5050" y="3197"/>
              <a:ext cx="4" cy="37"/>
            </a:xfrm>
            <a:custGeom>
              <a:avLst/>
              <a:gdLst>
                <a:gd name="T0" fmla="*/ 8 w 2"/>
                <a:gd name="T1" fmla="*/ 176 h 17"/>
                <a:gd name="T2" fmla="*/ 0 w 2"/>
                <a:gd name="T3" fmla="*/ 0 h 17"/>
                <a:gd name="T4" fmla="*/ 0 60000 65536"/>
                <a:gd name="T5" fmla="*/ 0 60000 65536"/>
              </a:gdLst>
              <a:ahLst/>
              <a:cxnLst>
                <a:cxn ang="T4">
                  <a:pos x="T0" y="T1"/>
                </a:cxn>
                <a:cxn ang="T5">
                  <a:pos x="T2" y="T3"/>
                </a:cxn>
              </a:cxnLst>
              <a:rect l="0" t="0" r="r" b="b"/>
              <a:pathLst>
                <a:path w="2" h="17">
                  <a:moveTo>
                    <a:pt x="1" y="17"/>
                  </a:moveTo>
                  <a:cubicBezTo>
                    <a:pt x="2" y="11"/>
                    <a:pt x="1" y="6"/>
                    <a:pt x="0"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4" name="Freeform 1944">
              <a:extLst>
                <a:ext uri="{FF2B5EF4-FFF2-40B4-BE49-F238E27FC236}">
                  <a16:creationId xmlns:a16="http://schemas.microsoft.com/office/drawing/2014/main" id="{D6E5B302-0EFC-243F-105E-E5376276DF45}"/>
                </a:ext>
              </a:extLst>
            </p:cNvPr>
            <p:cNvSpPr>
              <a:spLocks/>
            </p:cNvSpPr>
            <p:nvPr/>
          </p:nvSpPr>
          <p:spPr bwMode="auto">
            <a:xfrm>
              <a:off x="5009" y="3210"/>
              <a:ext cx="8" cy="22"/>
            </a:xfrm>
            <a:custGeom>
              <a:avLst/>
              <a:gdLst>
                <a:gd name="T0" fmla="*/ 0 w 4"/>
                <a:gd name="T1" fmla="*/ 106 h 10"/>
                <a:gd name="T2" fmla="*/ 32 w 4"/>
                <a:gd name="T3" fmla="*/ 0 h 10"/>
                <a:gd name="T4" fmla="*/ 0 60000 65536"/>
                <a:gd name="T5" fmla="*/ 0 60000 65536"/>
              </a:gdLst>
              <a:ahLst/>
              <a:cxnLst>
                <a:cxn ang="T4">
                  <a:pos x="T0" y="T1"/>
                </a:cxn>
                <a:cxn ang="T5">
                  <a:pos x="T2" y="T3"/>
                </a:cxn>
              </a:cxnLst>
              <a:rect l="0" t="0" r="r" b="b"/>
              <a:pathLst>
                <a:path w="4" h="10">
                  <a:moveTo>
                    <a:pt x="0" y="10"/>
                  </a:moveTo>
                  <a:cubicBezTo>
                    <a:pt x="3" y="7"/>
                    <a:pt x="3" y="4"/>
                    <a:pt x="4" y="0"/>
                  </a:cubicBezTo>
                </a:path>
              </a:pathLst>
            </a:custGeom>
            <a:noFill/>
            <a:ln w="6350" cap="rnd">
              <a:solidFill>
                <a:srgbClr val="E6BFBB"/>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5" name="Freeform 1945">
              <a:extLst>
                <a:ext uri="{FF2B5EF4-FFF2-40B4-BE49-F238E27FC236}">
                  <a16:creationId xmlns:a16="http://schemas.microsoft.com/office/drawing/2014/main" id="{41462AA4-8A1F-16AB-3BB1-2E9C9332A68F}"/>
                </a:ext>
              </a:extLst>
            </p:cNvPr>
            <p:cNvSpPr>
              <a:spLocks/>
            </p:cNvSpPr>
            <p:nvPr/>
          </p:nvSpPr>
          <p:spPr bwMode="auto">
            <a:xfrm>
              <a:off x="4886" y="3538"/>
              <a:ext cx="61" cy="108"/>
            </a:xfrm>
            <a:custGeom>
              <a:avLst/>
              <a:gdLst>
                <a:gd name="T0" fmla="*/ 236 w 30"/>
                <a:gd name="T1" fmla="*/ 0 h 49"/>
                <a:gd name="T2" fmla="*/ 83 w 30"/>
                <a:gd name="T3" fmla="*/ 311 h 49"/>
                <a:gd name="T4" fmla="*/ 0 w 30"/>
                <a:gd name="T5" fmla="*/ 525 h 49"/>
                <a:gd name="T6" fmla="*/ 57 w 30"/>
                <a:gd name="T7" fmla="*/ 492 h 49"/>
                <a:gd name="T8" fmla="*/ 153 w 30"/>
                <a:gd name="T9" fmla="*/ 399 h 49"/>
                <a:gd name="T10" fmla="*/ 252 w 30"/>
                <a:gd name="T11" fmla="*/ 141 h 4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0" h="49">
                  <a:moveTo>
                    <a:pt x="28" y="0"/>
                  </a:moveTo>
                  <a:cubicBezTo>
                    <a:pt x="23" y="4"/>
                    <a:pt x="12" y="23"/>
                    <a:pt x="10" y="29"/>
                  </a:cubicBezTo>
                  <a:cubicBezTo>
                    <a:pt x="6" y="38"/>
                    <a:pt x="6" y="42"/>
                    <a:pt x="0" y="49"/>
                  </a:cubicBezTo>
                  <a:cubicBezTo>
                    <a:pt x="2" y="48"/>
                    <a:pt x="4" y="47"/>
                    <a:pt x="7" y="46"/>
                  </a:cubicBezTo>
                  <a:cubicBezTo>
                    <a:pt x="11" y="44"/>
                    <a:pt x="15" y="41"/>
                    <a:pt x="18" y="37"/>
                  </a:cubicBezTo>
                  <a:cubicBezTo>
                    <a:pt x="25" y="29"/>
                    <a:pt x="27" y="23"/>
                    <a:pt x="30"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6" name="Freeform 1946">
              <a:extLst>
                <a:ext uri="{FF2B5EF4-FFF2-40B4-BE49-F238E27FC236}">
                  <a16:creationId xmlns:a16="http://schemas.microsoft.com/office/drawing/2014/main" id="{E4B6F14D-CD4A-C6AD-454F-4CAD533123D6}"/>
                </a:ext>
              </a:extLst>
            </p:cNvPr>
            <p:cNvSpPr>
              <a:spLocks/>
            </p:cNvSpPr>
            <p:nvPr/>
          </p:nvSpPr>
          <p:spPr bwMode="auto">
            <a:xfrm>
              <a:off x="4820" y="3650"/>
              <a:ext cx="68" cy="59"/>
            </a:xfrm>
            <a:custGeom>
              <a:avLst/>
              <a:gdLst>
                <a:gd name="T0" fmla="*/ 16 w 33"/>
                <a:gd name="T1" fmla="*/ 282 h 27"/>
                <a:gd name="T2" fmla="*/ 140 w 33"/>
                <a:gd name="T3" fmla="*/ 114 h 27"/>
                <a:gd name="T4" fmla="*/ 264 w 33"/>
                <a:gd name="T5" fmla="*/ 0 h 27"/>
                <a:gd name="T6" fmla="*/ 272 w 33"/>
                <a:gd name="T7" fmla="*/ 9 h 27"/>
                <a:gd name="T8" fmla="*/ 288 w 33"/>
                <a:gd name="T9" fmla="*/ 0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3" h="27">
                  <a:moveTo>
                    <a:pt x="2" y="27"/>
                  </a:moveTo>
                  <a:cubicBezTo>
                    <a:pt x="0" y="23"/>
                    <a:pt x="12" y="15"/>
                    <a:pt x="16" y="11"/>
                  </a:cubicBezTo>
                  <a:cubicBezTo>
                    <a:pt x="20" y="7"/>
                    <a:pt x="24" y="2"/>
                    <a:pt x="30" y="0"/>
                  </a:cubicBezTo>
                  <a:cubicBezTo>
                    <a:pt x="30" y="0"/>
                    <a:pt x="30" y="1"/>
                    <a:pt x="31" y="1"/>
                  </a:cubicBezTo>
                  <a:cubicBezTo>
                    <a:pt x="31" y="0"/>
                    <a:pt x="32" y="0"/>
                    <a:pt x="3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7" name="Freeform 1947">
              <a:extLst>
                <a:ext uri="{FF2B5EF4-FFF2-40B4-BE49-F238E27FC236}">
                  <a16:creationId xmlns:a16="http://schemas.microsoft.com/office/drawing/2014/main" id="{C3718855-6706-34E3-D211-3225026D6DBE}"/>
                </a:ext>
              </a:extLst>
            </p:cNvPr>
            <p:cNvSpPr>
              <a:spLocks/>
            </p:cNvSpPr>
            <p:nvPr/>
          </p:nvSpPr>
          <p:spPr bwMode="auto">
            <a:xfrm>
              <a:off x="4705" y="3737"/>
              <a:ext cx="72" cy="33"/>
            </a:xfrm>
            <a:custGeom>
              <a:avLst/>
              <a:gdLst>
                <a:gd name="T0" fmla="*/ 0 w 35"/>
                <a:gd name="T1" fmla="*/ 161 h 15"/>
                <a:gd name="T2" fmla="*/ 224 w 35"/>
                <a:gd name="T3" fmla="*/ 20 h 15"/>
                <a:gd name="T4" fmla="*/ 304 w 35"/>
                <a:gd name="T5" fmla="*/ 0 h 15"/>
                <a:gd name="T6" fmla="*/ 0 60000 65536"/>
                <a:gd name="T7" fmla="*/ 0 60000 65536"/>
                <a:gd name="T8" fmla="*/ 0 60000 65536"/>
              </a:gdLst>
              <a:ahLst/>
              <a:cxnLst>
                <a:cxn ang="T6">
                  <a:pos x="T0" y="T1"/>
                </a:cxn>
                <a:cxn ang="T7">
                  <a:pos x="T2" y="T3"/>
                </a:cxn>
                <a:cxn ang="T8">
                  <a:pos x="T4" y="T5"/>
                </a:cxn>
              </a:cxnLst>
              <a:rect l="0" t="0" r="r" b="b"/>
              <a:pathLst>
                <a:path w="35" h="15">
                  <a:moveTo>
                    <a:pt x="0" y="15"/>
                  </a:moveTo>
                  <a:cubicBezTo>
                    <a:pt x="8" y="9"/>
                    <a:pt x="16" y="5"/>
                    <a:pt x="26" y="2"/>
                  </a:cubicBezTo>
                  <a:cubicBezTo>
                    <a:pt x="29" y="1"/>
                    <a:pt x="32" y="0"/>
                    <a:pt x="3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8" name="Freeform 1948">
              <a:extLst>
                <a:ext uri="{FF2B5EF4-FFF2-40B4-BE49-F238E27FC236}">
                  <a16:creationId xmlns:a16="http://schemas.microsoft.com/office/drawing/2014/main" id="{B00D6CBB-A049-DD37-13C4-F0F0B1E64D08}"/>
                </a:ext>
              </a:extLst>
            </p:cNvPr>
            <p:cNvSpPr>
              <a:spLocks/>
            </p:cNvSpPr>
            <p:nvPr/>
          </p:nvSpPr>
          <p:spPr bwMode="auto">
            <a:xfrm>
              <a:off x="4433" y="3897"/>
              <a:ext cx="123" cy="24"/>
            </a:xfrm>
            <a:custGeom>
              <a:avLst/>
              <a:gdLst>
                <a:gd name="T0" fmla="*/ 0 w 60"/>
                <a:gd name="T1" fmla="*/ 0 h 11"/>
                <a:gd name="T2" fmla="*/ 328 w 60"/>
                <a:gd name="T3" fmla="*/ 105 h 11"/>
                <a:gd name="T4" fmla="*/ 517 w 60"/>
                <a:gd name="T5" fmla="*/ 52 h 11"/>
                <a:gd name="T6" fmla="*/ 0 60000 65536"/>
                <a:gd name="T7" fmla="*/ 0 60000 65536"/>
                <a:gd name="T8" fmla="*/ 0 60000 65536"/>
              </a:gdLst>
              <a:ahLst/>
              <a:cxnLst>
                <a:cxn ang="T6">
                  <a:pos x="T0" y="T1"/>
                </a:cxn>
                <a:cxn ang="T7">
                  <a:pos x="T2" y="T3"/>
                </a:cxn>
                <a:cxn ang="T8">
                  <a:pos x="T4" y="T5"/>
                </a:cxn>
              </a:cxnLst>
              <a:rect l="0" t="0" r="r" b="b"/>
              <a:pathLst>
                <a:path w="60" h="11">
                  <a:moveTo>
                    <a:pt x="0" y="0"/>
                  </a:moveTo>
                  <a:cubicBezTo>
                    <a:pt x="8" y="8"/>
                    <a:pt x="28" y="11"/>
                    <a:pt x="38" y="10"/>
                  </a:cubicBezTo>
                  <a:cubicBezTo>
                    <a:pt x="43" y="10"/>
                    <a:pt x="58" y="9"/>
                    <a:pt x="60"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59" name="Freeform 1949">
              <a:extLst>
                <a:ext uri="{FF2B5EF4-FFF2-40B4-BE49-F238E27FC236}">
                  <a16:creationId xmlns:a16="http://schemas.microsoft.com/office/drawing/2014/main" id="{1B7748AA-D0CF-A078-5973-47FC0CF5DA05}"/>
                </a:ext>
              </a:extLst>
            </p:cNvPr>
            <p:cNvSpPr>
              <a:spLocks/>
            </p:cNvSpPr>
            <p:nvPr/>
          </p:nvSpPr>
          <p:spPr bwMode="auto">
            <a:xfrm>
              <a:off x="4310" y="3849"/>
              <a:ext cx="123" cy="55"/>
            </a:xfrm>
            <a:custGeom>
              <a:avLst/>
              <a:gdLst>
                <a:gd name="T0" fmla="*/ 0 w 60"/>
                <a:gd name="T1" fmla="*/ 0 h 25"/>
                <a:gd name="T2" fmla="*/ 517 w 60"/>
                <a:gd name="T3" fmla="*/ 246 h 25"/>
                <a:gd name="T4" fmla="*/ 0 60000 65536"/>
                <a:gd name="T5" fmla="*/ 0 60000 65536"/>
              </a:gdLst>
              <a:ahLst/>
              <a:cxnLst>
                <a:cxn ang="T4">
                  <a:pos x="T0" y="T1"/>
                </a:cxn>
                <a:cxn ang="T5">
                  <a:pos x="T2" y="T3"/>
                </a:cxn>
              </a:cxnLst>
              <a:rect l="0" t="0" r="r" b="b"/>
              <a:pathLst>
                <a:path w="60" h="25">
                  <a:moveTo>
                    <a:pt x="0" y="0"/>
                  </a:moveTo>
                  <a:cubicBezTo>
                    <a:pt x="13" y="15"/>
                    <a:pt x="41" y="25"/>
                    <a:pt x="60"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0" name="Freeform 1950">
              <a:extLst>
                <a:ext uri="{FF2B5EF4-FFF2-40B4-BE49-F238E27FC236}">
                  <a16:creationId xmlns:a16="http://schemas.microsoft.com/office/drawing/2014/main" id="{642BD381-DCF7-C085-948D-97189C512F26}"/>
                </a:ext>
              </a:extLst>
            </p:cNvPr>
            <p:cNvSpPr>
              <a:spLocks/>
            </p:cNvSpPr>
            <p:nvPr/>
          </p:nvSpPr>
          <p:spPr bwMode="auto">
            <a:xfrm>
              <a:off x="4000" y="3300"/>
              <a:ext cx="25" cy="101"/>
            </a:xfrm>
            <a:custGeom>
              <a:avLst/>
              <a:gdLst>
                <a:gd name="T0" fmla="*/ 56 w 12"/>
                <a:gd name="T1" fmla="*/ 487 h 46"/>
                <a:gd name="T2" fmla="*/ 8 w 12"/>
                <a:gd name="T3" fmla="*/ 255 h 46"/>
                <a:gd name="T4" fmla="*/ 0 w 12"/>
                <a:gd name="T5" fmla="*/ 116 h 46"/>
                <a:gd name="T6" fmla="*/ 17 w 12"/>
                <a:gd name="T7" fmla="*/ 0 h 46"/>
                <a:gd name="T8" fmla="*/ 92 w 12"/>
                <a:gd name="T9" fmla="*/ 274 h 46"/>
                <a:gd name="T10" fmla="*/ 92 w 12"/>
                <a:gd name="T11" fmla="*/ 468 h 4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46">
                  <a:moveTo>
                    <a:pt x="6" y="46"/>
                  </a:moveTo>
                  <a:cubicBezTo>
                    <a:pt x="5" y="39"/>
                    <a:pt x="2" y="33"/>
                    <a:pt x="1" y="24"/>
                  </a:cubicBezTo>
                  <a:cubicBezTo>
                    <a:pt x="1" y="20"/>
                    <a:pt x="0" y="16"/>
                    <a:pt x="0" y="11"/>
                  </a:cubicBezTo>
                  <a:cubicBezTo>
                    <a:pt x="0" y="7"/>
                    <a:pt x="2" y="3"/>
                    <a:pt x="2" y="0"/>
                  </a:cubicBezTo>
                  <a:cubicBezTo>
                    <a:pt x="4" y="9"/>
                    <a:pt x="9" y="17"/>
                    <a:pt x="10" y="26"/>
                  </a:cubicBezTo>
                  <a:cubicBezTo>
                    <a:pt x="11" y="31"/>
                    <a:pt x="12" y="40"/>
                    <a:pt x="10" y="4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1" name="Freeform 1951">
              <a:extLst>
                <a:ext uri="{FF2B5EF4-FFF2-40B4-BE49-F238E27FC236}">
                  <a16:creationId xmlns:a16="http://schemas.microsoft.com/office/drawing/2014/main" id="{4551BD25-7A27-01C4-EF46-6F07D5FCF66A}"/>
                </a:ext>
              </a:extLst>
            </p:cNvPr>
            <p:cNvSpPr>
              <a:spLocks/>
            </p:cNvSpPr>
            <p:nvPr/>
          </p:nvSpPr>
          <p:spPr bwMode="auto">
            <a:xfrm>
              <a:off x="3996" y="3259"/>
              <a:ext cx="27" cy="37"/>
            </a:xfrm>
            <a:custGeom>
              <a:avLst/>
              <a:gdLst>
                <a:gd name="T0" fmla="*/ 8 w 13"/>
                <a:gd name="T1" fmla="*/ 0 h 17"/>
                <a:gd name="T2" fmla="*/ 25 w 13"/>
                <a:gd name="T3" fmla="*/ 176 h 17"/>
                <a:gd name="T4" fmla="*/ 116 w 13"/>
                <a:gd name="T5" fmla="*/ 0 h 17"/>
                <a:gd name="T6" fmla="*/ 0 60000 65536"/>
                <a:gd name="T7" fmla="*/ 0 60000 65536"/>
                <a:gd name="T8" fmla="*/ 0 60000 65536"/>
              </a:gdLst>
              <a:ahLst/>
              <a:cxnLst>
                <a:cxn ang="T6">
                  <a:pos x="T0" y="T1"/>
                </a:cxn>
                <a:cxn ang="T7">
                  <a:pos x="T2" y="T3"/>
                </a:cxn>
                <a:cxn ang="T8">
                  <a:pos x="T4" y="T5"/>
                </a:cxn>
              </a:cxnLst>
              <a:rect l="0" t="0" r="r" b="b"/>
              <a:pathLst>
                <a:path w="13" h="17">
                  <a:moveTo>
                    <a:pt x="1" y="0"/>
                  </a:moveTo>
                  <a:cubicBezTo>
                    <a:pt x="0" y="6"/>
                    <a:pt x="0" y="12"/>
                    <a:pt x="3" y="17"/>
                  </a:cubicBezTo>
                  <a:cubicBezTo>
                    <a:pt x="8" y="13"/>
                    <a:pt x="11" y="6"/>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2" name="Freeform 1952">
              <a:extLst>
                <a:ext uri="{FF2B5EF4-FFF2-40B4-BE49-F238E27FC236}">
                  <a16:creationId xmlns:a16="http://schemas.microsoft.com/office/drawing/2014/main" id="{A7D9CE9C-C2B5-904E-5B51-4A0BDDEC3C9E}"/>
                </a:ext>
              </a:extLst>
            </p:cNvPr>
            <p:cNvSpPr>
              <a:spLocks/>
            </p:cNvSpPr>
            <p:nvPr/>
          </p:nvSpPr>
          <p:spPr bwMode="auto">
            <a:xfrm>
              <a:off x="4021" y="3263"/>
              <a:ext cx="22" cy="76"/>
            </a:xfrm>
            <a:custGeom>
              <a:avLst/>
              <a:gdLst>
                <a:gd name="T0" fmla="*/ 88 w 11"/>
                <a:gd name="T1" fmla="*/ 0 h 35"/>
                <a:gd name="T2" fmla="*/ 40 w 11"/>
                <a:gd name="T3" fmla="*/ 237 h 35"/>
                <a:gd name="T4" fmla="*/ 0 w 11"/>
                <a:gd name="T5" fmla="*/ 358 h 35"/>
                <a:gd name="T6" fmla="*/ 0 60000 65536"/>
                <a:gd name="T7" fmla="*/ 0 60000 65536"/>
                <a:gd name="T8" fmla="*/ 0 60000 65536"/>
              </a:gdLst>
              <a:ahLst/>
              <a:cxnLst>
                <a:cxn ang="T6">
                  <a:pos x="T0" y="T1"/>
                </a:cxn>
                <a:cxn ang="T7">
                  <a:pos x="T2" y="T3"/>
                </a:cxn>
                <a:cxn ang="T8">
                  <a:pos x="T4" y="T5"/>
                </a:cxn>
              </a:cxnLst>
              <a:rect l="0" t="0" r="r" b="b"/>
              <a:pathLst>
                <a:path w="11" h="35">
                  <a:moveTo>
                    <a:pt x="11" y="0"/>
                  </a:moveTo>
                  <a:cubicBezTo>
                    <a:pt x="8" y="8"/>
                    <a:pt x="9" y="15"/>
                    <a:pt x="5" y="23"/>
                  </a:cubicBezTo>
                  <a:cubicBezTo>
                    <a:pt x="3" y="27"/>
                    <a:pt x="2" y="31"/>
                    <a:pt x="0"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3" name="Freeform 1953">
              <a:extLst>
                <a:ext uri="{FF2B5EF4-FFF2-40B4-BE49-F238E27FC236}">
                  <a16:creationId xmlns:a16="http://schemas.microsoft.com/office/drawing/2014/main" id="{D26A199D-2018-4850-B551-0B57F0203ABC}"/>
                </a:ext>
              </a:extLst>
            </p:cNvPr>
            <p:cNvSpPr>
              <a:spLocks/>
            </p:cNvSpPr>
            <p:nvPr/>
          </p:nvSpPr>
          <p:spPr bwMode="auto">
            <a:xfrm>
              <a:off x="4037" y="3261"/>
              <a:ext cx="37" cy="96"/>
            </a:xfrm>
            <a:custGeom>
              <a:avLst/>
              <a:gdLst>
                <a:gd name="T0" fmla="*/ 97 w 18"/>
                <a:gd name="T1" fmla="*/ 0 h 44"/>
                <a:gd name="T2" fmla="*/ 140 w 18"/>
                <a:gd name="T3" fmla="*/ 290 h 44"/>
                <a:gd name="T4" fmla="*/ 148 w 18"/>
                <a:gd name="T5" fmla="*/ 456 h 44"/>
                <a:gd name="T6" fmla="*/ 0 w 18"/>
                <a:gd name="T7" fmla="*/ 133 h 4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4">
                  <a:moveTo>
                    <a:pt x="11" y="0"/>
                  </a:moveTo>
                  <a:cubicBezTo>
                    <a:pt x="14" y="9"/>
                    <a:pt x="15" y="19"/>
                    <a:pt x="16" y="28"/>
                  </a:cubicBezTo>
                  <a:cubicBezTo>
                    <a:pt x="16" y="33"/>
                    <a:pt x="18" y="39"/>
                    <a:pt x="17" y="44"/>
                  </a:cubicBezTo>
                  <a:cubicBezTo>
                    <a:pt x="11" y="34"/>
                    <a:pt x="3" y="25"/>
                    <a:pt x="0"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4" name="Freeform 1954">
              <a:extLst>
                <a:ext uri="{FF2B5EF4-FFF2-40B4-BE49-F238E27FC236}">
                  <a16:creationId xmlns:a16="http://schemas.microsoft.com/office/drawing/2014/main" id="{D267DFFC-CE8C-CD91-7040-493E7C253377}"/>
                </a:ext>
              </a:extLst>
            </p:cNvPr>
            <p:cNvSpPr>
              <a:spLocks/>
            </p:cNvSpPr>
            <p:nvPr/>
          </p:nvSpPr>
          <p:spPr bwMode="auto">
            <a:xfrm>
              <a:off x="4050" y="3333"/>
              <a:ext cx="12" cy="35"/>
            </a:xfrm>
            <a:custGeom>
              <a:avLst/>
              <a:gdLst>
                <a:gd name="T0" fmla="*/ 0 w 6"/>
                <a:gd name="T1" fmla="*/ 168 h 16"/>
                <a:gd name="T2" fmla="*/ 32 w 6"/>
                <a:gd name="T3" fmla="*/ 0 h 16"/>
                <a:gd name="T4" fmla="*/ 0 60000 65536"/>
                <a:gd name="T5" fmla="*/ 0 60000 65536"/>
              </a:gdLst>
              <a:ahLst/>
              <a:cxnLst>
                <a:cxn ang="T4">
                  <a:pos x="T0" y="T1"/>
                </a:cxn>
                <a:cxn ang="T5">
                  <a:pos x="T2" y="T3"/>
                </a:cxn>
              </a:cxnLst>
              <a:rect l="0" t="0" r="r" b="b"/>
              <a:pathLst>
                <a:path w="6" h="16">
                  <a:moveTo>
                    <a:pt x="0" y="16"/>
                  </a:moveTo>
                  <a:cubicBezTo>
                    <a:pt x="2" y="13"/>
                    <a:pt x="6" y="4"/>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5" name="Freeform 1955">
              <a:extLst>
                <a:ext uri="{FF2B5EF4-FFF2-40B4-BE49-F238E27FC236}">
                  <a16:creationId xmlns:a16="http://schemas.microsoft.com/office/drawing/2014/main" id="{9295C78B-2FA9-7FA5-047A-5DFF6B2B6284}"/>
                </a:ext>
              </a:extLst>
            </p:cNvPr>
            <p:cNvSpPr>
              <a:spLocks/>
            </p:cNvSpPr>
            <p:nvPr/>
          </p:nvSpPr>
          <p:spPr bwMode="auto">
            <a:xfrm>
              <a:off x="4080" y="3261"/>
              <a:ext cx="29" cy="70"/>
            </a:xfrm>
            <a:custGeom>
              <a:avLst/>
              <a:gdLst>
                <a:gd name="T0" fmla="*/ 108 w 14"/>
                <a:gd name="T1" fmla="*/ 9 h 32"/>
                <a:gd name="T2" fmla="*/ 124 w 14"/>
                <a:gd name="T3" fmla="*/ 335 h 32"/>
                <a:gd name="T4" fmla="*/ 0 w 14"/>
                <a:gd name="T5" fmla="*/ 0 h 32"/>
                <a:gd name="T6" fmla="*/ 0 60000 65536"/>
                <a:gd name="T7" fmla="*/ 0 60000 65536"/>
                <a:gd name="T8" fmla="*/ 0 60000 65536"/>
              </a:gdLst>
              <a:ahLst/>
              <a:cxnLst>
                <a:cxn ang="T6">
                  <a:pos x="T0" y="T1"/>
                </a:cxn>
                <a:cxn ang="T7">
                  <a:pos x="T2" y="T3"/>
                </a:cxn>
                <a:cxn ang="T8">
                  <a:pos x="T4" y="T5"/>
                </a:cxn>
              </a:cxnLst>
              <a:rect l="0" t="0" r="r" b="b"/>
              <a:pathLst>
                <a:path w="14" h="32">
                  <a:moveTo>
                    <a:pt x="12" y="1"/>
                  </a:moveTo>
                  <a:cubicBezTo>
                    <a:pt x="11" y="12"/>
                    <a:pt x="13" y="22"/>
                    <a:pt x="14" y="32"/>
                  </a:cubicBezTo>
                  <a:cubicBezTo>
                    <a:pt x="8" y="22"/>
                    <a:pt x="1" y="12"/>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6" name="Freeform 1956">
              <a:extLst>
                <a:ext uri="{FF2B5EF4-FFF2-40B4-BE49-F238E27FC236}">
                  <a16:creationId xmlns:a16="http://schemas.microsoft.com/office/drawing/2014/main" id="{F259709C-E5AE-7426-48FB-45A78AED96F3}"/>
                </a:ext>
              </a:extLst>
            </p:cNvPr>
            <p:cNvSpPr>
              <a:spLocks/>
            </p:cNvSpPr>
            <p:nvPr/>
          </p:nvSpPr>
          <p:spPr bwMode="auto">
            <a:xfrm>
              <a:off x="4068" y="3261"/>
              <a:ext cx="10" cy="37"/>
            </a:xfrm>
            <a:custGeom>
              <a:avLst/>
              <a:gdLst>
                <a:gd name="T0" fmla="*/ 0 w 5"/>
                <a:gd name="T1" fmla="*/ 176 h 17"/>
                <a:gd name="T2" fmla="*/ 40 w 5"/>
                <a:gd name="T3" fmla="*/ 0 h 17"/>
                <a:gd name="T4" fmla="*/ 0 60000 65536"/>
                <a:gd name="T5" fmla="*/ 0 60000 65536"/>
              </a:gdLst>
              <a:ahLst/>
              <a:cxnLst>
                <a:cxn ang="T4">
                  <a:pos x="T0" y="T1"/>
                </a:cxn>
                <a:cxn ang="T5">
                  <a:pos x="T2" y="T3"/>
                </a:cxn>
              </a:cxnLst>
              <a:rect l="0" t="0" r="r" b="b"/>
              <a:pathLst>
                <a:path w="5" h="17">
                  <a:moveTo>
                    <a:pt x="0" y="17"/>
                  </a:moveTo>
                  <a:cubicBezTo>
                    <a:pt x="2" y="12"/>
                    <a:pt x="4" y="4"/>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7" name="Freeform 1957">
              <a:extLst>
                <a:ext uri="{FF2B5EF4-FFF2-40B4-BE49-F238E27FC236}">
                  <a16:creationId xmlns:a16="http://schemas.microsoft.com/office/drawing/2014/main" id="{B22BACA1-1A48-1F9E-C812-FF5F01EAFC24}"/>
                </a:ext>
              </a:extLst>
            </p:cNvPr>
            <p:cNvSpPr>
              <a:spLocks/>
            </p:cNvSpPr>
            <p:nvPr/>
          </p:nvSpPr>
          <p:spPr bwMode="auto">
            <a:xfrm>
              <a:off x="4072" y="3355"/>
              <a:ext cx="19" cy="85"/>
            </a:xfrm>
            <a:custGeom>
              <a:avLst/>
              <a:gdLst>
                <a:gd name="T0" fmla="*/ 0 w 9"/>
                <a:gd name="T1" fmla="*/ 0 h 39"/>
                <a:gd name="T2" fmla="*/ 68 w 9"/>
                <a:gd name="T3" fmla="*/ 270 h 39"/>
                <a:gd name="T4" fmla="*/ 68 w 9"/>
                <a:gd name="T5" fmla="*/ 403 h 39"/>
                <a:gd name="T6" fmla="*/ 0 60000 65536"/>
                <a:gd name="T7" fmla="*/ 0 60000 65536"/>
                <a:gd name="T8" fmla="*/ 0 60000 65536"/>
              </a:gdLst>
              <a:ahLst/>
              <a:cxnLst>
                <a:cxn ang="T6">
                  <a:pos x="T0" y="T1"/>
                </a:cxn>
                <a:cxn ang="T7">
                  <a:pos x="T2" y="T3"/>
                </a:cxn>
                <a:cxn ang="T8">
                  <a:pos x="T4" y="T5"/>
                </a:cxn>
              </a:cxnLst>
              <a:rect l="0" t="0" r="r" b="b"/>
              <a:pathLst>
                <a:path w="9" h="39">
                  <a:moveTo>
                    <a:pt x="0" y="0"/>
                  </a:moveTo>
                  <a:cubicBezTo>
                    <a:pt x="5" y="8"/>
                    <a:pt x="6" y="16"/>
                    <a:pt x="7" y="26"/>
                  </a:cubicBezTo>
                  <a:cubicBezTo>
                    <a:pt x="7" y="29"/>
                    <a:pt x="9" y="37"/>
                    <a:pt x="7"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8" name="Freeform 1958">
              <a:extLst>
                <a:ext uri="{FF2B5EF4-FFF2-40B4-BE49-F238E27FC236}">
                  <a16:creationId xmlns:a16="http://schemas.microsoft.com/office/drawing/2014/main" id="{EE66685A-0DB5-DE80-03C6-BB3ABC9DCA47}"/>
                </a:ext>
              </a:extLst>
            </p:cNvPr>
            <p:cNvSpPr>
              <a:spLocks/>
            </p:cNvSpPr>
            <p:nvPr/>
          </p:nvSpPr>
          <p:spPr bwMode="auto">
            <a:xfrm>
              <a:off x="4084" y="3302"/>
              <a:ext cx="17" cy="77"/>
            </a:xfrm>
            <a:custGeom>
              <a:avLst/>
              <a:gdLst>
                <a:gd name="T0" fmla="*/ 40 w 8"/>
                <a:gd name="T1" fmla="*/ 0 h 35"/>
                <a:gd name="T2" fmla="*/ 0 w 8"/>
                <a:gd name="T3" fmla="*/ 372 h 35"/>
                <a:gd name="T4" fmla="*/ 0 60000 65536"/>
                <a:gd name="T5" fmla="*/ 0 60000 65536"/>
              </a:gdLst>
              <a:ahLst/>
              <a:cxnLst>
                <a:cxn ang="T4">
                  <a:pos x="T0" y="T1"/>
                </a:cxn>
                <a:cxn ang="T5">
                  <a:pos x="T2" y="T3"/>
                </a:cxn>
              </a:cxnLst>
              <a:rect l="0" t="0" r="r" b="b"/>
              <a:pathLst>
                <a:path w="8" h="35">
                  <a:moveTo>
                    <a:pt x="4" y="0"/>
                  </a:moveTo>
                  <a:cubicBezTo>
                    <a:pt x="8" y="10"/>
                    <a:pt x="6" y="27"/>
                    <a:pt x="0"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69" name="Freeform 1959">
              <a:extLst>
                <a:ext uri="{FF2B5EF4-FFF2-40B4-BE49-F238E27FC236}">
                  <a16:creationId xmlns:a16="http://schemas.microsoft.com/office/drawing/2014/main" id="{3A10DCE4-9BA1-C634-4469-4E14650BEA32}"/>
                </a:ext>
              </a:extLst>
            </p:cNvPr>
            <p:cNvSpPr>
              <a:spLocks/>
            </p:cNvSpPr>
            <p:nvPr/>
          </p:nvSpPr>
          <p:spPr bwMode="auto">
            <a:xfrm>
              <a:off x="4095" y="3361"/>
              <a:ext cx="12" cy="101"/>
            </a:xfrm>
            <a:custGeom>
              <a:avLst/>
              <a:gdLst>
                <a:gd name="T0" fmla="*/ 0 w 6"/>
                <a:gd name="T1" fmla="*/ 0 h 46"/>
                <a:gd name="T2" fmla="*/ 40 w 6"/>
                <a:gd name="T3" fmla="*/ 338 h 46"/>
                <a:gd name="T4" fmla="*/ 40 w 6"/>
                <a:gd name="T5" fmla="*/ 487 h 46"/>
                <a:gd name="T6" fmla="*/ 0 60000 65536"/>
                <a:gd name="T7" fmla="*/ 0 60000 65536"/>
                <a:gd name="T8" fmla="*/ 0 60000 65536"/>
              </a:gdLst>
              <a:ahLst/>
              <a:cxnLst>
                <a:cxn ang="T6">
                  <a:pos x="T0" y="T1"/>
                </a:cxn>
                <a:cxn ang="T7">
                  <a:pos x="T2" y="T3"/>
                </a:cxn>
                <a:cxn ang="T8">
                  <a:pos x="T4" y="T5"/>
                </a:cxn>
              </a:cxnLst>
              <a:rect l="0" t="0" r="r" b="b"/>
              <a:pathLst>
                <a:path w="6" h="46">
                  <a:moveTo>
                    <a:pt x="0" y="0"/>
                  </a:moveTo>
                  <a:cubicBezTo>
                    <a:pt x="4" y="10"/>
                    <a:pt x="6" y="21"/>
                    <a:pt x="5" y="32"/>
                  </a:cubicBezTo>
                  <a:cubicBezTo>
                    <a:pt x="5" y="35"/>
                    <a:pt x="4" y="44"/>
                    <a:pt x="5" y="4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0" name="Freeform 1960">
              <a:extLst>
                <a:ext uri="{FF2B5EF4-FFF2-40B4-BE49-F238E27FC236}">
                  <a16:creationId xmlns:a16="http://schemas.microsoft.com/office/drawing/2014/main" id="{8A9C366B-00D2-7186-89B2-5AA0CAB04E7F}"/>
                </a:ext>
              </a:extLst>
            </p:cNvPr>
            <p:cNvSpPr>
              <a:spLocks/>
            </p:cNvSpPr>
            <p:nvPr/>
          </p:nvSpPr>
          <p:spPr bwMode="auto">
            <a:xfrm>
              <a:off x="4093" y="3331"/>
              <a:ext cx="41" cy="105"/>
            </a:xfrm>
            <a:custGeom>
              <a:avLst/>
              <a:gdLst>
                <a:gd name="T0" fmla="*/ 68 w 20"/>
                <a:gd name="T1" fmla="*/ 0 h 48"/>
                <a:gd name="T2" fmla="*/ 105 w 20"/>
                <a:gd name="T3" fmla="*/ 221 h 48"/>
                <a:gd name="T4" fmla="*/ 172 w 20"/>
                <a:gd name="T5" fmla="*/ 503 h 48"/>
                <a:gd name="T6" fmla="*/ 0 w 20"/>
                <a:gd name="T7" fmla="*/ 149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48">
                  <a:moveTo>
                    <a:pt x="8" y="0"/>
                  </a:moveTo>
                  <a:cubicBezTo>
                    <a:pt x="9" y="7"/>
                    <a:pt x="10" y="14"/>
                    <a:pt x="12" y="21"/>
                  </a:cubicBezTo>
                  <a:cubicBezTo>
                    <a:pt x="14" y="29"/>
                    <a:pt x="19" y="40"/>
                    <a:pt x="20" y="48"/>
                  </a:cubicBezTo>
                  <a:cubicBezTo>
                    <a:pt x="12" y="40"/>
                    <a:pt x="3" y="25"/>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1" name="Freeform 1961">
              <a:extLst>
                <a:ext uri="{FF2B5EF4-FFF2-40B4-BE49-F238E27FC236}">
                  <a16:creationId xmlns:a16="http://schemas.microsoft.com/office/drawing/2014/main" id="{5D941995-C2FA-9C74-22EA-3F2F4BEF92FC}"/>
                </a:ext>
              </a:extLst>
            </p:cNvPr>
            <p:cNvSpPr>
              <a:spLocks/>
            </p:cNvSpPr>
            <p:nvPr/>
          </p:nvSpPr>
          <p:spPr bwMode="auto">
            <a:xfrm>
              <a:off x="4130" y="3433"/>
              <a:ext cx="14" cy="94"/>
            </a:xfrm>
            <a:custGeom>
              <a:avLst/>
              <a:gdLst>
                <a:gd name="T0" fmla="*/ 0 w 7"/>
                <a:gd name="T1" fmla="*/ 0 h 43"/>
                <a:gd name="T2" fmla="*/ 40 w 7"/>
                <a:gd name="T3" fmla="*/ 448 h 43"/>
                <a:gd name="T4" fmla="*/ 0 60000 65536"/>
                <a:gd name="T5" fmla="*/ 0 60000 65536"/>
              </a:gdLst>
              <a:ahLst/>
              <a:cxnLst>
                <a:cxn ang="T4">
                  <a:pos x="T0" y="T1"/>
                </a:cxn>
                <a:cxn ang="T5">
                  <a:pos x="T2" y="T3"/>
                </a:cxn>
              </a:cxnLst>
              <a:rect l="0" t="0" r="r" b="b"/>
              <a:pathLst>
                <a:path w="7" h="43">
                  <a:moveTo>
                    <a:pt x="0" y="0"/>
                  </a:moveTo>
                  <a:cubicBezTo>
                    <a:pt x="7" y="11"/>
                    <a:pt x="5" y="30"/>
                    <a:pt x="5"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2" name="Freeform 1962">
              <a:extLst>
                <a:ext uri="{FF2B5EF4-FFF2-40B4-BE49-F238E27FC236}">
                  <a16:creationId xmlns:a16="http://schemas.microsoft.com/office/drawing/2014/main" id="{15012992-3BC9-6187-C6D3-17760C33F174}"/>
                </a:ext>
              </a:extLst>
            </p:cNvPr>
            <p:cNvSpPr>
              <a:spLocks/>
            </p:cNvSpPr>
            <p:nvPr/>
          </p:nvSpPr>
          <p:spPr bwMode="auto">
            <a:xfrm>
              <a:off x="4138" y="3462"/>
              <a:ext cx="59" cy="122"/>
            </a:xfrm>
            <a:custGeom>
              <a:avLst/>
              <a:gdLst>
                <a:gd name="T0" fmla="*/ 0 w 29"/>
                <a:gd name="T1" fmla="*/ 0 h 56"/>
                <a:gd name="T2" fmla="*/ 83 w 29"/>
                <a:gd name="T3" fmla="*/ 185 h 56"/>
                <a:gd name="T4" fmla="*/ 169 w 29"/>
                <a:gd name="T5" fmla="*/ 362 h 56"/>
                <a:gd name="T6" fmla="*/ 244 w 29"/>
                <a:gd name="T7" fmla="*/ 580 h 5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56">
                  <a:moveTo>
                    <a:pt x="0" y="0"/>
                  </a:moveTo>
                  <a:cubicBezTo>
                    <a:pt x="5" y="4"/>
                    <a:pt x="8" y="13"/>
                    <a:pt x="10" y="18"/>
                  </a:cubicBezTo>
                  <a:cubicBezTo>
                    <a:pt x="13" y="24"/>
                    <a:pt x="16" y="30"/>
                    <a:pt x="20" y="35"/>
                  </a:cubicBezTo>
                  <a:cubicBezTo>
                    <a:pt x="23" y="42"/>
                    <a:pt x="29" y="49"/>
                    <a:pt x="29" y="5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3" name="Freeform 1963">
              <a:extLst>
                <a:ext uri="{FF2B5EF4-FFF2-40B4-BE49-F238E27FC236}">
                  <a16:creationId xmlns:a16="http://schemas.microsoft.com/office/drawing/2014/main" id="{0E34DB89-10AA-90F4-49C9-6710E5C755D3}"/>
                </a:ext>
              </a:extLst>
            </p:cNvPr>
            <p:cNvSpPr>
              <a:spLocks/>
            </p:cNvSpPr>
            <p:nvPr/>
          </p:nvSpPr>
          <p:spPr bwMode="auto">
            <a:xfrm>
              <a:off x="4945" y="3665"/>
              <a:ext cx="54" cy="81"/>
            </a:xfrm>
            <a:custGeom>
              <a:avLst/>
              <a:gdLst>
                <a:gd name="T0" fmla="*/ 0 w 26"/>
                <a:gd name="T1" fmla="*/ 387 h 37"/>
                <a:gd name="T2" fmla="*/ 233 w 26"/>
                <a:gd name="T3" fmla="*/ 0 h 37"/>
                <a:gd name="T4" fmla="*/ 0 60000 65536"/>
                <a:gd name="T5" fmla="*/ 0 60000 65536"/>
              </a:gdLst>
              <a:ahLst/>
              <a:cxnLst>
                <a:cxn ang="T4">
                  <a:pos x="T0" y="T1"/>
                </a:cxn>
                <a:cxn ang="T5">
                  <a:pos x="T2" y="T3"/>
                </a:cxn>
              </a:cxnLst>
              <a:rect l="0" t="0" r="r" b="b"/>
              <a:pathLst>
                <a:path w="26" h="37">
                  <a:moveTo>
                    <a:pt x="0" y="37"/>
                  </a:moveTo>
                  <a:cubicBezTo>
                    <a:pt x="12" y="31"/>
                    <a:pt x="24" y="13"/>
                    <a:pt x="2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4" name="Freeform 1964">
              <a:extLst>
                <a:ext uri="{FF2B5EF4-FFF2-40B4-BE49-F238E27FC236}">
                  <a16:creationId xmlns:a16="http://schemas.microsoft.com/office/drawing/2014/main" id="{FE15A521-4ACD-ED04-7B70-C29C1FB19CB5}"/>
                </a:ext>
              </a:extLst>
            </p:cNvPr>
            <p:cNvSpPr>
              <a:spLocks/>
            </p:cNvSpPr>
            <p:nvPr/>
          </p:nvSpPr>
          <p:spPr bwMode="auto">
            <a:xfrm>
              <a:off x="5001" y="3571"/>
              <a:ext cx="49" cy="105"/>
            </a:xfrm>
            <a:custGeom>
              <a:avLst/>
              <a:gdLst>
                <a:gd name="T0" fmla="*/ 0 w 24"/>
                <a:gd name="T1" fmla="*/ 503 h 48"/>
                <a:gd name="T2" fmla="*/ 188 w 24"/>
                <a:gd name="T3" fmla="*/ 0 h 48"/>
                <a:gd name="T4" fmla="*/ 0 60000 65536"/>
                <a:gd name="T5" fmla="*/ 0 60000 65536"/>
              </a:gdLst>
              <a:ahLst/>
              <a:cxnLst>
                <a:cxn ang="T4">
                  <a:pos x="T0" y="T1"/>
                </a:cxn>
                <a:cxn ang="T5">
                  <a:pos x="T2" y="T3"/>
                </a:cxn>
              </a:cxnLst>
              <a:rect l="0" t="0" r="r" b="b"/>
              <a:pathLst>
                <a:path w="24" h="48">
                  <a:moveTo>
                    <a:pt x="0" y="48"/>
                  </a:moveTo>
                  <a:cubicBezTo>
                    <a:pt x="9" y="33"/>
                    <a:pt x="24" y="19"/>
                    <a:pt x="2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5" name="Freeform 1965">
              <a:extLst>
                <a:ext uri="{FF2B5EF4-FFF2-40B4-BE49-F238E27FC236}">
                  <a16:creationId xmlns:a16="http://schemas.microsoft.com/office/drawing/2014/main" id="{95E632D1-29BA-D4BD-C146-00528D27D1E9}"/>
                </a:ext>
              </a:extLst>
            </p:cNvPr>
            <p:cNvSpPr>
              <a:spLocks/>
            </p:cNvSpPr>
            <p:nvPr/>
          </p:nvSpPr>
          <p:spPr bwMode="auto">
            <a:xfrm>
              <a:off x="5046" y="3455"/>
              <a:ext cx="32" cy="118"/>
            </a:xfrm>
            <a:custGeom>
              <a:avLst/>
              <a:gdLst>
                <a:gd name="T0" fmla="*/ 0 w 16"/>
                <a:gd name="T1" fmla="*/ 378 h 54"/>
                <a:gd name="T2" fmla="*/ 0 w 16"/>
                <a:gd name="T3" fmla="*/ 564 h 54"/>
                <a:gd name="T4" fmla="*/ 112 w 16"/>
                <a:gd name="T5" fmla="*/ 221 h 54"/>
                <a:gd name="T6" fmla="*/ 120 w 16"/>
                <a:gd name="T7" fmla="*/ 81 h 54"/>
                <a:gd name="T8" fmla="*/ 104 w 16"/>
                <a:gd name="T9" fmla="*/ 0 h 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54">
                  <a:moveTo>
                    <a:pt x="0" y="36"/>
                  </a:moveTo>
                  <a:cubicBezTo>
                    <a:pt x="0" y="42"/>
                    <a:pt x="2" y="48"/>
                    <a:pt x="0" y="54"/>
                  </a:cubicBezTo>
                  <a:cubicBezTo>
                    <a:pt x="7" y="45"/>
                    <a:pt x="11" y="32"/>
                    <a:pt x="14" y="21"/>
                  </a:cubicBezTo>
                  <a:cubicBezTo>
                    <a:pt x="15" y="17"/>
                    <a:pt x="16" y="12"/>
                    <a:pt x="15" y="8"/>
                  </a:cubicBezTo>
                  <a:cubicBezTo>
                    <a:pt x="15" y="5"/>
                    <a:pt x="13" y="3"/>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6" name="Freeform 1966">
              <a:extLst>
                <a:ext uri="{FF2B5EF4-FFF2-40B4-BE49-F238E27FC236}">
                  <a16:creationId xmlns:a16="http://schemas.microsoft.com/office/drawing/2014/main" id="{789F5B36-B0D3-A292-CB72-5F4681DA63DB}"/>
                </a:ext>
              </a:extLst>
            </p:cNvPr>
            <p:cNvSpPr>
              <a:spLocks/>
            </p:cNvSpPr>
            <p:nvPr/>
          </p:nvSpPr>
          <p:spPr bwMode="auto">
            <a:xfrm>
              <a:off x="5076" y="3414"/>
              <a:ext cx="15" cy="63"/>
            </a:xfrm>
            <a:custGeom>
              <a:avLst/>
              <a:gdLst>
                <a:gd name="T0" fmla="*/ 69 w 7"/>
                <a:gd name="T1" fmla="*/ 0 h 29"/>
                <a:gd name="T2" fmla="*/ 0 w 7"/>
                <a:gd name="T3" fmla="*/ 298 h 29"/>
                <a:gd name="T4" fmla="*/ 0 60000 65536"/>
                <a:gd name="T5" fmla="*/ 0 60000 65536"/>
              </a:gdLst>
              <a:ahLst/>
              <a:cxnLst>
                <a:cxn ang="T4">
                  <a:pos x="T0" y="T1"/>
                </a:cxn>
                <a:cxn ang="T5">
                  <a:pos x="T2" y="T3"/>
                </a:cxn>
              </a:cxnLst>
              <a:rect l="0" t="0" r="r" b="b"/>
              <a:pathLst>
                <a:path w="7" h="29">
                  <a:moveTo>
                    <a:pt x="7" y="0"/>
                  </a:moveTo>
                  <a:cubicBezTo>
                    <a:pt x="7" y="9"/>
                    <a:pt x="4" y="21"/>
                    <a:pt x="0" y="2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7" name="Freeform 1967">
              <a:extLst>
                <a:ext uri="{FF2B5EF4-FFF2-40B4-BE49-F238E27FC236}">
                  <a16:creationId xmlns:a16="http://schemas.microsoft.com/office/drawing/2014/main" id="{35B31DDD-DBBC-4D54-847E-B81BAEF8F42B}"/>
                </a:ext>
              </a:extLst>
            </p:cNvPr>
            <p:cNvSpPr>
              <a:spLocks/>
            </p:cNvSpPr>
            <p:nvPr/>
          </p:nvSpPr>
          <p:spPr bwMode="auto">
            <a:xfrm>
              <a:off x="4982" y="3300"/>
              <a:ext cx="33" cy="85"/>
            </a:xfrm>
            <a:custGeom>
              <a:avLst/>
              <a:gdLst>
                <a:gd name="T0" fmla="*/ 17 w 16"/>
                <a:gd name="T1" fmla="*/ 333 h 39"/>
                <a:gd name="T2" fmla="*/ 52 w 16"/>
                <a:gd name="T3" fmla="*/ 0 h 39"/>
                <a:gd name="T4" fmla="*/ 72 w 16"/>
                <a:gd name="T5" fmla="*/ 403 h 39"/>
                <a:gd name="T6" fmla="*/ 0 60000 65536"/>
                <a:gd name="T7" fmla="*/ 0 60000 65536"/>
                <a:gd name="T8" fmla="*/ 0 60000 65536"/>
              </a:gdLst>
              <a:ahLst/>
              <a:cxnLst>
                <a:cxn ang="T6">
                  <a:pos x="T0" y="T1"/>
                </a:cxn>
                <a:cxn ang="T7">
                  <a:pos x="T2" y="T3"/>
                </a:cxn>
                <a:cxn ang="T8">
                  <a:pos x="T4" y="T5"/>
                </a:cxn>
              </a:cxnLst>
              <a:rect l="0" t="0" r="r" b="b"/>
              <a:pathLst>
                <a:path w="16" h="39">
                  <a:moveTo>
                    <a:pt x="2" y="32"/>
                  </a:moveTo>
                  <a:cubicBezTo>
                    <a:pt x="0" y="23"/>
                    <a:pt x="1" y="7"/>
                    <a:pt x="6" y="0"/>
                  </a:cubicBezTo>
                  <a:cubicBezTo>
                    <a:pt x="11" y="11"/>
                    <a:pt x="16" y="28"/>
                    <a:pt x="8"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8" name="Freeform 1968">
              <a:extLst>
                <a:ext uri="{FF2B5EF4-FFF2-40B4-BE49-F238E27FC236}">
                  <a16:creationId xmlns:a16="http://schemas.microsoft.com/office/drawing/2014/main" id="{E66F7388-F709-D732-D82D-AF2820C372CF}"/>
                </a:ext>
              </a:extLst>
            </p:cNvPr>
            <p:cNvSpPr>
              <a:spLocks/>
            </p:cNvSpPr>
            <p:nvPr/>
          </p:nvSpPr>
          <p:spPr bwMode="auto">
            <a:xfrm>
              <a:off x="4988" y="3259"/>
              <a:ext cx="27" cy="41"/>
            </a:xfrm>
            <a:custGeom>
              <a:avLst/>
              <a:gdLst>
                <a:gd name="T0" fmla="*/ 17 w 13"/>
                <a:gd name="T1" fmla="*/ 9 h 19"/>
                <a:gd name="T2" fmla="*/ 25 w 13"/>
                <a:gd name="T3" fmla="*/ 190 h 19"/>
                <a:gd name="T4" fmla="*/ 116 w 13"/>
                <a:gd name="T5" fmla="*/ 0 h 19"/>
                <a:gd name="T6" fmla="*/ 0 60000 65536"/>
                <a:gd name="T7" fmla="*/ 0 60000 65536"/>
                <a:gd name="T8" fmla="*/ 0 60000 65536"/>
              </a:gdLst>
              <a:ahLst/>
              <a:cxnLst>
                <a:cxn ang="T6">
                  <a:pos x="T0" y="T1"/>
                </a:cxn>
                <a:cxn ang="T7">
                  <a:pos x="T2" y="T3"/>
                </a:cxn>
                <a:cxn ang="T8">
                  <a:pos x="T4" y="T5"/>
                </a:cxn>
              </a:cxnLst>
              <a:rect l="0" t="0" r="r" b="b"/>
              <a:pathLst>
                <a:path w="13" h="19">
                  <a:moveTo>
                    <a:pt x="2" y="1"/>
                  </a:moveTo>
                  <a:cubicBezTo>
                    <a:pt x="1" y="7"/>
                    <a:pt x="0" y="14"/>
                    <a:pt x="3" y="19"/>
                  </a:cubicBezTo>
                  <a:cubicBezTo>
                    <a:pt x="7" y="13"/>
                    <a:pt x="12" y="8"/>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79" name="Freeform 1969">
              <a:extLst>
                <a:ext uri="{FF2B5EF4-FFF2-40B4-BE49-F238E27FC236}">
                  <a16:creationId xmlns:a16="http://schemas.microsoft.com/office/drawing/2014/main" id="{18538470-12AF-DF8A-D05C-3976E56E884E}"/>
                </a:ext>
              </a:extLst>
            </p:cNvPr>
            <p:cNvSpPr>
              <a:spLocks/>
            </p:cNvSpPr>
            <p:nvPr/>
          </p:nvSpPr>
          <p:spPr bwMode="auto">
            <a:xfrm>
              <a:off x="5015" y="3261"/>
              <a:ext cx="31" cy="46"/>
            </a:xfrm>
            <a:custGeom>
              <a:avLst/>
              <a:gdLst>
                <a:gd name="T0" fmla="*/ 132 w 15"/>
                <a:gd name="T1" fmla="*/ 9 h 21"/>
                <a:gd name="T2" fmla="*/ 60 w 15"/>
                <a:gd name="T3" fmla="*/ 221 h 21"/>
                <a:gd name="T4" fmla="*/ 0 w 15"/>
                <a:gd name="T5" fmla="*/ 0 h 21"/>
                <a:gd name="T6" fmla="*/ 0 60000 65536"/>
                <a:gd name="T7" fmla="*/ 0 60000 65536"/>
                <a:gd name="T8" fmla="*/ 0 60000 65536"/>
              </a:gdLst>
              <a:ahLst/>
              <a:cxnLst>
                <a:cxn ang="T6">
                  <a:pos x="T0" y="T1"/>
                </a:cxn>
                <a:cxn ang="T7">
                  <a:pos x="T2" y="T3"/>
                </a:cxn>
                <a:cxn ang="T8">
                  <a:pos x="T4" y="T5"/>
                </a:cxn>
              </a:cxnLst>
              <a:rect l="0" t="0" r="r" b="b"/>
              <a:pathLst>
                <a:path w="15" h="21">
                  <a:moveTo>
                    <a:pt x="15" y="1"/>
                  </a:moveTo>
                  <a:cubicBezTo>
                    <a:pt x="15" y="7"/>
                    <a:pt x="10" y="16"/>
                    <a:pt x="7" y="21"/>
                  </a:cubicBezTo>
                  <a:cubicBezTo>
                    <a:pt x="3" y="16"/>
                    <a:pt x="1" y="6"/>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0" name="Freeform 1970">
              <a:extLst>
                <a:ext uri="{FF2B5EF4-FFF2-40B4-BE49-F238E27FC236}">
                  <a16:creationId xmlns:a16="http://schemas.microsoft.com/office/drawing/2014/main" id="{8FECC386-6A43-7CFC-037D-C4810EC02234}"/>
                </a:ext>
              </a:extLst>
            </p:cNvPr>
            <p:cNvSpPr>
              <a:spLocks/>
            </p:cNvSpPr>
            <p:nvPr/>
          </p:nvSpPr>
          <p:spPr bwMode="auto">
            <a:xfrm>
              <a:off x="5037" y="3261"/>
              <a:ext cx="27" cy="37"/>
            </a:xfrm>
            <a:custGeom>
              <a:avLst/>
              <a:gdLst>
                <a:gd name="T0" fmla="*/ 116 w 13"/>
                <a:gd name="T1" fmla="*/ 0 h 17"/>
                <a:gd name="T2" fmla="*/ 0 w 13"/>
                <a:gd name="T3" fmla="*/ 176 h 17"/>
                <a:gd name="T4" fmla="*/ 0 60000 65536"/>
                <a:gd name="T5" fmla="*/ 0 60000 65536"/>
              </a:gdLst>
              <a:ahLst/>
              <a:cxnLst>
                <a:cxn ang="T4">
                  <a:pos x="T0" y="T1"/>
                </a:cxn>
                <a:cxn ang="T5">
                  <a:pos x="T2" y="T3"/>
                </a:cxn>
              </a:cxnLst>
              <a:rect l="0" t="0" r="r" b="b"/>
              <a:pathLst>
                <a:path w="13" h="17">
                  <a:moveTo>
                    <a:pt x="13" y="0"/>
                  </a:moveTo>
                  <a:cubicBezTo>
                    <a:pt x="11" y="8"/>
                    <a:pt x="5" y="12"/>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1" name="Freeform 1971">
              <a:extLst>
                <a:ext uri="{FF2B5EF4-FFF2-40B4-BE49-F238E27FC236}">
                  <a16:creationId xmlns:a16="http://schemas.microsoft.com/office/drawing/2014/main" id="{E4AF9962-F668-387D-820E-BB38C6E7C424}"/>
                </a:ext>
              </a:extLst>
            </p:cNvPr>
            <p:cNvSpPr>
              <a:spLocks/>
            </p:cNvSpPr>
            <p:nvPr/>
          </p:nvSpPr>
          <p:spPr bwMode="auto">
            <a:xfrm>
              <a:off x="5066" y="3261"/>
              <a:ext cx="29" cy="35"/>
            </a:xfrm>
            <a:custGeom>
              <a:avLst/>
              <a:gdLst>
                <a:gd name="T0" fmla="*/ 0 w 14"/>
                <a:gd name="T1" fmla="*/ 9 h 16"/>
                <a:gd name="T2" fmla="*/ 52 w 14"/>
                <a:gd name="T3" fmla="*/ 168 h 16"/>
                <a:gd name="T4" fmla="*/ 124 w 14"/>
                <a:gd name="T5" fmla="*/ 0 h 16"/>
                <a:gd name="T6" fmla="*/ 0 60000 65536"/>
                <a:gd name="T7" fmla="*/ 0 60000 65536"/>
                <a:gd name="T8" fmla="*/ 0 60000 65536"/>
              </a:gdLst>
              <a:ahLst/>
              <a:cxnLst>
                <a:cxn ang="T6">
                  <a:pos x="T0" y="T1"/>
                </a:cxn>
                <a:cxn ang="T7">
                  <a:pos x="T2" y="T3"/>
                </a:cxn>
                <a:cxn ang="T8">
                  <a:pos x="T4" y="T5"/>
                </a:cxn>
              </a:cxnLst>
              <a:rect l="0" t="0" r="r" b="b"/>
              <a:pathLst>
                <a:path w="14" h="16">
                  <a:moveTo>
                    <a:pt x="0" y="1"/>
                  </a:moveTo>
                  <a:cubicBezTo>
                    <a:pt x="3" y="5"/>
                    <a:pt x="5" y="11"/>
                    <a:pt x="6" y="16"/>
                  </a:cubicBezTo>
                  <a:cubicBezTo>
                    <a:pt x="10" y="12"/>
                    <a:pt x="13" y="6"/>
                    <a:pt x="1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2" name="Freeform 1972">
              <a:extLst>
                <a:ext uri="{FF2B5EF4-FFF2-40B4-BE49-F238E27FC236}">
                  <a16:creationId xmlns:a16="http://schemas.microsoft.com/office/drawing/2014/main" id="{1756B782-69AD-5F3D-68CD-FA49BCC49F15}"/>
                </a:ext>
              </a:extLst>
            </p:cNvPr>
            <p:cNvSpPr>
              <a:spLocks/>
            </p:cNvSpPr>
            <p:nvPr/>
          </p:nvSpPr>
          <p:spPr bwMode="auto">
            <a:xfrm>
              <a:off x="5068" y="3263"/>
              <a:ext cx="35" cy="138"/>
            </a:xfrm>
            <a:custGeom>
              <a:avLst/>
              <a:gdLst>
                <a:gd name="T0" fmla="*/ 43 w 17"/>
                <a:gd name="T1" fmla="*/ 158 h 63"/>
                <a:gd name="T2" fmla="*/ 105 w 17"/>
                <a:gd name="T3" fmla="*/ 662 h 63"/>
                <a:gd name="T4" fmla="*/ 140 w 17"/>
                <a:gd name="T5" fmla="*/ 283 h 63"/>
                <a:gd name="T6" fmla="*/ 124 w 17"/>
                <a:gd name="T7" fmla="*/ 0 h 6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63">
                  <a:moveTo>
                    <a:pt x="5" y="15"/>
                  </a:moveTo>
                  <a:cubicBezTo>
                    <a:pt x="0" y="28"/>
                    <a:pt x="5" y="51"/>
                    <a:pt x="12" y="63"/>
                  </a:cubicBezTo>
                  <a:cubicBezTo>
                    <a:pt x="17" y="53"/>
                    <a:pt x="16" y="38"/>
                    <a:pt x="16" y="27"/>
                  </a:cubicBezTo>
                  <a:cubicBezTo>
                    <a:pt x="16" y="19"/>
                    <a:pt x="17" y="8"/>
                    <a:pt x="1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3" name="Freeform 1973">
              <a:extLst>
                <a:ext uri="{FF2B5EF4-FFF2-40B4-BE49-F238E27FC236}">
                  <a16:creationId xmlns:a16="http://schemas.microsoft.com/office/drawing/2014/main" id="{4E360312-6CF6-98F4-D967-84FAF0A4D5F7}"/>
                </a:ext>
              </a:extLst>
            </p:cNvPr>
            <p:cNvSpPr>
              <a:spLocks/>
            </p:cNvSpPr>
            <p:nvPr/>
          </p:nvSpPr>
          <p:spPr bwMode="auto">
            <a:xfrm>
              <a:off x="5037" y="3311"/>
              <a:ext cx="37" cy="107"/>
            </a:xfrm>
            <a:custGeom>
              <a:avLst/>
              <a:gdLst>
                <a:gd name="T0" fmla="*/ 0 w 18"/>
                <a:gd name="T1" fmla="*/ 511 h 49"/>
                <a:gd name="T2" fmla="*/ 8 w 18"/>
                <a:gd name="T3" fmla="*/ 323 h 49"/>
                <a:gd name="T4" fmla="*/ 88 w 18"/>
                <a:gd name="T5" fmla="*/ 114 h 49"/>
                <a:gd name="T6" fmla="*/ 156 w 18"/>
                <a:gd name="T7" fmla="*/ 0 h 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49">
                  <a:moveTo>
                    <a:pt x="0" y="49"/>
                  </a:moveTo>
                  <a:cubicBezTo>
                    <a:pt x="1" y="44"/>
                    <a:pt x="0" y="37"/>
                    <a:pt x="1" y="31"/>
                  </a:cubicBezTo>
                  <a:cubicBezTo>
                    <a:pt x="3" y="24"/>
                    <a:pt x="6" y="17"/>
                    <a:pt x="10" y="11"/>
                  </a:cubicBezTo>
                  <a:cubicBezTo>
                    <a:pt x="13" y="8"/>
                    <a:pt x="16" y="4"/>
                    <a:pt x="1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4" name="Freeform 1974">
              <a:extLst>
                <a:ext uri="{FF2B5EF4-FFF2-40B4-BE49-F238E27FC236}">
                  <a16:creationId xmlns:a16="http://schemas.microsoft.com/office/drawing/2014/main" id="{0FDFAC1D-ECBF-6969-BEE8-E3A7188133A8}"/>
                </a:ext>
              </a:extLst>
            </p:cNvPr>
            <p:cNvSpPr>
              <a:spLocks/>
            </p:cNvSpPr>
            <p:nvPr/>
          </p:nvSpPr>
          <p:spPr bwMode="auto">
            <a:xfrm>
              <a:off x="5015" y="3298"/>
              <a:ext cx="25" cy="103"/>
            </a:xfrm>
            <a:custGeom>
              <a:avLst/>
              <a:gdLst>
                <a:gd name="T0" fmla="*/ 108 w 12"/>
                <a:gd name="T1" fmla="*/ 0 h 47"/>
                <a:gd name="T2" fmla="*/ 100 w 12"/>
                <a:gd name="T3" fmla="*/ 495 h 47"/>
                <a:gd name="T4" fmla="*/ 0 60000 65536"/>
                <a:gd name="T5" fmla="*/ 0 60000 65536"/>
              </a:gdLst>
              <a:ahLst/>
              <a:cxnLst>
                <a:cxn ang="T4">
                  <a:pos x="T0" y="T1"/>
                </a:cxn>
                <a:cxn ang="T5">
                  <a:pos x="T2" y="T3"/>
                </a:cxn>
              </a:cxnLst>
              <a:rect l="0" t="0" r="r" b="b"/>
              <a:pathLst>
                <a:path w="12" h="47">
                  <a:moveTo>
                    <a:pt x="12" y="0"/>
                  </a:moveTo>
                  <a:cubicBezTo>
                    <a:pt x="0" y="10"/>
                    <a:pt x="5" y="35"/>
                    <a:pt x="11" y="4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5" name="Freeform 1975">
              <a:extLst>
                <a:ext uri="{FF2B5EF4-FFF2-40B4-BE49-F238E27FC236}">
                  <a16:creationId xmlns:a16="http://schemas.microsoft.com/office/drawing/2014/main" id="{2085F673-9E28-05C6-DC74-1673E9C378E0}"/>
                </a:ext>
              </a:extLst>
            </p:cNvPr>
            <p:cNvSpPr>
              <a:spLocks/>
            </p:cNvSpPr>
            <p:nvPr/>
          </p:nvSpPr>
          <p:spPr bwMode="auto">
            <a:xfrm>
              <a:off x="5007" y="3355"/>
              <a:ext cx="22" cy="30"/>
            </a:xfrm>
            <a:custGeom>
              <a:avLst/>
              <a:gdLst>
                <a:gd name="T0" fmla="*/ 0 w 11"/>
                <a:gd name="T1" fmla="*/ 0 h 14"/>
                <a:gd name="T2" fmla="*/ 88 w 11"/>
                <a:gd name="T3" fmla="*/ 137 h 14"/>
                <a:gd name="T4" fmla="*/ 0 60000 65536"/>
                <a:gd name="T5" fmla="*/ 0 60000 65536"/>
              </a:gdLst>
              <a:ahLst/>
              <a:cxnLst>
                <a:cxn ang="T4">
                  <a:pos x="T0" y="T1"/>
                </a:cxn>
                <a:cxn ang="T5">
                  <a:pos x="T2" y="T3"/>
                </a:cxn>
              </a:cxnLst>
              <a:rect l="0" t="0" r="r" b="b"/>
              <a:pathLst>
                <a:path w="11" h="14">
                  <a:moveTo>
                    <a:pt x="0" y="0"/>
                  </a:moveTo>
                  <a:cubicBezTo>
                    <a:pt x="4" y="4"/>
                    <a:pt x="8" y="9"/>
                    <a:pt x="11"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6" name="Freeform 1976">
              <a:extLst>
                <a:ext uri="{FF2B5EF4-FFF2-40B4-BE49-F238E27FC236}">
                  <a16:creationId xmlns:a16="http://schemas.microsoft.com/office/drawing/2014/main" id="{53AA2ADB-B19C-7D6F-5355-3046B54DF97A}"/>
                </a:ext>
              </a:extLst>
            </p:cNvPr>
            <p:cNvSpPr>
              <a:spLocks/>
            </p:cNvSpPr>
            <p:nvPr/>
          </p:nvSpPr>
          <p:spPr bwMode="auto">
            <a:xfrm>
              <a:off x="3666" y="2003"/>
              <a:ext cx="31" cy="68"/>
            </a:xfrm>
            <a:custGeom>
              <a:avLst/>
              <a:gdLst>
                <a:gd name="T0" fmla="*/ 35 w 15"/>
                <a:gd name="T1" fmla="*/ 327 h 31"/>
                <a:gd name="T2" fmla="*/ 132 w 15"/>
                <a:gd name="T3" fmla="*/ 0 h 31"/>
                <a:gd name="T4" fmla="*/ 0 60000 65536"/>
                <a:gd name="T5" fmla="*/ 0 60000 65536"/>
              </a:gdLst>
              <a:ahLst/>
              <a:cxnLst>
                <a:cxn ang="T4">
                  <a:pos x="T0" y="T1"/>
                </a:cxn>
                <a:cxn ang="T5">
                  <a:pos x="T2" y="T3"/>
                </a:cxn>
              </a:cxnLst>
              <a:rect l="0" t="0" r="r" b="b"/>
              <a:pathLst>
                <a:path w="15" h="31">
                  <a:moveTo>
                    <a:pt x="4" y="31"/>
                  </a:moveTo>
                  <a:cubicBezTo>
                    <a:pt x="0" y="15"/>
                    <a:pt x="3" y="8"/>
                    <a:pt x="15"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7" name="Freeform 1977">
              <a:extLst>
                <a:ext uri="{FF2B5EF4-FFF2-40B4-BE49-F238E27FC236}">
                  <a16:creationId xmlns:a16="http://schemas.microsoft.com/office/drawing/2014/main" id="{894A109A-DB8C-7725-3B7E-4D2519C41F59}"/>
                </a:ext>
              </a:extLst>
            </p:cNvPr>
            <p:cNvSpPr>
              <a:spLocks/>
            </p:cNvSpPr>
            <p:nvPr/>
          </p:nvSpPr>
          <p:spPr bwMode="auto">
            <a:xfrm>
              <a:off x="3675" y="1949"/>
              <a:ext cx="36" cy="68"/>
            </a:xfrm>
            <a:custGeom>
              <a:avLst/>
              <a:gdLst>
                <a:gd name="T0" fmla="*/ 24 w 18"/>
                <a:gd name="T1" fmla="*/ 327 h 31"/>
                <a:gd name="T2" fmla="*/ 144 w 18"/>
                <a:gd name="T3" fmla="*/ 0 h 31"/>
                <a:gd name="T4" fmla="*/ 0 60000 65536"/>
                <a:gd name="T5" fmla="*/ 0 60000 65536"/>
              </a:gdLst>
              <a:ahLst/>
              <a:cxnLst>
                <a:cxn ang="T4">
                  <a:pos x="T0" y="T1"/>
                </a:cxn>
                <a:cxn ang="T5">
                  <a:pos x="T2" y="T3"/>
                </a:cxn>
              </a:cxnLst>
              <a:rect l="0" t="0" r="r" b="b"/>
              <a:pathLst>
                <a:path w="18" h="31">
                  <a:moveTo>
                    <a:pt x="3" y="31"/>
                  </a:moveTo>
                  <a:cubicBezTo>
                    <a:pt x="3" y="18"/>
                    <a:pt x="0" y="0"/>
                    <a:pt x="18"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8" name="Freeform 1978">
              <a:extLst>
                <a:ext uri="{FF2B5EF4-FFF2-40B4-BE49-F238E27FC236}">
                  <a16:creationId xmlns:a16="http://schemas.microsoft.com/office/drawing/2014/main" id="{4ACAE9FC-D393-330A-0842-D1A7A9CDAD01}"/>
                </a:ext>
              </a:extLst>
            </p:cNvPr>
            <p:cNvSpPr>
              <a:spLocks/>
            </p:cNvSpPr>
            <p:nvPr/>
          </p:nvSpPr>
          <p:spPr bwMode="auto">
            <a:xfrm>
              <a:off x="3648" y="2041"/>
              <a:ext cx="22" cy="28"/>
            </a:xfrm>
            <a:custGeom>
              <a:avLst/>
              <a:gdLst>
                <a:gd name="T0" fmla="*/ 0 w 11"/>
                <a:gd name="T1" fmla="*/ 129 h 13"/>
                <a:gd name="T2" fmla="*/ 24 w 11"/>
                <a:gd name="T3" fmla="*/ 19 h 13"/>
                <a:gd name="T4" fmla="*/ 88 w 11"/>
                <a:gd name="T5" fmla="*/ 0 h 13"/>
                <a:gd name="T6" fmla="*/ 0 60000 65536"/>
                <a:gd name="T7" fmla="*/ 0 60000 65536"/>
                <a:gd name="T8" fmla="*/ 0 60000 65536"/>
              </a:gdLst>
              <a:ahLst/>
              <a:cxnLst>
                <a:cxn ang="T6">
                  <a:pos x="T0" y="T1"/>
                </a:cxn>
                <a:cxn ang="T7">
                  <a:pos x="T2" y="T3"/>
                </a:cxn>
                <a:cxn ang="T8">
                  <a:pos x="T4" y="T5"/>
                </a:cxn>
              </a:cxnLst>
              <a:rect l="0" t="0" r="r" b="b"/>
              <a:pathLst>
                <a:path w="11" h="13">
                  <a:moveTo>
                    <a:pt x="0" y="13"/>
                  </a:moveTo>
                  <a:cubicBezTo>
                    <a:pt x="0" y="9"/>
                    <a:pt x="0" y="5"/>
                    <a:pt x="3" y="2"/>
                  </a:cubicBezTo>
                  <a:cubicBezTo>
                    <a:pt x="6" y="1"/>
                    <a:pt x="10" y="1"/>
                    <a:pt x="11"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89" name="Freeform 1979">
              <a:extLst>
                <a:ext uri="{FF2B5EF4-FFF2-40B4-BE49-F238E27FC236}">
                  <a16:creationId xmlns:a16="http://schemas.microsoft.com/office/drawing/2014/main" id="{7EB04374-5D7A-4BB0-CA0F-E790CD1C8550}"/>
                </a:ext>
              </a:extLst>
            </p:cNvPr>
            <p:cNvSpPr>
              <a:spLocks/>
            </p:cNvSpPr>
            <p:nvPr/>
          </p:nvSpPr>
          <p:spPr bwMode="auto">
            <a:xfrm>
              <a:off x="3648" y="2001"/>
              <a:ext cx="31" cy="44"/>
            </a:xfrm>
            <a:custGeom>
              <a:avLst/>
              <a:gdLst>
                <a:gd name="T0" fmla="*/ 17 w 15"/>
                <a:gd name="T1" fmla="*/ 213 h 20"/>
                <a:gd name="T2" fmla="*/ 52 w 15"/>
                <a:gd name="T3" fmla="*/ 20 h 20"/>
                <a:gd name="T4" fmla="*/ 107 w 15"/>
                <a:gd name="T5" fmla="*/ 0 h 20"/>
                <a:gd name="T6" fmla="*/ 132 w 15"/>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0">
                  <a:moveTo>
                    <a:pt x="2" y="20"/>
                  </a:moveTo>
                  <a:cubicBezTo>
                    <a:pt x="2" y="14"/>
                    <a:pt x="0" y="6"/>
                    <a:pt x="6" y="2"/>
                  </a:cubicBezTo>
                  <a:cubicBezTo>
                    <a:pt x="8" y="0"/>
                    <a:pt x="10" y="0"/>
                    <a:pt x="12" y="0"/>
                  </a:cubicBezTo>
                  <a:cubicBezTo>
                    <a:pt x="13" y="0"/>
                    <a:pt x="15" y="0"/>
                    <a:pt x="15"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0" name="Freeform 1980">
              <a:extLst>
                <a:ext uri="{FF2B5EF4-FFF2-40B4-BE49-F238E27FC236}">
                  <a16:creationId xmlns:a16="http://schemas.microsoft.com/office/drawing/2014/main" id="{CEB703A1-5BFE-0326-77C7-5D012BC885B4}"/>
                </a:ext>
              </a:extLst>
            </p:cNvPr>
            <p:cNvSpPr>
              <a:spLocks/>
            </p:cNvSpPr>
            <p:nvPr/>
          </p:nvSpPr>
          <p:spPr bwMode="auto">
            <a:xfrm>
              <a:off x="3634" y="2014"/>
              <a:ext cx="20" cy="5"/>
            </a:xfrm>
            <a:custGeom>
              <a:avLst/>
              <a:gdLst>
                <a:gd name="T0" fmla="*/ 0 w 10"/>
                <a:gd name="T1" fmla="*/ 33 h 2"/>
                <a:gd name="T2" fmla="*/ 80 w 10"/>
                <a:gd name="T3" fmla="*/ 33 h 2"/>
                <a:gd name="T4" fmla="*/ 0 60000 65536"/>
                <a:gd name="T5" fmla="*/ 0 60000 65536"/>
              </a:gdLst>
              <a:ahLst/>
              <a:cxnLst>
                <a:cxn ang="T4">
                  <a:pos x="T0" y="T1"/>
                </a:cxn>
                <a:cxn ang="T5">
                  <a:pos x="T2" y="T3"/>
                </a:cxn>
              </a:cxnLst>
              <a:rect l="0" t="0" r="r" b="b"/>
              <a:pathLst>
                <a:path w="10" h="2">
                  <a:moveTo>
                    <a:pt x="0" y="2"/>
                  </a:moveTo>
                  <a:cubicBezTo>
                    <a:pt x="2" y="0"/>
                    <a:pt x="6" y="1"/>
                    <a:pt x="10"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1" name="Freeform 1981">
              <a:extLst>
                <a:ext uri="{FF2B5EF4-FFF2-40B4-BE49-F238E27FC236}">
                  <a16:creationId xmlns:a16="http://schemas.microsoft.com/office/drawing/2014/main" id="{097C83EB-2F6C-BAFE-F1E4-1F0F8FF15D18}"/>
                </a:ext>
              </a:extLst>
            </p:cNvPr>
            <p:cNvSpPr>
              <a:spLocks/>
            </p:cNvSpPr>
            <p:nvPr/>
          </p:nvSpPr>
          <p:spPr bwMode="auto">
            <a:xfrm>
              <a:off x="3640" y="1962"/>
              <a:ext cx="20" cy="48"/>
            </a:xfrm>
            <a:custGeom>
              <a:avLst/>
              <a:gdLst>
                <a:gd name="T0" fmla="*/ 0 w 10"/>
                <a:gd name="T1" fmla="*/ 9 h 22"/>
                <a:gd name="T2" fmla="*/ 64 w 10"/>
                <a:gd name="T3" fmla="*/ 20 h 22"/>
                <a:gd name="T4" fmla="*/ 72 w 10"/>
                <a:gd name="T5" fmla="*/ 113 h 22"/>
                <a:gd name="T6" fmla="*/ 56 w 10"/>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2">
                  <a:moveTo>
                    <a:pt x="0" y="1"/>
                  </a:moveTo>
                  <a:cubicBezTo>
                    <a:pt x="3" y="1"/>
                    <a:pt x="6" y="0"/>
                    <a:pt x="8" y="2"/>
                  </a:cubicBezTo>
                  <a:cubicBezTo>
                    <a:pt x="10" y="4"/>
                    <a:pt x="9" y="9"/>
                    <a:pt x="9" y="11"/>
                  </a:cubicBezTo>
                  <a:cubicBezTo>
                    <a:pt x="8" y="15"/>
                    <a:pt x="8" y="19"/>
                    <a:pt x="7" y="2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2" name="Freeform 1982">
              <a:extLst>
                <a:ext uri="{FF2B5EF4-FFF2-40B4-BE49-F238E27FC236}">
                  <a16:creationId xmlns:a16="http://schemas.microsoft.com/office/drawing/2014/main" id="{422ECC42-10FB-2262-9A4C-1AD7FEA60F4F}"/>
                </a:ext>
              </a:extLst>
            </p:cNvPr>
            <p:cNvSpPr>
              <a:spLocks/>
            </p:cNvSpPr>
            <p:nvPr/>
          </p:nvSpPr>
          <p:spPr bwMode="auto">
            <a:xfrm>
              <a:off x="3658" y="1966"/>
              <a:ext cx="23" cy="5"/>
            </a:xfrm>
            <a:custGeom>
              <a:avLst/>
              <a:gdLst>
                <a:gd name="T0" fmla="*/ 0 w 11"/>
                <a:gd name="T1" fmla="*/ 33 h 2"/>
                <a:gd name="T2" fmla="*/ 100 w 11"/>
                <a:gd name="T3" fmla="*/ 20 h 2"/>
                <a:gd name="T4" fmla="*/ 0 60000 65536"/>
                <a:gd name="T5" fmla="*/ 0 60000 65536"/>
              </a:gdLst>
              <a:ahLst/>
              <a:cxnLst>
                <a:cxn ang="T4">
                  <a:pos x="T0" y="T1"/>
                </a:cxn>
                <a:cxn ang="T5">
                  <a:pos x="T2" y="T3"/>
                </a:cxn>
              </a:cxnLst>
              <a:rect l="0" t="0" r="r" b="b"/>
              <a:pathLst>
                <a:path w="11" h="2">
                  <a:moveTo>
                    <a:pt x="0" y="2"/>
                  </a:moveTo>
                  <a:cubicBezTo>
                    <a:pt x="4" y="1"/>
                    <a:pt x="7" y="0"/>
                    <a:pt x="11" y="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3" name="Freeform 1983">
              <a:extLst>
                <a:ext uri="{FF2B5EF4-FFF2-40B4-BE49-F238E27FC236}">
                  <a16:creationId xmlns:a16="http://schemas.microsoft.com/office/drawing/2014/main" id="{17705F09-C97C-D196-0AC4-69EC73BCECA7}"/>
                </a:ext>
              </a:extLst>
            </p:cNvPr>
            <p:cNvSpPr>
              <a:spLocks/>
            </p:cNvSpPr>
            <p:nvPr/>
          </p:nvSpPr>
          <p:spPr bwMode="auto">
            <a:xfrm>
              <a:off x="3687" y="1896"/>
              <a:ext cx="37" cy="59"/>
            </a:xfrm>
            <a:custGeom>
              <a:avLst/>
              <a:gdLst>
                <a:gd name="T0" fmla="*/ 8 w 18"/>
                <a:gd name="T1" fmla="*/ 282 h 27"/>
                <a:gd name="T2" fmla="*/ 68 w 18"/>
                <a:gd name="T3" fmla="*/ 44 h 27"/>
                <a:gd name="T4" fmla="*/ 156 w 18"/>
                <a:gd name="T5" fmla="*/ 20 h 27"/>
                <a:gd name="T6" fmla="*/ 0 60000 65536"/>
                <a:gd name="T7" fmla="*/ 0 60000 65536"/>
                <a:gd name="T8" fmla="*/ 0 60000 65536"/>
              </a:gdLst>
              <a:ahLst/>
              <a:cxnLst>
                <a:cxn ang="T6">
                  <a:pos x="T0" y="T1"/>
                </a:cxn>
                <a:cxn ang="T7">
                  <a:pos x="T2" y="T3"/>
                </a:cxn>
                <a:cxn ang="T8">
                  <a:pos x="T4" y="T5"/>
                </a:cxn>
              </a:cxnLst>
              <a:rect l="0" t="0" r="r" b="b"/>
              <a:pathLst>
                <a:path w="18" h="27">
                  <a:moveTo>
                    <a:pt x="1" y="27"/>
                  </a:moveTo>
                  <a:cubicBezTo>
                    <a:pt x="5" y="20"/>
                    <a:pt x="0" y="9"/>
                    <a:pt x="8" y="4"/>
                  </a:cubicBezTo>
                  <a:cubicBezTo>
                    <a:pt x="11" y="2"/>
                    <a:pt x="16" y="0"/>
                    <a:pt x="18"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4" name="Freeform 1984">
              <a:extLst>
                <a:ext uri="{FF2B5EF4-FFF2-40B4-BE49-F238E27FC236}">
                  <a16:creationId xmlns:a16="http://schemas.microsoft.com/office/drawing/2014/main" id="{0256C767-0014-621B-7217-C9A3FB6F3BF9}"/>
                </a:ext>
              </a:extLst>
            </p:cNvPr>
            <p:cNvSpPr>
              <a:spLocks/>
            </p:cNvSpPr>
            <p:nvPr/>
          </p:nvSpPr>
          <p:spPr bwMode="auto">
            <a:xfrm>
              <a:off x="3670" y="1914"/>
              <a:ext cx="25" cy="54"/>
            </a:xfrm>
            <a:custGeom>
              <a:avLst/>
              <a:gdLst>
                <a:gd name="T0" fmla="*/ 108 w 12"/>
                <a:gd name="T1" fmla="*/ 9 h 25"/>
                <a:gd name="T2" fmla="*/ 17 w 12"/>
                <a:gd name="T3" fmla="*/ 80 h 25"/>
                <a:gd name="T4" fmla="*/ 0 w 12"/>
                <a:gd name="T5" fmla="*/ 253 h 25"/>
                <a:gd name="T6" fmla="*/ 0 60000 65536"/>
                <a:gd name="T7" fmla="*/ 0 60000 65536"/>
                <a:gd name="T8" fmla="*/ 0 60000 65536"/>
              </a:gdLst>
              <a:ahLst/>
              <a:cxnLst>
                <a:cxn ang="T6">
                  <a:pos x="T0" y="T1"/>
                </a:cxn>
                <a:cxn ang="T7">
                  <a:pos x="T2" y="T3"/>
                </a:cxn>
                <a:cxn ang="T8">
                  <a:pos x="T4" y="T5"/>
                </a:cxn>
              </a:cxnLst>
              <a:rect l="0" t="0" r="r" b="b"/>
              <a:pathLst>
                <a:path w="12" h="25">
                  <a:moveTo>
                    <a:pt x="12" y="1"/>
                  </a:moveTo>
                  <a:cubicBezTo>
                    <a:pt x="6" y="0"/>
                    <a:pt x="4" y="1"/>
                    <a:pt x="2" y="8"/>
                  </a:cubicBezTo>
                  <a:cubicBezTo>
                    <a:pt x="0" y="13"/>
                    <a:pt x="0" y="19"/>
                    <a:pt x="0" y="2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5" name="Freeform 1985">
              <a:extLst>
                <a:ext uri="{FF2B5EF4-FFF2-40B4-BE49-F238E27FC236}">
                  <a16:creationId xmlns:a16="http://schemas.microsoft.com/office/drawing/2014/main" id="{48B6A2E1-2F72-79DD-D286-C872263BDA18}"/>
                </a:ext>
              </a:extLst>
            </p:cNvPr>
            <p:cNvSpPr>
              <a:spLocks/>
            </p:cNvSpPr>
            <p:nvPr/>
          </p:nvSpPr>
          <p:spPr bwMode="auto">
            <a:xfrm>
              <a:off x="3650" y="1909"/>
              <a:ext cx="27" cy="14"/>
            </a:xfrm>
            <a:custGeom>
              <a:avLst/>
              <a:gdLst>
                <a:gd name="T0" fmla="*/ 0 w 13"/>
                <a:gd name="T1" fmla="*/ 0 h 6"/>
                <a:gd name="T2" fmla="*/ 116 w 13"/>
                <a:gd name="T3" fmla="*/ 77 h 6"/>
                <a:gd name="T4" fmla="*/ 0 60000 65536"/>
                <a:gd name="T5" fmla="*/ 0 60000 65536"/>
              </a:gdLst>
              <a:ahLst/>
              <a:cxnLst>
                <a:cxn ang="T4">
                  <a:pos x="T0" y="T1"/>
                </a:cxn>
                <a:cxn ang="T5">
                  <a:pos x="T2" y="T3"/>
                </a:cxn>
              </a:cxnLst>
              <a:rect l="0" t="0" r="r" b="b"/>
              <a:pathLst>
                <a:path w="13" h="6">
                  <a:moveTo>
                    <a:pt x="0" y="0"/>
                  </a:moveTo>
                  <a:cubicBezTo>
                    <a:pt x="4" y="0"/>
                    <a:pt x="11" y="3"/>
                    <a:pt x="13"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6" name="Freeform 1986">
              <a:extLst>
                <a:ext uri="{FF2B5EF4-FFF2-40B4-BE49-F238E27FC236}">
                  <a16:creationId xmlns:a16="http://schemas.microsoft.com/office/drawing/2014/main" id="{071E2AC3-A277-7B00-4841-BAE328D8A32A}"/>
                </a:ext>
              </a:extLst>
            </p:cNvPr>
            <p:cNvSpPr>
              <a:spLocks/>
            </p:cNvSpPr>
            <p:nvPr/>
          </p:nvSpPr>
          <p:spPr bwMode="auto">
            <a:xfrm>
              <a:off x="3656" y="1955"/>
              <a:ext cx="12" cy="11"/>
            </a:xfrm>
            <a:custGeom>
              <a:avLst/>
              <a:gdLst>
                <a:gd name="T0" fmla="*/ 0 w 6"/>
                <a:gd name="T1" fmla="*/ 53 h 5"/>
                <a:gd name="T2" fmla="*/ 48 w 6"/>
                <a:gd name="T3" fmla="*/ 0 h 5"/>
                <a:gd name="T4" fmla="*/ 0 60000 65536"/>
                <a:gd name="T5" fmla="*/ 0 60000 65536"/>
              </a:gdLst>
              <a:ahLst/>
              <a:cxnLst>
                <a:cxn ang="T4">
                  <a:pos x="T0" y="T1"/>
                </a:cxn>
                <a:cxn ang="T5">
                  <a:pos x="T2" y="T3"/>
                </a:cxn>
              </a:cxnLst>
              <a:rect l="0" t="0" r="r" b="b"/>
              <a:pathLst>
                <a:path w="6" h="5">
                  <a:moveTo>
                    <a:pt x="0" y="5"/>
                  </a:moveTo>
                  <a:cubicBezTo>
                    <a:pt x="3" y="5"/>
                    <a:pt x="4" y="2"/>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7" name="Freeform 1987">
              <a:extLst>
                <a:ext uri="{FF2B5EF4-FFF2-40B4-BE49-F238E27FC236}">
                  <a16:creationId xmlns:a16="http://schemas.microsoft.com/office/drawing/2014/main" id="{45031DF7-B521-6E67-A963-1D9DD268C381}"/>
                </a:ext>
              </a:extLst>
            </p:cNvPr>
            <p:cNvSpPr>
              <a:spLocks/>
            </p:cNvSpPr>
            <p:nvPr/>
          </p:nvSpPr>
          <p:spPr bwMode="auto">
            <a:xfrm>
              <a:off x="3668" y="2001"/>
              <a:ext cx="11" cy="16"/>
            </a:xfrm>
            <a:custGeom>
              <a:avLst/>
              <a:gdLst>
                <a:gd name="T0" fmla="*/ 0 w 5"/>
                <a:gd name="T1" fmla="*/ 0 h 7"/>
                <a:gd name="T2" fmla="*/ 53 w 5"/>
                <a:gd name="T3" fmla="*/ 85 h 7"/>
                <a:gd name="T4" fmla="*/ 0 60000 65536"/>
                <a:gd name="T5" fmla="*/ 0 60000 65536"/>
              </a:gdLst>
              <a:ahLst/>
              <a:cxnLst>
                <a:cxn ang="T4">
                  <a:pos x="T0" y="T1"/>
                </a:cxn>
                <a:cxn ang="T5">
                  <a:pos x="T2" y="T3"/>
                </a:cxn>
              </a:cxnLst>
              <a:rect l="0" t="0" r="r" b="b"/>
              <a:pathLst>
                <a:path w="5" h="7">
                  <a:moveTo>
                    <a:pt x="0" y="0"/>
                  </a:moveTo>
                  <a:cubicBezTo>
                    <a:pt x="4" y="1"/>
                    <a:pt x="4" y="4"/>
                    <a:pt x="5"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8" name="Freeform 1988">
              <a:extLst>
                <a:ext uri="{FF2B5EF4-FFF2-40B4-BE49-F238E27FC236}">
                  <a16:creationId xmlns:a16="http://schemas.microsoft.com/office/drawing/2014/main" id="{03C84C45-6D3E-3D17-D8EB-75F463824739}"/>
                </a:ext>
              </a:extLst>
            </p:cNvPr>
            <p:cNvSpPr>
              <a:spLocks/>
            </p:cNvSpPr>
            <p:nvPr/>
          </p:nvSpPr>
          <p:spPr bwMode="auto">
            <a:xfrm>
              <a:off x="3685" y="2014"/>
              <a:ext cx="10" cy="3"/>
            </a:xfrm>
            <a:custGeom>
              <a:avLst/>
              <a:gdLst>
                <a:gd name="T0" fmla="*/ 0 w 5"/>
                <a:gd name="T1" fmla="*/ 0 h 1"/>
                <a:gd name="T2" fmla="*/ 40 w 5"/>
                <a:gd name="T3" fmla="*/ 27 h 1"/>
                <a:gd name="T4" fmla="*/ 0 60000 65536"/>
                <a:gd name="T5" fmla="*/ 0 60000 65536"/>
              </a:gdLst>
              <a:ahLst/>
              <a:cxnLst>
                <a:cxn ang="T4">
                  <a:pos x="T0" y="T1"/>
                </a:cxn>
                <a:cxn ang="T5">
                  <a:pos x="T2" y="T3"/>
                </a:cxn>
              </a:cxnLst>
              <a:rect l="0" t="0" r="r" b="b"/>
              <a:pathLst>
                <a:path w="5" h="1">
                  <a:moveTo>
                    <a:pt x="0" y="0"/>
                  </a:moveTo>
                  <a:cubicBezTo>
                    <a:pt x="2" y="0"/>
                    <a:pt x="5" y="0"/>
                    <a:pt x="5" y="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1999" name="Freeform 1989">
              <a:extLst>
                <a:ext uri="{FF2B5EF4-FFF2-40B4-BE49-F238E27FC236}">
                  <a16:creationId xmlns:a16="http://schemas.microsoft.com/office/drawing/2014/main" id="{3A8ACD89-2F2A-2850-7773-CAEE05244388}"/>
                </a:ext>
              </a:extLst>
            </p:cNvPr>
            <p:cNvSpPr>
              <a:spLocks/>
            </p:cNvSpPr>
            <p:nvPr/>
          </p:nvSpPr>
          <p:spPr bwMode="auto">
            <a:xfrm>
              <a:off x="3703" y="1848"/>
              <a:ext cx="31" cy="55"/>
            </a:xfrm>
            <a:custGeom>
              <a:avLst/>
              <a:gdLst>
                <a:gd name="T0" fmla="*/ 0 w 15"/>
                <a:gd name="T1" fmla="*/ 266 h 25"/>
                <a:gd name="T2" fmla="*/ 25 w 15"/>
                <a:gd name="T3" fmla="*/ 117 h 25"/>
                <a:gd name="T4" fmla="*/ 60 w 15"/>
                <a:gd name="T5" fmla="*/ 20 h 25"/>
                <a:gd name="T6" fmla="*/ 132 w 15"/>
                <a:gd name="T7" fmla="*/ 33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5">
                  <a:moveTo>
                    <a:pt x="0" y="25"/>
                  </a:moveTo>
                  <a:cubicBezTo>
                    <a:pt x="1" y="20"/>
                    <a:pt x="1" y="15"/>
                    <a:pt x="3" y="11"/>
                  </a:cubicBezTo>
                  <a:cubicBezTo>
                    <a:pt x="4" y="8"/>
                    <a:pt x="5" y="4"/>
                    <a:pt x="7" y="2"/>
                  </a:cubicBezTo>
                  <a:cubicBezTo>
                    <a:pt x="9" y="0"/>
                    <a:pt x="13" y="2"/>
                    <a:pt x="15" y="3"/>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0" name="Freeform 1990">
              <a:extLst>
                <a:ext uri="{FF2B5EF4-FFF2-40B4-BE49-F238E27FC236}">
                  <a16:creationId xmlns:a16="http://schemas.microsoft.com/office/drawing/2014/main" id="{FFC6CE50-0C7E-688E-5A1C-4C7B8A441375}"/>
                </a:ext>
              </a:extLst>
            </p:cNvPr>
            <p:cNvSpPr>
              <a:spLocks/>
            </p:cNvSpPr>
            <p:nvPr/>
          </p:nvSpPr>
          <p:spPr bwMode="auto">
            <a:xfrm>
              <a:off x="3707" y="1791"/>
              <a:ext cx="48" cy="59"/>
            </a:xfrm>
            <a:custGeom>
              <a:avLst/>
              <a:gdLst>
                <a:gd name="T0" fmla="*/ 44 w 23"/>
                <a:gd name="T1" fmla="*/ 282 h 27"/>
                <a:gd name="T2" fmla="*/ 117 w 23"/>
                <a:gd name="T3" fmla="*/ 44 h 27"/>
                <a:gd name="T4" fmla="*/ 209 w 23"/>
                <a:gd name="T5" fmla="*/ 44 h 27"/>
                <a:gd name="T6" fmla="*/ 0 60000 65536"/>
                <a:gd name="T7" fmla="*/ 0 60000 65536"/>
                <a:gd name="T8" fmla="*/ 0 60000 65536"/>
              </a:gdLst>
              <a:ahLst/>
              <a:cxnLst>
                <a:cxn ang="T6">
                  <a:pos x="T0" y="T1"/>
                </a:cxn>
                <a:cxn ang="T7">
                  <a:pos x="T2" y="T3"/>
                </a:cxn>
                <a:cxn ang="T8">
                  <a:pos x="T4" y="T5"/>
                </a:cxn>
              </a:cxnLst>
              <a:rect l="0" t="0" r="r" b="b"/>
              <a:pathLst>
                <a:path w="23" h="27">
                  <a:moveTo>
                    <a:pt x="5" y="27"/>
                  </a:moveTo>
                  <a:cubicBezTo>
                    <a:pt x="0" y="22"/>
                    <a:pt x="11" y="8"/>
                    <a:pt x="13" y="4"/>
                  </a:cubicBezTo>
                  <a:cubicBezTo>
                    <a:pt x="16" y="0"/>
                    <a:pt x="19" y="0"/>
                    <a:pt x="23" y="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1" name="Freeform 1991">
              <a:extLst>
                <a:ext uri="{FF2B5EF4-FFF2-40B4-BE49-F238E27FC236}">
                  <a16:creationId xmlns:a16="http://schemas.microsoft.com/office/drawing/2014/main" id="{711C8A1B-7D9A-090F-96F8-B01C0C59E3B1}"/>
                </a:ext>
              </a:extLst>
            </p:cNvPr>
            <p:cNvSpPr>
              <a:spLocks/>
            </p:cNvSpPr>
            <p:nvPr/>
          </p:nvSpPr>
          <p:spPr bwMode="auto">
            <a:xfrm>
              <a:off x="3730" y="1741"/>
              <a:ext cx="53" cy="53"/>
            </a:xfrm>
            <a:custGeom>
              <a:avLst/>
              <a:gdLst>
                <a:gd name="T0" fmla="*/ 41 w 26"/>
                <a:gd name="T1" fmla="*/ 258 h 24"/>
                <a:gd name="T2" fmla="*/ 128 w 26"/>
                <a:gd name="T3" fmla="*/ 33 h 24"/>
                <a:gd name="T4" fmla="*/ 179 w 26"/>
                <a:gd name="T5" fmla="*/ 20 h 24"/>
                <a:gd name="T6" fmla="*/ 220 w 26"/>
                <a:gd name="T7" fmla="*/ 64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4">
                  <a:moveTo>
                    <a:pt x="5" y="24"/>
                  </a:moveTo>
                  <a:cubicBezTo>
                    <a:pt x="0" y="20"/>
                    <a:pt x="12" y="6"/>
                    <a:pt x="15" y="3"/>
                  </a:cubicBezTo>
                  <a:cubicBezTo>
                    <a:pt x="17" y="1"/>
                    <a:pt x="18" y="0"/>
                    <a:pt x="21" y="2"/>
                  </a:cubicBezTo>
                  <a:cubicBezTo>
                    <a:pt x="23" y="3"/>
                    <a:pt x="25" y="4"/>
                    <a:pt x="26"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2" name="Freeform 1992">
              <a:extLst>
                <a:ext uri="{FF2B5EF4-FFF2-40B4-BE49-F238E27FC236}">
                  <a16:creationId xmlns:a16="http://schemas.microsoft.com/office/drawing/2014/main" id="{54C7703D-BED1-9429-7F09-D006C007FB95}"/>
                </a:ext>
              </a:extLst>
            </p:cNvPr>
            <p:cNvSpPr>
              <a:spLocks/>
            </p:cNvSpPr>
            <p:nvPr/>
          </p:nvSpPr>
          <p:spPr bwMode="auto">
            <a:xfrm>
              <a:off x="3662" y="1861"/>
              <a:ext cx="17" cy="51"/>
            </a:xfrm>
            <a:custGeom>
              <a:avLst/>
              <a:gdLst>
                <a:gd name="T0" fmla="*/ 19 w 8"/>
                <a:gd name="T1" fmla="*/ 251 h 23"/>
                <a:gd name="T2" fmla="*/ 77 w 8"/>
                <a:gd name="T3" fmla="*/ 89 h 23"/>
                <a:gd name="T4" fmla="*/ 0 w 8"/>
                <a:gd name="T5" fmla="*/ 0 h 23"/>
                <a:gd name="T6" fmla="*/ 0 60000 65536"/>
                <a:gd name="T7" fmla="*/ 0 60000 65536"/>
                <a:gd name="T8" fmla="*/ 0 60000 65536"/>
              </a:gdLst>
              <a:ahLst/>
              <a:cxnLst>
                <a:cxn ang="T6">
                  <a:pos x="T0" y="T1"/>
                </a:cxn>
                <a:cxn ang="T7">
                  <a:pos x="T2" y="T3"/>
                </a:cxn>
                <a:cxn ang="T8">
                  <a:pos x="T4" y="T5"/>
                </a:cxn>
              </a:cxnLst>
              <a:rect l="0" t="0" r="r" b="b"/>
              <a:pathLst>
                <a:path w="8" h="23">
                  <a:moveTo>
                    <a:pt x="2" y="23"/>
                  </a:moveTo>
                  <a:cubicBezTo>
                    <a:pt x="4" y="19"/>
                    <a:pt x="8" y="13"/>
                    <a:pt x="8" y="8"/>
                  </a:cubicBezTo>
                  <a:cubicBezTo>
                    <a:pt x="8" y="1"/>
                    <a:pt x="3" y="3"/>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3" name="Freeform 1993">
              <a:extLst>
                <a:ext uri="{FF2B5EF4-FFF2-40B4-BE49-F238E27FC236}">
                  <a16:creationId xmlns:a16="http://schemas.microsoft.com/office/drawing/2014/main" id="{2FB670B4-9AED-E6C2-2E56-8A1B614662D1}"/>
                </a:ext>
              </a:extLst>
            </p:cNvPr>
            <p:cNvSpPr>
              <a:spLocks/>
            </p:cNvSpPr>
            <p:nvPr/>
          </p:nvSpPr>
          <p:spPr bwMode="auto">
            <a:xfrm>
              <a:off x="3679" y="1872"/>
              <a:ext cx="24" cy="9"/>
            </a:xfrm>
            <a:custGeom>
              <a:avLst/>
              <a:gdLst>
                <a:gd name="T0" fmla="*/ 0 w 12"/>
                <a:gd name="T1" fmla="*/ 25 h 4"/>
                <a:gd name="T2" fmla="*/ 96 w 12"/>
                <a:gd name="T3" fmla="*/ 45 h 4"/>
                <a:gd name="T4" fmla="*/ 0 60000 65536"/>
                <a:gd name="T5" fmla="*/ 0 60000 65536"/>
              </a:gdLst>
              <a:ahLst/>
              <a:cxnLst>
                <a:cxn ang="T4">
                  <a:pos x="T0" y="T1"/>
                </a:cxn>
                <a:cxn ang="T5">
                  <a:pos x="T2" y="T3"/>
                </a:cxn>
              </a:cxnLst>
              <a:rect l="0" t="0" r="r" b="b"/>
              <a:pathLst>
                <a:path w="12" h="4">
                  <a:moveTo>
                    <a:pt x="0" y="2"/>
                  </a:moveTo>
                  <a:cubicBezTo>
                    <a:pt x="3" y="0"/>
                    <a:pt x="10" y="2"/>
                    <a:pt x="12" y="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4" name="Freeform 1994">
              <a:extLst>
                <a:ext uri="{FF2B5EF4-FFF2-40B4-BE49-F238E27FC236}">
                  <a16:creationId xmlns:a16="http://schemas.microsoft.com/office/drawing/2014/main" id="{D5E0C855-5967-3F31-A4C1-35C378C43A8C}"/>
                </a:ext>
              </a:extLst>
            </p:cNvPr>
            <p:cNvSpPr>
              <a:spLocks/>
            </p:cNvSpPr>
            <p:nvPr/>
          </p:nvSpPr>
          <p:spPr bwMode="auto">
            <a:xfrm>
              <a:off x="3670" y="1905"/>
              <a:ext cx="13" cy="11"/>
            </a:xfrm>
            <a:custGeom>
              <a:avLst/>
              <a:gdLst>
                <a:gd name="T0" fmla="*/ 0 w 6"/>
                <a:gd name="T1" fmla="*/ 0 h 5"/>
                <a:gd name="T2" fmla="*/ 61 w 6"/>
                <a:gd name="T3" fmla="*/ 53 h 5"/>
                <a:gd name="T4" fmla="*/ 0 60000 65536"/>
                <a:gd name="T5" fmla="*/ 0 60000 65536"/>
              </a:gdLst>
              <a:ahLst/>
              <a:cxnLst>
                <a:cxn ang="T4">
                  <a:pos x="T0" y="T1"/>
                </a:cxn>
                <a:cxn ang="T5">
                  <a:pos x="T2" y="T3"/>
                </a:cxn>
              </a:cxnLst>
              <a:rect l="0" t="0" r="r" b="b"/>
              <a:pathLst>
                <a:path w="6" h="5">
                  <a:moveTo>
                    <a:pt x="0" y="0"/>
                  </a:moveTo>
                  <a:cubicBezTo>
                    <a:pt x="1" y="3"/>
                    <a:pt x="4" y="5"/>
                    <a:pt x="6"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5" name="Freeform 1995">
              <a:extLst>
                <a:ext uri="{FF2B5EF4-FFF2-40B4-BE49-F238E27FC236}">
                  <a16:creationId xmlns:a16="http://schemas.microsoft.com/office/drawing/2014/main" id="{293B3DBA-C288-0E27-6159-304F17E740F0}"/>
                </a:ext>
              </a:extLst>
            </p:cNvPr>
            <p:cNvSpPr>
              <a:spLocks/>
            </p:cNvSpPr>
            <p:nvPr/>
          </p:nvSpPr>
          <p:spPr bwMode="auto">
            <a:xfrm>
              <a:off x="3679" y="1818"/>
              <a:ext cx="20" cy="56"/>
            </a:xfrm>
            <a:custGeom>
              <a:avLst/>
              <a:gdLst>
                <a:gd name="T0" fmla="*/ 16 w 10"/>
                <a:gd name="T1" fmla="*/ 261 h 26"/>
                <a:gd name="T2" fmla="*/ 56 w 10"/>
                <a:gd name="T3" fmla="*/ 149 h 26"/>
                <a:gd name="T4" fmla="*/ 80 w 10"/>
                <a:gd name="T5" fmla="*/ 69 h 26"/>
                <a:gd name="T6" fmla="*/ 0 w 10"/>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6">
                  <a:moveTo>
                    <a:pt x="2" y="26"/>
                  </a:moveTo>
                  <a:cubicBezTo>
                    <a:pt x="4" y="23"/>
                    <a:pt x="5" y="19"/>
                    <a:pt x="7" y="15"/>
                  </a:cubicBezTo>
                  <a:cubicBezTo>
                    <a:pt x="8" y="13"/>
                    <a:pt x="10" y="10"/>
                    <a:pt x="10" y="7"/>
                  </a:cubicBezTo>
                  <a:cubicBezTo>
                    <a:pt x="9" y="4"/>
                    <a:pt x="3" y="0"/>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6" name="Freeform 1996">
              <a:extLst>
                <a:ext uri="{FF2B5EF4-FFF2-40B4-BE49-F238E27FC236}">
                  <a16:creationId xmlns:a16="http://schemas.microsoft.com/office/drawing/2014/main" id="{3A50F3CE-9FDA-ACF2-BD26-515F24013501}"/>
                </a:ext>
              </a:extLst>
            </p:cNvPr>
            <p:cNvSpPr>
              <a:spLocks/>
            </p:cNvSpPr>
            <p:nvPr/>
          </p:nvSpPr>
          <p:spPr bwMode="auto">
            <a:xfrm>
              <a:off x="3699" y="1833"/>
              <a:ext cx="15" cy="6"/>
            </a:xfrm>
            <a:custGeom>
              <a:avLst/>
              <a:gdLst>
                <a:gd name="T0" fmla="*/ 0 w 7"/>
                <a:gd name="T1" fmla="*/ 0 h 3"/>
                <a:gd name="T2" fmla="*/ 69 w 7"/>
                <a:gd name="T3" fmla="*/ 24 h 3"/>
                <a:gd name="T4" fmla="*/ 0 60000 65536"/>
                <a:gd name="T5" fmla="*/ 0 60000 65536"/>
              </a:gdLst>
              <a:ahLst/>
              <a:cxnLst>
                <a:cxn ang="T4">
                  <a:pos x="T0" y="T1"/>
                </a:cxn>
                <a:cxn ang="T5">
                  <a:pos x="T2" y="T3"/>
                </a:cxn>
              </a:cxnLst>
              <a:rect l="0" t="0" r="r" b="b"/>
              <a:pathLst>
                <a:path w="7" h="3">
                  <a:moveTo>
                    <a:pt x="0" y="0"/>
                  </a:moveTo>
                  <a:cubicBezTo>
                    <a:pt x="2" y="1"/>
                    <a:pt x="6" y="1"/>
                    <a:pt x="7" y="3"/>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7" name="Freeform 1997">
              <a:extLst>
                <a:ext uri="{FF2B5EF4-FFF2-40B4-BE49-F238E27FC236}">
                  <a16:creationId xmlns:a16="http://schemas.microsoft.com/office/drawing/2014/main" id="{EDE4B943-FDA7-A762-4551-E3CE8AED4318}"/>
                </a:ext>
              </a:extLst>
            </p:cNvPr>
            <p:cNvSpPr>
              <a:spLocks/>
            </p:cNvSpPr>
            <p:nvPr/>
          </p:nvSpPr>
          <p:spPr bwMode="auto">
            <a:xfrm>
              <a:off x="3693" y="1772"/>
              <a:ext cx="18" cy="50"/>
            </a:xfrm>
            <a:custGeom>
              <a:avLst/>
              <a:gdLst>
                <a:gd name="T0" fmla="*/ 0 w 9"/>
                <a:gd name="T1" fmla="*/ 237 h 23"/>
                <a:gd name="T2" fmla="*/ 72 w 9"/>
                <a:gd name="T3" fmla="*/ 72 h 23"/>
                <a:gd name="T4" fmla="*/ 24 w 9"/>
                <a:gd name="T5" fmla="*/ 0 h 23"/>
                <a:gd name="T6" fmla="*/ 0 60000 65536"/>
                <a:gd name="T7" fmla="*/ 0 60000 65536"/>
                <a:gd name="T8" fmla="*/ 0 60000 65536"/>
              </a:gdLst>
              <a:ahLst/>
              <a:cxnLst>
                <a:cxn ang="T6">
                  <a:pos x="T0" y="T1"/>
                </a:cxn>
                <a:cxn ang="T7">
                  <a:pos x="T2" y="T3"/>
                </a:cxn>
                <a:cxn ang="T8">
                  <a:pos x="T4" y="T5"/>
                </a:cxn>
              </a:cxnLst>
              <a:rect l="0" t="0" r="r" b="b"/>
              <a:pathLst>
                <a:path w="9" h="23">
                  <a:moveTo>
                    <a:pt x="0" y="23"/>
                  </a:moveTo>
                  <a:cubicBezTo>
                    <a:pt x="2" y="19"/>
                    <a:pt x="9" y="12"/>
                    <a:pt x="9" y="7"/>
                  </a:cubicBezTo>
                  <a:cubicBezTo>
                    <a:pt x="8" y="4"/>
                    <a:pt x="4" y="1"/>
                    <a:pt x="3"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8" name="Freeform 1998">
              <a:extLst>
                <a:ext uri="{FF2B5EF4-FFF2-40B4-BE49-F238E27FC236}">
                  <a16:creationId xmlns:a16="http://schemas.microsoft.com/office/drawing/2014/main" id="{4E51CA68-36F3-6E61-1CCA-4E5588DFC05D}"/>
                </a:ext>
              </a:extLst>
            </p:cNvPr>
            <p:cNvSpPr>
              <a:spLocks/>
            </p:cNvSpPr>
            <p:nvPr/>
          </p:nvSpPr>
          <p:spPr bwMode="auto">
            <a:xfrm>
              <a:off x="3709" y="1791"/>
              <a:ext cx="23" cy="14"/>
            </a:xfrm>
            <a:custGeom>
              <a:avLst/>
              <a:gdLst>
                <a:gd name="T0" fmla="*/ 0 w 11"/>
                <a:gd name="T1" fmla="*/ 0 h 6"/>
                <a:gd name="T2" fmla="*/ 100 w 11"/>
                <a:gd name="T3" fmla="*/ 77 h 6"/>
                <a:gd name="T4" fmla="*/ 0 60000 65536"/>
                <a:gd name="T5" fmla="*/ 0 60000 65536"/>
              </a:gdLst>
              <a:ahLst/>
              <a:cxnLst>
                <a:cxn ang="T4">
                  <a:pos x="T0" y="T1"/>
                </a:cxn>
                <a:cxn ang="T5">
                  <a:pos x="T2" y="T3"/>
                </a:cxn>
              </a:cxnLst>
              <a:rect l="0" t="0" r="r" b="b"/>
              <a:pathLst>
                <a:path w="11" h="6">
                  <a:moveTo>
                    <a:pt x="0" y="0"/>
                  </a:moveTo>
                  <a:cubicBezTo>
                    <a:pt x="4" y="0"/>
                    <a:pt x="9" y="3"/>
                    <a:pt x="11"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09" name="Freeform 1999">
              <a:extLst>
                <a:ext uri="{FF2B5EF4-FFF2-40B4-BE49-F238E27FC236}">
                  <a16:creationId xmlns:a16="http://schemas.microsoft.com/office/drawing/2014/main" id="{B607D431-B479-C6CD-2887-A717DEB68398}"/>
                </a:ext>
              </a:extLst>
            </p:cNvPr>
            <p:cNvSpPr>
              <a:spLocks/>
            </p:cNvSpPr>
            <p:nvPr/>
          </p:nvSpPr>
          <p:spPr bwMode="auto">
            <a:xfrm>
              <a:off x="3726" y="1783"/>
              <a:ext cx="12" cy="15"/>
            </a:xfrm>
            <a:custGeom>
              <a:avLst/>
              <a:gdLst>
                <a:gd name="T0" fmla="*/ 0 w 6"/>
                <a:gd name="T1" fmla="*/ 69 h 7"/>
                <a:gd name="T2" fmla="*/ 48 w 6"/>
                <a:gd name="T3" fmla="*/ 0 h 7"/>
                <a:gd name="T4" fmla="*/ 0 60000 65536"/>
                <a:gd name="T5" fmla="*/ 0 60000 65536"/>
              </a:gdLst>
              <a:ahLst/>
              <a:cxnLst>
                <a:cxn ang="T4">
                  <a:pos x="T0" y="T1"/>
                </a:cxn>
                <a:cxn ang="T5">
                  <a:pos x="T2" y="T3"/>
                </a:cxn>
              </a:cxnLst>
              <a:rect l="0" t="0" r="r" b="b"/>
              <a:pathLst>
                <a:path w="6" h="7">
                  <a:moveTo>
                    <a:pt x="0" y="7"/>
                  </a:moveTo>
                  <a:cubicBezTo>
                    <a:pt x="2" y="6"/>
                    <a:pt x="4" y="2"/>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0" name="Freeform 2000">
              <a:extLst>
                <a:ext uri="{FF2B5EF4-FFF2-40B4-BE49-F238E27FC236}">
                  <a16:creationId xmlns:a16="http://schemas.microsoft.com/office/drawing/2014/main" id="{7085773E-C22C-BDA4-116C-FBA605FE3596}"/>
                </a:ext>
              </a:extLst>
            </p:cNvPr>
            <p:cNvSpPr>
              <a:spLocks/>
            </p:cNvSpPr>
            <p:nvPr/>
          </p:nvSpPr>
          <p:spPr bwMode="auto">
            <a:xfrm>
              <a:off x="3711" y="1745"/>
              <a:ext cx="39" cy="38"/>
            </a:xfrm>
            <a:custGeom>
              <a:avLst/>
              <a:gdLst>
                <a:gd name="T0" fmla="*/ 0 w 19"/>
                <a:gd name="T1" fmla="*/ 190 h 17"/>
                <a:gd name="T2" fmla="*/ 105 w 19"/>
                <a:gd name="T3" fmla="*/ 0 h 17"/>
                <a:gd name="T4" fmla="*/ 164 w 19"/>
                <a:gd name="T5" fmla="*/ 56 h 17"/>
                <a:gd name="T6" fmla="*/ 0 60000 65536"/>
                <a:gd name="T7" fmla="*/ 0 60000 65536"/>
                <a:gd name="T8" fmla="*/ 0 60000 65536"/>
              </a:gdLst>
              <a:ahLst/>
              <a:cxnLst>
                <a:cxn ang="T6">
                  <a:pos x="T0" y="T1"/>
                </a:cxn>
                <a:cxn ang="T7">
                  <a:pos x="T2" y="T3"/>
                </a:cxn>
                <a:cxn ang="T8">
                  <a:pos x="T4" y="T5"/>
                </a:cxn>
              </a:cxnLst>
              <a:rect l="0" t="0" r="r" b="b"/>
              <a:pathLst>
                <a:path w="19" h="17">
                  <a:moveTo>
                    <a:pt x="0" y="17"/>
                  </a:moveTo>
                  <a:cubicBezTo>
                    <a:pt x="2" y="12"/>
                    <a:pt x="5" y="1"/>
                    <a:pt x="12" y="0"/>
                  </a:cubicBezTo>
                  <a:cubicBezTo>
                    <a:pt x="14" y="0"/>
                    <a:pt x="19" y="3"/>
                    <a:pt x="19"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1" name="Freeform 2001">
              <a:extLst>
                <a:ext uri="{FF2B5EF4-FFF2-40B4-BE49-F238E27FC236}">
                  <a16:creationId xmlns:a16="http://schemas.microsoft.com/office/drawing/2014/main" id="{7B62D207-DF44-3474-7891-39B00D7B1345}"/>
                </a:ext>
              </a:extLst>
            </p:cNvPr>
            <p:cNvSpPr>
              <a:spLocks/>
            </p:cNvSpPr>
            <p:nvPr/>
          </p:nvSpPr>
          <p:spPr bwMode="auto">
            <a:xfrm>
              <a:off x="3720" y="1732"/>
              <a:ext cx="14" cy="13"/>
            </a:xfrm>
            <a:custGeom>
              <a:avLst/>
              <a:gdLst>
                <a:gd name="T0" fmla="*/ 56 w 7"/>
                <a:gd name="T1" fmla="*/ 61 h 6"/>
                <a:gd name="T2" fmla="*/ 0 w 7"/>
                <a:gd name="T3" fmla="*/ 0 h 6"/>
                <a:gd name="T4" fmla="*/ 0 60000 65536"/>
                <a:gd name="T5" fmla="*/ 0 60000 65536"/>
              </a:gdLst>
              <a:ahLst/>
              <a:cxnLst>
                <a:cxn ang="T4">
                  <a:pos x="T0" y="T1"/>
                </a:cxn>
                <a:cxn ang="T5">
                  <a:pos x="T2" y="T3"/>
                </a:cxn>
              </a:cxnLst>
              <a:rect l="0" t="0" r="r" b="b"/>
              <a:pathLst>
                <a:path w="7" h="6">
                  <a:moveTo>
                    <a:pt x="7" y="6"/>
                  </a:moveTo>
                  <a:cubicBezTo>
                    <a:pt x="6" y="4"/>
                    <a:pt x="2" y="0"/>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2" name="Freeform 2002">
              <a:extLst>
                <a:ext uri="{FF2B5EF4-FFF2-40B4-BE49-F238E27FC236}">
                  <a16:creationId xmlns:a16="http://schemas.microsoft.com/office/drawing/2014/main" id="{5F6958B2-6934-C96C-E5BB-8EF25785CD6D}"/>
                </a:ext>
              </a:extLst>
            </p:cNvPr>
            <p:cNvSpPr>
              <a:spLocks/>
            </p:cNvSpPr>
            <p:nvPr/>
          </p:nvSpPr>
          <p:spPr bwMode="auto">
            <a:xfrm>
              <a:off x="3771" y="1700"/>
              <a:ext cx="41" cy="43"/>
            </a:xfrm>
            <a:custGeom>
              <a:avLst/>
              <a:gdLst>
                <a:gd name="T0" fmla="*/ 0 w 20"/>
                <a:gd name="T1" fmla="*/ 198 h 20"/>
                <a:gd name="T2" fmla="*/ 43 w 20"/>
                <a:gd name="T3" fmla="*/ 101 h 20"/>
                <a:gd name="T4" fmla="*/ 105 w 20"/>
                <a:gd name="T5" fmla="*/ 19 h 20"/>
                <a:gd name="T6" fmla="*/ 172 w 20"/>
                <a:gd name="T7" fmla="*/ 69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0">
                  <a:moveTo>
                    <a:pt x="0" y="20"/>
                  </a:moveTo>
                  <a:cubicBezTo>
                    <a:pt x="1" y="17"/>
                    <a:pt x="3" y="13"/>
                    <a:pt x="5" y="10"/>
                  </a:cubicBezTo>
                  <a:cubicBezTo>
                    <a:pt x="6" y="8"/>
                    <a:pt x="9" y="3"/>
                    <a:pt x="12" y="2"/>
                  </a:cubicBezTo>
                  <a:cubicBezTo>
                    <a:pt x="15" y="0"/>
                    <a:pt x="19" y="4"/>
                    <a:pt x="20"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3" name="Freeform 2003">
              <a:extLst>
                <a:ext uri="{FF2B5EF4-FFF2-40B4-BE49-F238E27FC236}">
                  <a16:creationId xmlns:a16="http://schemas.microsoft.com/office/drawing/2014/main" id="{AE153A3C-94C2-BBD0-F446-2053779B90B7}"/>
                </a:ext>
              </a:extLst>
            </p:cNvPr>
            <p:cNvSpPr>
              <a:spLocks/>
            </p:cNvSpPr>
            <p:nvPr/>
          </p:nvSpPr>
          <p:spPr bwMode="auto">
            <a:xfrm>
              <a:off x="3800" y="1671"/>
              <a:ext cx="43" cy="31"/>
            </a:xfrm>
            <a:custGeom>
              <a:avLst/>
              <a:gdLst>
                <a:gd name="T0" fmla="*/ 0 w 21"/>
                <a:gd name="T1" fmla="*/ 153 h 14"/>
                <a:gd name="T2" fmla="*/ 121 w 21"/>
                <a:gd name="T3" fmla="*/ 0 h 14"/>
                <a:gd name="T4" fmla="*/ 180 w 21"/>
                <a:gd name="T5" fmla="*/ 64 h 14"/>
                <a:gd name="T6" fmla="*/ 0 60000 65536"/>
                <a:gd name="T7" fmla="*/ 0 60000 65536"/>
                <a:gd name="T8" fmla="*/ 0 60000 65536"/>
              </a:gdLst>
              <a:ahLst/>
              <a:cxnLst>
                <a:cxn ang="T6">
                  <a:pos x="T0" y="T1"/>
                </a:cxn>
                <a:cxn ang="T7">
                  <a:pos x="T2" y="T3"/>
                </a:cxn>
                <a:cxn ang="T8">
                  <a:pos x="T4" y="T5"/>
                </a:cxn>
              </a:cxnLst>
              <a:rect l="0" t="0" r="r" b="b"/>
              <a:pathLst>
                <a:path w="21" h="14">
                  <a:moveTo>
                    <a:pt x="0" y="14"/>
                  </a:moveTo>
                  <a:cubicBezTo>
                    <a:pt x="2" y="10"/>
                    <a:pt x="9" y="0"/>
                    <a:pt x="14" y="0"/>
                  </a:cubicBezTo>
                  <a:cubicBezTo>
                    <a:pt x="16" y="0"/>
                    <a:pt x="21" y="5"/>
                    <a:pt x="21"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4" name="Freeform 2004">
              <a:extLst>
                <a:ext uri="{FF2B5EF4-FFF2-40B4-BE49-F238E27FC236}">
                  <a16:creationId xmlns:a16="http://schemas.microsoft.com/office/drawing/2014/main" id="{3D1D6607-A817-7BD5-A7D0-6D215630D881}"/>
                </a:ext>
              </a:extLst>
            </p:cNvPr>
            <p:cNvSpPr>
              <a:spLocks/>
            </p:cNvSpPr>
            <p:nvPr/>
          </p:nvSpPr>
          <p:spPr bwMode="auto">
            <a:xfrm>
              <a:off x="3828" y="1634"/>
              <a:ext cx="45" cy="37"/>
            </a:xfrm>
            <a:custGeom>
              <a:avLst/>
              <a:gdLst>
                <a:gd name="T0" fmla="*/ 0 w 22"/>
                <a:gd name="T1" fmla="*/ 176 h 17"/>
                <a:gd name="T2" fmla="*/ 139 w 22"/>
                <a:gd name="T3" fmla="*/ 9 h 17"/>
                <a:gd name="T4" fmla="*/ 188 w 22"/>
                <a:gd name="T5" fmla="*/ 52 h 17"/>
                <a:gd name="T6" fmla="*/ 0 60000 65536"/>
                <a:gd name="T7" fmla="*/ 0 60000 65536"/>
                <a:gd name="T8" fmla="*/ 0 60000 65536"/>
              </a:gdLst>
              <a:ahLst/>
              <a:cxnLst>
                <a:cxn ang="T6">
                  <a:pos x="T0" y="T1"/>
                </a:cxn>
                <a:cxn ang="T7">
                  <a:pos x="T2" y="T3"/>
                </a:cxn>
                <a:cxn ang="T8">
                  <a:pos x="T4" y="T5"/>
                </a:cxn>
              </a:cxnLst>
              <a:rect l="0" t="0" r="r" b="b"/>
              <a:pathLst>
                <a:path w="22" h="17">
                  <a:moveTo>
                    <a:pt x="0" y="17"/>
                  </a:moveTo>
                  <a:cubicBezTo>
                    <a:pt x="0" y="13"/>
                    <a:pt x="11" y="1"/>
                    <a:pt x="16" y="1"/>
                  </a:cubicBezTo>
                  <a:cubicBezTo>
                    <a:pt x="18" y="0"/>
                    <a:pt x="22" y="4"/>
                    <a:pt x="22"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5" name="Freeform 2005">
              <a:extLst>
                <a:ext uri="{FF2B5EF4-FFF2-40B4-BE49-F238E27FC236}">
                  <a16:creationId xmlns:a16="http://schemas.microsoft.com/office/drawing/2014/main" id="{C45C0806-6829-273C-C410-BABF885B45FF}"/>
                </a:ext>
              </a:extLst>
            </p:cNvPr>
            <p:cNvSpPr>
              <a:spLocks/>
            </p:cNvSpPr>
            <p:nvPr/>
          </p:nvSpPr>
          <p:spPr bwMode="auto">
            <a:xfrm>
              <a:off x="3738" y="1708"/>
              <a:ext cx="41" cy="35"/>
            </a:xfrm>
            <a:custGeom>
              <a:avLst/>
              <a:gdLst>
                <a:gd name="T0" fmla="*/ 0 w 20"/>
                <a:gd name="T1" fmla="*/ 168 h 16"/>
                <a:gd name="T2" fmla="*/ 96 w 20"/>
                <a:gd name="T3" fmla="*/ 9 h 16"/>
                <a:gd name="T4" fmla="*/ 172 w 20"/>
                <a:gd name="T5" fmla="*/ 61 h 16"/>
                <a:gd name="T6" fmla="*/ 0 60000 65536"/>
                <a:gd name="T7" fmla="*/ 0 60000 65536"/>
                <a:gd name="T8" fmla="*/ 0 60000 65536"/>
              </a:gdLst>
              <a:ahLst/>
              <a:cxnLst>
                <a:cxn ang="T6">
                  <a:pos x="T0" y="T1"/>
                </a:cxn>
                <a:cxn ang="T7">
                  <a:pos x="T2" y="T3"/>
                </a:cxn>
                <a:cxn ang="T8">
                  <a:pos x="T4" y="T5"/>
                </a:cxn>
              </a:cxnLst>
              <a:rect l="0" t="0" r="r" b="b"/>
              <a:pathLst>
                <a:path w="20" h="16">
                  <a:moveTo>
                    <a:pt x="0" y="16"/>
                  </a:moveTo>
                  <a:cubicBezTo>
                    <a:pt x="1" y="12"/>
                    <a:pt x="6" y="2"/>
                    <a:pt x="11" y="1"/>
                  </a:cubicBezTo>
                  <a:cubicBezTo>
                    <a:pt x="14" y="0"/>
                    <a:pt x="20" y="3"/>
                    <a:pt x="2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6" name="Freeform 2006">
              <a:extLst>
                <a:ext uri="{FF2B5EF4-FFF2-40B4-BE49-F238E27FC236}">
                  <a16:creationId xmlns:a16="http://schemas.microsoft.com/office/drawing/2014/main" id="{6A2B6F5A-68F0-E48B-A98D-E7BBAAF354EF}"/>
                </a:ext>
              </a:extLst>
            </p:cNvPr>
            <p:cNvSpPr>
              <a:spLocks/>
            </p:cNvSpPr>
            <p:nvPr/>
          </p:nvSpPr>
          <p:spPr bwMode="auto">
            <a:xfrm>
              <a:off x="3763" y="1669"/>
              <a:ext cx="47" cy="39"/>
            </a:xfrm>
            <a:custGeom>
              <a:avLst/>
              <a:gdLst>
                <a:gd name="T0" fmla="*/ 0 w 23"/>
                <a:gd name="T1" fmla="*/ 184 h 18"/>
                <a:gd name="T2" fmla="*/ 129 w 23"/>
                <a:gd name="T3" fmla="*/ 0 h 18"/>
                <a:gd name="T4" fmla="*/ 196 w 23"/>
                <a:gd name="T5" fmla="*/ 72 h 18"/>
                <a:gd name="T6" fmla="*/ 0 60000 65536"/>
                <a:gd name="T7" fmla="*/ 0 60000 65536"/>
                <a:gd name="T8" fmla="*/ 0 60000 65536"/>
              </a:gdLst>
              <a:ahLst/>
              <a:cxnLst>
                <a:cxn ang="T6">
                  <a:pos x="T0" y="T1"/>
                </a:cxn>
                <a:cxn ang="T7">
                  <a:pos x="T2" y="T3"/>
                </a:cxn>
                <a:cxn ang="T8">
                  <a:pos x="T4" y="T5"/>
                </a:cxn>
              </a:cxnLst>
              <a:rect l="0" t="0" r="r" b="b"/>
              <a:pathLst>
                <a:path w="23" h="18">
                  <a:moveTo>
                    <a:pt x="0" y="18"/>
                  </a:moveTo>
                  <a:cubicBezTo>
                    <a:pt x="1" y="14"/>
                    <a:pt x="9" y="0"/>
                    <a:pt x="15" y="0"/>
                  </a:cubicBezTo>
                  <a:cubicBezTo>
                    <a:pt x="16" y="0"/>
                    <a:pt x="23" y="6"/>
                    <a:pt x="23"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7" name="Freeform 2007">
              <a:extLst>
                <a:ext uri="{FF2B5EF4-FFF2-40B4-BE49-F238E27FC236}">
                  <a16:creationId xmlns:a16="http://schemas.microsoft.com/office/drawing/2014/main" id="{BB7FD080-AB71-F6ED-3756-0D22AAB0208C}"/>
                </a:ext>
              </a:extLst>
            </p:cNvPr>
            <p:cNvSpPr>
              <a:spLocks/>
            </p:cNvSpPr>
            <p:nvPr/>
          </p:nvSpPr>
          <p:spPr bwMode="auto">
            <a:xfrm>
              <a:off x="3795" y="1636"/>
              <a:ext cx="44" cy="33"/>
            </a:xfrm>
            <a:custGeom>
              <a:avLst/>
              <a:gdLst>
                <a:gd name="T0" fmla="*/ 0 w 21"/>
                <a:gd name="T1" fmla="*/ 161 h 15"/>
                <a:gd name="T2" fmla="*/ 128 w 21"/>
                <a:gd name="T3" fmla="*/ 0 h 15"/>
                <a:gd name="T4" fmla="*/ 193 w 21"/>
                <a:gd name="T5" fmla="*/ 53 h 15"/>
                <a:gd name="T6" fmla="*/ 0 60000 65536"/>
                <a:gd name="T7" fmla="*/ 0 60000 65536"/>
                <a:gd name="T8" fmla="*/ 0 60000 65536"/>
              </a:gdLst>
              <a:ahLst/>
              <a:cxnLst>
                <a:cxn ang="T6">
                  <a:pos x="T0" y="T1"/>
                </a:cxn>
                <a:cxn ang="T7">
                  <a:pos x="T2" y="T3"/>
                </a:cxn>
                <a:cxn ang="T8">
                  <a:pos x="T4" y="T5"/>
                </a:cxn>
              </a:cxnLst>
              <a:rect l="0" t="0" r="r" b="b"/>
              <a:pathLst>
                <a:path w="21" h="15">
                  <a:moveTo>
                    <a:pt x="0" y="15"/>
                  </a:moveTo>
                  <a:cubicBezTo>
                    <a:pt x="1" y="10"/>
                    <a:pt x="9" y="1"/>
                    <a:pt x="14" y="0"/>
                  </a:cubicBezTo>
                  <a:cubicBezTo>
                    <a:pt x="16" y="0"/>
                    <a:pt x="21" y="4"/>
                    <a:pt x="21"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8" name="Freeform 2008">
              <a:extLst>
                <a:ext uri="{FF2B5EF4-FFF2-40B4-BE49-F238E27FC236}">
                  <a16:creationId xmlns:a16="http://schemas.microsoft.com/office/drawing/2014/main" id="{7D189F75-EA82-1D31-5126-8CFE163A09D6}"/>
                </a:ext>
              </a:extLst>
            </p:cNvPr>
            <p:cNvSpPr>
              <a:spLocks/>
            </p:cNvSpPr>
            <p:nvPr/>
          </p:nvSpPr>
          <p:spPr bwMode="auto">
            <a:xfrm>
              <a:off x="3750" y="1684"/>
              <a:ext cx="15" cy="16"/>
            </a:xfrm>
            <a:custGeom>
              <a:avLst/>
              <a:gdLst>
                <a:gd name="T0" fmla="*/ 69 w 7"/>
                <a:gd name="T1" fmla="*/ 85 h 7"/>
                <a:gd name="T2" fmla="*/ 0 w 7"/>
                <a:gd name="T3" fmla="*/ 0 h 7"/>
                <a:gd name="T4" fmla="*/ 0 60000 65536"/>
                <a:gd name="T5" fmla="*/ 0 60000 65536"/>
              </a:gdLst>
              <a:ahLst/>
              <a:cxnLst>
                <a:cxn ang="T4">
                  <a:pos x="T0" y="T1"/>
                </a:cxn>
                <a:cxn ang="T5">
                  <a:pos x="T2" y="T3"/>
                </a:cxn>
              </a:cxnLst>
              <a:rect l="0" t="0" r="r" b="b"/>
              <a:pathLst>
                <a:path w="7" h="7">
                  <a:moveTo>
                    <a:pt x="7" y="7"/>
                  </a:moveTo>
                  <a:cubicBezTo>
                    <a:pt x="5" y="4"/>
                    <a:pt x="3" y="2"/>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19" name="Freeform 2009">
              <a:extLst>
                <a:ext uri="{FF2B5EF4-FFF2-40B4-BE49-F238E27FC236}">
                  <a16:creationId xmlns:a16="http://schemas.microsoft.com/office/drawing/2014/main" id="{3975D576-4C31-137F-DEE8-C05BE24EC944}"/>
                </a:ext>
              </a:extLst>
            </p:cNvPr>
            <p:cNvSpPr>
              <a:spLocks/>
            </p:cNvSpPr>
            <p:nvPr/>
          </p:nvSpPr>
          <p:spPr bwMode="auto">
            <a:xfrm>
              <a:off x="3783" y="1643"/>
              <a:ext cx="17" cy="13"/>
            </a:xfrm>
            <a:custGeom>
              <a:avLst/>
              <a:gdLst>
                <a:gd name="T0" fmla="*/ 77 w 8"/>
                <a:gd name="T1" fmla="*/ 61 h 6"/>
                <a:gd name="T2" fmla="*/ 0 w 8"/>
                <a:gd name="T3" fmla="*/ 0 h 6"/>
                <a:gd name="T4" fmla="*/ 0 60000 65536"/>
                <a:gd name="T5" fmla="*/ 0 60000 65536"/>
              </a:gdLst>
              <a:ahLst/>
              <a:cxnLst>
                <a:cxn ang="T4">
                  <a:pos x="T0" y="T1"/>
                </a:cxn>
                <a:cxn ang="T5">
                  <a:pos x="T2" y="T3"/>
                </a:cxn>
              </a:cxnLst>
              <a:rect l="0" t="0" r="r" b="b"/>
              <a:pathLst>
                <a:path w="8" h="6">
                  <a:moveTo>
                    <a:pt x="8" y="6"/>
                  </a:moveTo>
                  <a:cubicBezTo>
                    <a:pt x="7" y="3"/>
                    <a:pt x="2" y="2"/>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0" name="Freeform 2010">
              <a:extLst>
                <a:ext uri="{FF2B5EF4-FFF2-40B4-BE49-F238E27FC236}">
                  <a16:creationId xmlns:a16="http://schemas.microsoft.com/office/drawing/2014/main" id="{BC4EE67B-3DC5-B695-810A-93438AFF1D30}"/>
                </a:ext>
              </a:extLst>
            </p:cNvPr>
            <p:cNvSpPr>
              <a:spLocks/>
            </p:cNvSpPr>
            <p:nvPr/>
          </p:nvSpPr>
          <p:spPr bwMode="auto">
            <a:xfrm>
              <a:off x="3818" y="1656"/>
              <a:ext cx="14" cy="17"/>
            </a:xfrm>
            <a:custGeom>
              <a:avLst/>
              <a:gdLst>
                <a:gd name="T0" fmla="*/ 0 w 7"/>
                <a:gd name="T1" fmla="*/ 77 h 8"/>
                <a:gd name="T2" fmla="*/ 56 w 7"/>
                <a:gd name="T3" fmla="*/ 0 h 8"/>
                <a:gd name="T4" fmla="*/ 0 60000 65536"/>
                <a:gd name="T5" fmla="*/ 0 60000 65536"/>
              </a:gdLst>
              <a:ahLst/>
              <a:cxnLst>
                <a:cxn ang="T4">
                  <a:pos x="T0" y="T1"/>
                </a:cxn>
                <a:cxn ang="T5">
                  <a:pos x="T2" y="T3"/>
                </a:cxn>
              </a:cxnLst>
              <a:rect l="0" t="0" r="r" b="b"/>
              <a:pathLst>
                <a:path w="7" h="8">
                  <a:moveTo>
                    <a:pt x="0" y="8"/>
                  </a:moveTo>
                  <a:cubicBezTo>
                    <a:pt x="1" y="4"/>
                    <a:pt x="4" y="3"/>
                    <a:pt x="7"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1" name="Freeform 2011">
              <a:extLst>
                <a:ext uri="{FF2B5EF4-FFF2-40B4-BE49-F238E27FC236}">
                  <a16:creationId xmlns:a16="http://schemas.microsoft.com/office/drawing/2014/main" id="{A624BC23-7A8A-7426-FFB6-E5B32DCC09F4}"/>
                </a:ext>
              </a:extLst>
            </p:cNvPr>
            <p:cNvSpPr>
              <a:spLocks/>
            </p:cNvSpPr>
            <p:nvPr/>
          </p:nvSpPr>
          <p:spPr bwMode="auto">
            <a:xfrm>
              <a:off x="3793" y="1691"/>
              <a:ext cx="13" cy="13"/>
            </a:xfrm>
            <a:custGeom>
              <a:avLst/>
              <a:gdLst>
                <a:gd name="T0" fmla="*/ 0 w 6"/>
                <a:gd name="T1" fmla="*/ 61 h 6"/>
                <a:gd name="T2" fmla="*/ 61 w 6"/>
                <a:gd name="T3" fmla="*/ 0 h 6"/>
                <a:gd name="T4" fmla="*/ 0 60000 65536"/>
                <a:gd name="T5" fmla="*/ 0 60000 65536"/>
              </a:gdLst>
              <a:ahLst/>
              <a:cxnLst>
                <a:cxn ang="T4">
                  <a:pos x="T0" y="T1"/>
                </a:cxn>
                <a:cxn ang="T5">
                  <a:pos x="T2" y="T3"/>
                </a:cxn>
              </a:cxnLst>
              <a:rect l="0" t="0" r="r" b="b"/>
              <a:pathLst>
                <a:path w="6" h="6">
                  <a:moveTo>
                    <a:pt x="0" y="6"/>
                  </a:moveTo>
                  <a:cubicBezTo>
                    <a:pt x="2" y="3"/>
                    <a:pt x="3" y="1"/>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2" name="Freeform 2012">
              <a:extLst>
                <a:ext uri="{FF2B5EF4-FFF2-40B4-BE49-F238E27FC236}">
                  <a16:creationId xmlns:a16="http://schemas.microsoft.com/office/drawing/2014/main" id="{C0588A5F-AA85-8B32-EF5A-3CF81ECDB589}"/>
                </a:ext>
              </a:extLst>
            </p:cNvPr>
            <p:cNvSpPr>
              <a:spLocks/>
            </p:cNvSpPr>
            <p:nvPr/>
          </p:nvSpPr>
          <p:spPr bwMode="auto">
            <a:xfrm>
              <a:off x="3775" y="1730"/>
              <a:ext cx="6" cy="20"/>
            </a:xfrm>
            <a:custGeom>
              <a:avLst/>
              <a:gdLst>
                <a:gd name="T0" fmla="*/ 8 w 3"/>
                <a:gd name="T1" fmla="*/ 0 h 9"/>
                <a:gd name="T2" fmla="*/ 24 w 3"/>
                <a:gd name="T3" fmla="*/ 98 h 9"/>
                <a:gd name="T4" fmla="*/ 0 60000 65536"/>
                <a:gd name="T5" fmla="*/ 0 60000 65536"/>
              </a:gdLst>
              <a:ahLst/>
              <a:cxnLst>
                <a:cxn ang="T4">
                  <a:pos x="T0" y="T1"/>
                </a:cxn>
                <a:cxn ang="T5">
                  <a:pos x="T2" y="T3"/>
                </a:cxn>
              </a:cxnLst>
              <a:rect l="0" t="0" r="r" b="b"/>
              <a:pathLst>
                <a:path w="3" h="9">
                  <a:moveTo>
                    <a:pt x="1" y="0"/>
                  </a:moveTo>
                  <a:cubicBezTo>
                    <a:pt x="1" y="3"/>
                    <a:pt x="0" y="7"/>
                    <a:pt x="3" y="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3" name="Freeform 2013">
              <a:extLst>
                <a:ext uri="{FF2B5EF4-FFF2-40B4-BE49-F238E27FC236}">
                  <a16:creationId xmlns:a16="http://schemas.microsoft.com/office/drawing/2014/main" id="{9E0C856B-A2D4-EB7E-349E-F242A4882F47}"/>
                </a:ext>
              </a:extLst>
            </p:cNvPr>
            <p:cNvSpPr>
              <a:spLocks/>
            </p:cNvSpPr>
            <p:nvPr/>
          </p:nvSpPr>
          <p:spPr bwMode="auto">
            <a:xfrm>
              <a:off x="3884" y="1571"/>
              <a:ext cx="59" cy="37"/>
            </a:xfrm>
            <a:custGeom>
              <a:avLst/>
              <a:gdLst>
                <a:gd name="T0" fmla="*/ 0 w 29"/>
                <a:gd name="T1" fmla="*/ 176 h 17"/>
                <a:gd name="T2" fmla="*/ 244 w 29"/>
                <a:gd name="T3" fmla="*/ 165 h 17"/>
                <a:gd name="T4" fmla="*/ 0 60000 65536"/>
                <a:gd name="T5" fmla="*/ 0 60000 65536"/>
              </a:gdLst>
              <a:ahLst/>
              <a:cxnLst>
                <a:cxn ang="T4">
                  <a:pos x="T0" y="T1"/>
                </a:cxn>
                <a:cxn ang="T5">
                  <a:pos x="T2" y="T3"/>
                </a:cxn>
              </a:cxnLst>
              <a:rect l="0" t="0" r="r" b="b"/>
              <a:pathLst>
                <a:path w="29" h="17">
                  <a:moveTo>
                    <a:pt x="0" y="17"/>
                  </a:moveTo>
                  <a:cubicBezTo>
                    <a:pt x="12" y="11"/>
                    <a:pt x="20" y="0"/>
                    <a:pt x="29" y="1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4" name="Freeform 2014">
              <a:extLst>
                <a:ext uri="{FF2B5EF4-FFF2-40B4-BE49-F238E27FC236}">
                  <a16:creationId xmlns:a16="http://schemas.microsoft.com/office/drawing/2014/main" id="{A2451D32-C749-1557-757E-04EFF22E0BC2}"/>
                </a:ext>
              </a:extLst>
            </p:cNvPr>
            <p:cNvSpPr>
              <a:spLocks/>
            </p:cNvSpPr>
            <p:nvPr/>
          </p:nvSpPr>
          <p:spPr bwMode="auto">
            <a:xfrm>
              <a:off x="3853" y="1546"/>
              <a:ext cx="51" cy="42"/>
            </a:xfrm>
            <a:custGeom>
              <a:avLst/>
              <a:gdLst>
                <a:gd name="T0" fmla="*/ 171 w 25"/>
                <a:gd name="T1" fmla="*/ 0 h 19"/>
                <a:gd name="T2" fmla="*/ 196 w 25"/>
                <a:gd name="T3" fmla="*/ 73 h 19"/>
                <a:gd name="T4" fmla="*/ 137 w 25"/>
                <a:gd name="T5" fmla="*/ 133 h 19"/>
                <a:gd name="T6" fmla="*/ 67 w 25"/>
                <a:gd name="T7" fmla="*/ 195 h 19"/>
                <a:gd name="T8" fmla="*/ 0 w 25"/>
                <a:gd name="T9" fmla="*/ 153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20" y="0"/>
                  </a:moveTo>
                  <a:cubicBezTo>
                    <a:pt x="22" y="2"/>
                    <a:pt x="25" y="4"/>
                    <a:pt x="23" y="7"/>
                  </a:cubicBezTo>
                  <a:cubicBezTo>
                    <a:pt x="22" y="10"/>
                    <a:pt x="18" y="11"/>
                    <a:pt x="16" y="12"/>
                  </a:cubicBezTo>
                  <a:cubicBezTo>
                    <a:pt x="13" y="14"/>
                    <a:pt x="12" y="17"/>
                    <a:pt x="8" y="18"/>
                  </a:cubicBezTo>
                  <a:cubicBezTo>
                    <a:pt x="6" y="19"/>
                    <a:pt x="0" y="14"/>
                    <a:pt x="0" y="1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5" name="Freeform 2015">
              <a:extLst>
                <a:ext uri="{FF2B5EF4-FFF2-40B4-BE49-F238E27FC236}">
                  <a16:creationId xmlns:a16="http://schemas.microsoft.com/office/drawing/2014/main" id="{DFC82B3F-26EC-F596-474C-54E19735046E}"/>
                </a:ext>
              </a:extLst>
            </p:cNvPr>
            <p:cNvSpPr>
              <a:spLocks/>
            </p:cNvSpPr>
            <p:nvPr/>
          </p:nvSpPr>
          <p:spPr bwMode="auto">
            <a:xfrm>
              <a:off x="3898" y="1566"/>
              <a:ext cx="14" cy="20"/>
            </a:xfrm>
            <a:custGeom>
              <a:avLst/>
              <a:gdLst>
                <a:gd name="T0" fmla="*/ 0 w 7"/>
                <a:gd name="T1" fmla="*/ 0 h 9"/>
                <a:gd name="T2" fmla="*/ 56 w 7"/>
                <a:gd name="T3" fmla="*/ 98 h 9"/>
                <a:gd name="T4" fmla="*/ 0 60000 65536"/>
                <a:gd name="T5" fmla="*/ 0 60000 65536"/>
              </a:gdLst>
              <a:ahLst/>
              <a:cxnLst>
                <a:cxn ang="T4">
                  <a:pos x="T0" y="T1"/>
                </a:cxn>
                <a:cxn ang="T5">
                  <a:pos x="T2" y="T3"/>
                </a:cxn>
              </a:cxnLst>
              <a:rect l="0" t="0" r="r" b="b"/>
              <a:pathLst>
                <a:path w="7" h="9">
                  <a:moveTo>
                    <a:pt x="0" y="0"/>
                  </a:moveTo>
                  <a:cubicBezTo>
                    <a:pt x="3" y="3"/>
                    <a:pt x="6" y="5"/>
                    <a:pt x="7" y="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6" name="Freeform 2016">
              <a:extLst>
                <a:ext uri="{FF2B5EF4-FFF2-40B4-BE49-F238E27FC236}">
                  <a16:creationId xmlns:a16="http://schemas.microsoft.com/office/drawing/2014/main" id="{F53E6A4E-7E25-A4FB-0324-F7FA5C883F47}"/>
                </a:ext>
              </a:extLst>
            </p:cNvPr>
            <p:cNvSpPr>
              <a:spLocks/>
            </p:cNvSpPr>
            <p:nvPr/>
          </p:nvSpPr>
          <p:spPr bwMode="auto">
            <a:xfrm>
              <a:off x="3927" y="1566"/>
              <a:ext cx="57" cy="20"/>
            </a:xfrm>
            <a:custGeom>
              <a:avLst/>
              <a:gdLst>
                <a:gd name="T0" fmla="*/ 0 w 28"/>
                <a:gd name="T1" fmla="*/ 98 h 9"/>
                <a:gd name="T2" fmla="*/ 204 w 28"/>
                <a:gd name="T3" fmla="*/ 44 h 9"/>
                <a:gd name="T4" fmla="*/ 236 w 28"/>
                <a:gd name="T5" fmla="*/ 89 h 9"/>
                <a:gd name="T6" fmla="*/ 0 60000 65536"/>
                <a:gd name="T7" fmla="*/ 0 60000 65536"/>
                <a:gd name="T8" fmla="*/ 0 60000 65536"/>
              </a:gdLst>
              <a:ahLst/>
              <a:cxnLst>
                <a:cxn ang="T6">
                  <a:pos x="T0" y="T1"/>
                </a:cxn>
                <a:cxn ang="T7">
                  <a:pos x="T2" y="T3"/>
                </a:cxn>
                <a:cxn ang="T8">
                  <a:pos x="T4" y="T5"/>
                </a:cxn>
              </a:cxnLst>
              <a:rect l="0" t="0" r="r" b="b"/>
              <a:pathLst>
                <a:path w="28" h="9">
                  <a:moveTo>
                    <a:pt x="0" y="9"/>
                  </a:moveTo>
                  <a:cubicBezTo>
                    <a:pt x="8" y="9"/>
                    <a:pt x="15" y="0"/>
                    <a:pt x="24" y="4"/>
                  </a:cubicBezTo>
                  <a:cubicBezTo>
                    <a:pt x="27" y="5"/>
                    <a:pt x="28" y="5"/>
                    <a:pt x="28" y="8"/>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7" name="Freeform 2017">
              <a:extLst>
                <a:ext uri="{FF2B5EF4-FFF2-40B4-BE49-F238E27FC236}">
                  <a16:creationId xmlns:a16="http://schemas.microsoft.com/office/drawing/2014/main" id="{3A5D5305-6976-5CCA-7E58-D5ABCC6B2FD3}"/>
                </a:ext>
              </a:extLst>
            </p:cNvPr>
            <p:cNvSpPr>
              <a:spLocks/>
            </p:cNvSpPr>
            <p:nvPr/>
          </p:nvSpPr>
          <p:spPr bwMode="auto">
            <a:xfrm>
              <a:off x="3906" y="1557"/>
              <a:ext cx="56" cy="18"/>
            </a:xfrm>
            <a:custGeom>
              <a:avLst/>
              <a:gdLst>
                <a:gd name="T0" fmla="*/ 241 w 27"/>
                <a:gd name="T1" fmla="*/ 81 h 8"/>
                <a:gd name="T2" fmla="*/ 141 w 27"/>
                <a:gd name="T3" fmla="*/ 25 h 8"/>
                <a:gd name="T4" fmla="*/ 0 w 27"/>
                <a:gd name="T5" fmla="*/ 92 h 8"/>
                <a:gd name="T6" fmla="*/ 0 60000 65536"/>
                <a:gd name="T7" fmla="*/ 0 60000 65536"/>
                <a:gd name="T8" fmla="*/ 0 60000 65536"/>
              </a:gdLst>
              <a:ahLst/>
              <a:cxnLst>
                <a:cxn ang="T6">
                  <a:pos x="T0" y="T1"/>
                </a:cxn>
                <a:cxn ang="T7">
                  <a:pos x="T2" y="T3"/>
                </a:cxn>
                <a:cxn ang="T8">
                  <a:pos x="T4" y="T5"/>
                </a:cxn>
              </a:cxnLst>
              <a:rect l="0" t="0" r="r" b="b"/>
              <a:pathLst>
                <a:path w="27" h="8">
                  <a:moveTo>
                    <a:pt x="27" y="7"/>
                  </a:moveTo>
                  <a:cubicBezTo>
                    <a:pt x="24" y="1"/>
                    <a:pt x="23" y="0"/>
                    <a:pt x="16" y="2"/>
                  </a:cubicBezTo>
                  <a:cubicBezTo>
                    <a:pt x="10" y="3"/>
                    <a:pt x="5" y="5"/>
                    <a:pt x="0" y="8"/>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8" name="Freeform 2018">
              <a:extLst>
                <a:ext uri="{FF2B5EF4-FFF2-40B4-BE49-F238E27FC236}">
                  <a16:creationId xmlns:a16="http://schemas.microsoft.com/office/drawing/2014/main" id="{B8174A21-2A1C-E5EA-A9C2-CFCBFF32C13B}"/>
                </a:ext>
              </a:extLst>
            </p:cNvPr>
            <p:cNvSpPr>
              <a:spLocks/>
            </p:cNvSpPr>
            <p:nvPr/>
          </p:nvSpPr>
          <p:spPr bwMode="auto">
            <a:xfrm>
              <a:off x="3945" y="1527"/>
              <a:ext cx="6" cy="33"/>
            </a:xfrm>
            <a:custGeom>
              <a:avLst/>
              <a:gdLst>
                <a:gd name="T0" fmla="*/ 0 w 3"/>
                <a:gd name="T1" fmla="*/ 0 h 15"/>
                <a:gd name="T2" fmla="*/ 0 w 3"/>
                <a:gd name="T3" fmla="*/ 161 h 15"/>
                <a:gd name="T4" fmla="*/ 0 60000 65536"/>
                <a:gd name="T5" fmla="*/ 0 60000 65536"/>
              </a:gdLst>
              <a:ahLst/>
              <a:cxnLst>
                <a:cxn ang="T4">
                  <a:pos x="T0" y="T1"/>
                </a:cxn>
                <a:cxn ang="T5">
                  <a:pos x="T2" y="T3"/>
                </a:cxn>
              </a:cxnLst>
              <a:rect l="0" t="0" r="r" b="b"/>
              <a:pathLst>
                <a:path w="3" h="15">
                  <a:moveTo>
                    <a:pt x="0" y="0"/>
                  </a:moveTo>
                  <a:cubicBezTo>
                    <a:pt x="2" y="4"/>
                    <a:pt x="3" y="12"/>
                    <a:pt x="0" y="1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29" name="Freeform 2019">
              <a:extLst>
                <a:ext uri="{FF2B5EF4-FFF2-40B4-BE49-F238E27FC236}">
                  <a16:creationId xmlns:a16="http://schemas.microsoft.com/office/drawing/2014/main" id="{F707693B-B244-32BE-9D40-FCCE5D23916D}"/>
                </a:ext>
              </a:extLst>
            </p:cNvPr>
            <p:cNvSpPr>
              <a:spLocks/>
            </p:cNvSpPr>
            <p:nvPr/>
          </p:nvSpPr>
          <p:spPr bwMode="auto">
            <a:xfrm>
              <a:off x="3900" y="1564"/>
              <a:ext cx="16" cy="4"/>
            </a:xfrm>
            <a:custGeom>
              <a:avLst/>
              <a:gdLst>
                <a:gd name="T0" fmla="*/ 0 w 8"/>
                <a:gd name="T1" fmla="*/ 0 h 2"/>
                <a:gd name="T2" fmla="*/ 64 w 8"/>
                <a:gd name="T3" fmla="*/ 16 h 2"/>
                <a:gd name="T4" fmla="*/ 0 60000 65536"/>
                <a:gd name="T5" fmla="*/ 0 60000 65536"/>
              </a:gdLst>
              <a:ahLst/>
              <a:cxnLst>
                <a:cxn ang="T4">
                  <a:pos x="T0" y="T1"/>
                </a:cxn>
                <a:cxn ang="T5">
                  <a:pos x="T2" y="T3"/>
                </a:cxn>
              </a:cxnLst>
              <a:rect l="0" t="0" r="r" b="b"/>
              <a:pathLst>
                <a:path w="8" h="2">
                  <a:moveTo>
                    <a:pt x="0" y="0"/>
                  </a:moveTo>
                  <a:cubicBezTo>
                    <a:pt x="2" y="1"/>
                    <a:pt x="5" y="2"/>
                    <a:pt x="8"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0" name="Freeform 2020">
              <a:extLst>
                <a:ext uri="{FF2B5EF4-FFF2-40B4-BE49-F238E27FC236}">
                  <a16:creationId xmlns:a16="http://schemas.microsoft.com/office/drawing/2014/main" id="{159E0838-6D53-A2EF-58C7-E7C73E065C07}"/>
                </a:ext>
              </a:extLst>
            </p:cNvPr>
            <p:cNvSpPr>
              <a:spLocks/>
            </p:cNvSpPr>
            <p:nvPr/>
          </p:nvSpPr>
          <p:spPr bwMode="auto">
            <a:xfrm>
              <a:off x="3976" y="1560"/>
              <a:ext cx="55" cy="15"/>
            </a:xfrm>
            <a:custGeom>
              <a:avLst/>
              <a:gdLst>
                <a:gd name="T0" fmla="*/ 0 w 27"/>
                <a:gd name="T1" fmla="*/ 60 h 7"/>
                <a:gd name="T2" fmla="*/ 120 w 27"/>
                <a:gd name="T3" fmla="*/ 19 h 7"/>
                <a:gd name="T4" fmla="*/ 196 w 27"/>
                <a:gd name="T5" fmla="*/ 9 h 7"/>
                <a:gd name="T6" fmla="*/ 228 w 27"/>
                <a:gd name="T7" fmla="*/ 69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7">
                  <a:moveTo>
                    <a:pt x="0" y="6"/>
                  </a:moveTo>
                  <a:cubicBezTo>
                    <a:pt x="5" y="5"/>
                    <a:pt x="9" y="3"/>
                    <a:pt x="14" y="2"/>
                  </a:cubicBezTo>
                  <a:cubicBezTo>
                    <a:pt x="17" y="2"/>
                    <a:pt x="21" y="0"/>
                    <a:pt x="23" y="1"/>
                  </a:cubicBezTo>
                  <a:cubicBezTo>
                    <a:pt x="26" y="2"/>
                    <a:pt x="26" y="5"/>
                    <a:pt x="27"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1" name="Freeform 2021">
              <a:extLst>
                <a:ext uri="{FF2B5EF4-FFF2-40B4-BE49-F238E27FC236}">
                  <a16:creationId xmlns:a16="http://schemas.microsoft.com/office/drawing/2014/main" id="{A3D39ED0-2E2F-CD12-D5E0-713400A94C5C}"/>
                </a:ext>
              </a:extLst>
            </p:cNvPr>
            <p:cNvSpPr>
              <a:spLocks/>
            </p:cNvSpPr>
            <p:nvPr/>
          </p:nvSpPr>
          <p:spPr bwMode="auto">
            <a:xfrm>
              <a:off x="4025" y="1546"/>
              <a:ext cx="64" cy="20"/>
            </a:xfrm>
            <a:custGeom>
              <a:avLst/>
              <a:gdLst>
                <a:gd name="T0" fmla="*/ 0 w 31"/>
                <a:gd name="T1" fmla="*/ 64 h 9"/>
                <a:gd name="T2" fmla="*/ 213 w 31"/>
                <a:gd name="T3" fmla="*/ 20 h 9"/>
                <a:gd name="T4" fmla="*/ 264 w 31"/>
                <a:gd name="T5" fmla="*/ 98 h 9"/>
                <a:gd name="T6" fmla="*/ 0 60000 65536"/>
                <a:gd name="T7" fmla="*/ 0 60000 65536"/>
                <a:gd name="T8" fmla="*/ 0 60000 65536"/>
              </a:gdLst>
              <a:ahLst/>
              <a:cxnLst>
                <a:cxn ang="T6">
                  <a:pos x="T0" y="T1"/>
                </a:cxn>
                <a:cxn ang="T7">
                  <a:pos x="T2" y="T3"/>
                </a:cxn>
                <a:cxn ang="T8">
                  <a:pos x="T4" y="T5"/>
                </a:cxn>
              </a:cxnLst>
              <a:rect l="0" t="0" r="r" b="b"/>
              <a:pathLst>
                <a:path w="31" h="9">
                  <a:moveTo>
                    <a:pt x="0" y="6"/>
                  </a:moveTo>
                  <a:cubicBezTo>
                    <a:pt x="2" y="0"/>
                    <a:pt x="20" y="2"/>
                    <a:pt x="24" y="2"/>
                  </a:cubicBezTo>
                  <a:cubicBezTo>
                    <a:pt x="30" y="2"/>
                    <a:pt x="31" y="3"/>
                    <a:pt x="30" y="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2" name="Freeform 2022">
              <a:extLst>
                <a:ext uri="{FF2B5EF4-FFF2-40B4-BE49-F238E27FC236}">
                  <a16:creationId xmlns:a16="http://schemas.microsoft.com/office/drawing/2014/main" id="{A88D2ED0-C1CB-AB6C-CB5A-94A8154160E4}"/>
                </a:ext>
              </a:extLst>
            </p:cNvPr>
            <p:cNvSpPr>
              <a:spLocks/>
            </p:cNvSpPr>
            <p:nvPr/>
          </p:nvSpPr>
          <p:spPr bwMode="auto">
            <a:xfrm>
              <a:off x="4084" y="1540"/>
              <a:ext cx="56" cy="33"/>
            </a:xfrm>
            <a:custGeom>
              <a:avLst/>
              <a:gdLst>
                <a:gd name="T0" fmla="*/ 0 w 27"/>
                <a:gd name="T1" fmla="*/ 64 h 15"/>
                <a:gd name="T2" fmla="*/ 207 w 27"/>
                <a:gd name="T3" fmla="*/ 44 h 15"/>
                <a:gd name="T4" fmla="*/ 241 w 27"/>
                <a:gd name="T5" fmla="*/ 97 h 15"/>
                <a:gd name="T6" fmla="*/ 232 w 27"/>
                <a:gd name="T7" fmla="*/ 161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15">
                  <a:moveTo>
                    <a:pt x="0" y="6"/>
                  </a:moveTo>
                  <a:cubicBezTo>
                    <a:pt x="1" y="0"/>
                    <a:pt x="18" y="3"/>
                    <a:pt x="23" y="4"/>
                  </a:cubicBezTo>
                  <a:cubicBezTo>
                    <a:pt x="26" y="5"/>
                    <a:pt x="26" y="5"/>
                    <a:pt x="27" y="9"/>
                  </a:cubicBezTo>
                  <a:cubicBezTo>
                    <a:pt x="27" y="10"/>
                    <a:pt x="27" y="14"/>
                    <a:pt x="26" y="1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3" name="Freeform 2023">
              <a:extLst>
                <a:ext uri="{FF2B5EF4-FFF2-40B4-BE49-F238E27FC236}">
                  <a16:creationId xmlns:a16="http://schemas.microsoft.com/office/drawing/2014/main" id="{BA3A3E8E-B053-9D2F-2659-CEC78CB4FBCE}"/>
                </a:ext>
              </a:extLst>
            </p:cNvPr>
            <p:cNvSpPr>
              <a:spLocks/>
            </p:cNvSpPr>
            <p:nvPr/>
          </p:nvSpPr>
          <p:spPr bwMode="auto">
            <a:xfrm>
              <a:off x="3949" y="1516"/>
              <a:ext cx="47" cy="28"/>
            </a:xfrm>
            <a:custGeom>
              <a:avLst/>
              <a:gdLst>
                <a:gd name="T0" fmla="*/ 0 w 23"/>
                <a:gd name="T1" fmla="*/ 129 h 13"/>
                <a:gd name="T2" fmla="*/ 147 w 23"/>
                <a:gd name="T3" fmla="*/ 101 h 13"/>
                <a:gd name="T4" fmla="*/ 172 w 23"/>
                <a:gd name="T5" fmla="*/ 0 h 13"/>
                <a:gd name="T6" fmla="*/ 0 60000 65536"/>
                <a:gd name="T7" fmla="*/ 0 60000 65536"/>
                <a:gd name="T8" fmla="*/ 0 60000 65536"/>
              </a:gdLst>
              <a:ahLst/>
              <a:cxnLst>
                <a:cxn ang="T6">
                  <a:pos x="T0" y="T1"/>
                </a:cxn>
                <a:cxn ang="T7">
                  <a:pos x="T2" y="T3"/>
                </a:cxn>
                <a:cxn ang="T8">
                  <a:pos x="T4" y="T5"/>
                </a:cxn>
              </a:cxnLst>
              <a:rect l="0" t="0" r="r" b="b"/>
              <a:pathLst>
                <a:path w="23" h="13">
                  <a:moveTo>
                    <a:pt x="0" y="13"/>
                  </a:moveTo>
                  <a:cubicBezTo>
                    <a:pt x="5" y="13"/>
                    <a:pt x="12" y="13"/>
                    <a:pt x="17" y="10"/>
                  </a:cubicBezTo>
                  <a:cubicBezTo>
                    <a:pt x="23" y="7"/>
                    <a:pt x="19" y="4"/>
                    <a:pt x="2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4" name="Freeform 2024">
              <a:extLst>
                <a:ext uri="{FF2B5EF4-FFF2-40B4-BE49-F238E27FC236}">
                  <a16:creationId xmlns:a16="http://schemas.microsoft.com/office/drawing/2014/main" id="{1D015AB6-BDA5-357C-468F-5CAB0D33E613}"/>
                </a:ext>
              </a:extLst>
            </p:cNvPr>
            <p:cNvSpPr>
              <a:spLocks/>
            </p:cNvSpPr>
            <p:nvPr/>
          </p:nvSpPr>
          <p:spPr bwMode="auto">
            <a:xfrm>
              <a:off x="3984" y="1538"/>
              <a:ext cx="10" cy="26"/>
            </a:xfrm>
            <a:custGeom>
              <a:avLst/>
              <a:gdLst>
                <a:gd name="T0" fmla="*/ 0 w 5"/>
                <a:gd name="T1" fmla="*/ 0 h 12"/>
                <a:gd name="T2" fmla="*/ 40 w 5"/>
                <a:gd name="T3" fmla="*/ 121 h 12"/>
                <a:gd name="T4" fmla="*/ 0 60000 65536"/>
                <a:gd name="T5" fmla="*/ 0 60000 65536"/>
              </a:gdLst>
              <a:ahLst/>
              <a:cxnLst>
                <a:cxn ang="T4">
                  <a:pos x="T0" y="T1"/>
                </a:cxn>
                <a:cxn ang="T5">
                  <a:pos x="T2" y="T3"/>
                </a:cxn>
              </a:cxnLst>
              <a:rect l="0" t="0" r="r" b="b"/>
              <a:pathLst>
                <a:path w="5" h="12">
                  <a:moveTo>
                    <a:pt x="0" y="0"/>
                  </a:moveTo>
                  <a:cubicBezTo>
                    <a:pt x="4" y="2"/>
                    <a:pt x="5" y="8"/>
                    <a:pt x="5" y="1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5" name="Freeform 2025">
              <a:extLst>
                <a:ext uri="{FF2B5EF4-FFF2-40B4-BE49-F238E27FC236}">
                  <a16:creationId xmlns:a16="http://schemas.microsoft.com/office/drawing/2014/main" id="{8D8200E0-C18C-F281-7E4F-D62F468CAA0C}"/>
                </a:ext>
              </a:extLst>
            </p:cNvPr>
            <p:cNvSpPr>
              <a:spLocks/>
            </p:cNvSpPr>
            <p:nvPr/>
          </p:nvSpPr>
          <p:spPr bwMode="auto">
            <a:xfrm>
              <a:off x="3953" y="1544"/>
              <a:ext cx="4" cy="18"/>
            </a:xfrm>
            <a:custGeom>
              <a:avLst/>
              <a:gdLst>
                <a:gd name="T0" fmla="*/ 16 w 2"/>
                <a:gd name="T1" fmla="*/ 0 h 8"/>
                <a:gd name="T2" fmla="*/ 8 w 2"/>
                <a:gd name="T3" fmla="*/ 92 h 8"/>
                <a:gd name="T4" fmla="*/ 0 60000 65536"/>
                <a:gd name="T5" fmla="*/ 0 60000 65536"/>
              </a:gdLst>
              <a:ahLst/>
              <a:cxnLst>
                <a:cxn ang="T4">
                  <a:pos x="T0" y="T1"/>
                </a:cxn>
                <a:cxn ang="T5">
                  <a:pos x="T2" y="T3"/>
                </a:cxn>
              </a:cxnLst>
              <a:rect l="0" t="0" r="r" b="b"/>
              <a:pathLst>
                <a:path w="2" h="8">
                  <a:moveTo>
                    <a:pt x="2" y="0"/>
                  </a:moveTo>
                  <a:cubicBezTo>
                    <a:pt x="0" y="2"/>
                    <a:pt x="0" y="6"/>
                    <a:pt x="1" y="8"/>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6" name="Freeform 2026">
              <a:extLst>
                <a:ext uri="{FF2B5EF4-FFF2-40B4-BE49-F238E27FC236}">
                  <a16:creationId xmlns:a16="http://schemas.microsoft.com/office/drawing/2014/main" id="{741F1440-7FC6-534A-786D-2D98CBE75341}"/>
                </a:ext>
              </a:extLst>
            </p:cNvPr>
            <p:cNvSpPr>
              <a:spLocks/>
            </p:cNvSpPr>
            <p:nvPr/>
          </p:nvSpPr>
          <p:spPr bwMode="auto">
            <a:xfrm>
              <a:off x="3990" y="1509"/>
              <a:ext cx="45" cy="33"/>
            </a:xfrm>
            <a:custGeom>
              <a:avLst/>
              <a:gdLst>
                <a:gd name="T0" fmla="*/ 0 w 22"/>
                <a:gd name="T1" fmla="*/ 150 h 15"/>
                <a:gd name="T2" fmla="*/ 96 w 22"/>
                <a:gd name="T3" fmla="*/ 141 h 15"/>
                <a:gd name="T4" fmla="*/ 172 w 22"/>
                <a:gd name="T5" fmla="*/ 117 h 15"/>
                <a:gd name="T6" fmla="*/ 180 w 22"/>
                <a:gd name="T7" fmla="*/ 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15">
                  <a:moveTo>
                    <a:pt x="0" y="14"/>
                  </a:moveTo>
                  <a:cubicBezTo>
                    <a:pt x="3" y="15"/>
                    <a:pt x="7" y="13"/>
                    <a:pt x="11" y="13"/>
                  </a:cubicBezTo>
                  <a:cubicBezTo>
                    <a:pt x="14" y="13"/>
                    <a:pt x="18" y="13"/>
                    <a:pt x="20" y="11"/>
                  </a:cubicBezTo>
                  <a:cubicBezTo>
                    <a:pt x="22" y="9"/>
                    <a:pt x="22" y="2"/>
                    <a:pt x="21"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7" name="Freeform 2027">
              <a:extLst>
                <a:ext uri="{FF2B5EF4-FFF2-40B4-BE49-F238E27FC236}">
                  <a16:creationId xmlns:a16="http://schemas.microsoft.com/office/drawing/2014/main" id="{FA90EAF5-DE97-8DFD-A551-CFD2ADEFF559}"/>
                </a:ext>
              </a:extLst>
            </p:cNvPr>
            <p:cNvSpPr>
              <a:spLocks/>
            </p:cNvSpPr>
            <p:nvPr/>
          </p:nvSpPr>
          <p:spPr bwMode="auto">
            <a:xfrm>
              <a:off x="4029" y="1536"/>
              <a:ext cx="6" cy="15"/>
            </a:xfrm>
            <a:custGeom>
              <a:avLst/>
              <a:gdLst>
                <a:gd name="T0" fmla="*/ 0 w 3"/>
                <a:gd name="T1" fmla="*/ 0 h 7"/>
                <a:gd name="T2" fmla="*/ 16 w 3"/>
                <a:gd name="T3" fmla="*/ 69 h 7"/>
                <a:gd name="T4" fmla="*/ 0 60000 65536"/>
                <a:gd name="T5" fmla="*/ 0 60000 65536"/>
              </a:gdLst>
              <a:ahLst/>
              <a:cxnLst>
                <a:cxn ang="T4">
                  <a:pos x="T0" y="T1"/>
                </a:cxn>
                <a:cxn ang="T5">
                  <a:pos x="T2" y="T3"/>
                </a:cxn>
              </a:cxnLst>
              <a:rect l="0" t="0" r="r" b="b"/>
              <a:pathLst>
                <a:path w="3" h="7">
                  <a:moveTo>
                    <a:pt x="0" y="0"/>
                  </a:moveTo>
                  <a:cubicBezTo>
                    <a:pt x="1" y="2"/>
                    <a:pt x="3" y="5"/>
                    <a:pt x="2"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8" name="Freeform 2028">
              <a:extLst>
                <a:ext uri="{FF2B5EF4-FFF2-40B4-BE49-F238E27FC236}">
                  <a16:creationId xmlns:a16="http://schemas.microsoft.com/office/drawing/2014/main" id="{24F3D880-5CD7-09FA-2DA8-B8EEF4E20BA9}"/>
                </a:ext>
              </a:extLst>
            </p:cNvPr>
            <p:cNvSpPr>
              <a:spLocks/>
            </p:cNvSpPr>
            <p:nvPr/>
          </p:nvSpPr>
          <p:spPr bwMode="auto">
            <a:xfrm>
              <a:off x="4035" y="1503"/>
              <a:ext cx="45" cy="26"/>
            </a:xfrm>
            <a:custGeom>
              <a:avLst/>
              <a:gdLst>
                <a:gd name="T0" fmla="*/ 0 w 22"/>
                <a:gd name="T1" fmla="*/ 93 h 12"/>
                <a:gd name="T2" fmla="*/ 164 w 22"/>
                <a:gd name="T3" fmla="*/ 93 h 12"/>
                <a:gd name="T4" fmla="*/ 188 w 22"/>
                <a:gd name="T5" fmla="*/ 0 h 12"/>
                <a:gd name="T6" fmla="*/ 0 60000 65536"/>
                <a:gd name="T7" fmla="*/ 0 60000 65536"/>
                <a:gd name="T8" fmla="*/ 0 60000 65536"/>
              </a:gdLst>
              <a:ahLst/>
              <a:cxnLst>
                <a:cxn ang="T6">
                  <a:pos x="T0" y="T1"/>
                </a:cxn>
                <a:cxn ang="T7">
                  <a:pos x="T2" y="T3"/>
                </a:cxn>
                <a:cxn ang="T8">
                  <a:pos x="T4" y="T5"/>
                </a:cxn>
              </a:cxnLst>
              <a:rect l="0" t="0" r="r" b="b"/>
              <a:pathLst>
                <a:path w="22" h="12">
                  <a:moveTo>
                    <a:pt x="0" y="9"/>
                  </a:moveTo>
                  <a:cubicBezTo>
                    <a:pt x="5" y="9"/>
                    <a:pt x="15" y="12"/>
                    <a:pt x="19" y="9"/>
                  </a:cubicBezTo>
                  <a:cubicBezTo>
                    <a:pt x="21" y="7"/>
                    <a:pt x="22" y="2"/>
                    <a:pt x="22"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39" name="Freeform 2029">
              <a:extLst>
                <a:ext uri="{FF2B5EF4-FFF2-40B4-BE49-F238E27FC236}">
                  <a16:creationId xmlns:a16="http://schemas.microsoft.com/office/drawing/2014/main" id="{6648690F-C55C-F10A-3A92-2A5E5709E05A}"/>
                </a:ext>
              </a:extLst>
            </p:cNvPr>
            <p:cNvSpPr>
              <a:spLocks/>
            </p:cNvSpPr>
            <p:nvPr/>
          </p:nvSpPr>
          <p:spPr bwMode="auto">
            <a:xfrm>
              <a:off x="4068" y="1525"/>
              <a:ext cx="6" cy="26"/>
            </a:xfrm>
            <a:custGeom>
              <a:avLst/>
              <a:gdLst>
                <a:gd name="T0" fmla="*/ 0 w 3"/>
                <a:gd name="T1" fmla="*/ 0 h 12"/>
                <a:gd name="T2" fmla="*/ 8 w 3"/>
                <a:gd name="T3" fmla="*/ 121 h 12"/>
                <a:gd name="T4" fmla="*/ 0 60000 65536"/>
                <a:gd name="T5" fmla="*/ 0 60000 65536"/>
              </a:gdLst>
              <a:ahLst/>
              <a:cxnLst>
                <a:cxn ang="T4">
                  <a:pos x="T0" y="T1"/>
                </a:cxn>
                <a:cxn ang="T5">
                  <a:pos x="T2" y="T3"/>
                </a:cxn>
              </a:cxnLst>
              <a:rect l="0" t="0" r="r" b="b"/>
              <a:pathLst>
                <a:path w="3" h="12">
                  <a:moveTo>
                    <a:pt x="0" y="0"/>
                  </a:moveTo>
                  <a:cubicBezTo>
                    <a:pt x="3" y="3"/>
                    <a:pt x="3" y="9"/>
                    <a:pt x="1" y="1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0" name="Freeform 2030">
              <a:extLst>
                <a:ext uri="{FF2B5EF4-FFF2-40B4-BE49-F238E27FC236}">
                  <a16:creationId xmlns:a16="http://schemas.microsoft.com/office/drawing/2014/main" id="{0205BD6F-9DAA-991E-2F24-8841217309A6}"/>
                </a:ext>
              </a:extLst>
            </p:cNvPr>
            <p:cNvSpPr>
              <a:spLocks/>
            </p:cNvSpPr>
            <p:nvPr/>
          </p:nvSpPr>
          <p:spPr bwMode="auto">
            <a:xfrm>
              <a:off x="4072" y="1542"/>
              <a:ext cx="19" cy="2"/>
            </a:xfrm>
            <a:custGeom>
              <a:avLst/>
              <a:gdLst>
                <a:gd name="T0" fmla="*/ 0 w 9"/>
                <a:gd name="T1" fmla="*/ 0 h 1"/>
                <a:gd name="T2" fmla="*/ 84 w 9"/>
                <a:gd name="T3" fmla="*/ 8 h 1"/>
                <a:gd name="T4" fmla="*/ 0 60000 65536"/>
                <a:gd name="T5" fmla="*/ 0 60000 65536"/>
              </a:gdLst>
              <a:ahLst/>
              <a:cxnLst>
                <a:cxn ang="T4">
                  <a:pos x="T0" y="T1"/>
                </a:cxn>
                <a:cxn ang="T5">
                  <a:pos x="T2" y="T3"/>
                </a:cxn>
              </a:cxnLst>
              <a:rect l="0" t="0" r="r" b="b"/>
              <a:pathLst>
                <a:path w="9" h="1">
                  <a:moveTo>
                    <a:pt x="0" y="0"/>
                  </a:moveTo>
                  <a:cubicBezTo>
                    <a:pt x="3" y="1"/>
                    <a:pt x="6" y="1"/>
                    <a:pt x="9" y="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1" name="Freeform 2031">
              <a:extLst>
                <a:ext uri="{FF2B5EF4-FFF2-40B4-BE49-F238E27FC236}">
                  <a16:creationId xmlns:a16="http://schemas.microsoft.com/office/drawing/2014/main" id="{9682A558-C707-B88B-08B6-CE584A153458}"/>
                </a:ext>
              </a:extLst>
            </p:cNvPr>
            <p:cNvSpPr>
              <a:spLocks/>
            </p:cNvSpPr>
            <p:nvPr/>
          </p:nvSpPr>
          <p:spPr bwMode="auto">
            <a:xfrm>
              <a:off x="4078" y="1514"/>
              <a:ext cx="45" cy="28"/>
            </a:xfrm>
            <a:custGeom>
              <a:avLst/>
              <a:gdLst>
                <a:gd name="T0" fmla="*/ 0 w 22"/>
                <a:gd name="T1" fmla="*/ 28 h 13"/>
                <a:gd name="T2" fmla="*/ 172 w 22"/>
                <a:gd name="T3" fmla="*/ 52 h 13"/>
                <a:gd name="T4" fmla="*/ 172 w 22"/>
                <a:gd name="T5" fmla="*/ 129 h 13"/>
                <a:gd name="T6" fmla="*/ 0 60000 65536"/>
                <a:gd name="T7" fmla="*/ 0 60000 65536"/>
                <a:gd name="T8" fmla="*/ 0 60000 65536"/>
              </a:gdLst>
              <a:ahLst/>
              <a:cxnLst>
                <a:cxn ang="T6">
                  <a:pos x="T0" y="T1"/>
                </a:cxn>
                <a:cxn ang="T7">
                  <a:pos x="T2" y="T3"/>
                </a:cxn>
                <a:cxn ang="T8">
                  <a:pos x="T4" y="T5"/>
                </a:cxn>
              </a:cxnLst>
              <a:rect l="0" t="0" r="r" b="b"/>
              <a:pathLst>
                <a:path w="22" h="13">
                  <a:moveTo>
                    <a:pt x="0" y="3"/>
                  </a:moveTo>
                  <a:cubicBezTo>
                    <a:pt x="5" y="2"/>
                    <a:pt x="16" y="0"/>
                    <a:pt x="20" y="5"/>
                  </a:cubicBezTo>
                  <a:cubicBezTo>
                    <a:pt x="22" y="7"/>
                    <a:pt x="21" y="13"/>
                    <a:pt x="20" y="13"/>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2" name="Freeform 2032">
              <a:extLst>
                <a:ext uri="{FF2B5EF4-FFF2-40B4-BE49-F238E27FC236}">
                  <a16:creationId xmlns:a16="http://schemas.microsoft.com/office/drawing/2014/main" id="{B325ED27-E003-B494-E6FC-FE092D9C29F2}"/>
                </a:ext>
              </a:extLst>
            </p:cNvPr>
            <p:cNvSpPr>
              <a:spLocks/>
            </p:cNvSpPr>
            <p:nvPr/>
          </p:nvSpPr>
          <p:spPr bwMode="auto">
            <a:xfrm>
              <a:off x="4119" y="1503"/>
              <a:ext cx="6" cy="19"/>
            </a:xfrm>
            <a:custGeom>
              <a:avLst/>
              <a:gdLst>
                <a:gd name="T0" fmla="*/ 0 w 3"/>
                <a:gd name="T1" fmla="*/ 84 h 9"/>
                <a:gd name="T2" fmla="*/ 16 w 3"/>
                <a:gd name="T3" fmla="*/ 0 h 9"/>
                <a:gd name="T4" fmla="*/ 0 60000 65536"/>
                <a:gd name="T5" fmla="*/ 0 60000 65536"/>
              </a:gdLst>
              <a:ahLst/>
              <a:cxnLst>
                <a:cxn ang="T4">
                  <a:pos x="T0" y="T1"/>
                </a:cxn>
                <a:cxn ang="T5">
                  <a:pos x="T2" y="T3"/>
                </a:cxn>
              </a:cxnLst>
              <a:rect l="0" t="0" r="r" b="b"/>
              <a:pathLst>
                <a:path w="3" h="9">
                  <a:moveTo>
                    <a:pt x="0" y="9"/>
                  </a:moveTo>
                  <a:cubicBezTo>
                    <a:pt x="1" y="7"/>
                    <a:pt x="3" y="2"/>
                    <a:pt x="2"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3" name="Freeform 2033">
              <a:extLst>
                <a:ext uri="{FF2B5EF4-FFF2-40B4-BE49-F238E27FC236}">
                  <a16:creationId xmlns:a16="http://schemas.microsoft.com/office/drawing/2014/main" id="{C07DE8C3-6C52-E0A5-D214-A8DF2616829D}"/>
                </a:ext>
              </a:extLst>
            </p:cNvPr>
            <p:cNvSpPr>
              <a:spLocks/>
            </p:cNvSpPr>
            <p:nvPr/>
          </p:nvSpPr>
          <p:spPr bwMode="auto">
            <a:xfrm>
              <a:off x="4140" y="1553"/>
              <a:ext cx="51" cy="24"/>
            </a:xfrm>
            <a:custGeom>
              <a:avLst/>
              <a:gdLst>
                <a:gd name="T0" fmla="*/ 0 w 25"/>
                <a:gd name="T1" fmla="*/ 9 h 11"/>
                <a:gd name="T2" fmla="*/ 92 w 25"/>
                <a:gd name="T3" fmla="*/ 9 h 11"/>
                <a:gd name="T4" fmla="*/ 188 w 25"/>
                <a:gd name="T5" fmla="*/ 20 h 11"/>
                <a:gd name="T6" fmla="*/ 196 w 25"/>
                <a:gd name="T7" fmla="*/ 113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5" h="11">
                  <a:moveTo>
                    <a:pt x="0" y="1"/>
                  </a:moveTo>
                  <a:cubicBezTo>
                    <a:pt x="4" y="1"/>
                    <a:pt x="7" y="0"/>
                    <a:pt x="11" y="1"/>
                  </a:cubicBezTo>
                  <a:cubicBezTo>
                    <a:pt x="13" y="1"/>
                    <a:pt x="20" y="0"/>
                    <a:pt x="22" y="2"/>
                  </a:cubicBezTo>
                  <a:cubicBezTo>
                    <a:pt x="25" y="4"/>
                    <a:pt x="24" y="8"/>
                    <a:pt x="23" y="1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4" name="Freeform 2034">
              <a:extLst>
                <a:ext uri="{FF2B5EF4-FFF2-40B4-BE49-F238E27FC236}">
                  <a16:creationId xmlns:a16="http://schemas.microsoft.com/office/drawing/2014/main" id="{91AEFF58-3944-A378-979C-CD519C21002D}"/>
                </a:ext>
              </a:extLst>
            </p:cNvPr>
            <p:cNvSpPr>
              <a:spLocks/>
            </p:cNvSpPr>
            <p:nvPr/>
          </p:nvSpPr>
          <p:spPr bwMode="auto">
            <a:xfrm>
              <a:off x="4187" y="1560"/>
              <a:ext cx="43" cy="32"/>
            </a:xfrm>
            <a:custGeom>
              <a:avLst/>
              <a:gdLst>
                <a:gd name="T0" fmla="*/ 0 w 21"/>
                <a:gd name="T1" fmla="*/ 9 h 15"/>
                <a:gd name="T2" fmla="*/ 172 w 21"/>
                <a:gd name="T3" fmla="*/ 60 h 15"/>
                <a:gd name="T4" fmla="*/ 156 w 21"/>
                <a:gd name="T5" fmla="*/ 145 h 15"/>
                <a:gd name="T6" fmla="*/ 0 60000 65536"/>
                <a:gd name="T7" fmla="*/ 0 60000 65536"/>
                <a:gd name="T8" fmla="*/ 0 60000 65536"/>
              </a:gdLst>
              <a:ahLst/>
              <a:cxnLst>
                <a:cxn ang="T6">
                  <a:pos x="T0" y="T1"/>
                </a:cxn>
                <a:cxn ang="T7">
                  <a:pos x="T2" y="T3"/>
                </a:cxn>
                <a:cxn ang="T8">
                  <a:pos x="T4" y="T5"/>
                </a:cxn>
              </a:cxnLst>
              <a:rect l="0" t="0" r="r" b="b"/>
              <a:pathLst>
                <a:path w="21" h="15">
                  <a:moveTo>
                    <a:pt x="0" y="1"/>
                  </a:moveTo>
                  <a:cubicBezTo>
                    <a:pt x="4" y="0"/>
                    <a:pt x="17" y="2"/>
                    <a:pt x="20" y="6"/>
                  </a:cubicBezTo>
                  <a:cubicBezTo>
                    <a:pt x="21" y="8"/>
                    <a:pt x="19" y="14"/>
                    <a:pt x="18" y="1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5" name="Freeform 2035">
              <a:extLst>
                <a:ext uri="{FF2B5EF4-FFF2-40B4-BE49-F238E27FC236}">
                  <a16:creationId xmlns:a16="http://schemas.microsoft.com/office/drawing/2014/main" id="{73071535-23FA-6BC0-DE28-04116F957FAC}"/>
                </a:ext>
              </a:extLst>
            </p:cNvPr>
            <p:cNvSpPr>
              <a:spLocks/>
            </p:cNvSpPr>
            <p:nvPr/>
          </p:nvSpPr>
          <p:spPr bwMode="auto">
            <a:xfrm>
              <a:off x="4123" y="1522"/>
              <a:ext cx="43" cy="31"/>
            </a:xfrm>
            <a:custGeom>
              <a:avLst/>
              <a:gdLst>
                <a:gd name="T0" fmla="*/ 0 w 21"/>
                <a:gd name="T1" fmla="*/ 20 h 14"/>
                <a:gd name="T2" fmla="*/ 164 w 21"/>
                <a:gd name="T3" fmla="*/ 35 h 14"/>
                <a:gd name="T4" fmla="*/ 164 w 21"/>
                <a:gd name="T5" fmla="*/ 153 h 14"/>
                <a:gd name="T6" fmla="*/ 0 60000 65536"/>
                <a:gd name="T7" fmla="*/ 0 60000 65536"/>
                <a:gd name="T8" fmla="*/ 0 60000 65536"/>
              </a:gdLst>
              <a:ahLst/>
              <a:cxnLst>
                <a:cxn ang="T6">
                  <a:pos x="T0" y="T1"/>
                </a:cxn>
                <a:cxn ang="T7">
                  <a:pos x="T2" y="T3"/>
                </a:cxn>
                <a:cxn ang="T8">
                  <a:pos x="T4" y="T5"/>
                </a:cxn>
              </a:cxnLst>
              <a:rect l="0" t="0" r="r" b="b"/>
              <a:pathLst>
                <a:path w="21" h="14">
                  <a:moveTo>
                    <a:pt x="0" y="2"/>
                  </a:moveTo>
                  <a:cubicBezTo>
                    <a:pt x="4" y="1"/>
                    <a:pt x="15" y="0"/>
                    <a:pt x="19" y="3"/>
                  </a:cubicBezTo>
                  <a:cubicBezTo>
                    <a:pt x="21" y="5"/>
                    <a:pt x="21" y="12"/>
                    <a:pt x="19" y="1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6" name="Freeform 2036">
              <a:extLst>
                <a:ext uri="{FF2B5EF4-FFF2-40B4-BE49-F238E27FC236}">
                  <a16:creationId xmlns:a16="http://schemas.microsoft.com/office/drawing/2014/main" id="{540D643B-5756-E3EF-DA58-261BBDD0D0EC}"/>
                </a:ext>
              </a:extLst>
            </p:cNvPr>
            <p:cNvSpPr>
              <a:spLocks/>
            </p:cNvSpPr>
            <p:nvPr/>
          </p:nvSpPr>
          <p:spPr bwMode="auto">
            <a:xfrm>
              <a:off x="4162" y="1529"/>
              <a:ext cx="50" cy="33"/>
            </a:xfrm>
            <a:custGeom>
              <a:avLst/>
              <a:gdLst>
                <a:gd name="T0" fmla="*/ 0 w 24"/>
                <a:gd name="T1" fmla="*/ 9 h 15"/>
                <a:gd name="T2" fmla="*/ 208 w 24"/>
                <a:gd name="T3" fmla="*/ 53 h 15"/>
                <a:gd name="T4" fmla="*/ 200 w 24"/>
                <a:gd name="T5" fmla="*/ 161 h 15"/>
                <a:gd name="T6" fmla="*/ 0 60000 65536"/>
                <a:gd name="T7" fmla="*/ 0 60000 65536"/>
                <a:gd name="T8" fmla="*/ 0 60000 65536"/>
              </a:gdLst>
              <a:ahLst/>
              <a:cxnLst>
                <a:cxn ang="T6">
                  <a:pos x="T0" y="T1"/>
                </a:cxn>
                <a:cxn ang="T7">
                  <a:pos x="T2" y="T3"/>
                </a:cxn>
                <a:cxn ang="T8">
                  <a:pos x="T4" y="T5"/>
                </a:cxn>
              </a:cxnLst>
              <a:rect l="0" t="0" r="r" b="b"/>
              <a:pathLst>
                <a:path w="24" h="15">
                  <a:moveTo>
                    <a:pt x="0" y="1"/>
                  </a:moveTo>
                  <a:cubicBezTo>
                    <a:pt x="4" y="0"/>
                    <a:pt x="21" y="0"/>
                    <a:pt x="23" y="5"/>
                  </a:cubicBezTo>
                  <a:cubicBezTo>
                    <a:pt x="24" y="6"/>
                    <a:pt x="23" y="15"/>
                    <a:pt x="22" y="1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7" name="Freeform 2037">
              <a:extLst>
                <a:ext uri="{FF2B5EF4-FFF2-40B4-BE49-F238E27FC236}">
                  <a16:creationId xmlns:a16="http://schemas.microsoft.com/office/drawing/2014/main" id="{F6BF64B7-1B50-44B7-0565-97D3E3BFA43A}"/>
                </a:ext>
              </a:extLst>
            </p:cNvPr>
            <p:cNvSpPr>
              <a:spLocks/>
            </p:cNvSpPr>
            <p:nvPr/>
          </p:nvSpPr>
          <p:spPr bwMode="auto">
            <a:xfrm>
              <a:off x="4212" y="1538"/>
              <a:ext cx="43" cy="33"/>
            </a:xfrm>
            <a:custGeom>
              <a:avLst/>
              <a:gdLst>
                <a:gd name="T0" fmla="*/ 0 w 21"/>
                <a:gd name="T1" fmla="*/ 9 h 15"/>
                <a:gd name="T2" fmla="*/ 172 w 21"/>
                <a:gd name="T3" fmla="*/ 64 h 15"/>
                <a:gd name="T4" fmla="*/ 164 w 21"/>
                <a:gd name="T5" fmla="*/ 161 h 15"/>
                <a:gd name="T6" fmla="*/ 0 60000 65536"/>
                <a:gd name="T7" fmla="*/ 0 60000 65536"/>
                <a:gd name="T8" fmla="*/ 0 60000 65536"/>
              </a:gdLst>
              <a:ahLst/>
              <a:cxnLst>
                <a:cxn ang="T6">
                  <a:pos x="T0" y="T1"/>
                </a:cxn>
                <a:cxn ang="T7">
                  <a:pos x="T2" y="T3"/>
                </a:cxn>
                <a:cxn ang="T8">
                  <a:pos x="T4" y="T5"/>
                </a:cxn>
              </a:cxnLst>
              <a:rect l="0" t="0" r="r" b="b"/>
              <a:pathLst>
                <a:path w="21" h="15">
                  <a:moveTo>
                    <a:pt x="0" y="1"/>
                  </a:moveTo>
                  <a:cubicBezTo>
                    <a:pt x="5" y="0"/>
                    <a:pt x="17" y="2"/>
                    <a:pt x="20" y="6"/>
                  </a:cubicBezTo>
                  <a:cubicBezTo>
                    <a:pt x="21" y="8"/>
                    <a:pt x="21" y="15"/>
                    <a:pt x="19" y="1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8" name="Freeform 2038">
              <a:extLst>
                <a:ext uri="{FF2B5EF4-FFF2-40B4-BE49-F238E27FC236}">
                  <a16:creationId xmlns:a16="http://schemas.microsoft.com/office/drawing/2014/main" id="{66B0F059-2158-A2D5-5D6A-1C854F0E1F5D}"/>
                </a:ext>
              </a:extLst>
            </p:cNvPr>
            <p:cNvSpPr>
              <a:spLocks/>
            </p:cNvSpPr>
            <p:nvPr/>
          </p:nvSpPr>
          <p:spPr bwMode="auto">
            <a:xfrm>
              <a:off x="4173" y="1507"/>
              <a:ext cx="4" cy="20"/>
            </a:xfrm>
            <a:custGeom>
              <a:avLst/>
              <a:gdLst>
                <a:gd name="T0" fmla="*/ 0 w 2"/>
                <a:gd name="T1" fmla="*/ 98 h 9"/>
                <a:gd name="T2" fmla="*/ 16 w 2"/>
                <a:gd name="T3" fmla="*/ 0 h 9"/>
                <a:gd name="T4" fmla="*/ 0 60000 65536"/>
                <a:gd name="T5" fmla="*/ 0 60000 65536"/>
              </a:gdLst>
              <a:ahLst/>
              <a:cxnLst>
                <a:cxn ang="T4">
                  <a:pos x="T0" y="T1"/>
                </a:cxn>
                <a:cxn ang="T5">
                  <a:pos x="T2" y="T3"/>
                </a:cxn>
              </a:cxnLst>
              <a:rect l="0" t="0" r="r" b="b"/>
              <a:pathLst>
                <a:path w="2" h="9">
                  <a:moveTo>
                    <a:pt x="0" y="9"/>
                  </a:moveTo>
                  <a:cubicBezTo>
                    <a:pt x="1" y="6"/>
                    <a:pt x="2" y="3"/>
                    <a:pt x="2"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49" name="Freeform 2039">
              <a:extLst>
                <a:ext uri="{FF2B5EF4-FFF2-40B4-BE49-F238E27FC236}">
                  <a16:creationId xmlns:a16="http://schemas.microsoft.com/office/drawing/2014/main" id="{DA0BA869-0657-3EC7-4621-8BB11BCE77D9}"/>
                </a:ext>
              </a:extLst>
            </p:cNvPr>
            <p:cNvSpPr>
              <a:spLocks/>
            </p:cNvSpPr>
            <p:nvPr/>
          </p:nvSpPr>
          <p:spPr bwMode="auto">
            <a:xfrm>
              <a:off x="4224" y="1522"/>
              <a:ext cx="4" cy="18"/>
            </a:xfrm>
            <a:custGeom>
              <a:avLst/>
              <a:gdLst>
                <a:gd name="T0" fmla="*/ 0 w 2"/>
                <a:gd name="T1" fmla="*/ 92 h 8"/>
                <a:gd name="T2" fmla="*/ 8 w 2"/>
                <a:gd name="T3" fmla="*/ 0 h 8"/>
                <a:gd name="T4" fmla="*/ 0 60000 65536"/>
                <a:gd name="T5" fmla="*/ 0 60000 65536"/>
              </a:gdLst>
              <a:ahLst/>
              <a:cxnLst>
                <a:cxn ang="T4">
                  <a:pos x="T0" y="T1"/>
                </a:cxn>
                <a:cxn ang="T5">
                  <a:pos x="T2" y="T3"/>
                </a:cxn>
              </a:cxnLst>
              <a:rect l="0" t="0" r="r" b="b"/>
              <a:pathLst>
                <a:path w="2" h="8">
                  <a:moveTo>
                    <a:pt x="0" y="8"/>
                  </a:moveTo>
                  <a:cubicBezTo>
                    <a:pt x="2" y="5"/>
                    <a:pt x="1" y="2"/>
                    <a:pt x="1"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0" name="Freeform 2040">
              <a:extLst>
                <a:ext uri="{FF2B5EF4-FFF2-40B4-BE49-F238E27FC236}">
                  <a16:creationId xmlns:a16="http://schemas.microsoft.com/office/drawing/2014/main" id="{806D2805-D562-56C5-0006-50ACC5E7B645}"/>
                </a:ext>
              </a:extLst>
            </p:cNvPr>
            <p:cNvSpPr>
              <a:spLocks/>
            </p:cNvSpPr>
            <p:nvPr/>
          </p:nvSpPr>
          <p:spPr bwMode="auto">
            <a:xfrm>
              <a:off x="4220" y="1562"/>
              <a:ext cx="20" cy="9"/>
            </a:xfrm>
            <a:custGeom>
              <a:avLst/>
              <a:gdLst>
                <a:gd name="T0" fmla="*/ 0 w 10"/>
                <a:gd name="T1" fmla="*/ 11 h 4"/>
                <a:gd name="T2" fmla="*/ 80 w 10"/>
                <a:gd name="T3" fmla="*/ 45 h 4"/>
                <a:gd name="T4" fmla="*/ 0 60000 65536"/>
                <a:gd name="T5" fmla="*/ 0 60000 65536"/>
              </a:gdLst>
              <a:ahLst/>
              <a:cxnLst>
                <a:cxn ang="T4">
                  <a:pos x="T0" y="T1"/>
                </a:cxn>
                <a:cxn ang="T5">
                  <a:pos x="T2" y="T3"/>
                </a:cxn>
              </a:cxnLst>
              <a:rect l="0" t="0" r="r" b="b"/>
              <a:pathLst>
                <a:path w="10" h="4">
                  <a:moveTo>
                    <a:pt x="0" y="1"/>
                  </a:moveTo>
                  <a:cubicBezTo>
                    <a:pt x="4" y="0"/>
                    <a:pt x="6" y="2"/>
                    <a:pt x="10" y="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1" name="Freeform 2041">
              <a:extLst>
                <a:ext uri="{FF2B5EF4-FFF2-40B4-BE49-F238E27FC236}">
                  <a16:creationId xmlns:a16="http://schemas.microsoft.com/office/drawing/2014/main" id="{B09BE4F0-4536-E140-D224-5BB4F9CD14EE}"/>
                </a:ext>
              </a:extLst>
            </p:cNvPr>
            <p:cNvSpPr>
              <a:spLocks/>
            </p:cNvSpPr>
            <p:nvPr/>
          </p:nvSpPr>
          <p:spPr bwMode="auto">
            <a:xfrm>
              <a:off x="4183" y="1555"/>
              <a:ext cx="16" cy="5"/>
            </a:xfrm>
            <a:custGeom>
              <a:avLst/>
              <a:gdLst>
                <a:gd name="T0" fmla="*/ 0 w 8"/>
                <a:gd name="T1" fmla="*/ 0 h 2"/>
                <a:gd name="T2" fmla="*/ 64 w 8"/>
                <a:gd name="T3" fmla="*/ 33 h 2"/>
                <a:gd name="T4" fmla="*/ 0 60000 65536"/>
                <a:gd name="T5" fmla="*/ 0 60000 65536"/>
              </a:gdLst>
              <a:ahLst/>
              <a:cxnLst>
                <a:cxn ang="T4">
                  <a:pos x="T0" y="T1"/>
                </a:cxn>
                <a:cxn ang="T5">
                  <a:pos x="T2" y="T3"/>
                </a:cxn>
              </a:cxnLst>
              <a:rect l="0" t="0" r="r" b="b"/>
              <a:pathLst>
                <a:path w="8" h="2">
                  <a:moveTo>
                    <a:pt x="0" y="0"/>
                  </a:moveTo>
                  <a:cubicBezTo>
                    <a:pt x="3" y="1"/>
                    <a:pt x="5" y="1"/>
                    <a:pt x="8"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2" name="Freeform 2042">
              <a:extLst>
                <a:ext uri="{FF2B5EF4-FFF2-40B4-BE49-F238E27FC236}">
                  <a16:creationId xmlns:a16="http://schemas.microsoft.com/office/drawing/2014/main" id="{83A87126-EE30-EC6C-7A9B-4A5D25F9FC0C}"/>
                </a:ext>
              </a:extLst>
            </p:cNvPr>
            <p:cNvSpPr>
              <a:spLocks/>
            </p:cNvSpPr>
            <p:nvPr/>
          </p:nvSpPr>
          <p:spPr bwMode="auto">
            <a:xfrm>
              <a:off x="4140" y="1555"/>
              <a:ext cx="12" cy="13"/>
            </a:xfrm>
            <a:custGeom>
              <a:avLst/>
              <a:gdLst>
                <a:gd name="T0" fmla="*/ 48 w 6"/>
                <a:gd name="T1" fmla="*/ 0 h 6"/>
                <a:gd name="T2" fmla="*/ 0 w 6"/>
                <a:gd name="T3" fmla="*/ 61 h 6"/>
                <a:gd name="T4" fmla="*/ 0 60000 65536"/>
                <a:gd name="T5" fmla="*/ 0 60000 65536"/>
              </a:gdLst>
              <a:ahLst/>
              <a:cxnLst>
                <a:cxn ang="T4">
                  <a:pos x="T0" y="T1"/>
                </a:cxn>
                <a:cxn ang="T5">
                  <a:pos x="T2" y="T3"/>
                </a:cxn>
              </a:cxnLst>
              <a:rect l="0" t="0" r="r" b="b"/>
              <a:pathLst>
                <a:path w="6" h="6">
                  <a:moveTo>
                    <a:pt x="6" y="0"/>
                  </a:moveTo>
                  <a:cubicBezTo>
                    <a:pt x="4" y="1"/>
                    <a:pt x="0" y="3"/>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3" name="Freeform 2043">
              <a:extLst>
                <a:ext uri="{FF2B5EF4-FFF2-40B4-BE49-F238E27FC236}">
                  <a16:creationId xmlns:a16="http://schemas.microsoft.com/office/drawing/2014/main" id="{AA83B7FB-F93D-7859-F049-8D4BC3558C56}"/>
                </a:ext>
              </a:extLst>
            </p:cNvPr>
            <p:cNvSpPr>
              <a:spLocks/>
            </p:cNvSpPr>
            <p:nvPr/>
          </p:nvSpPr>
          <p:spPr bwMode="auto">
            <a:xfrm>
              <a:off x="3859" y="1606"/>
              <a:ext cx="43" cy="28"/>
            </a:xfrm>
            <a:custGeom>
              <a:avLst/>
              <a:gdLst>
                <a:gd name="T0" fmla="*/ 0 w 21"/>
                <a:gd name="T1" fmla="*/ 129 h 13"/>
                <a:gd name="T2" fmla="*/ 121 w 21"/>
                <a:gd name="T3" fmla="*/ 9 h 13"/>
                <a:gd name="T4" fmla="*/ 180 w 21"/>
                <a:gd name="T5" fmla="*/ 101 h 13"/>
                <a:gd name="T6" fmla="*/ 0 60000 65536"/>
                <a:gd name="T7" fmla="*/ 0 60000 65536"/>
                <a:gd name="T8" fmla="*/ 0 60000 65536"/>
              </a:gdLst>
              <a:ahLst/>
              <a:cxnLst>
                <a:cxn ang="T6">
                  <a:pos x="T0" y="T1"/>
                </a:cxn>
                <a:cxn ang="T7">
                  <a:pos x="T2" y="T3"/>
                </a:cxn>
                <a:cxn ang="T8">
                  <a:pos x="T4" y="T5"/>
                </a:cxn>
              </a:cxnLst>
              <a:rect l="0" t="0" r="r" b="b"/>
              <a:pathLst>
                <a:path w="21" h="13">
                  <a:moveTo>
                    <a:pt x="0" y="13"/>
                  </a:moveTo>
                  <a:cubicBezTo>
                    <a:pt x="4" y="5"/>
                    <a:pt x="12" y="0"/>
                    <a:pt x="14" y="1"/>
                  </a:cubicBezTo>
                  <a:cubicBezTo>
                    <a:pt x="17" y="2"/>
                    <a:pt x="21" y="10"/>
                    <a:pt x="21" y="1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4" name="Freeform 2044">
              <a:extLst>
                <a:ext uri="{FF2B5EF4-FFF2-40B4-BE49-F238E27FC236}">
                  <a16:creationId xmlns:a16="http://schemas.microsoft.com/office/drawing/2014/main" id="{1A1BCDB4-D8CB-AEAD-CE19-4E1795C96650}"/>
                </a:ext>
              </a:extLst>
            </p:cNvPr>
            <p:cNvSpPr>
              <a:spLocks/>
            </p:cNvSpPr>
            <p:nvPr/>
          </p:nvSpPr>
          <p:spPr bwMode="auto">
            <a:xfrm>
              <a:off x="3820" y="1606"/>
              <a:ext cx="12" cy="30"/>
            </a:xfrm>
            <a:custGeom>
              <a:avLst/>
              <a:gdLst>
                <a:gd name="T0" fmla="*/ 16 w 6"/>
                <a:gd name="T1" fmla="*/ 137 h 14"/>
                <a:gd name="T2" fmla="*/ 48 w 6"/>
                <a:gd name="T3" fmla="*/ 88 h 14"/>
                <a:gd name="T4" fmla="*/ 0 w 6"/>
                <a:gd name="T5" fmla="*/ 0 h 14"/>
                <a:gd name="T6" fmla="*/ 0 60000 65536"/>
                <a:gd name="T7" fmla="*/ 0 60000 65536"/>
                <a:gd name="T8" fmla="*/ 0 60000 65536"/>
              </a:gdLst>
              <a:ahLst/>
              <a:cxnLst>
                <a:cxn ang="T6">
                  <a:pos x="T0" y="T1"/>
                </a:cxn>
                <a:cxn ang="T7">
                  <a:pos x="T2" y="T3"/>
                </a:cxn>
                <a:cxn ang="T8">
                  <a:pos x="T4" y="T5"/>
                </a:cxn>
              </a:cxnLst>
              <a:rect l="0" t="0" r="r" b="b"/>
              <a:pathLst>
                <a:path w="6" h="14">
                  <a:moveTo>
                    <a:pt x="2" y="14"/>
                  </a:moveTo>
                  <a:cubicBezTo>
                    <a:pt x="6" y="12"/>
                    <a:pt x="6" y="10"/>
                    <a:pt x="6" y="9"/>
                  </a:cubicBezTo>
                  <a:cubicBezTo>
                    <a:pt x="6" y="8"/>
                    <a:pt x="0" y="0"/>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5" name="Freeform 2045">
              <a:extLst>
                <a:ext uri="{FF2B5EF4-FFF2-40B4-BE49-F238E27FC236}">
                  <a16:creationId xmlns:a16="http://schemas.microsoft.com/office/drawing/2014/main" id="{45A6E0C5-6AFB-1914-D047-529FEC4C7FD4}"/>
                </a:ext>
              </a:extLst>
            </p:cNvPr>
            <p:cNvSpPr>
              <a:spLocks/>
            </p:cNvSpPr>
            <p:nvPr/>
          </p:nvSpPr>
          <p:spPr bwMode="auto">
            <a:xfrm>
              <a:off x="3832" y="1588"/>
              <a:ext cx="37" cy="37"/>
            </a:xfrm>
            <a:custGeom>
              <a:avLst/>
              <a:gdLst>
                <a:gd name="T0" fmla="*/ 0 w 18"/>
                <a:gd name="T1" fmla="*/ 176 h 17"/>
                <a:gd name="T2" fmla="*/ 156 w 18"/>
                <a:gd name="T3" fmla="*/ 0 h 17"/>
                <a:gd name="T4" fmla="*/ 0 60000 65536"/>
                <a:gd name="T5" fmla="*/ 0 60000 65536"/>
              </a:gdLst>
              <a:ahLst/>
              <a:cxnLst>
                <a:cxn ang="T4">
                  <a:pos x="T0" y="T1"/>
                </a:cxn>
                <a:cxn ang="T5">
                  <a:pos x="T2" y="T3"/>
                </a:cxn>
              </a:cxnLst>
              <a:rect l="0" t="0" r="r" b="b"/>
              <a:pathLst>
                <a:path w="18" h="17">
                  <a:moveTo>
                    <a:pt x="0" y="17"/>
                  </a:moveTo>
                  <a:cubicBezTo>
                    <a:pt x="5" y="13"/>
                    <a:pt x="17" y="1"/>
                    <a:pt x="18"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6" name="Freeform 2046">
              <a:extLst>
                <a:ext uri="{FF2B5EF4-FFF2-40B4-BE49-F238E27FC236}">
                  <a16:creationId xmlns:a16="http://schemas.microsoft.com/office/drawing/2014/main" id="{1688BC64-E735-BB00-91F2-473471E07704}"/>
                </a:ext>
              </a:extLst>
            </p:cNvPr>
            <p:cNvSpPr>
              <a:spLocks/>
            </p:cNvSpPr>
            <p:nvPr/>
          </p:nvSpPr>
          <p:spPr bwMode="auto">
            <a:xfrm>
              <a:off x="3859" y="1601"/>
              <a:ext cx="14" cy="13"/>
            </a:xfrm>
            <a:custGeom>
              <a:avLst/>
              <a:gdLst>
                <a:gd name="T0" fmla="*/ 0 w 7"/>
                <a:gd name="T1" fmla="*/ 0 h 6"/>
                <a:gd name="T2" fmla="*/ 56 w 7"/>
                <a:gd name="T3" fmla="*/ 61 h 6"/>
                <a:gd name="T4" fmla="*/ 0 60000 65536"/>
                <a:gd name="T5" fmla="*/ 0 60000 65536"/>
              </a:gdLst>
              <a:ahLst/>
              <a:cxnLst>
                <a:cxn ang="T4">
                  <a:pos x="T0" y="T1"/>
                </a:cxn>
                <a:cxn ang="T5">
                  <a:pos x="T2" y="T3"/>
                </a:cxn>
              </a:cxnLst>
              <a:rect l="0" t="0" r="r" b="b"/>
              <a:pathLst>
                <a:path w="7" h="6">
                  <a:moveTo>
                    <a:pt x="0" y="0"/>
                  </a:moveTo>
                  <a:cubicBezTo>
                    <a:pt x="4" y="2"/>
                    <a:pt x="7" y="6"/>
                    <a:pt x="7"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7" name="Freeform 2047">
              <a:extLst>
                <a:ext uri="{FF2B5EF4-FFF2-40B4-BE49-F238E27FC236}">
                  <a16:creationId xmlns:a16="http://schemas.microsoft.com/office/drawing/2014/main" id="{A751A459-C79F-D325-735A-52FA8C9ED8D5}"/>
                </a:ext>
              </a:extLst>
            </p:cNvPr>
            <p:cNvSpPr>
              <a:spLocks/>
            </p:cNvSpPr>
            <p:nvPr/>
          </p:nvSpPr>
          <p:spPr bwMode="auto">
            <a:xfrm>
              <a:off x="4490" y="2003"/>
              <a:ext cx="33" cy="68"/>
            </a:xfrm>
            <a:custGeom>
              <a:avLst/>
              <a:gdLst>
                <a:gd name="T0" fmla="*/ 107 w 16"/>
                <a:gd name="T1" fmla="*/ 327 h 31"/>
                <a:gd name="T2" fmla="*/ 0 w 16"/>
                <a:gd name="T3" fmla="*/ 0 h 31"/>
                <a:gd name="T4" fmla="*/ 0 60000 65536"/>
                <a:gd name="T5" fmla="*/ 0 60000 65536"/>
              </a:gdLst>
              <a:ahLst/>
              <a:cxnLst>
                <a:cxn ang="T4">
                  <a:pos x="T0" y="T1"/>
                </a:cxn>
                <a:cxn ang="T5">
                  <a:pos x="T2" y="T3"/>
                </a:cxn>
              </a:cxnLst>
              <a:rect l="0" t="0" r="r" b="b"/>
              <a:pathLst>
                <a:path w="16" h="31">
                  <a:moveTo>
                    <a:pt x="12" y="31"/>
                  </a:moveTo>
                  <a:cubicBezTo>
                    <a:pt x="16" y="15"/>
                    <a:pt x="12" y="8"/>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8" name="Freeform 2048">
              <a:extLst>
                <a:ext uri="{FF2B5EF4-FFF2-40B4-BE49-F238E27FC236}">
                  <a16:creationId xmlns:a16="http://schemas.microsoft.com/office/drawing/2014/main" id="{D93CAF35-2709-B5B9-2390-E9015007D377}"/>
                </a:ext>
              </a:extLst>
            </p:cNvPr>
            <p:cNvSpPr>
              <a:spLocks/>
            </p:cNvSpPr>
            <p:nvPr/>
          </p:nvSpPr>
          <p:spPr bwMode="auto">
            <a:xfrm>
              <a:off x="4478" y="1949"/>
              <a:ext cx="35" cy="68"/>
            </a:xfrm>
            <a:custGeom>
              <a:avLst/>
              <a:gdLst>
                <a:gd name="T0" fmla="*/ 132 w 17"/>
                <a:gd name="T1" fmla="*/ 327 h 31"/>
                <a:gd name="T2" fmla="*/ 0 w 17"/>
                <a:gd name="T3" fmla="*/ 0 h 31"/>
                <a:gd name="T4" fmla="*/ 0 60000 65536"/>
                <a:gd name="T5" fmla="*/ 0 60000 65536"/>
              </a:gdLst>
              <a:ahLst/>
              <a:cxnLst>
                <a:cxn ang="T4">
                  <a:pos x="T0" y="T1"/>
                </a:cxn>
                <a:cxn ang="T5">
                  <a:pos x="T2" y="T3"/>
                </a:cxn>
              </a:cxnLst>
              <a:rect l="0" t="0" r="r" b="b"/>
              <a:pathLst>
                <a:path w="17" h="31">
                  <a:moveTo>
                    <a:pt x="15" y="31"/>
                  </a:moveTo>
                  <a:cubicBezTo>
                    <a:pt x="15" y="18"/>
                    <a:pt x="17" y="0"/>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59" name="Freeform 2049">
              <a:extLst>
                <a:ext uri="{FF2B5EF4-FFF2-40B4-BE49-F238E27FC236}">
                  <a16:creationId xmlns:a16="http://schemas.microsoft.com/office/drawing/2014/main" id="{CABF8B71-6D36-6BF8-68D6-9050E785060D}"/>
                </a:ext>
              </a:extLst>
            </p:cNvPr>
            <p:cNvSpPr>
              <a:spLocks/>
            </p:cNvSpPr>
            <p:nvPr/>
          </p:nvSpPr>
          <p:spPr bwMode="auto">
            <a:xfrm>
              <a:off x="4517" y="2041"/>
              <a:ext cx="25" cy="28"/>
            </a:xfrm>
            <a:custGeom>
              <a:avLst/>
              <a:gdLst>
                <a:gd name="T0" fmla="*/ 108 w 12"/>
                <a:gd name="T1" fmla="*/ 129 h 13"/>
                <a:gd name="T2" fmla="*/ 73 w 12"/>
                <a:gd name="T3" fmla="*/ 19 h 13"/>
                <a:gd name="T4" fmla="*/ 0 w 12"/>
                <a:gd name="T5" fmla="*/ 0 h 13"/>
                <a:gd name="T6" fmla="*/ 0 60000 65536"/>
                <a:gd name="T7" fmla="*/ 0 60000 65536"/>
                <a:gd name="T8" fmla="*/ 0 60000 65536"/>
              </a:gdLst>
              <a:ahLst/>
              <a:cxnLst>
                <a:cxn ang="T6">
                  <a:pos x="T0" y="T1"/>
                </a:cxn>
                <a:cxn ang="T7">
                  <a:pos x="T2" y="T3"/>
                </a:cxn>
                <a:cxn ang="T8">
                  <a:pos x="T4" y="T5"/>
                </a:cxn>
              </a:cxnLst>
              <a:rect l="0" t="0" r="r" b="b"/>
              <a:pathLst>
                <a:path w="12" h="13">
                  <a:moveTo>
                    <a:pt x="12" y="13"/>
                  </a:moveTo>
                  <a:cubicBezTo>
                    <a:pt x="12" y="9"/>
                    <a:pt x="12" y="5"/>
                    <a:pt x="8" y="2"/>
                  </a:cubicBezTo>
                  <a:cubicBezTo>
                    <a:pt x="6" y="1"/>
                    <a:pt x="2" y="1"/>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0" name="Freeform 2050">
              <a:extLst>
                <a:ext uri="{FF2B5EF4-FFF2-40B4-BE49-F238E27FC236}">
                  <a16:creationId xmlns:a16="http://schemas.microsoft.com/office/drawing/2014/main" id="{DBD33831-9393-CD69-CC58-D2EA683A2CB8}"/>
                </a:ext>
              </a:extLst>
            </p:cNvPr>
            <p:cNvSpPr>
              <a:spLocks/>
            </p:cNvSpPr>
            <p:nvPr/>
          </p:nvSpPr>
          <p:spPr bwMode="auto">
            <a:xfrm>
              <a:off x="4511" y="2001"/>
              <a:ext cx="31" cy="44"/>
            </a:xfrm>
            <a:custGeom>
              <a:avLst/>
              <a:gdLst>
                <a:gd name="T0" fmla="*/ 116 w 15"/>
                <a:gd name="T1" fmla="*/ 213 h 20"/>
                <a:gd name="T2" fmla="*/ 81 w 15"/>
                <a:gd name="T3" fmla="*/ 20 h 20"/>
                <a:gd name="T4" fmla="*/ 17 w 15"/>
                <a:gd name="T5" fmla="*/ 0 h 20"/>
                <a:gd name="T6" fmla="*/ 0 w 15"/>
                <a:gd name="T7" fmla="*/ 0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0">
                  <a:moveTo>
                    <a:pt x="13" y="20"/>
                  </a:moveTo>
                  <a:cubicBezTo>
                    <a:pt x="12" y="14"/>
                    <a:pt x="15" y="6"/>
                    <a:pt x="9" y="2"/>
                  </a:cubicBezTo>
                  <a:cubicBezTo>
                    <a:pt x="6" y="0"/>
                    <a:pt x="4" y="0"/>
                    <a:pt x="2" y="0"/>
                  </a:cubicBezTo>
                  <a:cubicBezTo>
                    <a:pt x="1" y="0"/>
                    <a:pt x="0" y="0"/>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1" name="Freeform 2051">
              <a:extLst>
                <a:ext uri="{FF2B5EF4-FFF2-40B4-BE49-F238E27FC236}">
                  <a16:creationId xmlns:a16="http://schemas.microsoft.com/office/drawing/2014/main" id="{CF58B915-3548-2804-2E43-F84E0A84CB9B}"/>
                </a:ext>
              </a:extLst>
            </p:cNvPr>
            <p:cNvSpPr>
              <a:spLocks/>
            </p:cNvSpPr>
            <p:nvPr/>
          </p:nvSpPr>
          <p:spPr bwMode="auto">
            <a:xfrm>
              <a:off x="4535" y="2014"/>
              <a:ext cx="21" cy="5"/>
            </a:xfrm>
            <a:custGeom>
              <a:avLst/>
              <a:gdLst>
                <a:gd name="T0" fmla="*/ 92 w 10"/>
                <a:gd name="T1" fmla="*/ 33 h 2"/>
                <a:gd name="T2" fmla="*/ 0 w 10"/>
                <a:gd name="T3" fmla="*/ 33 h 2"/>
                <a:gd name="T4" fmla="*/ 0 60000 65536"/>
                <a:gd name="T5" fmla="*/ 0 60000 65536"/>
              </a:gdLst>
              <a:ahLst/>
              <a:cxnLst>
                <a:cxn ang="T4">
                  <a:pos x="T0" y="T1"/>
                </a:cxn>
                <a:cxn ang="T5">
                  <a:pos x="T2" y="T3"/>
                </a:cxn>
              </a:cxnLst>
              <a:rect l="0" t="0" r="r" b="b"/>
              <a:pathLst>
                <a:path w="10" h="2">
                  <a:moveTo>
                    <a:pt x="10" y="2"/>
                  </a:moveTo>
                  <a:cubicBezTo>
                    <a:pt x="7" y="0"/>
                    <a:pt x="3" y="1"/>
                    <a:pt x="0"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2" name="Freeform 2052">
              <a:extLst>
                <a:ext uri="{FF2B5EF4-FFF2-40B4-BE49-F238E27FC236}">
                  <a16:creationId xmlns:a16="http://schemas.microsoft.com/office/drawing/2014/main" id="{93B41569-5E87-5A0E-F390-D987D78A4732}"/>
                </a:ext>
              </a:extLst>
            </p:cNvPr>
            <p:cNvSpPr>
              <a:spLocks/>
            </p:cNvSpPr>
            <p:nvPr/>
          </p:nvSpPr>
          <p:spPr bwMode="auto">
            <a:xfrm>
              <a:off x="4529" y="1962"/>
              <a:ext cx="21" cy="48"/>
            </a:xfrm>
            <a:custGeom>
              <a:avLst/>
              <a:gdLst>
                <a:gd name="T0" fmla="*/ 92 w 10"/>
                <a:gd name="T1" fmla="*/ 9 h 22"/>
                <a:gd name="T2" fmla="*/ 17 w 10"/>
                <a:gd name="T3" fmla="*/ 20 h 22"/>
                <a:gd name="T4" fmla="*/ 8 w 10"/>
                <a:gd name="T5" fmla="*/ 113 h 22"/>
                <a:gd name="T6" fmla="*/ 27 w 10"/>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2">
                  <a:moveTo>
                    <a:pt x="10" y="1"/>
                  </a:moveTo>
                  <a:cubicBezTo>
                    <a:pt x="7" y="1"/>
                    <a:pt x="4" y="0"/>
                    <a:pt x="2" y="2"/>
                  </a:cubicBezTo>
                  <a:cubicBezTo>
                    <a:pt x="0" y="4"/>
                    <a:pt x="1" y="9"/>
                    <a:pt x="1" y="11"/>
                  </a:cubicBezTo>
                  <a:cubicBezTo>
                    <a:pt x="1" y="15"/>
                    <a:pt x="2" y="19"/>
                    <a:pt x="3" y="2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3" name="Freeform 2053">
              <a:extLst>
                <a:ext uri="{FF2B5EF4-FFF2-40B4-BE49-F238E27FC236}">
                  <a16:creationId xmlns:a16="http://schemas.microsoft.com/office/drawing/2014/main" id="{31DE66FB-C828-8078-C633-47D5EAA83E0A}"/>
                </a:ext>
              </a:extLst>
            </p:cNvPr>
            <p:cNvSpPr>
              <a:spLocks/>
            </p:cNvSpPr>
            <p:nvPr/>
          </p:nvSpPr>
          <p:spPr bwMode="auto">
            <a:xfrm>
              <a:off x="4507" y="1966"/>
              <a:ext cx="24" cy="5"/>
            </a:xfrm>
            <a:custGeom>
              <a:avLst/>
              <a:gdLst>
                <a:gd name="T0" fmla="*/ 96 w 12"/>
                <a:gd name="T1" fmla="*/ 33 h 2"/>
                <a:gd name="T2" fmla="*/ 0 w 12"/>
                <a:gd name="T3" fmla="*/ 20 h 2"/>
                <a:gd name="T4" fmla="*/ 0 60000 65536"/>
                <a:gd name="T5" fmla="*/ 0 60000 65536"/>
              </a:gdLst>
              <a:ahLst/>
              <a:cxnLst>
                <a:cxn ang="T4">
                  <a:pos x="T0" y="T1"/>
                </a:cxn>
                <a:cxn ang="T5">
                  <a:pos x="T2" y="T3"/>
                </a:cxn>
              </a:cxnLst>
              <a:rect l="0" t="0" r="r" b="b"/>
              <a:pathLst>
                <a:path w="12" h="2">
                  <a:moveTo>
                    <a:pt x="12" y="2"/>
                  </a:moveTo>
                  <a:cubicBezTo>
                    <a:pt x="8" y="1"/>
                    <a:pt x="5" y="0"/>
                    <a:pt x="0" y="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4" name="Freeform 2054">
              <a:extLst>
                <a:ext uri="{FF2B5EF4-FFF2-40B4-BE49-F238E27FC236}">
                  <a16:creationId xmlns:a16="http://schemas.microsoft.com/office/drawing/2014/main" id="{D11F5E87-FB1B-7757-441E-D64D68242322}"/>
                </a:ext>
              </a:extLst>
            </p:cNvPr>
            <p:cNvSpPr>
              <a:spLocks/>
            </p:cNvSpPr>
            <p:nvPr/>
          </p:nvSpPr>
          <p:spPr bwMode="auto">
            <a:xfrm>
              <a:off x="4466" y="1896"/>
              <a:ext cx="35" cy="59"/>
            </a:xfrm>
            <a:custGeom>
              <a:avLst/>
              <a:gdLst>
                <a:gd name="T0" fmla="*/ 148 w 17"/>
                <a:gd name="T1" fmla="*/ 282 h 27"/>
                <a:gd name="T2" fmla="*/ 89 w 17"/>
                <a:gd name="T3" fmla="*/ 44 h 27"/>
                <a:gd name="T4" fmla="*/ 0 w 17"/>
                <a:gd name="T5" fmla="*/ 20 h 27"/>
                <a:gd name="T6" fmla="*/ 0 60000 65536"/>
                <a:gd name="T7" fmla="*/ 0 60000 65536"/>
                <a:gd name="T8" fmla="*/ 0 60000 65536"/>
              </a:gdLst>
              <a:ahLst/>
              <a:cxnLst>
                <a:cxn ang="T6">
                  <a:pos x="T0" y="T1"/>
                </a:cxn>
                <a:cxn ang="T7">
                  <a:pos x="T2" y="T3"/>
                </a:cxn>
                <a:cxn ang="T8">
                  <a:pos x="T4" y="T5"/>
                </a:cxn>
              </a:cxnLst>
              <a:rect l="0" t="0" r="r" b="b"/>
              <a:pathLst>
                <a:path w="17" h="27">
                  <a:moveTo>
                    <a:pt x="17" y="27"/>
                  </a:moveTo>
                  <a:cubicBezTo>
                    <a:pt x="13" y="20"/>
                    <a:pt x="17" y="9"/>
                    <a:pt x="10" y="4"/>
                  </a:cubicBezTo>
                  <a:cubicBezTo>
                    <a:pt x="7" y="2"/>
                    <a:pt x="2" y="0"/>
                    <a:pt x="0" y="2"/>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5" name="Freeform 2055">
              <a:extLst>
                <a:ext uri="{FF2B5EF4-FFF2-40B4-BE49-F238E27FC236}">
                  <a16:creationId xmlns:a16="http://schemas.microsoft.com/office/drawing/2014/main" id="{41E0871F-C428-6649-24CD-AAD3CE09AE72}"/>
                </a:ext>
              </a:extLst>
            </p:cNvPr>
            <p:cNvSpPr>
              <a:spLocks/>
            </p:cNvSpPr>
            <p:nvPr/>
          </p:nvSpPr>
          <p:spPr bwMode="auto">
            <a:xfrm>
              <a:off x="4494" y="1914"/>
              <a:ext cx="25" cy="54"/>
            </a:xfrm>
            <a:custGeom>
              <a:avLst/>
              <a:gdLst>
                <a:gd name="T0" fmla="*/ 0 w 12"/>
                <a:gd name="T1" fmla="*/ 9 h 25"/>
                <a:gd name="T2" fmla="*/ 92 w 12"/>
                <a:gd name="T3" fmla="*/ 80 h 25"/>
                <a:gd name="T4" fmla="*/ 108 w 12"/>
                <a:gd name="T5" fmla="*/ 253 h 25"/>
                <a:gd name="T6" fmla="*/ 0 60000 65536"/>
                <a:gd name="T7" fmla="*/ 0 60000 65536"/>
                <a:gd name="T8" fmla="*/ 0 60000 65536"/>
              </a:gdLst>
              <a:ahLst/>
              <a:cxnLst>
                <a:cxn ang="T6">
                  <a:pos x="T0" y="T1"/>
                </a:cxn>
                <a:cxn ang="T7">
                  <a:pos x="T2" y="T3"/>
                </a:cxn>
                <a:cxn ang="T8">
                  <a:pos x="T4" y="T5"/>
                </a:cxn>
              </a:cxnLst>
              <a:rect l="0" t="0" r="r" b="b"/>
              <a:pathLst>
                <a:path w="12" h="25">
                  <a:moveTo>
                    <a:pt x="0" y="1"/>
                  </a:moveTo>
                  <a:cubicBezTo>
                    <a:pt x="6" y="0"/>
                    <a:pt x="8" y="1"/>
                    <a:pt x="10" y="8"/>
                  </a:cubicBezTo>
                  <a:cubicBezTo>
                    <a:pt x="11" y="13"/>
                    <a:pt x="12" y="19"/>
                    <a:pt x="12" y="2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6" name="Freeform 2056">
              <a:extLst>
                <a:ext uri="{FF2B5EF4-FFF2-40B4-BE49-F238E27FC236}">
                  <a16:creationId xmlns:a16="http://schemas.microsoft.com/office/drawing/2014/main" id="{AD095258-B43D-2680-6A4B-ED21F47878AA}"/>
                </a:ext>
              </a:extLst>
            </p:cNvPr>
            <p:cNvSpPr>
              <a:spLocks/>
            </p:cNvSpPr>
            <p:nvPr/>
          </p:nvSpPr>
          <p:spPr bwMode="auto">
            <a:xfrm>
              <a:off x="4513" y="1909"/>
              <a:ext cx="26" cy="14"/>
            </a:xfrm>
            <a:custGeom>
              <a:avLst/>
              <a:gdLst>
                <a:gd name="T0" fmla="*/ 104 w 13"/>
                <a:gd name="T1" fmla="*/ 0 h 6"/>
                <a:gd name="T2" fmla="*/ 0 w 13"/>
                <a:gd name="T3" fmla="*/ 77 h 6"/>
                <a:gd name="T4" fmla="*/ 0 60000 65536"/>
                <a:gd name="T5" fmla="*/ 0 60000 65536"/>
              </a:gdLst>
              <a:ahLst/>
              <a:cxnLst>
                <a:cxn ang="T4">
                  <a:pos x="T0" y="T1"/>
                </a:cxn>
                <a:cxn ang="T5">
                  <a:pos x="T2" y="T3"/>
                </a:cxn>
              </a:cxnLst>
              <a:rect l="0" t="0" r="r" b="b"/>
              <a:pathLst>
                <a:path w="13" h="6">
                  <a:moveTo>
                    <a:pt x="13" y="0"/>
                  </a:moveTo>
                  <a:cubicBezTo>
                    <a:pt x="9" y="0"/>
                    <a:pt x="2" y="3"/>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7" name="Freeform 2057">
              <a:extLst>
                <a:ext uri="{FF2B5EF4-FFF2-40B4-BE49-F238E27FC236}">
                  <a16:creationId xmlns:a16="http://schemas.microsoft.com/office/drawing/2014/main" id="{C7554D25-BD02-74DF-EF80-FF76E1A7E1EE}"/>
                </a:ext>
              </a:extLst>
            </p:cNvPr>
            <p:cNvSpPr>
              <a:spLocks/>
            </p:cNvSpPr>
            <p:nvPr/>
          </p:nvSpPr>
          <p:spPr bwMode="auto">
            <a:xfrm>
              <a:off x="4521" y="1955"/>
              <a:ext cx="10" cy="11"/>
            </a:xfrm>
            <a:custGeom>
              <a:avLst/>
              <a:gdLst>
                <a:gd name="T0" fmla="*/ 40 w 5"/>
                <a:gd name="T1" fmla="*/ 53 h 5"/>
                <a:gd name="T2" fmla="*/ 0 w 5"/>
                <a:gd name="T3" fmla="*/ 0 h 5"/>
                <a:gd name="T4" fmla="*/ 0 60000 65536"/>
                <a:gd name="T5" fmla="*/ 0 60000 65536"/>
              </a:gdLst>
              <a:ahLst/>
              <a:cxnLst>
                <a:cxn ang="T4">
                  <a:pos x="T0" y="T1"/>
                </a:cxn>
                <a:cxn ang="T5">
                  <a:pos x="T2" y="T3"/>
                </a:cxn>
              </a:cxnLst>
              <a:rect l="0" t="0" r="r" b="b"/>
              <a:pathLst>
                <a:path w="5" h="5">
                  <a:moveTo>
                    <a:pt x="5" y="5"/>
                  </a:moveTo>
                  <a:cubicBezTo>
                    <a:pt x="3" y="5"/>
                    <a:pt x="1" y="2"/>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8" name="Freeform 2058">
              <a:extLst>
                <a:ext uri="{FF2B5EF4-FFF2-40B4-BE49-F238E27FC236}">
                  <a16:creationId xmlns:a16="http://schemas.microsoft.com/office/drawing/2014/main" id="{D0AFD236-89A5-AE45-4311-110732C8D9C1}"/>
                </a:ext>
              </a:extLst>
            </p:cNvPr>
            <p:cNvSpPr>
              <a:spLocks/>
            </p:cNvSpPr>
            <p:nvPr/>
          </p:nvSpPr>
          <p:spPr bwMode="auto">
            <a:xfrm>
              <a:off x="4509" y="2001"/>
              <a:ext cx="10" cy="16"/>
            </a:xfrm>
            <a:custGeom>
              <a:avLst/>
              <a:gdLst>
                <a:gd name="T0" fmla="*/ 40 w 5"/>
                <a:gd name="T1" fmla="*/ 0 h 7"/>
                <a:gd name="T2" fmla="*/ 0 w 5"/>
                <a:gd name="T3" fmla="*/ 85 h 7"/>
                <a:gd name="T4" fmla="*/ 0 60000 65536"/>
                <a:gd name="T5" fmla="*/ 0 60000 65536"/>
              </a:gdLst>
              <a:ahLst/>
              <a:cxnLst>
                <a:cxn ang="T4">
                  <a:pos x="T0" y="T1"/>
                </a:cxn>
                <a:cxn ang="T5">
                  <a:pos x="T2" y="T3"/>
                </a:cxn>
              </a:cxnLst>
              <a:rect l="0" t="0" r="r" b="b"/>
              <a:pathLst>
                <a:path w="5" h="7">
                  <a:moveTo>
                    <a:pt x="5" y="0"/>
                  </a:moveTo>
                  <a:cubicBezTo>
                    <a:pt x="2" y="1"/>
                    <a:pt x="1" y="4"/>
                    <a:pt x="0"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69" name="Freeform 2059">
              <a:extLst>
                <a:ext uri="{FF2B5EF4-FFF2-40B4-BE49-F238E27FC236}">
                  <a16:creationId xmlns:a16="http://schemas.microsoft.com/office/drawing/2014/main" id="{E14A229A-8BF7-DB9C-006E-DC55F1249B70}"/>
                </a:ext>
              </a:extLst>
            </p:cNvPr>
            <p:cNvSpPr>
              <a:spLocks/>
            </p:cNvSpPr>
            <p:nvPr/>
          </p:nvSpPr>
          <p:spPr bwMode="auto">
            <a:xfrm>
              <a:off x="4492" y="2014"/>
              <a:ext cx="11" cy="3"/>
            </a:xfrm>
            <a:custGeom>
              <a:avLst/>
              <a:gdLst>
                <a:gd name="T0" fmla="*/ 53 w 5"/>
                <a:gd name="T1" fmla="*/ 0 h 1"/>
                <a:gd name="T2" fmla="*/ 0 w 5"/>
                <a:gd name="T3" fmla="*/ 27 h 1"/>
                <a:gd name="T4" fmla="*/ 0 60000 65536"/>
                <a:gd name="T5" fmla="*/ 0 60000 65536"/>
              </a:gdLst>
              <a:ahLst/>
              <a:cxnLst>
                <a:cxn ang="T4">
                  <a:pos x="T0" y="T1"/>
                </a:cxn>
                <a:cxn ang="T5">
                  <a:pos x="T2" y="T3"/>
                </a:cxn>
              </a:cxnLst>
              <a:rect l="0" t="0" r="r" b="b"/>
              <a:pathLst>
                <a:path w="5" h="1">
                  <a:moveTo>
                    <a:pt x="5" y="0"/>
                  </a:moveTo>
                  <a:cubicBezTo>
                    <a:pt x="3" y="0"/>
                    <a:pt x="1" y="0"/>
                    <a:pt x="0" y="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0" name="Freeform 2060">
              <a:extLst>
                <a:ext uri="{FF2B5EF4-FFF2-40B4-BE49-F238E27FC236}">
                  <a16:creationId xmlns:a16="http://schemas.microsoft.com/office/drawing/2014/main" id="{61E2DBB4-A67D-C6F1-CCB8-58F279D1DBF5}"/>
                </a:ext>
              </a:extLst>
            </p:cNvPr>
            <p:cNvSpPr>
              <a:spLocks/>
            </p:cNvSpPr>
            <p:nvPr/>
          </p:nvSpPr>
          <p:spPr bwMode="auto">
            <a:xfrm>
              <a:off x="4455" y="1848"/>
              <a:ext cx="31" cy="55"/>
            </a:xfrm>
            <a:custGeom>
              <a:avLst/>
              <a:gdLst>
                <a:gd name="T0" fmla="*/ 132 w 15"/>
                <a:gd name="T1" fmla="*/ 266 h 25"/>
                <a:gd name="T2" fmla="*/ 107 w 15"/>
                <a:gd name="T3" fmla="*/ 117 h 25"/>
                <a:gd name="T4" fmla="*/ 72 w 15"/>
                <a:gd name="T5" fmla="*/ 20 h 25"/>
                <a:gd name="T6" fmla="*/ 0 w 15"/>
                <a:gd name="T7" fmla="*/ 33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5">
                  <a:moveTo>
                    <a:pt x="15" y="25"/>
                  </a:moveTo>
                  <a:cubicBezTo>
                    <a:pt x="14" y="20"/>
                    <a:pt x="13" y="15"/>
                    <a:pt x="12" y="11"/>
                  </a:cubicBezTo>
                  <a:cubicBezTo>
                    <a:pt x="11" y="8"/>
                    <a:pt x="10" y="4"/>
                    <a:pt x="8" y="2"/>
                  </a:cubicBezTo>
                  <a:cubicBezTo>
                    <a:pt x="6" y="0"/>
                    <a:pt x="2" y="2"/>
                    <a:pt x="0" y="3"/>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1" name="Freeform 2061">
              <a:extLst>
                <a:ext uri="{FF2B5EF4-FFF2-40B4-BE49-F238E27FC236}">
                  <a16:creationId xmlns:a16="http://schemas.microsoft.com/office/drawing/2014/main" id="{77D402B5-2DB0-C9A2-3418-8D7EEFC33092}"/>
                </a:ext>
              </a:extLst>
            </p:cNvPr>
            <p:cNvSpPr>
              <a:spLocks/>
            </p:cNvSpPr>
            <p:nvPr/>
          </p:nvSpPr>
          <p:spPr bwMode="auto">
            <a:xfrm>
              <a:off x="4433" y="1791"/>
              <a:ext cx="49" cy="59"/>
            </a:xfrm>
            <a:custGeom>
              <a:avLst/>
              <a:gdLst>
                <a:gd name="T0" fmla="*/ 163 w 24"/>
                <a:gd name="T1" fmla="*/ 282 h 27"/>
                <a:gd name="T2" fmla="*/ 84 w 24"/>
                <a:gd name="T3" fmla="*/ 44 h 27"/>
                <a:gd name="T4" fmla="*/ 0 w 24"/>
                <a:gd name="T5" fmla="*/ 44 h 27"/>
                <a:gd name="T6" fmla="*/ 0 60000 65536"/>
                <a:gd name="T7" fmla="*/ 0 60000 65536"/>
                <a:gd name="T8" fmla="*/ 0 60000 65536"/>
              </a:gdLst>
              <a:ahLst/>
              <a:cxnLst>
                <a:cxn ang="T6">
                  <a:pos x="T0" y="T1"/>
                </a:cxn>
                <a:cxn ang="T7">
                  <a:pos x="T2" y="T3"/>
                </a:cxn>
                <a:cxn ang="T8">
                  <a:pos x="T4" y="T5"/>
                </a:cxn>
              </a:cxnLst>
              <a:rect l="0" t="0" r="r" b="b"/>
              <a:pathLst>
                <a:path w="24" h="27">
                  <a:moveTo>
                    <a:pt x="19" y="27"/>
                  </a:moveTo>
                  <a:cubicBezTo>
                    <a:pt x="24" y="22"/>
                    <a:pt x="13" y="8"/>
                    <a:pt x="10" y="4"/>
                  </a:cubicBezTo>
                  <a:cubicBezTo>
                    <a:pt x="7" y="0"/>
                    <a:pt x="5" y="0"/>
                    <a:pt x="0" y="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2" name="Freeform 2062">
              <a:extLst>
                <a:ext uri="{FF2B5EF4-FFF2-40B4-BE49-F238E27FC236}">
                  <a16:creationId xmlns:a16="http://schemas.microsoft.com/office/drawing/2014/main" id="{4D24A924-5B97-CBF9-B495-26394F1C300A}"/>
                </a:ext>
              </a:extLst>
            </p:cNvPr>
            <p:cNvSpPr>
              <a:spLocks/>
            </p:cNvSpPr>
            <p:nvPr/>
          </p:nvSpPr>
          <p:spPr bwMode="auto">
            <a:xfrm>
              <a:off x="4406" y="1741"/>
              <a:ext cx="54" cy="53"/>
            </a:xfrm>
            <a:custGeom>
              <a:avLst/>
              <a:gdLst>
                <a:gd name="T0" fmla="*/ 189 w 26"/>
                <a:gd name="T1" fmla="*/ 258 h 24"/>
                <a:gd name="T2" fmla="*/ 100 w 26"/>
                <a:gd name="T3" fmla="*/ 33 h 24"/>
                <a:gd name="T4" fmla="*/ 44 w 26"/>
                <a:gd name="T5" fmla="*/ 20 h 24"/>
                <a:gd name="T6" fmla="*/ 0 w 26"/>
                <a:gd name="T7" fmla="*/ 64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4">
                  <a:moveTo>
                    <a:pt x="21" y="24"/>
                  </a:moveTo>
                  <a:cubicBezTo>
                    <a:pt x="26" y="20"/>
                    <a:pt x="14" y="6"/>
                    <a:pt x="11" y="3"/>
                  </a:cubicBezTo>
                  <a:cubicBezTo>
                    <a:pt x="8" y="1"/>
                    <a:pt x="8" y="0"/>
                    <a:pt x="5" y="2"/>
                  </a:cubicBezTo>
                  <a:cubicBezTo>
                    <a:pt x="3" y="3"/>
                    <a:pt x="0" y="4"/>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3" name="Freeform 2063">
              <a:extLst>
                <a:ext uri="{FF2B5EF4-FFF2-40B4-BE49-F238E27FC236}">
                  <a16:creationId xmlns:a16="http://schemas.microsoft.com/office/drawing/2014/main" id="{0A82949E-D3AA-58FD-EDD7-D656EC593AC9}"/>
                </a:ext>
              </a:extLst>
            </p:cNvPr>
            <p:cNvSpPr>
              <a:spLocks/>
            </p:cNvSpPr>
            <p:nvPr/>
          </p:nvSpPr>
          <p:spPr bwMode="auto">
            <a:xfrm>
              <a:off x="4509" y="1861"/>
              <a:ext cx="16" cy="51"/>
            </a:xfrm>
            <a:custGeom>
              <a:avLst/>
              <a:gdLst>
                <a:gd name="T0" fmla="*/ 56 w 8"/>
                <a:gd name="T1" fmla="*/ 251 h 23"/>
                <a:gd name="T2" fmla="*/ 8 w 8"/>
                <a:gd name="T3" fmla="*/ 89 h 23"/>
                <a:gd name="T4" fmla="*/ 64 w 8"/>
                <a:gd name="T5" fmla="*/ 0 h 23"/>
                <a:gd name="T6" fmla="*/ 0 60000 65536"/>
                <a:gd name="T7" fmla="*/ 0 60000 65536"/>
                <a:gd name="T8" fmla="*/ 0 60000 65536"/>
              </a:gdLst>
              <a:ahLst/>
              <a:cxnLst>
                <a:cxn ang="T6">
                  <a:pos x="T0" y="T1"/>
                </a:cxn>
                <a:cxn ang="T7">
                  <a:pos x="T2" y="T3"/>
                </a:cxn>
                <a:cxn ang="T8">
                  <a:pos x="T4" y="T5"/>
                </a:cxn>
              </a:cxnLst>
              <a:rect l="0" t="0" r="r" b="b"/>
              <a:pathLst>
                <a:path w="8" h="23">
                  <a:moveTo>
                    <a:pt x="7" y="23"/>
                  </a:moveTo>
                  <a:cubicBezTo>
                    <a:pt x="5" y="19"/>
                    <a:pt x="1" y="13"/>
                    <a:pt x="1" y="8"/>
                  </a:cubicBezTo>
                  <a:cubicBezTo>
                    <a:pt x="0" y="1"/>
                    <a:pt x="5" y="3"/>
                    <a:pt x="8"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4" name="Freeform 2064">
              <a:extLst>
                <a:ext uri="{FF2B5EF4-FFF2-40B4-BE49-F238E27FC236}">
                  <a16:creationId xmlns:a16="http://schemas.microsoft.com/office/drawing/2014/main" id="{F585E228-CA5E-7B92-75FA-60D72455D6F0}"/>
                </a:ext>
              </a:extLst>
            </p:cNvPr>
            <p:cNvSpPr>
              <a:spLocks/>
            </p:cNvSpPr>
            <p:nvPr/>
          </p:nvSpPr>
          <p:spPr bwMode="auto">
            <a:xfrm>
              <a:off x="4484" y="1872"/>
              <a:ext cx="27" cy="9"/>
            </a:xfrm>
            <a:custGeom>
              <a:avLst/>
              <a:gdLst>
                <a:gd name="T0" fmla="*/ 116 w 13"/>
                <a:gd name="T1" fmla="*/ 25 h 4"/>
                <a:gd name="T2" fmla="*/ 0 w 13"/>
                <a:gd name="T3" fmla="*/ 45 h 4"/>
                <a:gd name="T4" fmla="*/ 0 60000 65536"/>
                <a:gd name="T5" fmla="*/ 0 60000 65536"/>
              </a:gdLst>
              <a:ahLst/>
              <a:cxnLst>
                <a:cxn ang="T4">
                  <a:pos x="T0" y="T1"/>
                </a:cxn>
                <a:cxn ang="T5">
                  <a:pos x="T2" y="T3"/>
                </a:cxn>
              </a:cxnLst>
              <a:rect l="0" t="0" r="r" b="b"/>
              <a:pathLst>
                <a:path w="13" h="4">
                  <a:moveTo>
                    <a:pt x="13" y="2"/>
                  </a:moveTo>
                  <a:cubicBezTo>
                    <a:pt x="10" y="0"/>
                    <a:pt x="3" y="2"/>
                    <a:pt x="0" y="4"/>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5" name="Freeform 2065">
              <a:extLst>
                <a:ext uri="{FF2B5EF4-FFF2-40B4-BE49-F238E27FC236}">
                  <a16:creationId xmlns:a16="http://schemas.microsoft.com/office/drawing/2014/main" id="{084CFF71-EB25-D297-B95E-C36A79EB0C62}"/>
                </a:ext>
              </a:extLst>
            </p:cNvPr>
            <p:cNvSpPr>
              <a:spLocks/>
            </p:cNvSpPr>
            <p:nvPr/>
          </p:nvSpPr>
          <p:spPr bwMode="auto">
            <a:xfrm>
              <a:off x="4507" y="1905"/>
              <a:ext cx="12" cy="11"/>
            </a:xfrm>
            <a:custGeom>
              <a:avLst/>
              <a:gdLst>
                <a:gd name="T0" fmla="*/ 48 w 6"/>
                <a:gd name="T1" fmla="*/ 0 h 5"/>
                <a:gd name="T2" fmla="*/ 0 w 6"/>
                <a:gd name="T3" fmla="*/ 53 h 5"/>
                <a:gd name="T4" fmla="*/ 0 60000 65536"/>
                <a:gd name="T5" fmla="*/ 0 60000 65536"/>
              </a:gdLst>
              <a:ahLst/>
              <a:cxnLst>
                <a:cxn ang="T4">
                  <a:pos x="T0" y="T1"/>
                </a:cxn>
                <a:cxn ang="T5">
                  <a:pos x="T2" y="T3"/>
                </a:cxn>
              </a:cxnLst>
              <a:rect l="0" t="0" r="r" b="b"/>
              <a:pathLst>
                <a:path w="6" h="5">
                  <a:moveTo>
                    <a:pt x="6" y="0"/>
                  </a:moveTo>
                  <a:cubicBezTo>
                    <a:pt x="5" y="3"/>
                    <a:pt x="2" y="5"/>
                    <a:pt x="0"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6" name="Freeform 2066">
              <a:extLst>
                <a:ext uri="{FF2B5EF4-FFF2-40B4-BE49-F238E27FC236}">
                  <a16:creationId xmlns:a16="http://schemas.microsoft.com/office/drawing/2014/main" id="{CAC232F4-BF67-925F-B6B2-84C3B8646999}"/>
                </a:ext>
              </a:extLst>
            </p:cNvPr>
            <p:cNvSpPr>
              <a:spLocks/>
            </p:cNvSpPr>
            <p:nvPr/>
          </p:nvSpPr>
          <p:spPr bwMode="auto">
            <a:xfrm>
              <a:off x="4488" y="1818"/>
              <a:ext cx="21" cy="56"/>
            </a:xfrm>
            <a:custGeom>
              <a:avLst/>
              <a:gdLst>
                <a:gd name="T0" fmla="*/ 76 w 10"/>
                <a:gd name="T1" fmla="*/ 261 h 26"/>
                <a:gd name="T2" fmla="*/ 36 w 10"/>
                <a:gd name="T3" fmla="*/ 149 h 26"/>
                <a:gd name="T4" fmla="*/ 8 w 10"/>
                <a:gd name="T5" fmla="*/ 69 h 26"/>
                <a:gd name="T6" fmla="*/ 92 w 10"/>
                <a:gd name="T7" fmla="*/ 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6">
                  <a:moveTo>
                    <a:pt x="8" y="26"/>
                  </a:moveTo>
                  <a:cubicBezTo>
                    <a:pt x="7" y="23"/>
                    <a:pt x="6" y="19"/>
                    <a:pt x="4" y="15"/>
                  </a:cubicBezTo>
                  <a:cubicBezTo>
                    <a:pt x="3" y="13"/>
                    <a:pt x="0" y="10"/>
                    <a:pt x="1" y="7"/>
                  </a:cubicBezTo>
                  <a:cubicBezTo>
                    <a:pt x="2" y="4"/>
                    <a:pt x="8" y="0"/>
                    <a:pt x="1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7" name="Freeform 2067">
              <a:extLst>
                <a:ext uri="{FF2B5EF4-FFF2-40B4-BE49-F238E27FC236}">
                  <a16:creationId xmlns:a16="http://schemas.microsoft.com/office/drawing/2014/main" id="{28027FD3-45DD-3CB6-335D-7601B3EFFBD8}"/>
                </a:ext>
              </a:extLst>
            </p:cNvPr>
            <p:cNvSpPr>
              <a:spLocks/>
            </p:cNvSpPr>
            <p:nvPr/>
          </p:nvSpPr>
          <p:spPr bwMode="auto">
            <a:xfrm>
              <a:off x="4476" y="1833"/>
              <a:ext cx="14" cy="6"/>
            </a:xfrm>
            <a:custGeom>
              <a:avLst/>
              <a:gdLst>
                <a:gd name="T0" fmla="*/ 56 w 7"/>
                <a:gd name="T1" fmla="*/ 0 h 3"/>
                <a:gd name="T2" fmla="*/ 0 w 7"/>
                <a:gd name="T3" fmla="*/ 24 h 3"/>
                <a:gd name="T4" fmla="*/ 0 60000 65536"/>
                <a:gd name="T5" fmla="*/ 0 60000 65536"/>
              </a:gdLst>
              <a:ahLst/>
              <a:cxnLst>
                <a:cxn ang="T4">
                  <a:pos x="T0" y="T1"/>
                </a:cxn>
                <a:cxn ang="T5">
                  <a:pos x="T2" y="T3"/>
                </a:cxn>
              </a:cxnLst>
              <a:rect l="0" t="0" r="r" b="b"/>
              <a:pathLst>
                <a:path w="7" h="3">
                  <a:moveTo>
                    <a:pt x="7" y="0"/>
                  </a:moveTo>
                  <a:cubicBezTo>
                    <a:pt x="5" y="1"/>
                    <a:pt x="1" y="1"/>
                    <a:pt x="0" y="3"/>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8" name="Freeform 2068">
              <a:extLst>
                <a:ext uri="{FF2B5EF4-FFF2-40B4-BE49-F238E27FC236}">
                  <a16:creationId xmlns:a16="http://schemas.microsoft.com/office/drawing/2014/main" id="{29839863-5E8F-C566-9B8C-D84611580B47}"/>
                </a:ext>
              </a:extLst>
            </p:cNvPr>
            <p:cNvSpPr>
              <a:spLocks/>
            </p:cNvSpPr>
            <p:nvPr/>
          </p:nvSpPr>
          <p:spPr bwMode="auto">
            <a:xfrm>
              <a:off x="4478" y="1772"/>
              <a:ext cx="18" cy="50"/>
            </a:xfrm>
            <a:custGeom>
              <a:avLst/>
              <a:gdLst>
                <a:gd name="T0" fmla="*/ 72 w 9"/>
                <a:gd name="T1" fmla="*/ 237 h 23"/>
                <a:gd name="T2" fmla="*/ 0 w 9"/>
                <a:gd name="T3" fmla="*/ 72 h 23"/>
                <a:gd name="T4" fmla="*/ 48 w 9"/>
                <a:gd name="T5" fmla="*/ 0 h 23"/>
                <a:gd name="T6" fmla="*/ 0 60000 65536"/>
                <a:gd name="T7" fmla="*/ 0 60000 65536"/>
                <a:gd name="T8" fmla="*/ 0 60000 65536"/>
              </a:gdLst>
              <a:ahLst/>
              <a:cxnLst>
                <a:cxn ang="T6">
                  <a:pos x="T0" y="T1"/>
                </a:cxn>
                <a:cxn ang="T7">
                  <a:pos x="T2" y="T3"/>
                </a:cxn>
                <a:cxn ang="T8">
                  <a:pos x="T4" y="T5"/>
                </a:cxn>
              </a:cxnLst>
              <a:rect l="0" t="0" r="r" b="b"/>
              <a:pathLst>
                <a:path w="9" h="23">
                  <a:moveTo>
                    <a:pt x="9" y="23"/>
                  </a:moveTo>
                  <a:cubicBezTo>
                    <a:pt x="7" y="19"/>
                    <a:pt x="0" y="12"/>
                    <a:pt x="0" y="7"/>
                  </a:cubicBezTo>
                  <a:cubicBezTo>
                    <a:pt x="0" y="4"/>
                    <a:pt x="5" y="1"/>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79" name="Freeform 2069">
              <a:extLst>
                <a:ext uri="{FF2B5EF4-FFF2-40B4-BE49-F238E27FC236}">
                  <a16:creationId xmlns:a16="http://schemas.microsoft.com/office/drawing/2014/main" id="{ECE280AE-D749-899C-A6ED-19A7B1EE03E1}"/>
                </a:ext>
              </a:extLst>
            </p:cNvPr>
            <p:cNvSpPr>
              <a:spLocks/>
            </p:cNvSpPr>
            <p:nvPr/>
          </p:nvSpPr>
          <p:spPr bwMode="auto">
            <a:xfrm>
              <a:off x="4457" y="1791"/>
              <a:ext cx="23" cy="14"/>
            </a:xfrm>
            <a:custGeom>
              <a:avLst/>
              <a:gdLst>
                <a:gd name="T0" fmla="*/ 100 w 11"/>
                <a:gd name="T1" fmla="*/ 0 h 6"/>
                <a:gd name="T2" fmla="*/ 0 w 11"/>
                <a:gd name="T3" fmla="*/ 77 h 6"/>
                <a:gd name="T4" fmla="*/ 0 60000 65536"/>
                <a:gd name="T5" fmla="*/ 0 60000 65536"/>
              </a:gdLst>
              <a:ahLst/>
              <a:cxnLst>
                <a:cxn ang="T4">
                  <a:pos x="T0" y="T1"/>
                </a:cxn>
                <a:cxn ang="T5">
                  <a:pos x="T2" y="T3"/>
                </a:cxn>
              </a:cxnLst>
              <a:rect l="0" t="0" r="r" b="b"/>
              <a:pathLst>
                <a:path w="11" h="6">
                  <a:moveTo>
                    <a:pt x="11" y="0"/>
                  </a:moveTo>
                  <a:cubicBezTo>
                    <a:pt x="7" y="0"/>
                    <a:pt x="2" y="3"/>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0" name="Freeform 2070">
              <a:extLst>
                <a:ext uri="{FF2B5EF4-FFF2-40B4-BE49-F238E27FC236}">
                  <a16:creationId xmlns:a16="http://schemas.microsoft.com/office/drawing/2014/main" id="{83D51195-E536-7CA1-8CFC-6BB5C40AF5D8}"/>
                </a:ext>
              </a:extLst>
            </p:cNvPr>
            <p:cNvSpPr>
              <a:spLocks/>
            </p:cNvSpPr>
            <p:nvPr/>
          </p:nvSpPr>
          <p:spPr bwMode="auto">
            <a:xfrm>
              <a:off x="4451" y="1783"/>
              <a:ext cx="13" cy="15"/>
            </a:xfrm>
            <a:custGeom>
              <a:avLst/>
              <a:gdLst>
                <a:gd name="T0" fmla="*/ 61 w 6"/>
                <a:gd name="T1" fmla="*/ 69 h 7"/>
                <a:gd name="T2" fmla="*/ 0 w 6"/>
                <a:gd name="T3" fmla="*/ 0 h 7"/>
                <a:gd name="T4" fmla="*/ 0 60000 65536"/>
                <a:gd name="T5" fmla="*/ 0 60000 65536"/>
              </a:gdLst>
              <a:ahLst/>
              <a:cxnLst>
                <a:cxn ang="T4">
                  <a:pos x="T0" y="T1"/>
                </a:cxn>
                <a:cxn ang="T5">
                  <a:pos x="T2" y="T3"/>
                </a:cxn>
              </a:cxnLst>
              <a:rect l="0" t="0" r="r" b="b"/>
              <a:pathLst>
                <a:path w="6" h="7">
                  <a:moveTo>
                    <a:pt x="6" y="7"/>
                  </a:moveTo>
                  <a:cubicBezTo>
                    <a:pt x="3" y="6"/>
                    <a:pt x="2" y="2"/>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1" name="Freeform 2071">
              <a:extLst>
                <a:ext uri="{FF2B5EF4-FFF2-40B4-BE49-F238E27FC236}">
                  <a16:creationId xmlns:a16="http://schemas.microsoft.com/office/drawing/2014/main" id="{4718ECDE-E1F5-BBFF-A5EF-541C707B2345}"/>
                </a:ext>
              </a:extLst>
            </p:cNvPr>
            <p:cNvSpPr>
              <a:spLocks/>
            </p:cNvSpPr>
            <p:nvPr/>
          </p:nvSpPr>
          <p:spPr bwMode="auto">
            <a:xfrm>
              <a:off x="4439" y="1745"/>
              <a:ext cx="39" cy="38"/>
            </a:xfrm>
            <a:custGeom>
              <a:avLst/>
              <a:gdLst>
                <a:gd name="T0" fmla="*/ 164 w 19"/>
                <a:gd name="T1" fmla="*/ 190 h 17"/>
                <a:gd name="T2" fmla="*/ 60 w 19"/>
                <a:gd name="T3" fmla="*/ 0 h 17"/>
                <a:gd name="T4" fmla="*/ 0 w 19"/>
                <a:gd name="T5" fmla="*/ 56 h 17"/>
                <a:gd name="T6" fmla="*/ 0 60000 65536"/>
                <a:gd name="T7" fmla="*/ 0 60000 65536"/>
                <a:gd name="T8" fmla="*/ 0 60000 65536"/>
              </a:gdLst>
              <a:ahLst/>
              <a:cxnLst>
                <a:cxn ang="T6">
                  <a:pos x="T0" y="T1"/>
                </a:cxn>
                <a:cxn ang="T7">
                  <a:pos x="T2" y="T3"/>
                </a:cxn>
                <a:cxn ang="T8">
                  <a:pos x="T4" y="T5"/>
                </a:cxn>
              </a:cxnLst>
              <a:rect l="0" t="0" r="r" b="b"/>
              <a:pathLst>
                <a:path w="19" h="17">
                  <a:moveTo>
                    <a:pt x="19" y="17"/>
                  </a:moveTo>
                  <a:cubicBezTo>
                    <a:pt x="17" y="12"/>
                    <a:pt x="14" y="1"/>
                    <a:pt x="7" y="0"/>
                  </a:cubicBezTo>
                  <a:cubicBezTo>
                    <a:pt x="5" y="0"/>
                    <a:pt x="0" y="3"/>
                    <a:pt x="0"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2" name="Freeform 2072">
              <a:extLst>
                <a:ext uri="{FF2B5EF4-FFF2-40B4-BE49-F238E27FC236}">
                  <a16:creationId xmlns:a16="http://schemas.microsoft.com/office/drawing/2014/main" id="{1E4675F5-E0AC-F0FE-C742-394EA8A2C300}"/>
                </a:ext>
              </a:extLst>
            </p:cNvPr>
            <p:cNvSpPr>
              <a:spLocks/>
            </p:cNvSpPr>
            <p:nvPr/>
          </p:nvSpPr>
          <p:spPr bwMode="auto">
            <a:xfrm>
              <a:off x="4455" y="1732"/>
              <a:ext cx="13" cy="13"/>
            </a:xfrm>
            <a:custGeom>
              <a:avLst/>
              <a:gdLst>
                <a:gd name="T0" fmla="*/ 0 w 6"/>
                <a:gd name="T1" fmla="*/ 61 h 6"/>
                <a:gd name="T2" fmla="*/ 61 w 6"/>
                <a:gd name="T3" fmla="*/ 0 h 6"/>
                <a:gd name="T4" fmla="*/ 0 60000 65536"/>
                <a:gd name="T5" fmla="*/ 0 60000 65536"/>
              </a:gdLst>
              <a:ahLst/>
              <a:cxnLst>
                <a:cxn ang="T4">
                  <a:pos x="T0" y="T1"/>
                </a:cxn>
                <a:cxn ang="T5">
                  <a:pos x="T2" y="T3"/>
                </a:cxn>
              </a:cxnLst>
              <a:rect l="0" t="0" r="r" b="b"/>
              <a:pathLst>
                <a:path w="6" h="6">
                  <a:moveTo>
                    <a:pt x="0" y="6"/>
                  </a:moveTo>
                  <a:cubicBezTo>
                    <a:pt x="1" y="4"/>
                    <a:pt x="5" y="0"/>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3" name="Freeform 2073">
              <a:extLst>
                <a:ext uri="{FF2B5EF4-FFF2-40B4-BE49-F238E27FC236}">
                  <a16:creationId xmlns:a16="http://schemas.microsoft.com/office/drawing/2014/main" id="{EBC26437-A402-09EA-F8D2-E0E2EB09DF6B}"/>
                </a:ext>
              </a:extLst>
            </p:cNvPr>
            <p:cNvSpPr>
              <a:spLocks/>
            </p:cNvSpPr>
            <p:nvPr/>
          </p:nvSpPr>
          <p:spPr bwMode="auto">
            <a:xfrm>
              <a:off x="4376" y="1700"/>
              <a:ext cx="43" cy="43"/>
            </a:xfrm>
            <a:custGeom>
              <a:avLst/>
              <a:gdLst>
                <a:gd name="T0" fmla="*/ 180 w 21"/>
                <a:gd name="T1" fmla="*/ 198 h 20"/>
                <a:gd name="T2" fmla="*/ 139 w 21"/>
                <a:gd name="T3" fmla="*/ 101 h 20"/>
                <a:gd name="T4" fmla="*/ 76 w 21"/>
                <a:gd name="T5" fmla="*/ 19 h 20"/>
                <a:gd name="T6" fmla="*/ 0 w 21"/>
                <a:gd name="T7" fmla="*/ 69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 h="20">
                  <a:moveTo>
                    <a:pt x="21" y="20"/>
                  </a:moveTo>
                  <a:cubicBezTo>
                    <a:pt x="19" y="17"/>
                    <a:pt x="18" y="13"/>
                    <a:pt x="16" y="10"/>
                  </a:cubicBezTo>
                  <a:cubicBezTo>
                    <a:pt x="14" y="8"/>
                    <a:pt x="12" y="3"/>
                    <a:pt x="9" y="2"/>
                  </a:cubicBezTo>
                  <a:cubicBezTo>
                    <a:pt x="6" y="0"/>
                    <a:pt x="2" y="4"/>
                    <a:pt x="0"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4" name="Freeform 2074">
              <a:extLst>
                <a:ext uri="{FF2B5EF4-FFF2-40B4-BE49-F238E27FC236}">
                  <a16:creationId xmlns:a16="http://schemas.microsoft.com/office/drawing/2014/main" id="{6ACE90B2-3BBC-207E-FC46-31487B9FCAF2}"/>
                </a:ext>
              </a:extLst>
            </p:cNvPr>
            <p:cNvSpPr>
              <a:spLocks/>
            </p:cNvSpPr>
            <p:nvPr/>
          </p:nvSpPr>
          <p:spPr bwMode="auto">
            <a:xfrm>
              <a:off x="4345" y="1671"/>
              <a:ext cx="43" cy="31"/>
            </a:xfrm>
            <a:custGeom>
              <a:avLst/>
              <a:gdLst>
                <a:gd name="T0" fmla="*/ 180 w 21"/>
                <a:gd name="T1" fmla="*/ 153 h 14"/>
                <a:gd name="T2" fmla="*/ 68 w 21"/>
                <a:gd name="T3" fmla="*/ 0 h 14"/>
                <a:gd name="T4" fmla="*/ 0 w 21"/>
                <a:gd name="T5" fmla="*/ 64 h 14"/>
                <a:gd name="T6" fmla="*/ 0 60000 65536"/>
                <a:gd name="T7" fmla="*/ 0 60000 65536"/>
                <a:gd name="T8" fmla="*/ 0 60000 65536"/>
              </a:gdLst>
              <a:ahLst/>
              <a:cxnLst>
                <a:cxn ang="T6">
                  <a:pos x="T0" y="T1"/>
                </a:cxn>
                <a:cxn ang="T7">
                  <a:pos x="T2" y="T3"/>
                </a:cxn>
                <a:cxn ang="T8">
                  <a:pos x="T4" y="T5"/>
                </a:cxn>
              </a:cxnLst>
              <a:rect l="0" t="0" r="r" b="b"/>
              <a:pathLst>
                <a:path w="21" h="14">
                  <a:moveTo>
                    <a:pt x="21" y="14"/>
                  </a:moveTo>
                  <a:cubicBezTo>
                    <a:pt x="20" y="10"/>
                    <a:pt x="13" y="0"/>
                    <a:pt x="8" y="0"/>
                  </a:cubicBezTo>
                  <a:cubicBezTo>
                    <a:pt x="5" y="0"/>
                    <a:pt x="1" y="5"/>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5" name="Freeform 2075">
              <a:extLst>
                <a:ext uri="{FF2B5EF4-FFF2-40B4-BE49-F238E27FC236}">
                  <a16:creationId xmlns:a16="http://schemas.microsoft.com/office/drawing/2014/main" id="{C66F8C46-C7F2-97DD-47B0-C234895703DC}"/>
                </a:ext>
              </a:extLst>
            </p:cNvPr>
            <p:cNvSpPr>
              <a:spLocks/>
            </p:cNvSpPr>
            <p:nvPr/>
          </p:nvSpPr>
          <p:spPr bwMode="auto">
            <a:xfrm>
              <a:off x="4314" y="1634"/>
              <a:ext cx="47" cy="37"/>
            </a:xfrm>
            <a:custGeom>
              <a:avLst/>
              <a:gdLst>
                <a:gd name="T0" fmla="*/ 196 w 23"/>
                <a:gd name="T1" fmla="*/ 176 h 17"/>
                <a:gd name="T2" fmla="*/ 59 w 23"/>
                <a:gd name="T3" fmla="*/ 9 h 17"/>
                <a:gd name="T4" fmla="*/ 0 w 23"/>
                <a:gd name="T5" fmla="*/ 72 h 17"/>
                <a:gd name="T6" fmla="*/ 0 60000 65536"/>
                <a:gd name="T7" fmla="*/ 0 60000 65536"/>
                <a:gd name="T8" fmla="*/ 0 60000 65536"/>
              </a:gdLst>
              <a:ahLst/>
              <a:cxnLst>
                <a:cxn ang="T6">
                  <a:pos x="T0" y="T1"/>
                </a:cxn>
                <a:cxn ang="T7">
                  <a:pos x="T2" y="T3"/>
                </a:cxn>
                <a:cxn ang="T8">
                  <a:pos x="T4" y="T5"/>
                </a:cxn>
              </a:cxnLst>
              <a:rect l="0" t="0" r="r" b="b"/>
              <a:pathLst>
                <a:path w="23" h="17">
                  <a:moveTo>
                    <a:pt x="23" y="17"/>
                  </a:moveTo>
                  <a:cubicBezTo>
                    <a:pt x="23" y="13"/>
                    <a:pt x="12" y="1"/>
                    <a:pt x="7" y="1"/>
                  </a:cubicBezTo>
                  <a:cubicBezTo>
                    <a:pt x="4" y="0"/>
                    <a:pt x="0" y="6"/>
                    <a:pt x="0"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6" name="Freeform 2076">
              <a:extLst>
                <a:ext uri="{FF2B5EF4-FFF2-40B4-BE49-F238E27FC236}">
                  <a16:creationId xmlns:a16="http://schemas.microsoft.com/office/drawing/2014/main" id="{00F760AE-3CE2-558F-D6C1-F62822483A33}"/>
                </a:ext>
              </a:extLst>
            </p:cNvPr>
            <p:cNvSpPr>
              <a:spLocks/>
            </p:cNvSpPr>
            <p:nvPr/>
          </p:nvSpPr>
          <p:spPr bwMode="auto">
            <a:xfrm>
              <a:off x="4408" y="1708"/>
              <a:ext cx="41" cy="35"/>
            </a:xfrm>
            <a:custGeom>
              <a:avLst/>
              <a:gdLst>
                <a:gd name="T0" fmla="*/ 172 w 20"/>
                <a:gd name="T1" fmla="*/ 168 h 16"/>
                <a:gd name="T2" fmla="*/ 88 w 20"/>
                <a:gd name="T3" fmla="*/ 9 h 16"/>
                <a:gd name="T4" fmla="*/ 0 w 20"/>
                <a:gd name="T5" fmla="*/ 61 h 16"/>
                <a:gd name="T6" fmla="*/ 0 60000 65536"/>
                <a:gd name="T7" fmla="*/ 0 60000 65536"/>
                <a:gd name="T8" fmla="*/ 0 60000 65536"/>
              </a:gdLst>
              <a:ahLst/>
              <a:cxnLst>
                <a:cxn ang="T6">
                  <a:pos x="T0" y="T1"/>
                </a:cxn>
                <a:cxn ang="T7">
                  <a:pos x="T2" y="T3"/>
                </a:cxn>
                <a:cxn ang="T8">
                  <a:pos x="T4" y="T5"/>
                </a:cxn>
              </a:cxnLst>
              <a:rect l="0" t="0" r="r" b="b"/>
              <a:pathLst>
                <a:path w="20" h="16">
                  <a:moveTo>
                    <a:pt x="20" y="16"/>
                  </a:moveTo>
                  <a:cubicBezTo>
                    <a:pt x="19" y="12"/>
                    <a:pt x="14" y="2"/>
                    <a:pt x="10" y="1"/>
                  </a:cubicBezTo>
                  <a:cubicBezTo>
                    <a:pt x="7" y="0"/>
                    <a:pt x="1" y="3"/>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7" name="Freeform 2077">
              <a:extLst>
                <a:ext uri="{FF2B5EF4-FFF2-40B4-BE49-F238E27FC236}">
                  <a16:creationId xmlns:a16="http://schemas.microsoft.com/office/drawing/2014/main" id="{345AF8DF-9911-01B5-D36E-6C2AB1BF7ED6}"/>
                </a:ext>
              </a:extLst>
            </p:cNvPr>
            <p:cNvSpPr>
              <a:spLocks/>
            </p:cNvSpPr>
            <p:nvPr/>
          </p:nvSpPr>
          <p:spPr bwMode="auto">
            <a:xfrm>
              <a:off x="4380" y="1669"/>
              <a:ext cx="47" cy="39"/>
            </a:xfrm>
            <a:custGeom>
              <a:avLst/>
              <a:gdLst>
                <a:gd name="T0" fmla="*/ 196 w 23"/>
                <a:gd name="T1" fmla="*/ 184 h 18"/>
                <a:gd name="T2" fmla="*/ 67 w 23"/>
                <a:gd name="T3" fmla="*/ 0 h 18"/>
                <a:gd name="T4" fmla="*/ 0 w 23"/>
                <a:gd name="T5" fmla="*/ 72 h 18"/>
                <a:gd name="T6" fmla="*/ 0 60000 65536"/>
                <a:gd name="T7" fmla="*/ 0 60000 65536"/>
                <a:gd name="T8" fmla="*/ 0 60000 65536"/>
              </a:gdLst>
              <a:ahLst/>
              <a:cxnLst>
                <a:cxn ang="T6">
                  <a:pos x="T0" y="T1"/>
                </a:cxn>
                <a:cxn ang="T7">
                  <a:pos x="T2" y="T3"/>
                </a:cxn>
                <a:cxn ang="T8">
                  <a:pos x="T4" y="T5"/>
                </a:cxn>
              </a:cxnLst>
              <a:rect l="0" t="0" r="r" b="b"/>
              <a:pathLst>
                <a:path w="23" h="18">
                  <a:moveTo>
                    <a:pt x="23" y="18"/>
                  </a:moveTo>
                  <a:cubicBezTo>
                    <a:pt x="22" y="14"/>
                    <a:pt x="14" y="0"/>
                    <a:pt x="8" y="0"/>
                  </a:cubicBezTo>
                  <a:cubicBezTo>
                    <a:pt x="6" y="0"/>
                    <a:pt x="0" y="6"/>
                    <a:pt x="0" y="7"/>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8" name="Freeform 2078">
              <a:extLst>
                <a:ext uri="{FF2B5EF4-FFF2-40B4-BE49-F238E27FC236}">
                  <a16:creationId xmlns:a16="http://schemas.microsoft.com/office/drawing/2014/main" id="{54861B14-6910-D9FA-906B-E4F1C9939A9D}"/>
                </a:ext>
              </a:extLst>
            </p:cNvPr>
            <p:cNvSpPr>
              <a:spLocks/>
            </p:cNvSpPr>
            <p:nvPr/>
          </p:nvSpPr>
          <p:spPr bwMode="auto">
            <a:xfrm>
              <a:off x="4349" y="1636"/>
              <a:ext cx="45" cy="33"/>
            </a:xfrm>
            <a:custGeom>
              <a:avLst/>
              <a:gdLst>
                <a:gd name="T0" fmla="*/ 188 w 22"/>
                <a:gd name="T1" fmla="*/ 161 h 15"/>
                <a:gd name="T2" fmla="*/ 68 w 22"/>
                <a:gd name="T3" fmla="*/ 0 h 15"/>
                <a:gd name="T4" fmla="*/ 0 w 22"/>
                <a:gd name="T5" fmla="*/ 53 h 15"/>
                <a:gd name="T6" fmla="*/ 0 60000 65536"/>
                <a:gd name="T7" fmla="*/ 0 60000 65536"/>
                <a:gd name="T8" fmla="*/ 0 60000 65536"/>
              </a:gdLst>
              <a:ahLst/>
              <a:cxnLst>
                <a:cxn ang="T6">
                  <a:pos x="T0" y="T1"/>
                </a:cxn>
                <a:cxn ang="T7">
                  <a:pos x="T2" y="T3"/>
                </a:cxn>
                <a:cxn ang="T8">
                  <a:pos x="T4" y="T5"/>
                </a:cxn>
              </a:cxnLst>
              <a:rect l="0" t="0" r="r" b="b"/>
              <a:pathLst>
                <a:path w="22" h="15">
                  <a:moveTo>
                    <a:pt x="22" y="15"/>
                  </a:moveTo>
                  <a:cubicBezTo>
                    <a:pt x="21" y="10"/>
                    <a:pt x="13" y="1"/>
                    <a:pt x="8" y="0"/>
                  </a:cubicBezTo>
                  <a:cubicBezTo>
                    <a:pt x="5" y="0"/>
                    <a:pt x="0" y="4"/>
                    <a:pt x="0"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89" name="Freeform 2079">
              <a:extLst>
                <a:ext uri="{FF2B5EF4-FFF2-40B4-BE49-F238E27FC236}">
                  <a16:creationId xmlns:a16="http://schemas.microsoft.com/office/drawing/2014/main" id="{B2D56FC2-B3E4-B6CD-7AA1-A2AE77E16CA6}"/>
                </a:ext>
              </a:extLst>
            </p:cNvPr>
            <p:cNvSpPr>
              <a:spLocks/>
            </p:cNvSpPr>
            <p:nvPr/>
          </p:nvSpPr>
          <p:spPr bwMode="auto">
            <a:xfrm>
              <a:off x="4425" y="1684"/>
              <a:ext cx="14" cy="16"/>
            </a:xfrm>
            <a:custGeom>
              <a:avLst/>
              <a:gdLst>
                <a:gd name="T0" fmla="*/ 0 w 7"/>
                <a:gd name="T1" fmla="*/ 85 h 7"/>
                <a:gd name="T2" fmla="*/ 56 w 7"/>
                <a:gd name="T3" fmla="*/ 0 h 7"/>
                <a:gd name="T4" fmla="*/ 0 60000 65536"/>
                <a:gd name="T5" fmla="*/ 0 60000 65536"/>
              </a:gdLst>
              <a:ahLst/>
              <a:cxnLst>
                <a:cxn ang="T4">
                  <a:pos x="T0" y="T1"/>
                </a:cxn>
                <a:cxn ang="T5">
                  <a:pos x="T2" y="T3"/>
                </a:cxn>
              </a:cxnLst>
              <a:rect l="0" t="0" r="r" b="b"/>
              <a:pathLst>
                <a:path w="7" h="7">
                  <a:moveTo>
                    <a:pt x="0" y="7"/>
                  </a:moveTo>
                  <a:cubicBezTo>
                    <a:pt x="2" y="4"/>
                    <a:pt x="4" y="2"/>
                    <a:pt x="7"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0" name="Freeform 2080">
              <a:extLst>
                <a:ext uri="{FF2B5EF4-FFF2-40B4-BE49-F238E27FC236}">
                  <a16:creationId xmlns:a16="http://schemas.microsoft.com/office/drawing/2014/main" id="{8DCB2B23-FA51-BB43-AB63-696BF241BD74}"/>
                </a:ext>
              </a:extLst>
            </p:cNvPr>
            <p:cNvSpPr>
              <a:spLocks/>
            </p:cNvSpPr>
            <p:nvPr/>
          </p:nvSpPr>
          <p:spPr bwMode="auto">
            <a:xfrm>
              <a:off x="4388" y="1643"/>
              <a:ext cx="18" cy="13"/>
            </a:xfrm>
            <a:custGeom>
              <a:avLst/>
              <a:gdLst>
                <a:gd name="T0" fmla="*/ 0 w 9"/>
                <a:gd name="T1" fmla="*/ 61 h 6"/>
                <a:gd name="T2" fmla="*/ 72 w 9"/>
                <a:gd name="T3" fmla="*/ 0 h 6"/>
                <a:gd name="T4" fmla="*/ 0 60000 65536"/>
                <a:gd name="T5" fmla="*/ 0 60000 65536"/>
              </a:gdLst>
              <a:ahLst/>
              <a:cxnLst>
                <a:cxn ang="T4">
                  <a:pos x="T0" y="T1"/>
                </a:cxn>
                <a:cxn ang="T5">
                  <a:pos x="T2" y="T3"/>
                </a:cxn>
              </a:cxnLst>
              <a:rect l="0" t="0" r="r" b="b"/>
              <a:pathLst>
                <a:path w="9" h="6">
                  <a:moveTo>
                    <a:pt x="0" y="6"/>
                  </a:moveTo>
                  <a:cubicBezTo>
                    <a:pt x="2" y="3"/>
                    <a:pt x="7" y="2"/>
                    <a:pt x="9"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1" name="Freeform 2081">
              <a:extLst>
                <a:ext uri="{FF2B5EF4-FFF2-40B4-BE49-F238E27FC236}">
                  <a16:creationId xmlns:a16="http://schemas.microsoft.com/office/drawing/2014/main" id="{9FFA343C-0708-4331-281D-F279488AD25C}"/>
                </a:ext>
              </a:extLst>
            </p:cNvPr>
            <p:cNvSpPr>
              <a:spLocks/>
            </p:cNvSpPr>
            <p:nvPr/>
          </p:nvSpPr>
          <p:spPr bwMode="auto">
            <a:xfrm>
              <a:off x="4355" y="1656"/>
              <a:ext cx="16" cy="17"/>
            </a:xfrm>
            <a:custGeom>
              <a:avLst/>
              <a:gdLst>
                <a:gd name="T0" fmla="*/ 64 w 8"/>
                <a:gd name="T1" fmla="*/ 77 h 8"/>
                <a:gd name="T2" fmla="*/ 0 w 8"/>
                <a:gd name="T3" fmla="*/ 0 h 8"/>
                <a:gd name="T4" fmla="*/ 0 60000 65536"/>
                <a:gd name="T5" fmla="*/ 0 60000 65536"/>
              </a:gdLst>
              <a:ahLst/>
              <a:cxnLst>
                <a:cxn ang="T4">
                  <a:pos x="T0" y="T1"/>
                </a:cxn>
                <a:cxn ang="T5">
                  <a:pos x="T2" y="T3"/>
                </a:cxn>
              </a:cxnLst>
              <a:rect l="0" t="0" r="r" b="b"/>
              <a:pathLst>
                <a:path w="8" h="8">
                  <a:moveTo>
                    <a:pt x="8" y="8"/>
                  </a:moveTo>
                  <a:cubicBezTo>
                    <a:pt x="7" y="4"/>
                    <a:pt x="4" y="3"/>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2" name="Freeform 2082">
              <a:extLst>
                <a:ext uri="{FF2B5EF4-FFF2-40B4-BE49-F238E27FC236}">
                  <a16:creationId xmlns:a16="http://schemas.microsoft.com/office/drawing/2014/main" id="{8857286F-AEE7-C50C-BBF4-8B632CC4B275}"/>
                </a:ext>
              </a:extLst>
            </p:cNvPr>
            <p:cNvSpPr>
              <a:spLocks/>
            </p:cNvSpPr>
            <p:nvPr/>
          </p:nvSpPr>
          <p:spPr bwMode="auto">
            <a:xfrm>
              <a:off x="4384" y="1691"/>
              <a:ext cx="12" cy="13"/>
            </a:xfrm>
            <a:custGeom>
              <a:avLst/>
              <a:gdLst>
                <a:gd name="T0" fmla="*/ 48 w 6"/>
                <a:gd name="T1" fmla="*/ 61 h 6"/>
                <a:gd name="T2" fmla="*/ 0 w 6"/>
                <a:gd name="T3" fmla="*/ 0 h 6"/>
                <a:gd name="T4" fmla="*/ 0 60000 65536"/>
                <a:gd name="T5" fmla="*/ 0 60000 65536"/>
              </a:gdLst>
              <a:ahLst/>
              <a:cxnLst>
                <a:cxn ang="T4">
                  <a:pos x="T0" y="T1"/>
                </a:cxn>
                <a:cxn ang="T5">
                  <a:pos x="T2" y="T3"/>
                </a:cxn>
              </a:cxnLst>
              <a:rect l="0" t="0" r="r" b="b"/>
              <a:pathLst>
                <a:path w="6" h="6">
                  <a:moveTo>
                    <a:pt x="6" y="6"/>
                  </a:moveTo>
                  <a:cubicBezTo>
                    <a:pt x="4" y="3"/>
                    <a:pt x="3" y="1"/>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3" name="Freeform 2083">
              <a:extLst>
                <a:ext uri="{FF2B5EF4-FFF2-40B4-BE49-F238E27FC236}">
                  <a16:creationId xmlns:a16="http://schemas.microsoft.com/office/drawing/2014/main" id="{EA069F17-56C8-1CE4-1F2D-F313C5E3ADF1}"/>
                </a:ext>
              </a:extLst>
            </p:cNvPr>
            <p:cNvSpPr>
              <a:spLocks/>
            </p:cNvSpPr>
            <p:nvPr/>
          </p:nvSpPr>
          <p:spPr bwMode="auto">
            <a:xfrm>
              <a:off x="4408" y="1730"/>
              <a:ext cx="4" cy="20"/>
            </a:xfrm>
            <a:custGeom>
              <a:avLst/>
              <a:gdLst>
                <a:gd name="T0" fmla="*/ 16 w 2"/>
                <a:gd name="T1" fmla="*/ 0 h 9"/>
                <a:gd name="T2" fmla="*/ 0 w 2"/>
                <a:gd name="T3" fmla="*/ 98 h 9"/>
                <a:gd name="T4" fmla="*/ 0 60000 65536"/>
                <a:gd name="T5" fmla="*/ 0 60000 65536"/>
              </a:gdLst>
              <a:ahLst/>
              <a:cxnLst>
                <a:cxn ang="T4">
                  <a:pos x="T0" y="T1"/>
                </a:cxn>
                <a:cxn ang="T5">
                  <a:pos x="T2" y="T3"/>
                </a:cxn>
              </a:cxnLst>
              <a:rect l="0" t="0" r="r" b="b"/>
              <a:pathLst>
                <a:path w="2" h="9">
                  <a:moveTo>
                    <a:pt x="2" y="0"/>
                  </a:moveTo>
                  <a:cubicBezTo>
                    <a:pt x="2" y="3"/>
                    <a:pt x="2" y="7"/>
                    <a:pt x="0" y="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4" name="Freeform 2084">
              <a:extLst>
                <a:ext uri="{FF2B5EF4-FFF2-40B4-BE49-F238E27FC236}">
                  <a16:creationId xmlns:a16="http://schemas.microsoft.com/office/drawing/2014/main" id="{C1C41B91-C777-EFA3-4284-363C6182FF8C}"/>
                </a:ext>
              </a:extLst>
            </p:cNvPr>
            <p:cNvSpPr>
              <a:spLocks/>
            </p:cNvSpPr>
            <p:nvPr/>
          </p:nvSpPr>
          <p:spPr bwMode="auto">
            <a:xfrm>
              <a:off x="4287" y="1608"/>
              <a:ext cx="43" cy="26"/>
            </a:xfrm>
            <a:custGeom>
              <a:avLst/>
              <a:gdLst>
                <a:gd name="T0" fmla="*/ 180 w 21"/>
                <a:gd name="T1" fmla="*/ 121 h 12"/>
                <a:gd name="T2" fmla="*/ 59 w 21"/>
                <a:gd name="T3" fmla="*/ 9 h 12"/>
                <a:gd name="T4" fmla="*/ 0 w 21"/>
                <a:gd name="T5" fmla="*/ 93 h 12"/>
                <a:gd name="T6" fmla="*/ 0 60000 65536"/>
                <a:gd name="T7" fmla="*/ 0 60000 65536"/>
                <a:gd name="T8" fmla="*/ 0 60000 65536"/>
              </a:gdLst>
              <a:ahLst/>
              <a:cxnLst>
                <a:cxn ang="T6">
                  <a:pos x="T0" y="T1"/>
                </a:cxn>
                <a:cxn ang="T7">
                  <a:pos x="T2" y="T3"/>
                </a:cxn>
                <a:cxn ang="T8">
                  <a:pos x="T4" y="T5"/>
                </a:cxn>
              </a:cxnLst>
              <a:rect l="0" t="0" r="r" b="b"/>
              <a:pathLst>
                <a:path w="21" h="12">
                  <a:moveTo>
                    <a:pt x="21" y="12"/>
                  </a:moveTo>
                  <a:cubicBezTo>
                    <a:pt x="16" y="4"/>
                    <a:pt x="9" y="0"/>
                    <a:pt x="7" y="1"/>
                  </a:cubicBezTo>
                  <a:cubicBezTo>
                    <a:pt x="5" y="2"/>
                    <a:pt x="0" y="9"/>
                    <a:pt x="0" y="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5" name="Freeform 2085">
              <a:extLst>
                <a:ext uri="{FF2B5EF4-FFF2-40B4-BE49-F238E27FC236}">
                  <a16:creationId xmlns:a16="http://schemas.microsoft.com/office/drawing/2014/main" id="{6F514AFD-39C8-06B0-7F98-0CD673822BE7}"/>
                </a:ext>
              </a:extLst>
            </p:cNvPr>
            <p:cNvSpPr>
              <a:spLocks/>
            </p:cNvSpPr>
            <p:nvPr/>
          </p:nvSpPr>
          <p:spPr bwMode="auto">
            <a:xfrm>
              <a:off x="4357" y="1606"/>
              <a:ext cx="12" cy="30"/>
            </a:xfrm>
            <a:custGeom>
              <a:avLst/>
              <a:gdLst>
                <a:gd name="T0" fmla="*/ 32 w 6"/>
                <a:gd name="T1" fmla="*/ 137 h 14"/>
                <a:gd name="T2" fmla="*/ 0 w 6"/>
                <a:gd name="T3" fmla="*/ 88 h 14"/>
                <a:gd name="T4" fmla="*/ 48 w 6"/>
                <a:gd name="T5" fmla="*/ 0 h 14"/>
                <a:gd name="T6" fmla="*/ 0 60000 65536"/>
                <a:gd name="T7" fmla="*/ 0 60000 65536"/>
                <a:gd name="T8" fmla="*/ 0 60000 65536"/>
              </a:gdLst>
              <a:ahLst/>
              <a:cxnLst>
                <a:cxn ang="T6">
                  <a:pos x="T0" y="T1"/>
                </a:cxn>
                <a:cxn ang="T7">
                  <a:pos x="T2" y="T3"/>
                </a:cxn>
                <a:cxn ang="T8">
                  <a:pos x="T4" y="T5"/>
                </a:cxn>
              </a:cxnLst>
              <a:rect l="0" t="0" r="r" b="b"/>
              <a:pathLst>
                <a:path w="6" h="14">
                  <a:moveTo>
                    <a:pt x="4" y="14"/>
                  </a:moveTo>
                  <a:cubicBezTo>
                    <a:pt x="0" y="12"/>
                    <a:pt x="0" y="10"/>
                    <a:pt x="0" y="9"/>
                  </a:cubicBezTo>
                  <a:cubicBezTo>
                    <a:pt x="0" y="8"/>
                    <a:pt x="6" y="0"/>
                    <a:pt x="6"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6" name="Freeform 2086">
              <a:extLst>
                <a:ext uri="{FF2B5EF4-FFF2-40B4-BE49-F238E27FC236}">
                  <a16:creationId xmlns:a16="http://schemas.microsoft.com/office/drawing/2014/main" id="{9110128B-49A3-B9A8-8F41-65A22825ECB4}"/>
                </a:ext>
              </a:extLst>
            </p:cNvPr>
            <p:cNvSpPr>
              <a:spLocks/>
            </p:cNvSpPr>
            <p:nvPr/>
          </p:nvSpPr>
          <p:spPr bwMode="auto">
            <a:xfrm>
              <a:off x="4320" y="1588"/>
              <a:ext cx="37" cy="37"/>
            </a:xfrm>
            <a:custGeom>
              <a:avLst/>
              <a:gdLst>
                <a:gd name="T0" fmla="*/ 156 w 18"/>
                <a:gd name="T1" fmla="*/ 176 h 17"/>
                <a:gd name="T2" fmla="*/ 0 w 18"/>
                <a:gd name="T3" fmla="*/ 0 h 17"/>
                <a:gd name="T4" fmla="*/ 0 60000 65536"/>
                <a:gd name="T5" fmla="*/ 0 60000 65536"/>
              </a:gdLst>
              <a:ahLst/>
              <a:cxnLst>
                <a:cxn ang="T4">
                  <a:pos x="T0" y="T1"/>
                </a:cxn>
                <a:cxn ang="T5">
                  <a:pos x="T2" y="T3"/>
                </a:cxn>
              </a:cxnLst>
              <a:rect l="0" t="0" r="r" b="b"/>
              <a:pathLst>
                <a:path w="18" h="17">
                  <a:moveTo>
                    <a:pt x="18" y="17"/>
                  </a:moveTo>
                  <a:cubicBezTo>
                    <a:pt x="12" y="13"/>
                    <a:pt x="1" y="1"/>
                    <a:pt x="0"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7" name="Freeform 2087">
              <a:extLst>
                <a:ext uri="{FF2B5EF4-FFF2-40B4-BE49-F238E27FC236}">
                  <a16:creationId xmlns:a16="http://schemas.microsoft.com/office/drawing/2014/main" id="{BBD475FB-1998-2FCA-F858-D2163D2838F3}"/>
                </a:ext>
              </a:extLst>
            </p:cNvPr>
            <p:cNvSpPr>
              <a:spLocks/>
            </p:cNvSpPr>
            <p:nvPr/>
          </p:nvSpPr>
          <p:spPr bwMode="auto">
            <a:xfrm>
              <a:off x="4316" y="1601"/>
              <a:ext cx="12" cy="13"/>
            </a:xfrm>
            <a:custGeom>
              <a:avLst/>
              <a:gdLst>
                <a:gd name="T0" fmla="*/ 48 w 6"/>
                <a:gd name="T1" fmla="*/ 0 h 6"/>
                <a:gd name="T2" fmla="*/ 0 w 6"/>
                <a:gd name="T3" fmla="*/ 61 h 6"/>
                <a:gd name="T4" fmla="*/ 0 60000 65536"/>
                <a:gd name="T5" fmla="*/ 0 60000 65536"/>
              </a:gdLst>
              <a:ahLst/>
              <a:cxnLst>
                <a:cxn ang="T4">
                  <a:pos x="T0" y="T1"/>
                </a:cxn>
                <a:cxn ang="T5">
                  <a:pos x="T2" y="T3"/>
                </a:cxn>
              </a:cxnLst>
              <a:rect l="0" t="0" r="r" b="b"/>
              <a:pathLst>
                <a:path w="6" h="6">
                  <a:moveTo>
                    <a:pt x="6" y="0"/>
                  </a:moveTo>
                  <a:cubicBezTo>
                    <a:pt x="3" y="2"/>
                    <a:pt x="0" y="6"/>
                    <a:pt x="0"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8" name="Freeform 2088">
              <a:extLst>
                <a:ext uri="{FF2B5EF4-FFF2-40B4-BE49-F238E27FC236}">
                  <a16:creationId xmlns:a16="http://schemas.microsoft.com/office/drawing/2014/main" id="{6E8186A8-B8D3-564E-3283-E7BB991EC69A}"/>
                </a:ext>
              </a:extLst>
            </p:cNvPr>
            <p:cNvSpPr>
              <a:spLocks/>
            </p:cNvSpPr>
            <p:nvPr/>
          </p:nvSpPr>
          <p:spPr bwMode="auto">
            <a:xfrm>
              <a:off x="3937" y="1581"/>
              <a:ext cx="4" cy="11"/>
            </a:xfrm>
            <a:custGeom>
              <a:avLst/>
              <a:gdLst>
                <a:gd name="T0" fmla="*/ 16 w 2"/>
                <a:gd name="T1" fmla="*/ 0 h 5"/>
                <a:gd name="T2" fmla="*/ 0 w 2"/>
                <a:gd name="T3" fmla="*/ 53 h 5"/>
                <a:gd name="T4" fmla="*/ 0 60000 65536"/>
                <a:gd name="T5" fmla="*/ 0 60000 65536"/>
              </a:gdLst>
              <a:ahLst/>
              <a:cxnLst>
                <a:cxn ang="T4">
                  <a:pos x="T0" y="T1"/>
                </a:cxn>
                <a:cxn ang="T5">
                  <a:pos x="T2" y="T3"/>
                </a:cxn>
              </a:cxnLst>
              <a:rect l="0" t="0" r="r" b="b"/>
              <a:pathLst>
                <a:path w="2" h="5">
                  <a:moveTo>
                    <a:pt x="2" y="0"/>
                  </a:moveTo>
                  <a:cubicBezTo>
                    <a:pt x="0" y="3"/>
                    <a:pt x="0" y="5"/>
                    <a:pt x="0" y="5"/>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099" name="Freeform 2089">
              <a:extLst>
                <a:ext uri="{FF2B5EF4-FFF2-40B4-BE49-F238E27FC236}">
                  <a16:creationId xmlns:a16="http://schemas.microsoft.com/office/drawing/2014/main" id="{4F18F6F7-054D-A7E7-15FC-C389A0178CDD}"/>
                </a:ext>
              </a:extLst>
            </p:cNvPr>
            <p:cNvSpPr>
              <a:spLocks/>
            </p:cNvSpPr>
            <p:nvPr/>
          </p:nvSpPr>
          <p:spPr bwMode="auto">
            <a:xfrm>
              <a:off x="4228" y="1568"/>
              <a:ext cx="37" cy="42"/>
            </a:xfrm>
            <a:custGeom>
              <a:avLst/>
              <a:gdLst>
                <a:gd name="T0" fmla="*/ 0 w 18"/>
                <a:gd name="T1" fmla="*/ 9 h 19"/>
                <a:gd name="T2" fmla="*/ 113 w 18"/>
                <a:gd name="T3" fmla="*/ 44 h 19"/>
                <a:gd name="T4" fmla="*/ 132 w 18"/>
                <a:gd name="T5" fmla="*/ 206 h 19"/>
                <a:gd name="T6" fmla="*/ 0 60000 65536"/>
                <a:gd name="T7" fmla="*/ 0 60000 65536"/>
                <a:gd name="T8" fmla="*/ 0 60000 65536"/>
              </a:gdLst>
              <a:ahLst/>
              <a:cxnLst>
                <a:cxn ang="T6">
                  <a:pos x="T0" y="T1"/>
                </a:cxn>
                <a:cxn ang="T7">
                  <a:pos x="T2" y="T3"/>
                </a:cxn>
                <a:cxn ang="T8">
                  <a:pos x="T4" y="T5"/>
                </a:cxn>
              </a:cxnLst>
              <a:rect l="0" t="0" r="r" b="b"/>
              <a:pathLst>
                <a:path w="18" h="19">
                  <a:moveTo>
                    <a:pt x="0" y="1"/>
                  </a:moveTo>
                  <a:cubicBezTo>
                    <a:pt x="6" y="0"/>
                    <a:pt x="9" y="1"/>
                    <a:pt x="13" y="4"/>
                  </a:cubicBezTo>
                  <a:cubicBezTo>
                    <a:pt x="18" y="9"/>
                    <a:pt x="17" y="13"/>
                    <a:pt x="15" y="19"/>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0" name="Freeform 2090">
              <a:extLst>
                <a:ext uri="{FF2B5EF4-FFF2-40B4-BE49-F238E27FC236}">
                  <a16:creationId xmlns:a16="http://schemas.microsoft.com/office/drawing/2014/main" id="{EBF613A1-68C0-51C5-B02D-A74474454A6A}"/>
                </a:ext>
              </a:extLst>
            </p:cNvPr>
            <p:cNvSpPr>
              <a:spLocks/>
            </p:cNvSpPr>
            <p:nvPr/>
          </p:nvSpPr>
          <p:spPr bwMode="auto">
            <a:xfrm>
              <a:off x="4263" y="1586"/>
              <a:ext cx="39" cy="24"/>
            </a:xfrm>
            <a:custGeom>
              <a:avLst/>
              <a:gdLst>
                <a:gd name="T0" fmla="*/ 0 w 19"/>
                <a:gd name="T1" fmla="*/ 0 h 11"/>
                <a:gd name="T2" fmla="*/ 164 w 19"/>
                <a:gd name="T3" fmla="*/ 113 h 11"/>
                <a:gd name="T4" fmla="*/ 0 60000 65536"/>
                <a:gd name="T5" fmla="*/ 0 60000 65536"/>
              </a:gdLst>
              <a:ahLst/>
              <a:cxnLst>
                <a:cxn ang="T4">
                  <a:pos x="T0" y="T1"/>
                </a:cxn>
                <a:cxn ang="T5">
                  <a:pos x="T2" y="T3"/>
                </a:cxn>
              </a:cxnLst>
              <a:rect l="0" t="0" r="r" b="b"/>
              <a:pathLst>
                <a:path w="19" h="11">
                  <a:moveTo>
                    <a:pt x="0" y="0"/>
                  </a:moveTo>
                  <a:cubicBezTo>
                    <a:pt x="7" y="2"/>
                    <a:pt x="17" y="3"/>
                    <a:pt x="19" y="11"/>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1" name="Freeform 2091">
              <a:extLst>
                <a:ext uri="{FF2B5EF4-FFF2-40B4-BE49-F238E27FC236}">
                  <a16:creationId xmlns:a16="http://schemas.microsoft.com/office/drawing/2014/main" id="{781AACB5-DD84-F54F-1218-64C45F482B66}"/>
                </a:ext>
              </a:extLst>
            </p:cNvPr>
            <p:cNvSpPr>
              <a:spLocks/>
            </p:cNvSpPr>
            <p:nvPr/>
          </p:nvSpPr>
          <p:spPr bwMode="auto">
            <a:xfrm>
              <a:off x="4255" y="1557"/>
              <a:ext cx="32" cy="35"/>
            </a:xfrm>
            <a:custGeom>
              <a:avLst/>
              <a:gdLst>
                <a:gd name="T0" fmla="*/ 0 w 16"/>
                <a:gd name="T1" fmla="*/ 0 h 16"/>
                <a:gd name="T2" fmla="*/ 112 w 16"/>
                <a:gd name="T3" fmla="*/ 61 h 16"/>
                <a:gd name="T4" fmla="*/ 112 w 16"/>
                <a:gd name="T5" fmla="*/ 168 h 16"/>
                <a:gd name="T6" fmla="*/ 0 60000 65536"/>
                <a:gd name="T7" fmla="*/ 0 60000 65536"/>
                <a:gd name="T8" fmla="*/ 0 60000 65536"/>
              </a:gdLst>
              <a:ahLst/>
              <a:cxnLst>
                <a:cxn ang="T6">
                  <a:pos x="T0" y="T1"/>
                </a:cxn>
                <a:cxn ang="T7">
                  <a:pos x="T2" y="T3"/>
                </a:cxn>
                <a:cxn ang="T8">
                  <a:pos x="T4" y="T5"/>
                </a:cxn>
              </a:cxnLst>
              <a:rect l="0" t="0" r="r" b="b"/>
              <a:pathLst>
                <a:path w="16" h="16">
                  <a:moveTo>
                    <a:pt x="0" y="0"/>
                  </a:moveTo>
                  <a:cubicBezTo>
                    <a:pt x="4" y="0"/>
                    <a:pt x="11" y="3"/>
                    <a:pt x="14" y="6"/>
                  </a:cubicBezTo>
                  <a:cubicBezTo>
                    <a:pt x="16" y="8"/>
                    <a:pt x="16" y="12"/>
                    <a:pt x="14" y="1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2" name="Freeform 2092">
              <a:extLst>
                <a:ext uri="{FF2B5EF4-FFF2-40B4-BE49-F238E27FC236}">
                  <a16:creationId xmlns:a16="http://schemas.microsoft.com/office/drawing/2014/main" id="{D5F46F5F-5C1F-EB11-3457-8F54F0080E3F}"/>
                </a:ext>
              </a:extLst>
            </p:cNvPr>
            <p:cNvSpPr>
              <a:spLocks/>
            </p:cNvSpPr>
            <p:nvPr/>
          </p:nvSpPr>
          <p:spPr bwMode="auto">
            <a:xfrm>
              <a:off x="4283" y="1573"/>
              <a:ext cx="35" cy="13"/>
            </a:xfrm>
            <a:custGeom>
              <a:avLst/>
              <a:gdLst>
                <a:gd name="T0" fmla="*/ 0 w 17"/>
                <a:gd name="T1" fmla="*/ 0 h 6"/>
                <a:gd name="T2" fmla="*/ 148 w 17"/>
                <a:gd name="T3" fmla="*/ 61 h 6"/>
                <a:gd name="T4" fmla="*/ 0 60000 65536"/>
                <a:gd name="T5" fmla="*/ 0 60000 65536"/>
              </a:gdLst>
              <a:ahLst/>
              <a:cxnLst>
                <a:cxn ang="T4">
                  <a:pos x="T0" y="T1"/>
                </a:cxn>
                <a:cxn ang="T5">
                  <a:pos x="T2" y="T3"/>
                </a:cxn>
              </a:cxnLst>
              <a:rect l="0" t="0" r="r" b="b"/>
              <a:pathLst>
                <a:path w="17" h="6">
                  <a:moveTo>
                    <a:pt x="0" y="0"/>
                  </a:moveTo>
                  <a:cubicBezTo>
                    <a:pt x="5" y="0"/>
                    <a:pt x="15" y="2"/>
                    <a:pt x="17" y="6"/>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3" name="Freeform 2093">
              <a:extLst>
                <a:ext uri="{FF2B5EF4-FFF2-40B4-BE49-F238E27FC236}">
                  <a16:creationId xmlns:a16="http://schemas.microsoft.com/office/drawing/2014/main" id="{C2959395-8232-B2CF-AF6C-7F4BE4C69BF7}"/>
                </a:ext>
              </a:extLst>
            </p:cNvPr>
            <p:cNvSpPr>
              <a:spLocks/>
            </p:cNvSpPr>
            <p:nvPr/>
          </p:nvSpPr>
          <p:spPr bwMode="auto">
            <a:xfrm>
              <a:off x="4320" y="1573"/>
              <a:ext cx="8" cy="15"/>
            </a:xfrm>
            <a:custGeom>
              <a:avLst/>
              <a:gdLst>
                <a:gd name="T0" fmla="*/ 0 w 4"/>
                <a:gd name="T1" fmla="*/ 69 h 7"/>
                <a:gd name="T2" fmla="*/ 32 w 4"/>
                <a:gd name="T3" fmla="*/ 0 h 7"/>
                <a:gd name="T4" fmla="*/ 0 60000 65536"/>
                <a:gd name="T5" fmla="*/ 0 60000 65536"/>
              </a:gdLst>
              <a:ahLst/>
              <a:cxnLst>
                <a:cxn ang="T4">
                  <a:pos x="T0" y="T1"/>
                </a:cxn>
                <a:cxn ang="T5">
                  <a:pos x="T2" y="T3"/>
                </a:cxn>
              </a:cxnLst>
              <a:rect l="0" t="0" r="r" b="b"/>
              <a:pathLst>
                <a:path w="4" h="7">
                  <a:moveTo>
                    <a:pt x="0" y="7"/>
                  </a:moveTo>
                  <a:cubicBezTo>
                    <a:pt x="2" y="5"/>
                    <a:pt x="1" y="2"/>
                    <a:pt x="4"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4" name="Freeform 2094">
              <a:extLst>
                <a:ext uri="{FF2B5EF4-FFF2-40B4-BE49-F238E27FC236}">
                  <a16:creationId xmlns:a16="http://schemas.microsoft.com/office/drawing/2014/main" id="{FA30D985-3B1D-03CA-FDE5-2F48B1D27021}"/>
                </a:ext>
              </a:extLst>
            </p:cNvPr>
            <p:cNvSpPr>
              <a:spLocks/>
            </p:cNvSpPr>
            <p:nvPr/>
          </p:nvSpPr>
          <p:spPr bwMode="auto">
            <a:xfrm>
              <a:off x="4275" y="1549"/>
              <a:ext cx="4" cy="15"/>
            </a:xfrm>
            <a:custGeom>
              <a:avLst/>
              <a:gdLst>
                <a:gd name="T0" fmla="*/ 0 w 2"/>
                <a:gd name="T1" fmla="*/ 69 h 7"/>
                <a:gd name="T2" fmla="*/ 16 w 2"/>
                <a:gd name="T3" fmla="*/ 0 h 7"/>
                <a:gd name="T4" fmla="*/ 0 60000 65536"/>
                <a:gd name="T5" fmla="*/ 0 60000 65536"/>
              </a:gdLst>
              <a:ahLst/>
              <a:cxnLst>
                <a:cxn ang="T4">
                  <a:pos x="T0" y="T1"/>
                </a:cxn>
                <a:cxn ang="T5">
                  <a:pos x="T2" y="T3"/>
                </a:cxn>
              </a:cxnLst>
              <a:rect l="0" t="0" r="r" b="b"/>
              <a:pathLst>
                <a:path w="2" h="7">
                  <a:moveTo>
                    <a:pt x="0" y="7"/>
                  </a:moveTo>
                  <a:cubicBezTo>
                    <a:pt x="1" y="5"/>
                    <a:pt x="2" y="1"/>
                    <a:pt x="2" y="0"/>
                  </a:cubicBezTo>
                </a:path>
              </a:pathLst>
            </a:custGeom>
            <a:noFill/>
            <a:ln w="6350" cap="rnd">
              <a:solidFill>
                <a:srgbClr val="FCF3EE"/>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5" name="Freeform 2095">
              <a:extLst>
                <a:ext uri="{FF2B5EF4-FFF2-40B4-BE49-F238E27FC236}">
                  <a16:creationId xmlns:a16="http://schemas.microsoft.com/office/drawing/2014/main" id="{82D4343E-709A-53E3-C9DD-7679118EDA24}"/>
                </a:ext>
              </a:extLst>
            </p:cNvPr>
            <p:cNvSpPr>
              <a:spLocks/>
            </p:cNvSpPr>
            <p:nvPr/>
          </p:nvSpPr>
          <p:spPr bwMode="auto">
            <a:xfrm>
              <a:off x="5091" y="3357"/>
              <a:ext cx="35" cy="68"/>
            </a:xfrm>
            <a:custGeom>
              <a:avLst/>
              <a:gdLst>
                <a:gd name="T0" fmla="*/ 105 w 17"/>
                <a:gd name="T1" fmla="*/ 0 h 31"/>
                <a:gd name="T2" fmla="*/ 0 w 17"/>
                <a:gd name="T3" fmla="*/ 327 h 31"/>
                <a:gd name="T4" fmla="*/ 0 60000 65536"/>
                <a:gd name="T5" fmla="*/ 0 60000 65536"/>
              </a:gdLst>
              <a:ahLst/>
              <a:cxnLst>
                <a:cxn ang="T4">
                  <a:pos x="T0" y="T1"/>
                </a:cxn>
                <a:cxn ang="T5">
                  <a:pos x="T2" y="T3"/>
                </a:cxn>
              </a:cxnLst>
              <a:rect l="0" t="0" r="r" b="b"/>
              <a:pathLst>
                <a:path w="17" h="31">
                  <a:moveTo>
                    <a:pt x="12" y="0"/>
                  </a:moveTo>
                  <a:cubicBezTo>
                    <a:pt x="17" y="16"/>
                    <a:pt x="14" y="24"/>
                    <a:pt x="0" y="3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6" name="Freeform 2096">
              <a:extLst>
                <a:ext uri="{FF2B5EF4-FFF2-40B4-BE49-F238E27FC236}">
                  <a16:creationId xmlns:a16="http://schemas.microsoft.com/office/drawing/2014/main" id="{3BDDB953-9072-39AC-5050-1517F4E17BC9}"/>
                </a:ext>
              </a:extLst>
            </p:cNvPr>
            <p:cNvSpPr>
              <a:spLocks/>
            </p:cNvSpPr>
            <p:nvPr/>
          </p:nvSpPr>
          <p:spPr bwMode="auto">
            <a:xfrm>
              <a:off x="5078" y="3414"/>
              <a:ext cx="33" cy="68"/>
            </a:xfrm>
            <a:custGeom>
              <a:avLst/>
              <a:gdLst>
                <a:gd name="T0" fmla="*/ 132 w 16"/>
                <a:gd name="T1" fmla="*/ 0 h 31"/>
                <a:gd name="T2" fmla="*/ 0 w 16"/>
                <a:gd name="T3" fmla="*/ 327 h 31"/>
                <a:gd name="T4" fmla="*/ 0 60000 65536"/>
                <a:gd name="T5" fmla="*/ 0 60000 65536"/>
              </a:gdLst>
              <a:ahLst/>
              <a:cxnLst>
                <a:cxn ang="T4">
                  <a:pos x="T0" y="T1"/>
                </a:cxn>
                <a:cxn ang="T5">
                  <a:pos x="T2" y="T3"/>
                </a:cxn>
              </a:cxnLst>
              <a:rect l="0" t="0" r="r" b="b"/>
              <a:pathLst>
                <a:path w="16" h="31">
                  <a:moveTo>
                    <a:pt x="15" y="0"/>
                  </a:moveTo>
                  <a:cubicBezTo>
                    <a:pt x="15" y="13"/>
                    <a:pt x="16" y="31"/>
                    <a:pt x="0" y="3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7" name="Freeform 2097">
              <a:extLst>
                <a:ext uri="{FF2B5EF4-FFF2-40B4-BE49-F238E27FC236}">
                  <a16:creationId xmlns:a16="http://schemas.microsoft.com/office/drawing/2014/main" id="{C6B0C1AE-6A61-0B03-47B7-624B3A932098}"/>
                </a:ext>
              </a:extLst>
            </p:cNvPr>
            <p:cNvSpPr>
              <a:spLocks/>
            </p:cNvSpPr>
            <p:nvPr/>
          </p:nvSpPr>
          <p:spPr bwMode="auto">
            <a:xfrm>
              <a:off x="5119" y="3361"/>
              <a:ext cx="27" cy="29"/>
            </a:xfrm>
            <a:custGeom>
              <a:avLst/>
              <a:gdLst>
                <a:gd name="T0" fmla="*/ 116 w 13"/>
                <a:gd name="T1" fmla="*/ 0 h 13"/>
                <a:gd name="T2" fmla="*/ 81 w 13"/>
                <a:gd name="T3" fmla="*/ 125 h 13"/>
                <a:gd name="T4" fmla="*/ 0 w 13"/>
                <a:gd name="T5" fmla="*/ 145 h 13"/>
                <a:gd name="T6" fmla="*/ 0 60000 65536"/>
                <a:gd name="T7" fmla="*/ 0 60000 65536"/>
                <a:gd name="T8" fmla="*/ 0 60000 65536"/>
              </a:gdLst>
              <a:ahLst/>
              <a:cxnLst>
                <a:cxn ang="T6">
                  <a:pos x="T0" y="T1"/>
                </a:cxn>
                <a:cxn ang="T7">
                  <a:pos x="T2" y="T3"/>
                </a:cxn>
                <a:cxn ang="T8">
                  <a:pos x="T4" y="T5"/>
                </a:cxn>
              </a:cxnLst>
              <a:rect l="0" t="0" r="r" b="b"/>
              <a:pathLst>
                <a:path w="13" h="13">
                  <a:moveTo>
                    <a:pt x="13" y="0"/>
                  </a:moveTo>
                  <a:cubicBezTo>
                    <a:pt x="12" y="4"/>
                    <a:pt x="13" y="8"/>
                    <a:pt x="9" y="11"/>
                  </a:cubicBezTo>
                  <a:cubicBezTo>
                    <a:pt x="6" y="12"/>
                    <a:pt x="2" y="12"/>
                    <a:pt x="0"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8" name="Freeform 2098">
              <a:extLst>
                <a:ext uri="{FF2B5EF4-FFF2-40B4-BE49-F238E27FC236}">
                  <a16:creationId xmlns:a16="http://schemas.microsoft.com/office/drawing/2014/main" id="{D1BDD0A8-0748-A97E-3E16-E7AF79A575F8}"/>
                </a:ext>
              </a:extLst>
            </p:cNvPr>
            <p:cNvSpPr>
              <a:spLocks/>
            </p:cNvSpPr>
            <p:nvPr/>
          </p:nvSpPr>
          <p:spPr bwMode="auto">
            <a:xfrm>
              <a:off x="5111" y="3385"/>
              <a:ext cx="35" cy="44"/>
            </a:xfrm>
            <a:custGeom>
              <a:avLst/>
              <a:gdLst>
                <a:gd name="T0" fmla="*/ 132 w 17"/>
                <a:gd name="T1" fmla="*/ 0 h 20"/>
                <a:gd name="T2" fmla="*/ 89 w 17"/>
                <a:gd name="T3" fmla="*/ 194 h 20"/>
                <a:gd name="T4" fmla="*/ 25 w 17"/>
                <a:gd name="T5" fmla="*/ 213 h 20"/>
                <a:gd name="T6" fmla="*/ 0 w 17"/>
                <a:gd name="T7" fmla="*/ 213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20">
                  <a:moveTo>
                    <a:pt x="15" y="0"/>
                  </a:moveTo>
                  <a:cubicBezTo>
                    <a:pt x="14" y="6"/>
                    <a:pt x="17" y="14"/>
                    <a:pt x="10" y="18"/>
                  </a:cubicBezTo>
                  <a:cubicBezTo>
                    <a:pt x="7" y="20"/>
                    <a:pt x="5" y="20"/>
                    <a:pt x="3" y="20"/>
                  </a:cubicBezTo>
                  <a:cubicBezTo>
                    <a:pt x="1" y="20"/>
                    <a:pt x="0" y="20"/>
                    <a:pt x="0" y="2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09" name="Freeform 2099">
              <a:extLst>
                <a:ext uri="{FF2B5EF4-FFF2-40B4-BE49-F238E27FC236}">
                  <a16:creationId xmlns:a16="http://schemas.microsoft.com/office/drawing/2014/main" id="{3A1D79C1-6782-2275-E4C7-ABBA00D0218D}"/>
                </a:ext>
              </a:extLst>
            </p:cNvPr>
            <p:cNvSpPr>
              <a:spLocks/>
            </p:cNvSpPr>
            <p:nvPr/>
          </p:nvSpPr>
          <p:spPr bwMode="auto">
            <a:xfrm>
              <a:off x="5140" y="3412"/>
              <a:ext cx="23" cy="4"/>
            </a:xfrm>
            <a:custGeom>
              <a:avLst/>
              <a:gdLst>
                <a:gd name="T0" fmla="*/ 100 w 11"/>
                <a:gd name="T1" fmla="*/ 0 h 2"/>
                <a:gd name="T2" fmla="*/ 0 w 11"/>
                <a:gd name="T3" fmla="*/ 0 h 2"/>
                <a:gd name="T4" fmla="*/ 0 60000 65536"/>
                <a:gd name="T5" fmla="*/ 0 60000 65536"/>
              </a:gdLst>
              <a:ahLst/>
              <a:cxnLst>
                <a:cxn ang="T4">
                  <a:pos x="T0" y="T1"/>
                </a:cxn>
                <a:cxn ang="T5">
                  <a:pos x="T2" y="T3"/>
                </a:cxn>
              </a:cxnLst>
              <a:rect l="0" t="0" r="r" b="b"/>
              <a:pathLst>
                <a:path w="11" h="2">
                  <a:moveTo>
                    <a:pt x="11" y="0"/>
                  </a:moveTo>
                  <a:cubicBezTo>
                    <a:pt x="8" y="2"/>
                    <a:pt x="3" y="1"/>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0" name="Freeform 2100">
              <a:extLst>
                <a:ext uri="{FF2B5EF4-FFF2-40B4-BE49-F238E27FC236}">
                  <a16:creationId xmlns:a16="http://schemas.microsoft.com/office/drawing/2014/main" id="{85FE2B56-5797-625A-ED76-5F4968CF7843}"/>
                </a:ext>
              </a:extLst>
            </p:cNvPr>
            <p:cNvSpPr>
              <a:spLocks/>
            </p:cNvSpPr>
            <p:nvPr/>
          </p:nvSpPr>
          <p:spPr bwMode="auto">
            <a:xfrm>
              <a:off x="5132" y="3420"/>
              <a:ext cx="22" cy="51"/>
            </a:xfrm>
            <a:custGeom>
              <a:avLst/>
              <a:gdLst>
                <a:gd name="T0" fmla="*/ 88 w 11"/>
                <a:gd name="T1" fmla="*/ 231 h 23"/>
                <a:gd name="T2" fmla="*/ 16 w 11"/>
                <a:gd name="T3" fmla="*/ 217 h 23"/>
                <a:gd name="T4" fmla="*/ 8 w 11"/>
                <a:gd name="T5" fmla="*/ 118 h 23"/>
                <a:gd name="T6" fmla="*/ 24 w 11"/>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3">
                  <a:moveTo>
                    <a:pt x="11" y="21"/>
                  </a:moveTo>
                  <a:cubicBezTo>
                    <a:pt x="8" y="21"/>
                    <a:pt x="4" y="23"/>
                    <a:pt x="2" y="20"/>
                  </a:cubicBezTo>
                  <a:cubicBezTo>
                    <a:pt x="0" y="18"/>
                    <a:pt x="1" y="13"/>
                    <a:pt x="1" y="11"/>
                  </a:cubicBezTo>
                  <a:cubicBezTo>
                    <a:pt x="2" y="7"/>
                    <a:pt x="3" y="3"/>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1" name="Freeform 2101">
              <a:extLst>
                <a:ext uri="{FF2B5EF4-FFF2-40B4-BE49-F238E27FC236}">
                  <a16:creationId xmlns:a16="http://schemas.microsoft.com/office/drawing/2014/main" id="{2A923A6A-44CB-ADDD-DEDE-283EA1A7B6EC}"/>
                </a:ext>
              </a:extLst>
            </p:cNvPr>
            <p:cNvSpPr>
              <a:spLocks/>
            </p:cNvSpPr>
            <p:nvPr/>
          </p:nvSpPr>
          <p:spPr bwMode="auto">
            <a:xfrm>
              <a:off x="5107" y="3460"/>
              <a:ext cx="27" cy="4"/>
            </a:xfrm>
            <a:custGeom>
              <a:avLst/>
              <a:gdLst>
                <a:gd name="T0" fmla="*/ 116 w 13"/>
                <a:gd name="T1" fmla="*/ 0 h 2"/>
                <a:gd name="T2" fmla="*/ 0 w 13"/>
                <a:gd name="T3" fmla="*/ 8 h 2"/>
                <a:gd name="T4" fmla="*/ 0 60000 65536"/>
                <a:gd name="T5" fmla="*/ 0 60000 65536"/>
              </a:gdLst>
              <a:ahLst/>
              <a:cxnLst>
                <a:cxn ang="T4">
                  <a:pos x="T0" y="T1"/>
                </a:cxn>
                <a:cxn ang="T5">
                  <a:pos x="T2" y="T3"/>
                </a:cxn>
              </a:cxnLst>
              <a:rect l="0" t="0" r="r" b="b"/>
              <a:pathLst>
                <a:path w="13" h="2">
                  <a:moveTo>
                    <a:pt x="13" y="0"/>
                  </a:moveTo>
                  <a:cubicBezTo>
                    <a:pt x="9" y="1"/>
                    <a:pt x="5" y="2"/>
                    <a:pt x="0" y="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2" name="Freeform 2102">
              <a:extLst>
                <a:ext uri="{FF2B5EF4-FFF2-40B4-BE49-F238E27FC236}">
                  <a16:creationId xmlns:a16="http://schemas.microsoft.com/office/drawing/2014/main" id="{71B815C5-9F3E-B8E7-4041-C840DD311819}"/>
                </a:ext>
              </a:extLst>
            </p:cNvPr>
            <p:cNvSpPr>
              <a:spLocks/>
            </p:cNvSpPr>
            <p:nvPr/>
          </p:nvSpPr>
          <p:spPr bwMode="auto">
            <a:xfrm>
              <a:off x="5066" y="3475"/>
              <a:ext cx="33" cy="59"/>
            </a:xfrm>
            <a:custGeom>
              <a:avLst/>
              <a:gdLst>
                <a:gd name="T0" fmla="*/ 140 w 16"/>
                <a:gd name="T1" fmla="*/ 0 h 27"/>
                <a:gd name="T2" fmla="*/ 72 w 16"/>
                <a:gd name="T3" fmla="*/ 249 h 27"/>
                <a:gd name="T4" fmla="*/ 0 w 16"/>
                <a:gd name="T5" fmla="*/ 262 h 27"/>
                <a:gd name="T6" fmla="*/ 0 60000 65536"/>
                <a:gd name="T7" fmla="*/ 0 60000 65536"/>
                <a:gd name="T8" fmla="*/ 0 60000 65536"/>
              </a:gdLst>
              <a:ahLst/>
              <a:cxnLst>
                <a:cxn ang="T6">
                  <a:pos x="T0" y="T1"/>
                </a:cxn>
                <a:cxn ang="T7">
                  <a:pos x="T2" y="T3"/>
                </a:cxn>
                <a:cxn ang="T8">
                  <a:pos x="T4" y="T5"/>
                </a:cxn>
              </a:cxnLst>
              <a:rect l="0" t="0" r="r" b="b"/>
              <a:pathLst>
                <a:path w="16" h="27">
                  <a:moveTo>
                    <a:pt x="16" y="0"/>
                  </a:moveTo>
                  <a:cubicBezTo>
                    <a:pt x="12" y="8"/>
                    <a:pt x="16" y="18"/>
                    <a:pt x="8" y="24"/>
                  </a:cubicBezTo>
                  <a:cubicBezTo>
                    <a:pt x="5" y="26"/>
                    <a:pt x="2" y="27"/>
                    <a:pt x="0" y="2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3" name="Freeform 2103">
              <a:extLst>
                <a:ext uri="{FF2B5EF4-FFF2-40B4-BE49-F238E27FC236}">
                  <a16:creationId xmlns:a16="http://schemas.microsoft.com/office/drawing/2014/main" id="{44D1B2DC-46DE-A746-2252-F9AB9AD0B786}"/>
                </a:ext>
              </a:extLst>
            </p:cNvPr>
            <p:cNvSpPr>
              <a:spLocks/>
            </p:cNvSpPr>
            <p:nvPr/>
          </p:nvSpPr>
          <p:spPr bwMode="auto">
            <a:xfrm>
              <a:off x="5091" y="3462"/>
              <a:ext cx="31" cy="55"/>
            </a:xfrm>
            <a:custGeom>
              <a:avLst/>
              <a:gdLst>
                <a:gd name="T0" fmla="*/ 0 w 15"/>
                <a:gd name="T1" fmla="*/ 257 h 25"/>
                <a:gd name="T2" fmla="*/ 107 w 15"/>
                <a:gd name="T3" fmla="*/ 194 h 25"/>
                <a:gd name="T4" fmla="*/ 132 w 15"/>
                <a:gd name="T5" fmla="*/ 0 h 25"/>
                <a:gd name="T6" fmla="*/ 0 60000 65536"/>
                <a:gd name="T7" fmla="*/ 0 60000 65536"/>
                <a:gd name="T8" fmla="*/ 0 60000 65536"/>
              </a:gdLst>
              <a:ahLst/>
              <a:cxnLst>
                <a:cxn ang="T6">
                  <a:pos x="T0" y="T1"/>
                </a:cxn>
                <a:cxn ang="T7">
                  <a:pos x="T2" y="T3"/>
                </a:cxn>
                <a:cxn ang="T8">
                  <a:pos x="T4" y="T5"/>
                </a:cxn>
              </a:cxnLst>
              <a:rect l="0" t="0" r="r" b="b"/>
              <a:pathLst>
                <a:path w="15" h="25">
                  <a:moveTo>
                    <a:pt x="0" y="24"/>
                  </a:moveTo>
                  <a:cubicBezTo>
                    <a:pt x="7" y="25"/>
                    <a:pt x="10" y="24"/>
                    <a:pt x="12" y="18"/>
                  </a:cubicBezTo>
                  <a:cubicBezTo>
                    <a:pt x="14" y="12"/>
                    <a:pt x="15" y="6"/>
                    <a:pt x="15"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4" name="Freeform 2104">
              <a:extLst>
                <a:ext uri="{FF2B5EF4-FFF2-40B4-BE49-F238E27FC236}">
                  <a16:creationId xmlns:a16="http://schemas.microsoft.com/office/drawing/2014/main" id="{5C411669-55FF-7E8F-B672-2DC8073F9296}"/>
                </a:ext>
              </a:extLst>
            </p:cNvPr>
            <p:cNvSpPr>
              <a:spLocks/>
            </p:cNvSpPr>
            <p:nvPr/>
          </p:nvSpPr>
          <p:spPr bwMode="auto">
            <a:xfrm>
              <a:off x="5113" y="3508"/>
              <a:ext cx="31" cy="15"/>
            </a:xfrm>
            <a:custGeom>
              <a:avLst/>
              <a:gdLst>
                <a:gd name="T0" fmla="*/ 132 w 15"/>
                <a:gd name="T1" fmla="*/ 69 h 7"/>
                <a:gd name="T2" fmla="*/ 0 w 15"/>
                <a:gd name="T3" fmla="*/ 0 h 7"/>
                <a:gd name="T4" fmla="*/ 0 60000 65536"/>
                <a:gd name="T5" fmla="*/ 0 60000 65536"/>
              </a:gdLst>
              <a:ahLst/>
              <a:cxnLst>
                <a:cxn ang="T4">
                  <a:pos x="T0" y="T1"/>
                </a:cxn>
                <a:cxn ang="T5">
                  <a:pos x="T2" y="T3"/>
                </a:cxn>
              </a:cxnLst>
              <a:rect l="0" t="0" r="r" b="b"/>
              <a:pathLst>
                <a:path w="15" h="7">
                  <a:moveTo>
                    <a:pt x="15" y="7"/>
                  </a:moveTo>
                  <a:cubicBezTo>
                    <a:pt x="10" y="7"/>
                    <a:pt x="2" y="3"/>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5" name="Freeform 2105">
              <a:extLst>
                <a:ext uri="{FF2B5EF4-FFF2-40B4-BE49-F238E27FC236}">
                  <a16:creationId xmlns:a16="http://schemas.microsoft.com/office/drawing/2014/main" id="{8EE9DC64-2415-73CB-66F8-CBBCDF4318F7}"/>
                </a:ext>
              </a:extLst>
            </p:cNvPr>
            <p:cNvSpPr>
              <a:spLocks/>
            </p:cNvSpPr>
            <p:nvPr/>
          </p:nvSpPr>
          <p:spPr bwMode="auto">
            <a:xfrm>
              <a:off x="5122" y="3464"/>
              <a:ext cx="14" cy="11"/>
            </a:xfrm>
            <a:custGeom>
              <a:avLst/>
              <a:gdLst>
                <a:gd name="T0" fmla="*/ 56 w 7"/>
                <a:gd name="T1" fmla="*/ 0 h 5"/>
                <a:gd name="T2" fmla="*/ 0 w 7"/>
                <a:gd name="T3" fmla="*/ 53 h 5"/>
                <a:gd name="T4" fmla="*/ 0 60000 65536"/>
                <a:gd name="T5" fmla="*/ 0 60000 65536"/>
              </a:gdLst>
              <a:ahLst/>
              <a:cxnLst>
                <a:cxn ang="T4">
                  <a:pos x="T0" y="T1"/>
                </a:cxn>
                <a:cxn ang="T5">
                  <a:pos x="T2" y="T3"/>
                </a:cxn>
              </a:cxnLst>
              <a:rect l="0" t="0" r="r" b="b"/>
              <a:pathLst>
                <a:path w="7" h="5">
                  <a:moveTo>
                    <a:pt x="7" y="0"/>
                  </a:moveTo>
                  <a:cubicBezTo>
                    <a:pt x="4" y="1"/>
                    <a:pt x="2" y="3"/>
                    <a:pt x="0" y="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6" name="Freeform 2106">
              <a:extLst>
                <a:ext uri="{FF2B5EF4-FFF2-40B4-BE49-F238E27FC236}">
                  <a16:creationId xmlns:a16="http://schemas.microsoft.com/office/drawing/2014/main" id="{A1A84E5A-90A4-EDF5-6A97-528A4C483306}"/>
                </a:ext>
              </a:extLst>
            </p:cNvPr>
            <p:cNvSpPr>
              <a:spLocks/>
            </p:cNvSpPr>
            <p:nvPr/>
          </p:nvSpPr>
          <p:spPr bwMode="auto">
            <a:xfrm>
              <a:off x="5109" y="3414"/>
              <a:ext cx="13" cy="15"/>
            </a:xfrm>
            <a:custGeom>
              <a:avLst/>
              <a:gdLst>
                <a:gd name="T0" fmla="*/ 61 w 6"/>
                <a:gd name="T1" fmla="*/ 69 h 7"/>
                <a:gd name="T2" fmla="*/ 0 w 6"/>
                <a:gd name="T3" fmla="*/ 0 h 7"/>
                <a:gd name="T4" fmla="*/ 0 60000 65536"/>
                <a:gd name="T5" fmla="*/ 0 60000 65536"/>
              </a:gdLst>
              <a:ahLst/>
              <a:cxnLst>
                <a:cxn ang="T4">
                  <a:pos x="T0" y="T1"/>
                </a:cxn>
                <a:cxn ang="T5">
                  <a:pos x="T2" y="T3"/>
                </a:cxn>
              </a:cxnLst>
              <a:rect l="0" t="0" r="r" b="b"/>
              <a:pathLst>
                <a:path w="6" h="7">
                  <a:moveTo>
                    <a:pt x="6" y="7"/>
                  </a:moveTo>
                  <a:cubicBezTo>
                    <a:pt x="2" y="6"/>
                    <a:pt x="1" y="3"/>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7" name="Freeform 2107">
              <a:extLst>
                <a:ext uri="{FF2B5EF4-FFF2-40B4-BE49-F238E27FC236}">
                  <a16:creationId xmlns:a16="http://schemas.microsoft.com/office/drawing/2014/main" id="{0B5E9AFF-5F1F-60F5-7915-C9AC085933CF}"/>
                </a:ext>
              </a:extLst>
            </p:cNvPr>
            <p:cNvSpPr>
              <a:spLocks/>
            </p:cNvSpPr>
            <p:nvPr/>
          </p:nvSpPr>
          <p:spPr bwMode="auto">
            <a:xfrm>
              <a:off x="5091" y="3414"/>
              <a:ext cx="12" cy="2"/>
            </a:xfrm>
            <a:custGeom>
              <a:avLst/>
              <a:gdLst>
                <a:gd name="T0" fmla="*/ 48 w 6"/>
                <a:gd name="T1" fmla="*/ 8 h 1"/>
                <a:gd name="T2" fmla="*/ 0 w 6"/>
                <a:gd name="T3" fmla="*/ 0 h 1"/>
                <a:gd name="T4" fmla="*/ 0 60000 65536"/>
                <a:gd name="T5" fmla="*/ 0 60000 65536"/>
              </a:gdLst>
              <a:ahLst/>
              <a:cxnLst>
                <a:cxn ang="T4">
                  <a:pos x="T0" y="T1"/>
                </a:cxn>
                <a:cxn ang="T5">
                  <a:pos x="T2" y="T3"/>
                </a:cxn>
              </a:cxnLst>
              <a:rect l="0" t="0" r="r" b="b"/>
              <a:pathLst>
                <a:path w="6" h="1">
                  <a:moveTo>
                    <a:pt x="6" y="1"/>
                  </a:moveTo>
                  <a:cubicBezTo>
                    <a:pt x="3" y="1"/>
                    <a:pt x="0" y="1"/>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8" name="Freeform 2108">
              <a:extLst>
                <a:ext uri="{FF2B5EF4-FFF2-40B4-BE49-F238E27FC236}">
                  <a16:creationId xmlns:a16="http://schemas.microsoft.com/office/drawing/2014/main" id="{745D8B9A-0204-8B8C-90FC-9B31756F8F15}"/>
                </a:ext>
              </a:extLst>
            </p:cNvPr>
            <p:cNvSpPr>
              <a:spLocks/>
            </p:cNvSpPr>
            <p:nvPr/>
          </p:nvSpPr>
          <p:spPr bwMode="auto">
            <a:xfrm>
              <a:off x="5048" y="3527"/>
              <a:ext cx="35" cy="57"/>
            </a:xfrm>
            <a:custGeom>
              <a:avLst/>
              <a:gdLst>
                <a:gd name="T0" fmla="*/ 148 w 17"/>
                <a:gd name="T1" fmla="*/ 0 h 26"/>
                <a:gd name="T2" fmla="*/ 115 w 17"/>
                <a:gd name="T3" fmla="*/ 158 h 26"/>
                <a:gd name="T4" fmla="*/ 80 w 17"/>
                <a:gd name="T5" fmla="*/ 241 h 26"/>
                <a:gd name="T6" fmla="*/ 0 w 17"/>
                <a:gd name="T7" fmla="*/ 230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26">
                  <a:moveTo>
                    <a:pt x="17" y="0"/>
                  </a:moveTo>
                  <a:cubicBezTo>
                    <a:pt x="16" y="5"/>
                    <a:pt x="15" y="10"/>
                    <a:pt x="13" y="15"/>
                  </a:cubicBezTo>
                  <a:cubicBezTo>
                    <a:pt x="12" y="17"/>
                    <a:pt x="11" y="22"/>
                    <a:pt x="9" y="23"/>
                  </a:cubicBezTo>
                  <a:cubicBezTo>
                    <a:pt x="6" y="26"/>
                    <a:pt x="2" y="23"/>
                    <a:pt x="0" y="2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19" name="Freeform 2109">
              <a:extLst>
                <a:ext uri="{FF2B5EF4-FFF2-40B4-BE49-F238E27FC236}">
                  <a16:creationId xmlns:a16="http://schemas.microsoft.com/office/drawing/2014/main" id="{D0FBF6C8-B9B3-6D70-5260-F4150142769D}"/>
                </a:ext>
              </a:extLst>
            </p:cNvPr>
            <p:cNvSpPr>
              <a:spLocks/>
            </p:cNvSpPr>
            <p:nvPr/>
          </p:nvSpPr>
          <p:spPr bwMode="auto">
            <a:xfrm>
              <a:off x="5029" y="3580"/>
              <a:ext cx="47" cy="63"/>
            </a:xfrm>
            <a:custGeom>
              <a:avLst/>
              <a:gdLst>
                <a:gd name="T0" fmla="*/ 155 w 23"/>
                <a:gd name="T1" fmla="*/ 0 h 29"/>
                <a:gd name="T2" fmla="*/ 67 w 23"/>
                <a:gd name="T3" fmla="*/ 245 h 29"/>
                <a:gd name="T4" fmla="*/ 0 w 23"/>
                <a:gd name="T5" fmla="*/ 254 h 29"/>
                <a:gd name="T6" fmla="*/ 0 60000 65536"/>
                <a:gd name="T7" fmla="*/ 0 60000 65536"/>
                <a:gd name="T8" fmla="*/ 0 60000 65536"/>
              </a:gdLst>
              <a:ahLst/>
              <a:cxnLst>
                <a:cxn ang="T6">
                  <a:pos x="T0" y="T1"/>
                </a:cxn>
                <a:cxn ang="T7">
                  <a:pos x="T2" y="T3"/>
                </a:cxn>
                <a:cxn ang="T8">
                  <a:pos x="T4" y="T5"/>
                </a:cxn>
              </a:cxnLst>
              <a:rect l="0" t="0" r="r" b="b"/>
              <a:pathLst>
                <a:path w="23" h="29">
                  <a:moveTo>
                    <a:pt x="18" y="0"/>
                  </a:moveTo>
                  <a:cubicBezTo>
                    <a:pt x="23" y="5"/>
                    <a:pt x="11" y="20"/>
                    <a:pt x="8" y="24"/>
                  </a:cubicBezTo>
                  <a:cubicBezTo>
                    <a:pt x="5" y="28"/>
                    <a:pt x="4" y="29"/>
                    <a:pt x="0" y="2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0" name="Freeform 2110">
              <a:extLst>
                <a:ext uri="{FF2B5EF4-FFF2-40B4-BE49-F238E27FC236}">
                  <a16:creationId xmlns:a16="http://schemas.microsoft.com/office/drawing/2014/main" id="{1E3F4E64-83CF-EDC0-0689-A43B7C45A805}"/>
                </a:ext>
              </a:extLst>
            </p:cNvPr>
            <p:cNvSpPr>
              <a:spLocks/>
            </p:cNvSpPr>
            <p:nvPr/>
          </p:nvSpPr>
          <p:spPr bwMode="auto">
            <a:xfrm>
              <a:off x="5109" y="3519"/>
              <a:ext cx="19" cy="52"/>
            </a:xfrm>
            <a:custGeom>
              <a:avLst/>
              <a:gdLst>
                <a:gd name="T0" fmla="*/ 76 w 9"/>
                <a:gd name="T1" fmla="*/ 0 h 24"/>
                <a:gd name="T2" fmla="*/ 8 w 9"/>
                <a:gd name="T3" fmla="*/ 165 h 24"/>
                <a:gd name="T4" fmla="*/ 84 w 9"/>
                <a:gd name="T5" fmla="*/ 245 h 24"/>
                <a:gd name="T6" fmla="*/ 0 60000 65536"/>
                <a:gd name="T7" fmla="*/ 0 60000 65536"/>
                <a:gd name="T8" fmla="*/ 0 60000 65536"/>
              </a:gdLst>
              <a:ahLst/>
              <a:cxnLst>
                <a:cxn ang="T6">
                  <a:pos x="T0" y="T1"/>
                </a:cxn>
                <a:cxn ang="T7">
                  <a:pos x="T2" y="T3"/>
                </a:cxn>
                <a:cxn ang="T8">
                  <a:pos x="T4" y="T5"/>
                </a:cxn>
              </a:cxnLst>
              <a:rect l="0" t="0" r="r" b="b"/>
              <a:pathLst>
                <a:path w="9" h="24">
                  <a:moveTo>
                    <a:pt x="8" y="0"/>
                  </a:moveTo>
                  <a:cubicBezTo>
                    <a:pt x="5" y="4"/>
                    <a:pt x="1" y="11"/>
                    <a:pt x="1" y="16"/>
                  </a:cubicBezTo>
                  <a:cubicBezTo>
                    <a:pt x="0" y="22"/>
                    <a:pt x="6" y="21"/>
                    <a:pt x="9" y="2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1" name="Freeform 2111">
              <a:extLst>
                <a:ext uri="{FF2B5EF4-FFF2-40B4-BE49-F238E27FC236}">
                  <a16:creationId xmlns:a16="http://schemas.microsoft.com/office/drawing/2014/main" id="{914D87D6-DEBA-58E8-9BCF-63E6E8DCD1E7}"/>
                </a:ext>
              </a:extLst>
            </p:cNvPr>
            <p:cNvSpPr>
              <a:spLocks/>
            </p:cNvSpPr>
            <p:nvPr/>
          </p:nvSpPr>
          <p:spPr bwMode="auto">
            <a:xfrm>
              <a:off x="5081" y="3549"/>
              <a:ext cx="30" cy="9"/>
            </a:xfrm>
            <a:custGeom>
              <a:avLst/>
              <a:gdLst>
                <a:gd name="T0" fmla="*/ 120 w 15"/>
                <a:gd name="T1" fmla="*/ 25 h 4"/>
                <a:gd name="T2" fmla="*/ 0 w 15"/>
                <a:gd name="T3" fmla="*/ 0 h 4"/>
                <a:gd name="T4" fmla="*/ 0 60000 65536"/>
                <a:gd name="T5" fmla="*/ 0 60000 65536"/>
              </a:gdLst>
              <a:ahLst/>
              <a:cxnLst>
                <a:cxn ang="T4">
                  <a:pos x="T0" y="T1"/>
                </a:cxn>
                <a:cxn ang="T5">
                  <a:pos x="T2" y="T3"/>
                </a:cxn>
              </a:cxnLst>
              <a:rect l="0" t="0" r="r" b="b"/>
              <a:pathLst>
                <a:path w="15" h="4">
                  <a:moveTo>
                    <a:pt x="15" y="2"/>
                  </a:moveTo>
                  <a:cubicBezTo>
                    <a:pt x="11" y="4"/>
                    <a:pt x="4" y="2"/>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2" name="Freeform 2112">
              <a:extLst>
                <a:ext uri="{FF2B5EF4-FFF2-40B4-BE49-F238E27FC236}">
                  <a16:creationId xmlns:a16="http://schemas.microsoft.com/office/drawing/2014/main" id="{543FCDCB-3727-06B8-5A53-DCB36FFB2094}"/>
                </a:ext>
              </a:extLst>
            </p:cNvPr>
            <p:cNvSpPr>
              <a:spLocks/>
            </p:cNvSpPr>
            <p:nvPr/>
          </p:nvSpPr>
          <p:spPr bwMode="auto">
            <a:xfrm>
              <a:off x="5105" y="3517"/>
              <a:ext cx="17" cy="8"/>
            </a:xfrm>
            <a:custGeom>
              <a:avLst/>
              <a:gdLst>
                <a:gd name="T0" fmla="*/ 77 w 8"/>
                <a:gd name="T1" fmla="*/ 32 h 4"/>
                <a:gd name="T2" fmla="*/ 0 w 8"/>
                <a:gd name="T3" fmla="*/ 0 h 4"/>
                <a:gd name="T4" fmla="*/ 0 60000 65536"/>
                <a:gd name="T5" fmla="*/ 0 60000 65536"/>
              </a:gdLst>
              <a:ahLst/>
              <a:cxnLst>
                <a:cxn ang="T4">
                  <a:pos x="T0" y="T1"/>
                </a:cxn>
                <a:cxn ang="T5">
                  <a:pos x="T2" y="T3"/>
                </a:cxn>
              </a:cxnLst>
              <a:rect l="0" t="0" r="r" b="b"/>
              <a:pathLst>
                <a:path w="8" h="4">
                  <a:moveTo>
                    <a:pt x="8" y="4"/>
                  </a:moveTo>
                  <a:cubicBezTo>
                    <a:pt x="6" y="2"/>
                    <a:pt x="2" y="0"/>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3" name="Freeform 2113">
              <a:extLst>
                <a:ext uri="{FF2B5EF4-FFF2-40B4-BE49-F238E27FC236}">
                  <a16:creationId xmlns:a16="http://schemas.microsoft.com/office/drawing/2014/main" id="{EB7A6E05-1FF6-7A50-B72C-644678168364}"/>
                </a:ext>
              </a:extLst>
            </p:cNvPr>
            <p:cNvSpPr>
              <a:spLocks/>
            </p:cNvSpPr>
            <p:nvPr/>
          </p:nvSpPr>
          <p:spPr bwMode="auto">
            <a:xfrm>
              <a:off x="5087" y="3558"/>
              <a:ext cx="22" cy="55"/>
            </a:xfrm>
            <a:custGeom>
              <a:avLst/>
              <a:gdLst>
                <a:gd name="T0" fmla="*/ 72 w 11"/>
                <a:gd name="T1" fmla="*/ 0 h 25"/>
                <a:gd name="T2" fmla="*/ 32 w 11"/>
                <a:gd name="T3" fmla="*/ 106 h 25"/>
                <a:gd name="T4" fmla="*/ 8 w 11"/>
                <a:gd name="T5" fmla="*/ 202 h 25"/>
                <a:gd name="T6" fmla="*/ 88 w 11"/>
                <a:gd name="T7" fmla="*/ 266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5">
                  <a:moveTo>
                    <a:pt x="9" y="0"/>
                  </a:moveTo>
                  <a:cubicBezTo>
                    <a:pt x="7" y="3"/>
                    <a:pt x="6" y="7"/>
                    <a:pt x="4" y="10"/>
                  </a:cubicBezTo>
                  <a:cubicBezTo>
                    <a:pt x="3" y="13"/>
                    <a:pt x="0" y="16"/>
                    <a:pt x="1" y="19"/>
                  </a:cubicBezTo>
                  <a:cubicBezTo>
                    <a:pt x="1" y="22"/>
                    <a:pt x="8" y="25"/>
                    <a:pt x="11" y="2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4" name="Freeform 2114">
              <a:extLst>
                <a:ext uri="{FF2B5EF4-FFF2-40B4-BE49-F238E27FC236}">
                  <a16:creationId xmlns:a16="http://schemas.microsoft.com/office/drawing/2014/main" id="{D13AD837-6702-118C-08D7-83A98F413951}"/>
                </a:ext>
              </a:extLst>
            </p:cNvPr>
            <p:cNvSpPr>
              <a:spLocks/>
            </p:cNvSpPr>
            <p:nvPr/>
          </p:nvSpPr>
          <p:spPr bwMode="auto">
            <a:xfrm>
              <a:off x="5070" y="3593"/>
              <a:ext cx="17" cy="4"/>
            </a:xfrm>
            <a:custGeom>
              <a:avLst/>
              <a:gdLst>
                <a:gd name="T0" fmla="*/ 77 w 8"/>
                <a:gd name="T1" fmla="*/ 16 h 2"/>
                <a:gd name="T2" fmla="*/ 0 w 8"/>
                <a:gd name="T3" fmla="*/ 0 h 2"/>
                <a:gd name="T4" fmla="*/ 0 60000 65536"/>
                <a:gd name="T5" fmla="*/ 0 60000 65536"/>
              </a:gdLst>
              <a:ahLst/>
              <a:cxnLst>
                <a:cxn ang="T4">
                  <a:pos x="T0" y="T1"/>
                </a:cxn>
                <a:cxn ang="T5">
                  <a:pos x="T2" y="T3"/>
                </a:cxn>
              </a:cxnLst>
              <a:rect l="0" t="0" r="r" b="b"/>
              <a:pathLst>
                <a:path w="8" h="2">
                  <a:moveTo>
                    <a:pt x="8" y="2"/>
                  </a:moveTo>
                  <a:cubicBezTo>
                    <a:pt x="6" y="2"/>
                    <a:pt x="1" y="1"/>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5" name="Freeform 2115">
              <a:extLst>
                <a:ext uri="{FF2B5EF4-FFF2-40B4-BE49-F238E27FC236}">
                  <a16:creationId xmlns:a16="http://schemas.microsoft.com/office/drawing/2014/main" id="{C8DED3B5-81E7-2CA5-D3B3-B905B616C230}"/>
                </a:ext>
              </a:extLst>
            </p:cNvPr>
            <p:cNvSpPr>
              <a:spLocks/>
            </p:cNvSpPr>
            <p:nvPr/>
          </p:nvSpPr>
          <p:spPr bwMode="auto">
            <a:xfrm>
              <a:off x="5072" y="3611"/>
              <a:ext cx="23" cy="48"/>
            </a:xfrm>
            <a:custGeom>
              <a:avLst/>
              <a:gdLst>
                <a:gd name="T0" fmla="*/ 100 w 11"/>
                <a:gd name="T1" fmla="*/ 0 h 22"/>
                <a:gd name="T2" fmla="*/ 8 w 11"/>
                <a:gd name="T3" fmla="*/ 166 h 22"/>
                <a:gd name="T4" fmla="*/ 65 w 11"/>
                <a:gd name="T5" fmla="*/ 229 h 22"/>
                <a:gd name="T6" fmla="*/ 0 60000 65536"/>
                <a:gd name="T7" fmla="*/ 0 60000 65536"/>
                <a:gd name="T8" fmla="*/ 0 60000 65536"/>
              </a:gdLst>
              <a:ahLst/>
              <a:cxnLst>
                <a:cxn ang="T6">
                  <a:pos x="T0" y="T1"/>
                </a:cxn>
                <a:cxn ang="T7">
                  <a:pos x="T2" y="T3"/>
                </a:cxn>
                <a:cxn ang="T8">
                  <a:pos x="T4" y="T5"/>
                </a:cxn>
              </a:cxnLst>
              <a:rect l="0" t="0" r="r" b="b"/>
              <a:pathLst>
                <a:path w="11" h="22">
                  <a:moveTo>
                    <a:pt x="11" y="0"/>
                  </a:moveTo>
                  <a:cubicBezTo>
                    <a:pt x="8" y="4"/>
                    <a:pt x="0" y="11"/>
                    <a:pt x="1" y="16"/>
                  </a:cubicBezTo>
                  <a:cubicBezTo>
                    <a:pt x="1" y="19"/>
                    <a:pt x="6" y="22"/>
                    <a:pt x="7" y="2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6" name="Freeform 2116">
              <a:extLst>
                <a:ext uri="{FF2B5EF4-FFF2-40B4-BE49-F238E27FC236}">
                  <a16:creationId xmlns:a16="http://schemas.microsoft.com/office/drawing/2014/main" id="{16811EB3-AB30-B5E9-3675-412D1008A101}"/>
                </a:ext>
              </a:extLst>
            </p:cNvPr>
            <p:cNvSpPr>
              <a:spLocks/>
            </p:cNvSpPr>
            <p:nvPr/>
          </p:nvSpPr>
          <p:spPr bwMode="auto">
            <a:xfrm>
              <a:off x="5050" y="3628"/>
              <a:ext cx="24" cy="11"/>
            </a:xfrm>
            <a:custGeom>
              <a:avLst/>
              <a:gdLst>
                <a:gd name="T0" fmla="*/ 96 w 12"/>
                <a:gd name="T1" fmla="*/ 53 h 5"/>
                <a:gd name="T2" fmla="*/ 0 w 12"/>
                <a:gd name="T3" fmla="*/ 0 h 5"/>
                <a:gd name="T4" fmla="*/ 0 60000 65536"/>
                <a:gd name="T5" fmla="*/ 0 60000 65536"/>
              </a:gdLst>
              <a:ahLst/>
              <a:cxnLst>
                <a:cxn ang="T4">
                  <a:pos x="T0" y="T1"/>
                </a:cxn>
                <a:cxn ang="T5">
                  <a:pos x="T2" y="T3"/>
                </a:cxn>
              </a:cxnLst>
              <a:rect l="0" t="0" r="r" b="b"/>
              <a:pathLst>
                <a:path w="12" h="5">
                  <a:moveTo>
                    <a:pt x="12" y="5"/>
                  </a:moveTo>
                  <a:cubicBezTo>
                    <a:pt x="8" y="5"/>
                    <a:pt x="2" y="3"/>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7" name="Freeform 2117">
              <a:extLst>
                <a:ext uri="{FF2B5EF4-FFF2-40B4-BE49-F238E27FC236}">
                  <a16:creationId xmlns:a16="http://schemas.microsoft.com/office/drawing/2014/main" id="{5114DB23-738C-15D0-0EEE-86FF86987759}"/>
                </a:ext>
              </a:extLst>
            </p:cNvPr>
            <p:cNvSpPr>
              <a:spLocks/>
            </p:cNvSpPr>
            <p:nvPr/>
          </p:nvSpPr>
          <p:spPr bwMode="auto">
            <a:xfrm>
              <a:off x="5044" y="3635"/>
              <a:ext cx="12" cy="15"/>
            </a:xfrm>
            <a:custGeom>
              <a:avLst/>
              <a:gdLst>
                <a:gd name="T0" fmla="*/ 48 w 6"/>
                <a:gd name="T1" fmla="*/ 0 h 7"/>
                <a:gd name="T2" fmla="*/ 0 w 6"/>
                <a:gd name="T3" fmla="*/ 69 h 7"/>
                <a:gd name="T4" fmla="*/ 0 60000 65536"/>
                <a:gd name="T5" fmla="*/ 0 60000 65536"/>
              </a:gdLst>
              <a:ahLst/>
              <a:cxnLst>
                <a:cxn ang="T4">
                  <a:pos x="T0" y="T1"/>
                </a:cxn>
                <a:cxn ang="T5">
                  <a:pos x="T2" y="T3"/>
                </a:cxn>
              </a:cxnLst>
              <a:rect l="0" t="0" r="r" b="b"/>
              <a:pathLst>
                <a:path w="6" h="7">
                  <a:moveTo>
                    <a:pt x="6" y="0"/>
                  </a:moveTo>
                  <a:cubicBezTo>
                    <a:pt x="3" y="1"/>
                    <a:pt x="1" y="4"/>
                    <a:pt x="0"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8" name="Freeform 2118">
              <a:extLst>
                <a:ext uri="{FF2B5EF4-FFF2-40B4-BE49-F238E27FC236}">
                  <a16:creationId xmlns:a16="http://schemas.microsoft.com/office/drawing/2014/main" id="{9AF2DDDD-A66D-1DF9-7202-DD8AD3D5FAC1}"/>
                </a:ext>
              </a:extLst>
            </p:cNvPr>
            <p:cNvSpPr>
              <a:spLocks/>
            </p:cNvSpPr>
            <p:nvPr/>
          </p:nvSpPr>
          <p:spPr bwMode="auto">
            <a:xfrm>
              <a:off x="5027" y="3650"/>
              <a:ext cx="47" cy="37"/>
            </a:xfrm>
            <a:custGeom>
              <a:avLst/>
              <a:gdLst>
                <a:gd name="T0" fmla="*/ 196 w 23"/>
                <a:gd name="T1" fmla="*/ 0 h 17"/>
                <a:gd name="T2" fmla="*/ 76 w 23"/>
                <a:gd name="T3" fmla="*/ 176 h 17"/>
                <a:gd name="T4" fmla="*/ 8 w 23"/>
                <a:gd name="T5" fmla="*/ 124 h 17"/>
                <a:gd name="T6" fmla="*/ 0 60000 65536"/>
                <a:gd name="T7" fmla="*/ 0 60000 65536"/>
                <a:gd name="T8" fmla="*/ 0 60000 65536"/>
              </a:gdLst>
              <a:ahLst/>
              <a:cxnLst>
                <a:cxn ang="T6">
                  <a:pos x="T0" y="T1"/>
                </a:cxn>
                <a:cxn ang="T7">
                  <a:pos x="T2" y="T3"/>
                </a:cxn>
                <a:cxn ang="T8">
                  <a:pos x="T4" y="T5"/>
                </a:cxn>
              </a:cxnLst>
              <a:rect l="0" t="0" r="r" b="b"/>
              <a:pathLst>
                <a:path w="23" h="17">
                  <a:moveTo>
                    <a:pt x="23" y="0"/>
                  </a:moveTo>
                  <a:cubicBezTo>
                    <a:pt x="20" y="5"/>
                    <a:pt x="16" y="16"/>
                    <a:pt x="9" y="17"/>
                  </a:cubicBezTo>
                  <a:cubicBezTo>
                    <a:pt x="6" y="17"/>
                    <a:pt x="0" y="13"/>
                    <a:pt x="1" y="1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29" name="Freeform 2119">
              <a:extLst>
                <a:ext uri="{FF2B5EF4-FFF2-40B4-BE49-F238E27FC236}">
                  <a16:creationId xmlns:a16="http://schemas.microsoft.com/office/drawing/2014/main" id="{6CBD1213-BB44-643A-BEAF-1FEA412E2499}"/>
                </a:ext>
              </a:extLst>
            </p:cNvPr>
            <p:cNvSpPr>
              <a:spLocks/>
            </p:cNvSpPr>
            <p:nvPr/>
          </p:nvSpPr>
          <p:spPr bwMode="auto">
            <a:xfrm>
              <a:off x="5048" y="3687"/>
              <a:ext cx="14" cy="13"/>
            </a:xfrm>
            <a:custGeom>
              <a:avLst/>
              <a:gdLst>
                <a:gd name="T0" fmla="*/ 0 w 7"/>
                <a:gd name="T1" fmla="*/ 0 h 6"/>
                <a:gd name="T2" fmla="*/ 56 w 7"/>
                <a:gd name="T3" fmla="*/ 61 h 6"/>
                <a:gd name="T4" fmla="*/ 0 60000 65536"/>
                <a:gd name="T5" fmla="*/ 0 60000 65536"/>
              </a:gdLst>
              <a:ahLst/>
              <a:cxnLst>
                <a:cxn ang="T4">
                  <a:pos x="T0" y="T1"/>
                </a:cxn>
                <a:cxn ang="T5">
                  <a:pos x="T2" y="T3"/>
                </a:cxn>
              </a:cxnLst>
              <a:rect l="0" t="0" r="r" b="b"/>
              <a:pathLst>
                <a:path w="7" h="6">
                  <a:moveTo>
                    <a:pt x="0" y="0"/>
                  </a:moveTo>
                  <a:cubicBezTo>
                    <a:pt x="1" y="2"/>
                    <a:pt x="5" y="6"/>
                    <a:pt x="7" y="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0" name="Freeform 2120">
              <a:extLst>
                <a:ext uri="{FF2B5EF4-FFF2-40B4-BE49-F238E27FC236}">
                  <a16:creationId xmlns:a16="http://schemas.microsoft.com/office/drawing/2014/main" id="{0D8A1B1A-FAAA-1C9F-5B3A-07D5D92DF7E7}"/>
                </a:ext>
              </a:extLst>
            </p:cNvPr>
            <p:cNvSpPr>
              <a:spLocks/>
            </p:cNvSpPr>
            <p:nvPr/>
          </p:nvSpPr>
          <p:spPr bwMode="auto">
            <a:xfrm>
              <a:off x="4851" y="3792"/>
              <a:ext cx="55" cy="44"/>
            </a:xfrm>
            <a:custGeom>
              <a:avLst/>
              <a:gdLst>
                <a:gd name="T0" fmla="*/ 228 w 27"/>
                <a:gd name="T1" fmla="*/ 0 h 20"/>
                <a:gd name="T2" fmla="*/ 41 w 27"/>
                <a:gd name="T3" fmla="*/ 202 h 20"/>
                <a:gd name="T4" fmla="*/ 0 w 27"/>
                <a:gd name="T5" fmla="*/ 194 h 20"/>
                <a:gd name="T6" fmla="*/ 0 60000 65536"/>
                <a:gd name="T7" fmla="*/ 0 60000 65536"/>
                <a:gd name="T8" fmla="*/ 0 60000 65536"/>
              </a:gdLst>
              <a:ahLst/>
              <a:cxnLst>
                <a:cxn ang="T6">
                  <a:pos x="T0" y="T1"/>
                </a:cxn>
                <a:cxn ang="T7">
                  <a:pos x="T2" y="T3"/>
                </a:cxn>
                <a:cxn ang="T8">
                  <a:pos x="T4" y="T5"/>
                </a:cxn>
              </a:cxnLst>
              <a:rect l="0" t="0" r="r" b="b"/>
              <a:pathLst>
                <a:path w="27" h="20">
                  <a:moveTo>
                    <a:pt x="27" y="0"/>
                  </a:moveTo>
                  <a:cubicBezTo>
                    <a:pt x="26" y="5"/>
                    <a:pt x="12" y="19"/>
                    <a:pt x="5" y="19"/>
                  </a:cubicBezTo>
                  <a:cubicBezTo>
                    <a:pt x="2" y="20"/>
                    <a:pt x="0" y="20"/>
                    <a:pt x="0" y="1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1" name="Freeform 2121">
              <a:extLst>
                <a:ext uri="{FF2B5EF4-FFF2-40B4-BE49-F238E27FC236}">
                  <a16:creationId xmlns:a16="http://schemas.microsoft.com/office/drawing/2014/main" id="{7EA6EE6C-C965-867D-6C77-FA62E49CF22B}"/>
                </a:ext>
              </a:extLst>
            </p:cNvPr>
            <p:cNvSpPr>
              <a:spLocks/>
            </p:cNvSpPr>
            <p:nvPr/>
          </p:nvSpPr>
          <p:spPr bwMode="auto">
            <a:xfrm>
              <a:off x="5005" y="3687"/>
              <a:ext cx="37" cy="37"/>
            </a:xfrm>
            <a:custGeom>
              <a:avLst/>
              <a:gdLst>
                <a:gd name="T0" fmla="*/ 156 w 18"/>
                <a:gd name="T1" fmla="*/ 0 h 17"/>
                <a:gd name="T2" fmla="*/ 51 w 18"/>
                <a:gd name="T3" fmla="*/ 165 h 17"/>
                <a:gd name="T4" fmla="*/ 0 w 18"/>
                <a:gd name="T5" fmla="*/ 133 h 17"/>
                <a:gd name="T6" fmla="*/ 0 60000 65536"/>
                <a:gd name="T7" fmla="*/ 0 60000 65536"/>
                <a:gd name="T8" fmla="*/ 0 60000 65536"/>
              </a:gdLst>
              <a:ahLst/>
              <a:cxnLst>
                <a:cxn ang="T6">
                  <a:pos x="T0" y="T1"/>
                </a:cxn>
                <a:cxn ang="T7">
                  <a:pos x="T2" y="T3"/>
                </a:cxn>
                <a:cxn ang="T8">
                  <a:pos x="T4" y="T5"/>
                </a:cxn>
              </a:cxnLst>
              <a:rect l="0" t="0" r="r" b="b"/>
              <a:pathLst>
                <a:path w="18" h="17">
                  <a:moveTo>
                    <a:pt x="18" y="0"/>
                  </a:moveTo>
                  <a:cubicBezTo>
                    <a:pt x="17" y="4"/>
                    <a:pt x="11" y="15"/>
                    <a:pt x="6" y="16"/>
                  </a:cubicBezTo>
                  <a:cubicBezTo>
                    <a:pt x="3" y="17"/>
                    <a:pt x="0" y="16"/>
                    <a:pt x="0"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2" name="Freeform 2122">
              <a:extLst>
                <a:ext uri="{FF2B5EF4-FFF2-40B4-BE49-F238E27FC236}">
                  <a16:creationId xmlns:a16="http://schemas.microsoft.com/office/drawing/2014/main" id="{6CCE624F-FBB2-CA60-37FC-A2584FAE21FB}"/>
                </a:ext>
              </a:extLst>
            </p:cNvPr>
            <p:cNvSpPr>
              <a:spLocks/>
            </p:cNvSpPr>
            <p:nvPr/>
          </p:nvSpPr>
          <p:spPr bwMode="auto">
            <a:xfrm>
              <a:off x="4970" y="3724"/>
              <a:ext cx="45" cy="40"/>
            </a:xfrm>
            <a:custGeom>
              <a:avLst/>
              <a:gdLst>
                <a:gd name="T0" fmla="*/ 188 w 22"/>
                <a:gd name="T1" fmla="*/ 0 h 18"/>
                <a:gd name="T2" fmla="*/ 41 w 22"/>
                <a:gd name="T3" fmla="*/ 198 h 18"/>
                <a:gd name="T4" fmla="*/ 0 w 22"/>
                <a:gd name="T5" fmla="*/ 142 h 18"/>
                <a:gd name="T6" fmla="*/ 0 60000 65536"/>
                <a:gd name="T7" fmla="*/ 0 60000 65536"/>
                <a:gd name="T8" fmla="*/ 0 60000 65536"/>
              </a:gdLst>
              <a:ahLst/>
              <a:cxnLst>
                <a:cxn ang="T6">
                  <a:pos x="T0" y="T1"/>
                </a:cxn>
                <a:cxn ang="T7">
                  <a:pos x="T2" y="T3"/>
                </a:cxn>
                <a:cxn ang="T8">
                  <a:pos x="T4" y="T5"/>
                </a:cxn>
              </a:cxnLst>
              <a:rect l="0" t="0" r="r" b="b"/>
              <a:pathLst>
                <a:path w="22" h="18">
                  <a:moveTo>
                    <a:pt x="22" y="0"/>
                  </a:moveTo>
                  <a:cubicBezTo>
                    <a:pt x="20" y="4"/>
                    <a:pt x="11" y="18"/>
                    <a:pt x="5" y="18"/>
                  </a:cubicBezTo>
                  <a:cubicBezTo>
                    <a:pt x="2" y="18"/>
                    <a:pt x="0" y="14"/>
                    <a:pt x="0"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3" name="Freeform 2123">
              <a:extLst>
                <a:ext uri="{FF2B5EF4-FFF2-40B4-BE49-F238E27FC236}">
                  <a16:creationId xmlns:a16="http://schemas.microsoft.com/office/drawing/2014/main" id="{87E957C5-D11B-5BB0-C694-225FAE490BC8}"/>
                </a:ext>
              </a:extLst>
            </p:cNvPr>
            <p:cNvSpPr>
              <a:spLocks/>
            </p:cNvSpPr>
            <p:nvPr/>
          </p:nvSpPr>
          <p:spPr bwMode="auto">
            <a:xfrm>
              <a:off x="4890" y="3796"/>
              <a:ext cx="59" cy="38"/>
            </a:xfrm>
            <a:custGeom>
              <a:avLst/>
              <a:gdLst>
                <a:gd name="T0" fmla="*/ 244 w 29"/>
                <a:gd name="T1" fmla="*/ 0 h 17"/>
                <a:gd name="T2" fmla="*/ 83 w 29"/>
                <a:gd name="T3" fmla="*/ 179 h 17"/>
                <a:gd name="T4" fmla="*/ 0 w 29"/>
                <a:gd name="T5" fmla="*/ 125 h 17"/>
                <a:gd name="T6" fmla="*/ 0 60000 65536"/>
                <a:gd name="T7" fmla="*/ 0 60000 65536"/>
                <a:gd name="T8" fmla="*/ 0 60000 65536"/>
              </a:gdLst>
              <a:ahLst/>
              <a:cxnLst>
                <a:cxn ang="T6">
                  <a:pos x="T0" y="T1"/>
                </a:cxn>
                <a:cxn ang="T7">
                  <a:pos x="T2" y="T3"/>
                </a:cxn>
                <a:cxn ang="T8">
                  <a:pos x="T4" y="T5"/>
                </a:cxn>
              </a:cxnLst>
              <a:rect l="0" t="0" r="r" b="b"/>
              <a:pathLst>
                <a:path w="29" h="17">
                  <a:moveTo>
                    <a:pt x="29" y="0"/>
                  </a:moveTo>
                  <a:cubicBezTo>
                    <a:pt x="27" y="5"/>
                    <a:pt x="17" y="16"/>
                    <a:pt x="10" y="16"/>
                  </a:cubicBezTo>
                  <a:cubicBezTo>
                    <a:pt x="6" y="17"/>
                    <a:pt x="0" y="12"/>
                    <a:pt x="0" y="1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4" name="Freeform 2124">
              <a:extLst>
                <a:ext uri="{FF2B5EF4-FFF2-40B4-BE49-F238E27FC236}">
                  <a16:creationId xmlns:a16="http://schemas.microsoft.com/office/drawing/2014/main" id="{0F800EBA-FFB4-328E-2515-BC991E80A217}"/>
                </a:ext>
              </a:extLst>
            </p:cNvPr>
            <p:cNvSpPr>
              <a:spLocks/>
            </p:cNvSpPr>
            <p:nvPr/>
          </p:nvSpPr>
          <p:spPr bwMode="auto">
            <a:xfrm>
              <a:off x="5011" y="3733"/>
              <a:ext cx="16" cy="15"/>
            </a:xfrm>
            <a:custGeom>
              <a:avLst/>
              <a:gdLst>
                <a:gd name="T0" fmla="*/ 0 w 8"/>
                <a:gd name="T1" fmla="*/ 0 h 7"/>
                <a:gd name="T2" fmla="*/ 64 w 8"/>
                <a:gd name="T3" fmla="*/ 69 h 7"/>
                <a:gd name="T4" fmla="*/ 0 60000 65536"/>
                <a:gd name="T5" fmla="*/ 0 60000 65536"/>
              </a:gdLst>
              <a:ahLst/>
              <a:cxnLst>
                <a:cxn ang="T4">
                  <a:pos x="T0" y="T1"/>
                </a:cxn>
                <a:cxn ang="T5">
                  <a:pos x="T2" y="T3"/>
                </a:cxn>
              </a:cxnLst>
              <a:rect l="0" t="0" r="r" b="b"/>
              <a:pathLst>
                <a:path w="8" h="7">
                  <a:moveTo>
                    <a:pt x="0" y="0"/>
                  </a:moveTo>
                  <a:cubicBezTo>
                    <a:pt x="3" y="3"/>
                    <a:pt x="5" y="5"/>
                    <a:pt x="8"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5" name="Freeform 2125">
              <a:extLst>
                <a:ext uri="{FF2B5EF4-FFF2-40B4-BE49-F238E27FC236}">
                  <a16:creationId xmlns:a16="http://schemas.microsoft.com/office/drawing/2014/main" id="{0075D89E-3611-CE79-6F46-622A8D8B1773}"/>
                </a:ext>
              </a:extLst>
            </p:cNvPr>
            <p:cNvSpPr>
              <a:spLocks/>
            </p:cNvSpPr>
            <p:nvPr/>
          </p:nvSpPr>
          <p:spPr bwMode="auto">
            <a:xfrm>
              <a:off x="4941" y="3810"/>
              <a:ext cx="23" cy="15"/>
            </a:xfrm>
            <a:custGeom>
              <a:avLst/>
              <a:gdLst>
                <a:gd name="T0" fmla="*/ 0 w 11"/>
                <a:gd name="T1" fmla="*/ 0 h 7"/>
                <a:gd name="T2" fmla="*/ 100 w 11"/>
                <a:gd name="T3" fmla="*/ 69 h 7"/>
                <a:gd name="T4" fmla="*/ 0 60000 65536"/>
                <a:gd name="T5" fmla="*/ 0 60000 65536"/>
              </a:gdLst>
              <a:ahLst/>
              <a:cxnLst>
                <a:cxn ang="T4">
                  <a:pos x="T0" y="T1"/>
                </a:cxn>
                <a:cxn ang="T5">
                  <a:pos x="T2" y="T3"/>
                </a:cxn>
              </a:cxnLst>
              <a:rect l="0" t="0" r="r" b="b"/>
              <a:pathLst>
                <a:path w="11" h="7">
                  <a:moveTo>
                    <a:pt x="0" y="0"/>
                  </a:moveTo>
                  <a:cubicBezTo>
                    <a:pt x="2" y="4"/>
                    <a:pt x="8" y="5"/>
                    <a:pt x="11"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6" name="Freeform 2126">
              <a:extLst>
                <a:ext uri="{FF2B5EF4-FFF2-40B4-BE49-F238E27FC236}">
                  <a16:creationId xmlns:a16="http://schemas.microsoft.com/office/drawing/2014/main" id="{ECAACA13-EC0B-4BA7-3EBB-A436F2E68C28}"/>
                </a:ext>
              </a:extLst>
            </p:cNvPr>
            <p:cNvSpPr>
              <a:spLocks/>
            </p:cNvSpPr>
            <p:nvPr/>
          </p:nvSpPr>
          <p:spPr bwMode="auto">
            <a:xfrm>
              <a:off x="4753" y="3866"/>
              <a:ext cx="77" cy="42"/>
            </a:xfrm>
            <a:custGeom>
              <a:avLst/>
              <a:gdLst>
                <a:gd name="T0" fmla="*/ 316 w 38"/>
                <a:gd name="T1" fmla="*/ 0 h 19"/>
                <a:gd name="T2" fmla="*/ 0 w 38"/>
                <a:gd name="T3" fmla="*/ 20 h 19"/>
                <a:gd name="T4" fmla="*/ 0 60000 65536"/>
                <a:gd name="T5" fmla="*/ 0 60000 65536"/>
              </a:gdLst>
              <a:ahLst/>
              <a:cxnLst>
                <a:cxn ang="T4">
                  <a:pos x="T0" y="T1"/>
                </a:cxn>
                <a:cxn ang="T5">
                  <a:pos x="T2" y="T3"/>
                </a:cxn>
              </a:cxnLst>
              <a:rect l="0" t="0" r="r" b="b"/>
              <a:pathLst>
                <a:path w="38" h="19">
                  <a:moveTo>
                    <a:pt x="38" y="0"/>
                  </a:moveTo>
                  <a:cubicBezTo>
                    <a:pt x="23" y="7"/>
                    <a:pt x="12" y="19"/>
                    <a:pt x="0" y="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7" name="Freeform 2127">
              <a:extLst>
                <a:ext uri="{FF2B5EF4-FFF2-40B4-BE49-F238E27FC236}">
                  <a16:creationId xmlns:a16="http://schemas.microsoft.com/office/drawing/2014/main" id="{C96215AE-DCD6-381A-092E-FAC7B74E9CE0}"/>
                </a:ext>
              </a:extLst>
            </p:cNvPr>
            <p:cNvSpPr>
              <a:spLocks/>
            </p:cNvSpPr>
            <p:nvPr/>
          </p:nvSpPr>
          <p:spPr bwMode="auto">
            <a:xfrm>
              <a:off x="4804" y="3888"/>
              <a:ext cx="70" cy="51"/>
            </a:xfrm>
            <a:custGeom>
              <a:avLst/>
              <a:gdLst>
                <a:gd name="T0" fmla="*/ 60 w 34"/>
                <a:gd name="T1" fmla="*/ 251 h 23"/>
                <a:gd name="T2" fmla="*/ 16 w 34"/>
                <a:gd name="T3" fmla="*/ 153 h 23"/>
                <a:gd name="T4" fmla="*/ 105 w 34"/>
                <a:gd name="T5" fmla="*/ 89 h 23"/>
                <a:gd name="T6" fmla="*/ 191 w 34"/>
                <a:gd name="T7" fmla="*/ 9 h 23"/>
                <a:gd name="T8" fmla="*/ 296 w 34"/>
                <a:gd name="T9" fmla="*/ 64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 h="23">
                  <a:moveTo>
                    <a:pt x="7" y="23"/>
                  </a:moveTo>
                  <a:cubicBezTo>
                    <a:pt x="4" y="20"/>
                    <a:pt x="0" y="18"/>
                    <a:pt x="2" y="14"/>
                  </a:cubicBezTo>
                  <a:cubicBezTo>
                    <a:pt x="3" y="11"/>
                    <a:pt x="9" y="9"/>
                    <a:pt x="12" y="8"/>
                  </a:cubicBezTo>
                  <a:cubicBezTo>
                    <a:pt x="16" y="6"/>
                    <a:pt x="18" y="2"/>
                    <a:pt x="22" y="1"/>
                  </a:cubicBezTo>
                  <a:cubicBezTo>
                    <a:pt x="26" y="0"/>
                    <a:pt x="34" y="6"/>
                    <a:pt x="34" y="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8" name="Freeform 2128">
              <a:extLst>
                <a:ext uri="{FF2B5EF4-FFF2-40B4-BE49-F238E27FC236}">
                  <a16:creationId xmlns:a16="http://schemas.microsoft.com/office/drawing/2014/main" id="{91C49124-199C-723E-4647-F072335EA81C}"/>
                </a:ext>
              </a:extLst>
            </p:cNvPr>
            <p:cNvSpPr>
              <a:spLocks/>
            </p:cNvSpPr>
            <p:nvPr/>
          </p:nvSpPr>
          <p:spPr bwMode="auto">
            <a:xfrm>
              <a:off x="4794" y="3890"/>
              <a:ext cx="16" cy="27"/>
            </a:xfrm>
            <a:custGeom>
              <a:avLst/>
              <a:gdLst>
                <a:gd name="T0" fmla="*/ 64 w 8"/>
                <a:gd name="T1" fmla="*/ 137 h 12"/>
                <a:gd name="T2" fmla="*/ 0 w 8"/>
                <a:gd name="T3" fmla="*/ 0 h 12"/>
                <a:gd name="T4" fmla="*/ 0 60000 65536"/>
                <a:gd name="T5" fmla="*/ 0 60000 65536"/>
              </a:gdLst>
              <a:ahLst/>
              <a:cxnLst>
                <a:cxn ang="T4">
                  <a:pos x="T0" y="T1"/>
                </a:cxn>
                <a:cxn ang="T5">
                  <a:pos x="T2" y="T3"/>
                </a:cxn>
              </a:cxnLst>
              <a:rect l="0" t="0" r="r" b="b"/>
              <a:pathLst>
                <a:path w="8" h="12">
                  <a:moveTo>
                    <a:pt x="8" y="12"/>
                  </a:moveTo>
                  <a:cubicBezTo>
                    <a:pt x="5" y="8"/>
                    <a:pt x="1" y="5"/>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39" name="Freeform 2129">
              <a:extLst>
                <a:ext uri="{FF2B5EF4-FFF2-40B4-BE49-F238E27FC236}">
                  <a16:creationId xmlns:a16="http://schemas.microsoft.com/office/drawing/2014/main" id="{4910D04F-55E0-CB24-D4D3-F9E5F68359FB}"/>
                </a:ext>
              </a:extLst>
            </p:cNvPr>
            <p:cNvSpPr>
              <a:spLocks/>
            </p:cNvSpPr>
            <p:nvPr/>
          </p:nvSpPr>
          <p:spPr bwMode="auto">
            <a:xfrm>
              <a:off x="4697" y="3893"/>
              <a:ext cx="76" cy="21"/>
            </a:xfrm>
            <a:custGeom>
              <a:avLst/>
              <a:gdLst>
                <a:gd name="T0" fmla="*/ 320 w 37"/>
                <a:gd name="T1" fmla="*/ 0 h 10"/>
                <a:gd name="T2" fmla="*/ 51 w 37"/>
                <a:gd name="T3" fmla="*/ 57 h 10"/>
                <a:gd name="T4" fmla="*/ 0 w 37"/>
                <a:gd name="T5" fmla="*/ 8 h 10"/>
                <a:gd name="T6" fmla="*/ 0 60000 65536"/>
                <a:gd name="T7" fmla="*/ 0 60000 65536"/>
                <a:gd name="T8" fmla="*/ 0 60000 65536"/>
              </a:gdLst>
              <a:ahLst/>
              <a:cxnLst>
                <a:cxn ang="T6">
                  <a:pos x="T0" y="T1"/>
                </a:cxn>
                <a:cxn ang="T7">
                  <a:pos x="T2" y="T3"/>
                </a:cxn>
                <a:cxn ang="T8">
                  <a:pos x="T4" y="T5"/>
                </a:cxn>
              </a:cxnLst>
              <a:rect l="0" t="0" r="r" b="b"/>
              <a:pathLst>
                <a:path w="37" h="10">
                  <a:moveTo>
                    <a:pt x="37" y="0"/>
                  </a:moveTo>
                  <a:cubicBezTo>
                    <a:pt x="27" y="0"/>
                    <a:pt x="17" y="10"/>
                    <a:pt x="6" y="6"/>
                  </a:cubicBezTo>
                  <a:cubicBezTo>
                    <a:pt x="2" y="4"/>
                    <a:pt x="0" y="4"/>
                    <a:pt x="0" y="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0" name="Freeform 2130">
              <a:extLst>
                <a:ext uri="{FF2B5EF4-FFF2-40B4-BE49-F238E27FC236}">
                  <a16:creationId xmlns:a16="http://schemas.microsoft.com/office/drawing/2014/main" id="{6DBE75D2-54EE-5C60-246A-1C4724BF931C}"/>
                </a:ext>
              </a:extLst>
            </p:cNvPr>
            <p:cNvSpPr>
              <a:spLocks/>
            </p:cNvSpPr>
            <p:nvPr/>
          </p:nvSpPr>
          <p:spPr bwMode="auto">
            <a:xfrm>
              <a:off x="4728" y="3904"/>
              <a:ext cx="74" cy="19"/>
            </a:xfrm>
            <a:custGeom>
              <a:avLst/>
              <a:gdLst>
                <a:gd name="T0" fmla="*/ 0 w 36"/>
                <a:gd name="T1" fmla="*/ 17 h 9"/>
                <a:gd name="T2" fmla="*/ 123 w 36"/>
                <a:gd name="T3" fmla="*/ 76 h 9"/>
                <a:gd name="T4" fmla="*/ 312 w 36"/>
                <a:gd name="T5" fmla="*/ 0 h 9"/>
                <a:gd name="T6" fmla="*/ 0 60000 65536"/>
                <a:gd name="T7" fmla="*/ 0 60000 65536"/>
                <a:gd name="T8" fmla="*/ 0 60000 65536"/>
              </a:gdLst>
              <a:ahLst/>
              <a:cxnLst>
                <a:cxn ang="T6">
                  <a:pos x="T0" y="T1"/>
                </a:cxn>
                <a:cxn ang="T7">
                  <a:pos x="T2" y="T3"/>
                </a:cxn>
                <a:cxn ang="T8">
                  <a:pos x="T4" y="T5"/>
                </a:cxn>
              </a:cxnLst>
              <a:rect l="0" t="0" r="r" b="b"/>
              <a:pathLst>
                <a:path w="36" h="9">
                  <a:moveTo>
                    <a:pt x="0" y="2"/>
                  </a:moveTo>
                  <a:cubicBezTo>
                    <a:pt x="3" y="8"/>
                    <a:pt x="6" y="9"/>
                    <a:pt x="14" y="8"/>
                  </a:cubicBezTo>
                  <a:cubicBezTo>
                    <a:pt x="22" y="6"/>
                    <a:pt x="29" y="3"/>
                    <a:pt x="36"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1" name="Freeform 2131">
              <a:extLst>
                <a:ext uri="{FF2B5EF4-FFF2-40B4-BE49-F238E27FC236}">
                  <a16:creationId xmlns:a16="http://schemas.microsoft.com/office/drawing/2014/main" id="{2998C8FA-AE5B-1195-B06D-107AACB1FFF9}"/>
                </a:ext>
              </a:extLst>
            </p:cNvPr>
            <p:cNvSpPr>
              <a:spLocks/>
            </p:cNvSpPr>
            <p:nvPr/>
          </p:nvSpPr>
          <p:spPr bwMode="auto">
            <a:xfrm>
              <a:off x="4742" y="3923"/>
              <a:ext cx="9" cy="37"/>
            </a:xfrm>
            <a:custGeom>
              <a:avLst/>
              <a:gdLst>
                <a:gd name="T0" fmla="*/ 45 w 4"/>
                <a:gd name="T1" fmla="*/ 176 h 17"/>
                <a:gd name="T2" fmla="*/ 36 w 4"/>
                <a:gd name="T3" fmla="*/ 0 h 17"/>
                <a:gd name="T4" fmla="*/ 0 60000 65536"/>
                <a:gd name="T5" fmla="*/ 0 60000 65536"/>
              </a:gdLst>
              <a:ahLst/>
              <a:cxnLst>
                <a:cxn ang="T4">
                  <a:pos x="T0" y="T1"/>
                </a:cxn>
                <a:cxn ang="T5">
                  <a:pos x="T2" y="T3"/>
                </a:cxn>
              </a:cxnLst>
              <a:rect l="0" t="0" r="r" b="b"/>
              <a:pathLst>
                <a:path w="4" h="17">
                  <a:moveTo>
                    <a:pt x="4" y="17"/>
                  </a:moveTo>
                  <a:cubicBezTo>
                    <a:pt x="1" y="13"/>
                    <a:pt x="0" y="3"/>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2" name="Freeform 2132">
              <a:extLst>
                <a:ext uri="{FF2B5EF4-FFF2-40B4-BE49-F238E27FC236}">
                  <a16:creationId xmlns:a16="http://schemas.microsoft.com/office/drawing/2014/main" id="{E8E1975D-CB1E-2123-BBAD-8C2C09D27245}"/>
                </a:ext>
              </a:extLst>
            </p:cNvPr>
            <p:cNvSpPr>
              <a:spLocks/>
            </p:cNvSpPr>
            <p:nvPr/>
          </p:nvSpPr>
          <p:spPr bwMode="auto">
            <a:xfrm>
              <a:off x="4789" y="3912"/>
              <a:ext cx="19" cy="7"/>
            </a:xfrm>
            <a:custGeom>
              <a:avLst/>
              <a:gdLst>
                <a:gd name="T0" fmla="*/ 84 w 9"/>
                <a:gd name="T1" fmla="*/ 37 h 3"/>
                <a:gd name="T2" fmla="*/ 0 w 9"/>
                <a:gd name="T3" fmla="*/ 0 h 3"/>
                <a:gd name="T4" fmla="*/ 0 60000 65536"/>
                <a:gd name="T5" fmla="*/ 0 60000 65536"/>
              </a:gdLst>
              <a:ahLst/>
              <a:cxnLst>
                <a:cxn ang="T4">
                  <a:pos x="T0" y="T1"/>
                </a:cxn>
                <a:cxn ang="T5">
                  <a:pos x="T2" y="T3"/>
                </a:cxn>
              </a:cxnLst>
              <a:rect l="0" t="0" r="r" b="b"/>
              <a:pathLst>
                <a:path w="9" h="3">
                  <a:moveTo>
                    <a:pt x="9" y="3"/>
                  </a:moveTo>
                  <a:cubicBezTo>
                    <a:pt x="6" y="1"/>
                    <a:pt x="3" y="0"/>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3" name="Freeform 2133">
              <a:extLst>
                <a:ext uri="{FF2B5EF4-FFF2-40B4-BE49-F238E27FC236}">
                  <a16:creationId xmlns:a16="http://schemas.microsoft.com/office/drawing/2014/main" id="{C79FA54E-C1F5-9A48-AD71-CD43303A5435}"/>
                </a:ext>
              </a:extLst>
            </p:cNvPr>
            <p:cNvSpPr>
              <a:spLocks/>
            </p:cNvSpPr>
            <p:nvPr/>
          </p:nvSpPr>
          <p:spPr bwMode="auto">
            <a:xfrm>
              <a:off x="4636" y="3904"/>
              <a:ext cx="72" cy="19"/>
            </a:xfrm>
            <a:custGeom>
              <a:avLst/>
              <a:gdLst>
                <a:gd name="T0" fmla="*/ 304 w 35"/>
                <a:gd name="T1" fmla="*/ 8 h 9"/>
                <a:gd name="T2" fmla="*/ 148 w 35"/>
                <a:gd name="T3" fmla="*/ 57 h 9"/>
                <a:gd name="T4" fmla="*/ 43 w 35"/>
                <a:gd name="T5" fmla="*/ 76 h 9"/>
                <a:gd name="T6" fmla="*/ 0 w 35"/>
                <a:gd name="T7" fmla="*/ 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9">
                  <a:moveTo>
                    <a:pt x="35" y="1"/>
                  </a:moveTo>
                  <a:cubicBezTo>
                    <a:pt x="29" y="3"/>
                    <a:pt x="23" y="5"/>
                    <a:pt x="17" y="6"/>
                  </a:cubicBezTo>
                  <a:cubicBezTo>
                    <a:pt x="14" y="7"/>
                    <a:pt x="8" y="9"/>
                    <a:pt x="5" y="8"/>
                  </a:cubicBezTo>
                  <a:cubicBezTo>
                    <a:pt x="1" y="7"/>
                    <a:pt x="1" y="2"/>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4" name="Freeform 2134">
              <a:extLst>
                <a:ext uri="{FF2B5EF4-FFF2-40B4-BE49-F238E27FC236}">
                  <a16:creationId xmlns:a16="http://schemas.microsoft.com/office/drawing/2014/main" id="{C32BD060-6029-8992-1849-126780572040}"/>
                </a:ext>
              </a:extLst>
            </p:cNvPr>
            <p:cNvSpPr>
              <a:spLocks/>
            </p:cNvSpPr>
            <p:nvPr/>
          </p:nvSpPr>
          <p:spPr bwMode="auto">
            <a:xfrm>
              <a:off x="4558" y="3908"/>
              <a:ext cx="86" cy="31"/>
            </a:xfrm>
            <a:custGeom>
              <a:avLst/>
              <a:gdLst>
                <a:gd name="T0" fmla="*/ 360 w 42"/>
                <a:gd name="T1" fmla="*/ 64 h 14"/>
                <a:gd name="T2" fmla="*/ 76 w 42"/>
                <a:gd name="T3" fmla="*/ 117 h 14"/>
                <a:gd name="T4" fmla="*/ 16 w 42"/>
                <a:gd name="T5" fmla="*/ 0 h 14"/>
                <a:gd name="T6" fmla="*/ 0 60000 65536"/>
                <a:gd name="T7" fmla="*/ 0 60000 65536"/>
                <a:gd name="T8" fmla="*/ 0 60000 65536"/>
              </a:gdLst>
              <a:ahLst/>
              <a:cxnLst>
                <a:cxn ang="T6">
                  <a:pos x="T0" y="T1"/>
                </a:cxn>
                <a:cxn ang="T7">
                  <a:pos x="T2" y="T3"/>
                </a:cxn>
                <a:cxn ang="T8">
                  <a:pos x="T4" y="T5"/>
                </a:cxn>
              </a:cxnLst>
              <a:rect l="0" t="0" r="r" b="b"/>
              <a:pathLst>
                <a:path w="42" h="14">
                  <a:moveTo>
                    <a:pt x="42" y="6"/>
                  </a:moveTo>
                  <a:cubicBezTo>
                    <a:pt x="39" y="14"/>
                    <a:pt x="16" y="11"/>
                    <a:pt x="9" y="11"/>
                  </a:cubicBezTo>
                  <a:cubicBezTo>
                    <a:pt x="2" y="11"/>
                    <a:pt x="0" y="7"/>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5" name="Freeform 2135">
              <a:extLst>
                <a:ext uri="{FF2B5EF4-FFF2-40B4-BE49-F238E27FC236}">
                  <a16:creationId xmlns:a16="http://schemas.microsoft.com/office/drawing/2014/main" id="{7F21DA29-5E55-D4DD-8816-26123DEA9F77}"/>
                </a:ext>
              </a:extLst>
            </p:cNvPr>
            <p:cNvSpPr>
              <a:spLocks/>
            </p:cNvSpPr>
            <p:nvPr/>
          </p:nvSpPr>
          <p:spPr bwMode="auto">
            <a:xfrm>
              <a:off x="4488" y="3917"/>
              <a:ext cx="78" cy="28"/>
            </a:xfrm>
            <a:custGeom>
              <a:avLst/>
              <a:gdLst>
                <a:gd name="T0" fmla="*/ 328 w 38"/>
                <a:gd name="T1" fmla="*/ 60 h 13"/>
                <a:gd name="T2" fmla="*/ 60 w 38"/>
                <a:gd name="T3" fmla="*/ 80 h 13"/>
                <a:gd name="T4" fmla="*/ 16 w 38"/>
                <a:gd name="T5" fmla="*/ 28 h 13"/>
                <a:gd name="T6" fmla="*/ 16 w 38"/>
                <a:gd name="T7" fmla="*/ 0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13">
                  <a:moveTo>
                    <a:pt x="38" y="6"/>
                  </a:moveTo>
                  <a:cubicBezTo>
                    <a:pt x="37" y="13"/>
                    <a:pt x="13" y="10"/>
                    <a:pt x="7" y="8"/>
                  </a:cubicBezTo>
                  <a:cubicBezTo>
                    <a:pt x="3" y="7"/>
                    <a:pt x="2" y="7"/>
                    <a:pt x="2" y="3"/>
                  </a:cubicBezTo>
                  <a:cubicBezTo>
                    <a:pt x="2" y="1"/>
                    <a:pt x="0" y="1"/>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6" name="Freeform 2136">
              <a:extLst>
                <a:ext uri="{FF2B5EF4-FFF2-40B4-BE49-F238E27FC236}">
                  <a16:creationId xmlns:a16="http://schemas.microsoft.com/office/drawing/2014/main" id="{6FEF110C-8818-E009-F538-DAE009C609B9}"/>
                </a:ext>
              </a:extLst>
            </p:cNvPr>
            <p:cNvSpPr>
              <a:spLocks/>
            </p:cNvSpPr>
            <p:nvPr/>
          </p:nvSpPr>
          <p:spPr bwMode="auto">
            <a:xfrm>
              <a:off x="4683" y="3941"/>
              <a:ext cx="61" cy="32"/>
            </a:xfrm>
            <a:custGeom>
              <a:avLst/>
              <a:gdLst>
                <a:gd name="T0" fmla="*/ 252 w 30"/>
                <a:gd name="T1" fmla="*/ 0 h 15"/>
                <a:gd name="T2" fmla="*/ 57 w 30"/>
                <a:gd name="T3" fmla="*/ 28 h 15"/>
                <a:gd name="T4" fmla="*/ 24 w 30"/>
                <a:gd name="T5" fmla="*/ 145 h 15"/>
                <a:gd name="T6" fmla="*/ 0 60000 65536"/>
                <a:gd name="T7" fmla="*/ 0 60000 65536"/>
                <a:gd name="T8" fmla="*/ 0 60000 65536"/>
              </a:gdLst>
              <a:ahLst/>
              <a:cxnLst>
                <a:cxn ang="T6">
                  <a:pos x="T0" y="T1"/>
                </a:cxn>
                <a:cxn ang="T7">
                  <a:pos x="T2" y="T3"/>
                </a:cxn>
                <a:cxn ang="T8">
                  <a:pos x="T4" y="T5"/>
                </a:cxn>
              </a:cxnLst>
              <a:rect l="0" t="0" r="r" b="b"/>
              <a:pathLst>
                <a:path w="30" h="15">
                  <a:moveTo>
                    <a:pt x="30" y="0"/>
                  </a:moveTo>
                  <a:cubicBezTo>
                    <a:pt x="23" y="0"/>
                    <a:pt x="13" y="0"/>
                    <a:pt x="7" y="3"/>
                  </a:cubicBezTo>
                  <a:cubicBezTo>
                    <a:pt x="0" y="6"/>
                    <a:pt x="5" y="10"/>
                    <a:pt x="3" y="1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7" name="Freeform 2137">
              <a:extLst>
                <a:ext uri="{FF2B5EF4-FFF2-40B4-BE49-F238E27FC236}">
                  <a16:creationId xmlns:a16="http://schemas.microsoft.com/office/drawing/2014/main" id="{72C1E90C-0DCE-3B62-EA00-46CCD3C36FE3}"/>
                </a:ext>
              </a:extLst>
            </p:cNvPr>
            <p:cNvSpPr>
              <a:spLocks/>
            </p:cNvSpPr>
            <p:nvPr/>
          </p:nvSpPr>
          <p:spPr bwMode="auto">
            <a:xfrm>
              <a:off x="4683" y="3917"/>
              <a:ext cx="14" cy="30"/>
            </a:xfrm>
            <a:custGeom>
              <a:avLst/>
              <a:gdLst>
                <a:gd name="T0" fmla="*/ 56 w 7"/>
                <a:gd name="T1" fmla="*/ 137 h 14"/>
                <a:gd name="T2" fmla="*/ 8 w 7"/>
                <a:gd name="T3" fmla="*/ 0 h 14"/>
                <a:gd name="T4" fmla="*/ 0 60000 65536"/>
                <a:gd name="T5" fmla="*/ 0 60000 65536"/>
              </a:gdLst>
              <a:ahLst/>
              <a:cxnLst>
                <a:cxn ang="T4">
                  <a:pos x="T0" y="T1"/>
                </a:cxn>
                <a:cxn ang="T5">
                  <a:pos x="T2" y="T3"/>
                </a:cxn>
              </a:cxnLst>
              <a:rect l="0" t="0" r="r" b="b"/>
              <a:pathLst>
                <a:path w="7" h="14">
                  <a:moveTo>
                    <a:pt x="7" y="14"/>
                  </a:moveTo>
                  <a:cubicBezTo>
                    <a:pt x="2" y="12"/>
                    <a:pt x="0" y="4"/>
                    <a:pt x="1"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8" name="Freeform 2138">
              <a:extLst>
                <a:ext uri="{FF2B5EF4-FFF2-40B4-BE49-F238E27FC236}">
                  <a16:creationId xmlns:a16="http://schemas.microsoft.com/office/drawing/2014/main" id="{4705B769-5F97-DCF1-0ABA-A75C7DF5C003}"/>
                </a:ext>
              </a:extLst>
            </p:cNvPr>
            <p:cNvSpPr>
              <a:spLocks/>
            </p:cNvSpPr>
            <p:nvPr/>
          </p:nvSpPr>
          <p:spPr bwMode="auto">
            <a:xfrm>
              <a:off x="4734" y="3921"/>
              <a:ext cx="4" cy="20"/>
            </a:xfrm>
            <a:custGeom>
              <a:avLst/>
              <a:gdLst>
                <a:gd name="T0" fmla="*/ 0 w 2"/>
                <a:gd name="T1" fmla="*/ 98 h 9"/>
                <a:gd name="T2" fmla="*/ 8 w 2"/>
                <a:gd name="T3" fmla="*/ 0 h 9"/>
                <a:gd name="T4" fmla="*/ 0 60000 65536"/>
                <a:gd name="T5" fmla="*/ 0 60000 65536"/>
              </a:gdLst>
              <a:ahLst/>
              <a:cxnLst>
                <a:cxn ang="T4">
                  <a:pos x="T0" y="T1"/>
                </a:cxn>
                <a:cxn ang="T5">
                  <a:pos x="T2" y="T3"/>
                </a:cxn>
              </a:cxnLst>
              <a:rect l="0" t="0" r="r" b="b"/>
              <a:pathLst>
                <a:path w="2" h="9">
                  <a:moveTo>
                    <a:pt x="0" y="9"/>
                  </a:moveTo>
                  <a:cubicBezTo>
                    <a:pt x="2" y="6"/>
                    <a:pt x="2" y="1"/>
                    <a:pt x="1"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49" name="Freeform 2139">
              <a:extLst>
                <a:ext uri="{FF2B5EF4-FFF2-40B4-BE49-F238E27FC236}">
                  <a16:creationId xmlns:a16="http://schemas.microsoft.com/office/drawing/2014/main" id="{2550615D-8390-EA34-5EF4-4EABD7C113C9}"/>
                </a:ext>
              </a:extLst>
            </p:cNvPr>
            <p:cNvSpPr>
              <a:spLocks/>
            </p:cNvSpPr>
            <p:nvPr/>
          </p:nvSpPr>
          <p:spPr bwMode="auto">
            <a:xfrm>
              <a:off x="4630" y="3943"/>
              <a:ext cx="61" cy="37"/>
            </a:xfrm>
            <a:custGeom>
              <a:avLst/>
              <a:gdLst>
                <a:gd name="T0" fmla="*/ 252 w 30"/>
                <a:gd name="T1" fmla="*/ 9 h 17"/>
                <a:gd name="T2" fmla="*/ 128 w 30"/>
                <a:gd name="T3" fmla="*/ 20 h 17"/>
                <a:gd name="T4" fmla="*/ 24 w 30"/>
                <a:gd name="T5" fmla="*/ 44 h 17"/>
                <a:gd name="T6" fmla="*/ 16 w 30"/>
                <a:gd name="T7" fmla="*/ 176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17">
                  <a:moveTo>
                    <a:pt x="30" y="1"/>
                  </a:moveTo>
                  <a:cubicBezTo>
                    <a:pt x="25" y="0"/>
                    <a:pt x="20" y="2"/>
                    <a:pt x="15" y="2"/>
                  </a:cubicBezTo>
                  <a:cubicBezTo>
                    <a:pt x="11" y="2"/>
                    <a:pt x="6" y="2"/>
                    <a:pt x="3" y="4"/>
                  </a:cubicBezTo>
                  <a:cubicBezTo>
                    <a:pt x="0" y="7"/>
                    <a:pt x="0" y="15"/>
                    <a:pt x="2" y="1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0" name="Freeform 2140">
              <a:extLst>
                <a:ext uri="{FF2B5EF4-FFF2-40B4-BE49-F238E27FC236}">
                  <a16:creationId xmlns:a16="http://schemas.microsoft.com/office/drawing/2014/main" id="{2CDE3423-B6D6-269D-8C40-8538C1F2DA10}"/>
                </a:ext>
              </a:extLst>
            </p:cNvPr>
            <p:cNvSpPr>
              <a:spLocks/>
            </p:cNvSpPr>
            <p:nvPr/>
          </p:nvSpPr>
          <p:spPr bwMode="auto">
            <a:xfrm>
              <a:off x="4632" y="3932"/>
              <a:ext cx="6" cy="20"/>
            </a:xfrm>
            <a:custGeom>
              <a:avLst/>
              <a:gdLst>
                <a:gd name="T0" fmla="*/ 24 w 3"/>
                <a:gd name="T1" fmla="*/ 98 h 9"/>
                <a:gd name="T2" fmla="*/ 8 w 3"/>
                <a:gd name="T3" fmla="*/ 0 h 9"/>
                <a:gd name="T4" fmla="*/ 0 60000 65536"/>
                <a:gd name="T5" fmla="*/ 0 60000 65536"/>
              </a:gdLst>
              <a:ahLst/>
              <a:cxnLst>
                <a:cxn ang="T4">
                  <a:pos x="T0" y="T1"/>
                </a:cxn>
                <a:cxn ang="T5">
                  <a:pos x="T2" y="T3"/>
                </a:cxn>
              </a:cxnLst>
              <a:rect l="0" t="0" r="r" b="b"/>
              <a:pathLst>
                <a:path w="3" h="9">
                  <a:moveTo>
                    <a:pt x="3" y="9"/>
                  </a:moveTo>
                  <a:cubicBezTo>
                    <a:pt x="1" y="6"/>
                    <a:pt x="0" y="2"/>
                    <a:pt x="1"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1" name="Freeform 2141">
              <a:extLst>
                <a:ext uri="{FF2B5EF4-FFF2-40B4-BE49-F238E27FC236}">
                  <a16:creationId xmlns:a16="http://schemas.microsoft.com/office/drawing/2014/main" id="{D5C82068-604E-975B-7E15-D9EDB81A1C18}"/>
                </a:ext>
              </a:extLst>
            </p:cNvPr>
            <p:cNvSpPr>
              <a:spLocks/>
            </p:cNvSpPr>
            <p:nvPr/>
          </p:nvSpPr>
          <p:spPr bwMode="auto">
            <a:xfrm>
              <a:off x="4570" y="3958"/>
              <a:ext cx="60" cy="29"/>
            </a:xfrm>
            <a:custGeom>
              <a:avLst/>
              <a:gdLst>
                <a:gd name="T0" fmla="*/ 257 w 29"/>
                <a:gd name="T1" fmla="*/ 36 h 13"/>
                <a:gd name="T2" fmla="*/ 35 w 29"/>
                <a:gd name="T3" fmla="*/ 36 h 13"/>
                <a:gd name="T4" fmla="*/ 8 w 29"/>
                <a:gd name="T5" fmla="*/ 145 h 13"/>
                <a:gd name="T6" fmla="*/ 0 60000 65536"/>
                <a:gd name="T7" fmla="*/ 0 60000 65536"/>
                <a:gd name="T8" fmla="*/ 0 60000 65536"/>
              </a:gdLst>
              <a:ahLst/>
              <a:cxnLst>
                <a:cxn ang="T6">
                  <a:pos x="T0" y="T1"/>
                </a:cxn>
                <a:cxn ang="T7">
                  <a:pos x="T2" y="T3"/>
                </a:cxn>
                <a:cxn ang="T8">
                  <a:pos x="T4" y="T5"/>
                </a:cxn>
              </a:cxnLst>
              <a:rect l="0" t="0" r="r" b="b"/>
              <a:pathLst>
                <a:path w="29" h="13">
                  <a:moveTo>
                    <a:pt x="29" y="3"/>
                  </a:moveTo>
                  <a:cubicBezTo>
                    <a:pt x="22" y="3"/>
                    <a:pt x="9" y="0"/>
                    <a:pt x="4" y="3"/>
                  </a:cubicBezTo>
                  <a:cubicBezTo>
                    <a:pt x="1" y="5"/>
                    <a:pt x="0" y="12"/>
                    <a:pt x="1"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2" name="Freeform 2142">
              <a:extLst>
                <a:ext uri="{FF2B5EF4-FFF2-40B4-BE49-F238E27FC236}">
                  <a16:creationId xmlns:a16="http://schemas.microsoft.com/office/drawing/2014/main" id="{83DF3566-B0AF-5413-2E04-BFF18C164E67}"/>
                </a:ext>
              </a:extLst>
            </p:cNvPr>
            <p:cNvSpPr>
              <a:spLocks/>
            </p:cNvSpPr>
            <p:nvPr/>
          </p:nvSpPr>
          <p:spPr bwMode="auto">
            <a:xfrm>
              <a:off x="4578" y="3934"/>
              <a:ext cx="7" cy="31"/>
            </a:xfrm>
            <a:custGeom>
              <a:avLst/>
              <a:gdLst>
                <a:gd name="T0" fmla="*/ 37 w 3"/>
                <a:gd name="T1" fmla="*/ 153 h 14"/>
                <a:gd name="T2" fmla="*/ 37 w 3"/>
                <a:gd name="T3" fmla="*/ 0 h 14"/>
                <a:gd name="T4" fmla="*/ 0 60000 65536"/>
                <a:gd name="T5" fmla="*/ 0 60000 65536"/>
              </a:gdLst>
              <a:ahLst/>
              <a:cxnLst>
                <a:cxn ang="T4">
                  <a:pos x="T0" y="T1"/>
                </a:cxn>
                <a:cxn ang="T5">
                  <a:pos x="T2" y="T3"/>
                </a:cxn>
              </a:cxnLst>
              <a:rect l="0" t="0" r="r" b="b"/>
              <a:pathLst>
                <a:path w="3" h="14">
                  <a:moveTo>
                    <a:pt x="3" y="14"/>
                  </a:moveTo>
                  <a:cubicBezTo>
                    <a:pt x="1" y="9"/>
                    <a:pt x="0" y="3"/>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3" name="Freeform 2143">
              <a:extLst>
                <a:ext uri="{FF2B5EF4-FFF2-40B4-BE49-F238E27FC236}">
                  <a16:creationId xmlns:a16="http://schemas.microsoft.com/office/drawing/2014/main" id="{C9031301-9D50-A5BA-4C68-8ECCF09AD1E5}"/>
                </a:ext>
              </a:extLst>
            </p:cNvPr>
            <p:cNvSpPr>
              <a:spLocks/>
            </p:cNvSpPr>
            <p:nvPr/>
          </p:nvSpPr>
          <p:spPr bwMode="auto">
            <a:xfrm>
              <a:off x="4556" y="3939"/>
              <a:ext cx="24" cy="4"/>
            </a:xfrm>
            <a:custGeom>
              <a:avLst/>
              <a:gdLst>
                <a:gd name="T0" fmla="*/ 96 w 12"/>
                <a:gd name="T1" fmla="*/ 16 h 2"/>
                <a:gd name="T2" fmla="*/ 0 w 12"/>
                <a:gd name="T3" fmla="*/ 0 h 2"/>
                <a:gd name="T4" fmla="*/ 0 60000 65536"/>
                <a:gd name="T5" fmla="*/ 0 60000 65536"/>
              </a:gdLst>
              <a:ahLst/>
              <a:cxnLst>
                <a:cxn ang="T4">
                  <a:pos x="T0" y="T1"/>
                </a:cxn>
                <a:cxn ang="T5">
                  <a:pos x="T2" y="T3"/>
                </a:cxn>
              </a:cxnLst>
              <a:rect l="0" t="0" r="r" b="b"/>
              <a:pathLst>
                <a:path w="12" h="2">
                  <a:moveTo>
                    <a:pt x="12" y="2"/>
                  </a:moveTo>
                  <a:cubicBezTo>
                    <a:pt x="9" y="0"/>
                    <a:pt x="4" y="1"/>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4" name="Freeform 2144">
              <a:extLst>
                <a:ext uri="{FF2B5EF4-FFF2-40B4-BE49-F238E27FC236}">
                  <a16:creationId xmlns:a16="http://schemas.microsoft.com/office/drawing/2014/main" id="{E5B989C3-7595-D6D8-FB4B-7C937C047A4C}"/>
                </a:ext>
              </a:extLst>
            </p:cNvPr>
            <p:cNvSpPr>
              <a:spLocks/>
            </p:cNvSpPr>
            <p:nvPr/>
          </p:nvSpPr>
          <p:spPr bwMode="auto">
            <a:xfrm>
              <a:off x="4515" y="3943"/>
              <a:ext cx="59" cy="33"/>
            </a:xfrm>
            <a:custGeom>
              <a:avLst/>
              <a:gdLst>
                <a:gd name="T0" fmla="*/ 244 w 29"/>
                <a:gd name="T1" fmla="*/ 125 h 15"/>
                <a:gd name="T2" fmla="*/ 16 w 29"/>
                <a:gd name="T3" fmla="*/ 97 h 15"/>
                <a:gd name="T4" fmla="*/ 16 w 29"/>
                <a:gd name="T5" fmla="*/ 0 h 15"/>
                <a:gd name="T6" fmla="*/ 0 60000 65536"/>
                <a:gd name="T7" fmla="*/ 0 60000 65536"/>
                <a:gd name="T8" fmla="*/ 0 60000 65536"/>
              </a:gdLst>
              <a:ahLst/>
              <a:cxnLst>
                <a:cxn ang="T6">
                  <a:pos x="T0" y="T1"/>
                </a:cxn>
                <a:cxn ang="T7">
                  <a:pos x="T2" y="T3"/>
                </a:cxn>
                <a:cxn ang="T8">
                  <a:pos x="T4" y="T5"/>
                </a:cxn>
              </a:cxnLst>
              <a:rect l="0" t="0" r="r" b="b"/>
              <a:pathLst>
                <a:path w="29" h="15">
                  <a:moveTo>
                    <a:pt x="29" y="12"/>
                  </a:moveTo>
                  <a:cubicBezTo>
                    <a:pt x="21" y="12"/>
                    <a:pt x="7" y="15"/>
                    <a:pt x="2" y="9"/>
                  </a:cubicBezTo>
                  <a:cubicBezTo>
                    <a:pt x="0" y="7"/>
                    <a:pt x="0" y="0"/>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5" name="Freeform 2145">
              <a:extLst>
                <a:ext uri="{FF2B5EF4-FFF2-40B4-BE49-F238E27FC236}">
                  <a16:creationId xmlns:a16="http://schemas.microsoft.com/office/drawing/2014/main" id="{AD1B32F5-0CC5-C92D-DCD4-0A39A5074140}"/>
                </a:ext>
              </a:extLst>
            </p:cNvPr>
            <p:cNvSpPr>
              <a:spLocks/>
            </p:cNvSpPr>
            <p:nvPr/>
          </p:nvSpPr>
          <p:spPr bwMode="auto">
            <a:xfrm>
              <a:off x="4511" y="3967"/>
              <a:ext cx="8" cy="20"/>
            </a:xfrm>
            <a:custGeom>
              <a:avLst/>
              <a:gdLst>
                <a:gd name="T0" fmla="*/ 32 w 4"/>
                <a:gd name="T1" fmla="*/ 0 h 9"/>
                <a:gd name="T2" fmla="*/ 8 w 4"/>
                <a:gd name="T3" fmla="*/ 98 h 9"/>
                <a:gd name="T4" fmla="*/ 0 60000 65536"/>
                <a:gd name="T5" fmla="*/ 0 60000 65536"/>
              </a:gdLst>
              <a:ahLst/>
              <a:cxnLst>
                <a:cxn ang="T4">
                  <a:pos x="T0" y="T1"/>
                </a:cxn>
                <a:cxn ang="T5">
                  <a:pos x="T2" y="T3"/>
                </a:cxn>
              </a:cxnLst>
              <a:rect l="0" t="0" r="r" b="b"/>
              <a:pathLst>
                <a:path w="4" h="9">
                  <a:moveTo>
                    <a:pt x="4" y="0"/>
                  </a:moveTo>
                  <a:cubicBezTo>
                    <a:pt x="2" y="2"/>
                    <a:pt x="0" y="8"/>
                    <a:pt x="1" y="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6" name="Freeform 2146">
              <a:extLst>
                <a:ext uri="{FF2B5EF4-FFF2-40B4-BE49-F238E27FC236}">
                  <a16:creationId xmlns:a16="http://schemas.microsoft.com/office/drawing/2014/main" id="{D86BB670-0107-5970-5C49-D0CA2D25D101}"/>
                </a:ext>
              </a:extLst>
            </p:cNvPr>
            <p:cNvSpPr>
              <a:spLocks/>
            </p:cNvSpPr>
            <p:nvPr/>
          </p:nvSpPr>
          <p:spPr bwMode="auto">
            <a:xfrm>
              <a:off x="4425" y="3904"/>
              <a:ext cx="67" cy="26"/>
            </a:xfrm>
            <a:custGeom>
              <a:avLst/>
              <a:gdLst>
                <a:gd name="T0" fmla="*/ 276 w 33"/>
                <a:gd name="T1" fmla="*/ 113 h 12"/>
                <a:gd name="T2" fmla="*/ 152 w 33"/>
                <a:gd name="T3" fmla="*/ 113 h 12"/>
                <a:gd name="T4" fmla="*/ 32 w 33"/>
                <a:gd name="T5" fmla="*/ 104 h 12"/>
                <a:gd name="T6" fmla="*/ 24 w 33"/>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2">
                  <a:moveTo>
                    <a:pt x="33" y="11"/>
                  </a:moveTo>
                  <a:cubicBezTo>
                    <a:pt x="28" y="11"/>
                    <a:pt x="23" y="12"/>
                    <a:pt x="18" y="11"/>
                  </a:cubicBezTo>
                  <a:cubicBezTo>
                    <a:pt x="15" y="11"/>
                    <a:pt x="7" y="11"/>
                    <a:pt x="4" y="10"/>
                  </a:cubicBezTo>
                  <a:cubicBezTo>
                    <a:pt x="0" y="7"/>
                    <a:pt x="1" y="3"/>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7" name="Freeform 2147">
              <a:extLst>
                <a:ext uri="{FF2B5EF4-FFF2-40B4-BE49-F238E27FC236}">
                  <a16:creationId xmlns:a16="http://schemas.microsoft.com/office/drawing/2014/main" id="{3822A2AD-DEA2-5FD9-12E1-89C1D3979069}"/>
                </a:ext>
              </a:extLst>
            </p:cNvPr>
            <p:cNvSpPr>
              <a:spLocks/>
            </p:cNvSpPr>
            <p:nvPr/>
          </p:nvSpPr>
          <p:spPr bwMode="auto">
            <a:xfrm>
              <a:off x="4371" y="3890"/>
              <a:ext cx="58" cy="31"/>
            </a:xfrm>
            <a:custGeom>
              <a:avLst/>
              <a:gdLst>
                <a:gd name="T0" fmla="*/ 249 w 28"/>
                <a:gd name="T1" fmla="*/ 142 h 14"/>
                <a:gd name="T2" fmla="*/ 17 w 28"/>
                <a:gd name="T3" fmla="*/ 89 h 14"/>
                <a:gd name="T4" fmla="*/ 17 w 28"/>
                <a:gd name="T5" fmla="*/ 0 h 14"/>
                <a:gd name="T6" fmla="*/ 0 60000 65536"/>
                <a:gd name="T7" fmla="*/ 0 60000 65536"/>
                <a:gd name="T8" fmla="*/ 0 60000 65536"/>
              </a:gdLst>
              <a:ahLst/>
              <a:cxnLst>
                <a:cxn ang="T6">
                  <a:pos x="T0" y="T1"/>
                </a:cxn>
                <a:cxn ang="T7">
                  <a:pos x="T2" y="T3"/>
                </a:cxn>
                <a:cxn ang="T8">
                  <a:pos x="T4" y="T5"/>
                </a:cxn>
              </a:cxnLst>
              <a:rect l="0" t="0" r="r" b="b"/>
              <a:pathLst>
                <a:path w="28" h="14">
                  <a:moveTo>
                    <a:pt x="28" y="13"/>
                  </a:moveTo>
                  <a:cubicBezTo>
                    <a:pt x="22" y="14"/>
                    <a:pt x="5" y="13"/>
                    <a:pt x="2" y="8"/>
                  </a:cubicBezTo>
                  <a:cubicBezTo>
                    <a:pt x="1" y="5"/>
                    <a:pt x="0" y="2"/>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8" name="Freeform 2148">
              <a:extLst>
                <a:ext uri="{FF2B5EF4-FFF2-40B4-BE49-F238E27FC236}">
                  <a16:creationId xmlns:a16="http://schemas.microsoft.com/office/drawing/2014/main" id="{72A1FC53-092A-5615-748C-04E8BC0EB100}"/>
                </a:ext>
              </a:extLst>
            </p:cNvPr>
            <p:cNvSpPr>
              <a:spLocks/>
            </p:cNvSpPr>
            <p:nvPr/>
          </p:nvSpPr>
          <p:spPr bwMode="auto">
            <a:xfrm>
              <a:off x="4455" y="3930"/>
              <a:ext cx="60" cy="35"/>
            </a:xfrm>
            <a:custGeom>
              <a:avLst/>
              <a:gdLst>
                <a:gd name="T0" fmla="*/ 257 w 29"/>
                <a:gd name="T1" fmla="*/ 149 h 16"/>
                <a:gd name="T2" fmla="*/ 35 w 29"/>
                <a:gd name="T3" fmla="*/ 133 h 16"/>
                <a:gd name="T4" fmla="*/ 25 w 29"/>
                <a:gd name="T5" fmla="*/ 0 h 16"/>
                <a:gd name="T6" fmla="*/ 0 60000 65536"/>
                <a:gd name="T7" fmla="*/ 0 60000 65536"/>
                <a:gd name="T8" fmla="*/ 0 60000 65536"/>
              </a:gdLst>
              <a:ahLst/>
              <a:cxnLst>
                <a:cxn ang="T6">
                  <a:pos x="T0" y="T1"/>
                </a:cxn>
                <a:cxn ang="T7">
                  <a:pos x="T2" y="T3"/>
                </a:cxn>
                <a:cxn ang="T8">
                  <a:pos x="T4" y="T5"/>
                </a:cxn>
              </a:cxnLst>
              <a:rect l="0" t="0" r="r" b="b"/>
              <a:pathLst>
                <a:path w="29" h="16">
                  <a:moveTo>
                    <a:pt x="29" y="14"/>
                  </a:moveTo>
                  <a:cubicBezTo>
                    <a:pt x="23" y="15"/>
                    <a:pt x="8" y="16"/>
                    <a:pt x="4" y="13"/>
                  </a:cubicBezTo>
                  <a:cubicBezTo>
                    <a:pt x="1" y="10"/>
                    <a:pt x="0" y="2"/>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59" name="Freeform 2149">
              <a:extLst>
                <a:ext uri="{FF2B5EF4-FFF2-40B4-BE49-F238E27FC236}">
                  <a16:creationId xmlns:a16="http://schemas.microsoft.com/office/drawing/2014/main" id="{B9A89C26-5A98-DC4A-96B4-59793C0F4F57}"/>
                </a:ext>
              </a:extLst>
            </p:cNvPr>
            <p:cNvSpPr>
              <a:spLocks/>
            </p:cNvSpPr>
            <p:nvPr/>
          </p:nvSpPr>
          <p:spPr bwMode="auto">
            <a:xfrm>
              <a:off x="4396" y="3919"/>
              <a:ext cx="66" cy="39"/>
            </a:xfrm>
            <a:custGeom>
              <a:avLst/>
              <a:gdLst>
                <a:gd name="T0" fmla="*/ 281 w 32"/>
                <a:gd name="T1" fmla="*/ 173 h 18"/>
                <a:gd name="T2" fmla="*/ 8 w 32"/>
                <a:gd name="T3" fmla="*/ 132 h 18"/>
                <a:gd name="T4" fmla="*/ 25 w 32"/>
                <a:gd name="T5" fmla="*/ 0 h 18"/>
                <a:gd name="T6" fmla="*/ 0 60000 65536"/>
                <a:gd name="T7" fmla="*/ 0 60000 65536"/>
                <a:gd name="T8" fmla="*/ 0 60000 65536"/>
              </a:gdLst>
              <a:ahLst/>
              <a:cxnLst>
                <a:cxn ang="T6">
                  <a:pos x="T0" y="T1"/>
                </a:cxn>
                <a:cxn ang="T7">
                  <a:pos x="T2" y="T3"/>
                </a:cxn>
                <a:cxn ang="T8">
                  <a:pos x="T4" y="T5"/>
                </a:cxn>
              </a:cxnLst>
              <a:rect l="0" t="0" r="r" b="b"/>
              <a:pathLst>
                <a:path w="32" h="18">
                  <a:moveTo>
                    <a:pt x="32" y="17"/>
                  </a:moveTo>
                  <a:cubicBezTo>
                    <a:pt x="26" y="18"/>
                    <a:pt x="5" y="18"/>
                    <a:pt x="1" y="13"/>
                  </a:cubicBezTo>
                  <a:cubicBezTo>
                    <a:pt x="0" y="11"/>
                    <a:pt x="2" y="1"/>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0" name="Freeform 2150">
              <a:extLst>
                <a:ext uri="{FF2B5EF4-FFF2-40B4-BE49-F238E27FC236}">
                  <a16:creationId xmlns:a16="http://schemas.microsoft.com/office/drawing/2014/main" id="{94C7A037-FC89-29AD-AEB3-A2D5FB546886}"/>
                </a:ext>
              </a:extLst>
            </p:cNvPr>
            <p:cNvSpPr>
              <a:spLocks/>
            </p:cNvSpPr>
            <p:nvPr/>
          </p:nvSpPr>
          <p:spPr bwMode="auto">
            <a:xfrm>
              <a:off x="4339" y="3910"/>
              <a:ext cx="57" cy="37"/>
            </a:xfrm>
            <a:custGeom>
              <a:avLst/>
              <a:gdLst>
                <a:gd name="T0" fmla="*/ 236 w 28"/>
                <a:gd name="T1" fmla="*/ 165 h 17"/>
                <a:gd name="T2" fmla="*/ 16 w 28"/>
                <a:gd name="T3" fmla="*/ 104 h 17"/>
                <a:gd name="T4" fmla="*/ 24 w 28"/>
                <a:gd name="T5" fmla="*/ 0 h 17"/>
                <a:gd name="T6" fmla="*/ 0 60000 65536"/>
                <a:gd name="T7" fmla="*/ 0 60000 65536"/>
                <a:gd name="T8" fmla="*/ 0 60000 65536"/>
              </a:gdLst>
              <a:ahLst/>
              <a:cxnLst>
                <a:cxn ang="T6">
                  <a:pos x="T0" y="T1"/>
                </a:cxn>
                <a:cxn ang="T7">
                  <a:pos x="T2" y="T3"/>
                </a:cxn>
                <a:cxn ang="T8">
                  <a:pos x="T4" y="T5"/>
                </a:cxn>
              </a:cxnLst>
              <a:rect l="0" t="0" r="r" b="b"/>
              <a:pathLst>
                <a:path w="28" h="17">
                  <a:moveTo>
                    <a:pt x="28" y="16"/>
                  </a:moveTo>
                  <a:cubicBezTo>
                    <a:pt x="22" y="17"/>
                    <a:pt x="5" y="15"/>
                    <a:pt x="2" y="10"/>
                  </a:cubicBezTo>
                  <a:cubicBezTo>
                    <a:pt x="0" y="7"/>
                    <a:pt x="1" y="0"/>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1" name="Freeform 2151">
              <a:extLst>
                <a:ext uri="{FF2B5EF4-FFF2-40B4-BE49-F238E27FC236}">
                  <a16:creationId xmlns:a16="http://schemas.microsoft.com/office/drawing/2014/main" id="{203E5BE0-BAC5-13DE-CBAC-D7C1AF7BE3FA}"/>
                </a:ext>
              </a:extLst>
            </p:cNvPr>
            <p:cNvSpPr>
              <a:spLocks/>
            </p:cNvSpPr>
            <p:nvPr/>
          </p:nvSpPr>
          <p:spPr bwMode="auto">
            <a:xfrm>
              <a:off x="4443" y="3958"/>
              <a:ext cx="6" cy="24"/>
            </a:xfrm>
            <a:custGeom>
              <a:avLst/>
              <a:gdLst>
                <a:gd name="T0" fmla="*/ 24 w 3"/>
                <a:gd name="T1" fmla="*/ 0 h 11"/>
                <a:gd name="T2" fmla="*/ 0 w 3"/>
                <a:gd name="T3" fmla="*/ 113 h 11"/>
                <a:gd name="T4" fmla="*/ 0 60000 65536"/>
                <a:gd name="T5" fmla="*/ 0 60000 65536"/>
              </a:gdLst>
              <a:ahLst/>
              <a:cxnLst>
                <a:cxn ang="T4">
                  <a:pos x="T0" y="T1"/>
                </a:cxn>
                <a:cxn ang="T5">
                  <a:pos x="T2" y="T3"/>
                </a:cxn>
              </a:cxnLst>
              <a:rect l="0" t="0" r="r" b="b"/>
              <a:pathLst>
                <a:path w="3" h="11">
                  <a:moveTo>
                    <a:pt x="3" y="0"/>
                  </a:moveTo>
                  <a:cubicBezTo>
                    <a:pt x="1" y="4"/>
                    <a:pt x="0" y="7"/>
                    <a:pt x="0" y="1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2" name="Freeform 2152">
              <a:extLst>
                <a:ext uri="{FF2B5EF4-FFF2-40B4-BE49-F238E27FC236}">
                  <a16:creationId xmlns:a16="http://schemas.microsoft.com/office/drawing/2014/main" id="{A044F4E6-43F5-1EE6-67FE-3CD61005D9F9}"/>
                </a:ext>
              </a:extLst>
            </p:cNvPr>
            <p:cNvSpPr>
              <a:spLocks/>
            </p:cNvSpPr>
            <p:nvPr/>
          </p:nvSpPr>
          <p:spPr bwMode="auto">
            <a:xfrm>
              <a:off x="4373" y="3945"/>
              <a:ext cx="7" cy="22"/>
            </a:xfrm>
            <a:custGeom>
              <a:avLst/>
              <a:gdLst>
                <a:gd name="T0" fmla="*/ 37 w 3"/>
                <a:gd name="T1" fmla="*/ 0 h 10"/>
                <a:gd name="T2" fmla="*/ 28 w 3"/>
                <a:gd name="T3" fmla="*/ 106 h 10"/>
                <a:gd name="T4" fmla="*/ 0 60000 65536"/>
                <a:gd name="T5" fmla="*/ 0 60000 65536"/>
              </a:gdLst>
              <a:ahLst/>
              <a:cxnLst>
                <a:cxn ang="T4">
                  <a:pos x="T0" y="T1"/>
                </a:cxn>
                <a:cxn ang="T5">
                  <a:pos x="T2" y="T3"/>
                </a:cxn>
              </a:cxnLst>
              <a:rect l="0" t="0" r="r" b="b"/>
              <a:pathLst>
                <a:path w="3" h="10">
                  <a:moveTo>
                    <a:pt x="3" y="0"/>
                  </a:moveTo>
                  <a:cubicBezTo>
                    <a:pt x="0" y="4"/>
                    <a:pt x="2" y="7"/>
                    <a:pt x="2" y="1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3" name="Freeform 2153">
              <a:extLst>
                <a:ext uri="{FF2B5EF4-FFF2-40B4-BE49-F238E27FC236}">
                  <a16:creationId xmlns:a16="http://schemas.microsoft.com/office/drawing/2014/main" id="{05C75AB6-6CCD-B48C-7B13-E0C8DEA87376}"/>
                </a:ext>
              </a:extLst>
            </p:cNvPr>
            <p:cNvSpPr>
              <a:spLocks/>
            </p:cNvSpPr>
            <p:nvPr/>
          </p:nvSpPr>
          <p:spPr bwMode="auto">
            <a:xfrm>
              <a:off x="4357" y="3910"/>
              <a:ext cx="29" cy="9"/>
            </a:xfrm>
            <a:custGeom>
              <a:avLst/>
              <a:gdLst>
                <a:gd name="T0" fmla="*/ 124 w 14"/>
                <a:gd name="T1" fmla="*/ 36 h 4"/>
                <a:gd name="T2" fmla="*/ 0 w 14"/>
                <a:gd name="T3" fmla="*/ 0 h 4"/>
                <a:gd name="T4" fmla="*/ 0 60000 65536"/>
                <a:gd name="T5" fmla="*/ 0 60000 65536"/>
              </a:gdLst>
              <a:ahLst/>
              <a:cxnLst>
                <a:cxn ang="T4">
                  <a:pos x="T0" y="T1"/>
                </a:cxn>
                <a:cxn ang="T5">
                  <a:pos x="T2" y="T3"/>
                </a:cxn>
              </a:cxnLst>
              <a:rect l="0" t="0" r="r" b="b"/>
              <a:pathLst>
                <a:path w="14" h="4">
                  <a:moveTo>
                    <a:pt x="14" y="3"/>
                  </a:moveTo>
                  <a:cubicBezTo>
                    <a:pt x="9" y="4"/>
                    <a:pt x="5" y="2"/>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4" name="Freeform 2154">
              <a:extLst>
                <a:ext uri="{FF2B5EF4-FFF2-40B4-BE49-F238E27FC236}">
                  <a16:creationId xmlns:a16="http://schemas.microsoft.com/office/drawing/2014/main" id="{E0B121DD-60B6-B6BE-3523-E3D5C01C073D}"/>
                </a:ext>
              </a:extLst>
            </p:cNvPr>
            <p:cNvSpPr>
              <a:spLocks/>
            </p:cNvSpPr>
            <p:nvPr/>
          </p:nvSpPr>
          <p:spPr bwMode="auto">
            <a:xfrm>
              <a:off x="4412" y="3921"/>
              <a:ext cx="23" cy="7"/>
            </a:xfrm>
            <a:custGeom>
              <a:avLst/>
              <a:gdLst>
                <a:gd name="T0" fmla="*/ 100 w 11"/>
                <a:gd name="T1" fmla="*/ 37 h 3"/>
                <a:gd name="T2" fmla="*/ 0 w 11"/>
                <a:gd name="T3" fmla="*/ 0 h 3"/>
                <a:gd name="T4" fmla="*/ 0 60000 65536"/>
                <a:gd name="T5" fmla="*/ 0 60000 65536"/>
              </a:gdLst>
              <a:ahLst/>
              <a:cxnLst>
                <a:cxn ang="T4">
                  <a:pos x="T0" y="T1"/>
                </a:cxn>
                <a:cxn ang="T5">
                  <a:pos x="T2" y="T3"/>
                </a:cxn>
              </a:cxnLst>
              <a:rect l="0" t="0" r="r" b="b"/>
              <a:pathLst>
                <a:path w="11" h="3">
                  <a:moveTo>
                    <a:pt x="11" y="3"/>
                  </a:moveTo>
                  <a:cubicBezTo>
                    <a:pt x="7" y="2"/>
                    <a:pt x="3" y="2"/>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5" name="Freeform 2155">
              <a:extLst>
                <a:ext uri="{FF2B5EF4-FFF2-40B4-BE49-F238E27FC236}">
                  <a16:creationId xmlns:a16="http://schemas.microsoft.com/office/drawing/2014/main" id="{36E41B07-97DF-A302-2B1F-3C8CA2A945AC}"/>
                </a:ext>
              </a:extLst>
            </p:cNvPr>
            <p:cNvSpPr>
              <a:spLocks/>
            </p:cNvSpPr>
            <p:nvPr/>
          </p:nvSpPr>
          <p:spPr bwMode="auto">
            <a:xfrm>
              <a:off x="4814" y="3836"/>
              <a:ext cx="51" cy="33"/>
            </a:xfrm>
            <a:custGeom>
              <a:avLst/>
              <a:gdLst>
                <a:gd name="T0" fmla="*/ 212 w 25"/>
                <a:gd name="T1" fmla="*/ 0 h 15"/>
                <a:gd name="T2" fmla="*/ 41 w 25"/>
                <a:gd name="T3" fmla="*/ 150 h 15"/>
                <a:gd name="T4" fmla="*/ 0 w 25"/>
                <a:gd name="T5" fmla="*/ 73 h 15"/>
                <a:gd name="T6" fmla="*/ 0 60000 65536"/>
                <a:gd name="T7" fmla="*/ 0 60000 65536"/>
                <a:gd name="T8" fmla="*/ 0 60000 65536"/>
              </a:gdLst>
              <a:ahLst/>
              <a:cxnLst>
                <a:cxn ang="T6">
                  <a:pos x="T0" y="T1"/>
                </a:cxn>
                <a:cxn ang="T7">
                  <a:pos x="T2" y="T3"/>
                </a:cxn>
                <a:cxn ang="T8">
                  <a:pos x="T4" y="T5"/>
                </a:cxn>
              </a:cxnLst>
              <a:rect l="0" t="0" r="r" b="b"/>
              <a:pathLst>
                <a:path w="25" h="15">
                  <a:moveTo>
                    <a:pt x="25" y="0"/>
                  </a:moveTo>
                  <a:cubicBezTo>
                    <a:pt x="18" y="9"/>
                    <a:pt x="8" y="15"/>
                    <a:pt x="5" y="14"/>
                  </a:cubicBezTo>
                  <a:cubicBezTo>
                    <a:pt x="2" y="13"/>
                    <a:pt x="0" y="7"/>
                    <a:pt x="0"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6" name="Freeform 2156">
              <a:extLst>
                <a:ext uri="{FF2B5EF4-FFF2-40B4-BE49-F238E27FC236}">
                  <a16:creationId xmlns:a16="http://schemas.microsoft.com/office/drawing/2014/main" id="{0E57DB1A-023E-721F-CA01-1F112EA3D0B3}"/>
                </a:ext>
              </a:extLst>
            </p:cNvPr>
            <p:cNvSpPr>
              <a:spLocks/>
            </p:cNvSpPr>
            <p:nvPr/>
          </p:nvSpPr>
          <p:spPr bwMode="auto">
            <a:xfrm>
              <a:off x="4898" y="3831"/>
              <a:ext cx="19" cy="40"/>
            </a:xfrm>
            <a:custGeom>
              <a:avLst/>
              <a:gdLst>
                <a:gd name="T0" fmla="*/ 57 w 9"/>
                <a:gd name="T1" fmla="*/ 0 h 18"/>
                <a:gd name="T2" fmla="*/ 8 w 9"/>
                <a:gd name="T3" fmla="*/ 80 h 18"/>
                <a:gd name="T4" fmla="*/ 84 w 9"/>
                <a:gd name="T5" fmla="*/ 198 h 18"/>
                <a:gd name="T6" fmla="*/ 0 60000 65536"/>
                <a:gd name="T7" fmla="*/ 0 60000 65536"/>
                <a:gd name="T8" fmla="*/ 0 60000 65536"/>
              </a:gdLst>
              <a:ahLst/>
              <a:cxnLst>
                <a:cxn ang="T6">
                  <a:pos x="T0" y="T1"/>
                </a:cxn>
                <a:cxn ang="T7">
                  <a:pos x="T2" y="T3"/>
                </a:cxn>
                <a:cxn ang="T8">
                  <a:pos x="T4" y="T5"/>
                </a:cxn>
              </a:cxnLst>
              <a:rect l="0" t="0" r="r" b="b"/>
              <a:pathLst>
                <a:path w="9" h="18">
                  <a:moveTo>
                    <a:pt x="6" y="0"/>
                  </a:moveTo>
                  <a:cubicBezTo>
                    <a:pt x="1" y="4"/>
                    <a:pt x="0" y="6"/>
                    <a:pt x="1" y="7"/>
                  </a:cubicBezTo>
                  <a:cubicBezTo>
                    <a:pt x="1" y="8"/>
                    <a:pt x="9" y="18"/>
                    <a:pt x="9" y="1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7" name="Freeform 2157">
              <a:extLst>
                <a:ext uri="{FF2B5EF4-FFF2-40B4-BE49-F238E27FC236}">
                  <a16:creationId xmlns:a16="http://schemas.microsoft.com/office/drawing/2014/main" id="{5ED320A3-A00A-DA97-7BBA-F0AFD3052B1A}"/>
                </a:ext>
              </a:extLst>
            </p:cNvPr>
            <p:cNvSpPr>
              <a:spLocks/>
            </p:cNvSpPr>
            <p:nvPr/>
          </p:nvSpPr>
          <p:spPr bwMode="auto">
            <a:xfrm>
              <a:off x="4851" y="3847"/>
              <a:ext cx="49" cy="41"/>
            </a:xfrm>
            <a:custGeom>
              <a:avLst/>
              <a:gdLst>
                <a:gd name="T0" fmla="*/ 204 w 24"/>
                <a:gd name="T1" fmla="*/ 0 h 19"/>
                <a:gd name="T2" fmla="*/ 0 w 24"/>
                <a:gd name="T3" fmla="*/ 190 h 19"/>
                <a:gd name="T4" fmla="*/ 0 60000 65536"/>
                <a:gd name="T5" fmla="*/ 0 60000 65536"/>
              </a:gdLst>
              <a:ahLst/>
              <a:cxnLst>
                <a:cxn ang="T4">
                  <a:pos x="T0" y="T1"/>
                </a:cxn>
                <a:cxn ang="T5">
                  <a:pos x="T2" y="T3"/>
                </a:cxn>
              </a:cxnLst>
              <a:rect l="0" t="0" r="r" b="b"/>
              <a:pathLst>
                <a:path w="24" h="19">
                  <a:moveTo>
                    <a:pt x="24" y="0"/>
                  </a:moveTo>
                  <a:cubicBezTo>
                    <a:pt x="16" y="4"/>
                    <a:pt x="1" y="18"/>
                    <a:pt x="0" y="1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8" name="Freeform 2158">
              <a:extLst>
                <a:ext uri="{FF2B5EF4-FFF2-40B4-BE49-F238E27FC236}">
                  <a16:creationId xmlns:a16="http://schemas.microsoft.com/office/drawing/2014/main" id="{BF4AA8EE-7916-918E-6B90-A7FFEA5D594F}"/>
                </a:ext>
              </a:extLst>
            </p:cNvPr>
            <p:cNvSpPr>
              <a:spLocks/>
            </p:cNvSpPr>
            <p:nvPr/>
          </p:nvSpPr>
          <p:spPr bwMode="auto">
            <a:xfrm>
              <a:off x="4845" y="3858"/>
              <a:ext cx="18" cy="17"/>
            </a:xfrm>
            <a:custGeom>
              <a:avLst/>
              <a:gdLst>
                <a:gd name="T0" fmla="*/ 72 w 9"/>
                <a:gd name="T1" fmla="*/ 77 h 8"/>
                <a:gd name="T2" fmla="*/ 0 w 9"/>
                <a:gd name="T3" fmla="*/ 0 h 8"/>
                <a:gd name="T4" fmla="*/ 0 60000 65536"/>
                <a:gd name="T5" fmla="*/ 0 60000 65536"/>
              </a:gdLst>
              <a:ahLst/>
              <a:cxnLst>
                <a:cxn ang="T4">
                  <a:pos x="T0" y="T1"/>
                </a:cxn>
                <a:cxn ang="T5">
                  <a:pos x="T2" y="T3"/>
                </a:cxn>
              </a:cxnLst>
              <a:rect l="0" t="0" r="r" b="b"/>
              <a:pathLst>
                <a:path w="9" h="8">
                  <a:moveTo>
                    <a:pt x="9" y="8"/>
                  </a:moveTo>
                  <a:cubicBezTo>
                    <a:pt x="4" y="5"/>
                    <a:pt x="0" y="0"/>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69" name="Freeform 2159">
              <a:extLst>
                <a:ext uri="{FF2B5EF4-FFF2-40B4-BE49-F238E27FC236}">
                  <a16:creationId xmlns:a16="http://schemas.microsoft.com/office/drawing/2014/main" id="{52728ECA-DE6D-C3AA-0237-F8C93F16688B}"/>
                </a:ext>
              </a:extLst>
            </p:cNvPr>
            <p:cNvSpPr>
              <a:spLocks/>
            </p:cNvSpPr>
            <p:nvPr/>
          </p:nvSpPr>
          <p:spPr bwMode="auto">
            <a:xfrm>
              <a:off x="3966" y="3259"/>
              <a:ext cx="34" cy="72"/>
            </a:xfrm>
            <a:custGeom>
              <a:avLst/>
              <a:gdLst>
                <a:gd name="T0" fmla="*/ 40 w 17"/>
                <a:gd name="T1" fmla="*/ 0 h 33"/>
                <a:gd name="T2" fmla="*/ 136 w 17"/>
                <a:gd name="T3" fmla="*/ 343 h 33"/>
                <a:gd name="T4" fmla="*/ 0 60000 65536"/>
                <a:gd name="T5" fmla="*/ 0 60000 65536"/>
              </a:gdLst>
              <a:ahLst/>
              <a:cxnLst>
                <a:cxn ang="T4">
                  <a:pos x="T0" y="T1"/>
                </a:cxn>
                <a:cxn ang="T5">
                  <a:pos x="T2" y="T3"/>
                </a:cxn>
              </a:cxnLst>
              <a:rect l="0" t="0" r="r" b="b"/>
              <a:pathLst>
                <a:path w="17" h="33">
                  <a:moveTo>
                    <a:pt x="5" y="0"/>
                  </a:moveTo>
                  <a:cubicBezTo>
                    <a:pt x="0" y="18"/>
                    <a:pt x="1" y="25"/>
                    <a:pt x="17" y="3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0" name="Freeform 2160">
              <a:extLst>
                <a:ext uri="{FF2B5EF4-FFF2-40B4-BE49-F238E27FC236}">
                  <a16:creationId xmlns:a16="http://schemas.microsoft.com/office/drawing/2014/main" id="{88D1D2F4-932C-8EE0-EAF7-4D4297D784D6}"/>
                </a:ext>
              </a:extLst>
            </p:cNvPr>
            <p:cNvSpPr>
              <a:spLocks/>
            </p:cNvSpPr>
            <p:nvPr/>
          </p:nvSpPr>
          <p:spPr bwMode="auto">
            <a:xfrm>
              <a:off x="3974" y="3322"/>
              <a:ext cx="37" cy="72"/>
            </a:xfrm>
            <a:custGeom>
              <a:avLst/>
              <a:gdLst>
                <a:gd name="T0" fmla="*/ 43 w 18"/>
                <a:gd name="T1" fmla="*/ 0 h 33"/>
                <a:gd name="T2" fmla="*/ 156 w 18"/>
                <a:gd name="T3" fmla="*/ 343 h 33"/>
                <a:gd name="T4" fmla="*/ 0 60000 65536"/>
                <a:gd name="T5" fmla="*/ 0 60000 65536"/>
              </a:gdLst>
              <a:ahLst/>
              <a:cxnLst>
                <a:cxn ang="T4">
                  <a:pos x="T0" y="T1"/>
                </a:cxn>
                <a:cxn ang="T5">
                  <a:pos x="T2" y="T3"/>
                </a:cxn>
              </a:cxnLst>
              <a:rect l="0" t="0" r="r" b="b"/>
              <a:pathLst>
                <a:path w="18" h="33">
                  <a:moveTo>
                    <a:pt x="5" y="0"/>
                  </a:moveTo>
                  <a:cubicBezTo>
                    <a:pt x="5" y="15"/>
                    <a:pt x="0" y="33"/>
                    <a:pt x="18" y="3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1" name="Freeform 2161">
              <a:extLst>
                <a:ext uri="{FF2B5EF4-FFF2-40B4-BE49-F238E27FC236}">
                  <a16:creationId xmlns:a16="http://schemas.microsoft.com/office/drawing/2014/main" id="{3F572127-EC8C-860A-C4FC-CA4502DD56D7}"/>
                </a:ext>
              </a:extLst>
            </p:cNvPr>
            <p:cNvSpPr>
              <a:spLocks/>
            </p:cNvSpPr>
            <p:nvPr/>
          </p:nvSpPr>
          <p:spPr bwMode="auto">
            <a:xfrm>
              <a:off x="3941" y="3263"/>
              <a:ext cx="31" cy="30"/>
            </a:xfrm>
            <a:custGeom>
              <a:avLst/>
              <a:gdLst>
                <a:gd name="T0" fmla="*/ 0 w 15"/>
                <a:gd name="T1" fmla="*/ 0 h 14"/>
                <a:gd name="T2" fmla="*/ 43 w 15"/>
                <a:gd name="T3" fmla="*/ 120 h 14"/>
                <a:gd name="T4" fmla="*/ 132 w 15"/>
                <a:gd name="T5" fmla="*/ 137 h 14"/>
                <a:gd name="T6" fmla="*/ 0 60000 65536"/>
                <a:gd name="T7" fmla="*/ 0 60000 65536"/>
                <a:gd name="T8" fmla="*/ 0 60000 65536"/>
              </a:gdLst>
              <a:ahLst/>
              <a:cxnLst>
                <a:cxn ang="T6">
                  <a:pos x="T0" y="T1"/>
                </a:cxn>
                <a:cxn ang="T7">
                  <a:pos x="T2" y="T3"/>
                </a:cxn>
                <a:cxn ang="T8">
                  <a:pos x="T4" y="T5"/>
                </a:cxn>
              </a:cxnLst>
              <a:rect l="0" t="0" r="r" b="b"/>
              <a:pathLst>
                <a:path w="15" h="14">
                  <a:moveTo>
                    <a:pt x="0" y="0"/>
                  </a:moveTo>
                  <a:cubicBezTo>
                    <a:pt x="0" y="4"/>
                    <a:pt x="0" y="9"/>
                    <a:pt x="5" y="12"/>
                  </a:cubicBezTo>
                  <a:cubicBezTo>
                    <a:pt x="8" y="13"/>
                    <a:pt x="13" y="14"/>
                    <a:pt x="15" y="1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2" name="Freeform 2162">
              <a:extLst>
                <a:ext uri="{FF2B5EF4-FFF2-40B4-BE49-F238E27FC236}">
                  <a16:creationId xmlns:a16="http://schemas.microsoft.com/office/drawing/2014/main" id="{B79D5E6B-803D-9C1B-E8D5-811F31F77337}"/>
                </a:ext>
              </a:extLst>
            </p:cNvPr>
            <p:cNvSpPr>
              <a:spLocks/>
            </p:cNvSpPr>
            <p:nvPr/>
          </p:nvSpPr>
          <p:spPr bwMode="auto">
            <a:xfrm>
              <a:off x="3941" y="3289"/>
              <a:ext cx="41" cy="53"/>
            </a:xfrm>
            <a:custGeom>
              <a:avLst/>
              <a:gdLst>
                <a:gd name="T0" fmla="*/ 25 w 20"/>
                <a:gd name="T1" fmla="*/ 0 h 24"/>
                <a:gd name="T2" fmla="*/ 68 w 20"/>
                <a:gd name="T3" fmla="*/ 225 h 24"/>
                <a:gd name="T4" fmla="*/ 139 w 20"/>
                <a:gd name="T5" fmla="*/ 250 h 24"/>
                <a:gd name="T6" fmla="*/ 172 w 20"/>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24">
                  <a:moveTo>
                    <a:pt x="3" y="0"/>
                  </a:moveTo>
                  <a:cubicBezTo>
                    <a:pt x="3" y="7"/>
                    <a:pt x="0" y="17"/>
                    <a:pt x="8" y="21"/>
                  </a:cubicBezTo>
                  <a:cubicBezTo>
                    <a:pt x="11" y="23"/>
                    <a:pt x="14" y="23"/>
                    <a:pt x="16" y="23"/>
                  </a:cubicBezTo>
                  <a:cubicBezTo>
                    <a:pt x="18" y="24"/>
                    <a:pt x="19" y="23"/>
                    <a:pt x="20" y="2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3" name="Freeform 2163">
              <a:extLst>
                <a:ext uri="{FF2B5EF4-FFF2-40B4-BE49-F238E27FC236}">
                  <a16:creationId xmlns:a16="http://schemas.microsoft.com/office/drawing/2014/main" id="{55E93432-29F4-BAFE-D2C6-818F77B8EBD0}"/>
                </a:ext>
              </a:extLst>
            </p:cNvPr>
            <p:cNvSpPr>
              <a:spLocks/>
            </p:cNvSpPr>
            <p:nvPr/>
          </p:nvSpPr>
          <p:spPr bwMode="auto">
            <a:xfrm>
              <a:off x="3921" y="3320"/>
              <a:ext cx="28" cy="4"/>
            </a:xfrm>
            <a:custGeom>
              <a:avLst/>
              <a:gdLst>
                <a:gd name="T0" fmla="*/ 0 w 14"/>
                <a:gd name="T1" fmla="*/ 0 h 2"/>
                <a:gd name="T2" fmla="*/ 112 w 14"/>
                <a:gd name="T3" fmla="*/ 0 h 2"/>
                <a:gd name="T4" fmla="*/ 0 60000 65536"/>
                <a:gd name="T5" fmla="*/ 0 60000 65536"/>
              </a:gdLst>
              <a:ahLst/>
              <a:cxnLst>
                <a:cxn ang="T4">
                  <a:pos x="T0" y="T1"/>
                </a:cxn>
                <a:cxn ang="T5">
                  <a:pos x="T2" y="T3"/>
                </a:cxn>
              </a:cxnLst>
              <a:rect l="0" t="0" r="r" b="b"/>
              <a:pathLst>
                <a:path w="14" h="2">
                  <a:moveTo>
                    <a:pt x="0" y="0"/>
                  </a:moveTo>
                  <a:cubicBezTo>
                    <a:pt x="4" y="2"/>
                    <a:pt x="9" y="1"/>
                    <a:pt x="14"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4" name="Freeform 2164">
              <a:extLst>
                <a:ext uri="{FF2B5EF4-FFF2-40B4-BE49-F238E27FC236}">
                  <a16:creationId xmlns:a16="http://schemas.microsoft.com/office/drawing/2014/main" id="{12972EB0-4C73-A308-016A-BEB07CDB5B0A}"/>
                </a:ext>
              </a:extLst>
            </p:cNvPr>
            <p:cNvSpPr>
              <a:spLocks/>
            </p:cNvSpPr>
            <p:nvPr/>
          </p:nvSpPr>
          <p:spPr bwMode="auto">
            <a:xfrm>
              <a:off x="3931" y="3328"/>
              <a:ext cx="24" cy="60"/>
            </a:xfrm>
            <a:custGeom>
              <a:avLst/>
              <a:gdLst>
                <a:gd name="T0" fmla="*/ 0 w 12"/>
                <a:gd name="T1" fmla="*/ 276 h 27"/>
                <a:gd name="T2" fmla="*/ 80 w 12"/>
                <a:gd name="T3" fmla="*/ 262 h 27"/>
                <a:gd name="T4" fmla="*/ 88 w 12"/>
                <a:gd name="T5" fmla="*/ 142 h 27"/>
                <a:gd name="T6" fmla="*/ 72 w 12"/>
                <a:gd name="T7" fmla="*/ 0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7">
                  <a:moveTo>
                    <a:pt x="0" y="25"/>
                  </a:moveTo>
                  <a:cubicBezTo>
                    <a:pt x="3" y="25"/>
                    <a:pt x="8" y="27"/>
                    <a:pt x="10" y="24"/>
                  </a:cubicBezTo>
                  <a:cubicBezTo>
                    <a:pt x="12" y="21"/>
                    <a:pt x="12" y="16"/>
                    <a:pt x="11" y="13"/>
                  </a:cubicBezTo>
                  <a:cubicBezTo>
                    <a:pt x="11" y="9"/>
                    <a:pt x="10" y="4"/>
                    <a:pt x="9"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5" name="Freeform 2165">
              <a:extLst>
                <a:ext uri="{FF2B5EF4-FFF2-40B4-BE49-F238E27FC236}">
                  <a16:creationId xmlns:a16="http://schemas.microsoft.com/office/drawing/2014/main" id="{3C07CC13-3C3C-EF45-3B56-6918EA947BAE}"/>
                </a:ext>
              </a:extLst>
            </p:cNvPr>
            <p:cNvSpPr>
              <a:spLocks/>
            </p:cNvSpPr>
            <p:nvPr/>
          </p:nvSpPr>
          <p:spPr bwMode="auto">
            <a:xfrm>
              <a:off x="3953" y="3377"/>
              <a:ext cx="33" cy="4"/>
            </a:xfrm>
            <a:custGeom>
              <a:avLst/>
              <a:gdLst>
                <a:gd name="T0" fmla="*/ 0 w 16"/>
                <a:gd name="T1" fmla="*/ 0 h 2"/>
                <a:gd name="T2" fmla="*/ 140 w 16"/>
                <a:gd name="T3" fmla="*/ 8 h 2"/>
                <a:gd name="T4" fmla="*/ 0 60000 65536"/>
                <a:gd name="T5" fmla="*/ 0 60000 65536"/>
              </a:gdLst>
              <a:ahLst/>
              <a:cxnLst>
                <a:cxn ang="T4">
                  <a:pos x="T0" y="T1"/>
                </a:cxn>
                <a:cxn ang="T5">
                  <a:pos x="T2" y="T3"/>
                </a:cxn>
              </a:cxnLst>
              <a:rect l="0" t="0" r="r" b="b"/>
              <a:pathLst>
                <a:path w="16" h="2">
                  <a:moveTo>
                    <a:pt x="0" y="0"/>
                  </a:moveTo>
                  <a:cubicBezTo>
                    <a:pt x="6" y="1"/>
                    <a:pt x="10" y="2"/>
                    <a:pt x="16" y="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6" name="Freeform 2166">
              <a:extLst>
                <a:ext uri="{FF2B5EF4-FFF2-40B4-BE49-F238E27FC236}">
                  <a16:creationId xmlns:a16="http://schemas.microsoft.com/office/drawing/2014/main" id="{97E7D46F-0A95-5FF5-A1DA-C496029D32BE}"/>
                </a:ext>
              </a:extLst>
            </p:cNvPr>
            <p:cNvSpPr>
              <a:spLocks/>
            </p:cNvSpPr>
            <p:nvPr/>
          </p:nvSpPr>
          <p:spPr bwMode="auto">
            <a:xfrm>
              <a:off x="3988" y="3394"/>
              <a:ext cx="33" cy="55"/>
            </a:xfrm>
            <a:custGeom>
              <a:avLst/>
              <a:gdLst>
                <a:gd name="T0" fmla="*/ 25 w 16"/>
                <a:gd name="T1" fmla="*/ 0 h 25"/>
                <a:gd name="T2" fmla="*/ 89 w 16"/>
                <a:gd name="T3" fmla="*/ 246 h 25"/>
                <a:gd name="T4" fmla="*/ 140 w 16"/>
                <a:gd name="T5" fmla="*/ 246 h 25"/>
                <a:gd name="T6" fmla="*/ 0 60000 65536"/>
                <a:gd name="T7" fmla="*/ 0 60000 65536"/>
                <a:gd name="T8" fmla="*/ 0 60000 65536"/>
              </a:gdLst>
              <a:ahLst/>
              <a:cxnLst>
                <a:cxn ang="T6">
                  <a:pos x="T0" y="T1"/>
                </a:cxn>
                <a:cxn ang="T7">
                  <a:pos x="T2" y="T3"/>
                </a:cxn>
                <a:cxn ang="T8">
                  <a:pos x="T4" y="T5"/>
                </a:cxn>
              </a:cxnLst>
              <a:rect l="0" t="0" r="r" b="b"/>
              <a:pathLst>
                <a:path w="16" h="25">
                  <a:moveTo>
                    <a:pt x="3" y="0"/>
                  </a:moveTo>
                  <a:cubicBezTo>
                    <a:pt x="8" y="8"/>
                    <a:pt x="0" y="17"/>
                    <a:pt x="10" y="23"/>
                  </a:cubicBezTo>
                  <a:cubicBezTo>
                    <a:pt x="13" y="25"/>
                    <a:pt x="13" y="25"/>
                    <a:pt x="16" y="2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7" name="Freeform 2167">
              <a:extLst>
                <a:ext uri="{FF2B5EF4-FFF2-40B4-BE49-F238E27FC236}">
                  <a16:creationId xmlns:a16="http://schemas.microsoft.com/office/drawing/2014/main" id="{244E2AD3-E87B-BB2C-0D69-9417B4B6631F}"/>
                </a:ext>
              </a:extLst>
            </p:cNvPr>
            <p:cNvSpPr>
              <a:spLocks/>
            </p:cNvSpPr>
            <p:nvPr/>
          </p:nvSpPr>
          <p:spPr bwMode="auto">
            <a:xfrm>
              <a:off x="3970" y="3379"/>
              <a:ext cx="35" cy="61"/>
            </a:xfrm>
            <a:custGeom>
              <a:avLst/>
              <a:gdLst>
                <a:gd name="T0" fmla="*/ 148 w 17"/>
                <a:gd name="T1" fmla="*/ 290 h 28"/>
                <a:gd name="T2" fmla="*/ 25 w 17"/>
                <a:gd name="T3" fmla="*/ 209 h 28"/>
                <a:gd name="T4" fmla="*/ 0 w 17"/>
                <a:gd name="T5" fmla="*/ 0 h 28"/>
                <a:gd name="T6" fmla="*/ 0 60000 65536"/>
                <a:gd name="T7" fmla="*/ 0 60000 65536"/>
                <a:gd name="T8" fmla="*/ 0 60000 65536"/>
              </a:gdLst>
              <a:ahLst/>
              <a:cxnLst>
                <a:cxn ang="T6">
                  <a:pos x="T0" y="T1"/>
                </a:cxn>
                <a:cxn ang="T7">
                  <a:pos x="T2" y="T3"/>
                </a:cxn>
                <a:cxn ang="T8">
                  <a:pos x="T4" y="T5"/>
                </a:cxn>
              </a:cxnLst>
              <a:rect l="0" t="0" r="r" b="b"/>
              <a:pathLst>
                <a:path w="17" h="28">
                  <a:moveTo>
                    <a:pt x="17" y="28"/>
                  </a:moveTo>
                  <a:cubicBezTo>
                    <a:pt x="8" y="28"/>
                    <a:pt x="6" y="27"/>
                    <a:pt x="3" y="20"/>
                  </a:cubicBezTo>
                  <a:cubicBezTo>
                    <a:pt x="1" y="13"/>
                    <a:pt x="0" y="7"/>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8" name="Freeform 2168">
              <a:extLst>
                <a:ext uri="{FF2B5EF4-FFF2-40B4-BE49-F238E27FC236}">
                  <a16:creationId xmlns:a16="http://schemas.microsoft.com/office/drawing/2014/main" id="{E870DFE9-62AE-7C0E-32C3-D80183C9D3F3}"/>
                </a:ext>
              </a:extLst>
            </p:cNvPr>
            <p:cNvSpPr>
              <a:spLocks/>
            </p:cNvSpPr>
            <p:nvPr/>
          </p:nvSpPr>
          <p:spPr bwMode="auto">
            <a:xfrm>
              <a:off x="3953" y="3379"/>
              <a:ext cx="15" cy="13"/>
            </a:xfrm>
            <a:custGeom>
              <a:avLst/>
              <a:gdLst>
                <a:gd name="T0" fmla="*/ 0 w 7"/>
                <a:gd name="T1" fmla="*/ 0 h 6"/>
                <a:gd name="T2" fmla="*/ 69 w 7"/>
                <a:gd name="T3" fmla="*/ 61 h 6"/>
                <a:gd name="T4" fmla="*/ 0 60000 65536"/>
                <a:gd name="T5" fmla="*/ 0 60000 65536"/>
              </a:gdLst>
              <a:ahLst/>
              <a:cxnLst>
                <a:cxn ang="T4">
                  <a:pos x="T0" y="T1"/>
                </a:cxn>
                <a:cxn ang="T5">
                  <a:pos x="T2" y="T3"/>
                </a:cxn>
              </a:cxnLst>
              <a:rect l="0" t="0" r="r" b="b"/>
              <a:pathLst>
                <a:path w="7" h="6">
                  <a:moveTo>
                    <a:pt x="0" y="0"/>
                  </a:moveTo>
                  <a:cubicBezTo>
                    <a:pt x="3" y="1"/>
                    <a:pt x="5" y="4"/>
                    <a:pt x="7" y="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79" name="Freeform 2169">
              <a:extLst>
                <a:ext uri="{FF2B5EF4-FFF2-40B4-BE49-F238E27FC236}">
                  <a16:creationId xmlns:a16="http://schemas.microsoft.com/office/drawing/2014/main" id="{CE6F26B7-4433-358E-0264-0B42ACE7DCFB}"/>
                </a:ext>
              </a:extLst>
            </p:cNvPr>
            <p:cNvSpPr>
              <a:spLocks/>
            </p:cNvSpPr>
            <p:nvPr/>
          </p:nvSpPr>
          <p:spPr bwMode="auto">
            <a:xfrm>
              <a:off x="3970" y="3324"/>
              <a:ext cx="12" cy="15"/>
            </a:xfrm>
            <a:custGeom>
              <a:avLst/>
              <a:gdLst>
                <a:gd name="T0" fmla="*/ 0 w 6"/>
                <a:gd name="T1" fmla="*/ 69 h 7"/>
                <a:gd name="T2" fmla="*/ 48 w 6"/>
                <a:gd name="T3" fmla="*/ 0 h 7"/>
                <a:gd name="T4" fmla="*/ 0 60000 65536"/>
                <a:gd name="T5" fmla="*/ 0 60000 65536"/>
              </a:gdLst>
              <a:ahLst/>
              <a:cxnLst>
                <a:cxn ang="T4">
                  <a:pos x="T0" y="T1"/>
                </a:cxn>
                <a:cxn ang="T5">
                  <a:pos x="T2" y="T3"/>
                </a:cxn>
              </a:cxnLst>
              <a:rect l="0" t="0" r="r" b="b"/>
              <a:pathLst>
                <a:path w="6" h="7">
                  <a:moveTo>
                    <a:pt x="0" y="7"/>
                  </a:moveTo>
                  <a:cubicBezTo>
                    <a:pt x="4" y="6"/>
                    <a:pt x="5" y="2"/>
                    <a:pt x="6"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0" name="Freeform 2170">
              <a:extLst>
                <a:ext uri="{FF2B5EF4-FFF2-40B4-BE49-F238E27FC236}">
                  <a16:creationId xmlns:a16="http://schemas.microsoft.com/office/drawing/2014/main" id="{3BF01E4F-3792-3A72-EE3E-248F61BF31FB}"/>
                </a:ext>
              </a:extLst>
            </p:cNvPr>
            <p:cNvSpPr>
              <a:spLocks/>
            </p:cNvSpPr>
            <p:nvPr/>
          </p:nvSpPr>
          <p:spPr bwMode="auto">
            <a:xfrm>
              <a:off x="3990" y="3322"/>
              <a:ext cx="10" cy="4"/>
            </a:xfrm>
            <a:custGeom>
              <a:avLst/>
              <a:gdLst>
                <a:gd name="T0" fmla="*/ 0 w 5"/>
                <a:gd name="T1" fmla="*/ 16 h 2"/>
                <a:gd name="T2" fmla="*/ 40 w 5"/>
                <a:gd name="T3" fmla="*/ 0 h 2"/>
                <a:gd name="T4" fmla="*/ 0 60000 65536"/>
                <a:gd name="T5" fmla="*/ 0 60000 65536"/>
              </a:gdLst>
              <a:ahLst/>
              <a:cxnLst>
                <a:cxn ang="T4">
                  <a:pos x="T0" y="T1"/>
                </a:cxn>
                <a:cxn ang="T5">
                  <a:pos x="T2" y="T3"/>
                </a:cxn>
              </a:cxnLst>
              <a:rect l="0" t="0" r="r" b="b"/>
              <a:pathLst>
                <a:path w="5" h="2">
                  <a:moveTo>
                    <a:pt x="0" y="2"/>
                  </a:moveTo>
                  <a:cubicBezTo>
                    <a:pt x="3" y="2"/>
                    <a:pt x="5" y="2"/>
                    <a:pt x="5"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1" name="Freeform 2171">
              <a:extLst>
                <a:ext uri="{FF2B5EF4-FFF2-40B4-BE49-F238E27FC236}">
                  <a16:creationId xmlns:a16="http://schemas.microsoft.com/office/drawing/2014/main" id="{9E5E4973-9E4E-EA15-2E50-1EFE0D4B5E46}"/>
                </a:ext>
              </a:extLst>
            </p:cNvPr>
            <p:cNvSpPr>
              <a:spLocks/>
            </p:cNvSpPr>
            <p:nvPr/>
          </p:nvSpPr>
          <p:spPr bwMode="auto">
            <a:xfrm>
              <a:off x="4027" y="3532"/>
              <a:ext cx="39" cy="54"/>
            </a:xfrm>
            <a:custGeom>
              <a:avLst/>
              <a:gdLst>
                <a:gd name="T0" fmla="*/ 0 w 19"/>
                <a:gd name="T1" fmla="*/ 0 h 25"/>
                <a:gd name="T2" fmla="*/ 60 w 19"/>
                <a:gd name="T3" fmla="*/ 130 h 25"/>
                <a:gd name="T4" fmla="*/ 105 w 19"/>
                <a:gd name="T5" fmla="*/ 233 h 25"/>
                <a:gd name="T6" fmla="*/ 164 w 19"/>
                <a:gd name="T7" fmla="*/ 225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25">
                  <a:moveTo>
                    <a:pt x="0" y="0"/>
                  </a:moveTo>
                  <a:cubicBezTo>
                    <a:pt x="1" y="6"/>
                    <a:pt x="5" y="7"/>
                    <a:pt x="7" y="13"/>
                  </a:cubicBezTo>
                  <a:cubicBezTo>
                    <a:pt x="8" y="15"/>
                    <a:pt x="9" y="21"/>
                    <a:pt x="12" y="23"/>
                  </a:cubicBezTo>
                  <a:cubicBezTo>
                    <a:pt x="15" y="25"/>
                    <a:pt x="16" y="23"/>
                    <a:pt x="19" y="2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2" name="Freeform 2172">
              <a:extLst>
                <a:ext uri="{FF2B5EF4-FFF2-40B4-BE49-F238E27FC236}">
                  <a16:creationId xmlns:a16="http://schemas.microsoft.com/office/drawing/2014/main" id="{8628F267-9507-BD57-F5DF-82A1AEF68E74}"/>
                </a:ext>
              </a:extLst>
            </p:cNvPr>
            <p:cNvSpPr>
              <a:spLocks/>
            </p:cNvSpPr>
            <p:nvPr/>
          </p:nvSpPr>
          <p:spPr bwMode="auto">
            <a:xfrm>
              <a:off x="4039" y="3584"/>
              <a:ext cx="56" cy="72"/>
            </a:xfrm>
            <a:custGeom>
              <a:avLst/>
              <a:gdLst>
                <a:gd name="T0" fmla="*/ 52 w 27"/>
                <a:gd name="T1" fmla="*/ 0 h 33"/>
                <a:gd name="T2" fmla="*/ 151 w 27"/>
                <a:gd name="T3" fmla="*/ 281 h 33"/>
                <a:gd name="T4" fmla="*/ 241 w 27"/>
                <a:gd name="T5" fmla="*/ 290 h 33"/>
                <a:gd name="T6" fmla="*/ 0 60000 65536"/>
                <a:gd name="T7" fmla="*/ 0 60000 65536"/>
                <a:gd name="T8" fmla="*/ 0 60000 65536"/>
              </a:gdLst>
              <a:ahLst/>
              <a:cxnLst>
                <a:cxn ang="T6">
                  <a:pos x="T0" y="T1"/>
                </a:cxn>
                <a:cxn ang="T7">
                  <a:pos x="T2" y="T3"/>
                </a:cxn>
                <a:cxn ang="T8">
                  <a:pos x="T4" y="T5"/>
                </a:cxn>
              </a:cxnLst>
              <a:rect l="0" t="0" r="r" b="b"/>
              <a:pathLst>
                <a:path w="27" h="33">
                  <a:moveTo>
                    <a:pt x="6" y="0"/>
                  </a:moveTo>
                  <a:cubicBezTo>
                    <a:pt x="0" y="5"/>
                    <a:pt x="14" y="22"/>
                    <a:pt x="17" y="27"/>
                  </a:cubicBezTo>
                  <a:cubicBezTo>
                    <a:pt x="21" y="32"/>
                    <a:pt x="22" y="33"/>
                    <a:pt x="27" y="2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3" name="Freeform 2173">
              <a:extLst>
                <a:ext uri="{FF2B5EF4-FFF2-40B4-BE49-F238E27FC236}">
                  <a16:creationId xmlns:a16="http://schemas.microsoft.com/office/drawing/2014/main" id="{6278CD0F-37C5-6FEC-9A58-2512885BAB18}"/>
                </a:ext>
              </a:extLst>
            </p:cNvPr>
            <p:cNvSpPr>
              <a:spLocks/>
            </p:cNvSpPr>
            <p:nvPr/>
          </p:nvSpPr>
          <p:spPr bwMode="auto">
            <a:xfrm>
              <a:off x="4068" y="3652"/>
              <a:ext cx="64" cy="59"/>
            </a:xfrm>
            <a:custGeom>
              <a:avLst/>
              <a:gdLst>
                <a:gd name="T0" fmla="*/ 60 w 31"/>
                <a:gd name="T1" fmla="*/ 0 h 27"/>
                <a:gd name="T2" fmla="*/ 175 w 31"/>
                <a:gd name="T3" fmla="*/ 249 h 27"/>
                <a:gd name="T4" fmla="*/ 248 w 31"/>
                <a:gd name="T5" fmla="*/ 262 h 27"/>
                <a:gd name="T6" fmla="*/ 273 w 31"/>
                <a:gd name="T7" fmla="*/ 238 h 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1" h="27">
                  <a:moveTo>
                    <a:pt x="7" y="0"/>
                  </a:moveTo>
                  <a:cubicBezTo>
                    <a:pt x="0" y="4"/>
                    <a:pt x="16" y="20"/>
                    <a:pt x="20" y="24"/>
                  </a:cubicBezTo>
                  <a:cubicBezTo>
                    <a:pt x="23" y="26"/>
                    <a:pt x="24" y="27"/>
                    <a:pt x="28" y="25"/>
                  </a:cubicBezTo>
                  <a:cubicBezTo>
                    <a:pt x="30" y="24"/>
                    <a:pt x="30" y="25"/>
                    <a:pt x="31" y="2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4" name="Freeform 2174">
              <a:extLst>
                <a:ext uri="{FF2B5EF4-FFF2-40B4-BE49-F238E27FC236}">
                  <a16:creationId xmlns:a16="http://schemas.microsoft.com/office/drawing/2014/main" id="{E2364475-A66C-0962-0A89-FFF13B42054D}"/>
                </a:ext>
              </a:extLst>
            </p:cNvPr>
            <p:cNvSpPr>
              <a:spLocks/>
            </p:cNvSpPr>
            <p:nvPr/>
          </p:nvSpPr>
          <p:spPr bwMode="auto">
            <a:xfrm>
              <a:off x="3980" y="3512"/>
              <a:ext cx="20" cy="59"/>
            </a:xfrm>
            <a:custGeom>
              <a:avLst/>
              <a:gdLst>
                <a:gd name="T0" fmla="*/ 16 w 10"/>
                <a:gd name="T1" fmla="*/ 0 h 27"/>
                <a:gd name="T2" fmla="*/ 80 w 10"/>
                <a:gd name="T3" fmla="*/ 201 h 27"/>
                <a:gd name="T4" fmla="*/ 0 w 10"/>
                <a:gd name="T5" fmla="*/ 282 h 27"/>
                <a:gd name="T6" fmla="*/ 0 60000 65536"/>
                <a:gd name="T7" fmla="*/ 0 60000 65536"/>
                <a:gd name="T8" fmla="*/ 0 60000 65536"/>
              </a:gdLst>
              <a:ahLst/>
              <a:cxnLst>
                <a:cxn ang="T6">
                  <a:pos x="T0" y="T1"/>
                </a:cxn>
                <a:cxn ang="T7">
                  <a:pos x="T2" y="T3"/>
                </a:cxn>
                <a:cxn ang="T8">
                  <a:pos x="T4" y="T5"/>
                </a:cxn>
              </a:cxnLst>
              <a:rect l="0" t="0" r="r" b="b"/>
              <a:pathLst>
                <a:path w="10" h="27">
                  <a:moveTo>
                    <a:pt x="2" y="0"/>
                  </a:moveTo>
                  <a:cubicBezTo>
                    <a:pt x="5" y="5"/>
                    <a:pt x="10" y="12"/>
                    <a:pt x="10" y="19"/>
                  </a:cubicBezTo>
                  <a:cubicBezTo>
                    <a:pt x="10" y="26"/>
                    <a:pt x="4" y="24"/>
                    <a:pt x="0" y="2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5" name="Freeform 2175">
              <a:extLst>
                <a:ext uri="{FF2B5EF4-FFF2-40B4-BE49-F238E27FC236}">
                  <a16:creationId xmlns:a16="http://schemas.microsoft.com/office/drawing/2014/main" id="{ACD22C5A-A9C8-BA3F-2466-7C827228699D}"/>
                </a:ext>
              </a:extLst>
            </p:cNvPr>
            <p:cNvSpPr>
              <a:spLocks/>
            </p:cNvSpPr>
            <p:nvPr/>
          </p:nvSpPr>
          <p:spPr bwMode="auto">
            <a:xfrm>
              <a:off x="4000" y="3547"/>
              <a:ext cx="33" cy="11"/>
            </a:xfrm>
            <a:custGeom>
              <a:avLst/>
              <a:gdLst>
                <a:gd name="T0" fmla="*/ 0 w 16"/>
                <a:gd name="T1" fmla="*/ 33 h 5"/>
                <a:gd name="T2" fmla="*/ 140 w 16"/>
                <a:gd name="T3" fmla="*/ 0 h 5"/>
                <a:gd name="T4" fmla="*/ 0 60000 65536"/>
                <a:gd name="T5" fmla="*/ 0 60000 65536"/>
              </a:gdLst>
              <a:ahLst/>
              <a:cxnLst>
                <a:cxn ang="T4">
                  <a:pos x="T0" y="T1"/>
                </a:cxn>
                <a:cxn ang="T5">
                  <a:pos x="T2" y="T3"/>
                </a:cxn>
              </a:cxnLst>
              <a:rect l="0" t="0" r="r" b="b"/>
              <a:pathLst>
                <a:path w="16" h="5">
                  <a:moveTo>
                    <a:pt x="0" y="3"/>
                  </a:moveTo>
                  <a:cubicBezTo>
                    <a:pt x="4" y="5"/>
                    <a:pt x="13" y="3"/>
                    <a:pt x="16"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6" name="Freeform 2176">
              <a:extLst>
                <a:ext uri="{FF2B5EF4-FFF2-40B4-BE49-F238E27FC236}">
                  <a16:creationId xmlns:a16="http://schemas.microsoft.com/office/drawing/2014/main" id="{09941A6D-A1C6-47FE-DA95-BCD51F82C617}"/>
                </a:ext>
              </a:extLst>
            </p:cNvPr>
            <p:cNvSpPr>
              <a:spLocks/>
            </p:cNvSpPr>
            <p:nvPr/>
          </p:nvSpPr>
          <p:spPr bwMode="auto">
            <a:xfrm>
              <a:off x="3988" y="3508"/>
              <a:ext cx="19" cy="11"/>
            </a:xfrm>
            <a:custGeom>
              <a:avLst/>
              <a:gdLst>
                <a:gd name="T0" fmla="*/ 0 w 9"/>
                <a:gd name="T1" fmla="*/ 53 h 5"/>
                <a:gd name="T2" fmla="*/ 84 w 9"/>
                <a:gd name="T3" fmla="*/ 0 h 5"/>
                <a:gd name="T4" fmla="*/ 0 60000 65536"/>
                <a:gd name="T5" fmla="*/ 0 60000 65536"/>
              </a:gdLst>
              <a:ahLst/>
              <a:cxnLst>
                <a:cxn ang="T4">
                  <a:pos x="T0" y="T1"/>
                </a:cxn>
                <a:cxn ang="T5">
                  <a:pos x="T2" y="T3"/>
                </a:cxn>
              </a:cxnLst>
              <a:rect l="0" t="0" r="r" b="b"/>
              <a:pathLst>
                <a:path w="9" h="5">
                  <a:moveTo>
                    <a:pt x="0" y="5"/>
                  </a:moveTo>
                  <a:cubicBezTo>
                    <a:pt x="1" y="3"/>
                    <a:pt x="6" y="0"/>
                    <a:pt x="9"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7" name="Freeform 2177">
              <a:extLst>
                <a:ext uri="{FF2B5EF4-FFF2-40B4-BE49-F238E27FC236}">
                  <a16:creationId xmlns:a16="http://schemas.microsoft.com/office/drawing/2014/main" id="{A1345D5F-15F0-AB97-7365-352BE2596EE8}"/>
                </a:ext>
              </a:extLst>
            </p:cNvPr>
            <p:cNvSpPr>
              <a:spLocks/>
            </p:cNvSpPr>
            <p:nvPr/>
          </p:nvSpPr>
          <p:spPr bwMode="auto">
            <a:xfrm>
              <a:off x="4000" y="3558"/>
              <a:ext cx="29" cy="63"/>
            </a:xfrm>
            <a:custGeom>
              <a:avLst/>
              <a:gdLst>
                <a:gd name="T0" fmla="*/ 25 w 14"/>
                <a:gd name="T1" fmla="*/ 0 h 29"/>
                <a:gd name="T2" fmla="*/ 81 w 14"/>
                <a:gd name="T3" fmla="*/ 122 h 29"/>
                <a:gd name="T4" fmla="*/ 116 w 14"/>
                <a:gd name="T5" fmla="*/ 226 h 29"/>
                <a:gd name="T6" fmla="*/ 0 w 14"/>
                <a:gd name="T7" fmla="*/ 29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29">
                  <a:moveTo>
                    <a:pt x="3" y="0"/>
                  </a:moveTo>
                  <a:cubicBezTo>
                    <a:pt x="6" y="3"/>
                    <a:pt x="7" y="8"/>
                    <a:pt x="9" y="12"/>
                  </a:cubicBezTo>
                  <a:cubicBezTo>
                    <a:pt x="10" y="14"/>
                    <a:pt x="14" y="18"/>
                    <a:pt x="13" y="22"/>
                  </a:cubicBezTo>
                  <a:cubicBezTo>
                    <a:pt x="12" y="25"/>
                    <a:pt x="3" y="29"/>
                    <a:pt x="0" y="2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8" name="Freeform 2178">
              <a:extLst>
                <a:ext uri="{FF2B5EF4-FFF2-40B4-BE49-F238E27FC236}">
                  <a16:creationId xmlns:a16="http://schemas.microsoft.com/office/drawing/2014/main" id="{39D6609B-1DC8-4FDA-F426-3C9BDE545EFD}"/>
                </a:ext>
              </a:extLst>
            </p:cNvPr>
            <p:cNvSpPr>
              <a:spLocks/>
            </p:cNvSpPr>
            <p:nvPr/>
          </p:nvSpPr>
          <p:spPr bwMode="auto">
            <a:xfrm>
              <a:off x="4027" y="3597"/>
              <a:ext cx="19" cy="7"/>
            </a:xfrm>
            <a:custGeom>
              <a:avLst/>
              <a:gdLst>
                <a:gd name="T0" fmla="*/ 0 w 9"/>
                <a:gd name="T1" fmla="*/ 37 h 3"/>
                <a:gd name="T2" fmla="*/ 84 w 9"/>
                <a:gd name="T3" fmla="*/ 0 h 3"/>
                <a:gd name="T4" fmla="*/ 0 60000 65536"/>
                <a:gd name="T5" fmla="*/ 0 60000 65536"/>
              </a:gdLst>
              <a:ahLst/>
              <a:cxnLst>
                <a:cxn ang="T4">
                  <a:pos x="T0" y="T1"/>
                </a:cxn>
                <a:cxn ang="T5">
                  <a:pos x="T2" y="T3"/>
                </a:cxn>
              </a:cxnLst>
              <a:rect l="0" t="0" r="r" b="b"/>
              <a:pathLst>
                <a:path w="9" h="3">
                  <a:moveTo>
                    <a:pt x="0" y="3"/>
                  </a:moveTo>
                  <a:cubicBezTo>
                    <a:pt x="3" y="3"/>
                    <a:pt x="8" y="2"/>
                    <a:pt x="9"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89" name="Freeform 2179">
              <a:extLst>
                <a:ext uri="{FF2B5EF4-FFF2-40B4-BE49-F238E27FC236}">
                  <a16:creationId xmlns:a16="http://schemas.microsoft.com/office/drawing/2014/main" id="{12AB159A-55D7-A92D-B5B0-A380E9448907}"/>
                </a:ext>
              </a:extLst>
            </p:cNvPr>
            <p:cNvSpPr>
              <a:spLocks/>
            </p:cNvSpPr>
            <p:nvPr/>
          </p:nvSpPr>
          <p:spPr bwMode="auto">
            <a:xfrm>
              <a:off x="4019" y="3617"/>
              <a:ext cx="24" cy="57"/>
            </a:xfrm>
            <a:custGeom>
              <a:avLst/>
              <a:gdLst>
                <a:gd name="T0" fmla="*/ 0 w 12"/>
                <a:gd name="T1" fmla="*/ 0 h 26"/>
                <a:gd name="T2" fmla="*/ 96 w 12"/>
                <a:gd name="T3" fmla="*/ 202 h 26"/>
                <a:gd name="T4" fmla="*/ 32 w 12"/>
                <a:gd name="T5" fmla="*/ 274 h 26"/>
                <a:gd name="T6" fmla="*/ 0 60000 65536"/>
                <a:gd name="T7" fmla="*/ 0 60000 65536"/>
                <a:gd name="T8" fmla="*/ 0 60000 65536"/>
              </a:gdLst>
              <a:ahLst/>
              <a:cxnLst>
                <a:cxn ang="T6">
                  <a:pos x="T0" y="T1"/>
                </a:cxn>
                <a:cxn ang="T7">
                  <a:pos x="T2" y="T3"/>
                </a:cxn>
                <a:cxn ang="T8">
                  <a:pos x="T4" y="T5"/>
                </a:cxn>
              </a:cxnLst>
              <a:rect l="0" t="0" r="r" b="b"/>
              <a:pathLst>
                <a:path w="12" h="26">
                  <a:moveTo>
                    <a:pt x="0" y="0"/>
                  </a:moveTo>
                  <a:cubicBezTo>
                    <a:pt x="3" y="5"/>
                    <a:pt x="12" y="13"/>
                    <a:pt x="12" y="19"/>
                  </a:cubicBezTo>
                  <a:cubicBezTo>
                    <a:pt x="12" y="22"/>
                    <a:pt x="6" y="26"/>
                    <a:pt x="4" y="2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0" name="Freeform 2180">
              <a:extLst>
                <a:ext uri="{FF2B5EF4-FFF2-40B4-BE49-F238E27FC236}">
                  <a16:creationId xmlns:a16="http://schemas.microsoft.com/office/drawing/2014/main" id="{CC7DB60B-3E93-234A-08A6-7B7A78DB40A4}"/>
                </a:ext>
              </a:extLst>
            </p:cNvPr>
            <p:cNvSpPr>
              <a:spLocks/>
            </p:cNvSpPr>
            <p:nvPr/>
          </p:nvSpPr>
          <p:spPr bwMode="auto">
            <a:xfrm>
              <a:off x="4041" y="3637"/>
              <a:ext cx="29" cy="15"/>
            </a:xfrm>
            <a:custGeom>
              <a:avLst/>
              <a:gdLst>
                <a:gd name="T0" fmla="*/ 0 w 14"/>
                <a:gd name="T1" fmla="*/ 69 h 7"/>
                <a:gd name="T2" fmla="*/ 124 w 14"/>
                <a:gd name="T3" fmla="*/ 0 h 7"/>
                <a:gd name="T4" fmla="*/ 0 60000 65536"/>
                <a:gd name="T5" fmla="*/ 0 60000 65536"/>
              </a:gdLst>
              <a:ahLst/>
              <a:cxnLst>
                <a:cxn ang="T4">
                  <a:pos x="T0" y="T1"/>
                </a:cxn>
                <a:cxn ang="T5">
                  <a:pos x="T2" y="T3"/>
                </a:cxn>
              </a:cxnLst>
              <a:rect l="0" t="0" r="r" b="b"/>
              <a:pathLst>
                <a:path w="14" h="7">
                  <a:moveTo>
                    <a:pt x="0" y="7"/>
                  </a:moveTo>
                  <a:cubicBezTo>
                    <a:pt x="5" y="7"/>
                    <a:pt x="12" y="4"/>
                    <a:pt x="14"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1" name="Freeform 2181">
              <a:extLst>
                <a:ext uri="{FF2B5EF4-FFF2-40B4-BE49-F238E27FC236}">
                  <a16:creationId xmlns:a16="http://schemas.microsoft.com/office/drawing/2014/main" id="{3B738ECE-2F4E-9B94-F916-4AFC373203DB}"/>
                </a:ext>
              </a:extLst>
            </p:cNvPr>
            <p:cNvSpPr>
              <a:spLocks/>
            </p:cNvSpPr>
            <p:nvPr/>
          </p:nvSpPr>
          <p:spPr bwMode="auto">
            <a:xfrm>
              <a:off x="4062" y="3646"/>
              <a:ext cx="16" cy="17"/>
            </a:xfrm>
            <a:custGeom>
              <a:avLst/>
              <a:gdLst>
                <a:gd name="T0" fmla="*/ 0 w 8"/>
                <a:gd name="T1" fmla="*/ 0 h 8"/>
                <a:gd name="T2" fmla="*/ 64 w 8"/>
                <a:gd name="T3" fmla="*/ 77 h 8"/>
                <a:gd name="T4" fmla="*/ 0 60000 65536"/>
                <a:gd name="T5" fmla="*/ 0 60000 65536"/>
              </a:gdLst>
              <a:ahLst/>
              <a:cxnLst>
                <a:cxn ang="T4">
                  <a:pos x="T0" y="T1"/>
                </a:cxn>
                <a:cxn ang="T5">
                  <a:pos x="T2" y="T3"/>
                </a:cxn>
              </a:cxnLst>
              <a:rect l="0" t="0" r="r" b="b"/>
              <a:pathLst>
                <a:path w="8" h="8">
                  <a:moveTo>
                    <a:pt x="0" y="0"/>
                  </a:moveTo>
                  <a:cubicBezTo>
                    <a:pt x="4" y="1"/>
                    <a:pt x="6" y="5"/>
                    <a:pt x="8" y="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2" name="Freeform 2182">
              <a:extLst>
                <a:ext uri="{FF2B5EF4-FFF2-40B4-BE49-F238E27FC236}">
                  <a16:creationId xmlns:a16="http://schemas.microsoft.com/office/drawing/2014/main" id="{2B605E81-6402-4C60-5DBB-1E4EBFAE80B0}"/>
                </a:ext>
              </a:extLst>
            </p:cNvPr>
            <p:cNvSpPr>
              <a:spLocks/>
            </p:cNvSpPr>
            <p:nvPr/>
          </p:nvSpPr>
          <p:spPr bwMode="auto">
            <a:xfrm>
              <a:off x="4043" y="3663"/>
              <a:ext cx="52" cy="44"/>
            </a:xfrm>
            <a:custGeom>
              <a:avLst/>
              <a:gdLst>
                <a:gd name="T0" fmla="*/ 0 w 25"/>
                <a:gd name="T1" fmla="*/ 0 h 20"/>
                <a:gd name="T2" fmla="*/ 144 w 25"/>
                <a:gd name="T3" fmla="*/ 213 h 20"/>
                <a:gd name="T4" fmla="*/ 225 w 25"/>
                <a:gd name="T5" fmla="*/ 150 h 20"/>
                <a:gd name="T6" fmla="*/ 0 60000 65536"/>
                <a:gd name="T7" fmla="*/ 0 60000 65536"/>
                <a:gd name="T8" fmla="*/ 0 60000 65536"/>
              </a:gdLst>
              <a:ahLst/>
              <a:cxnLst>
                <a:cxn ang="T6">
                  <a:pos x="T0" y="T1"/>
                </a:cxn>
                <a:cxn ang="T7">
                  <a:pos x="T2" y="T3"/>
                </a:cxn>
                <a:cxn ang="T8">
                  <a:pos x="T4" y="T5"/>
                </a:cxn>
              </a:cxnLst>
              <a:rect l="0" t="0" r="r" b="b"/>
              <a:pathLst>
                <a:path w="25" h="20">
                  <a:moveTo>
                    <a:pt x="0" y="0"/>
                  </a:moveTo>
                  <a:cubicBezTo>
                    <a:pt x="3" y="6"/>
                    <a:pt x="7" y="19"/>
                    <a:pt x="16" y="20"/>
                  </a:cubicBezTo>
                  <a:cubicBezTo>
                    <a:pt x="19" y="20"/>
                    <a:pt x="25" y="16"/>
                    <a:pt x="25" y="1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3" name="Freeform 2183">
              <a:extLst>
                <a:ext uri="{FF2B5EF4-FFF2-40B4-BE49-F238E27FC236}">
                  <a16:creationId xmlns:a16="http://schemas.microsoft.com/office/drawing/2014/main" id="{B108CA57-5EF6-5072-8D3E-BC9AE30FCA42}"/>
                </a:ext>
              </a:extLst>
            </p:cNvPr>
            <p:cNvSpPr>
              <a:spLocks/>
            </p:cNvSpPr>
            <p:nvPr/>
          </p:nvSpPr>
          <p:spPr bwMode="auto">
            <a:xfrm>
              <a:off x="4056" y="3707"/>
              <a:ext cx="16" cy="15"/>
            </a:xfrm>
            <a:custGeom>
              <a:avLst/>
              <a:gdLst>
                <a:gd name="T0" fmla="*/ 64 w 8"/>
                <a:gd name="T1" fmla="*/ 0 h 7"/>
                <a:gd name="T2" fmla="*/ 0 w 8"/>
                <a:gd name="T3" fmla="*/ 69 h 7"/>
                <a:gd name="T4" fmla="*/ 0 60000 65536"/>
                <a:gd name="T5" fmla="*/ 0 60000 65536"/>
              </a:gdLst>
              <a:ahLst/>
              <a:cxnLst>
                <a:cxn ang="T4">
                  <a:pos x="T0" y="T1"/>
                </a:cxn>
                <a:cxn ang="T5">
                  <a:pos x="T2" y="T3"/>
                </a:cxn>
              </a:cxnLst>
              <a:rect l="0" t="0" r="r" b="b"/>
              <a:pathLst>
                <a:path w="8" h="7">
                  <a:moveTo>
                    <a:pt x="8" y="0"/>
                  </a:moveTo>
                  <a:cubicBezTo>
                    <a:pt x="7" y="2"/>
                    <a:pt x="2" y="7"/>
                    <a:pt x="0"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4" name="Freeform 2184">
              <a:extLst>
                <a:ext uri="{FF2B5EF4-FFF2-40B4-BE49-F238E27FC236}">
                  <a16:creationId xmlns:a16="http://schemas.microsoft.com/office/drawing/2014/main" id="{6B09442A-D116-2772-351C-BB91FC9E3486}"/>
                </a:ext>
              </a:extLst>
            </p:cNvPr>
            <p:cNvSpPr>
              <a:spLocks/>
            </p:cNvSpPr>
            <p:nvPr/>
          </p:nvSpPr>
          <p:spPr bwMode="auto">
            <a:xfrm>
              <a:off x="4121" y="3709"/>
              <a:ext cx="56" cy="50"/>
            </a:xfrm>
            <a:custGeom>
              <a:avLst/>
              <a:gdLst>
                <a:gd name="T0" fmla="*/ 0 w 27"/>
                <a:gd name="T1" fmla="*/ 0 h 23"/>
                <a:gd name="T2" fmla="*/ 64 w 27"/>
                <a:gd name="T3" fmla="*/ 113 h 23"/>
                <a:gd name="T4" fmla="*/ 141 w 27"/>
                <a:gd name="T5" fmla="*/ 217 h 23"/>
                <a:gd name="T6" fmla="*/ 241 w 27"/>
                <a:gd name="T7" fmla="*/ 157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 h="23">
                  <a:moveTo>
                    <a:pt x="0" y="0"/>
                  </a:moveTo>
                  <a:cubicBezTo>
                    <a:pt x="3" y="4"/>
                    <a:pt x="4" y="8"/>
                    <a:pt x="7" y="11"/>
                  </a:cubicBezTo>
                  <a:cubicBezTo>
                    <a:pt x="9" y="14"/>
                    <a:pt x="13" y="20"/>
                    <a:pt x="16" y="21"/>
                  </a:cubicBezTo>
                  <a:cubicBezTo>
                    <a:pt x="21" y="23"/>
                    <a:pt x="25" y="18"/>
                    <a:pt x="27" y="1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5" name="Freeform 2185">
              <a:extLst>
                <a:ext uri="{FF2B5EF4-FFF2-40B4-BE49-F238E27FC236}">
                  <a16:creationId xmlns:a16="http://schemas.microsoft.com/office/drawing/2014/main" id="{2171FA80-E2AD-5D7F-2D8E-2DAE9545F2C7}"/>
                </a:ext>
              </a:extLst>
            </p:cNvPr>
            <p:cNvSpPr>
              <a:spLocks/>
            </p:cNvSpPr>
            <p:nvPr/>
          </p:nvSpPr>
          <p:spPr bwMode="auto">
            <a:xfrm>
              <a:off x="4162" y="3757"/>
              <a:ext cx="50" cy="37"/>
            </a:xfrm>
            <a:custGeom>
              <a:avLst/>
              <a:gdLst>
                <a:gd name="T0" fmla="*/ 0 w 24"/>
                <a:gd name="T1" fmla="*/ 0 h 17"/>
                <a:gd name="T2" fmla="*/ 165 w 24"/>
                <a:gd name="T3" fmla="*/ 165 h 17"/>
                <a:gd name="T4" fmla="*/ 217 w 24"/>
                <a:gd name="T5" fmla="*/ 124 h 17"/>
                <a:gd name="T6" fmla="*/ 0 60000 65536"/>
                <a:gd name="T7" fmla="*/ 0 60000 65536"/>
                <a:gd name="T8" fmla="*/ 0 60000 65536"/>
              </a:gdLst>
              <a:ahLst/>
              <a:cxnLst>
                <a:cxn ang="T6">
                  <a:pos x="T0" y="T1"/>
                </a:cxn>
                <a:cxn ang="T7">
                  <a:pos x="T2" y="T3"/>
                </a:cxn>
                <a:cxn ang="T8">
                  <a:pos x="T4" y="T5"/>
                </a:cxn>
              </a:cxnLst>
              <a:rect l="0" t="0" r="r" b="b"/>
              <a:pathLst>
                <a:path w="24" h="17">
                  <a:moveTo>
                    <a:pt x="0" y="0"/>
                  </a:moveTo>
                  <a:cubicBezTo>
                    <a:pt x="1" y="4"/>
                    <a:pt x="11" y="17"/>
                    <a:pt x="18" y="16"/>
                  </a:cubicBezTo>
                  <a:cubicBezTo>
                    <a:pt x="21" y="16"/>
                    <a:pt x="23" y="14"/>
                    <a:pt x="24" y="1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6" name="Freeform 2186">
              <a:extLst>
                <a:ext uri="{FF2B5EF4-FFF2-40B4-BE49-F238E27FC236}">
                  <a16:creationId xmlns:a16="http://schemas.microsoft.com/office/drawing/2014/main" id="{D71D78C3-910A-EA6C-E50D-E38B2E0D68A2}"/>
                </a:ext>
              </a:extLst>
            </p:cNvPr>
            <p:cNvSpPr>
              <a:spLocks/>
            </p:cNvSpPr>
            <p:nvPr/>
          </p:nvSpPr>
          <p:spPr bwMode="auto">
            <a:xfrm>
              <a:off x="4197" y="3792"/>
              <a:ext cx="60" cy="44"/>
            </a:xfrm>
            <a:custGeom>
              <a:avLst/>
              <a:gdLst>
                <a:gd name="T0" fmla="*/ 0 w 29"/>
                <a:gd name="T1" fmla="*/ 0 h 20"/>
                <a:gd name="T2" fmla="*/ 197 w 29"/>
                <a:gd name="T3" fmla="*/ 202 h 20"/>
                <a:gd name="T4" fmla="*/ 257 w 29"/>
                <a:gd name="T5" fmla="*/ 141 h 20"/>
                <a:gd name="T6" fmla="*/ 0 60000 65536"/>
                <a:gd name="T7" fmla="*/ 0 60000 65536"/>
                <a:gd name="T8" fmla="*/ 0 60000 65536"/>
              </a:gdLst>
              <a:ahLst/>
              <a:cxnLst>
                <a:cxn ang="T6">
                  <a:pos x="T0" y="T1"/>
                </a:cxn>
                <a:cxn ang="T7">
                  <a:pos x="T2" y="T3"/>
                </a:cxn>
                <a:cxn ang="T8">
                  <a:pos x="T4" y="T5"/>
                </a:cxn>
              </a:cxnLst>
              <a:rect l="0" t="0" r="r" b="b"/>
              <a:pathLst>
                <a:path w="29" h="20">
                  <a:moveTo>
                    <a:pt x="0" y="0"/>
                  </a:moveTo>
                  <a:cubicBezTo>
                    <a:pt x="1" y="5"/>
                    <a:pt x="15" y="19"/>
                    <a:pt x="22" y="19"/>
                  </a:cubicBezTo>
                  <a:cubicBezTo>
                    <a:pt x="25" y="20"/>
                    <a:pt x="28" y="15"/>
                    <a:pt x="29"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7" name="Freeform 2187">
              <a:extLst>
                <a:ext uri="{FF2B5EF4-FFF2-40B4-BE49-F238E27FC236}">
                  <a16:creationId xmlns:a16="http://schemas.microsoft.com/office/drawing/2014/main" id="{133FE5B3-25E1-84A6-4F70-A65CA07D63AA}"/>
                </a:ext>
              </a:extLst>
            </p:cNvPr>
            <p:cNvSpPr>
              <a:spLocks/>
            </p:cNvSpPr>
            <p:nvPr/>
          </p:nvSpPr>
          <p:spPr bwMode="auto">
            <a:xfrm>
              <a:off x="4080" y="3707"/>
              <a:ext cx="54" cy="43"/>
            </a:xfrm>
            <a:custGeom>
              <a:avLst/>
              <a:gdLst>
                <a:gd name="T0" fmla="*/ 0 w 26"/>
                <a:gd name="T1" fmla="*/ 0 h 20"/>
                <a:gd name="T2" fmla="*/ 125 w 26"/>
                <a:gd name="T3" fmla="*/ 189 h 20"/>
                <a:gd name="T4" fmla="*/ 233 w 26"/>
                <a:gd name="T5" fmla="*/ 129 h 20"/>
                <a:gd name="T6" fmla="*/ 0 60000 65536"/>
                <a:gd name="T7" fmla="*/ 0 60000 65536"/>
                <a:gd name="T8" fmla="*/ 0 60000 65536"/>
              </a:gdLst>
              <a:ahLst/>
              <a:cxnLst>
                <a:cxn ang="T6">
                  <a:pos x="T0" y="T1"/>
                </a:cxn>
                <a:cxn ang="T7">
                  <a:pos x="T2" y="T3"/>
                </a:cxn>
                <a:cxn ang="T8">
                  <a:pos x="T4" y="T5"/>
                </a:cxn>
              </a:cxnLst>
              <a:rect l="0" t="0" r="r" b="b"/>
              <a:pathLst>
                <a:path w="26" h="20">
                  <a:moveTo>
                    <a:pt x="0" y="0"/>
                  </a:moveTo>
                  <a:cubicBezTo>
                    <a:pt x="1" y="5"/>
                    <a:pt x="8" y="17"/>
                    <a:pt x="14" y="19"/>
                  </a:cubicBezTo>
                  <a:cubicBezTo>
                    <a:pt x="17" y="20"/>
                    <a:pt x="25" y="16"/>
                    <a:pt x="26" y="1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8" name="Freeform 2188">
              <a:extLst>
                <a:ext uri="{FF2B5EF4-FFF2-40B4-BE49-F238E27FC236}">
                  <a16:creationId xmlns:a16="http://schemas.microsoft.com/office/drawing/2014/main" id="{5AFBE335-74C8-6ADA-4793-7A6C6D67905E}"/>
                </a:ext>
              </a:extLst>
            </p:cNvPr>
            <p:cNvSpPr>
              <a:spLocks/>
            </p:cNvSpPr>
            <p:nvPr/>
          </p:nvSpPr>
          <p:spPr bwMode="auto">
            <a:xfrm>
              <a:off x="4111" y="3748"/>
              <a:ext cx="64" cy="46"/>
            </a:xfrm>
            <a:custGeom>
              <a:avLst/>
              <a:gdLst>
                <a:gd name="T0" fmla="*/ 0 w 31"/>
                <a:gd name="T1" fmla="*/ 0 h 21"/>
                <a:gd name="T2" fmla="*/ 175 w 31"/>
                <a:gd name="T3" fmla="*/ 221 h 21"/>
                <a:gd name="T4" fmla="*/ 273 w 31"/>
                <a:gd name="T5" fmla="*/ 149 h 21"/>
                <a:gd name="T6" fmla="*/ 0 60000 65536"/>
                <a:gd name="T7" fmla="*/ 0 60000 65536"/>
                <a:gd name="T8" fmla="*/ 0 60000 65536"/>
              </a:gdLst>
              <a:ahLst/>
              <a:cxnLst>
                <a:cxn ang="T6">
                  <a:pos x="T0" y="T1"/>
                </a:cxn>
                <a:cxn ang="T7">
                  <a:pos x="T2" y="T3"/>
                </a:cxn>
                <a:cxn ang="T8">
                  <a:pos x="T4" y="T5"/>
                </a:cxn>
              </a:cxnLst>
              <a:rect l="0" t="0" r="r" b="b"/>
              <a:pathLst>
                <a:path w="31" h="21">
                  <a:moveTo>
                    <a:pt x="0" y="0"/>
                  </a:moveTo>
                  <a:cubicBezTo>
                    <a:pt x="1" y="5"/>
                    <a:pt x="12" y="21"/>
                    <a:pt x="20" y="21"/>
                  </a:cubicBezTo>
                  <a:cubicBezTo>
                    <a:pt x="22" y="21"/>
                    <a:pt x="31" y="15"/>
                    <a:pt x="31" y="1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199" name="Freeform 2189">
              <a:extLst>
                <a:ext uri="{FF2B5EF4-FFF2-40B4-BE49-F238E27FC236}">
                  <a16:creationId xmlns:a16="http://schemas.microsoft.com/office/drawing/2014/main" id="{39D3267A-A391-9DBC-92B9-900D9B36760F}"/>
                </a:ext>
              </a:extLst>
            </p:cNvPr>
            <p:cNvSpPr>
              <a:spLocks/>
            </p:cNvSpPr>
            <p:nvPr/>
          </p:nvSpPr>
          <p:spPr bwMode="auto">
            <a:xfrm>
              <a:off x="4154" y="3796"/>
              <a:ext cx="60" cy="38"/>
            </a:xfrm>
            <a:custGeom>
              <a:avLst/>
              <a:gdLst>
                <a:gd name="T0" fmla="*/ 0 w 29"/>
                <a:gd name="T1" fmla="*/ 0 h 17"/>
                <a:gd name="T2" fmla="*/ 168 w 29"/>
                <a:gd name="T3" fmla="*/ 179 h 17"/>
                <a:gd name="T4" fmla="*/ 257 w 29"/>
                <a:gd name="T5" fmla="*/ 125 h 17"/>
                <a:gd name="T6" fmla="*/ 0 60000 65536"/>
                <a:gd name="T7" fmla="*/ 0 60000 65536"/>
                <a:gd name="T8" fmla="*/ 0 60000 65536"/>
              </a:gdLst>
              <a:ahLst/>
              <a:cxnLst>
                <a:cxn ang="T6">
                  <a:pos x="T0" y="T1"/>
                </a:cxn>
                <a:cxn ang="T7">
                  <a:pos x="T2" y="T3"/>
                </a:cxn>
                <a:cxn ang="T8">
                  <a:pos x="T4" y="T5"/>
                </a:cxn>
              </a:cxnLst>
              <a:rect l="0" t="0" r="r" b="b"/>
              <a:pathLst>
                <a:path w="29" h="17">
                  <a:moveTo>
                    <a:pt x="0" y="0"/>
                  </a:moveTo>
                  <a:cubicBezTo>
                    <a:pt x="2" y="5"/>
                    <a:pt x="12" y="16"/>
                    <a:pt x="19" y="16"/>
                  </a:cubicBezTo>
                  <a:cubicBezTo>
                    <a:pt x="22" y="17"/>
                    <a:pt x="29" y="12"/>
                    <a:pt x="29" y="1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0" name="Freeform 2190">
              <a:extLst>
                <a:ext uri="{FF2B5EF4-FFF2-40B4-BE49-F238E27FC236}">
                  <a16:creationId xmlns:a16="http://schemas.microsoft.com/office/drawing/2014/main" id="{0739AA98-D8FF-1A1E-21CC-A8D4D284F848}"/>
                </a:ext>
              </a:extLst>
            </p:cNvPr>
            <p:cNvSpPr>
              <a:spLocks/>
            </p:cNvSpPr>
            <p:nvPr/>
          </p:nvSpPr>
          <p:spPr bwMode="auto">
            <a:xfrm>
              <a:off x="4095" y="3759"/>
              <a:ext cx="20" cy="18"/>
            </a:xfrm>
            <a:custGeom>
              <a:avLst/>
              <a:gdLst>
                <a:gd name="T0" fmla="*/ 80 w 10"/>
                <a:gd name="T1" fmla="*/ 0 h 8"/>
                <a:gd name="T2" fmla="*/ 0 w 10"/>
                <a:gd name="T3" fmla="*/ 92 h 8"/>
                <a:gd name="T4" fmla="*/ 0 60000 65536"/>
                <a:gd name="T5" fmla="*/ 0 60000 65536"/>
              </a:gdLst>
              <a:ahLst/>
              <a:cxnLst>
                <a:cxn ang="T4">
                  <a:pos x="T0" y="T1"/>
                </a:cxn>
                <a:cxn ang="T5">
                  <a:pos x="T2" y="T3"/>
                </a:cxn>
              </a:cxnLst>
              <a:rect l="0" t="0" r="r" b="b"/>
              <a:pathLst>
                <a:path w="10" h="8">
                  <a:moveTo>
                    <a:pt x="10" y="0"/>
                  </a:moveTo>
                  <a:cubicBezTo>
                    <a:pt x="7" y="3"/>
                    <a:pt x="4" y="6"/>
                    <a:pt x="0" y="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1" name="Freeform 2191">
              <a:extLst>
                <a:ext uri="{FF2B5EF4-FFF2-40B4-BE49-F238E27FC236}">
                  <a16:creationId xmlns:a16="http://schemas.microsoft.com/office/drawing/2014/main" id="{88AD46A3-9A36-739B-8A97-97CED44A30A9}"/>
                </a:ext>
              </a:extLst>
            </p:cNvPr>
            <p:cNvSpPr>
              <a:spLocks/>
            </p:cNvSpPr>
            <p:nvPr/>
          </p:nvSpPr>
          <p:spPr bwMode="auto">
            <a:xfrm>
              <a:off x="4138" y="3810"/>
              <a:ext cx="24" cy="15"/>
            </a:xfrm>
            <a:custGeom>
              <a:avLst/>
              <a:gdLst>
                <a:gd name="T0" fmla="*/ 96 w 12"/>
                <a:gd name="T1" fmla="*/ 0 h 7"/>
                <a:gd name="T2" fmla="*/ 0 w 12"/>
                <a:gd name="T3" fmla="*/ 69 h 7"/>
                <a:gd name="T4" fmla="*/ 0 60000 65536"/>
                <a:gd name="T5" fmla="*/ 0 60000 65536"/>
              </a:gdLst>
              <a:ahLst/>
              <a:cxnLst>
                <a:cxn ang="T4">
                  <a:pos x="T0" y="T1"/>
                </a:cxn>
                <a:cxn ang="T5">
                  <a:pos x="T2" y="T3"/>
                </a:cxn>
              </a:cxnLst>
              <a:rect l="0" t="0" r="r" b="b"/>
              <a:pathLst>
                <a:path w="12" h="7">
                  <a:moveTo>
                    <a:pt x="12" y="0"/>
                  </a:moveTo>
                  <a:cubicBezTo>
                    <a:pt x="10" y="4"/>
                    <a:pt x="3" y="5"/>
                    <a:pt x="0"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2" name="Freeform 2192">
              <a:extLst>
                <a:ext uri="{FF2B5EF4-FFF2-40B4-BE49-F238E27FC236}">
                  <a16:creationId xmlns:a16="http://schemas.microsoft.com/office/drawing/2014/main" id="{CC81F829-6B51-1B89-57DB-5E8290DE232D}"/>
                </a:ext>
              </a:extLst>
            </p:cNvPr>
            <p:cNvSpPr>
              <a:spLocks/>
            </p:cNvSpPr>
            <p:nvPr/>
          </p:nvSpPr>
          <p:spPr bwMode="auto">
            <a:xfrm>
              <a:off x="4185" y="3790"/>
              <a:ext cx="20" cy="20"/>
            </a:xfrm>
            <a:custGeom>
              <a:avLst/>
              <a:gdLst>
                <a:gd name="T0" fmla="*/ 0 w 10"/>
                <a:gd name="T1" fmla="*/ 0 h 9"/>
                <a:gd name="T2" fmla="*/ 80 w 10"/>
                <a:gd name="T3" fmla="*/ 98 h 9"/>
                <a:gd name="T4" fmla="*/ 0 60000 65536"/>
                <a:gd name="T5" fmla="*/ 0 60000 65536"/>
              </a:gdLst>
              <a:ahLst/>
              <a:cxnLst>
                <a:cxn ang="T4">
                  <a:pos x="T0" y="T1"/>
                </a:cxn>
                <a:cxn ang="T5">
                  <a:pos x="T2" y="T3"/>
                </a:cxn>
              </a:cxnLst>
              <a:rect l="0" t="0" r="r" b="b"/>
              <a:pathLst>
                <a:path w="10" h="9">
                  <a:moveTo>
                    <a:pt x="0" y="0"/>
                  </a:moveTo>
                  <a:cubicBezTo>
                    <a:pt x="2" y="4"/>
                    <a:pt x="6" y="6"/>
                    <a:pt x="10" y="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3" name="Freeform 2193">
              <a:extLst>
                <a:ext uri="{FF2B5EF4-FFF2-40B4-BE49-F238E27FC236}">
                  <a16:creationId xmlns:a16="http://schemas.microsoft.com/office/drawing/2014/main" id="{46F081BE-66A5-614F-89FA-3583F1590536}"/>
                </a:ext>
              </a:extLst>
            </p:cNvPr>
            <p:cNvSpPr>
              <a:spLocks/>
            </p:cNvSpPr>
            <p:nvPr/>
          </p:nvSpPr>
          <p:spPr bwMode="auto">
            <a:xfrm>
              <a:off x="4152" y="3755"/>
              <a:ext cx="17" cy="15"/>
            </a:xfrm>
            <a:custGeom>
              <a:avLst/>
              <a:gdLst>
                <a:gd name="T0" fmla="*/ 0 w 8"/>
                <a:gd name="T1" fmla="*/ 0 h 7"/>
                <a:gd name="T2" fmla="*/ 77 w 8"/>
                <a:gd name="T3" fmla="*/ 69 h 7"/>
                <a:gd name="T4" fmla="*/ 0 60000 65536"/>
                <a:gd name="T5" fmla="*/ 0 60000 65536"/>
              </a:gdLst>
              <a:ahLst/>
              <a:cxnLst>
                <a:cxn ang="T4">
                  <a:pos x="T0" y="T1"/>
                </a:cxn>
                <a:cxn ang="T5">
                  <a:pos x="T2" y="T3"/>
                </a:cxn>
              </a:cxnLst>
              <a:rect l="0" t="0" r="r" b="b"/>
              <a:pathLst>
                <a:path w="8" h="7">
                  <a:moveTo>
                    <a:pt x="0" y="0"/>
                  </a:moveTo>
                  <a:cubicBezTo>
                    <a:pt x="2" y="3"/>
                    <a:pt x="4" y="5"/>
                    <a:pt x="8"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4" name="Freeform 2194">
              <a:extLst>
                <a:ext uri="{FF2B5EF4-FFF2-40B4-BE49-F238E27FC236}">
                  <a16:creationId xmlns:a16="http://schemas.microsoft.com/office/drawing/2014/main" id="{C65C86E6-A922-B107-671E-3F9CA9A3A0BB}"/>
                </a:ext>
              </a:extLst>
            </p:cNvPr>
            <p:cNvSpPr>
              <a:spLocks/>
            </p:cNvSpPr>
            <p:nvPr/>
          </p:nvSpPr>
          <p:spPr bwMode="auto">
            <a:xfrm>
              <a:off x="4125" y="3705"/>
              <a:ext cx="9" cy="17"/>
            </a:xfrm>
            <a:custGeom>
              <a:avLst/>
              <a:gdLst>
                <a:gd name="T0" fmla="*/ 36 w 4"/>
                <a:gd name="T1" fmla="*/ 77 h 8"/>
                <a:gd name="T2" fmla="*/ 45 w 4"/>
                <a:gd name="T3" fmla="*/ 0 h 8"/>
                <a:gd name="T4" fmla="*/ 0 60000 65536"/>
                <a:gd name="T5" fmla="*/ 0 60000 65536"/>
              </a:gdLst>
              <a:ahLst/>
              <a:cxnLst>
                <a:cxn ang="T4">
                  <a:pos x="T0" y="T1"/>
                </a:cxn>
                <a:cxn ang="T5">
                  <a:pos x="T2" y="T3"/>
                </a:cxn>
              </a:cxnLst>
              <a:rect l="0" t="0" r="r" b="b"/>
              <a:pathLst>
                <a:path w="4" h="8">
                  <a:moveTo>
                    <a:pt x="3" y="8"/>
                  </a:moveTo>
                  <a:cubicBezTo>
                    <a:pt x="2" y="5"/>
                    <a:pt x="0" y="2"/>
                    <a:pt x="4"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5" name="Freeform 2195">
              <a:extLst>
                <a:ext uri="{FF2B5EF4-FFF2-40B4-BE49-F238E27FC236}">
                  <a16:creationId xmlns:a16="http://schemas.microsoft.com/office/drawing/2014/main" id="{284F0338-B51B-1213-1A01-449F68CD4AA4}"/>
                </a:ext>
              </a:extLst>
            </p:cNvPr>
            <p:cNvSpPr>
              <a:spLocks/>
            </p:cNvSpPr>
            <p:nvPr/>
          </p:nvSpPr>
          <p:spPr bwMode="auto">
            <a:xfrm>
              <a:off x="4238" y="3836"/>
              <a:ext cx="58" cy="28"/>
            </a:xfrm>
            <a:custGeom>
              <a:avLst/>
              <a:gdLst>
                <a:gd name="T0" fmla="*/ 0 w 28"/>
                <a:gd name="T1" fmla="*/ 0 h 13"/>
                <a:gd name="T2" fmla="*/ 168 w 28"/>
                <a:gd name="T3" fmla="*/ 121 h 13"/>
                <a:gd name="T4" fmla="*/ 249 w 28"/>
                <a:gd name="T5" fmla="*/ 41 h 13"/>
                <a:gd name="T6" fmla="*/ 0 60000 65536"/>
                <a:gd name="T7" fmla="*/ 0 60000 65536"/>
                <a:gd name="T8" fmla="*/ 0 60000 65536"/>
              </a:gdLst>
              <a:ahLst/>
              <a:cxnLst>
                <a:cxn ang="T6">
                  <a:pos x="T0" y="T1"/>
                </a:cxn>
                <a:cxn ang="T7">
                  <a:pos x="T2" y="T3"/>
                </a:cxn>
                <a:cxn ang="T8">
                  <a:pos x="T4" y="T5"/>
                </a:cxn>
              </a:cxnLst>
              <a:rect l="0" t="0" r="r" b="b"/>
              <a:pathLst>
                <a:path w="28" h="13">
                  <a:moveTo>
                    <a:pt x="0" y="0"/>
                  </a:moveTo>
                  <a:cubicBezTo>
                    <a:pt x="6" y="9"/>
                    <a:pt x="16" y="13"/>
                    <a:pt x="19" y="12"/>
                  </a:cubicBezTo>
                  <a:cubicBezTo>
                    <a:pt x="22" y="11"/>
                    <a:pt x="28" y="4"/>
                    <a:pt x="28" y="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6" name="Freeform 2196">
              <a:extLst>
                <a:ext uri="{FF2B5EF4-FFF2-40B4-BE49-F238E27FC236}">
                  <a16:creationId xmlns:a16="http://schemas.microsoft.com/office/drawing/2014/main" id="{1DC5ABF5-F8A2-C035-D6EB-F3F4005481FD}"/>
                </a:ext>
              </a:extLst>
            </p:cNvPr>
            <p:cNvSpPr>
              <a:spLocks/>
            </p:cNvSpPr>
            <p:nvPr/>
          </p:nvSpPr>
          <p:spPr bwMode="auto">
            <a:xfrm>
              <a:off x="4187" y="3831"/>
              <a:ext cx="18" cy="40"/>
            </a:xfrm>
            <a:custGeom>
              <a:avLst/>
              <a:gdLst>
                <a:gd name="T0" fmla="*/ 24 w 9"/>
                <a:gd name="T1" fmla="*/ 0 h 18"/>
                <a:gd name="T2" fmla="*/ 64 w 9"/>
                <a:gd name="T3" fmla="*/ 80 h 18"/>
                <a:gd name="T4" fmla="*/ 0 w 9"/>
                <a:gd name="T5" fmla="*/ 198 h 18"/>
                <a:gd name="T6" fmla="*/ 0 60000 65536"/>
                <a:gd name="T7" fmla="*/ 0 60000 65536"/>
                <a:gd name="T8" fmla="*/ 0 60000 65536"/>
              </a:gdLst>
              <a:ahLst/>
              <a:cxnLst>
                <a:cxn ang="T6">
                  <a:pos x="T0" y="T1"/>
                </a:cxn>
                <a:cxn ang="T7">
                  <a:pos x="T2" y="T3"/>
                </a:cxn>
                <a:cxn ang="T8">
                  <a:pos x="T4" y="T5"/>
                </a:cxn>
              </a:cxnLst>
              <a:rect l="0" t="0" r="r" b="b"/>
              <a:pathLst>
                <a:path w="9" h="18">
                  <a:moveTo>
                    <a:pt x="3" y="0"/>
                  </a:moveTo>
                  <a:cubicBezTo>
                    <a:pt x="8" y="4"/>
                    <a:pt x="9" y="6"/>
                    <a:pt x="8" y="7"/>
                  </a:cubicBezTo>
                  <a:cubicBezTo>
                    <a:pt x="8" y="8"/>
                    <a:pt x="0" y="18"/>
                    <a:pt x="0" y="1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7" name="Freeform 2197">
              <a:extLst>
                <a:ext uri="{FF2B5EF4-FFF2-40B4-BE49-F238E27FC236}">
                  <a16:creationId xmlns:a16="http://schemas.microsoft.com/office/drawing/2014/main" id="{D6F5113E-ECC4-55F2-7BA3-B517E2FB9A46}"/>
                </a:ext>
              </a:extLst>
            </p:cNvPr>
            <p:cNvSpPr>
              <a:spLocks/>
            </p:cNvSpPr>
            <p:nvPr/>
          </p:nvSpPr>
          <p:spPr bwMode="auto">
            <a:xfrm>
              <a:off x="4203" y="3847"/>
              <a:ext cx="50" cy="41"/>
            </a:xfrm>
            <a:custGeom>
              <a:avLst/>
              <a:gdLst>
                <a:gd name="T0" fmla="*/ 0 w 24"/>
                <a:gd name="T1" fmla="*/ 0 h 19"/>
                <a:gd name="T2" fmla="*/ 217 w 24"/>
                <a:gd name="T3" fmla="*/ 190 h 19"/>
                <a:gd name="T4" fmla="*/ 0 60000 65536"/>
                <a:gd name="T5" fmla="*/ 0 60000 65536"/>
              </a:gdLst>
              <a:ahLst/>
              <a:cxnLst>
                <a:cxn ang="T4">
                  <a:pos x="T0" y="T1"/>
                </a:cxn>
                <a:cxn ang="T5">
                  <a:pos x="T2" y="T3"/>
                </a:cxn>
              </a:cxnLst>
              <a:rect l="0" t="0" r="r" b="b"/>
              <a:pathLst>
                <a:path w="24" h="19">
                  <a:moveTo>
                    <a:pt x="0" y="0"/>
                  </a:moveTo>
                  <a:cubicBezTo>
                    <a:pt x="7" y="4"/>
                    <a:pt x="23" y="18"/>
                    <a:pt x="24" y="1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8" name="Freeform 2198">
              <a:extLst>
                <a:ext uri="{FF2B5EF4-FFF2-40B4-BE49-F238E27FC236}">
                  <a16:creationId xmlns:a16="http://schemas.microsoft.com/office/drawing/2014/main" id="{C6DFC4FA-D868-478A-5D61-BA6CF8DD63D7}"/>
                </a:ext>
              </a:extLst>
            </p:cNvPr>
            <p:cNvSpPr>
              <a:spLocks/>
            </p:cNvSpPr>
            <p:nvPr/>
          </p:nvSpPr>
          <p:spPr bwMode="auto">
            <a:xfrm>
              <a:off x="4240" y="3858"/>
              <a:ext cx="17" cy="17"/>
            </a:xfrm>
            <a:custGeom>
              <a:avLst/>
              <a:gdLst>
                <a:gd name="T0" fmla="*/ 0 w 8"/>
                <a:gd name="T1" fmla="*/ 77 h 8"/>
                <a:gd name="T2" fmla="*/ 77 w 8"/>
                <a:gd name="T3" fmla="*/ 0 h 8"/>
                <a:gd name="T4" fmla="*/ 0 60000 65536"/>
                <a:gd name="T5" fmla="*/ 0 60000 65536"/>
              </a:gdLst>
              <a:ahLst/>
              <a:cxnLst>
                <a:cxn ang="T4">
                  <a:pos x="T0" y="T1"/>
                </a:cxn>
                <a:cxn ang="T5">
                  <a:pos x="T2" y="T3"/>
                </a:cxn>
              </a:cxnLst>
              <a:rect l="0" t="0" r="r" b="b"/>
              <a:pathLst>
                <a:path w="8" h="8">
                  <a:moveTo>
                    <a:pt x="0" y="8"/>
                  </a:moveTo>
                  <a:cubicBezTo>
                    <a:pt x="5" y="5"/>
                    <a:pt x="8" y="0"/>
                    <a:pt x="8"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09" name="Freeform 2199">
              <a:extLst>
                <a:ext uri="{FF2B5EF4-FFF2-40B4-BE49-F238E27FC236}">
                  <a16:creationId xmlns:a16="http://schemas.microsoft.com/office/drawing/2014/main" id="{9DCE3C98-8FDC-31E9-CA82-3AD79190D0E3}"/>
                </a:ext>
              </a:extLst>
            </p:cNvPr>
            <p:cNvSpPr>
              <a:spLocks/>
            </p:cNvSpPr>
            <p:nvPr/>
          </p:nvSpPr>
          <p:spPr bwMode="auto">
            <a:xfrm>
              <a:off x="4755" y="3884"/>
              <a:ext cx="6" cy="11"/>
            </a:xfrm>
            <a:custGeom>
              <a:avLst/>
              <a:gdLst>
                <a:gd name="T0" fmla="*/ 0 w 3"/>
                <a:gd name="T1" fmla="*/ 53 h 5"/>
                <a:gd name="T2" fmla="*/ 16 w 3"/>
                <a:gd name="T3" fmla="*/ 0 h 5"/>
                <a:gd name="T4" fmla="*/ 0 60000 65536"/>
                <a:gd name="T5" fmla="*/ 0 60000 65536"/>
              </a:gdLst>
              <a:ahLst/>
              <a:cxnLst>
                <a:cxn ang="T4">
                  <a:pos x="T0" y="T1"/>
                </a:cxn>
                <a:cxn ang="T5">
                  <a:pos x="T2" y="T3"/>
                </a:cxn>
              </a:cxnLst>
              <a:rect l="0" t="0" r="r" b="b"/>
              <a:pathLst>
                <a:path w="3" h="5">
                  <a:moveTo>
                    <a:pt x="0" y="5"/>
                  </a:moveTo>
                  <a:cubicBezTo>
                    <a:pt x="3" y="3"/>
                    <a:pt x="2" y="0"/>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0" name="Freeform 2200">
              <a:extLst>
                <a:ext uri="{FF2B5EF4-FFF2-40B4-BE49-F238E27FC236}">
                  <a16:creationId xmlns:a16="http://schemas.microsoft.com/office/drawing/2014/main" id="{97252D71-1537-FA8B-0F8A-ABA8EA8522DD}"/>
                </a:ext>
              </a:extLst>
            </p:cNvPr>
            <p:cNvSpPr>
              <a:spLocks/>
            </p:cNvSpPr>
            <p:nvPr/>
          </p:nvSpPr>
          <p:spPr bwMode="auto">
            <a:xfrm>
              <a:off x="4324" y="3871"/>
              <a:ext cx="49" cy="41"/>
            </a:xfrm>
            <a:custGeom>
              <a:avLst/>
              <a:gdLst>
                <a:gd name="T0" fmla="*/ 204 w 24"/>
                <a:gd name="T1" fmla="*/ 173 h 19"/>
                <a:gd name="T2" fmla="*/ 59 w 24"/>
                <a:gd name="T3" fmla="*/ 140 h 19"/>
                <a:gd name="T4" fmla="*/ 25 w 24"/>
                <a:gd name="T5" fmla="*/ 0 h 19"/>
                <a:gd name="T6" fmla="*/ 0 60000 65536"/>
                <a:gd name="T7" fmla="*/ 0 60000 65536"/>
                <a:gd name="T8" fmla="*/ 0 60000 65536"/>
              </a:gdLst>
              <a:ahLst/>
              <a:cxnLst>
                <a:cxn ang="T6">
                  <a:pos x="T0" y="T1"/>
                </a:cxn>
                <a:cxn ang="T7">
                  <a:pos x="T2" y="T3"/>
                </a:cxn>
                <a:cxn ang="T8">
                  <a:pos x="T4" y="T5"/>
                </a:cxn>
              </a:cxnLst>
              <a:rect l="0" t="0" r="r" b="b"/>
              <a:pathLst>
                <a:path w="24" h="19">
                  <a:moveTo>
                    <a:pt x="24" y="17"/>
                  </a:moveTo>
                  <a:cubicBezTo>
                    <a:pt x="17" y="19"/>
                    <a:pt x="12" y="18"/>
                    <a:pt x="7" y="14"/>
                  </a:cubicBezTo>
                  <a:cubicBezTo>
                    <a:pt x="1" y="8"/>
                    <a:pt x="0" y="7"/>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1" name="Freeform 2201">
              <a:extLst>
                <a:ext uri="{FF2B5EF4-FFF2-40B4-BE49-F238E27FC236}">
                  <a16:creationId xmlns:a16="http://schemas.microsoft.com/office/drawing/2014/main" id="{4840E780-9FBF-F1E1-369D-E484245528F6}"/>
                </a:ext>
              </a:extLst>
            </p:cNvPr>
            <p:cNvSpPr>
              <a:spLocks/>
            </p:cNvSpPr>
            <p:nvPr/>
          </p:nvSpPr>
          <p:spPr bwMode="auto">
            <a:xfrm>
              <a:off x="4277" y="3864"/>
              <a:ext cx="51" cy="26"/>
            </a:xfrm>
            <a:custGeom>
              <a:avLst/>
              <a:gdLst>
                <a:gd name="T0" fmla="*/ 212 w 25"/>
                <a:gd name="T1" fmla="*/ 121 h 12"/>
                <a:gd name="T2" fmla="*/ 0 w 25"/>
                <a:gd name="T3" fmla="*/ 0 h 12"/>
                <a:gd name="T4" fmla="*/ 0 60000 65536"/>
                <a:gd name="T5" fmla="*/ 0 60000 65536"/>
              </a:gdLst>
              <a:ahLst/>
              <a:cxnLst>
                <a:cxn ang="T4">
                  <a:pos x="T0" y="T1"/>
                </a:cxn>
                <a:cxn ang="T5">
                  <a:pos x="T2" y="T3"/>
                </a:cxn>
              </a:cxnLst>
              <a:rect l="0" t="0" r="r" b="b"/>
              <a:pathLst>
                <a:path w="25" h="12">
                  <a:moveTo>
                    <a:pt x="25" y="12"/>
                  </a:moveTo>
                  <a:cubicBezTo>
                    <a:pt x="16" y="10"/>
                    <a:pt x="3" y="9"/>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2" name="Freeform 2202">
              <a:extLst>
                <a:ext uri="{FF2B5EF4-FFF2-40B4-BE49-F238E27FC236}">
                  <a16:creationId xmlns:a16="http://schemas.microsoft.com/office/drawing/2014/main" id="{84036180-82E9-01D0-9821-AC8A9860C21F}"/>
                </a:ext>
              </a:extLst>
            </p:cNvPr>
            <p:cNvSpPr>
              <a:spLocks/>
            </p:cNvSpPr>
            <p:nvPr/>
          </p:nvSpPr>
          <p:spPr bwMode="auto">
            <a:xfrm>
              <a:off x="4296" y="3884"/>
              <a:ext cx="45" cy="41"/>
            </a:xfrm>
            <a:custGeom>
              <a:avLst/>
              <a:gdLst>
                <a:gd name="T0" fmla="*/ 188 w 22"/>
                <a:gd name="T1" fmla="*/ 190 h 19"/>
                <a:gd name="T2" fmla="*/ 25 w 22"/>
                <a:gd name="T3" fmla="*/ 121 h 19"/>
                <a:gd name="T4" fmla="*/ 16 w 22"/>
                <a:gd name="T5" fmla="*/ 0 h 19"/>
                <a:gd name="T6" fmla="*/ 0 60000 65536"/>
                <a:gd name="T7" fmla="*/ 0 60000 65536"/>
                <a:gd name="T8" fmla="*/ 0 60000 65536"/>
              </a:gdLst>
              <a:ahLst/>
              <a:cxnLst>
                <a:cxn ang="T6">
                  <a:pos x="T0" y="T1"/>
                </a:cxn>
                <a:cxn ang="T7">
                  <a:pos x="T2" y="T3"/>
                </a:cxn>
                <a:cxn ang="T8">
                  <a:pos x="T4" y="T5"/>
                </a:cxn>
              </a:cxnLst>
              <a:rect l="0" t="0" r="r" b="b"/>
              <a:pathLst>
                <a:path w="22" h="19">
                  <a:moveTo>
                    <a:pt x="22" y="19"/>
                  </a:moveTo>
                  <a:cubicBezTo>
                    <a:pt x="16" y="19"/>
                    <a:pt x="7" y="16"/>
                    <a:pt x="3" y="12"/>
                  </a:cubicBezTo>
                  <a:cubicBezTo>
                    <a:pt x="0" y="9"/>
                    <a:pt x="1" y="4"/>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3" name="Freeform 2203">
              <a:extLst>
                <a:ext uri="{FF2B5EF4-FFF2-40B4-BE49-F238E27FC236}">
                  <a16:creationId xmlns:a16="http://schemas.microsoft.com/office/drawing/2014/main" id="{E15BA986-A41E-4DFB-1CAB-1051FAD39424}"/>
                </a:ext>
              </a:extLst>
            </p:cNvPr>
            <p:cNvSpPr>
              <a:spLocks/>
            </p:cNvSpPr>
            <p:nvPr/>
          </p:nvSpPr>
          <p:spPr bwMode="auto">
            <a:xfrm>
              <a:off x="4255" y="3890"/>
              <a:ext cx="45" cy="18"/>
            </a:xfrm>
            <a:custGeom>
              <a:avLst/>
              <a:gdLst>
                <a:gd name="T0" fmla="*/ 188 w 22"/>
                <a:gd name="T1" fmla="*/ 81 h 8"/>
                <a:gd name="T2" fmla="*/ 0 w 22"/>
                <a:gd name="T3" fmla="*/ 0 h 8"/>
                <a:gd name="T4" fmla="*/ 0 60000 65536"/>
                <a:gd name="T5" fmla="*/ 0 60000 65536"/>
              </a:gdLst>
              <a:ahLst/>
              <a:cxnLst>
                <a:cxn ang="T4">
                  <a:pos x="T0" y="T1"/>
                </a:cxn>
                <a:cxn ang="T5">
                  <a:pos x="T2" y="T3"/>
                </a:cxn>
              </a:cxnLst>
              <a:rect l="0" t="0" r="r" b="b"/>
              <a:pathLst>
                <a:path w="22" h="8">
                  <a:moveTo>
                    <a:pt x="22" y="7"/>
                  </a:moveTo>
                  <a:cubicBezTo>
                    <a:pt x="16" y="8"/>
                    <a:pt x="3" y="5"/>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4" name="Freeform 2204">
              <a:extLst>
                <a:ext uri="{FF2B5EF4-FFF2-40B4-BE49-F238E27FC236}">
                  <a16:creationId xmlns:a16="http://schemas.microsoft.com/office/drawing/2014/main" id="{00F3DAF4-33C0-E785-3E73-5D12896A4CBE}"/>
                </a:ext>
              </a:extLst>
            </p:cNvPr>
            <p:cNvSpPr>
              <a:spLocks/>
            </p:cNvSpPr>
            <p:nvPr/>
          </p:nvSpPr>
          <p:spPr bwMode="auto">
            <a:xfrm>
              <a:off x="4242" y="3888"/>
              <a:ext cx="11" cy="18"/>
            </a:xfrm>
            <a:custGeom>
              <a:avLst/>
              <a:gdLst>
                <a:gd name="T0" fmla="*/ 53 w 5"/>
                <a:gd name="T1" fmla="*/ 0 h 8"/>
                <a:gd name="T2" fmla="*/ 0 w 5"/>
                <a:gd name="T3" fmla="*/ 92 h 8"/>
                <a:gd name="T4" fmla="*/ 0 60000 65536"/>
                <a:gd name="T5" fmla="*/ 0 60000 65536"/>
              </a:gdLst>
              <a:ahLst/>
              <a:cxnLst>
                <a:cxn ang="T4">
                  <a:pos x="T0" y="T1"/>
                </a:cxn>
                <a:cxn ang="T5">
                  <a:pos x="T2" y="T3"/>
                </a:cxn>
              </a:cxnLst>
              <a:rect l="0" t="0" r="r" b="b"/>
              <a:pathLst>
                <a:path w="5" h="8">
                  <a:moveTo>
                    <a:pt x="5" y="0"/>
                  </a:moveTo>
                  <a:cubicBezTo>
                    <a:pt x="3" y="3"/>
                    <a:pt x="3" y="7"/>
                    <a:pt x="0" y="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5" name="Freeform 2205">
              <a:extLst>
                <a:ext uri="{FF2B5EF4-FFF2-40B4-BE49-F238E27FC236}">
                  <a16:creationId xmlns:a16="http://schemas.microsoft.com/office/drawing/2014/main" id="{AD01A789-C9A7-801B-FAE4-BF63520AF9FB}"/>
                </a:ext>
              </a:extLst>
            </p:cNvPr>
            <p:cNvSpPr>
              <a:spLocks/>
            </p:cNvSpPr>
            <p:nvPr/>
          </p:nvSpPr>
          <p:spPr bwMode="auto">
            <a:xfrm>
              <a:off x="4306" y="3917"/>
              <a:ext cx="6" cy="19"/>
            </a:xfrm>
            <a:custGeom>
              <a:avLst/>
              <a:gdLst>
                <a:gd name="T0" fmla="*/ 24 w 3"/>
                <a:gd name="T1" fmla="*/ 0 h 9"/>
                <a:gd name="T2" fmla="*/ 0 w 3"/>
                <a:gd name="T3" fmla="*/ 84 h 9"/>
                <a:gd name="T4" fmla="*/ 0 60000 65536"/>
                <a:gd name="T5" fmla="*/ 0 60000 65536"/>
              </a:gdLst>
              <a:ahLst/>
              <a:cxnLst>
                <a:cxn ang="T4">
                  <a:pos x="T0" y="T1"/>
                </a:cxn>
                <a:cxn ang="T5">
                  <a:pos x="T2" y="T3"/>
                </a:cxn>
              </a:cxnLst>
              <a:rect l="0" t="0" r="r" b="b"/>
              <a:pathLst>
                <a:path w="3" h="9">
                  <a:moveTo>
                    <a:pt x="3" y="0"/>
                  </a:moveTo>
                  <a:cubicBezTo>
                    <a:pt x="1" y="3"/>
                    <a:pt x="1" y="7"/>
                    <a:pt x="0" y="9"/>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6" name="Freeform 2206">
              <a:extLst>
                <a:ext uri="{FF2B5EF4-FFF2-40B4-BE49-F238E27FC236}">
                  <a16:creationId xmlns:a16="http://schemas.microsoft.com/office/drawing/2014/main" id="{DBF79A7A-8D50-D1AF-15EE-D8A9147694F3}"/>
                </a:ext>
              </a:extLst>
            </p:cNvPr>
            <p:cNvSpPr>
              <a:spLocks/>
            </p:cNvSpPr>
            <p:nvPr/>
          </p:nvSpPr>
          <p:spPr bwMode="auto">
            <a:xfrm>
              <a:off x="4949" y="3761"/>
              <a:ext cx="35" cy="38"/>
            </a:xfrm>
            <a:custGeom>
              <a:avLst/>
              <a:gdLst>
                <a:gd name="T0" fmla="*/ 0 w 17"/>
                <a:gd name="T1" fmla="*/ 190 h 17"/>
                <a:gd name="T2" fmla="*/ 89 w 17"/>
                <a:gd name="T3" fmla="*/ 65 h 17"/>
                <a:gd name="T4" fmla="*/ 148 w 17"/>
                <a:gd name="T5" fmla="*/ 0 h 17"/>
                <a:gd name="T6" fmla="*/ 0 60000 65536"/>
                <a:gd name="T7" fmla="*/ 0 60000 65536"/>
                <a:gd name="T8" fmla="*/ 0 60000 65536"/>
              </a:gdLst>
              <a:ahLst/>
              <a:cxnLst>
                <a:cxn ang="T6">
                  <a:pos x="T0" y="T1"/>
                </a:cxn>
                <a:cxn ang="T7">
                  <a:pos x="T2" y="T3"/>
                </a:cxn>
                <a:cxn ang="T8">
                  <a:pos x="T4" y="T5"/>
                </a:cxn>
              </a:cxnLst>
              <a:rect l="0" t="0" r="r" b="b"/>
              <a:pathLst>
                <a:path w="17" h="17">
                  <a:moveTo>
                    <a:pt x="0" y="17"/>
                  </a:moveTo>
                  <a:cubicBezTo>
                    <a:pt x="3" y="13"/>
                    <a:pt x="6" y="9"/>
                    <a:pt x="10" y="6"/>
                  </a:cubicBezTo>
                  <a:cubicBezTo>
                    <a:pt x="12" y="4"/>
                    <a:pt x="15" y="3"/>
                    <a:pt x="17"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7" name="Freeform 2207">
              <a:extLst>
                <a:ext uri="{FF2B5EF4-FFF2-40B4-BE49-F238E27FC236}">
                  <a16:creationId xmlns:a16="http://schemas.microsoft.com/office/drawing/2014/main" id="{65F3FD67-3092-6F2E-201D-BFF93EB73267}"/>
                </a:ext>
              </a:extLst>
            </p:cNvPr>
            <p:cNvSpPr>
              <a:spLocks/>
            </p:cNvSpPr>
            <p:nvPr/>
          </p:nvSpPr>
          <p:spPr bwMode="auto">
            <a:xfrm>
              <a:off x="4902" y="3779"/>
              <a:ext cx="45" cy="15"/>
            </a:xfrm>
            <a:custGeom>
              <a:avLst/>
              <a:gdLst>
                <a:gd name="T0" fmla="*/ 0 w 22"/>
                <a:gd name="T1" fmla="*/ 41 h 7"/>
                <a:gd name="T2" fmla="*/ 16 w 22"/>
                <a:gd name="T3" fmla="*/ 60 h 7"/>
                <a:gd name="T4" fmla="*/ 121 w 22"/>
                <a:gd name="T5" fmla="*/ 0 h 7"/>
                <a:gd name="T6" fmla="*/ 188 w 22"/>
                <a:gd name="T7" fmla="*/ 69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7">
                  <a:moveTo>
                    <a:pt x="0" y="4"/>
                  </a:moveTo>
                  <a:cubicBezTo>
                    <a:pt x="1" y="5"/>
                    <a:pt x="2" y="5"/>
                    <a:pt x="2" y="6"/>
                  </a:cubicBezTo>
                  <a:cubicBezTo>
                    <a:pt x="5" y="5"/>
                    <a:pt x="11" y="0"/>
                    <a:pt x="14" y="0"/>
                  </a:cubicBezTo>
                  <a:cubicBezTo>
                    <a:pt x="17" y="1"/>
                    <a:pt x="21" y="6"/>
                    <a:pt x="22" y="7"/>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8" name="Freeform 2208">
              <a:extLst>
                <a:ext uri="{FF2B5EF4-FFF2-40B4-BE49-F238E27FC236}">
                  <a16:creationId xmlns:a16="http://schemas.microsoft.com/office/drawing/2014/main" id="{06CB4013-AEBD-9DE9-DBC5-954E4BC9DCD9}"/>
                </a:ext>
              </a:extLst>
            </p:cNvPr>
            <p:cNvSpPr>
              <a:spLocks/>
            </p:cNvSpPr>
            <p:nvPr/>
          </p:nvSpPr>
          <p:spPr bwMode="auto">
            <a:xfrm>
              <a:off x="4931" y="3646"/>
              <a:ext cx="113" cy="133"/>
            </a:xfrm>
            <a:custGeom>
              <a:avLst/>
              <a:gdLst>
                <a:gd name="T0" fmla="*/ 0 w 55"/>
                <a:gd name="T1" fmla="*/ 632 h 61"/>
                <a:gd name="T2" fmla="*/ 156 w 55"/>
                <a:gd name="T3" fmla="*/ 519 h 61"/>
                <a:gd name="T4" fmla="*/ 296 w 55"/>
                <a:gd name="T5" fmla="*/ 334 h 61"/>
                <a:gd name="T6" fmla="*/ 312 w 55"/>
                <a:gd name="T7" fmla="*/ 323 h 61"/>
                <a:gd name="T8" fmla="*/ 329 w 55"/>
                <a:gd name="T9" fmla="*/ 246 h 61"/>
                <a:gd name="T10" fmla="*/ 401 w 55"/>
                <a:gd name="T11" fmla="*/ 157 h 61"/>
                <a:gd name="T12" fmla="*/ 477 w 55"/>
                <a:gd name="T13" fmla="*/ 0 h 6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5" h="61">
                  <a:moveTo>
                    <a:pt x="0" y="61"/>
                  </a:moveTo>
                  <a:cubicBezTo>
                    <a:pt x="4" y="59"/>
                    <a:pt x="14" y="47"/>
                    <a:pt x="18" y="50"/>
                  </a:cubicBezTo>
                  <a:cubicBezTo>
                    <a:pt x="19" y="40"/>
                    <a:pt x="27" y="38"/>
                    <a:pt x="34" y="32"/>
                  </a:cubicBezTo>
                  <a:cubicBezTo>
                    <a:pt x="34" y="31"/>
                    <a:pt x="35" y="32"/>
                    <a:pt x="36" y="31"/>
                  </a:cubicBezTo>
                  <a:cubicBezTo>
                    <a:pt x="37" y="30"/>
                    <a:pt x="37" y="26"/>
                    <a:pt x="38" y="24"/>
                  </a:cubicBezTo>
                  <a:cubicBezTo>
                    <a:pt x="39" y="22"/>
                    <a:pt x="44" y="15"/>
                    <a:pt x="46" y="15"/>
                  </a:cubicBezTo>
                  <a:cubicBezTo>
                    <a:pt x="49" y="11"/>
                    <a:pt x="51" y="5"/>
                    <a:pt x="55"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19" name="Freeform 2209">
              <a:extLst>
                <a:ext uri="{FF2B5EF4-FFF2-40B4-BE49-F238E27FC236}">
                  <a16:creationId xmlns:a16="http://schemas.microsoft.com/office/drawing/2014/main" id="{72A0205C-2B06-ED72-27DF-24294A472F2A}"/>
                </a:ext>
              </a:extLst>
            </p:cNvPr>
            <p:cNvSpPr>
              <a:spLocks/>
            </p:cNvSpPr>
            <p:nvPr/>
          </p:nvSpPr>
          <p:spPr bwMode="auto">
            <a:xfrm>
              <a:off x="4999" y="3674"/>
              <a:ext cx="18" cy="11"/>
            </a:xfrm>
            <a:custGeom>
              <a:avLst/>
              <a:gdLst>
                <a:gd name="T0" fmla="*/ 72 w 9"/>
                <a:gd name="T1" fmla="*/ 53 h 5"/>
                <a:gd name="T2" fmla="*/ 0 w 9"/>
                <a:gd name="T3" fmla="*/ 0 h 5"/>
                <a:gd name="T4" fmla="*/ 0 60000 65536"/>
                <a:gd name="T5" fmla="*/ 0 60000 65536"/>
              </a:gdLst>
              <a:ahLst/>
              <a:cxnLst>
                <a:cxn ang="T4">
                  <a:pos x="T0" y="T1"/>
                </a:cxn>
                <a:cxn ang="T5">
                  <a:pos x="T2" y="T3"/>
                </a:cxn>
              </a:cxnLst>
              <a:rect l="0" t="0" r="r" b="b"/>
              <a:pathLst>
                <a:path w="9" h="5">
                  <a:moveTo>
                    <a:pt x="9" y="5"/>
                  </a:moveTo>
                  <a:cubicBezTo>
                    <a:pt x="5" y="4"/>
                    <a:pt x="2" y="3"/>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0" name="Freeform 2210">
              <a:extLst>
                <a:ext uri="{FF2B5EF4-FFF2-40B4-BE49-F238E27FC236}">
                  <a16:creationId xmlns:a16="http://schemas.microsoft.com/office/drawing/2014/main" id="{A544C578-5F0A-F331-B229-9BA2AC7F445D}"/>
                </a:ext>
              </a:extLst>
            </p:cNvPr>
            <p:cNvSpPr>
              <a:spLocks/>
            </p:cNvSpPr>
            <p:nvPr/>
          </p:nvSpPr>
          <p:spPr bwMode="auto">
            <a:xfrm>
              <a:off x="4978" y="3720"/>
              <a:ext cx="8" cy="9"/>
            </a:xfrm>
            <a:custGeom>
              <a:avLst/>
              <a:gdLst>
                <a:gd name="T0" fmla="*/ 0 w 4"/>
                <a:gd name="T1" fmla="*/ 0 h 4"/>
                <a:gd name="T2" fmla="*/ 32 w 4"/>
                <a:gd name="T3" fmla="*/ 45 h 4"/>
                <a:gd name="T4" fmla="*/ 0 60000 65536"/>
                <a:gd name="T5" fmla="*/ 0 60000 65536"/>
              </a:gdLst>
              <a:ahLst/>
              <a:cxnLst>
                <a:cxn ang="T4">
                  <a:pos x="T0" y="T1"/>
                </a:cxn>
                <a:cxn ang="T5">
                  <a:pos x="T2" y="T3"/>
                </a:cxn>
              </a:cxnLst>
              <a:rect l="0" t="0" r="r" b="b"/>
              <a:pathLst>
                <a:path w="4" h="4">
                  <a:moveTo>
                    <a:pt x="0" y="0"/>
                  </a:moveTo>
                  <a:cubicBezTo>
                    <a:pt x="1" y="1"/>
                    <a:pt x="3" y="3"/>
                    <a:pt x="4" y="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1" name="Freeform 2211">
              <a:extLst>
                <a:ext uri="{FF2B5EF4-FFF2-40B4-BE49-F238E27FC236}">
                  <a16:creationId xmlns:a16="http://schemas.microsoft.com/office/drawing/2014/main" id="{343D9E6E-0990-37E3-C38E-DF6D58222FA8}"/>
                </a:ext>
              </a:extLst>
            </p:cNvPr>
            <p:cNvSpPr>
              <a:spLocks/>
            </p:cNvSpPr>
            <p:nvPr/>
          </p:nvSpPr>
          <p:spPr bwMode="auto">
            <a:xfrm>
              <a:off x="4941" y="3757"/>
              <a:ext cx="8" cy="9"/>
            </a:xfrm>
            <a:custGeom>
              <a:avLst/>
              <a:gdLst>
                <a:gd name="T0" fmla="*/ 0 w 4"/>
                <a:gd name="T1" fmla="*/ 0 h 4"/>
                <a:gd name="T2" fmla="*/ 32 w 4"/>
                <a:gd name="T3" fmla="*/ 45 h 4"/>
                <a:gd name="T4" fmla="*/ 0 60000 65536"/>
                <a:gd name="T5" fmla="*/ 0 60000 65536"/>
              </a:gdLst>
              <a:ahLst/>
              <a:cxnLst>
                <a:cxn ang="T4">
                  <a:pos x="T0" y="T1"/>
                </a:cxn>
                <a:cxn ang="T5">
                  <a:pos x="T2" y="T3"/>
                </a:cxn>
              </a:cxnLst>
              <a:rect l="0" t="0" r="r" b="b"/>
              <a:pathLst>
                <a:path w="4" h="4">
                  <a:moveTo>
                    <a:pt x="0" y="0"/>
                  </a:moveTo>
                  <a:cubicBezTo>
                    <a:pt x="1" y="1"/>
                    <a:pt x="3" y="3"/>
                    <a:pt x="4" y="4"/>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2" name="Freeform 2212">
              <a:extLst>
                <a:ext uri="{FF2B5EF4-FFF2-40B4-BE49-F238E27FC236}">
                  <a16:creationId xmlns:a16="http://schemas.microsoft.com/office/drawing/2014/main" id="{32F20E49-5650-6B31-71D8-969BDB6CD37B}"/>
                </a:ext>
              </a:extLst>
            </p:cNvPr>
            <p:cNvSpPr>
              <a:spLocks/>
            </p:cNvSpPr>
            <p:nvPr/>
          </p:nvSpPr>
          <p:spPr bwMode="auto">
            <a:xfrm>
              <a:off x="4974" y="3770"/>
              <a:ext cx="22" cy="22"/>
            </a:xfrm>
            <a:custGeom>
              <a:avLst/>
              <a:gdLst>
                <a:gd name="T0" fmla="*/ 0 w 11"/>
                <a:gd name="T1" fmla="*/ 0 h 10"/>
                <a:gd name="T2" fmla="*/ 88 w 11"/>
                <a:gd name="T3" fmla="*/ 106 h 10"/>
                <a:gd name="T4" fmla="*/ 0 60000 65536"/>
                <a:gd name="T5" fmla="*/ 0 60000 65536"/>
              </a:gdLst>
              <a:ahLst/>
              <a:cxnLst>
                <a:cxn ang="T4">
                  <a:pos x="T0" y="T1"/>
                </a:cxn>
                <a:cxn ang="T5">
                  <a:pos x="T2" y="T3"/>
                </a:cxn>
              </a:cxnLst>
              <a:rect l="0" t="0" r="r" b="b"/>
              <a:pathLst>
                <a:path w="11" h="10">
                  <a:moveTo>
                    <a:pt x="0" y="0"/>
                  </a:moveTo>
                  <a:cubicBezTo>
                    <a:pt x="4" y="0"/>
                    <a:pt x="9" y="7"/>
                    <a:pt x="11" y="1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3" name="Freeform 2213">
              <a:extLst>
                <a:ext uri="{FF2B5EF4-FFF2-40B4-BE49-F238E27FC236}">
                  <a16:creationId xmlns:a16="http://schemas.microsoft.com/office/drawing/2014/main" id="{15EDCA71-5AAC-5F65-A109-E801F8EFCFC0}"/>
                </a:ext>
              </a:extLst>
            </p:cNvPr>
            <p:cNvSpPr>
              <a:spLocks/>
            </p:cNvSpPr>
            <p:nvPr/>
          </p:nvSpPr>
          <p:spPr bwMode="auto">
            <a:xfrm>
              <a:off x="4984" y="3761"/>
              <a:ext cx="6" cy="14"/>
            </a:xfrm>
            <a:custGeom>
              <a:avLst/>
              <a:gdLst>
                <a:gd name="T0" fmla="*/ 8 w 3"/>
                <a:gd name="T1" fmla="*/ 77 h 6"/>
                <a:gd name="T2" fmla="*/ 24 w 3"/>
                <a:gd name="T3" fmla="*/ 0 h 6"/>
                <a:gd name="T4" fmla="*/ 0 60000 65536"/>
                <a:gd name="T5" fmla="*/ 0 60000 65536"/>
              </a:gdLst>
              <a:ahLst/>
              <a:cxnLst>
                <a:cxn ang="T4">
                  <a:pos x="T0" y="T1"/>
                </a:cxn>
                <a:cxn ang="T5">
                  <a:pos x="T2" y="T3"/>
                </a:cxn>
              </a:cxnLst>
              <a:rect l="0" t="0" r="r" b="b"/>
              <a:pathLst>
                <a:path w="3" h="6">
                  <a:moveTo>
                    <a:pt x="1" y="6"/>
                  </a:moveTo>
                  <a:cubicBezTo>
                    <a:pt x="0" y="4"/>
                    <a:pt x="1" y="1"/>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4" name="Freeform 2214">
              <a:extLst>
                <a:ext uri="{FF2B5EF4-FFF2-40B4-BE49-F238E27FC236}">
                  <a16:creationId xmlns:a16="http://schemas.microsoft.com/office/drawing/2014/main" id="{6844E074-0489-2262-5214-1189B8ED406A}"/>
                </a:ext>
              </a:extLst>
            </p:cNvPr>
            <p:cNvSpPr>
              <a:spLocks/>
            </p:cNvSpPr>
            <p:nvPr/>
          </p:nvSpPr>
          <p:spPr bwMode="auto">
            <a:xfrm>
              <a:off x="5103" y="3355"/>
              <a:ext cx="12" cy="2"/>
            </a:xfrm>
            <a:custGeom>
              <a:avLst/>
              <a:gdLst>
                <a:gd name="T0" fmla="*/ 0 w 6"/>
                <a:gd name="T1" fmla="*/ 0 h 1"/>
                <a:gd name="T2" fmla="*/ 48 w 6"/>
                <a:gd name="T3" fmla="*/ 8 h 1"/>
                <a:gd name="T4" fmla="*/ 0 60000 65536"/>
                <a:gd name="T5" fmla="*/ 0 60000 65536"/>
              </a:gdLst>
              <a:ahLst/>
              <a:cxnLst>
                <a:cxn ang="T4">
                  <a:pos x="T0" y="T1"/>
                </a:cxn>
                <a:cxn ang="T5">
                  <a:pos x="T2" y="T3"/>
                </a:cxn>
              </a:cxnLst>
              <a:rect l="0" t="0" r="r" b="b"/>
              <a:pathLst>
                <a:path w="6" h="1">
                  <a:moveTo>
                    <a:pt x="0" y="0"/>
                  </a:moveTo>
                  <a:cubicBezTo>
                    <a:pt x="2" y="0"/>
                    <a:pt x="4" y="0"/>
                    <a:pt x="6" y="1"/>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5" name="Freeform 2215">
              <a:extLst>
                <a:ext uri="{FF2B5EF4-FFF2-40B4-BE49-F238E27FC236}">
                  <a16:creationId xmlns:a16="http://schemas.microsoft.com/office/drawing/2014/main" id="{723E54C4-527E-22F7-76BD-AF9CFF40C5EA}"/>
                </a:ext>
              </a:extLst>
            </p:cNvPr>
            <p:cNvSpPr>
              <a:spLocks/>
            </p:cNvSpPr>
            <p:nvPr/>
          </p:nvSpPr>
          <p:spPr bwMode="auto">
            <a:xfrm>
              <a:off x="5105" y="3304"/>
              <a:ext cx="19" cy="53"/>
            </a:xfrm>
            <a:custGeom>
              <a:avLst/>
              <a:gdLst>
                <a:gd name="T0" fmla="*/ 49 w 9"/>
                <a:gd name="T1" fmla="*/ 258 h 24"/>
                <a:gd name="T2" fmla="*/ 68 w 9"/>
                <a:gd name="T3" fmla="*/ 150 h 24"/>
                <a:gd name="T4" fmla="*/ 84 w 9"/>
                <a:gd name="T5" fmla="*/ 64 h 24"/>
                <a:gd name="T6" fmla="*/ 0 w 9"/>
                <a:gd name="T7" fmla="*/ 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4">
                  <a:moveTo>
                    <a:pt x="5" y="24"/>
                  </a:moveTo>
                  <a:cubicBezTo>
                    <a:pt x="7" y="22"/>
                    <a:pt x="6" y="17"/>
                    <a:pt x="7" y="14"/>
                  </a:cubicBezTo>
                  <a:cubicBezTo>
                    <a:pt x="7" y="11"/>
                    <a:pt x="9" y="9"/>
                    <a:pt x="9" y="6"/>
                  </a:cubicBezTo>
                  <a:cubicBezTo>
                    <a:pt x="8" y="1"/>
                    <a:pt x="4" y="0"/>
                    <a:pt x="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6" name="Freeform 2216">
              <a:extLst>
                <a:ext uri="{FF2B5EF4-FFF2-40B4-BE49-F238E27FC236}">
                  <a16:creationId xmlns:a16="http://schemas.microsoft.com/office/drawing/2014/main" id="{2F931E25-4780-DCB1-64B2-704FFA378558}"/>
                </a:ext>
              </a:extLst>
            </p:cNvPr>
            <p:cNvSpPr>
              <a:spLocks/>
            </p:cNvSpPr>
            <p:nvPr/>
          </p:nvSpPr>
          <p:spPr bwMode="auto">
            <a:xfrm>
              <a:off x="5122" y="3261"/>
              <a:ext cx="4" cy="50"/>
            </a:xfrm>
            <a:custGeom>
              <a:avLst/>
              <a:gdLst>
                <a:gd name="T0" fmla="*/ 0 w 2"/>
                <a:gd name="T1" fmla="*/ 237 h 23"/>
                <a:gd name="T2" fmla="*/ 8 w 2"/>
                <a:gd name="T3" fmla="*/ 72 h 23"/>
                <a:gd name="T4" fmla="*/ 8 w 2"/>
                <a:gd name="T5" fmla="*/ 0 h 23"/>
                <a:gd name="T6" fmla="*/ 0 60000 65536"/>
                <a:gd name="T7" fmla="*/ 0 60000 65536"/>
                <a:gd name="T8" fmla="*/ 0 60000 65536"/>
              </a:gdLst>
              <a:ahLst/>
              <a:cxnLst>
                <a:cxn ang="T6">
                  <a:pos x="T0" y="T1"/>
                </a:cxn>
                <a:cxn ang="T7">
                  <a:pos x="T2" y="T3"/>
                </a:cxn>
                <a:cxn ang="T8">
                  <a:pos x="T4" y="T5"/>
                </a:cxn>
              </a:cxnLst>
              <a:rect l="0" t="0" r="r" b="b"/>
              <a:pathLst>
                <a:path w="2" h="23">
                  <a:moveTo>
                    <a:pt x="0" y="23"/>
                  </a:moveTo>
                  <a:cubicBezTo>
                    <a:pt x="2" y="19"/>
                    <a:pt x="1" y="12"/>
                    <a:pt x="1" y="7"/>
                  </a:cubicBezTo>
                  <a:cubicBezTo>
                    <a:pt x="1" y="5"/>
                    <a:pt x="1" y="2"/>
                    <a:pt x="1"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7" name="Freeform 2217">
              <a:extLst>
                <a:ext uri="{FF2B5EF4-FFF2-40B4-BE49-F238E27FC236}">
                  <a16:creationId xmlns:a16="http://schemas.microsoft.com/office/drawing/2014/main" id="{D0AD7CFE-491A-E650-67B2-02F6264FA16C}"/>
                </a:ext>
              </a:extLst>
            </p:cNvPr>
            <p:cNvSpPr>
              <a:spLocks/>
            </p:cNvSpPr>
            <p:nvPr/>
          </p:nvSpPr>
          <p:spPr bwMode="auto">
            <a:xfrm>
              <a:off x="5126" y="3320"/>
              <a:ext cx="26" cy="41"/>
            </a:xfrm>
            <a:custGeom>
              <a:avLst/>
              <a:gdLst>
                <a:gd name="T0" fmla="*/ 80 w 13"/>
                <a:gd name="T1" fmla="*/ 190 h 19"/>
                <a:gd name="T2" fmla="*/ 88 w 13"/>
                <a:gd name="T3" fmla="*/ 41 h 19"/>
                <a:gd name="T4" fmla="*/ 0 w 13"/>
                <a:gd name="T5" fmla="*/ 28 h 19"/>
                <a:gd name="T6" fmla="*/ 0 60000 65536"/>
                <a:gd name="T7" fmla="*/ 0 60000 65536"/>
                <a:gd name="T8" fmla="*/ 0 60000 65536"/>
              </a:gdLst>
              <a:ahLst/>
              <a:cxnLst>
                <a:cxn ang="T6">
                  <a:pos x="T0" y="T1"/>
                </a:cxn>
                <a:cxn ang="T7">
                  <a:pos x="T2" y="T3"/>
                </a:cxn>
                <a:cxn ang="T8">
                  <a:pos x="T4" y="T5"/>
                </a:cxn>
              </a:cxnLst>
              <a:rect l="0" t="0" r="r" b="b"/>
              <a:pathLst>
                <a:path w="13" h="19">
                  <a:moveTo>
                    <a:pt x="10" y="19"/>
                  </a:moveTo>
                  <a:cubicBezTo>
                    <a:pt x="11" y="17"/>
                    <a:pt x="13" y="6"/>
                    <a:pt x="11" y="4"/>
                  </a:cubicBezTo>
                  <a:cubicBezTo>
                    <a:pt x="9" y="0"/>
                    <a:pt x="3" y="3"/>
                    <a:pt x="0" y="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8" name="Freeform 2218">
              <a:extLst>
                <a:ext uri="{FF2B5EF4-FFF2-40B4-BE49-F238E27FC236}">
                  <a16:creationId xmlns:a16="http://schemas.microsoft.com/office/drawing/2014/main" id="{1FDFB83E-4E6F-CA1C-37F9-F4C061BD9785}"/>
                </a:ext>
              </a:extLst>
            </p:cNvPr>
            <p:cNvSpPr>
              <a:spLocks/>
            </p:cNvSpPr>
            <p:nvPr/>
          </p:nvSpPr>
          <p:spPr bwMode="auto">
            <a:xfrm>
              <a:off x="5124" y="3278"/>
              <a:ext cx="24" cy="48"/>
            </a:xfrm>
            <a:custGeom>
              <a:avLst/>
              <a:gdLst>
                <a:gd name="T0" fmla="*/ 88 w 12"/>
                <a:gd name="T1" fmla="*/ 229 h 22"/>
                <a:gd name="T2" fmla="*/ 88 w 12"/>
                <a:gd name="T3" fmla="*/ 61 h 22"/>
                <a:gd name="T4" fmla="*/ 0 w 12"/>
                <a:gd name="T5" fmla="*/ 33 h 22"/>
                <a:gd name="T6" fmla="*/ 0 60000 65536"/>
                <a:gd name="T7" fmla="*/ 0 60000 65536"/>
                <a:gd name="T8" fmla="*/ 0 60000 65536"/>
              </a:gdLst>
              <a:ahLst/>
              <a:cxnLst>
                <a:cxn ang="T6">
                  <a:pos x="T0" y="T1"/>
                </a:cxn>
                <a:cxn ang="T7">
                  <a:pos x="T2" y="T3"/>
                </a:cxn>
                <a:cxn ang="T8">
                  <a:pos x="T4" y="T5"/>
                </a:cxn>
              </a:cxnLst>
              <a:rect l="0" t="0" r="r" b="b"/>
              <a:pathLst>
                <a:path w="12" h="22">
                  <a:moveTo>
                    <a:pt x="11" y="22"/>
                  </a:moveTo>
                  <a:cubicBezTo>
                    <a:pt x="10" y="17"/>
                    <a:pt x="12" y="12"/>
                    <a:pt x="11" y="6"/>
                  </a:cubicBezTo>
                  <a:cubicBezTo>
                    <a:pt x="9" y="0"/>
                    <a:pt x="6" y="2"/>
                    <a:pt x="0" y="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29" name="Freeform 2219">
              <a:extLst>
                <a:ext uri="{FF2B5EF4-FFF2-40B4-BE49-F238E27FC236}">
                  <a16:creationId xmlns:a16="http://schemas.microsoft.com/office/drawing/2014/main" id="{48259BA7-B769-1C3F-2CFE-5D67EB3F5C53}"/>
                </a:ext>
              </a:extLst>
            </p:cNvPr>
            <p:cNvSpPr>
              <a:spLocks/>
            </p:cNvSpPr>
            <p:nvPr/>
          </p:nvSpPr>
          <p:spPr bwMode="auto">
            <a:xfrm>
              <a:off x="5144" y="3263"/>
              <a:ext cx="4" cy="22"/>
            </a:xfrm>
            <a:custGeom>
              <a:avLst/>
              <a:gdLst>
                <a:gd name="T0" fmla="*/ 0 w 2"/>
                <a:gd name="T1" fmla="*/ 106 h 10"/>
                <a:gd name="T2" fmla="*/ 16 w 2"/>
                <a:gd name="T3" fmla="*/ 0 h 10"/>
                <a:gd name="T4" fmla="*/ 0 60000 65536"/>
                <a:gd name="T5" fmla="*/ 0 60000 65536"/>
              </a:gdLst>
              <a:ahLst/>
              <a:cxnLst>
                <a:cxn ang="T4">
                  <a:pos x="T0" y="T1"/>
                </a:cxn>
                <a:cxn ang="T5">
                  <a:pos x="T2" y="T3"/>
                </a:cxn>
              </a:cxnLst>
              <a:rect l="0" t="0" r="r" b="b"/>
              <a:pathLst>
                <a:path w="2" h="10">
                  <a:moveTo>
                    <a:pt x="0" y="10"/>
                  </a:moveTo>
                  <a:cubicBezTo>
                    <a:pt x="2" y="7"/>
                    <a:pt x="2" y="4"/>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0" name="Freeform 2220">
              <a:extLst>
                <a:ext uri="{FF2B5EF4-FFF2-40B4-BE49-F238E27FC236}">
                  <a16:creationId xmlns:a16="http://schemas.microsoft.com/office/drawing/2014/main" id="{AC853229-558F-D351-4CFA-C5424B5CB3A6}"/>
                </a:ext>
              </a:extLst>
            </p:cNvPr>
            <p:cNvSpPr>
              <a:spLocks/>
            </p:cNvSpPr>
            <p:nvPr/>
          </p:nvSpPr>
          <p:spPr bwMode="auto">
            <a:xfrm>
              <a:off x="5148" y="3355"/>
              <a:ext cx="21" cy="2"/>
            </a:xfrm>
            <a:custGeom>
              <a:avLst/>
              <a:gdLst>
                <a:gd name="T0" fmla="*/ 0 w 10"/>
                <a:gd name="T1" fmla="*/ 8 h 1"/>
                <a:gd name="T2" fmla="*/ 92 w 10"/>
                <a:gd name="T3" fmla="*/ 0 h 1"/>
                <a:gd name="T4" fmla="*/ 0 60000 65536"/>
                <a:gd name="T5" fmla="*/ 0 60000 65536"/>
              </a:gdLst>
              <a:ahLst/>
              <a:cxnLst>
                <a:cxn ang="T4">
                  <a:pos x="T0" y="T1"/>
                </a:cxn>
                <a:cxn ang="T5">
                  <a:pos x="T2" y="T3"/>
                </a:cxn>
              </a:cxnLst>
              <a:rect l="0" t="0" r="r" b="b"/>
              <a:pathLst>
                <a:path w="10" h="1">
                  <a:moveTo>
                    <a:pt x="0" y="1"/>
                  </a:moveTo>
                  <a:cubicBezTo>
                    <a:pt x="3" y="0"/>
                    <a:pt x="7" y="0"/>
                    <a:pt x="10"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1" name="Freeform 2221">
              <a:extLst>
                <a:ext uri="{FF2B5EF4-FFF2-40B4-BE49-F238E27FC236}">
                  <a16:creationId xmlns:a16="http://schemas.microsoft.com/office/drawing/2014/main" id="{40F42848-845B-B735-6D00-C40152C8B39E}"/>
                </a:ext>
              </a:extLst>
            </p:cNvPr>
            <p:cNvSpPr>
              <a:spLocks/>
            </p:cNvSpPr>
            <p:nvPr/>
          </p:nvSpPr>
          <p:spPr bwMode="auto">
            <a:xfrm>
              <a:off x="5148" y="3302"/>
              <a:ext cx="23" cy="5"/>
            </a:xfrm>
            <a:custGeom>
              <a:avLst/>
              <a:gdLst>
                <a:gd name="T0" fmla="*/ 0 w 11"/>
                <a:gd name="T1" fmla="*/ 33 h 2"/>
                <a:gd name="T2" fmla="*/ 100 w 11"/>
                <a:gd name="T3" fmla="*/ 0 h 2"/>
                <a:gd name="T4" fmla="*/ 0 60000 65536"/>
                <a:gd name="T5" fmla="*/ 0 60000 65536"/>
              </a:gdLst>
              <a:ahLst/>
              <a:cxnLst>
                <a:cxn ang="T4">
                  <a:pos x="T0" y="T1"/>
                </a:cxn>
                <a:cxn ang="T5">
                  <a:pos x="T2" y="T3"/>
                </a:cxn>
              </a:cxnLst>
              <a:rect l="0" t="0" r="r" b="b"/>
              <a:pathLst>
                <a:path w="11" h="2">
                  <a:moveTo>
                    <a:pt x="0" y="2"/>
                  </a:moveTo>
                  <a:cubicBezTo>
                    <a:pt x="4" y="1"/>
                    <a:pt x="8" y="0"/>
                    <a:pt x="11"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2" name="Freeform 2222">
              <a:extLst>
                <a:ext uri="{FF2B5EF4-FFF2-40B4-BE49-F238E27FC236}">
                  <a16:creationId xmlns:a16="http://schemas.microsoft.com/office/drawing/2014/main" id="{A1195555-5784-3A84-5430-AA1660C4E763}"/>
                </a:ext>
              </a:extLst>
            </p:cNvPr>
            <p:cNvSpPr>
              <a:spLocks/>
            </p:cNvSpPr>
            <p:nvPr/>
          </p:nvSpPr>
          <p:spPr bwMode="auto">
            <a:xfrm>
              <a:off x="5148" y="3291"/>
              <a:ext cx="8" cy="11"/>
            </a:xfrm>
            <a:custGeom>
              <a:avLst/>
              <a:gdLst>
                <a:gd name="T0" fmla="*/ 0 w 4"/>
                <a:gd name="T1" fmla="*/ 0 h 5"/>
                <a:gd name="T2" fmla="*/ 32 w 4"/>
                <a:gd name="T3" fmla="*/ 53 h 5"/>
                <a:gd name="T4" fmla="*/ 0 60000 65536"/>
                <a:gd name="T5" fmla="*/ 0 60000 65536"/>
              </a:gdLst>
              <a:ahLst/>
              <a:cxnLst>
                <a:cxn ang="T4">
                  <a:pos x="T0" y="T1"/>
                </a:cxn>
                <a:cxn ang="T5">
                  <a:pos x="T2" y="T3"/>
                </a:cxn>
              </a:cxnLst>
              <a:rect l="0" t="0" r="r" b="b"/>
              <a:pathLst>
                <a:path w="4" h="5">
                  <a:moveTo>
                    <a:pt x="0" y="0"/>
                  </a:moveTo>
                  <a:cubicBezTo>
                    <a:pt x="1" y="3"/>
                    <a:pt x="1" y="5"/>
                    <a:pt x="4" y="5"/>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3" name="Freeform 2223">
              <a:extLst>
                <a:ext uri="{FF2B5EF4-FFF2-40B4-BE49-F238E27FC236}">
                  <a16:creationId xmlns:a16="http://schemas.microsoft.com/office/drawing/2014/main" id="{429D0CB8-EE79-90CB-0F86-52C3452D20E6}"/>
                </a:ext>
              </a:extLst>
            </p:cNvPr>
            <p:cNvSpPr>
              <a:spLocks/>
            </p:cNvSpPr>
            <p:nvPr/>
          </p:nvSpPr>
          <p:spPr bwMode="auto">
            <a:xfrm>
              <a:off x="5128" y="3388"/>
              <a:ext cx="12" cy="13"/>
            </a:xfrm>
            <a:custGeom>
              <a:avLst/>
              <a:gdLst>
                <a:gd name="T0" fmla="*/ 0 w 6"/>
                <a:gd name="T1" fmla="*/ 9 h 6"/>
                <a:gd name="T2" fmla="*/ 48 w 6"/>
                <a:gd name="T3" fmla="*/ 61 h 6"/>
                <a:gd name="T4" fmla="*/ 0 60000 65536"/>
                <a:gd name="T5" fmla="*/ 0 60000 65536"/>
              </a:gdLst>
              <a:ahLst/>
              <a:cxnLst>
                <a:cxn ang="T4">
                  <a:pos x="T0" y="T1"/>
                </a:cxn>
                <a:cxn ang="T5">
                  <a:pos x="T2" y="T3"/>
                </a:cxn>
              </a:cxnLst>
              <a:rect l="0" t="0" r="r" b="b"/>
              <a:pathLst>
                <a:path w="6" h="6">
                  <a:moveTo>
                    <a:pt x="0" y="1"/>
                  </a:moveTo>
                  <a:cubicBezTo>
                    <a:pt x="3" y="0"/>
                    <a:pt x="5" y="3"/>
                    <a:pt x="6" y="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4" name="Freeform 2224">
              <a:extLst>
                <a:ext uri="{FF2B5EF4-FFF2-40B4-BE49-F238E27FC236}">
                  <a16:creationId xmlns:a16="http://schemas.microsoft.com/office/drawing/2014/main" id="{24F43639-ECB0-89D5-B41F-1A7C139CF010}"/>
                </a:ext>
              </a:extLst>
            </p:cNvPr>
            <p:cNvSpPr>
              <a:spLocks/>
            </p:cNvSpPr>
            <p:nvPr/>
          </p:nvSpPr>
          <p:spPr bwMode="auto">
            <a:xfrm>
              <a:off x="5105" y="3339"/>
              <a:ext cx="12" cy="14"/>
            </a:xfrm>
            <a:custGeom>
              <a:avLst/>
              <a:gdLst>
                <a:gd name="T0" fmla="*/ 0 w 6"/>
                <a:gd name="T1" fmla="*/ 77 h 6"/>
                <a:gd name="T2" fmla="*/ 48 w 6"/>
                <a:gd name="T3" fmla="*/ 0 h 6"/>
                <a:gd name="T4" fmla="*/ 0 60000 65536"/>
                <a:gd name="T5" fmla="*/ 0 60000 65536"/>
              </a:gdLst>
              <a:ahLst/>
              <a:cxnLst>
                <a:cxn ang="T4">
                  <a:pos x="T0" y="T1"/>
                </a:cxn>
                <a:cxn ang="T5">
                  <a:pos x="T2" y="T3"/>
                </a:cxn>
              </a:cxnLst>
              <a:rect l="0" t="0" r="r" b="b"/>
              <a:pathLst>
                <a:path w="6" h="6">
                  <a:moveTo>
                    <a:pt x="0" y="6"/>
                  </a:moveTo>
                  <a:cubicBezTo>
                    <a:pt x="3" y="6"/>
                    <a:pt x="3" y="2"/>
                    <a:pt x="6"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5" name="Freeform 2225">
              <a:extLst>
                <a:ext uri="{FF2B5EF4-FFF2-40B4-BE49-F238E27FC236}">
                  <a16:creationId xmlns:a16="http://schemas.microsoft.com/office/drawing/2014/main" id="{55900471-0B8A-A952-EA67-8BDB883C3B44}"/>
                </a:ext>
              </a:extLst>
            </p:cNvPr>
            <p:cNvSpPr>
              <a:spLocks/>
            </p:cNvSpPr>
            <p:nvPr/>
          </p:nvSpPr>
          <p:spPr bwMode="auto">
            <a:xfrm>
              <a:off x="4884" y="3853"/>
              <a:ext cx="22" cy="7"/>
            </a:xfrm>
            <a:custGeom>
              <a:avLst/>
              <a:gdLst>
                <a:gd name="T0" fmla="*/ 0 w 11"/>
                <a:gd name="T1" fmla="*/ 37 h 3"/>
                <a:gd name="T2" fmla="*/ 88 w 11"/>
                <a:gd name="T3" fmla="*/ 28 h 3"/>
                <a:gd name="T4" fmla="*/ 0 60000 65536"/>
                <a:gd name="T5" fmla="*/ 0 60000 65536"/>
              </a:gdLst>
              <a:ahLst/>
              <a:cxnLst>
                <a:cxn ang="T4">
                  <a:pos x="T0" y="T1"/>
                </a:cxn>
                <a:cxn ang="T5">
                  <a:pos x="T2" y="T3"/>
                </a:cxn>
              </a:cxnLst>
              <a:rect l="0" t="0" r="r" b="b"/>
              <a:pathLst>
                <a:path w="11" h="3">
                  <a:moveTo>
                    <a:pt x="0" y="3"/>
                  </a:moveTo>
                  <a:cubicBezTo>
                    <a:pt x="3" y="1"/>
                    <a:pt x="8" y="0"/>
                    <a:pt x="11" y="2"/>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6" name="Freeform 2226">
              <a:extLst>
                <a:ext uri="{FF2B5EF4-FFF2-40B4-BE49-F238E27FC236}">
                  <a16:creationId xmlns:a16="http://schemas.microsoft.com/office/drawing/2014/main" id="{45743C31-4F53-6BAB-6578-CFB91EE0DE91}"/>
                </a:ext>
              </a:extLst>
            </p:cNvPr>
            <p:cNvSpPr>
              <a:spLocks/>
            </p:cNvSpPr>
            <p:nvPr/>
          </p:nvSpPr>
          <p:spPr bwMode="auto">
            <a:xfrm>
              <a:off x="4005" y="3503"/>
              <a:ext cx="32" cy="29"/>
            </a:xfrm>
            <a:custGeom>
              <a:avLst/>
              <a:gdLst>
                <a:gd name="T0" fmla="*/ 0 w 16"/>
                <a:gd name="T1" fmla="*/ 36 h 13"/>
                <a:gd name="T2" fmla="*/ 88 w 16"/>
                <a:gd name="T3" fmla="*/ 145 h 13"/>
                <a:gd name="T4" fmla="*/ 128 w 16"/>
                <a:gd name="T5" fmla="*/ 89 h 13"/>
                <a:gd name="T6" fmla="*/ 0 60000 65536"/>
                <a:gd name="T7" fmla="*/ 0 60000 65536"/>
                <a:gd name="T8" fmla="*/ 0 60000 65536"/>
              </a:gdLst>
              <a:ahLst/>
              <a:cxnLst>
                <a:cxn ang="T6">
                  <a:pos x="T0" y="T1"/>
                </a:cxn>
                <a:cxn ang="T7">
                  <a:pos x="T2" y="T3"/>
                </a:cxn>
                <a:cxn ang="T8">
                  <a:pos x="T4" y="T5"/>
                </a:cxn>
              </a:cxnLst>
              <a:rect l="0" t="0" r="r" b="b"/>
              <a:pathLst>
                <a:path w="16" h="13">
                  <a:moveTo>
                    <a:pt x="0" y="3"/>
                  </a:moveTo>
                  <a:cubicBezTo>
                    <a:pt x="5" y="0"/>
                    <a:pt x="10" y="9"/>
                    <a:pt x="11" y="13"/>
                  </a:cubicBezTo>
                  <a:cubicBezTo>
                    <a:pt x="11" y="11"/>
                    <a:pt x="14" y="9"/>
                    <a:pt x="16" y="8"/>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7" name="Freeform 2227">
              <a:extLst>
                <a:ext uri="{FF2B5EF4-FFF2-40B4-BE49-F238E27FC236}">
                  <a16:creationId xmlns:a16="http://schemas.microsoft.com/office/drawing/2014/main" id="{37DACEC8-B1C4-B567-BB20-A34C32BADB99}"/>
                </a:ext>
              </a:extLst>
            </p:cNvPr>
            <p:cNvSpPr>
              <a:spLocks/>
            </p:cNvSpPr>
            <p:nvPr/>
          </p:nvSpPr>
          <p:spPr bwMode="auto">
            <a:xfrm>
              <a:off x="3998" y="3444"/>
              <a:ext cx="17" cy="64"/>
            </a:xfrm>
            <a:custGeom>
              <a:avLst/>
              <a:gdLst>
                <a:gd name="T0" fmla="*/ 77 w 8"/>
                <a:gd name="T1" fmla="*/ 311 h 29"/>
                <a:gd name="T2" fmla="*/ 28 w 8"/>
                <a:gd name="T3" fmla="*/ 194 h 29"/>
                <a:gd name="T4" fmla="*/ 28 w 8"/>
                <a:gd name="T5" fmla="*/ 0 h 29"/>
                <a:gd name="T6" fmla="*/ 0 60000 65536"/>
                <a:gd name="T7" fmla="*/ 0 60000 65536"/>
                <a:gd name="T8" fmla="*/ 0 60000 65536"/>
              </a:gdLst>
              <a:ahLst/>
              <a:cxnLst>
                <a:cxn ang="T6">
                  <a:pos x="T0" y="T1"/>
                </a:cxn>
                <a:cxn ang="T7">
                  <a:pos x="T2" y="T3"/>
                </a:cxn>
                <a:cxn ang="T8">
                  <a:pos x="T4" y="T5"/>
                </a:cxn>
              </a:cxnLst>
              <a:rect l="0" t="0" r="r" b="b"/>
              <a:pathLst>
                <a:path w="8" h="29">
                  <a:moveTo>
                    <a:pt x="8" y="29"/>
                  </a:moveTo>
                  <a:cubicBezTo>
                    <a:pt x="7" y="25"/>
                    <a:pt x="4" y="22"/>
                    <a:pt x="3" y="18"/>
                  </a:cubicBezTo>
                  <a:cubicBezTo>
                    <a:pt x="0" y="11"/>
                    <a:pt x="1" y="7"/>
                    <a:pt x="3"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8" name="Freeform 2228">
              <a:extLst>
                <a:ext uri="{FF2B5EF4-FFF2-40B4-BE49-F238E27FC236}">
                  <a16:creationId xmlns:a16="http://schemas.microsoft.com/office/drawing/2014/main" id="{5B43EBE1-E090-8EFD-D022-49E89D7FD2F9}"/>
                </a:ext>
              </a:extLst>
            </p:cNvPr>
            <p:cNvSpPr>
              <a:spLocks/>
            </p:cNvSpPr>
            <p:nvPr/>
          </p:nvSpPr>
          <p:spPr bwMode="auto">
            <a:xfrm>
              <a:off x="3968" y="3508"/>
              <a:ext cx="14" cy="4"/>
            </a:xfrm>
            <a:custGeom>
              <a:avLst/>
              <a:gdLst>
                <a:gd name="T0" fmla="*/ 0 w 7"/>
                <a:gd name="T1" fmla="*/ 16 h 2"/>
                <a:gd name="T2" fmla="*/ 56 w 7"/>
                <a:gd name="T3" fmla="*/ 0 h 2"/>
                <a:gd name="T4" fmla="*/ 0 60000 65536"/>
                <a:gd name="T5" fmla="*/ 0 60000 65536"/>
              </a:gdLst>
              <a:ahLst/>
              <a:cxnLst>
                <a:cxn ang="T4">
                  <a:pos x="T0" y="T1"/>
                </a:cxn>
                <a:cxn ang="T5">
                  <a:pos x="T2" y="T3"/>
                </a:cxn>
              </a:cxnLst>
              <a:rect l="0" t="0" r="r" b="b"/>
              <a:pathLst>
                <a:path w="7" h="2">
                  <a:moveTo>
                    <a:pt x="0" y="2"/>
                  </a:moveTo>
                  <a:cubicBezTo>
                    <a:pt x="2" y="0"/>
                    <a:pt x="5" y="0"/>
                    <a:pt x="7"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39" name="Freeform 2229">
              <a:extLst>
                <a:ext uri="{FF2B5EF4-FFF2-40B4-BE49-F238E27FC236}">
                  <a16:creationId xmlns:a16="http://schemas.microsoft.com/office/drawing/2014/main" id="{511E69ED-7094-51BF-D6D6-9F0ABCBC13EC}"/>
                </a:ext>
              </a:extLst>
            </p:cNvPr>
            <p:cNvSpPr>
              <a:spLocks/>
            </p:cNvSpPr>
            <p:nvPr/>
          </p:nvSpPr>
          <p:spPr bwMode="auto">
            <a:xfrm>
              <a:off x="3951" y="3462"/>
              <a:ext cx="35" cy="48"/>
            </a:xfrm>
            <a:custGeom>
              <a:avLst/>
              <a:gdLst>
                <a:gd name="T0" fmla="*/ 140 w 17"/>
                <a:gd name="T1" fmla="*/ 229 h 22"/>
                <a:gd name="T2" fmla="*/ 97 w 17"/>
                <a:gd name="T3" fmla="*/ 44 h 22"/>
                <a:gd name="T4" fmla="*/ 0 w 17"/>
                <a:gd name="T5" fmla="*/ 33 h 22"/>
                <a:gd name="T6" fmla="*/ 0 60000 65536"/>
                <a:gd name="T7" fmla="*/ 0 60000 65536"/>
                <a:gd name="T8" fmla="*/ 0 60000 65536"/>
              </a:gdLst>
              <a:ahLst/>
              <a:cxnLst>
                <a:cxn ang="T6">
                  <a:pos x="T0" y="T1"/>
                </a:cxn>
                <a:cxn ang="T7">
                  <a:pos x="T2" y="T3"/>
                </a:cxn>
                <a:cxn ang="T8">
                  <a:pos x="T4" y="T5"/>
                </a:cxn>
              </a:cxnLst>
              <a:rect l="0" t="0" r="r" b="b"/>
              <a:pathLst>
                <a:path w="17" h="22">
                  <a:moveTo>
                    <a:pt x="16" y="22"/>
                  </a:moveTo>
                  <a:cubicBezTo>
                    <a:pt x="17" y="17"/>
                    <a:pt x="14" y="8"/>
                    <a:pt x="11" y="4"/>
                  </a:cubicBezTo>
                  <a:cubicBezTo>
                    <a:pt x="8" y="0"/>
                    <a:pt x="3" y="1"/>
                    <a:pt x="0" y="3"/>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0" name="Freeform 2230">
              <a:extLst>
                <a:ext uri="{FF2B5EF4-FFF2-40B4-BE49-F238E27FC236}">
                  <a16:creationId xmlns:a16="http://schemas.microsoft.com/office/drawing/2014/main" id="{E661250E-3693-D2A1-B144-1B2862CD639A}"/>
                </a:ext>
              </a:extLst>
            </p:cNvPr>
            <p:cNvSpPr>
              <a:spLocks/>
            </p:cNvSpPr>
            <p:nvPr/>
          </p:nvSpPr>
          <p:spPr bwMode="auto">
            <a:xfrm>
              <a:off x="3974" y="3429"/>
              <a:ext cx="4" cy="37"/>
            </a:xfrm>
            <a:custGeom>
              <a:avLst/>
              <a:gdLst>
                <a:gd name="T0" fmla="*/ 0 w 2"/>
                <a:gd name="T1" fmla="*/ 176 h 17"/>
                <a:gd name="T2" fmla="*/ 16 w 2"/>
                <a:gd name="T3" fmla="*/ 0 h 17"/>
                <a:gd name="T4" fmla="*/ 0 60000 65536"/>
                <a:gd name="T5" fmla="*/ 0 60000 65536"/>
              </a:gdLst>
              <a:ahLst/>
              <a:cxnLst>
                <a:cxn ang="T4">
                  <a:pos x="T0" y="T1"/>
                </a:cxn>
                <a:cxn ang="T5">
                  <a:pos x="T2" y="T3"/>
                </a:cxn>
              </a:cxnLst>
              <a:rect l="0" t="0" r="r" b="b"/>
              <a:pathLst>
                <a:path w="2" h="17">
                  <a:moveTo>
                    <a:pt x="0" y="17"/>
                  </a:moveTo>
                  <a:cubicBezTo>
                    <a:pt x="0" y="11"/>
                    <a:pt x="1" y="6"/>
                    <a:pt x="2"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1" name="Freeform 2231">
              <a:extLst>
                <a:ext uri="{FF2B5EF4-FFF2-40B4-BE49-F238E27FC236}">
                  <a16:creationId xmlns:a16="http://schemas.microsoft.com/office/drawing/2014/main" id="{80F20C39-65C1-8114-8FCA-B7E067D36797}"/>
                </a:ext>
              </a:extLst>
            </p:cNvPr>
            <p:cNvSpPr>
              <a:spLocks/>
            </p:cNvSpPr>
            <p:nvPr/>
          </p:nvSpPr>
          <p:spPr bwMode="auto">
            <a:xfrm>
              <a:off x="3978" y="3438"/>
              <a:ext cx="12" cy="9"/>
            </a:xfrm>
            <a:custGeom>
              <a:avLst/>
              <a:gdLst>
                <a:gd name="T0" fmla="*/ 0 w 6"/>
                <a:gd name="T1" fmla="*/ 45 h 4"/>
                <a:gd name="T2" fmla="*/ 48 w 6"/>
                <a:gd name="T3" fmla="*/ 0 h 4"/>
                <a:gd name="T4" fmla="*/ 0 60000 65536"/>
                <a:gd name="T5" fmla="*/ 0 60000 65536"/>
              </a:gdLst>
              <a:ahLst/>
              <a:cxnLst>
                <a:cxn ang="T4">
                  <a:pos x="T0" y="T1"/>
                </a:cxn>
                <a:cxn ang="T5">
                  <a:pos x="T2" y="T3"/>
                </a:cxn>
              </a:cxnLst>
              <a:rect l="0" t="0" r="r" b="b"/>
              <a:pathLst>
                <a:path w="6" h="4">
                  <a:moveTo>
                    <a:pt x="0" y="4"/>
                  </a:moveTo>
                  <a:cubicBezTo>
                    <a:pt x="1" y="2"/>
                    <a:pt x="3" y="1"/>
                    <a:pt x="6" y="0"/>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2" name="Freeform 2232">
              <a:extLst>
                <a:ext uri="{FF2B5EF4-FFF2-40B4-BE49-F238E27FC236}">
                  <a16:creationId xmlns:a16="http://schemas.microsoft.com/office/drawing/2014/main" id="{A914C13D-E13D-6829-75F0-0681DC0A358E}"/>
                </a:ext>
              </a:extLst>
            </p:cNvPr>
            <p:cNvSpPr>
              <a:spLocks/>
            </p:cNvSpPr>
            <p:nvPr/>
          </p:nvSpPr>
          <p:spPr bwMode="auto">
            <a:xfrm>
              <a:off x="3994" y="3442"/>
              <a:ext cx="6" cy="13"/>
            </a:xfrm>
            <a:custGeom>
              <a:avLst/>
              <a:gdLst>
                <a:gd name="T0" fmla="*/ 0 w 3"/>
                <a:gd name="T1" fmla="*/ 0 h 6"/>
                <a:gd name="T2" fmla="*/ 24 w 3"/>
                <a:gd name="T3" fmla="*/ 61 h 6"/>
                <a:gd name="T4" fmla="*/ 0 60000 65536"/>
                <a:gd name="T5" fmla="*/ 0 60000 65536"/>
              </a:gdLst>
              <a:ahLst/>
              <a:cxnLst>
                <a:cxn ang="T4">
                  <a:pos x="T0" y="T1"/>
                </a:cxn>
                <a:cxn ang="T5">
                  <a:pos x="T2" y="T3"/>
                </a:cxn>
              </a:cxnLst>
              <a:rect l="0" t="0" r="r" b="b"/>
              <a:pathLst>
                <a:path w="3" h="6">
                  <a:moveTo>
                    <a:pt x="0" y="0"/>
                  </a:moveTo>
                  <a:cubicBezTo>
                    <a:pt x="2" y="2"/>
                    <a:pt x="3" y="4"/>
                    <a:pt x="3" y="6"/>
                  </a:cubicBezTo>
                </a:path>
              </a:pathLst>
            </a:custGeom>
            <a:noFill/>
            <a:ln w="6350" cap="rnd">
              <a:solidFill>
                <a:srgbClr val="F8E4D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3" name="Freeform 2233">
              <a:extLst>
                <a:ext uri="{FF2B5EF4-FFF2-40B4-BE49-F238E27FC236}">
                  <a16:creationId xmlns:a16="http://schemas.microsoft.com/office/drawing/2014/main" id="{C4D75975-09E1-0653-37C0-13F8A2D80FFB}"/>
                </a:ext>
              </a:extLst>
            </p:cNvPr>
            <p:cNvSpPr>
              <a:spLocks/>
            </p:cNvSpPr>
            <p:nvPr/>
          </p:nvSpPr>
          <p:spPr bwMode="auto">
            <a:xfrm>
              <a:off x="3642" y="2069"/>
              <a:ext cx="18" cy="55"/>
            </a:xfrm>
            <a:custGeom>
              <a:avLst/>
              <a:gdLst>
                <a:gd name="T0" fmla="*/ 40 w 9"/>
                <a:gd name="T1" fmla="*/ 0 h 25"/>
                <a:gd name="T2" fmla="*/ 72 w 9"/>
                <a:gd name="T3" fmla="*/ 213 h 25"/>
                <a:gd name="T4" fmla="*/ 0 w 9"/>
                <a:gd name="T5" fmla="*/ 266 h 25"/>
                <a:gd name="T6" fmla="*/ 0 60000 65536"/>
                <a:gd name="T7" fmla="*/ 0 60000 65536"/>
                <a:gd name="T8" fmla="*/ 0 60000 65536"/>
              </a:gdLst>
              <a:ahLst/>
              <a:cxnLst>
                <a:cxn ang="T6">
                  <a:pos x="T0" y="T1"/>
                </a:cxn>
                <a:cxn ang="T7">
                  <a:pos x="T2" y="T3"/>
                </a:cxn>
                <a:cxn ang="T8">
                  <a:pos x="T4" y="T5"/>
                </a:cxn>
              </a:cxnLst>
              <a:rect l="0" t="0" r="r" b="b"/>
              <a:pathLst>
                <a:path w="9" h="25">
                  <a:moveTo>
                    <a:pt x="5" y="0"/>
                  </a:moveTo>
                  <a:cubicBezTo>
                    <a:pt x="8" y="8"/>
                    <a:pt x="7" y="12"/>
                    <a:pt x="9" y="20"/>
                  </a:cubicBezTo>
                  <a:cubicBezTo>
                    <a:pt x="8" y="24"/>
                    <a:pt x="1" y="24"/>
                    <a:pt x="0"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4" name="Freeform 2234">
              <a:extLst>
                <a:ext uri="{FF2B5EF4-FFF2-40B4-BE49-F238E27FC236}">
                  <a16:creationId xmlns:a16="http://schemas.microsoft.com/office/drawing/2014/main" id="{AE6575F2-EF79-9BDC-5264-342146CF1E77}"/>
                </a:ext>
              </a:extLst>
            </p:cNvPr>
            <p:cNvSpPr>
              <a:spLocks/>
            </p:cNvSpPr>
            <p:nvPr/>
          </p:nvSpPr>
          <p:spPr bwMode="auto">
            <a:xfrm>
              <a:off x="3656" y="2117"/>
              <a:ext cx="17" cy="68"/>
            </a:xfrm>
            <a:custGeom>
              <a:avLst/>
              <a:gdLst>
                <a:gd name="T0" fmla="*/ 9 w 8"/>
                <a:gd name="T1" fmla="*/ 0 h 31"/>
                <a:gd name="T2" fmla="*/ 28 w 8"/>
                <a:gd name="T3" fmla="*/ 72 h 31"/>
                <a:gd name="T4" fmla="*/ 68 w 8"/>
                <a:gd name="T5" fmla="*/ 202 h 31"/>
                <a:gd name="T6" fmla="*/ 60 w 8"/>
                <a:gd name="T7" fmla="*/ 274 h 31"/>
                <a:gd name="T8" fmla="*/ 0 w 8"/>
                <a:gd name="T9" fmla="*/ 318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31">
                  <a:moveTo>
                    <a:pt x="1" y="0"/>
                  </a:moveTo>
                  <a:cubicBezTo>
                    <a:pt x="3" y="2"/>
                    <a:pt x="3" y="5"/>
                    <a:pt x="3" y="7"/>
                  </a:cubicBezTo>
                  <a:cubicBezTo>
                    <a:pt x="4" y="11"/>
                    <a:pt x="6" y="15"/>
                    <a:pt x="7" y="19"/>
                  </a:cubicBezTo>
                  <a:cubicBezTo>
                    <a:pt x="7" y="22"/>
                    <a:pt x="8" y="24"/>
                    <a:pt x="6" y="26"/>
                  </a:cubicBezTo>
                  <a:cubicBezTo>
                    <a:pt x="5" y="28"/>
                    <a:pt x="2" y="31"/>
                    <a:pt x="0" y="3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5" name="Freeform 2235">
              <a:extLst>
                <a:ext uri="{FF2B5EF4-FFF2-40B4-BE49-F238E27FC236}">
                  <a16:creationId xmlns:a16="http://schemas.microsoft.com/office/drawing/2014/main" id="{3A2B6961-37D9-81C7-5D71-45AF95C4ACC7}"/>
                </a:ext>
              </a:extLst>
            </p:cNvPr>
            <p:cNvSpPr>
              <a:spLocks/>
            </p:cNvSpPr>
            <p:nvPr/>
          </p:nvSpPr>
          <p:spPr bwMode="auto">
            <a:xfrm>
              <a:off x="3662" y="2174"/>
              <a:ext cx="17" cy="57"/>
            </a:xfrm>
            <a:custGeom>
              <a:avLst/>
              <a:gdLst>
                <a:gd name="T0" fmla="*/ 28 w 8"/>
                <a:gd name="T1" fmla="*/ 0 h 26"/>
                <a:gd name="T2" fmla="*/ 68 w 8"/>
                <a:gd name="T3" fmla="*/ 202 h 26"/>
                <a:gd name="T4" fmla="*/ 68 w 8"/>
                <a:gd name="T5" fmla="*/ 254 h 26"/>
                <a:gd name="T6" fmla="*/ 9 w 8"/>
                <a:gd name="T7" fmla="*/ 274 h 26"/>
                <a:gd name="T8" fmla="*/ 9 w 8"/>
                <a:gd name="T9" fmla="*/ 26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26">
                  <a:moveTo>
                    <a:pt x="3" y="0"/>
                  </a:moveTo>
                  <a:cubicBezTo>
                    <a:pt x="5" y="6"/>
                    <a:pt x="7" y="12"/>
                    <a:pt x="7" y="19"/>
                  </a:cubicBezTo>
                  <a:cubicBezTo>
                    <a:pt x="7" y="20"/>
                    <a:pt x="8" y="22"/>
                    <a:pt x="7" y="24"/>
                  </a:cubicBezTo>
                  <a:cubicBezTo>
                    <a:pt x="6" y="25"/>
                    <a:pt x="2" y="26"/>
                    <a:pt x="1" y="26"/>
                  </a:cubicBezTo>
                  <a:cubicBezTo>
                    <a:pt x="0" y="25"/>
                    <a:pt x="1" y="26"/>
                    <a:pt x="1"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6" name="Freeform 2236">
              <a:extLst>
                <a:ext uri="{FF2B5EF4-FFF2-40B4-BE49-F238E27FC236}">
                  <a16:creationId xmlns:a16="http://schemas.microsoft.com/office/drawing/2014/main" id="{A92E965D-199E-2648-6964-E4DAE365995F}"/>
                </a:ext>
              </a:extLst>
            </p:cNvPr>
            <p:cNvSpPr>
              <a:spLocks/>
            </p:cNvSpPr>
            <p:nvPr/>
          </p:nvSpPr>
          <p:spPr bwMode="auto">
            <a:xfrm>
              <a:off x="3677" y="2226"/>
              <a:ext cx="14" cy="53"/>
            </a:xfrm>
            <a:custGeom>
              <a:avLst/>
              <a:gdLst>
                <a:gd name="T0" fmla="*/ 8 w 7"/>
                <a:gd name="T1" fmla="*/ 0 h 24"/>
                <a:gd name="T2" fmla="*/ 48 w 7"/>
                <a:gd name="T3" fmla="*/ 194 h 24"/>
                <a:gd name="T4" fmla="*/ 48 w 7"/>
                <a:gd name="T5" fmla="*/ 239 h 24"/>
                <a:gd name="T6" fmla="*/ 0 w 7"/>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24">
                  <a:moveTo>
                    <a:pt x="1" y="0"/>
                  </a:moveTo>
                  <a:cubicBezTo>
                    <a:pt x="2" y="7"/>
                    <a:pt x="5" y="12"/>
                    <a:pt x="6" y="18"/>
                  </a:cubicBezTo>
                  <a:cubicBezTo>
                    <a:pt x="7" y="21"/>
                    <a:pt x="7" y="20"/>
                    <a:pt x="6" y="22"/>
                  </a:cubicBezTo>
                  <a:cubicBezTo>
                    <a:pt x="5" y="23"/>
                    <a:pt x="1" y="24"/>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7" name="Freeform 2237">
              <a:extLst>
                <a:ext uri="{FF2B5EF4-FFF2-40B4-BE49-F238E27FC236}">
                  <a16:creationId xmlns:a16="http://schemas.microsoft.com/office/drawing/2014/main" id="{D234084B-154A-9408-DCC2-F644000D10EF}"/>
                </a:ext>
              </a:extLst>
            </p:cNvPr>
            <p:cNvSpPr>
              <a:spLocks/>
            </p:cNvSpPr>
            <p:nvPr/>
          </p:nvSpPr>
          <p:spPr bwMode="auto">
            <a:xfrm>
              <a:off x="3683" y="2277"/>
              <a:ext cx="16" cy="52"/>
            </a:xfrm>
            <a:custGeom>
              <a:avLst/>
              <a:gdLst>
                <a:gd name="T0" fmla="*/ 16 w 8"/>
                <a:gd name="T1" fmla="*/ 0 h 24"/>
                <a:gd name="T2" fmla="*/ 56 w 8"/>
                <a:gd name="T3" fmla="*/ 184 h 24"/>
                <a:gd name="T4" fmla="*/ 0 w 8"/>
                <a:gd name="T5" fmla="*/ 225 h 24"/>
                <a:gd name="T6" fmla="*/ 0 60000 65536"/>
                <a:gd name="T7" fmla="*/ 0 60000 65536"/>
                <a:gd name="T8" fmla="*/ 0 60000 65536"/>
              </a:gdLst>
              <a:ahLst/>
              <a:cxnLst>
                <a:cxn ang="T6">
                  <a:pos x="T0" y="T1"/>
                </a:cxn>
                <a:cxn ang="T7">
                  <a:pos x="T2" y="T3"/>
                </a:cxn>
                <a:cxn ang="T8">
                  <a:pos x="T4" y="T5"/>
                </a:cxn>
              </a:cxnLst>
              <a:rect l="0" t="0" r="r" b="b"/>
              <a:pathLst>
                <a:path w="8" h="24">
                  <a:moveTo>
                    <a:pt x="2" y="0"/>
                  </a:moveTo>
                  <a:cubicBezTo>
                    <a:pt x="4" y="5"/>
                    <a:pt x="8" y="12"/>
                    <a:pt x="7" y="18"/>
                  </a:cubicBezTo>
                  <a:cubicBezTo>
                    <a:pt x="6" y="20"/>
                    <a:pt x="1" y="24"/>
                    <a:pt x="0"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8" name="Freeform 2238">
              <a:extLst>
                <a:ext uri="{FF2B5EF4-FFF2-40B4-BE49-F238E27FC236}">
                  <a16:creationId xmlns:a16="http://schemas.microsoft.com/office/drawing/2014/main" id="{F328DAFA-E023-53E7-672E-C62E4C73ADD6}"/>
                </a:ext>
              </a:extLst>
            </p:cNvPr>
            <p:cNvSpPr>
              <a:spLocks/>
            </p:cNvSpPr>
            <p:nvPr/>
          </p:nvSpPr>
          <p:spPr bwMode="auto">
            <a:xfrm>
              <a:off x="3677" y="2076"/>
              <a:ext cx="26" cy="41"/>
            </a:xfrm>
            <a:custGeom>
              <a:avLst/>
              <a:gdLst>
                <a:gd name="T0" fmla="*/ 88 w 13"/>
                <a:gd name="T1" fmla="*/ 0 h 19"/>
                <a:gd name="T2" fmla="*/ 104 w 13"/>
                <a:gd name="T3" fmla="*/ 129 h 19"/>
                <a:gd name="T4" fmla="*/ 72 w 13"/>
                <a:gd name="T5" fmla="*/ 190 h 19"/>
                <a:gd name="T6" fmla="*/ 16 w 13"/>
                <a:gd name="T7" fmla="*/ 112 h 19"/>
                <a:gd name="T8" fmla="*/ 0 w 13"/>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1" y="0"/>
                  </a:moveTo>
                  <a:cubicBezTo>
                    <a:pt x="11" y="4"/>
                    <a:pt x="13" y="8"/>
                    <a:pt x="13" y="13"/>
                  </a:cubicBezTo>
                  <a:cubicBezTo>
                    <a:pt x="13" y="17"/>
                    <a:pt x="13" y="19"/>
                    <a:pt x="9" y="19"/>
                  </a:cubicBezTo>
                  <a:cubicBezTo>
                    <a:pt x="3" y="18"/>
                    <a:pt x="3" y="16"/>
                    <a:pt x="2" y="11"/>
                  </a:cubicBezTo>
                  <a:cubicBezTo>
                    <a:pt x="1" y="8"/>
                    <a:pt x="1" y="3"/>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49" name="Freeform 2239">
              <a:extLst>
                <a:ext uri="{FF2B5EF4-FFF2-40B4-BE49-F238E27FC236}">
                  <a16:creationId xmlns:a16="http://schemas.microsoft.com/office/drawing/2014/main" id="{6D5B419A-0FC8-FFA9-AD93-5CC8A71991F8}"/>
                </a:ext>
              </a:extLst>
            </p:cNvPr>
            <p:cNvSpPr>
              <a:spLocks/>
            </p:cNvSpPr>
            <p:nvPr/>
          </p:nvSpPr>
          <p:spPr bwMode="auto">
            <a:xfrm>
              <a:off x="3660" y="2102"/>
              <a:ext cx="19" cy="4"/>
            </a:xfrm>
            <a:custGeom>
              <a:avLst/>
              <a:gdLst>
                <a:gd name="T0" fmla="*/ 0 w 9"/>
                <a:gd name="T1" fmla="*/ 16 h 2"/>
                <a:gd name="T2" fmla="*/ 84 w 9"/>
                <a:gd name="T3" fmla="*/ 0 h 2"/>
                <a:gd name="T4" fmla="*/ 0 60000 65536"/>
                <a:gd name="T5" fmla="*/ 0 60000 65536"/>
              </a:gdLst>
              <a:ahLst/>
              <a:cxnLst>
                <a:cxn ang="T4">
                  <a:pos x="T0" y="T1"/>
                </a:cxn>
                <a:cxn ang="T5">
                  <a:pos x="T2" y="T3"/>
                </a:cxn>
              </a:cxnLst>
              <a:rect l="0" t="0" r="r" b="b"/>
              <a:pathLst>
                <a:path w="9" h="2">
                  <a:moveTo>
                    <a:pt x="0" y="2"/>
                  </a:moveTo>
                  <a:cubicBezTo>
                    <a:pt x="3" y="2"/>
                    <a:pt x="6"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0" name="Freeform 2240">
              <a:extLst>
                <a:ext uri="{FF2B5EF4-FFF2-40B4-BE49-F238E27FC236}">
                  <a16:creationId xmlns:a16="http://schemas.microsoft.com/office/drawing/2014/main" id="{9277DC5C-95DD-A3C9-141C-7054E6931E37}"/>
                </a:ext>
              </a:extLst>
            </p:cNvPr>
            <p:cNvSpPr>
              <a:spLocks/>
            </p:cNvSpPr>
            <p:nvPr/>
          </p:nvSpPr>
          <p:spPr bwMode="auto">
            <a:xfrm>
              <a:off x="3670" y="2113"/>
              <a:ext cx="23" cy="35"/>
            </a:xfrm>
            <a:custGeom>
              <a:avLst/>
              <a:gdLst>
                <a:gd name="T0" fmla="*/ 65 w 11"/>
                <a:gd name="T1" fmla="*/ 0 h 16"/>
                <a:gd name="T2" fmla="*/ 75 w 11"/>
                <a:gd name="T3" fmla="*/ 133 h 16"/>
                <a:gd name="T4" fmla="*/ 0 w 11"/>
                <a:gd name="T5" fmla="*/ 158 h 16"/>
                <a:gd name="T6" fmla="*/ 0 60000 65536"/>
                <a:gd name="T7" fmla="*/ 0 60000 65536"/>
                <a:gd name="T8" fmla="*/ 0 60000 65536"/>
              </a:gdLst>
              <a:ahLst/>
              <a:cxnLst>
                <a:cxn ang="T6">
                  <a:pos x="T0" y="T1"/>
                </a:cxn>
                <a:cxn ang="T7">
                  <a:pos x="T2" y="T3"/>
                </a:cxn>
                <a:cxn ang="T8">
                  <a:pos x="T4" y="T5"/>
                </a:cxn>
              </a:cxnLst>
              <a:rect l="0" t="0" r="r" b="b"/>
              <a:pathLst>
                <a:path w="11" h="16">
                  <a:moveTo>
                    <a:pt x="7" y="0"/>
                  </a:moveTo>
                  <a:cubicBezTo>
                    <a:pt x="7" y="4"/>
                    <a:pt x="11" y="10"/>
                    <a:pt x="8" y="13"/>
                  </a:cubicBezTo>
                  <a:cubicBezTo>
                    <a:pt x="6" y="15"/>
                    <a:pt x="2" y="16"/>
                    <a:pt x="0"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1" name="Freeform 2241">
              <a:extLst>
                <a:ext uri="{FF2B5EF4-FFF2-40B4-BE49-F238E27FC236}">
                  <a16:creationId xmlns:a16="http://schemas.microsoft.com/office/drawing/2014/main" id="{420459C2-E527-5712-0D13-0DA0E34ABF17}"/>
                </a:ext>
              </a:extLst>
            </p:cNvPr>
            <p:cNvSpPr>
              <a:spLocks/>
            </p:cNvSpPr>
            <p:nvPr/>
          </p:nvSpPr>
          <p:spPr bwMode="auto">
            <a:xfrm>
              <a:off x="3689" y="2139"/>
              <a:ext cx="25" cy="18"/>
            </a:xfrm>
            <a:custGeom>
              <a:avLst/>
              <a:gdLst>
                <a:gd name="T0" fmla="*/ 0 w 12"/>
                <a:gd name="T1" fmla="*/ 0 h 8"/>
                <a:gd name="T2" fmla="*/ 44 w 12"/>
                <a:gd name="T3" fmla="*/ 92 h 8"/>
                <a:gd name="T4" fmla="*/ 108 w 12"/>
                <a:gd name="T5" fmla="*/ 72 h 8"/>
                <a:gd name="T6" fmla="*/ 0 60000 65536"/>
                <a:gd name="T7" fmla="*/ 0 60000 65536"/>
                <a:gd name="T8" fmla="*/ 0 60000 65536"/>
              </a:gdLst>
              <a:ahLst/>
              <a:cxnLst>
                <a:cxn ang="T6">
                  <a:pos x="T0" y="T1"/>
                </a:cxn>
                <a:cxn ang="T7">
                  <a:pos x="T2" y="T3"/>
                </a:cxn>
                <a:cxn ang="T8">
                  <a:pos x="T4" y="T5"/>
                </a:cxn>
              </a:cxnLst>
              <a:rect l="0" t="0" r="r" b="b"/>
              <a:pathLst>
                <a:path w="12" h="8">
                  <a:moveTo>
                    <a:pt x="0" y="0"/>
                  </a:moveTo>
                  <a:cubicBezTo>
                    <a:pt x="1" y="3"/>
                    <a:pt x="0" y="7"/>
                    <a:pt x="5" y="8"/>
                  </a:cubicBezTo>
                  <a:cubicBezTo>
                    <a:pt x="7" y="8"/>
                    <a:pt x="10" y="7"/>
                    <a:pt x="12"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2" name="Freeform 2242">
              <a:extLst>
                <a:ext uri="{FF2B5EF4-FFF2-40B4-BE49-F238E27FC236}">
                  <a16:creationId xmlns:a16="http://schemas.microsoft.com/office/drawing/2014/main" id="{F8AA00EE-4884-71B3-7D37-B50DC8A98F9F}"/>
                </a:ext>
              </a:extLst>
            </p:cNvPr>
            <p:cNvSpPr>
              <a:spLocks/>
            </p:cNvSpPr>
            <p:nvPr/>
          </p:nvSpPr>
          <p:spPr bwMode="auto">
            <a:xfrm>
              <a:off x="3699" y="2157"/>
              <a:ext cx="21" cy="45"/>
            </a:xfrm>
            <a:custGeom>
              <a:avLst/>
              <a:gdLst>
                <a:gd name="T0" fmla="*/ 0 w 10"/>
                <a:gd name="T1" fmla="*/ 0 h 21"/>
                <a:gd name="T2" fmla="*/ 27 w 10"/>
                <a:gd name="T3" fmla="*/ 165 h 21"/>
                <a:gd name="T4" fmla="*/ 92 w 10"/>
                <a:gd name="T5" fmla="*/ 189 h 21"/>
                <a:gd name="T6" fmla="*/ 0 60000 65536"/>
                <a:gd name="T7" fmla="*/ 0 60000 65536"/>
                <a:gd name="T8" fmla="*/ 0 60000 65536"/>
              </a:gdLst>
              <a:ahLst/>
              <a:cxnLst>
                <a:cxn ang="T6">
                  <a:pos x="T0" y="T1"/>
                </a:cxn>
                <a:cxn ang="T7">
                  <a:pos x="T2" y="T3"/>
                </a:cxn>
                <a:cxn ang="T8">
                  <a:pos x="T4" y="T5"/>
                </a:cxn>
              </a:cxnLst>
              <a:rect l="0" t="0" r="r" b="b"/>
              <a:pathLst>
                <a:path w="10" h="21">
                  <a:moveTo>
                    <a:pt x="0" y="0"/>
                  </a:moveTo>
                  <a:cubicBezTo>
                    <a:pt x="2" y="5"/>
                    <a:pt x="1" y="12"/>
                    <a:pt x="3" y="17"/>
                  </a:cubicBezTo>
                  <a:cubicBezTo>
                    <a:pt x="5" y="21"/>
                    <a:pt x="7" y="20"/>
                    <a:pt x="1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3" name="Freeform 2243">
              <a:extLst>
                <a:ext uri="{FF2B5EF4-FFF2-40B4-BE49-F238E27FC236}">
                  <a16:creationId xmlns:a16="http://schemas.microsoft.com/office/drawing/2014/main" id="{082A2F1F-6D42-F987-C9A4-E668A150CF0D}"/>
                </a:ext>
              </a:extLst>
            </p:cNvPr>
            <p:cNvSpPr>
              <a:spLocks/>
            </p:cNvSpPr>
            <p:nvPr/>
          </p:nvSpPr>
          <p:spPr bwMode="auto">
            <a:xfrm>
              <a:off x="3705" y="2200"/>
              <a:ext cx="29" cy="53"/>
            </a:xfrm>
            <a:custGeom>
              <a:avLst/>
              <a:gdLst>
                <a:gd name="T0" fmla="*/ 17 w 14"/>
                <a:gd name="T1" fmla="*/ 0 h 24"/>
                <a:gd name="T2" fmla="*/ 17 w 14"/>
                <a:gd name="T3" fmla="*/ 170 h 24"/>
                <a:gd name="T4" fmla="*/ 81 w 14"/>
                <a:gd name="T5" fmla="*/ 205 h 24"/>
                <a:gd name="T6" fmla="*/ 73 w 14"/>
                <a:gd name="T7" fmla="*/ 2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24">
                  <a:moveTo>
                    <a:pt x="2" y="0"/>
                  </a:moveTo>
                  <a:cubicBezTo>
                    <a:pt x="0" y="4"/>
                    <a:pt x="1" y="12"/>
                    <a:pt x="2" y="16"/>
                  </a:cubicBezTo>
                  <a:cubicBezTo>
                    <a:pt x="3" y="21"/>
                    <a:pt x="4" y="24"/>
                    <a:pt x="9" y="19"/>
                  </a:cubicBezTo>
                  <a:cubicBezTo>
                    <a:pt x="14" y="15"/>
                    <a:pt x="9" y="7"/>
                    <a:pt x="8"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4" name="Freeform 2244">
              <a:extLst>
                <a:ext uri="{FF2B5EF4-FFF2-40B4-BE49-F238E27FC236}">
                  <a16:creationId xmlns:a16="http://schemas.microsoft.com/office/drawing/2014/main" id="{9C83CA19-EA92-DDB3-42B6-C1984DBDDE4C}"/>
                </a:ext>
              </a:extLst>
            </p:cNvPr>
            <p:cNvSpPr>
              <a:spLocks/>
            </p:cNvSpPr>
            <p:nvPr/>
          </p:nvSpPr>
          <p:spPr bwMode="auto">
            <a:xfrm>
              <a:off x="3711" y="2154"/>
              <a:ext cx="11" cy="44"/>
            </a:xfrm>
            <a:custGeom>
              <a:avLst/>
              <a:gdLst>
                <a:gd name="T0" fmla="*/ 9 w 5"/>
                <a:gd name="T1" fmla="*/ 0 h 20"/>
                <a:gd name="T2" fmla="*/ 53 w 5"/>
                <a:gd name="T3" fmla="*/ 213 h 20"/>
                <a:gd name="T4" fmla="*/ 0 60000 65536"/>
                <a:gd name="T5" fmla="*/ 0 60000 65536"/>
              </a:gdLst>
              <a:ahLst/>
              <a:cxnLst>
                <a:cxn ang="T4">
                  <a:pos x="T0" y="T1"/>
                </a:cxn>
                <a:cxn ang="T5">
                  <a:pos x="T2" y="T3"/>
                </a:cxn>
              </a:cxnLst>
              <a:rect l="0" t="0" r="r" b="b"/>
              <a:pathLst>
                <a:path w="5" h="20">
                  <a:moveTo>
                    <a:pt x="1" y="0"/>
                  </a:moveTo>
                  <a:cubicBezTo>
                    <a:pt x="3" y="5"/>
                    <a:pt x="0" y="15"/>
                    <a:pt x="5"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5" name="Freeform 2245">
              <a:extLst>
                <a:ext uri="{FF2B5EF4-FFF2-40B4-BE49-F238E27FC236}">
                  <a16:creationId xmlns:a16="http://schemas.microsoft.com/office/drawing/2014/main" id="{F5B345D3-700F-0EA9-14F0-0BFA2B61C0C3}"/>
                </a:ext>
              </a:extLst>
            </p:cNvPr>
            <p:cNvSpPr>
              <a:spLocks/>
            </p:cNvSpPr>
            <p:nvPr/>
          </p:nvSpPr>
          <p:spPr bwMode="auto">
            <a:xfrm>
              <a:off x="3703" y="2117"/>
              <a:ext cx="8" cy="35"/>
            </a:xfrm>
            <a:custGeom>
              <a:avLst/>
              <a:gdLst>
                <a:gd name="T0" fmla="*/ 0 w 4"/>
                <a:gd name="T1" fmla="*/ 0 h 16"/>
                <a:gd name="T2" fmla="*/ 32 w 4"/>
                <a:gd name="T3" fmla="*/ 168 h 16"/>
                <a:gd name="T4" fmla="*/ 0 60000 65536"/>
                <a:gd name="T5" fmla="*/ 0 60000 65536"/>
              </a:gdLst>
              <a:ahLst/>
              <a:cxnLst>
                <a:cxn ang="T4">
                  <a:pos x="T0" y="T1"/>
                </a:cxn>
                <a:cxn ang="T5">
                  <a:pos x="T2" y="T3"/>
                </a:cxn>
              </a:cxnLst>
              <a:rect l="0" t="0" r="r" b="b"/>
              <a:pathLst>
                <a:path w="4" h="16">
                  <a:moveTo>
                    <a:pt x="0" y="0"/>
                  </a:moveTo>
                  <a:cubicBezTo>
                    <a:pt x="0" y="5"/>
                    <a:pt x="3" y="11"/>
                    <a:pt x="4"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6" name="Freeform 2246">
              <a:extLst>
                <a:ext uri="{FF2B5EF4-FFF2-40B4-BE49-F238E27FC236}">
                  <a16:creationId xmlns:a16="http://schemas.microsoft.com/office/drawing/2014/main" id="{B0E742BF-3022-7A37-8E61-5E69FAC8A178}"/>
                </a:ext>
              </a:extLst>
            </p:cNvPr>
            <p:cNvSpPr>
              <a:spLocks/>
            </p:cNvSpPr>
            <p:nvPr/>
          </p:nvSpPr>
          <p:spPr bwMode="auto">
            <a:xfrm>
              <a:off x="3677" y="2181"/>
              <a:ext cx="24" cy="17"/>
            </a:xfrm>
            <a:custGeom>
              <a:avLst/>
              <a:gdLst>
                <a:gd name="T0" fmla="*/ 0 w 12"/>
                <a:gd name="T1" fmla="*/ 40 h 8"/>
                <a:gd name="T2" fmla="*/ 96 w 12"/>
                <a:gd name="T3" fmla="*/ 0 h 8"/>
                <a:gd name="T4" fmla="*/ 0 60000 65536"/>
                <a:gd name="T5" fmla="*/ 0 60000 65536"/>
              </a:gdLst>
              <a:ahLst/>
              <a:cxnLst>
                <a:cxn ang="T4">
                  <a:pos x="T0" y="T1"/>
                </a:cxn>
                <a:cxn ang="T5">
                  <a:pos x="T2" y="T3"/>
                </a:cxn>
              </a:cxnLst>
              <a:rect l="0" t="0" r="r" b="b"/>
              <a:pathLst>
                <a:path w="12" h="8">
                  <a:moveTo>
                    <a:pt x="0" y="4"/>
                  </a:moveTo>
                  <a:cubicBezTo>
                    <a:pt x="2" y="8"/>
                    <a:pt x="9" y="2"/>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7" name="Freeform 2247">
              <a:extLst>
                <a:ext uri="{FF2B5EF4-FFF2-40B4-BE49-F238E27FC236}">
                  <a16:creationId xmlns:a16="http://schemas.microsoft.com/office/drawing/2014/main" id="{FD325631-0F0D-5767-BEF3-B967B5F8541F}"/>
                </a:ext>
              </a:extLst>
            </p:cNvPr>
            <p:cNvSpPr>
              <a:spLocks/>
            </p:cNvSpPr>
            <p:nvPr/>
          </p:nvSpPr>
          <p:spPr bwMode="auto">
            <a:xfrm>
              <a:off x="3693" y="2154"/>
              <a:ext cx="6" cy="29"/>
            </a:xfrm>
            <a:custGeom>
              <a:avLst/>
              <a:gdLst>
                <a:gd name="T0" fmla="*/ 0 w 3"/>
                <a:gd name="T1" fmla="*/ 0 h 13"/>
                <a:gd name="T2" fmla="*/ 24 w 3"/>
                <a:gd name="T3" fmla="*/ 145 h 13"/>
                <a:gd name="T4" fmla="*/ 0 60000 65536"/>
                <a:gd name="T5" fmla="*/ 0 60000 65536"/>
              </a:gdLst>
              <a:ahLst/>
              <a:cxnLst>
                <a:cxn ang="T4">
                  <a:pos x="T0" y="T1"/>
                </a:cxn>
                <a:cxn ang="T5">
                  <a:pos x="T2" y="T3"/>
                </a:cxn>
              </a:cxnLst>
              <a:rect l="0" t="0" r="r" b="b"/>
              <a:pathLst>
                <a:path w="3" h="13">
                  <a:moveTo>
                    <a:pt x="0" y="0"/>
                  </a:moveTo>
                  <a:cubicBezTo>
                    <a:pt x="0" y="4"/>
                    <a:pt x="3" y="9"/>
                    <a:pt x="3"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8" name="Freeform 2248">
              <a:extLst>
                <a:ext uri="{FF2B5EF4-FFF2-40B4-BE49-F238E27FC236}">
                  <a16:creationId xmlns:a16="http://schemas.microsoft.com/office/drawing/2014/main" id="{74A59184-C5B3-B375-3BDE-11B768398510}"/>
                </a:ext>
              </a:extLst>
            </p:cNvPr>
            <p:cNvSpPr>
              <a:spLocks/>
            </p:cNvSpPr>
            <p:nvPr/>
          </p:nvSpPr>
          <p:spPr bwMode="auto">
            <a:xfrm>
              <a:off x="3681" y="2224"/>
              <a:ext cx="24" cy="11"/>
            </a:xfrm>
            <a:custGeom>
              <a:avLst/>
              <a:gdLst>
                <a:gd name="T0" fmla="*/ 0 w 12"/>
                <a:gd name="T1" fmla="*/ 44 h 5"/>
                <a:gd name="T2" fmla="*/ 96 w 12"/>
                <a:gd name="T3" fmla="*/ 0 h 5"/>
                <a:gd name="T4" fmla="*/ 0 60000 65536"/>
                <a:gd name="T5" fmla="*/ 0 60000 65536"/>
              </a:gdLst>
              <a:ahLst/>
              <a:cxnLst>
                <a:cxn ang="T4">
                  <a:pos x="T0" y="T1"/>
                </a:cxn>
                <a:cxn ang="T5">
                  <a:pos x="T2" y="T3"/>
                </a:cxn>
              </a:cxnLst>
              <a:rect l="0" t="0" r="r" b="b"/>
              <a:pathLst>
                <a:path w="12" h="5">
                  <a:moveTo>
                    <a:pt x="0" y="4"/>
                  </a:moveTo>
                  <a:cubicBezTo>
                    <a:pt x="4" y="5"/>
                    <a:pt x="9" y="3"/>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59" name="Freeform 2249">
              <a:extLst>
                <a:ext uri="{FF2B5EF4-FFF2-40B4-BE49-F238E27FC236}">
                  <a16:creationId xmlns:a16="http://schemas.microsoft.com/office/drawing/2014/main" id="{569D429B-B7D8-8664-D46A-A381C784BEB9}"/>
                </a:ext>
              </a:extLst>
            </p:cNvPr>
            <p:cNvSpPr>
              <a:spLocks/>
            </p:cNvSpPr>
            <p:nvPr/>
          </p:nvSpPr>
          <p:spPr bwMode="auto">
            <a:xfrm>
              <a:off x="3675" y="2192"/>
              <a:ext cx="10" cy="17"/>
            </a:xfrm>
            <a:custGeom>
              <a:avLst/>
              <a:gdLst>
                <a:gd name="T0" fmla="*/ 40 w 5"/>
                <a:gd name="T1" fmla="*/ 0 h 8"/>
                <a:gd name="T2" fmla="*/ 8 w 5"/>
                <a:gd name="T3" fmla="*/ 77 h 8"/>
                <a:gd name="T4" fmla="*/ 0 60000 65536"/>
                <a:gd name="T5" fmla="*/ 0 60000 65536"/>
              </a:gdLst>
              <a:ahLst/>
              <a:cxnLst>
                <a:cxn ang="T4">
                  <a:pos x="T0" y="T1"/>
                </a:cxn>
                <a:cxn ang="T5">
                  <a:pos x="T2" y="T3"/>
                </a:cxn>
              </a:cxnLst>
              <a:rect l="0" t="0" r="r" b="b"/>
              <a:pathLst>
                <a:path w="5" h="8">
                  <a:moveTo>
                    <a:pt x="5" y="0"/>
                  </a:moveTo>
                  <a:cubicBezTo>
                    <a:pt x="2" y="1"/>
                    <a:pt x="0" y="6"/>
                    <a:pt x="1"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0" name="Freeform 2250">
              <a:extLst>
                <a:ext uri="{FF2B5EF4-FFF2-40B4-BE49-F238E27FC236}">
                  <a16:creationId xmlns:a16="http://schemas.microsoft.com/office/drawing/2014/main" id="{D3446339-1A28-EE89-4AE2-2AFF167E60CD}"/>
                </a:ext>
              </a:extLst>
            </p:cNvPr>
            <p:cNvSpPr>
              <a:spLocks/>
            </p:cNvSpPr>
            <p:nvPr/>
          </p:nvSpPr>
          <p:spPr bwMode="auto">
            <a:xfrm>
              <a:off x="3691" y="2248"/>
              <a:ext cx="23" cy="38"/>
            </a:xfrm>
            <a:custGeom>
              <a:avLst/>
              <a:gdLst>
                <a:gd name="T0" fmla="*/ 0 w 11"/>
                <a:gd name="T1" fmla="*/ 190 h 17"/>
                <a:gd name="T2" fmla="*/ 100 w 11"/>
                <a:gd name="T3" fmla="*/ 110 h 17"/>
                <a:gd name="T4" fmla="*/ 92 w 11"/>
                <a:gd name="T5" fmla="*/ 0 h 17"/>
                <a:gd name="T6" fmla="*/ 0 60000 65536"/>
                <a:gd name="T7" fmla="*/ 0 60000 65536"/>
                <a:gd name="T8" fmla="*/ 0 60000 65536"/>
              </a:gdLst>
              <a:ahLst/>
              <a:cxnLst>
                <a:cxn ang="T6">
                  <a:pos x="T0" y="T1"/>
                </a:cxn>
                <a:cxn ang="T7">
                  <a:pos x="T2" y="T3"/>
                </a:cxn>
                <a:cxn ang="T8">
                  <a:pos x="T4" y="T5"/>
                </a:cxn>
              </a:cxnLst>
              <a:rect l="0" t="0" r="r" b="b"/>
              <a:pathLst>
                <a:path w="11" h="17">
                  <a:moveTo>
                    <a:pt x="0" y="17"/>
                  </a:moveTo>
                  <a:cubicBezTo>
                    <a:pt x="4" y="17"/>
                    <a:pt x="11" y="15"/>
                    <a:pt x="11" y="10"/>
                  </a:cubicBezTo>
                  <a:cubicBezTo>
                    <a:pt x="11" y="7"/>
                    <a:pt x="9" y="3"/>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1" name="Freeform 2251">
              <a:extLst>
                <a:ext uri="{FF2B5EF4-FFF2-40B4-BE49-F238E27FC236}">
                  <a16:creationId xmlns:a16="http://schemas.microsoft.com/office/drawing/2014/main" id="{A0BCB36F-4EA4-5A95-E2C3-B35844A6631F}"/>
                </a:ext>
              </a:extLst>
            </p:cNvPr>
            <p:cNvSpPr>
              <a:spLocks/>
            </p:cNvSpPr>
            <p:nvPr/>
          </p:nvSpPr>
          <p:spPr bwMode="auto">
            <a:xfrm>
              <a:off x="3691" y="2270"/>
              <a:ext cx="4" cy="13"/>
            </a:xfrm>
            <a:custGeom>
              <a:avLst/>
              <a:gdLst>
                <a:gd name="T0" fmla="*/ 0 w 2"/>
                <a:gd name="T1" fmla="*/ 0 h 6"/>
                <a:gd name="T2" fmla="*/ 16 w 2"/>
                <a:gd name="T3" fmla="*/ 61 h 6"/>
                <a:gd name="T4" fmla="*/ 0 60000 65536"/>
                <a:gd name="T5" fmla="*/ 0 60000 65536"/>
              </a:gdLst>
              <a:ahLst/>
              <a:cxnLst>
                <a:cxn ang="T4">
                  <a:pos x="T0" y="T1"/>
                </a:cxn>
                <a:cxn ang="T5">
                  <a:pos x="T2" y="T3"/>
                </a:cxn>
              </a:cxnLst>
              <a:rect l="0" t="0" r="r" b="b"/>
              <a:pathLst>
                <a:path w="2" h="6">
                  <a:moveTo>
                    <a:pt x="0" y="0"/>
                  </a:moveTo>
                  <a:cubicBezTo>
                    <a:pt x="0" y="2"/>
                    <a:pt x="1" y="4"/>
                    <a:pt x="2"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2" name="Freeform 2252">
              <a:extLst>
                <a:ext uri="{FF2B5EF4-FFF2-40B4-BE49-F238E27FC236}">
                  <a16:creationId xmlns:a16="http://schemas.microsoft.com/office/drawing/2014/main" id="{F214306A-99A8-693E-B46C-3F6A7C67A78F}"/>
                </a:ext>
              </a:extLst>
            </p:cNvPr>
            <p:cNvSpPr>
              <a:spLocks/>
            </p:cNvSpPr>
            <p:nvPr/>
          </p:nvSpPr>
          <p:spPr bwMode="auto">
            <a:xfrm>
              <a:off x="3650" y="2122"/>
              <a:ext cx="14" cy="10"/>
            </a:xfrm>
            <a:custGeom>
              <a:avLst/>
              <a:gdLst>
                <a:gd name="T0" fmla="*/ 0 w 7"/>
                <a:gd name="T1" fmla="*/ 0 h 5"/>
                <a:gd name="T2" fmla="*/ 32 w 7"/>
                <a:gd name="T3" fmla="*/ 8 h 5"/>
                <a:gd name="T4" fmla="*/ 56 w 7"/>
                <a:gd name="T5" fmla="*/ 40 h 5"/>
                <a:gd name="T6" fmla="*/ 0 60000 65536"/>
                <a:gd name="T7" fmla="*/ 0 60000 65536"/>
                <a:gd name="T8" fmla="*/ 0 60000 65536"/>
              </a:gdLst>
              <a:ahLst/>
              <a:cxnLst>
                <a:cxn ang="T6">
                  <a:pos x="T0" y="T1"/>
                </a:cxn>
                <a:cxn ang="T7">
                  <a:pos x="T2" y="T3"/>
                </a:cxn>
                <a:cxn ang="T8">
                  <a:pos x="T4" y="T5"/>
                </a:cxn>
              </a:cxnLst>
              <a:rect l="0" t="0" r="r" b="b"/>
              <a:pathLst>
                <a:path w="7" h="5">
                  <a:moveTo>
                    <a:pt x="0" y="0"/>
                  </a:moveTo>
                  <a:cubicBezTo>
                    <a:pt x="2" y="1"/>
                    <a:pt x="3" y="0"/>
                    <a:pt x="4" y="1"/>
                  </a:cubicBezTo>
                  <a:cubicBezTo>
                    <a:pt x="5" y="2"/>
                    <a:pt x="6" y="4"/>
                    <a:pt x="7"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3" name="Freeform 2253">
              <a:extLst>
                <a:ext uri="{FF2B5EF4-FFF2-40B4-BE49-F238E27FC236}">
                  <a16:creationId xmlns:a16="http://schemas.microsoft.com/office/drawing/2014/main" id="{465A3D75-B445-2E7B-D4E5-539A0AC38072}"/>
                </a:ext>
              </a:extLst>
            </p:cNvPr>
            <p:cNvSpPr>
              <a:spLocks/>
            </p:cNvSpPr>
            <p:nvPr/>
          </p:nvSpPr>
          <p:spPr bwMode="auto">
            <a:xfrm>
              <a:off x="3714" y="2277"/>
              <a:ext cx="22" cy="9"/>
            </a:xfrm>
            <a:custGeom>
              <a:avLst/>
              <a:gdLst>
                <a:gd name="T0" fmla="*/ 0 w 11"/>
                <a:gd name="T1" fmla="*/ 0 h 4"/>
                <a:gd name="T2" fmla="*/ 40 w 11"/>
                <a:gd name="T3" fmla="*/ 45 h 4"/>
                <a:gd name="T4" fmla="*/ 88 w 11"/>
                <a:gd name="T5" fmla="*/ 25 h 4"/>
                <a:gd name="T6" fmla="*/ 0 60000 65536"/>
                <a:gd name="T7" fmla="*/ 0 60000 65536"/>
                <a:gd name="T8" fmla="*/ 0 60000 65536"/>
              </a:gdLst>
              <a:ahLst/>
              <a:cxnLst>
                <a:cxn ang="T6">
                  <a:pos x="T0" y="T1"/>
                </a:cxn>
                <a:cxn ang="T7">
                  <a:pos x="T2" y="T3"/>
                </a:cxn>
                <a:cxn ang="T8">
                  <a:pos x="T4" y="T5"/>
                </a:cxn>
              </a:cxnLst>
              <a:rect l="0" t="0" r="r" b="b"/>
              <a:pathLst>
                <a:path w="11" h="4">
                  <a:moveTo>
                    <a:pt x="0" y="0"/>
                  </a:moveTo>
                  <a:cubicBezTo>
                    <a:pt x="2" y="3"/>
                    <a:pt x="2" y="4"/>
                    <a:pt x="5" y="4"/>
                  </a:cubicBezTo>
                  <a:cubicBezTo>
                    <a:pt x="7" y="3"/>
                    <a:pt x="9" y="3"/>
                    <a:pt x="11"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4" name="Freeform 2254">
              <a:extLst>
                <a:ext uri="{FF2B5EF4-FFF2-40B4-BE49-F238E27FC236}">
                  <a16:creationId xmlns:a16="http://schemas.microsoft.com/office/drawing/2014/main" id="{BD31EDC4-943C-F6BF-5DB3-FC41CD5556A5}"/>
                </a:ext>
              </a:extLst>
            </p:cNvPr>
            <p:cNvSpPr>
              <a:spLocks/>
            </p:cNvSpPr>
            <p:nvPr/>
          </p:nvSpPr>
          <p:spPr bwMode="auto">
            <a:xfrm>
              <a:off x="3722" y="2237"/>
              <a:ext cx="22" cy="90"/>
            </a:xfrm>
            <a:custGeom>
              <a:avLst/>
              <a:gdLst>
                <a:gd name="T0" fmla="*/ 8 w 11"/>
                <a:gd name="T1" fmla="*/ 230 h 41"/>
                <a:gd name="T2" fmla="*/ 32 w 11"/>
                <a:gd name="T3" fmla="*/ 415 h 41"/>
                <a:gd name="T4" fmla="*/ 88 w 11"/>
                <a:gd name="T5" fmla="*/ 415 h 41"/>
                <a:gd name="T6" fmla="*/ 48 w 11"/>
                <a:gd name="T7" fmla="*/ 213 h 41"/>
                <a:gd name="T8" fmla="*/ 32 w 11"/>
                <a:gd name="T9" fmla="*/ 72 h 41"/>
                <a:gd name="T10" fmla="*/ 32 w 11"/>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41">
                  <a:moveTo>
                    <a:pt x="1" y="22"/>
                  </a:moveTo>
                  <a:cubicBezTo>
                    <a:pt x="0" y="25"/>
                    <a:pt x="2" y="38"/>
                    <a:pt x="4" y="39"/>
                  </a:cubicBezTo>
                  <a:cubicBezTo>
                    <a:pt x="6" y="41"/>
                    <a:pt x="9" y="40"/>
                    <a:pt x="11" y="39"/>
                  </a:cubicBezTo>
                  <a:cubicBezTo>
                    <a:pt x="8" y="33"/>
                    <a:pt x="8" y="26"/>
                    <a:pt x="6" y="20"/>
                  </a:cubicBezTo>
                  <a:cubicBezTo>
                    <a:pt x="4" y="16"/>
                    <a:pt x="4" y="12"/>
                    <a:pt x="4" y="7"/>
                  </a:cubicBezTo>
                  <a:cubicBezTo>
                    <a:pt x="4" y="5"/>
                    <a:pt x="4" y="2"/>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5" name="Freeform 2255">
              <a:extLst>
                <a:ext uri="{FF2B5EF4-FFF2-40B4-BE49-F238E27FC236}">
                  <a16:creationId xmlns:a16="http://schemas.microsoft.com/office/drawing/2014/main" id="{B1289717-9526-EC4C-B620-6F295B3154BB}"/>
                </a:ext>
              </a:extLst>
            </p:cNvPr>
            <p:cNvSpPr>
              <a:spLocks/>
            </p:cNvSpPr>
            <p:nvPr/>
          </p:nvSpPr>
          <p:spPr bwMode="auto">
            <a:xfrm>
              <a:off x="3728" y="2325"/>
              <a:ext cx="24" cy="52"/>
            </a:xfrm>
            <a:custGeom>
              <a:avLst/>
              <a:gdLst>
                <a:gd name="T0" fmla="*/ 8 w 12"/>
                <a:gd name="T1" fmla="*/ 0 h 24"/>
                <a:gd name="T2" fmla="*/ 8 w 12"/>
                <a:gd name="T3" fmla="*/ 72 h 24"/>
                <a:gd name="T4" fmla="*/ 24 w 12"/>
                <a:gd name="T5" fmla="*/ 173 h 24"/>
                <a:gd name="T6" fmla="*/ 80 w 12"/>
                <a:gd name="T7" fmla="*/ 217 h 24"/>
                <a:gd name="T8" fmla="*/ 80 w 12"/>
                <a:gd name="T9" fmla="*/ 113 h 24"/>
                <a:gd name="T10" fmla="*/ 64 w 12"/>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4">
                  <a:moveTo>
                    <a:pt x="1" y="0"/>
                  </a:moveTo>
                  <a:cubicBezTo>
                    <a:pt x="0" y="2"/>
                    <a:pt x="1" y="4"/>
                    <a:pt x="1" y="7"/>
                  </a:cubicBezTo>
                  <a:cubicBezTo>
                    <a:pt x="2" y="10"/>
                    <a:pt x="2" y="14"/>
                    <a:pt x="3" y="17"/>
                  </a:cubicBezTo>
                  <a:cubicBezTo>
                    <a:pt x="3" y="20"/>
                    <a:pt x="6" y="24"/>
                    <a:pt x="10" y="21"/>
                  </a:cubicBezTo>
                  <a:cubicBezTo>
                    <a:pt x="12" y="19"/>
                    <a:pt x="10" y="14"/>
                    <a:pt x="10" y="11"/>
                  </a:cubicBezTo>
                  <a:cubicBezTo>
                    <a:pt x="9" y="7"/>
                    <a:pt x="10" y="3"/>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6" name="Freeform 2256">
              <a:extLst>
                <a:ext uri="{FF2B5EF4-FFF2-40B4-BE49-F238E27FC236}">
                  <a16:creationId xmlns:a16="http://schemas.microsoft.com/office/drawing/2014/main" id="{2F7D146D-BA89-4369-4DAC-41E8A4A39537}"/>
                </a:ext>
              </a:extLst>
            </p:cNvPr>
            <p:cNvSpPr>
              <a:spLocks/>
            </p:cNvSpPr>
            <p:nvPr/>
          </p:nvSpPr>
          <p:spPr bwMode="auto">
            <a:xfrm>
              <a:off x="3736" y="2369"/>
              <a:ext cx="27" cy="48"/>
            </a:xfrm>
            <a:custGeom>
              <a:avLst/>
              <a:gdLst>
                <a:gd name="T0" fmla="*/ 0 w 13"/>
                <a:gd name="T1" fmla="*/ 9 h 22"/>
                <a:gd name="T2" fmla="*/ 44 w 13"/>
                <a:gd name="T3" fmla="*/ 229 h 22"/>
                <a:gd name="T4" fmla="*/ 108 w 13"/>
                <a:gd name="T5" fmla="*/ 148 h 22"/>
                <a:gd name="T6" fmla="*/ 91 w 13"/>
                <a:gd name="T7" fmla="*/ 96 h 22"/>
                <a:gd name="T8" fmla="*/ 64 w 13"/>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2">
                  <a:moveTo>
                    <a:pt x="0" y="1"/>
                  </a:moveTo>
                  <a:cubicBezTo>
                    <a:pt x="0" y="8"/>
                    <a:pt x="2" y="15"/>
                    <a:pt x="5" y="22"/>
                  </a:cubicBezTo>
                  <a:cubicBezTo>
                    <a:pt x="8" y="18"/>
                    <a:pt x="13" y="21"/>
                    <a:pt x="12" y="14"/>
                  </a:cubicBezTo>
                  <a:cubicBezTo>
                    <a:pt x="12" y="12"/>
                    <a:pt x="10" y="10"/>
                    <a:pt x="10" y="9"/>
                  </a:cubicBezTo>
                  <a:cubicBezTo>
                    <a:pt x="8" y="6"/>
                    <a:pt x="8" y="3"/>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7" name="Freeform 2257">
              <a:extLst>
                <a:ext uri="{FF2B5EF4-FFF2-40B4-BE49-F238E27FC236}">
                  <a16:creationId xmlns:a16="http://schemas.microsoft.com/office/drawing/2014/main" id="{5FA007C4-3F3F-4772-BFAB-152061E87D0D}"/>
                </a:ext>
              </a:extLst>
            </p:cNvPr>
            <p:cNvSpPr>
              <a:spLocks/>
            </p:cNvSpPr>
            <p:nvPr/>
          </p:nvSpPr>
          <p:spPr bwMode="auto">
            <a:xfrm>
              <a:off x="3691" y="2316"/>
              <a:ext cx="16" cy="57"/>
            </a:xfrm>
            <a:custGeom>
              <a:avLst/>
              <a:gdLst>
                <a:gd name="T0" fmla="*/ 24 w 8"/>
                <a:gd name="T1" fmla="*/ 0 h 26"/>
                <a:gd name="T2" fmla="*/ 40 w 8"/>
                <a:gd name="T3" fmla="*/ 116 h 26"/>
                <a:gd name="T4" fmla="*/ 56 w 8"/>
                <a:gd name="T5" fmla="*/ 230 h 26"/>
                <a:gd name="T6" fmla="*/ 0 w 8"/>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6">
                  <a:moveTo>
                    <a:pt x="3" y="0"/>
                  </a:moveTo>
                  <a:cubicBezTo>
                    <a:pt x="4" y="4"/>
                    <a:pt x="5" y="8"/>
                    <a:pt x="5" y="11"/>
                  </a:cubicBezTo>
                  <a:cubicBezTo>
                    <a:pt x="6" y="13"/>
                    <a:pt x="8" y="20"/>
                    <a:pt x="7" y="22"/>
                  </a:cubicBezTo>
                  <a:cubicBezTo>
                    <a:pt x="6" y="24"/>
                    <a:pt x="1" y="26"/>
                    <a:pt x="0"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8" name="Freeform 2258">
              <a:extLst>
                <a:ext uri="{FF2B5EF4-FFF2-40B4-BE49-F238E27FC236}">
                  <a16:creationId xmlns:a16="http://schemas.microsoft.com/office/drawing/2014/main" id="{8428D47E-6991-70F2-1DCF-67045C0BDDB1}"/>
                </a:ext>
              </a:extLst>
            </p:cNvPr>
            <p:cNvSpPr>
              <a:spLocks/>
            </p:cNvSpPr>
            <p:nvPr/>
          </p:nvSpPr>
          <p:spPr bwMode="auto">
            <a:xfrm>
              <a:off x="3701" y="2327"/>
              <a:ext cx="27" cy="11"/>
            </a:xfrm>
            <a:custGeom>
              <a:avLst/>
              <a:gdLst>
                <a:gd name="T0" fmla="*/ 0 w 13"/>
                <a:gd name="T1" fmla="*/ 44 h 5"/>
                <a:gd name="T2" fmla="*/ 116 w 13"/>
                <a:gd name="T3" fmla="*/ 0 h 5"/>
                <a:gd name="T4" fmla="*/ 0 60000 65536"/>
                <a:gd name="T5" fmla="*/ 0 60000 65536"/>
              </a:gdLst>
              <a:ahLst/>
              <a:cxnLst>
                <a:cxn ang="T4">
                  <a:pos x="T0" y="T1"/>
                </a:cxn>
                <a:cxn ang="T5">
                  <a:pos x="T2" y="T3"/>
                </a:cxn>
              </a:cxnLst>
              <a:rect l="0" t="0" r="r" b="b"/>
              <a:pathLst>
                <a:path w="13" h="5">
                  <a:moveTo>
                    <a:pt x="0" y="4"/>
                  </a:moveTo>
                  <a:cubicBezTo>
                    <a:pt x="4" y="5"/>
                    <a:pt x="10" y="3"/>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69" name="Freeform 2259">
              <a:extLst>
                <a:ext uri="{FF2B5EF4-FFF2-40B4-BE49-F238E27FC236}">
                  <a16:creationId xmlns:a16="http://schemas.microsoft.com/office/drawing/2014/main" id="{93815912-03C6-DD83-2E88-A63017855E0E}"/>
                </a:ext>
              </a:extLst>
            </p:cNvPr>
            <p:cNvSpPr>
              <a:spLocks/>
            </p:cNvSpPr>
            <p:nvPr/>
          </p:nvSpPr>
          <p:spPr bwMode="auto">
            <a:xfrm>
              <a:off x="3697" y="2283"/>
              <a:ext cx="6" cy="20"/>
            </a:xfrm>
            <a:custGeom>
              <a:avLst/>
              <a:gdLst>
                <a:gd name="T0" fmla="*/ 0 w 3"/>
                <a:gd name="T1" fmla="*/ 98 h 9"/>
                <a:gd name="T2" fmla="*/ 24 w 3"/>
                <a:gd name="T3" fmla="*/ 0 h 9"/>
                <a:gd name="T4" fmla="*/ 0 60000 65536"/>
                <a:gd name="T5" fmla="*/ 0 60000 65536"/>
              </a:gdLst>
              <a:ahLst/>
              <a:cxnLst>
                <a:cxn ang="T4">
                  <a:pos x="T0" y="T1"/>
                </a:cxn>
                <a:cxn ang="T5">
                  <a:pos x="T2" y="T3"/>
                </a:cxn>
              </a:cxnLst>
              <a:rect l="0" t="0" r="r" b="b"/>
              <a:pathLst>
                <a:path w="3" h="9">
                  <a:moveTo>
                    <a:pt x="0" y="9"/>
                  </a:moveTo>
                  <a:cubicBezTo>
                    <a:pt x="0" y="6"/>
                    <a:pt x="1" y="2"/>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0" name="Freeform 2260">
              <a:extLst>
                <a:ext uri="{FF2B5EF4-FFF2-40B4-BE49-F238E27FC236}">
                  <a16:creationId xmlns:a16="http://schemas.microsoft.com/office/drawing/2014/main" id="{3FC0C45B-8144-9BC5-4CAB-E28D3F5C6DB0}"/>
                </a:ext>
              </a:extLst>
            </p:cNvPr>
            <p:cNvSpPr>
              <a:spLocks/>
            </p:cNvSpPr>
            <p:nvPr/>
          </p:nvSpPr>
          <p:spPr bwMode="auto">
            <a:xfrm>
              <a:off x="3697" y="2360"/>
              <a:ext cx="19" cy="41"/>
            </a:xfrm>
            <a:custGeom>
              <a:avLst/>
              <a:gdLst>
                <a:gd name="T0" fmla="*/ 49 w 9"/>
                <a:gd name="T1" fmla="*/ 0 h 19"/>
                <a:gd name="T2" fmla="*/ 68 w 9"/>
                <a:gd name="T3" fmla="*/ 80 h 19"/>
                <a:gd name="T4" fmla="*/ 84 w 9"/>
                <a:gd name="T5" fmla="*/ 149 h 19"/>
                <a:gd name="T6" fmla="*/ 0 w 9"/>
                <a:gd name="T7" fmla="*/ 19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9">
                  <a:moveTo>
                    <a:pt x="5" y="0"/>
                  </a:moveTo>
                  <a:cubicBezTo>
                    <a:pt x="6" y="3"/>
                    <a:pt x="7" y="6"/>
                    <a:pt x="7" y="8"/>
                  </a:cubicBezTo>
                  <a:cubicBezTo>
                    <a:pt x="8" y="10"/>
                    <a:pt x="9" y="14"/>
                    <a:pt x="9" y="15"/>
                  </a:cubicBezTo>
                  <a:cubicBezTo>
                    <a:pt x="8" y="19"/>
                    <a:pt x="2" y="19"/>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1" name="Freeform 2261">
              <a:extLst>
                <a:ext uri="{FF2B5EF4-FFF2-40B4-BE49-F238E27FC236}">
                  <a16:creationId xmlns:a16="http://schemas.microsoft.com/office/drawing/2014/main" id="{116A3276-9286-7CD6-55B5-11C6A75007C7}"/>
                </a:ext>
              </a:extLst>
            </p:cNvPr>
            <p:cNvSpPr>
              <a:spLocks/>
            </p:cNvSpPr>
            <p:nvPr/>
          </p:nvSpPr>
          <p:spPr bwMode="auto">
            <a:xfrm>
              <a:off x="3705" y="2390"/>
              <a:ext cx="27" cy="53"/>
            </a:xfrm>
            <a:custGeom>
              <a:avLst/>
              <a:gdLst>
                <a:gd name="T0" fmla="*/ 44 w 13"/>
                <a:gd name="T1" fmla="*/ 20 h 24"/>
                <a:gd name="T2" fmla="*/ 81 w 13"/>
                <a:gd name="T3" fmla="*/ 97 h 24"/>
                <a:gd name="T4" fmla="*/ 108 w 13"/>
                <a:gd name="T5" fmla="*/ 214 h 24"/>
                <a:gd name="T6" fmla="*/ 0 w 13"/>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5" y="2"/>
                  </a:moveTo>
                  <a:cubicBezTo>
                    <a:pt x="8" y="0"/>
                    <a:pt x="9" y="7"/>
                    <a:pt x="9" y="9"/>
                  </a:cubicBezTo>
                  <a:cubicBezTo>
                    <a:pt x="10" y="12"/>
                    <a:pt x="13" y="17"/>
                    <a:pt x="12" y="20"/>
                  </a:cubicBezTo>
                  <a:cubicBezTo>
                    <a:pt x="10" y="24"/>
                    <a:pt x="3" y="23"/>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2" name="Freeform 2262">
              <a:extLst>
                <a:ext uri="{FF2B5EF4-FFF2-40B4-BE49-F238E27FC236}">
                  <a16:creationId xmlns:a16="http://schemas.microsoft.com/office/drawing/2014/main" id="{3DDAEE29-5A92-1A9A-9ADA-90AE736C78B0}"/>
                </a:ext>
              </a:extLst>
            </p:cNvPr>
            <p:cNvSpPr>
              <a:spLocks/>
            </p:cNvSpPr>
            <p:nvPr/>
          </p:nvSpPr>
          <p:spPr bwMode="auto">
            <a:xfrm>
              <a:off x="3714" y="2439"/>
              <a:ext cx="16" cy="43"/>
            </a:xfrm>
            <a:custGeom>
              <a:avLst/>
              <a:gdLst>
                <a:gd name="T0" fmla="*/ 40 w 8"/>
                <a:gd name="T1" fmla="*/ 0 h 20"/>
                <a:gd name="T2" fmla="*/ 56 w 8"/>
                <a:gd name="T3" fmla="*/ 88 h 20"/>
                <a:gd name="T4" fmla="*/ 64 w 8"/>
                <a:gd name="T5" fmla="*/ 172 h 20"/>
                <a:gd name="T6" fmla="*/ 0 w 8"/>
                <a:gd name="T7" fmla="*/ 189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0">
                  <a:moveTo>
                    <a:pt x="5" y="0"/>
                  </a:moveTo>
                  <a:cubicBezTo>
                    <a:pt x="6" y="3"/>
                    <a:pt x="6" y="6"/>
                    <a:pt x="7" y="9"/>
                  </a:cubicBezTo>
                  <a:cubicBezTo>
                    <a:pt x="7" y="11"/>
                    <a:pt x="8" y="15"/>
                    <a:pt x="8" y="17"/>
                  </a:cubicBezTo>
                  <a:cubicBezTo>
                    <a:pt x="7" y="19"/>
                    <a:pt x="2" y="20"/>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3" name="Freeform 2263">
              <a:extLst>
                <a:ext uri="{FF2B5EF4-FFF2-40B4-BE49-F238E27FC236}">
                  <a16:creationId xmlns:a16="http://schemas.microsoft.com/office/drawing/2014/main" id="{151B1672-00F6-9197-9BC1-35217F39075D}"/>
                </a:ext>
              </a:extLst>
            </p:cNvPr>
            <p:cNvSpPr>
              <a:spLocks/>
            </p:cNvSpPr>
            <p:nvPr/>
          </p:nvSpPr>
          <p:spPr bwMode="auto">
            <a:xfrm>
              <a:off x="3720" y="2480"/>
              <a:ext cx="18" cy="53"/>
            </a:xfrm>
            <a:custGeom>
              <a:avLst/>
              <a:gdLst>
                <a:gd name="T0" fmla="*/ 32 w 9"/>
                <a:gd name="T1" fmla="*/ 0 h 24"/>
                <a:gd name="T2" fmla="*/ 56 w 9"/>
                <a:gd name="T3" fmla="*/ 141 h 24"/>
                <a:gd name="T4" fmla="*/ 64 w 9"/>
                <a:gd name="T5" fmla="*/ 225 h 24"/>
                <a:gd name="T6" fmla="*/ 0 w 9"/>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4">
                  <a:moveTo>
                    <a:pt x="4" y="0"/>
                  </a:moveTo>
                  <a:cubicBezTo>
                    <a:pt x="5" y="4"/>
                    <a:pt x="6" y="9"/>
                    <a:pt x="7" y="13"/>
                  </a:cubicBezTo>
                  <a:cubicBezTo>
                    <a:pt x="7" y="15"/>
                    <a:pt x="9" y="19"/>
                    <a:pt x="8" y="21"/>
                  </a:cubicBezTo>
                  <a:cubicBezTo>
                    <a:pt x="7" y="23"/>
                    <a:pt x="2" y="23"/>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4" name="Freeform 2264">
              <a:extLst>
                <a:ext uri="{FF2B5EF4-FFF2-40B4-BE49-F238E27FC236}">
                  <a16:creationId xmlns:a16="http://schemas.microsoft.com/office/drawing/2014/main" id="{A5D4DF81-AC06-DE7E-6374-70FB2F009FE5}"/>
                </a:ext>
              </a:extLst>
            </p:cNvPr>
            <p:cNvSpPr>
              <a:spLocks/>
            </p:cNvSpPr>
            <p:nvPr/>
          </p:nvSpPr>
          <p:spPr bwMode="auto">
            <a:xfrm>
              <a:off x="3740" y="2419"/>
              <a:ext cx="29" cy="33"/>
            </a:xfrm>
            <a:custGeom>
              <a:avLst/>
              <a:gdLst>
                <a:gd name="T0" fmla="*/ 17 w 14"/>
                <a:gd name="T1" fmla="*/ 0 h 15"/>
                <a:gd name="T2" fmla="*/ 0 w 14"/>
                <a:gd name="T3" fmla="*/ 20 h 15"/>
                <a:gd name="T4" fmla="*/ 17 w 14"/>
                <a:gd name="T5" fmla="*/ 125 h 15"/>
                <a:gd name="T6" fmla="*/ 124 w 14"/>
                <a:gd name="T7" fmla="*/ 141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5">
                  <a:moveTo>
                    <a:pt x="2" y="0"/>
                  </a:moveTo>
                  <a:cubicBezTo>
                    <a:pt x="0" y="0"/>
                    <a:pt x="0" y="1"/>
                    <a:pt x="0" y="2"/>
                  </a:cubicBezTo>
                  <a:cubicBezTo>
                    <a:pt x="0" y="4"/>
                    <a:pt x="1" y="10"/>
                    <a:pt x="2" y="12"/>
                  </a:cubicBezTo>
                  <a:cubicBezTo>
                    <a:pt x="4" y="15"/>
                    <a:pt x="11" y="15"/>
                    <a:pt x="14"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5" name="Freeform 2265">
              <a:extLst>
                <a:ext uri="{FF2B5EF4-FFF2-40B4-BE49-F238E27FC236}">
                  <a16:creationId xmlns:a16="http://schemas.microsoft.com/office/drawing/2014/main" id="{47D7DF2D-53A6-E5F9-912C-0B6CC803C734}"/>
                </a:ext>
              </a:extLst>
            </p:cNvPr>
            <p:cNvSpPr>
              <a:spLocks/>
            </p:cNvSpPr>
            <p:nvPr/>
          </p:nvSpPr>
          <p:spPr bwMode="auto">
            <a:xfrm>
              <a:off x="3752" y="2452"/>
              <a:ext cx="25" cy="41"/>
            </a:xfrm>
            <a:custGeom>
              <a:avLst/>
              <a:gdLst>
                <a:gd name="T0" fmla="*/ 0 w 12"/>
                <a:gd name="T1" fmla="*/ 0 h 19"/>
                <a:gd name="T2" fmla="*/ 17 w 12"/>
                <a:gd name="T3" fmla="*/ 101 h 19"/>
                <a:gd name="T4" fmla="*/ 44 w 12"/>
                <a:gd name="T5" fmla="*/ 190 h 19"/>
                <a:gd name="T6" fmla="*/ 108 w 12"/>
                <a:gd name="T7" fmla="*/ 164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9">
                  <a:moveTo>
                    <a:pt x="0" y="0"/>
                  </a:moveTo>
                  <a:cubicBezTo>
                    <a:pt x="0" y="4"/>
                    <a:pt x="1" y="7"/>
                    <a:pt x="2" y="10"/>
                  </a:cubicBezTo>
                  <a:cubicBezTo>
                    <a:pt x="3" y="12"/>
                    <a:pt x="3" y="18"/>
                    <a:pt x="5" y="19"/>
                  </a:cubicBezTo>
                  <a:cubicBezTo>
                    <a:pt x="6" y="19"/>
                    <a:pt x="10" y="17"/>
                    <a:pt x="12"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6" name="Freeform 2266">
              <a:extLst>
                <a:ext uri="{FF2B5EF4-FFF2-40B4-BE49-F238E27FC236}">
                  <a16:creationId xmlns:a16="http://schemas.microsoft.com/office/drawing/2014/main" id="{4628C3A3-35C7-2194-7AFB-032C88EC3B35}"/>
                </a:ext>
              </a:extLst>
            </p:cNvPr>
            <p:cNvSpPr>
              <a:spLocks/>
            </p:cNvSpPr>
            <p:nvPr/>
          </p:nvSpPr>
          <p:spPr bwMode="auto">
            <a:xfrm>
              <a:off x="3761" y="2410"/>
              <a:ext cx="6" cy="37"/>
            </a:xfrm>
            <a:custGeom>
              <a:avLst/>
              <a:gdLst>
                <a:gd name="T0" fmla="*/ 0 w 3"/>
                <a:gd name="T1" fmla="*/ 0 h 17"/>
                <a:gd name="T2" fmla="*/ 24 w 3"/>
                <a:gd name="T3" fmla="*/ 176 h 17"/>
                <a:gd name="T4" fmla="*/ 0 60000 65536"/>
                <a:gd name="T5" fmla="*/ 0 60000 65536"/>
              </a:gdLst>
              <a:ahLst/>
              <a:cxnLst>
                <a:cxn ang="T4">
                  <a:pos x="T0" y="T1"/>
                </a:cxn>
                <a:cxn ang="T5">
                  <a:pos x="T2" y="T3"/>
                </a:cxn>
              </a:cxnLst>
              <a:rect l="0" t="0" r="r" b="b"/>
              <a:pathLst>
                <a:path w="3" h="17">
                  <a:moveTo>
                    <a:pt x="0" y="0"/>
                  </a:moveTo>
                  <a:cubicBezTo>
                    <a:pt x="1" y="6"/>
                    <a:pt x="2" y="12"/>
                    <a:pt x="3"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7" name="Freeform 2267">
              <a:extLst>
                <a:ext uri="{FF2B5EF4-FFF2-40B4-BE49-F238E27FC236}">
                  <a16:creationId xmlns:a16="http://schemas.microsoft.com/office/drawing/2014/main" id="{9D9E7EDE-9133-9DB8-BE16-7205231D832B}"/>
                </a:ext>
              </a:extLst>
            </p:cNvPr>
            <p:cNvSpPr>
              <a:spLocks/>
            </p:cNvSpPr>
            <p:nvPr/>
          </p:nvSpPr>
          <p:spPr bwMode="auto">
            <a:xfrm>
              <a:off x="3767" y="2450"/>
              <a:ext cx="10" cy="37"/>
            </a:xfrm>
            <a:custGeom>
              <a:avLst/>
              <a:gdLst>
                <a:gd name="T0" fmla="*/ 0 w 5"/>
                <a:gd name="T1" fmla="*/ 0 h 17"/>
                <a:gd name="T2" fmla="*/ 32 w 5"/>
                <a:gd name="T3" fmla="*/ 176 h 17"/>
                <a:gd name="T4" fmla="*/ 0 60000 65536"/>
                <a:gd name="T5" fmla="*/ 0 60000 65536"/>
              </a:gdLst>
              <a:ahLst/>
              <a:cxnLst>
                <a:cxn ang="T4">
                  <a:pos x="T0" y="T1"/>
                </a:cxn>
                <a:cxn ang="T5">
                  <a:pos x="T2" y="T3"/>
                </a:cxn>
              </a:cxnLst>
              <a:rect l="0" t="0" r="r" b="b"/>
              <a:pathLst>
                <a:path w="5" h="17">
                  <a:moveTo>
                    <a:pt x="0" y="0"/>
                  </a:moveTo>
                  <a:cubicBezTo>
                    <a:pt x="1" y="5"/>
                    <a:pt x="5" y="13"/>
                    <a:pt x="4"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8" name="Freeform 2268">
              <a:extLst>
                <a:ext uri="{FF2B5EF4-FFF2-40B4-BE49-F238E27FC236}">
                  <a16:creationId xmlns:a16="http://schemas.microsoft.com/office/drawing/2014/main" id="{0D24F967-9930-56EC-7CE3-C576C71D4386}"/>
                </a:ext>
              </a:extLst>
            </p:cNvPr>
            <p:cNvSpPr>
              <a:spLocks/>
            </p:cNvSpPr>
            <p:nvPr/>
          </p:nvSpPr>
          <p:spPr bwMode="auto">
            <a:xfrm>
              <a:off x="3763" y="2487"/>
              <a:ext cx="30" cy="65"/>
            </a:xfrm>
            <a:custGeom>
              <a:avLst/>
              <a:gdLst>
                <a:gd name="T0" fmla="*/ 56 w 15"/>
                <a:gd name="T1" fmla="*/ 0 h 30"/>
                <a:gd name="T2" fmla="*/ 112 w 15"/>
                <a:gd name="T3" fmla="*/ 141 h 30"/>
                <a:gd name="T4" fmla="*/ 80 w 15"/>
                <a:gd name="T5" fmla="*/ 245 h 30"/>
                <a:gd name="T6" fmla="*/ 0 w 15"/>
                <a:gd name="T7" fmla="*/ 4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30">
                  <a:moveTo>
                    <a:pt x="7" y="0"/>
                  </a:moveTo>
                  <a:cubicBezTo>
                    <a:pt x="9" y="5"/>
                    <a:pt x="12" y="9"/>
                    <a:pt x="14" y="14"/>
                  </a:cubicBezTo>
                  <a:cubicBezTo>
                    <a:pt x="15" y="17"/>
                    <a:pt x="13" y="22"/>
                    <a:pt x="10" y="24"/>
                  </a:cubicBezTo>
                  <a:cubicBezTo>
                    <a:pt x="4" y="30"/>
                    <a:pt x="2" y="7"/>
                    <a:pt x="0"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79" name="Freeform 2269">
              <a:extLst>
                <a:ext uri="{FF2B5EF4-FFF2-40B4-BE49-F238E27FC236}">
                  <a16:creationId xmlns:a16="http://schemas.microsoft.com/office/drawing/2014/main" id="{52FE1055-96AB-838F-8056-4F200DEDFD5B}"/>
                </a:ext>
              </a:extLst>
            </p:cNvPr>
            <p:cNvSpPr>
              <a:spLocks/>
            </p:cNvSpPr>
            <p:nvPr/>
          </p:nvSpPr>
          <p:spPr bwMode="auto">
            <a:xfrm>
              <a:off x="3711" y="2371"/>
              <a:ext cx="21" cy="9"/>
            </a:xfrm>
            <a:custGeom>
              <a:avLst/>
              <a:gdLst>
                <a:gd name="T0" fmla="*/ 0 w 10"/>
                <a:gd name="T1" fmla="*/ 36 h 4"/>
                <a:gd name="T2" fmla="*/ 92 w 10"/>
                <a:gd name="T3" fmla="*/ 0 h 4"/>
                <a:gd name="T4" fmla="*/ 0 60000 65536"/>
                <a:gd name="T5" fmla="*/ 0 60000 65536"/>
              </a:gdLst>
              <a:ahLst/>
              <a:cxnLst>
                <a:cxn ang="T4">
                  <a:pos x="T0" y="T1"/>
                </a:cxn>
                <a:cxn ang="T5">
                  <a:pos x="T2" y="T3"/>
                </a:cxn>
              </a:cxnLst>
              <a:rect l="0" t="0" r="r" b="b"/>
              <a:pathLst>
                <a:path w="10" h="4">
                  <a:moveTo>
                    <a:pt x="0" y="3"/>
                  </a:moveTo>
                  <a:cubicBezTo>
                    <a:pt x="3" y="4"/>
                    <a:pt x="8"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0" name="Freeform 2270">
              <a:extLst>
                <a:ext uri="{FF2B5EF4-FFF2-40B4-BE49-F238E27FC236}">
                  <a16:creationId xmlns:a16="http://schemas.microsoft.com/office/drawing/2014/main" id="{53DAEF1F-E90E-E9C4-F3B1-B2D4FA30F441}"/>
                </a:ext>
              </a:extLst>
            </p:cNvPr>
            <p:cNvSpPr>
              <a:spLocks/>
            </p:cNvSpPr>
            <p:nvPr/>
          </p:nvSpPr>
          <p:spPr bwMode="auto">
            <a:xfrm>
              <a:off x="3730" y="2419"/>
              <a:ext cx="12" cy="4"/>
            </a:xfrm>
            <a:custGeom>
              <a:avLst/>
              <a:gdLst>
                <a:gd name="T0" fmla="*/ 0 w 6"/>
                <a:gd name="T1" fmla="*/ 8 h 2"/>
                <a:gd name="T2" fmla="*/ 48 w 6"/>
                <a:gd name="T3" fmla="*/ 0 h 2"/>
                <a:gd name="T4" fmla="*/ 0 60000 65536"/>
                <a:gd name="T5" fmla="*/ 0 60000 65536"/>
              </a:gdLst>
              <a:ahLst/>
              <a:cxnLst>
                <a:cxn ang="T4">
                  <a:pos x="T0" y="T1"/>
                </a:cxn>
                <a:cxn ang="T5">
                  <a:pos x="T2" y="T3"/>
                </a:cxn>
              </a:cxnLst>
              <a:rect l="0" t="0" r="r" b="b"/>
              <a:pathLst>
                <a:path w="6" h="2">
                  <a:moveTo>
                    <a:pt x="0" y="1"/>
                  </a:moveTo>
                  <a:cubicBezTo>
                    <a:pt x="2" y="2"/>
                    <a:pt x="4" y="1"/>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1" name="Freeform 2271">
              <a:extLst>
                <a:ext uri="{FF2B5EF4-FFF2-40B4-BE49-F238E27FC236}">
                  <a16:creationId xmlns:a16="http://schemas.microsoft.com/office/drawing/2014/main" id="{12028124-0B17-D66E-3247-2F01FEAB9EE2}"/>
                </a:ext>
              </a:extLst>
            </p:cNvPr>
            <p:cNvSpPr>
              <a:spLocks/>
            </p:cNvSpPr>
            <p:nvPr/>
          </p:nvSpPr>
          <p:spPr bwMode="auto">
            <a:xfrm>
              <a:off x="3718" y="2377"/>
              <a:ext cx="4" cy="16"/>
            </a:xfrm>
            <a:custGeom>
              <a:avLst/>
              <a:gdLst>
                <a:gd name="T0" fmla="*/ 16 w 2"/>
                <a:gd name="T1" fmla="*/ 0 h 7"/>
                <a:gd name="T2" fmla="*/ 8 w 2"/>
                <a:gd name="T3" fmla="*/ 85 h 7"/>
                <a:gd name="T4" fmla="*/ 0 60000 65536"/>
                <a:gd name="T5" fmla="*/ 0 60000 65536"/>
              </a:gdLst>
              <a:ahLst/>
              <a:cxnLst>
                <a:cxn ang="T4">
                  <a:pos x="T0" y="T1"/>
                </a:cxn>
                <a:cxn ang="T5">
                  <a:pos x="T2" y="T3"/>
                </a:cxn>
              </a:cxnLst>
              <a:rect l="0" t="0" r="r" b="b"/>
              <a:pathLst>
                <a:path w="2" h="7">
                  <a:moveTo>
                    <a:pt x="2" y="0"/>
                  </a:moveTo>
                  <a:cubicBezTo>
                    <a:pt x="0" y="1"/>
                    <a:pt x="0" y="6"/>
                    <a:pt x="1"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2" name="Freeform 2272">
              <a:extLst>
                <a:ext uri="{FF2B5EF4-FFF2-40B4-BE49-F238E27FC236}">
                  <a16:creationId xmlns:a16="http://schemas.microsoft.com/office/drawing/2014/main" id="{D9A1B51C-22D9-289F-F22F-B844747139D2}"/>
                </a:ext>
              </a:extLst>
            </p:cNvPr>
            <p:cNvSpPr>
              <a:spLocks/>
            </p:cNvSpPr>
            <p:nvPr/>
          </p:nvSpPr>
          <p:spPr bwMode="auto">
            <a:xfrm>
              <a:off x="3730" y="2465"/>
              <a:ext cx="22" cy="13"/>
            </a:xfrm>
            <a:custGeom>
              <a:avLst/>
              <a:gdLst>
                <a:gd name="T0" fmla="*/ 0 w 11"/>
                <a:gd name="T1" fmla="*/ 20 h 6"/>
                <a:gd name="T2" fmla="*/ 88 w 11"/>
                <a:gd name="T3" fmla="*/ 0 h 6"/>
                <a:gd name="T4" fmla="*/ 0 60000 65536"/>
                <a:gd name="T5" fmla="*/ 0 60000 65536"/>
              </a:gdLst>
              <a:ahLst/>
              <a:cxnLst>
                <a:cxn ang="T4">
                  <a:pos x="T0" y="T1"/>
                </a:cxn>
                <a:cxn ang="T5">
                  <a:pos x="T2" y="T3"/>
                </a:cxn>
              </a:cxnLst>
              <a:rect l="0" t="0" r="r" b="b"/>
              <a:pathLst>
                <a:path w="11" h="6">
                  <a:moveTo>
                    <a:pt x="0" y="2"/>
                  </a:moveTo>
                  <a:cubicBezTo>
                    <a:pt x="3" y="6"/>
                    <a:pt x="8" y="1"/>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3" name="Freeform 2273">
              <a:extLst>
                <a:ext uri="{FF2B5EF4-FFF2-40B4-BE49-F238E27FC236}">
                  <a16:creationId xmlns:a16="http://schemas.microsoft.com/office/drawing/2014/main" id="{49A71EBA-3C8C-B8C3-4BBE-27335F6ECE75}"/>
                </a:ext>
              </a:extLst>
            </p:cNvPr>
            <p:cNvSpPr>
              <a:spLocks/>
            </p:cNvSpPr>
            <p:nvPr/>
          </p:nvSpPr>
          <p:spPr bwMode="auto">
            <a:xfrm>
              <a:off x="3730" y="2428"/>
              <a:ext cx="10" cy="8"/>
            </a:xfrm>
            <a:custGeom>
              <a:avLst/>
              <a:gdLst>
                <a:gd name="T0" fmla="*/ 0 w 5"/>
                <a:gd name="T1" fmla="*/ 32 h 4"/>
                <a:gd name="T2" fmla="*/ 40 w 5"/>
                <a:gd name="T3" fmla="*/ 8 h 4"/>
                <a:gd name="T4" fmla="*/ 0 60000 65536"/>
                <a:gd name="T5" fmla="*/ 0 60000 65536"/>
              </a:gdLst>
              <a:ahLst/>
              <a:cxnLst>
                <a:cxn ang="T4">
                  <a:pos x="T0" y="T1"/>
                </a:cxn>
                <a:cxn ang="T5">
                  <a:pos x="T2" y="T3"/>
                </a:cxn>
              </a:cxnLst>
              <a:rect l="0" t="0" r="r" b="b"/>
              <a:pathLst>
                <a:path w="5" h="4">
                  <a:moveTo>
                    <a:pt x="0" y="4"/>
                  </a:moveTo>
                  <a:cubicBezTo>
                    <a:pt x="1" y="2"/>
                    <a:pt x="3" y="0"/>
                    <a:pt x="5"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4" name="Freeform 2274">
              <a:extLst>
                <a:ext uri="{FF2B5EF4-FFF2-40B4-BE49-F238E27FC236}">
                  <a16:creationId xmlns:a16="http://schemas.microsoft.com/office/drawing/2014/main" id="{B83879C2-9B5B-B936-C7CE-89CF89EC4C5A}"/>
                </a:ext>
              </a:extLst>
            </p:cNvPr>
            <p:cNvSpPr>
              <a:spLocks/>
            </p:cNvSpPr>
            <p:nvPr/>
          </p:nvSpPr>
          <p:spPr bwMode="auto">
            <a:xfrm>
              <a:off x="3736" y="2511"/>
              <a:ext cx="31" cy="13"/>
            </a:xfrm>
            <a:custGeom>
              <a:avLst/>
              <a:gdLst>
                <a:gd name="T0" fmla="*/ 0 w 15"/>
                <a:gd name="T1" fmla="*/ 33 h 6"/>
                <a:gd name="T2" fmla="*/ 132 w 15"/>
                <a:gd name="T3" fmla="*/ 0 h 6"/>
                <a:gd name="T4" fmla="*/ 0 60000 65536"/>
                <a:gd name="T5" fmla="*/ 0 60000 65536"/>
              </a:gdLst>
              <a:ahLst/>
              <a:cxnLst>
                <a:cxn ang="T4">
                  <a:pos x="T0" y="T1"/>
                </a:cxn>
                <a:cxn ang="T5">
                  <a:pos x="T2" y="T3"/>
                </a:cxn>
              </a:cxnLst>
              <a:rect l="0" t="0" r="r" b="b"/>
              <a:pathLst>
                <a:path w="15" h="6">
                  <a:moveTo>
                    <a:pt x="0" y="3"/>
                  </a:moveTo>
                  <a:cubicBezTo>
                    <a:pt x="5" y="6"/>
                    <a:pt x="11" y="3"/>
                    <a:pt x="1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5" name="Freeform 2275">
              <a:extLst>
                <a:ext uri="{FF2B5EF4-FFF2-40B4-BE49-F238E27FC236}">
                  <a16:creationId xmlns:a16="http://schemas.microsoft.com/office/drawing/2014/main" id="{FC316393-1658-93A3-8E9A-4A3C8E21902E}"/>
                </a:ext>
              </a:extLst>
            </p:cNvPr>
            <p:cNvSpPr>
              <a:spLocks/>
            </p:cNvSpPr>
            <p:nvPr/>
          </p:nvSpPr>
          <p:spPr bwMode="auto">
            <a:xfrm>
              <a:off x="3718" y="2331"/>
              <a:ext cx="12" cy="11"/>
            </a:xfrm>
            <a:custGeom>
              <a:avLst/>
              <a:gdLst>
                <a:gd name="T0" fmla="*/ 0 w 6"/>
                <a:gd name="T1" fmla="*/ 20 h 5"/>
                <a:gd name="T2" fmla="*/ 48 w 6"/>
                <a:gd name="T3" fmla="*/ 53 h 5"/>
                <a:gd name="T4" fmla="*/ 0 60000 65536"/>
                <a:gd name="T5" fmla="*/ 0 60000 65536"/>
              </a:gdLst>
              <a:ahLst/>
              <a:cxnLst>
                <a:cxn ang="T4">
                  <a:pos x="T0" y="T1"/>
                </a:cxn>
                <a:cxn ang="T5">
                  <a:pos x="T2" y="T3"/>
                </a:cxn>
              </a:cxnLst>
              <a:rect l="0" t="0" r="r" b="b"/>
              <a:pathLst>
                <a:path w="6" h="5">
                  <a:moveTo>
                    <a:pt x="0" y="2"/>
                  </a:moveTo>
                  <a:cubicBezTo>
                    <a:pt x="2" y="0"/>
                    <a:pt x="5" y="3"/>
                    <a:pt x="6"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6" name="Freeform 2276">
              <a:extLst>
                <a:ext uri="{FF2B5EF4-FFF2-40B4-BE49-F238E27FC236}">
                  <a16:creationId xmlns:a16="http://schemas.microsoft.com/office/drawing/2014/main" id="{70EDF472-AC81-99D7-D267-A887A36FDF2B}"/>
                </a:ext>
              </a:extLst>
            </p:cNvPr>
            <p:cNvSpPr>
              <a:spLocks/>
            </p:cNvSpPr>
            <p:nvPr/>
          </p:nvSpPr>
          <p:spPr bwMode="auto">
            <a:xfrm>
              <a:off x="3734" y="2526"/>
              <a:ext cx="16" cy="61"/>
            </a:xfrm>
            <a:custGeom>
              <a:avLst/>
              <a:gdLst>
                <a:gd name="T0" fmla="*/ 8 w 8"/>
                <a:gd name="T1" fmla="*/ 0 h 28"/>
                <a:gd name="T2" fmla="*/ 64 w 8"/>
                <a:gd name="T3" fmla="*/ 237 h 28"/>
                <a:gd name="T4" fmla="*/ 0 w 8"/>
                <a:gd name="T5" fmla="*/ 290 h 28"/>
                <a:gd name="T6" fmla="*/ 0 60000 65536"/>
                <a:gd name="T7" fmla="*/ 0 60000 65536"/>
                <a:gd name="T8" fmla="*/ 0 60000 65536"/>
              </a:gdLst>
              <a:ahLst/>
              <a:cxnLst>
                <a:cxn ang="T6">
                  <a:pos x="T0" y="T1"/>
                </a:cxn>
                <a:cxn ang="T7">
                  <a:pos x="T2" y="T3"/>
                </a:cxn>
                <a:cxn ang="T8">
                  <a:pos x="T4" y="T5"/>
                </a:cxn>
              </a:cxnLst>
              <a:rect l="0" t="0" r="r" b="b"/>
              <a:pathLst>
                <a:path w="8" h="28">
                  <a:moveTo>
                    <a:pt x="1" y="0"/>
                  </a:moveTo>
                  <a:cubicBezTo>
                    <a:pt x="4" y="7"/>
                    <a:pt x="6" y="16"/>
                    <a:pt x="8" y="23"/>
                  </a:cubicBezTo>
                  <a:cubicBezTo>
                    <a:pt x="7" y="28"/>
                    <a:pt x="1" y="28"/>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7" name="Freeform 2277">
              <a:extLst>
                <a:ext uri="{FF2B5EF4-FFF2-40B4-BE49-F238E27FC236}">
                  <a16:creationId xmlns:a16="http://schemas.microsoft.com/office/drawing/2014/main" id="{823BFED5-2410-6C1D-DA58-2CDDEA2F5A49}"/>
                </a:ext>
              </a:extLst>
            </p:cNvPr>
            <p:cNvSpPr>
              <a:spLocks/>
            </p:cNvSpPr>
            <p:nvPr/>
          </p:nvSpPr>
          <p:spPr bwMode="auto">
            <a:xfrm>
              <a:off x="3746" y="2581"/>
              <a:ext cx="19" cy="67"/>
            </a:xfrm>
            <a:custGeom>
              <a:avLst/>
              <a:gdLst>
                <a:gd name="T0" fmla="*/ 17 w 9"/>
                <a:gd name="T1" fmla="*/ 0 h 31"/>
                <a:gd name="T2" fmla="*/ 49 w 9"/>
                <a:gd name="T3" fmla="*/ 69 h 31"/>
                <a:gd name="T4" fmla="*/ 76 w 9"/>
                <a:gd name="T5" fmla="*/ 192 h 31"/>
                <a:gd name="T6" fmla="*/ 76 w 9"/>
                <a:gd name="T7" fmla="*/ 262 h 31"/>
                <a:gd name="T8" fmla="*/ 0 w 9"/>
                <a:gd name="T9" fmla="*/ 313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31">
                  <a:moveTo>
                    <a:pt x="2" y="0"/>
                  </a:moveTo>
                  <a:cubicBezTo>
                    <a:pt x="4" y="2"/>
                    <a:pt x="4" y="5"/>
                    <a:pt x="5" y="7"/>
                  </a:cubicBezTo>
                  <a:cubicBezTo>
                    <a:pt x="5" y="11"/>
                    <a:pt x="7" y="15"/>
                    <a:pt x="8" y="19"/>
                  </a:cubicBezTo>
                  <a:cubicBezTo>
                    <a:pt x="9" y="22"/>
                    <a:pt x="9" y="24"/>
                    <a:pt x="8" y="26"/>
                  </a:cubicBezTo>
                  <a:cubicBezTo>
                    <a:pt x="7" y="28"/>
                    <a:pt x="1" y="31"/>
                    <a:pt x="0"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8" name="Freeform 2278">
              <a:extLst>
                <a:ext uri="{FF2B5EF4-FFF2-40B4-BE49-F238E27FC236}">
                  <a16:creationId xmlns:a16="http://schemas.microsoft.com/office/drawing/2014/main" id="{0C202FA5-6DAB-AB73-07DC-9EFD6A176180}"/>
                </a:ext>
              </a:extLst>
            </p:cNvPr>
            <p:cNvSpPr>
              <a:spLocks/>
            </p:cNvSpPr>
            <p:nvPr/>
          </p:nvSpPr>
          <p:spPr bwMode="auto">
            <a:xfrm>
              <a:off x="3759" y="2638"/>
              <a:ext cx="14" cy="56"/>
            </a:xfrm>
            <a:custGeom>
              <a:avLst/>
              <a:gdLst>
                <a:gd name="T0" fmla="*/ 16 w 7"/>
                <a:gd name="T1" fmla="*/ 0 h 26"/>
                <a:gd name="T2" fmla="*/ 56 w 7"/>
                <a:gd name="T3" fmla="*/ 190 h 26"/>
                <a:gd name="T4" fmla="*/ 56 w 7"/>
                <a:gd name="T5" fmla="*/ 241 h 26"/>
                <a:gd name="T6" fmla="*/ 0 w 7"/>
                <a:gd name="T7" fmla="*/ 261 h 26"/>
                <a:gd name="T8" fmla="*/ 0 w 7"/>
                <a:gd name="T9" fmla="*/ 261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 h="26">
                  <a:moveTo>
                    <a:pt x="2" y="0"/>
                  </a:moveTo>
                  <a:cubicBezTo>
                    <a:pt x="4" y="7"/>
                    <a:pt x="6" y="12"/>
                    <a:pt x="7" y="19"/>
                  </a:cubicBezTo>
                  <a:cubicBezTo>
                    <a:pt x="7" y="20"/>
                    <a:pt x="7" y="22"/>
                    <a:pt x="7" y="24"/>
                  </a:cubicBezTo>
                  <a:cubicBezTo>
                    <a:pt x="6" y="25"/>
                    <a:pt x="2" y="26"/>
                    <a:pt x="0" y="26"/>
                  </a:cubicBezTo>
                  <a:cubicBezTo>
                    <a:pt x="0" y="26"/>
                    <a:pt x="0" y="26"/>
                    <a:pt x="0"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89" name="Freeform 2279">
              <a:extLst>
                <a:ext uri="{FF2B5EF4-FFF2-40B4-BE49-F238E27FC236}">
                  <a16:creationId xmlns:a16="http://schemas.microsoft.com/office/drawing/2014/main" id="{4CEBE9FC-66EB-92C9-4399-9515DD37EC20}"/>
                </a:ext>
              </a:extLst>
            </p:cNvPr>
            <p:cNvSpPr>
              <a:spLocks/>
            </p:cNvSpPr>
            <p:nvPr/>
          </p:nvSpPr>
          <p:spPr bwMode="auto">
            <a:xfrm>
              <a:off x="3767" y="2690"/>
              <a:ext cx="20" cy="53"/>
            </a:xfrm>
            <a:custGeom>
              <a:avLst/>
              <a:gdLst>
                <a:gd name="T0" fmla="*/ 32 w 10"/>
                <a:gd name="T1" fmla="*/ 0 h 24"/>
                <a:gd name="T2" fmla="*/ 72 w 10"/>
                <a:gd name="T3" fmla="*/ 194 h 24"/>
                <a:gd name="T4" fmla="*/ 72 w 10"/>
                <a:gd name="T5" fmla="*/ 239 h 24"/>
                <a:gd name="T6" fmla="*/ 0 w 10"/>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4">
                  <a:moveTo>
                    <a:pt x="4" y="0"/>
                  </a:moveTo>
                  <a:cubicBezTo>
                    <a:pt x="4" y="6"/>
                    <a:pt x="8" y="12"/>
                    <a:pt x="9" y="18"/>
                  </a:cubicBezTo>
                  <a:cubicBezTo>
                    <a:pt x="10" y="20"/>
                    <a:pt x="10" y="20"/>
                    <a:pt x="9" y="22"/>
                  </a:cubicBezTo>
                  <a:cubicBezTo>
                    <a:pt x="8" y="23"/>
                    <a:pt x="1" y="24"/>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0" name="Freeform 2280">
              <a:extLst>
                <a:ext uri="{FF2B5EF4-FFF2-40B4-BE49-F238E27FC236}">
                  <a16:creationId xmlns:a16="http://schemas.microsoft.com/office/drawing/2014/main" id="{AED43726-76DB-0F51-2BEA-915423870B5A}"/>
                </a:ext>
              </a:extLst>
            </p:cNvPr>
            <p:cNvSpPr>
              <a:spLocks/>
            </p:cNvSpPr>
            <p:nvPr/>
          </p:nvSpPr>
          <p:spPr bwMode="auto">
            <a:xfrm>
              <a:off x="3775" y="2738"/>
              <a:ext cx="20" cy="55"/>
            </a:xfrm>
            <a:custGeom>
              <a:avLst/>
              <a:gdLst>
                <a:gd name="T0" fmla="*/ 32 w 10"/>
                <a:gd name="T1" fmla="*/ 0 h 25"/>
                <a:gd name="T2" fmla="*/ 80 w 10"/>
                <a:gd name="T3" fmla="*/ 194 h 25"/>
                <a:gd name="T4" fmla="*/ 0 w 10"/>
                <a:gd name="T5" fmla="*/ 246 h 25"/>
                <a:gd name="T6" fmla="*/ 0 60000 65536"/>
                <a:gd name="T7" fmla="*/ 0 60000 65536"/>
                <a:gd name="T8" fmla="*/ 0 60000 65536"/>
              </a:gdLst>
              <a:ahLst/>
              <a:cxnLst>
                <a:cxn ang="T6">
                  <a:pos x="T0" y="T1"/>
                </a:cxn>
                <a:cxn ang="T7">
                  <a:pos x="T2" y="T3"/>
                </a:cxn>
                <a:cxn ang="T8">
                  <a:pos x="T4" y="T5"/>
                </a:cxn>
              </a:cxnLst>
              <a:rect l="0" t="0" r="r" b="b"/>
              <a:pathLst>
                <a:path w="10" h="25">
                  <a:moveTo>
                    <a:pt x="4" y="0"/>
                  </a:moveTo>
                  <a:cubicBezTo>
                    <a:pt x="6" y="6"/>
                    <a:pt x="10" y="12"/>
                    <a:pt x="10" y="18"/>
                  </a:cubicBezTo>
                  <a:cubicBezTo>
                    <a:pt x="9" y="21"/>
                    <a:pt x="2" y="25"/>
                    <a:pt x="0"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1" name="Freeform 2281">
              <a:extLst>
                <a:ext uri="{FF2B5EF4-FFF2-40B4-BE49-F238E27FC236}">
                  <a16:creationId xmlns:a16="http://schemas.microsoft.com/office/drawing/2014/main" id="{428D7294-830D-84BF-E4BD-6D8AB9A2A935}"/>
                </a:ext>
              </a:extLst>
            </p:cNvPr>
            <p:cNvSpPr>
              <a:spLocks/>
            </p:cNvSpPr>
            <p:nvPr/>
          </p:nvSpPr>
          <p:spPr bwMode="auto">
            <a:xfrm>
              <a:off x="3769" y="2537"/>
              <a:ext cx="26" cy="42"/>
            </a:xfrm>
            <a:custGeom>
              <a:avLst/>
              <a:gdLst>
                <a:gd name="T0" fmla="*/ 80 w 13"/>
                <a:gd name="T1" fmla="*/ 9 h 19"/>
                <a:gd name="T2" fmla="*/ 104 w 13"/>
                <a:gd name="T3" fmla="*/ 141 h 19"/>
                <a:gd name="T4" fmla="*/ 64 w 13"/>
                <a:gd name="T5" fmla="*/ 206 h 19"/>
                <a:gd name="T6" fmla="*/ 8 w 13"/>
                <a:gd name="T7" fmla="*/ 133 h 19"/>
                <a:gd name="T8" fmla="*/ 16 w 13"/>
                <a:gd name="T9" fmla="*/ 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19">
                  <a:moveTo>
                    <a:pt x="10" y="1"/>
                  </a:moveTo>
                  <a:cubicBezTo>
                    <a:pt x="11" y="5"/>
                    <a:pt x="12" y="9"/>
                    <a:pt x="13" y="13"/>
                  </a:cubicBezTo>
                  <a:cubicBezTo>
                    <a:pt x="13" y="18"/>
                    <a:pt x="13" y="19"/>
                    <a:pt x="8" y="19"/>
                  </a:cubicBezTo>
                  <a:cubicBezTo>
                    <a:pt x="3" y="19"/>
                    <a:pt x="3" y="17"/>
                    <a:pt x="1" y="12"/>
                  </a:cubicBezTo>
                  <a:cubicBezTo>
                    <a:pt x="0" y="9"/>
                    <a:pt x="3" y="2"/>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2" name="Freeform 2282">
              <a:extLst>
                <a:ext uri="{FF2B5EF4-FFF2-40B4-BE49-F238E27FC236}">
                  <a16:creationId xmlns:a16="http://schemas.microsoft.com/office/drawing/2014/main" id="{CAE09105-1E16-4CFF-9787-07F3FC68A4DC}"/>
                </a:ext>
              </a:extLst>
            </p:cNvPr>
            <p:cNvSpPr>
              <a:spLocks/>
            </p:cNvSpPr>
            <p:nvPr/>
          </p:nvSpPr>
          <p:spPr bwMode="auto">
            <a:xfrm>
              <a:off x="3752" y="2565"/>
              <a:ext cx="19" cy="5"/>
            </a:xfrm>
            <a:custGeom>
              <a:avLst/>
              <a:gdLst>
                <a:gd name="T0" fmla="*/ 0 w 9"/>
                <a:gd name="T1" fmla="*/ 33 h 2"/>
                <a:gd name="T2" fmla="*/ 84 w 9"/>
                <a:gd name="T3" fmla="*/ 0 h 2"/>
                <a:gd name="T4" fmla="*/ 0 60000 65536"/>
                <a:gd name="T5" fmla="*/ 0 60000 65536"/>
              </a:gdLst>
              <a:ahLst/>
              <a:cxnLst>
                <a:cxn ang="T4">
                  <a:pos x="T0" y="T1"/>
                </a:cxn>
                <a:cxn ang="T5">
                  <a:pos x="T2" y="T3"/>
                </a:cxn>
              </a:cxnLst>
              <a:rect l="0" t="0" r="r" b="b"/>
              <a:pathLst>
                <a:path w="9" h="2">
                  <a:moveTo>
                    <a:pt x="0" y="2"/>
                  </a:moveTo>
                  <a:cubicBezTo>
                    <a:pt x="3" y="2"/>
                    <a:pt x="6"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3" name="Freeform 2283">
              <a:extLst>
                <a:ext uri="{FF2B5EF4-FFF2-40B4-BE49-F238E27FC236}">
                  <a16:creationId xmlns:a16="http://schemas.microsoft.com/office/drawing/2014/main" id="{EC15D974-15ED-11C0-9B3B-451B3DCE4F3D}"/>
                </a:ext>
              </a:extLst>
            </p:cNvPr>
            <p:cNvSpPr>
              <a:spLocks/>
            </p:cNvSpPr>
            <p:nvPr/>
          </p:nvSpPr>
          <p:spPr bwMode="auto">
            <a:xfrm>
              <a:off x="3763" y="2576"/>
              <a:ext cx="22" cy="35"/>
            </a:xfrm>
            <a:custGeom>
              <a:avLst/>
              <a:gdLst>
                <a:gd name="T0" fmla="*/ 56 w 11"/>
                <a:gd name="T1" fmla="*/ 0 h 16"/>
                <a:gd name="T2" fmla="*/ 64 w 11"/>
                <a:gd name="T3" fmla="*/ 133 h 16"/>
                <a:gd name="T4" fmla="*/ 0 w 11"/>
                <a:gd name="T5" fmla="*/ 158 h 16"/>
                <a:gd name="T6" fmla="*/ 0 60000 65536"/>
                <a:gd name="T7" fmla="*/ 0 60000 65536"/>
                <a:gd name="T8" fmla="*/ 0 60000 65536"/>
              </a:gdLst>
              <a:ahLst/>
              <a:cxnLst>
                <a:cxn ang="T6">
                  <a:pos x="T0" y="T1"/>
                </a:cxn>
                <a:cxn ang="T7">
                  <a:pos x="T2" y="T3"/>
                </a:cxn>
                <a:cxn ang="T8">
                  <a:pos x="T4" y="T5"/>
                </a:cxn>
              </a:cxnLst>
              <a:rect l="0" t="0" r="r" b="b"/>
              <a:pathLst>
                <a:path w="11" h="16">
                  <a:moveTo>
                    <a:pt x="7" y="0"/>
                  </a:moveTo>
                  <a:cubicBezTo>
                    <a:pt x="7" y="4"/>
                    <a:pt x="11" y="9"/>
                    <a:pt x="8" y="13"/>
                  </a:cubicBezTo>
                  <a:cubicBezTo>
                    <a:pt x="7" y="15"/>
                    <a:pt x="2" y="16"/>
                    <a:pt x="0"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4" name="Freeform 2284">
              <a:extLst>
                <a:ext uri="{FF2B5EF4-FFF2-40B4-BE49-F238E27FC236}">
                  <a16:creationId xmlns:a16="http://schemas.microsoft.com/office/drawing/2014/main" id="{8876E317-6777-93EB-628D-C9E9F089C075}"/>
                </a:ext>
              </a:extLst>
            </p:cNvPr>
            <p:cNvSpPr>
              <a:spLocks/>
            </p:cNvSpPr>
            <p:nvPr/>
          </p:nvSpPr>
          <p:spPr bwMode="auto">
            <a:xfrm>
              <a:off x="3783" y="2600"/>
              <a:ext cx="23" cy="20"/>
            </a:xfrm>
            <a:custGeom>
              <a:avLst/>
              <a:gdLst>
                <a:gd name="T0" fmla="*/ 0 w 11"/>
                <a:gd name="T1" fmla="*/ 0 h 9"/>
                <a:gd name="T2" fmla="*/ 36 w 11"/>
                <a:gd name="T3" fmla="*/ 89 h 9"/>
                <a:gd name="T4" fmla="*/ 100 w 11"/>
                <a:gd name="T5" fmla="*/ 80 h 9"/>
                <a:gd name="T6" fmla="*/ 0 60000 65536"/>
                <a:gd name="T7" fmla="*/ 0 60000 65536"/>
                <a:gd name="T8" fmla="*/ 0 60000 65536"/>
              </a:gdLst>
              <a:ahLst/>
              <a:cxnLst>
                <a:cxn ang="T6">
                  <a:pos x="T0" y="T1"/>
                </a:cxn>
                <a:cxn ang="T7">
                  <a:pos x="T2" y="T3"/>
                </a:cxn>
                <a:cxn ang="T8">
                  <a:pos x="T4" y="T5"/>
                </a:cxn>
              </a:cxnLst>
              <a:rect l="0" t="0" r="r" b="b"/>
              <a:pathLst>
                <a:path w="11" h="9">
                  <a:moveTo>
                    <a:pt x="0" y="0"/>
                  </a:moveTo>
                  <a:cubicBezTo>
                    <a:pt x="0" y="4"/>
                    <a:pt x="0" y="8"/>
                    <a:pt x="4" y="8"/>
                  </a:cubicBezTo>
                  <a:cubicBezTo>
                    <a:pt x="6" y="9"/>
                    <a:pt x="10" y="7"/>
                    <a:pt x="11"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5" name="Freeform 2285">
              <a:extLst>
                <a:ext uri="{FF2B5EF4-FFF2-40B4-BE49-F238E27FC236}">
                  <a16:creationId xmlns:a16="http://schemas.microsoft.com/office/drawing/2014/main" id="{1DE19B25-8D5B-CF6E-3FFF-CB3D8F9D9E7D}"/>
                </a:ext>
              </a:extLst>
            </p:cNvPr>
            <p:cNvSpPr>
              <a:spLocks/>
            </p:cNvSpPr>
            <p:nvPr/>
          </p:nvSpPr>
          <p:spPr bwMode="auto">
            <a:xfrm>
              <a:off x="3793" y="2618"/>
              <a:ext cx="21" cy="48"/>
            </a:xfrm>
            <a:custGeom>
              <a:avLst/>
              <a:gdLst>
                <a:gd name="T0" fmla="*/ 0 w 10"/>
                <a:gd name="T1" fmla="*/ 0 h 22"/>
                <a:gd name="T2" fmla="*/ 27 w 10"/>
                <a:gd name="T3" fmla="*/ 185 h 22"/>
                <a:gd name="T4" fmla="*/ 92 w 10"/>
                <a:gd name="T5" fmla="*/ 209 h 22"/>
                <a:gd name="T6" fmla="*/ 0 60000 65536"/>
                <a:gd name="T7" fmla="*/ 0 60000 65536"/>
                <a:gd name="T8" fmla="*/ 0 60000 65536"/>
              </a:gdLst>
              <a:ahLst/>
              <a:cxnLst>
                <a:cxn ang="T6">
                  <a:pos x="T0" y="T1"/>
                </a:cxn>
                <a:cxn ang="T7">
                  <a:pos x="T2" y="T3"/>
                </a:cxn>
                <a:cxn ang="T8">
                  <a:pos x="T4" y="T5"/>
                </a:cxn>
              </a:cxnLst>
              <a:rect l="0" t="0" r="r" b="b"/>
              <a:pathLst>
                <a:path w="10" h="22">
                  <a:moveTo>
                    <a:pt x="0" y="0"/>
                  </a:moveTo>
                  <a:cubicBezTo>
                    <a:pt x="2" y="6"/>
                    <a:pt x="1" y="12"/>
                    <a:pt x="3" y="18"/>
                  </a:cubicBezTo>
                  <a:cubicBezTo>
                    <a:pt x="5" y="22"/>
                    <a:pt x="7" y="21"/>
                    <a:pt x="1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6" name="Freeform 2286">
              <a:extLst>
                <a:ext uri="{FF2B5EF4-FFF2-40B4-BE49-F238E27FC236}">
                  <a16:creationId xmlns:a16="http://schemas.microsoft.com/office/drawing/2014/main" id="{F59B4BDE-FC65-A63E-9D1B-38350C9DC33C}"/>
                </a:ext>
              </a:extLst>
            </p:cNvPr>
            <p:cNvSpPr>
              <a:spLocks/>
            </p:cNvSpPr>
            <p:nvPr/>
          </p:nvSpPr>
          <p:spPr bwMode="auto">
            <a:xfrm>
              <a:off x="3800" y="2664"/>
              <a:ext cx="30" cy="50"/>
            </a:xfrm>
            <a:custGeom>
              <a:avLst/>
              <a:gdLst>
                <a:gd name="T0" fmla="*/ 16 w 15"/>
                <a:gd name="T1" fmla="*/ 0 h 23"/>
                <a:gd name="T2" fmla="*/ 16 w 15"/>
                <a:gd name="T3" fmla="*/ 165 h 23"/>
                <a:gd name="T4" fmla="*/ 80 w 15"/>
                <a:gd name="T5" fmla="*/ 193 h 23"/>
                <a:gd name="T6" fmla="*/ 64 w 15"/>
                <a:gd name="T7" fmla="*/ 9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3">
                  <a:moveTo>
                    <a:pt x="2" y="0"/>
                  </a:moveTo>
                  <a:cubicBezTo>
                    <a:pt x="0" y="4"/>
                    <a:pt x="1" y="11"/>
                    <a:pt x="2" y="16"/>
                  </a:cubicBezTo>
                  <a:cubicBezTo>
                    <a:pt x="3" y="21"/>
                    <a:pt x="5" y="23"/>
                    <a:pt x="10" y="19"/>
                  </a:cubicBezTo>
                  <a:cubicBezTo>
                    <a:pt x="15" y="14"/>
                    <a:pt x="9" y="6"/>
                    <a:pt x="8"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7" name="Freeform 2287">
              <a:extLst>
                <a:ext uri="{FF2B5EF4-FFF2-40B4-BE49-F238E27FC236}">
                  <a16:creationId xmlns:a16="http://schemas.microsoft.com/office/drawing/2014/main" id="{73AC6921-8366-A061-02C0-C81306D99970}"/>
                </a:ext>
              </a:extLst>
            </p:cNvPr>
            <p:cNvSpPr>
              <a:spLocks/>
            </p:cNvSpPr>
            <p:nvPr/>
          </p:nvSpPr>
          <p:spPr bwMode="auto">
            <a:xfrm>
              <a:off x="3806" y="2616"/>
              <a:ext cx="10" cy="43"/>
            </a:xfrm>
            <a:custGeom>
              <a:avLst/>
              <a:gdLst>
                <a:gd name="T0" fmla="*/ 0 w 5"/>
                <a:gd name="T1" fmla="*/ 0 h 20"/>
                <a:gd name="T2" fmla="*/ 40 w 5"/>
                <a:gd name="T3" fmla="*/ 198 h 20"/>
                <a:gd name="T4" fmla="*/ 0 60000 65536"/>
                <a:gd name="T5" fmla="*/ 0 60000 65536"/>
              </a:gdLst>
              <a:ahLst/>
              <a:cxnLst>
                <a:cxn ang="T4">
                  <a:pos x="T0" y="T1"/>
                </a:cxn>
                <a:cxn ang="T5">
                  <a:pos x="T2" y="T3"/>
                </a:cxn>
              </a:cxnLst>
              <a:rect l="0" t="0" r="r" b="b"/>
              <a:pathLst>
                <a:path w="5" h="20">
                  <a:moveTo>
                    <a:pt x="0" y="0"/>
                  </a:moveTo>
                  <a:cubicBezTo>
                    <a:pt x="3" y="5"/>
                    <a:pt x="0" y="16"/>
                    <a:pt x="5"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8" name="Freeform 2288">
              <a:extLst>
                <a:ext uri="{FF2B5EF4-FFF2-40B4-BE49-F238E27FC236}">
                  <a16:creationId xmlns:a16="http://schemas.microsoft.com/office/drawing/2014/main" id="{3836D27F-90ED-4F45-5104-A80DB0DC8F43}"/>
                </a:ext>
              </a:extLst>
            </p:cNvPr>
            <p:cNvSpPr>
              <a:spLocks/>
            </p:cNvSpPr>
            <p:nvPr/>
          </p:nvSpPr>
          <p:spPr bwMode="auto">
            <a:xfrm>
              <a:off x="3795" y="2579"/>
              <a:ext cx="11" cy="34"/>
            </a:xfrm>
            <a:custGeom>
              <a:avLst/>
              <a:gdLst>
                <a:gd name="T0" fmla="*/ 0 w 5"/>
                <a:gd name="T1" fmla="*/ 0 h 16"/>
                <a:gd name="T2" fmla="*/ 53 w 5"/>
                <a:gd name="T3" fmla="*/ 153 h 16"/>
                <a:gd name="T4" fmla="*/ 0 60000 65536"/>
                <a:gd name="T5" fmla="*/ 0 60000 65536"/>
              </a:gdLst>
              <a:ahLst/>
              <a:cxnLst>
                <a:cxn ang="T4">
                  <a:pos x="T0" y="T1"/>
                </a:cxn>
                <a:cxn ang="T5">
                  <a:pos x="T2" y="T3"/>
                </a:cxn>
              </a:cxnLst>
              <a:rect l="0" t="0" r="r" b="b"/>
              <a:pathLst>
                <a:path w="5" h="16">
                  <a:moveTo>
                    <a:pt x="0" y="0"/>
                  </a:moveTo>
                  <a:cubicBezTo>
                    <a:pt x="0" y="6"/>
                    <a:pt x="3" y="12"/>
                    <a:pt x="5"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299" name="Freeform 2289">
              <a:extLst>
                <a:ext uri="{FF2B5EF4-FFF2-40B4-BE49-F238E27FC236}">
                  <a16:creationId xmlns:a16="http://schemas.microsoft.com/office/drawing/2014/main" id="{6850A3AA-F41B-FE7E-1ACC-F02FE534FB5B}"/>
                </a:ext>
              </a:extLst>
            </p:cNvPr>
            <p:cNvSpPr>
              <a:spLocks/>
            </p:cNvSpPr>
            <p:nvPr/>
          </p:nvSpPr>
          <p:spPr bwMode="auto">
            <a:xfrm>
              <a:off x="3771" y="2644"/>
              <a:ext cx="24" cy="18"/>
            </a:xfrm>
            <a:custGeom>
              <a:avLst/>
              <a:gdLst>
                <a:gd name="T0" fmla="*/ 0 w 12"/>
                <a:gd name="T1" fmla="*/ 45 h 8"/>
                <a:gd name="T2" fmla="*/ 96 w 12"/>
                <a:gd name="T3" fmla="*/ 0 h 8"/>
                <a:gd name="T4" fmla="*/ 0 60000 65536"/>
                <a:gd name="T5" fmla="*/ 0 60000 65536"/>
              </a:gdLst>
              <a:ahLst/>
              <a:cxnLst>
                <a:cxn ang="T4">
                  <a:pos x="T0" y="T1"/>
                </a:cxn>
                <a:cxn ang="T5">
                  <a:pos x="T2" y="T3"/>
                </a:cxn>
              </a:cxnLst>
              <a:rect l="0" t="0" r="r" b="b"/>
              <a:pathLst>
                <a:path w="12" h="8">
                  <a:moveTo>
                    <a:pt x="0" y="4"/>
                  </a:moveTo>
                  <a:cubicBezTo>
                    <a:pt x="2" y="8"/>
                    <a:pt x="9" y="1"/>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0" name="Freeform 2290">
              <a:extLst>
                <a:ext uri="{FF2B5EF4-FFF2-40B4-BE49-F238E27FC236}">
                  <a16:creationId xmlns:a16="http://schemas.microsoft.com/office/drawing/2014/main" id="{E0155CA9-7563-40F1-0FF3-FE29B34A729A}"/>
                </a:ext>
              </a:extLst>
            </p:cNvPr>
            <p:cNvSpPr>
              <a:spLocks/>
            </p:cNvSpPr>
            <p:nvPr/>
          </p:nvSpPr>
          <p:spPr bwMode="auto">
            <a:xfrm>
              <a:off x="3785" y="2618"/>
              <a:ext cx="8" cy="26"/>
            </a:xfrm>
            <a:custGeom>
              <a:avLst/>
              <a:gdLst>
                <a:gd name="T0" fmla="*/ 0 w 4"/>
                <a:gd name="T1" fmla="*/ 0 h 12"/>
                <a:gd name="T2" fmla="*/ 32 w 4"/>
                <a:gd name="T3" fmla="*/ 121 h 12"/>
                <a:gd name="T4" fmla="*/ 0 60000 65536"/>
                <a:gd name="T5" fmla="*/ 0 60000 65536"/>
              </a:gdLst>
              <a:ahLst/>
              <a:cxnLst>
                <a:cxn ang="T4">
                  <a:pos x="T0" y="T1"/>
                </a:cxn>
                <a:cxn ang="T5">
                  <a:pos x="T2" y="T3"/>
                </a:cxn>
              </a:cxnLst>
              <a:rect l="0" t="0" r="r" b="b"/>
              <a:pathLst>
                <a:path w="4" h="12">
                  <a:moveTo>
                    <a:pt x="0" y="0"/>
                  </a:moveTo>
                  <a:cubicBezTo>
                    <a:pt x="1" y="4"/>
                    <a:pt x="3" y="8"/>
                    <a:pt x="4"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1" name="Freeform 2291">
              <a:extLst>
                <a:ext uri="{FF2B5EF4-FFF2-40B4-BE49-F238E27FC236}">
                  <a16:creationId xmlns:a16="http://schemas.microsoft.com/office/drawing/2014/main" id="{D220F960-C2F2-369C-2910-48326AB83675}"/>
                </a:ext>
              </a:extLst>
            </p:cNvPr>
            <p:cNvSpPr>
              <a:spLocks/>
            </p:cNvSpPr>
            <p:nvPr/>
          </p:nvSpPr>
          <p:spPr bwMode="auto">
            <a:xfrm>
              <a:off x="3775" y="2686"/>
              <a:ext cx="27" cy="13"/>
            </a:xfrm>
            <a:custGeom>
              <a:avLst/>
              <a:gdLst>
                <a:gd name="T0" fmla="*/ 0 w 13"/>
                <a:gd name="T1" fmla="*/ 52 h 6"/>
                <a:gd name="T2" fmla="*/ 116 w 13"/>
                <a:gd name="T3" fmla="*/ 0 h 6"/>
                <a:gd name="T4" fmla="*/ 0 60000 65536"/>
                <a:gd name="T5" fmla="*/ 0 60000 65536"/>
              </a:gdLst>
              <a:ahLst/>
              <a:cxnLst>
                <a:cxn ang="T4">
                  <a:pos x="T0" y="T1"/>
                </a:cxn>
                <a:cxn ang="T5">
                  <a:pos x="T2" y="T3"/>
                </a:cxn>
              </a:cxnLst>
              <a:rect l="0" t="0" r="r" b="b"/>
              <a:pathLst>
                <a:path w="13" h="6">
                  <a:moveTo>
                    <a:pt x="0" y="5"/>
                  </a:moveTo>
                  <a:cubicBezTo>
                    <a:pt x="5" y="6"/>
                    <a:pt x="9" y="3"/>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2" name="Freeform 2292">
              <a:extLst>
                <a:ext uri="{FF2B5EF4-FFF2-40B4-BE49-F238E27FC236}">
                  <a16:creationId xmlns:a16="http://schemas.microsoft.com/office/drawing/2014/main" id="{AC7C549F-9C5A-CEDB-8EDC-F7993B8966A1}"/>
                </a:ext>
              </a:extLst>
            </p:cNvPr>
            <p:cNvSpPr>
              <a:spLocks/>
            </p:cNvSpPr>
            <p:nvPr/>
          </p:nvSpPr>
          <p:spPr bwMode="auto">
            <a:xfrm>
              <a:off x="3769" y="2655"/>
              <a:ext cx="10" cy="18"/>
            </a:xfrm>
            <a:custGeom>
              <a:avLst/>
              <a:gdLst>
                <a:gd name="T0" fmla="*/ 40 w 5"/>
                <a:gd name="T1" fmla="*/ 0 h 8"/>
                <a:gd name="T2" fmla="*/ 8 w 5"/>
                <a:gd name="T3" fmla="*/ 92 h 8"/>
                <a:gd name="T4" fmla="*/ 0 60000 65536"/>
                <a:gd name="T5" fmla="*/ 0 60000 65536"/>
              </a:gdLst>
              <a:ahLst/>
              <a:cxnLst>
                <a:cxn ang="T4">
                  <a:pos x="T0" y="T1"/>
                </a:cxn>
                <a:cxn ang="T5">
                  <a:pos x="T2" y="T3"/>
                </a:cxn>
              </a:cxnLst>
              <a:rect l="0" t="0" r="r" b="b"/>
              <a:pathLst>
                <a:path w="5" h="8">
                  <a:moveTo>
                    <a:pt x="5" y="0"/>
                  </a:moveTo>
                  <a:cubicBezTo>
                    <a:pt x="2" y="1"/>
                    <a:pt x="0" y="6"/>
                    <a:pt x="1"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3" name="Freeform 2293">
              <a:extLst>
                <a:ext uri="{FF2B5EF4-FFF2-40B4-BE49-F238E27FC236}">
                  <a16:creationId xmlns:a16="http://schemas.microsoft.com/office/drawing/2014/main" id="{FB1DC1E9-43C0-503B-3A40-93E1A5EA257D}"/>
                </a:ext>
              </a:extLst>
            </p:cNvPr>
            <p:cNvSpPr>
              <a:spLocks/>
            </p:cNvSpPr>
            <p:nvPr/>
          </p:nvSpPr>
          <p:spPr bwMode="auto">
            <a:xfrm>
              <a:off x="3787" y="2710"/>
              <a:ext cx="25" cy="39"/>
            </a:xfrm>
            <a:custGeom>
              <a:avLst/>
              <a:gdLst>
                <a:gd name="T0" fmla="*/ 0 w 12"/>
                <a:gd name="T1" fmla="*/ 184 h 18"/>
                <a:gd name="T2" fmla="*/ 100 w 12"/>
                <a:gd name="T3" fmla="*/ 113 h 18"/>
                <a:gd name="T4" fmla="*/ 92 w 12"/>
                <a:gd name="T5" fmla="*/ 0 h 18"/>
                <a:gd name="T6" fmla="*/ 0 60000 65536"/>
                <a:gd name="T7" fmla="*/ 0 60000 65536"/>
                <a:gd name="T8" fmla="*/ 0 60000 65536"/>
              </a:gdLst>
              <a:ahLst/>
              <a:cxnLst>
                <a:cxn ang="T6">
                  <a:pos x="T0" y="T1"/>
                </a:cxn>
                <a:cxn ang="T7">
                  <a:pos x="T2" y="T3"/>
                </a:cxn>
                <a:cxn ang="T8">
                  <a:pos x="T4" y="T5"/>
                </a:cxn>
              </a:cxnLst>
              <a:rect l="0" t="0" r="r" b="b"/>
              <a:pathLst>
                <a:path w="12" h="18">
                  <a:moveTo>
                    <a:pt x="0" y="18"/>
                  </a:moveTo>
                  <a:cubicBezTo>
                    <a:pt x="4" y="17"/>
                    <a:pt x="12" y="15"/>
                    <a:pt x="11" y="11"/>
                  </a:cubicBezTo>
                  <a:cubicBezTo>
                    <a:pt x="11" y="7"/>
                    <a:pt x="9" y="4"/>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4" name="Freeform 2294">
              <a:extLst>
                <a:ext uri="{FF2B5EF4-FFF2-40B4-BE49-F238E27FC236}">
                  <a16:creationId xmlns:a16="http://schemas.microsoft.com/office/drawing/2014/main" id="{8FBACB3F-18C7-8442-CA6B-7FFC7C8ED910}"/>
                </a:ext>
              </a:extLst>
            </p:cNvPr>
            <p:cNvSpPr>
              <a:spLocks/>
            </p:cNvSpPr>
            <p:nvPr/>
          </p:nvSpPr>
          <p:spPr bwMode="auto">
            <a:xfrm>
              <a:off x="3787" y="2734"/>
              <a:ext cx="4" cy="13"/>
            </a:xfrm>
            <a:custGeom>
              <a:avLst/>
              <a:gdLst>
                <a:gd name="T0" fmla="*/ 0 w 2"/>
                <a:gd name="T1" fmla="*/ 0 h 6"/>
                <a:gd name="T2" fmla="*/ 16 w 2"/>
                <a:gd name="T3" fmla="*/ 61 h 6"/>
                <a:gd name="T4" fmla="*/ 0 60000 65536"/>
                <a:gd name="T5" fmla="*/ 0 60000 65536"/>
              </a:gdLst>
              <a:ahLst/>
              <a:cxnLst>
                <a:cxn ang="T4">
                  <a:pos x="T0" y="T1"/>
                </a:cxn>
                <a:cxn ang="T5">
                  <a:pos x="T2" y="T3"/>
                </a:cxn>
              </a:cxnLst>
              <a:rect l="0" t="0" r="r" b="b"/>
              <a:pathLst>
                <a:path w="2" h="6">
                  <a:moveTo>
                    <a:pt x="0" y="0"/>
                  </a:moveTo>
                  <a:cubicBezTo>
                    <a:pt x="0" y="2"/>
                    <a:pt x="1" y="4"/>
                    <a:pt x="2"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5" name="Freeform 2295">
              <a:extLst>
                <a:ext uri="{FF2B5EF4-FFF2-40B4-BE49-F238E27FC236}">
                  <a16:creationId xmlns:a16="http://schemas.microsoft.com/office/drawing/2014/main" id="{B9775061-CA7E-7C6F-52EB-2BA2026C4CDB}"/>
                </a:ext>
              </a:extLst>
            </p:cNvPr>
            <p:cNvSpPr>
              <a:spLocks/>
            </p:cNvSpPr>
            <p:nvPr/>
          </p:nvSpPr>
          <p:spPr bwMode="auto">
            <a:xfrm>
              <a:off x="3742" y="2587"/>
              <a:ext cx="15" cy="9"/>
            </a:xfrm>
            <a:custGeom>
              <a:avLst/>
              <a:gdLst>
                <a:gd name="T0" fmla="*/ 0 w 7"/>
                <a:gd name="T1" fmla="*/ 0 h 4"/>
                <a:gd name="T2" fmla="*/ 41 w 7"/>
                <a:gd name="T3" fmla="*/ 11 h 4"/>
                <a:gd name="T4" fmla="*/ 69 w 7"/>
                <a:gd name="T5" fmla="*/ 45 h 4"/>
                <a:gd name="T6" fmla="*/ 0 60000 65536"/>
                <a:gd name="T7" fmla="*/ 0 60000 65536"/>
                <a:gd name="T8" fmla="*/ 0 60000 65536"/>
              </a:gdLst>
              <a:ahLst/>
              <a:cxnLst>
                <a:cxn ang="T6">
                  <a:pos x="T0" y="T1"/>
                </a:cxn>
                <a:cxn ang="T7">
                  <a:pos x="T2" y="T3"/>
                </a:cxn>
                <a:cxn ang="T8">
                  <a:pos x="T4" y="T5"/>
                </a:cxn>
              </a:cxnLst>
              <a:rect l="0" t="0" r="r" b="b"/>
              <a:pathLst>
                <a:path w="7" h="4">
                  <a:moveTo>
                    <a:pt x="0" y="0"/>
                  </a:moveTo>
                  <a:cubicBezTo>
                    <a:pt x="1" y="0"/>
                    <a:pt x="2" y="0"/>
                    <a:pt x="4" y="1"/>
                  </a:cubicBezTo>
                  <a:cubicBezTo>
                    <a:pt x="5" y="1"/>
                    <a:pt x="6" y="3"/>
                    <a:pt x="7"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6" name="Freeform 2296">
              <a:extLst>
                <a:ext uri="{FF2B5EF4-FFF2-40B4-BE49-F238E27FC236}">
                  <a16:creationId xmlns:a16="http://schemas.microsoft.com/office/drawing/2014/main" id="{45DF8C21-A7C3-E6D8-9BD4-CEEA49B9BF4A}"/>
                </a:ext>
              </a:extLst>
            </p:cNvPr>
            <p:cNvSpPr>
              <a:spLocks/>
            </p:cNvSpPr>
            <p:nvPr/>
          </p:nvSpPr>
          <p:spPr bwMode="auto">
            <a:xfrm>
              <a:off x="3812" y="2738"/>
              <a:ext cx="20" cy="11"/>
            </a:xfrm>
            <a:custGeom>
              <a:avLst/>
              <a:gdLst>
                <a:gd name="T0" fmla="*/ 0 w 10"/>
                <a:gd name="T1" fmla="*/ 0 h 5"/>
                <a:gd name="T2" fmla="*/ 40 w 10"/>
                <a:gd name="T3" fmla="*/ 44 h 5"/>
                <a:gd name="T4" fmla="*/ 80 w 10"/>
                <a:gd name="T5" fmla="*/ 20 h 5"/>
                <a:gd name="T6" fmla="*/ 0 60000 65536"/>
                <a:gd name="T7" fmla="*/ 0 60000 65536"/>
                <a:gd name="T8" fmla="*/ 0 60000 65536"/>
              </a:gdLst>
              <a:ahLst/>
              <a:cxnLst>
                <a:cxn ang="T6">
                  <a:pos x="T0" y="T1"/>
                </a:cxn>
                <a:cxn ang="T7">
                  <a:pos x="T2" y="T3"/>
                </a:cxn>
                <a:cxn ang="T8">
                  <a:pos x="T4" y="T5"/>
                </a:cxn>
              </a:cxnLst>
              <a:rect l="0" t="0" r="r" b="b"/>
              <a:pathLst>
                <a:path w="10" h="5">
                  <a:moveTo>
                    <a:pt x="0" y="0"/>
                  </a:moveTo>
                  <a:cubicBezTo>
                    <a:pt x="1" y="3"/>
                    <a:pt x="1" y="5"/>
                    <a:pt x="5" y="4"/>
                  </a:cubicBezTo>
                  <a:cubicBezTo>
                    <a:pt x="7" y="4"/>
                    <a:pt x="8" y="3"/>
                    <a:pt x="10"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7" name="Freeform 2297">
              <a:extLst>
                <a:ext uri="{FF2B5EF4-FFF2-40B4-BE49-F238E27FC236}">
                  <a16:creationId xmlns:a16="http://schemas.microsoft.com/office/drawing/2014/main" id="{CE834DA0-5A53-7B36-95BC-6B85B6BAC7B6}"/>
                </a:ext>
              </a:extLst>
            </p:cNvPr>
            <p:cNvSpPr>
              <a:spLocks/>
            </p:cNvSpPr>
            <p:nvPr/>
          </p:nvSpPr>
          <p:spPr bwMode="auto">
            <a:xfrm>
              <a:off x="3818" y="2699"/>
              <a:ext cx="25" cy="89"/>
            </a:xfrm>
            <a:custGeom>
              <a:avLst/>
              <a:gdLst>
                <a:gd name="T0" fmla="*/ 8 w 12"/>
                <a:gd name="T1" fmla="*/ 237 h 41"/>
                <a:gd name="T2" fmla="*/ 44 w 12"/>
                <a:gd name="T3" fmla="*/ 410 h 41"/>
                <a:gd name="T4" fmla="*/ 108 w 12"/>
                <a:gd name="T5" fmla="*/ 402 h 41"/>
                <a:gd name="T6" fmla="*/ 73 w 12"/>
                <a:gd name="T7" fmla="*/ 193 h 41"/>
                <a:gd name="T8" fmla="*/ 44 w 12"/>
                <a:gd name="T9" fmla="*/ 72 h 41"/>
                <a:gd name="T10" fmla="*/ 35 w 12"/>
                <a:gd name="T11" fmla="*/ 0 h 4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41">
                  <a:moveTo>
                    <a:pt x="1" y="23"/>
                  </a:moveTo>
                  <a:cubicBezTo>
                    <a:pt x="0" y="25"/>
                    <a:pt x="2" y="38"/>
                    <a:pt x="5" y="40"/>
                  </a:cubicBezTo>
                  <a:cubicBezTo>
                    <a:pt x="7" y="41"/>
                    <a:pt x="10" y="40"/>
                    <a:pt x="12" y="39"/>
                  </a:cubicBezTo>
                  <a:cubicBezTo>
                    <a:pt x="9" y="33"/>
                    <a:pt x="11" y="25"/>
                    <a:pt x="8" y="19"/>
                  </a:cubicBezTo>
                  <a:cubicBezTo>
                    <a:pt x="6" y="15"/>
                    <a:pt x="6" y="12"/>
                    <a:pt x="5" y="7"/>
                  </a:cubicBezTo>
                  <a:cubicBezTo>
                    <a:pt x="5" y="4"/>
                    <a:pt x="4" y="2"/>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8" name="Freeform 2298">
              <a:extLst>
                <a:ext uri="{FF2B5EF4-FFF2-40B4-BE49-F238E27FC236}">
                  <a16:creationId xmlns:a16="http://schemas.microsoft.com/office/drawing/2014/main" id="{5CACED0F-B48A-977F-3FC6-88E83AE5EC84}"/>
                </a:ext>
              </a:extLst>
            </p:cNvPr>
            <p:cNvSpPr>
              <a:spLocks/>
            </p:cNvSpPr>
            <p:nvPr/>
          </p:nvSpPr>
          <p:spPr bwMode="auto">
            <a:xfrm>
              <a:off x="3826" y="2786"/>
              <a:ext cx="31" cy="53"/>
            </a:xfrm>
            <a:custGeom>
              <a:avLst/>
              <a:gdLst>
                <a:gd name="T0" fmla="*/ 8 w 15"/>
                <a:gd name="T1" fmla="*/ 0 h 24"/>
                <a:gd name="T2" fmla="*/ 8 w 15"/>
                <a:gd name="T3" fmla="*/ 73 h 24"/>
                <a:gd name="T4" fmla="*/ 25 w 15"/>
                <a:gd name="T5" fmla="*/ 186 h 24"/>
                <a:gd name="T6" fmla="*/ 116 w 15"/>
                <a:gd name="T7" fmla="*/ 225 h 24"/>
                <a:gd name="T8" fmla="*/ 107 w 15"/>
                <a:gd name="T9" fmla="*/ 108 h 24"/>
                <a:gd name="T10" fmla="*/ 72 w 15"/>
                <a:gd name="T11" fmla="*/ 0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24">
                  <a:moveTo>
                    <a:pt x="1" y="0"/>
                  </a:moveTo>
                  <a:cubicBezTo>
                    <a:pt x="0" y="2"/>
                    <a:pt x="1" y="5"/>
                    <a:pt x="1" y="7"/>
                  </a:cubicBezTo>
                  <a:cubicBezTo>
                    <a:pt x="2" y="10"/>
                    <a:pt x="2" y="14"/>
                    <a:pt x="3" y="17"/>
                  </a:cubicBezTo>
                  <a:cubicBezTo>
                    <a:pt x="4" y="20"/>
                    <a:pt x="9" y="24"/>
                    <a:pt x="13" y="21"/>
                  </a:cubicBezTo>
                  <a:cubicBezTo>
                    <a:pt x="15" y="19"/>
                    <a:pt x="13" y="14"/>
                    <a:pt x="12" y="10"/>
                  </a:cubicBezTo>
                  <a:cubicBezTo>
                    <a:pt x="12" y="7"/>
                    <a:pt x="10" y="3"/>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09" name="Freeform 2299">
              <a:extLst>
                <a:ext uri="{FF2B5EF4-FFF2-40B4-BE49-F238E27FC236}">
                  <a16:creationId xmlns:a16="http://schemas.microsoft.com/office/drawing/2014/main" id="{6993FAD2-6B54-4668-0C79-DCB4FE6B8420}"/>
                </a:ext>
              </a:extLst>
            </p:cNvPr>
            <p:cNvSpPr>
              <a:spLocks/>
            </p:cNvSpPr>
            <p:nvPr/>
          </p:nvSpPr>
          <p:spPr bwMode="auto">
            <a:xfrm>
              <a:off x="3836" y="2830"/>
              <a:ext cx="33" cy="48"/>
            </a:xfrm>
            <a:custGeom>
              <a:avLst/>
              <a:gdLst>
                <a:gd name="T0" fmla="*/ 0 w 16"/>
                <a:gd name="T1" fmla="*/ 9 h 22"/>
                <a:gd name="T2" fmla="*/ 43 w 16"/>
                <a:gd name="T3" fmla="*/ 229 h 22"/>
                <a:gd name="T4" fmla="*/ 124 w 16"/>
                <a:gd name="T5" fmla="*/ 148 h 22"/>
                <a:gd name="T6" fmla="*/ 107 w 16"/>
                <a:gd name="T7" fmla="*/ 81 h 22"/>
                <a:gd name="T8" fmla="*/ 80 w 16"/>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2">
                  <a:moveTo>
                    <a:pt x="0" y="1"/>
                  </a:moveTo>
                  <a:cubicBezTo>
                    <a:pt x="0" y="8"/>
                    <a:pt x="2" y="15"/>
                    <a:pt x="5" y="22"/>
                  </a:cubicBezTo>
                  <a:cubicBezTo>
                    <a:pt x="9" y="18"/>
                    <a:pt x="16" y="21"/>
                    <a:pt x="14" y="14"/>
                  </a:cubicBezTo>
                  <a:cubicBezTo>
                    <a:pt x="14" y="12"/>
                    <a:pt x="13" y="10"/>
                    <a:pt x="12" y="8"/>
                  </a:cubicBezTo>
                  <a:cubicBezTo>
                    <a:pt x="10" y="6"/>
                    <a:pt x="10" y="3"/>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0" name="Freeform 2300">
              <a:extLst>
                <a:ext uri="{FF2B5EF4-FFF2-40B4-BE49-F238E27FC236}">
                  <a16:creationId xmlns:a16="http://schemas.microsoft.com/office/drawing/2014/main" id="{D9EC0F43-C272-F60F-096D-ED5A3F5587F4}"/>
                </a:ext>
              </a:extLst>
            </p:cNvPr>
            <p:cNvSpPr>
              <a:spLocks/>
            </p:cNvSpPr>
            <p:nvPr/>
          </p:nvSpPr>
          <p:spPr bwMode="auto">
            <a:xfrm>
              <a:off x="3787" y="2780"/>
              <a:ext cx="21" cy="57"/>
            </a:xfrm>
            <a:custGeom>
              <a:avLst/>
              <a:gdLst>
                <a:gd name="T0" fmla="*/ 36 w 10"/>
                <a:gd name="T1" fmla="*/ 0 h 26"/>
                <a:gd name="T2" fmla="*/ 67 w 10"/>
                <a:gd name="T3" fmla="*/ 116 h 26"/>
                <a:gd name="T4" fmla="*/ 84 w 10"/>
                <a:gd name="T5" fmla="*/ 230 h 26"/>
                <a:gd name="T6" fmla="*/ 0 w 10"/>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6">
                  <a:moveTo>
                    <a:pt x="4" y="0"/>
                  </a:moveTo>
                  <a:cubicBezTo>
                    <a:pt x="5" y="4"/>
                    <a:pt x="6" y="7"/>
                    <a:pt x="7" y="11"/>
                  </a:cubicBezTo>
                  <a:cubicBezTo>
                    <a:pt x="7" y="13"/>
                    <a:pt x="10" y="20"/>
                    <a:pt x="9" y="22"/>
                  </a:cubicBezTo>
                  <a:cubicBezTo>
                    <a:pt x="8" y="24"/>
                    <a:pt x="1" y="26"/>
                    <a:pt x="0"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1" name="Freeform 2301">
              <a:extLst>
                <a:ext uri="{FF2B5EF4-FFF2-40B4-BE49-F238E27FC236}">
                  <a16:creationId xmlns:a16="http://schemas.microsoft.com/office/drawing/2014/main" id="{289BF47F-3562-561F-8D19-EFA05BE8C2AD}"/>
                </a:ext>
              </a:extLst>
            </p:cNvPr>
            <p:cNvSpPr>
              <a:spLocks/>
            </p:cNvSpPr>
            <p:nvPr/>
          </p:nvSpPr>
          <p:spPr bwMode="auto">
            <a:xfrm>
              <a:off x="3800" y="2788"/>
              <a:ext cx="26" cy="11"/>
            </a:xfrm>
            <a:custGeom>
              <a:avLst/>
              <a:gdLst>
                <a:gd name="T0" fmla="*/ 0 w 13"/>
                <a:gd name="T1" fmla="*/ 44 h 5"/>
                <a:gd name="T2" fmla="*/ 104 w 13"/>
                <a:gd name="T3" fmla="*/ 0 h 5"/>
                <a:gd name="T4" fmla="*/ 0 60000 65536"/>
                <a:gd name="T5" fmla="*/ 0 60000 65536"/>
              </a:gdLst>
              <a:ahLst/>
              <a:cxnLst>
                <a:cxn ang="T4">
                  <a:pos x="T0" y="T1"/>
                </a:cxn>
                <a:cxn ang="T5">
                  <a:pos x="T2" y="T3"/>
                </a:cxn>
              </a:cxnLst>
              <a:rect l="0" t="0" r="r" b="b"/>
              <a:pathLst>
                <a:path w="13" h="5">
                  <a:moveTo>
                    <a:pt x="0" y="4"/>
                  </a:moveTo>
                  <a:cubicBezTo>
                    <a:pt x="4" y="5"/>
                    <a:pt x="10" y="3"/>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2" name="Freeform 2302">
              <a:extLst>
                <a:ext uri="{FF2B5EF4-FFF2-40B4-BE49-F238E27FC236}">
                  <a16:creationId xmlns:a16="http://schemas.microsoft.com/office/drawing/2014/main" id="{F1FF1020-F630-EE12-D05F-B88DA6D942B9}"/>
                </a:ext>
              </a:extLst>
            </p:cNvPr>
            <p:cNvSpPr>
              <a:spLocks/>
            </p:cNvSpPr>
            <p:nvPr/>
          </p:nvSpPr>
          <p:spPr bwMode="auto">
            <a:xfrm>
              <a:off x="3795" y="2745"/>
              <a:ext cx="5" cy="22"/>
            </a:xfrm>
            <a:custGeom>
              <a:avLst/>
              <a:gdLst>
                <a:gd name="T0" fmla="*/ 0 w 2"/>
                <a:gd name="T1" fmla="*/ 106 h 10"/>
                <a:gd name="T2" fmla="*/ 33 w 2"/>
                <a:gd name="T3" fmla="*/ 0 h 10"/>
                <a:gd name="T4" fmla="*/ 0 60000 65536"/>
                <a:gd name="T5" fmla="*/ 0 60000 65536"/>
              </a:gdLst>
              <a:ahLst/>
              <a:cxnLst>
                <a:cxn ang="T4">
                  <a:pos x="T0" y="T1"/>
                </a:cxn>
                <a:cxn ang="T5">
                  <a:pos x="T2" y="T3"/>
                </a:cxn>
              </a:cxnLst>
              <a:rect l="0" t="0" r="r" b="b"/>
              <a:pathLst>
                <a:path w="2" h="10">
                  <a:moveTo>
                    <a:pt x="0" y="10"/>
                  </a:moveTo>
                  <a:cubicBezTo>
                    <a:pt x="0" y="6"/>
                    <a:pt x="0" y="3"/>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3" name="Freeform 2303">
              <a:extLst>
                <a:ext uri="{FF2B5EF4-FFF2-40B4-BE49-F238E27FC236}">
                  <a16:creationId xmlns:a16="http://schemas.microsoft.com/office/drawing/2014/main" id="{A59DB9A8-6354-95DC-6A53-CF1105C436BF}"/>
                </a:ext>
              </a:extLst>
            </p:cNvPr>
            <p:cNvSpPr>
              <a:spLocks/>
            </p:cNvSpPr>
            <p:nvPr/>
          </p:nvSpPr>
          <p:spPr bwMode="auto">
            <a:xfrm>
              <a:off x="3793" y="2823"/>
              <a:ext cx="23" cy="44"/>
            </a:xfrm>
            <a:custGeom>
              <a:avLst/>
              <a:gdLst>
                <a:gd name="T0" fmla="*/ 65 w 11"/>
                <a:gd name="T1" fmla="*/ 0 h 20"/>
                <a:gd name="T2" fmla="*/ 84 w 11"/>
                <a:gd name="T3" fmla="*/ 88 h 20"/>
                <a:gd name="T4" fmla="*/ 100 w 11"/>
                <a:gd name="T5" fmla="*/ 161 h 20"/>
                <a:gd name="T6" fmla="*/ 0 w 11"/>
                <a:gd name="T7" fmla="*/ 202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0">
                  <a:moveTo>
                    <a:pt x="7" y="0"/>
                  </a:moveTo>
                  <a:cubicBezTo>
                    <a:pt x="8" y="2"/>
                    <a:pt x="8" y="5"/>
                    <a:pt x="9" y="8"/>
                  </a:cubicBezTo>
                  <a:cubicBezTo>
                    <a:pt x="10" y="9"/>
                    <a:pt x="11" y="13"/>
                    <a:pt x="11" y="15"/>
                  </a:cubicBezTo>
                  <a:cubicBezTo>
                    <a:pt x="10" y="18"/>
                    <a:pt x="2" y="20"/>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4" name="Freeform 2304">
              <a:extLst>
                <a:ext uri="{FF2B5EF4-FFF2-40B4-BE49-F238E27FC236}">
                  <a16:creationId xmlns:a16="http://schemas.microsoft.com/office/drawing/2014/main" id="{36CC4A36-1600-41DE-F56C-A449A7B5F111}"/>
                </a:ext>
              </a:extLst>
            </p:cNvPr>
            <p:cNvSpPr>
              <a:spLocks/>
            </p:cNvSpPr>
            <p:nvPr/>
          </p:nvSpPr>
          <p:spPr bwMode="auto">
            <a:xfrm>
              <a:off x="3808" y="2852"/>
              <a:ext cx="24" cy="52"/>
            </a:xfrm>
            <a:custGeom>
              <a:avLst/>
              <a:gdLst>
                <a:gd name="T0" fmla="*/ 32 w 12"/>
                <a:gd name="T1" fmla="*/ 20 h 24"/>
                <a:gd name="T2" fmla="*/ 64 w 12"/>
                <a:gd name="T3" fmla="*/ 104 h 24"/>
                <a:gd name="T4" fmla="*/ 88 w 12"/>
                <a:gd name="T5" fmla="*/ 202 h 24"/>
                <a:gd name="T6" fmla="*/ 0 w 12"/>
                <a:gd name="T7" fmla="*/ 24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4">
                  <a:moveTo>
                    <a:pt x="4" y="2"/>
                  </a:moveTo>
                  <a:cubicBezTo>
                    <a:pt x="7" y="0"/>
                    <a:pt x="8" y="8"/>
                    <a:pt x="8" y="10"/>
                  </a:cubicBezTo>
                  <a:cubicBezTo>
                    <a:pt x="9" y="12"/>
                    <a:pt x="12" y="17"/>
                    <a:pt x="11" y="20"/>
                  </a:cubicBezTo>
                  <a:cubicBezTo>
                    <a:pt x="10" y="24"/>
                    <a:pt x="2" y="24"/>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5" name="Freeform 2305">
              <a:extLst>
                <a:ext uri="{FF2B5EF4-FFF2-40B4-BE49-F238E27FC236}">
                  <a16:creationId xmlns:a16="http://schemas.microsoft.com/office/drawing/2014/main" id="{FB470296-E6B6-D6D2-0493-8BC649BB2D27}"/>
                </a:ext>
              </a:extLst>
            </p:cNvPr>
            <p:cNvSpPr>
              <a:spLocks/>
            </p:cNvSpPr>
            <p:nvPr/>
          </p:nvSpPr>
          <p:spPr bwMode="auto">
            <a:xfrm>
              <a:off x="3816" y="2902"/>
              <a:ext cx="18" cy="44"/>
            </a:xfrm>
            <a:custGeom>
              <a:avLst/>
              <a:gdLst>
                <a:gd name="T0" fmla="*/ 40 w 9"/>
                <a:gd name="T1" fmla="*/ 0 h 20"/>
                <a:gd name="T2" fmla="*/ 56 w 9"/>
                <a:gd name="T3" fmla="*/ 97 h 20"/>
                <a:gd name="T4" fmla="*/ 64 w 9"/>
                <a:gd name="T5" fmla="*/ 169 h 20"/>
                <a:gd name="T6" fmla="*/ 0 w 9"/>
                <a:gd name="T7" fmla="*/ 202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0">
                  <a:moveTo>
                    <a:pt x="5" y="0"/>
                  </a:moveTo>
                  <a:cubicBezTo>
                    <a:pt x="5" y="3"/>
                    <a:pt x="6" y="6"/>
                    <a:pt x="7" y="9"/>
                  </a:cubicBezTo>
                  <a:cubicBezTo>
                    <a:pt x="7" y="10"/>
                    <a:pt x="9" y="14"/>
                    <a:pt x="8" y="16"/>
                  </a:cubicBezTo>
                  <a:cubicBezTo>
                    <a:pt x="7" y="18"/>
                    <a:pt x="2" y="20"/>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6" name="Freeform 2306">
              <a:extLst>
                <a:ext uri="{FF2B5EF4-FFF2-40B4-BE49-F238E27FC236}">
                  <a16:creationId xmlns:a16="http://schemas.microsoft.com/office/drawing/2014/main" id="{A6B960C7-9003-C11A-F0C0-DA255EEFB43C}"/>
                </a:ext>
              </a:extLst>
            </p:cNvPr>
            <p:cNvSpPr>
              <a:spLocks/>
            </p:cNvSpPr>
            <p:nvPr/>
          </p:nvSpPr>
          <p:spPr bwMode="auto">
            <a:xfrm>
              <a:off x="3824" y="2941"/>
              <a:ext cx="23" cy="53"/>
            </a:xfrm>
            <a:custGeom>
              <a:avLst/>
              <a:gdLst>
                <a:gd name="T0" fmla="*/ 36 w 11"/>
                <a:gd name="T1" fmla="*/ 0 h 24"/>
                <a:gd name="T2" fmla="*/ 75 w 11"/>
                <a:gd name="T3" fmla="*/ 141 h 24"/>
                <a:gd name="T4" fmla="*/ 92 w 11"/>
                <a:gd name="T5" fmla="*/ 225 h 24"/>
                <a:gd name="T6" fmla="*/ 0 w 11"/>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4">
                  <a:moveTo>
                    <a:pt x="4" y="0"/>
                  </a:moveTo>
                  <a:cubicBezTo>
                    <a:pt x="5" y="4"/>
                    <a:pt x="8" y="9"/>
                    <a:pt x="8" y="13"/>
                  </a:cubicBezTo>
                  <a:cubicBezTo>
                    <a:pt x="9" y="15"/>
                    <a:pt x="11" y="19"/>
                    <a:pt x="10" y="21"/>
                  </a:cubicBezTo>
                  <a:cubicBezTo>
                    <a:pt x="9" y="23"/>
                    <a:pt x="3" y="24"/>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7" name="Freeform 2307">
              <a:extLst>
                <a:ext uri="{FF2B5EF4-FFF2-40B4-BE49-F238E27FC236}">
                  <a16:creationId xmlns:a16="http://schemas.microsoft.com/office/drawing/2014/main" id="{CFADA904-DD9F-2B92-84EF-F81ABCCA4079}"/>
                </a:ext>
              </a:extLst>
            </p:cNvPr>
            <p:cNvSpPr>
              <a:spLocks/>
            </p:cNvSpPr>
            <p:nvPr/>
          </p:nvSpPr>
          <p:spPr bwMode="auto">
            <a:xfrm>
              <a:off x="3841" y="2880"/>
              <a:ext cx="34" cy="33"/>
            </a:xfrm>
            <a:custGeom>
              <a:avLst/>
              <a:gdLst>
                <a:gd name="T0" fmla="*/ 24 w 17"/>
                <a:gd name="T1" fmla="*/ 0 h 15"/>
                <a:gd name="T2" fmla="*/ 0 w 17"/>
                <a:gd name="T3" fmla="*/ 20 h 15"/>
                <a:gd name="T4" fmla="*/ 24 w 17"/>
                <a:gd name="T5" fmla="*/ 125 h 15"/>
                <a:gd name="T6" fmla="*/ 136 w 17"/>
                <a:gd name="T7" fmla="*/ 125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5">
                  <a:moveTo>
                    <a:pt x="3" y="0"/>
                  </a:moveTo>
                  <a:cubicBezTo>
                    <a:pt x="0" y="0"/>
                    <a:pt x="1" y="1"/>
                    <a:pt x="0" y="2"/>
                  </a:cubicBezTo>
                  <a:cubicBezTo>
                    <a:pt x="0" y="4"/>
                    <a:pt x="2" y="10"/>
                    <a:pt x="3" y="12"/>
                  </a:cubicBezTo>
                  <a:cubicBezTo>
                    <a:pt x="5" y="15"/>
                    <a:pt x="15" y="15"/>
                    <a:pt x="17"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8" name="Freeform 2308">
              <a:extLst>
                <a:ext uri="{FF2B5EF4-FFF2-40B4-BE49-F238E27FC236}">
                  <a16:creationId xmlns:a16="http://schemas.microsoft.com/office/drawing/2014/main" id="{50E3FD80-4F41-56BC-5E82-3A1433F81206}"/>
                </a:ext>
              </a:extLst>
            </p:cNvPr>
            <p:cNvSpPr>
              <a:spLocks/>
            </p:cNvSpPr>
            <p:nvPr/>
          </p:nvSpPr>
          <p:spPr bwMode="auto">
            <a:xfrm>
              <a:off x="3855" y="2913"/>
              <a:ext cx="29" cy="42"/>
            </a:xfrm>
            <a:custGeom>
              <a:avLst/>
              <a:gdLst>
                <a:gd name="T0" fmla="*/ 0 w 14"/>
                <a:gd name="T1" fmla="*/ 0 h 19"/>
                <a:gd name="T2" fmla="*/ 17 w 14"/>
                <a:gd name="T3" fmla="*/ 108 h 19"/>
                <a:gd name="T4" fmla="*/ 44 w 14"/>
                <a:gd name="T5" fmla="*/ 195 h 19"/>
                <a:gd name="T6" fmla="*/ 124 w 14"/>
                <a:gd name="T7" fmla="*/ 17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19">
                  <a:moveTo>
                    <a:pt x="0" y="0"/>
                  </a:moveTo>
                  <a:cubicBezTo>
                    <a:pt x="0" y="3"/>
                    <a:pt x="2" y="7"/>
                    <a:pt x="2" y="10"/>
                  </a:cubicBezTo>
                  <a:cubicBezTo>
                    <a:pt x="3" y="12"/>
                    <a:pt x="3" y="17"/>
                    <a:pt x="5" y="18"/>
                  </a:cubicBezTo>
                  <a:cubicBezTo>
                    <a:pt x="7" y="19"/>
                    <a:pt x="13" y="17"/>
                    <a:pt x="14"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19" name="Freeform 2309">
              <a:extLst>
                <a:ext uri="{FF2B5EF4-FFF2-40B4-BE49-F238E27FC236}">
                  <a16:creationId xmlns:a16="http://schemas.microsoft.com/office/drawing/2014/main" id="{24511FAC-5687-9A5E-F08F-77FC393C3E97}"/>
                </a:ext>
              </a:extLst>
            </p:cNvPr>
            <p:cNvSpPr>
              <a:spLocks/>
            </p:cNvSpPr>
            <p:nvPr/>
          </p:nvSpPr>
          <p:spPr bwMode="auto">
            <a:xfrm>
              <a:off x="3869" y="2869"/>
              <a:ext cx="6" cy="35"/>
            </a:xfrm>
            <a:custGeom>
              <a:avLst/>
              <a:gdLst>
                <a:gd name="T0" fmla="*/ 0 w 3"/>
                <a:gd name="T1" fmla="*/ 0 h 16"/>
                <a:gd name="T2" fmla="*/ 24 w 3"/>
                <a:gd name="T3" fmla="*/ 168 h 16"/>
                <a:gd name="T4" fmla="*/ 0 60000 65536"/>
                <a:gd name="T5" fmla="*/ 0 60000 65536"/>
              </a:gdLst>
              <a:ahLst/>
              <a:cxnLst>
                <a:cxn ang="T4">
                  <a:pos x="T0" y="T1"/>
                </a:cxn>
                <a:cxn ang="T5">
                  <a:pos x="T2" y="T3"/>
                </a:cxn>
              </a:cxnLst>
              <a:rect l="0" t="0" r="r" b="b"/>
              <a:pathLst>
                <a:path w="3" h="16">
                  <a:moveTo>
                    <a:pt x="0" y="0"/>
                  </a:moveTo>
                  <a:cubicBezTo>
                    <a:pt x="0" y="6"/>
                    <a:pt x="2" y="12"/>
                    <a:pt x="3"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0" name="Freeform 2310">
              <a:extLst>
                <a:ext uri="{FF2B5EF4-FFF2-40B4-BE49-F238E27FC236}">
                  <a16:creationId xmlns:a16="http://schemas.microsoft.com/office/drawing/2014/main" id="{8BB69F70-A0CB-756F-DD83-2FDA28F87750}"/>
                </a:ext>
              </a:extLst>
            </p:cNvPr>
            <p:cNvSpPr>
              <a:spLocks/>
            </p:cNvSpPr>
            <p:nvPr/>
          </p:nvSpPr>
          <p:spPr bwMode="auto">
            <a:xfrm>
              <a:off x="3877" y="2906"/>
              <a:ext cx="11" cy="40"/>
            </a:xfrm>
            <a:custGeom>
              <a:avLst/>
              <a:gdLst>
                <a:gd name="T0" fmla="*/ 0 w 5"/>
                <a:gd name="T1" fmla="*/ 0 h 18"/>
                <a:gd name="T2" fmla="*/ 44 w 5"/>
                <a:gd name="T3" fmla="*/ 198 h 18"/>
                <a:gd name="T4" fmla="*/ 0 60000 65536"/>
                <a:gd name="T5" fmla="*/ 0 60000 65536"/>
              </a:gdLst>
              <a:ahLst/>
              <a:cxnLst>
                <a:cxn ang="T4">
                  <a:pos x="T0" y="T1"/>
                </a:cxn>
                <a:cxn ang="T5">
                  <a:pos x="T2" y="T3"/>
                </a:cxn>
              </a:cxnLst>
              <a:rect l="0" t="0" r="r" b="b"/>
              <a:pathLst>
                <a:path w="5" h="18">
                  <a:moveTo>
                    <a:pt x="0" y="0"/>
                  </a:moveTo>
                  <a:cubicBezTo>
                    <a:pt x="1" y="6"/>
                    <a:pt x="5" y="13"/>
                    <a:pt x="4"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1" name="Freeform 2311">
              <a:extLst>
                <a:ext uri="{FF2B5EF4-FFF2-40B4-BE49-F238E27FC236}">
                  <a16:creationId xmlns:a16="http://schemas.microsoft.com/office/drawing/2014/main" id="{8B40B793-3512-4B52-A2FD-B4C7626E1047}"/>
                </a:ext>
              </a:extLst>
            </p:cNvPr>
            <p:cNvSpPr>
              <a:spLocks/>
            </p:cNvSpPr>
            <p:nvPr/>
          </p:nvSpPr>
          <p:spPr bwMode="auto">
            <a:xfrm>
              <a:off x="3867" y="2946"/>
              <a:ext cx="35" cy="68"/>
            </a:xfrm>
            <a:custGeom>
              <a:avLst/>
              <a:gdLst>
                <a:gd name="T0" fmla="*/ 80 w 17"/>
                <a:gd name="T1" fmla="*/ 0 h 31"/>
                <a:gd name="T2" fmla="*/ 140 w 17"/>
                <a:gd name="T3" fmla="*/ 149 h 31"/>
                <a:gd name="T4" fmla="*/ 97 w 17"/>
                <a:gd name="T5" fmla="*/ 254 h 31"/>
                <a:gd name="T6" fmla="*/ 0 w 17"/>
                <a:gd name="T7" fmla="*/ 44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31">
                  <a:moveTo>
                    <a:pt x="9" y="0"/>
                  </a:moveTo>
                  <a:cubicBezTo>
                    <a:pt x="11" y="5"/>
                    <a:pt x="14" y="9"/>
                    <a:pt x="16" y="14"/>
                  </a:cubicBezTo>
                  <a:cubicBezTo>
                    <a:pt x="17" y="17"/>
                    <a:pt x="13" y="22"/>
                    <a:pt x="11" y="24"/>
                  </a:cubicBezTo>
                  <a:cubicBezTo>
                    <a:pt x="4" y="31"/>
                    <a:pt x="1" y="7"/>
                    <a:pt x="0"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2" name="Freeform 2312">
              <a:extLst>
                <a:ext uri="{FF2B5EF4-FFF2-40B4-BE49-F238E27FC236}">
                  <a16:creationId xmlns:a16="http://schemas.microsoft.com/office/drawing/2014/main" id="{D83F9726-7806-E2B6-2791-7EB7213B057B}"/>
                </a:ext>
              </a:extLst>
            </p:cNvPr>
            <p:cNvSpPr>
              <a:spLocks/>
            </p:cNvSpPr>
            <p:nvPr/>
          </p:nvSpPr>
          <p:spPr bwMode="auto">
            <a:xfrm>
              <a:off x="3812" y="2832"/>
              <a:ext cx="20" cy="9"/>
            </a:xfrm>
            <a:custGeom>
              <a:avLst/>
              <a:gdLst>
                <a:gd name="T0" fmla="*/ 0 w 10"/>
                <a:gd name="T1" fmla="*/ 36 h 4"/>
                <a:gd name="T2" fmla="*/ 80 w 10"/>
                <a:gd name="T3" fmla="*/ 0 h 4"/>
                <a:gd name="T4" fmla="*/ 0 60000 65536"/>
                <a:gd name="T5" fmla="*/ 0 60000 65536"/>
              </a:gdLst>
              <a:ahLst/>
              <a:cxnLst>
                <a:cxn ang="T4">
                  <a:pos x="T0" y="T1"/>
                </a:cxn>
                <a:cxn ang="T5">
                  <a:pos x="T2" y="T3"/>
                </a:cxn>
              </a:cxnLst>
              <a:rect l="0" t="0" r="r" b="b"/>
              <a:pathLst>
                <a:path w="10" h="4">
                  <a:moveTo>
                    <a:pt x="0" y="3"/>
                  </a:moveTo>
                  <a:cubicBezTo>
                    <a:pt x="3" y="4"/>
                    <a:pt x="8"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3" name="Freeform 2313">
              <a:extLst>
                <a:ext uri="{FF2B5EF4-FFF2-40B4-BE49-F238E27FC236}">
                  <a16:creationId xmlns:a16="http://schemas.microsoft.com/office/drawing/2014/main" id="{ECF8AB09-4E67-7BDD-6A8B-6064F4A47431}"/>
                </a:ext>
              </a:extLst>
            </p:cNvPr>
            <p:cNvSpPr>
              <a:spLocks/>
            </p:cNvSpPr>
            <p:nvPr/>
          </p:nvSpPr>
          <p:spPr bwMode="auto">
            <a:xfrm>
              <a:off x="3830" y="2880"/>
              <a:ext cx="13" cy="5"/>
            </a:xfrm>
            <a:custGeom>
              <a:avLst/>
              <a:gdLst>
                <a:gd name="T0" fmla="*/ 0 w 6"/>
                <a:gd name="T1" fmla="*/ 33 h 2"/>
                <a:gd name="T2" fmla="*/ 61 w 6"/>
                <a:gd name="T3" fmla="*/ 0 h 2"/>
                <a:gd name="T4" fmla="*/ 0 60000 65536"/>
                <a:gd name="T5" fmla="*/ 0 60000 65536"/>
              </a:gdLst>
              <a:ahLst/>
              <a:cxnLst>
                <a:cxn ang="T4">
                  <a:pos x="T0" y="T1"/>
                </a:cxn>
                <a:cxn ang="T5">
                  <a:pos x="T2" y="T3"/>
                </a:cxn>
              </a:cxnLst>
              <a:rect l="0" t="0" r="r" b="b"/>
              <a:pathLst>
                <a:path w="6" h="2">
                  <a:moveTo>
                    <a:pt x="0" y="2"/>
                  </a:moveTo>
                  <a:cubicBezTo>
                    <a:pt x="2" y="2"/>
                    <a:pt x="4" y="1"/>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4" name="Freeform 2314">
              <a:extLst>
                <a:ext uri="{FF2B5EF4-FFF2-40B4-BE49-F238E27FC236}">
                  <a16:creationId xmlns:a16="http://schemas.microsoft.com/office/drawing/2014/main" id="{B7F91242-8818-2CB9-6870-5A785B2693BF}"/>
                </a:ext>
              </a:extLst>
            </p:cNvPr>
            <p:cNvSpPr>
              <a:spLocks/>
            </p:cNvSpPr>
            <p:nvPr/>
          </p:nvSpPr>
          <p:spPr bwMode="auto">
            <a:xfrm>
              <a:off x="3818" y="2839"/>
              <a:ext cx="4" cy="17"/>
            </a:xfrm>
            <a:custGeom>
              <a:avLst/>
              <a:gdLst>
                <a:gd name="T0" fmla="*/ 16 w 2"/>
                <a:gd name="T1" fmla="*/ 0 h 8"/>
                <a:gd name="T2" fmla="*/ 8 w 2"/>
                <a:gd name="T3" fmla="*/ 77 h 8"/>
                <a:gd name="T4" fmla="*/ 0 60000 65536"/>
                <a:gd name="T5" fmla="*/ 0 60000 65536"/>
              </a:gdLst>
              <a:ahLst/>
              <a:cxnLst>
                <a:cxn ang="T4">
                  <a:pos x="T0" y="T1"/>
                </a:cxn>
                <a:cxn ang="T5">
                  <a:pos x="T2" y="T3"/>
                </a:cxn>
              </a:cxnLst>
              <a:rect l="0" t="0" r="r" b="b"/>
              <a:pathLst>
                <a:path w="2" h="8">
                  <a:moveTo>
                    <a:pt x="2" y="0"/>
                  </a:moveTo>
                  <a:cubicBezTo>
                    <a:pt x="0" y="2"/>
                    <a:pt x="0" y="6"/>
                    <a:pt x="1"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5" name="Freeform 2315">
              <a:extLst>
                <a:ext uri="{FF2B5EF4-FFF2-40B4-BE49-F238E27FC236}">
                  <a16:creationId xmlns:a16="http://schemas.microsoft.com/office/drawing/2014/main" id="{CF037E37-6B46-0261-703B-E92EE9EB525E}"/>
                </a:ext>
              </a:extLst>
            </p:cNvPr>
            <p:cNvSpPr>
              <a:spLocks/>
            </p:cNvSpPr>
            <p:nvPr/>
          </p:nvSpPr>
          <p:spPr bwMode="auto">
            <a:xfrm>
              <a:off x="3832" y="2926"/>
              <a:ext cx="23" cy="13"/>
            </a:xfrm>
            <a:custGeom>
              <a:avLst/>
              <a:gdLst>
                <a:gd name="T0" fmla="*/ 0 w 11"/>
                <a:gd name="T1" fmla="*/ 20 h 6"/>
                <a:gd name="T2" fmla="*/ 100 w 11"/>
                <a:gd name="T3" fmla="*/ 0 h 6"/>
                <a:gd name="T4" fmla="*/ 0 60000 65536"/>
                <a:gd name="T5" fmla="*/ 0 60000 65536"/>
              </a:gdLst>
              <a:ahLst/>
              <a:cxnLst>
                <a:cxn ang="T4">
                  <a:pos x="T0" y="T1"/>
                </a:cxn>
                <a:cxn ang="T5">
                  <a:pos x="T2" y="T3"/>
                </a:cxn>
              </a:cxnLst>
              <a:rect l="0" t="0" r="r" b="b"/>
              <a:pathLst>
                <a:path w="11" h="6">
                  <a:moveTo>
                    <a:pt x="0" y="2"/>
                  </a:moveTo>
                  <a:cubicBezTo>
                    <a:pt x="3" y="6"/>
                    <a:pt x="8" y="1"/>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6" name="Freeform 2316">
              <a:extLst>
                <a:ext uri="{FF2B5EF4-FFF2-40B4-BE49-F238E27FC236}">
                  <a16:creationId xmlns:a16="http://schemas.microsoft.com/office/drawing/2014/main" id="{975960DC-4BD3-DB67-9006-D6F7E915DBBA}"/>
                </a:ext>
              </a:extLst>
            </p:cNvPr>
            <p:cNvSpPr>
              <a:spLocks/>
            </p:cNvSpPr>
            <p:nvPr/>
          </p:nvSpPr>
          <p:spPr bwMode="auto">
            <a:xfrm>
              <a:off x="3832" y="2889"/>
              <a:ext cx="11" cy="9"/>
            </a:xfrm>
            <a:custGeom>
              <a:avLst/>
              <a:gdLst>
                <a:gd name="T0" fmla="*/ 0 w 5"/>
                <a:gd name="T1" fmla="*/ 45 h 4"/>
                <a:gd name="T2" fmla="*/ 53 w 5"/>
                <a:gd name="T3" fmla="*/ 11 h 4"/>
                <a:gd name="T4" fmla="*/ 0 60000 65536"/>
                <a:gd name="T5" fmla="*/ 0 60000 65536"/>
              </a:gdLst>
              <a:ahLst/>
              <a:cxnLst>
                <a:cxn ang="T4">
                  <a:pos x="T0" y="T1"/>
                </a:cxn>
                <a:cxn ang="T5">
                  <a:pos x="T2" y="T3"/>
                </a:cxn>
              </a:cxnLst>
              <a:rect l="0" t="0" r="r" b="b"/>
              <a:pathLst>
                <a:path w="5" h="4">
                  <a:moveTo>
                    <a:pt x="0" y="4"/>
                  </a:moveTo>
                  <a:cubicBezTo>
                    <a:pt x="0" y="2"/>
                    <a:pt x="2" y="0"/>
                    <a:pt x="5"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7" name="Freeform 2317">
              <a:extLst>
                <a:ext uri="{FF2B5EF4-FFF2-40B4-BE49-F238E27FC236}">
                  <a16:creationId xmlns:a16="http://schemas.microsoft.com/office/drawing/2014/main" id="{D552B109-5989-3C0F-C5E7-26DFDAE41322}"/>
                </a:ext>
              </a:extLst>
            </p:cNvPr>
            <p:cNvSpPr>
              <a:spLocks/>
            </p:cNvSpPr>
            <p:nvPr/>
          </p:nvSpPr>
          <p:spPr bwMode="auto">
            <a:xfrm>
              <a:off x="3845" y="2972"/>
              <a:ext cx="26" cy="13"/>
            </a:xfrm>
            <a:custGeom>
              <a:avLst/>
              <a:gdLst>
                <a:gd name="T0" fmla="*/ 0 w 13"/>
                <a:gd name="T1" fmla="*/ 33 h 6"/>
                <a:gd name="T2" fmla="*/ 104 w 13"/>
                <a:gd name="T3" fmla="*/ 0 h 6"/>
                <a:gd name="T4" fmla="*/ 0 60000 65536"/>
                <a:gd name="T5" fmla="*/ 0 60000 65536"/>
              </a:gdLst>
              <a:ahLst/>
              <a:cxnLst>
                <a:cxn ang="T4">
                  <a:pos x="T0" y="T1"/>
                </a:cxn>
                <a:cxn ang="T5">
                  <a:pos x="T2" y="T3"/>
                </a:cxn>
              </a:cxnLst>
              <a:rect l="0" t="0" r="r" b="b"/>
              <a:pathLst>
                <a:path w="13" h="6">
                  <a:moveTo>
                    <a:pt x="0" y="3"/>
                  </a:moveTo>
                  <a:cubicBezTo>
                    <a:pt x="5" y="6"/>
                    <a:pt x="9" y="3"/>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8" name="Freeform 2318">
              <a:extLst>
                <a:ext uri="{FF2B5EF4-FFF2-40B4-BE49-F238E27FC236}">
                  <a16:creationId xmlns:a16="http://schemas.microsoft.com/office/drawing/2014/main" id="{89742A5A-C927-F671-E790-8F8EE0565EC5}"/>
                </a:ext>
              </a:extLst>
            </p:cNvPr>
            <p:cNvSpPr>
              <a:spLocks/>
            </p:cNvSpPr>
            <p:nvPr/>
          </p:nvSpPr>
          <p:spPr bwMode="auto">
            <a:xfrm>
              <a:off x="3816" y="2795"/>
              <a:ext cx="12" cy="9"/>
            </a:xfrm>
            <a:custGeom>
              <a:avLst/>
              <a:gdLst>
                <a:gd name="T0" fmla="*/ 0 w 6"/>
                <a:gd name="T1" fmla="*/ 11 h 4"/>
                <a:gd name="T2" fmla="*/ 48 w 6"/>
                <a:gd name="T3" fmla="*/ 45 h 4"/>
                <a:gd name="T4" fmla="*/ 0 60000 65536"/>
                <a:gd name="T5" fmla="*/ 0 60000 65536"/>
              </a:gdLst>
              <a:ahLst/>
              <a:cxnLst>
                <a:cxn ang="T4">
                  <a:pos x="T0" y="T1"/>
                </a:cxn>
                <a:cxn ang="T5">
                  <a:pos x="T2" y="T3"/>
                </a:cxn>
              </a:cxnLst>
              <a:rect l="0" t="0" r="r" b="b"/>
              <a:pathLst>
                <a:path w="6" h="4">
                  <a:moveTo>
                    <a:pt x="0" y="1"/>
                  </a:moveTo>
                  <a:cubicBezTo>
                    <a:pt x="2" y="0"/>
                    <a:pt x="5" y="2"/>
                    <a:pt x="6"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29" name="Freeform 2319">
              <a:extLst>
                <a:ext uri="{FF2B5EF4-FFF2-40B4-BE49-F238E27FC236}">
                  <a16:creationId xmlns:a16="http://schemas.microsoft.com/office/drawing/2014/main" id="{5CE08560-4F7E-1B68-0064-48FEDCC2B026}"/>
                </a:ext>
              </a:extLst>
            </p:cNvPr>
            <p:cNvSpPr>
              <a:spLocks/>
            </p:cNvSpPr>
            <p:nvPr/>
          </p:nvSpPr>
          <p:spPr bwMode="auto">
            <a:xfrm>
              <a:off x="3742" y="2519"/>
              <a:ext cx="6" cy="20"/>
            </a:xfrm>
            <a:custGeom>
              <a:avLst/>
              <a:gdLst>
                <a:gd name="T0" fmla="*/ 0 w 3"/>
                <a:gd name="T1" fmla="*/ 98 h 9"/>
                <a:gd name="T2" fmla="*/ 24 w 3"/>
                <a:gd name="T3" fmla="*/ 0 h 9"/>
                <a:gd name="T4" fmla="*/ 0 60000 65536"/>
                <a:gd name="T5" fmla="*/ 0 60000 65536"/>
              </a:gdLst>
              <a:ahLst/>
              <a:cxnLst>
                <a:cxn ang="T4">
                  <a:pos x="T0" y="T1"/>
                </a:cxn>
                <a:cxn ang="T5">
                  <a:pos x="T2" y="T3"/>
                </a:cxn>
              </a:cxnLst>
              <a:rect l="0" t="0" r="r" b="b"/>
              <a:pathLst>
                <a:path w="3" h="9">
                  <a:moveTo>
                    <a:pt x="0" y="9"/>
                  </a:moveTo>
                  <a:cubicBezTo>
                    <a:pt x="0" y="7"/>
                    <a:pt x="0" y="1"/>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0" name="Freeform 2320">
              <a:extLst>
                <a:ext uri="{FF2B5EF4-FFF2-40B4-BE49-F238E27FC236}">
                  <a16:creationId xmlns:a16="http://schemas.microsoft.com/office/drawing/2014/main" id="{ED7C3CF7-0B66-E6EB-52F7-D266D3081830}"/>
                </a:ext>
              </a:extLst>
            </p:cNvPr>
            <p:cNvSpPr>
              <a:spLocks/>
            </p:cNvSpPr>
            <p:nvPr/>
          </p:nvSpPr>
          <p:spPr bwMode="auto">
            <a:xfrm>
              <a:off x="3847" y="2987"/>
              <a:ext cx="16" cy="62"/>
            </a:xfrm>
            <a:custGeom>
              <a:avLst/>
              <a:gdLst>
                <a:gd name="T0" fmla="*/ 0 w 8"/>
                <a:gd name="T1" fmla="*/ 0 h 28"/>
                <a:gd name="T2" fmla="*/ 56 w 8"/>
                <a:gd name="T3" fmla="*/ 206 h 28"/>
                <a:gd name="T4" fmla="*/ 48 w 8"/>
                <a:gd name="T5" fmla="*/ 270 h 28"/>
                <a:gd name="T6" fmla="*/ 0 w 8"/>
                <a:gd name="T7" fmla="*/ 303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8">
                  <a:moveTo>
                    <a:pt x="0" y="0"/>
                  </a:moveTo>
                  <a:cubicBezTo>
                    <a:pt x="0" y="7"/>
                    <a:pt x="6" y="13"/>
                    <a:pt x="7" y="19"/>
                  </a:cubicBezTo>
                  <a:cubicBezTo>
                    <a:pt x="8" y="23"/>
                    <a:pt x="8" y="23"/>
                    <a:pt x="6" y="25"/>
                  </a:cubicBezTo>
                  <a:cubicBezTo>
                    <a:pt x="5" y="27"/>
                    <a:pt x="2" y="28"/>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1" name="Freeform 2321">
              <a:extLst>
                <a:ext uri="{FF2B5EF4-FFF2-40B4-BE49-F238E27FC236}">
                  <a16:creationId xmlns:a16="http://schemas.microsoft.com/office/drawing/2014/main" id="{A02AE3B0-2BFE-1F2C-FC7D-83A59CF1E61D}"/>
                </a:ext>
              </a:extLst>
            </p:cNvPr>
            <p:cNvSpPr>
              <a:spLocks/>
            </p:cNvSpPr>
            <p:nvPr/>
          </p:nvSpPr>
          <p:spPr bwMode="auto">
            <a:xfrm>
              <a:off x="3861" y="3042"/>
              <a:ext cx="16" cy="57"/>
            </a:xfrm>
            <a:custGeom>
              <a:avLst/>
              <a:gdLst>
                <a:gd name="T0" fmla="*/ 0 w 8"/>
                <a:gd name="T1" fmla="*/ 0 h 26"/>
                <a:gd name="T2" fmla="*/ 56 w 8"/>
                <a:gd name="T3" fmla="*/ 202 h 26"/>
                <a:gd name="T4" fmla="*/ 8 w 8"/>
                <a:gd name="T5" fmla="*/ 274 h 26"/>
                <a:gd name="T6" fmla="*/ 8 w 8"/>
                <a:gd name="T7" fmla="*/ 265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6">
                  <a:moveTo>
                    <a:pt x="0" y="0"/>
                  </a:moveTo>
                  <a:cubicBezTo>
                    <a:pt x="4" y="6"/>
                    <a:pt x="7" y="13"/>
                    <a:pt x="7" y="19"/>
                  </a:cubicBezTo>
                  <a:cubicBezTo>
                    <a:pt x="8" y="23"/>
                    <a:pt x="5" y="25"/>
                    <a:pt x="1" y="26"/>
                  </a:cubicBezTo>
                  <a:cubicBezTo>
                    <a:pt x="0" y="26"/>
                    <a:pt x="1" y="25"/>
                    <a:pt x="1"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2" name="Freeform 2322">
              <a:extLst>
                <a:ext uri="{FF2B5EF4-FFF2-40B4-BE49-F238E27FC236}">
                  <a16:creationId xmlns:a16="http://schemas.microsoft.com/office/drawing/2014/main" id="{29147D98-CBA0-B4B2-883F-A317FC5B7F78}"/>
                </a:ext>
              </a:extLst>
            </p:cNvPr>
            <p:cNvSpPr>
              <a:spLocks/>
            </p:cNvSpPr>
            <p:nvPr/>
          </p:nvSpPr>
          <p:spPr bwMode="auto">
            <a:xfrm>
              <a:off x="3875" y="3090"/>
              <a:ext cx="19" cy="53"/>
            </a:xfrm>
            <a:custGeom>
              <a:avLst/>
              <a:gdLst>
                <a:gd name="T0" fmla="*/ 0 w 9"/>
                <a:gd name="T1" fmla="*/ 0 h 24"/>
                <a:gd name="T2" fmla="*/ 76 w 9"/>
                <a:gd name="T3" fmla="*/ 205 h 24"/>
                <a:gd name="T4" fmla="*/ 8 w 9"/>
                <a:gd name="T5" fmla="*/ 258 h 24"/>
                <a:gd name="T6" fmla="*/ 0 60000 65536"/>
                <a:gd name="T7" fmla="*/ 0 60000 65536"/>
                <a:gd name="T8" fmla="*/ 0 60000 65536"/>
              </a:gdLst>
              <a:ahLst/>
              <a:cxnLst>
                <a:cxn ang="T6">
                  <a:pos x="T0" y="T1"/>
                </a:cxn>
                <a:cxn ang="T7">
                  <a:pos x="T2" y="T3"/>
                </a:cxn>
                <a:cxn ang="T8">
                  <a:pos x="T4" y="T5"/>
                </a:cxn>
              </a:cxnLst>
              <a:rect l="0" t="0" r="r" b="b"/>
              <a:pathLst>
                <a:path w="9" h="24">
                  <a:moveTo>
                    <a:pt x="0" y="0"/>
                  </a:moveTo>
                  <a:cubicBezTo>
                    <a:pt x="2" y="6"/>
                    <a:pt x="9" y="13"/>
                    <a:pt x="8" y="19"/>
                  </a:cubicBezTo>
                  <a:cubicBezTo>
                    <a:pt x="8" y="21"/>
                    <a:pt x="4" y="24"/>
                    <a:pt x="1"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3" name="Freeform 2323">
              <a:extLst>
                <a:ext uri="{FF2B5EF4-FFF2-40B4-BE49-F238E27FC236}">
                  <a16:creationId xmlns:a16="http://schemas.microsoft.com/office/drawing/2014/main" id="{4F762EBF-6980-BCF0-88B7-A92C69C6BD1A}"/>
                </a:ext>
              </a:extLst>
            </p:cNvPr>
            <p:cNvSpPr>
              <a:spLocks/>
            </p:cNvSpPr>
            <p:nvPr/>
          </p:nvSpPr>
          <p:spPr bwMode="auto">
            <a:xfrm>
              <a:off x="3890" y="3134"/>
              <a:ext cx="18" cy="41"/>
            </a:xfrm>
            <a:custGeom>
              <a:avLst/>
              <a:gdLst>
                <a:gd name="T0" fmla="*/ 8 w 9"/>
                <a:gd name="T1" fmla="*/ 0 h 19"/>
                <a:gd name="T2" fmla="*/ 64 w 9"/>
                <a:gd name="T3" fmla="*/ 149 h 19"/>
                <a:gd name="T4" fmla="*/ 0 w 9"/>
                <a:gd name="T5" fmla="*/ 181 h 19"/>
                <a:gd name="T6" fmla="*/ 0 60000 65536"/>
                <a:gd name="T7" fmla="*/ 0 60000 65536"/>
                <a:gd name="T8" fmla="*/ 0 60000 65536"/>
              </a:gdLst>
              <a:ahLst/>
              <a:cxnLst>
                <a:cxn ang="T6">
                  <a:pos x="T0" y="T1"/>
                </a:cxn>
                <a:cxn ang="T7">
                  <a:pos x="T2" y="T3"/>
                </a:cxn>
                <a:cxn ang="T8">
                  <a:pos x="T4" y="T5"/>
                </a:cxn>
              </a:cxnLst>
              <a:rect l="0" t="0" r="r" b="b"/>
              <a:pathLst>
                <a:path w="9" h="19">
                  <a:moveTo>
                    <a:pt x="1" y="0"/>
                  </a:moveTo>
                  <a:cubicBezTo>
                    <a:pt x="3" y="3"/>
                    <a:pt x="9" y="11"/>
                    <a:pt x="8" y="15"/>
                  </a:cubicBezTo>
                  <a:cubicBezTo>
                    <a:pt x="7" y="17"/>
                    <a:pt x="1" y="19"/>
                    <a:pt x="0"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4" name="Freeform 2324">
              <a:extLst>
                <a:ext uri="{FF2B5EF4-FFF2-40B4-BE49-F238E27FC236}">
                  <a16:creationId xmlns:a16="http://schemas.microsoft.com/office/drawing/2014/main" id="{38CD9F9A-97A1-8F77-87A9-DC04299A2EE3}"/>
                </a:ext>
              </a:extLst>
            </p:cNvPr>
            <p:cNvSpPr>
              <a:spLocks/>
            </p:cNvSpPr>
            <p:nvPr/>
          </p:nvSpPr>
          <p:spPr bwMode="auto">
            <a:xfrm>
              <a:off x="3904" y="3167"/>
              <a:ext cx="19" cy="48"/>
            </a:xfrm>
            <a:custGeom>
              <a:avLst/>
              <a:gdLst>
                <a:gd name="T0" fmla="*/ 8 w 9"/>
                <a:gd name="T1" fmla="*/ 0 h 22"/>
                <a:gd name="T2" fmla="*/ 57 w 9"/>
                <a:gd name="T3" fmla="*/ 81 h 22"/>
                <a:gd name="T4" fmla="*/ 84 w 9"/>
                <a:gd name="T5" fmla="*/ 177 h 22"/>
                <a:gd name="T6" fmla="*/ 0 w 9"/>
                <a:gd name="T7" fmla="*/ 229 h 22"/>
                <a:gd name="T8" fmla="*/ 8 w 9"/>
                <a:gd name="T9" fmla="*/ 218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22">
                  <a:moveTo>
                    <a:pt x="1" y="0"/>
                  </a:moveTo>
                  <a:cubicBezTo>
                    <a:pt x="3" y="3"/>
                    <a:pt x="5" y="5"/>
                    <a:pt x="6" y="8"/>
                  </a:cubicBezTo>
                  <a:cubicBezTo>
                    <a:pt x="7" y="10"/>
                    <a:pt x="9" y="15"/>
                    <a:pt x="9" y="17"/>
                  </a:cubicBezTo>
                  <a:cubicBezTo>
                    <a:pt x="9" y="22"/>
                    <a:pt x="4" y="22"/>
                    <a:pt x="0" y="22"/>
                  </a:cubicBezTo>
                  <a:cubicBezTo>
                    <a:pt x="0" y="21"/>
                    <a:pt x="0" y="22"/>
                    <a:pt x="1"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5" name="Freeform 2325">
              <a:extLst>
                <a:ext uri="{FF2B5EF4-FFF2-40B4-BE49-F238E27FC236}">
                  <a16:creationId xmlns:a16="http://schemas.microsoft.com/office/drawing/2014/main" id="{B2006609-E8F2-A286-B50F-8C06B1EB14D6}"/>
                </a:ext>
              </a:extLst>
            </p:cNvPr>
            <p:cNvSpPr>
              <a:spLocks/>
            </p:cNvSpPr>
            <p:nvPr/>
          </p:nvSpPr>
          <p:spPr bwMode="auto">
            <a:xfrm>
              <a:off x="3916" y="3206"/>
              <a:ext cx="23" cy="44"/>
            </a:xfrm>
            <a:custGeom>
              <a:avLst/>
              <a:gdLst>
                <a:gd name="T0" fmla="*/ 36 w 11"/>
                <a:gd name="T1" fmla="*/ 0 h 20"/>
                <a:gd name="T2" fmla="*/ 65 w 11"/>
                <a:gd name="T3" fmla="*/ 73 h 20"/>
                <a:gd name="T4" fmla="*/ 100 w 11"/>
                <a:gd name="T5" fmla="*/ 194 h 20"/>
                <a:gd name="T6" fmla="*/ 75 w 11"/>
                <a:gd name="T7" fmla="*/ 202 h 20"/>
                <a:gd name="T8" fmla="*/ 0 w 11"/>
                <a:gd name="T9" fmla="*/ 213 h 20"/>
                <a:gd name="T10" fmla="*/ 0 w 11"/>
                <a:gd name="T11" fmla="*/ 202 h 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 h="20">
                  <a:moveTo>
                    <a:pt x="4" y="0"/>
                  </a:moveTo>
                  <a:cubicBezTo>
                    <a:pt x="4" y="3"/>
                    <a:pt x="6" y="5"/>
                    <a:pt x="7" y="7"/>
                  </a:cubicBezTo>
                  <a:cubicBezTo>
                    <a:pt x="9" y="11"/>
                    <a:pt x="10" y="14"/>
                    <a:pt x="11" y="18"/>
                  </a:cubicBezTo>
                  <a:cubicBezTo>
                    <a:pt x="10" y="19"/>
                    <a:pt x="9" y="19"/>
                    <a:pt x="8" y="19"/>
                  </a:cubicBezTo>
                  <a:cubicBezTo>
                    <a:pt x="5" y="19"/>
                    <a:pt x="3" y="19"/>
                    <a:pt x="0" y="20"/>
                  </a:cubicBezTo>
                  <a:cubicBezTo>
                    <a:pt x="0" y="19"/>
                    <a:pt x="0" y="19"/>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6" name="Freeform 2326">
              <a:extLst>
                <a:ext uri="{FF2B5EF4-FFF2-40B4-BE49-F238E27FC236}">
                  <a16:creationId xmlns:a16="http://schemas.microsoft.com/office/drawing/2014/main" id="{7CC89C80-FA18-2A66-4829-2CEE2E35B0EF}"/>
                </a:ext>
              </a:extLst>
            </p:cNvPr>
            <p:cNvSpPr>
              <a:spLocks/>
            </p:cNvSpPr>
            <p:nvPr/>
          </p:nvSpPr>
          <p:spPr bwMode="auto">
            <a:xfrm>
              <a:off x="3939" y="3245"/>
              <a:ext cx="4" cy="14"/>
            </a:xfrm>
            <a:custGeom>
              <a:avLst/>
              <a:gdLst>
                <a:gd name="T0" fmla="*/ 0 w 2"/>
                <a:gd name="T1" fmla="*/ 0 h 6"/>
                <a:gd name="T2" fmla="*/ 16 w 2"/>
                <a:gd name="T3" fmla="*/ 77 h 6"/>
                <a:gd name="T4" fmla="*/ 0 60000 65536"/>
                <a:gd name="T5" fmla="*/ 0 60000 65536"/>
              </a:gdLst>
              <a:ahLst/>
              <a:cxnLst>
                <a:cxn ang="T4">
                  <a:pos x="T0" y="T1"/>
                </a:cxn>
                <a:cxn ang="T5">
                  <a:pos x="T2" y="T3"/>
                </a:cxn>
              </a:cxnLst>
              <a:rect l="0" t="0" r="r" b="b"/>
              <a:pathLst>
                <a:path w="2" h="6">
                  <a:moveTo>
                    <a:pt x="0" y="0"/>
                  </a:moveTo>
                  <a:cubicBezTo>
                    <a:pt x="1" y="2"/>
                    <a:pt x="2" y="4"/>
                    <a:pt x="2"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7" name="Freeform 2327">
              <a:extLst>
                <a:ext uri="{FF2B5EF4-FFF2-40B4-BE49-F238E27FC236}">
                  <a16:creationId xmlns:a16="http://schemas.microsoft.com/office/drawing/2014/main" id="{7EE3DF5C-0EF6-C69B-6F68-4861699A2519}"/>
                </a:ext>
              </a:extLst>
            </p:cNvPr>
            <p:cNvSpPr>
              <a:spLocks/>
            </p:cNvSpPr>
            <p:nvPr/>
          </p:nvSpPr>
          <p:spPr bwMode="auto">
            <a:xfrm>
              <a:off x="3886" y="3001"/>
              <a:ext cx="28" cy="37"/>
            </a:xfrm>
            <a:custGeom>
              <a:avLst/>
              <a:gdLst>
                <a:gd name="T0" fmla="*/ 0 w 14"/>
                <a:gd name="T1" fmla="*/ 0 h 17"/>
                <a:gd name="T2" fmla="*/ 64 w 14"/>
                <a:gd name="T3" fmla="*/ 176 h 17"/>
                <a:gd name="T4" fmla="*/ 112 w 14"/>
                <a:gd name="T5" fmla="*/ 165 h 17"/>
                <a:gd name="T6" fmla="*/ 0 60000 65536"/>
                <a:gd name="T7" fmla="*/ 0 60000 65536"/>
                <a:gd name="T8" fmla="*/ 0 60000 65536"/>
              </a:gdLst>
              <a:ahLst/>
              <a:cxnLst>
                <a:cxn ang="T6">
                  <a:pos x="T0" y="T1"/>
                </a:cxn>
                <a:cxn ang="T7">
                  <a:pos x="T2" y="T3"/>
                </a:cxn>
                <a:cxn ang="T8">
                  <a:pos x="T4" y="T5"/>
                </a:cxn>
              </a:cxnLst>
              <a:rect l="0" t="0" r="r" b="b"/>
              <a:pathLst>
                <a:path w="14" h="17">
                  <a:moveTo>
                    <a:pt x="0" y="0"/>
                  </a:moveTo>
                  <a:cubicBezTo>
                    <a:pt x="2" y="4"/>
                    <a:pt x="3" y="15"/>
                    <a:pt x="8" y="17"/>
                  </a:cubicBezTo>
                  <a:cubicBezTo>
                    <a:pt x="9" y="17"/>
                    <a:pt x="13" y="16"/>
                    <a:pt x="14"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8" name="Freeform 2328">
              <a:extLst>
                <a:ext uri="{FF2B5EF4-FFF2-40B4-BE49-F238E27FC236}">
                  <a16:creationId xmlns:a16="http://schemas.microsoft.com/office/drawing/2014/main" id="{89AFB61B-065D-9F31-0D35-74CADA4DDB53}"/>
                </a:ext>
              </a:extLst>
            </p:cNvPr>
            <p:cNvSpPr>
              <a:spLocks/>
            </p:cNvSpPr>
            <p:nvPr/>
          </p:nvSpPr>
          <p:spPr bwMode="auto">
            <a:xfrm>
              <a:off x="3900" y="3038"/>
              <a:ext cx="27" cy="39"/>
            </a:xfrm>
            <a:custGeom>
              <a:avLst/>
              <a:gdLst>
                <a:gd name="T0" fmla="*/ 0 w 13"/>
                <a:gd name="T1" fmla="*/ 0 h 18"/>
                <a:gd name="T2" fmla="*/ 35 w 13"/>
                <a:gd name="T3" fmla="*/ 132 h 18"/>
                <a:gd name="T4" fmla="*/ 52 w 13"/>
                <a:gd name="T5" fmla="*/ 173 h 18"/>
                <a:gd name="T6" fmla="*/ 116 w 13"/>
                <a:gd name="T7" fmla="*/ 156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8">
                  <a:moveTo>
                    <a:pt x="0" y="0"/>
                  </a:moveTo>
                  <a:cubicBezTo>
                    <a:pt x="1" y="4"/>
                    <a:pt x="3" y="9"/>
                    <a:pt x="4" y="13"/>
                  </a:cubicBezTo>
                  <a:cubicBezTo>
                    <a:pt x="4" y="15"/>
                    <a:pt x="4" y="17"/>
                    <a:pt x="6" y="17"/>
                  </a:cubicBezTo>
                  <a:cubicBezTo>
                    <a:pt x="8" y="18"/>
                    <a:pt x="11" y="16"/>
                    <a:pt x="13"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39" name="Freeform 2329">
              <a:extLst>
                <a:ext uri="{FF2B5EF4-FFF2-40B4-BE49-F238E27FC236}">
                  <a16:creationId xmlns:a16="http://schemas.microsoft.com/office/drawing/2014/main" id="{72C2E28E-FBCB-894E-EE31-6B82C9637632}"/>
                </a:ext>
              </a:extLst>
            </p:cNvPr>
            <p:cNvSpPr>
              <a:spLocks/>
            </p:cNvSpPr>
            <p:nvPr/>
          </p:nvSpPr>
          <p:spPr bwMode="auto">
            <a:xfrm>
              <a:off x="3900" y="2983"/>
              <a:ext cx="25" cy="83"/>
            </a:xfrm>
            <a:custGeom>
              <a:avLst/>
              <a:gdLst>
                <a:gd name="T0" fmla="*/ 0 w 12"/>
                <a:gd name="T1" fmla="*/ 0 h 38"/>
                <a:gd name="T2" fmla="*/ 108 w 12"/>
                <a:gd name="T3" fmla="*/ 395 h 38"/>
                <a:gd name="T4" fmla="*/ 0 60000 65536"/>
                <a:gd name="T5" fmla="*/ 0 60000 65536"/>
              </a:gdLst>
              <a:ahLst/>
              <a:cxnLst>
                <a:cxn ang="T4">
                  <a:pos x="T0" y="T1"/>
                </a:cxn>
                <a:cxn ang="T5">
                  <a:pos x="T2" y="T3"/>
                </a:cxn>
              </a:cxnLst>
              <a:rect l="0" t="0" r="r" b="b"/>
              <a:pathLst>
                <a:path w="12" h="38">
                  <a:moveTo>
                    <a:pt x="0" y="0"/>
                  </a:moveTo>
                  <a:cubicBezTo>
                    <a:pt x="4" y="13"/>
                    <a:pt x="9" y="26"/>
                    <a:pt x="12"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0" name="Freeform 2330">
              <a:extLst>
                <a:ext uri="{FF2B5EF4-FFF2-40B4-BE49-F238E27FC236}">
                  <a16:creationId xmlns:a16="http://schemas.microsoft.com/office/drawing/2014/main" id="{FA9BCF63-0213-7A2F-D5D8-B4CF7A8D6EE4}"/>
                </a:ext>
              </a:extLst>
            </p:cNvPr>
            <p:cNvSpPr>
              <a:spLocks/>
            </p:cNvSpPr>
            <p:nvPr/>
          </p:nvSpPr>
          <p:spPr bwMode="auto">
            <a:xfrm>
              <a:off x="3904" y="3073"/>
              <a:ext cx="35" cy="46"/>
            </a:xfrm>
            <a:custGeom>
              <a:avLst/>
              <a:gdLst>
                <a:gd name="T0" fmla="*/ 43 w 17"/>
                <a:gd name="T1" fmla="*/ 9 h 21"/>
                <a:gd name="T2" fmla="*/ 43 w 17"/>
                <a:gd name="T3" fmla="*/ 125 h 21"/>
                <a:gd name="T4" fmla="*/ 97 w 17"/>
                <a:gd name="T5" fmla="*/ 221 h 21"/>
                <a:gd name="T6" fmla="*/ 148 w 17"/>
                <a:gd name="T7" fmla="*/ 177 h 21"/>
                <a:gd name="T8" fmla="*/ 124 w 17"/>
                <a:gd name="T9" fmla="*/ 72 h 21"/>
                <a:gd name="T10" fmla="*/ 97 w 17"/>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21">
                  <a:moveTo>
                    <a:pt x="5" y="1"/>
                  </a:moveTo>
                  <a:cubicBezTo>
                    <a:pt x="0" y="4"/>
                    <a:pt x="3" y="8"/>
                    <a:pt x="5" y="12"/>
                  </a:cubicBezTo>
                  <a:cubicBezTo>
                    <a:pt x="6" y="16"/>
                    <a:pt x="6" y="21"/>
                    <a:pt x="11" y="21"/>
                  </a:cubicBezTo>
                  <a:cubicBezTo>
                    <a:pt x="14" y="21"/>
                    <a:pt x="16" y="20"/>
                    <a:pt x="17" y="17"/>
                  </a:cubicBezTo>
                  <a:cubicBezTo>
                    <a:pt x="17" y="15"/>
                    <a:pt x="15" y="10"/>
                    <a:pt x="14" y="7"/>
                  </a:cubicBezTo>
                  <a:cubicBezTo>
                    <a:pt x="13" y="5"/>
                    <a:pt x="12" y="3"/>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1" name="Freeform 2331">
              <a:extLst>
                <a:ext uri="{FF2B5EF4-FFF2-40B4-BE49-F238E27FC236}">
                  <a16:creationId xmlns:a16="http://schemas.microsoft.com/office/drawing/2014/main" id="{E7581ADB-A3C6-D7FA-7EB3-FBA4B096F017}"/>
                </a:ext>
              </a:extLst>
            </p:cNvPr>
            <p:cNvSpPr>
              <a:spLocks/>
            </p:cNvSpPr>
            <p:nvPr/>
          </p:nvSpPr>
          <p:spPr bwMode="auto">
            <a:xfrm>
              <a:off x="3925" y="3114"/>
              <a:ext cx="32" cy="50"/>
            </a:xfrm>
            <a:custGeom>
              <a:avLst/>
              <a:gdLst>
                <a:gd name="T0" fmla="*/ 0 w 16"/>
                <a:gd name="T1" fmla="*/ 20 h 23"/>
                <a:gd name="T2" fmla="*/ 72 w 16"/>
                <a:gd name="T3" fmla="*/ 237 h 23"/>
                <a:gd name="T4" fmla="*/ 128 w 16"/>
                <a:gd name="T5" fmla="*/ 193 h 23"/>
                <a:gd name="T6" fmla="*/ 80 w 16"/>
                <a:gd name="T7" fmla="*/ 61 h 23"/>
                <a:gd name="T8" fmla="*/ 56 w 16"/>
                <a:gd name="T9" fmla="*/ 0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 h="23">
                  <a:moveTo>
                    <a:pt x="0" y="2"/>
                  </a:moveTo>
                  <a:cubicBezTo>
                    <a:pt x="0" y="10"/>
                    <a:pt x="5" y="16"/>
                    <a:pt x="9" y="23"/>
                  </a:cubicBezTo>
                  <a:cubicBezTo>
                    <a:pt x="12" y="22"/>
                    <a:pt x="15" y="22"/>
                    <a:pt x="16" y="19"/>
                  </a:cubicBezTo>
                  <a:cubicBezTo>
                    <a:pt x="16" y="16"/>
                    <a:pt x="11" y="10"/>
                    <a:pt x="10" y="6"/>
                  </a:cubicBezTo>
                  <a:cubicBezTo>
                    <a:pt x="9" y="4"/>
                    <a:pt x="8" y="1"/>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2" name="Freeform 2332">
              <a:extLst>
                <a:ext uri="{FF2B5EF4-FFF2-40B4-BE49-F238E27FC236}">
                  <a16:creationId xmlns:a16="http://schemas.microsoft.com/office/drawing/2014/main" id="{DEB16590-3F30-06F7-3756-081DD157BCF6}"/>
                </a:ext>
              </a:extLst>
            </p:cNvPr>
            <p:cNvSpPr>
              <a:spLocks/>
            </p:cNvSpPr>
            <p:nvPr/>
          </p:nvSpPr>
          <p:spPr bwMode="auto">
            <a:xfrm>
              <a:off x="3935" y="3158"/>
              <a:ext cx="37" cy="44"/>
            </a:xfrm>
            <a:custGeom>
              <a:avLst/>
              <a:gdLst>
                <a:gd name="T0" fmla="*/ 33 w 18"/>
                <a:gd name="T1" fmla="*/ 33 h 20"/>
                <a:gd name="T2" fmla="*/ 43 w 18"/>
                <a:gd name="T3" fmla="*/ 150 h 20"/>
                <a:gd name="T4" fmla="*/ 113 w 18"/>
                <a:gd name="T5" fmla="*/ 202 h 20"/>
                <a:gd name="T6" fmla="*/ 148 w 18"/>
                <a:gd name="T7" fmla="*/ 150 h 20"/>
                <a:gd name="T8" fmla="*/ 88 w 18"/>
                <a:gd name="T9" fmla="*/ 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0">
                  <a:moveTo>
                    <a:pt x="4" y="3"/>
                  </a:moveTo>
                  <a:cubicBezTo>
                    <a:pt x="0" y="6"/>
                    <a:pt x="3" y="10"/>
                    <a:pt x="5" y="14"/>
                  </a:cubicBezTo>
                  <a:cubicBezTo>
                    <a:pt x="7" y="19"/>
                    <a:pt x="8" y="20"/>
                    <a:pt x="13" y="19"/>
                  </a:cubicBezTo>
                  <a:cubicBezTo>
                    <a:pt x="17" y="18"/>
                    <a:pt x="18" y="18"/>
                    <a:pt x="17" y="14"/>
                  </a:cubicBezTo>
                  <a:cubicBezTo>
                    <a:pt x="15" y="9"/>
                    <a:pt x="12" y="4"/>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3" name="Freeform 2333">
              <a:extLst>
                <a:ext uri="{FF2B5EF4-FFF2-40B4-BE49-F238E27FC236}">
                  <a16:creationId xmlns:a16="http://schemas.microsoft.com/office/drawing/2014/main" id="{F23DFE2C-BDE5-1FAA-9A28-54B3542C25BF}"/>
                </a:ext>
              </a:extLst>
            </p:cNvPr>
            <p:cNvSpPr>
              <a:spLocks/>
            </p:cNvSpPr>
            <p:nvPr/>
          </p:nvSpPr>
          <p:spPr bwMode="auto">
            <a:xfrm>
              <a:off x="3953" y="3193"/>
              <a:ext cx="31" cy="48"/>
            </a:xfrm>
            <a:custGeom>
              <a:avLst/>
              <a:gdLst>
                <a:gd name="T0" fmla="*/ 0 w 15"/>
                <a:gd name="T1" fmla="*/ 44 h 22"/>
                <a:gd name="T2" fmla="*/ 116 w 15"/>
                <a:gd name="T3" fmla="*/ 157 h 22"/>
                <a:gd name="T4" fmla="*/ 124 w 15"/>
                <a:gd name="T5" fmla="*/ 124 h 22"/>
                <a:gd name="T6" fmla="*/ 89 w 15"/>
                <a:gd name="T7" fmla="*/ 44 h 22"/>
                <a:gd name="T8" fmla="*/ 81 w 15"/>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22">
                  <a:moveTo>
                    <a:pt x="0" y="4"/>
                  </a:moveTo>
                  <a:cubicBezTo>
                    <a:pt x="1" y="11"/>
                    <a:pt x="5" y="22"/>
                    <a:pt x="13" y="15"/>
                  </a:cubicBezTo>
                  <a:cubicBezTo>
                    <a:pt x="15" y="13"/>
                    <a:pt x="15" y="14"/>
                    <a:pt x="14" y="12"/>
                  </a:cubicBezTo>
                  <a:cubicBezTo>
                    <a:pt x="13" y="9"/>
                    <a:pt x="11" y="7"/>
                    <a:pt x="10" y="4"/>
                  </a:cubicBezTo>
                  <a:cubicBezTo>
                    <a:pt x="9" y="3"/>
                    <a:pt x="10"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4" name="Freeform 2334">
              <a:extLst>
                <a:ext uri="{FF2B5EF4-FFF2-40B4-BE49-F238E27FC236}">
                  <a16:creationId xmlns:a16="http://schemas.microsoft.com/office/drawing/2014/main" id="{18ED6D2B-2E69-54A9-A2F9-845A34178B43}"/>
                </a:ext>
              </a:extLst>
            </p:cNvPr>
            <p:cNvSpPr>
              <a:spLocks/>
            </p:cNvSpPr>
            <p:nvPr/>
          </p:nvSpPr>
          <p:spPr bwMode="auto">
            <a:xfrm>
              <a:off x="3970" y="3232"/>
              <a:ext cx="6" cy="24"/>
            </a:xfrm>
            <a:custGeom>
              <a:avLst/>
              <a:gdLst>
                <a:gd name="T0" fmla="*/ 0 w 3"/>
                <a:gd name="T1" fmla="*/ 0 h 11"/>
                <a:gd name="T2" fmla="*/ 24 w 3"/>
                <a:gd name="T3" fmla="*/ 113 h 11"/>
                <a:gd name="T4" fmla="*/ 0 60000 65536"/>
                <a:gd name="T5" fmla="*/ 0 60000 65536"/>
              </a:gdLst>
              <a:ahLst/>
              <a:cxnLst>
                <a:cxn ang="T4">
                  <a:pos x="T0" y="T1"/>
                </a:cxn>
                <a:cxn ang="T5">
                  <a:pos x="T2" y="T3"/>
                </a:cxn>
              </a:cxnLst>
              <a:rect l="0" t="0" r="r" b="b"/>
              <a:pathLst>
                <a:path w="3" h="11">
                  <a:moveTo>
                    <a:pt x="0" y="0"/>
                  </a:moveTo>
                  <a:cubicBezTo>
                    <a:pt x="1" y="5"/>
                    <a:pt x="3" y="6"/>
                    <a:pt x="3"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5" name="Freeform 2335">
              <a:extLst>
                <a:ext uri="{FF2B5EF4-FFF2-40B4-BE49-F238E27FC236}">
                  <a16:creationId xmlns:a16="http://schemas.microsoft.com/office/drawing/2014/main" id="{B549D3F3-D741-B8DC-A6F0-FF28E232604B}"/>
                </a:ext>
              </a:extLst>
            </p:cNvPr>
            <p:cNvSpPr>
              <a:spLocks/>
            </p:cNvSpPr>
            <p:nvPr/>
          </p:nvSpPr>
          <p:spPr bwMode="auto">
            <a:xfrm>
              <a:off x="3935" y="3221"/>
              <a:ext cx="24" cy="7"/>
            </a:xfrm>
            <a:custGeom>
              <a:avLst/>
              <a:gdLst>
                <a:gd name="T0" fmla="*/ 0 w 12"/>
                <a:gd name="T1" fmla="*/ 37 h 3"/>
                <a:gd name="T2" fmla="*/ 96 w 12"/>
                <a:gd name="T3" fmla="*/ 12 h 3"/>
                <a:gd name="T4" fmla="*/ 0 60000 65536"/>
                <a:gd name="T5" fmla="*/ 0 60000 65536"/>
              </a:gdLst>
              <a:ahLst/>
              <a:cxnLst>
                <a:cxn ang="T4">
                  <a:pos x="T0" y="T1"/>
                </a:cxn>
                <a:cxn ang="T5">
                  <a:pos x="T2" y="T3"/>
                </a:cxn>
              </a:cxnLst>
              <a:rect l="0" t="0" r="r" b="b"/>
              <a:pathLst>
                <a:path w="12" h="3">
                  <a:moveTo>
                    <a:pt x="0" y="3"/>
                  </a:moveTo>
                  <a:cubicBezTo>
                    <a:pt x="4" y="2"/>
                    <a:pt x="10" y="0"/>
                    <a:pt x="12"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6" name="Freeform 2336">
              <a:extLst>
                <a:ext uri="{FF2B5EF4-FFF2-40B4-BE49-F238E27FC236}">
                  <a16:creationId xmlns:a16="http://schemas.microsoft.com/office/drawing/2014/main" id="{744C9501-8362-1D5B-1B86-AEF435A0D94B}"/>
                </a:ext>
              </a:extLst>
            </p:cNvPr>
            <p:cNvSpPr>
              <a:spLocks/>
            </p:cNvSpPr>
            <p:nvPr/>
          </p:nvSpPr>
          <p:spPr bwMode="auto">
            <a:xfrm>
              <a:off x="3921" y="3180"/>
              <a:ext cx="18" cy="6"/>
            </a:xfrm>
            <a:custGeom>
              <a:avLst/>
              <a:gdLst>
                <a:gd name="T0" fmla="*/ 0 w 9"/>
                <a:gd name="T1" fmla="*/ 24 h 3"/>
                <a:gd name="T2" fmla="*/ 72 w 9"/>
                <a:gd name="T3" fmla="*/ 0 h 3"/>
                <a:gd name="T4" fmla="*/ 0 60000 65536"/>
                <a:gd name="T5" fmla="*/ 0 60000 65536"/>
              </a:gdLst>
              <a:ahLst/>
              <a:cxnLst>
                <a:cxn ang="T4">
                  <a:pos x="T0" y="T1"/>
                </a:cxn>
                <a:cxn ang="T5">
                  <a:pos x="T2" y="T3"/>
                </a:cxn>
              </a:cxnLst>
              <a:rect l="0" t="0" r="r" b="b"/>
              <a:pathLst>
                <a:path w="9" h="3">
                  <a:moveTo>
                    <a:pt x="0" y="3"/>
                  </a:moveTo>
                  <a:cubicBezTo>
                    <a:pt x="3" y="2"/>
                    <a:pt x="6"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7" name="Freeform 2337">
              <a:extLst>
                <a:ext uri="{FF2B5EF4-FFF2-40B4-BE49-F238E27FC236}">
                  <a16:creationId xmlns:a16="http://schemas.microsoft.com/office/drawing/2014/main" id="{76C19DCE-1A43-B893-9C7B-4653F765C853}"/>
                </a:ext>
              </a:extLst>
            </p:cNvPr>
            <p:cNvSpPr>
              <a:spLocks/>
            </p:cNvSpPr>
            <p:nvPr/>
          </p:nvSpPr>
          <p:spPr bwMode="auto">
            <a:xfrm>
              <a:off x="3904" y="3136"/>
              <a:ext cx="21" cy="11"/>
            </a:xfrm>
            <a:custGeom>
              <a:avLst/>
              <a:gdLst>
                <a:gd name="T0" fmla="*/ 0 w 10"/>
                <a:gd name="T1" fmla="*/ 53 h 5"/>
                <a:gd name="T2" fmla="*/ 92 w 10"/>
                <a:gd name="T3" fmla="*/ 0 h 5"/>
                <a:gd name="T4" fmla="*/ 0 60000 65536"/>
                <a:gd name="T5" fmla="*/ 0 60000 65536"/>
              </a:gdLst>
              <a:ahLst/>
              <a:cxnLst>
                <a:cxn ang="T4">
                  <a:pos x="T0" y="T1"/>
                </a:cxn>
                <a:cxn ang="T5">
                  <a:pos x="T2" y="T3"/>
                </a:cxn>
              </a:cxnLst>
              <a:rect l="0" t="0" r="r" b="b"/>
              <a:pathLst>
                <a:path w="10" h="5">
                  <a:moveTo>
                    <a:pt x="0" y="5"/>
                  </a:moveTo>
                  <a:cubicBezTo>
                    <a:pt x="2" y="4"/>
                    <a:pt x="10"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8" name="Freeform 2338">
              <a:extLst>
                <a:ext uri="{FF2B5EF4-FFF2-40B4-BE49-F238E27FC236}">
                  <a16:creationId xmlns:a16="http://schemas.microsoft.com/office/drawing/2014/main" id="{F97FD6F3-754A-35AC-ED5E-5B140168EBE9}"/>
                </a:ext>
              </a:extLst>
            </p:cNvPr>
            <p:cNvSpPr>
              <a:spLocks/>
            </p:cNvSpPr>
            <p:nvPr/>
          </p:nvSpPr>
          <p:spPr bwMode="auto">
            <a:xfrm>
              <a:off x="3888" y="3099"/>
              <a:ext cx="24" cy="11"/>
            </a:xfrm>
            <a:custGeom>
              <a:avLst/>
              <a:gdLst>
                <a:gd name="T0" fmla="*/ 0 w 12"/>
                <a:gd name="T1" fmla="*/ 53 h 5"/>
                <a:gd name="T2" fmla="*/ 96 w 12"/>
                <a:gd name="T3" fmla="*/ 0 h 5"/>
                <a:gd name="T4" fmla="*/ 0 60000 65536"/>
                <a:gd name="T5" fmla="*/ 0 60000 65536"/>
              </a:gdLst>
              <a:ahLst/>
              <a:cxnLst>
                <a:cxn ang="T4">
                  <a:pos x="T0" y="T1"/>
                </a:cxn>
                <a:cxn ang="T5">
                  <a:pos x="T2" y="T3"/>
                </a:cxn>
              </a:cxnLst>
              <a:rect l="0" t="0" r="r" b="b"/>
              <a:pathLst>
                <a:path w="12" h="5">
                  <a:moveTo>
                    <a:pt x="0" y="5"/>
                  </a:moveTo>
                  <a:cubicBezTo>
                    <a:pt x="4" y="3"/>
                    <a:pt x="7" y="0"/>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49" name="Freeform 2339">
              <a:extLst>
                <a:ext uri="{FF2B5EF4-FFF2-40B4-BE49-F238E27FC236}">
                  <a16:creationId xmlns:a16="http://schemas.microsoft.com/office/drawing/2014/main" id="{91576CF6-23E0-AB4C-9955-A63D529CF28E}"/>
                </a:ext>
              </a:extLst>
            </p:cNvPr>
            <p:cNvSpPr>
              <a:spLocks/>
            </p:cNvSpPr>
            <p:nvPr/>
          </p:nvSpPr>
          <p:spPr bwMode="auto">
            <a:xfrm>
              <a:off x="3873" y="3053"/>
              <a:ext cx="31" cy="13"/>
            </a:xfrm>
            <a:custGeom>
              <a:avLst/>
              <a:gdLst>
                <a:gd name="T0" fmla="*/ 0 w 15"/>
                <a:gd name="T1" fmla="*/ 61 h 6"/>
                <a:gd name="T2" fmla="*/ 132 w 15"/>
                <a:gd name="T3" fmla="*/ 0 h 6"/>
                <a:gd name="T4" fmla="*/ 0 60000 65536"/>
                <a:gd name="T5" fmla="*/ 0 60000 65536"/>
              </a:gdLst>
              <a:ahLst/>
              <a:cxnLst>
                <a:cxn ang="T4">
                  <a:pos x="T0" y="T1"/>
                </a:cxn>
                <a:cxn ang="T5">
                  <a:pos x="T2" y="T3"/>
                </a:cxn>
              </a:cxnLst>
              <a:rect l="0" t="0" r="r" b="b"/>
              <a:pathLst>
                <a:path w="15" h="6">
                  <a:moveTo>
                    <a:pt x="0" y="6"/>
                  </a:moveTo>
                  <a:cubicBezTo>
                    <a:pt x="4" y="3"/>
                    <a:pt x="10" y="0"/>
                    <a:pt x="1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0" name="Freeform 2340">
              <a:extLst>
                <a:ext uri="{FF2B5EF4-FFF2-40B4-BE49-F238E27FC236}">
                  <a16:creationId xmlns:a16="http://schemas.microsoft.com/office/drawing/2014/main" id="{24ACBC3F-7323-833F-BE1F-0885D9D2E896}"/>
                </a:ext>
              </a:extLst>
            </p:cNvPr>
            <p:cNvSpPr>
              <a:spLocks/>
            </p:cNvSpPr>
            <p:nvPr/>
          </p:nvSpPr>
          <p:spPr bwMode="auto">
            <a:xfrm>
              <a:off x="3863" y="3011"/>
              <a:ext cx="25" cy="11"/>
            </a:xfrm>
            <a:custGeom>
              <a:avLst/>
              <a:gdLst>
                <a:gd name="T0" fmla="*/ 0 w 12"/>
                <a:gd name="T1" fmla="*/ 53 h 5"/>
                <a:gd name="T2" fmla="*/ 108 w 12"/>
                <a:gd name="T3" fmla="*/ 0 h 5"/>
                <a:gd name="T4" fmla="*/ 0 60000 65536"/>
                <a:gd name="T5" fmla="*/ 0 60000 65536"/>
              </a:gdLst>
              <a:ahLst/>
              <a:cxnLst>
                <a:cxn ang="T4">
                  <a:pos x="T0" y="T1"/>
                </a:cxn>
                <a:cxn ang="T5">
                  <a:pos x="T2" y="T3"/>
                </a:cxn>
              </a:cxnLst>
              <a:rect l="0" t="0" r="r" b="b"/>
              <a:pathLst>
                <a:path w="12" h="5">
                  <a:moveTo>
                    <a:pt x="0" y="5"/>
                  </a:moveTo>
                  <a:cubicBezTo>
                    <a:pt x="4" y="2"/>
                    <a:pt x="8" y="1"/>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1" name="Freeform 2341">
              <a:extLst>
                <a:ext uri="{FF2B5EF4-FFF2-40B4-BE49-F238E27FC236}">
                  <a16:creationId xmlns:a16="http://schemas.microsoft.com/office/drawing/2014/main" id="{EA24B128-A47D-6998-16B8-22EC185F43F2}"/>
                </a:ext>
              </a:extLst>
            </p:cNvPr>
            <p:cNvSpPr>
              <a:spLocks/>
            </p:cNvSpPr>
            <p:nvPr/>
          </p:nvSpPr>
          <p:spPr bwMode="auto">
            <a:xfrm>
              <a:off x="3877" y="2996"/>
              <a:ext cx="7" cy="18"/>
            </a:xfrm>
            <a:custGeom>
              <a:avLst/>
              <a:gdLst>
                <a:gd name="T0" fmla="*/ 0 w 3"/>
                <a:gd name="T1" fmla="*/ 0 h 8"/>
                <a:gd name="T2" fmla="*/ 28 w 3"/>
                <a:gd name="T3" fmla="*/ 92 h 8"/>
                <a:gd name="T4" fmla="*/ 0 60000 65536"/>
                <a:gd name="T5" fmla="*/ 0 60000 65536"/>
              </a:gdLst>
              <a:ahLst/>
              <a:cxnLst>
                <a:cxn ang="T4">
                  <a:pos x="T0" y="T1"/>
                </a:cxn>
                <a:cxn ang="T5">
                  <a:pos x="T2" y="T3"/>
                </a:cxn>
              </a:cxnLst>
              <a:rect l="0" t="0" r="r" b="b"/>
              <a:pathLst>
                <a:path w="3" h="8">
                  <a:moveTo>
                    <a:pt x="0" y="0"/>
                  </a:moveTo>
                  <a:cubicBezTo>
                    <a:pt x="1" y="3"/>
                    <a:pt x="3" y="6"/>
                    <a:pt x="2"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2" name="Freeform 2342">
              <a:extLst>
                <a:ext uri="{FF2B5EF4-FFF2-40B4-BE49-F238E27FC236}">
                  <a16:creationId xmlns:a16="http://schemas.microsoft.com/office/drawing/2014/main" id="{52602500-7F89-6EC7-6A72-A86F34F9E1F4}"/>
                </a:ext>
              </a:extLst>
            </p:cNvPr>
            <p:cNvSpPr>
              <a:spLocks/>
            </p:cNvSpPr>
            <p:nvPr/>
          </p:nvSpPr>
          <p:spPr bwMode="auto">
            <a:xfrm>
              <a:off x="3892" y="3033"/>
              <a:ext cx="6" cy="22"/>
            </a:xfrm>
            <a:custGeom>
              <a:avLst/>
              <a:gdLst>
                <a:gd name="T0" fmla="*/ 0 w 3"/>
                <a:gd name="T1" fmla="*/ 106 h 10"/>
                <a:gd name="T2" fmla="*/ 16 w 3"/>
                <a:gd name="T3" fmla="*/ 0 h 10"/>
                <a:gd name="T4" fmla="*/ 0 60000 65536"/>
                <a:gd name="T5" fmla="*/ 0 60000 65536"/>
              </a:gdLst>
              <a:ahLst/>
              <a:cxnLst>
                <a:cxn ang="T4">
                  <a:pos x="T0" y="T1"/>
                </a:cxn>
                <a:cxn ang="T5">
                  <a:pos x="T2" y="T3"/>
                </a:cxn>
              </a:cxnLst>
              <a:rect l="0" t="0" r="r" b="b"/>
              <a:pathLst>
                <a:path w="3" h="10">
                  <a:moveTo>
                    <a:pt x="0" y="10"/>
                  </a:moveTo>
                  <a:cubicBezTo>
                    <a:pt x="3" y="7"/>
                    <a:pt x="2" y="4"/>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3" name="Freeform 2343">
              <a:extLst>
                <a:ext uri="{FF2B5EF4-FFF2-40B4-BE49-F238E27FC236}">
                  <a16:creationId xmlns:a16="http://schemas.microsoft.com/office/drawing/2014/main" id="{FD31D23A-D28E-B287-B7BB-29C7AF5DCF7D}"/>
                </a:ext>
              </a:extLst>
            </p:cNvPr>
            <p:cNvSpPr>
              <a:spLocks/>
            </p:cNvSpPr>
            <p:nvPr/>
          </p:nvSpPr>
          <p:spPr bwMode="auto">
            <a:xfrm>
              <a:off x="3890" y="3108"/>
              <a:ext cx="8" cy="19"/>
            </a:xfrm>
            <a:custGeom>
              <a:avLst/>
              <a:gdLst>
                <a:gd name="T0" fmla="*/ 32 w 4"/>
                <a:gd name="T1" fmla="*/ 0 h 9"/>
                <a:gd name="T2" fmla="*/ 8 w 4"/>
                <a:gd name="T3" fmla="*/ 84 h 9"/>
                <a:gd name="T4" fmla="*/ 0 60000 65536"/>
                <a:gd name="T5" fmla="*/ 0 60000 65536"/>
              </a:gdLst>
              <a:ahLst/>
              <a:cxnLst>
                <a:cxn ang="T4">
                  <a:pos x="T0" y="T1"/>
                </a:cxn>
                <a:cxn ang="T5">
                  <a:pos x="T2" y="T3"/>
                </a:cxn>
              </a:cxnLst>
              <a:rect l="0" t="0" r="r" b="b"/>
              <a:pathLst>
                <a:path w="4" h="9">
                  <a:moveTo>
                    <a:pt x="4" y="0"/>
                  </a:moveTo>
                  <a:cubicBezTo>
                    <a:pt x="2" y="2"/>
                    <a:pt x="0" y="6"/>
                    <a:pt x="1" y="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4" name="Freeform 2344">
              <a:extLst>
                <a:ext uri="{FF2B5EF4-FFF2-40B4-BE49-F238E27FC236}">
                  <a16:creationId xmlns:a16="http://schemas.microsoft.com/office/drawing/2014/main" id="{B32AED58-9D28-D8DE-A6B6-E4043AF09484}"/>
                </a:ext>
              </a:extLst>
            </p:cNvPr>
            <p:cNvSpPr>
              <a:spLocks/>
            </p:cNvSpPr>
            <p:nvPr/>
          </p:nvSpPr>
          <p:spPr bwMode="auto">
            <a:xfrm>
              <a:off x="3916" y="3143"/>
              <a:ext cx="19" cy="8"/>
            </a:xfrm>
            <a:custGeom>
              <a:avLst/>
              <a:gdLst>
                <a:gd name="T0" fmla="*/ 0 w 9"/>
                <a:gd name="T1" fmla="*/ 0 h 4"/>
                <a:gd name="T2" fmla="*/ 84 w 9"/>
                <a:gd name="T3" fmla="*/ 32 h 4"/>
                <a:gd name="T4" fmla="*/ 0 60000 65536"/>
                <a:gd name="T5" fmla="*/ 0 60000 65536"/>
              </a:gdLst>
              <a:ahLst/>
              <a:cxnLst>
                <a:cxn ang="T4">
                  <a:pos x="T0" y="T1"/>
                </a:cxn>
                <a:cxn ang="T5">
                  <a:pos x="T2" y="T3"/>
                </a:cxn>
              </a:cxnLst>
              <a:rect l="0" t="0" r="r" b="b"/>
              <a:pathLst>
                <a:path w="9" h="4">
                  <a:moveTo>
                    <a:pt x="0" y="0"/>
                  </a:moveTo>
                  <a:cubicBezTo>
                    <a:pt x="4" y="0"/>
                    <a:pt x="6" y="0"/>
                    <a:pt x="9"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5" name="Freeform 2345">
              <a:extLst>
                <a:ext uri="{FF2B5EF4-FFF2-40B4-BE49-F238E27FC236}">
                  <a16:creationId xmlns:a16="http://schemas.microsoft.com/office/drawing/2014/main" id="{921A09E8-9040-2A13-E40E-B8FDC170D3A1}"/>
                </a:ext>
              </a:extLst>
            </p:cNvPr>
            <p:cNvSpPr>
              <a:spLocks/>
            </p:cNvSpPr>
            <p:nvPr/>
          </p:nvSpPr>
          <p:spPr bwMode="auto">
            <a:xfrm>
              <a:off x="3923" y="3186"/>
              <a:ext cx="8" cy="20"/>
            </a:xfrm>
            <a:custGeom>
              <a:avLst/>
              <a:gdLst>
                <a:gd name="T0" fmla="*/ 32 w 4"/>
                <a:gd name="T1" fmla="*/ 0 h 9"/>
                <a:gd name="T2" fmla="*/ 8 w 4"/>
                <a:gd name="T3" fmla="*/ 98 h 9"/>
                <a:gd name="T4" fmla="*/ 0 60000 65536"/>
                <a:gd name="T5" fmla="*/ 0 60000 65536"/>
              </a:gdLst>
              <a:ahLst/>
              <a:cxnLst>
                <a:cxn ang="T4">
                  <a:pos x="T0" y="T1"/>
                </a:cxn>
                <a:cxn ang="T5">
                  <a:pos x="T2" y="T3"/>
                </a:cxn>
              </a:cxnLst>
              <a:rect l="0" t="0" r="r" b="b"/>
              <a:pathLst>
                <a:path w="4" h="9">
                  <a:moveTo>
                    <a:pt x="4" y="0"/>
                  </a:moveTo>
                  <a:cubicBezTo>
                    <a:pt x="1" y="2"/>
                    <a:pt x="0" y="6"/>
                    <a:pt x="1" y="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6" name="Freeform 2346">
              <a:extLst>
                <a:ext uri="{FF2B5EF4-FFF2-40B4-BE49-F238E27FC236}">
                  <a16:creationId xmlns:a16="http://schemas.microsoft.com/office/drawing/2014/main" id="{8BDCDC45-0DDB-EDAF-55D9-8707E3049A48}"/>
                </a:ext>
              </a:extLst>
            </p:cNvPr>
            <p:cNvSpPr>
              <a:spLocks/>
            </p:cNvSpPr>
            <p:nvPr/>
          </p:nvSpPr>
          <p:spPr bwMode="auto">
            <a:xfrm>
              <a:off x="3947" y="3206"/>
              <a:ext cx="6" cy="15"/>
            </a:xfrm>
            <a:custGeom>
              <a:avLst/>
              <a:gdLst>
                <a:gd name="T0" fmla="*/ 0 w 3"/>
                <a:gd name="T1" fmla="*/ 69 h 7"/>
                <a:gd name="T2" fmla="*/ 24 w 3"/>
                <a:gd name="T3" fmla="*/ 0 h 7"/>
                <a:gd name="T4" fmla="*/ 0 60000 65536"/>
                <a:gd name="T5" fmla="*/ 0 60000 65536"/>
              </a:gdLst>
              <a:ahLst/>
              <a:cxnLst>
                <a:cxn ang="T4">
                  <a:pos x="T0" y="T1"/>
                </a:cxn>
                <a:cxn ang="T5">
                  <a:pos x="T2" y="T3"/>
                </a:cxn>
              </a:cxnLst>
              <a:rect l="0" t="0" r="r" b="b"/>
              <a:pathLst>
                <a:path w="3" h="7">
                  <a:moveTo>
                    <a:pt x="0" y="7"/>
                  </a:moveTo>
                  <a:cubicBezTo>
                    <a:pt x="3" y="5"/>
                    <a:pt x="2" y="3"/>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7" name="Freeform 2347">
              <a:extLst>
                <a:ext uri="{FF2B5EF4-FFF2-40B4-BE49-F238E27FC236}">
                  <a16:creationId xmlns:a16="http://schemas.microsoft.com/office/drawing/2014/main" id="{C68D7EBC-A2A6-81D8-14B2-797853597F82}"/>
                </a:ext>
              </a:extLst>
            </p:cNvPr>
            <p:cNvSpPr>
              <a:spLocks/>
            </p:cNvSpPr>
            <p:nvPr/>
          </p:nvSpPr>
          <p:spPr bwMode="auto">
            <a:xfrm>
              <a:off x="3849" y="2981"/>
              <a:ext cx="8" cy="15"/>
            </a:xfrm>
            <a:custGeom>
              <a:avLst/>
              <a:gdLst>
                <a:gd name="T0" fmla="*/ 8 w 4"/>
                <a:gd name="T1" fmla="*/ 69 h 7"/>
                <a:gd name="T2" fmla="*/ 32 w 4"/>
                <a:gd name="T3" fmla="*/ 0 h 7"/>
                <a:gd name="T4" fmla="*/ 0 60000 65536"/>
                <a:gd name="T5" fmla="*/ 0 60000 65536"/>
              </a:gdLst>
              <a:ahLst/>
              <a:cxnLst>
                <a:cxn ang="T4">
                  <a:pos x="T0" y="T1"/>
                </a:cxn>
                <a:cxn ang="T5">
                  <a:pos x="T2" y="T3"/>
                </a:cxn>
              </a:cxnLst>
              <a:rect l="0" t="0" r="r" b="b"/>
              <a:pathLst>
                <a:path w="4" h="7">
                  <a:moveTo>
                    <a:pt x="1" y="7"/>
                  </a:moveTo>
                  <a:cubicBezTo>
                    <a:pt x="0" y="4"/>
                    <a:pt x="2" y="2"/>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8" name="Freeform 2348">
              <a:extLst>
                <a:ext uri="{FF2B5EF4-FFF2-40B4-BE49-F238E27FC236}">
                  <a16:creationId xmlns:a16="http://schemas.microsoft.com/office/drawing/2014/main" id="{CBD0E199-BD28-3113-9BD2-2DC3AE6970F2}"/>
                </a:ext>
              </a:extLst>
            </p:cNvPr>
            <p:cNvSpPr>
              <a:spLocks/>
            </p:cNvSpPr>
            <p:nvPr/>
          </p:nvSpPr>
          <p:spPr bwMode="auto">
            <a:xfrm>
              <a:off x="3847" y="2931"/>
              <a:ext cx="12" cy="8"/>
            </a:xfrm>
            <a:custGeom>
              <a:avLst/>
              <a:gdLst>
                <a:gd name="T0" fmla="*/ 0 w 6"/>
                <a:gd name="T1" fmla="*/ 0 h 4"/>
                <a:gd name="T2" fmla="*/ 48 w 6"/>
                <a:gd name="T3" fmla="*/ 32 h 4"/>
                <a:gd name="T4" fmla="*/ 0 60000 65536"/>
                <a:gd name="T5" fmla="*/ 0 60000 65536"/>
              </a:gdLst>
              <a:ahLst/>
              <a:cxnLst>
                <a:cxn ang="T4">
                  <a:pos x="T0" y="T1"/>
                </a:cxn>
                <a:cxn ang="T5">
                  <a:pos x="T2" y="T3"/>
                </a:cxn>
              </a:cxnLst>
              <a:rect l="0" t="0" r="r" b="b"/>
              <a:pathLst>
                <a:path w="6" h="4">
                  <a:moveTo>
                    <a:pt x="0" y="0"/>
                  </a:moveTo>
                  <a:cubicBezTo>
                    <a:pt x="3" y="1"/>
                    <a:pt x="5" y="2"/>
                    <a:pt x="6"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59" name="Freeform 2349">
              <a:extLst>
                <a:ext uri="{FF2B5EF4-FFF2-40B4-BE49-F238E27FC236}">
                  <a16:creationId xmlns:a16="http://schemas.microsoft.com/office/drawing/2014/main" id="{FB3FC384-E412-55B1-707D-3EF4F0D84F16}"/>
                </a:ext>
              </a:extLst>
            </p:cNvPr>
            <p:cNvSpPr>
              <a:spLocks/>
            </p:cNvSpPr>
            <p:nvPr/>
          </p:nvSpPr>
          <p:spPr bwMode="auto">
            <a:xfrm>
              <a:off x="3869" y="2952"/>
              <a:ext cx="8" cy="16"/>
            </a:xfrm>
            <a:custGeom>
              <a:avLst/>
              <a:gdLst>
                <a:gd name="T0" fmla="*/ 32 w 4"/>
                <a:gd name="T1" fmla="*/ 0 h 7"/>
                <a:gd name="T2" fmla="*/ 0 w 4"/>
                <a:gd name="T3" fmla="*/ 85 h 7"/>
                <a:gd name="T4" fmla="*/ 0 60000 65536"/>
                <a:gd name="T5" fmla="*/ 0 60000 65536"/>
              </a:gdLst>
              <a:ahLst/>
              <a:cxnLst>
                <a:cxn ang="T4">
                  <a:pos x="T0" y="T1"/>
                </a:cxn>
                <a:cxn ang="T5">
                  <a:pos x="T2" y="T3"/>
                </a:cxn>
              </a:cxnLst>
              <a:rect l="0" t="0" r="r" b="b"/>
              <a:pathLst>
                <a:path w="4" h="7">
                  <a:moveTo>
                    <a:pt x="4" y="0"/>
                  </a:moveTo>
                  <a:cubicBezTo>
                    <a:pt x="1" y="2"/>
                    <a:pt x="0" y="4"/>
                    <a:pt x="0"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0" name="Freeform 2350">
              <a:extLst>
                <a:ext uri="{FF2B5EF4-FFF2-40B4-BE49-F238E27FC236}">
                  <a16:creationId xmlns:a16="http://schemas.microsoft.com/office/drawing/2014/main" id="{2DF9C6D8-734B-7D78-F98F-0E9FA8D9B9F2}"/>
                </a:ext>
              </a:extLst>
            </p:cNvPr>
            <p:cNvSpPr>
              <a:spLocks/>
            </p:cNvSpPr>
            <p:nvPr/>
          </p:nvSpPr>
          <p:spPr bwMode="auto">
            <a:xfrm>
              <a:off x="3849" y="3044"/>
              <a:ext cx="10" cy="16"/>
            </a:xfrm>
            <a:custGeom>
              <a:avLst/>
              <a:gdLst>
                <a:gd name="T0" fmla="*/ 0 w 5"/>
                <a:gd name="T1" fmla="*/ 85 h 7"/>
                <a:gd name="T2" fmla="*/ 40 w 5"/>
                <a:gd name="T3" fmla="*/ 0 h 7"/>
                <a:gd name="T4" fmla="*/ 0 60000 65536"/>
                <a:gd name="T5" fmla="*/ 0 60000 65536"/>
              </a:gdLst>
              <a:ahLst/>
              <a:cxnLst>
                <a:cxn ang="T4">
                  <a:pos x="T0" y="T1"/>
                </a:cxn>
                <a:cxn ang="T5">
                  <a:pos x="T2" y="T3"/>
                </a:cxn>
              </a:cxnLst>
              <a:rect l="0" t="0" r="r" b="b"/>
              <a:pathLst>
                <a:path w="5" h="7">
                  <a:moveTo>
                    <a:pt x="0" y="7"/>
                  </a:moveTo>
                  <a:cubicBezTo>
                    <a:pt x="0" y="4"/>
                    <a:pt x="3" y="3"/>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1" name="Freeform 2351">
              <a:extLst>
                <a:ext uri="{FF2B5EF4-FFF2-40B4-BE49-F238E27FC236}">
                  <a16:creationId xmlns:a16="http://schemas.microsoft.com/office/drawing/2014/main" id="{F4ABC03A-4E81-C9FA-B81B-BE1710603964}"/>
                </a:ext>
              </a:extLst>
            </p:cNvPr>
            <p:cNvSpPr>
              <a:spLocks/>
            </p:cNvSpPr>
            <p:nvPr/>
          </p:nvSpPr>
          <p:spPr bwMode="auto">
            <a:xfrm>
              <a:off x="3984" y="3224"/>
              <a:ext cx="10" cy="28"/>
            </a:xfrm>
            <a:custGeom>
              <a:avLst/>
              <a:gdLst>
                <a:gd name="T0" fmla="*/ 0 w 5"/>
                <a:gd name="T1" fmla="*/ 0 h 13"/>
                <a:gd name="T2" fmla="*/ 40 w 5"/>
                <a:gd name="T3" fmla="*/ 129 h 13"/>
                <a:gd name="T4" fmla="*/ 0 60000 65536"/>
                <a:gd name="T5" fmla="*/ 0 60000 65536"/>
              </a:gdLst>
              <a:ahLst/>
              <a:cxnLst>
                <a:cxn ang="T4">
                  <a:pos x="T0" y="T1"/>
                </a:cxn>
                <a:cxn ang="T5">
                  <a:pos x="T2" y="T3"/>
                </a:cxn>
              </a:cxnLst>
              <a:rect l="0" t="0" r="r" b="b"/>
              <a:pathLst>
                <a:path w="5" h="13">
                  <a:moveTo>
                    <a:pt x="0" y="0"/>
                  </a:moveTo>
                  <a:cubicBezTo>
                    <a:pt x="2" y="5"/>
                    <a:pt x="4" y="9"/>
                    <a:pt x="5"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2" name="Freeform 2352">
              <a:extLst>
                <a:ext uri="{FF2B5EF4-FFF2-40B4-BE49-F238E27FC236}">
                  <a16:creationId xmlns:a16="http://schemas.microsoft.com/office/drawing/2014/main" id="{6165E91E-3AB5-A9A1-CC62-0200F47088DA}"/>
                </a:ext>
              </a:extLst>
            </p:cNvPr>
            <p:cNvSpPr>
              <a:spLocks/>
            </p:cNvSpPr>
            <p:nvPr/>
          </p:nvSpPr>
          <p:spPr bwMode="auto">
            <a:xfrm>
              <a:off x="4507" y="2078"/>
              <a:ext cx="18" cy="52"/>
            </a:xfrm>
            <a:custGeom>
              <a:avLst/>
              <a:gdLst>
                <a:gd name="T0" fmla="*/ 0 w 9"/>
                <a:gd name="T1" fmla="*/ 0 h 24"/>
                <a:gd name="T2" fmla="*/ 72 w 9"/>
                <a:gd name="T3" fmla="*/ 184 h 24"/>
                <a:gd name="T4" fmla="*/ 16 w 9"/>
                <a:gd name="T5" fmla="*/ 245 h 24"/>
                <a:gd name="T6" fmla="*/ 0 60000 65536"/>
                <a:gd name="T7" fmla="*/ 0 60000 65536"/>
                <a:gd name="T8" fmla="*/ 0 60000 65536"/>
              </a:gdLst>
              <a:ahLst/>
              <a:cxnLst>
                <a:cxn ang="T6">
                  <a:pos x="T0" y="T1"/>
                </a:cxn>
                <a:cxn ang="T7">
                  <a:pos x="T2" y="T3"/>
                </a:cxn>
                <a:cxn ang="T8">
                  <a:pos x="T4" y="T5"/>
                </a:cxn>
              </a:cxnLst>
              <a:rect l="0" t="0" r="r" b="b"/>
              <a:pathLst>
                <a:path w="9" h="24">
                  <a:moveTo>
                    <a:pt x="0" y="0"/>
                  </a:moveTo>
                  <a:cubicBezTo>
                    <a:pt x="5" y="6"/>
                    <a:pt x="5" y="11"/>
                    <a:pt x="9" y="18"/>
                  </a:cubicBezTo>
                  <a:cubicBezTo>
                    <a:pt x="9" y="22"/>
                    <a:pt x="2" y="24"/>
                    <a:pt x="2"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3" name="Freeform 2353">
              <a:extLst>
                <a:ext uri="{FF2B5EF4-FFF2-40B4-BE49-F238E27FC236}">
                  <a16:creationId xmlns:a16="http://schemas.microsoft.com/office/drawing/2014/main" id="{446FB946-EF7C-772E-1AE2-553305D87EA5}"/>
                </a:ext>
              </a:extLst>
            </p:cNvPr>
            <p:cNvSpPr>
              <a:spLocks/>
            </p:cNvSpPr>
            <p:nvPr/>
          </p:nvSpPr>
          <p:spPr bwMode="auto">
            <a:xfrm>
              <a:off x="4525" y="2122"/>
              <a:ext cx="25" cy="65"/>
            </a:xfrm>
            <a:custGeom>
              <a:avLst/>
              <a:gdLst>
                <a:gd name="T0" fmla="*/ 0 w 12"/>
                <a:gd name="T1" fmla="*/ 0 h 30"/>
                <a:gd name="T2" fmla="*/ 35 w 12"/>
                <a:gd name="T3" fmla="*/ 61 h 30"/>
                <a:gd name="T4" fmla="*/ 92 w 12"/>
                <a:gd name="T5" fmla="*/ 173 h 30"/>
                <a:gd name="T6" fmla="*/ 100 w 12"/>
                <a:gd name="T7" fmla="*/ 245 h 30"/>
                <a:gd name="T8" fmla="*/ 56 w 12"/>
                <a:gd name="T9" fmla="*/ 306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30">
                  <a:moveTo>
                    <a:pt x="0" y="0"/>
                  </a:moveTo>
                  <a:cubicBezTo>
                    <a:pt x="2" y="1"/>
                    <a:pt x="3" y="4"/>
                    <a:pt x="4" y="6"/>
                  </a:cubicBezTo>
                  <a:cubicBezTo>
                    <a:pt x="6" y="10"/>
                    <a:pt x="8" y="13"/>
                    <a:pt x="10" y="17"/>
                  </a:cubicBezTo>
                  <a:cubicBezTo>
                    <a:pt x="11" y="19"/>
                    <a:pt x="12" y="21"/>
                    <a:pt x="11" y="24"/>
                  </a:cubicBezTo>
                  <a:cubicBezTo>
                    <a:pt x="11" y="26"/>
                    <a:pt x="8" y="30"/>
                    <a:pt x="6" y="3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4" name="Freeform 2354">
              <a:extLst>
                <a:ext uri="{FF2B5EF4-FFF2-40B4-BE49-F238E27FC236}">
                  <a16:creationId xmlns:a16="http://schemas.microsoft.com/office/drawing/2014/main" id="{A2704852-F49E-F80A-F319-AAFD6C7A5E28}"/>
                </a:ext>
              </a:extLst>
            </p:cNvPr>
            <p:cNvSpPr>
              <a:spLocks/>
            </p:cNvSpPr>
            <p:nvPr/>
          </p:nvSpPr>
          <p:spPr bwMode="auto">
            <a:xfrm>
              <a:off x="4550" y="2174"/>
              <a:ext cx="18" cy="55"/>
            </a:xfrm>
            <a:custGeom>
              <a:avLst/>
              <a:gdLst>
                <a:gd name="T0" fmla="*/ 0 w 9"/>
                <a:gd name="T1" fmla="*/ 0 h 25"/>
                <a:gd name="T2" fmla="*/ 64 w 9"/>
                <a:gd name="T3" fmla="*/ 178 h 25"/>
                <a:gd name="T4" fmla="*/ 72 w 9"/>
                <a:gd name="T5" fmla="*/ 233 h 25"/>
                <a:gd name="T6" fmla="*/ 24 w 9"/>
                <a:gd name="T7" fmla="*/ 266 h 25"/>
                <a:gd name="T8" fmla="*/ 24 w 9"/>
                <a:gd name="T9" fmla="*/ 266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 h="25">
                  <a:moveTo>
                    <a:pt x="0" y="0"/>
                  </a:moveTo>
                  <a:cubicBezTo>
                    <a:pt x="3" y="5"/>
                    <a:pt x="6" y="10"/>
                    <a:pt x="8" y="17"/>
                  </a:cubicBezTo>
                  <a:cubicBezTo>
                    <a:pt x="8" y="18"/>
                    <a:pt x="9" y="20"/>
                    <a:pt x="9" y="22"/>
                  </a:cubicBezTo>
                  <a:cubicBezTo>
                    <a:pt x="8" y="23"/>
                    <a:pt x="5" y="25"/>
                    <a:pt x="3" y="25"/>
                  </a:cubicBezTo>
                  <a:cubicBezTo>
                    <a:pt x="3" y="25"/>
                    <a:pt x="3" y="25"/>
                    <a:pt x="3"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5" name="Freeform 2355">
              <a:extLst>
                <a:ext uri="{FF2B5EF4-FFF2-40B4-BE49-F238E27FC236}">
                  <a16:creationId xmlns:a16="http://schemas.microsoft.com/office/drawing/2014/main" id="{5CF95CE8-021A-6942-5819-37A7DE2D2E27}"/>
                </a:ext>
              </a:extLst>
            </p:cNvPr>
            <p:cNvSpPr>
              <a:spLocks/>
            </p:cNvSpPr>
            <p:nvPr/>
          </p:nvSpPr>
          <p:spPr bwMode="auto">
            <a:xfrm>
              <a:off x="4570" y="2222"/>
              <a:ext cx="23" cy="50"/>
            </a:xfrm>
            <a:custGeom>
              <a:avLst/>
              <a:gdLst>
                <a:gd name="T0" fmla="*/ 0 w 11"/>
                <a:gd name="T1" fmla="*/ 0 h 23"/>
                <a:gd name="T2" fmla="*/ 84 w 11"/>
                <a:gd name="T3" fmla="*/ 165 h 23"/>
                <a:gd name="T4" fmla="*/ 92 w 11"/>
                <a:gd name="T5" fmla="*/ 202 h 23"/>
                <a:gd name="T6" fmla="*/ 44 w 11"/>
                <a:gd name="T7" fmla="*/ 237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3">
                  <a:moveTo>
                    <a:pt x="0" y="0"/>
                  </a:moveTo>
                  <a:cubicBezTo>
                    <a:pt x="2" y="6"/>
                    <a:pt x="7" y="11"/>
                    <a:pt x="9" y="16"/>
                  </a:cubicBezTo>
                  <a:cubicBezTo>
                    <a:pt x="11" y="18"/>
                    <a:pt x="11" y="18"/>
                    <a:pt x="10" y="20"/>
                  </a:cubicBezTo>
                  <a:cubicBezTo>
                    <a:pt x="9" y="21"/>
                    <a:pt x="6" y="23"/>
                    <a:pt x="5"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6" name="Freeform 2356">
              <a:extLst>
                <a:ext uri="{FF2B5EF4-FFF2-40B4-BE49-F238E27FC236}">
                  <a16:creationId xmlns:a16="http://schemas.microsoft.com/office/drawing/2014/main" id="{DC67836E-3AD2-971E-12B9-BEF568F35E37}"/>
                </a:ext>
              </a:extLst>
            </p:cNvPr>
            <p:cNvSpPr>
              <a:spLocks/>
            </p:cNvSpPr>
            <p:nvPr/>
          </p:nvSpPr>
          <p:spPr bwMode="auto">
            <a:xfrm>
              <a:off x="4589" y="2268"/>
              <a:ext cx="20" cy="53"/>
            </a:xfrm>
            <a:custGeom>
              <a:avLst/>
              <a:gdLst>
                <a:gd name="T0" fmla="*/ 0 w 10"/>
                <a:gd name="T1" fmla="*/ 0 h 24"/>
                <a:gd name="T2" fmla="*/ 80 w 10"/>
                <a:gd name="T3" fmla="*/ 170 h 24"/>
                <a:gd name="T4" fmla="*/ 32 w 10"/>
                <a:gd name="T5" fmla="*/ 239 h 24"/>
                <a:gd name="T6" fmla="*/ 0 60000 65536"/>
                <a:gd name="T7" fmla="*/ 0 60000 65536"/>
                <a:gd name="T8" fmla="*/ 0 60000 65536"/>
              </a:gdLst>
              <a:ahLst/>
              <a:cxnLst>
                <a:cxn ang="T6">
                  <a:pos x="T0" y="T1"/>
                </a:cxn>
                <a:cxn ang="T7">
                  <a:pos x="T2" y="T3"/>
                </a:cxn>
                <a:cxn ang="T8">
                  <a:pos x="T4" y="T5"/>
                </a:cxn>
              </a:cxnLst>
              <a:rect l="0" t="0" r="r" b="b"/>
              <a:pathLst>
                <a:path w="10" h="24">
                  <a:moveTo>
                    <a:pt x="0" y="0"/>
                  </a:moveTo>
                  <a:cubicBezTo>
                    <a:pt x="3" y="4"/>
                    <a:pt x="9" y="10"/>
                    <a:pt x="10" y="16"/>
                  </a:cubicBezTo>
                  <a:cubicBezTo>
                    <a:pt x="10" y="18"/>
                    <a:pt x="5" y="24"/>
                    <a:pt x="4"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7" name="Freeform 2357">
              <a:extLst>
                <a:ext uri="{FF2B5EF4-FFF2-40B4-BE49-F238E27FC236}">
                  <a16:creationId xmlns:a16="http://schemas.microsoft.com/office/drawing/2014/main" id="{C44416BF-63FE-D90B-9FCA-F269006778B1}"/>
                </a:ext>
              </a:extLst>
            </p:cNvPr>
            <p:cNvSpPr>
              <a:spLocks/>
            </p:cNvSpPr>
            <p:nvPr/>
          </p:nvSpPr>
          <p:spPr bwMode="auto">
            <a:xfrm>
              <a:off x="4531" y="2069"/>
              <a:ext cx="37" cy="44"/>
            </a:xfrm>
            <a:custGeom>
              <a:avLst/>
              <a:gdLst>
                <a:gd name="T0" fmla="*/ 97 w 18"/>
                <a:gd name="T1" fmla="*/ 0 h 20"/>
                <a:gd name="T2" fmla="*/ 148 w 18"/>
                <a:gd name="T3" fmla="*/ 125 h 20"/>
                <a:gd name="T4" fmla="*/ 123 w 18"/>
                <a:gd name="T5" fmla="*/ 202 h 20"/>
                <a:gd name="T6" fmla="*/ 43 w 18"/>
                <a:gd name="T7" fmla="*/ 141 h 20"/>
                <a:gd name="T8" fmla="*/ 0 w 18"/>
                <a:gd name="T9" fmla="*/ 33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 h="20">
                  <a:moveTo>
                    <a:pt x="11" y="0"/>
                  </a:moveTo>
                  <a:cubicBezTo>
                    <a:pt x="13" y="4"/>
                    <a:pt x="15" y="8"/>
                    <a:pt x="17" y="12"/>
                  </a:cubicBezTo>
                  <a:cubicBezTo>
                    <a:pt x="18" y="17"/>
                    <a:pt x="18" y="18"/>
                    <a:pt x="14" y="19"/>
                  </a:cubicBezTo>
                  <a:cubicBezTo>
                    <a:pt x="8" y="20"/>
                    <a:pt x="8" y="18"/>
                    <a:pt x="5" y="13"/>
                  </a:cubicBezTo>
                  <a:cubicBezTo>
                    <a:pt x="3" y="10"/>
                    <a:pt x="2" y="5"/>
                    <a:pt x="0"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8" name="Freeform 2358">
              <a:extLst>
                <a:ext uri="{FF2B5EF4-FFF2-40B4-BE49-F238E27FC236}">
                  <a16:creationId xmlns:a16="http://schemas.microsoft.com/office/drawing/2014/main" id="{5A47470C-2CD8-EE24-F96B-CB0B83EB2C5C}"/>
                </a:ext>
              </a:extLst>
            </p:cNvPr>
            <p:cNvSpPr>
              <a:spLocks/>
            </p:cNvSpPr>
            <p:nvPr/>
          </p:nvSpPr>
          <p:spPr bwMode="auto">
            <a:xfrm>
              <a:off x="4523" y="2102"/>
              <a:ext cx="19" cy="9"/>
            </a:xfrm>
            <a:custGeom>
              <a:avLst/>
              <a:gdLst>
                <a:gd name="T0" fmla="*/ 0 w 9"/>
                <a:gd name="T1" fmla="*/ 45 h 4"/>
                <a:gd name="T2" fmla="*/ 84 w 9"/>
                <a:gd name="T3" fmla="*/ 0 h 4"/>
                <a:gd name="T4" fmla="*/ 0 60000 65536"/>
                <a:gd name="T5" fmla="*/ 0 60000 65536"/>
              </a:gdLst>
              <a:ahLst/>
              <a:cxnLst>
                <a:cxn ang="T4">
                  <a:pos x="T0" y="T1"/>
                </a:cxn>
                <a:cxn ang="T5">
                  <a:pos x="T2" y="T3"/>
                </a:cxn>
              </a:cxnLst>
              <a:rect l="0" t="0" r="r" b="b"/>
              <a:pathLst>
                <a:path w="9" h="4">
                  <a:moveTo>
                    <a:pt x="0" y="4"/>
                  </a:moveTo>
                  <a:cubicBezTo>
                    <a:pt x="4" y="3"/>
                    <a:pt x="6" y="2"/>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69" name="Freeform 2359">
              <a:extLst>
                <a:ext uri="{FF2B5EF4-FFF2-40B4-BE49-F238E27FC236}">
                  <a16:creationId xmlns:a16="http://schemas.microsoft.com/office/drawing/2014/main" id="{1BB10EA1-55B5-44BE-5C61-2D96C44DA635}"/>
                </a:ext>
              </a:extLst>
            </p:cNvPr>
            <p:cNvSpPr>
              <a:spLocks/>
            </p:cNvSpPr>
            <p:nvPr/>
          </p:nvSpPr>
          <p:spPr bwMode="auto">
            <a:xfrm>
              <a:off x="4542" y="2111"/>
              <a:ext cx="20" cy="35"/>
            </a:xfrm>
            <a:custGeom>
              <a:avLst/>
              <a:gdLst>
                <a:gd name="T0" fmla="*/ 32 w 10"/>
                <a:gd name="T1" fmla="*/ 0 h 16"/>
                <a:gd name="T2" fmla="*/ 64 w 10"/>
                <a:gd name="T3" fmla="*/ 125 h 16"/>
                <a:gd name="T4" fmla="*/ 0 w 10"/>
                <a:gd name="T5" fmla="*/ 168 h 16"/>
                <a:gd name="T6" fmla="*/ 0 60000 65536"/>
                <a:gd name="T7" fmla="*/ 0 60000 65536"/>
                <a:gd name="T8" fmla="*/ 0 60000 65536"/>
              </a:gdLst>
              <a:ahLst/>
              <a:cxnLst>
                <a:cxn ang="T6">
                  <a:pos x="T0" y="T1"/>
                </a:cxn>
                <a:cxn ang="T7">
                  <a:pos x="T2" y="T3"/>
                </a:cxn>
                <a:cxn ang="T8">
                  <a:pos x="T4" y="T5"/>
                </a:cxn>
              </a:cxnLst>
              <a:rect l="0" t="0" r="r" b="b"/>
              <a:pathLst>
                <a:path w="10" h="16">
                  <a:moveTo>
                    <a:pt x="4" y="0"/>
                  </a:moveTo>
                  <a:cubicBezTo>
                    <a:pt x="5" y="4"/>
                    <a:pt x="10" y="8"/>
                    <a:pt x="8" y="12"/>
                  </a:cubicBezTo>
                  <a:cubicBezTo>
                    <a:pt x="7" y="14"/>
                    <a:pt x="3" y="16"/>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0" name="Freeform 2360">
              <a:extLst>
                <a:ext uri="{FF2B5EF4-FFF2-40B4-BE49-F238E27FC236}">
                  <a16:creationId xmlns:a16="http://schemas.microsoft.com/office/drawing/2014/main" id="{2BC18E70-99F6-84C8-F69E-DB080616AE3F}"/>
                </a:ext>
              </a:extLst>
            </p:cNvPr>
            <p:cNvSpPr>
              <a:spLocks/>
            </p:cNvSpPr>
            <p:nvPr/>
          </p:nvSpPr>
          <p:spPr bwMode="auto">
            <a:xfrm>
              <a:off x="4560" y="2132"/>
              <a:ext cx="27" cy="18"/>
            </a:xfrm>
            <a:custGeom>
              <a:avLst/>
              <a:gdLst>
                <a:gd name="T0" fmla="*/ 0 w 13"/>
                <a:gd name="T1" fmla="*/ 0 h 8"/>
                <a:gd name="T2" fmla="*/ 52 w 13"/>
                <a:gd name="T3" fmla="*/ 81 h 8"/>
                <a:gd name="T4" fmla="*/ 116 w 13"/>
                <a:gd name="T5" fmla="*/ 45 h 8"/>
                <a:gd name="T6" fmla="*/ 0 60000 65536"/>
                <a:gd name="T7" fmla="*/ 0 60000 65536"/>
                <a:gd name="T8" fmla="*/ 0 60000 65536"/>
              </a:gdLst>
              <a:ahLst/>
              <a:cxnLst>
                <a:cxn ang="T6">
                  <a:pos x="T0" y="T1"/>
                </a:cxn>
                <a:cxn ang="T7">
                  <a:pos x="T2" y="T3"/>
                </a:cxn>
                <a:cxn ang="T8">
                  <a:pos x="T4" y="T5"/>
                </a:cxn>
              </a:cxnLst>
              <a:rect l="0" t="0" r="r" b="b"/>
              <a:pathLst>
                <a:path w="13" h="8">
                  <a:moveTo>
                    <a:pt x="0" y="0"/>
                  </a:moveTo>
                  <a:cubicBezTo>
                    <a:pt x="2" y="4"/>
                    <a:pt x="2" y="8"/>
                    <a:pt x="6" y="7"/>
                  </a:cubicBezTo>
                  <a:cubicBezTo>
                    <a:pt x="8" y="7"/>
                    <a:pt x="11" y="5"/>
                    <a:pt x="13"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1" name="Freeform 2361">
              <a:extLst>
                <a:ext uri="{FF2B5EF4-FFF2-40B4-BE49-F238E27FC236}">
                  <a16:creationId xmlns:a16="http://schemas.microsoft.com/office/drawing/2014/main" id="{B2241C14-829B-4DBE-017B-E6120E3B7432}"/>
                </a:ext>
              </a:extLst>
            </p:cNvPr>
            <p:cNvSpPr>
              <a:spLocks/>
            </p:cNvSpPr>
            <p:nvPr/>
          </p:nvSpPr>
          <p:spPr bwMode="auto">
            <a:xfrm>
              <a:off x="4574" y="2148"/>
              <a:ext cx="29" cy="44"/>
            </a:xfrm>
            <a:custGeom>
              <a:avLst/>
              <a:gdLst>
                <a:gd name="T0" fmla="*/ 0 w 14"/>
                <a:gd name="T1" fmla="*/ 0 h 20"/>
                <a:gd name="T2" fmla="*/ 64 w 14"/>
                <a:gd name="T3" fmla="*/ 169 h 20"/>
                <a:gd name="T4" fmla="*/ 124 w 14"/>
                <a:gd name="T5" fmla="*/ 169 h 20"/>
                <a:gd name="T6" fmla="*/ 0 60000 65536"/>
                <a:gd name="T7" fmla="*/ 0 60000 65536"/>
                <a:gd name="T8" fmla="*/ 0 60000 65536"/>
              </a:gdLst>
              <a:ahLst/>
              <a:cxnLst>
                <a:cxn ang="T6">
                  <a:pos x="T0" y="T1"/>
                </a:cxn>
                <a:cxn ang="T7">
                  <a:pos x="T2" y="T3"/>
                </a:cxn>
                <a:cxn ang="T8">
                  <a:pos x="T4" y="T5"/>
                </a:cxn>
              </a:cxnLst>
              <a:rect l="0" t="0" r="r" b="b"/>
              <a:pathLst>
                <a:path w="14" h="20">
                  <a:moveTo>
                    <a:pt x="0" y="0"/>
                  </a:moveTo>
                  <a:cubicBezTo>
                    <a:pt x="3" y="5"/>
                    <a:pt x="4" y="11"/>
                    <a:pt x="7" y="16"/>
                  </a:cubicBezTo>
                  <a:cubicBezTo>
                    <a:pt x="9" y="20"/>
                    <a:pt x="11" y="18"/>
                    <a:pt x="14"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2" name="Freeform 2362">
              <a:extLst>
                <a:ext uri="{FF2B5EF4-FFF2-40B4-BE49-F238E27FC236}">
                  <a16:creationId xmlns:a16="http://schemas.microsoft.com/office/drawing/2014/main" id="{4F6E98F0-9568-53FC-EE4A-10DA41CE2968}"/>
                </a:ext>
              </a:extLst>
            </p:cNvPr>
            <p:cNvSpPr>
              <a:spLocks/>
            </p:cNvSpPr>
            <p:nvPr/>
          </p:nvSpPr>
          <p:spPr bwMode="auto">
            <a:xfrm>
              <a:off x="4591" y="2187"/>
              <a:ext cx="35" cy="50"/>
            </a:xfrm>
            <a:custGeom>
              <a:avLst/>
              <a:gdLst>
                <a:gd name="T0" fmla="*/ 8 w 17"/>
                <a:gd name="T1" fmla="*/ 0 h 23"/>
                <a:gd name="T2" fmla="*/ 43 w 17"/>
                <a:gd name="T3" fmla="*/ 165 h 23"/>
                <a:gd name="T4" fmla="*/ 115 w 17"/>
                <a:gd name="T5" fmla="*/ 174 h 23"/>
                <a:gd name="T6" fmla="*/ 60 w 17"/>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23">
                  <a:moveTo>
                    <a:pt x="1" y="0"/>
                  </a:moveTo>
                  <a:cubicBezTo>
                    <a:pt x="0" y="5"/>
                    <a:pt x="3" y="12"/>
                    <a:pt x="5" y="16"/>
                  </a:cubicBezTo>
                  <a:cubicBezTo>
                    <a:pt x="7" y="21"/>
                    <a:pt x="9" y="23"/>
                    <a:pt x="13" y="17"/>
                  </a:cubicBezTo>
                  <a:cubicBezTo>
                    <a:pt x="17" y="12"/>
                    <a:pt x="10" y="5"/>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3" name="Freeform 2363">
              <a:extLst>
                <a:ext uri="{FF2B5EF4-FFF2-40B4-BE49-F238E27FC236}">
                  <a16:creationId xmlns:a16="http://schemas.microsoft.com/office/drawing/2014/main" id="{05C4A291-CB57-CADE-9858-1E40C5BA84BD}"/>
                </a:ext>
              </a:extLst>
            </p:cNvPr>
            <p:cNvSpPr>
              <a:spLocks/>
            </p:cNvSpPr>
            <p:nvPr/>
          </p:nvSpPr>
          <p:spPr bwMode="auto">
            <a:xfrm>
              <a:off x="4587" y="2141"/>
              <a:ext cx="18" cy="40"/>
            </a:xfrm>
            <a:custGeom>
              <a:avLst/>
              <a:gdLst>
                <a:gd name="T0" fmla="*/ 0 w 9"/>
                <a:gd name="T1" fmla="*/ 0 h 18"/>
                <a:gd name="T2" fmla="*/ 72 w 9"/>
                <a:gd name="T3" fmla="*/ 198 h 18"/>
                <a:gd name="T4" fmla="*/ 0 60000 65536"/>
                <a:gd name="T5" fmla="*/ 0 60000 65536"/>
              </a:gdLst>
              <a:ahLst/>
              <a:cxnLst>
                <a:cxn ang="T4">
                  <a:pos x="T0" y="T1"/>
                </a:cxn>
                <a:cxn ang="T5">
                  <a:pos x="T2" y="T3"/>
                </a:cxn>
              </a:cxnLst>
              <a:rect l="0" t="0" r="r" b="b"/>
              <a:pathLst>
                <a:path w="9" h="18">
                  <a:moveTo>
                    <a:pt x="0" y="0"/>
                  </a:moveTo>
                  <a:cubicBezTo>
                    <a:pt x="4" y="5"/>
                    <a:pt x="3" y="16"/>
                    <a:pt x="9"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4" name="Freeform 2364">
              <a:extLst>
                <a:ext uri="{FF2B5EF4-FFF2-40B4-BE49-F238E27FC236}">
                  <a16:creationId xmlns:a16="http://schemas.microsoft.com/office/drawing/2014/main" id="{C393B520-0C38-6CD1-B14E-1C5F5EBF7722}"/>
                </a:ext>
              </a:extLst>
            </p:cNvPr>
            <p:cNvSpPr>
              <a:spLocks/>
            </p:cNvSpPr>
            <p:nvPr/>
          </p:nvSpPr>
          <p:spPr bwMode="auto">
            <a:xfrm>
              <a:off x="4568" y="2108"/>
              <a:ext cx="17" cy="31"/>
            </a:xfrm>
            <a:custGeom>
              <a:avLst/>
              <a:gdLst>
                <a:gd name="T0" fmla="*/ 0 w 8"/>
                <a:gd name="T1" fmla="*/ 0 h 14"/>
                <a:gd name="T2" fmla="*/ 77 w 8"/>
                <a:gd name="T3" fmla="*/ 153 h 14"/>
                <a:gd name="T4" fmla="*/ 0 60000 65536"/>
                <a:gd name="T5" fmla="*/ 0 60000 65536"/>
              </a:gdLst>
              <a:ahLst/>
              <a:cxnLst>
                <a:cxn ang="T4">
                  <a:pos x="T0" y="T1"/>
                </a:cxn>
                <a:cxn ang="T5">
                  <a:pos x="T2" y="T3"/>
                </a:cxn>
              </a:cxnLst>
              <a:rect l="0" t="0" r="r" b="b"/>
              <a:pathLst>
                <a:path w="8" h="14">
                  <a:moveTo>
                    <a:pt x="0" y="0"/>
                  </a:moveTo>
                  <a:cubicBezTo>
                    <a:pt x="2" y="5"/>
                    <a:pt x="5" y="11"/>
                    <a:pt x="8"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5" name="Freeform 2365">
              <a:extLst>
                <a:ext uri="{FF2B5EF4-FFF2-40B4-BE49-F238E27FC236}">
                  <a16:creationId xmlns:a16="http://schemas.microsoft.com/office/drawing/2014/main" id="{28DD1AE6-3230-BA4A-A289-034D1C6A04A0}"/>
                </a:ext>
              </a:extLst>
            </p:cNvPr>
            <p:cNvSpPr>
              <a:spLocks/>
            </p:cNvSpPr>
            <p:nvPr/>
          </p:nvSpPr>
          <p:spPr bwMode="auto">
            <a:xfrm>
              <a:off x="4560" y="2172"/>
              <a:ext cx="20" cy="22"/>
            </a:xfrm>
            <a:custGeom>
              <a:avLst/>
              <a:gdLst>
                <a:gd name="T0" fmla="*/ 0 w 10"/>
                <a:gd name="T1" fmla="*/ 64 h 10"/>
                <a:gd name="T2" fmla="*/ 80 w 10"/>
                <a:gd name="T3" fmla="*/ 0 h 10"/>
                <a:gd name="T4" fmla="*/ 0 60000 65536"/>
                <a:gd name="T5" fmla="*/ 0 60000 65536"/>
              </a:gdLst>
              <a:ahLst/>
              <a:cxnLst>
                <a:cxn ang="T4">
                  <a:pos x="T0" y="T1"/>
                </a:cxn>
                <a:cxn ang="T5">
                  <a:pos x="T2" y="T3"/>
                </a:cxn>
              </a:cxnLst>
              <a:rect l="0" t="0" r="r" b="b"/>
              <a:pathLst>
                <a:path w="10" h="10">
                  <a:moveTo>
                    <a:pt x="0" y="6"/>
                  </a:moveTo>
                  <a:cubicBezTo>
                    <a:pt x="2" y="10"/>
                    <a:pt x="8"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6" name="Freeform 2366">
              <a:extLst>
                <a:ext uri="{FF2B5EF4-FFF2-40B4-BE49-F238E27FC236}">
                  <a16:creationId xmlns:a16="http://schemas.microsoft.com/office/drawing/2014/main" id="{2F6A94CA-EB92-7958-5E9A-6A781E53E284}"/>
                </a:ext>
              </a:extLst>
            </p:cNvPr>
            <p:cNvSpPr>
              <a:spLocks/>
            </p:cNvSpPr>
            <p:nvPr/>
          </p:nvSpPr>
          <p:spPr bwMode="auto">
            <a:xfrm>
              <a:off x="4566" y="2148"/>
              <a:ext cx="14" cy="24"/>
            </a:xfrm>
            <a:custGeom>
              <a:avLst/>
              <a:gdLst>
                <a:gd name="T0" fmla="*/ 0 w 7"/>
                <a:gd name="T1" fmla="*/ 0 h 11"/>
                <a:gd name="T2" fmla="*/ 56 w 7"/>
                <a:gd name="T3" fmla="*/ 113 h 11"/>
                <a:gd name="T4" fmla="*/ 0 60000 65536"/>
                <a:gd name="T5" fmla="*/ 0 60000 65536"/>
              </a:gdLst>
              <a:ahLst/>
              <a:cxnLst>
                <a:cxn ang="T4">
                  <a:pos x="T0" y="T1"/>
                </a:cxn>
                <a:cxn ang="T5">
                  <a:pos x="T2" y="T3"/>
                </a:cxn>
              </a:cxnLst>
              <a:rect l="0" t="0" r="r" b="b"/>
              <a:pathLst>
                <a:path w="7" h="11">
                  <a:moveTo>
                    <a:pt x="0" y="0"/>
                  </a:moveTo>
                  <a:cubicBezTo>
                    <a:pt x="1" y="4"/>
                    <a:pt x="5" y="8"/>
                    <a:pt x="7"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7" name="Freeform 2367">
              <a:extLst>
                <a:ext uri="{FF2B5EF4-FFF2-40B4-BE49-F238E27FC236}">
                  <a16:creationId xmlns:a16="http://schemas.microsoft.com/office/drawing/2014/main" id="{B2E59E07-A9CE-67F0-54F8-CDB6971A7656}"/>
                </a:ext>
              </a:extLst>
            </p:cNvPr>
            <p:cNvSpPr>
              <a:spLocks/>
            </p:cNvSpPr>
            <p:nvPr/>
          </p:nvSpPr>
          <p:spPr bwMode="auto">
            <a:xfrm>
              <a:off x="4572" y="2211"/>
              <a:ext cx="23" cy="18"/>
            </a:xfrm>
            <a:custGeom>
              <a:avLst/>
              <a:gdLst>
                <a:gd name="T0" fmla="*/ 0 w 11"/>
                <a:gd name="T1" fmla="*/ 92 h 8"/>
                <a:gd name="T2" fmla="*/ 100 w 11"/>
                <a:gd name="T3" fmla="*/ 0 h 8"/>
                <a:gd name="T4" fmla="*/ 0 60000 65536"/>
                <a:gd name="T5" fmla="*/ 0 60000 65536"/>
              </a:gdLst>
              <a:ahLst/>
              <a:cxnLst>
                <a:cxn ang="T4">
                  <a:pos x="T0" y="T1"/>
                </a:cxn>
                <a:cxn ang="T5">
                  <a:pos x="T2" y="T3"/>
                </a:cxn>
              </a:cxnLst>
              <a:rect l="0" t="0" r="r" b="b"/>
              <a:pathLst>
                <a:path w="11" h="8">
                  <a:moveTo>
                    <a:pt x="0" y="8"/>
                  </a:moveTo>
                  <a:cubicBezTo>
                    <a:pt x="5" y="7"/>
                    <a:pt x="9" y="4"/>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8" name="Freeform 2368">
              <a:extLst>
                <a:ext uri="{FF2B5EF4-FFF2-40B4-BE49-F238E27FC236}">
                  <a16:creationId xmlns:a16="http://schemas.microsoft.com/office/drawing/2014/main" id="{5AB06C88-C824-9898-003F-2DF54607D551}"/>
                </a:ext>
              </a:extLst>
            </p:cNvPr>
            <p:cNvSpPr>
              <a:spLocks/>
            </p:cNvSpPr>
            <p:nvPr/>
          </p:nvSpPr>
          <p:spPr bwMode="auto">
            <a:xfrm>
              <a:off x="4560" y="2187"/>
              <a:ext cx="8" cy="18"/>
            </a:xfrm>
            <a:custGeom>
              <a:avLst/>
              <a:gdLst>
                <a:gd name="T0" fmla="*/ 32 w 4"/>
                <a:gd name="T1" fmla="*/ 0 h 8"/>
                <a:gd name="T2" fmla="*/ 16 w 4"/>
                <a:gd name="T3" fmla="*/ 92 h 8"/>
                <a:gd name="T4" fmla="*/ 0 60000 65536"/>
                <a:gd name="T5" fmla="*/ 0 60000 65536"/>
              </a:gdLst>
              <a:ahLst/>
              <a:cxnLst>
                <a:cxn ang="T4">
                  <a:pos x="T0" y="T1"/>
                </a:cxn>
                <a:cxn ang="T5">
                  <a:pos x="T2" y="T3"/>
                </a:cxn>
              </a:cxnLst>
              <a:rect l="0" t="0" r="r" b="b"/>
              <a:pathLst>
                <a:path w="4" h="8">
                  <a:moveTo>
                    <a:pt x="4" y="0"/>
                  </a:moveTo>
                  <a:cubicBezTo>
                    <a:pt x="1" y="1"/>
                    <a:pt x="0" y="6"/>
                    <a:pt x="2"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79" name="Freeform 2369">
              <a:extLst>
                <a:ext uri="{FF2B5EF4-FFF2-40B4-BE49-F238E27FC236}">
                  <a16:creationId xmlns:a16="http://schemas.microsoft.com/office/drawing/2014/main" id="{D84752F4-4A88-68C1-DD35-A461C1B900C2}"/>
                </a:ext>
              </a:extLst>
            </p:cNvPr>
            <p:cNvSpPr>
              <a:spLocks/>
            </p:cNvSpPr>
            <p:nvPr/>
          </p:nvSpPr>
          <p:spPr bwMode="auto">
            <a:xfrm>
              <a:off x="4597" y="2233"/>
              <a:ext cx="20" cy="42"/>
            </a:xfrm>
            <a:custGeom>
              <a:avLst/>
              <a:gdLst>
                <a:gd name="T0" fmla="*/ 0 w 10"/>
                <a:gd name="T1" fmla="*/ 206 h 19"/>
                <a:gd name="T2" fmla="*/ 72 w 10"/>
                <a:gd name="T3" fmla="*/ 108 h 19"/>
                <a:gd name="T4" fmla="*/ 40 w 10"/>
                <a:gd name="T5" fmla="*/ 0 h 19"/>
                <a:gd name="T6" fmla="*/ 0 60000 65536"/>
                <a:gd name="T7" fmla="*/ 0 60000 65536"/>
                <a:gd name="T8" fmla="*/ 0 60000 65536"/>
              </a:gdLst>
              <a:ahLst/>
              <a:cxnLst>
                <a:cxn ang="T6">
                  <a:pos x="T0" y="T1"/>
                </a:cxn>
                <a:cxn ang="T7">
                  <a:pos x="T2" y="T3"/>
                </a:cxn>
                <a:cxn ang="T8">
                  <a:pos x="T4" y="T5"/>
                </a:cxn>
              </a:cxnLst>
              <a:rect l="0" t="0" r="r" b="b"/>
              <a:pathLst>
                <a:path w="10" h="19">
                  <a:moveTo>
                    <a:pt x="0" y="19"/>
                  </a:moveTo>
                  <a:cubicBezTo>
                    <a:pt x="3" y="18"/>
                    <a:pt x="10" y="14"/>
                    <a:pt x="9" y="10"/>
                  </a:cubicBezTo>
                  <a:cubicBezTo>
                    <a:pt x="8" y="7"/>
                    <a:pt x="5" y="4"/>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0" name="Freeform 2370">
              <a:extLst>
                <a:ext uri="{FF2B5EF4-FFF2-40B4-BE49-F238E27FC236}">
                  <a16:creationId xmlns:a16="http://schemas.microsoft.com/office/drawing/2014/main" id="{9E7D37C4-C092-43B0-E562-2BD0BDF1859B}"/>
                </a:ext>
              </a:extLst>
            </p:cNvPr>
            <p:cNvSpPr>
              <a:spLocks/>
            </p:cNvSpPr>
            <p:nvPr/>
          </p:nvSpPr>
          <p:spPr bwMode="auto">
            <a:xfrm>
              <a:off x="4593" y="2261"/>
              <a:ext cx="6" cy="11"/>
            </a:xfrm>
            <a:custGeom>
              <a:avLst/>
              <a:gdLst>
                <a:gd name="T0" fmla="*/ 0 w 3"/>
                <a:gd name="T1" fmla="*/ 0 h 5"/>
                <a:gd name="T2" fmla="*/ 24 w 3"/>
                <a:gd name="T3" fmla="*/ 53 h 5"/>
                <a:gd name="T4" fmla="*/ 0 60000 65536"/>
                <a:gd name="T5" fmla="*/ 0 60000 65536"/>
              </a:gdLst>
              <a:ahLst/>
              <a:cxnLst>
                <a:cxn ang="T4">
                  <a:pos x="T0" y="T1"/>
                </a:cxn>
                <a:cxn ang="T5">
                  <a:pos x="T2" y="T3"/>
                </a:cxn>
              </a:cxnLst>
              <a:rect l="0" t="0" r="r" b="b"/>
              <a:pathLst>
                <a:path w="3" h="5">
                  <a:moveTo>
                    <a:pt x="0" y="0"/>
                  </a:moveTo>
                  <a:cubicBezTo>
                    <a:pt x="0" y="2"/>
                    <a:pt x="1" y="4"/>
                    <a:pt x="3"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1" name="Freeform 2371">
              <a:extLst>
                <a:ext uri="{FF2B5EF4-FFF2-40B4-BE49-F238E27FC236}">
                  <a16:creationId xmlns:a16="http://schemas.microsoft.com/office/drawing/2014/main" id="{870ADEB7-773F-EB18-76F1-656D18DB2500}"/>
                </a:ext>
              </a:extLst>
            </p:cNvPr>
            <p:cNvSpPr>
              <a:spLocks/>
            </p:cNvSpPr>
            <p:nvPr/>
          </p:nvSpPr>
          <p:spPr bwMode="auto">
            <a:xfrm>
              <a:off x="4517" y="2128"/>
              <a:ext cx="16" cy="7"/>
            </a:xfrm>
            <a:custGeom>
              <a:avLst/>
              <a:gdLst>
                <a:gd name="T0" fmla="*/ 0 w 8"/>
                <a:gd name="T1" fmla="*/ 0 h 3"/>
                <a:gd name="T2" fmla="*/ 40 w 8"/>
                <a:gd name="T3" fmla="*/ 0 h 3"/>
                <a:gd name="T4" fmla="*/ 64 w 8"/>
                <a:gd name="T5" fmla="*/ 37 h 3"/>
                <a:gd name="T6" fmla="*/ 0 60000 65536"/>
                <a:gd name="T7" fmla="*/ 0 60000 65536"/>
                <a:gd name="T8" fmla="*/ 0 60000 65536"/>
              </a:gdLst>
              <a:ahLst/>
              <a:cxnLst>
                <a:cxn ang="T6">
                  <a:pos x="T0" y="T1"/>
                </a:cxn>
                <a:cxn ang="T7">
                  <a:pos x="T2" y="T3"/>
                </a:cxn>
                <a:cxn ang="T8">
                  <a:pos x="T4" y="T5"/>
                </a:cxn>
              </a:cxnLst>
              <a:rect l="0" t="0" r="r" b="b"/>
              <a:pathLst>
                <a:path w="8" h="3">
                  <a:moveTo>
                    <a:pt x="0" y="0"/>
                  </a:moveTo>
                  <a:cubicBezTo>
                    <a:pt x="2" y="0"/>
                    <a:pt x="3" y="0"/>
                    <a:pt x="5" y="0"/>
                  </a:cubicBezTo>
                  <a:cubicBezTo>
                    <a:pt x="6" y="1"/>
                    <a:pt x="7" y="2"/>
                    <a:pt x="8"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2" name="Freeform 2372">
              <a:extLst>
                <a:ext uri="{FF2B5EF4-FFF2-40B4-BE49-F238E27FC236}">
                  <a16:creationId xmlns:a16="http://schemas.microsoft.com/office/drawing/2014/main" id="{ACB63E50-A137-8F57-E636-560CBB097DAD}"/>
                </a:ext>
              </a:extLst>
            </p:cNvPr>
            <p:cNvSpPr>
              <a:spLocks/>
            </p:cNvSpPr>
            <p:nvPr/>
          </p:nvSpPr>
          <p:spPr bwMode="auto">
            <a:xfrm>
              <a:off x="4615" y="2259"/>
              <a:ext cx="23" cy="9"/>
            </a:xfrm>
            <a:custGeom>
              <a:avLst/>
              <a:gdLst>
                <a:gd name="T0" fmla="*/ 0 w 11"/>
                <a:gd name="T1" fmla="*/ 0 h 4"/>
                <a:gd name="T2" fmla="*/ 56 w 11"/>
                <a:gd name="T3" fmla="*/ 36 h 4"/>
                <a:gd name="T4" fmla="*/ 100 w 11"/>
                <a:gd name="T5" fmla="*/ 0 h 4"/>
                <a:gd name="T6" fmla="*/ 0 60000 65536"/>
                <a:gd name="T7" fmla="*/ 0 60000 65536"/>
                <a:gd name="T8" fmla="*/ 0 60000 65536"/>
              </a:gdLst>
              <a:ahLst/>
              <a:cxnLst>
                <a:cxn ang="T6">
                  <a:pos x="T0" y="T1"/>
                </a:cxn>
                <a:cxn ang="T7">
                  <a:pos x="T2" y="T3"/>
                </a:cxn>
                <a:cxn ang="T8">
                  <a:pos x="T4" y="T5"/>
                </a:cxn>
              </a:cxnLst>
              <a:rect l="0" t="0" r="r" b="b"/>
              <a:pathLst>
                <a:path w="11" h="4">
                  <a:moveTo>
                    <a:pt x="0" y="0"/>
                  </a:moveTo>
                  <a:cubicBezTo>
                    <a:pt x="2" y="3"/>
                    <a:pt x="3" y="4"/>
                    <a:pt x="6" y="3"/>
                  </a:cubicBezTo>
                  <a:cubicBezTo>
                    <a:pt x="8" y="2"/>
                    <a:pt x="10" y="1"/>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3" name="Freeform 2373">
              <a:extLst>
                <a:ext uri="{FF2B5EF4-FFF2-40B4-BE49-F238E27FC236}">
                  <a16:creationId xmlns:a16="http://schemas.microsoft.com/office/drawing/2014/main" id="{6FFEC481-445E-1B6E-8FA7-3975A3AF369E}"/>
                </a:ext>
              </a:extLst>
            </p:cNvPr>
            <p:cNvSpPr>
              <a:spLocks/>
            </p:cNvSpPr>
            <p:nvPr/>
          </p:nvSpPr>
          <p:spPr bwMode="auto">
            <a:xfrm>
              <a:off x="4621" y="2218"/>
              <a:ext cx="35" cy="85"/>
            </a:xfrm>
            <a:custGeom>
              <a:avLst/>
              <a:gdLst>
                <a:gd name="T0" fmla="*/ 25 w 17"/>
                <a:gd name="T1" fmla="*/ 238 h 39"/>
                <a:gd name="T2" fmla="*/ 89 w 17"/>
                <a:gd name="T3" fmla="*/ 403 h 39"/>
                <a:gd name="T4" fmla="*/ 148 w 17"/>
                <a:gd name="T5" fmla="*/ 371 h 39"/>
                <a:gd name="T6" fmla="*/ 60 w 17"/>
                <a:gd name="T7" fmla="*/ 194 h 39"/>
                <a:gd name="T8" fmla="*/ 16 w 17"/>
                <a:gd name="T9" fmla="*/ 72 h 39"/>
                <a:gd name="T10" fmla="*/ 0 w 17"/>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 h="39">
                  <a:moveTo>
                    <a:pt x="3" y="23"/>
                  </a:moveTo>
                  <a:cubicBezTo>
                    <a:pt x="3" y="25"/>
                    <a:pt x="7" y="37"/>
                    <a:pt x="10" y="39"/>
                  </a:cubicBezTo>
                  <a:cubicBezTo>
                    <a:pt x="12" y="39"/>
                    <a:pt x="15" y="37"/>
                    <a:pt x="17" y="36"/>
                  </a:cubicBezTo>
                  <a:cubicBezTo>
                    <a:pt x="13" y="31"/>
                    <a:pt x="11" y="25"/>
                    <a:pt x="7" y="19"/>
                  </a:cubicBezTo>
                  <a:cubicBezTo>
                    <a:pt x="5" y="15"/>
                    <a:pt x="3" y="12"/>
                    <a:pt x="2" y="7"/>
                  </a:cubicBezTo>
                  <a:cubicBezTo>
                    <a:pt x="1" y="5"/>
                    <a:pt x="1" y="3"/>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4" name="Freeform 2374">
              <a:extLst>
                <a:ext uri="{FF2B5EF4-FFF2-40B4-BE49-F238E27FC236}">
                  <a16:creationId xmlns:a16="http://schemas.microsoft.com/office/drawing/2014/main" id="{A09EAA92-B8EB-0EFC-9C2A-F4801FD37B7D}"/>
                </a:ext>
              </a:extLst>
            </p:cNvPr>
            <p:cNvSpPr>
              <a:spLocks/>
            </p:cNvSpPr>
            <p:nvPr/>
          </p:nvSpPr>
          <p:spPr bwMode="auto">
            <a:xfrm>
              <a:off x="4642" y="2301"/>
              <a:ext cx="33" cy="50"/>
            </a:xfrm>
            <a:custGeom>
              <a:avLst/>
              <a:gdLst>
                <a:gd name="T0" fmla="*/ 8 w 16"/>
                <a:gd name="T1" fmla="*/ 9 h 23"/>
                <a:gd name="T2" fmla="*/ 17 w 16"/>
                <a:gd name="T3" fmla="*/ 72 h 23"/>
                <a:gd name="T4" fmla="*/ 52 w 16"/>
                <a:gd name="T5" fmla="*/ 174 h 23"/>
                <a:gd name="T6" fmla="*/ 124 w 16"/>
                <a:gd name="T7" fmla="*/ 193 h 23"/>
                <a:gd name="T8" fmla="*/ 97 w 16"/>
                <a:gd name="T9" fmla="*/ 93 h 23"/>
                <a:gd name="T10" fmla="*/ 60 w 16"/>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 h="23">
                  <a:moveTo>
                    <a:pt x="1" y="1"/>
                  </a:moveTo>
                  <a:cubicBezTo>
                    <a:pt x="0" y="3"/>
                    <a:pt x="1" y="5"/>
                    <a:pt x="2" y="7"/>
                  </a:cubicBezTo>
                  <a:cubicBezTo>
                    <a:pt x="4" y="11"/>
                    <a:pt x="5" y="14"/>
                    <a:pt x="6" y="17"/>
                  </a:cubicBezTo>
                  <a:cubicBezTo>
                    <a:pt x="8" y="20"/>
                    <a:pt x="11" y="23"/>
                    <a:pt x="14" y="19"/>
                  </a:cubicBezTo>
                  <a:cubicBezTo>
                    <a:pt x="16" y="17"/>
                    <a:pt x="12" y="12"/>
                    <a:pt x="11" y="9"/>
                  </a:cubicBezTo>
                  <a:cubicBezTo>
                    <a:pt x="10" y="6"/>
                    <a:pt x="9" y="2"/>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5" name="Freeform 2375">
              <a:extLst>
                <a:ext uri="{FF2B5EF4-FFF2-40B4-BE49-F238E27FC236}">
                  <a16:creationId xmlns:a16="http://schemas.microsoft.com/office/drawing/2014/main" id="{3923832D-5DEB-1804-6611-03D7A602299F}"/>
                </a:ext>
              </a:extLst>
            </p:cNvPr>
            <p:cNvSpPr>
              <a:spLocks/>
            </p:cNvSpPr>
            <p:nvPr/>
          </p:nvSpPr>
          <p:spPr bwMode="auto">
            <a:xfrm>
              <a:off x="4660" y="2340"/>
              <a:ext cx="35" cy="46"/>
            </a:xfrm>
            <a:custGeom>
              <a:avLst/>
              <a:gdLst>
                <a:gd name="T0" fmla="*/ 0 w 17"/>
                <a:gd name="T1" fmla="*/ 20 h 21"/>
                <a:gd name="T2" fmla="*/ 80 w 17"/>
                <a:gd name="T3" fmla="*/ 221 h 21"/>
                <a:gd name="T4" fmla="*/ 124 w 17"/>
                <a:gd name="T5" fmla="*/ 125 h 21"/>
                <a:gd name="T6" fmla="*/ 97 w 17"/>
                <a:gd name="T7" fmla="*/ 85 h 21"/>
                <a:gd name="T8" fmla="*/ 51 w 17"/>
                <a:gd name="T9" fmla="*/ 0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1">
                  <a:moveTo>
                    <a:pt x="0" y="2"/>
                  </a:moveTo>
                  <a:cubicBezTo>
                    <a:pt x="2" y="9"/>
                    <a:pt x="5" y="16"/>
                    <a:pt x="9" y="21"/>
                  </a:cubicBezTo>
                  <a:cubicBezTo>
                    <a:pt x="12" y="17"/>
                    <a:pt x="17" y="19"/>
                    <a:pt x="14" y="12"/>
                  </a:cubicBezTo>
                  <a:cubicBezTo>
                    <a:pt x="14" y="11"/>
                    <a:pt x="12" y="9"/>
                    <a:pt x="11" y="8"/>
                  </a:cubicBezTo>
                  <a:cubicBezTo>
                    <a:pt x="9" y="5"/>
                    <a:pt x="8" y="3"/>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6" name="Freeform 2376">
              <a:extLst>
                <a:ext uri="{FF2B5EF4-FFF2-40B4-BE49-F238E27FC236}">
                  <a16:creationId xmlns:a16="http://schemas.microsoft.com/office/drawing/2014/main" id="{C4A5A604-76F1-D7C6-03E9-2F2E3F9893B2}"/>
                </a:ext>
              </a:extLst>
            </p:cNvPr>
            <p:cNvSpPr>
              <a:spLocks/>
            </p:cNvSpPr>
            <p:nvPr/>
          </p:nvSpPr>
          <p:spPr bwMode="auto">
            <a:xfrm>
              <a:off x="4609" y="2305"/>
              <a:ext cx="21" cy="53"/>
            </a:xfrm>
            <a:custGeom>
              <a:avLst/>
              <a:gdLst>
                <a:gd name="T0" fmla="*/ 0 w 10"/>
                <a:gd name="T1" fmla="*/ 0 h 24"/>
                <a:gd name="T2" fmla="*/ 48 w 10"/>
                <a:gd name="T3" fmla="*/ 97 h 24"/>
                <a:gd name="T4" fmla="*/ 92 w 10"/>
                <a:gd name="T5" fmla="*/ 214 h 24"/>
                <a:gd name="T6" fmla="*/ 27 w 10"/>
                <a:gd name="T7" fmla="*/ 258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24">
                  <a:moveTo>
                    <a:pt x="0" y="0"/>
                  </a:moveTo>
                  <a:cubicBezTo>
                    <a:pt x="1" y="3"/>
                    <a:pt x="3" y="6"/>
                    <a:pt x="5" y="9"/>
                  </a:cubicBezTo>
                  <a:cubicBezTo>
                    <a:pt x="6" y="11"/>
                    <a:pt x="10" y="17"/>
                    <a:pt x="10" y="20"/>
                  </a:cubicBezTo>
                  <a:cubicBezTo>
                    <a:pt x="9" y="22"/>
                    <a:pt x="5" y="24"/>
                    <a:pt x="3"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7" name="Freeform 2377">
              <a:extLst>
                <a:ext uri="{FF2B5EF4-FFF2-40B4-BE49-F238E27FC236}">
                  <a16:creationId xmlns:a16="http://schemas.microsoft.com/office/drawing/2014/main" id="{5DF37134-7655-4012-BF77-2D7802AA19B4}"/>
                </a:ext>
              </a:extLst>
            </p:cNvPr>
            <p:cNvSpPr>
              <a:spLocks/>
            </p:cNvSpPr>
            <p:nvPr/>
          </p:nvSpPr>
          <p:spPr bwMode="auto">
            <a:xfrm>
              <a:off x="4617" y="2307"/>
              <a:ext cx="23" cy="14"/>
            </a:xfrm>
            <a:custGeom>
              <a:avLst/>
              <a:gdLst>
                <a:gd name="T0" fmla="*/ 0 w 11"/>
                <a:gd name="T1" fmla="*/ 77 h 6"/>
                <a:gd name="T2" fmla="*/ 100 w 11"/>
                <a:gd name="T3" fmla="*/ 0 h 6"/>
                <a:gd name="T4" fmla="*/ 0 60000 65536"/>
                <a:gd name="T5" fmla="*/ 0 60000 65536"/>
              </a:gdLst>
              <a:ahLst/>
              <a:cxnLst>
                <a:cxn ang="T4">
                  <a:pos x="T0" y="T1"/>
                </a:cxn>
                <a:cxn ang="T5">
                  <a:pos x="T2" y="T3"/>
                </a:cxn>
              </a:cxnLst>
              <a:rect l="0" t="0" r="r" b="b"/>
              <a:pathLst>
                <a:path w="11" h="6">
                  <a:moveTo>
                    <a:pt x="0" y="6"/>
                  </a:moveTo>
                  <a:cubicBezTo>
                    <a:pt x="4" y="6"/>
                    <a:pt x="9" y="3"/>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8" name="Freeform 2378">
              <a:extLst>
                <a:ext uri="{FF2B5EF4-FFF2-40B4-BE49-F238E27FC236}">
                  <a16:creationId xmlns:a16="http://schemas.microsoft.com/office/drawing/2014/main" id="{7DF7C8D9-FF83-FAB7-E0EC-A273ADCF72B6}"/>
                </a:ext>
              </a:extLst>
            </p:cNvPr>
            <p:cNvSpPr>
              <a:spLocks/>
            </p:cNvSpPr>
            <p:nvPr/>
          </p:nvSpPr>
          <p:spPr bwMode="auto">
            <a:xfrm>
              <a:off x="4603" y="2268"/>
              <a:ext cx="4" cy="24"/>
            </a:xfrm>
            <a:custGeom>
              <a:avLst/>
              <a:gdLst>
                <a:gd name="T0" fmla="*/ 16 w 2"/>
                <a:gd name="T1" fmla="*/ 113 h 11"/>
                <a:gd name="T2" fmla="*/ 16 w 2"/>
                <a:gd name="T3" fmla="*/ 0 h 11"/>
                <a:gd name="T4" fmla="*/ 0 60000 65536"/>
                <a:gd name="T5" fmla="*/ 0 60000 65536"/>
              </a:gdLst>
              <a:ahLst/>
              <a:cxnLst>
                <a:cxn ang="T4">
                  <a:pos x="T0" y="T1"/>
                </a:cxn>
                <a:cxn ang="T5">
                  <a:pos x="T2" y="T3"/>
                </a:cxn>
              </a:cxnLst>
              <a:rect l="0" t="0" r="r" b="b"/>
              <a:pathLst>
                <a:path w="2" h="11">
                  <a:moveTo>
                    <a:pt x="2" y="11"/>
                  </a:moveTo>
                  <a:cubicBezTo>
                    <a:pt x="1" y="7"/>
                    <a:pt x="0" y="4"/>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89" name="Freeform 2379">
              <a:extLst>
                <a:ext uri="{FF2B5EF4-FFF2-40B4-BE49-F238E27FC236}">
                  <a16:creationId xmlns:a16="http://schemas.microsoft.com/office/drawing/2014/main" id="{D56B6B31-8A4C-A075-739D-E9586F0969FD}"/>
                </a:ext>
              </a:extLst>
            </p:cNvPr>
            <p:cNvSpPr>
              <a:spLocks/>
            </p:cNvSpPr>
            <p:nvPr/>
          </p:nvSpPr>
          <p:spPr bwMode="auto">
            <a:xfrm>
              <a:off x="4630" y="2345"/>
              <a:ext cx="14" cy="41"/>
            </a:xfrm>
            <a:custGeom>
              <a:avLst/>
              <a:gdLst>
                <a:gd name="T0" fmla="*/ 0 w 7"/>
                <a:gd name="T1" fmla="*/ 0 h 19"/>
                <a:gd name="T2" fmla="*/ 32 w 7"/>
                <a:gd name="T3" fmla="*/ 69 h 19"/>
                <a:gd name="T4" fmla="*/ 56 w 7"/>
                <a:gd name="T5" fmla="*/ 129 h 19"/>
                <a:gd name="T6" fmla="*/ 0 w 7"/>
                <a:gd name="T7" fmla="*/ 19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9">
                  <a:moveTo>
                    <a:pt x="0" y="0"/>
                  </a:moveTo>
                  <a:cubicBezTo>
                    <a:pt x="1" y="2"/>
                    <a:pt x="3" y="4"/>
                    <a:pt x="4" y="7"/>
                  </a:cubicBezTo>
                  <a:cubicBezTo>
                    <a:pt x="5" y="8"/>
                    <a:pt x="7" y="11"/>
                    <a:pt x="7" y="13"/>
                  </a:cubicBezTo>
                  <a:cubicBezTo>
                    <a:pt x="7" y="17"/>
                    <a:pt x="2" y="19"/>
                    <a:pt x="0"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0" name="Freeform 2380">
              <a:extLst>
                <a:ext uri="{FF2B5EF4-FFF2-40B4-BE49-F238E27FC236}">
                  <a16:creationId xmlns:a16="http://schemas.microsoft.com/office/drawing/2014/main" id="{BD8E5C53-DCC1-193C-76C3-A81CC54C5B71}"/>
                </a:ext>
              </a:extLst>
            </p:cNvPr>
            <p:cNvSpPr>
              <a:spLocks/>
            </p:cNvSpPr>
            <p:nvPr/>
          </p:nvSpPr>
          <p:spPr bwMode="auto">
            <a:xfrm>
              <a:off x="4644" y="2369"/>
              <a:ext cx="25" cy="54"/>
            </a:xfrm>
            <a:custGeom>
              <a:avLst/>
              <a:gdLst>
                <a:gd name="T0" fmla="*/ 0 w 12"/>
                <a:gd name="T1" fmla="*/ 28 h 25"/>
                <a:gd name="T2" fmla="*/ 56 w 12"/>
                <a:gd name="T3" fmla="*/ 89 h 25"/>
                <a:gd name="T4" fmla="*/ 108 w 12"/>
                <a:gd name="T5" fmla="*/ 192 h 25"/>
                <a:gd name="T6" fmla="*/ 8 w 12"/>
                <a:gd name="T7" fmla="*/ 253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25">
                  <a:moveTo>
                    <a:pt x="0" y="3"/>
                  </a:moveTo>
                  <a:cubicBezTo>
                    <a:pt x="3" y="0"/>
                    <a:pt x="5" y="7"/>
                    <a:pt x="6" y="9"/>
                  </a:cubicBezTo>
                  <a:cubicBezTo>
                    <a:pt x="8" y="11"/>
                    <a:pt x="12" y="16"/>
                    <a:pt x="12" y="19"/>
                  </a:cubicBezTo>
                  <a:cubicBezTo>
                    <a:pt x="11" y="23"/>
                    <a:pt x="4" y="24"/>
                    <a:pt x="1"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1" name="Freeform 2381">
              <a:extLst>
                <a:ext uri="{FF2B5EF4-FFF2-40B4-BE49-F238E27FC236}">
                  <a16:creationId xmlns:a16="http://schemas.microsoft.com/office/drawing/2014/main" id="{E5620538-A299-6F98-3F86-4E8983282020}"/>
                </a:ext>
              </a:extLst>
            </p:cNvPr>
            <p:cNvSpPr>
              <a:spLocks/>
            </p:cNvSpPr>
            <p:nvPr/>
          </p:nvSpPr>
          <p:spPr bwMode="auto">
            <a:xfrm>
              <a:off x="4662" y="2415"/>
              <a:ext cx="17" cy="45"/>
            </a:xfrm>
            <a:custGeom>
              <a:avLst/>
              <a:gdLst>
                <a:gd name="T0" fmla="*/ 9 w 8"/>
                <a:gd name="T1" fmla="*/ 0 h 21"/>
                <a:gd name="T2" fmla="*/ 49 w 8"/>
                <a:gd name="T3" fmla="*/ 88 h 21"/>
                <a:gd name="T4" fmla="*/ 68 w 8"/>
                <a:gd name="T5" fmla="*/ 156 h 21"/>
                <a:gd name="T6" fmla="*/ 0 w 8"/>
                <a:gd name="T7" fmla="*/ 197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21">
                  <a:moveTo>
                    <a:pt x="1" y="0"/>
                  </a:moveTo>
                  <a:cubicBezTo>
                    <a:pt x="2" y="3"/>
                    <a:pt x="3" y="6"/>
                    <a:pt x="5" y="9"/>
                  </a:cubicBezTo>
                  <a:cubicBezTo>
                    <a:pt x="5" y="10"/>
                    <a:pt x="8" y="14"/>
                    <a:pt x="7" y="16"/>
                  </a:cubicBezTo>
                  <a:cubicBezTo>
                    <a:pt x="7" y="18"/>
                    <a:pt x="3" y="21"/>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2" name="Freeform 2382">
              <a:extLst>
                <a:ext uri="{FF2B5EF4-FFF2-40B4-BE49-F238E27FC236}">
                  <a16:creationId xmlns:a16="http://schemas.microsoft.com/office/drawing/2014/main" id="{27C05D04-F6CB-BD01-2885-F1C96CEFF1D7}"/>
                </a:ext>
              </a:extLst>
            </p:cNvPr>
            <p:cNvSpPr>
              <a:spLocks/>
            </p:cNvSpPr>
            <p:nvPr/>
          </p:nvSpPr>
          <p:spPr bwMode="auto">
            <a:xfrm>
              <a:off x="4677" y="2454"/>
              <a:ext cx="18" cy="48"/>
            </a:xfrm>
            <a:custGeom>
              <a:avLst/>
              <a:gdLst>
                <a:gd name="T0" fmla="*/ 0 w 9"/>
                <a:gd name="T1" fmla="*/ 0 h 22"/>
                <a:gd name="T2" fmla="*/ 48 w 9"/>
                <a:gd name="T3" fmla="*/ 124 h 22"/>
                <a:gd name="T4" fmla="*/ 72 w 9"/>
                <a:gd name="T5" fmla="*/ 194 h 22"/>
                <a:gd name="T6" fmla="*/ 40 w 9"/>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22">
                  <a:moveTo>
                    <a:pt x="0" y="0"/>
                  </a:moveTo>
                  <a:cubicBezTo>
                    <a:pt x="3" y="4"/>
                    <a:pt x="4" y="8"/>
                    <a:pt x="6" y="12"/>
                  </a:cubicBezTo>
                  <a:cubicBezTo>
                    <a:pt x="7" y="14"/>
                    <a:pt x="9" y="17"/>
                    <a:pt x="9" y="19"/>
                  </a:cubicBezTo>
                  <a:cubicBezTo>
                    <a:pt x="9" y="21"/>
                    <a:pt x="7" y="21"/>
                    <a:pt x="5"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3" name="Freeform 2383">
              <a:extLst>
                <a:ext uri="{FF2B5EF4-FFF2-40B4-BE49-F238E27FC236}">
                  <a16:creationId xmlns:a16="http://schemas.microsoft.com/office/drawing/2014/main" id="{99F222A3-8855-321D-8A4C-7560DF13FB48}"/>
                </a:ext>
              </a:extLst>
            </p:cNvPr>
            <p:cNvSpPr>
              <a:spLocks/>
            </p:cNvSpPr>
            <p:nvPr/>
          </p:nvSpPr>
          <p:spPr bwMode="auto">
            <a:xfrm>
              <a:off x="4675" y="2390"/>
              <a:ext cx="35" cy="31"/>
            </a:xfrm>
            <a:custGeom>
              <a:avLst/>
              <a:gdLst>
                <a:gd name="T0" fmla="*/ 16 w 17"/>
                <a:gd name="T1" fmla="*/ 0 h 14"/>
                <a:gd name="T2" fmla="*/ 8 w 17"/>
                <a:gd name="T3" fmla="*/ 35 h 14"/>
                <a:gd name="T4" fmla="*/ 43 w 17"/>
                <a:gd name="T5" fmla="*/ 117 h 14"/>
                <a:gd name="T6" fmla="*/ 148 w 17"/>
                <a:gd name="T7" fmla="*/ 97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4">
                  <a:moveTo>
                    <a:pt x="2" y="0"/>
                  </a:moveTo>
                  <a:cubicBezTo>
                    <a:pt x="0" y="1"/>
                    <a:pt x="0" y="1"/>
                    <a:pt x="1" y="3"/>
                  </a:cubicBezTo>
                  <a:cubicBezTo>
                    <a:pt x="1" y="4"/>
                    <a:pt x="4" y="10"/>
                    <a:pt x="5" y="11"/>
                  </a:cubicBezTo>
                  <a:cubicBezTo>
                    <a:pt x="7" y="14"/>
                    <a:pt x="15" y="12"/>
                    <a:pt x="17" y="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4" name="Freeform 2384">
              <a:extLst>
                <a:ext uri="{FF2B5EF4-FFF2-40B4-BE49-F238E27FC236}">
                  <a16:creationId xmlns:a16="http://schemas.microsoft.com/office/drawing/2014/main" id="{0E1EDF19-3B51-4C81-7610-7D531EA78948}"/>
                </a:ext>
              </a:extLst>
            </p:cNvPr>
            <p:cNvSpPr>
              <a:spLocks/>
            </p:cNvSpPr>
            <p:nvPr/>
          </p:nvSpPr>
          <p:spPr bwMode="auto">
            <a:xfrm>
              <a:off x="4695" y="2421"/>
              <a:ext cx="31" cy="35"/>
            </a:xfrm>
            <a:custGeom>
              <a:avLst/>
              <a:gdLst>
                <a:gd name="T0" fmla="*/ 0 w 15"/>
                <a:gd name="T1" fmla="*/ 0 h 16"/>
                <a:gd name="T2" fmla="*/ 35 w 15"/>
                <a:gd name="T3" fmla="*/ 96 h 16"/>
                <a:gd name="T4" fmla="*/ 81 w 15"/>
                <a:gd name="T5" fmla="*/ 168 h 16"/>
                <a:gd name="T6" fmla="*/ 132 w 15"/>
                <a:gd name="T7" fmla="*/ 12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16">
                  <a:moveTo>
                    <a:pt x="0" y="0"/>
                  </a:moveTo>
                  <a:cubicBezTo>
                    <a:pt x="1" y="3"/>
                    <a:pt x="3" y="6"/>
                    <a:pt x="4" y="9"/>
                  </a:cubicBezTo>
                  <a:cubicBezTo>
                    <a:pt x="5" y="10"/>
                    <a:pt x="7" y="16"/>
                    <a:pt x="9" y="16"/>
                  </a:cubicBezTo>
                  <a:cubicBezTo>
                    <a:pt x="11" y="16"/>
                    <a:pt x="14" y="14"/>
                    <a:pt x="15"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5" name="Freeform 2385">
              <a:extLst>
                <a:ext uri="{FF2B5EF4-FFF2-40B4-BE49-F238E27FC236}">
                  <a16:creationId xmlns:a16="http://schemas.microsoft.com/office/drawing/2014/main" id="{0CFF8B1E-1C53-8283-5C95-5EAAD9AD3BD9}"/>
                </a:ext>
              </a:extLst>
            </p:cNvPr>
            <p:cNvSpPr>
              <a:spLocks/>
            </p:cNvSpPr>
            <p:nvPr/>
          </p:nvSpPr>
          <p:spPr bwMode="auto">
            <a:xfrm>
              <a:off x="4693" y="2377"/>
              <a:ext cx="15" cy="33"/>
            </a:xfrm>
            <a:custGeom>
              <a:avLst/>
              <a:gdLst>
                <a:gd name="T0" fmla="*/ 0 w 7"/>
                <a:gd name="T1" fmla="*/ 0 h 15"/>
                <a:gd name="T2" fmla="*/ 69 w 7"/>
                <a:gd name="T3" fmla="*/ 161 h 15"/>
                <a:gd name="T4" fmla="*/ 0 60000 65536"/>
                <a:gd name="T5" fmla="*/ 0 60000 65536"/>
              </a:gdLst>
              <a:ahLst/>
              <a:cxnLst>
                <a:cxn ang="T4">
                  <a:pos x="T0" y="T1"/>
                </a:cxn>
                <a:cxn ang="T5">
                  <a:pos x="T2" y="T3"/>
                </a:cxn>
              </a:cxnLst>
              <a:rect l="0" t="0" r="r" b="b"/>
              <a:pathLst>
                <a:path w="7" h="15">
                  <a:moveTo>
                    <a:pt x="0" y="0"/>
                  </a:moveTo>
                  <a:cubicBezTo>
                    <a:pt x="2" y="6"/>
                    <a:pt x="4" y="11"/>
                    <a:pt x="7"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6" name="Freeform 2386">
              <a:extLst>
                <a:ext uri="{FF2B5EF4-FFF2-40B4-BE49-F238E27FC236}">
                  <a16:creationId xmlns:a16="http://schemas.microsoft.com/office/drawing/2014/main" id="{6C1B8AB1-C6BD-B578-7A64-5FFE012EA75B}"/>
                </a:ext>
              </a:extLst>
            </p:cNvPr>
            <p:cNvSpPr>
              <a:spLocks/>
            </p:cNvSpPr>
            <p:nvPr/>
          </p:nvSpPr>
          <p:spPr bwMode="auto">
            <a:xfrm>
              <a:off x="4708" y="2412"/>
              <a:ext cx="18" cy="38"/>
            </a:xfrm>
            <a:custGeom>
              <a:avLst/>
              <a:gdLst>
                <a:gd name="T0" fmla="*/ 0 w 9"/>
                <a:gd name="T1" fmla="*/ 0 h 17"/>
                <a:gd name="T2" fmla="*/ 72 w 9"/>
                <a:gd name="T3" fmla="*/ 190 h 17"/>
                <a:gd name="T4" fmla="*/ 0 60000 65536"/>
                <a:gd name="T5" fmla="*/ 0 60000 65536"/>
              </a:gdLst>
              <a:ahLst/>
              <a:cxnLst>
                <a:cxn ang="T4">
                  <a:pos x="T0" y="T1"/>
                </a:cxn>
                <a:cxn ang="T5">
                  <a:pos x="T2" y="T3"/>
                </a:cxn>
              </a:cxnLst>
              <a:rect l="0" t="0" r="r" b="b"/>
              <a:pathLst>
                <a:path w="9" h="17">
                  <a:moveTo>
                    <a:pt x="0" y="0"/>
                  </a:moveTo>
                  <a:cubicBezTo>
                    <a:pt x="2" y="5"/>
                    <a:pt x="8" y="12"/>
                    <a:pt x="9"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7" name="Freeform 2387">
              <a:extLst>
                <a:ext uri="{FF2B5EF4-FFF2-40B4-BE49-F238E27FC236}">
                  <a16:creationId xmlns:a16="http://schemas.microsoft.com/office/drawing/2014/main" id="{4542BB7D-DDCD-F3FC-7D07-594D1D2B52A7}"/>
                </a:ext>
              </a:extLst>
            </p:cNvPr>
            <p:cNvSpPr>
              <a:spLocks/>
            </p:cNvSpPr>
            <p:nvPr/>
          </p:nvSpPr>
          <p:spPr bwMode="auto">
            <a:xfrm>
              <a:off x="4714" y="2447"/>
              <a:ext cx="37" cy="66"/>
            </a:xfrm>
            <a:custGeom>
              <a:avLst/>
              <a:gdLst>
                <a:gd name="T0" fmla="*/ 60 w 18"/>
                <a:gd name="T1" fmla="*/ 0 h 30"/>
                <a:gd name="T2" fmla="*/ 140 w 18"/>
                <a:gd name="T3" fmla="*/ 125 h 30"/>
                <a:gd name="T4" fmla="*/ 140 w 18"/>
                <a:gd name="T5" fmla="*/ 246 h 30"/>
                <a:gd name="T6" fmla="*/ 0 w 18"/>
                <a:gd name="T7" fmla="*/ 53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30">
                  <a:moveTo>
                    <a:pt x="7" y="0"/>
                  </a:moveTo>
                  <a:cubicBezTo>
                    <a:pt x="9" y="4"/>
                    <a:pt x="13" y="8"/>
                    <a:pt x="16" y="12"/>
                  </a:cubicBezTo>
                  <a:cubicBezTo>
                    <a:pt x="18" y="15"/>
                    <a:pt x="17" y="20"/>
                    <a:pt x="16" y="23"/>
                  </a:cubicBezTo>
                  <a:cubicBezTo>
                    <a:pt x="10" y="30"/>
                    <a:pt x="3" y="8"/>
                    <a:pt x="0"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8" name="Freeform 2388">
              <a:extLst>
                <a:ext uri="{FF2B5EF4-FFF2-40B4-BE49-F238E27FC236}">
                  <a16:creationId xmlns:a16="http://schemas.microsoft.com/office/drawing/2014/main" id="{3C8EF63D-DCF3-B981-5EF4-297561C81017}"/>
                </a:ext>
              </a:extLst>
            </p:cNvPr>
            <p:cNvSpPr>
              <a:spLocks/>
            </p:cNvSpPr>
            <p:nvPr/>
          </p:nvSpPr>
          <p:spPr bwMode="auto">
            <a:xfrm>
              <a:off x="4638" y="2347"/>
              <a:ext cx="18" cy="13"/>
            </a:xfrm>
            <a:custGeom>
              <a:avLst/>
              <a:gdLst>
                <a:gd name="T0" fmla="*/ 0 w 9"/>
                <a:gd name="T1" fmla="*/ 52 h 6"/>
                <a:gd name="T2" fmla="*/ 72 w 9"/>
                <a:gd name="T3" fmla="*/ 0 h 6"/>
                <a:gd name="T4" fmla="*/ 0 60000 65536"/>
                <a:gd name="T5" fmla="*/ 0 60000 65536"/>
              </a:gdLst>
              <a:ahLst/>
              <a:cxnLst>
                <a:cxn ang="T4">
                  <a:pos x="T0" y="T1"/>
                </a:cxn>
                <a:cxn ang="T5">
                  <a:pos x="T2" y="T3"/>
                </a:cxn>
              </a:cxnLst>
              <a:rect l="0" t="0" r="r" b="b"/>
              <a:pathLst>
                <a:path w="9" h="6">
                  <a:moveTo>
                    <a:pt x="0" y="5"/>
                  </a:moveTo>
                  <a:cubicBezTo>
                    <a:pt x="3" y="6"/>
                    <a:pt x="7" y="3"/>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399" name="Freeform 2389">
              <a:extLst>
                <a:ext uri="{FF2B5EF4-FFF2-40B4-BE49-F238E27FC236}">
                  <a16:creationId xmlns:a16="http://schemas.microsoft.com/office/drawing/2014/main" id="{EDCE30FF-D699-E48F-6FDE-0AAE3512A78E}"/>
                </a:ext>
              </a:extLst>
            </p:cNvPr>
            <p:cNvSpPr>
              <a:spLocks/>
            </p:cNvSpPr>
            <p:nvPr/>
          </p:nvSpPr>
          <p:spPr bwMode="auto">
            <a:xfrm>
              <a:off x="4664" y="2393"/>
              <a:ext cx="13" cy="4"/>
            </a:xfrm>
            <a:custGeom>
              <a:avLst/>
              <a:gdLst>
                <a:gd name="T0" fmla="*/ 0 w 6"/>
                <a:gd name="T1" fmla="*/ 16 h 2"/>
                <a:gd name="T2" fmla="*/ 61 w 6"/>
                <a:gd name="T3" fmla="*/ 0 h 2"/>
                <a:gd name="T4" fmla="*/ 0 60000 65536"/>
                <a:gd name="T5" fmla="*/ 0 60000 65536"/>
              </a:gdLst>
              <a:ahLst/>
              <a:cxnLst>
                <a:cxn ang="T4">
                  <a:pos x="T0" y="T1"/>
                </a:cxn>
                <a:cxn ang="T5">
                  <a:pos x="T2" y="T3"/>
                </a:cxn>
              </a:cxnLst>
              <a:rect l="0" t="0" r="r" b="b"/>
              <a:pathLst>
                <a:path w="6" h="2">
                  <a:moveTo>
                    <a:pt x="0" y="2"/>
                  </a:moveTo>
                  <a:cubicBezTo>
                    <a:pt x="2" y="2"/>
                    <a:pt x="4" y="1"/>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0" name="Freeform 2390">
              <a:extLst>
                <a:ext uri="{FF2B5EF4-FFF2-40B4-BE49-F238E27FC236}">
                  <a16:creationId xmlns:a16="http://schemas.microsoft.com/office/drawing/2014/main" id="{CB8C17F3-C8B9-875C-DAF3-D31DCB64AF28}"/>
                </a:ext>
              </a:extLst>
            </p:cNvPr>
            <p:cNvSpPr>
              <a:spLocks/>
            </p:cNvSpPr>
            <p:nvPr/>
          </p:nvSpPr>
          <p:spPr bwMode="auto">
            <a:xfrm>
              <a:off x="4644" y="2355"/>
              <a:ext cx="6" cy="18"/>
            </a:xfrm>
            <a:custGeom>
              <a:avLst/>
              <a:gdLst>
                <a:gd name="T0" fmla="*/ 16 w 3"/>
                <a:gd name="T1" fmla="*/ 0 h 8"/>
                <a:gd name="T2" fmla="*/ 24 w 3"/>
                <a:gd name="T3" fmla="*/ 92 h 8"/>
                <a:gd name="T4" fmla="*/ 0 60000 65536"/>
                <a:gd name="T5" fmla="*/ 0 60000 65536"/>
              </a:gdLst>
              <a:ahLst/>
              <a:cxnLst>
                <a:cxn ang="T4">
                  <a:pos x="T0" y="T1"/>
                </a:cxn>
                <a:cxn ang="T5">
                  <a:pos x="T2" y="T3"/>
                </a:cxn>
              </a:cxnLst>
              <a:rect l="0" t="0" r="r" b="b"/>
              <a:pathLst>
                <a:path w="3" h="8">
                  <a:moveTo>
                    <a:pt x="2" y="0"/>
                  </a:moveTo>
                  <a:cubicBezTo>
                    <a:pt x="0" y="2"/>
                    <a:pt x="1" y="6"/>
                    <a:pt x="3"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1" name="Freeform 2391">
              <a:extLst>
                <a:ext uri="{FF2B5EF4-FFF2-40B4-BE49-F238E27FC236}">
                  <a16:creationId xmlns:a16="http://schemas.microsoft.com/office/drawing/2014/main" id="{F6A7E42A-4C8A-544F-AFBB-0667E8D63AE4}"/>
                </a:ext>
              </a:extLst>
            </p:cNvPr>
            <p:cNvSpPr>
              <a:spLocks/>
            </p:cNvSpPr>
            <p:nvPr/>
          </p:nvSpPr>
          <p:spPr bwMode="auto">
            <a:xfrm>
              <a:off x="4675" y="2434"/>
              <a:ext cx="22" cy="16"/>
            </a:xfrm>
            <a:custGeom>
              <a:avLst/>
              <a:gdLst>
                <a:gd name="T0" fmla="*/ 0 w 11"/>
                <a:gd name="T1" fmla="*/ 48 h 7"/>
                <a:gd name="T2" fmla="*/ 88 w 11"/>
                <a:gd name="T3" fmla="*/ 0 h 7"/>
                <a:gd name="T4" fmla="*/ 0 60000 65536"/>
                <a:gd name="T5" fmla="*/ 0 60000 65536"/>
              </a:gdLst>
              <a:ahLst/>
              <a:cxnLst>
                <a:cxn ang="T4">
                  <a:pos x="T0" y="T1"/>
                </a:cxn>
                <a:cxn ang="T5">
                  <a:pos x="T2" y="T3"/>
                </a:cxn>
              </a:cxnLst>
              <a:rect l="0" t="0" r="r" b="b"/>
              <a:pathLst>
                <a:path w="11" h="7">
                  <a:moveTo>
                    <a:pt x="0" y="4"/>
                  </a:moveTo>
                  <a:cubicBezTo>
                    <a:pt x="5" y="7"/>
                    <a:pt x="8" y="1"/>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2" name="Freeform 2392">
              <a:extLst>
                <a:ext uri="{FF2B5EF4-FFF2-40B4-BE49-F238E27FC236}">
                  <a16:creationId xmlns:a16="http://schemas.microsoft.com/office/drawing/2014/main" id="{85BB546F-626D-9600-15AB-B176671FA39C}"/>
                </a:ext>
              </a:extLst>
            </p:cNvPr>
            <p:cNvSpPr>
              <a:spLocks/>
            </p:cNvSpPr>
            <p:nvPr/>
          </p:nvSpPr>
          <p:spPr bwMode="auto">
            <a:xfrm>
              <a:off x="4669" y="2401"/>
              <a:ext cx="8" cy="9"/>
            </a:xfrm>
            <a:custGeom>
              <a:avLst/>
              <a:gdLst>
                <a:gd name="T0" fmla="*/ 0 w 4"/>
                <a:gd name="T1" fmla="*/ 45 h 4"/>
                <a:gd name="T2" fmla="*/ 32 w 4"/>
                <a:gd name="T3" fmla="*/ 11 h 4"/>
                <a:gd name="T4" fmla="*/ 0 60000 65536"/>
                <a:gd name="T5" fmla="*/ 0 60000 65536"/>
              </a:gdLst>
              <a:ahLst/>
              <a:cxnLst>
                <a:cxn ang="T4">
                  <a:pos x="T0" y="T1"/>
                </a:cxn>
                <a:cxn ang="T5">
                  <a:pos x="T2" y="T3"/>
                </a:cxn>
              </a:cxnLst>
              <a:rect l="0" t="0" r="r" b="b"/>
              <a:pathLst>
                <a:path w="4" h="4">
                  <a:moveTo>
                    <a:pt x="0" y="4"/>
                  </a:moveTo>
                  <a:cubicBezTo>
                    <a:pt x="0" y="2"/>
                    <a:pt x="2" y="0"/>
                    <a:pt x="4"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3" name="Freeform 2393">
              <a:extLst>
                <a:ext uri="{FF2B5EF4-FFF2-40B4-BE49-F238E27FC236}">
                  <a16:creationId xmlns:a16="http://schemas.microsoft.com/office/drawing/2014/main" id="{F9EEBB96-0EFF-F7BF-ED3B-94EEBD9AC641}"/>
                </a:ext>
              </a:extLst>
            </p:cNvPr>
            <p:cNvSpPr>
              <a:spLocks/>
            </p:cNvSpPr>
            <p:nvPr/>
          </p:nvSpPr>
          <p:spPr bwMode="auto">
            <a:xfrm>
              <a:off x="4695" y="2474"/>
              <a:ext cx="27" cy="19"/>
            </a:xfrm>
            <a:custGeom>
              <a:avLst/>
              <a:gdLst>
                <a:gd name="T0" fmla="*/ 0 w 13"/>
                <a:gd name="T1" fmla="*/ 68 h 9"/>
                <a:gd name="T2" fmla="*/ 116 w 13"/>
                <a:gd name="T3" fmla="*/ 0 h 9"/>
                <a:gd name="T4" fmla="*/ 0 60000 65536"/>
                <a:gd name="T5" fmla="*/ 0 60000 65536"/>
              </a:gdLst>
              <a:ahLst/>
              <a:cxnLst>
                <a:cxn ang="T4">
                  <a:pos x="T0" y="T1"/>
                </a:cxn>
                <a:cxn ang="T5">
                  <a:pos x="T2" y="T3"/>
                </a:cxn>
              </a:cxnLst>
              <a:rect l="0" t="0" r="r" b="b"/>
              <a:pathLst>
                <a:path w="13" h="9">
                  <a:moveTo>
                    <a:pt x="0" y="7"/>
                  </a:moveTo>
                  <a:cubicBezTo>
                    <a:pt x="5" y="9"/>
                    <a:pt x="10" y="4"/>
                    <a:pt x="1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4" name="Freeform 2394">
              <a:extLst>
                <a:ext uri="{FF2B5EF4-FFF2-40B4-BE49-F238E27FC236}">
                  <a16:creationId xmlns:a16="http://schemas.microsoft.com/office/drawing/2014/main" id="{E141169B-750D-14B5-ED7C-DCD5C5C16907}"/>
                </a:ext>
              </a:extLst>
            </p:cNvPr>
            <p:cNvSpPr>
              <a:spLocks/>
            </p:cNvSpPr>
            <p:nvPr/>
          </p:nvSpPr>
          <p:spPr bwMode="auto">
            <a:xfrm>
              <a:off x="4632" y="2312"/>
              <a:ext cx="14" cy="9"/>
            </a:xfrm>
            <a:custGeom>
              <a:avLst/>
              <a:gdLst>
                <a:gd name="T0" fmla="*/ 0 w 7"/>
                <a:gd name="T1" fmla="*/ 25 h 4"/>
                <a:gd name="T2" fmla="*/ 56 w 7"/>
                <a:gd name="T3" fmla="*/ 45 h 4"/>
                <a:gd name="T4" fmla="*/ 0 60000 65536"/>
                <a:gd name="T5" fmla="*/ 0 60000 65536"/>
              </a:gdLst>
              <a:ahLst/>
              <a:cxnLst>
                <a:cxn ang="T4">
                  <a:pos x="T0" y="T1"/>
                </a:cxn>
                <a:cxn ang="T5">
                  <a:pos x="T2" y="T3"/>
                </a:cxn>
              </a:cxnLst>
              <a:rect l="0" t="0" r="r" b="b"/>
              <a:pathLst>
                <a:path w="7" h="4">
                  <a:moveTo>
                    <a:pt x="0" y="2"/>
                  </a:moveTo>
                  <a:cubicBezTo>
                    <a:pt x="2" y="0"/>
                    <a:pt x="6" y="2"/>
                    <a:pt x="7"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5" name="Freeform 2395">
              <a:extLst>
                <a:ext uri="{FF2B5EF4-FFF2-40B4-BE49-F238E27FC236}">
                  <a16:creationId xmlns:a16="http://schemas.microsoft.com/office/drawing/2014/main" id="{7A921BDF-C681-164A-DE1D-B49A56F59C11}"/>
                </a:ext>
              </a:extLst>
            </p:cNvPr>
            <p:cNvSpPr>
              <a:spLocks/>
            </p:cNvSpPr>
            <p:nvPr/>
          </p:nvSpPr>
          <p:spPr bwMode="auto">
            <a:xfrm>
              <a:off x="4695" y="2495"/>
              <a:ext cx="27" cy="57"/>
            </a:xfrm>
            <a:custGeom>
              <a:avLst/>
              <a:gdLst>
                <a:gd name="T0" fmla="*/ 0 w 13"/>
                <a:gd name="T1" fmla="*/ 0 h 26"/>
                <a:gd name="T2" fmla="*/ 116 w 13"/>
                <a:gd name="T3" fmla="*/ 221 h 26"/>
                <a:gd name="T4" fmla="*/ 100 w 13"/>
                <a:gd name="T5" fmla="*/ 274 h 26"/>
                <a:gd name="T6" fmla="*/ 0 60000 65536"/>
                <a:gd name="T7" fmla="*/ 0 60000 65536"/>
                <a:gd name="T8" fmla="*/ 0 60000 65536"/>
              </a:gdLst>
              <a:ahLst/>
              <a:cxnLst>
                <a:cxn ang="T6">
                  <a:pos x="T0" y="T1"/>
                </a:cxn>
                <a:cxn ang="T7">
                  <a:pos x="T2" y="T3"/>
                </a:cxn>
                <a:cxn ang="T8">
                  <a:pos x="T4" y="T5"/>
                </a:cxn>
              </a:cxnLst>
              <a:rect l="0" t="0" r="r" b="b"/>
              <a:pathLst>
                <a:path w="13" h="26">
                  <a:moveTo>
                    <a:pt x="0" y="0"/>
                  </a:moveTo>
                  <a:cubicBezTo>
                    <a:pt x="5" y="7"/>
                    <a:pt x="9" y="14"/>
                    <a:pt x="13" y="21"/>
                  </a:cubicBezTo>
                  <a:cubicBezTo>
                    <a:pt x="13" y="25"/>
                    <a:pt x="11" y="26"/>
                    <a:pt x="11"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6" name="Freeform 2396">
              <a:extLst>
                <a:ext uri="{FF2B5EF4-FFF2-40B4-BE49-F238E27FC236}">
                  <a16:creationId xmlns:a16="http://schemas.microsoft.com/office/drawing/2014/main" id="{59991222-AA93-AD79-D929-128DE22E2A72}"/>
                </a:ext>
              </a:extLst>
            </p:cNvPr>
            <p:cNvSpPr>
              <a:spLocks/>
            </p:cNvSpPr>
            <p:nvPr/>
          </p:nvSpPr>
          <p:spPr bwMode="auto">
            <a:xfrm>
              <a:off x="4773" y="2618"/>
              <a:ext cx="27" cy="68"/>
            </a:xfrm>
            <a:custGeom>
              <a:avLst/>
              <a:gdLst>
                <a:gd name="T0" fmla="*/ 0 w 13"/>
                <a:gd name="T1" fmla="*/ 0 h 31"/>
                <a:gd name="T2" fmla="*/ 35 w 13"/>
                <a:gd name="T3" fmla="*/ 72 h 31"/>
                <a:gd name="T4" fmla="*/ 100 w 13"/>
                <a:gd name="T5" fmla="*/ 178 h 31"/>
                <a:gd name="T6" fmla="*/ 108 w 13"/>
                <a:gd name="T7" fmla="*/ 254 h 31"/>
                <a:gd name="T8" fmla="*/ 44 w 13"/>
                <a:gd name="T9" fmla="*/ 327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31">
                  <a:moveTo>
                    <a:pt x="0" y="0"/>
                  </a:moveTo>
                  <a:cubicBezTo>
                    <a:pt x="2" y="1"/>
                    <a:pt x="3" y="5"/>
                    <a:pt x="4" y="7"/>
                  </a:cubicBezTo>
                  <a:cubicBezTo>
                    <a:pt x="6" y="10"/>
                    <a:pt x="9" y="14"/>
                    <a:pt x="11" y="17"/>
                  </a:cubicBezTo>
                  <a:cubicBezTo>
                    <a:pt x="12" y="19"/>
                    <a:pt x="13" y="22"/>
                    <a:pt x="12" y="24"/>
                  </a:cubicBezTo>
                  <a:cubicBezTo>
                    <a:pt x="12" y="26"/>
                    <a:pt x="7" y="31"/>
                    <a:pt x="5"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7" name="Freeform 2397">
              <a:extLst>
                <a:ext uri="{FF2B5EF4-FFF2-40B4-BE49-F238E27FC236}">
                  <a16:creationId xmlns:a16="http://schemas.microsoft.com/office/drawing/2014/main" id="{B52B8D3F-4876-CDFE-6B2F-B11F420FBE51}"/>
                </a:ext>
              </a:extLst>
            </p:cNvPr>
            <p:cNvSpPr>
              <a:spLocks/>
            </p:cNvSpPr>
            <p:nvPr/>
          </p:nvSpPr>
          <p:spPr bwMode="auto">
            <a:xfrm>
              <a:off x="4800" y="2670"/>
              <a:ext cx="20" cy="57"/>
            </a:xfrm>
            <a:custGeom>
              <a:avLst/>
              <a:gdLst>
                <a:gd name="T0" fmla="*/ 0 w 10"/>
                <a:gd name="T1" fmla="*/ 0 h 26"/>
                <a:gd name="T2" fmla="*/ 64 w 10"/>
                <a:gd name="T3" fmla="*/ 178 h 26"/>
                <a:gd name="T4" fmla="*/ 80 w 10"/>
                <a:gd name="T5" fmla="*/ 230 h 26"/>
                <a:gd name="T6" fmla="*/ 32 w 10"/>
                <a:gd name="T7" fmla="*/ 274 h 26"/>
                <a:gd name="T8" fmla="*/ 32 w 10"/>
                <a:gd name="T9" fmla="*/ 265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 h="26">
                  <a:moveTo>
                    <a:pt x="0" y="0"/>
                  </a:moveTo>
                  <a:cubicBezTo>
                    <a:pt x="3" y="6"/>
                    <a:pt x="6" y="11"/>
                    <a:pt x="8" y="17"/>
                  </a:cubicBezTo>
                  <a:cubicBezTo>
                    <a:pt x="9" y="18"/>
                    <a:pt x="10" y="20"/>
                    <a:pt x="10" y="22"/>
                  </a:cubicBezTo>
                  <a:cubicBezTo>
                    <a:pt x="9" y="23"/>
                    <a:pt x="5" y="25"/>
                    <a:pt x="4" y="26"/>
                  </a:cubicBezTo>
                  <a:cubicBezTo>
                    <a:pt x="3" y="25"/>
                    <a:pt x="4" y="25"/>
                    <a:pt x="4"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8" name="Freeform 2398">
              <a:extLst>
                <a:ext uri="{FF2B5EF4-FFF2-40B4-BE49-F238E27FC236}">
                  <a16:creationId xmlns:a16="http://schemas.microsoft.com/office/drawing/2014/main" id="{A019627D-254A-6AB9-B20C-06331F59F160}"/>
                </a:ext>
              </a:extLst>
            </p:cNvPr>
            <p:cNvSpPr>
              <a:spLocks/>
            </p:cNvSpPr>
            <p:nvPr/>
          </p:nvSpPr>
          <p:spPr bwMode="auto">
            <a:xfrm>
              <a:off x="4822" y="2718"/>
              <a:ext cx="23" cy="49"/>
            </a:xfrm>
            <a:custGeom>
              <a:avLst/>
              <a:gdLst>
                <a:gd name="T0" fmla="*/ 0 w 11"/>
                <a:gd name="T1" fmla="*/ 0 h 22"/>
                <a:gd name="T2" fmla="*/ 92 w 11"/>
                <a:gd name="T3" fmla="*/ 178 h 22"/>
                <a:gd name="T4" fmla="*/ 92 w 11"/>
                <a:gd name="T5" fmla="*/ 209 h 22"/>
                <a:gd name="T6" fmla="*/ 56 w 11"/>
                <a:gd name="T7" fmla="*/ 243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2">
                  <a:moveTo>
                    <a:pt x="0" y="0"/>
                  </a:moveTo>
                  <a:cubicBezTo>
                    <a:pt x="2" y="6"/>
                    <a:pt x="7" y="10"/>
                    <a:pt x="10" y="16"/>
                  </a:cubicBezTo>
                  <a:cubicBezTo>
                    <a:pt x="11" y="18"/>
                    <a:pt x="11" y="18"/>
                    <a:pt x="10" y="19"/>
                  </a:cubicBezTo>
                  <a:cubicBezTo>
                    <a:pt x="10" y="20"/>
                    <a:pt x="7" y="22"/>
                    <a:pt x="6"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09" name="Freeform 2399">
              <a:extLst>
                <a:ext uri="{FF2B5EF4-FFF2-40B4-BE49-F238E27FC236}">
                  <a16:creationId xmlns:a16="http://schemas.microsoft.com/office/drawing/2014/main" id="{86F3CF5A-0CFD-56AE-59F3-B7792309294C}"/>
                </a:ext>
              </a:extLst>
            </p:cNvPr>
            <p:cNvSpPr>
              <a:spLocks/>
            </p:cNvSpPr>
            <p:nvPr/>
          </p:nvSpPr>
          <p:spPr bwMode="auto">
            <a:xfrm>
              <a:off x="4841" y="2762"/>
              <a:ext cx="22" cy="48"/>
            </a:xfrm>
            <a:custGeom>
              <a:avLst/>
              <a:gdLst>
                <a:gd name="T0" fmla="*/ 0 w 11"/>
                <a:gd name="T1" fmla="*/ 0 h 22"/>
                <a:gd name="T2" fmla="*/ 88 w 11"/>
                <a:gd name="T3" fmla="*/ 166 h 22"/>
                <a:gd name="T4" fmla="*/ 32 w 11"/>
                <a:gd name="T5" fmla="*/ 209 h 22"/>
                <a:gd name="T6" fmla="*/ 0 60000 65536"/>
                <a:gd name="T7" fmla="*/ 0 60000 65536"/>
                <a:gd name="T8" fmla="*/ 0 60000 65536"/>
              </a:gdLst>
              <a:ahLst/>
              <a:cxnLst>
                <a:cxn ang="T6">
                  <a:pos x="T0" y="T1"/>
                </a:cxn>
                <a:cxn ang="T7">
                  <a:pos x="T2" y="T3"/>
                </a:cxn>
                <a:cxn ang="T8">
                  <a:pos x="T4" y="T5"/>
                </a:cxn>
              </a:cxnLst>
              <a:rect l="0" t="0" r="r" b="b"/>
              <a:pathLst>
                <a:path w="11" h="22">
                  <a:moveTo>
                    <a:pt x="0" y="0"/>
                  </a:moveTo>
                  <a:cubicBezTo>
                    <a:pt x="4" y="5"/>
                    <a:pt x="10" y="10"/>
                    <a:pt x="11" y="16"/>
                  </a:cubicBezTo>
                  <a:cubicBezTo>
                    <a:pt x="11" y="18"/>
                    <a:pt x="6" y="22"/>
                    <a:pt x="4"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0" name="Freeform 2400">
              <a:extLst>
                <a:ext uri="{FF2B5EF4-FFF2-40B4-BE49-F238E27FC236}">
                  <a16:creationId xmlns:a16="http://schemas.microsoft.com/office/drawing/2014/main" id="{1789FEFA-53FC-6275-279F-F7F1495645CA}"/>
                </a:ext>
              </a:extLst>
            </p:cNvPr>
            <p:cNvSpPr>
              <a:spLocks/>
            </p:cNvSpPr>
            <p:nvPr/>
          </p:nvSpPr>
          <p:spPr bwMode="auto">
            <a:xfrm>
              <a:off x="4732" y="2493"/>
              <a:ext cx="35" cy="44"/>
            </a:xfrm>
            <a:custGeom>
              <a:avLst/>
              <a:gdLst>
                <a:gd name="T0" fmla="*/ 80 w 17"/>
                <a:gd name="T1" fmla="*/ 0 h 20"/>
                <a:gd name="T2" fmla="*/ 132 w 17"/>
                <a:gd name="T3" fmla="*/ 125 h 20"/>
                <a:gd name="T4" fmla="*/ 105 w 17"/>
                <a:gd name="T5" fmla="*/ 202 h 20"/>
                <a:gd name="T6" fmla="*/ 25 w 17"/>
                <a:gd name="T7" fmla="*/ 141 h 20"/>
                <a:gd name="T8" fmla="*/ 0 w 17"/>
                <a:gd name="T9" fmla="*/ 20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20">
                  <a:moveTo>
                    <a:pt x="9" y="0"/>
                  </a:moveTo>
                  <a:cubicBezTo>
                    <a:pt x="10" y="4"/>
                    <a:pt x="13" y="8"/>
                    <a:pt x="15" y="12"/>
                  </a:cubicBezTo>
                  <a:cubicBezTo>
                    <a:pt x="16" y="16"/>
                    <a:pt x="17" y="18"/>
                    <a:pt x="12" y="19"/>
                  </a:cubicBezTo>
                  <a:cubicBezTo>
                    <a:pt x="6" y="20"/>
                    <a:pt x="6" y="18"/>
                    <a:pt x="3" y="13"/>
                  </a:cubicBezTo>
                  <a:cubicBezTo>
                    <a:pt x="2" y="10"/>
                    <a:pt x="2" y="4"/>
                    <a:pt x="0"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1" name="Freeform 2401">
              <a:extLst>
                <a:ext uri="{FF2B5EF4-FFF2-40B4-BE49-F238E27FC236}">
                  <a16:creationId xmlns:a16="http://schemas.microsoft.com/office/drawing/2014/main" id="{155BB36C-FFD3-E210-E9CC-53357E1D0921}"/>
                </a:ext>
              </a:extLst>
            </p:cNvPr>
            <p:cNvSpPr>
              <a:spLocks/>
            </p:cNvSpPr>
            <p:nvPr/>
          </p:nvSpPr>
          <p:spPr bwMode="auto">
            <a:xfrm>
              <a:off x="4722" y="2526"/>
              <a:ext cx="16" cy="9"/>
            </a:xfrm>
            <a:custGeom>
              <a:avLst/>
              <a:gdLst>
                <a:gd name="T0" fmla="*/ 0 w 8"/>
                <a:gd name="T1" fmla="*/ 45 h 4"/>
                <a:gd name="T2" fmla="*/ 64 w 8"/>
                <a:gd name="T3" fmla="*/ 0 h 4"/>
                <a:gd name="T4" fmla="*/ 0 60000 65536"/>
                <a:gd name="T5" fmla="*/ 0 60000 65536"/>
              </a:gdLst>
              <a:ahLst/>
              <a:cxnLst>
                <a:cxn ang="T4">
                  <a:pos x="T0" y="T1"/>
                </a:cxn>
                <a:cxn ang="T5">
                  <a:pos x="T2" y="T3"/>
                </a:cxn>
              </a:cxnLst>
              <a:rect l="0" t="0" r="r" b="b"/>
              <a:pathLst>
                <a:path w="8" h="4">
                  <a:moveTo>
                    <a:pt x="0" y="4"/>
                  </a:moveTo>
                  <a:cubicBezTo>
                    <a:pt x="3" y="3"/>
                    <a:pt x="6" y="2"/>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2" name="Freeform 2402">
              <a:extLst>
                <a:ext uri="{FF2B5EF4-FFF2-40B4-BE49-F238E27FC236}">
                  <a16:creationId xmlns:a16="http://schemas.microsoft.com/office/drawing/2014/main" id="{482B7417-71DA-5901-F282-4CD9F72032EF}"/>
                </a:ext>
              </a:extLst>
            </p:cNvPr>
            <p:cNvSpPr>
              <a:spLocks/>
            </p:cNvSpPr>
            <p:nvPr/>
          </p:nvSpPr>
          <p:spPr bwMode="auto">
            <a:xfrm>
              <a:off x="4740" y="2535"/>
              <a:ext cx="19" cy="35"/>
            </a:xfrm>
            <a:custGeom>
              <a:avLst/>
              <a:gdLst>
                <a:gd name="T0" fmla="*/ 36 w 9"/>
                <a:gd name="T1" fmla="*/ 0 h 16"/>
                <a:gd name="T2" fmla="*/ 76 w 9"/>
                <a:gd name="T3" fmla="*/ 125 h 16"/>
                <a:gd name="T4" fmla="*/ 0 w 9"/>
                <a:gd name="T5" fmla="*/ 168 h 16"/>
                <a:gd name="T6" fmla="*/ 0 60000 65536"/>
                <a:gd name="T7" fmla="*/ 0 60000 65536"/>
                <a:gd name="T8" fmla="*/ 0 60000 65536"/>
              </a:gdLst>
              <a:ahLst/>
              <a:cxnLst>
                <a:cxn ang="T6">
                  <a:pos x="T0" y="T1"/>
                </a:cxn>
                <a:cxn ang="T7">
                  <a:pos x="T2" y="T3"/>
                </a:cxn>
                <a:cxn ang="T8">
                  <a:pos x="T4" y="T5"/>
                </a:cxn>
              </a:cxnLst>
              <a:rect l="0" t="0" r="r" b="b"/>
              <a:pathLst>
                <a:path w="9" h="16">
                  <a:moveTo>
                    <a:pt x="4" y="0"/>
                  </a:moveTo>
                  <a:cubicBezTo>
                    <a:pt x="4" y="4"/>
                    <a:pt x="9" y="8"/>
                    <a:pt x="8" y="12"/>
                  </a:cubicBezTo>
                  <a:cubicBezTo>
                    <a:pt x="7" y="14"/>
                    <a:pt x="2" y="16"/>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3" name="Freeform 2403">
              <a:extLst>
                <a:ext uri="{FF2B5EF4-FFF2-40B4-BE49-F238E27FC236}">
                  <a16:creationId xmlns:a16="http://schemas.microsoft.com/office/drawing/2014/main" id="{A7143037-08E6-8742-F8E3-3C58BB3A64C3}"/>
                </a:ext>
              </a:extLst>
            </p:cNvPr>
            <p:cNvSpPr>
              <a:spLocks/>
            </p:cNvSpPr>
            <p:nvPr/>
          </p:nvSpPr>
          <p:spPr bwMode="auto">
            <a:xfrm>
              <a:off x="4759" y="2557"/>
              <a:ext cx="26" cy="15"/>
            </a:xfrm>
            <a:custGeom>
              <a:avLst/>
              <a:gdLst>
                <a:gd name="T0" fmla="*/ 0 w 13"/>
                <a:gd name="T1" fmla="*/ 0 h 7"/>
                <a:gd name="T2" fmla="*/ 48 w 13"/>
                <a:gd name="T3" fmla="*/ 69 h 7"/>
                <a:gd name="T4" fmla="*/ 104 w 13"/>
                <a:gd name="T5" fmla="*/ 28 h 7"/>
                <a:gd name="T6" fmla="*/ 0 60000 65536"/>
                <a:gd name="T7" fmla="*/ 0 60000 65536"/>
                <a:gd name="T8" fmla="*/ 0 60000 65536"/>
              </a:gdLst>
              <a:ahLst/>
              <a:cxnLst>
                <a:cxn ang="T6">
                  <a:pos x="T0" y="T1"/>
                </a:cxn>
                <a:cxn ang="T7">
                  <a:pos x="T2" y="T3"/>
                </a:cxn>
                <a:cxn ang="T8">
                  <a:pos x="T4" y="T5"/>
                </a:cxn>
              </a:cxnLst>
              <a:rect l="0" t="0" r="r" b="b"/>
              <a:pathLst>
                <a:path w="13" h="7">
                  <a:moveTo>
                    <a:pt x="0" y="0"/>
                  </a:moveTo>
                  <a:cubicBezTo>
                    <a:pt x="1" y="3"/>
                    <a:pt x="2" y="7"/>
                    <a:pt x="6" y="7"/>
                  </a:cubicBezTo>
                  <a:cubicBezTo>
                    <a:pt x="8" y="6"/>
                    <a:pt x="11" y="4"/>
                    <a:pt x="13"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4" name="Freeform 2404">
              <a:extLst>
                <a:ext uri="{FF2B5EF4-FFF2-40B4-BE49-F238E27FC236}">
                  <a16:creationId xmlns:a16="http://schemas.microsoft.com/office/drawing/2014/main" id="{8EF50CBD-2B3F-D9CA-993D-CCF2181B9FDC}"/>
                </a:ext>
              </a:extLst>
            </p:cNvPr>
            <p:cNvSpPr>
              <a:spLocks/>
            </p:cNvSpPr>
            <p:nvPr/>
          </p:nvSpPr>
          <p:spPr bwMode="auto">
            <a:xfrm>
              <a:off x="4822" y="2644"/>
              <a:ext cx="33" cy="42"/>
            </a:xfrm>
            <a:custGeom>
              <a:avLst/>
              <a:gdLst>
                <a:gd name="T0" fmla="*/ 0 w 16"/>
                <a:gd name="T1" fmla="*/ 0 h 19"/>
                <a:gd name="T2" fmla="*/ 72 w 16"/>
                <a:gd name="T3" fmla="*/ 170 h 19"/>
                <a:gd name="T4" fmla="*/ 140 w 16"/>
                <a:gd name="T5" fmla="*/ 170 h 19"/>
                <a:gd name="T6" fmla="*/ 0 60000 65536"/>
                <a:gd name="T7" fmla="*/ 0 60000 65536"/>
                <a:gd name="T8" fmla="*/ 0 60000 65536"/>
              </a:gdLst>
              <a:ahLst/>
              <a:cxnLst>
                <a:cxn ang="T6">
                  <a:pos x="T0" y="T1"/>
                </a:cxn>
                <a:cxn ang="T7">
                  <a:pos x="T2" y="T3"/>
                </a:cxn>
                <a:cxn ang="T8">
                  <a:pos x="T4" y="T5"/>
                </a:cxn>
              </a:cxnLst>
              <a:rect l="0" t="0" r="r" b="b"/>
              <a:pathLst>
                <a:path w="16" h="19">
                  <a:moveTo>
                    <a:pt x="0" y="0"/>
                  </a:moveTo>
                  <a:cubicBezTo>
                    <a:pt x="4" y="5"/>
                    <a:pt x="5" y="11"/>
                    <a:pt x="8" y="16"/>
                  </a:cubicBezTo>
                  <a:cubicBezTo>
                    <a:pt x="11" y="19"/>
                    <a:pt x="12" y="18"/>
                    <a:pt x="16"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5" name="Freeform 2405">
              <a:extLst>
                <a:ext uri="{FF2B5EF4-FFF2-40B4-BE49-F238E27FC236}">
                  <a16:creationId xmlns:a16="http://schemas.microsoft.com/office/drawing/2014/main" id="{3946561E-013C-3962-40E1-5BF18E5F83A0}"/>
                </a:ext>
              </a:extLst>
            </p:cNvPr>
            <p:cNvSpPr>
              <a:spLocks/>
            </p:cNvSpPr>
            <p:nvPr/>
          </p:nvSpPr>
          <p:spPr bwMode="auto">
            <a:xfrm>
              <a:off x="4841" y="2683"/>
              <a:ext cx="37" cy="49"/>
            </a:xfrm>
            <a:custGeom>
              <a:avLst/>
              <a:gdLst>
                <a:gd name="T0" fmla="*/ 8 w 18"/>
                <a:gd name="T1" fmla="*/ 0 h 22"/>
                <a:gd name="T2" fmla="*/ 51 w 18"/>
                <a:gd name="T3" fmla="*/ 165 h 22"/>
                <a:gd name="T4" fmla="*/ 123 w 18"/>
                <a:gd name="T5" fmla="*/ 189 h 22"/>
                <a:gd name="T6" fmla="*/ 60 w 18"/>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2">
                  <a:moveTo>
                    <a:pt x="1" y="0"/>
                  </a:moveTo>
                  <a:cubicBezTo>
                    <a:pt x="0" y="4"/>
                    <a:pt x="4" y="12"/>
                    <a:pt x="6" y="15"/>
                  </a:cubicBezTo>
                  <a:cubicBezTo>
                    <a:pt x="8" y="20"/>
                    <a:pt x="10" y="22"/>
                    <a:pt x="14" y="17"/>
                  </a:cubicBezTo>
                  <a:cubicBezTo>
                    <a:pt x="18" y="11"/>
                    <a:pt x="10" y="5"/>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6" name="Freeform 2406">
              <a:extLst>
                <a:ext uri="{FF2B5EF4-FFF2-40B4-BE49-F238E27FC236}">
                  <a16:creationId xmlns:a16="http://schemas.microsoft.com/office/drawing/2014/main" id="{5D1376DE-072D-D029-F738-B3F08FCDF0D7}"/>
                </a:ext>
              </a:extLst>
            </p:cNvPr>
            <p:cNvSpPr>
              <a:spLocks/>
            </p:cNvSpPr>
            <p:nvPr/>
          </p:nvSpPr>
          <p:spPr bwMode="auto">
            <a:xfrm>
              <a:off x="4835" y="2638"/>
              <a:ext cx="20" cy="39"/>
            </a:xfrm>
            <a:custGeom>
              <a:avLst/>
              <a:gdLst>
                <a:gd name="T0" fmla="*/ 0 w 10"/>
                <a:gd name="T1" fmla="*/ 0 h 18"/>
                <a:gd name="T2" fmla="*/ 80 w 10"/>
                <a:gd name="T3" fmla="*/ 184 h 18"/>
                <a:gd name="T4" fmla="*/ 0 60000 65536"/>
                <a:gd name="T5" fmla="*/ 0 60000 65536"/>
              </a:gdLst>
              <a:ahLst/>
              <a:cxnLst>
                <a:cxn ang="T4">
                  <a:pos x="T0" y="T1"/>
                </a:cxn>
                <a:cxn ang="T5">
                  <a:pos x="T2" y="T3"/>
                </a:cxn>
              </a:cxnLst>
              <a:rect l="0" t="0" r="r" b="b"/>
              <a:pathLst>
                <a:path w="10" h="18">
                  <a:moveTo>
                    <a:pt x="0" y="0"/>
                  </a:moveTo>
                  <a:cubicBezTo>
                    <a:pt x="4" y="4"/>
                    <a:pt x="4" y="15"/>
                    <a:pt x="10"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7" name="Freeform 2407">
              <a:extLst>
                <a:ext uri="{FF2B5EF4-FFF2-40B4-BE49-F238E27FC236}">
                  <a16:creationId xmlns:a16="http://schemas.microsoft.com/office/drawing/2014/main" id="{22A7297A-1C34-DCDD-25E5-1E4D990E2C2E}"/>
                </a:ext>
              </a:extLst>
            </p:cNvPr>
            <p:cNvSpPr>
              <a:spLocks/>
            </p:cNvSpPr>
            <p:nvPr/>
          </p:nvSpPr>
          <p:spPr bwMode="auto">
            <a:xfrm>
              <a:off x="4810" y="2666"/>
              <a:ext cx="20" cy="24"/>
            </a:xfrm>
            <a:custGeom>
              <a:avLst/>
              <a:gdLst>
                <a:gd name="T0" fmla="*/ 0 w 10"/>
                <a:gd name="T1" fmla="*/ 72 h 11"/>
                <a:gd name="T2" fmla="*/ 80 w 10"/>
                <a:gd name="T3" fmla="*/ 0 h 11"/>
                <a:gd name="T4" fmla="*/ 0 60000 65536"/>
                <a:gd name="T5" fmla="*/ 0 60000 65536"/>
              </a:gdLst>
              <a:ahLst/>
              <a:cxnLst>
                <a:cxn ang="T4">
                  <a:pos x="T0" y="T1"/>
                </a:cxn>
                <a:cxn ang="T5">
                  <a:pos x="T2" y="T3"/>
                </a:cxn>
              </a:cxnLst>
              <a:rect l="0" t="0" r="r" b="b"/>
              <a:pathLst>
                <a:path w="10" h="11">
                  <a:moveTo>
                    <a:pt x="0" y="7"/>
                  </a:moveTo>
                  <a:cubicBezTo>
                    <a:pt x="3" y="11"/>
                    <a:pt x="8" y="3"/>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8" name="Freeform 2408">
              <a:extLst>
                <a:ext uri="{FF2B5EF4-FFF2-40B4-BE49-F238E27FC236}">
                  <a16:creationId xmlns:a16="http://schemas.microsoft.com/office/drawing/2014/main" id="{E222FAFA-C208-DEAA-D307-EA463FFEA5FA}"/>
                </a:ext>
              </a:extLst>
            </p:cNvPr>
            <p:cNvSpPr>
              <a:spLocks/>
            </p:cNvSpPr>
            <p:nvPr/>
          </p:nvSpPr>
          <p:spPr bwMode="auto">
            <a:xfrm>
              <a:off x="4824" y="2708"/>
              <a:ext cx="23" cy="17"/>
            </a:xfrm>
            <a:custGeom>
              <a:avLst/>
              <a:gdLst>
                <a:gd name="T0" fmla="*/ 0 w 11"/>
                <a:gd name="T1" fmla="*/ 77 h 8"/>
                <a:gd name="T2" fmla="*/ 100 w 11"/>
                <a:gd name="T3" fmla="*/ 0 h 8"/>
                <a:gd name="T4" fmla="*/ 0 60000 65536"/>
                <a:gd name="T5" fmla="*/ 0 60000 65536"/>
              </a:gdLst>
              <a:ahLst/>
              <a:cxnLst>
                <a:cxn ang="T4">
                  <a:pos x="T0" y="T1"/>
                </a:cxn>
                <a:cxn ang="T5">
                  <a:pos x="T2" y="T3"/>
                </a:cxn>
              </a:cxnLst>
              <a:rect l="0" t="0" r="r" b="b"/>
              <a:pathLst>
                <a:path w="11" h="8">
                  <a:moveTo>
                    <a:pt x="0" y="8"/>
                  </a:moveTo>
                  <a:cubicBezTo>
                    <a:pt x="5" y="7"/>
                    <a:pt x="9" y="3"/>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19" name="Freeform 2409">
              <a:extLst>
                <a:ext uri="{FF2B5EF4-FFF2-40B4-BE49-F238E27FC236}">
                  <a16:creationId xmlns:a16="http://schemas.microsoft.com/office/drawing/2014/main" id="{861A498B-62E2-DC7C-26C1-6622E13254FD}"/>
                </a:ext>
              </a:extLst>
            </p:cNvPr>
            <p:cNvSpPr>
              <a:spLocks/>
            </p:cNvSpPr>
            <p:nvPr/>
          </p:nvSpPr>
          <p:spPr bwMode="auto">
            <a:xfrm>
              <a:off x="4812" y="2683"/>
              <a:ext cx="6" cy="18"/>
            </a:xfrm>
            <a:custGeom>
              <a:avLst/>
              <a:gdLst>
                <a:gd name="T0" fmla="*/ 24 w 3"/>
                <a:gd name="T1" fmla="*/ 0 h 8"/>
                <a:gd name="T2" fmla="*/ 16 w 3"/>
                <a:gd name="T3" fmla="*/ 92 h 8"/>
                <a:gd name="T4" fmla="*/ 0 60000 65536"/>
                <a:gd name="T5" fmla="*/ 0 60000 65536"/>
              </a:gdLst>
              <a:ahLst/>
              <a:cxnLst>
                <a:cxn ang="T4">
                  <a:pos x="T0" y="T1"/>
                </a:cxn>
                <a:cxn ang="T5">
                  <a:pos x="T2" y="T3"/>
                </a:cxn>
              </a:cxnLst>
              <a:rect l="0" t="0" r="r" b="b"/>
              <a:pathLst>
                <a:path w="3" h="8">
                  <a:moveTo>
                    <a:pt x="3" y="0"/>
                  </a:moveTo>
                  <a:cubicBezTo>
                    <a:pt x="1" y="1"/>
                    <a:pt x="0" y="6"/>
                    <a:pt x="2"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0" name="Freeform 2410">
              <a:extLst>
                <a:ext uri="{FF2B5EF4-FFF2-40B4-BE49-F238E27FC236}">
                  <a16:creationId xmlns:a16="http://schemas.microsoft.com/office/drawing/2014/main" id="{1144C024-90F8-208C-8328-1E54401D4ADC}"/>
                </a:ext>
              </a:extLst>
            </p:cNvPr>
            <p:cNvSpPr>
              <a:spLocks/>
            </p:cNvSpPr>
            <p:nvPr/>
          </p:nvSpPr>
          <p:spPr bwMode="auto">
            <a:xfrm>
              <a:off x="4849" y="2729"/>
              <a:ext cx="20" cy="42"/>
            </a:xfrm>
            <a:custGeom>
              <a:avLst/>
              <a:gdLst>
                <a:gd name="T0" fmla="*/ 0 w 10"/>
                <a:gd name="T1" fmla="*/ 206 h 19"/>
                <a:gd name="T2" fmla="*/ 72 w 10"/>
                <a:gd name="T3" fmla="*/ 97 h 19"/>
                <a:gd name="T4" fmla="*/ 40 w 10"/>
                <a:gd name="T5" fmla="*/ 0 h 19"/>
                <a:gd name="T6" fmla="*/ 0 60000 65536"/>
                <a:gd name="T7" fmla="*/ 0 60000 65536"/>
                <a:gd name="T8" fmla="*/ 0 60000 65536"/>
              </a:gdLst>
              <a:ahLst/>
              <a:cxnLst>
                <a:cxn ang="T6">
                  <a:pos x="T0" y="T1"/>
                </a:cxn>
                <a:cxn ang="T7">
                  <a:pos x="T2" y="T3"/>
                </a:cxn>
                <a:cxn ang="T8">
                  <a:pos x="T4" y="T5"/>
                </a:cxn>
              </a:cxnLst>
              <a:rect l="0" t="0" r="r" b="b"/>
              <a:pathLst>
                <a:path w="10" h="19">
                  <a:moveTo>
                    <a:pt x="0" y="19"/>
                  </a:moveTo>
                  <a:cubicBezTo>
                    <a:pt x="4" y="17"/>
                    <a:pt x="10" y="13"/>
                    <a:pt x="9" y="9"/>
                  </a:cubicBezTo>
                  <a:cubicBezTo>
                    <a:pt x="8" y="6"/>
                    <a:pt x="5" y="3"/>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1" name="Freeform 2411">
              <a:extLst>
                <a:ext uri="{FF2B5EF4-FFF2-40B4-BE49-F238E27FC236}">
                  <a16:creationId xmlns:a16="http://schemas.microsoft.com/office/drawing/2014/main" id="{C10947A9-84B1-39FC-2A5D-E69F1B6E7F27}"/>
                </a:ext>
              </a:extLst>
            </p:cNvPr>
            <p:cNvSpPr>
              <a:spLocks/>
            </p:cNvSpPr>
            <p:nvPr/>
          </p:nvSpPr>
          <p:spPr bwMode="auto">
            <a:xfrm>
              <a:off x="4845" y="2756"/>
              <a:ext cx="6" cy="13"/>
            </a:xfrm>
            <a:custGeom>
              <a:avLst/>
              <a:gdLst>
                <a:gd name="T0" fmla="*/ 0 w 3"/>
                <a:gd name="T1" fmla="*/ 0 h 6"/>
                <a:gd name="T2" fmla="*/ 24 w 3"/>
                <a:gd name="T3" fmla="*/ 61 h 6"/>
                <a:gd name="T4" fmla="*/ 0 60000 65536"/>
                <a:gd name="T5" fmla="*/ 0 60000 65536"/>
              </a:gdLst>
              <a:ahLst/>
              <a:cxnLst>
                <a:cxn ang="T4">
                  <a:pos x="T0" y="T1"/>
                </a:cxn>
                <a:cxn ang="T5">
                  <a:pos x="T2" y="T3"/>
                </a:cxn>
              </a:cxnLst>
              <a:rect l="0" t="0" r="r" b="b"/>
              <a:pathLst>
                <a:path w="3" h="6">
                  <a:moveTo>
                    <a:pt x="0" y="0"/>
                  </a:moveTo>
                  <a:cubicBezTo>
                    <a:pt x="1" y="3"/>
                    <a:pt x="2" y="4"/>
                    <a:pt x="3"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2" name="Freeform 2412">
              <a:extLst>
                <a:ext uri="{FF2B5EF4-FFF2-40B4-BE49-F238E27FC236}">
                  <a16:creationId xmlns:a16="http://schemas.microsoft.com/office/drawing/2014/main" id="{7D928D06-8584-5867-629D-A79561DF53BC}"/>
                </a:ext>
              </a:extLst>
            </p:cNvPr>
            <p:cNvSpPr>
              <a:spLocks/>
            </p:cNvSpPr>
            <p:nvPr/>
          </p:nvSpPr>
          <p:spPr bwMode="auto">
            <a:xfrm>
              <a:off x="4716" y="2552"/>
              <a:ext cx="16" cy="7"/>
            </a:xfrm>
            <a:custGeom>
              <a:avLst/>
              <a:gdLst>
                <a:gd name="T0" fmla="*/ 0 w 8"/>
                <a:gd name="T1" fmla="*/ 12 h 3"/>
                <a:gd name="T2" fmla="*/ 32 w 8"/>
                <a:gd name="T3" fmla="*/ 12 h 3"/>
                <a:gd name="T4" fmla="*/ 64 w 8"/>
                <a:gd name="T5" fmla="*/ 37 h 3"/>
                <a:gd name="T6" fmla="*/ 0 60000 65536"/>
                <a:gd name="T7" fmla="*/ 0 60000 65536"/>
                <a:gd name="T8" fmla="*/ 0 60000 65536"/>
              </a:gdLst>
              <a:ahLst/>
              <a:cxnLst>
                <a:cxn ang="T6">
                  <a:pos x="T0" y="T1"/>
                </a:cxn>
                <a:cxn ang="T7">
                  <a:pos x="T2" y="T3"/>
                </a:cxn>
                <a:cxn ang="T8">
                  <a:pos x="T4" y="T5"/>
                </a:cxn>
              </a:cxnLst>
              <a:rect l="0" t="0" r="r" b="b"/>
              <a:pathLst>
                <a:path w="8" h="3">
                  <a:moveTo>
                    <a:pt x="0" y="1"/>
                  </a:moveTo>
                  <a:cubicBezTo>
                    <a:pt x="2" y="1"/>
                    <a:pt x="3" y="0"/>
                    <a:pt x="4" y="1"/>
                  </a:cubicBezTo>
                  <a:cubicBezTo>
                    <a:pt x="5" y="1"/>
                    <a:pt x="7" y="2"/>
                    <a:pt x="8"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3" name="Freeform 2413">
              <a:extLst>
                <a:ext uri="{FF2B5EF4-FFF2-40B4-BE49-F238E27FC236}">
                  <a16:creationId xmlns:a16="http://schemas.microsoft.com/office/drawing/2014/main" id="{0B185BB3-8241-7F81-E91D-6CC5785EF039}"/>
                </a:ext>
              </a:extLst>
            </p:cNvPr>
            <p:cNvSpPr>
              <a:spLocks/>
            </p:cNvSpPr>
            <p:nvPr/>
          </p:nvSpPr>
          <p:spPr bwMode="auto">
            <a:xfrm>
              <a:off x="4869" y="2753"/>
              <a:ext cx="21" cy="11"/>
            </a:xfrm>
            <a:custGeom>
              <a:avLst/>
              <a:gdLst>
                <a:gd name="T0" fmla="*/ 0 w 10"/>
                <a:gd name="T1" fmla="*/ 0 h 5"/>
                <a:gd name="T2" fmla="*/ 57 w 10"/>
                <a:gd name="T3" fmla="*/ 33 h 5"/>
                <a:gd name="T4" fmla="*/ 92 w 10"/>
                <a:gd name="T5" fmla="*/ 0 h 5"/>
                <a:gd name="T6" fmla="*/ 0 60000 65536"/>
                <a:gd name="T7" fmla="*/ 0 60000 65536"/>
                <a:gd name="T8" fmla="*/ 0 60000 65536"/>
              </a:gdLst>
              <a:ahLst/>
              <a:cxnLst>
                <a:cxn ang="T6">
                  <a:pos x="T0" y="T1"/>
                </a:cxn>
                <a:cxn ang="T7">
                  <a:pos x="T2" y="T3"/>
                </a:cxn>
                <a:cxn ang="T8">
                  <a:pos x="T4" y="T5"/>
                </a:cxn>
              </a:cxnLst>
              <a:rect l="0" t="0" r="r" b="b"/>
              <a:pathLst>
                <a:path w="10" h="5">
                  <a:moveTo>
                    <a:pt x="0" y="0"/>
                  </a:moveTo>
                  <a:cubicBezTo>
                    <a:pt x="2" y="3"/>
                    <a:pt x="2" y="5"/>
                    <a:pt x="6" y="3"/>
                  </a:cubicBezTo>
                  <a:cubicBezTo>
                    <a:pt x="7" y="2"/>
                    <a:pt x="9" y="1"/>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4" name="Freeform 2414">
              <a:extLst>
                <a:ext uri="{FF2B5EF4-FFF2-40B4-BE49-F238E27FC236}">
                  <a16:creationId xmlns:a16="http://schemas.microsoft.com/office/drawing/2014/main" id="{DFD19AC8-B085-A650-9936-744E061AA280}"/>
                </a:ext>
              </a:extLst>
            </p:cNvPr>
            <p:cNvSpPr>
              <a:spLocks/>
            </p:cNvSpPr>
            <p:nvPr/>
          </p:nvSpPr>
          <p:spPr bwMode="auto">
            <a:xfrm>
              <a:off x="4874" y="2712"/>
              <a:ext cx="36" cy="85"/>
            </a:xfrm>
            <a:custGeom>
              <a:avLst/>
              <a:gdLst>
                <a:gd name="T0" fmla="*/ 24 w 18"/>
                <a:gd name="T1" fmla="*/ 238 h 39"/>
                <a:gd name="T2" fmla="*/ 88 w 18"/>
                <a:gd name="T3" fmla="*/ 394 h 39"/>
                <a:gd name="T4" fmla="*/ 144 w 18"/>
                <a:gd name="T5" fmla="*/ 371 h 39"/>
                <a:gd name="T6" fmla="*/ 72 w 18"/>
                <a:gd name="T7" fmla="*/ 185 h 39"/>
                <a:gd name="T8" fmla="*/ 24 w 18"/>
                <a:gd name="T9" fmla="*/ 61 h 39"/>
                <a:gd name="T10" fmla="*/ 0 w 18"/>
                <a:gd name="T11" fmla="*/ 0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8" h="39">
                  <a:moveTo>
                    <a:pt x="3" y="23"/>
                  </a:moveTo>
                  <a:cubicBezTo>
                    <a:pt x="3" y="25"/>
                    <a:pt x="8" y="37"/>
                    <a:pt x="11" y="38"/>
                  </a:cubicBezTo>
                  <a:cubicBezTo>
                    <a:pt x="13" y="39"/>
                    <a:pt x="16" y="37"/>
                    <a:pt x="18" y="36"/>
                  </a:cubicBezTo>
                  <a:cubicBezTo>
                    <a:pt x="13" y="31"/>
                    <a:pt x="13" y="23"/>
                    <a:pt x="9" y="18"/>
                  </a:cubicBezTo>
                  <a:cubicBezTo>
                    <a:pt x="6" y="14"/>
                    <a:pt x="5" y="11"/>
                    <a:pt x="3" y="6"/>
                  </a:cubicBezTo>
                  <a:cubicBezTo>
                    <a:pt x="2" y="4"/>
                    <a:pt x="1" y="3"/>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5" name="Freeform 2415">
              <a:extLst>
                <a:ext uri="{FF2B5EF4-FFF2-40B4-BE49-F238E27FC236}">
                  <a16:creationId xmlns:a16="http://schemas.microsoft.com/office/drawing/2014/main" id="{AEC21FA7-D284-C727-0A70-754B3E390724}"/>
                </a:ext>
              </a:extLst>
            </p:cNvPr>
            <p:cNvSpPr>
              <a:spLocks/>
            </p:cNvSpPr>
            <p:nvPr/>
          </p:nvSpPr>
          <p:spPr bwMode="auto">
            <a:xfrm>
              <a:off x="4896" y="2793"/>
              <a:ext cx="39" cy="50"/>
            </a:xfrm>
            <a:custGeom>
              <a:avLst/>
              <a:gdLst>
                <a:gd name="T0" fmla="*/ 8 w 19"/>
                <a:gd name="T1" fmla="*/ 20 h 23"/>
                <a:gd name="T2" fmla="*/ 16 w 19"/>
                <a:gd name="T3" fmla="*/ 80 h 23"/>
                <a:gd name="T4" fmla="*/ 60 w 19"/>
                <a:gd name="T5" fmla="*/ 185 h 23"/>
                <a:gd name="T6" fmla="*/ 148 w 19"/>
                <a:gd name="T7" fmla="*/ 193 h 23"/>
                <a:gd name="T8" fmla="*/ 123 w 19"/>
                <a:gd name="T9" fmla="*/ 93 h 23"/>
                <a:gd name="T10" fmla="*/ 60 w 19"/>
                <a:gd name="T11" fmla="*/ 0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23">
                  <a:moveTo>
                    <a:pt x="1" y="2"/>
                  </a:moveTo>
                  <a:cubicBezTo>
                    <a:pt x="0" y="4"/>
                    <a:pt x="1" y="6"/>
                    <a:pt x="2" y="8"/>
                  </a:cubicBezTo>
                  <a:cubicBezTo>
                    <a:pt x="4" y="11"/>
                    <a:pt x="5" y="15"/>
                    <a:pt x="7" y="18"/>
                  </a:cubicBezTo>
                  <a:cubicBezTo>
                    <a:pt x="8" y="21"/>
                    <a:pt x="14" y="23"/>
                    <a:pt x="17" y="19"/>
                  </a:cubicBezTo>
                  <a:cubicBezTo>
                    <a:pt x="19" y="17"/>
                    <a:pt x="15" y="12"/>
                    <a:pt x="14" y="9"/>
                  </a:cubicBezTo>
                  <a:cubicBezTo>
                    <a:pt x="13" y="6"/>
                    <a:pt x="9" y="2"/>
                    <a:pt x="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6" name="Freeform 2416">
              <a:extLst>
                <a:ext uri="{FF2B5EF4-FFF2-40B4-BE49-F238E27FC236}">
                  <a16:creationId xmlns:a16="http://schemas.microsoft.com/office/drawing/2014/main" id="{4DDF8857-C62D-1997-DDC8-74EA2DE18B25}"/>
                </a:ext>
              </a:extLst>
            </p:cNvPr>
            <p:cNvSpPr>
              <a:spLocks/>
            </p:cNvSpPr>
            <p:nvPr/>
          </p:nvSpPr>
          <p:spPr bwMode="auto">
            <a:xfrm>
              <a:off x="4917" y="2832"/>
              <a:ext cx="41" cy="48"/>
            </a:xfrm>
            <a:custGeom>
              <a:avLst/>
              <a:gdLst>
                <a:gd name="T0" fmla="*/ 0 w 20"/>
                <a:gd name="T1" fmla="*/ 33 h 22"/>
                <a:gd name="T2" fmla="*/ 76 w 20"/>
                <a:gd name="T3" fmla="*/ 229 h 22"/>
                <a:gd name="T4" fmla="*/ 148 w 20"/>
                <a:gd name="T5" fmla="*/ 124 h 22"/>
                <a:gd name="T6" fmla="*/ 113 w 20"/>
                <a:gd name="T7" fmla="*/ 72 h 22"/>
                <a:gd name="T8" fmla="*/ 68 w 20"/>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2">
                  <a:moveTo>
                    <a:pt x="0" y="3"/>
                  </a:moveTo>
                  <a:cubicBezTo>
                    <a:pt x="1" y="9"/>
                    <a:pt x="5" y="16"/>
                    <a:pt x="9" y="22"/>
                  </a:cubicBezTo>
                  <a:cubicBezTo>
                    <a:pt x="12" y="17"/>
                    <a:pt x="20" y="18"/>
                    <a:pt x="17" y="12"/>
                  </a:cubicBezTo>
                  <a:cubicBezTo>
                    <a:pt x="16" y="10"/>
                    <a:pt x="14" y="9"/>
                    <a:pt x="13" y="7"/>
                  </a:cubicBezTo>
                  <a:cubicBezTo>
                    <a:pt x="11" y="5"/>
                    <a:pt x="10" y="2"/>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7" name="Freeform 2417">
              <a:extLst>
                <a:ext uri="{FF2B5EF4-FFF2-40B4-BE49-F238E27FC236}">
                  <a16:creationId xmlns:a16="http://schemas.microsoft.com/office/drawing/2014/main" id="{86F6C83F-7008-DF39-10CA-42C2DF70FC89}"/>
                </a:ext>
              </a:extLst>
            </p:cNvPr>
            <p:cNvSpPr>
              <a:spLocks/>
            </p:cNvSpPr>
            <p:nvPr/>
          </p:nvSpPr>
          <p:spPr bwMode="auto">
            <a:xfrm>
              <a:off x="4863" y="2799"/>
              <a:ext cx="23" cy="48"/>
            </a:xfrm>
            <a:custGeom>
              <a:avLst/>
              <a:gdLst>
                <a:gd name="T0" fmla="*/ 0 w 11"/>
                <a:gd name="T1" fmla="*/ 0 h 22"/>
                <a:gd name="T2" fmla="*/ 44 w 11"/>
                <a:gd name="T3" fmla="*/ 105 h 22"/>
                <a:gd name="T4" fmla="*/ 92 w 11"/>
                <a:gd name="T5" fmla="*/ 209 h 22"/>
                <a:gd name="T6" fmla="*/ 65 w 11"/>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2">
                  <a:moveTo>
                    <a:pt x="0" y="0"/>
                  </a:moveTo>
                  <a:cubicBezTo>
                    <a:pt x="1" y="3"/>
                    <a:pt x="4" y="6"/>
                    <a:pt x="5" y="10"/>
                  </a:cubicBezTo>
                  <a:cubicBezTo>
                    <a:pt x="6" y="11"/>
                    <a:pt x="11" y="17"/>
                    <a:pt x="10" y="20"/>
                  </a:cubicBezTo>
                  <a:cubicBezTo>
                    <a:pt x="10" y="22"/>
                    <a:pt x="8" y="22"/>
                    <a:pt x="7"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8" name="Freeform 2418">
              <a:extLst>
                <a:ext uri="{FF2B5EF4-FFF2-40B4-BE49-F238E27FC236}">
                  <a16:creationId xmlns:a16="http://schemas.microsoft.com/office/drawing/2014/main" id="{CC8FEEB5-66CB-6CF4-EC14-EAE41AA09195}"/>
                </a:ext>
              </a:extLst>
            </p:cNvPr>
            <p:cNvSpPr>
              <a:spLocks/>
            </p:cNvSpPr>
            <p:nvPr/>
          </p:nvSpPr>
          <p:spPr bwMode="auto">
            <a:xfrm>
              <a:off x="4871" y="2799"/>
              <a:ext cx="23" cy="16"/>
            </a:xfrm>
            <a:custGeom>
              <a:avLst/>
              <a:gdLst>
                <a:gd name="T0" fmla="*/ 0 w 11"/>
                <a:gd name="T1" fmla="*/ 85 h 7"/>
                <a:gd name="T2" fmla="*/ 100 w 11"/>
                <a:gd name="T3" fmla="*/ 0 h 7"/>
                <a:gd name="T4" fmla="*/ 0 60000 65536"/>
                <a:gd name="T5" fmla="*/ 0 60000 65536"/>
              </a:gdLst>
              <a:ahLst/>
              <a:cxnLst>
                <a:cxn ang="T4">
                  <a:pos x="T0" y="T1"/>
                </a:cxn>
                <a:cxn ang="T5">
                  <a:pos x="T2" y="T3"/>
                </a:cxn>
              </a:cxnLst>
              <a:rect l="0" t="0" r="r" b="b"/>
              <a:pathLst>
                <a:path w="11" h="7">
                  <a:moveTo>
                    <a:pt x="0" y="7"/>
                  </a:moveTo>
                  <a:cubicBezTo>
                    <a:pt x="4" y="7"/>
                    <a:pt x="9" y="4"/>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29" name="Freeform 2419">
              <a:extLst>
                <a:ext uri="{FF2B5EF4-FFF2-40B4-BE49-F238E27FC236}">
                  <a16:creationId xmlns:a16="http://schemas.microsoft.com/office/drawing/2014/main" id="{8C7AF45F-A4AB-06B9-6996-3BDA456154E4}"/>
                </a:ext>
              </a:extLst>
            </p:cNvPr>
            <p:cNvSpPr>
              <a:spLocks/>
            </p:cNvSpPr>
            <p:nvPr/>
          </p:nvSpPr>
          <p:spPr bwMode="auto">
            <a:xfrm>
              <a:off x="4857" y="2764"/>
              <a:ext cx="2" cy="22"/>
            </a:xfrm>
            <a:custGeom>
              <a:avLst/>
              <a:gdLst>
                <a:gd name="T0" fmla="*/ 8 w 1"/>
                <a:gd name="T1" fmla="*/ 106 h 10"/>
                <a:gd name="T2" fmla="*/ 8 w 1"/>
                <a:gd name="T3" fmla="*/ 0 h 10"/>
                <a:gd name="T4" fmla="*/ 0 60000 65536"/>
                <a:gd name="T5" fmla="*/ 0 60000 65536"/>
              </a:gdLst>
              <a:ahLst/>
              <a:cxnLst>
                <a:cxn ang="T4">
                  <a:pos x="T0" y="T1"/>
                </a:cxn>
                <a:cxn ang="T5">
                  <a:pos x="T2" y="T3"/>
                </a:cxn>
              </a:cxnLst>
              <a:rect l="0" t="0" r="r" b="b"/>
              <a:pathLst>
                <a:path w="1" h="10">
                  <a:moveTo>
                    <a:pt x="1" y="10"/>
                  </a:moveTo>
                  <a:cubicBezTo>
                    <a:pt x="0" y="6"/>
                    <a:pt x="0" y="3"/>
                    <a:pt x="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0" name="Freeform 2420">
              <a:extLst>
                <a:ext uri="{FF2B5EF4-FFF2-40B4-BE49-F238E27FC236}">
                  <a16:creationId xmlns:a16="http://schemas.microsoft.com/office/drawing/2014/main" id="{F5A9AAB0-AB80-E476-5434-DB0D8385956B}"/>
                </a:ext>
              </a:extLst>
            </p:cNvPr>
            <p:cNvSpPr>
              <a:spLocks/>
            </p:cNvSpPr>
            <p:nvPr/>
          </p:nvSpPr>
          <p:spPr bwMode="auto">
            <a:xfrm>
              <a:off x="4886" y="2837"/>
              <a:ext cx="14" cy="39"/>
            </a:xfrm>
            <a:custGeom>
              <a:avLst/>
              <a:gdLst>
                <a:gd name="T0" fmla="*/ 0 w 7"/>
                <a:gd name="T1" fmla="*/ 0 h 18"/>
                <a:gd name="T2" fmla="*/ 32 w 7"/>
                <a:gd name="T3" fmla="*/ 72 h 18"/>
                <a:gd name="T4" fmla="*/ 56 w 7"/>
                <a:gd name="T5" fmla="*/ 141 h 18"/>
                <a:gd name="T6" fmla="*/ 32 w 7"/>
                <a:gd name="T7" fmla="*/ 184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18">
                  <a:moveTo>
                    <a:pt x="0" y="0"/>
                  </a:moveTo>
                  <a:cubicBezTo>
                    <a:pt x="1" y="3"/>
                    <a:pt x="2" y="5"/>
                    <a:pt x="4" y="7"/>
                  </a:cubicBezTo>
                  <a:cubicBezTo>
                    <a:pt x="5" y="9"/>
                    <a:pt x="7" y="12"/>
                    <a:pt x="7" y="14"/>
                  </a:cubicBezTo>
                  <a:cubicBezTo>
                    <a:pt x="7" y="18"/>
                    <a:pt x="6" y="18"/>
                    <a:pt x="4"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1" name="Freeform 2421">
              <a:extLst>
                <a:ext uri="{FF2B5EF4-FFF2-40B4-BE49-F238E27FC236}">
                  <a16:creationId xmlns:a16="http://schemas.microsoft.com/office/drawing/2014/main" id="{6FDD77F7-8479-7EFB-7553-13A3BD736C8A}"/>
                </a:ext>
              </a:extLst>
            </p:cNvPr>
            <p:cNvSpPr>
              <a:spLocks/>
            </p:cNvSpPr>
            <p:nvPr/>
          </p:nvSpPr>
          <p:spPr bwMode="auto">
            <a:xfrm>
              <a:off x="4900" y="2861"/>
              <a:ext cx="27" cy="52"/>
            </a:xfrm>
            <a:custGeom>
              <a:avLst/>
              <a:gdLst>
                <a:gd name="T0" fmla="*/ 0 w 13"/>
                <a:gd name="T1" fmla="*/ 33 h 24"/>
                <a:gd name="T2" fmla="*/ 64 w 13"/>
                <a:gd name="T3" fmla="*/ 93 h 24"/>
                <a:gd name="T4" fmla="*/ 108 w 13"/>
                <a:gd name="T5" fmla="*/ 193 h 24"/>
                <a:gd name="T6" fmla="*/ 35 w 13"/>
                <a:gd name="T7" fmla="*/ 24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4">
                  <a:moveTo>
                    <a:pt x="0" y="3"/>
                  </a:moveTo>
                  <a:cubicBezTo>
                    <a:pt x="3" y="0"/>
                    <a:pt x="6" y="8"/>
                    <a:pt x="7" y="9"/>
                  </a:cubicBezTo>
                  <a:cubicBezTo>
                    <a:pt x="8" y="12"/>
                    <a:pt x="13" y="16"/>
                    <a:pt x="12" y="19"/>
                  </a:cubicBezTo>
                  <a:cubicBezTo>
                    <a:pt x="12" y="23"/>
                    <a:pt x="6" y="23"/>
                    <a:pt x="4"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2" name="Freeform 2422">
              <a:extLst>
                <a:ext uri="{FF2B5EF4-FFF2-40B4-BE49-F238E27FC236}">
                  <a16:creationId xmlns:a16="http://schemas.microsoft.com/office/drawing/2014/main" id="{AC3ADEAA-81C8-9C70-0A46-A1561C7C0D59}"/>
                </a:ext>
              </a:extLst>
            </p:cNvPr>
            <p:cNvSpPr>
              <a:spLocks/>
            </p:cNvSpPr>
            <p:nvPr/>
          </p:nvSpPr>
          <p:spPr bwMode="auto">
            <a:xfrm>
              <a:off x="4921" y="2909"/>
              <a:ext cx="16" cy="41"/>
            </a:xfrm>
            <a:custGeom>
              <a:avLst/>
              <a:gdLst>
                <a:gd name="T0" fmla="*/ 0 w 8"/>
                <a:gd name="T1" fmla="*/ 0 h 19"/>
                <a:gd name="T2" fmla="*/ 40 w 8"/>
                <a:gd name="T3" fmla="*/ 80 h 19"/>
                <a:gd name="T4" fmla="*/ 64 w 8"/>
                <a:gd name="T5" fmla="*/ 149 h 19"/>
                <a:gd name="T6" fmla="*/ 40 w 8"/>
                <a:gd name="T7" fmla="*/ 190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19">
                  <a:moveTo>
                    <a:pt x="0" y="0"/>
                  </a:moveTo>
                  <a:cubicBezTo>
                    <a:pt x="2" y="3"/>
                    <a:pt x="3" y="5"/>
                    <a:pt x="5" y="8"/>
                  </a:cubicBezTo>
                  <a:cubicBezTo>
                    <a:pt x="5" y="9"/>
                    <a:pt x="8" y="13"/>
                    <a:pt x="8" y="15"/>
                  </a:cubicBezTo>
                  <a:cubicBezTo>
                    <a:pt x="7" y="17"/>
                    <a:pt x="7" y="19"/>
                    <a:pt x="5"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3" name="Freeform 2423">
              <a:extLst>
                <a:ext uri="{FF2B5EF4-FFF2-40B4-BE49-F238E27FC236}">
                  <a16:creationId xmlns:a16="http://schemas.microsoft.com/office/drawing/2014/main" id="{6A861722-BBB5-0C62-35AA-4A5D94C3CBA8}"/>
                </a:ext>
              </a:extLst>
            </p:cNvPr>
            <p:cNvSpPr>
              <a:spLocks/>
            </p:cNvSpPr>
            <p:nvPr/>
          </p:nvSpPr>
          <p:spPr bwMode="auto">
            <a:xfrm>
              <a:off x="4937" y="2946"/>
              <a:ext cx="23" cy="50"/>
            </a:xfrm>
            <a:custGeom>
              <a:avLst/>
              <a:gdLst>
                <a:gd name="T0" fmla="*/ 0 w 11"/>
                <a:gd name="T1" fmla="*/ 0 h 23"/>
                <a:gd name="T2" fmla="*/ 75 w 11"/>
                <a:gd name="T3" fmla="*/ 113 h 23"/>
                <a:gd name="T4" fmla="*/ 100 w 11"/>
                <a:gd name="T5" fmla="*/ 185 h 23"/>
                <a:gd name="T6" fmla="*/ 56 w 11"/>
                <a:gd name="T7" fmla="*/ 237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23">
                  <a:moveTo>
                    <a:pt x="0" y="0"/>
                  </a:moveTo>
                  <a:cubicBezTo>
                    <a:pt x="2" y="4"/>
                    <a:pt x="6" y="7"/>
                    <a:pt x="8" y="11"/>
                  </a:cubicBezTo>
                  <a:cubicBezTo>
                    <a:pt x="8" y="13"/>
                    <a:pt x="11" y="16"/>
                    <a:pt x="11" y="18"/>
                  </a:cubicBezTo>
                  <a:cubicBezTo>
                    <a:pt x="11" y="21"/>
                    <a:pt x="8" y="22"/>
                    <a:pt x="6"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4" name="Freeform 2424">
              <a:extLst>
                <a:ext uri="{FF2B5EF4-FFF2-40B4-BE49-F238E27FC236}">
                  <a16:creationId xmlns:a16="http://schemas.microsoft.com/office/drawing/2014/main" id="{A873BD7D-A18F-7FCE-A9BF-55DAB4C6F526}"/>
                </a:ext>
              </a:extLst>
            </p:cNvPr>
            <p:cNvSpPr>
              <a:spLocks/>
            </p:cNvSpPr>
            <p:nvPr/>
          </p:nvSpPr>
          <p:spPr bwMode="auto">
            <a:xfrm>
              <a:off x="4931" y="2882"/>
              <a:ext cx="39" cy="31"/>
            </a:xfrm>
            <a:custGeom>
              <a:avLst/>
              <a:gdLst>
                <a:gd name="T0" fmla="*/ 16 w 19"/>
                <a:gd name="T1" fmla="*/ 0 h 14"/>
                <a:gd name="T2" fmla="*/ 8 w 19"/>
                <a:gd name="T3" fmla="*/ 35 h 14"/>
                <a:gd name="T4" fmla="*/ 51 w 19"/>
                <a:gd name="T5" fmla="*/ 117 h 14"/>
                <a:gd name="T6" fmla="*/ 164 w 19"/>
                <a:gd name="T7" fmla="*/ 89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 h="14">
                  <a:moveTo>
                    <a:pt x="2" y="0"/>
                  </a:moveTo>
                  <a:cubicBezTo>
                    <a:pt x="0" y="1"/>
                    <a:pt x="1" y="2"/>
                    <a:pt x="1" y="3"/>
                  </a:cubicBezTo>
                  <a:cubicBezTo>
                    <a:pt x="1" y="4"/>
                    <a:pt x="5" y="10"/>
                    <a:pt x="6" y="11"/>
                  </a:cubicBezTo>
                  <a:cubicBezTo>
                    <a:pt x="8" y="14"/>
                    <a:pt x="18" y="11"/>
                    <a:pt x="19"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5" name="Freeform 2425">
              <a:extLst>
                <a:ext uri="{FF2B5EF4-FFF2-40B4-BE49-F238E27FC236}">
                  <a16:creationId xmlns:a16="http://schemas.microsoft.com/office/drawing/2014/main" id="{8E08D3DB-D4EC-6174-8098-C11064344E4C}"/>
                </a:ext>
              </a:extLst>
            </p:cNvPr>
            <p:cNvSpPr>
              <a:spLocks/>
            </p:cNvSpPr>
            <p:nvPr/>
          </p:nvSpPr>
          <p:spPr bwMode="auto">
            <a:xfrm>
              <a:off x="4951" y="2913"/>
              <a:ext cx="37" cy="35"/>
            </a:xfrm>
            <a:custGeom>
              <a:avLst/>
              <a:gdLst>
                <a:gd name="T0" fmla="*/ 0 w 18"/>
                <a:gd name="T1" fmla="*/ 0 h 16"/>
                <a:gd name="T2" fmla="*/ 43 w 18"/>
                <a:gd name="T3" fmla="*/ 85 h 16"/>
                <a:gd name="T4" fmla="*/ 88 w 18"/>
                <a:gd name="T5" fmla="*/ 168 h 16"/>
                <a:gd name="T6" fmla="*/ 156 w 18"/>
                <a:gd name="T7" fmla="*/ 11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6">
                  <a:moveTo>
                    <a:pt x="0" y="0"/>
                  </a:moveTo>
                  <a:cubicBezTo>
                    <a:pt x="2" y="3"/>
                    <a:pt x="4" y="6"/>
                    <a:pt x="5" y="8"/>
                  </a:cubicBezTo>
                  <a:cubicBezTo>
                    <a:pt x="6" y="10"/>
                    <a:pt x="8" y="16"/>
                    <a:pt x="10" y="16"/>
                  </a:cubicBezTo>
                  <a:cubicBezTo>
                    <a:pt x="12" y="16"/>
                    <a:pt x="17" y="12"/>
                    <a:pt x="18"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6" name="Freeform 2426">
              <a:extLst>
                <a:ext uri="{FF2B5EF4-FFF2-40B4-BE49-F238E27FC236}">
                  <a16:creationId xmlns:a16="http://schemas.microsoft.com/office/drawing/2014/main" id="{A7BC4FCF-EAB7-34FE-2CC6-1BD1FCB3718F}"/>
                </a:ext>
              </a:extLst>
            </p:cNvPr>
            <p:cNvSpPr>
              <a:spLocks/>
            </p:cNvSpPr>
            <p:nvPr/>
          </p:nvSpPr>
          <p:spPr bwMode="auto">
            <a:xfrm>
              <a:off x="4956" y="2867"/>
              <a:ext cx="16" cy="33"/>
            </a:xfrm>
            <a:custGeom>
              <a:avLst/>
              <a:gdLst>
                <a:gd name="T0" fmla="*/ 0 w 8"/>
                <a:gd name="T1" fmla="*/ 0 h 15"/>
                <a:gd name="T2" fmla="*/ 64 w 8"/>
                <a:gd name="T3" fmla="*/ 161 h 15"/>
                <a:gd name="T4" fmla="*/ 0 60000 65536"/>
                <a:gd name="T5" fmla="*/ 0 60000 65536"/>
              </a:gdLst>
              <a:ahLst/>
              <a:cxnLst>
                <a:cxn ang="T4">
                  <a:pos x="T0" y="T1"/>
                </a:cxn>
                <a:cxn ang="T5">
                  <a:pos x="T2" y="T3"/>
                </a:cxn>
              </a:cxnLst>
              <a:rect l="0" t="0" r="r" b="b"/>
              <a:pathLst>
                <a:path w="8" h="15">
                  <a:moveTo>
                    <a:pt x="0" y="0"/>
                  </a:moveTo>
                  <a:cubicBezTo>
                    <a:pt x="2" y="5"/>
                    <a:pt x="5" y="11"/>
                    <a:pt x="8"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7" name="Freeform 2427">
              <a:extLst>
                <a:ext uri="{FF2B5EF4-FFF2-40B4-BE49-F238E27FC236}">
                  <a16:creationId xmlns:a16="http://schemas.microsoft.com/office/drawing/2014/main" id="{C0E5656E-E962-9B83-2EA9-66B49E5484DE}"/>
                </a:ext>
              </a:extLst>
            </p:cNvPr>
            <p:cNvSpPr>
              <a:spLocks/>
            </p:cNvSpPr>
            <p:nvPr/>
          </p:nvSpPr>
          <p:spPr bwMode="auto">
            <a:xfrm>
              <a:off x="4972" y="2900"/>
              <a:ext cx="18" cy="35"/>
            </a:xfrm>
            <a:custGeom>
              <a:avLst/>
              <a:gdLst>
                <a:gd name="T0" fmla="*/ 0 w 9"/>
                <a:gd name="T1" fmla="*/ 0 h 16"/>
                <a:gd name="T2" fmla="*/ 72 w 9"/>
                <a:gd name="T3" fmla="*/ 168 h 16"/>
                <a:gd name="T4" fmla="*/ 0 60000 65536"/>
                <a:gd name="T5" fmla="*/ 0 60000 65536"/>
              </a:gdLst>
              <a:ahLst/>
              <a:cxnLst>
                <a:cxn ang="T4">
                  <a:pos x="T0" y="T1"/>
                </a:cxn>
                <a:cxn ang="T5">
                  <a:pos x="T2" y="T3"/>
                </a:cxn>
              </a:cxnLst>
              <a:rect l="0" t="0" r="r" b="b"/>
              <a:pathLst>
                <a:path w="9" h="16">
                  <a:moveTo>
                    <a:pt x="0" y="0"/>
                  </a:moveTo>
                  <a:cubicBezTo>
                    <a:pt x="2" y="5"/>
                    <a:pt x="8" y="12"/>
                    <a:pt x="9"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8" name="Freeform 2428">
              <a:extLst>
                <a:ext uri="{FF2B5EF4-FFF2-40B4-BE49-F238E27FC236}">
                  <a16:creationId xmlns:a16="http://schemas.microsoft.com/office/drawing/2014/main" id="{A0B874E2-E762-E820-B019-69B2596AC2C9}"/>
                </a:ext>
              </a:extLst>
            </p:cNvPr>
            <p:cNvSpPr>
              <a:spLocks/>
            </p:cNvSpPr>
            <p:nvPr/>
          </p:nvSpPr>
          <p:spPr bwMode="auto">
            <a:xfrm>
              <a:off x="4974" y="2937"/>
              <a:ext cx="41" cy="66"/>
            </a:xfrm>
            <a:custGeom>
              <a:avLst/>
              <a:gdLst>
                <a:gd name="T0" fmla="*/ 68 w 20"/>
                <a:gd name="T1" fmla="*/ 0 h 30"/>
                <a:gd name="T2" fmla="*/ 156 w 20"/>
                <a:gd name="T3" fmla="*/ 117 h 30"/>
                <a:gd name="T4" fmla="*/ 131 w 20"/>
                <a:gd name="T5" fmla="*/ 246 h 30"/>
                <a:gd name="T6" fmla="*/ 0 w 20"/>
                <a:gd name="T7" fmla="*/ 64 h 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30">
                  <a:moveTo>
                    <a:pt x="8" y="0"/>
                  </a:moveTo>
                  <a:cubicBezTo>
                    <a:pt x="11" y="4"/>
                    <a:pt x="15" y="7"/>
                    <a:pt x="18" y="11"/>
                  </a:cubicBezTo>
                  <a:cubicBezTo>
                    <a:pt x="20" y="14"/>
                    <a:pt x="17" y="20"/>
                    <a:pt x="15" y="23"/>
                  </a:cubicBezTo>
                  <a:cubicBezTo>
                    <a:pt x="11" y="30"/>
                    <a:pt x="2" y="8"/>
                    <a:pt x="0"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39" name="Freeform 2429">
              <a:extLst>
                <a:ext uri="{FF2B5EF4-FFF2-40B4-BE49-F238E27FC236}">
                  <a16:creationId xmlns:a16="http://schemas.microsoft.com/office/drawing/2014/main" id="{9621F540-3D0A-5613-2C63-AAFD585F7819}"/>
                </a:ext>
              </a:extLst>
            </p:cNvPr>
            <p:cNvSpPr>
              <a:spLocks/>
            </p:cNvSpPr>
            <p:nvPr/>
          </p:nvSpPr>
          <p:spPr bwMode="auto">
            <a:xfrm>
              <a:off x="4892" y="2839"/>
              <a:ext cx="18" cy="13"/>
            </a:xfrm>
            <a:custGeom>
              <a:avLst/>
              <a:gdLst>
                <a:gd name="T0" fmla="*/ 0 w 9"/>
                <a:gd name="T1" fmla="*/ 61 h 6"/>
                <a:gd name="T2" fmla="*/ 72 w 9"/>
                <a:gd name="T3" fmla="*/ 0 h 6"/>
                <a:gd name="T4" fmla="*/ 0 60000 65536"/>
                <a:gd name="T5" fmla="*/ 0 60000 65536"/>
              </a:gdLst>
              <a:ahLst/>
              <a:cxnLst>
                <a:cxn ang="T4">
                  <a:pos x="T0" y="T1"/>
                </a:cxn>
                <a:cxn ang="T5">
                  <a:pos x="T2" y="T3"/>
                </a:cxn>
              </a:cxnLst>
              <a:rect l="0" t="0" r="r" b="b"/>
              <a:pathLst>
                <a:path w="9" h="6">
                  <a:moveTo>
                    <a:pt x="0" y="6"/>
                  </a:moveTo>
                  <a:cubicBezTo>
                    <a:pt x="4" y="6"/>
                    <a:pt x="8" y="3"/>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0" name="Freeform 2430">
              <a:extLst>
                <a:ext uri="{FF2B5EF4-FFF2-40B4-BE49-F238E27FC236}">
                  <a16:creationId xmlns:a16="http://schemas.microsoft.com/office/drawing/2014/main" id="{7838F195-3A72-73CB-31CD-44E4FFF4D813}"/>
                </a:ext>
              </a:extLst>
            </p:cNvPr>
            <p:cNvSpPr>
              <a:spLocks/>
            </p:cNvSpPr>
            <p:nvPr/>
          </p:nvSpPr>
          <p:spPr bwMode="auto">
            <a:xfrm>
              <a:off x="4921" y="2885"/>
              <a:ext cx="12" cy="6"/>
            </a:xfrm>
            <a:custGeom>
              <a:avLst/>
              <a:gdLst>
                <a:gd name="T0" fmla="*/ 0 w 6"/>
                <a:gd name="T1" fmla="*/ 24 h 3"/>
                <a:gd name="T2" fmla="*/ 48 w 6"/>
                <a:gd name="T3" fmla="*/ 0 h 3"/>
                <a:gd name="T4" fmla="*/ 0 60000 65536"/>
                <a:gd name="T5" fmla="*/ 0 60000 65536"/>
              </a:gdLst>
              <a:ahLst/>
              <a:cxnLst>
                <a:cxn ang="T4">
                  <a:pos x="T0" y="T1"/>
                </a:cxn>
                <a:cxn ang="T5">
                  <a:pos x="T2" y="T3"/>
                </a:cxn>
              </a:cxnLst>
              <a:rect l="0" t="0" r="r" b="b"/>
              <a:pathLst>
                <a:path w="6" h="3">
                  <a:moveTo>
                    <a:pt x="0" y="3"/>
                  </a:moveTo>
                  <a:cubicBezTo>
                    <a:pt x="2" y="2"/>
                    <a:pt x="4" y="1"/>
                    <a:pt x="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1" name="Freeform 2431">
              <a:extLst>
                <a:ext uri="{FF2B5EF4-FFF2-40B4-BE49-F238E27FC236}">
                  <a16:creationId xmlns:a16="http://schemas.microsoft.com/office/drawing/2014/main" id="{D0DB6E1B-23AC-D8E1-EBA3-F32A05E41A8F}"/>
                </a:ext>
              </a:extLst>
            </p:cNvPr>
            <p:cNvSpPr>
              <a:spLocks/>
            </p:cNvSpPr>
            <p:nvPr/>
          </p:nvSpPr>
          <p:spPr bwMode="auto">
            <a:xfrm>
              <a:off x="4900" y="2850"/>
              <a:ext cx="6" cy="15"/>
            </a:xfrm>
            <a:custGeom>
              <a:avLst/>
              <a:gdLst>
                <a:gd name="T0" fmla="*/ 8 w 3"/>
                <a:gd name="T1" fmla="*/ 0 h 7"/>
                <a:gd name="T2" fmla="*/ 24 w 3"/>
                <a:gd name="T3" fmla="*/ 69 h 7"/>
                <a:gd name="T4" fmla="*/ 0 60000 65536"/>
                <a:gd name="T5" fmla="*/ 0 60000 65536"/>
              </a:gdLst>
              <a:ahLst/>
              <a:cxnLst>
                <a:cxn ang="T4">
                  <a:pos x="T0" y="T1"/>
                </a:cxn>
                <a:cxn ang="T5">
                  <a:pos x="T2" y="T3"/>
                </a:cxn>
              </a:cxnLst>
              <a:rect l="0" t="0" r="r" b="b"/>
              <a:pathLst>
                <a:path w="3" h="7">
                  <a:moveTo>
                    <a:pt x="1" y="0"/>
                  </a:moveTo>
                  <a:cubicBezTo>
                    <a:pt x="0" y="2"/>
                    <a:pt x="1" y="6"/>
                    <a:pt x="3"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2" name="Freeform 2432">
              <a:extLst>
                <a:ext uri="{FF2B5EF4-FFF2-40B4-BE49-F238E27FC236}">
                  <a16:creationId xmlns:a16="http://schemas.microsoft.com/office/drawing/2014/main" id="{C239BBC0-4E39-CFD3-498C-8BA12CF97B8D}"/>
                </a:ext>
              </a:extLst>
            </p:cNvPr>
            <p:cNvSpPr>
              <a:spLocks/>
            </p:cNvSpPr>
            <p:nvPr/>
          </p:nvSpPr>
          <p:spPr bwMode="auto">
            <a:xfrm>
              <a:off x="4935" y="2924"/>
              <a:ext cx="21" cy="17"/>
            </a:xfrm>
            <a:custGeom>
              <a:avLst/>
              <a:gdLst>
                <a:gd name="T0" fmla="*/ 0 w 10"/>
                <a:gd name="T1" fmla="*/ 49 h 8"/>
                <a:gd name="T2" fmla="*/ 92 w 10"/>
                <a:gd name="T3" fmla="*/ 0 h 8"/>
                <a:gd name="T4" fmla="*/ 0 60000 65536"/>
                <a:gd name="T5" fmla="*/ 0 60000 65536"/>
              </a:gdLst>
              <a:ahLst/>
              <a:cxnLst>
                <a:cxn ang="T4">
                  <a:pos x="T0" y="T1"/>
                </a:cxn>
                <a:cxn ang="T5">
                  <a:pos x="T2" y="T3"/>
                </a:cxn>
              </a:cxnLst>
              <a:rect l="0" t="0" r="r" b="b"/>
              <a:pathLst>
                <a:path w="10" h="8">
                  <a:moveTo>
                    <a:pt x="0" y="5"/>
                  </a:moveTo>
                  <a:cubicBezTo>
                    <a:pt x="4" y="8"/>
                    <a:pt x="7"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3" name="Freeform 2433">
              <a:extLst>
                <a:ext uri="{FF2B5EF4-FFF2-40B4-BE49-F238E27FC236}">
                  <a16:creationId xmlns:a16="http://schemas.microsoft.com/office/drawing/2014/main" id="{4F323D03-7623-D231-BFF4-C693A837D5B2}"/>
                </a:ext>
              </a:extLst>
            </p:cNvPr>
            <p:cNvSpPr>
              <a:spLocks/>
            </p:cNvSpPr>
            <p:nvPr/>
          </p:nvSpPr>
          <p:spPr bwMode="auto">
            <a:xfrm>
              <a:off x="4927" y="2893"/>
              <a:ext cx="8" cy="11"/>
            </a:xfrm>
            <a:custGeom>
              <a:avLst/>
              <a:gdLst>
                <a:gd name="T0" fmla="*/ 0 w 4"/>
                <a:gd name="T1" fmla="*/ 53 h 5"/>
                <a:gd name="T2" fmla="*/ 32 w 4"/>
                <a:gd name="T3" fmla="*/ 9 h 5"/>
                <a:gd name="T4" fmla="*/ 0 60000 65536"/>
                <a:gd name="T5" fmla="*/ 0 60000 65536"/>
              </a:gdLst>
              <a:ahLst/>
              <a:cxnLst>
                <a:cxn ang="T4">
                  <a:pos x="T0" y="T1"/>
                </a:cxn>
                <a:cxn ang="T5">
                  <a:pos x="T2" y="T3"/>
                </a:cxn>
              </a:cxnLst>
              <a:rect l="0" t="0" r="r" b="b"/>
              <a:pathLst>
                <a:path w="4" h="5">
                  <a:moveTo>
                    <a:pt x="0" y="5"/>
                  </a:moveTo>
                  <a:cubicBezTo>
                    <a:pt x="0" y="2"/>
                    <a:pt x="1" y="0"/>
                    <a:pt x="4"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4" name="Freeform 2434">
              <a:extLst>
                <a:ext uri="{FF2B5EF4-FFF2-40B4-BE49-F238E27FC236}">
                  <a16:creationId xmlns:a16="http://schemas.microsoft.com/office/drawing/2014/main" id="{44D5D191-3DA3-97E1-100E-A01D404BBA6B}"/>
                </a:ext>
              </a:extLst>
            </p:cNvPr>
            <p:cNvSpPr>
              <a:spLocks/>
            </p:cNvSpPr>
            <p:nvPr/>
          </p:nvSpPr>
          <p:spPr bwMode="auto">
            <a:xfrm>
              <a:off x="4958" y="2963"/>
              <a:ext cx="22" cy="20"/>
            </a:xfrm>
            <a:custGeom>
              <a:avLst/>
              <a:gdLst>
                <a:gd name="T0" fmla="*/ 0 w 11"/>
                <a:gd name="T1" fmla="*/ 80 h 9"/>
                <a:gd name="T2" fmla="*/ 88 w 11"/>
                <a:gd name="T3" fmla="*/ 0 h 9"/>
                <a:gd name="T4" fmla="*/ 0 60000 65536"/>
                <a:gd name="T5" fmla="*/ 0 60000 65536"/>
              </a:gdLst>
              <a:ahLst/>
              <a:cxnLst>
                <a:cxn ang="T4">
                  <a:pos x="T0" y="T1"/>
                </a:cxn>
                <a:cxn ang="T5">
                  <a:pos x="T2" y="T3"/>
                </a:cxn>
              </a:cxnLst>
              <a:rect l="0" t="0" r="r" b="b"/>
              <a:pathLst>
                <a:path w="11" h="9">
                  <a:moveTo>
                    <a:pt x="0" y="7"/>
                  </a:moveTo>
                  <a:cubicBezTo>
                    <a:pt x="5" y="9"/>
                    <a:pt x="8" y="4"/>
                    <a:pt x="1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5" name="Freeform 2435">
              <a:extLst>
                <a:ext uri="{FF2B5EF4-FFF2-40B4-BE49-F238E27FC236}">
                  <a16:creationId xmlns:a16="http://schemas.microsoft.com/office/drawing/2014/main" id="{68F941B5-076C-9C1A-07D1-98890C1B3120}"/>
                </a:ext>
              </a:extLst>
            </p:cNvPr>
            <p:cNvSpPr>
              <a:spLocks/>
            </p:cNvSpPr>
            <p:nvPr/>
          </p:nvSpPr>
          <p:spPr bwMode="auto">
            <a:xfrm>
              <a:off x="4886" y="2806"/>
              <a:ext cx="14" cy="6"/>
            </a:xfrm>
            <a:custGeom>
              <a:avLst/>
              <a:gdLst>
                <a:gd name="T0" fmla="*/ 0 w 7"/>
                <a:gd name="T1" fmla="*/ 16 h 3"/>
                <a:gd name="T2" fmla="*/ 56 w 7"/>
                <a:gd name="T3" fmla="*/ 24 h 3"/>
                <a:gd name="T4" fmla="*/ 0 60000 65536"/>
                <a:gd name="T5" fmla="*/ 0 60000 65536"/>
              </a:gdLst>
              <a:ahLst/>
              <a:cxnLst>
                <a:cxn ang="T4">
                  <a:pos x="T0" y="T1"/>
                </a:cxn>
                <a:cxn ang="T5">
                  <a:pos x="T2" y="T3"/>
                </a:cxn>
              </a:cxnLst>
              <a:rect l="0" t="0" r="r" b="b"/>
              <a:pathLst>
                <a:path w="7" h="3">
                  <a:moveTo>
                    <a:pt x="0" y="2"/>
                  </a:moveTo>
                  <a:cubicBezTo>
                    <a:pt x="2" y="0"/>
                    <a:pt x="6" y="2"/>
                    <a:pt x="7"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6" name="Freeform 2436">
              <a:extLst>
                <a:ext uri="{FF2B5EF4-FFF2-40B4-BE49-F238E27FC236}">
                  <a16:creationId xmlns:a16="http://schemas.microsoft.com/office/drawing/2014/main" id="{78315C08-4C9B-300C-29B5-C36BCA832564}"/>
                </a:ext>
              </a:extLst>
            </p:cNvPr>
            <p:cNvSpPr>
              <a:spLocks/>
            </p:cNvSpPr>
            <p:nvPr/>
          </p:nvSpPr>
          <p:spPr bwMode="auto">
            <a:xfrm>
              <a:off x="4699" y="2487"/>
              <a:ext cx="6" cy="22"/>
            </a:xfrm>
            <a:custGeom>
              <a:avLst/>
              <a:gdLst>
                <a:gd name="T0" fmla="*/ 24 w 3"/>
                <a:gd name="T1" fmla="*/ 106 h 10"/>
                <a:gd name="T2" fmla="*/ 24 w 3"/>
                <a:gd name="T3" fmla="*/ 0 h 10"/>
                <a:gd name="T4" fmla="*/ 0 60000 65536"/>
                <a:gd name="T5" fmla="*/ 0 60000 65536"/>
              </a:gdLst>
              <a:ahLst/>
              <a:cxnLst>
                <a:cxn ang="T4">
                  <a:pos x="T0" y="T1"/>
                </a:cxn>
                <a:cxn ang="T5">
                  <a:pos x="T2" y="T3"/>
                </a:cxn>
              </a:cxnLst>
              <a:rect l="0" t="0" r="r" b="b"/>
              <a:pathLst>
                <a:path w="3" h="10">
                  <a:moveTo>
                    <a:pt x="3" y="10"/>
                  </a:moveTo>
                  <a:cubicBezTo>
                    <a:pt x="2" y="7"/>
                    <a:pt x="0" y="1"/>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7" name="Freeform 2437">
              <a:extLst>
                <a:ext uri="{FF2B5EF4-FFF2-40B4-BE49-F238E27FC236}">
                  <a16:creationId xmlns:a16="http://schemas.microsoft.com/office/drawing/2014/main" id="{C8CCD13A-D66E-9ADC-3344-C4385CA73D12}"/>
                </a:ext>
              </a:extLst>
            </p:cNvPr>
            <p:cNvSpPr>
              <a:spLocks/>
            </p:cNvSpPr>
            <p:nvPr/>
          </p:nvSpPr>
          <p:spPr bwMode="auto">
            <a:xfrm>
              <a:off x="4962" y="2987"/>
              <a:ext cx="28" cy="57"/>
            </a:xfrm>
            <a:custGeom>
              <a:avLst/>
              <a:gdLst>
                <a:gd name="T0" fmla="*/ 0 w 14"/>
                <a:gd name="T1" fmla="*/ 0 h 26"/>
                <a:gd name="T2" fmla="*/ 96 w 14"/>
                <a:gd name="T3" fmla="*/ 169 h 26"/>
                <a:gd name="T4" fmla="*/ 96 w 14"/>
                <a:gd name="T5" fmla="*/ 241 h 26"/>
                <a:gd name="T6" fmla="*/ 56 w 14"/>
                <a:gd name="T7" fmla="*/ 274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26">
                  <a:moveTo>
                    <a:pt x="0" y="0"/>
                  </a:moveTo>
                  <a:cubicBezTo>
                    <a:pt x="2" y="6"/>
                    <a:pt x="9" y="10"/>
                    <a:pt x="12" y="16"/>
                  </a:cubicBezTo>
                  <a:cubicBezTo>
                    <a:pt x="13" y="19"/>
                    <a:pt x="14" y="20"/>
                    <a:pt x="12" y="23"/>
                  </a:cubicBezTo>
                  <a:cubicBezTo>
                    <a:pt x="12" y="24"/>
                    <a:pt x="9" y="26"/>
                    <a:pt x="7"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8" name="Freeform 2438">
              <a:extLst>
                <a:ext uri="{FF2B5EF4-FFF2-40B4-BE49-F238E27FC236}">
                  <a16:creationId xmlns:a16="http://schemas.microsoft.com/office/drawing/2014/main" id="{1472AD8D-82C9-1959-113E-AD8D68F778D8}"/>
                </a:ext>
              </a:extLst>
            </p:cNvPr>
            <p:cNvSpPr>
              <a:spLocks/>
            </p:cNvSpPr>
            <p:nvPr/>
          </p:nvSpPr>
          <p:spPr bwMode="auto">
            <a:xfrm>
              <a:off x="4988" y="3035"/>
              <a:ext cx="27" cy="55"/>
            </a:xfrm>
            <a:custGeom>
              <a:avLst/>
              <a:gdLst>
                <a:gd name="T0" fmla="*/ 0 w 13"/>
                <a:gd name="T1" fmla="*/ 0 h 25"/>
                <a:gd name="T2" fmla="*/ 108 w 13"/>
                <a:gd name="T3" fmla="*/ 178 h 25"/>
                <a:gd name="T4" fmla="*/ 64 w 13"/>
                <a:gd name="T5" fmla="*/ 266 h 25"/>
                <a:gd name="T6" fmla="*/ 64 w 13"/>
                <a:gd name="T7" fmla="*/ 257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5">
                  <a:moveTo>
                    <a:pt x="0" y="0"/>
                  </a:moveTo>
                  <a:cubicBezTo>
                    <a:pt x="5" y="4"/>
                    <a:pt x="10" y="10"/>
                    <a:pt x="12" y="17"/>
                  </a:cubicBezTo>
                  <a:cubicBezTo>
                    <a:pt x="13" y="21"/>
                    <a:pt x="11" y="22"/>
                    <a:pt x="7" y="25"/>
                  </a:cubicBezTo>
                  <a:cubicBezTo>
                    <a:pt x="7" y="25"/>
                    <a:pt x="7" y="24"/>
                    <a:pt x="7"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49" name="Freeform 2439">
              <a:extLst>
                <a:ext uri="{FF2B5EF4-FFF2-40B4-BE49-F238E27FC236}">
                  <a16:creationId xmlns:a16="http://schemas.microsoft.com/office/drawing/2014/main" id="{E80C68A9-EB1A-EC62-3C83-E53F67EAA4FA}"/>
                </a:ext>
              </a:extLst>
            </p:cNvPr>
            <p:cNvSpPr>
              <a:spLocks/>
            </p:cNvSpPr>
            <p:nvPr/>
          </p:nvSpPr>
          <p:spPr bwMode="auto">
            <a:xfrm>
              <a:off x="5015" y="3079"/>
              <a:ext cx="25" cy="48"/>
            </a:xfrm>
            <a:custGeom>
              <a:avLst/>
              <a:gdLst>
                <a:gd name="T0" fmla="*/ 0 w 12"/>
                <a:gd name="T1" fmla="*/ 0 h 22"/>
                <a:gd name="T2" fmla="*/ 108 w 12"/>
                <a:gd name="T3" fmla="*/ 166 h 22"/>
                <a:gd name="T4" fmla="*/ 56 w 12"/>
                <a:gd name="T5" fmla="*/ 229 h 22"/>
                <a:gd name="T6" fmla="*/ 0 60000 65536"/>
                <a:gd name="T7" fmla="*/ 0 60000 65536"/>
                <a:gd name="T8" fmla="*/ 0 60000 65536"/>
              </a:gdLst>
              <a:ahLst/>
              <a:cxnLst>
                <a:cxn ang="T6">
                  <a:pos x="T0" y="T1"/>
                </a:cxn>
                <a:cxn ang="T7">
                  <a:pos x="T2" y="T3"/>
                </a:cxn>
                <a:cxn ang="T8">
                  <a:pos x="T4" y="T5"/>
                </a:cxn>
              </a:cxnLst>
              <a:rect l="0" t="0" r="r" b="b"/>
              <a:pathLst>
                <a:path w="12" h="22">
                  <a:moveTo>
                    <a:pt x="0" y="0"/>
                  </a:moveTo>
                  <a:cubicBezTo>
                    <a:pt x="3" y="5"/>
                    <a:pt x="11" y="9"/>
                    <a:pt x="12" y="16"/>
                  </a:cubicBezTo>
                  <a:cubicBezTo>
                    <a:pt x="12" y="18"/>
                    <a:pt x="9" y="22"/>
                    <a:pt x="6"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0" name="Freeform 2440">
              <a:extLst>
                <a:ext uri="{FF2B5EF4-FFF2-40B4-BE49-F238E27FC236}">
                  <a16:creationId xmlns:a16="http://schemas.microsoft.com/office/drawing/2014/main" id="{49ED52E4-F4F3-0279-26BE-C6951340BD4E}"/>
                </a:ext>
              </a:extLst>
            </p:cNvPr>
            <p:cNvSpPr>
              <a:spLocks/>
            </p:cNvSpPr>
            <p:nvPr/>
          </p:nvSpPr>
          <p:spPr bwMode="auto">
            <a:xfrm>
              <a:off x="5040" y="3116"/>
              <a:ext cx="22" cy="44"/>
            </a:xfrm>
            <a:custGeom>
              <a:avLst/>
              <a:gdLst>
                <a:gd name="T0" fmla="*/ 0 w 11"/>
                <a:gd name="T1" fmla="*/ 0 h 20"/>
                <a:gd name="T2" fmla="*/ 88 w 11"/>
                <a:gd name="T3" fmla="*/ 125 h 20"/>
                <a:gd name="T4" fmla="*/ 24 w 11"/>
                <a:gd name="T5" fmla="*/ 194 h 20"/>
                <a:gd name="T6" fmla="*/ 0 60000 65536"/>
                <a:gd name="T7" fmla="*/ 0 60000 65536"/>
                <a:gd name="T8" fmla="*/ 0 60000 65536"/>
              </a:gdLst>
              <a:ahLst/>
              <a:cxnLst>
                <a:cxn ang="T6">
                  <a:pos x="T0" y="T1"/>
                </a:cxn>
                <a:cxn ang="T7">
                  <a:pos x="T2" y="T3"/>
                </a:cxn>
                <a:cxn ang="T8">
                  <a:pos x="T4" y="T5"/>
                </a:cxn>
              </a:cxnLst>
              <a:rect l="0" t="0" r="r" b="b"/>
              <a:pathLst>
                <a:path w="11" h="20">
                  <a:moveTo>
                    <a:pt x="0" y="0"/>
                  </a:moveTo>
                  <a:cubicBezTo>
                    <a:pt x="3" y="2"/>
                    <a:pt x="11" y="8"/>
                    <a:pt x="11" y="12"/>
                  </a:cubicBezTo>
                  <a:cubicBezTo>
                    <a:pt x="11" y="15"/>
                    <a:pt x="5" y="20"/>
                    <a:pt x="3"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1" name="Freeform 2441">
              <a:extLst>
                <a:ext uri="{FF2B5EF4-FFF2-40B4-BE49-F238E27FC236}">
                  <a16:creationId xmlns:a16="http://schemas.microsoft.com/office/drawing/2014/main" id="{F0460A67-A758-3DE6-0BFF-F7901C62EF5E}"/>
                </a:ext>
              </a:extLst>
            </p:cNvPr>
            <p:cNvSpPr>
              <a:spLocks/>
            </p:cNvSpPr>
            <p:nvPr/>
          </p:nvSpPr>
          <p:spPr bwMode="auto">
            <a:xfrm>
              <a:off x="5062" y="3145"/>
              <a:ext cx="27" cy="48"/>
            </a:xfrm>
            <a:custGeom>
              <a:avLst/>
              <a:gdLst>
                <a:gd name="T0" fmla="*/ 0 w 13"/>
                <a:gd name="T1" fmla="*/ 0 h 22"/>
                <a:gd name="T2" fmla="*/ 52 w 13"/>
                <a:gd name="T3" fmla="*/ 61 h 22"/>
                <a:gd name="T4" fmla="*/ 108 w 13"/>
                <a:gd name="T5" fmla="*/ 148 h 22"/>
                <a:gd name="T6" fmla="*/ 25 w 13"/>
                <a:gd name="T7" fmla="*/ 229 h 22"/>
                <a:gd name="T8" fmla="*/ 35 w 13"/>
                <a:gd name="T9" fmla="*/ 229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22">
                  <a:moveTo>
                    <a:pt x="0" y="0"/>
                  </a:moveTo>
                  <a:cubicBezTo>
                    <a:pt x="2" y="2"/>
                    <a:pt x="4" y="4"/>
                    <a:pt x="6" y="6"/>
                  </a:cubicBezTo>
                  <a:cubicBezTo>
                    <a:pt x="8" y="8"/>
                    <a:pt x="11" y="12"/>
                    <a:pt x="12" y="14"/>
                  </a:cubicBezTo>
                  <a:cubicBezTo>
                    <a:pt x="13" y="18"/>
                    <a:pt x="7" y="22"/>
                    <a:pt x="3" y="22"/>
                  </a:cubicBezTo>
                  <a:cubicBezTo>
                    <a:pt x="3" y="22"/>
                    <a:pt x="3" y="22"/>
                    <a:pt x="4"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2" name="Freeform 2442">
              <a:extLst>
                <a:ext uri="{FF2B5EF4-FFF2-40B4-BE49-F238E27FC236}">
                  <a16:creationId xmlns:a16="http://schemas.microsoft.com/office/drawing/2014/main" id="{1CE29CEA-79AD-CA27-3F03-A9DF8F18A17F}"/>
                </a:ext>
              </a:extLst>
            </p:cNvPr>
            <p:cNvSpPr>
              <a:spLocks/>
            </p:cNvSpPr>
            <p:nvPr/>
          </p:nvSpPr>
          <p:spPr bwMode="auto">
            <a:xfrm>
              <a:off x="5087" y="3178"/>
              <a:ext cx="24" cy="46"/>
            </a:xfrm>
            <a:custGeom>
              <a:avLst/>
              <a:gdLst>
                <a:gd name="T0" fmla="*/ 0 w 12"/>
                <a:gd name="T1" fmla="*/ 0 h 21"/>
                <a:gd name="T2" fmla="*/ 48 w 12"/>
                <a:gd name="T3" fmla="*/ 61 h 21"/>
                <a:gd name="T4" fmla="*/ 96 w 12"/>
                <a:gd name="T5" fmla="*/ 158 h 21"/>
                <a:gd name="T6" fmla="*/ 72 w 12"/>
                <a:gd name="T7" fmla="*/ 177 h 21"/>
                <a:gd name="T8" fmla="*/ 8 w 12"/>
                <a:gd name="T9" fmla="*/ 221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1">
                  <a:moveTo>
                    <a:pt x="0" y="0"/>
                  </a:moveTo>
                  <a:cubicBezTo>
                    <a:pt x="1" y="3"/>
                    <a:pt x="4" y="4"/>
                    <a:pt x="6" y="6"/>
                  </a:cubicBezTo>
                  <a:cubicBezTo>
                    <a:pt x="8" y="9"/>
                    <a:pt x="10" y="12"/>
                    <a:pt x="12" y="15"/>
                  </a:cubicBezTo>
                  <a:cubicBezTo>
                    <a:pt x="12" y="16"/>
                    <a:pt x="10" y="17"/>
                    <a:pt x="9" y="17"/>
                  </a:cubicBezTo>
                  <a:cubicBezTo>
                    <a:pt x="6" y="18"/>
                    <a:pt x="4" y="19"/>
                    <a:pt x="1"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3" name="Freeform 2443">
              <a:extLst>
                <a:ext uri="{FF2B5EF4-FFF2-40B4-BE49-F238E27FC236}">
                  <a16:creationId xmlns:a16="http://schemas.microsoft.com/office/drawing/2014/main" id="{F601B920-AFA1-FA7D-4AAA-35B7F51F492A}"/>
                </a:ext>
              </a:extLst>
            </p:cNvPr>
            <p:cNvSpPr>
              <a:spLocks/>
            </p:cNvSpPr>
            <p:nvPr/>
          </p:nvSpPr>
          <p:spPr bwMode="auto">
            <a:xfrm>
              <a:off x="5111" y="3213"/>
              <a:ext cx="6" cy="11"/>
            </a:xfrm>
            <a:custGeom>
              <a:avLst/>
              <a:gdLst>
                <a:gd name="T0" fmla="*/ 0 w 3"/>
                <a:gd name="T1" fmla="*/ 0 h 5"/>
                <a:gd name="T2" fmla="*/ 24 w 3"/>
                <a:gd name="T3" fmla="*/ 53 h 5"/>
                <a:gd name="T4" fmla="*/ 0 60000 65536"/>
                <a:gd name="T5" fmla="*/ 0 60000 65536"/>
              </a:gdLst>
              <a:ahLst/>
              <a:cxnLst>
                <a:cxn ang="T4">
                  <a:pos x="T0" y="T1"/>
                </a:cxn>
                <a:cxn ang="T5">
                  <a:pos x="T2" y="T3"/>
                </a:cxn>
              </a:cxnLst>
              <a:rect l="0" t="0" r="r" b="b"/>
              <a:pathLst>
                <a:path w="3" h="5">
                  <a:moveTo>
                    <a:pt x="0" y="0"/>
                  </a:moveTo>
                  <a:cubicBezTo>
                    <a:pt x="1" y="2"/>
                    <a:pt x="3" y="3"/>
                    <a:pt x="3"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4" name="Freeform 2444">
              <a:extLst>
                <a:ext uri="{FF2B5EF4-FFF2-40B4-BE49-F238E27FC236}">
                  <a16:creationId xmlns:a16="http://schemas.microsoft.com/office/drawing/2014/main" id="{BC85C9BE-D12D-81B6-5D9F-D4550BF2EDD5}"/>
                </a:ext>
              </a:extLst>
            </p:cNvPr>
            <p:cNvSpPr>
              <a:spLocks/>
            </p:cNvSpPr>
            <p:nvPr/>
          </p:nvSpPr>
          <p:spPr bwMode="auto">
            <a:xfrm>
              <a:off x="5003" y="2990"/>
              <a:ext cx="37" cy="30"/>
            </a:xfrm>
            <a:custGeom>
              <a:avLst/>
              <a:gdLst>
                <a:gd name="T0" fmla="*/ 0 w 18"/>
                <a:gd name="T1" fmla="*/ 0 h 14"/>
                <a:gd name="T2" fmla="*/ 97 w 18"/>
                <a:gd name="T3" fmla="*/ 137 h 14"/>
                <a:gd name="T4" fmla="*/ 156 w 18"/>
                <a:gd name="T5" fmla="*/ 120 h 14"/>
                <a:gd name="T6" fmla="*/ 0 60000 65536"/>
                <a:gd name="T7" fmla="*/ 0 60000 65536"/>
                <a:gd name="T8" fmla="*/ 0 60000 65536"/>
              </a:gdLst>
              <a:ahLst/>
              <a:cxnLst>
                <a:cxn ang="T6">
                  <a:pos x="T0" y="T1"/>
                </a:cxn>
                <a:cxn ang="T7">
                  <a:pos x="T2" y="T3"/>
                </a:cxn>
                <a:cxn ang="T8">
                  <a:pos x="T4" y="T5"/>
                </a:cxn>
              </a:cxnLst>
              <a:rect l="0" t="0" r="r" b="b"/>
              <a:pathLst>
                <a:path w="18" h="14">
                  <a:moveTo>
                    <a:pt x="0" y="0"/>
                  </a:moveTo>
                  <a:cubicBezTo>
                    <a:pt x="3" y="3"/>
                    <a:pt x="6" y="13"/>
                    <a:pt x="11" y="14"/>
                  </a:cubicBezTo>
                  <a:cubicBezTo>
                    <a:pt x="13" y="14"/>
                    <a:pt x="17" y="12"/>
                    <a:pt x="18"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5" name="Freeform 2445">
              <a:extLst>
                <a:ext uri="{FF2B5EF4-FFF2-40B4-BE49-F238E27FC236}">
                  <a16:creationId xmlns:a16="http://schemas.microsoft.com/office/drawing/2014/main" id="{A68A198F-3EF4-926C-930C-5BE04D50DA04}"/>
                </a:ext>
              </a:extLst>
            </p:cNvPr>
            <p:cNvSpPr>
              <a:spLocks/>
            </p:cNvSpPr>
            <p:nvPr/>
          </p:nvSpPr>
          <p:spPr bwMode="auto">
            <a:xfrm>
              <a:off x="5025" y="3020"/>
              <a:ext cx="33" cy="35"/>
            </a:xfrm>
            <a:custGeom>
              <a:avLst/>
              <a:gdLst>
                <a:gd name="T0" fmla="*/ 0 w 16"/>
                <a:gd name="T1" fmla="*/ 0 h 16"/>
                <a:gd name="T2" fmla="*/ 60 w 16"/>
                <a:gd name="T3" fmla="*/ 125 h 16"/>
                <a:gd name="T4" fmla="*/ 89 w 16"/>
                <a:gd name="T5" fmla="*/ 168 h 16"/>
                <a:gd name="T6" fmla="*/ 140 w 16"/>
                <a:gd name="T7" fmla="*/ 12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 h="16">
                  <a:moveTo>
                    <a:pt x="0" y="0"/>
                  </a:moveTo>
                  <a:cubicBezTo>
                    <a:pt x="2" y="4"/>
                    <a:pt x="5" y="8"/>
                    <a:pt x="7" y="12"/>
                  </a:cubicBezTo>
                  <a:cubicBezTo>
                    <a:pt x="8" y="14"/>
                    <a:pt x="8" y="16"/>
                    <a:pt x="10" y="16"/>
                  </a:cubicBezTo>
                  <a:cubicBezTo>
                    <a:pt x="12" y="16"/>
                    <a:pt x="15" y="13"/>
                    <a:pt x="16"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6" name="Freeform 2446">
              <a:extLst>
                <a:ext uri="{FF2B5EF4-FFF2-40B4-BE49-F238E27FC236}">
                  <a16:creationId xmlns:a16="http://schemas.microsoft.com/office/drawing/2014/main" id="{2F781102-8C00-CB6A-1710-8BEC291E5CEA}"/>
                </a:ext>
              </a:extLst>
            </p:cNvPr>
            <p:cNvSpPr>
              <a:spLocks/>
            </p:cNvSpPr>
            <p:nvPr/>
          </p:nvSpPr>
          <p:spPr bwMode="auto">
            <a:xfrm>
              <a:off x="5011" y="2968"/>
              <a:ext cx="45" cy="74"/>
            </a:xfrm>
            <a:custGeom>
              <a:avLst/>
              <a:gdLst>
                <a:gd name="T0" fmla="*/ 0 w 22"/>
                <a:gd name="T1" fmla="*/ 0 h 34"/>
                <a:gd name="T2" fmla="*/ 188 w 22"/>
                <a:gd name="T3" fmla="*/ 350 h 34"/>
                <a:gd name="T4" fmla="*/ 0 60000 65536"/>
                <a:gd name="T5" fmla="*/ 0 60000 65536"/>
              </a:gdLst>
              <a:ahLst/>
              <a:cxnLst>
                <a:cxn ang="T4">
                  <a:pos x="T0" y="T1"/>
                </a:cxn>
                <a:cxn ang="T5">
                  <a:pos x="T2" y="T3"/>
                </a:cxn>
              </a:cxnLst>
              <a:rect l="0" t="0" r="r" b="b"/>
              <a:pathLst>
                <a:path w="22" h="34">
                  <a:moveTo>
                    <a:pt x="0" y="0"/>
                  </a:moveTo>
                  <a:cubicBezTo>
                    <a:pt x="8" y="11"/>
                    <a:pt x="16" y="23"/>
                    <a:pt x="22" y="3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7" name="Freeform 2447">
              <a:extLst>
                <a:ext uri="{FF2B5EF4-FFF2-40B4-BE49-F238E27FC236}">
                  <a16:creationId xmlns:a16="http://schemas.microsoft.com/office/drawing/2014/main" id="{E95EF88E-F816-D473-EAC4-988F8B00F806}"/>
                </a:ext>
              </a:extLst>
            </p:cNvPr>
            <p:cNvSpPr>
              <a:spLocks/>
            </p:cNvSpPr>
            <p:nvPr/>
          </p:nvSpPr>
          <p:spPr bwMode="auto">
            <a:xfrm>
              <a:off x="5040" y="3049"/>
              <a:ext cx="41" cy="46"/>
            </a:xfrm>
            <a:custGeom>
              <a:avLst/>
              <a:gdLst>
                <a:gd name="T0" fmla="*/ 33 w 20"/>
                <a:gd name="T1" fmla="*/ 20 h 21"/>
                <a:gd name="T2" fmla="*/ 51 w 20"/>
                <a:gd name="T3" fmla="*/ 125 h 21"/>
                <a:gd name="T4" fmla="*/ 131 w 20"/>
                <a:gd name="T5" fmla="*/ 210 h 21"/>
                <a:gd name="T6" fmla="*/ 172 w 20"/>
                <a:gd name="T7" fmla="*/ 158 h 21"/>
                <a:gd name="T8" fmla="*/ 121 w 20"/>
                <a:gd name="T9" fmla="*/ 61 h 21"/>
                <a:gd name="T10" fmla="*/ 76 w 20"/>
                <a:gd name="T11" fmla="*/ 0 h 2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21">
                  <a:moveTo>
                    <a:pt x="4" y="2"/>
                  </a:moveTo>
                  <a:cubicBezTo>
                    <a:pt x="0" y="6"/>
                    <a:pt x="4" y="9"/>
                    <a:pt x="6" y="12"/>
                  </a:cubicBezTo>
                  <a:cubicBezTo>
                    <a:pt x="9" y="16"/>
                    <a:pt x="10" y="21"/>
                    <a:pt x="15" y="20"/>
                  </a:cubicBezTo>
                  <a:cubicBezTo>
                    <a:pt x="18" y="19"/>
                    <a:pt x="20" y="18"/>
                    <a:pt x="20" y="15"/>
                  </a:cubicBezTo>
                  <a:cubicBezTo>
                    <a:pt x="19" y="13"/>
                    <a:pt x="16" y="8"/>
                    <a:pt x="14" y="6"/>
                  </a:cubicBezTo>
                  <a:cubicBezTo>
                    <a:pt x="13" y="4"/>
                    <a:pt x="11" y="2"/>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8" name="Freeform 2448">
              <a:extLst>
                <a:ext uri="{FF2B5EF4-FFF2-40B4-BE49-F238E27FC236}">
                  <a16:creationId xmlns:a16="http://schemas.microsoft.com/office/drawing/2014/main" id="{161EA2B4-F47A-BD27-D2C8-867C6913B04C}"/>
                </a:ext>
              </a:extLst>
            </p:cNvPr>
            <p:cNvSpPr>
              <a:spLocks/>
            </p:cNvSpPr>
            <p:nvPr/>
          </p:nvSpPr>
          <p:spPr bwMode="auto">
            <a:xfrm>
              <a:off x="5103" y="3182"/>
              <a:ext cx="19" cy="13"/>
            </a:xfrm>
            <a:custGeom>
              <a:avLst/>
              <a:gdLst>
                <a:gd name="T0" fmla="*/ 0 w 9"/>
                <a:gd name="T1" fmla="*/ 61 h 6"/>
                <a:gd name="T2" fmla="*/ 84 w 9"/>
                <a:gd name="T3" fmla="*/ 9 h 6"/>
                <a:gd name="T4" fmla="*/ 0 60000 65536"/>
                <a:gd name="T5" fmla="*/ 0 60000 65536"/>
              </a:gdLst>
              <a:ahLst/>
              <a:cxnLst>
                <a:cxn ang="T4">
                  <a:pos x="T0" y="T1"/>
                </a:cxn>
                <a:cxn ang="T5">
                  <a:pos x="T2" y="T3"/>
                </a:cxn>
              </a:cxnLst>
              <a:rect l="0" t="0" r="r" b="b"/>
              <a:pathLst>
                <a:path w="9" h="6">
                  <a:moveTo>
                    <a:pt x="0" y="6"/>
                  </a:moveTo>
                  <a:cubicBezTo>
                    <a:pt x="3" y="4"/>
                    <a:pt x="6" y="0"/>
                    <a:pt x="9"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59" name="Freeform 2449">
              <a:extLst>
                <a:ext uri="{FF2B5EF4-FFF2-40B4-BE49-F238E27FC236}">
                  <a16:creationId xmlns:a16="http://schemas.microsoft.com/office/drawing/2014/main" id="{DD947052-A382-F103-7431-1CAC91DFC024}"/>
                </a:ext>
              </a:extLst>
            </p:cNvPr>
            <p:cNvSpPr>
              <a:spLocks/>
            </p:cNvSpPr>
            <p:nvPr/>
          </p:nvSpPr>
          <p:spPr bwMode="auto">
            <a:xfrm>
              <a:off x="5081" y="3149"/>
              <a:ext cx="16" cy="11"/>
            </a:xfrm>
            <a:custGeom>
              <a:avLst/>
              <a:gdLst>
                <a:gd name="T0" fmla="*/ 0 w 8"/>
                <a:gd name="T1" fmla="*/ 53 h 5"/>
                <a:gd name="T2" fmla="*/ 64 w 8"/>
                <a:gd name="T3" fmla="*/ 0 h 5"/>
                <a:gd name="T4" fmla="*/ 0 60000 65536"/>
                <a:gd name="T5" fmla="*/ 0 60000 65536"/>
              </a:gdLst>
              <a:ahLst/>
              <a:cxnLst>
                <a:cxn ang="T4">
                  <a:pos x="T0" y="T1"/>
                </a:cxn>
                <a:cxn ang="T5">
                  <a:pos x="T2" y="T3"/>
                </a:cxn>
              </a:cxnLst>
              <a:rect l="0" t="0" r="r" b="b"/>
              <a:pathLst>
                <a:path w="8" h="5">
                  <a:moveTo>
                    <a:pt x="0" y="5"/>
                  </a:moveTo>
                  <a:cubicBezTo>
                    <a:pt x="2" y="3"/>
                    <a:pt x="5" y="1"/>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0" name="Freeform 2450">
              <a:extLst>
                <a:ext uri="{FF2B5EF4-FFF2-40B4-BE49-F238E27FC236}">
                  <a16:creationId xmlns:a16="http://schemas.microsoft.com/office/drawing/2014/main" id="{BC833203-8C2E-7448-0A80-9E034215ECDE}"/>
                </a:ext>
              </a:extLst>
            </p:cNvPr>
            <p:cNvSpPr>
              <a:spLocks/>
            </p:cNvSpPr>
            <p:nvPr/>
          </p:nvSpPr>
          <p:spPr bwMode="auto">
            <a:xfrm>
              <a:off x="5054" y="3110"/>
              <a:ext cx="18" cy="17"/>
            </a:xfrm>
            <a:custGeom>
              <a:avLst/>
              <a:gdLst>
                <a:gd name="T0" fmla="*/ 0 w 9"/>
                <a:gd name="T1" fmla="*/ 77 h 8"/>
                <a:gd name="T2" fmla="*/ 72 w 9"/>
                <a:gd name="T3" fmla="*/ 0 h 8"/>
                <a:gd name="T4" fmla="*/ 0 60000 65536"/>
                <a:gd name="T5" fmla="*/ 0 60000 65536"/>
              </a:gdLst>
              <a:ahLst/>
              <a:cxnLst>
                <a:cxn ang="T4">
                  <a:pos x="T0" y="T1"/>
                </a:cxn>
                <a:cxn ang="T5">
                  <a:pos x="T2" y="T3"/>
                </a:cxn>
              </a:cxnLst>
              <a:rect l="0" t="0" r="r" b="b"/>
              <a:pathLst>
                <a:path w="9" h="8">
                  <a:moveTo>
                    <a:pt x="0" y="8"/>
                  </a:moveTo>
                  <a:cubicBezTo>
                    <a:pt x="2" y="5"/>
                    <a:pt x="9"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1" name="Freeform 2451">
              <a:extLst>
                <a:ext uri="{FF2B5EF4-FFF2-40B4-BE49-F238E27FC236}">
                  <a16:creationId xmlns:a16="http://schemas.microsoft.com/office/drawing/2014/main" id="{BBC29E7A-5ED8-DD02-1F6F-B3F410D63A6C}"/>
                </a:ext>
              </a:extLst>
            </p:cNvPr>
            <p:cNvSpPr>
              <a:spLocks/>
            </p:cNvSpPr>
            <p:nvPr/>
          </p:nvSpPr>
          <p:spPr bwMode="auto">
            <a:xfrm>
              <a:off x="5031" y="3077"/>
              <a:ext cx="21" cy="18"/>
            </a:xfrm>
            <a:custGeom>
              <a:avLst/>
              <a:gdLst>
                <a:gd name="T0" fmla="*/ 0 w 10"/>
                <a:gd name="T1" fmla="*/ 92 h 8"/>
                <a:gd name="T2" fmla="*/ 92 w 10"/>
                <a:gd name="T3" fmla="*/ 0 h 8"/>
                <a:gd name="T4" fmla="*/ 0 60000 65536"/>
                <a:gd name="T5" fmla="*/ 0 60000 65536"/>
              </a:gdLst>
              <a:ahLst/>
              <a:cxnLst>
                <a:cxn ang="T4">
                  <a:pos x="T0" y="T1"/>
                </a:cxn>
                <a:cxn ang="T5">
                  <a:pos x="T2" y="T3"/>
                </a:cxn>
              </a:cxnLst>
              <a:rect l="0" t="0" r="r" b="b"/>
              <a:pathLst>
                <a:path w="10" h="8">
                  <a:moveTo>
                    <a:pt x="0" y="8"/>
                  </a:moveTo>
                  <a:cubicBezTo>
                    <a:pt x="3" y="5"/>
                    <a:pt x="5" y="1"/>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2" name="Freeform 2452">
              <a:extLst>
                <a:ext uri="{FF2B5EF4-FFF2-40B4-BE49-F238E27FC236}">
                  <a16:creationId xmlns:a16="http://schemas.microsoft.com/office/drawing/2014/main" id="{5D1AE781-573E-BF5E-88FD-E58E362AE5E6}"/>
                </a:ext>
              </a:extLst>
            </p:cNvPr>
            <p:cNvSpPr>
              <a:spLocks/>
            </p:cNvSpPr>
            <p:nvPr/>
          </p:nvSpPr>
          <p:spPr bwMode="auto">
            <a:xfrm>
              <a:off x="5007" y="3035"/>
              <a:ext cx="24" cy="20"/>
            </a:xfrm>
            <a:custGeom>
              <a:avLst/>
              <a:gdLst>
                <a:gd name="T0" fmla="*/ 0 w 12"/>
                <a:gd name="T1" fmla="*/ 98 h 9"/>
                <a:gd name="T2" fmla="*/ 96 w 12"/>
                <a:gd name="T3" fmla="*/ 0 h 9"/>
                <a:gd name="T4" fmla="*/ 0 60000 65536"/>
                <a:gd name="T5" fmla="*/ 0 60000 65536"/>
              </a:gdLst>
              <a:ahLst/>
              <a:cxnLst>
                <a:cxn ang="T4">
                  <a:pos x="T0" y="T1"/>
                </a:cxn>
                <a:cxn ang="T5">
                  <a:pos x="T2" y="T3"/>
                </a:cxn>
              </a:cxnLst>
              <a:rect l="0" t="0" r="r" b="b"/>
              <a:pathLst>
                <a:path w="12" h="9">
                  <a:moveTo>
                    <a:pt x="0" y="9"/>
                  </a:moveTo>
                  <a:cubicBezTo>
                    <a:pt x="3" y="5"/>
                    <a:pt x="8" y="1"/>
                    <a:pt x="1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3" name="Freeform 2453">
              <a:extLst>
                <a:ext uri="{FF2B5EF4-FFF2-40B4-BE49-F238E27FC236}">
                  <a16:creationId xmlns:a16="http://schemas.microsoft.com/office/drawing/2014/main" id="{A08DCB8F-5CB5-87AB-9A47-811E451E93BF}"/>
                </a:ext>
              </a:extLst>
            </p:cNvPr>
            <p:cNvSpPr>
              <a:spLocks/>
            </p:cNvSpPr>
            <p:nvPr/>
          </p:nvSpPr>
          <p:spPr bwMode="auto">
            <a:xfrm>
              <a:off x="4986" y="2998"/>
              <a:ext cx="21" cy="18"/>
            </a:xfrm>
            <a:custGeom>
              <a:avLst/>
              <a:gdLst>
                <a:gd name="T0" fmla="*/ 0 w 10"/>
                <a:gd name="T1" fmla="*/ 92 h 8"/>
                <a:gd name="T2" fmla="*/ 92 w 10"/>
                <a:gd name="T3" fmla="*/ 0 h 8"/>
                <a:gd name="T4" fmla="*/ 0 60000 65536"/>
                <a:gd name="T5" fmla="*/ 0 60000 65536"/>
              </a:gdLst>
              <a:ahLst/>
              <a:cxnLst>
                <a:cxn ang="T4">
                  <a:pos x="T0" y="T1"/>
                </a:cxn>
                <a:cxn ang="T5">
                  <a:pos x="T2" y="T3"/>
                </a:cxn>
              </a:cxnLst>
              <a:rect l="0" t="0" r="r" b="b"/>
              <a:pathLst>
                <a:path w="10" h="8">
                  <a:moveTo>
                    <a:pt x="0" y="8"/>
                  </a:moveTo>
                  <a:cubicBezTo>
                    <a:pt x="3" y="4"/>
                    <a:pt x="6" y="2"/>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4" name="Freeform 2454">
              <a:extLst>
                <a:ext uri="{FF2B5EF4-FFF2-40B4-BE49-F238E27FC236}">
                  <a16:creationId xmlns:a16="http://schemas.microsoft.com/office/drawing/2014/main" id="{EAF41EC9-893D-4EB7-F1A2-EA0D79A2D9E6}"/>
                </a:ext>
              </a:extLst>
            </p:cNvPr>
            <p:cNvSpPr>
              <a:spLocks/>
            </p:cNvSpPr>
            <p:nvPr/>
          </p:nvSpPr>
          <p:spPr bwMode="auto">
            <a:xfrm>
              <a:off x="4994" y="2987"/>
              <a:ext cx="9" cy="16"/>
            </a:xfrm>
            <a:custGeom>
              <a:avLst/>
              <a:gdLst>
                <a:gd name="T0" fmla="*/ 0 w 4"/>
                <a:gd name="T1" fmla="*/ 0 h 7"/>
                <a:gd name="T2" fmla="*/ 36 w 4"/>
                <a:gd name="T3" fmla="*/ 85 h 7"/>
                <a:gd name="T4" fmla="*/ 0 60000 65536"/>
                <a:gd name="T5" fmla="*/ 0 60000 65536"/>
              </a:gdLst>
              <a:ahLst/>
              <a:cxnLst>
                <a:cxn ang="T4">
                  <a:pos x="T0" y="T1"/>
                </a:cxn>
                <a:cxn ang="T5">
                  <a:pos x="T2" y="T3"/>
                </a:cxn>
              </a:cxnLst>
              <a:rect l="0" t="0" r="r" b="b"/>
              <a:pathLst>
                <a:path w="4" h="7">
                  <a:moveTo>
                    <a:pt x="0" y="0"/>
                  </a:moveTo>
                  <a:cubicBezTo>
                    <a:pt x="1" y="2"/>
                    <a:pt x="4" y="4"/>
                    <a:pt x="3"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5" name="Freeform 2455">
              <a:extLst>
                <a:ext uri="{FF2B5EF4-FFF2-40B4-BE49-F238E27FC236}">
                  <a16:creationId xmlns:a16="http://schemas.microsoft.com/office/drawing/2014/main" id="{56C1239A-213B-C1A9-A9F4-44335F3EACCC}"/>
                </a:ext>
              </a:extLst>
            </p:cNvPr>
            <p:cNvSpPr>
              <a:spLocks/>
            </p:cNvSpPr>
            <p:nvPr/>
          </p:nvSpPr>
          <p:spPr bwMode="auto">
            <a:xfrm>
              <a:off x="5019" y="3018"/>
              <a:ext cx="8" cy="22"/>
            </a:xfrm>
            <a:custGeom>
              <a:avLst/>
              <a:gdLst>
                <a:gd name="T0" fmla="*/ 8 w 4"/>
                <a:gd name="T1" fmla="*/ 106 h 10"/>
                <a:gd name="T2" fmla="*/ 0 w 4"/>
                <a:gd name="T3" fmla="*/ 0 h 10"/>
                <a:gd name="T4" fmla="*/ 0 60000 65536"/>
                <a:gd name="T5" fmla="*/ 0 60000 65536"/>
              </a:gdLst>
              <a:ahLst/>
              <a:cxnLst>
                <a:cxn ang="T4">
                  <a:pos x="T0" y="T1"/>
                </a:cxn>
                <a:cxn ang="T5">
                  <a:pos x="T2" y="T3"/>
                </a:cxn>
              </a:cxnLst>
              <a:rect l="0" t="0" r="r" b="b"/>
              <a:pathLst>
                <a:path w="4" h="10">
                  <a:moveTo>
                    <a:pt x="1" y="10"/>
                  </a:moveTo>
                  <a:cubicBezTo>
                    <a:pt x="4" y="7"/>
                    <a:pt x="1" y="4"/>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6" name="Freeform 2456">
              <a:extLst>
                <a:ext uri="{FF2B5EF4-FFF2-40B4-BE49-F238E27FC236}">
                  <a16:creationId xmlns:a16="http://schemas.microsoft.com/office/drawing/2014/main" id="{2DB80E8A-FC02-2138-DCCA-752C2B0237EE}"/>
                </a:ext>
              </a:extLst>
            </p:cNvPr>
            <p:cNvSpPr>
              <a:spLocks/>
            </p:cNvSpPr>
            <p:nvPr/>
          </p:nvSpPr>
          <p:spPr bwMode="auto">
            <a:xfrm>
              <a:off x="5035" y="3088"/>
              <a:ext cx="5" cy="22"/>
            </a:xfrm>
            <a:custGeom>
              <a:avLst/>
              <a:gdLst>
                <a:gd name="T0" fmla="*/ 33 w 2"/>
                <a:gd name="T1" fmla="*/ 0 h 10"/>
                <a:gd name="T2" fmla="*/ 33 w 2"/>
                <a:gd name="T3" fmla="*/ 106 h 10"/>
                <a:gd name="T4" fmla="*/ 0 60000 65536"/>
                <a:gd name="T5" fmla="*/ 0 60000 65536"/>
              </a:gdLst>
              <a:ahLst/>
              <a:cxnLst>
                <a:cxn ang="T4">
                  <a:pos x="T0" y="T1"/>
                </a:cxn>
                <a:cxn ang="T5">
                  <a:pos x="T2" y="T3"/>
                </a:cxn>
              </a:cxnLst>
              <a:rect l="0" t="0" r="r" b="b"/>
              <a:pathLst>
                <a:path w="2" h="10">
                  <a:moveTo>
                    <a:pt x="2" y="0"/>
                  </a:moveTo>
                  <a:cubicBezTo>
                    <a:pt x="1" y="3"/>
                    <a:pt x="0" y="7"/>
                    <a:pt x="2"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7" name="Freeform 2457">
              <a:extLst>
                <a:ext uri="{FF2B5EF4-FFF2-40B4-BE49-F238E27FC236}">
                  <a16:creationId xmlns:a16="http://schemas.microsoft.com/office/drawing/2014/main" id="{091BE4B6-E1A4-0D02-1111-65E64B041C3B}"/>
                </a:ext>
              </a:extLst>
            </p:cNvPr>
            <p:cNvSpPr>
              <a:spLocks/>
            </p:cNvSpPr>
            <p:nvPr/>
          </p:nvSpPr>
          <p:spPr bwMode="auto">
            <a:xfrm>
              <a:off x="5064" y="3114"/>
              <a:ext cx="21" cy="9"/>
            </a:xfrm>
            <a:custGeom>
              <a:avLst/>
              <a:gdLst>
                <a:gd name="T0" fmla="*/ 0 w 10"/>
                <a:gd name="T1" fmla="*/ 25 h 4"/>
                <a:gd name="T2" fmla="*/ 92 w 10"/>
                <a:gd name="T3" fmla="*/ 45 h 4"/>
                <a:gd name="T4" fmla="*/ 0 60000 65536"/>
                <a:gd name="T5" fmla="*/ 0 60000 65536"/>
              </a:gdLst>
              <a:ahLst/>
              <a:cxnLst>
                <a:cxn ang="T4">
                  <a:pos x="T0" y="T1"/>
                </a:cxn>
                <a:cxn ang="T5">
                  <a:pos x="T2" y="T3"/>
                </a:cxn>
              </a:cxnLst>
              <a:rect l="0" t="0" r="r" b="b"/>
              <a:pathLst>
                <a:path w="10" h="4">
                  <a:moveTo>
                    <a:pt x="0" y="2"/>
                  </a:moveTo>
                  <a:cubicBezTo>
                    <a:pt x="5" y="0"/>
                    <a:pt x="7" y="1"/>
                    <a:pt x="10"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8" name="Freeform 2458">
              <a:extLst>
                <a:ext uri="{FF2B5EF4-FFF2-40B4-BE49-F238E27FC236}">
                  <a16:creationId xmlns:a16="http://schemas.microsoft.com/office/drawing/2014/main" id="{E18472B3-23B1-1AFD-27EB-D4A0D19FF272}"/>
                </a:ext>
              </a:extLst>
            </p:cNvPr>
            <p:cNvSpPr>
              <a:spLocks/>
            </p:cNvSpPr>
            <p:nvPr/>
          </p:nvSpPr>
          <p:spPr bwMode="auto">
            <a:xfrm>
              <a:off x="5085" y="3156"/>
              <a:ext cx="4" cy="22"/>
            </a:xfrm>
            <a:custGeom>
              <a:avLst/>
              <a:gdLst>
                <a:gd name="T0" fmla="*/ 16 w 2"/>
                <a:gd name="T1" fmla="*/ 0 h 10"/>
                <a:gd name="T2" fmla="*/ 16 w 2"/>
                <a:gd name="T3" fmla="*/ 106 h 10"/>
                <a:gd name="T4" fmla="*/ 0 60000 65536"/>
                <a:gd name="T5" fmla="*/ 0 60000 65536"/>
              </a:gdLst>
              <a:ahLst/>
              <a:cxnLst>
                <a:cxn ang="T4">
                  <a:pos x="T0" y="T1"/>
                </a:cxn>
                <a:cxn ang="T5">
                  <a:pos x="T2" y="T3"/>
                </a:cxn>
              </a:cxnLst>
              <a:rect l="0" t="0" r="r" b="b"/>
              <a:pathLst>
                <a:path w="2" h="10">
                  <a:moveTo>
                    <a:pt x="2" y="0"/>
                  </a:moveTo>
                  <a:cubicBezTo>
                    <a:pt x="0" y="3"/>
                    <a:pt x="0" y="7"/>
                    <a:pt x="2"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69" name="Freeform 2459">
              <a:extLst>
                <a:ext uri="{FF2B5EF4-FFF2-40B4-BE49-F238E27FC236}">
                  <a16:creationId xmlns:a16="http://schemas.microsoft.com/office/drawing/2014/main" id="{F1EA2309-F19B-45B5-1148-E6A4A4C2408C}"/>
                </a:ext>
              </a:extLst>
            </p:cNvPr>
            <p:cNvSpPr>
              <a:spLocks/>
            </p:cNvSpPr>
            <p:nvPr/>
          </p:nvSpPr>
          <p:spPr bwMode="auto">
            <a:xfrm>
              <a:off x="5111" y="3171"/>
              <a:ext cx="6" cy="18"/>
            </a:xfrm>
            <a:custGeom>
              <a:avLst/>
              <a:gdLst>
                <a:gd name="T0" fmla="*/ 0 w 3"/>
                <a:gd name="T1" fmla="*/ 92 h 8"/>
                <a:gd name="T2" fmla="*/ 16 w 3"/>
                <a:gd name="T3" fmla="*/ 0 h 8"/>
                <a:gd name="T4" fmla="*/ 0 60000 65536"/>
                <a:gd name="T5" fmla="*/ 0 60000 65536"/>
              </a:gdLst>
              <a:ahLst/>
              <a:cxnLst>
                <a:cxn ang="T4">
                  <a:pos x="T0" y="T1"/>
                </a:cxn>
                <a:cxn ang="T5">
                  <a:pos x="T2" y="T3"/>
                </a:cxn>
              </a:cxnLst>
              <a:rect l="0" t="0" r="r" b="b"/>
              <a:pathLst>
                <a:path w="3" h="8">
                  <a:moveTo>
                    <a:pt x="0" y="8"/>
                  </a:moveTo>
                  <a:cubicBezTo>
                    <a:pt x="3" y="5"/>
                    <a:pt x="1" y="3"/>
                    <a:pt x="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0" name="Freeform 2460">
              <a:extLst>
                <a:ext uri="{FF2B5EF4-FFF2-40B4-BE49-F238E27FC236}">
                  <a16:creationId xmlns:a16="http://schemas.microsoft.com/office/drawing/2014/main" id="{508DADAD-1C2D-513C-10AC-AC8A353A765F}"/>
                </a:ext>
              </a:extLst>
            </p:cNvPr>
            <p:cNvSpPr>
              <a:spLocks/>
            </p:cNvSpPr>
            <p:nvPr/>
          </p:nvSpPr>
          <p:spPr bwMode="auto">
            <a:xfrm>
              <a:off x="4964" y="2976"/>
              <a:ext cx="6" cy="18"/>
            </a:xfrm>
            <a:custGeom>
              <a:avLst/>
              <a:gdLst>
                <a:gd name="T0" fmla="*/ 16 w 3"/>
                <a:gd name="T1" fmla="*/ 92 h 8"/>
                <a:gd name="T2" fmla="*/ 24 w 3"/>
                <a:gd name="T3" fmla="*/ 0 h 8"/>
                <a:gd name="T4" fmla="*/ 0 60000 65536"/>
                <a:gd name="T5" fmla="*/ 0 60000 65536"/>
              </a:gdLst>
              <a:ahLst/>
              <a:cxnLst>
                <a:cxn ang="T4">
                  <a:pos x="T0" y="T1"/>
                </a:cxn>
                <a:cxn ang="T5">
                  <a:pos x="T2" y="T3"/>
                </a:cxn>
              </a:cxnLst>
              <a:rect l="0" t="0" r="r" b="b"/>
              <a:pathLst>
                <a:path w="3" h="8">
                  <a:moveTo>
                    <a:pt x="2" y="8"/>
                  </a:moveTo>
                  <a:cubicBezTo>
                    <a:pt x="0" y="6"/>
                    <a:pt x="1" y="3"/>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1" name="Freeform 2461">
              <a:extLst>
                <a:ext uri="{FF2B5EF4-FFF2-40B4-BE49-F238E27FC236}">
                  <a16:creationId xmlns:a16="http://schemas.microsoft.com/office/drawing/2014/main" id="{01B6964F-6AEF-390E-DABE-15BAFC09D554}"/>
                </a:ext>
              </a:extLst>
            </p:cNvPr>
            <p:cNvSpPr>
              <a:spLocks/>
            </p:cNvSpPr>
            <p:nvPr/>
          </p:nvSpPr>
          <p:spPr bwMode="auto">
            <a:xfrm>
              <a:off x="4949" y="2931"/>
              <a:ext cx="15" cy="6"/>
            </a:xfrm>
            <a:custGeom>
              <a:avLst/>
              <a:gdLst>
                <a:gd name="T0" fmla="*/ 0 w 7"/>
                <a:gd name="T1" fmla="*/ 0 h 3"/>
                <a:gd name="T2" fmla="*/ 69 w 7"/>
                <a:gd name="T3" fmla="*/ 24 h 3"/>
                <a:gd name="T4" fmla="*/ 0 60000 65536"/>
                <a:gd name="T5" fmla="*/ 0 60000 65536"/>
              </a:gdLst>
              <a:ahLst/>
              <a:cxnLst>
                <a:cxn ang="T4">
                  <a:pos x="T0" y="T1"/>
                </a:cxn>
                <a:cxn ang="T5">
                  <a:pos x="T2" y="T3"/>
                </a:cxn>
              </a:cxnLst>
              <a:rect l="0" t="0" r="r" b="b"/>
              <a:pathLst>
                <a:path w="7" h="3">
                  <a:moveTo>
                    <a:pt x="0" y="0"/>
                  </a:moveTo>
                  <a:cubicBezTo>
                    <a:pt x="3" y="1"/>
                    <a:pt x="5" y="1"/>
                    <a:pt x="7"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2" name="Freeform 2462">
              <a:extLst>
                <a:ext uri="{FF2B5EF4-FFF2-40B4-BE49-F238E27FC236}">
                  <a16:creationId xmlns:a16="http://schemas.microsoft.com/office/drawing/2014/main" id="{09AC78CA-E502-F798-3EFC-AF4D34BDE50C}"/>
                </a:ext>
              </a:extLst>
            </p:cNvPr>
            <p:cNvSpPr>
              <a:spLocks/>
            </p:cNvSpPr>
            <p:nvPr/>
          </p:nvSpPr>
          <p:spPr bwMode="auto">
            <a:xfrm>
              <a:off x="4978" y="2946"/>
              <a:ext cx="4" cy="15"/>
            </a:xfrm>
            <a:custGeom>
              <a:avLst/>
              <a:gdLst>
                <a:gd name="T0" fmla="*/ 16 w 2"/>
                <a:gd name="T1" fmla="*/ 0 h 7"/>
                <a:gd name="T2" fmla="*/ 8 w 2"/>
                <a:gd name="T3" fmla="*/ 69 h 7"/>
                <a:gd name="T4" fmla="*/ 0 60000 65536"/>
                <a:gd name="T5" fmla="*/ 0 60000 65536"/>
              </a:gdLst>
              <a:ahLst/>
              <a:cxnLst>
                <a:cxn ang="T4">
                  <a:pos x="T0" y="T1"/>
                </a:cxn>
                <a:cxn ang="T5">
                  <a:pos x="T2" y="T3"/>
                </a:cxn>
              </a:cxnLst>
              <a:rect l="0" t="0" r="r" b="b"/>
              <a:pathLst>
                <a:path w="2" h="7">
                  <a:moveTo>
                    <a:pt x="2" y="0"/>
                  </a:moveTo>
                  <a:cubicBezTo>
                    <a:pt x="0" y="2"/>
                    <a:pt x="0" y="4"/>
                    <a:pt x="1"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3" name="Freeform 2463">
              <a:extLst>
                <a:ext uri="{FF2B5EF4-FFF2-40B4-BE49-F238E27FC236}">
                  <a16:creationId xmlns:a16="http://schemas.microsoft.com/office/drawing/2014/main" id="{69470DCC-3DB7-C98F-86C1-07D3FFEF20B5}"/>
                </a:ext>
              </a:extLst>
            </p:cNvPr>
            <p:cNvSpPr>
              <a:spLocks/>
            </p:cNvSpPr>
            <p:nvPr/>
          </p:nvSpPr>
          <p:spPr bwMode="auto">
            <a:xfrm>
              <a:off x="4980" y="3040"/>
              <a:ext cx="6" cy="17"/>
            </a:xfrm>
            <a:custGeom>
              <a:avLst/>
              <a:gdLst>
                <a:gd name="T0" fmla="*/ 8 w 3"/>
                <a:gd name="T1" fmla="*/ 77 h 8"/>
                <a:gd name="T2" fmla="*/ 24 w 3"/>
                <a:gd name="T3" fmla="*/ 0 h 8"/>
                <a:gd name="T4" fmla="*/ 0 60000 65536"/>
                <a:gd name="T5" fmla="*/ 0 60000 65536"/>
              </a:gdLst>
              <a:ahLst/>
              <a:cxnLst>
                <a:cxn ang="T4">
                  <a:pos x="T0" y="T1"/>
                </a:cxn>
                <a:cxn ang="T5">
                  <a:pos x="T2" y="T3"/>
                </a:cxn>
              </a:cxnLst>
              <a:rect l="0" t="0" r="r" b="b"/>
              <a:pathLst>
                <a:path w="3" h="8">
                  <a:moveTo>
                    <a:pt x="1" y="8"/>
                  </a:moveTo>
                  <a:cubicBezTo>
                    <a:pt x="0" y="5"/>
                    <a:pt x="2" y="2"/>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4" name="Freeform 2464">
              <a:extLst>
                <a:ext uri="{FF2B5EF4-FFF2-40B4-BE49-F238E27FC236}">
                  <a16:creationId xmlns:a16="http://schemas.microsoft.com/office/drawing/2014/main" id="{44852FD4-00D5-B799-DBE6-FD20DEE9ECB1}"/>
                </a:ext>
              </a:extLst>
            </p:cNvPr>
            <p:cNvSpPr>
              <a:spLocks/>
            </p:cNvSpPr>
            <p:nvPr/>
          </p:nvSpPr>
          <p:spPr bwMode="auto">
            <a:xfrm>
              <a:off x="5068" y="3092"/>
              <a:ext cx="39" cy="44"/>
            </a:xfrm>
            <a:custGeom>
              <a:avLst/>
              <a:gdLst>
                <a:gd name="T0" fmla="*/ 0 w 19"/>
                <a:gd name="T1" fmla="*/ 0 h 20"/>
                <a:gd name="T2" fmla="*/ 76 w 19"/>
                <a:gd name="T3" fmla="*/ 169 h 20"/>
                <a:gd name="T4" fmla="*/ 164 w 19"/>
                <a:gd name="T5" fmla="*/ 169 h 20"/>
                <a:gd name="T6" fmla="*/ 0 60000 65536"/>
                <a:gd name="T7" fmla="*/ 0 60000 65536"/>
                <a:gd name="T8" fmla="*/ 0 60000 65536"/>
              </a:gdLst>
              <a:ahLst/>
              <a:cxnLst>
                <a:cxn ang="T6">
                  <a:pos x="T0" y="T1"/>
                </a:cxn>
                <a:cxn ang="T7">
                  <a:pos x="T2" y="T3"/>
                </a:cxn>
                <a:cxn ang="T8">
                  <a:pos x="T4" y="T5"/>
                </a:cxn>
              </a:cxnLst>
              <a:rect l="0" t="0" r="r" b="b"/>
              <a:pathLst>
                <a:path w="19" h="20">
                  <a:moveTo>
                    <a:pt x="0" y="0"/>
                  </a:moveTo>
                  <a:cubicBezTo>
                    <a:pt x="0" y="7"/>
                    <a:pt x="5" y="11"/>
                    <a:pt x="9" y="16"/>
                  </a:cubicBezTo>
                  <a:cubicBezTo>
                    <a:pt x="12" y="20"/>
                    <a:pt x="15" y="18"/>
                    <a:pt x="19"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5" name="Freeform 2465">
              <a:extLst>
                <a:ext uri="{FF2B5EF4-FFF2-40B4-BE49-F238E27FC236}">
                  <a16:creationId xmlns:a16="http://schemas.microsoft.com/office/drawing/2014/main" id="{4A733381-12E8-8345-39D2-A98D881A65ED}"/>
                </a:ext>
              </a:extLst>
            </p:cNvPr>
            <p:cNvSpPr>
              <a:spLocks/>
            </p:cNvSpPr>
            <p:nvPr/>
          </p:nvSpPr>
          <p:spPr bwMode="auto">
            <a:xfrm>
              <a:off x="5091" y="3132"/>
              <a:ext cx="31" cy="35"/>
            </a:xfrm>
            <a:custGeom>
              <a:avLst/>
              <a:gdLst>
                <a:gd name="T0" fmla="*/ 0 w 15"/>
                <a:gd name="T1" fmla="*/ 0 h 16"/>
                <a:gd name="T2" fmla="*/ 35 w 15"/>
                <a:gd name="T3" fmla="*/ 96 h 16"/>
                <a:gd name="T4" fmla="*/ 72 w 15"/>
                <a:gd name="T5" fmla="*/ 158 h 16"/>
                <a:gd name="T6" fmla="*/ 107 w 15"/>
                <a:gd name="T7" fmla="*/ 158 h 16"/>
                <a:gd name="T8" fmla="*/ 132 w 15"/>
                <a:gd name="T9" fmla="*/ 149 h 16"/>
                <a:gd name="T10" fmla="*/ 124 w 15"/>
                <a:gd name="T11" fmla="*/ 149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6">
                  <a:moveTo>
                    <a:pt x="0" y="0"/>
                  </a:moveTo>
                  <a:cubicBezTo>
                    <a:pt x="2" y="2"/>
                    <a:pt x="2" y="6"/>
                    <a:pt x="4" y="9"/>
                  </a:cubicBezTo>
                  <a:cubicBezTo>
                    <a:pt x="5" y="11"/>
                    <a:pt x="6" y="13"/>
                    <a:pt x="8" y="15"/>
                  </a:cubicBezTo>
                  <a:cubicBezTo>
                    <a:pt x="10" y="16"/>
                    <a:pt x="10" y="16"/>
                    <a:pt x="12" y="15"/>
                  </a:cubicBezTo>
                  <a:cubicBezTo>
                    <a:pt x="13" y="15"/>
                    <a:pt x="14" y="14"/>
                    <a:pt x="15" y="14"/>
                  </a:cubicBezTo>
                  <a:cubicBezTo>
                    <a:pt x="15" y="14"/>
                    <a:pt x="14" y="14"/>
                    <a:pt x="14"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6" name="Freeform 2466">
              <a:extLst>
                <a:ext uri="{FF2B5EF4-FFF2-40B4-BE49-F238E27FC236}">
                  <a16:creationId xmlns:a16="http://schemas.microsoft.com/office/drawing/2014/main" id="{4CF7C997-2BC4-EE5F-7CA8-FEA1882035AC}"/>
                </a:ext>
              </a:extLst>
            </p:cNvPr>
            <p:cNvSpPr>
              <a:spLocks/>
            </p:cNvSpPr>
            <p:nvPr/>
          </p:nvSpPr>
          <p:spPr bwMode="auto">
            <a:xfrm>
              <a:off x="5113" y="3164"/>
              <a:ext cx="31" cy="44"/>
            </a:xfrm>
            <a:custGeom>
              <a:avLst/>
              <a:gdLst>
                <a:gd name="T0" fmla="*/ 0 w 15"/>
                <a:gd name="T1" fmla="*/ 0 h 20"/>
                <a:gd name="T2" fmla="*/ 25 w 15"/>
                <a:gd name="T3" fmla="*/ 88 h 20"/>
                <a:gd name="T4" fmla="*/ 72 w 15"/>
                <a:gd name="T5" fmla="*/ 178 h 20"/>
                <a:gd name="T6" fmla="*/ 132 w 15"/>
                <a:gd name="T7" fmla="*/ 178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20">
                  <a:moveTo>
                    <a:pt x="0" y="0"/>
                  </a:moveTo>
                  <a:cubicBezTo>
                    <a:pt x="0" y="3"/>
                    <a:pt x="2" y="5"/>
                    <a:pt x="3" y="8"/>
                  </a:cubicBezTo>
                  <a:cubicBezTo>
                    <a:pt x="4" y="11"/>
                    <a:pt x="6" y="14"/>
                    <a:pt x="8" y="17"/>
                  </a:cubicBezTo>
                  <a:cubicBezTo>
                    <a:pt x="10" y="20"/>
                    <a:pt x="13" y="19"/>
                    <a:pt x="15"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7" name="Freeform 2467">
              <a:extLst>
                <a:ext uri="{FF2B5EF4-FFF2-40B4-BE49-F238E27FC236}">
                  <a16:creationId xmlns:a16="http://schemas.microsoft.com/office/drawing/2014/main" id="{D16FF7EB-EB0D-9FC3-7183-661EC455D994}"/>
                </a:ext>
              </a:extLst>
            </p:cNvPr>
            <p:cNvSpPr>
              <a:spLocks/>
            </p:cNvSpPr>
            <p:nvPr/>
          </p:nvSpPr>
          <p:spPr bwMode="auto">
            <a:xfrm>
              <a:off x="5136" y="3206"/>
              <a:ext cx="27" cy="28"/>
            </a:xfrm>
            <a:custGeom>
              <a:avLst/>
              <a:gdLst>
                <a:gd name="T0" fmla="*/ 0 w 13"/>
                <a:gd name="T1" fmla="*/ 0 h 13"/>
                <a:gd name="T2" fmla="*/ 52 w 13"/>
                <a:gd name="T3" fmla="*/ 121 h 13"/>
                <a:gd name="T4" fmla="*/ 116 w 13"/>
                <a:gd name="T5" fmla="*/ 121 h 13"/>
                <a:gd name="T6" fmla="*/ 0 60000 65536"/>
                <a:gd name="T7" fmla="*/ 0 60000 65536"/>
                <a:gd name="T8" fmla="*/ 0 60000 65536"/>
              </a:gdLst>
              <a:ahLst/>
              <a:cxnLst>
                <a:cxn ang="T6">
                  <a:pos x="T0" y="T1"/>
                </a:cxn>
                <a:cxn ang="T7">
                  <a:pos x="T2" y="T3"/>
                </a:cxn>
                <a:cxn ang="T8">
                  <a:pos x="T4" y="T5"/>
                </a:cxn>
              </a:cxnLst>
              <a:rect l="0" t="0" r="r" b="b"/>
              <a:pathLst>
                <a:path w="13" h="13">
                  <a:moveTo>
                    <a:pt x="0" y="0"/>
                  </a:moveTo>
                  <a:cubicBezTo>
                    <a:pt x="0" y="4"/>
                    <a:pt x="2" y="12"/>
                    <a:pt x="6" y="12"/>
                  </a:cubicBezTo>
                  <a:cubicBezTo>
                    <a:pt x="8" y="13"/>
                    <a:pt x="11" y="12"/>
                    <a:pt x="13"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8" name="Freeform 2468">
              <a:extLst>
                <a:ext uri="{FF2B5EF4-FFF2-40B4-BE49-F238E27FC236}">
                  <a16:creationId xmlns:a16="http://schemas.microsoft.com/office/drawing/2014/main" id="{E022DE88-5491-A442-778A-4D5131CAD49A}"/>
                </a:ext>
              </a:extLst>
            </p:cNvPr>
            <p:cNvSpPr>
              <a:spLocks/>
            </p:cNvSpPr>
            <p:nvPr/>
          </p:nvSpPr>
          <p:spPr bwMode="auto">
            <a:xfrm>
              <a:off x="5146" y="3232"/>
              <a:ext cx="4" cy="24"/>
            </a:xfrm>
            <a:custGeom>
              <a:avLst/>
              <a:gdLst>
                <a:gd name="T0" fmla="*/ 0 w 2"/>
                <a:gd name="T1" fmla="*/ 0 h 11"/>
                <a:gd name="T2" fmla="*/ 8 w 2"/>
                <a:gd name="T3" fmla="*/ 61 h 11"/>
                <a:gd name="T4" fmla="*/ 16 w 2"/>
                <a:gd name="T5" fmla="*/ 113 h 11"/>
                <a:gd name="T6" fmla="*/ 0 60000 65536"/>
                <a:gd name="T7" fmla="*/ 0 60000 65536"/>
                <a:gd name="T8" fmla="*/ 0 60000 65536"/>
              </a:gdLst>
              <a:ahLst/>
              <a:cxnLst>
                <a:cxn ang="T6">
                  <a:pos x="T0" y="T1"/>
                </a:cxn>
                <a:cxn ang="T7">
                  <a:pos x="T2" y="T3"/>
                </a:cxn>
                <a:cxn ang="T8">
                  <a:pos x="T4" y="T5"/>
                </a:cxn>
              </a:cxnLst>
              <a:rect l="0" t="0" r="r" b="b"/>
              <a:pathLst>
                <a:path w="2" h="11">
                  <a:moveTo>
                    <a:pt x="0" y="0"/>
                  </a:moveTo>
                  <a:cubicBezTo>
                    <a:pt x="0" y="2"/>
                    <a:pt x="1" y="4"/>
                    <a:pt x="1" y="6"/>
                  </a:cubicBezTo>
                  <a:cubicBezTo>
                    <a:pt x="1" y="8"/>
                    <a:pt x="1" y="10"/>
                    <a:pt x="2"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79" name="Freeform 2469">
              <a:extLst>
                <a:ext uri="{FF2B5EF4-FFF2-40B4-BE49-F238E27FC236}">
                  <a16:creationId xmlns:a16="http://schemas.microsoft.com/office/drawing/2014/main" id="{41D9F7DB-629B-984C-72F4-F680993732A7}"/>
                </a:ext>
              </a:extLst>
            </p:cNvPr>
            <p:cNvSpPr>
              <a:spLocks/>
            </p:cNvSpPr>
            <p:nvPr/>
          </p:nvSpPr>
          <p:spPr bwMode="auto">
            <a:xfrm>
              <a:off x="5117" y="3221"/>
              <a:ext cx="21" cy="7"/>
            </a:xfrm>
            <a:custGeom>
              <a:avLst/>
              <a:gdLst>
                <a:gd name="T0" fmla="*/ 0 w 10"/>
                <a:gd name="T1" fmla="*/ 12 h 3"/>
                <a:gd name="T2" fmla="*/ 67 w 10"/>
                <a:gd name="T3" fmla="*/ 28 h 3"/>
                <a:gd name="T4" fmla="*/ 92 w 10"/>
                <a:gd name="T5" fmla="*/ 0 h 3"/>
                <a:gd name="T6" fmla="*/ 0 60000 65536"/>
                <a:gd name="T7" fmla="*/ 0 60000 65536"/>
                <a:gd name="T8" fmla="*/ 0 60000 65536"/>
              </a:gdLst>
              <a:ahLst/>
              <a:cxnLst>
                <a:cxn ang="T6">
                  <a:pos x="T0" y="T1"/>
                </a:cxn>
                <a:cxn ang="T7">
                  <a:pos x="T2" y="T3"/>
                </a:cxn>
                <a:cxn ang="T8">
                  <a:pos x="T4" y="T5"/>
                </a:cxn>
              </a:cxnLst>
              <a:rect l="0" t="0" r="r" b="b"/>
              <a:pathLst>
                <a:path w="10" h="3">
                  <a:moveTo>
                    <a:pt x="0" y="1"/>
                  </a:moveTo>
                  <a:cubicBezTo>
                    <a:pt x="1" y="3"/>
                    <a:pt x="6" y="2"/>
                    <a:pt x="7" y="2"/>
                  </a:cubicBezTo>
                  <a:cubicBezTo>
                    <a:pt x="8" y="1"/>
                    <a:pt x="9" y="0"/>
                    <a:pt x="1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0" name="Freeform 2470">
              <a:extLst>
                <a:ext uri="{FF2B5EF4-FFF2-40B4-BE49-F238E27FC236}">
                  <a16:creationId xmlns:a16="http://schemas.microsoft.com/office/drawing/2014/main" id="{B558A0FF-138F-5829-A16D-4ACD02699BD5}"/>
                </a:ext>
              </a:extLst>
            </p:cNvPr>
            <p:cNvSpPr>
              <a:spLocks/>
            </p:cNvSpPr>
            <p:nvPr/>
          </p:nvSpPr>
          <p:spPr bwMode="auto">
            <a:xfrm>
              <a:off x="5097" y="3224"/>
              <a:ext cx="25" cy="24"/>
            </a:xfrm>
            <a:custGeom>
              <a:avLst/>
              <a:gdLst>
                <a:gd name="T0" fmla="*/ 92 w 12"/>
                <a:gd name="T1" fmla="*/ 0 h 11"/>
                <a:gd name="T2" fmla="*/ 100 w 12"/>
                <a:gd name="T3" fmla="*/ 52 h 11"/>
                <a:gd name="T4" fmla="*/ 108 w 12"/>
                <a:gd name="T5" fmla="*/ 105 h 11"/>
                <a:gd name="T6" fmla="*/ 100 w 12"/>
                <a:gd name="T7" fmla="*/ 105 h 11"/>
                <a:gd name="T8" fmla="*/ 56 w 12"/>
                <a:gd name="T9" fmla="*/ 113 h 11"/>
                <a:gd name="T10" fmla="*/ 0 w 12"/>
                <a:gd name="T11" fmla="*/ 113 h 1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1">
                  <a:moveTo>
                    <a:pt x="10" y="0"/>
                  </a:moveTo>
                  <a:cubicBezTo>
                    <a:pt x="10" y="1"/>
                    <a:pt x="11" y="3"/>
                    <a:pt x="11" y="5"/>
                  </a:cubicBezTo>
                  <a:cubicBezTo>
                    <a:pt x="12" y="6"/>
                    <a:pt x="12" y="9"/>
                    <a:pt x="12" y="10"/>
                  </a:cubicBezTo>
                  <a:cubicBezTo>
                    <a:pt x="12" y="10"/>
                    <a:pt x="12" y="10"/>
                    <a:pt x="11" y="10"/>
                  </a:cubicBezTo>
                  <a:cubicBezTo>
                    <a:pt x="9" y="10"/>
                    <a:pt x="8" y="11"/>
                    <a:pt x="6" y="11"/>
                  </a:cubicBezTo>
                  <a:cubicBezTo>
                    <a:pt x="4" y="11"/>
                    <a:pt x="2" y="11"/>
                    <a:pt x="0"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1" name="Freeform 2471">
              <a:extLst>
                <a:ext uri="{FF2B5EF4-FFF2-40B4-BE49-F238E27FC236}">
                  <a16:creationId xmlns:a16="http://schemas.microsoft.com/office/drawing/2014/main" id="{A1B57E0E-B5BF-7917-A49C-047B9653F479}"/>
                </a:ext>
              </a:extLst>
            </p:cNvPr>
            <p:cNvSpPr>
              <a:spLocks/>
            </p:cNvSpPr>
            <p:nvPr/>
          </p:nvSpPr>
          <p:spPr bwMode="auto">
            <a:xfrm>
              <a:off x="5122" y="3245"/>
              <a:ext cx="2" cy="11"/>
            </a:xfrm>
            <a:custGeom>
              <a:avLst/>
              <a:gdLst>
                <a:gd name="T0" fmla="*/ 0 w 1"/>
                <a:gd name="T1" fmla="*/ 0 h 5"/>
                <a:gd name="T2" fmla="*/ 8 w 1"/>
                <a:gd name="T3" fmla="*/ 53 h 5"/>
                <a:gd name="T4" fmla="*/ 0 60000 65536"/>
                <a:gd name="T5" fmla="*/ 0 60000 65536"/>
              </a:gdLst>
              <a:ahLst/>
              <a:cxnLst>
                <a:cxn ang="T4">
                  <a:pos x="T0" y="T1"/>
                </a:cxn>
                <a:cxn ang="T5">
                  <a:pos x="T2" y="T3"/>
                </a:cxn>
              </a:cxnLst>
              <a:rect l="0" t="0" r="r" b="b"/>
              <a:pathLst>
                <a:path w="1" h="5">
                  <a:moveTo>
                    <a:pt x="0" y="0"/>
                  </a:moveTo>
                  <a:cubicBezTo>
                    <a:pt x="0" y="2"/>
                    <a:pt x="0" y="3"/>
                    <a:pt x="1"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2" name="Freeform 2472">
              <a:extLst>
                <a:ext uri="{FF2B5EF4-FFF2-40B4-BE49-F238E27FC236}">
                  <a16:creationId xmlns:a16="http://schemas.microsoft.com/office/drawing/2014/main" id="{58E954DE-C8A1-E337-780D-39C1817518EC}"/>
                </a:ext>
              </a:extLst>
            </p:cNvPr>
            <p:cNvSpPr>
              <a:spLocks/>
            </p:cNvSpPr>
            <p:nvPr/>
          </p:nvSpPr>
          <p:spPr bwMode="auto">
            <a:xfrm>
              <a:off x="5081" y="3186"/>
              <a:ext cx="14" cy="5"/>
            </a:xfrm>
            <a:custGeom>
              <a:avLst/>
              <a:gdLst>
                <a:gd name="T0" fmla="*/ 0 w 7"/>
                <a:gd name="T1" fmla="*/ 20 h 2"/>
                <a:gd name="T2" fmla="*/ 40 w 7"/>
                <a:gd name="T3" fmla="*/ 20 h 2"/>
                <a:gd name="T4" fmla="*/ 56 w 7"/>
                <a:gd name="T5" fmla="*/ 33 h 2"/>
                <a:gd name="T6" fmla="*/ 0 60000 65536"/>
                <a:gd name="T7" fmla="*/ 0 60000 65536"/>
                <a:gd name="T8" fmla="*/ 0 60000 65536"/>
              </a:gdLst>
              <a:ahLst/>
              <a:cxnLst>
                <a:cxn ang="T6">
                  <a:pos x="T0" y="T1"/>
                </a:cxn>
                <a:cxn ang="T7">
                  <a:pos x="T2" y="T3"/>
                </a:cxn>
                <a:cxn ang="T8">
                  <a:pos x="T4" y="T5"/>
                </a:cxn>
              </a:cxnLst>
              <a:rect l="0" t="0" r="r" b="b"/>
              <a:pathLst>
                <a:path w="7" h="2">
                  <a:moveTo>
                    <a:pt x="0" y="1"/>
                  </a:moveTo>
                  <a:cubicBezTo>
                    <a:pt x="2" y="1"/>
                    <a:pt x="3" y="0"/>
                    <a:pt x="5" y="1"/>
                  </a:cubicBezTo>
                  <a:cubicBezTo>
                    <a:pt x="6" y="1"/>
                    <a:pt x="6" y="2"/>
                    <a:pt x="7"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3" name="Freeform 2473">
              <a:extLst>
                <a:ext uri="{FF2B5EF4-FFF2-40B4-BE49-F238E27FC236}">
                  <a16:creationId xmlns:a16="http://schemas.microsoft.com/office/drawing/2014/main" id="{BF816212-CA3E-C252-E9EE-C9CE7105A703}"/>
                </a:ext>
              </a:extLst>
            </p:cNvPr>
            <p:cNvSpPr>
              <a:spLocks/>
            </p:cNvSpPr>
            <p:nvPr/>
          </p:nvSpPr>
          <p:spPr bwMode="auto">
            <a:xfrm>
              <a:off x="5119" y="3228"/>
              <a:ext cx="9" cy="13"/>
            </a:xfrm>
            <a:custGeom>
              <a:avLst/>
              <a:gdLst>
                <a:gd name="T0" fmla="*/ 45 w 4"/>
                <a:gd name="T1" fmla="*/ 0 h 6"/>
                <a:gd name="T2" fmla="*/ 11 w 4"/>
                <a:gd name="T3" fmla="*/ 61 h 6"/>
                <a:gd name="T4" fmla="*/ 0 60000 65536"/>
                <a:gd name="T5" fmla="*/ 0 60000 65536"/>
              </a:gdLst>
              <a:ahLst/>
              <a:cxnLst>
                <a:cxn ang="T4">
                  <a:pos x="T0" y="T1"/>
                </a:cxn>
                <a:cxn ang="T5">
                  <a:pos x="T2" y="T3"/>
                </a:cxn>
              </a:cxnLst>
              <a:rect l="0" t="0" r="r" b="b"/>
              <a:pathLst>
                <a:path w="4" h="6">
                  <a:moveTo>
                    <a:pt x="4" y="0"/>
                  </a:moveTo>
                  <a:cubicBezTo>
                    <a:pt x="2" y="1"/>
                    <a:pt x="0" y="3"/>
                    <a:pt x="1"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4" name="Freeform 2474">
              <a:extLst>
                <a:ext uri="{FF2B5EF4-FFF2-40B4-BE49-F238E27FC236}">
                  <a16:creationId xmlns:a16="http://schemas.microsoft.com/office/drawing/2014/main" id="{DE496D5A-DC0C-9AC9-29BF-6E170B641751}"/>
                </a:ext>
              </a:extLst>
            </p:cNvPr>
            <p:cNvSpPr>
              <a:spLocks/>
            </p:cNvSpPr>
            <p:nvPr/>
          </p:nvSpPr>
          <p:spPr bwMode="auto">
            <a:xfrm>
              <a:off x="4732" y="2559"/>
              <a:ext cx="23" cy="37"/>
            </a:xfrm>
            <a:custGeom>
              <a:avLst/>
              <a:gdLst>
                <a:gd name="T0" fmla="*/ 0 w 11"/>
                <a:gd name="T1" fmla="*/ 0 h 17"/>
                <a:gd name="T2" fmla="*/ 8 w 11"/>
                <a:gd name="T3" fmla="*/ 176 h 17"/>
                <a:gd name="T4" fmla="*/ 0 60000 65536"/>
                <a:gd name="T5" fmla="*/ 0 60000 65536"/>
              </a:gdLst>
              <a:ahLst/>
              <a:cxnLst>
                <a:cxn ang="T4">
                  <a:pos x="T0" y="T1"/>
                </a:cxn>
                <a:cxn ang="T5">
                  <a:pos x="T2" y="T3"/>
                </a:cxn>
              </a:cxnLst>
              <a:rect l="0" t="0" r="r" b="b"/>
              <a:pathLst>
                <a:path w="11" h="17">
                  <a:moveTo>
                    <a:pt x="0" y="0"/>
                  </a:moveTo>
                  <a:cubicBezTo>
                    <a:pt x="1" y="4"/>
                    <a:pt x="11" y="17"/>
                    <a:pt x="1"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5" name="Freeform 2475">
              <a:extLst>
                <a:ext uri="{FF2B5EF4-FFF2-40B4-BE49-F238E27FC236}">
                  <a16:creationId xmlns:a16="http://schemas.microsoft.com/office/drawing/2014/main" id="{90F1F9B6-5160-B990-8F10-860D4A4D0FF8}"/>
                </a:ext>
              </a:extLst>
            </p:cNvPr>
            <p:cNvSpPr>
              <a:spLocks/>
            </p:cNvSpPr>
            <p:nvPr/>
          </p:nvSpPr>
          <p:spPr bwMode="auto">
            <a:xfrm>
              <a:off x="4744" y="2585"/>
              <a:ext cx="29" cy="44"/>
            </a:xfrm>
            <a:custGeom>
              <a:avLst/>
              <a:gdLst>
                <a:gd name="T0" fmla="*/ 0 w 14"/>
                <a:gd name="T1" fmla="*/ 33 h 20"/>
                <a:gd name="T2" fmla="*/ 124 w 14"/>
                <a:gd name="T3" fmla="*/ 169 h 20"/>
                <a:gd name="T4" fmla="*/ 52 w 14"/>
                <a:gd name="T5" fmla="*/ 213 h 20"/>
                <a:gd name="T6" fmla="*/ 0 60000 65536"/>
                <a:gd name="T7" fmla="*/ 0 60000 65536"/>
                <a:gd name="T8" fmla="*/ 0 60000 65536"/>
              </a:gdLst>
              <a:ahLst/>
              <a:cxnLst>
                <a:cxn ang="T6">
                  <a:pos x="T0" y="T1"/>
                </a:cxn>
                <a:cxn ang="T7">
                  <a:pos x="T2" y="T3"/>
                </a:cxn>
                <a:cxn ang="T8">
                  <a:pos x="T4" y="T5"/>
                </a:cxn>
              </a:cxnLst>
              <a:rect l="0" t="0" r="r" b="b"/>
              <a:pathLst>
                <a:path w="14" h="20">
                  <a:moveTo>
                    <a:pt x="0" y="3"/>
                  </a:moveTo>
                  <a:cubicBezTo>
                    <a:pt x="4" y="0"/>
                    <a:pt x="13" y="12"/>
                    <a:pt x="14" y="16"/>
                  </a:cubicBezTo>
                  <a:cubicBezTo>
                    <a:pt x="11" y="17"/>
                    <a:pt x="9" y="20"/>
                    <a:pt x="6"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6" name="Freeform 2476">
              <a:extLst>
                <a:ext uri="{FF2B5EF4-FFF2-40B4-BE49-F238E27FC236}">
                  <a16:creationId xmlns:a16="http://schemas.microsoft.com/office/drawing/2014/main" id="{EA3C871B-B805-1692-B5E3-1BEEF37CFFC6}"/>
                </a:ext>
              </a:extLst>
            </p:cNvPr>
            <p:cNvSpPr>
              <a:spLocks/>
            </p:cNvSpPr>
            <p:nvPr/>
          </p:nvSpPr>
          <p:spPr bwMode="auto">
            <a:xfrm>
              <a:off x="4767" y="2570"/>
              <a:ext cx="18" cy="35"/>
            </a:xfrm>
            <a:custGeom>
              <a:avLst/>
              <a:gdLst>
                <a:gd name="T0" fmla="*/ 0 w 9"/>
                <a:gd name="T1" fmla="*/ 168 h 16"/>
                <a:gd name="T2" fmla="*/ 0 w 9"/>
                <a:gd name="T3" fmla="*/ 0 h 16"/>
                <a:gd name="T4" fmla="*/ 0 60000 65536"/>
                <a:gd name="T5" fmla="*/ 0 60000 65536"/>
              </a:gdLst>
              <a:ahLst/>
              <a:cxnLst>
                <a:cxn ang="T4">
                  <a:pos x="T0" y="T1"/>
                </a:cxn>
                <a:cxn ang="T5">
                  <a:pos x="T2" y="T3"/>
                </a:cxn>
              </a:cxnLst>
              <a:rect l="0" t="0" r="r" b="b"/>
              <a:pathLst>
                <a:path w="9" h="16">
                  <a:moveTo>
                    <a:pt x="0" y="16"/>
                  </a:moveTo>
                  <a:cubicBezTo>
                    <a:pt x="9" y="14"/>
                    <a:pt x="2" y="5"/>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7" name="Freeform 2477">
              <a:extLst>
                <a:ext uri="{FF2B5EF4-FFF2-40B4-BE49-F238E27FC236}">
                  <a16:creationId xmlns:a16="http://schemas.microsoft.com/office/drawing/2014/main" id="{FB6E368C-37ED-D2B0-974F-29FB0E623DC2}"/>
                </a:ext>
              </a:extLst>
            </p:cNvPr>
            <p:cNvSpPr>
              <a:spLocks/>
            </p:cNvSpPr>
            <p:nvPr/>
          </p:nvSpPr>
          <p:spPr bwMode="auto">
            <a:xfrm>
              <a:off x="4777" y="2594"/>
              <a:ext cx="31" cy="15"/>
            </a:xfrm>
            <a:custGeom>
              <a:avLst/>
              <a:gdLst>
                <a:gd name="T0" fmla="*/ 0 w 15"/>
                <a:gd name="T1" fmla="*/ 0 h 7"/>
                <a:gd name="T2" fmla="*/ 72 w 15"/>
                <a:gd name="T3" fmla="*/ 69 h 7"/>
                <a:gd name="T4" fmla="*/ 132 w 15"/>
                <a:gd name="T5" fmla="*/ 19 h 7"/>
                <a:gd name="T6" fmla="*/ 0 60000 65536"/>
                <a:gd name="T7" fmla="*/ 0 60000 65536"/>
                <a:gd name="T8" fmla="*/ 0 60000 65536"/>
              </a:gdLst>
              <a:ahLst/>
              <a:cxnLst>
                <a:cxn ang="T6">
                  <a:pos x="T0" y="T1"/>
                </a:cxn>
                <a:cxn ang="T7">
                  <a:pos x="T2" y="T3"/>
                </a:cxn>
                <a:cxn ang="T8">
                  <a:pos x="T4" y="T5"/>
                </a:cxn>
              </a:cxnLst>
              <a:rect l="0" t="0" r="r" b="b"/>
              <a:pathLst>
                <a:path w="15" h="7">
                  <a:moveTo>
                    <a:pt x="0" y="0"/>
                  </a:moveTo>
                  <a:cubicBezTo>
                    <a:pt x="2" y="3"/>
                    <a:pt x="4" y="7"/>
                    <a:pt x="8" y="7"/>
                  </a:cubicBezTo>
                  <a:cubicBezTo>
                    <a:pt x="10" y="7"/>
                    <a:pt x="15" y="4"/>
                    <a:pt x="15" y="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8" name="Freeform 2478">
              <a:extLst>
                <a:ext uri="{FF2B5EF4-FFF2-40B4-BE49-F238E27FC236}">
                  <a16:creationId xmlns:a16="http://schemas.microsoft.com/office/drawing/2014/main" id="{CAD4910C-F957-D61C-8FAA-FA1ED14B75AD}"/>
                </a:ext>
              </a:extLst>
            </p:cNvPr>
            <p:cNvSpPr>
              <a:spLocks/>
            </p:cNvSpPr>
            <p:nvPr/>
          </p:nvSpPr>
          <p:spPr bwMode="auto">
            <a:xfrm>
              <a:off x="4796" y="2609"/>
              <a:ext cx="34" cy="35"/>
            </a:xfrm>
            <a:custGeom>
              <a:avLst/>
              <a:gdLst>
                <a:gd name="T0" fmla="*/ 0 w 17"/>
                <a:gd name="T1" fmla="*/ 0 h 16"/>
                <a:gd name="T2" fmla="*/ 40 w 17"/>
                <a:gd name="T3" fmla="*/ 85 h 16"/>
                <a:gd name="T4" fmla="*/ 88 w 17"/>
                <a:gd name="T5" fmla="*/ 158 h 16"/>
                <a:gd name="T6" fmla="*/ 136 w 17"/>
                <a:gd name="T7" fmla="*/ 125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 h="16">
                  <a:moveTo>
                    <a:pt x="0" y="0"/>
                  </a:moveTo>
                  <a:cubicBezTo>
                    <a:pt x="1" y="3"/>
                    <a:pt x="4" y="6"/>
                    <a:pt x="5" y="8"/>
                  </a:cubicBezTo>
                  <a:cubicBezTo>
                    <a:pt x="7" y="10"/>
                    <a:pt x="9" y="14"/>
                    <a:pt x="11" y="15"/>
                  </a:cubicBezTo>
                  <a:cubicBezTo>
                    <a:pt x="13" y="16"/>
                    <a:pt x="15" y="13"/>
                    <a:pt x="17"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89" name="Freeform 2479">
              <a:extLst>
                <a:ext uri="{FF2B5EF4-FFF2-40B4-BE49-F238E27FC236}">
                  <a16:creationId xmlns:a16="http://schemas.microsoft.com/office/drawing/2014/main" id="{C8137E7D-E9D5-14BE-46A1-7D96725EDFB8}"/>
                </a:ext>
              </a:extLst>
            </p:cNvPr>
            <p:cNvSpPr>
              <a:spLocks/>
            </p:cNvSpPr>
            <p:nvPr/>
          </p:nvSpPr>
          <p:spPr bwMode="auto">
            <a:xfrm>
              <a:off x="4794" y="2635"/>
              <a:ext cx="18" cy="11"/>
            </a:xfrm>
            <a:custGeom>
              <a:avLst/>
              <a:gdLst>
                <a:gd name="T0" fmla="*/ 0 w 9"/>
                <a:gd name="T1" fmla="*/ 53 h 5"/>
                <a:gd name="T2" fmla="*/ 72 w 9"/>
                <a:gd name="T3" fmla="*/ 0 h 5"/>
                <a:gd name="T4" fmla="*/ 0 60000 65536"/>
                <a:gd name="T5" fmla="*/ 0 60000 65536"/>
              </a:gdLst>
              <a:ahLst/>
              <a:cxnLst>
                <a:cxn ang="T4">
                  <a:pos x="T0" y="T1"/>
                </a:cxn>
                <a:cxn ang="T5">
                  <a:pos x="T2" y="T3"/>
                </a:cxn>
              </a:cxnLst>
              <a:rect l="0" t="0" r="r" b="b"/>
              <a:pathLst>
                <a:path w="9" h="5">
                  <a:moveTo>
                    <a:pt x="0" y="5"/>
                  </a:moveTo>
                  <a:cubicBezTo>
                    <a:pt x="3" y="5"/>
                    <a:pt x="6" y="2"/>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0" name="Freeform 2480">
              <a:extLst>
                <a:ext uri="{FF2B5EF4-FFF2-40B4-BE49-F238E27FC236}">
                  <a16:creationId xmlns:a16="http://schemas.microsoft.com/office/drawing/2014/main" id="{CF2171D6-0D34-2204-DB94-25EB1C68ADE7}"/>
                </a:ext>
              </a:extLst>
            </p:cNvPr>
            <p:cNvSpPr>
              <a:spLocks/>
            </p:cNvSpPr>
            <p:nvPr/>
          </p:nvSpPr>
          <p:spPr bwMode="auto">
            <a:xfrm>
              <a:off x="4949" y="2994"/>
              <a:ext cx="29" cy="55"/>
            </a:xfrm>
            <a:custGeom>
              <a:avLst/>
              <a:gdLst>
                <a:gd name="T0" fmla="*/ 17 w 14"/>
                <a:gd name="T1" fmla="*/ 0 h 25"/>
                <a:gd name="T2" fmla="*/ 81 w 14"/>
                <a:gd name="T3" fmla="*/ 141 h 25"/>
                <a:gd name="T4" fmla="*/ 124 w 14"/>
                <a:gd name="T5" fmla="*/ 266 h 25"/>
                <a:gd name="T6" fmla="*/ 0 60000 65536"/>
                <a:gd name="T7" fmla="*/ 0 60000 65536"/>
                <a:gd name="T8" fmla="*/ 0 60000 65536"/>
              </a:gdLst>
              <a:ahLst/>
              <a:cxnLst>
                <a:cxn ang="T6">
                  <a:pos x="T0" y="T1"/>
                </a:cxn>
                <a:cxn ang="T7">
                  <a:pos x="T2" y="T3"/>
                </a:cxn>
                <a:cxn ang="T8">
                  <a:pos x="T4" y="T5"/>
                </a:cxn>
              </a:cxnLst>
              <a:rect l="0" t="0" r="r" b="b"/>
              <a:pathLst>
                <a:path w="14" h="25">
                  <a:moveTo>
                    <a:pt x="2" y="0"/>
                  </a:moveTo>
                  <a:cubicBezTo>
                    <a:pt x="0" y="5"/>
                    <a:pt x="6" y="10"/>
                    <a:pt x="9" y="13"/>
                  </a:cubicBezTo>
                  <a:cubicBezTo>
                    <a:pt x="11" y="17"/>
                    <a:pt x="12" y="22"/>
                    <a:pt x="14"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1" name="Freeform 2481">
              <a:extLst>
                <a:ext uri="{FF2B5EF4-FFF2-40B4-BE49-F238E27FC236}">
                  <a16:creationId xmlns:a16="http://schemas.microsoft.com/office/drawing/2014/main" id="{5F6E354E-F09D-8145-D263-E0368D26DCDD}"/>
                </a:ext>
              </a:extLst>
            </p:cNvPr>
            <p:cNvSpPr>
              <a:spLocks/>
            </p:cNvSpPr>
            <p:nvPr/>
          </p:nvSpPr>
          <p:spPr bwMode="auto">
            <a:xfrm>
              <a:off x="4761" y="2631"/>
              <a:ext cx="47" cy="94"/>
            </a:xfrm>
            <a:custGeom>
              <a:avLst/>
              <a:gdLst>
                <a:gd name="T0" fmla="*/ 0 w 23"/>
                <a:gd name="T1" fmla="*/ 0 h 43"/>
                <a:gd name="T2" fmla="*/ 33 w 23"/>
                <a:gd name="T3" fmla="*/ 96 h 43"/>
                <a:gd name="T4" fmla="*/ 41 w 23"/>
                <a:gd name="T5" fmla="*/ 157 h 43"/>
                <a:gd name="T6" fmla="*/ 84 w 23"/>
                <a:gd name="T7" fmla="*/ 249 h 43"/>
                <a:gd name="T8" fmla="*/ 196 w 23"/>
                <a:gd name="T9" fmla="*/ 448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3">
                  <a:moveTo>
                    <a:pt x="0" y="0"/>
                  </a:moveTo>
                  <a:cubicBezTo>
                    <a:pt x="1" y="3"/>
                    <a:pt x="3" y="6"/>
                    <a:pt x="4" y="9"/>
                  </a:cubicBezTo>
                  <a:cubicBezTo>
                    <a:pt x="4" y="11"/>
                    <a:pt x="4" y="13"/>
                    <a:pt x="5" y="15"/>
                  </a:cubicBezTo>
                  <a:cubicBezTo>
                    <a:pt x="6" y="18"/>
                    <a:pt x="9" y="21"/>
                    <a:pt x="10" y="24"/>
                  </a:cubicBezTo>
                  <a:cubicBezTo>
                    <a:pt x="13" y="32"/>
                    <a:pt x="16" y="38"/>
                    <a:pt x="23"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2" name="Freeform 2482">
              <a:extLst>
                <a:ext uri="{FF2B5EF4-FFF2-40B4-BE49-F238E27FC236}">
                  <a16:creationId xmlns:a16="http://schemas.microsoft.com/office/drawing/2014/main" id="{8448BB58-CD91-4111-256D-4F150E694F7A}"/>
                </a:ext>
              </a:extLst>
            </p:cNvPr>
            <p:cNvSpPr>
              <a:spLocks/>
            </p:cNvSpPr>
            <p:nvPr/>
          </p:nvSpPr>
          <p:spPr bwMode="auto">
            <a:xfrm>
              <a:off x="4824" y="2751"/>
              <a:ext cx="27" cy="55"/>
            </a:xfrm>
            <a:custGeom>
              <a:avLst/>
              <a:gdLst>
                <a:gd name="T0" fmla="*/ 0 w 13"/>
                <a:gd name="T1" fmla="*/ 0 h 25"/>
                <a:gd name="T2" fmla="*/ 73 w 13"/>
                <a:gd name="T3" fmla="*/ 141 h 25"/>
                <a:gd name="T4" fmla="*/ 116 w 13"/>
                <a:gd name="T5" fmla="*/ 266 h 25"/>
                <a:gd name="T6" fmla="*/ 0 60000 65536"/>
                <a:gd name="T7" fmla="*/ 0 60000 65536"/>
                <a:gd name="T8" fmla="*/ 0 60000 65536"/>
              </a:gdLst>
              <a:ahLst/>
              <a:cxnLst>
                <a:cxn ang="T6">
                  <a:pos x="T0" y="T1"/>
                </a:cxn>
                <a:cxn ang="T7">
                  <a:pos x="T2" y="T3"/>
                </a:cxn>
                <a:cxn ang="T8">
                  <a:pos x="T4" y="T5"/>
                </a:cxn>
              </a:cxnLst>
              <a:rect l="0" t="0" r="r" b="b"/>
              <a:pathLst>
                <a:path w="13" h="25">
                  <a:moveTo>
                    <a:pt x="0" y="0"/>
                  </a:moveTo>
                  <a:cubicBezTo>
                    <a:pt x="3" y="4"/>
                    <a:pt x="5" y="9"/>
                    <a:pt x="8" y="13"/>
                  </a:cubicBezTo>
                  <a:cubicBezTo>
                    <a:pt x="10" y="17"/>
                    <a:pt x="10" y="23"/>
                    <a:pt x="13"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3" name="Freeform 2483">
              <a:extLst>
                <a:ext uri="{FF2B5EF4-FFF2-40B4-BE49-F238E27FC236}">
                  <a16:creationId xmlns:a16="http://schemas.microsoft.com/office/drawing/2014/main" id="{CCB955E1-9C96-39FB-836E-0C0CBB9CCFDF}"/>
                </a:ext>
              </a:extLst>
            </p:cNvPr>
            <p:cNvSpPr>
              <a:spLocks/>
            </p:cNvSpPr>
            <p:nvPr/>
          </p:nvSpPr>
          <p:spPr bwMode="auto">
            <a:xfrm>
              <a:off x="4851" y="2804"/>
              <a:ext cx="41" cy="68"/>
            </a:xfrm>
            <a:custGeom>
              <a:avLst/>
              <a:gdLst>
                <a:gd name="T0" fmla="*/ 0 w 20"/>
                <a:gd name="T1" fmla="*/ 0 h 31"/>
                <a:gd name="T2" fmla="*/ 68 w 20"/>
                <a:gd name="T3" fmla="*/ 105 h 31"/>
                <a:gd name="T4" fmla="*/ 113 w 20"/>
                <a:gd name="T5" fmla="*/ 202 h 31"/>
                <a:gd name="T6" fmla="*/ 148 w 20"/>
                <a:gd name="T7" fmla="*/ 274 h 31"/>
                <a:gd name="T8" fmla="*/ 172 w 20"/>
                <a:gd name="T9" fmla="*/ 327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31">
                  <a:moveTo>
                    <a:pt x="0" y="0"/>
                  </a:moveTo>
                  <a:cubicBezTo>
                    <a:pt x="3" y="4"/>
                    <a:pt x="6" y="5"/>
                    <a:pt x="8" y="10"/>
                  </a:cubicBezTo>
                  <a:cubicBezTo>
                    <a:pt x="9" y="13"/>
                    <a:pt x="11" y="16"/>
                    <a:pt x="13" y="19"/>
                  </a:cubicBezTo>
                  <a:cubicBezTo>
                    <a:pt x="14" y="22"/>
                    <a:pt x="15" y="24"/>
                    <a:pt x="17" y="26"/>
                  </a:cubicBezTo>
                  <a:cubicBezTo>
                    <a:pt x="18" y="28"/>
                    <a:pt x="20" y="31"/>
                    <a:pt x="20"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4" name="Freeform 2484">
              <a:extLst>
                <a:ext uri="{FF2B5EF4-FFF2-40B4-BE49-F238E27FC236}">
                  <a16:creationId xmlns:a16="http://schemas.microsoft.com/office/drawing/2014/main" id="{820E6C3F-62A6-6707-A131-9DF765E79FA3}"/>
                </a:ext>
              </a:extLst>
            </p:cNvPr>
            <p:cNvSpPr>
              <a:spLocks/>
            </p:cNvSpPr>
            <p:nvPr/>
          </p:nvSpPr>
          <p:spPr bwMode="auto">
            <a:xfrm>
              <a:off x="4896" y="2876"/>
              <a:ext cx="10" cy="37"/>
            </a:xfrm>
            <a:custGeom>
              <a:avLst/>
              <a:gdLst>
                <a:gd name="T0" fmla="*/ 0 w 5"/>
                <a:gd name="T1" fmla="*/ 0 h 17"/>
                <a:gd name="T2" fmla="*/ 32 w 5"/>
                <a:gd name="T3" fmla="*/ 124 h 17"/>
                <a:gd name="T4" fmla="*/ 40 w 5"/>
                <a:gd name="T5" fmla="*/ 176 h 17"/>
                <a:gd name="T6" fmla="*/ 0 60000 65536"/>
                <a:gd name="T7" fmla="*/ 0 60000 65536"/>
                <a:gd name="T8" fmla="*/ 0 60000 65536"/>
              </a:gdLst>
              <a:ahLst/>
              <a:cxnLst>
                <a:cxn ang="T6">
                  <a:pos x="T0" y="T1"/>
                </a:cxn>
                <a:cxn ang="T7">
                  <a:pos x="T2" y="T3"/>
                </a:cxn>
                <a:cxn ang="T8">
                  <a:pos x="T4" y="T5"/>
                </a:cxn>
              </a:cxnLst>
              <a:rect l="0" t="0" r="r" b="b"/>
              <a:pathLst>
                <a:path w="5" h="17">
                  <a:moveTo>
                    <a:pt x="0" y="0"/>
                  </a:moveTo>
                  <a:cubicBezTo>
                    <a:pt x="2" y="4"/>
                    <a:pt x="3" y="8"/>
                    <a:pt x="4" y="12"/>
                  </a:cubicBezTo>
                  <a:cubicBezTo>
                    <a:pt x="4" y="13"/>
                    <a:pt x="4" y="16"/>
                    <a:pt x="5"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5" name="Freeform 2485">
              <a:extLst>
                <a:ext uri="{FF2B5EF4-FFF2-40B4-BE49-F238E27FC236}">
                  <a16:creationId xmlns:a16="http://schemas.microsoft.com/office/drawing/2014/main" id="{E0B911FD-4CFD-47AB-02AF-D1928C2AFE88}"/>
                </a:ext>
              </a:extLst>
            </p:cNvPr>
            <p:cNvSpPr>
              <a:spLocks/>
            </p:cNvSpPr>
            <p:nvPr/>
          </p:nvSpPr>
          <p:spPr bwMode="auto">
            <a:xfrm>
              <a:off x="4908" y="2913"/>
              <a:ext cx="43" cy="85"/>
            </a:xfrm>
            <a:custGeom>
              <a:avLst/>
              <a:gdLst>
                <a:gd name="T0" fmla="*/ 0 w 21"/>
                <a:gd name="T1" fmla="*/ 0 h 39"/>
                <a:gd name="T2" fmla="*/ 41 w 21"/>
                <a:gd name="T3" fmla="*/ 61 h 39"/>
                <a:gd name="T4" fmla="*/ 76 w 21"/>
                <a:gd name="T5" fmla="*/ 133 h 39"/>
                <a:gd name="T6" fmla="*/ 113 w 21"/>
                <a:gd name="T7" fmla="*/ 218 h 39"/>
                <a:gd name="T8" fmla="*/ 156 w 21"/>
                <a:gd name="T9" fmla="*/ 333 h 39"/>
                <a:gd name="T10" fmla="*/ 180 w 21"/>
                <a:gd name="T11" fmla="*/ 403 h 3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1" h="39">
                  <a:moveTo>
                    <a:pt x="0" y="0"/>
                  </a:moveTo>
                  <a:cubicBezTo>
                    <a:pt x="1" y="3"/>
                    <a:pt x="4" y="4"/>
                    <a:pt x="5" y="6"/>
                  </a:cubicBezTo>
                  <a:cubicBezTo>
                    <a:pt x="7" y="8"/>
                    <a:pt x="8" y="11"/>
                    <a:pt x="9" y="13"/>
                  </a:cubicBezTo>
                  <a:cubicBezTo>
                    <a:pt x="10" y="16"/>
                    <a:pt x="12" y="18"/>
                    <a:pt x="13" y="21"/>
                  </a:cubicBezTo>
                  <a:cubicBezTo>
                    <a:pt x="15" y="25"/>
                    <a:pt x="17" y="28"/>
                    <a:pt x="18" y="32"/>
                  </a:cubicBezTo>
                  <a:cubicBezTo>
                    <a:pt x="19" y="34"/>
                    <a:pt x="19" y="37"/>
                    <a:pt x="21"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6" name="Freeform 2486">
              <a:extLst>
                <a:ext uri="{FF2B5EF4-FFF2-40B4-BE49-F238E27FC236}">
                  <a16:creationId xmlns:a16="http://schemas.microsoft.com/office/drawing/2014/main" id="{1246E691-52CE-E4B6-32B7-F8F745F01345}"/>
                </a:ext>
              </a:extLst>
            </p:cNvPr>
            <p:cNvSpPr>
              <a:spLocks/>
            </p:cNvSpPr>
            <p:nvPr/>
          </p:nvSpPr>
          <p:spPr bwMode="auto">
            <a:xfrm>
              <a:off x="4953" y="2996"/>
              <a:ext cx="27" cy="48"/>
            </a:xfrm>
            <a:custGeom>
              <a:avLst/>
              <a:gdLst>
                <a:gd name="T0" fmla="*/ 0 w 13"/>
                <a:gd name="T1" fmla="*/ 0 h 22"/>
                <a:gd name="T2" fmla="*/ 25 w 13"/>
                <a:gd name="T3" fmla="*/ 61 h 22"/>
                <a:gd name="T4" fmla="*/ 64 w 13"/>
                <a:gd name="T5" fmla="*/ 148 h 22"/>
                <a:gd name="T6" fmla="*/ 116 w 13"/>
                <a:gd name="T7" fmla="*/ 229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22">
                  <a:moveTo>
                    <a:pt x="0" y="0"/>
                  </a:moveTo>
                  <a:cubicBezTo>
                    <a:pt x="0" y="3"/>
                    <a:pt x="2" y="4"/>
                    <a:pt x="3" y="6"/>
                  </a:cubicBezTo>
                  <a:cubicBezTo>
                    <a:pt x="4" y="8"/>
                    <a:pt x="6" y="11"/>
                    <a:pt x="7" y="14"/>
                  </a:cubicBezTo>
                  <a:cubicBezTo>
                    <a:pt x="9" y="17"/>
                    <a:pt x="11" y="19"/>
                    <a:pt x="13"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7" name="Freeform 2487">
              <a:extLst>
                <a:ext uri="{FF2B5EF4-FFF2-40B4-BE49-F238E27FC236}">
                  <a16:creationId xmlns:a16="http://schemas.microsoft.com/office/drawing/2014/main" id="{A5A5164E-333A-FF73-762A-96065062823F}"/>
                </a:ext>
              </a:extLst>
            </p:cNvPr>
            <p:cNvSpPr>
              <a:spLocks/>
            </p:cNvSpPr>
            <p:nvPr/>
          </p:nvSpPr>
          <p:spPr bwMode="auto">
            <a:xfrm>
              <a:off x="4984" y="3053"/>
              <a:ext cx="21" cy="37"/>
            </a:xfrm>
            <a:custGeom>
              <a:avLst/>
              <a:gdLst>
                <a:gd name="T0" fmla="*/ 0 w 10"/>
                <a:gd name="T1" fmla="*/ 0 h 17"/>
                <a:gd name="T2" fmla="*/ 48 w 10"/>
                <a:gd name="T3" fmla="*/ 104 h 17"/>
                <a:gd name="T4" fmla="*/ 67 w 10"/>
                <a:gd name="T5" fmla="*/ 157 h 17"/>
                <a:gd name="T6" fmla="*/ 92 w 10"/>
                <a:gd name="T7" fmla="*/ 176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17">
                  <a:moveTo>
                    <a:pt x="0" y="0"/>
                  </a:moveTo>
                  <a:cubicBezTo>
                    <a:pt x="2" y="3"/>
                    <a:pt x="4" y="7"/>
                    <a:pt x="5" y="10"/>
                  </a:cubicBezTo>
                  <a:cubicBezTo>
                    <a:pt x="6" y="12"/>
                    <a:pt x="6" y="14"/>
                    <a:pt x="7" y="15"/>
                  </a:cubicBezTo>
                  <a:cubicBezTo>
                    <a:pt x="8" y="16"/>
                    <a:pt x="9" y="16"/>
                    <a:pt x="1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8" name="Freeform 2488">
              <a:extLst>
                <a:ext uri="{FF2B5EF4-FFF2-40B4-BE49-F238E27FC236}">
                  <a16:creationId xmlns:a16="http://schemas.microsoft.com/office/drawing/2014/main" id="{A9EBED97-6FA3-4C28-710C-DF097770BC7D}"/>
                </a:ext>
              </a:extLst>
            </p:cNvPr>
            <p:cNvSpPr>
              <a:spLocks/>
            </p:cNvSpPr>
            <p:nvPr/>
          </p:nvSpPr>
          <p:spPr bwMode="auto">
            <a:xfrm>
              <a:off x="5005" y="3090"/>
              <a:ext cx="24" cy="33"/>
            </a:xfrm>
            <a:custGeom>
              <a:avLst/>
              <a:gdLst>
                <a:gd name="T0" fmla="*/ 0 w 12"/>
                <a:gd name="T1" fmla="*/ 0 h 15"/>
                <a:gd name="T2" fmla="*/ 64 w 12"/>
                <a:gd name="T3" fmla="*/ 106 h 15"/>
                <a:gd name="T4" fmla="*/ 96 w 12"/>
                <a:gd name="T5" fmla="*/ 161 h 15"/>
                <a:gd name="T6" fmla="*/ 0 60000 65536"/>
                <a:gd name="T7" fmla="*/ 0 60000 65536"/>
                <a:gd name="T8" fmla="*/ 0 60000 65536"/>
              </a:gdLst>
              <a:ahLst/>
              <a:cxnLst>
                <a:cxn ang="T6">
                  <a:pos x="T0" y="T1"/>
                </a:cxn>
                <a:cxn ang="T7">
                  <a:pos x="T2" y="T3"/>
                </a:cxn>
                <a:cxn ang="T8">
                  <a:pos x="T4" y="T5"/>
                </a:cxn>
              </a:cxnLst>
              <a:rect l="0" t="0" r="r" b="b"/>
              <a:pathLst>
                <a:path w="12" h="15">
                  <a:moveTo>
                    <a:pt x="0" y="0"/>
                  </a:moveTo>
                  <a:cubicBezTo>
                    <a:pt x="2" y="5"/>
                    <a:pt x="4" y="7"/>
                    <a:pt x="8" y="10"/>
                  </a:cubicBezTo>
                  <a:cubicBezTo>
                    <a:pt x="9" y="12"/>
                    <a:pt x="10" y="15"/>
                    <a:pt x="12"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499" name="Freeform 2489">
              <a:extLst>
                <a:ext uri="{FF2B5EF4-FFF2-40B4-BE49-F238E27FC236}">
                  <a16:creationId xmlns:a16="http://schemas.microsoft.com/office/drawing/2014/main" id="{A379BA3C-18BB-2D25-81E9-46085FFD6023}"/>
                </a:ext>
              </a:extLst>
            </p:cNvPr>
            <p:cNvSpPr>
              <a:spLocks/>
            </p:cNvSpPr>
            <p:nvPr/>
          </p:nvSpPr>
          <p:spPr bwMode="auto">
            <a:xfrm>
              <a:off x="5029" y="3127"/>
              <a:ext cx="17" cy="29"/>
            </a:xfrm>
            <a:custGeom>
              <a:avLst/>
              <a:gdLst>
                <a:gd name="T0" fmla="*/ 0 w 8"/>
                <a:gd name="T1" fmla="*/ 0 h 13"/>
                <a:gd name="T2" fmla="*/ 77 w 8"/>
                <a:gd name="T3" fmla="*/ 145 h 13"/>
                <a:gd name="T4" fmla="*/ 0 60000 65536"/>
                <a:gd name="T5" fmla="*/ 0 60000 65536"/>
              </a:gdLst>
              <a:ahLst/>
              <a:cxnLst>
                <a:cxn ang="T4">
                  <a:pos x="T0" y="T1"/>
                </a:cxn>
                <a:cxn ang="T5">
                  <a:pos x="T2" y="T3"/>
                </a:cxn>
              </a:cxnLst>
              <a:rect l="0" t="0" r="r" b="b"/>
              <a:pathLst>
                <a:path w="8" h="13">
                  <a:moveTo>
                    <a:pt x="0" y="0"/>
                  </a:moveTo>
                  <a:cubicBezTo>
                    <a:pt x="2" y="4"/>
                    <a:pt x="5" y="10"/>
                    <a:pt x="8"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0" name="Freeform 2490">
              <a:extLst>
                <a:ext uri="{FF2B5EF4-FFF2-40B4-BE49-F238E27FC236}">
                  <a16:creationId xmlns:a16="http://schemas.microsoft.com/office/drawing/2014/main" id="{8CE106A0-EBDB-31FB-BC45-7C08553BB750}"/>
                </a:ext>
              </a:extLst>
            </p:cNvPr>
            <p:cNvSpPr>
              <a:spLocks/>
            </p:cNvSpPr>
            <p:nvPr/>
          </p:nvSpPr>
          <p:spPr bwMode="auto">
            <a:xfrm>
              <a:off x="5048" y="3158"/>
              <a:ext cx="49" cy="85"/>
            </a:xfrm>
            <a:custGeom>
              <a:avLst/>
              <a:gdLst>
                <a:gd name="T0" fmla="*/ 0 w 24"/>
                <a:gd name="T1" fmla="*/ 0 h 39"/>
                <a:gd name="T2" fmla="*/ 67 w 24"/>
                <a:gd name="T3" fmla="*/ 148 h 39"/>
                <a:gd name="T4" fmla="*/ 137 w 24"/>
                <a:gd name="T5" fmla="*/ 238 h 39"/>
                <a:gd name="T6" fmla="*/ 180 w 24"/>
                <a:gd name="T7" fmla="*/ 323 h 39"/>
                <a:gd name="T8" fmla="*/ 204 w 24"/>
                <a:gd name="T9" fmla="*/ 403 h 3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39">
                  <a:moveTo>
                    <a:pt x="0" y="0"/>
                  </a:moveTo>
                  <a:cubicBezTo>
                    <a:pt x="3" y="5"/>
                    <a:pt x="4" y="10"/>
                    <a:pt x="8" y="14"/>
                  </a:cubicBezTo>
                  <a:cubicBezTo>
                    <a:pt x="11" y="17"/>
                    <a:pt x="14" y="19"/>
                    <a:pt x="16" y="23"/>
                  </a:cubicBezTo>
                  <a:cubicBezTo>
                    <a:pt x="17" y="26"/>
                    <a:pt x="19" y="28"/>
                    <a:pt x="21" y="31"/>
                  </a:cubicBezTo>
                  <a:cubicBezTo>
                    <a:pt x="22" y="34"/>
                    <a:pt x="23" y="37"/>
                    <a:pt x="24"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1" name="Freeform 2491">
              <a:extLst>
                <a:ext uri="{FF2B5EF4-FFF2-40B4-BE49-F238E27FC236}">
                  <a16:creationId xmlns:a16="http://schemas.microsoft.com/office/drawing/2014/main" id="{E793CAC2-3E0E-1946-673C-8585507F7C7D}"/>
                </a:ext>
              </a:extLst>
            </p:cNvPr>
            <p:cNvSpPr>
              <a:spLocks/>
            </p:cNvSpPr>
            <p:nvPr/>
          </p:nvSpPr>
          <p:spPr bwMode="auto">
            <a:xfrm>
              <a:off x="4736" y="2598"/>
              <a:ext cx="21" cy="31"/>
            </a:xfrm>
            <a:custGeom>
              <a:avLst/>
              <a:gdLst>
                <a:gd name="T0" fmla="*/ 0 w 10"/>
                <a:gd name="T1" fmla="*/ 0 h 14"/>
                <a:gd name="T2" fmla="*/ 92 w 10"/>
                <a:gd name="T3" fmla="*/ 153 h 14"/>
                <a:gd name="T4" fmla="*/ 0 60000 65536"/>
                <a:gd name="T5" fmla="*/ 0 60000 65536"/>
              </a:gdLst>
              <a:ahLst/>
              <a:cxnLst>
                <a:cxn ang="T4">
                  <a:pos x="T0" y="T1"/>
                </a:cxn>
                <a:cxn ang="T5">
                  <a:pos x="T2" y="T3"/>
                </a:cxn>
              </a:cxnLst>
              <a:rect l="0" t="0" r="r" b="b"/>
              <a:pathLst>
                <a:path w="10" h="14">
                  <a:moveTo>
                    <a:pt x="0" y="0"/>
                  </a:moveTo>
                  <a:cubicBezTo>
                    <a:pt x="3" y="4"/>
                    <a:pt x="8" y="9"/>
                    <a:pt x="1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2" name="Freeform 2492">
              <a:extLst>
                <a:ext uri="{FF2B5EF4-FFF2-40B4-BE49-F238E27FC236}">
                  <a16:creationId xmlns:a16="http://schemas.microsoft.com/office/drawing/2014/main" id="{B291E27E-DE54-F78F-32CC-996C30F126C6}"/>
                </a:ext>
              </a:extLst>
            </p:cNvPr>
            <p:cNvSpPr>
              <a:spLocks/>
            </p:cNvSpPr>
            <p:nvPr/>
          </p:nvSpPr>
          <p:spPr bwMode="auto">
            <a:xfrm>
              <a:off x="4716" y="2554"/>
              <a:ext cx="20" cy="44"/>
            </a:xfrm>
            <a:custGeom>
              <a:avLst/>
              <a:gdLst>
                <a:gd name="T0" fmla="*/ 0 w 10"/>
                <a:gd name="T1" fmla="*/ 0 h 20"/>
                <a:gd name="T2" fmla="*/ 48 w 10"/>
                <a:gd name="T3" fmla="*/ 125 h 20"/>
                <a:gd name="T4" fmla="*/ 80 w 10"/>
                <a:gd name="T5" fmla="*/ 213 h 20"/>
                <a:gd name="T6" fmla="*/ 0 60000 65536"/>
                <a:gd name="T7" fmla="*/ 0 60000 65536"/>
                <a:gd name="T8" fmla="*/ 0 60000 65536"/>
              </a:gdLst>
              <a:ahLst/>
              <a:cxnLst>
                <a:cxn ang="T6">
                  <a:pos x="T0" y="T1"/>
                </a:cxn>
                <a:cxn ang="T7">
                  <a:pos x="T2" y="T3"/>
                </a:cxn>
                <a:cxn ang="T8">
                  <a:pos x="T4" y="T5"/>
                </a:cxn>
              </a:cxnLst>
              <a:rect l="0" t="0" r="r" b="b"/>
              <a:pathLst>
                <a:path w="10" h="20">
                  <a:moveTo>
                    <a:pt x="0" y="0"/>
                  </a:moveTo>
                  <a:cubicBezTo>
                    <a:pt x="1" y="4"/>
                    <a:pt x="4" y="8"/>
                    <a:pt x="6" y="12"/>
                  </a:cubicBezTo>
                  <a:cubicBezTo>
                    <a:pt x="7" y="15"/>
                    <a:pt x="8" y="18"/>
                    <a:pt x="1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3" name="Freeform 2493">
              <a:extLst>
                <a:ext uri="{FF2B5EF4-FFF2-40B4-BE49-F238E27FC236}">
                  <a16:creationId xmlns:a16="http://schemas.microsoft.com/office/drawing/2014/main" id="{C5F1B5EE-A7EE-251A-58AA-D9EDDE088C6C}"/>
                </a:ext>
              </a:extLst>
            </p:cNvPr>
            <p:cNvSpPr>
              <a:spLocks/>
            </p:cNvSpPr>
            <p:nvPr/>
          </p:nvSpPr>
          <p:spPr bwMode="auto">
            <a:xfrm>
              <a:off x="4689" y="2502"/>
              <a:ext cx="27" cy="48"/>
            </a:xfrm>
            <a:custGeom>
              <a:avLst/>
              <a:gdLst>
                <a:gd name="T0" fmla="*/ 0 w 13"/>
                <a:gd name="T1" fmla="*/ 0 h 22"/>
                <a:gd name="T2" fmla="*/ 81 w 13"/>
                <a:gd name="T3" fmla="*/ 133 h 22"/>
                <a:gd name="T4" fmla="*/ 116 w 13"/>
                <a:gd name="T5" fmla="*/ 229 h 22"/>
                <a:gd name="T6" fmla="*/ 0 60000 65536"/>
                <a:gd name="T7" fmla="*/ 0 60000 65536"/>
                <a:gd name="T8" fmla="*/ 0 60000 65536"/>
              </a:gdLst>
              <a:ahLst/>
              <a:cxnLst>
                <a:cxn ang="T6">
                  <a:pos x="T0" y="T1"/>
                </a:cxn>
                <a:cxn ang="T7">
                  <a:pos x="T2" y="T3"/>
                </a:cxn>
                <a:cxn ang="T8">
                  <a:pos x="T4" y="T5"/>
                </a:cxn>
              </a:cxnLst>
              <a:rect l="0" t="0" r="r" b="b"/>
              <a:pathLst>
                <a:path w="13" h="22">
                  <a:moveTo>
                    <a:pt x="0" y="0"/>
                  </a:moveTo>
                  <a:cubicBezTo>
                    <a:pt x="3" y="4"/>
                    <a:pt x="6" y="8"/>
                    <a:pt x="9" y="13"/>
                  </a:cubicBezTo>
                  <a:cubicBezTo>
                    <a:pt x="11" y="16"/>
                    <a:pt x="11" y="20"/>
                    <a:pt x="13"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4" name="Freeform 2494">
              <a:extLst>
                <a:ext uri="{FF2B5EF4-FFF2-40B4-BE49-F238E27FC236}">
                  <a16:creationId xmlns:a16="http://schemas.microsoft.com/office/drawing/2014/main" id="{3A97899A-A8AF-A82C-940E-F6994B11D257}"/>
                </a:ext>
              </a:extLst>
            </p:cNvPr>
            <p:cNvSpPr>
              <a:spLocks/>
            </p:cNvSpPr>
            <p:nvPr/>
          </p:nvSpPr>
          <p:spPr bwMode="auto">
            <a:xfrm>
              <a:off x="4646" y="2425"/>
              <a:ext cx="41" cy="75"/>
            </a:xfrm>
            <a:custGeom>
              <a:avLst/>
              <a:gdLst>
                <a:gd name="T0" fmla="*/ 0 w 20"/>
                <a:gd name="T1" fmla="*/ 0 h 34"/>
                <a:gd name="T2" fmla="*/ 96 w 20"/>
                <a:gd name="T3" fmla="*/ 214 h 34"/>
                <a:gd name="T4" fmla="*/ 121 w 20"/>
                <a:gd name="T5" fmla="*/ 302 h 34"/>
                <a:gd name="T6" fmla="*/ 172 w 20"/>
                <a:gd name="T7" fmla="*/ 364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0" h="34">
                  <a:moveTo>
                    <a:pt x="0" y="0"/>
                  </a:moveTo>
                  <a:cubicBezTo>
                    <a:pt x="5" y="6"/>
                    <a:pt x="8" y="13"/>
                    <a:pt x="11" y="20"/>
                  </a:cubicBezTo>
                  <a:cubicBezTo>
                    <a:pt x="12" y="22"/>
                    <a:pt x="13" y="25"/>
                    <a:pt x="14" y="28"/>
                  </a:cubicBezTo>
                  <a:cubicBezTo>
                    <a:pt x="16" y="31"/>
                    <a:pt x="18" y="32"/>
                    <a:pt x="20" y="3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5" name="Freeform 2495">
              <a:extLst>
                <a:ext uri="{FF2B5EF4-FFF2-40B4-BE49-F238E27FC236}">
                  <a16:creationId xmlns:a16="http://schemas.microsoft.com/office/drawing/2014/main" id="{E66CC5E8-B92D-4DC6-52BF-CC70445155EF}"/>
                </a:ext>
              </a:extLst>
            </p:cNvPr>
            <p:cNvSpPr>
              <a:spLocks/>
            </p:cNvSpPr>
            <p:nvPr/>
          </p:nvSpPr>
          <p:spPr bwMode="auto">
            <a:xfrm>
              <a:off x="4568" y="2266"/>
              <a:ext cx="76" cy="155"/>
            </a:xfrm>
            <a:custGeom>
              <a:avLst/>
              <a:gdLst>
                <a:gd name="T0" fmla="*/ 0 w 37"/>
                <a:gd name="T1" fmla="*/ 0 h 71"/>
                <a:gd name="T2" fmla="*/ 105 w 37"/>
                <a:gd name="T3" fmla="*/ 229 h 71"/>
                <a:gd name="T4" fmla="*/ 173 w 37"/>
                <a:gd name="T5" fmla="*/ 439 h 71"/>
                <a:gd name="T6" fmla="*/ 232 w 37"/>
                <a:gd name="T7" fmla="*/ 563 h 71"/>
                <a:gd name="T8" fmla="*/ 320 w 37"/>
                <a:gd name="T9" fmla="*/ 738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71">
                  <a:moveTo>
                    <a:pt x="0" y="0"/>
                  </a:moveTo>
                  <a:cubicBezTo>
                    <a:pt x="5" y="7"/>
                    <a:pt x="9" y="14"/>
                    <a:pt x="12" y="22"/>
                  </a:cubicBezTo>
                  <a:cubicBezTo>
                    <a:pt x="16" y="28"/>
                    <a:pt x="17" y="35"/>
                    <a:pt x="20" y="42"/>
                  </a:cubicBezTo>
                  <a:cubicBezTo>
                    <a:pt x="22" y="47"/>
                    <a:pt x="24" y="50"/>
                    <a:pt x="27" y="54"/>
                  </a:cubicBezTo>
                  <a:cubicBezTo>
                    <a:pt x="31" y="59"/>
                    <a:pt x="35" y="65"/>
                    <a:pt x="37" y="7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6" name="Freeform 2496">
              <a:extLst>
                <a:ext uri="{FF2B5EF4-FFF2-40B4-BE49-F238E27FC236}">
                  <a16:creationId xmlns:a16="http://schemas.microsoft.com/office/drawing/2014/main" id="{129F9E4C-A75B-9A6F-2239-DF6094E1C9C1}"/>
                </a:ext>
              </a:extLst>
            </p:cNvPr>
            <p:cNvSpPr>
              <a:spLocks/>
            </p:cNvSpPr>
            <p:nvPr/>
          </p:nvSpPr>
          <p:spPr bwMode="auto">
            <a:xfrm>
              <a:off x="4609" y="2358"/>
              <a:ext cx="10" cy="2"/>
            </a:xfrm>
            <a:custGeom>
              <a:avLst/>
              <a:gdLst>
                <a:gd name="T0" fmla="*/ 0 w 5"/>
                <a:gd name="T1" fmla="*/ 8 h 1"/>
                <a:gd name="T2" fmla="*/ 40 w 5"/>
                <a:gd name="T3" fmla="*/ 0 h 1"/>
                <a:gd name="T4" fmla="*/ 0 60000 65536"/>
                <a:gd name="T5" fmla="*/ 0 60000 65536"/>
              </a:gdLst>
              <a:ahLst/>
              <a:cxnLst>
                <a:cxn ang="T4">
                  <a:pos x="T0" y="T1"/>
                </a:cxn>
                <a:cxn ang="T5">
                  <a:pos x="T2" y="T3"/>
                </a:cxn>
              </a:cxnLst>
              <a:rect l="0" t="0" r="r" b="b"/>
              <a:pathLst>
                <a:path w="5" h="1">
                  <a:moveTo>
                    <a:pt x="0" y="1"/>
                  </a:moveTo>
                  <a:cubicBezTo>
                    <a:pt x="2" y="1"/>
                    <a:pt x="3" y="1"/>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7" name="Freeform 2497">
              <a:extLst>
                <a:ext uri="{FF2B5EF4-FFF2-40B4-BE49-F238E27FC236}">
                  <a16:creationId xmlns:a16="http://schemas.microsoft.com/office/drawing/2014/main" id="{57DC791E-015F-9BF5-8965-2F8AEBF9E251}"/>
                </a:ext>
              </a:extLst>
            </p:cNvPr>
            <p:cNvSpPr>
              <a:spLocks/>
            </p:cNvSpPr>
            <p:nvPr/>
          </p:nvSpPr>
          <p:spPr bwMode="auto">
            <a:xfrm>
              <a:off x="4574" y="2272"/>
              <a:ext cx="6" cy="3"/>
            </a:xfrm>
            <a:custGeom>
              <a:avLst/>
              <a:gdLst>
                <a:gd name="T0" fmla="*/ 0 w 3"/>
                <a:gd name="T1" fmla="*/ 27 h 1"/>
                <a:gd name="T2" fmla="*/ 24 w 3"/>
                <a:gd name="T3" fmla="*/ 0 h 1"/>
                <a:gd name="T4" fmla="*/ 0 60000 65536"/>
                <a:gd name="T5" fmla="*/ 0 60000 65536"/>
              </a:gdLst>
              <a:ahLst/>
              <a:cxnLst>
                <a:cxn ang="T4">
                  <a:pos x="T0" y="T1"/>
                </a:cxn>
                <a:cxn ang="T5">
                  <a:pos x="T2" y="T3"/>
                </a:cxn>
              </a:cxnLst>
              <a:rect l="0" t="0" r="r" b="b"/>
              <a:pathLst>
                <a:path w="3" h="1">
                  <a:moveTo>
                    <a:pt x="0" y="1"/>
                  </a:moveTo>
                  <a:cubicBezTo>
                    <a:pt x="1" y="1"/>
                    <a:pt x="2" y="0"/>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8" name="Freeform 2498">
              <a:extLst>
                <a:ext uri="{FF2B5EF4-FFF2-40B4-BE49-F238E27FC236}">
                  <a16:creationId xmlns:a16="http://schemas.microsoft.com/office/drawing/2014/main" id="{63250933-07A4-A864-6C4B-CC534F7FD855}"/>
                </a:ext>
              </a:extLst>
            </p:cNvPr>
            <p:cNvSpPr>
              <a:spLocks/>
            </p:cNvSpPr>
            <p:nvPr/>
          </p:nvSpPr>
          <p:spPr bwMode="auto">
            <a:xfrm>
              <a:off x="4537" y="2189"/>
              <a:ext cx="29" cy="77"/>
            </a:xfrm>
            <a:custGeom>
              <a:avLst/>
              <a:gdLst>
                <a:gd name="T0" fmla="*/ 0 w 14"/>
                <a:gd name="T1" fmla="*/ 0 h 35"/>
                <a:gd name="T2" fmla="*/ 81 w 14"/>
                <a:gd name="T3" fmla="*/ 213 h 35"/>
                <a:gd name="T4" fmla="*/ 124 w 14"/>
                <a:gd name="T5" fmla="*/ 372 h 35"/>
                <a:gd name="T6" fmla="*/ 0 60000 65536"/>
                <a:gd name="T7" fmla="*/ 0 60000 65536"/>
                <a:gd name="T8" fmla="*/ 0 60000 65536"/>
              </a:gdLst>
              <a:ahLst/>
              <a:cxnLst>
                <a:cxn ang="T6">
                  <a:pos x="T0" y="T1"/>
                </a:cxn>
                <a:cxn ang="T7">
                  <a:pos x="T2" y="T3"/>
                </a:cxn>
                <a:cxn ang="T8">
                  <a:pos x="T4" y="T5"/>
                </a:cxn>
              </a:cxnLst>
              <a:rect l="0" t="0" r="r" b="b"/>
              <a:pathLst>
                <a:path w="14" h="35">
                  <a:moveTo>
                    <a:pt x="0" y="0"/>
                  </a:moveTo>
                  <a:cubicBezTo>
                    <a:pt x="3" y="7"/>
                    <a:pt x="6" y="13"/>
                    <a:pt x="9" y="20"/>
                  </a:cubicBezTo>
                  <a:cubicBezTo>
                    <a:pt x="11" y="25"/>
                    <a:pt x="12" y="31"/>
                    <a:pt x="14"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09" name="Freeform 2499">
              <a:extLst>
                <a:ext uri="{FF2B5EF4-FFF2-40B4-BE49-F238E27FC236}">
                  <a16:creationId xmlns:a16="http://schemas.microsoft.com/office/drawing/2014/main" id="{65A7B63B-3116-CA8E-211E-934226CEBA8C}"/>
                </a:ext>
              </a:extLst>
            </p:cNvPr>
            <p:cNvSpPr>
              <a:spLocks/>
            </p:cNvSpPr>
            <p:nvPr/>
          </p:nvSpPr>
          <p:spPr bwMode="auto">
            <a:xfrm>
              <a:off x="4488" y="2078"/>
              <a:ext cx="51" cy="114"/>
            </a:xfrm>
            <a:custGeom>
              <a:avLst/>
              <a:gdLst>
                <a:gd name="T0" fmla="*/ 0 w 25"/>
                <a:gd name="T1" fmla="*/ 0 h 52"/>
                <a:gd name="T2" fmla="*/ 112 w 25"/>
                <a:gd name="T3" fmla="*/ 335 h 52"/>
                <a:gd name="T4" fmla="*/ 145 w 25"/>
                <a:gd name="T5" fmla="*/ 460 h 52"/>
                <a:gd name="T6" fmla="*/ 188 w 25"/>
                <a:gd name="T7" fmla="*/ 495 h 52"/>
                <a:gd name="T8" fmla="*/ 212 w 25"/>
                <a:gd name="T9" fmla="*/ 548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52">
                  <a:moveTo>
                    <a:pt x="0" y="0"/>
                  </a:moveTo>
                  <a:cubicBezTo>
                    <a:pt x="5" y="10"/>
                    <a:pt x="11" y="21"/>
                    <a:pt x="13" y="32"/>
                  </a:cubicBezTo>
                  <a:cubicBezTo>
                    <a:pt x="14" y="36"/>
                    <a:pt x="14" y="41"/>
                    <a:pt x="17" y="44"/>
                  </a:cubicBezTo>
                  <a:cubicBezTo>
                    <a:pt x="18" y="45"/>
                    <a:pt x="21" y="45"/>
                    <a:pt x="22" y="47"/>
                  </a:cubicBezTo>
                  <a:cubicBezTo>
                    <a:pt x="23" y="48"/>
                    <a:pt x="24" y="51"/>
                    <a:pt x="25" y="5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2510" name="Freeform 2500">
              <a:extLst>
                <a:ext uri="{FF2B5EF4-FFF2-40B4-BE49-F238E27FC236}">
                  <a16:creationId xmlns:a16="http://schemas.microsoft.com/office/drawing/2014/main" id="{19C65F36-BB9B-FCA2-F1C6-FC5B5CC690C2}"/>
                </a:ext>
              </a:extLst>
            </p:cNvPr>
            <p:cNvSpPr>
              <a:spLocks/>
            </p:cNvSpPr>
            <p:nvPr/>
          </p:nvSpPr>
          <p:spPr bwMode="auto">
            <a:xfrm>
              <a:off x="4060" y="1654"/>
              <a:ext cx="22" cy="11"/>
            </a:xfrm>
            <a:custGeom>
              <a:avLst/>
              <a:gdLst>
                <a:gd name="T0" fmla="*/ 32 w 11"/>
                <a:gd name="T1" fmla="*/ 0 h 5"/>
                <a:gd name="T2" fmla="*/ 32 w 11"/>
                <a:gd name="T3" fmla="*/ 44 h 5"/>
                <a:gd name="T4" fmla="*/ 56 w 11"/>
                <a:gd name="T5" fmla="*/ 0 h 5"/>
                <a:gd name="T6" fmla="*/ 0 60000 65536"/>
                <a:gd name="T7" fmla="*/ 0 60000 65536"/>
                <a:gd name="T8" fmla="*/ 0 60000 65536"/>
              </a:gdLst>
              <a:ahLst/>
              <a:cxnLst>
                <a:cxn ang="T6">
                  <a:pos x="T0" y="T1"/>
                </a:cxn>
                <a:cxn ang="T7">
                  <a:pos x="T2" y="T3"/>
                </a:cxn>
                <a:cxn ang="T8">
                  <a:pos x="T4" y="T5"/>
                </a:cxn>
              </a:cxnLst>
              <a:rect l="0" t="0" r="r" b="b"/>
              <a:pathLst>
                <a:path w="11" h="5">
                  <a:moveTo>
                    <a:pt x="4" y="0"/>
                  </a:moveTo>
                  <a:cubicBezTo>
                    <a:pt x="0" y="0"/>
                    <a:pt x="1" y="3"/>
                    <a:pt x="4" y="4"/>
                  </a:cubicBezTo>
                  <a:cubicBezTo>
                    <a:pt x="7" y="5"/>
                    <a:pt x="11" y="3"/>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1" name="Freeform 2501">
              <a:extLst>
                <a:ext uri="{FF2B5EF4-FFF2-40B4-BE49-F238E27FC236}">
                  <a16:creationId xmlns:a16="http://schemas.microsoft.com/office/drawing/2014/main" id="{1E62BC0B-4D23-BE80-7A94-80376F5FD984}"/>
                </a:ext>
              </a:extLst>
            </p:cNvPr>
            <p:cNvSpPr>
              <a:spLocks/>
            </p:cNvSpPr>
            <p:nvPr/>
          </p:nvSpPr>
          <p:spPr bwMode="auto">
            <a:xfrm>
              <a:off x="4097" y="1641"/>
              <a:ext cx="14" cy="8"/>
            </a:xfrm>
            <a:custGeom>
              <a:avLst/>
              <a:gdLst>
                <a:gd name="T0" fmla="*/ 16 w 7"/>
                <a:gd name="T1" fmla="*/ 0 h 4"/>
                <a:gd name="T2" fmla="*/ 0 w 7"/>
                <a:gd name="T3" fmla="*/ 8 h 4"/>
                <a:gd name="T4" fmla="*/ 40 w 7"/>
                <a:gd name="T5" fmla="*/ 8 h 4"/>
                <a:gd name="T6" fmla="*/ 0 60000 65536"/>
                <a:gd name="T7" fmla="*/ 0 60000 65536"/>
                <a:gd name="T8" fmla="*/ 0 60000 65536"/>
              </a:gdLst>
              <a:ahLst/>
              <a:cxnLst>
                <a:cxn ang="T6">
                  <a:pos x="T0" y="T1"/>
                </a:cxn>
                <a:cxn ang="T7">
                  <a:pos x="T2" y="T3"/>
                </a:cxn>
                <a:cxn ang="T8">
                  <a:pos x="T4" y="T5"/>
                </a:cxn>
              </a:cxnLst>
              <a:rect l="0" t="0" r="r" b="b"/>
              <a:pathLst>
                <a:path w="7" h="4">
                  <a:moveTo>
                    <a:pt x="2" y="0"/>
                  </a:moveTo>
                  <a:cubicBezTo>
                    <a:pt x="1" y="0"/>
                    <a:pt x="0" y="0"/>
                    <a:pt x="0" y="1"/>
                  </a:cubicBezTo>
                  <a:cubicBezTo>
                    <a:pt x="1" y="4"/>
                    <a:pt x="7" y="4"/>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2" name="Freeform 2502">
              <a:extLst>
                <a:ext uri="{FF2B5EF4-FFF2-40B4-BE49-F238E27FC236}">
                  <a16:creationId xmlns:a16="http://schemas.microsoft.com/office/drawing/2014/main" id="{3AC623C5-4BC0-4260-586F-813087A02882}"/>
                </a:ext>
              </a:extLst>
            </p:cNvPr>
            <p:cNvSpPr>
              <a:spLocks/>
            </p:cNvSpPr>
            <p:nvPr/>
          </p:nvSpPr>
          <p:spPr bwMode="auto">
            <a:xfrm>
              <a:off x="4119" y="1623"/>
              <a:ext cx="21" cy="13"/>
            </a:xfrm>
            <a:custGeom>
              <a:avLst/>
              <a:gdLst>
                <a:gd name="T0" fmla="*/ 27 w 10"/>
                <a:gd name="T1" fmla="*/ 0 h 6"/>
                <a:gd name="T2" fmla="*/ 0 w 10"/>
                <a:gd name="T3" fmla="*/ 0 h 6"/>
                <a:gd name="T4" fmla="*/ 48 w 10"/>
                <a:gd name="T5" fmla="*/ 0 h 6"/>
                <a:gd name="T6" fmla="*/ 0 60000 65536"/>
                <a:gd name="T7" fmla="*/ 0 60000 65536"/>
                <a:gd name="T8" fmla="*/ 0 60000 65536"/>
              </a:gdLst>
              <a:ahLst/>
              <a:cxnLst>
                <a:cxn ang="T6">
                  <a:pos x="T0" y="T1"/>
                </a:cxn>
                <a:cxn ang="T7">
                  <a:pos x="T2" y="T3"/>
                </a:cxn>
                <a:cxn ang="T8">
                  <a:pos x="T4" y="T5"/>
                </a:cxn>
              </a:cxnLst>
              <a:rect l="0" t="0" r="r" b="b"/>
              <a:pathLst>
                <a:path w="10" h="6">
                  <a:moveTo>
                    <a:pt x="3" y="0"/>
                  </a:moveTo>
                  <a:cubicBezTo>
                    <a:pt x="2" y="0"/>
                    <a:pt x="1" y="0"/>
                    <a:pt x="0" y="0"/>
                  </a:cubicBezTo>
                  <a:cubicBezTo>
                    <a:pt x="0" y="6"/>
                    <a:pt x="10" y="3"/>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3" name="Freeform 2503">
              <a:extLst>
                <a:ext uri="{FF2B5EF4-FFF2-40B4-BE49-F238E27FC236}">
                  <a16:creationId xmlns:a16="http://schemas.microsoft.com/office/drawing/2014/main" id="{A4D91BAD-03C5-94D7-C65B-AEEAFE666287}"/>
                </a:ext>
              </a:extLst>
            </p:cNvPr>
            <p:cNvSpPr>
              <a:spLocks/>
            </p:cNvSpPr>
            <p:nvPr/>
          </p:nvSpPr>
          <p:spPr bwMode="auto">
            <a:xfrm>
              <a:off x="4162" y="1658"/>
              <a:ext cx="17" cy="17"/>
            </a:xfrm>
            <a:custGeom>
              <a:avLst/>
              <a:gdLst>
                <a:gd name="T0" fmla="*/ 40 w 8"/>
                <a:gd name="T1" fmla="*/ 9 h 8"/>
                <a:gd name="T2" fmla="*/ 28 w 8"/>
                <a:gd name="T3" fmla="*/ 60 h 8"/>
                <a:gd name="T4" fmla="*/ 60 w 8"/>
                <a:gd name="T5" fmla="*/ 19 h 8"/>
                <a:gd name="T6" fmla="*/ 0 60000 65536"/>
                <a:gd name="T7" fmla="*/ 0 60000 65536"/>
                <a:gd name="T8" fmla="*/ 0 60000 65536"/>
              </a:gdLst>
              <a:ahLst/>
              <a:cxnLst>
                <a:cxn ang="T6">
                  <a:pos x="T0" y="T1"/>
                </a:cxn>
                <a:cxn ang="T7">
                  <a:pos x="T2" y="T3"/>
                </a:cxn>
                <a:cxn ang="T8">
                  <a:pos x="T4" y="T5"/>
                </a:cxn>
              </a:cxnLst>
              <a:rect l="0" t="0" r="r" b="b"/>
              <a:pathLst>
                <a:path w="8" h="8">
                  <a:moveTo>
                    <a:pt x="4" y="1"/>
                  </a:moveTo>
                  <a:cubicBezTo>
                    <a:pt x="0" y="0"/>
                    <a:pt x="0" y="5"/>
                    <a:pt x="3" y="6"/>
                  </a:cubicBezTo>
                  <a:cubicBezTo>
                    <a:pt x="6" y="8"/>
                    <a:pt x="8" y="4"/>
                    <a:pt x="6"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4" name="Freeform 2504">
              <a:extLst>
                <a:ext uri="{FF2B5EF4-FFF2-40B4-BE49-F238E27FC236}">
                  <a16:creationId xmlns:a16="http://schemas.microsoft.com/office/drawing/2014/main" id="{741C830F-803D-5CD2-E7D0-585EFCFF530A}"/>
                </a:ext>
              </a:extLst>
            </p:cNvPr>
            <p:cNvSpPr>
              <a:spLocks/>
            </p:cNvSpPr>
            <p:nvPr/>
          </p:nvSpPr>
          <p:spPr bwMode="auto">
            <a:xfrm>
              <a:off x="4166" y="1623"/>
              <a:ext cx="13" cy="9"/>
            </a:xfrm>
            <a:custGeom>
              <a:avLst/>
              <a:gdLst>
                <a:gd name="T0" fmla="*/ 9 w 6"/>
                <a:gd name="T1" fmla="*/ 11 h 4"/>
                <a:gd name="T2" fmla="*/ 0 w 6"/>
                <a:gd name="T3" fmla="*/ 11 h 4"/>
                <a:gd name="T4" fmla="*/ 61 w 6"/>
                <a:gd name="T5" fmla="*/ 36 h 4"/>
                <a:gd name="T6" fmla="*/ 33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1" y="1"/>
                  </a:moveTo>
                  <a:cubicBezTo>
                    <a:pt x="0" y="1"/>
                    <a:pt x="0" y="1"/>
                    <a:pt x="0" y="1"/>
                  </a:cubicBezTo>
                  <a:cubicBezTo>
                    <a:pt x="1" y="3"/>
                    <a:pt x="4" y="4"/>
                    <a:pt x="6" y="3"/>
                  </a:cubicBezTo>
                  <a:cubicBezTo>
                    <a:pt x="6" y="2"/>
                    <a:pt x="4"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5" name="Freeform 2505">
              <a:extLst>
                <a:ext uri="{FF2B5EF4-FFF2-40B4-BE49-F238E27FC236}">
                  <a16:creationId xmlns:a16="http://schemas.microsoft.com/office/drawing/2014/main" id="{F889185C-AA71-AFAD-E87F-85BE1E9816EC}"/>
                </a:ext>
              </a:extLst>
            </p:cNvPr>
            <p:cNvSpPr>
              <a:spLocks/>
            </p:cNvSpPr>
            <p:nvPr/>
          </p:nvSpPr>
          <p:spPr bwMode="auto">
            <a:xfrm>
              <a:off x="4187" y="1612"/>
              <a:ext cx="27" cy="13"/>
            </a:xfrm>
            <a:custGeom>
              <a:avLst/>
              <a:gdLst>
                <a:gd name="T0" fmla="*/ 52 w 13"/>
                <a:gd name="T1" fmla="*/ 0 h 6"/>
                <a:gd name="T2" fmla="*/ 73 w 13"/>
                <a:gd name="T3" fmla="*/ 0 h 6"/>
                <a:gd name="T4" fmla="*/ 0 60000 65536"/>
                <a:gd name="T5" fmla="*/ 0 60000 65536"/>
              </a:gdLst>
              <a:ahLst/>
              <a:cxnLst>
                <a:cxn ang="T4">
                  <a:pos x="T0" y="T1"/>
                </a:cxn>
                <a:cxn ang="T5">
                  <a:pos x="T2" y="T3"/>
                </a:cxn>
              </a:cxnLst>
              <a:rect l="0" t="0" r="r" b="b"/>
              <a:pathLst>
                <a:path w="13" h="6">
                  <a:moveTo>
                    <a:pt x="6" y="0"/>
                  </a:moveTo>
                  <a:cubicBezTo>
                    <a:pt x="0" y="5"/>
                    <a:pt x="13" y="6"/>
                    <a:pt x="8"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6" name="Freeform 2506">
              <a:extLst>
                <a:ext uri="{FF2B5EF4-FFF2-40B4-BE49-F238E27FC236}">
                  <a16:creationId xmlns:a16="http://schemas.microsoft.com/office/drawing/2014/main" id="{C6824F91-F896-F81A-1A16-9EAF6BD7F041}"/>
                </a:ext>
              </a:extLst>
            </p:cNvPr>
            <p:cNvSpPr>
              <a:spLocks/>
            </p:cNvSpPr>
            <p:nvPr/>
          </p:nvSpPr>
          <p:spPr bwMode="auto">
            <a:xfrm>
              <a:off x="4117" y="1592"/>
              <a:ext cx="23" cy="16"/>
            </a:xfrm>
            <a:custGeom>
              <a:avLst/>
              <a:gdLst>
                <a:gd name="T0" fmla="*/ 65 w 11"/>
                <a:gd name="T1" fmla="*/ 0 h 7"/>
                <a:gd name="T2" fmla="*/ 100 w 11"/>
                <a:gd name="T3" fmla="*/ 11 h 7"/>
                <a:gd name="T4" fmla="*/ 0 60000 65536"/>
                <a:gd name="T5" fmla="*/ 0 60000 65536"/>
              </a:gdLst>
              <a:ahLst/>
              <a:cxnLst>
                <a:cxn ang="T4">
                  <a:pos x="T0" y="T1"/>
                </a:cxn>
                <a:cxn ang="T5">
                  <a:pos x="T2" y="T3"/>
                </a:cxn>
              </a:cxnLst>
              <a:rect l="0" t="0" r="r" b="b"/>
              <a:pathLst>
                <a:path w="11" h="7">
                  <a:moveTo>
                    <a:pt x="7" y="0"/>
                  </a:moveTo>
                  <a:cubicBezTo>
                    <a:pt x="0" y="0"/>
                    <a:pt x="5" y="7"/>
                    <a:pt x="11"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7" name="Freeform 2507">
              <a:extLst>
                <a:ext uri="{FF2B5EF4-FFF2-40B4-BE49-F238E27FC236}">
                  <a16:creationId xmlns:a16="http://schemas.microsoft.com/office/drawing/2014/main" id="{7B607102-FBBD-0048-5276-41299F6426E8}"/>
                </a:ext>
              </a:extLst>
            </p:cNvPr>
            <p:cNvSpPr>
              <a:spLocks/>
            </p:cNvSpPr>
            <p:nvPr/>
          </p:nvSpPr>
          <p:spPr bwMode="auto">
            <a:xfrm>
              <a:off x="4000" y="1671"/>
              <a:ext cx="17" cy="13"/>
            </a:xfrm>
            <a:custGeom>
              <a:avLst/>
              <a:gdLst>
                <a:gd name="T0" fmla="*/ 49 w 8"/>
                <a:gd name="T1" fmla="*/ 20 h 6"/>
                <a:gd name="T2" fmla="*/ 9 w 8"/>
                <a:gd name="T3" fmla="*/ 33 h 6"/>
                <a:gd name="T4" fmla="*/ 60 w 8"/>
                <a:gd name="T5" fmla="*/ 9 h 6"/>
                <a:gd name="T6" fmla="*/ 0 60000 65536"/>
                <a:gd name="T7" fmla="*/ 0 60000 65536"/>
                <a:gd name="T8" fmla="*/ 0 60000 65536"/>
              </a:gdLst>
              <a:ahLst/>
              <a:cxnLst>
                <a:cxn ang="T6">
                  <a:pos x="T0" y="T1"/>
                </a:cxn>
                <a:cxn ang="T7">
                  <a:pos x="T2" y="T3"/>
                </a:cxn>
                <a:cxn ang="T8">
                  <a:pos x="T4" y="T5"/>
                </a:cxn>
              </a:cxnLst>
              <a:rect l="0" t="0" r="r" b="b"/>
              <a:pathLst>
                <a:path w="8" h="6">
                  <a:moveTo>
                    <a:pt x="5" y="2"/>
                  </a:moveTo>
                  <a:cubicBezTo>
                    <a:pt x="3" y="0"/>
                    <a:pt x="0" y="1"/>
                    <a:pt x="1" y="3"/>
                  </a:cubicBezTo>
                  <a:cubicBezTo>
                    <a:pt x="1" y="6"/>
                    <a:pt x="8" y="4"/>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8" name="Freeform 2508">
              <a:extLst>
                <a:ext uri="{FF2B5EF4-FFF2-40B4-BE49-F238E27FC236}">
                  <a16:creationId xmlns:a16="http://schemas.microsoft.com/office/drawing/2014/main" id="{E24E4B50-485B-8D77-9DF9-EE35E1E7E70B}"/>
                </a:ext>
              </a:extLst>
            </p:cNvPr>
            <p:cNvSpPr>
              <a:spLocks/>
            </p:cNvSpPr>
            <p:nvPr/>
          </p:nvSpPr>
          <p:spPr bwMode="auto">
            <a:xfrm>
              <a:off x="4019" y="1649"/>
              <a:ext cx="8" cy="9"/>
            </a:xfrm>
            <a:custGeom>
              <a:avLst/>
              <a:gdLst>
                <a:gd name="T0" fmla="*/ 0 w 4"/>
                <a:gd name="T1" fmla="*/ 11 h 4"/>
                <a:gd name="T2" fmla="*/ 24 w 4"/>
                <a:gd name="T3" fmla="*/ 0 h 4"/>
                <a:gd name="T4" fmla="*/ 0 60000 65536"/>
                <a:gd name="T5" fmla="*/ 0 60000 65536"/>
              </a:gdLst>
              <a:ahLst/>
              <a:cxnLst>
                <a:cxn ang="T4">
                  <a:pos x="T0" y="T1"/>
                </a:cxn>
                <a:cxn ang="T5">
                  <a:pos x="T2" y="T3"/>
                </a:cxn>
              </a:cxnLst>
              <a:rect l="0" t="0" r="r" b="b"/>
              <a:pathLst>
                <a:path w="4" h="4">
                  <a:moveTo>
                    <a:pt x="0" y="1"/>
                  </a:moveTo>
                  <a:cubicBezTo>
                    <a:pt x="0" y="4"/>
                    <a:pt x="4"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19" name="Freeform 2509">
              <a:extLst>
                <a:ext uri="{FF2B5EF4-FFF2-40B4-BE49-F238E27FC236}">
                  <a16:creationId xmlns:a16="http://schemas.microsoft.com/office/drawing/2014/main" id="{E495BA48-3E0A-2141-FD77-078ED331CB8B}"/>
                </a:ext>
              </a:extLst>
            </p:cNvPr>
            <p:cNvSpPr>
              <a:spLocks/>
            </p:cNvSpPr>
            <p:nvPr/>
          </p:nvSpPr>
          <p:spPr bwMode="auto">
            <a:xfrm>
              <a:off x="4031" y="1630"/>
              <a:ext cx="31" cy="13"/>
            </a:xfrm>
            <a:custGeom>
              <a:avLst/>
              <a:gdLst>
                <a:gd name="T0" fmla="*/ 72 w 15"/>
                <a:gd name="T1" fmla="*/ 0 h 6"/>
                <a:gd name="T2" fmla="*/ 99 w 15"/>
                <a:gd name="T3" fmla="*/ 0 h 6"/>
                <a:gd name="T4" fmla="*/ 0 60000 65536"/>
                <a:gd name="T5" fmla="*/ 0 60000 65536"/>
              </a:gdLst>
              <a:ahLst/>
              <a:cxnLst>
                <a:cxn ang="T4">
                  <a:pos x="T0" y="T1"/>
                </a:cxn>
                <a:cxn ang="T5">
                  <a:pos x="T2" y="T3"/>
                </a:cxn>
              </a:cxnLst>
              <a:rect l="0" t="0" r="r" b="b"/>
              <a:pathLst>
                <a:path w="15" h="6">
                  <a:moveTo>
                    <a:pt x="8" y="0"/>
                  </a:moveTo>
                  <a:cubicBezTo>
                    <a:pt x="0" y="0"/>
                    <a:pt x="15" y="6"/>
                    <a:pt x="11"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0" name="Freeform 2510">
              <a:extLst>
                <a:ext uri="{FF2B5EF4-FFF2-40B4-BE49-F238E27FC236}">
                  <a16:creationId xmlns:a16="http://schemas.microsoft.com/office/drawing/2014/main" id="{7799C24F-63F0-8F80-72EA-EC83B56D6053}"/>
                </a:ext>
              </a:extLst>
            </p:cNvPr>
            <p:cNvSpPr>
              <a:spLocks/>
            </p:cNvSpPr>
            <p:nvPr/>
          </p:nvSpPr>
          <p:spPr bwMode="auto">
            <a:xfrm>
              <a:off x="4013" y="1616"/>
              <a:ext cx="16" cy="14"/>
            </a:xfrm>
            <a:custGeom>
              <a:avLst/>
              <a:gdLst>
                <a:gd name="T0" fmla="*/ 40 w 8"/>
                <a:gd name="T1" fmla="*/ 12 h 6"/>
                <a:gd name="T2" fmla="*/ 32 w 8"/>
                <a:gd name="T3" fmla="*/ 0 h 6"/>
                <a:gd name="T4" fmla="*/ 56 w 8"/>
                <a:gd name="T5" fmla="*/ 12 h 6"/>
                <a:gd name="T6" fmla="*/ 0 60000 65536"/>
                <a:gd name="T7" fmla="*/ 0 60000 65536"/>
                <a:gd name="T8" fmla="*/ 0 60000 65536"/>
              </a:gdLst>
              <a:ahLst/>
              <a:cxnLst>
                <a:cxn ang="T6">
                  <a:pos x="T0" y="T1"/>
                </a:cxn>
                <a:cxn ang="T7">
                  <a:pos x="T2" y="T3"/>
                </a:cxn>
                <a:cxn ang="T8">
                  <a:pos x="T4" y="T5"/>
                </a:cxn>
              </a:cxnLst>
              <a:rect l="0" t="0" r="r" b="b"/>
              <a:pathLst>
                <a:path w="8" h="6">
                  <a:moveTo>
                    <a:pt x="5" y="1"/>
                  </a:moveTo>
                  <a:cubicBezTo>
                    <a:pt x="5" y="1"/>
                    <a:pt x="4" y="1"/>
                    <a:pt x="4" y="0"/>
                  </a:cubicBezTo>
                  <a:cubicBezTo>
                    <a:pt x="0" y="3"/>
                    <a:pt x="8" y="6"/>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1" name="Freeform 2511">
              <a:extLst>
                <a:ext uri="{FF2B5EF4-FFF2-40B4-BE49-F238E27FC236}">
                  <a16:creationId xmlns:a16="http://schemas.microsoft.com/office/drawing/2014/main" id="{B9AE9B41-E361-269F-A96B-E234E284D211}"/>
                </a:ext>
              </a:extLst>
            </p:cNvPr>
            <p:cNvSpPr>
              <a:spLocks/>
            </p:cNvSpPr>
            <p:nvPr/>
          </p:nvSpPr>
          <p:spPr bwMode="auto">
            <a:xfrm>
              <a:off x="3974" y="1649"/>
              <a:ext cx="10" cy="13"/>
            </a:xfrm>
            <a:custGeom>
              <a:avLst/>
              <a:gdLst>
                <a:gd name="T0" fmla="*/ 8 w 5"/>
                <a:gd name="T1" fmla="*/ 20 h 6"/>
                <a:gd name="T2" fmla="*/ 0 w 5"/>
                <a:gd name="T3" fmla="*/ 61 h 6"/>
                <a:gd name="T4" fmla="*/ 40 w 5"/>
                <a:gd name="T5" fmla="*/ 43 h 6"/>
                <a:gd name="T6" fmla="*/ 16 w 5"/>
                <a:gd name="T7" fmla="*/ 9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1" y="2"/>
                  </a:moveTo>
                  <a:cubicBezTo>
                    <a:pt x="0" y="3"/>
                    <a:pt x="0" y="5"/>
                    <a:pt x="0" y="6"/>
                  </a:cubicBezTo>
                  <a:cubicBezTo>
                    <a:pt x="2" y="6"/>
                    <a:pt x="3" y="4"/>
                    <a:pt x="5" y="4"/>
                  </a:cubicBezTo>
                  <a:cubicBezTo>
                    <a:pt x="5" y="2"/>
                    <a:pt x="3" y="0"/>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2" name="Freeform 2512">
              <a:extLst>
                <a:ext uri="{FF2B5EF4-FFF2-40B4-BE49-F238E27FC236}">
                  <a16:creationId xmlns:a16="http://schemas.microsoft.com/office/drawing/2014/main" id="{0B3AB2D7-1C54-33AC-4063-F1C4AEA7BCAD}"/>
                </a:ext>
              </a:extLst>
            </p:cNvPr>
            <p:cNvSpPr>
              <a:spLocks/>
            </p:cNvSpPr>
            <p:nvPr/>
          </p:nvSpPr>
          <p:spPr bwMode="auto">
            <a:xfrm>
              <a:off x="3978" y="1610"/>
              <a:ext cx="12" cy="13"/>
            </a:xfrm>
            <a:custGeom>
              <a:avLst/>
              <a:gdLst>
                <a:gd name="T0" fmla="*/ 8 w 6"/>
                <a:gd name="T1" fmla="*/ 20 h 6"/>
                <a:gd name="T2" fmla="*/ 8 w 6"/>
                <a:gd name="T3" fmla="*/ 61 h 6"/>
                <a:gd name="T4" fmla="*/ 24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1" y="2"/>
                  </a:moveTo>
                  <a:cubicBezTo>
                    <a:pt x="0" y="3"/>
                    <a:pt x="0" y="5"/>
                    <a:pt x="1" y="6"/>
                  </a:cubicBezTo>
                  <a:cubicBezTo>
                    <a:pt x="5" y="6"/>
                    <a:pt x="6" y="0"/>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3" name="Freeform 2513">
              <a:extLst>
                <a:ext uri="{FF2B5EF4-FFF2-40B4-BE49-F238E27FC236}">
                  <a16:creationId xmlns:a16="http://schemas.microsoft.com/office/drawing/2014/main" id="{52055B15-B4BC-37BE-40FB-82514AED5ADA}"/>
                </a:ext>
              </a:extLst>
            </p:cNvPr>
            <p:cNvSpPr>
              <a:spLocks/>
            </p:cNvSpPr>
            <p:nvPr/>
          </p:nvSpPr>
          <p:spPr bwMode="auto">
            <a:xfrm>
              <a:off x="3914" y="1700"/>
              <a:ext cx="15" cy="10"/>
            </a:xfrm>
            <a:custGeom>
              <a:avLst/>
              <a:gdLst>
                <a:gd name="T0" fmla="*/ 19 w 7"/>
                <a:gd name="T1" fmla="*/ 8 h 5"/>
                <a:gd name="T2" fmla="*/ 0 w 7"/>
                <a:gd name="T3" fmla="*/ 32 h 5"/>
                <a:gd name="T4" fmla="*/ 28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2" y="1"/>
                  </a:moveTo>
                  <a:cubicBezTo>
                    <a:pt x="1" y="2"/>
                    <a:pt x="0" y="3"/>
                    <a:pt x="0" y="4"/>
                  </a:cubicBezTo>
                  <a:cubicBezTo>
                    <a:pt x="3" y="5"/>
                    <a:pt x="7"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4" name="Freeform 2514">
              <a:extLst>
                <a:ext uri="{FF2B5EF4-FFF2-40B4-BE49-F238E27FC236}">
                  <a16:creationId xmlns:a16="http://schemas.microsoft.com/office/drawing/2014/main" id="{B370E7D4-3863-6E74-FCD4-3079D91140A6}"/>
                </a:ext>
              </a:extLst>
            </p:cNvPr>
            <p:cNvSpPr>
              <a:spLocks/>
            </p:cNvSpPr>
            <p:nvPr/>
          </p:nvSpPr>
          <p:spPr bwMode="auto">
            <a:xfrm>
              <a:off x="3916" y="1667"/>
              <a:ext cx="29" cy="19"/>
            </a:xfrm>
            <a:custGeom>
              <a:avLst/>
              <a:gdLst>
                <a:gd name="T0" fmla="*/ 64 w 14"/>
                <a:gd name="T1" fmla="*/ 0 h 9"/>
                <a:gd name="T2" fmla="*/ 64 w 14"/>
                <a:gd name="T3" fmla="*/ 0 h 9"/>
                <a:gd name="T4" fmla="*/ 0 60000 65536"/>
                <a:gd name="T5" fmla="*/ 0 60000 65536"/>
              </a:gdLst>
              <a:ahLst/>
              <a:cxnLst>
                <a:cxn ang="T4">
                  <a:pos x="T0" y="T1"/>
                </a:cxn>
                <a:cxn ang="T5">
                  <a:pos x="T2" y="T3"/>
                </a:cxn>
              </a:cxnLst>
              <a:rect l="0" t="0" r="r" b="b"/>
              <a:pathLst>
                <a:path w="14" h="9">
                  <a:moveTo>
                    <a:pt x="7" y="0"/>
                  </a:moveTo>
                  <a:cubicBezTo>
                    <a:pt x="0" y="9"/>
                    <a:pt x="14" y="1"/>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5" name="Freeform 2515">
              <a:extLst>
                <a:ext uri="{FF2B5EF4-FFF2-40B4-BE49-F238E27FC236}">
                  <a16:creationId xmlns:a16="http://schemas.microsoft.com/office/drawing/2014/main" id="{43245331-0F14-5F58-F229-CB4A709C3006}"/>
                </a:ext>
              </a:extLst>
            </p:cNvPr>
            <p:cNvSpPr>
              <a:spLocks/>
            </p:cNvSpPr>
            <p:nvPr/>
          </p:nvSpPr>
          <p:spPr bwMode="auto">
            <a:xfrm>
              <a:off x="3933" y="1627"/>
              <a:ext cx="16" cy="14"/>
            </a:xfrm>
            <a:custGeom>
              <a:avLst/>
              <a:gdLst>
                <a:gd name="T0" fmla="*/ 24 w 8"/>
                <a:gd name="T1" fmla="*/ 12 h 6"/>
                <a:gd name="T2" fmla="*/ 40 w 8"/>
                <a:gd name="T3" fmla="*/ 0 h 6"/>
                <a:gd name="T4" fmla="*/ 0 60000 65536"/>
                <a:gd name="T5" fmla="*/ 0 60000 65536"/>
              </a:gdLst>
              <a:ahLst/>
              <a:cxnLst>
                <a:cxn ang="T4">
                  <a:pos x="T0" y="T1"/>
                </a:cxn>
                <a:cxn ang="T5">
                  <a:pos x="T2" y="T3"/>
                </a:cxn>
              </a:cxnLst>
              <a:rect l="0" t="0" r="r" b="b"/>
              <a:pathLst>
                <a:path w="8" h="6">
                  <a:moveTo>
                    <a:pt x="3" y="1"/>
                  </a:moveTo>
                  <a:cubicBezTo>
                    <a:pt x="0" y="6"/>
                    <a:pt x="8" y="4"/>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6" name="Freeform 2516">
              <a:extLst>
                <a:ext uri="{FF2B5EF4-FFF2-40B4-BE49-F238E27FC236}">
                  <a16:creationId xmlns:a16="http://schemas.microsoft.com/office/drawing/2014/main" id="{273C1870-9697-983C-DD9B-F35A0CA4204C}"/>
                </a:ext>
              </a:extLst>
            </p:cNvPr>
            <p:cNvSpPr>
              <a:spLocks/>
            </p:cNvSpPr>
            <p:nvPr/>
          </p:nvSpPr>
          <p:spPr bwMode="auto">
            <a:xfrm>
              <a:off x="3882" y="1684"/>
              <a:ext cx="24" cy="22"/>
            </a:xfrm>
            <a:custGeom>
              <a:avLst/>
              <a:gdLst>
                <a:gd name="T0" fmla="*/ 24 w 12"/>
                <a:gd name="T1" fmla="*/ 33 h 10"/>
                <a:gd name="T2" fmla="*/ 40 w 12"/>
                <a:gd name="T3" fmla="*/ 20 h 10"/>
                <a:gd name="T4" fmla="*/ 0 60000 65536"/>
                <a:gd name="T5" fmla="*/ 0 60000 65536"/>
              </a:gdLst>
              <a:ahLst/>
              <a:cxnLst>
                <a:cxn ang="T4">
                  <a:pos x="T0" y="T1"/>
                </a:cxn>
                <a:cxn ang="T5">
                  <a:pos x="T2" y="T3"/>
                </a:cxn>
              </a:cxnLst>
              <a:rect l="0" t="0" r="r" b="b"/>
              <a:pathLst>
                <a:path w="12" h="10">
                  <a:moveTo>
                    <a:pt x="3" y="3"/>
                  </a:moveTo>
                  <a:cubicBezTo>
                    <a:pt x="0" y="10"/>
                    <a:pt x="12" y="0"/>
                    <a:pt x="5"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7" name="Freeform 2517">
              <a:extLst>
                <a:ext uri="{FF2B5EF4-FFF2-40B4-BE49-F238E27FC236}">
                  <a16:creationId xmlns:a16="http://schemas.microsoft.com/office/drawing/2014/main" id="{D12029E9-587B-3592-C178-0544A74146FC}"/>
                </a:ext>
              </a:extLst>
            </p:cNvPr>
            <p:cNvSpPr>
              <a:spLocks/>
            </p:cNvSpPr>
            <p:nvPr/>
          </p:nvSpPr>
          <p:spPr bwMode="auto">
            <a:xfrm>
              <a:off x="3873" y="1728"/>
              <a:ext cx="13" cy="15"/>
            </a:xfrm>
            <a:custGeom>
              <a:avLst/>
              <a:gdLst>
                <a:gd name="T0" fmla="*/ 33 w 6"/>
                <a:gd name="T1" fmla="*/ 19 h 7"/>
                <a:gd name="T2" fmla="*/ 43 w 6"/>
                <a:gd name="T3" fmla="*/ 41 h 7"/>
                <a:gd name="T4" fmla="*/ 33 w 6"/>
                <a:gd name="T5" fmla="*/ 9 h 7"/>
                <a:gd name="T6" fmla="*/ 0 60000 65536"/>
                <a:gd name="T7" fmla="*/ 0 60000 65536"/>
                <a:gd name="T8" fmla="*/ 0 60000 65536"/>
              </a:gdLst>
              <a:ahLst/>
              <a:cxnLst>
                <a:cxn ang="T6">
                  <a:pos x="T0" y="T1"/>
                </a:cxn>
                <a:cxn ang="T7">
                  <a:pos x="T2" y="T3"/>
                </a:cxn>
                <a:cxn ang="T8">
                  <a:pos x="T4" y="T5"/>
                </a:cxn>
              </a:cxnLst>
              <a:rect l="0" t="0" r="r" b="b"/>
              <a:pathLst>
                <a:path w="6" h="7">
                  <a:moveTo>
                    <a:pt x="3" y="2"/>
                  </a:moveTo>
                  <a:cubicBezTo>
                    <a:pt x="0" y="2"/>
                    <a:pt x="1" y="7"/>
                    <a:pt x="4" y="4"/>
                  </a:cubicBezTo>
                  <a:cubicBezTo>
                    <a:pt x="6" y="3"/>
                    <a:pt x="6" y="0"/>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8" name="Freeform 2518">
              <a:extLst>
                <a:ext uri="{FF2B5EF4-FFF2-40B4-BE49-F238E27FC236}">
                  <a16:creationId xmlns:a16="http://schemas.microsoft.com/office/drawing/2014/main" id="{9DA79B94-26F1-F66F-2B14-A7BE0022996F}"/>
                </a:ext>
              </a:extLst>
            </p:cNvPr>
            <p:cNvSpPr>
              <a:spLocks/>
            </p:cNvSpPr>
            <p:nvPr/>
          </p:nvSpPr>
          <p:spPr bwMode="auto">
            <a:xfrm>
              <a:off x="3851" y="1721"/>
              <a:ext cx="10" cy="14"/>
            </a:xfrm>
            <a:custGeom>
              <a:avLst/>
              <a:gdLst>
                <a:gd name="T0" fmla="*/ 8 w 5"/>
                <a:gd name="T1" fmla="*/ 28 h 6"/>
                <a:gd name="T2" fmla="*/ 8 w 5"/>
                <a:gd name="T3" fmla="*/ 77 h 6"/>
                <a:gd name="T4" fmla="*/ 16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1" y="2"/>
                  </a:moveTo>
                  <a:cubicBezTo>
                    <a:pt x="0" y="3"/>
                    <a:pt x="0" y="4"/>
                    <a:pt x="1" y="6"/>
                  </a:cubicBezTo>
                  <a:cubicBezTo>
                    <a:pt x="5" y="5"/>
                    <a:pt x="5"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29" name="Freeform 2519">
              <a:extLst>
                <a:ext uri="{FF2B5EF4-FFF2-40B4-BE49-F238E27FC236}">
                  <a16:creationId xmlns:a16="http://schemas.microsoft.com/office/drawing/2014/main" id="{4002494F-F6F5-96BD-7C0B-E7FD4AF41A6F}"/>
                </a:ext>
              </a:extLst>
            </p:cNvPr>
            <p:cNvSpPr>
              <a:spLocks/>
            </p:cNvSpPr>
            <p:nvPr/>
          </p:nvSpPr>
          <p:spPr bwMode="auto">
            <a:xfrm>
              <a:off x="3822" y="1697"/>
              <a:ext cx="29" cy="13"/>
            </a:xfrm>
            <a:custGeom>
              <a:avLst/>
              <a:gdLst>
                <a:gd name="T0" fmla="*/ 91 w 14"/>
                <a:gd name="T1" fmla="*/ 9 h 6"/>
                <a:gd name="T2" fmla="*/ 108 w 14"/>
                <a:gd name="T3" fmla="*/ 0 h 6"/>
                <a:gd name="T4" fmla="*/ 0 60000 65536"/>
                <a:gd name="T5" fmla="*/ 0 60000 65536"/>
              </a:gdLst>
              <a:ahLst/>
              <a:cxnLst>
                <a:cxn ang="T4">
                  <a:pos x="T0" y="T1"/>
                </a:cxn>
                <a:cxn ang="T5">
                  <a:pos x="T2" y="T3"/>
                </a:cxn>
              </a:cxnLst>
              <a:rect l="0" t="0" r="r" b="b"/>
              <a:pathLst>
                <a:path w="14" h="6">
                  <a:moveTo>
                    <a:pt x="10" y="1"/>
                  </a:moveTo>
                  <a:cubicBezTo>
                    <a:pt x="0" y="6"/>
                    <a:pt x="14" y="6"/>
                    <a:pt x="1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0" name="Freeform 2520">
              <a:extLst>
                <a:ext uri="{FF2B5EF4-FFF2-40B4-BE49-F238E27FC236}">
                  <a16:creationId xmlns:a16="http://schemas.microsoft.com/office/drawing/2014/main" id="{59272E9B-2E30-0E6A-8AED-9A572DC45688}"/>
                </a:ext>
              </a:extLst>
            </p:cNvPr>
            <p:cNvSpPr>
              <a:spLocks/>
            </p:cNvSpPr>
            <p:nvPr/>
          </p:nvSpPr>
          <p:spPr bwMode="auto">
            <a:xfrm>
              <a:off x="3812" y="1761"/>
              <a:ext cx="12" cy="13"/>
            </a:xfrm>
            <a:custGeom>
              <a:avLst/>
              <a:gdLst>
                <a:gd name="T0" fmla="*/ 16 w 6"/>
                <a:gd name="T1" fmla="*/ 0 h 6"/>
                <a:gd name="T2" fmla="*/ 8 w 6"/>
                <a:gd name="T3" fmla="*/ 61 h 6"/>
                <a:gd name="T4" fmla="*/ 24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2" y="0"/>
                  </a:moveTo>
                  <a:cubicBezTo>
                    <a:pt x="1" y="2"/>
                    <a:pt x="0" y="4"/>
                    <a:pt x="1" y="6"/>
                  </a:cubicBezTo>
                  <a:cubicBezTo>
                    <a:pt x="3" y="6"/>
                    <a:pt x="6"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1" name="Freeform 2521">
              <a:extLst>
                <a:ext uri="{FF2B5EF4-FFF2-40B4-BE49-F238E27FC236}">
                  <a16:creationId xmlns:a16="http://schemas.microsoft.com/office/drawing/2014/main" id="{5F063F9C-7F65-285C-1709-BAEF14F37217}"/>
                </a:ext>
              </a:extLst>
            </p:cNvPr>
            <p:cNvSpPr>
              <a:spLocks/>
            </p:cNvSpPr>
            <p:nvPr/>
          </p:nvSpPr>
          <p:spPr bwMode="auto">
            <a:xfrm>
              <a:off x="3834" y="1774"/>
              <a:ext cx="11" cy="13"/>
            </a:xfrm>
            <a:custGeom>
              <a:avLst/>
              <a:gdLst>
                <a:gd name="T0" fmla="*/ 20 w 5"/>
                <a:gd name="T1" fmla="*/ 20 h 6"/>
                <a:gd name="T2" fmla="*/ 9 w 5"/>
                <a:gd name="T3" fmla="*/ 61 h 6"/>
                <a:gd name="T4" fmla="*/ 33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2" y="2"/>
                  </a:moveTo>
                  <a:cubicBezTo>
                    <a:pt x="1" y="3"/>
                    <a:pt x="0" y="4"/>
                    <a:pt x="1" y="6"/>
                  </a:cubicBezTo>
                  <a:cubicBezTo>
                    <a:pt x="4" y="6"/>
                    <a:pt x="5"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2" name="Freeform 2522">
              <a:extLst>
                <a:ext uri="{FF2B5EF4-FFF2-40B4-BE49-F238E27FC236}">
                  <a16:creationId xmlns:a16="http://schemas.microsoft.com/office/drawing/2014/main" id="{6A1E4F35-2C8B-869E-9EAE-66BC28872F22}"/>
                </a:ext>
              </a:extLst>
            </p:cNvPr>
            <p:cNvSpPr>
              <a:spLocks/>
            </p:cNvSpPr>
            <p:nvPr/>
          </p:nvSpPr>
          <p:spPr bwMode="auto">
            <a:xfrm>
              <a:off x="3857" y="1785"/>
              <a:ext cx="10" cy="9"/>
            </a:xfrm>
            <a:custGeom>
              <a:avLst/>
              <a:gdLst>
                <a:gd name="T0" fmla="*/ 0 w 5"/>
                <a:gd name="T1" fmla="*/ 11 h 4"/>
                <a:gd name="T2" fmla="*/ 0 w 5"/>
                <a:gd name="T3" fmla="*/ 45 h 4"/>
                <a:gd name="T4" fmla="*/ 40 w 5"/>
                <a:gd name="T5" fmla="*/ 0 h 4"/>
                <a:gd name="T6" fmla="*/ 32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0" y="1"/>
                  </a:moveTo>
                  <a:cubicBezTo>
                    <a:pt x="0" y="2"/>
                    <a:pt x="0" y="3"/>
                    <a:pt x="0" y="4"/>
                  </a:cubicBezTo>
                  <a:cubicBezTo>
                    <a:pt x="2" y="4"/>
                    <a:pt x="4" y="2"/>
                    <a:pt x="5" y="0"/>
                  </a:cubicBezTo>
                  <a:cubicBezTo>
                    <a:pt x="4" y="0"/>
                    <a:pt x="4" y="0"/>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3" name="Freeform 2523">
              <a:extLst>
                <a:ext uri="{FF2B5EF4-FFF2-40B4-BE49-F238E27FC236}">
                  <a16:creationId xmlns:a16="http://schemas.microsoft.com/office/drawing/2014/main" id="{B4581CAA-FF1A-8352-FB84-E52969B9DAB4}"/>
                </a:ext>
              </a:extLst>
            </p:cNvPr>
            <p:cNvSpPr>
              <a:spLocks/>
            </p:cNvSpPr>
            <p:nvPr/>
          </p:nvSpPr>
          <p:spPr bwMode="auto">
            <a:xfrm>
              <a:off x="3822" y="1833"/>
              <a:ext cx="17" cy="15"/>
            </a:xfrm>
            <a:custGeom>
              <a:avLst/>
              <a:gdLst>
                <a:gd name="T0" fmla="*/ 28 w 8"/>
                <a:gd name="T1" fmla="*/ 0 h 7"/>
                <a:gd name="T2" fmla="*/ 49 w 8"/>
                <a:gd name="T3" fmla="*/ 51 h 7"/>
                <a:gd name="T4" fmla="*/ 60 w 8"/>
                <a:gd name="T5" fmla="*/ 9 h 7"/>
                <a:gd name="T6" fmla="*/ 0 60000 65536"/>
                <a:gd name="T7" fmla="*/ 0 60000 65536"/>
                <a:gd name="T8" fmla="*/ 0 60000 65536"/>
              </a:gdLst>
              <a:ahLst/>
              <a:cxnLst>
                <a:cxn ang="T6">
                  <a:pos x="T0" y="T1"/>
                </a:cxn>
                <a:cxn ang="T7">
                  <a:pos x="T2" y="T3"/>
                </a:cxn>
                <a:cxn ang="T8">
                  <a:pos x="T4" y="T5"/>
                </a:cxn>
              </a:cxnLst>
              <a:rect l="0" t="0" r="r" b="b"/>
              <a:pathLst>
                <a:path w="8" h="7">
                  <a:moveTo>
                    <a:pt x="3" y="0"/>
                  </a:moveTo>
                  <a:cubicBezTo>
                    <a:pt x="0" y="2"/>
                    <a:pt x="1" y="7"/>
                    <a:pt x="5" y="5"/>
                  </a:cubicBezTo>
                  <a:cubicBezTo>
                    <a:pt x="7" y="3"/>
                    <a:pt x="8" y="1"/>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4" name="Freeform 2524">
              <a:extLst>
                <a:ext uri="{FF2B5EF4-FFF2-40B4-BE49-F238E27FC236}">
                  <a16:creationId xmlns:a16="http://schemas.microsoft.com/office/drawing/2014/main" id="{A3E2FFDC-E2B1-7316-3BFA-DB97C3E7737E}"/>
                </a:ext>
              </a:extLst>
            </p:cNvPr>
            <p:cNvSpPr>
              <a:spLocks/>
            </p:cNvSpPr>
            <p:nvPr/>
          </p:nvSpPr>
          <p:spPr bwMode="auto">
            <a:xfrm>
              <a:off x="3802" y="1866"/>
              <a:ext cx="8" cy="11"/>
            </a:xfrm>
            <a:custGeom>
              <a:avLst/>
              <a:gdLst>
                <a:gd name="T0" fmla="*/ 16 w 4"/>
                <a:gd name="T1" fmla="*/ 0 h 5"/>
                <a:gd name="T2" fmla="*/ 8 w 4"/>
                <a:gd name="T3" fmla="*/ 53 h 5"/>
                <a:gd name="T4" fmla="*/ 32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1" y="2"/>
                    <a:pt x="0" y="4"/>
                    <a:pt x="1" y="5"/>
                  </a:cubicBezTo>
                  <a:cubicBezTo>
                    <a:pt x="3" y="5"/>
                    <a:pt x="4"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5" name="Freeform 2525">
              <a:extLst>
                <a:ext uri="{FF2B5EF4-FFF2-40B4-BE49-F238E27FC236}">
                  <a16:creationId xmlns:a16="http://schemas.microsoft.com/office/drawing/2014/main" id="{057FA472-150F-076C-C049-BC59A242B7E2}"/>
                </a:ext>
              </a:extLst>
            </p:cNvPr>
            <p:cNvSpPr>
              <a:spLocks/>
            </p:cNvSpPr>
            <p:nvPr/>
          </p:nvSpPr>
          <p:spPr bwMode="auto">
            <a:xfrm>
              <a:off x="3802" y="1920"/>
              <a:ext cx="10" cy="14"/>
            </a:xfrm>
            <a:custGeom>
              <a:avLst/>
              <a:gdLst>
                <a:gd name="T0" fmla="*/ 24 w 5"/>
                <a:gd name="T1" fmla="*/ 0 h 6"/>
                <a:gd name="T2" fmla="*/ 8 w 5"/>
                <a:gd name="T3" fmla="*/ 77 h 6"/>
                <a:gd name="T4" fmla="*/ 24 w 5"/>
                <a:gd name="T5" fmla="*/ 12 h 6"/>
                <a:gd name="T6" fmla="*/ 0 60000 65536"/>
                <a:gd name="T7" fmla="*/ 0 60000 65536"/>
                <a:gd name="T8" fmla="*/ 0 60000 65536"/>
              </a:gdLst>
              <a:ahLst/>
              <a:cxnLst>
                <a:cxn ang="T6">
                  <a:pos x="T0" y="T1"/>
                </a:cxn>
                <a:cxn ang="T7">
                  <a:pos x="T2" y="T3"/>
                </a:cxn>
                <a:cxn ang="T8">
                  <a:pos x="T4" y="T5"/>
                </a:cxn>
              </a:cxnLst>
              <a:rect l="0" t="0" r="r" b="b"/>
              <a:pathLst>
                <a:path w="5" h="6">
                  <a:moveTo>
                    <a:pt x="3" y="0"/>
                  </a:moveTo>
                  <a:cubicBezTo>
                    <a:pt x="1" y="1"/>
                    <a:pt x="0" y="4"/>
                    <a:pt x="1" y="6"/>
                  </a:cubicBezTo>
                  <a:cubicBezTo>
                    <a:pt x="3" y="5"/>
                    <a:pt x="5"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6" name="Freeform 2526">
              <a:extLst>
                <a:ext uri="{FF2B5EF4-FFF2-40B4-BE49-F238E27FC236}">
                  <a16:creationId xmlns:a16="http://schemas.microsoft.com/office/drawing/2014/main" id="{DC87364B-9C96-3516-70B2-A3BD322CD17A}"/>
                </a:ext>
              </a:extLst>
            </p:cNvPr>
            <p:cNvSpPr>
              <a:spLocks/>
            </p:cNvSpPr>
            <p:nvPr/>
          </p:nvSpPr>
          <p:spPr bwMode="auto">
            <a:xfrm>
              <a:off x="3787" y="1958"/>
              <a:ext cx="6" cy="10"/>
            </a:xfrm>
            <a:custGeom>
              <a:avLst/>
              <a:gdLst>
                <a:gd name="T0" fmla="*/ 8 w 3"/>
                <a:gd name="T1" fmla="*/ 8 h 5"/>
                <a:gd name="T2" fmla="*/ 8 w 3"/>
                <a:gd name="T3" fmla="*/ 40 h 5"/>
                <a:gd name="T4" fmla="*/ 8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1" y="1"/>
                  </a:moveTo>
                  <a:cubicBezTo>
                    <a:pt x="0" y="3"/>
                    <a:pt x="0" y="4"/>
                    <a:pt x="1" y="5"/>
                  </a:cubicBezTo>
                  <a:cubicBezTo>
                    <a:pt x="3" y="4"/>
                    <a:pt x="2" y="1"/>
                    <a:pt x="1"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7" name="Freeform 2527">
              <a:extLst>
                <a:ext uri="{FF2B5EF4-FFF2-40B4-BE49-F238E27FC236}">
                  <a16:creationId xmlns:a16="http://schemas.microsoft.com/office/drawing/2014/main" id="{DFF6A889-8FFA-0F0D-A879-E430AC336037}"/>
                </a:ext>
              </a:extLst>
            </p:cNvPr>
            <p:cNvSpPr>
              <a:spLocks/>
            </p:cNvSpPr>
            <p:nvPr/>
          </p:nvSpPr>
          <p:spPr bwMode="auto">
            <a:xfrm>
              <a:off x="3777" y="2012"/>
              <a:ext cx="8" cy="13"/>
            </a:xfrm>
            <a:custGeom>
              <a:avLst/>
              <a:gdLst>
                <a:gd name="T0" fmla="*/ 24 w 4"/>
                <a:gd name="T1" fmla="*/ 0 h 6"/>
                <a:gd name="T2" fmla="*/ 8 w 4"/>
                <a:gd name="T3" fmla="*/ 61 h 6"/>
                <a:gd name="T4" fmla="*/ 16 w 4"/>
                <a:gd name="T5" fmla="*/ 9 h 6"/>
                <a:gd name="T6" fmla="*/ 0 60000 65536"/>
                <a:gd name="T7" fmla="*/ 0 60000 65536"/>
                <a:gd name="T8" fmla="*/ 0 60000 65536"/>
              </a:gdLst>
              <a:ahLst/>
              <a:cxnLst>
                <a:cxn ang="T6">
                  <a:pos x="T0" y="T1"/>
                </a:cxn>
                <a:cxn ang="T7">
                  <a:pos x="T2" y="T3"/>
                </a:cxn>
                <a:cxn ang="T8">
                  <a:pos x="T4" y="T5"/>
                </a:cxn>
              </a:cxnLst>
              <a:rect l="0" t="0" r="r" b="b"/>
              <a:pathLst>
                <a:path w="4" h="6">
                  <a:moveTo>
                    <a:pt x="3" y="0"/>
                  </a:moveTo>
                  <a:cubicBezTo>
                    <a:pt x="0" y="1"/>
                    <a:pt x="0" y="4"/>
                    <a:pt x="1" y="6"/>
                  </a:cubicBezTo>
                  <a:cubicBezTo>
                    <a:pt x="3" y="6"/>
                    <a:pt x="4" y="3"/>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8" name="Freeform 2528">
              <a:extLst>
                <a:ext uri="{FF2B5EF4-FFF2-40B4-BE49-F238E27FC236}">
                  <a16:creationId xmlns:a16="http://schemas.microsoft.com/office/drawing/2014/main" id="{054575B2-754F-3558-44BC-792B6F62EB6D}"/>
                </a:ext>
              </a:extLst>
            </p:cNvPr>
            <p:cNvSpPr>
              <a:spLocks/>
            </p:cNvSpPr>
            <p:nvPr/>
          </p:nvSpPr>
          <p:spPr bwMode="auto">
            <a:xfrm>
              <a:off x="3769" y="1982"/>
              <a:ext cx="8" cy="8"/>
            </a:xfrm>
            <a:custGeom>
              <a:avLst/>
              <a:gdLst>
                <a:gd name="T0" fmla="*/ 8 w 4"/>
                <a:gd name="T1" fmla="*/ 16 h 4"/>
                <a:gd name="T2" fmla="*/ 0 w 4"/>
                <a:gd name="T3" fmla="*/ 32 h 4"/>
                <a:gd name="T4" fmla="*/ 8 w 4"/>
                <a:gd name="T5" fmla="*/ 0 h 4"/>
                <a:gd name="T6" fmla="*/ 0 w 4"/>
                <a:gd name="T7" fmla="*/ 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2"/>
                  </a:moveTo>
                  <a:cubicBezTo>
                    <a:pt x="1" y="2"/>
                    <a:pt x="0" y="3"/>
                    <a:pt x="0" y="4"/>
                  </a:cubicBezTo>
                  <a:cubicBezTo>
                    <a:pt x="3" y="4"/>
                    <a:pt x="4" y="0"/>
                    <a:pt x="1" y="0"/>
                  </a:cubicBezTo>
                  <a:cubicBezTo>
                    <a:pt x="0" y="0"/>
                    <a:pt x="0" y="0"/>
                    <a:pt x="0"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39" name="Freeform 2529">
              <a:extLst>
                <a:ext uri="{FF2B5EF4-FFF2-40B4-BE49-F238E27FC236}">
                  <a16:creationId xmlns:a16="http://schemas.microsoft.com/office/drawing/2014/main" id="{9B21A6CF-0B05-5816-16B3-8020C4AA4442}"/>
                </a:ext>
              </a:extLst>
            </p:cNvPr>
            <p:cNvSpPr>
              <a:spLocks/>
            </p:cNvSpPr>
            <p:nvPr/>
          </p:nvSpPr>
          <p:spPr bwMode="auto">
            <a:xfrm>
              <a:off x="3759" y="2041"/>
              <a:ext cx="12" cy="11"/>
            </a:xfrm>
            <a:custGeom>
              <a:avLst/>
              <a:gdLst>
                <a:gd name="T0" fmla="*/ 24 w 6"/>
                <a:gd name="T1" fmla="*/ 9 h 5"/>
                <a:gd name="T2" fmla="*/ 24 w 6"/>
                <a:gd name="T3" fmla="*/ 53 h 5"/>
                <a:gd name="T4" fmla="*/ 32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3" y="1"/>
                  </a:moveTo>
                  <a:cubicBezTo>
                    <a:pt x="0" y="0"/>
                    <a:pt x="0" y="5"/>
                    <a:pt x="3" y="5"/>
                  </a:cubicBezTo>
                  <a:cubicBezTo>
                    <a:pt x="6" y="5"/>
                    <a:pt x="5" y="2"/>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0" name="Freeform 2530">
              <a:extLst>
                <a:ext uri="{FF2B5EF4-FFF2-40B4-BE49-F238E27FC236}">
                  <a16:creationId xmlns:a16="http://schemas.microsoft.com/office/drawing/2014/main" id="{75D9558B-7F90-C2C8-B7D3-63EED9B8901F}"/>
                </a:ext>
              </a:extLst>
            </p:cNvPr>
            <p:cNvSpPr>
              <a:spLocks/>
            </p:cNvSpPr>
            <p:nvPr/>
          </p:nvSpPr>
          <p:spPr bwMode="auto">
            <a:xfrm>
              <a:off x="3718" y="2021"/>
              <a:ext cx="8" cy="11"/>
            </a:xfrm>
            <a:custGeom>
              <a:avLst/>
              <a:gdLst>
                <a:gd name="T0" fmla="*/ 24 w 4"/>
                <a:gd name="T1" fmla="*/ 0 h 5"/>
                <a:gd name="T2" fmla="*/ 16 w 4"/>
                <a:gd name="T3" fmla="*/ 53 h 5"/>
                <a:gd name="T4" fmla="*/ 24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3" y="0"/>
                  </a:moveTo>
                  <a:cubicBezTo>
                    <a:pt x="0" y="1"/>
                    <a:pt x="0" y="3"/>
                    <a:pt x="2" y="5"/>
                  </a:cubicBezTo>
                  <a:cubicBezTo>
                    <a:pt x="3" y="4"/>
                    <a:pt x="4"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1" name="Freeform 2531">
              <a:extLst>
                <a:ext uri="{FF2B5EF4-FFF2-40B4-BE49-F238E27FC236}">
                  <a16:creationId xmlns:a16="http://schemas.microsoft.com/office/drawing/2014/main" id="{F078E890-8B8A-6C5C-E8DD-8D1E5A68AA90}"/>
                </a:ext>
              </a:extLst>
            </p:cNvPr>
            <p:cNvSpPr>
              <a:spLocks/>
            </p:cNvSpPr>
            <p:nvPr/>
          </p:nvSpPr>
          <p:spPr bwMode="auto">
            <a:xfrm>
              <a:off x="3736" y="1988"/>
              <a:ext cx="10" cy="13"/>
            </a:xfrm>
            <a:custGeom>
              <a:avLst/>
              <a:gdLst>
                <a:gd name="T0" fmla="*/ 16 w 5"/>
                <a:gd name="T1" fmla="*/ 0 h 6"/>
                <a:gd name="T2" fmla="*/ 24 w 5"/>
                <a:gd name="T3" fmla="*/ 52 h 6"/>
                <a:gd name="T4" fmla="*/ 16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2" y="0"/>
                  </a:moveTo>
                  <a:cubicBezTo>
                    <a:pt x="0" y="2"/>
                    <a:pt x="0" y="6"/>
                    <a:pt x="3" y="5"/>
                  </a:cubicBezTo>
                  <a:cubicBezTo>
                    <a:pt x="5" y="4"/>
                    <a:pt x="3"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2" name="Freeform 2532">
              <a:extLst>
                <a:ext uri="{FF2B5EF4-FFF2-40B4-BE49-F238E27FC236}">
                  <a16:creationId xmlns:a16="http://schemas.microsoft.com/office/drawing/2014/main" id="{9AA22FAD-D469-F7AE-1CCA-43E1BE0C3399}"/>
                </a:ext>
              </a:extLst>
            </p:cNvPr>
            <p:cNvSpPr>
              <a:spLocks/>
            </p:cNvSpPr>
            <p:nvPr/>
          </p:nvSpPr>
          <p:spPr bwMode="auto">
            <a:xfrm>
              <a:off x="3752" y="1949"/>
              <a:ext cx="11" cy="13"/>
            </a:xfrm>
            <a:custGeom>
              <a:avLst/>
              <a:gdLst>
                <a:gd name="T0" fmla="*/ 20 w 5"/>
                <a:gd name="T1" fmla="*/ 33 h 6"/>
                <a:gd name="T2" fmla="*/ 20 w 5"/>
                <a:gd name="T3" fmla="*/ 9 h 6"/>
                <a:gd name="T4" fmla="*/ 0 w 5"/>
                <a:gd name="T5" fmla="*/ 52 h 6"/>
                <a:gd name="T6" fmla="*/ 0 60000 65536"/>
                <a:gd name="T7" fmla="*/ 0 60000 65536"/>
                <a:gd name="T8" fmla="*/ 0 60000 65536"/>
              </a:gdLst>
              <a:ahLst/>
              <a:cxnLst>
                <a:cxn ang="T6">
                  <a:pos x="T0" y="T1"/>
                </a:cxn>
                <a:cxn ang="T7">
                  <a:pos x="T2" y="T3"/>
                </a:cxn>
                <a:cxn ang="T8">
                  <a:pos x="T4" y="T5"/>
                </a:cxn>
              </a:cxnLst>
              <a:rect l="0" t="0" r="r" b="b"/>
              <a:pathLst>
                <a:path w="5" h="6">
                  <a:moveTo>
                    <a:pt x="2" y="3"/>
                  </a:moveTo>
                  <a:cubicBezTo>
                    <a:pt x="0" y="3"/>
                    <a:pt x="0" y="0"/>
                    <a:pt x="2" y="1"/>
                  </a:cubicBezTo>
                  <a:cubicBezTo>
                    <a:pt x="5" y="2"/>
                    <a:pt x="3" y="6"/>
                    <a:pt x="0" y="5"/>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3" name="Freeform 2533">
              <a:extLst>
                <a:ext uri="{FF2B5EF4-FFF2-40B4-BE49-F238E27FC236}">
                  <a16:creationId xmlns:a16="http://schemas.microsoft.com/office/drawing/2014/main" id="{1393E10B-B2D0-F01B-229C-D7C87E275891}"/>
                </a:ext>
              </a:extLst>
            </p:cNvPr>
            <p:cNvSpPr>
              <a:spLocks/>
            </p:cNvSpPr>
            <p:nvPr/>
          </p:nvSpPr>
          <p:spPr bwMode="auto">
            <a:xfrm>
              <a:off x="3771" y="1909"/>
              <a:ext cx="12" cy="25"/>
            </a:xfrm>
            <a:custGeom>
              <a:avLst/>
              <a:gdLst>
                <a:gd name="T0" fmla="*/ 24 w 6"/>
                <a:gd name="T1" fmla="*/ 25 h 11"/>
                <a:gd name="T2" fmla="*/ 48 w 6"/>
                <a:gd name="T3" fmla="*/ 45 h 11"/>
                <a:gd name="T4" fmla="*/ 0 60000 65536"/>
                <a:gd name="T5" fmla="*/ 0 60000 65536"/>
              </a:gdLst>
              <a:ahLst/>
              <a:cxnLst>
                <a:cxn ang="T4">
                  <a:pos x="T0" y="T1"/>
                </a:cxn>
                <a:cxn ang="T5">
                  <a:pos x="T2" y="T3"/>
                </a:cxn>
              </a:cxnLst>
              <a:rect l="0" t="0" r="r" b="b"/>
              <a:pathLst>
                <a:path w="6" h="11">
                  <a:moveTo>
                    <a:pt x="3" y="2"/>
                  </a:moveTo>
                  <a:cubicBezTo>
                    <a:pt x="0" y="0"/>
                    <a:pt x="1" y="11"/>
                    <a:pt x="6" y="4"/>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4" name="Freeform 2534">
              <a:extLst>
                <a:ext uri="{FF2B5EF4-FFF2-40B4-BE49-F238E27FC236}">
                  <a16:creationId xmlns:a16="http://schemas.microsoft.com/office/drawing/2014/main" id="{3F3102B3-82BF-8F93-2A00-EB89BBB6CC2D}"/>
                </a:ext>
              </a:extLst>
            </p:cNvPr>
            <p:cNvSpPr>
              <a:spLocks/>
            </p:cNvSpPr>
            <p:nvPr/>
          </p:nvSpPr>
          <p:spPr bwMode="auto">
            <a:xfrm>
              <a:off x="3777" y="1859"/>
              <a:ext cx="12" cy="13"/>
            </a:xfrm>
            <a:custGeom>
              <a:avLst/>
              <a:gdLst>
                <a:gd name="T0" fmla="*/ 24 w 6"/>
                <a:gd name="T1" fmla="*/ 0 h 6"/>
                <a:gd name="T2" fmla="*/ 16 w 6"/>
                <a:gd name="T3" fmla="*/ 61 h 6"/>
                <a:gd name="T4" fmla="*/ 32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3" y="0"/>
                  </a:moveTo>
                  <a:cubicBezTo>
                    <a:pt x="1" y="2"/>
                    <a:pt x="0" y="4"/>
                    <a:pt x="2" y="6"/>
                  </a:cubicBezTo>
                  <a:cubicBezTo>
                    <a:pt x="6" y="5"/>
                    <a:pt x="5" y="2"/>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5" name="Freeform 2535">
              <a:extLst>
                <a:ext uri="{FF2B5EF4-FFF2-40B4-BE49-F238E27FC236}">
                  <a16:creationId xmlns:a16="http://schemas.microsoft.com/office/drawing/2014/main" id="{DB00DCDD-CD02-FC11-F4A8-428830A3D02E}"/>
                </a:ext>
              </a:extLst>
            </p:cNvPr>
            <p:cNvSpPr>
              <a:spLocks/>
            </p:cNvSpPr>
            <p:nvPr/>
          </p:nvSpPr>
          <p:spPr bwMode="auto">
            <a:xfrm>
              <a:off x="3775" y="1826"/>
              <a:ext cx="8" cy="9"/>
            </a:xfrm>
            <a:custGeom>
              <a:avLst/>
              <a:gdLst>
                <a:gd name="T0" fmla="*/ 16 w 4"/>
                <a:gd name="T1" fmla="*/ 0 h 4"/>
                <a:gd name="T2" fmla="*/ 16 w 4"/>
                <a:gd name="T3" fmla="*/ 45 h 4"/>
                <a:gd name="T4" fmla="*/ 32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0" y="2"/>
                    <a:pt x="0" y="3"/>
                    <a:pt x="2" y="4"/>
                  </a:cubicBezTo>
                  <a:cubicBezTo>
                    <a:pt x="3" y="4"/>
                    <a:pt x="4"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6" name="Freeform 2536">
              <a:extLst>
                <a:ext uri="{FF2B5EF4-FFF2-40B4-BE49-F238E27FC236}">
                  <a16:creationId xmlns:a16="http://schemas.microsoft.com/office/drawing/2014/main" id="{F3958F08-BF33-5919-A68D-7396A14176A0}"/>
                </a:ext>
              </a:extLst>
            </p:cNvPr>
            <p:cNvSpPr>
              <a:spLocks/>
            </p:cNvSpPr>
            <p:nvPr/>
          </p:nvSpPr>
          <p:spPr bwMode="auto">
            <a:xfrm>
              <a:off x="3791" y="1750"/>
              <a:ext cx="13" cy="13"/>
            </a:xfrm>
            <a:custGeom>
              <a:avLst/>
              <a:gdLst>
                <a:gd name="T0" fmla="*/ 43 w 6"/>
                <a:gd name="T1" fmla="*/ 0 h 6"/>
                <a:gd name="T2" fmla="*/ 0 w 6"/>
                <a:gd name="T3" fmla="*/ 33 h 6"/>
                <a:gd name="T4" fmla="*/ 61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3" y="1"/>
                    <a:pt x="1" y="2"/>
                    <a:pt x="0" y="3"/>
                  </a:cubicBezTo>
                  <a:cubicBezTo>
                    <a:pt x="3" y="6"/>
                    <a:pt x="5" y="4"/>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7" name="Freeform 2537">
              <a:extLst>
                <a:ext uri="{FF2B5EF4-FFF2-40B4-BE49-F238E27FC236}">
                  <a16:creationId xmlns:a16="http://schemas.microsoft.com/office/drawing/2014/main" id="{ED752EDF-765F-AEAA-DF61-A6FEAF0DDA22}"/>
                </a:ext>
              </a:extLst>
            </p:cNvPr>
            <p:cNvSpPr>
              <a:spLocks/>
            </p:cNvSpPr>
            <p:nvPr/>
          </p:nvSpPr>
          <p:spPr bwMode="auto">
            <a:xfrm>
              <a:off x="3757" y="1813"/>
              <a:ext cx="12" cy="16"/>
            </a:xfrm>
            <a:custGeom>
              <a:avLst/>
              <a:gdLst>
                <a:gd name="T0" fmla="*/ 32 w 6"/>
                <a:gd name="T1" fmla="*/ 0 h 7"/>
                <a:gd name="T2" fmla="*/ 0 w 6"/>
                <a:gd name="T3" fmla="*/ 57 h 7"/>
                <a:gd name="T4" fmla="*/ 40 w 6"/>
                <a:gd name="T5" fmla="*/ 0 h 7"/>
                <a:gd name="T6" fmla="*/ 0 60000 65536"/>
                <a:gd name="T7" fmla="*/ 0 60000 65536"/>
                <a:gd name="T8" fmla="*/ 0 60000 65536"/>
              </a:gdLst>
              <a:ahLst/>
              <a:cxnLst>
                <a:cxn ang="T6">
                  <a:pos x="T0" y="T1"/>
                </a:cxn>
                <a:cxn ang="T7">
                  <a:pos x="T2" y="T3"/>
                </a:cxn>
                <a:cxn ang="T8">
                  <a:pos x="T4" y="T5"/>
                </a:cxn>
              </a:cxnLst>
              <a:rect l="0" t="0" r="r" b="b"/>
              <a:pathLst>
                <a:path w="6" h="7">
                  <a:moveTo>
                    <a:pt x="4" y="0"/>
                  </a:moveTo>
                  <a:cubicBezTo>
                    <a:pt x="2" y="1"/>
                    <a:pt x="0" y="3"/>
                    <a:pt x="0" y="5"/>
                  </a:cubicBezTo>
                  <a:cubicBezTo>
                    <a:pt x="3" y="7"/>
                    <a:pt x="6" y="2"/>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8" name="Freeform 2538">
              <a:extLst>
                <a:ext uri="{FF2B5EF4-FFF2-40B4-BE49-F238E27FC236}">
                  <a16:creationId xmlns:a16="http://schemas.microsoft.com/office/drawing/2014/main" id="{831875F2-BDDF-E919-648C-8A22436562F0}"/>
                </a:ext>
              </a:extLst>
            </p:cNvPr>
            <p:cNvSpPr>
              <a:spLocks/>
            </p:cNvSpPr>
            <p:nvPr/>
          </p:nvSpPr>
          <p:spPr bwMode="auto">
            <a:xfrm>
              <a:off x="3730" y="1905"/>
              <a:ext cx="6" cy="9"/>
            </a:xfrm>
            <a:custGeom>
              <a:avLst/>
              <a:gdLst>
                <a:gd name="T0" fmla="*/ 16 w 3"/>
                <a:gd name="T1" fmla="*/ 0 h 4"/>
                <a:gd name="T2" fmla="*/ 8 w 3"/>
                <a:gd name="T3" fmla="*/ 45 h 4"/>
                <a:gd name="T4" fmla="*/ 24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1" y="1"/>
                    <a:pt x="0" y="2"/>
                    <a:pt x="1" y="4"/>
                  </a:cubicBezTo>
                  <a:cubicBezTo>
                    <a:pt x="2" y="4"/>
                    <a:pt x="3"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49" name="Freeform 2539">
              <a:extLst>
                <a:ext uri="{FF2B5EF4-FFF2-40B4-BE49-F238E27FC236}">
                  <a16:creationId xmlns:a16="http://schemas.microsoft.com/office/drawing/2014/main" id="{3BB88095-1481-9F28-8CD9-5857F6B7C0C6}"/>
                </a:ext>
              </a:extLst>
            </p:cNvPr>
            <p:cNvSpPr>
              <a:spLocks/>
            </p:cNvSpPr>
            <p:nvPr/>
          </p:nvSpPr>
          <p:spPr bwMode="auto">
            <a:xfrm>
              <a:off x="3732" y="1938"/>
              <a:ext cx="10" cy="11"/>
            </a:xfrm>
            <a:custGeom>
              <a:avLst/>
              <a:gdLst>
                <a:gd name="T0" fmla="*/ 16 w 5"/>
                <a:gd name="T1" fmla="*/ 9 h 5"/>
                <a:gd name="T2" fmla="*/ 24 w 5"/>
                <a:gd name="T3" fmla="*/ 44 h 5"/>
                <a:gd name="T4" fmla="*/ 16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1"/>
                  </a:moveTo>
                  <a:cubicBezTo>
                    <a:pt x="0" y="2"/>
                    <a:pt x="1" y="5"/>
                    <a:pt x="3" y="4"/>
                  </a:cubicBezTo>
                  <a:cubicBezTo>
                    <a:pt x="5" y="2"/>
                    <a:pt x="4" y="0"/>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0" name="Freeform 2540">
              <a:extLst>
                <a:ext uri="{FF2B5EF4-FFF2-40B4-BE49-F238E27FC236}">
                  <a16:creationId xmlns:a16="http://schemas.microsoft.com/office/drawing/2014/main" id="{185E54AE-211B-DAA4-7C41-C213C2848D04}"/>
                </a:ext>
              </a:extLst>
            </p:cNvPr>
            <p:cNvSpPr>
              <a:spLocks/>
            </p:cNvSpPr>
            <p:nvPr/>
          </p:nvSpPr>
          <p:spPr bwMode="auto">
            <a:xfrm>
              <a:off x="3711" y="1977"/>
              <a:ext cx="11" cy="13"/>
            </a:xfrm>
            <a:custGeom>
              <a:avLst/>
              <a:gdLst>
                <a:gd name="T0" fmla="*/ 9 w 5"/>
                <a:gd name="T1" fmla="*/ 20 h 6"/>
                <a:gd name="T2" fmla="*/ 0 w 5"/>
                <a:gd name="T3" fmla="*/ 61 h 6"/>
                <a:gd name="T4" fmla="*/ 20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1" y="2"/>
                  </a:moveTo>
                  <a:cubicBezTo>
                    <a:pt x="1" y="3"/>
                    <a:pt x="0" y="5"/>
                    <a:pt x="0" y="6"/>
                  </a:cubicBezTo>
                  <a:cubicBezTo>
                    <a:pt x="3" y="6"/>
                    <a:pt x="5"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1" name="Freeform 2541">
              <a:extLst>
                <a:ext uri="{FF2B5EF4-FFF2-40B4-BE49-F238E27FC236}">
                  <a16:creationId xmlns:a16="http://schemas.microsoft.com/office/drawing/2014/main" id="{84D33D5B-CA6F-976A-69E0-085B5E94EDE0}"/>
                </a:ext>
              </a:extLst>
            </p:cNvPr>
            <p:cNvSpPr>
              <a:spLocks/>
            </p:cNvSpPr>
            <p:nvPr/>
          </p:nvSpPr>
          <p:spPr bwMode="auto">
            <a:xfrm>
              <a:off x="3902" y="1632"/>
              <a:ext cx="6" cy="4"/>
            </a:xfrm>
            <a:custGeom>
              <a:avLst/>
              <a:gdLst>
                <a:gd name="T0" fmla="*/ 8 w 3"/>
                <a:gd name="T1" fmla="*/ 8 h 2"/>
                <a:gd name="T2" fmla="*/ 8 w 3"/>
                <a:gd name="T3" fmla="*/ 16 h 2"/>
                <a:gd name="T4" fmla="*/ 24 w 3"/>
                <a:gd name="T5" fmla="*/ 0 h 2"/>
                <a:gd name="T6" fmla="*/ 16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1"/>
                  </a:moveTo>
                  <a:cubicBezTo>
                    <a:pt x="0" y="2"/>
                    <a:pt x="0" y="2"/>
                    <a:pt x="1" y="2"/>
                  </a:cubicBezTo>
                  <a:cubicBezTo>
                    <a:pt x="2" y="2"/>
                    <a:pt x="3" y="1"/>
                    <a:pt x="3" y="0"/>
                  </a:cubicBezTo>
                  <a:cubicBezTo>
                    <a:pt x="2" y="0"/>
                    <a:pt x="2" y="0"/>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2" name="Freeform 2542">
              <a:extLst>
                <a:ext uri="{FF2B5EF4-FFF2-40B4-BE49-F238E27FC236}">
                  <a16:creationId xmlns:a16="http://schemas.microsoft.com/office/drawing/2014/main" id="{3FC06391-C359-D40D-368A-343187053D8D}"/>
                </a:ext>
              </a:extLst>
            </p:cNvPr>
            <p:cNvSpPr>
              <a:spLocks/>
            </p:cNvSpPr>
            <p:nvPr/>
          </p:nvSpPr>
          <p:spPr bwMode="auto">
            <a:xfrm>
              <a:off x="3892" y="1656"/>
              <a:ext cx="12" cy="9"/>
            </a:xfrm>
            <a:custGeom>
              <a:avLst/>
              <a:gdLst>
                <a:gd name="T0" fmla="*/ 24 w 6"/>
                <a:gd name="T1" fmla="*/ 0 h 4"/>
                <a:gd name="T2" fmla="*/ 8 w 6"/>
                <a:gd name="T3" fmla="*/ 45 h 4"/>
                <a:gd name="T4" fmla="*/ 24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3" y="0"/>
                  </a:moveTo>
                  <a:cubicBezTo>
                    <a:pt x="2" y="1"/>
                    <a:pt x="0" y="2"/>
                    <a:pt x="1" y="4"/>
                  </a:cubicBezTo>
                  <a:cubicBezTo>
                    <a:pt x="3" y="4"/>
                    <a:pt x="6"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3" name="Freeform 2543">
              <a:extLst>
                <a:ext uri="{FF2B5EF4-FFF2-40B4-BE49-F238E27FC236}">
                  <a16:creationId xmlns:a16="http://schemas.microsoft.com/office/drawing/2014/main" id="{07A5AB3C-28EA-E594-55DF-64EF614E6C73}"/>
                </a:ext>
              </a:extLst>
            </p:cNvPr>
            <p:cNvSpPr>
              <a:spLocks/>
            </p:cNvSpPr>
            <p:nvPr/>
          </p:nvSpPr>
          <p:spPr bwMode="auto">
            <a:xfrm>
              <a:off x="4000" y="1584"/>
              <a:ext cx="15" cy="11"/>
            </a:xfrm>
            <a:custGeom>
              <a:avLst/>
              <a:gdLst>
                <a:gd name="T0" fmla="*/ 51 w 7"/>
                <a:gd name="T1" fmla="*/ 0 h 5"/>
                <a:gd name="T2" fmla="*/ 19 w 7"/>
                <a:gd name="T3" fmla="*/ 44 h 5"/>
                <a:gd name="T4" fmla="*/ 60 w 7"/>
                <a:gd name="T5" fmla="*/ 9 h 5"/>
                <a:gd name="T6" fmla="*/ 0 60000 65536"/>
                <a:gd name="T7" fmla="*/ 0 60000 65536"/>
                <a:gd name="T8" fmla="*/ 0 60000 65536"/>
              </a:gdLst>
              <a:ahLst/>
              <a:cxnLst>
                <a:cxn ang="T6">
                  <a:pos x="T0" y="T1"/>
                </a:cxn>
                <a:cxn ang="T7">
                  <a:pos x="T2" y="T3"/>
                </a:cxn>
                <a:cxn ang="T8">
                  <a:pos x="T4" y="T5"/>
                </a:cxn>
              </a:cxnLst>
              <a:rect l="0" t="0" r="r" b="b"/>
              <a:pathLst>
                <a:path w="7" h="5">
                  <a:moveTo>
                    <a:pt x="5" y="0"/>
                  </a:moveTo>
                  <a:cubicBezTo>
                    <a:pt x="3" y="0"/>
                    <a:pt x="0" y="2"/>
                    <a:pt x="2" y="4"/>
                  </a:cubicBezTo>
                  <a:cubicBezTo>
                    <a:pt x="4" y="5"/>
                    <a:pt x="7" y="3"/>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4" name="Freeform 2544">
              <a:extLst>
                <a:ext uri="{FF2B5EF4-FFF2-40B4-BE49-F238E27FC236}">
                  <a16:creationId xmlns:a16="http://schemas.microsoft.com/office/drawing/2014/main" id="{3B3CB9F8-9635-A393-462C-6CE240144C51}"/>
                </a:ext>
              </a:extLst>
            </p:cNvPr>
            <p:cNvSpPr>
              <a:spLocks/>
            </p:cNvSpPr>
            <p:nvPr/>
          </p:nvSpPr>
          <p:spPr bwMode="auto">
            <a:xfrm>
              <a:off x="4056" y="1590"/>
              <a:ext cx="6" cy="7"/>
            </a:xfrm>
            <a:custGeom>
              <a:avLst/>
              <a:gdLst>
                <a:gd name="T0" fmla="*/ 8 w 3"/>
                <a:gd name="T1" fmla="*/ 0 h 3"/>
                <a:gd name="T2" fmla="*/ 0 w 3"/>
                <a:gd name="T3" fmla="*/ 28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1"/>
                    <a:pt x="0" y="2"/>
                  </a:cubicBezTo>
                  <a:cubicBezTo>
                    <a:pt x="1" y="3"/>
                    <a:pt x="3"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5" name="Freeform 2545">
              <a:extLst>
                <a:ext uri="{FF2B5EF4-FFF2-40B4-BE49-F238E27FC236}">
                  <a16:creationId xmlns:a16="http://schemas.microsoft.com/office/drawing/2014/main" id="{449CBE15-5CB6-B1F6-975F-2DC62D816876}"/>
                </a:ext>
              </a:extLst>
            </p:cNvPr>
            <p:cNvSpPr>
              <a:spLocks/>
            </p:cNvSpPr>
            <p:nvPr/>
          </p:nvSpPr>
          <p:spPr bwMode="auto">
            <a:xfrm>
              <a:off x="4082" y="1568"/>
              <a:ext cx="11" cy="9"/>
            </a:xfrm>
            <a:custGeom>
              <a:avLst/>
              <a:gdLst>
                <a:gd name="T0" fmla="*/ 44 w 5"/>
                <a:gd name="T1" fmla="*/ 0 h 4"/>
                <a:gd name="T2" fmla="*/ 53 w 5"/>
                <a:gd name="T3" fmla="*/ 11 h 4"/>
                <a:gd name="T4" fmla="*/ 0 60000 65536"/>
                <a:gd name="T5" fmla="*/ 0 60000 65536"/>
              </a:gdLst>
              <a:ahLst/>
              <a:cxnLst>
                <a:cxn ang="T4">
                  <a:pos x="T0" y="T1"/>
                </a:cxn>
                <a:cxn ang="T5">
                  <a:pos x="T2" y="T3"/>
                </a:cxn>
              </a:cxnLst>
              <a:rect l="0" t="0" r="r" b="b"/>
              <a:pathLst>
                <a:path w="5" h="4">
                  <a:moveTo>
                    <a:pt x="4" y="0"/>
                  </a:moveTo>
                  <a:cubicBezTo>
                    <a:pt x="0" y="2"/>
                    <a:pt x="5" y="4"/>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6" name="Freeform 2546">
              <a:extLst>
                <a:ext uri="{FF2B5EF4-FFF2-40B4-BE49-F238E27FC236}">
                  <a16:creationId xmlns:a16="http://schemas.microsoft.com/office/drawing/2014/main" id="{B4C379E2-0910-66EE-35F5-F277988B56AB}"/>
                </a:ext>
              </a:extLst>
            </p:cNvPr>
            <p:cNvSpPr>
              <a:spLocks/>
            </p:cNvSpPr>
            <p:nvPr/>
          </p:nvSpPr>
          <p:spPr bwMode="auto">
            <a:xfrm>
              <a:off x="4160" y="1584"/>
              <a:ext cx="33" cy="11"/>
            </a:xfrm>
            <a:custGeom>
              <a:avLst/>
              <a:gdLst>
                <a:gd name="T0" fmla="*/ 72 w 16"/>
                <a:gd name="T1" fmla="*/ 0 h 5"/>
                <a:gd name="T2" fmla="*/ 89 w 16"/>
                <a:gd name="T3" fmla="*/ 0 h 5"/>
                <a:gd name="T4" fmla="*/ 0 60000 65536"/>
                <a:gd name="T5" fmla="*/ 0 60000 65536"/>
              </a:gdLst>
              <a:ahLst/>
              <a:cxnLst>
                <a:cxn ang="T4">
                  <a:pos x="T0" y="T1"/>
                </a:cxn>
                <a:cxn ang="T5">
                  <a:pos x="T2" y="T3"/>
                </a:cxn>
              </a:cxnLst>
              <a:rect l="0" t="0" r="r" b="b"/>
              <a:pathLst>
                <a:path w="16" h="5">
                  <a:moveTo>
                    <a:pt x="8" y="0"/>
                  </a:moveTo>
                  <a:cubicBezTo>
                    <a:pt x="0" y="3"/>
                    <a:pt x="16" y="5"/>
                    <a:pt x="10"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7" name="Freeform 2547">
              <a:extLst>
                <a:ext uri="{FF2B5EF4-FFF2-40B4-BE49-F238E27FC236}">
                  <a16:creationId xmlns:a16="http://schemas.microsoft.com/office/drawing/2014/main" id="{86B6AFF5-2DC2-9190-00B6-93960BADA266}"/>
                </a:ext>
              </a:extLst>
            </p:cNvPr>
            <p:cNvSpPr>
              <a:spLocks/>
            </p:cNvSpPr>
            <p:nvPr/>
          </p:nvSpPr>
          <p:spPr bwMode="auto">
            <a:xfrm>
              <a:off x="4230" y="1623"/>
              <a:ext cx="18" cy="11"/>
            </a:xfrm>
            <a:custGeom>
              <a:avLst/>
              <a:gdLst>
                <a:gd name="T0" fmla="*/ 24 w 9"/>
                <a:gd name="T1" fmla="*/ 0 h 5"/>
                <a:gd name="T2" fmla="*/ 40 w 9"/>
                <a:gd name="T3" fmla="*/ 0 h 5"/>
                <a:gd name="T4" fmla="*/ 0 60000 65536"/>
                <a:gd name="T5" fmla="*/ 0 60000 65536"/>
              </a:gdLst>
              <a:ahLst/>
              <a:cxnLst>
                <a:cxn ang="T4">
                  <a:pos x="T0" y="T1"/>
                </a:cxn>
                <a:cxn ang="T5">
                  <a:pos x="T2" y="T3"/>
                </a:cxn>
              </a:cxnLst>
              <a:rect l="0" t="0" r="r" b="b"/>
              <a:pathLst>
                <a:path w="9" h="5">
                  <a:moveTo>
                    <a:pt x="3" y="0"/>
                  </a:moveTo>
                  <a:cubicBezTo>
                    <a:pt x="0" y="5"/>
                    <a:pt x="9" y="3"/>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8" name="Freeform 2548">
              <a:extLst>
                <a:ext uri="{FF2B5EF4-FFF2-40B4-BE49-F238E27FC236}">
                  <a16:creationId xmlns:a16="http://schemas.microsoft.com/office/drawing/2014/main" id="{2B68893C-502C-0B9D-A3F6-5CDD18720804}"/>
                </a:ext>
              </a:extLst>
            </p:cNvPr>
            <p:cNvSpPr>
              <a:spLocks/>
            </p:cNvSpPr>
            <p:nvPr/>
          </p:nvSpPr>
          <p:spPr bwMode="auto">
            <a:xfrm>
              <a:off x="4246" y="1669"/>
              <a:ext cx="11" cy="9"/>
            </a:xfrm>
            <a:custGeom>
              <a:avLst/>
              <a:gdLst>
                <a:gd name="T0" fmla="*/ 9 w 5"/>
                <a:gd name="T1" fmla="*/ 11 h 4"/>
                <a:gd name="T2" fmla="*/ 9 w 5"/>
                <a:gd name="T3" fmla="*/ 45 h 4"/>
                <a:gd name="T4" fmla="*/ 20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1" y="1"/>
                  </a:moveTo>
                  <a:cubicBezTo>
                    <a:pt x="0" y="2"/>
                    <a:pt x="0" y="3"/>
                    <a:pt x="1" y="4"/>
                  </a:cubicBezTo>
                  <a:cubicBezTo>
                    <a:pt x="4" y="4"/>
                    <a:pt x="5"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59" name="Freeform 2549">
              <a:extLst>
                <a:ext uri="{FF2B5EF4-FFF2-40B4-BE49-F238E27FC236}">
                  <a16:creationId xmlns:a16="http://schemas.microsoft.com/office/drawing/2014/main" id="{8A304684-5367-71A9-1A2C-078C942CEE97}"/>
                </a:ext>
              </a:extLst>
            </p:cNvPr>
            <p:cNvSpPr>
              <a:spLocks/>
            </p:cNvSpPr>
            <p:nvPr/>
          </p:nvSpPr>
          <p:spPr bwMode="auto">
            <a:xfrm>
              <a:off x="4207" y="1680"/>
              <a:ext cx="29" cy="11"/>
            </a:xfrm>
            <a:custGeom>
              <a:avLst/>
              <a:gdLst>
                <a:gd name="T0" fmla="*/ 52 w 14"/>
                <a:gd name="T1" fmla="*/ 0 h 5"/>
                <a:gd name="T2" fmla="*/ 73 w 14"/>
                <a:gd name="T3" fmla="*/ 9 h 5"/>
                <a:gd name="T4" fmla="*/ 0 60000 65536"/>
                <a:gd name="T5" fmla="*/ 0 60000 65536"/>
              </a:gdLst>
              <a:ahLst/>
              <a:cxnLst>
                <a:cxn ang="T4">
                  <a:pos x="T0" y="T1"/>
                </a:cxn>
                <a:cxn ang="T5">
                  <a:pos x="T2" y="T3"/>
                </a:cxn>
              </a:cxnLst>
              <a:rect l="0" t="0" r="r" b="b"/>
              <a:pathLst>
                <a:path w="14" h="5">
                  <a:moveTo>
                    <a:pt x="6" y="0"/>
                  </a:moveTo>
                  <a:cubicBezTo>
                    <a:pt x="0" y="5"/>
                    <a:pt x="14" y="5"/>
                    <a:pt x="8"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0" name="Freeform 2550">
              <a:extLst>
                <a:ext uri="{FF2B5EF4-FFF2-40B4-BE49-F238E27FC236}">
                  <a16:creationId xmlns:a16="http://schemas.microsoft.com/office/drawing/2014/main" id="{FA03B5A2-3E0A-D976-8A61-A5653E7A0113}"/>
                </a:ext>
              </a:extLst>
            </p:cNvPr>
            <p:cNvSpPr>
              <a:spLocks/>
            </p:cNvSpPr>
            <p:nvPr/>
          </p:nvSpPr>
          <p:spPr bwMode="auto">
            <a:xfrm>
              <a:off x="4265" y="1700"/>
              <a:ext cx="6" cy="8"/>
            </a:xfrm>
            <a:custGeom>
              <a:avLst/>
              <a:gdLst>
                <a:gd name="T0" fmla="*/ 0 w 3"/>
                <a:gd name="T1" fmla="*/ 0 h 4"/>
                <a:gd name="T2" fmla="*/ 16 w 3"/>
                <a:gd name="T3" fmla="*/ 32 h 4"/>
                <a:gd name="T4" fmla="*/ 16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4"/>
                    <a:pt x="2" y="4"/>
                  </a:cubicBezTo>
                  <a:cubicBezTo>
                    <a:pt x="3" y="3"/>
                    <a:pt x="3" y="2"/>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1" name="Freeform 2551">
              <a:extLst>
                <a:ext uri="{FF2B5EF4-FFF2-40B4-BE49-F238E27FC236}">
                  <a16:creationId xmlns:a16="http://schemas.microsoft.com/office/drawing/2014/main" id="{817C3F84-BB1B-FFE6-D99E-FE53A6F48AB5}"/>
                </a:ext>
              </a:extLst>
            </p:cNvPr>
            <p:cNvSpPr>
              <a:spLocks/>
            </p:cNvSpPr>
            <p:nvPr/>
          </p:nvSpPr>
          <p:spPr bwMode="auto">
            <a:xfrm>
              <a:off x="4294" y="1686"/>
              <a:ext cx="8" cy="9"/>
            </a:xfrm>
            <a:custGeom>
              <a:avLst/>
              <a:gdLst>
                <a:gd name="T0" fmla="*/ 8 w 4"/>
                <a:gd name="T1" fmla="*/ 11 h 4"/>
                <a:gd name="T2" fmla="*/ 8 w 4"/>
                <a:gd name="T3" fmla="*/ 45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0" y="2"/>
                    <a:pt x="0" y="4"/>
                    <a:pt x="1" y="4"/>
                  </a:cubicBezTo>
                  <a:cubicBezTo>
                    <a:pt x="4" y="4"/>
                    <a:pt x="4"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2" name="Freeform 2552">
              <a:extLst>
                <a:ext uri="{FF2B5EF4-FFF2-40B4-BE49-F238E27FC236}">
                  <a16:creationId xmlns:a16="http://schemas.microsoft.com/office/drawing/2014/main" id="{DFF8B334-5A7F-EFF1-6FAA-F6F76F8D1435}"/>
                </a:ext>
              </a:extLst>
            </p:cNvPr>
            <p:cNvSpPr>
              <a:spLocks/>
            </p:cNvSpPr>
            <p:nvPr/>
          </p:nvSpPr>
          <p:spPr bwMode="auto">
            <a:xfrm>
              <a:off x="4289" y="1658"/>
              <a:ext cx="5" cy="4"/>
            </a:xfrm>
            <a:custGeom>
              <a:avLst/>
              <a:gdLst>
                <a:gd name="T0" fmla="*/ 20 w 2"/>
                <a:gd name="T1" fmla="*/ 0 h 2"/>
                <a:gd name="T2" fmla="*/ 20 w 2"/>
                <a:gd name="T3" fmla="*/ 16 h 2"/>
                <a:gd name="T4" fmla="*/ 33 w 2"/>
                <a:gd name="T5" fmla="*/ 8 h 2"/>
                <a:gd name="T6" fmla="*/ 0 60000 65536"/>
                <a:gd name="T7" fmla="*/ 0 60000 65536"/>
                <a:gd name="T8" fmla="*/ 0 60000 65536"/>
              </a:gdLst>
              <a:ahLst/>
              <a:cxnLst>
                <a:cxn ang="T6">
                  <a:pos x="T0" y="T1"/>
                </a:cxn>
                <a:cxn ang="T7">
                  <a:pos x="T2" y="T3"/>
                </a:cxn>
                <a:cxn ang="T8">
                  <a:pos x="T4" y="T5"/>
                </a:cxn>
              </a:cxnLst>
              <a:rect l="0" t="0" r="r" b="b"/>
              <a:pathLst>
                <a:path w="2" h="2">
                  <a:moveTo>
                    <a:pt x="1" y="0"/>
                  </a:moveTo>
                  <a:cubicBezTo>
                    <a:pt x="1" y="1"/>
                    <a:pt x="0" y="2"/>
                    <a:pt x="1" y="2"/>
                  </a:cubicBezTo>
                  <a:cubicBezTo>
                    <a:pt x="2" y="2"/>
                    <a:pt x="2" y="2"/>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3" name="Freeform 2553">
              <a:extLst>
                <a:ext uri="{FF2B5EF4-FFF2-40B4-BE49-F238E27FC236}">
                  <a16:creationId xmlns:a16="http://schemas.microsoft.com/office/drawing/2014/main" id="{A7E90518-2C59-2023-5363-6645E4F4CFEE}"/>
                </a:ext>
              </a:extLst>
            </p:cNvPr>
            <p:cNvSpPr>
              <a:spLocks/>
            </p:cNvSpPr>
            <p:nvPr/>
          </p:nvSpPr>
          <p:spPr bwMode="auto">
            <a:xfrm>
              <a:off x="4283" y="1634"/>
              <a:ext cx="11" cy="9"/>
            </a:xfrm>
            <a:custGeom>
              <a:avLst/>
              <a:gdLst>
                <a:gd name="T0" fmla="*/ 33 w 5"/>
                <a:gd name="T1" fmla="*/ 11 h 4"/>
                <a:gd name="T2" fmla="*/ 0 w 5"/>
                <a:gd name="T3" fmla="*/ 0 h 4"/>
                <a:gd name="T4" fmla="*/ 53 w 5"/>
                <a:gd name="T5" fmla="*/ 36 h 4"/>
                <a:gd name="T6" fmla="*/ 0 60000 65536"/>
                <a:gd name="T7" fmla="*/ 0 60000 65536"/>
                <a:gd name="T8" fmla="*/ 0 60000 65536"/>
              </a:gdLst>
              <a:ahLst/>
              <a:cxnLst>
                <a:cxn ang="T6">
                  <a:pos x="T0" y="T1"/>
                </a:cxn>
                <a:cxn ang="T7">
                  <a:pos x="T2" y="T3"/>
                </a:cxn>
                <a:cxn ang="T8">
                  <a:pos x="T4" y="T5"/>
                </a:cxn>
              </a:cxnLst>
              <a:rect l="0" t="0" r="r" b="b"/>
              <a:pathLst>
                <a:path w="5" h="4">
                  <a:moveTo>
                    <a:pt x="3" y="1"/>
                  </a:moveTo>
                  <a:cubicBezTo>
                    <a:pt x="2" y="0"/>
                    <a:pt x="1" y="1"/>
                    <a:pt x="0" y="0"/>
                  </a:cubicBezTo>
                  <a:cubicBezTo>
                    <a:pt x="0" y="3"/>
                    <a:pt x="3" y="4"/>
                    <a:pt x="5"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4" name="Freeform 2554">
              <a:extLst>
                <a:ext uri="{FF2B5EF4-FFF2-40B4-BE49-F238E27FC236}">
                  <a16:creationId xmlns:a16="http://schemas.microsoft.com/office/drawing/2014/main" id="{06129046-B920-4D2E-3FEA-B868EA5B1F9D}"/>
                </a:ext>
              </a:extLst>
            </p:cNvPr>
            <p:cNvSpPr>
              <a:spLocks/>
            </p:cNvSpPr>
            <p:nvPr/>
          </p:nvSpPr>
          <p:spPr bwMode="auto">
            <a:xfrm>
              <a:off x="4328" y="1693"/>
              <a:ext cx="31" cy="13"/>
            </a:xfrm>
            <a:custGeom>
              <a:avLst/>
              <a:gdLst>
                <a:gd name="T0" fmla="*/ 52 w 15"/>
                <a:gd name="T1" fmla="*/ 0 h 6"/>
                <a:gd name="T2" fmla="*/ 81 w 15"/>
                <a:gd name="T3" fmla="*/ 9 h 6"/>
                <a:gd name="T4" fmla="*/ 0 60000 65536"/>
                <a:gd name="T5" fmla="*/ 0 60000 65536"/>
              </a:gdLst>
              <a:ahLst/>
              <a:cxnLst>
                <a:cxn ang="T4">
                  <a:pos x="T0" y="T1"/>
                </a:cxn>
                <a:cxn ang="T5">
                  <a:pos x="T2" y="T3"/>
                </a:cxn>
              </a:cxnLst>
              <a:rect l="0" t="0" r="r" b="b"/>
              <a:pathLst>
                <a:path w="15" h="6">
                  <a:moveTo>
                    <a:pt x="6" y="0"/>
                  </a:moveTo>
                  <a:cubicBezTo>
                    <a:pt x="0" y="4"/>
                    <a:pt x="15" y="6"/>
                    <a:pt x="9"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5" name="Freeform 2555">
              <a:extLst>
                <a:ext uri="{FF2B5EF4-FFF2-40B4-BE49-F238E27FC236}">
                  <a16:creationId xmlns:a16="http://schemas.microsoft.com/office/drawing/2014/main" id="{4511C174-BAF2-F582-E4A5-3F550103C9C1}"/>
                </a:ext>
              </a:extLst>
            </p:cNvPr>
            <p:cNvSpPr>
              <a:spLocks/>
            </p:cNvSpPr>
            <p:nvPr/>
          </p:nvSpPr>
          <p:spPr bwMode="auto">
            <a:xfrm>
              <a:off x="4380" y="1750"/>
              <a:ext cx="18" cy="13"/>
            </a:xfrm>
            <a:custGeom>
              <a:avLst/>
              <a:gdLst>
                <a:gd name="T0" fmla="*/ 32 w 9"/>
                <a:gd name="T1" fmla="*/ 0 h 6"/>
                <a:gd name="T2" fmla="*/ 56 w 9"/>
                <a:gd name="T3" fmla="*/ 9 h 6"/>
                <a:gd name="T4" fmla="*/ 0 60000 65536"/>
                <a:gd name="T5" fmla="*/ 0 60000 65536"/>
              </a:gdLst>
              <a:ahLst/>
              <a:cxnLst>
                <a:cxn ang="T4">
                  <a:pos x="T0" y="T1"/>
                </a:cxn>
                <a:cxn ang="T5">
                  <a:pos x="T2" y="T3"/>
                </a:cxn>
              </a:cxnLst>
              <a:rect l="0" t="0" r="r" b="b"/>
              <a:pathLst>
                <a:path w="9" h="6">
                  <a:moveTo>
                    <a:pt x="4" y="0"/>
                  </a:moveTo>
                  <a:cubicBezTo>
                    <a:pt x="0" y="6"/>
                    <a:pt x="9" y="5"/>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6" name="Freeform 2556">
              <a:extLst>
                <a:ext uri="{FF2B5EF4-FFF2-40B4-BE49-F238E27FC236}">
                  <a16:creationId xmlns:a16="http://schemas.microsoft.com/office/drawing/2014/main" id="{F1650E3E-2BD8-5F73-8E2C-8A949A4DB2C0}"/>
                </a:ext>
              </a:extLst>
            </p:cNvPr>
            <p:cNvSpPr>
              <a:spLocks/>
            </p:cNvSpPr>
            <p:nvPr/>
          </p:nvSpPr>
          <p:spPr bwMode="auto">
            <a:xfrm>
              <a:off x="4419" y="1822"/>
              <a:ext cx="14" cy="11"/>
            </a:xfrm>
            <a:custGeom>
              <a:avLst/>
              <a:gdLst>
                <a:gd name="T0" fmla="*/ 40 w 7"/>
                <a:gd name="T1" fmla="*/ 0 h 5"/>
                <a:gd name="T2" fmla="*/ 24 w 7"/>
                <a:gd name="T3" fmla="*/ 0 h 5"/>
                <a:gd name="T4" fmla="*/ 56 w 7"/>
                <a:gd name="T5" fmla="*/ 33 h 5"/>
                <a:gd name="T6" fmla="*/ 48 w 7"/>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 h="5">
                  <a:moveTo>
                    <a:pt x="5" y="0"/>
                  </a:moveTo>
                  <a:cubicBezTo>
                    <a:pt x="4" y="0"/>
                    <a:pt x="4" y="0"/>
                    <a:pt x="3" y="0"/>
                  </a:cubicBezTo>
                  <a:cubicBezTo>
                    <a:pt x="0" y="3"/>
                    <a:pt x="4" y="5"/>
                    <a:pt x="7" y="3"/>
                  </a:cubicBezTo>
                  <a:cubicBezTo>
                    <a:pt x="7" y="3"/>
                    <a:pt x="7" y="1"/>
                    <a:pt x="6"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7" name="Freeform 2557">
              <a:extLst>
                <a:ext uri="{FF2B5EF4-FFF2-40B4-BE49-F238E27FC236}">
                  <a16:creationId xmlns:a16="http://schemas.microsoft.com/office/drawing/2014/main" id="{02D71C7C-F7B9-6CE4-FA15-324F9F4EA592}"/>
                </a:ext>
              </a:extLst>
            </p:cNvPr>
            <p:cNvSpPr>
              <a:spLocks/>
            </p:cNvSpPr>
            <p:nvPr/>
          </p:nvSpPr>
          <p:spPr bwMode="auto">
            <a:xfrm>
              <a:off x="4408" y="1833"/>
              <a:ext cx="8" cy="6"/>
            </a:xfrm>
            <a:custGeom>
              <a:avLst/>
              <a:gdLst>
                <a:gd name="T0" fmla="*/ 0 w 4"/>
                <a:gd name="T1" fmla="*/ 0 h 3"/>
                <a:gd name="T2" fmla="*/ 16 w 4"/>
                <a:gd name="T3" fmla="*/ 0 h 3"/>
                <a:gd name="T4" fmla="*/ 0 60000 65536"/>
                <a:gd name="T5" fmla="*/ 0 60000 65536"/>
              </a:gdLst>
              <a:ahLst/>
              <a:cxnLst>
                <a:cxn ang="T4">
                  <a:pos x="T0" y="T1"/>
                </a:cxn>
                <a:cxn ang="T5">
                  <a:pos x="T2" y="T3"/>
                </a:cxn>
              </a:cxnLst>
              <a:rect l="0" t="0" r="r" b="b"/>
              <a:pathLst>
                <a:path w="4" h="3">
                  <a:moveTo>
                    <a:pt x="0" y="0"/>
                  </a:moveTo>
                  <a:cubicBezTo>
                    <a:pt x="0" y="3"/>
                    <a:pt x="4" y="2"/>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8" name="Freeform 2558">
              <a:extLst>
                <a:ext uri="{FF2B5EF4-FFF2-40B4-BE49-F238E27FC236}">
                  <a16:creationId xmlns:a16="http://schemas.microsoft.com/office/drawing/2014/main" id="{7CB1EF11-91C1-07D7-6A32-9D43793BDD12}"/>
                </a:ext>
              </a:extLst>
            </p:cNvPr>
            <p:cNvSpPr>
              <a:spLocks/>
            </p:cNvSpPr>
            <p:nvPr/>
          </p:nvSpPr>
          <p:spPr bwMode="auto">
            <a:xfrm>
              <a:off x="4400" y="1859"/>
              <a:ext cx="10" cy="11"/>
            </a:xfrm>
            <a:custGeom>
              <a:avLst/>
              <a:gdLst>
                <a:gd name="T0" fmla="*/ 24 w 5"/>
                <a:gd name="T1" fmla="*/ 0 h 5"/>
                <a:gd name="T2" fmla="*/ 16 w 5"/>
                <a:gd name="T3" fmla="*/ 53 h 5"/>
                <a:gd name="T4" fmla="*/ 32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3" y="0"/>
                  </a:moveTo>
                  <a:cubicBezTo>
                    <a:pt x="0" y="1"/>
                    <a:pt x="0" y="4"/>
                    <a:pt x="2" y="5"/>
                  </a:cubicBezTo>
                  <a:cubicBezTo>
                    <a:pt x="4" y="5"/>
                    <a:pt x="5"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69" name="Freeform 2559">
              <a:extLst>
                <a:ext uri="{FF2B5EF4-FFF2-40B4-BE49-F238E27FC236}">
                  <a16:creationId xmlns:a16="http://schemas.microsoft.com/office/drawing/2014/main" id="{2B201092-6C1B-61C1-BB01-31E1136DE11E}"/>
                </a:ext>
              </a:extLst>
            </p:cNvPr>
            <p:cNvSpPr>
              <a:spLocks/>
            </p:cNvSpPr>
            <p:nvPr/>
          </p:nvSpPr>
          <p:spPr bwMode="auto">
            <a:xfrm>
              <a:off x="4371" y="1813"/>
              <a:ext cx="9" cy="9"/>
            </a:xfrm>
            <a:custGeom>
              <a:avLst/>
              <a:gdLst>
                <a:gd name="T0" fmla="*/ 25 w 4"/>
                <a:gd name="T1" fmla="*/ 0 h 4"/>
                <a:gd name="T2" fmla="*/ 45 w 4"/>
                <a:gd name="T3" fmla="*/ 11 h 4"/>
                <a:gd name="T4" fmla="*/ 0 60000 65536"/>
                <a:gd name="T5" fmla="*/ 0 60000 65536"/>
              </a:gdLst>
              <a:ahLst/>
              <a:cxnLst>
                <a:cxn ang="T4">
                  <a:pos x="T0" y="T1"/>
                </a:cxn>
                <a:cxn ang="T5">
                  <a:pos x="T2" y="T3"/>
                </a:cxn>
              </a:cxnLst>
              <a:rect l="0" t="0" r="r" b="b"/>
              <a:pathLst>
                <a:path w="4" h="4">
                  <a:moveTo>
                    <a:pt x="2" y="0"/>
                  </a:moveTo>
                  <a:cubicBezTo>
                    <a:pt x="0" y="3"/>
                    <a:pt x="4" y="4"/>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0" name="Freeform 2560">
              <a:extLst>
                <a:ext uri="{FF2B5EF4-FFF2-40B4-BE49-F238E27FC236}">
                  <a16:creationId xmlns:a16="http://schemas.microsoft.com/office/drawing/2014/main" id="{EF4C6102-DDFC-2D0C-69A6-9476BD810F8E}"/>
                </a:ext>
              </a:extLst>
            </p:cNvPr>
            <p:cNvSpPr>
              <a:spLocks/>
            </p:cNvSpPr>
            <p:nvPr/>
          </p:nvSpPr>
          <p:spPr bwMode="auto">
            <a:xfrm>
              <a:off x="4363" y="1778"/>
              <a:ext cx="23" cy="13"/>
            </a:xfrm>
            <a:custGeom>
              <a:avLst/>
              <a:gdLst>
                <a:gd name="T0" fmla="*/ 44 w 11"/>
                <a:gd name="T1" fmla="*/ 0 h 6"/>
                <a:gd name="T2" fmla="*/ 75 w 11"/>
                <a:gd name="T3" fmla="*/ 9 h 6"/>
                <a:gd name="T4" fmla="*/ 0 60000 65536"/>
                <a:gd name="T5" fmla="*/ 0 60000 65536"/>
              </a:gdLst>
              <a:ahLst/>
              <a:cxnLst>
                <a:cxn ang="T4">
                  <a:pos x="T0" y="T1"/>
                </a:cxn>
                <a:cxn ang="T5">
                  <a:pos x="T2" y="T3"/>
                </a:cxn>
              </a:cxnLst>
              <a:rect l="0" t="0" r="r" b="b"/>
              <a:pathLst>
                <a:path w="11" h="6">
                  <a:moveTo>
                    <a:pt x="5" y="0"/>
                  </a:moveTo>
                  <a:cubicBezTo>
                    <a:pt x="0" y="3"/>
                    <a:pt x="11" y="6"/>
                    <a:pt x="8"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1" name="Freeform 2561">
              <a:extLst>
                <a:ext uri="{FF2B5EF4-FFF2-40B4-BE49-F238E27FC236}">
                  <a16:creationId xmlns:a16="http://schemas.microsoft.com/office/drawing/2014/main" id="{C7965759-1A03-4929-0236-4B4DDCD7604C}"/>
                </a:ext>
              </a:extLst>
            </p:cNvPr>
            <p:cNvSpPr>
              <a:spLocks/>
            </p:cNvSpPr>
            <p:nvPr/>
          </p:nvSpPr>
          <p:spPr bwMode="auto">
            <a:xfrm>
              <a:off x="4335" y="1772"/>
              <a:ext cx="20" cy="11"/>
            </a:xfrm>
            <a:custGeom>
              <a:avLst/>
              <a:gdLst>
                <a:gd name="T0" fmla="*/ 40 w 10"/>
                <a:gd name="T1" fmla="*/ 0 h 5"/>
                <a:gd name="T2" fmla="*/ 56 w 10"/>
                <a:gd name="T3" fmla="*/ 0 h 5"/>
                <a:gd name="T4" fmla="*/ 0 60000 65536"/>
                <a:gd name="T5" fmla="*/ 0 60000 65536"/>
              </a:gdLst>
              <a:ahLst/>
              <a:cxnLst>
                <a:cxn ang="T4">
                  <a:pos x="T0" y="T1"/>
                </a:cxn>
                <a:cxn ang="T5">
                  <a:pos x="T2" y="T3"/>
                </a:cxn>
              </a:cxnLst>
              <a:rect l="0" t="0" r="r" b="b"/>
              <a:pathLst>
                <a:path w="10" h="5">
                  <a:moveTo>
                    <a:pt x="5" y="0"/>
                  </a:moveTo>
                  <a:cubicBezTo>
                    <a:pt x="0" y="3"/>
                    <a:pt x="10" y="5"/>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2" name="Freeform 2562">
              <a:extLst>
                <a:ext uri="{FF2B5EF4-FFF2-40B4-BE49-F238E27FC236}">
                  <a16:creationId xmlns:a16="http://schemas.microsoft.com/office/drawing/2014/main" id="{18080BC9-B290-C238-9F91-7EA194068956}"/>
                </a:ext>
              </a:extLst>
            </p:cNvPr>
            <p:cNvSpPr>
              <a:spLocks/>
            </p:cNvSpPr>
            <p:nvPr/>
          </p:nvSpPr>
          <p:spPr bwMode="auto">
            <a:xfrm>
              <a:off x="4330" y="1724"/>
              <a:ext cx="19" cy="21"/>
            </a:xfrm>
            <a:custGeom>
              <a:avLst/>
              <a:gdLst>
                <a:gd name="T0" fmla="*/ 17 w 9"/>
                <a:gd name="T1" fmla="*/ 0 h 10"/>
                <a:gd name="T2" fmla="*/ 27 w 9"/>
                <a:gd name="T3" fmla="*/ 8 h 10"/>
                <a:gd name="T4" fmla="*/ 0 60000 65536"/>
                <a:gd name="T5" fmla="*/ 0 60000 65536"/>
              </a:gdLst>
              <a:ahLst/>
              <a:cxnLst>
                <a:cxn ang="T4">
                  <a:pos x="T0" y="T1"/>
                </a:cxn>
                <a:cxn ang="T5">
                  <a:pos x="T2" y="T3"/>
                </a:cxn>
              </a:cxnLst>
              <a:rect l="0" t="0" r="r" b="b"/>
              <a:pathLst>
                <a:path w="9" h="10">
                  <a:moveTo>
                    <a:pt x="2" y="0"/>
                  </a:moveTo>
                  <a:cubicBezTo>
                    <a:pt x="0" y="10"/>
                    <a:pt x="9" y="1"/>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3" name="Freeform 2563">
              <a:extLst>
                <a:ext uri="{FF2B5EF4-FFF2-40B4-BE49-F238E27FC236}">
                  <a16:creationId xmlns:a16="http://schemas.microsoft.com/office/drawing/2014/main" id="{C9D9AE84-6079-F088-A748-37B9D24E6AAC}"/>
                </a:ext>
              </a:extLst>
            </p:cNvPr>
            <p:cNvSpPr>
              <a:spLocks/>
            </p:cNvSpPr>
            <p:nvPr/>
          </p:nvSpPr>
          <p:spPr bwMode="auto">
            <a:xfrm>
              <a:off x="4298" y="1730"/>
              <a:ext cx="14" cy="13"/>
            </a:xfrm>
            <a:custGeom>
              <a:avLst/>
              <a:gdLst>
                <a:gd name="T0" fmla="*/ 24 w 7"/>
                <a:gd name="T1" fmla="*/ 0 h 6"/>
                <a:gd name="T2" fmla="*/ 32 w 7"/>
                <a:gd name="T3" fmla="*/ 9 h 6"/>
                <a:gd name="T4" fmla="*/ 0 60000 65536"/>
                <a:gd name="T5" fmla="*/ 0 60000 65536"/>
              </a:gdLst>
              <a:ahLst/>
              <a:cxnLst>
                <a:cxn ang="T4">
                  <a:pos x="T0" y="T1"/>
                </a:cxn>
                <a:cxn ang="T5">
                  <a:pos x="T2" y="T3"/>
                </a:cxn>
              </a:cxnLst>
              <a:rect l="0" t="0" r="r" b="b"/>
              <a:pathLst>
                <a:path w="7" h="6">
                  <a:moveTo>
                    <a:pt x="3" y="0"/>
                  </a:moveTo>
                  <a:cubicBezTo>
                    <a:pt x="0" y="6"/>
                    <a:pt x="7"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4" name="Freeform 2564">
              <a:extLst>
                <a:ext uri="{FF2B5EF4-FFF2-40B4-BE49-F238E27FC236}">
                  <a16:creationId xmlns:a16="http://schemas.microsoft.com/office/drawing/2014/main" id="{625F7DB8-602D-56FD-75FC-26CF75646F63}"/>
                </a:ext>
              </a:extLst>
            </p:cNvPr>
            <p:cNvSpPr>
              <a:spLocks/>
            </p:cNvSpPr>
            <p:nvPr/>
          </p:nvSpPr>
          <p:spPr bwMode="auto">
            <a:xfrm>
              <a:off x="4267" y="1730"/>
              <a:ext cx="12" cy="11"/>
            </a:xfrm>
            <a:custGeom>
              <a:avLst/>
              <a:gdLst>
                <a:gd name="T0" fmla="*/ 32 w 6"/>
                <a:gd name="T1" fmla="*/ 0 h 5"/>
                <a:gd name="T2" fmla="*/ 24 w 6"/>
                <a:gd name="T3" fmla="*/ 44 h 5"/>
                <a:gd name="T4" fmla="*/ 24 w 6"/>
                <a:gd name="T5" fmla="*/ 9 h 5"/>
                <a:gd name="T6" fmla="*/ 0 60000 65536"/>
                <a:gd name="T7" fmla="*/ 0 60000 65536"/>
                <a:gd name="T8" fmla="*/ 0 60000 65536"/>
              </a:gdLst>
              <a:ahLst/>
              <a:cxnLst>
                <a:cxn ang="T6">
                  <a:pos x="T0" y="T1"/>
                </a:cxn>
                <a:cxn ang="T7">
                  <a:pos x="T2" y="T3"/>
                </a:cxn>
                <a:cxn ang="T8">
                  <a:pos x="T4" y="T5"/>
                </a:cxn>
              </a:cxnLst>
              <a:rect l="0" t="0" r="r" b="b"/>
              <a:pathLst>
                <a:path w="6" h="5">
                  <a:moveTo>
                    <a:pt x="4" y="0"/>
                  </a:moveTo>
                  <a:cubicBezTo>
                    <a:pt x="2" y="1"/>
                    <a:pt x="0" y="5"/>
                    <a:pt x="3" y="4"/>
                  </a:cubicBezTo>
                  <a:cubicBezTo>
                    <a:pt x="6" y="4"/>
                    <a:pt x="4" y="1"/>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5" name="Freeform 2565">
              <a:extLst>
                <a:ext uri="{FF2B5EF4-FFF2-40B4-BE49-F238E27FC236}">
                  <a16:creationId xmlns:a16="http://schemas.microsoft.com/office/drawing/2014/main" id="{30B92BF4-B21F-3DBF-B1AB-D368EB29CE87}"/>
                </a:ext>
              </a:extLst>
            </p:cNvPr>
            <p:cNvSpPr>
              <a:spLocks/>
            </p:cNvSpPr>
            <p:nvPr/>
          </p:nvSpPr>
          <p:spPr bwMode="auto">
            <a:xfrm>
              <a:off x="4308" y="1776"/>
              <a:ext cx="31" cy="18"/>
            </a:xfrm>
            <a:custGeom>
              <a:avLst/>
              <a:gdLst>
                <a:gd name="T0" fmla="*/ 52 w 15"/>
                <a:gd name="T1" fmla="*/ 0 h 8"/>
                <a:gd name="T2" fmla="*/ 60 w 15"/>
                <a:gd name="T3" fmla="*/ 11 h 8"/>
                <a:gd name="T4" fmla="*/ 0 60000 65536"/>
                <a:gd name="T5" fmla="*/ 0 60000 65536"/>
              </a:gdLst>
              <a:ahLst/>
              <a:cxnLst>
                <a:cxn ang="T4">
                  <a:pos x="T0" y="T1"/>
                </a:cxn>
                <a:cxn ang="T5">
                  <a:pos x="T2" y="T3"/>
                </a:cxn>
              </a:cxnLst>
              <a:rect l="0" t="0" r="r" b="b"/>
              <a:pathLst>
                <a:path w="15" h="8">
                  <a:moveTo>
                    <a:pt x="6" y="0"/>
                  </a:moveTo>
                  <a:cubicBezTo>
                    <a:pt x="0" y="8"/>
                    <a:pt x="15" y="4"/>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6" name="Freeform 2566">
              <a:extLst>
                <a:ext uri="{FF2B5EF4-FFF2-40B4-BE49-F238E27FC236}">
                  <a16:creationId xmlns:a16="http://schemas.microsoft.com/office/drawing/2014/main" id="{402AF15E-4438-9481-860E-C9DE31092F4E}"/>
                </a:ext>
              </a:extLst>
            </p:cNvPr>
            <p:cNvSpPr>
              <a:spLocks/>
            </p:cNvSpPr>
            <p:nvPr/>
          </p:nvSpPr>
          <p:spPr bwMode="auto">
            <a:xfrm>
              <a:off x="4078" y="1599"/>
              <a:ext cx="9" cy="11"/>
            </a:xfrm>
            <a:custGeom>
              <a:avLst/>
              <a:gdLst>
                <a:gd name="T0" fmla="*/ 11 w 4"/>
                <a:gd name="T1" fmla="*/ 20 h 5"/>
                <a:gd name="T2" fmla="*/ 0 w 4"/>
                <a:gd name="T3" fmla="*/ 53 h 5"/>
                <a:gd name="T4" fmla="*/ 11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1" y="2"/>
                  </a:moveTo>
                  <a:cubicBezTo>
                    <a:pt x="0" y="3"/>
                    <a:pt x="0" y="4"/>
                    <a:pt x="0" y="5"/>
                  </a:cubicBezTo>
                  <a:cubicBezTo>
                    <a:pt x="3" y="5"/>
                    <a:pt x="4" y="0"/>
                    <a:pt x="1"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7" name="Freeform 2567">
              <a:extLst>
                <a:ext uri="{FF2B5EF4-FFF2-40B4-BE49-F238E27FC236}">
                  <a16:creationId xmlns:a16="http://schemas.microsoft.com/office/drawing/2014/main" id="{D4EC9066-14CC-2869-85E1-FC45B4B2E12F}"/>
                </a:ext>
              </a:extLst>
            </p:cNvPr>
            <p:cNvSpPr>
              <a:spLocks/>
            </p:cNvSpPr>
            <p:nvPr/>
          </p:nvSpPr>
          <p:spPr bwMode="auto">
            <a:xfrm>
              <a:off x="4347" y="1837"/>
              <a:ext cx="14" cy="11"/>
            </a:xfrm>
            <a:custGeom>
              <a:avLst/>
              <a:gdLst>
                <a:gd name="T0" fmla="*/ 40 w 7"/>
                <a:gd name="T1" fmla="*/ 9 h 5"/>
                <a:gd name="T2" fmla="*/ 24 w 7"/>
                <a:gd name="T3" fmla="*/ 53 h 5"/>
                <a:gd name="T4" fmla="*/ 40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5" y="1"/>
                  </a:moveTo>
                  <a:cubicBezTo>
                    <a:pt x="1" y="0"/>
                    <a:pt x="0" y="4"/>
                    <a:pt x="3" y="5"/>
                  </a:cubicBezTo>
                  <a:cubicBezTo>
                    <a:pt x="6" y="5"/>
                    <a:pt x="7" y="2"/>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8" name="Freeform 2568">
              <a:extLst>
                <a:ext uri="{FF2B5EF4-FFF2-40B4-BE49-F238E27FC236}">
                  <a16:creationId xmlns:a16="http://schemas.microsoft.com/office/drawing/2014/main" id="{662F6848-71E5-D220-18A1-9CC908505E81}"/>
                </a:ext>
              </a:extLst>
            </p:cNvPr>
            <p:cNvSpPr>
              <a:spLocks/>
            </p:cNvSpPr>
            <p:nvPr/>
          </p:nvSpPr>
          <p:spPr bwMode="auto">
            <a:xfrm>
              <a:off x="4376" y="1874"/>
              <a:ext cx="16" cy="11"/>
            </a:xfrm>
            <a:custGeom>
              <a:avLst/>
              <a:gdLst>
                <a:gd name="T0" fmla="*/ 32 w 8"/>
                <a:gd name="T1" fmla="*/ 0 h 5"/>
                <a:gd name="T2" fmla="*/ 40 w 8"/>
                <a:gd name="T3" fmla="*/ 9 h 5"/>
                <a:gd name="T4" fmla="*/ 0 60000 65536"/>
                <a:gd name="T5" fmla="*/ 0 60000 65536"/>
              </a:gdLst>
              <a:ahLst/>
              <a:cxnLst>
                <a:cxn ang="T4">
                  <a:pos x="T0" y="T1"/>
                </a:cxn>
                <a:cxn ang="T5">
                  <a:pos x="T2" y="T3"/>
                </a:cxn>
              </a:cxnLst>
              <a:rect l="0" t="0" r="r" b="b"/>
              <a:pathLst>
                <a:path w="8" h="5">
                  <a:moveTo>
                    <a:pt x="4" y="0"/>
                  </a:moveTo>
                  <a:cubicBezTo>
                    <a:pt x="0" y="5"/>
                    <a:pt x="8" y="5"/>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79" name="Freeform 2569">
              <a:extLst>
                <a:ext uri="{FF2B5EF4-FFF2-40B4-BE49-F238E27FC236}">
                  <a16:creationId xmlns:a16="http://schemas.microsoft.com/office/drawing/2014/main" id="{E0ACFCF6-88E6-D4B9-4F9E-FAEC8F0CDE22}"/>
                </a:ext>
              </a:extLst>
            </p:cNvPr>
            <p:cNvSpPr>
              <a:spLocks/>
            </p:cNvSpPr>
            <p:nvPr/>
          </p:nvSpPr>
          <p:spPr bwMode="auto">
            <a:xfrm>
              <a:off x="4406" y="1916"/>
              <a:ext cx="10" cy="9"/>
            </a:xfrm>
            <a:custGeom>
              <a:avLst/>
              <a:gdLst>
                <a:gd name="T0" fmla="*/ 24 w 5"/>
                <a:gd name="T1" fmla="*/ 0 h 4"/>
                <a:gd name="T2" fmla="*/ 16 w 5"/>
                <a:gd name="T3" fmla="*/ 45 h 4"/>
                <a:gd name="T4" fmla="*/ 32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1" y="1"/>
                    <a:pt x="0" y="3"/>
                    <a:pt x="2" y="4"/>
                  </a:cubicBezTo>
                  <a:cubicBezTo>
                    <a:pt x="4" y="4"/>
                    <a:pt x="5" y="2"/>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0" name="Freeform 2570">
              <a:extLst>
                <a:ext uri="{FF2B5EF4-FFF2-40B4-BE49-F238E27FC236}">
                  <a16:creationId xmlns:a16="http://schemas.microsoft.com/office/drawing/2014/main" id="{53610703-E81E-B828-912B-890E1E3DFEC7}"/>
                </a:ext>
              </a:extLst>
            </p:cNvPr>
            <p:cNvSpPr>
              <a:spLocks/>
            </p:cNvSpPr>
            <p:nvPr/>
          </p:nvSpPr>
          <p:spPr bwMode="auto">
            <a:xfrm>
              <a:off x="4423" y="1894"/>
              <a:ext cx="12" cy="9"/>
            </a:xfrm>
            <a:custGeom>
              <a:avLst/>
              <a:gdLst>
                <a:gd name="T0" fmla="*/ 32 w 6"/>
                <a:gd name="T1" fmla="*/ 0 h 4"/>
                <a:gd name="T2" fmla="*/ 24 w 6"/>
                <a:gd name="T3" fmla="*/ 36 h 4"/>
                <a:gd name="T4" fmla="*/ 40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4" y="0"/>
                  </a:moveTo>
                  <a:cubicBezTo>
                    <a:pt x="2" y="0"/>
                    <a:pt x="0" y="2"/>
                    <a:pt x="3" y="3"/>
                  </a:cubicBezTo>
                  <a:cubicBezTo>
                    <a:pt x="5" y="4"/>
                    <a:pt x="6" y="2"/>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1" name="Freeform 2571">
              <a:extLst>
                <a:ext uri="{FF2B5EF4-FFF2-40B4-BE49-F238E27FC236}">
                  <a16:creationId xmlns:a16="http://schemas.microsoft.com/office/drawing/2014/main" id="{6AC7451C-BE03-8F06-F5FA-ED4264AF8CC5}"/>
                </a:ext>
              </a:extLst>
            </p:cNvPr>
            <p:cNvSpPr>
              <a:spLocks/>
            </p:cNvSpPr>
            <p:nvPr/>
          </p:nvSpPr>
          <p:spPr bwMode="auto">
            <a:xfrm>
              <a:off x="4453" y="1907"/>
              <a:ext cx="7" cy="11"/>
            </a:xfrm>
            <a:custGeom>
              <a:avLst/>
              <a:gdLst>
                <a:gd name="T0" fmla="*/ 28 w 3"/>
                <a:gd name="T1" fmla="*/ 0 h 5"/>
                <a:gd name="T2" fmla="*/ 28 w 3"/>
                <a:gd name="T3" fmla="*/ 53 h 5"/>
                <a:gd name="T4" fmla="*/ 37 w 3"/>
                <a:gd name="T5" fmla="*/ 20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0" y="2"/>
                    <a:pt x="1" y="4"/>
                    <a:pt x="2" y="5"/>
                  </a:cubicBezTo>
                  <a:cubicBezTo>
                    <a:pt x="3" y="5"/>
                    <a:pt x="3" y="4"/>
                    <a:pt x="3"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2" name="Freeform 2572">
              <a:extLst>
                <a:ext uri="{FF2B5EF4-FFF2-40B4-BE49-F238E27FC236}">
                  <a16:creationId xmlns:a16="http://schemas.microsoft.com/office/drawing/2014/main" id="{36353888-A611-A10F-FAFB-852334D41693}"/>
                </a:ext>
              </a:extLst>
            </p:cNvPr>
            <p:cNvSpPr>
              <a:spLocks/>
            </p:cNvSpPr>
            <p:nvPr/>
          </p:nvSpPr>
          <p:spPr bwMode="auto">
            <a:xfrm>
              <a:off x="4445" y="1942"/>
              <a:ext cx="10" cy="11"/>
            </a:xfrm>
            <a:custGeom>
              <a:avLst/>
              <a:gdLst>
                <a:gd name="T0" fmla="*/ 24 w 5"/>
                <a:gd name="T1" fmla="*/ 9 h 5"/>
                <a:gd name="T2" fmla="*/ 8 w 5"/>
                <a:gd name="T3" fmla="*/ 0 h 5"/>
                <a:gd name="T4" fmla="*/ 40 w 5"/>
                <a:gd name="T5" fmla="*/ 33 h 5"/>
                <a:gd name="T6" fmla="*/ 0 60000 65536"/>
                <a:gd name="T7" fmla="*/ 0 60000 65536"/>
                <a:gd name="T8" fmla="*/ 0 60000 65536"/>
              </a:gdLst>
              <a:ahLst/>
              <a:cxnLst>
                <a:cxn ang="T6">
                  <a:pos x="T0" y="T1"/>
                </a:cxn>
                <a:cxn ang="T7">
                  <a:pos x="T2" y="T3"/>
                </a:cxn>
                <a:cxn ang="T8">
                  <a:pos x="T4" y="T5"/>
                </a:cxn>
              </a:cxnLst>
              <a:rect l="0" t="0" r="r" b="b"/>
              <a:pathLst>
                <a:path w="5" h="5">
                  <a:moveTo>
                    <a:pt x="3" y="1"/>
                  </a:moveTo>
                  <a:cubicBezTo>
                    <a:pt x="2" y="0"/>
                    <a:pt x="2" y="0"/>
                    <a:pt x="1" y="0"/>
                  </a:cubicBezTo>
                  <a:cubicBezTo>
                    <a:pt x="0" y="2"/>
                    <a:pt x="3" y="5"/>
                    <a:pt x="5"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3" name="Freeform 2573">
              <a:extLst>
                <a:ext uri="{FF2B5EF4-FFF2-40B4-BE49-F238E27FC236}">
                  <a16:creationId xmlns:a16="http://schemas.microsoft.com/office/drawing/2014/main" id="{C2AD196D-C10E-B75F-BF3D-E94AC468B912}"/>
                </a:ext>
              </a:extLst>
            </p:cNvPr>
            <p:cNvSpPr>
              <a:spLocks/>
            </p:cNvSpPr>
            <p:nvPr/>
          </p:nvSpPr>
          <p:spPr bwMode="auto">
            <a:xfrm>
              <a:off x="4470" y="1982"/>
              <a:ext cx="8" cy="11"/>
            </a:xfrm>
            <a:custGeom>
              <a:avLst/>
              <a:gdLst>
                <a:gd name="T0" fmla="*/ 32 w 4"/>
                <a:gd name="T1" fmla="*/ 0 h 5"/>
                <a:gd name="T2" fmla="*/ 8 w 4"/>
                <a:gd name="T3" fmla="*/ 53 h 5"/>
                <a:gd name="T4" fmla="*/ 32 w 4"/>
                <a:gd name="T5" fmla="*/ 33 h 5"/>
                <a:gd name="T6" fmla="*/ 0 60000 65536"/>
                <a:gd name="T7" fmla="*/ 0 60000 65536"/>
                <a:gd name="T8" fmla="*/ 0 60000 65536"/>
              </a:gdLst>
              <a:ahLst/>
              <a:cxnLst>
                <a:cxn ang="T6">
                  <a:pos x="T0" y="T1"/>
                </a:cxn>
                <a:cxn ang="T7">
                  <a:pos x="T2" y="T3"/>
                </a:cxn>
                <a:cxn ang="T8">
                  <a:pos x="T4" y="T5"/>
                </a:cxn>
              </a:cxnLst>
              <a:rect l="0" t="0" r="r" b="b"/>
              <a:pathLst>
                <a:path w="4" h="5">
                  <a:moveTo>
                    <a:pt x="4" y="0"/>
                  </a:moveTo>
                  <a:cubicBezTo>
                    <a:pt x="1" y="0"/>
                    <a:pt x="0" y="3"/>
                    <a:pt x="1" y="5"/>
                  </a:cubicBezTo>
                  <a:cubicBezTo>
                    <a:pt x="3" y="5"/>
                    <a:pt x="3" y="4"/>
                    <a:pt x="4"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4" name="Freeform 2574">
              <a:extLst>
                <a:ext uri="{FF2B5EF4-FFF2-40B4-BE49-F238E27FC236}">
                  <a16:creationId xmlns:a16="http://schemas.microsoft.com/office/drawing/2014/main" id="{849F708F-0D9C-5C4C-B8E3-F69E5B16621D}"/>
                </a:ext>
              </a:extLst>
            </p:cNvPr>
            <p:cNvSpPr>
              <a:spLocks/>
            </p:cNvSpPr>
            <p:nvPr/>
          </p:nvSpPr>
          <p:spPr bwMode="auto">
            <a:xfrm>
              <a:off x="4453" y="2025"/>
              <a:ext cx="15" cy="18"/>
            </a:xfrm>
            <a:custGeom>
              <a:avLst/>
              <a:gdLst>
                <a:gd name="T0" fmla="*/ 60 w 7"/>
                <a:gd name="T1" fmla="*/ 11 h 8"/>
                <a:gd name="T2" fmla="*/ 41 w 7"/>
                <a:gd name="T3" fmla="*/ 0 h 8"/>
                <a:gd name="T4" fmla="*/ 60 w 7"/>
                <a:gd name="T5" fmla="*/ 36 h 8"/>
                <a:gd name="T6" fmla="*/ 0 60000 65536"/>
                <a:gd name="T7" fmla="*/ 0 60000 65536"/>
                <a:gd name="T8" fmla="*/ 0 60000 65536"/>
              </a:gdLst>
              <a:ahLst/>
              <a:cxnLst>
                <a:cxn ang="T6">
                  <a:pos x="T0" y="T1"/>
                </a:cxn>
                <a:cxn ang="T7">
                  <a:pos x="T2" y="T3"/>
                </a:cxn>
                <a:cxn ang="T8">
                  <a:pos x="T4" y="T5"/>
                </a:cxn>
              </a:cxnLst>
              <a:rect l="0" t="0" r="r" b="b"/>
              <a:pathLst>
                <a:path w="7" h="8">
                  <a:moveTo>
                    <a:pt x="6" y="1"/>
                  </a:moveTo>
                  <a:cubicBezTo>
                    <a:pt x="6" y="1"/>
                    <a:pt x="5" y="0"/>
                    <a:pt x="4" y="0"/>
                  </a:cubicBezTo>
                  <a:cubicBezTo>
                    <a:pt x="0" y="4"/>
                    <a:pt x="7" y="8"/>
                    <a:pt x="6"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5" name="Freeform 2575">
              <a:extLst>
                <a:ext uri="{FF2B5EF4-FFF2-40B4-BE49-F238E27FC236}">
                  <a16:creationId xmlns:a16="http://schemas.microsoft.com/office/drawing/2014/main" id="{917679C1-2968-8B21-D9BE-06915A699A33}"/>
                </a:ext>
              </a:extLst>
            </p:cNvPr>
            <p:cNvSpPr>
              <a:spLocks/>
            </p:cNvSpPr>
            <p:nvPr/>
          </p:nvSpPr>
          <p:spPr bwMode="auto">
            <a:xfrm>
              <a:off x="4435" y="1982"/>
              <a:ext cx="20" cy="19"/>
            </a:xfrm>
            <a:custGeom>
              <a:avLst/>
              <a:gdLst>
                <a:gd name="T0" fmla="*/ 32 w 10"/>
                <a:gd name="T1" fmla="*/ 0 h 9"/>
                <a:gd name="T2" fmla="*/ 56 w 10"/>
                <a:gd name="T3" fmla="*/ 36 h 9"/>
                <a:gd name="T4" fmla="*/ 0 60000 65536"/>
                <a:gd name="T5" fmla="*/ 0 60000 65536"/>
              </a:gdLst>
              <a:ahLst/>
              <a:cxnLst>
                <a:cxn ang="T4">
                  <a:pos x="T0" y="T1"/>
                </a:cxn>
                <a:cxn ang="T5">
                  <a:pos x="T2" y="T3"/>
                </a:cxn>
              </a:cxnLst>
              <a:rect l="0" t="0" r="r" b="b"/>
              <a:pathLst>
                <a:path w="10" h="9">
                  <a:moveTo>
                    <a:pt x="4" y="0"/>
                  </a:moveTo>
                  <a:cubicBezTo>
                    <a:pt x="0" y="6"/>
                    <a:pt x="10" y="9"/>
                    <a:pt x="7" y="4"/>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6" name="Freeform 2576">
              <a:extLst>
                <a:ext uri="{FF2B5EF4-FFF2-40B4-BE49-F238E27FC236}">
                  <a16:creationId xmlns:a16="http://schemas.microsoft.com/office/drawing/2014/main" id="{9E0E63AE-2396-76DE-F92D-74D346E88F02}"/>
                </a:ext>
              </a:extLst>
            </p:cNvPr>
            <p:cNvSpPr>
              <a:spLocks/>
            </p:cNvSpPr>
            <p:nvPr/>
          </p:nvSpPr>
          <p:spPr bwMode="auto">
            <a:xfrm>
              <a:off x="4421" y="1955"/>
              <a:ext cx="12" cy="13"/>
            </a:xfrm>
            <a:custGeom>
              <a:avLst/>
              <a:gdLst>
                <a:gd name="T0" fmla="*/ 24 w 6"/>
                <a:gd name="T1" fmla="*/ 0 h 6"/>
                <a:gd name="T2" fmla="*/ 48 w 6"/>
                <a:gd name="T3" fmla="*/ 9 h 6"/>
                <a:gd name="T4" fmla="*/ 40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3" y="0"/>
                  </a:moveTo>
                  <a:cubicBezTo>
                    <a:pt x="0" y="4"/>
                    <a:pt x="5" y="6"/>
                    <a:pt x="6" y="1"/>
                  </a:cubicBezTo>
                  <a:cubicBezTo>
                    <a:pt x="6" y="1"/>
                    <a:pt x="5" y="1"/>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7" name="Freeform 2577">
              <a:extLst>
                <a:ext uri="{FF2B5EF4-FFF2-40B4-BE49-F238E27FC236}">
                  <a16:creationId xmlns:a16="http://schemas.microsoft.com/office/drawing/2014/main" id="{02C6A99E-47A8-DFDD-5F90-D168F05AF676}"/>
                </a:ext>
              </a:extLst>
            </p:cNvPr>
            <p:cNvSpPr>
              <a:spLocks/>
            </p:cNvSpPr>
            <p:nvPr/>
          </p:nvSpPr>
          <p:spPr bwMode="auto">
            <a:xfrm>
              <a:off x="4410" y="1986"/>
              <a:ext cx="21" cy="15"/>
            </a:xfrm>
            <a:custGeom>
              <a:avLst/>
              <a:gdLst>
                <a:gd name="T0" fmla="*/ 48 w 10"/>
                <a:gd name="T1" fmla="*/ 0 h 7"/>
                <a:gd name="T2" fmla="*/ 36 w 10"/>
                <a:gd name="T3" fmla="*/ 0 h 7"/>
                <a:gd name="T4" fmla="*/ 57 w 10"/>
                <a:gd name="T5" fmla="*/ 9 h 7"/>
                <a:gd name="T6" fmla="*/ 0 60000 65536"/>
                <a:gd name="T7" fmla="*/ 0 60000 65536"/>
                <a:gd name="T8" fmla="*/ 0 60000 65536"/>
              </a:gdLst>
              <a:ahLst/>
              <a:cxnLst>
                <a:cxn ang="T6">
                  <a:pos x="T0" y="T1"/>
                </a:cxn>
                <a:cxn ang="T7">
                  <a:pos x="T2" y="T3"/>
                </a:cxn>
                <a:cxn ang="T8">
                  <a:pos x="T4" y="T5"/>
                </a:cxn>
              </a:cxnLst>
              <a:rect l="0" t="0" r="r" b="b"/>
              <a:pathLst>
                <a:path w="10" h="7">
                  <a:moveTo>
                    <a:pt x="5" y="0"/>
                  </a:moveTo>
                  <a:cubicBezTo>
                    <a:pt x="4" y="0"/>
                    <a:pt x="4" y="0"/>
                    <a:pt x="4" y="0"/>
                  </a:cubicBezTo>
                  <a:cubicBezTo>
                    <a:pt x="0" y="6"/>
                    <a:pt x="10" y="7"/>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8" name="Freeform 2578">
              <a:extLst>
                <a:ext uri="{FF2B5EF4-FFF2-40B4-BE49-F238E27FC236}">
                  <a16:creationId xmlns:a16="http://schemas.microsoft.com/office/drawing/2014/main" id="{47B5858D-FB3A-0EDF-1F13-B433FC571092}"/>
                </a:ext>
              </a:extLst>
            </p:cNvPr>
            <p:cNvSpPr>
              <a:spLocks/>
            </p:cNvSpPr>
            <p:nvPr/>
          </p:nvSpPr>
          <p:spPr bwMode="auto">
            <a:xfrm>
              <a:off x="4400" y="2021"/>
              <a:ext cx="8" cy="9"/>
            </a:xfrm>
            <a:custGeom>
              <a:avLst/>
              <a:gdLst>
                <a:gd name="T0" fmla="*/ 24 w 4"/>
                <a:gd name="T1" fmla="*/ 11 h 4"/>
                <a:gd name="T2" fmla="*/ 16 w 4"/>
                <a:gd name="T3" fmla="*/ 45 h 4"/>
                <a:gd name="T4" fmla="*/ 24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3" y="1"/>
                  </a:moveTo>
                  <a:cubicBezTo>
                    <a:pt x="1" y="1"/>
                    <a:pt x="0" y="3"/>
                    <a:pt x="2" y="4"/>
                  </a:cubicBezTo>
                  <a:cubicBezTo>
                    <a:pt x="3" y="4"/>
                    <a:pt x="4"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89" name="Freeform 2579">
              <a:extLst>
                <a:ext uri="{FF2B5EF4-FFF2-40B4-BE49-F238E27FC236}">
                  <a16:creationId xmlns:a16="http://schemas.microsoft.com/office/drawing/2014/main" id="{B4DC08CE-46A2-62F1-6FEB-57DFDB51E403}"/>
                </a:ext>
              </a:extLst>
            </p:cNvPr>
            <p:cNvSpPr>
              <a:spLocks/>
            </p:cNvSpPr>
            <p:nvPr/>
          </p:nvSpPr>
          <p:spPr bwMode="auto">
            <a:xfrm>
              <a:off x="4410" y="2041"/>
              <a:ext cx="21" cy="24"/>
            </a:xfrm>
            <a:custGeom>
              <a:avLst/>
              <a:gdLst>
                <a:gd name="T0" fmla="*/ 36 w 10"/>
                <a:gd name="T1" fmla="*/ 81 h 11"/>
                <a:gd name="T2" fmla="*/ 27 w 10"/>
                <a:gd name="T3" fmla="*/ 81 h 11"/>
                <a:gd name="T4" fmla="*/ 36 w 10"/>
                <a:gd name="T5" fmla="*/ 113 h 11"/>
                <a:gd name="T6" fmla="*/ 0 60000 65536"/>
                <a:gd name="T7" fmla="*/ 0 60000 65536"/>
                <a:gd name="T8" fmla="*/ 0 60000 65536"/>
              </a:gdLst>
              <a:ahLst/>
              <a:cxnLst>
                <a:cxn ang="T6">
                  <a:pos x="T0" y="T1"/>
                </a:cxn>
                <a:cxn ang="T7">
                  <a:pos x="T2" y="T3"/>
                </a:cxn>
                <a:cxn ang="T8">
                  <a:pos x="T4" y="T5"/>
                </a:cxn>
              </a:cxnLst>
              <a:rect l="0" t="0" r="r" b="b"/>
              <a:pathLst>
                <a:path w="10" h="11">
                  <a:moveTo>
                    <a:pt x="4" y="8"/>
                  </a:moveTo>
                  <a:cubicBezTo>
                    <a:pt x="3" y="9"/>
                    <a:pt x="3" y="9"/>
                    <a:pt x="3" y="8"/>
                  </a:cubicBezTo>
                  <a:cubicBezTo>
                    <a:pt x="0" y="0"/>
                    <a:pt x="10" y="8"/>
                    <a:pt x="4" y="1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0" name="Freeform 2580">
              <a:extLst>
                <a:ext uri="{FF2B5EF4-FFF2-40B4-BE49-F238E27FC236}">
                  <a16:creationId xmlns:a16="http://schemas.microsoft.com/office/drawing/2014/main" id="{7B37C3CB-51D6-3D53-5ABC-7FF97E77D026}"/>
                </a:ext>
              </a:extLst>
            </p:cNvPr>
            <p:cNvSpPr>
              <a:spLocks/>
            </p:cNvSpPr>
            <p:nvPr/>
          </p:nvSpPr>
          <p:spPr bwMode="auto">
            <a:xfrm>
              <a:off x="4439" y="2049"/>
              <a:ext cx="8" cy="9"/>
            </a:xfrm>
            <a:custGeom>
              <a:avLst/>
              <a:gdLst>
                <a:gd name="T0" fmla="*/ 24 w 4"/>
                <a:gd name="T1" fmla="*/ 0 h 4"/>
                <a:gd name="T2" fmla="*/ 24 w 4"/>
                <a:gd name="T3" fmla="*/ 45 h 4"/>
                <a:gd name="T4" fmla="*/ 32 w 4"/>
                <a:gd name="T5" fmla="*/ 25 h 4"/>
                <a:gd name="T6" fmla="*/ 0 60000 65536"/>
                <a:gd name="T7" fmla="*/ 0 60000 65536"/>
                <a:gd name="T8" fmla="*/ 0 60000 65536"/>
              </a:gdLst>
              <a:ahLst/>
              <a:cxnLst>
                <a:cxn ang="T6">
                  <a:pos x="T0" y="T1"/>
                </a:cxn>
                <a:cxn ang="T7">
                  <a:pos x="T2" y="T3"/>
                </a:cxn>
                <a:cxn ang="T8">
                  <a:pos x="T4" y="T5"/>
                </a:cxn>
              </a:cxnLst>
              <a:rect l="0" t="0" r="r" b="b"/>
              <a:pathLst>
                <a:path w="4" h="4">
                  <a:moveTo>
                    <a:pt x="3" y="0"/>
                  </a:moveTo>
                  <a:cubicBezTo>
                    <a:pt x="0" y="1"/>
                    <a:pt x="1" y="3"/>
                    <a:pt x="3" y="4"/>
                  </a:cubicBezTo>
                  <a:cubicBezTo>
                    <a:pt x="4" y="4"/>
                    <a:pt x="4" y="3"/>
                    <a:pt x="4"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1" name="Freeform 2581">
              <a:extLst>
                <a:ext uri="{FF2B5EF4-FFF2-40B4-BE49-F238E27FC236}">
                  <a16:creationId xmlns:a16="http://schemas.microsoft.com/office/drawing/2014/main" id="{14C87575-2261-6DB4-AA9B-932078A11868}"/>
                </a:ext>
              </a:extLst>
            </p:cNvPr>
            <p:cNvSpPr>
              <a:spLocks/>
            </p:cNvSpPr>
            <p:nvPr/>
          </p:nvSpPr>
          <p:spPr bwMode="auto">
            <a:xfrm>
              <a:off x="4394" y="1960"/>
              <a:ext cx="12" cy="13"/>
            </a:xfrm>
            <a:custGeom>
              <a:avLst/>
              <a:gdLst>
                <a:gd name="T0" fmla="*/ 8 w 6"/>
                <a:gd name="T1" fmla="*/ 9 h 6"/>
                <a:gd name="T2" fmla="*/ 24 w 6"/>
                <a:gd name="T3" fmla="*/ 0 h 6"/>
                <a:gd name="T4" fmla="*/ 0 60000 65536"/>
                <a:gd name="T5" fmla="*/ 0 60000 65536"/>
              </a:gdLst>
              <a:ahLst/>
              <a:cxnLst>
                <a:cxn ang="T4">
                  <a:pos x="T0" y="T1"/>
                </a:cxn>
                <a:cxn ang="T5">
                  <a:pos x="T2" y="T3"/>
                </a:cxn>
              </a:cxnLst>
              <a:rect l="0" t="0" r="r" b="b"/>
              <a:pathLst>
                <a:path w="6" h="6">
                  <a:moveTo>
                    <a:pt x="1" y="1"/>
                  </a:moveTo>
                  <a:cubicBezTo>
                    <a:pt x="0" y="6"/>
                    <a:pt x="6" y="4"/>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2" name="Freeform 2582">
              <a:extLst>
                <a:ext uri="{FF2B5EF4-FFF2-40B4-BE49-F238E27FC236}">
                  <a16:creationId xmlns:a16="http://schemas.microsoft.com/office/drawing/2014/main" id="{85FEE45A-DEFB-06BB-F3E7-F7F1683BE994}"/>
                </a:ext>
              </a:extLst>
            </p:cNvPr>
            <p:cNvSpPr>
              <a:spLocks/>
            </p:cNvSpPr>
            <p:nvPr/>
          </p:nvSpPr>
          <p:spPr bwMode="auto">
            <a:xfrm>
              <a:off x="4376" y="1920"/>
              <a:ext cx="18" cy="11"/>
            </a:xfrm>
            <a:custGeom>
              <a:avLst/>
              <a:gdLst>
                <a:gd name="T0" fmla="*/ 16 w 9"/>
                <a:gd name="T1" fmla="*/ 0 h 5"/>
                <a:gd name="T2" fmla="*/ 32 w 9"/>
                <a:gd name="T3" fmla="*/ 0 h 5"/>
                <a:gd name="T4" fmla="*/ 0 60000 65536"/>
                <a:gd name="T5" fmla="*/ 0 60000 65536"/>
              </a:gdLst>
              <a:ahLst/>
              <a:cxnLst>
                <a:cxn ang="T4">
                  <a:pos x="T0" y="T1"/>
                </a:cxn>
                <a:cxn ang="T5">
                  <a:pos x="T2" y="T3"/>
                </a:cxn>
              </a:cxnLst>
              <a:rect l="0" t="0" r="r" b="b"/>
              <a:pathLst>
                <a:path w="9" h="5">
                  <a:moveTo>
                    <a:pt x="2" y="0"/>
                  </a:moveTo>
                  <a:cubicBezTo>
                    <a:pt x="0" y="5"/>
                    <a:pt x="9" y="0"/>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3" name="Freeform 2583">
              <a:extLst>
                <a:ext uri="{FF2B5EF4-FFF2-40B4-BE49-F238E27FC236}">
                  <a16:creationId xmlns:a16="http://schemas.microsoft.com/office/drawing/2014/main" id="{8CF6504E-24C0-3D7F-E5F8-B337051EC698}"/>
                </a:ext>
              </a:extLst>
            </p:cNvPr>
            <p:cNvSpPr>
              <a:spLocks/>
            </p:cNvSpPr>
            <p:nvPr/>
          </p:nvSpPr>
          <p:spPr bwMode="auto">
            <a:xfrm>
              <a:off x="4470" y="2058"/>
              <a:ext cx="10" cy="9"/>
            </a:xfrm>
            <a:custGeom>
              <a:avLst/>
              <a:gdLst>
                <a:gd name="T0" fmla="*/ 16 w 5"/>
                <a:gd name="T1" fmla="*/ 45 h 4"/>
                <a:gd name="T2" fmla="*/ 32 w 5"/>
                <a:gd name="T3" fmla="*/ 45 h 4"/>
                <a:gd name="T4" fmla="*/ 0 60000 65536"/>
                <a:gd name="T5" fmla="*/ 0 60000 65536"/>
              </a:gdLst>
              <a:ahLst/>
              <a:cxnLst>
                <a:cxn ang="T4">
                  <a:pos x="T0" y="T1"/>
                </a:cxn>
                <a:cxn ang="T5">
                  <a:pos x="T2" y="T3"/>
                </a:cxn>
              </a:cxnLst>
              <a:rect l="0" t="0" r="r" b="b"/>
              <a:pathLst>
                <a:path w="5" h="4">
                  <a:moveTo>
                    <a:pt x="2" y="4"/>
                  </a:moveTo>
                  <a:cubicBezTo>
                    <a:pt x="0" y="0"/>
                    <a:pt x="5" y="0"/>
                    <a:pt x="4" y="4"/>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4" name="Freeform 2584">
              <a:extLst>
                <a:ext uri="{FF2B5EF4-FFF2-40B4-BE49-F238E27FC236}">
                  <a16:creationId xmlns:a16="http://schemas.microsoft.com/office/drawing/2014/main" id="{511951D6-EC97-DB64-64A6-2D8A17D40469}"/>
                </a:ext>
              </a:extLst>
            </p:cNvPr>
            <p:cNvSpPr>
              <a:spLocks/>
            </p:cNvSpPr>
            <p:nvPr/>
          </p:nvSpPr>
          <p:spPr bwMode="auto">
            <a:xfrm>
              <a:off x="3824" y="2436"/>
              <a:ext cx="10" cy="16"/>
            </a:xfrm>
            <a:custGeom>
              <a:avLst/>
              <a:gdLst>
                <a:gd name="T0" fmla="*/ 16 w 5"/>
                <a:gd name="T1" fmla="*/ 0 h 7"/>
                <a:gd name="T2" fmla="*/ 16 w 5"/>
                <a:gd name="T3" fmla="*/ 85 h 7"/>
                <a:gd name="T4" fmla="*/ 32 w 5"/>
                <a:gd name="T5" fmla="*/ 0 h 7"/>
                <a:gd name="T6" fmla="*/ 0 60000 65536"/>
                <a:gd name="T7" fmla="*/ 0 60000 65536"/>
                <a:gd name="T8" fmla="*/ 0 60000 65536"/>
              </a:gdLst>
              <a:ahLst/>
              <a:cxnLst>
                <a:cxn ang="T6">
                  <a:pos x="T0" y="T1"/>
                </a:cxn>
                <a:cxn ang="T7">
                  <a:pos x="T2" y="T3"/>
                </a:cxn>
                <a:cxn ang="T8">
                  <a:pos x="T4" y="T5"/>
                </a:cxn>
              </a:cxnLst>
              <a:rect l="0" t="0" r="r" b="b"/>
              <a:pathLst>
                <a:path w="5" h="7">
                  <a:moveTo>
                    <a:pt x="2" y="0"/>
                  </a:moveTo>
                  <a:cubicBezTo>
                    <a:pt x="0" y="2"/>
                    <a:pt x="0" y="5"/>
                    <a:pt x="2" y="7"/>
                  </a:cubicBezTo>
                  <a:cubicBezTo>
                    <a:pt x="5" y="6"/>
                    <a:pt x="5" y="3"/>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5" name="Freeform 2585">
              <a:extLst>
                <a:ext uri="{FF2B5EF4-FFF2-40B4-BE49-F238E27FC236}">
                  <a16:creationId xmlns:a16="http://schemas.microsoft.com/office/drawing/2014/main" id="{B5819479-1F6E-C24B-DC9F-EDBC85DB6C20}"/>
                </a:ext>
              </a:extLst>
            </p:cNvPr>
            <p:cNvSpPr>
              <a:spLocks/>
            </p:cNvSpPr>
            <p:nvPr/>
          </p:nvSpPr>
          <p:spPr bwMode="auto">
            <a:xfrm>
              <a:off x="3820" y="2495"/>
              <a:ext cx="12" cy="20"/>
            </a:xfrm>
            <a:custGeom>
              <a:avLst/>
              <a:gdLst>
                <a:gd name="T0" fmla="*/ 0 w 6"/>
                <a:gd name="T1" fmla="*/ 44 h 9"/>
                <a:gd name="T2" fmla="*/ 32 w 6"/>
                <a:gd name="T3" fmla="*/ 98 h 9"/>
                <a:gd name="T4" fmla="*/ 16 w 6"/>
                <a:gd name="T5" fmla="*/ 9 h 9"/>
                <a:gd name="T6" fmla="*/ 0 60000 65536"/>
                <a:gd name="T7" fmla="*/ 0 60000 65536"/>
                <a:gd name="T8" fmla="*/ 0 60000 65536"/>
              </a:gdLst>
              <a:ahLst/>
              <a:cxnLst>
                <a:cxn ang="T6">
                  <a:pos x="T0" y="T1"/>
                </a:cxn>
                <a:cxn ang="T7">
                  <a:pos x="T2" y="T3"/>
                </a:cxn>
                <a:cxn ang="T8">
                  <a:pos x="T4" y="T5"/>
                </a:cxn>
              </a:cxnLst>
              <a:rect l="0" t="0" r="r" b="b"/>
              <a:pathLst>
                <a:path w="6" h="9">
                  <a:moveTo>
                    <a:pt x="0" y="4"/>
                  </a:moveTo>
                  <a:cubicBezTo>
                    <a:pt x="1" y="6"/>
                    <a:pt x="2" y="8"/>
                    <a:pt x="4" y="9"/>
                  </a:cubicBezTo>
                  <a:cubicBezTo>
                    <a:pt x="6" y="6"/>
                    <a:pt x="6" y="0"/>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6" name="Freeform 2586">
              <a:extLst>
                <a:ext uri="{FF2B5EF4-FFF2-40B4-BE49-F238E27FC236}">
                  <a16:creationId xmlns:a16="http://schemas.microsoft.com/office/drawing/2014/main" id="{E9061001-2DD6-554A-A0B2-316097B24852}"/>
                </a:ext>
              </a:extLst>
            </p:cNvPr>
            <p:cNvSpPr>
              <a:spLocks/>
            </p:cNvSpPr>
            <p:nvPr/>
          </p:nvSpPr>
          <p:spPr bwMode="auto">
            <a:xfrm>
              <a:off x="3853" y="2568"/>
              <a:ext cx="8" cy="8"/>
            </a:xfrm>
            <a:custGeom>
              <a:avLst/>
              <a:gdLst>
                <a:gd name="T0" fmla="*/ 0 w 4"/>
                <a:gd name="T1" fmla="*/ 8 h 4"/>
                <a:gd name="T2" fmla="*/ 16 w 4"/>
                <a:gd name="T3" fmla="*/ 32 h 4"/>
                <a:gd name="T4" fmla="*/ 24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1"/>
                  </a:moveTo>
                  <a:cubicBezTo>
                    <a:pt x="1" y="3"/>
                    <a:pt x="1" y="4"/>
                    <a:pt x="2" y="4"/>
                  </a:cubicBezTo>
                  <a:cubicBezTo>
                    <a:pt x="4" y="3"/>
                    <a:pt x="3" y="2"/>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7" name="Freeform 2587">
              <a:extLst>
                <a:ext uri="{FF2B5EF4-FFF2-40B4-BE49-F238E27FC236}">
                  <a16:creationId xmlns:a16="http://schemas.microsoft.com/office/drawing/2014/main" id="{DA9CE32F-26F2-D13C-E4F5-D5B09027E815}"/>
                </a:ext>
              </a:extLst>
            </p:cNvPr>
            <p:cNvSpPr>
              <a:spLocks/>
            </p:cNvSpPr>
            <p:nvPr/>
          </p:nvSpPr>
          <p:spPr bwMode="auto">
            <a:xfrm>
              <a:off x="3869" y="2506"/>
              <a:ext cx="11" cy="18"/>
            </a:xfrm>
            <a:custGeom>
              <a:avLst/>
              <a:gdLst>
                <a:gd name="T0" fmla="*/ 0 w 5"/>
                <a:gd name="T1" fmla="*/ 0 h 8"/>
                <a:gd name="T2" fmla="*/ 44 w 5"/>
                <a:gd name="T3" fmla="*/ 92 h 8"/>
                <a:gd name="T4" fmla="*/ 20 w 5"/>
                <a:gd name="T5" fmla="*/ 25 h 8"/>
                <a:gd name="T6" fmla="*/ 0 60000 65536"/>
                <a:gd name="T7" fmla="*/ 0 60000 65536"/>
                <a:gd name="T8" fmla="*/ 0 60000 65536"/>
              </a:gdLst>
              <a:ahLst/>
              <a:cxnLst>
                <a:cxn ang="T6">
                  <a:pos x="T0" y="T1"/>
                </a:cxn>
                <a:cxn ang="T7">
                  <a:pos x="T2" y="T3"/>
                </a:cxn>
                <a:cxn ang="T8">
                  <a:pos x="T4" y="T5"/>
                </a:cxn>
              </a:cxnLst>
              <a:rect l="0" t="0" r="r" b="b"/>
              <a:pathLst>
                <a:path w="5" h="8">
                  <a:moveTo>
                    <a:pt x="0" y="0"/>
                  </a:moveTo>
                  <a:cubicBezTo>
                    <a:pt x="0" y="3"/>
                    <a:pt x="1" y="7"/>
                    <a:pt x="4" y="8"/>
                  </a:cubicBezTo>
                  <a:cubicBezTo>
                    <a:pt x="5" y="6"/>
                    <a:pt x="4" y="3"/>
                    <a:pt x="2"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8" name="Freeform 2588">
              <a:extLst>
                <a:ext uri="{FF2B5EF4-FFF2-40B4-BE49-F238E27FC236}">
                  <a16:creationId xmlns:a16="http://schemas.microsoft.com/office/drawing/2014/main" id="{CA6A19EA-DBD0-853A-9F27-1BC05DD761D6}"/>
                </a:ext>
              </a:extLst>
            </p:cNvPr>
            <p:cNvSpPr>
              <a:spLocks/>
            </p:cNvSpPr>
            <p:nvPr/>
          </p:nvSpPr>
          <p:spPr bwMode="auto">
            <a:xfrm>
              <a:off x="3861" y="2450"/>
              <a:ext cx="8" cy="15"/>
            </a:xfrm>
            <a:custGeom>
              <a:avLst/>
              <a:gdLst>
                <a:gd name="T0" fmla="*/ 8 w 4"/>
                <a:gd name="T1" fmla="*/ 19 h 7"/>
                <a:gd name="T2" fmla="*/ 16 w 4"/>
                <a:gd name="T3" fmla="*/ 69 h 7"/>
                <a:gd name="T4" fmla="*/ 0 w 4"/>
                <a:gd name="T5" fmla="*/ 0 h 7"/>
                <a:gd name="T6" fmla="*/ 0 60000 65536"/>
                <a:gd name="T7" fmla="*/ 0 60000 65536"/>
                <a:gd name="T8" fmla="*/ 0 60000 65536"/>
              </a:gdLst>
              <a:ahLst/>
              <a:cxnLst>
                <a:cxn ang="T6">
                  <a:pos x="T0" y="T1"/>
                </a:cxn>
                <a:cxn ang="T7">
                  <a:pos x="T2" y="T3"/>
                </a:cxn>
                <a:cxn ang="T8">
                  <a:pos x="T4" y="T5"/>
                </a:cxn>
              </a:cxnLst>
              <a:rect l="0" t="0" r="r" b="b"/>
              <a:pathLst>
                <a:path w="4" h="7">
                  <a:moveTo>
                    <a:pt x="1" y="2"/>
                  </a:moveTo>
                  <a:cubicBezTo>
                    <a:pt x="0" y="4"/>
                    <a:pt x="0" y="6"/>
                    <a:pt x="2" y="7"/>
                  </a:cubicBezTo>
                  <a:cubicBezTo>
                    <a:pt x="4" y="5"/>
                    <a:pt x="3" y="1"/>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599" name="Freeform 2589">
              <a:extLst>
                <a:ext uri="{FF2B5EF4-FFF2-40B4-BE49-F238E27FC236}">
                  <a16:creationId xmlns:a16="http://schemas.microsoft.com/office/drawing/2014/main" id="{3EC55C26-D25B-C4C0-4DB3-EFE59E82BA5A}"/>
                </a:ext>
              </a:extLst>
            </p:cNvPr>
            <p:cNvSpPr>
              <a:spLocks/>
            </p:cNvSpPr>
            <p:nvPr/>
          </p:nvSpPr>
          <p:spPr bwMode="auto">
            <a:xfrm>
              <a:off x="3845" y="2366"/>
              <a:ext cx="8" cy="14"/>
            </a:xfrm>
            <a:custGeom>
              <a:avLst/>
              <a:gdLst>
                <a:gd name="T0" fmla="*/ 0 w 4"/>
                <a:gd name="T1" fmla="*/ 28 h 6"/>
                <a:gd name="T2" fmla="*/ 16 w 4"/>
                <a:gd name="T3" fmla="*/ 77 h 6"/>
                <a:gd name="T4" fmla="*/ 16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2"/>
                  </a:moveTo>
                  <a:cubicBezTo>
                    <a:pt x="1" y="4"/>
                    <a:pt x="0" y="5"/>
                    <a:pt x="2" y="6"/>
                  </a:cubicBezTo>
                  <a:cubicBezTo>
                    <a:pt x="4" y="4"/>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0" name="Freeform 2590">
              <a:extLst>
                <a:ext uri="{FF2B5EF4-FFF2-40B4-BE49-F238E27FC236}">
                  <a16:creationId xmlns:a16="http://schemas.microsoft.com/office/drawing/2014/main" id="{11EEBF9F-F3DC-DCDA-D608-7EE761821C8E}"/>
                </a:ext>
              </a:extLst>
            </p:cNvPr>
            <p:cNvSpPr>
              <a:spLocks/>
            </p:cNvSpPr>
            <p:nvPr/>
          </p:nvSpPr>
          <p:spPr bwMode="auto">
            <a:xfrm>
              <a:off x="3822" y="2283"/>
              <a:ext cx="10" cy="9"/>
            </a:xfrm>
            <a:custGeom>
              <a:avLst/>
              <a:gdLst>
                <a:gd name="T0" fmla="*/ 8 w 5"/>
                <a:gd name="T1" fmla="*/ 0 h 4"/>
                <a:gd name="T2" fmla="*/ 24 w 5"/>
                <a:gd name="T3" fmla="*/ 45 h 4"/>
                <a:gd name="T4" fmla="*/ 16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1" y="0"/>
                  </a:moveTo>
                  <a:cubicBezTo>
                    <a:pt x="0" y="2"/>
                    <a:pt x="1" y="4"/>
                    <a:pt x="3" y="4"/>
                  </a:cubicBezTo>
                  <a:cubicBezTo>
                    <a:pt x="5" y="2"/>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1" name="Freeform 2591">
              <a:extLst>
                <a:ext uri="{FF2B5EF4-FFF2-40B4-BE49-F238E27FC236}">
                  <a16:creationId xmlns:a16="http://schemas.microsoft.com/office/drawing/2014/main" id="{4D99B217-B7C8-3ADE-205C-3B7397F3E7E9}"/>
                </a:ext>
              </a:extLst>
            </p:cNvPr>
            <p:cNvSpPr>
              <a:spLocks/>
            </p:cNvSpPr>
            <p:nvPr/>
          </p:nvSpPr>
          <p:spPr bwMode="auto">
            <a:xfrm>
              <a:off x="3765" y="2321"/>
              <a:ext cx="4" cy="15"/>
            </a:xfrm>
            <a:custGeom>
              <a:avLst/>
              <a:gdLst>
                <a:gd name="T0" fmla="*/ 8 w 2"/>
                <a:gd name="T1" fmla="*/ 0 h 7"/>
                <a:gd name="T2" fmla="*/ 8 w 2"/>
                <a:gd name="T3" fmla="*/ 69 h 7"/>
                <a:gd name="T4" fmla="*/ 16 w 2"/>
                <a:gd name="T5" fmla="*/ 28 h 7"/>
                <a:gd name="T6" fmla="*/ 0 60000 65536"/>
                <a:gd name="T7" fmla="*/ 0 60000 65536"/>
                <a:gd name="T8" fmla="*/ 0 60000 65536"/>
              </a:gdLst>
              <a:ahLst/>
              <a:cxnLst>
                <a:cxn ang="T6">
                  <a:pos x="T0" y="T1"/>
                </a:cxn>
                <a:cxn ang="T7">
                  <a:pos x="T2" y="T3"/>
                </a:cxn>
                <a:cxn ang="T8">
                  <a:pos x="T4" y="T5"/>
                </a:cxn>
              </a:cxnLst>
              <a:rect l="0" t="0" r="r" b="b"/>
              <a:pathLst>
                <a:path w="2" h="7">
                  <a:moveTo>
                    <a:pt x="1" y="0"/>
                  </a:moveTo>
                  <a:cubicBezTo>
                    <a:pt x="0" y="2"/>
                    <a:pt x="0" y="5"/>
                    <a:pt x="1" y="7"/>
                  </a:cubicBezTo>
                  <a:cubicBezTo>
                    <a:pt x="2" y="6"/>
                    <a:pt x="1" y="5"/>
                    <a:pt x="2" y="3"/>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2" name="Freeform 2592">
              <a:extLst>
                <a:ext uri="{FF2B5EF4-FFF2-40B4-BE49-F238E27FC236}">
                  <a16:creationId xmlns:a16="http://schemas.microsoft.com/office/drawing/2014/main" id="{78620AF8-955A-F550-CEAF-B6C3FC8D7DAB}"/>
                </a:ext>
              </a:extLst>
            </p:cNvPr>
            <p:cNvSpPr>
              <a:spLocks/>
            </p:cNvSpPr>
            <p:nvPr/>
          </p:nvSpPr>
          <p:spPr bwMode="auto">
            <a:xfrm>
              <a:off x="3791" y="2323"/>
              <a:ext cx="13" cy="15"/>
            </a:xfrm>
            <a:custGeom>
              <a:avLst/>
              <a:gdLst>
                <a:gd name="T0" fmla="*/ 20 w 6"/>
                <a:gd name="T1" fmla="*/ 0 h 7"/>
                <a:gd name="T2" fmla="*/ 9 w 6"/>
                <a:gd name="T3" fmla="*/ 60 h 7"/>
                <a:gd name="T4" fmla="*/ 43 w 6"/>
                <a:gd name="T5" fmla="*/ 19 h 7"/>
                <a:gd name="T6" fmla="*/ 0 60000 65536"/>
                <a:gd name="T7" fmla="*/ 0 60000 65536"/>
                <a:gd name="T8" fmla="*/ 0 60000 65536"/>
              </a:gdLst>
              <a:ahLst/>
              <a:cxnLst>
                <a:cxn ang="T6">
                  <a:pos x="T0" y="T1"/>
                </a:cxn>
                <a:cxn ang="T7">
                  <a:pos x="T2" y="T3"/>
                </a:cxn>
                <a:cxn ang="T8">
                  <a:pos x="T4" y="T5"/>
                </a:cxn>
              </a:cxnLst>
              <a:rect l="0" t="0" r="r" b="b"/>
              <a:pathLst>
                <a:path w="6" h="7">
                  <a:moveTo>
                    <a:pt x="2" y="0"/>
                  </a:moveTo>
                  <a:cubicBezTo>
                    <a:pt x="1" y="2"/>
                    <a:pt x="0" y="4"/>
                    <a:pt x="1" y="6"/>
                  </a:cubicBezTo>
                  <a:cubicBezTo>
                    <a:pt x="4" y="7"/>
                    <a:pt x="6" y="4"/>
                    <a:pt x="4"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3" name="Freeform 2593">
              <a:extLst>
                <a:ext uri="{FF2B5EF4-FFF2-40B4-BE49-F238E27FC236}">
                  <a16:creationId xmlns:a16="http://schemas.microsoft.com/office/drawing/2014/main" id="{ABDC8DC4-88A7-57DF-BE30-567D49D63E14}"/>
                </a:ext>
              </a:extLst>
            </p:cNvPr>
            <p:cNvSpPr>
              <a:spLocks/>
            </p:cNvSpPr>
            <p:nvPr/>
          </p:nvSpPr>
          <p:spPr bwMode="auto">
            <a:xfrm>
              <a:off x="3777" y="2382"/>
              <a:ext cx="10" cy="13"/>
            </a:xfrm>
            <a:custGeom>
              <a:avLst/>
              <a:gdLst>
                <a:gd name="T0" fmla="*/ 24 w 5"/>
                <a:gd name="T1" fmla="*/ 0 h 6"/>
                <a:gd name="T2" fmla="*/ 0 w 5"/>
                <a:gd name="T3" fmla="*/ 52 h 6"/>
                <a:gd name="T4" fmla="*/ 40 w 5"/>
                <a:gd name="T5" fmla="*/ 43 h 6"/>
                <a:gd name="T6" fmla="*/ 0 60000 65536"/>
                <a:gd name="T7" fmla="*/ 0 60000 65536"/>
                <a:gd name="T8" fmla="*/ 0 60000 65536"/>
              </a:gdLst>
              <a:ahLst/>
              <a:cxnLst>
                <a:cxn ang="T6">
                  <a:pos x="T0" y="T1"/>
                </a:cxn>
                <a:cxn ang="T7">
                  <a:pos x="T2" y="T3"/>
                </a:cxn>
                <a:cxn ang="T8">
                  <a:pos x="T4" y="T5"/>
                </a:cxn>
              </a:cxnLst>
              <a:rect l="0" t="0" r="r" b="b"/>
              <a:pathLst>
                <a:path w="5" h="6">
                  <a:moveTo>
                    <a:pt x="3" y="0"/>
                  </a:moveTo>
                  <a:cubicBezTo>
                    <a:pt x="1" y="1"/>
                    <a:pt x="0" y="3"/>
                    <a:pt x="0" y="5"/>
                  </a:cubicBezTo>
                  <a:cubicBezTo>
                    <a:pt x="3" y="6"/>
                    <a:pt x="3" y="5"/>
                    <a:pt x="5" y="4"/>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4" name="Freeform 2594">
              <a:extLst>
                <a:ext uri="{FF2B5EF4-FFF2-40B4-BE49-F238E27FC236}">
                  <a16:creationId xmlns:a16="http://schemas.microsoft.com/office/drawing/2014/main" id="{AFF4DDC5-4A9F-B617-E6ED-0305105868D8}"/>
                </a:ext>
              </a:extLst>
            </p:cNvPr>
            <p:cNvSpPr>
              <a:spLocks/>
            </p:cNvSpPr>
            <p:nvPr/>
          </p:nvSpPr>
          <p:spPr bwMode="auto">
            <a:xfrm>
              <a:off x="3808" y="2388"/>
              <a:ext cx="8" cy="13"/>
            </a:xfrm>
            <a:custGeom>
              <a:avLst/>
              <a:gdLst>
                <a:gd name="T0" fmla="*/ 0 w 4"/>
                <a:gd name="T1" fmla="*/ 9 h 6"/>
                <a:gd name="T2" fmla="*/ 16 w 4"/>
                <a:gd name="T3" fmla="*/ 61 h 6"/>
                <a:gd name="T4" fmla="*/ 16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1"/>
                  </a:moveTo>
                  <a:cubicBezTo>
                    <a:pt x="0" y="3"/>
                    <a:pt x="0" y="5"/>
                    <a:pt x="2" y="6"/>
                  </a:cubicBezTo>
                  <a:cubicBezTo>
                    <a:pt x="4" y="4"/>
                    <a:pt x="4"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5" name="Freeform 2595">
              <a:extLst>
                <a:ext uri="{FF2B5EF4-FFF2-40B4-BE49-F238E27FC236}">
                  <a16:creationId xmlns:a16="http://schemas.microsoft.com/office/drawing/2014/main" id="{6510CA3B-26CA-3179-5AF5-6A45DF4E4B7C}"/>
                </a:ext>
              </a:extLst>
            </p:cNvPr>
            <p:cNvSpPr>
              <a:spLocks/>
            </p:cNvSpPr>
            <p:nvPr/>
          </p:nvSpPr>
          <p:spPr bwMode="auto">
            <a:xfrm>
              <a:off x="3777" y="2441"/>
              <a:ext cx="6" cy="9"/>
            </a:xfrm>
            <a:custGeom>
              <a:avLst/>
              <a:gdLst>
                <a:gd name="T0" fmla="*/ 0 w 3"/>
                <a:gd name="T1" fmla="*/ 0 h 4"/>
                <a:gd name="T2" fmla="*/ 8 w 3"/>
                <a:gd name="T3" fmla="*/ 45 h 4"/>
                <a:gd name="T4" fmla="*/ 24 w 3"/>
                <a:gd name="T5" fmla="*/ 25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1" y="4"/>
                  </a:cubicBezTo>
                  <a:cubicBezTo>
                    <a:pt x="2" y="4"/>
                    <a:pt x="2" y="3"/>
                    <a:pt x="3"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6" name="Freeform 2596">
              <a:extLst>
                <a:ext uri="{FF2B5EF4-FFF2-40B4-BE49-F238E27FC236}">
                  <a16:creationId xmlns:a16="http://schemas.microsoft.com/office/drawing/2014/main" id="{83AAD14E-80D0-EA44-3687-70CB58CD67D6}"/>
                </a:ext>
              </a:extLst>
            </p:cNvPr>
            <p:cNvSpPr>
              <a:spLocks/>
            </p:cNvSpPr>
            <p:nvPr/>
          </p:nvSpPr>
          <p:spPr bwMode="auto">
            <a:xfrm>
              <a:off x="3818" y="2552"/>
              <a:ext cx="6" cy="9"/>
            </a:xfrm>
            <a:custGeom>
              <a:avLst/>
              <a:gdLst>
                <a:gd name="T0" fmla="*/ 24 w 3"/>
                <a:gd name="T1" fmla="*/ 0 h 4"/>
                <a:gd name="T2" fmla="*/ 24 w 3"/>
                <a:gd name="T3" fmla="*/ 45 h 4"/>
                <a:gd name="T4" fmla="*/ 0 60000 65536"/>
                <a:gd name="T5" fmla="*/ 0 60000 65536"/>
              </a:gdLst>
              <a:ahLst/>
              <a:cxnLst>
                <a:cxn ang="T4">
                  <a:pos x="T0" y="T1"/>
                </a:cxn>
                <a:cxn ang="T5">
                  <a:pos x="T2" y="T3"/>
                </a:cxn>
              </a:cxnLst>
              <a:rect l="0" t="0" r="r" b="b"/>
              <a:pathLst>
                <a:path w="3" h="4">
                  <a:moveTo>
                    <a:pt x="3" y="0"/>
                  </a:moveTo>
                  <a:cubicBezTo>
                    <a:pt x="0" y="2"/>
                    <a:pt x="1" y="3"/>
                    <a:pt x="3" y="4"/>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7" name="Freeform 2597">
              <a:extLst>
                <a:ext uri="{FF2B5EF4-FFF2-40B4-BE49-F238E27FC236}">
                  <a16:creationId xmlns:a16="http://schemas.microsoft.com/office/drawing/2014/main" id="{0F00771E-F8EE-448A-5E3C-0E6987A5C625}"/>
                </a:ext>
              </a:extLst>
            </p:cNvPr>
            <p:cNvSpPr>
              <a:spLocks/>
            </p:cNvSpPr>
            <p:nvPr/>
          </p:nvSpPr>
          <p:spPr bwMode="auto">
            <a:xfrm>
              <a:off x="3849" y="2603"/>
              <a:ext cx="10" cy="10"/>
            </a:xfrm>
            <a:custGeom>
              <a:avLst/>
              <a:gdLst>
                <a:gd name="T0" fmla="*/ 24 w 5"/>
                <a:gd name="T1" fmla="*/ 0 h 5"/>
                <a:gd name="T2" fmla="*/ 16 w 5"/>
                <a:gd name="T3" fmla="*/ 40 h 5"/>
                <a:gd name="T4" fmla="*/ 32 w 5"/>
                <a:gd name="T5" fmla="*/ 8 h 5"/>
                <a:gd name="T6" fmla="*/ 0 60000 65536"/>
                <a:gd name="T7" fmla="*/ 0 60000 65536"/>
                <a:gd name="T8" fmla="*/ 0 60000 65536"/>
              </a:gdLst>
              <a:ahLst/>
              <a:cxnLst>
                <a:cxn ang="T6">
                  <a:pos x="T0" y="T1"/>
                </a:cxn>
                <a:cxn ang="T7">
                  <a:pos x="T2" y="T3"/>
                </a:cxn>
                <a:cxn ang="T8">
                  <a:pos x="T4" y="T5"/>
                </a:cxn>
              </a:cxnLst>
              <a:rect l="0" t="0" r="r" b="b"/>
              <a:pathLst>
                <a:path w="5" h="5">
                  <a:moveTo>
                    <a:pt x="3" y="0"/>
                  </a:moveTo>
                  <a:cubicBezTo>
                    <a:pt x="0" y="1"/>
                    <a:pt x="0" y="3"/>
                    <a:pt x="2" y="5"/>
                  </a:cubicBezTo>
                  <a:cubicBezTo>
                    <a:pt x="5" y="4"/>
                    <a:pt x="4" y="3"/>
                    <a:pt x="4"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8" name="Freeform 2598">
              <a:extLst>
                <a:ext uri="{FF2B5EF4-FFF2-40B4-BE49-F238E27FC236}">
                  <a16:creationId xmlns:a16="http://schemas.microsoft.com/office/drawing/2014/main" id="{F912880E-7A74-5A9B-B8B7-C1AD7F466A92}"/>
                </a:ext>
              </a:extLst>
            </p:cNvPr>
            <p:cNvSpPr>
              <a:spLocks/>
            </p:cNvSpPr>
            <p:nvPr/>
          </p:nvSpPr>
          <p:spPr bwMode="auto">
            <a:xfrm>
              <a:off x="3869" y="2629"/>
              <a:ext cx="13" cy="15"/>
            </a:xfrm>
            <a:custGeom>
              <a:avLst/>
              <a:gdLst>
                <a:gd name="T0" fmla="*/ 43 w 6"/>
                <a:gd name="T1" fmla="*/ 0 h 7"/>
                <a:gd name="T2" fmla="*/ 20 w 6"/>
                <a:gd name="T3" fmla="*/ 69 h 7"/>
                <a:gd name="T4" fmla="*/ 43 w 6"/>
                <a:gd name="T5" fmla="*/ 19 h 7"/>
                <a:gd name="T6" fmla="*/ 0 60000 65536"/>
                <a:gd name="T7" fmla="*/ 0 60000 65536"/>
                <a:gd name="T8" fmla="*/ 0 60000 65536"/>
              </a:gdLst>
              <a:ahLst/>
              <a:cxnLst>
                <a:cxn ang="T6">
                  <a:pos x="T0" y="T1"/>
                </a:cxn>
                <a:cxn ang="T7">
                  <a:pos x="T2" y="T3"/>
                </a:cxn>
                <a:cxn ang="T8">
                  <a:pos x="T4" y="T5"/>
                </a:cxn>
              </a:cxnLst>
              <a:rect l="0" t="0" r="r" b="b"/>
              <a:pathLst>
                <a:path w="6" h="7">
                  <a:moveTo>
                    <a:pt x="4" y="0"/>
                  </a:moveTo>
                  <a:cubicBezTo>
                    <a:pt x="1" y="2"/>
                    <a:pt x="0" y="5"/>
                    <a:pt x="2" y="7"/>
                  </a:cubicBezTo>
                  <a:cubicBezTo>
                    <a:pt x="5" y="6"/>
                    <a:pt x="6" y="4"/>
                    <a:pt x="4"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09" name="Freeform 2599">
              <a:extLst>
                <a:ext uri="{FF2B5EF4-FFF2-40B4-BE49-F238E27FC236}">
                  <a16:creationId xmlns:a16="http://schemas.microsoft.com/office/drawing/2014/main" id="{A7AE6875-846E-646B-7935-B71C24C6968B}"/>
                </a:ext>
              </a:extLst>
            </p:cNvPr>
            <p:cNvSpPr>
              <a:spLocks/>
            </p:cNvSpPr>
            <p:nvPr/>
          </p:nvSpPr>
          <p:spPr bwMode="auto">
            <a:xfrm>
              <a:off x="3886" y="2587"/>
              <a:ext cx="12" cy="16"/>
            </a:xfrm>
            <a:custGeom>
              <a:avLst/>
              <a:gdLst>
                <a:gd name="T0" fmla="*/ 24 w 6"/>
                <a:gd name="T1" fmla="*/ 0 h 7"/>
                <a:gd name="T2" fmla="*/ 48 w 6"/>
                <a:gd name="T3" fmla="*/ 57 h 7"/>
                <a:gd name="T4" fmla="*/ 0 60000 65536"/>
                <a:gd name="T5" fmla="*/ 0 60000 65536"/>
              </a:gdLst>
              <a:ahLst/>
              <a:cxnLst>
                <a:cxn ang="T4">
                  <a:pos x="T0" y="T1"/>
                </a:cxn>
                <a:cxn ang="T5">
                  <a:pos x="T2" y="T3"/>
                </a:cxn>
              </a:cxnLst>
              <a:rect l="0" t="0" r="r" b="b"/>
              <a:pathLst>
                <a:path w="6" h="7">
                  <a:moveTo>
                    <a:pt x="3" y="0"/>
                  </a:moveTo>
                  <a:cubicBezTo>
                    <a:pt x="0" y="3"/>
                    <a:pt x="2" y="7"/>
                    <a:pt x="6" y="5"/>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0" name="Freeform 2600">
              <a:extLst>
                <a:ext uri="{FF2B5EF4-FFF2-40B4-BE49-F238E27FC236}">
                  <a16:creationId xmlns:a16="http://schemas.microsoft.com/office/drawing/2014/main" id="{0E310DB0-8E9E-67EB-C8ED-D8D126077713}"/>
                </a:ext>
              </a:extLst>
            </p:cNvPr>
            <p:cNvSpPr>
              <a:spLocks/>
            </p:cNvSpPr>
            <p:nvPr/>
          </p:nvSpPr>
          <p:spPr bwMode="auto">
            <a:xfrm>
              <a:off x="3914" y="2686"/>
              <a:ext cx="9" cy="8"/>
            </a:xfrm>
            <a:custGeom>
              <a:avLst/>
              <a:gdLst>
                <a:gd name="T0" fmla="*/ 0 w 4"/>
                <a:gd name="T1" fmla="*/ 0 h 4"/>
                <a:gd name="T2" fmla="*/ 36 w 4"/>
                <a:gd name="T3" fmla="*/ 32 h 4"/>
                <a:gd name="T4" fmla="*/ 4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1" y="2"/>
                    <a:pt x="1" y="3"/>
                    <a:pt x="3" y="4"/>
                  </a:cubicBezTo>
                  <a:cubicBezTo>
                    <a:pt x="4" y="3"/>
                    <a:pt x="4" y="2"/>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1" name="Freeform 2601">
              <a:extLst>
                <a:ext uri="{FF2B5EF4-FFF2-40B4-BE49-F238E27FC236}">
                  <a16:creationId xmlns:a16="http://schemas.microsoft.com/office/drawing/2014/main" id="{18434839-FDE9-D2AE-4B85-419BF180B17C}"/>
                </a:ext>
              </a:extLst>
            </p:cNvPr>
            <p:cNvSpPr>
              <a:spLocks/>
            </p:cNvSpPr>
            <p:nvPr/>
          </p:nvSpPr>
          <p:spPr bwMode="auto">
            <a:xfrm>
              <a:off x="3853" y="2738"/>
              <a:ext cx="14" cy="15"/>
            </a:xfrm>
            <a:custGeom>
              <a:avLst/>
              <a:gdLst>
                <a:gd name="T0" fmla="*/ 32 w 7"/>
                <a:gd name="T1" fmla="*/ 9 h 7"/>
                <a:gd name="T2" fmla="*/ 24 w 7"/>
                <a:gd name="T3" fmla="*/ 60 h 7"/>
                <a:gd name="T4" fmla="*/ 40 w 7"/>
                <a:gd name="T5" fmla="*/ 0 h 7"/>
                <a:gd name="T6" fmla="*/ 0 60000 65536"/>
                <a:gd name="T7" fmla="*/ 0 60000 65536"/>
                <a:gd name="T8" fmla="*/ 0 60000 65536"/>
              </a:gdLst>
              <a:ahLst/>
              <a:cxnLst>
                <a:cxn ang="T6">
                  <a:pos x="T0" y="T1"/>
                </a:cxn>
                <a:cxn ang="T7">
                  <a:pos x="T2" y="T3"/>
                </a:cxn>
                <a:cxn ang="T8">
                  <a:pos x="T4" y="T5"/>
                </a:cxn>
              </a:cxnLst>
              <a:rect l="0" t="0" r="r" b="b"/>
              <a:pathLst>
                <a:path w="7" h="7">
                  <a:moveTo>
                    <a:pt x="4" y="1"/>
                  </a:moveTo>
                  <a:cubicBezTo>
                    <a:pt x="2" y="1"/>
                    <a:pt x="0" y="5"/>
                    <a:pt x="3" y="6"/>
                  </a:cubicBezTo>
                  <a:cubicBezTo>
                    <a:pt x="6" y="7"/>
                    <a:pt x="7" y="2"/>
                    <a:pt x="5"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2" name="Freeform 2602">
              <a:extLst>
                <a:ext uri="{FF2B5EF4-FFF2-40B4-BE49-F238E27FC236}">
                  <a16:creationId xmlns:a16="http://schemas.microsoft.com/office/drawing/2014/main" id="{9D71EC9B-88D0-693D-489C-CE28D1C9E966}"/>
                </a:ext>
              </a:extLst>
            </p:cNvPr>
            <p:cNvSpPr>
              <a:spLocks/>
            </p:cNvSpPr>
            <p:nvPr/>
          </p:nvSpPr>
          <p:spPr bwMode="auto">
            <a:xfrm>
              <a:off x="3888" y="2740"/>
              <a:ext cx="10" cy="13"/>
            </a:xfrm>
            <a:custGeom>
              <a:avLst/>
              <a:gdLst>
                <a:gd name="T0" fmla="*/ 16 w 5"/>
                <a:gd name="T1" fmla="*/ 0 h 6"/>
                <a:gd name="T2" fmla="*/ 24 w 5"/>
                <a:gd name="T3" fmla="*/ 61 h 6"/>
                <a:gd name="T4" fmla="*/ 32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2" y="0"/>
                  </a:moveTo>
                  <a:cubicBezTo>
                    <a:pt x="0" y="1"/>
                    <a:pt x="0" y="6"/>
                    <a:pt x="3" y="6"/>
                  </a:cubicBezTo>
                  <a:cubicBezTo>
                    <a:pt x="5" y="4"/>
                    <a:pt x="5" y="2"/>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3" name="Freeform 2603">
              <a:extLst>
                <a:ext uri="{FF2B5EF4-FFF2-40B4-BE49-F238E27FC236}">
                  <a16:creationId xmlns:a16="http://schemas.microsoft.com/office/drawing/2014/main" id="{191BFCA6-9045-E3BF-E2FF-490E0C8C74C8}"/>
                </a:ext>
              </a:extLst>
            </p:cNvPr>
            <p:cNvSpPr>
              <a:spLocks/>
            </p:cNvSpPr>
            <p:nvPr/>
          </p:nvSpPr>
          <p:spPr bwMode="auto">
            <a:xfrm>
              <a:off x="3896" y="2688"/>
              <a:ext cx="8" cy="11"/>
            </a:xfrm>
            <a:custGeom>
              <a:avLst/>
              <a:gdLst>
                <a:gd name="T0" fmla="*/ 0 w 4"/>
                <a:gd name="T1" fmla="*/ 0 h 5"/>
                <a:gd name="T2" fmla="*/ 32 w 4"/>
                <a:gd name="T3" fmla="*/ 44 h 5"/>
                <a:gd name="T4" fmla="*/ 0 60000 65536"/>
                <a:gd name="T5" fmla="*/ 0 60000 65536"/>
              </a:gdLst>
              <a:ahLst/>
              <a:cxnLst>
                <a:cxn ang="T4">
                  <a:pos x="T0" y="T1"/>
                </a:cxn>
                <a:cxn ang="T5">
                  <a:pos x="T2" y="T3"/>
                </a:cxn>
              </a:cxnLst>
              <a:rect l="0" t="0" r="r" b="b"/>
              <a:pathLst>
                <a:path w="4" h="5">
                  <a:moveTo>
                    <a:pt x="0" y="0"/>
                  </a:moveTo>
                  <a:cubicBezTo>
                    <a:pt x="0" y="2"/>
                    <a:pt x="1" y="5"/>
                    <a:pt x="4" y="4"/>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4" name="Freeform 2604">
              <a:extLst>
                <a:ext uri="{FF2B5EF4-FFF2-40B4-BE49-F238E27FC236}">
                  <a16:creationId xmlns:a16="http://schemas.microsoft.com/office/drawing/2014/main" id="{59D55D76-F90A-EF9D-0782-1F1B3D502D50}"/>
                </a:ext>
              </a:extLst>
            </p:cNvPr>
            <p:cNvSpPr>
              <a:spLocks/>
            </p:cNvSpPr>
            <p:nvPr/>
          </p:nvSpPr>
          <p:spPr bwMode="auto">
            <a:xfrm>
              <a:off x="3921" y="2771"/>
              <a:ext cx="4" cy="9"/>
            </a:xfrm>
            <a:custGeom>
              <a:avLst/>
              <a:gdLst>
                <a:gd name="T0" fmla="*/ 8 w 2"/>
                <a:gd name="T1" fmla="*/ 0 h 4"/>
                <a:gd name="T2" fmla="*/ 8 w 2"/>
                <a:gd name="T3" fmla="*/ 45 h 4"/>
                <a:gd name="T4" fmla="*/ 16 w 2"/>
                <a:gd name="T5" fmla="*/ 11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3"/>
                    <a:pt x="1" y="4"/>
                  </a:cubicBezTo>
                  <a:cubicBezTo>
                    <a:pt x="2" y="3"/>
                    <a:pt x="2"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5" name="Freeform 2605">
              <a:extLst>
                <a:ext uri="{FF2B5EF4-FFF2-40B4-BE49-F238E27FC236}">
                  <a16:creationId xmlns:a16="http://schemas.microsoft.com/office/drawing/2014/main" id="{A43733EA-C3EE-7DBC-468B-D5B681924B29}"/>
                </a:ext>
              </a:extLst>
            </p:cNvPr>
            <p:cNvSpPr>
              <a:spLocks/>
            </p:cNvSpPr>
            <p:nvPr/>
          </p:nvSpPr>
          <p:spPr bwMode="auto">
            <a:xfrm>
              <a:off x="3937" y="2771"/>
              <a:ext cx="10" cy="11"/>
            </a:xfrm>
            <a:custGeom>
              <a:avLst/>
              <a:gdLst>
                <a:gd name="T0" fmla="*/ 24 w 5"/>
                <a:gd name="T1" fmla="*/ 0 h 5"/>
                <a:gd name="T2" fmla="*/ 32 w 5"/>
                <a:gd name="T3" fmla="*/ 53 h 5"/>
                <a:gd name="T4" fmla="*/ 32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3" y="0"/>
                  </a:moveTo>
                  <a:cubicBezTo>
                    <a:pt x="0" y="0"/>
                    <a:pt x="2" y="5"/>
                    <a:pt x="4" y="5"/>
                  </a:cubicBezTo>
                  <a:cubicBezTo>
                    <a:pt x="5" y="3"/>
                    <a:pt x="5" y="2"/>
                    <a:pt x="4"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6" name="Freeform 2606">
              <a:extLst>
                <a:ext uri="{FF2B5EF4-FFF2-40B4-BE49-F238E27FC236}">
                  <a16:creationId xmlns:a16="http://schemas.microsoft.com/office/drawing/2014/main" id="{A79C0D69-3F38-9D57-02DC-78594B6571D9}"/>
                </a:ext>
              </a:extLst>
            </p:cNvPr>
            <p:cNvSpPr>
              <a:spLocks/>
            </p:cNvSpPr>
            <p:nvPr/>
          </p:nvSpPr>
          <p:spPr bwMode="auto">
            <a:xfrm>
              <a:off x="3904" y="2804"/>
              <a:ext cx="6" cy="6"/>
            </a:xfrm>
            <a:custGeom>
              <a:avLst/>
              <a:gdLst>
                <a:gd name="T0" fmla="*/ 0 w 3"/>
                <a:gd name="T1" fmla="*/ 0 h 3"/>
                <a:gd name="T2" fmla="*/ 16 w 3"/>
                <a:gd name="T3" fmla="*/ 24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2"/>
                    <a:pt x="0" y="3"/>
                    <a:pt x="2" y="3"/>
                  </a:cubicBezTo>
                  <a:cubicBezTo>
                    <a:pt x="3" y="3"/>
                    <a:pt x="3"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7" name="Freeform 2607">
              <a:extLst>
                <a:ext uri="{FF2B5EF4-FFF2-40B4-BE49-F238E27FC236}">
                  <a16:creationId xmlns:a16="http://schemas.microsoft.com/office/drawing/2014/main" id="{7B9D3E8D-8516-E67F-22E2-56243B70970F}"/>
                </a:ext>
              </a:extLst>
            </p:cNvPr>
            <p:cNvSpPr>
              <a:spLocks/>
            </p:cNvSpPr>
            <p:nvPr/>
          </p:nvSpPr>
          <p:spPr bwMode="auto">
            <a:xfrm>
              <a:off x="3880" y="2797"/>
              <a:ext cx="8" cy="11"/>
            </a:xfrm>
            <a:custGeom>
              <a:avLst/>
              <a:gdLst>
                <a:gd name="T0" fmla="*/ 0 w 4"/>
                <a:gd name="T1" fmla="*/ 0 h 5"/>
                <a:gd name="T2" fmla="*/ 8 w 4"/>
                <a:gd name="T3" fmla="*/ 53 h 5"/>
                <a:gd name="T4" fmla="*/ 8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2"/>
                    <a:pt x="0" y="4"/>
                    <a:pt x="1" y="5"/>
                  </a:cubicBezTo>
                  <a:cubicBezTo>
                    <a:pt x="3" y="4"/>
                    <a:pt x="4" y="1"/>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8" name="Freeform 2608">
              <a:extLst>
                <a:ext uri="{FF2B5EF4-FFF2-40B4-BE49-F238E27FC236}">
                  <a16:creationId xmlns:a16="http://schemas.microsoft.com/office/drawing/2014/main" id="{6FC2BB3E-86C1-5A8E-3ED3-ED94CE589CA0}"/>
                </a:ext>
              </a:extLst>
            </p:cNvPr>
            <p:cNvSpPr>
              <a:spLocks/>
            </p:cNvSpPr>
            <p:nvPr/>
          </p:nvSpPr>
          <p:spPr bwMode="auto">
            <a:xfrm>
              <a:off x="3880" y="2858"/>
              <a:ext cx="4" cy="7"/>
            </a:xfrm>
            <a:custGeom>
              <a:avLst/>
              <a:gdLst>
                <a:gd name="T0" fmla="*/ 8 w 2"/>
                <a:gd name="T1" fmla="*/ 37 h 3"/>
                <a:gd name="T2" fmla="*/ 0 w 2"/>
                <a:gd name="T3" fmla="*/ 0 h 3"/>
                <a:gd name="T4" fmla="*/ 16 w 2"/>
                <a:gd name="T5" fmla="*/ 28 h 3"/>
                <a:gd name="T6" fmla="*/ 8 w 2"/>
                <a:gd name="T7" fmla="*/ 2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3"/>
                  </a:moveTo>
                  <a:cubicBezTo>
                    <a:pt x="1" y="2"/>
                    <a:pt x="0" y="1"/>
                    <a:pt x="0" y="0"/>
                  </a:cubicBezTo>
                  <a:cubicBezTo>
                    <a:pt x="1" y="0"/>
                    <a:pt x="2" y="0"/>
                    <a:pt x="2" y="2"/>
                  </a:cubicBezTo>
                  <a:cubicBezTo>
                    <a:pt x="1" y="2"/>
                    <a:pt x="1" y="2"/>
                    <a:pt x="1"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19" name="Freeform 2609">
              <a:extLst>
                <a:ext uri="{FF2B5EF4-FFF2-40B4-BE49-F238E27FC236}">
                  <a16:creationId xmlns:a16="http://schemas.microsoft.com/office/drawing/2014/main" id="{F61D0038-BD38-C382-5F42-E4205E645B39}"/>
                </a:ext>
              </a:extLst>
            </p:cNvPr>
            <p:cNvSpPr>
              <a:spLocks/>
            </p:cNvSpPr>
            <p:nvPr/>
          </p:nvSpPr>
          <p:spPr bwMode="auto">
            <a:xfrm>
              <a:off x="3908" y="2867"/>
              <a:ext cx="8" cy="11"/>
            </a:xfrm>
            <a:custGeom>
              <a:avLst/>
              <a:gdLst>
                <a:gd name="T0" fmla="*/ 16 w 4"/>
                <a:gd name="T1" fmla="*/ 0 h 5"/>
                <a:gd name="T2" fmla="*/ 0 w 4"/>
                <a:gd name="T3" fmla="*/ 44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1" y="1"/>
                    <a:pt x="0" y="2"/>
                    <a:pt x="0" y="4"/>
                  </a:cubicBezTo>
                  <a:cubicBezTo>
                    <a:pt x="2" y="5"/>
                    <a:pt x="4" y="4"/>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0" name="Freeform 2610">
              <a:extLst>
                <a:ext uri="{FF2B5EF4-FFF2-40B4-BE49-F238E27FC236}">
                  <a16:creationId xmlns:a16="http://schemas.microsoft.com/office/drawing/2014/main" id="{0F1D0967-D5EB-5A1A-25A6-7421D273C25D}"/>
                </a:ext>
              </a:extLst>
            </p:cNvPr>
            <p:cNvSpPr>
              <a:spLocks/>
            </p:cNvSpPr>
            <p:nvPr/>
          </p:nvSpPr>
          <p:spPr bwMode="auto">
            <a:xfrm>
              <a:off x="3943" y="2861"/>
              <a:ext cx="8" cy="15"/>
            </a:xfrm>
            <a:custGeom>
              <a:avLst/>
              <a:gdLst>
                <a:gd name="T0" fmla="*/ 0 w 4"/>
                <a:gd name="T1" fmla="*/ 19 h 7"/>
                <a:gd name="T2" fmla="*/ 16 w 4"/>
                <a:gd name="T3" fmla="*/ 69 h 7"/>
                <a:gd name="T4" fmla="*/ 8 w 4"/>
                <a:gd name="T5" fmla="*/ 0 h 7"/>
                <a:gd name="T6" fmla="*/ 0 60000 65536"/>
                <a:gd name="T7" fmla="*/ 0 60000 65536"/>
                <a:gd name="T8" fmla="*/ 0 60000 65536"/>
              </a:gdLst>
              <a:ahLst/>
              <a:cxnLst>
                <a:cxn ang="T6">
                  <a:pos x="T0" y="T1"/>
                </a:cxn>
                <a:cxn ang="T7">
                  <a:pos x="T2" y="T3"/>
                </a:cxn>
                <a:cxn ang="T8">
                  <a:pos x="T4" y="T5"/>
                </a:cxn>
              </a:cxnLst>
              <a:rect l="0" t="0" r="r" b="b"/>
              <a:pathLst>
                <a:path w="4" h="7">
                  <a:moveTo>
                    <a:pt x="0" y="2"/>
                  </a:moveTo>
                  <a:cubicBezTo>
                    <a:pt x="0" y="4"/>
                    <a:pt x="1" y="6"/>
                    <a:pt x="2" y="7"/>
                  </a:cubicBezTo>
                  <a:cubicBezTo>
                    <a:pt x="4" y="5"/>
                    <a:pt x="3" y="2"/>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1" name="Freeform 2611">
              <a:extLst>
                <a:ext uri="{FF2B5EF4-FFF2-40B4-BE49-F238E27FC236}">
                  <a16:creationId xmlns:a16="http://schemas.microsoft.com/office/drawing/2014/main" id="{33CFEFEE-68A6-C0FA-AA8C-291C7B782DF0}"/>
                </a:ext>
              </a:extLst>
            </p:cNvPr>
            <p:cNvSpPr>
              <a:spLocks/>
            </p:cNvSpPr>
            <p:nvPr/>
          </p:nvSpPr>
          <p:spPr bwMode="auto">
            <a:xfrm>
              <a:off x="3955" y="2837"/>
              <a:ext cx="7" cy="8"/>
            </a:xfrm>
            <a:custGeom>
              <a:avLst/>
              <a:gdLst>
                <a:gd name="T0" fmla="*/ 0 w 3"/>
                <a:gd name="T1" fmla="*/ 0 h 4"/>
                <a:gd name="T2" fmla="*/ 12 w 3"/>
                <a:gd name="T3" fmla="*/ 32 h 4"/>
                <a:gd name="T4" fmla="*/ 12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1" y="4"/>
                  </a:cubicBezTo>
                  <a:cubicBezTo>
                    <a:pt x="3" y="3"/>
                    <a:pt x="2" y="2"/>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2" name="Freeform 2612">
              <a:extLst>
                <a:ext uri="{FF2B5EF4-FFF2-40B4-BE49-F238E27FC236}">
                  <a16:creationId xmlns:a16="http://schemas.microsoft.com/office/drawing/2014/main" id="{4F1C70E8-029D-9BBA-9F61-8A3876FE6F5D}"/>
                </a:ext>
              </a:extLst>
            </p:cNvPr>
            <p:cNvSpPr>
              <a:spLocks/>
            </p:cNvSpPr>
            <p:nvPr/>
          </p:nvSpPr>
          <p:spPr bwMode="auto">
            <a:xfrm>
              <a:off x="3793" y="2482"/>
              <a:ext cx="15" cy="18"/>
            </a:xfrm>
            <a:custGeom>
              <a:avLst/>
              <a:gdLst>
                <a:gd name="T0" fmla="*/ 0 w 7"/>
                <a:gd name="T1" fmla="*/ 11 h 8"/>
                <a:gd name="T2" fmla="*/ 28 w 7"/>
                <a:gd name="T3" fmla="*/ 0 h 8"/>
                <a:gd name="T4" fmla="*/ 0 60000 65536"/>
                <a:gd name="T5" fmla="*/ 0 60000 65536"/>
              </a:gdLst>
              <a:ahLst/>
              <a:cxnLst>
                <a:cxn ang="T4">
                  <a:pos x="T0" y="T1"/>
                </a:cxn>
                <a:cxn ang="T5">
                  <a:pos x="T2" y="T3"/>
                </a:cxn>
              </a:cxnLst>
              <a:rect l="0" t="0" r="r" b="b"/>
              <a:pathLst>
                <a:path w="7" h="8">
                  <a:moveTo>
                    <a:pt x="0" y="1"/>
                  </a:moveTo>
                  <a:cubicBezTo>
                    <a:pt x="1" y="8"/>
                    <a:pt x="7"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3" name="Freeform 2613">
              <a:extLst>
                <a:ext uri="{FF2B5EF4-FFF2-40B4-BE49-F238E27FC236}">
                  <a16:creationId xmlns:a16="http://schemas.microsoft.com/office/drawing/2014/main" id="{521ED426-1218-45F3-DC08-E34B3C9A85EB}"/>
                </a:ext>
              </a:extLst>
            </p:cNvPr>
            <p:cNvSpPr>
              <a:spLocks/>
            </p:cNvSpPr>
            <p:nvPr/>
          </p:nvSpPr>
          <p:spPr bwMode="auto">
            <a:xfrm>
              <a:off x="3740" y="2261"/>
              <a:ext cx="8" cy="11"/>
            </a:xfrm>
            <a:custGeom>
              <a:avLst/>
              <a:gdLst>
                <a:gd name="T0" fmla="*/ 0 w 4"/>
                <a:gd name="T1" fmla="*/ 20 h 5"/>
                <a:gd name="T2" fmla="*/ 16 w 4"/>
                <a:gd name="T3" fmla="*/ 53 h 5"/>
                <a:gd name="T4" fmla="*/ 24 w 4"/>
                <a:gd name="T5" fmla="*/ 0 h 5"/>
                <a:gd name="T6" fmla="*/ 16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2"/>
                  </a:moveTo>
                  <a:cubicBezTo>
                    <a:pt x="0" y="3"/>
                    <a:pt x="1" y="5"/>
                    <a:pt x="2" y="5"/>
                  </a:cubicBezTo>
                  <a:cubicBezTo>
                    <a:pt x="3" y="4"/>
                    <a:pt x="4" y="2"/>
                    <a:pt x="3" y="0"/>
                  </a:cubicBezTo>
                  <a:cubicBezTo>
                    <a:pt x="3" y="0"/>
                    <a:pt x="3" y="0"/>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4" name="Freeform 2614">
              <a:extLst>
                <a:ext uri="{FF2B5EF4-FFF2-40B4-BE49-F238E27FC236}">
                  <a16:creationId xmlns:a16="http://schemas.microsoft.com/office/drawing/2014/main" id="{94E85D4E-976B-4335-6BAF-27EAC776DF6E}"/>
                </a:ext>
              </a:extLst>
            </p:cNvPr>
            <p:cNvSpPr>
              <a:spLocks/>
            </p:cNvSpPr>
            <p:nvPr/>
          </p:nvSpPr>
          <p:spPr bwMode="auto">
            <a:xfrm>
              <a:off x="3765" y="2257"/>
              <a:ext cx="6" cy="11"/>
            </a:xfrm>
            <a:custGeom>
              <a:avLst/>
              <a:gdLst>
                <a:gd name="T0" fmla="*/ 0 w 3"/>
                <a:gd name="T1" fmla="*/ 0 h 5"/>
                <a:gd name="T2" fmla="*/ 8 w 3"/>
                <a:gd name="T3" fmla="*/ 53 h 5"/>
                <a:gd name="T4" fmla="*/ 16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0" y="4"/>
                    <a:pt x="1" y="5"/>
                  </a:cubicBezTo>
                  <a:cubicBezTo>
                    <a:pt x="3" y="4"/>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5" name="Freeform 2615">
              <a:extLst>
                <a:ext uri="{FF2B5EF4-FFF2-40B4-BE49-F238E27FC236}">
                  <a16:creationId xmlns:a16="http://schemas.microsoft.com/office/drawing/2014/main" id="{20868682-D86C-98E8-55C8-E4305FDB51F8}"/>
                </a:ext>
              </a:extLst>
            </p:cNvPr>
            <p:cNvSpPr>
              <a:spLocks/>
            </p:cNvSpPr>
            <p:nvPr/>
          </p:nvSpPr>
          <p:spPr bwMode="auto">
            <a:xfrm>
              <a:off x="3777" y="2213"/>
              <a:ext cx="12" cy="16"/>
            </a:xfrm>
            <a:custGeom>
              <a:avLst/>
              <a:gdLst>
                <a:gd name="T0" fmla="*/ 24 w 6"/>
                <a:gd name="T1" fmla="*/ 0 h 7"/>
                <a:gd name="T2" fmla="*/ 24 w 6"/>
                <a:gd name="T3" fmla="*/ 85 h 7"/>
                <a:gd name="T4" fmla="*/ 32 w 6"/>
                <a:gd name="T5" fmla="*/ 25 h 7"/>
                <a:gd name="T6" fmla="*/ 0 60000 65536"/>
                <a:gd name="T7" fmla="*/ 0 60000 65536"/>
                <a:gd name="T8" fmla="*/ 0 60000 65536"/>
              </a:gdLst>
              <a:ahLst/>
              <a:cxnLst>
                <a:cxn ang="T6">
                  <a:pos x="T0" y="T1"/>
                </a:cxn>
                <a:cxn ang="T7">
                  <a:pos x="T2" y="T3"/>
                </a:cxn>
                <a:cxn ang="T8">
                  <a:pos x="T4" y="T5"/>
                </a:cxn>
              </a:cxnLst>
              <a:rect l="0" t="0" r="r" b="b"/>
              <a:pathLst>
                <a:path w="6" h="7">
                  <a:moveTo>
                    <a:pt x="3" y="0"/>
                  </a:moveTo>
                  <a:cubicBezTo>
                    <a:pt x="2" y="2"/>
                    <a:pt x="0" y="7"/>
                    <a:pt x="3" y="7"/>
                  </a:cubicBezTo>
                  <a:cubicBezTo>
                    <a:pt x="6" y="7"/>
                    <a:pt x="5" y="3"/>
                    <a:pt x="4"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6" name="Freeform 2616">
              <a:extLst>
                <a:ext uri="{FF2B5EF4-FFF2-40B4-BE49-F238E27FC236}">
                  <a16:creationId xmlns:a16="http://schemas.microsoft.com/office/drawing/2014/main" id="{ABFC4A26-A7EC-186E-AE40-9AF42AA57973}"/>
                </a:ext>
              </a:extLst>
            </p:cNvPr>
            <p:cNvSpPr>
              <a:spLocks/>
            </p:cNvSpPr>
            <p:nvPr/>
          </p:nvSpPr>
          <p:spPr bwMode="auto">
            <a:xfrm>
              <a:off x="3728" y="2126"/>
              <a:ext cx="10" cy="13"/>
            </a:xfrm>
            <a:custGeom>
              <a:avLst/>
              <a:gdLst>
                <a:gd name="T0" fmla="*/ 16 w 5"/>
                <a:gd name="T1" fmla="*/ 0 h 6"/>
                <a:gd name="T2" fmla="*/ 40 w 5"/>
                <a:gd name="T3" fmla="*/ 20 h 6"/>
                <a:gd name="T4" fmla="*/ 0 60000 65536"/>
                <a:gd name="T5" fmla="*/ 0 60000 65536"/>
              </a:gdLst>
              <a:ahLst/>
              <a:cxnLst>
                <a:cxn ang="T4">
                  <a:pos x="T0" y="T1"/>
                </a:cxn>
                <a:cxn ang="T5">
                  <a:pos x="T2" y="T3"/>
                </a:cxn>
              </a:cxnLst>
              <a:rect l="0" t="0" r="r" b="b"/>
              <a:pathLst>
                <a:path w="5" h="6">
                  <a:moveTo>
                    <a:pt x="2" y="0"/>
                  </a:moveTo>
                  <a:cubicBezTo>
                    <a:pt x="0" y="3"/>
                    <a:pt x="4" y="6"/>
                    <a:pt x="5"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7" name="Freeform 2617">
              <a:extLst>
                <a:ext uri="{FF2B5EF4-FFF2-40B4-BE49-F238E27FC236}">
                  <a16:creationId xmlns:a16="http://schemas.microsoft.com/office/drawing/2014/main" id="{99C16F6F-3F32-F9D3-302E-C753FD5FE3C6}"/>
                </a:ext>
              </a:extLst>
            </p:cNvPr>
            <p:cNvSpPr>
              <a:spLocks/>
            </p:cNvSpPr>
            <p:nvPr/>
          </p:nvSpPr>
          <p:spPr bwMode="auto">
            <a:xfrm>
              <a:off x="3767" y="2150"/>
              <a:ext cx="8" cy="11"/>
            </a:xfrm>
            <a:custGeom>
              <a:avLst/>
              <a:gdLst>
                <a:gd name="T0" fmla="*/ 8 w 4"/>
                <a:gd name="T1" fmla="*/ 0 h 5"/>
                <a:gd name="T2" fmla="*/ 24 w 4"/>
                <a:gd name="T3" fmla="*/ 53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1" y="5"/>
                    <a:pt x="3" y="5"/>
                  </a:cubicBezTo>
                  <a:cubicBezTo>
                    <a:pt x="4" y="4"/>
                    <a:pt x="4" y="2"/>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8" name="Freeform 2618">
              <a:extLst>
                <a:ext uri="{FF2B5EF4-FFF2-40B4-BE49-F238E27FC236}">
                  <a16:creationId xmlns:a16="http://schemas.microsoft.com/office/drawing/2014/main" id="{07D89417-70CB-D18B-2BDC-A16B47CA3092}"/>
                </a:ext>
              </a:extLst>
            </p:cNvPr>
            <p:cNvSpPr>
              <a:spLocks/>
            </p:cNvSpPr>
            <p:nvPr/>
          </p:nvSpPr>
          <p:spPr bwMode="auto">
            <a:xfrm>
              <a:off x="3798" y="2165"/>
              <a:ext cx="6" cy="11"/>
            </a:xfrm>
            <a:custGeom>
              <a:avLst/>
              <a:gdLst>
                <a:gd name="T0" fmla="*/ 24 w 3"/>
                <a:gd name="T1" fmla="*/ 0 h 5"/>
                <a:gd name="T2" fmla="*/ 16 w 3"/>
                <a:gd name="T3" fmla="*/ 53 h 5"/>
                <a:gd name="T4" fmla="*/ 16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3" y="0"/>
                  </a:moveTo>
                  <a:cubicBezTo>
                    <a:pt x="0" y="1"/>
                    <a:pt x="0" y="4"/>
                    <a:pt x="2" y="5"/>
                  </a:cubicBezTo>
                  <a:cubicBezTo>
                    <a:pt x="3" y="3"/>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29" name="Freeform 2619">
              <a:extLst>
                <a:ext uri="{FF2B5EF4-FFF2-40B4-BE49-F238E27FC236}">
                  <a16:creationId xmlns:a16="http://schemas.microsoft.com/office/drawing/2014/main" id="{CF9F0727-A86E-BBDF-FECC-1FCB3FA222FD}"/>
                </a:ext>
              </a:extLst>
            </p:cNvPr>
            <p:cNvSpPr>
              <a:spLocks/>
            </p:cNvSpPr>
            <p:nvPr/>
          </p:nvSpPr>
          <p:spPr bwMode="auto">
            <a:xfrm>
              <a:off x="3746" y="2196"/>
              <a:ext cx="6" cy="9"/>
            </a:xfrm>
            <a:custGeom>
              <a:avLst/>
              <a:gdLst>
                <a:gd name="T0" fmla="*/ 8 w 3"/>
                <a:gd name="T1" fmla="*/ 11 h 4"/>
                <a:gd name="T2" fmla="*/ 8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2"/>
                    <a:pt x="0" y="3"/>
                    <a:pt x="1" y="4"/>
                  </a:cubicBezTo>
                  <a:cubicBezTo>
                    <a:pt x="2" y="3"/>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0" name="Freeform 2620">
              <a:extLst>
                <a:ext uri="{FF2B5EF4-FFF2-40B4-BE49-F238E27FC236}">
                  <a16:creationId xmlns:a16="http://schemas.microsoft.com/office/drawing/2014/main" id="{F1B9C5DF-808D-A8DD-61E4-10542C4A1446}"/>
                </a:ext>
              </a:extLst>
            </p:cNvPr>
            <p:cNvSpPr>
              <a:spLocks/>
            </p:cNvSpPr>
            <p:nvPr/>
          </p:nvSpPr>
          <p:spPr bwMode="auto">
            <a:xfrm>
              <a:off x="3769" y="2117"/>
              <a:ext cx="18" cy="11"/>
            </a:xfrm>
            <a:custGeom>
              <a:avLst/>
              <a:gdLst>
                <a:gd name="T0" fmla="*/ 24 w 9"/>
                <a:gd name="T1" fmla="*/ 0 h 5"/>
                <a:gd name="T2" fmla="*/ 32 w 9"/>
                <a:gd name="T3" fmla="*/ 0 h 5"/>
                <a:gd name="T4" fmla="*/ 0 60000 65536"/>
                <a:gd name="T5" fmla="*/ 0 60000 65536"/>
              </a:gdLst>
              <a:ahLst/>
              <a:cxnLst>
                <a:cxn ang="T4">
                  <a:pos x="T0" y="T1"/>
                </a:cxn>
                <a:cxn ang="T5">
                  <a:pos x="T2" y="T3"/>
                </a:cxn>
              </a:cxnLst>
              <a:rect l="0" t="0" r="r" b="b"/>
              <a:pathLst>
                <a:path w="9" h="5">
                  <a:moveTo>
                    <a:pt x="3" y="0"/>
                  </a:moveTo>
                  <a:cubicBezTo>
                    <a:pt x="0" y="5"/>
                    <a:pt x="9" y="2"/>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1" name="Freeform 2621">
              <a:extLst>
                <a:ext uri="{FF2B5EF4-FFF2-40B4-BE49-F238E27FC236}">
                  <a16:creationId xmlns:a16="http://schemas.microsoft.com/office/drawing/2014/main" id="{38FA7134-87CC-86F4-254C-53F53BA79C07}"/>
                </a:ext>
              </a:extLst>
            </p:cNvPr>
            <p:cNvSpPr>
              <a:spLocks/>
            </p:cNvSpPr>
            <p:nvPr/>
          </p:nvSpPr>
          <p:spPr bwMode="auto">
            <a:xfrm>
              <a:off x="3787" y="2100"/>
              <a:ext cx="6" cy="8"/>
            </a:xfrm>
            <a:custGeom>
              <a:avLst/>
              <a:gdLst>
                <a:gd name="T0" fmla="*/ 8 w 3"/>
                <a:gd name="T1" fmla="*/ 0 h 4"/>
                <a:gd name="T2" fmla="*/ 8 w 3"/>
                <a:gd name="T3" fmla="*/ 32 h 4"/>
                <a:gd name="T4" fmla="*/ 8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0" y="3"/>
                    <a:pt x="1" y="4"/>
                  </a:cubicBezTo>
                  <a:cubicBezTo>
                    <a:pt x="3" y="3"/>
                    <a:pt x="2" y="1"/>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2" name="Freeform 2622">
              <a:extLst>
                <a:ext uri="{FF2B5EF4-FFF2-40B4-BE49-F238E27FC236}">
                  <a16:creationId xmlns:a16="http://schemas.microsoft.com/office/drawing/2014/main" id="{67130FF3-54DB-BB3D-237D-4E6AC9A31AE8}"/>
                </a:ext>
              </a:extLst>
            </p:cNvPr>
            <p:cNvSpPr>
              <a:spLocks/>
            </p:cNvSpPr>
            <p:nvPr/>
          </p:nvSpPr>
          <p:spPr bwMode="auto">
            <a:xfrm>
              <a:off x="3726" y="2183"/>
              <a:ext cx="4" cy="6"/>
            </a:xfrm>
            <a:custGeom>
              <a:avLst/>
              <a:gdLst>
                <a:gd name="T0" fmla="*/ 8 w 2"/>
                <a:gd name="T1" fmla="*/ 16 h 3"/>
                <a:gd name="T2" fmla="*/ 8 w 2"/>
                <a:gd name="T3" fmla="*/ 24 h 3"/>
                <a:gd name="T4" fmla="*/ 16 w 2"/>
                <a:gd name="T5" fmla="*/ 0 h 3"/>
                <a:gd name="T6" fmla="*/ 0 w 2"/>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2"/>
                  </a:moveTo>
                  <a:cubicBezTo>
                    <a:pt x="1" y="2"/>
                    <a:pt x="1" y="3"/>
                    <a:pt x="1" y="3"/>
                  </a:cubicBezTo>
                  <a:cubicBezTo>
                    <a:pt x="2" y="2"/>
                    <a:pt x="2" y="1"/>
                    <a:pt x="2" y="0"/>
                  </a:cubicBezTo>
                  <a:cubicBezTo>
                    <a:pt x="0" y="0"/>
                    <a:pt x="1" y="0"/>
                    <a:pt x="0"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3" name="Freeform 2623">
              <a:extLst>
                <a:ext uri="{FF2B5EF4-FFF2-40B4-BE49-F238E27FC236}">
                  <a16:creationId xmlns:a16="http://schemas.microsoft.com/office/drawing/2014/main" id="{9BA6830C-6757-2562-A130-52B902CA1A47}"/>
                </a:ext>
              </a:extLst>
            </p:cNvPr>
            <p:cNvSpPr>
              <a:spLocks/>
            </p:cNvSpPr>
            <p:nvPr/>
          </p:nvSpPr>
          <p:spPr bwMode="auto">
            <a:xfrm>
              <a:off x="3834" y="2679"/>
              <a:ext cx="7" cy="11"/>
            </a:xfrm>
            <a:custGeom>
              <a:avLst/>
              <a:gdLst>
                <a:gd name="T0" fmla="*/ 12 w 3"/>
                <a:gd name="T1" fmla="*/ 20 h 5"/>
                <a:gd name="T2" fmla="*/ 12 w 3"/>
                <a:gd name="T3" fmla="*/ 53 h 5"/>
                <a:gd name="T4" fmla="*/ 0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1" y="2"/>
                  </a:moveTo>
                  <a:cubicBezTo>
                    <a:pt x="1" y="3"/>
                    <a:pt x="1" y="4"/>
                    <a:pt x="1" y="5"/>
                  </a:cubicBezTo>
                  <a:cubicBezTo>
                    <a:pt x="3" y="3"/>
                    <a:pt x="2" y="0"/>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4" name="Freeform 2624">
              <a:extLst>
                <a:ext uri="{FF2B5EF4-FFF2-40B4-BE49-F238E27FC236}">
                  <a16:creationId xmlns:a16="http://schemas.microsoft.com/office/drawing/2014/main" id="{BE61007C-2745-4C03-4786-3F8459F90CD3}"/>
                </a:ext>
              </a:extLst>
            </p:cNvPr>
            <p:cNvSpPr>
              <a:spLocks/>
            </p:cNvSpPr>
            <p:nvPr/>
          </p:nvSpPr>
          <p:spPr bwMode="auto">
            <a:xfrm>
              <a:off x="3836" y="2618"/>
              <a:ext cx="7" cy="9"/>
            </a:xfrm>
            <a:custGeom>
              <a:avLst/>
              <a:gdLst>
                <a:gd name="T0" fmla="*/ 0 w 3"/>
                <a:gd name="T1" fmla="*/ 25 h 4"/>
                <a:gd name="T2" fmla="*/ 12 w 3"/>
                <a:gd name="T3" fmla="*/ 45 h 4"/>
                <a:gd name="T4" fmla="*/ 12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0" y="2"/>
                  </a:moveTo>
                  <a:cubicBezTo>
                    <a:pt x="0" y="3"/>
                    <a:pt x="0" y="3"/>
                    <a:pt x="1" y="4"/>
                  </a:cubicBezTo>
                  <a:cubicBezTo>
                    <a:pt x="3" y="3"/>
                    <a:pt x="3" y="0"/>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5" name="Freeform 2625">
              <a:extLst>
                <a:ext uri="{FF2B5EF4-FFF2-40B4-BE49-F238E27FC236}">
                  <a16:creationId xmlns:a16="http://schemas.microsoft.com/office/drawing/2014/main" id="{03DF2DE9-EEC1-98AB-AD42-AB609BE5960F}"/>
                </a:ext>
              </a:extLst>
            </p:cNvPr>
            <p:cNvSpPr>
              <a:spLocks/>
            </p:cNvSpPr>
            <p:nvPr/>
          </p:nvSpPr>
          <p:spPr bwMode="auto">
            <a:xfrm>
              <a:off x="3859" y="2673"/>
              <a:ext cx="6" cy="15"/>
            </a:xfrm>
            <a:custGeom>
              <a:avLst/>
              <a:gdLst>
                <a:gd name="T0" fmla="*/ 8 w 3"/>
                <a:gd name="T1" fmla="*/ 28 h 7"/>
                <a:gd name="T2" fmla="*/ 8 w 3"/>
                <a:gd name="T3" fmla="*/ 69 h 7"/>
                <a:gd name="T4" fmla="*/ 0 w 3"/>
                <a:gd name="T5" fmla="*/ 19 h 7"/>
                <a:gd name="T6" fmla="*/ 0 60000 65536"/>
                <a:gd name="T7" fmla="*/ 0 60000 65536"/>
                <a:gd name="T8" fmla="*/ 0 60000 65536"/>
              </a:gdLst>
              <a:ahLst/>
              <a:cxnLst>
                <a:cxn ang="T6">
                  <a:pos x="T0" y="T1"/>
                </a:cxn>
                <a:cxn ang="T7">
                  <a:pos x="T2" y="T3"/>
                </a:cxn>
                <a:cxn ang="T8">
                  <a:pos x="T4" y="T5"/>
                </a:cxn>
              </a:cxnLst>
              <a:rect l="0" t="0" r="r" b="b"/>
              <a:pathLst>
                <a:path w="3" h="7">
                  <a:moveTo>
                    <a:pt x="1" y="3"/>
                  </a:moveTo>
                  <a:cubicBezTo>
                    <a:pt x="0" y="5"/>
                    <a:pt x="1" y="6"/>
                    <a:pt x="1" y="7"/>
                  </a:cubicBezTo>
                  <a:cubicBezTo>
                    <a:pt x="3" y="5"/>
                    <a:pt x="2" y="0"/>
                    <a:pt x="0"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6" name="Freeform 2626">
              <a:extLst>
                <a:ext uri="{FF2B5EF4-FFF2-40B4-BE49-F238E27FC236}">
                  <a16:creationId xmlns:a16="http://schemas.microsoft.com/office/drawing/2014/main" id="{C2A1EC1D-E875-64AE-4853-B41C16644C99}"/>
                </a:ext>
              </a:extLst>
            </p:cNvPr>
            <p:cNvSpPr>
              <a:spLocks/>
            </p:cNvSpPr>
            <p:nvPr/>
          </p:nvSpPr>
          <p:spPr bwMode="auto">
            <a:xfrm>
              <a:off x="3816" y="2603"/>
              <a:ext cx="6" cy="4"/>
            </a:xfrm>
            <a:custGeom>
              <a:avLst/>
              <a:gdLst>
                <a:gd name="T0" fmla="*/ 0 w 3"/>
                <a:gd name="T1" fmla="*/ 8 h 2"/>
                <a:gd name="T2" fmla="*/ 8 w 3"/>
                <a:gd name="T3" fmla="*/ 16 h 2"/>
                <a:gd name="T4" fmla="*/ 24 w 3"/>
                <a:gd name="T5" fmla="*/ 0 h 2"/>
                <a:gd name="T6" fmla="*/ 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0" y="1"/>
                  </a:moveTo>
                  <a:cubicBezTo>
                    <a:pt x="0" y="1"/>
                    <a:pt x="1" y="2"/>
                    <a:pt x="1" y="2"/>
                  </a:cubicBezTo>
                  <a:cubicBezTo>
                    <a:pt x="2" y="2"/>
                    <a:pt x="3" y="2"/>
                    <a:pt x="3" y="0"/>
                  </a:cubicBezTo>
                  <a:cubicBezTo>
                    <a:pt x="2" y="0"/>
                    <a:pt x="2"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7" name="Freeform 2627">
              <a:extLst>
                <a:ext uri="{FF2B5EF4-FFF2-40B4-BE49-F238E27FC236}">
                  <a16:creationId xmlns:a16="http://schemas.microsoft.com/office/drawing/2014/main" id="{2F7D0642-AC0F-5919-4E56-E5B594D9D614}"/>
                </a:ext>
              </a:extLst>
            </p:cNvPr>
            <p:cNvSpPr>
              <a:spLocks/>
            </p:cNvSpPr>
            <p:nvPr/>
          </p:nvSpPr>
          <p:spPr bwMode="auto">
            <a:xfrm>
              <a:off x="3918" y="2955"/>
              <a:ext cx="11" cy="13"/>
            </a:xfrm>
            <a:custGeom>
              <a:avLst/>
              <a:gdLst>
                <a:gd name="T0" fmla="*/ 20 w 5"/>
                <a:gd name="T1" fmla="*/ 9 h 6"/>
                <a:gd name="T2" fmla="*/ 33 w 5"/>
                <a:gd name="T3" fmla="*/ 52 h 6"/>
                <a:gd name="T4" fmla="*/ 44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2" y="1"/>
                  </a:moveTo>
                  <a:cubicBezTo>
                    <a:pt x="0" y="2"/>
                    <a:pt x="1" y="5"/>
                    <a:pt x="3" y="5"/>
                  </a:cubicBezTo>
                  <a:cubicBezTo>
                    <a:pt x="5" y="6"/>
                    <a:pt x="5" y="2"/>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8" name="Freeform 2628">
              <a:extLst>
                <a:ext uri="{FF2B5EF4-FFF2-40B4-BE49-F238E27FC236}">
                  <a16:creationId xmlns:a16="http://schemas.microsoft.com/office/drawing/2014/main" id="{0D0E92BE-790A-7F02-89E3-ECD9E520383B}"/>
                </a:ext>
              </a:extLst>
            </p:cNvPr>
            <p:cNvSpPr>
              <a:spLocks/>
            </p:cNvSpPr>
            <p:nvPr/>
          </p:nvSpPr>
          <p:spPr bwMode="auto">
            <a:xfrm>
              <a:off x="3947" y="2952"/>
              <a:ext cx="6" cy="14"/>
            </a:xfrm>
            <a:custGeom>
              <a:avLst/>
              <a:gdLst>
                <a:gd name="T0" fmla="*/ 0 w 3"/>
                <a:gd name="T1" fmla="*/ 12 h 6"/>
                <a:gd name="T2" fmla="*/ 16 w 3"/>
                <a:gd name="T3" fmla="*/ 77 h 6"/>
                <a:gd name="T4" fmla="*/ 8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0" y="1"/>
                  </a:moveTo>
                  <a:cubicBezTo>
                    <a:pt x="0" y="3"/>
                    <a:pt x="0" y="5"/>
                    <a:pt x="2" y="6"/>
                  </a:cubicBezTo>
                  <a:cubicBezTo>
                    <a:pt x="3" y="4"/>
                    <a:pt x="3"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39" name="Freeform 2629">
              <a:extLst>
                <a:ext uri="{FF2B5EF4-FFF2-40B4-BE49-F238E27FC236}">
                  <a16:creationId xmlns:a16="http://schemas.microsoft.com/office/drawing/2014/main" id="{8009E054-FF9F-3664-5D2E-4D331CB54038}"/>
                </a:ext>
              </a:extLst>
            </p:cNvPr>
            <p:cNvSpPr>
              <a:spLocks/>
            </p:cNvSpPr>
            <p:nvPr/>
          </p:nvSpPr>
          <p:spPr bwMode="auto">
            <a:xfrm>
              <a:off x="3964" y="2941"/>
              <a:ext cx="14" cy="18"/>
            </a:xfrm>
            <a:custGeom>
              <a:avLst/>
              <a:gdLst>
                <a:gd name="T0" fmla="*/ 8 w 7"/>
                <a:gd name="T1" fmla="*/ 11 h 8"/>
                <a:gd name="T2" fmla="*/ 16 w 7"/>
                <a:gd name="T3" fmla="*/ 0 h 8"/>
                <a:gd name="T4" fmla="*/ 0 60000 65536"/>
                <a:gd name="T5" fmla="*/ 0 60000 65536"/>
              </a:gdLst>
              <a:ahLst/>
              <a:cxnLst>
                <a:cxn ang="T4">
                  <a:pos x="T0" y="T1"/>
                </a:cxn>
                <a:cxn ang="T5">
                  <a:pos x="T2" y="T3"/>
                </a:cxn>
              </a:cxnLst>
              <a:rect l="0" t="0" r="r" b="b"/>
              <a:pathLst>
                <a:path w="7" h="8">
                  <a:moveTo>
                    <a:pt x="1" y="1"/>
                  </a:moveTo>
                  <a:cubicBezTo>
                    <a:pt x="0" y="8"/>
                    <a:pt x="7" y="4"/>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0" name="Freeform 2630">
              <a:extLst>
                <a:ext uri="{FF2B5EF4-FFF2-40B4-BE49-F238E27FC236}">
                  <a16:creationId xmlns:a16="http://schemas.microsoft.com/office/drawing/2014/main" id="{0A8BF6DA-73D6-53AF-5CD7-3D04EEF21505}"/>
                </a:ext>
              </a:extLst>
            </p:cNvPr>
            <p:cNvSpPr>
              <a:spLocks/>
            </p:cNvSpPr>
            <p:nvPr/>
          </p:nvSpPr>
          <p:spPr bwMode="auto">
            <a:xfrm>
              <a:off x="3974" y="2928"/>
              <a:ext cx="16" cy="11"/>
            </a:xfrm>
            <a:custGeom>
              <a:avLst/>
              <a:gdLst>
                <a:gd name="T0" fmla="*/ 24 w 8"/>
                <a:gd name="T1" fmla="*/ 0 h 5"/>
                <a:gd name="T2" fmla="*/ 32 w 8"/>
                <a:gd name="T3" fmla="*/ 0 h 5"/>
                <a:gd name="T4" fmla="*/ 0 60000 65536"/>
                <a:gd name="T5" fmla="*/ 0 60000 65536"/>
              </a:gdLst>
              <a:ahLst/>
              <a:cxnLst>
                <a:cxn ang="T4">
                  <a:pos x="T0" y="T1"/>
                </a:cxn>
                <a:cxn ang="T5">
                  <a:pos x="T2" y="T3"/>
                </a:cxn>
              </a:cxnLst>
              <a:rect l="0" t="0" r="r" b="b"/>
              <a:pathLst>
                <a:path w="8" h="5">
                  <a:moveTo>
                    <a:pt x="3" y="0"/>
                  </a:moveTo>
                  <a:cubicBezTo>
                    <a:pt x="0" y="5"/>
                    <a:pt x="8" y="3"/>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1" name="Freeform 2631">
              <a:extLst>
                <a:ext uri="{FF2B5EF4-FFF2-40B4-BE49-F238E27FC236}">
                  <a16:creationId xmlns:a16="http://schemas.microsoft.com/office/drawing/2014/main" id="{DC68761B-4456-6262-B341-87C8B322B0D2}"/>
                </a:ext>
              </a:extLst>
            </p:cNvPr>
            <p:cNvSpPr>
              <a:spLocks/>
            </p:cNvSpPr>
            <p:nvPr/>
          </p:nvSpPr>
          <p:spPr bwMode="auto">
            <a:xfrm>
              <a:off x="3968" y="3007"/>
              <a:ext cx="16" cy="18"/>
            </a:xfrm>
            <a:custGeom>
              <a:avLst/>
              <a:gdLst>
                <a:gd name="T0" fmla="*/ 0 w 8"/>
                <a:gd name="T1" fmla="*/ 11 h 8"/>
                <a:gd name="T2" fmla="*/ 16 w 8"/>
                <a:gd name="T3" fmla="*/ 0 h 8"/>
                <a:gd name="T4" fmla="*/ 0 60000 65536"/>
                <a:gd name="T5" fmla="*/ 0 60000 65536"/>
              </a:gdLst>
              <a:ahLst/>
              <a:cxnLst>
                <a:cxn ang="T4">
                  <a:pos x="T0" y="T1"/>
                </a:cxn>
                <a:cxn ang="T5">
                  <a:pos x="T2" y="T3"/>
                </a:cxn>
              </a:cxnLst>
              <a:rect l="0" t="0" r="r" b="b"/>
              <a:pathLst>
                <a:path w="8" h="8">
                  <a:moveTo>
                    <a:pt x="0" y="1"/>
                  </a:moveTo>
                  <a:cubicBezTo>
                    <a:pt x="0" y="8"/>
                    <a:pt x="8"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2" name="Freeform 2632">
              <a:extLst>
                <a:ext uri="{FF2B5EF4-FFF2-40B4-BE49-F238E27FC236}">
                  <a16:creationId xmlns:a16="http://schemas.microsoft.com/office/drawing/2014/main" id="{99DD2BCE-ECE9-4FC6-0651-AF6950A854BA}"/>
                </a:ext>
              </a:extLst>
            </p:cNvPr>
            <p:cNvSpPr>
              <a:spLocks/>
            </p:cNvSpPr>
            <p:nvPr/>
          </p:nvSpPr>
          <p:spPr bwMode="auto">
            <a:xfrm>
              <a:off x="3972" y="3062"/>
              <a:ext cx="8" cy="11"/>
            </a:xfrm>
            <a:custGeom>
              <a:avLst/>
              <a:gdLst>
                <a:gd name="T0" fmla="*/ 8 w 4"/>
                <a:gd name="T1" fmla="*/ 9 h 5"/>
                <a:gd name="T2" fmla="*/ 24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2"/>
                    <a:pt x="1" y="4"/>
                    <a:pt x="3" y="5"/>
                  </a:cubicBezTo>
                  <a:cubicBezTo>
                    <a:pt x="4" y="3"/>
                    <a:pt x="4"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3" name="Freeform 2633">
              <a:extLst>
                <a:ext uri="{FF2B5EF4-FFF2-40B4-BE49-F238E27FC236}">
                  <a16:creationId xmlns:a16="http://schemas.microsoft.com/office/drawing/2014/main" id="{C3B5FF51-7E7E-EE43-35A1-DDA48B3D30ED}"/>
                </a:ext>
              </a:extLst>
            </p:cNvPr>
            <p:cNvSpPr>
              <a:spLocks/>
            </p:cNvSpPr>
            <p:nvPr/>
          </p:nvSpPr>
          <p:spPr bwMode="auto">
            <a:xfrm>
              <a:off x="3949" y="3051"/>
              <a:ext cx="8" cy="13"/>
            </a:xfrm>
            <a:custGeom>
              <a:avLst/>
              <a:gdLst>
                <a:gd name="T0" fmla="*/ 0 w 4"/>
                <a:gd name="T1" fmla="*/ 43 h 6"/>
                <a:gd name="T2" fmla="*/ 8 w 4"/>
                <a:gd name="T3" fmla="*/ 61 h 6"/>
                <a:gd name="T4" fmla="*/ 0 w 4"/>
                <a:gd name="T5" fmla="*/ 9 h 6"/>
                <a:gd name="T6" fmla="*/ 0 60000 65536"/>
                <a:gd name="T7" fmla="*/ 0 60000 65536"/>
                <a:gd name="T8" fmla="*/ 0 60000 65536"/>
              </a:gdLst>
              <a:ahLst/>
              <a:cxnLst>
                <a:cxn ang="T6">
                  <a:pos x="T0" y="T1"/>
                </a:cxn>
                <a:cxn ang="T7">
                  <a:pos x="T2" y="T3"/>
                </a:cxn>
                <a:cxn ang="T8">
                  <a:pos x="T4" y="T5"/>
                </a:cxn>
              </a:cxnLst>
              <a:rect l="0" t="0" r="r" b="b"/>
              <a:pathLst>
                <a:path w="4" h="6">
                  <a:moveTo>
                    <a:pt x="0" y="4"/>
                  </a:moveTo>
                  <a:cubicBezTo>
                    <a:pt x="0" y="5"/>
                    <a:pt x="0" y="5"/>
                    <a:pt x="1" y="6"/>
                  </a:cubicBezTo>
                  <a:cubicBezTo>
                    <a:pt x="4" y="5"/>
                    <a:pt x="3" y="0"/>
                    <a:pt x="0"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4" name="Freeform 2634">
              <a:extLst>
                <a:ext uri="{FF2B5EF4-FFF2-40B4-BE49-F238E27FC236}">
                  <a16:creationId xmlns:a16="http://schemas.microsoft.com/office/drawing/2014/main" id="{030CD87E-5152-945C-7785-7032B2CB6431}"/>
                </a:ext>
              </a:extLst>
            </p:cNvPr>
            <p:cNvSpPr>
              <a:spLocks/>
            </p:cNvSpPr>
            <p:nvPr/>
          </p:nvSpPr>
          <p:spPr bwMode="auto">
            <a:xfrm>
              <a:off x="3925" y="3020"/>
              <a:ext cx="4" cy="5"/>
            </a:xfrm>
            <a:custGeom>
              <a:avLst/>
              <a:gdLst>
                <a:gd name="T0" fmla="*/ 0 w 2"/>
                <a:gd name="T1" fmla="*/ 20 h 2"/>
                <a:gd name="T2" fmla="*/ 8 w 2"/>
                <a:gd name="T3" fmla="*/ 33 h 2"/>
                <a:gd name="T4" fmla="*/ 8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0" y="1"/>
                  </a:moveTo>
                  <a:cubicBezTo>
                    <a:pt x="0" y="2"/>
                    <a:pt x="0" y="2"/>
                    <a:pt x="1" y="2"/>
                  </a:cubicBezTo>
                  <a:cubicBezTo>
                    <a:pt x="2" y="1"/>
                    <a:pt x="1"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5" name="Freeform 2635">
              <a:extLst>
                <a:ext uri="{FF2B5EF4-FFF2-40B4-BE49-F238E27FC236}">
                  <a16:creationId xmlns:a16="http://schemas.microsoft.com/office/drawing/2014/main" id="{CB707DB4-9AAE-FD4B-32B0-9B3483E83EE4}"/>
                </a:ext>
              </a:extLst>
            </p:cNvPr>
            <p:cNvSpPr>
              <a:spLocks/>
            </p:cNvSpPr>
            <p:nvPr/>
          </p:nvSpPr>
          <p:spPr bwMode="auto">
            <a:xfrm>
              <a:off x="3896" y="2917"/>
              <a:ext cx="8" cy="9"/>
            </a:xfrm>
            <a:custGeom>
              <a:avLst/>
              <a:gdLst>
                <a:gd name="T0" fmla="*/ 0 w 4"/>
                <a:gd name="T1" fmla="*/ 25 h 4"/>
                <a:gd name="T2" fmla="*/ 8 w 4"/>
                <a:gd name="T3" fmla="*/ 45 h 4"/>
                <a:gd name="T4" fmla="*/ 8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0" y="2"/>
                  </a:moveTo>
                  <a:cubicBezTo>
                    <a:pt x="0" y="3"/>
                    <a:pt x="0" y="4"/>
                    <a:pt x="1" y="4"/>
                  </a:cubicBezTo>
                  <a:cubicBezTo>
                    <a:pt x="3" y="4"/>
                    <a:pt x="4" y="0"/>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6" name="Freeform 2636">
              <a:extLst>
                <a:ext uri="{FF2B5EF4-FFF2-40B4-BE49-F238E27FC236}">
                  <a16:creationId xmlns:a16="http://schemas.microsoft.com/office/drawing/2014/main" id="{6AAB6AE0-B489-7C6C-F7C2-2BB5296D4244}"/>
                </a:ext>
              </a:extLst>
            </p:cNvPr>
            <p:cNvSpPr>
              <a:spLocks/>
            </p:cNvSpPr>
            <p:nvPr/>
          </p:nvSpPr>
          <p:spPr bwMode="auto">
            <a:xfrm>
              <a:off x="3978" y="3116"/>
              <a:ext cx="4" cy="7"/>
            </a:xfrm>
            <a:custGeom>
              <a:avLst/>
              <a:gdLst>
                <a:gd name="T0" fmla="*/ 0 w 2"/>
                <a:gd name="T1" fmla="*/ 12 h 3"/>
                <a:gd name="T2" fmla="*/ 0 w 2"/>
                <a:gd name="T3" fmla="*/ 37 h 3"/>
                <a:gd name="T4" fmla="*/ 8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2"/>
                    <a:pt x="0" y="3"/>
                    <a:pt x="0" y="3"/>
                  </a:cubicBezTo>
                  <a:cubicBezTo>
                    <a:pt x="2" y="3"/>
                    <a:pt x="2" y="2"/>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7" name="Freeform 2637">
              <a:extLst>
                <a:ext uri="{FF2B5EF4-FFF2-40B4-BE49-F238E27FC236}">
                  <a16:creationId xmlns:a16="http://schemas.microsoft.com/office/drawing/2014/main" id="{2234A638-563C-6267-899C-99E65892A10B}"/>
                </a:ext>
              </a:extLst>
            </p:cNvPr>
            <p:cNvSpPr>
              <a:spLocks/>
            </p:cNvSpPr>
            <p:nvPr/>
          </p:nvSpPr>
          <p:spPr bwMode="auto">
            <a:xfrm>
              <a:off x="4000" y="3178"/>
              <a:ext cx="7" cy="13"/>
            </a:xfrm>
            <a:custGeom>
              <a:avLst/>
              <a:gdLst>
                <a:gd name="T0" fmla="*/ 0 w 3"/>
                <a:gd name="T1" fmla="*/ 33 h 6"/>
                <a:gd name="T2" fmla="*/ 28 w 3"/>
                <a:gd name="T3" fmla="*/ 61 h 6"/>
                <a:gd name="T4" fmla="*/ 0 w 3"/>
                <a:gd name="T5" fmla="*/ 9 h 6"/>
                <a:gd name="T6" fmla="*/ 0 60000 65536"/>
                <a:gd name="T7" fmla="*/ 0 60000 65536"/>
                <a:gd name="T8" fmla="*/ 0 60000 65536"/>
              </a:gdLst>
              <a:ahLst/>
              <a:cxnLst>
                <a:cxn ang="T6">
                  <a:pos x="T0" y="T1"/>
                </a:cxn>
                <a:cxn ang="T7">
                  <a:pos x="T2" y="T3"/>
                </a:cxn>
                <a:cxn ang="T8">
                  <a:pos x="T4" y="T5"/>
                </a:cxn>
              </a:cxnLst>
              <a:rect l="0" t="0" r="r" b="b"/>
              <a:pathLst>
                <a:path w="3" h="6">
                  <a:moveTo>
                    <a:pt x="0" y="3"/>
                  </a:moveTo>
                  <a:cubicBezTo>
                    <a:pt x="0" y="4"/>
                    <a:pt x="0" y="6"/>
                    <a:pt x="2" y="6"/>
                  </a:cubicBezTo>
                  <a:cubicBezTo>
                    <a:pt x="3" y="4"/>
                    <a:pt x="2" y="0"/>
                    <a:pt x="0"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8" name="Freeform 2638">
              <a:extLst>
                <a:ext uri="{FF2B5EF4-FFF2-40B4-BE49-F238E27FC236}">
                  <a16:creationId xmlns:a16="http://schemas.microsoft.com/office/drawing/2014/main" id="{FB0E79E7-EC6D-FFEF-1B6C-E1301FFD32C5}"/>
                </a:ext>
              </a:extLst>
            </p:cNvPr>
            <p:cNvSpPr>
              <a:spLocks/>
            </p:cNvSpPr>
            <p:nvPr/>
          </p:nvSpPr>
          <p:spPr bwMode="auto">
            <a:xfrm>
              <a:off x="4013" y="3162"/>
              <a:ext cx="4" cy="7"/>
            </a:xfrm>
            <a:custGeom>
              <a:avLst/>
              <a:gdLst>
                <a:gd name="T0" fmla="*/ 0 w 2"/>
                <a:gd name="T1" fmla="*/ 28 h 3"/>
                <a:gd name="T2" fmla="*/ 0 w 2"/>
                <a:gd name="T3" fmla="*/ 37 h 3"/>
                <a:gd name="T4" fmla="*/ 8 w 2"/>
                <a:gd name="T5" fmla="*/ 12 h 3"/>
                <a:gd name="T6" fmla="*/ 0 w 2"/>
                <a:gd name="T7" fmla="*/ 1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2"/>
                  </a:moveTo>
                  <a:cubicBezTo>
                    <a:pt x="0" y="2"/>
                    <a:pt x="0" y="3"/>
                    <a:pt x="0" y="3"/>
                  </a:cubicBezTo>
                  <a:cubicBezTo>
                    <a:pt x="2" y="3"/>
                    <a:pt x="2" y="2"/>
                    <a:pt x="1" y="1"/>
                  </a:cubicBezTo>
                  <a:cubicBezTo>
                    <a:pt x="1" y="0"/>
                    <a:pt x="1" y="0"/>
                    <a:pt x="0"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49" name="Freeform 2639">
              <a:extLst>
                <a:ext uri="{FF2B5EF4-FFF2-40B4-BE49-F238E27FC236}">
                  <a16:creationId xmlns:a16="http://schemas.microsoft.com/office/drawing/2014/main" id="{6AF36E4E-EE9E-B366-6F6B-D04828B25B87}"/>
                </a:ext>
              </a:extLst>
            </p:cNvPr>
            <p:cNvSpPr>
              <a:spLocks/>
            </p:cNvSpPr>
            <p:nvPr/>
          </p:nvSpPr>
          <p:spPr bwMode="auto">
            <a:xfrm>
              <a:off x="4031" y="3180"/>
              <a:ext cx="12" cy="15"/>
            </a:xfrm>
            <a:custGeom>
              <a:avLst/>
              <a:gdLst>
                <a:gd name="T0" fmla="*/ 24 w 6"/>
                <a:gd name="T1" fmla="*/ 0 h 7"/>
                <a:gd name="T2" fmla="*/ 24 w 6"/>
                <a:gd name="T3" fmla="*/ 60 h 7"/>
                <a:gd name="T4" fmla="*/ 32 w 6"/>
                <a:gd name="T5" fmla="*/ 9 h 7"/>
                <a:gd name="T6" fmla="*/ 0 60000 65536"/>
                <a:gd name="T7" fmla="*/ 0 60000 65536"/>
                <a:gd name="T8" fmla="*/ 0 60000 65536"/>
              </a:gdLst>
              <a:ahLst/>
              <a:cxnLst>
                <a:cxn ang="T6">
                  <a:pos x="T0" y="T1"/>
                </a:cxn>
                <a:cxn ang="T7">
                  <a:pos x="T2" y="T3"/>
                </a:cxn>
                <a:cxn ang="T8">
                  <a:pos x="T4" y="T5"/>
                </a:cxn>
              </a:cxnLst>
              <a:rect l="0" t="0" r="r" b="b"/>
              <a:pathLst>
                <a:path w="6" h="7">
                  <a:moveTo>
                    <a:pt x="3" y="0"/>
                  </a:moveTo>
                  <a:cubicBezTo>
                    <a:pt x="2" y="2"/>
                    <a:pt x="0" y="7"/>
                    <a:pt x="3" y="6"/>
                  </a:cubicBezTo>
                  <a:cubicBezTo>
                    <a:pt x="6" y="6"/>
                    <a:pt x="5" y="2"/>
                    <a:pt x="4"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0" name="Freeform 2640">
              <a:extLst>
                <a:ext uri="{FF2B5EF4-FFF2-40B4-BE49-F238E27FC236}">
                  <a16:creationId xmlns:a16="http://schemas.microsoft.com/office/drawing/2014/main" id="{73D7825E-AB1B-0437-A0C2-4EF3D651F7A4}"/>
                </a:ext>
              </a:extLst>
            </p:cNvPr>
            <p:cNvSpPr>
              <a:spLocks/>
            </p:cNvSpPr>
            <p:nvPr/>
          </p:nvSpPr>
          <p:spPr bwMode="auto">
            <a:xfrm>
              <a:off x="4046" y="3147"/>
              <a:ext cx="6" cy="11"/>
            </a:xfrm>
            <a:custGeom>
              <a:avLst/>
              <a:gdLst>
                <a:gd name="T0" fmla="*/ 8 w 3"/>
                <a:gd name="T1" fmla="*/ 0 h 5"/>
                <a:gd name="T2" fmla="*/ 24 w 3"/>
                <a:gd name="T3" fmla="*/ 53 h 5"/>
                <a:gd name="T4" fmla="*/ 16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0" y="5"/>
                    <a:pt x="3" y="5"/>
                  </a:cubicBezTo>
                  <a:cubicBezTo>
                    <a:pt x="3" y="3"/>
                    <a:pt x="3"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1" name="Freeform 2641">
              <a:extLst>
                <a:ext uri="{FF2B5EF4-FFF2-40B4-BE49-F238E27FC236}">
                  <a16:creationId xmlns:a16="http://schemas.microsoft.com/office/drawing/2014/main" id="{6DA5AA2C-2D72-AD8C-A82F-06B2C79F0D4F}"/>
                </a:ext>
              </a:extLst>
            </p:cNvPr>
            <p:cNvSpPr>
              <a:spLocks/>
            </p:cNvSpPr>
            <p:nvPr/>
          </p:nvSpPr>
          <p:spPr bwMode="auto">
            <a:xfrm>
              <a:off x="4009" y="3125"/>
              <a:ext cx="8" cy="7"/>
            </a:xfrm>
            <a:custGeom>
              <a:avLst/>
              <a:gdLst>
                <a:gd name="T0" fmla="*/ 0 w 4"/>
                <a:gd name="T1" fmla="*/ 12 h 3"/>
                <a:gd name="T2" fmla="*/ 16 w 4"/>
                <a:gd name="T3" fmla="*/ 37 h 3"/>
                <a:gd name="T4" fmla="*/ 16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1"/>
                  </a:moveTo>
                  <a:cubicBezTo>
                    <a:pt x="0" y="2"/>
                    <a:pt x="1" y="3"/>
                    <a:pt x="2" y="3"/>
                  </a:cubicBezTo>
                  <a:cubicBezTo>
                    <a:pt x="4" y="2"/>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2" name="Freeform 2642">
              <a:extLst>
                <a:ext uri="{FF2B5EF4-FFF2-40B4-BE49-F238E27FC236}">
                  <a16:creationId xmlns:a16="http://schemas.microsoft.com/office/drawing/2014/main" id="{82D39CA6-0895-B945-1070-9629E7E7EB06}"/>
                </a:ext>
              </a:extLst>
            </p:cNvPr>
            <p:cNvSpPr>
              <a:spLocks/>
            </p:cNvSpPr>
            <p:nvPr/>
          </p:nvSpPr>
          <p:spPr bwMode="auto">
            <a:xfrm>
              <a:off x="4017" y="3101"/>
              <a:ext cx="6" cy="7"/>
            </a:xfrm>
            <a:custGeom>
              <a:avLst/>
              <a:gdLst>
                <a:gd name="T0" fmla="*/ 0 w 3"/>
                <a:gd name="T1" fmla="*/ 0 h 3"/>
                <a:gd name="T2" fmla="*/ 16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2"/>
                    <a:pt x="0" y="3"/>
                    <a:pt x="2" y="3"/>
                  </a:cubicBezTo>
                  <a:cubicBezTo>
                    <a:pt x="3" y="2"/>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3" name="Freeform 2643">
              <a:extLst>
                <a:ext uri="{FF2B5EF4-FFF2-40B4-BE49-F238E27FC236}">
                  <a16:creationId xmlns:a16="http://schemas.microsoft.com/office/drawing/2014/main" id="{27B001BB-B605-1718-CADB-4C782F3F8C53}"/>
                </a:ext>
              </a:extLst>
            </p:cNvPr>
            <p:cNvSpPr>
              <a:spLocks/>
            </p:cNvSpPr>
            <p:nvPr/>
          </p:nvSpPr>
          <p:spPr bwMode="auto">
            <a:xfrm>
              <a:off x="4007" y="3055"/>
              <a:ext cx="14" cy="11"/>
            </a:xfrm>
            <a:custGeom>
              <a:avLst/>
              <a:gdLst>
                <a:gd name="T0" fmla="*/ 16 w 7"/>
                <a:gd name="T1" fmla="*/ 0 h 5"/>
                <a:gd name="T2" fmla="*/ 40 w 7"/>
                <a:gd name="T3" fmla="*/ 9 h 5"/>
                <a:gd name="T4" fmla="*/ 0 60000 65536"/>
                <a:gd name="T5" fmla="*/ 0 60000 65536"/>
              </a:gdLst>
              <a:ahLst/>
              <a:cxnLst>
                <a:cxn ang="T4">
                  <a:pos x="T0" y="T1"/>
                </a:cxn>
                <a:cxn ang="T5">
                  <a:pos x="T2" y="T3"/>
                </a:cxn>
              </a:cxnLst>
              <a:rect l="0" t="0" r="r" b="b"/>
              <a:pathLst>
                <a:path w="7" h="5">
                  <a:moveTo>
                    <a:pt x="2" y="0"/>
                  </a:moveTo>
                  <a:cubicBezTo>
                    <a:pt x="0" y="5"/>
                    <a:pt x="7" y="5"/>
                    <a:pt x="5"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4" name="Freeform 2644">
              <a:extLst>
                <a:ext uri="{FF2B5EF4-FFF2-40B4-BE49-F238E27FC236}">
                  <a16:creationId xmlns:a16="http://schemas.microsoft.com/office/drawing/2014/main" id="{A3FC21A4-4C05-1B14-A1CD-71B456BD258D}"/>
                </a:ext>
              </a:extLst>
            </p:cNvPr>
            <p:cNvSpPr>
              <a:spLocks/>
            </p:cNvSpPr>
            <p:nvPr/>
          </p:nvSpPr>
          <p:spPr bwMode="auto">
            <a:xfrm>
              <a:off x="4002" y="3003"/>
              <a:ext cx="17" cy="19"/>
            </a:xfrm>
            <a:custGeom>
              <a:avLst/>
              <a:gdLst>
                <a:gd name="T0" fmla="*/ 9 w 8"/>
                <a:gd name="T1" fmla="*/ 0 h 9"/>
                <a:gd name="T2" fmla="*/ 19 w 8"/>
                <a:gd name="T3" fmla="*/ 0 h 9"/>
                <a:gd name="T4" fmla="*/ 0 60000 65536"/>
                <a:gd name="T5" fmla="*/ 0 60000 65536"/>
              </a:gdLst>
              <a:ahLst/>
              <a:cxnLst>
                <a:cxn ang="T4">
                  <a:pos x="T0" y="T1"/>
                </a:cxn>
                <a:cxn ang="T5">
                  <a:pos x="T2" y="T3"/>
                </a:cxn>
              </a:cxnLst>
              <a:rect l="0" t="0" r="r" b="b"/>
              <a:pathLst>
                <a:path w="8" h="9">
                  <a:moveTo>
                    <a:pt x="1" y="0"/>
                  </a:moveTo>
                  <a:cubicBezTo>
                    <a:pt x="0" y="9"/>
                    <a:pt x="8"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5" name="Freeform 2645">
              <a:extLst>
                <a:ext uri="{FF2B5EF4-FFF2-40B4-BE49-F238E27FC236}">
                  <a16:creationId xmlns:a16="http://schemas.microsoft.com/office/drawing/2014/main" id="{5E09C447-E021-CF4A-1632-98B7C11D1F20}"/>
                </a:ext>
              </a:extLst>
            </p:cNvPr>
            <p:cNvSpPr>
              <a:spLocks/>
            </p:cNvSpPr>
            <p:nvPr/>
          </p:nvSpPr>
          <p:spPr bwMode="auto">
            <a:xfrm>
              <a:off x="4078" y="3230"/>
              <a:ext cx="13" cy="13"/>
            </a:xfrm>
            <a:custGeom>
              <a:avLst/>
              <a:gdLst>
                <a:gd name="T0" fmla="*/ 0 w 6"/>
                <a:gd name="T1" fmla="*/ 0 h 6"/>
                <a:gd name="T2" fmla="*/ 9 w 6"/>
                <a:gd name="T3" fmla="*/ 0 h 6"/>
                <a:gd name="T4" fmla="*/ 0 60000 65536"/>
                <a:gd name="T5" fmla="*/ 0 60000 65536"/>
              </a:gdLst>
              <a:ahLst/>
              <a:cxnLst>
                <a:cxn ang="T4">
                  <a:pos x="T0" y="T1"/>
                </a:cxn>
                <a:cxn ang="T5">
                  <a:pos x="T2" y="T3"/>
                </a:cxn>
              </a:cxnLst>
              <a:rect l="0" t="0" r="r" b="b"/>
              <a:pathLst>
                <a:path w="6" h="6">
                  <a:moveTo>
                    <a:pt x="0" y="0"/>
                  </a:moveTo>
                  <a:cubicBezTo>
                    <a:pt x="0" y="6"/>
                    <a:pt x="6"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6" name="Freeform 2646">
              <a:extLst>
                <a:ext uri="{FF2B5EF4-FFF2-40B4-BE49-F238E27FC236}">
                  <a16:creationId xmlns:a16="http://schemas.microsoft.com/office/drawing/2014/main" id="{A467FFD0-F18C-F07D-4C85-E8F9E1F605CA}"/>
                </a:ext>
              </a:extLst>
            </p:cNvPr>
            <p:cNvSpPr>
              <a:spLocks/>
            </p:cNvSpPr>
            <p:nvPr/>
          </p:nvSpPr>
          <p:spPr bwMode="auto">
            <a:xfrm>
              <a:off x="4002" y="3232"/>
              <a:ext cx="9" cy="9"/>
            </a:xfrm>
            <a:custGeom>
              <a:avLst/>
              <a:gdLst>
                <a:gd name="T0" fmla="*/ 25 w 4"/>
                <a:gd name="T1" fmla="*/ 11 h 4"/>
                <a:gd name="T2" fmla="*/ 36 w 4"/>
                <a:gd name="T3" fmla="*/ 45 h 4"/>
                <a:gd name="T4" fmla="*/ 2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1"/>
                  </a:moveTo>
                  <a:cubicBezTo>
                    <a:pt x="0" y="2"/>
                    <a:pt x="1" y="4"/>
                    <a:pt x="3" y="4"/>
                  </a:cubicBezTo>
                  <a:cubicBezTo>
                    <a:pt x="4" y="3"/>
                    <a:pt x="3" y="0"/>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7" name="Freeform 2647">
              <a:extLst>
                <a:ext uri="{FF2B5EF4-FFF2-40B4-BE49-F238E27FC236}">
                  <a16:creationId xmlns:a16="http://schemas.microsoft.com/office/drawing/2014/main" id="{2DF574A2-E15E-143C-10B3-EA9E70CF5CF0}"/>
                </a:ext>
              </a:extLst>
            </p:cNvPr>
            <p:cNvSpPr>
              <a:spLocks/>
            </p:cNvSpPr>
            <p:nvPr/>
          </p:nvSpPr>
          <p:spPr bwMode="auto">
            <a:xfrm>
              <a:off x="4027" y="3230"/>
              <a:ext cx="6" cy="11"/>
            </a:xfrm>
            <a:custGeom>
              <a:avLst/>
              <a:gdLst>
                <a:gd name="T0" fmla="*/ 0 w 3"/>
                <a:gd name="T1" fmla="*/ 20 h 5"/>
                <a:gd name="T2" fmla="*/ 8 w 3"/>
                <a:gd name="T3" fmla="*/ 53 h 5"/>
                <a:gd name="T4" fmla="*/ 8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0" y="2"/>
                  </a:moveTo>
                  <a:cubicBezTo>
                    <a:pt x="0" y="3"/>
                    <a:pt x="0" y="4"/>
                    <a:pt x="1" y="5"/>
                  </a:cubicBezTo>
                  <a:cubicBezTo>
                    <a:pt x="3" y="4"/>
                    <a:pt x="3" y="0"/>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8" name="Freeform 2648">
              <a:extLst>
                <a:ext uri="{FF2B5EF4-FFF2-40B4-BE49-F238E27FC236}">
                  <a16:creationId xmlns:a16="http://schemas.microsoft.com/office/drawing/2014/main" id="{D5C08C46-080F-A434-788A-8F95C25C1E9C}"/>
                </a:ext>
              </a:extLst>
            </p:cNvPr>
            <p:cNvSpPr>
              <a:spLocks/>
            </p:cNvSpPr>
            <p:nvPr/>
          </p:nvSpPr>
          <p:spPr bwMode="auto">
            <a:xfrm>
              <a:off x="4064" y="3232"/>
              <a:ext cx="4" cy="7"/>
            </a:xfrm>
            <a:custGeom>
              <a:avLst/>
              <a:gdLst>
                <a:gd name="T0" fmla="*/ 0 w 2"/>
                <a:gd name="T1" fmla="*/ 12 h 3"/>
                <a:gd name="T2" fmla="*/ 8 w 2"/>
                <a:gd name="T3" fmla="*/ 37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2"/>
                    <a:pt x="0" y="3"/>
                    <a:pt x="1" y="3"/>
                  </a:cubicBezTo>
                  <a:cubicBezTo>
                    <a:pt x="2" y="2"/>
                    <a:pt x="1" y="1"/>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59" name="Freeform 2649">
              <a:extLst>
                <a:ext uri="{FF2B5EF4-FFF2-40B4-BE49-F238E27FC236}">
                  <a16:creationId xmlns:a16="http://schemas.microsoft.com/office/drawing/2014/main" id="{A39E0A02-E525-588F-6C50-C847495F1382}"/>
                </a:ext>
              </a:extLst>
            </p:cNvPr>
            <p:cNvSpPr>
              <a:spLocks/>
            </p:cNvSpPr>
            <p:nvPr/>
          </p:nvSpPr>
          <p:spPr bwMode="auto">
            <a:xfrm>
              <a:off x="3978" y="3182"/>
              <a:ext cx="6" cy="11"/>
            </a:xfrm>
            <a:custGeom>
              <a:avLst/>
              <a:gdLst>
                <a:gd name="T0" fmla="*/ 0 w 3"/>
                <a:gd name="T1" fmla="*/ 20 h 5"/>
                <a:gd name="T2" fmla="*/ 8 w 3"/>
                <a:gd name="T3" fmla="*/ 53 h 5"/>
                <a:gd name="T4" fmla="*/ 8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0" y="2"/>
                  </a:moveTo>
                  <a:cubicBezTo>
                    <a:pt x="0" y="4"/>
                    <a:pt x="1" y="4"/>
                    <a:pt x="1" y="5"/>
                  </a:cubicBezTo>
                  <a:cubicBezTo>
                    <a:pt x="3" y="4"/>
                    <a:pt x="3"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0" name="Freeform 2650">
              <a:extLst>
                <a:ext uri="{FF2B5EF4-FFF2-40B4-BE49-F238E27FC236}">
                  <a16:creationId xmlns:a16="http://schemas.microsoft.com/office/drawing/2014/main" id="{491BE2E9-D960-1779-BB65-7F7268B3F17F}"/>
                </a:ext>
              </a:extLst>
            </p:cNvPr>
            <p:cNvSpPr>
              <a:spLocks/>
            </p:cNvSpPr>
            <p:nvPr/>
          </p:nvSpPr>
          <p:spPr bwMode="auto">
            <a:xfrm>
              <a:off x="3957" y="3112"/>
              <a:ext cx="5" cy="7"/>
            </a:xfrm>
            <a:custGeom>
              <a:avLst/>
              <a:gdLst>
                <a:gd name="T0" fmla="*/ 0 w 2"/>
                <a:gd name="T1" fmla="*/ 0 h 3"/>
                <a:gd name="T2" fmla="*/ 33 w 2"/>
                <a:gd name="T3" fmla="*/ 37 h 3"/>
                <a:gd name="T4" fmla="*/ 2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2"/>
                    <a:pt x="0" y="3"/>
                    <a:pt x="2" y="3"/>
                  </a:cubicBezTo>
                  <a:cubicBezTo>
                    <a:pt x="2" y="1"/>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1" name="Freeform 2651">
              <a:extLst>
                <a:ext uri="{FF2B5EF4-FFF2-40B4-BE49-F238E27FC236}">
                  <a16:creationId xmlns:a16="http://schemas.microsoft.com/office/drawing/2014/main" id="{F0675C1F-20B5-362D-73EF-3A142CB33928}"/>
                </a:ext>
              </a:extLst>
            </p:cNvPr>
            <p:cNvSpPr>
              <a:spLocks/>
            </p:cNvSpPr>
            <p:nvPr/>
          </p:nvSpPr>
          <p:spPr bwMode="auto">
            <a:xfrm>
              <a:off x="4421" y="2128"/>
              <a:ext cx="6" cy="9"/>
            </a:xfrm>
            <a:custGeom>
              <a:avLst/>
              <a:gdLst>
                <a:gd name="T0" fmla="*/ 0 w 3"/>
                <a:gd name="T1" fmla="*/ 11 h 4"/>
                <a:gd name="T2" fmla="*/ 8 w 3"/>
                <a:gd name="T3" fmla="*/ 45 h 4"/>
                <a:gd name="T4" fmla="*/ 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0" y="2"/>
                    <a:pt x="0" y="3"/>
                    <a:pt x="1" y="4"/>
                  </a:cubicBezTo>
                  <a:cubicBezTo>
                    <a:pt x="3" y="3"/>
                    <a:pt x="3"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2" name="Freeform 2652">
              <a:extLst>
                <a:ext uri="{FF2B5EF4-FFF2-40B4-BE49-F238E27FC236}">
                  <a16:creationId xmlns:a16="http://schemas.microsoft.com/office/drawing/2014/main" id="{C50267E6-88A3-3976-B327-1BF34DF5E037}"/>
                </a:ext>
              </a:extLst>
            </p:cNvPr>
            <p:cNvSpPr>
              <a:spLocks/>
            </p:cNvSpPr>
            <p:nvPr/>
          </p:nvSpPr>
          <p:spPr bwMode="auto">
            <a:xfrm>
              <a:off x="4441" y="2128"/>
              <a:ext cx="8" cy="13"/>
            </a:xfrm>
            <a:custGeom>
              <a:avLst/>
              <a:gdLst>
                <a:gd name="T0" fmla="*/ 8 w 4"/>
                <a:gd name="T1" fmla="*/ 0 h 6"/>
                <a:gd name="T2" fmla="*/ 16 w 4"/>
                <a:gd name="T3" fmla="*/ 61 h 6"/>
                <a:gd name="T4" fmla="*/ 16 w 4"/>
                <a:gd name="T5" fmla="*/ 9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2"/>
                    <a:pt x="0" y="4"/>
                    <a:pt x="2" y="6"/>
                  </a:cubicBezTo>
                  <a:cubicBezTo>
                    <a:pt x="4" y="5"/>
                    <a:pt x="4"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3" name="Freeform 2653">
              <a:extLst>
                <a:ext uri="{FF2B5EF4-FFF2-40B4-BE49-F238E27FC236}">
                  <a16:creationId xmlns:a16="http://schemas.microsoft.com/office/drawing/2014/main" id="{3E95C31D-7A61-084F-F7E7-DDF1D61FEBA2}"/>
                </a:ext>
              </a:extLst>
            </p:cNvPr>
            <p:cNvSpPr>
              <a:spLocks/>
            </p:cNvSpPr>
            <p:nvPr/>
          </p:nvSpPr>
          <p:spPr bwMode="auto">
            <a:xfrm>
              <a:off x="4447" y="2100"/>
              <a:ext cx="4" cy="6"/>
            </a:xfrm>
            <a:custGeom>
              <a:avLst/>
              <a:gdLst>
                <a:gd name="T0" fmla="*/ 0 w 2"/>
                <a:gd name="T1" fmla="*/ 8 h 3"/>
                <a:gd name="T2" fmla="*/ 0 w 2"/>
                <a:gd name="T3" fmla="*/ 24 h 3"/>
                <a:gd name="T4" fmla="*/ 8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1"/>
                    <a:pt x="0" y="2"/>
                    <a:pt x="0" y="3"/>
                  </a:cubicBezTo>
                  <a:cubicBezTo>
                    <a:pt x="2" y="2"/>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4" name="Freeform 2654">
              <a:extLst>
                <a:ext uri="{FF2B5EF4-FFF2-40B4-BE49-F238E27FC236}">
                  <a16:creationId xmlns:a16="http://schemas.microsoft.com/office/drawing/2014/main" id="{691B6627-CAD3-93E9-1557-1179409BAB1B}"/>
                </a:ext>
              </a:extLst>
            </p:cNvPr>
            <p:cNvSpPr>
              <a:spLocks/>
            </p:cNvSpPr>
            <p:nvPr/>
          </p:nvSpPr>
          <p:spPr bwMode="auto">
            <a:xfrm>
              <a:off x="4470" y="2111"/>
              <a:ext cx="8" cy="11"/>
            </a:xfrm>
            <a:custGeom>
              <a:avLst/>
              <a:gdLst>
                <a:gd name="T0" fmla="*/ 24 w 4"/>
                <a:gd name="T1" fmla="*/ 0 h 5"/>
                <a:gd name="T2" fmla="*/ 16 w 4"/>
                <a:gd name="T3" fmla="*/ 0 h 5"/>
                <a:gd name="T4" fmla="*/ 24 w 4"/>
                <a:gd name="T5" fmla="*/ 53 h 5"/>
                <a:gd name="T6" fmla="*/ 32 w 4"/>
                <a:gd name="T7" fmla="*/ 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3" y="0"/>
                  </a:moveTo>
                  <a:cubicBezTo>
                    <a:pt x="3" y="0"/>
                    <a:pt x="2" y="0"/>
                    <a:pt x="2" y="0"/>
                  </a:cubicBezTo>
                  <a:cubicBezTo>
                    <a:pt x="0" y="2"/>
                    <a:pt x="0" y="5"/>
                    <a:pt x="3" y="5"/>
                  </a:cubicBezTo>
                  <a:cubicBezTo>
                    <a:pt x="4" y="4"/>
                    <a:pt x="4" y="2"/>
                    <a:pt x="4"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5" name="Freeform 2655">
              <a:extLst>
                <a:ext uri="{FF2B5EF4-FFF2-40B4-BE49-F238E27FC236}">
                  <a16:creationId xmlns:a16="http://schemas.microsoft.com/office/drawing/2014/main" id="{03C6179B-5B0E-EF81-E556-7F64667E754F}"/>
                </a:ext>
              </a:extLst>
            </p:cNvPr>
            <p:cNvSpPr>
              <a:spLocks/>
            </p:cNvSpPr>
            <p:nvPr/>
          </p:nvSpPr>
          <p:spPr bwMode="auto">
            <a:xfrm>
              <a:off x="4498" y="2139"/>
              <a:ext cx="7" cy="11"/>
            </a:xfrm>
            <a:custGeom>
              <a:avLst/>
              <a:gdLst>
                <a:gd name="T0" fmla="*/ 28 w 3"/>
                <a:gd name="T1" fmla="*/ 0 h 5"/>
                <a:gd name="T2" fmla="*/ 28 w 3"/>
                <a:gd name="T3" fmla="*/ 53 h 5"/>
                <a:gd name="T4" fmla="*/ 28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0" y="2"/>
                    <a:pt x="0" y="4"/>
                    <a:pt x="2" y="5"/>
                  </a:cubicBezTo>
                  <a:cubicBezTo>
                    <a:pt x="3" y="4"/>
                    <a:pt x="3"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6" name="Freeform 2656">
              <a:extLst>
                <a:ext uri="{FF2B5EF4-FFF2-40B4-BE49-F238E27FC236}">
                  <a16:creationId xmlns:a16="http://schemas.microsoft.com/office/drawing/2014/main" id="{0B740BB9-84BE-4B6D-293E-58878C2F3342}"/>
                </a:ext>
              </a:extLst>
            </p:cNvPr>
            <p:cNvSpPr>
              <a:spLocks/>
            </p:cNvSpPr>
            <p:nvPr/>
          </p:nvSpPr>
          <p:spPr bwMode="auto">
            <a:xfrm>
              <a:off x="4501" y="2194"/>
              <a:ext cx="22" cy="17"/>
            </a:xfrm>
            <a:custGeom>
              <a:avLst/>
              <a:gdLst>
                <a:gd name="T0" fmla="*/ 56 w 11"/>
                <a:gd name="T1" fmla="*/ 0 h 8"/>
                <a:gd name="T2" fmla="*/ 64 w 11"/>
                <a:gd name="T3" fmla="*/ 19 h 8"/>
                <a:gd name="T4" fmla="*/ 0 60000 65536"/>
                <a:gd name="T5" fmla="*/ 0 60000 65536"/>
              </a:gdLst>
              <a:ahLst/>
              <a:cxnLst>
                <a:cxn ang="T4">
                  <a:pos x="T0" y="T1"/>
                </a:cxn>
                <a:cxn ang="T5">
                  <a:pos x="T2" y="T3"/>
                </a:cxn>
              </a:cxnLst>
              <a:rect l="0" t="0" r="r" b="b"/>
              <a:pathLst>
                <a:path w="11" h="8">
                  <a:moveTo>
                    <a:pt x="7" y="0"/>
                  </a:moveTo>
                  <a:cubicBezTo>
                    <a:pt x="0" y="3"/>
                    <a:pt x="11" y="8"/>
                    <a:pt x="8"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7" name="Freeform 2657">
              <a:extLst>
                <a:ext uri="{FF2B5EF4-FFF2-40B4-BE49-F238E27FC236}">
                  <a16:creationId xmlns:a16="http://schemas.microsoft.com/office/drawing/2014/main" id="{55576F99-A41F-A780-81E1-B2A2565E47A4}"/>
                </a:ext>
              </a:extLst>
            </p:cNvPr>
            <p:cNvSpPr>
              <a:spLocks/>
            </p:cNvSpPr>
            <p:nvPr/>
          </p:nvSpPr>
          <p:spPr bwMode="auto">
            <a:xfrm>
              <a:off x="4539" y="2233"/>
              <a:ext cx="7" cy="11"/>
            </a:xfrm>
            <a:custGeom>
              <a:avLst/>
              <a:gdLst>
                <a:gd name="T0" fmla="*/ 12 w 3"/>
                <a:gd name="T1" fmla="*/ 0 h 5"/>
                <a:gd name="T2" fmla="*/ 28 w 3"/>
                <a:gd name="T3" fmla="*/ 53 h 5"/>
                <a:gd name="T4" fmla="*/ 37 w 3"/>
                <a:gd name="T5" fmla="*/ 20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0" y="4"/>
                    <a:pt x="2" y="5"/>
                  </a:cubicBezTo>
                  <a:cubicBezTo>
                    <a:pt x="3" y="4"/>
                    <a:pt x="3" y="3"/>
                    <a:pt x="3"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8" name="Freeform 2658">
              <a:extLst>
                <a:ext uri="{FF2B5EF4-FFF2-40B4-BE49-F238E27FC236}">
                  <a16:creationId xmlns:a16="http://schemas.microsoft.com/office/drawing/2014/main" id="{BBDB8907-5AF4-A799-E678-00E2917BC28F}"/>
                </a:ext>
              </a:extLst>
            </p:cNvPr>
            <p:cNvSpPr>
              <a:spLocks/>
            </p:cNvSpPr>
            <p:nvPr/>
          </p:nvSpPr>
          <p:spPr bwMode="auto">
            <a:xfrm>
              <a:off x="4550" y="2299"/>
              <a:ext cx="8" cy="8"/>
            </a:xfrm>
            <a:custGeom>
              <a:avLst/>
              <a:gdLst>
                <a:gd name="T0" fmla="*/ 0 w 4"/>
                <a:gd name="T1" fmla="*/ 0 h 4"/>
                <a:gd name="T2" fmla="*/ 8 w 4"/>
                <a:gd name="T3" fmla="*/ 32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1"/>
                    <a:pt x="0" y="3"/>
                    <a:pt x="1" y="4"/>
                  </a:cubicBezTo>
                  <a:cubicBezTo>
                    <a:pt x="3" y="3"/>
                    <a:pt x="4"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69" name="Freeform 2659">
              <a:extLst>
                <a:ext uri="{FF2B5EF4-FFF2-40B4-BE49-F238E27FC236}">
                  <a16:creationId xmlns:a16="http://schemas.microsoft.com/office/drawing/2014/main" id="{D95F7510-5762-EB84-944C-0ECD2FD76EF3}"/>
                </a:ext>
              </a:extLst>
            </p:cNvPr>
            <p:cNvSpPr>
              <a:spLocks/>
            </p:cNvSpPr>
            <p:nvPr/>
          </p:nvSpPr>
          <p:spPr bwMode="auto">
            <a:xfrm>
              <a:off x="4511" y="2296"/>
              <a:ext cx="16" cy="16"/>
            </a:xfrm>
            <a:custGeom>
              <a:avLst/>
              <a:gdLst>
                <a:gd name="T0" fmla="*/ 32 w 8"/>
                <a:gd name="T1" fmla="*/ 0 h 7"/>
                <a:gd name="T2" fmla="*/ 48 w 8"/>
                <a:gd name="T3" fmla="*/ 25 h 7"/>
                <a:gd name="T4" fmla="*/ 0 60000 65536"/>
                <a:gd name="T5" fmla="*/ 0 60000 65536"/>
              </a:gdLst>
              <a:ahLst/>
              <a:cxnLst>
                <a:cxn ang="T4">
                  <a:pos x="T0" y="T1"/>
                </a:cxn>
                <a:cxn ang="T5">
                  <a:pos x="T2" y="T3"/>
                </a:cxn>
              </a:cxnLst>
              <a:rect l="0" t="0" r="r" b="b"/>
              <a:pathLst>
                <a:path w="8" h="7">
                  <a:moveTo>
                    <a:pt x="4" y="0"/>
                  </a:moveTo>
                  <a:cubicBezTo>
                    <a:pt x="0" y="5"/>
                    <a:pt x="8" y="7"/>
                    <a:pt x="6"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0" name="Freeform 2660">
              <a:extLst>
                <a:ext uri="{FF2B5EF4-FFF2-40B4-BE49-F238E27FC236}">
                  <a16:creationId xmlns:a16="http://schemas.microsoft.com/office/drawing/2014/main" id="{F131B532-552B-1867-FBE5-FECF80B0952C}"/>
                </a:ext>
              </a:extLst>
            </p:cNvPr>
            <p:cNvSpPr>
              <a:spLocks/>
            </p:cNvSpPr>
            <p:nvPr/>
          </p:nvSpPr>
          <p:spPr bwMode="auto">
            <a:xfrm>
              <a:off x="4507" y="2248"/>
              <a:ext cx="8" cy="11"/>
            </a:xfrm>
            <a:custGeom>
              <a:avLst/>
              <a:gdLst>
                <a:gd name="T0" fmla="*/ 0 w 4"/>
                <a:gd name="T1" fmla="*/ 33 h 5"/>
                <a:gd name="T2" fmla="*/ 8 w 4"/>
                <a:gd name="T3" fmla="*/ 53 h 5"/>
                <a:gd name="T4" fmla="*/ 8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3"/>
                  </a:moveTo>
                  <a:cubicBezTo>
                    <a:pt x="0" y="3"/>
                    <a:pt x="0" y="4"/>
                    <a:pt x="1" y="5"/>
                  </a:cubicBezTo>
                  <a:cubicBezTo>
                    <a:pt x="4" y="5"/>
                    <a:pt x="3"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1" name="Freeform 2661">
              <a:extLst>
                <a:ext uri="{FF2B5EF4-FFF2-40B4-BE49-F238E27FC236}">
                  <a16:creationId xmlns:a16="http://schemas.microsoft.com/office/drawing/2014/main" id="{A2885C53-5E1B-E5F5-19A9-3A61F6BEBC65}"/>
                </a:ext>
              </a:extLst>
            </p:cNvPr>
            <p:cNvSpPr>
              <a:spLocks/>
            </p:cNvSpPr>
            <p:nvPr/>
          </p:nvSpPr>
          <p:spPr bwMode="auto">
            <a:xfrm>
              <a:off x="4470" y="2192"/>
              <a:ext cx="8" cy="8"/>
            </a:xfrm>
            <a:custGeom>
              <a:avLst/>
              <a:gdLst>
                <a:gd name="T0" fmla="*/ 0 w 4"/>
                <a:gd name="T1" fmla="*/ 0 h 4"/>
                <a:gd name="T2" fmla="*/ 24 w 4"/>
                <a:gd name="T3" fmla="*/ 8 h 4"/>
                <a:gd name="T4" fmla="*/ 0 60000 65536"/>
                <a:gd name="T5" fmla="*/ 0 60000 65536"/>
              </a:gdLst>
              <a:ahLst/>
              <a:cxnLst>
                <a:cxn ang="T4">
                  <a:pos x="T0" y="T1"/>
                </a:cxn>
                <a:cxn ang="T5">
                  <a:pos x="T2" y="T3"/>
                </a:cxn>
              </a:cxnLst>
              <a:rect l="0" t="0" r="r" b="b"/>
              <a:pathLst>
                <a:path w="4" h="4">
                  <a:moveTo>
                    <a:pt x="0" y="0"/>
                  </a:moveTo>
                  <a:cubicBezTo>
                    <a:pt x="0" y="3"/>
                    <a:pt x="4" y="4"/>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2" name="Freeform 2662">
              <a:extLst>
                <a:ext uri="{FF2B5EF4-FFF2-40B4-BE49-F238E27FC236}">
                  <a16:creationId xmlns:a16="http://schemas.microsoft.com/office/drawing/2014/main" id="{0AA7A532-95BB-3D7C-2D48-414CB08CF5AF}"/>
                </a:ext>
              </a:extLst>
            </p:cNvPr>
            <p:cNvSpPr>
              <a:spLocks/>
            </p:cNvSpPr>
            <p:nvPr/>
          </p:nvSpPr>
          <p:spPr bwMode="auto">
            <a:xfrm>
              <a:off x="4484" y="2176"/>
              <a:ext cx="6" cy="7"/>
            </a:xfrm>
            <a:custGeom>
              <a:avLst/>
              <a:gdLst>
                <a:gd name="T0" fmla="*/ 8 w 3"/>
                <a:gd name="T1" fmla="*/ 0 h 3"/>
                <a:gd name="T2" fmla="*/ 16 w 3"/>
                <a:gd name="T3" fmla="*/ 37 h 3"/>
                <a:gd name="T4" fmla="*/ 24 w 3"/>
                <a:gd name="T5" fmla="*/ 12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2"/>
                    <a:pt x="1" y="3"/>
                    <a:pt x="2" y="3"/>
                  </a:cubicBezTo>
                  <a:cubicBezTo>
                    <a:pt x="3" y="3"/>
                    <a:pt x="3" y="2"/>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3" name="Freeform 2663">
              <a:extLst>
                <a:ext uri="{FF2B5EF4-FFF2-40B4-BE49-F238E27FC236}">
                  <a16:creationId xmlns:a16="http://schemas.microsoft.com/office/drawing/2014/main" id="{8BCE27B3-5856-B89E-2723-0EFBE29C3878}"/>
                </a:ext>
              </a:extLst>
            </p:cNvPr>
            <p:cNvSpPr>
              <a:spLocks/>
            </p:cNvSpPr>
            <p:nvPr/>
          </p:nvSpPr>
          <p:spPr bwMode="auto">
            <a:xfrm>
              <a:off x="4484" y="2251"/>
              <a:ext cx="6" cy="8"/>
            </a:xfrm>
            <a:custGeom>
              <a:avLst/>
              <a:gdLst>
                <a:gd name="T0" fmla="*/ 0 w 3"/>
                <a:gd name="T1" fmla="*/ 0 h 4"/>
                <a:gd name="T2" fmla="*/ 16 w 3"/>
                <a:gd name="T3" fmla="*/ 32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2" y="4"/>
                  </a:cubicBezTo>
                  <a:cubicBezTo>
                    <a:pt x="3" y="2"/>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4" name="Freeform 2664">
              <a:extLst>
                <a:ext uri="{FF2B5EF4-FFF2-40B4-BE49-F238E27FC236}">
                  <a16:creationId xmlns:a16="http://schemas.microsoft.com/office/drawing/2014/main" id="{120A6AA3-606C-7547-3B64-0BFC4ADF540D}"/>
                </a:ext>
              </a:extLst>
            </p:cNvPr>
            <p:cNvSpPr>
              <a:spLocks/>
            </p:cNvSpPr>
            <p:nvPr/>
          </p:nvSpPr>
          <p:spPr bwMode="auto">
            <a:xfrm>
              <a:off x="4447" y="2187"/>
              <a:ext cx="6" cy="7"/>
            </a:xfrm>
            <a:custGeom>
              <a:avLst/>
              <a:gdLst>
                <a:gd name="T0" fmla="*/ 0 w 3"/>
                <a:gd name="T1" fmla="*/ 0 h 3"/>
                <a:gd name="T2" fmla="*/ 16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1" y="2"/>
                    <a:pt x="2" y="3"/>
                  </a:cubicBezTo>
                  <a:cubicBezTo>
                    <a:pt x="3" y="1"/>
                    <a:pt x="3"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5" name="Freeform 2665">
              <a:extLst>
                <a:ext uri="{FF2B5EF4-FFF2-40B4-BE49-F238E27FC236}">
                  <a16:creationId xmlns:a16="http://schemas.microsoft.com/office/drawing/2014/main" id="{1DDF646D-9940-2701-06C0-056DB5478F4C}"/>
                </a:ext>
              </a:extLst>
            </p:cNvPr>
            <p:cNvSpPr>
              <a:spLocks/>
            </p:cNvSpPr>
            <p:nvPr/>
          </p:nvSpPr>
          <p:spPr bwMode="auto">
            <a:xfrm>
              <a:off x="4550" y="2360"/>
              <a:ext cx="12" cy="13"/>
            </a:xfrm>
            <a:custGeom>
              <a:avLst/>
              <a:gdLst>
                <a:gd name="T0" fmla="*/ 16 w 6"/>
                <a:gd name="T1" fmla="*/ 0 h 6"/>
                <a:gd name="T2" fmla="*/ 24 w 6"/>
                <a:gd name="T3" fmla="*/ 52 h 6"/>
                <a:gd name="T4" fmla="*/ 24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2" y="0"/>
                  </a:moveTo>
                  <a:cubicBezTo>
                    <a:pt x="0" y="1"/>
                    <a:pt x="0" y="6"/>
                    <a:pt x="3" y="5"/>
                  </a:cubicBezTo>
                  <a:cubicBezTo>
                    <a:pt x="6" y="5"/>
                    <a:pt x="5"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6" name="Freeform 2666">
              <a:extLst>
                <a:ext uri="{FF2B5EF4-FFF2-40B4-BE49-F238E27FC236}">
                  <a16:creationId xmlns:a16="http://schemas.microsoft.com/office/drawing/2014/main" id="{96D6AD13-2330-A1DD-CECD-E5754DDB1D8E}"/>
                </a:ext>
              </a:extLst>
            </p:cNvPr>
            <p:cNvSpPr>
              <a:spLocks/>
            </p:cNvSpPr>
            <p:nvPr/>
          </p:nvSpPr>
          <p:spPr bwMode="auto">
            <a:xfrm>
              <a:off x="4574" y="2366"/>
              <a:ext cx="4" cy="5"/>
            </a:xfrm>
            <a:custGeom>
              <a:avLst/>
              <a:gdLst>
                <a:gd name="T0" fmla="*/ 0 w 2"/>
                <a:gd name="T1" fmla="*/ 0 h 2"/>
                <a:gd name="T2" fmla="*/ 8 w 2"/>
                <a:gd name="T3" fmla="*/ 33 h 2"/>
                <a:gd name="T4" fmla="*/ 8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0" y="0"/>
                  </a:moveTo>
                  <a:cubicBezTo>
                    <a:pt x="0" y="1"/>
                    <a:pt x="0" y="2"/>
                    <a:pt x="1" y="2"/>
                  </a:cubicBezTo>
                  <a:cubicBezTo>
                    <a:pt x="2" y="1"/>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7" name="Freeform 2667">
              <a:extLst>
                <a:ext uri="{FF2B5EF4-FFF2-40B4-BE49-F238E27FC236}">
                  <a16:creationId xmlns:a16="http://schemas.microsoft.com/office/drawing/2014/main" id="{1896DCFA-6B62-F60F-7BA2-B3A1C8CE2D9D}"/>
                </a:ext>
              </a:extLst>
            </p:cNvPr>
            <p:cNvSpPr>
              <a:spLocks/>
            </p:cNvSpPr>
            <p:nvPr/>
          </p:nvSpPr>
          <p:spPr bwMode="auto">
            <a:xfrm>
              <a:off x="4587" y="2452"/>
              <a:ext cx="8" cy="11"/>
            </a:xfrm>
            <a:custGeom>
              <a:avLst/>
              <a:gdLst>
                <a:gd name="T0" fmla="*/ 8 w 4"/>
                <a:gd name="T1" fmla="*/ 9 h 5"/>
                <a:gd name="T2" fmla="*/ 16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3"/>
                    <a:pt x="0" y="4"/>
                    <a:pt x="2" y="5"/>
                  </a:cubicBezTo>
                  <a:cubicBezTo>
                    <a:pt x="4" y="4"/>
                    <a:pt x="4"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8" name="Freeform 2668">
              <a:extLst>
                <a:ext uri="{FF2B5EF4-FFF2-40B4-BE49-F238E27FC236}">
                  <a16:creationId xmlns:a16="http://schemas.microsoft.com/office/drawing/2014/main" id="{3C31DCF8-33C6-ECBC-52C3-9A934A55D2AE}"/>
                </a:ext>
              </a:extLst>
            </p:cNvPr>
            <p:cNvSpPr>
              <a:spLocks/>
            </p:cNvSpPr>
            <p:nvPr/>
          </p:nvSpPr>
          <p:spPr bwMode="auto">
            <a:xfrm>
              <a:off x="4597" y="2458"/>
              <a:ext cx="31" cy="13"/>
            </a:xfrm>
            <a:custGeom>
              <a:avLst/>
              <a:gdLst>
                <a:gd name="T0" fmla="*/ 60 w 15"/>
                <a:gd name="T1" fmla="*/ 0 h 6"/>
                <a:gd name="T2" fmla="*/ 72 w 15"/>
                <a:gd name="T3" fmla="*/ 0 h 6"/>
                <a:gd name="T4" fmla="*/ 0 60000 65536"/>
                <a:gd name="T5" fmla="*/ 0 60000 65536"/>
              </a:gdLst>
              <a:ahLst/>
              <a:cxnLst>
                <a:cxn ang="T4">
                  <a:pos x="T0" y="T1"/>
                </a:cxn>
                <a:cxn ang="T5">
                  <a:pos x="T2" y="T3"/>
                </a:cxn>
              </a:cxnLst>
              <a:rect l="0" t="0" r="r" b="b"/>
              <a:pathLst>
                <a:path w="15" h="6">
                  <a:moveTo>
                    <a:pt x="7" y="0"/>
                  </a:moveTo>
                  <a:cubicBezTo>
                    <a:pt x="0" y="6"/>
                    <a:pt x="15" y="3"/>
                    <a:pt x="8"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79" name="Freeform 2669">
              <a:extLst>
                <a:ext uri="{FF2B5EF4-FFF2-40B4-BE49-F238E27FC236}">
                  <a16:creationId xmlns:a16="http://schemas.microsoft.com/office/drawing/2014/main" id="{C07A34E6-D233-5C8C-B1EF-F34E5FD89D1F}"/>
                </a:ext>
              </a:extLst>
            </p:cNvPr>
            <p:cNvSpPr>
              <a:spLocks/>
            </p:cNvSpPr>
            <p:nvPr/>
          </p:nvSpPr>
          <p:spPr bwMode="auto">
            <a:xfrm>
              <a:off x="4615" y="2406"/>
              <a:ext cx="6" cy="11"/>
            </a:xfrm>
            <a:custGeom>
              <a:avLst/>
              <a:gdLst>
                <a:gd name="T0" fmla="*/ 8 w 3"/>
                <a:gd name="T1" fmla="*/ 0 h 5"/>
                <a:gd name="T2" fmla="*/ 8 w 3"/>
                <a:gd name="T3" fmla="*/ 53 h 5"/>
                <a:gd name="T4" fmla="*/ 16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1" y="3"/>
                    <a:pt x="1" y="5"/>
                  </a:cubicBezTo>
                  <a:cubicBezTo>
                    <a:pt x="3" y="4"/>
                    <a:pt x="3" y="3"/>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0" name="Freeform 2670">
              <a:extLst>
                <a:ext uri="{FF2B5EF4-FFF2-40B4-BE49-F238E27FC236}">
                  <a16:creationId xmlns:a16="http://schemas.microsoft.com/office/drawing/2014/main" id="{8FE98A02-990D-AB20-DB91-8A8F25044A11}"/>
                </a:ext>
              </a:extLst>
            </p:cNvPr>
            <p:cNvSpPr>
              <a:spLocks/>
            </p:cNvSpPr>
            <p:nvPr/>
          </p:nvSpPr>
          <p:spPr bwMode="auto">
            <a:xfrm>
              <a:off x="4648" y="2460"/>
              <a:ext cx="8" cy="11"/>
            </a:xfrm>
            <a:custGeom>
              <a:avLst/>
              <a:gdLst>
                <a:gd name="T0" fmla="*/ 16 w 4"/>
                <a:gd name="T1" fmla="*/ 0 h 5"/>
                <a:gd name="T2" fmla="*/ 16 w 4"/>
                <a:gd name="T3" fmla="*/ 53 h 5"/>
                <a:gd name="T4" fmla="*/ 24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2"/>
                    <a:pt x="0" y="4"/>
                    <a:pt x="2" y="5"/>
                  </a:cubicBezTo>
                  <a:cubicBezTo>
                    <a:pt x="3" y="4"/>
                    <a:pt x="4" y="2"/>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1" name="Freeform 2671">
              <a:extLst>
                <a:ext uri="{FF2B5EF4-FFF2-40B4-BE49-F238E27FC236}">
                  <a16:creationId xmlns:a16="http://schemas.microsoft.com/office/drawing/2014/main" id="{402A1951-7B45-50EF-0ABF-B0B8DAC28B43}"/>
                </a:ext>
              </a:extLst>
            </p:cNvPr>
            <p:cNvSpPr>
              <a:spLocks/>
            </p:cNvSpPr>
            <p:nvPr/>
          </p:nvSpPr>
          <p:spPr bwMode="auto">
            <a:xfrm>
              <a:off x="4585" y="2327"/>
              <a:ext cx="4" cy="9"/>
            </a:xfrm>
            <a:custGeom>
              <a:avLst/>
              <a:gdLst>
                <a:gd name="T0" fmla="*/ 0 w 2"/>
                <a:gd name="T1" fmla="*/ 25 h 4"/>
                <a:gd name="T2" fmla="*/ 0 w 2"/>
                <a:gd name="T3" fmla="*/ 45 h 4"/>
                <a:gd name="T4" fmla="*/ 0 w 2"/>
                <a:gd name="T5" fmla="*/ 0 h 4"/>
                <a:gd name="T6" fmla="*/ 0 w 2"/>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2"/>
                  </a:moveTo>
                  <a:cubicBezTo>
                    <a:pt x="0" y="3"/>
                    <a:pt x="0" y="3"/>
                    <a:pt x="0" y="4"/>
                  </a:cubicBezTo>
                  <a:cubicBezTo>
                    <a:pt x="2" y="3"/>
                    <a:pt x="2" y="2"/>
                    <a:pt x="0" y="0"/>
                  </a:cubicBezTo>
                  <a:cubicBezTo>
                    <a:pt x="0" y="0"/>
                    <a:pt x="0" y="1"/>
                    <a:pt x="0"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2" name="Freeform 2672">
              <a:extLst>
                <a:ext uri="{FF2B5EF4-FFF2-40B4-BE49-F238E27FC236}">
                  <a16:creationId xmlns:a16="http://schemas.microsoft.com/office/drawing/2014/main" id="{7457F53D-FB8F-B5C0-CE53-EA15343604FA}"/>
                </a:ext>
              </a:extLst>
            </p:cNvPr>
            <p:cNvSpPr>
              <a:spLocks/>
            </p:cNvSpPr>
            <p:nvPr/>
          </p:nvSpPr>
          <p:spPr bwMode="auto">
            <a:xfrm>
              <a:off x="4593" y="2397"/>
              <a:ext cx="6" cy="11"/>
            </a:xfrm>
            <a:custGeom>
              <a:avLst/>
              <a:gdLst>
                <a:gd name="T0" fmla="*/ 16 w 3"/>
                <a:gd name="T1" fmla="*/ 0 h 5"/>
                <a:gd name="T2" fmla="*/ 16 w 3"/>
                <a:gd name="T3" fmla="*/ 53 h 5"/>
                <a:gd name="T4" fmla="*/ 16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0" y="2"/>
                    <a:pt x="0" y="4"/>
                    <a:pt x="2" y="5"/>
                  </a:cubicBezTo>
                  <a:cubicBezTo>
                    <a:pt x="3" y="3"/>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3" name="Freeform 2673">
              <a:extLst>
                <a:ext uri="{FF2B5EF4-FFF2-40B4-BE49-F238E27FC236}">
                  <a16:creationId xmlns:a16="http://schemas.microsoft.com/office/drawing/2014/main" id="{6ADC3DF7-0E8A-D507-1009-0EB1E86F266E}"/>
                </a:ext>
              </a:extLst>
            </p:cNvPr>
            <p:cNvSpPr>
              <a:spLocks/>
            </p:cNvSpPr>
            <p:nvPr/>
          </p:nvSpPr>
          <p:spPr bwMode="auto">
            <a:xfrm>
              <a:off x="4560" y="2419"/>
              <a:ext cx="6" cy="9"/>
            </a:xfrm>
            <a:custGeom>
              <a:avLst/>
              <a:gdLst>
                <a:gd name="T0" fmla="*/ 0 w 3"/>
                <a:gd name="T1" fmla="*/ 0 h 4"/>
                <a:gd name="T2" fmla="*/ 24 w 3"/>
                <a:gd name="T3" fmla="*/ 45 h 4"/>
                <a:gd name="T4" fmla="*/ 24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1" y="3"/>
                    <a:pt x="3" y="4"/>
                  </a:cubicBezTo>
                  <a:cubicBezTo>
                    <a:pt x="3" y="3"/>
                    <a:pt x="3" y="2"/>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4" name="Freeform 2674">
              <a:extLst>
                <a:ext uri="{FF2B5EF4-FFF2-40B4-BE49-F238E27FC236}">
                  <a16:creationId xmlns:a16="http://schemas.microsoft.com/office/drawing/2014/main" id="{110211EF-AF25-B8EE-ACE0-7A8E9D44565B}"/>
                </a:ext>
              </a:extLst>
            </p:cNvPr>
            <p:cNvSpPr>
              <a:spLocks/>
            </p:cNvSpPr>
            <p:nvPr/>
          </p:nvSpPr>
          <p:spPr bwMode="auto">
            <a:xfrm>
              <a:off x="4519" y="2340"/>
              <a:ext cx="4" cy="7"/>
            </a:xfrm>
            <a:custGeom>
              <a:avLst/>
              <a:gdLst>
                <a:gd name="T0" fmla="*/ 0 w 2"/>
                <a:gd name="T1" fmla="*/ 12 h 3"/>
                <a:gd name="T2" fmla="*/ 8 w 2"/>
                <a:gd name="T3" fmla="*/ 37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2"/>
                    <a:pt x="0" y="3"/>
                    <a:pt x="1" y="3"/>
                  </a:cubicBezTo>
                  <a:cubicBezTo>
                    <a:pt x="2" y="2"/>
                    <a:pt x="2"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5" name="Freeform 2675">
              <a:extLst>
                <a:ext uri="{FF2B5EF4-FFF2-40B4-BE49-F238E27FC236}">
                  <a16:creationId xmlns:a16="http://schemas.microsoft.com/office/drawing/2014/main" id="{79583C51-0D03-4374-18FA-068B7E240ABA}"/>
                </a:ext>
              </a:extLst>
            </p:cNvPr>
            <p:cNvSpPr>
              <a:spLocks/>
            </p:cNvSpPr>
            <p:nvPr/>
          </p:nvSpPr>
          <p:spPr bwMode="auto">
            <a:xfrm>
              <a:off x="4632" y="2561"/>
              <a:ext cx="6" cy="7"/>
            </a:xfrm>
            <a:custGeom>
              <a:avLst/>
              <a:gdLst>
                <a:gd name="T0" fmla="*/ 0 w 3"/>
                <a:gd name="T1" fmla="*/ 12 h 3"/>
                <a:gd name="T2" fmla="*/ 8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1"/>
                  </a:moveTo>
                  <a:cubicBezTo>
                    <a:pt x="0" y="2"/>
                    <a:pt x="0" y="3"/>
                    <a:pt x="1" y="3"/>
                  </a:cubicBezTo>
                  <a:cubicBezTo>
                    <a:pt x="3" y="2"/>
                    <a:pt x="3"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6" name="Freeform 2676">
              <a:extLst>
                <a:ext uri="{FF2B5EF4-FFF2-40B4-BE49-F238E27FC236}">
                  <a16:creationId xmlns:a16="http://schemas.microsoft.com/office/drawing/2014/main" id="{313346EC-3029-0A24-DB08-97C8BA2AFD5F}"/>
                </a:ext>
              </a:extLst>
            </p:cNvPr>
            <p:cNvSpPr>
              <a:spLocks/>
            </p:cNvSpPr>
            <p:nvPr/>
          </p:nvSpPr>
          <p:spPr bwMode="auto">
            <a:xfrm>
              <a:off x="4650" y="2568"/>
              <a:ext cx="10" cy="15"/>
            </a:xfrm>
            <a:custGeom>
              <a:avLst/>
              <a:gdLst>
                <a:gd name="T0" fmla="*/ 8 w 5"/>
                <a:gd name="T1" fmla="*/ 0 h 7"/>
                <a:gd name="T2" fmla="*/ 24 w 5"/>
                <a:gd name="T3" fmla="*/ 69 h 7"/>
                <a:gd name="T4" fmla="*/ 24 w 5"/>
                <a:gd name="T5" fmla="*/ 9 h 7"/>
                <a:gd name="T6" fmla="*/ 0 60000 65536"/>
                <a:gd name="T7" fmla="*/ 0 60000 65536"/>
                <a:gd name="T8" fmla="*/ 0 60000 65536"/>
              </a:gdLst>
              <a:ahLst/>
              <a:cxnLst>
                <a:cxn ang="T6">
                  <a:pos x="T0" y="T1"/>
                </a:cxn>
                <a:cxn ang="T7">
                  <a:pos x="T2" y="T3"/>
                </a:cxn>
                <a:cxn ang="T8">
                  <a:pos x="T4" y="T5"/>
                </a:cxn>
              </a:cxnLst>
              <a:rect l="0" t="0" r="r" b="b"/>
              <a:pathLst>
                <a:path w="5" h="7">
                  <a:moveTo>
                    <a:pt x="1" y="0"/>
                  </a:moveTo>
                  <a:cubicBezTo>
                    <a:pt x="0" y="3"/>
                    <a:pt x="1" y="6"/>
                    <a:pt x="3" y="7"/>
                  </a:cubicBezTo>
                  <a:cubicBezTo>
                    <a:pt x="5" y="5"/>
                    <a:pt x="5" y="3"/>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7" name="Freeform 2677">
              <a:extLst>
                <a:ext uri="{FF2B5EF4-FFF2-40B4-BE49-F238E27FC236}">
                  <a16:creationId xmlns:a16="http://schemas.microsoft.com/office/drawing/2014/main" id="{0DACAD16-0358-8901-91FD-8D1836B3E955}"/>
                </a:ext>
              </a:extLst>
            </p:cNvPr>
            <p:cNvSpPr>
              <a:spLocks/>
            </p:cNvSpPr>
            <p:nvPr/>
          </p:nvSpPr>
          <p:spPr bwMode="auto">
            <a:xfrm>
              <a:off x="4667" y="2557"/>
              <a:ext cx="6" cy="6"/>
            </a:xfrm>
            <a:custGeom>
              <a:avLst/>
              <a:gdLst>
                <a:gd name="T0" fmla="*/ 0 w 3"/>
                <a:gd name="T1" fmla="*/ 0 h 3"/>
                <a:gd name="T2" fmla="*/ 8 w 3"/>
                <a:gd name="T3" fmla="*/ 24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0" y="3"/>
                    <a:pt x="1" y="3"/>
                  </a:cubicBezTo>
                  <a:cubicBezTo>
                    <a:pt x="3" y="2"/>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8" name="Freeform 2678">
              <a:extLst>
                <a:ext uri="{FF2B5EF4-FFF2-40B4-BE49-F238E27FC236}">
                  <a16:creationId xmlns:a16="http://schemas.microsoft.com/office/drawing/2014/main" id="{9C2165DF-8ACC-3C65-9EFD-D160D9F0AB09}"/>
                </a:ext>
              </a:extLst>
            </p:cNvPr>
            <p:cNvSpPr>
              <a:spLocks/>
            </p:cNvSpPr>
            <p:nvPr/>
          </p:nvSpPr>
          <p:spPr bwMode="auto">
            <a:xfrm>
              <a:off x="4658" y="2519"/>
              <a:ext cx="15" cy="16"/>
            </a:xfrm>
            <a:custGeom>
              <a:avLst/>
              <a:gdLst>
                <a:gd name="T0" fmla="*/ 41 w 7"/>
                <a:gd name="T1" fmla="*/ 11 h 7"/>
                <a:gd name="T2" fmla="*/ 9 w 7"/>
                <a:gd name="T3" fmla="*/ 48 h 7"/>
                <a:gd name="T4" fmla="*/ 60 w 7"/>
                <a:gd name="T5" fmla="*/ 25 h 7"/>
                <a:gd name="T6" fmla="*/ 0 60000 65536"/>
                <a:gd name="T7" fmla="*/ 0 60000 65536"/>
                <a:gd name="T8" fmla="*/ 0 60000 65536"/>
              </a:gdLst>
              <a:ahLst/>
              <a:cxnLst>
                <a:cxn ang="T6">
                  <a:pos x="T0" y="T1"/>
                </a:cxn>
                <a:cxn ang="T7">
                  <a:pos x="T2" y="T3"/>
                </a:cxn>
                <a:cxn ang="T8">
                  <a:pos x="T4" y="T5"/>
                </a:cxn>
              </a:cxnLst>
              <a:rect l="0" t="0" r="r" b="b"/>
              <a:pathLst>
                <a:path w="7" h="7">
                  <a:moveTo>
                    <a:pt x="4" y="1"/>
                  </a:moveTo>
                  <a:cubicBezTo>
                    <a:pt x="2" y="0"/>
                    <a:pt x="0" y="2"/>
                    <a:pt x="1" y="4"/>
                  </a:cubicBezTo>
                  <a:cubicBezTo>
                    <a:pt x="3" y="7"/>
                    <a:pt x="7" y="5"/>
                    <a:pt x="6"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89" name="Freeform 2679">
              <a:extLst>
                <a:ext uri="{FF2B5EF4-FFF2-40B4-BE49-F238E27FC236}">
                  <a16:creationId xmlns:a16="http://schemas.microsoft.com/office/drawing/2014/main" id="{D66C8AA0-373B-9FD8-7A71-2074D14CE794}"/>
                </a:ext>
              </a:extLst>
            </p:cNvPr>
            <p:cNvSpPr>
              <a:spLocks/>
            </p:cNvSpPr>
            <p:nvPr/>
          </p:nvSpPr>
          <p:spPr bwMode="auto">
            <a:xfrm>
              <a:off x="4623" y="2513"/>
              <a:ext cx="9" cy="9"/>
            </a:xfrm>
            <a:custGeom>
              <a:avLst/>
              <a:gdLst>
                <a:gd name="T0" fmla="*/ 25 w 4"/>
                <a:gd name="T1" fmla="*/ 0 h 4"/>
                <a:gd name="T2" fmla="*/ 0 w 4"/>
                <a:gd name="T3" fmla="*/ 25 h 4"/>
                <a:gd name="T4" fmla="*/ 25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1" y="1"/>
                    <a:pt x="1" y="1"/>
                    <a:pt x="0" y="2"/>
                  </a:cubicBezTo>
                  <a:cubicBezTo>
                    <a:pt x="2" y="4"/>
                    <a:pt x="4"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0" name="Freeform 2680">
              <a:extLst>
                <a:ext uri="{FF2B5EF4-FFF2-40B4-BE49-F238E27FC236}">
                  <a16:creationId xmlns:a16="http://schemas.microsoft.com/office/drawing/2014/main" id="{01282307-CE7B-5CBB-7555-39AFB837BCCE}"/>
                </a:ext>
              </a:extLst>
            </p:cNvPr>
            <p:cNvSpPr>
              <a:spLocks/>
            </p:cNvSpPr>
            <p:nvPr/>
          </p:nvSpPr>
          <p:spPr bwMode="auto">
            <a:xfrm>
              <a:off x="4603" y="2509"/>
              <a:ext cx="8" cy="8"/>
            </a:xfrm>
            <a:custGeom>
              <a:avLst/>
              <a:gdLst>
                <a:gd name="T0" fmla="*/ 8 w 4"/>
                <a:gd name="T1" fmla="*/ 8 h 4"/>
                <a:gd name="T2" fmla="*/ 8 w 4"/>
                <a:gd name="T3" fmla="*/ 32 h 4"/>
                <a:gd name="T4" fmla="*/ 32 w 4"/>
                <a:gd name="T5" fmla="*/ 8 h 4"/>
                <a:gd name="T6" fmla="*/ 8 w 4"/>
                <a:gd name="T7" fmla="*/ 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1"/>
                  </a:moveTo>
                  <a:cubicBezTo>
                    <a:pt x="0" y="2"/>
                    <a:pt x="0" y="3"/>
                    <a:pt x="1" y="4"/>
                  </a:cubicBezTo>
                  <a:cubicBezTo>
                    <a:pt x="3" y="4"/>
                    <a:pt x="4" y="3"/>
                    <a:pt x="4" y="1"/>
                  </a:cubicBezTo>
                  <a:cubicBezTo>
                    <a:pt x="3" y="1"/>
                    <a:pt x="3" y="0"/>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1" name="Freeform 2681">
              <a:extLst>
                <a:ext uri="{FF2B5EF4-FFF2-40B4-BE49-F238E27FC236}">
                  <a16:creationId xmlns:a16="http://schemas.microsoft.com/office/drawing/2014/main" id="{5402CE7A-D2BD-CC0D-F51D-D05410CF712E}"/>
                </a:ext>
              </a:extLst>
            </p:cNvPr>
            <p:cNvSpPr>
              <a:spLocks/>
            </p:cNvSpPr>
            <p:nvPr/>
          </p:nvSpPr>
          <p:spPr bwMode="auto">
            <a:xfrm>
              <a:off x="4664" y="2627"/>
              <a:ext cx="7" cy="4"/>
            </a:xfrm>
            <a:custGeom>
              <a:avLst/>
              <a:gdLst>
                <a:gd name="T0" fmla="*/ 0 w 3"/>
                <a:gd name="T1" fmla="*/ 0 h 2"/>
                <a:gd name="T2" fmla="*/ 28 w 3"/>
                <a:gd name="T3" fmla="*/ 16 h 2"/>
                <a:gd name="T4" fmla="*/ 12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1" y="2"/>
                    <a:pt x="2" y="2"/>
                  </a:cubicBezTo>
                  <a:cubicBezTo>
                    <a:pt x="3" y="1"/>
                    <a:pt x="2"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2" name="Freeform 2682">
              <a:extLst>
                <a:ext uri="{FF2B5EF4-FFF2-40B4-BE49-F238E27FC236}">
                  <a16:creationId xmlns:a16="http://schemas.microsoft.com/office/drawing/2014/main" id="{A1525ED3-2637-A181-4ECA-C90C97571CEF}"/>
                </a:ext>
              </a:extLst>
            </p:cNvPr>
            <p:cNvSpPr>
              <a:spLocks/>
            </p:cNvSpPr>
            <p:nvPr/>
          </p:nvSpPr>
          <p:spPr bwMode="auto">
            <a:xfrm>
              <a:off x="4687" y="2622"/>
              <a:ext cx="10" cy="13"/>
            </a:xfrm>
            <a:custGeom>
              <a:avLst/>
              <a:gdLst>
                <a:gd name="T0" fmla="*/ 8 w 5"/>
                <a:gd name="T1" fmla="*/ 0 h 6"/>
                <a:gd name="T2" fmla="*/ 16 w 5"/>
                <a:gd name="T3" fmla="*/ 61 h 6"/>
                <a:gd name="T4" fmla="*/ 32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1" y="0"/>
                  </a:moveTo>
                  <a:cubicBezTo>
                    <a:pt x="0" y="3"/>
                    <a:pt x="0" y="4"/>
                    <a:pt x="2" y="6"/>
                  </a:cubicBezTo>
                  <a:cubicBezTo>
                    <a:pt x="3" y="5"/>
                    <a:pt x="5" y="3"/>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3" name="Freeform 2683">
              <a:extLst>
                <a:ext uri="{FF2B5EF4-FFF2-40B4-BE49-F238E27FC236}">
                  <a16:creationId xmlns:a16="http://schemas.microsoft.com/office/drawing/2014/main" id="{9556F5F1-3050-3354-4FA7-ADCCBC2546A7}"/>
                </a:ext>
              </a:extLst>
            </p:cNvPr>
            <p:cNvSpPr>
              <a:spLocks/>
            </p:cNvSpPr>
            <p:nvPr/>
          </p:nvSpPr>
          <p:spPr bwMode="auto">
            <a:xfrm>
              <a:off x="4695" y="2579"/>
              <a:ext cx="6" cy="10"/>
            </a:xfrm>
            <a:custGeom>
              <a:avLst/>
              <a:gdLst>
                <a:gd name="T0" fmla="*/ 8 w 3"/>
                <a:gd name="T1" fmla="*/ 0 h 5"/>
                <a:gd name="T2" fmla="*/ 16 w 3"/>
                <a:gd name="T3" fmla="*/ 40 h 5"/>
                <a:gd name="T4" fmla="*/ 8 w 3"/>
                <a:gd name="T5" fmla="*/ 8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1" y="4"/>
                    <a:pt x="2" y="5"/>
                  </a:cubicBezTo>
                  <a:cubicBezTo>
                    <a:pt x="3" y="4"/>
                    <a:pt x="3" y="2"/>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4" name="Freeform 2684">
              <a:extLst>
                <a:ext uri="{FF2B5EF4-FFF2-40B4-BE49-F238E27FC236}">
                  <a16:creationId xmlns:a16="http://schemas.microsoft.com/office/drawing/2014/main" id="{F82B1BE7-7B6B-098B-4868-0DCBF91BA524}"/>
                </a:ext>
              </a:extLst>
            </p:cNvPr>
            <p:cNvSpPr>
              <a:spLocks/>
            </p:cNvSpPr>
            <p:nvPr/>
          </p:nvSpPr>
          <p:spPr bwMode="auto">
            <a:xfrm>
              <a:off x="4722" y="2605"/>
              <a:ext cx="6" cy="8"/>
            </a:xfrm>
            <a:custGeom>
              <a:avLst/>
              <a:gdLst>
                <a:gd name="T0" fmla="*/ 24 w 3"/>
                <a:gd name="T1" fmla="*/ 0 h 4"/>
                <a:gd name="T2" fmla="*/ 8 w 3"/>
                <a:gd name="T3" fmla="*/ 32 h 4"/>
                <a:gd name="T4" fmla="*/ 16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3" y="0"/>
                  </a:moveTo>
                  <a:cubicBezTo>
                    <a:pt x="1" y="0"/>
                    <a:pt x="0" y="2"/>
                    <a:pt x="1" y="4"/>
                  </a:cubicBezTo>
                  <a:cubicBezTo>
                    <a:pt x="3" y="4"/>
                    <a:pt x="3"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5" name="Freeform 2685">
              <a:extLst>
                <a:ext uri="{FF2B5EF4-FFF2-40B4-BE49-F238E27FC236}">
                  <a16:creationId xmlns:a16="http://schemas.microsoft.com/office/drawing/2014/main" id="{95A26574-DC9C-CF4E-A639-100AA337AD22}"/>
                </a:ext>
              </a:extLst>
            </p:cNvPr>
            <p:cNvSpPr>
              <a:spLocks/>
            </p:cNvSpPr>
            <p:nvPr/>
          </p:nvSpPr>
          <p:spPr bwMode="auto">
            <a:xfrm>
              <a:off x="4765" y="2692"/>
              <a:ext cx="8" cy="9"/>
            </a:xfrm>
            <a:custGeom>
              <a:avLst/>
              <a:gdLst>
                <a:gd name="T0" fmla="*/ 8 w 4"/>
                <a:gd name="T1" fmla="*/ 0 h 4"/>
                <a:gd name="T2" fmla="*/ 16 w 4"/>
                <a:gd name="T3" fmla="*/ 45 h 4"/>
                <a:gd name="T4" fmla="*/ 32 w 4"/>
                <a:gd name="T5" fmla="*/ 25 h 4"/>
                <a:gd name="T6" fmla="*/ 16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0"/>
                  </a:moveTo>
                  <a:cubicBezTo>
                    <a:pt x="0" y="2"/>
                    <a:pt x="0" y="3"/>
                    <a:pt x="2" y="4"/>
                  </a:cubicBezTo>
                  <a:cubicBezTo>
                    <a:pt x="3" y="4"/>
                    <a:pt x="4" y="3"/>
                    <a:pt x="4" y="2"/>
                  </a:cubicBezTo>
                  <a:cubicBezTo>
                    <a:pt x="3" y="1"/>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6" name="Freeform 2686">
              <a:extLst>
                <a:ext uri="{FF2B5EF4-FFF2-40B4-BE49-F238E27FC236}">
                  <a16:creationId xmlns:a16="http://schemas.microsoft.com/office/drawing/2014/main" id="{370F1A8F-2374-5A25-183F-0FA8429F401B}"/>
                </a:ext>
              </a:extLst>
            </p:cNvPr>
            <p:cNvSpPr>
              <a:spLocks/>
            </p:cNvSpPr>
            <p:nvPr/>
          </p:nvSpPr>
          <p:spPr bwMode="auto">
            <a:xfrm>
              <a:off x="4751" y="2646"/>
              <a:ext cx="4" cy="7"/>
            </a:xfrm>
            <a:custGeom>
              <a:avLst/>
              <a:gdLst>
                <a:gd name="T0" fmla="*/ 8 w 2"/>
                <a:gd name="T1" fmla="*/ 0 h 3"/>
                <a:gd name="T2" fmla="*/ 16 w 2"/>
                <a:gd name="T3" fmla="*/ 37 h 3"/>
                <a:gd name="T4" fmla="*/ 16 w 2"/>
                <a:gd name="T5" fmla="*/ 12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1" y="2"/>
                    <a:pt x="0" y="2"/>
                    <a:pt x="2" y="3"/>
                  </a:cubicBezTo>
                  <a:cubicBezTo>
                    <a:pt x="2" y="3"/>
                    <a:pt x="2"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7" name="Freeform 2687">
              <a:extLst>
                <a:ext uri="{FF2B5EF4-FFF2-40B4-BE49-F238E27FC236}">
                  <a16:creationId xmlns:a16="http://schemas.microsoft.com/office/drawing/2014/main" id="{4A93C2D1-C1AD-3D07-219F-DBBE2FD99A73}"/>
                </a:ext>
              </a:extLst>
            </p:cNvPr>
            <p:cNvSpPr>
              <a:spLocks/>
            </p:cNvSpPr>
            <p:nvPr/>
          </p:nvSpPr>
          <p:spPr bwMode="auto">
            <a:xfrm>
              <a:off x="4708" y="2557"/>
              <a:ext cx="4" cy="6"/>
            </a:xfrm>
            <a:custGeom>
              <a:avLst/>
              <a:gdLst>
                <a:gd name="T0" fmla="*/ 0 w 2"/>
                <a:gd name="T1" fmla="*/ 0 h 3"/>
                <a:gd name="T2" fmla="*/ 8 w 2"/>
                <a:gd name="T3" fmla="*/ 24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0" y="2"/>
                    <a:pt x="1" y="3"/>
                  </a:cubicBezTo>
                  <a:cubicBezTo>
                    <a:pt x="2" y="2"/>
                    <a:pt x="2"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8" name="Freeform 2688">
              <a:extLst>
                <a:ext uri="{FF2B5EF4-FFF2-40B4-BE49-F238E27FC236}">
                  <a16:creationId xmlns:a16="http://schemas.microsoft.com/office/drawing/2014/main" id="{3BEA2D92-2EF2-FBED-DB6A-5D9B7DD751D7}"/>
                </a:ext>
              </a:extLst>
            </p:cNvPr>
            <p:cNvSpPr>
              <a:spLocks/>
            </p:cNvSpPr>
            <p:nvPr/>
          </p:nvSpPr>
          <p:spPr bwMode="auto">
            <a:xfrm>
              <a:off x="4722" y="2677"/>
              <a:ext cx="33" cy="20"/>
            </a:xfrm>
            <a:custGeom>
              <a:avLst/>
              <a:gdLst>
                <a:gd name="T0" fmla="*/ 52 w 16"/>
                <a:gd name="T1" fmla="*/ 0 h 9"/>
                <a:gd name="T2" fmla="*/ 72 w 16"/>
                <a:gd name="T3" fmla="*/ 9 h 9"/>
                <a:gd name="T4" fmla="*/ 0 60000 65536"/>
                <a:gd name="T5" fmla="*/ 0 60000 65536"/>
              </a:gdLst>
              <a:ahLst/>
              <a:cxnLst>
                <a:cxn ang="T4">
                  <a:pos x="T0" y="T1"/>
                </a:cxn>
                <a:cxn ang="T5">
                  <a:pos x="T2" y="T3"/>
                </a:cxn>
              </a:cxnLst>
              <a:rect l="0" t="0" r="r" b="b"/>
              <a:pathLst>
                <a:path w="16" h="9">
                  <a:moveTo>
                    <a:pt x="6" y="0"/>
                  </a:moveTo>
                  <a:cubicBezTo>
                    <a:pt x="0" y="9"/>
                    <a:pt x="16" y="4"/>
                    <a:pt x="8"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699" name="Freeform 2689">
              <a:extLst>
                <a:ext uri="{FF2B5EF4-FFF2-40B4-BE49-F238E27FC236}">
                  <a16:creationId xmlns:a16="http://schemas.microsoft.com/office/drawing/2014/main" id="{95ED98BC-46F8-857E-F3DB-9187790EA1A0}"/>
                </a:ext>
              </a:extLst>
            </p:cNvPr>
            <p:cNvSpPr>
              <a:spLocks/>
            </p:cNvSpPr>
            <p:nvPr/>
          </p:nvSpPr>
          <p:spPr bwMode="auto">
            <a:xfrm>
              <a:off x="4736" y="2736"/>
              <a:ext cx="8" cy="9"/>
            </a:xfrm>
            <a:custGeom>
              <a:avLst/>
              <a:gdLst>
                <a:gd name="T0" fmla="*/ 16 w 4"/>
                <a:gd name="T1" fmla="*/ 11 h 4"/>
                <a:gd name="T2" fmla="*/ 8 w 4"/>
                <a:gd name="T3" fmla="*/ 0 h 4"/>
                <a:gd name="T4" fmla="*/ 24 w 4"/>
                <a:gd name="T5" fmla="*/ 45 h 4"/>
                <a:gd name="T6" fmla="*/ 16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1"/>
                  </a:moveTo>
                  <a:cubicBezTo>
                    <a:pt x="2" y="0"/>
                    <a:pt x="1" y="0"/>
                    <a:pt x="1" y="0"/>
                  </a:cubicBezTo>
                  <a:cubicBezTo>
                    <a:pt x="0" y="2"/>
                    <a:pt x="1" y="4"/>
                    <a:pt x="3" y="4"/>
                  </a:cubicBezTo>
                  <a:cubicBezTo>
                    <a:pt x="4" y="3"/>
                    <a:pt x="4"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0" name="Freeform 2690">
              <a:extLst>
                <a:ext uri="{FF2B5EF4-FFF2-40B4-BE49-F238E27FC236}">
                  <a16:creationId xmlns:a16="http://schemas.microsoft.com/office/drawing/2014/main" id="{AE89176E-B528-1589-31EB-5E52B9670C9F}"/>
                </a:ext>
              </a:extLst>
            </p:cNvPr>
            <p:cNvSpPr>
              <a:spLocks/>
            </p:cNvSpPr>
            <p:nvPr/>
          </p:nvSpPr>
          <p:spPr bwMode="auto">
            <a:xfrm>
              <a:off x="4763" y="2732"/>
              <a:ext cx="6" cy="8"/>
            </a:xfrm>
            <a:custGeom>
              <a:avLst/>
              <a:gdLst>
                <a:gd name="T0" fmla="*/ 8 w 3"/>
                <a:gd name="T1" fmla="*/ 0 h 4"/>
                <a:gd name="T2" fmla="*/ 16 w 3"/>
                <a:gd name="T3" fmla="*/ 32 h 4"/>
                <a:gd name="T4" fmla="*/ 24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0" y="3"/>
                    <a:pt x="2" y="4"/>
                  </a:cubicBezTo>
                  <a:cubicBezTo>
                    <a:pt x="3" y="3"/>
                    <a:pt x="3"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1" name="Freeform 2691">
              <a:extLst>
                <a:ext uri="{FF2B5EF4-FFF2-40B4-BE49-F238E27FC236}">
                  <a16:creationId xmlns:a16="http://schemas.microsoft.com/office/drawing/2014/main" id="{EEE4D829-CCC5-BA8F-F76B-19C41AFBA9E1}"/>
                </a:ext>
              </a:extLst>
            </p:cNvPr>
            <p:cNvSpPr>
              <a:spLocks/>
            </p:cNvSpPr>
            <p:nvPr/>
          </p:nvSpPr>
          <p:spPr bwMode="auto">
            <a:xfrm>
              <a:off x="4708" y="2697"/>
              <a:ext cx="8" cy="8"/>
            </a:xfrm>
            <a:custGeom>
              <a:avLst/>
              <a:gdLst>
                <a:gd name="T0" fmla="*/ 8 w 4"/>
                <a:gd name="T1" fmla="*/ 0 h 4"/>
                <a:gd name="T2" fmla="*/ 8 w 4"/>
                <a:gd name="T3" fmla="*/ 32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1"/>
                    <a:pt x="0" y="3"/>
                    <a:pt x="1" y="4"/>
                  </a:cubicBezTo>
                  <a:cubicBezTo>
                    <a:pt x="4" y="3"/>
                    <a:pt x="4"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2" name="Freeform 2692">
              <a:extLst>
                <a:ext uri="{FF2B5EF4-FFF2-40B4-BE49-F238E27FC236}">
                  <a16:creationId xmlns:a16="http://schemas.microsoft.com/office/drawing/2014/main" id="{B711FD5D-989E-21CD-2ED3-E59C5DA2B3B8}"/>
                </a:ext>
              </a:extLst>
            </p:cNvPr>
            <p:cNvSpPr>
              <a:spLocks/>
            </p:cNvSpPr>
            <p:nvPr/>
          </p:nvSpPr>
          <p:spPr bwMode="auto">
            <a:xfrm>
              <a:off x="4753" y="2788"/>
              <a:ext cx="6" cy="9"/>
            </a:xfrm>
            <a:custGeom>
              <a:avLst/>
              <a:gdLst>
                <a:gd name="T0" fmla="*/ 0 w 3"/>
                <a:gd name="T1" fmla="*/ 0 h 4"/>
                <a:gd name="T2" fmla="*/ 8 w 3"/>
                <a:gd name="T3" fmla="*/ 45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1" y="4"/>
                  </a:cubicBezTo>
                  <a:cubicBezTo>
                    <a:pt x="3" y="2"/>
                    <a:pt x="2" y="1"/>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3" name="Freeform 2693">
              <a:extLst>
                <a:ext uri="{FF2B5EF4-FFF2-40B4-BE49-F238E27FC236}">
                  <a16:creationId xmlns:a16="http://schemas.microsoft.com/office/drawing/2014/main" id="{4738DEF2-3CD6-529A-4EC3-59621F84246D}"/>
                </a:ext>
              </a:extLst>
            </p:cNvPr>
            <p:cNvSpPr>
              <a:spLocks/>
            </p:cNvSpPr>
            <p:nvPr/>
          </p:nvSpPr>
          <p:spPr bwMode="auto">
            <a:xfrm>
              <a:off x="4781" y="2797"/>
              <a:ext cx="8" cy="11"/>
            </a:xfrm>
            <a:custGeom>
              <a:avLst/>
              <a:gdLst>
                <a:gd name="T0" fmla="*/ 16 w 4"/>
                <a:gd name="T1" fmla="*/ 0 h 5"/>
                <a:gd name="T2" fmla="*/ 16 w 4"/>
                <a:gd name="T3" fmla="*/ 53 h 5"/>
                <a:gd name="T4" fmla="*/ 16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3"/>
                    <a:pt x="2" y="5"/>
                  </a:cubicBezTo>
                  <a:cubicBezTo>
                    <a:pt x="4" y="4"/>
                    <a:pt x="4"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4" name="Freeform 2694">
              <a:extLst>
                <a:ext uri="{FF2B5EF4-FFF2-40B4-BE49-F238E27FC236}">
                  <a16:creationId xmlns:a16="http://schemas.microsoft.com/office/drawing/2014/main" id="{6BA20105-1940-5889-A0E6-D8C6052409E9}"/>
                </a:ext>
              </a:extLst>
            </p:cNvPr>
            <p:cNvSpPr>
              <a:spLocks/>
            </p:cNvSpPr>
            <p:nvPr/>
          </p:nvSpPr>
          <p:spPr bwMode="auto">
            <a:xfrm>
              <a:off x="4806" y="2823"/>
              <a:ext cx="8" cy="9"/>
            </a:xfrm>
            <a:custGeom>
              <a:avLst/>
              <a:gdLst>
                <a:gd name="T0" fmla="*/ 16 w 4"/>
                <a:gd name="T1" fmla="*/ 0 h 4"/>
                <a:gd name="T2" fmla="*/ 8 w 4"/>
                <a:gd name="T3" fmla="*/ 45 h 4"/>
                <a:gd name="T4" fmla="*/ 24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1" y="1"/>
                    <a:pt x="0" y="3"/>
                    <a:pt x="1" y="4"/>
                  </a:cubicBezTo>
                  <a:cubicBezTo>
                    <a:pt x="3" y="4"/>
                    <a:pt x="4" y="2"/>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5" name="Freeform 2695">
              <a:extLst>
                <a:ext uri="{FF2B5EF4-FFF2-40B4-BE49-F238E27FC236}">
                  <a16:creationId xmlns:a16="http://schemas.microsoft.com/office/drawing/2014/main" id="{369257D7-1884-68B1-563A-261A3A0F56C6}"/>
                </a:ext>
              </a:extLst>
            </p:cNvPr>
            <p:cNvSpPr>
              <a:spLocks/>
            </p:cNvSpPr>
            <p:nvPr/>
          </p:nvSpPr>
          <p:spPr bwMode="auto">
            <a:xfrm>
              <a:off x="4808" y="2784"/>
              <a:ext cx="12" cy="13"/>
            </a:xfrm>
            <a:custGeom>
              <a:avLst/>
              <a:gdLst>
                <a:gd name="T0" fmla="*/ 24 w 6"/>
                <a:gd name="T1" fmla="*/ 0 h 6"/>
                <a:gd name="T2" fmla="*/ 24 w 6"/>
                <a:gd name="T3" fmla="*/ 61 h 6"/>
                <a:gd name="T4" fmla="*/ 32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3" y="0"/>
                  </a:moveTo>
                  <a:cubicBezTo>
                    <a:pt x="0" y="0"/>
                    <a:pt x="0" y="5"/>
                    <a:pt x="3" y="6"/>
                  </a:cubicBezTo>
                  <a:cubicBezTo>
                    <a:pt x="6" y="6"/>
                    <a:pt x="6" y="2"/>
                    <a:pt x="4"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6" name="Freeform 2696">
              <a:extLst>
                <a:ext uri="{FF2B5EF4-FFF2-40B4-BE49-F238E27FC236}">
                  <a16:creationId xmlns:a16="http://schemas.microsoft.com/office/drawing/2014/main" id="{C446BC27-B873-DCC6-C5DD-28B1CD6F8BA7}"/>
                </a:ext>
              </a:extLst>
            </p:cNvPr>
            <p:cNvSpPr>
              <a:spLocks/>
            </p:cNvSpPr>
            <p:nvPr/>
          </p:nvSpPr>
          <p:spPr bwMode="auto">
            <a:xfrm>
              <a:off x="4810" y="2749"/>
              <a:ext cx="6" cy="4"/>
            </a:xfrm>
            <a:custGeom>
              <a:avLst/>
              <a:gdLst>
                <a:gd name="T0" fmla="*/ 0 w 3"/>
                <a:gd name="T1" fmla="*/ 0 h 2"/>
                <a:gd name="T2" fmla="*/ 16 w 3"/>
                <a:gd name="T3" fmla="*/ 16 h 2"/>
                <a:gd name="T4" fmla="*/ 16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0"/>
                  </a:moveTo>
                  <a:cubicBezTo>
                    <a:pt x="1" y="1"/>
                    <a:pt x="1" y="2"/>
                    <a:pt x="2" y="2"/>
                  </a:cubicBezTo>
                  <a:cubicBezTo>
                    <a:pt x="3" y="1"/>
                    <a:pt x="2" y="0"/>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7" name="Freeform 2697">
              <a:extLst>
                <a:ext uri="{FF2B5EF4-FFF2-40B4-BE49-F238E27FC236}">
                  <a16:creationId xmlns:a16="http://schemas.microsoft.com/office/drawing/2014/main" id="{83E248C3-6A92-056E-9520-2EC4004B648D}"/>
                </a:ext>
              </a:extLst>
            </p:cNvPr>
            <p:cNvSpPr>
              <a:spLocks/>
            </p:cNvSpPr>
            <p:nvPr/>
          </p:nvSpPr>
          <p:spPr bwMode="auto">
            <a:xfrm>
              <a:off x="4841" y="2843"/>
              <a:ext cx="14" cy="13"/>
            </a:xfrm>
            <a:custGeom>
              <a:avLst/>
              <a:gdLst>
                <a:gd name="T0" fmla="*/ 32 w 7"/>
                <a:gd name="T1" fmla="*/ 0 h 6"/>
                <a:gd name="T2" fmla="*/ 40 w 7"/>
                <a:gd name="T3" fmla="*/ 9 h 6"/>
                <a:gd name="T4" fmla="*/ 0 60000 65536"/>
                <a:gd name="T5" fmla="*/ 0 60000 65536"/>
              </a:gdLst>
              <a:ahLst/>
              <a:cxnLst>
                <a:cxn ang="T4">
                  <a:pos x="T0" y="T1"/>
                </a:cxn>
                <a:cxn ang="T5">
                  <a:pos x="T2" y="T3"/>
                </a:cxn>
              </a:cxnLst>
              <a:rect l="0" t="0" r="r" b="b"/>
              <a:pathLst>
                <a:path w="7" h="6">
                  <a:moveTo>
                    <a:pt x="4" y="0"/>
                  </a:moveTo>
                  <a:cubicBezTo>
                    <a:pt x="0" y="3"/>
                    <a:pt x="7" y="6"/>
                    <a:pt x="5"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8" name="Freeform 2698">
              <a:extLst>
                <a:ext uri="{FF2B5EF4-FFF2-40B4-BE49-F238E27FC236}">
                  <a16:creationId xmlns:a16="http://schemas.microsoft.com/office/drawing/2014/main" id="{FBD0369D-F4D8-2E9E-A481-E968745DAC5D}"/>
                </a:ext>
              </a:extLst>
            </p:cNvPr>
            <p:cNvSpPr>
              <a:spLocks/>
            </p:cNvSpPr>
            <p:nvPr/>
          </p:nvSpPr>
          <p:spPr bwMode="auto">
            <a:xfrm>
              <a:off x="4849" y="2819"/>
              <a:ext cx="6" cy="9"/>
            </a:xfrm>
            <a:custGeom>
              <a:avLst/>
              <a:gdLst>
                <a:gd name="T0" fmla="*/ 8 w 3"/>
                <a:gd name="T1" fmla="*/ 0 h 4"/>
                <a:gd name="T2" fmla="*/ 16 w 3"/>
                <a:gd name="T3" fmla="*/ 45 h 4"/>
                <a:gd name="T4" fmla="*/ 16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0" y="3"/>
                    <a:pt x="2" y="4"/>
                  </a:cubicBezTo>
                  <a:cubicBezTo>
                    <a:pt x="3" y="3"/>
                    <a:pt x="3" y="2"/>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09" name="Freeform 2699">
              <a:extLst>
                <a:ext uri="{FF2B5EF4-FFF2-40B4-BE49-F238E27FC236}">
                  <a16:creationId xmlns:a16="http://schemas.microsoft.com/office/drawing/2014/main" id="{9EADE04F-C250-2592-886A-464ABE82ED30}"/>
                </a:ext>
              </a:extLst>
            </p:cNvPr>
            <p:cNvSpPr>
              <a:spLocks/>
            </p:cNvSpPr>
            <p:nvPr/>
          </p:nvSpPr>
          <p:spPr bwMode="auto">
            <a:xfrm>
              <a:off x="4837" y="2869"/>
              <a:ext cx="8" cy="13"/>
            </a:xfrm>
            <a:custGeom>
              <a:avLst/>
              <a:gdLst>
                <a:gd name="T0" fmla="*/ 0 w 4"/>
                <a:gd name="T1" fmla="*/ 0 h 6"/>
                <a:gd name="T2" fmla="*/ 8 w 4"/>
                <a:gd name="T3" fmla="*/ 61 h 6"/>
                <a:gd name="T4" fmla="*/ 16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0"/>
                  </a:moveTo>
                  <a:cubicBezTo>
                    <a:pt x="0" y="2"/>
                    <a:pt x="0" y="5"/>
                    <a:pt x="1" y="6"/>
                  </a:cubicBezTo>
                  <a:cubicBezTo>
                    <a:pt x="3" y="5"/>
                    <a:pt x="4"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0" name="Freeform 2700">
              <a:extLst>
                <a:ext uri="{FF2B5EF4-FFF2-40B4-BE49-F238E27FC236}">
                  <a16:creationId xmlns:a16="http://schemas.microsoft.com/office/drawing/2014/main" id="{43A33D5F-8EEC-93AE-0D41-EAD60F0BFBC5}"/>
                </a:ext>
              </a:extLst>
            </p:cNvPr>
            <p:cNvSpPr>
              <a:spLocks/>
            </p:cNvSpPr>
            <p:nvPr/>
          </p:nvSpPr>
          <p:spPr bwMode="auto">
            <a:xfrm>
              <a:off x="4808" y="2869"/>
              <a:ext cx="8" cy="11"/>
            </a:xfrm>
            <a:custGeom>
              <a:avLst/>
              <a:gdLst>
                <a:gd name="T0" fmla="*/ 0 w 4"/>
                <a:gd name="T1" fmla="*/ 0 h 5"/>
                <a:gd name="T2" fmla="*/ 16 w 4"/>
                <a:gd name="T3" fmla="*/ 53 h 5"/>
                <a:gd name="T4" fmla="*/ 16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2"/>
                    <a:pt x="0" y="4"/>
                    <a:pt x="2" y="5"/>
                  </a:cubicBezTo>
                  <a:cubicBezTo>
                    <a:pt x="4" y="4"/>
                    <a:pt x="3" y="3"/>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1" name="Freeform 2701">
              <a:extLst>
                <a:ext uri="{FF2B5EF4-FFF2-40B4-BE49-F238E27FC236}">
                  <a16:creationId xmlns:a16="http://schemas.microsoft.com/office/drawing/2014/main" id="{77B91C9F-6A07-E91A-83A8-A26D960D1C08}"/>
                </a:ext>
              </a:extLst>
            </p:cNvPr>
            <p:cNvSpPr>
              <a:spLocks/>
            </p:cNvSpPr>
            <p:nvPr/>
          </p:nvSpPr>
          <p:spPr bwMode="auto">
            <a:xfrm>
              <a:off x="4779" y="2845"/>
              <a:ext cx="23" cy="20"/>
            </a:xfrm>
            <a:custGeom>
              <a:avLst/>
              <a:gdLst>
                <a:gd name="T0" fmla="*/ 27 w 11"/>
                <a:gd name="T1" fmla="*/ 9 h 9"/>
                <a:gd name="T2" fmla="*/ 44 w 11"/>
                <a:gd name="T3" fmla="*/ 0 h 9"/>
                <a:gd name="T4" fmla="*/ 0 60000 65536"/>
                <a:gd name="T5" fmla="*/ 0 60000 65536"/>
              </a:gdLst>
              <a:ahLst/>
              <a:cxnLst>
                <a:cxn ang="T4">
                  <a:pos x="T0" y="T1"/>
                </a:cxn>
                <a:cxn ang="T5">
                  <a:pos x="T2" y="T3"/>
                </a:cxn>
              </a:cxnLst>
              <a:rect l="0" t="0" r="r" b="b"/>
              <a:pathLst>
                <a:path w="11" h="9">
                  <a:moveTo>
                    <a:pt x="3" y="1"/>
                  </a:moveTo>
                  <a:cubicBezTo>
                    <a:pt x="0" y="9"/>
                    <a:pt x="11" y="1"/>
                    <a:pt x="5"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2" name="Freeform 2702">
              <a:extLst>
                <a:ext uri="{FF2B5EF4-FFF2-40B4-BE49-F238E27FC236}">
                  <a16:creationId xmlns:a16="http://schemas.microsoft.com/office/drawing/2014/main" id="{67FCD102-1F51-E258-03DB-5061804BC5FE}"/>
                </a:ext>
              </a:extLst>
            </p:cNvPr>
            <p:cNvSpPr>
              <a:spLocks/>
            </p:cNvSpPr>
            <p:nvPr/>
          </p:nvSpPr>
          <p:spPr bwMode="auto">
            <a:xfrm>
              <a:off x="4830" y="2933"/>
              <a:ext cx="5" cy="6"/>
            </a:xfrm>
            <a:custGeom>
              <a:avLst/>
              <a:gdLst>
                <a:gd name="T0" fmla="*/ 0 w 2"/>
                <a:gd name="T1" fmla="*/ 0 h 3"/>
                <a:gd name="T2" fmla="*/ 20 w 2"/>
                <a:gd name="T3" fmla="*/ 24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2"/>
                    <a:pt x="0" y="2"/>
                    <a:pt x="1" y="3"/>
                  </a:cubicBezTo>
                  <a:cubicBezTo>
                    <a:pt x="2" y="1"/>
                    <a:pt x="1" y="1"/>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3" name="Freeform 2703">
              <a:extLst>
                <a:ext uri="{FF2B5EF4-FFF2-40B4-BE49-F238E27FC236}">
                  <a16:creationId xmlns:a16="http://schemas.microsoft.com/office/drawing/2014/main" id="{22A1ABE4-B2AB-57B1-8A4E-63B081C67D3E}"/>
                </a:ext>
              </a:extLst>
            </p:cNvPr>
            <p:cNvSpPr>
              <a:spLocks/>
            </p:cNvSpPr>
            <p:nvPr/>
          </p:nvSpPr>
          <p:spPr bwMode="auto">
            <a:xfrm>
              <a:off x="4857" y="2944"/>
              <a:ext cx="14" cy="17"/>
            </a:xfrm>
            <a:custGeom>
              <a:avLst/>
              <a:gdLst>
                <a:gd name="T0" fmla="*/ 40 w 7"/>
                <a:gd name="T1" fmla="*/ 9 h 8"/>
                <a:gd name="T2" fmla="*/ 40 w 7"/>
                <a:gd name="T3" fmla="*/ 77 h 8"/>
                <a:gd name="T4" fmla="*/ 48 w 7"/>
                <a:gd name="T5" fmla="*/ 9 h 8"/>
                <a:gd name="T6" fmla="*/ 0 60000 65536"/>
                <a:gd name="T7" fmla="*/ 0 60000 65536"/>
                <a:gd name="T8" fmla="*/ 0 60000 65536"/>
              </a:gdLst>
              <a:ahLst/>
              <a:cxnLst>
                <a:cxn ang="T6">
                  <a:pos x="T0" y="T1"/>
                </a:cxn>
                <a:cxn ang="T7">
                  <a:pos x="T2" y="T3"/>
                </a:cxn>
                <a:cxn ang="T8">
                  <a:pos x="T4" y="T5"/>
                </a:cxn>
              </a:cxnLst>
              <a:rect l="0" t="0" r="r" b="b"/>
              <a:pathLst>
                <a:path w="7" h="8">
                  <a:moveTo>
                    <a:pt x="5" y="1"/>
                  </a:moveTo>
                  <a:cubicBezTo>
                    <a:pt x="0" y="0"/>
                    <a:pt x="1" y="6"/>
                    <a:pt x="5" y="8"/>
                  </a:cubicBezTo>
                  <a:cubicBezTo>
                    <a:pt x="7" y="6"/>
                    <a:pt x="7" y="3"/>
                    <a:pt x="6"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4" name="Freeform 2704">
              <a:extLst>
                <a:ext uri="{FF2B5EF4-FFF2-40B4-BE49-F238E27FC236}">
                  <a16:creationId xmlns:a16="http://schemas.microsoft.com/office/drawing/2014/main" id="{61B8E827-FA4D-3357-1F6A-7EDE66A4259B}"/>
                </a:ext>
              </a:extLst>
            </p:cNvPr>
            <p:cNvSpPr>
              <a:spLocks/>
            </p:cNvSpPr>
            <p:nvPr/>
          </p:nvSpPr>
          <p:spPr bwMode="auto">
            <a:xfrm>
              <a:off x="4876" y="2926"/>
              <a:ext cx="8" cy="7"/>
            </a:xfrm>
            <a:custGeom>
              <a:avLst/>
              <a:gdLst>
                <a:gd name="T0" fmla="*/ 0 w 4"/>
                <a:gd name="T1" fmla="*/ 0 h 3"/>
                <a:gd name="T2" fmla="*/ 8 w 4"/>
                <a:gd name="T3" fmla="*/ 37 h 3"/>
                <a:gd name="T4" fmla="*/ 0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0" y="1"/>
                    <a:pt x="0" y="2"/>
                    <a:pt x="1" y="3"/>
                  </a:cubicBezTo>
                  <a:cubicBezTo>
                    <a:pt x="4" y="3"/>
                    <a:pt x="3" y="0"/>
                    <a:pt x="0"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5" name="Freeform 2705">
              <a:extLst>
                <a:ext uri="{FF2B5EF4-FFF2-40B4-BE49-F238E27FC236}">
                  <a16:creationId xmlns:a16="http://schemas.microsoft.com/office/drawing/2014/main" id="{B0DD2AA6-2ACF-C2EE-E068-8036E4B9AA4D}"/>
                </a:ext>
              </a:extLst>
            </p:cNvPr>
            <p:cNvSpPr>
              <a:spLocks/>
            </p:cNvSpPr>
            <p:nvPr/>
          </p:nvSpPr>
          <p:spPr bwMode="auto">
            <a:xfrm>
              <a:off x="4890" y="2911"/>
              <a:ext cx="12" cy="13"/>
            </a:xfrm>
            <a:custGeom>
              <a:avLst/>
              <a:gdLst>
                <a:gd name="T0" fmla="*/ 0 w 6"/>
                <a:gd name="T1" fmla="*/ 9 h 6"/>
                <a:gd name="T2" fmla="*/ 8 w 6"/>
                <a:gd name="T3" fmla="*/ 0 h 6"/>
                <a:gd name="T4" fmla="*/ 0 60000 65536"/>
                <a:gd name="T5" fmla="*/ 0 60000 65536"/>
              </a:gdLst>
              <a:ahLst/>
              <a:cxnLst>
                <a:cxn ang="T4">
                  <a:pos x="T0" y="T1"/>
                </a:cxn>
                <a:cxn ang="T5">
                  <a:pos x="T2" y="T3"/>
                </a:cxn>
              </a:cxnLst>
              <a:rect l="0" t="0" r="r" b="b"/>
              <a:pathLst>
                <a:path w="6" h="6">
                  <a:moveTo>
                    <a:pt x="0" y="1"/>
                  </a:moveTo>
                  <a:cubicBezTo>
                    <a:pt x="1" y="6"/>
                    <a:pt x="6"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6" name="Freeform 2706">
              <a:extLst>
                <a:ext uri="{FF2B5EF4-FFF2-40B4-BE49-F238E27FC236}">
                  <a16:creationId xmlns:a16="http://schemas.microsoft.com/office/drawing/2014/main" id="{F2AB8AF9-37F6-675A-01D6-A50B04F2E6F8}"/>
                </a:ext>
              </a:extLst>
            </p:cNvPr>
            <p:cNvSpPr>
              <a:spLocks/>
            </p:cNvSpPr>
            <p:nvPr/>
          </p:nvSpPr>
          <p:spPr bwMode="auto">
            <a:xfrm>
              <a:off x="4902" y="2966"/>
              <a:ext cx="8" cy="8"/>
            </a:xfrm>
            <a:custGeom>
              <a:avLst/>
              <a:gdLst>
                <a:gd name="T0" fmla="*/ 16 w 4"/>
                <a:gd name="T1" fmla="*/ 8 h 4"/>
                <a:gd name="T2" fmla="*/ 8 w 4"/>
                <a:gd name="T3" fmla="*/ 8 h 4"/>
                <a:gd name="T4" fmla="*/ 16 w 4"/>
                <a:gd name="T5" fmla="*/ 32 h 4"/>
                <a:gd name="T6" fmla="*/ 16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1"/>
                  </a:moveTo>
                  <a:cubicBezTo>
                    <a:pt x="1" y="1"/>
                    <a:pt x="1" y="1"/>
                    <a:pt x="1" y="1"/>
                  </a:cubicBezTo>
                  <a:cubicBezTo>
                    <a:pt x="0" y="2"/>
                    <a:pt x="1" y="3"/>
                    <a:pt x="2" y="4"/>
                  </a:cubicBezTo>
                  <a:cubicBezTo>
                    <a:pt x="4" y="3"/>
                    <a:pt x="4"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7" name="Freeform 2707">
              <a:extLst>
                <a:ext uri="{FF2B5EF4-FFF2-40B4-BE49-F238E27FC236}">
                  <a16:creationId xmlns:a16="http://schemas.microsoft.com/office/drawing/2014/main" id="{0EC18956-1C44-9DDE-8029-ADB428B9F193}"/>
                </a:ext>
              </a:extLst>
            </p:cNvPr>
            <p:cNvSpPr>
              <a:spLocks/>
            </p:cNvSpPr>
            <p:nvPr/>
          </p:nvSpPr>
          <p:spPr bwMode="auto">
            <a:xfrm>
              <a:off x="4931" y="3003"/>
              <a:ext cx="12" cy="13"/>
            </a:xfrm>
            <a:custGeom>
              <a:avLst/>
              <a:gdLst>
                <a:gd name="T0" fmla="*/ 32 w 6"/>
                <a:gd name="T1" fmla="*/ 0 h 6"/>
                <a:gd name="T2" fmla="*/ 24 w 6"/>
                <a:gd name="T3" fmla="*/ 52 h 6"/>
                <a:gd name="T4" fmla="*/ 40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2" y="0"/>
                    <a:pt x="0" y="5"/>
                    <a:pt x="3" y="5"/>
                  </a:cubicBezTo>
                  <a:cubicBezTo>
                    <a:pt x="6" y="6"/>
                    <a:pt x="6" y="2"/>
                    <a:pt x="5"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8" name="Freeform 2708">
              <a:extLst>
                <a:ext uri="{FF2B5EF4-FFF2-40B4-BE49-F238E27FC236}">
                  <a16:creationId xmlns:a16="http://schemas.microsoft.com/office/drawing/2014/main" id="{5902A79A-9576-4021-C456-50D8A7912FD4}"/>
                </a:ext>
              </a:extLst>
            </p:cNvPr>
            <p:cNvSpPr>
              <a:spLocks/>
            </p:cNvSpPr>
            <p:nvPr/>
          </p:nvSpPr>
          <p:spPr bwMode="auto">
            <a:xfrm>
              <a:off x="4921" y="2957"/>
              <a:ext cx="14" cy="9"/>
            </a:xfrm>
            <a:custGeom>
              <a:avLst/>
              <a:gdLst>
                <a:gd name="T0" fmla="*/ 16 w 7"/>
                <a:gd name="T1" fmla="*/ 0 h 4"/>
                <a:gd name="T2" fmla="*/ 24 w 7"/>
                <a:gd name="T3" fmla="*/ 11 h 4"/>
                <a:gd name="T4" fmla="*/ 0 60000 65536"/>
                <a:gd name="T5" fmla="*/ 0 60000 65536"/>
              </a:gdLst>
              <a:ahLst/>
              <a:cxnLst>
                <a:cxn ang="T4">
                  <a:pos x="T0" y="T1"/>
                </a:cxn>
                <a:cxn ang="T5">
                  <a:pos x="T2" y="T3"/>
                </a:cxn>
              </a:cxnLst>
              <a:rect l="0" t="0" r="r" b="b"/>
              <a:pathLst>
                <a:path w="7" h="4">
                  <a:moveTo>
                    <a:pt x="2" y="0"/>
                  </a:moveTo>
                  <a:cubicBezTo>
                    <a:pt x="0" y="4"/>
                    <a:pt x="7" y="3"/>
                    <a:pt x="3"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19" name="Freeform 2709">
              <a:extLst>
                <a:ext uri="{FF2B5EF4-FFF2-40B4-BE49-F238E27FC236}">
                  <a16:creationId xmlns:a16="http://schemas.microsoft.com/office/drawing/2014/main" id="{EEB147AE-1E52-AB81-467A-5FD352158C99}"/>
                </a:ext>
              </a:extLst>
            </p:cNvPr>
            <p:cNvSpPr>
              <a:spLocks/>
            </p:cNvSpPr>
            <p:nvPr/>
          </p:nvSpPr>
          <p:spPr bwMode="auto">
            <a:xfrm>
              <a:off x="4917" y="3027"/>
              <a:ext cx="8" cy="13"/>
            </a:xfrm>
            <a:custGeom>
              <a:avLst/>
              <a:gdLst>
                <a:gd name="T0" fmla="*/ 8 w 4"/>
                <a:gd name="T1" fmla="*/ 20 h 6"/>
                <a:gd name="T2" fmla="*/ 8 w 4"/>
                <a:gd name="T3" fmla="*/ 61 h 6"/>
                <a:gd name="T4" fmla="*/ 8 w 4"/>
                <a:gd name="T5" fmla="*/ 20 h 6"/>
                <a:gd name="T6" fmla="*/ 0 60000 65536"/>
                <a:gd name="T7" fmla="*/ 0 60000 65536"/>
                <a:gd name="T8" fmla="*/ 0 60000 65536"/>
              </a:gdLst>
              <a:ahLst/>
              <a:cxnLst>
                <a:cxn ang="T6">
                  <a:pos x="T0" y="T1"/>
                </a:cxn>
                <a:cxn ang="T7">
                  <a:pos x="T2" y="T3"/>
                </a:cxn>
                <a:cxn ang="T8">
                  <a:pos x="T4" y="T5"/>
                </a:cxn>
              </a:cxnLst>
              <a:rect l="0" t="0" r="r" b="b"/>
              <a:pathLst>
                <a:path w="4" h="6">
                  <a:moveTo>
                    <a:pt x="1" y="2"/>
                  </a:moveTo>
                  <a:cubicBezTo>
                    <a:pt x="0" y="3"/>
                    <a:pt x="0" y="4"/>
                    <a:pt x="1" y="6"/>
                  </a:cubicBezTo>
                  <a:cubicBezTo>
                    <a:pt x="4" y="5"/>
                    <a:pt x="4" y="0"/>
                    <a:pt x="1"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0" name="Freeform 2710">
              <a:extLst>
                <a:ext uri="{FF2B5EF4-FFF2-40B4-BE49-F238E27FC236}">
                  <a16:creationId xmlns:a16="http://schemas.microsoft.com/office/drawing/2014/main" id="{50BFA5FA-4875-38FE-CCBC-343DBB09AFF5}"/>
                </a:ext>
              </a:extLst>
            </p:cNvPr>
            <p:cNvSpPr>
              <a:spLocks/>
            </p:cNvSpPr>
            <p:nvPr/>
          </p:nvSpPr>
          <p:spPr bwMode="auto">
            <a:xfrm>
              <a:off x="4923" y="3066"/>
              <a:ext cx="10" cy="15"/>
            </a:xfrm>
            <a:custGeom>
              <a:avLst/>
              <a:gdLst>
                <a:gd name="T0" fmla="*/ 0 w 5"/>
                <a:gd name="T1" fmla="*/ 9 h 7"/>
                <a:gd name="T2" fmla="*/ 24 w 5"/>
                <a:gd name="T3" fmla="*/ 69 h 7"/>
                <a:gd name="T4" fmla="*/ 8 w 5"/>
                <a:gd name="T5" fmla="*/ 0 h 7"/>
                <a:gd name="T6" fmla="*/ 0 60000 65536"/>
                <a:gd name="T7" fmla="*/ 0 60000 65536"/>
                <a:gd name="T8" fmla="*/ 0 60000 65536"/>
              </a:gdLst>
              <a:ahLst/>
              <a:cxnLst>
                <a:cxn ang="T6">
                  <a:pos x="T0" y="T1"/>
                </a:cxn>
                <a:cxn ang="T7">
                  <a:pos x="T2" y="T3"/>
                </a:cxn>
                <a:cxn ang="T8">
                  <a:pos x="T4" y="T5"/>
                </a:cxn>
              </a:cxnLst>
              <a:rect l="0" t="0" r="r" b="b"/>
              <a:pathLst>
                <a:path w="5" h="7">
                  <a:moveTo>
                    <a:pt x="0" y="1"/>
                  </a:moveTo>
                  <a:cubicBezTo>
                    <a:pt x="0" y="3"/>
                    <a:pt x="1" y="6"/>
                    <a:pt x="3" y="7"/>
                  </a:cubicBezTo>
                  <a:cubicBezTo>
                    <a:pt x="5" y="5"/>
                    <a:pt x="4" y="1"/>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1" name="Freeform 2711">
              <a:extLst>
                <a:ext uri="{FF2B5EF4-FFF2-40B4-BE49-F238E27FC236}">
                  <a16:creationId xmlns:a16="http://schemas.microsoft.com/office/drawing/2014/main" id="{021473AE-111A-81EA-BEDC-F322FA58EF36}"/>
                </a:ext>
              </a:extLst>
            </p:cNvPr>
            <p:cNvSpPr>
              <a:spLocks/>
            </p:cNvSpPr>
            <p:nvPr/>
          </p:nvSpPr>
          <p:spPr bwMode="auto">
            <a:xfrm>
              <a:off x="4898" y="3060"/>
              <a:ext cx="6" cy="6"/>
            </a:xfrm>
            <a:custGeom>
              <a:avLst/>
              <a:gdLst>
                <a:gd name="T0" fmla="*/ 8 w 3"/>
                <a:gd name="T1" fmla="*/ 0 h 3"/>
                <a:gd name="T2" fmla="*/ 8 w 3"/>
                <a:gd name="T3" fmla="*/ 24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1" y="3"/>
                    <a:pt x="1" y="3"/>
                  </a:cubicBezTo>
                  <a:cubicBezTo>
                    <a:pt x="3" y="3"/>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2" name="Freeform 2712">
              <a:extLst>
                <a:ext uri="{FF2B5EF4-FFF2-40B4-BE49-F238E27FC236}">
                  <a16:creationId xmlns:a16="http://schemas.microsoft.com/office/drawing/2014/main" id="{5DDA6359-11E6-4D6D-131B-639DFD75A0FA}"/>
                </a:ext>
              </a:extLst>
            </p:cNvPr>
            <p:cNvSpPr>
              <a:spLocks/>
            </p:cNvSpPr>
            <p:nvPr/>
          </p:nvSpPr>
          <p:spPr bwMode="auto">
            <a:xfrm>
              <a:off x="4871" y="3011"/>
              <a:ext cx="15" cy="14"/>
            </a:xfrm>
            <a:custGeom>
              <a:avLst/>
              <a:gdLst>
                <a:gd name="T0" fmla="*/ 28 w 7"/>
                <a:gd name="T1" fmla="*/ 0 h 6"/>
                <a:gd name="T2" fmla="*/ 51 w 7"/>
                <a:gd name="T3" fmla="*/ 37 h 6"/>
                <a:gd name="T4" fmla="*/ 19 w 7"/>
                <a:gd name="T5" fmla="*/ 0 h 6"/>
                <a:gd name="T6" fmla="*/ 0 60000 65536"/>
                <a:gd name="T7" fmla="*/ 0 60000 65536"/>
                <a:gd name="T8" fmla="*/ 0 60000 65536"/>
              </a:gdLst>
              <a:ahLst/>
              <a:cxnLst>
                <a:cxn ang="T6">
                  <a:pos x="T0" y="T1"/>
                </a:cxn>
                <a:cxn ang="T7">
                  <a:pos x="T2" y="T3"/>
                </a:cxn>
                <a:cxn ang="T8">
                  <a:pos x="T4" y="T5"/>
                </a:cxn>
              </a:cxnLst>
              <a:rect l="0" t="0" r="r" b="b"/>
              <a:pathLst>
                <a:path w="7" h="6">
                  <a:moveTo>
                    <a:pt x="3" y="0"/>
                  </a:moveTo>
                  <a:cubicBezTo>
                    <a:pt x="0" y="2"/>
                    <a:pt x="3" y="6"/>
                    <a:pt x="5" y="3"/>
                  </a:cubicBezTo>
                  <a:cubicBezTo>
                    <a:pt x="7" y="1"/>
                    <a:pt x="4" y="0"/>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3" name="Freeform 2713">
              <a:extLst>
                <a:ext uri="{FF2B5EF4-FFF2-40B4-BE49-F238E27FC236}">
                  <a16:creationId xmlns:a16="http://schemas.microsoft.com/office/drawing/2014/main" id="{E854E35B-1F93-DFE3-5DCF-FD086B8AB9C1}"/>
                </a:ext>
              </a:extLst>
            </p:cNvPr>
            <p:cNvSpPr>
              <a:spLocks/>
            </p:cNvSpPr>
            <p:nvPr/>
          </p:nvSpPr>
          <p:spPr bwMode="auto">
            <a:xfrm>
              <a:off x="4896" y="3009"/>
              <a:ext cx="6" cy="11"/>
            </a:xfrm>
            <a:custGeom>
              <a:avLst/>
              <a:gdLst>
                <a:gd name="T0" fmla="*/ 8 w 3"/>
                <a:gd name="T1" fmla="*/ 0 h 5"/>
                <a:gd name="T2" fmla="*/ 8 w 3"/>
                <a:gd name="T3" fmla="*/ 53 h 5"/>
                <a:gd name="T4" fmla="*/ 16 w 3"/>
                <a:gd name="T5" fmla="*/ 20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0" y="4"/>
                    <a:pt x="1" y="5"/>
                  </a:cubicBezTo>
                  <a:cubicBezTo>
                    <a:pt x="2" y="4"/>
                    <a:pt x="3" y="3"/>
                    <a:pt x="2"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4" name="Freeform 2714">
              <a:extLst>
                <a:ext uri="{FF2B5EF4-FFF2-40B4-BE49-F238E27FC236}">
                  <a16:creationId xmlns:a16="http://schemas.microsoft.com/office/drawing/2014/main" id="{0AC7F462-3864-27E3-494F-08205B837DCC}"/>
                </a:ext>
              </a:extLst>
            </p:cNvPr>
            <p:cNvSpPr>
              <a:spLocks/>
            </p:cNvSpPr>
            <p:nvPr/>
          </p:nvSpPr>
          <p:spPr bwMode="auto">
            <a:xfrm>
              <a:off x="4970" y="3068"/>
              <a:ext cx="10" cy="9"/>
            </a:xfrm>
            <a:custGeom>
              <a:avLst/>
              <a:gdLst>
                <a:gd name="T0" fmla="*/ 24 w 5"/>
                <a:gd name="T1" fmla="*/ 11 h 4"/>
                <a:gd name="T2" fmla="*/ 8 w 5"/>
                <a:gd name="T3" fmla="*/ 11 h 4"/>
                <a:gd name="T4" fmla="*/ 24 w 5"/>
                <a:gd name="T5" fmla="*/ 45 h 4"/>
                <a:gd name="T6" fmla="*/ 24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3" y="1"/>
                  </a:moveTo>
                  <a:cubicBezTo>
                    <a:pt x="2" y="1"/>
                    <a:pt x="2" y="1"/>
                    <a:pt x="1" y="1"/>
                  </a:cubicBezTo>
                  <a:cubicBezTo>
                    <a:pt x="0" y="2"/>
                    <a:pt x="1" y="4"/>
                    <a:pt x="3" y="4"/>
                  </a:cubicBezTo>
                  <a:cubicBezTo>
                    <a:pt x="5" y="3"/>
                    <a:pt x="5"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5" name="Freeform 2715">
              <a:extLst>
                <a:ext uri="{FF2B5EF4-FFF2-40B4-BE49-F238E27FC236}">
                  <a16:creationId xmlns:a16="http://schemas.microsoft.com/office/drawing/2014/main" id="{40B4C6CB-6898-1E83-6993-575E429C372D}"/>
                </a:ext>
              </a:extLst>
            </p:cNvPr>
            <p:cNvSpPr>
              <a:spLocks/>
            </p:cNvSpPr>
            <p:nvPr/>
          </p:nvSpPr>
          <p:spPr bwMode="auto">
            <a:xfrm>
              <a:off x="4976" y="3101"/>
              <a:ext cx="6" cy="7"/>
            </a:xfrm>
            <a:custGeom>
              <a:avLst/>
              <a:gdLst>
                <a:gd name="T0" fmla="*/ 8 w 3"/>
                <a:gd name="T1" fmla="*/ 0 h 3"/>
                <a:gd name="T2" fmla="*/ 0 w 3"/>
                <a:gd name="T3" fmla="*/ 37 h 3"/>
                <a:gd name="T4" fmla="*/ 24 w 3"/>
                <a:gd name="T5" fmla="*/ 12 h 3"/>
                <a:gd name="T6" fmla="*/ 16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1" y="0"/>
                  </a:moveTo>
                  <a:cubicBezTo>
                    <a:pt x="0" y="1"/>
                    <a:pt x="0" y="1"/>
                    <a:pt x="0" y="3"/>
                  </a:cubicBezTo>
                  <a:cubicBezTo>
                    <a:pt x="2" y="3"/>
                    <a:pt x="3" y="3"/>
                    <a:pt x="3" y="1"/>
                  </a:cubicBezTo>
                  <a:cubicBezTo>
                    <a:pt x="3" y="1"/>
                    <a:pt x="2" y="0"/>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6" name="Freeform 2716">
              <a:extLst>
                <a:ext uri="{FF2B5EF4-FFF2-40B4-BE49-F238E27FC236}">
                  <a16:creationId xmlns:a16="http://schemas.microsoft.com/office/drawing/2014/main" id="{B40C7915-5DE8-CD86-BF97-C0DB55B3A457}"/>
                </a:ext>
              </a:extLst>
            </p:cNvPr>
            <p:cNvSpPr>
              <a:spLocks/>
            </p:cNvSpPr>
            <p:nvPr/>
          </p:nvSpPr>
          <p:spPr bwMode="auto">
            <a:xfrm>
              <a:off x="5015" y="3136"/>
              <a:ext cx="10" cy="11"/>
            </a:xfrm>
            <a:custGeom>
              <a:avLst/>
              <a:gdLst>
                <a:gd name="T0" fmla="*/ 16 w 5"/>
                <a:gd name="T1" fmla="*/ 0 h 5"/>
                <a:gd name="T2" fmla="*/ 16 w 5"/>
                <a:gd name="T3" fmla="*/ 53 h 5"/>
                <a:gd name="T4" fmla="*/ 24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1"/>
                    <a:pt x="0" y="3"/>
                    <a:pt x="2" y="5"/>
                  </a:cubicBezTo>
                  <a:cubicBezTo>
                    <a:pt x="4" y="4"/>
                    <a:pt x="5"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7" name="Freeform 2717">
              <a:extLst>
                <a:ext uri="{FF2B5EF4-FFF2-40B4-BE49-F238E27FC236}">
                  <a16:creationId xmlns:a16="http://schemas.microsoft.com/office/drawing/2014/main" id="{65BAB6CA-FF2D-D0B5-A487-D61EF95CE479}"/>
                </a:ext>
              </a:extLst>
            </p:cNvPr>
            <p:cNvSpPr>
              <a:spLocks/>
            </p:cNvSpPr>
            <p:nvPr/>
          </p:nvSpPr>
          <p:spPr bwMode="auto">
            <a:xfrm>
              <a:off x="5019" y="3193"/>
              <a:ext cx="6" cy="9"/>
            </a:xfrm>
            <a:custGeom>
              <a:avLst/>
              <a:gdLst>
                <a:gd name="T0" fmla="*/ 8 w 3"/>
                <a:gd name="T1" fmla="*/ 11 h 4"/>
                <a:gd name="T2" fmla="*/ 8 w 3"/>
                <a:gd name="T3" fmla="*/ 45 h 4"/>
                <a:gd name="T4" fmla="*/ 16 w 3"/>
                <a:gd name="T5" fmla="*/ 0 h 4"/>
                <a:gd name="T6" fmla="*/ 8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1" y="2"/>
                    <a:pt x="0" y="2"/>
                    <a:pt x="1" y="4"/>
                  </a:cubicBezTo>
                  <a:cubicBezTo>
                    <a:pt x="2" y="3"/>
                    <a:pt x="3" y="1"/>
                    <a:pt x="2" y="0"/>
                  </a:cubicBezTo>
                  <a:cubicBezTo>
                    <a:pt x="1" y="0"/>
                    <a:pt x="1" y="0"/>
                    <a:pt x="1"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8" name="Freeform 2718">
              <a:extLst>
                <a:ext uri="{FF2B5EF4-FFF2-40B4-BE49-F238E27FC236}">
                  <a16:creationId xmlns:a16="http://schemas.microsoft.com/office/drawing/2014/main" id="{CD3849AA-0719-B1A4-AB1F-A0B856FD54F4}"/>
                </a:ext>
              </a:extLst>
            </p:cNvPr>
            <p:cNvSpPr>
              <a:spLocks/>
            </p:cNvSpPr>
            <p:nvPr/>
          </p:nvSpPr>
          <p:spPr bwMode="auto">
            <a:xfrm>
              <a:off x="5027" y="3182"/>
              <a:ext cx="13" cy="11"/>
            </a:xfrm>
            <a:custGeom>
              <a:avLst/>
              <a:gdLst>
                <a:gd name="T0" fmla="*/ 52 w 6"/>
                <a:gd name="T1" fmla="*/ 0 h 5"/>
                <a:gd name="T2" fmla="*/ 61 w 6"/>
                <a:gd name="T3" fmla="*/ 0 h 5"/>
                <a:gd name="T4" fmla="*/ 0 60000 65536"/>
                <a:gd name="T5" fmla="*/ 0 60000 65536"/>
              </a:gdLst>
              <a:ahLst/>
              <a:cxnLst>
                <a:cxn ang="T4">
                  <a:pos x="T0" y="T1"/>
                </a:cxn>
                <a:cxn ang="T5">
                  <a:pos x="T2" y="T3"/>
                </a:cxn>
              </a:cxnLst>
              <a:rect l="0" t="0" r="r" b="b"/>
              <a:pathLst>
                <a:path w="6" h="5">
                  <a:moveTo>
                    <a:pt x="5" y="0"/>
                  </a:moveTo>
                  <a:cubicBezTo>
                    <a:pt x="0" y="1"/>
                    <a:pt x="6" y="5"/>
                    <a:pt x="6"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29" name="Freeform 2719">
              <a:extLst>
                <a:ext uri="{FF2B5EF4-FFF2-40B4-BE49-F238E27FC236}">
                  <a16:creationId xmlns:a16="http://schemas.microsoft.com/office/drawing/2014/main" id="{6DDEED29-FCE7-3355-C527-016AC5A15770}"/>
                </a:ext>
              </a:extLst>
            </p:cNvPr>
            <p:cNvSpPr>
              <a:spLocks/>
            </p:cNvSpPr>
            <p:nvPr/>
          </p:nvSpPr>
          <p:spPr bwMode="auto">
            <a:xfrm>
              <a:off x="5060" y="3195"/>
              <a:ext cx="8" cy="9"/>
            </a:xfrm>
            <a:custGeom>
              <a:avLst/>
              <a:gdLst>
                <a:gd name="T0" fmla="*/ 16 w 4"/>
                <a:gd name="T1" fmla="*/ 0 h 4"/>
                <a:gd name="T2" fmla="*/ 0 w 4"/>
                <a:gd name="T3" fmla="*/ 11 h 4"/>
                <a:gd name="T4" fmla="*/ 16 w 4"/>
                <a:gd name="T5" fmla="*/ 45 h 4"/>
                <a:gd name="T6" fmla="*/ 16 w 4"/>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2" y="0"/>
                  </a:moveTo>
                  <a:cubicBezTo>
                    <a:pt x="1" y="0"/>
                    <a:pt x="1" y="0"/>
                    <a:pt x="0" y="1"/>
                  </a:cubicBezTo>
                  <a:cubicBezTo>
                    <a:pt x="1" y="2"/>
                    <a:pt x="1" y="3"/>
                    <a:pt x="2" y="4"/>
                  </a:cubicBezTo>
                  <a:cubicBezTo>
                    <a:pt x="4" y="2"/>
                    <a:pt x="3" y="1"/>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0" name="Freeform 2720">
              <a:extLst>
                <a:ext uri="{FF2B5EF4-FFF2-40B4-BE49-F238E27FC236}">
                  <a16:creationId xmlns:a16="http://schemas.microsoft.com/office/drawing/2014/main" id="{398C8153-E1C4-37B1-CDA1-D182C2EF18FB}"/>
                </a:ext>
              </a:extLst>
            </p:cNvPr>
            <p:cNvSpPr>
              <a:spLocks/>
            </p:cNvSpPr>
            <p:nvPr/>
          </p:nvSpPr>
          <p:spPr bwMode="auto">
            <a:xfrm>
              <a:off x="4974" y="3178"/>
              <a:ext cx="12" cy="17"/>
            </a:xfrm>
            <a:custGeom>
              <a:avLst/>
              <a:gdLst>
                <a:gd name="T0" fmla="*/ 16 w 6"/>
                <a:gd name="T1" fmla="*/ 9 h 8"/>
                <a:gd name="T2" fmla="*/ 32 w 6"/>
                <a:gd name="T3" fmla="*/ 60 h 8"/>
                <a:gd name="T4" fmla="*/ 24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2" y="1"/>
                  </a:moveTo>
                  <a:cubicBezTo>
                    <a:pt x="0" y="3"/>
                    <a:pt x="2" y="8"/>
                    <a:pt x="4" y="6"/>
                  </a:cubicBezTo>
                  <a:cubicBezTo>
                    <a:pt x="6" y="4"/>
                    <a:pt x="5" y="1"/>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1" name="Freeform 2721">
              <a:extLst>
                <a:ext uri="{FF2B5EF4-FFF2-40B4-BE49-F238E27FC236}">
                  <a16:creationId xmlns:a16="http://schemas.microsoft.com/office/drawing/2014/main" id="{9B63F0DA-7AFA-9BC9-A96D-6811F129D579}"/>
                </a:ext>
              </a:extLst>
            </p:cNvPr>
            <p:cNvSpPr>
              <a:spLocks/>
            </p:cNvSpPr>
            <p:nvPr/>
          </p:nvSpPr>
          <p:spPr bwMode="auto">
            <a:xfrm>
              <a:off x="4984" y="3164"/>
              <a:ext cx="6" cy="9"/>
            </a:xfrm>
            <a:custGeom>
              <a:avLst/>
              <a:gdLst>
                <a:gd name="T0" fmla="*/ 16 w 3"/>
                <a:gd name="T1" fmla="*/ 0 h 4"/>
                <a:gd name="T2" fmla="*/ 16 w 3"/>
                <a:gd name="T3" fmla="*/ 45 h 4"/>
                <a:gd name="T4" fmla="*/ 24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2"/>
                    <a:pt x="1" y="3"/>
                    <a:pt x="2" y="4"/>
                  </a:cubicBezTo>
                  <a:cubicBezTo>
                    <a:pt x="3" y="3"/>
                    <a:pt x="3" y="2"/>
                    <a:pt x="3"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2" name="Freeform 2722">
              <a:extLst>
                <a:ext uri="{FF2B5EF4-FFF2-40B4-BE49-F238E27FC236}">
                  <a16:creationId xmlns:a16="http://schemas.microsoft.com/office/drawing/2014/main" id="{384DA802-31F7-A810-88E9-A97922002FF5}"/>
                </a:ext>
              </a:extLst>
            </p:cNvPr>
            <p:cNvSpPr>
              <a:spLocks/>
            </p:cNvSpPr>
            <p:nvPr/>
          </p:nvSpPr>
          <p:spPr bwMode="auto">
            <a:xfrm>
              <a:off x="4970" y="3125"/>
              <a:ext cx="14" cy="13"/>
            </a:xfrm>
            <a:custGeom>
              <a:avLst/>
              <a:gdLst>
                <a:gd name="T0" fmla="*/ 24 w 7"/>
                <a:gd name="T1" fmla="*/ 9 h 6"/>
                <a:gd name="T2" fmla="*/ 24 w 7"/>
                <a:gd name="T3" fmla="*/ 61 h 6"/>
                <a:gd name="T4" fmla="*/ 48 w 7"/>
                <a:gd name="T5" fmla="*/ 20 h 6"/>
                <a:gd name="T6" fmla="*/ 0 60000 65536"/>
                <a:gd name="T7" fmla="*/ 0 60000 65536"/>
                <a:gd name="T8" fmla="*/ 0 60000 65536"/>
              </a:gdLst>
              <a:ahLst/>
              <a:cxnLst>
                <a:cxn ang="T6">
                  <a:pos x="T0" y="T1"/>
                </a:cxn>
                <a:cxn ang="T7">
                  <a:pos x="T2" y="T3"/>
                </a:cxn>
                <a:cxn ang="T8">
                  <a:pos x="T4" y="T5"/>
                </a:cxn>
              </a:cxnLst>
              <a:rect l="0" t="0" r="r" b="b"/>
              <a:pathLst>
                <a:path w="7" h="6">
                  <a:moveTo>
                    <a:pt x="3" y="1"/>
                  </a:moveTo>
                  <a:cubicBezTo>
                    <a:pt x="0" y="0"/>
                    <a:pt x="0" y="5"/>
                    <a:pt x="3" y="6"/>
                  </a:cubicBezTo>
                  <a:cubicBezTo>
                    <a:pt x="5" y="6"/>
                    <a:pt x="7" y="3"/>
                    <a:pt x="6" y="2"/>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3" name="Freeform 2723">
              <a:extLst>
                <a:ext uri="{FF2B5EF4-FFF2-40B4-BE49-F238E27FC236}">
                  <a16:creationId xmlns:a16="http://schemas.microsoft.com/office/drawing/2014/main" id="{9C1CFAF0-DF28-C830-5883-004C4820EC1B}"/>
                </a:ext>
              </a:extLst>
            </p:cNvPr>
            <p:cNvSpPr>
              <a:spLocks/>
            </p:cNvSpPr>
            <p:nvPr/>
          </p:nvSpPr>
          <p:spPr bwMode="auto">
            <a:xfrm>
              <a:off x="4933" y="3123"/>
              <a:ext cx="12" cy="11"/>
            </a:xfrm>
            <a:custGeom>
              <a:avLst/>
              <a:gdLst>
                <a:gd name="T0" fmla="*/ 0 w 6"/>
                <a:gd name="T1" fmla="*/ 20 h 5"/>
                <a:gd name="T2" fmla="*/ 8 w 6"/>
                <a:gd name="T3" fmla="*/ 53 h 5"/>
                <a:gd name="T4" fmla="*/ 16 w 6"/>
                <a:gd name="T5" fmla="*/ 9 h 5"/>
                <a:gd name="T6" fmla="*/ 0 60000 65536"/>
                <a:gd name="T7" fmla="*/ 0 60000 65536"/>
                <a:gd name="T8" fmla="*/ 0 60000 65536"/>
              </a:gdLst>
              <a:ahLst/>
              <a:cxnLst>
                <a:cxn ang="T6">
                  <a:pos x="T0" y="T1"/>
                </a:cxn>
                <a:cxn ang="T7">
                  <a:pos x="T2" y="T3"/>
                </a:cxn>
                <a:cxn ang="T8">
                  <a:pos x="T4" y="T5"/>
                </a:cxn>
              </a:cxnLst>
              <a:rect l="0" t="0" r="r" b="b"/>
              <a:pathLst>
                <a:path w="6" h="5">
                  <a:moveTo>
                    <a:pt x="0" y="2"/>
                  </a:moveTo>
                  <a:cubicBezTo>
                    <a:pt x="0" y="3"/>
                    <a:pt x="0" y="4"/>
                    <a:pt x="1" y="5"/>
                  </a:cubicBezTo>
                  <a:cubicBezTo>
                    <a:pt x="4" y="5"/>
                    <a:pt x="6" y="0"/>
                    <a:pt x="2"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4" name="Freeform 2724">
              <a:extLst>
                <a:ext uri="{FF2B5EF4-FFF2-40B4-BE49-F238E27FC236}">
                  <a16:creationId xmlns:a16="http://schemas.microsoft.com/office/drawing/2014/main" id="{8D70C1EA-AC90-AD48-94D2-25792A70B588}"/>
                </a:ext>
              </a:extLst>
            </p:cNvPr>
            <p:cNvSpPr>
              <a:spLocks/>
            </p:cNvSpPr>
            <p:nvPr/>
          </p:nvSpPr>
          <p:spPr bwMode="auto">
            <a:xfrm>
              <a:off x="4990" y="3224"/>
              <a:ext cx="9" cy="15"/>
            </a:xfrm>
            <a:custGeom>
              <a:avLst/>
              <a:gdLst>
                <a:gd name="T0" fmla="*/ 25 w 4"/>
                <a:gd name="T1" fmla="*/ 0 h 7"/>
                <a:gd name="T2" fmla="*/ 25 w 4"/>
                <a:gd name="T3" fmla="*/ 69 h 7"/>
                <a:gd name="T4" fmla="*/ 36 w 4"/>
                <a:gd name="T5" fmla="*/ 28 h 7"/>
                <a:gd name="T6" fmla="*/ 0 60000 65536"/>
                <a:gd name="T7" fmla="*/ 0 60000 65536"/>
                <a:gd name="T8" fmla="*/ 0 60000 65536"/>
              </a:gdLst>
              <a:ahLst/>
              <a:cxnLst>
                <a:cxn ang="T6">
                  <a:pos x="T0" y="T1"/>
                </a:cxn>
                <a:cxn ang="T7">
                  <a:pos x="T2" y="T3"/>
                </a:cxn>
                <a:cxn ang="T8">
                  <a:pos x="T4" y="T5"/>
                </a:cxn>
              </a:cxnLst>
              <a:rect l="0" t="0" r="r" b="b"/>
              <a:pathLst>
                <a:path w="4" h="7">
                  <a:moveTo>
                    <a:pt x="2" y="0"/>
                  </a:moveTo>
                  <a:cubicBezTo>
                    <a:pt x="0" y="3"/>
                    <a:pt x="0" y="5"/>
                    <a:pt x="2" y="7"/>
                  </a:cubicBezTo>
                  <a:cubicBezTo>
                    <a:pt x="4" y="6"/>
                    <a:pt x="4" y="5"/>
                    <a:pt x="3" y="3"/>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5" name="Freeform 2725">
              <a:extLst>
                <a:ext uri="{FF2B5EF4-FFF2-40B4-BE49-F238E27FC236}">
                  <a16:creationId xmlns:a16="http://schemas.microsoft.com/office/drawing/2014/main" id="{6D2B4339-82BE-D946-8718-BC774A6D44D8}"/>
                </a:ext>
              </a:extLst>
            </p:cNvPr>
            <p:cNvSpPr>
              <a:spLocks/>
            </p:cNvSpPr>
            <p:nvPr/>
          </p:nvSpPr>
          <p:spPr bwMode="auto">
            <a:xfrm>
              <a:off x="5048" y="3241"/>
              <a:ext cx="4" cy="9"/>
            </a:xfrm>
            <a:custGeom>
              <a:avLst/>
              <a:gdLst>
                <a:gd name="T0" fmla="*/ 0 w 2"/>
                <a:gd name="T1" fmla="*/ 11 h 4"/>
                <a:gd name="T2" fmla="*/ 0 w 2"/>
                <a:gd name="T3" fmla="*/ 45 h 4"/>
                <a:gd name="T4" fmla="*/ 16 w 2"/>
                <a:gd name="T5" fmla="*/ 11 h 4"/>
                <a:gd name="T6" fmla="*/ 8 w 2"/>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3"/>
                    <a:pt x="0" y="3"/>
                    <a:pt x="0" y="4"/>
                  </a:cubicBezTo>
                  <a:cubicBezTo>
                    <a:pt x="2" y="3"/>
                    <a:pt x="2" y="2"/>
                    <a:pt x="2" y="1"/>
                  </a:cubicBezTo>
                  <a:cubicBezTo>
                    <a:pt x="1" y="0"/>
                    <a:pt x="1" y="1"/>
                    <a:pt x="1" y="1"/>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6" name="Freeform 2726">
              <a:extLst>
                <a:ext uri="{FF2B5EF4-FFF2-40B4-BE49-F238E27FC236}">
                  <a16:creationId xmlns:a16="http://schemas.microsoft.com/office/drawing/2014/main" id="{1CE86759-28AD-E50A-4098-99BD21B60018}"/>
                </a:ext>
              </a:extLst>
            </p:cNvPr>
            <p:cNvSpPr>
              <a:spLocks/>
            </p:cNvSpPr>
            <p:nvPr/>
          </p:nvSpPr>
          <p:spPr bwMode="auto">
            <a:xfrm>
              <a:off x="5062" y="3241"/>
              <a:ext cx="16" cy="13"/>
            </a:xfrm>
            <a:custGeom>
              <a:avLst/>
              <a:gdLst>
                <a:gd name="T0" fmla="*/ 40 w 8"/>
                <a:gd name="T1" fmla="*/ 0 h 6"/>
                <a:gd name="T2" fmla="*/ 48 w 8"/>
                <a:gd name="T3" fmla="*/ 0 h 6"/>
                <a:gd name="T4" fmla="*/ 0 60000 65536"/>
                <a:gd name="T5" fmla="*/ 0 60000 65536"/>
              </a:gdLst>
              <a:ahLst/>
              <a:cxnLst>
                <a:cxn ang="T4">
                  <a:pos x="T0" y="T1"/>
                </a:cxn>
                <a:cxn ang="T5">
                  <a:pos x="T2" y="T3"/>
                </a:cxn>
              </a:cxnLst>
              <a:rect l="0" t="0" r="r" b="b"/>
              <a:pathLst>
                <a:path w="8" h="6">
                  <a:moveTo>
                    <a:pt x="5" y="0"/>
                  </a:moveTo>
                  <a:cubicBezTo>
                    <a:pt x="0" y="1"/>
                    <a:pt x="8" y="6"/>
                    <a:pt x="6"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7" name="Freeform 2727">
              <a:extLst>
                <a:ext uri="{FF2B5EF4-FFF2-40B4-BE49-F238E27FC236}">
                  <a16:creationId xmlns:a16="http://schemas.microsoft.com/office/drawing/2014/main" id="{E3898873-66A0-DD63-8C88-664DFCCD3ED1}"/>
                </a:ext>
              </a:extLst>
            </p:cNvPr>
            <p:cNvSpPr>
              <a:spLocks/>
            </p:cNvSpPr>
            <p:nvPr/>
          </p:nvSpPr>
          <p:spPr bwMode="auto">
            <a:xfrm>
              <a:off x="4958" y="3184"/>
              <a:ext cx="6" cy="7"/>
            </a:xfrm>
            <a:custGeom>
              <a:avLst/>
              <a:gdLst>
                <a:gd name="T0" fmla="*/ 8 w 3"/>
                <a:gd name="T1" fmla="*/ 0 h 3"/>
                <a:gd name="T2" fmla="*/ 0 w 3"/>
                <a:gd name="T3" fmla="*/ 28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1" y="1"/>
                    <a:pt x="0" y="1"/>
                    <a:pt x="0" y="2"/>
                  </a:cubicBezTo>
                  <a:cubicBezTo>
                    <a:pt x="2" y="3"/>
                    <a:pt x="3" y="2"/>
                    <a:pt x="2" y="0"/>
                  </a:cubicBezTo>
                </a:path>
              </a:pathLst>
            </a:custGeom>
            <a:solidFill>
              <a:srgbClr val="B2879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8" name="Freeform 2728">
              <a:extLst>
                <a:ext uri="{FF2B5EF4-FFF2-40B4-BE49-F238E27FC236}">
                  <a16:creationId xmlns:a16="http://schemas.microsoft.com/office/drawing/2014/main" id="{7720FEDB-66F3-28D3-3884-719E09AA4429}"/>
                </a:ext>
              </a:extLst>
            </p:cNvPr>
            <p:cNvSpPr>
              <a:spLocks/>
            </p:cNvSpPr>
            <p:nvPr/>
          </p:nvSpPr>
          <p:spPr bwMode="auto">
            <a:xfrm>
              <a:off x="4953" y="3510"/>
              <a:ext cx="21" cy="20"/>
            </a:xfrm>
            <a:custGeom>
              <a:avLst/>
              <a:gdLst>
                <a:gd name="T0" fmla="*/ 57 w 10"/>
                <a:gd name="T1" fmla="*/ 0 h 9"/>
                <a:gd name="T2" fmla="*/ 17 w 10"/>
                <a:gd name="T3" fmla="*/ 98 h 9"/>
                <a:gd name="T4" fmla="*/ 67 w 10"/>
                <a:gd name="T5" fmla="*/ 9 h 9"/>
                <a:gd name="T6" fmla="*/ 0 60000 65536"/>
                <a:gd name="T7" fmla="*/ 0 60000 65536"/>
                <a:gd name="T8" fmla="*/ 0 60000 65536"/>
              </a:gdLst>
              <a:ahLst/>
              <a:cxnLst>
                <a:cxn ang="T6">
                  <a:pos x="T0" y="T1"/>
                </a:cxn>
                <a:cxn ang="T7">
                  <a:pos x="T2" y="T3"/>
                </a:cxn>
                <a:cxn ang="T8">
                  <a:pos x="T4" y="T5"/>
                </a:cxn>
              </a:cxnLst>
              <a:rect l="0" t="0" r="r" b="b"/>
              <a:pathLst>
                <a:path w="10" h="9">
                  <a:moveTo>
                    <a:pt x="6" y="0"/>
                  </a:moveTo>
                  <a:cubicBezTo>
                    <a:pt x="2" y="1"/>
                    <a:pt x="0" y="5"/>
                    <a:pt x="2" y="9"/>
                  </a:cubicBezTo>
                  <a:cubicBezTo>
                    <a:pt x="6" y="8"/>
                    <a:pt x="10" y="4"/>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39" name="Freeform 2729">
              <a:extLst>
                <a:ext uri="{FF2B5EF4-FFF2-40B4-BE49-F238E27FC236}">
                  <a16:creationId xmlns:a16="http://schemas.microsoft.com/office/drawing/2014/main" id="{3A0E90F5-A3F7-DBBB-CD91-DB0E6F2D189F}"/>
                </a:ext>
              </a:extLst>
            </p:cNvPr>
            <p:cNvSpPr>
              <a:spLocks/>
            </p:cNvSpPr>
            <p:nvPr/>
          </p:nvSpPr>
          <p:spPr bwMode="auto">
            <a:xfrm>
              <a:off x="4953" y="3569"/>
              <a:ext cx="17" cy="17"/>
            </a:xfrm>
            <a:custGeom>
              <a:avLst/>
              <a:gdLst>
                <a:gd name="T0" fmla="*/ 28 w 8"/>
                <a:gd name="T1" fmla="*/ 0 h 8"/>
                <a:gd name="T2" fmla="*/ 40 w 8"/>
                <a:gd name="T3" fmla="*/ 77 h 8"/>
                <a:gd name="T4" fmla="*/ 60 w 8"/>
                <a:gd name="T5" fmla="*/ 9 h 8"/>
                <a:gd name="T6" fmla="*/ 0 60000 65536"/>
                <a:gd name="T7" fmla="*/ 0 60000 65536"/>
                <a:gd name="T8" fmla="*/ 0 60000 65536"/>
              </a:gdLst>
              <a:ahLst/>
              <a:cxnLst>
                <a:cxn ang="T6">
                  <a:pos x="T0" y="T1"/>
                </a:cxn>
                <a:cxn ang="T7">
                  <a:pos x="T2" y="T3"/>
                </a:cxn>
                <a:cxn ang="T8">
                  <a:pos x="T4" y="T5"/>
                </a:cxn>
              </a:cxnLst>
              <a:rect l="0" t="0" r="r" b="b"/>
              <a:pathLst>
                <a:path w="8" h="8">
                  <a:moveTo>
                    <a:pt x="3" y="0"/>
                  </a:moveTo>
                  <a:cubicBezTo>
                    <a:pt x="0" y="2"/>
                    <a:pt x="1" y="6"/>
                    <a:pt x="4" y="8"/>
                  </a:cubicBezTo>
                  <a:cubicBezTo>
                    <a:pt x="7" y="8"/>
                    <a:pt x="8" y="4"/>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0" name="Freeform 2730">
              <a:extLst>
                <a:ext uri="{FF2B5EF4-FFF2-40B4-BE49-F238E27FC236}">
                  <a16:creationId xmlns:a16="http://schemas.microsoft.com/office/drawing/2014/main" id="{824C7FB4-4D4D-3645-9A2E-CEA2DD712885}"/>
                </a:ext>
              </a:extLst>
            </p:cNvPr>
            <p:cNvSpPr>
              <a:spLocks/>
            </p:cNvSpPr>
            <p:nvPr/>
          </p:nvSpPr>
          <p:spPr bwMode="auto">
            <a:xfrm>
              <a:off x="4990" y="3576"/>
              <a:ext cx="19" cy="19"/>
            </a:xfrm>
            <a:custGeom>
              <a:avLst/>
              <a:gdLst>
                <a:gd name="T0" fmla="*/ 49 w 9"/>
                <a:gd name="T1" fmla="*/ 0 h 9"/>
                <a:gd name="T2" fmla="*/ 8 w 9"/>
                <a:gd name="T3" fmla="*/ 76 h 9"/>
                <a:gd name="T4" fmla="*/ 68 w 9"/>
                <a:gd name="T5" fmla="*/ 0 h 9"/>
                <a:gd name="T6" fmla="*/ 0 60000 65536"/>
                <a:gd name="T7" fmla="*/ 0 60000 65536"/>
                <a:gd name="T8" fmla="*/ 0 60000 65536"/>
              </a:gdLst>
              <a:ahLst/>
              <a:cxnLst>
                <a:cxn ang="T6">
                  <a:pos x="T0" y="T1"/>
                </a:cxn>
                <a:cxn ang="T7">
                  <a:pos x="T2" y="T3"/>
                </a:cxn>
                <a:cxn ang="T8">
                  <a:pos x="T4" y="T5"/>
                </a:cxn>
              </a:cxnLst>
              <a:rect l="0" t="0" r="r" b="b"/>
              <a:pathLst>
                <a:path w="9" h="9">
                  <a:moveTo>
                    <a:pt x="5" y="0"/>
                  </a:moveTo>
                  <a:cubicBezTo>
                    <a:pt x="2" y="1"/>
                    <a:pt x="0" y="4"/>
                    <a:pt x="1" y="8"/>
                  </a:cubicBezTo>
                  <a:cubicBezTo>
                    <a:pt x="6" y="9"/>
                    <a:pt x="9" y="4"/>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1" name="Freeform 2731">
              <a:extLst>
                <a:ext uri="{FF2B5EF4-FFF2-40B4-BE49-F238E27FC236}">
                  <a16:creationId xmlns:a16="http://schemas.microsoft.com/office/drawing/2014/main" id="{DD868AE0-A784-DF83-B7BF-960ED28AEFC9}"/>
                </a:ext>
              </a:extLst>
            </p:cNvPr>
            <p:cNvSpPr>
              <a:spLocks/>
            </p:cNvSpPr>
            <p:nvPr/>
          </p:nvSpPr>
          <p:spPr bwMode="auto">
            <a:xfrm>
              <a:off x="4996" y="3523"/>
              <a:ext cx="9" cy="11"/>
            </a:xfrm>
            <a:custGeom>
              <a:avLst/>
              <a:gdLst>
                <a:gd name="T0" fmla="*/ 36 w 4"/>
                <a:gd name="T1" fmla="*/ 0 h 5"/>
                <a:gd name="T2" fmla="*/ 11 w 4"/>
                <a:gd name="T3" fmla="*/ 53 h 5"/>
                <a:gd name="T4" fmla="*/ 45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3" y="0"/>
                  </a:moveTo>
                  <a:cubicBezTo>
                    <a:pt x="1" y="2"/>
                    <a:pt x="0" y="2"/>
                    <a:pt x="1" y="5"/>
                  </a:cubicBezTo>
                  <a:cubicBezTo>
                    <a:pt x="4" y="5"/>
                    <a:pt x="3"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2" name="Freeform 2732">
              <a:extLst>
                <a:ext uri="{FF2B5EF4-FFF2-40B4-BE49-F238E27FC236}">
                  <a16:creationId xmlns:a16="http://schemas.microsoft.com/office/drawing/2014/main" id="{DA0BA5ED-A672-2EA3-A798-8D7A5B7BD8FE}"/>
                </a:ext>
              </a:extLst>
            </p:cNvPr>
            <p:cNvSpPr>
              <a:spLocks/>
            </p:cNvSpPr>
            <p:nvPr/>
          </p:nvSpPr>
          <p:spPr bwMode="auto">
            <a:xfrm>
              <a:off x="5001" y="3486"/>
              <a:ext cx="51" cy="20"/>
            </a:xfrm>
            <a:custGeom>
              <a:avLst/>
              <a:gdLst>
                <a:gd name="T0" fmla="*/ 120 w 25"/>
                <a:gd name="T1" fmla="*/ 0 h 9"/>
                <a:gd name="T2" fmla="*/ 137 w 25"/>
                <a:gd name="T3" fmla="*/ 0 h 9"/>
                <a:gd name="T4" fmla="*/ 0 60000 65536"/>
                <a:gd name="T5" fmla="*/ 0 60000 65536"/>
              </a:gdLst>
              <a:ahLst/>
              <a:cxnLst>
                <a:cxn ang="T4">
                  <a:pos x="T0" y="T1"/>
                </a:cxn>
                <a:cxn ang="T5">
                  <a:pos x="T2" y="T3"/>
                </a:cxn>
              </a:cxnLst>
              <a:rect l="0" t="0" r="r" b="b"/>
              <a:pathLst>
                <a:path w="25" h="9">
                  <a:moveTo>
                    <a:pt x="14" y="0"/>
                  </a:moveTo>
                  <a:cubicBezTo>
                    <a:pt x="0" y="6"/>
                    <a:pt x="25" y="9"/>
                    <a:pt x="16"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3" name="Freeform 2733">
              <a:extLst>
                <a:ext uri="{FF2B5EF4-FFF2-40B4-BE49-F238E27FC236}">
                  <a16:creationId xmlns:a16="http://schemas.microsoft.com/office/drawing/2014/main" id="{BB033D8F-69F8-C86B-FE90-F68D3AD4115B}"/>
                </a:ext>
              </a:extLst>
            </p:cNvPr>
            <p:cNvSpPr>
              <a:spLocks/>
            </p:cNvSpPr>
            <p:nvPr/>
          </p:nvSpPr>
          <p:spPr bwMode="auto">
            <a:xfrm>
              <a:off x="5050" y="3444"/>
              <a:ext cx="12" cy="16"/>
            </a:xfrm>
            <a:custGeom>
              <a:avLst/>
              <a:gdLst>
                <a:gd name="T0" fmla="*/ 24 w 6"/>
                <a:gd name="T1" fmla="*/ 0 h 7"/>
                <a:gd name="T2" fmla="*/ 8 w 6"/>
                <a:gd name="T3" fmla="*/ 85 h 7"/>
                <a:gd name="T4" fmla="*/ 32 w 6"/>
                <a:gd name="T5" fmla="*/ 11 h 7"/>
                <a:gd name="T6" fmla="*/ 0 60000 65536"/>
                <a:gd name="T7" fmla="*/ 0 60000 65536"/>
                <a:gd name="T8" fmla="*/ 0 60000 65536"/>
              </a:gdLst>
              <a:ahLst/>
              <a:cxnLst>
                <a:cxn ang="T6">
                  <a:pos x="T0" y="T1"/>
                </a:cxn>
                <a:cxn ang="T7">
                  <a:pos x="T2" y="T3"/>
                </a:cxn>
                <a:cxn ang="T8">
                  <a:pos x="T4" y="T5"/>
                </a:cxn>
              </a:cxnLst>
              <a:rect l="0" t="0" r="r" b="b"/>
              <a:pathLst>
                <a:path w="6" h="7">
                  <a:moveTo>
                    <a:pt x="3" y="0"/>
                  </a:moveTo>
                  <a:cubicBezTo>
                    <a:pt x="1" y="2"/>
                    <a:pt x="0" y="4"/>
                    <a:pt x="1" y="7"/>
                  </a:cubicBezTo>
                  <a:cubicBezTo>
                    <a:pt x="4" y="7"/>
                    <a:pt x="6" y="4"/>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4" name="Freeform 2734">
              <a:extLst>
                <a:ext uri="{FF2B5EF4-FFF2-40B4-BE49-F238E27FC236}">
                  <a16:creationId xmlns:a16="http://schemas.microsoft.com/office/drawing/2014/main" id="{C9A97318-A06B-D681-3F90-2F5111499FE6}"/>
                </a:ext>
              </a:extLst>
            </p:cNvPr>
            <p:cNvSpPr>
              <a:spLocks/>
            </p:cNvSpPr>
            <p:nvPr/>
          </p:nvSpPr>
          <p:spPr bwMode="auto">
            <a:xfrm>
              <a:off x="5062" y="3407"/>
              <a:ext cx="31" cy="33"/>
            </a:xfrm>
            <a:custGeom>
              <a:avLst/>
              <a:gdLst>
                <a:gd name="T0" fmla="*/ 52 w 15"/>
                <a:gd name="T1" fmla="*/ 0 h 15"/>
                <a:gd name="T2" fmla="*/ 72 w 15"/>
                <a:gd name="T3" fmla="*/ 33 h 15"/>
                <a:gd name="T4" fmla="*/ 0 60000 65536"/>
                <a:gd name="T5" fmla="*/ 0 60000 65536"/>
              </a:gdLst>
              <a:ahLst/>
              <a:cxnLst>
                <a:cxn ang="T4">
                  <a:pos x="T0" y="T1"/>
                </a:cxn>
                <a:cxn ang="T5">
                  <a:pos x="T2" y="T3"/>
                </a:cxn>
              </a:cxnLst>
              <a:rect l="0" t="0" r="r" b="b"/>
              <a:pathLst>
                <a:path w="15" h="15">
                  <a:moveTo>
                    <a:pt x="6" y="0"/>
                  </a:moveTo>
                  <a:cubicBezTo>
                    <a:pt x="0" y="15"/>
                    <a:pt x="15" y="9"/>
                    <a:pt x="8"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5" name="Freeform 2735">
              <a:extLst>
                <a:ext uri="{FF2B5EF4-FFF2-40B4-BE49-F238E27FC236}">
                  <a16:creationId xmlns:a16="http://schemas.microsoft.com/office/drawing/2014/main" id="{0C70DC64-E5C8-5FDB-987F-FBE6537F898A}"/>
                </a:ext>
              </a:extLst>
            </p:cNvPr>
            <p:cNvSpPr>
              <a:spLocks/>
            </p:cNvSpPr>
            <p:nvPr/>
          </p:nvSpPr>
          <p:spPr bwMode="auto">
            <a:xfrm>
              <a:off x="5052" y="3359"/>
              <a:ext cx="14" cy="18"/>
            </a:xfrm>
            <a:custGeom>
              <a:avLst/>
              <a:gdLst>
                <a:gd name="T0" fmla="*/ 24 w 7"/>
                <a:gd name="T1" fmla="*/ 0 h 8"/>
                <a:gd name="T2" fmla="*/ 8 w 7"/>
                <a:gd name="T3" fmla="*/ 92 h 8"/>
                <a:gd name="T4" fmla="*/ 40 w 7"/>
                <a:gd name="T5" fmla="*/ 0 h 8"/>
                <a:gd name="T6" fmla="*/ 0 60000 65536"/>
                <a:gd name="T7" fmla="*/ 0 60000 65536"/>
                <a:gd name="T8" fmla="*/ 0 60000 65536"/>
              </a:gdLst>
              <a:ahLst/>
              <a:cxnLst>
                <a:cxn ang="T6">
                  <a:pos x="T0" y="T1"/>
                </a:cxn>
                <a:cxn ang="T7">
                  <a:pos x="T2" y="T3"/>
                </a:cxn>
                <a:cxn ang="T8">
                  <a:pos x="T4" y="T5"/>
                </a:cxn>
              </a:cxnLst>
              <a:rect l="0" t="0" r="r" b="b"/>
              <a:pathLst>
                <a:path w="7" h="8">
                  <a:moveTo>
                    <a:pt x="3" y="0"/>
                  </a:moveTo>
                  <a:cubicBezTo>
                    <a:pt x="1" y="3"/>
                    <a:pt x="0" y="5"/>
                    <a:pt x="1" y="8"/>
                  </a:cubicBezTo>
                  <a:cubicBezTo>
                    <a:pt x="5" y="7"/>
                    <a:pt x="7" y="4"/>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6" name="Freeform 2736">
              <a:extLst>
                <a:ext uri="{FF2B5EF4-FFF2-40B4-BE49-F238E27FC236}">
                  <a16:creationId xmlns:a16="http://schemas.microsoft.com/office/drawing/2014/main" id="{1BF5BFEC-06CA-5B52-F311-2AC636F983CA}"/>
                </a:ext>
              </a:extLst>
            </p:cNvPr>
            <p:cNvSpPr>
              <a:spLocks/>
            </p:cNvSpPr>
            <p:nvPr/>
          </p:nvSpPr>
          <p:spPr bwMode="auto">
            <a:xfrm>
              <a:off x="5083" y="3320"/>
              <a:ext cx="14" cy="19"/>
            </a:xfrm>
            <a:custGeom>
              <a:avLst/>
              <a:gdLst>
                <a:gd name="T0" fmla="*/ 32 w 7"/>
                <a:gd name="T1" fmla="*/ 0 h 9"/>
                <a:gd name="T2" fmla="*/ 16 w 7"/>
                <a:gd name="T3" fmla="*/ 84 h 9"/>
                <a:gd name="T4" fmla="*/ 40 w 7"/>
                <a:gd name="T5" fmla="*/ 27 h 9"/>
                <a:gd name="T6" fmla="*/ 0 60000 65536"/>
                <a:gd name="T7" fmla="*/ 0 60000 65536"/>
                <a:gd name="T8" fmla="*/ 0 60000 65536"/>
              </a:gdLst>
              <a:ahLst/>
              <a:cxnLst>
                <a:cxn ang="T6">
                  <a:pos x="T0" y="T1"/>
                </a:cxn>
                <a:cxn ang="T7">
                  <a:pos x="T2" y="T3"/>
                </a:cxn>
                <a:cxn ang="T8">
                  <a:pos x="T4" y="T5"/>
                </a:cxn>
              </a:cxnLst>
              <a:rect l="0" t="0" r="r" b="b"/>
              <a:pathLst>
                <a:path w="7" h="9">
                  <a:moveTo>
                    <a:pt x="4" y="0"/>
                  </a:moveTo>
                  <a:cubicBezTo>
                    <a:pt x="1" y="2"/>
                    <a:pt x="0" y="6"/>
                    <a:pt x="2" y="9"/>
                  </a:cubicBezTo>
                  <a:cubicBezTo>
                    <a:pt x="6" y="8"/>
                    <a:pt x="7" y="6"/>
                    <a:pt x="5" y="3"/>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7" name="Freeform 2737">
              <a:extLst>
                <a:ext uri="{FF2B5EF4-FFF2-40B4-BE49-F238E27FC236}">
                  <a16:creationId xmlns:a16="http://schemas.microsoft.com/office/drawing/2014/main" id="{2699BB44-31F8-AC07-07FB-B7F919A27481}"/>
                </a:ext>
              </a:extLst>
            </p:cNvPr>
            <p:cNvSpPr>
              <a:spLocks/>
            </p:cNvSpPr>
            <p:nvPr/>
          </p:nvSpPr>
          <p:spPr bwMode="auto">
            <a:xfrm>
              <a:off x="5013" y="3315"/>
              <a:ext cx="57" cy="24"/>
            </a:xfrm>
            <a:custGeom>
              <a:avLst/>
              <a:gdLst>
                <a:gd name="T0" fmla="*/ 145 w 28"/>
                <a:gd name="T1" fmla="*/ 0 h 11"/>
                <a:gd name="T2" fmla="*/ 161 w 28"/>
                <a:gd name="T3" fmla="*/ 0 h 11"/>
                <a:gd name="T4" fmla="*/ 0 60000 65536"/>
                <a:gd name="T5" fmla="*/ 0 60000 65536"/>
              </a:gdLst>
              <a:ahLst/>
              <a:cxnLst>
                <a:cxn ang="T4">
                  <a:pos x="T0" y="T1"/>
                </a:cxn>
                <a:cxn ang="T5">
                  <a:pos x="T2" y="T3"/>
                </a:cxn>
              </a:cxnLst>
              <a:rect l="0" t="0" r="r" b="b"/>
              <a:pathLst>
                <a:path w="28" h="11">
                  <a:moveTo>
                    <a:pt x="17" y="0"/>
                  </a:moveTo>
                  <a:cubicBezTo>
                    <a:pt x="0" y="7"/>
                    <a:pt x="28" y="11"/>
                    <a:pt x="19"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8" name="Freeform 2738">
              <a:extLst>
                <a:ext uri="{FF2B5EF4-FFF2-40B4-BE49-F238E27FC236}">
                  <a16:creationId xmlns:a16="http://schemas.microsoft.com/office/drawing/2014/main" id="{9229963C-AD28-2FFE-81DD-12A8D2D322F1}"/>
                </a:ext>
              </a:extLst>
            </p:cNvPr>
            <p:cNvSpPr>
              <a:spLocks/>
            </p:cNvSpPr>
            <p:nvPr/>
          </p:nvSpPr>
          <p:spPr bwMode="auto">
            <a:xfrm>
              <a:off x="5011" y="3390"/>
              <a:ext cx="14" cy="15"/>
            </a:xfrm>
            <a:custGeom>
              <a:avLst/>
              <a:gdLst>
                <a:gd name="T0" fmla="*/ 8 w 7"/>
                <a:gd name="T1" fmla="*/ 0 h 7"/>
                <a:gd name="T2" fmla="*/ 32 w 7"/>
                <a:gd name="T3" fmla="*/ 19 h 7"/>
                <a:gd name="T4" fmla="*/ 0 60000 65536"/>
                <a:gd name="T5" fmla="*/ 0 60000 65536"/>
              </a:gdLst>
              <a:ahLst/>
              <a:cxnLst>
                <a:cxn ang="T4">
                  <a:pos x="T0" y="T1"/>
                </a:cxn>
                <a:cxn ang="T5">
                  <a:pos x="T2" y="T3"/>
                </a:cxn>
              </a:cxnLst>
              <a:rect l="0" t="0" r="r" b="b"/>
              <a:pathLst>
                <a:path w="7" h="7">
                  <a:moveTo>
                    <a:pt x="1" y="0"/>
                  </a:moveTo>
                  <a:cubicBezTo>
                    <a:pt x="0" y="7"/>
                    <a:pt x="7" y="7"/>
                    <a:pt x="4"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49" name="Freeform 2739">
              <a:extLst>
                <a:ext uri="{FF2B5EF4-FFF2-40B4-BE49-F238E27FC236}">
                  <a16:creationId xmlns:a16="http://schemas.microsoft.com/office/drawing/2014/main" id="{8E4F2DFB-275B-9498-1953-335A4FF6330C}"/>
                </a:ext>
              </a:extLst>
            </p:cNvPr>
            <p:cNvSpPr>
              <a:spLocks/>
            </p:cNvSpPr>
            <p:nvPr/>
          </p:nvSpPr>
          <p:spPr bwMode="auto">
            <a:xfrm>
              <a:off x="4990" y="3412"/>
              <a:ext cx="13" cy="15"/>
            </a:xfrm>
            <a:custGeom>
              <a:avLst/>
              <a:gdLst>
                <a:gd name="T0" fmla="*/ 9 w 6"/>
                <a:gd name="T1" fmla="*/ 9 h 7"/>
                <a:gd name="T2" fmla="*/ 33 w 6"/>
                <a:gd name="T3" fmla="*/ 69 h 7"/>
                <a:gd name="T4" fmla="*/ 43 w 6"/>
                <a:gd name="T5" fmla="*/ 0 h 7"/>
                <a:gd name="T6" fmla="*/ 0 60000 65536"/>
                <a:gd name="T7" fmla="*/ 0 60000 65536"/>
                <a:gd name="T8" fmla="*/ 0 60000 65536"/>
              </a:gdLst>
              <a:ahLst/>
              <a:cxnLst>
                <a:cxn ang="T6">
                  <a:pos x="T0" y="T1"/>
                </a:cxn>
                <a:cxn ang="T7">
                  <a:pos x="T2" y="T3"/>
                </a:cxn>
                <a:cxn ang="T8">
                  <a:pos x="T4" y="T5"/>
                </a:cxn>
              </a:cxnLst>
              <a:rect l="0" t="0" r="r" b="b"/>
              <a:pathLst>
                <a:path w="6" h="7">
                  <a:moveTo>
                    <a:pt x="1" y="1"/>
                  </a:moveTo>
                  <a:cubicBezTo>
                    <a:pt x="0" y="3"/>
                    <a:pt x="1" y="6"/>
                    <a:pt x="3" y="7"/>
                  </a:cubicBezTo>
                  <a:cubicBezTo>
                    <a:pt x="6" y="6"/>
                    <a:pt x="6" y="2"/>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0" name="Freeform 2740">
              <a:extLst>
                <a:ext uri="{FF2B5EF4-FFF2-40B4-BE49-F238E27FC236}">
                  <a16:creationId xmlns:a16="http://schemas.microsoft.com/office/drawing/2014/main" id="{66766B54-A848-28B1-ED33-FB8B4C99785D}"/>
                </a:ext>
              </a:extLst>
            </p:cNvPr>
            <p:cNvSpPr>
              <a:spLocks/>
            </p:cNvSpPr>
            <p:nvPr/>
          </p:nvSpPr>
          <p:spPr bwMode="auto">
            <a:xfrm>
              <a:off x="4992" y="3346"/>
              <a:ext cx="9" cy="11"/>
            </a:xfrm>
            <a:custGeom>
              <a:avLst/>
              <a:gdLst>
                <a:gd name="T0" fmla="*/ 25 w 4"/>
                <a:gd name="T1" fmla="*/ 0 h 5"/>
                <a:gd name="T2" fmla="*/ 0 w 4"/>
                <a:gd name="T3" fmla="*/ 44 h 5"/>
                <a:gd name="T4" fmla="*/ 45 w 4"/>
                <a:gd name="T5" fmla="*/ 20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3"/>
                    <a:pt x="0" y="4"/>
                  </a:cubicBezTo>
                  <a:cubicBezTo>
                    <a:pt x="3" y="5"/>
                    <a:pt x="3" y="4"/>
                    <a:pt x="4"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1" name="Freeform 2741">
              <a:extLst>
                <a:ext uri="{FF2B5EF4-FFF2-40B4-BE49-F238E27FC236}">
                  <a16:creationId xmlns:a16="http://schemas.microsoft.com/office/drawing/2014/main" id="{2B624591-1C3B-ADDC-223B-9EF482F9F7CB}"/>
                </a:ext>
              </a:extLst>
            </p:cNvPr>
            <p:cNvSpPr>
              <a:spLocks/>
            </p:cNvSpPr>
            <p:nvPr/>
          </p:nvSpPr>
          <p:spPr bwMode="auto">
            <a:xfrm>
              <a:off x="5009" y="3302"/>
              <a:ext cx="8" cy="11"/>
            </a:xfrm>
            <a:custGeom>
              <a:avLst/>
              <a:gdLst>
                <a:gd name="T0" fmla="*/ 16 w 4"/>
                <a:gd name="T1" fmla="*/ 0 h 5"/>
                <a:gd name="T2" fmla="*/ 32 w 4"/>
                <a:gd name="T3" fmla="*/ 44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3"/>
                    <a:pt x="1" y="5"/>
                    <a:pt x="4" y="4"/>
                  </a:cubicBezTo>
                  <a:cubicBezTo>
                    <a:pt x="4" y="3"/>
                    <a:pt x="3"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2" name="Freeform 2742">
              <a:extLst>
                <a:ext uri="{FF2B5EF4-FFF2-40B4-BE49-F238E27FC236}">
                  <a16:creationId xmlns:a16="http://schemas.microsoft.com/office/drawing/2014/main" id="{4CF01096-12CE-9682-0135-04B649D67734}"/>
                </a:ext>
              </a:extLst>
            </p:cNvPr>
            <p:cNvSpPr>
              <a:spLocks/>
            </p:cNvSpPr>
            <p:nvPr/>
          </p:nvSpPr>
          <p:spPr bwMode="auto">
            <a:xfrm>
              <a:off x="4919" y="3584"/>
              <a:ext cx="12" cy="11"/>
            </a:xfrm>
            <a:custGeom>
              <a:avLst/>
              <a:gdLst>
                <a:gd name="T0" fmla="*/ 16 w 6"/>
                <a:gd name="T1" fmla="*/ 9 h 5"/>
                <a:gd name="T2" fmla="*/ 0 w 6"/>
                <a:gd name="T3" fmla="*/ 53 h 5"/>
                <a:gd name="T4" fmla="*/ 16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2" y="1"/>
                  </a:moveTo>
                  <a:cubicBezTo>
                    <a:pt x="1" y="3"/>
                    <a:pt x="0" y="4"/>
                    <a:pt x="0" y="5"/>
                  </a:cubicBezTo>
                  <a:cubicBezTo>
                    <a:pt x="4" y="5"/>
                    <a:pt x="6" y="0"/>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3" name="Freeform 2743">
              <a:extLst>
                <a:ext uri="{FF2B5EF4-FFF2-40B4-BE49-F238E27FC236}">
                  <a16:creationId xmlns:a16="http://schemas.microsoft.com/office/drawing/2014/main" id="{269DE763-8313-C9D0-5E98-272F4ABE6E64}"/>
                </a:ext>
              </a:extLst>
            </p:cNvPr>
            <p:cNvSpPr>
              <a:spLocks/>
            </p:cNvSpPr>
            <p:nvPr/>
          </p:nvSpPr>
          <p:spPr bwMode="auto">
            <a:xfrm>
              <a:off x="4884" y="3661"/>
              <a:ext cx="10" cy="13"/>
            </a:xfrm>
            <a:custGeom>
              <a:avLst/>
              <a:gdLst>
                <a:gd name="T0" fmla="*/ 24 w 5"/>
                <a:gd name="T1" fmla="*/ 9 h 6"/>
                <a:gd name="T2" fmla="*/ 8 w 5"/>
                <a:gd name="T3" fmla="*/ 52 h 6"/>
                <a:gd name="T4" fmla="*/ 40 w 5"/>
                <a:gd name="T5" fmla="*/ 9 h 6"/>
                <a:gd name="T6" fmla="*/ 24 w 5"/>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6">
                  <a:moveTo>
                    <a:pt x="3" y="1"/>
                  </a:moveTo>
                  <a:cubicBezTo>
                    <a:pt x="1" y="2"/>
                    <a:pt x="0" y="3"/>
                    <a:pt x="1" y="5"/>
                  </a:cubicBezTo>
                  <a:cubicBezTo>
                    <a:pt x="3" y="6"/>
                    <a:pt x="5" y="4"/>
                    <a:pt x="5" y="1"/>
                  </a:cubicBezTo>
                  <a:cubicBezTo>
                    <a:pt x="5" y="0"/>
                    <a:pt x="4"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4" name="Freeform 2744">
              <a:extLst>
                <a:ext uri="{FF2B5EF4-FFF2-40B4-BE49-F238E27FC236}">
                  <a16:creationId xmlns:a16="http://schemas.microsoft.com/office/drawing/2014/main" id="{0D248EB4-A8A5-225E-730C-1E367BF6CB11}"/>
                </a:ext>
              </a:extLst>
            </p:cNvPr>
            <p:cNvSpPr>
              <a:spLocks/>
            </p:cNvSpPr>
            <p:nvPr/>
          </p:nvSpPr>
          <p:spPr bwMode="auto">
            <a:xfrm>
              <a:off x="4900" y="3670"/>
              <a:ext cx="19" cy="21"/>
            </a:xfrm>
            <a:custGeom>
              <a:avLst/>
              <a:gdLst>
                <a:gd name="T0" fmla="*/ 76 w 9"/>
                <a:gd name="T1" fmla="*/ 17 h 10"/>
                <a:gd name="T2" fmla="*/ 36 w 9"/>
                <a:gd name="T3" fmla="*/ 76 h 10"/>
                <a:gd name="T4" fmla="*/ 76 w 9"/>
                <a:gd name="T5" fmla="*/ 17 h 10"/>
                <a:gd name="T6" fmla="*/ 0 60000 65536"/>
                <a:gd name="T7" fmla="*/ 0 60000 65536"/>
                <a:gd name="T8" fmla="*/ 0 60000 65536"/>
              </a:gdLst>
              <a:ahLst/>
              <a:cxnLst>
                <a:cxn ang="T6">
                  <a:pos x="T0" y="T1"/>
                </a:cxn>
                <a:cxn ang="T7">
                  <a:pos x="T2" y="T3"/>
                </a:cxn>
                <a:cxn ang="T8">
                  <a:pos x="T4" y="T5"/>
                </a:cxn>
              </a:cxnLst>
              <a:rect l="0" t="0" r="r" b="b"/>
              <a:pathLst>
                <a:path w="9" h="10">
                  <a:moveTo>
                    <a:pt x="8" y="2"/>
                  </a:moveTo>
                  <a:cubicBezTo>
                    <a:pt x="4" y="0"/>
                    <a:pt x="0" y="6"/>
                    <a:pt x="4" y="8"/>
                  </a:cubicBezTo>
                  <a:cubicBezTo>
                    <a:pt x="7" y="10"/>
                    <a:pt x="9" y="4"/>
                    <a:pt x="8"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5" name="Freeform 2745">
              <a:extLst>
                <a:ext uri="{FF2B5EF4-FFF2-40B4-BE49-F238E27FC236}">
                  <a16:creationId xmlns:a16="http://schemas.microsoft.com/office/drawing/2014/main" id="{276E6229-240E-4CF4-9B7E-A3AC4A19DCCF}"/>
                </a:ext>
              </a:extLst>
            </p:cNvPr>
            <p:cNvSpPr>
              <a:spLocks/>
            </p:cNvSpPr>
            <p:nvPr/>
          </p:nvSpPr>
          <p:spPr bwMode="auto">
            <a:xfrm>
              <a:off x="4941" y="3687"/>
              <a:ext cx="10" cy="13"/>
            </a:xfrm>
            <a:custGeom>
              <a:avLst/>
              <a:gdLst>
                <a:gd name="T0" fmla="*/ 40 w 5"/>
                <a:gd name="T1" fmla="*/ 0 h 6"/>
                <a:gd name="T2" fmla="*/ 8 w 5"/>
                <a:gd name="T3" fmla="*/ 61 h 6"/>
                <a:gd name="T4" fmla="*/ 32 w 5"/>
                <a:gd name="T5" fmla="*/ 20 h 6"/>
                <a:gd name="T6" fmla="*/ 0 60000 65536"/>
                <a:gd name="T7" fmla="*/ 0 60000 65536"/>
                <a:gd name="T8" fmla="*/ 0 60000 65536"/>
              </a:gdLst>
              <a:ahLst/>
              <a:cxnLst>
                <a:cxn ang="T6">
                  <a:pos x="T0" y="T1"/>
                </a:cxn>
                <a:cxn ang="T7">
                  <a:pos x="T2" y="T3"/>
                </a:cxn>
                <a:cxn ang="T8">
                  <a:pos x="T4" y="T5"/>
                </a:cxn>
              </a:cxnLst>
              <a:rect l="0" t="0" r="r" b="b"/>
              <a:pathLst>
                <a:path w="5" h="6">
                  <a:moveTo>
                    <a:pt x="5" y="0"/>
                  </a:moveTo>
                  <a:cubicBezTo>
                    <a:pt x="2" y="1"/>
                    <a:pt x="0" y="3"/>
                    <a:pt x="1" y="6"/>
                  </a:cubicBezTo>
                  <a:cubicBezTo>
                    <a:pt x="3" y="5"/>
                    <a:pt x="4" y="4"/>
                    <a:pt x="4"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6" name="Freeform 2746">
              <a:extLst>
                <a:ext uri="{FF2B5EF4-FFF2-40B4-BE49-F238E27FC236}">
                  <a16:creationId xmlns:a16="http://schemas.microsoft.com/office/drawing/2014/main" id="{6A889270-FD89-0039-CD4F-230E0D06F8BE}"/>
                </a:ext>
              </a:extLst>
            </p:cNvPr>
            <p:cNvSpPr>
              <a:spLocks/>
            </p:cNvSpPr>
            <p:nvPr/>
          </p:nvSpPr>
          <p:spPr bwMode="auto">
            <a:xfrm>
              <a:off x="4964" y="3689"/>
              <a:ext cx="14" cy="16"/>
            </a:xfrm>
            <a:custGeom>
              <a:avLst/>
              <a:gdLst>
                <a:gd name="T0" fmla="*/ 24 w 7"/>
                <a:gd name="T1" fmla="*/ 11 h 7"/>
                <a:gd name="T2" fmla="*/ 16 w 7"/>
                <a:gd name="T3" fmla="*/ 85 h 7"/>
                <a:gd name="T4" fmla="*/ 48 w 7"/>
                <a:gd name="T5" fmla="*/ 0 h 7"/>
                <a:gd name="T6" fmla="*/ 0 60000 65536"/>
                <a:gd name="T7" fmla="*/ 0 60000 65536"/>
                <a:gd name="T8" fmla="*/ 0 60000 65536"/>
              </a:gdLst>
              <a:ahLst/>
              <a:cxnLst>
                <a:cxn ang="T6">
                  <a:pos x="T0" y="T1"/>
                </a:cxn>
                <a:cxn ang="T7">
                  <a:pos x="T2" y="T3"/>
                </a:cxn>
                <a:cxn ang="T8">
                  <a:pos x="T4" y="T5"/>
                </a:cxn>
              </a:cxnLst>
              <a:rect l="0" t="0" r="r" b="b"/>
              <a:pathLst>
                <a:path w="7" h="7">
                  <a:moveTo>
                    <a:pt x="3" y="1"/>
                  </a:moveTo>
                  <a:cubicBezTo>
                    <a:pt x="1" y="3"/>
                    <a:pt x="0" y="5"/>
                    <a:pt x="2" y="7"/>
                  </a:cubicBezTo>
                  <a:cubicBezTo>
                    <a:pt x="5" y="6"/>
                    <a:pt x="7" y="3"/>
                    <a:pt x="6"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7" name="Freeform 2747">
              <a:extLst>
                <a:ext uri="{FF2B5EF4-FFF2-40B4-BE49-F238E27FC236}">
                  <a16:creationId xmlns:a16="http://schemas.microsoft.com/office/drawing/2014/main" id="{11364C82-0A3E-1AB8-3F48-F7E9BF8BBB12}"/>
                </a:ext>
              </a:extLst>
            </p:cNvPr>
            <p:cNvSpPr>
              <a:spLocks/>
            </p:cNvSpPr>
            <p:nvPr/>
          </p:nvSpPr>
          <p:spPr bwMode="auto">
            <a:xfrm>
              <a:off x="5009" y="3619"/>
              <a:ext cx="16" cy="16"/>
            </a:xfrm>
            <a:custGeom>
              <a:avLst/>
              <a:gdLst>
                <a:gd name="T0" fmla="*/ 24 w 8"/>
                <a:gd name="T1" fmla="*/ 11 h 7"/>
                <a:gd name="T2" fmla="*/ 16 w 8"/>
                <a:gd name="T3" fmla="*/ 85 h 7"/>
                <a:gd name="T4" fmla="*/ 40 w 8"/>
                <a:gd name="T5" fmla="*/ 0 h 7"/>
                <a:gd name="T6" fmla="*/ 24 w 8"/>
                <a:gd name="T7" fmla="*/ 1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7">
                  <a:moveTo>
                    <a:pt x="3" y="1"/>
                  </a:moveTo>
                  <a:cubicBezTo>
                    <a:pt x="1" y="3"/>
                    <a:pt x="0" y="5"/>
                    <a:pt x="2" y="7"/>
                  </a:cubicBezTo>
                  <a:cubicBezTo>
                    <a:pt x="6" y="6"/>
                    <a:pt x="8" y="2"/>
                    <a:pt x="5" y="0"/>
                  </a:cubicBezTo>
                  <a:cubicBezTo>
                    <a:pt x="4" y="0"/>
                    <a:pt x="3" y="0"/>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8" name="Freeform 2748">
              <a:extLst>
                <a:ext uri="{FF2B5EF4-FFF2-40B4-BE49-F238E27FC236}">
                  <a16:creationId xmlns:a16="http://schemas.microsoft.com/office/drawing/2014/main" id="{5FDC9420-AC65-2DA8-23EB-76C684658741}"/>
                </a:ext>
              </a:extLst>
            </p:cNvPr>
            <p:cNvSpPr>
              <a:spLocks/>
            </p:cNvSpPr>
            <p:nvPr/>
          </p:nvSpPr>
          <p:spPr bwMode="auto">
            <a:xfrm>
              <a:off x="5027" y="3551"/>
              <a:ext cx="10" cy="11"/>
            </a:xfrm>
            <a:custGeom>
              <a:avLst/>
              <a:gdLst>
                <a:gd name="T0" fmla="*/ 8 w 5"/>
                <a:gd name="T1" fmla="*/ 0 h 5"/>
                <a:gd name="T2" fmla="*/ 0 w 5"/>
                <a:gd name="T3" fmla="*/ 53 h 5"/>
                <a:gd name="T4" fmla="*/ 24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0" y="3"/>
                    <a:pt x="0" y="5"/>
                  </a:cubicBezTo>
                  <a:cubicBezTo>
                    <a:pt x="4" y="5"/>
                    <a:pt x="5"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59" name="Freeform 2749">
              <a:extLst>
                <a:ext uri="{FF2B5EF4-FFF2-40B4-BE49-F238E27FC236}">
                  <a16:creationId xmlns:a16="http://schemas.microsoft.com/office/drawing/2014/main" id="{4637BFE2-F841-7FBE-25FD-E8E68DE6EC4A}"/>
                </a:ext>
              </a:extLst>
            </p:cNvPr>
            <p:cNvSpPr>
              <a:spLocks/>
            </p:cNvSpPr>
            <p:nvPr/>
          </p:nvSpPr>
          <p:spPr bwMode="auto">
            <a:xfrm>
              <a:off x="5040" y="3503"/>
              <a:ext cx="47" cy="29"/>
            </a:xfrm>
            <a:custGeom>
              <a:avLst/>
              <a:gdLst>
                <a:gd name="T0" fmla="*/ 76 w 23"/>
                <a:gd name="T1" fmla="*/ 0 h 13"/>
                <a:gd name="T2" fmla="*/ 76 w 23"/>
                <a:gd name="T3" fmla="*/ 0 h 13"/>
                <a:gd name="T4" fmla="*/ 0 60000 65536"/>
                <a:gd name="T5" fmla="*/ 0 60000 65536"/>
              </a:gdLst>
              <a:ahLst/>
              <a:cxnLst>
                <a:cxn ang="T4">
                  <a:pos x="T0" y="T1"/>
                </a:cxn>
                <a:cxn ang="T5">
                  <a:pos x="T2" y="T3"/>
                </a:cxn>
              </a:cxnLst>
              <a:rect l="0" t="0" r="r" b="b"/>
              <a:pathLst>
                <a:path w="23" h="13">
                  <a:moveTo>
                    <a:pt x="9" y="0"/>
                  </a:moveTo>
                  <a:cubicBezTo>
                    <a:pt x="0" y="13"/>
                    <a:pt x="23" y="2"/>
                    <a:pt x="9"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0" name="Freeform 2750">
              <a:extLst>
                <a:ext uri="{FF2B5EF4-FFF2-40B4-BE49-F238E27FC236}">
                  <a16:creationId xmlns:a16="http://schemas.microsoft.com/office/drawing/2014/main" id="{795E3212-21BE-2419-80DC-9747F38CB756}"/>
                </a:ext>
              </a:extLst>
            </p:cNvPr>
            <p:cNvSpPr>
              <a:spLocks/>
            </p:cNvSpPr>
            <p:nvPr/>
          </p:nvSpPr>
          <p:spPr bwMode="auto">
            <a:xfrm>
              <a:off x="4800" y="3748"/>
              <a:ext cx="10" cy="16"/>
            </a:xfrm>
            <a:custGeom>
              <a:avLst/>
              <a:gdLst>
                <a:gd name="T0" fmla="*/ 0 w 5"/>
                <a:gd name="T1" fmla="*/ 48 h 7"/>
                <a:gd name="T2" fmla="*/ 0 w 5"/>
                <a:gd name="T3" fmla="*/ 85 h 7"/>
                <a:gd name="T4" fmla="*/ 32 w 5"/>
                <a:gd name="T5" fmla="*/ 0 h 7"/>
                <a:gd name="T6" fmla="*/ 0 60000 65536"/>
                <a:gd name="T7" fmla="*/ 0 60000 65536"/>
                <a:gd name="T8" fmla="*/ 0 60000 65536"/>
              </a:gdLst>
              <a:ahLst/>
              <a:cxnLst>
                <a:cxn ang="T6">
                  <a:pos x="T0" y="T1"/>
                </a:cxn>
                <a:cxn ang="T7">
                  <a:pos x="T2" y="T3"/>
                </a:cxn>
                <a:cxn ang="T8">
                  <a:pos x="T4" y="T5"/>
                </a:cxn>
              </a:cxnLst>
              <a:rect l="0" t="0" r="r" b="b"/>
              <a:pathLst>
                <a:path w="5" h="7">
                  <a:moveTo>
                    <a:pt x="0" y="4"/>
                  </a:moveTo>
                  <a:cubicBezTo>
                    <a:pt x="0" y="5"/>
                    <a:pt x="0" y="6"/>
                    <a:pt x="0" y="7"/>
                  </a:cubicBezTo>
                  <a:cubicBezTo>
                    <a:pt x="3" y="7"/>
                    <a:pt x="5" y="4"/>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1" name="Freeform 2751">
              <a:extLst>
                <a:ext uri="{FF2B5EF4-FFF2-40B4-BE49-F238E27FC236}">
                  <a16:creationId xmlns:a16="http://schemas.microsoft.com/office/drawing/2014/main" id="{BA102936-5648-AAD8-79A9-E57862D76304}"/>
                </a:ext>
              </a:extLst>
            </p:cNvPr>
            <p:cNvSpPr>
              <a:spLocks/>
            </p:cNvSpPr>
            <p:nvPr/>
          </p:nvSpPr>
          <p:spPr bwMode="auto">
            <a:xfrm>
              <a:off x="4833" y="3766"/>
              <a:ext cx="16" cy="15"/>
            </a:xfrm>
            <a:custGeom>
              <a:avLst/>
              <a:gdLst>
                <a:gd name="T0" fmla="*/ 32 w 8"/>
                <a:gd name="T1" fmla="*/ 9 h 7"/>
                <a:gd name="T2" fmla="*/ 0 w 8"/>
                <a:gd name="T3" fmla="*/ 60 h 7"/>
                <a:gd name="T4" fmla="*/ 48 w 8"/>
                <a:gd name="T5" fmla="*/ 0 h 7"/>
                <a:gd name="T6" fmla="*/ 0 60000 65536"/>
                <a:gd name="T7" fmla="*/ 0 60000 65536"/>
                <a:gd name="T8" fmla="*/ 0 60000 65536"/>
              </a:gdLst>
              <a:ahLst/>
              <a:cxnLst>
                <a:cxn ang="T6">
                  <a:pos x="T0" y="T1"/>
                </a:cxn>
                <a:cxn ang="T7">
                  <a:pos x="T2" y="T3"/>
                </a:cxn>
                <a:cxn ang="T8">
                  <a:pos x="T4" y="T5"/>
                </a:cxn>
              </a:cxnLst>
              <a:rect l="0" t="0" r="r" b="b"/>
              <a:pathLst>
                <a:path w="8" h="7">
                  <a:moveTo>
                    <a:pt x="4" y="1"/>
                  </a:moveTo>
                  <a:cubicBezTo>
                    <a:pt x="2" y="2"/>
                    <a:pt x="0" y="4"/>
                    <a:pt x="0" y="6"/>
                  </a:cubicBezTo>
                  <a:cubicBezTo>
                    <a:pt x="3" y="7"/>
                    <a:pt x="8" y="4"/>
                    <a:pt x="6"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2" name="Freeform 2752">
              <a:extLst>
                <a:ext uri="{FF2B5EF4-FFF2-40B4-BE49-F238E27FC236}">
                  <a16:creationId xmlns:a16="http://schemas.microsoft.com/office/drawing/2014/main" id="{E5D4F192-C060-39ED-10F5-227A6F8394E3}"/>
                </a:ext>
              </a:extLst>
            </p:cNvPr>
            <p:cNvSpPr>
              <a:spLocks/>
            </p:cNvSpPr>
            <p:nvPr/>
          </p:nvSpPr>
          <p:spPr bwMode="auto">
            <a:xfrm>
              <a:off x="4716" y="3805"/>
              <a:ext cx="24" cy="18"/>
            </a:xfrm>
            <a:custGeom>
              <a:avLst/>
              <a:gdLst>
                <a:gd name="T0" fmla="*/ 16 w 12"/>
                <a:gd name="T1" fmla="*/ 25 h 8"/>
                <a:gd name="T2" fmla="*/ 56 w 12"/>
                <a:gd name="T3" fmla="*/ 81 h 8"/>
                <a:gd name="T4" fmla="*/ 56 w 12"/>
                <a:gd name="T5" fmla="*/ 11 h 8"/>
                <a:gd name="T6" fmla="*/ 0 60000 65536"/>
                <a:gd name="T7" fmla="*/ 0 60000 65536"/>
                <a:gd name="T8" fmla="*/ 0 60000 65536"/>
              </a:gdLst>
              <a:ahLst/>
              <a:cxnLst>
                <a:cxn ang="T6">
                  <a:pos x="T0" y="T1"/>
                </a:cxn>
                <a:cxn ang="T7">
                  <a:pos x="T2" y="T3"/>
                </a:cxn>
                <a:cxn ang="T8">
                  <a:pos x="T4" y="T5"/>
                </a:cxn>
              </a:cxnLst>
              <a:rect l="0" t="0" r="r" b="b"/>
              <a:pathLst>
                <a:path w="12" h="8">
                  <a:moveTo>
                    <a:pt x="2" y="2"/>
                  </a:moveTo>
                  <a:cubicBezTo>
                    <a:pt x="0" y="6"/>
                    <a:pt x="3" y="8"/>
                    <a:pt x="7" y="7"/>
                  </a:cubicBezTo>
                  <a:cubicBezTo>
                    <a:pt x="10" y="5"/>
                    <a:pt x="12" y="0"/>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3" name="Freeform 2753">
              <a:extLst>
                <a:ext uri="{FF2B5EF4-FFF2-40B4-BE49-F238E27FC236}">
                  <a16:creationId xmlns:a16="http://schemas.microsoft.com/office/drawing/2014/main" id="{3E305A02-37BB-0D0A-7151-941C6097B82C}"/>
                </a:ext>
              </a:extLst>
            </p:cNvPr>
            <p:cNvSpPr>
              <a:spLocks/>
            </p:cNvSpPr>
            <p:nvPr/>
          </p:nvSpPr>
          <p:spPr bwMode="auto">
            <a:xfrm>
              <a:off x="4712" y="3847"/>
              <a:ext cx="12" cy="8"/>
            </a:xfrm>
            <a:custGeom>
              <a:avLst/>
              <a:gdLst>
                <a:gd name="T0" fmla="*/ 16 w 6"/>
                <a:gd name="T1" fmla="*/ 0 h 4"/>
                <a:gd name="T2" fmla="*/ 8 w 6"/>
                <a:gd name="T3" fmla="*/ 32 h 4"/>
                <a:gd name="T4" fmla="*/ 32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2" y="0"/>
                  </a:moveTo>
                  <a:cubicBezTo>
                    <a:pt x="0" y="2"/>
                    <a:pt x="0" y="3"/>
                    <a:pt x="1" y="4"/>
                  </a:cubicBezTo>
                  <a:cubicBezTo>
                    <a:pt x="4" y="4"/>
                    <a:pt x="6" y="2"/>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4" name="Freeform 2754">
              <a:extLst>
                <a:ext uri="{FF2B5EF4-FFF2-40B4-BE49-F238E27FC236}">
                  <a16:creationId xmlns:a16="http://schemas.microsoft.com/office/drawing/2014/main" id="{A15ED7AA-C9A1-C7F7-4D68-9D1E48B49116}"/>
                </a:ext>
              </a:extLst>
            </p:cNvPr>
            <p:cNvSpPr>
              <a:spLocks/>
            </p:cNvSpPr>
            <p:nvPr/>
          </p:nvSpPr>
          <p:spPr bwMode="auto">
            <a:xfrm>
              <a:off x="4753" y="3834"/>
              <a:ext cx="24" cy="21"/>
            </a:xfrm>
            <a:custGeom>
              <a:avLst/>
              <a:gdLst>
                <a:gd name="T0" fmla="*/ 40 w 12"/>
                <a:gd name="T1" fmla="*/ 17 h 10"/>
                <a:gd name="T2" fmla="*/ 56 w 12"/>
                <a:gd name="T3" fmla="*/ 76 h 10"/>
                <a:gd name="T4" fmla="*/ 64 w 12"/>
                <a:gd name="T5" fmla="*/ 8 h 10"/>
                <a:gd name="T6" fmla="*/ 0 60000 65536"/>
                <a:gd name="T7" fmla="*/ 0 60000 65536"/>
                <a:gd name="T8" fmla="*/ 0 60000 65536"/>
              </a:gdLst>
              <a:ahLst/>
              <a:cxnLst>
                <a:cxn ang="T6">
                  <a:pos x="T0" y="T1"/>
                </a:cxn>
                <a:cxn ang="T7">
                  <a:pos x="T2" y="T3"/>
                </a:cxn>
                <a:cxn ang="T8">
                  <a:pos x="T4" y="T5"/>
                </a:cxn>
              </a:cxnLst>
              <a:rect l="0" t="0" r="r" b="b"/>
              <a:pathLst>
                <a:path w="12" h="10">
                  <a:moveTo>
                    <a:pt x="5" y="2"/>
                  </a:moveTo>
                  <a:cubicBezTo>
                    <a:pt x="0" y="5"/>
                    <a:pt x="1" y="10"/>
                    <a:pt x="7" y="8"/>
                  </a:cubicBezTo>
                  <a:cubicBezTo>
                    <a:pt x="10" y="6"/>
                    <a:pt x="12" y="0"/>
                    <a:pt x="8"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5" name="Freeform 2755">
              <a:extLst>
                <a:ext uri="{FF2B5EF4-FFF2-40B4-BE49-F238E27FC236}">
                  <a16:creationId xmlns:a16="http://schemas.microsoft.com/office/drawing/2014/main" id="{B79AD180-9BDE-22EB-9939-3D2F251923DB}"/>
                </a:ext>
              </a:extLst>
            </p:cNvPr>
            <p:cNvSpPr>
              <a:spLocks/>
            </p:cNvSpPr>
            <p:nvPr/>
          </p:nvSpPr>
          <p:spPr bwMode="auto">
            <a:xfrm>
              <a:off x="4781" y="3790"/>
              <a:ext cx="19" cy="13"/>
            </a:xfrm>
            <a:custGeom>
              <a:avLst/>
              <a:gdLst>
                <a:gd name="T0" fmla="*/ 27 w 9"/>
                <a:gd name="T1" fmla="*/ 0 h 6"/>
                <a:gd name="T2" fmla="*/ 27 w 9"/>
                <a:gd name="T3" fmla="*/ 52 h 6"/>
                <a:gd name="T4" fmla="*/ 49 w 9"/>
                <a:gd name="T5" fmla="*/ 9 h 6"/>
                <a:gd name="T6" fmla="*/ 0 60000 65536"/>
                <a:gd name="T7" fmla="*/ 0 60000 65536"/>
                <a:gd name="T8" fmla="*/ 0 60000 65536"/>
              </a:gdLst>
              <a:ahLst/>
              <a:cxnLst>
                <a:cxn ang="T6">
                  <a:pos x="T0" y="T1"/>
                </a:cxn>
                <a:cxn ang="T7">
                  <a:pos x="T2" y="T3"/>
                </a:cxn>
                <a:cxn ang="T8">
                  <a:pos x="T4" y="T5"/>
                </a:cxn>
              </a:cxnLst>
              <a:rect l="0" t="0" r="r" b="b"/>
              <a:pathLst>
                <a:path w="9" h="6">
                  <a:moveTo>
                    <a:pt x="3" y="0"/>
                  </a:moveTo>
                  <a:cubicBezTo>
                    <a:pt x="1" y="1"/>
                    <a:pt x="0" y="5"/>
                    <a:pt x="3" y="5"/>
                  </a:cubicBezTo>
                  <a:cubicBezTo>
                    <a:pt x="6" y="6"/>
                    <a:pt x="9" y="2"/>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6" name="Freeform 2756">
              <a:extLst>
                <a:ext uri="{FF2B5EF4-FFF2-40B4-BE49-F238E27FC236}">
                  <a16:creationId xmlns:a16="http://schemas.microsoft.com/office/drawing/2014/main" id="{5026337F-E93A-EACC-C420-5D2830B76368}"/>
                </a:ext>
              </a:extLst>
            </p:cNvPr>
            <p:cNvSpPr>
              <a:spLocks/>
            </p:cNvSpPr>
            <p:nvPr/>
          </p:nvSpPr>
          <p:spPr bwMode="auto">
            <a:xfrm>
              <a:off x="4835" y="3801"/>
              <a:ext cx="8" cy="11"/>
            </a:xfrm>
            <a:custGeom>
              <a:avLst/>
              <a:gdLst>
                <a:gd name="T0" fmla="*/ 8 w 4"/>
                <a:gd name="T1" fmla="*/ 9 h 5"/>
                <a:gd name="T2" fmla="*/ 0 w 4"/>
                <a:gd name="T3" fmla="*/ 44 h 5"/>
                <a:gd name="T4" fmla="*/ 32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2"/>
                    <a:pt x="0" y="3"/>
                    <a:pt x="0" y="4"/>
                  </a:cubicBezTo>
                  <a:cubicBezTo>
                    <a:pt x="3" y="5"/>
                    <a:pt x="4" y="3"/>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7" name="Freeform 2757">
              <a:extLst>
                <a:ext uri="{FF2B5EF4-FFF2-40B4-BE49-F238E27FC236}">
                  <a16:creationId xmlns:a16="http://schemas.microsoft.com/office/drawing/2014/main" id="{FE09A00C-941C-17F9-E184-F19935157E5D}"/>
                </a:ext>
              </a:extLst>
            </p:cNvPr>
            <p:cNvSpPr>
              <a:spLocks/>
            </p:cNvSpPr>
            <p:nvPr/>
          </p:nvSpPr>
          <p:spPr bwMode="auto">
            <a:xfrm>
              <a:off x="4900" y="3761"/>
              <a:ext cx="19" cy="14"/>
            </a:xfrm>
            <a:custGeom>
              <a:avLst/>
              <a:gdLst>
                <a:gd name="T0" fmla="*/ 36 w 9"/>
                <a:gd name="T1" fmla="*/ 12 h 6"/>
                <a:gd name="T2" fmla="*/ 8 w 9"/>
                <a:gd name="T3" fmla="*/ 77 h 6"/>
                <a:gd name="T4" fmla="*/ 68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4" y="1"/>
                  </a:moveTo>
                  <a:cubicBezTo>
                    <a:pt x="1" y="1"/>
                    <a:pt x="0" y="4"/>
                    <a:pt x="1" y="6"/>
                  </a:cubicBezTo>
                  <a:cubicBezTo>
                    <a:pt x="4" y="6"/>
                    <a:pt x="9" y="3"/>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8" name="Freeform 2758">
              <a:extLst>
                <a:ext uri="{FF2B5EF4-FFF2-40B4-BE49-F238E27FC236}">
                  <a16:creationId xmlns:a16="http://schemas.microsoft.com/office/drawing/2014/main" id="{006BCF0B-4F08-8A5C-6457-626CD97AE1A4}"/>
                </a:ext>
              </a:extLst>
            </p:cNvPr>
            <p:cNvSpPr>
              <a:spLocks/>
            </p:cNvSpPr>
            <p:nvPr/>
          </p:nvSpPr>
          <p:spPr bwMode="auto">
            <a:xfrm>
              <a:off x="4890" y="3731"/>
              <a:ext cx="12" cy="13"/>
            </a:xfrm>
            <a:custGeom>
              <a:avLst/>
              <a:gdLst>
                <a:gd name="T0" fmla="*/ 8 w 6"/>
                <a:gd name="T1" fmla="*/ 0 h 6"/>
                <a:gd name="T2" fmla="*/ 8 w 6"/>
                <a:gd name="T3" fmla="*/ 61 h 6"/>
                <a:gd name="T4" fmla="*/ 32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1" y="0"/>
                  </a:moveTo>
                  <a:cubicBezTo>
                    <a:pt x="0" y="2"/>
                    <a:pt x="0" y="5"/>
                    <a:pt x="1" y="6"/>
                  </a:cubicBezTo>
                  <a:cubicBezTo>
                    <a:pt x="4" y="6"/>
                    <a:pt x="6"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69" name="Freeform 2759">
              <a:extLst>
                <a:ext uri="{FF2B5EF4-FFF2-40B4-BE49-F238E27FC236}">
                  <a16:creationId xmlns:a16="http://schemas.microsoft.com/office/drawing/2014/main" id="{8DBB6EF7-E2C8-12E4-E6EA-6C0D5F3FB663}"/>
                </a:ext>
              </a:extLst>
            </p:cNvPr>
            <p:cNvSpPr>
              <a:spLocks/>
            </p:cNvSpPr>
            <p:nvPr/>
          </p:nvSpPr>
          <p:spPr bwMode="auto">
            <a:xfrm>
              <a:off x="4851" y="3726"/>
              <a:ext cx="10" cy="9"/>
            </a:xfrm>
            <a:custGeom>
              <a:avLst/>
              <a:gdLst>
                <a:gd name="T0" fmla="*/ 16 w 5"/>
                <a:gd name="T1" fmla="*/ 0 h 4"/>
                <a:gd name="T2" fmla="*/ 32 w 5"/>
                <a:gd name="T3" fmla="*/ 0 h 4"/>
                <a:gd name="T4" fmla="*/ 0 60000 65536"/>
                <a:gd name="T5" fmla="*/ 0 60000 65536"/>
              </a:gdLst>
              <a:ahLst/>
              <a:cxnLst>
                <a:cxn ang="T4">
                  <a:pos x="T0" y="T1"/>
                </a:cxn>
                <a:cxn ang="T5">
                  <a:pos x="T2" y="T3"/>
                </a:cxn>
              </a:cxnLst>
              <a:rect l="0" t="0" r="r" b="b"/>
              <a:pathLst>
                <a:path w="5" h="4">
                  <a:moveTo>
                    <a:pt x="2" y="0"/>
                  </a:moveTo>
                  <a:cubicBezTo>
                    <a:pt x="0" y="3"/>
                    <a:pt x="5" y="4"/>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0" name="Freeform 2760">
              <a:extLst>
                <a:ext uri="{FF2B5EF4-FFF2-40B4-BE49-F238E27FC236}">
                  <a16:creationId xmlns:a16="http://schemas.microsoft.com/office/drawing/2014/main" id="{6A844A5B-92DA-1326-9A2C-822E9A3ACF4E}"/>
                </a:ext>
              </a:extLst>
            </p:cNvPr>
            <p:cNvSpPr>
              <a:spLocks/>
            </p:cNvSpPr>
            <p:nvPr/>
          </p:nvSpPr>
          <p:spPr bwMode="auto">
            <a:xfrm>
              <a:off x="4806" y="3718"/>
              <a:ext cx="12" cy="11"/>
            </a:xfrm>
            <a:custGeom>
              <a:avLst/>
              <a:gdLst>
                <a:gd name="T0" fmla="*/ 8 w 6"/>
                <a:gd name="T1" fmla="*/ 0 h 5"/>
                <a:gd name="T2" fmla="*/ 32 w 6"/>
                <a:gd name="T3" fmla="*/ 9 h 5"/>
                <a:gd name="T4" fmla="*/ 0 60000 65536"/>
                <a:gd name="T5" fmla="*/ 0 60000 65536"/>
              </a:gdLst>
              <a:ahLst/>
              <a:cxnLst>
                <a:cxn ang="T4">
                  <a:pos x="T0" y="T1"/>
                </a:cxn>
                <a:cxn ang="T5">
                  <a:pos x="T2" y="T3"/>
                </a:cxn>
              </a:cxnLst>
              <a:rect l="0" t="0" r="r" b="b"/>
              <a:pathLst>
                <a:path w="6" h="5">
                  <a:moveTo>
                    <a:pt x="1" y="0"/>
                  </a:moveTo>
                  <a:cubicBezTo>
                    <a:pt x="0" y="5"/>
                    <a:pt x="6" y="4"/>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1" name="Freeform 2761">
              <a:extLst>
                <a:ext uri="{FF2B5EF4-FFF2-40B4-BE49-F238E27FC236}">
                  <a16:creationId xmlns:a16="http://schemas.microsoft.com/office/drawing/2014/main" id="{1CF21920-EF01-FF82-7663-AF93088527AA}"/>
                </a:ext>
              </a:extLst>
            </p:cNvPr>
            <p:cNvSpPr>
              <a:spLocks/>
            </p:cNvSpPr>
            <p:nvPr/>
          </p:nvSpPr>
          <p:spPr bwMode="auto">
            <a:xfrm>
              <a:off x="4841" y="3691"/>
              <a:ext cx="6" cy="7"/>
            </a:xfrm>
            <a:custGeom>
              <a:avLst/>
              <a:gdLst>
                <a:gd name="T0" fmla="*/ 24 w 3"/>
                <a:gd name="T1" fmla="*/ 0 h 3"/>
                <a:gd name="T2" fmla="*/ 0 w 3"/>
                <a:gd name="T3" fmla="*/ 28 h 3"/>
                <a:gd name="T4" fmla="*/ 24 w 3"/>
                <a:gd name="T5" fmla="*/ 12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1" y="1"/>
                    <a:pt x="0" y="1"/>
                    <a:pt x="0" y="2"/>
                  </a:cubicBezTo>
                  <a:cubicBezTo>
                    <a:pt x="1" y="3"/>
                    <a:pt x="2"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2" name="Freeform 2762">
              <a:extLst>
                <a:ext uri="{FF2B5EF4-FFF2-40B4-BE49-F238E27FC236}">
                  <a16:creationId xmlns:a16="http://schemas.microsoft.com/office/drawing/2014/main" id="{F3FD7802-3411-D3F8-6FA4-23C7215D49BC}"/>
                </a:ext>
              </a:extLst>
            </p:cNvPr>
            <p:cNvSpPr>
              <a:spLocks/>
            </p:cNvSpPr>
            <p:nvPr/>
          </p:nvSpPr>
          <p:spPr bwMode="auto">
            <a:xfrm>
              <a:off x="4736" y="3753"/>
              <a:ext cx="13" cy="11"/>
            </a:xfrm>
            <a:custGeom>
              <a:avLst/>
              <a:gdLst>
                <a:gd name="T0" fmla="*/ 33 w 6"/>
                <a:gd name="T1" fmla="*/ 9 h 5"/>
                <a:gd name="T2" fmla="*/ 61 w 6"/>
                <a:gd name="T3" fmla="*/ 9 h 5"/>
                <a:gd name="T4" fmla="*/ 52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3" y="1"/>
                  </a:moveTo>
                  <a:cubicBezTo>
                    <a:pt x="0" y="5"/>
                    <a:pt x="6" y="5"/>
                    <a:pt x="6" y="1"/>
                  </a:cubicBezTo>
                  <a:cubicBezTo>
                    <a:pt x="6" y="0"/>
                    <a:pt x="5" y="0"/>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3" name="Freeform 2763">
              <a:extLst>
                <a:ext uri="{FF2B5EF4-FFF2-40B4-BE49-F238E27FC236}">
                  <a16:creationId xmlns:a16="http://schemas.microsoft.com/office/drawing/2014/main" id="{A018E980-D761-83A1-405A-17DD5E897DA7}"/>
                </a:ext>
              </a:extLst>
            </p:cNvPr>
            <p:cNvSpPr>
              <a:spLocks/>
            </p:cNvSpPr>
            <p:nvPr/>
          </p:nvSpPr>
          <p:spPr bwMode="auto">
            <a:xfrm>
              <a:off x="4677" y="3792"/>
              <a:ext cx="14" cy="11"/>
            </a:xfrm>
            <a:custGeom>
              <a:avLst/>
              <a:gdLst>
                <a:gd name="T0" fmla="*/ 8 w 7"/>
                <a:gd name="T1" fmla="*/ 9 h 5"/>
                <a:gd name="T2" fmla="*/ 8 w 7"/>
                <a:gd name="T3" fmla="*/ 44 h 5"/>
                <a:gd name="T4" fmla="*/ 24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1" y="1"/>
                  </a:moveTo>
                  <a:cubicBezTo>
                    <a:pt x="0" y="2"/>
                    <a:pt x="0" y="3"/>
                    <a:pt x="1" y="4"/>
                  </a:cubicBezTo>
                  <a:cubicBezTo>
                    <a:pt x="4" y="5"/>
                    <a:pt x="7" y="0"/>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4" name="Freeform 2764">
              <a:extLst>
                <a:ext uri="{FF2B5EF4-FFF2-40B4-BE49-F238E27FC236}">
                  <a16:creationId xmlns:a16="http://schemas.microsoft.com/office/drawing/2014/main" id="{34FEFD85-172A-127A-BA76-4C8F4F8521A4}"/>
                </a:ext>
              </a:extLst>
            </p:cNvPr>
            <p:cNvSpPr>
              <a:spLocks/>
            </p:cNvSpPr>
            <p:nvPr/>
          </p:nvSpPr>
          <p:spPr bwMode="auto">
            <a:xfrm>
              <a:off x="4656" y="3816"/>
              <a:ext cx="6" cy="7"/>
            </a:xfrm>
            <a:custGeom>
              <a:avLst/>
              <a:gdLst>
                <a:gd name="T0" fmla="*/ 0 w 3"/>
                <a:gd name="T1" fmla="*/ 28 h 3"/>
                <a:gd name="T2" fmla="*/ 24 w 3"/>
                <a:gd name="T3" fmla="*/ 12 h 3"/>
                <a:gd name="T4" fmla="*/ 0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2"/>
                  </a:moveTo>
                  <a:cubicBezTo>
                    <a:pt x="1" y="3"/>
                    <a:pt x="2" y="3"/>
                    <a:pt x="3" y="1"/>
                  </a:cubicBezTo>
                  <a:cubicBezTo>
                    <a:pt x="3" y="0"/>
                    <a:pt x="1" y="0"/>
                    <a:pt x="0"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5" name="Freeform 2765">
              <a:extLst>
                <a:ext uri="{FF2B5EF4-FFF2-40B4-BE49-F238E27FC236}">
                  <a16:creationId xmlns:a16="http://schemas.microsoft.com/office/drawing/2014/main" id="{1BA89DF6-8934-79A4-EF6D-C5C653A5DCA6}"/>
                </a:ext>
              </a:extLst>
            </p:cNvPr>
            <p:cNvSpPr>
              <a:spLocks/>
            </p:cNvSpPr>
            <p:nvPr/>
          </p:nvSpPr>
          <p:spPr bwMode="auto">
            <a:xfrm>
              <a:off x="4585" y="3799"/>
              <a:ext cx="22" cy="17"/>
            </a:xfrm>
            <a:custGeom>
              <a:avLst/>
              <a:gdLst>
                <a:gd name="T0" fmla="*/ 48 w 11"/>
                <a:gd name="T1" fmla="*/ 0 h 8"/>
                <a:gd name="T2" fmla="*/ 64 w 11"/>
                <a:gd name="T3" fmla="*/ 19 h 8"/>
                <a:gd name="T4" fmla="*/ 0 60000 65536"/>
                <a:gd name="T5" fmla="*/ 0 60000 65536"/>
              </a:gdLst>
              <a:ahLst/>
              <a:cxnLst>
                <a:cxn ang="T4">
                  <a:pos x="T0" y="T1"/>
                </a:cxn>
                <a:cxn ang="T5">
                  <a:pos x="T2" y="T3"/>
                </a:cxn>
              </a:cxnLst>
              <a:rect l="0" t="0" r="r" b="b"/>
              <a:pathLst>
                <a:path w="11" h="8">
                  <a:moveTo>
                    <a:pt x="6" y="0"/>
                  </a:moveTo>
                  <a:cubicBezTo>
                    <a:pt x="0" y="5"/>
                    <a:pt x="11" y="8"/>
                    <a:pt x="8"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6" name="Freeform 2766">
              <a:extLst>
                <a:ext uri="{FF2B5EF4-FFF2-40B4-BE49-F238E27FC236}">
                  <a16:creationId xmlns:a16="http://schemas.microsoft.com/office/drawing/2014/main" id="{A9819A2E-624E-549D-1407-7491B9A19007}"/>
                </a:ext>
              </a:extLst>
            </p:cNvPr>
            <p:cNvSpPr>
              <a:spLocks/>
            </p:cNvSpPr>
            <p:nvPr/>
          </p:nvSpPr>
          <p:spPr bwMode="auto">
            <a:xfrm>
              <a:off x="4542" y="3823"/>
              <a:ext cx="18" cy="13"/>
            </a:xfrm>
            <a:custGeom>
              <a:avLst/>
              <a:gdLst>
                <a:gd name="T0" fmla="*/ 40 w 9"/>
                <a:gd name="T1" fmla="*/ 0 h 6"/>
                <a:gd name="T2" fmla="*/ 72 w 9"/>
                <a:gd name="T3" fmla="*/ 9 h 6"/>
                <a:gd name="T4" fmla="*/ 64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5" y="0"/>
                  </a:moveTo>
                  <a:cubicBezTo>
                    <a:pt x="0" y="3"/>
                    <a:pt x="6" y="6"/>
                    <a:pt x="9" y="1"/>
                  </a:cubicBezTo>
                  <a:cubicBezTo>
                    <a:pt x="9" y="1"/>
                    <a:pt x="9" y="0"/>
                    <a:pt x="8"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7" name="Freeform 2767">
              <a:extLst>
                <a:ext uri="{FF2B5EF4-FFF2-40B4-BE49-F238E27FC236}">
                  <a16:creationId xmlns:a16="http://schemas.microsoft.com/office/drawing/2014/main" id="{25871426-D6F8-E121-F168-919FE0AD7CAC}"/>
                </a:ext>
              </a:extLst>
            </p:cNvPr>
            <p:cNvSpPr>
              <a:spLocks/>
            </p:cNvSpPr>
            <p:nvPr/>
          </p:nvSpPr>
          <p:spPr bwMode="auto">
            <a:xfrm>
              <a:off x="4515" y="3840"/>
              <a:ext cx="16" cy="13"/>
            </a:xfrm>
            <a:custGeom>
              <a:avLst/>
              <a:gdLst>
                <a:gd name="T0" fmla="*/ 8 w 8"/>
                <a:gd name="T1" fmla="*/ 0 h 6"/>
                <a:gd name="T2" fmla="*/ 32 w 8"/>
                <a:gd name="T3" fmla="*/ 0 h 6"/>
                <a:gd name="T4" fmla="*/ 0 60000 65536"/>
                <a:gd name="T5" fmla="*/ 0 60000 65536"/>
              </a:gdLst>
              <a:ahLst/>
              <a:cxnLst>
                <a:cxn ang="T4">
                  <a:pos x="T0" y="T1"/>
                </a:cxn>
                <a:cxn ang="T5">
                  <a:pos x="T2" y="T3"/>
                </a:cxn>
              </a:cxnLst>
              <a:rect l="0" t="0" r="r" b="b"/>
              <a:pathLst>
                <a:path w="8" h="6">
                  <a:moveTo>
                    <a:pt x="1" y="0"/>
                  </a:moveTo>
                  <a:cubicBezTo>
                    <a:pt x="0" y="6"/>
                    <a:pt x="8" y="4"/>
                    <a:pt x="4"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8" name="Freeform 2768">
              <a:extLst>
                <a:ext uri="{FF2B5EF4-FFF2-40B4-BE49-F238E27FC236}">
                  <a16:creationId xmlns:a16="http://schemas.microsoft.com/office/drawing/2014/main" id="{1E37637F-2E46-31D9-37E2-02E3CD7F0C6A}"/>
                </a:ext>
              </a:extLst>
            </p:cNvPr>
            <p:cNvSpPr>
              <a:spLocks/>
            </p:cNvSpPr>
            <p:nvPr/>
          </p:nvSpPr>
          <p:spPr bwMode="auto">
            <a:xfrm>
              <a:off x="4507" y="3866"/>
              <a:ext cx="16" cy="22"/>
            </a:xfrm>
            <a:custGeom>
              <a:avLst/>
              <a:gdLst>
                <a:gd name="T0" fmla="*/ 56 w 8"/>
                <a:gd name="T1" fmla="*/ 20 h 10"/>
                <a:gd name="T2" fmla="*/ 16 w 8"/>
                <a:gd name="T3" fmla="*/ 73 h 10"/>
                <a:gd name="T4" fmla="*/ 56 w 8"/>
                <a:gd name="T5" fmla="*/ 20 h 10"/>
                <a:gd name="T6" fmla="*/ 0 60000 65536"/>
                <a:gd name="T7" fmla="*/ 0 60000 65536"/>
                <a:gd name="T8" fmla="*/ 0 60000 65536"/>
              </a:gdLst>
              <a:ahLst/>
              <a:cxnLst>
                <a:cxn ang="T6">
                  <a:pos x="T0" y="T1"/>
                </a:cxn>
                <a:cxn ang="T7">
                  <a:pos x="T2" y="T3"/>
                </a:cxn>
                <a:cxn ang="T8">
                  <a:pos x="T4" y="T5"/>
                </a:cxn>
              </a:cxnLst>
              <a:rect l="0" t="0" r="r" b="b"/>
              <a:pathLst>
                <a:path w="8" h="10">
                  <a:moveTo>
                    <a:pt x="7" y="2"/>
                  </a:moveTo>
                  <a:cubicBezTo>
                    <a:pt x="3" y="0"/>
                    <a:pt x="0" y="4"/>
                    <a:pt x="2" y="7"/>
                  </a:cubicBezTo>
                  <a:cubicBezTo>
                    <a:pt x="5" y="10"/>
                    <a:pt x="8" y="5"/>
                    <a:pt x="7"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79" name="Freeform 2769">
              <a:extLst>
                <a:ext uri="{FF2B5EF4-FFF2-40B4-BE49-F238E27FC236}">
                  <a16:creationId xmlns:a16="http://schemas.microsoft.com/office/drawing/2014/main" id="{D7F1B988-01D6-BFF4-F2C2-046A29E770A9}"/>
                </a:ext>
              </a:extLst>
            </p:cNvPr>
            <p:cNvSpPr>
              <a:spLocks/>
            </p:cNvSpPr>
            <p:nvPr/>
          </p:nvSpPr>
          <p:spPr bwMode="auto">
            <a:xfrm>
              <a:off x="4574" y="3862"/>
              <a:ext cx="9" cy="9"/>
            </a:xfrm>
            <a:custGeom>
              <a:avLst/>
              <a:gdLst>
                <a:gd name="T0" fmla="*/ 36 w 4"/>
                <a:gd name="T1" fmla="*/ 11 h 4"/>
                <a:gd name="T2" fmla="*/ 11 w 4"/>
                <a:gd name="T3" fmla="*/ 45 h 4"/>
                <a:gd name="T4" fmla="*/ 3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3" y="1"/>
                  </a:moveTo>
                  <a:cubicBezTo>
                    <a:pt x="1" y="2"/>
                    <a:pt x="0" y="2"/>
                    <a:pt x="1" y="4"/>
                  </a:cubicBezTo>
                  <a:cubicBezTo>
                    <a:pt x="3" y="3"/>
                    <a:pt x="4"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0" name="Freeform 2770">
              <a:extLst>
                <a:ext uri="{FF2B5EF4-FFF2-40B4-BE49-F238E27FC236}">
                  <a16:creationId xmlns:a16="http://schemas.microsoft.com/office/drawing/2014/main" id="{9F392D2F-63A6-F0BD-B8D6-954B5D10953A}"/>
                </a:ext>
              </a:extLst>
            </p:cNvPr>
            <p:cNvSpPr>
              <a:spLocks/>
            </p:cNvSpPr>
            <p:nvPr/>
          </p:nvSpPr>
          <p:spPr bwMode="auto">
            <a:xfrm>
              <a:off x="4648" y="3847"/>
              <a:ext cx="21" cy="15"/>
            </a:xfrm>
            <a:custGeom>
              <a:avLst/>
              <a:gdLst>
                <a:gd name="T0" fmla="*/ 27 w 10"/>
                <a:gd name="T1" fmla="*/ 19 h 7"/>
                <a:gd name="T2" fmla="*/ 8 w 10"/>
                <a:gd name="T3" fmla="*/ 19 h 7"/>
                <a:gd name="T4" fmla="*/ 92 w 10"/>
                <a:gd name="T5" fmla="*/ 0 h 7"/>
                <a:gd name="T6" fmla="*/ 57 w 10"/>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 h="7">
                  <a:moveTo>
                    <a:pt x="3" y="2"/>
                  </a:moveTo>
                  <a:cubicBezTo>
                    <a:pt x="2" y="2"/>
                    <a:pt x="2" y="1"/>
                    <a:pt x="1" y="2"/>
                  </a:cubicBezTo>
                  <a:cubicBezTo>
                    <a:pt x="0" y="7"/>
                    <a:pt x="9" y="4"/>
                    <a:pt x="10" y="0"/>
                  </a:cubicBezTo>
                  <a:cubicBezTo>
                    <a:pt x="8" y="0"/>
                    <a:pt x="7" y="0"/>
                    <a:pt x="6"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1" name="Freeform 2771">
              <a:extLst>
                <a:ext uri="{FF2B5EF4-FFF2-40B4-BE49-F238E27FC236}">
                  <a16:creationId xmlns:a16="http://schemas.microsoft.com/office/drawing/2014/main" id="{C2B481E5-438F-525C-A325-014485EB4DA1}"/>
                </a:ext>
              </a:extLst>
            </p:cNvPr>
            <p:cNvSpPr>
              <a:spLocks/>
            </p:cNvSpPr>
            <p:nvPr/>
          </p:nvSpPr>
          <p:spPr bwMode="auto">
            <a:xfrm>
              <a:off x="4621" y="3834"/>
              <a:ext cx="7" cy="6"/>
            </a:xfrm>
            <a:custGeom>
              <a:avLst/>
              <a:gdLst>
                <a:gd name="T0" fmla="*/ 12 w 3"/>
                <a:gd name="T1" fmla="*/ 0 h 3"/>
                <a:gd name="T2" fmla="*/ 0 w 3"/>
                <a:gd name="T3" fmla="*/ 24 h 3"/>
                <a:gd name="T4" fmla="*/ 37 w 3"/>
                <a:gd name="T5" fmla="*/ 8 h 3"/>
                <a:gd name="T6" fmla="*/ 28 w 3"/>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1" y="0"/>
                  </a:moveTo>
                  <a:cubicBezTo>
                    <a:pt x="0" y="1"/>
                    <a:pt x="0" y="2"/>
                    <a:pt x="0" y="3"/>
                  </a:cubicBezTo>
                  <a:cubicBezTo>
                    <a:pt x="1" y="3"/>
                    <a:pt x="2" y="2"/>
                    <a:pt x="3" y="1"/>
                  </a:cubicBezTo>
                  <a:cubicBezTo>
                    <a:pt x="3" y="0"/>
                    <a:pt x="2" y="1"/>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2" name="Freeform 2772">
              <a:extLst>
                <a:ext uri="{FF2B5EF4-FFF2-40B4-BE49-F238E27FC236}">
                  <a16:creationId xmlns:a16="http://schemas.microsoft.com/office/drawing/2014/main" id="{08E447BE-FE4C-7BA3-8A08-24B5CCB7248D}"/>
                </a:ext>
              </a:extLst>
            </p:cNvPr>
            <p:cNvSpPr>
              <a:spLocks/>
            </p:cNvSpPr>
            <p:nvPr/>
          </p:nvSpPr>
          <p:spPr bwMode="auto">
            <a:xfrm>
              <a:off x="4623" y="3871"/>
              <a:ext cx="15" cy="13"/>
            </a:xfrm>
            <a:custGeom>
              <a:avLst/>
              <a:gdLst>
                <a:gd name="T0" fmla="*/ 51 w 7"/>
                <a:gd name="T1" fmla="*/ 0 h 6"/>
                <a:gd name="T2" fmla="*/ 0 w 7"/>
                <a:gd name="T3" fmla="*/ 9 h 6"/>
                <a:gd name="T4" fmla="*/ 60 w 7"/>
                <a:gd name="T5" fmla="*/ 9 h 6"/>
                <a:gd name="T6" fmla="*/ 0 60000 65536"/>
                <a:gd name="T7" fmla="*/ 0 60000 65536"/>
                <a:gd name="T8" fmla="*/ 0 60000 65536"/>
              </a:gdLst>
              <a:ahLst/>
              <a:cxnLst>
                <a:cxn ang="T6">
                  <a:pos x="T0" y="T1"/>
                </a:cxn>
                <a:cxn ang="T7">
                  <a:pos x="T2" y="T3"/>
                </a:cxn>
                <a:cxn ang="T8">
                  <a:pos x="T4" y="T5"/>
                </a:cxn>
              </a:cxnLst>
              <a:rect l="0" t="0" r="r" b="b"/>
              <a:pathLst>
                <a:path w="7" h="6">
                  <a:moveTo>
                    <a:pt x="5" y="0"/>
                  </a:moveTo>
                  <a:cubicBezTo>
                    <a:pt x="3" y="0"/>
                    <a:pt x="1" y="0"/>
                    <a:pt x="0" y="1"/>
                  </a:cubicBezTo>
                  <a:cubicBezTo>
                    <a:pt x="0" y="5"/>
                    <a:pt x="7" y="6"/>
                    <a:pt x="6"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3" name="Freeform 2773">
              <a:extLst>
                <a:ext uri="{FF2B5EF4-FFF2-40B4-BE49-F238E27FC236}">
                  <a16:creationId xmlns:a16="http://schemas.microsoft.com/office/drawing/2014/main" id="{C66CE806-4B78-C9A0-B737-FB7EAE86FB18}"/>
                </a:ext>
              </a:extLst>
            </p:cNvPr>
            <p:cNvSpPr>
              <a:spLocks/>
            </p:cNvSpPr>
            <p:nvPr/>
          </p:nvSpPr>
          <p:spPr bwMode="auto">
            <a:xfrm>
              <a:off x="4669" y="3882"/>
              <a:ext cx="18" cy="11"/>
            </a:xfrm>
            <a:custGeom>
              <a:avLst/>
              <a:gdLst>
                <a:gd name="T0" fmla="*/ 40 w 9"/>
                <a:gd name="T1" fmla="*/ 9 h 5"/>
                <a:gd name="T2" fmla="*/ 32 w 9"/>
                <a:gd name="T3" fmla="*/ 44 h 5"/>
                <a:gd name="T4" fmla="*/ 64 w 9"/>
                <a:gd name="T5" fmla="*/ 0 h 5"/>
                <a:gd name="T6" fmla="*/ 0 60000 65536"/>
                <a:gd name="T7" fmla="*/ 0 60000 65536"/>
                <a:gd name="T8" fmla="*/ 0 60000 65536"/>
              </a:gdLst>
              <a:ahLst/>
              <a:cxnLst>
                <a:cxn ang="T6">
                  <a:pos x="T0" y="T1"/>
                </a:cxn>
                <a:cxn ang="T7">
                  <a:pos x="T2" y="T3"/>
                </a:cxn>
                <a:cxn ang="T8">
                  <a:pos x="T4" y="T5"/>
                </a:cxn>
              </a:cxnLst>
              <a:rect l="0" t="0" r="r" b="b"/>
              <a:pathLst>
                <a:path w="9" h="5">
                  <a:moveTo>
                    <a:pt x="5" y="1"/>
                  </a:moveTo>
                  <a:cubicBezTo>
                    <a:pt x="2" y="1"/>
                    <a:pt x="0" y="3"/>
                    <a:pt x="4" y="4"/>
                  </a:cubicBezTo>
                  <a:cubicBezTo>
                    <a:pt x="6" y="5"/>
                    <a:pt x="9" y="3"/>
                    <a:pt x="8"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4" name="Freeform 2774">
              <a:extLst>
                <a:ext uri="{FF2B5EF4-FFF2-40B4-BE49-F238E27FC236}">
                  <a16:creationId xmlns:a16="http://schemas.microsoft.com/office/drawing/2014/main" id="{8B838A82-CBF0-F22D-1279-3F794BE407D3}"/>
                </a:ext>
              </a:extLst>
            </p:cNvPr>
            <p:cNvSpPr>
              <a:spLocks/>
            </p:cNvSpPr>
            <p:nvPr/>
          </p:nvSpPr>
          <p:spPr bwMode="auto">
            <a:xfrm>
              <a:off x="4484" y="3904"/>
              <a:ext cx="14" cy="13"/>
            </a:xfrm>
            <a:custGeom>
              <a:avLst/>
              <a:gdLst>
                <a:gd name="T0" fmla="*/ 24 w 7"/>
                <a:gd name="T1" fmla="*/ 0 h 6"/>
                <a:gd name="T2" fmla="*/ 40 w 7"/>
                <a:gd name="T3" fmla="*/ 9 h 6"/>
                <a:gd name="T4" fmla="*/ 0 60000 65536"/>
                <a:gd name="T5" fmla="*/ 0 60000 65536"/>
              </a:gdLst>
              <a:ahLst/>
              <a:cxnLst>
                <a:cxn ang="T4">
                  <a:pos x="T0" y="T1"/>
                </a:cxn>
                <a:cxn ang="T5">
                  <a:pos x="T2" y="T3"/>
                </a:cxn>
              </a:cxnLst>
              <a:rect l="0" t="0" r="r" b="b"/>
              <a:pathLst>
                <a:path w="7" h="6">
                  <a:moveTo>
                    <a:pt x="3" y="0"/>
                  </a:moveTo>
                  <a:cubicBezTo>
                    <a:pt x="0" y="3"/>
                    <a:pt x="7" y="6"/>
                    <a:pt x="5"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5" name="Freeform 2775">
              <a:extLst>
                <a:ext uri="{FF2B5EF4-FFF2-40B4-BE49-F238E27FC236}">
                  <a16:creationId xmlns:a16="http://schemas.microsoft.com/office/drawing/2014/main" id="{D3043598-A416-C0D8-E9C7-1C7A93E6D03D}"/>
                </a:ext>
              </a:extLst>
            </p:cNvPr>
            <p:cNvSpPr>
              <a:spLocks/>
            </p:cNvSpPr>
            <p:nvPr/>
          </p:nvSpPr>
          <p:spPr bwMode="auto">
            <a:xfrm>
              <a:off x="4437" y="3875"/>
              <a:ext cx="16" cy="15"/>
            </a:xfrm>
            <a:custGeom>
              <a:avLst/>
              <a:gdLst>
                <a:gd name="T0" fmla="*/ 24 w 8"/>
                <a:gd name="T1" fmla="*/ 9 h 7"/>
                <a:gd name="T2" fmla="*/ 0 w 8"/>
                <a:gd name="T3" fmla="*/ 19 h 7"/>
                <a:gd name="T4" fmla="*/ 64 w 8"/>
                <a:gd name="T5" fmla="*/ 9 h 7"/>
                <a:gd name="T6" fmla="*/ 56 w 8"/>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7">
                  <a:moveTo>
                    <a:pt x="3" y="1"/>
                  </a:moveTo>
                  <a:cubicBezTo>
                    <a:pt x="2" y="1"/>
                    <a:pt x="1" y="1"/>
                    <a:pt x="0" y="2"/>
                  </a:cubicBezTo>
                  <a:cubicBezTo>
                    <a:pt x="0" y="7"/>
                    <a:pt x="7" y="4"/>
                    <a:pt x="8" y="1"/>
                  </a:cubicBezTo>
                  <a:cubicBezTo>
                    <a:pt x="8" y="0"/>
                    <a:pt x="7" y="0"/>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6" name="Freeform 2776">
              <a:extLst>
                <a:ext uri="{FF2B5EF4-FFF2-40B4-BE49-F238E27FC236}">
                  <a16:creationId xmlns:a16="http://schemas.microsoft.com/office/drawing/2014/main" id="{A04E7657-83CA-577D-A024-CC1F7C06965A}"/>
                </a:ext>
              </a:extLst>
            </p:cNvPr>
            <p:cNvSpPr>
              <a:spLocks/>
            </p:cNvSpPr>
            <p:nvPr/>
          </p:nvSpPr>
          <p:spPr bwMode="auto">
            <a:xfrm>
              <a:off x="4445" y="3840"/>
              <a:ext cx="25" cy="18"/>
            </a:xfrm>
            <a:custGeom>
              <a:avLst/>
              <a:gdLst>
                <a:gd name="T0" fmla="*/ 73 w 12"/>
                <a:gd name="T1" fmla="*/ 0 h 8"/>
                <a:gd name="T2" fmla="*/ 92 w 12"/>
                <a:gd name="T3" fmla="*/ 0 h 8"/>
                <a:gd name="T4" fmla="*/ 0 60000 65536"/>
                <a:gd name="T5" fmla="*/ 0 60000 65536"/>
              </a:gdLst>
              <a:ahLst/>
              <a:cxnLst>
                <a:cxn ang="T4">
                  <a:pos x="T0" y="T1"/>
                </a:cxn>
                <a:cxn ang="T5">
                  <a:pos x="T2" y="T3"/>
                </a:cxn>
              </a:cxnLst>
              <a:rect l="0" t="0" r="r" b="b"/>
              <a:pathLst>
                <a:path w="12" h="8">
                  <a:moveTo>
                    <a:pt x="8" y="0"/>
                  </a:moveTo>
                  <a:cubicBezTo>
                    <a:pt x="0" y="2"/>
                    <a:pt x="12" y="8"/>
                    <a:pt x="10"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7" name="Freeform 2777">
              <a:extLst>
                <a:ext uri="{FF2B5EF4-FFF2-40B4-BE49-F238E27FC236}">
                  <a16:creationId xmlns:a16="http://schemas.microsoft.com/office/drawing/2014/main" id="{EBB4F34E-A444-B032-B2D2-DF747EC49218}"/>
                </a:ext>
              </a:extLst>
            </p:cNvPr>
            <p:cNvSpPr>
              <a:spLocks/>
            </p:cNvSpPr>
            <p:nvPr/>
          </p:nvSpPr>
          <p:spPr bwMode="auto">
            <a:xfrm>
              <a:off x="4445" y="3796"/>
              <a:ext cx="21" cy="16"/>
            </a:xfrm>
            <a:custGeom>
              <a:avLst/>
              <a:gdLst>
                <a:gd name="T0" fmla="*/ 36 w 10"/>
                <a:gd name="T1" fmla="*/ 0 h 7"/>
                <a:gd name="T2" fmla="*/ 17 w 10"/>
                <a:gd name="T3" fmla="*/ 57 h 7"/>
                <a:gd name="T4" fmla="*/ 76 w 10"/>
                <a:gd name="T5" fmla="*/ 11 h 7"/>
                <a:gd name="T6" fmla="*/ 0 60000 65536"/>
                <a:gd name="T7" fmla="*/ 0 60000 65536"/>
                <a:gd name="T8" fmla="*/ 0 60000 65536"/>
              </a:gdLst>
              <a:ahLst/>
              <a:cxnLst>
                <a:cxn ang="T6">
                  <a:pos x="T0" y="T1"/>
                </a:cxn>
                <a:cxn ang="T7">
                  <a:pos x="T2" y="T3"/>
                </a:cxn>
                <a:cxn ang="T8">
                  <a:pos x="T4" y="T5"/>
                </a:cxn>
              </a:cxnLst>
              <a:rect l="0" t="0" r="r" b="b"/>
              <a:pathLst>
                <a:path w="10" h="7">
                  <a:moveTo>
                    <a:pt x="4" y="0"/>
                  </a:moveTo>
                  <a:cubicBezTo>
                    <a:pt x="1" y="0"/>
                    <a:pt x="0" y="3"/>
                    <a:pt x="2" y="5"/>
                  </a:cubicBezTo>
                  <a:cubicBezTo>
                    <a:pt x="5" y="7"/>
                    <a:pt x="10" y="4"/>
                    <a:pt x="8"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8" name="Freeform 2778">
              <a:extLst>
                <a:ext uri="{FF2B5EF4-FFF2-40B4-BE49-F238E27FC236}">
                  <a16:creationId xmlns:a16="http://schemas.microsoft.com/office/drawing/2014/main" id="{3BB55180-CCB6-E75A-F673-7F7F4AC85BFA}"/>
                </a:ext>
              </a:extLst>
            </p:cNvPr>
            <p:cNvSpPr>
              <a:spLocks/>
            </p:cNvSpPr>
            <p:nvPr/>
          </p:nvSpPr>
          <p:spPr bwMode="auto">
            <a:xfrm>
              <a:off x="4513" y="3796"/>
              <a:ext cx="10" cy="11"/>
            </a:xfrm>
            <a:custGeom>
              <a:avLst/>
              <a:gdLst>
                <a:gd name="T0" fmla="*/ 16 w 5"/>
                <a:gd name="T1" fmla="*/ 0 h 5"/>
                <a:gd name="T2" fmla="*/ 0 w 5"/>
                <a:gd name="T3" fmla="*/ 9 h 5"/>
                <a:gd name="T4" fmla="*/ 40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1" y="0"/>
                    <a:pt x="0" y="1"/>
                    <a:pt x="0" y="1"/>
                  </a:cubicBezTo>
                  <a:cubicBezTo>
                    <a:pt x="1" y="5"/>
                    <a:pt x="4" y="3"/>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89" name="Freeform 2779">
              <a:extLst>
                <a:ext uri="{FF2B5EF4-FFF2-40B4-BE49-F238E27FC236}">
                  <a16:creationId xmlns:a16="http://schemas.microsoft.com/office/drawing/2014/main" id="{A3468D7E-E8E5-2619-32E0-C670C7FB6C23}"/>
                </a:ext>
              </a:extLst>
            </p:cNvPr>
            <p:cNvSpPr>
              <a:spLocks/>
            </p:cNvSpPr>
            <p:nvPr/>
          </p:nvSpPr>
          <p:spPr bwMode="auto">
            <a:xfrm>
              <a:off x="4558" y="3895"/>
              <a:ext cx="8" cy="6"/>
            </a:xfrm>
            <a:custGeom>
              <a:avLst/>
              <a:gdLst>
                <a:gd name="T0" fmla="*/ 0 w 4"/>
                <a:gd name="T1" fmla="*/ 24 h 3"/>
                <a:gd name="T2" fmla="*/ 0 w 4"/>
                <a:gd name="T3" fmla="*/ 8 h 3"/>
                <a:gd name="T4" fmla="*/ 0 w 4"/>
                <a:gd name="T5" fmla="*/ 24 h 3"/>
                <a:gd name="T6" fmla="*/ 32 w 4"/>
                <a:gd name="T7" fmla="*/ 8 h 3"/>
                <a:gd name="T8" fmla="*/ 16 w 4"/>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 h="3">
                  <a:moveTo>
                    <a:pt x="0" y="3"/>
                  </a:moveTo>
                  <a:cubicBezTo>
                    <a:pt x="0" y="2"/>
                    <a:pt x="0" y="1"/>
                    <a:pt x="0" y="1"/>
                  </a:cubicBezTo>
                  <a:cubicBezTo>
                    <a:pt x="0" y="2"/>
                    <a:pt x="0" y="2"/>
                    <a:pt x="0" y="3"/>
                  </a:cubicBezTo>
                  <a:cubicBezTo>
                    <a:pt x="2" y="3"/>
                    <a:pt x="3" y="3"/>
                    <a:pt x="4" y="1"/>
                  </a:cubicBezTo>
                  <a:cubicBezTo>
                    <a:pt x="3" y="0"/>
                    <a:pt x="2" y="0"/>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0" name="Freeform 2780">
              <a:extLst>
                <a:ext uri="{FF2B5EF4-FFF2-40B4-BE49-F238E27FC236}">
                  <a16:creationId xmlns:a16="http://schemas.microsoft.com/office/drawing/2014/main" id="{B0D700F2-4C13-4775-F5D4-01A25E7849FB}"/>
                </a:ext>
              </a:extLst>
            </p:cNvPr>
            <p:cNvSpPr>
              <a:spLocks/>
            </p:cNvSpPr>
            <p:nvPr/>
          </p:nvSpPr>
          <p:spPr bwMode="auto">
            <a:xfrm>
              <a:off x="4279" y="3766"/>
              <a:ext cx="10" cy="11"/>
            </a:xfrm>
            <a:custGeom>
              <a:avLst/>
              <a:gdLst>
                <a:gd name="T0" fmla="*/ 16 w 5"/>
                <a:gd name="T1" fmla="*/ 0 h 5"/>
                <a:gd name="T2" fmla="*/ 24 w 5"/>
                <a:gd name="T3" fmla="*/ 53 h 5"/>
                <a:gd name="T4" fmla="*/ 24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1"/>
                    <a:pt x="0" y="4"/>
                    <a:pt x="3" y="5"/>
                  </a:cubicBezTo>
                  <a:cubicBezTo>
                    <a:pt x="5" y="4"/>
                    <a:pt x="5"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1" name="Freeform 2781">
              <a:extLst>
                <a:ext uri="{FF2B5EF4-FFF2-40B4-BE49-F238E27FC236}">
                  <a16:creationId xmlns:a16="http://schemas.microsoft.com/office/drawing/2014/main" id="{3789C1C0-8CB5-E370-E93B-6C7120F07270}"/>
                </a:ext>
              </a:extLst>
            </p:cNvPr>
            <p:cNvSpPr>
              <a:spLocks/>
            </p:cNvSpPr>
            <p:nvPr/>
          </p:nvSpPr>
          <p:spPr bwMode="auto">
            <a:xfrm>
              <a:off x="4326" y="3792"/>
              <a:ext cx="39" cy="26"/>
            </a:xfrm>
            <a:custGeom>
              <a:avLst/>
              <a:gdLst>
                <a:gd name="T0" fmla="*/ 60 w 19"/>
                <a:gd name="T1" fmla="*/ 20 h 12"/>
                <a:gd name="T2" fmla="*/ 43 w 19"/>
                <a:gd name="T3" fmla="*/ 9 h 12"/>
                <a:gd name="T4" fmla="*/ 68 w 19"/>
                <a:gd name="T5" fmla="*/ 0 h 12"/>
                <a:gd name="T6" fmla="*/ 0 60000 65536"/>
                <a:gd name="T7" fmla="*/ 0 60000 65536"/>
                <a:gd name="T8" fmla="*/ 0 60000 65536"/>
              </a:gdLst>
              <a:ahLst/>
              <a:cxnLst>
                <a:cxn ang="T6">
                  <a:pos x="T0" y="T1"/>
                </a:cxn>
                <a:cxn ang="T7">
                  <a:pos x="T2" y="T3"/>
                </a:cxn>
                <a:cxn ang="T8">
                  <a:pos x="T4" y="T5"/>
                </a:cxn>
              </a:cxnLst>
              <a:rect l="0" t="0" r="r" b="b"/>
              <a:pathLst>
                <a:path w="19" h="12">
                  <a:moveTo>
                    <a:pt x="7" y="2"/>
                  </a:moveTo>
                  <a:cubicBezTo>
                    <a:pt x="6" y="1"/>
                    <a:pt x="6" y="1"/>
                    <a:pt x="5" y="1"/>
                  </a:cubicBezTo>
                  <a:cubicBezTo>
                    <a:pt x="0" y="12"/>
                    <a:pt x="19" y="2"/>
                    <a:pt x="8"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2" name="Freeform 2782">
              <a:extLst>
                <a:ext uri="{FF2B5EF4-FFF2-40B4-BE49-F238E27FC236}">
                  <a16:creationId xmlns:a16="http://schemas.microsoft.com/office/drawing/2014/main" id="{5266B473-813D-1762-DCA8-E9B4D5DAF65F}"/>
                </a:ext>
              </a:extLst>
            </p:cNvPr>
            <p:cNvSpPr>
              <a:spLocks/>
            </p:cNvSpPr>
            <p:nvPr/>
          </p:nvSpPr>
          <p:spPr bwMode="auto">
            <a:xfrm>
              <a:off x="4382" y="3775"/>
              <a:ext cx="10" cy="10"/>
            </a:xfrm>
            <a:custGeom>
              <a:avLst/>
              <a:gdLst>
                <a:gd name="T0" fmla="*/ 8 w 5"/>
                <a:gd name="T1" fmla="*/ 0 h 5"/>
                <a:gd name="T2" fmla="*/ 16 w 5"/>
                <a:gd name="T3" fmla="*/ 40 h 5"/>
                <a:gd name="T4" fmla="*/ 40 w 5"/>
                <a:gd name="T5" fmla="*/ 24 h 5"/>
                <a:gd name="T6" fmla="*/ 24 w 5"/>
                <a:gd name="T7" fmla="*/ 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1" y="0"/>
                  </a:moveTo>
                  <a:cubicBezTo>
                    <a:pt x="0" y="2"/>
                    <a:pt x="0" y="3"/>
                    <a:pt x="2" y="5"/>
                  </a:cubicBezTo>
                  <a:cubicBezTo>
                    <a:pt x="3" y="4"/>
                    <a:pt x="4" y="4"/>
                    <a:pt x="5" y="3"/>
                  </a:cubicBezTo>
                  <a:cubicBezTo>
                    <a:pt x="4" y="2"/>
                    <a:pt x="4"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3" name="Freeform 2783">
              <a:extLst>
                <a:ext uri="{FF2B5EF4-FFF2-40B4-BE49-F238E27FC236}">
                  <a16:creationId xmlns:a16="http://schemas.microsoft.com/office/drawing/2014/main" id="{277801CF-7BA6-6C9D-4F8C-BB7C44CF7758}"/>
                </a:ext>
              </a:extLst>
            </p:cNvPr>
            <p:cNvSpPr>
              <a:spLocks/>
            </p:cNvSpPr>
            <p:nvPr/>
          </p:nvSpPr>
          <p:spPr bwMode="auto">
            <a:xfrm>
              <a:off x="4357" y="3838"/>
              <a:ext cx="6" cy="9"/>
            </a:xfrm>
            <a:custGeom>
              <a:avLst/>
              <a:gdLst>
                <a:gd name="T0" fmla="*/ 16 w 3"/>
                <a:gd name="T1" fmla="*/ 0 h 4"/>
                <a:gd name="T2" fmla="*/ 24 w 3"/>
                <a:gd name="T3" fmla="*/ 45 h 4"/>
                <a:gd name="T4" fmla="*/ 24 w 3"/>
                <a:gd name="T5" fmla="*/ 25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2"/>
                    <a:pt x="0" y="4"/>
                    <a:pt x="3" y="4"/>
                  </a:cubicBezTo>
                  <a:cubicBezTo>
                    <a:pt x="3" y="4"/>
                    <a:pt x="3" y="3"/>
                    <a:pt x="3"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4" name="Freeform 2784">
              <a:extLst>
                <a:ext uri="{FF2B5EF4-FFF2-40B4-BE49-F238E27FC236}">
                  <a16:creationId xmlns:a16="http://schemas.microsoft.com/office/drawing/2014/main" id="{AEAEAE69-E79F-AD20-C954-E8258A842B55}"/>
                </a:ext>
              </a:extLst>
            </p:cNvPr>
            <p:cNvSpPr>
              <a:spLocks/>
            </p:cNvSpPr>
            <p:nvPr/>
          </p:nvSpPr>
          <p:spPr bwMode="auto">
            <a:xfrm>
              <a:off x="4400" y="3847"/>
              <a:ext cx="19" cy="13"/>
            </a:xfrm>
            <a:custGeom>
              <a:avLst/>
              <a:gdLst>
                <a:gd name="T0" fmla="*/ 49 w 9"/>
                <a:gd name="T1" fmla="*/ 0 h 6"/>
                <a:gd name="T2" fmla="*/ 49 w 9"/>
                <a:gd name="T3" fmla="*/ 61 h 6"/>
                <a:gd name="T4" fmla="*/ 49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5" y="0"/>
                  </a:moveTo>
                  <a:cubicBezTo>
                    <a:pt x="2" y="1"/>
                    <a:pt x="0" y="6"/>
                    <a:pt x="5" y="6"/>
                  </a:cubicBezTo>
                  <a:cubicBezTo>
                    <a:pt x="8" y="6"/>
                    <a:pt x="9" y="0"/>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5" name="Freeform 2785">
              <a:extLst>
                <a:ext uri="{FF2B5EF4-FFF2-40B4-BE49-F238E27FC236}">
                  <a16:creationId xmlns:a16="http://schemas.microsoft.com/office/drawing/2014/main" id="{9F9FB603-77AE-4B04-6886-65B1670D7754}"/>
                </a:ext>
              </a:extLst>
            </p:cNvPr>
            <p:cNvSpPr>
              <a:spLocks/>
            </p:cNvSpPr>
            <p:nvPr/>
          </p:nvSpPr>
          <p:spPr bwMode="auto">
            <a:xfrm>
              <a:off x="4361" y="3875"/>
              <a:ext cx="8" cy="7"/>
            </a:xfrm>
            <a:custGeom>
              <a:avLst/>
              <a:gdLst>
                <a:gd name="T0" fmla="*/ 8 w 4"/>
                <a:gd name="T1" fmla="*/ 12 h 3"/>
                <a:gd name="T2" fmla="*/ 8 w 4"/>
                <a:gd name="T3" fmla="*/ 37 h 3"/>
                <a:gd name="T4" fmla="*/ 32 w 4"/>
                <a:gd name="T5" fmla="*/ 12 h 3"/>
                <a:gd name="T6" fmla="*/ 24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1" y="1"/>
                  </a:moveTo>
                  <a:cubicBezTo>
                    <a:pt x="0" y="2"/>
                    <a:pt x="0" y="2"/>
                    <a:pt x="1" y="3"/>
                  </a:cubicBezTo>
                  <a:cubicBezTo>
                    <a:pt x="2" y="3"/>
                    <a:pt x="3" y="2"/>
                    <a:pt x="4" y="1"/>
                  </a:cubicBezTo>
                  <a:cubicBezTo>
                    <a:pt x="4" y="1"/>
                    <a:pt x="3"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6" name="Freeform 2786">
              <a:extLst>
                <a:ext uri="{FF2B5EF4-FFF2-40B4-BE49-F238E27FC236}">
                  <a16:creationId xmlns:a16="http://schemas.microsoft.com/office/drawing/2014/main" id="{11AF4EBD-1A69-06A1-ACC1-1186E35AEA91}"/>
                </a:ext>
              </a:extLst>
            </p:cNvPr>
            <p:cNvSpPr>
              <a:spLocks/>
            </p:cNvSpPr>
            <p:nvPr/>
          </p:nvSpPr>
          <p:spPr bwMode="auto">
            <a:xfrm>
              <a:off x="4287" y="3831"/>
              <a:ext cx="33" cy="11"/>
            </a:xfrm>
            <a:custGeom>
              <a:avLst/>
              <a:gdLst>
                <a:gd name="T0" fmla="*/ 60 w 16"/>
                <a:gd name="T1" fmla="*/ 9 h 5"/>
                <a:gd name="T2" fmla="*/ 72 w 16"/>
                <a:gd name="T3" fmla="*/ 0 h 5"/>
                <a:gd name="T4" fmla="*/ 0 60000 65536"/>
                <a:gd name="T5" fmla="*/ 0 60000 65536"/>
              </a:gdLst>
              <a:ahLst/>
              <a:cxnLst>
                <a:cxn ang="T4">
                  <a:pos x="T0" y="T1"/>
                </a:cxn>
                <a:cxn ang="T5">
                  <a:pos x="T2" y="T3"/>
                </a:cxn>
              </a:cxnLst>
              <a:rect l="0" t="0" r="r" b="b"/>
              <a:pathLst>
                <a:path w="16" h="5">
                  <a:moveTo>
                    <a:pt x="7" y="1"/>
                  </a:moveTo>
                  <a:cubicBezTo>
                    <a:pt x="0" y="5"/>
                    <a:pt x="16" y="4"/>
                    <a:pt x="8"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7" name="Freeform 2787">
              <a:extLst>
                <a:ext uri="{FF2B5EF4-FFF2-40B4-BE49-F238E27FC236}">
                  <a16:creationId xmlns:a16="http://schemas.microsoft.com/office/drawing/2014/main" id="{1B214DC1-D394-90A6-E723-1CF2F4A359D6}"/>
                </a:ext>
              </a:extLst>
            </p:cNvPr>
            <p:cNvSpPr>
              <a:spLocks/>
            </p:cNvSpPr>
            <p:nvPr/>
          </p:nvSpPr>
          <p:spPr bwMode="auto">
            <a:xfrm>
              <a:off x="4283" y="3799"/>
              <a:ext cx="11" cy="8"/>
            </a:xfrm>
            <a:custGeom>
              <a:avLst/>
              <a:gdLst>
                <a:gd name="T0" fmla="*/ 9 w 5"/>
                <a:gd name="T1" fmla="*/ 0 h 4"/>
                <a:gd name="T2" fmla="*/ 9 w 5"/>
                <a:gd name="T3" fmla="*/ 32 h 4"/>
                <a:gd name="T4" fmla="*/ 33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1" y="0"/>
                  </a:moveTo>
                  <a:cubicBezTo>
                    <a:pt x="0" y="1"/>
                    <a:pt x="0" y="3"/>
                    <a:pt x="1" y="4"/>
                  </a:cubicBezTo>
                  <a:cubicBezTo>
                    <a:pt x="3" y="4"/>
                    <a:pt x="5"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8" name="Freeform 2788">
              <a:extLst>
                <a:ext uri="{FF2B5EF4-FFF2-40B4-BE49-F238E27FC236}">
                  <a16:creationId xmlns:a16="http://schemas.microsoft.com/office/drawing/2014/main" id="{A30BE87A-739C-CA73-411F-D6E5BE372790}"/>
                </a:ext>
              </a:extLst>
            </p:cNvPr>
            <p:cNvSpPr>
              <a:spLocks/>
            </p:cNvSpPr>
            <p:nvPr/>
          </p:nvSpPr>
          <p:spPr bwMode="auto">
            <a:xfrm>
              <a:off x="4314" y="3750"/>
              <a:ext cx="10" cy="11"/>
            </a:xfrm>
            <a:custGeom>
              <a:avLst/>
              <a:gdLst>
                <a:gd name="T0" fmla="*/ 16 w 5"/>
                <a:gd name="T1" fmla="*/ 0 h 5"/>
                <a:gd name="T2" fmla="*/ 0 w 5"/>
                <a:gd name="T3" fmla="*/ 33 h 5"/>
                <a:gd name="T4" fmla="*/ 40 w 5"/>
                <a:gd name="T5" fmla="*/ 0 h 5"/>
                <a:gd name="T6" fmla="*/ 24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2" y="0"/>
                  </a:moveTo>
                  <a:cubicBezTo>
                    <a:pt x="1" y="1"/>
                    <a:pt x="0" y="2"/>
                    <a:pt x="0" y="3"/>
                  </a:cubicBezTo>
                  <a:cubicBezTo>
                    <a:pt x="2" y="5"/>
                    <a:pt x="4" y="3"/>
                    <a:pt x="5" y="0"/>
                  </a:cubicBezTo>
                  <a:cubicBezTo>
                    <a:pt x="4" y="0"/>
                    <a:pt x="4" y="0"/>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799" name="Freeform 2789">
              <a:extLst>
                <a:ext uri="{FF2B5EF4-FFF2-40B4-BE49-F238E27FC236}">
                  <a16:creationId xmlns:a16="http://schemas.microsoft.com/office/drawing/2014/main" id="{9803BBA7-62A7-00E0-8391-AEBA785EEC29}"/>
                </a:ext>
              </a:extLst>
            </p:cNvPr>
            <p:cNvSpPr>
              <a:spLocks/>
            </p:cNvSpPr>
            <p:nvPr/>
          </p:nvSpPr>
          <p:spPr bwMode="auto">
            <a:xfrm>
              <a:off x="4312" y="3724"/>
              <a:ext cx="8" cy="9"/>
            </a:xfrm>
            <a:custGeom>
              <a:avLst/>
              <a:gdLst>
                <a:gd name="T0" fmla="*/ 8 w 4"/>
                <a:gd name="T1" fmla="*/ 11 h 4"/>
                <a:gd name="T2" fmla="*/ 8 w 4"/>
                <a:gd name="T3" fmla="*/ 45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1" y="3"/>
                    <a:pt x="0" y="3"/>
                    <a:pt x="1" y="4"/>
                  </a:cubicBezTo>
                  <a:cubicBezTo>
                    <a:pt x="4" y="2"/>
                    <a:pt x="3" y="0"/>
                    <a:pt x="1"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0" name="Freeform 2790">
              <a:extLst>
                <a:ext uri="{FF2B5EF4-FFF2-40B4-BE49-F238E27FC236}">
                  <a16:creationId xmlns:a16="http://schemas.microsoft.com/office/drawing/2014/main" id="{D602F8B9-7564-E66F-AC38-0A14F207DDC2}"/>
                </a:ext>
              </a:extLst>
            </p:cNvPr>
            <p:cNvSpPr>
              <a:spLocks/>
            </p:cNvSpPr>
            <p:nvPr/>
          </p:nvSpPr>
          <p:spPr bwMode="auto">
            <a:xfrm>
              <a:off x="4240" y="3665"/>
              <a:ext cx="8" cy="9"/>
            </a:xfrm>
            <a:custGeom>
              <a:avLst/>
              <a:gdLst>
                <a:gd name="T0" fmla="*/ 8 w 4"/>
                <a:gd name="T1" fmla="*/ 0 h 4"/>
                <a:gd name="T2" fmla="*/ 16 w 4"/>
                <a:gd name="T3" fmla="*/ 45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0" y="3"/>
                    <a:pt x="2" y="4"/>
                  </a:cubicBezTo>
                  <a:cubicBezTo>
                    <a:pt x="3" y="3"/>
                    <a:pt x="4" y="2"/>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1" name="Freeform 2791">
              <a:extLst>
                <a:ext uri="{FF2B5EF4-FFF2-40B4-BE49-F238E27FC236}">
                  <a16:creationId xmlns:a16="http://schemas.microsoft.com/office/drawing/2014/main" id="{C7BDEC49-7399-3509-0B91-EEDDB8BF2B29}"/>
                </a:ext>
              </a:extLst>
            </p:cNvPr>
            <p:cNvSpPr>
              <a:spLocks/>
            </p:cNvSpPr>
            <p:nvPr/>
          </p:nvSpPr>
          <p:spPr bwMode="auto">
            <a:xfrm>
              <a:off x="4259" y="3718"/>
              <a:ext cx="12" cy="11"/>
            </a:xfrm>
            <a:custGeom>
              <a:avLst/>
              <a:gdLst>
                <a:gd name="T0" fmla="*/ 16 w 6"/>
                <a:gd name="T1" fmla="*/ 0 h 5"/>
                <a:gd name="T2" fmla="*/ 24 w 6"/>
                <a:gd name="T3" fmla="*/ 53 h 5"/>
                <a:gd name="T4" fmla="*/ 24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2" y="0"/>
                  </a:moveTo>
                  <a:cubicBezTo>
                    <a:pt x="0" y="2"/>
                    <a:pt x="1" y="4"/>
                    <a:pt x="3" y="5"/>
                  </a:cubicBezTo>
                  <a:cubicBezTo>
                    <a:pt x="6" y="4"/>
                    <a:pt x="6"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2" name="Freeform 2792">
              <a:extLst>
                <a:ext uri="{FF2B5EF4-FFF2-40B4-BE49-F238E27FC236}">
                  <a16:creationId xmlns:a16="http://schemas.microsoft.com/office/drawing/2014/main" id="{3ABA03A2-A1DC-B164-6BC2-982A7400A9D0}"/>
                </a:ext>
              </a:extLst>
            </p:cNvPr>
            <p:cNvSpPr>
              <a:spLocks/>
            </p:cNvSpPr>
            <p:nvPr/>
          </p:nvSpPr>
          <p:spPr bwMode="auto">
            <a:xfrm>
              <a:off x="4212" y="3676"/>
              <a:ext cx="8" cy="9"/>
            </a:xfrm>
            <a:custGeom>
              <a:avLst/>
              <a:gdLst>
                <a:gd name="T0" fmla="*/ 0 w 4"/>
                <a:gd name="T1" fmla="*/ 11 h 4"/>
                <a:gd name="T2" fmla="*/ 8 w 4"/>
                <a:gd name="T3" fmla="*/ 45 h 4"/>
                <a:gd name="T4" fmla="*/ 24 w 4"/>
                <a:gd name="T5" fmla="*/ 11 h 4"/>
                <a:gd name="T6" fmla="*/ 8 w 4"/>
                <a:gd name="T7" fmla="*/ 25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0" y="1"/>
                  </a:moveTo>
                  <a:cubicBezTo>
                    <a:pt x="0" y="2"/>
                    <a:pt x="1" y="3"/>
                    <a:pt x="1" y="4"/>
                  </a:cubicBezTo>
                  <a:cubicBezTo>
                    <a:pt x="3" y="4"/>
                    <a:pt x="4" y="3"/>
                    <a:pt x="3" y="1"/>
                  </a:cubicBezTo>
                  <a:cubicBezTo>
                    <a:pt x="2" y="0"/>
                    <a:pt x="1" y="1"/>
                    <a:pt x="1"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3" name="Freeform 2793">
              <a:extLst>
                <a:ext uri="{FF2B5EF4-FFF2-40B4-BE49-F238E27FC236}">
                  <a16:creationId xmlns:a16="http://schemas.microsoft.com/office/drawing/2014/main" id="{3B0F32C8-1A52-96E5-0C0A-36538137AC09}"/>
                </a:ext>
              </a:extLst>
            </p:cNvPr>
            <p:cNvSpPr>
              <a:spLocks/>
            </p:cNvSpPr>
            <p:nvPr/>
          </p:nvSpPr>
          <p:spPr bwMode="auto">
            <a:xfrm>
              <a:off x="4218" y="3722"/>
              <a:ext cx="28" cy="33"/>
            </a:xfrm>
            <a:custGeom>
              <a:avLst/>
              <a:gdLst>
                <a:gd name="T0" fmla="*/ 32 w 14"/>
                <a:gd name="T1" fmla="*/ 9 h 15"/>
                <a:gd name="T2" fmla="*/ 16 w 14"/>
                <a:gd name="T3" fmla="*/ 9 h 15"/>
                <a:gd name="T4" fmla="*/ 40 w 14"/>
                <a:gd name="T5" fmla="*/ 0 h 15"/>
                <a:gd name="T6" fmla="*/ 0 60000 65536"/>
                <a:gd name="T7" fmla="*/ 0 60000 65536"/>
                <a:gd name="T8" fmla="*/ 0 60000 65536"/>
              </a:gdLst>
              <a:ahLst/>
              <a:cxnLst>
                <a:cxn ang="T6">
                  <a:pos x="T0" y="T1"/>
                </a:cxn>
                <a:cxn ang="T7">
                  <a:pos x="T2" y="T3"/>
                </a:cxn>
                <a:cxn ang="T8">
                  <a:pos x="T4" y="T5"/>
                </a:cxn>
              </a:cxnLst>
              <a:rect l="0" t="0" r="r" b="b"/>
              <a:pathLst>
                <a:path w="14" h="15">
                  <a:moveTo>
                    <a:pt x="4" y="1"/>
                  </a:moveTo>
                  <a:cubicBezTo>
                    <a:pt x="3" y="1"/>
                    <a:pt x="2" y="0"/>
                    <a:pt x="2" y="1"/>
                  </a:cubicBezTo>
                  <a:cubicBezTo>
                    <a:pt x="0" y="15"/>
                    <a:pt x="14" y="3"/>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4" name="Freeform 2794">
              <a:extLst>
                <a:ext uri="{FF2B5EF4-FFF2-40B4-BE49-F238E27FC236}">
                  <a16:creationId xmlns:a16="http://schemas.microsoft.com/office/drawing/2014/main" id="{5D698661-46F3-72F5-A3A7-7B70D4923DD6}"/>
                </a:ext>
              </a:extLst>
            </p:cNvPr>
            <p:cNvSpPr>
              <a:spLocks/>
            </p:cNvSpPr>
            <p:nvPr/>
          </p:nvSpPr>
          <p:spPr bwMode="auto">
            <a:xfrm>
              <a:off x="4207" y="3759"/>
              <a:ext cx="13" cy="13"/>
            </a:xfrm>
            <a:custGeom>
              <a:avLst/>
              <a:gdLst>
                <a:gd name="T0" fmla="*/ 0 w 6"/>
                <a:gd name="T1" fmla="*/ 9 h 6"/>
                <a:gd name="T2" fmla="*/ 61 w 6"/>
                <a:gd name="T3" fmla="*/ 9 h 6"/>
                <a:gd name="T4" fmla="*/ 20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0" y="1"/>
                  </a:moveTo>
                  <a:cubicBezTo>
                    <a:pt x="0" y="6"/>
                    <a:pt x="6" y="6"/>
                    <a:pt x="6" y="1"/>
                  </a:cubicBezTo>
                  <a:cubicBezTo>
                    <a:pt x="5" y="0"/>
                    <a:pt x="4" y="0"/>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5" name="Freeform 2795">
              <a:extLst>
                <a:ext uri="{FF2B5EF4-FFF2-40B4-BE49-F238E27FC236}">
                  <a16:creationId xmlns:a16="http://schemas.microsoft.com/office/drawing/2014/main" id="{AB5F778E-7F0E-3FF2-5B57-F48D3598D943}"/>
                </a:ext>
              </a:extLst>
            </p:cNvPr>
            <p:cNvSpPr>
              <a:spLocks/>
            </p:cNvSpPr>
            <p:nvPr/>
          </p:nvSpPr>
          <p:spPr bwMode="auto">
            <a:xfrm>
              <a:off x="4181" y="3696"/>
              <a:ext cx="8" cy="13"/>
            </a:xfrm>
            <a:custGeom>
              <a:avLst/>
              <a:gdLst>
                <a:gd name="T0" fmla="*/ 0 w 4"/>
                <a:gd name="T1" fmla="*/ 33 h 6"/>
                <a:gd name="T2" fmla="*/ 8 w 4"/>
                <a:gd name="T3" fmla="*/ 61 h 6"/>
                <a:gd name="T4" fmla="*/ 8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0" y="3"/>
                  </a:moveTo>
                  <a:cubicBezTo>
                    <a:pt x="0" y="4"/>
                    <a:pt x="0" y="5"/>
                    <a:pt x="1" y="6"/>
                  </a:cubicBezTo>
                  <a:cubicBezTo>
                    <a:pt x="4" y="5"/>
                    <a:pt x="4" y="1"/>
                    <a:pt x="1"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6" name="Freeform 2796">
              <a:extLst>
                <a:ext uri="{FF2B5EF4-FFF2-40B4-BE49-F238E27FC236}">
                  <a16:creationId xmlns:a16="http://schemas.microsoft.com/office/drawing/2014/main" id="{1AB08235-2A0B-DEDF-97BD-3E2960D5F091}"/>
                </a:ext>
              </a:extLst>
            </p:cNvPr>
            <p:cNvSpPr>
              <a:spLocks/>
            </p:cNvSpPr>
            <p:nvPr/>
          </p:nvSpPr>
          <p:spPr bwMode="auto">
            <a:xfrm>
              <a:off x="4136" y="3691"/>
              <a:ext cx="20" cy="18"/>
            </a:xfrm>
            <a:custGeom>
              <a:avLst/>
              <a:gdLst>
                <a:gd name="T0" fmla="*/ 32 w 10"/>
                <a:gd name="T1" fmla="*/ 11 h 8"/>
                <a:gd name="T2" fmla="*/ 24 w 10"/>
                <a:gd name="T3" fmla="*/ 11 h 8"/>
                <a:gd name="T4" fmla="*/ 56 w 10"/>
                <a:gd name="T5" fmla="*/ 0 h 8"/>
                <a:gd name="T6" fmla="*/ 0 60000 65536"/>
                <a:gd name="T7" fmla="*/ 0 60000 65536"/>
                <a:gd name="T8" fmla="*/ 0 60000 65536"/>
              </a:gdLst>
              <a:ahLst/>
              <a:cxnLst>
                <a:cxn ang="T6">
                  <a:pos x="T0" y="T1"/>
                </a:cxn>
                <a:cxn ang="T7">
                  <a:pos x="T2" y="T3"/>
                </a:cxn>
                <a:cxn ang="T8">
                  <a:pos x="T4" y="T5"/>
                </a:cxn>
              </a:cxnLst>
              <a:rect l="0" t="0" r="r" b="b"/>
              <a:pathLst>
                <a:path w="10" h="8">
                  <a:moveTo>
                    <a:pt x="4" y="1"/>
                  </a:moveTo>
                  <a:cubicBezTo>
                    <a:pt x="4" y="1"/>
                    <a:pt x="3" y="1"/>
                    <a:pt x="3" y="1"/>
                  </a:cubicBezTo>
                  <a:cubicBezTo>
                    <a:pt x="0" y="8"/>
                    <a:pt x="10" y="8"/>
                    <a:pt x="7"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7" name="Freeform 2797">
              <a:extLst>
                <a:ext uri="{FF2B5EF4-FFF2-40B4-BE49-F238E27FC236}">
                  <a16:creationId xmlns:a16="http://schemas.microsoft.com/office/drawing/2014/main" id="{2F428A9C-FC5D-4D84-1534-F45F45B801B2}"/>
                </a:ext>
              </a:extLst>
            </p:cNvPr>
            <p:cNvSpPr>
              <a:spLocks/>
            </p:cNvSpPr>
            <p:nvPr/>
          </p:nvSpPr>
          <p:spPr bwMode="auto">
            <a:xfrm>
              <a:off x="4103" y="3630"/>
              <a:ext cx="10" cy="16"/>
            </a:xfrm>
            <a:custGeom>
              <a:avLst/>
              <a:gdLst>
                <a:gd name="T0" fmla="*/ 16 w 5"/>
                <a:gd name="T1" fmla="*/ 0 h 7"/>
                <a:gd name="T2" fmla="*/ 16 w 5"/>
                <a:gd name="T3" fmla="*/ 85 h 7"/>
                <a:gd name="T4" fmla="*/ 24 w 5"/>
                <a:gd name="T5" fmla="*/ 11 h 7"/>
                <a:gd name="T6" fmla="*/ 0 60000 65536"/>
                <a:gd name="T7" fmla="*/ 0 60000 65536"/>
                <a:gd name="T8" fmla="*/ 0 60000 65536"/>
              </a:gdLst>
              <a:ahLst/>
              <a:cxnLst>
                <a:cxn ang="T6">
                  <a:pos x="T0" y="T1"/>
                </a:cxn>
                <a:cxn ang="T7">
                  <a:pos x="T2" y="T3"/>
                </a:cxn>
                <a:cxn ang="T8">
                  <a:pos x="T4" y="T5"/>
                </a:cxn>
              </a:cxnLst>
              <a:rect l="0" t="0" r="r" b="b"/>
              <a:pathLst>
                <a:path w="5" h="7">
                  <a:moveTo>
                    <a:pt x="2" y="0"/>
                  </a:moveTo>
                  <a:cubicBezTo>
                    <a:pt x="0" y="3"/>
                    <a:pt x="0" y="5"/>
                    <a:pt x="2" y="7"/>
                  </a:cubicBezTo>
                  <a:cubicBezTo>
                    <a:pt x="5" y="6"/>
                    <a:pt x="5" y="3"/>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8" name="Freeform 2798">
              <a:extLst>
                <a:ext uri="{FF2B5EF4-FFF2-40B4-BE49-F238E27FC236}">
                  <a16:creationId xmlns:a16="http://schemas.microsoft.com/office/drawing/2014/main" id="{853F6F6A-635C-A25E-F1C6-9B2BFC9EF6E1}"/>
                </a:ext>
              </a:extLst>
            </p:cNvPr>
            <p:cNvSpPr>
              <a:spLocks/>
            </p:cNvSpPr>
            <p:nvPr/>
          </p:nvSpPr>
          <p:spPr bwMode="auto">
            <a:xfrm>
              <a:off x="4125" y="3617"/>
              <a:ext cx="9" cy="9"/>
            </a:xfrm>
            <a:custGeom>
              <a:avLst/>
              <a:gdLst>
                <a:gd name="T0" fmla="*/ 11 w 4"/>
                <a:gd name="T1" fmla="*/ 0 h 4"/>
                <a:gd name="T2" fmla="*/ 25 w 4"/>
                <a:gd name="T3" fmla="*/ 45 h 4"/>
                <a:gd name="T4" fmla="*/ 3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1" y="3"/>
                    <a:pt x="2" y="4"/>
                  </a:cubicBezTo>
                  <a:cubicBezTo>
                    <a:pt x="4" y="3"/>
                    <a:pt x="4" y="1"/>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09" name="Freeform 2799">
              <a:extLst>
                <a:ext uri="{FF2B5EF4-FFF2-40B4-BE49-F238E27FC236}">
                  <a16:creationId xmlns:a16="http://schemas.microsoft.com/office/drawing/2014/main" id="{39CF7E01-A615-FAC1-A449-53E55E746DAE}"/>
                </a:ext>
              </a:extLst>
            </p:cNvPr>
            <p:cNvSpPr>
              <a:spLocks/>
            </p:cNvSpPr>
            <p:nvPr/>
          </p:nvSpPr>
          <p:spPr bwMode="auto">
            <a:xfrm>
              <a:off x="4121" y="3571"/>
              <a:ext cx="21" cy="20"/>
            </a:xfrm>
            <a:custGeom>
              <a:avLst/>
              <a:gdLst>
                <a:gd name="T0" fmla="*/ 17 w 10"/>
                <a:gd name="T1" fmla="*/ 0 h 9"/>
                <a:gd name="T2" fmla="*/ 48 w 10"/>
                <a:gd name="T3" fmla="*/ 0 h 9"/>
                <a:gd name="T4" fmla="*/ 0 60000 65536"/>
                <a:gd name="T5" fmla="*/ 0 60000 65536"/>
              </a:gdLst>
              <a:ahLst/>
              <a:cxnLst>
                <a:cxn ang="T4">
                  <a:pos x="T0" y="T1"/>
                </a:cxn>
                <a:cxn ang="T5">
                  <a:pos x="T2" y="T3"/>
                </a:cxn>
              </a:cxnLst>
              <a:rect l="0" t="0" r="r" b="b"/>
              <a:pathLst>
                <a:path w="10" h="9">
                  <a:moveTo>
                    <a:pt x="2" y="0"/>
                  </a:moveTo>
                  <a:cubicBezTo>
                    <a:pt x="0" y="9"/>
                    <a:pt x="10" y="4"/>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0" name="Freeform 2800">
              <a:extLst>
                <a:ext uri="{FF2B5EF4-FFF2-40B4-BE49-F238E27FC236}">
                  <a16:creationId xmlns:a16="http://schemas.microsoft.com/office/drawing/2014/main" id="{BFAA90D5-4A54-035D-D7F1-B0FC50FD8BA4}"/>
                </a:ext>
              </a:extLst>
            </p:cNvPr>
            <p:cNvSpPr>
              <a:spLocks/>
            </p:cNvSpPr>
            <p:nvPr/>
          </p:nvSpPr>
          <p:spPr bwMode="auto">
            <a:xfrm>
              <a:off x="4123" y="3530"/>
              <a:ext cx="11" cy="13"/>
            </a:xfrm>
            <a:custGeom>
              <a:avLst/>
              <a:gdLst>
                <a:gd name="T0" fmla="*/ 20 w 5"/>
                <a:gd name="T1" fmla="*/ 0 h 6"/>
                <a:gd name="T2" fmla="*/ 33 w 5"/>
                <a:gd name="T3" fmla="*/ 61 h 6"/>
                <a:gd name="T4" fmla="*/ 20 w 5"/>
                <a:gd name="T5" fmla="*/ 9 h 6"/>
                <a:gd name="T6" fmla="*/ 0 60000 65536"/>
                <a:gd name="T7" fmla="*/ 0 60000 65536"/>
                <a:gd name="T8" fmla="*/ 0 60000 65536"/>
              </a:gdLst>
              <a:ahLst/>
              <a:cxnLst>
                <a:cxn ang="T6">
                  <a:pos x="T0" y="T1"/>
                </a:cxn>
                <a:cxn ang="T7">
                  <a:pos x="T2" y="T3"/>
                </a:cxn>
                <a:cxn ang="T8">
                  <a:pos x="T4" y="T5"/>
                </a:cxn>
              </a:cxnLst>
              <a:rect l="0" t="0" r="r" b="b"/>
              <a:pathLst>
                <a:path w="5" h="6">
                  <a:moveTo>
                    <a:pt x="2" y="0"/>
                  </a:moveTo>
                  <a:cubicBezTo>
                    <a:pt x="0" y="2"/>
                    <a:pt x="0" y="5"/>
                    <a:pt x="3" y="6"/>
                  </a:cubicBezTo>
                  <a:cubicBezTo>
                    <a:pt x="5" y="4"/>
                    <a:pt x="4" y="2"/>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1" name="Freeform 2801">
              <a:extLst>
                <a:ext uri="{FF2B5EF4-FFF2-40B4-BE49-F238E27FC236}">
                  <a16:creationId xmlns:a16="http://schemas.microsoft.com/office/drawing/2014/main" id="{0671FB82-F477-2F38-47EE-95C764B8E38D}"/>
                </a:ext>
              </a:extLst>
            </p:cNvPr>
            <p:cNvSpPr>
              <a:spLocks/>
            </p:cNvSpPr>
            <p:nvPr/>
          </p:nvSpPr>
          <p:spPr bwMode="auto">
            <a:xfrm>
              <a:off x="4156" y="3562"/>
              <a:ext cx="8" cy="14"/>
            </a:xfrm>
            <a:custGeom>
              <a:avLst/>
              <a:gdLst>
                <a:gd name="T0" fmla="*/ 24 w 4"/>
                <a:gd name="T1" fmla="*/ 0 h 6"/>
                <a:gd name="T2" fmla="*/ 16 w 4"/>
                <a:gd name="T3" fmla="*/ 77 h 6"/>
                <a:gd name="T4" fmla="*/ 24 w 4"/>
                <a:gd name="T5" fmla="*/ 28 h 6"/>
                <a:gd name="T6" fmla="*/ 0 60000 65536"/>
                <a:gd name="T7" fmla="*/ 0 60000 65536"/>
                <a:gd name="T8" fmla="*/ 0 60000 65536"/>
              </a:gdLst>
              <a:ahLst/>
              <a:cxnLst>
                <a:cxn ang="T6">
                  <a:pos x="T0" y="T1"/>
                </a:cxn>
                <a:cxn ang="T7">
                  <a:pos x="T2" y="T3"/>
                </a:cxn>
                <a:cxn ang="T8">
                  <a:pos x="T4" y="T5"/>
                </a:cxn>
              </a:cxnLst>
              <a:rect l="0" t="0" r="r" b="b"/>
              <a:pathLst>
                <a:path w="4" h="6">
                  <a:moveTo>
                    <a:pt x="3" y="0"/>
                  </a:moveTo>
                  <a:cubicBezTo>
                    <a:pt x="1" y="2"/>
                    <a:pt x="0" y="4"/>
                    <a:pt x="2" y="6"/>
                  </a:cubicBezTo>
                  <a:cubicBezTo>
                    <a:pt x="3" y="5"/>
                    <a:pt x="4" y="4"/>
                    <a:pt x="3"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2" name="Freeform 2802">
              <a:extLst>
                <a:ext uri="{FF2B5EF4-FFF2-40B4-BE49-F238E27FC236}">
                  <a16:creationId xmlns:a16="http://schemas.microsoft.com/office/drawing/2014/main" id="{BC996385-BC19-AA12-F535-31AA9E437397}"/>
                </a:ext>
              </a:extLst>
            </p:cNvPr>
            <p:cNvSpPr>
              <a:spLocks/>
            </p:cNvSpPr>
            <p:nvPr/>
          </p:nvSpPr>
          <p:spPr bwMode="auto">
            <a:xfrm>
              <a:off x="4197" y="3604"/>
              <a:ext cx="10" cy="13"/>
            </a:xfrm>
            <a:custGeom>
              <a:avLst/>
              <a:gdLst>
                <a:gd name="T0" fmla="*/ 24 w 5"/>
                <a:gd name="T1" fmla="*/ 0 h 6"/>
                <a:gd name="T2" fmla="*/ 16 w 5"/>
                <a:gd name="T3" fmla="*/ 61 h 6"/>
                <a:gd name="T4" fmla="*/ 32 w 5"/>
                <a:gd name="T5" fmla="*/ 9 h 6"/>
                <a:gd name="T6" fmla="*/ 0 60000 65536"/>
                <a:gd name="T7" fmla="*/ 0 60000 65536"/>
                <a:gd name="T8" fmla="*/ 0 60000 65536"/>
              </a:gdLst>
              <a:ahLst/>
              <a:cxnLst>
                <a:cxn ang="T6">
                  <a:pos x="T0" y="T1"/>
                </a:cxn>
                <a:cxn ang="T7">
                  <a:pos x="T2" y="T3"/>
                </a:cxn>
                <a:cxn ang="T8">
                  <a:pos x="T4" y="T5"/>
                </a:cxn>
              </a:cxnLst>
              <a:rect l="0" t="0" r="r" b="b"/>
              <a:pathLst>
                <a:path w="5" h="6">
                  <a:moveTo>
                    <a:pt x="3" y="0"/>
                  </a:moveTo>
                  <a:cubicBezTo>
                    <a:pt x="1" y="2"/>
                    <a:pt x="0" y="4"/>
                    <a:pt x="2" y="6"/>
                  </a:cubicBezTo>
                  <a:cubicBezTo>
                    <a:pt x="4" y="5"/>
                    <a:pt x="5"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3" name="Freeform 2803">
              <a:extLst>
                <a:ext uri="{FF2B5EF4-FFF2-40B4-BE49-F238E27FC236}">
                  <a16:creationId xmlns:a16="http://schemas.microsoft.com/office/drawing/2014/main" id="{B0F7B872-D461-FA3F-C42C-ACF7E510FDE4}"/>
                </a:ext>
              </a:extLst>
            </p:cNvPr>
            <p:cNvSpPr>
              <a:spLocks/>
            </p:cNvSpPr>
            <p:nvPr/>
          </p:nvSpPr>
          <p:spPr bwMode="auto">
            <a:xfrm>
              <a:off x="4158" y="3523"/>
              <a:ext cx="6" cy="11"/>
            </a:xfrm>
            <a:custGeom>
              <a:avLst/>
              <a:gdLst>
                <a:gd name="T0" fmla="*/ 8 w 3"/>
                <a:gd name="T1" fmla="*/ 20 h 5"/>
                <a:gd name="T2" fmla="*/ 0 w 3"/>
                <a:gd name="T3" fmla="*/ 44 h 5"/>
                <a:gd name="T4" fmla="*/ 16 w 3"/>
                <a:gd name="T5" fmla="*/ 53 h 5"/>
                <a:gd name="T6" fmla="*/ 16 w 3"/>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2"/>
                  </a:moveTo>
                  <a:cubicBezTo>
                    <a:pt x="0" y="3"/>
                    <a:pt x="0" y="4"/>
                    <a:pt x="0" y="4"/>
                  </a:cubicBezTo>
                  <a:cubicBezTo>
                    <a:pt x="1" y="5"/>
                    <a:pt x="1" y="5"/>
                    <a:pt x="2" y="5"/>
                  </a:cubicBezTo>
                  <a:cubicBezTo>
                    <a:pt x="3" y="4"/>
                    <a:pt x="3" y="2"/>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4" name="Freeform 2804">
              <a:extLst>
                <a:ext uri="{FF2B5EF4-FFF2-40B4-BE49-F238E27FC236}">
                  <a16:creationId xmlns:a16="http://schemas.microsoft.com/office/drawing/2014/main" id="{437ACA98-50B9-6E6A-1F56-C1C339AC5CB7}"/>
                </a:ext>
              </a:extLst>
            </p:cNvPr>
            <p:cNvSpPr>
              <a:spLocks/>
            </p:cNvSpPr>
            <p:nvPr/>
          </p:nvSpPr>
          <p:spPr bwMode="auto">
            <a:xfrm>
              <a:off x="4111" y="3457"/>
              <a:ext cx="27" cy="20"/>
            </a:xfrm>
            <a:custGeom>
              <a:avLst/>
              <a:gdLst>
                <a:gd name="T0" fmla="*/ 35 w 13"/>
                <a:gd name="T1" fmla="*/ 20 h 9"/>
                <a:gd name="T2" fmla="*/ 44 w 13"/>
                <a:gd name="T3" fmla="*/ 0 h 9"/>
                <a:gd name="T4" fmla="*/ 0 60000 65536"/>
                <a:gd name="T5" fmla="*/ 0 60000 65536"/>
              </a:gdLst>
              <a:ahLst/>
              <a:cxnLst>
                <a:cxn ang="T4">
                  <a:pos x="T0" y="T1"/>
                </a:cxn>
                <a:cxn ang="T5">
                  <a:pos x="T2" y="T3"/>
                </a:cxn>
              </a:cxnLst>
              <a:rect l="0" t="0" r="r" b="b"/>
              <a:pathLst>
                <a:path w="13" h="9">
                  <a:moveTo>
                    <a:pt x="4" y="2"/>
                  </a:moveTo>
                  <a:cubicBezTo>
                    <a:pt x="0" y="9"/>
                    <a:pt x="13" y="7"/>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5" name="Freeform 2805">
              <a:extLst>
                <a:ext uri="{FF2B5EF4-FFF2-40B4-BE49-F238E27FC236}">
                  <a16:creationId xmlns:a16="http://schemas.microsoft.com/office/drawing/2014/main" id="{EA4EC1FE-FE80-9C30-DBF7-2E0F4FD26C6A}"/>
                </a:ext>
              </a:extLst>
            </p:cNvPr>
            <p:cNvSpPr>
              <a:spLocks/>
            </p:cNvSpPr>
            <p:nvPr/>
          </p:nvSpPr>
          <p:spPr bwMode="auto">
            <a:xfrm>
              <a:off x="4093" y="3484"/>
              <a:ext cx="8" cy="11"/>
            </a:xfrm>
            <a:custGeom>
              <a:avLst/>
              <a:gdLst>
                <a:gd name="T0" fmla="*/ 8 w 4"/>
                <a:gd name="T1" fmla="*/ 0 h 5"/>
                <a:gd name="T2" fmla="*/ 16 w 4"/>
                <a:gd name="T3" fmla="*/ 53 h 5"/>
                <a:gd name="T4" fmla="*/ 16 w 4"/>
                <a:gd name="T5" fmla="*/ 20 h 5"/>
                <a:gd name="T6" fmla="*/ 8 w 4"/>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1" y="0"/>
                  </a:moveTo>
                  <a:cubicBezTo>
                    <a:pt x="0" y="2"/>
                    <a:pt x="0" y="4"/>
                    <a:pt x="2" y="5"/>
                  </a:cubicBezTo>
                  <a:cubicBezTo>
                    <a:pt x="3" y="3"/>
                    <a:pt x="4" y="3"/>
                    <a:pt x="2" y="2"/>
                  </a:cubicBezTo>
                  <a:cubicBezTo>
                    <a:pt x="2" y="2"/>
                    <a:pt x="1" y="2"/>
                    <a:pt x="1" y="2"/>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6" name="Freeform 2806">
              <a:extLst>
                <a:ext uri="{FF2B5EF4-FFF2-40B4-BE49-F238E27FC236}">
                  <a16:creationId xmlns:a16="http://schemas.microsoft.com/office/drawing/2014/main" id="{BEF1E969-9B06-F344-E64D-F4D502CC53CB}"/>
                </a:ext>
              </a:extLst>
            </p:cNvPr>
            <p:cNvSpPr>
              <a:spLocks/>
            </p:cNvSpPr>
            <p:nvPr/>
          </p:nvSpPr>
          <p:spPr bwMode="auto">
            <a:xfrm>
              <a:off x="4091" y="3545"/>
              <a:ext cx="10" cy="15"/>
            </a:xfrm>
            <a:custGeom>
              <a:avLst/>
              <a:gdLst>
                <a:gd name="T0" fmla="*/ 16 w 5"/>
                <a:gd name="T1" fmla="*/ 28 h 7"/>
                <a:gd name="T2" fmla="*/ 0 w 5"/>
                <a:gd name="T3" fmla="*/ 28 h 7"/>
                <a:gd name="T4" fmla="*/ 8 w 5"/>
                <a:gd name="T5" fmla="*/ 69 h 7"/>
                <a:gd name="T6" fmla="*/ 24 w 5"/>
                <a:gd name="T7" fmla="*/ 0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2" y="3"/>
                  </a:moveTo>
                  <a:cubicBezTo>
                    <a:pt x="1" y="3"/>
                    <a:pt x="1" y="3"/>
                    <a:pt x="0" y="3"/>
                  </a:cubicBezTo>
                  <a:cubicBezTo>
                    <a:pt x="0" y="5"/>
                    <a:pt x="0" y="6"/>
                    <a:pt x="1" y="7"/>
                  </a:cubicBezTo>
                  <a:cubicBezTo>
                    <a:pt x="4" y="6"/>
                    <a:pt x="5"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7" name="Freeform 2807">
              <a:extLst>
                <a:ext uri="{FF2B5EF4-FFF2-40B4-BE49-F238E27FC236}">
                  <a16:creationId xmlns:a16="http://schemas.microsoft.com/office/drawing/2014/main" id="{C99EF2B4-D504-A4BC-119C-120046297B16}"/>
                </a:ext>
              </a:extLst>
            </p:cNvPr>
            <p:cNvSpPr>
              <a:spLocks/>
            </p:cNvSpPr>
            <p:nvPr/>
          </p:nvSpPr>
          <p:spPr bwMode="auto">
            <a:xfrm>
              <a:off x="4054" y="3527"/>
              <a:ext cx="6" cy="9"/>
            </a:xfrm>
            <a:custGeom>
              <a:avLst/>
              <a:gdLst>
                <a:gd name="T0" fmla="*/ 0 w 3"/>
                <a:gd name="T1" fmla="*/ 0 h 4"/>
                <a:gd name="T2" fmla="*/ 16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1" y="4"/>
                    <a:pt x="2" y="4"/>
                  </a:cubicBezTo>
                  <a:cubicBezTo>
                    <a:pt x="3" y="3"/>
                    <a:pt x="3"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8" name="Freeform 2808">
              <a:extLst>
                <a:ext uri="{FF2B5EF4-FFF2-40B4-BE49-F238E27FC236}">
                  <a16:creationId xmlns:a16="http://schemas.microsoft.com/office/drawing/2014/main" id="{3DC920CD-CC5D-343D-8390-4C34CBFAFAB8}"/>
                </a:ext>
              </a:extLst>
            </p:cNvPr>
            <p:cNvSpPr>
              <a:spLocks/>
            </p:cNvSpPr>
            <p:nvPr/>
          </p:nvSpPr>
          <p:spPr bwMode="auto">
            <a:xfrm>
              <a:off x="4066" y="3495"/>
              <a:ext cx="6" cy="11"/>
            </a:xfrm>
            <a:custGeom>
              <a:avLst/>
              <a:gdLst>
                <a:gd name="T0" fmla="*/ 8 w 3"/>
                <a:gd name="T1" fmla="*/ 0 h 5"/>
                <a:gd name="T2" fmla="*/ 16 w 3"/>
                <a:gd name="T3" fmla="*/ 53 h 5"/>
                <a:gd name="T4" fmla="*/ 16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0" y="4"/>
                    <a:pt x="2" y="5"/>
                  </a:cubicBezTo>
                  <a:cubicBezTo>
                    <a:pt x="3" y="4"/>
                    <a:pt x="3" y="3"/>
                    <a:pt x="2"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19" name="Freeform 2809">
              <a:extLst>
                <a:ext uri="{FF2B5EF4-FFF2-40B4-BE49-F238E27FC236}">
                  <a16:creationId xmlns:a16="http://schemas.microsoft.com/office/drawing/2014/main" id="{92A41FC3-D231-16AF-BF80-5365FB256FDF}"/>
                </a:ext>
              </a:extLst>
            </p:cNvPr>
            <p:cNvSpPr>
              <a:spLocks/>
            </p:cNvSpPr>
            <p:nvPr/>
          </p:nvSpPr>
          <p:spPr bwMode="auto">
            <a:xfrm>
              <a:off x="4064" y="3447"/>
              <a:ext cx="16" cy="19"/>
            </a:xfrm>
            <a:custGeom>
              <a:avLst/>
              <a:gdLst>
                <a:gd name="T0" fmla="*/ 8 w 8"/>
                <a:gd name="T1" fmla="*/ 8 h 9"/>
                <a:gd name="T2" fmla="*/ 16 w 8"/>
                <a:gd name="T3" fmla="*/ 0 h 9"/>
                <a:gd name="T4" fmla="*/ 0 60000 65536"/>
                <a:gd name="T5" fmla="*/ 0 60000 65536"/>
              </a:gdLst>
              <a:ahLst/>
              <a:cxnLst>
                <a:cxn ang="T4">
                  <a:pos x="T0" y="T1"/>
                </a:cxn>
                <a:cxn ang="T5">
                  <a:pos x="T2" y="T3"/>
                </a:cxn>
              </a:cxnLst>
              <a:rect l="0" t="0" r="r" b="b"/>
              <a:pathLst>
                <a:path w="8" h="9">
                  <a:moveTo>
                    <a:pt x="1" y="1"/>
                  </a:moveTo>
                  <a:cubicBezTo>
                    <a:pt x="0" y="9"/>
                    <a:pt x="8" y="0"/>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0" name="Freeform 2810">
              <a:extLst>
                <a:ext uri="{FF2B5EF4-FFF2-40B4-BE49-F238E27FC236}">
                  <a16:creationId xmlns:a16="http://schemas.microsoft.com/office/drawing/2014/main" id="{61F13155-8372-0797-62EF-FB47F44CEB29}"/>
                </a:ext>
              </a:extLst>
            </p:cNvPr>
            <p:cNvSpPr>
              <a:spLocks/>
            </p:cNvSpPr>
            <p:nvPr/>
          </p:nvSpPr>
          <p:spPr bwMode="auto">
            <a:xfrm>
              <a:off x="4029" y="3447"/>
              <a:ext cx="17" cy="24"/>
            </a:xfrm>
            <a:custGeom>
              <a:avLst/>
              <a:gdLst>
                <a:gd name="T0" fmla="*/ 9 w 8"/>
                <a:gd name="T1" fmla="*/ 20 h 11"/>
                <a:gd name="T2" fmla="*/ 19 w 8"/>
                <a:gd name="T3" fmla="*/ 0 h 11"/>
                <a:gd name="T4" fmla="*/ 0 60000 65536"/>
                <a:gd name="T5" fmla="*/ 0 60000 65536"/>
              </a:gdLst>
              <a:ahLst/>
              <a:cxnLst>
                <a:cxn ang="T4">
                  <a:pos x="T0" y="T1"/>
                </a:cxn>
                <a:cxn ang="T5">
                  <a:pos x="T2" y="T3"/>
                </a:cxn>
              </a:cxnLst>
              <a:rect l="0" t="0" r="r" b="b"/>
              <a:pathLst>
                <a:path w="8" h="11">
                  <a:moveTo>
                    <a:pt x="1" y="2"/>
                  </a:moveTo>
                  <a:cubicBezTo>
                    <a:pt x="0" y="11"/>
                    <a:pt x="8" y="0"/>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1" name="Freeform 2811">
              <a:extLst>
                <a:ext uri="{FF2B5EF4-FFF2-40B4-BE49-F238E27FC236}">
                  <a16:creationId xmlns:a16="http://schemas.microsoft.com/office/drawing/2014/main" id="{3324CF64-2082-8EA1-6200-D5F2366581FF}"/>
                </a:ext>
              </a:extLst>
            </p:cNvPr>
            <p:cNvSpPr>
              <a:spLocks/>
            </p:cNvSpPr>
            <p:nvPr/>
          </p:nvSpPr>
          <p:spPr bwMode="auto">
            <a:xfrm>
              <a:off x="4048" y="3398"/>
              <a:ext cx="8" cy="11"/>
            </a:xfrm>
            <a:custGeom>
              <a:avLst/>
              <a:gdLst>
                <a:gd name="T0" fmla="*/ 0 w 4"/>
                <a:gd name="T1" fmla="*/ 20 h 5"/>
                <a:gd name="T2" fmla="*/ 8 w 4"/>
                <a:gd name="T3" fmla="*/ 53 h 5"/>
                <a:gd name="T4" fmla="*/ 0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2"/>
                  </a:moveTo>
                  <a:cubicBezTo>
                    <a:pt x="0" y="3"/>
                    <a:pt x="0" y="4"/>
                    <a:pt x="1" y="5"/>
                  </a:cubicBezTo>
                  <a:cubicBezTo>
                    <a:pt x="4" y="3"/>
                    <a:pt x="3" y="0"/>
                    <a:pt x="0"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2" name="Freeform 2812">
              <a:extLst>
                <a:ext uri="{FF2B5EF4-FFF2-40B4-BE49-F238E27FC236}">
                  <a16:creationId xmlns:a16="http://schemas.microsoft.com/office/drawing/2014/main" id="{674F4B9E-74C2-02E0-76AF-5578CE53C4DF}"/>
                </a:ext>
              </a:extLst>
            </p:cNvPr>
            <p:cNvSpPr>
              <a:spLocks/>
            </p:cNvSpPr>
            <p:nvPr/>
          </p:nvSpPr>
          <p:spPr bwMode="auto">
            <a:xfrm>
              <a:off x="4029" y="3342"/>
              <a:ext cx="14" cy="11"/>
            </a:xfrm>
            <a:custGeom>
              <a:avLst/>
              <a:gdLst>
                <a:gd name="T0" fmla="*/ 24 w 7"/>
                <a:gd name="T1" fmla="*/ 0 h 5"/>
                <a:gd name="T2" fmla="*/ 24 w 7"/>
                <a:gd name="T3" fmla="*/ 53 h 5"/>
                <a:gd name="T4" fmla="*/ 24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3" y="0"/>
                  </a:moveTo>
                  <a:cubicBezTo>
                    <a:pt x="1" y="1"/>
                    <a:pt x="0" y="4"/>
                    <a:pt x="3" y="5"/>
                  </a:cubicBezTo>
                  <a:cubicBezTo>
                    <a:pt x="5" y="4"/>
                    <a:pt x="7" y="0"/>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3" name="Freeform 2813">
              <a:extLst>
                <a:ext uri="{FF2B5EF4-FFF2-40B4-BE49-F238E27FC236}">
                  <a16:creationId xmlns:a16="http://schemas.microsoft.com/office/drawing/2014/main" id="{B2B3C451-2EED-F20C-C6C3-B544E37A51F9}"/>
                </a:ext>
              </a:extLst>
            </p:cNvPr>
            <p:cNvSpPr>
              <a:spLocks/>
            </p:cNvSpPr>
            <p:nvPr/>
          </p:nvSpPr>
          <p:spPr bwMode="auto">
            <a:xfrm>
              <a:off x="4066" y="3372"/>
              <a:ext cx="10" cy="16"/>
            </a:xfrm>
            <a:custGeom>
              <a:avLst/>
              <a:gdLst>
                <a:gd name="T0" fmla="*/ 8 w 5"/>
                <a:gd name="T1" fmla="*/ 11 h 7"/>
                <a:gd name="T2" fmla="*/ 16 w 5"/>
                <a:gd name="T3" fmla="*/ 85 h 7"/>
                <a:gd name="T4" fmla="*/ 16 w 5"/>
                <a:gd name="T5" fmla="*/ 0 h 7"/>
                <a:gd name="T6" fmla="*/ 0 60000 65536"/>
                <a:gd name="T7" fmla="*/ 0 60000 65536"/>
                <a:gd name="T8" fmla="*/ 0 60000 65536"/>
              </a:gdLst>
              <a:ahLst/>
              <a:cxnLst>
                <a:cxn ang="T6">
                  <a:pos x="T0" y="T1"/>
                </a:cxn>
                <a:cxn ang="T7">
                  <a:pos x="T2" y="T3"/>
                </a:cxn>
                <a:cxn ang="T8">
                  <a:pos x="T4" y="T5"/>
                </a:cxn>
              </a:cxnLst>
              <a:rect l="0" t="0" r="r" b="b"/>
              <a:pathLst>
                <a:path w="5" h="7">
                  <a:moveTo>
                    <a:pt x="1" y="1"/>
                  </a:moveTo>
                  <a:cubicBezTo>
                    <a:pt x="0" y="3"/>
                    <a:pt x="1" y="5"/>
                    <a:pt x="2" y="7"/>
                  </a:cubicBezTo>
                  <a:cubicBezTo>
                    <a:pt x="5" y="5"/>
                    <a:pt x="4" y="2"/>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4" name="Freeform 2814">
              <a:extLst>
                <a:ext uri="{FF2B5EF4-FFF2-40B4-BE49-F238E27FC236}">
                  <a16:creationId xmlns:a16="http://schemas.microsoft.com/office/drawing/2014/main" id="{B735A296-758D-A6C8-6B5D-4D0E5E0E1387}"/>
                </a:ext>
              </a:extLst>
            </p:cNvPr>
            <p:cNvSpPr>
              <a:spLocks/>
            </p:cNvSpPr>
            <p:nvPr/>
          </p:nvSpPr>
          <p:spPr bwMode="auto">
            <a:xfrm>
              <a:off x="4066" y="3331"/>
              <a:ext cx="29" cy="19"/>
            </a:xfrm>
            <a:custGeom>
              <a:avLst/>
              <a:gdLst>
                <a:gd name="T0" fmla="*/ 52 w 14"/>
                <a:gd name="T1" fmla="*/ 0 h 9"/>
                <a:gd name="T2" fmla="*/ 64 w 14"/>
                <a:gd name="T3" fmla="*/ 8 h 9"/>
                <a:gd name="T4" fmla="*/ 0 60000 65536"/>
                <a:gd name="T5" fmla="*/ 0 60000 65536"/>
              </a:gdLst>
              <a:ahLst/>
              <a:cxnLst>
                <a:cxn ang="T4">
                  <a:pos x="T0" y="T1"/>
                </a:cxn>
                <a:cxn ang="T5">
                  <a:pos x="T2" y="T3"/>
                </a:cxn>
              </a:cxnLst>
              <a:rect l="0" t="0" r="r" b="b"/>
              <a:pathLst>
                <a:path w="14" h="9">
                  <a:moveTo>
                    <a:pt x="6" y="0"/>
                  </a:moveTo>
                  <a:cubicBezTo>
                    <a:pt x="0" y="9"/>
                    <a:pt x="14" y="2"/>
                    <a:pt x="7"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5" name="Freeform 2815">
              <a:extLst>
                <a:ext uri="{FF2B5EF4-FFF2-40B4-BE49-F238E27FC236}">
                  <a16:creationId xmlns:a16="http://schemas.microsoft.com/office/drawing/2014/main" id="{E87A6E11-B948-9AA8-9E96-0C159018A837}"/>
                </a:ext>
              </a:extLst>
            </p:cNvPr>
            <p:cNvSpPr>
              <a:spLocks/>
            </p:cNvSpPr>
            <p:nvPr/>
          </p:nvSpPr>
          <p:spPr bwMode="auto">
            <a:xfrm>
              <a:off x="4093" y="3394"/>
              <a:ext cx="8" cy="11"/>
            </a:xfrm>
            <a:custGeom>
              <a:avLst/>
              <a:gdLst>
                <a:gd name="T0" fmla="*/ 8 w 4"/>
                <a:gd name="T1" fmla="*/ 20 h 5"/>
                <a:gd name="T2" fmla="*/ 16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2"/>
                  </a:moveTo>
                  <a:cubicBezTo>
                    <a:pt x="1" y="4"/>
                    <a:pt x="0" y="4"/>
                    <a:pt x="2" y="5"/>
                  </a:cubicBezTo>
                  <a:cubicBezTo>
                    <a:pt x="3" y="4"/>
                    <a:pt x="4" y="2"/>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6" name="Freeform 2816">
              <a:extLst>
                <a:ext uri="{FF2B5EF4-FFF2-40B4-BE49-F238E27FC236}">
                  <a16:creationId xmlns:a16="http://schemas.microsoft.com/office/drawing/2014/main" id="{FB55E6C7-5BCF-D3E7-314A-B37D891B3E4E}"/>
                </a:ext>
              </a:extLst>
            </p:cNvPr>
            <p:cNvSpPr>
              <a:spLocks/>
            </p:cNvSpPr>
            <p:nvPr/>
          </p:nvSpPr>
          <p:spPr bwMode="auto">
            <a:xfrm>
              <a:off x="4103" y="3363"/>
              <a:ext cx="8" cy="11"/>
            </a:xfrm>
            <a:custGeom>
              <a:avLst/>
              <a:gdLst>
                <a:gd name="T0" fmla="*/ 8 w 4"/>
                <a:gd name="T1" fmla="*/ 0 h 5"/>
                <a:gd name="T2" fmla="*/ 8 w 4"/>
                <a:gd name="T3" fmla="*/ 53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0" y="4"/>
                    <a:pt x="1" y="5"/>
                  </a:cubicBezTo>
                  <a:cubicBezTo>
                    <a:pt x="3" y="4"/>
                    <a:pt x="4" y="2"/>
                    <a:pt x="3"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7" name="Freeform 2817">
              <a:extLst>
                <a:ext uri="{FF2B5EF4-FFF2-40B4-BE49-F238E27FC236}">
                  <a16:creationId xmlns:a16="http://schemas.microsoft.com/office/drawing/2014/main" id="{C8D00492-34F0-E0BB-2FB5-9420D68320BF}"/>
                </a:ext>
              </a:extLst>
            </p:cNvPr>
            <p:cNvSpPr>
              <a:spLocks/>
            </p:cNvSpPr>
            <p:nvPr/>
          </p:nvSpPr>
          <p:spPr bwMode="auto">
            <a:xfrm>
              <a:off x="4011" y="3359"/>
              <a:ext cx="8" cy="11"/>
            </a:xfrm>
            <a:custGeom>
              <a:avLst/>
              <a:gdLst>
                <a:gd name="T0" fmla="*/ 8 w 4"/>
                <a:gd name="T1" fmla="*/ 9 h 5"/>
                <a:gd name="T2" fmla="*/ 8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3"/>
                    <a:pt x="0" y="4"/>
                    <a:pt x="1" y="5"/>
                  </a:cubicBezTo>
                  <a:cubicBezTo>
                    <a:pt x="3" y="3"/>
                    <a:pt x="4" y="1"/>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8" name="Freeform 2818">
              <a:extLst>
                <a:ext uri="{FF2B5EF4-FFF2-40B4-BE49-F238E27FC236}">
                  <a16:creationId xmlns:a16="http://schemas.microsoft.com/office/drawing/2014/main" id="{BF9E4EFB-A375-8E03-790C-31EEC70D144D}"/>
                </a:ext>
              </a:extLst>
            </p:cNvPr>
            <p:cNvSpPr>
              <a:spLocks/>
            </p:cNvSpPr>
            <p:nvPr/>
          </p:nvSpPr>
          <p:spPr bwMode="auto">
            <a:xfrm>
              <a:off x="4046" y="3289"/>
              <a:ext cx="10" cy="13"/>
            </a:xfrm>
            <a:custGeom>
              <a:avLst/>
              <a:gdLst>
                <a:gd name="T0" fmla="*/ 24 w 5"/>
                <a:gd name="T1" fmla="*/ 0 h 6"/>
                <a:gd name="T2" fmla="*/ 16 w 5"/>
                <a:gd name="T3" fmla="*/ 61 h 6"/>
                <a:gd name="T4" fmla="*/ 32 w 5"/>
                <a:gd name="T5" fmla="*/ 9 h 6"/>
                <a:gd name="T6" fmla="*/ 0 60000 65536"/>
                <a:gd name="T7" fmla="*/ 0 60000 65536"/>
                <a:gd name="T8" fmla="*/ 0 60000 65536"/>
              </a:gdLst>
              <a:ahLst/>
              <a:cxnLst>
                <a:cxn ang="T6">
                  <a:pos x="T0" y="T1"/>
                </a:cxn>
                <a:cxn ang="T7">
                  <a:pos x="T2" y="T3"/>
                </a:cxn>
                <a:cxn ang="T8">
                  <a:pos x="T4" y="T5"/>
                </a:cxn>
              </a:cxnLst>
              <a:rect l="0" t="0" r="r" b="b"/>
              <a:pathLst>
                <a:path w="5" h="6">
                  <a:moveTo>
                    <a:pt x="3" y="0"/>
                  </a:moveTo>
                  <a:cubicBezTo>
                    <a:pt x="1" y="2"/>
                    <a:pt x="0" y="4"/>
                    <a:pt x="2" y="6"/>
                  </a:cubicBezTo>
                  <a:cubicBezTo>
                    <a:pt x="4" y="5"/>
                    <a:pt x="5" y="3"/>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29" name="Freeform 2819">
              <a:extLst>
                <a:ext uri="{FF2B5EF4-FFF2-40B4-BE49-F238E27FC236}">
                  <a16:creationId xmlns:a16="http://schemas.microsoft.com/office/drawing/2014/main" id="{F24EDF8A-EDB1-EECC-0544-74189F010BB3}"/>
                </a:ext>
              </a:extLst>
            </p:cNvPr>
            <p:cNvSpPr>
              <a:spLocks/>
            </p:cNvSpPr>
            <p:nvPr/>
          </p:nvSpPr>
          <p:spPr bwMode="auto">
            <a:xfrm>
              <a:off x="4013" y="3291"/>
              <a:ext cx="18" cy="20"/>
            </a:xfrm>
            <a:custGeom>
              <a:avLst/>
              <a:gdLst>
                <a:gd name="T0" fmla="*/ 32 w 9"/>
                <a:gd name="T1" fmla="*/ 0 h 9"/>
                <a:gd name="T2" fmla="*/ 32 w 9"/>
                <a:gd name="T3" fmla="*/ 89 h 9"/>
                <a:gd name="T4" fmla="*/ 32 w 9"/>
                <a:gd name="T5" fmla="*/ 9 h 9"/>
                <a:gd name="T6" fmla="*/ 0 60000 65536"/>
                <a:gd name="T7" fmla="*/ 0 60000 65536"/>
                <a:gd name="T8" fmla="*/ 0 60000 65536"/>
              </a:gdLst>
              <a:ahLst/>
              <a:cxnLst>
                <a:cxn ang="T6">
                  <a:pos x="T0" y="T1"/>
                </a:cxn>
                <a:cxn ang="T7">
                  <a:pos x="T2" y="T3"/>
                </a:cxn>
                <a:cxn ang="T8">
                  <a:pos x="T4" y="T5"/>
                </a:cxn>
              </a:cxnLst>
              <a:rect l="0" t="0" r="r" b="b"/>
              <a:pathLst>
                <a:path w="9" h="9">
                  <a:moveTo>
                    <a:pt x="4" y="0"/>
                  </a:moveTo>
                  <a:cubicBezTo>
                    <a:pt x="0" y="2"/>
                    <a:pt x="0" y="9"/>
                    <a:pt x="4" y="8"/>
                  </a:cubicBezTo>
                  <a:cubicBezTo>
                    <a:pt x="9" y="8"/>
                    <a:pt x="8" y="0"/>
                    <a:pt x="4" y="1"/>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0" name="Freeform 2820">
              <a:extLst>
                <a:ext uri="{FF2B5EF4-FFF2-40B4-BE49-F238E27FC236}">
                  <a16:creationId xmlns:a16="http://schemas.microsoft.com/office/drawing/2014/main" id="{8DFB259C-F713-6819-E908-8D00E898B3E6}"/>
                </a:ext>
              </a:extLst>
            </p:cNvPr>
            <p:cNvSpPr>
              <a:spLocks/>
            </p:cNvSpPr>
            <p:nvPr/>
          </p:nvSpPr>
          <p:spPr bwMode="auto">
            <a:xfrm>
              <a:off x="4095" y="3274"/>
              <a:ext cx="6" cy="9"/>
            </a:xfrm>
            <a:custGeom>
              <a:avLst/>
              <a:gdLst>
                <a:gd name="T0" fmla="*/ 0 w 3"/>
                <a:gd name="T1" fmla="*/ 11 h 4"/>
                <a:gd name="T2" fmla="*/ 8 w 3"/>
                <a:gd name="T3" fmla="*/ 45 h 4"/>
                <a:gd name="T4" fmla="*/ 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0" y="2"/>
                    <a:pt x="0" y="3"/>
                    <a:pt x="1" y="4"/>
                  </a:cubicBezTo>
                  <a:cubicBezTo>
                    <a:pt x="2" y="2"/>
                    <a:pt x="3" y="1"/>
                    <a:pt x="1"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1" name="Freeform 2821">
              <a:extLst>
                <a:ext uri="{FF2B5EF4-FFF2-40B4-BE49-F238E27FC236}">
                  <a16:creationId xmlns:a16="http://schemas.microsoft.com/office/drawing/2014/main" id="{A7049ADD-A9F8-CC49-F070-82589BE6BE41}"/>
                </a:ext>
              </a:extLst>
            </p:cNvPr>
            <p:cNvSpPr>
              <a:spLocks/>
            </p:cNvSpPr>
            <p:nvPr/>
          </p:nvSpPr>
          <p:spPr bwMode="auto">
            <a:xfrm>
              <a:off x="4951" y="3624"/>
              <a:ext cx="15" cy="17"/>
            </a:xfrm>
            <a:custGeom>
              <a:avLst/>
              <a:gdLst>
                <a:gd name="T0" fmla="*/ 19 w 7"/>
                <a:gd name="T1" fmla="*/ 28 h 8"/>
                <a:gd name="T2" fmla="*/ 19 w 7"/>
                <a:gd name="T3" fmla="*/ 77 h 8"/>
                <a:gd name="T4" fmla="*/ 51 w 7"/>
                <a:gd name="T5" fmla="*/ 0 h 8"/>
                <a:gd name="T6" fmla="*/ 0 60000 65536"/>
                <a:gd name="T7" fmla="*/ 0 60000 65536"/>
                <a:gd name="T8" fmla="*/ 0 60000 65536"/>
              </a:gdLst>
              <a:ahLst/>
              <a:cxnLst>
                <a:cxn ang="T6">
                  <a:pos x="T0" y="T1"/>
                </a:cxn>
                <a:cxn ang="T7">
                  <a:pos x="T2" y="T3"/>
                </a:cxn>
                <a:cxn ang="T8">
                  <a:pos x="T4" y="T5"/>
                </a:cxn>
              </a:cxnLst>
              <a:rect l="0" t="0" r="r" b="b"/>
              <a:pathLst>
                <a:path w="7" h="8">
                  <a:moveTo>
                    <a:pt x="2" y="3"/>
                  </a:moveTo>
                  <a:cubicBezTo>
                    <a:pt x="0" y="5"/>
                    <a:pt x="0" y="6"/>
                    <a:pt x="2" y="8"/>
                  </a:cubicBezTo>
                  <a:cubicBezTo>
                    <a:pt x="6" y="6"/>
                    <a:pt x="7" y="4"/>
                    <a:pt x="5"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2" name="Freeform 2822">
              <a:extLst>
                <a:ext uri="{FF2B5EF4-FFF2-40B4-BE49-F238E27FC236}">
                  <a16:creationId xmlns:a16="http://schemas.microsoft.com/office/drawing/2014/main" id="{1082AE9B-4B12-5457-91F1-783A6367CBDE}"/>
                </a:ext>
              </a:extLst>
            </p:cNvPr>
            <p:cNvSpPr>
              <a:spLocks/>
            </p:cNvSpPr>
            <p:nvPr/>
          </p:nvSpPr>
          <p:spPr bwMode="auto">
            <a:xfrm>
              <a:off x="4929" y="3615"/>
              <a:ext cx="10" cy="13"/>
            </a:xfrm>
            <a:custGeom>
              <a:avLst/>
              <a:gdLst>
                <a:gd name="T0" fmla="*/ 8 w 5"/>
                <a:gd name="T1" fmla="*/ 20 h 6"/>
                <a:gd name="T2" fmla="*/ 8 w 5"/>
                <a:gd name="T3" fmla="*/ 61 h 6"/>
                <a:gd name="T4" fmla="*/ 24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1" y="2"/>
                  </a:moveTo>
                  <a:cubicBezTo>
                    <a:pt x="0" y="4"/>
                    <a:pt x="0" y="5"/>
                    <a:pt x="1" y="6"/>
                  </a:cubicBezTo>
                  <a:cubicBezTo>
                    <a:pt x="5" y="3"/>
                    <a:pt x="4" y="2"/>
                    <a:pt x="3"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3" name="Freeform 2823">
              <a:extLst>
                <a:ext uri="{FF2B5EF4-FFF2-40B4-BE49-F238E27FC236}">
                  <a16:creationId xmlns:a16="http://schemas.microsoft.com/office/drawing/2014/main" id="{5AA099A6-6AA8-DD8F-9CF7-61B15772323E}"/>
                </a:ext>
              </a:extLst>
            </p:cNvPr>
            <p:cNvSpPr>
              <a:spLocks/>
            </p:cNvSpPr>
            <p:nvPr/>
          </p:nvSpPr>
          <p:spPr bwMode="auto">
            <a:xfrm>
              <a:off x="4169" y="3632"/>
              <a:ext cx="12" cy="14"/>
            </a:xfrm>
            <a:custGeom>
              <a:avLst/>
              <a:gdLst>
                <a:gd name="T0" fmla="*/ 8 w 6"/>
                <a:gd name="T1" fmla="*/ 0 h 6"/>
                <a:gd name="T2" fmla="*/ 0 w 6"/>
                <a:gd name="T3" fmla="*/ 65 h 6"/>
                <a:gd name="T4" fmla="*/ 16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1" y="0"/>
                  </a:moveTo>
                  <a:cubicBezTo>
                    <a:pt x="0" y="2"/>
                    <a:pt x="0" y="4"/>
                    <a:pt x="0" y="5"/>
                  </a:cubicBezTo>
                  <a:cubicBezTo>
                    <a:pt x="5" y="6"/>
                    <a:pt x="6" y="3"/>
                    <a:pt x="2" y="0"/>
                  </a:cubicBezTo>
                </a:path>
              </a:pathLst>
            </a:custGeom>
            <a:solidFill>
              <a:srgbClr val="A775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4" name="Freeform 2824">
              <a:extLst>
                <a:ext uri="{FF2B5EF4-FFF2-40B4-BE49-F238E27FC236}">
                  <a16:creationId xmlns:a16="http://schemas.microsoft.com/office/drawing/2014/main" id="{BA271CE3-EC6B-3B65-6938-53BA37952EFE}"/>
                </a:ext>
              </a:extLst>
            </p:cNvPr>
            <p:cNvSpPr>
              <a:spLocks/>
            </p:cNvSpPr>
            <p:nvPr/>
          </p:nvSpPr>
          <p:spPr bwMode="auto">
            <a:xfrm>
              <a:off x="4121" y="3326"/>
              <a:ext cx="33" cy="40"/>
            </a:xfrm>
            <a:custGeom>
              <a:avLst/>
              <a:gdLst>
                <a:gd name="T0" fmla="*/ 43 w 16"/>
                <a:gd name="T1" fmla="*/ 9 h 18"/>
                <a:gd name="T2" fmla="*/ 60 w 16"/>
                <a:gd name="T3" fmla="*/ 187 h 18"/>
                <a:gd name="T4" fmla="*/ 60 w 16"/>
                <a:gd name="T5" fmla="*/ 0 h 18"/>
                <a:gd name="T6" fmla="*/ 0 60000 65536"/>
                <a:gd name="T7" fmla="*/ 0 60000 65536"/>
                <a:gd name="T8" fmla="*/ 0 60000 65536"/>
              </a:gdLst>
              <a:ahLst/>
              <a:cxnLst>
                <a:cxn ang="T6">
                  <a:pos x="T0" y="T1"/>
                </a:cxn>
                <a:cxn ang="T7">
                  <a:pos x="T2" y="T3"/>
                </a:cxn>
                <a:cxn ang="T8">
                  <a:pos x="T4" y="T5"/>
                </a:cxn>
              </a:cxnLst>
              <a:rect l="0" t="0" r="r" b="b"/>
              <a:pathLst>
                <a:path w="16" h="18">
                  <a:moveTo>
                    <a:pt x="5" y="1"/>
                  </a:moveTo>
                  <a:cubicBezTo>
                    <a:pt x="1" y="4"/>
                    <a:pt x="0" y="17"/>
                    <a:pt x="7" y="17"/>
                  </a:cubicBezTo>
                  <a:cubicBezTo>
                    <a:pt x="16" y="18"/>
                    <a:pt x="11" y="3"/>
                    <a:pt x="7"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5" name="Freeform 2825">
              <a:extLst>
                <a:ext uri="{FF2B5EF4-FFF2-40B4-BE49-F238E27FC236}">
                  <a16:creationId xmlns:a16="http://schemas.microsoft.com/office/drawing/2014/main" id="{B9F5F480-CBC5-B6A9-0617-B09109A4F870}"/>
                </a:ext>
              </a:extLst>
            </p:cNvPr>
            <p:cNvSpPr>
              <a:spLocks/>
            </p:cNvSpPr>
            <p:nvPr/>
          </p:nvSpPr>
          <p:spPr bwMode="auto">
            <a:xfrm>
              <a:off x="4209" y="3569"/>
              <a:ext cx="27" cy="50"/>
            </a:xfrm>
            <a:custGeom>
              <a:avLst/>
              <a:gdLst>
                <a:gd name="T0" fmla="*/ 0 w 13"/>
                <a:gd name="T1" fmla="*/ 20 h 23"/>
                <a:gd name="T2" fmla="*/ 100 w 13"/>
                <a:gd name="T3" fmla="*/ 141 h 23"/>
                <a:gd name="T4" fmla="*/ 8 w 13"/>
                <a:gd name="T5" fmla="*/ 9 h 23"/>
                <a:gd name="T6" fmla="*/ 0 60000 65536"/>
                <a:gd name="T7" fmla="*/ 0 60000 65536"/>
                <a:gd name="T8" fmla="*/ 0 60000 65536"/>
              </a:gdLst>
              <a:ahLst/>
              <a:cxnLst>
                <a:cxn ang="T6">
                  <a:pos x="T0" y="T1"/>
                </a:cxn>
                <a:cxn ang="T7">
                  <a:pos x="T2" y="T3"/>
                </a:cxn>
                <a:cxn ang="T8">
                  <a:pos x="T4" y="T5"/>
                </a:cxn>
              </a:cxnLst>
              <a:rect l="0" t="0" r="r" b="b"/>
              <a:pathLst>
                <a:path w="13" h="23">
                  <a:moveTo>
                    <a:pt x="0" y="2"/>
                  </a:moveTo>
                  <a:cubicBezTo>
                    <a:pt x="0" y="6"/>
                    <a:pt x="8" y="23"/>
                    <a:pt x="11" y="14"/>
                  </a:cubicBezTo>
                  <a:cubicBezTo>
                    <a:pt x="13" y="10"/>
                    <a:pt x="5" y="0"/>
                    <a:pt x="1"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6" name="Freeform 2826">
              <a:extLst>
                <a:ext uri="{FF2B5EF4-FFF2-40B4-BE49-F238E27FC236}">
                  <a16:creationId xmlns:a16="http://schemas.microsoft.com/office/drawing/2014/main" id="{B668E9EA-2860-D002-530D-C4384BB51344}"/>
                </a:ext>
              </a:extLst>
            </p:cNvPr>
            <p:cNvSpPr>
              <a:spLocks/>
            </p:cNvSpPr>
            <p:nvPr/>
          </p:nvSpPr>
          <p:spPr bwMode="auto">
            <a:xfrm>
              <a:off x="4341" y="3713"/>
              <a:ext cx="32" cy="24"/>
            </a:xfrm>
            <a:custGeom>
              <a:avLst/>
              <a:gdLst>
                <a:gd name="T0" fmla="*/ 0 w 16"/>
                <a:gd name="T1" fmla="*/ 0 h 11"/>
                <a:gd name="T2" fmla="*/ 128 w 16"/>
                <a:gd name="T3" fmla="*/ 81 h 11"/>
                <a:gd name="T4" fmla="*/ 16 w 16"/>
                <a:gd name="T5" fmla="*/ 0 h 11"/>
                <a:gd name="T6" fmla="*/ 0 60000 65536"/>
                <a:gd name="T7" fmla="*/ 0 60000 65536"/>
                <a:gd name="T8" fmla="*/ 0 60000 65536"/>
              </a:gdLst>
              <a:ahLst/>
              <a:cxnLst>
                <a:cxn ang="T6">
                  <a:pos x="T0" y="T1"/>
                </a:cxn>
                <a:cxn ang="T7">
                  <a:pos x="T2" y="T3"/>
                </a:cxn>
                <a:cxn ang="T8">
                  <a:pos x="T4" y="T5"/>
                </a:cxn>
              </a:cxnLst>
              <a:rect l="0" t="0" r="r" b="b"/>
              <a:pathLst>
                <a:path w="16" h="11">
                  <a:moveTo>
                    <a:pt x="0" y="0"/>
                  </a:moveTo>
                  <a:cubicBezTo>
                    <a:pt x="3" y="6"/>
                    <a:pt x="10" y="11"/>
                    <a:pt x="16" y="8"/>
                  </a:cubicBezTo>
                  <a:cubicBezTo>
                    <a:pt x="14" y="4"/>
                    <a:pt x="7" y="0"/>
                    <a:pt x="2"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7" name="Freeform 2827">
              <a:extLst>
                <a:ext uri="{FF2B5EF4-FFF2-40B4-BE49-F238E27FC236}">
                  <a16:creationId xmlns:a16="http://schemas.microsoft.com/office/drawing/2014/main" id="{1573C24D-79EC-3D9B-A53E-FFCE1558E7D3}"/>
                </a:ext>
              </a:extLst>
            </p:cNvPr>
            <p:cNvSpPr>
              <a:spLocks/>
            </p:cNvSpPr>
            <p:nvPr/>
          </p:nvSpPr>
          <p:spPr bwMode="auto">
            <a:xfrm>
              <a:off x="4435" y="3755"/>
              <a:ext cx="29" cy="17"/>
            </a:xfrm>
            <a:custGeom>
              <a:avLst/>
              <a:gdLst>
                <a:gd name="T0" fmla="*/ 0 w 14"/>
                <a:gd name="T1" fmla="*/ 9 h 8"/>
                <a:gd name="T2" fmla="*/ 124 w 14"/>
                <a:gd name="T3" fmla="*/ 49 h 8"/>
                <a:gd name="T4" fmla="*/ 17 w 14"/>
                <a:gd name="T5" fmla="*/ 0 h 8"/>
                <a:gd name="T6" fmla="*/ 0 60000 65536"/>
                <a:gd name="T7" fmla="*/ 0 60000 65536"/>
                <a:gd name="T8" fmla="*/ 0 60000 65536"/>
              </a:gdLst>
              <a:ahLst/>
              <a:cxnLst>
                <a:cxn ang="T6">
                  <a:pos x="T0" y="T1"/>
                </a:cxn>
                <a:cxn ang="T7">
                  <a:pos x="T2" y="T3"/>
                </a:cxn>
                <a:cxn ang="T8">
                  <a:pos x="T4" y="T5"/>
                </a:cxn>
              </a:cxnLst>
              <a:rect l="0" t="0" r="r" b="b"/>
              <a:pathLst>
                <a:path w="14" h="8">
                  <a:moveTo>
                    <a:pt x="0" y="1"/>
                  </a:moveTo>
                  <a:cubicBezTo>
                    <a:pt x="3" y="6"/>
                    <a:pt x="9" y="8"/>
                    <a:pt x="14" y="5"/>
                  </a:cubicBezTo>
                  <a:cubicBezTo>
                    <a:pt x="11" y="2"/>
                    <a:pt x="6" y="0"/>
                    <a:pt x="2"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8" name="Freeform 2828">
              <a:extLst>
                <a:ext uri="{FF2B5EF4-FFF2-40B4-BE49-F238E27FC236}">
                  <a16:creationId xmlns:a16="http://schemas.microsoft.com/office/drawing/2014/main" id="{0775E615-1A1A-77B9-B1A6-DAE3FDE187EE}"/>
                </a:ext>
              </a:extLst>
            </p:cNvPr>
            <p:cNvSpPr>
              <a:spLocks/>
            </p:cNvSpPr>
            <p:nvPr/>
          </p:nvSpPr>
          <p:spPr bwMode="auto">
            <a:xfrm>
              <a:off x="4956" y="3259"/>
              <a:ext cx="18" cy="32"/>
            </a:xfrm>
            <a:custGeom>
              <a:avLst/>
              <a:gdLst>
                <a:gd name="T0" fmla="*/ 16 w 9"/>
                <a:gd name="T1" fmla="*/ 28 h 15"/>
                <a:gd name="T2" fmla="*/ 40 w 9"/>
                <a:gd name="T3" fmla="*/ 137 h 15"/>
                <a:gd name="T4" fmla="*/ 72 w 9"/>
                <a:gd name="T5" fmla="*/ 0 h 15"/>
                <a:gd name="T6" fmla="*/ 0 60000 65536"/>
                <a:gd name="T7" fmla="*/ 0 60000 65536"/>
                <a:gd name="T8" fmla="*/ 0 60000 65536"/>
              </a:gdLst>
              <a:ahLst/>
              <a:cxnLst>
                <a:cxn ang="T6">
                  <a:pos x="T0" y="T1"/>
                </a:cxn>
                <a:cxn ang="T7">
                  <a:pos x="T2" y="T3"/>
                </a:cxn>
                <a:cxn ang="T8">
                  <a:pos x="T4" y="T5"/>
                </a:cxn>
              </a:cxnLst>
              <a:rect l="0" t="0" r="r" b="b"/>
              <a:pathLst>
                <a:path w="9" h="15">
                  <a:moveTo>
                    <a:pt x="2" y="3"/>
                  </a:moveTo>
                  <a:cubicBezTo>
                    <a:pt x="0" y="6"/>
                    <a:pt x="0" y="15"/>
                    <a:pt x="5" y="14"/>
                  </a:cubicBezTo>
                  <a:cubicBezTo>
                    <a:pt x="9" y="14"/>
                    <a:pt x="9" y="3"/>
                    <a:pt x="9"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39" name="Freeform 2829">
              <a:extLst>
                <a:ext uri="{FF2B5EF4-FFF2-40B4-BE49-F238E27FC236}">
                  <a16:creationId xmlns:a16="http://schemas.microsoft.com/office/drawing/2014/main" id="{DC578C13-0ABB-B2E1-6C8F-994E3B7F369B}"/>
                </a:ext>
              </a:extLst>
            </p:cNvPr>
            <p:cNvSpPr>
              <a:spLocks/>
            </p:cNvSpPr>
            <p:nvPr/>
          </p:nvSpPr>
          <p:spPr bwMode="auto">
            <a:xfrm>
              <a:off x="4943" y="3228"/>
              <a:ext cx="27" cy="31"/>
            </a:xfrm>
            <a:custGeom>
              <a:avLst/>
              <a:gdLst>
                <a:gd name="T0" fmla="*/ 64 w 13"/>
                <a:gd name="T1" fmla="*/ 153 h 14"/>
                <a:gd name="T2" fmla="*/ 52 w 13"/>
                <a:gd name="T3" fmla="*/ 0 h 14"/>
                <a:gd name="T4" fmla="*/ 116 w 13"/>
                <a:gd name="T5" fmla="*/ 133 h 14"/>
                <a:gd name="T6" fmla="*/ 0 60000 65536"/>
                <a:gd name="T7" fmla="*/ 0 60000 65536"/>
                <a:gd name="T8" fmla="*/ 0 60000 65536"/>
              </a:gdLst>
              <a:ahLst/>
              <a:cxnLst>
                <a:cxn ang="T6">
                  <a:pos x="T0" y="T1"/>
                </a:cxn>
                <a:cxn ang="T7">
                  <a:pos x="T2" y="T3"/>
                </a:cxn>
                <a:cxn ang="T8">
                  <a:pos x="T4" y="T5"/>
                </a:cxn>
              </a:cxnLst>
              <a:rect l="0" t="0" r="r" b="b"/>
              <a:pathLst>
                <a:path w="13" h="14">
                  <a:moveTo>
                    <a:pt x="7" y="14"/>
                  </a:moveTo>
                  <a:cubicBezTo>
                    <a:pt x="4" y="11"/>
                    <a:pt x="0" y="2"/>
                    <a:pt x="6" y="0"/>
                  </a:cubicBezTo>
                  <a:cubicBezTo>
                    <a:pt x="9" y="4"/>
                    <a:pt x="11" y="8"/>
                    <a:pt x="13" y="12"/>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0" name="Freeform 2830">
              <a:extLst>
                <a:ext uri="{FF2B5EF4-FFF2-40B4-BE49-F238E27FC236}">
                  <a16:creationId xmlns:a16="http://schemas.microsoft.com/office/drawing/2014/main" id="{CAA725EF-F18C-4254-3C4C-722C8D5D5C7D}"/>
                </a:ext>
              </a:extLst>
            </p:cNvPr>
            <p:cNvSpPr>
              <a:spLocks/>
            </p:cNvSpPr>
            <p:nvPr/>
          </p:nvSpPr>
          <p:spPr bwMode="auto">
            <a:xfrm>
              <a:off x="4937" y="3440"/>
              <a:ext cx="23" cy="39"/>
            </a:xfrm>
            <a:custGeom>
              <a:avLst/>
              <a:gdLst>
                <a:gd name="T0" fmla="*/ 56 w 11"/>
                <a:gd name="T1" fmla="*/ 0 h 18"/>
                <a:gd name="T2" fmla="*/ 36 w 11"/>
                <a:gd name="T3" fmla="*/ 184 h 18"/>
                <a:gd name="T4" fmla="*/ 75 w 11"/>
                <a:gd name="T5" fmla="*/ 9 h 18"/>
                <a:gd name="T6" fmla="*/ 0 60000 65536"/>
                <a:gd name="T7" fmla="*/ 0 60000 65536"/>
                <a:gd name="T8" fmla="*/ 0 60000 65536"/>
              </a:gdLst>
              <a:ahLst/>
              <a:cxnLst>
                <a:cxn ang="T6">
                  <a:pos x="T0" y="T1"/>
                </a:cxn>
                <a:cxn ang="T7">
                  <a:pos x="T2" y="T3"/>
                </a:cxn>
                <a:cxn ang="T8">
                  <a:pos x="T4" y="T5"/>
                </a:cxn>
              </a:cxnLst>
              <a:rect l="0" t="0" r="r" b="b"/>
              <a:pathLst>
                <a:path w="11" h="18">
                  <a:moveTo>
                    <a:pt x="6" y="0"/>
                  </a:moveTo>
                  <a:cubicBezTo>
                    <a:pt x="4" y="5"/>
                    <a:pt x="0" y="13"/>
                    <a:pt x="4" y="18"/>
                  </a:cubicBezTo>
                  <a:cubicBezTo>
                    <a:pt x="8" y="14"/>
                    <a:pt x="11" y="5"/>
                    <a:pt x="8"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1" name="Freeform 2831">
              <a:extLst>
                <a:ext uri="{FF2B5EF4-FFF2-40B4-BE49-F238E27FC236}">
                  <a16:creationId xmlns:a16="http://schemas.microsoft.com/office/drawing/2014/main" id="{5D90A52A-AF8E-33BD-9242-A8FE3F0AE84E}"/>
                </a:ext>
              </a:extLst>
            </p:cNvPr>
            <p:cNvSpPr>
              <a:spLocks/>
            </p:cNvSpPr>
            <p:nvPr/>
          </p:nvSpPr>
          <p:spPr bwMode="auto">
            <a:xfrm>
              <a:off x="4865" y="3600"/>
              <a:ext cx="25" cy="35"/>
            </a:xfrm>
            <a:custGeom>
              <a:avLst/>
              <a:gdLst>
                <a:gd name="T0" fmla="*/ 108 w 12"/>
                <a:gd name="T1" fmla="*/ 0 h 16"/>
                <a:gd name="T2" fmla="*/ 0 w 12"/>
                <a:gd name="T3" fmla="*/ 168 h 16"/>
                <a:gd name="T4" fmla="*/ 108 w 12"/>
                <a:gd name="T5" fmla="*/ 20 h 16"/>
                <a:gd name="T6" fmla="*/ 100 w 12"/>
                <a:gd name="T7" fmla="*/ 2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6">
                  <a:moveTo>
                    <a:pt x="12" y="0"/>
                  </a:moveTo>
                  <a:cubicBezTo>
                    <a:pt x="7" y="5"/>
                    <a:pt x="0" y="9"/>
                    <a:pt x="0" y="16"/>
                  </a:cubicBezTo>
                  <a:cubicBezTo>
                    <a:pt x="5" y="14"/>
                    <a:pt x="10" y="7"/>
                    <a:pt x="12" y="2"/>
                  </a:cubicBezTo>
                  <a:cubicBezTo>
                    <a:pt x="12" y="0"/>
                    <a:pt x="12" y="2"/>
                    <a:pt x="11" y="2"/>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2" name="Freeform 2832">
              <a:extLst>
                <a:ext uri="{FF2B5EF4-FFF2-40B4-BE49-F238E27FC236}">
                  <a16:creationId xmlns:a16="http://schemas.microsoft.com/office/drawing/2014/main" id="{3D8D2AE9-C216-830D-2DED-9AF7898040AA}"/>
                </a:ext>
              </a:extLst>
            </p:cNvPr>
            <p:cNvSpPr>
              <a:spLocks/>
            </p:cNvSpPr>
            <p:nvPr/>
          </p:nvSpPr>
          <p:spPr bwMode="auto">
            <a:xfrm>
              <a:off x="4769" y="3705"/>
              <a:ext cx="23" cy="19"/>
            </a:xfrm>
            <a:custGeom>
              <a:avLst/>
              <a:gdLst>
                <a:gd name="T0" fmla="*/ 65 w 11"/>
                <a:gd name="T1" fmla="*/ 17 h 9"/>
                <a:gd name="T2" fmla="*/ 17 w 11"/>
                <a:gd name="T3" fmla="*/ 84 h 9"/>
                <a:gd name="T4" fmla="*/ 100 w 11"/>
                <a:gd name="T5" fmla="*/ 8 h 9"/>
                <a:gd name="T6" fmla="*/ 75 w 11"/>
                <a:gd name="T7" fmla="*/ 8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9">
                  <a:moveTo>
                    <a:pt x="7" y="2"/>
                  </a:moveTo>
                  <a:cubicBezTo>
                    <a:pt x="3" y="3"/>
                    <a:pt x="0" y="6"/>
                    <a:pt x="2" y="9"/>
                  </a:cubicBezTo>
                  <a:cubicBezTo>
                    <a:pt x="6" y="8"/>
                    <a:pt x="9" y="5"/>
                    <a:pt x="11" y="1"/>
                  </a:cubicBezTo>
                  <a:cubicBezTo>
                    <a:pt x="10" y="0"/>
                    <a:pt x="9" y="1"/>
                    <a:pt x="8"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3" name="Freeform 2833">
              <a:extLst>
                <a:ext uri="{FF2B5EF4-FFF2-40B4-BE49-F238E27FC236}">
                  <a16:creationId xmlns:a16="http://schemas.microsoft.com/office/drawing/2014/main" id="{225F468B-DCE6-0DF1-9C5F-0BA0BDD641EE}"/>
                </a:ext>
              </a:extLst>
            </p:cNvPr>
            <p:cNvSpPr>
              <a:spLocks/>
            </p:cNvSpPr>
            <p:nvPr/>
          </p:nvSpPr>
          <p:spPr bwMode="auto">
            <a:xfrm>
              <a:off x="4613" y="3768"/>
              <a:ext cx="21" cy="13"/>
            </a:xfrm>
            <a:custGeom>
              <a:avLst/>
              <a:gdLst>
                <a:gd name="T0" fmla="*/ 0 w 10"/>
                <a:gd name="T1" fmla="*/ 61 h 6"/>
                <a:gd name="T2" fmla="*/ 92 w 10"/>
                <a:gd name="T3" fmla="*/ 33 h 6"/>
                <a:gd name="T4" fmla="*/ 0 w 10"/>
                <a:gd name="T5" fmla="*/ 52 h 6"/>
                <a:gd name="T6" fmla="*/ 0 60000 65536"/>
                <a:gd name="T7" fmla="*/ 0 60000 65536"/>
                <a:gd name="T8" fmla="*/ 0 60000 65536"/>
              </a:gdLst>
              <a:ahLst/>
              <a:cxnLst>
                <a:cxn ang="T6">
                  <a:pos x="T0" y="T1"/>
                </a:cxn>
                <a:cxn ang="T7">
                  <a:pos x="T2" y="T3"/>
                </a:cxn>
                <a:cxn ang="T8">
                  <a:pos x="T4" y="T5"/>
                </a:cxn>
              </a:cxnLst>
              <a:rect l="0" t="0" r="r" b="b"/>
              <a:pathLst>
                <a:path w="10" h="6">
                  <a:moveTo>
                    <a:pt x="0" y="6"/>
                  </a:moveTo>
                  <a:cubicBezTo>
                    <a:pt x="3" y="5"/>
                    <a:pt x="7" y="6"/>
                    <a:pt x="10" y="3"/>
                  </a:cubicBezTo>
                  <a:cubicBezTo>
                    <a:pt x="7" y="0"/>
                    <a:pt x="2" y="1"/>
                    <a:pt x="0" y="5"/>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4" name="Freeform 2834">
              <a:extLst>
                <a:ext uri="{FF2B5EF4-FFF2-40B4-BE49-F238E27FC236}">
                  <a16:creationId xmlns:a16="http://schemas.microsoft.com/office/drawing/2014/main" id="{191F124B-DA3E-E69F-BECC-B3B3C531F62F}"/>
                </a:ext>
              </a:extLst>
            </p:cNvPr>
            <p:cNvSpPr>
              <a:spLocks/>
            </p:cNvSpPr>
            <p:nvPr/>
          </p:nvSpPr>
          <p:spPr bwMode="auto">
            <a:xfrm>
              <a:off x="4068" y="3123"/>
              <a:ext cx="19" cy="24"/>
            </a:xfrm>
            <a:custGeom>
              <a:avLst/>
              <a:gdLst>
                <a:gd name="T0" fmla="*/ 8 w 9"/>
                <a:gd name="T1" fmla="*/ 20 h 11"/>
                <a:gd name="T2" fmla="*/ 49 w 9"/>
                <a:gd name="T3" fmla="*/ 113 h 11"/>
                <a:gd name="T4" fmla="*/ 17 w 9"/>
                <a:gd name="T5" fmla="*/ 0 h 11"/>
                <a:gd name="T6" fmla="*/ 8 w 9"/>
                <a:gd name="T7" fmla="*/ 2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1">
                  <a:moveTo>
                    <a:pt x="1" y="2"/>
                  </a:moveTo>
                  <a:cubicBezTo>
                    <a:pt x="0" y="5"/>
                    <a:pt x="2" y="10"/>
                    <a:pt x="5" y="11"/>
                  </a:cubicBezTo>
                  <a:cubicBezTo>
                    <a:pt x="9" y="9"/>
                    <a:pt x="5" y="1"/>
                    <a:pt x="2" y="0"/>
                  </a:cubicBezTo>
                  <a:cubicBezTo>
                    <a:pt x="0" y="0"/>
                    <a:pt x="1" y="1"/>
                    <a:pt x="1" y="2"/>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5" name="Freeform 2835">
              <a:extLst>
                <a:ext uri="{FF2B5EF4-FFF2-40B4-BE49-F238E27FC236}">
                  <a16:creationId xmlns:a16="http://schemas.microsoft.com/office/drawing/2014/main" id="{A6A92498-E2D7-1620-FED4-B14372A86086}"/>
                </a:ext>
              </a:extLst>
            </p:cNvPr>
            <p:cNvSpPr>
              <a:spLocks/>
            </p:cNvSpPr>
            <p:nvPr/>
          </p:nvSpPr>
          <p:spPr bwMode="auto">
            <a:xfrm>
              <a:off x="4833" y="2992"/>
              <a:ext cx="18" cy="33"/>
            </a:xfrm>
            <a:custGeom>
              <a:avLst/>
              <a:gdLst>
                <a:gd name="T0" fmla="*/ 0 w 9"/>
                <a:gd name="T1" fmla="*/ 53 h 15"/>
                <a:gd name="T2" fmla="*/ 56 w 9"/>
                <a:gd name="T3" fmla="*/ 161 h 15"/>
                <a:gd name="T4" fmla="*/ 8 w 9"/>
                <a:gd name="T5" fmla="*/ 20 h 15"/>
                <a:gd name="T6" fmla="*/ 0 60000 65536"/>
                <a:gd name="T7" fmla="*/ 0 60000 65536"/>
                <a:gd name="T8" fmla="*/ 0 60000 65536"/>
              </a:gdLst>
              <a:ahLst/>
              <a:cxnLst>
                <a:cxn ang="T6">
                  <a:pos x="T0" y="T1"/>
                </a:cxn>
                <a:cxn ang="T7">
                  <a:pos x="T2" y="T3"/>
                </a:cxn>
                <a:cxn ang="T8">
                  <a:pos x="T4" y="T5"/>
                </a:cxn>
              </a:cxnLst>
              <a:rect l="0" t="0" r="r" b="b"/>
              <a:pathLst>
                <a:path w="9" h="15">
                  <a:moveTo>
                    <a:pt x="0" y="5"/>
                  </a:moveTo>
                  <a:cubicBezTo>
                    <a:pt x="1" y="8"/>
                    <a:pt x="3" y="15"/>
                    <a:pt x="7" y="15"/>
                  </a:cubicBezTo>
                  <a:cubicBezTo>
                    <a:pt x="9" y="11"/>
                    <a:pt x="6" y="0"/>
                    <a:pt x="1" y="2"/>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6" name="Freeform 2836">
              <a:extLst>
                <a:ext uri="{FF2B5EF4-FFF2-40B4-BE49-F238E27FC236}">
                  <a16:creationId xmlns:a16="http://schemas.microsoft.com/office/drawing/2014/main" id="{058F2FCA-C3FE-3D24-3B90-9BDAA32D5BFE}"/>
                </a:ext>
              </a:extLst>
            </p:cNvPr>
            <p:cNvSpPr>
              <a:spLocks/>
            </p:cNvSpPr>
            <p:nvPr/>
          </p:nvSpPr>
          <p:spPr bwMode="auto">
            <a:xfrm>
              <a:off x="4662" y="2686"/>
              <a:ext cx="25" cy="30"/>
            </a:xfrm>
            <a:custGeom>
              <a:avLst/>
              <a:gdLst>
                <a:gd name="T0" fmla="*/ 8 w 12"/>
                <a:gd name="T1" fmla="*/ 0 h 14"/>
                <a:gd name="T2" fmla="*/ 83 w 12"/>
                <a:gd name="T3" fmla="*/ 137 h 14"/>
                <a:gd name="T4" fmla="*/ 17 w 12"/>
                <a:gd name="T5" fmla="*/ 0 h 14"/>
                <a:gd name="T6" fmla="*/ 0 60000 65536"/>
                <a:gd name="T7" fmla="*/ 0 60000 65536"/>
                <a:gd name="T8" fmla="*/ 0 60000 65536"/>
              </a:gdLst>
              <a:ahLst/>
              <a:cxnLst>
                <a:cxn ang="T6">
                  <a:pos x="T0" y="T1"/>
                </a:cxn>
                <a:cxn ang="T7">
                  <a:pos x="T2" y="T3"/>
                </a:cxn>
                <a:cxn ang="T8">
                  <a:pos x="T4" y="T5"/>
                </a:cxn>
              </a:cxnLst>
              <a:rect l="0" t="0" r="r" b="b"/>
              <a:pathLst>
                <a:path w="12" h="14">
                  <a:moveTo>
                    <a:pt x="1" y="0"/>
                  </a:moveTo>
                  <a:cubicBezTo>
                    <a:pt x="0" y="5"/>
                    <a:pt x="4" y="14"/>
                    <a:pt x="9" y="14"/>
                  </a:cubicBezTo>
                  <a:cubicBezTo>
                    <a:pt x="12" y="10"/>
                    <a:pt x="7" y="0"/>
                    <a:pt x="2"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7" name="Freeform 2837">
              <a:extLst>
                <a:ext uri="{FF2B5EF4-FFF2-40B4-BE49-F238E27FC236}">
                  <a16:creationId xmlns:a16="http://schemas.microsoft.com/office/drawing/2014/main" id="{C6CA12CB-46FC-5D92-914F-1B8102F4F45B}"/>
                </a:ext>
              </a:extLst>
            </p:cNvPr>
            <p:cNvSpPr>
              <a:spLocks/>
            </p:cNvSpPr>
            <p:nvPr/>
          </p:nvSpPr>
          <p:spPr bwMode="auto">
            <a:xfrm>
              <a:off x="4580" y="2517"/>
              <a:ext cx="21" cy="33"/>
            </a:xfrm>
            <a:custGeom>
              <a:avLst/>
              <a:gdLst>
                <a:gd name="T0" fmla="*/ 0 w 10"/>
                <a:gd name="T1" fmla="*/ 44 h 15"/>
                <a:gd name="T2" fmla="*/ 57 w 10"/>
                <a:gd name="T3" fmla="*/ 141 h 15"/>
                <a:gd name="T4" fmla="*/ 0 w 10"/>
                <a:gd name="T5" fmla="*/ 44 h 15"/>
                <a:gd name="T6" fmla="*/ 0 60000 65536"/>
                <a:gd name="T7" fmla="*/ 0 60000 65536"/>
                <a:gd name="T8" fmla="*/ 0 60000 65536"/>
              </a:gdLst>
              <a:ahLst/>
              <a:cxnLst>
                <a:cxn ang="T6">
                  <a:pos x="T0" y="T1"/>
                </a:cxn>
                <a:cxn ang="T7">
                  <a:pos x="T2" y="T3"/>
                </a:cxn>
                <a:cxn ang="T8">
                  <a:pos x="T4" y="T5"/>
                </a:cxn>
              </a:cxnLst>
              <a:rect l="0" t="0" r="r" b="b"/>
              <a:pathLst>
                <a:path w="10" h="15">
                  <a:moveTo>
                    <a:pt x="0" y="4"/>
                  </a:moveTo>
                  <a:cubicBezTo>
                    <a:pt x="0" y="6"/>
                    <a:pt x="2" y="15"/>
                    <a:pt x="6" y="13"/>
                  </a:cubicBezTo>
                  <a:cubicBezTo>
                    <a:pt x="10" y="12"/>
                    <a:pt x="5" y="0"/>
                    <a:pt x="0" y="4"/>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8" name="Freeform 2838">
              <a:extLst>
                <a:ext uri="{FF2B5EF4-FFF2-40B4-BE49-F238E27FC236}">
                  <a16:creationId xmlns:a16="http://schemas.microsoft.com/office/drawing/2014/main" id="{8E482657-495E-182F-7EC7-5084554C6B34}"/>
                </a:ext>
              </a:extLst>
            </p:cNvPr>
            <p:cNvSpPr>
              <a:spLocks/>
            </p:cNvSpPr>
            <p:nvPr/>
          </p:nvSpPr>
          <p:spPr bwMode="auto">
            <a:xfrm>
              <a:off x="4025" y="2985"/>
              <a:ext cx="29" cy="33"/>
            </a:xfrm>
            <a:custGeom>
              <a:avLst/>
              <a:gdLst>
                <a:gd name="T0" fmla="*/ 17 w 14"/>
                <a:gd name="T1" fmla="*/ 0 h 15"/>
                <a:gd name="T2" fmla="*/ 73 w 14"/>
                <a:gd name="T3" fmla="*/ 141 h 15"/>
                <a:gd name="T4" fmla="*/ 44 w 14"/>
                <a:gd name="T5" fmla="*/ 0 h 15"/>
                <a:gd name="T6" fmla="*/ 0 60000 65536"/>
                <a:gd name="T7" fmla="*/ 0 60000 65536"/>
                <a:gd name="T8" fmla="*/ 0 60000 65536"/>
              </a:gdLst>
              <a:ahLst/>
              <a:cxnLst>
                <a:cxn ang="T6">
                  <a:pos x="T0" y="T1"/>
                </a:cxn>
                <a:cxn ang="T7">
                  <a:pos x="T2" y="T3"/>
                </a:cxn>
                <a:cxn ang="T8">
                  <a:pos x="T4" y="T5"/>
                </a:cxn>
              </a:cxnLst>
              <a:rect l="0" t="0" r="r" b="b"/>
              <a:pathLst>
                <a:path w="14" h="15">
                  <a:moveTo>
                    <a:pt x="2" y="0"/>
                  </a:moveTo>
                  <a:cubicBezTo>
                    <a:pt x="0" y="4"/>
                    <a:pt x="4" y="15"/>
                    <a:pt x="8" y="13"/>
                  </a:cubicBezTo>
                  <a:cubicBezTo>
                    <a:pt x="14" y="10"/>
                    <a:pt x="9" y="1"/>
                    <a:pt x="5"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49" name="Freeform 2839">
              <a:extLst>
                <a:ext uri="{FF2B5EF4-FFF2-40B4-BE49-F238E27FC236}">
                  <a16:creationId xmlns:a16="http://schemas.microsoft.com/office/drawing/2014/main" id="{5AA3C49C-6A30-A180-83F0-7008F95DC9B9}"/>
                </a:ext>
              </a:extLst>
            </p:cNvPr>
            <p:cNvSpPr>
              <a:spLocks/>
            </p:cNvSpPr>
            <p:nvPr/>
          </p:nvSpPr>
          <p:spPr bwMode="auto">
            <a:xfrm>
              <a:off x="3990" y="2878"/>
              <a:ext cx="23" cy="28"/>
            </a:xfrm>
            <a:custGeom>
              <a:avLst/>
              <a:gdLst>
                <a:gd name="T0" fmla="*/ 17 w 11"/>
                <a:gd name="T1" fmla="*/ 9 h 13"/>
                <a:gd name="T2" fmla="*/ 44 w 11"/>
                <a:gd name="T3" fmla="*/ 129 h 13"/>
                <a:gd name="T4" fmla="*/ 27 w 11"/>
                <a:gd name="T5" fmla="*/ 0 h 13"/>
                <a:gd name="T6" fmla="*/ 0 60000 65536"/>
                <a:gd name="T7" fmla="*/ 0 60000 65536"/>
                <a:gd name="T8" fmla="*/ 0 60000 65536"/>
              </a:gdLst>
              <a:ahLst/>
              <a:cxnLst>
                <a:cxn ang="T6">
                  <a:pos x="T0" y="T1"/>
                </a:cxn>
                <a:cxn ang="T7">
                  <a:pos x="T2" y="T3"/>
                </a:cxn>
                <a:cxn ang="T8">
                  <a:pos x="T4" y="T5"/>
                </a:cxn>
              </a:cxnLst>
              <a:rect l="0" t="0" r="r" b="b"/>
              <a:pathLst>
                <a:path w="11" h="13">
                  <a:moveTo>
                    <a:pt x="2" y="1"/>
                  </a:moveTo>
                  <a:cubicBezTo>
                    <a:pt x="0" y="5"/>
                    <a:pt x="2" y="10"/>
                    <a:pt x="5" y="13"/>
                  </a:cubicBezTo>
                  <a:cubicBezTo>
                    <a:pt x="11" y="11"/>
                    <a:pt x="6" y="0"/>
                    <a:pt x="3"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0" name="Freeform 2840">
              <a:extLst>
                <a:ext uri="{FF2B5EF4-FFF2-40B4-BE49-F238E27FC236}">
                  <a16:creationId xmlns:a16="http://schemas.microsoft.com/office/drawing/2014/main" id="{27E03D58-591A-9A99-23AA-77FDFB2EC9FC}"/>
                </a:ext>
              </a:extLst>
            </p:cNvPr>
            <p:cNvSpPr>
              <a:spLocks/>
            </p:cNvSpPr>
            <p:nvPr/>
          </p:nvSpPr>
          <p:spPr bwMode="auto">
            <a:xfrm>
              <a:off x="3949" y="2734"/>
              <a:ext cx="23" cy="33"/>
            </a:xfrm>
            <a:custGeom>
              <a:avLst/>
              <a:gdLst>
                <a:gd name="T0" fmla="*/ 8 w 11"/>
                <a:gd name="T1" fmla="*/ 0 h 15"/>
                <a:gd name="T2" fmla="*/ 65 w 11"/>
                <a:gd name="T3" fmla="*/ 161 h 15"/>
                <a:gd name="T4" fmla="*/ 27 w 11"/>
                <a:gd name="T5" fmla="*/ 0 h 15"/>
                <a:gd name="T6" fmla="*/ 0 60000 65536"/>
                <a:gd name="T7" fmla="*/ 0 60000 65536"/>
                <a:gd name="T8" fmla="*/ 0 60000 65536"/>
              </a:gdLst>
              <a:ahLst/>
              <a:cxnLst>
                <a:cxn ang="T6">
                  <a:pos x="T0" y="T1"/>
                </a:cxn>
                <a:cxn ang="T7">
                  <a:pos x="T2" y="T3"/>
                </a:cxn>
                <a:cxn ang="T8">
                  <a:pos x="T4" y="T5"/>
                </a:cxn>
              </a:cxnLst>
              <a:rect l="0" t="0" r="r" b="b"/>
              <a:pathLst>
                <a:path w="11" h="15">
                  <a:moveTo>
                    <a:pt x="1" y="0"/>
                  </a:moveTo>
                  <a:cubicBezTo>
                    <a:pt x="0" y="5"/>
                    <a:pt x="1" y="14"/>
                    <a:pt x="7" y="15"/>
                  </a:cubicBezTo>
                  <a:cubicBezTo>
                    <a:pt x="11" y="10"/>
                    <a:pt x="8" y="2"/>
                    <a:pt x="3"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1" name="Freeform 2841">
              <a:extLst>
                <a:ext uri="{FF2B5EF4-FFF2-40B4-BE49-F238E27FC236}">
                  <a16:creationId xmlns:a16="http://schemas.microsoft.com/office/drawing/2014/main" id="{53B996FD-33F1-286B-E683-A0887CD90A1D}"/>
                </a:ext>
              </a:extLst>
            </p:cNvPr>
            <p:cNvSpPr>
              <a:spLocks/>
            </p:cNvSpPr>
            <p:nvPr/>
          </p:nvSpPr>
          <p:spPr bwMode="auto">
            <a:xfrm>
              <a:off x="3916" y="2613"/>
              <a:ext cx="19" cy="22"/>
            </a:xfrm>
            <a:custGeom>
              <a:avLst/>
              <a:gdLst>
                <a:gd name="T0" fmla="*/ 0 w 9"/>
                <a:gd name="T1" fmla="*/ 9 h 10"/>
                <a:gd name="T2" fmla="*/ 57 w 9"/>
                <a:gd name="T3" fmla="*/ 106 h 10"/>
                <a:gd name="T4" fmla="*/ 17 w 9"/>
                <a:gd name="T5" fmla="*/ 0 h 10"/>
                <a:gd name="T6" fmla="*/ 0 60000 65536"/>
                <a:gd name="T7" fmla="*/ 0 60000 65536"/>
                <a:gd name="T8" fmla="*/ 0 60000 65536"/>
              </a:gdLst>
              <a:ahLst/>
              <a:cxnLst>
                <a:cxn ang="T6">
                  <a:pos x="T0" y="T1"/>
                </a:cxn>
                <a:cxn ang="T7">
                  <a:pos x="T2" y="T3"/>
                </a:cxn>
                <a:cxn ang="T8">
                  <a:pos x="T4" y="T5"/>
                </a:cxn>
              </a:cxnLst>
              <a:rect l="0" t="0" r="r" b="b"/>
              <a:pathLst>
                <a:path w="9" h="10">
                  <a:moveTo>
                    <a:pt x="0" y="1"/>
                  </a:moveTo>
                  <a:cubicBezTo>
                    <a:pt x="0" y="5"/>
                    <a:pt x="2" y="9"/>
                    <a:pt x="6" y="10"/>
                  </a:cubicBezTo>
                  <a:cubicBezTo>
                    <a:pt x="9" y="7"/>
                    <a:pt x="6" y="1"/>
                    <a:pt x="2"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2" name="Freeform 2842">
              <a:extLst>
                <a:ext uri="{FF2B5EF4-FFF2-40B4-BE49-F238E27FC236}">
                  <a16:creationId xmlns:a16="http://schemas.microsoft.com/office/drawing/2014/main" id="{342ABC8E-9EE6-F089-8156-4D038116AD02}"/>
                </a:ext>
              </a:extLst>
            </p:cNvPr>
            <p:cNvSpPr>
              <a:spLocks/>
            </p:cNvSpPr>
            <p:nvPr/>
          </p:nvSpPr>
          <p:spPr bwMode="auto">
            <a:xfrm>
              <a:off x="3886" y="2482"/>
              <a:ext cx="24" cy="29"/>
            </a:xfrm>
            <a:custGeom>
              <a:avLst/>
              <a:gdLst>
                <a:gd name="T0" fmla="*/ 24 w 12"/>
                <a:gd name="T1" fmla="*/ 0 h 13"/>
                <a:gd name="T2" fmla="*/ 56 w 12"/>
                <a:gd name="T3" fmla="*/ 145 h 13"/>
                <a:gd name="T4" fmla="*/ 48 w 12"/>
                <a:gd name="T5" fmla="*/ 9 h 13"/>
                <a:gd name="T6" fmla="*/ 0 60000 65536"/>
                <a:gd name="T7" fmla="*/ 0 60000 65536"/>
                <a:gd name="T8" fmla="*/ 0 60000 65536"/>
              </a:gdLst>
              <a:ahLst/>
              <a:cxnLst>
                <a:cxn ang="T6">
                  <a:pos x="T0" y="T1"/>
                </a:cxn>
                <a:cxn ang="T7">
                  <a:pos x="T2" y="T3"/>
                </a:cxn>
                <a:cxn ang="T8">
                  <a:pos x="T4" y="T5"/>
                </a:cxn>
              </a:cxnLst>
              <a:rect l="0" t="0" r="r" b="b"/>
              <a:pathLst>
                <a:path w="12" h="13">
                  <a:moveTo>
                    <a:pt x="3" y="0"/>
                  </a:moveTo>
                  <a:cubicBezTo>
                    <a:pt x="0" y="4"/>
                    <a:pt x="3" y="11"/>
                    <a:pt x="7" y="13"/>
                  </a:cubicBezTo>
                  <a:cubicBezTo>
                    <a:pt x="12" y="10"/>
                    <a:pt x="8" y="4"/>
                    <a:pt x="6" y="1"/>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3" name="Freeform 2843">
              <a:extLst>
                <a:ext uri="{FF2B5EF4-FFF2-40B4-BE49-F238E27FC236}">
                  <a16:creationId xmlns:a16="http://schemas.microsoft.com/office/drawing/2014/main" id="{06D5711E-C449-6932-3F79-E742D78644B0}"/>
                </a:ext>
              </a:extLst>
            </p:cNvPr>
            <p:cNvSpPr>
              <a:spLocks/>
            </p:cNvSpPr>
            <p:nvPr/>
          </p:nvSpPr>
          <p:spPr bwMode="auto">
            <a:xfrm>
              <a:off x="3865" y="2351"/>
              <a:ext cx="17" cy="29"/>
            </a:xfrm>
            <a:custGeom>
              <a:avLst/>
              <a:gdLst>
                <a:gd name="T0" fmla="*/ 9 w 8"/>
                <a:gd name="T1" fmla="*/ 9 h 13"/>
                <a:gd name="T2" fmla="*/ 49 w 8"/>
                <a:gd name="T3" fmla="*/ 145 h 13"/>
                <a:gd name="T4" fmla="*/ 0 w 8"/>
                <a:gd name="T5" fmla="*/ 0 h 13"/>
                <a:gd name="T6" fmla="*/ 0 60000 65536"/>
                <a:gd name="T7" fmla="*/ 0 60000 65536"/>
                <a:gd name="T8" fmla="*/ 0 60000 65536"/>
              </a:gdLst>
              <a:ahLst/>
              <a:cxnLst>
                <a:cxn ang="T6">
                  <a:pos x="T0" y="T1"/>
                </a:cxn>
                <a:cxn ang="T7">
                  <a:pos x="T2" y="T3"/>
                </a:cxn>
                <a:cxn ang="T8">
                  <a:pos x="T4" y="T5"/>
                </a:cxn>
              </a:cxnLst>
              <a:rect l="0" t="0" r="r" b="b"/>
              <a:pathLst>
                <a:path w="8" h="13">
                  <a:moveTo>
                    <a:pt x="1" y="1"/>
                  </a:moveTo>
                  <a:cubicBezTo>
                    <a:pt x="0" y="5"/>
                    <a:pt x="0" y="12"/>
                    <a:pt x="5" y="13"/>
                  </a:cubicBezTo>
                  <a:cubicBezTo>
                    <a:pt x="8" y="9"/>
                    <a:pt x="4" y="0"/>
                    <a:pt x="0"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4" name="Freeform 2844">
              <a:extLst>
                <a:ext uri="{FF2B5EF4-FFF2-40B4-BE49-F238E27FC236}">
                  <a16:creationId xmlns:a16="http://schemas.microsoft.com/office/drawing/2014/main" id="{15ABF054-7F60-2112-67C6-BA71558B4DD9}"/>
                </a:ext>
              </a:extLst>
            </p:cNvPr>
            <p:cNvSpPr>
              <a:spLocks/>
            </p:cNvSpPr>
            <p:nvPr/>
          </p:nvSpPr>
          <p:spPr bwMode="auto">
            <a:xfrm>
              <a:off x="3832" y="2224"/>
              <a:ext cx="19" cy="27"/>
            </a:xfrm>
            <a:custGeom>
              <a:avLst/>
              <a:gdLst>
                <a:gd name="T0" fmla="*/ 0 w 9"/>
                <a:gd name="T1" fmla="*/ 25 h 12"/>
                <a:gd name="T2" fmla="*/ 36 w 9"/>
                <a:gd name="T3" fmla="*/ 117 h 12"/>
                <a:gd name="T4" fmla="*/ 0 w 9"/>
                <a:gd name="T5" fmla="*/ 0 h 12"/>
                <a:gd name="T6" fmla="*/ 0 60000 65536"/>
                <a:gd name="T7" fmla="*/ 0 60000 65536"/>
                <a:gd name="T8" fmla="*/ 0 60000 65536"/>
              </a:gdLst>
              <a:ahLst/>
              <a:cxnLst>
                <a:cxn ang="T6">
                  <a:pos x="T0" y="T1"/>
                </a:cxn>
                <a:cxn ang="T7">
                  <a:pos x="T2" y="T3"/>
                </a:cxn>
                <a:cxn ang="T8">
                  <a:pos x="T4" y="T5"/>
                </a:cxn>
              </a:cxnLst>
              <a:rect l="0" t="0" r="r" b="b"/>
              <a:pathLst>
                <a:path w="9" h="12">
                  <a:moveTo>
                    <a:pt x="0" y="2"/>
                  </a:moveTo>
                  <a:cubicBezTo>
                    <a:pt x="0" y="5"/>
                    <a:pt x="0" y="12"/>
                    <a:pt x="4" y="10"/>
                  </a:cubicBezTo>
                  <a:cubicBezTo>
                    <a:pt x="9" y="9"/>
                    <a:pt x="2" y="1"/>
                    <a:pt x="0" y="0"/>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5" name="Freeform 2845">
              <a:extLst>
                <a:ext uri="{FF2B5EF4-FFF2-40B4-BE49-F238E27FC236}">
                  <a16:creationId xmlns:a16="http://schemas.microsoft.com/office/drawing/2014/main" id="{CEA7E76B-3494-7D92-7D2B-1C8CA15D8FCB}"/>
                </a:ext>
              </a:extLst>
            </p:cNvPr>
            <p:cNvSpPr>
              <a:spLocks/>
            </p:cNvSpPr>
            <p:nvPr/>
          </p:nvSpPr>
          <p:spPr bwMode="auto">
            <a:xfrm>
              <a:off x="4464" y="2286"/>
              <a:ext cx="26" cy="32"/>
            </a:xfrm>
            <a:custGeom>
              <a:avLst/>
              <a:gdLst>
                <a:gd name="T0" fmla="*/ 8 w 13"/>
                <a:gd name="T1" fmla="*/ 0 h 15"/>
                <a:gd name="T2" fmla="*/ 24 w 13"/>
                <a:gd name="T3" fmla="*/ 9 h 15"/>
                <a:gd name="T4" fmla="*/ 0 60000 65536"/>
                <a:gd name="T5" fmla="*/ 0 60000 65536"/>
              </a:gdLst>
              <a:ahLst/>
              <a:cxnLst>
                <a:cxn ang="T4">
                  <a:pos x="T0" y="T1"/>
                </a:cxn>
                <a:cxn ang="T5">
                  <a:pos x="T2" y="T3"/>
                </a:cxn>
              </a:cxnLst>
              <a:rect l="0" t="0" r="r" b="b"/>
              <a:pathLst>
                <a:path w="13" h="15">
                  <a:moveTo>
                    <a:pt x="1" y="0"/>
                  </a:moveTo>
                  <a:cubicBezTo>
                    <a:pt x="0" y="15"/>
                    <a:pt x="13" y="5"/>
                    <a:pt x="3" y="1"/>
                  </a:cubicBezTo>
                </a:path>
              </a:pathLst>
            </a:custGeom>
            <a:solidFill>
              <a:srgbClr val="DBA9B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6" name="Freeform 2846">
              <a:extLst>
                <a:ext uri="{FF2B5EF4-FFF2-40B4-BE49-F238E27FC236}">
                  <a16:creationId xmlns:a16="http://schemas.microsoft.com/office/drawing/2014/main" id="{D53629A2-671B-F85F-1775-194986C3CAE0}"/>
                </a:ext>
              </a:extLst>
            </p:cNvPr>
            <p:cNvSpPr>
              <a:spLocks/>
            </p:cNvSpPr>
            <p:nvPr/>
          </p:nvSpPr>
          <p:spPr bwMode="auto">
            <a:xfrm>
              <a:off x="3845" y="1835"/>
              <a:ext cx="22" cy="33"/>
            </a:xfrm>
            <a:custGeom>
              <a:avLst/>
              <a:gdLst>
                <a:gd name="T0" fmla="*/ 56 w 11"/>
                <a:gd name="T1" fmla="*/ 9 h 15"/>
                <a:gd name="T2" fmla="*/ 24 w 11"/>
                <a:gd name="T3" fmla="*/ 106 h 15"/>
                <a:gd name="T4" fmla="*/ 80 w 11"/>
                <a:gd name="T5" fmla="*/ 0 h 15"/>
                <a:gd name="T6" fmla="*/ 64 w 11"/>
                <a:gd name="T7" fmla="*/ 9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 h="15">
                  <a:moveTo>
                    <a:pt x="7" y="1"/>
                  </a:moveTo>
                  <a:cubicBezTo>
                    <a:pt x="4" y="1"/>
                    <a:pt x="0" y="8"/>
                    <a:pt x="3" y="10"/>
                  </a:cubicBezTo>
                  <a:cubicBezTo>
                    <a:pt x="6" y="15"/>
                    <a:pt x="11" y="3"/>
                    <a:pt x="10" y="0"/>
                  </a:cubicBezTo>
                  <a:cubicBezTo>
                    <a:pt x="9" y="0"/>
                    <a:pt x="8" y="0"/>
                    <a:pt x="8"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7" name="Freeform 2847">
              <a:extLst>
                <a:ext uri="{FF2B5EF4-FFF2-40B4-BE49-F238E27FC236}">
                  <a16:creationId xmlns:a16="http://schemas.microsoft.com/office/drawing/2014/main" id="{02E4B362-1284-8195-6FB6-614D071E0D0A}"/>
                </a:ext>
              </a:extLst>
            </p:cNvPr>
            <p:cNvSpPr>
              <a:spLocks/>
            </p:cNvSpPr>
            <p:nvPr/>
          </p:nvSpPr>
          <p:spPr bwMode="auto">
            <a:xfrm>
              <a:off x="3892" y="1765"/>
              <a:ext cx="18" cy="22"/>
            </a:xfrm>
            <a:custGeom>
              <a:avLst/>
              <a:gdLst>
                <a:gd name="T0" fmla="*/ 56 w 9"/>
                <a:gd name="T1" fmla="*/ 9 h 10"/>
                <a:gd name="T2" fmla="*/ 24 w 9"/>
                <a:gd name="T3" fmla="*/ 106 h 10"/>
                <a:gd name="T4" fmla="*/ 72 w 9"/>
                <a:gd name="T5" fmla="*/ 9 h 10"/>
                <a:gd name="T6" fmla="*/ 64 w 9"/>
                <a:gd name="T7" fmla="*/ 9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 h="10">
                  <a:moveTo>
                    <a:pt x="7" y="1"/>
                  </a:moveTo>
                  <a:cubicBezTo>
                    <a:pt x="4" y="3"/>
                    <a:pt x="0" y="8"/>
                    <a:pt x="3" y="10"/>
                  </a:cubicBezTo>
                  <a:cubicBezTo>
                    <a:pt x="7" y="9"/>
                    <a:pt x="9" y="4"/>
                    <a:pt x="9" y="1"/>
                  </a:cubicBezTo>
                  <a:cubicBezTo>
                    <a:pt x="8" y="0"/>
                    <a:pt x="8" y="1"/>
                    <a:pt x="8"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8" name="Freeform 2848">
              <a:extLst>
                <a:ext uri="{FF2B5EF4-FFF2-40B4-BE49-F238E27FC236}">
                  <a16:creationId xmlns:a16="http://schemas.microsoft.com/office/drawing/2014/main" id="{90837911-463D-F7D8-E00C-89FA80BB30A7}"/>
                </a:ext>
              </a:extLst>
            </p:cNvPr>
            <p:cNvSpPr>
              <a:spLocks/>
            </p:cNvSpPr>
            <p:nvPr/>
          </p:nvSpPr>
          <p:spPr bwMode="auto">
            <a:xfrm>
              <a:off x="4027" y="1686"/>
              <a:ext cx="27" cy="22"/>
            </a:xfrm>
            <a:custGeom>
              <a:avLst/>
              <a:gdLst>
                <a:gd name="T0" fmla="*/ 81 w 13"/>
                <a:gd name="T1" fmla="*/ 0 h 10"/>
                <a:gd name="T2" fmla="*/ 17 w 13"/>
                <a:gd name="T3" fmla="*/ 53 h 10"/>
                <a:gd name="T4" fmla="*/ 116 w 13"/>
                <a:gd name="T5" fmla="*/ 0 h 10"/>
                <a:gd name="T6" fmla="*/ 108 w 13"/>
                <a:gd name="T7" fmla="*/ 0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 h="10">
                  <a:moveTo>
                    <a:pt x="9" y="0"/>
                  </a:moveTo>
                  <a:cubicBezTo>
                    <a:pt x="6" y="0"/>
                    <a:pt x="0" y="2"/>
                    <a:pt x="2" y="5"/>
                  </a:cubicBezTo>
                  <a:cubicBezTo>
                    <a:pt x="4" y="10"/>
                    <a:pt x="12" y="3"/>
                    <a:pt x="13" y="0"/>
                  </a:cubicBezTo>
                  <a:cubicBezTo>
                    <a:pt x="13" y="0"/>
                    <a:pt x="12" y="0"/>
                    <a:pt x="12"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59" name="Freeform 2849">
              <a:extLst>
                <a:ext uri="{FF2B5EF4-FFF2-40B4-BE49-F238E27FC236}">
                  <a16:creationId xmlns:a16="http://schemas.microsoft.com/office/drawing/2014/main" id="{DD36C67C-CC62-FAC4-CB2C-602AC9E13160}"/>
                </a:ext>
              </a:extLst>
            </p:cNvPr>
            <p:cNvSpPr>
              <a:spLocks/>
            </p:cNvSpPr>
            <p:nvPr/>
          </p:nvSpPr>
          <p:spPr bwMode="auto">
            <a:xfrm>
              <a:off x="4142" y="1684"/>
              <a:ext cx="39" cy="24"/>
            </a:xfrm>
            <a:custGeom>
              <a:avLst/>
              <a:gdLst>
                <a:gd name="T0" fmla="*/ 96 w 19"/>
                <a:gd name="T1" fmla="*/ 20 h 11"/>
                <a:gd name="T2" fmla="*/ 43 w 19"/>
                <a:gd name="T3" fmla="*/ 72 h 11"/>
                <a:gd name="T4" fmla="*/ 123 w 19"/>
                <a:gd name="T5" fmla="*/ 33 h 11"/>
                <a:gd name="T6" fmla="*/ 0 60000 65536"/>
                <a:gd name="T7" fmla="*/ 0 60000 65536"/>
                <a:gd name="T8" fmla="*/ 0 60000 65536"/>
              </a:gdLst>
              <a:ahLst/>
              <a:cxnLst>
                <a:cxn ang="T6">
                  <a:pos x="T0" y="T1"/>
                </a:cxn>
                <a:cxn ang="T7">
                  <a:pos x="T2" y="T3"/>
                </a:cxn>
                <a:cxn ang="T8">
                  <a:pos x="T4" y="T5"/>
                </a:cxn>
              </a:cxnLst>
              <a:rect l="0" t="0" r="r" b="b"/>
              <a:pathLst>
                <a:path w="19" h="11">
                  <a:moveTo>
                    <a:pt x="11" y="2"/>
                  </a:moveTo>
                  <a:cubicBezTo>
                    <a:pt x="7" y="0"/>
                    <a:pt x="0" y="2"/>
                    <a:pt x="5" y="7"/>
                  </a:cubicBezTo>
                  <a:cubicBezTo>
                    <a:pt x="8" y="11"/>
                    <a:pt x="19" y="7"/>
                    <a:pt x="14" y="3"/>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0" name="Freeform 2850">
              <a:extLst>
                <a:ext uri="{FF2B5EF4-FFF2-40B4-BE49-F238E27FC236}">
                  <a16:creationId xmlns:a16="http://schemas.microsoft.com/office/drawing/2014/main" id="{6FF6DDC6-F878-6842-A57D-6F41B749A9C3}"/>
                </a:ext>
              </a:extLst>
            </p:cNvPr>
            <p:cNvSpPr>
              <a:spLocks/>
            </p:cNvSpPr>
            <p:nvPr/>
          </p:nvSpPr>
          <p:spPr bwMode="auto">
            <a:xfrm>
              <a:off x="4207" y="1710"/>
              <a:ext cx="31" cy="20"/>
            </a:xfrm>
            <a:custGeom>
              <a:avLst/>
              <a:gdLst>
                <a:gd name="T0" fmla="*/ 99 w 15"/>
                <a:gd name="T1" fmla="*/ 36 h 9"/>
                <a:gd name="T2" fmla="*/ 17 w 15"/>
                <a:gd name="T3" fmla="*/ 36 h 9"/>
                <a:gd name="T4" fmla="*/ 132 w 15"/>
                <a:gd name="T5" fmla="*/ 64 h 9"/>
                <a:gd name="T6" fmla="*/ 124 w 15"/>
                <a:gd name="T7" fmla="*/ 44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9">
                  <a:moveTo>
                    <a:pt x="11" y="3"/>
                  </a:moveTo>
                  <a:cubicBezTo>
                    <a:pt x="9" y="2"/>
                    <a:pt x="3" y="0"/>
                    <a:pt x="2" y="3"/>
                  </a:cubicBezTo>
                  <a:cubicBezTo>
                    <a:pt x="0" y="9"/>
                    <a:pt x="13" y="9"/>
                    <a:pt x="15" y="6"/>
                  </a:cubicBezTo>
                  <a:cubicBezTo>
                    <a:pt x="15" y="4"/>
                    <a:pt x="14" y="5"/>
                    <a:pt x="14" y="4"/>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1" name="Freeform 2851">
              <a:extLst>
                <a:ext uri="{FF2B5EF4-FFF2-40B4-BE49-F238E27FC236}">
                  <a16:creationId xmlns:a16="http://schemas.microsoft.com/office/drawing/2014/main" id="{03D50532-DC74-155C-4624-A6D7EAC85D15}"/>
                </a:ext>
              </a:extLst>
            </p:cNvPr>
            <p:cNvSpPr>
              <a:spLocks/>
            </p:cNvSpPr>
            <p:nvPr/>
          </p:nvSpPr>
          <p:spPr bwMode="auto">
            <a:xfrm>
              <a:off x="4345" y="1881"/>
              <a:ext cx="14" cy="28"/>
            </a:xfrm>
            <a:custGeom>
              <a:avLst/>
              <a:gdLst>
                <a:gd name="T0" fmla="*/ 0 w 7"/>
                <a:gd name="T1" fmla="*/ 19 h 13"/>
                <a:gd name="T2" fmla="*/ 48 w 7"/>
                <a:gd name="T3" fmla="*/ 88 h 13"/>
                <a:gd name="T4" fmla="*/ 16 w 7"/>
                <a:gd name="T5" fmla="*/ 9 h 13"/>
                <a:gd name="T6" fmla="*/ 0 60000 65536"/>
                <a:gd name="T7" fmla="*/ 0 60000 65536"/>
                <a:gd name="T8" fmla="*/ 0 60000 65536"/>
              </a:gdLst>
              <a:ahLst/>
              <a:cxnLst>
                <a:cxn ang="T6">
                  <a:pos x="T0" y="T1"/>
                </a:cxn>
                <a:cxn ang="T7">
                  <a:pos x="T2" y="T3"/>
                </a:cxn>
                <a:cxn ang="T8">
                  <a:pos x="T4" y="T5"/>
                </a:cxn>
              </a:cxnLst>
              <a:rect l="0" t="0" r="r" b="b"/>
              <a:pathLst>
                <a:path w="7" h="13">
                  <a:moveTo>
                    <a:pt x="0" y="2"/>
                  </a:moveTo>
                  <a:cubicBezTo>
                    <a:pt x="0" y="4"/>
                    <a:pt x="2" y="13"/>
                    <a:pt x="6" y="9"/>
                  </a:cubicBezTo>
                  <a:cubicBezTo>
                    <a:pt x="7" y="7"/>
                    <a:pt x="4" y="0"/>
                    <a:pt x="2"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2" name="Freeform 2852">
              <a:extLst>
                <a:ext uri="{FF2B5EF4-FFF2-40B4-BE49-F238E27FC236}">
                  <a16:creationId xmlns:a16="http://schemas.microsoft.com/office/drawing/2014/main" id="{F637E072-3638-5669-3F60-83B065A926EA}"/>
                </a:ext>
              </a:extLst>
            </p:cNvPr>
            <p:cNvSpPr>
              <a:spLocks/>
            </p:cNvSpPr>
            <p:nvPr/>
          </p:nvSpPr>
          <p:spPr bwMode="auto">
            <a:xfrm>
              <a:off x="4371" y="2019"/>
              <a:ext cx="17" cy="28"/>
            </a:xfrm>
            <a:custGeom>
              <a:avLst/>
              <a:gdLst>
                <a:gd name="T0" fmla="*/ 40 w 8"/>
                <a:gd name="T1" fmla="*/ 9 h 13"/>
                <a:gd name="T2" fmla="*/ 40 w 8"/>
                <a:gd name="T3" fmla="*/ 129 h 13"/>
                <a:gd name="T4" fmla="*/ 40 w 8"/>
                <a:gd name="T5" fmla="*/ 0 h 13"/>
                <a:gd name="T6" fmla="*/ 0 60000 65536"/>
                <a:gd name="T7" fmla="*/ 0 60000 65536"/>
                <a:gd name="T8" fmla="*/ 0 60000 65536"/>
              </a:gdLst>
              <a:ahLst/>
              <a:cxnLst>
                <a:cxn ang="T6">
                  <a:pos x="T0" y="T1"/>
                </a:cxn>
                <a:cxn ang="T7">
                  <a:pos x="T2" y="T3"/>
                </a:cxn>
                <a:cxn ang="T8">
                  <a:pos x="T4" y="T5"/>
                </a:cxn>
              </a:cxnLst>
              <a:rect l="0" t="0" r="r" b="b"/>
              <a:pathLst>
                <a:path w="8" h="13">
                  <a:moveTo>
                    <a:pt x="4" y="1"/>
                  </a:moveTo>
                  <a:cubicBezTo>
                    <a:pt x="0" y="4"/>
                    <a:pt x="1" y="11"/>
                    <a:pt x="4" y="13"/>
                  </a:cubicBezTo>
                  <a:cubicBezTo>
                    <a:pt x="8" y="12"/>
                    <a:pt x="8" y="2"/>
                    <a:pt x="4"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3" name="Freeform 2853">
              <a:extLst>
                <a:ext uri="{FF2B5EF4-FFF2-40B4-BE49-F238E27FC236}">
                  <a16:creationId xmlns:a16="http://schemas.microsoft.com/office/drawing/2014/main" id="{C9247D3C-3780-C5C0-9465-DDC9C7786843}"/>
                </a:ext>
              </a:extLst>
            </p:cNvPr>
            <p:cNvSpPr>
              <a:spLocks/>
            </p:cNvSpPr>
            <p:nvPr/>
          </p:nvSpPr>
          <p:spPr bwMode="auto">
            <a:xfrm>
              <a:off x="3793" y="2028"/>
              <a:ext cx="17" cy="26"/>
            </a:xfrm>
            <a:custGeom>
              <a:avLst/>
              <a:gdLst>
                <a:gd name="T0" fmla="*/ 40 w 8"/>
                <a:gd name="T1" fmla="*/ 0 h 12"/>
                <a:gd name="T2" fmla="*/ 49 w 8"/>
                <a:gd name="T3" fmla="*/ 121 h 12"/>
                <a:gd name="T4" fmla="*/ 49 w 8"/>
                <a:gd name="T5" fmla="*/ 0 h 12"/>
                <a:gd name="T6" fmla="*/ 0 60000 65536"/>
                <a:gd name="T7" fmla="*/ 0 60000 65536"/>
                <a:gd name="T8" fmla="*/ 0 60000 65536"/>
              </a:gdLst>
              <a:ahLst/>
              <a:cxnLst>
                <a:cxn ang="T6">
                  <a:pos x="T0" y="T1"/>
                </a:cxn>
                <a:cxn ang="T7">
                  <a:pos x="T2" y="T3"/>
                </a:cxn>
                <a:cxn ang="T8">
                  <a:pos x="T4" y="T5"/>
                </a:cxn>
              </a:cxnLst>
              <a:rect l="0" t="0" r="r" b="b"/>
              <a:pathLst>
                <a:path w="8" h="12">
                  <a:moveTo>
                    <a:pt x="4" y="0"/>
                  </a:moveTo>
                  <a:cubicBezTo>
                    <a:pt x="2" y="4"/>
                    <a:pt x="0" y="10"/>
                    <a:pt x="5" y="12"/>
                  </a:cubicBezTo>
                  <a:cubicBezTo>
                    <a:pt x="8" y="9"/>
                    <a:pt x="8" y="3"/>
                    <a:pt x="5" y="0"/>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4" name="Freeform 2854">
              <a:extLst>
                <a:ext uri="{FF2B5EF4-FFF2-40B4-BE49-F238E27FC236}">
                  <a16:creationId xmlns:a16="http://schemas.microsoft.com/office/drawing/2014/main" id="{B86B8994-4270-6713-19A6-71C4A82AEDDF}"/>
                </a:ext>
              </a:extLst>
            </p:cNvPr>
            <p:cNvSpPr>
              <a:spLocks/>
            </p:cNvSpPr>
            <p:nvPr/>
          </p:nvSpPr>
          <p:spPr bwMode="auto">
            <a:xfrm>
              <a:off x="4320" y="1815"/>
              <a:ext cx="15" cy="22"/>
            </a:xfrm>
            <a:custGeom>
              <a:avLst/>
              <a:gdLst>
                <a:gd name="T0" fmla="*/ 9 w 7"/>
                <a:gd name="T1" fmla="*/ 0 h 10"/>
                <a:gd name="T2" fmla="*/ 41 w 7"/>
                <a:gd name="T3" fmla="*/ 97 h 10"/>
                <a:gd name="T4" fmla="*/ 9 w 7"/>
                <a:gd name="T5" fmla="*/ 9 h 10"/>
                <a:gd name="T6" fmla="*/ 0 60000 65536"/>
                <a:gd name="T7" fmla="*/ 0 60000 65536"/>
                <a:gd name="T8" fmla="*/ 0 60000 65536"/>
              </a:gdLst>
              <a:ahLst/>
              <a:cxnLst>
                <a:cxn ang="T6">
                  <a:pos x="T0" y="T1"/>
                </a:cxn>
                <a:cxn ang="T7">
                  <a:pos x="T2" y="T3"/>
                </a:cxn>
                <a:cxn ang="T8">
                  <a:pos x="T4" y="T5"/>
                </a:cxn>
              </a:cxnLst>
              <a:rect l="0" t="0" r="r" b="b"/>
              <a:pathLst>
                <a:path w="7" h="10">
                  <a:moveTo>
                    <a:pt x="1" y="0"/>
                  </a:moveTo>
                  <a:cubicBezTo>
                    <a:pt x="0" y="2"/>
                    <a:pt x="0" y="10"/>
                    <a:pt x="4" y="9"/>
                  </a:cubicBezTo>
                  <a:cubicBezTo>
                    <a:pt x="7" y="9"/>
                    <a:pt x="4" y="0"/>
                    <a:pt x="1" y="1"/>
                  </a:cubicBezTo>
                </a:path>
              </a:pathLst>
            </a:custGeom>
            <a:solidFill>
              <a:srgbClr val="CB80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5" name="Freeform 2855">
              <a:extLst>
                <a:ext uri="{FF2B5EF4-FFF2-40B4-BE49-F238E27FC236}">
                  <a16:creationId xmlns:a16="http://schemas.microsoft.com/office/drawing/2014/main" id="{7CA77F57-8B0F-8433-987B-6C9915CE6687}"/>
                </a:ext>
              </a:extLst>
            </p:cNvPr>
            <p:cNvSpPr>
              <a:spLocks/>
            </p:cNvSpPr>
            <p:nvPr/>
          </p:nvSpPr>
          <p:spPr bwMode="auto">
            <a:xfrm>
              <a:off x="4972" y="2985"/>
              <a:ext cx="20" cy="18"/>
            </a:xfrm>
            <a:custGeom>
              <a:avLst/>
              <a:gdLst>
                <a:gd name="T0" fmla="*/ 40 w 10"/>
                <a:gd name="T1" fmla="*/ 0 h 8"/>
                <a:gd name="T2" fmla="*/ 48 w 10"/>
                <a:gd name="T3" fmla="*/ 81 h 8"/>
                <a:gd name="T4" fmla="*/ 32 w 10"/>
                <a:gd name="T5" fmla="*/ 11 h 8"/>
                <a:gd name="T6" fmla="*/ 0 60000 65536"/>
                <a:gd name="T7" fmla="*/ 0 60000 65536"/>
                <a:gd name="T8" fmla="*/ 0 60000 65536"/>
              </a:gdLst>
              <a:ahLst/>
              <a:cxnLst>
                <a:cxn ang="T6">
                  <a:pos x="T0" y="T1"/>
                </a:cxn>
                <a:cxn ang="T7">
                  <a:pos x="T2" y="T3"/>
                </a:cxn>
                <a:cxn ang="T8">
                  <a:pos x="T4" y="T5"/>
                </a:cxn>
              </a:cxnLst>
              <a:rect l="0" t="0" r="r" b="b"/>
              <a:pathLst>
                <a:path w="10" h="8">
                  <a:moveTo>
                    <a:pt x="5" y="0"/>
                  </a:moveTo>
                  <a:cubicBezTo>
                    <a:pt x="0" y="2"/>
                    <a:pt x="2" y="8"/>
                    <a:pt x="6" y="7"/>
                  </a:cubicBezTo>
                  <a:cubicBezTo>
                    <a:pt x="10" y="5"/>
                    <a:pt x="7" y="1"/>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6" name="Freeform 2856">
              <a:extLst>
                <a:ext uri="{FF2B5EF4-FFF2-40B4-BE49-F238E27FC236}">
                  <a16:creationId xmlns:a16="http://schemas.microsoft.com/office/drawing/2014/main" id="{FF9EFD58-B97F-C823-34A3-6884C7B85BE2}"/>
                </a:ext>
              </a:extLst>
            </p:cNvPr>
            <p:cNvSpPr>
              <a:spLocks/>
            </p:cNvSpPr>
            <p:nvPr/>
          </p:nvSpPr>
          <p:spPr bwMode="auto">
            <a:xfrm>
              <a:off x="5003" y="3018"/>
              <a:ext cx="14" cy="17"/>
            </a:xfrm>
            <a:custGeom>
              <a:avLst/>
              <a:gdLst>
                <a:gd name="T0" fmla="*/ 8 w 7"/>
                <a:gd name="T1" fmla="*/ 0 h 8"/>
                <a:gd name="T2" fmla="*/ 24 w 7"/>
                <a:gd name="T3" fmla="*/ 77 h 8"/>
                <a:gd name="T4" fmla="*/ 24 w 7"/>
                <a:gd name="T5" fmla="*/ 9 h 8"/>
                <a:gd name="T6" fmla="*/ 0 60000 65536"/>
                <a:gd name="T7" fmla="*/ 0 60000 65536"/>
                <a:gd name="T8" fmla="*/ 0 60000 65536"/>
              </a:gdLst>
              <a:ahLst/>
              <a:cxnLst>
                <a:cxn ang="T6">
                  <a:pos x="T0" y="T1"/>
                </a:cxn>
                <a:cxn ang="T7">
                  <a:pos x="T2" y="T3"/>
                </a:cxn>
                <a:cxn ang="T8">
                  <a:pos x="T4" y="T5"/>
                </a:cxn>
              </a:cxnLst>
              <a:rect l="0" t="0" r="r" b="b"/>
              <a:pathLst>
                <a:path w="7" h="8">
                  <a:moveTo>
                    <a:pt x="1" y="0"/>
                  </a:moveTo>
                  <a:cubicBezTo>
                    <a:pt x="0" y="3"/>
                    <a:pt x="0" y="6"/>
                    <a:pt x="3" y="8"/>
                  </a:cubicBezTo>
                  <a:cubicBezTo>
                    <a:pt x="6" y="6"/>
                    <a:pt x="7"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7" name="Freeform 2857">
              <a:extLst>
                <a:ext uri="{FF2B5EF4-FFF2-40B4-BE49-F238E27FC236}">
                  <a16:creationId xmlns:a16="http://schemas.microsoft.com/office/drawing/2014/main" id="{1147BB29-7D63-1D33-61D5-A0D28D045353}"/>
                </a:ext>
              </a:extLst>
            </p:cNvPr>
            <p:cNvSpPr>
              <a:spLocks/>
            </p:cNvSpPr>
            <p:nvPr/>
          </p:nvSpPr>
          <p:spPr bwMode="auto">
            <a:xfrm>
              <a:off x="5023" y="3057"/>
              <a:ext cx="10" cy="11"/>
            </a:xfrm>
            <a:custGeom>
              <a:avLst/>
              <a:gdLst>
                <a:gd name="T0" fmla="*/ 8 w 5"/>
                <a:gd name="T1" fmla="*/ 0 h 5"/>
                <a:gd name="T2" fmla="*/ 16 w 5"/>
                <a:gd name="T3" fmla="*/ 53 h 5"/>
                <a:gd name="T4" fmla="*/ 24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0" y="3"/>
                    <a:pt x="2" y="5"/>
                  </a:cubicBezTo>
                  <a:cubicBezTo>
                    <a:pt x="5" y="4"/>
                    <a:pt x="3" y="3"/>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8" name="Freeform 2858">
              <a:extLst>
                <a:ext uri="{FF2B5EF4-FFF2-40B4-BE49-F238E27FC236}">
                  <a16:creationId xmlns:a16="http://schemas.microsoft.com/office/drawing/2014/main" id="{6374FA77-3121-C832-6EE6-DA451B922F2A}"/>
                </a:ext>
              </a:extLst>
            </p:cNvPr>
            <p:cNvSpPr>
              <a:spLocks/>
            </p:cNvSpPr>
            <p:nvPr/>
          </p:nvSpPr>
          <p:spPr bwMode="auto">
            <a:xfrm>
              <a:off x="5050" y="3095"/>
              <a:ext cx="12" cy="15"/>
            </a:xfrm>
            <a:custGeom>
              <a:avLst/>
              <a:gdLst>
                <a:gd name="T0" fmla="*/ 16 w 6"/>
                <a:gd name="T1" fmla="*/ 0 h 7"/>
                <a:gd name="T2" fmla="*/ 32 w 6"/>
                <a:gd name="T3" fmla="*/ 69 h 7"/>
                <a:gd name="T4" fmla="*/ 40 w 6"/>
                <a:gd name="T5" fmla="*/ 28 h 7"/>
                <a:gd name="T6" fmla="*/ 0 60000 65536"/>
                <a:gd name="T7" fmla="*/ 0 60000 65536"/>
                <a:gd name="T8" fmla="*/ 0 60000 65536"/>
              </a:gdLst>
              <a:ahLst/>
              <a:cxnLst>
                <a:cxn ang="T6">
                  <a:pos x="T0" y="T1"/>
                </a:cxn>
                <a:cxn ang="T7">
                  <a:pos x="T2" y="T3"/>
                </a:cxn>
                <a:cxn ang="T8">
                  <a:pos x="T4" y="T5"/>
                </a:cxn>
              </a:cxnLst>
              <a:rect l="0" t="0" r="r" b="b"/>
              <a:pathLst>
                <a:path w="6" h="7">
                  <a:moveTo>
                    <a:pt x="2" y="0"/>
                  </a:moveTo>
                  <a:cubicBezTo>
                    <a:pt x="0" y="3"/>
                    <a:pt x="0" y="6"/>
                    <a:pt x="4" y="7"/>
                  </a:cubicBezTo>
                  <a:cubicBezTo>
                    <a:pt x="6" y="6"/>
                    <a:pt x="5" y="5"/>
                    <a:pt x="5"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69" name="Freeform 2859">
              <a:extLst>
                <a:ext uri="{FF2B5EF4-FFF2-40B4-BE49-F238E27FC236}">
                  <a16:creationId xmlns:a16="http://schemas.microsoft.com/office/drawing/2014/main" id="{1ED7F0BB-7FF8-A9BE-F774-6FE04BA849AC}"/>
                </a:ext>
              </a:extLst>
            </p:cNvPr>
            <p:cNvSpPr>
              <a:spLocks/>
            </p:cNvSpPr>
            <p:nvPr/>
          </p:nvSpPr>
          <p:spPr bwMode="auto">
            <a:xfrm>
              <a:off x="5060" y="3066"/>
              <a:ext cx="4" cy="7"/>
            </a:xfrm>
            <a:custGeom>
              <a:avLst/>
              <a:gdLst>
                <a:gd name="T0" fmla="*/ 0 w 2"/>
                <a:gd name="T1" fmla="*/ 0 h 3"/>
                <a:gd name="T2" fmla="*/ 0 w 2"/>
                <a:gd name="T3" fmla="*/ 37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0" y="2"/>
                    <a:pt x="0" y="3"/>
                  </a:cubicBezTo>
                  <a:cubicBezTo>
                    <a:pt x="2" y="3"/>
                    <a:pt x="1"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0" name="Freeform 2860">
              <a:extLst>
                <a:ext uri="{FF2B5EF4-FFF2-40B4-BE49-F238E27FC236}">
                  <a16:creationId xmlns:a16="http://schemas.microsoft.com/office/drawing/2014/main" id="{1B941647-5490-5EAB-0963-386AD48FBB59}"/>
                </a:ext>
              </a:extLst>
            </p:cNvPr>
            <p:cNvSpPr>
              <a:spLocks/>
            </p:cNvSpPr>
            <p:nvPr/>
          </p:nvSpPr>
          <p:spPr bwMode="auto">
            <a:xfrm>
              <a:off x="5070" y="3130"/>
              <a:ext cx="8" cy="13"/>
            </a:xfrm>
            <a:custGeom>
              <a:avLst/>
              <a:gdLst>
                <a:gd name="T0" fmla="*/ 8 w 4"/>
                <a:gd name="T1" fmla="*/ 0 h 6"/>
                <a:gd name="T2" fmla="*/ 16 w 4"/>
                <a:gd name="T3" fmla="*/ 61 h 6"/>
                <a:gd name="T4" fmla="*/ 32 w 4"/>
                <a:gd name="T5" fmla="*/ 9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1" y="3"/>
                    <a:pt x="0" y="4"/>
                    <a:pt x="2" y="6"/>
                  </a:cubicBezTo>
                  <a:cubicBezTo>
                    <a:pt x="4" y="5"/>
                    <a:pt x="4" y="3"/>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1" name="Freeform 2861">
              <a:extLst>
                <a:ext uri="{FF2B5EF4-FFF2-40B4-BE49-F238E27FC236}">
                  <a16:creationId xmlns:a16="http://schemas.microsoft.com/office/drawing/2014/main" id="{7FC7D719-57E4-5E0A-3D9F-B0C3C81C7178}"/>
                </a:ext>
              </a:extLst>
            </p:cNvPr>
            <p:cNvSpPr>
              <a:spLocks/>
            </p:cNvSpPr>
            <p:nvPr/>
          </p:nvSpPr>
          <p:spPr bwMode="auto">
            <a:xfrm>
              <a:off x="5064" y="3164"/>
              <a:ext cx="10" cy="11"/>
            </a:xfrm>
            <a:custGeom>
              <a:avLst/>
              <a:gdLst>
                <a:gd name="T0" fmla="*/ 16 w 5"/>
                <a:gd name="T1" fmla="*/ 0 h 5"/>
                <a:gd name="T2" fmla="*/ 16 w 5"/>
                <a:gd name="T3" fmla="*/ 53 h 5"/>
                <a:gd name="T4" fmla="*/ 32 w 5"/>
                <a:gd name="T5" fmla="*/ 2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1" y="3"/>
                    <a:pt x="0" y="3"/>
                    <a:pt x="2" y="5"/>
                  </a:cubicBezTo>
                  <a:cubicBezTo>
                    <a:pt x="5" y="4"/>
                    <a:pt x="4" y="3"/>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2" name="Freeform 2862">
              <a:extLst>
                <a:ext uri="{FF2B5EF4-FFF2-40B4-BE49-F238E27FC236}">
                  <a16:creationId xmlns:a16="http://schemas.microsoft.com/office/drawing/2014/main" id="{51EC7199-FDB7-3982-45D8-06F996518952}"/>
                </a:ext>
              </a:extLst>
            </p:cNvPr>
            <p:cNvSpPr>
              <a:spLocks/>
            </p:cNvSpPr>
            <p:nvPr/>
          </p:nvSpPr>
          <p:spPr bwMode="auto">
            <a:xfrm>
              <a:off x="5099" y="3169"/>
              <a:ext cx="8" cy="11"/>
            </a:xfrm>
            <a:custGeom>
              <a:avLst/>
              <a:gdLst>
                <a:gd name="T0" fmla="*/ 0 w 4"/>
                <a:gd name="T1" fmla="*/ 0 h 5"/>
                <a:gd name="T2" fmla="*/ 8 w 4"/>
                <a:gd name="T3" fmla="*/ 53 h 5"/>
                <a:gd name="T4" fmla="*/ 32 w 4"/>
                <a:gd name="T5" fmla="*/ 33 h 5"/>
                <a:gd name="T6" fmla="*/ 24 w 4"/>
                <a:gd name="T7" fmla="*/ 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0"/>
                  </a:moveTo>
                  <a:cubicBezTo>
                    <a:pt x="0" y="2"/>
                    <a:pt x="0" y="3"/>
                    <a:pt x="1" y="5"/>
                  </a:cubicBezTo>
                  <a:cubicBezTo>
                    <a:pt x="3" y="5"/>
                    <a:pt x="3" y="4"/>
                    <a:pt x="4" y="3"/>
                  </a:cubicBezTo>
                  <a:cubicBezTo>
                    <a:pt x="4" y="2"/>
                    <a:pt x="3"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3" name="Freeform 2863">
              <a:extLst>
                <a:ext uri="{FF2B5EF4-FFF2-40B4-BE49-F238E27FC236}">
                  <a16:creationId xmlns:a16="http://schemas.microsoft.com/office/drawing/2014/main" id="{45E21FF1-4AFC-62FB-62A2-CDEAB8408CDE}"/>
                </a:ext>
              </a:extLst>
            </p:cNvPr>
            <p:cNvSpPr>
              <a:spLocks/>
            </p:cNvSpPr>
            <p:nvPr/>
          </p:nvSpPr>
          <p:spPr bwMode="auto">
            <a:xfrm>
              <a:off x="5085" y="3197"/>
              <a:ext cx="8" cy="11"/>
            </a:xfrm>
            <a:custGeom>
              <a:avLst/>
              <a:gdLst>
                <a:gd name="T0" fmla="*/ 8 w 4"/>
                <a:gd name="T1" fmla="*/ 0 h 5"/>
                <a:gd name="T2" fmla="*/ 24 w 4"/>
                <a:gd name="T3" fmla="*/ 53 h 5"/>
                <a:gd name="T4" fmla="*/ 32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0" y="4"/>
                    <a:pt x="3" y="5"/>
                  </a:cubicBezTo>
                  <a:cubicBezTo>
                    <a:pt x="4" y="4"/>
                    <a:pt x="4" y="3"/>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4" name="Freeform 2864">
              <a:extLst>
                <a:ext uri="{FF2B5EF4-FFF2-40B4-BE49-F238E27FC236}">
                  <a16:creationId xmlns:a16="http://schemas.microsoft.com/office/drawing/2014/main" id="{7EDFC84A-3F9A-ABB4-7B2C-8A59C5CACE66}"/>
                </a:ext>
              </a:extLst>
            </p:cNvPr>
            <p:cNvSpPr>
              <a:spLocks/>
            </p:cNvSpPr>
            <p:nvPr/>
          </p:nvSpPr>
          <p:spPr bwMode="auto">
            <a:xfrm>
              <a:off x="5122" y="3199"/>
              <a:ext cx="6" cy="11"/>
            </a:xfrm>
            <a:custGeom>
              <a:avLst/>
              <a:gdLst>
                <a:gd name="T0" fmla="*/ 0 w 3"/>
                <a:gd name="T1" fmla="*/ 0 h 5"/>
                <a:gd name="T2" fmla="*/ 24 w 3"/>
                <a:gd name="T3" fmla="*/ 53 h 5"/>
                <a:gd name="T4" fmla="*/ 8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1" y="3"/>
                    <a:pt x="1" y="5"/>
                    <a:pt x="3" y="5"/>
                  </a:cubicBezTo>
                  <a:cubicBezTo>
                    <a:pt x="3" y="3"/>
                    <a:pt x="2" y="3"/>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5" name="Freeform 2865">
              <a:extLst>
                <a:ext uri="{FF2B5EF4-FFF2-40B4-BE49-F238E27FC236}">
                  <a16:creationId xmlns:a16="http://schemas.microsoft.com/office/drawing/2014/main" id="{390900FF-1403-F917-57E3-DD9687A5D821}"/>
                </a:ext>
              </a:extLst>
            </p:cNvPr>
            <p:cNvSpPr>
              <a:spLocks/>
            </p:cNvSpPr>
            <p:nvPr/>
          </p:nvSpPr>
          <p:spPr bwMode="auto">
            <a:xfrm>
              <a:off x="5132" y="3232"/>
              <a:ext cx="8" cy="9"/>
            </a:xfrm>
            <a:custGeom>
              <a:avLst/>
              <a:gdLst>
                <a:gd name="T0" fmla="*/ 8 w 4"/>
                <a:gd name="T1" fmla="*/ 0 h 4"/>
                <a:gd name="T2" fmla="*/ 8 w 4"/>
                <a:gd name="T3" fmla="*/ 45 h 4"/>
                <a:gd name="T4" fmla="*/ 32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1" y="1"/>
                    <a:pt x="0" y="2"/>
                    <a:pt x="1" y="4"/>
                  </a:cubicBezTo>
                  <a:cubicBezTo>
                    <a:pt x="4" y="4"/>
                    <a:pt x="3" y="3"/>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6" name="Freeform 2866">
              <a:extLst>
                <a:ext uri="{FF2B5EF4-FFF2-40B4-BE49-F238E27FC236}">
                  <a16:creationId xmlns:a16="http://schemas.microsoft.com/office/drawing/2014/main" id="{E023DF39-F8C8-8BD7-A3F7-286581E85E16}"/>
                </a:ext>
              </a:extLst>
            </p:cNvPr>
            <p:cNvSpPr>
              <a:spLocks/>
            </p:cNvSpPr>
            <p:nvPr/>
          </p:nvSpPr>
          <p:spPr bwMode="auto">
            <a:xfrm>
              <a:off x="5019" y="3095"/>
              <a:ext cx="10" cy="8"/>
            </a:xfrm>
            <a:custGeom>
              <a:avLst/>
              <a:gdLst>
                <a:gd name="T0" fmla="*/ 0 w 5"/>
                <a:gd name="T1" fmla="*/ 16 h 4"/>
                <a:gd name="T2" fmla="*/ 24 w 5"/>
                <a:gd name="T3" fmla="*/ 32 h 4"/>
                <a:gd name="T4" fmla="*/ 16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0" y="2"/>
                  </a:moveTo>
                  <a:cubicBezTo>
                    <a:pt x="1" y="3"/>
                    <a:pt x="2" y="4"/>
                    <a:pt x="3" y="4"/>
                  </a:cubicBezTo>
                  <a:cubicBezTo>
                    <a:pt x="5" y="2"/>
                    <a:pt x="4"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7" name="Freeform 2867">
              <a:extLst>
                <a:ext uri="{FF2B5EF4-FFF2-40B4-BE49-F238E27FC236}">
                  <a16:creationId xmlns:a16="http://schemas.microsoft.com/office/drawing/2014/main" id="{ADED01A3-09FF-6153-FE9A-9E899D651FDF}"/>
                </a:ext>
              </a:extLst>
            </p:cNvPr>
            <p:cNvSpPr>
              <a:spLocks/>
            </p:cNvSpPr>
            <p:nvPr/>
          </p:nvSpPr>
          <p:spPr bwMode="auto">
            <a:xfrm>
              <a:off x="4935" y="2913"/>
              <a:ext cx="10" cy="15"/>
            </a:xfrm>
            <a:custGeom>
              <a:avLst/>
              <a:gdLst>
                <a:gd name="T0" fmla="*/ 0 w 5"/>
                <a:gd name="T1" fmla="*/ 0 h 7"/>
                <a:gd name="T2" fmla="*/ 24 w 5"/>
                <a:gd name="T3" fmla="*/ 69 h 7"/>
                <a:gd name="T4" fmla="*/ 32 w 5"/>
                <a:gd name="T5" fmla="*/ 19 h 7"/>
                <a:gd name="T6" fmla="*/ 0 60000 65536"/>
                <a:gd name="T7" fmla="*/ 0 60000 65536"/>
                <a:gd name="T8" fmla="*/ 0 60000 65536"/>
              </a:gdLst>
              <a:ahLst/>
              <a:cxnLst>
                <a:cxn ang="T6">
                  <a:pos x="T0" y="T1"/>
                </a:cxn>
                <a:cxn ang="T7">
                  <a:pos x="T2" y="T3"/>
                </a:cxn>
                <a:cxn ang="T8">
                  <a:pos x="T4" y="T5"/>
                </a:cxn>
              </a:cxnLst>
              <a:rect l="0" t="0" r="r" b="b"/>
              <a:pathLst>
                <a:path w="5" h="7">
                  <a:moveTo>
                    <a:pt x="0" y="0"/>
                  </a:moveTo>
                  <a:cubicBezTo>
                    <a:pt x="0" y="3"/>
                    <a:pt x="1" y="5"/>
                    <a:pt x="3" y="7"/>
                  </a:cubicBezTo>
                  <a:cubicBezTo>
                    <a:pt x="5" y="5"/>
                    <a:pt x="4" y="4"/>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8" name="Freeform 2868">
              <a:extLst>
                <a:ext uri="{FF2B5EF4-FFF2-40B4-BE49-F238E27FC236}">
                  <a16:creationId xmlns:a16="http://schemas.microsoft.com/office/drawing/2014/main" id="{522E0E96-BB28-2B96-2678-893956EAC0FD}"/>
                </a:ext>
              </a:extLst>
            </p:cNvPr>
            <p:cNvSpPr>
              <a:spLocks/>
            </p:cNvSpPr>
            <p:nvPr/>
          </p:nvSpPr>
          <p:spPr bwMode="auto">
            <a:xfrm>
              <a:off x="4947" y="2882"/>
              <a:ext cx="11" cy="11"/>
            </a:xfrm>
            <a:custGeom>
              <a:avLst/>
              <a:gdLst>
                <a:gd name="T0" fmla="*/ 9 w 5"/>
                <a:gd name="T1" fmla="*/ 0 h 5"/>
                <a:gd name="T2" fmla="*/ 20 w 5"/>
                <a:gd name="T3" fmla="*/ 53 h 5"/>
                <a:gd name="T4" fmla="*/ 20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1" y="2"/>
                    <a:pt x="0" y="3"/>
                    <a:pt x="2" y="5"/>
                  </a:cubicBezTo>
                  <a:cubicBezTo>
                    <a:pt x="5" y="3"/>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79" name="Freeform 2869">
              <a:extLst>
                <a:ext uri="{FF2B5EF4-FFF2-40B4-BE49-F238E27FC236}">
                  <a16:creationId xmlns:a16="http://schemas.microsoft.com/office/drawing/2014/main" id="{3AEBA364-DB36-CB8E-5AAA-61DFB1383B86}"/>
                </a:ext>
              </a:extLst>
            </p:cNvPr>
            <p:cNvSpPr>
              <a:spLocks/>
            </p:cNvSpPr>
            <p:nvPr/>
          </p:nvSpPr>
          <p:spPr bwMode="auto">
            <a:xfrm>
              <a:off x="4970" y="2920"/>
              <a:ext cx="10" cy="8"/>
            </a:xfrm>
            <a:custGeom>
              <a:avLst/>
              <a:gdLst>
                <a:gd name="T0" fmla="*/ 16 w 5"/>
                <a:gd name="T1" fmla="*/ 8 h 4"/>
                <a:gd name="T2" fmla="*/ 8 w 5"/>
                <a:gd name="T3" fmla="*/ 32 h 4"/>
                <a:gd name="T4" fmla="*/ 16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2" y="1"/>
                  </a:moveTo>
                  <a:cubicBezTo>
                    <a:pt x="1" y="2"/>
                    <a:pt x="0" y="3"/>
                    <a:pt x="1" y="4"/>
                  </a:cubicBezTo>
                  <a:cubicBezTo>
                    <a:pt x="5" y="3"/>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0" name="Freeform 2870">
              <a:extLst>
                <a:ext uri="{FF2B5EF4-FFF2-40B4-BE49-F238E27FC236}">
                  <a16:creationId xmlns:a16="http://schemas.microsoft.com/office/drawing/2014/main" id="{09D240DF-0FBC-5CFC-07B0-52A7326E6D89}"/>
                </a:ext>
              </a:extLst>
            </p:cNvPr>
            <p:cNvSpPr>
              <a:spLocks/>
            </p:cNvSpPr>
            <p:nvPr/>
          </p:nvSpPr>
          <p:spPr bwMode="auto">
            <a:xfrm>
              <a:off x="4949" y="2948"/>
              <a:ext cx="27" cy="26"/>
            </a:xfrm>
            <a:custGeom>
              <a:avLst/>
              <a:gdLst>
                <a:gd name="T0" fmla="*/ 17 w 13"/>
                <a:gd name="T1" fmla="*/ 0 h 12"/>
                <a:gd name="T2" fmla="*/ 44 w 13"/>
                <a:gd name="T3" fmla="*/ 20 h 12"/>
                <a:gd name="T4" fmla="*/ 0 60000 65536"/>
                <a:gd name="T5" fmla="*/ 0 60000 65536"/>
              </a:gdLst>
              <a:ahLst/>
              <a:cxnLst>
                <a:cxn ang="T4">
                  <a:pos x="T0" y="T1"/>
                </a:cxn>
                <a:cxn ang="T5">
                  <a:pos x="T2" y="T3"/>
                </a:cxn>
              </a:cxnLst>
              <a:rect l="0" t="0" r="r" b="b"/>
              <a:pathLst>
                <a:path w="13" h="12">
                  <a:moveTo>
                    <a:pt x="2" y="0"/>
                  </a:moveTo>
                  <a:cubicBezTo>
                    <a:pt x="0" y="12"/>
                    <a:pt x="13" y="6"/>
                    <a:pt x="5"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1" name="Freeform 2871">
              <a:extLst>
                <a:ext uri="{FF2B5EF4-FFF2-40B4-BE49-F238E27FC236}">
                  <a16:creationId xmlns:a16="http://schemas.microsoft.com/office/drawing/2014/main" id="{41FCF305-B2B9-E551-34E2-81A25DDD180F}"/>
                </a:ext>
              </a:extLst>
            </p:cNvPr>
            <p:cNvSpPr>
              <a:spLocks/>
            </p:cNvSpPr>
            <p:nvPr/>
          </p:nvSpPr>
          <p:spPr bwMode="auto">
            <a:xfrm>
              <a:off x="4990" y="2957"/>
              <a:ext cx="11" cy="11"/>
            </a:xfrm>
            <a:custGeom>
              <a:avLst/>
              <a:gdLst>
                <a:gd name="T0" fmla="*/ 0 w 5"/>
                <a:gd name="T1" fmla="*/ 9 h 5"/>
                <a:gd name="T2" fmla="*/ 20 w 5"/>
                <a:gd name="T3" fmla="*/ 53 h 5"/>
                <a:gd name="T4" fmla="*/ 20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0" y="1"/>
                  </a:moveTo>
                  <a:cubicBezTo>
                    <a:pt x="1" y="2"/>
                    <a:pt x="1" y="3"/>
                    <a:pt x="2" y="5"/>
                  </a:cubicBezTo>
                  <a:cubicBezTo>
                    <a:pt x="5"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2" name="Freeform 2872">
              <a:extLst>
                <a:ext uri="{FF2B5EF4-FFF2-40B4-BE49-F238E27FC236}">
                  <a16:creationId xmlns:a16="http://schemas.microsoft.com/office/drawing/2014/main" id="{F93ECDBC-9417-29FB-9DD5-930CD4711287}"/>
                </a:ext>
              </a:extLst>
            </p:cNvPr>
            <p:cNvSpPr>
              <a:spLocks/>
            </p:cNvSpPr>
            <p:nvPr/>
          </p:nvSpPr>
          <p:spPr bwMode="auto">
            <a:xfrm>
              <a:off x="5015" y="2990"/>
              <a:ext cx="8" cy="15"/>
            </a:xfrm>
            <a:custGeom>
              <a:avLst/>
              <a:gdLst>
                <a:gd name="T0" fmla="*/ 8 w 4"/>
                <a:gd name="T1" fmla="*/ 0 h 7"/>
                <a:gd name="T2" fmla="*/ 24 w 4"/>
                <a:gd name="T3" fmla="*/ 69 h 7"/>
                <a:gd name="T4" fmla="*/ 24 w 4"/>
                <a:gd name="T5" fmla="*/ 19 h 7"/>
                <a:gd name="T6" fmla="*/ 0 60000 65536"/>
                <a:gd name="T7" fmla="*/ 0 60000 65536"/>
                <a:gd name="T8" fmla="*/ 0 60000 65536"/>
              </a:gdLst>
              <a:ahLst/>
              <a:cxnLst>
                <a:cxn ang="T6">
                  <a:pos x="T0" y="T1"/>
                </a:cxn>
                <a:cxn ang="T7">
                  <a:pos x="T2" y="T3"/>
                </a:cxn>
                <a:cxn ang="T8">
                  <a:pos x="T4" y="T5"/>
                </a:cxn>
              </a:cxnLst>
              <a:rect l="0" t="0" r="r" b="b"/>
              <a:pathLst>
                <a:path w="4" h="7">
                  <a:moveTo>
                    <a:pt x="1" y="0"/>
                  </a:moveTo>
                  <a:cubicBezTo>
                    <a:pt x="0" y="3"/>
                    <a:pt x="0" y="6"/>
                    <a:pt x="3" y="7"/>
                  </a:cubicBezTo>
                  <a:cubicBezTo>
                    <a:pt x="4" y="6"/>
                    <a:pt x="4" y="4"/>
                    <a:pt x="3"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3" name="Freeform 2873">
              <a:extLst>
                <a:ext uri="{FF2B5EF4-FFF2-40B4-BE49-F238E27FC236}">
                  <a16:creationId xmlns:a16="http://schemas.microsoft.com/office/drawing/2014/main" id="{8500B06B-5B43-1C7A-6C7B-E963199FF0DB}"/>
                </a:ext>
              </a:extLst>
            </p:cNvPr>
            <p:cNvSpPr>
              <a:spLocks/>
            </p:cNvSpPr>
            <p:nvPr/>
          </p:nvSpPr>
          <p:spPr bwMode="auto">
            <a:xfrm>
              <a:off x="4929" y="2854"/>
              <a:ext cx="10" cy="11"/>
            </a:xfrm>
            <a:custGeom>
              <a:avLst/>
              <a:gdLst>
                <a:gd name="T0" fmla="*/ 8 w 5"/>
                <a:gd name="T1" fmla="*/ 9 h 5"/>
                <a:gd name="T2" fmla="*/ 16 w 5"/>
                <a:gd name="T3" fmla="*/ 53 h 5"/>
                <a:gd name="T4" fmla="*/ 8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1"/>
                  </a:moveTo>
                  <a:cubicBezTo>
                    <a:pt x="2" y="3"/>
                    <a:pt x="5" y="3"/>
                    <a:pt x="2" y="5"/>
                  </a:cubicBezTo>
                  <a:cubicBezTo>
                    <a:pt x="0" y="3"/>
                    <a:pt x="1" y="2"/>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4" name="Freeform 2874">
              <a:extLst>
                <a:ext uri="{FF2B5EF4-FFF2-40B4-BE49-F238E27FC236}">
                  <a16:creationId xmlns:a16="http://schemas.microsoft.com/office/drawing/2014/main" id="{2ACD6F55-7173-8D51-C354-E82544C25B4E}"/>
                </a:ext>
              </a:extLst>
            </p:cNvPr>
            <p:cNvSpPr>
              <a:spLocks/>
            </p:cNvSpPr>
            <p:nvPr/>
          </p:nvSpPr>
          <p:spPr bwMode="auto">
            <a:xfrm>
              <a:off x="4915" y="2808"/>
              <a:ext cx="8" cy="11"/>
            </a:xfrm>
            <a:custGeom>
              <a:avLst/>
              <a:gdLst>
                <a:gd name="T0" fmla="*/ 0 w 4"/>
                <a:gd name="T1" fmla="*/ 20 h 5"/>
                <a:gd name="T2" fmla="*/ 24 w 4"/>
                <a:gd name="T3" fmla="*/ 53 h 5"/>
                <a:gd name="T4" fmla="*/ 16 w 4"/>
                <a:gd name="T5" fmla="*/ 9 h 5"/>
                <a:gd name="T6" fmla="*/ 0 w 4"/>
                <a:gd name="T7" fmla="*/ 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0" y="2"/>
                  </a:moveTo>
                  <a:cubicBezTo>
                    <a:pt x="1" y="4"/>
                    <a:pt x="1" y="5"/>
                    <a:pt x="3" y="5"/>
                  </a:cubicBezTo>
                  <a:cubicBezTo>
                    <a:pt x="4" y="3"/>
                    <a:pt x="3" y="3"/>
                    <a:pt x="2" y="1"/>
                  </a:cubicBezTo>
                  <a:cubicBezTo>
                    <a:pt x="2" y="0"/>
                    <a:pt x="1" y="1"/>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5" name="Freeform 2875">
              <a:extLst>
                <a:ext uri="{FF2B5EF4-FFF2-40B4-BE49-F238E27FC236}">
                  <a16:creationId xmlns:a16="http://schemas.microsoft.com/office/drawing/2014/main" id="{590FA6E5-C2C0-9BFA-EB3F-CD50E6FA5798}"/>
                </a:ext>
              </a:extLst>
            </p:cNvPr>
            <p:cNvSpPr>
              <a:spLocks/>
            </p:cNvSpPr>
            <p:nvPr/>
          </p:nvSpPr>
          <p:spPr bwMode="auto">
            <a:xfrm>
              <a:off x="4886" y="2821"/>
              <a:ext cx="8" cy="13"/>
            </a:xfrm>
            <a:custGeom>
              <a:avLst/>
              <a:gdLst>
                <a:gd name="T0" fmla="*/ 8 w 4"/>
                <a:gd name="T1" fmla="*/ 43 h 6"/>
                <a:gd name="T2" fmla="*/ 16 w 4"/>
                <a:gd name="T3" fmla="*/ 61 h 6"/>
                <a:gd name="T4" fmla="*/ 24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4"/>
                  </a:moveTo>
                  <a:cubicBezTo>
                    <a:pt x="1" y="5"/>
                    <a:pt x="0" y="6"/>
                    <a:pt x="2" y="6"/>
                  </a:cubicBezTo>
                  <a:cubicBezTo>
                    <a:pt x="4" y="4"/>
                    <a:pt x="4" y="2"/>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6" name="Freeform 2876">
              <a:extLst>
                <a:ext uri="{FF2B5EF4-FFF2-40B4-BE49-F238E27FC236}">
                  <a16:creationId xmlns:a16="http://schemas.microsoft.com/office/drawing/2014/main" id="{6DBC6BE5-6185-3D91-B166-C8F691084157}"/>
                </a:ext>
              </a:extLst>
            </p:cNvPr>
            <p:cNvSpPr>
              <a:spLocks/>
            </p:cNvSpPr>
            <p:nvPr/>
          </p:nvSpPr>
          <p:spPr bwMode="auto">
            <a:xfrm>
              <a:off x="4847" y="2729"/>
              <a:ext cx="10" cy="9"/>
            </a:xfrm>
            <a:custGeom>
              <a:avLst/>
              <a:gdLst>
                <a:gd name="T0" fmla="*/ 0 w 5"/>
                <a:gd name="T1" fmla="*/ 11 h 4"/>
                <a:gd name="T2" fmla="*/ 8 w 5"/>
                <a:gd name="T3" fmla="*/ 45 h 4"/>
                <a:gd name="T4" fmla="*/ 8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0" y="1"/>
                  </a:moveTo>
                  <a:cubicBezTo>
                    <a:pt x="0" y="2"/>
                    <a:pt x="1" y="3"/>
                    <a:pt x="1" y="4"/>
                  </a:cubicBezTo>
                  <a:cubicBezTo>
                    <a:pt x="5" y="3"/>
                    <a:pt x="3" y="2"/>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7" name="Freeform 2877">
              <a:extLst>
                <a:ext uri="{FF2B5EF4-FFF2-40B4-BE49-F238E27FC236}">
                  <a16:creationId xmlns:a16="http://schemas.microsoft.com/office/drawing/2014/main" id="{2719B797-2B4B-6ED5-8FC4-0E504A761691}"/>
                </a:ext>
              </a:extLst>
            </p:cNvPr>
            <p:cNvSpPr>
              <a:spLocks/>
            </p:cNvSpPr>
            <p:nvPr/>
          </p:nvSpPr>
          <p:spPr bwMode="auto">
            <a:xfrm>
              <a:off x="4874" y="2734"/>
              <a:ext cx="10" cy="11"/>
            </a:xfrm>
            <a:custGeom>
              <a:avLst/>
              <a:gdLst>
                <a:gd name="T0" fmla="*/ 8 w 5"/>
                <a:gd name="T1" fmla="*/ 20 h 5"/>
                <a:gd name="T2" fmla="*/ 8 w 5"/>
                <a:gd name="T3" fmla="*/ 53 h 5"/>
                <a:gd name="T4" fmla="*/ 0 w 5"/>
                <a:gd name="T5" fmla="*/ 44 h 5"/>
                <a:gd name="T6" fmla="*/ 0 60000 65536"/>
                <a:gd name="T7" fmla="*/ 0 60000 65536"/>
                <a:gd name="T8" fmla="*/ 0 60000 65536"/>
              </a:gdLst>
              <a:ahLst/>
              <a:cxnLst>
                <a:cxn ang="T6">
                  <a:pos x="T0" y="T1"/>
                </a:cxn>
                <a:cxn ang="T7">
                  <a:pos x="T2" y="T3"/>
                </a:cxn>
                <a:cxn ang="T8">
                  <a:pos x="T4" y="T5"/>
                </a:cxn>
              </a:cxnLst>
              <a:rect l="0" t="0" r="r" b="b"/>
              <a:pathLst>
                <a:path w="5" h="5">
                  <a:moveTo>
                    <a:pt x="1" y="2"/>
                  </a:moveTo>
                  <a:cubicBezTo>
                    <a:pt x="1" y="3"/>
                    <a:pt x="1" y="4"/>
                    <a:pt x="1" y="5"/>
                  </a:cubicBezTo>
                  <a:cubicBezTo>
                    <a:pt x="5" y="4"/>
                    <a:pt x="3" y="0"/>
                    <a:pt x="0" y="4"/>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8" name="Freeform 2878">
              <a:extLst>
                <a:ext uri="{FF2B5EF4-FFF2-40B4-BE49-F238E27FC236}">
                  <a16:creationId xmlns:a16="http://schemas.microsoft.com/office/drawing/2014/main" id="{AF9EB609-F8BB-56D1-D189-68516BEDCC10}"/>
                </a:ext>
              </a:extLst>
            </p:cNvPr>
            <p:cNvSpPr>
              <a:spLocks/>
            </p:cNvSpPr>
            <p:nvPr/>
          </p:nvSpPr>
          <p:spPr bwMode="auto">
            <a:xfrm>
              <a:off x="4871" y="2777"/>
              <a:ext cx="9" cy="9"/>
            </a:xfrm>
            <a:custGeom>
              <a:avLst/>
              <a:gdLst>
                <a:gd name="T0" fmla="*/ 0 w 4"/>
                <a:gd name="T1" fmla="*/ 11 h 4"/>
                <a:gd name="T2" fmla="*/ 11 w 4"/>
                <a:gd name="T3" fmla="*/ 45 h 4"/>
                <a:gd name="T4" fmla="*/ 1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1"/>
                  </a:moveTo>
                  <a:cubicBezTo>
                    <a:pt x="0" y="2"/>
                    <a:pt x="1" y="3"/>
                    <a:pt x="1" y="4"/>
                  </a:cubicBezTo>
                  <a:cubicBezTo>
                    <a:pt x="4" y="2"/>
                    <a:pt x="2" y="2"/>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89" name="Freeform 2879">
              <a:extLst>
                <a:ext uri="{FF2B5EF4-FFF2-40B4-BE49-F238E27FC236}">
                  <a16:creationId xmlns:a16="http://schemas.microsoft.com/office/drawing/2014/main" id="{702E80E0-3D1E-722C-FE17-5E3DBC24F1A2}"/>
                </a:ext>
              </a:extLst>
            </p:cNvPr>
            <p:cNvSpPr>
              <a:spLocks/>
            </p:cNvSpPr>
            <p:nvPr/>
          </p:nvSpPr>
          <p:spPr bwMode="auto">
            <a:xfrm>
              <a:off x="4822" y="2734"/>
              <a:ext cx="6" cy="11"/>
            </a:xfrm>
            <a:custGeom>
              <a:avLst/>
              <a:gdLst>
                <a:gd name="T0" fmla="*/ 8 w 3"/>
                <a:gd name="T1" fmla="*/ 20 h 5"/>
                <a:gd name="T2" fmla="*/ 24 w 3"/>
                <a:gd name="T3" fmla="*/ 53 h 5"/>
                <a:gd name="T4" fmla="*/ 16 w 3"/>
                <a:gd name="T5" fmla="*/ 0 h 5"/>
                <a:gd name="T6" fmla="*/ 0 w 3"/>
                <a:gd name="T7" fmla="*/ 33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1" y="2"/>
                  </a:moveTo>
                  <a:cubicBezTo>
                    <a:pt x="2" y="3"/>
                    <a:pt x="2" y="4"/>
                    <a:pt x="3" y="5"/>
                  </a:cubicBezTo>
                  <a:cubicBezTo>
                    <a:pt x="3" y="2"/>
                    <a:pt x="3" y="2"/>
                    <a:pt x="2" y="0"/>
                  </a:cubicBezTo>
                  <a:cubicBezTo>
                    <a:pt x="1" y="1"/>
                    <a:pt x="1" y="2"/>
                    <a:pt x="0"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0" name="Freeform 2880">
              <a:extLst>
                <a:ext uri="{FF2B5EF4-FFF2-40B4-BE49-F238E27FC236}">
                  <a16:creationId xmlns:a16="http://schemas.microsoft.com/office/drawing/2014/main" id="{398F8B94-CCF0-61C8-9A25-F1E961AFC58A}"/>
                </a:ext>
              </a:extLst>
            </p:cNvPr>
            <p:cNvSpPr>
              <a:spLocks/>
            </p:cNvSpPr>
            <p:nvPr/>
          </p:nvSpPr>
          <p:spPr bwMode="auto">
            <a:xfrm>
              <a:off x="4826" y="2694"/>
              <a:ext cx="7" cy="9"/>
            </a:xfrm>
            <a:custGeom>
              <a:avLst/>
              <a:gdLst>
                <a:gd name="T0" fmla="*/ 12 w 3"/>
                <a:gd name="T1" fmla="*/ 11 h 4"/>
                <a:gd name="T2" fmla="*/ 12 w 3"/>
                <a:gd name="T3" fmla="*/ 45 h 4"/>
                <a:gd name="T4" fmla="*/ 37 w 3"/>
                <a:gd name="T5" fmla="*/ 11 h 4"/>
                <a:gd name="T6" fmla="*/ 12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1" y="2"/>
                    <a:pt x="0" y="3"/>
                    <a:pt x="1" y="4"/>
                  </a:cubicBezTo>
                  <a:cubicBezTo>
                    <a:pt x="3" y="3"/>
                    <a:pt x="2" y="3"/>
                    <a:pt x="3" y="1"/>
                  </a:cubicBezTo>
                  <a:cubicBezTo>
                    <a:pt x="2" y="0"/>
                    <a:pt x="1" y="0"/>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1" name="Freeform 2881">
              <a:extLst>
                <a:ext uri="{FF2B5EF4-FFF2-40B4-BE49-F238E27FC236}">
                  <a16:creationId xmlns:a16="http://schemas.microsoft.com/office/drawing/2014/main" id="{BF90A036-A3A4-8F70-6B26-DE3FE081C1F7}"/>
                </a:ext>
              </a:extLst>
            </p:cNvPr>
            <p:cNvSpPr>
              <a:spLocks/>
            </p:cNvSpPr>
            <p:nvPr/>
          </p:nvSpPr>
          <p:spPr bwMode="auto">
            <a:xfrm>
              <a:off x="4808" y="2653"/>
              <a:ext cx="6" cy="11"/>
            </a:xfrm>
            <a:custGeom>
              <a:avLst/>
              <a:gdLst>
                <a:gd name="T0" fmla="*/ 0 w 3"/>
                <a:gd name="T1" fmla="*/ 33 h 5"/>
                <a:gd name="T2" fmla="*/ 8 w 3"/>
                <a:gd name="T3" fmla="*/ 53 h 5"/>
                <a:gd name="T4" fmla="*/ 16 w 3"/>
                <a:gd name="T5" fmla="*/ 0 h 5"/>
                <a:gd name="T6" fmla="*/ 0 w 3"/>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3"/>
                  </a:moveTo>
                  <a:cubicBezTo>
                    <a:pt x="0" y="4"/>
                    <a:pt x="0" y="5"/>
                    <a:pt x="1" y="5"/>
                  </a:cubicBezTo>
                  <a:cubicBezTo>
                    <a:pt x="3" y="3"/>
                    <a:pt x="3" y="2"/>
                    <a:pt x="2" y="0"/>
                  </a:cubicBezTo>
                  <a:cubicBezTo>
                    <a:pt x="1" y="0"/>
                    <a:pt x="0" y="1"/>
                    <a:pt x="0"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2" name="Freeform 2882">
              <a:extLst>
                <a:ext uri="{FF2B5EF4-FFF2-40B4-BE49-F238E27FC236}">
                  <a16:creationId xmlns:a16="http://schemas.microsoft.com/office/drawing/2014/main" id="{33CA0A0B-E17A-3B75-C710-AB665163DCB7}"/>
                </a:ext>
              </a:extLst>
            </p:cNvPr>
            <p:cNvSpPr>
              <a:spLocks/>
            </p:cNvSpPr>
            <p:nvPr/>
          </p:nvSpPr>
          <p:spPr bwMode="auto">
            <a:xfrm>
              <a:off x="4773" y="2644"/>
              <a:ext cx="6" cy="11"/>
            </a:xfrm>
            <a:custGeom>
              <a:avLst/>
              <a:gdLst>
                <a:gd name="T0" fmla="*/ 0 w 3"/>
                <a:gd name="T1" fmla="*/ 9 h 5"/>
                <a:gd name="T2" fmla="*/ 16 w 3"/>
                <a:gd name="T3" fmla="*/ 53 h 5"/>
                <a:gd name="T4" fmla="*/ 24 w 3"/>
                <a:gd name="T5" fmla="*/ 9 h 5"/>
                <a:gd name="T6" fmla="*/ 8 w 3"/>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1"/>
                  </a:moveTo>
                  <a:cubicBezTo>
                    <a:pt x="0" y="2"/>
                    <a:pt x="1" y="4"/>
                    <a:pt x="2" y="5"/>
                  </a:cubicBezTo>
                  <a:cubicBezTo>
                    <a:pt x="3" y="3"/>
                    <a:pt x="3" y="4"/>
                    <a:pt x="3" y="1"/>
                  </a:cubicBezTo>
                  <a:cubicBezTo>
                    <a:pt x="2" y="0"/>
                    <a:pt x="2" y="2"/>
                    <a:pt x="1"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3" name="Freeform 2883">
              <a:extLst>
                <a:ext uri="{FF2B5EF4-FFF2-40B4-BE49-F238E27FC236}">
                  <a16:creationId xmlns:a16="http://schemas.microsoft.com/office/drawing/2014/main" id="{9B92BA60-D82F-18EE-83BB-9FCA00CED9B4}"/>
                </a:ext>
              </a:extLst>
            </p:cNvPr>
            <p:cNvSpPr>
              <a:spLocks/>
            </p:cNvSpPr>
            <p:nvPr/>
          </p:nvSpPr>
          <p:spPr bwMode="auto">
            <a:xfrm>
              <a:off x="4796" y="2699"/>
              <a:ext cx="8" cy="11"/>
            </a:xfrm>
            <a:custGeom>
              <a:avLst/>
              <a:gdLst>
                <a:gd name="T0" fmla="*/ 0 w 4"/>
                <a:gd name="T1" fmla="*/ 9 h 5"/>
                <a:gd name="T2" fmla="*/ 16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3"/>
                    <a:pt x="0" y="4"/>
                    <a:pt x="2" y="5"/>
                  </a:cubicBezTo>
                  <a:cubicBezTo>
                    <a:pt x="4"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4" name="Freeform 2884">
              <a:extLst>
                <a:ext uri="{FF2B5EF4-FFF2-40B4-BE49-F238E27FC236}">
                  <a16:creationId xmlns:a16="http://schemas.microsoft.com/office/drawing/2014/main" id="{E582F1DB-3A0F-4FA8-D011-0893A56AECB1}"/>
                </a:ext>
              </a:extLst>
            </p:cNvPr>
            <p:cNvSpPr>
              <a:spLocks/>
            </p:cNvSpPr>
            <p:nvPr/>
          </p:nvSpPr>
          <p:spPr bwMode="auto">
            <a:xfrm>
              <a:off x="4789" y="2622"/>
              <a:ext cx="11" cy="9"/>
            </a:xfrm>
            <a:custGeom>
              <a:avLst/>
              <a:gdLst>
                <a:gd name="T0" fmla="*/ 0 w 5"/>
                <a:gd name="T1" fmla="*/ 11 h 4"/>
                <a:gd name="T2" fmla="*/ 20 w 5"/>
                <a:gd name="T3" fmla="*/ 45 h 4"/>
                <a:gd name="T4" fmla="*/ 20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0" y="1"/>
                  </a:moveTo>
                  <a:cubicBezTo>
                    <a:pt x="0" y="2"/>
                    <a:pt x="1" y="3"/>
                    <a:pt x="2" y="4"/>
                  </a:cubicBezTo>
                  <a:cubicBezTo>
                    <a:pt x="5" y="2"/>
                    <a:pt x="2"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5" name="Freeform 2885">
              <a:extLst>
                <a:ext uri="{FF2B5EF4-FFF2-40B4-BE49-F238E27FC236}">
                  <a16:creationId xmlns:a16="http://schemas.microsoft.com/office/drawing/2014/main" id="{F2F30890-A381-6CA6-8BD3-8472B3C6C6BC}"/>
                </a:ext>
              </a:extLst>
            </p:cNvPr>
            <p:cNvSpPr>
              <a:spLocks/>
            </p:cNvSpPr>
            <p:nvPr/>
          </p:nvSpPr>
          <p:spPr bwMode="auto">
            <a:xfrm>
              <a:off x="4812" y="2622"/>
              <a:ext cx="6" cy="9"/>
            </a:xfrm>
            <a:custGeom>
              <a:avLst/>
              <a:gdLst>
                <a:gd name="T0" fmla="*/ 8 w 3"/>
                <a:gd name="T1" fmla="*/ 11 h 4"/>
                <a:gd name="T2" fmla="*/ 0 w 3"/>
                <a:gd name="T3" fmla="*/ 45 h 4"/>
                <a:gd name="T4" fmla="*/ 24 w 3"/>
                <a:gd name="T5" fmla="*/ 25 h 4"/>
                <a:gd name="T6" fmla="*/ 8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2"/>
                    <a:pt x="0" y="3"/>
                    <a:pt x="0" y="4"/>
                  </a:cubicBezTo>
                  <a:cubicBezTo>
                    <a:pt x="2" y="3"/>
                    <a:pt x="1" y="3"/>
                    <a:pt x="3" y="2"/>
                  </a:cubicBezTo>
                  <a:cubicBezTo>
                    <a:pt x="2" y="1"/>
                    <a:pt x="2"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6" name="Freeform 2886">
              <a:extLst>
                <a:ext uri="{FF2B5EF4-FFF2-40B4-BE49-F238E27FC236}">
                  <a16:creationId xmlns:a16="http://schemas.microsoft.com/office/drawing/2014/main" id="{A0904D23-C76A-4310-1EE8-870B55D8C312}"/>
                </a:ext>
              </a:extLst>
            </p:cNvPr>
            <p:cNvSpPr>
              <a:spLocks/>
            </p:cNvSpPr>
            <p:nvPr/>
          </p:nvSpPr>
          <p:spPr bwMode="auto">
            <a:xfrm>
              <a:off x="4785" y="2581"/>
              <a:ext cx="4" cy="6"/>
            </a:xfrm>
            <a:custGeom>
              <a:avLst/>
              <a:gdLst>
                <a:gd name="T0" fmla="*/ 0 w 2"/>
                <a:gd name="T1" fmla="*/ 8 h 3"/>
                <a:gd name="T2" fmla="*/ 8 w 2"/>
                <a:gd name="T3" fmla="*/ 24 h 3"/>
                <a:gd name="T4" fmla="*/ 16 w 2"/>
                <a:gd name="T5" fmla="*/ 8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1"/>
                  </a:moveTo>
                  <a:cubicBezTo>
                    <a:pt x="0" y="2"/>
                    <a:pt x="0" y="3"/>
                    <a:pt x="1" y="3"/>
                  </a:cubicBezTo>
                  <a:cubicBezTo>
                    <a:pt x="2" y="2"/>
                    <a:pt x="2" y="3"/>
                    <a:pt x="2" y="1"/>
                  </a:cubicBezTo>
                  <a:cubicBezTo>
                    <a:pt x="2" y="0"/>
                    <a:pt x="0"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7" name="Freeform 2887">
              <a:extLst>
                <a:ext uri="{FF2B5EF4-FFF2-40B4-BE49-F238E27FC236}">
                  <a16:creationId xmlns:a16="http://schemas.microsoft.com/office/drawing/2014/main" id="{99A87DAF-786E-E5E0-FAAB-A294435FD0B8}"/>
                </a:ext>
              </a:extLst>
            </p:cNvPr>
            <p:cNvSpPr>
              <a:spLocks/>
            </p:cNvSpPr>
            <p:nvPr/>
          </p:nvSpPr>
          <p:spPr bwMode="auto">
            <a:xfrm>
              <a:off x="4757" y="2572"/>
              <a:ext cx="4" cy="9"/>
            </a:xfrm>
            <a:custGeom>
              <a:avLst/>
              <a:gdLst>
                <a:gd name="T0" fmla="*/ 0 w 2"/>
                <a:gd name="T1" fmla="*/ 0 h 4"/>
                <a:gd name="T2" fmla="*/ 8 w 2"/>
                <a:gd name="T3" fmla="*/ 45 h 4"/>
                <a:gd name="T4" fmla="*/ 16 w 2"/>
                <a:gd name="T5" fmla="*/ 0 h 4"/>
                <a:gd name="T6" fmla="*/ 0 w 2"/>
                <a:gd name="T7" fmla="*/ 25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0"/>
                  </a:moveTo>
                  <a:cubicBezTo>
                    <a:pt x="0" y="2"/>
                    <a:pt x="0" y="3"/>
                    <a:pt x="1" y="4"/>
                  </a:cubicBezTo>
                  <a:cubicBezTo>
                    <a:pt x="2" y="2"/>
                    <a:pt x="2" y="2"/>
                    <a:pt x="2" y="0"/>
                  </a:cubicBezTo>
                  <a:cubicBezTo>
                    <a:pt x="0" y="0"/>
                    <a:pt x="1" y="1"/>
                    <a:pt x="0"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8" name="Freeform 2888">
              <a:extLst>
                <a:ext uri="{FF2B5EF4-FFF2-40B4-BE49-F238E27FC236}">
                  <a16:creationId xmlns:a16="http://schemas.microsoft.com/office/drawing/2014/main" id="{D4F0966E-8937-E098-FFFE-769B672C83B6}"/>
                </a:ext>
              </a:extLst>
            </p:cNvPr>
            <p:cNvSpPr>
              <a:spLocks/>
            </p:cNvSpPr>
            <p:nvPr/>
          </p:nvSpPr>
          <p:spPr bwMode="auto">
            <a:xfrm>
              <a:off x="4755" y="2603"/>
              <a:ext cx="8" cy="10"/>
            </a:xfrm>
            <a:custGeom>
              <a:avLst/>
              <a:gdLst>
                <a:gd name="T0" fmla="*/ 0 w 4"/>
                <a:gd name="T1" fmla="*/ 8 h 5"/>
                <a:gd name="T2" fmla="*/ 8 w 4"/>
                <a:gd name="T3" fmla="*/ 40 h 5"/>
                <a:gd name="T4" fmla="*/ 8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3"/>
                    <a:pt x="0" y="4"/>
                    <a:pt x="1" y="5"/>
                  </a:cubicBezTo>
                  <a:cubicBezTo>
                    <a:pt x="4" y="3"/>
                    <a:pt x="2" y="2"/>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899" name="Freeform 2889">
              <a:extLst>
                <a:ext uri="{FF2B5EF4-FFF2-40B4-BE49-F238E27FC236}">
                  <a16:creationId xmlns:a16="http://schemas.microsoft.com/office/drawing/2014/main" id="{90111E23-CD43-B193-DFFB-45C1A0FCB971}"/>
                </a:ext>
              </a:extLst>
            </p:cNvPr>
            <p:cNvSpPr>
              <a:spLocks/>
            </p:cNvSpPr>
            <p:nvPr/>
          </p:nvSpPr>
          <p:spPr bwMode="auto">
            <a:xfrm>
              <a:off x="4732" y="2576"/>
              <a:ext cx="4" cy="7"/>
            </a:xfrm>
            <a:custGeom>
              <a:avLst/>
              <a:gdLst>
                <a:gd name="T0" fmla="*/ 0 w 2"/>
                <a:gd name="T1" fmla="*/ 0 h 3"/>
                <a:gd name="T2" fmla="*/ 8 w 2"/>
                <a:gd name="T3" fmla="*/ 37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0" y="2"/>
                    <a:pt x="1" y="3"/>
                  </a:cubicBezTo>
                  <a:cubicBezTo>
                    <a:pt x="1" y="2"/>
                    <a:pt x="2"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0" name="Freeform 2890">
              <a:extLst>
                <a:ext uri="{FF2B5EF4-FFF2-40B4-BE49-F238E27FC236}">
                  <a16:creationId xmlns:a16="http://schemas.microsoft.com/office/drawing/2014/main" id="{4B80424E-C2AB-F5F5-5A9A-96AA74612BCA}"/>
                </a:ext>
              </a:extLst>
            </p:cNvPr>
            <p:cNvSpPr>
              <a:spLocks/>
            </p:cNvSpPr>
            <p:nvPr/>
          </p:nvSpPr>
          <p:spPr bwMode="auto">
            <a:xfrm>
              <a:off x="4734" y="2541"/>
              <a:ext cx="6" cy="7"/>
            </a:xfrm>
            <a:custGeom>
              <a:avLst/>
              <a:gdLst>
                <a:gd name="T0" fmla="*/ 8 w 3"/>
                <a:gd name="T1" fmla="*/ 0 h 3"/>
                <a:gd name="T2" fmla="*/ 8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2"/>
                    <a:pt x="1" y="3"/>
                  </a:cubicBezTo>
                  <a:cubicBezTo>
                    <a:pt x="3" y="1"/>
                    <a:pt x="1"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1" name="Freeform 2891">
              <a:extLst>
                <a:ext uri="{FF2B5EF4-FFF2-40B4-BE49-F238E27FC236}">
                  <a16:creationId xmlns:a16="http://schemas.microsoft.com/office/drawing/2014/main" id="{59792474-9C1D-02E8-E159-A135307C1FE7}"/>
                </a:ext>
              </a:extLst>
            </p:cNvPr>
            <p:cNvSpPr>
              <a:spLocks/>
            </p:cNvSpPr>
            <p:nvPr/>
          </p:nvSpPr>
          <p:spPr bwMode="auto">
            <a:xfrm>
              <a:off x="4746" y="2511"/>
              <a:ext cx="9" cy="8"/>
            </a:xfrm>
            <a:custGeom>
              <a:avLst/>
              <a:gdLst>
                <a:gd name="T0" fmla="*/ 11 w 4"/>
                <a:gd name="T1" fmla="*/ 0 h 4"/>
                <a:gd name="T2" fmla="*/ 11 w 4"/>
                <a:gd name="T3" fmla="*/ 32 h 4"/>
                <a:gd name="T4" fmla="*/ 45 w 4"/>
                <a:gd name="T5" fmla="*/ 24 h 4"/>
                <a:gd name="T6" fmla="*/ 36 w 4"/>
                <a:gd name="T7" fmla="*/ 8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4">
                  <a:moveTo>
                    <a:pt x="1" y="0"/>
                  </a:moveTo>
                  <a:cubicBezTo>
                    <a:pt x="1" y="2"/>
                    <a:pt x="0" y="3"/>
                    <a:pt x="1" y="4"/>
                  </a:cubicBezTo>
                  <a:cubicBezTo>
                    <a:pt x="3" y="4"/>
                    <a:pt x="3" y="4"/>
                    <a:pt x="4" y="3"/>
                  </a:cubicBezTo>
                  <a:cubicBezTo>
                    <a:pt x="4" y="1"/>
                    <a:pt x="3"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2" name="Freeform 2892">
              <a:extLst>
                <a:ext uri="{FF2B5EF4-FFF2-40B4-BE49-F238E27FC236}">
                  <a16:creationId xmlns:a16="http://schemas.microsoft.com/office/drawing/2014/main" id="{B68B6B4A-F67E-F055-8F11-6028CA157E96}"/>
                </a:ext>
              </a:extLst>
            </p:cNvPr>
            <p:cNvSpPr>
              <a:spLocks/>
            </p:cNvSpPr>
            <p:nvPr/>
          </p:nvSpPr>
          <p:spPr bwMode="auto">
            <a:xfrm>
              <a:off x="4757" y="2548"/>
              <a:ext cx="20" cy="20"/>
            </a:xfrm>
            <a:custGeom>
              <a:avLst/>
              <a:gdLst>
                <a:gd name="T0" fmla="*/ 64 w 10"/>
                <a:gd name="T1" fmla="*/ 0 h 9"/>
                <a:gd name="T2" fmla="*/ 80 w 10"/>
                <a:gd name="T3" fmla="*/ 20 h 9"/>
                <a:gd name="T4" fmla="*/ 0 60000 65536"/>
                <a:gd name="T5" fmla="*/ 0 60000 65536"/>
              </a:gdLst>
              <a:ahLst/>
              <a:cxnLst>
                <a:cxn ang="T4">
                  <a:pos x="T0" y="T1"/>
                </a:cxn>
                <a:cxn ang="T5">
                  <a:pos x="T2" y="T3"/>
                </a:cxn>
              </a:cxnLst>
              <a:rect l="0" t="0" r="r" b="b"/>
              <a:pathLst>
                <a:path w="10" h="9">
                  <a:moveTo>
                    <a:pt x="8" y="0"/>
                  </a:moveTo>
                  <a:cubicBezTo>
                    <a:pt x="0" y="0"/>
                    <a:pt x="7" y="9"/>
                    <a:pt x="10"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3" name="Freeform 2893">
              <a:extLst>
                <a:ext uri="{FF2B5EF4-FFF2-40B4-BE49-F238E27FC236}">
                  <a16:creationId xmlns:a16="http://schemas.microsoft.com/office/drawing/2014/main" id="{BFB08862-2620-3304-35B7-53EBA337ED1F}"/>
                </a:ext>
              </a:extLst>
            </p:cNvPr>
            <p:cNvSpPr>
              <a:spLocks/>
            </p:cNvSpPr>
            <p:nvPr/>
          </p:nvSpPr>
          <p:spPr bwMode="auto">
            <a:xfrm>
              <a:off x="4591" y="2292"/>
              <a:ext cx="6" cy="7"/>
            </a:xfrm>
            <a:custGeom>
              <a:avLst/>
              <a:gdLst>
                <a:gd name="T0" fmla="*/ 0 w 3"/>
                <a:gd name="T1" fmla="*/ 12 h 3"/>
                <a:gd name="T2" fmla="*/ 8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1"/>
                  </a:moveTo>
                  <a:cubicBezTo>
                    <a:pt x="0" y="2"/>
                    <a:pt x="0" y="3"/>
                    <a:pt x="1" y="3"/>
                  </a:cubicBezTo>
                  <a:cubicBezTo>
                    <a:pt x="3" y="2"/>
                    <a:pt x="3"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4" name="Freeform 2894">
              <a:extLst>
                <a:ext uri="{FF2B5EF4-FFF2-40B4-BE49-F238E27FC236}">
                  <a16:creationId xmlns:a16="http://schemas.microsoft.com/office/drawing/2014/main" id="{D722B62C-6FA1-0FE5-AA73-6C6C3E467F9C}"/>
                </a:ext>
              </a:extLst>
            </p:cNvPr>
            <p:cNvSpPr>
              <a:spLocks/>
            </p:cNvSpPr>
            <p:nvPr/>
          </p:nvSpPr>
          <p:spPr bwMode="auto">
            <a:xfrm>
              <a:off x="4609" y="2292"/>
              <a:ext cx="23" cy="13"/>
            </a:xfrm>
            <a:custGeom>
              <a:avLst/>
              <a:gdLst>
                <a:gd name="T0" fmla="*/ 36 w 11"/>
                <a:gd name="T1" fmla="*/ 0 h 6"/>
                <a:gd name="T2" fmla="*/ 44 w 11"/>
                <a:gd name="T3" fmla="*/ 9 h 6"/>
                <a:gd name="T4" fmla="*/ 0 60000 65536"/>
                <a:gd name="T5" fmla="*/ 0 60000 65536"/>
              </a:gdLst>
              <a:ahLst/>
              <a:cxnLst>
                <a:cxn ang="T4">
                  <a:pos x="T0" y="T1"/>
                </a:cxn>
                <a:cxn ang="T5">
                  <a:pos x="T2" y="T3"/>
                </a:cxn>
              </a:cxnLst>
              <a:rect l="0" t="0" r="r" b="b"/>
              <a:pathLst>
                <a:path w="11" h="6">
                  <a:moveTo>
                    <a:pt x="4" y="0"/>
                  </a:moveTo>
                  <a:cubicBezTo>
                    <a:pt x="0" y="5"/>
                    <a:pt x="11" y="6"/>
                    <a:pt x="5"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5" name="Freeform 2895">
              <a:extLst>
                <a:ext uri="{FF2B5EF4-FFF2-40B4-BE49-F238E27FC236}">
                  <a16:creationId xmlns:a16="http://schemas.microsoft.com/office/drawing/2014/main" id="{514B02F9-9B54-E37F-C37F-4D51C95DE6E2}"/>
                </a:ext>
              </a:extLst>
            </p:cNvPr>
            <p:cNvSpPr>
              <a:spLocks/>
            </p:cNvSpPr>
            <p:nvPr/>
          </p:nvSpPr>
          <p:spPr bwMode="auto">
            <a:xfrm>
              <a:off x="4638" y="2334"/>
              <a:ext cx="6" cy="8"/>
            </a:xfrm>
            <a:custGeom>
              <a:avLst/>
              <a:gdLst>
                <a:gd name="T0" fmla="*/ 0 w 3"/>
                <a:gd name="T1" fmla="*/ 16 h 4"/>
                <a:gd name="T2" fmla="*/ 8 w 3"/>
                <a:gd name="T3" fmla="*/ 32 h 4"/>
                <a:gd name="T4" fmla="*/ 0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0" y="2"/>
                  </a:moveTo>
                  <a:cubicBezTo>
                    <a:pt x="0" y="3"/>
                    <a:pt x="0" y="4"/>
                    <a:pt x="1" y="4"/>
                  </a:cubicBezTo>
                  <a:cubicBezTo>
                    <a:pt x="3" y="3"/>
                    <a:pt x="2" y="0"/>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6" name="Freeform 2896">
              <a:extLst>
                <a:ext uri="{FF2B5EF4-FFF2-40B4-BE49-F238E27FC236}">
                  <a16:creationId xmlns:a16="http://schemas.microsoft.com/office/drawing/2014/main" id="{AF345E8E-0E8B-0EA4-A698-BA0C02B16609}"/>
                </a:ext>
              </a:extLst>
            </p:cNvPr>
            <p:cNvSpPr>
              <a:spLocks/>
            </p:cNvSpPr>
            <p:nvPr/>
          </p:nvSpPr>
          <p:spPr bwMode="auto">
            <a:xfrm>
              <a:off x="4652" y="2321"/>
              <a:ext cx="8" cy="8"/>
            </a:xfrm>
            <a:custGeom>
              <a:avLst/>
              <a:gdLst>
                <a:gd name="T0" fmla="*/ 0 w 4"/>
                <a:gd name="T1" fmla="*/ 0 h 4"/>
                <a:gd name="T2" fmla="*/ 16 w 4"/>
                <a:gd name="T3" fmla="*/ 32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2"/>
                    <a:pt x="0" y="3"/>
                    <a:pt x="2" y="4"/>
                  </a:cubicBezTo>
                  <a:cubicBezTo>
                    <a:pt x="3" y="2"/>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7" name="Freeform 2897">
              <a:extLst>
                <a:ext uri="{FF2B5EF4-FFF2-40B4-BE49-F238E27FC236}">
                  <a16:creationId xmlns:a16="http://schemas.microsoft.com/office/drawing/2014/main" id="{23D8E4FA-264B-B2B9-AF63-71D496E4D080}"/>
                </a:ext>
              </a:extLst>
            </p:cNvPr>
            <p:cNvSpPr>
              <a:spLocks/>
            </p:cNvSpPr>
            <p:nvPr/>
          </p:nvSpPr>
          <p:spPr bwMode="auto">
            <a:xfrm>
              <a:off x="4671" y="2358"/>
              <a:ext cx="8" cy="6"/>
            </a:xfrm>
            <a:custGeom>
              <a:avLst/>
              <a:gdLst>
                <a:gd name="T0" fmla="*/ 8 w 4"/>
                <a:gd name="T1" fmla="*/ 0 h 3"/>
                <a:gd name="T2" fmla="*/ 16 w 4"/>
                <a:gd name="T3" fmla="*/ 24 h 3"/>
                <a:gd name="T4" fmla="*/ 16 w 4"/>
                <a:gd name="T5" fmla="*/ 8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1" y="1"/>
                    <a:pt x="0" y="2"/>
                    <a:pt x="2" y="3"/>
                  </a:cubicBezTo>
                  <a:cubicBezTo>
                    <a:pt x="4" y="2"/>
                    <a:pt x="3"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8" name="Freeform 2898">
              <a:extLst>
                <a:ext uri="{FF2B5EF4-FFF2-40B4-BE49-F238E27FC236}">
                  <a16:creationId xmlns:a16="http://schemas.microsoft.com/office/drawing/2014/main" id="{AF7A5D7E-1135-06D2-9F73-ACADC25011A3}"/>
                </a:ext>
              </a:extLst>
            </p:cNvPr>
            <p:cNvSpPr>
              <a:spLocks/>
            </p:cNvSpPr>
            <p:nvPr/>
          </p:nvSpPr>
          <p:spPr bwMode="auto">
            <a:xfrm>
              <a:off x="4654" y="2362"/>
              <a:ext cx="6" cy="7"/>
            </a:xfrm>
            <a:custGeom>
              <a:avLst/>
              <a:gdLst>
                <a:gd name="T0" fmla="*/ 8 w 3"/>
                <a:gd name="T1" fmla="*/ 0 h 3"/>
                <a:gd name="T2" fmla="*/ 16 w 3"/>
                <a:gd name="T3" fmla="*/ 37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1" y="1"/>
                    <a:pt x="0" y="2"/>
                    <a:pt x="2" y="3"/>
                  </a:cubicBezTo>
                  <a:cubicBezTo>
                    <a:pt x="3" y="1"/>
                    <a:pt x="2"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09" name="Freeform 2899">
              <a:extLst>
                <a:ext uri="{FF2B5EF4-FFF2-40B4-BE49-F238E27FC236}">
                  <a16:creationId xmlns:a16="http://schemas.microsoft.com/office/drawing/2014/main" id="{07CD47F2-7BE5-A124-DA14-5B26E10FC74E}"/>
                </a:ext>
              </a:extLst>
            </p:cNvPr>
            <p:cNvSpPr>
              <a:spLocks/>
            </p:cNvSpPr>
            <p:nvPr/>
          </p:nvSpPr>
          <p:spPr bwMode="auto">
            <a:xfrm>
              <a:off x="4648" y="2395"/>
              <a:ext cx="6" cy="9"/>
            </a:xfrm>
            <a:custGeom>
              <a:avLst/>
              <a:gdLst>
                <a:gd name="T0" fmla="*/ 8 w 3"/>
                <a:gd name="T1" fmla="*/ 0 h 4"/>
                <a:gd name="T2" fmla="*/ 16 w 3"/>
                <a:gd name="T3" fmla="*/ 45 h 4"/>
                <a:gd name="T4" fmla="*/ 8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0" y="3"/>
                    <a:pt x="2" y="4"/>
                  </a:cubicBezTo>
                  <a:cubicBezTo>
                    <a:pt x="3" y="2"/>
                    <a:pt x="2" y="2"/>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0" name="Freeform 2900">
              <a:extLst>
                <a:ext uri="{FF2B5EF4-FFF2-40B4-BE49-F238E27FC236}">
                  <a16:creationId xmlns:a16="http://schemas.microsoft.com/office/drawing/2014/main" id="{4E9C60E3-6816-93C0-F596-80EE995D47C1}"/>
                </a:ext>
              </a:extLst>
            </p:cNvPr>
            <p:cNvSpPr>
              <a:spLocks/>
            </p:cNvSpPr>
            <p:nvPr/>
          </p:nvSpPr>
          <p:spPr bwMode="auto">
            <a:xfrm>
              <a:off x="4673" y="2421"/>
              <a:ext cx="6" cy="9"/>
            </a:xfrm>
            <a:custGeom>
              <a:avLst/>
              <a:gdLst>
                <a:gd name="T0" fmla="*/ 8 w 3"/>
                <a:gd name="T1" fmla="*/ 11 h 4"/>
                <a:gd name="T2" fmla="*/ 8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2"/>
                    <a:pt x="0" y="3"/>
                    <a:pt x="1" y="4"/>
                  </a:cubicBezTo>
                  <a:cubicBezTo>
                    <a:pt x="3"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1" name="Freeform 2901">
              <a:extLst>
                <a:ext uri="{FF2B5EF4-FFF2-40B4-BE49-F238E27FC236}">
                  <a16:creationId xmlns:a16="http://schemas.microsoft.com/office/drawing/2014/main" id="{72CAD3EB-920F-F15F-19AB-6522DB1D88D8}"/>
                </a:ext>
              </a:extLst>
            </p:cNvPr>
            <p:cNvSpPr>
              <a:spLocks/>
            </p:cNvSpPr>
            <p:nvPr/>
          </p:nvSpPr>
          <p:spPr bwMode="auto">
            <a:xfrm>
              <a:off x="4685" y="2395"/>
              <a:ext cx="8" cy="9"/>
            </a:xfrm>
            <a:custGeom>
              <a:avLst/>
              <a:gdLst>
                <a:gd name="T0" fmla="*/ 8 w 4"/>
                <a:gd name="T1" fmla="*/ 0 h 4"/>
                <a:gd name="T2" fmla="*/ 16 w 4"/>
                <a:gd name="T3" fmla="*/ 45 h 4"/>
                <a:gd name="T4" fmla="*/ 16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0" y="3"/>
                    <a:pt x="2" y="4"/>
                  </a:cubicBezTo>
                  <a:cubicBezTo>
                    <a:pt x="4" y="3"/>
                    <a:pt x="4"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2" name="Freeform 2902">
              <a:extLst>
                <a:ext uri="{FF2B5EF4-FFF2-40B4-BE49-F238E27FC236}">
                  <a16:creationId xmlns:a16="http://schemas.microsoft.com/office/drawing/2014/main" id="{78297378-9D15-CEA8-301B-83FCA56765C1}"/>
                </a:ext>
              </a:extLst>
            </p:cNvPr>
            <p:cNvSpPr>
              <a:spLocks/>
            </p:cNvSpPr>
            <p:nvPr/>
          </p:nvSpPr>
          <p:spPr bwMode="auto">
            <a:xfrm>
              <a:off x="4710" y="2439"/>
              <a:ext cx="8" cy="6"/>
            </a:xfrm>
            <a:custGeom>
              <a:avLst/>
              <a:gdLst>
                <a:gd name="T0" fmla="*/ 16 w 4"/>
                <a:gd name="T1" fmla="*/ 0 h 3"/>
                <a:gd name="T2" fmla="*/ 0 w 4"/>
                <a:gd name="T3" fmla="*/ 16 h 3"/>
                <a:gd name="T4" fmla="*/ 32 w 4"/>
                <a:gd name="T5" fmla="*/ 8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1" y="0"/>
                    <a:pt x="0" y="0"/>
                    <a:pt x="0" y="2"/>
                  </a:cubicBezTo>
                  <a:cubicBezTo>
                    <a:pt x="2" y="3"/>
                    <a:pt x="3" y="2"/>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3" name="Freeform 2903">
              <a:extLst>
                <a:ext uri="{FF2B5EF4-FFF2-40B4-BE49-F238E27FC236}">
                  <a16:creationId xmlns:a16="http://schemas.microsoft.com/office/drawing/2014/main" id="{C305D200-8A3B-6CDF-0944-136DF5F354F4}"/>
                </a:ext>
              </a:extLst>
            </p:cNvPr>
            <p:cNvSpPr>
              <a:spLocks/>
            </p:cNvSpPr>
            <p:nvPr/>
          </p:nvSpPr>
          <p:spPr bwMode="auto">
            <a:xfrm>
              <a:off x="4728" y="2465"/>
              <a:ext cx="6" cy="9"/>
            </a:xfrm>
            <a:custGeom>
              <a:avLst/>
              <a:gdLst>
                <a:gd name="T0" fmla="*/ 8 w 3"/>
                <a:gd name="T1" fmla="*/ 11 h 4"/>
                <a:gd name="T2" fmla="*/ 8 w 3"/>
                <a:gd name="T3" fmla="*/ 45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3"/>
                    <a:pt x="0" y="3"/>
                    <a:pt x="1" y="4"/>
                  </a:cubicBezTo>
                  <a:cubicBezTo>
                    <a:pt x="3" y="3"/>
                    <a:pt x="2" y="1"/>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4" name="Freeform 2904">
              <a:extLst>
                <a:ext uri="{FF2B5EF4-FFF2-40B4-BE49-F238E27FC236}">
                  <a16:creationId xmlns:a16="http://schemas.microsoft.com/office/drawing/2014/main" id="{935D0518-7C35-8ECE-A228-37D5E0CB417D}"/>
                </a:ext>
              </a:extLst>
            </p:cNvPr>
            <p:cNvSpPr>
              <a:spLocks/>
            </p:cNvSpPr>
            <p:nvPr/>
          </p:nvSpPr>
          <p:spPr bwMode="auto">
            <a:xfrm>
              <a:off x="4689" y="2454"/>
              <a:ext cx="29" cy="20"/>
            </a:xfrm>
            <a:custGeom>
              <a:avLst/>
              <a:gdLst>
                <a:gd name="T0" fmla="*/ 44 w 14"/>
                <a:gd name="T1" fmla="*/ 0 h 9"/>
                <a:gd name="T2" fmla="*/ 52 w 14"/>
                <a:gd name="T3" fmla="*/ 9 h 9"/>
                <a:gd name="T4" fmla="*/ 0 60000 65536"/>
                <a:gd name="T5" fmla="*/ 0 60000 65536"/>
              </a:gdLst>
              <a:ahLst/>
              <a:cxnLst>
                <a:cxn ang="T4">
                  <a:pos x="T0" y="T1"/>
                </a:cxn>
                <a:cxn ang="T5">
                  <a:pos x="T2" y="T3"/>
                </a:cxn>
              </a:cxnLst>
              <a:rect l="0" t="0" r="r" b="b"/>
              <a:pathLst>
                <a:path w="14" h="9">
                  <a:moveTo>
                    <a:pt x="5" y="0"/>
                  </a:moveTo>
                  <a:cubicBezTo>
                    <a:pt x="0" y="9"/>
                    <a:pt x="14" y="5"/>
                    <a:pt x="6"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5" name="Freeform 2905">
              <a:extLst>
                <a:ext uri="{FF2B5EF4-FFF2-40B4-BE49-F238E27FC236}">
                  <a16:creationId xmlns:a16="http://schemas.microsoft.com/office/drawing/2014/main" id="{3019C2D5-14D0-F546-A35E-F427DDD61FD0}"/>
                </a:ext>
              </a:extLst>
            </p:cNvPr>
            <p:cNvSpPr>
              <a:spLocks/>
            </p:cNvSpPr>
            <p:nvPr/>
          </p:nvSpPr>
          <p:spPr bwMode="auto">
            <a:xfrm>
              <a:off x="4716" y="2495"/>
              <a:ext cx="10" cy="11"/>
            </a:xfrm>
            <a:custGeom>
              <a:avLst/>
              <a:gdLst>
                <a:gd name="T0" fmla="*/ 16 w 5"/>
                <a:gd name="T1" fmla="*/ 9 h 5"/>
                <a:gd name="T2" fmla="*/ 8 w 5"/>
                <a:gd name="T3" fmla="*/ 53 h 5"/>
                <a:gd name="T4" fmla="*/ 16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1"/>
                  </a:moveTo>
                  <a:cubicBezTo>
                    <a:pt x="0" y="2"/>
                    <a:pt x="0" y="4"/>
                    <a:pt x="1" y="5"/>
                  </a:cubicBezTo>
                  <a:cubicBezTo>
                    <a:pt x="3" y="5"/>
                    <a:pt x="5"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6" name="Freeform 2906">
              <a:extLst>
                <a:ext uri="{FF2B5EF4-FFF2-40B4-BE49-F238E27FC236}">
                  <a16:creationId xmlns:a16="http://schemas.microsoft.com/office/drawing/2014/main" id="{455EDD6B-3AB1-9DAF-D844-78572E8BAD11}"/>
                </a:ext>
              </a:extLst>
            </p:cNvPr>
            <p:cNvSpPr>
              <a:spLocks/>
            </p:cNvSpPr>
            <p:nvPr/>
          </p:nvSpPr>
          <p:spPr bwMode="auto">
            <a:xfrm>
              <a:off x="4677" y="2469"/>
              <a:ext cx="8" cy="11"/>
            </a:xfrm>
            <a:custGeom>
              <a:avLst/>
              <a:gdLst>
                <a:gd name="T0" fmla="*/ 0 w 4"/>
                <a:gd name="T1" fmla="*/ 0 h 5"/>
                <a:gd name="T2" fmla="*/ 32 w 4"/>
                <a:gd name="T3" fmla="*/ 33 h 5"/>
                <a:gd name="T4" fmla="*/ 24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3"/>
                    <a:pt x="2" y="5"/>
                    <a:pt x="4" y="3"/>
                  </a:cubicBezTo>
                  <a:cubicBezTo>
                    <a:pt x="4" y="2"/>
                    <a:pt x="3" y="1"/>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7" name="Freeform 2907">
              <a:extLst>
                <a:ext uri="{FF2B5EF4-FFF2-40B4-BE49-F238E27FC236}">
                  <a16:creationId xmlns:a16="http://schemas.microsoft.com/office/drawing/2014/main" id="{67FBB3D9-03BF-C9BB-CDD7-23FEFF784F31}"/>
                </a:ext>
              </a:extLst>
            </p:cNvPr>
            <p:cNvSpPr>
              <a:spLocks/>
            </p:cNvSpPr>
            <p:nvPr/>
          </p:nvSpPr>
          <p:spPr bwMode="auto">
            <a:xfrm>
              <a:off x="4662" y="2430"/>
              <a:ext cx="9" cy="11"/>
            </a:xfrm>
            <a:custGeom>
              <a:avLst/>
              <a:gdLst>
                <a:gd name="T0" fmla="*/ 0 w 4"/>
                <a:gd name="T1" fmla="*/ 33 h 5"/>
                <a:gd name="T2" fmla="*/ 11 w 4"/>
                <a:gd name="T3" fmla="*/ 53 h 5"/>
                <a:gd name="T4" fmla="*/ 11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3"/>
                  </a:moveTo>
                  <a:cubicBezTo>
                    <a:pt x="0" y="4"/>
                    <a:pt x="1" y="4"/>
                    <a:pt x="1" y="5"/>
                  </a:cubicBezTo>
                  <a:cubicBezTo>
                    <a:pt x="3" y="4"/>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8" name="Freeform 2908">
              <a:extLst>
                <a:ext uri="{FF2B5EF4-FFF2-40B4-BE49-F238E27FC236}">
                  <a16:creationId xmlns:a16="http://schemas.microsoft.com/office/drawing/2014/main" id="{BBEF1FEF-544B-5022-2441-41CF604AEFB5}"/>
                </a:ext>
              </a:extLst>
            </p:cNvPr>
            <p:cNvSpPr>
              <a:spLocks/>
            </p:cNvSpPr>
            <p:nvPr/>
          </p:nvSpPr>
          <p:spPr bwMode="auto">
            <a:xfrm>
              <a:off x="4599" y="2327"/>
              <a:ext cx="22" cy="18"/>
            </a:xfrm>
            <a:custGeom>
              <a:avLst/>
              <a:gdLst>
                <a:gd name="T0" fmla="*/ 40 w 11"/>
                <a:gd name="T1" fmla="*/ 0 h 8"/>
                <a:gd name="T2" fmla="*/ 64 w 11"/>
                <a:gd name="T3" fmla="*/ 11 h 8"/>
                <a:gd name="T4" fmla="*/ 0 60000 65536"/>
                <a:gd name="T5" fmla="*/ 0 60000 65536"/>
              </a:gdLst>
              <a:ahLst/>
              <a:cxnLst>
                <a:cxn ang="T4">
                  <a:pos x="T0" y="T1"/>
                </a:cxn>
                <a:cxn ang="T5">
                  <a:pos x="T2" y="T3"/>
                </a:cxn>
              </a:cxnLst>
              <a:rect l="0" t="0" r="r" b="b"/>
              <a:pathLst>
                <a:path w="11" h="8">
                  <a:moveTo>
                    <a:pt x="5" y="0"/>
                  </a:moveTo>
                  <a:cubicBezTo>
                    <a:pt x="0" y="5"/>
                    <a:pt x="11" y="8"/>
                    <a:pt x="8"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19" name="Freeform 2909">
              <a:extLst>
                <a:ext uri="{FF2B5EF4-FFF2-40B4-BE49-F238E27FC236}">
                  <a16:creationId xmlns:a16="http://schemas.microsoft.com/office/drawing/2014/main" id="{1793D46C-E74D-3DF8-2F13-A3C3CE16DCBE}"/>
                </a:ext>
              </a:extLst>
            </p:cNvPr>
            <p:cNvSpPr>
              <a:spLocks/>
            </p:cNvSpPr>
            <p:nvPr/>
          </p:nvSpPr>
          <p:spPr bwMode="auto">
            <a:xfrm>
              <a:off x="4591" y="2235"/>
              <a:ext cx="20" cy="13"/>
            </a:xfrm>
            <a:custGeom>
              <a:avLst/>
              <a:gdLst>
                <a:gd name="T0" fmla="*/ 24 w 10"/>
                <a:gd name="T1" fmla="*/ 0 h 6"/>
                <a:gd name="T2" fmla="*/ 40 w 10"/>
                <a:gd name="T3" fmla="*/ 0 h 6"/>
                <a:gd name="T4" fmla="*/ 0 60000 65536"/>
                <a:gd name="T5" fmla="*/ 0 60000 65536"/>
              </a:gdLst>
              <a:ahLst/>
              <a:cxnLst>
                <a:cxn ang="T4">
                  <a:pos x="T0" y="T1"/>
                </a:cxn>
                <a:cxn ang="T5">
                  <a:pos x="T2" y="T3"/>
                </a:cxn>
              </a:cxnLst>
              <a:rect l="0" t="0" r="r" b="b"/>
              <a:pathLst>
                <a:path w="10" h="6">
                  <a:moveTo>
                    <a:pt x="3" y="0"/>
                  </a:moveTo>
                  <a:cubicBezTo>
                    <a:pt x="0" y="6"/>
                    <a:pt x="10" y="4"/>
                    <a:pt x="5"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0" name="Freeform 2910">
              <a:extLst>
                <a:ext uri="{FF2B5EF4-FFF2-40B4-BE49-F238E27FC236}">
                  <a16:creationId xmlns:a16="http://schemas.microsoft.com/office/drawing/2014/main" id="{B2EE9223-A3BF-55CC-F445-90D88CEA7403}"/>
                </a:ext>
              </a:extLst>
            </p:cNvPr>
            <p:cNvSpPr>
              <a:spLocks/>
            </p:cNvSpPr>
            <p:nvPr/>
          </p:nvSpPr>
          <p:spPr bwMode="auto">
            <a:xfrm>
              <a:off x="4568" y="2244"/>
              <a:ext cx="8" cy="9"/>
            </a:xfrm>
            <a:custGeom>
              <a:avLst/>
              <a:gdLst>
                <a:gd name="T0" fmla="*/ 8 w 4"/>
                <a:gd name="T1" fmla="*/ 0 h 4"/>
                <a:gd name="T2" fmla="*/ 16 w 4"/>
                <a:gd name="T3" fmla="*/ 45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0" y="3"/>
                    <a:pt x="2" y="4"/>
                  </a:cubicBezTo>
                  <a:cubicBezTo>
                    <a:pt x="4"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1" name="Freeform 2911">
              <a:extLst>
                <a:ext uri="{FF2B5EF4-FFF2-40B4-BE49-F238E27FC236}">
                  <a16:creationId xmlns:a16="http://schemas.microsoft.com/office/drawing/2014/main" id="{018B31D9-6C7A-FEE9-F90B-F6DC3244EED7}"/>
                </a:ext>
              </a:extLst>
            </p:cNvPr>
            <p:cNvSpPr>
              <a:spLocks/>
            </p:cNvSpPr>
            <p:nvPr/>
          </p:nvSpPr>
          <p:spPr bwMode="auto">
            <a:xfrm>
              <a:off x="4552" y="2196"/>
              <a:ext cx="4" cy="9"/>
            </a:xfrm>
            <a:custGeom>
              <a:avLst/>
              <a:gdLst>
                <a:gd name="T0" fmla="*/ 8 w 2"/>
                <a:gd name="T1" fmla="*/ 0 h 4"/>
                <a:gd name="T2" fmla="*/ 8 w 2"/>
                <a:gd name="T3" fmla="*/ 45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1" y="0"/>
                  </a:moveTo>
                  <a:cubicBezTo>
                    <a:pt x="0" y="1"/>
                    <a:pt x="0" y="3"/>
                    <a:pt x="1" y="4"/>
                  </a:cubicBezTo>
                  <a:cubicBezTo>
                    <a:pt x="2" y="3"/>
                    <a:pt x="2" y="1"/>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2" name="Freeform 2912">
              <a:extLst>
                <a:ext uri="{FF2B5EF4-FFF2-40B4-BE49-F238E27FC236}">
                  <a16:creationId xmlns:a16="http://schemas.microsoft.com/office/drawing/2014/main" id="{6C66D701-1186-C65E-8D33-5D5993D75A84}"/>
                </a:ext>
              </a:extLst>
            </p:cNvPr>
            <p:cNvSpPr>
              <a:spLocks/>
            </p:cNvSpPr>
            <p:nvPr/>
          </p:nvSpPr>
          <p:spPr bwMode="auto">
            <a:xfrm>
              <a:off x="4558" y="2198"/>
              <a:ext cx="33" cy="15"/>
            </a:xfrm>
            <a:custGeom>
              <a:avLst/>
              <a:gdLst>
                <a:gd name="T0" fmla="*/ 89 w 16"/>
                <a:gd name="T1" fmla="*/ 0 h 7"/>
                <a:gd name="T2" fmla="*/ 80 w 16"/>
                <a:gd name="T3" fmla="*/ 9 h 7"/>
                <a:gd name="T4" fmla="*/ 0 60000 65536"/>
                <a:gd name="T5" fmla="*/ 0 60000 65536"/>
              </a:gdLst>
              <a:ahLst/>
              <a:cxnLst>
                <a:cxn ang="T4">
                  <a:pos x="T0" y="T1"/>
                </a:cxn>
                <a:cxn ang="T5">
                  <a:pos x="T2" y="T3"/>
                </a:cxn>
              </a:cxnLst>
              <a:rect l="0" t="0" r="r" b="b"/>
              <a:pathLst>
                <a:path w="16" h="7">
                  <a:moveTo>
                    <a:pt x="10" y="0"/>
                  </a:moveTo>
                  <a:cubicBezTo>
                    <a:pt x="0" y="4"/>
                    <a:pt x="16" y="7"/>
                    <a:pt x="9"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3" name="Freeform 2913">
              <a:extLst>
                <a:ext uri="{FF2B5EF4-FFF2-40B4-BE49-F238E27FC236}">
                  <a16:creationId xmlns:a16="http://schemas.microsoft.com/office/drawing/2014/main" id="{31BFFEB6-2E2D-315B-F829-085D6ACBA316}"/>
                </a:ext>
              </a:extLst>
            </p:cNvPr>
            <p:cNvSpPr>
              <a:spLocks/>
            </p:cNvSpPr>
            <p:nvPr/>
          </p:nvSpPr>
          <p:spPr bwMode="auto">
            <a:xfrm>
              <a:off x="4554" y="2161"/>
              <a:ext cx="12" cy="11"/>
            </a:xfrm>
            <a:custGeom>
              <a:avLst/>
              <a:gdLst>
                <a:gd name="T0" fmla="*/ 16 w 6"/>
                <a:gd name="T1" fmla="*/ 9 h 5"/>
                <a:gd name="T2" fmla="*/ 0 w 6"/>
                <a:gd name="T3" fmla="*/ 20 h 5"/>
                <a:gd name="T4" fmla="*/ 24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2" y="1"/>
                  </a:moveTo>
                  <a:cubicBezTo>
                    <a:pt x="1" y="2"/>
                    <a:pt x="1" y="1"/>
                    <a:pt x="0" y="2"/>
                  </a:cubicBezTo>
                  <a:cubicBezTo>
                    <a:pt x="2" y="5"/>
                    <a:pt x="6" y="2"/>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4" name="Freeform 2914">
              <a:extLst>
                <a:ext uri="{FF2B5EF4-FFF2-40B4-BE49-F238E27FC236}">
                  <a16:creationId xmlns:a16="http://schemas.microsoft.com/office/drawing/2014/main" id="{3D4B91A0-7FD0-1B4C-E838-455F5078317D}"/>
                </a:ext>
              </a:extLst>
            </p:cNvPr>
            <p:cNvSpPr>
              <a:spLocks/>
            </p:cNvSpPr>
            <p:nvPr/>
          </p:nvSpPr>
          <p:spPr bwMode="auto">
            <a:xfrm>
              <a:off x="4523" y="2150"/>
              <a:ext cx="10" cy="11"/>
            </a:xfrm>
            <a:custGeom>
              <a:avLst/>
              <a:gdLst>
                <a:gd name="T0" fmla="*/ 16 w 5"/>
                <a:gd name="T1" fmla="*/ 0 h 5"/>
                <a:gd name="T2" fmla="*/ 8 w 5"/>
                <a:gd name="T3" fmla="*/ 53 h 5"/>
                <a:gd name="T4" fmla="*/ 16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1" y="1"/>
                    <a:pt x="0" y="3"/>
                    <a:pt x="1" y="5"/>
                  </a:cubicBezTo>
                  <a:cubicBezTo>
                    <a:pt x="4" y="5"/>
                    <a:pt x="5"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5" name="Freeform 2915">
              <a:extLst>
                <a:ext uri="{FF2B5EF4-FFF2-40B4-BE49-F238E27FC236}">
                  <a16:creationId xmlns:a16="http://schemas.microsoft.com/office/drawing/2014/main" id="{0DE8D892-5528-8A42-2C28-4149B99C4D8C}"/>
                </a:ext>
              </a:extLst>
            </p:cNvPr>
            <p:cNvSpPr>
              <a:spLocks/>
            </p:cNvSpPr>
            <p:nvPr/>
          </p:nvSpPr>
          <p:spPr bwMode="auto">
            <a:xfrm>
              <a:off x="4509" y="2102"/>
              <a:ext cx="6" cy="9"/>
            </a:xfrm>
            <a:custGeom>
              <a:avLst/>
              <a:gdLst>
                <a:gd name="T0" fmla="*/ 8 w 3"/>
                <a:gd name="T1" fmla="*/ 25 h 4"/>
                <a:gd name="T2" fmla="*/ 0 w 3"/>
                <a:gd name="T3" fmla="*/ 25 h 4"/>
                <a:gd name="T4" fmla="*/ 8 w 3"/>
                <a:gd name="T5" fmla="*/ 45 h 4"/>
                <a:gd name="T6" fmla="*/ 8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2"/>
                  </a:moveTo>
                  <a:cubicBezTo>
                    <a:pt x="1" y="2"/>
                    <a:pt x="0" y="2"/>
                    <a:pt x="0" y="2"/>
                  </a:cubicBezTo>
                  <a:cubicBezTo>
                    <a:pt x="0" y="4"/>
                    <a:pt x="0" y="4"/>
                    <a:pt x="1" y="4"/>
                  </a:cubicBezTo>
                  <a:cubicBezTo>
                    <a:pt x="3" y="3"/>
                    <a:pt x="2"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6" name="Freeform 2916">
              <a:extLst>
                <a:ext uri="{FF2B5EF4-FFF2-40B4-BE49-F238E27FC236}">
                  <a16:creationId xmlns:a16="http://schemas.microsoft.com/office/drawing/2014/main" id="{2C6647D3-6066-B5A8-9EF3-57E2F8ADEE9D}"/>
                </a:ext>
              </a:extLst>
            </p:cNvPr>
            <p:cNvSpPr>
              <a:spLocks/>
            </p:cNvSpPr>
            <p:nvPr/>
          </p:nvSpPr>
          <p:spPr bwMode="auto">
            <a:xfrm>
              <a:off x="4523" y="2087"/>
              <a:ext cx="4" cy="6"/>
            </a:xfrm>
            <a:custGeom>
              <a:avLst/>
              <a:gdLst>
                <a:gd name="T0" fmla="*/ 8 w 2"/>
                <a:gd name="T1" fmla="*/ 8 h 3"/>
                <a:gd name="T2" fmla="*/ 0 w 2"/>
                <a:gd name="T3" fmla="*/ 24 h 3"/>
                <a:gd name="T4" fmla="*/ 8 w 2"/>
                <a:gd name="T5" fmla="*/ 24 h 3"/>
                <a:gd name="T6" fmla="*/ 8 w 2"/>
                <a:gd name="T7" fmla="*/ 0 h 3"/>
                <a:gd name="T8" fmla="*/ 0 w 2"/>
                <a:gd name="T9" fmla="*/ 16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1" y="1"/>
                  </a:moveTo>
                  <a:cubicBezTo>
                    <a:pt x="0" y="1"/>
                    <a:pt x="0" y="2"/>
                    <a:pt x="0" y="3"/>
                  </a:cubicBezTo>
                  <a:cubicBezTo>
                    <a:pt x="1" y="3"/>
                    <a:pt x="1" y="3"/>
                    <a:pt x="1" y="3"/>
                  </a:cubicBezTo>
                  <a:cubicBezTo>
                    <a:pt x="2" y="2"/>
                    <a:pt x="2" y="1"/>
                    <a:pt x="1" y="0"/>
                  </a:cubicBezTo>
                  <a:cubicBezTo>
                    <a:pt x="0" y="0"/>
                    <a:pt x="0" y="1"/>
                    <a:pt x="0"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7" name="Freeform 2917">
              <a:extLst>
                <a:ext uri="{FF2B5EF4-FFF2-40B4-BE49-F238E27FC236}">
                  <a16:creationId xmlns:a16="http://schemas.microsoft.com/office/drawing/2014/main" id="{A8359814-0373-C105-1896-5B0BA165955D}"/>
                </a:ext>
              </a:extLst>
            </p:cNvPr>
            <p:cNvSpPr>
              <a:spLocks/>
            </p:cNvSpPr>
            <p:nvPr/>
          </p:nvSpPr>
          <p:spPr bwMode="auto">
            <a:xfrm>
              <a:off x="4546" y="2087"/>
              <a:ext cx="6" cy="8"/>
            </a:xfrm>
            <a:custGeom>
              <a:avLst/>
              <a:gdLst>
                <a:gd name="T0" fmla="*/ 8 w 3"/>
                <a:gd name="T1" fmla="*/ 8 h 4"/>
                <a:gd name="T2" fmla="*/ 16 w 3"/>
                <a:gd name="T3" fmla="*/ 32 h 4"/>
                <a:gd name="T4" fmla="*/ 0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3"/>
                    <a:pt x="0" y="4"/>
                    <a:pt x="2" y="4"/>
                  </a:cubicBezTo>
                  <a:cubicBezTo>
                    <a:pt x="3" y="3"/>
                    <a:pt x="2" y="0"/>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8" name="Freeform 2918">
              <a:extLst>
                <a:ext uri="{FF2B5EF4-FFF2-40B4-BE49-F238E27FC236}">
                  <a16:creationId xmlns:a16="http://schemas.microsoft.com/office/drawing/2014/main" id="{F3E87A59-1A48-E313-1062-F2F3BE3549EF}"/>
                </a:ext>
              </a:extLst>
            </p:cNvPr>
            <p:cNvSpPr>
              <a:spLocks/>
            </p:cNvSpPr>
            <p:nvPr/>
          </p:nvSpPr>
          <p:spPr bwMode="auto">
            <a:xfrm>
              <a:off x="4537" y="2119"/>
              <a:ext cx="15" cy="16"/>
            </a:xfrm>
            <a:custGeom>
              <a:avLst/>
              <a:gdLst>
                <a:gd name="T0" fmla="*/ 41 w 7"/>
                <a:gd name="T1" fmla="*/ 11 h 7"/>
                <a:gd name="T2" fmla="*/ 19 w 7"/>
                <a:gd name="T3" fmla="*/ 57 h 7"/>
                <a:gd name="T4" fmla="*/ 41 w 7"/>
                <a:gd name="T5" fmla="*/ 25 h 7"/>
                <a:gd name="T6" fmla="*/ 0 60000 65536"/>
                <a:gd name="T7" fmla="*/ 0 60000 65536"/>
                <a:gd name="T8" fmla="*/ 0 60000 65536"/>
              </a:gdLst>
              <a:ahLst/>
              <a:cxnLst>
                <a:cxn ang="T6">
                  <a:pos x="T0" y="T1"/>
                </a:cxn>
                <a:cxn ang="T7">
                  <a:pos x="T2" y="T3"/>
                </a:cxn>
                <a:cxn ang="T8">
                  <a:pos x="T4" y="T5"/>
                </a:cxn>
              </a:cxnLst>
              <a:rect l="0" t="0" r="r" b="b"/>
              <a:pathLst>
                <a:path w="7" h="7">
                  <a:moveTo>
                    <a:pt x="4" y="1"/>
                  </a:moveTo>
                  <a:cubicBezTo>
                    <a:pt x="2" y="0"/>
                    <a:pt x="0" y="3"/>
                    <a:pt x="2" y="5"/>
                  </a:cubicBezTo>
                  <a:cubicBezTo>
                    <a:pt x="4" y="7"/>
                    <a:pt x="7" y="4"/>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29" name="Freeform 2919">
              <a:extLst>
                <a:ext uri="{FF2B5EF4-FFF2-40B4-BE49-F238E27FC236}">
                  <a16:creationId xmlns:a16="http://schemas.microsoft.com/office/drawing/2014/main" id="{E3E77BD5-DCE9-ED26-7D60-4106352A046F}"/>
                </a:ext>
              </a:extLst>
            </p:cNvPr>
            <p:cNvSpPr>
              <a:spLocks/>
            </p:cNvSpPr>
            <p:nvPr/>
          </p:nvSpPr>
          <p:spPr bwMode="auto">
            <a:xfrm>
              <a:off x="4564" y="2124"/>
              <a:ext cx="8" cy="8"/>
            </a:xfrm>
            <a:custGeom>
              <a:avLst/>
              <a:gdLst>
                <a:gd name="T0" fmla="*/ 0 w 4"/>
                <a:gd name="T1" fmla="*/ 0 h 4"/>
                <a:gd name="T2" fmla="*/ 16 w 4"/>
                <a:gd name="T3" fmla="*/ 32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2"/>
                    <a:pt x="0" y="3"/>
                    <a:pt x="2" y="4"/>
                  </a:cubicBezTo>
                  <a:cubicBezTo>
                    <a:pt x="4" y="3"/>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0" name="Freeform 2920">
              <a:extLst>
                <a:ext uri="{FF2B5EF4-FFF2-40B4-BE49-F238E27FC236}">
                  <a16:creationId xmlns:a16="http://schemas.microsoft.com/office/drawing/2014/main" id="{DC847435-8B2C-FCA7-868C-D750A52D2A0A}"/>
                </a:ext>
              </a:extLst>
            </p:cNvPr>
            <p:cNvSpPr>
              <a:spLocks/>
            </p:cNvSpPr>
            <p:nvPr/>
          </p:nvSpPr>
          <p:spPr bwMode="auto">
            <a:xfrm>
              <a:off x="4853" y="2699"/>
              <a:ext cx="8" cy="9"/>
            </a:xfrm>
            <a:custGeom>
              <a:avLst/>
              <a:gdLst>
                <a:gd name="T0" fmla="*/ 8 w 4"/>
                <a:gd name="T1" fmla="*/ 0 h 4"/>
                <a:gd name="T2" fmla="*/ 16 w 4"/>
                <a:gd name="T3" fmla="*/ 45 h 4"/>
                <a:gd name="T4" fmla="*/ 32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1" y="4"/>
                    <a:pt x="2" y="4"/>
                  </a:cubicBezTo>
                  <a:cubicBezTo>
                    <a:pt x="4" y="4"/>
                    <a:pt x="4" y="2"/>
                    <a:pt x="4"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1" name="Freeform 2921">
              <a:extLst>
                <a:ext uri="{FF2B5EF4-FFF2-40B4-BE49-F238E27FC236}">
                  <a16:creationId xmlns:a16="http://schemas.microsoft.com/office/drawing/2014/main" id="{358D73A9-AE18-55CE-560B-1F0CC8FFC8B0}"/>
                </a:ext>
              </a:extLst>
            </p:cNvPr>
            <p:cNvSpPr>
              <a:spLocks/>
            </p:cNvSpPr>
            <p:nvPr/>
          </p:nvSpPr>
          <p:spPr bwMode="auto">
            <a:xfrm>
              <a:off x="3644" y="2091"/>
              <a:ext cx="6" cy="9"/>
            </a:xfrm>
            <a:custGeom>
              <a:avLst/>
              <a:gdLst>
                <a:gd name="T0" fmla="*/ 8 w 3"/>
                <a:gd name="T1" fmla="*/ 25 h 4"/>
                <a:gd name="T2" fmla="*/ 0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2"/>
                  </a:moveTo>
                  <a:cubicBezTo>
                    <a:pt x="0" y="2"/>
                    <a:pt x="0" y="3"/>
                    <a:pt x="0" y="4"/>
                  </a:cubicBezTo>
                  <a:cubicBezTo>
                    <a:pt x="3" y="4"/>
                    <a:pt x="3"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2" name="Freeform 2922">
              <a:extLst>
                <a:ext uri="{FF2B5EF4-FFF2-40B4-BE49-F238E27FC236}">
                  <a16:creationId xmlns:a16="http://schemas.microsoft.com/office/drawing/2014/main" id="{8CDB1C30-BE33-9AF8-54DA-D7DC15478DFB}"/>
                </a:ext>
              </a:extLst>
            </p:cNvPr>
            <p:cNvSpPr>
              <a:spLocks/>
            </p:cNvSpPr>
            <p:nvPr/>
          </p:nvSpPr>
          <p:spPr bwMode="auto">
            <a:xfrm>
              <a:off x="3670" y="2119"/>
              <a:ext cx="9" cy="9"/>
            </a:xfrm>
            <a:custGeom>
              <a:avLst/>
              <a:gdLst>
                <a:gd name="T0" fmla="*/ 11 w 4"/>
                <a:gd name="T1" fmla="*/ 0 h 4"/>
                <a:gd name="T2" fmla="*/ 25 w 4"/>
                <a:gd name="T3" fmla="*/ 45 h 4"/>
                <a:gd name="T4" fmla="*/ 1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1"/>
                    <a:pt x="0" y="3"/>
                    <a:pt x="2" y="4"/>
                  </a:cubicBezTo>
                  <a:cubicBezTo>
                    <a:pt x="4" y="3"/>
                    <a:pt x="4"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3" name="Freeform 2923">
              <a:extLst>
                <a:ext uri="{FF2B5EF4-FFF2-40B4-BE49-F238E27FC236}">
                  <a16:creationId xmlns:a16="http://schemas.microsoft.com/office/drawing/2014/main" id="{592C8E83-C576-37FD-3A5E-9EE0FA975D0F}"/>
                </a:ext>
              </a:extLst>
            </p:cNvPr>
            <p:cNvSpPr>
              <a:spLocks/>
            </p:cNvSpPr>
            <p:nvPr/>
          </p:nvSpPr>
          <p:spPr bwMode="auto">
            <a:xfrm>
              <a:off x="3675" y="2161"/>
              <a:ext cx="12" cy="13"/>
            </a:xfrm>
            <a:custGeom>
              <a:avLst/>
              <a:gdLst>
                <a:gd name="T0" fmla="*/ 32 w 6"/>
                <a:gd name="T1" fmla="*/ 0 h 6"/>
                <a:gd name="T2" fmla="*/ 16 w 6"/>
                <a:gd name="T3" fmla="*/ 52 h 6"/>
                <a:gd name="T4" fmla="*/ 40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2" y="0"/>
                    <a:pt x="0" y="4"/>
                    <a:pt x="2" y="5"/>
                  </a:cubicBezTo>
                  <a:cubicBezTo>
                    <a:pt x="5" y="6"/>
                    <a:pt x="6" y="2"/>
                    <a:pt x="5"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4" name="Freeform 2924">
              <a:extLst>
                <a:ext uri="{FF2B5EF4-FFF2-40B4-BE49-F238E27FC236}">
                  <a16:creationId xmlns:a16="http://schemas.microsoft.com/office/drawing/2014/main" id="{F22293E5-8895-90BB-A21D-0309D0DD932C}"/>
                </a:ext>
              </a:extLst>
            </p:cNvPr>
            <p:cNvSpPr>
              <a:spLocks/>
            </p:cNvSpPr>
            <p:nvPr/>
          </p:nvSpPr>
          <p:spPr bwMode="auto">
            <a:xfrm>
              <a:off x="3689" y="2205"/>
              <a:ext cx="10" cy="11"/>
            </a:xfrm>
            <a:custGeom>
              <a:avLst/>
              <a:gdLst>
                <a:gd name="T0" fmla="*/ 24 w 5"/>
                <a:gd name="T1" fmla="*/ 0 h 5"/>
                <a:gd name="T2" fmla="*/ 16 w 5"/>
                <a:gd name="T3" fmla="*/ 53 h 5"/>
                <a:gd name="T4" fmla="*/ 32 w 5"/>
                <a:gd name="T5" fmla="*/ 9 h 5"/>
                <a:gd name="T6" fmla="*/ 16 w 5"/>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3" y="0"/>
                  </a:moveTo>
                  <a:cubicBezTo>
                    <a:pt x="1" y="2"/>
                    <a:pt x="0" y="3"/>
                    <a:pt x="2" y="5"/>
                  </a:cubicBezTo>
                  <a:cubicBezTo>
                    <a:pt x="4" y="5"/>
                    <a:pt x="5" y="3"/>
                    <a:pt x="4" y="1"/>
                  </a:cubicBezTo>
                  <a:cubicBezTo>
                    <a:pt x="3" y="1"/>
                    <a:pt x="2" y="1"/>
                    <a:pt x="2"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5" name="Freeform 2925">
              <a:extLst>
                <a:ext uri="{FF2B5EF4-FFF2-40B4-BE49-F238E27FC236}">
                  <a16:creationId xmlns:a16="http://schemas.microsoft.com/office/drawing/2014/main" id="{439A9DCC-BF8D-4B9F-D1B8-2C1A655A035A}"/>
                </a:ext>
              </a:extLst>
            </p:cNvPr>
            <p:cNvSpPr>
              <a:spLocks/>
            </p:cNvSpPr>
            <p:nvPr/>
          </p:nvSpPr>
          <p:spPr bwMode="auto">
            <a:xfrm>
              <a:off x="3693" y="2246"/>
              <a:ext cx="10" cy="11"/>
            </a:xfrm>
            <a:custGeom>
              <a:avLst/>
              <a:gdLst>
                <a:gd name="T0" fmla="*/ 8 w 5"/>
                <a:gd name="T1" fmla="*/ 0 h 5"/>
                <a:gd name="T2" fmla="*/ 24 w 5"/>
                <a:gd name="T3" fmla="*/ 53 h 5"/>
                <a:gd name="T4" fmla="*/ 16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1" y="4"/>
                    <a:pt x="3" y="5"/>
                  </a:cubicBezTo>
                  <a:cubicBezTo>
                    <a:pt x="5" y="3"/>
                    <a:pt x="5"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6" name="Freeform 2926">
              <a:extLst>
                <a:ext uri="{FF2B5EF4-FFF2-40B4-BE49-F238E27FC236}">
                  <a16:creationId xmlns:a16="http://schemas.microsoft.com/office/drawing/2014/main" id="{81B5A0E2-500E-93D9-23EE-65D5E62B871D}"/>
                </a:ext>
              </a:extLst>
            </p:cNvPr>
            <p:cNvSpPr>
              <a:spLocks/>
            </p:cNvSpPr>
            <p:nvPr/>
          </p:nvSpPr>
          <p:spPr bwMode="auto">
            <a:xfrm>
              <a:off x="3664" y="2196"/>
              <a:ext cx="6" cy="9"/>
            </a:xfrm>
            <a:custGeom>
              <a:avLst/>
              <a:gdLst>
                <a:gd name="T0" fmla="*/ 0 w 3"/>
                <a:gd name="T1" fmla="*/ 36 h 4"/>
                <a:gd name="T2" fmla="*/ 8 w 3"/>
                <a:gd name="T3" fmla="*/ 45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3"/>
                  </a:moveTo>
                  <a:cubicBezTo>
                    <a:pt x="0" y="4"/>
                    <a:pt x="1" y="4"/>
                    <a:pt x="1" y="4"/>
                  </a:cubicBezTo>
                  <a:cubicBezTo>
                    <a:pt x="3" y="3"/>
                    <a:pt x="3"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7" name="Freeform 2927">
              <a:extLst>
                <a:ext uri="{FF2B5EF4-FFF2-40B4-BE49-F238E27FC236}">
                  <a16:creationId xmlns:a16="http://schemas.microsoft.com/office/drawing/2014/main" id="{F9F052DB-4EF3-6AAF-0798-4A29DCBA38EE}"/>
                </a:ext>
              </a:extLst>
            </p:cNvPr>
            <p:cNvSpPr>
              <a:spLocks/>
            </p:cNvSpPr>
            <p:nvPr/>
          </p:nvSpPr>
          <p:spPr bwMode="auto">
            <a:xfrm>
              <a:off x="3654" y="2154"/>
              <a:ext cx="10" cy="9"/>
            </a:xfrm>
            <a:custGeom>
              <a:avLst/>
              <a:gdLst>
                <a:gd name="T0" fmla="*/ 8 w 5"/>
                <a:gd name="T1" fmla="*/ 0 h 4"/>
                <a:gd name="T2" fmla="*/ 8 w 5"/>
                <a:gd name="T3" fmla="*/ 45 h 4"/>
                <a:gd name="T4" fmla="*/ 8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1" y="0"/>
                  </a:moveTo>
                  <a:cubicBezTo>
                    <a:pt x="0" y="2"/>
                    <a:pt x="0" y="3"/>
                    <a:pt x="1" y="4"/>
                  </a:cubicBezTo>
                  <a:cubicBezTo>
                    <a:pt x="4" y="3"/>
                    <a:pt x="5"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8" name="Freeform 2928">
              <a:extLst>
                <a:ext uri="{FF2B5EF4-FFF2-40B4-BE49-F238E27FC236}">
                  <a16:creationId xmlns:a16="http://schemas.microsoft.com/office/drawing/2014/main" id="{4C9A2E2B-EE2C-098E-8FD4-D97A519F1EF8}"/>
                </a:ext>
              </a:extLst>
            </p:cNvPr>
            <p:cNvSpPr>
              <a:spLocks/>
            </p:cNvSpPr>
            <p:nvPr/>
          </p:nvSpPr>
          <p:spPr bwMode="auto">
            <a:xfrm>
              <a:off x="3662" y="2087"/>
              <a:ext cx="8" cy="8"/>
            </a:xfrm>
            <a:custGeom>
              <a:avLst/>
              <a:gdLst>
                <a:gd name="T0" fmla="*/ 16 w 4"/>
                <a:gd name="T1" fmla="*/ 0 h 4"/>
                <a:gd name="T2" fmla="*/ 8 w 4"/>
                <a:gd name="T3" fmla="*/ 32 h 4"/>
                <a:gd name="T4" fmla="*/ 16 w 4"/>
                <a:gd name="T5" fmla="*/ 8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1" y="1"/>
                    <a:pt x="0" y="3"/>
                    <a:pt x="1" y="4"/>
                  </a:cubicBezTo>
                  <a:cubicBezTo>
                    <a:pt x="3" y="4"/>
                    <a:pt x="4" y="3"/>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39" name="Freeform 2929">
              <a:extLst>
                <a:ext uri="{FF2B5EF4-FFF2-40B4-BE49-F238E27FC236}">
                  <a16:creationId xmlns:a16="http://schemas.microsoft.com/office/drawing/2014/main" id="{5641884B-9599-59E0-2404-9BA74D82FD4F}"/>
                </a:ext>
              </a:extLst>
            </p:cNvPr>
            <p:cNvSpPr>
              <a:spLocks/>
            </p:cNvSpPr>
            <p:nvPr/>
          </p:nvSpPr>
          <p:spPr bwMode="auto">
            <a:xfrm>
              <a:off x="3683" y="2091"/>
              <a:ext cx="10" cy="9"/>
            </a:xfrm>
            <a:custGeom>
              <a:avLst/>
              <a:gdLst>
                <a:gd name="T0" fmla="*/ 24 w 5"/>
                <a:gd name="T1" fmla="*/ 0 h 4"/>
                <a:gd name="T2" fmla="*/ 24 w 5"/>
                <a:gd name="T3" fmla="*/ 45 h 4"/>
                <a:gd name="T4" fmla="*/ 24 w 5"/>
                <a:gd name="T5" fmla="*/ 11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1" y="0"/>
                    <a:pt x="0" y="3"/>
                    <a:pt x="3" y="4"/>
                  </a:cubicBezTo>
                  <a:cubicBezTo>
                    <a:pt x="5" y="3"/>
                    <a:pt x="4"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0" name="Freeform 2930">
              <a:extLst>
                <a:ext uri="{FF2B5EF4-FFF2-40B4-BE49-F238E27FC236}">
                  <a16:creationId xmlns:a16="http://schemas.microsoft.com/office/drawing/2014/main" id="{15189BA2-7E74-F502-92F1-C4D9A7D5C6BC}"/>
                </a:ext>
              </a:extLst>
            </p:cNvPr>
            <p:cNvSpPr>
              <a:spLocks/>
            </p:cNvSpPr>
            <p:nvPr/>
          </p:nvSpPr>
          <p:spPr bwMode="auto">
            <a:xfrm>
              <a:off x="3695" y="2128"/>
              <a:ext cx="8" cy="11"/>
            </a:xfrm>
            <a:custGeom>
              <a:avLst/>
              <a:gdLst>
                <a:gd name="T0" fmla="*/ 16 w 4"/>
                <a:gd name="T1" fmla="*/ 0 h 5"/>
                <a:gd name="T2" fmla="*/ 16 w 4"/>
                <a:gd name="T3" fmla="*/ 53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3"/>
                    <a:pt x="2" y="5"/>
                  </a:cubicBezTo>
                  <a:cubicBezTo>
                    <a:pt x="4" y="4"/>
                    <a:pt x="4" y="3"/>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1" name="Freeform 2931">
              <a:extLst>
                <a:ext uri="{FF2B5EF4-FFF2-40B4-BE49-F238E27FC236}">
                  <a16:creationId xmlns:a16="http://schemas.microsoft.com/office/drawing/2014/main" id="{606BD42F-312C-5EA2-013E-5F9F9FDFEFC5}"/>
                </a:ext>
              </a:extLst>
            </p:cNvPr>
            <p:cNvSpPr>
              <a:spLocks/>
            </p:cNvSpPr>
            <p:nvPr/>
          </p:nvSpPr>
          <p:spPr bwMode="auto">
            <a:xfrm>
              <a:off x="3707" y="2170"/>
              <a:ext cx="7" cy="6"/>
            </a:xfrm>
            <a:custGeom>
              <a:avLst/>
              <a:gdLst>
                <a:gd name="T0" fmla="*/ 12 w 3"/>
                <a:gd name="T1" fmla="*/ 0 h 3"/>
                <a:gd name="T2" fmla="*/ 0 w 3"/>
                <a:gd name="T3" fmla="*/ 8 h 3"/>
                <a:gd name="T4" fmla="*/ 2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0"/>
                    <a:pt x="0" y="0"/>
                    <a:pt x="0" y="1"/>
                  </a:cubicBezTo>
                  <a:cubicBezTo>
                    <a:pt x="2"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2" name="Freeform 2932">
              <a:extLst>
                <a:ext uri="{FF2B5EF4-FFF2-40B4-BE49-F238E27FC236}">
                  <a16:creationId xmlns:a16="http://schemas.microsoft.com/office/drawing/2014/main" id="{B711D767-5B1B-B0B0-72D2-702626E6AF1E}"/>
                </a:ext>
              </a:extLst>
            </p:cNvPr>
            <p:cNvSpPr>
              <a:spLocks/>
            </p:cNvSpPr>
            <p:nvPr/>
          </p:nvSpPr>
          <p:spPr bwMode="auto">
            <a:xfrm>
              <a:off x="3714" y="2222"/>
              <a:ext cx="10" cy="9"/>
            </a:xfrm>
            <a:custGeom>
              <a:avLst/>
              <a:gdLst>
                <a:gd name="T0" fmla="*/ 24 w 5"/>
                <a:gd name="T1" fmla="*/ 0 h 4"/>
                <a:gd name="T2" fmla="*/ 16 w 5"/>
                <a:gd name="T3" fmla="*/ 45 h 4"/>
                <a:gd name="T4" fmla="*/ 24 w 5"/>
                <a:gd name="T5" fmla="*/ 11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1" y="1"/>
                    <a:pt x="0" y="2"/>
                    <a:pt x="2" y="4"/>
                  </a:cubicBezTo>
                  <a:cubicBezTo>
                    <a:pt x="4" y="3"/>
                    <a:pt x="5"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3" name="Freeform 2933">
              <a:extLst>
                <a:ext uri="{FF2B5EF4-FFF2-40B4-BE49-F238E27FC236}">
                  <a16:creationId xmlns:a16="http://schemas.microsoft.com/office/drawing/2014/main" id="{B09B68A4-75DE-A779-956A-A5DF33594740}"/>
                </a:ext>
              </a:extLst>
            </p:cNvPr>
            <p:cNvSpPr>
              <a:spLocks/>
            </p:cNvSpPr>
            <p:nvPr/>
          </p:nvSpPr>
          <p:spPr bwMode="auto">
            <a:xfrm>
              <a:off x="3720" y="2257"/>
              <a:ext cx="4" cy="7"/>
            </a:xfrm>
            <a:custGeom>
              <a:avLst/>
              <a:gdLst>
                <a:gd name="T0" fmla="*/ 8 w 2"/>
                <a:gd name="T1" fmla="*/ 0 h 3"/>
                <a:gd name="T2" fmla="*/ 0 w 2"/>
                <a:gd name="T3" fmla="*/ 37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1"/>
                    <a:pt x="0" y="2"/>
                    <a:pt x="0" y="3"/>
                  </a:cubicBezTo>
                  <a:cubicBezTo>
                    <a:pt x="2" y="2"/>
                    <a:pt x="2"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4" name="Freeform 2934">
              <a:extLst>
                <a:ext uri="{FF2B5EF4-FFF2-40B4-BE49-F238E27FC236}">
                  <a16:creationId xmlns:a16="http://schemas.microsoft.com/office/drawing/2014/main" id="{E55FFD37-FD9B-70FA-75FC-3B24A5CADE1D}"/>
                </a:ext>
              </a:extLst>
            </p:cNvPr>
            <p:cNvSpPr>
              <a:spLocks/>
            </p:cNvSpPr>
            <p:nvPr/>
          </p:nvSpPr>
          <p:spPr bwMode="auto">
            <a:xfrm>
              <a:off x="3681" y="2255"/>
              <a:ext cx="6" cy="6"/>
            </a:xfrm>
            <a:custGeom>
              <a:avLst/>
              <a:gdLst>
                <a:gd name="T0" fmla="*/ 0 w 3"/>
                <a:gd name="T1" fmla="*/ 0 h 3"/>
                <a:gd name="T2" fmla="*/ 0 w 3"/>
                <a:gd name="T3" fmla="*/ 24 h 3"/>
                <a:gd name="T4" fmla="*/ 24 w 3"/>
                <a:gd name="T5" fmla="*/ 16 h 3"/>
                <a:gd name="T6" fmla="*/ 16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cubicBezTo>
                    <a:pt x="0" y="1"/>
                    <a:pt x="0" y="2"/>
                    <a:pt x="0" y="3"/>
                  </a:cubicBezTo>
                  <a:cubicBezTo>
                    <a:pt x="2" y="3"/>
                    <a:pt x="2" y="3"/>
                    <a:pt x="3" y="2"/>
                  </a:cubicBezTo>
                  <a:cubicBezTo>
                    <a:pt x="3" y="1"/>
                    <a:pt x="2"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5" name="Freeform 2935">
              <a:extLst>
                <a:ext uri="{FF2B5EF4-FFF2-40B4-BE49-F238E27FC236}">
                  <a16:creationId xmlns:a16="http://schemas.microsoft.com/office/drawing/2014/main" id="{0FBF4C9C-BE21-2519-C9B1-8FC9218F84E3}"/>
                </a:ext>
              </a:extLst>
            </p:cNvPr>
            <p:cNvSpPr>
              <a:spLocks/>
            </p:cNvSpPr>
            <p:nvPr/>
          </p:nvSpPr>
          <p:spPr bwMode="auto">
            <a:xfrm>
              <a:off x="3683" y="2292"/>
              <a:ext cx="6" cy="9"/>
            </a:xfrm>
            <a:custGeom>
              <a:avLst/>
              <a:gdLst>
                <a:gd name="T0" fmla="*/ 16 w 3"/>
                <a:gd name="T1" fmla="*/ 11 h 4"/>
                <a:gd name="T2" fmla="*/ 16 w 3"/>
                <a:gd name="T3" fmla="*/ 45 h 4"/>
                <a:gd name="T4" fmla="*/ 16 w 3"/>
                <a:gd name="T5" fmla="*/ 11 h 4"/>
                <a:gd name="T6" fmla="*/ 8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1" y="3"/>
                    <a:pt x="0" y="3"/>
                    <a:pt x="2" y="4"/>
                  </a:cubicBezTo>
                  <a:cubicBezTo>
                    <a:pt x="3" y="3"/>
                    <a:pt x="3" y="2"/>
                    <a:pt x="2" y="1"/>
                  </a:cubicBezTo>
                  <a:cubicBezTo>
                    <a:pt x="2" y="0"/>
                    <a:pt x="1" y="1"/>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6" name="Freeform 2936">
              <a:extLst>
                <a:ext uri="{FF2B5EF4-FFF2-40B4-BE49-F238E27FC236}">
                  <a16:creationId xmlns:a16="http://schemas.microsoft.com/office/drawing/2014/main" id="{6146384F-BD45-0269-DABF-253BC06C1C41}"/>
                </a:ext>
              </a:extLst>
            </p:cNvPr>
            <p:cNvSpPr>
              <a:spLocks/>
            </p:cNvSpPr>
            <p:nvPr/>
          </p:nvSpPr>
          <p:spPr bwMode="auto">
            <a:xfrm>
              <a:off x="3707" y="2305"/>
              <a:ext cx="9" cy="13"/>
            </a:xfrm>
            <a:custGeom>
              <a:avLst/>
              <a:gdLst>
                <a:gd name="T0" fmla="*/ 11 w 4"/>
                <a:gd name="T1" fmla="*/ 0 h 6"/>
                <a:gd name="T2" fmla="*/ 25 w 4"/>
                <a:gd name="T3" fmla="*/ 61 h 6"/>
                <a:gd name="T4" fmla="*/ 11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1" y="0"/>
                  </a:moveTo>
                  <a:cubicBezTo>
                    <a:pt x="0" y="2"/>
                    <a:pt x="0" y="4"/>
                    <a:pt x="2" y="6"/>
                  </a:cubicBezTo>
                  <a:cubicBezTo>
                    <a:pt x="4" y="4"/>
                    <a:pt x="4"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7" name="Freeform 2937">
              <a:extLst>
                <a:ext uri="{FF2B5EF4-FFF2-40B4-BE49-F238E27FC236}">
                  <a16:creationId xmlns:a16="http://schemas.microsoft.com/office/drawing/2014/main" id="{99684F0B-9C46-C758-BC8C-534AF23C0C96}"/>
                </a:ext>
              </a:extLst>
            </p:cNvPr>
            <p:cNvSpPr>
              <a:spLocks/>
            </p:cNvSpPr>
            <p:nvPr/>
          </p:nvSpPr>
          <p:spPr bwMode="auto">
            <a:xfrm>
              <a:off x="3732" y="2307"/>
              <a:ext cx="4" cy="7"/>
            </a:xfrm>
            <a:custGeom>
              <a:avLst/>
              <a:gdLst>
                <a:gd name="T0" fmla="*/ 8 w 2"/>
                <a:gd name="T1" fmla="*/ 0 h 3"/>
                <a:gd name="T2" fmla="*/ 0 w 2"/>
                <a:gd name="T3" fmla="*/ 37 h 3"/>
                <a:gd name="T4" fmla="*/ 16 w 2"/>
                <a:gd name="T5" fmla="*/ 0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1"/>
                    <a:pt x="0" y="2"/>
                    <a:pt x="0" y="3"/>
                  </a:cubicBezTo>
                  <a:cubicBezTo>
                    <a:pt x="2" y="2"/>
                    <a:pt x="2" y="2"/>
                    <a:pt x="2" y="0"/>
                  </a:cubicBezTo>
                  <a:cubicBezTo>
                    <a:pt x="1" y="0"/>
                    <a:pt x="1"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8" name="Freeform 2938">
              <a:extLst>
                <a:ext uri="{FF2B5EF4-FFF2-40B4-BE49-F238E27FC236}">
                  <a16:creationId xmlns:a16="http://schemas.microsoft.com/office/drawing/2014/main" id="{77151FE7-384B-F013-CFC5-9DF2581F2B6D}"/>
                </a:ext>
              </a:extLst>
            </p:cNvPr>
            <p:cNvSpPr>
              <a:spLocks/>
            </p:cNvSpPr>
            <p:nvPr/>
          </p:nvSpPr>
          <p:spPr bwMode="auto">
            <a:xfrm>
              <a:off x="3736" y="2340"/>
              <a:ext cx="4" cy="9"/>
            </a:xfrm>
            <a:custGeom>
              <a:avLst/>
              <a:gdLst>
                <a:gd name="T0" fmla="*/ 0 w 2"/>
                <a:gd name="T1" fmla="*/ 11 h 4"/>
                <a:gd name="T2" fmla="*/ 8 w 2"/>
                <a:gd name="T3" fmla="*/ 45 h 4"/>
                <a:gd name="T4" fmla="*/ 0 w 2"/>
                <a:gd name="T5" fmla="*/ 0 h 4"/>
                <a:gd name="T6" fmla="*/ 0 60000 65536"/>
                <a:gd name="T7" fmla="*/ 0 60000 65536"/>
                <a:gd name="T8" fmla="*/ 0 60000 65536"/>
              </a:gdLst>
              <a:ahLst/>
              <a:cxnLst>
                <a:cxn ang="T6">
                  <a:pos x="T0" y="T1"/>
                </a:cxn>
                <a:cxn ang="T7">
                  <a:pos x="T2" y="T3"/>
                </a:cxn>
                <a:cxn ang="T8">
                  <a:pos x="T4" y="T5"/>
                </a:cxn>
              </a:cxnLst>
              <a:rect l="0" t="0" r="r" b="b"/>
              <a:pathLst>
                <a:path w="2" h="4">
                  <a:moveTo>
                    <a:pt x="0" y="1"/>
                  </a:moveTo>
                  <a:cubicBezTo>
                    <a:pt x="0" y="2"/>
                    <a:pt x="0" y="3"/>
                    <a:pt x="1" y="4"/>
                  </a:cubicBezTo>
                  <a:cubicBezTo>
                    <a:pt x="2" y="2"/>
                    <a:pt x="2" y="1"/>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49" name="Freeform 2939">
              <a:extLst>
                <a:ext uri="{FF2B5EF4-FFF2-40B4-BE49-F238E27FC236}">
                  <a16:creationId xmlns:a16="http://schemas.microsoft.com/office/drawing/2014/main" id="{327D4C09-0B37-7823-F55C-583124438C52}"/>
                </a:ext>
              </a:extLst>
            </p:cNvPr>
            <p:cNvSpPr>
              <a:spLocks/>
            </p:cNvSpPr>
            <p:nvPr/>
          </p:nvSpPr>
          <p:spPr bwMode="auto">
            <a:xfrm>
              <a:off x="3703" y="2349"/>
              <a:ext cx="27" cy="15"/>
            </a:xfrm>
            <a:custGeom>
              <a:avLst/>
              <a:gdLst>
                <a:gd name="T0" fmla="*/ 44 w 13"/>
                <a:gd name="T1" fmla="*/ 0 h 7"/>
                <a:gd name="T2" fmla="*/ 73 w 13"/>
                <a:gd name="T3" fmla="*/ 9 h 7"/>
                <a:gd name="T4" fmla="*/ 0 60000 65536"/>
                <a:gd name="T5" fmla="*/ 0 60000 65536"/>
              </a:gdLst>
              <a:ahLst/>
              <a:cxnLst>
                <a:cxn ang="T4">
                  <a:pos x="T0" y="T1"/>
                </a:cxn>
                <a:cxn ang="T5">
                  <a:pos x="T2" y="T3"/>
                </a:cxn>
              </a:cxnLst>
              <a:rect l="0" t="0" r="r" b="b"/>
              <a:pathLst>
                <a:path w="13" h="7">
                  <a:moveTo>
                    <a:pt x="5" y="0"/>
                  </a:moveTo>
                  <a:cubicBezTo>
                    <a:pt x="0" y="7"/>
                    <a:pt x="13" y="5"/>
                    <a:pt x="8"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0" name="Freeform 2940">
              <a:extLst>
                <a:ext uri="{FF2B5EF4-FFF2-40B4-BE49-F238E27FC236}">
                  <a16:creationId xmlns:a16="http://schemas.microsoft.com/office/drawing/2014/main" id="{C8095C2A-1377-EB5D-C2FD-724F2C4FC8F2}"/>
                </a:ext>
              </a:extLst>
            </p:cNvPr>
            <p:cNvSpPr>
              <a:spLocks/>
            </p:cNvSpPr>
            <p:nvPr/>
          </p:nvSpPr>
          <p:spPr bwMode="auto">
            <a:xfrm>
              <a:off x="3689" y="2349"/>
              <a:ext cx="8" cy="11"/>
            </a:xfrm>
            <a:custGeom>
              <a:avLst/>
              <a:gdLst>
                <a:gd name="T0" fmla="*/ 0 w 4"/>
                <a:gd name="T1" fmla="*/ 9 h 5"/>
                <a:gd name="T2" fmla="*/ 16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3"/>
                    <a:pt x="1" y="4"/>
                    <a:pt x="2" y="5"/>
                  </a:cubicBezTo>
                  <a:cubicBezTo>
                    <a:pt x="4" y="3"/>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1" name="Freeform 2941">
              <a:extLst>
                <a:ext uri="{FF2B5EF4-FFF2-40B4-BE49-F238E27FC236}">
                  <a16:creationId xmlns:a16="http://schemas.microsoft.com/office/drawing/2014/main" id="{808592A0-6E42-8947-EF70-89DFBFD6B82B}"/>
                </a:ext>
              </a:extLst>
            </p:cNvPr>
            <p:cNvSpPr>
              <a:spLocks/>
            </p:cNvSpPr>
            <p:nvPr/>
          </p:nvSpPr>
          <p:spPr bwMode="auto">
            <a:xfrm>
              <a:off x="3699" y="2382"/>
              <a:ext cx="8" cy="6"/>
            </a:xfrm>
            <a:custGeom>
              <a:avLst/>
              <a:gdLst>
                <a:gd name="T0" fmla="*/ 8 w 4"/>
                <a:gd name="T1" fmla="*/ 0 h 3"/>
                <a:gd name="T2" fmla="*/ 0 w 4"/>
                <a:gd name="T3" fmla="*/ 16 h 3"/>
                <a:gd name="T4" fmla="*/ 32 w 4"/>
                <a:gd name="T5" fmla="*/ 8 h 3"/>
                <a:gd name="T6" fmla="*/ 0 60000 65536"/>
                <a:gd name="T7" fmla="*/ 0 60000 65536"/>
                <a:gd name="T8" fmla="*/ 0 60000 65536"/>
              </a:gdLst>
              <a:ahLst/>
              <a:cxnLst>
                <a:cxn ang="T6">
                  <a:pos x="T0" y="T1"/>
                </a:cxn>
                <a:cxn ang="T7">
                  <a:pos x="T2" y="T3"/>
                </a:cxn>
                <a:cxn ang="T8">
                  <a:pos x="T4" y="T5"/>
                </a:cxn>
              </a:cxnLst>
              <a:rect l="0" t="0" r="r" b="b"/>
              <a:pathLst>
                <a:path w="4" h="3">
                  <a:moveTo>
                    <a:pt x="1" y="0"/>
                  </a:moveTo>
                  <a:cubicBezTo>
                    <a:pt x="1" y="0"/>
                    <a:pt x="0" y="1"/>
                    <a:pt x="0" y="2"/>
                  </a:cubicBezTo>
                  <a:cubicBezTo>
                    <a:pt x="2" y="3"/>
                    <a:pt x="3" y="3"/>
                    <a:pt x="4"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2" name="Freeform 2942">
              <a:extLst>
                <a:ext uri="{FF2B5EF4-FFF2-40B4-BE49-F238E27FC236}">
                  <a16:creationId xmlns:a16="http://schemas.microsoft.com/office/drawing/2014/main" id="{B5535AA9-CF4A-DDB1-3B14-B57974F0C65F}"/>
                </a:ext>
              </a:extLst>
            </p:cNvPr>
            <p:cNvSpPr>
              <a:spLocks/>
            </p:cNvSpPr>
            <p:nvPr/>
          </p:nvSpPr>
          <p:spPr bwMode="auto">
            <a:xfrm>
              <a:off x="3724" y="2386"/>
              <a:ext cx="6" cy="9"/>
            </a:xfrm>
            <a:custGeom>
              <a:avLst/>
              <a:gdLst>
                <a:gd name="T0" fmla="*/ 8 w 3"/>
                <a:gd name="T1" fmla="*/ 0 h 4"/>
                <a:gd name="T2" fmla="*/ 8 w 3"/>
                <a:gd name="T3" fmla="*/ 45 h 4"/>
                <a:gd name="T4" fmla="*/ 24 w 3"/>
                <a:gd name="T5" fmla="*/ 11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2"/>
                    <a:pt x="0" y="3"/>
                    <a:pt x="1" y="4"/>
                  </a:cubicBezTo>
                  <a:cubicBezTo>
                    <a:pt x="3" y="4"/>
                    <a:pt x="3" y="3"/>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3" name="Freeform 2943">
              <a:extLst>
                <a:ext uri="{FF2B5EF4-FFF2-40B4-BE49-F238E27FC236}">
                  <a16:creationId xmlns:a16="http://schemas.microsoft.com/office/drawing/2014/main" id="{FFCAE616-2F97-5F7C-ED47-3AD6C8B734DC}"/>
                </a:ext>
              </a:extLst>
            </p:cNvPr>
            <p:cNvSpPr>
              <a:spLocks/>
            </p:cNvSpPr>
            <p:nvPr/>
          </p:nvSpPr>
          <p:spPr bwMode="auto">
            <a:xfrm>
              <a:off x="3746" y="2388"/>
              <a:ext cx="6" cy="9"/>
            </a:xfrm>
            <a:custGeom>
              <a:avLst/>
              <a:gdLst>
                <a:gd name="T0" fmla="*/ 0 w 3"/>
                <a:gd name="T1" fmla="*/ 0 h 4"/>
                <a:gd name="T2" fmla="*/ 8 w 3"/>
                <a:gd name="T3" fmla="*/ 45 h 4"/>
                <a:gd name="T4" fmla="*/ 24 w 3"/>
                <a:gd name="T5" fmla="*/ 11 h 4"/>
                <a:gd name="T6" fmla="*/ 8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0"/>
                  </a:moveTo>
                  <a:cubicBezTo>
                    <a:pt x="0" y="2"/>
                    <a:pt x="0" y="3"/>
                    <a:pt x="1" y="4"/>
                  </a:cubicBezTo>
                  <a:cubicBezTo>
                    <a:pt x="3" y="3"/>
                    <a:pt x="3" y="2"/>
                    <a:pt x="3" y="1"/>
                  </a:cubicBezTo>
                  <a:cubicBezTo>
                    <a:pt x="2" y="0"/>
                    <a:pt x="2"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4" name="Freeform 2944">
              <a:extLst>
                <a:ext uri="{FF2B5EF4-FFF2-40B4-BE49-F238E27FC236}">
                  <a16:creationId xmlns:a16="http://schemas.microsoft.com/office/drawing/2014/main" id="{8FFF4363-0F37-8E34-3EF1-7E81311D01F6}"/>
                </a:ext>
              </a:extLst>
            </p:cNvPr>
            <p:cNvSpPr>
              <a:spLocks/>
            </p:cNvSpPr>
            <p:nvPr/>
          </p:nvSpPr>
          <p:spPr bwMode="auto">
            <a:xfrm>
              <a:off x="3750" y="2430"/>
              <a:ext cx="7" cy="9"/>
            </a:xfrm>
            <a:custGeom>
              <a:avLst/>
              <a:gdLst>
                <a:gd name="T0" fmla="*/ 28 w 3"/>
                <a:gd name="T1" fmla="*/ 0 h 4"/>
                <a:gd name="T2" fmla="*/ 28 w 3"/>
                <a:gd name="T3" fmla="*/ 45 h 4"/>
                <a:gd name="T4" fmla="*/ 37 w 3"/>
                <a:gd name="T5" fmla="*/ 25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1" y="2"/>
                    <a:pt x="0" y="2"/>
                    <a:pt x="2" y="4"/>
                  </a:cubicBezTo>
                  <a:cubicBezTo>
                    <a:pt x="3" y="3"/>
                    <a:pt x="3" y="2"/>
                    <a:pt x="3"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5" name="Freeform 2945">
              <a:extLst>
                <a:ext uri="{FF2B5EF4-FFF2-40B4-BE49-F238E27FC236}">
                  <a16:creationId xmlns:a16="http://schemas.microsoft.com/office/drawing/2014/main" id="{C66DB618-B49A-F6D3-D461-9E73AF4D838D}"/>
                </a:ext>
              </a:extLst>
            </p:cNvPr>
            <p:cNvSpPr>
              <a:spLocks/>
            </p:cNvSpPr>
            <p:nvPr/>
          </p:nvSpPr>
          <p:spPr bwMode="auto">
            <a:xfrm>
              <a:off x="3734" y="2454"/>
              <a:ext cx="8" cy="11"/>
            </a:xfrm>
            <a:custGeom>
              <a:avLst/>
              <a:gdLst>
                <a:gd name="T0" fmla="*/ 8 w 4"/>
                <a:gd name="T1" fmla="*/ 0 h 5"/>
                <a:gd name="T2" fmla="*/ 8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1"/>
                    <a:pt x="0" y="3"/>
                    <a:pt x="1" y="5"/>
                  </a:cubicBezTo>
                  <a:cubicBezTo>
                    <a:pt x="3" y="4"/>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6" name="Freeform 2946">
              <a:extLst>
                <a:ext uri="{FF2B5EF4-FFF2-40B4-BE49-F238E27FC236}">
                  <a16:creationId xmlns:a16="http://schemas.microsoft.com/office/drawing/2014/main" id="{FCFC350B-97F9-0495-EB58-B766944D296C}"/>
                </a:ext>
              </a:extLst>
            </p:cNvPr>
            <p:cNvSpPr>
              <a:spLocks/>
            </p:cNvSpPr>
            <p:nvPr/>
          </p:nvSpPr>
          <p:spPr bwMode="auto">
            <a:xfrm>
              <a:off x="3716" y="2452"/>
              <a:ext cx="6" cy="13"/>
            </a:xfrm>
            <a:custGeom>
              <a:avLst/>
              <a:gdLst>
                <a:gd name="T0" fmla="*/ 0 w 3"/>
                <a:gd name="T1" fmla="*/ 33 h 6"/>
                <a:gd name="T2" fmla="*/ 8 w 3"/>
                <a:gd name="T3" fmla="*/ 61 h 6"/>
                <a:gd name="T4" fmla="*/ 16 w 3"/>
                <a:gd name="T5" fmla="*/ 9 h 6"/>
                <a:gd name="T6" fmla="*/ 0 w 3"/>
                <a:gd name="T7" fmla="*/ 9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6">
                  <a:moveTo>
                    <a:pt x="0" y="3"/>
                  </a:moveTo>
                  <a:cubicBezTo>
                    <a:pt x="0" y="5"/>
                    <a:pt x="0" y="5"/>
                    <a:pt x="1" y="6"/>
                  </a:cubicBezTo>
                  <a:cubicBezTo>
                    <a:pt x="3" y="4"/>
                    <a:pt x="3" y="2"/>
                    <a:pt x="2" y="1"/>
                  </a:cubicBezTo>
                  <a:cubicBezTo>
                    <a:pt x="1" y="0"/>
                    <a:pt x="1" y="1"/>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7" name="Freeform 2947">
              <a:extLst>
                <a:ext uri="{FF2B5EF4-FFF2-40B4-BE49-F238E27FC236}">
                  <a16:creationId xmlns:a16="http://schemas.microsoft.com/office/drawing/2014/main" id="{37EDB48C-C3AE-1937-3A01-29864BA20148}"/>
                </a:ext>
              </a:extLst>
            </p:cNvPr>
            <p:cNvSpPr>
              <a:spLocks/>
            </p:cNvSpPr>
            <p:nvPr/>
          </p:nvSpPr>
          <p:spPr bwMode="auto">
            <a:xfrm>
              <a:off x="3705" y="2419"/>
              <a:ext cx="11" cy="11"/>
            </a:xfrm>
            <a:custGeom>
              <a:avLst/>
              <a:gdLst>
                <a:gd name="T0" fmla="*/ 20 w 5"/>
                <a:gd name="T1" fmla="*/ 0 h 5"/>
                <a:gd name="T2" fmla="*/ 33 w 5"/>
                <a:gd name="T3" fmla="*/ 53 h 5"/>
                <a:gd name="T4" fmla="*/ 33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2"/>
                    <a:pt x="1" y="4"/>
                    <a:pt x="3" y="5"/>
                  </a:cubicBezTo>
                  <a:cubicBezTo>
                    <a:pt x="5" y="4"/>
                    <a:pt x="5"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8" name="Freeform 2948">
              <a:extLst>
                <a:ext uri="{FF2B5EF4-FFF2-40B4-BE49-F238E27FC236}">
                  <a16:creationId xmlns:a16="http://schemas.microsoft.com/office/drawing/2014/main" id="{60DDCCB4-183F-84F0-DF46-9B808AFE0F3C}"/>
                </a:ext>
              </a:extLst>
            </p:cNvPr>
            <p:cNvSpPr>
              <a:spLocks/>
            </p:cNvSpPr>
            <p:nvPr/>
          </p:nvSpPr>
          <p:spPr bwMode="auto">
            <a:xfrm>
              <a:off x="3736" y="2493"/>
              <a:ext cx="14" cy="18"/>
            </a:xfrm>
            <a:custGeom>
              <a:avLst/>
              <a:gdLst>
                <a:gd name="T0" fmla="*/ 40 w 7"/>
                <a:gd name="T1" fmla="*/ 0 h 8"/>
                <a:gd name="T2" fmla="*/ 56 w 7"/>
                <a:gd name="T3" fmla="*/ 36 h 8"/>
                <a:gd name="T4" fmla="*/ 40 w 7"/>
                <a:gd name="T5" fmla="*/ 11 h 8"/>
                <a:gd name="T6" fmla="*/ 0 60000 65536"/>
                <a:gd name="T7" fmla="*/ 0 60000 65536"/>
                <a:gd name="T8" fmla="*/ 0 60000 65536"/>
              </a:gdLst>
              <a:ahLst/>
              <a:cxnLst>
                <a:cxn ang="T6">
                  <a:pos x="T0" y="T1"/>
                </a:cxn>
                <a:cxn ang="T7">
                  <a:pos x="T2" y="T3"/>
                </a:cxn>
                <a:cxn ang="T8">
                  <a:pos x="T4" y="T5"/>
                </a:cxn>
              </a:cxnLst>
              <a:rect l="0" t="0" r="r" b="b"/>
              <a:pathLst>
                <a:path w="7" h="8">
                  <a:moveTo>
                    <a:pt x="5" y="0"/>
                  </a:moveTo>
                  <a:cubicBezTo>
                    <a:pt x="0" y="1"/>
                    <a:pt x="4" y="8"/>
                    <a:pt x="7" y="3"/>
                  </a:cubicBezTo>
                  <a:cubicBezTo>
                    <a:pt x="6" y="2"/>
                    <a:pt x="6" y="2"/>
                    <a:pt x="5"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59" name="Freeform 2949">
              <a:extLst>
                <a:ext uri="{FF2B5EF4-FFF2-40B4-BE49-F238E27FC236}">
                  <a16:creationId xmlns:a16="http://schemas.microsoft.com/office/drawing/2014/main" id="{C48D1E27-E991-00AE-6D77-B079D85B1748}"/>
                </a:ext>
              </a:extLst>
            </p:cNvPr>
            <p:cNvSpPr>
              <a:spLocks/>
            </p:cNvSpPr>
            <p:nvPr/>
          </p:nvSpPr>
          <p:spPr bwMode="auto">
            <a:xfrm>
              <a:off x="3763" y="2471"/>
              <a:ext cx="4" cy="5"/>
            </a:xfrm>
            <a:custGeom>
              <a:avLst/>
              <a:gdLst>
                <a:gd name="T0" fmla="*/ 8 w 2"/>
                <a:gd name="T1" fmla="*/ 0 h 2"/>
                <a:gd name="T2" fmla="*/ 0 w 2"/>
                <a:gd name="T3" fmla="*/ 0 h 2"/>
                <a:gd name="T4" fmla="*/ 8 w 2"/>
                <a:gd name="T5" fmla="*/ 33 h 2"/>
                <a:gd name="T6" fmla="*/ 0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1" y="0"/>
                  </a:moveTo>
                  <a:cubicBezTo>
                    <a:pt x="1" y="0"/>
                    <a:pt x="1" y="0"/>
                    <a:pt x="0" y="0"/>
                  </a:cubicBezTo>
                  <a:cubicBezTo>
                    <a:pt x="1" y="1"/>
                    <a:pt x="0" y="2"/>
                    <a:pt x="1" y="2"/>
                  </a:cubicBezTo>
                  <a:cubicBezTo>
                    <a:pt x="2" y="0"/>
                    <a:pt x="1"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0" name="Freeform 2950">
              <a:extLst>
                <a:ext uri="{FF2B5EF4-FFF2-40B4-BE49-F238E27FC236}">
                  <a16:creationId xmlns:a16="http://schemas.microsoft.com/office/drawing/2014/main" id="{F6229506-DF74-C384-A848-D54A3B24FDE6}"/>
                </a:ext>
              </a:extLst>
            </p:cNvPr>
            <p:cNvSpPr>
              <a:spLocks/>
            </p:cNvSpPr>
            <p:nvPr/>
          </p:nvSpPr>
          <p:spPr bwMode="auto">
            <a:xfrm>
              <a:off x="3765" y="2511"/>
              <a:ext cx="24" cy="15"/>
            </a:xfrm>
            <a:custGeom>
              <a:avLst/>
              <a:gdLst>
                <a:gd name="T0" fmla="*/ 48 w 12"/>
                <a:gd name="T1" fmla="*/ 0 h 7"/>
                <a:gd name="T2" fmla="*/ 40 w 12"/>
                <a:gd name="T3" fmla="*/ 0 h 7"/>
                <a:gd name="T4" fmla="*/ 48 w 12"/>
                <a:gd name="T5" fmla="*/ 9 h 7"/>
                <a:gd name="T6" fmla="*/ 0 60000 65536"/>
                <a:gd name="T7" fmla="*/ 0 60000 65536"/>
                <a:gd name="T8" fmla="*/ 0 60000 65536"/>
              </a:gdLst>
              <a:ahLst/>
              <a:cxnLst>
                <a:cxn ang="T6">
                  <a:pos x="T0" y="T1"/>
                </a:cxn>
                <a:cxn ang="T7">
                  <a:pos x="T2" y="T3"/>
                </a:cxn>
                <a:cxn ang="T8">
                  <a:pos x="T4" y="T5"/>
                </a:cxn>
              </a:cxnLst>
              <a:rect l="0" t="0" r="r" b="b"/>
              <a:pathLst>
                <a:path w="12" h="7">
                  <a:moveTo>
                    <a:pt x="6" y="0"/>
                  </a:moveTo>
                  <a:cubicBezTo>
                    <a:pt x="6" y="0"/>
                    <a:pt x="6" y="0"/>
                    <a:pt x="5" y="0"/>
                  </a:cubicBezTo>
                  <a:cubicBezTo>
                    <a:pt x="0" y="7"/>
                    <a:pt x="12" y="4"/>
                    <a:pt x="6"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1" name="Freeform 2951">
              <a:extLst>
                <a:ext uri="{FF2B5EF4-FFF2-40B4-BE49-F238E27FC236}">
                  <a16:creationId xmlns:a16="http://schemas.microsoft.com/office/drawing/2014/main" id="{22F08AD0-EE98-2AA7-5AFE-F833FA97BA99}"/>
                </a:ext>
              </a:extLst>
            </p:cNvPr>
            <p:cNvSpPr>
              <a:spLocks/>
            </p:cNvSpPr>
            <p:nvPr/>
          </p:nvSpPr>
          <p:spPr bwMode="auto">
            <a:xfrm>
              <a:off x="3720" y="2500"/>
              <a:ext cx="8" cy="11"/>
            </a:xfrm>
            <a:custGeom>
              <a:avLst/>
              <a:gdLst>
                <a:gd name="T0" fmla="*/ 16 w 4"/>
                <a:gd name="T1" fmla="*/ 0 h 5"/>
                <a:gd name="T2" fmla="*/ 0 w 4"/>
                <a:gd name="T3" fmla="*/ 44 h 5"/>
                <a:gd name="T4" fmla="*/ 32 w 4"/>
                <a:gd name="T5" fmla="*/ 33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1" y="1"/>
                    <a:pt x="0" y="2"/>
                    <a:pt x="0" y="4"/>
                  </a:cubicBezTo>
                  <a:cubicBezTo>
                    <a:pt x="2" y="5"/>
                    <a:pt x="3" y="5"/>
                    <a:pt x="4"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2" name="Freeform 2952">
              <a:extLst>
                <a:ext uri="{FF2B5EF4-FFF2-40B4-BE49-F238E27FC236}">
                  <a16:creationId xmlns:a16="http://schemas.microsoft.com/office/drawing/2014/main" id="{841800F3-A863-CEAC-CACA-1D0F6E9FAC05}"/>
                </a:ext>
              </a:extLst>
            </p:cNvPr>
            <p:cNvSpPr>
              <a:spLocks/>
            </p:cNvSpPr>
            <p:nvPr/>
          </p:nvSpPr>
          <p:spPr bwMode="auto">
            <a:xfrm>
              <a:off x="3734" y="2552"/>
              <a:ext cx="6" cy="9"/>
            </a:xfrm>
            <a:custGeom>
              <a:avLst/>
              <a:gdLst>
                <a:gd name="T0" fmla="*/ 8 w 3"/>
                <a:gd name="T1" fmla="*/ 11 h 4"/>
                <a:gd name="T2" fmla="*/ 16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2"/>
                    <a:pt x="0" y="3"/>
                    <a:pt x="2" y="4"/>
                  </a:cubicBezTo>
                  <a:cubicBezTo>
                    <a:pt x="3" y="3"/>
                    <a:pt x="3"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3" name="Freeform 2953">
              <a:extLst>
                <a:ext uri="{FF2B5EF4-FFF2-40B4-BE49-F238E27FC236}">
                  <a16:creationId xmlns:a16="http://schemas.microsoft.com/office/drawing/2014/main" id="{D3B56B0E-B099-6B0C-5459-5A19D10794F4}"/>
                </a:ext>
              </a:extLst>
            </p:cNvPr>
            <p:cNvSpPr>
              <a:spLocks/>
            </p:cNvSpPr>
            <p:nvPr/>
          </p:nvSpPr>
          <p:spPr bwMode="auto">
            <a:xfrm>
              <a:off x="3752" y="2539"/>
              <a:ext cx="9" cy="9"/>
            </a:xfrm>
            <a:custGeom>
              <a:avLst/>
              <a:gdLst>
                <a:gd name="T0" fmla="*/ 11 w 4"/>
                <a:gd name="T1" fmla="*/ 11 h 4"/>
                <a:gd name="T2" fmla="*/ 11 w 4"/>
                <a:gd name="T3" fmla="*/ 45 h 4"/>
                <a:gd name="T4" fmla="*/ 1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1" y="2"/>
                    <a:pt x="0" y="3"/>
                    <a:pt x="1" y="4"/>
                  </a:cubicBezTo>
                  <a:cubicBezTo>
                    <a:pt x="4" y="3"/>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4" name="Freeform 2954">
              <a:extLst>
                <a:ext uri="{FF2B5EF4-FFF2-40B4-BE49-F238E27FC236}">
                  <a16:creationId xmlns:a16="http://schemas.microsoft.com/office/drawing/2014/main" id="{B82E1A32-4496-F177-7298-AAC99CB74B91}"/>
                </a:ext>
              </a:extLst>
            </p:cNvPr>
            <p:cNvSpPr>
              <a:spLocks/>
            </p:cNvSpPr>
            <p:nvPr/>
          </p:nvSpPr>
          <p:spPr bwMode="auto">
            <a:xfrm>
              <a:off x="3777" y="2552"/>
              <a:ext cx="6" cy="9"/>
            </a:xfrm>
            <a:custGeom>
              <a:avLst/>
              <a:gdLst>
                <a:gd name="T0" fmla="*/ 8 w 3"/>
                <a:gd name="T1" fmla="*/ 0 h 4"/>
                <a:gd name="T2" fmla="*/ 16 w 3"/>
                <a:gd name="T3" fmla="*/ 45 h 4"/>
                <a:gd name="T4" fmla="*/ 24 w 3"/>
                <a:gd name="T5" fmla="*/ 25 h 4"/>
                <a:gd name="T6" fmla="*/ 8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0"/>
                  </a:moveTo>
                  <a:cubicBezTo>
                    <a:pt x="0" y="2"/>
                    <a:pt x="0" y="3"/>
                    <a:pt x="2" y="4"/>
                  </a:cubicBezTo>
                  <a:cubicBezTo>
                    <a:pt x="2" y="3"/>
                    <a:pt x="3" y="3"/>
                    <a:pt x="3" y="2"/>
                  </a:cubicBezTo>
                  <a:cubicBezTo>
                    <a:pt x="3" y="1"/>
                    <a:pt x="2" y="2"/>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5" name="Freeform 2955">
              <a:extLst>
                <a:ext uri="{FF2B5EF4-FFF2-40B4-BE49-F238E27FC236}">
                  <a16:creationId xmlns:a16="http://schemas.microsoft.com/office/drawing/2014/main" id="{3AB097DA-8826-BD04-C797-993F1975B90A}"/>
                </a:ext>
              </a:extLst>
            </p:cNvPr>
            <p:cNvSpPr>
              <a:spLocks/>
            </p:cNvSpPr>
            <p:nvPr/>
          </p:nvSpPr>
          <p:spPr bwMode="auto">
            <a:xfrm>
              <a:off x="3763" y="2589"/>
              <a:ext cx="8" cy="11"/>
            </a:xfrm>
            <a:custGeom>
              <a:avLst/>
              <a:gdLst>
                <a:gd name="T0" fmla="*/ 16 w 4"/>
                <a:gd name="T1" fmla="*/ 0 h 5"/>
                <a:gd name="T2" fmla="*/ 8 w 4"/>
                <a:gd name="T3" fmla="*/ 53 h 5"/>
                <a:gd name="T4" fmla="*/ 32 w 4"/>
                <a:gd name="T5" fmla="*/ 20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3"/>
                    <a:pt x="1" y="5"/>
                  </a:cubicBezTo>
                  <a:cubicBezTo>
                    <a:pt x="3" y="5"/>
                    <a:pt x="3" y="4"/>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6" name="Freeform 2956">
              <a:extLst>
                <a:ext uri="{FF2B5EF4-FFF2-40B4-BE49-F238E27FC236}">
                  <a16:creationId xmlns:a16="http://schemas.microsoft.com/office/drawing/2014/main" id="{B0EECF2D-33BD-2B69-8857-BD1640020710}"/>
                </a:ext>
              </a:extLst>
            </p:cNvPr>
            <p:cNvSpPr>
              <a:spLocks/>
            </p:cNvSpPr>
            <p:nvPr/>
          </p:nvSpPr>
          <p:spPr bwMode="auto">
            <a:xfrm>
              <a:off x="3771" y="2622"/>
              <a:ext cx="10" cy="13"/>
            </a:xfrm>
            <a:custGeom>
              <a:avLst/>
              <a:gdLst>
                <a:gd name="T0" fmla="*/ 24 w 5"/>
                <a:gd name="T1" fmla="*/ 9 h 6"/>
                <a:gd name="T2" fmla="*/ 16 w 5"/>
                <a:gd name="T3" fmla="*/ 61 h 6"/>
                <a:gd name="T4" fmla="*/ 24 w 5"/>
                <a:gd name="T5" fmla="*/ 20 h 6"/>
                <a:gd name="T6" fmla="*/ 0 60000 65536"/>
                <a:gd name="T7" fmla="*/ 0 60000 65536"/>
                <a:gd name="T8" fmla="*/ 0 60000 65536"/>
              </a:gdLst>
              <a:ahLst/>
              <a:cxnLst>
                <a:cxn ang="T6">
                  <a:pos x="T0" y="T1"/>
                </a:cxn>
                <a:cxn ang="T7">
                  <a:pos x="T2" y="T3"/>
                </a:cxn>
                <a:cxn ang="T8">
                  <a:pos x="T4" y="T5"/>
                </a:cxn>
              </a:cxnLst>
              <a:rect l="0" t="0" r="r" b="b"/>
              <a:pathLst>
                <a:path w="5" h="6">
                  <a:moveTo>
                    <a:pt x="3" y="1"/>
                  </a:moveTo>
                  <a:cubicBezTo>
                    <a:pt x="0" y="0"/>
                    <a:pt x="0" y="5"/>
                    <a:pt x="2" y="6"/>
                  </a:cubicBezTo>
                  <a:cubicBezTo>
                    <a:pt x="5" y="6"/>
                    <a:pt x="5" y="3"/>
                    <a:pt x="3"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7" name="Freeform 2957">
              <a:extLst>
                <a:ext uri="{FF2B5EF4-FFF2-40B4-BE49-F238E27FC236}">
                  <a16:creationId xmlns:a16="http://schemas.microsoft.com/office/drawing/2014/main" id="{52C327EC-6351-6B9A-1227-06F33E886A5C}"/>
                </a:ext>
              </a:extLst>
            </p:cNvPr>
            <p:cNvSpPr>
              <a:spLocks/>
            </p:cNvSpPr>
            <p:nvPr/>
          </p:nvSpPr>
          <p:spPr bwMode="auto">
            <a:xfrm>
              <a:off x="3746" y="2611"/>
              <a:ext cx="9" cy="11"/>
            </a:xfrm>
            <a:custGeom>
              <a:avLst/>
              <a:gdLst>
                <a:gd name="T0" fmla="*/ 25 w 4"/>
                <a:gd name="T1" fmla="*/ 0 h 5"/>
                <a:gd name="T2" fmla="*/ 25 w 4"/>
                <a:gd name="T3" fmla="*/ 53 h 5"/>
                <a:gd name="T4" fmla="*/ 25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4"/>
                    <a:pt x="2" y="5"/>
                  </a:cubicBezTo>
                  <a:cubicBezTo>
                    <a:pt x="4" y="4"/>
                    <a:pt x="4"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8" name="Freeform 2958">
              <a:extLst>
                <a:ext uri="{FF2B5EF4-FFF2-40B4-BE49-F238E27FC236}">
                  <a16:creationId xmlns:a16="http://schemas.microsoft.com/office/drawing/2014/main" id="{C4532BA0-C865-3AD6-B7A2-14664439D90C}"/>
                </a:ext>
              </a:extLst>
            </p:cNvPr>
            <p:cNvSpPr>
              <a:spLocks/>
            </p:cNvSpPr>
            <p:nvPr/>
          </p:nvSpPr>
          <p:spPr bwMode="auto">
            <a:xfrm>
              <a:off x="3787" y="2600"/>
              <a:ext cx="13" cy="13"/>
            </a:xfrm>
            <a:custGeom>
              <a:avLst/>
              <a:gdLst>
                <a:gd name="T0" fmla="*/ 9 w 6"/>
                <a:gd name="T1" fmla="*/ 9 h 6"/>
                <a:gd name="T2" fmla="*/ 20 w 6"/>
                <a:gd name="T3" fmla="*/ 0 h 6"/>
                <a:gd name="T4" fmla="*/ 0 60000 65536"/>
                <a:gd name="T5" fmla="*/ 0 60000 65536"/>
              </a:gdLst>
              <a:ahLst/>
              <a:cxnLst>
                <a:cxn ang="T4">
                  <a:pos x="T0" y="T1"/>
                </a:cxn>
                <a:cxn ang="T5">
                  <a:pos x="T2" y="T3"/>
                </a:cxn>
              </a:cxnLst>
              <a:rect l="0" t="0" r="r" b="b"/>
              <a:pathLst>
                <a:path w="6" h="6">
                  <a:moveTo>
                    <a:pt x="1" y="1"/>
                  </a:moveTo>
                  <a:cubicBezTo>
                    <a:pt x="0" y="6"/>
                    <a:pt x="6" y="3"/>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69" name="Freeform 2959">
              <a:extLst>
                <a:ext uri="{FF2B5EF4-FFF2-40B4-BE49-F238E27FC236}">
                  <a16:creationId xmlns:a16="http://schemas.microsoft.com/office/drawing/2014/main" id="{E5ED1170-69E9-9F0F-C320-34163D9F8527}"/>
                </a:ext>
              </a:extLst>
            </p:cNvPr>
            <p:cNvSpPr>
              <a:spLocks/>
            </p:cNvSpPr>
            <p:nvPr/>
          </p:nvSpPr>
          <p:spPr bwMode="auto">
            <a:xfrm>
              <a:off x="3798" y="2638"/>
              <a:ext cx="4" cy="4"/>
            </a:xfrm>
            <a:custGeom>
              <a:avLst/>
              <a:gdLst>
                <a:gd name="T0" fmla="*/ 0 w 2"/>
                <a:gd name="T1" fmla="*/ 0 h 2"/>
                <a:gd name="T2" fmla="*/ 8 w 2"/>
                <a:gd name="T3" fmla="*/ 16 h 2"/>
                <a:gd name="T4" fmla="*/ 16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0" y="0"/>
                  </a:moveTo>
                  <a:cubicBezTo>
                    <a:pt x="0" y="1"/>
                    <a:pt x="0" y="1"/>
                    <a:pt x="1" y="2"/>
                  </a:cubicBezTo>
                  <a:cubicBezTo>
                    <a:pt x="2" y="1"/>
                    <a:pt x="2" y="0"/>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0" name="Freeform 2960">
              <a:extLst>
                <a:ext uri="{FF2B5EF4-FFF2-40B4-BE49-F238E27FC236}">
                  <a16:creationId xmlns:a16="http://schemas.microsoft.com/office/drawing/2014/main" id="{35062ADF-C32B-7C9C-B4D0-EC99AF33D0EF}"/>
                </a:ext>
              </a:extLst>
            </p:cNvPr>
            <p:cNvSpPr>
              <a:spLocks/>
            </p:cNvSpPr>
            <p:nvPr/>
          </p:nvSpPr>
          <p:spPr bwMode="auto">
            <a:xfrm>
              <a:off x="3781" y="2673"/>
              <a:ext cx="10" cy="10"/>
            </a:xfrm>
            <a:custGeom>
              <a:avLst/>
              <a:gdLst>
                <a:gd name="T0" fmla="*/ 8 w 5"/>
                <a:gd name="T1" fmla="*/ 8 h 5"/>
                <a:gd name="T2" fmla="*/ 16 w 5"/>
                <a:gd name="T3" fmla="*/ 40 h 5"/>
                <a:gd name="T4" fmla="*/ 32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1"/>
                  </a:moveTo>
                  <a:cubicBezTo>
                    <a:pt x="1" y="2"/>
                    <a:pt x="0" y="4"/>
                    <a:pt x="2" y="5"/>
                  </a:cubicBezTo>
                  <a:cubicBezTo>
                    <a:pt x="4" y="4"/>
                    <a:pt x="5" y="2"/>
                    <a:pt x="4"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1" name="Freeform 2961">
              <a:extLst>
                <a:ext uri="{FF2B5EF4-FFF2-40B4-BE49-F238E27FC236}">
                  <a16:creationId xmlns:a16="http://schemas.microsoft.com/office/drawing/2014/main" id="{1D446F29-AA57-FCA8-EDEE-A3CF8BF013E7}"/>
                </a:ext>
              </a:extLst>
            </p:cNvPr>
            <p:cNvSpPr>
              <a:spLocks/>
            </p:cNvSpPr>
            <p:nvPr/>
          </p:nvSpPr>
          <p:spPr bwMode="auto">
            <a:xfrm>
              <a:off x="3812" y="2688"/>
              <a:ext cx="6" cy="9"/>
            </a:xfrm>
            <a:custGeom>
              <a:avLst/>
              <a:gdLst>
                <a:gd name="T0" fmla="*/ 8 w 3"/>
                <a:gd name="T1" fmla="*/ 11 h 4"/>
                <a:gd name="T2" fmla="*/ 8 w 3"/>
                <a:gd name="T3" fmla="*/ 45 h 4"/>
                <a:gd name="T4" fmla="*/ 0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2"/>
                    <a:pt x="0" y="3"/>
                    <a:pt x="1" y="4"/>
                  </a:cubicBezTo>
                  <a:cubicBezTo>
                    <a:pt x="3" y="2"/>
                    <a:pt x="3"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2" name="Freeform 2962">
              <a:extLst>
                <a:ext uri="{FF2B5EF4-FFF2-40B4-BE49-F238E27FC236}">
                  <a16:creationId xmlns:a16="http://schemas.microsoft.com/office/drawing/2014/main" id="{29D89C17-C49C-F513-C33F-37B7C510CA41}"/>
                </a:ext>
              </a:extLst>
            </p:cNvPr>
            <p:cNvSpPr>
              <a:spLocks/>
            </p:cNvSpPr>
            <p:nvPr/>
          </p:nvSpPr>
          <p:spPr bwMode="auto">
            <a:xfrm>
              <a:off x="3757" y="2666"/>
              <a:ext cx="8" cy="11"/>
            </a:xfrm>
            <a:custGeom>
              <a:avLst/>
              <a:gdLst>
                <a:gd name="T0" fmla="*/ 16 w 4"/>
                <a:gd name="T1" fmla="*/ 0 h 5"/>
                <a:gd name="T2" fmla="*/ 8 w 4"/>
                <a:gd name="T3" fmla="*/ 53 h 5"/>
                <a:gd name="T4" fmla="*/ 32 w 4"/>
                <a:gd name="T5" fmla="*/ 20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3"/>
                    <a:pt x="1" y="5"/>
                  </a:cubicBezTo>
                  <a:cubicBezTo>
                    <a:pt x="2" y="4"/>
                    <a:pt x="3" y="3"/>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3" name="Freeform 2963">
              <a:extLst>
                <a:ext uri="{FF2B5EF4-FFF2-40B4-BE49-F238E27FC236}">
                  <a16:creationId xmlns:a16="http://schemas.microsoft.com/office/drawing/2014/main" id="{B64C2BB3-93C0-E06D-635A-DC6E44D59CCA}"/>
                </a:ext>
              </a:extLst>
            </p:cNvPr>
            <p:cNvSpPr>
              <a:spLocks/>
            </p:cNvSpPr>
            <p:nvPr/>
          </p:nvSpPr>
          <p:spPr bwMode="auto">
            <a:xfrm>
              <a:off x="3755" y="2705"/>
              <a:ext cx="18" cy="24"/>
            </a:xfrm>
            <a:custGeom>
              <a:avLst/>
              <a:gdLst>
                <a:gd name="T0" fmla="*/ 48 w 9"/>
                <a:gd name="T1" fmla="*/ 9 h 11"/>
                <a:gd name="T2" fmla="*/ 72 w 9"/>
                <a:gd name="T3" fmla="*/ 33 h 11"/>
                <a:gd name="T4" fmla="*/ 0 60000 65536"/>
                <a:gd name="T5" fmla="*/ 0 60000 65536"/>
              </a:gdLst>
              <a:ahLst/>
              <a:cxnLst>
                <a:cxn ang="T4">
                  <a:pos x="T0" y="T1"/>
                </a:cxn>
                <a:cxn ang="T5">
                  <a:pos x="T2" y="T3"/>
                </a:cxn>
              </a:cxnLst>
              <a:rect l="0" t="0" r="r" b="b"/>
              <a:pathLst>
                <a:path w="9" h="11">
                  <a:moveTo>
                    <a:pt x="6" y="1"/>
                  </a:moveTo>
                  <a:cubicBezTo>
                    <a:pt x="0" y="0"/>
                    <a:pt x="7" y="11"/>
                    <a:pt x="9"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4" name="Freeform 2964">
              <a:extLst>
                <a:ext uri="{FF2B5EF4-FFF2-40B4-BE49-F238E27FC236}">
                  <a16:creationId xmlns:a16="http://schemas.microsoft.com/office/drawing/2014/main" id="{C5AB8CB1-6A46-DBEB-6203-1C66723734BB}"/>
                </a:ext>
              </a:extLst>
            </p:cNvPr>
            <p:cNvSpPr>
              <a:spLocks/>
            </p:cNvSpPr>
            <p:nvPr/>
          </p:nvSpPr>
          <p:spPr bwMode="auto">
            <a:xfrm>
              <a:off x="3791" y="2712"/>
              <a:ext cx="9" cy="9"/>
            </a:xfrm>
            <a:custGeom>
              <a:avLst/>
              <a:gdLst>
                <a:gd name="T0" fmla="*/ 0 w 4"/>
                <a:gd name="T1" fmla="*/ 0 h 4"/>
                <a:gd name="T2" fmla="*/ 11 w 4"/>
                <a:gd name="T3" fmla="*/ 45 h 4"/>
                <a:gd name="T4" fmla="*/ 11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2"/>
                    <a:pt x="1" y="3"/>
                    <a:pt x="1" y="4"/>
                  </a:cubicBezTo>
                  <a:cubicBezTo>
                    <a:pt x="4" y="3"/>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5" name="Freeform 2965">
              <a:extLst>
                <a:ext uri="{FF2B5EF4-FFF2-40B4-BE49-F238E27FC236}">
                  <a16:creationId xmlns:a16="http://schemas.microsoft.com/office/drawing/2014/main" id="{67066279-4793-29CC-609B-BE81AF6F4FE6}"/>
                </a:ext>
              </a:extLst>
            </p:cNvPr>
            <p:cNvSpPr>
              <a:spLocks/>
            </p:cNvSpPr>
            <p:nvPr/>
          </p:nvSpPr>
          <p:spPr bwMode="auto">
            <a:xfrm>
              <a:off x="3818" y="2721"/>
              <a:ext cx="6" cy="11"/>
            </a:xfrm>
            <a:custGeom>
              <a:avLst/>
              <a:gdLst>
                <a:gd name="T0" fmla="*/ 0 w 3"/>
                <a:gd name="T1" fmla="*/ 0 h 5"/>
                <a:gd name="T2" fmla="*/ 16 w 3"/>
                <a:gd name="T3" fmla="*/ 53 h 5"/>
                <a:gd name="T4" fmla="*/ 16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0" y="4"/>
                    <a:pt x="2" y="5"/>
                  </a:cubicBezTo>
                  <a:cubicBezTo>
                    <a:pt x="3" y="3"/>
                    <a:pt x="3"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6" name="Freeform 2966">
              <a:extLst>
                <a:ext uri="{FF2B5EF4-FFF2-40B4-BE49-F238E27FC236}">
                  <a16:creationId xmlns:a16="http://schemas.microsoft.com/office/drawing/2014/main" id="{6641C51A-FF28-FB34-694D-CDBDABEF99EB}"/>
                </a:ext>
              </a:extLst>
            </p:cNvPr>
            <p:cNvSpPr>
              <a:spLocks/>
            </p:cNvSpPr>
            <p:nvPr/>
          </p:nvSpPr>
          <p:spPr bwMode="auto">
            <a:xfrm>
              <a:off x="3806" y="2773"/>
              <a:ext cx="8" cy="9"/>
            </a:xfrm>
            <a:custGeom>
              <a:avLst/>
              <a:gdLst>
                <a:gd name="T0" fmla="*/ 24 w 4"/>
                <a:gd name="T1" fmla="*/ 0 h 4"/>
                <a:gd name="T2" fmla="*/ 24 w 4"/>
                <a:gd name="T3" fmla="*/ 45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3" y="0"/>
                  </a:moveTo>
                  <a:cubicBezTo>
                    <a:pt x="1" y="1"/>
                    <a:pt x="0" y="4"/>
                    <a:pt x="3" y="4"/>
                  </a:cubicBezTo>
                  <a:cubicBezTo>
                    <a:pt x="4" y="2"/>
                    <a:pt x="3"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7" name="Freeform 2967">
              <a:extLst>
                <a:ext uri="{FF2B5EF4-FFF2-40B4-BE49-F238E27FC236}">
                  <a16:creationId xmlns:a16="http://schemas.microsoft.com/office/drawing/2014/main" id="{CC1E6610-E7E7-EBB9-514C-AC992B75A78D}"/>
                </a:ext>
              </a:extLst>
            </p:cNvPr>
            <p:cNvSpPr>
              <a:spLocks/>
            </p:cNvSpPr>
            <p:nvPr/>
          </p:nvSpPr>
          <p:spPr bwMode="auto">
            <a:xfrm>
              <a:off x="3775" y="2753"/>
              <a:ext cx="6" cy="7"/>
            </a:xfrm>
            <a:custGeom>
              <a:avLst/>
              <a:gdLst>
                <a:gd name="T0" fmla="*/ 8 w 3"/>
                <a:gd name="T1" fmla="*/ 0 h 3"/>
                <a:gd name="T2" fmla="*/ 8 w 3"/>
                <a:gd name="T3" fmla="*/ 37 h 3"/>
                <a:gd name="T4" fmla="*/ 16 w 3"/>
                <a:gd name="T5" fmla="*/ 37 h 3"/>
                <a:gd name="T6" fmla="*/ 24 w 3"/>
                <a:gd name="T7" fmla="*/ 12 h 3"/>
                <a:gd name="T8" fmla="*/ 16 w 3"/>
                <a:gd name="T9" fmla="*/ 0 h 3"/>
                <a:gd name="T10" fmla="*/ 8 w 3"/>
                <a:gd name="T11" fmla="*/ 37 h 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3">
                  <a:moveTo>
                    <a:pt x="1" y="0"/>
                  </a:moveTo>
                  <a:cubicBezTo>
                    <a:pt x="1" y="1"/>
                    <a:pt x="0" y="2"/>
                    <a:pt x="1" y="3"/>
                  </a:cubicBezTo>
                  <a:cubicBezTo>
                    <a:pt x="1" y="3"/>
                    <a:pt x="2" y="3"/>
                    <a:pt x="2" y="3"/>
                  </a:cubicBezTo>
                  <a:cubicBezTo>
                    <a:pt x="2" y="2"/>
                    <a:pt x="3" y="1"/>
                    <a:pt x="3" y="1"/>
                  </a:cubicBezTo>
                  <a:cubicBezTo>
                    <a:pt x="3" y="0"/>
                    <a:pt x="2" y="0"/>
                    <a:pt x="2" y="0"/>
                  </a:cubicBezTo>
                  <a:cubicBezTo>
                    <a:pt x="1" y="1"/>
                    <a:pt x="1" y="2"/>
                    <a:pt x="1"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8" name="Freeform 2968">
              <a:extLst>
                <a:ext uri="{FF2B5EF4-FFF2-40B4-BE49-F238E27FC236}">
                  <a16:creationId xmlns:a16="http://schemas.microsoft.com/office/drawing/2014/main" id="{B0A50DEA-5DB5-9669-9DCC-260617B05B84}"/>
                </a:ext>
              </a:extLst>
            </p:cNvPr>
            <p:cNvSpPr>
              <a:spLocks/>
            </p:cNvSpPr>
            <p:nvPr/>
          </p:nvSpPr>
          <p:spPr bwMode="auto">
            <a:xfrm>
              <a:off x="3783" y="2804"/>
              <a:ext cx="10" cy="11"/>
            </a:xfrm>
            <a:custGeom>
              <a:avLst/>
              <a:gdLst>
                <a:gd name="T0" fmla="*/ 24 w 5"/>
                <a:gd name="T1" fmla="*/ 9 h 5"/>
                <a:gd name="T2" fmla="*/ 8 w 5"/>
                <a:gd name="T3" fmla="*/ 9 h 5"/>
                <a:gd name="T4" fmla="*/ 32 w 5"/>
                <a:gd name="T5" fmla="*/ 53 h 5"/>
                <a:gd name="T6" fmla="*/ 24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3" y="1"/>
                  </a:moveTo>
                  <a:cubicBezTo>
                    <a:pt x="2" y="1"/>
                    <a:pt x="1" y="1"/>
                    <a:pt x="1" y="1"/>
                  </a:cubicBezTo>
                  <a:cubicBezTo>
                    <a:pt x="0" y="4"/>
                    <a:pt x="2" y="5"/>
                    <a:pt x="4" y="5"/>
                  </a:cubicBezTo>
                  <a:cubicBezTo>
                    <a:pt x="5" y="3"/>
                    <a:pt x="5" y="1"/>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79" name="Freeform 2969">
              <a:extLst>
                <a:ext uri="{FF2B5EF4-FFF2-40B4-BE49-F238E27FC236}">
                  <a16:creationId xmlns:a16="http://schemas.microsoft.com/office/drawing/2014/main" id="{339B8E8A-D83A-7770-6D1B-7FE82242E5DE}"/>
                </a:ext>
              </a:extLst>
            </p:cNvPr>
            <p:cNvSpPr>
              <a:spLocks/>
            </p:cNvSpPr>
            <p:nvPr/>
          </p:nvSpPr>
          <p:spPr bwMode="auto">
            <a:xfrm>
              <a:off x="3814" y="2810"/>
              <a:ext cx="8" cy="11"/>
            </a:xfrm>
            <a:custGeom>
              <a:avLst/>
              <a:gdLst>
                <a:gd name="T0" fmla="*/ 0 w 4"/>
                <a:gd name="T1" fmla="*/ 9 h 5"/>
                <a:gd name="T2" fmla="*/ 16 w 4"/>
                <a:gd name="T3" fmla="*/ 53 h 5"/>
                <a:gd name="T4" fmla="*/ 0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3"/>
                    <a:pt x="0" y="4"/>
                    <a:pt x="2" y="5"/>
                  </a:cubicBezTo>
                  <a:cubicBezTo>
                    <a:pt x="4" y="3"/>
                    <a:pt x="3" y="0"/>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0" name="Freeform 2970">
              <a:extLst>
                <a:ext uri="{FF2B5EF4-FFF2-40B4-BE49-F238E27FC236}">
                  <a16:creationId xmlns:a16="http://schemas.microsoft.com/office/drawing/2014/main" id="{528C89F3-70EC-2E0B-180B-8FF95F007964}"/>
                </a:ext>
              </a:extLst>
            </p:cNvPr>
            <p:cNvSpPr>
              <a:spLocks/>
            </p:cNvSpPr>
            <p:nvPr/>
          </p:nvSpPr>
          <p:spPr bwMode="auto">
            <a:xfrm>
              <a:off x="3836" y="2815"/>
              <a:ext cx="9" cy="11"/>
            </a:xfrm>
            <a:custGeom>
              <a:avLst/>
              <a:gdLst>
                <a:gd name="T0" fmla="*/ 25 w 4"/>
                <a:gd name="T1" fmla="*/ 33 h 5"/>
                <a:gd name="T2" fmla="*/ 36 w 4"/>
                <a:gd name="T3" fmla="*/ 53 h 5"/>
                <a:gd name="T4" fmla="*/ 11 w 4"/>
                <a:gd name="T5" fmla="*/ 0 h 5"/>
                <a:gd name="T6" fmla="*/ 0 w 4"/>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2" y="3"/>
                  </a:moveTo>
                  <a:cubicBezTo>
                    <a:pt x="3" y="4"/>
                    <a:pt x="2" y="4"/>
                    <a:pt x="3" y="5"/>
                  </a:cubicBezTo>
                  <a:cubicBezTo>
                    <a:pt x="4" y="3"/>
                    <a:pt x="4" y="0"/>
                    <a:pt x="1" y="0"/>
                  </a:cubicBezTo>
                  <a:cubicBezTo>
                    <a:pt x="1" y="0"/>
                    <a:pt x="0" y="1"/>
                    <a:pt x="0"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1" name="Freeform 2971">
              <a:extLst>
                <a:ext uri="{FF2B5EF4-FFF2-40B4-BE49-F238E27FC236}">
                  <a16:creationId xmlns:a16="http://schemas.microsoft.com/office/drawing/2014/main" id="{A29657E8-BD79-A8BB-5B41-A6DAE8F8907A}"/>
                </a:ext>
              </a:extLst>
            </p:cNvPr>
            <p:cNvSpPr>
              <a:spLocks/>
            </p:cNvSpPr>
            <p:nvPr/>
          </p:nvSpPr>
          <p:spPr bwMode="auto">
            <a:xfrm>
              <a:off x="3826" y="2756"/>
              <a:ext cx="6" cy="11"/>
            </a:xfrm>
            <a:custGeom>
              <a:avLst/>
              <a:gdLst>
                <a:gd name="T0" fmla="*/ 0 w 3"/>
                <a:gd name="T1" fmla="*/ 20 h 5"/>
                <a:gd name="T2" fmla="*/ 8 w 3"/>
                <a:gd name="T3" fmla="*/ 53 h 5"/>
                <a:gd name="T4" fmla="*/ 8 w 3"/>
                <a:gd name="T5" fmla="*/ 0 h 5"/>
                <a:gd name="T6" fmla="*/ 0 w 3"/>
                <a:gd name="T7" fmla="*/ 33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2"/>
                  </a:moveTo>
                  <a:cubicBezTo>
                    <a:pt x="0" y="4"/>
                    <a:pt x="0" y="5"/>
                    <a:pt x="1" y="5"/>
                  </a:cubicBezTo>
                  <a:cubicBezTo>
                    <a:pt x="3" y="3"/>
                    <a:pt x="3" y="1"/>
                    <a:pt x="1" y="0"/>
                  </a:cubicBezTo>
                  <a:cubicBezTo>
                    <a:pt x="0" y="1"/>
                    <a:pt x="0" y="2"/>
                    <a:pt x="0"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2" name="Freeform 2972">
              <a:extLst>
                <a:ext uri="{FF2B5EF4-FFF2-40B4-BE49-F238E27FC236}">
                  <a16:creationId xmlns:a16="http://schemas.microsoft.com/office/drawing/2014/main" id="{D2360EA7-39EC-721F-9388-41AF10C78143}"/>
                </a:ext>
              </a:extLst>
            </p:cNvPr>
            <p:cNvSpPr>
              <a:spLocks/>
            </p:cNvSpPr>
            <p:nvPr/>
          </p:nvSpPr>
          <p:spPr bwMode="auto">
            <a:xfrm>
              <a:off x="3802" y="2872"/>
              <a:ext cx="16" cy="17"/>
            </a:xfrm>
            <a:custGeom>
              <a:avLst/>
              <a:gdLst>
                <a:gd name="T0" fmla="*/ 32 w 8"/>
                <a:gd name="T1" fmla="*/ 9 h 8"/>
                <a:gd name="T2" fmla="*/ 40 w 8"/>
                <a:gd name="T3" fmla="*/ 68 h 8"/>
                <a:gd name="T4" fmla="*/ 40 w 8"/>
                <a:gd name="T5" fmla="*/ 0 h 8"/>
                <a:gd name="T6" fmla="*/ 0 60000 65536"/>
                <a:gd name="T7" fmla="*/ 0 60000 65536"/>
                <a:gd name="T8" fmla="*/ 0 60000 65536"/>
              </a:gdLst>
              <a:ahLst/>
              <a:cxnLst>
                <a:cxn ang="T6">
                  <a:pos x="T0" y="T1"/>
                </a:cxn>
                <a:cxn ang="T7">
                  <a:pos x="T2" y="T3"/>
                </a:cxn>
                <a:cxn ang="T8">
                  <a:pos x="T4" y="T5"/>
                </a:cxn>
              </a:cxnLst>
              <a:rect l="0" t="0" r="r" b="b"/>
              <a:pathLst>
                <a:path w="8" h="8">
                  <a:moveTo>
                    <a:pt x="4" y="1"/>
                  </a:moveTo>
                  <a:cubicBezTo>
                    <a:pt x="1" y="2"/>
                    <a:pt x="0" y="8"/>
                    <a:pt x="5" y="7"/>
                  </a:cubicBezTo>
                  <a:cubicBezTo>
                    <a:pt x="8" y="6"/>
                    <a:pt x="7" y="1"/>
                    <a:pt x="5"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3" name="Freeform 2973">
              <a:extLst>
                <a:ext uri="{FF2B5EF4-FFF2-40B4-BE49-F238E27FC236}">
                  <a16:creationId xmlns:a16="http://schemas.microsoft.com/office/drawing/2014/main" id="{43E544E1-DFCC-39B9-1F3C-FCA315A0F054}"/>
                </a:ext>
              </a:extLst>
            </p:cNvPr>
            <p:cNvSpPr>
              <a:spLocks/>
            </p:cNvSpPr>
            <p:nvPr/>
          </p:nvSpPr>
          <p:spPr bwMode="auto">
            <a:xfrm>
              <a:off x="3798" y="2847"/>
              <a:ext cx="6" cy="9"/>
            </a:xfrm>
            <a:custGeom>
              <a:avLst/>
              <a:gdLst>
                <a:gd name="T0" fmla="*/ 8 w 3"/>
                <a:gd name="T1" fmla="*/ 11 h 4"/>
                <a:gd name="T2" fmla="*/ 8 w 3"/>
                <a:gd name="T3" fmla="*/ 45 h 4"/>
                <a:gd name="T4" fmla="*/ 24 w 3"/>
                <a:gd name="T5" fmla="*/ 11 h 4"/>
                <a:gd name="T6" fmla="*/ 16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2"/>
                    <a:pt x="0" y="3"/>
                    <a:pt x="1" y="4"/>
                  </a:cubicBezTo>
                  <a:cubicBezTo>
                    <a:pt x="2" y="3"/>
                    <a:pt x="2" y="3"/>
                    <a:pt x="3" y="1"/>
                  </a:cubicBezTo>
                  <a:cubicBezTo>
                    <a:pt x="2" y="0"/>
                    <a:pt x="2" y="1"/>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4" name="Freeform 2974">
              <a:extLst>
                <a:ext uri="{FF2B5EF4-FFF2-40B4-BE49-F238E27FC236}">
                  <a16:creationId xmlns:a16="http://schemas.microsoft.com/office/drawing/2014/main" id="{C44BD80C-C2D2-FC8A-89DD-21B96F5A551F}"/>
                </a:ext>
              </a:extLst>
            </p:cNvPr>
            <p:cNvSpPr>
              <a:spLocks/>
            </p:cNvSpPr>
            <p:nvPr/>
          </p:nvSpPr>
          <p:spPr bwMode="auto">
            <a:xfrm>
              <a:off x="3853" y="2889"/>
              <a:ext cx="10" cy="11"/>
            </a:xfrm>
            <a:custGeom>
              <a:avLst/>
              <a:gdLst>
                <a:gd name="T0" fmla="*/ 32 w 5"/>
                <a:gd name="T1" fmla="*/ 0 h 5"/>
                <a:gd name="T2" fmla="*/ 24 w 5"/>
                <a:gd name="T3" fmla="*/ 53 h 5"/>
                <a:gd name="T4" fmla="*/ 16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4" y="0"/>
                  </a:moveTo>
                  <a:cubicBezTo>
                    <a:pt x="2" y="1"/>
                    <a:pt x="0" y="4"/>
                    <a:pt x="3" y="5"/>
                  </a:cubicBezTo>
                  <a:cubicBezTo>
                    <a:pt x="5" y="3"/>
                    <a:pt x="4"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5" name="Freeform 2975">
              <a:extLst>
                <a:ext uri="{FF2B5EF4-FFF2-40B4-BE49-F238E27FC236}">
                  <a16:creationId xmlns:a16="http://schemas.microsoft.com/office/drawing/2014/main" id="{062988E4-C209-AA88-54F2-C4A0100FD409}"/>
                </a:ext>
              </a:extLst>
            </p:cNvPr>
            <p:cNvSpPr>
              <a:spLocks/>
            </p:cNvSpPr>
            <p:nvPr/>
          </p:nvSpPr>
          <p:spPr bwMode="auto">
            <a:xfrm>
              <a:off x="3814" y="2922"/>
              <a:ext cx="8" cy="11"/>
            </a:xfrm>
            <a:custGeom>
              <a:avLst/>
              <a:gdLst>
                <a:gd name="T0" fmla="*/ 8 w 4"/>
                <a:gd name="T1" fmla="*/ 0 h 5"/>
                <a:gd name="T2" fmla="*/ 8 w 4"/>
                <a:gd name="T3" fmla="*/ 53 h 5"/>
                <a:gd name="T4" fmla="*/ 8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0" y="3"/>
                    <a:pt x="1" y="5"/>
                  </a:cubicBezTo>
                  <a:cubicBezTo>
                    <a:pt x="4" y="4"/>
                    <a:pt x="4"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6" name="Freeform 2976">
              <a:extLst>
                <a:ext uri="{FF2B5EF4-FFF2-40B4-BE49-F238E27FC236}">
                  <a16:creationId xmlns:a16="http://schemas.microsoft.com/office/drawing/2014/main" id="{09D93937-4603-8703-64A5-17E56FB736A4}"/>
                </a:ext>
              </a:extLst>
            </p:cNvPr>
            <p:cNvSpPr>
              <a:spLocks/>
            </p:cNvSpPr>
            <p:nvPr/>
          </p:nvSpPr>
          <p:spPr bwMode="auto">
            <a:xfrm>
              <a:off x="3845" y="2946"/>
              <a:ext cx="14" cy="17"/>
            </a:xfrm>
            <a:custGeom>
              <a:avLst/>
              <a:gdLst>
                <a:gd name="T0" fmla="*/ 16 w 7"/>
                <a:gd name="T1" fmla="*/ 9 h 8"/>
                <a:gd name="T2" fmla="*/ 32 w 7"/>
                <a:gd name="T3" fmla="*/ 68 h 8"/>
                <a:gd name="T4" fmla="*/ 16 w 7"/>
                <a:gd name="T5" fmla="*/ 9 h 8"/>
                <a:gd name="T6" fmla="*/ 0 60000 65536"/>
                <a:gd name="T7" fmla="*/ 0 60000 65536"/>
                <a:gd name="T8" fmla="*/ 0 60000 65536"/>
              </a:gdLst>
              <a:ahLst/>
              <a:cxnLst>
                <a:cxn ang="T6">
                  <a:pos x="T0" y="T1"/>
                </a:cxn>
                <a:cxn ang="T7">
                  <a:pos x="T2" y="T3"/>
                </a:cxn>
                <a:cxn ang="T8">
                  <a:pos x="T4" y="T5"/>
                </a:cxn>
              </a:cxnLst>
              <a:rect l="0" t="0" r="r" b="b"/>
              <a:pathLst>
                <a:path w="7" h="8">
                  <a:moveTo>
                    <a:pt x="2" y="1"/>
                  </a:moveTo>
                  <a:cubicBezTo>
                    <a:pt x="0" y="2"/>
                    <a:pt x="0" y="8"/>
                    <a:pt x="4" y="7"/>
                  </a:cubicBezTo>
                  <a:cubicBezTo>
                    <a:pt x="7" y="6"/>
                    <a:pt x="5" y="0"/>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7" name="Freeform 2977">
              <a:extLst>
                <a:ext uri="{FF2B5EF4-FFF2-40B4-BE49-F238E27FC236}">
                  <a16:creationId xmlns:a16="http://schemas.microsoft.com/office/drawing/2014/main" id="{1D5C8E7C-7F43-CB9B-70C6-3D5F3358BBF0}"/>
                </a:ext>
              </a:extLst>
            </p:cNvPr>
            <p:cNvSpPr>
              <a:spLocks/>
            </p:cNvSpPr>
            <p:nvPr/>
          </p:nvSpPr>
          <p:spPr bwMode="auto">
            <a:xfrm>
              <a:off x="3865" y="2933"/>
              <a:ext cx="8" cy="6"/>
            </a:xfrm>
            <a:custGeom>
              <a:avLst/>
              <a:gdLst>
                <a:gd name="T0" fmla="*/ 0 w 4"/>
                <a:gd name="T1" fmla="*/ 0 h 3"/>
                <a:gd name="T2" fmla="*/ 16 w 4"/>
                <a:gd name="T3" fmla="*/ 24 h 3"/>
                <a:gd name="T4" fmla="*/ 16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0" y="1"/>
                    <a:pt x="1" y="2"/>
                    <a:pt x="2" y="3"/>
                  </a:cubicBezTo>
                  <a:cubicBezTo>
                    <a:pt x="4" y="2"/>
                    <a:pt x="3"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8" name="Freeform 2978">
              <a:extLst>
                <a:ext uri="{FF2B5EF4-FFF2-40B4-BE49-F238E27FC236}">
                  <a16:creationId xmlns:a16="http://schemas.microsoft.com/office/drawing/2014/main" id="{07D202A4-F984-A863-BE14-47B923A50812}"/>
                </a:ext>
              </a:extLst>
            </p:cNvPr>
            <p:cNvSpPr>
              <a:spLocks/>
            </p:cNvSpPr>
            <p:nvPr/>
          </p:nvSpPr>
          <p:spPr bwMode="auto">
            <a:xfrm>
              <a:off x="3873" y="2970"/>
              <a:ext cx="15" cy="17"/>
            </a:xfrm>
            <a:custGeom>
              <a:avLst/>
              <a:gdLst>
                <a:gd name="T0" fmla="*/ 41 w 7"/>
                <a:gd name="T1" fmla="*/ 0 h 8"/>
                <a:gd name="T2" fmla="*/ 69 w 7"/>
                <a:gd name="T3" fmla="*/ 49 h 8"/>
                <a:gd name="T4" fmla="*/ 51 w 7"/>
                <a:gd name="T5" fmla="*/ 19 h 8"/>
                <a:gd name="T6" fmla="*/ 0 60000 65536"/>
                <a:gd name="T7" fmla="*/ 0 60000 65536"/>
                <a:gd name="T8" fmla="*/ 0 60000 65536"/>
              </a:gdLst>
              <a:ahLst/>
              <a:cxnLst>
                <a:cxn ang="T6">
                  <a:pos x="T0" y="T1"/>
                </a:cxn>
                <a:cxn ang="T7">
                  <a:pos x="T2" y="T3"/>
                </a:cxn>
                <a:cxn ang="T8">
                  <a:pos x="T4" y="T5"/>
                </a:cxn>
              </a:cxnLst>
              <a:rect l="0" t="0" r="r" b="b"/>
              <a:pathLst>
                <a:path w="7" h="8">
                  <a:moveTo>
                    <a:pt x="4" y="0"/>
                  </a:moveTo>
                  <a:cubicBezTo>
                    <a:pt x="0" y="1"/>
                    <a:pt x="3" y="8"/>
                    <a:pt x="7" y="5"/>
                  </a:cubicBezTo>
                  <a:cubicBezTo>
                    <a:pt x="7" y="3"/>
                    <a:pt x="6" y="2"/>
                    <a:pt x="5"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89" name="Freeform 2979">
              <a:extLst>
                <a:ext uri="{FF2B5EF4-FFF2-40B4-BE49-F238E27FC236}">
                  <a16:creationId xmlns:a16="http://schemas.microsoft.com/office/drawing/2014/main" id="{46D3025E-B694-53E2-E1AB-FEDA4D827BCC}"/>
                </a:ext>
              </a:extLst>
            </p:cNvPr>
            <p:cNvSpPr>
              <a:spLocks/>
            </p:cNvSpPr>
            <p:nvPr/>
          </p:nvSpPr>
          <p:spPr bwMode="auto">
            <a:xfrm>
              <a:off x="3861" y="2992"/>
              <a:ext cx="10" cy="11"/>
            </a:xfrm>
            <a:custGeom>
              <a:avLst/>
              <a:gdLst>
                <a:gd name="T0" fmla="*/ 8 w 5"/>
                <a:gd name="T1" fmla="*/ 0 h 5"/>
                <a:gd name="T2" fmla="*/ 16 w 5"/>
                <a:gd name="T3" fmla="*/ 53 h 5"/>
                <a:gd name="T4" fmla="*/ 8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1" y="4"/>
                    <a:pt x="2" y="5"/>
                  </a:cubicBezTo>
                  <a:cubicBezTo>
                    <a:pt x="5" y="4"/>
                    <a:pt x="4" y="1"/>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0" name="Freeform 2980">
              <a:extLst>
                <a:ext uri="{FF2B5EF4-FFF2-40B4-BE49-F238E27FC236}">
                  <a16:creationId xmlns:a16="http://schemas.microsoft.com/office/drawing/2014/main" id="{49B49246-1F69-18AA-7F1E-ED866C2C94E7}"/>
                </a:ext>
              </a:extLst>
            </p:cNvPr>
            <p:cNvSpPr>
              <a:spLocks/>
            </p:cNvSpPr>
            <p:nvPr/>
          </p:nvSpPr>
          <p:spPr bwMode="auto">
            <a:xfrm>
              <a:off x="3871" y="3029"/>
              <a:ext cx="11" cy="15"/>
            </a:xfrm>
            <a:custGeom>
              <a:avLst/>
              <a:gdLst>
                <a:gd name="T0" fmla="*/ 44 w 5"/>
                <a:gd name="T1" fmla="*/ 0 h 7"/>
                <a:gd name="T2" fmla="*/ 20 w 5"/>
                <a:gd name="T3" fmla="*/ 69 h 7"/>
                <a:gd name="T4" fmla="*/ 53 w 5"/>
                <a:gd name="T5" fmla="*/ 28 h 7"/>
                <a:gd name="T6" fmla="*/ 44 w 5"/>
                <a:gd name="T7" fmla="*/ 19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7">
                  <a:moveTo>
                    <a:pt x="4" y="0"/>
                  </a:moveTo>
                  <a:cubicBezTo>
                    <a:pt x="2" y="2"/>
                    <a:pt x="0" y="5"/>
                    <a:pt x="2" y="7"/>
                  </a:cubicBezTo>
                  <a:cubicBezTo>
                    <a:pt x="4" y="6"/>
                    <a:pt x="5" y="5"/>
                    <a:pt x="5" y="3"/>
                  </a:cubicBezTo>
                  <a:cubicBezTo>
                    <a:pt x="5" y="2"/>
                    <a:pt x="4" y="2"/>
                    <a:pt x="4" y="2"/>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1" name="Freeform 2981">
              <a:extLst>
                <a:ext uri="{FF2B5EF4-FFF2-40B4-BE49-F238E27FC236}">
                  <a16:creationId xmlns:a16="http://schemas.microsoft.com/office/drawing/2014/main" id="{27797223-C38F-FE97-4000-6BBB2D165076}"/>
                </a:ext>
              </a:extLst>
            </p:cNvPr>
            <p:cNvSpPr>
              <a:spLocks/>
            </p:cNvSpPr>
            <p:nvPr/>
          </p:nvSpPr>
          <p:spPr bwMode="auto">
            <a:xfrm>
              <a:off x="3898" y="3014"/>
              <a:ext cx="6" cy="8"/>
            </a:xfrm>
            <a:custGeom>
              <a:avLst/>
              <a:gdLst>
                <a:gd name="T0" fmla="*/ 16 w 3"/>
                <a:gd name="T1" fmla="*/ 0 h 4"/>
                <a:gd name="T2" fmla="*/ 16 w 3"/>
                <a:gd name="T3" fmla="*/ 32 h 4"/>
                <a:gd name="T4" fmla="*/ 16 w 3"/>
                <a:gd name="T5" fmla="*/ 8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0" y="2"/>
                    <a:pt x="0" y="3"/>
                    <a:pt x="2" y="4"/>
                  </a:cubicBezTo>
                  <a:cubicBezTo>
                    <a:pt x="3" y="2"/>
                    <a:pt x="3" y="2"/>
                    <a:pt x="2"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2" name="Freeform 2982">
              <a:extLst>
                <a:ext uri="{FF2B5EF4-FFF2-40B4-BE49-F238E27FC236}">
                  <a16:creationId xmlns:a16="http://schemas.microsoft.com/office/drawing/2014/main" id="{B119ACB5-1975-C0C7-BFF4-F7B19C12B68E}"/>
                </a:ext>
              </a:extLst>
            </p:cNvPr>
            <p:cNvSpPr>
              <a:spLocks/>
            </p:cNvSpPr>
            <p:nvPr/>
          </p:nvSpPr>
          <p:spPr bwMode="auto">
            <a:xfrm>
              <a:off x="3906" y="3049"/>
              <a:ext cx="8" cy="8"/>
            </a:xfrm>
            <a:custGeom>
              <a:avLst/>
              <a:gdLst>
                <a:gd name="T0" fmla="*/ 0 w 4"/>
                <a:gd name="T1" fmla="*/ 0 h 4"/>
                <a:gd name="T2" fmla="*/ 32 w 4"/>
                <a:gd name="T3" fmla="*/ 24 h 4"/>
                <a:gd name="T4" fmla="*/ 24 w 4"/>
                <a:gd name="T5" fmla="*/ 8 h 4"/>
                <a:gd name="T6" fmla="*/ 0 60000 65536"/>
                <a:gd name="T7" fmla="*/ 0 60000 65536"/>
                <a:gd name="T8" fmla="*/ 0 60000 65536"/>
              </a:gdLst>
              <a:ahLst/>
              <a:cxnLst>
                <a:cxn ang="T6">
                  <a:pos x="T0" y="T1"/>
                </a:cxn>
                <a:cxn ang="T7">
                  <a:pos x="T2" y="T3"/>
                </a:cxn>
                <a:cxn ang="T8">
                  <a:pos x="T4" y="T5"/>
                </a:cxn>
              </a:cxnLst>
              <a:rect l="0" t="0" r="r" b="b"/>
              <a:pathLst>
                <a:path w="4" h="4">
                  <a:moveTo>
                    <a:pt x="0" y="0"/>
                  </a:moveTo>
                  <a:cubicBezTo>
                    <a:pt x="0" y="3"/>
                    <a:pt x="1" y="4"/>
                    <a:pt x="4" y="3"/>
                  </a:cubicBezTo>
                  <a:cubicBezTo>
                    <a:pt x="4" y="2"/>
                    <a:pt x="3"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3" name="Freeform 2983">
              <a:extLst>
                <a:ext uri="{FF2B5EF4-FFF2-40B4-BE49-F238E27FC236}">
                  <a16:creationId xmlns:a16="http://schemas.microsoft.com/office/drawing/2014/main" id="{DBDA9A02-DFB1-7DA2-FA32-A31997D1620E}"/>
                </a:ext>
              </a:extLst>
            </p:cNvPr>
            <p:cNvSpPr>
              <a:spLocks/>
            </p:cNvSpPr>
            <p:nvPr/>
          </p:nvSpPr>
          <p:spPr bwMode="auto">
            <a:xfrm>
              <a:off x="3892" y="3068"/>
              <a:ext cx="10" cy="13"/>
            </a:xfrm>
            <a:custGeom>
              <a:avLst/>
              <a:gdLst>
                <a:gd name="T0" fmla="*/ 8 w 5"/>
                <a:gd name="T1" fmla="*/ 9 h 6"/>
                <a:gd name="T2" fmla="*/ 16 w 5"/>
                <a:gd name="T3" fmla="*/ 61 h 6"/>
                <a:gd name="T4" fmla="*/ 0 w 5"/>
                <a:gd name="T5" fmla="*/ 9 h 6"/>
                <a:gd name="T6" fmla="*/ 0 60000 65536"/>
                <a:gd name="T7" fmla="*/ 0 60000 65536"/>
                <a:gd name="T8" fmla="*/ 0 60000 65536"/>
              </a:gdLst>
              <a:ahLst/>
              <a:cxnLst>
                <a:cxn ang="T6">
                  <a:pos x="T0" y="T1"/>
                </a:cxn>
                <a:cxn ang="T7">
                  <a:pos x="T2" y="T3"/>
                </a:cxn>
                <a:cxn ang="T8">
                  <a:pos x="T4" y="T5"/>
                </a:cxn>
              </a:cxnLst>
              <a:rect l="0" t="0" r="r" b="b"/>
              <a:pathLst>
                <a:path w="5" h="6">
                  <a:moveTo>
                    <a:pt x="1" y="1"/>
                  </a:moveTo>
                  <a:cubicBezTo>
                    <a:pt x="0" y="3"/>
                    <a:pt x="1" y="5"/>
                    <a:pt x="2" y="6"/>
                  </a:cubicBezTo>
                  <a:cubicBezTo>
                    <a:pt x="5" y="4"/>
                    <a:pt x="4" y="0"/>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4" name="Freeform 2984">
              <a:extLst>
                <a:ext uri="{FF2B5EF4-FFF2-40B4-BE49-F238E27FC236}">
                  <a16:creationId xmlns:a16="http://schemas.microsoft.com/office/drawing/2014/main" id="{CA5E6721-493C-EE4D-C442-6A86BD103194}"/>
                </a:ext>
              </a:extLst>
            </p:cNvPr>
            <p:cNvSpPr>
              <a:spLocks/>
            </p:cNvSpPr>
            <p:nvPr/>
          </p:nvSpPr>
          <p:spPr bwMode="auto">
            <a:xfrm>
              <a:off x="3898" y="3112"/>
              <a:ext cx="10" cy="11"/>
            </a:xfrm>
            <a:custGeom>
              <a:avLst/>
              <a:gdLst>
                <a:gd name="T0" fmla="*/ 16 w 5"/>
                <a:gd name="T1" fmla="*/ 0 h 5"/>
                <a:gd name="T2" fmla="*/ 24 w 5"/>
                <a:gd name="T3" fmla="*/ 53 h 5"/>
                <a:gd name="T4" fmla="*/ 24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2"/>
                    <a:pt x="1" y="4"/>
                    <a:pt x="3" y="5"/>
                  </a:cubicBezTo>
                  <a:cubicBezTo>
                    <a:pt x="5" y="4"/>
                    <a:pt x="5" y="3"/>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5" name="Freeform 2985">
              <a:extLst>
                <a:ext uri="{FF2B5EF4-FFF2-40B4-BE49-F238E27FC236}">
                  <a16:creationId xmlns:a16="http://schemas.microsoft.com/office/drawing/2014/main" id="{9248EF48-6CC4-9D7F-385B-A7FE2CB82319}"/>
                </a:ext>
              </a:extLst>
            </p:cNvPr>
            <p:cNvSpPr>
              <a:spLocks/>
            </p:cNvSpPr>
            <p:nvPr/>
          </p:nvSpPr>
          <p:spPr bwMode="auto">
            <a:xfrm>
              <a:off x="3877" y="3112"/>
              <a:ext cx="9" cy="11"/>
            </a:xfrm>
            <a:custGeom>
              <a:avLst/>
              <a:gdLst>
                <a:gd name="T0" fmla="*/ 11 w 4"/>
                <a:gd name="T1" fmla="*/ 9 h 5"/>
                <a:gd name="T2" fmla="*/ 25 w 4"/>
                <a:gd name="T3" fmla="*/ 53 h 5"/>
                <a:gd name="T4" fmla="*/ 0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1" y="3"/>
                    <a:pt x="1" y="4"/>
                    <a:pt x="2" y="5"/>
                  </a:cubicBezTo>
                  <a:cubicBezTo>
                    <a:pt x="4" y="3"/>
                    <a:pt x="3" y="0"/>
                    <a:pt x="0"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6" name="Freeform 2986">
              <a:extLst>
                <a:ext uri="{FF2B5EF4-FFF2-40B4-BE49-F238E27FC236}">
                  <a16:creationId xmlns:a16="http://schemas.microsoft.com/office/drawing/2014/main" id="{81427643-8BCC-CC36-70CA-B0D9FBA74880}"/>
                </a:ext>
              </a:extLst>
            </p:cNvPr>
            <p:cNvSpPr>
              <a:spLocks/>
            </p:cNvSpPr>
            <p:nvPr/>
          </p:nvSpPr>
          <p:spPr bwMode="auto">
            <a:xfrm>
              <a:off x="3859" y="3068"/>
              <a:ext cx="10" cy="22"/>
            </a:xfrm>
            <a:custGeom>
              <a:avLst/>
              <a:gdLst>
                <a:gd name="T0" fmla="*/ 16 w 5"/>
                <a:gd name="T1" fmla="*/ 20 h 10"/>
                <a:gd name="T2" fmla="*/ 24 w 5"/>
                <a:gd name="T3" fmla="*/ 73 h 10"/>
                <a:gd name="T4" fmla="*/ 16 w 5"/>
                <a:gd name="T5" fmla="*/ 0 h 10"/>
                <a:gd name="T6" fmla="*/ 0 60000 65536"/>
                <a:gd name="T7" fmla="*/ 0 60000 65536"/>
                <a:gd name="T8" fmla="*/ 0 60000 65536"/>
              </a:gdLst>
              <a:ahLst/>
              <a:cxnLst>
                <a:cxn ang="T6">
                  <a:pos x="T0" y="T1"/>
                </a:cxn>
                <a:cxn ang="T7">
                  <a:pos x="T2" y="T3"/>
                </a:cxn>
                <a:cxn ang="T8">
                  <a:pos x="T4" y="T5"/>
                </a:cxn>
              </a:cxnLst>
              <a:rect l="0" t="0" r="r" b="b"/>
              <a:pathLst>
                <a:path w="5" h="10">
                  <a:moveTo>
                    <a:pt x="2" y="2"/>
                  </a:moveTo>
                  <a:cubicBezTo>
                    <a:pt x="0" y="4"/>
                    <a:pt x="1" y="10"/>
                    <a:pt x="3" y="7"/>
                  </a:cubicBezTo>
                  <a:cubicBezTo>
                    <a:pt x="5" y="4"/>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7" name="Freeform 2987">
              <a:extLst>
                <a:ext uri="{FF2B5EF4-FFF2-40B4-BE49-F238E27FC236}">
                  <a16:creationId xmlns:a16="http://schemas.microsoft.com/office/drawing/2014/main" id="{854AA3FE-E9E8-20C1-4A43-85E29C442508}"/>
                </a:ext>
              </a:extLst>
            </p:cNvPr>
            <p:cNvSpPr>
              <a:spLocks/>
            </p:cNvSpPr>
            <p:nvPr/>
          </p:nvSpPr>
          <p:spPr bwMode="auto">
            <a:xfrm>
              <a:off x="3841" y="3014"/>
              <a:ext cx="10" cy="11"/>
            </a:xfrm>
            <a:custGeom>
              <a:avLst/>
              <a:gdLst>
                <a:gd name="T0" fmla="*/ 24 w 5"/>
                <a:gd name="T1" fmla="*/ 0 h 5"/>
                <a:gd name="T2" fmla="*/ 16 w 5"/>
                <a:gd name="T3" fmla="*/ 53 h 5"/>
                <a:gd name="T4" fmla="*/ 32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3" y="0"/>
                  </a:moveTo>
                  <a:cubicBezTo>
                    <a:pt x="0" y="2"/>
                    <a:pt x="0" y="4"/>
                    <a:pt x="2" y="5"/>
                  </a:cubicBezTo>
                  <a:cubicBezTo>
                    <a:pt x="5" y="5"/>
                    <a:pt x="5" y="2"/>
                    <a:pt x="4"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8" name="Freeform 2988">
              <a:extLst>
                <a:ext uri="{FF2B5EF4-FFF2-40B4-BE49-F238E27FC236}">
                  <a16:creationId xmlns:a16="http://schemas.microsoft.com/office/drawing/2014/main" id="{53D109AA-622D-0750-2D2F-C5B527AF07E2}"/>
                </a:ext>
              </a:extLst>
            </p:cNvPr>
            <p:cNvSpPr>
              <a:spLocks/>
            </p:cNvSpPr>
            <p:nvPr/>
          </p:nvSpPr>
          <p:spPr bwMode="auto">
            <a:xfrm>
              <a:off x="3828" y="2961"/>
              <a:ext cx="8" cy="11"/>
            </a:xfrm>
            <a:custGeom>
              <a:avLst/>
              <a:gdLst>
                <a:gd name="T0" fmla="*/ 8 w 4"/>
                <a:gd name="T1" fmla="*/ 0 h 5"/>
                <a:gd name="T2" fmla="*/ 8 w 4"/>
                <a:gd name="T3" fmla="*/ 53 h 5"/>
                <a:gd name="T4" fmla="*/ 32 w 4"/>
                <a:gd name="T5" fmla="*/ 33 h 5"/>
                <a:gd name="T6" fmla="*/ 0 60000 65536"/>
                <a:gd name="T7" fmla="*/ 0 60000 65536"/>
                <a:gd name="T8" fmla="*/ 0 60000 65536"/>
              </a:gdLst>
              <a:ahLst/>
              <a:cxnLst>
                <a:cxn ang="T6">
                  <a:pos x="T0" y="T1"/>
                </a:cxn>
                <a:cxn ang="T7">
                  <a:pos x="T2" y="T3"/>
                </a:cxn>
                <a:cxn ang="T8">
                  <a:pos x="T4" y="T5"/>
                </a:cxn>
              </a:cxnLst>
              <a:rect l="0" t="0" r="r" b="b"/>
              <a:pathLst>
                <a:path w="4" h="5">
                  <a:moveTo>
                    <a:pt x="1" y="0"/>
                  </a:moveTo>
                  <a:cubicBezTo>
                    <a:pt x="0" y="2"/>
                    <a:pt x="0" y="3"/>
                    <a:pt x="1" y="5"/>
                  </a:cubicBezTo>
                  <a:cubicBezTo>
                    <a:pt x="2" y="5"/>
                    <a:pt x="3" y="5"/>
                    <a:pt x="4"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2999" name="Freeform 2989">
              <a:extLst>
                <a:ext uri="{FF2B5EF4-FFF2-40B4-BE49-F238E27FC236}">
                  <a16:creationId xmlns:a16="http://schemas.microsoft.com/office/drawing/2014/main" id="{94F7B425-AA2A-4F30-37BF-D695DBF1A8F1}"/>
                </a:ext>
              </a:extLst>
            </p:cNvPr>
            <p:cNvSpPr>
              <a:spLocks/>
            </p:cNvSpPr>
            <p:nvPr/>
          </p:nvSpPr>
          <p:spPr bwMode="auto">
            <a:xfrm>
              <a:off x="3910" y="3151"/>
              <a:ext cx="15" cy="18"/>
            </a:xfrm>
            <a:custGeom>
              <a:avLst/>
              <a:gdLst>
                <a:gd name="T0" fmla="*/ 60 w 7"/>
                <a:gd name="T1" fmla="*/ 36 h 8"/>
                <a:gd name="T2" fmla="*/ 19 w 7"/>
                <a:gd name="T3" fmla="*/ 56 h 8"/>
                <a:gd name="T4" fmla="*/ 69 w 7"/>
                <a:gd name="T5" fmla="*/ 45 h 8"/>
                <a:gd name="T6" fmla="*/ 0 60000 65536"/>
                <a:gd name="T7" fmla="*/ 0 60000 65536"/>
                <a:gd name="T8" fmla="*/ 0 60000 65536"/>
              </a:gdLst>
              <a:ahLst/>
              <a:cxnLst>
                <a:cxn ang="T6">
                  <a:pos x="T0" y="T1"/>
                </a:cxn>
                <a:cxn ang="T7">
                  <a:pos x="T2" y="T3"/>
                </a:cxn>
                <a:cxn ang="T8">
                  <a:pos x="T4" y="T5"/>
                </a:cxn>
              </a:cxnLst>
              <a:rect l="0" t="0" r="r" b="b"/>
              <a:pathLst>
                <a:path w="7" h="8">
                  <a:moveTo>
                    <a:pt x="6" y="3"/>
                  </a:moveTo>
                  <a:cubicBezTo>
                    <a:pt x="5" y="0"/>
                    <a:pt x="0" y="2"/>
                    <a:pt x="2" y="5"/>
                  </a:cubicBezTo>
                  <a:cubicBezTo>
                    <a:pt x="3" y="8"/>
                    <a:pt x="6" y="5"/>
                    <a:pt x="7" y="4"/>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0" name="Freeform 2990">
              <a:extLst>
                <a:ext uri="{FF2B5EF4-FFF2-40B4-BE49-F238E27FC236}">
                  <a16:creationId xmlns:a16="http://schemas.microsoft.com/office/drawing/2014/main" id="{2FBB69BC-5CEA-21E5-68AB-2E1C726E0D54}"/>
                </a:ext>
              </a:extLst>
            </p:cNvPr>
            <p:cNvSpPr>
              <a:spLocks/>
            </p:cNvSpPr>
            <p:nvPr/>
          </p:nvSpPr>
          <p:spPr bwMode="auto">
            <a:xfrm>
              <a:off x="3931" y="3134"/>
              <a:ext cx="8" cy="11"/>
            </a:xfrm>
            <a:custGeom>
              <a:avLst/>
              <a:gdLst>
                <a:gd name="T0" fmla="*/ 8 w 4"/>
                <a:gd name="T1" fmla="*/ 9 h 5"/>
                <a:gd name="T2" fmla="*/ 24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3"/>
                    <a:pt x="1" y="4"/>
                    <a:pt x="3" y="5"/>
                  </a:cubicBezTo>
                  <a:cubicBezTo>
                    <a:pt x="4" y="3"/>
                    <a:pt x="3"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1" name="Freeform 2991">
              <a:extLst>
                <a:ext uri="{FF2B5EF4-FFF2-40B4-BE49-F238E27FC236}">
                  <a16:creationId xmlns:a16="http://schemas.microsoft.com/office/drawing/2014/main" id="{780F6DA9-2578-02CC-130C-3D22D1545C94}"/>
                </a:ext>
              </a:extLst>
            </p:cNvPr>
            <p:cNvSpPr>
              <a:spLocks/>
            </p:cNvSpPr>
            <p:nvPr/>
          </p:nvSpPr>
          <p:spPr bwMode="auto">
            <a:xfrm>
              <a:off x="3923" y="3090"/>
              <a:ext cx="4" cy="9"/>
            </a:xfrm>
            <a:custGeom>
              <a:avLst/>
              <a:gdLst>
                <a:gd name="T0" fmla="*/ 0 w 2"/>
                <a:gd name="T1" fmla="*/ 11 h 4"/>
                <a:gd name="T2" fmla="*/ 0 w 2"/>
                <a:gd name="T3" fmla="*/ 36 h 4"/>
                <a:gd name="T4" fmla="*/ 16 w 2"/>
                <a:gd name="T5" fmla="*/ 45 h 4"/>
                <a:gd name="T6" fmla="*/ 8 w 2"/>
                <a:gd name="T7" fmla="*/ 11 h 4"/>
                <a:gd name="T8" fmla="*/ 0 w 2"/>
                <a:gd name="T9" fmla="*/ 11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1"/>
                  </a:moveTo>
                  <a:cubicBezTo>
                    <a:pt x="0" y="2"/>
                    <a:pt x="0" y="3"/>
                    <a:pt x="0" y="3"/>
                  </a:cubicBezTo>
                  <a:cubicBezTo>
                    <a:pt x="1" y="4"/>
                    <a:pt x="1" y="4"/>
                    <a:pt x="2" y="4"/>
                  </a:cubicBezTo>
                  <a:cubicBezTo>
                    <a:pt x="2" y="2"/>
                    <a:pt x="2" y="2"/>
                    <a:pt x="1" y="1"/>
                  </a:cubicBezTo>
                  <a:cubicBezTo>
                    <a:pt x="1" y="0"/>
                    <a:pt x="0" y="1"/>
                    <a:pt x="0"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2" name="Freeform 2992">
              <a:extLst>
                <a:ext uri="{FF2B5EF4-FFF2-40B4-BE49-F238E27FC236}">
                  <a16:creationId xmlns:a16="http://schemas.microsoft.com/office/drawing/2014/main" id="{678AADD0-899D-D03C-2A84-754E1730A6FD}"/>
                </a:ext>
              </a:extLst>
            </p:cNvPr>
            <p:cNvSpPr>
              <a:spLocks/>
            </p:cNvSpPr>
            <p:nvPr/>
          </p:nvSpPr>
          <p:spPr bwMode="auto">
            <a:xfrm>
              <a:off x="3888" y="3151"/>
              <a:ext cx="8" cy="9"/>
            </a:xfrm>
            <a:custGeom>
              <a:avLst/>
              <a:gdLst>
                <a:gd name="T0" fmla="*/ 8 w 4"/>
                <a:gd name="T1" fmla="*/ 0 h 4"/>
                <a:gd name="T2" fmla="*/ 8 w 4"/>
                <a:gd name="T3" fmla="*/ 45 h 4"/>
                <a:gd name="T4" fmla="*/ 24 w 4"/>
                <a:gd name="T5" fmla="*/ 11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1" y="2"/>
                    <a:pt x="0" y="3"/>
                    <a:pt x="1" y="4"/>
                  </a:cubicBezTo>
                  <a:cubicBezTo>
                    <a:pt x="4" y="4"/>
                    <a:pt x="4" y="2"/>
                    <a:pt x="3"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3" name="Freeform 2993">
              <a:extLst>
                <a:ext uri="{FF2B5EF4-FFF2-40B4-BE49-F238E27FC236}">
                  <a16:creationId xmlns:a16="http://schemas.microsoft.com/office/drawing/2014/main" id="{F5BAEC53-0023-AC04-14F0-A623CD6DE183}"/>
                </a:ext>
              </a:extLst>
            </p:cNvPr>
            <p:cNvSpPr>
              <a:spLocks/>
            </p:cNvSpPr>
            <p:nvPr/>
          </p:nvSpPr>
          <p:spPr bwMode="auto">
            <a:xfrm>
              <a:off x="3902" y="3191"/>
              <a:ext cx="12" cy="15"/>
            </a:xfrm>
            <a:custGeom>
              <a:avLst/>
              <a:gdLst>
                <a:gd name="T0" fmla="*/ 16 w 6"/>
                <a:gd name="T1" fmla="*/ 9 h 7"/>
                <a:gd name="T2" fmla="*/ 32 w 6"/>
                <a:gd name="T3" fmla="*/ 51 h 7"/>
                <a:gd name="T4" fmla="*/ 24 w 6"/>
                <a:gd name="T5" fmla="*/ 0 h 7"/>
                <a:gd name="T6" fmla="*/ 0 60000 65536"/>
                <a:gd name="T7" fmla="*/ 0 60000 65536"/>
                <a:gd name="T8" fmla="*/ 0 60000 65536"/>
              </a:gdLst>
              <a:ahLst/>
              <a:cxnLst>
                <a:cxn ang="T6">
                  <a:pos x="T0" y="T1"/>
                </a:cxn>
                <a:cxn ang="T7">
                  <a:pos x="T2" y="T3"/>
                </a:cxn>
                <a:cxn ang="T8">
                  <a:pos x="T4" y="T5"/>
                </a:cxn>
              </a:cxnLst>
              <a:rect l="0" t="0" r="r" b="b"/>
              <a:pathLst>
                <a:path w="6" h="7">
                  <a:moveTo>
                    <a:pt x="2" y="1"/>
                  </a:moveTo>
                  <a:cubicBezTo>
                    <a:pt x="0" y="3"/>
                    <a:pt x="2" y="7"/>
                    <a:pt x="4" y="5"/>
                  </a:cubicBezTo>
                  <a:cubicBezTo>
                    <a:pt x="6" y="4"/>
                    <a:pt x="5" y="1"/>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4" name="Freeform 2994">
              <a:extLst>
                <a:ext uri="{FF2B5EF4-FFF2-40B4-BE49-F238E27FC236}">
                  <a16:creationId xmlns:a16="http://schemas.microsoft.com/office/drawing/2014/main" id="{8C70B868-D153-FFAF-92C1-56423DBF8E3E}"/>
                </a:ext>
              </a:extLst>
            </p:cNvPr>
            <p:cNvSpPr>
              <a:spLocks/>
            </p:cNvSpPr>
            <p:nvPr/>
          </p:nvSpPr>
          <p:spPr bwMode="auto">
            <a:xfrm>
              <a:off x="3937" y="3202"/>
              <a:ext cx="10" cy="13"/>
            </a:xfrm>
            <a:custGeom>
              <a:avLst/>
              <a:gdLst>
                <a:gd name="T0" fmla="*/ 16 w 5"/>
                <a:gd name="T1" fmla="*/ 0 h 6"/>
                <a:gd name="T2" fmla="*/ 16 w 5"/>
                <a:gd name="T3" fmla="*/ 61 h 6"/>
                <a:gd name="T4" fmla="*/ 8 w 5"/>
                <a:gd name="T5" fmla="*/ 0 h 6"/>
                <a:gd name="T6" fmla="*/ 0 60000 65536"/>
                <a:gd name="T7" fmla="*/ 0 60000 65536"/>
                <a:gd name="T8" fmla="*/ 0 60000 65536"/>
              </a:gdLst>
              <a:ahLst/>
              <a:cxnLst>
                <a:cxn ang="T6">
                  <a:pos x="T0" y="T1"/>
                </a:cxn>
                <a:cxn ang="T7">
                  <a:pos x="T2" y="T3"/>
                </a:cxn>
                <a:cxn ang="T8">
                  <a:pos x="T4" y="T5"/>
                </a:cxn>
              </a:cxnLst>
              <a:rect l="0" t="0" r="r" b="b"/>
              <a:pathLst>
                <a:path w="5" h="6">
                  <a:moveTo>
                    <a:pt x="2" y="0"/>
                  </a:moveTo>
                  <a:cubicBezTo>
                    <a:pt x="1" y="2"/>
                    <a:pt x="0" y="4"/>
                    <a:pt x="2" y="6"/>
                  </a:cubicBezTo>
                  <a:cubicBezTo>
                    <a:pt x="5" y="5"/>
                    <a:pt x="5" y="0"/>
                    <a:pt x="1"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5" name="Freeform 2995">
              <a:extLst>
                <a:ext uri="{FF2B5EF4-FFF2-40B4-BE49-F238E27FC236}">
                  <a16:creationId xmlns:a16="http://schemas.microsoft.com/office/drawing/2014/main" id="{8F585B67-E5CE-46A6-7C01-17921D1C44EB}"/>
                </a:ext>
              </a:extLst>
            </p:cNvPr>
            <p:cNvSpPr>
              <a:spLocks/>
            </p:cNvSpPr>
            <p:nvPr/>
          </p:nvSpPr>
          <p:spPr bwMode="auto">
            <a:xfrm>
              <a:off x="3949" y="3182"/>
              <a:ext cx="10" cy="9"/>
            </a:xfrm>
            <a:custGeom>
              <a:avLst/>
              <a:gdLst>
                <a:gd name="T0" fmla="*/ 8 w 5"/>
                <a:gd name="T1" fmla="*/ 0 h 4"/>
                <a:gd name="T2" fmla="*/ 16 w 5"/>
                <a:gd name="T3" fmla="*/ 45 h 4"/>
                <a:gd name="T4" fmla="*/ 16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1" y="0"/>
                  </a:moveTo>
                  <a:cubicBezTo>
                    <a:pt x="0" y="1"/>
                    <a:pt x="1" y="3"/>
                    <a:pt x="2" y="4"/>
                  </a:cubicBezTo>
                  <a:cubicBezTo>
                    <a:pt x="4" y="3"/>
                    <a:pt x="5" y="1"/>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6" name="Freeform 2996">
              <a:extLst>
                <a:ext uri="{FF2B5EF4-FFF2-40B4-BE49-F238E27FC236}">
                  <a16:creationId xmlns:a16="http://schemas.microsoft.com/office/drawing/2014/main" id="{4F3AB830-45BD-64AE-C82D-93164703BD94}"/>
                </a:ext>
              </a:extLst>
            </p:cNvPr>
            <p:cNvSpPr>
              <a:spLocks/>
            </p:cNvSpPr>
            <p:nvPr/>
          </p:nvSpPr>
          <p:spPr bwMode="auto">
            <a:xfrm>
              <a:off x="3968" y="3210"/>
              <a:ext cx="8" cy="11"/>
            </a:xfrm>
            <a:custGeom>
              <a:avLst/>
              <a:gdLst>
                <a:gd name="T0" fmla="*/ 24 w 4"/>
                <a:gd name="T1" fmla="*/ 0 h 5"/>
                <a:gd name="T2" fmla="*/ 16 w 4"/>
                <a:gd name="T3" fmla="*/ 53 h 5"/>
                <a:gd name="T4" fmla="*/ 32 w 4"/>
                <a:gd name="T5" fmla="*/ 33 h 5"/>
                <a:gd name="T6" fmla="*/ 0 60000 65536"/>
                <a:gd name="T7" fmla="*/ 0 60000 65536"/>
                <a:gd name="T8" fmla="*/ 0 60000 65536"/>
              </a:gdLst>
              <a:ahLst/>
              <a:cxnLst>
                <a:cxn ang="T6">
                  <a:pos x="T0" y="T1"/>
                </a:cxn>
                <a:cxn ang="T7">
                  <a:pos x="T2" y="T3"/>
                </a:cxn>
                <a:cxn ang="T8">
                  <a:pos x="T4" y="T5"/>
                </a:cxn>
              </a:cxnLst>
              <a:rect l="0" t="0" r="r" b="b"/>
              <a:pathLst>
                <a:path w="4" h="5">
                  <a:moveTo>
                    <a:pt x="3" y="0"/>
                  </a:moveTo>
                  <a:cubicBezTo>
                    <a:pt x="0" y="1"/>
                    <a:pt x="0" y="4"/>
                    <a:pt x="2" y="5"/>
                  </a:cubicBezTo>
                  <a:cubicBezTo>
                    <a:pt x="3" y="4"/>
                    <a:pt x="3" y="4"/>
                    <a:pt x="4" y="3"/>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7" name="Freeform 2997">
              <a:extLst>
                <a:ext uri="{FF2B5EF4-FFF2-40B4-BE49-F238E27FC236}">
                  <a16:creationId xmlns:a16="http://schemas.microsoft.com/office/drawing/2014/main" id="{B95CD882-BEB2-CFFD-49D6-F94EA0FC14C8}"/>
                </a:ext>
              </a:extLst>
            </p:cNvPr>
            <p:cNvSpPr>
              <a:spLocks/>
            </p:cNvSpPr>
            <p:nvPr/>
          </p:nvSpPr>
          <p:spPr bwMode="auto">
            <a:xfrm>
              <a:off x="3951" y="3241"/>
              <a:ext cx="6" cy="7"/>
            </a:xfrm>
            <a:custGeom>
              <a:avLst/>
              <a:gdLst>
                <a:gd name="T0" fmla="*/ 8 w 3"/>
                <a:gd name="T1" fmla="*/ 0 h 3"/>
                <a:gd name="T2" fmla="*/ 16 w 3"/>
                <a:gd name="T3" fmla="*/ 37 h 3"/>
                <a:gd name="T4" fmla="*/ 24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1" y="1"/>
                    <a:pt x="0" y="2"/>
                    <a:pt x="2" y="3"/>
                  </a:cubicBezTo>
                  <a:cubicBezTo>
                    <a:pt x="3" y="2"/>
                    <a:pt x="3" y="1"/>
                    <a:pt x="3"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8" name="Freeform 2998">
              <a:extLst>
                <a:ext uri="{FF2B5EF4-FFF2-40B4-BE49-F238E27FC236}">
                  <a16:creationId xmlns:a16="http://schemas.microsoft.com/office/drawing/2014/main" id="{86D55A5C-272B-7B54-803B-C44574D90D82}"/>
                </a:ext>
              </a:extLst>
            </p:cNvPr>
            <p:cNvSpPr>
              <a:spLocks/>
            </p:cNvSpPr>
            <p:nvPr/>
          </p:nvSpPr>
          <p:spPr bwMode="auto">
            <a:xfrm>
              <a:off x="3923" y="3226"/>
              <a:ext cx="6" cy="11"/>
            </a:xfrm>
            <a:custGeom>
              <a:avLst/>
              <a:gdLst>
                <a:gd name="T0" fmla="*/ 8 w 3"/>
                <a:gd name="T1" fmla="*/ 0 h 5"/>
                <a:gd name="T2" fmla="*/ 8 w 3"/>
                <a:gd name="T3" fmla="*/ 53 h 5"/>
                <a:gd name="T4" fmla="*/ 8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1" y="0"/>
                  </a:moveTo>
                  <a:cubicBezTo>
                    <a:pt x="0" y="2"/>
                    <a:pt x="0" y="4"/>
                    <a:pt x="1" y="5"/>
                  </a:cubicBezTo>
                  <a:cubicBezTo>
                    <a:pt x="3" y="4"/>
                    <a:pt x="3" y="2"/>
                    <a:pt x="1" y="1"/>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09" name="Freeform 2999">
              <a:extLst>
                <a:ext uri="{FF2B5EF4-FFF2-40B4-BE49-F238E27FC236}">
                  <a16:creationId xmlns:a16="http://schemas.microsoft.com/office/drawing/2014/main" id="{3BB54D26-A20C-9FE2-FDD4-F0DFD44DFF34}"/>
                </a:ext>
              </a:extLst>
            </p:cNvPr>
            <p:cNvSpPr>
              <a:spLocks/>
            </p:cNvSpPr>
            <p:nvPr/>
          </p:nvSpPr>
          <p:spPr bwMode="auto">
            <a:xfrm>
              <a:off x="3980" y="3237"/>
              <a:ext cx="8" cy="8"/>
            </a:xfrm>
            <a:custGeom>
              <a:avLst/>
              <a:gdLst>
                <a:gd name="T0" fmla="*/ 8 w 4"/>
                <a:gd name="T1" fmla="*/ 16 h 4"/>
                <a:gd name="T2" fmla="*/ 8 w 4"/>
                <a:gd name="T3" fmla="*/ 32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2"/>
                  </a:moveTo>
                  <a:cubicBezTo>
                    <a:pt x="0" y="3"/>
                    <a:pt x="0" y="3"/>
                    <a:pt x="1" y="4"/>
                  </a:cubicBezTo>
                  <a:cubicBezTo>
                    <a:pt x="3" y="4"/>
                    <a:pt x="4" y="2"/>
                    <a:pt x="2" y="0"/>
                  </a:cubicBezTo>
                </a:path>
              </a:pathLst>
            </a:custGeom>
            <a:solidFill>
              <a:srgbClr val="F198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0" name="Freeform 3000">
              <a:extLst>
                <a:ext uri="{FF2B5EF4-FFF2-40B4-BE49-F238E27FC236}">
                  <a16:creationId xmlns:a16="http://schemas.microsoft.com/office/drawing/2014/main" id="{5D72485E-A6B4-CCB1-8CB6-B0B5930AA114}"/>
                </a:ext>
              </a:extLst>
            </p:cNvPr>
            <p:cNvSpPr>
              <a:spLocks/>
            </p:cNvSpPr>
            <p:nvPr/>
          </p:nvSpPr>
          <p:spPr bwMode="auto">
            <a:xfrm>
              <a:off x="3935" y="3333"/>
              <a:ext cx="22" cy="28"/>
            </a:xfrm>
            <a:custGeom>
              <a:avLst/>
              <a:gdLst>
                <a:gd name="T0" fmla="*/ 16 w 11"/>
                <a:gd name="T1" fmla="*/ 101 h 13"/>
                <a:gd name="T2" fmla="*/ 16 w 11"/>
                <a:gd name="T3" fmla="*/ 129 h 13"/>
                <a:gd name="T4" fmla="*/ 8 w 11"/>
                <a:gd name="T5" fmla="*/ 60 h 13"/>
                <a:gd name="T6" fmla="*/ 0 60000 65536"/>
                <a:gd name="T7" fmla="*/ 0 60000 65536"/>
                <a:gd name="T8" fmla="*/ 0 60000 65536"/>
              </a:gdLst>
              <a:ahLst/>
              <a:cxnLst>
                <a:cxn ang="T6">
                  <a:pos x="T0" y="T1"/>
                </a:cxn>
                <a:cxn ang="T7">
                  <a:pos x="T2" y="T3"/>
                </a:cxn>
                <a:cxn ang="T8">
                  <a:pos x="T4" y="T5"/>
                </a:cxn>
              </a:cxnLst>
              <a:rect l="0" t="0" r="r" b="b"/>
              <a:pathLst>
                <a:path w="11" h="13">
                  <a:moveTo>
                    <a:pt x="2" y="10"/>
                  </a:moveTo>
                  <a:cubicBezTo>
                    <a:pt x="0" y="11"/>
                    <a:pt x="0" y="12"/>
                    <a:pt x="2" y="13"/>
                  </a:cubicBezTo>
                  <a:cubicBezTo>
                    <a:pt x="11" y="10"/>
                    <a:pt x="0" y="0"/>
                    <a:pt x="1" y="6"/>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1" name="Freeform 3001">
              <a:extLst>
                <a:ext uri="{FF2B5EF4-FFF2-40B4-BE49-F238E27FC236}">
                  <a16:creationId xmlns:a16="http://schemas.microsoft.com/office/drawing/2014/main" id="{AE1C539F-6D2F-4FFF-2D80-32AA597D9D30}"/>
                </a:ext>
              </a:extLst>
            </p:cNvPr>
            <p:cNvSpPr>
              <a:spLocks/>
            </p:cNvSpPr>
            <p:nvPr/>
          </p:nvSpPr>
          <p:spPr bwMode="auto">
            <a:xfrm>
              <a:off x="3939" y="3409"/>
              <a:ext cx="27" cy="18"/>
            </a:xfrm>
            <a:custGeom>
              <a:avLst/>
              <a:gdLst>
                <a:gd name="T0" fmla="*/ 64 w 13"/>
                <a:gd name="T1" fmla="*/ 0 h 8"/>
                <a:gd name="T2" fmla="*/ 81 w 13"/>
                <a:gd name="T3" fmla="*/ 11 h 8"/>
                <a:gd name="T4" fmla="*/ 0 60000 65536"/>
                <a:gd name="T5" fmla="*/ 0 60000 65536"/>
              </a:gdLst>
              <a:ahLst/>
              <a:cxnLst>
                <a:cxn ang="T4">
                  <a:pos x="T0" y="T1"/>
                </a:cxn>
                <a:cxn ang="T5">
                  <a:pos x="T2" y="T3"/>
                </a:cxn>
              </a:cxnLst>
              <a:rect l="0" t="0" r="r" b="b"/>
              <a:pathLst>
                <a:path w="13" h="8">
                  <a:moveTo>
                    <a:pt x="7" y="0"/>
                  </a:moveTo>
                  <a:cubicBezTo>
                    <a:pt x="0" y="4"/>
                    <a:pt x="13" y="8"/>
                    <a:pt x="9"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2" name="Freeform 3002">
              <a:extLst>
                <a:ext uri="{FF2B5EF4-FFF2-40B4-BE49-F238E27FC236}">
                  <a16:creationId xmlns:a16="http://schemas.microsoft.com/office/drawing/2014/main" id="{F8D4FB8F-0C82-7F7B-3881-FB321B7A0155}"/>
                </a:ext>
              </a:extLst>
            </p:cNvPr>
            <p:cNvSpPr>
              <a:spLocks/>
            </p:cNvSpPr>
            <p:nvPr/>
          </p:nvSpPr>
          <p:spPr bwMode="auto">
            <a:xfrm>
              <a:off x="3959" y="3359"/>
              <a:ext cx="15" cy="11"/>
            </a:xfrm>
            <a:custGeom>
              <a:avLst/>
              <a:gdLst>
                <a:gd name="T0" fmla="*/ 9 w 7"/>
                <a:gd name="T1" fmla="*/ 9 h 5"/>
                <a:gd name="T2" fmla="*/ 9 w 7"/>
                <a:gd name="T3" fmla="*/ 53 h 5"/>
                <a:gd name="T4" fmla="*/ 41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1" y="1"/>
                  </a:moveTo>
                  <a:cubicBezTo>
                    <a:pt x="0" y="2"/>
                    <a:pt x="1" y="4"/>
                    <a:pt x="1" y="5"/>
                  </a:cubicBezTo>
                  <a:cubicBezTo>
                    <a:pt x="5" y="5"/>
                    <a:pt x="7" y="1"/>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3" name="Freeform 3003">
              <a:extLst>
                <a:ext uri="{FF2B5EF4-FFF2-40B4-BE49-F238E27FC236}">
                  <a16:creationId xmlns:a16="http://schemas.microsoft.com/office/drawing/2014/main" id="{B0755B75-C92C-114D-9954-8FAF29EE16B0}"/>
                </a:ext>
              </a:extLst>
            </p:cNvPr>
            <p:cNvSpPr>
              <a:spLocks/>
            </p:cNvSpPr>
            <p:nvPr/>
          </p:nvSpPr>
          <p:spPr bwMode="auto">
            <a:xfrm>
              <a:off x="3962" y="3315"/>
              <a:ext cx="4" cy="9"/>
            </a:xfrm>
            <a:custGeom>
              <a:avLst/>
              <a:gdLst>
                <a:gd name="T0" fmla="*/ 0 w 2"/>
                <a:gd name="T1" fmla="*/ 11 h 4"/>
                <a:gd name="T2" fmla="*/ 0 w 2"/>
                <a:gd name="T3" fmla="*/ 45 h 4"/>
                <a:gd name="T4" fmla="*/ 16 w 2"/>
                <a:gd name="T5" fmla="*/ 11 h 4"/>
                <a:gd name="T6" fmla="*/ 0 w 2"/>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4">
                  <a:moveTo>
                    <a:pt x="0" y="1"/>
                  </a:moveTo>
                  <a:cubicBezTo>
                    <a:pt x="0" y="2"/>
                    <a:pt x="0" y="3"/>
                    <a:pt x="0" y="4"/>
                  </a:cubicBezTo>
                  <a:cubicBezTo>
                    <a:pt x="2" y="3"/>
                    <a:pt x="2" y="2"/>
                    <a:pt x="2" y="1"/>
                  </a:cubicBezTo>
                  <a:cubicBezTo>
                    <a:pt x="2" y="0"/>
                    <a:pt x="1" y="0"/>
                    <a:pt x="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4" name="Freeform 3004">
              <a:extLst>
                <a:ext uri="{FF2B5EF4-FFF2-40B4-BE49-F238E27FC236}">
                  <a16:creationId xmlns:a16="http://schemas.microsoft.com/office/drawing/2014/main" id="{D6F53EF8-AF62-DEDE-44C6-63835E16CA49}"/>
                </a:ext>
              </a:extLst>
            </p:cNvPr>
            <p:cNvSpPr>
              <a:spLocks/>
            </p:cNvSpPr>
            <p:nvPr/>
          </p:nvSpPr>
          <p:spPr bwMode="auto">
            <a:xfrm>
              <a:off x="3927" y="3289"/>
              <a:ext cx="12" cy="9"/>
            </a:xfrm>
            <a:custGeom>
              <a:avLst/>
              <a:gdLst>
                <a:gd name="T0" fmla="*/ 0 w 6"/>
                <a:gd name="T1" fmla="*/ 11 h 4"/>
                <a:gd name="T2" fmla="*/ 8 w 6"/>
                <a:gd name="T3" fmla="*/ 45 h 4"/>
                <a:gd name="T4" fmla="*/ 16 w 6"/>
                <a:gd name="T5" fmla="*/ 0 h 4"/>
                <a:gd name="T6" fmla="*/ 0 60000 65536"/>
                <a:gd name="T7" fmla="*/ 0 60000 65536"/>
                <a:gd name="T8" fmla="*/ 0 60000 65536"/>
              </a:gdLst>
              <a:ahLst/>
              <a:cxnLst>
                <a:cxn ang="T6">
                  <a:pos x="T0" y="T1"/>
                </a:cxn>
                <a:cxn ang="T7">
                  <a:pos x="T2" y="T3"/>
                </a:cxn>
                <a:cxn ang="T8">
                  <a:pos x="T4" y="T5"/>
                </a:cxn>
              </a:cxnLst>
              <a:rect l="0" t="0" r="r" b="b"/>
              <a:pathLst>
                <a:path w="6" h="4">
                  <a:moveTo>
                    <a:pt x="0" y="1"/>
                  </a:moveTo>
                  <a:cubicBezTo>
                    <a:pt x="0" y="2"/>
                    <a:pt x="0" y="3"/>
                    <a:pt x="1" y="4"/>
                  </a:cubicBezTo>
                  <a:cubicBezTo>
                    <a:pt x="3" y="4"/>
                    <a:pt x="6"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5" name="Freeform 3005">
              <a:extLst>
                <a:ext uri="{FF2B5EF4-FFF2-40B4-BE49-F238E27FC236}">
                  <a16:creationId xmlns:a16="http://schemas.microsoft.com/office/drawing/2014/main" id="{F1BCD379-FE33-F5C2-DDCA-711ED3DAB7E0}"/>
                </a:ext>
              </a:extLst>
            </p:cNvPr>
            <p:cNvSpPr>
              <a:spLocks/>
            </p:cNvSpPr>
            <p:nvPr/>
          </p:nvSpPr>
          <p:spPr bwMode="auto">
            <a:xfrm>
              <a:off x="3951" y="3269"/>
              <a:ext cx="8" cy="11"/>
            </a:xfrm>
            <a:custGeom>
              <a:avLst/>
              <a:gdLst>
                <a:gd name="T0" fmla="*/ 16 w 4"/>
                <a:gd name="T1" fmla="*/ 0 h 5"/>
                <a:gd name="T2" fmla="*/ 32 w 4"/>
                <a:gd name="T3" fmla="*/ 20 h 5"/>
                <a:gd name="T4" fmla="*/ 16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3"/>
                    <a:pt x="2" y="5"/>
                    <a:pt x="4" y="2"/>
                  </a:cubicBezTo>
                  <a:cubicBezTo>
                    <a:pt x="3" y="2"/>
                    <a:pt x="3" y="1"/>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6" name="Freeform 3006">
              <a:extLst>
                <a:ext uri="{FF2B5EF4-FFF2-40B4-BE49-F238E27FC236}">
                  <a16:creationId xmlns:a16="http://schemas.microsoft.com/office/drawing/2014/main" id="{97287F99-C294-25B6-D432-F145FA3D79DE}"/>
                </a:ext>
              </a:extLst>
            </p:cNvPr>
            <p:cNvSpPr>
              <a:spLocks/>
            </p:cNvSpPr>
            <p:nvPr/>
          </p:nvSpPr>
          <p:spPr bwMode="auto">
            <a:xfrm>
              <a:off x="3982" y="3293"/>
              <a:ext cx="6" cy="9"/>
            </a:xfrm>
            <a:custGeom>
              <a:avLst/>
              <a:gdLst>
                <a:gd name="T0" fmla="*/ 0 w 3"/>
                <a:gd name="T1" fmla="*/ 0 h 4"/>
                <a:gd name="T2" fmla="*/ 0 w 3"/>
                <a:gd name="T3" fmla="*/ 45 h 4"/>
                <a:gd name="T4" fmla="*/ 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0" y="4"/>
                  </a:cubicBezTo>
                  <a:cubicBezTo>
                    <a:pt x="3" y="4"/>
                    <a:pt x="3" y="2"/>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7" name="Freeform 3007">
              <a:extLst>
                <a:ext uri="{FF2B5EF4-FFF2-40B4-BE49-F238E27FC236}">
                  <a16:creationId xmlns:a16="http://schemas.microsoft.com/office/drawing/2014/main" id="{081AEC60-2E58-20E5-BB2D-5A20EB309DBC}"/>
                </a:ext>
              </a:extLst>
            </p:cNvPr>
            <p:cNvSpPr>
              <a:spLocks/>
            </p:cNvSpPr>
            <p:nvPr/>
          </p:nvSpPr>
          <p:spPr bwMode="auto">
            <a:xfrm>
              <a:off x="3994" y="3368"/>
              <a:ext cx="6" cy="6"/>
            </a:xfrm>
            <a:custGeom>
              <a:avLst/>
              <a:gdLst>
                <a:gd name="T0" fmla="*/ 16 w 3"/>
                <a:gd name="T1" fmla="*/ 0 h 3"/>
                <a:gd name="T2" fmla="*/ 8 w 3"/>
                <a:gd name="T3" fmla="*/ 24 h 3"/>
                <a:gd name="T4" fmla="*/ 24 w 3"/>
                <a:gd name="T5" fmla="*/ 16 h 3"/>
                <a:gd name="T6" fmla="*/ 16 w 3"/>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2" y="0"/>
                  </a:moveTo>
                  <a:cubicBezTo>
                    <a:pt x="1" y="1"/>
                    <a:pt x="0" y="2"/>
                    <a:pt x="1" y="3"/>
                  </a:cubicBezTo>
                  <a:cubicBezTo>
                    <a:pt x="2" y="3"/>
                    <a:pt x="2" y="3"/>
                    <a:pt x="3" y="2"/>
                  </a:cubicBezTo>
                  <a:cubicBezTo>
                    <a:pt x="3" y="1"/>
                    <a:pt x="3" y="1"/>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8" name="Freeform 3008">
              <a:extLst>
                <a:ext uri="{FF2B5EF4-FFF2-40B4-BE49-F238E27FC236}">
                  <a16:creationId xmlns:a16="http://schemas.microsoft.com/office/drawing/2014/main" id="{A8CFE2E9-6BD1-D7B4-1F53-CA397B81B8F3}"/>
                </a:ext>
              </a:extLst>
            </p:cNvPr>
            <p:cNvSpPr>
              <a:spLocks/>
            </p:cNvSpPr>
            <p:nvPr/>
          </p:nvSpPr>
          <p:spPr bwMode="auto">
            <a:xfrm>
              <a:off x="3976" y="3407"/>
              <a:ext cx="18" cy="15"/>
            </a:xfrm>
            <a:custGeom>
              <a:avLst/>
              <a:gdLst>
                <a:gd name="T0" fmla="*/ 40 w 9"/>
                <a:gd name="T1" fmla="*/ 0 h 7"/>
                <a:gd name="T2" fmla="*/ 48 w 9"/>
                <a:gd name="T3" fmla="*/ 19 h 7"/>
                <a:gd name="T4" fmla="*/ 0 60000 65536"/>
                <a:gd name="T5" fmla="*/ 0 60000 65536"/>
              </a:gdLst>
              <a:ahLst/>
              <a:cxnLst>
                <a:cxn ang="T4">
                  <a:pos x="T0" y="T1"/>
                </a:cxn>
                <a:cxn ang="T5">
                  <a:pos x="T2" y="T3"/>
                </a:cxn>
              </a:cxnLst>
              <a:rect l="0" t="0" r="r" b="b"/>
              <a:pathLst>
                <a:path w="9" h="7">
                  <a:moveTo>
                    <a:pt x="5" y="0"/>
                  </a:moveTo>
                  <a:cubicBezTo>
                    <a:pt x="0" y="7"/>
                    <a:pt x="9" y="6"/>
                    <a:pt x="6"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19" name="Freeform 3009">
              <a:extLst>
                <a:ext uri="{FF2B5EF4-FFF2-40B4-BE49-F238E27FC236}">
                  <a16:creationId xmlns:a16="http://schemas.microsoft.com/office/drawing/2014/main" id="{A6B09B72-3817-6ABF-C51E-CFF100B96922}"/>
                </a:ext>
              </a:extLst>
            </p:cNvPr>
            <p:cNvSpPr>
              <a:spLocks/>
            </p:cNvSpPr>
            <p:nvPr/>
          </p:nvSpPr>
          <p:spPr bwMode="auto">
            <a:xfrm>
              <a:off x="3988" y="3466"/>
              <a:ext cx="6" cy="9"/>
            </a:xfrm>
            <a:custGeom>
              <a:avLst/>
              <a:gdLst>
                <a:gd name="T0" fmla="*/ 16 w 3"/>
                <a:gd name="T1" fmla="*/ 36 h 4"/>
                <a:gd name="T2" fmla="*/ 8 w 3"/>
                <a:gd name="T3" fmla="*/ 0 h 4"/>
                <a:gd name="T4" fmla="*/ 0 w 3"/>
                <a:gd name="T5" fmla="*/ 45 h 4"/>
                <a:gd name="T6" fmla="*/ 24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3"/>
                  </a:moveTo>
                  <a:cubicBezTo>
                    <a:pt x="2" y="2"/>
                    <a:pt x="3" y="1"/>
                    <a:pt x="1" y="0"/>
                  </a:cubicBezTo>
                  <a:cubicBezTo>
                    <a:pt x="0" y="1"/>
                    <a:pt x="0" y="3"/>
                    <a:pt x="0" y="4"/>
                  </a:cubicBezTo>
                  <a:cubicBezTo>
                    <a:pt x="3" y="4"/>
                    <a:pt x="3" y="3"/>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0" name="Freeform 3010">
              <a:extLst>
                <a:ext uri="{FF2B5EF4-FFF2-40B4-BE49-F238E27FC236}">
                  <a16:creationId xmlns:a16="http://schemas.microsoft.com/office/drawing/2014/main" id="{D207A85F-C5E7-C422-BBCE-652227CE2A0F}"/>
                </a:ext>
              </a:extLst>
            </p:cNvPr>
            <p:cNvSpPr>
              <a:spLocks/>
            </p:cNvSpPr>
            <p:nvPr/>
          </p:nvSpPr>
          <p:spPr bwMode="auto">
            <a:xfrm>
              <a:off x="4011" y="3477"/>
              <a:ext cx="12" cy="18"/>
            </a:xfrm>
            <a:custGeom>
              <a:avLst/>
              <a:gdLst>
                <a:gd name="T0" fmla="*/ 8 w 6"/>
                <a:gd name="T1" fmla="*/ 11 h 8"/>
                <a:gd name="T2" fmla="*/ 32 w 6"/>
                <a:gd name="T3" fmla="*/ 72 h 8"/>
                <a:gd name="T4" fmla="*/ 16 w 6"/>
                <a:gd name="T5" fmla="*/ 0 h 8"/>
                <a:gd name="T6" fmla="*/ 0 60000 65536"/>
                <a:gd name="T7" fmla="*/ 0 60000 65536"/>
                <a:gd name="T8" fmla="*/ 0 60000 65536"/>
              </a:gdLst>
              <a:ahLst/>
              <a:cxnLst>
                <a:cxn ang="T6">
                  <a:pos x="T0" y="T1"/>
                </a:cxn>
                <a:cxn ang="T7">
                  <a:pos x="T2" y="T3"/>
                </a:cxn>
                <a:cxn ang="T8">
                  <a:pos x="T4" y="T5"/>
                </a:cxn>
              </a:cxnLst>
              <a:rect l="0" t="0" r="r" b="b"/>
              <a:pathLst>
                <a:path w="6" h="8">
                  <a:moveTo>
                    <a:pt x="1" y="1"/>
                  </a:moveTo>
                  <a:cubicBezTo>
                    <a:pt x="0" y="3"/>
                    <a:pt x="1" y="8"/>
                    <a:pt x="4" y="6"/>
                  </a:cubicBezTo>
                  <a:cubicBezTo>
                    <a:pt x="6" y="4"/>
                    <a:pt x="5"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1" name="Freeform 3011">
              <a:extLst>
                <a:ext uri="{FF2B5EF4-FFF2-40B4-BE49-F238E27FC236}">
                  <a16:creationId xmlns:a16="http://schemas.microsoft.com/office/drawing/2014/main" id="{43D306E3-4238-F5DF-047D-633FEEB668F5}"/>
                </a:ext>
              </a:extLst>
            </p:cNvPr>
            <p:cNvSpPr>
              <a:spLocks/>
            </p:cNvSpPr>
            <p:nvPr/>
          </p:nvSpPr>
          <p:spPr bwMode="auto">
            <a:xfrm>
              <a:off x="4009" y="3530"/>
              <a:ext cx="8" cy="15"/>
            </a:xfrm>
            <a:custGeom>
              <a:avLst/>
              <a:gdLst>
                <a:gd name="T0" fmla="*/ 8 w 4"/>
                <a:gd name="T1" fmla="*/ 51 h 7"/>
                <a:gd name="T2" fmla="*/ 0 w 4"/>
                <a:gd name="T3" fmla="*/ 69 h 7"/>
                <a:gd name="T4" fmla="*/ 0 w 4"/>
                <a:gd name="T5" fmla="*/ 28 h 7"/>
                <a:gd name="T6" fmla="*/ 0 60000 65536"/>
                <a:gd name="T7" fmla="*/ 0 60000 65536"/>
                <a:gd name="T8" fmla="*/ 0 60000 65536"/>
              </a:gdLst>
              <a:ahLst/>
              <a:cxnLst>
                <a:cxn ang="T6">
                  <a:pos x="T0" y="T1"/>
                </a:cxn>
                <a:cxn ang="T7">
                  <a:pos x="T2" y="T3"/>
                </a:cxn>
                <a:cxn ang="T8">
                  <a:pos x="T4" y="T5"/>
                </a:cxn>
              </a:cxnLst>
              <a:rect l="0" t="0" r="r" b="b"/>
              <a:pathLst>
                <a:path w="4" h="7">
                  <a:moveTo>
                    <a:pt x="1" y="5"/>
                  </a:moveTo>
                  <a:cubicBezTo>
                    <a:pt x="0" y="6"/>
                    <a:pt x="0" y="7"/>
                    <a:pt x="0" y="7"/>
                  </a:cubicBezTo>
                  <a:cubicBezTo>
                    <a:pt x="4" y="6"/>
                    <a:pt x="2" y="0"/>
                    <a:pt x="0" y="3"/>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2" name="Freeform 3012">
              <a:extLst>
                <a:ext uri="{FF2B5EF4-FFF2-40B4-BE49-F238E27FC236}">
                  <a16:creationId xmlns:a16="http://schemas.microsoft.com/office/drawing/2014/main" id="{6C17A03E-6963-D5B3-DC76-1F4485C810C5}"/>
                </a:ext>
              </a:extLst>
            </p:cNvPr>
            <p:cNvSpPr>
              <a:spLocks/>
            </p:cNvSpPr>
            <p:nvPr/>
          </p:nvSpPr>
          <p:spPr bwMode="auto">
            <a:xfrm>
              <a:off x="4019" y="3567"/>
              <a:ext cx="14" cy="17"/>
            </a:xfrm>
            <a:custGeom>
              <a:avLst/>
              <a:gdLst>
                <a:gd name="T0" fmla="*/ 32 w 7"/>
                <a:gd name="T1" fmla="*/ 28 h 8"/>
                <a:gd name="T2" fmla="*/ 48 w 7"/>
                <a:gd name="T3" fmla="*/ 49 h 8"/>
                <a:gd name="T4" fmla="*/ 32 w 7"/>
                <a:gd name="T5" fmla="*/ 0 h 8"/>
                <a:gd name="T6" fmla="*/ 0 60000 65536"/>
                <a:gd name="T7" fmla="*/ 0 60000 65536"/>
                <a:gd name="T8" fmla="*/ 0 60000 65536"/>
              </a:gdLst>
              <a:ahLst/>
              <a:cxnLst>
                <a:cxn ang="T6">
                  <a:pos x="T0" y="T1"/>
                </a:cxn>
                <a:cxn ang="T7">
                  <a:pos x="T2" y="T3"/>
                </a:cxn>
                <a:cxn ang="T8">
                  <a:pos x="T4" y="T5"/>
                </a:cxn>
              </a:cxnLst>
              <a:rect l="0" t="0" r="r" b="b"/>
              <a:pathLst>
                <a:path w="7" h="8">
                  <a:moveTo>
                    <a:pt x="4" y="3"/>
                  </a:moveTo>
                  <a:cubicBezTo>
                    <a:pt x="0" y="5"/>
                    <a:pt x="4" y="8"/>
                    <a:pt x="6" y="5"/>
                  </a:cubicBezTo>
                  <a:cubicBezTo>
                    <a:pt x="7" y="3"/>
                    <a:pt x="6" y="1"/>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3" name="Freeform 3013">
              <a:extLst>
                <a:ext uri="{FF2B5EF4-FFF2-40B4-BE49-F238E27FC236}">
                  <a16:creationId xmlns:a16="http://schemas.microsoft.com/office/drawing/2014/main" id="{75DAF3DD-CEDD-6117-2442-BBB0DC7C1789}"/>
                </a:ext>
              </a:extLst>
            </p:cNvPr>
            <p:cNvSpPr>
              <a:spLocks/>
            </p:cNvSpPr>
            <p:nvPr/>
          </p:nvSpPr>
          <p:spPr bwMode="auto">
            <a:xfrm>
              <a:off x="4035" y="3543"/>
              <a:ext cx="4" cy="6"/>
            </a:xfrm>
            <a:custGeom>
              <a:avLst/>
              <a:gdLst>
                <a:gd name="T0" fmla="*/ 0 w 2"/>
                <a:gd name="T1" fmla="*/ 0 h 3"/>
                <a:gd name="T2" fmla="*/ 16 w 2"/>
                <a:gd name="T3" fmla="*/ 24 h 3"/>
                <a:gd name="T4" fmla="*/ 16 w 2"/>
                <a:gd name="T5" fmla="*/ 8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2"/>
                    <a:pt x="0" y="3"/>
                    <a:pt x="2" y="3"/>
                  </a:cubicBezTo>
                  <a:cubicBezTo>
                    <a:pt x="2" y="2"/>
                    <a:pt x="2"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4" name="Freeform 3014">
              <a:extLst>
                <a:ext uri="{FF2B5EF4-FFF2-40B4-BE49-F238E27FC236}">
                  <a16:creationId xmlns:a16="http://schemas.microsoft.com/office/drawing/2014/main" id="{26A7DCE0-EF1B-5E0F-9DDF-739A0711F858}"/>
                </a:ext>
              </a:extLst>
            </p:cNvPr>
            <p:cNvSpPr>
              <a:spLocks/>
            </p:cNvSpPr>
            <p:nvPr/>
          </p:nvSpPr>
          <p:spPr bwMode="auto">
            <a:xfrm>
              <a:off x="3984" y="3532"/>
              <a:ext cx="8" cy="9"/>
            </a:xfrm>
            <a:custGeom>
              <a:avLst/>
              <a:gdLst>
                <a:gd name="T0" fmla="*/ 8 w 4"/>
                <a:gd name="T1" fmla="*/ 0 h 4"/>
                <a:gd name="T2" fmla="*/ 24 w 4"/>
                <a:gd name="T3" fmla="*/ 45 h 4"/>
                <a:gd name="T4" fmla="*/ 24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1" y="3"/>
                    <a:pt x="3" y="4"/>
                  </a:cubicBezTo>
                  <a:cubicBezTo>
                    <a:pt x="4" y="2"/>
                    <a:pt x="4"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5" name="Freeform 3015">
              <a:extLst>
                <a:ext uri="{FF2B5EF4-FFF2-40B4-BE49-F238E27FC236}">
                  <a16:creationId xmlns:a16="http://schemas.microsoft.com/office/drawing/2014/main" id="{8BAB8F1D-BD76-89D7-8978-B58C880C435E}"/>
                </a:ext>
              </a:extLst>
            </p:cNvPr>
            <p:cNvSpPr>
              <a:spLocks/>
            </p:cNvSpPr>
            <p:nvPr/>
          </p:nvSpPr>
          <p:spPr bwMode="auto">
            <a:xfrm>
              <a:off x="3964" y="3492"/>
              <a:ext cx="10" cy="11"/>
            </a:xfrm>
            <a:custGeom>
              <a:avLst/>
              <a:gdLst>
                <a:gd name="T0" fmla="*/ 8 w 5"/>
                <a:gd name="T1" fmla="*/ 0 h 5"/>
                <a:gd name="T2" fmla="*/ 8 w 5"/>
                <a:gd name="T3" fmla="*/ 53 h 5"/>
                <a:gd name="T4" fmla="*/ 24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0" y="4"/>
                    <a:pt x="1" y="5"/>
                  </a:cubicBezTo>
                  <a:cubicBezTo>
                    <a:pt x="4" y="5"/>
                    <a:pt x="5" y="3"/>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6" name="Freeform 3016">
              <a:extLst>
                <a:ext uri="{FF2B5EF4-FFF2-40B4-BE49-F238E27FC236}">
                  <a16:creationId xmlns:a16="http://schemas.microsoft.com/office/drawing/2014/main" id="{59BD7AB3-C98D-01C9-6EFD-A717349D40EB}"/>
                </a:ext>
              </a:extLst>
            </p:cNvPr>
            <p:cNvSpPr>
              <a:spLocks/>
            </p:cNvSpPr>
            <p:nvPr/>
          </p:nvSpPr>
          <p:spPr bwMode="auto">
            <a:xfrm>
              <a:off x="4000" y="3591"/>
              <a:ext cx="21" cy="17"/>
            </a:xfrm>
            <a:custGeom>
              <a:avLst/>
              <a:gdLst>
                <a:gd name="T0" fmla="*/ 57 w 10"/>
                <a:gd name="T1" fmla="*/ 0 h 8"/>
                <a:gd name="T2" fmla="*/ 67 w 10"/>
                <a:gd name="T3" fmla="*/ 19 h 8"/>
                <a:gd name="T4" fmla="*/ 0 60000 65536"/>
                <a:gd name="T5" fmla="*/ 0 60000 65536"/>
              </a:gdLst>
              <a:ahLst/>
              <a:cxnLst>
                <a:cxn ang="T4">
                  <a:pos x="T0" y="T1"/>
                </a:cxn>
                <a:cxn ang="T5">
                  <a:pos x="T2" y="T3"/>
                </a:cxn>
              </a:cxnLst>
              <a:rect l="0" t="0" r="r" b="b"/>
              <a:pathLst>
                <a:path w="10" h="8">
                  <a:moveTo>
                    <a:pt x="6" y="0"/>
                  </a:moveTo>
                  <a:cubicBezTo>
                    <a:pt x="0" y="3"/>
                    <a:pt x="10" y="8"/>
                    <a:pt x="7"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7" name="Freeform 3017">
              <a:extLst>
                <a:ext uri="{FF2B5EF4-FFF2-40B4-BE49-F238E27FC236}">
                  <a16:creationId xmlns:a16="http://schemas.microsoft.com/office/drawing/2014/main" id="{61D627E5-F8D8-2D3C-2224-97FE8DF50D28}"/>
                </a:ext>
              </a:extLst>
            </p:cNvPr>
            <p:cNvSpPr>
              <a:spLocks/>
            </p:cNvSpPr>
            <p:nvPr/>
          </p:nvSpPr>
          <p:spPr bwMode="auto">
            <a:xfrm>
              <a:off x="4031" y="3611"/>
              <a:ext cx="15" cy="17"/>
            </a:xfrm>
            <a:custGeom>
              <a:avLst/>
              <a:gdLst>
                <a:gd name="T0" fmla="*/ 51 w 7"/>
                <a:gd name="T1" fmla="*/ 0 h 8"/>
                <a:gd name="T2" fmla="*/ 28 w 7"/>
                <a:gd name="T3" fmla="*/ 60 h 8"/>
                <a:gd name="T4" fmla="*/ 41 w 7"/>
                <a:gd name="T5" fmla="*/ 9 h 8"/>
                <a:gd name="T6" fmla="*/ 0 60000 65536"/>
                <a:gd name="T7" fmla="*/ 0 60000 65536"/>
                <a:gd name="T8" fmla="*/ 0 60000 65536"/>
              </a:gdLst>
              <a:ahLst/>
              <a:cxnLst>
                <a:cxn ang="T6">
                  <a:pos x="T0" y="T1"/>
                </a:cxn>
                <a:cxn ang="T7">
                  <a:pos x="T2" y="T3"/>
                </a:cxn>
                <a:cxn ang="T8">
                  <a:pos x="T4" y="T5"/>
                </a:cxn>
              </a:cxnLst>
              <a:rect l="0" t="0" r="r" b="b"/>
              <a:pathLst>
                <a:path w="7" h="8">
                  <a:moveTo>
                    <a:pt x="5" y="0"/>
                  </a:moveTo>
                  <a:cubicBezTo>
                    <a:pt x="2" y="0"/>
                    <a:pt x="0" y="4"/>
                    <a:pt x="3" y="6"/>
                  </a:cubicBezTo>
                  <a:cubicBezTo>
                    <a:pt x="6" y="8"/>
                    <a:pt x="7" y="3"/>
                    <a:pt x="4"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8" name="Freeform 3018">
              <a:extLst>
                <a:ext uri="{FF2B5EF4-FFF2-40B4-BE49-F238E27FC236}">
                  <a16:creationId xmlns:a16="http://schemas.microsoft.com/office/drawing/2014/main" id="{9E0A04B5-F957-FBC5-C8F1-858FA5D640D9}"/>
                </a:ext>
              </a:extLst>
            </p:cNvPr>
            <p:cNvSpPr>
              <a:spLocks/>
            </p:cNvSpPr>
            <p:nvPr/>
          </p:nvSpPr>
          <p:spPr bwMode="auto">
            <a:xfrm>
              <a:off x="4050" y="3608"/>
              <a:ext cx="30" cy="18"/>
            </a:xfrm>
            <a:custGeom>
              <a:avLst/>
              <a:gdLst>
                <a:gd name="T0" fmla="*/ 48 w 15"/>
                <a:gd name="T1" fmla="*/ 0 h 8"/>
                <a:gd name="T2" fmla="*/ 56 w 15"/>
                <a:gd name="T3" fmla="*/ 11 h 8"/>
                <a:gd name="T4" fmla="*/ 0 60000 65536"/>
                <a:gd name="T5" fmla="*/ 0 60000 65536"/>
              </a:gdLst>
              <a:ahLst/>
              <a:cxnLst>
                <a:cxn ang="T4">
                  <a:pos x="T0" y="T1"/>
                </a:cxn>
                <a:cxn ang="T5">
                  <a:pos x="T2" y="T3"/>
                </a:cxn>
              </a:cxnLst>
              <a:rect l="0" t="0" r="r" b="b"/>
              <a:pathLst>
                <a:path w="15" h="8">
                  <a:moveTo>
                    <a:pt x="6" y="0"/>
                  </a:moveTo>
                  <a:cubicBezTo>
                    <a:pt x="0" y="8"/>
                    <a:pt x="15" y="3"/>
                    <a:pt x="7"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29" name="Freeform 3019">
              <a:extLst>
                <a:ext uri="{FF2B5EF4-FFF2-40B4-BE49-F238E27FC236}">
                  <a16:creationId xmlns:a16="http://schemas.microsoft.com/office/drawing/2014/main" id="{97BFD063-D3A8-0159-2990-DC1B61008B3B}"/>
                </a:ext>
              </a:extLst>
            </p:cNvPr>
            <p:cNvSpPr>
              <a:spLocks/>
            </p:cNvSpPr>
            <p:nvPr/>
          </p:nvSpPr>
          <p:spPr bwMode="auto">
            <a:xfrm>
              <a:off x="4060" y="3670"/>
              <a:ext cx="12" cy="8"/>
            </a:xfrm>
            <a:custGeom>
              <a:avLst/>
              <a:gdLst>
                <a:gd name="T0" fmla="*/ 16 w 6"/>
                <a:gd name="T1" fmla="*/ 8 h 4"/>
                <a:gd name="T2" fmla="*/ 8 w 6"/>
                <a:gd name="T3" fmla="*/ 8 h 4"/>
                <a:gd name="T4" fmla="*/ 32 w 6"/>
                <a:gd name="T5" fmla="*/ 32 h 4"/>
                <a:gd name="T6" fmla="*/ 24 w 6"/>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4">
                  <a:moveTo>
                    <a:pt x="2" y="1"/>
                  </a:moveTo>
                  <a:cubicBezTo>
                    <a:pt x="2" y="1"/>
                    <a:pt x="2" y="1"/>
                    <a:pt x="1" y="1"/>
                  </a:cubicBezTo>
                  <a:cubicBezTo>
                    <a:pt x="0" y="3"/>
                    <a:pt x="2" y="4"/>
                    <a:pt x="4" y="4"/>
                  </a:cubicBezTo>
                  <a:cubicBezTo>
                    <a:pt x="6" y="2"/>
                    <a:pt x="5"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0" name="Freeform 3020">
              <a:extLst>
                <a:ext uri="{FF2B5EF4-FFF2-40B4-BE49-F238E27FC236}">
                  <a16:creationId xmlns:a16="http://schemas.microsoft.com/office/drawing/2014/main" id="{6AE88A26-C8F0-BB7D-51E8-4D92DA2747A5}"/>
                </a:ext>
              </a:extLst>
            </p:cNvPr>
            <p:cNvSpPr>
              <a:spLocks/>
            </p:cNvSpPr>
            <p:nvPr/>
          </p:nvSpPr>
          <p:spPr bwMode="auto">
            <a:xfrm>
              <a:off x="4082" y="3667"/>
              <a:ext cx="29" cy="22"/>
            </a:xfrm>
            <a:custGeom>
              <a:avLst/>
              <a:gdLst>
                <a:gd name="T0" fmla="*/ 35 w 14"/>
                <a:gd name="T1" fmla="*/ 9 h 10"/>
                <a:gd name="T2" fmla="*/ 52 w 14"/>
                <a:gd name="T3" fmla="*/ 0 h 10"/>
                <a:gd name="T4" fmla="*/ 0 60000 65536"/>
                <a:gd name="T5" fmla="*/ 0 60000 65536"/>
              </a:gdLst>
              <a:ahLst/>
              <a:cxnLst>
                <a:cxn ang="T4">
                  <a:pos x="T0" y="T1"/>
                </a:cxn>
                <a:cxn ang="T5">
                  <a:pos x="T2" y="T3"/>
                </a:cxn>
              </a:cxnLst>
              <a:rect l="0" t="0" r="r" b="b"/>
              <a:pathLst>
                <a:path w="14" h="10">
                  <a:moveTo>
                    <a:pt x="4" y="1"/>
                  </a:moveTo>
                  <a:cubicBezTo>
                    <a:pt x="0" y="10"/>
                    <a:pt x="14" y="0"/>
                    <a:pt x="6"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1" name="Freeform 3021">
              <a:extLst>
                <a:ext uri="{FF2B5EF4-FFF2-40B4-BE49-F238E27FC236}">
                  <a16:creationId xmlns:a16="http://schemas.microsoft.com/office/drawing/2014/main" id="{BAB6C4D3-602A-0A3A-365A-F2DC9C1E07B1}"/>
                </a:ext>
              </a:extLst>
            </p:cNvPr>
            <p:cNvSpPr>
              <a:spLocks/>
            </p:cNvSpPr>
            <p:nvPr/>
          </p:nvSpPr>
          <p:spPr bwMode="auto">
            <a:xfrm>
              <a:off x="4099" y="3718"/>
              <a:ext cx="12" cy="13"/>
            </a:xfrm>
            <a:custGeom>
              <a:avLst/>
              <a:gdLst>
                <a:gd name="T0" fmla="*/ 16 w 6"/>
                <a:gd name="T1" fmla="*/ 33 h 6"/>
                <a:gd name="T2" fmla="*/ 0 w 6"/>
                <a:gd name="T3" fmla="*/ 61 h 6"/>
                <a:gd name="T4" fmla="*/ 40 w 6"/>
                <a:gd name="T5" fmla="*/ 0 h 6"/>
                <a:gd name="T6" fmla="*/ 8 w 6"/>
                <a:gd name="T7" fmla="*/ 9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
                  <a:moveTo>
                    <a:pt x="2" y="3"/>
                  </a:moveTo>
                  <a:cubicBezTo>
                    <a:pt x="1" y="4"/>
                    <a:pt x="1" y="5"/>
                    <a:pt x="0" y="6"/>
                  </a:cubicBezTo>
                  <a:cubicBezTo>
                    <a:pt x="3" y="6"/>
                    <a:pt x="6" y="3"/>
                    <a:pt x="5" y="0"/>
                  </a:cubicBezTo>
                  <a:cubicBezTo>
                    <a:pt x="4" y="0"/>
                    <a:pt x="2"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2" name="Freeform 3022">
              <a:extLst>
                <a:ext uri="{FF2B5EF4-FFF2-40B4-BE49-F238E27FC236}">
                  <a16:creationId xmlns:a16="http://schemas.microsoft.com/office/drawing/2014/main" id="{E39C52EA-4774-A619-7EC0-8097A716FDB2}"/>
                </a:ext>
              </a:extLst>
            </p:cNvPr>
            <p:cNvSpPr>
              <a:spLocks/>
            </p:cNvSpPr>
            <p:nvPr/>
          </p:nvSpPr>
          <p:spPr bwMode="auto">
            <a:xfrm>
              <a:off x="4138" y="3724"/>
              <a:ext cx="10" cy="13"/>
            </a:xfrm>
            <a:custGeom>
              <a:avLst/>
              <a:gdLst>
                <a:gd name="T0" fmla="*/ 0 w 5"/>
                <a:gd name="T1" fmla="*/ 9 h 6"/>
                <a:gd name="T2" fmla="*/ 24 w 5"/>
                <a:gd name="T3" fmla="*/ 0 h 6"/>
                <a:gd name="T4" fmla="*/ 0 60000 65536"/>
                <a:gd name="T5" fmla="*/ 0 60000 65536"/>
              </a:gdLst>
              <a:ahLst/>
              <a:cxnLst>
                <a:cxn ang="T4">
                  <a:pos x="T0" y="T1"/>
                </a:cxn>
                <a:cxn ang="T5">
                  <a:pos x="T2" y="T3"/>
                </a:cxn>
              </a:cxnLst>
              <a:rect l="0" t="0" r="r" b="b"/>
              <a:pathLst>
                <a:path w="5" h="6">
                  <a:moveTo>
                    <a:pt x="0" y="1"/>
                  </a:moveTo>
                  <a:cubicBezTo>
                    <a:pt x="1" y="6"/>
                    <a:pt x="5" y="4"/>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3" name="Freeform 3023">
              <a:extLst>
                <a:ext uri="{FF2B5EF4-FFF2-40B4-BE49-F238E27FC236}">
                  <a16:creationId xmlns:a16="http://schemas.microsoft.com/office/drawing/2014/main" id="{9C685677-9931-BEF2-0E1B-EFA08F400D30}"/>
                </a:ext>
              </a:extLst>
            </p:cNvPr>
            <p:cNvSpPr>
              <a:spLocks/>
            </p:cNvSpPr>
            <p:nvPr/>
          </p:nvSpPr>
          <p:spPr bwMode="auto">
            <a:xfrm>
              <a:off x="4125" y="3759"/>
              <a:ext cx="35" cy="20"/>
            </a:xfrm>
            <a:custGeom>
              <a:avLst/>
              <a:gdLst>
                <a:gd name="T0" fmla="*/ 68 w 17"/>
                <a:gd name="T1" fmla="*/ 0 h 9"/>
                <a:gd name="T2" fmla="*/ 89 w 17"/>
                <a:gd name="T3" fmla="*/ 20 h 9"/>
                <a:gd name="T4" fmla="*/ 0 60000 65536"/>
                <a:gd name="T5" fmla="*/ 0 60000 65536"/>
              </a:gdLst>
              <a:ahLst/>
              <a:cxnLst>
                <a:cxn ang="T4">
                  <a:pos x="T0" y="T1"/>
                </a:cxn>
                <a:cxn ang="T5">
                  <a:pos x="T2" y="T3"/>
                </a:cxn>
              </a:cxnLst>
              <a:rect l="0" t="0" r="r" b="b"/>
              <a:pathLst>
                <a:path w="17" h="9">
                  <a:moveTo>
                    <a:pt x="8" y="0"/>
                  </a:moveTo>
                  <a:cubicBezTo>
                    <a:pt x="0" y="9"/>
                    <a:pt x="17" y="6"/>
                    <a:pt x="10"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4" name="Freeform 3024">
              <a:extLst>
                <a:ext uri="{FF2B5EF4-FFF2-40B4-BE49-F238E27FC236}">
                  <a16:creationId xmlns:a16="http://schemas.microsoft.com/office/drawing/2014/main" id="{417E64EF-D670-77F2-1C55-8C41350CF41D}"/>
                </a:ext>
              </a:extLst>
            </p:cNvPr>
            <p:cNvSpPr>
              <a:spLocks/>
            </p:cNvSpPr>
            <p:nvPr/>
          </p:nvSpPr>
          <p:spPr bwMode="auto">
            <a:xfrm>
              <a:off x="4175" y="3796"/>
              <a:ext cx="8" cy="11"/>
            </a:xfrm>
            <a:custGeom>
              <a:avLst/>
              <a:gdLst>
                <a:gd name="T0" fmla="*/ 0 w 4"/>
                <a:gd name="T1" fmla="*/ 9 h 5"/>
                <a:gd name="T2" fmla="*/ 8 w 4"/>
                <a:gd name="T3" fmla="*/ 53 h 5"/>
                <a:gd name="T4" fmla="*/ 8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3"/>
                    <a:pt x="0" y="4"/>
                    <a:pt x="1" y="5"/>
                  </a:cubicBezTo>
                  <a:cubicBezTo>
                    <a:pt x="4" y="4"/>
                    <a:pt x="4"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5" name="Freeform 3025">
              <a:extLst>
                <a:ext uri="{FF2B5EF4-FFF2-40B4-BE49-F238E27FC236}">
                  <a16:creationId xmlns:a16="http://schemas.microsoft.com/office/drawing/2014/main" id="{D5474675-3945-625E-C4A1-440ED8C36A70}"/>
                </a:ext>
              </a:extLst>
            </p:cNvPr>
            <p:cNvSpPr>
              <a:spLocks/>
            </p:cNvSpPr>
            <p:nvPr/>
          </p:nvSpPr>
          <p:spPr bwMode="auto">
            <a:xfrm>
              <a:off x="4181" y="3770"/>
              <a:ext cx="8" cy="11"/>
            </a:xfrm>
            <a:custGeom>
              <a:avLst/>
              <a:gdLst>
                <a:gd name="T0" fmla="*/ 0 w 4"/>
                <a:gd name="T1" fmla="*/ 9 h 5"/>
                <a:gd name="T2" fmla="*/ 32 w 4"/>
                <a:gd name="T3" fmla="*/ 0 h 5"/>
                <a:gd name="T4" fmla="*/ 24 w 4"/>
                <a:gd name="T5" fmla="*/ 9 h 5"/>
                <a:gd name="T6" fmla="*/ 0 60000 65536"/>
                <a:gd name="T7" fmla="*/ 0 60000 65536"/>
                <a:gd name="T8" fmla="*/ 0 60000 65536"/>
              </a:gdLst>
              <a:ahLst/>
              <a:cxnLst>
                <a:cxn ang="T6">
                  <a:pos x="T0" y="T1"/>
                </a:cxn>
                <a:cxn ang="T7">
                  <a:pos x="T2" y="T3"/>
                </a:cxn>
                <a:cxn ang="T8">
                  <a:pos x="T4" y="T5"/>
                </a:cxn>
              </a:cxnLst>
              <a:rect l="0" t="0" r="r" b="b"/>
              <a:pathLst>
                <a:path w="4" h="5">
                  <a:moveTo>
                    <a:pt x="0" y="1"/>
                  </a:moveTo>
                  <a:cubicBezTo>
                    <a:pt x="0" y="5"/>
                    <a:pt x="4" y="3"/>
                    <a:pt x="4" y="0"/>
                  </a:cubicBezTo>
                  <a:cubicBezTo>
                    <a:pt x="3" y="0"/>
                    <a:pt x="3" y="0"/>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6" name="Freeform 3026">
              <a:extLst>
                <a:ext uri="{FF2B5EF4-FFF2-40B4-BE49-F238E27FC236}">
                  <a16:creationId xmlns:a16="http://schemas.microsoft.com/office/drawing/2014/main" id="{256A57D2-18FE-8818-BCF4-9A4B2856A8F2}"/>
                </a:ext>
              </a:extLst>
            </p:cNvPr>
            <p:cNvSpPr>
              <a:spLocks/>
            </p:cNvSpPr>
            <p:nvPr/>
          </p:nvSpPr>
          <p:spPr bwMode="auto">
            <a:xfrm>
              <a:off x="4214" y="3805"/>
              <a:ext cx="20" cy="15"/>
            </a:xfrm>
            <a:custGeom>
              <a:avLst/>
              <a:gdLst>
                <a:gd name="T0" fmla="*/ 24 w 10"/>
                <a:gd name="T1" fmla="*/ 0 h 7"/>
                <a:gd name="T2" fmla="*/ 40 w 10"/>
                <a:gd name="T3" fmla="*/ 9 h 7"/>
                <a:gd name="T4" fmla="*/ 0 60000 65536"/>
                <a:gd name="T5" fmla="*/ 0 60000 65536"/>
              </a:gdLst>
              <a:ahLst/>
              <a:cxnLst>
                <a:cxn ang="T4">
                  <a:pos x="T0" y="T1"/>
                </a:cxn>
                <a:cxn ang="T5">
                  <a:pos x="T2" y="T3"/>
                </a:cxn>
              </a:cxnLst>
              <a:rect l="0" t="0" r="r" b="b"/>
              <a:pathLst>
                <a:path w="10" h="7">
                  <a:moveTo>
                    <a:pt x="3" y="0"/>
                  </a:moveTo>
                  <a:cubicBezTo>
                    <a:pt x="0" y="7"/>
                    <a:pt x="10" y="4"/>
                    <a:pt x="5"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7" name="Freeform 3027">
              <a:extLst>
                <a:ext uri="{FF2B5EF4-FFF2-40B4-BE49-F238E27FC236}">
                  <a16:creationId xmlns:a16="http://schemas.microsoft.com/office/drawing/2014/main" id="{25788B45-356C-27B6-C912-51ACA94321AB}"/>
                </a:ext>
              </a:extLst>
            </p:cNvPr>
            <p:cNvSpPr>
              <a:spLocks/>
            </p:cNvSpPr>
            <p:nvPr/>
          </p:nvSpPr>
          <p:spPr bwMode="auto">
            <a:xfrm>
              <a:off x="4220" y="3847"/>
              <a:ext cx="12" cy="13"/>
            </a:xfrm>
            <a:custGeom>
              <a:avLst/>
              <a:gdLst>
                <a:gd name="T0" fmla="*/ 16 w 6"/>
                <a:gd name="T1" fmla="*/ 0 h 6"/>
                <a:gd name="T2" fmla="*/ 48 w 6"/>
                <a:gd name="T3" fmla="*/ 20 h 6"/>
                <a:gd name="T4" fmla="*/ 24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2" y="0"/>
                  </a:moveTo>
                  <a:cubicBezTo>
                    <a:pt x="0" y="4"/>
                    <a:pt x="5" y="6"/>
                    <a:pt x="6" y="2"/>
                  </a:cubicBezTo>
                  <a:cubicBezTo>
                    <a:pt x="6" y="0"/>
                    <a:pt x="5" y="0"/>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8" name="Freeform 3028">
              <a:extLst>
                <a:ext uri="{FF2B5EF4-FFF2-40B4-BE49-F238E27FC236}">
                  <a16:creationId xmlns:a16="http://schemas.microsoft.com/office/drawing/2014/main" id="{3F0170AB-DC9E-5E31-997E-F332B4C63209}"/>
                </a:ext>
              </a:extLst>
            </p:cNvPr>
            <p:cNvSpPr>
              <a:spLocks/>
            </p:cNvSpPr>
            <p:nvPr/>
          </p:nvSpPr>
          <p:spPr bwMode="auto">
            <a:xfrm>
              <a:off x="4248" y="3840"/>
              <a:ext cx="31" cy="20"/>
            </a:xfrm>
            <a:custGeom>
              <a:avLst/>
              <a:gdLst>
                <a:gd name="T0" fmla="*/ 52 w 15"/>
                <a:gd name="T1" fmla="*/ 0 h 9"/>
                <a:gd name="T2" fmla="*/ 60 w 15"/>
                <a:gd name="T3" fmla="*/ 0 h 9"/>
                <a:gd name="T4" fmla="*/ 0 60000 65536"/>
                <a:gd name="T5" fmla="*/ 0 60000 65536"/>
              </a:gdLst>
              <a:ahLst/>
              <a:cxnLst>
                <a:cxn ang="T4">
                  <a:pos x="T0" y="T1"/>
                </a:cxn>
                <a:cxn ang="T5">
                  <a:pos x="T2" y="T3"/>
                </a:cxn>
              </a:cxnLst>
              <a:rect l="0" t="0" r="r" b="b"/>
              <a:pathLst>
                <a:path w="15" h="9">
                  <a:moveTo>
                    <a:pt x="6" y="0"/>
                  </a:moveTo>
                  <a:cubicBezTo>
                    <a:pt x="0" y="9"/>
                    <a:pt x="15" y="2"/>
                    <a:pt x="7"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39" name="Freeform 3029">
              <a:extLst>
                <a:ext uri="{FF2B5EF4-FFF2-40B4-BE49-F238E27FC236}">
                  <a16:creationId xmlns:a16="http://schemas.microsoft.com/office/drawing/2014/main" id="{531A740B-E16F-DCCE-4ABA-E7AF823F2C88}"/>
                </a:ext>
              </a:extLst>
            </p:cNvPr>
            <p:cNvSpPr>
              <a:spLocks/>
            </p:cNvSpPr>
            <p:nvPr/>
          </p:nvSpPr>
          <p:spPr bwMode="auto">
            <a:xfrm>
              <a:off x="4296" y="3864"/>
              <a:ext cx="8" cy="7"/>
            </a:xfrm>
            <a:custGeom>
              <a:avLst/>
              <a:gdLst>
                <a:gd name="T0" fmla="*/ 8 w 4"/>
                <a:gd name="T1" fmla="*/ 0 h 3"/>
                <a:gd name="T2" fmla="*/ 16 w 4"/>
                <a:gd name="T3" fmla="*/ 37 h 3"/>
                <a:gd name="T4" fmla="*/ 32 w 4"/>
                <a:gd name="T5" fmla="*/ 12 h 3"/>
                <a:gd name="T6" fmla="*/ 16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1" y="0"/>
                  </a:moveTo>
                  <a:cubicBezTo>
                    <a:pt x="0" y="1"/>
                    <a:pt x="0" y="3"/>
                    <a:pt x="2" y="3"/>
                  </a:cubicBezTo>
                  <a:cubicBezTo>
                    <a:pt x="3" y="3"/>
                    <a:pt x="4" y="2"/>
                    <a:pt x="4" y="1"/>
                  </a:cubicBezTo>
                  <a:cubicBezTo>
                    <a:pt x="4" y="0"/>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0" name="Freeform 3030">
              <a:extLst>
                <a:ext uri="{FF2B5EF4-FFF2-40B4-BE49-F238E27FC236}">
                  <a16:creationId xmlns:a16="http://schemas.microsoft.com/office/drawing/2014/main" id="{6FEBB09C-2284-5AFC-62DE-E8986C353542}"/>
                </a:ext>
              </a:extLst>
            </p:cNvPr>
            <p:cNvSpPr>
              <a:spLocks/>
            </p:cNvSpPr>
            <p:nvPr/>
          </p:nvSpPr>
          <p:spPr bwMode="auto">
            <a:xfrm>
              <a:off x="4261" y="3877"/>
              <a:ext cx="14" cy="18"/>
            </a:xfrm>
            <a:custGeom>
              <a:avLst/>
              <a:gdLst>
                <a:gd name="T0" fmla="*/ 32 w 7"/>
                <a:gd name="T1" fmla="*/ 0 h 8"/>
                <a:gd name="T2" fmla="*/ 16 w 7"/>
                <a:gd name="T3" fmla="*/ 72 h 8"/>
                <a:gd name="T4" fmla="*/ 40 w 7"/>
                <a:gd name="T5" fmla="*/ 25 h 8"/>
                <a:gd name="T6" fmla="*/ 0 60000 65536"/>
                <a:gd name="T7" fmla="*/ 0 60000 65536"/>
                <a:gd name="T8" fmla="*/ 0 60000 65536"/>
              </a:gdLst>
              <a:ahLst/>
              <a:cxnLst>
                <a:cxn ang="T6">
                  <a:pos x="T0" y="T1"/>
                </a:cxn>
                <a:cxn ang="T7">
                  <a:pos x="T2" y="T3"/>
                </a:cxn>
                <a:cxn ang="T8">
                  <a:pos x="T4" y="T5"/>
                </a:cxn>
              </a:cxnLst>
              <a:rect l="0" t="0" r="r" b="b"/>
              <a:pathLst>
                <a:path w="7" h="8">
                  <a:moveTo>
                    <a:pt x="4" y="0"/>
                  </a:moveTo>
                  <a:cubicBezTo>
                    <a:pt x="1" y="1"/>
                    <a:pt x="0" y="4"/>
                    <a:pt x="2" y="6"/>
                  </a:cubicBezTo>
                  <a:cubicBezTo>
                    <a:pt x="5" y="8"/>
                    <a:pt x="7" y="4"/>
                    <a:pt x="5"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1" name="Freeform 3031">
              <a:extLst>
                <a:ext uri="{FF2B5EF4-FFF2-40B4-BE49-F238E27FC236}">
                  <a16:creationId xmlns:a16="http://schemas.microsoft.com/office/drawing/2014/main" id="{D4787568-4236-801B-B618-1923071CE65A}"/>
                </a:ext>
              </a:extLst>
            </p:cNvPr>
            <p:cNvSpPr>
              <a:spLocks/>
            </p:cNvSpPr>
            <p:nvPr/>
          </p:nvSpPr>
          <p:spPr bwMode="auto">
            <a:xfrm>
              <a:off x="4224" y="3875"/>
              <a:ext cx="8" cy="9"/>
            </a:xfrm>
            <a:custGeom>
              <a:avLst/>
              <a:gdLst>
                <a:gd name="T0" fmla="*/ 0 w 4"/>
                <a:gd name="T1" fmla="*/ 25 h 4"/>
                <a:gd name="T2" fmla="*/ 8 w 4"/>
                <a:gd name="T3" fmla="*/ 45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0" y="2"/>
                  </a:moveTo>
                  <a:cubicBezTo>
                    <a:pt x="0" y="3"/>
                    <a:pt x="1" y="4"/>
                    <a:pt x="1" y="4"/>
                  </a:cubicBezTo>
                  <a:cubicBezTo>
                    <a:pt x="4" y="3"/>
                    <a:pt x="4"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2" name="Freeform 3032">
              <a:extLst>
                <a:ext uri="{FF2B5EF4-FFF2-40B4-BE49-F238E27FC236}">
                  <a16:creationId xmlns:a16="http://schemas.microsoft.com/office/drawing/2014/main" id="{AB45FB0D-ECB6-C438-B358-65162433DCA7}"/>
                </a:ext>
              </a:extLst>
            </p:cNvPr>
            <p:cNvSpPr>
              <a:spLocks/>
            </p:cNvSpPr>
            <p:nvPr/>
          </p:nvSpPr>
          <p:spPr bwMode="auto">
            <a:xfrm>
              <a:off x="4179" y="3840"/>
              <a:ext cx="6" cy="7"/>
            </a:xfrm>
            <a:custGeom>
              <a:avLst/>
              <a:gdLst>
                <a:gd name="T0" fmla="*/ 0 w 3"/>
                <a:gd name="T1" fmla="*/ 0 h 3"/>
                <a:gd name="T2" fmla="*/ 16 w 3"/>
                <a:gd name="T3" fmla="*/ 37 h 3"/>
                <a:gd name="T4" fmla="*/ 16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0"/>
                  </a:moveTo>
                  <a:cubicBezTo>
                    <a:pt x="0" y="1"/>
                    <a:pt x="1" y="2"/>
                    <a:pt x="2" y="3"/>
                  </a:cubicBezTo>
                  <a:cubicBezTo>
                    <a:pt x="3" y="2"/>
                    <a:pt x="2"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3" name="Freeform 3033">
              <a:extLst>
                <a:ext uri="{FF2B5EF4-FFF2-40B4-BE49-F238E27FC236}">
                  <a16:creationId xmlns:a16="http://schemas.microsoft.com/office/drawing/2014/main" id="{0AFBD081-6A80-A5D3-C481-DC3B3C578729}"/>
                </a:ext>
              </a:extLst>
            </p:cNvPr>
            <p:cNvSpPr>
              <a:spLocks/>
            </p:cNvSpPr>
            <p:nvPr/>
          </p:nvSpPr>
          <p:spPr bwMode="auto">
            <a:xfrm>
              <a:off x="4136" y="3799"/>
              <a:ext cx="6" cy="6"/>
            </a:xfrm>
            <a:custGeom>
              <a:avLst/>
              <a:gdLst>
                <a:gd name="T0" fmla="*/ 8 w 3"/>
                <a:gd name="T1" fmla="*/ 0 h 3"/>
                <a:gd name="T2" fmla="*/ 8 w 3"/>
                <a:gd name="T3" fmla="*/ 24 h 3"/>
                <a:gd name="T4" fmla="*/ 24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2"/>
                    <a:pt x="1" y="3"/>
                  </a:cubicBezTo>
                  <a:cubicBezTo>
                    <a:pt x="3" y="2"/>
                    <a:pt x="3"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4" name="Freeform 3034">
              <a:extLst>
                <a:ext uri="{FF2B5EF4-FFF2-40B4-BE49-F238E27FC236}">
                  <a16:creationId xmlns:a16="http://schemas.microsoft.com/office/drawing/2014/main" id="{E8265805-6899-C2F2-3630-5544BC43C949}"/>
                </a:ext>
              </a:extLst>
            </p:cNvPr>
            <p:cNvSpPr>
              <a:spLocks/>
            </p:cNvSpPr>
            <p:nvPr/>
          </p:nvSpPr>
          <p:spPr bwMode="auto">
            <a:xfrm>
              <a:off x="4289" y="3912"/>
              <a:ext cx="9" cy="11"/>
            </a:xfrm>
            <a:custGeom>
              <a:avLst/>
              <a:gdLst>
                <a:gd name="T0" fmla="*/ 11 w 4"/>
                <a:gd name="T1" fmla="*/ 9 h 5"/>
                <a:gd name="T2" fmla="*/ 11 w 4"/>
                <a:gd name="T3" fmla="*/ 44 h 5"/>
                <a:gd name="T4" fmla="*/ 25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1" y="2"/>
                    <a:pt x="0" y="3"/>
                    <a:pt x="1" y="4"/>
                  </a:cubicBezTo>
                  <a:cubicBezTo>
                    <a:pt x="3" y="5"/>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5" name="Freeform 3035">
              <a:extLst>
                <a:ext uri="{FF2B5EF4-FFF2-40B4-BE49-F238E27FC236}">
                  <a16:creationId xmlns:a16="http://schemas.microsoft.com/office/drawing/2014/main" id="{194989E8-B14B-5B0F-1C76-A45C7FC034CF}"/>
                </a:ext>
              </a:extLst>
            </p:cNvPr>
            <p:cNvSpPr>
              <a:spLocks/>
            </p:cNvSpPr>
            <p:nvPr/>
          </p:nvSpPr>
          <p:spPr bwMode="auto">
            <a:xfrm>
              <a:off x="4312" y="3899"/>
              <a:ext cx="12" cy="13"/>
            </a:xfrm>
            <a:custGeom>
              <a:avLst/>
              <a:gdLst>
                <a:gd name="T0" fmla="*/ 16 w 6"/>
                <a:gd name="T1" fmla="*/ 0 h 6"/>
                <a:gd name="T2" fmla="*/ 32 w 6"/>
                <a:gd name="T3" fmla="*/ 43 h 6"/>
                <a:gd name="T4" fmla="*/ 24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2" y="0"/>
                  </a:moveTo>
                  <a:cubicBezTo>
                    <a:pt x="0" y="2"/>
                    <a:pt x="2" y="6"/>
                    <a:pt x="4" y="4"/>
                  </a:cubicBezTo>
                  <a:cubicBezTo>
                    <a:pt x="6" y="3"/>
                    <a:pt x="5"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6" name="Freeform 3036">
              <a:extLst>
                <a:ext uri="{FF2B5EF4-FFF2-40B4-BE49-F238E27FC236}">
                  <a16:creationId xmlns:a16="http://schemas.microsoft.com/office/drawing/2014/main" id="{F872A959-E055-2C63-FBC8-ECF872E90712}"/>
                </a:ext>
              </a:extLst>
            </p:cNvPr>
            <p:cNvSpPr>
              <a:spLocks/>
            </p:cNvSpPr>
            <p:nvPr/>
          </p:nvSpPr>
          <p:spPr bwMode="auto">
            <a:xfrm>
              <a:off x="4349" y="3888"/>
              <a:ext cx="8" cy="11"/>
            </a:xfrm>
            <a:custGeom>
              <a:avLst/>
              <a:gdLst>
                <a:gd name="T0" fmla="*/ 8 w 4"/>
                <a:gd name="T1" fmla="*/ 0 h 5"/>
                <a:gd name="T2" fmla="*/ 8 w 4"/>
                <a:gd name="T3" fmla="*/ 53 h 5"/>
                <a:gd name="T4" fmla="*/ 32 w 4"/>
                <a:gd name="T5" fmla="*/ 33 h 5"/>
                <a:gd name="T6" fmla="*/ 16 w 4"/>
                <a:gd name="T7" fmla="*/ 2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1" y="0"/>
                  </a:moveTo>
                  <a:cubicBezTo>
                    <a:pt x="0" y="2"/>
                    <a:pt x="0" y="3"/>
                    <a:pt x="1" y="5"/>
                  </a:cubicBezTo>
                  <a:cubicBezTo>
                    <a:pt x="3" y="4"/>
                    <a:pt x="3" y="4"/>
                    <a:pt x="4" y="3"/>
                  </a:cubicBezTo>
                  <a:cubicBezTo>
                    <a:pt x="3" y="2"/>
                    <a:pt x="3" y="2"/>
                    <a:pt x="2"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7" name="Freeform 3037">
              <a:extLst>
                <a:ext uri="{FF2B5EF4-FFF2-40B4-BE49-F238E27FC236}">
                  <a16:creationId xmlns:a16="http://schemas.microsoft.com/office/drawing/2014/main" id="{570684B6-72A2-505E-5454-616E9C9DB26B}"/>
                </a:ext>
              </a:extLst>
            </p:cNvPr>
            <p:cNvSpPr>
              <a:spLocks/>
            </p:cNvSpPr>
            <p:nvPr/>
          </p:nvSpPr>
          <p:spPr bwMode="auto">
            <a:xfrm>
              <a:off x="4355" y="3928"/>
              <a:ext cx="23" cy="13"/>
            </a:xfrm>
            <a:custGeom>
              <a:avLst/>
              <a:gdLst>
                <a:gd name="T0" fmla="*/ 44 w 11"/>
                <a:gd name="T1" fmla="*/ 0 h 6"/>
                <a:gd name="T2" fmla="*/ 75 w 11"/>
                <a:gd name="T3" fmla="*/ 9 h 6"/>
                <a:gd name="T4" fmla="*/ 0 60000 65536"/>
                <a:gd name="T5" fmla="*/ 0 60000 65536"/>
              </a:gdLst>
              <a:ahLst/>
              <a:cxnLst>
                <a:cxn ang="T4">
                  <a:pos x="T0" y="T1"/>
                </a:cxn>
                <a:cxn ang="T5">
                  <a:pos x="T2" y="T3"/>
                </a:cxn>
              </a:cxnLst>
              <a:rect l="0" t="0" r="r" b="b"/>
              <a:pathLst>
                <a:path w="11" h="6">
                  <a:moveTo>
                    <a:pt x="5" y="0"/>
                  </a:moveTo>
                  <a:cubicBezTo>
                    <a:pt x="0" y="5"/>
                    <a:pt x="11" y="6"/>
                    <a:pt x="8"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8" name="Freeform 3038">
              <a:extLst>
                <a:ext uri="{FF2B5EF4-FFF2-40B4-BE49-F238E27FC236}">
                  <a16:creationId xmlns:a16="http://schemas.microsoft.com/office/drawing/2014/main" id="{589B258F-DDC4-3F69-4604-5B6126B511C5}"/>
                </a:ext>
              </a:extLst>
            </p:cNvPr>
            <p:cNvSpPr>
              <a:spLocks/>
            </p:cNvSpPr>
            <p:nvPr/>
          </p:nvSpPr>
          <p:spPr bwMode="auto">
            <a:xfrm>
              <a:off x="4392" y="3906"/>
              <a:ext cx="8" cy="6"/>
            </a:xfrm>
            <a:custGeom>
              <a:avLst/>
              <a:gdLst>
                <a:gd name="T0" fmla="*/ 0 w 4"/>
                <a:gd name="T1" fmla="*/ 0 h 3"/>
                <a:gd name="T2" fmla="*/ 16 w 4"/>
                <a:gd name="T3" fmla="*/ 24 h 3"/>
                <a:gd name="T4" fmla="*/ 16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0" y="1"/>
                    <a:pt x="1" y="2"/>
                    <a:pt x="2" y="3"/>
                  </a:cubicBezTo>
                  <a:cubicBezTo>
                    <a:pt x="4" y="1"/>
                    <a:pt x="3"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49" name="Freeform 3039">
              <a:extLst>
                <a:ext uri="{FF2B5EF4-FFF2-40B4-BE49-F238E27FC236}">
                  <a16:creationId xmlns:a16="http://schemas.microsoft.com/office/drawing/2014/main" id="{DF464DEA-25DA-EFB4-E28D-305E05447B85}"/>
                </a:ext>
              </a:extLst>
            </p:cNvPr>
            <p:cNvSpPr>
              <a:spLocks/>
            </p:cNvSpPr>
            <p:nvPr/>
          </p:nvSpPr>
          <p:spPr bwMode="auto">
            <a:xfrm>
              <a:off x="4416" y="3936"/>
              <a:ext cx="17" cy="22"/>
            </a:xfrm>
            <a:custGeom>
              <a:avLst/>
              <a:gdLst>
                <a:gd name="T0" fmla="*/ 68 w 8"/>
                <a:gd name="T1" fmla="*/ 20 h 10"/>
                <a:gd name="T2" fmla="*/ 77 w 8"/>
                <a:gd name="T3" fmla="*/ 53 h 10"/>
                <a:gd name="T4" fmla="*/ 60 w 8"/>
                <a:gd name="T5" fmla="*/ 44 h 10"/>
                <a:gd name="T6" fmla="*/ 0 60000 65536"/>
                <a:gd name="T7" fmla="*/ 0 60000 65536"/>
                <a:gd name="T8" fmla="*/ 0 60000 65536"/>
              </a:gdLst>
              <a:ahLst/>
              <a:cxnLst>
                <a:cxn ang="T6">
                  <a:pos x="T0" y="T1"/>
                </a:cxn>
                <a:cxn ang="T7">
                  <a:pos x="T2" y="T3"/>
                </a:cxn>
                <a:cxn ang="T8">
                  <a:pos x="T4" y="T5"/>
                </a:cxn>
              </a:cxnLst>
              <a:rect l="0" t="0" r="r" b="b"/>
              <a:pathLst>
                <a:path w="8" h="10">
                  <a:moveTo>
                    <a:pt x="7" y="2"/>
                  </a:moveTo>
                  <a:cubicBezTo>
                    <a:pt x="0" y="0"/>
                    <a:pt x="4" y="10"/>
                    <a:pt x="8" y="5"/>
                  </a:cubicBezTo>
                  <a:cubicBezTo>
                    <a:pt x="7" y="4"/>
                    <a:pt x="7" y="4"/>
                    <a:pt x="6" y="4"/>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0" name="Freeform 3040">
              <a:extLst>
                <a:ext uri="{FF2B5EF4-FFF2-40B4-BE49-F238E27FC236}">
                  <a16:creationId xmlns:a16="http://schemas.microsoft.com/office/drawing/2014/main" id="{57410942-5885-B6FE-FAAD-173FEE9D483F}"/>
                </a:ext>
              </a:extLst>
            </p:cNvPr>
            <p:cNvSpPr>
              <a:spLocks/>
            </p:cNvSpPr>
            <p:nvPr/>
          </p:nvSpPr>
          <p:spPr bwMode="auto">
            <a:xfrm>
              <a:off x="4470" y="3943"/>
              <a:ext cx="8" cy="6"/>
            </a:xfrm>
            <a:custGeom>
              <a:avLst/>
              <a:gdLst>
                <a:gd name="T0" fmla="*/ 8 w 4"/>
                <a:gd name="T1" fmla="*/ 0 h 3"/>
                <a:gd name="T2" fmla="*/ 8 w 4"/>
                <a:gd name="T3" fmla="*/ 24 h 3"/>
                <a:gd name="T4" fmla="*/ 24 w 4"/>
                <a:gd name="T5" fmla="*/ 0 h 3"/>
                <a:gd name="T6" fmla="*/ 16 w 4"/>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1" y="0"/>
                  </a:moveTo>
                  <a:cubicBezTo>
                    <a:pt x="1" y="1"/>
                    <a:pt x="0" y="2"/>
                    <a:pt x="1" y="3"/>
                  </a:cubicBezTo>
                  <a:cubicBezTo>
                    <a:pt x="4" y="3"/>
                    <a:pt x="4" y="1"/>
                    <a:pt x="3" y="0"/>
                  </a:cubicBezTo>
                  <a:cubicBezTo>
                    <a:pt x="3" y="0"/>
                    <a:pt x="2" y="0"/>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1" name="Freeform 3041">
              <a:extLst>
                <a:ext uri="{FF2B5EF4-FFF2-40B4-BE49-F238E27FC236}">
                  <a16:creationId xmlns:a16="http://schemas.microsoft.com/office/drawing/2014/main" id="{C2BE2657-494B-4E48-65EF-1ED2D1C33156}"/>
                </a:ext>
              </a:extLst>
            </p:cNvPr>
            <p:cNvSpPr>
              <a:spLocks/>
            </p:cNvSpPr>
            <p:nvPr/>
          </p:nvSpPr>
          <p:spPr bwMode="auto">
            <a:xfrm>
              <a:off x="4529" y="3925"/>
              <a:ext cx="17" cy="11"/>
            </a:xfrm>
            <a:custGeom>
              <a:avLst/>
              <a:gdLst>
                <a:gd name="T0" fmla="*/ 0 w 8"/>
                <a:gd name="T1" fmla="*/ 0 h 5"/>
                <a:gd name="T2" fmla="*/ 0 w 8"/>
                <a:gd name="T3" fmla="*/ 44 h 5"/>
                <a:gd name="T4" fmla="*/ 28 w 8"/>
                <a:gd name="T5" fmla="*/ 0 h 5"/>
                <a:gd name="T6" fmla="*/ 0 60000 65536"/>
                <a:gd name="T7" fmla="*/ 0 60000 65536"/>
                <a:gd name="T8" fmla="*/ 0 60000 65536"/>
              </a:gdLst>
              <a:ahLst/>
              <a:cxnLst>
                <a:cxn ang="T6">
                  <a:pos x="T0" y="T1"/>
                </a:cxn>
                <a:cxn ang="T7">
                  <a:pos x="T2" y="T3"/>
                </a:cxn>
                <a:cxn ang="T8">
                  <a:pos x="T4" y="T5"/>
                </a:cxn>
              </a:cxnLst>
              <a:rect l="0" t="0" r="r" b="b"/>
              <a:pathLst>
                <a:path w="8" h="5">
                  <a:moveTo>
                    <a:pt x="0" y="0"/>
                  </a:moveTo>
                  <a:cubicBezTo>
                    <a:pt x="0" y="1"/>
                    <a:pt x="0" y="2"/>
                    <a:pt x="0" y="4"/>
                  </a:cubicBezTo>
                  <a:cubicBezTo>
                    <a:pt x="4" y="5"/>
                    <a:pt x="8"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2" name="Freeform 3042">
              <a:extLst>
                <a:ext uri="{FF2B5EF4-FFF2-40B4-BE49-F238E27FC236}">
                  <a16:creationId xmlns:a16="http://schemas.microsoft.com/office/drawing/2014/main" id="{66EF664E-8F57-3DED-FDC0-194073CD0554}"/>
                </a:ext>
              </a:extLst>
            </p:cNvPr>
            <p:cNvSpPr>
              <a:spLocks/>
            </p:cNvSpPr>
            <p:nvPr/>
          </p:nvSpPr>
          <p:spPr bwMode="auto">
            <a:xfrm>
              <a:off x="4535" y="3952"/>
              <a:ext cx="19" cy="13"/>
            </a:xfrm>
            <a:custGeom>
              <a:avLst/>
              <a:gdLst>
                <a:gd name="T0" fmla="*/ 68 w 9"/>
                <a:gd name="T1" fmla="*/ 9 h 6"/>
                <a:gd name="T2" fmla="*/ 27 w 9"/>
                <a:gd name="T3" fmla="*/ 52 h 6"/>
                <a:gd name="T4" fmla="*/ 57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7" y="1"/>
                  </a:moveTo>
                  <a:cubicBezTo>
                    <a:pt x="4" y="0"/>
                    <a:pt x="0" y="3"/>
                    <a:pt x="3" y="5"/>
                  </a:cubicBezTo>
                  <a:cubicBezTo>
                    <a:pt x="5" y="6"/>
                    <a:pt x="9" y="2"/>
                    <a:pt x="6"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3" name="Freeform 3043">
              <a:extLst>
                <a:ext uri="{FF2B5EF4-FFF2-40B4-BE49-F238E27FC236}">
                  <a16:creationId xmlns:a16="http://schemas.microsoft.com/office/drawing/2014/main" id="{6D2BA0B8-ABC6-CA48-4182-F88116CDEC3B}"/>
                </a:ext>
              </a:extLst>
            </p:cNvPr>
            <p:cNvSpPr>
              <a:spLocks/>
            </p:cNvSpPr>
            <p:nvPr/>
          </p:nvSpPr>
          <p:spPr bwMode="auto">
            <a:xfrm>
              <a:off x="4587" y="3914"/>
              <a:ext cx="8" cy="7"/>
            </a:xfrm>
            <a:custGeom>
              <a:avLst/>
              <a:gdLst>
                <a:gd name="T0" fmla="*/ 8 w 4"/>
                <a:gd name="T1" fmla="*/ 12 h 3"/>
                <a:gd name="T2" fmla="*/ 0 w 4"/>
                <a:gd name="T3" fmla="*/ 37 h 3"/>
                <a:gd name="T4" fmla="*/ 32 w 4"/>
                <a:gd name="T5" fmla="*/ 12 h 3"/>
                <a:gd name="T6" fmla="*/ 8 w 4"/>
                <a:gd name="T7" fmla="*/ 1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1" y="1"/>
                  </a:moveTo>
                  <a:cubicBezTo>
                    <a:pt x="0" y="2"/>
                    <a:pt x="0" y="2"/>
                    <a:pt x="0" y="3"/>
                  </a:cubicBezTo>
                  <a:cubicBezTo>
                    <a:pt x="2" y="3"/>
                    <a:pt x="3" y="3"/>
                    <a:pt x="4" y="1"/>
                  </a:cubicBezTo>
                  <a:cubicBezTo>
                    <a:pt x="3" y="0"/>
                    <a:pt x="2" y="1"/>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4" name="Freeform 3044">
              <a:extLst>
                <a:ext uri="{FF2B5EF4-FFF2-40B4-BE49-F238E27FC236}">
                  <a16:creationId xmlns:a16="http://schemas.microsoft.com/office/drawing/2014/main" id="{616C9722-B677-93DE-E71C-1A1279525A07}"/>
                </a:ext>
              </a:extLst>
            </p:cNvPr>
            <p:cNvSpPr>
              <a:spLocks/>
            </p:cNvSpPr>
            <p:nvPr/>
          </p:nvSpPr>
          <p:spPr bwMode="auto">
            <a:xfrm>
              <a:off x="4603" y="3943"/>
              <a:ext cx="12" cy="11"/>
            </a:xfrm>
            <a:custGeom>
              <a:avLst/>
              <a:gdLst>
                <a:gd name="T0" fmla="*/ 40 w 6"/>
                <a:gd name="T1" fmla="*/ 0 h 5"/>
                <a:gd name="T2" fmla="*/ 8 w 6"/>
                <a:gd name="T3" fmla="*/ 44 h 5"/>
                <a:gd name="T4" fmla="*/ 32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5" y="0"/>
                  </a:moveTo>
                  <a:cubicBezTo>
                    <a:pt x="2" y="1"/>
                    <a:pt x="0" y="2"/>
                    <a:pt x="1" y="4"/>
                  </a:cubicBezTo>
                  <a:cubicBezTo>
                    <a:pt x="4" y="5"/>
                    <a:pt x="6" y="3"/>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5" name="Freeform 3045">
              <a:extLst>
                <a:ext uri="{FF2B5EF4-FFF2-40B4-BE49-F238E27FC236}">
                  <a16:creationId xmlns:a16="http://schemas.microsoft.com/office/drawing/2014/main" id="{11118205-90AC-CA6E-89EF-513043970CE0}"/>
                </a:ext>
              </a:extLst>
            </p:cNvPr>
            <p:cNvSpPr>
              <a:spLocks/>
            </p:cNvSpPr>
            <p:nvPr/>
          </p:nvSpPr>
          <p:spPr bwMode="auto">
            <a:xfrm>
              <a:off x="4656" y="3932"/>
              <a:ext cx="6" cy="7"/>
            </a:xfrm>
            <a:custGeom>
              <a:avLst/>
              <a:gdLst>
                <a:gd name="T0" fmla="*/ 16 w 3"/>
                <a:gd name="T1" fmla="*/ 0 h 3"/>
                <a:gd name="T2" fmla="*/ 0 w 3"/>
                <a:gd name="T3" fmla="*/ 37 h 3"/>
                <a:gd name="T4" fmla="*/ 24 w 3"/>
                <a:gd name="T5" fmla="*/ 12 h 3"/>
                <a:gd name="T6" fmla="*/ 16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2" y="0"/>
                  </a:moveTo>
                  <a:cubicBezTo>
                    <a:pt x="1" y="1"/>
                    <a:pt x="0" y="1"/>
                    <a:pt x="0" y="3"/>
                  </a:cubicBezTo>
                  <a:cubicBezTo>
                    <a:pt x="1" y="3"/>
                    <a:pt x="2" y="3"/>
                    <a:pt x="3" y="1"/>
                  </a:cubicBezTo>
                  <a:cubicBezTo>
                    <a:pt x="3" y="1"/>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6" name="Freeform 3046">
              <a:extLst>
                <a:ext uri="{FF2B5EF4-FFF2-40B4-BE49-F238E27FC236}">
                  <a16:creationId xmlns:a16="http://schemas.microsoft.com/office/drawing/2014/main" id="{AF369F77-A737-08DA-D739-5C0A0B9DFD0D}"/>
                </a:ext>
              </a:extLst>
            </p:cNvPr>
            <p:cNvSpPr>
              <a:spLocks/>
            </p:cNvSpPr>
            <p:nvPr/>
          </p:nvSpPr>
          <p:spPr bwMode="auto">
            <a:xfrm>
              <a:off x="4658" y="3906"/>
              <a:ext cx="11" cy="8"/>
            </a:xfrm>
            <a:custGeom>
              <a:avLst/>
              <a:gdLst>
                <a:gd name="T0" fmla="*/ 33 w 5"/>
                <a:gd name="T1" fmla="*/ 0 h 4"/>
                <a:gd name="T2" fmla="*/ 0 w 5"/>
                <a:gd name="T3" fmla="*/ 24 h 4"/>
                <a:gd name="T4" fmla="*/ 53 w 5"/>
                <a:gd name="T5" fmla="*/ 8 h 4"/>
                <a:gd name="T6" fmla="*/ 3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3" y="0"/>
                  </a:moveTo>
                  <a:cubicBezTo>
                    <a:pt x="1" y="0"/>
                    <a:pt x="0" y="1"/>
                    <a:pt x="0" y="3"/>
                  </a:cubicBezTo>
                  <a:cubicBezTo>
                    <a:pt x="2" y="4"/>
                    <a:pt x="4" y="3"/>
                    <a:pt x="5" y="1"/>
                  </a:cubicBezTo>
                  <a:cubicBezTo>
                    <a:pt x="4" y="0"/>
                    <a:pt x="4" y="0"/>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7" name="Freeform 3047">
              <a:extLst>
                <a:ext uri="{FF2B5EF4-FFF2-40B4-BE49-F238E27FC236}">
                  <a16:creationId xmlns:a16="http://schemas.microsoft.com/office/drawing/2014/main" id="{0BEDF2E0-62A2-758C-AC4F-406554FED9DE}"/>
                </a:ext>
              </a:extLst>
            </p:cNvPr>
            <p:cNvSpPr>
              <a:spLocks/>
            </p:cNvSpPr>
            <p:nvPr/>
          </p:nvSpPr>
          <p:spPr bwMode="auto">
            <a:xfrm>
              <a:off x="4697" y="3923"/>
              <a:ext cx="23" cy="16"/>
            </a:xfrm>
            <a:custGeom>
              <a:avLst/>
              <a:gdLst>
                <a:gd name="T0" fmla="*/ 65 w 11"/>
                <a:gd name="T1" fmla="*/ 0 h 7"/>
                <a:gd name="T2" fmla="*/ 36 w 11"/>
                <a:gd name="T3" fmla="*/ 73 h 7"/>
                <a:gd name="T4" fmla="*/ 65 w 11"/>
                <a:gd name="T5" fmla="*/ 0 h 7"/>
                <a:gd name="T6" fmla="*/ 0 60000 65536"/>
                <a:gd name="T7" fmla="*/ 0 60000 65536"/>
                <a:gd name="T8" fmla="*/ 0 60000 65536"/>
              </a:gdLst>
              <a:ahLst/>
              <a:cxnLst>
                <a:cxn ang="T6">
                  <a:pos x="T0" y="T1"/>
                </a:cxn>
                <a:cxn ang="T7">
                  <a:pos x="T2" y="T3"/>
                </a:cxn>
                <a:cxn ang="T8">
                  <a:pos x="T4" y="T5"/>
                </a:cxn>
              </a:cxnLst>
              <a:rect l="0" t="0" r="r" b="b"/>
              <a:pathLst>
                <a:path w="11" h="7">
                  <a:moveTo>
                    <a:pt x="7" y="0"/>
                  </a:moveTo>
                  <a:cubicBezTo>
                    <a:pt x="5" y="0"/>
                    <a:pt x="0" y="4"/>
                    <a:pt x="4" y="6"/>
                  </a:cubicBezTo>
                  <a:cubicBezTo>
                    <a:pt x="8" y="7"/>
                    <a:pt x="11" y="2"/>
                    <a:pt x="7"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8" name="Freeform 3048">
              <a:extLst>
                <a:ext uri="{FF2B5EF4-FFF2-40B4-BE49-F238E27FC236}">
                  <a16:creationId xmlns:a16="http://schemas.microsoft.com/office/drawing/2014/main" id="{A108BC44-E6D5-A669-A86A-F3D5E9107F08}"/>
                </a:ext>
              </a:extLst>
            </p:cNvPr>
            <p:cNvSpPr>
              <a:spLocks/>
            </p:cNvSpPr>
            <p:nvPr/>
          </p:nvSpPr>
          <p:spPr bwMode="auto">
            <a:xfrm>
              <a:off x="4656" y="3956"/>
              <a:ext cx="11" cy="9"/>
            </a:xfrm>
            <a:custGeom>
              <a:avLst/>
              <a:gdLst>
                <a:gd name="T0" fmla="*/ 33 w 5"/>
                <a:gd name="T1" fmla="*/ 0 h 4"/>
                <a:gd name="T2" fmla="*/ 9 w 5"/>
                <a:gd name="T3" fmla="*/ 45 h 4"/>
                <a:gd name="T4" fmla="*/ 33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1" y="1"/>
                    <a:pt x="0" y="2"/>
                    <a:pt x="1" y="4"/>
                  </a:cubicBezTo>
                  <a:cubicBezTo>
                    <a:pt x="4" y="4"/>
                    <a:pt x="5"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59" name="Freeform 3049">
              <a:extLst>
                <a:ext uri="{FF2B5EF4-FFF2-40B4-BE49-F238E27FC236}">
                  <a16:creationId xmlns:a16="http://schemas.microsoft.com/office/drawing/2014/main" id="{AF06386E-2A45-310A-28F2-5E19452C96ED}"/>
                </a:ext>
              </a:extLst>
            </p:cNvPr>
            <p:cNvSpPr>
              <a:spLocks/>
            </p:cNvSpPr>
            <p:nvPr/>
          </p:nvSpPr>
          <p:spPr bwMode="auto">
            <a:xfrm>
              <a:off x="4597" y="3971"/>
              <a:ext cx="8" cy="7"/>
            </a:xfrm>
            <a:custGeom>
              <a:avLst/>
              <a:gdLst>
                <a:gd name="T0" fmla="*/ 16 w 4"/>
                <a:gd name="T1" fmla="*/ 0 h 3"/>
                <a:gd name="T2" fmla="*/ 8 w 4"/>
                <a:gd name="T3" fmla="*/ 37 h 3"/>
                <a:gd name="T4" fmla="*/ 24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1" y="1"/>
                    <a:pt x="0" y="1"/>
                    <a:pt x="1" y="3"/>
                  </a:cubicBezTo>
                  <a:cubicBezTo>
                    <a:pt x="4" y="3"/>
                    <a:pt x="4"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0" name="Freeform 3050">
              <a:extLst>
                <a:ext uri="{FF2B5EF4-FFF2-40B4-BE49-F238E27FC236}">
                  <a16:creationId xmlns:a16="http://schemas.microsoft.com/office/drawing/2014/main" id="{5AE63971-958D-9908-54AA-D21A7816DB6F}"/>
                </a:ext>
              </a:extLst>
            </p:cNvPr>
            <p:cNvSpPr>
              <a:spLocks/>
            </p:cNvSpPr>
            <p:nvPr/>
          </p:nvSpPr>
          <p:spPr bwMode="auto">
            <a:xfrm>
              <a:off x="4531" y="3973"/>
              <a:ext cx="4" cy="7"/>
            </a:xfrm>
            <a:custGeom>
              <a:avLst/>
              <a:gdLst>
                <a:gd name="T0" fmla="*/ 8 w 2"/>
                <a:gd name="T1" fmla="*/ 12 h 3"/>
                <a:gd name="T2" fmla="*/ 16 w 2"/>
                <a:gd name="T3" fmla="*/ 28 h 3"/>
                <a:gd name="T4" fmla="*/ 16 w 2"/>
                <a:gd name="T5" fmla="*/ 12 h 3"/>
                <a:gd name="T6" fmla="*/ 0 w 2"/>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1"/>
                  </a:moveTo>
                  <a:cubicBezTo>
                    <a:pt x="1" y="2"/>
                    <a:pt x="1" y="3"/>
                    <a:pt x="2" y="2"/>
                  </a:cubicBezTo>
                  <a:cubicBezTo>
                    <a:pt x="2" y="2"/>
                    <a:pt x="2" y="1"/>
                    <a:pt x="2" y="1"/>
                  </a:cubicBezTo>
                  <a:cubicBezTo>
                    <a:pt x="1" y="0"/>
                    <a:pt x="1" y="0"/>
                    <a:pt x="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1" name="Freeform 3051">
              <a:extLst>
                <a:ext uri="{FF2B5EF4-FFF2-40B4-BE49-F238E27FC236}">
                  <a16:creationId xmlns:a16="http://schemas.microsoft.com/office/drawing/2014/main" id="{E669F96E-91E8-6EAA-1BBD-0D9B85D82F08}"/>
                </a:ext>
              </a:extLst>
            </p:cNvPr>
            <p:cNvSpPr>
              <a:spLocks/>
            </p:cNvSpPr>
            <p:nvPr/>
          </p:nvSpPr>
          <p:spPr bwMode="auto">
            <a:xfrm>
              <a:off x="4474" y="3967"/>
              <a:ext cx="10" cy="9"/>
            </a:xfrm>
            <a:custGeom>
              <a:avLst/>
              <a:gdLst>
                <a:gd name="T0" fmla="*/ 8 w 5"/>
                <a:gd name="T1" fmla="*/ 11 h 4"/>
                <a:gd name="T2" fmla="*/ 8 w 5"/>
                <a:gd name="T3" fmla="*/ 36 h 4"/>
                <a:gd name="T4" fmla="*/ 0 w 5"/>
                <a:gd name="T5" fmla="*/ 25 h 4"/>
                <a:gd name="T6" fmla="*/ 0 60000 65536"/>
                <a:gd name="T7" fmla="*/ 0 60000 65536"/>
                <a:gd name="T8" fmla="*/ 0 60000 65536"/>
              </a:gdLst>
              <a:ahLst/>
              <a:cxnLst>
                <a:cxn ang="T6">
                  <a:pos x="T0" y="T1"/>
                </a:cxn>
                <a:cxn ang="T7">
                  <a:pos x="T2" y="T3"/>
                </a:cxn>
                <a:cxn ang="T8">
                  <a:pos x="T4" y="T5"/>
                </a:cxn>
              </a:cxnLst>
              <a:rect l="0" t="0" r="r" b="b"/>
              <a:pathLst>
                <a:path w="5" h="4">
                  <a:moveTo>
                    <a:pt x="1" y="1"/>
                  </a:moveTo>
                  <a:cubicBezTo>
                    <a:pt x="1" y="2"/>
                    <a:pt x="1" y="3"/>
                    <a:pt x="1" y="3"/>
                  </a:cubicBezTo>
                  <a:cubicBezTo>
                    <a:pt x="5" y="4"/>
                    <a:pt x="3" y="0"/>
                    <a:pt x="0"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2" name="Freeform 3052">
              <a:extLst>
                <a:ext uri="{FF2B5EF4-FFF2-40B4-BE49-F238E27FC236}">
                  <a16:creationId xmlns:a16="http://schemas.microsoft.com/office/drawing/2014/main" id="{7EBA36A1-ED67-3696-DF6D-6DF0678C5502}"/>
                </a:ext>
              </a:extLst>
            </p:cNvPr>
            <p:cNvSpPr>
              <a:spLocks/>
            </p:cNvSpPr>
            <p:nvPr/>
          </p:nvSpPr>
          <p:spPr bwMode="auto">
            <a:xfrm>
              <a:off x="4416" y="3963"/>
              <a:ext cx="7" cy="6"/>
            </a:xfrm>
            <a:custGeom>
              <a:avLst/>
              <a:gdLst>
                <a:gd name="T0" fmla="*/ 0 w 3"/>
                <a:gd name="T1" fmla="*/ 0 h 3"/>
                <a:gd name="T2" fmla="*/ 0 w 3"/>
                <a:gd name="T3" fmla="*/ 24 h 3"/>
                <a:gd name="T4" fmla="*/ 37 w 3"/>
                <a:gd name="T5" fmla="*/ 8 h 3"/>
                <a:gd name="T6" fmla="*/ 28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0" y="0"/>
                  </a:moveTo>
                  <a:cubicBezTo>
                    <a:pt x="0" y="1"/>
                    <a:pt x="0" y="2"/>
                    <a:pt x="0" y="3"/>
                  </a:cubicBezTo>
                  <a:cubicBezTo>
                    <a:pt x="2" y="3"/>
                    <a:pt x="3" y="3"/>
                    <a:pt x="3" y="1"/>
                  </a:cubicBezTo>
                  <a:cubicBezTo>
                    <a:pt x="3" y="0"/>
                    <a:pt x="2"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3" name="Freeform 3053">
              <a:extLst>
                <a:ext uri="{FF2B5EF4-FFF2-40B4-BE49-F238E27FC236}">
                  <a16:creationId xmlns:a16="http://schemas.microsoft.com/office/drawing/2014/main" id="{910BE40C-DD98-062C-016B-6DFF3C400F42}"/>
                </a:ext>
              </a:extLst>
            </p:cNvPr>
            <p:cNvSpPr>
              <a:spLocks/>
            </p:cNvSpPr>
            <p:nvPr/>
          </p:nvSpPr>
          <p:spPr bwMode="auto">
            <a:xfrm>
              <a:off x="4722" y="3886"/>
              <a:ext cx="18" cy="13"/>
            </a:xfrm>
            <a:custGeom>
              <a:avLst/>
              <a:gdLst>
                <a:gd name="T0" fmla="*/ 40 w 9"/>
                <a:gd name="T1" fmla="*/ 9 h 6"/>
                <a:gd name="T2" fmla="*/ 24 w 9"/>
                <a:gd name="T3" fmla="*/ 52 h 6"/>
                <a:gd name="T4" fmla="*/ 56 w 9"/>
                <a:gd name="T5" fmla="*/ 20 h 6"/>
                <a:gd name="T6" fmla="*/ 0 60000 65536"/>
                <a:gd name="T7" fmla="*/ 0 60000 65536"/>
                <a:gd name="T8" fmla="*/ 0 60000 65536"/>
              </a:gdLst>
              <a:ahLst/>
              <a:cxnLst>
                <a:cxn ang="T6">
                  <a:pos x="T0" y="T1"/>
                </a:cxn>
                <a:cxn ang="T7">
                  <a:pos x="T2" y="T3"/>
                </a:cxn>
                <a:cxn ang="T8">
                  <a:pos x="T4" y="T5"/>
                </a:cxn>
              </a:cxnLst>
              <a:rect l="0" t="0" r="r" b="b"/>
              <a:pathLst>
                <a:path w="9" h="6">
                  <a:moveTo>
                    <a:pt x="5" y="1"/>
                  </a:moveTo>
                  <a:cubicBezTo>
                    <a:pt x="2" y="0"/>
                    <a:pt x="0" y="4"/>
                    <a:pt x="3" y="5"/>
                  </a:cubicBezTo>
                  <a:cubicBezTo>
                    <a:pt x="6" y="6"/>
                    <a:pt x="9" y="4"/>
                    <a:pt x="7"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4" name="Freeform 3054">
              <a:extLst>
                <a:ext uri="{FF2B5EF4-FFF2-40B4-BE49-F238E27FC236}">
                  <a16:creationId xmlns:a16="http://schemas.microsoft.com/office/drawing/2014/main" id="{B4AFA352-513F-197B-0FEB-2FDE290632CD}"/>
                </a:ext>
              </a:extLst>
            </p:cNvPr>
            <p:cNvSpPr>
              <a:spLocks/>
            </p:cNvSpPr>
            <p:nvPr/>
          </p:nvSpPr>
          <p:spPr bwMode="auto">
            <a:xfrm>
              <a:off x="4759" y="3897"/>
              <a:ext cx="12" cy="13"/>
            </a:xfrm>
            <a:custGeom>
              <a:avLst/>
              <a:gdLst>
                <a:gd name="T0" fmla="*/ 32 w 6"/>
                <a:gd name="T1" fmla="*/ 0 h 6"/>
                <a:gd name="T2" fmla="*/ 8 w 6"/>
                <a:gd name="T3" fmla="*/ 52 h 6"/>
                <a:gd name="T4" fmla="*/ 24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2" y="1"/>
                    <a:pt x="0" y="3"/>
                    <a:pt x="1" y="5"/>
                  </a:cubicBezTo>
                  <a:cubicBezTo>
                    <a:pt x="4" y="6"/>
                    <a:pt x="6" y="3"/>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5" name="Freeform 3055">
              <a:extLst>
                <a:ext uri="{FF2B5EF4-FFF2-40B4-BE49-F238E27FC236}">
                  <a16:creationId xmlns:a16="http://schemas.microsoft.com/office/drawing/2014/main" id="{D425072E-8DA5-C1C1-B76C-0D5E83D1524F}"/>
                </a:ext>
              </a:extLst>
            </p:cNvPr>
            <p:cNvSpPr>
              <a:spLocks/>
            </p:cNvSpPr>
            <p:nvPr/>
          </p:nvSpPr>
          <p:spPr bwMode="auto">
            <a:xfrm>
              <a:off x="4771" y="3923"/>
              <a:ext cx="14" cy="11"/>
            </a:xfrm>
            <a:custGeom>
              <a:avLst/>
              <a:gdLst>
                <a:gd name="T0" fmla="*/ 24 w 7"/>
                <a:gd name="T1" fmla="*/ 0 h 5"/>
                <a:gd name="T2" fmla="*/ 40 w 7"/>
                <a:gd name="T3" fmla="*/ 44 h 5"/>
                <a:gd name="T4" fmla="*/ 32 w 7"/>
                <a:gd name="T5" fmla="*/ 0 h 5"/>
                <a:gd name="T6" fmla="*/ 0 60000 65536"/>
                <a:gd name="T7" fmla="*/ 0 60000 65536"/>
                <a:gd name="T8" fmla="*/ 0 60000 65536"/>
              </a:gdLst>
              <a:ahLst/>
              <a:cxnLst>
                <a:cxn ang="T6">
                  <a:pos x="T0" y="T1"/>
                </a:cxn>
                <a:cxn ang="T7">
                  <a:pos x="T2" y="T3"/>
                </a:cxn>
                <a:cxn ang="T8">
                  <a:pos x="T4" y="T5"/>
                </a:cxn>
              </a:cxnLst>
              <a:rect l="0" t="0" r="r" b="b"/>
              <a:pathLst>
                <a:path w="7" h="5">
                  <a:moveTo>
                    <a:pt x="3" y="0"/>
                  </a:moveTo>
                  <a:cubicBezTo>
                    <a:pt x="0" y="1"/>
                    <a:pt x="2" y="5"/>
                    <a:pt x="5" y="4"/>
                  </a:cubicBezTo>
                  <a:cubicBezTo>
                    <a:pt x="7" y="2"/>
                    <a:pt x="6" y="1"/>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6" name="Freeform 3056">
              <a:extLst>
                <a:ext uri="{FF2B5EF4-FFF2-40B4-BE49-F238E27FC236}">
                  <a16:creationId xmlns:a16="http://schemas.microsoft.com/office/drawing/2014/main" id="{54E4D75F-4DD5-D125-A560-3D67B1605D42}"/>
                </a:ext>
              </a:extLst>
            </p:cNvPr>
            <p:cNvSpPr>
              <a:spLocks/>
            </p:cNvSpPr>
            <p:nvPr/>
          </p:nvSpPr>
          <p:spPr bwMode="auto">
            <a:xfrm>
              <a:off x="4814" y="3888"/>
              <a:ext cx="12" cy="13"/>
            </a:xfrm>
            <a:custGeom>
              <a:avLst/>
              <a:gdLst>
                <a:gd name="T0" fmla="*/ 16 w 6"/>
                <a:gd name="T1" fmla="*/ 20 h 6"/>
                <a:gd name="T2" fmla="*/ 8 w 6"/>
                <a:gd name="T3" fmla="*/ 61 h 6"/>
                <a:gd name="T4" fmla="*/ 48 w 6"/>
                <a:gd name="T5" fmla="*/ 9 h 6"/>
                <a:gd name="T6" fmla="*/ 32 w 6"/>
                <a:gd name="T7" fmla="*/ 0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 h="6">
                  <a:moveTo>
                    <a:pt x="2" y="2"/>
                  </a:moveTo>
                  <a:cubicBezTo>
                    <a:pt x="0" y="3"/>
                    <a:pt x="0" y="4"/>
                    <a:pt x="1" y="6"/>
                  </a:cubicBezTo>
                  <a:cubicBezTo>
                    <a:pt x="4" y="6"/>
                    <a:pt x="5" y="4"/>
                    <a:pt x="6" y="1"/>
                  </a:cubicBezTo>
                  <a:cubicBezTo>
                    <a:pt x="5" y="0"/>
                    <a:pt x="5" y="0"/>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7" name="Freeform 3057">
              <a:extLst>
                <a:ext uri="{FF2B5EF4-FFF2-40B4-BE49-F238E27FC236}">
                  <a16:creationId xmlns:a16="http://schemas.microsoft.com/office/drawing/2014/main" id="{AF8EDE04-19F2-C293-CA29-DFA1C0F38E39}"/>
                </a:ext>
              </a:extLst>
            </p:cNvPr>
            <p:cNvSpPr>
              <a:spLocks/>
            </p:cNvSpPr>
            <p:nvPr/>
          </p:nvSpPr>
          <p:spPr bwMode="auto">
            <a:xfrm>
              <a:off x="4833" y="3847"/>
              <a:ext cx="4" cy="8"/>
            </a:xfrm>
            <a:custGeom>
              <a:avLst/>
              <a:gdLst>
                <a:gd name="T0" fmla="*/ 16 w 2"/>
                <a:gd name="T1" fmla="*/ 0 h 4"/>
                <a:gd name="T2" fmla="*/ 0 w 2"/>
                <a:gd name="T3" fmla="*/ 24 h 4"/>
                <a:gd name="T4" fmla="*/ 16 w 2"/>
                <a:gd name="T5" fmla="*/ 16 h 4"/>
                <a:gd name="T6" fmla="*/ 0 60000 65536"/>
                <a:gd name="T7" fmla="*/ 0 60000 65536"/>
                <a:gd name="T8" fmla="*/ 0 60000 65536"/>
              </a:gdLst>
              <a:ahLst/>
              <a:cxnLst>
                <a:cxn ang="T6">
                  <a:pos x="T0" y="T1"/>
                </a:cxn>
                <a:cxn ang="T7">
                  <a:pos x="T2" y="T3"/>
                </a:cxn>
                <a:cxn ang="T8">
                  <a:pos x="T4" y="T5"/>
                </a:cxn>
              </a:cxnLst>
              <a:rect l="0" t="0" r="r" b="b"/>
              <a:pathLst>
                <a:path w="2" h="4">
                  <a:moveTo>
                    <a:pt x="2" y="0"/>
                  </a:moveTo>
                  <a:cubicBezTo>
                    <a:pt x="1" y="1"/>
                    <a:pt x="0" y="1"/>
                    <a:pt x="0" y="3"/>
                  </a:cubicBezTo>
                  <a:cubicBezTo>
                    <a:pt x="1" y="4"/>
                    <a:pt x="1" y="3"/>
                    <a:pt x="2"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8" name="Freeform 3058">
              <a:extLst>
                <a:ext uri="{FF2B5EF4-FFF2-40B4-BE49-F238E27FC236}">
                  <a16:creationId xmlns:a16="http://schemas.microsoft.com/office/drawing/2014/main" id="{A24BB8A8-FBEC-7126-2CE3-906A382E0F41}"/>
                </a:ext>
              </a:extLst>
            </p:cNvPr>
            <p:cNvSpPr>
              <a:spLocks/>
            </p:cNvSpPr>
            <p:nvPr/>
          </p:nvSpPr>
          <p:spPr bwMode="auto">
            <a:xfrm>
              <a:off x="4851" y="3847"/>
              <a:ext cx="37" cy="13"/>
            </a:xfrm>
            <a:custGeom>
              <a:avLst/>
              <a:gdLst>
                <a:gd name="T0" fmla="*/ 80 w 18"/>
                <a:gd name="T1" fmla="*/ 9 h 6"/>
                <a:gd name="T2" fmla="*/ 88 w 18"/>
                <a:gd name="T3" fmla="*/ 0 h 6"/>
                <a:gd name="T4" fmla="*/ 0 60000 65536"/>
                <a:gd name="T5" fmla="*/ 0 60000 65536"/>
              </a:gdLst>
              <a:ahLst/>
              <a:cxnLst>
                <a:cxn ang="T4">
                  <a:pos x="T0" y="T1"/>
                </a:cxn>
                <a:cxn ang="T5">
                  <a:pos x="T2" y="T3"/>
                </a:cxn>
              </a:cxnLst>
              <a:rect l="0" t="0" r="r" b="b"/>
              <a:pathLst>
                <a:path w="18" h="6">
                  <a:moveTo>
                    <a:pt x="9" y="1"/>
                  </a:moveTo>
                  <a:cubicBezTo>
                    <a:pt x="0" y="6"/>
                    <a:pt x="18" y="6"/>
                    <a:pt x="1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69" name="Freeform 3059">
              <a:extLst>
                <a:ext uri="{FF2B5EF4-FFF2-40B4-BE49-F238E27FC236}">
                  <a16:creationId xmlns:a16="http://schemas.microsoft.com/office/drawing/2014/main" id="{49148D97-4452-3539-8854-B768074EF0F6}"/>
                </a:ext>
              </a:extLst>
            </p:cNvPr>
            <p:cNvSpPr>
              <a:spLocks/>
            </p:cNvSpPr>
            <p:nvPr/>
          </p:nvSpPr>
          <p:spPr bwMode="auto">
            <a:xfrm>
              <a:off x="4915" y="3803"/>
              <a:ext cx="14" cy="15"/>
            </a:xfrm>
            <a:custGeom>
              <a:avLst/>
              <a:gdLst>
                <a:gd name="T0" fmla="*/ 24 w 7"/>
                <a:gd name="T1" fmla="*/ 0 h 7"/>
                <a:gd name="T2" fmla="*/ 24 w 7"/>
                <a:gd name="T3" fmla="*/ 60 h 7"/>
                <a:gd name="T4" fmla="*/ 32 w 7"/>
                <a:gd name="T5" fmla="*/ 19 h 7"/>
                <a:gd name="T6" fmla="*/ 0 60000 65536"/>
                <a:gd name="T7" fmla="*/ 0 60000 65536"/>
                <a:gd name="T8" fmla="*/ 0 60000 65536"/>
              </a:gdLst>
              <a:ahLst/>
              <a:cxnLst>
                <a:cxn ang="T6">
                  <a:pos x="T0" y="T1"/>
                </a:cxn>
                <a:cxn ang="T7">
                  <a:pos x="T2" y="T3"/>
                </a:cxn>
                <a:cxn ang="T8">
                  <a:pos x="T4" y="T5"/>
                </a:cxn>
              </a:cxnLst>
              <a:rect l="0" t="0" r="r" b="b"/>
              <a:pathLst>
                <a:path w="7" h="7">
                  <a:moveTo>
                    <a:pt x="3" y="0"/>
                  </a:moveTo>
                  <a:cubicBezTo>
                    <a:pt x="1" y="2"/>
                    <a:pt x="0" y="7"/>
                    <a:pt x="3" y="6"/>
                  </a:cubicBezTo>
                  <a:cubicBezTo>
                    <a:pt x="6" y="6"/>
                    <a:pt x="7" y="3"/>
                    <a:pt x="4"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0" name="Freeform 3060">
              <a:extLst>
                <a:ext uri="{FF2B5EF4-FFF2-40B4-BE49-F238E27FC236}">
                  <a16:creationId xmlns:a16="http://schemas.microsoft.com/office/drawing/2014/main" id="{EF7B58C1-DBC4-07C7-0C0D-CD3008573295}"/>
                </a:ext>
              </a:extLst>
            </p:cNvPr>
            <p:cNvSpPr>
              <a:spLocks/>
            </p:cNvSpPr>
            <p:nvPr/>
          </p:nvSpPr>
          <p:spPr bwMode="auto">
            <a:xfrm>
              <a:off x="4902" y="3842"/>
              <a:ext cx="25" cy="18"/>
            </a:xfrm>
            <a:custGeom>
              <a:avLst/>
              <a:gdLst>
                <a:gd name="T0" fmla="*/ 83 w 12"/>
                <a:gd name="T1" fmla="*/ 0 h 8"/>
                <a:gd name="T2" fmla="*/ 73 w 12"/>
                <a:gd name="T3" fmla="*/ 25 h 8"/>
                <a:gd name="T4" fmla="*/ 0 60000 65536"/>
                <a:gd name="T5" fmla="*/ 0 60000 65536"/>
              </a:gdLst>
              <a:ahLst/>
              <a:cxnLst>
                <a:cxn ang="T4">
                  <a:pos x="T0" y="T1"/>
                </a:cxn>
                <a:cxn ang="T5">
                  <a:pos x="T2" y="T3"/>
                </a:cxn>
              </a:cxnLst>
              <a:rect l="0" t="0" r="r" b="b"/>
              <a:pathLst>
                <a:path w="12" h="8">
                  <a:moveTo>
                    <a:pt x="9" y="0"/>
                  </a:moveTo>
                  <a:cubicBezTo>
                    <a:pt x="0" y="0"/>
                    <a:pt x="12" y="8"/>
                    <a:pt x="8"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1" name="Freeform 3061">
              <a:extLst>
                <a:ext uri="{FF2B5EF4-FFF2-40B4-BE49-F238E27FC236}">
                  <a16:creationId xmlns:a16="http://schemas.microsoft.com/office/drawing/2014/main" id="{D9B95A94-097A-E3F8-BE46-5C4478A5C935}"/>
                </a:ext>
              </a:extLst>
            </p:cNvPr>
            <p:cNvSpPr>
              <a:spLocks/>
            </p:cNvSpPr>
            <p:nvPr/>
          </p:nvSpPr>
          <p:spPr bwMode="auto">
            <a:xfrm>
              <a:off x="4878" y="3873"/>
              <a:ext cx="8" cy="9"/>
            </a:xfrm>
            <a:custGeom>
              <a:avLst/>
              <a:gdLst>
                <a:gd name="T0" fmla="*/ 8 w 4"/>
                <a:gd name="T1" fmla="*/ 11 h 4"/>
                <a:gd name="T2" fmla="*/ 0 w 4"/>
                <a:gd name="T3" fmla="*/ 45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1" y="2"/>
                    <a:pt x="0" y="3"/>
                    <a:pt x="0" y="4"/>
                  </a:cubicBezTo>
                  <a:cubicBezTo>
                    <a:pt x="3" y="3"/>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2" name="Freeform 3062">
              <a:extLst>
                <a:ext uri="{FF2B5EF4-FFF2-40B4-BE49-F238E27FC236}">
                  <a16:creationId xmlns:a16="http://schemas.microsoft.com/office/drawing/2014/main" id="{0E6DCAE5-5A41-9174-6474-156D11541451}"/>
                </a:ext>
              </a:extLst>
            </p:cNvPr>
            <p:cNvSpPr>
              <a:spLocks/>
            </p:cNvSpPr>
            <p:nvPr/>
          </p:nvSpPr>
          <p:spPr bwMode="auto">
            <a:xfrm>
              <a:off x="4845" y="3899"/>
              <a:ext cx="6" cy="9"/>
            </a:xfrm>
            <a:custGeom>
              <a:avLst/>
              <a:gdLst>
                <a:gd name="T0" fmla="*/ 8 w 3"/>
                <a:gd name="T1" fmla="*/ 11 h 4"/>
                <a:gd name="T2" fmla="*/ 8 w 3"/>
                <a:gd name="T3" fmla="*/ 45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1"/>
                  </a:moveTo>
                  <a:cubicBezTo>
                    <a:pt x="0" y="2"/>
                    <a:pt x="0" y="3"/>
                    <a:pt x="1" y="4"/>
                  </a:cubicBezTo>
                  <a:cubicBezTo>
                    <a:pt x="3" y="3"/>
                    <a:pt x="3"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3" name="Freeform 3063">
              <a:extLst>
                <a:ext uri="{FF2B5EF4-FFF2-40B4-BE49-F238E27FC236}">
                  <a16:creationId xmlns:a16="http://schemas.microsoft.com/office/drawing/2014/main" id="{40D71B4E-9928-9FA8-0A1B-E2909FC9D150}"/>
                </a:ext>
              </a:extLst>
            </p:cNvPr>
            <p:cNvSpPr>
              <a:spLocks/>
            </p:cNvSpPr>
            <p:nvPr/>
          </p:nvSpPr>
          <p:spPr bwMode="auto">
            <a:xfrm>
              <a:off x="4787" y="3866"/>
              <a:ext cx="7" cy="11"/>
            </a:xfrm>
            <a:custGeom>
              <a:avLst/>
              <a:gdLst>
                <a:gd name="T0" fmla="*/ 12 w 3"/>
                <a:gd name="T1" fmla="*/ 9 h 5"/>
                <a:gd name="T2" fmla="*/ 0 w 3"/>
                <a:gd name="T3" fmla="*/ 53 h 5"/>
                <a:gd name="T4" fmla="*/ 28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1" y="1"/>
                  </a:moveTo>
                  <a:cubicBezTo>
                    <a:pt x="0" y="2"/>
                    <a:pt x="0" y="3"/>
                    <a:pt x="0" y="5"/>
                  </a:cubicBezTo>
                  <a:cubicBezTo>
                    <a:pt x="3" y="4"/>
                    <a:pt x="3"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4" name="Freeform 3064">
              <a:extLst>
                <a:ext uri="{FF2B5EF4-FFF2-40B4-BE49-F238E27FC236}">
                  <a16:creationId xmlns:a16="http://schemas.microsoft.com/office/drawing/2014/main" id="{4F8D50DF-49C6-5C8C-9509-B50997230C35}"/>
                </a:ext>
              </a:extLst>
            </p:cNvPr>
            <p:cNvSpPr>
              <a:spLocks/>
            </p:cNvSpPr>
            <p:nvPr/>
          </p:nvSpPr>
          <p:spPr bwMode="auto">
            <a:xfrm>
              <a:off x="4945" y="3768"/>
              <a:ext cx="13" cy="11"/>
            </a:xfrm>
            <a:custGeom>
              <a:avLst/>
              <a:gdLst>
                <a:gd name="T0" fmla="*/ 52 w 6"/>
                <a:gd name="T1" fmla="*/ 0 h 5"/>
                <a:gd name="T2" fmla="*/ 61 w 6"/>
                <a:gd name="T3" fmla="*/ 20 h 5"/>
                <a:gd name="T4" fmla="*/ 0 60000 65536"/>
                <a:gd name="T5" fmla="*/ 0 60000 65536"/>
              </a:gdLst>
              <a:ahLst/>
              <a:cxnLst>
                <a:cxn ang="T4">
                  <a:pos x="T0" y="T1"/>
                </a:cxn>
                <a:cxn ang="T5">
                  <a:pos x="T2" y="T3"/>
                </a:cxn>
              </a:cxnLst>
              <a:rect l="0" t="0" r="r" b="b"/>
              <a:pathLst>
                <a:path w="6" h="5">
                  <a:moveTo>
                    <a:pt x="5" y="0"/>
                  </a:moveTo>
                  <a:cubicBezTo>
                    <a:pt x="0" y="0"/>
                    <a:pt x="4" y="5"/>
                    <a:pt x="6"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5" name="Freeform 3065">
              <a:extLst>
                <a:ext uri="{FF2B5EF4-FFF2-40B4-BE49-F238E27FC236}">
                  <a16:creationId xmlns:a16="http://schemas.microsoft.com/office/drawing/2014/main" id="{FB125389-0139-2724-06D7-E7CCEA548356}"/>
                </a:ext>
              </a:extLst>
            </p:cNvPr>
            <p:cNvSpPr>
              <a:spLocks/>
            </p:cNvSpPr>
            <p:nvPr/>
          </p:nvSpPr>
          <p:spPr bwMode="auto">
            <a:xfrm>
              <a:off x="4974" y="3742"/>
              <a:ext cx="16" cy="8"/>
            </a:xfrm>
            <a:custGeom>
              <a:avLst/>
              <a:gdLst>
                <a:gd name="T0" fmla="*/ 24 w 8"/>
                <a:gd name="T1" fmla="*/ 0 h 4"/>
                <a:gd name="T2" fmla="*/ 48 w 8"/>
                <a:gd name="T3" fmla="*/ 0 h 4"/>
                <a:gd name="T4" fmla="*/ 0 60000 65536"/>
                <a:gd name="T5" fmla="*/ 0 60000 65536"/>
              </a:gdLst>
              <a:ahLst/>
              <a:cxnLst>
                <a:cxn ang="T4">
                  <a:pos x="T0" y="T1"/>
                </a:cxn>
                <a:cxn ang="T5">
                  <a:pos x="T2" y="T3"/>
                </a:cxn>
              </a:cxnLst>
              <a:rect l="0" t="0" r="r" b="b"/>
              <a:pathLst>
                <a:path w="8" h="4">
                  <a:moveTo>
                    <a:pt x="3" y="0"/>
                  </a:moveTo>
                  <a:cubicBezTo>
                    <a:pt x="0" y="4"/>
                    <a:pt x="8" y="4"/>
                    <a:pt x="6"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6" name="Freeform 3066">
              <a:extLst>
                <a:ext uri="{FF2B5EF4-FFF2-40B4-BE49-F238E27FC236}">
                  <a16:creationId xmlns:a16="http://schemas.microsoft.com/office/drawing/2014/main" id="{3DA07F6C-867F-B674-7A2B-D42A419B2E2D}"/>
                </a:ext>
              </a:extLst>
            </p:cNvPr>
            <p:cNvSpPr>
              <a:spLocks/>
            </p:cNvSpPr>
            <p:nvPr/>
          </p:nvSpPr>
          <p:spPr bwMode="auto">
            <a:xfrm>
              <a:off x="5011" y="3702"/>
              <a:ext cx="4" cy="7"/>
            </a:xfrm>
            <a:custGeom>
              <a:avLst/>
              <a:gdLst>
                <a:gd name="T0" fmla="*/ 8 w 2"/>
                <a:gd name="T1" fmla="*/ 0 h 3"/>
                <a:gd name="T2" fmla="*/ 0 w 2"/>
                <a:gd name="T3" fmla="*/ 37 h 3"/>
                <a:gd name="T4" fmla="*/ 16 w 2"/>
                <a:gd name="T5" fmla="*/ 12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0" y="1"/>
                    <a:pt x="0" y="2"/>
                    <a:pt x="0" y="3"/>
                  </a:cubicBezTo>
                  <a:cubicBezTo>
                    <a:pt x="2" y="3"/>
                    <a:pt x="2"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7" name="Freeform 3067">
              <a:extLst>
                <a:ext uri="{FF2B5EF4-FFF2-40B4-BE49-F238E27FC236}">
                  <a16:creationId xmlns:a16="http://schemas.microsoft.com/office/drawing/2014/main" id="{A8BE48A9-A62A-934F-07E2-534EDF33EC92}"/>
                </a:ext>
              </a:extLst>
            </p:cNvPr>
            <p:cNvSpPr>
              <a:spLocks/>
            </p:cNvSpPr>
            <p:nvPr/>
          </p:nvSpPr>
          <p:spPr bwMode="auto">
            <a:xfrm>
              <a:off x="4992" y="3694"/>
              <a:ext cx="7" cy="8"/>
            </a:xfrm>
            <a:custGeom>
              <a:avLst/>
              <a:gdLst>
                <a:gd name="T0" fmla="*/ 28 w 3"/>
                <a:gd name="T1" fmla="*/ 8 h 4"/>
                <a:gd name="T2" fmla="*/ 0 w 3"/>
                <a:gd name="T3" fmla="*/ 24 h 4"/>
                <a:gd name="T4" fmla="*/ 2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1"/>
                  </a:moveTo>
                  <a:cubicBezTo>
                    <a:pt x="1" y="1"/>
                    <a:pt x="0" y="1"/>
                    <a:pt x="0" y="3"/>
                  </a:cubicBezTo>
                  <a:cubicBezTo>
                    <a:pt x="2" y="4"/>
                    <a:pt x="3"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8" name="Freeform 3068">
              <a:extLst>
                <a:ext uri="{FF2B5EF4-FFF2-40B4-BE49-F238E27FC236}">
                  <a16:creationId xmlns:a16="http://schemas.microsoft.com/office/drawing/2014/main" id="{ED3B679F-6E2B-2BB5-9832-2BA477320D4F}"/>
                </a:ext>
              </a:extLst>
            </p:cNvPr>
            <p:cNvSpPr>
              <a:spLocks/>
            </p:cNvSpPr>
            <p:nvPr/>
          </p:nvSpPr>
          <p:spPr bwMode="auto">
            <a:xfrm>
              <a:off x="5015" y="3659"/>
              <a:ext cx="6" cy="8"/>
            </a:xfrm>
            <a:custGeom>
              <a:avLst/>
              <a:gdLst>
                <a:gd name="T0" fmla="*/ 8 w 3"/>
                <a:gd name="T1" fmla="*/ 0 h 4"/>
                <a:gd name="T2" fmla="*/ 0 w 3"/>
                <a:gd name="T3" fmla="*/ 32 h 4"/>
                <a:gd name="T4" fmla="*/ 16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0" y="3"/>
                    <a:pt x="0" y="4"/>
                  </a:cubicBezTo>
                  <a:cubicBezTo>
                    <a:pt x="2" y="4"/>
                    <a:pt x="3"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79" name="Freeform 3069">
              <a:extLst>
                <a:ext uri="{FF2B5EF4-FFF2-40B4-BE49-F238E27FC236}">
                  <a16:creationId xmlns:a16="http://schemas.microsoft.com/office/drawing/2014/main" id="{4C2FEF29-F57A-E7BA-A8DC-2C9121EF1A43}"/>
                </a:ext>
              </a:extLst>
            </p:cNvPr>
            <p:cNvSpPr>
              <a:spLocks/>
            </p:cNvSpPr>
            <p:nvPr/>
          </p:nvSpPr>
          <p:spPr bwMode="auto">
            <a:xfrm>
              <a:off x="5040" y="3606"/>
              <a:ext cx="12" cy="15"/>
            </a:xfrm>
            <a:custGeom>
              <a:avLst/>
              <a:gdLst>
                <a:gd name="T0" fmla="*/ 8 w 6"/>
                <a:gd name="T1" fmla="*/ 28 h 7"/>
                <a:gd name="T2" fmla="*/ 0 w 6"/>
                <a:gd name="T3" fmla="*/ 60 h 7"/>
                <a:gd name="T4" fmla="*/ 16 w 6"/>
                <a:gd name="T5" fmla="*/ 0 h 7"/>
                <a:gd name="T6" fmla="*/ 0 60000 65536"/>
                <a:gd name="T7" fmla="*/ 0 60000 65536"/>
                <a:gd name="T8" fmla="*/ 0 60000 65536"/>
              </a:gdLst>
              <a:ahLst/>
              <a:cxnLst>
                <a:cxn ang="T6">
                  <a:pos x="T0" y="T1"/>
                </a:cxn>
                <a:cxn ang="T7">
                  <a:pos x="T2" y="T3"/>
                </a:cxn>
                <a:cxn ang="T8">
                  <a:pos x="T4" y="T5"/>
                </a:cxn>
              </a:cxnLst>
              <a:rect l="0" t="0" r="r" b="b"/>
              <a:pathLst>
                <a:path w="6" h="7">
                  <a:moveTo>
                    <a:pt x="1" y="3"/>
                  </a:moveTo>
                  <a:cubicBezTo>
                    <a:pt x="0" y="4"/>
                    <a:pt x="0" y="5"/>
                    <a:pt x="0" y="6"/>
                  </a:cubicBezTo>
                  <a:cubicBezTo>
                    <a:pt x="4" y="7"/>
                    <a:pt x="6"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0" name="Freeform 3070">
              <a:extLst>
                <a:ext uri="{FF2B5EF4-FFF2-40B4-BE49-F238E27FC236}">
                  <a16:creationId xmlns:a16="http://schemas.microsoft.com/office/drawing/2014/main" id="{6C81DD93-73D1-C8DA-CE32-6987682206E1}"/>
                </a:ext>
              </a:extLst>
            </p:cNvPr>
            <p:cNvSpPr>
              <a:spLocks/>
            </p:cNvSpPr>
            <p:nvPr/>
          </p:nvSpPr>
          <p:spPr bwMode="auto">
            <a:xfrm>
              <a:off x="5066" y="3611"/>
              <a:ext cx="8" cy="10"/>
            </a:xfrm>
            <a:custGeom>
              <a:avLst/>
              <a:gdLst>
                <a:gd name="T0" fmla="*/ 32 w 4"/>
                <a:gd name="T1" fmla="*/ 8 h 5"/>
                <a:gd name="T2" fmla="*/ 24 w 4"/>
                <a:gd name="T3" fmla="*/ 0 h 5"/>
                <a:gd name="T4" fmla="*/ 8 w 4"/>
                <a:gd name="T5" fmla="*/ 40 h 5"/>
                <a:gd name="T6" fmla="*/ 32 w 4"/>
                <a:gd name="T7" fmla="*/ 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4" y="1"/>
                  </a:moveTo>
                  <a:cubicBezTo>
                    <a:pt x="4" y="1"/>
                    <a:pt x="3" y="1"/>
                    <a:pt x="3" y="0"/>
                  </a:cubicBezTo>
                  <a:cubicBezTo>
                    <a:pt x="1" y="2"/>
                    <a:pt x="0" y="3"/>
                    <a:pt x="1" y="5"/>
                  </a:cubicBezTo>
                  <a:cubicBezTo>
                    <a:pt x="3" y="5"/>
                    <a:pt x="4" y="3"/>
                    <a:pt x="4"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1" name="Freeform 3071">
              <a:extLst>
                <a:ext uri="{FF2B5EF4-FFF2-40B4-BE49-F238E27FC236}">
                  <a16:creationId xmlns:a16="http://schemas.microsoft.com/office/drawing/2014/main" id="{64688716-3CB7-DE47-D6F6-D6921774481D}"/>
                </a:ext>
              </a:extLst>
            </p:cNvPr>
            <p:cNvSpPr>
              <a:spLocks/>
            </p:cNvSpPr>
            <p:nvPr/>
          </p:nvSpPr>
          <p:spPr bwMode="auto">
            <a:xfrm>
              <a:off x="5072" y="3573"/>
              <a:ext cx="17" cy="11"/>
            </a:xfrm>
            <a:custGeom>
              <a:avLst/>
              <a:gdLst>
                <a:gd name="T0" fmla="*/ 60 w 8"/>
                <a:gd name="T1" fmla="*/ 0 h 5"/>
                <a:gd name="T2" fmla="*/ 40 w 8"/>
                <a:gd name="T3" fmla="*/ 44 h 5"/>
                <a:gd name="T4" fmla="*/ 68 w 8"/>
                <a:gd name="T5" fmla="*/ 0 h 5"/>
                <a:gd name="T6" fmla="*/ 0 60000 65536"/>
                <a:gd name="T7" fmla="*/ 0 60000 65536"/>
                <a:gd name="T8" fmla="*/ 0 60000 65536"/>
              </a:gdLst>
              <a:ahLst/>
              <a:cxnLst>
                <a:cxn ang="T6">
                  <a:pos x="T0" y="T1"/>
                </a:cxn>
                <a:cxn ang="T7">
                  <a:pos x="T2" y="T3"/>
                </a:cxn>
                <a:cxn ang="T8">
                  <a:pos x="T4" y="T5"/>
                </a:cxn>
              </a:cxnLst>
              <a:rect l="0" t="0" r="r" b="b"/>
              <a:pathLst>
                <a:path w="8" h="5">
                  <a:moveTo>
                    <a:pt x="6" y="0"/>
                  </a:moveTo>
                  <a:cubicBezTo>
                    <a:pt x="4" y="0"/>
                    <a:pt x="0" y="3"/>
                    <a:pt x="4" y="4"/>
                  </a:cubicBezTo>
                  <a:cubicBezTo>
                    <a:pt x="7" y="5"/>
                    <a:pt x="8" y="1"/>
                    <a:pt x="7"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2" name="Freeform 3072">
              <a:extLst>
                <a:ext uri="{FF2B5EF4-FFF2-40B4-BE49-F238E27FC236}">
                  <a16:creationId xmlns:a16="http://schemas.microsoft.com/office/drawing/2014/main" id="{157CD359-864A-9CD9-9413-D971F4E43D0A}"/>
                </a:ext>
              </a:extLst>
            </p:cNvPr>
            <p:cNvSpPr>
              <a:spLocks/>
            </p:cNvSpPr>
            <p:nvPr/>
          </p:nvSpPr>
          <p:spPr bwMode="auto">
            <a:xfrm>
              <a:off x="5093" y="3534"/>
              <a:ext cx="10" cy="13"/>
            </a:xfrm>
            <a:custGeom>
              <a:avLst/>
              <a:gdLst>
                <a:gd name="T0" fmla="*/ 8 w 5"/>
                <a:gd name="T1" fmla="*/ 20 h 6"/>
                <a:gd name="T2" fmla="*/ 0 w 5"/>
                <a:gd name="T3" fmla="*/ 61 h 6"/>
                <a:gd name="T4" fmla="*/ 8 w 5"/>
                <a:gd name="T5" fmla="*/ 9 h 6"/>
                <a:gd name="T6" fmla="*/ 0 60000 65536"/>
                <a:gd name="T7" fmla="*/ 0 60000 65536"/>
                <a:gd name="T8" fmla="*/ 0 60000 65536"/>
              </a:gdLst>
              <a:ahLst/>
              <a:cxnLst>
                <a:cxn ang="T6">
                  <a:pos x="T0" y="T1"/>
                </a:cxn>
                <a:cxn ang="T7">
                  <a:pos x="T2" y="T3"/>
                </a:cxn>
                <a:cxn ang="T8">
                  <a:pos x="T4" y="T5"/>
                </a:cxn>
              </a:cxnLst>
              <a:rect l="0" t="0" r="r" b="b"/>
              <a:pathLst>
                <a:path w="5" h="6">
                  <a:moveTo>
                    <a:pt x="1" y="2"/>
                  </a:moveTo>
                  <a:cubicBezTo>
                    <a:pt x="0" y="3"/>
                    <a:pt x="0" y="5"/>
                    <a:pt x="0" y="6"/>
                  </a:cubicBezTo>
                  <a:cubicBezTo>
                    <a:pt x="5" y="6"/>
                    <a:pt x="5"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3" name="Freeform 3073">
              <a:extLst>
                <a:ext uri="{FF2B5EF4-FFF2-40B4-BE49-F238E27FC236}">
                  <a16:creationId xmlns:a16="http://schemas.microsoft.com/office/drawing/2014/main" id="{75E14658-5B0F-A87F-547B-B8FADF664FC0}"/>
                </a:ext>
              </a:extLst>
            </p:cNvPr>
            <p:cNvSpPr>
              <a:spLocks/>
            </p:cNvSpPr>
            <p:nvPr/>
          </p:nvSpPr>
          <p:spPr bwMode="auto">
            <a:xfrm>
              <a:off x="5101" y="3580"/>
              <a:ext cx="6" cy="11"/>
            </a:xfrm>
            <a:custGeom>
              <a:avLst/>
              <a:gdLst>
                <a:gd name="T0" fmla="*/ 16 w 3"/>
                <a:gd name="T1" fmla="*/ 9 h 5"/>
                <a:gd name="T2" fmla="*/ 0 w 3"/>
                <a:gd name="T3" fmla="*/ 53 h 5"/>
                <a:gd name="T4" fmla="*/ 16 w 3"/>
                <a:gd name="T5" fmla="*/ 0 h 5"/>
                <a:gd name="T6" fmla="*/ 0 w 3"/>
                <a:gd name="T7" fmla="*/ 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2" y="1"/>
                  </a:moveTo>
                  <a:cubicBezTo>
                    <a:pt x="0" y="2"/>
                    <a:pt x="0" y="3"/>
                    <a:pt x="0" y="5"/>
                  </a:cubicBezTo>
                  <a:cubicBezTo>
                    <a:pt x="3" y="4"/>
                    <a:pt x="3" y="2"/>
                    <a:pt x="2" y="0"/>
                  </a:cubicBezTo>
                  <a:cubicBezTo>
                    <a:pt x="1" y="0"/>
                    <a:pt x="1" y="0"/>
                    <a:pt x="0"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4" name="Freeform 3074">
              <a:extLst>
                <a:ext uri="{FF2B5EF4-FFF2-40B4-BE49-F238E27FC236}">
                  <a16:creationId xmlns:a16="http://schemas.microsoft.com/office/drawing/2014/main" id="{94B8E015-089F-6888-064E-671C8A390ABA}"/>
                </a:ext>
              </a:extLst>
            </p:cNvPr>
            <p:cNvSpPr>
              <a:spLocks/>
            </p:cNvSpPr>
            <p:nvPr/>
          </p:nvSpPr>
          <p:spPr bwMode="auto">
            <a:xfrm>
              <a:off x="5083" y="3635"/>
              <a:ext cx="8" cy="8"/>
            </a:xfrm>
            <a:custGeom>
              <a:avLst/>
              <a:gdLst>
                <a:gd name="T0" fmla="*/ 8 w 4"/>
                <a:gd name="T1" fmla="*/ 8 h 4"/>
                <a:gd name="T2" fmla="*/ 8 w 4"/>
                <a:gd name="T3" fmla="*/ 32 h 4"/>
                <a:gd name="T4" fmla="*/ 8 w 4"/>
                <a:gd name="T5" fmla="*/ 8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0" y="2"/>
                    <a:pt x="0" y="3"/>
                    <a:pt x="1" y="4"/>
                  </a:cubicBezTo>
                  <a:cubicBezTo>
                    <a:pt x="3" y="3"/>
                    <a:pt x="4"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5" name="Freeform 3075">
              <a:extLst>
                <a:ext uri="{FF2B5EF4-FFF2-40B4-BE49-F238E27FC236}">
                  <a16:creationId xmlns:a16="http://schemas.microsoft.com/office/drawing/2014/main" id="{F0F4A3F9-1BC3-97D8-914F-537C523AD78F}"/>
                </a:ext>
              </a:extLst>
            </p:cNvPr>
            <p:cNvSpPr>
              <a:spLocks/>
            </p:cNvSpPr>
            <p:nvPr/>
          </p:nvSpPr>
          <p:spPr bwMode="auto">
            <a:xfrm>
              <a:off x="5054" y="3654"/>
              <a:ext cx="10" cy="11"/>
            </a:xfrm>
            <a:custGeom>
              <a:avLst/>
              <a:gdLst>
                <a:gd name="T0" fmla="*/ 16 w 5"/>
                <a:gd name="T1" fmla="*/ 0 h 5"/>
                <a:gd name="T2" fmla="*/ 24 w 5"/>
                <a:gd name="T3" fmla="*/ 53 h 5"/>
                <a:gd name="T4" fmla="*/ 24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2"/>
                    <a:pt x="0" y="5"/>
                    <a:pt x="3" y="5"/>
                  </a:cubicBezTo>
                  <a:cubicBezTo>
                    <a:pt x="4" y="4"/>
                    <a:pt x="5"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6" name="Freeform 3076">
              <a:extLst>
                <a:ext uri="{FF2B5EF4-FFF2-40B4-BE49-F238E27FC236}">
                  <a16:creationId xmlns:a16="http://schemas.microsoft.com/office/drawing/2014/main" id="{C304A52B-0CC6-318E-20C5-EE9BCBFAF638}"/>
                </a:ext>
              </a:extLst>
            </p:cNvPr>
            <p:cNvSpPr>
              <a:spLocks/>
            </p:cNvSpPr>
            <p:nvPr/>
          </p:nvSpPr>
          <p:spPr bwMode="auto">
            <a:xfrm>
              <a:off x="5062" y="3689"/>
              <a:ext cx="2" cy="2"/>
            </a:xfrm>
            <a:custGeom>
              <a:avLst/>
              <a:gdLst>
                <a:gd name="T0" fmla="*/ 8 w 1"/>
                <a:gd name="T1" fmla="*/ 0 h 1"/>
                <a:gd name="T2" fmla="*/ 8 w 1"/>
                <a:gd name="T3" fmla="*/ 0 h 1"/>
                <a:gd name="T4" fmla="*/ 0 60000 65536"/>
                <a:gd name="T5" fmla="*/ 0 60000 65536"/>
              </a:gdLst>
              <a:ahLst/>
              <a:cxnLst>
                <a:cxn ang="T4">
                  <a:pos x="T0" y="T1"/>
                </a:cxn>
                <a:cxn ang="T5">
                  <a:pos x="T2" y="T3"/>
                </a:cxn>
              </a:cxnLst>
              <a:rect l="0" t="0" r="r" b="b"/>
              <a:pathLst>
                <a:path w="1" h="1">
                  <a:moveTo>
                    <a:pt x="1" y="0"/>
                  </a:moveTo>
                  <a:cubicBezTo>
                    <a:pt x="0" y="1"/>
                    <a:pt x="1"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7" name="Freeform 3077">
              <a:extLst>
                <a:ext uri="{FF2B5EF4-FFF2-40B4-BE49-F238E27FC236}">
                  <a16:creationId xmlns:a16="http://schemas.microsoft.com/office/drawing/2014/main" id="{264B077B-27B1-1FDF-0561-FD990613C9CA}"/>
                </a:ext>
              </a:extLst>
            </p:cNvPr>
            <p:cNvSpPr>
              <a:spLocks/>
            </p:cNvSpPr>
            <p:nvPr/>
          </p:nvSpPr>
          <p:spPr bwMode="auto">
            <a:xfrm>
              <a:off x="5035" y="3709"/>
              <a:ext cx="7" cy="9"/>
            </a:xfrm>
            <a:custGeom>
              <a:avLst/>
              <a:gdLst>
                <a:gd name="T0" fmla="*/ 37 w 3"/>
                <a:gd name="T1" fmla="*/ 0 h 4"/>
                <a:gd name="T2" fmla="*/ 12 w 3"/>
                <a:gd name="T3" fmla="*/ 0 h 4"/>
                <a:gd name="T4" fmla="*/ 12 w 3"/>
                <a:gd name="T5" fmla="*/ 45 h 4"/>
                <a:gd name="T6" fmla="*/ 28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3" y="0"/>
                  </a:moveTo>
                  <a:cubicBezTo>
                    <a:pt x="2" y="0"/>
                    <a:pt x="2" y="0"/>
                    <a:pt x="1" y="0"/>
                  </a:cubicBezTo>
                  <a:cubicBezTo>
                    <a:pt x="0" y="1"/>
                    <a:pt x="0" y="2"/>
                    <a:pt x="1" y="4"/>
                  </a:cubicBezTo>
                  <a:cubicBezTo>
                    <a:pt x="3" y="3"/>
                    <a:pt x="3"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8" name="Freeform 3078">
              <a:extLst>
                <a:ext uri="{FF2B5EF4-FFF2-40B4-BE49-F238E27FC236}">
                  <a16:creationId xmlns:a16="http://schemas.microsoft.com/office/drawing/2014/main" id="{B6AA2A4F-4584-C4C9-A135-8F2FFCF332DE}"/>
                </a:ext>
              </a:extLst>
            </p:cNvPr>
            <p:cNvSpPr>
              <a:spLocks/>
            </p:cNvSpPr>
            <p:nvPr/>
          </p:nvSpPr>
          <p:spPr bwMode="auto">
            <a:xfrm>
              <a:off x="5007" y="3753"/>
              <a:ext cx="10" cy="8"/>
            </a:xfrm>
            <a:custGeom>
              <a:avLst/>
              <a:gdLst>
                <a:gd name="T0" fmla="*/ 16 w 5"/>
                <a:gd name="T1" fmla="*/ 0 h 4"/>
                <a:gd name="T2" fmla="*/ 8 w 5"/>
                <a:gd name="T3" fmla="*/ 32 h 4"/>
                <a:gd name="T4" fmla="*/ 16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2" y="0"/>
                  </a:moveTo>
                  <a:cubicBezTo>
                    <a:pt x="0" y="1"/>
                    <a:pt x="0" y="2"/>
                    <a:pt x="1" y="4"/>
                  </a:cubicBezTo>
                  <a:cubicBezTo>
                    <a:pt x="3" y="4"/>
                    <a:pt x="5"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89" name="Freeform 3079">
              <a:extLst>
                <a:ext uri="{FF2B5EF4-FFF2-40B4-BE49-F238E27FC236}">
                  <a16:creationId xmlns:a16="http://schemas.microsoft.com/office/drawing/2014/main" id="{0A63ADC6-A0E1-E8AF-14FF-31DEA96957E8}"/>
                </a:ext>
              </a:extLst>
            </p:cNvPr>
            <p:cNvSpPr>
              <a:spLocks/>
            </p:cNvSpPr>
            <p:nvPr/>
          </p:nvSpPr>
          <p:spPr bwMode="auto">
            <a:xfrm>
              <a:off x="4966" y="3783"/>
              <a:ext cx="14" cy="13"/>
            </a:xfrm>
            <a:custGeom>
              <a:avLst/>
              <a:gdLst>
                <a:gd name="T0" fmla="*/ 24 w 7"/>
                <a:gd name="T1" fmla="*/ 0 h 6"/>
                <a:gd name="T2" fmla="*/ 16 w 7"/>
                <a:gd name="T3" fmla="*/ 61 h 6"/>
                <a:gd name="T4" fmla="*/ 48 w 7"/>
                <a:gd name="T5" fmla="*/ 9 h 6"/>
                <a:gd name="T6" fmla="*/ 0 60000 65536"/>
                <a:gd name="T7" fmla="*/ 0 60000 65536"/>
                <a:gd name="T8" fmla="*/ 0 60000 65536"/>
              </a:gdLst>
              <a:ahLst/>
              <a:cxnLst>
                <a:cxn ang="T6">
                  <a:pos x="T0" y="T1"/>
                </a:cxn>
                <a:cxn ang="T7">
                  <a:pos x="T2" y="T3"/>
                </a:cxn>
                <a:cxn ang="T8">
                  <a:pos x="T4" y="T5"/>
                </a:cxn>
              </a:cxnLst>
              <a:rect l="0" t="0" r="r" b="b"/>
              <a:pathLst>
                <a:path w="7" h="6">
                  <a:moveTo>
                    <a:pt x="3" y="0"/>
                  </a:moveTo>
                  <a:cubicBezTo>
                    <a:pt x="1" y="2"/>
                    <a:pt x="0" y="4"/>
                    <a:pt x="2" y="6"/>
                  </a:cubicBezTo>
                  <a:cubicBezTo>
                    <a:pt x="5" y="6"/>
                    <a:pt x="7" y="4"/>
                    <a:pt x="6"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0" name="Freeform 3080">
              <a:extLst>
                <a:ext uri="{FF2B5EF4-FFF2-40B4-BE49-F238E27FC236}">
                  <a16:creationId xmlns:a16="http://schemas.microsoft.com/office/drawing/2014/main" id="{89D2937D-96D8-2C68-FF28-A6013A66F08D}"/>
                </a:ext>
              </a:extLst>
            </p:cNvPr>
            <p:cNvSpPr>
              <a:spLocks/>
            </p:cNvSpPr>
            <p:nvPr/>
          </p:nvSpPr>
          <p:spPr bwMode="auto">
            <a:xfrm>
              <a:off x="5078" y="3499"/>
              <a:ext cx="7" cy="9"/>
            </a:xfrm>
            <a:custGeom>
              <a:avLst/>
              <a:gdLst>
                <a:gd name="T0" fmla="*/ 28 w 3"/>
                <a:gd name="T1" fmla="*/ 0 h 4"/>
                <a:gd name="T2" fmla="*/ 0 w 3"/>
                <a:gd name="T3" fmla="*/ 36 h 4"/>
                <a:gd name="T4" fmla="*/ 2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2" y="0"/>
                  </a:moveTo>
                  <a:cubicBezTo>
                    <a:pt x="1" y="1"/>
                    <a:pt x="0" y="2"/>
                    <a:pt x="0" y="3"/>
                  </a:cubicBezTo>
                  <a:cubicBezTo>
                    <a:pt x="2" y="4"/>
                    <a:pt x="3"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1" name="Freeform 3081">
              <a:extLst>
                <a:ext uri="{FF2B5EF4-FFF2-40B4-BE49-F238E27FC236}">
                  <a16:creationId xmlns:a16="http://schemas.microsoft.com/office/drawing/2014/main" id="{D7ABA44D-4B67-F4B3-BA01-CE7977952FA7}"/>
                </a:ext>
              </a:extLst>
            </p:cNvPr>
            <p:cNvSpPr>
              <a:spLocks/>
            </p:cNvSpPr>
            <p:nvPr/>
          </p:nvSpPr>
          <p:spPr bwMode="auto">
            <a:xfrm>
              <a:off x="5099" y="3490"/>
              <a:ext cx="8" cy="9"/>
            </a:xfrm>
            <a:custGeom>
              <a:avLst/>
              <a:gdLst>
                <a:gd name="T0" fmla="*/ 16 w 4"/>
                <a:gd name="T1" fmla="*/ 0 h 4"/>
                <a:gd name="T2" fmla="*/ 8 w 4"/>
                <a:gd name="T3" fmla="*/ 45 h 4"/>
                <a:gd name="T4" fmla="*/ 24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0" y="1"/>
                    <a:pt x="0" y="2"/>
                    <a:pt x="1" y="4"/>
                  </a:cubicBezTo>
                  <a:cubicBezTo>
                    <a:pt x="4" y="4"/>
                    <a:pt x="4"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2" name="Freeform 3082">
              <a:extLst>
                <a:ext uri="{FF2B5EF4-FFF2-40B4-BE49-F238E27FC236}">
                  <a16:creationId xmlns:a16="http://schemas.microsoft.com/office/drawing/2014/main" id="{FFEC60B7-5F48-C447-B531-AE07C5978A3E}"/>
                </a:ext>
              </a:extLst>
            </p:cNvPr>
            <p:cNvSpPr>
              <a:spLocks/>
            </p:cNvSpPr>
            <p:nvPr/>
          </p:nvSpPr>
          <p:spPr bwMode="auto">
            <a:xfrm>
              <a:off x="5093" y="3447"/>
              <a:ext cx="6" cy="8"/>
            </a:xfrm>
            <a:custGeom>
              <a:avLst/>
              <a:gdLst>
                <a:gd name="T0" fmla="*/ 0 w 3"/>
                <a:gd name="T1" fmla="*/ 16 h 4"/>
                <a:gd name="T2" fmla="*/ 0 w 3"/>
                <a:gd name="T3" fmla="*/ 32 h 4"/>
                <a:gd name="T4" fmla="*/ 24 w 3"/>
                <a:gd name="T5" fmla="*/ 8 h 4"/>
                <a:gd name="T6" fmla="*/ 8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0" y="2"/>
                  </a:moveTo>
                  <a:cubicBezTo>
                    <a:pt x="0" y="2"/>
                    <a:pt x="0" y="3"/>
                    <a:pt x="0" y="4"/>
                  </a:cubicBezTo>
                  <a:cubicBezTo>
                    <a:pt x="2" y="3"/>
                    <a:pt x="2" y="2"/>
                    <a:pt x="3" y="1"/>
                  </a:cubicBezTo>
                  <a:cubicBezTo>
                    <a:pt x="2" y="0"/>
                    <a:pt x="2"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3" name="Freeform 3083">
              <a:extLst>
                <a:ext uri="{FF2B5EF4-FFF2-40B4-BE49-F238E27FC236}">
                  <a16:creationId xmlns:a16="http://schemas.microsoft.com/office/drawing/2014/main" id="{06CCEA84-038D-B249-6CDA-54FDBAA37DB6}"/>
                </a:ext>
              </a:extLst>
            </p:cNvPr>
            <p:cNvSpPr>
              <a:spLocks/>
            </p:cNvSpPr>
            <p:nvPr/>
          </p:nvSpPr>
          <p:spPr bwMode="auto">
            <a:xfrm>
              <a:off x="5113" y="3440"/>
              <a:ext cx="6" cy="13"/>
            </a:xfrm>
            <a:custGeom>
              <a:avLst/>
              <a:gdLst>
                <a:gd name="T0" fmla="*/ 0 w 3"/>
                <a:gd name="T1" fmla="*/ 43 h 6"/>
                <a:gd name="T2" fmla="*/ 0 w 3"/>
                <a:gd name="T3" fmla="*/ 61 h 6"/>
                <a:gd name="T4" fmla="*/ 0 w 3"/>
                <a:gd name="T5" fmla="*/ 0 h 6"/>
                <a:gd name="T6" fmla="*/ 0 60000 65536"/>
                <a:gd name="T7" fmla="*/ 0 60000 65536"/>
                <a:gd name="T8" fmla="*/ 0 60000 65536"/>
              </a:gdLst>
              <a:ahLst/>
              <a:cxnLst>
                <a:cxn ang="T6">
                  <a:pos x="T0" y="T1"/>
                </a:cxn>
                <a:cxn ang="T7">
                  <a:pos x="T2" y="T3"/>
                </a:cxn>
                <a:cxn ang="T8">
                  <a:pos x="T4" y="T5"/>
                </a:cxn>
              </a:cxnLst>
              <a:rect l="0" t="0" r="r" b="b"/>
              <a:pathLst>
                <a:path w="3" h="6">
                  <a:moveTo>
                    <a:pt x="0" y="4"/>
                  </a:moveTo>
                  <a:cubicBezTo>
                    <a:pt x="0" y="5"/>
                    <a:pt x="0" y="6"/>
                    <a:pt x="0" y="6"/>
                  </a:cubicBezTo>
                  <a:cubicBezTo>
                    <a:pt x="3" y="5"/>
                    <a:pt x="3" y="2"/>
                    <a:pt x="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4" name="Freeform 3084">
              <a:extLst>
                <a:ext uri="{FF2B5EF4-FFF2-40B4-BE49-F238E27FC236}">
                  <a16:creationId xmlns:a16="http://schemas.microsoft.com/office/drawing/2014/main" id="{5D2725AC-46EA-964F-FD1C-E6CCD690514A}"/>
                </a:ext>
              </a:extLst>
            </p:cNvPr>
            <p:cNvSpPr>
              <a:spLocks/>
            </p:cNvSpPr>
            <p:nvPr/>
          </p:nvSpPr>
          <p:spPr bwMode="auto">
            <a:xfrm>
              <a:off x="5119" y="3407"/>
              <a:ext cx="7" cy="9"/>
            </a:xfrm>
            <a:custGeom>
              <a:avLst/>
              <a:gdLst>
                <a:gd name="T0" fmla="*/ 12 w 3"/>
                <a:gd name="T1" fmla="*/ 25 h 4"/>
                <a:gd name="T2" fmla="*/ 0 w 3"/>
                <a:gd name="T3" fmla="*/ 45 h 4"/>
                <a:gd name="T4" fmla="*/ 28 w 3"/>
                <a:gd name="T5" fmla="*/ 0 h 4"/>
                <a:gd name="T6" fmla="*/ 12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2"/>
                  </a:moveTo>
                  <a:cubicBezTo>
                    <a:pt x="0" y="3"/>
                    <a:pt x="0" y="3"/>
                    <a:pt x="0" y="4"/>
                  </a:cubicBezTo>
                  <a:cubicBezTo>
                    <a:pt x="2" y="4"/>
                    <a:pt x="3" y="2"/>
                    <a:pt x="2" y="0"/>
                  </a:cubicBezTo>
                  <a:cubicBezTo>
                    <a:pt x="1" y="0"/>
                    <a:pt x="1"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5" name="Freeform 3085">
              <a:extLst>
                <a:ext uri="{FF2B5EF4-FFF2-40B4-BE49-F238E27FC236}">
                  <a16:creationId xmlns:a16="http://schemas.microsoft.com/office/drawing/2014/main" id="{92254A95-F2D0-E84E-ED36-B2795E1A0EB3}"/>
                </a:ext>
              </a:extLst>
            </p:cNvPr>
            <p:cNvSpPr>
              <a:spLocks/>
            </p:cNvSpPr>
            <p:nvPr/>
          </p:nvSpPr>
          <p:spPr bwMode="auto">
            <a:xfrm>
              <a:off x="5142" y="3385"/>
              <a:ext cx="12" cy="13"/>
            </a:xfrm>
            <a:custGeom>
              <a:avLst/>
              <a:gdLst>
                <a:gd name="T0" fmla="*/ 32 w 6"/>
                <a:gd name="T1" fmla="*/ 0 h 6"/>
                <a:gd name="T2" fmla="*/ 16 w 6"/>
                <a:gd name="T3" fmla="*/ 61 h 6"/>
                <a:gd name="T4" fmla="*/ 32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1" y="1"/>
                    <a:pt x="0" y="4"/>
                    <a:pt x="2" y="6"/>
                  </a:cubicBezTo>
                  <a:cubicBezTo>
                    <a:pt x="5" y="6"/>
                    <a:pt x="6" y="3"/>
                    <a:pt x="4"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6" name="Freeform 3086">
              <a:extLst>
                <a:ext uri="{FF2B5EF4-FFF2-40B4-BE49-F238E27FC236}">
                  <a16:creationId xmlns:a16="http://schemas.microsoft.com/office/drawing/2014/main" id="{28161FB0-2C1A-7864-0597-84A6547B38DE}"/>
                </a:ext>
              </a:extLst>
            </p:cNvPr>
            <p:cNvSpPr>
              <a:spLocks/>
            </p:cNvSpPr>
            <p:nvPr/>
          </p:nvSpPr>
          <p:spPr bwMode="auto">
            <a:xfrm>
              <a:off x="5142" y="3431"/>
              <a:ext cx="10" cy="11"/>
            </a:xfrm>
            <a:custGeom>
              <a:avLst/>
              <a:gdLst>
                <a:gd name="T0" fmla="*/ 40 w 5"/>
                <a:gd name="T1" fmla="*/ 0 h 5"/>
                <a:gd name="T2" fmla="*/ 16 w 5"/>
                <a:gd name="T3" fmla="*/ 53 h 5"/>
                <a:gd name="T4" fmla="*/ 32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5" y="0"/>
                  </a:moveTo>
                  <a:cubicBezTo>
                    <a:pt x="2" y="0"/>
                    <a:pt x="0" y="3"/>
                    <a:pt x="2" y="5"/>
                  </a:cubicBezTo>
                  <a:cubicBezTo>
                    <a:pt x="4" y="4"/>
                    <a:pt x="5" y="2"/>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7" name="Freeform 3087">
              <a:extLst>
                <a:ext uri="{FF2B5EF4-FFF2-40B4-BE49-F238E27FC236}">
                  <a16:creationId xmlns:a16="http://schemas.microsoft.com/office/drawing/2014/main" id="{C77820E4-2806-65C0-5822-320FE3EEC528}"/>
                </a:ext>
              </a:extLst>
            </p:cNvPr>
            <p:cNvSpPr>
              <a:spLocks/>
            </p:cNvSpPr>
            <p:nvPr/>
          </p:nvSpPr>
          <p:spPr bwMode="auto">
            <a:xfrm>
              <a:off x="5128" y="3486"/>
              <a:ext cx="6" cy="6"/>
            </a:xfrm>
            <a:custGeom>
              <a:avLst/>
              <a:gdLst>
                <a:gd name="T0" fmla="*/ 24 w 3"/>
                <a:gd name="T1" fmla="*/ 0 h 3"/>
                <a:gd name="T2" fmla="*/ 8 w 3"/>
                <a:gd name="T3" fmla="*/ 24 h 3"/>
                <a:gd name="T4" fmla="*/ 16 w 3"/>
                <a:gd name="T5" fmla="*/ 8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1" y="0"/>
                    <a:pt x="0" y="2"/>
                    <a:pt x="1" y="3"/>
                  </a:cubicBezTo>
                  <a:cubicBezTo>
                    <a:pt x="3" y="3"/>
                    <a:pt x="3"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8" name="Freeform 3088">
              <a:extLst>
                <a:ext uri="{FF2B5EF4-FFF2-40B4-BE49-F238E27FC236}">
                  <a16:creationId xmlns:a16="http://schemas.microsoft.com/office/drawing/2014/main" id="{EB8F6F61-7652-DF4E-2E1D-D8E95FE2C21F}"/>
                </a:ext>
              </a:extLst>
            </p:cNvPr>
            <p:cNvSpPr>
              <a:spLocks/>
            </p:cNvSpPr>
            <p:nvPr/>
          </p:nvSpPr>
          <p:spPr bwMode="auto">
            <a:xfrm>
              <a:off x="5064" y="3547"/>
              <a:ext cx="6" cy="11"/>
            </a:xfrm>
            <a:custGeom>
              <a:avLst/>
              <a:gdLst>
                <a:gd name="T0" fmla="*/ 0 w 3"/>
                <a:gd name="T1" fmla="*/ 9 h 5"/>
                <a:gd name="T2" fmla="*/ 0 w 3"/>
                <a:gd name="T3" fmla="*/ 53 h 5"/>
                <a:gd name="T4" fmla="*/ 24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0" y="1"/>
                  </a:moveTo>
                  <a:cubicBezTo>
                    <a:pt x="0" y="2"/>
                    <a:pt x="0" y="4"/>
                    <a:pt x="0" y="5"/>
                  </a:cubicBezTo>
                  <a:cubicBezTo>
                    <a:pt x="2" y="4"/>
                    <a:pt x="3" y="3"/>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099" name="Freeform 3089">
              <a:extLst>
                <a:ext uri="{FF2B5EF4-FFF2-40B4-BE49-F238E27FC236}">
                  <a16:creationId xmlns:a16="http://schemas.microsoft.com/office/drawing/2014/main" id="{E7122813-887D-FBB9-8505-79A31A781CA0}"/>
                </a:ext>
              </a:extLst>
            </p:cNvPr>
            <p:cNvSpPr>
              <a:spLocks/>
            </p:cNvSpPr>
            <p:nvPr/>
          </p:nvSpPr>
          <p:spPr bwMode="auto">
            <a:xfrm>
              <a:off x="5103" y="3374"/>
              <a:ext cx="8" cy="9"/>
            </a:xfrm>
            <a:custGeom>
              <a:avLst/>
              <a:gdLst>
                <a:gd name="T0" fmla="*/ 16 w 4"/>
                <a:gd name="T1" fmla="*/ 11 h 4"/>
                <a:gd name="T2" fmla="*/ 0 w 4"/>
                <a:gd name="T3" fmla="*/ 36 h 4"/>
                <a:gd name="T4" fmla="*/ 24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1"/>
                  </a:moveTo>
                  <a:cubicBezTo>
                    <a:pt x="1" y="1"/>
                    <a:pt x="0" y="2"/>
                    <a:pt x="0" y="3"/>
                  </a:cubicBezTo>
                  <a:cubicBezTo>
                    <a:pt x="2" y="4"/>
                    <a:pt x="4"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0" name="Freeform 3090">
              <a:extLst>
                <a:ext uri="{FF2B5EF4-FFF2-40B4-BE49-F238E27FC236}">
                  <a16:creationId xmlns:a16="http://schemas.microsoft.com/office/drawing/2014/main" id="{C877C31B-4165-C23C-F511-D9AA2046A19F}"/>
                </a:ext>
              </a:extLst>
            </p:cNvPr>
            <p:cNvSpPr>
              <a:spLocks/>
            </p:cNvSpPr>
            <p:nvPr/>
          </p:nvSpPr>
          <p:spPr bwMode="auto">
            <a:xfrm>
              <a:off x="5124" y="3355"/>
              <a:ext cx="12" cy="15"/>
            </a:xfrm>
            <a:custGeom>
              <a:avLst/>
              <a:gdLst>
                <a:gd name="T0" fmla="*/ 32 w 6"/>
                <a:gd name="T1" fmla="*/ 0 h 7"/>
                <a:gd name="T2" fmla="*/ 16 w 6"/>
                <a:gd name="T3" fmla="*/ 60 h 7"/>
                <a:gd name="T4" fmla="*/ 24 w 6"/>
                <a:gd name="T5" fmla="*/ 0 h 7"/>
                <a:gd name="T6" fmla="*/ 0 60000 65536"/>
                <a:gd name="T7" fmla="*/ 0 60000 65536"/>
                <a:gd name="T8" fmla="*/ 0 60000 65536"/>
              </a:gdLst>
              <a:ahLst/>
              <a:cxnLst>
                <a:cxn ang="T6">
                  <a:pos x="T0" y="T1"/>
                </a:cxn>
                <a:cxn ang="T7">
                  <a:pos x="T2" y="T3"/>
                </a:cxn>
                <a:cxn ang="T8">
                  <a:pos x="T4" y="T5"/>
                </a:cxn>
              </a:cxnLst>
              <a:rect l="0" t="0" r="r" b="b"/>
              <a:pathLst>
                <a:path w="6" h="7">
                  <a:moveTo>
                    <a:pt x="4" y="0"/>
                  </a:moveTo>
                  <a:cubicBezTo>
                    <a:pt x="2" y="1"/>
                    <a:pt x="0" y="5"/>
                    <a:pt x="2" y="6"/>
                  </a:cubicBezTo>
                  <a:cubicBezTo>
                    <a:pt x="6" y="7"/>
                    <a:pt x="5"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1" name="Freeform 3091">
              <a:extLst>
                <a:ext uri="{FF2B5EF4-FFF2-40B4-BE49-F238E27FC236}">
                  <a16:creationId xmlns:a16="http://schemas.microsoft.com/office/drawing/2014/main" id="{8F479880-76B4-2CD4-AD8E-498EB83B5CC6}"/>
                </a:ext>
              </a:extLst>
            </p:cNvPr>
            <p:cNvSpPr>
              <a:spLocks/>
            </p:cNvSpPr>
            <p:nvPr/>
          </p:nvSpPr>
          <p:spPr bwMode="auto">
            <a:xfrm>
              <a:off x="5132" y="3304"/>
              <a:ext cx="8" cy="9"/>
            </a:xfrm>
            <a:custGeom>
              <a:avLst/>
              <a:gdLst>
                <a:gd name="T0" fmla="*/ 24 w 4"/>
                <a:gd name="T1" fmla="*/ 11 h 4"/>
                <a:gd name="T2" fmla="*/ 0 w 4"/>
                <a:gd name="T3" fmla="*/ 36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3" y="1"/>
                  </a:moveTo>
                  <a:cubicBezTo>
                    <a:pt x="1" y="2"/>
                    <a:pt x="0" y="2"/>
                    <a:pt x="0" y="3"/>
                  </a:cubicBezTo>
                  <a:cubicBezTo>
                    <a:pt x="3" y="4"/>
                    <a:pt x="4"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2" name="Freeform 3092">
              <a:extLst>
                <a:ext uri="{FF2B5EF4-FFF2-40B4-BE49-F238E27FC236}">
                  <a16:creationId xmlns:a16="http://schemas.microsoft.com/office/drawing/2014/main" id="{CC88A194-0775-6EB5-9DD7-BC9B58D59B62}"/>
                </a:ext>
              </a:extLst>
            </p:cNvPr>
            <p:cNvSpPr>
              <a:spLocks/>
            </p:cNvSpPr>
            <p:nvPr/>
          </p:nvSpPr>
          <p:spPr bwMode="auto">
            <a:xfrm>
              <a:off x="5156" y="3278"/>
              <a:ext cx="7" cy="9"/>
            </a:xfrm>
            <a:custGeom>
              <a:avLst/>
              <a:gdLst>
                <a:gd name="T0" fmla="*/ 28 w 3"/>
                <a:gd name="T1" fmla="*/ 11 h 4"/>
                <a:gd name="T2" fmla="*/ 0 w 3"/>
                <a:gd name="T3" fmla="*/ 36 h 4"/>
                <a:gd name="T4" fmla="*/ 28 w 3"/>
                <a:gd name="T5" fmla="*/ 0 h 4"/>
                <a:gd name="T6" fmla="*/ 12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1" y="1"/>
                    <a:pt x="0" y="2"/>
                    <a:pt x="0" y="3"/>
                  </a:cubicBezTo>
                  <a:cubicBezTo>
                    <a:pt x="2" y="4"/>
                    <a:pt x="3" y="2"/>
                    <a:pt x="2" y="0"/>
                  </a:cubicBezTo>
                  <a:cubicBezTo>
                    <a:pt x="1" y="1"/>
                    <a:pt x="1" y="1"/>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3" name="Freeform 3093">
              <a:extLst>
                <a:ext uri="{FF2B5EF4-FFF2-40B4-BE49-F238E27FC236}">
                  <a16:creationId xmlns:a16="http://schemas.microsoft.com/office/drawing/2014/main" id="{5BD6AE4D-D4F8-C166-1851-475F4B7E26C6}"/>
                </a:ext>
              </a:extLst>
            </p:cNvPr>
            <p:cNvSpPr>
              <a:spLocks/>
            </p:cNvSpPr>
            <p:nvPr/>
          </p:nvSpPr>
          <p:spPr bwMode="auto">
            <a:xfrm>
              <a:off x="5158" y="3320"/>
              <a:ext cx="9" cy="15"/>
            </a:xfrm>
            <a:custGeom>
              <a:avLst/>
              <a:gdLst>
                <a:gd name="T0" fmla="*/ 25 w 4"/>
                <a:gd name="T1" fmla="*/ 28 h 7"/>
                <a:gd name="T2" fmla="*/ 11 w 4"/>
                <a:gd name="T3" fmla="*/ 69 h 7"/>
                <a:gd name="T4" fmla="*/ 25 w 4"/>
                <a:gd name="T5" fmla="*/ 0 h 7"/>
                <a:gd name="T6" fmla="*/ 0 60000 65536"/>
                <a:gd name="T7" fmla="*/ 0 60000 65536"/>
                <a:gd name="T8" fmla="*/ 0 60000 65536"/>
              </a:gdLst>
              <a:ahLst/>
              <a:cxnLst>
                <a:cxn ang="T6">
                  <a:pos x="T0" y="T1"/>
                </a:cxn>
                <a:cxn ang="T7">
                  <a:pos x="T2" y="T3"/>
                </a:cxn>
                <a:cxn ang="T8">
                  <a:pos x="T4" y="T5"/>
                </a:cxn>
              </a:cxnLst>
              <a:rect l="0" t="0" r="r" b="b"/>
              <a:pathLst>
                <a:path w="4" h="7">
                  <a:moveTo>
                    <a:pt x="2" y="3"/>
                  </a:moveTo>
                  <a:cubicBezTo>
                    <a:pt x="1" y="4"/>
                    <a:pt x="0" y="6"/>
                    <a:pt x="1" y="7"/>
                  </a:cubicBezTo>
                  <a:cubicBezTo>
                    <a:pt x="4" y="6"/>
                    <a:pt x="4" y="3"/>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4" name="Freeform 3094">
              <a:extLst>
                <a:ext uri="{FF2B5EF4-FFF2-40B4-BE49-F238E27FC236}">
                  <a16:creationId xmlns:a16="http://schemas.microsoft.com/office/drawing/2014/main" id="{536ACAD5-C11D-84E0-43D9-8BCDA4A2EB0B}"/>
                </a:ext>
              </a:extLst>
            </p:cNvPr>
            <p:cNvSpPr>
              <a:spLocks/>
            </p:cNvSpPr>
            <p:nvPr/>
          </p:nvSpPr>
          <p:spPr bwMode="auto">
            <a:xfrm>
              <a:off x="5107" y="3283"/>
              <a:ext cx="8" cy="10"/>
            </a:xfrm>
            <a:custGeom>
              <a:avLst/>
              <a:gdLst>
                <a:gd name="T0" fmla="*/ 24 w 4"/>
                <a:gd name="T1" fmla="*/ 0 h 5"/>
                <a:gd name="T2" fmla="*/ 0 w 4"/>
                <a:gd name="T3" fmla="*/ 32 h 5"/>
                <a:gd name="T4" fmla="*/ 32 w 4"/>
                <a:gd name="T5" fmla="*/ 16 h 5"/>
                <a:gd name="T6" fmla="*/ 16 w 4"/>
                <a:gd name="T7" fmla="*/ 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3" y="0"/>
                  </a:moveTo>
                  <a:cubicBezTo>
                    <a:pt x="1" y="1"/>
                    <a:pt x="0" y="2"/>
                    <a:pt x="0" y="4"/>
                  </a:cubicBezTo>
                  <a:cubicBezTo>
                    <a:pt x="2" y="5"/>
                    <a:pt x="4" y="4"/>
                    <a:pt x="4" y="2"/>
                  </a:cubicBezTo>
                  <a:cubicBezTo>
                    <a:pt x="4" y="1"/>
                    <a:pt x="3" y="1"/>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5" name="Freeform 3095">
              <a:extLst>
                <a:ext uri="{FF2B5EF4-FFF2-40B4-BE49-F238E27FC236}">
                  <a16:creationId xmlns:a16="http://schemas.microsoft.com/office/drawing/2014/main" id="{F46B8BB6-7F85-B44B-F6DE-8C68607B93F8}"/>
                </a:ext>
              </a:extLst>
            </p:cNvPr>
            <p:cNvSpPr>
              <a:spLocks/>
            </p:cNvSpPr>
            <p:nvPr/>
          </p:nvSpPr>
          <p:spPr bwMode="auto">
            <a:xfrm>
              <a:off x="5107" y="3320"/>
              <a:ext cx="8" cy="11"/>
            </a:xfrm>
            <a:custGeom>
              <a:avLst/>
              <a:gdLst>
                <a:gd name="T0" fmla="*/ 16 w 4"/>
                <a:gd name="T1" fmla="*/ 0 h 5"/>
                <a:gd name="T2" fmla="*/ 0 w 4"/>
                <a:gd name="T3" fmla="*/ 44 h 5"/>
                <a:gd name="T4" fmla="*/ 32 w 4"/>
                <a:gd name="T5" fmla="*/ 20 h 5"/>
                <a:gd name="T6" fmla="*/ 0 60000 65536"/>
                <a:gd name="T7" fmla="*/ 0 60000 65536"/>
                <a:gd name="T8" fmla="*/ 0 60000 65536"/>
              </a:gdLst>
              <a:ahLst/>
              <a:cxnLst>
                <a:cxn ang="T6">
                  <a:pos x="T0" y="T1"/>
                </a:cxn>
                <a:cxn ang="T7">
                  <a:pos x="T2" y="T3"/>
                </a:cxn>
                <a:cxn ang="T8">
                  <a:pos x="T4" y="T5"/>
                </a:cxn>
              </a:cxnLst>
              <a:rect l="0" t="0" r="r" b="b"/>
              <a:pathLst>
                <a:path w="4" h="5">
                  <a:moveTo>
                    <a:pt x="2" y="0"/>
                  </a:moveTo>
                  <a:cubicBezTo>
                    <a:pt x="0" y="1"/>
                    <a:pt x="0" y="2"/>
                    <a:pt x="0" y="4"/>
                  </a:cubicBezTo>
                  <a:cubicBezTo>
                    <a:pt x="1" y="5"/>
                    <a:pt x="3" y="4"/>
                    <a:pt x="4"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6" name="Freeform 3096">
              <a:extLst>
                <a:ext uri="{FF2B5EF4-FFF2-40B4-BE49-F238E27FC236}">
                  <a16:creationId xmlns:a16="http://schemas.microsoft.com/office/drawing/2014/main" id="{3F5B0F8A-24D2-44E6-0A5A-F8A75D4D4FFB}"/>
                </a:ext>
              </a:extLst>
            </p:cNvPr>
            <p:cNvSpPr>
              <a:spLocks/>
            </p:cNvSpPr>
            <p:nvPr/>
          </p:nvSpPr>
          <p:spPr bwMode="auto">
            <a:xfrm>
              <a:off x="3701" y="1923"/>
              <a:ext cx="6" cy="11"/>
            </a:xfrm>
            <a:custGeom>
              <a:avLst/>
              <a:gdLst>
                <a:gd name="T0" fmla="*/ 0 w 3"/>
                <a:gd name="T1" fmla="*/ 20 h 5"/>
                <a:gd name="T2" fmla="*/ 0 w 3"/>
                <a:gd name="T3" fmla="*/ 53 h 5"/>
                <a:gd name="T4" fmla="*/ 8 w 3"/>
                <a:gd name="T5" fmla="*/ 0 h 5"/>
                <a:gd name="T6" fmla="*/ 0 w 3"/>
                <a:gd name="T7" fmla="*/ 9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5">
                  <a:moveTo>
                    <a:pt x="0" y="2"/>
                  </a:moveTo>
                  <a:cubicBezTo>
                    <a:pt x="0" y="3"/>
                    <a:pt x="0" y="4"/>
                    <a:pt x="0" y="5"/>
                  </a:cubicBezTo>
                  <a:cubicBezTo>
                    <a:pt x="2" y="3"/>
                    <a:pt x="3" y="1"/>
                    <a:pt x="1" y="0"/>
                  </a:cubicBezTo>
                  <a:cubicBezTo>
                    <a:pt x="1" y="0"/>
                    <a:pt x="0" y="0"/>
                    <a:pt x="0"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7" name="Freeform 3097">
              <a:extLst>
                <a:ext uri="{FF2B5EF4-FFF2-40B4-BE49-F238E27FC236}">
                  <a16:creationId xmlns:a16="http://schemas.microsoft.com/office/drawing/2014/main" id="{D7D71B4B-3F14-3C7B-22CA-0CB0C865C5CB}"/>
                </a:ext>
              </a:extLst>
            </p:cNvPr>
            <p:cNvSpPr>
              <a:spLocks/>
            </p:cNvSpPr>
            <p:nvPr/>
          </p:nvSpPr>
          <p:spPr bwMode="auto">
            <a:xfrm>
              <a:off x="3691" y="1968"/>
              <a:ext cx="8" cy="11"/>
            </a:xfrm>
            <a:custGeom>
              <a:avLst/>
              <a:gdLst>
                <a:gd name="T0" fmla="*/ 0 w 4"/>
                <a:gd name="T1" fmla="*/ 0 h 5"/>
                <a:gd name="T2" fmla="*/ 16 w 4"/>
                <a:gd name="T3" fmla="*/ 53 h 5"/>
                <a:gd name="T4" fmla="*/ 16 w 4"/>
                <a:gd name="T5" fmla="*/ 0 h 5"/>
                <a:gd name="T6" fmla="*/ 0 60000 65536"/>
                <a:gd name="T7" fmla="*/ 0 60000 65536"/>
                <a:gd name="T8" fmla="*/ 0 60000 65536"/>
              </a:gdLst>
              <a:ahLst/>
              <a:cxnLst>
                <a:cxn ang="T6">
                  <a:pos x="T0" y="T1"/>
                </a:cxn>
                <a:cxn ang="T7">
                  <a:pos x="T2" y="T3"/>
                </a:cxn>
                <a:cxn ang="T8">
                  <a:pos x="T4" y="T5"/>
                </a:cxn>
              </a:cxnLst>
              <a:rect l="0" t="0" r="r" b="b"/>
              <a:pathLst>
                <a:path w="4" h="5">
                  <a:moveTo>
                    <a:pt x="0" y="0"/>
                  </a:moveTo>
                  <a:cubicBezTo>
                    <a:pt x="0" y="2"/>
                    <a:pt x="0" y="4"/>
                    <a:pt x="2" y="5"/>
                  </a:cubicBezTo>
                  <a:cubicBezTo>
                    <a:pt x="4" y="4"/>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8" name="Freeform 3098">
              <a:extLst>
                <a:ext uri="{FF2B5EF4-FFF2-40B4-BE49-F238E27FC236}">
                  <a16:creationId xmlns:a16="http://schemas.microsoft.com/office/drawing/2014/main" id="{9AE03A7D-B925-C6A3-12BE-1A5896E7D27F}"/>
                </a:ext>
              </a:extLst>
            </p:cNvPr>
            <p:cNvSpPr>
              <a:spLocks/>
            </p:cNvSpPr>
            <p:nvPr/>
          </p:nvSpPr>
          <p:spPr bwMode="auto">
            <a:xfrm>
              <a:off x="3683" y="2041"/>
              <a:ext cx="6" cy="8"/>
            </a:xfrm>
            <a:custGeom>
              <a:avLst/>
              <a:gdLst>
                <a:gd name="T0" fmla="*/ 16 w 3"/>
                <a:gd name="T1" fmla="*/ 8 h 4"/>
                <a:gd name="T2" fmla="*/ 8 w 3"/>
                <a:gd name="T3" fmla="*/ 8 h 4"/>
                <a:gd name="T4" fmla="*/ 8 w 3"/>
                <a:gd name="T5" fmla="*/ 32 h 4"/>
                <a:gd name="T6" fmla="*/ 16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2" y="1"/>
                    <a:pt x="1" y="1"/>
                    <a:pt x="1" y="1"/>
                  </a:cubicBezTo>
                  <a:cubicBezTo>
                    <a:pt x="1" y="2"/>
                    <a:pt x="0" y="2"/>
                    <a:pt x="1" y="4"/>
                  </a:cubicBezTo>
                  <a:cubicBezTo>
                    <a:pt x="3" y="3"/>
                    <a:pt x="2"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09" name="Freeform 3099">
              <a:extLst>
                <a:ext uri="{FF2B5EF4-FFF2-40B4-BE49-F238E27FC236}">
                  <a16:creationId xmlns:a16="http://schemas.microsoft.com/office/drawing/2014/main" id="{77B8F4AC-0407-C01F-6E75-86CC0BF52DE5}"/>
                </a:ext>
              </a:extLst>
            </p:cNvPr>
            <p:cNvSpPr>
              <a:spLocks/>
            </p:cNvSpPr>
            <p:nvPr/>
          </p:nvSpPr>
          <p:spPr bwMode="auto">
            <a:xfrm>
              <a:off x="3662" y="2017"/>
              <a:ext cx="6" cy="8"/>
            </a:xfrm>
            <a:custGeom>
              <a:avLst/>
              <a:gdLst>
                <a:gd name="T0" fmla="*/ 0 w 3"/>
                <a:gd name="T1" fmla="*/ 0 h 4"/>
                <a:gd name="T2" fmla="*/ 8 w 3"/>
                <a:gd name="T3" fmla="*/ 32 h 4"/>
                <a:gd name="T4" fmla="*/ 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0"/>
                  </a:moveTo>
                  <a:cubicBezTo>
                    <a:pt x="0" y="2"/>
                    <a:pt x="0" y="3"/>
                    <a:pt x="1" y="4"/>
                  </a:cubicBezTo>
                  <a:cubicBezTo>
                    <a:pt x="3" y="2"/>
                    <a:pt x="3"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0" name="Freeform 3100">
              <a:extLst>
                <a:ext uri="{FF2B5EF4-FFF2-40B4-BE49-F238E27FC236}">
                  <a16:creationId xmlns:a16="http://schemas.microsoft.com/office/drawing/2014/main" id="{627CA775-0B95-45E0-2847-3ACC93802AAA}"/>
                </a:ext>
              </a:extLst>
            </p:cNvPr>
            <p:cNvSpPr>
              <a:spLocks/>
            </p:cNvSpPr>
            <p:nvPr/>
          </p:nvSpPr>
          <p:spPr bwMode="auto">
            <a:xfrm>
              <a:off x="3644" y="1990"/>
              <a:ext cx="6" cy="11"/>
            </a:xfrm>
            <a:custGeom>
              <a:avLst/>
              <a:gdLst>
                <a:gd name="T0" fmla="*/ 0 w 3"/>
                <a:gd name="T1" fmla="*/ 20 h 5"/>
                <a:gd name="T2" fmla="*/ 8 w 3"/>
                <a:gd name="T3" fmla="*/ 53 h 5"/>
                <a:gd name="T4" fmla="*/ 0 w 3"/>
                <a:gd name="T5" fmla="*/ 9 h 5"/>
                <a:gd name="T6" fmla="*/ 0 60000 65536"/>
                <a:gd name="T7" fmla="*/ 0 60000 65536"/>
                <a:gd name="T8" fmla="*/ 0 60000 65536"/>
              </a:gdLst>
              <a:ahLst/>
              <a:cxnLst>
                <a:cxn ang="T6">
                  <a:pos x="T0" y="T1"/>
                </a:cxn>
                <a:cxn ang="T7">
                  <a:pos x="T2" y="T3"/>
                </a:cxn>
                <a:cxn ang="T8">
                  <a:pos x="T4" y="T5"/>
                </a:cxn>
              </a:cxnLst>
              <a:rect l="0" t="0" r="r" b="b"/>
              <a:pathLst>
                <a:path w="3" h="5">
                  <a:moveTo>
                    <a:pt x="0" y="2"/>
                  </a:moveTo>
                  <a:cubicBezTo>
                    <a:pt x="0" y="3"/>
                    <a:pt x="1" y="4"/>
                    <a:pt x="1" y="5"/>
                  </a:cubicBezTo>
                  <a:cubicBezTo>
                    <a:pt x="3" y="4"/>
                    <a:pt x="3" y="0"/>
                    <a:pt x="0"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1" name="Freeform 3101">
              <a:extLst>
                <a:ext uri="{FF2B5EF4-FFF2-40B4-BE49-F238E27FC236}">
                  <a16:creationId xmlns:a16="http://schemas.microsoft.com/office/drawing/2014/main" id="{8D5BBA06-A1E6-87CC-7CC8-190268787CEB}"/>
                </a:ext>
              </a:extLst>
            </p:cNvPr>
            <p:cNvSpPr>
              <a:spLocks/>
            </p:cNvSpPr>
            <p:nvPr/>
          </p:nvSpPr>
          <p:spPr bwMode="auto">
            <a:xfrm>
              <a:off x="3636" y="2028"/>
              <a:ext cx="8" cy="13"/>
            </a:xfrm>
            <a:custGeom>
              <a:avLst/>
              <a:gdLst>
                <a:gd name="T0" fmla="*/ 16 w 4"/>
                <a:gd name="T1" fmla="*/ 9 h 6"/>
                <a:gd name="T2" fmla="*/ 16 w 4"/>
                <a:gd name="T3" fmla="*/ 61 h 6"/>
                <a:gd name="T4" fmla="*/ 24 w 4"/>
                <a:gd name="T5" fmla="*/ 0 h 6"/>
                <a:gd name="T6" fmla="*/ 0 60000 65536"/>
                <a:gd name="T7" fmla="*/ 0 60000 65536"/>
                <a:gd name="T8" fmla="*/ 0 60000 65536"/>
              </a:gdLst>
              <a:ahLst/>
              <a:cxnLst>
                <a:cxn ang="T6">
                  <a:pos x="T0" y="T1"/>
                </a:cxn>
                <a:cxn ang="T7">
                  <a:pos x="T2" y="T3"/>
                </a:cxn>
                <a:cxn ang="T8">
                  <a:pos x="T4" y="T5"/>
                </a:cxn>
              </a:cxnLst>
              <a:rect l="0" t="0" r="r" b="b"/>
              <a:pathLst>
                <a:path w="4" h="6">
                  <a:moveTo>
                    <a:pt x="2" y="1"/>
                  </a:moveTo>
                  <a:cubicBezTo>
                    <a:pt x="0" y="3"/>
                    <a:pt x="0" y="5"/>
                    <a:pt x="2" y="6"/>
                  </a:cubicBezTo>
                  <a:cubicBezTo>
                    <a:pt x="4" y="4"/>
                    <a:pt x="4"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2" name="Freeform 3102">
              <a:extLst>
                <a:ext uri="{FF2B5EF4-FFF2-40B4-BE49-F238E27FC236}">
                  <a16:creationId xmlns:a16="http://schemas.microsoft.com/office/drawing/2014/main" id="{49480E58-FFD7-3689-2204-50B898611EB3}"/>
                </a:ext>
              </a:extLst>
            </p:cNvPr>
            <p:cNvSpPr>
              <a:spLocks/>
            </p:cNvSpPr>
            <p:nvPr/>
          </p:nvSpPr>
          <p:spPr bwMode="auto">
            <a:xfrm>
              <a:off x="3648" y="1938"/>
              <a:ext cx="10" cy="11"/>
            </a:xfrm>
            <a:custGeom>
              <a:avLst/>
              <a:gdLst>
                <a:gd name="T0" fmla="*/ 8 w 5"/>
                <a:gd name="T1" fmla="*/ 0 h 5"/>
                <a:gd name="T2" fmla="*/ 8 w 5"/>
                <a:gd name="T3" fmla="*/ 53 h 5"/>
                <a:gd name="T4" fmla="*/ 16 w 5"/>
                <a:gd name="T5" fmla="*/ 20 h 5"/>
                <a:gd name="T6" fmla="*/ 0 60000 65536"/>
                <a:gd name="T7" fmla="*/ 0 60000 65536"/>
                <a:gd name="T8" fmla="*/ 0 60000 65536"/>
              </a:gdLst>
              <a:ahLst/>
              <a:cxnLst>
                <a:cxn ang="T6">
                  <a:pos x="T0" y="T1"/>
                </a:cxn>
                <a:cxn ang="T7">
                  <a:pos x="T2" y="T3"/>
                </a:cxn>
                <a:cxn ang="T8">
                  <a:pos x="T4" y="T5"/>
                </a:cxn>
              </a:cxnLst>
              <a:rect l="0" t="0" r="r" b="b"/>
              <a:pathLst>
                <a:path w="5" h="5">
                  <a:moveTo>
                    <a:pt x="1" y="0"/>
                  </a:moveTo>
                  <a:cubicBezTo>
                    <a:pt x="0" y="2"/>
                    <a:pt x="0" y="4"/>
                    <a:pt x="1" y="5"/>
                  </a:cubicBezTo>
                  <a:cubicBezTo>
                    <a:pt x="4" y="4"/>
                    <a:pt x="5" y="2"/>
                    <a:pt x="2"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3" name="Freeform 3103">
              <a:extLst>
                <a:ext uri="{FF2B5EF4-FFF2-40B4-BE49-F238E27FC236}">
                  <a16:creationId xmlns:a16="http://schemas.microsoft.com/office/drawing/2014/main" id="{C7DBF044-5917-C813-E208-D9E9874251A2}"/>
                </a:ext>
              </a:extLst>
            </p:cNvPr>
            <p:cNvSpPr>
              <a:spLocks/>
            </p:cNvSpPr>
            <p:nvPr/>
          </p:nvSpPr>
          <p:spPr bwMode="auto">
            <a:xfrm>
              <a:off x="3668" y="1940"/>
              <a:ext cx="25" cy="20"/>
            </a:xfrm>
            <a:custGeom>
              <a:avLst/>
              <a:gdLst>
                <a:gd name="T0" fmla="*/ 35 w 12"/>
                <a:gd name="T1" fmla="*/ 9 h 9"/>
                <a:gd name="T2" fmla="*/ 44 w 12"/>
                <a:gd name="T3" fmla="*/ 0 h 9"/>
                <a:gd name="T4" fmla="*/ 0 60000 65536"/>
                <a:gd name="T5" fmla="*/ 0 60000 65536"/>
              </a:gdLst>
              <a:ahLst/>
              <a:cxnLst>
                <a:cxn ang="T4">
                  <a:pos x="T0" y="T1"/>
                </a:cxn>
                <a:cxn ang="T5">
                  <a:pos x="T2" y="T3"/>
                </a:cxn>
              </a:cxnLst>
              <a:rect l="0" t="0" r="r" b="b"/>
              <a:pathLst>
                <a:path w="12" h="9">
                  <a:moveTo>
                    <a:pt x="4" y="1"/>
                  </a:moveTo>
                  <a:cubicBezTo>
                    <a:pt x="0" y="9"/>
                    <a:pt x="12" y="1"/>
                    <a:pt x="5"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4" name="Freeform 3104">
              <a:extLst>
                <a:ext uri="{FF2B5EF4-FFF2-40B4-BE49-F238E27FC236}">
                  <a16:creationId xmlns:a16="http://schemas.microsoft.com/office/drawing/2014/main" id="{CABA0957-1337-6100-47C7-18FD6517A2B3}"/>
                </a:ext>
              </a:extLst>
            </p:cNvPr>
            <p:cNvSpPr>
              <a:spLocks/>
            </p:cNvSpPr>
            <p:nvPr/>
          </p:nvSpPr>
          <p:spPr bwMode="auto">
            <a:xfrm>
              <a:off x="3687" y="1894"/>
              <a:ext cx="6" cy="9"/>
            </a:xfrm>
            <a:custGeom>
              <a:avLst/>
              <a:gdLst>
                <a:gd name="T0" fmla="*/ 0 w 3"/>
                <a:gd name="T1" fmla="*/ 11 h 4"/>
                <a:gd name="T2" fmla="*/ 0 w 3"/>
                <a:gd name="T3" fmla="*/ 45 h 4"/>
                <a:gd name="T4" fmla="*/ 8 w 3"/>
                <a:gd name="T5" fmla="*/ 0 h 4"/>
                <a:gd name="T6" fmla="*/ 0 60000 65536"/>
                <a:gd name="T7" fmla="*/ 0 60000 65536"/>
                <a:gd name="T8" fmla="*/ 0 60000 65536"/>
              </a:gdLst>
              <a:ahLst/>
              <a:cxnLst>
                <a:cxn ang="T6">
                  <a:pos x="T0" y="T1"/>
                </a:cxn>
                <a:cxn ang="T7">
                  <a:pos x="T2" y="T3"/>
                </a:cxn>
                <a:cxn ang="T8">
                  <a:pos x="T4" y="T5"/>
                </a:cxn>
              </a:cxnLst>
              <a:rect l="0" t="0" r="r" b="b"/>
              <a:pathLst>
                <a:path w="3" h="4">
                  <a:moveTo>
                    <a:pt x="0" y="1"/>
                  </a:moveTo>
                  <a:cubicBezTo>
                    <a:pt x="0" y="2"/>
                    <a:pt x="0" y="3"/>
                    <a:pt x="0" y="4"/>
                  </a:cubicBezTo>
                  <a:cubicBezTo>
                    <a:pt x="2" y="4"/>
                    <a:pt x="3" y="2"/>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5" name="Freeform 3105">
              <a:extLst>
                <a:ext uri="{FF2B5EF4-FFF2-40B4-BE49-F238E27FC236}">
                  <a16:creationId xmlns:a16="http://schemas.microsoft.com/office/drawing/2014/main" id="{23BBC2BE-EC77-CD20-DD3A-23912AD139FF}"/>
                </a:ext>
              </a:extLst>
            </p:cNvPr>
            <p:cNvSpPr>
              <a:spLocks/>
            </p:cNvSpPr>
            <p:nvPr/>
          </p:nvSpPr>
          <p:spPr bwMode="auto">
            <a:xfrm>
              <a:off x="3703" y="1855"/>
              <a:ext cx="8" cy="9"/>
            </a:xfrm>
            <a:custGeom>
              <a:avLst/>
              <a:gdLst>
                <a:gd name="T0" fmla="*/ 8 w 4"/>
                <a:gd name="T1" fmla="*/ 0 h 4"/>
                <a:gd name="T2" fmla="*/ 8 w 4"/>
                <a:gd name="T3" fmla="*/ 45 h 4"/>
                <a:gd name="T4" fmla="*/ 16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2"/>
                    <a:pt x="0" y="3"/>
                    <a:pt x="1" y="4"/>
                  </a:cubicBezTo>
                  <a:cubicBezTo>
                    <a:pt x="4" y="4"/>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6" name="Freeform 3106">
              <a:extLst>
                <a:ext uri="{FF2B5EF4-FFF2-40B4-BE49-F238E27FC236}">
                  <a16:creationId xmlns:a16="http://schemas.microsoft.com/office/drawing/2014/main" id="{F166CDFD-1974-8D1B-AE00-50A0D7F4EADD}"/>
                </a:ext>
              </a:extLst>
            </p:cNvPr>
            <p:cNvSpPr>
              <a:spLocks/>
            </p:cNvSpPr>
            <p:nvPr/>
          </p:nvSpPr>
          <p:spPr bwMode="auto">
            <a:xfrm>
              <a:off x="3714" y="1881"/>
              <a:ext cx="4" cy="7"/>
            </a:xfrm>
            <a:custGeom>
              <a:avLst/>
              <a:gdLst>
                <a:gd name="T0" fmla="*/ 8 w 2"/>
                <a:gd name="T1" fmla="*/ 0 h 3"/>
                <a:gd name="T2" fmla="*/ 8 w 2"/>
                <a:gd name="T3" fmla="*/ 37 h 3"/>
                <a:gd name="T4" fmla="*/ 16 w 2"/>
                <a:gd name="T5" fmla="*/ 28 h 3"/>
                <a:gd name="T6" fmla="*/ 0 60000 65536"/>
                <a:gd name="T7" fmla="*/ 0 60000 65536"/>
                <a:gd name="T8" fmla="*/ 0 60000 65536"/>
              </a:gdLst>
              <a:ahLst/>
              <a:cxnLst>
                <a:cxn ang="T6">
                  <a:pos x="T0" y="T1"/>
                </a:cxn>
                <a:cxn ang="T7">
                  <a:pos x="T2" y="T3"/>
                </a:cxn>
                <a:cxn ang="T8">
                  <a:pos x="T4" y="T5"/>
                </a:cxn>
              </a:cxnLst>
              <a:rect l="0" t="0" r="r" b="b"/>
              <a:pathLst>
                <a:path w="2" h="3">
                  <a:moveTo>
                    <a:pt x="1" y="0"/>
                  </a:moveTo>
                  <a:cubicBezTo>
                    <a:pt x="1" y="2"/>
                    <a:pt x="0" y="2"/>
                    <a:pt x="1" y="3"/>
                  </a:cubicBezTo>
                  <a:cubicBezTo>
                    <a:pt x="1" y="3"/>
                    <a:pt x="2" y="3"/>
                    <a:pt x="2"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7" name="Freeform 3107">
              <a:extLst>
                <a:ext uri="{FF2B5EF4-FFF2-40B4-BE49-F238E27FC236}">
                  <a16:creationId xmlns:a16="http://schemas.microsoft.com/office/drawing/2014/main" id="{69731075-DD64-EC16-46F2-15429427F15C}"/>
                </a:ext>
              </a:extLst>
            </p:cNvPr>
            <p:cNvSpPr>
              <a:spLocks/>
            </p:cNvSpPr>
            <p:nvPr/>
          </p:nvSpPr>
          <p:spPr bwMode="auto">
            <a:xfrm>
              <a:off x="3728" y="1829"/>
              <a:ext cx="4" cy="6"/>
            </a:xfrm>
            <a:custGeom>
              <a:avLst/>
              <a:gdLst>
                <a:gd name="T0" fmla="*/ 0 w 2"/>
                <a:gd name="T1" fmla="*/ 0 h 3"/>
                <a:gd name="T2" fmla="*/ 8 w 2"/>
                <a:gd name="T3" fmla="*/ 24 h 3"/>
                <a:gd name="T4" fmla="*/ 16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2"/>
                    <a:pt x="0" y="3"/>
                    <a:pt x="1" y="3"/>
                  </a:cubicBezTo>
                  <a:cubicBezTo>
                    <a:pt x="2" y="3"/>
                    <a:pt x="2"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8" name="Freeform 3108">
              <a:extLst>
                <a:ext uri="{FF2B5EF4-FFF2-40B4-BE49-F238E27FC236}">
                  <a16:creationId xmlns:a16="http://schemas.microsoft.com/office/drawing/2014/main" id="{DD708090-980B-A788-4CF1-EF8A8B9E65DB}"/>
                </a:ext>
              </a:extLst>
            </p:cNvPr>
            <p:cNvSpPr>
              <a:spLocks/>
            </p:cNvSpPr>
            <p:nvPr/>
          </p:nvSpPr>
          <p:spPr bwMode="auto">
            <a:xfrm>
              <a:off x="3709" y="1809"/>
              <a:ext cx="7" cy="6"/>
            </a:xfrm>
            <a:custGeom>
              <a:avLst/>
              <a:gdLst>
                <a:gd name="T0" fmla="*/ 0 w 3"/>
                <a:gd name="T1" fmla="*/ 16 h 3"/>
                <a:gd name="T2" fmla="*/ 0 w 3"/>
                <a:gd name="T3" fmla="*/ 24 h 3"/>
                <a:gd name="T4" fmla="*/ 3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0" y="2"/>
                  </a:moveTo>
                  <a:cubicBezTo>
                    <a:pt x="0" y="2"/>
                    <a:pt x="0" y="3"/>
                    <a:pt x="0" y="3"/>
                  </a:cubicBezTo>
                  <a:cubicBezTo>
                    <a:pt x="2" y="3"/>
                    <a:pt x="3"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19" name="Freeform 3109">
              <a:extLst>
                <a:ext uri="{FF2B5EF4-FFF2-40B4-BE49-F238E27FC236}">
                  <a16:creationId xmlns:a16="http://schemas.microsoft.com/office/drawing/2014/main" id="{EAED4D7C-B2C6-C32D-5B89-4391F58CA180}"/>
                </a:ext>
              </a:extLst>
            </p:cNvPr>
            <p:cNvSpPr>
              <a:spLocks/>
            </p:cNvSpPr>
            <p:nvPr/>
          </p:nvSpPr>
          <p:spPr bwMode="auto">
            <a:xfrm>
              <a:off x="3677" y="1842"/>
              <a:ext cx="6" cy="8"/>
            </a:xfrm>
            <a:custGeom>
              <a:avLst/>
              <a:gdLst>
                <a:gd name="T0" fmla="*/ 8 w 3"/>
                <a:gd name="T1" fmla="*/ 8 h 4"/>
                <a:gd name="T2" fmla="*/ 8 w 3"/>
                <a:gd name="T3" fmla="*/ 32 h 4"/>
                <a:gd name="T4" fmla="*/ 24 w 3"/>
                <a:gd name="T5" fmla="*/ 0 h 4"/>
                <a:gd name="T6" fmla="*/ 16 w 3"/>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0" y="2"/>
                    <a:pt x="0" y="3"/>
                    <a:pt x="1" y="4"/>
                  </a:cubicBezTo>
                  <a:cubicBezTo>
                    <a:pt x="3" y="3"/>
                    <a:pt x="3" y="2"/>
                    <a:pt x="3" y="0"/>
                  </a:cubicBezTo>
                  <a:cubicBezTo>
                    <a:pt x="3" y="0"/>
                    <a:pt x="2"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0" name="Freeform 3110">
              <a:extLst>
                <a:ext uri="{FF2B5EF4-FFF2-40B4-BE49-F238E27FC236}">
                  <a16:creationId xmlns:a16="http://schemas.microsoft.com/office/drawing/2014/main" id="{0F975673-F606-285F-21E0-D4022DBEB74B}"/>
                </a:ext>
              </a:extLst>
            </p:cNvPr>
            <p:cNvSpPr>
              <a:spLocks/>
            </p:cNvSpPr>
            <p:nvPr/>
          </p:nvSpPr>
          <p:spPr bwMode="auto">
            <a:xfrm>
              <a:off x="3664" y="1881"/>
              <a:ext cx="6" cy="11"/>
            </a:xfrm>
            <a:custGeom>
              <a:avLst/>
              <a:gdLst>
                <a:gd name="T0" fmla="*/ 8 w 3"/>
                <a:gd name="T1" fmla="*/ 9 h 5"/>
                <a:gd name="T2" fmla="*/ 8 w 3"/>
                <a:gd name="T3" fmla="*/ 53 h 5"/>
                <a:gd name="T4" fmla="*/ 8 w 3"/>
                <a:gd name="T5" fmla="*/ 0 h 5"/>
                <a:gd name="T6" fmla="*/ 0 60000 65536"/>
                <a:gd name="T7" fmla="*/ 0 60000 65536"/>
                <a:gd name="T8" fmla="*/ 0 60000 65536"/>
              </a:gdLst>
              <a:ahLst/>
              <a:cxnLst>
                <a:cxn ang="T6">
                  <a:pos x="T0" y="T1"/>
                </a:cxn>
                <a:cxn ang="T7">
                  <a:pos x="T2" y="T3"/>
                </a:cxn>
                <a:cxn ang="T8">
                  <a:pos x="T4" y="T5"/>
                </a:cxn>
              </a:cxnLst>
              <a:rect l="0" t="0" r="r" b="b"/>
              <a:pathLst>
                <a:path w="3" h="5">
                  <a:moveTo>
                    <a:pt x="1" y="1"/>
                  </a:moveTo>
                  <a:cubicBezTo>
                    <a:pt x="0" y="2"/>
                    <a:pt x="0" y="4"/>
                    <a:pt x="1" y="5"/>
                  </a:cubicBezTo>
                  <a:cubicBezTo>
                    <a:pt x="3" y="4"/>
                    <a:pt x="3"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1" name="Freeform 3111">
              <a:extLst>
                <a:ext uri="{FF2B5EF4-FFF2-40B4-BE49-F238E27FC236}">
                  <a16:creationId xmlns:a16="http://schemas.microsoft.com/office/drawing/2014/main" id="{797E7EE8-4A98-A61B-DED1-7452F10848FF}"/>
                </a:ext>
              </a:extLst>
            </p:cNvPr>
            <p:cNvSpPr>
              <a:spLocks/>
            </p:cNvSpPr>
            <p:nvPr/>
          </p:nvSpPr>
          <p:spPr bwMode="auto">
            <a:xfrm>
              <a:off x="3693" y="1796"/>
              <a:ext cx="8" cy="6"/>
            </a:xfrm>
            <a:custGeom>
              <a:avLst/>
              <a:gdLst>
                <a:gd name="T0" fmla="*/ 16 w 4"/>
                <a:gd name="T1" fmla="*/ 0 h 3"/>
                <a:gd name="T2" fmla="*/ 0 w 4"/>
                <a:gd name="T3" fmla="*/ 24 h 3"/>
                <a:gd name="T4" fmla="*/ 16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1" y="1"/>
                    <a:pt x="0" y="1"/>
                    <a:pt x="0" y="3"/>
                  </a:cubicBezTo>
                  <a:cubicBezTo>
                    <a:pt x="2" y="3"/>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2" name="Freeform 3112">
              <a:extLst>
                <a:ext uri="{FF2B5EF4-FFF2-40B4-BE49-F238E27FC236}">
                  <a16:creationId xmlns:a16="http://schemas.microsoft.com/office/drawing/2014/main" id="{0513EC3A-B625-3F33-FD03-DC087C1E01C3}"/>
                </a:ext>
              </a:extLst>
            </p:cNvPr>
            <p:cNvSpPr>
              <a:spLocks/>
            </p:cNvSpPr>
            <p:nvPr/>
          </p:nvSpPr>
          <p:spPr bwMode="auto">
            <a:xfrm>
              <a:off x="3707" y="1754"/>
              <a:ext cx="7" cy="9"/>
            </a:xfrm>
            <a:custGeom>
              <a:avLst/>
              <a:gdLst>
                <a:gd name="T0" fmla="*/ 12 w 3"/>
                <a:gd name="T1" fmla="*/ 11 h 4"/>
                <a:gd name="T2" fmla="*/ 0 w 3"/>
                <a:gd name="T3" fmla="*/ 45 h 4"/>
                <a:gd name="T4" fmla="*/ 37 w 3"/>
                <a:gd name="T5" fmla="*/ 11 h 4"/>
                <a:gd name="T6" fmla="*/ 12 w 3"/>
                <a:gd name="T7" fmla="*/ 1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1" y="1"/>
                  </a:moveTo>
                  <a:cubicBezTo>
                    <a:pt x="1" y="2"/>
                    <a:pt x="0" y="3"/>
                    <a:pt x="0" y="4"/>
                  </a:cubicBezTo>
                  <a:cubicBezTo>
                    <a:pt x="2" y="4"/>
                    <a:pt x="2" y="3"/>
                    <a:pt x="3" y="1"/>
                  </a:cubicBezTo>
                  <a:cubicBezTo>
                    <a:pt x="2" y="0"/>
                    <a:pt x="2" y="1"/>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3" name="Freeform 3113">
              <a:extLst>
                <a:ext uri="{FF2B5EF4-FFF2-40B4-BE49-F238E27FC236}">
                  <a16:creationId xmlns:a16="http://schemas.microsoft.com/office/drawing/2014/main" id="{5133DFFA-B244-E3F4-C667-A8483D9DACDB}"/>
                </a:ext>
              </a:extLst>
            </p:cNvPr>
            <p:cNvSpPr>
              <a:spLocks/>
            </p:cNvSpPr>
            <p:nvPr/>
          </p:nvSpPr>
          <p:spPr bwMode="auto">
            <a:xfrm>
              <a:off x="3728" y="1765"/>
              <a:ext cx="6" cy="7"/>
            </a:xfrm>
            <a:custGeom>
              <a:avLst/>
              <a:gdLst>
                <a:gd name="T0" fmla="*/ 8 w 3"/>
                <a:gd name="T1" fmla="*/ 0 h 3"/>
                <a:gd name="T2" fmla="*/ 0 w 3"/>
                <a:gd name="T3" fmla="*/ 37 h 3"/>
                <a:gd name="T4" fmla="*/ 8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2"/>
                    <a:pt x="0" y="3"/>
                  </a:cubicBezTo>
                  <a:cubicBezTo>
                    <a:pt x="3" y="3"/>
                    <a:pt x="3"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4" name="Freeform 3114">
              <a:extLst>
                <a:ext uri="{FF2B5EF4-FFF2-40B4-BE49-F238E27FC236}">
                  <a16:creationId xmlns:a16="http://schemas.microsoft.com/office/drawing/2014/main" id="{C0BA303F-90D1-1417-7961-ACF9BC814F3C}"/>
                </a:ext>
              </a:extLst>
            </p:cNvPr>
            <p:cNvSpPr>
              <a:spLocks/>
            </p:cNvSpPr>
            <p:nvPr/>
          </p:nvSpPr>
          <p:spPr bwMode="auto">
            <a:xfrm>
              <a:off x="3752" y="1728"/>
              <a:ext cx="11" cy="11"/>
            </a:xfrm>
            <a:custGeom>
              <a:avLst/>
              <a:gdLst>
                <a:gd name="T0" fmla="*/ 20 w 5"/>
                <a:gd name="T1" fmla="*/ 0 h 5"/>
                <a:gd name="T2" fmla="*/ 20 w 5"/>
                <a:gd name="T3" fmla="*/ 53 h 5"/>
                <a:gd name="T4" fmla="*/ 53 w 5"/>
                <a:gd name="T5" fmla="*/ 20 h 5"/>
                <a:gd name="T6" fmla="*/ 33 w 5"/>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2" y="0"/>
                  </a:moveTo>
                  <a:cubicBezTo>
                    <a:pt x="0" y="1"/>
                    <a:pt x="0" y="3"/>
                    <a:pt x="2" y="5"/>
                  </a:cubicBezTo>
                  <a:cubicBezTo>
                    <a:pt x="4" y="5"/>
                    <a:pt x="5" y="3"/>
                    <a:pt x="5" y="2"/>
                  </a:cubicBezTo>
                  <a:cubicBezTo>
                    <a:pt x="5" y="1"/>
                    <a:pt x="4" y="0"/>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5" name="Freeform 3115">
              <a:extLst>
                <a:ext uri="{FF2B5EF4-FFF2-40B4-BE49-F238E27FC236}">
                  <a16:creationId xmlns:a16="http://schemas.microsoft.com/office/drawing/2014/main" id="{6FCC2FFB-30AB-A89B-047D-A61D8035DBC7}"/>
                </a:ext>
              </a:extLst>
            </p:cNvPr>
            <p:cNvSpPr>
              <a:spLocks/>
            </p:cNvSpPr>
            <p:nvPr/>
          </p:nvSpPr>
          <p:spPr bwMode="auto">
            <a:xfrm>
              <a:off x="3755" y="1761"/>
              <a:ext cx="10" cy="11"/>
            </a:xfrm>
            <a:custGeom>
              <a:avLst/>
              <a:gdLst>
                <a:gd name="T0" fmla="*/ 24 w 5"/>
                <a:gd name="T1" fmla="*/ 9 h 5"/>
                <a:gd name="T2" fmla="*/ 8 w 5"/>
                <a:gd name="T3" fmla="*/ 53 h 5"/>
                <a:gd name="T4" fmla="*/ 24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3" y="1"/>
                  </a:moveTo>
                  <a:cubicBezTo>
                    <a:pt x="1" y="0"/>
                    <a:pt x="0" y="3"/>
                    <a:pt x="1" y="5"/>
                  </a:cubicBezTo>
                  <a:cubicBezTo>
                    <a:pt x="4" y="5"/>
                    <a:pt x="5" y="2"/>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6" name="Freeform 3116">
              <a:extLst>
                <a:ext uri="{FF2B5EF4-FFF2-40B4-BE49-F238E27FC236}">
                  <a16:creationId xmlns:a16="http://schemas.microsoft.com/office/drawing/2014/main" id="{CD5A7097-6F5B-7426-BCCF-C118D73A6040}"/>
                </a:ext>
              </a:extLst>
            </p:cNvPr>
            <p:cNvSpPr>
              <a:spLocks/>
            </p:cNvSpPr>
            <p:nvPr/>
          </p:nvSpPr>
          <p:spPr bwMode="auto">
            <a:xfrm>
              <a:off x="3789" y="1721"/>
              <a:ext cx="11" cy="11"/>
            </a:xfrm>
            <a:custGeom>
              <a:avLst/>
              <a:gdLst>
                <a:gd name="T0" fmla="*/ 20 w 5"/>
                <a:gd name="T1" fmla="*/ 0 h 5"/>
                <a:gd name="T2" fmla="*/ 0 w 5"/>
                <a:gd name="T3" fmla="*/ 53 h 5"/>
                <a:gd name="T4" fmla="*/ 20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0" y="1"/>
                    <a:pt x="0" y="3"/>
                    <a:pt x="0" y="5"/>
                  </a:cubicBezTo>
                  <a:cubicBezTo>
                    <a:pt x="3" y="5"/>
                    <a:pt x="5"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7" name="Freeform 3117">
              <a:extLst>
                <a:ext uri="{FF2B5EF4-FFF2-40B4-BE49-F238E27FC236}">
                  <a16:creationId xmlns:a16="http://schemas.microsoft.com/office/drawing/2014/main" id="{BB55B83B-8F4E-B974-D9A8-07CB32DA3540}"/>
                </a:ext>
              </a:extLst>
            </p:cNvPr>
            <p:cNvSpPr>
              <a:spLocks/>
            </p:cNvSpPr>
            <p:nvPr/>
          </p:nvSpPr>
          <p:spPr bwMode="auto">
            <a:xfrm>
              <a:off x="3816" y="1686"/>
              <a:ext cx="10" cy="9"/>
            </a:xfrm>
            <a:custGeom>
              <a:avLst/>
              <a:gdLst>
                <a:gd name="T0" fmla="*/ 24 w 5"/>
                <a:gd name="T1" fmla="*/ 0 h 4"/>
                <a:gd name="T2" fmla="*/ 8 w 5"/>
                <a:gd name="T3" fmla="*/ 45 h 4"/>
                <a:gd name="T4" fmla="*/ 24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1" y="1"/>
                    <a:pt x="0" y="2"/>
                    <a:pt x="1" y="4"/>
                  </a:cubicBezTo>
                  <a:cubicBezTo>
                    <a:pt x="4" y="3"/>
                    <a:pt x="5"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8" name="Freeform 3118">
              <a:extLst>
                <a:ext uri="{FF2B5EF4-FFF2-40B4-BE49-F238E27FC236}">
                  <a16:creationId xmlns:a16="http://schemas.microsoft.com/office/drawing/2014/main" id="{5294B47C-0DB7-BE88-BD63-808B7814DF5A}"/>
                </a:ext>
              </a:extLst>
            </p:cNvPr>
            <p:cNvSpPr>
              <a:spLocks/>
            </p:cNvSpPr>
            <p:nvPr/>
          </p:nvSpPr>
          <p:spPr bwMode="auto">
            <a:xfrm>
              <a:off x="3810" y="1658"/>
              <a:ext cx="6" cy="9"/>
            </a:xfrm>
            <a:custGeom>
              <a:avLst/>
              <a:gdLst>
                <a:gd name="T0" fmla="*/ 8 w 3"/>
                <a:gd name="T1" fmla="*/ 0 h 4"/>
                <a:gd name="T2" fmla="*/ 0 w 3"/>
                <a:gd name="T3" fmla="*/ 36 h 4"/>
                <a:gd name="T4" fmla="*/ 16 w 3"/>
                <a:gd name="T5" fmla="*/ 25 h 4"/>
                <a:gd name="T6" fmla="*/ 0 60000 65536"/>
                <a:gd name="T7" fmla="*/ 0 60000 65536"/>
                <a:gd name="T8" fmla="*/ 0 60000 65536"/>
              </a:gdLst>
              <a:ahLst/>
              <a:cxnLst>
                <a:cxn ang="T6">
                  <a:pos x="T0" y="T1"/>
                </a:cxn>
                <a:cxn ang="T7">
                  <a:pos x="T2" y="T3"/>
                </a:cxn>
                <a:cxn ang="T8">
                  <a:pos x="T4" y="T5"/>
                </a:cxn>
              </a:cxnLst>
              <a:rect l="0" t="0" r="r" b="b"/>
              <a:pathLst>
                <a:path w="3" h="4">
                  <a:moveTo>
                    <a:pt x="1" y="0"/>
                  </a:moveTo>
                  <a:cubicBezTo>
                    <a:pt x="0" y="1"/>
                    <a:pt x="0" y="2"/>
                    <a:pt x="0" y="3"/>
                  </a:cubicBezTo>
                  <a:cubicBezTo>
                    <a:pt x="1" y="4"/>
                    <a:pt x="3" y="3"/>
                    <a:pt x="2"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29" name="Freeform 3119">
              <a:extLst>
                <a:ext uri="{FF2B5EF4-FFF2-40B4-BE49-F238E27FC236}">
                  <a16:creationId xmlns:a16="http://schemas.microsoft.com/office/drawing/2014/main" id="{3D016DAA-43EA-B251-C03A-36161F3885B7}"/>
                </a:ext>
              </a:extLst>
            </p:cNvPr>
            <p:cNvSpPr>
              <a:spLocks/>
            </p:cNvSpPr>
            <p:nvPr/>
          </p:nvSpPr>
          <p:spPr bwMode="auto">
            <a:xfrm>
              <a:off x="3845" y="1656"/>
              <a:ext cx="6" cy="6"/>
            </a:xfrm>
            <a:custGeom>
              <a:avLst/>
              <a:gdLst>
                <a:gd name="T0" fmla="*/ 24 w 3"/>
                <a:gd name="T1" fmla="*/ 0 h 3"/>
                <a:gd name="T2" fmla="*/ 0 w 3"/>
                <a:gd name="T3" fmla="*/ 24 h 3"/>
                <a:gd name="T4" fmla="*/ 24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3" y="0"/>
                  </a:moveTo>
                  <a:cubicBezTo>
                    <a:pt x="1" y="1"/>
                    <a:pt x="0" y="1"/>
                    <a:pt x="0" y="3"/>
                  </a:cubicBezTo>
                  <a:cubicBezTo>
                    <a:pt x="2" y="3"/>
                    <a:pt x="3"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0" name="Freeform 3120">
              <a:extLst>
                <a:ext uri="{FF2B5EF4-FFF2-40B4-BE49-F238E27FC236}">
                  <a16:creationId xmlns:a16="http://schemas.microsoft.com/office/drawing/2014/main" id="{A7FCC1F8-A050-2007-25ED-42420E33D015}"/>
                </a:ext>
              </a:extLst>
            </p:cNvPr>
            <p:cNvSpPr>
              <a:spLocks/>
            </p:cNvSpPr>
            <p:nvPr/>
          </p:nvSpPr>
          <p:spPr bwMode="auto">
            <a:xfrm>
              <a:off x="3880" y="1625"/>
              <a:ext cx="10" cy="11"/>
            </a:xfrm>
            <a:custGeom>
              <a:avLst/>
              <a:gdLst>
                <a:gd name="T0" fmla="*/ 8 w 5"/>
                <a:gd name="T1" fmla="*/ 9 h 5"/>
                <a:gd name="T2" fmla="*/ 32 w 5"/>
                <a:gd name="T3" fmla="*/ 33 h 5"/>
                <a:gd name="T4" fmla="*/ 8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1" y="1"/>
                  </a:moveTo>
                  <a:cubicBezTo>
                    <a:pt x="0" y="3"/>
                    <a:pt x="2" y="5"/>
                    <a:pt x="4" y="3"/>
                  </a:cubicBezTo>
                  <a:cubicBezTo>
                    <a:pt x="5" y="1"/>
                    <a:pt x="2"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1" name="Freeform 3121">
              <a:extLst>
                <a:ext uri="{FF2B5EF4-FFF2-40B4-BE49-F238E27FC236}">
                  <a16:creationId xmlns:a16="http://schemas.microsoft.com/office/drawing/2014/main" id="{B73B5607-9972-BC77-3748-AE8A541F3419}"/>
                </a:ext>
              </a:extLst>
            </p:cNvPr>
            <p:cNvSpPr>
              <a:spLocks/>
            </p:cNvSpPr>
            <p:nvPr/>
          </p:nvSpPr>
          <p:spPr bwMode="auto">
            <a:xfrm>
              <a:off x="3900" y="1608"/>
              <a:ext cx="12" cy="11"/>
            </a:xfrm>
            <a:custGeom>
              <a:avLst/>
              <a:gdLst>
                <a:gd name="T0" fmla="*/ 32 w 6"/>
                <a:gd name="T1" fmla="*/ 0 h 5"/>
                <a:gd name="T2" fmla="*/ 48 w 6"/>
                <a:gd name="T3" fmla="*/ 9 h 5"/>
                <a:gd name="T4" fmla="*/ 32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4" y="0"/>
                  </a:moveTo>
                  <a:cubicBezTo>
                    <a:pt x="0" y="2"/>
                    <a:pt x="4" y="5"/>
                    <a:pt x="6" y="1"/>
                  </a:cubicBezTo>
                  <a:cubicBezTo>
                    <a:pt x="5" y="0"/>
                    <a:pt x="5" y="1"/>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2" name="Freeform 3122">
              <a:extLst>
                <a:ext uri="{FF2B5EF4-FFF2-40B4-BE49-F238E27FC236}">
                  <a16:creationId xmlns:a16="http://schemas.microsoft.com/office/drawing/2014/main" id="{8AB3C630-F5B6-8EFC-F32B-0CC65D9D014B}"/>
                </a:ext>
              </a:extLst>
            </p:cNvPr>
            <p:cNvSpPr>
              <a:spLocks/>
            </p:cNvSpPr>
            <p:nvPr/>
          </p:nvSpPr>
          <p:spPr bwMode="auto">
            <a:xfrm>
              <a:off x="3933" y="1588"/>
              <a:ext cx="14" cy="18"/>
            </a:xfrm>
            <a:custGeom>
              <a:avLst/>
              <a:gdLst>
                <a:gd name="T0" fmla="*/ 48 w 7"/>
                <a:gd name="T1" fmla="*/ 0 h 8"/>
                <a:gd name="T2" fmla="*/ 56 w 7"/>
                <a:gd name="T3" fmla="*/ 25 h 8"/>
                <a:gd name="T4" fmla="*/ 0 60000 65536"/>
                <a:gd name="T5" fmla="*/ 0 60000 65536"/>
              </a:gdLst>
              <a:ahLst/>
              <a:cxnLst>
                <a:cxn ang="T4">
                  <a:pos x="T0" y="T1"/>
                </a:cxn>
                <a:cxn ang="T5">
                  <a:pos x="T2" y="T3"/>
                </a:cxn>
              </a:cxnLst>
              <a:rect l="0" t="0" r="r" b="b"/>
              <a:pathLst>
                <a:path w="7" h="8">
                  <a:moveTo>
                    <a:pt x="6" y="0"/>
                  </a:moveTo>
                  <a:cubicBezTo>
                    <a:pt x="0" y="0"/>
                    <a:pt x="5" y="8"/>
                    <a:pt x="7"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3" name="Freeform 3123">
              <a:extLst>
                <a:ext uri="{FF2B5EF4-FFF2-40B4-BE49-F238E27FC236}">
                  <a16:creationId xmlns:a16="http://schemas.microsoft.com/office/drawing/2014/main" id="{F71B019A-4D4B-67AD-1D08-F603BBD4D03E}"/>
                </a:ext>
              </a:extLst>
            </p:cNvPr>
            <p:cNvSpPr>
              <a:spLocks/>
            </p:cNvSpPr>
            <p:nvPr/>
          </p:nvSpPr>
          <p:spPr bwMode="auto">
            <a:xfrm>
              <a:off x="3931" y="1575"/>
              <a:ext cx="4" cy="4"/>
            </a:xfrm>
            <a:custGeom>
              <a:avLst/>
              <a:gdLst>
                <a:gd name="T0" fmla="*/ 0 w 2"/>
                <a:gd name="T1" fmla="*/ 0 h 2"/>
                <a:gd name="T2" fmla="*/ 0 w 2"/>
                <a:gd name="T3" fmla="*/ 8 h 2"/>
                <a:gd name="T4" fmla="*/ 16 w 2"/>
                <a:gd name="T5" fmla="*/ 8 h 2"/>
                <a:gd name="T6" fmla="*/ 8 w 2"/>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0" y="0"/>
                  </a:moveTo>
                  <a:cubicBezTo>
                    <a:pt x="0" y="0"/>
                    <a:pt x="0" y="1"/>
                    <a:pt x="0" y="1"/>
                  </a:cubicBezTo>
                  <a:cubicBezTo>
                    <a:pt x="1" y="2"/>
                    <a:pt x="1" y="2"/>
                    <a:pt x="2" y="1"/>
                  </a:cubicBezTo>
                  <a:cubicBezTo>
                    <a:pt x="2" y="1"/>
                    <a:pt x="1"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4" name="Freeform 3124">
              <a:extLst>
                <a:ext uri="{FF2B5EF4-FFF2-40B4-BE49-F238E27FC236}">
                  <a16:creationId xmlns:a16="http://schemas.microsoft.com/office/drawing/2014/main" id="{707492FE-3CE2-B7F0-74DF-1FEA51DE3020}"/>
                </a:ext>
              </a:extLst>
            </p:cNvPr>
            <p:cNvSpPr>
              <a:spLocks/>
            </p:cNvSpPr>
            <p:nvPr/>
          </p:nvSpPr>
          <p:spPr bwMode="auto">
            <a:xfrm>
              <a:off x="3873" y="1590"/>
              <a:ext cx="21" cy="16"/>
            </a:xfrm>
            <a:custGeom>
              <a:avLst/>
              <a:gdLst>
                <a:gd name="T0" fmla="*/ 17 w 10"/>
                <a:gd name="T1" fmla="*/ 0 h 7"/>
                <a:gd name="T2" fmla="*/ 27 w 10"/>
                <a:gd name="T3" fmla="*/ 0 h 7"/>
                <a:gd name="T4" fmla="*/ 0 60000 65536"/>
                <a:gd name="T5" fmla="*/ 0 60000 65536"/>
              </a:gdLst>
              <a:ahLst/>
              <a:cxnLst>
                <a:cxn ang="T4">
                  <a:pos x="T0" y="T1"/>
                </a:cxn>
                <a:cxn ang="T5">
                  <a:pos x="T2" y="T3"/>
                </a:cxn>
              </a:cxnLst>
              <a:rect l="0" t="0" r="r" b="b"/>
              <a:pathLst>
                <a:path w="10" h="7">
                  <a:moveTo>
                    <a:pt x="2" y="0"/>
                  </a:moveTo>
                  <a:cubicBezTo>
                    <a:pt x="0" y="7"/>
                    <a:pt x="10" y="0"/>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5" name="Freeform 3125">
              <a:extLst>
                <a:ext uri="{FF2B5EF4-FFF2-40B4-BE49-F238E27FC236}">
                  <a16:creationId xmlns:a16="http://schemas.microsoft.com/office/drawing/2014/main" id="{3314DE5C-E4D0-9132-44CC-77F2EF4C8D3B}"/>
                </a:ext>
              </a:extLst>
            </p:cNvPr>
            <p:cNvSpPr>
              <a:spLocks/>
            </p:cNvSpPr>
            <p:nvPr/>
          </p:nvSpPr>
          <p:spPr bwMode="auto">
            <a:xfrm>
              <a:off x="3847" y="1614"/>
              <a:ext cx="16" cy="13"/>
            </a:xfrm>
            <a:custGeom>
              <a:avLst/>
              <a:gdLst>
                <a:gd name="T0" fmla="*/ 24 w 8"/>
                <a:gd name="T1" fmla="*/ 9 h 6"/>
                <a:gd name="T2" fmla="*/ 40 w 8"/>
                <a:gd name="T3" fmla="*/ 0 h 6"/>
                <a:gd name="T4" fmla="*/ 0 60000 65536"/>
                <a:gd name="T5" fmla="*/ 0 60000 65536"/>
              </a:gdLst>
              <a:ahLst/>
              <a:cxnLst>
                <a:cxn ang="T4">
                  <a:pos x="T0" y="T1"/>
                </a:cxn>
                <a:cxn ang="T5">
                  <a:pos x="T2" y="T3"/>
                </a:cxn>
              </a:cxnLst>
              <a:rect l="0" t="0" r="r" b="b"/>
              <a:pathLst>
                <a:path w="8" h="6">
                  <a:moveTo>
                    <a:pt x="3" y="1"/>
                  </a:moveTo>
                  <a:cubicBezTo>
                    <a:pt x="0" y="6"/>
                    <a:pt x="8" y="5"/>
                    <a:pt x="5"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6" name="Freeform 3126">
              <a:extLst>
                <a:ext uri="{FF2B5EF4-FFF2-40B4-BE49-F238E27FC236}">
                  <a16:creationId xmlns:a16="http://schemas.microsoft.com/office/drawing/2014/main" id="{6D715F12-E414-6F80-E10E-60B2EE553136}"/>
                </a:ext>
              </a:extLst>
            </p:cNvPr>
            <p:cNvSpPr>
              <a:spLocks/>
            </p:cNvSpPr>
            <p:nvPr/>
          </p:nvSpPr>
          <p:spPr bwMode="auto">
            <a:xfrm>
              <a:off x="3839" y="1597"/>
              <a:ext cx="10" cy="6"/>
            </a:xfrm>
            <a:custGeom>
              <a:avLst/>
              <a:gdLst>
                <a:gd name="T0" fmla="*/ 16 w 5"/>
                <a:gd name="T1" fmla="*/ 0 h 3"/>
                <a:gd name="T2" fmla="*/ 8 w 5"/>
                <a:gd name="T3" fmla="*/ 24 h 3"/>
                <a:gd name="T4" fmla="*/ 24 w 5"/>
                <a:gd name="T5" fmla="*/ 0 h 3"/>
                <a:gd name="T6" fmla="*/ 0 60000 65536"/>
                <a:gd name="T7" fmla="*/ 0 60000 65536"/>
                <a:gd name="T8" fmla="*/ 0 60000 65536"/>
              </a:gdLst>
              <a:ahLst/>
              <a:cxnLst>
                <a:cxn ang="T6">
                  <a:pos x="T0" y="T1"/>
                </a:cxn>
                <a:cxn ang="T7">
                  <a:pos x="T2" y="T3"/>
                </a:cxn>
                <a:cxn ang="T8">
                  <a:pos x="T4" y="T5"/>
                </a:cxn>
              </a:cxnLst>
              <a:rect l="0" t="0" r="r" b="b"/>
              <a:pathLst>
                <a:path w="5" h="3">
                  <a:moveTo>
                    <a:pt x="2" y="0"/>
                  </a:moveTo>
                  <a:cubicBezTo>
                    <a:pt x="1" y="1"/>
                    <a:pt x="0" y="2"/>
                    <a:pt x="1" y="3"/>
                  </a:cubicBezTo>
                  <a:cubicBezTo>
                    <a:pt x="4" y="3"/>
                    <a:pt x="5"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7" name="Freeform 3127">
              <a:extLst>
                <a:ext uri="{FF2B5EF4-FFF2-40B4-BE49-F238E27FC236}">
                  <a16:creationId xmlns:a16="http://schemas.microsoft.com/office/drawing/2014/main" id="{E3A76823-5C7F-0D6E-102B-619EA2E5B8DD}"/>
                </a:ext>
              </a:extLst>
            </p:cNvPr>
            <p:cNvSpPr>
              <a:spLocks/>
            </p:cNvSpPr>
            <p:nvPr/>
          </p:nvSpPr>
          <p:spPr bwMode="auto">
            <a:xfrm>
              <a:off x="3869" y="1573"/>
              <a:ext cx="4" cy="6"/>
            </a:xfrm>
            <a:custGeom>
              <a:avLst/>
              <a:gdLst>
                <a:gd name="T0" fmla="*/ 0 w 2"/>
                <a:gd name="T1" fmla="*/ 0 h 3"/>
                <a:gd name="T2" fmla="*/ 0 w 2"/>
                <a:gd name="T3" fmla="*/ 24 h 3"/>
                <a:gd name="T4" fmla="*/ 16 w 2"/>
                <a:gd name="T5" fmla="*/ 8 h 3"/>
                <a:gd name="T6" fmla="*/ 8 w 2"/>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0" y="0"/>
                  </a:moveTo>
                  <a:cubicBezTo>
                    <a:pt x="0" y="1"/>
                    <a:pt x="0" y="2"/>
                    <a:pt x="0" y="3"/>
                  </a:cubicBezTo>
                  <a:cubicBezTo>
                    <a:pt x="1" y="3"/>
                    <a:pt x="1" y="2"/>
                    <a:pt x="2" y="1"/>
                  </a:cubicBezTo>
                  <a:cubicBezTo>
                    <a:pt x="2" y="1"/>
                    <a:pt x="1" y="1"/>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8" name="Freeform 3128">
              <a:extLst>
                <a:ext uri="{FF2B5EF4-FFF2-40B4-BE49-F238E27FC236}">
                  <a16:creationId xmlns:a16="http://schemas.microsoft.com/office/drawing/2014/main" id="{30634FCF-90EC-8FDC-C05A-1EE47C87B07B}"/>
                </a:ext>
              </a:extLst>
            </p:cNvPr>
            <p:cNvSpPr>
              <a:spLocks/>
            </p:cNvSpPr>
            <p:nvPr/>
          </p:nvSpPr>
          <p:spPr bwMode="auto">
            <a:xfrm>
              <a:off x="3808" y="1627"/>
              <a:ext cx="8" cy="9"/>
            </a:xfrm>
            <a:custGeom>
              <a:avLst/>
              <a:gdLst>
                <a:gd name="T0" fmla="*/ 8 w 4"/>
                <a:gd name="T1" fmla="*/ 0 h 4"/>
                <a:gd name="T2" fmla="*/ 0 w 4"/>
                <a:gd name="T3" fmla="*/ 25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0"/>
                  </a:moveTo>
                  <a:cubicBezTo>
                    <a:pt x="0" y="1"/>
                    <a:pt x="0" y="1"/>
                    <a:pt x="0" y="2"/>
                  </a:cubicBezTo>
                  <a:cubicBezTo>
                    <a:pt x="2" y="4"/>
                    <a:pt x="4"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39" name="Freeform 3129">
              <a:extLst>
                <a:ext uri="{FF2B5EF4-FFF2-40B4-BE49-F238E27FC236}">
                  <a16:creationId xmlns:a16="http://schemas.microsoft.com/office/drawing/2014/main" id="{DFCAC81C-2A67-B973-8467-6254B5BC3903}"/>
                </a:ext>
              </a:extLst>
            </p:cNvPr>
            <p:cNvSpPr>
              <a:spLocks/>
            </p:cNvSpPr>
            <p:nvPr/>
          </p:nvSpPr>
          <p:spPr bwMode="auto">
            <a:xfrm>
              <a:off x="3773" y="1665"/>
              <a:ext cx="8" cy="10"/>
            </a:xfrm>
            <a:custGeom>
              <a:avLst/>
              <a:gdLst>
                <a:gd name="T0" fmla="*/ 8 w 4"/>
                <a:gd name="T1" fmla="*/ 8 h 5"/>
                <a:gd name="T2" fmla="*/ 8 w 4"/>
                <a:gd name="T3" fmla="*/ 40 h 5"/>
                <a:gd name="T4" fmla="*/ 8 w 4"/>
                <a:gd name="T5" fmla="*/ 8 h 5"/>
                <a:gd name="T6" fmla="*/ 0 60000 65536"/>
                <a:gd name="T7" fmla="*/ 0 60000 65536"/>
                <a:gd name="T8" fmla="*/ 0 60000 65536"/>
              </a:gdLst>
              <a:ahLst/>
              <a:cxnLst>
                <a:cxn ang="T6">
                  <a:pos x="T0" y="T1"/>
                </a:cxn>
                <a:cxn ang="T7">
                  <a:pos x="T2" y="T3"/>
                </a:cxn>
                <a:cxn ang="T8">
                  <a:pos x="T4" y="T5"/>
                </a:cxn>
              </a:cxnLst>
              <a:rect l="0" t="0" r="r" b="b"/>
              <a:pathLst>
                <a:path w="4" h="5">
                  <a:moveTo>
                    <a:pt x="1" y="1"/>
                  </a:moveTo>
                  <a:cubicBezTo>
                    <a:pt x="0" y="2"/>
                    <a:pt x="0" y="3"/>
                    <a:pt x="1" y="5"/>
                  </a:cubicBezTo>
                  <a:cubicBezTo>
                    <a:pt x="3" y="4"/>
                    <a:pt x="4"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0" name="Freeform 3130">
              <a:extLst>
                <a:ext uri="{FF2B5EF4-FFF2-40B4-BE49-F238E27FC236}">
                  <a16:creationId xmlns:a16="http://schemas.microsoft.com/office/drawing/2014/main" id="{72C7A63A-DC7B-AC15-2558-B6EDA82BC26A}"/>
                </a:ext>
              </a:extLst>
            </p:cNvPr>
            <p:cNvSpPr>
              <a:spLocks/>
            </p:cNvSpPr>
            <p:nvPr/>
          </p:nvSpPr>
          <p:spPr bwMode="auto">
            <a:xfrm>
              <a:off x="3742" y="1704"/>
              <a:ext cx="8" cy="6"/>
            </a:xfrm>
            <a:custGeom>
              <a:avLst/>
              <a:gdLst>
                <a:gd name="T0" fmla="*/ 16 w 4"/>
                <a:gd name="T1" fmla="*/ 0 h 3"/>
                <a:gd name="T2" fmla="*/ 0 w 4"/>
                <a:gd name="T3" fmla="*/ 24 h 3"/>
                <a:gd name="T4" fmla="*/ 16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2" y="0"/>
                  </a:moveTo>
                  <a:cubicBezTo>
                    <a:pt x="1" y="1"/>
                    <a:pt x="0" y="2"/>
                    <a:pt x="0" y="3"/>
                  </a:cubicBezTo>
                  <a:cubicBezTo>
                    <a:pt x="3" y="2"/>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1" name="Freeform 3131">
              <a:extLst>
                <a:ext uri="{FF2B5EF4-FFF2-40B4-BE49-F238E27FC236}">
                  <a16:creationId xmlns:a16="http://schemas.microsoft.com/office/drawing/2014/main" id="{9EC8C58F-BB8E-5A09-A3A7-31347E157EEF}"/>
                </a:ext>
              </a:extLst>
            </p:cNvPr>
            <p:cNvSpPr>
              <a:spLocks/>
            </p:cNvSpPr>
            <p:nvPr/>
          </p:nvSpPr>
          <p:spPr bwMode="auto">
            <a:xfrm>
              <a:off x="3777" y="1693"/>
              <a:ext cx="6" cy="4"/>
            </a:xfrm>
            <a:custGeom>
              <a:avLst/>
              <a:gdLst>
                <a:gd name="T0" fmla="*/ 0 w 3"/>
                <a:gd name="T1" fmla="*/ 8 h 2"/>
                <a:gd name="T2" fmla="*/ 0 w 3"/>
                <a:gd name="T3" fmla="*/ 16 h 2"/>
                <a:gd name="T4" fmla="*/ 16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0" y="1"/>
                  </a:moveTo>
                  <a:cubicBezTo>
                    <a:pt x="0" y="1"/>
                    <a:pt x="0" y="2"/>
                    <a:pt x="0" y="2"/>
                  </a:cubicBezTo>
                  <a:cubicBezTo>
                    <a:pt x="3" y="2"/>
                    <a:pt x="2"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2" name="Freeform 3132">
              <a:extLst>
                <a:ext uri="{FF2B5EF4-FFF2-40B4-BE49-F238E27FC236}">
                  <a16:creationId xmlns:a16="http://schemas.microsoft.com/office/drawing/2014/main" id="{D4FEA543-620E-F55E-2F83-2AB17788631D}"/>
                </a:ext>
              </a:extLst>
            </p:cNvPr>
            <p:cNvSpPr>
              <a:spLocks/>
            </p:cNvSpPr>
            <p:nvPr/>
          </p:nvSpPr>
          <p:spPr bwMode="auto">
            <a:xfrm>
              <a:off x="3968" y="1553"/>
              <a:ext cx="16" cy="13"/>
            </a:xfrm>
            <a:custGeom>
              <a:avLst/>
              <a:gdLst>
                <a:gd name="T0" fmla="*/ 24 w 8"/>
                <a:gd name="T1" fmla="*/ 0 h 6"/>
                <a:gd name="T2" fmla="*/ 8 w 8"/>
                <a:gd name="T3" fmla="*/ 9 h 6"/>
                <a:gd name="T4" fmla="*/ 32 w 8"/>
                <a:gd name="T5" fmla="*/ 0 h 6"/>
                <a:gd name="T6" fmla="*/ 0 60000 65536"/>
                <a:gd name="T7" fmla="*/ 0 60000 65536"/>
                <a:gd name="T8" fmla="*/ 0 60000 65536"/>
              </a:gdLst>
              <a:ahLst/>
              <a:cxnLst>
                <a:cxn ang="T6">
                  <a:pos x="T0" y="T1"/>
                </a:cxn>
                <a:cxn ang="T7">
                  <a:pos x="T2" y="T3"/>
                </a:cxn>
                <a:cxn ang="T8">
                  <a:pos x="T4" y="T5"/>
                </a:cxn>
              </a:cxnLst>
              <a:rect l="0" t="0" r="r" b="b"/>
              <a:pathLst>
                <a:path w="8" h="6">
                  <a:moveTo>
                    <a:pt x="3" y="0"/>
                  </a:moveTo>
                  <a:cubicBezTo>
                    <a:pt x="2" y="0"/>
                    <a:pt x="2" y="0"/>
                    <a:pt x="1" y="1"/>
                  </a:cubicBezTo>
                  <a:cubicBezTo>
                    <a:pt x="0" y="6"/>
                    <a:pt x="8" y="4"/>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3" name="Freeform 3133">
              <a:extLst>
                <a:ext uri="{FF2B5EF4-FFF2-40B4-BE49-F238E27FC236}">
                  <a16:creationId xmlns:a16="http://schemas.microsoft.com/office/drawing/2014/main" id="{33106E9F-571D-CE98-5796-F8EA37EB715D}"/>
                </a:ext>
              </a:extLst>
            </p:cNvPr>
            <p:cNvSpPr>
              <a:spLocks/>
            </p:cNvSpPr>
            <p:nvPr/>
          </p:nvSpPr>
          <p:spPr bwMode="auto">
            <a:xfrm>
              <a:off x="3996" y="1525"/>
              <a:ext cx="9" cy="6"/>
            </a:xfrm>
            <a:custGeom>
              <a:avLst/>
              <a:gdLst>
                <a:gd name="T0" fmla="*/ 25 w 4"/>
                <a:gd name="T1" fmla="*/ 0 h 3"/>
                <a:gd name="T2" fmla="*/ 11 w 4"/>
                <a:gd name="T3" fmla="*/ 24 h 3"/>
                <a:gd name="T4" fmla="*/ 45 w 4"/>
                <a:gd name="T5" fmla="*/ 8 h 3"/>
                <a:gd name="T6" fmla="*/ 25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2" y="0"/>
                  </a:moveTo>
                  <a:cubicBezTo>
                    <a:pt x="1" y="1"/>
                    <a:pt x="0" y="2"/>
                    <a:pt x="1" y="3"/>
                  </a:cubicBezTo>
                  <a:cubicBezTo>
                    <a:pt x="3" y="3"/>
                    <a:pt x="4" y="2"/>
                    <a:pt x="4" y="1"/>
                  </a:cubicBezTo>
                  <a:cubicBezTo>
                    <a:pt x="4" y="0"/>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4" name="Freeform 3134">
              <a:extLst>
                <a:ext uri="{FF2B5EF4-FFF2-40B4-BE49-F238E27FC236}">
                  <a16:creationId xmlns:a16="http://schemas.microsoft.com/office/drawing/2014/main" id="{C5EDBF1E-41F3-AE3B-6501-FF137A12EF1F}"/>
                </a:ext>
              </a:extLst>
            </p:cNvPr>
            <p:cNvSpPr>
              <a:spLocks/>
            </p:cNvSpPr>
            <p:nvPr/>
          </p:nvSpPr>
          <p:spPr bwMode="auto">
            <a:xfrm>
              <a:off x="4002" y="1544"/>
              <a:ext cx="13" cy="11"/>
            </a:xfrm>
            <a:custGeom>
              <a:avLst/>
              <a:gdLst>
                <a:gd name="T0" fmla="*/ 43 w 6"/>
                <a:gd name="T1" fmla="*/ 9 h 5"/>
                <a:gd name="T2" fmla="*/ 33 w 6"/>
                <a:gd name="T3" fmla="*/ 53 h 5"/>
                <a:gd name="T4" fmla="*/ 52 w 6"/>
                <a:gd name="T5" fmla="*/ 9 h 5"/>
                <a:gd name="T6" fmla="*/ 0 60000 65536"/>
                <a:gd name="T7" fmla="*/ 0 60000 65536"/>
                <a:gd name="T8" fmla="*/ 0 60000 65536"/>
              </a:gdLst>
              <a:ahLst/>
              <a:cxnLst>
                <a:cxn ang="T6">
                  <a:pos x="T0" y="T1"/>
                </a:cxn>
                <a:cxn ang="T7">
                  <a:pos x="T2" y="T3"/>
                </a:cxn>
                <a:cxn ang="T8">
                  <a:pos x="T4" y="T5"/>
                </a:cxn>
              </a:cxnLst>
              <a:rect l="0" t="0" r="r" b="b"/>
              <a:pathLst>
                <a:path w="6" h="5">
                  <a:moveTo>
                    <a:pt x="4" y="1"/>
                  </a:moveTo>
                  <a:cubicBezTo>
                    <a:pt x="1" y="0"/>
                    <a:pt x="0" y="4"/>
                    <a:pt x="3" y="5"/>
                  </a:cubicBezTo>
                  <a:cubicBezTo>
                    <a:pt x="5" y="5"/>
                    <a:pt x="6" y="3"/>
                    <a:pt x="5"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5" name="Freeform 3135">
              <a:extLst>
                <a:ext uri="{FF2B5EF4-FFF2-40B4-BE49-F238E27FC236}">
                  <a16:creationId xmlns:a16="http://schemas.microsoft.com/office/drawing/2014/main" id="{0BF1DAB9-880C-E5A4-116E-3387F7B17AB2}"/>
                </a:ext>
              </a:extLst>
            </p:cNvPr>
            <p:cNvSpPr>
              <a:spLocks/>
            </p:cNvSpPr>
            <p:nvPr/>
          </p:nvSpPr>
          <p:spPr bwMode="auto">
            <a:xfrm>
              <a:off x="4039" y="1538"/>
              <a:ext cx="11" cy="8"/>
            </a:xfrm>
            <a:custGeom>
              <a:avLst/>
              <a:gdLst>
                <a:gd name="T0" fmla="*/ 20 w 5"/>
                <a:gd name="T1" fmla="*/ 0 h 4"/>
                <a:gd name="T2" fmla="*/ 0 w 5"/>
                <a:gd name="T3" fmla="*/ 8 h 4"/>
                <a:gd name="T4" fmla="*/ 53 w 5"/>
                <a:gd name="T5" fmla="*/ 8 h 4"/>
                <a:gd name="T6" fmla="*/ 33 w 5"/>
                <a:gd name="T7" fmla="*/ 0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4">
                  <a:moveTo>
                    <a:pt x="2" y="0"/>
                  </a:moveTo>
                  <a:cubicBezTo>
                    <a:pt x="1" y="0"/>
                    <a:pt x="1" y="0"/>
                    <a:pt x="0" y="1"/>
                  </a:cubicBezTo>
                  <a:cubicBezTo>
                    <a:pt x="1" y="4"/>
                    <a:pt x="4" y="3"/>
                    <a:pt x="5" y="1"/>
                  </a:cubicBezTo>
                  <a:cubicBezTo>
                    <a:pt x="4" y="0"/>
                    <a:pt x="4"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6" name="Freeform 3136">
              <a:extLst>
                <a:ext uri="{FF2B5EF4-FFF2-40B4-BE49-F238E27FC236}">
                  <a16:creationId xmlns:a16="http://schemas.microsoft.com/office/drawing/2014/main" id="{096FFA53-CD3C-22F8-B005-F3F43B824E9D}"/>
                </a:ext>
              </a:extLst>
            </p:cNvPr>
            <p:cNvSpPr>
              <a:spLocks/>
            </p:cNvSpPr>
            <p:nvPr/>
          </p:nvSpPr>
          <p:spPr bwMode="auto">
            <a:xfrm>
              <a:off x="4043" y="1560"/>
              <a:ext cx="7" cy="6"/>
            </a:xfrm>
            <a:custGeom>
              <a:avLst/>
              <a:gdLst>
                <a:gd name="T0" fmla="*/ 28 w 3"/>
                <a:gd name="T1" fmla="*/ 0 h 3"/>
                <a:gd name="T2" fmla="*/ 0 w 3"/>
                <a:gd name="T3" fmla="*/ 16 h 3"/>
                <a:gd name="T4" fmla="*/ 37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2" y="0"/>
                  </a:moveTo>
                  <a:cubicBezTo>
                    <a:pt x="0" y="0"/>
                    <a:pt x="0" y="1"/>
                    <a:pt x="0" y="2"/>
                  </a:cubicBezTo>
                  <a:cubicBezTo>
                    <a:pt x="2" y="3"/>
                    <a:pt x="3"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7" name="Freeform 3137">
              <a:extLst>
                <a:ext uri="{FF2B5EF4-FFF2-40B4-BE49-F238E27FC236}">
                  <a16:creationId xmlns:a16="http://schemas.microsoft.com/office/drawing/2014/main" id="{27D9CCAC-BD68-0938-CDBA-7A2CFC05D541}"/>
                </a:ext>
              </a:extLst>
            </p:cNvPr>
            <p:cNvSpPr>
              <a:spLocks/>
            </p:cNvSpPr>
            <p:nvPr/>
          </p:nvSpPr>
          <p:spPr bwMode="auto">
            <a:xfrm>
              <a:off x="4015" y="1566"/>
              <a:ext cx="4" cy="7"/>
            </a:xfrm>
            <a:custGeom>
              <a:avLst/>
              <a:gdLst>
                <a:gd name="T0" fmla="*/ 0 w 2"/>
                <a:gd name="T1" fmla="*/ 0 h 3"/>
                <a:gd name="T2" fmla="*/ 0 w 2"/>
                <a:gd name="T3" fmla="*/ 28 h 3"/>
                <a:gd name="T4" fmla="*/ 16 w 2"/>
                <a:gd name="T5" fmla="*/ 12 h 3"/>
                <a:gd name="T6" fmla="*/ 0 60000 65536"/>
                <a:gd name="T7" fmla="*/ 0 60000 65536"/>
                <a:gd name="T8" fmla="*/ 0 60000 65536"/>
              </a:gdLst>
              <a:ahLst/>
              <a:cxnLst>
                <a:cxn ang="T6">
                  <a:pos x="T0" y="T1"/>
                </a:cxn>
                <a:cxn ang="T7">
                  <a:pos x="T2" y="T3"/>
                </a:cxn>
                <a:cxn ang="T8">
                  <a:pos x="T4" y="T5"/>
                </a:cxn>
              </a:cxnLst>
              <a:rect l="0" t="0" r="r" b="b"/>
              <a:pathLst>
                <a:path w="2" h="3">
                  <a:moveTo>
                    <a:pt x="0" y="0"/>
                  </a:moveTo>
                  <a:cubicBezTo>
                    <a:pt x="0" y="1"/>
                    <a:pt x="0" y="2"/>
                    <a:pt x="0" y="2"/>
                  </a:cubicBezTo>
                  <a:cubicBezTo>
                    <a:pt x="1" y="3"/>
                    <a:pt x="1"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8" name="Freeform 3138">
              <a:extLst>
                <a:ext uri="{FF2B5EF4-FFF2-40B4-BE49-F238E27FC236}">
                  <a16:creationId xmlns:a16="http://schemas.microsoft.com/office/drawing/2014/main" id="{AA919F61-399C-1B18-69A1-2961E4911AF0}"/>
                </a:ext>
              </a:extLst>
            </p:cNvPr>
            <p:cNvSpPr>
              <a:spLocks/>
            </p:cNvSpPr>
            <p:nvPr/>
          </p:nvSpPr>
          <p:spPr bwMode="auto">
            <a:xfrm>
              <a:off x="4084" y="1525"/>
              <a:ext cx="15" cy="13"/>
            </a:xfrm>
            <a:custGeom>
              <a:avLst/>
              <a:gdLst>
                <a:gd name="T0" fmla="*/ 60 w 7"/>
                <a:gd name="T1" fmla="*/ 9 h 6"/>
                <a:gd name="T2" fmla="*/ 28 w 7"/>
                <a:gd name="T3" fmla="*/ 52 h 6"/>
                <a:gd name="T4" fmla="*/ 60 w 7"/>
                <a:gd name="T5" fmla="*/ 20 h 6"/>
                <a:gd name="T6" fmla="*/ 0 60000 65536"/>
                <a:gd name="T7" fmla="*/ 0 60000 65536"/>
                <a:gd name="T8" fmla="*/ 0 60000 65536"/>
              </a:gdLst>
              <a:ahLst/>
              <a:cxnLst>
                <a:cxn ang="T6">
                  <a:pos x="T0" y="T1"/>
                </a:cxn>
                <a:cxn ang="T7">
                  <a:pos x="T2" y="T3"/>
                </a:cxn>
                <a:cxn ang="T8">
                  <a:pos x="T4" y="T5"/>
                </a:cxn>
              </a:cxnLst>
              <a:rect l="0" t="0" r="r" b="b"/>
              <a:pathLst>
                <a:path w="7" h="6">
                  <a:moveTo>
                    <a:pt x="6" y="1"/>
                  </a:moveTo>
                  <a:cubicBezTo>
                    <a:pt x="3" y="0"/>
                    <a:pt x="0" y="3"/>
                    <a:pt x="3" y="5"/>
                  </a:cubicBezTo>
                  <a:cubicBezTo>
                    <a:pt x="5" y="6"/>
                    <a:pt x="7" y="4"/>
                    <a:pt x="6"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49" name="Freeform 3139">
              <a:extLst>
                <a:ext uri="{FF2B5EF4-FFF2-40B4-BE49-F238E27FC236}">
                  <a16:creationId xmlns:a16="http://schemas.microsoft.com/office/drawing/2014/main" id="{0019CFBE-C00F-072F-D2C2-5F8F4738515A}"/>
                </a:ext>
              </a:extLst>
            </p:cNvPr>
            <p:cNvSpPr>
              <a:spLocks/>
            </p:cNvSpPr>
            <p:nvPr/>
          </p:nvSpPr>
          <p:spPr bwMode="auto">
            <a:xfrm>
              <a:off x="4099" y="1509"/>
              <a:ext cx="2" cy="5"/>
            </a:xfrm>
            <a:custGeom>
              <a:avLst/>
              <a:gdLst>
                <a:gd name="T0" fmla="*/ 0 w 1"/>
                <a:gd name="T1" fmla="*/ 0 h 2"/>
                <a:gd name="T2" fmla="*/ 0 w 1"/>
                <a:gd name="T3" fmla="*/ 33 h 2"/>
                <a:gd name="T4" fmla="*/ 8 w 1"/>
                <a:gd name="T5" fmla="*/ 20 h 2"/>
                <a:gd name="T6" fmla="*/ 8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cubicBezTo>
                    <a:pt x="0" y="1"/>
                    <a:pt x="0" y="2"/>
                    <a:pt x="0" y="2"/>
                  </a:cubicBezTo>
                  <a:cubicBezTo>
                    <a:pt x="1" y="2"/>
                    <a:pt x="1" y="2"/>
                    <a:pt x="1" y="1"/>
                  </a:cubicBezTo>
                  <a:cubicBezTo>
                    <a:pt x="1" y="1"/>
                    <a:pt x="1"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0" name="Freeform 3140">
              <a:extLst>
                <a:ext uri="{FF2B5EF4-FFF2-40B4-BE49-F238E27FC236}">
                  <a16:creationId xmlns:a16="http://schemas.microsoft.com/office/drawing/2014/main" id="{300E2971-11C9-042D-5E2B-6D864A34E884}"/>
                </a:ext>
              </a:extLst>
            </p:cNvPr>
            <p:cNvSpPr>
              <a:spLocks/>
            </p:cNvSpPr>
            <p:nvPr/>
          </p:nvSpPr>
          <p:spPr bwMode="auto">
            <a:xfrm>
              <a:off x="4109" y="1549"/>
              <a:ext cx="10" cy="11"/>
            </a:xfrm>
            <a:custGeom>
              <a:avLst/>
              <a:gdLst>
                <a:gd name="T0" fmla="*/ 24 w 5"/>
                <a:gd name="T1" fmla="*/ 9 h 5"/>
                <a:gd name="T2" fmla="*/ 16 w 5"/>
                <a:gd name="T3" fmla="*/ 0 h 5"/>
                <a:gd name="T4" fmla="*/ 24 w 5"/>
                <a:gd name="T5" fmla="*/ 0 h 5"/>
                <a:gd name="T6" fmla="*/ 0 60000 65536"/>
                <a:gd name="T7" fmla="*/ 0 60000 65536"/>
                <a:gd name="T8" fmla="*/ 0 60000 65536"/>
              </a:gdLst>
              <a:ahLst/>
              <a:cxnLst>
                <a:cxn ang="T6">
                  <a:pos x="T0" y="T1"/>
                </a:cxn>
                <a:cxn ang="T7">
                  <a:pos x="T2" y="T3"/>
                </a:cxn>
                <a:cxn ang="T8">
                  <a:pos x="T4" y="T5"/>
                </a:cxn>
              </a:cxnLst>
              <a:rect l="0" t="0" r="r" b="b"/>
              <a:pathLst>
                <a:path w="5" h="5">
                  <a:moveTo>
                    <a:pt x="3" y="1"/>
                  </a:moveTo>
                  <a:cubicBezTo>
                    <a:pt x="3" y="0"/>
                    <a:pt x="2" y="0"/>
                    <a:pt x="2" y="0"/>
                  </a:cubicBezTo>
                  <a:cubicBezTo>
                    <a:pt x="0" y="3"/>
                    <a:pt x="5" y="5"/>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1" name="Freeform 3141">
              <a:extLst>
                <a:ext uri="{FF2B5EF4-FFF2-40B4-BE49-F238E27FC236}">
                  <a16:creationId xmlns:a16="http://schemas.microsoft.com/office/drawing/2014/main" id="{E07284B0-C78F-DFEB-3802-61A9FC74D6B7}"/>
                </a:ext>
              </a:extLst>
            </p:cNvPr>
            <p:cNvSpPr>
              <a:spLocks/>
            </p:cNvSpPr>
            <p:nvPr/>
          </p:nvSpPr>
          <p:spPr bwMode="auto">
            <a:xfrm>
              <a:off x="4140" y="1529"/>
              <a:ext cx="6" cy="11"/>
            </a:xfrm>
            <a:custGeom>
              <a:avLst/>
              <a:gdLst>
                <a:gd name="T0" fmla="*/ 16 w 3"/>
                <a:gd name="T1" fmla="*/ 0 h 5"/>
                <a:gd name="T2" fmla="*/ 0 w 3"/>
                <a:gd name="T3" fmla="*/ 44 h 5"/>
                <a:gd name="T4" fmla="*/ 24 w 3"/>
                <a:gd name="T5" fmla="*/ 20 h 5"/>
                <a:gd name="T6" fmla="*/ 0 60000 65536"/>
                <a:gd name="T7" fmla="*/ 0 60000 65536"/>
                <a:gd name="T8" fmla="*/ 0 60000 65536"/>
              </a:gdLst>
              <a:ahLst/>
              <a:cxnLst>
                <a:cxn ang="T6">
                  <a:pos x="T0" y="T1"/>
                </a:cxn>
                <a:cxn ang="T7">
                  <a:pos x="T2" y="T3"/>
                </a:cxn>
                <a:cxn ang="T8">
                  <a:pos x="T4" y="T5"/>
                </a:cxn>
              </a:cxnLst>
              <a:rect l="0" t="0" r="r" b="b"/>
              <a:pathLst>
                <a:path w="3" h="5">
                  <a:moveTo>
                    <a:pt x="2" y="0"/>
                  </a:moveTo>
                  <a:cubicBezTo>
                    <a:pt x="1" y="1"/>
                    <a:pt x="0" y="2"/>
                    <a:pt x="0" y="4"/>
                  </a:cubicBezTo>
                  <a:cubicBezTo>
                    <a:pt x="2" y="5"/>
                    <a:pt x="3" y="4"/>
                    <a:pt x="3"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2" name="Freeform 3142">
              <a:extLst>
                <a:ext uri="{FF2B5EF4-FFF2-40B4-BE49-F238E27FC236}">
                  <a16:creationId xmlns:a16="http://schemas.microsoft.com/office/drawing/2014/main" id="{8E3C0B77-EB64-4BE9-7A3D-DFC9762D54BE}"/>
                </a:ext>
              </a:extLst>
            </p:cNvPr>
            <p:cNvSpPr>
              <a:spLocks/>
            </p:cNvSpPr>
            <p:nvPr/>
          </p:nvSpPr>
          <p:spPr bwMode="auto">
            <a:xfrm>
              <a:off x="4146" y="1512"/>
              <a:ext cx="6" cy="6"/>
            </a:xfrm>
            <a:custGeom>
              <a:avLst/>
              <a:gdLst>
                <a:gd name="T0" fmla="*/ 8 w 3"/>
                <a:gd name="T1" fmla="*/ 0 h 3"/>
                <a:gd name="T2" fmla="*/ 0 w 3"/>
                <a:gd name="T3" fmla="*/ 16 h 3"/>
                <a:gd name="T4" fmla="*/ 16 w 3"/>
                <a:gd name="T5" fmla="*/ 8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1"/>
                    <a:pt x="0" y="2"/>
                  </a:cubicBezTo>
                  <a:cubicBezTo>
                    <a:pt x="2" y="3"/>
                    <a:pt x="3" y="3"/>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3" name="Freeform 3143">
              <a:extLst>
                <a:ext uri="{FF2B5EF4-FFF2-40B4-BE49-F238E27FC236}">
                  <a16:creationId xmlns:a16="http://schemas.microsoft.com/office/drawing/2014/main" id="{F2962163-6583-97B2-BBDC-8BEFB7EF957B}"/>
                </a:ext>
              </a:extLst>
            </p:cNvPr>
            <p:cNvSpPr>
              <a:spLocks/>
            </p:cNvSpPr>
            <p:nvPr/>
          </p:nvSpPr>
          <p:spPr bwMode="auto">
            <a:xfrm>
              <a:off x="4179" y="1536"/>
              <a:ext cx="10" cy="10"/>
            </a:xfrm>
            <a:custGeom>
              <a:avLst/>
              <a:gdLst>
                <a:gd name="T0" fmla="*/ 8 w 5"/>
                <a:gd name="T1" fmla="*/ 24 h 5"/>
                <a:gd name="T2" fmla="*/ 0 w 5"/>
                <a:gd name="T3" fmla="*/ 32 h 5"/>
                <a:gd name="T4" fmla="*/ 40 w 5"/>
                <a:gd name="T5" fmla="*/ 16 h 5"/>
                <a:gd name="T6" fmla="*/ 8 w 5"/>
                <a:gd name="T7" fmla="*/ 8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 h="5">
                  <a:moveTo>
                    <a:pt x="1" y="3"/>
                  </a:moveTo>
                  <a:cubicBezTo>
                    <a:pt x="0" y="3"/>
                    <a:pt x="0" y="3"/>
                    <a:pt x="0" y="4"/>
                  </a:cubicBezTo>
                  <a:cubicBezTo>
                    <a:pt x="2" y="5"/>
                    <a:pt x="4" y="4"/>
                    <a:pt x="5" y="2"/>
                  </a:cubicBezTo>
                  <a:cubicBezTo>
                    <a:pt x="4" y="0"/>
                    <a:pt x="3" y="0"/>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4" name="Freeform 3144">
              <a:extLst>
                <a:ext uri="{FF2B5EF4-FFF2-40B4-BE49-F238E27FC236}">
                  <a16:creationId xmlns:a16="http://schemas.microsoft.com/office/drawing/2014/main" id="{F2637C68-FD86-25C9-CBB3-F3FB134A5D05}"/>
                </a:ext>
              </a:extLst>
            </p:cNvPr>
            <p:cNvSpPr>
              <a:spLocks/>
            </p:cNvSpPr>
            <p:nvPr/>
          </p:nvSpPr>
          <p:spPr bwMode="auto">
            <a:xfrm>
              <a:off x="4212" y="1527"/>
              <a:ext cx="4" cy="6"/>
            </a:xfrm>
            <a:custGeom>
              <a:avLst/>
              <a:gdLst>
                <a:gd name="T0" fmla="*/ 8 w 2"/>
                <a:gd name="T1" fmla="*/ 0 h 3"/>
                <a:gd name="T2" fmla="*/ 0 w 2"/>
                <a:gd name="T3" fmla="*/ 16 h 3"/>
                <a:gd name="T4" fmla="*/ 16 w 2"/>
                <a:gd name="T5" fmla="*/ 16 h 3"/>
                <a:gd name="T6" fmla="*/ 8 w 2"/>
                <a:gd name="T7" fmla="*/ 8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3">
                  <a:moveTo>
                    <a:pt x="1" y="0"/>
                  </a:moveTo>
                  <a:cubicBezTo>
                    <a:pt x="0" y="1"/>
                    <a:pt x="0" y="1"/>
                    <a:pt x="0" y="2"/>
                  </a:cubicBezTo>
                  <a:cubicBezTo>
                    <a:pt x="1" y="2"/>
                    <a:pt x="1" y="3"/>
                    <a:pt x="2" y="2"/>
                  </a:cubicBezTo>
                  <a:cubicBezTo>
                    <a:pt x="2" y="1"/>
                    <a:pt x="1" y="1"/>
                    <a:pt x="1"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5" name="Freeform 3145">
              <a:extLst>
                <a:ext uri="{FF2B5EF4-FFF2-40B4-BE49-F238E27FC236}">
                  <a16:creationId xmlns:a16="http://schemas.microsoft.com/office/drawing/2014/main" id="{F540B0DE-E7EE-B4CF-5615-8654032AC5DC}"/>
                </a:ext>
              </a:extLst>
            </p:cNvPr>
            <p:cNvSpPr>
              <a:spLocks/>
            </p:cNvSpPr>
            <p:nvPr/>
          </p:nvSpPr>
          <p:spPr bwMode="auto">
            <a:xfrm>
              <a:off x="4218" y="1553"/>
              <a:ext cx="14" cy="11"/>
            </a:xfrm>
            <a:custGeom>
              <a:avLst/>
              <a:gdLst>
                <a:gd name="T0" fmla="*/ 40 w 7"/>
                <a:gd name="T1" fmla="*/ 9 h 5"/>
                <a:gd name="T2" fmla="*/ 24 w 7"/>
                <a:gd name="T3" fmla="*/ 44 h 5"/>
                <a:gd name="T4" fmla="*/ 56 w 7"/>
                <a:gd name="T5" fmla="*/ 9 h 5"/>
                <a:gd name="T6" fmla="*/ 0 60000 65536"/>
                <a:gd name="T7" fmla="*/ 0 60000 65536"/>
                <a:gd name="T8" fmla="*/ 0 60000 65536"/>
              </a:gdLst>
              <a:ahLst/>
              <a:cxnLst>
                <a:cxn ang="T6">
                  <a:pos x="T0" y="T1"/>
                </a:cxn>
                <a:cxn ang="T7">
                  <a:pos x="T2" y="T3"/>
                </a:cxn>
                <a:cxn ang="T8">
                  <a:pos x="T4" y="T5"/>
                </a:cxn>
              </a:cxnLst>
              <a:rect l="0" t="0" r="r" b="b"/>
              <a:pathLst>
                <a:path w="7" h="5">
                  <a:moveTo>
                    <a:pt x="5" y="1"/>
                  </a:moveTo>
                  <a:cubicBezTo>
                    <a:pt x="4" y="0"/>
                    <a:pt x="0" y="2"/>
                    <a:pt x="3" y="4"/>
                  </a:cubicBezTo>
                  <a:cubicBezTo>
                    <a:pt x="5" y="5"/>
                    <a:pt x="7" y="3"/>
                    <a:pt x="7"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6" name="Freeform 3146">
              <a:extLst>
                <a:ext uri="{FF2B5EF4-FFF2-40B4-BE49-F238E27FC236}">
                  <a16:creationId xmlns:a16="http://schemas.microsoft.com/office/drawing/2014/main" id="{EBE6CF4B-062A-1A4B-36D3-FAA581C6C34E}"/>
                </a:ext>
              </a:extLst>
            </p:cNvPr>
            <p:cNvSpPr>
              <a:spLocks/>
            </p:cNvSpPr>
            <p:nvPr/>
          </p:nvSpPr>
          <p:spPr bwMode="auto">
            <a:xfrm>
              <a:off x="4238" y="1586"/>
              <a:ext cx="8" cy="11"/>
            </a:xfrm>
            <a:custGeom>
              <a:avLst/>
              <a:gdLst>
                <a:gd name="T0" fmla="*/ 8 w 4"/>
                <a:gd name="T1" fmla="*/ 9 h 5"/>
                <a:gd name="T2" fmla="*/ 0 w 4"/>
                <a:gd name="T3" fmla="*/ 20 h 5"/>
                <a:gd name="T4" fmla="*/ 32 w 4"/>
                <a:gd name="T5" fmla="*/ 9 h 5"/>
                <a:gd name="T6" fmla="*/ 16 w 4"/>
                <a:gd name="T7" fmla="*/ 0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5">
                  <a:moveTo>
                    <a:pt x="1" y="1"/>
                  </a:moveTo>
                  <a:cubicBezTo>
                    <a:pt x="0" y="1"/>
                    <a:pt x="0" y="2"/>
                    <a:pt x="0" y="2"/>
                  </a:cubicBezTo>
                  <a:cubicBezTo>
                    <a:pt x="1" y="5"/>
                    <a:pt x="3" y="4"/>
                    <a:pt x="4" y="1"/>
                  </a:cubicBezTo>
                  <a:cubicBezTo>
                    <a:pt x="4" y="0"/>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7" name="Freeform 3147">
              <a:extLst>
                <a:ext uri="{FF2B5EF4-FFF2-40B4-BE49-F238E27FC236}">
                  <a16:creationId xmlns:a16="http://schemas.microsoft.com/office/drawing/2014/main" id="{6D236995-98B1-0185-456F-C2F55F5B8144}"/>
                </a:ext>
              </a:extLst>
            </p:cNvPr>
            <p:cNvSpPr>
              <a:spLocks/>
            </p:cNvSpPr>
            <p:nvPr/>
          </p:nvSpPr>
          <p:spPr bwMode="auto">
            <a:xfrm>
              <a:off x="4207" y="1575"/>
              <a:ext cx="9" cy="6"/>
            </a:xfrm>
            <a:custGeom>
              <a:avLst/>
              <a:gdLst>
                <a:gd name="T0" fmla="*/ 0 w 4"/>
                <a:gd name="T1" fmla="*/ 0 h 3"/>
                <a:gd name="T2" fmla="*/ 11 w 4"/>
                <a:gd name="T3" fmla="*/ 24 h 3"/>
                <a:gd name="T4" fmla="*/ 25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0" y="0"/>
                  </a:moveTo>
                  <a:cubicBezTo>
                    <a:pt x="0" y="1"/>
                    <a:pt x="0" y="2"/>
                    <a:pt x="1" y="3"/>
                  </a:cubicBezTo>
                  <a:cubicBezTo>
                    <a:pt x="3" y="2"/>
                    <a:pt x="4"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8" name="Freeform 3148">
              <a:extLst>
                <a:ext uri="{FF2B5EF4-FFF2-40B4-BE49-F238E27FC236}">
                  <a16:creationId xmlns:a16="http://schemas.microsoft.com/office/drawing/2014/main" id="{E6DA6BD0-9462-E6EC-CD4E-27E5A9090669}"/>
                </a:ext>
              </a:extLst>
            </p:cNvPr>
            <p:cNvSpPr>
              <a:spLocks/>
            </p:cNvSpPr>
            <p:nvPr/>
          </p:nvSpPr>
          <p:spPr bwMode="auto">
            <a:xfrm>
              <a:off x="4263" y="1601"/>
              <a:ext cx="35" cy="18"/>
            </a:xfrm>
            <a:custGeom>
              <a:avLst/>
              <a:gdLst>
                <a:gd name="T0" fmla="*/ 68 w 17"/>
                <a:gd name="T1" fmla="*/ 0 h 8"/>
                <a:gd name="T2" fmla="*/ 89 w 17"/>
                <a:gd name="T3" fmla="*/ 11 h 8"/>
                <a:gd name="T4" fmla="*/ 0 60000 65536"/>
                <a:gd name="T5" fmla="*/ 0 60000 65536"/>
              </a:gdLst>
              <a:ahLst/>
              <a:cxnLst>
                <a:cxn ang="T4">
                  <a:pos x="T0" y="T1"/>
                </a:cxn>
                <a:cxn ang="T5">
                  <a:pos x="T2" y="T3"/>
                </a:cxn>
              </a:cxnLst>
              <a:rect l="0" t="0" r="r" b="b"/>
              <a:pathLst>
                <a:path w="17" h="8">
                  <a:moveTo>
                    <a:pt x="8" y="0"/>
                  </a:moveTo>
                  <a:cubicBezTo>
                    <a:pt x="0" y="8"/>
                    <a:pt x="17" y="6"/>
                    <a:pt x="10"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59" name="Freeform 3149">
              <a:extLst>
                <a:ext uri="{FF2B5EF4-FFF2-40B4-BE49-F238E27FC236}">
                  <a16:creationId xmlns:a16="http://schemas.microsoft.com/office/drawing/2014/main" id="{CA41FD37-A0E2-C124-64C0-C4965FF79F6F}"/>
                </a:ext>
              </a:extLst>
            </p:cNvPr>
            <p:cNvSpPr>
              <a:spLocks/>
            </p:cNvSpPr>
            <p:nvPr/>
          </p:nvSpPr>
          <p:spPr bwMode="auto">
            <a:xfrm>
              <a:off x="4302" y="1590"/>
              <a:ext cx="6" cy="11"/>
            </a:xfrm>
            <a:custGeom>
              <a:avLst/>
              <a:gdLst>
                <a:gd name="T0" fmla="*/ 0 w 3"/>
                <a:gd name="T1" fmla="*/ 0 h 5"/>
                <a:gd name="T2" fmla="*/ 0 w 3"/>
                <a:gd name="T3" fmla="*/ 53 h 5"/>
                <a:gd name="T4" fmla="*/ 24 w 3"/>
                <a:gd name="T5" fmla="*/ 20 h 5"/>
                <a:gd name="T6" fmla="*/ 0 60000 65536"/>
                <a:gd name="T7" fmla="*/ 0 60000 65536"/>
                <a:gd name="T8" fmla="*/ 0 60000 65536"/>
              </a:gdLst>
              <a:ahLst/>
              <a:cxnLst>
                <a:cxn ang="T6">
                  <a:pos x="T0" y="T1"/>
                </a:cxn>
                <a:cxn ang="T7">
                  <a:pos x="T2" y="T3"/>
                </a:cxn>
                <a:cxn ang="T8">
                  <a:pos x="T4" y="T5"/>
                </a:cxn>
              </a:cxnLst>
              <a:rect l="0" t="0" r="r" b="b"/>
              <a:pathLst>
                <a:path w="3" h="5">
                  <a:moveTo>
                    <a:pt x="0" y="0"/>
                  </a:moveTo>
                  <a:cubicBezTo>
                    <a:pt x="0" y="2"/>
                    <a:pt x="0" y="4"/>
                    <a:pt x="0" y="5"/>
                  </a:cubicBezTo>
                  <a:cubicBezTo>
                    <a:pt x="2" y="5"/>
                    <a:pt x="2" y="4"/>
                    <a:pt x="3"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0" name="Freeform 3150">
              <a:extLst>
                <a:ext uri="{FF2B5EF4-FFF2-40B4-BE49-F238E27FC236}">
                  <a16:creationId xmlns:a16="http://schemas.microsoft.com/office/drawing/2014/main" id="{D1403C07-16F6-A4AE-902D-3E4598B85B47}"/>
                </a:ext>
              </a:extLst>
            </p:cNvPr>
            <p:cNvSpPr>
              <a:spLocks/>
            </p:cNvSpPr>
            <p:nvPr/>
          </p:nvSpPr>
          <p:spPr bwMode="auto">
            <a:xfrm>
              <a:off x="4298" y="1560"/>
              <a:ext cx="8" cy="6"/>
            </a:xfrm>
            <a:custGeom>
              <a:avLst/>
              <a:gdLst>
                <a:gd name="T0" fmla="*/ 8 w 4"/>
                <a:gd name="T1" fmla="*/ 8 h 3"/>
                <a:gd name="T2" fmla="*/ 8 w 4"/>
                <a:gd name="T3" fmla="*/ 24 h 3"/>
                <a:gd name="T4" fmla="*/ 0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1" y="1"/>
                  </a:moveTo>
                  <a:cubicBezTo>
                    <a:pt x="0" y="2"/>
                    <a:pt x="1" y="3"/>
                    <a:pt x="1" y="3"/>
                  </a:cubicBezTo>
                  <a:cubicBezTo>
                    <a:pt x="4" y="2"/>
                    <a:pt x="3" y="0"/>
                    <a:pt x="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1" name="Freeform 3151">
              <a:extLst>
                <a:ext uri="{FF2B5EF4-FFF2-40B4-BE49-F238E27FC236}">
                  <a16:creationId xmlns:a16="http://schemas.microsoft.com/office/drawing/2014/main" id="{281D578C-869A-230B-A320-C221EDEFA83B}"/>
                </a:ext>
              </a:extLst>
            </p:cNvPr>
            <p:cNvSpPr>
              <a:spLocks/>
            </p:cNvSpPr>
            <p:nvPr/>
          </p:nvSpPr>
          <p:spPr bwMode="auto">
            <a:xfrm>
              <a:off x="4269" y="1575"/>
              <a:ext cx="6" cy="4"/>
            </a:xfrm>
            <a:custGeom>
              <a:avLst/>
              <a:gdLst>
                <a:gd name="T0" fmla="*/ 8 w 3"/>
                <a:gd name="T1" fmla="*/ 0 h 2"/>
                <a:gd name="T2" fmla="*/ 0 w 3"/>
                <a:gd name="T3" fmla="*/ 16 h 2"/>
                <a:gd name="T4" fmla="*/ 24 w 3"/>
                <a:gd name="T5" fmla="*/ 0 h 2"/>
                <a:gd name="T6" fmla="*/ 0 60000 65536"/>
                <a:gd name="T7" fmla="*/ 0 60000 65536"/>
                <a:gd name="T8" fmla="*/ 0 60000 65536"/>
              </a:gdLst>
              <a:ahLst/>
              <a:cxnLst>
                <a:cxn ang="T6">
                  <a:pos x="T0" y="T1"/>
                </a:cxn>
                <a:cxn ang="T7">
                  <a:pos x="T2" y="T3"/>
                </a:cxn>
                <a:cxn ang="T8">
                  <a:pos x="T4" y="T5"/>
                </a:cxn>
              </a:cxnLst>
              <a:rect l="0" t="0" r="r" b="b"/>
              <a:pathLst>
                <a:path w="3" h="2">
                  <a:moveTo>
                    <a:pt x="1" y="0"/>
                  </a:moveTo>
                  <a:cubicBezTo>
                    <a:pt x="0" y="1"/>
                    <a:pt x="0" y="1"/>
                    <a:pt x="0" y="2"/>
                  </a:cubicBezTo>
                  <a:cubicBezTo>
                    <a:pt x="2" y="2"/>
                    <a:pt x="2"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2" name="Freeform 3152">
              <a:extLst>
                <a:ext uri="{FF2B5EF4-FFF2-40B4-BE49-F238E27FC236}">
                  <a16:creationId xmlns:a16="http://schemas.microsoft.com/office/drawing/2014/main" id="{4188D927-1B59-D00F-C043-90D491440B74}"/>
                </a:ext>
              </a:extLst>
            </p:cNvPr>
            <p:cNvSpPr>
              <a:spLocks/>
            </p:cNvSpPr>
            <p:nvPr/>
          </p:nvSpPr>
          <p:spPr bwMode="auto">
            <a:xfrm>
              <a:off x="4259" y="1546"/>
              <a:ext cx="12" cy="9"/>
            </a:xfrm>
            <a:custGeom>
              <a:avLst/>
              <a:gdLst>
                <a:gd name="T0" fmla="*/ 16 w 6"/>
                <a:gd name="T1" fmla="*/ 0 h 4"/>
                <a:gd name="T2" fmla="*/ 32 w 6"/>
                <a:gd name="T3" fmla="*/ 11 h 4"/>
                <a:gd name="T4" fmla="*/ 0 60000 65536"/>
                <a:gd name="T5" fmla="*/ 0 60000 65536"/>
              </a:gdLst>
              <a:ahLst/>
              <a:cxnLst>
                <a:cxn ang="T4">
                  <a:pos x="T0" y="T1"/>
                </a:cxn>
                <a:cxn ang="T5">
                  <a:pos x="T2" y="T3"/>
                </a:cxn>
              </a:cxnLst>
              <a:rect l="0" t="0" r="r" b="b"/>
              <a:pathLst>
                <a:path w="6" h="4">
                  <a:moveTo>
                    <a:pt x="2" y="0"/>
                  </a:moveTo>
                  <a:cubicBezTo>
                    <a:pt x="0" y="4"/>
                    <a:pt x="6" y="4"/>
                    <a:pt x="4"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3" name="Freeform 3153">
              <a:extLst>
                <a:ext uri="{FF2B5EF4-FFF2-40B4-BE49-F238E27FC236}">
                  <a16:creationId xmlns:a16="http://schemas.microsoft.com/office/drawing/2014/main" id="{FEEC993C-6CD2-7ABC-E000-96097B60F6E8}"/>
                </a:ext>
              </a:extLst>
            </p:cNvPr>
            <p:cNvSpPr>
              <a:spLocks/>
            </p:cNvSpPr>
            <p:nvPr/>
          </p:nvSpPr>
          <p:spPr bwMode="auto">
            <a:xfrm>
              <a:off x="3910" y="1540"/>
              <a:ext cx="25" cy="13"/>
            </a:xfrm>
            <a:custGeom>
              <a:avLst/>
              <a:gdLst>
                <a:gd name="T0" fmla="*/ 65 w 12"/>
                <a:gd name="T1" fmla="*/ 0 h 6"/>
                <a:gd name="T2" fmla="*/ 73 w 12"/>
                <a:gd name="T3" fmla="*/ 20 h 6"/>
                <a:gd name="T4" fmla="*/ 0 60000 65536"/>
                <a:gd name="T5" fmla="*/ 0 60000 65536"/>
              </a:gdLst>
              <a:ahLst/>
              <a:cxnLst>
                <a:cxn ang="T4">
                  <a:pos x="T0" y="T1"/>
                </a:cxn>
                <a:cxn ang="T5">
                  <a:pos x="T2" y="T3"/>
                </a:cxn>
              </a:cxnLst>
              <a:rect l="0" t="0" r="r" b="b"/>
              <a:pathLst>
                <a:path w="12" h="6">
                  <a:moveTo>
                    <a:pt x="7" y="0"/>
                  </a:moveTo>
                  <a:cubicBezTo>
                    <a:pt x="0" y="6"/>
                    <a:pt x="12" y="5"/>
                    <a:pt x="8"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4" name="Freeform 3154">
              <a:extLst>
                <a:ext uri="{FF2B5EF4-FFF2-40B4-BE49-F238E27FC236}">
                  <a16:creationId xmlns:a16="http://schemas.microsoft.com/office/drawing/2014/main" id="{B51E50CB-125B-8110-990A-AEE2A0956660}"/>
                </a:ext>
              </a:extLst>
            </p:cNvPr>
            <p:cNvSpPr>
              <a:spLocks/>
            </p:cNvSpPr>
            <p:nvPr/>
          </p:nvSpPr>
          <p:spPr bwMode="auto">
            <a:xfrm>
              <a:off x="3964" y="1527"/>
              <a:ext cx="8" cy="6"/>
            </a:xfrm>
            <a:custGeom>
              <a:avLst/>
              <a:gdLst>
                <a:gd name="T0" fmla="*/ 16 w 4"/>
                <a:gd name="T1" fmla="*/ 8 h 3"/>
                <a:gd name="T2" fmla="*/ 0 w 4"/>
                <a:gd name="T3" fmla="*/ 16 h 3"/>
                <a:gd name="T4" fmla="*/ 32 w 4"/>
                <a:gd name="T5" fmla="*/ 0 h 3"/>
                <a:gd name="T6" fmla="*/ 16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2" y="1"/>
                  </a:moveTo>
                  <a:cubicBezTo>
                    <a:pt x="1" y="2"/>
                    <a:pt x="0" y="1"/>
                    <a:pt x="0" y="2"/>
                  </a:cubicBezTo>
                  <a:cubicBezTo>
                    <a:pt x="2" y="3"/>
                    <a:pt x="3" y="2"/>
                    <a:pt x="4" y="0"/>
                  </a:cubicBezTo>
                  <a:cubicBezTo>
                    <a:pt x="3" y="0"/>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5" name="Freeform 3155">
              <a:extLst>
                <a:ext uri="{FF2B5EF4-FFF2-40B4-BE49-F238E27FC236}">
                  <a16:creationId xmlns:a16="http://schemas.microsoft.com/office/drawing/2014/main" id="{3079CFFC-3407-565D-AB68-841F276924FA}"/>
                </a:ext>
              </a:extLst>
            </p:cNvPr>
            <p:cNvSpPr>
              <a:spLocks/>
            </p:cNvSpPr>
            <p:nvPr/>
          </p:nvSpPr>
          <p:spPr bwMode="auto">
            <a:xfrm>
              <a:off x="4043" y="1509"/>
              <a:ext cx="19" cy="9"/>
            </a:xfrm>
            <a:custGeom>
              <a:avLst/>
              <a:gdLst>
                <a:gd name="T0" fmla="*/ 36 w 9"/>
                <a:gd name="T1" fmla="*/ 0 h 4"/>
                <a:gd name="T2" fmla="*/ 57 w 9"/>
                <a:gd name="T3" fmla="*/ 0 h 4"/>
                <a:gd name="T4" fmla="*/ 0 60000 65536"/>
                <a:gd name="T5" fmla="*/ 0 60000 65536"/>
              </a:gdLst>
              <a:ahLst/>
              <a:cxnLst>
                <a:cxn ang="T4">
                  <a:pos x="T0" y="T1"/>
                </a:cxn>
                <a:cxn ang="T5">
                  <a:pos x="T2" y="T3"/>
                </a:cxn>
              </a:cxnLst>
              <a:rect l="0" t="0" r="r" b="b"/>
              <a:pathLst>
                <a:path w="9" h="4">
                  <a:moveTo>
                    <a:pt x="4" y="0"/>
                  </a:moveTo>
                  <a:cubicBezTo>
                    <a:pt x="0" y="4"/>
                    <a:pt x="9" y="4"/>
                    <a:pt x="6"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6" name="Freeform 3156">
              <a:extLst>
                <a:ext uri="{FF2B5EF4-FFF2-40B4-BE49-F238E27FC236}">
                  <a16:creationId xmlns:a16="http://schemas.microsoft.com/office/drawing/2014/main" id="{B858C2A5-554D-3B1B-FBE1-34B1D41F6B94}"/>
                </a:ext>
              </a:extLst>
            </p:cNvPr>
            <p:cNvSpPr>
              <a:spLocks/>
            </p:cNvSpPr>
            <p:nvPr/>
          </p:nvSpPr>
          <p:spPr bwMode="auto">
            <a:xfrm>
              <a:off x="4164" y="1562"/>
              <a:ext cx="9" cy="6"/>
            </a:xfrm>
            <a:custGeom>
              <a:avLst/>
              <a:gdLst>
                <a:gd name="T0" fmla="*/ 0 w 4"/>
                <a:gd name="T1" fmla="*/ 16 h 3"/>
                <a:gd name="T2" fmla="*/ 11 w 4"/>
                <a:gd name="T3" fmla="*/ 24 h 3"/>
                <a:gd name="T4" fmla="*/ 45 w 4"/>
                <a:gd name="T5" fmla="*/ 8 h 3"/>
                <a:gd name="T6" fmla="*/ 25 w 4"/>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 h="3">
                  <a:moveTo>
                    <a:pt x="0" y="2"/>
                  </a:moveTo>
                  <a:cubicBezTo>
                    <a:pt x="1" y="2"/>
                    <a:pt x="1" y="3"/>
                    <a:pt x="1" y="3"/>
                  </a:cubicBezTo>
                  <a:cubicBezTo>
                    <a:pt x="3" y="3"/>
                    <a:pt x="4" y="2"/>
                    <a:pt x="4" y="1"/>
                  </a:cubicBezTo>
                  <a:cubicBezTo>
                    <a:pt x="3" y="0"/>
                    <a:pt x="3" y="0"/>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7" name="Freeform 3157">
              <a:extLst>
                <a:ext uri="{FF2B5EF4-FFF2-40B4-BE49-F238E27FC236}">
                  <a16:creationId xmlns:a16="http://schemas.microsoft.com/office/drawing/2014/main" id="{C7318C70-EDC2-46E2-4AE6-E3DC547E24FC}"/>
                </a:ext>
              </a:extLst>
            </p:cNvPr>
            <p:cNvSpPr>
              <a:spLocks/>
            </p:cNvSpPr>
            <p:nvPr/>
          </p:nvSpPr>
          <p:spPr bwMode="auto">
            <a:xfrm>
              <a:off x="4308" y="1625"/>
              <a:ext cx="12" cy="7"/>
            </a:xfrm>
            <a:custGeom>
              <a:avLst/>
              <a:gdLst>
                <a:gd name="T0" fmla="*/ 16 w 6"/>
                <a:gd name="T1" fmla="*/ 0 h 3"/>
                <a:gd name="T2" fmla="*/ 0 w 6"/>
                <a:gd name="T3" fmla="*/ 28 h 3"/>
                <a:gd name="T4" fmla="*/ 24 w 6"/>
                <a:gd name="T5" fmla="*/ 0 h 3"/>
                <a:gd name="T6" fmla="*/ 0 60000 65536"/>
                <a:gd name="T7" fmla="*/ 0 60000 65536"/>
                <a:gd name="T8" fmla="*/ 0 60000 65536"/>
              </a:gdLst>
              <a:ahLst/>
              <a:cxnLst>
                <a:cxn ang="T6">
                  <a:pos x="T0" y="T1"/>
                </a:cxn>
                <a:cxn ang="T7">
                  <a:pos x="T2" y="T3"/>
                </a:cxn>
                <a:cxn ang="T8">
                  <a:pos x="T4" y="T5"/>
                </a:cxn>
              </a:cxnLst>
              <a:rect l="0" t="0" r="r" b="b"/>
              <a:pathLst>
                <a:path w="6" h="3">
                  <a:moveTo>
                    <a:pt x="2" y="0"/>
                  </a:moveTo>
                  <a:cubicBezTo>
                    <a:pt x="1" y="1"/>
                    <a:pt x="1" y="1"/>
                    <a:pt x="0" y="2"/>
                  </a:cubicBezTo>
                  <a:cubicBezTo>
                    <a:pt x="3" y="3"/>
                    <a:pt x="6"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8" name="Freeform 3158">
              <a:extLst>
                <a:ext uri="{FF2B5EF4-FFF2-40B4-BE49-F238E27FC236}">
                  <a16:creationId xmlns:a16="http://schemas.microsoft.com/office/drawing/2014/main" id="{A6506D75-3038-24A7-13A4-8D7A4C505E11}"/>
                </a:ext>
              </a:extLst>
            </p:cNvPr>
            <p:cNvSpPr>
              <a:spLocks/>
            </p:cNvSpPr>
            <p:nvPr/>
          </p:nvSpPr>
          <p:spPr bwMode="auto">
            <a:xfrm>
              <a:off x="4326" y="1621"/>
              <a:ext cx="13" cy="11"/>
            </a:xfrm>
            <a:custGeom>
              <a:avLst/>
              <a:gdLst>
                <a:gd name="T0" fmla="*/ 33 w 6"/>
                <a:gd name="T1" fmla="*/ 0 h 5"/>
                <a:gd name="T2" fmla="*/ 61 w 6"/>
                <a:gd name="T3" fmla="*/ 33 h 5"/>
                <a:gd name="T4" fmla="*/ 52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3" y="0"/>
                  </a:moveTo>
                  <a:cubicBezTo>
                    <a:pt x="0" y="2"/>
                    <a:pt x="3" y="5"/>
                    <a:pt x="6" y="3"/>
                  </a:cubicBezTo>
                  <a:cubicBezTo>
                    <a:pt x="5" y="2"/>
                    <a:pt x="5" y="1"/>
                    <a:pt x="5"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69" name="Freeform 3159">
              <a:extLst>
                <a:ext uri="{FF2B5EF4-FFF2-40B4-BE49-F238E27FC236}">
                  <a16:creationId xmlns:a16="http://schemas.microsoft.com/office/drawing/2014/main" id="{6A6C9A04-370B-8B44-0069-474490EDFA02}"/>
                </a:ext>
              </a:extLst>
            </p:cNvPr>
            <p:cNvSpPr>
              <a:spLocks/>
            </p:cNvSpPr>
            <p:nvPr/>
          </p:nvSpPr>
          <p:spPr bwMode="auto">
            <a:xfrm>
              <a:off x="4341" y="1597"/>
              <a:ext cx="10" cy="9"/>
            </a:xfrm>
            <a:custGeom>
              <a:avLst/>
              <a:gdLst>
                <a:gd name="T0" fmla="*/ 24 w 5"/>
                <a:gd name="T1" fmla="*/ 0 h 4"/>
                <a:gd name="T2" fmla="*/ 40 w 5"/>
                <a:gd name="T3" fmla="*/ 36 h 4"/>
                <a:gd name="T4" fmla="*/ 40 w 5"/>
                <a:gd name="T5" fmla="*/ 11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0" y="2"/>
                    <a:pt x="2" y="4"/>
                    <a:pt x="5" y="3"/>
                  </a:cubicBezTo>
                  <a:cubicBezTo>
                    <a:pt x="5" y="2"/>
                    <a:pt x="5" y="1"/>
                    <a:pt x="5"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0" name="Freeform 3160">
              <a:extLst>
                <a:ext uri="{FF2B5EF4-FFF2-40B4-BE49-F238E27FC236}">
                  <a16:creationId xmlns:a16="http://schemas.microsoft.com/office/drawing/2014/main" id="{A5E27E87-AF3B-AFEA-3772-7C5E03436C13}"/>
                </a:ext>
              </a:extLst>
            </p:cNvPr>
            <p:cNvSpPr>
              <a:spLocks/>
            </p:cNvSpPr>
            <p:nvPr/>
          </p:nvSpPr>
          <p:spPr bwMode="auto">
            <a:xfrm>
              <a:off x="4365" y="1623"/>
              <a:ext cx="17" cy="11"/>
            </a:xfrm>
            <a:custGeom>
              <a:avLst/>
              <a:gdLst>
                <a:gd name="T0" fmla="*/ 40 w 8"/>
                <a:gd name="T1" fmla="*/ 9 h 5"/>
                <a:gd name="T2" fmla="*/ 28 w 8"/>
                <a:gd name="T3" fmla="*/ 9 h 5"/>
                <a:gd name="T4" fmla="*/ 60 w 8"/>
                <a:gd name="T5" fmla="*/ 0 h 5"/>
                <a:gd name="T6" fmla="*/ 0 60000 65536"/>
                <a:gd name="T7" fmla="*/ 0 60000 65536"/>
                <a:gd name="T8" fmla="*/ 0 60000 65536"/>
              </a:gdLst>
              <a:ahLst/>
              <a:cxnLst>
                <a:cxn ang="T6">
                  <a:pos x="T0" y="T1"/>
                </a:cxn>
                <a:cxn ang="T7">
                  <a:pos x="T2" y="T3"/>
                </a:cxn>
                <a:cxn ang="T8">
                  <a:pos x="T4" y="T5"/>
                </a:cxn>
              </a:cxnLst>
              <a:rect l="0" t="0" r="r" b="b"/>
              <a:pathLst>
                <a:path w="8" h="5">
                  <a:moveTo>
                    <a:pt x="4" y="1"/>
                  </a:moveTo>
                  <a:cubicBezTo>
                    <a:pt x="4" y="1"/>
                    <a:pt x="3" y="1"/>
                    <a:pt x="3" y="1"/>
                  </a:cubicBezTo>
                  <a:cubicBezTo>
                    <a:pt x="0" y="5"/>
                    <a:pt x="8" y="4"/>
                    <a:pt x="6"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1" name="Freeform 3161">
              <a:extLst>
                <a:ext uri="{FF2B5EF4-FFF2-40B4-BE49-F238E27FC236}">
                  <a16:creationId xmlns:a16="http://schemas.microsoft.com/office/drawing/2014/main" id="{B912F094-FD02-3A08-A12C-70B2FFED5328}"/>
                </a:ext>
              </a:extLst>
            </p:cNvPr>
            <p:cNvSpPr>
              <a:spLocks/>
            </p:cNvSpPr>
            <p:nvPr/>
          </p:nvSpPr>
          <p:spPr bwMode="auto">
            <a:xfrm>
              <a:off x="4367" y="1651"/>
              <a:ext cx="11" cy="9"/>
            </a:xfrm>
            <a:custGeom>
              <a:avLst/>
              <a:gdLst>
                <a:gd name="T0" fmla="*/ 20 w 5"/>
                <a:gd name="T1" fmla="*/ 0 h 4"/>
                <a:gd name="T2" fmla="*/ 0 w 5"/>
                <a:gd name="T3" fmla="*/ 25 h 4"/>
                <a:gd name="T4" fmla="*/ 33 w 5"/>
                <a:gd name="T5" fmla="*/ 0 h 4"/>
                <a:gd name="T6" fmla="*/ 0 60000 65536"/>
                <a:gd name="T7" fmla="*/ 0 60000 65536"/>
                <a:gd name="T8" fmla="*/ 0 60000 65536"/>
              </a:gdLst>
              <a:ahLst/>
              <a:cxnLst>
                <a:cxn ang="T6">
                  <a:pos x="T0" y="T1"/>
                </a:cxn>
                <a:cxn ang="T7">
                  <a:pos x="T2" y="T3"/>
                </a:cxn>
                <a:cxn ang="T8">
                  <a:pos x="T4" y="T5"/>
                </a:cxn>
              </a:cxnLst>
              <a:rect l="0" t="0" r="r" b="b"/>
              <a:pathLst>
                <a:path w="5" h="4">
                  <a:moveTo>
                    <a:pt x="2" y="0"/>
                  </a:moveTo>
                  <a:cubicBezTo>
                    <a:pt x="1" y="0"/>
                    <a:pt x="1" y="1"/>
                    <a:pt x="0" y="2"/>
                  </a:cubicBezTo>
                  <a:cubicBezTo>
                    <a:pt x="2" y="4"/>
                    <a:pt x="5"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2" name="Freeform 3162">
              <a:extLst>
                <a:ext uri="{FF2B5EF4-FFF2-40B4-BE49-F238E27FC236}">
                  <a16:creationId xmlns:a16="http://schemas.microsoft.com/office/drawing/2014/main" id="{F87A3EC2-83D3-EA48-A7B3-69EE990EC269}"/>
                </a:ext>
              </a:extLst>
            </p:cNvPr>
            <p:cNvSpPr>
              <a:spLocks/>
            </p:cNvSpPr>
            <p:nvPr/>
          </p:nvSpPr>
          <p:spPr bwMode="auto">
            <a:xfrm>
              <a:off x="4396" y="1686"/>
              <a:ext cx="12" cy="14"/>
            </a:xfrm>
            <a:custGeom>
              <a:avLst/>
              <a:gdLst>
                <a:gd name="T0" fmla="*/ 16 w 6"/>
                <a:gd name="T1" fmla="*/ 37 h 6"/>
                <a:gd name="T2" fmla="*/ 8 w 6"/>
                <a:gd name="T3" fmla="*/ 28 h 6"/>
                <a:gd name="T4" fmla="*/ 16 w 6"/>
                <a:gd name="T5" fmla="*/ 0 h 6"/>
                <a:gd name="T6" fmla="*/ 0 60000 65536"/>
                <a:gd name="T7" fmla="*/ 0 60000 65536"/>
                <a:gd name="T8" fmla="*/ 0 60000 65536"/>
              </a:gdLst>
              <a:ahLst/>
              <a:cxnLst>
                <a:cxn ang="T6">
                  <a:pos x="T0" y="T1"/>
                </a:cxn>
                <a:cxn ang="T7">
                  <a:pos x="T2" y="T3"/>
                </a:cxn>
                <a:cxn ang="T8">
                  <a:pos x="T4" y="T5"/>
                </a:cxn>
              </a:cxnLst>
              <a:rect l="0" t="0" r="r" b="b"/>
              <a:pathLst>
                <a:path w="6" h="6">
                  <a:moveTo>
                    <a:pt x="2" y="3"/>
                  </a:moveTo>
                  <a:cubicBezTo>
                    <a:pt x="2" y="2"/>
                    <a:pt x="1" y="2"/>
                    <a:pt x="1" y="2"/>
                  </a:cubicBezTo>
                  <a:cubicBezTo>
                    <a:pt x="0" y="6"/>
                    <a:pt x="6"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3" name="Freeform 3163">
              <a:extLst>
                <a:ext uri="{FF2B5EF4-FFF2-40B4-BE49-F238E27FC236}">
                  <a16:creationId xmlns:a16="http://schemas.microsoft.com/office/drawing/2014/main" id="{EF43E320-7462-E603-4AA7-3A9E5FCC92E6}"/>
                </a:ext>
              </a:extLst>
            </p:cNvPr>
            <p:cNvSpPr>
              <a:spLocks/>
            </p:cNvSpPr>
            <p:nvPr/>
          </p:nvSpPr>
          <p:spPr bwMode="auto">
            <a:xfrm>
              <a:off x="4404" y="1662"/>
              <a:ext cx="10" cy="9"/>
            </a:xfrm>
            <a:custGeom>
              <a:avLst/>
              <a:gdLst>
                <a:gd name="T0" fmla="*/ 24 w 5"/>
                <a:gd name="T1" fmla="*/ 0 h 4"/>
                <a:gd name="T2" fmla="*/ 32 w 5"/>
                <a:gd name="T3" fmla="*/ 36 h 4"/>
                <a:gd name="T4" fmla="*/ 24 w 5"/>
                <a:gd name="T5" fmla="*/ 11 h 4"/>
                <a:gd name="T6" fmla="*/ 0 60000 65536"/>
                <a:gd name="T7" fmla="*/ 0 60000 65536"/>
                <a:gd name="T8" fmla="*/ 0 60000 65536"/>
              </a:gdLst>
              <a:ahLst/>
              <a:cxnLst>
                <a:cxn ang="T6">
                  <a:pos x="T0" y="T1"/>
                </a:cxn>
                <a:cxn ang="T7">
                  <a:pos x="T2" y="T3"/>
                </a:cxn>
                <a:cxn ang="T8">
                  <a:pos x="T4" y="T5"/>
                </a:cxn>
              </a:cxnLst>
              <a:rect l="0" t="0" r="r" b="b"/>
              <a:pathLst>
                <a:path w="5" h="4">
                  <a:moveTo>
                    <a:pt x="3" y="0"/>
                  </a:moveTo>
                  <a:cubicBezTo>
                    <a:pt x="0" y="1"/>
                    <a:pt x="2" y="4"/>
                    <a:pt x="4" y="3"/>
                  </a:cubicBezTo>
                  <a:cubicBezTo>
                    <a:pt x="5" y="1"/>
                    <a:pt x="4" y="1"/>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4" name="Freeform 3164">
              <a:extLst>
                <a:ext uri="{FF2B5EF4-FFF2-40B4-BE49-F238E27FC236}">
                  <a16:creationId xmlns:a16="http://schemas.microsoft.com/office/drawing/2014/main" id="{4FD84A1A-BD70-31F9-D5AF-6378F00C96DA}"/>
                </a:ext>
              </a:extLst>
            </p:cNvPr>
            <p:cNvSpPr>
              <a:spLocks/>
            </p:cNvSpPr>
            <p:nvPr/>
          </p:nvSpPr>
          <p:spPr bwMode="auto">
            <a:xfrm>
              <a:off x="4443" y="1708"/>
              <a:ext cx="6" cy="5"/>
            </a:xfrm>
            <a:custGeom>
              <a:avLst/>
              <a:gdLst>
                <a:gd name="T0" fmla="*/ 8 w 3"/>
                <a:gd name="T1" fmla="*/ 0 h 2"/>
                <a:gd name="T2" fmla="*/ 0 w 3"/>
                <a:gd name="T3" fmla="*/ 33 h 2"/>
                <a:gd name="T4" fmla="*/ 24 w 3"/>
                <a:gd name="T5" fmla="*/ 33 h 2"/>
                <a:gd name="T6" fmla="*/ 24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0" y="0"/>
                    <a:pt x="0" y="1"/>
                    <a:pt x="0" y="2"/>
                  </a:cubicBezTo>
                  <a:cubicBezTo>
                    <a:pt x="2" y="2"/>
                    <a:pt x="2" y="2"/>
                    <a:pt x="3" y="2"/>
                  </a:cubicBezTo>
                  <a:cubicBezTo>
                    <a:pt x="3" y="1"/>
                    <a:pt x="3" y="1"/>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5" name="Freeform 3165">
              <a:extLst>
                <a:ext uri="{FF2B5EF4-FFF2-40B4-BE49-F238E27FC236}">
                  <a16:creationId xmlns:a16="http://schemas.microsoft.com/office/drawing/2014/main" id="{9F202980-44E2-2486-A45A-DC224390F59F}"/>
                </a:ext>
              </a:extLst>
            </p:cNvPr>
            <p:cNvSpPr>
              <a:spLocks/>
            </p:cNvSpPr>
            <p:nvPr/>
          </p:nvSpPr>
          <p:spPr bwMode="auto">
            <a:xfrm>
              <a:off x="4421" y="1721"/>
              <a:ext cx="18" cy="14"/>
            </a:xfrm>
            <a:custGeom>
              <a:avLst/>
              <a:gdLst>
                <a:gd name="T0" fmla="*/ 24 w 9"/>
                <a:gd name="T1" fmla="*/ 12 h 6"/>
                <a:gd name="T2" fmla="*/ 16 w 9"/>
                <a:gd name="T3" fmla="*/ 12 h 6"/>
                <a:gd name="T4" fmla="*/ 40 w 9"/>
                <a:gd name="T5" fmla="*/ 0 h 6"/>
                <a:gd name="T6" fmla="*/ 0 60000 65536"/>
                <a:gd name="T7" fmla="*/ 0 60000 65536"/>
                <a:gd name="T8" fmla="*/ 0 60000 65536"/>
              </a:gdLst>
              <a:ahLst/>
              <a:cxnLst>
                <a:cxn ang="T6">
                  <a:pos x="T0" y="T1"/>
                </a:cxn>
                <a:cxn ang="T7">
                  <a:pos x="T2" y="T3"/>
                </a:cxn>
                <a:cxn ang="T8">
                  <a:pos x="T4" y="T5"/>
                </a:cxn>
              </a:cxnLst>
              <a:rect l="0" t="0" r="r" b="b"/>
              <a:pathLst>
                <a:path w="9" h="6">
                  <a:moveTo>
                    <a:pt x="3" y="1"/>
                  </a:moveTo>
                  <a:cubicBezTo>
                    <a:pt x="3" y="0"/>
                    <a:pt x="2" y="0"/>
                    <a:pt x="2" y="1"/>
                  </a:cubicBezTo>
                  <a:cubicBezTo>
                    <a:pt x="0" y="6"/>
                    <a:pt x="9" y="3"/>
                    <a:pt x="5"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6" name="Freeform 3166">
              <a:extLst>
                <a:ext uri="{FF2B5EF4-FFF2-40B4-BE49-F238E27FC236}">
                  <a16:creationId xmlns:a16="http://schemas.microsoft.com/office/drawing/2014/main" id="{C97B9FD6-4657-7EF9-371F-DFC44A20CC55}"/>
                </a:ext>
              </a:extLst>
            </p:cNvPr>
            <p:cNvSpPr>
              <a:spLocks/>
            </p:cNvSpPr>
            <p:nvPr/>
          </p:nvSpPr>
          <p:spPr bwMode="auto">
            <a:xfrm>
              <a:off x="4423" y="1759"/>
              <a:ext cx="8" cy="8"/>
            </a:xfrm>
            <a:custGeom>
              <a:avLst/>
              <a:gdLst>
                <a:gd name="T0" fmla="*/ 8 w 4"/>
                <a:gd name="T1" fmla="*/ 8 h 4"/>
                <a:gd name="T2" fmla="*/ 0 w 4"/>
                <a:gd name="T3" fmla="*/ 32 h 4"/>
                <a:gd name="T4" fmla="*/ 8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1" y="1"/>
                  </a:moveTo>
                  <a:cubicBezTo>
                    <a:pt x="0" y="2"/>
                    <a:pt x="0" y="3"/>
                    <a:pt x="0" y="4"/>
                  </a:cubicBezTo>
                  <a:cubicBezTo>
                    <a:pt x="3" y="4"/>
                    <a:pt x="4" y="1"/>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7" name="Freeform 3167">
              <a:extLst>
                <a:ext uri="{FF2B5EF4-FFF2-40B4-BE49-F238E27FC236}">
                  <a16:creationId xmlns:a16="http://schemas.microsoft.com/office/drawing/2014/main" id="{A51AB264-269B-68A2-0E83-4C1A3B2983FC}"/>
                </a:ext>
              </a:extLst>
            </p:cNvPr>
            <p:cNvSpPr>
              <a:spLocks/>
            </p:cNvSpPr>
            <p:nvPr/>
          </p:nvSpPr>
          <p:spPr bwMode="auto">
            <a:xfrm>
              <a:off x="4390" y="1724"/>
              <a:ext cx="8" cy="8"/>
            </a:xfrm>
            <a:custGeom>
              <a:avLst/>
              <a:gdLst>
                <a:gd name="T0" fmla="*/ 16 w 4"/>
                <a:gd name="T1" fmla="*/ 0 h 4"/>
                <a:gd name="T2" fmla="*/ 0 w 4"/>
                <a:gd name="T3" fmla="*/ 8 h 4"/>
                <a:gd name="T4" fmla="*/ 32 w 4"/>
                <a:gd name="T5" fmla="*/ 0 h 4"/>
                <a:gd name="T6" fmla="*/ 0 60000 65536"/>
                <a:gd name="T7" fmla="*/ 0 60000 65536"/>
                <a:gd name="T8" fmla="*/ 0 60000 65536"/>
              </a:gdLst>
              <a:ahLst/>
              <a:cxnLst>
                <a:cxn ang="T6">
                  <a:pos x="T0" y="T1"/>
                </a:cxn>
                <a:cxn ang="T7">
                  <a:pos x="T2" y="T3"/>
                </a:cxn>
                <a:cxn ang="T8">
                  <a:pos x="T4" y="T5"/>
                </a:cxn>
              </a:cxnLst>
              <a:rect l="0" t="0" r="r" b="b"/>
              <a:pathLst>
                <a:path w="4" h="4">
                  <a:moveTo>
                    <a:pt x="2" y="0"/>
                  </a:moveTo>
                  <a:cubicBezTo>
                    <a:pt x="1" y="0"/>
                    <a:pt x="1" y="1"/>
                    <a:pt x="0" y="1"/>
                  </a:cubicBezTo>
                  <a:cubicBezTo>
                    <a:pt x="2" y="4"/>
                    <a:pt x="4" y="2"/>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8" name="Freeform 3168">
              <a:extLst>
                <a:ext uri="{FF2B5EF4-FFF2-40B4-BE49-F238E27FC236}">
                  <a16:creationId xmlns:a16="http://schemas.microsoft.com/office/drawing/2014/main" id="{91970BF5-8359-952B-C973-15781F0CF4D2}"/>
                </a:ext>
              </a:extLst>
            </p:cNvPr>
            <p:cNvSpPr>
              <a:spLocks/>
            </p:cNvSpPr>
            <p:nvPr/>
          </p:nvSpPr>
          <p:spPr bwMode="auto">
            <a:xfrm>
              <a:off x="4373" y="1693"/>
              <a:ext cx="5" cy="7"/>
            </a:xfrm>
            <a:custGeom>
              <a:avLst/>
              <a:gdLst>
                <a:gd name="T0" fmla="*/ 0 w 2"/>
                <a:gd name="T1" fmla="*/ 12 h 3"/>
                <a:gd name="T2" fmla="*/ 20 w 2"/>
                <a:gd name="T3" fmla="*/ 37 h 3"/>
                <a:gd name="T4" fmla="*/ 0 w 2"/>
                <a:gd name="T5" fmla="*/ 0 h 3"/>
                <a:gd name="T6" fmla="*/ 0 60000 65536"/>
                <a:gd name="T7" fmla="*/ 0 60000 65536"/>
                <a:gd name="T8" fmla="*/ 0 60000 65536"/>
              </a:gdLst>
              <a:ahLst/>
              <a:cxnLst>
                <a:cxn ang="T6">
                  <a:pos x="T0" y="T1"/>
                </a:cxn>
                <a:cxn ang="T7">
                  <a:pos x="T2" y="T3"/>
                </a:cxn>
                <a:cxn ang="T8">
                  <a:pos x="T4" y="T5"/>
                </a:cxn>
              </a:cxnLst>
              <a:rect l="0" t="0" r="r" b="b"/>
              <a:pathLst>
                <a:path w="2" h="3">
                  <a:moveTo>
                    <a:pt x="0" y="1"/>
                  </a:moveTo>
                  <a:cubicBezTo>
                    <a:pt x="0" y="2"/>
                    <a:pt x="0" y="3"/>
                    <a:pt x="1" y="3"/>
                  </a:cubicBezTo>
                  <a:cubicBezTo>
                    <a:pt x="2" y="1"/>
                    <a:pt x="2" y="0"/>
                    <a:pt x="0"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79" name="Freeform 3169">
              <a:extLst>
                <a:ext uri="{FF2B5EF4-FFF2-40B4-BE49-F238E27FC236}">
                  <a16:creationId xmlns:a16="http://schemas.microsoft.com/office/drawing/2014/main" id="{20D95DAE-CF2A-A599-39D7-3B31F63F8EA3}"/>
                </a:ext>
              </a:extLst>
            </p:cNvPr>
            <p:cNvSpPr>
              <a:spLocks/>
            </p:cNvSpPr>
            <p:nvPr/>
          </p:nvSpPr>
          <p:spPr bwMode="auto">
            <a:xfrm>
              <a:off x="4339" y="1658"/>
              <a:ext cx="10" cy="11"/>
            </a:xfrm>
            <a:custGeom>
              <a:avLst/>
              <a:gdLst>
                <a:gd name="T0" fmla="*/ 24 w 5"/>
                <a:gd name="T1" fmla="*/ 0 h 5"/>
                <a:gd name="T2" fmla="*/ 40 w 5"/>
                <a:gd name="T3" fmla="*/ 20 h 5"/>
                <a:gd name="T4" fmla="*/ 0 60000 65536"/>
                <a:gd name="T5" fmla="*/ 0 60000 65536"/>
              </a:gdLst>
              <a:ahLst/>
              <a:cxnLst>
                <a:cxn ang="T4">
                  <a:pos x="T0" y="T1"/>
                </a:cxn>
                <a:cxn ang="T5">
                  <a:pos x="T2" y="T3"/>
                </a:cxn>
              </a:cxnLst>
              <a:rect l="0" t="0" r="r" b="b"/>
              <a:pathLst>
                <a:path w="5" h="5">
                  <a:moveTo>
                    <a:pt x="3" y="0"/>
                  </a:moveTo>
                  <a:cubicBezTo>
                    <a:pt x="0" y="4"/>
                    <a:pt x="5" y="5"/>
                    <a:pt x="5"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0" name="Freeform 3170">
              <a:extLst>
                <a:ext uri="{FF2B5EF4-FFF2-40B4-BE49-F238E27FC236}">
                  <a16:creationId xmlns:a16="http://schemas.microsoft.com/office/drawing/2014/main" id="{A7B78850-0483-03BD-1A58-6C1FCBD44D76}"/>
                </a:ext>
              </a:extLst>
            </p:cNvPr>
            <p:cNvSpPr>
              <a:spLocks/>
            </p:cNvSpPr>
            <p:nvPr/>
          </p:nvSpPr>
          <p:spPr bwMode="auto">
            <a:xfrm>
              <a:off x="4445" y="1756"/>
              <a:ext cx="17" cy="16"/>
            </a:xfrm>
            <a:custGeom>
              <a:avLst/>
              <a:gdLst>
                <a:gd name="T0" fmla="*/ 40 w 8"/>
                <a:gd name="T1" fmla="*/ 25 h 7"/>
                <a:gd name="T2" fmla="*/ 40 w 8"/>
                <a:gd name="T3" fmla="*/ 0 h 7"/>
                <a:gd name="T4" fmla="*/ 28 w 8"/>
                <a:gd name="T5" fmla="*/ 57 h 7"/>
                <a:gd name="T6" fmla="*/ 60 w 8"/>
                <a:gd name="T7" fmla="*/ 11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 h="7">
                  <a:moveTo>
                    <a:pt x="4" y="2"/>
                  </a:moveTo>
                  <a:cubicBezTo>
                    <a:pt x="5" y="1"/>
                    <a:pt x="5" y="1"/>
                    <a:pt x="4" y="0"/>
                  </a:cubicBezTo>
                  <a:cubicBezTo>
                    <a:pt x="2" y="1"/>
                    <a:pt x="0" y="4"/>
                    <a:pt x="3" y="5"/>
                  </a:cubicBezTo>
                  <a:cubicBezTo>
                    <a:pt x="6" y="7"/>
                    <a:pt x="8" y="3"/>
                    <a:pt x="6"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1" name="Freeform 3171">
              <a:extLst>
                <a:ext uri="{FF2B5EF4-FFF2-40B4-BE49-F238E27FC236}">
                  <a16:creationId xmlns:a16="http://schemas.microsoft.com/office/drawing/2014/main" id="{72B21A7F-D122-4985-601A-178A3DE12515}"/>
                </a:ext>
              </a:extLst>
            </p:cNvPr>
            <p:cNvSpPr>
              <a:spLocks/>
            </p:cNvSpPr>
            <p:nvPr/>
          </p:nvSpPr>
          <p:spPr bwMode="auto">
            <a:xfrm>
              <a:off x="4472" y="1748"/>
              <a:ext cx="4" cy="4"/>
            </a:xfrm>
            <a:custGeom>
              <a:avLst/>
              <a:gdLst>
                <a:gd name="T0" fmla="*/ 8 w 2"/>
                <a:gd name="T1" fmla="*/ 0 h 2"/>
                <a:gd name="T2" fmla="*/ 0 w 2"/>
                <a:gd name="T3" fmla="*/ 16 h 2"/>
                <a:gd name="T4" fmla="*/ 16 w 2"/>
                <a:gd name="T5" fmla="*/ 0 h 2"/>
                <a:gd name="T6" fmla="*/ 0 60000 65536"/>
                <a:gd name="T7" fmla="*/ 0 60000 65536"/>
                <a:gd name="T8" fmla="*/ 0 60000 65536"/>
              </a:gdLst>
              <a:ahLst/>
              <a:cxnLst>
                <a:cxn ang="T6">
                  <a:pos x="T0" y="T1"/>
                </a:cxn>
                <a:cxn ang="T7">
                  <a:pos x="T2" y="T3"/>
                </a:cxn>
                <a:cxn ang="T8">
                  <a:pos x="T4" y="T5"/>
                </a:cxn>
              </a:cxnLst>
              <a:rect l="0" t="0" r="r" b="b"/>
              <a:pathLst>
                <a:path w="2" h="2">
                  <a:moveTo>
                    <a:pt x="1" y="0"/>
                  </a:moveTo>
                  <a:cubicBezTo>
                    <a:pt x="0" y="1"/>
                    <a:pt x="0" y="1"/>
                    <a:pt x="0" y="2"/>
                  </a:cubicBezTo>
                  <a:cubicBezTo>
                    <a:pt x="2" y="2"/>
                    <a:pt x="2"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2" name="Freeform 3172">
              <a:extLst>
                <a:ext uri="{FF2B5EF4-FFF2-40B4-BE49-F238E27FC236}">
                  <a16:creationId xmlns:a16="http://schemas.microsoft.com/office/drawing/2014/main" id="{7F7C987A-0578-36B6-0E57-B959D328F2A6}"/>
                </a:ext>
              </a:extLst>
            </p:cNvPr>
            <p:cNvSpPr>
              <a:spLocks/>
            </p:cNvSpPr>
            <p:nvPr/>
          </p:nvSpPr>
          <p:spPr bwMode="auto">
            <a:xfrm>
              <a:off x="4488" y="1798"/>
              <a:ext cx="17" cy="11"/>
            </a:xfrm>
            <a:custGeom>
              <a:avLst/>
              <a:gdLst>
                <a:gd name="T0" fmla="*/ 19 w 8"/>
                <a:gd name="T1" fmla="*/ 0 h 5"/>
                <a:gd name="T2" fmla="*/ 28 w 8"/>
                <a:gd name="T3" fmla="*/ 9 h 5"/>
                <a:gd name="T4" fmla="*/ 0 60000 65536"/>
                <a:gd name="T5" fmla="*/ 0 60000 65536"/>
              </a:gdLst>
              <a:ahLst/>
              <a:cxnLst>
                <a:cxn ang="T4">
                  <a:pos x="T0" y="T1"/>
                </a:cxn>
                <a:cxn ang="T5">
                  <a:pos x="T2" y="T3"/>
                </a:cxn>
              </a:cxnLst>
              <a:rect l="0" t="0" r="r" b="b"/>
              <a:pathLst>
                <a:path w="8" h="5">
                  <a:moveTo>
                    <a:pt x="2" y="0"/>
                  </a:moveTo>
                  <a:cubicBezTo>
                    <a:pt x="0" y="5"/>
                    <a:pt x="8" y="3"/>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3" name="Freeform 3173">
              <a:extLst>
                <a:ext uri="{FF2B5EF4-FFF2-40B4-BE49-F238E27FC236}">
                  <a16:creationId xmlns:a16="http://schemas.microsoft.com/office/drawing/2014/main" id="{7A83A07A-03C2-911F-A429-CF88A306FA9E}"/>
                </a:ext>
              </a:extLst>
            </p:cNvPr>
            <p:cNvSpPr>
              <a:spLocks/>
            </p:cNvSpPr>
            <p:nvPr/>
          </p:nvSpPr>
          <p:spPr bwMode="auto">
            <a:xfrm>
              <a:off x="4476" y="1822"/>
              <a:ext cx="10" cy="11"/>
            </a:xfrm>
            <a:custGeom>
              <a:avLst/>
              <a:gdLst>
                <a:gd name="T0" fmla="*/ 8 w 5"/>
                <a:gd name="T1" fmla="*/ 0 h 5"/>
                <a:gd name="T2" fmla="*/ 16 w 5"/>
                <a:gd name="T3" fmla="*/ 0 h 5"/>
                <a:gd name="T4" fmla="*/ 0 60000 65536"/>
                <a:gd name="T5" fmla="*/ 0 60000 65536"/>
              </a:gdLst>
              <a:ahLst/>
              <a:cxnLst>
                <a:cxn ang="T4">
                  <a:pos x="T0" y="T1"/>
                </a:cxn>
                <a:cxn ang="T5">
                  <a:pos x="T2" y="T3"/>
                </a:cxn>
              </a:cxnLst>
              <a:rect l="0" t="0" r="r" b="b"/>
              <a:pathLst>
                <a:path w="5" h="5">
                  <a:moveTo>
                    <a:pt x="1" y="0"/>
                  </a:moveTo>
                  <a:cubicBezTo>
                    <a:pt x="0" y="5"/>
                    <a:pt x="5" y="2"/>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4" name="Freeform 3174">
              <a:extLst>
                <a:ext uri="{FF2B5EF4-FFF2-40B4-BE49-F238E27FC236}">
                  <a16:creationId xmlns:a16="http://schemas.microsoft.com/office/drawing/2014/main" id="{8BA0F64C-EBA0-2413-6D19-AFF88517FA44}"/>
                </a:ext>
              </a:extLst>
            </p:cNvPr>
            <p:cNvSpPr>
              <a:spLocks/>
            </p:cNvSpPr>
            <p:nvPr/>
          </p:nvSpPr>
          <p:spPr bwMode="auto">
            <a:xfrm>
              <a:off x="4480" y="1857"/>
              <a:ext cx="16" cy="13"/>
            </a:xfrm>
            <a:custGeom>
              <a:avLst/>
              <a:gdLst>
                <a:gd name="T0" fmla="*/ 16 w 8"/>
                <a:gd name="T1" fmla="*/ 9 h 6"/>
                <a:gd name="T2" fmla="*/ 8 w 8"/>
                <a:gd name="T3" fmla="*/ 20 h 6"/>
                <a:gd name="T4" fmla="*/ 32 w 8"/>
                <a:gd name="T5" fmla="*/ 0 h 6"/>
                <a:gd name="T6" fmla="*/ 0 60000 65536"/>
                <a:gd name="T7" fmla="*/ 0 60000 65536"/>
                <a:gd name="T8" fmla="*/ 0 60000 65536"/>
              </a:gdLst>
              <a:ahLst/>
              <a:cxnLst>
                <a:cxn ang="T6">
                  <a:pos x="T0" y="T1"/>
                </a:cxn>
                <a:cxn ang="T7">
                  <a:pos x="T2" y="T3"/>
                </a:cxn>
                <a:cxn ang="T8">
                  <a:pos x="T4" y="T5"/>
                </a:cxn>
              </a:cxnLst>
              <a:rect l="0" t="0" r="r" b="b"/>
              <a:pathLst>
                <a:path w="8" h="6">
                  <a:moveTo>
                    <a:pt x="2" y="1"/>
                  </a:moveTo>
                  <a:cubicBezTo>
                    <a:pt x="2" y="1"/>
                    <a:pt x="1" y="1"/>
                    <a:pt x="1" y="2"/>
                  </a:cubicBezTo>
                  <a:cubicBezTo>
                    <a:pt x="0" y="6"/>
                    <a:pt x="8" y="4"/>
                    <a:pt x="4"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5" name="Freeform 3175">
              <a:extLst>
                <a:ext uri="{FF2B5EF4-FFF2-40B4-BE49-F238E27FC236}">
                  <a16:creationId xmlns:a16="http://schemas.microsoft.com/office/drawing/2014/main" id="{A3E93301-DACF-DFB1-391D-B7A9D4A6DB16}"/>
                </a:ext>
              </a:extLst>
            </p:cNvPr>
            <p:cNvSpPr>
              <a:spLocks/>
            </p:cNvSpPr>
            <p:nvPr/>
          </p:nvSpPr>
          <p:spPr bwMode="auto">
            <a:xfrm>
              <a:off x="4501" y="1837"/>
              <a:ext cx="6" cy="7"/>
            </a:xfrm>
            <a:custGeom>
              <a:avLst/>
              <a:gdLst>
                <a:gd name="T0" fmla="*/ 24 w 3"/>
                <a:gd name="T1" fmla="*/ 0 h 3"/>
                <a:gd name="T2" fmla="*/ 0 w 3"/>
                <a:gd name="T3" fmla="*/ 37 h 3"/>
                <a:gd name="T4" fmla="*/ 24 w 3"/>
                <a:gd name="T5" fmla="*/ 28 h 3"/>
                <a:gd name="T6" fmla="*/ 16 w 3"/>
                <a:gd name="T7" fmla="*/ 1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3" y="0"/>
                  </a:moveTo>
                  <a:cubicBezTo>
                    <a:pt x="1" y="0"/>
                    <a:pt x="0" y="1"/>
                    <a:pt x="0" y="3"/>
                  </a:cubicBezTo>
                  <a:cubicBezTo>
                    <a:pt x="2" y="3"/>
                    <a:pt x="2" y="3"/>
                    <a:pt x="3" y="2"/>
                  </a:cubicBezTo>
                  <a:cubicBezTo>
                    <a:pt x="3" y="1"/>
                    <a:pt x="3" y="2"/>
                    <a:pt x="2"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6" name="Freeform 3176">
              <a:extLst>
                <a:ext uri="{FF2B5EF4-FFF2-40B4-BE49-F238E27FC236}">
                  <a16:creationId xmlns:a16="http://schemas.microsoft.com/office/drawing/2014/main" id="{72703FED-A417-8B09-F3ED-6B171AE44104}"/>
                </a:ext>
              </a:extLst>
            </p:cNvPr>
            <p:cNvSpPr>
              <a:spLocks/>
            </p:cNvSpPr>
            <p:nvPr/>
          </p:nvSpPr>
          <p:spPr bwMode="auto">
            <a:xfrm>
              <a:off x="4455" y="1826"/>
              <a:ext cx="7" cy="7"/>
            </a:xfrm>
            <a:custGeom>
              <a:avLst/>
              <a:gdLst>
                <a:gd name="T0" fmla="*/ 12 w 3"/>
                <a:gd name="T1" fmla="*/ 0 h 3"/>
                <a:gd name="T2" fmla="*/ 12 w 3"/>
                <a:gd name="T3" fmla="*/ 37 h 3"/>
                <a:gd name="T4" fmla="*/ 37 w 3"/>
                <a:gd name="T5" fmla="*/ 0 h 3"/>
                <a:gd name="T6" fmla="*/ 12 w 3"/>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3">
                  <a:moveTo>
                    <a:pt x="1" y="0"/>
                  </a:moveTo>
                  <a:cubicBezTo>
                    <a:pt x="0" y="1"/>
                    <a:pt x="0" y="2"/>
                    <a:pt x="1" y="3"/>
                  </a:cubicBezTo>
                  <a:cubicBezTo>
                    <a:pt x="3" y="3"/>
                    <a:pt x="3" y="2"/>
                    <a:pt x="3" y="0"/>
                  </a:cubicBezTo>
                  <a:cubicBezTo>
                    <a:pt x="2" y="0"/>
                    <a:pt x="2"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7" name="Freeform 3177">
              <a:extLst>
                <a:ext uri="{FF2B5EF4-FFF2-40B4-BE49-F238E27FC236}">
                  <a16:creationId xmlns:a16="http://schemas.microsoft.com/office/drawing/2014/main" id="{D3C9C618-561D-8D32-AA39-F68D5408F292}"/>
                </a:ext>
              </a:extLst>
            </p:cNvPr>
            <p:cNvSpPr>
              <a:spLocks/>
            </p:cNvSpPr>
            <p:nvPr/>
          </p:nvSpPr>
          <p:spPr bwMode="auto">
            <a:xfrm>
              <a:off x="4460" y="1874"/>
              <a:ext cx="10" cy="11"/>
            </a:xfrm>
            <a:custGeom>
              <a:avLst/>
              <a:gdLst>
                <a:gd name="T0" fmla="*/ 16 w 5"/>
                <a:gd name="T1" fmla="*/ 9 h 5"/>
                <a:gd name="T2" fmla="*/ 16 w 5"/>
                <a:gd name="T3" fmla="*/ 0 h 5"/>
                <a:gd name="T4" fmla="*/ 40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1"/>
                  </a:moveTo>
                  <a:cubicBezTo>
                    <a:pt x="3" y="0"/>
                    <a:pt x="2" y="0"/>
                    <a:pt x="2" y="0"/>
                  </a:cubicBezTo>
                  <a:cubicBezTo>
                    <a:pt x="0" y="3"/>
                    <a:pt x="5" y="5"/>
                    <a:pt x="5"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8" name="Freeform 3178">
              <a:extLst>
                <a:ext uri="{FF2B5EF4-FFF2-40B4-BE49-F238E27FC236}">
                  <a16:creationId xmlns:a16="http://schemas.microsoft.com/office/drawing/2014/main" id="{2BA860E9-299E-0AA3-DB01-898951BED35E}"/>
                </a:ext>
              </a:extLst>
            </p:cNvPr>
            <p:cNvSpPr>
              <a:spLocks/>
            </p:cNvSpPr>
            <p:nvPr/>
          </p:nvSpPr>
          <p:spPr bwMode="auto">
            <a:xfrm>
              <a:off x="4470" y="1916"/>
              <a:ext cx="18" cy="20"/>
            </a:xfrm>
            <a:custGeom>
              <a:avLst/>
              <a:gdLst>
                <a:gd name="T0" fmla="*/ 56 w 9"/>
                <a:gd name="T1" fmla="*/ 0 h 9"/>
                <a:gd name="T2" fmla="*/ 72 w 9"/>
                <a:gd name="T3" fmla="*/ 36 h 9"/>
                <a:gd name="T4" fmla="*/ 0 60000 65536"/>
                <a:gd name="T5" fmla="*/ 0 60000 65536"/>
              </a:gdLst>
              <a:ahLst/>
              <a:cxnLst>
                <a:cxn ang="T4">
                  <a:pos x="T0" y="T1"/>
                </a:cxn>
                <a:cxn ang="T5">
                  <a:pos x="T2" y="T3"/>
                </a:cxn>
              </a:cxnLst>
              <a:rect l="0" t="0" r="r" b="b"/>
              <a:pathLst>
                <a:path w="9" h="9">
                  <a:moveTo>
                    <a:pt x="7" y="0"/>
                  </a:moveTo>
                  <a:cubicBezTo>
                    <a:pt x="0" y="2"/>
                    <a:pt x="8" y="9"/>
                    <a:pt x="9" y="3"/>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89" name="Freeform 3179">
              <a:extLst>
                <a:ext uri="{FF2B5EF4-FFF2-40B4-BE49-F238E27FC236}">
                  <a16:creationId xmlns:a16="http://schemas.microsoft.com/office/drawing/2014/main" id="{79E6C0C7-5E53-C6BD-E957-A3CEE1A3FBAD}"/>
                </a:ext>
              </a:extLst>
            </p:cNvPr>
            <p:cNvSpPr>
              <a:spLocks/>
            </p:cNvSpPr>
            <p:nvPr/>
          </p:nvSpPr>
          <p:spPr bwMode="auto">
            <a:xfrm>
              <a:off x="4496" y="1892"/>
              <a:ext cx="11" cy="11"/>
            </a:xfrm>
            <a:custGeom>
              <a:avLst/>
              <a:gdLst>
                <a:gd name="T0" fmla="*/ 33 w 5"/>
                <a:gd name="T1" fmla="*/ 0 h 5"/>
                <a:gd name="T2" fmla="*/ 33 w 5"/>
                <a:gd name="T3" fmla="*/ 53 h 5"/>
                <a:gd name="T4" fmla="*/ 44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3" y="0"/>
                  </a:moveTo>
                  <a:cubicBezTo>
                    <a:pt x="1" y="1"/>
                    <a:pt x="0" y="4"/>
                    <a:pt x="3" y="5"/>
                  </a:cubicBezTo>
                  <a:cubicBezTo>
                    <a:pt x="4" y="4"/>
                    <a:pt x="5" y="3"/>
                    <a:pt x="4"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0" name="Freeform 3180">
              <a:extLst>
                <a:ext uri="{FF2B5EF4-FFF2-40B4-BE49-F238E27FC236}">
                  <a16:creationId xmlns:a16="http://schemas.microsoft.com/office/drawing/2014/main" id="{B4953300-08C2-769E-3D52-8EC81481D7E7}"/>
                </a:ext>
              </a:extLst>
            </p:cNvPr>
            <p:cNvSpPr>
              <a:spLocks/>
            </p:cNvSpPr>
            <p:nvPr/>
          </p:nvSpPr>
          <p:spPr bwMode="auto">
            <a:xfrm>
              <a:off x="4517" y="1888"/>
              <a:ext cx="12" cy="13"/>
            </a:xfrm>
            <a:custGeom>
              <a:avLst/>
              <a:gdLst>
                <a:gd name="T0" fmla="*/ 32 w 6"/>
                <a:gd name="T1" fmla="*/ 0 h 6"/>
                <a:gd name="T2" fmla="*/ 48 w 6"/>
                <a:gd name="T3" fmla="*/ 33 h 6"/>
                <a:gd name="T4" fmla="*/ 40 w 6"/>
                <a:gd name="T5" fmla="*/ 9 h 6"/>
                <a:gd name="T6" fmla="*/ 0 60000 65536"/>
                <a:gd name="T7" fmla="*/ 0 60000 65536"/>
                <a:gd name="T8" fmla="*/ 0 60000 65536"/>
              </a:gdLst>
              <a:ahLst/>
              <a:cxnLst>
                <a:cxn ang="T6">
                  <a:pos x="T0" y="T1"/>
                </a:cxn>
                <a:cxn ang="T7">
                  <a:pos x="T2" y="T3"/>
                </a:cxn>
                <a:cxn ang="T8">
                  <a:pos x="T4" y="T5"/>
                </a:cxn>
              </a:cxnLst>
              <a:rect l="0" t="0" r="r" b="b"/>
              <a:pathLst>
                <a:path w="6" h="6">
                  <a:moveTo>
                    <a:pt x="4" y="0"/>
                  </a:moveTo>
                  <a:cubicBezTo>
                    <a:pt x="0" y="3"/>
                    <a:pt x="3" y="6"/>
                    <a:pt x="6" y="3"/>
                  </a:cubicBezTo>
                  <a:cubicBezTo>
                    <a:pt x="6" y="2"/>
                    <a:pt x="6" y="2"/>
                    <a:pt x="5"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1" name="Freeform 3181">
              <a:extLst>
                <a:ext uri="{FF2B5EF4-FFF2-40B4-BE49-F238E27FC236}">
                  <a16:creationId xmlns:a16="http://schemas.microsoft.com/office/drawing/2014/main" id="{F07CA696-10F0-C4D6-A772-661DE26E585D}"/>
                </a:ext>
              </a:extLst>
            </p:cNvPr>
            <p:cNvSpPr>
              <a:spLocks/>
            </p:cNvSpPr>
            <p:nvPr/>
          </p:nvSpPr>
          <p:spPr bwMode="auto">
            <a:xfrm>
              <a:off x="4519" y="1929"/>
              <a:ext cx="16" cy="15"/>
            </a:xfrm>
            <a:custGeom>
              <a:avLst/>
              <a:gdLst>
                <a:gd name="T0" fmla="*/ 48 w 8"/>
                <a:gd name="T1" fmla="*/ 0 h 7"/>
                <a:gd name="T2" fmla="*/ 56 w 8"/>
                <a:gd name="T3" fmla="*/ 19 h 7"/>
                <a:gd name="T4" fmla="*/ 0 60000 65536"/>
                <a:gd name="T5" fmla="*/ 0 60000 65536"/>
              </a:gdLst>
              <a:ahLst/>
              <a:cxnLst>
                <a:cxn ang="T4">
                  <a:pos x="T0" y="T1"/>
                </a:cxn>
                <a:cxn ang="T5">
                  <a:pos x="T2" y="T3"/>
                </a:cxn>
              </a:cxnLst>
              <a:rect l="0" t="0" r="r" b="b"/>
              <a:pathLst>
                <a:path w="8" h="7">
                  <a:moveTo>
                    <a:pt x="6" y="0"/>
                  </a:moveTo>
                  <a:cubicBezTo>
                    <a:pt x="0" y="2"/>
                    <a:pt x="8" y="7"/>
                    <a:pt x="7"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2" name="Freeform 3182">
              <a:extLst>
                <a:ext uri="{FF2B5EF4-FFF2-40B4-BE49-F238E27FC236}">
                  <a16:creationId xmlns:a16="http://schemas.microsoft.com/office/drawing/2014/main" id="{968A0905-DF83-0329-6D4F-7542FDD52359}"/>
                </a:ext>
              </a:extLst>
            </p:cNvPr>
            <p:cNvSpPr>
              <a:spLocks/>
            </p:cNvSpPr>
            <p:nvPr/>
          </p:nvSpPr>
          <p:spPr bwMode="auto">
            <a:xfrm>
              <a:off x="4507" y="1949"/>
              <a:ext cx="6" cy="6"/>
            </a:xfrm>
            <a:custGeom>
              <a:avLst/>
              <a:gdLst>
                <a:gd name="T0" fmla="*/ 8 w 3"/>
                <a:gd name="T1" fmla="*/ 0 h 3"/>
                <a:gd name="T2" fmla="*/ 0 w 3"/>
                <a:gd name="T3" fmla="*/ 24 h 3"/>
                <a:gd name="T4" fmla="*/ 24 w 3"/>
                <a:gd name="T5" fmla="*/ 0 h 3"/>
                <a:gd name="T6" fmla="*/ 0 60000 65536"/>
                <a:gd name="T7" fmla="*/ 0 60000 65536"/>
                <a:gd name="T8" fmla="*/ 0 60000 65536"/>
              </a:gdLst>
              <a:ahLst/>
              <a:cxnLst>
                <a:cxn ang="T6">
                  <a:pos x="T0" y="T1"/>
                </a:cxn>
                <a:cxn ang="T7">
                  <a:pos x="T2" y="T3"/>
                </a:cxn>
                <a:cxn ang="T8">
                  <a:pos x="T4" y="T5"/>
                </a:cxn>
              </a:cxnLst>
              <a:rect l="0" t="0" r="r" b="b"/>
              <a:pathLst>
                <a:path w="3" h="3">
                  <a:moveTo>
                    <a:pt x="1" y="0"/>
                  </a:moveTo>
                  <a:cubicBezTo>
                    <a:pt x="0" y="1"/>
                    <a:pt x="0" y="2"/>
                    <a:pt x="0" y="3"/>
                  </a:cubicBezTo>
                  <a:cubicBezTo>
                    <a:pt x="2" y="3"/>
                    <a:pt x="3"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3" name="Freeform 3183">
              <a:extLst>
                <a:ext uri="{FF2B5EF4-FFF2-40B4-BE49-F238E27FC236}">
                  <a16:creationId xmlns:a16="http://schemas.microsoft.com/office/drawing/2014/main" id="{376DB302-6622-204A-B7B7-5D06E6F88826}"/>
                </a:ext>
              </a:extLst>
            </p:cNvPr>
            <p:cNvSpPr>
              <a:spLocks/>
            </p:cNvSpPr>
            <p:nvPr/>
          </p:nvSpPr>
          <p:spPr bwMode="auto">
            <a:xfrm>
              <a:off x="4519" y="1982"/>
              <a:ext cx="8" cy="6"/>
            </a:xfrm>
            <a:custGeom>
              <a:avLst/>
              <a:gdLst>
                <a:gd name="T0" fmla="*/ 24 w 4"/>
                <a:gd name="T1" fmla="*/ 0 h 3"/>
                <a:gd name="T2" fmla="*/ 0 w 4"/>
                <a:gd name="T3" fmla="*/ 16 h 3"/>
                <a:gd name="T4" fmla="*/ 24 w 4"/>
                <a:gd name="T5" fmla="*/ 0 h 3"/>
                <a:gd name="T6" fmla="*/ 0 60000 65536"/>
                <a:gd name="T7" fmla="*/ 0 60000 65536"/>
                <a:gd name="T8" fmla="*/ 0 60000 65536"/>
              </a:gdLst>
              <a:ahLst/>
              <a:cxnLst>
                <a:cxn ang="T6">
                  <a:pos x="T0" y="T1"/>
                </a:cxn>
                <a:cxn ang="T7">
                  <a:pos x="T2" y="T3"/>
                </a:cxn>
                <a:cxn ang="T8">
                  <a:pos x="T4" y="T5"/>
                </a:cxn>
              </a:cxnLst>
              <a:rect l="0" t="0" r="r" b="b"/>
              <a:pathLst>
                <a:path w="4" h="3">
                  <a:moveTo>
                    <a:pt x="3" y="0"/>
                  </a:moveTo>
                  <a:cubicBezTo>
                    <a:pt x="1" y="0"/>
                    <a:pt x="0" y="0"/>
                    <a:pt x="0" y="2"/>
                  </a:cubicBezTo>
                  <a:cubicBezTo>
                    <a:pt x="2" y="3"/>
                    <a:pt x="4" y="2"/>
                    <a:pt x="3"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4" name="Freeform 3184">
              <a:extLst>
                <a:ext uri="{FF2B5EF4-FFF2-40B4-BE49-F238E27FC236}">
                  <a16:creationId xmlns:a16="http://schemas.microsoft.com/office/drawing/2014/main" id="{064480F6-A034-036F-F0B1-D8AE4057B3B4}"/>
                </a:ext>
              </a:extLst>
            </p:cNvPr>
            <p:cNvSpPr>
              <a:spLocks/>
            </p:cNvSpPr>
            <p:nvPr/>
          </p:nvSpPr>
          <p:spPr bwMode="auto">
            <a:xfrm>
              <a:off x="4535" y="1975"/>
              <a:ext cx="9" cy="11"/>
            </a:xfrm>
            <a:custGeom>
              <a:avLst/>
              <a:gdLst>
                <a:gd name="T0" fmla="*/ 45 w 4"/>
                <a:gd name="T1" fmla="*/ 0 h 5"/>
                <a:gd name="T2" fmla="*/ 45 w 4"/>
                <a:gd name="T3" fmla="*/ 44 h 5"/>
                <a:gd name="T4" fmla="*/ 36 w 4"/>
                <a:gd name="T5" fmla="*/ 20 h 5"/>
                <a:gd name="T6" fmla="*/ 0 60000 65536"/>
                <a:gd name="T7" fmla="*/ 0 60000 65536"/>
                <a:gd name="T8" fmla="*/ 0 60000 65536"/>
              </a:gdLst>
              <a:ahLst/>
              <a:cxnLst>
                <a:cxn ang="T6">
                  <a:pos x="T0" y="T1"/>
                </a:cxn>
                <a:cxn ang="T7">
                  <a:pos x="T2" y="T3"/>
                </a:cxn>
                <a:cxn ang="T8">
                  <a:pos x="T4" y="T5"/>
                </a:cxn>
              </a:cxnLst>
              <a:rect l="0" t="0" r="r" b="b"/>
              <a:pathLst>
                <a:path w="4" h="5">
                  <a:moveTo>
                    <a:pt x="4" y="0"/>
                  </a:moveTo>
                  <a:cubicBezTo>
                    <a:pt x="0" y="1"/>
                    <a:pt x="1" y="5"/>
                    <a:pt x="4" y="4"/>
                  </a:cubicBezTo>
                  <a:cubicBezTo>
                    <a:pt x="4" y="3"/>
                    <a:pt x="4" y="3"/>
                    <a:pt x="3" y="2"/>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5" name="Freeform 3185">
              <a:extLst>
                <a:ext uri="{FF2B5EF4-FFF2-40B4-BE49-F238E27FC236}">
                  <a16:creationId xmlns:a16="http://schemas.microsoft.com/office/drawing/2014/main" id="{61B3967A-17D3-F487-7F75-BF6A27EE835B}"/>
                </a:ext>
              </a:extLst>
            </p:cNvPr>
            <p:cNvSpPr>
              <a:spLocks/>
            </p:cNvSpPr>
            <p:nvPr/>
          </p:nvSpPr>
          <p:spPr bwMode="auto">
            <a:xfrm>
              <a:off x="4496" y="1975"/>
              <a:ext cx="11" cy="11"/>
            </a:xfrm>
            <a:custGeom>
              <a:avLst/>
              <a:gdLst>
                <a:gd name="T0" fmla="*/ 20 w 5"/>
                <a:gd name="T1" fmla="*/ 0 h 5"/>
                <a:gd name="T2" fmla="*/ 9 w 5"/>
                <a:gd name="T3" fmla="*/ 53 h 5"/>
                <a:gd name="T4" fmla="*/ 33 w 5"/>
                <a:gd name="T5" fmla="*/ 9 h 5"/>
                <a:gd name="T6" fmla="*/ 0 60000 65536"/>
                <a:gd name="T7" fmla="*/ 0 60000 65536"/>
                <a:gd name="T8" fmla="*/ 0 60000 65536"/>
              </a:gdLst>
              <a:ahLst/>
              <a:cxnLst>
                <a:cxn ang="T6">
                  <a:pos x="T0" y="T1"/>
                </a:cxn>
                <a:cxn ang="T7">
                  <a:pos x="T2" y="T3"/>
                </a:cxn>
                <a:cxn ang="T8">
                  <a:pos x="T4" y="T5"/>
                </a:cxn>
              </a:cxnLst>
              <a:rect l="0" t="0" r="r" b="b"/>
              <a:pathLst>
                <a:path w="5" h="5">
                  <a:moveTo>
                    <a:pt x="2" y="0"/>
                  </a:moveTo>
                  <a:cubicBezTo>
                    <a:pt x="1" y="1"/>
                    <a:pt x="0" y="3"/>
                    <a:pt x="1" y="5"/>
                  </a:cubicBezTo>
                  <a:cubicBezTo>
                    <a:pt x="4" y="5"/>
                    <a:pt x="5" y="3"/>
                    <a:pt x="3" y="1"/>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6" name="Freeform 3186">
              <a:extLst>
                <a:ext uri="{FF2B5EF4-FFF2-40B4-BE49-F238E27FC236}">
                  <a16:creationId xmlns:a16="http://schemas.microsoft.com/office/drawing/2014/main" id="{954180BC-077E-4A76-06B4-2559B9BEA9B1}"/>
                </a:ext>
              </a:extLst>
            </p:cNvPr>
            <p:cNvSpPr>
              <a:spLocks/>
            </p:cNvSpPr>
            <p:nvPr/>
          </p:nvSpPr>
          <p:spPr bwMode="auto">
            <a:xfrm>
              <a:off x="4517" y="2017"/>
              <a:ext cx="10" cy="13"/>
            </a:xfrm>
            <a:custGeom>
              <a:avLst/>
              <a:gdLst>
                <a:gd name="T0" fmla="*/ 40 w 5"/>
                <a:gd name="T1" fmla="*/ 20 h 6"/>
                <a:gd name="T2" fmla="*/ 32 w 5"/>
                <a:gd name="T3" fmla="*/ 0 h 6"/>
                <a:gd name="T4" fmla="*/ 40 w 5"/>
                <a:gd name="T5" fmla="*/ 43 h 6"/>
                <a:gd name="T6" fmla="*/ 0 60000 65536"/>
                <a:gd name="T7" fmla="*/ 0 60000 65536"/>
                <a:gd name="T8" fmla="*/ 0 60000 65536"/>
              </a:gdLst>
              <a:ahLst/>
              <a:cxnLst>
                <a:cxn ang="T6">
                  <a:pos x="T0" y="T1"/>
                </a:cxn>
                <a:cxn ang="T7">
                  <a:pos x="T2" y="T3"/>
                </a:cxn>
                <a:cxn ang="T8">
                  <a:pos x="T4" y="T5"/>
                </a:cxn>
              </a:cxnLst>
              <a:rect l="0" t="0" r="r" b="b"/>
              <a:pathLst>
                <a:path w="5" h="6">
                  <a:moveTo>
                    <a:pt x="5" y="2"/>
                  </a:moveTo>
                  <a:cubicBezTo>
                    <a:pt x="5" y="1"/>
                    <a:pt x="5" y="1"/>
                    <a:pt x="4" y="0"/>
                  </a:cubicBezTo>
                  <a:cubicBezTo>
                    <a:pt x="0" y="2"/>
                    <a:pt x="2" y="6"/>
                    <a:pt x="5" y="4"/>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7" name="Freeform 3187">
              <a:extLst>
                <a:ext uri="{FF2B5EF4-FFF2-40B4-BE49-F238E27FC236}">
                  <a16:creationId xmlns:a16="http://schemas.microsoft.com/office/drawing/2014/main" id="{D2C5A598-E307-51CE-3A47-39A97843E6BC}"/>
                </a:ext>
              </a:extLst>
            </p:cNvPr>
            <p:cNvSpPr>
              <a:spLocks/>
            </p:cNvSpPr>
            <p:nvPr/>
          </p:nvSpPr>
          <p:spPr bwMode="auto">
            <a:xfrm>
              <a:off x="4496" y="2036"/>
              <a:ext cx="13" cy="11"/>
            </a:xfrm>
            <a:custGeom>
              <a:avLst/>
              <a:gdLst>
                <a:gd name="T0" fmla="*/ 20 w 6"/>
                <a:gd name="T1" fmla="*/ 9 h 5"/>
                <a:gd name="T2" fmla="*/ 9 w 6"/>
                <a:gd name="T3" fmla="*/ 44 h 5"/>
                <a:gd name="T4" fmla="*/ 20 w 6"/>
                <a:gd name="T5" fmla="*/ 0 h 5"/>
                <a:gd name="T6" fmla="*/ 0 60000 65536"/>
                <a:gd name="T7" fmla="*/ 0 60000 65536"/>
                <a:gd name="T8" fmla="*/ 0 60000 65536"/>
              </a:gdLst>
              <a:ahLst/>
              <a:cxnLst>
                <a:cxn ang="T6">
                  <a:pos x="T0" y="T1"/>
                </a:cxn>
                <a:cxn ang="T7">
                  <a:pos x="T2" y="T3"/>
                </a:cxn>
                <a:cxn ang="T8">
                  <a:pos x="T4" y="T5"/>
                </a:cxn>
              </a:cxnLst>
              <a:rect l="0" t="0" r="r" b="b"/>
              <a:pathLst>
                <a:path w="6" h="5">
                  <a:moveTo>
                    <a:pt x="2" y="1"/>
                  </a:moveTo>
                  <a:cubicBezTo>
                    <a:pt x="1" y="2"/>
                    <a:pt x="0" y="3"/>
                    <a:pt x="1" y="4"/>
                  </a:cubicBezTo>
                  <a:cubicBezTo>
                    <a:pt x="4" y="5"/>
                    <a:pt x="6" y="1"/>
                    <a:pt x="2"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8" name="Freeform 3188">
              <a:extLst>
                <a:ext uri="{FF2B5EF4-FFF2-40B4-BE49-F238E27FC236}">
                  <a16:creationId xmlns:a16="http://schemas.microsoft.com/office/drawing/2014/main" id="{78BC0837-89BD-8612-404D-E7BFBB7C119D}"/>
                </a:ext>
              </a:extLst>
            </p:cNvPr>
            <p:cNvSpPr>
              <a:spLocks/>
            </p:cNvSpPr>
            <p:nvPr/>
          </p:nvSpPr>
          <p:spPr bwMode="auto">
            <a:xfrm>
              <a:off x="4523" y="2056"/>
              <a:ext cx="6" cy="4"/>
            </a:xfrm>
            <a:custGeom>
              <a:avLst/>
              <a:gdLst>
                <a:gd name="T0" fmla="*/ 8 w 3"/>
                <a:gd name="T1" fmla="*/ 0 h 2"/>
                <a:gd name="T2" fmla="*/ 0 w 3"/>
                <a:gd name="T3" fmla="*/ 16 h 2"/>
                <a:gd name="T4" fmla="*/ 24 w 3"/>
                <a:gd name="T5" fmla="*/ 0 h 2"/>
                <a:gd name="T6" fmla="*/ 8 w 3"/>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
                  <a:moveTo>
                    <a:pt x="1" y="0"/>
                  </a:moveTo>
                  <a:cubicBezTo>
                    <a:pt x="0" y="1"/>
                    <a:pt x="0" y="1"/>
                    <a:pt x="0" y="2"/>
                  </a:cubicBezTo>
                  <a:cubicBezTo>
                    <a:pt x="2" y="2"/>
                    <a:pt x="2" y="2"/>
                    <a:pt x="3" y="0"/>
                  </a:cubicBezTo>
                  <a:cubicBezTo>
                    <a:pt x="2" y="0"/>
                    <a:pt x="2" y="0"/>
                    <a:pt x="1" y="0"/>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199" name="Freeform 3189">
              <a:extLst>
                <a:ext uri="{FF2B5EF4-FFF2-40B4-BE49-F238E27FC236}">
                  <a16:creationId xmlns:a16="http://schemas.microsoft.com/office/drawing/2014/main" id="{B9A7FBCE-DD02-044F-FF42-B5F7ACDB3D0F}"/>
                </a:ext>
              </a:extLst>
            </p:cNvPr>
            <p:cNvSpPr>
              <a:spLocks/>
            </p:cNvSpPr>
            <p:nvPr/>
          </p:nvSpPr>
          <p:spPr bwMode="auto">
            <a:xfrm>
              <a:off x="4544" y="2034"/>
              <a:ext cx="6" cy="9"/>
            </a:xfrm>
            <a:custGeom>
              <a:avLst/>
              <a:gdLst>
                <a:gd name="T0" fmla="*/ 16 w 3"/>
                <a:gd name="T1" fmla="*/ 11 h 4"/>
                <a:gd name="T2" fmla="*/ 8 w 3"/>
                <a:gd name="T3" fmla="*/ 0 h 4"/>
                <a:gd name="T4" fmla="*/ 0 w 3"/>
                <a:gd name="T5" fmla="*/ 45 h 4"/>
                <a:gd name="T6" fmla="*/ 24 w 3"/>
                <a:gd name="T7" fmla="*/ 36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4">
                  <a:moveTo>
                    <a:pt x="2" y="1"/>
                  </a:moveTo>
                  <a:cubicBezTo>
                    <a:pt x="2" y="1"/>
                    <a:pt x="1" y="1"/>
                    <a:pt x="1" y="0"/>
                  </a:cubicBezTo>
                  <a:cubicBezTo>
                    <a:pt x="0" y="2"/>
                    <a:pt x="0" y="2"/>
                    <a:pt x="0" y="4"/>
                  </a:cubicBezTo>
                  <a:cubicBezTo>
                    <a:pt x="1" y="4"/>
                    <a:pt x="2" y="4"/>
                    <a:pt x="3" y="3"/>
                  </a:cubicBezTo>
                </a:path>
              </a:pathLst>
            </a:custGeom>
            <a:solidFill>
              <a:srgbClr val="E7466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00" name="Freeform 3190">
              <a:extLst>
                <a:ext uri="{FF2B5EF4-FFF2-40B4-BE49-F238E27FC236}">
                  <a16:creationId xmlns:a16="http://schemas.microsoft.com/office/drawing/2014/main" id="{14633B46-821B-D3F6-B91E-58EF12B82831}"/>
                </a:ext>
              </a:extLst>
            </p:cNvPr>
            <p:cNvSpPr>
              <a:spLocks/>
            </p:cNvSpPr>
            <p:nvPr/>
          </p:nvSpPr>
          <p:spPr bwMode="auto">
            <a:xfrm>
              <a:off x="4138" y="3241"/>
              <a:ext cx="820" cy="527"/>
            </a:xfrm>
            <a:custGeom>
              <a:avLst/>
              <a:gdLst>
                <a:gd name="T0" fmla="*/ 96 w 400"/>
                <a:gd name="T1" fmla="*/ 468 h 241"/>
                <a:gd name="T2" fmla="*/ 180 w 400"/>
                <a:gd name="T3" fmla="*/ 1181 h 241"/>
                <a:gd name="T4" fmla="*/ 428 w 400"/>
                <a:gd name="T5" fmla="*/ 1588 h 241"/>
                <a:gd name="T6" fmla="*/ 621 w 400"/>
                <a:gd name="T7" fmla="*/ 1983 h 241"/>
                <a:gd name="T8" fmla="*/ 732 w 400"/>
                <a:gd name="T9" fmla="*/ 2104 h 241"/>
                <a:gd name="T10" fmla="*/ 920 w 400"/>
                <a:gd name="T11" fmla="*/ 2176 h 241"/>
                <a:gd name="T12" fmla="*/ 1076 w 400"/>
                <a:gd name="T13" fmla="*/ 2289 h 241"/>
                <a:gd name="T14" fmla="*/ 1345 w 400"/>
                <a:gd name="T15" fmla="*/ 2397 h 241"/>
                <a:gd name="T16" fmla="*/ 1706 w 400"/>
                <a:gd name="T17" fmla="*/ 2519 h 241"/>
                <a:gd name="T18" fmla="*/ 2001 w 400"/>
                <a:gd name="T19" fmla="*/ 2478 h 241"/>
                <a:gd name="T20" fmla="*/ 2306 w 400"/>
                <a:gd name="T21" fmla="*/ 2438 h 241"/>
                <a:gd name="T22" fmla="*/ 2593 w 400"/>
                <a:gd name="T23" fmla="*/ 2228 h 241"/>
                <a:gd name="T24" fmla="*/ 2815 w 400"/>
                <a:gd name="T25" fmla="*/ 2071 h 241"/>
                <a:gd name="T26" fmla="*/ 3026 w 400"/>
                <a:gd name="T27" fmla="*/ 1769 h 241"/>
                <a:gd name="T28" fmla="*/ 3231 w 400"/>
                <a:gd name="T29" fmla="*/ 1454 h 241"/>
                <a:gd name="T30" fmla="*/ 3298 w 400"/>
                <a:gd name="T31" fmla="*/ 1277 h 241"/>
                <a:gd name="T32" fmla="*/ 3333 w 400"/>
                <a:gd name="T33" fmla="*/ 1067 h 241"/>
                <a:gd name="T34" fmla="*/ 3413 w 400"/>
                <a:gd name="T35" fmla="*/ 838 h 241"/>
                <a:gd name="T36" fmla="*/ 3403 w 400"/>
                <a:gd name="T37" fmla="*/ 81 h 241"/>
                <a:gd name="T38" fmla="*/ 3403 w 400"/>
                <a:gd name="T39" fmla="*/ 81 h 241"/>
                <a:gd name="T40" fmla="*/ 3005 w 400"/>
                <a:gd name="T41" fmla="*/ 105 h 241"/>
                <a:gd name="T42" fmla="*/ 2290 w 400"/>
                <a:gd name="T43" fmla="*/ 52 h 241"/>
                <a:gd name="T44" fmla="*/ 1121 w 400"/>
                <a:gd name="T45" fmla="*/ 9 h 241"/>
                <a:gd name="T46" fmla="*/ 0 w 400"/>
                <a:gd name="T47" fmla="*/ 81 h 241"/>
                <a:gd name="T48" fmla="*/ 0 w 400"/>
                <a:gd name="T49" fmla="*/ 81 h 241"/>
                <a:gd name="T50" fmla="*/ 96 w 400"/>
                <a:gd name="T51" fmla="*/ 468 h 24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400" h="241">
                  <a:moveTo>
                    <a:pt x="11" y="45"/>
                  </a:moveTo>
                  <a:cubicBezTo>
                    <a:pt x="13" y="62"/>
                    <a:pt x="10" y="89"/>
                    <a:pt x="21" y="113"/>
                  </a:cubicBezTo>
                  <a:cubicBezTo>
                    <a:pt x="27" y="127"/>
                    <a:pt x="40" y="136"/>
                    <a:pt x="50" y="152"/>
                  </a:cubicBezTo>
                  <a:cubicBezTo>
                    <a:pt x="57" y="163"/>
                    <a:pt x="63" y="181"/>
                    <a:pt x="72" y="190"/>
                  </a:cubicBezTo>
                  <a:cubicBezTo>
                    <a:pt x="76" y="194"/>
                    <a:pt x="81" y="197"/>
                    <a:pt x="85" y="201"/>
                  </a:cubicBezTo>
                  <a:cubicBezTo>
                    <a:pt x="92" y="205"/>
                    <a:pt x="100" y="205"/>
                    <a:pt x="107" y="208"/>
                  </a:cubicBezTo>
                  <a:cubicBezTo>
                    <a:pt x="113" y="211"/>
                    <a:pt x="118" y="216"/>
                    <a:pt x="125" y="219"/>
                  </a:cubicBezTo>
                  <a:cubicBezTo>
                    <a:pt x="134" y="223"/>
                    <a:pt x="145" y="225"/>
                    <a:pt x="156" y="229"/>
                  </a:cubicBezTo>
                  <a:cubicBezTo>
                    <a:pt x="170" y="234"/>
                    <a:pt x="184" y="241"/>
                    <a:pt x="198" y="241"/>
                  </a:cubicBezTo>
                  <a:cubicBezTo>
                    <a:pt x="209" y="241"/>
                    <a:pt x="220" y="238"/>
                    <a:pt x="232" y="237"/>
                  </a:cubicBezTo>
                  <a:cubicBezTo>
                    <a:pt x="244" y="236"/>
                    <a:pt x="256" y="237"/>
                    <a:pt x="268" y="233"/>
                  </a:cubicBezTo>
                  <a:cubicBezTo>
                    <a:pt x="280" y="230"/>
                    <a:pt x="289" y="221"/>
                    <a:pt x="301" y="213"/>
                  </a:cubicBezTo>
                  <a:cubicBezTo>
                    <a:pt x="309" y="207"/>
                    <a:pt x="320" y="204"/>
                    <a:pt x="327" y="198"/>
                  </a:cubicBezTo>
                  <a:cubicBezTo>
                    <a:pt x="335" y="191"/>
                    <a:pt x="342" y="180"/>
                    <a:pt x="351" y="169"/>
                  </a:cubicBezTo>
                  <a:cubicBezTo>
                    <a:pt x="359" y="159"/>
                    <a:pt x="369" y="150"/>
                    <a:pt x="375" y="139"/>
                  </a:cubicBezTo>
                  <a:cubicBezTo>
                    <a:pt x="377" y="134"/>
                    <a:pt x="380" y="128"/>
                    <a:pt x="383" y="122"/>
                  </a:cubicBezTo>
                  <a:cubicBezTo>
                    <a:pt x="385" y="116"/>
                    <a:pt x="385" y="109"/>
                    <a:pt x="387" y="102"/>
                  </a:cubicBezTo>
                  <a:cubicBezTo>
                    <a:pt x="389" y="95"/>
                    <a:pt x="394" y="88"/>
                    <a:pt x="396" y="80"/>
                  </a:cubicBezTo>
                  <a:cubicBezTo>
                    <a:pt x="400" y="65"/>
                    <a:pt x="396" y="32"/>
                    <a:pt x="395" y="8"/>
                  </a:cubicBezTo>
                  <a:cubicBezTo>
                    <a:pt x="395" y="8"/>
                    <a:pt x="395" y="8"/>
                    <a:pt x="395" y="8"/>
                  </a:cubicBezTo>
                  <a:cubicBezTo>
                    <a:pt x="384" y="8"/>
                    <a:pt x="364" y="13"/>
                    <a:pt x="349" y="10"/>
                  </a:cubicBezTo>
                  <a:cubicBezTo>
                    <a:pt x="319" y="5"/>
                    <a:pt x="298" y="3"/>
                    <a:pt x="266" y="5"/>
                  </a:cubicBezTo>
                  <a:cubicBezTo>
                    <a:pt x="218" y="9"/>
                    <a:pt x="178" y="0"/>
                    <a:pt x="130" y="1"/>
                  </a:cubicBezTo>
                  <a:cubicBezTo>
                    <a:pt x="93" y="1"/>
                    <a:pt x="38" y="22"/>
                    <a:pt x="0" y="8"/>
                  </a:cubicBezTo>
                  <a:cubicBezTo>
                    <a:pt x="0" y="8"/>
                    <a:pt x="0" y="8"/>
                    <a:pt x="0" y="8"/>
                  </a:cubicBezTo>
                  <a:cubicBezTo>
                    <a:pt x="0" y="9"/>
                    <a:pt x="7" y="22"/>
                    <a:pt x="11" y="45"/>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01" name="Freeform 3191">
              <a:extLst>
                <a:ext uri="{FF2B5EF4-FFF2-40B4-BE49-F238E27FC236}">
                  <a16:creationId xmlns:a16="http://schemas.microsoft.com/office/drawing/2014/main" id="{63AB8007-F025-05B1-633B-6CC1ACAB2350}"/>
                </a:ext>
              </a:extLst>
            </p:cNvPr>
            <p:cNvSpPr>
              <a:spLocks/>
            </p:cNvSpPr>
            <p:nvPr/>
          </p:nvSpPr>
          <p:spPr bwMode="auto">
            <a:xfrm>
              <a:off x="3816" y="1695"/>
              <a:ext cx="1131" cy="1594"/>
            </a:xfrm>
            <a:custGeom>
              <a:avLst/>
              <a:gdLst>
                <a:gd name="T0" fmla="*/ 1352 w 552"/>
                <a:gd name="T1" fmla="*/ 7474 h 729"/>
                <a:gd name="T2" fmla="*/ 1352 w 552"/>
                <a:gd name="T3" fmla="*/ 7474 h 729"/>
                <a:gd name="T4" fmla="*/ 2469 w 552"/>
                <a:gd name="T5" fmla="*/ 7401 h 729"/>
                <a:gd name="T6" fmla="*/ 3639 w 552"/>
                <a:gd name="T7" fmla="*/ 7443 h 729"/>
                <a:gd name="T8" fmla="*/ 4354 w 552"/>
                <a:gd name="T9" fmla="*/ 7498 h 729"/>
                <a:gd name="T10" fmla="*/ 4747 w 552"/>
                <a:gd name="T11" fmla="*/ 7474 h 729"/>
                <a:gd name="T12" fmla="*/ 4747 w 552"/>
                <a:gd name="T13" fmla="*/ 7474 h 729"/>
                <a:gd name="T14" fmla="*/ 4747 w 552"/>
                <a:gd name="T15" fmla="*/ 7526 h 729"/>
                <a:gd name="T16" fmla="*/ 4747 w 552"/>
                <a:gd name="T17" fmla="*/ 7474 h 729"/>
                <a:gd name="T18" fmla="*/ 4747 w 552"/>
                <a:gd name="T19" fmla="*/ 7474 h 729"/>
                <a:gd name="T20" fmla="*/ 4542 w 552"/>
                <a:gd name="T21" fmla="*/ 6857 h 729"/>
                <a:gd name="T22" fmla="*/ 4239 w 552"/>
                <a:gd name="T23" fmla="*/ 6315 h 729"/>
                <a:gd name="T24" fmla="*/ 3959 w 552"/>
                <a:gd name="T25" fmla="*/ 5613 h 729"/>
                <a:gd name="T26" fmla="*/ 3723 w 552"/>
                <a:gd name="T27" fmla="*/ 5162 h 729"/>
                <a:gd name="T28" fmla="*/ 3526 w 552"/>
                <a:gd name="T29" fmla="*/ 4810 h 729"/>
                <a:gd name="T30" fmla="*/ 3370 w 552"/>
                <a:gd name="T31" fmla="*/ 4351 h 729"/>
                <a:gd name="T32" fmla="*/ 3166 w 552"/>
                <a:gd name="T33" fmla="*/ 4001 h 729"/>
                <a:gd name="T34" fmla="*/ 2959 w 552"/>
                <a:gd name="T35" fmla="*/ 3400 h 729"/>
                <a:gd name="T36" fmla="*/ 2682 w 552"/>
                <a:gd name="T37" fmla="*/ 2897 h 729"/>
                <a:gd name="T38" fmla="*/ 2526 w 552"/>
                <a:gd name="T39" fmla="*/ 2318 h 729"/>
                <a:gd name="T40" fmla="*/ 2313 w 552"/>
                <a:gd name="T41" fmla="*/ 1797 h 729"/>
                <a:gd name="T42" fmla="*/ 2297 w 552"/>
                <a:gd name="T43" fmla="*/ 1329 h 729"/>
                <a:gd name="T44" fmla="*/ 2174 w 552"/>
                <a:gd name="T45" fmla="*/ 971 h 729"/>
                <a:gd name="T46" fmla="*/ 2057 w 552"/>
                <a:gd name="T47" fmla="*/ 555 h 729"/>
                <a:gd name="T48" fmla="*/ 1608 w 552"/>
                <a:gd name="T49" fmla="*/ 157 h 729"/>
                <a:gd name="T50" fmla="*/ 1188 w 552"/>
                <a:gd name="T51" fmla="*/ 0 h 729"/>
                <a:gd name="T52" fmla="*/ 928 w 552"/>
                <a:gd name="T53" fmla="*/ 81 h 729"/>
                <a:gd name="T54" fmla="*/ 533 w 552"/>
                <a:gd name="T55" fmla="*/ 273 h 729"/>
                <a:gd name="T56" fmla="*/ 232 w 552"/>
                <a:gd name="T57" fmla="*/ 741 h 729"/>
                <a:gd name="T58" fmla="*/ 51 w 552"/>
                <a:gd name="T59" fmla="*/ 1152 h 729"/>
                <a:gd name="T60" fmla="*/ 0 w 552"/>
                <a:gd name="T61" fmla="*/ 1797 h 729"/>
                <a:gd name="T62" fmla="*/ 76 w 552"/>
                <a:gd name="T63" fmla="*/ 2281 h 729"/>
                <a:gd name="T64" fmla="*/ 240 w 552"/>
                <a:gd name="T65" fmla="*/ 3022 h 729"/>
                <a:gd name="T66" fmla="*/ 361 w 552"/>
                <a:gd name="T67" fmla="*/ 3542 h 729"/>
                <a:gd name="T68" fmla="*/ 475 w 552"/>
                <a:gd name="T69" fmla="*/ 4255 h 729"/>
                <a:gd name="T70" fmla="*/ 609 w 552"/>
                <a:gd name="T71" fmla="*/ 4775 h 729"/>
                <a:gd name="T72" fmla="*/ 764 w 552"/>
                <a:gd name="T73" fmla="*/ 5499 h 729"/>
                <a:gd name="T74" fmla="*/ 992 w 552"/>
                <a:gd name="T75" fmla="*/ 6168 h 729"/>
                <a:gd name="T76" fmla="*/ 1108 w 552"/>
                <a:gd name="T77" fmla="*/ 6741 h 729"/>
                <a:gd name="T78" fmla="*/ 1352 w 552"/>
                <a:gd name="T79" fmla="*/ 7474 h 729"/>
                <a:gd name="T80" fmla="*/ 1352 w 552"/>
                <a:gd name="T81" fmla="*/ 7474 h 729"/>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552" h="729">
                  <a:moveTo>
                    <a:pt x="157" y="715"/>
                  </a:moveTo>
                  <a:cubicBezTo>
                    <a:pt x="157" y="715"/>
                    <a:pt x="157" y="715"/>
                    <a:pt x="157" y="715"/>
                  </a:cubicBezTo>
                  <a:cubicBezTo>
                    <a:pt x="195" y="729"/>
                    <a:pt x="250" y="708"/>
                    <a:pt x="287" y="708"/>
                  </a:cubicBezTo>
                  <a:cubicBezTo>
                    <a:pt x="335" y="707"/>
                    <a:pt x="375" y="716"/>
                    <a:pt x="423" y="712"/>
                  </a:cubicBezTo>
                  <a:cubicBezTo>
                    <a:pt x="455" y="710"/>
                    <a:pt x="476" y="712"/>
                    <a:pt x="506" y="717"/>
                  </a:cubicBezTo>
                  <a:cubicBezTo>
                    <a:pt x="521" y="720"/>
                    <a:pt x="541" y="715"/>
                    <a:pt x="552" y="715"/>
                  </a:cubicBezTo>
                  <a:cubicBezTo>
                    <a:pt x="552" y="715"/>
                    <a:pt x="552" y="715"/>
                    <a:pt x="552" y="715"/>
                  </a:cubicBezTo>
                  <a:cubicBezTo>
                    <a:pt x="552" y="717"/>
                    <a:pt x="552" y="718"/>
                    <a:pt x="552" y="720"/>
                  </a:cubicBezTo>
                  <a:cubicBezTo>
                    <a:pt x="552" y="718"/>
                    <a:pt x="552" y="717"/>
                    <a:pt x="552" y="715"/>
                  </a:cubicBezTo>
                  <a:cubicBezTo>
                    <a:pt x="552" y="715"/>
                    <a:pt x="552" y="715"/>
                    <a:pt x="552" y="715"/>
                  </a:cubicBezTo>
                  <a:cubicBezTo>
                    <a:pt x="543" y="697"/>
                    <a:pt x="539" y="675"/>
                    <a:pt x="528" y="656"/>
                  </a:cubicBezTo>
                  <a:cubicBezTo>
                    <a:pt x="519" y="638"/>
                    <a:pt x="503" y="622"/>
                    <a:pt x="493" y="604"/>
                  </a:cubicBezTo>
                  <a:cubicBezTo>
                    <a:pt x="480" y="581"/>
                    <a:pt x="474" y="562"/>
                    <a:pt x="460" y="537"/>
                  </a:cubicBezTo>
                  <a:cubicBezTo>
                    <a:pt x="454" y="524"/>
                    <a:pt x="440" y="507"/>
                    <a:pt x="433" y="494"/>
                  </a:cubicBezTo>
                  <a:cubicBezTo>
                    <a:pt x="425" y="479"/>
                    <a:pt x="417" y="473"/>
                    <a:pt x="410" y="460"/>
                  </a:cubicBezTo>
                  <a:cubicBezTo>
                    <a:pt x="402" y="446"/>
                    <a:pt x="399" y="430"/>
                    <a:pt x="392" y="416"/>
                  </a:cubicBezTo>
                  <a:cubicBezTo>
                    <a:pt x="385" y="404"/>
                    <a:pt x="374" y="395"/>
                    <a:pt x="368" y="383"/>
                  </a:cubicBezTo>
                  <a:cubicBezTo>
                    <a:pt x="358" y="365"/>
                    <a:pt x="353" y="343"/>
                    <a:pt x="344" y="325"/>
                  </a:cubicBezTo>
                  <a:cubicBezTo>
                    <a:pt x="334" y="305"/>
                    <a:pt x="321" y="295"/>
                    <a:pt x="312" y="277"/>
                  </a:cubicBezTo>
                  <a:cubicBezTo>
                    <a:pt x="304" y="260"/>
                    <a:pt x="301" y="238"/>
                    <a:pt x="294" y="222"/>
                  </a:cubicBezTo>
                  <a:cubicBezTo>
                    <a:pt x="286" y="203"/>
                    <a:pt x="274" y="189"/>
                    <a:pt x="269" y="172"/>
                  </a:cubicBezTo>
                  <a:cubicBezTo>
                    <a:pt x="268" y="161"/>
                    <a:pt x="270" y="142"/>
                    <a:pt x="267" y="127"/>
                  </a:cubicBezTo>
                  <a:cubicBezTo>
                    <a:pt x="264" y="115"/>
                    <a:pt x="257" y="104"/>
                    <a:pt x="253" y="93"/>
                  </a:cubicBezTo>
                  <a:cubicBezTo>
                    <a:pt x="249" y="81"/>
                    <a:pt x="245" y="62"/>
                    <a:pt x="239" y="53"/>
                  </a:cubicBezTo>
                  <a:cubicBezTo>
                    <a:pt x="224" y="31"/>
                    <a:pt x="209" y="24"/>
                    <a:pt x="187" y="15"/>
                  </a:cubicBezTo>
                  <a:cubicBezTo>
                    <a:pt x="174" y="10"/>
                    <a:pt x="153" y="0"/>
                    <a:pt x="138" y="0"/>
                  </a:cubicBezTo>
                  <a:cubicBezTo>
                    <a:pt x="128" y="0"/>
                    <a:pt x="117" y="6"/>
                    <a:pt x="108" y="8"/>
                  </a:cubicBezTo>
                  <a:cubicBezTo>
                    <a:pt x="90" y="11"/>
                    <a:pt x="75" y="15"/>
                    <a:pt x="62" y="26"/>
                  </a:cubicBezTo>
                  <a:cubicBezTo>
                    <a:pt x="49" y="37"/>
                    <a:pt x="37" y="53"/>
                    <a:pt x="27" y="71"/>
                  </a:cubicBezTo>
                  <a:cubicBezTo>
                    <a:pt x="21" y="83"/>
                    <a:pt x="10" y="97"/>
                    <a:pt x="6" y="110"/>
                  </a:cubicBezTo>
                  <a:cubicBezTo>
                    <a:pt x="2" y="125"/>
                    <a:pt x="1" y="153"/>
                    <a:pt x="0" y="172"/>
                  </a:cubicBezTo>
                  <a:cubicBezTo>
                    <a:pt x="2" y="183"/>
                    <a:pt x="4" y="201"/>
                    <a:pt x="9" y="218"/>
                  </a:cubicBezTo>
                  <a:cubicBezTo>
                    <a:pt x="15" y="237"/>
                    <a:pt x="20" y="263"/>
                    <a:pt x="28" y="289"/>
                  </a:cubicBezTo>
                  <a:cubicBezTo>
                    <a:pt x="34" y="307"/>
                    <a:pt x="35" y="319"/>
                    <a:pt x="42" y="339"/>
                  </a:cubicBezTo>
                  <a:cubicBezTo>
                    <a:pt x="48" y="358"/>
                    <a:pt x="49" y="388"/>
                    <a:pt x="55" y="407"/>
                  </a:cubicBezTo>
                  <a:cubicBezTo>
                    <a:pt x="61" y="423"/>
                    <a:pt x="65" y="441"/>
                    <a:pt x="71" y="457"/>
                  </a:cubicBezTo>
                  <a:cubicBezTo>
                    <a:pt x="81" y="485"/>
                    <a:pt x="79" y="497"/>
                    <a:pt x="89" y="526"/>
                  </a:cubicBezTo>
                  <a:cubicBezTo>
                    <a:pt x="97" y="548"/>
                    <a:pt x="108" y="571"/>
                    <a:pt x="115" y="590"/>
                  </a:cubicBezTo>
                  <a:cubicBezTo>
                    <a:pt x="121" y="608"/>
                    <a:pt x="123" y="629"/>
                    <a:pt x="129" y="645"/>
                  </a:cubicBezTo>
                  <a:cubicBezTo>
                    <a:pt x="146" y="692"/>
                    <a:pt x="157" y="715"/>
                    <a:pt x="157" y="715"/>
                  </a:cubicBezTo>
                  <a:cubicBezTo>
                    <a:pt x="157" y="715"/>
                    <a:pt x="157" y="715"/>
                    <a:pt x="157" y="715"/>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02" name="Line 3192">
              <a:extLst>
                <a:ext uri="{FF2B5EF4-FFF2-40B4-BE49-F238E27FC236}">
                  <a16:creationId xmlns:a16="http://schemas.microsoft.com/office/drawing/2014/main" id="{91C20EB9-8B1C-4B9C-3CF6-659499924B3B}"/>
                </a:ext>
              </a:extLst>
            </p:cNvPr>
            <p:cNvSpPr>
              <a:spLocks noChangeShapeType="1"/>
            </p:cNvSpPr>
            <p:nvPr/>
          </p:nvSpPr>
          <p:spPr bwMode="auto">
            <a:xfrm>
              <a:off x="3916" y="3259"/>
              <a:ext cx="222" cy="1"/>
            </a:xfrm>
            <a:prstGeom prst="line">
              <a:avLst/>
            </a:prstGeom>
            <a:noFill/>
            <a:ln w="127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03" name="Line 3193">
              <a:extLst>
                <a:ext uri="{FF2B5EF4-FFF2-40B4-BE49-F238E27FC236}">
                  <a16:creationId xmlns:a16="http://schemas.microsoft.com/office/drawing/2014/main" id="{B4573974-2921-DB09-0842-4CF5405003F3}"/>
                </a:ext>
              </a:extLst>
            </p:cNvPr>
            <p:cNvSpPr>
              <a:spLocks noChangeShapeType="1"/>
            </p:cNvSpPr>
            <p:nvPr/>
          </p:nvSpPr>
          <p:spPr bwMode="auto">
            <a:xfrm>
              <a:off x="4947" y="3259"/>
              <a:ext cx="230" cy="1"/>
            </a:xfrm>
            <a:prstGeom prst="line">
              <a:avLst/>
            </a:prstGeom>
            <a:noFill/>
            <a:ln w="127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04" name="Line 3194">
              <a:extLst>
                <a:ext uri="{FF2B5EF4-FFF2-40B4-BE49-F238E27FC236}">
                  <a16:creationId xmlns:a16="http://schemas.microsoft.com/office/drawing/2014/main" id="{31E2DE19-3F71-CF4D-9094-F4930B1BD48E}"/>
                </a:ext>
              </a:extLst>
            </p:cNvPr>
            <p:cNvSpPr>
              <a:spLocks noChangeShapeType="1"/>
            </p:cNvSpPr>
            <p:nvPr/>
          </p:nvSpPr>
          <p:spPr bwMode="auto">
            <a:xfrm>
              <a:off x="3627" y="2071"/>
              <a:ext cx="189" cy="1"/>
            </a:xfrm>
            <a:prstGeom prst="line">
              <a:avLst/>
            </a:prstGeom>
            <a:noFill/>
            <a:ln w="127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05" name="Line 3195">
              <a:extLst>
                <a:ext uri="{FF2B5EF4-FFF2-40B4-BE49-F238E27FC236}">
                  <a16:creationId xmlns:a16="http://schemas.microsoft.com/office/drawing/2014/main" id="{6A549EFC-0A42-10C3-342F-2E3EACAFE8B2}"/>
                </a:ext>
              </a:extLst>
            </p:cNvPr>
            <p:cNvSpPr>
              <a:spLocks noChangeShapeType="1"/>
            </p:cNvSpPr>
            <p:nvPr/>
          </p:nvSpPr>
          <p:spPr bwMode="auto">
            <a:xfrm>
              <a:off x="4367" y="2071"/>
              <a:ext cx="187" cy="1"/>
            </a:xfrm>
            <a:prstGeom prst="line">
              <a:avLst/>
            </a:prstGeom>
            <a:noFill/>
            <a:ln w="127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206" name="Freeform 3196">
              <a:extLst>
                <a:ext uri="{FF2B5EF4-FFF2-40B4-BE49-F238E27FC236}">
                  <a16:creationId xmlns:a16="http://schemas.microsoft.com/office/drawing/2014/main" id="{42E88E73-9775-D669-868A-7744282BD3F2}"/>
                </a:ext>
              </a:extLst>
            </p:cNvPr>
            <p:cNvSpPr>
              <a:spLocks/>
            </p:cNvSpPr>
            <p:nvPr/>
          </p:nvSpPr>
          <p:spPr bwMode="auto">
            <a:xfrm>
              <a:off x="3816" y="1695"/>
              <a:ext cx="553" cy="376"/>
            </a:xfrm>
            <a:custGeom>
              <a:avLst/>
              <a:gdLst>
                <a:gd name="T0" fmla="*/ 1942 w 270"/>
                <a:gd name="T1" fmla="*/ 1777 h 172"/>
                <a:gd name="T2" fmla="*/ 2245 w 270"/>
                <a:gd name="T3" fmla="*/ 1777 h 172"/>
                <a:gd name="T4" fmla="*/ 2312 w 270"/>
                <a:gd name="T5" fmla="*/ 1788 h 172"/>
                <a:gd name="T6" fmla="*/ 2294 w 270"/>
                <a:gd name="T7" fmla="*/ 1329 h 172"/>
                <a:gd name="T8" fmla="*/ 2173 w 270"/>
                <a:gd name="T9" fmla="*/ 971 h 172"/>
                <a:gd name="T10" fmla="*/ 2056 w 270"/>
                <a:gd name="T11" fmla="*/ 555 h 172"/>
                <a:gd name="T12" fmla="*/ 1606 w 270"/>
                <a:gd name="T13" fmla="*/ 157 h 172"/>
                <a:gd name="T14" fmla="*/ 1188 w 270"/>
                <a:gd name="T15" fmla="*/ 0 h 172"/>
                <a:gd name="T16" fmla="*/ 928 w 270"/>
                <a:gd name="T17" fmla="*/ 81 h 172"/>
                <a:gd name="T18" fmla="*/ 533 w 270"/>
                <a:gd name="T19" fmla="*/ 273 h 172"/>
                <a:gd name="T20" fmla="*/ 231 w 270"/>
                <a:gd name="T21" fmla="*/ 741 h 172"/>
                <a:gd name="T22" fmla="*/ 51 w 270"/>
                <a:gd name="T23" fmla="*/ 1148 h 172"/>
                <a:gd name="T24" fmla="*/ 0 w 270"/>
                <a:gd name="T25" fmla="*/ 1764 h 172"/>
                <a:gd name="T26" fmla="*/ 428 w 270"/>
                <a:gd name="T27" fmla="*/ 1744 h 172"/>
                <a:gd name="T28" fmla="*/ 969 w 270"/>
                <a:gd name="T29" fmla="*/ 1692 h 172"/>
                <a:gd name="T30" fmla="*/ 1501 w 270"/>
                <a:gd name="T31" fmla="*/ 1725 h 172"/>
                <a:gd name="T32" fmla="*/ 1942 w 270"/>
                <a:gd name="T33" fmla="*/ 1777 h 1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70" h="172">
                  <a:moveTo>
                    <a:pt x="226" y="170"/>
                  </a:moveTo>
                  <a:cubicBezTo>
                    <a:pt x="238" y="169"/>
                    <a:pt x="249" y="170"/>
                    <a:pt x="261" y="170"/>
                  </a:cubicBezTo>
                  <a:cubicBezTo>
                    <a:pt x="263" y="170"/>
                    <a:pt x="266" y="170"/>
                    <a:pt x="269" y="171"/>
                  </a:cubicBezTo>
                  <a:cubicBezTo>
                    <a:pt x="268" y="159"/>
                    <a:pt x="270" y="141"/>
                    <a:pt x="267" y="127"/>
                  </a:cubicBezTo>
                  <a:cubicBezTo>
                    <a:pt x="264" y="115"/>
                    <a:pt x="257" y="104"/>
                    <a:pt x="253" y="93"/>
                  </a:cubicBezTo>
                  <a:cubicBezTo>
                    <a:pt x="249" y="81"/>
                    <a:pt x="245" y="62"/>
                    <a:pt x="239" y="53"/>
                  </a:cubicBezTo>
                  <a:cubicBezTo>
                    <a:pt x="224" y="31"/>
                    <a:pt x="209" y="24"/>
                    <a:pt x="187" y="15"/>
                  </a:cubicBezTo>
                  <a:cubicBezTo>
                    <a:pt x="174" y="10"/>
                    <a:pt x="153" y="0"/>
                    <a:pt x="138" y="0"/>
                  </a:cubicBezTo>
                  <a:cubicBezTo>
                    <a:pt x="128" y="0"/>
                    <a:pt x="117" y="6"/>
                    <a:pt x="108" y="8"/>
                  </a:cubicBezTo>
                  <a:cubicBezTo>
                    <a:pt x="90" y="11"/>
                    <a:pt x="75" y="15"/>
                    <a:pt x="62" y="26"/>
                  </a:cubicBezTo>
                  <a:cubicBezTo>
                    <a:pt x="49" y="37"/>
                    <a:pt x="37" y="53"/>
                    <a:pt x="27" y="71"/>
                  </a:cubicBezTo>
                  <a:cubicBezTo>
                    <a:pt x="21" y="83"/>
                    <a:pt x="10" y="97"/>
                    <a:pt x="6" y="110"/>
                  </a:cubicBezTo>
                  <a:cubicBezTo>
                    <a:pt x="3" y="124"/>
                    <a:pt x="2" y="150"/>
                    <a:pt x="0" y="169"/>
                  </a:cubicBezTo>
                  <a:cubicBezTo>
                    <a:pt x="15" y="168"/>
                    <a:pt x="34" y="167"/>
                    <a:pt x="50" y="167"/>
                  </a:cubicBezTo>
                  <a:cubicBezTo>
                    <a:pt x="73" y="168"/>
                    <a:pt x="89" y="156"/>
                    <a:pt x="113" y="162"/>
                  </a:cubicBezTo>
                  <a:cubicBezTo>
                    <a:pt x="135" y="168"/>
                    <a:pt x="152" y="165"/>
                    <a:pt x="175" y="165"/>
                  </a:cubicBezTo>
                  <a:cubicBezTo>
                    <a:pt x="192" y="165"/>
                    <a:pt x="208" y="172"/>
                    <a:pt x="226" y="170"/>
                  </a:cubicBezTo>
                  <a:close/>
                </a:path>
              </a:pathLst>
            </a:custGeom>
            <a:noFill/>
            <a:ln w="9525"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07" name="Freeform 3197">
              <a:extLst>
                <a:ext uri="{FF2B5EF4-FFF2-40B4-BE49-F238E27FC236}">
                  <a16:creationId xmlns:a16="http://schemas.microsoft.com/office/drawing/2014/main" id="{69606871-C8E5-60B2-D36E-0FB3450CCD13}"/>
                </a:ext>
              </a:extLst>
            </p:cNvPr>
            <p:cNvSpPr>
              <a:spLocks/>
            </p:cNvSpPr>
            <p:nvPr/>
          </p:nvSpPr>
          <p:spPr bwMode="auto">
            <a:xfrm>
              <a:off x="3627" y="1501"/>
              <a:ext cx="929" cy="570"/>
            </a:xfrm>
            <a:custGeom>
              <a:avLst/>
              <a:gdLst>
                <a:gd name="T0" fmla="*/ 3907 w 453"/>
                <a:gd name="T1" fmla="*/ 2719 h 261"/>
                <a:gd name="T2" fmla="*/ 3538 w 453"/>
                <a:gd name="T3" fmla="*/ 1031 h 261"/>
                <a:gd name="T4" fmla="*/ 1993 w 453"/>
                <a:gd name="T5" fmla="*/ 0 h 261"/>
                <a:gd name="T6" fmla="*/ 812 w 453"/>
                <a:gd name="T7" fmla="*/ 476 h 261"/>
                <a:gd name="T8" fmla="*/ 0 w 453"/>
                <a:gd name="T9" fmla="*/ 2719 h 2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53" h="261">
                  <a:moveTo>
                    <a:pt x="453" y="261"/>
                  </a:moveTo>
                  <a:cubicBezTo>
                    <a:pt x="453" y="209"/>
                    <a:pt x="440" y="144"/>
                    <a:pt x="410" y="99"/>
                  </a:cubicBezTo>
                  <a:cubicBezTo>
                    <a:pt x="366" y="33"/>
                    <a:pt x="300" y="1"/>
                    <a:pt x="231" y="0"/>
                  </a:cubicBezTo>
                  <a:cubicBezTo>
                    <a:pt x="184" y="0"/>
                    <a:pt x="135" y="12"/>
                    <a:pt x="94" y="46"/>
                  </a:cubicBezTo>
                  <a:cubicBezTo>
                    <a:pt x="34" y="96"/>
                    <a:pt x="0" y="184"/>
                    <a:pt x="0" y="261"/>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08" name="Freeform 3198">
              <a:extLst>
                <a:ext uri="{FF2B5EF4-FFF2-40B4-BE49-F238E27FC236}">
                  <a16:creationId xmlns:a16="http://schemas.microsoft.com/office/drawing/2014/main" id="{89628E08-35D6-3874-4EAC-D0D578B6D810}"/>
                </a:ext>
              </a:extLst>
            </p:cNvPr>
            <p:cNvSpPr>
              <a:spLocks/>
            </p:cNvSpPr>
            <p:nvPr/>
          </p:nvSpPr>
          <p:spPr bwMode="auto">
            <a:xfrm>
              <a:off x="4556" y="2071"/>
              <a:ext cx="623" cy="1188"/>
            </a:xfrm>
            <a:custGeom>
              <a:avLst/>
              <a:gdLst>
                <a:gd name="T0" fmla="*/ 2617 w 304"/>
                <a:gd name="T1" fmla="*/ 5686 h 543"/>
                <a:gd name="T2" fmla="*/ 0 w 304"/>
                <a:gd name="T3" fmla="*/ 0 h 543"/>
                <a:gd name="T4" fmla="*/ 0 60000 65536"/>
                <a:gd name="T5" fmla="*/ 0 60000 65536"/>
              </a:gdLst>
              <a:ahLst/>
              <a:cxnLst>
                <a:cxn ang="T4">
                  <a:pos x="T0" y="T1"/>
                </a:cxn>
                <a:cxn ang="T5">
                  <a:pos x="T2" y="T3"/>
                </a:cxn>
              </a:cxnLst>
              <a:rect l="0" t="0" r="r" b="b"/>
              <a:pathLst>
                <a:path w="304" h="543">
                  <a:moveTo>
                    <a:pt x="304" y="543"/>
                  </a:moveTo>
                  <a:cubicBezTo>
                    <a:pt x="200" y="366"/>
                    <a:pt x="45" y="119"/>
                    <a:pt x="0"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09" name="Freeform 3199">
              <a:extLst>
                <a:ext uri="{FF2B5EF4-FFF2-40B4-BE49-F238E27FC236}">
                  <a16:creationId xmlns:a16="http://schemas.microsoft.com/office/drawing/2014/main" id="{67068449-BD40-C77A-8002-D833D7E5E8FD}"/>
                </a:ext>
              </a:extLst>
            </p:cNvPr>
            <p:cNvSpPr>
              <a:spLocks/>
            </p:cNvSpPr>
            <p:nvPr/>
          </p:nvSpPr>
          <p:spPr bwMode="auto">
            <a:xfrm>
              <a:off x="3916" y="3259"/>
              <a:ext cx="1263" cy="732"/>
            </a:xfrm>
            <a:custGeom>
              <a:avLst/>
              <a:gdLst>
                <a:gd name="T0" fmla="*/ 0 w 616"/>
                <a:gd name="T1" fmla="*/ 0 h 335"/>
                <a:gd name="T2" fmla="*/ 576 w 616"/>
                <a:gd name="T3" fmla="*/ 2130 h 335"/>
                <a:gd name="T4" fmla="*/ 2569 w 616"/>
                <a:gd name="T5" fmla="*/ 3485 h 335"/>
                <a:gd name="T6" fmla="*/ 4310 w 616"/>
                <a:gd name="T7" fmla="*/ 2836 h 335"/>
                <a:gd name="T8" fmla="*/ 5310 w 616"/>
                <a:gd name="T9" fmla="*/ 0 h 3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6" h="335">
                  <a:moveTo>
                    <a:pt x="0" y="0"/>
                  </a:moveTo>
                  <a:cubicBezTo>
                    <a:pt x="0" y="69"/>
                    <a:pt x="27" y="144"/>
                    <a:pt x="67" y="204"/>
                  </a:cubicBezTo>
                  <a:cubicBezTo>
                    <a:pt x="124" y="291"/>
                    <a:pt x="209" y="333"/>
                    <a:pt x="298" y="334"/>
                  </a:cubicBezTo>
                  <a:cubicBezTo>
                    <a:pt x="360" y="335"/>
                    <a:pt x="446" y="316"/>
                    <a:pt x="500" y="272"/>
                  </a:cubicBezTo>
                  <a:cubicBezTo>
                    <a:pt x="578" y="207"/>
                    <a:pt x="615" y="101"/>
                    <a:pt x="616"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10" name="Freeform 3200">
              <a:extLst>
                <a:ext uri="{FF2B5EF4-FFF2-40B4-BE49-F238E27FC236}">
                  <a16:creationId xmlns:a16="http://schemas.microsoft.com/office/drawing/2014/main" id="{C38236AF-2179-B757-0867-BD5CB7964526}"/>
                </a:ext>
              </a:extLst>
            </p:cNvPr>
            <p:cNvSpPr>
              <a:spLocks/>
            </p:cNvSpPr>
            <p:nvPr/>
          </p:nvSpPr>
          <p:spPr bwMode="auto">
            <a:xfrm>
              <a:off x="2664" y="722"/>
              <a:ext cx="1828" cy="2939"/>
            </a:xfrm>
            <a:custGeom>
              <a:avLst/>
              <a:gdLst>
                <a:gd name="T0" fmla="*/ 1289 w 892"/>
                <a:gd name="T1" fmla="*/ 0 h 1344"/>
                <a:gd name="T2" fmla="*/ 1049 w 892"/>
                <a:gd name="T3" fmla="*/ 2290 h 1344"/>
                <a:gd name="T4" fmla="*/ 2510 w 892"/>
                <a:gd name="T5" fmla="*/ 2926 h 1344"/>
                <a:gd name="T6" fmla="*/ 3787 w 892"/>
                <a:gd name="T7" fmla="*/ 4625 h 1344"/>
                <a:gd name="T8" fmla="*/ 3890 w 892"/>
                <a:gd name="T9" fmla="*/ 6641 h 1344"/>
                <a:gd name="T10" fmla="*/ 5724 w 892"/>
                <a:gd name="T11" fmla="*/ 14054 h 1344"/>
                <a:gd name="T12" fmla="*/ 5338 w 892"/>
                <a:gd name="T13" fmla="*/ 12873 h 1344"/>
                <a:gd name="T14" fmla="*/ 5330 w 892"/>
                <a:gd name="T15" fmla="*/ 12854 h 1344"/>
                <a:gd name="T16" fmla="*/ 5308 w 892"/>
                <a:gd name="T17" fmla="*/ 12768 h 1344"/>
                <a:gd name="T18" fmla="*/ 5300 w 892"/>
                <a:gd name="T19" fmla="*/ 12716 h 1344"/>
                <a:gd name="T20" fmla="*/ 5291 w 892"/>
                <a:gd name="T21" fmla="*/ 12644 h 1344"/>
                <a:gd name="T22" fmla="*/ 5283 w 892"/>
                <a:gd name="T23" fmla="*/ 12580 h 1344"/>
                <a:gd name="T24" fmla="*/ 5275 w 892"/>
                <a:gd name="T25" fmla="*/ 12519 h 1344"/>
                <a:gd name="T26" fmla="*/ 5275 w 892"/>
                <a:gd name="T27" fmla="*/ 12443 h 1344"/>
                <a:gd name="T28" fmla="*/ 5267 w 892"/>
                <a:gd name="T29" fmla="*/ 12381 h 1344"/>
                <a:gd name="T30" fmla="*/ 5259 w 892"/>
                <a:gd name="T31" fmla="*/ 12298 h 1344"/>
                <a:gd name="T32" fmla="*/ 5259 w 892"/>
                <a:gd name="T33" fmla="*/ 12257 h 1344"/>
                <a:gd name="T34" fmla="*/ 5259 w 892"/>
                <a:gd name="T35" fmla="*/ 12132 h 1344"/>
                <a:gd name="T36" fmla="*/ 4045 w 892"/>
                <a:gd name="T37" fmla="*/ 6451 h 1344"/>
                <a:gd name="T38" fmla="*/ 4855 w 892"/>
                <a:gd name="T39" fmla="*/ 4203 h 1344"/>
                <a:gd name="T40" fmla="*/ 6035 w 892"/>
                <a:gd name="T41" fmla="*/ 3720 h 1344"/>
                <a:gd name="T42" fmla="*/ 7572 w 892"/>
                <a:gd name="T43" fmla="*/ 4758 h 1344"/>
                <a:gd name="T44" fmla="*/ 7677 w 892"/>
                <a:gd name="T45" fmla="*/ 4977 h 1344"/>
                <a:gd name="T46" fmla="*/ 2369 w 892"/>
                <a:gd name="T47" fmla="*/ 1631 h 1344"/>
                <a:gd name="T48" fmla="*/ 1328 w 892"/>
                <a:gd name="T49" fmla="*/ 210 h 134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92" h="1344">
                  <a:moveTo>
                    <a:pt x="150" y="0"/>
                  </a:moveTo>
                  <a:cubicBezTo>
                    <a:pt x="0" y="40"/>
                    <a:pt x="10" y="151"/>
                    <a:pt x="122" y="219"/>
                  </a:cubicBezTo>
                  <a:cubicBezTo>
                    <a:pt x="174" y="251"/>
                    <a:pt x="236" y="265"/>
                    <a:pt x="292" y="280"/>
                  </a:cubicBezTo>
                  <a:cubicBezTo>
                    <a:pt x="387" y="305"/>
                    <a:pt x="449" y="326"/>
                    <a:pt x="440" y="442"/>
                  </a:cubicBezTo>
                  <a:cubicBezTo>
                    <a:pt x="434" y="523"/>
                    <a:pt x="439" y="571"/>
                    <a:pt x="452" y="635"/>
                  </a:cubicBezTo>
                  <a:cubicBezTo>
                    <a:pt x="465" y="708"/>
                    <a:pt x="596" y="1262"/>
                    <a:pt x="665" y="1344"/>
                  </a:cubicBezTo>
                  <a:cubicBezTo>
                    <a:pt x="645" y="1309"/>
                    <a:pt x="629" y="1270"/>
                    <a:pt x="620" y="1231"/>
                  </a:cubicBezTo>
                  <a:cubicBezTo>
                    <a:pt x="620" y="1231"/>
                    <a:pt x="619" y="1230"/>
                    <a:pt x="619" y="1229"/>
                  </a:cubicBezTo>
                  <a:cubicBezTo>
                    <a:pt x="619" y="1226"/>
                    <a:pt x="618" y="1224"/>
                    <a:pt x="617" y="1221"/>
                  </a:cubicBezTo>
                  <a:cubicBezTo>
                    <a:pt x="617" y="1219"/>
                    <a:pt x="617" y="1218"/>
                    <a:pt x="616" y="1216"/>
                  </a:cubicBezTo>
                  <a:cubicBezTo>
                    <a:pt x="616" y="1214"/>
                    <a:pt x="616" y="1211"/>
                    <a:pt x="615" y="1209"/>
                  </a:cubicBezTo>
                  <a:cubicBezTo>
                    <a:pt x="615" y="1207"/>
                    <a:pt x="615" y="1205"/>
                    <a:pt x="614" y="1203"/>
                  </a:cubicBezTo>
                  <a:cubicBezTo>
                    <a:pt x="614" y="1201"/>
                    <a:pt x="614" y="1199"/>
                    <a:pt x="613" y="1197"/>
                  </a:cubicBezTo>
                  <a:cubicBezTo>
                    <a:pt x="613" y="1194"/>
                    <a:pt x="613" y="1192"/>
                    <a:pt x="613" y="1190"/>
                  </a:cubicBezTo>
                  <a:cubicBezTo>
                    <a:pt x="612" y="1188"/>
                    <a:pt x="612" y="1186"/>
                    <a:pt x="612" y="1184"/>
                  </a:cubicBezTo>
                  <a:cubicBezTo>
                    <a:pt x="612" y="1182"/>
                    <a:pt x="612" y="1179"/>
                    <a:pt x="611" y="1176"/>
                  </a:cubicBezTo>
                  <a:cubicBezTo>
                    <a:pt x="611" y="1175"/>
                    <a:pt x="611" y="1174"/>
                    <a:pt x="611" y="1172"/>
                  </a:cubicBezTo>
                  <a:cubicBezTo>
                    <a:pt x="611" y="1168"/>
                    <a:pt x="611" y="1164"/>
                    <a:pt x="611" y="1160"/>
                  </a:cubicBezTo>
                  <a:cubicBezTo>
                    <a:pt x="528" y="971"/>
                    <a:pt x="498" y="722"/>
                    <a:pt x="470" y="617"/>
                  </a:cubicBezTo>
                  <a:cubicBezTo>
                    <a:pt x="470" y="540"/>
                    <a:pt x="504" y="452"/>
                    <a:pt x="564" y="402"/>
                  </a:cubicBezTo>
                  <a:cubicBezTo>
                    <a:pt x="605" y="368"/>
                    <a:pt x="654" y="356"/>
                    <a:pt x="701" y="356"/>
                  </a:cubicBezTo>
                  <a:cubicBezTo>
                    <a:pt x="770" y="357"/>
                    <a:pt x="836" y="389"/>
                    <a:pt x="880" y="455"/>
                  </a:cubicBezTo>
                  <a:cubicBezTo>
                    <a:pt x="884" y="462"/>
                    <a:pt x="889" y="469"/>
                    <a:pt x="892" y="476"/>
                  </a:cubicBezTo>
                  <a:cubicBezTo>
                    <a:pt x="776" y="198"/>
                    <a:pt x="514" y="173"/>
                    <a:pt x="275" y="156"/>
                  </a:cubicBezTo>
                  <a:cubicBezTo>
                    <a:pt x="44" y="139"/>
                    <a:pt x="64" y="40"/>
                    <a:pt x="154" y="2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grpSp>
        <p:nvGrpSpPr>
          <p:cNvPr id="3211" name="Group 3">
            <a:extLst>
              <a:ext uri="{FF2B5EF4-FFF2-40B4-BE49-F238E27FC236}">
                <a16:creationId xmlns:a16="http://schemas.microsoft.com/office/drawing/2014/main" id="{0A1327ED-D199-D64F-1330-4CB6827B2BD1}"/>
              </a:ext>
            </a:extLst>
          </p:cNvPr>
          <p:cNvGrpSpPr>
            <a:grpSpLocks/>
          </p:cNvGrpSpPr>
          <p:nvPr/>
        </p:nvGrpSpPr>
        <p:grpSpPr bwMode="auto">
          <a:xfrm rot="9848959">
            <a:off x="7539615" y="1101382"/>
            <a:ext cx="2453768" cy="2276392"/>
            <a:chOff x="868" y="726"/>
            <a:chExt cx="4245" cy="3312"/>
          </a:xfrm>
        </p:grpSpPr>
        <p:sp>
          <p:nvSpPr>
            <p:cNvPr id="3212" name="Freeform 4">
              <a:extLst>
                <a:ext uri="{FF2B5EF4-FFF2-40B4-BE49-F238E27FC236}">
                  <a16:creationId xmlns:a16="http://schemas.microsoft.com/office/drawing/2014/main" id="{BA99E097-0A83-123F-7442-B5F5C108B535}"/>
                </a:ext>
              </a:extLst>
            </p:cNvPr>
            <p:cNvSpPr>
              <a:spLocks/>
            </p:cNvSpPr>
            <p:nvPr/>
          </p:nvSpPr>
          <p:spPr bwMode="auto">
            <a:xfrm>
              <a:off x="886" y="726"/>
              <a:ext cx="3781" cy="3292"/>
            </a:xfrm>
            <a:custGeom>
              <a:avLst/>
              <a:gdLst>
                <a:gd name="T0" fmla="*/ 10026 w 1918"/>
                <a:gd name="T1" fmla="*/ 5716 h 1669"/>
                <a:gd name="T2" fmla="*/ 7270 w 1918"/>
                <a:gd name="T3" fmla="*/ 5136 h 1669"/>
                <a:gd name="T4" fmla="*/ 4165 w 1918"/>
                <a:gd name="T5" fmla="*/ 2921 h 1669"/>
                <a:gd name="T6" fmla="*/ 3724 w 1918"/>
                <a:gd name="T7" fmla="*/ 2028 h 1669"/>
                <a:gd name="T8" fmla="*/ 3730 w 1918"/>
                <a:gd name="T9" fmla="*/ 505 h 1669"/>
                <a:gd name="T10" fmla="*/ 3606 w 1918"/>
                <a:gd name="T11" fmla="*/ 436 h 1669"/>
                <a:gd name="T12" fmla="*/ 3501 w 1918"/>
                <a:gd name="T13" fmla="*/ 505 h 1669"/>
                <a:gd name="T14" fmla="*/ 3416 w 1918"/>
                <a:gd name="T15" fmla="*/ 1736 h 1669"/>
                <a:gd name="T16" fmla="*/ 3377 w 1918"/>
                <a:gd name="T17" fmla="*/ 1765 h 1669"/>
                <a:gd name="T18" fmla="*/ 2864 w 1918"/>
                <a:gd name="T19" fmla="*/ 0 h 1669"/>
                <a:gd name="T20" fmla="*/ 1240 w 1918"/>
                <a:gd name="T21" fmla="*/ 0 h 1669"/>
                <a:gd name="T22" fmla="*/ 2336 w 1918"/>
                <a:gd name="T23" fmla="*/ 5365 h 1669"/>
                <a:gd name="T24" fmla="*/ 2312 w 1918"/>
                <a:gd name="T25" fmla="*/ 5428 h 1669"/>
                <a:gd name="T26" fmla="*/ 1993 w 1918"/>
                <a:gd name="T27" fmla="*/ 5257 h 1669"/>
                <a:gd name="T28" fmla="*/ 1853 w 1918"/>
                <a:gd name="T29" fmla="*/ 5152 h 1669"/>
                <a:gd name="T30" fmla="*/ 660 w 1918"/>
                <a:gd name="T31" fmla="*/ 3592 h 1669"/>
                <a:gd name="T32" fmla="*/ 331 w 1918"/>
                <a:gd name="T33" fmla="*/ 3773 h 1669"/>
                <a:gd name="T34" fmla="*/ 1080 w 1918"/>
                <a:gd name="T35" fmla="*/ 4836 h 1669"/>
                <a:gd name="T36" fmla="*/ 1072 w 1918"/>
                <a:gd name="T37" fmla="*/ 4868 h 1669"/>
                <a:gd name="T38" fmla="*/ 0 w 1918"/>
                <a:gd name="T39" fmla="*/ 4696 h 1669"/>
                <a:gd name="T40" fmla="*/ 47 w 1918"/>
                <a:gd name="T41" fmla="*/ 5217 h 1669"/>
                <a:gd name="T42" fmla="*/ 3326 w 1918"/>
                <a:gd name="T43" fmla="*/ 6874 h 1669"/>
                <a:gd name="T44" fmla="*/ 4765 w 1918"/>
                <a:gd name="T45" fmla="*/ 8381 h 1669"/>
                <a:gd name="T46" fmla="*/ 13139 w 1918"/>
                <a:gd name="T47" fmla="*/ 12807 h 1669"/>
                <a:gd name="T48" fmla="*/ 14694 w 1918"/>
                <a:gd name="T49" fmla="*/ 6477 h 1669"/>
                <a:gd name="T50" fmla="*/ 10026 w 1918"/>
                <a:gd name="T51" fmla="*/ 5716 h 16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918" h="1669">
                  <a:moveTo>
                    <a:pt x="1309" y="745"/>
                  </a:moveTo>
                  <a:cubicBezTo>
                    <a:pt x="1184" y="731"/>
                    <a:pt x="1062" y="708"/>
                    <a:pt x="949" y="669"/>
                  </a:cubicBezTo>
                  <a:cubicBezTo>
                    <a:pt x="755" y="603"/>
                    <a:pt x="631" y="472"/>
                    <a:pt x="544" y="381"/>
                  </a:cubicBezTo>
                  <a:cubicBezTo>
                    <a:pt x="505" y="339"/>
                    <a:pt x="487" y="276"/>
                    <a:pt x="486" y="264"/>
                  </a:cubicBezTo>
                  <a:cubicBezTo>
                    <a:pt x="477" y="196"/>
                    <a:pt x="477" y="137"/>
                    <a:pt x="487" y="66"/>
                  </a:cubicBezTo>
                  <a:cubicBezTo>
                    <a:pt x="487" y="66"/>
                    <a:pt x="485" y="57"/>
                    <a:pt x="471" y="57"/>
                  </a:cubicBezTo>
                  <a:cubicBezTo>
                    <a:pt x="457" y="57"/>
                    <a:pt x="457" y="66"/>
                    <a:pt x="457" y="66"/>
                  </a:cubicBezTo>
                  <a:cubicBezTo>
                    <a:pt x="449" y="99"/>
                    <a:pt x="444" y="168"/>
                    <a:pt x="446" y="226"/>
                  </a:cubicBezTo>
                  <a:cubicBezTo>
                    <a:pt x="446" y="235"/>
                    <a:pt x="443" y="233"/>
                    <a:pt x="441" y="230"/>
                  </a:cubicBezTo>
                  <a:cubicBezTo>
                    <a:pt x="412" y="174"/>
                    <a:pt x="374" y="73"/>
                    <a:pt x="374" y="0"/>
                  </a:cubicBezTo>
                  <a:cubicBezTo>
                    <a:pt x="162" y="0"/>
                    <a:pt x="162" y="0"/>
                    <a:pt x="162" y="0"/>
                  </a:cubicBezTo>
                  <a:cubicBezTo>
                    <a:pt x="169" y="189"/>
                    <a:pt x="181" y="439"/>
                    <a:pt x="305" y="699"/>
                  </a:cubicBezTo>
                  <a:cubicBezTo>
                    <a:pt x="307" y="704"/>
                    <a:pt x="307" y="710"/>
                    <a:pt x="302" y="707"/>
                  </a:cubicBezTo>
                  <a:cubicBezTo>
                    <a:pt x="293" y="702"/>
                    <a:pt x="278" y="694"/>
                    <a:pt x="260" y="685"/>
                  </a:cubicBezTo>
                  <a:cubicBezTo>
                    <a:pt x="258" y="684"/>
                    <a:pt x="245" y="674"/>
                    <a:pt x="242" y="671"/>
                  </a:cubicBezTo>
                  <a:cubicBezTo>
                    <a:pt x="177" y="607"/>
                    <a:pt x="107" y="521"/>
                    <a:pt x="86" y="468"/>
                  </a:cubicBezTo>
                  <a:cubicBezTo>
                    <a:pt x="43" y="492"/>
                    <a:pt x="43" y="492"/>
                    <a:pt x="43" y="492"/>
                  </a:cubicBezTo>
                  <a:cubicBezTo>
                    <a:pt x="61" y="533"/>
                    <a:pt x="104" y="590"/>
                    <a:pt x="141" y="630"/>
                  </a:cubicBezTo>
                  <a:cubicBezTo>
                    <a:pt x="144" y="632"/>
                    <a:pt x="143" y="635"/>
                    <a:pt x="140" y="634"/>
                  </a:cubicBezTo>
                  <a:cubicBezTo>
                    <a:pt x="93" y="618"/>
                    <a:pt x="43" y="608"/>
                    <a:pt x="0" y="612"/>
                  </a:cubicBezTo>
                  <a:cubicBezTo>
                    <a:pt x="6" y="680"/>
                    <a:pt x="6" y="680"/>
                    <a:pt x="6" y="680"/>
                  </a:cubicBezTo>
                  <a:cubicBezTo>
                    <a:pt x="113" y="673"/>
                    <a:pt x="330" y="776"/>
                    <a:pt x="434" y="896"/>
                  </a:cubicBezTo>
                  <a:cubicBezTo>
                    <a:pt x="484" y="965"/>
                    <a:pt x="551" y="1024"/>
                    <a:pt x="622" y="1092"/>
                  </a:cubicBezTo>
                  <a:cubicBezTo>
                    <a:pt x="1033" y="1484"/>
                    <a:pt x="1715" y="1669"/>
                    <a:pt x="1715" y="1669"/>
                  </a:cubicBezTo>
                  <a:cubicBezTo>
                    <a:pt x="1918" y="844"/>
                    <a:pt x="1918" y="844"/>
                    <a:pt x="1918" y="844"/>
                  </a:cubicBezTo>
                  <a:cubicBezTo>
                    <a:pt x="1736" y="779"/>
                    <a:pt x="1519" y="770"/>
                    <a:pt x="1309" y="745"/>
                  </a:cubicBezTo>
                  <a:close/>
                </a:path>
              </a:pathLst>
            </a:custGeom>
            <a:solidFill>
              <a:srgbClr val="9CC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3" name="Freeform 5">
              <a:extLst>
                <a:ext uri="{FF2B5EF4-FFF2-40B4-BE49-F238E27FC236}">
                  <a16:creationId xmlns:a16="http://schemas.microsoft.com/office/drawing/2014/main" id="{223C5A89-C508-E100-879E-1C287EAA6487}"/>
                </a:ext>
              </a:extLst>
            </p:cNvPr>
            <p:cNvSpPr>
              <a:spLocks/>
            </p:cNvSpPr>
            <p:nvPr/>
          </p:nvSpPr>
          <p:spPr bwMode="auto">
            <a:xfrm>
              <a:off x="2116" y="2034"/>
              <a:ext cx="2518" cy="1842"/>
            </a:xfrm>
            <a:custGeom>
              <a:avLst/>
              <a:gdLst>
                <a:gd name="T0" fmla="*/ 8502 w 1277"/>
                <a:gd name="T1" fmla="*/ 7165 h 934"/>
                <a:gd name="T2" fmla="*/ 5529 w 1277"/>
                <a:gd name="T3" fmla="*/ 6161 h 934"/>
                <a:gd name="T4" fmla="*/ 229 w 1277"/>
                <a:gd name="T5" fmla="*/ 2968 h 934"/>
                <a:gd name="T6" fmla="*/ 191 w 1277"/>
                <a:gd name="T7" fmla="*/ 2929 h 934"/>
                <a:gd name="T8" fmla="*/ 0 w 1277"/>
                <a:gd name="T9" fmla="*/ 2004 h 934"/>
                <a:gd name="T10" fmla="*/ 489 w 1277"/>
                <a:gd name="T11" fmla="*/ 669 h 934"/>
                <a:gd name="T12" fmla="*/ 1940 w 1277"/>
                <a:gd name="T13" fmla="*/ 85 h 934"/>
                <a:gd name="T14" fmla="*/ 2589 w 1277"/>
                <a:gd name="T15" fmla="*/ 347 h 934"/>
                <a:gd name="T16" fmla="*/ 6257 w 1277"/>
                <a:gd name="T17" fmla="*/ 1152 h 934"/>
                <a:gd name="T18" fmla="*/ 9790 w 1277"/>
                <a:gd name="T19" fmla="*/ 1925 h 9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277" h="934">
                  <a:moveTo>
                    <a:pt x="1109" y="934"/>
                  </a:moveTo>
                  <a:cubicBezTo>
                    <a:pt x="1067" y="923"/>
                    <a:pt x="911" y="880"/>
                    <a:pt x="721" y="803"/>
                  </a:cubicBezTo>
                  <a:cubicBezTo>
                    <a:pt x="517" y="721"/>
                    <a:pt x="240" y="586"/>
                    <a:pt x="30" y="387"/>
                  </a:cubicBezTo>
                  <a:cubicBezTo>
                    <a:pt x="30" y="387"/>
                    <a:pt x="25" y="382"/>
                    <a:pt x="25" y="382"/>
                  </a:cubicBezTo>
                  <a:cubicBezTo>
                    <a:pt x="9" y="336"/>
                    <a:pt x="0" y="302"/>
                    <a:pt x="0" y="261"/>
                  </a:cubicBezTo>
                  <a:cubicBezTo>
                    <a:pt x="0" y="193"/>
                    <a:pt x="20" y="136"/>
                    <a:pt x="64" y="87"/>
                  </a:cubicBezTo>
                  <a:cubicBezTo>
                    <a:pt x="125" y="21"/>
                    <a:pt x="210" y="0"/>
                    <a:pt x="253" y="11"/>
                  </a:cubicBezTo>
                  <a:cubicBezTo>
                    <a:pt x="282" y="24"/>
                    <a:pt x="307" y="34"/>
                    <a:pt x="338" y="45"/>
                  </a:cubicBezTo>
                  <a:cubicBezTo>
                    <a:pt x="490" y="97"/>
                    <a:pt x="656" y="124"/>
                    <a:pt x="816" y="150"/>
                  </a:cubicBezTo>
                  <a:cubicBezTo>
                    <a:pt x="980" y="176"/>
                    <a:pt x="1134" y="201"/>
                    <a:pt x="1277" y="251"/>
                  </a:cubicBezTo>
                </a:path>
              </a:pathLst>
            </a:custGeom>
            <a:solidFill>
              <a:srgbClr val="FDE4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4" name="Freeform 6">
              <a:extLst>
                <a:ext uri="{FF2B5EF4-FFF2-40B4-BE49-F238E27FC236}">
                  <a16:creationId xmlns:a16="http://schemas.microsoft.com/office/drawing/2014/main" id="{6F083C66-6BE3-46C0-18FC-75C4523C7907}"/>
                </a:ext>
              </a:extLst>
            </p:cNvPr>
            <p:cNvSpPr>
              <a:spLocks/>
            </p:cNvSpPr>
            <p:nvPr/>
          </p:nvSpPr>
          <p:spPr bwMode="auto">
            <a:xfrm>
              <a:off x="1875" y="1929"/>
              <a:ext cx="2792" cy="2087"/>
            </a:xfrm>
            <a:custGeom>
              <a:avLst/>
              <a:gdLst>
                <a:gd name="T0" fmla="*/ 9435 w 1416"/>
                <a:gd name="T1" fmla="*/ 7577 h 1058"/>
                <a:gd name="T2" fmla="*/ 6538 w 1416"/>
                <a:gd name="T3" fmla="*/ 6478 h 1058"/>
                <a:gd name="T4" fmla="*/ 1167 w 1416"/>
                <a:gd name="T5" fmla="*/ 3377 h 1058"/>
                <a:gd name="T6" fmla="*/ 1128 w 1416"/>
                <a:gd name="T7" fmla="*/ 3338 h 1058"/>
                <a:gd name="T8" fmla="*/ 937 w 1416"/>
                <a:gd name="T9" fmla="*/ 2409 h 1058"/>
                <a:gd name="T10" fmla="*/ 1428 w 1416"/>
                <a:gd name="T11" fmla="*/ 1073 h 1058"/>
                <a:gd name="T12" fmla="*/ 2873 w 1416"/>
                <a:gd name="T13" fmla="*/ 491 h 1058"/>
                <a:gd name="T14" fmla="*/ 3525 w 1416"/>
                <a:gd name="T15" fmla="*/ 752 h 1058"/>
                <a:gd name="T16" fmla="*/ 7197 w 1416"/>
                <a:gd name="T17" fmla="*/ 1712 h 1058"/>
                <a:gd name="T18" fmla="*/ 10722 w 1416"/>
                <a:gd name="T19" fmla="*/ 2336 h 1058"/>
                <a:gd name="T20" fmla="*/ 10854 w 1416"/>
                <a:gd name="T21" fmla="*/ 1797 h 1058"/>
                <a:gd name="T22" fmla="*/ 3596 w 1416"/>
                <a:gd name="T23" fmla="*/ 497 h 1058"/>
                <a:gd name="T24" fmla="*/ 2889 w 1416"/>
                <a:gd name="T25" fmla="*/ 229 h 1058"/>
                <a:gd name="T26" fmla="*/ 891 w 1416"/>
                <a:gd name="T27" fmla="*/ 3478 h 1058"/>
                <a:gd name="T28" fmla="*/ 956 w 1416"/>
                <a:gd name="T29" fmla="*/ 3537 h 1058"/>
                <a:gd name="T30" fmla="*/ 9299 w 1416"/>
                <a:gd name="T31" fmla="*/ 8121 h 1058"/>
                <a:gd name="T32" fmla="*/ 9435 w 1416"/>
                <a:gd name="T33" fmla="*/ 7577 h 10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16" h="1058">
                  <a:moveTo>
                    <a:pt x="1231" y="987"/>
                  </a:moveTo>
                  <a:cubicBezTo>
                    <a:pt x="1189" y="976"/>
                    <a:pt x="1043" y="921"/>
                    <a:pt x="853" y="844"/>
                  </a:cubicBezTo>
                  <a:cubicBezTo>
                    <a:pt x="649" y="762"/>
                    <a:pt x="362" y="639"/>
                    <a:pt x="152" y="440"/>
                  </a:cubicBezTo>
                  <a:cubicBezTo>
                    <a:pt x="152" y="440"/>
                    <a:pt x="147" y="435"/>
                    <a:pt x="147" y="435"/>
                  </a:cubicBezTo>
                  <a:cubicBezTo>
                    <a:pt x="131" y="389"/>
                    <a:pt x="122" y="355"/>
                    <a:pt x="122" y="314"/>
                  </a:cubicBezTo>
                  <a:cubicBezTo>
                    <a:pt x="122" y="246"/>
                    <a:pt x="142" y="189"/>
                    <a:pt x="186" y="140"/>
                  </a:cubicBezTo>
                  <a:cubicBezTo>
                    <a:pt x="247" y="74"/>
                    <a:pt x="332" y="53"/>
                    <a:pt x="375" y="64"/>
                  </a:cubicBezTo>
                  <a:cubicBezTo>
                    <a:pt x="404" y="77"/>
                    <a:pt x="429" y="87"/>
                    <a:pt x="460" y="98"/>
                  </a:cubicBezTo>
                  <a:cubicBezTo>
                    <a:pt x="612" y="150"/>
                    <a:pt x="779" y="197"/>
                    <a:pt x="939" y="223"/>
                  </a:cubicBezTo>
                  <a:cubicBezTo>
                    <a:pt x="1103" y="250"/>
                    <a:pt x="1256" y="254"/>
                    <a:pt x="1399" y="304"/>
                  </a:cubicBezTo>
                  <a:cubicBezTo>
                    <a:pt x="1416" y="234"/>
                    <a:pt x="1416" y="234"/>
                    <a:pt x="1416" y="234"/>
                  </a:cubicBezTo>
                  <a:cubicBezTo>
                    <a:pt x="1127" y="133"/>
                    <a:pt x="769" y="168"/>
                    <a:pt x="469" y="65"/>
                  </a:cubicBezTo>
                  <a:cubicBezTo>
                    <a:pt x="437" y="54"/>
                    <a:pt x="406" y="42"/>
                    <a:pt x="377" y="30"/>
                  </a:cubicBezTo>
                  <a:cubicBezTo>
                    <a:pt x="269" y="0"/>
                    <a:pt x="0" y="147"/>
                    <a:pt x="116" y="453"/>
                  </a:cubicBezTo>
                  <a:cubicBezTo>
                    <a:pt x="119" y="456"/>
                    <a:pt x="122" y="459"/>
                    <a:pt x="125" y="461"/>
                  </a:cubicBezTo>
                  <a:cubicBezTo>
                    <a:pt x="505" y="824"/>
                    <a:pt x="1121" y="1034"/>
                    <a:pt x="1213" y="1058"/>
                  </a:cubicBezTo>
                  <a:lnTo>
                    <a:pt x="1231" y="987"/>
                  </a:lnTo>
                  <a:close/>
                </a:path>
              </a:pathLst>
            </a:custGeom>
            <a:solidFill>
              <a:srgbClr val="D6E7F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5" name="Freeform 7">
              <a:extLst>
                <a:ext uri="{FF2B5EF4-FFF2-40B4-BE49-F238E27FC236}">
                  <a16:creationId xmlns:a16="http://schemas.microsoft.com/office/drawing/2014/main" id="{8A8020EB-73C6-F142-206F-1AF3B822071E}"/>
                </a:ext>
              </a:extLst>
            </p:cNvPr>
            <p:cNvSpPr>
              <a:spLocks/>
            </p:cNvSpPr>
            <p:nvPr/>
          </p:nvSpPr>
          <p:spPr bwMode="auto">
            <a:xfrm>
              <a:off x="2205" y="2150"/>
              <a:ext cx="2429" cy="1726"/>
            </a:xfrm>
            <a:custGeom>
              <a:avLst/>
              <a:gdLst>
                <a:gd name="T0" fmla="*/ 5862 w 1232"/>
                <a:gd name="T1" fmla="*/ 1028 h 875"/>
                <a:gd name="T2" fmla="*/ 2920 w 1232"/>
                <a:gd name="T3" fmla="*/ 560 h 875"/>
                <a:gd name="T4" fmla="*/ 1571 w 1232"/>
                <a:gd name="T5" fmla="*/ 77 h 875"/>
                <a:gd name="T6" fmla="*/ 412 w 1232"/>
                <a:gd name="T7" fmla="*/ 505 h 875"/>
                <a:gd name="T8" fmla="*/ 0 w 1232"/>
                <a:gd name="T9" fmla="*/ 1612 h 875"/>
                <a:gd name="T10" fmla="*/ 152 w 1232"/>
                <a:gd name="T11" fmla="*/ 2304 h 875"/>
                <a:gd name="T12" fmla="*/ 5252 w 1232"/>
                <a:gd name="T13" fmla="*/ 5373 h 875"/>
                <a:gd name="T14" fmla="*/ 8162 w 1232"/>
                <a:gd name="T15" fmla="*/ 6717 h 875"/>
                <a:gd name="T16" fmla="*/ 8322 w 1232"/>
                <a:gd name="T17" fmla="*/ 6024 h 875"/>
                <a:gd name="T18" fmla="*/ 5449 w 1232"/>
                <a:gd name="T19" fmla="*/ 5058 h 875"/>
                <a:gd name="T20" fmla="*/ 392 w 1232"/>
                <a:gd name="T21" fmla="*/ 2172 h 875"/>
                <a:gd name="T22" fmla="*/ 260 w 1232"/>
                <a:gd name="T23" fmla="*/ 1612 h 875"/>
                <a:gd name="T24" fmla="*/ 607 w 1232"/>
                <a:gd name="T25" fmla="*/ 677 h 875"/>
                <a:gd name="T26" fmla="*/ 1563 w 1232"/>
                <a:gd name="T27" fmla="*/ 355 h 875"/>
                <a:gd name="T28" fmla="*/ 2849 w 1232"/>
                <a:gd name="T29" fmla="*/ 813 h 875"/>
                <a:gd name="T30" fmla="*/ 5796 w 1232"/>
                <a:gd name="T31" fmla="*/ 1397 h 875"/>
                <a:gd name="T32" fmla="*/ 9251 w 1232"/>
                <a:gd name="T33" fmla="*/ 2156 h 875"/>
                <a:gd name="T34" fmla="*/ 9274 w 1232"/>
                <a:gd name="T35" fmla="*/ 2164 h 875"/>
                <a:gd name="T36" fmla="*/ 9442 w 1232"/>
                <a:gd name="T37" fmla="*/ 1483 h 875"/>
                <a:gd name="T38" fmla="*/ 5862 w 1232"/>
                <a:gd name="T39" fmla="*/ 1028 h 8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32" h="875">
                  <a:moveTo>
                    <a:pt x="765" y="134"/>
                  </a:moveTo>
                  <a:cubicBezTo>
                    <a:pt x="638" y="129"/>
                    <a:pt x="506" y="107"/>
                    <a:pt x="381" y="73"/>
                  </a:cubicBezTo>
                  <a:cubicBezTo>
                    <a:pt x="321" y="56"/>
                    <a:pt x="234" y="23"/>
                    <a:pt x="205" y="10"/>
                  </a:cubicBezTo>
                  <a:cubicBezTo>
                    <a:pt x="171" y="0"/>
                    <a:pt x="100" y="15"/>
                    <a:pt x="54" y="66"/>
                  </a:cubicBezTo>
                  <a:cubicBezTo>
                    <a:pt x="21" y="102"/>
                    <a:pt x="0" y="154"/>
                    <a:pt x="0" y="210"/>
                  </a:cubicBezTo>
                  <a:cubicBezTo>
                    <a:pt x="0" y="237"/>
                    <a:pt x="7" y="264"/>
                    <a:pt x="20" y="300"/>
                  </a:cubicBezTo>
                  <a:cubicBezTo>
                    <a:pt x="180" y="451"/>
                    <a:pt x="411" y="565"/>
                    <a:pt x="685" y="700"/>
                  </a:cubicBezTo>
                  <a:cubicBezTo>
                    <a:pt x="855" y="784"/>
                    <a:pt x="1023" y="864"/>
                    <a:pt x="1065" y="875"/>
                  </a:cubicBezTo>
                  <a:cubicBezTo>
                    <a:pt x="1086" y="785"/>
                    <a:pt x="1086" y="785"/>
                    <a:pt x="1086" y="785"/>
                  </a:cubicBezTo>
                  <a:cubicBezTo>
                    <a:pt x="1044" y="774"/>
                    <a:pt x="894" y="733"/>
                    <a:pt x="711" y="659"/>
                  </a:cubicBezTo>
                  <a:cubicBezTo>
                    <a:pt x="435" y="548"/>
                    <a:pt x="206" y="428"/>
                    <a:pt x="51" y="283"/>
                  </a:cubicBezTo>
                  <a:cubicBezTo>
                    <a:pt x="40" y="251"/>
                    <a:pt x="34" y="229"/>
                    <a:pt x="34" y="210"/>
                  </a:cubicBezTo>
                  <a:cubicBezTo>
                    <a:pt x="34" y="163"/>
                    <a:pt x="51" y="119"/>
                    <a:pt x="79" y="88"/>
                  </a:cubicBezTo>
                  <a:cubicBezTo>
                    <a:pt x="119" y="45"/>
                    <a:pt x="180" y="39"/>
                    <a:pt x="204" y="46"/>
                  </a:cubicBezTo>
                  <a:cubicBezTo>
                    <a:pt x="233" y="58"/>
                    <a:pt x="310" y="89"/>
                    <a:pt x="372" y="106"/>
                  </a:cubicBezTo>
                  <a:cubicBezTo>
                    <a:pt x="499" y="140"/>
                    <a:pt x="630" y="161"/>
                    <a:pt x="756" y="182"/>
                  </a:cubicBezTo>
                  <a:cubicBezTo>
                    <a:pt x="925" y="209"/>
                    <a:pt x="1076" y="235"/>
                    <a:pt x="1207" y="281"/>
                  </a:cubicBezTo>
                  <a:cubicBezTo>
                    <a:pt x="1208" y="282"/>
                    <a:pt x="1209" y="282"/>
                    <a:pt x="1210" y="282"/>
                  </a:cubicBezTo>
                  <a:cubicBezTo>
                    <a:pt x="1232" y="193"/>
                    <a:pt x="1232" y="193"/>
                    <a:pt x="1232" y="193"/>
                  </a:cubicBezTo>
                  <a:cubicBezTo>
                    <a:pt x="1094" y="145"/>
                    <a:pt x="939" y="142"/>
                    <a:pt x="765" y="134"/>
                  </a:cubicBezTo>
                  <a:close/>
                </a:path>
              </a:pathLst>
            </a:custGeom>
            <a:solidFill>
              <a:srgbClr val="FCD9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6" name="Freeform 8">
              <a:extLst>
                <a:ext uri="{FF2B5EF4-FFF2-40B4-BE49-F238E27FC236}">
                  <a16:creationId xmlns:a16="http://schemas.microsoft.com/office/drawing/2014/main" id="{02670AD7-4640-6F93-9C9E-C0D40EB79E2B}"/>
                </a:ext>
              </a:extLst>
            </p:cNvPr>
            <p:cNvSpPr>
              <a:spLocks/>
            </p:cNvSpPr>
            <p:nvPr/>
          </p:nvSpPr>
          <p:spPr bwMode="auto">
            <a:xfrm>
              <a:off x="2205" y="2150"/>
              <a:ext cx="406" cy="592"/>
            </a:xfrm>
            <a:custGeom>
              <a:avLst/>
              <a:gdLst>
                <a:gd name="T0" fmla="*/ 260 w 206"/>
                <a:gd name="T1" fmla="*/ 1612 h 300"/>
                <a:gd name="T2" fmla="*/ 605 w 206"/>
                <a:gd name="T3" fmla="*/ 677 h 300"/>
                <a:gd name="T4" fmla="*/ 1561 w 206"/>
                <a:gd name="T5" fmla="*/ 355 h 300"/>
                <a:gd name="T6" fmla="*/ 1561 w 206"/>
                <a:gd name="T7" fmla="*/ 363 h 300"/>
                <a:gd name="T8" fmla="*/ 1577 w 206"/>
                <a:gd name="T9" fmla="*/ 85 h 300"/>
                <a:gd name="T10" fmla="*/ 1569 w 206"/>
                <a:gd name="T11" fmla="*/ 77 h 300"/>
                <a:gd name="T12" fmla="*/ 412 w 206"/>
                <a:gd name="T13" fmla="*/ 507 h 300"/>
                <a:gd name="T14" fmla="*/ 0 w 206"/>
                <a:gd name="T15" fmla="*/ 1612 h 300"/>
                <a:gd name="T16" fmla="*/ 152 w 206"/>
                <a:gd name="T17" fmla="*/ 2305 h 300"/>
                <a:gd name="T18" fmla="*/ 152 w 206"/>
                <a:gd name="T19" fmla="*/ 2305 h 300"/>
                <a:gd name="T20" fmla="*/ 384 w 206"/>
                <a:gd name="T21" fmla="*/ 2165 h 300"/>
                <a:gd name="T22" fmla="*/ 260 w 206"/>
                <a:gd name="T23" fmla="*/ 1612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6" h="300">
                  <a:moveTo>
                    <a:pt x="34" y="210"/>
                  </a:moveTo>
                  <a:cubicBezTo>
                    <a:pt x="34" y="163"/>
                    <a:pt x="51" y="119"/>
                    <a:pt x="79" y="88"/>
                  </a:cubicBezTo>
                  <a:cubicBezTo>
                    <a:pt x="119" y="45"/>
                    <a:pt x="180" y="39"/>
                    <a:pt x="204" y="46"/>
                  </a:cubicBezTo>
                  <a:cubicBezTo>
                    <a:pt x="204" y="47"/>
                    <a:pt x="204" y="47"/>
                    <a:pt x="204" y="47"/>
                  </a:cubicBezTo>
                  <a:cubicBezTo>
                    <a:pt x="206" y="11"/>
                    <a:pt x="206" y="11"/>
                    <a:pt x="206" y="11"/>
                  </a:cubicBezTo>
                  <a:cubicBezTo>
                    <a:pt x="205" y="11"/>
                    <a:pt x="205" y="11"/>
                    <a:pt x="205" y="10"/>
                  </a:cubicBezTo>
                  <a:cubicBezTo>
                    <a:pt x="171" y="0"/>
                    <a:pt x="100" y="15"/>
                    <a:pt x="54" y="66"/>
                  </a:cubicBezTo>
                  <a:cubicBezTo>
                    <a:pt x="21" y="102"/>
                    <a:pt x="0" y="154"/>
                    <a:pt x="0" y="210"/>
                  </a:cubicBezTo>
                  <a:cubicBezTo>
                    <a:pt x="0" y="237"/>
                    <a:pt x="7" y="264"/>
                    <a:pt x="20" y="300"/>
                  </a:cubicBezTo>
                  <a:cubicBezTo>
                    <a:pt x="20" y="300"/>
                    <a:pt x="20" y="300"/>
                    <a:pt x="20" y="300"/>
                  </a:cubicBezTo>
                  <a:cubicBezTo>
                    <a:pt x="50" y="282"/>
                    <a:pt x="50" y="282"/>
                    <a:pt x="50" y="282"/>
                  </a:cubicBezTo>
                  <a:cubicBezTo>
                    <a:pt x="40" y="251"/>
                    <a:pt x="34" y="229"/>
                    <a:pt x="34" y="210"/>
                  </a:cubicBezTo>
                  <a:close/>
                </a:path>
              </a:pathLst>
            </a:custGeom>
            <a:solidFill>
              <a:srgbClr val="F9BD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7" name="Freeform 9">
              <a:extLst>
                <a:ext uri="{FF2B5EF4-FFF2-40B4-BE49-F238E27FC236}">
                  <a16:creationId xmlns:a16="http://schemas.microsoft.com/office/drawing/2014/main" id="{67CB7419-7F4B-4F7C-7705-906047A72E53}"/>
                </a:ext>
              </a:extLst>
            </p:cNvPr>
            <p:cNvSpPr>
              <a:spLocks/>
            </p:cNvSpPr>
            <p:nvPr/>
          </p:nvSpPr>
          <p:spPr bwMode="auto">
            <a:xfrm>
              <a:off x="2272" y="2227"/>
              <a:ext cx="2318" cy="1472"/>
            </a:xfrm>
            <a:custGeom>
              <a:avLst/>
              <a:gdLst>
                <a:gd name="T0" fmla="*/ 8058 w 1176"/>
                <a:gd name="T1" fmla="*/ 5732 h 746"/>
                <a:gd name="T2" fmla="*/ 5182 w 1176"/>
                <a:gd name="T3" fmla="*/ 4761 h 746"/>
                <a:gd name="T4" fmla="*/ 132 w 1176"/>
                <a:gd name="T5" fmla="*/ 1873 h 746"/>
                <a:gd name="T6" fmla="*/ 0 w 1176"/>
                <a:gd name="T7" fmla="*/ 1312 h 746"/>
                <a:gd name="T8" fmla="*/ 345 w 1176"/>
                <a:gd name="T9" fmla="*/ 377 h 746"/>
                <a:gd name="T10" fmla="*/ 1301 w 1176"/>
                <a:gd name="T11" fmla="*/ 55 h 746"/>
                <a:gd name="T12" fmla="*/ 2588 w 1176"/>
                <a:gd name="T13" fmla="*/ 513 h 746"/>
                <a:gd name="T14" fmla="*/ 5529 w 1176"/>
                <a:gd name="T15" fmla="*/ 1097 h 746"/>
                <a:gd name="T16" fmla="*/ 8982 w 1176"/>
                <a:gd name="T17" fmla="*/ 1861 h 746"/>
                <a:gd name="T18" fmla="*/ 9006 w 1176"/>
                <a:gd name="T19" fmla="*/ 1865 h 7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76" h="746">
                  <a:moveTo>
                    <a:pt x="1052" y="746"/>
                  </a:moveTo>
                  <a:cubicBezTo>
                    <a:pt x="1010" y="735"/>
                    <a:pt x="860" y="694"/>
                    <a:pt x="677" y="620"/>
                  </a:cubicBezTo>
                  <a:cubicBezTo>
                    <a:pt x="401" y="509"/>
                    <a:pt x="172" y="389"/>
                    <a:pt x="17" y="244"/>
                  </a:cubicBezTo>
                  <a:cubicBezTo>
                    <a:pt x="6" y="212"/>
                    <a:pt x="0" y="190"/>
                    <a:pt x="0" y="171"/>
                  </a:cubicBezTo>
                  <a:cubicBezTo>
                    <a:pt x="0" y="124"/>
                    <a:pt x="17" y="80"/>
                    <a:pt x="45" y="49"/>
                  </a:cubicBezTo>
                  <a:cubicBezTo>
                    <a:pt x="85" y="6"/>
                    <a:pt x="146" y="0"/>
                    <a:pt x="170" y="7"/>
                  </a:cubicBezTo>
                  <a:cubicBezTo>
                    <a:pt x="199" y="19"/>
                    <a:pt x="276" y="50"/>
                    <a:pt x="338" y="67"/>
                  </a:cubicBezTo>
                  <a:cubicBezTo>
                    <a:pt x="465" y="101"/>
                    <a:pt x="596" y="122"/>
                    <a:pt x="722" y="143"/>
                  </a:cubicBezTo>
                  <a:cubicBezTo>
                    <a:pt x="891" y="170"/>
                    <a:pt x="1042" y="196"/>
                    <a:pt x="1173" y="242"/>
                  </a:cubicBezTo>
                  <a:cubicBezTo>
                    <a:pt x="1174" y="243"/>
                    <a:pt x="1175" y="243"/>
                    <a:pt x="1176" y="243"/>
                  </a:cubicBezTo>
                </a:path>
              </a:pathLst>
            </a:custGeom>
            <a:solidFill>
              <a:srgbClr val="C1CCA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8" name="Freeform 10">
              <a:extLst>
                <a:ext uri="{FF2B5EF4-FFF2-40B4-BE49-F238E27FC236}">
                  <a16:creationId xmlns:a16="http://schemas.microsoft.com/office/drawing/2014/main" id="{EE8362DA-E5E8-6C28-0DB3-12E2DDA769F2}"/>
                </a:ext>
              </a:extLst>
            </p:cNvPr>
            <p:cNvSpPr>
              <a:spLocks/>
            </p:cNvSpPr>
            <p:nvPr/>
          </p:nvSpPr>
          <p:spPr bwMode="auto">
            <a:xfrm>
              <a:off x="2319" y="2280"/>
              <a:ext cx="2260" cy="1373"/>
            </a:xfrm>
            <a:custGeom>
              <a:avLst/>
              <a:gdLst>
                <a:gd name="T0" fmla="*/ 7930 w 1146"/>
                <a:gd name="T1" fmla="*/ 5344 h 696"/>
                <a:gd name="T2" fmla="*/ 5080 w 1146"/>
                <a:gd name="T3" fmla="*/ 4381 h 696"/>
                <a:gd name="T4" fmla="*/ 108 w 1146"/>
                <a:gd name="T5" fmla="*/ 1564 h 696"/>
                <a:gd name="T6" fmla="*/ 0 w 1146"/>
                <a:gd name="T7" fmla="*/ 1105 h 696"/>
                <a:gd name="T8" fmla="*/ 300 w 1146"/>
                <a:gd name="T9" fmla="*/ 300 h 696"/>
                <a:gd name="T10" fmla="*/ 1112 w 1146"/>
                <a:gd name="T11" fmla="*/ 32 h 696"/>
                <a:gd name="T12" fmla="*/ 2353 w 1146"/>
                <a:gd name="T13" fmla="*/ 483 h 696"/>
                <a:gd name="T14" fmla="*/ 5325 w 1146"/>
                <a:gd name="T15" fmla="*/ 1067 h 696"/>
                <a:gd name="T16" fmla="*/ 8750 w 1146"/>
                <a:gd name="T17" fmla="*/ 1829 h 696"/>
                <a:gd name="T18" fmla="*/ 8790 w 1146"/>
                <a:gd name="T19" fmla="*/ 1833 h 6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6" h="696">
                  <a:moveTo>
                    <a:pt x="1034" y="696"/>
                  </a:moveTo>
                  <a:cubicBezTo>
                    <a:pt x="992" y="685"/>
                    <a:pt x="844" y="645"/>
                    <a:pt x="662" y="571"/>
                  </a:cubicBezTo>
                  <a:cubicBezTo>
                    <a:pt x="391" y="461"/>
                    <a:pt x="164" y="343"/>
                    <a:pt x="14" y="204"/>
                  </a:cubicBezTo>
                  <a:cubicBezTo>
                    <a:pt x="5" y="179"/>
                    <a:pt x="0" y="159"/>
                    <a:pt x="0" y="144"/>
                  </a:cubicBezTo>
                  <a:cubicBezTo>
                    <a:pt x="0" y="103"/>
                    <a:pt x="15" y="64"/>
                    <a:pt x="39" y="39"/>
                  </a:cubicBezTo>
                  <a:cubicBezTo>
                    <a:pt x="71" y="3"/>
                    <a:pt x="129" y="0"/>
                    <a:pt x="145" y="4"/>
                  </a:cubicBezTo>
                  <a:cubicBezTo>
                    <a:pt x="180" y="19"/>
                    <a:pt x="248" y="47"/>
                    <a:pt x="307" y="63"/>
                  </a:cubicBezTo>
                  <a:cubicBezTo>
                    <a:pt x="436" y="97"/>
                    <a:pt x="567" y="119"/>
                    <a:pt x="694" y="139"/>
                  </a:cubicBezTo>
                  <a:cubicBezTo>
                    <a:pt x="862" y="166"/>
                    <a:pt x="1011" y="193"/>
                    <a:pt x="1141" y="238"/>
                  </a:cubicBezTo>
                  <a:cubicBezTo>
                    <a:pt x="1141" y="238"/>
                    <a:pt x="1146" y="239"/>
                    <a:pt x="1146" y="239"/>
                  </a:cubicBezTo>
                </a:path>
              </a:pathLst>
            </a:custGeom>
            <a:solidFill>
              <a:srgbClr val="008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19" name="Freeform 11">
              <a:extLst>
                <a:ext uri="{FF2B5EF4-FFF2-40B4-BE49-F238E27FC236}">
                  <a16:creationId xmlns:a16="http://schemas.microsoft.com/office/drawing/2014/main" id="{628B97CA-848A-CFC8-E238-E728B93D8683}"/>
                </a:ext>
              </a:extLst>
            </p:cNvPr>
            <p:cNvSpPr>
              <a:spLocks/>
            </p:cNvSpPr>
            <p:nvPr/>
          </p:nvSpPr>
          <p:spPr bwMode="auto">
            <a:xfrm>
              <a:off x="4358" y="2752"/>
              <a:ext cx="372" cy="901"/>
            </a:xfrm>
            <a:custGeom>
              <a:avLst/>
              <a:gdLst>
                <a:gd name="T0" fmla="*/ 852 w 189"/>
                <a:gd name="T1" fmla="*/ 0 h 457"/>
                <a:gd name="T2" fmla="*/ 1220 w 189"/>
                <a:gd name="T3" fmla="*/ 1861 h 457"/>
                <a:gd name="T4" fmla="*/ 0 w 189"/>
                <a:gd name="T5" fmla="*/ 3501 h 457"/>
                <a:gd name="T6" fmla="*/ 0 60000 65536"/>
                <a:gd name="T7" fmla="*/ 0 60000 65536"/>
                <a:gd name="T8" fmla="*/ 0 60000 65536"/>
              </a:gdLst>
              <a:ahLst/>
              <a:cxnLst>
                <a:cxn ang="T6">
                  <a:pos x="T0" y="T1"/>
                </a:cxn>
                <a:cxn ang="T7">
                  <a:pos x="T2" y="T3"/>
                </a:cxn>
                <a:cxn ang="T8">
                  <a:pos x="T4" y="T5"/>
                </a:cxn>
              </a:cxnLst>
              <a:rect l="0" t="0" r="r" b="b"/>
              <a:pathLst>
                <a:path w="189" h="457">
                  <a:moveTo>
                    <a:pt x="112" y="0"/>
                  </a:moveTo>
                  <a:cubicBezTo>
                    <a:pt x="133" y="25"/>
                    <a:pt x="189" y="106"/>
                    <a:pt x="160" y="243"/>
                  </a:cubicBezTo>
                  <a:cubicBezTo>
                    <a:pt x="135" y="359"/>
                    <a:pt x="40" y="435"/>
                    <a:pt x="0" y="457"/>
                  </a:cubicBezTo>
                </a:path>
              </a:pathLst>
            </a:custGeom>
            <a:solidFill>
              <a:srgbClr val="008DC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0" name="Freeform 12">
              <a:extLst>
                <a:ext uri="{FF2B5EF4-FFF2-40B4-BE49-F238E27FC236}">
                  <a16:creationId xmlns:a16="http://schemas.microsoft.com/office/drawing/2014/main" id="{DC88C37F-6D2B-B91C-33EB-7229D70D0774}"/>
                </a:ext>
              </a:extLst>
            </p:cNvPr>
            <p:cNvSpPr>
              <a:spLocks noEditPoints="1"/>
            </p:cNvSpPr>
            <p:nvPr/>
          </p:nvSpPr>
          <p:spPr bwMode="auto">
            <a:xfrm>
              <a:off x="2319" y="2280"/>
              <a:ext cx="2341" cy="1292"/>
            </a:xfrm>
            <a:custGeom>
              <a:avLst/>
              <a:gdLst>
                <a:gd name="T0" fmla="*/ 5429 w 1187"/>
                <a:gd name="T1" fmla="*/ 3813 h 655"/>
                <a:gd name="T2" fmla="*/ 6106 w 1187"/>
                <a:gd name="T3" fmla="*/ 3929 h 655"/>
                <a:gd name="T4" fmla="*/ 5800 w 1187"/>
                <a:gd name="T5" fmla="*/ 3637 h 655"/>
                <a:gd name="T6" fmla="*/ 5437 w 1187"/>
                <a:gd name="T7" fmla="*/ 3440 h 655"/>
                <a:gd name="T8" fmla="*/ 5169 w 1187"/>
                <a:gd name="T9" fmla="*/ 3393 h 655"/>
                <a:gd name="T10" fmla="*/ 4940 w 1187"/>
                <a:gd name="T11" fmla="*/ 3669 h 655"/>
                <a:gd name="T12" fmla="*/ 4978 w 1187"/>
                <a:gd name="T13" fmla="*/ 4065 h 655"/>
                <a:gd name="T14" fmla="*/ 7930 w 1187"/>
                <a:gd name="T15" fmla="*/ 5026 h 655"/>
                <a:gd name="T16" fmla="*/ 6352 w 1187"/>
                <a:gd name="T17" fmla="*/ 4365 h 655"/>
                <a:gd name="T18" fmla="*/ 5429 w 1187"/>
                <a:gd name="T19" fmla="*/ 3813 h 655"/>
                <a:gd name="T20" fmla="*/ 8705 w 1187"/>
                <a:gd name="T21" fmla="*/ 2164 h 655"/>
                <a:gd name="T22" fmla="*/ 8751 w 1187"/>
                <a:gd name="T23" fmla="*/ 2004 h 655"/>
                <a:gd name="T24" fmla="*/ 8790 w 1187"/>
                <a:gd name="T25" fmla="*/ 1832 h 655"/>
                <a:gd name="T26" fmla="*/ 8798 w 1187"/>
                <a:gd name="T27" fmla="*/ 1817 h 655"/>
                <a:gd name="T28" fmla="*/ 8790 w 1187"/>
                <a:gd name="T29" fmla="*/ 1832 h 655"/>
                <a:gd name="T30" fmla="*/ 8751 w 1187"/>
                <a:gd name="T31" fmla="*/ 1825 h 655"/>
                <a:gd name="T32" fmla="*/ 5325 w 1187"/>
                <a:gd name="T33" fmla="*/ 1065 h 655"/>
                <a:gd name="T34" fmla="*/ 2353 w 1187"/>
                <a:gd name="T35" fmla="*/ 483 h 655"/>
                <a:gd name="T36" fmla="*/ 1112 w 1187"/>
                <a:gd name="T37" fmla="*/ 32 h 655"/>
                <a:gd name="T38" fmla="*/ 300 w 1187"/>
                <a:gd name="T39" fmla="*/ 300 h 655"/>
                <a:gd name="T40" fmla="*/ 0 w 1187"/>
                <a:gd name="T41" fmla="*/ 1097 h 655"/>
                <a:gd name="T42" fmla="*/ 400 w 1187"/>
                <a:gd name="T43" fmla="*/ 1444 h 655"/>
                <a:gd name="T44" fmla="*/ 400 w 1187"/>
                <a:gd name="T45" fmla="*/ 1404 h 655"/>
                <a:gd name="T46" fmla="*/ 860 w 1187"/>
                <a:gd name="T47" fmla="*/ 1759 h 655"/>
                <a:gd name="T48" fmla="*/ 1665 w 1187"/>
                <a:gd name="T49" fmla="*/ 2304 h 655"/>
                <a:gd name="T50" fmla="*/ 1801 w 1187"/>
                <a:gd name="T51" fmla="*/ 2225 h 655"/>
                <a:gd name="T52" fmla="*/ 2132 w 1187"/>
                <a:gd name="T53" fmla="*/ 2620 h 655"/>
                <a:gd name="T54" fmla="*/ 4854 w 1187"/>
                <a:gd name="T55" fmla="*/ 3984 h 655"/>
                <a:gd name="T56" fmla="*/ 4940 w 1187"/>
                <a:gd name="T57" fmla="*/ 3732 h 655"/>
                <a:gd name="T58" fmla="*/ 4893 w 1187"/>
                <a:gd name="T59" fmla="*/ 3584 h 655"/>
                <a:gd name="T60" fmla="*/ 4536 w 1187"/>
                <a:gd name="T61" fmla="*/ 3637 h 655"/>
                <a:gd name="T62" fmla="*/ 2532 w 1187"/>
                <a:gd name="T63" fmla="*/ 2612 h 655"/>
                <a:gd name="T64" fmla="*/ 2317 w 1187"/>
                <a:gd name="T65" fmla="*/ 2156 h 655"/>
                <a:gd name="T66" fmla="*/ 2169 w 1187"/>
                <a:gd name="T67" fmla="*/ 2051 h 655"/>
                <a:gd name="T68" fmla="*/ 1887 w 1187"/>
                <a:gd name="T69" fmla="*/ 2020 h 655"/>
                <a:gd name="T70" fmla="*/ 1840 w 1187"/>
                <a:gd name="T71" fmla="*/ 1949 h 655"/>
                <a:gd name="T72" fmla="*/ 1128 w 1187"/>
                <a:gd name="T73" fmla="*/ 1712 h 655"/>
                <a:gd name="T74" fmla="*/ 759 w 1187"/>
                <a:gd name="T75" fmla="*/ 1420 h 655"/>
                <a:gd name="T76" fmla="*/ 1280 w 1187"/>
                <a:gd name="T77" fmla="*/ 860 h 655"/>
                <a:gd name="T78" fmla="*/ 1525 w 1187"/>
                <a:gd name="T79" fmla="*/ 921 h 655"/>
                <a:gd name="T80" fmla="*/ 3905 w 1187"/>
                <a:gd name="T81" fmla="*/ 1641 h 655"/>
                <a:gd name="T82" fmla="*/ 7189 w 1187"/>
                <a:gd name="T83" fmla="*/ 2148 h 655"/>
                <a:gd name="T84" fmla="*/ 8437 w 1187"/>
                <a:gd name="T85" fmla="*/ 2909 h 655"/>
                <a:gd name="T86" fmla="*/ 8437 w 1187"/>
                <a:gd name="T87" fmla="*/ 2917 h 655"/>
                <a:gd name="T88" fmla="*/ 8370 w 1187"/>
                <a:gd name="T89" fmla="*/ 4712 h 655"/>
                <a:gd name="T90" fmla="*/ 8954 w 1187"/>
                <a:gd name="T91" fmla="*/ 3661 h 655"/>
                <a:gd name="T92" fmla="*/ 8705 w 1187"/>
                <a:gd name="T93" fmla="*/ 2164 h 65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1187" h="655">
                  <a:moveTo>
                    <a:pt x="708" y="497"/>
                  </a:moveTo>
                  <a:cubicBezTo>
                    <a:pt x="710" y="466"/>
                    <a:pt x="767" y="485"/>
                    <a:pt x="796" y="512"/>
                  </a:cubicBezTo>
                  <a:cubicBezTo>
                    <a:pt x="756" y="474"/>
                    <a:pt x="756" y="474"/>
                    <a:pt x="756" y="474"/>
                  </a:cubicBezTo>
                  <a:cubicBezTo>
                    <a:pt x="709" y="448"/>
                    <a:pt x="709" y="448"/>
                    <a:pt x="709" y="448"/>
                  </a:cubicBezTo>
                  <a:cubicBezTo>
                    <a:pt x="674" y="442"/>
                    <a:pt x="674" y="442"/>
                    <a:pt x="674" y="442"/>
                  </a:cubicBezTo>
                  <a:cubicBezTo>
                    <a:pt x="644" y="478"/>
                    <a:pt x="644" y="478"/>
                    <a:pt x="644" y="478"/>
                  </a:cubicBezTo>
                  <a:cubicBezTo>
                    <a:pt x="649" y="530"/>
                    <a:pt x="649" y="530"/>
                    <a:pt x="649" y="530"/>
                  </a:cubicBezTo>
                  <a:cubicBezTo>
                    <a:pt x="1034" y="655"/>
                    <a:pt x="1034" y="655"/>
                    <a:pt x="1034" y="655"/>
                  </a:cubicBezTo>
                  <a:cubicBezTo>
                    <a:pt x="1034" y="655"/>
                    <a:pt x="871" y="582"/>
                    <a:pt x="828" y="569"/>
                  </a:cubicBezTo>
                  <a:cubicBezTo>
                    <a:pt x="786" y="557"/>
                    <a:pt x="707" y="529"/>
                    <a:pt x="708" y="497"/>
                  </a:cubicBezTo>
                  <a:close/>
                  <a:moveTo>
                    <a:pt x="1135" y="282"/>
                  </a:moveTo>
                  <a:cubicBezTo>
                    <a:pt x="1141" y="261"/>
                    <a:pt x="1141" y="261"/>
                    <a:pt x="1141" y="261"/>
                  </a:cubicBezTo>
                  <a:cubicBezTo>
                    <a:pt x="1146" y="239"/>
                    <a:pt x="1146" y="239"/>
                    <a:pt x="1146" y="239"/>
                  </a:cubicBezTo>
                  <a:cubicBezTo>
                    <a:pt x="1147" y="237"/>
                    <a:pt x="1147" y="237"/>
                    <a:pt x="1147" y="237"/>
                  </a:cubicBezTo>
                  <a:cubicBezTo>
                    <a:pt x="1146" y="239"/>
                    <a:pt x="1146" y="239"/>
                    <a:pt x="1146" y="239"/>
                  </a:cubicBezTo>
                  <a:cubicBezTo>
                    <a:pt x="1146" y="239"/>
                    <a:pt x="1141" y="238"/>
                    <a:pt x="1141" y="238"/>
                  </a:cubicBezTo>
                  <a:cubicBezTo>
                    <a:pt x="1011" y="193"/>
                    <a:pt x="862" y="166"/>
                    <a:pt x="694" y="139"/>
                  </a:cubicBezTo>
                  <a:cubicBezTo>
                    <a:pt x="567" y="119"/>
                    <a:pt x="436" y="97"/>
                    <a:pt x="307" y="63"/>
                  </a:cubicBezTo>
                  <a:cubicBezTo>
                    <a:pt x="248" y="47"/>
                    <a:pt x="180" y="19"/>
                    <a:pt x="145" y="4"/>
                  </a:cubicBezTo>
                  <a:cubicBezTo>
                    <a:pt x="129" y="0"/>
                    <a:pt x="71" y="3"/>
                    <a:pt x="39" y="39"/>
                  </a:cubicBezTo>
                  <a:cubicBezTo>
                    <a:pt x="15" y="64"/>
                    <a:pt x="0" y="102"/>
                    <a:pt x="0" y="143"/>
                  </a:cubicBezTo>
                  <a:cubicBezTo>
                    <a:pt x="52" y="188"/>
                    <a:pt x="52" y="188"/>
                    <a:pt x="52" y="188"/>
                  </a:cubicBezTo>
                  <a:cubicBezTo>
                    <a:pt x="52" y="186"/>
                    <a:pt x="52" y="184"/>
                    <a:pt x="52" y="183"/>
                  </a:cubicBezTo>
                  <a:cubicBezTo>
                    <a:pt x="112" y="229"/>
                    <a:pt x="112" y="229"/>
                    <a:pt x="112" y="229"/>
                  </a:cubicBezTo>
                  <a:cubicBezTo>
                    <a:pt x="217" y="300"/>
                    <a:pt x="217" y="300"/>
                    <a:pt x="217" y="300"/>
                  </a:cubicBezTo>
                  <a:cubicBezTo>
                    <a:pt x="235" y="290"/>
                    <a:pt x="235" y="290"/>
                    <a:pt x="235" y="290"/>
                  </a:cubicBezTo>
                  <a:cubicBezTo>
                    <a:pt x="242" y="314"/>
                    <a:pt x="278" y="341"/>
                    <a:pt x="278" y="341"/>
                  </a:cubicBezTo>
                  <a:cubicBezTo>
                    <a:pt x="633" y="519"/>
                    <a:pt x="633" y="519"/>
                    <a:pt x="633" y="519"/>
                  </a:cubicBezTo>
                  <a:cubicBezTo>
                    <a:pt x="644" y="486"/>
                    <a:pt x="644" y="486"/>
                    <a:pt x="644" y="486"/>
                  </a:cubicBezTo>
                  <a:cubicBezTo>
                    <a:pt x="638" y="467"/>
                    <a:pt x="638" y="467"/>
                    <a:pt x="638" y="467"/>
                  </a:cubicBezTo>
                  <a:cubicBezTo>
                    <a:pt x="638" y="467"/>
                    <a:pt x="636" y="496"/>
                    <a:pt x="591" y="474"/>
                  </a:cubicBezTo>
                  <a:cubicBezTo>
                    <a:pt x="545" y="452"/>
                    <a:pt x="367" y="363"/>
                    <a:pt x="330" y="340"/>
                  </a:cubicBezTo>
                  <a:cubicBezTo>
                    <a:pt x="294" y="316"/>
                    <a:pt x="250" y="284"/>
                    <a:pt x="302" y="281"/>
                  </a:cubicBezTo>
                  <a:cubicBezTo>
                    <a:pt x="283" y="267"/>
                    <a:pt x="283" y="267"/>
                    <a:pt x="283" y="267"/>
                  </a:cubicBezTo>
                  <a:cubicBezTo>
                    <a:pt x="268" y="262"/>
                    <a:pt x="255" y="260"/>
                    <a:pt x="246" y="263"/>
                  </a:cubicBezTo>
                  <a:cubicBezTo>
                    <a:pt x="247" y="256"/>
                    <a:pt x="247" y="251"/>
                    <a:pt x="240" y="254"/>
                  </a:cubicBezTo>
                  <a:cubicBezTo>
                    <a:pt x="224" y="262"/>
                    <a:pt x="212" y="264"/>
                    <a:pt x="147" y="223"/>
                  </a:cubicBezTo>
                  <a:cubicBezTo>
                    <a:pt x="126" y="210"/>
                    <a:pt x="110" y="197"/>
                    <a:pt x="99" y="185"/>
                  </a:cubicBezTo>
                  <a:cubicBezTo>
                    <a:pt x="123" y="186"/>
                    <a:pt x="168" y="157"/>
                    <a:pt x="167" y="112"/>
                  </a:cubicBezTo>
                  <a:cubicBezTo>
                    <a:pt x="177" y="114"/>
                    <a:pt x="188" y="117"/>
                    <a:pt x="199" y="120"/>
                  </a:cubicBezTo>
                  <a:cubicBezTo>
                    <a:pt x="313" y="154"/>
                    <a:pt x="381" y="208"/>
                    <a:pt x="509" y="214"/>
                  </a:cubicBezTo>
                  <a:cubicBezTo>
                    <a:pt x="637" y="220"/>
                    <a:pt x="825" y="256"/>
                    <a:pt x="937" y="280"/>
                  </a:cubicBezTo>
                  <a:cubicBezTo>
                    <a:pt x="991" y="292"/>
                    <a:pt x="1057" y="328"/>
                    <a:pt x="1100" y="379"/>
                  </a:cubicBezTo>
                  <a:cubicBezTo>
                    <a:pt x="1100" y="380"/>
                    <a:pt x="1100" y="380"/>
                    <a:pt x="1100" y="380"/>
                  </a:cubicBezTo>
                  <a:cubicBezTo>
                    <a:pt x="1126" y="422"/>
                    <a:pt x="1144" y="485"/>
                    <a:pt x="1091" y="614"/>
                  </a:cubicBezTo>
                  <a:cubicBezTo>
                    <a:pt x="1123" y="581"/>
                    <a:pt x="1154" y="535"/>
                    <a:pt x="1167" y="477"/>
                  </a:cubicBezTo>
                  <a:cubicBezTo>
                    <a:pt x="1187" y="381"/>
                    <a:pt x="1159" y="317"/>
                    <a:pt x="1135" y="282"/>
                  </a:cubicBezTo>
                  <a:close/>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1" name="Freeform 13">
              <a:extLst>
                <a:ext uri="{FF2B5EF4-FFF2-40B4-BE49-F238E27FC236}">
                  <a16:creationId xmlns:a16="http://schemas.microsoft.com/office/drawing/2014/main" id="{458676CE-C409-722E-B89C-76392C51C9AA}"/>
                </a:ext>
              </a:extLst>
            </p:cNvPr>
            <p:cNvSpPr>
              <a:spLocks noEditPoints="1"/>
            </p:cNvSpPr>
            <p:nvPr/>
          </p:nvSpPr>
          <p:spPr bwMode="auto">
            <a:xfrm>
              <a:off x="2319" y="2280"/>
              <a:ext cx="2335" cy="910"/>
            </a:xfrm>
            <a:custGeom>
              <a:avLst/>
              <a:gdLst>
                <a:gd name="T0" fmla="*/ 2609 w 1184"/>
                <a:gd name="T1" fmla="*/ 1301 h 461"/>
                <a:gd name="T2" fmla="*/ 2621 w 1184"/>
                <a:gd name="T3" fmla="*/ 1309 h 461"/>
                <a:gd name="T4" fmla="*/ 2609 w 1184"/>
                <a:gd name="T5" fmla="*/ 1301 h 461"/>
                <a:gd name="T6" fmla="*/ 2645 w 1184"/>
                <a:gd name="T7" fmla="*/ 1325 h 461"/>
                <a:gd name="T8" fmla="*/ 2629 w 1184"/>
                <a:gd name="T9" fmla="*/ 1309 h 461"/>
                <a:gd name="T10" fmla="*/ 2645 w 1184"/>
                <a:gd name="T11" fmla="*/ 1325 h 461"/>
                <a:gd name="T12" fmla="*/ 8705 w 1184"/>
                <a:gd name="T13" fmla="*/ 2171 h 461"/>
                <a:gd name="T14" fmla="*/ 8750 w 1184"/>
                <a:gd name="T15" fmla="*/ 2008 h 461"/>
                <a:gd name="T16" fmla="*/ 8790 w 1184"/>
                <a:gd name="T17" fmla="*/ 1840 h 461"/>
                <a:gd name="T18" fmla="*/ 8798 w 1184"/>
                <a:gd name="T19" fmla="*/ 1824 h 461"/>
                <a:gd name="T20" fmla="*/ 8790 w 1184"/>
                <a:gd name="T21" fmla="*/ 1840 h 461"/>
                <a:gd name="T22" fmla="*/ 8750 w 1184"/>
                <a:gd name="T23" fmla="*/ 1832 h 461"/>
                <a:gd name="T24" fmla="*/ 5325 w 1184"/>
                <a:gd name="T25" fmla="*/ 1068 h 461"/>
                <a:gd name="T26" fmla="*/ 2353 w 1184"/>
                <a:gd name="T27" fmla="*/ 484 h 461"/>
                <a:gd name="T28" fmla="*/ 1112 w 1184"/>
                <a:gd name="T29" fmla="*/ 32 h 461"/>
                <a:gd name="T30" fmla="*/ 300 w 1184"/>
                <a:gd name="T31" fmla="*/ 300 h 461"/>
                <a:gd name="T32" fmla="*/ 0 w 1184"/>
                <a:gd name="T33" fmla="*/ 1100 h 461"/>
                <a:gd name="T34" fmla="*/ 400 w 1184"/>
                <a:gd name="T35" fmla="*/ 1445 h 461"/>
                <a:gd name="T36" fmla="*/ 400 w 1184"/>
                <a:gd name="T37" fmla="*/ 1407 h 461"/>
                <a:gd name="T38" fmla="*/ 623 w 1184"/>
                <a:gd name="T39" fmla="*/ 1571 h 461"/>
                <a:gd name="T40" fmla="*/ 645 w 1184"/>
                <a:gd name="T41" fmla="*/ 1484 h 461"/>
                <a:gd name="T42" fmla="*/ 945 w 1184"/>
                <a:gd name="T43" fmla="*/ 740 h 461"/>
                <a:gd name="T44" fmla="*/ 1824 w 1184"/>
                <a:gd name="T45" fmla="*/ 784 h 461"/>
                <a:gd name="T46" fmla="*/ 2376 w 1184"/>
                <a:gd name="T47" fmla="*/ 993 h 461"/>
                <a:gd name="T48" fmla="*/ 2376 w 1184"/>
                <a:gd name="T49" fmla="*/ 1001 h 461"/>
                <a:gd name="T50" fmla="*/ 2353 w 1184"/>
                <a:gd name="T51" fmla="*/ 1115 h 461"/>
                <a:gd name="T52" fmla="*/ 2440 w 1184"/>
                <a:gd name="T53" fmla="*/ 1277 h 461"/>
                <a:gd name="T54" fmla="*/ 2509 w 1184"/>
                <a:gd name="T55" fmla="*/ 1301 h 461"/>
                <a:gd name="T56" fmla="*/ 2609 w 1184"/>
                <a:gd name="T57" fmla="*/ 1301 h 461"/>
                <a:gd name="T58" fmla="*/ 2653 w 1184"/>
                <a:gd name="T59" fmla="*/ 1092 h 461"/>
                <a:gd name="T60" fmla="*/ 3773 w 1184"/>
                <a:gd name="T61" fmla="*/ 1301 h 461"/>
                <a:gd name="T62" fmla="*/ 5293 w 1184"/>
                <a:gd name="T63" fmla="*/ 1540 h 461"/>
                <a:gd name="T64" fmla="*/ 5484 w 1184"/>
                <a:gd name="T65" fmla="*/ 1692 h 461"/>
                <a:gd name="T66" fmla="*/ 5569 w 1184"/>
                <a:gd name="T67" fmla="*/ 1848 h 461"/>
                <a:gd name="T68" fmla="*/ 5593 w 1184"/>
                <a:gd name="T69" fmla="*/ 1856 h 461"/>
                <a:gd name="T70" fmla="*/ 6013 w 1184"/>
                <a:gd name="T71" fmla="*/ 1668 h 461"/>
                <a:gd name="T72" fmla="*/ 8086 w 1184"/>
                <a:gd name="T73" fmla="*/ 2108 h 461"/>
                <a:gd name="T74" fmla="*/ 8973 w 1184"/>
                <a:gd name="T75" fmla="*/ 3545 h 461"/>
                <a:gd name="T76" fmla="*/ 8705 w 1184"/>
                <a:gd name="T77" fmla="*/ 2171 h 4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184" h="461">
                  <a:moveTo>
                    <a:pt x="340" y="169"/>
                  </a:moveTo>
                  <a:cubicBezTo>
                    <a:pt x="341" y="170"/>
                    <a:pt x="342" y="170"/>
                    <a:pt x="342" y="170"/>
                  </a:cubicBezTo>
                  <a:cubicBezTo>
                    <a:pt x="341" y="170"/>
                    <a:pt x="340" y="169"/>
                    <a:pt x="340" y="169"/>
                  </a:cubicBezTo>
                  <a:close/>
                  <a:moveTo>
                    <a:pt x="345" y="172"/>
                  </a:moveTo>
                  <a:cubicBezTo>
                    <a:pt x="344" y="171"/>
                    <a:pt x="343" y="171"/>
                    <a:pt x="343" y="170"/>
                  </a:cubicBezTo>
                  <a:cubicBezTo>
                    <a:pt x="343" y="171"/>
                    <a:pt x="344" y="171"/>
                    <a:pt x="345" y="172"/>
                  </a:cubicBezTo>
                  <a:close/>
                  <a:moveTo>
                    <a:pt x="1135" y="282"/>
                  </a:moveTo>
                  <a:cubicBezTo>
                    <a:pt x="1141" y="261"/>
                    <a:pt x="1141" y="261"/>
                    <a:pt x="1141" y="261"/>
                  </a:cubicBezTo>
                  <a:cubicBezTo>
                    <a:pt x="1146" y="239"/>
                    <a:pt x="1146" y="239"/>
                    <a:pt x="1146" y="239"/>
                  </a:cubicBezTo>
                  <a:cubicBezTo>
                    <a:pt x="1147" y="237"/>
                    <a:pt x="1147" y="237"/>
                    <a:pt x="1147" y="237"/>
                  </a:cubicBezTo>
                  <a:cubicBezTo>
                    <a:pt x="1146" y="239"/>
                    <a:pt x="1146" y="239"/>
                    <a:pt x="1146" y="239"/>
                  </a:cubicBezTo>
                  <a:cubicBezTo>
                    <a:pt x="1146" y="239"/>
                    <a:pt x="1141" y="238"/>
                    <a:pt x="1141" y="238"/>
                  </a:cubicBezTo>
                  <a:cubicBezTo>
                    <a:pt x="1011" y="193"/>
                    <a:pt x="862" y="166"/>
                    <a:pt x="694" y="139"/>
                  </a:cubicBezTo>
                  <a:cubicBezTo>
                    <a:pt x="567" y="119"/>
                    <a:pt x="436" y="97"/>
                    <a:pt x="307" y="63"/>
                  </a:cubicBezTo>
                  <a:cubicBezTo>
                    <a:pt x="248" y="47"/>
                    <a:pt x="180" y="19"/>
                    <a:pt x="145" y="4"/>
                  </a:cubicBezTo>
                  <a:cubicBezTo>
                    <a:pt x="129" y="0"/>
                    <a:pt x="71" y="3"/>
                    <a:pt x="39" y="39"/>
                  </a:cubicBezTo>
                  <a:cubicBezTo>
                    <a:pt x="15" y="64"/>
                    <a:pt x="0" y="102"/>
                    <a:pt x="0" y="143"/>
                  </a:cubicBezTo>
                  <a:cubicBezTo>
                    <a:pt x="52" y="188"/>
                    <a:pt x="52" y="188"/>
                    <a:pt x="52" y="188"/>
                  </a:cubicBezTo>
                  <a:cubicBezTo>
                    <a:pt x="52" y="186"/>
                    <a:pt x="52" y="184"/>
                    <a:pt x="52" y="183"/>
                  </a:cubicBezTo>
                  <a:cubicBezTo>
                    <a:pt x="81" y="204"/>
                    <a:pt x="81" y="204"/>
                    <a:pt x="81" y="204"/>
                  </a:cubicBezTo>
                  <a:cubicBezTo>
                    <a:pt x="84" y="193"/>
                    <a:pt x="84" y="193"/>
                    <a:pt x="84" y="193"/>
                  </a:cubicBezTo>
                  <a:cubicBezTo>
                    <a:pt x="74" y="169"/>
                    <a:pt x="72" y="122"/>
                    <a:pt x="123" y="96"/>
                  </a:cubicBezTo>
                  <a:cubicBezTo>
                    <a:pt x="174" y="69"/>
                    <a:pt x="206" y="90"/>
                    <a:pt x="238" y="102"/>
                  </a:cubicBezTo>
                  <a:cubicBezTo>
                    <a:pt x="270" y="114"/>
                    <a:pt x="294" y="120"/>
                    <a:pt x="310" y="129"/>
                  </a:cubicBezTo>
                  <a:cubicBezTo>
                    <a:pt x="326" y="138"/>
                    <a:pt x="310" y="130"/>
                    <a:pt x="310" y="130"/>
                  </a:cubicBezTo>
                  <a:cubicBezTo>
                    <a:pt x="307" y="145"/>
                    <a:pt x="307" y="145"/>
                    <a:pt x="307" y="145"/>
                  </a:cubicBezTo>
                  <a:cubicBezTo>
                    <a:pt x="318" y="166"/>
                    <a:pt x="318" y="166"/>
                    <a:pt x="318" y="166"/>
                  </a:cubicBezTo>
                  <a:cubicBezTo>
                    <a:pt x="321" y="167"/>
                    <a:pt x="324" y="168"/>
                    <a:pt x="327" y="169"/>
                  </a:cubicBezTo>
                  <a:cubicBezTo>
                    <a:pt x="340" y="169"/>
                    <a:pt x="340" y="169"/>
                    <a:pt x="340" y="169"/>
                  </a:cubicBezTo>
                  <a:cubicBezTo>
                    <a:pt x="327" y="161"/>
                    <a:pt x="327" y="149"/>
                    <a:pt x="346" y="142"/>
                  </a:cubicBezTo>
                  <a:cubicBezTo>
                    <a:pt x="364" y="136"/>
                    <a:pt x="427" y="160"/>
                    <a:pt x="492" y="169"/>
                  </a:cubicBezTo>
                  <a:cubicBezTo>
                    <a:pt x="558" y="178"/>
                    <a:pt x="670" y="198"/>
                    <a:pt x="690" y="200"/>
                  </a:cubicBezTo>
                  <a:cubicBezTo>
                    <a:pt x="710" y="201"/>
                    <a:pt x="715" y="220"/>
                    <a:pt x="715" y="220"/>
                  </a:cubicBezTo>
                  <a:cubicBezTo>
                    <a:pt x="726" y="240"/>
                    <a:pt x="726" y="240"/>
                    <a:pt x="726" y="240"/>
                  </a:cubicBezTo>
                  <a:cubicBezTo>
                    <a:pt x="727" y="240"/>
                    <a:pt x="728" y="240"/>
                    <a:pt x="729" y="241"/>
                  </a:cubicBezTo>
                  <a:cubicBezTo>
                    <a:pt x="734" y="235"/>
                    <a:pt x="753" y="216"/>
                    <a:pt x="784" y="217"/>
                  </a:cubicBezTo>
                  <a:cubicBezTo>
                    <a:pt x="822" y="218"/>
                    <a:pt x="1003" y="256"/>
                    <a:pt x="1054" y="274"/>
                  </a:cubicBezTo>
                  <a:cubicBezTo>
                    <a:pt x="1104" y="293"/>
                    <a:pt x="1169" y="331"/>
                    <a:pt x="1170" y="461"/>
                  </a:cubicBezTo>
                  <a:cubicBezTo>
                    <a:pt x="1184" y="373"/>
                    <a:pt x="1157" y="315"/>
                    <a:pt x="1135" y="282"/>
                  </a:cubicBezTo>
                  <a:close/>
                </a:path>
              </a:pathLst>
            </a:custGeom>
            <a:solidFill>
              <a:srgbClr val="006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2" name="Freeform 14">
              <a:extLst>
                <a:ext uri="{FF2B5EF4-FFF2-40B4-BE49-F238E27FC236}">
                  <a16:creationId xmlns:a16="http://schemas.microsoft.com/office/drawing/2014/main" id="{A10D563D-BC3F-B38E-7879-085CA8B92C9B}"/>
                </a:ext>
              </a:extLst>
            </p:cNvPr>
            <p:cNvSpPr>
              <a:spLocks/>
            </p:cNvSpPr>
            <p:nvPr/>
          </p:nvSpPr>
          <p:spPr bwMode="auto">
            <a:xfrm>
              <a:off x="4346" y="2706"/>
              <a:ext cx="424" cy="995"/>
            </a:xfrm>
            <a:custGeom>
              <a:avLst/>
              <a:gdLst>
                <a:gd name="T0" fmla="*/ 0 w 215"/>
                <a:gd name="T1" fmla="*/ 3877 h 504"/>
                <a:gd name="T2" fmla="*/ 1404 w 215"/>
                <a:gd name="T3" fmla="*/ 2077 h 504"/>
                <a:gd name="T4" fmla="*/ 953 w 215"/>
                <a:gd name="T5" fmla="*/ 0 h 504"/>
                <a:gd name="T6" fmla="*/ 921 w 215"/>
                <a:gd name="T7" fmla="*/ 124 h 504"/>
                <a:gd name="T8" fmla="*/ 1333 w 215"/>
                <a:gd name="T9" fmla="*/ 2061 h 504"/>
                <a:gd name="T10" fmla="*/ 32 w 215"/>
                <a:gd name="T11" fmla="*/ 3753 h 504"/>
                <a:gd name="T12" fmla="*/ 0 w 215"/>
                <a:gd name="T13" fmla="*/ 3877 h 5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5" h="504">
                  <a:moveTo>
                    <a:pt x="0" y="504"/>
                  </a:moveTo>
                  <a:cubicBezTo>
                    <a:pt x="42" y="481"/>
                    <a:pt x="154" y="405"/>
                    <a:pt x="183" y="270"/>
                  </a:cubicBezTo>
                  <a:cubicBezTo>
                    <a:pt x="215" y="117"/>
                    <a:pt x="148" y="22"/>
                    <a:pt x="124" y="0"/>
                  </a:cubicBezTo>
                  <a:cubicBezTo>
                    <a:pt x="120" y="16"/>
                    <a:pt x="120" y="16"/>
                    <a:pt x="120" y="16"/>
                  </a:cubicBezTo>
                  <a:cubicBezTo>
                    <a:pt x="148" y="46"/>
                    <a:pt x="202" y="134"/>
                    <a:pt x="174" y="268"/>
                  </a:cubicBezTo>
                  <a:cubicBezTo>
                    <a:pt x="146" y="397"/>
                    <a:pt x="43" y="469"/>
                    <a:pt x="4" y="488"/>
                  </a:cubicBezTo>
                  <a:lnTo>
                    <a:pt x="0" y="504"/>
                  </a:lnTo>
                  <a:close/>
                </a:path>
              </a:pathLst>
            </a:custGeom>
            <a:solidFill>
              <a:srgbClr val="F5AB7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3" name="Freeform 15">
              <a:extLst>
                <a:ext uri="{FF2B5EF4-FFF2-40B4-BE49-F238E27FC236}">
                  <a16:creationId xmlns:a16="http://schemas.microsoft.com/office/drawing/2014/main" id="{539FD588-C913-7839-EB37-218ADDE7B844}"/>
                </a:ext>
              </a:extLst>
            </p:cNvPr>
            <p:cNvSpPr>
              <a:spLocks/>
            </p:cNvSpPr>
            <p:nvPr/>
          </p:nvSpPr>
          <p:spPr bwMode="auto">
            <a:xfrm>
              <a:off x="4354" y="2738"/>
              <a:ext cx="390" cy="931"/>
            </a:xfrm>
            <a:custGeom>
              <a:avLst/>
              <a:gdLst>
                <a:gd name="T0" fmla="*/ 1300 w 198"/>
                <a:gd name="T1" fmla="*/ 1933 h 472"/>
                <a:gd name="T2" fmla="*/ 884 w 198"/>
                <a:gd name="T3" fmla="*/ 0 h 472"/>
                <a:gd name="T4" fmla="*/ 873 w 198"/>
                <a:gd name="T5" fmla="*/ 55 h 472"/>
                <a:gd name="T6" fmla="*/ 1237 w 198"/>
                <a:gd name="T7" fmla="*/ 1917 h 472"/>
                <a:gd name="T8" fmla="*/ 16 w 198"/>
                <a:gd name="T9" fmla="*/ 3560 h 472"/>
                <a:gd name="T10" fmla="*/ 0 w 198"/>
                <a:gd name="T11" fmla="*/ 3621 h 472"/>
                <a:gd name="T12" fmla="*/ 1300 w 198"/>
                <a:gd name="T13" fmla="*/ 1933 h 47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8" h="472">
                  <a:moveTo>
                    <a:pt x="170" y="252"/>
                  </a:moveTo>
                  <a:cubicBezTo>
                    <a:pt x="198" y="118"/>
                    <a:pt x="144" y="30"/>
                    <a:pt x="116" y="0"/>
                  </a:cubicBezTo>
                  <a:cubicBezTo>
                    <a:pt x="114" y="7"/>
                    <a:pt x="114" y="7"/>
                    <a:pt x="114" y="7"/>
                  </a:cubicBezTo>
                  <a:cubicBezTo>
                    <a:pt x="135" y="32"/>
                    <a:pt x="191" y="113"/>
                    <a:pt x="162" y="250"/>
                  </a:cubicBezTo>
                  <a:cubicBezTo>
                    <a:pt x="137" y="366"/>
                    <a:pt x="42" y="442"/>
                    <a:pt x="2" y="464"/>
                  </a:cubicBezTo>
                  <a:cubicBezTo>
                    <a:pt x="0" y="472"/>
                    <a:pt x="0" y="472"/>
                    <a:pt x="0" y="472"/>
                  </a:cubicBezTo>
                  <a:cubicBezTo>
                    <a:pt x="39" y="453"/>
                    <a:pt x="142" y="381"/>
                    <a:pt x="170" y="252"/>
                  </a:cubicBezTo>
                  <a:close/>
                </a:path>
              </a:pathLst>
            </a:custGeom>
            <a:solidFill>
              <a:srgbClr val="6483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4" name="Freeform 16">
              <a:extLst>
                <a:ext uri="{FF2B5EF4-FFF2-40B4-BE49-F238E27FC236}">
                  <a16:creationId xmlns:a16="http://schemas.microsoft.com/office/drawing/2014/main" id="{4F77D2A0-A1D3-44D4-E846-96B0D3866795}"/>
                </a:ext>
              </a:extLst>
            </p:cNvPr>
            <p:cNvSpPr>
              <a:spLocks/>
            </p:cNvSpPr>
            <p:nvPr/>
          </p:nvSpPr>
          <p:spPr bwMode="auto">
            <a:xfrm>
              <a:off x="4358" y="2752"/>
              <a:ext cx="372" cy="901"/>
            </a:xfrm>
            <a:custGeom>
              <a:avLst/>
              <a:gdLst>
                <a:gd name="T0" fmla="*/ 852 w 189"/>
                <a:gd name="T1" fmla="*/ 0 h 457"/>
                <a:gd name="T2" fmla="*/ 817 w 189"/>
                <a:gd name="T3" fmla="*/ 168 h 457"/>
                <a:gd name="T4" fmla="*/ 1096 w 189"/>
                <a:gd name="T5" fmla="*/ 1839 h 457"/>
                <a:gd name="T6" fmla="*/ 39 w 189"/>
                <a:gd name="T7" fmla="*/ 3344 h 457"/>
                <a:gd name="T8" fmla="*/ 0 w 189"/>
                <a:gd name="T9" fmla="*/ 3501 h 457"/>
                <a:gd name="T10" fmla="*/ 1220 w 189"/>
                <a:gd name="T11" fmla="*/ 1861 h 457"/>
                <a:gd name="T12" fmla="*/ 852 w 189"/>
                <a:gd name="T13" fmla="*/ 0 h 45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9" h="457">
                  <a:moveTo>
                    <a:pt x="112" y="0"/>
                  </a:moveTo>
                  <a:cubicBezTo>
                    <a:pt x="107" y="22"/>
                    <a:pt x="107" y="22"/>
                    <a:pt x="107" y="22"/>
                  </a:cubicBezTo>
                  <a:cubicBezTo>
                    <a:pt x="129" y="51"/>
                    <a:pt x="169" y="124"/>
                    <a:pt x="144" y="240"/>
                  </a:cubicBezTo>
                  <a:cubicBezTo>
                    <a:pt x="123" y="341"/>
                    <a:pt x="46" y="412"/>
                    <a:pt x="5" y="436"/>
                  </a:cubicBezTo>
                  <a:cubicBezTo>
                    <a:pt x="0" y="457"/>
                    <a:pt x="0" y="457"/>
                    <a:pt x="0" y="457"/>
                  </a:cubicBezTo>
                  <a:cubicBezTo>
                    <a:pt x="40" y="435"/>
                    <a:pt x="135" y="359"/>
                    <a:pt x="160" y="243"/>
                  </a:cubicBezTo>
                  <a:cubicBezTo>
                    <a:pt x="189" y="106"/>
                    <a:pt x="133" y="25"/>
                    <a:pt x="112" y="0"/>
                  </a:cubicBezTo>
                  <a:close/>
                </a:path>
              </a:pathLst>
            </a:custGeom>
            <a:solidFill>
              <a:srgbClr val="F9B5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5" name="Freeform 17">
              <a:extLst>
                <a:ext uri="{FF2B5EF4-FFF2-40B4-BE49-F238E27FC236}">
                  <a16:creationId xmlns:a16="http://schemas.microsoft.com/office/drawing/2014/main" id="{F93CB7E8-F93C-05BE-816C-32DD4EB793D5}"/>
                </a:ext>
              </a:extLst>
            </p:cNvPr>
            <p:cNvSpPr>
              <a:spLocks/>
            </p:cNvSpPr>
            <p:nvPr/>
          </p:nvSpPr>
          <p:spPr bwMode="auto">
            <a:xfrm>
              <a:off x="4368" y="2795"/>
              <a:ext cx="323" cy="817"/>
            </a:xfrm>
            <a:custGeom>
              <a:avLst/>
              <a:gdLst>
                <a:gd name="T0" fmla="*/ 780 w 164"/>
                <a:gd name="T1" fmla="*/ 0 h 414"/>
                <a:gd name="T2" fmla="*/ 733 w 164"/>
                <a:gd name="T3" fmla="*/ 160 h 414"/>
                <a:gd name="T4" fmla="*/ 977 w 164"/>
                <a:gd name="T5" fmla="*/ 1660 h 414"/>
                <a:gd name="T6" fmla="*/ 39 w 164"/>
                <a:gd name="T7" fmla="*/ 3021 h 414"/>
                <a:gd name="T8" fmla="*/ 0 w 164"/>
                <a:gd name="T9" fmla="*/ 3181 h 414"/>
                <a:gd name="T10" fmla="*/ 1064 w 164"/>
                <a:gd name="T11" fmla="*/ 1675 h 414"/>
                <a:gd name="T12" fmla="*/ 780 w 164"/>
                <a:gd name="T13" fmla="*/ 0 h 4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4" h="414">
                  <a:moveTo>
                    <a:pt x="102" y="0"/>
                  </a:moveTo>
                  <a:cubicBezTo>
                    <a:pt x="96" y="21"/>
                    <a:pt x="96" y="21"/>
                    <a:pt x="96" y="21"/>
                  </a:cubicBezTo>
                  <a:cubicBezTo>
                    <a:pt x="120" y="56"/>
                    <a:pt x="148" y="120"/>
                    <a:pt x="128" y="216"/>
                  </a:cubicBezTo>
                  <a:cubicBezTo>
                    <a:pt x="109" y="304"/>
                    <a:pt x="45" y="366"/>
                    <a:pt x="5" y="393"/>
                  </a:cubicBezTo>
                  <a:cubicBezTo>
                    <a:pt x="0" y="414"/>
                    <a:pt x="0" y="414"/>
                    <a:pt x="0" y="414"/>
                  </a:cubicBezTo>
                  <a:cubicBezTo>
                    <a:pt x="41" y="390"/>
                    <a:pt x="118" y="319"/>
                    <a:pt x="139" y="218"/>
                  </a:cubicBezTo>
                  <a:cubicBezTo>
                    <a:pt x="164" y="102"/>
                    <a:pt x="124" y="29"/>
                    <a:pt x="102" y="0"/>
                  </a:cubicBezTo>
                  <a:close/>
                </a:path>
              </a:pathLst>
            </a:custGeom>
            <a:solidFill>
              <a:srgbClr val="F9B53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6" name="Freeform 18">
              <a:extLst>
                <a:ext uri="{FF2B5EF4-FFF2-40B4-BE49-F238E27FC236}">
                  <a16:creationId xmlns:a16="http://schemas.microsoft.com/office/drawing/2014/main" id="{71B63629-BBA3-FA99-2035-AD9582471B20}"/>
                </a:ext>
              </a:extLst>
            </p:cNvPr>
            <p:cNvSpPr>
              <a:spLocks/>
            </p:cNvSpPr>
            <p:nvPr/>
          </p:nvSpPr>
          <p:spPr bwMode="auto">
            <a:xfrm>
              <a:off x="2303" y="2263"/>
              <a:ext cx="2287" cy="1436"/>
            </a:xfrm>
            <a:custGeom>
              <a:avLst/>
              <a:gdLst>
                <a:gd name="T0" fmla="*/ 8805 w 1160"/>
                <a:gd name="T1" fmla="*/ 1704 h 728"/>
                <a:gd name="T2" fmla="*/ 5388 w 1160"/>
                <a:gd name="T3" fmla="*/ 1073 h 728"/>
                <a:gd name="T4" fmla="*/ 2437 w 1160"/>
                <a:gd name="T5" fmla="*/ 491 h 728"/>
                <a:gd name="T6" fmla="*/ 1173 w 1160"/>
                <a:gd name="T7" fmla="*/ 47 h 728"/>
                <a:gd name="T8" fmla="*/ 315 w 1160"/>
                <a:gd name="T9" fmla="*/ 323 h 728"/>
                <a:gd name="T10" fmla="*/ 0 w 1160"/>
                <a:gd name="T11" fmla="*/ 1176 h 728"/>
                <a:gd name="T12" fmla="*/ 116 w 1160"/>
                <a:gd name="T13" fmla="*/ 1665 h 728"/>
                <a:gd name="T14" fmla="*/ 5112 w 1160"/>
                <a:gd name="T15" fmla="*/ 4505 h 728"/>
                <a:gd name="T16" fmla="*/ 7941 w 1160"/>
                <a:gd name="T17" fmla="*/ 5588 h 728"/>
                <a:gd name="T18" fmla="*/ 7985 w 1160"/>
                <a:gd name="T19" fmla="*/ 5413 h 728"/>
                <a:gd name="T20" fmla="*/ 5134 w 1160"/>
                <a:gd name="T21" fmla="*/ 4452 h 728"/>
                <a:gd name="T22" fmla="*/ 168 w 1160"/>
                <a:gd name="T23" fmla="*/ 1633 h 728"/>
                <a:gd name="T24" fmla="*/ 63 w 1160"/>
                <a:gd name="T25" fmla="*/ 1176 h 728"/>
                <a:gd name="T26" fmla="*/ 361 w 1160"/>
                <a:gd name="T27" fmla="*/ 369 h 728"/>
                <a:gd name="T28" fmla="*/ 1173 w 1160"/>
                <a:gd name="T29" fmla="*/ 101 h 728"/>
                <a:gd name="T30" fmla="*/ 2413 w 1160"/>
                <a:gd name="T31" fmla="*/ 552 h 728"/>
                <a:gd name="T32" fmla="*/ 5380 w 1160"/>
                <a:gd name="T33" fmla="*/ 1136 h 728"/>
                <a:gd name="T34" fmla="*/ 8805 w 1160"/>
                <a:gd name="T35" fmla="*/ 1896 h 728"/>
                <a:gd name="T36" fmla="*/ 8842 w 1160"/>
                <a:gd name="T37" fmla="*/ 1903 h 728"/>
                <a:gd name="T38" fmla="*/ 8890 w 1160"/>
                <a:gd name="T39" fmla="*/ 1736 h 728"/>
                <a:gd name="T40" fmla="*/ 8805 w 1160"/>
                <a:gd name="T41" fmla="*/ 1704 h 7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0" h="728">
                  <a:moveTo>
                    <a:pt x="1149" y="222"/>
                  </a:moveTo>
                  <a:cubicBezTo>
                    <a:pt x="1019" y="176"/>
                    <a:pt x="872" y="168"/>
                    <a:pt x="703" y="140"/>
                  </a:cubicBezTo>
                  <a:cubicBezTo>
                    <a:pt x="577" y="120"/>
                    <a:pt x="446" y="99"/>
                    <a:pt x="318" y="64"/>
                  </a:cubicBezTo>
                  <a:cubicBezTo>
                    <a:pt x="258" y="48"/>
                    <a:pt x="189" y="20"/>
                    <a:pt x="153" y="6"/>
                  </a:cubicBezTo>
                  <a:cubicBezTo>
                    <a:pt x="136" y="0"/>
                    <a:pt x="76" y="3"/>
                    <a:pt x="41" y="42"/>
                  </a:cubicBezTo>
                  <a:cubicBezTo>
                    <a:pt x="16" y="70"/>
                    <a:pt x="0" y="109"/>
                    <a:pt x="0" y="153"/>
                  </a:cubicBezTo>
                  <a:cubicBezTo>
                    <a:pt x="0" y="169"/>
                    <a:pt x="6" y="191"/>
                    <a:pt x="15" y="217"/>
                  </a:cubicBezTo>
                  <a:cubicBezTo>
                    <a:pt x="166" y="357"/>
                    <a:pt x="394" y="477"/>
                    <a:pt x="667" y="587"/>
                  </a:cubicBezTo>
                  <a:cubicBezTo>
                    <a:pt x="849" y="661"/>
                    <a:pt x="995" y="717"/>
                    <a:pt x="1036" y="728"/>
                  </a:cubicBezTo>
                  <a:cubicBezTo>
                    <a:pt x="1042" y="705"/>
                    <a:pt x="1042" y="705"/>
                    <a:pt x="1042" y="705"/>
                  </a:cubicBezTo>
                  <a:cubicBezTo>
                    <a:pt x="1000" y="694"/>
                    <a:pt x="852" y="654"/>
                    <a:pt x="670" y="580"/>
                  </a:cubicBezTo>
                  <a:cubicBezTo>
                    <a:pt x="399" y="470"/>
                    <a:pt x="172" y="352"/>
                    <a:pt x="22" y="213"/>
                  </a:cubicBezTo>
                  <a:cubicBezTo>
                    <a:pt x="13" y="188"/>
                    <a:pt x="8" y="168"/>
                    <a:pt x="8" y="153"/>
                  </a:cubicBezTo>
                  <a:cubicBezTo>
                    <a:pt x="8" y="112"/>
                    <a:pt x="23" y="73"/>
                    <a:pt x="47" y="48"/>
                  </a:cubicBezTo>
                  <a:cubicBezTo>
                    <a:pt x="79" y="12"/>
                    <a:pt x="137" y="9"/>
                    <a:pt x="153" y="13"/>
                  </a:cubicBezTo>
                  <a:cubicBezTo>
                    <a:pt x="188" y="28"/>
                    <a:pt x="256" y="56"/>
                    <a:pt x="315" y="72"/>
                  </a:cubicBezTo>
                  <a:cubicBezTo>
                    <a:pt x="444" y="106"/>
                    <a:pt x="575" y="128"/>
                    <a:pt x="702" y="148"/>
                  </a:cubicBezTo>
                  <a:cubicBezTo>
                    <a:pt x="870" y="175"/>
                    <a:pt x="1019" y="202"/>
                    <a:pt x="1149" y="247"/>
                  </a:cubicBezTo>
                  <a:cubicBezTo>
                    <a:pt x="1149" y="247"/>
                    <a:pt x="1154" y="248"/>
                    <a:pt x="1154" y="248"/>
                  </a:cubicBezTo>
                  <a:cubicBezTo>
                    <a:pt x="1160" y="226"/>
                    <a:pt x="1160" y="226"/>
                    <a:pt x="1160" y="226"/>
                  </a:cubicBezTo>
                  <a:cubicBezTo>
                    <a:pt x="1159" y="225"/>
                    <a:pt x="1149" y="222"/>
                    <a:pt x="1149" y="222"/>
                  </a:cubicBezTo>
                  <a:close/>
                </a:path>
              </a:pathLst>
            </a:custGeom>
            <a:solidFill>
              <a:srgbClr val="93AD7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7" name="Freeform 19">
              <a:extLst>
                <a:ext uri="{FF2B5EF4-FFF2-40B4-BE49-F238E27FC236}">
                  <a16:creationId xmlns:a16="http://schemas.microsoft.com/office/drawing/2014/main" id="{2391CD77-28C7-0D57-E7F2-F0CD6B0C4648}"/>
                </a:ext>
              </a:extLst>
            </p:cNvPr>
            <p:cNvSpPr>
              <a:spLocks/>
            </p:cNvSpPr>
            <p:nvPr/>
          </p:nvSpPr>
          <p:spPr bwMode="auto">
            <a:xfrm>
              <a:off x="2303" y="2263"/>
              <a:ext cx="302" cy="428"/>
            </a:xfrm>
            <a:custGeom>
              <a:avLst/>
              <a:gdLst>
                <a:gd name="T0" fmla="*/ 168 w 153"/>
                <a:gd name="T1" fmla="*/ 1633 h 217"/>
                <a:gd name="T2" fmla="*/ 63 w 153"/>
                <a:gd name="T3" fmla="*/ 1176 h 217"/>
                <a:gd name="T4" fmla="*/ 363 w 153"/>
                <a:gd name="T5" fmla="*/ 369 h 217"/>
                <a:gd name="T6" fmla="*/ 1176 w 153"/>
                <a:gd name="T7" fmla="*/ 101 h 217"/>
                <a:gd name="T8" fmla="*/ 1176 w 153"/>
                <a:gd name="T9" fmla="*/ 108 h 217"/>
                <a:gd name="T10" fmla="*/ 1176 w 153"/>
                <a:gd name="T11" fmla="*/ 47 h 217"/>
                <a:gd name="T12" fmla="*/ 316 w 153"/>
                <a:gd name="T13" fmla="*/ 323 h 217"/>
                <a:gd name="T14" fmla="*/ 0 w 153"/>
                <a:gd name="T15" fmla="*/ 1176 h 217"/>
                <a:gd name="T16" fmla="*/ 116 w 153"/>
                <a:gd name="T17" fmla="*/ 1665 h 217"/>
                <a:gd name="T18" fmla="*/ 168 w 153"/>
                <a:gd name="T19" fmla="*/ 1633 h 217"/>
                <a:gd name="T20" fmla="*/ 168 w 153"/>
                <a:gd name="T21" fmla="*/ 1633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217">
                  <a:moveTo>
                    <a:pt x="22" y="213"/>
                  </a:moveTo>
                  <a:cubicBezTo>
                    <a:pt x="13" y="188"/>
                    <a:pt x="8" y="168"/>
                    <a:pt x="8" y="153"/>
                  </a:cubicBezTo>
                  <a:cubicBezTo>
                    <a:pt x="8" y="112"/>
                    <a:pt x="23" y="73"/>
                    <a:pt x="47" y="48"/>
                  </a:cubicBezTo>
                  <a:cubicBezTo>
                    <a:pt x="79" y="12"/>
                    <a:pt x="137" y="9"/>
                    <a:pt x="153" y="13"/>
                  </a:cubicBezTo>
                  <a:cubicBezTo>
                    <a:pt x="153" y="14"/>
                    <a:pt x="153" y="14"/>
                    <a:pt x="153" y="14"/>
                  </a:cubicBezTo>
                  <a:cubicBezTo>
                    <a:pt x="153" y="6"/>
                    <a:pt x="153" y="6"/>
                    <a:pt x="153" y="6"/>
                  </a:cubicBezTo>
                  <a:cubicBezTo>
                    <a:pt x="136" y="0"/>
                    <a:pt x="76" y="3"/>
                    <a:pt x="41" y="42"/>
                  </a:cubicBezTo>
                  <a:cubicBezTo>
                    <a:pt x="16" y="70"/>
                    <a:pt x="0" y="109"/>
                    <a:pt x="0" y="153"/>
                  </a:cubicBezTo>
                  <a:cubicBezTo>
                    <a:pt x="0" y="169"/>
                    <a:pt x="6" y="191"/>
                    <a:pt x="15" y="217"/>
                  </a:cubicBezTo>
                  <a:cubicBezTo>
                    <a:pt x="22" y="213"/>
                    <a:pt x="22" y="213"/>
                    <a:pt x="22" y="213"/>
                  </a:cubicBezTo>
                  <a:cubicBezTo>
                    <a:pt x="22" y="213"/>
                    <a:pt x="22" y="213"/>
                    <a:pt x="22" y="213"/>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8" name="Freeform 20">
              <a:extLst>
                <a:ext uri="{FF2B5EF4-FFF2-40B4-BE49-F238E27FC236}">
                  <a16:creationId xmlns:a16="http://schemas.microsoft.com/office/drawing/2014/main" id="{690278B8-A43B-D8AA-E4C1-C63059045B27}"/>
                </a:ext>
              </a:extLst>
            </p:cNvPr>
            <p:cNvSpPr>
              <a:spLocks/>
            </p:cNvSpPr>
            <p:nvPr/>
          </p:nvSpPr>
          <p:spPr bwMode="auto">
            <a:xfrm>
              <a:off x="2319" y="2280"/>
              <a:ext cx="2260" cy="1373"/>
            </a:xfrm>
            <a:custGeom>
              <a:avLst/>
              <a:gdLst>
                <a:gd name="T0" fmla="*/ 8750 w 1146"/>
                <a:gd name="T1" fmla="*/ 1829 h 696"/>
                <a:gd name="T2" fmla="*/ 5325 w 1146"/>
                <a:gd name="T3" fmla="*/ 1067 h 696"/>
                <a:gd name="T4" fmla="*/ 2353 w 1146"/>
                <a:gd name="T5" fmla="*/ 483 h 696"/>
                <a:gd name="T6" fmla="*/ 1112 w 1146"/>
                <a:gd name="T7" fmla="*/ 32 h 696"/>
                <a:gd name="T8" fmla="*/ 300 w 1146"/>
                <a:gd name="T9" fmla="*/ 300 h 696"/>
                <a:gd name="T10" fmla="*/ 0 w 1146"/>
                <a:gd name="T11" fmla="*/ 1105 h 696"/>
                <a:gd name="T12" fmla="*/ 108 w 1146"/>
                <a:gd name="T13" fmla="*/ 1564 h 696"/>
                <a:gd name="T14" fmla="*/ 5080 w 1146"/>
                <a:gd name="T15" fmla="*/ 4381 h 696"/>
                <a:gd name="T16" fmla="*/ 7930 w 1146"/>
                <a:gd name="T17" fmla="*/ 5344 h 696"/>
                <a:gd name="T18" fmla="*/ 7969 w 1146"/>
                <a:gd name="T19" fmla="*/ 5184 h 696"/>
                <a:gd name="T20" fmla="*/ 5137 w 1146"/>
                <a:gd name="T21" fmla="*/ 4229 h 696"/>
                <a:gd name="T22" fmla="*/ 252 w 1146"/>
                <a:gd name="T23" fmla="*/ 1468 h 696"/>
                <a:gd name="T24" fmla="*/ 168 w 1146"/>
                <a:gd name="T25" fmla="*/ 1097 h 696"/>
                <a:gd name="T26" fmla="*/ 420 w 1146"/>
                <a:gd name="T27" fmla="*/ 408 h 696"/>
                <a:gd name="T28" fmla="*/ 1120 w 1146"/>
                <a:gd name="T29" fmla="*/ 199 h 696"/>
                <a:gd name="T30" fmla="*/ 2317 w 1146"/>
                <a:gd name="T31" fmla="*/ 645 h 696"/>
                <a:gd name="T32" fmla="*/ 5301 w 1146"/>
                <a:gd name="T33" fmla="*/ 1237 h 696"/>
                <a:gd name="T34" fmla="*/ 8689 w 1146"/>
                <a:gd name="T35" fmla="*/ 1988 h 696"/>
                <a:gd name="T36" fmla="*/ 8697 w 1146"/>
                <a:gd name="T37" fmla="*/ 1988 h 696"/>
                <a:gd name="T38" fmla="*/ 8742 w 1146"/>
                <a:gd name="T39" fmla="*/ 1996 h 696"/>
                <a:gd name="T40" fmla="*/ 8750 w 1146"/>
                <a:gd name="T41" fmla="*/ 2004 h 696"/>
                <a:gd name="T42" fmla="*/ 8790 w 1146"/>
                <a:gd name="T43" fmla="*/ 1833 h 696"/>
                <a:gd name="T44" fmla="*/ 8750 w 1146"/>
                <a:gd name="T45" fmla="*/ 1829 h 69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146" h="696">
                  <a:moveTo>
                    <a:pt x="1141" y="238"/>
                  </a:moveTo>
                  <a:cubicBezTo>
                    <a:pt x="1011" y="193"/>
                    <a:pt x="862" y="166"/>
                    <a:pt x="694" y="139"/>
                  </a:cubicBezTo>
                  <a:cubicBezTo>
                    <a:pt x="567" y="119"/>
                    <a:pt x="436" y="97"/>
                    <a:pt x="307" y="63"/>
                  </a:cubicBezTo>
                  <a:cubicBezTo>
                    <a:pt x="248" y="47"/>
                    <a:pt x="180" y="19"/>
                    <a:pt x="145" y="4"/>
                  </a:cubicBezTo>
                  <a:cubicBezTo>
                    <a:pt x="129" y="0"/>
                    <a:pt x="71" y="3"/>
                    <a:pt x="39" y="39"/>
                  </a:cubicBezTo>
                  <a:cubicBezTo>
                    <a:pt x="15" y="64"/>
                    <a:pt x="0" y="103"/>
                    <a:pt x="0" y="144"/>
                  </a:cubicBezTo>
                  <a:cubicBezTo>
                    <a:pt x="0" y="159"/>
                    <a:pt x="5" y="179"/>
                    <a:pt x="14" y="204"/>
                  </a:cubicBezTo>
                  <a:cubicBezTo>
                    <a:pt x="164" y="343"/>
                    <a:pt x="391" y="461"/>
                    <a:pt x="662" y="571"/>
                  </a:cubicBezTo>
                  <a:cubicBezTo>
                    <a:pt x="844" y="645"/>
                    <a:pt x="992" y="685"/>
                    <a:pt x="1034" y="696"/>
                  </a:cubicBezTo>
                  <a:cubicBezTo>
                    <a:pt x="1039" y="675"/>
                    <a:pt x="1039" y="675"/>
                    <a:pt x="1039" y="675"/>
                  </a:cubicBezTo>
                  <a:cubicBezTo>
                    <a:pt x="998" y="664"/>
                    <a:pt x="851" y="624"/>
                    <a:pt x="670" y="551"/>
                  </a:cubicBezTo>
                  <a:cubicBezTo>
                    <a:pt x="404" y="443"/>
                    <a:pt x="181" y="327"/>
                    <a:pt x="33" y="191"/>
                  </a:cubicBezTo>
                  <a:cubicBezTo>
                    <a:pt x="26" y="175"/>
                    <a:pt x="21" y="162"/>
                    <a:pt x="22" y="143"/>
                  </a:cubicBezTo>
                  <a:cubicBezTo>
                    <a:pt x="22" y="107"/>
                    <a:pt x="35" y="75"/>
                    <a:pt x="55" y="53"/>
                  </a:cubicBezTo>
                  <a:cubicBezTo>
                    <a:pt x="82" y="24"/>
                    <a:pt x="132" y="20"/>
                    <a:pt x="146" y="26"/>
                  </a:cubicBezTo>
                  <a:cubicBezTo>
                    <a:pt x="189" y="44"/>
                    <a:pt x="245" y="68"/>
                    <a:pt x="302" y="84"/>
                  </a:cubicBezTo>
                  <a:cubicBezTo>
                    <a:pt x="431" y="119"/>
                    <a:pt x="563" y="140"/>
                    <a:pt x="691" y="161"/>
                  </a:cubicBezTo>
                  <a:cubicBezTo>
                    <a:pt x="857" y="188"/>
                    <a:pt x="1006" y="214"/>
                    <a:pt x="1133" y="259"/>
                  </a:cubicBezTo>
                  <a:cubicBezTo>
                    <a:pt x="1134" y="259"/>
                    <a:pt x="1134" y="259"/>
                    <a:pt x="1134" y="259"/>
                  </a:cubicBezTo>
                  <a:cubicBezTo>
                    <a:pt x="1140" y="260"/>
                    <a:pt x="1140" y="260"/>
                    <a:pt x="1140" y="260"/>
                  </a:cubicBezTo>
                  <a:cubicBezTo>
                    <a:pt x="1140" y="261"/>
                    <a:pt x="1140" y="261"/>
                    <a:pt x="1141" y="261"/>
                  </a:cubicBezTo>
                  <a:cubicBezTo>
                    <a:pt x="1146" y="239"/>
                    <a:pt x="1146" y="239"/>
                    <a:pt x="1146" y="239"/>
                  </a:cubicBezTo>
                  <a:cubicBezTo>
                    <a:pt x="1146" y="239"/>
                    <a:pt x="1141" y="238"/>
                    <a:pt x="1141" y="238"/>
                  </a:cubicBezTo>
                  <a:close/>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29" name="Freeform 21">
              <a:extLst>
                <a:ext uri="{FF2B5EF4-FFF2-40B4-BE49-F238E27FC236}">
                  <a16:creationId xmlns:a16="http://schemas.microsoft.com/office/drawing/2014/main" id="{638E1C69-0894-9006-F532-DAF5DCBAC277}"/>
                </a:ext>
              </a:extLst>
            </p:cNvPr>
            <p:cNvSpPr>
              <a:spLocks/>
            </p:cNvSpPr>
            <p:nvPr/>
          </p:nvSpPr>
          <p:spPr bwMode="auto">
            <a:xfrm>
              <a:off x="2360" y="2320"/>
              <a:ext cx="2219" cy="1331"/>
            </a:xfrm>
            <a:custGeom>
              <a:avLst/>
              <a:gdLst>
                <a:gd name="T0" fmla="*/ 5042 w 1125"/>
                <a:gd name="T1" fmla="*/ 3912 h 675"/>
                <a:gd name="T2" fmla="*/ 245 w 1125"/>
                <a:gd name="T3" fmla="*/ 1225 h 675"/>
                <a:gd name="T4" fmla="*/ 176 w 1125"/>
                <a:gd name="T5" fmla="*/ 952 h 675"/>
                <a:gd name="T6" fmla="*/ 385 w 1125"/>
                <a:gd name="T7" fmla="*/ 369 h 675"/>
                <a:gd name="T8" fmla="*/ 937 w 1125"/>
                <a:gd name="T9" fmla="*/ 207 h 675"/>
                <a:gd name="T10" fmla="*/ 2109 w 1125"/>
                <a:gd name="T11" fmla="*/ 653 h 675"/>
                <a:gd name="T12" fmla="*/ 2109 w 1125"/>
                <a:gd name="T13" fmla="*/ 661 h 675"/>
                <a:gd name="T14" fmla="*/ 5113 w 1125"/>
                <a:gd name="T15" fmla="*/ 1248 h 675"/>
                <a:gd name="T16" fmla="*/ 8474 w 1125"/>
                <a:gd name="T17" fmla="*/ 1980 h 675"/>
                <a:gd name="T18" fmla="*/ 8547 w 1125"/>
                <a:gd name="T19" fmla="*/ 2009 h 675"/>
                <a:gd name="T20" fmla="*/ 8547 w 1125"/>
                <a:gd name="T21" fmla="*/ 2009 h 675"/>
                <a:gd name="T22" fmla="*/ 8633 w 1125"/>
                <a:gd name="T23" fmla="*/ 1688 h 675"/>
                <a:gd name="T24" fmla="*/ 8625 w 1125"/>
                <a:gd name="T25" fmla="*/ 1680 h 675"/>
                <a:gd name="T26" fmla="*/ 8586 w 1125"/>
                <a:gd name="T27" fmla="*/ 1672 h 675"/>
                <a:gd name="T28" fmla="*/ 8570 w 1125"/>
                <a:gd name="T29" fmla="*/ 1672 h 675"/>
                <a:gd name="T30" fmla="*/ 5170 w 1125"/>
                <a:gd name="T31" fmla="*/ 1073 h 675"/>
                <a:gd name="T32" fmla="*/ 2156 w 1125"/>
                <a:gd name="T33" fmla="*/ 489 h 675"/>
                <a:gd name="T34" fmla="*/ 961 w 1125"/>
                <a:gd name="T35" fmla="*/ 47 h 675"/>
                <a:gd name="T36" fmla="*/ 260 w 1125"/>
                <a:gd name="T37" fmla="*/ 252 h 675"/>
                <a:gd name="T38" fmla="*/ 8 w 1125"/>
                <a:gd name="T39" fmla="*/ 945 h 675"/>
                <a:gd name="T40" fmla="*/ 93 w 1125"/>
                <a:gd name="T41" fmla="*/ 1311 h 675"/>
                <a:gd name="T42" fmla="*/ 4925 w 1125"/>
                <a:gd name="T43" fmla="*/ 4078 h 675"/>
                <a:gd name="T44" fmla="*/ 7773 w 1125"/>
                <a:gd name="T45" fmla="*/ 5176 h 675"/>
                <a:gd name="T46" fmla="*/ 7850 w 1125"/>
                <a:gd name="T47" fmla="*/ 4853 h 675"/>
                <a:gd name="T48" fmla="*/ 5042 w 1125"/>
                <a:gd name="T49" fmla="*/ 3912 h 6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25" h="675">
                  <a:moveTo>
                    <a:pt x="657" y="510"/>
                  </a:moveTo>
                  <a:cubicBezTo>
                    <a:pt x="396" y="405"/>
                    <a:pt x="178" y="293"/>
                    <a:pt x="32" y="160"/>
                  </a:cubicBezTo>
                  <a:cubicBezTo>
                    <a:pt x="28" y="151"/>
                    <a:pt x="25" y="146"/>
                    <a:pt x="23" y="124"/>
                  </a:cubicBezTo>
                  <a:cubicBezTo>
                    <a:pt x="21" y="101"/>
                    <a:pt x="37" y="63"/>
                    <a:pt x="50" y="48"/>
                  </a:cubicBezTo>
                  <a:cubicBezTo>
                    <a:pt x="68" y="29"/>
                    <a:pt x="109" y="22"/>
                    <a:pt x="122" y="27"/>
                  </a:cubicBezTo>
                  <a:cubicBezTo>
                    <a:pt x="165" y="45"/>
                    <a:pt x="218" y="70"/>
                    <a:pt x="275" y="85"/>
                  </a:cubicBezTo>
                  <a:cubicBezTo>
                    <a:pt x="275" y="86"/>
                    <a:pt x="275" y="86"/>
                    <a:pt x="275" y="86"/>
                  </a:cubicBezTo>
                  <a:cubicBezTo>
                    <a:pt x="406" y="121"/>
                    <a:pt x="538" y="142"/>
                    <a:pt x="666" y="163"/>
                  </a:cubicBezTo>
                  <a:cubicBezTo>
                    <a:pt x="832" y="190"/>
                    <a:pt x="978" y="214"/>
                    <a:pt x="1104" y="258"/>
                  </a:cubicBezTo>
                  <a:cubicBezTo>
                    <a:pt x="1104" y="259"/>
                    <a:pt x="1114" y="262"/>
                    <a:pt x="1114" y="262"/>
                  </a:cubicBezTo>
                  <a:cubicBezTo>
                    <a:pt x="1114" y="262"/>
                    <a:pt x="1114" y="262"/>
                    <a:pt x="1114" y="262"/>
                  </a:cubicBezTo>
                  <a:cubicBezTo>
                    <a:pt x="1125" y="220"/>
                    <a:pt x="1125" y="220"/>
                    <a:pt x="1125" y="220"/>
                  </a:cubicBezTo>
                  <a:cubicBezTo>
                    <a:pt x="1124" y="220"/>
                    <a:pt x="1124" y="220"/>
                    <a:pt x="1124" y="219"/>
                  </a:cubicBezTo>
                  <a:cubicBezTo>
                    <a:pt x="1119" y="218"/>
                    <a:pt x="1119" y="218"/>
                    <a:pt x="1119" y="218"/>
                  </a:cubicBezTo>
                  <a:cubicBezTo>
                    <a:pt x="1118" y="218"/>
                    <a:pt x="1118" y="218"/>
                    <a:pt x="1117" y="218"/>
                  </a:cubicBezTo>
                  <a:cubicBezTo>
                    <a:pt x="990" y="173"/>
                    <a:pt x="841" y="167"/>
                    <a:pt x="674" y="140"/>
                  </a:cubicBezTo>
                  <a:cubicBezTo>
                    <a:pt x="547" y="120"/>
                    <a:pt x="410" y="99"/>
                    <a:pt x="281" y="64"/>
                  </a:cubicBezTo>
                  <a:cubicBezTo>
                    <a:pt x="224" y="48"/>
                    <a:pt x="168" y="24"/>
                    <a:pt x="125" y="6"/>
                  </a:cubicBezTo>
                  <a:cubicBezTo>
                    <a:pt x="111" y="0"/>
                    <a:pt x="61" y="4"/>
                    <a:pt x="34" y="33"/>
                  </a:cubicBezTo>
                  <a:cubicBezTo>
                    <a:pt x="14" y="55"/>
                    <a:pt x="1" y="87"/>
                    <a:pt x="1" y="123"/>
                  </a:cubicBezTo>
                  <a:cubicBezTo>
                    <a:pt x="0" y="142"/>
                    <a:pt x="5" y="155"/>
                    <a:pt x="12" y="171"/>
                  </a:cubicBezTo>
                  <a:cubicBezTo>
                    <a:pt x="160" y="307"/>
                    <a:pt x="376" y="425"/>
                    <a:pt x="642" y="532"/>
                  </a:cubicBezTo>
                  <a:cubicBezTo>
                    <a:pt x="823" y="605"/>
                    <a:pt x="972" y="665"/>
                    <a:pt x="1013" y="675"/>
                  </a:cubicBezTo>
                  <a:cubicBezTo>
                    <a:pt x="1023" y="633"/>
                    <a:pt x="1023" y="633"/>
                    <a:pt x="1023" y="633"/>
                  </a:cubicBezTo>
                  <a:cubicBezTo>
                    <a:pt x="982" y="623"/>
                    <a:pt x="836" y="583"/>
                    <a:pt x="657" y="510"/>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0" name="Freeform 22">
              <a:extLst>
                <a:ext uri="{FF2B5EF4-FFF2-40B4-BE49-F238E27FC236}">
                  <a16:creationId xmlns:a16="http://schemas.microsoft.com/office/drawing/2014/main" id="{D137B9ED-ADD7-6E96-EDFF-9C3F29F36AFC}"/>
                </a:ext>
              </a:extLst>
            </p:cNvPr>
            <p:cNvSpPr>
              <a:spLocks/>
            </p:cNvSpPr>
            <p:nvPr/>
          </p:nvSpPr>
          <p:spPr bwMode="auto">
            <a:xfrm>
              <a:off x="2360" y="2322"/>
              <a:ext cx="243" cy="337"/>
            </a:xfrm>
            <a:custGeom>
              <a:avLst/>
              <a:gdLst>
                <a:gd name="T0" fmla="*/ 245 w 123"/>
                <a:gd name="T1" fmla="*/ 1216 h 171"/>
                <a:gd name="T2" fmla="*/ 176 w 123"/>
                <a:gd name="T3" fmla="*/ 940 h 171"/>
                <a:gd name="T4" fmla="*/ 387 w 123"/>
                <a:gd name="T5" fmla="*/ 361 h 171"/>
                <a:gd name="T6" fmla="*/ 940 w 123"/>
                <a:gd name="T7" fmla="*/ 199 h 171"/>
                <a:gd name="T8" fmla="*/ 940 w 123"/>
                <a:gd name="T9" fmla="*/ 205 h 171"/>
                <a:gd name="T10" fmla="*/ 948 w 123"/>
                <a:gd name="T11" fmla="*/ 39 h 171"/>
                <a:gd name="T12" fmla="*/ 261 w 123"/>
                <a:gd name="T13" fmla="*/ 244 h 171"/>
                <a:gd name="T14" fmla="*/ 8 w 123"/>
                <a:gd name="T15" fmla="*/ 932 h 171"/>
                <a:gd name="T16" fmla="*/ 93 w 123"/>
                <a:gd name="T17" fmla="*/ 1301 h 171"/>
                <a:gd name="T18" fmla="*/ 101 w 123"/>
                <a:gd name="T19" fmla="*/ 1309 h 171"/>
                <a:gd name="T20" fmla="*/ 253 w 123"/>
                <a:gd name="T21" fmla="*/ 1224 h 171"/>
                <a:gd name="T22" fmla="*/ 245 w 123"/>
                <a:gd name="T23" fmla="*/ 1216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3" h="171">
                  <a:moveTo>
                    <a:pt x="32" y="159"/>
                  </a:moveTo>
                  <a:cubicBezTo>
                    <a:pt x="28" y="150"/>
                    <a:pt x="25" y="145"/>
                    <a:pt x="23" y="123"/>
                  </a:cubicBezTo>
                  <a:cubicBezTo>
                    <a:pt x="21" y="100"/>
                    <a:pt x="37" y="62"/>
                    <a:pt x="50" y="47"/>
                  </a:cubicBezTo>
                  <a:cubicBezTo>
                    <a:pt x="68" y="28"/>
                    <a:pt x="109" y="21"/>
                    <a:pt x="122" y="26"/>
                  </a:cubicBezTo>
                  <a:cubicBezTo>
                    <a:pt x="122" y="27"/>
                    <a:pt x="122" y="27"/>
                    <a:pt x="122" y="27"/>
                  </a:cubicBezTo>
                  <a:cubicBezTo>
                    <a:pt x="123" y="5"/>
                    <a:pt x="123" y="5"/>
                    <a:pt x="123" y="5"/>
                  </a:cubicBezTo>
                  <a:cubicBezTo>
                    <a:pt x="108" y="0"/>
                    <a:pt x="60" y="4"/>
                    <a:pt x="34" y="32"/>
                  </a:cubicBezTo>
                  <a:cubicBezTo>
                    <a:pt x="14" y="54"/>
                    <a:pt x="1" y="86"/>
                    <a:pt x="1" y="122"/>
                  </a:cubicBezTo>
                  <a:cubicBezTo>
                    <a:pt x="0" y="141"/>
                    <a:pt x="5" y="154"/>
                    <a:pt x="12" y="170"/>
                  </a:cubicBezTo>
                  <a:cubicBezTo>
                    <a:pt x="12" y="171"/>
                    <a:pt x="12" y="171"/>
                    <a:pt x="13" y="171"/>
                  </a:cubicBezTo>
                  <a:cubicBezTo>
                    <a:pt x="33" y="160"/>
                    <a:pt x="33" y="160"/>
                    <a:pt x="33" y="160"/>
                  </a:cubicBezTo>
                  <a:cubicBezTo>
                    <a:pt x="32" y="160"/>
                    <a:pt x="32" y="159"/>
                    <a:pt x="32" y="159"/>
                  </a:cubicBezTo>
                  <a:close/>
                </a:path>
              </a:pathLst>
            </a:custGeom>
            <a:solidFill>
              <a:srgbClr val="6CB2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1" name="Freeform 23">
              <a:extLst>
                <a:ext uri="{FF2B5EF4-FFF2-40B4-BE49-F238E27FC236}">
                  <a16:creationId xmlns:a16="http://schemas.microsoft.com/office/drawing/2014/main" id="{D02DB6E5-E454-34C1-F8AA-1E0CF27B0392}"/>
                </a:ext>
              </a:extLst>
            </p:cNvPr>
            <p:cNvSpPr>
              <a:spLocks/>
            </p:cNvSpPr>
            <p:nvPr/>
          </p:nvSpPr>
          <p:spPr bwMode="auto">
            <a:xfrm>
              <a:off x="1875" y="1929"/>
              <a:ext cx="744" cy="894"/>
            </a:xfrm>
            <a:custGeom>
              <a:avLst/>
              <a:gdLst>
                <a:gd name="T0" fmla="*/ 1129 w 377"/>
                <a:gd name="T1" fmla="*/ 3341 h 453"/>
                <a:gd name="T2" fmla="*/ 939 w 377"/>
                <a:gd name="T3" fmla="*/ 2416 h 453"/>
                <a:gd name="T4" fmla="*/ 1429 w 377"/>
                <a:gd name="T5" fmla="*/ 1076 h 453"/>
                <a:gd name="T6" fmla="*/ 2881 w 377"/>
                <a:gd name="T7" fmla="*/ 491 h 453"/>
                <a:gd name="T8" fmla="*/ 2881 w 377"/>
                <a:gd name="T9" fmla="*/ 491 h 453"/>
                <a:gd name="T10" fmla="*/ 2897 w 377"/>
                <a:gd name="T11" fmla="*/ 229 h 453"/>
                <a:gd name="T12" fmla="*/ 892 w 377"/>
                <a:gd name="T13" fmla="*/ 3481 h 453"/>
                <a:gd name="T14" fmla="*/ 892 w 377"/>
                <a:gd name="T15" fmla="*/ 3481 h 453"/>
                <a:gd name="T16" fmla="*/ 1129 w 377"/>
                <a:gd name="T17" fmla="*/ 3341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7" h="453">
                  <a:moveTo>
                    <a:pt x="147" y="435"/>
                  </a:moveTo>
                  <a:cubicBezTo>
                    <a:pt x="131" y="389"/>
                    <a:pt x="122" y="355"/>
                    <a:pt x="122" y="314"/>
                  </a:cubicBezTo>
                  <a:cubicBezTo>
                    <a:pt x="122" y="246"/>
                    <a:pt x="142" y="189"/>
                    <a:pt x="186" y="140"/>
                  </a:cubicBezTo>
                  <a:cubicBezTo>
                    <a:pt x="247" y="74"/>
                    <a:pt x="332" y="53"/>
                    <a:pt x="375" y="64"/>
                  </a:cubicBezTo>
                  <a:cubicBezTo>
                    <a:pt x="375" y="64"/>
                    <a:pt x="375" y="64"/>
                    <a:pt x="375" y="64"/>
                  </a:cubicBezTo>
                  <a:cubicBezTo>
                    <a:pt x="377" y="30"/>
                    <a:pt x="377" y="30"/>
                    <a:pt x="377" y="30"/>
                  </a:cubicBezTo>
                  <a:cubicBezTo>
                    <a:pt x="269" y="0"/>
                    <a:pt x="0" y="147"/>
                    <a:pt x="116" y="453"/>
                  </a:cubicBezTo>
                  <a:cubicBezTo>
                    <a:pt x="116" y="453"/>
                    <a:pt x="116" y="453"/>
                    <a:pt x="116" y="453"/>
                  </a:cubicBezTo>
                  <a:cubicBezTo>
                    <a:pt x="147" y="435"/>
                    <a:pt x="147" y="435"/>
                    <a:pt x="147" y="435"/>
                  </a:cubicBezTo>
                  <a:close/>
                </a:path>
              </a:pathLst>
            </a:custGeom>
            <a:solidFill>
              <a:srgbClr val="B4D3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2" name="Freeform 24">
              <a:extLst>
                <a:ext uri="{FF2B5EF4-FFF2-40B4-BE49-F238E27FC236}">
                  <a16:creationId xmlns:a16="http://schemas.microsoft.com/office/drawing/2014/main" id="{CD888D90-8F29-E8F0-BDEC-6C6F6BEB1733}"/>
                </a:ext>
              </a:extLst>
            </p:cNvPr>
            <p:cNvSpPr>
              <a:spLocks/>
            </p:cNvSpPr>
            <p:nvPr/>
          </p:nvSpPr>
          <p:spPr bwMode="auto">
            <a:xfrm>
              <a:off x="965" y="1643"/>
              <a:ext cx="96" cy="61"/>
            </a:xfrm>
            <a:custGeom>
              <a:avLst/>
              <a:gdLst>
                <a:gd name="T0" fmla="*/ 353 w 49"/>
                <a:gd name="T1" fmla="*/ 31 h 31"/>
                <a:gd name="T2" fmla="*/ 219 w 49"/>
                <a:gd name="T3" fmla="*/ 181 h 31"/>
                <a:gd name="T4" fmla="*/ 24 w 49"/>
                <a:gd name="T5" fmla="*/ 197 h 31"/>
                <a:gd name="T6" fmla="*/ 149 w 49"/>
                <a:gd name="T7" fmla="*/ 47 h 31"/>
                <a:gd name="T8" fmla="*/ 353 w 49"/>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1">
                  <a:moveTo>
                    <a:pt x="47" y="4"/>
                  </a:moveTo>
                  <a:cubicBezTo>
                    <a:pt x="49" y="9"/>
                    <a:pt x="41" y="18"/>
                    <a:pt x="29" y="24"/>
                  </a:cubicBezTo>
                  <a:cubicBezTo>
                    <a:pt x="17" y="30"/>
                    <a:pt x="5" y="31"/>
                    <a:pt x="3" y="26"/>
                  </a:cubicBezTo>
                  <a:cubicBezTo>
                    <a:pt x="0" y="21"/>
                    <a:pt x="8" y="12"/>
                    <a:pt x="20" y="6"/>
                  </a:cubicBezTo>
                  <a:cubicBezTo>
                    <a:pt x="33" y="0"/>
                    <a:pt x="44" y="0"/>
                    <a:pt x="47" y="4"/>
                  </a:cubicBezTo>
                  <a:close/>
                </a:path>
              </a:pathLst>
            </a:custGeom>
            <a:solidFill>
              <a:srgbClr val="CDE0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3" name="Freeform 25">
              <a:extLst>
                <a:ext uri="{FF2B5EF4-FFF2-40B4-BE49-F238E27FC236}">
                  <a16:creationId xmlns:a16="http://schemas.microsoft.com/office/drawing/2014/main" id="{1033CB4E-A013-6881-6EC8-D9E003C0C2C9}"/>
                </a:ext>
              </a:extLst>
            </p:cNvPr>
            <p:cNvSpPr>
              <a:spLocks/>
            </p:cNvSpPr>
            <p:nvPr/>
          </p:nvSpPr>
          <p:spPr bwMode="auto">
            <a:xfrm>
              <a:off x="982" y="1655"/>
              <a:ext cx="61" cy="37"/>
            </a:xfrm>
            <a:custGeom>
              <a:avLst/>
              <a:gdLst>
                <a:gd name="T0" fmla="*/ 220 w 31"/>
                <a:gd name="T1" fmla="*/ 23 h 19"/>
                <a:gd name="T2" fmla="*/ 136 w 31"/>
                <a:gd name="T3" fmla="*/ 103 h 19"/>
                <a:gd name="T4" fmla="*/ 16 w 31"/>
                <a:gd name="T5" fmla="*/ 117 h 19"/>
                <a:gd name="T6" fmla="*/ 100 w 31"/>
                <a:gd name="T7" fmla="*/ 31 h 19"/>
                <a:gd name="T8" fmla="*/ 220 w 31"/>
                <a:gd name="T9" fmla="*/ 23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19">
                  <a:moveTo>
                    <a:pt x="29" y="3"/>
                  </a:moveTo>
                  <a:cubicBezTo>
                    <a:pt x="31" y="6"/>
                    <a:pt x="26" y="11"/>
                    <a:pt x="18" y="14"/>
                  </a:cubicBezTo>
                  <a:cubicBezTo>
                    <a:pt x="11" y="18"/>
                    <a:pt x="3" y="19"/>
                    <a:pt x="2" y="16"/>
                  </a:cubicBezTo>
                  <a:cubicBezTo>
                    <a:pt x="0" y="13"/>
                    <a:pt x="5" y="7"/>
                    <a:pt x="13" y="4"/>
                  </a:cubicBezTo>
                  <a:cubicBezTo>
                    <a:pt x="21" y="0"/>
                    <a:pt x="28" y="0"/>
                    <a:pt x="29" y="3"/>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4" name="Freeform 26">
              <a:extLst>
                <a:ext uri="{FF2B5EF4-FFF2-40B4-BE49-F238E27FC236}">
                  <a16:creationId xmlns:a16="http://schemas.microsoft.com/office/drawing/2014/main" id="{A7BEF00C-991D-293B-3FC4-AC7FD1CA7876}"/>
                </a:ext>
              </a:extLst>
            </p:cNvPr>
            <p:cNvSpPr>
              <a:spLocks/>
            </p:cNvSpPr>
            <p:nvPr/>
          </p:nvSpPr>
          <p:spPr bwMode="auto">
            <a:xfrm>
              <a:off x="992" y="1663"/>
              <a:ext cx="49" cy="27"/>
            </a:xfrm>
            <a:custGeom>
              <a:avLst/>
              <a:gdLst>
                <a:gd name="T0" fmla="*/ 84 w 25"/>
                <a:gd name="T1" fmla="*/ 23 h 14"/>
                <a:gd name="T2" fmla="*/ 0 w 25"/>
                <a:gd name="T3" fmla="*/ 93 h 14"/>
                <a:gd name="T4" fmla="*/ 96 w 25"/>
                <a:gd name="T5" fmla="*/ 71 h 14"/>
                <a:gd name="T6" fmla="*/ 188 w 25"/>
                <a:gd name="T7" fmla="*/ 8 h 14"/>
                <a:gd name="T8" fmla="*/ 84 w 25"/>
                <a:gd name="T9" fmla="*/ 23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4">
                  <a:moveTo>
                    <a:pt x="11" y="3"/>
                  </a:moveTo>
                  <a:cubicBezTo>
                    <a:pt x="5" y="6"/>
                    <a:pt x="0" y="10"/>
                    <a:pt x="0" y="13"/>
                  </a:cubicBezTo>
                  <a:cubicBezTo>
                    <a:pt x="3" y="14"/>
                    <a:pt x="8" y="13"/>
                    <a:pt x="13" y="10"/>
                  </a:cubicBezTo>
                  <a:cubicBezTo>
                    <a:pt x="20" y="8"/>
                    <a:pt x="24" y="4"/>
                    <a:pt x="25" y="1"/>
                  </a:cubicBezTo>
                  <a:cubicBezTo>
                    <a:pt x="21" y="0"/>
                    <a:pt x="16" y="1"/>
                    <a:pt x="11" y="3"/>
                  </a:cubicBezTo>
                  <a:close/>
                </a:path>
              </a:pathLst>
            </a:custGeom>
            <a:solidFill>
              <a:srgbClr val="006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5" name="Freeform 27">
              <a:extLst>
                <a:ext uri="{FF2B5EF4-FFF2-40B4-BE49-F238E27FC236}">
                  <a16:creationId xmlns:a16="http://schemas.microsoft.com/office/drawing/2014/main" id="{E2F43B0F-ECDD-E8E7-5268-4F896E3551D1}"/>
                </a:ext>
              </a:extLst>
            </p:cNvPr>
            <p:cNvSpPr>
              <a:spLocks/>
            </p:cNvSpPr>
            <p:nvPr/>
          </p:nvSpPr>
          <p:spPr bwMode="auto">
            <a:xfrm>
              <a:off x="868" y="1933"/>
              <a:ext cx="49" cy="136"/>
            </a:xfrm>
            <a:custGeom>
              <a:avLst/>
              <a:gdLst>
                <a:gd name="T0" fmla="*/ 69 w 25"/>
                <a:gd name="T1" fmla="*/ 0 h 69"/>
                <a:gd name="T2" fmla="*/ 172 w 25"/>
                <a:gd name="T3" fmla="*/ 252 h 69"/>
                <a:gd name="T4" fmla="*/ 112 w 25"/>
                <a:gd name="T5" fmla="*/ 528 h 69"/>
                <a:gd name="T6" fmla="*/ 8 w 25"/>
                <a:gd name="T7" fmla="*/ 276 h 69"/>
                <a:gd name="T8" fmla="*/ 69 w 25"/>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69">
                  <a:moveTo>
                    <a:pt x="9" y="0"/>
                  </a:moveTo>
                  <a:cubicBezTo>
                    <a:pt x="15" y="0"/>
                    <a:pt x="22" y="14"/>
                    <a:pt x="23" y="33"/>
                  </a:cubicBezTo>
                  <a:cubicBezTo>
                    <a:pt x="25" y="52"/>
                    <a:pt x="21" y="68"/>
                    <a:pt x="15" y="69"/>
                  </a:cubicBezTo>
                  <a:cubicBezTo>
                    <a:pt x="9" y="69"/>
                    <a:pt x="3" y="55"/>
                    <a:pt x="1" y="36"/>
                  </a:cubicBezTo>
                  <a:cubicBezTo>
                    <a:pt x="0" y="17"/>
                    <a:pt x="3" y="1"/>
                    <a:pt x="9" y="0"/>
                  </a:cubicBezTo>
                  <a:close/>
                </a:path>
              </a:pathLst>
            </a:custGeom>
            <a:solidFill>
              <a:srgbClr val="CDE0F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6" name="Freeform 28">
              <a:extLst>
                <a:ext uri="{FF2B5EF4-FFF2-40B4-BE49-F238E27FC236}">
                  <a16:creationId xmlns:a16="http://schemas.microsoft.com/office/drawing/2014/main" id="{54C7C9DD-4A47-89CA-23B9-10658989B2AA}"/>
                </a:ext>
              </a:extLst>
            </p:cNvPr>
            <p:cNvSpPr>
              <a:spLocks/>
            </p:cNvSpPr>
            <p:nvPr/>
          </p:nvSpPr>
          <p:spPr bwMode="auto">
            <a:xfrm>
              <a:off x="880" y="1953"/>
              <a:ext cx="25" cy="97"/>
            </a:xfrm>
            <a:custGeom>
              <a:avLst/>
              <a:gdLst>
                <a:gd name="T0" fmla="*/ 29 w 13"/>
                <a:gd name="T1" fmla="*/ 0 h 49"/>
                <a:gd name="T2" fmla="*/ 85 w 13"/>
                <a:gd name="T3" fmla="*/ 180 h 49"/>
                <a:gd name="T4" fmla="*/ 56 w 13"/>
                <a:gd name="T5" fmla="*/ 380 h 49"/>
                <a:gd name="T6" fmla="*/ 8 w 13"/>
                <a:gd name="T7" fmla="*/ 200 h 49"/>
                <a:gd name="T8" fmla="*/ 29 w 13"/>
                <a:gd name="T9" fmla="*/ 0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49">
                  <a:moveTo>
                    <a:pt x="4" y="0"/>
                  </a:moveTo>
                  <a:cubicBezTo>
                    <a:pt x="7" y="0"/>
                    <a:pt x="11" y="10"/>
                    <a:pt x="12" y="23"/>
                  </a:cubicBezTo>
                  <a:cubicBezTo>
                    <a:pt x="13" y="37"/>
                    <a:pt x="11" y="48"/>
                    <a:pt x="8" y="49"/>
                  </a:cubicBezTo>
                  <a:cubicBezTo>
                    <a:pt x="5" y="49"/>
                    <a:pt x="2" y="39"/>
                    <a:pt x="1" y="26"/>
                  </a:cubicBezTo>
                  <a:cubicBezTo>
                    <a:pt x="0" y="12"/>
                    <a:pt x="1" y="1"/>
                    <a:pt x="4" y="0"/>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7" name="Freeform 29">
              <a:extLst>
                <a:ext uri="{FF2B5EF4-FFF2-40B4-BE49-F238E27FC236}">
                  <a16:creationId xmlns:a16="http://schemas.microsoft.com/office/drawing/2014/main" id="{EB5400EE-C1DE-30CF-18EB-92D01EFE7E3D}"/>
                </a:ext>
              </a:extLst>
            </p:cNvPr>
            <p:cNvSpPr>
              <a:spLocks/>
            </p:cNvSpPr>
            <p:nvPr/>
          </p:nvSpPr>
          <p:spPr bwMode="auto">
            <a:xfrm>
              <a:off x="890" y="1957"/>
              <a:ext cx="15" cy="87"/>
            </a:xfrm>
            <a:custGeom>
              <a:avLst/>
              <a:gdLst>
                <a:gd name="T0" fmla="*/ 45 w 8"/>
                <a:gd name="T1" fmla="*/ 164 h 44"/>
                <a:gd name="T2" fmla="*/ 15 w 8"/>
                <a:gd name="T3" fmla="*/ 0 h 44"/>
                <a:gd name="T4" fmla="*/ 8 w 8"/>
                <a:gd name="T5" fmla="*/ 176 h 44"/>
                <a:gd name="T6" fmla="*/ 39 w 8"/>
                <a:gd name="T7" fmla="*/ 340 h 44"/>
                <a:gd name="T8" fmla="*/ 45 w 8"/>
                <a:gd name="T9" fmla="*/ 164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 h="44">
                  <a:moveTo>
                    <a:pt x="7" y="21"/>
                  </a:moveTo>
                  <a:cubicBezTo>
                    <a:pt x="6" y="12"/>
                    <a:pt x="4" y="4"/>
                    <a:pt x="2" y="0"/>
                  </a:cubicBezTo>
                  <a:cubicBezTo>
                    <a:pt x="0" y="5"/>
                    <a:pt x="0" y="13"/>
                    <a:pt x="1" y="23"/>
                  </a:cubicBezTo>
                  <a:cubicBezTo>
                    <a:pt x="1" y="32"/>
                    <a:pt x="3" y="40"/>
                    <a:pt x="6" y="44"/>
                  </a:cubicBezTo>
                  <a:cubicBezTo>
                    <a:pt x="7" y="39"/>
                    <a:pt x="8" y="31"/>
                    <a:pt x="7" y="21"/>
                  </a:cubicBezTo>
                  <a:close/>
                </a:path>
              </a:pathLst>
            </a:custGeom>
            <a:solidFill>
              <a:srgbClr val="0063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8" name="Freeform 30">
              <a:extLst>
                <a:ext uri="{FF2B5EF4-FFF2-40B4-BE49-F238E27FC236}">
                  <a16:creationId xmlns:a16="http://schemas.microsoft.com/office/drawing/2014/main" id="{030A34D2-9557-7797-C82A-3360AAF7BB16}"/>
                </a:ext>
              </a:extLst>
            </p:cNvPr>
            <p:cNvSpPr>
              <a:spLocks/>
            </p:cNvSpPr>
            <p:nvPr/>
          </p:nvSpPr>
          <p:spPr bwMode="auto">
            <a:xfrm>
              <a:off x="4267" y="2391"/>
              <a:ext cx="846" cy="1647"/>
            </a:xfrm>
            <a:custGeom>
              <a:avLst/>
              <a:gdLst>
                <a:gd name="T0" fmla="*/ 1556 w 429"/>
                <a:gd name="T1" fmla="*/ 0 h 835"/>
                <a:gd name="T2" fmla="*/ 1548 w 429"/>
                <a:gd name="T3" fmla="*/ 39 h 835"/>
                <a:gd name="T4" fmla="*/ 1489 w 429"/>
                <a:gd name="T5" fmla="*/ 284 h 835"/>
                <a:gd name="T6" fmla="*/ 1428 w 429"/>
                <a:gd name="T7" fmla="*/ 537 h 835"/>
                <a:gd name="T8" fmla="*/ 2353 w 429"/>
                <a:gd name="T9" fmla="*/ 3440 h 835"/>
                <a:gd name="T10" fmla="*/ 136 w 429"/>
                <a:gd name="T11" fmla="*/ 5777 h 835"/>
                <a:gd name="T12" fmla="*/ 77 w 429"/>
                <a:gd name="T13" fmla="*/ 6030 h 835"/>
                <a:gd name="T14" fmla="*/ 0 w 429"/>
                <a:gd name="T15" fmla="*/ 6330 h 835"/>
                <a:gd name="T16" fmla="*/ 2889 w 429"/>
                <a:gd name="T17" fmla="*/ 3552 h 835"/>
                <a:gd name="T18" fmla="*/ 1556 w 429"/>
                <a:gd name="T19" fmla="*/ 0 h 8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9" h="835">
                  <a:moveTo>
                    <a:pt x="203" y="0"/>
                  </a:moveTo>
                  <a:cubicBezTo>
                    <a:pt x="202" y="5"/>
                    <a:pt x="202" y="5"/>
                    <a:pt x="202" y="5"/>
                  </a:cubicBezTo>
                  <a:cubicBezTo>
                    <a:pt x="194" y="37"/>
                    <a:pt x="194" y="37"/>
                    <a:pt x="194" y="37"/>
                  </a:cubicBezTo>
                  <a:cubicBezTo>
                    <a:pt x="186" y="70"/>
                    <a:pt x="186" y="70"/>
                    <a:pt x="186" y="70"/>
                  </a:cubicBezTo>
                  <a:cubicBezTo>
                    <a:pt x="262" y="101"/>
                    <a:pt x="349" y="252"/>
                    <a:pt x="307" y="448"/>
                  </a:cubicBezTo>
                  <a:cubicBezTo>
                    <a:pt x="269" y="625"/>
                    <a:pt x="99" y="745"/>
                    <a:pt x="18" y="753"/>
                  </a:cubicBezTo>
                  <a:cubicBezTo>
                    <a:pt x="10" y="786"/>
                    <a:pt x="10" y="786"/>
                    <a:pt x="10" y="786"/>
                  </a:cubicBezTo>
                  <a:cubicBezTo>
                    <a:pt x="0" y="825"/>
                    <a:pt x="0" y="825"/>
                    <a:pt x="0" y="825"/>
                  </a:cubicBezTo>
                  <a:cubicBezTo>
                    <a:pt x="127" y="835"/>
                    <a:pt x="332" y="675"/>
                    <a:pt x="377" y="463"/>
                  </a:cubicBezTo>
                  <a:cubicBezTo>
                    <a:pt x="429" y="219"/>
                    <a:pt x="315" y="37"/>
                    <a:pt x="203" y="0"/>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39" name="Freeform 31">
              <a:extLst>
                <a:ext uri="{FF2B5EF4-FFF2-40B4-BE49-F238E27FC236}">
                  <a16:creationId xmlns:a16="http://schemas.microsoft.com/office/drawing/2014/main" id="{07296590-E6D5-010B-13AA-F66F190418A3}"/>
                </a:ext>
              </a:extLst>
            </p:cNvPr>
            <p:cNvSpPr>
              <a:spLocks/>
            </p:cNvSpPr>
            <p:nvPr/>
          </p:nvSpPr>
          <p:spPr bwMode="auto">
            <a:xfrm>
              <a:off x="4303" y="2529"/>
              <a:ext cx="652" cy="1347"/>
            </a:xfrm>
            <a:custGeom>
              <a:avLst/>
              <a:gdLst>
                <a:gd name="T0" fmla="*/ 1284 w 331"/>
                <a:gd name="T1" fmla="*/ 0 h 683"/>
                <a:gd name="T2" fmla="*/ 1176 w 331"/>
                <a:gd name="T3" fmla="*/ 436 h 683"/>
                <a:gd name="T4" fmla="*/ 1117 w 331"/>
                <a:gd name="T5" fmla="*/ 688 h 683"/>
                <a:gd name="T6" fmla="*/ 1568 w 331"/>
                <a:gd name="T7" fmla="*/ 2761 h 683"/>
                <a:gd name="T8" fmla="*/ 167 w 331"/>
                <a:gd name="T9" fmla="*/ 4554 h 683"/>
                <a:gd name="T10" fmla="*/ 0 w 331"/>
                <a:gd name="T11" fmla="*/ 5240 h 683"/>
                <a:gd name="T12" fmla="*/ 2208 w 331"/>
                <a:gd name="T13" fmla="*/ 2897 h 683"/>
                <a:gd name="T14" fmla="*/ 1284 w 331"/>
                <a:gd name="T15" fmla="*/ 0 h 6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1" h="683">
                  <a:moveTo>
                    <a:pt x="168" y="0"/>
                  </a:moveTo>
                  <a:cubicBezTo>
                    <a:pt x="154" y="57"/>
                    <a:pt x="154" y="57"/>
                    <a:pt x="154" y="57"/>
                  </a:cubicBezTo>
                  <a:cubicBezTo>
                    <a:pt x="146" y="90"/>
                    <a:pt x="146" y="90"/>
                    <a:pt x="146" y="90"/>
                  </a:cubicBezTo>
                  <a:cubicBezTo>
                    <a:pt x="170" y="112"/>
                    <a:pt x="237" y="207"/>
                    <a:pt x="205" y="360"/>
                  </a:cubicBezTo>
                  <a:cubicBezTo>
                    <a:pt x="176" y="495"/>
                    <a:pt x="64" y="571"/>
                    <a:pt x="22" y="594"/>
                  </a:cubicBezTo>
                  <a:cubicBezTo>
                    <a:pt x="0" y="683"/>
                    <a:pt x="0" y="683"/>
                    <a:pt x="0" y="683"/>
                  </a:cubicBezTo>
                  <a:cubicBezTo>
                    <a:pt x="81" y="675"/>
                    <a:pt x="251" y="555"/>
                    <a:pt x="289" y="378"/>
                  </a:cubicBezTo>
                  <a:cubicBezTo>
                    <a:pt x="331" y="182"/>
                    <a:pt x="244" y="31"/>
                    <a:pt x="168" y="0"/>
                  </a:cubicBezTo>
                  <a:close/>
                </a:path>
              </a:pathLst>
            </a:custGeom>
            <a:solidFill>
              <a:srgbClr val="F1B76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0" name="Freeform 32">
              <a:extLst>
                <a:ext uri="{FF2B5EF4-FFF2-40B4-BE49-F238E27FC236}">
                  <a16:creationId xmlns:a16="http://schemas.microsoft.com/office/drawing/2014/main" id="{B6DFC88C-1A7C-172C-8E2E-4B8163F5CD94}"/>
                </a:ext>
              </a:extLst>
            </p:cNvPr>
            <p:cNvSpPr>
              <a:spLocks/>
            </p:cNvSpPr>
            <p:nvPr/>
          </p:nvSpPr>
          <p:spPr bwMode="auto">
            <a:xfrm>
              <a:off x="4358" y="2752"/>
              <a:ext cx="372" cy="901"/>
            </a:xfrm>
            <a:custGeom>
              <a:avLst/>
              <a:gdLst>
                <a:gd name="T0" fmla="*/ 852 w 189"/>
                <a:gd name="T1" fmla="*/ 0 h 457"/>
                <a:gd name="T2" fmla="*/ 1220 w 189"/>
                <a:gd name="T3" fmla="*/ 1861 h 457"/>
                <a:gd name="T4" fmla="*/ 0 w 189"/>
                <a:gd name="T5" fmla="*/ 3501 h 457"/>
                <a:gd name="T6" fmla="*/ 0 60000 65536"/>
                <a:gd name="T7" fmla="*/ 0 60000 65536"/>
                <a:gd name="T8" fmla="*/ 0 60000 65536"/>
              </a:gdLst>
              <a:ahLst/>
              <a:cxnLst>
                <a:cxn ang="T6">
                  <a:pos x="T0" y="T1"/>
                </a:cxn>
                <a:cxn ang="T7">
                  <a:pos x="T2" y="T3"/>
                </a:cxn>
                <a:cxn ang="T8">
                  <a:pos x="T4" y="T5"/>
                </a:cxn>
              </a:cxnLst>
              <a:rect l="0" t="0" r="r" b="b"/>
              <a:pathLst>
                <a:path w="189" h="457">
                  <a:moveTo>
                    <a:pt x="112" y="0"/>
                  </a:moveTo>
                  <a:cubicBezTo>
                    <a:pt x="133" y="25"/>
                    <a:pt x="189" y="106"/>
                    <a:pt x="160" y="243"/>
                  </a:cubicBezTo>
                  <a:cubicBezTo>
                    <a:pt x="135" y="359"/>
                    <a:pt x="40" y="435"/>
                    <a:pt x="0" y="457"/>
                  </a:cubicBez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241" name="Freeform 33">
              <a:extLst>
                <a:ext uri="{FF2B5EF4-FFF2-40B4-BE49-F238E27FC236}">
                  <a16:creationId xmlns:a16="http://schemas.microsoft.com/office/drawing/2014/main" id="{AD7BEE9B-789C-8943-464B-907A512E1D4B}"/>
                </a:ext>
              </a:extLst>
            </p:cNvPr>
            <p:cNvSpPr>
              <a:spLocks/>
            </p:cNvSpPr>
            <p:nvPr/>
          </p:nvSpPr>
          <p:spPr bwMode="auto">
            <a:xfrm>
              <a:off x="4346" y="2706"/>
              <a:ext cx="424" cy="995"/>
            </a:xfrm>
            <a:custGeom>
              <a:avLst/>
              <a:gdLst>
                <a:gd name="T0" fmla="*/ 953 w 215"/>
                <a:gd name="T1" fmla="*/ 0 h 504"/>
                <a:gd name="T2" fmla="*/ 905 w 215"/>
                <a:gd name="T3" fmla="*/ 176 h 504"/>
                <a:gd name="T4" fmla="*/ 1272 w 215"/>
                <a:gd name="T5" fmla="*/ 2045 h 504"/>
                <a:gd name="T6" fmla="*/ 47 w 215"/>
                <a:gd name="T7" fmla="*/ 3696 h 504"/>
                <a:gd name="T8" fmla="*/ 0 w 215"/>
                <a:gd name="T9" fmla="*/ 3877 h 504"/>
                <a:gd name="T10" fmla="*/ 1404 w 215"/>
                <a:gd name="T11" fmla="*/ 2077 h 504"/>
                <a:gd name="T12" fmla="*/ 953 w 215"/>
                <a:gd name="T13" fmla="*/ 0 h 5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5" h="504">
                  <a:moveTo>
                    <a:pt x="124" y="0"/>
                  </a:moveTo>
                  <a:cubicBezTo>
                    <a:pt x="118" y="23"/>
                    <a:pt x="118" y="23"/>
                    <a:pt x="118" y="23"/>
                  </a:cubicBezTo>
                  <a:cubicBezTo>
                    <a:pt x="139" y="48"/>
                    <a:pt x="195" y="129"/>
                    <a:pt x="166" y="266"/>
                  </a:cubicBezTo>
                  <a:cubicBezTo>
                    <a:pt x="141" y="382"/>
                    <a:pt x="46" y="458"/>
                    <a:pt x="6" y="480"/>
                  </a:cubicBezTo>
                  <a:cubicBezTo>
                    <a:pt x="0" y="504"/>
                    <a:pt x="0" y="504"/>
                    <a:pt x="0" y="504"/>
                  </a:cubicBezTo>
                  <a:cubicBezTo>
                    <a:pt x="42" y="481"/>
                    <a:pt x="154" y="405"/>
                    <a:pt x="183" y="270"/>
                  </a:cubicBezTo>
                  <a:cubicBezTo>
                    <a:pt x="215" y="117"/>
                    <a:pt x="148" y="22"/>
                    <a:pt x="124" y="0"/>
                  </a:cubicBezTo>
                  <a:close/>
                </a:path>
              </a:pathLst>
            </a:custGeom>
            <a:solidFill>
              <a:srgbClr val="5C8F4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2" name="Freeform 34">
              <a:extLst>
                <a:ext uri="{FF2B5EF4-FFF2-40B4-BE49-F238E27FC236}">
                  <a16:creationId xmlns:a16="http://schemas.microsoft.com/office/drawing/2014/main" id="{8BAA8110-6054-2C4C-80BF-A420D5921E3D}"/>
                </a:ext>
              </a:extLst>
            </p:cNvPr>
            <p:cNvSpPr>
              <a:spLocks/>
            </p:cNvSpPr>
            <p:nvPr/>
          </p:nvSpPr>
          <p:spPr bwMode="auto">
            <a:xfrm>
              <a:off x="4358" y="2752"/>
              <a:ext cx="372" cy="901"/>
            </a:xfrm>
            <a:custGeom>
              <a:avLst/>
              <a:gdLst>
                <a:gd name="T0" fmla="*/ 852 w 189"/>
                <a:gd name="T1" fmla="*/ 0 h 457"/>
                <a:gd name="T2" fmla="*/ 817 w 189"/>
                <a:gd name="T3" fmla="*/ 168 h 457"/>
                <a:gd name="T4" fmla="*/ 772 w 189"/>
                <a:gd name="T5" fmla="*/ 331 h 457"/>
                <a:gd name="T6" fmla="*/ 1016 w 189"/>
                <a:gd name="T7" fmla="*/ 1824 h 457"/>
                <a:gd name="T8" fmla="*/ 77 w 189"/>
                <a:gd name="T9" fmla="*/ 3180 h 457"/>
                <a:gd name="T10" fmla="*/ 0 w 189"/>
                <a:gd name="T11" fmla="*/ 3501 h 457"/>
                <a:gd name="T12" fmla="*/ 1220 w 189"/>
                <a:gd name="T13" fmla="*/ 1861 h 457"/>
                <a:gd name="T14" fmla="*/ 852 w 189"/>
                <a:gd name="T15" fmla="*/ 0 h 4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9" h="457">
                  <a:moveTo>
                    <a:pt x="112" y="0"/>
                  </a:moveTo>
                  <a:cubicBezTo>
                    <a:pt x="107" y="22"/>
                    <a:pt x="107" y="22"/>
                    <a:pt x="107" y="22"/>
                  </a:cubicBezTo>
                  <a:cubicBezTo>
                    <a:pt x="101" y="43"/>
                    <a:pt x="101" y="43"/>
                    <a:pt x="101" y="43"/>
                  </a:cubicBezTo>
                  <a:cubicBezTo>
                    <a:pt x="125" y="78"/>
                    <a:pt x="153" y="142"/>
                    <a:pt x="133" y="238"/>
                  </a:cubicBezTo>
                  <a:cubicBezTo>
                    <a:pt x="114" y="326"/>
                    <a:pt x="50" y="388"/>
                    <a:pt x="10" y="415"/>
                  </a:cubicBezTo>
                  <a:cubicBezTo>
                    <a:pt x="0" y="457"/>
                    <a:pt x="0" y="457"/>
                    <a:pt x="0" y="457"/>
                  </a:cubicBezTo>
                  <a:cubicBezTo>
                    <a:pt x="40" y="435"/>
                    <a:pt x="135" y="359"/>
                    <a:pt x="160" y="243"/>
                  </a:cubicBezTo>
                  <a:cubicBezTo>
                    <a:pt x="189" y="106"/>
                    <a:pt x="133" y="25"/>
                    <a:pt x="112" y="0"/>
                  </a:cubicBezTo>
                  <a:close/>
                </a:path>
              </a:pathLst>
            </a:custGeom>
            <a:solidFill>
              <a:srgbClr val="53A7D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3" name="Freeform 35">
              <a:extLst>
                <a:ext uri="{FF2B5EF4-FFF2-40B4-BE49-F238E27FC236}">
                  <a16:creationId xmlns:a16="http://schemas.microsoft.com/office/drawing/2014/main" id="{53CB1D23-8202-81CA-D56F-8B08322AA36F}"/>
                </a:ext>
              </a:extLst>
            </p:cNvPr>
            <p:cNvSpPr>
              <a:spLocks/>
            </p:cNvSpPr>
            <p:nvPr/>
          </p:nvSpPr>
          <p:spPr bwMode="auto">
            <a:xfrm>
              <a:off x="2844" y="2336"/>
              <a:ext cx="51" cy="33"/>
            </a:xfrm>
            <a:custGeom>
              <a:avLst/>
              <a:gdLst>
                <a:gd name="T0" fmla="*/ 16 w 26"/>
                <a:gd name="T1" fmla="*/ 45 h 17"/>
                <a:gd name="T2" fmla="*/ 173 w 26"/>
                <a:gd name="T3" fmla="*/ 87 h 17"/>
                <a:gd name="T4" fmla="*/ 16 w 26"/>
                <a:gd name="T5" fmla="*/ 45 h 17"/>
                <a:gd name="T6" fmla="*/ 0 60000 65536"/>
                <a:gd name="T7" fmla="*/ 0 60000 65536"/>
                <a:gd name="T8" fmla="*/ 0 60000 65536"/>
              </a:gdLst>
              <a:ahLst/>
              <a:cxnLst>
                <a:cxn ang="T6">
                  <a:pos x="T0" y="T1"/>
                </a:cxn>
                <a:cxn ang="T7">
                  <a:pos x="T2" y="T3"/>
                </a:cxn>
                <a:cxn ang="T8">
                  <a:pos x="T4" y="T5"/>
                </a:cxn>
              </a:cxnLst>
              <a:rect l="0" t="0" r="r" b="b"/>
              <a:pathLst>
                <a:path w="26" h="17">
                  <a:moveTo>
                    <a:pt x="2" y="6"/>
                  </a:moveTo>
                  <a:cubicBezTo>
                    <a:pt x="0" y="10"/>
                    <a:pt x="20" y="17"/>
                    <a:pt x="23" y="12"/>
                  </a:cubicBezTo>
                  <a:cubicBezTo>
                    <a:pt x="26" y="7"/>
                    <a:pt x="7" y="0"/>
                    <a:pt x="2" y="6"/>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4" name="Freeform 36">
              <a:extLst>
                <a:ext uri="{FF2B5EF4-FFF2-40B4-BE49-F238E27FC236}">
                  <a16:creationId xmlns:a16="http://schemas.microsoft.com/office/drawing/2014/main" id="{EF86BED3-DB6F-2980-0EE3-1268B414AE6C}"/>
                </a:ext>
              </a:extLst>
            </p:cNvPr>
            <p:cNvSpPr>
              <a:spLocks/>
            </p:cNvSpPr>
            <p:nvPr/>
          </p:nvSpPr>
          <p:spPr bwMode="auto">
            <a:xfrm>
              <a:off x="2999" y="2381"/>
              <a:ext cx="97" cy="31"/>
            </a:xfrm>
            <a:custGeom>
              <a:avLst/>
              <a:gdLst>
                <a:gd name="T0" fmla="*/ 200 w 49"/>
                <a:gd name="T1" fmla="*/ 101 h 16"/>
                <a:gd name="T2" fmla="*/ 380 w 49"/>
                <a:gd name="T3" fmla="*/ 64 h 16"/>
                <a:gd name="T4" fmla="*/ 109 w 49"/>
                <a:gd name="T5" fmla="*/ 8 h 16"/>
                <a:gd name="T6" fmla="*/ 48 w 49"/>
                <a:gd name="T7" fmla="*/ 0 h 16"/>
                <a:gd name="T8" fmla="*/ 200 w 49"/>
                <a:gd name="T9" fmla="*/ 10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6">
                  <a:moveTo>
                    <a:pt x="26" y="14"/>
                  </a:moveTo>
                  <a:cubicBezTo>
                    <a:pt x="37" y="16"/>
                    <a:pt x="45" y="13"/>
                    <a:pt x="49" y="9"/>
                  </a:cubicBezTo>
                  <a:cubicBezTo>
                    <a:pt x="37" y="6"/>
                    <a:pt x="26" y="3"/>
                    <a:pt x="14" y="1"/>
                  </a:cubicBezTo>
                  <a:cubicBezTo>
                    <a:pt x="6" y="0"/>
                    <a:pt x="6" y="0"/>
                    <a:pt x="6" y="0"/>
                  </a:cubicBezTo>
                  <a:cubicBezTo>
                    <a:pt x="0" y="6"/>
                    <a:pt x="10" y="11"/>
                    <a:pt x="26" y="14"/>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5" name="Freeform 37">
              <a:extLst>
                <a:ext uri="{FF2B5EF4-FFF2-40B4-BE49-F238E27FC236}">
                  <a16:creationId xmlns:a16="http://schemas.microsoft.com/office/drawing/2014/main" id="{A4D89DF8-53E0-DB7A-AC2A-B7073F92F975}"/>
                </a:ext>
              </a:extLst>
            </p:cNvPr>
            <p:cNvSpPr>
              <a:spLocks/>
            </p:cNvSpPr>
            <p:nvPr/>
          </p:nvSpPr>
          <p:spPr bwMode="auto">
            <a:xfrm>
              <a:off x="2477" y="2239"/>
              <a:ext cx="92" cy="37"/>
            </a:xfrm>
            <a:custGeom>
              <a:avLst/>
              <a:gdLst>
                <a:gd name="T0" fmla="*/ 39 w 47"/>
                <a:gd name="T1" fmla="*/ 117 h 19"/>
                <a:gd name="T2" fmla="*/ 241 w 47"/>
                <a:gd name="T3" fmla="*/ 68 h 19"/>
                <a:gd name="T4" fmla="*/ 264 w 47"/>
                <a:gd name="T5" fmla="*/ 0 h 19"/>
                <a:gd name="T6" fmla="*/ 16 w 47"/>
                <a:gd name="T7" fmla="*/ 60 h 19"/>
                <a:gd name="T8" fmla="*/ 39 w 47"/>
                <a:gd name="T9" fmla="*/ 11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9">
                  <a:moveTo>
                    <a:pt x="5" y="16"/>
                  </a:moveTo>
                  <a:cubicBezTo>
                    <a:pt x="7" y="19"/>
                    <a:pt x="14" y="12"/>
                    <a:pt x="32" y="9"/>
                  </a:cubicBezTo>
                  <a:cubicBezTo>
                    <a:pt x="47" y="6"/>
                    <a:pt x="42" y="3"/>
                    <a:pt x="35" y="0"/>
                  </a:cubicBezTo>
                  <a:cubicBezTo>
                    <a:pt x="25" y="1"/>
                    <a:pt x="13" y="4"/>
                    <a:pt x="2" y="8"/>
                  </a:cubicBezTo>
                  <a:cubicBezTo>
                    <a:pt x="0" y="11"/>
                    <a:pt x="1" y="14"/>
                    <a:pt x="5" y="16"/>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6" name="Freeform 38">
              <a:extLst>
                <a:ext uri="{FF2B5EF4-FFF2-40B4-BE49-F238E27FC236}">
                  <a16:creationId xmlns:a16="http://schemas.microsoft.com/office/drawing/2014/main" id="{28B227F5-AEFA-F95F-E365-78232848844C}"/>
                </a:ext>
              </a:extLst>
            </p:cNvPr>
            <p:cNvSpPr>
              <a:spLocks/>
            </p:cNvSpPr>
            <p:nvPr/>
          </p:nvSpPr>
          <p:spPr bwMode="auto">
            <a:xfrm>
              <a:off x="2323" y="2334"/>
              <a:ext cx="36" cy="41"/>
            </a:xfrm>
            <a:custGeom>
              <a:avLst/>
              <a:gdLst>
                <a:gd name="T0" fmla="*/ 96 w 18"/>
                <a:gd name="T1" fmla="*/ 119 h 21"/>
                <a:gd name="T2" fmla="*/ 120 w 18"/>
                <a:gd name="T3" fmla="*/ 0 h 21"/>
                <a:gd name="T4" fmla="*/ 0 w 18"/>
                <a:gd name="T5" fmla="*/ 156 h 21"/>
                <a:gd name="T6" fmla="*/ 96 w 18"/>
                <a:gd name="T7" fmla="*/ 119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1">
                  <a:moveTo>
                    <a:pt x="12" y="16"/>
                  </a:moveTo>
                  <a:cubicBezTo>
                    <a:pt x="14" y="12"/>
                    <a:pt x="18" y="4"/>
                    <a:pt x="15" y="0"/>
                  </a:cubicBezTo>
                  <a:cubicBezTo>
                    <a:pt x="9" y="7"/>
                    <a:pt x="4" y="13"/>
                    <a:pt x="0" y="21"/>
                  </a:cubicBezTo>
                  <a:cubicBezTo>
                    <a:pt x="4" y="20"/>
                    <a:pt x="9" y="20"/>
                    <a:pt x="12" y="16"/>
                  </a:cubicBezTo>
                  <a:close/>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7" name="Freeform 39">
              <a:extLst>
                <a:ext uri="{FF2B5EF4-FFF2-40B4-BE49-F238E27FC236}">
                  <a16:creationId xmlns:a16="http://schemas.microsoft.com/office/drawing/2014/main" id="{82226881-30B7-D7CF-C387-1E761825B701}"/>
                </a:ext>
              </a:extLst>
            </p:cNvPr>
            <p:cNvSpPr>
              <a:spLocks/>
            </p:cNvSpPr>
            <p:nvPr/>
          </p:nvSpPr>
          <p:spPr bwMode="auto">
            <a:xfrm>
              <a:off x="2272" y="2562"/>
              <a:ext cx="27" cy="69"/>
            </a:xfrm>
            <a:custGeom>
              <a:avLst/>
              <a:gdLst>
                <a:gd name="T0" fmla="*/ 44 w 14"/>
                <a:gd name="T1" fmla="*/ 0 h 35"/>
                <a:gd name="T2" fmla="*/ 0 w 14"/>
                <a:gd name="T3" fmla="*/ 24 h 35"/>
                <a:gd name="T4" fmla="*/ 37 w 14"/>
                <a:gd name="T5" fmla="*/ 268 h 35"/>
                <a:gd name="T6" fmla="*/ 85 w 14"/>
                <a:gd name="T7" fmla="*/ 152 h 35"/>
                <a:gd name="T8" fmla="*/ 44 w 14"/>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35">
                  <a:moveTo>
                    <a:pt x="6" y="0"/>
                  </a:moveTo>
                  <a:cubicBezTo>
                    <a:pt x="5" y="0"/>
                    <a:pt x="2" y="1"/>
                    <a:pt x="0" y="3"/>
                  </a:cubicBezTo>
                  <a:cubicBezTo>
                    <a:pt x="0" y="12"/>
                    <a:pt x="2" y="23"/>
                    <a:pt x="5" y="35"/>
                  </a:cubicBezTo>
                  <a:cubicBezTo>
                    <a:pt x="11" y="33"/>
                    <a:pt x="14" y="28"/>
                    <a:pt x="12" y="20"/>
                  </a:cubicBezTo>
                  <a:cubicBezTo>
                    <a:pt x="9" y="11"/>
                    <a:pt x="12" y="0"/>
                    <a:pt x="6" y="0"/>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8" name="Freeform 40">
              <a:extLst>
                <a:ext uri="{FF2B5EF4-FFF2-40B4-BE49-F238E27FC236}">
                  <a16:creationId xmlns:a16="http://schemas.microsoft.com/office/drawing/2014/main" id="{773A9D44-8A15-D0DF-03D3-A7219F1A81D0}"/>
                </a:ext>
              </a:extLst>
            </p:cNvPr>
            <p:cNvSpPr>
              <a:spLocks/>
            </p:cNvSpPr>
            <p:nvPr/>
          </p:nvSpPr>
          <p:spPr bwMode="auto">
            <a:xfrm>
              <a:off x="3455" y="2472"/>
              <a:ext cx="71" cy="33"/>
            </a:xfrm>
            <a:custGeom>
              <a:avLst/>
              <a:gdLst>
                <a:gd name="T0" fmla="*/ 24 w 36"/>
                <a:gd name="T1" fmla="*/ 52 h 17"/>
                <a:gd name="T2" fmla="*/ 245 w 36"/>
                <a:gd name="T3" fmla="*/ 80 h 17"/>
                <a:gd name="T4" fmla="*/ 24 w 36"/>
                <a:gd name="T5" fmla="*/ 52 h 17"/>
                <a:gd name="T6" fmla="*/ 0 60000 65536"/>
                <a:gd name="T7" fmla="*/ 0 60000 65536"/>
                <a:gd name="T8" fmla="*/ 0 60000 65536"/>
              </a:gdLst>
              <a:ahLst/>
              <a:cxnLst>
                <a:cxn ang="T6">
                  <a:pos x="T0" y="T1"/>
                </a:cxn>
                <a:cxn ang="T7">
                  <a:pos x="T2" y="T3"/>
                </a:cxn>
                <a:cxn ang="T8">
                  <a:pos x="T4" y="T5"/>
                </a:cxn>
              </a:cxnLst>
              <a:rect l="0" t="0" r="r" b="b"/>
              <a:pathLst>
                <a:path w="36" h="17">
                  <a:moveTo>
                    <a:pt x="3" y="7"/>
                  </a:moveTo>
                  <a:cubicBezTo>
                    <a:pt x="0" y="13"/>
                    <a:pt x="28" y="17"/>
                    <a:pt x="32" y="11"/>
                  </a:cubicBezTo>
                  <a:cubicBezTo>
                    <a:pt x="36" y="4"/>
                    <a:pt x="6" y="0"/>
                    <a:pt x="3" y="7"/>
                  </a:cubicBezTo>
                  <a:close/>
                </a:path>
              </a:pathLst>
            </a:custGeom>
            <a:solidFill>
              <a:srgbClr val="598D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49" name="Freeform 41">
              <a:extLst>
                <a:ext uri="{FF2B5EF4-FFF2-40B4-BE49-F238E27FC236}">
                  <a16:creationId xmlns:a16="http://schemas.microsoft.com/office/drawing/2014/main" id="{431EF790-303E-C6EF-8F49-458F45CA0EC1}"/>
                </a:ext>
              </a:extLst>
            </p:cNvPr>
            <p:cNvSpPr>
              <a:spLocks/>
            </p:cNvSpPr>
            <p:nvPr/>
          </p:nvSpPr>
          <p:spPr bwMode="auto">
            <a:xfrm>
              <a:off x="3786" y="2523"/>
              <a:ext cx="83" cy="24"/>
            </a:xfrm>
            <a:custGeom>
              <a:avLst/>
              <a:gdLst>
                <a:gd name="T0" fmla="*/ 0 w 42"/>
                <a:gd name="T1" fmla="*/ 0 h 12"/>
                <a:gd name="T2" fmla="*/ 125 w 42"/>
                <a:gd name="T3" fmla="*/ 80 h 12"/>
                <a:gd name="T4" fmla="*/ 324 w 42"/>
                <a:gd name="T5" fmla="*/ 56 h 12"/>
                <a:gd name="T6" fmla="*/ 0 w 42"/>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
                  <a:moveTo>
                    <a:pt x="0" y="0"/>
                  </a:moveTo>
                  <a:cubicBezTo>
                    <a:pt x="1" y="4"/>
                    <a:pt x="8" y="8"/>
                    <a:pt x="16" y="10"/>
                  </a:cubicBezTo>
                  <a:cubicBezTo>
                    <a:pt x="26" y="12"/>
                    <a:pt x="36" y="11"/>
                    <a:pt x="42" y="7"/>
                  </a:cubicBezTo>
                  <a:cubicBezTo>
                    <a:pt x="28" y="5"/>
                    <a:pt x="14" y="2"/>
                    <a:pt x="0" y="0"/>
                  </a:cubicBezTo>
                  <a:close/>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0" name="Freeform 42">
              <a:extLst>
                <a:ext uri="{FF2B5EF4-FFF2-40B4-BE49-F238E27FC236}">
                  <a16:creationId xmlns:a16="http://schemas.microsoft.com/office/drawing/2014/main" id="{32434CCA-E977-84F4-2F67-AD5B864509BF}"/>
                </a:ext>
              </a:extLst>
            </p:cNvPr>
            <p:cNvSpPr>
              <a:spLocks/>
            </p:cNvSpPr>
            <p:nvPr/>
          </p:nvSpPr>
          <p:spPr bwMode="auto">
            <a:xfrm>
              <a:off x="3027" y="3178"/>
              <a:ext cx="67" cy="45"/>
            </a:xfrm>
            <a:custGeom>
              <a:avLst/>
              <a:gdLst>
                <a:gd name="T0" fmla="*/ 0 w 34"/>
                <a:gd name="T1" fmla="*/ 39 h 23"/>
                <a:gd name="T2" fmla="*/ 260 w 34"/>
                <a:gd name="T3" fmla="*/ 172 h 23"/>
                <a:gd name="T4" fmla="*/ 0 w 34"/>
                <a:gd name="T5" fmla="*/ 39 h 23"/>
                <a:gd name="T6" fmla="*/ 0 60000 65536"/>
                <a:gd name="T7" fmla="*/ 0 60000 65536"/>
                <a:gd name="T8" fmla="*/ 0 60000 65536"/>
              </a:gdLst>
              <a:ahLst/>
              <a:cxnLst>
                <a:cxn ang="T6">
                  <a:pos x="T0" y="T1"/>
                </a:cxn>
                <a:cxn ang="T7">
                  <a:pos x="T2" y="T3"/>
                </a:cxn>
                <a:cxn ang="T8">
                  <a:pos x="T4" y="T5"/>
                </a:cxn>
              </a:cxnLst>
              <a:rect l="0" t="0" r="r" b="b"/>
              <a:pathLst>
                <a:path w="34" h="23">
                  <a:moveTo>
                    <a:pt x="0" y="5"/>
                  </a:moveTo>
                  <a:cubicBezTo>
                    <a:pt x="11" y="11"/>
                    <a:pt x="23" y="17"/>
                    <a:pt x="34" y="23"/>
                  </a:cubicBezTo>
                  <a:cubicBezTo>
                    <a:pt x="33" y="8"/>
                    <a:pt x="6" y="0"/>
                    <a:pt x="0" y="5"/>
                  </a:cubicBezTo>
                  <a:close/>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1" name="Freeform 43">
              <a:extLst>
                <a:ext uri="{FF2B5EF4-FFF2-40B4-BE49-F238E27FC236}">
                  <a16:creationId xmlns:a16="http://schemas.microsoft.com/office/drawing/2014/main" id="{E0959488-A344-021E-667F-608028634AEF}"/>
                </a:ext>
              </a:extLst>
            </p:cNvPr>
            <p:cNvSpPr>
              <a:spLocks/>
            </p:cNvSpPr>
            <p:nvPr/>
          </p:nvSpPr>
          <p:spPr bwMode="auto">
            <a:xfrm>
              <a:off x="3597" y="3432"/>
              <a:ext cx="47" cy="32"/>
            </a:xfrm>
            <a:custGeom>
              <a:avLst/>
              <a:gdLst>
                <a:gd name="T0" fmla="*/ 0 w 24"/>
                <a:gd name="T1" fmla="*/ 56 h 16"/>
                <a:gd name="T2" fmla="*/ 39 w 24"/>
                <a:gd name="T3" fmla="*/ 72 h 16"/>
                <a:gd name="T4" fmla="*/ 172 w 24"/>
                <a:gd name="T5" fmla="*/ 128 h 16"/>
                <a:gd name="T6" fmla="*/ 0 w 24"/>
                <a:gd name="T7" fmla="*/ 5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0" y="7"/>
                  </a:moveTo>
                  <a:cubicBezTo>
                    <a:pt x="2" y="8"/>
                    <a:pt x="3" y="9"/>
                    <a:pt x="5" y="9"/>
                  </a:cubicBezTo>
                  <a:cubicBezTo>
                    <a:pt x="11" y="12"/>
                    <a:pt x="17" y="14"/>
                    <a:pt x="23" y="16"/>
                  </a:cubicBezTo>
                  <a:cubicBezTo>
                    <a:pt x="24" y="1"/>
                    <a:pt x="7" y="0"/>
                    <a:pt x="0" y="7"/>
                  </a:cubicBezTo>
                  <a:close/>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2" name="Freeform 44">
              <a:extLst>
                <a:ext uri="{FF2B5EF4-FFF2-40B4-BE49-F238E27FC236}">
                  <a16:creationId xmlns:a16="http://schemas.microsoft.com/office/drawing/2014/main" id="{BBA5C0D8-1619-2C97-442F-27D63DDBD4A7}"/>
                </a:ext>
              </a:extLst>
            </p:cNvPr>
            <p:cNvSpPr>
              <a:spLocks/>
            </p:cNvSpPr>
            <p:nvPr/>
          </p:nvSpPr>
          <p:spPr bwMode="auto">
            <a:xfrm>
              <a:off x="3475" y="2485"/>
              <a:ext cx="29" cy="14"/>
            </a:xfrm>
            <a:custGeom>
              <a:avLst/>
              <a:gdLst>
                <a:gd name="T0" fmla="*/ 0 w 15"/>
                <a:gd name="T1" fmla="*/ 32 h 7"/>
                <a:gd name="T2" fmla="*/ 108 w 15"/>
                <a:gd name="T3" fmla="*/ 48 h 7"/>
                <a:gd name="T4" fmla="*/ 15 w 15"/>
                <a:gd name="T5" fmla="*/ 40 h 7"/>
                <a:gd name="T6" fmla="*/ 0 60000 65536"/>
                <a:gd name="T7" fmla="*/ 0 60000 65536"/>
                <a:gd name="T8" fmla="*/ 0 60000 65536"/>
              </a:gdLst>
              <a:ahLst/>
              <a:cxnLst>
                <a:cxn ang="T6">
                  <a:pos x="T0" y="T1"/>
                </a:cxn>
                <a:cxn ang="T7">
                  <a:pos x="T2" y="T3"/>
                </a:cxn>
                <a:cxn ang="T8">
                  <a:pos x="T4" y="T5"/>
                </a:cxn>
              </a:cxnLst>
              <a:rect l="0" t="0" r="r" b="b"/>
              <a:pathLst>
                <a:path w="15" h="7">
                  <a:moveTo>
                    <a:pt x="0" y="4"/>
                  </a:moveTo>
                  <a:cubicBezTo>
                    <a:pt x="4" y="0"/>
                    <a:pt x="12" y="1"/>
                    <a:pt x="15" y="6"/>
                  </a:cubicBezTo>
                  <a:cubicBezTo>
                    <a:pt x="11" y="7"/>
                    <a:pt x="6" y="7"/>
                    <a:pt x="2" y="5"/>
                  </a:cubicBezTo>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3" name="Freeform 45">
              <a:extLst>
                <a:ext uri="{FF2B5EF4-FFF2-40B4-BE49-F238E27FC236}">
                  <a16:creationId xmlns:a16="http://schemas.microsoft.com/office/drawing/2014/main" id="{5C5AD2DF-38C5-9466-2F31-F6425CA8894A}"/>
                </a:ext>
              </a:extLst>
            </p:cNvPr>
            <p:cNvSpPr>
              <a:spLocks/>
            </p:cNvSpPr>
            <p:nvPr/>
          </p:nvSpPr>
          <p:spPr bwMode="auto">
            <a:xfrm>
              <a:off x="3015" y="2391"/>
              <a:ext cx="55" cy="21"/>
            </a:xfrm>
            <a:custGeom>
              <a:avLst/>
              <a:gdLst>
                <a:gd name="T0" fmla="*/ 0 w 28"/>
                <a:gd name="T1" fmla="*/ 21 h 11"/>
                <a:gd name="T2" fmla="*/ 212 w 28"/>
                <a:gd name="T3" fmla="*/ 69 h 11"/>
                <a:gd name="T4" fmla="*/ 16 w 28"/>
                <a:gd name="T5" fmla="*/ 29 h 11"/>
                <a:gd name="T6" fmla="*/ 0 60000 65536"/>
                <a:gd name="T7" fmla="*/ 0 60000 65536"/>
                <a:gd name="T8" fmla="*/ 0 60000 65536"/>
              </a:gdLst>
              <a:ahLst/>
              <a:cxnLst>
                <a:cxn ang="T6">
                  <a:pos x="T0" y="T1"/>
                </a:cxn>
                <a:cxn ang="T7">
                  <a:pos x="T2" y="T3"/>
                </a:cxn>
                <a:cxn ang="T8">
                  <a:pos x="T4" y="T5"/>
                </a:cxn>
              </a:cxnLst>
              <a:rect l="0" t="0" r="r" b="b"/>
              <a:pathLst>
                <a:path w="28" h="11">
                  <a:moveTo>
                    <a:pt x="0" y="3"/>
                  </a:moveTo>
                  <a:cubicBezTo>
                    <a:pt x="5" y="0"/>
                    <a:pt x="27" y="4"/>
                    <a:pt x="28" y="10"/>
                  </a:cubicBezTo>
                  <a:cubicBezTo>
                    <a:pt x="20" y="11"/>
                    <a:pt x="9" y="8"/>
                    <a:pt x="2" y="4"/>
                  </a:cubicBezTo>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4" name="Freeform 46">
              <a:extLst>
                <a:ext uri="{FF2B5EF4-FFF2-40B4-BE49-F238E27FC236}">
                  <a16:creationId xmlns:a16="http://schemas.microsoft.com/office/drawing/2014/main" id="{01F98CCC-7D80-115E-A7E6-8F8B18667A62}"/>
                </a:ext>
              </a:extLst>
            </p:cNvPr>
            <p:cNvSpPr>
              <a:spLocks/>
            </p:cNvSpPr>
            <p:nvPr/>
          </p:nvSpPr>
          <p:spPr bwMode="auto">
            <a:xfrm>
              <a:off x="2851" y="2351"/>
              <a:ext cx="26" cy="12"/>
            </a:xfrm>
            <a:custGeom>
              <a:avLst/>
              <a:gdLst>
                <a:gd name="T0" fmla="*/ 0 w 13"/>
                <a:gd name="T1" fmla="*/ 8 h 6"/>
                <a:gd name="T2" fmla="*/ 104 w 13"/>
                <a:gd name="T3" fmla="*/ 40 h 6"/>
                <a:gd name="T4" fmla="*/ 16 w 13"/>
                <a:gd name="T5" fmla="*/ 16 h 6"/>
                <a:gd name="T6" fmla="*/ 0 60000 65536"/>
                <a:gd name="T7" fmla="*/ 0 60000 65536"/>
                <a:gd name="T8" fmla="*/ 0 60000 65536"/>
              </a:gdLst>
              <a:ahLst/>
              <a:cxnLst>
                <a:cxn ang="T6">
                  <a:pos x="T0" y="T1"/>
                </a:cxn>
                <a:cxn ang="T7">
                  <a:pos x="T2" y="T3"/>
                </a:cxn>
                <a:cxn ang="T8">
                  <a:pos x="T4" y="T5"/>
                </a:cxn>
              </a:cxnLst>
              <a:rect l="0" t="0" r="r" b="b"/>
              <a:pathLst>
                <a:path w="13" h="6">
                  <a:moveTo>
                    <a:pt x="0" y="1"/>
                  </a:moveTo>
                  <a:cubicBezTo>
                    <a:pt x="6" y="0"/>
                    <a:pt x="10" y="0"/>
                    <a:pt x="13" y="5"/>
                  </a:cubicBezTo>
                  <a:cubicBezTo>
                    <a:pt x="9" y="6"/>
                    <a:pt x="6" y="4"/>
                    <a:pt x="2" y="2"/>
                  </a:cubicBezTo>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5" name="Freeform 47">
              <a:extLst>
                <a:ext uri="{FF2B5EF4-FFF2-40B4-BE49-F238E27FC236}">
                  <a16:creationId xmlns:a16="http://schemas.microsoft.com/office/drawing/2014/main" id="{708C9BFD-ED8D-869C-E7F9-5FDFD6B0040C}"/>
                </a:ext>
              </a:extLst>
            </p:cNvPr>
            <p:cNvSpPr>
              <a:spLocks/>
            </p:cNvSpPr>
            <p:nvPr/>
          </p:nvSpPr>
          <p:spPr bwMode="auto">
            <a:xfrm>
              <a:off x="2485" y="2245"/>
              <a:ext cx="67" cy="23"/>
            </a:xfrm>
            <a:custGeom>
              <a:avLst/>
              <a:gdLst>
                <a:gd name="T0" fmla="*/ 0 w 34"/>
                <a:gd name="T1" fmla="*/ 84 h 12"/>
                <a:gd name="T2" fmla="*/ 260 w 34"/>
                <a:gd name="T3" fmla="*/ 15 h 12"/>
                <a:gd name="T4" fmla="*/ 47 w 34"/>
                <a:gd name="T5" fmla="*/ 84 h 12"/>
                <a:gd name="T6" fmla="*/ 0 60000 65536"/>
                <a:gd name="T7" fmla="*/ 0 60000 65536"/>
                <a:gd name="T8" fmla="*/ 0 60000 65536"/>
              </a:gdLst>
              <a:ahLst/>
              <a:cxnLst>
                <a:cxn ang="T6">
                  <a:pos x="T0" y="T1"/>
                </a:cxn>
                <a:cxn ang="T7">
                  <a:pos x="T2" y="T3"/>
                </a:cxn>
                <a:cxn ang="T8">
                  <a:pos x="T4" y="T5"/>
                </a:cxn>
              </a:cxnLst>
              <a:rect l="0" t="0" r="r" b="b"/>
              <a:pathLst>
                <a:path w="34" h="12">
                  <a:moveTo>
                    <a:pt x="0" y="12"/>
                  </a:moveTo>
                  <a:cubicBezTo>
                    <a:pt x="3" y="4"/>
                    <a:pt x="26" y="0"/>
                    <a:pt x="34" y="2"/>
                  </a:cubicBezTo>
                  <a:cubicBezTo>
                    <a:pt x="25" y="6"/>
                    <a:pt x="14" y="7"/>
                    <a:pt x="6" y="12"/>
                  </a:cubicBezTo>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6" name="Freeform 48">
              <a:extLst>
                <a:ext uri="{FF2B5EF4-FFF2-40B4-BE49-F238E27FC236}">
                  <a16:creationId xmlns:a16="http://schemas.microsoft.com/office/drawing/2014/main" id="{737C8905-8FC6-76EE-AF8C-C6F025F0A9AB}"/>
                </a:ext>
              </a:extLst>
            </p:cNvPr>
            <p:cNvSpPr>
              <a:spLocks/>
            </p:cNvSpPr>
            <p:nvPr/>
          </p:nvSpPr>
          <p:spPr bwMode="auto">
            <a:xfrm>
              <a:off x="2274" y="2576"/>
              <a:ext cx="23" cy="55"/>
            </a:xfrm>
            <a:custGeom>
              <a:avLst/>
              <a:gdLst>
                <a:gd name="T0" fmla="*/ 0 w 12"/>
                <a:gd name="T1" fmla="*/ 24 h 28"/>
                <a:gd name="T2" fmla="*/ 44 w 12"/>
                <a:gd name="T3" fmla="*/ 0 h 28"/>
                <a:gd name="T4" fmla="*/ 69 w 12"/>
                <a:gd name="T5" fmla="*/ 159 h 28"/>
                <a:gd name="T6" fmla="*/ 29 w 12"/>
                <a:gd name="T7" fmla="*/ 212 h 28"/>
                <a:gd name="T8" fmla="*/ 8 w 12"/>
                <a:gd name="T9" fmla="*/ 92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 h="28">
                  <a:moveTo>
                    <a:pt x="0" y="3"/>
                  </a:moveTo>
                  <a:cubicBezTo>
                    <a:pt x="2" y="1"/>
                    <a:pt x="3" y="0"/>
                    <a:pt x="6" y="0"/>
                  </a:cubicBezTo>
                  <a:cubicBezTo>
                    <a:pt x="10" y="5"/>
                    <a:pt x="12" y="14"/>
                    <a:pt x="10" y="21"/>
                  </a:cubicBezTo>
                  <a:cubicBezTo>
                    <a:pt x="9" y="24"/>
                    <a:pt x="6" y="26"/>
                    <a:pt x="4" y="28"/>
                  </a:cubicBezTo>
                  <a:cubicBezTo>
                    <a:pt x="1" y="24"/>
                    <a:pt x="1" y="17"/>
                    <a:pt x="1" y="12"/>
                  </a:cubicBezTo>
                </a:path>
              </a:pathLst>
            </a:custGeom>
            <a:solidFill>
              <a:srgbClr val="D5E5F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7" name="Freeform 49">
              <a:extLst>
                <a:ext uri="{FF2B5EF4-FFF2-40B4-BE49-F238E27FC236}">
                  <a16:creationId xmlns:a16="http://schemas.microsoft.com/office/drawing/2014/main" id="{45730649-3931-C02A-AADA-1D4117C0E919}"/>
                </a:ext>
              </a:extLst>
            </p:cNvPr>
            <p:cNvSpPr>
              <a:spLocks/>
            </p:cNvSpPr>
            <p:nvPr/>
          </p:nvSpPr>
          <p:spPr bwMode="auto">
            <a:xfrm>
              <a:off x="1351" y="856"/>
              <a:ext cx="800" cy="1450"/>
            </a:xfrm>
            <a:custGeom>
              <a:avLst/>
              <a:gdLst>
                <a:gd name="T0" fmla="*/ 307 w 406"/>
                <a:gd name="T1" fmla="*/ 39 h 735"/>
                <a:gd name="T2" fmla="*/ 323 w 406"/>
                <a:gd name="T3" fmla="*/ 2067 h 735"/>
                <a:gd name="T4" fmla="*/ 1545 w 406"/>
                <a:gd name="T5" fmla="*/ 5121 h 735"/>
                <a:gd name="T6" fmla="*/ 2493 w 406"/>
                <a:gd name="T7" fmla="*/ 4632 h 735"/>
                <a:gd name="T8" fmla="*/ 2916 w 406"/>
                <a:gd name="T9" fmla="*/ 3809 h 735"/>
                <a:gd name="T10" fmla="*/ 1088 w 406"/>
                <a:gd name="T11" fmla="*/ 1359 h 735"/>
                <a:gd name="T12" fmla="*/ 307 w 406"/>
                <a:gd name="T13" fmla="*/ 39 h 73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 h="735">
                  <a:moveTo>
                    <a:pt x="40" y="5"/>
                  </a:moveTo>
                  <a:cubicBezTo>
                    <a:pt x="0" y="11"/>
                    <a:pt x="13" y="147"/>
                    <a:pt x="42" y="269"/>
                  </a:cubicBezTo>
                  <a:cubicBezTo>
                    <a:pt x="69" y="382"/>
                    <a:pt x="122" y="599"/>
                    <a:pt x="202" y="667"/>
                  </a:cubicBezTo>
                  <a:cubicBezTo>
                    <a:pt x="282" y="735"/>
                    <a:pt x="283" y="656"/>
                    <a:pt x="326" y="603"/>
                  </a:cubicBezTo>
                  <a:cubicBezTo>
                    <a:pt x="372" y="546"/>
                    <a:pt x="406" y="525"/>
                    <a:pt x="381" y="496"/>
                  </a:cubicBezTo>
                  <a:cubicBezTo>
                    <a:pt x="356" y="466"/>
                    <a:pt x="232" y="400"/>
                    <a:pt x="142" y="177"/>
                  </a:cubicBezTo>
                  <a:cubicBezTo>
                    <a:pt x="93" y="56"/>
                    <a:pt x="80" y="0"/>
                    <a:pt x="40" y="5"/>
                  </a:cubicBezTo>
                  <a:close/>
                </a:path>
              </a:pathLst>
            </a:custGeom>
            <a:solidFill>
              <a:srgbClr val="B7D5E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8" name="Freeform 50">
              <a:extLst>
                <a:ext uri="{FF2B5EF4-FFF2-40B4-BE49-F238E27FC236}">
                  <a16:creationId xmlns:a16="http://schemas.microsoft.com/office/drawing/2014/main" id="{B5178523-3F8E-A781-5C4F-15E3D07B2FC2}"/>
                </a:ext>
              </a:extLst>
            </p:cNvPr>
            <p:cNvSpPr>
              <a:spLocks/>
            </p:cNvSpPr>
            <p:nvPr/>
          </p:nvSpPr>
          <p:spPr bwMode="auto">
            <a:xfrm>
              <a:off x="1426" y="992"/>
              <a:ext cx="560" cy="1038"/>
            </a:xfrm>
            <a:custGeom>
              <a:avLst/>
              <a:gdLst>
                <a:gd name="T0" fmla="*/ 124 w 284"/>
                <a:gd name="T1" fmla="*/ 32 h 526"/>
                <a:gd name="T2" fmla="*/ 276 w 284"/>
                <a:gd name="T3" fmla="*/ 1328 h 526"/>
                <a:gd name="T4" fmla="*/ 1516 w 284"/>
                <a:gd name="T5" fmla="*/ 3957 h 526"/>
                <a:gd name="T6" fmla="*/ 1988 w 284"/>
                <a:gd name="T7" fmla="*/ 3552 h 526"/>
                <a:gd name="T8" fmla="*/ 1256 w 284"/>
                <a:gd name="T9" fmla="*/ 2573 h 526"/>
                <a:gd name="T10" fmla="*/ 420 w 284"/>
                <a:gd name="T11" fmla="*/ 436 h 526"/>
                <a:gd name="T12" fmla="*/ 124 w 284"/>
                <a:gd name="T13" fmla="*/ 32 h 5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4" h="526">
                  <a:moveTo>
                    <a:pt x="16" y="4"/>
                  </a:moveTo>
                  <a:cubicBezTo>
                    <a:pt x="0" y="8"/>
                    <a:pt x="15" y="82"/>
                    <a:pt x="36" y="173"/>
                  </a:cubicBezTo>
                  <a:cubicBezTo>
                    <a:pt x="56" y="263"/>
                    <a:pt x="155" y="505"/>
                    <a:pt x="198" y="515"/>
                  </a:cubicBezTo>
                  <a:cubicBezTo>
                    <a:pt x="241" y="526"/>
                    <a:pt x="234" y="492"/>
                    <a:pt x="259" y="462"/>
                  </a:cubicBezTo>
                  <a:cubicBezTo>
                    <a:pt x="284" y="433"/>
                    <a:pt x="213" y="421"/>
                    <a:pt x="164" y="335"/>
                  </a:cubicBezTo>
                  <a:cubicBezTo>
                    <a:pt x="115" y="249"/>
                    <a:pt x="68" y="93"/>
                    <a:pt x="55" y="57"/>
                  </a:cubicBezTo>
                  <a:cubicBezTo>
                    <a:pt x="41" y="22"/>
                    <a:pt x="27" y="0"/>
                    <a:pt x="16" y="4"/>
                  </a:cubicBezTo>
                  <a:close/>
                </a:path>
              </a:pathLst>
            </a:custGeom>
            <a:solidFill>
              <a:srgbClr val="CBE1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59" name="Freeform 51">
              <a:extLst>
                <a:ext uri="{FF2B5EF4-FFF2-40B4-BE49-F238E27FC236}">
                  <a16:creationId xmlns:a16="http://schemas.microsoft.com/office/drawing/2014/main" id="{7AE36451-C97B-0195-2032-A198AFE6019E}"/>
                </a:ext>
              </a:extLst>
            </p:cNvPr>
            <p:cNvSpPr>
              <a:spLocks/>
            </p:cNvSpPr>
            <p:nvPr/>
          </p:nvSpPr>
          <p:spPr bwMode="auto">
            <a:xfrm>
              <a:off x="1511" y="1182"/>
              <a:ext cx="333" cy="739"/>
            </a:xfrm>
            <a:custGeom>
              <a:avLst/>
              <a:gdLst>
                <a:gd name="T0" fmla="*/ 0 w 169"/>
                <a:gd name="T1" fmla="*/ 0 h 375"/>
                <a:gd name="T2" fmla="*/ 1125 w 169"/>
                <a:gd name="T3" fmla="*/ 2792 h 375"/>
                <a:gd name="T4" fmla="*/ 1261 w 169"/>
                <a:gd name="T5" fmla="*/ 2696 h 375"/>
                <a:gd name="T6" fmla="*/ 804 w 169"/>
                <a:gd name="T7" fmla="*/ 2004 h 375"/>
                <a:gd name="T8" fmla="*/ 0 w 169"/>
                <a:gd name="T9" fmla="*/ 0 h 3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 h="375">
                  <a:moveTo>
                    <a:pt x="0" y="0"/>
                  </a:moveTo>
                  <a:cubicBezTo>
                    <a:pt x="8" y="61"/>
                    <a:pt x="93" y="310"/>
                    <a:pt x="147" y="365"/>
                  </a:cubicBezTo>
                  <a:cubicBezTo>
                    <a:pt x="157" y="375"/>
                    <a:pt x="161" y="362"/>
                    <a:pt x="165" y="352"/>
                  </a:cubicBezTo>
                  <a:cubicBezTo>
                    <a:pt x="169" y="343"/>
                    <a:pt x="126" y="300"/>
                    <a:pt x="105" y="262"/>
                  </a:cubicBezTo>
                  <a:cubicBezTo>
                    <a:pt x="85" y="224"/>
                    <a:pt x="4" y="40"/>
                    <a:pt x="0" y="0"/>
                  </a:cubicBezTo>
                  <a:close/>
                </a:path>
              </a:pathLst>
            </a:custGeom>
            <a:solidFill>
              <a:srgbClr val="E1EEF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0" name="Freeform 52">
              <a:extLst>
                <a:ext uri="{FF2B5EF4-FFF2-40B4-BE49-F238E27FC236}">
                  <a16:creationId xmlns:a16="http://schemas.microsoft.com/office/drawing/2014/main" id="{7A6AD4C8-BC5D-C9BE-564C-037DF3EE3294}"/>
                </a:ext>
              </a:extLst>
            </p:cNvPr>
            <p:cNvSpPr>
              <a:spLocks/>
            </p:cNvSpPr>
            <p:nvPr/>
          </p:nvSpPr>
          <p:spPr bwMode="auto">
            <a:xfrm>
              <a:off x="1661" y="1633"/>
              <a:ext cx="67" cy="101"/>
            </a:xfrm>
            <a:custGeom>
              <a:avLst/>
              <a:gdLst>
                <a:gd name="T0" fmla="*/ 47 w 34"/>
                <a:gd name="T1" fmla="*/ 0 h 51"/>
                <a:gd name="T2" fmla="*/ 168 w 34"/>
                <a:gd name="T3" fmla="*/ 396 h 51"/>
                <a:gd name="T4" fmla="*/ 132 w 34"/>
                <a:gd name="T5" fmla="*/ 117 h 51"/>
                <a:gd name="T6" fmla="*/ 0 60000 65536"/>
                <a:gd name="T7" fmla="*/ 0 60000 65536"/>
                <a:gd name="T8" fmla="*/ 0 60000 65536"/>
              </a:gdLst>
              <a:ahLst/>
              <a:cxnLst>
                <a:cxn ang="T6">
                  <a:pos x="T0" y="T1"/>
                </a:cxn>
                <a:cxn ang="T7">
                  <a:pos x="T2" y="T3"/>
                </a:cxn>
                <a:cxn ang="T8">
                  <a:pos x="T4" y="T5"/>
                </a:cxn>
              </a:cxnLst>
              <a:rect l="0" t="0" r="r" b="b"/>
              <a:pathLst>
                <a:path w="34" h="51">
                  <a:moveTo>
                    <a:pt x="6" y="0"/>
                  </a:moveTo>
                  <a:cubicBezTo>
                    <a:pt x="0" y="19"/>
                    <a:pt x="18" y="35"/>
                    <a:pt x="22" y="51"/>
                  </a:cubicBezTo>
                  <a:cubicBezTo>
                    <a:pt x="34" y="46"/>
                    <a:pt x="21" y="23"/>
                    <a:pt x="17" y="15"/>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1" name="Freeform 53">
              <a:extLst>
                <a:ext uri="{FF2B5EF4-FFF2-40B4-BE49-F238E27FC236}">
                  <a16:creationId xmlns:a16="http://schemas.microsoft.com/office/drawing/2014/main" id="{169511C1-15F4-61C3-20D6-486C07EE397E}"/>
                </a:ext>
              </a:extLst>
            </p:cNvPr>
            <p:cNvSpPr>
              <a:spLocks/>
            </p:cNvSpPr>
            <p:nvPr/>
          </p:nvSpPr>
          <p:spPr bwMode="auto">
            <a:xfrm>
              <a:off x="1718" y="1754"/>
              <a:ext cx="23" cy="21"/>
            </a:xfrm>
            <a:custGeom>
              <a:avLst/>
              <a:gdLst>
                <a:gd name="T0" fmla="*/ 44 w 12"/>
                <a:gd name="T1" fmla="*/ 0 h 11"/>
                <a:gd name="T2" fmla="*/ 23 w 12"/>
                <a:gd name="T3" fmla="*/ 76 h 11"/>
                <a:gd name="T4" fmla="*/ 77 w 12"/>
                <a:gd name="T5" fmla="*/ 61 h 11"/>
                <a:gd name="T6" fmla="*/ 56 w 12"/>
                <a:gd name="T7" fmla="*/ 8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 h="11">
                  <a:moveTo>
                    <a:pt x="6" y="0"/>
                  </a:moveTo>
                  <a:cubicBezTo>
                    <a:pt x="2" y="3"/>
                    <a:pt x="0" y="7"/>
                    <a:pt x="3" y="11"/>
                  </a:cubicBezTo>
                  <a:cubicBezTo>
                    <a:pt x="5" y="11"/>
                    <a:pt x="9" y="10"/>
                    <a:pt x="11" y="9"/>
                  </a:cubicBezTo>
                  <a:cubicBezTo>
                    <a:pt x="12" y="5"/>
                    <a:pt x="11" y="4"/>
                    <a:pt x="8"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2" name="Freeform 54">
              <a:extLst>
                <a:ext uri="{FF2B5EF4-FFF2-40B4-BE49-F238E27FC236}">
                  <a16:creationId xmlns:a16="http://schemas.microsoft.com/office/drawing/2014/main" id="{CC5CEE5D-BF87-EC07-4290-E3EB3E97EE30}"/>
                </a:ext>
              </a:extLst>
            </p:cNvPr>
            <p:cNvSpPr>
              <a:spLocks/>
            </p:cNvSpPr>
            <p:nvPr/>
          </p:nvSpPr>
          <p:spPr bwMode="auto">
            <a:xfrm>
              <a:off x="1645" y="1586"/>
              <a:ext cx="51" cy="33"/>
            </a:xfrm>
            <a:custGeom>
              <a:avLst/>
              <a:gdLst>
                <a:gd name="T0" fmla="*/ 69 w 26"/>
                <a:gd name="T1" fmla="*/ 124 h 17"/>
                <a:gd name="T2" fmla="*/ 39 w 26"/>
                <a:gd name="T3" fmla="*/ 0 h 17"/>
                <a:gd name="T4" fmla="*/ 16 w 26"/>
                <a:gd name="T5" fmla="*/ 80 h 17"/>
                <a:gd name="T6" fmla="*/ 0 60000 65536"/>
                <a:gd name="T7" fmla="*/ 0 60000 65536"/>
                <a:gd name="T8" fmla="*/ 0 60000 65536"/>
              </a:gdLst>
              <a:ahLst/>
              <a:cxnLst>
                <a:cxn ang="T6">
                  <a:pos x="T0" y="T1"/>
                </a:cxn>
                <a:cxn ang="T7">
                  <a:pos x="T2" y="T3"/>
                </a:cxn>
                <a:cxn ang="T8">
                  <a:pos x="T4" y="T5"/>
                </a:cxn>
              </a:cxnLst>
              <a:rect l="0" t="0" r="r" b="b"/>
              <a:pathLst>
                <a:path w="26" h="17">
                  <a:moveTo>
                    <a:pt x="9" y="17"/>
                  </a:moveTo>
                  <a:cubicBezTo>
                    <a:pt x="26" y="17"/>
                    <a:pt x="11" y="4"/>
                    <a:pt x="5" y="0"/>
                  </a:cubicBezTo>
                  <a:cubicBezTo>
                    <a:pt x="1" y="3"/>
                    <a:pt x="0" y="7"/>
                    <a:pt x="2" y="1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3" name="Freeform 55">
              <a:extLst>
                <a:ext uri="{FF2B5EF4-FFF2-40B4-BE49-F238E27FC236}">
                  <a16:creationId xmlns:a16="http://schemas.microsoft.com/office/drawing/2014/main" id="{7B67B4AD-D4A7-4E25-073A-79151D561A17}"/>
                </a:ext>
              </a:extLst>
            </p:cNvPr>
            <p:cNvSpPr>
              <a:spLocks/>
            </p:cNvSpPr>
            <p:nvPr/>
          </p:nvSpPr>
          <p:spPr bwMode="auto">
            <a:xfrm>
              <a:off x="1217" y="730"/>
              <a:ext cx="292" cy="1369"/>
            </a:xfrm>
            <a:custGeom>
              <a:avLst/>
              <a:gdLst>
                <a:gd name="T0" fmla="*/ 1136 w 148"/>
                <a:gd name="T1" fmla="*/ 5328 h 694"/>
                <a:gd name="T2" fmla="*/ 0 w 148"/>
                <a:gd name="T3" fmla="*/ 0 h 694"/>
                <a:gd name="T4" fmla="*/ 1136 w 148"/>
                <a:gd name="T5" fmla="*/ 5328 h 694"/>
                <a:gd name="T6" fmla="*/ 0 60000 65536"/>
                <a:gd name="T7" fmla="*/ 0 60000 65536"/>
                <a:gd name="T8" fmla="*/ 0 60000 65536"/>
              </a:gdLst>
              <a:ahLst/>
              <a:cxnLst>
                <a:cxn ang="T6">
                  <a:pos x="T0" y="T1"/>
                </a:cxn>
                <a:cxn ang="T7">
                  <a:pos x="T2" y="T3"/>
                </a:cxn>
                <a:cxn ang="T8">
                  <a:pos x="T4" y="T5"/>
                </a:cxn>
              </a:cxnLst>
              <a:rect l="0" t="0" r="r" b="b"/>
              <a:pathLst>
                <a:path w="148" h="694">
                  <a:moveTo>
                    <a:pt x="148" y="694"/>
                  </a:moveTo>
                  <a:cubicBezTo>
                    <a:pt x="16" y="453"/>
                    <a:pt x="0" y="55"/>
                    <a:pt x="0" y="0"/>
                  </a:cubicBezTo>
                  <a:cubicBezTo>
                    <a:pt x="12" y="81"/>
                    <a:pt x="74" y="532"/>
                    <a:pt x="148" y="694"/>
                  </a:cubicBezTo>
                  <a:close/>
                </a:path>
              </a:pathLst>
            </a:custGeom>
            <a:solidFill>
              <a:srgbClr val="6EB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4" name="Freeform 56">
              <a:extLst>
                <a:ext uri="{FF2B5EF4-FFF2-40B4-BE49-F238E27FC236}">
                  <a16:creationId xmlns:a16="http://schemas.microsoft.com/office/drawing/2014/main" id="{9E9489E4-B358-3EFB-BF36-9F6789F6AC97}"/>
                </a:ext>
              </a:extLst>
            </p:cNvPr>
            <p:cNvSpPr>
              <a:spLocks/>
            </p:cNvSpPr>
            <p:nvPr/>
          </p:nvSpPr>
          <p:spPr bwMode="auto">
            <a:xfrm>
              <a:off x="1779" y="872"/>
              <a:ext cx="706" cy="1079"/>
            </a:xfrm>
            <a:custGeom>
              <a:avLst/>
              <a:gdLst>
                <a:gd name="T0" fmla="*/ 2745 w 358"/>
                <a:gd name="T1" fmla="*/ 4198 h 547"/>
                <a:gd name="T2" fmla="*/ 988 w 358"/>
                <a:gd name="T3" fmla="*/ 2985 h 547"/>
                <a:gd name="T4" fmla="*/ 213 w 358"/>
                <a:gd name="T5" fmla="*/ 0 h 547"/>
                <a:gd name="T6" fmla="*/ 377 w 358"/>
                <a:gd name="T7" fmla="*/ 1988 h 547"/>
                <a:gd name="T8" fmla="*/ 2745 w 358"/>
                <a:gd name="T9" fmla="*/ 4176 h 5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8" h="547">
                  <a:moveTo>
                    <a:pt x="358" y="547"/>
                  </a:moveTo>
                  <a:cubicBezTo>
                    <a:pt x="271" y="512"/>
                    <a:pt x="191" y="447"/>
                    <a:pt x="129" y="389"/>
                  </a:cubicBezTo>
                  <a:cubicBezTo>
                    <a:pt x="14" y="284"/>
                    <a:pt x="0" y="173"/>
                    <a:pt x="28" y="0"/>
                  </a:cubicBezTo>
                  <a:cubicBezTo>
                    <a:pt x="19" y="55"/>
                    <a:pt x="5" y="171"/>
                    <a:pt x="49" y="259"/>
                  </a:cubicBezTo>
                  <a:cubicBezTo>
                    <a:pt x="93" y="347"/>
                    <a:pt x="258" y="499"/>
                    <a:pt x="358" y="544"/>
                  </a:cubicBezTo>
                </a:path>
              </a:pathLst>
            </a:custGeom>
            <a:solidFill>
              <a:srgbClr val="6EB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5" name="Freeform 57">
              <a:extLst>
                <a:ext uri="{FF2B5EF4-FFF2-40B4-BE49-F238E27FC236}">
                  <a16:creationId xmlns:a16="http://schemas.microsoft.com/office/drawing/2014/main" id="{D8C2CFD7-2E6E-B1B2-AB88-59BAC82CB596}"/>
                </a:ext>
              </a:extLst>
            </p:cNvPr>
            <p:cNvSpPr>
              <a:spLocks/>
            </p:cNvSpPr>
            <p:nvPr/>
          </p:nvSpPr>
          <p:spPr bwMode="auto">
            <a:xfrm>
              <a:off x="1138" y="1980"/>
              <a:ext cx="51" cy="62"/>
            </a:xfrm>
            <a:custGeom>
              <a:avLst/>
              <a:gdLst>
                <a:gd name="T0" fmla="*/ 0 w 26"/>
                <a:gd name="T1" fmla="*/ 0 h 31"/>
                <a:gd name="T2" fmla="*/ 61 w 26"/>
                <a:gd name="T3" fmla="*/ 32 h 31"/>
                <a:gd name="T4" fmla="*/ 128 w 26"/>
                <a:gd name="T5" fmla="*/ 32 h 31"/>
                <a:gd name="T6" fmla="*/ 173 w 26"/>
                <a:gd name="T7" fmla="*/ 248 h 31"/>
                <a:gd name="T8" fmla="*/ 24 w 26"/>
                <a:gd name="T9" fmla="*/ 16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31">
                  <a:moveTo>
                    <a:pt x="0" y="0"/>
                  </a:moveTo>
                  <a:cubicBezTo>
                    <a:pt x="2" y="1"/>
                    <a:pt x="5" y="3"/>
                    <a:pt x="8" y="4"/>
                  </a:cubicBezTo>
                  <a:cubicBezTo>
                    <a:pt x="11" y="5"/>
                    <a:pt x="15" y="3"/>
                    <a:pt x="17" y="4"/>
                  </a:cubicBezTo>
                  <a:cubicBezTo>
                    <a:pt x="26" y="7"/>
                    <a:pt x="22" y="24"/>
                    <a:pt x="23" y="31"/>
                  </a:cubicBezTo>
                  <a:cubicBezTo>
                    <a:pt x="22" y="19"/>
                    <a:pt x="12" y="9"/>
                    <a:pt x="3" y="2"/>
                  </a:cubicBezTo>
                </a:path>
              </a:pathLst>
            </a:custGeom>
            <a:solidFill>
              <a:srgbClr val="6EB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6" name="Freeform 58">
              <a:extLst>
                <a:ext uri="{FF2B5EF4-FFF2-40B4-BE49-F238E27FC236}">
                  <a16:creationId xmlns:a16="http://schemas.microsoft.com/office/drawing/2014/main" id="{63AB8826-EBC2-0BDC-02D5-5C76173D8BC0}"/>
                </a:ext>
              </a:extLst>
            </p:cNvPr>
            <p:cNvSpPr>
              <a:spLocks noEditPoints="1"/>
            </p:cNvSpPr>
            <p:nvPr/>
          </p:nvSpPr>
          <p:spPr bwMode="auto">
            <a:xfrm>
              <a:off x="957" y="2053"/>
              <a:ext cx="2650" cy="1734"/>
            </a:xfrm>
            <a:custGeom>
              <a:avLst/>
              <a:gdLst>
                <a:gd name="T0" fmla="*/ 680 w 1344"/>
                <a:gd name="T1" fmla="*/ 176 h 879"/>
                <a:gd name="T2" fmla="*/ 0 w 1344"/>
                <a:gd name="T3" fmla="*/ 0 h 879"/>
                <a:gd name="T4" fmla="*/ 680 w 1344"/>
                <a:gd name="T5" fmla="*/ 176 h 879"/>
                <a:gd name="T6" fmla="*/ 5617 w 1344"/>
                <a:gd name="T7" fmla="*/ 4097 h 879"/>
                <a:gd name="T8" fmla="*/ 4377 w 1344"/>
                <a:gd name="T9" fmla="*/ 3032 h 879"/>
                <a:gd name="T10" fmla="*/ 4164 w 1344"/>
                <a:gd name="T11" fmla="*/ 2204 h 879"/>
                <a:gd name="T12" fmla="*/ 4440 w 1344"/>
                <a:gd name="T13" fmla="*/ 775 h 879"/>
                <a:gd name="T14" fmla="*/ 3993 w 1344"/>
                <a:gd name="T15" fmla="*/ 1635 h 879"/>
                <a:gd name="T16" fmla="*/ 3188 w 1344"/>
                <a:gd name="T17" fmla="*/ 1704 h 879"/>
                <a:gd name="T18" fmla="*/ 1824 w 1344"/>
                <a:gd name="T19" fmla="*/ 631 h 879"/>
                <a:gd name="T20" fmla="*/ 680 w 1344"/>
                <a:gd name="T21" fmla="*/ 176 h 879"/>
                <a:gd name="T22" fmla="*/ 1719 w 1344"/>
                <a:gd name="T23" fmla="*/ 677 h 879"/>
                <a:gd name="T24" fmla="*/ 3052 w 1344"/>
                <a:gd name="T25" fmla="*/ 1712 h 879"/>
                <a:gd name="T26" fmla="*/ 4490 w 1344"/>
                <a:gd name="T27" fmla="*/ 3217 h 879"/>
                <a:gd name="T28" fmla="*/ 10302 w 1344"/>
                <a:gd name="T29" fmla="*/ 6749 h 879"/>
                <a:gd name="T30" fmla="*/ 5617 w 1344"/>
                <a:gd name="T31" fmla="*/ 4097 h 87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344" h="879">
                  <a:moveTo>
                    <a:pt x="89" y="23"/>
                  </a:moveTo>
                  <a:cubicBezTo>
                    <a:pt x="53" y="10"/>
                    <a:pt x="22" y="3"/>
                    <a:pt x="0" y="0"/>
                  </a:cubicBezTo>
                  <a:cubicBezTo>
                    <a:pt x="0" y="0"/>
                    <a:pt x="37" y="7"/>
                    <a:pt x="89" y="23"/>
                  </a:cubicBezTo>
                  <a:close/>
                  <a:moveTo>
                    <a:pt x="733" y="534"/>
                  </a:moveTo>
                  <a:cubicBezTo>
                    <a:pt x="629" y="453"/>
                    <a:pt x="593" y="420"/>
                    <a:pt x="571" y="395"/>
                  </a:cubicBezTo>
                  <a:cubicBezTo>
                    <a:pt x="561" y="374"/>
                    <a:pt x="549" y="339"/>
                    <a:pt x="543" y="287"/>
                  </a:cubicBezTo>
                  <a:cubicBezTo>
                    <a:pt x="533" y="193"/>
                    <a:pt x="565" y="132"/>
                    <a:pt x="579" y="101"/>
                  </a:cubicBezTo>
                  <a:cubicBezTo>
                    <a:pt x="545" y="140"/>
                    <a:pt x="547" y="172"/>
                    <a:pt x="521" y="213"/>
                  </a:cubicBezTo>
                  <a:cubicBezTo>
                    <a:pt x="497" y="250"/>
                    <a:pt x="444" y="242"/>
                    <a:pt x="416" y="222"/>
                  </a:cubicBezTo>
                  <a:cubicBezTo>
                    <a:pt x="365" y="171"/>
                    <a:pt x="304" y="118"/>
                    <a:pt x="238" y="82"/>
                  </a:cubicBezTo>
                  <a:cubicBezTo>
                    <a:pt x="187" y="56"/>
                    <a:pt x="133" y="36"/>
                    <a:pt x="89" y="23"/>
                  </a:cubicBezTo>
                  <a:cubicBezTo>
                    <a:pt x="128" y="37"/>
                    <a:pt x="174" y="58"/>
                    <a:pt x="224" y="88"/>
                  </a:cubicBezTo>
                  <a:cubicBezTo>
                    <a:pt x="291" y="125"/>
                    <a:pt x="354" y="173"/>
                    <a:pt x="398" y="223"/>
                  </a:cubicBezTo>
                  <a:cubicBezTo>
                    <a:pt x="448" y="292"/>
                    <a:pt x="515" y="351"/>
                    <a:pt x="586" y="419"/>
                  </a:cubicBezTo>
                  <a:cubicBezTo>
                    <a:pt x="810" y="632"/>
                    <a:pt x="1114" y="784"/>
                    <a:pt x="1344" y="879"/>
                  </a:cubicBezTo>
                  <a:cubicBezTo>
                    <a:pt x="1263" y="842"/>
                    <a:pt x="904" y="668"/>
                    <a:pt x="733" y="534"/>
                  </a:cubicBezTo>
                  <a:close/>
                </a:path>
              </a:pathLst>
            </a:custGeom>
            <a:solidFill>
              <a:srgbClr val="6EB2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7" name="Freeform 59">
              <a:extLst>
                <a:ext uri="{FF2B5EF4-FFF2-40B4-BE49-F238E27FC236}">
                  <a16:creationId xmlns:a16="http://schemas.microsoft.com/office/drawing/2014/main" id="{F02F40BE-FCEB-A5E2-3D2E-BA0CE18601B2}"/>
                </a:ext>
              </a:extLst>
            </p:cNvPr>
            <p:cNvSpPr>
              <a:spLocks/>
            </p:cNvSpPr>
            <p:nvPr/>
          </p:nvSpPr>
          <p:spPr bwMode="auto">
            <a:xfrm>
              <a:off x="1704" y="2452"/>
              <a:ext cx="1834" cy="1306"/>
            </a:xfrm>
            <a:custGeom>
              <a:avLst/>
              <a:gdLst>
                <a:gd name="T0" fmla="*/ 1587 w 930"/>
                <a:gd name="T1" fmla="*/ 1665 h 662"/>
                <a:gd name="T2" fmla="*/ 7133 w 930"/>
                <a:gd name="T3" fmla="*/ 5082 h 662"/>
                <a:gd name="T4" fmla="*/ 4585 w 930"/>
                <a:gd name="T5" fmla="*/ 3772 h 662"/>
                <a:gd name="T6" fmla="*/ 3749 w 930"/>
                <a:gd name="T7" fmla="*/ 3253 h 662"/>
                <a:gd name="T8" fmla="*/ 2714 w 930"/>
                <a:gd name="T9" fmla="*/ 2549 h 662"/>
                <a:gd name="T10" fmla="*/ 1473 w 930"/>
                <a:gd name="T11" fmla="*/ 1484 h 662"/>
                <a:gd name="T12" fmla="*/ 789 w 930"/>
                <a:gd name="T13" fmla="*/ 813 h 662"/>
                <a:gd name="T14" fmla="*/ 0 w 930"/>
                <a:gd name="T15" fmla="*/ 0 h 662"/>
                <a:gd name="T16" fmla="*/ 144 w 930"/>
                <a:gd name="T17" fmla="*/ 160 h 662"/>
                <a:gd name="T18" fmla="*/ 1587 w 930"/>
                <a:gd name="T19" fmla="*/ 1665 h 66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930" h="662">
                  <a:moveTo>
                    <a:pt x="207" y="217"/>
                  </a:moveTo>
                  <a:cubicBezTo>
                    <a:pt x="419" y="420"/>
                    <a:pt x="704" y="567"/>
                    <a:pt x="930" y="662"/>
                  </a:cubicBezTo>
                  <a:cubicBezTo>
                    <a:pt x="847" y="624"/>
                    <a:pt x="713" y="555"/>
                    <a:pt x="598" y="491"/>
                  </a:cubicBezTo>
                  <a:cubicBezTo>
                    <a:pt x="557" y="469"/>
                    <a:pt x="520" y="445"/>
                    <a:pt x="489" y="424"/>
                  </a:cubicBezTo>
                  <a:cubicBezTo>
                    <a:pt x="438" y="393"/>
                    <a:pt x="391" y="361"/>
                    <a:pt x="354" y="332"/>
                  </a:cubicBezTo>
                  <a:cubicBezTo>
                    <a:pt x="250" y="251"/>
                    <a:pt x="214" y="218"/>
                    <a:pt x="192" y="193"/>
                  </a:cubicBezTo>
                  <a:cubicBezTo>
                    <a:pt x="190" y="188"/>
                    <a:pt x="135" y="137"/>
                    <a:pt x="103" y="106"/>
                  </a:cubicBezTo>
                  <a:cubicBezTo>
                    <a:pt x="61" y="66"/>
                    <a:pt x="22" y="18"/>
                    <a:pt x="0" y="0"/>
                  </a:cubicBezTo>
                  <a:cubicBezTo>
                    <a:pt x="7" y="7"/>
                    <a:pt x="13" y="14"/>
                    <a:pt x="19" y="21"/>
                  </a:cubicBezTo>
                  <a:cubicBezTo>
                    <a:pt x="69" y="90"/>
                    <a:pt x="136" y="149"/>
                    <a:pt x="207" y="217"/>
                  </a:cubicBezTo>
                  <a:close/>
                </a:path>
              </a:pathLst>
            </a:custGeom>
            <a:solidFill>
              <a:srgbClr val="35A1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8" name="Freeform 60">
              <a:extLst>
                <a:ext uri="{FF2B5EF4-FFF2-40B4-BE49-F238E27FC236}">
                  <a16:creationId xmlns:a16="http://schemas.microsoft.com/office/drawing/2014/main" id="{610A949A-C1CB-55B1-78A7-F7F3BEBE2991}"/>
                </a:ext>
              </a:extLst>
            </p:cNvPr>
            <p:cNvSpPr>
              <a:spLocks/>
            </p:cNvSpPr>
            <p:nvPr/>
          </p:nvSpPr>
          <p:spPr bwMode="auto">
            <a:xfrm>
              <a:off x="1010" y="1694"/>
              <a:ext cx="231" cy="314"/>
            </a:xfrm>
            <a:custGeom>
              <a:avLst/>
              <a:gdLst>
                <a:gd name="T0" fmla="*/ 93 w 117"/>
                <a:gd name="T1" fmla="*/ 55 h 159"/>
                <a:gd name="T2" fmla="*/ 93 w 117"/>
                <a:gd name="T3" fmla="*/ 261 h 159"/>
                <a:gd name="T4" fmla="*/ 800 w 117"/>
                <a:gd name="T5" fmla="*/ 1147 h 159"/>
                <a:gd name="T6" fmla="*/ 347 w 117"/>
                <a:gd name="T7" fmla="*/ 393 h 159"/>
                <a:gd name="T8" fmla="*/ 93 w 117"/>
                <a:gd name="T9" fmla="*/ 55 h 1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 h="159">
                  <a:moveTo>
                    <a:pt x="12" y="7"/>
                  </a:moveTo>
                  <a:cubicBezTo>
                    <a:pt x="0" y="9"/>
                    <a:pt x="1" y="17"/>
                    <a:pt x="12" y="34"/>
                  </a:cubicBezTo>
                  <a:cubicBezTo>
                    <a:pt x="23" y="52"/>
                    <a:pt x="90" y="139"/>
                    <a:pt x="104" y="149"/>
                  </a:cubicBezTo>
                  <a:cubicBezTo>
                    <a:pt x="117" y="159"/>
                    <a:pt x="54" y="68"/>
                    <a:pt x="45" y="51"/>
                  </a:cubicBezTo>
                  <a:cubicBezTo>
                    <a:pt x="36" y="34"/>
                    <a:pt x="25" y="0"/>
                    <a:pt x="12" y="7"/>
                  </a:cubicBezTo>
                  <a:close/>
                </a:path>
              </a:pathLst>
            </a:custGeom>
            <a:solidFill>
              <a:srgbClr val="CBE1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69" name="Freeform 61">
              <a:extLst>
                <a:ext uri="{FF2B5EF4-FFF2-40B4-BE49-F238E27FC236}">
                  <a16:creationId xmlns:a16="http://schemas.microsoft.com/office/drawing/2014/main" id="{E3B1A598-3A7B-A43B-F614-10520CF273E5}"/>
                </a:ext>
              </a:extLst>
            </p:cNvPr>
            <p:cNvSpPr>
              <a:spLocks/>
            </p:cNvSpPr>
            <p:nvPr/>
          </p:nvSpPr>
          <p:spPr bwMode="auto">
            <a:xfrm>
              <a:off x="921" y="1951"/>
              <a:ext cx="231" cy="67"/>
            </a:xfrm>
            <a:custGeom>
              <a:avLst/>
              <a:gdLst>
                <a:gd name="T0" fmla="*/ 47 w 117"/>
                <a:gd name="T1" fmla="*/ 0 h 34"/>
                <a:gd name="T2" fmla="*/ 32 w 117"/>
                <a:gd name="T3" fmla="*/ 85 h 34"/>
                <a:gd name="T4" fmla="*/ 85 w 117"/>
                <a:gd name="T5" fmla="*/ 236 h 34"/>
                <a:gd name="T6" fmla="*/ 900 w 117"/>
                <a:gd name="T7" fmla="*/ 199 h 34"/>
                <a:gd name="T8" fmla="*/ 199 w 117"/>
                <a:gd name="T9" fmla="*/ 8 h 34"/>
                <a:gd name="T10" fmla="*/ 47 w 117"/>
                <a:gd name="T11" fmla="*/ 0 h 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7" h="34">
                  <a:moveTo>
                    <a:pt x="6" y="0"/>
                  </a:moveTo>
                  <a:cubicBezTo>
                    <a:pt x="0" y="0"/>
                    <a:pt x="3" y="8"/>
                    <a:pt x="4" y="11"/>
                  </a:cubicBezTo>
                  <a:cubicBezTo>
                    <a:pt x="5" y="19"/>
                    <a:pt x="5" y="28"/>
                    <a:pt x="11" y="31"/>
                  </a:cubicBezTo>
                  <a:cubicBezTo>
                    <a:pt x="20" y="34"/>
                    <a:pt x="99" y="16"/>
                    <a:pt x="117" y="26"/>
                  </a:cubicBezTo>
                  <a:cubicBezTo>
                    <a:pt x="98" y="12"/>
                    <a:pt x="51" y="2"/>
                    <a:pt x="26" y="1"/>
                  </a:cubicBezTo>
                  <a:cubicBezTo>
                    <a:pt x="16" y="0"/>
                    <a:pt x="10" y="0"/>
                    <a:pt x="6" y="0"/>
                  </a:cubicBezTo>
                  <a:close/>
                </a:path>
              </a:pathLst>
            </a:custGeom>
            <a:solidFill>
              <a:srgbClr val="CBE1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0" name="Freeform 62">
              <a:extLst>
                <a:ext uri="{FF2B5EF4-FFF2-40B4-BE49-F238E27FC236}">
                  <a16:creationId xmlns:a16="http://schemas.microsoft.com/office/drawing/2014/main" id="{BA0BCD53-BC81-4736-0184-A08DB2CEB82A}"/>
                </a:ext>
              </a:extLst>
            </p:cNvPr>
            <p:cNvSpPr>
              <a:spLocks/>
            </p:cNvSpPr>
            <p:nvPr/>
          </p:nvSpPr>
          <p:spPr bwMode="auto">
            <a:xfrm>
              <a:off x="1045" y="1740"/>
              <a:ext cx="61" cy="104"/>
            </a:xfrm>
            <a:custGeom>
              <a:avLst/>
              <a:gdLst>
                <a:gd name="T0" fmla="*/ 16 w 31"/>
                <a:gd name="T1" fmla="*/ 24 h 53"/>
                <a:gd name="T2" fmla="*/ 228 w 31"/>
                <a:gd name="T3" fmla="*/ 400 h 53"/>
                <a:gd name="T4" fmla="*/ 0 w 31"/>
                <a:gd name="T5" fmla="*/ 8 h 53"/>
                <a:gd name="T6" fmla="*/ 0 60000 65536"/>
                <a:gd name="T7" fmla="*/ 0 60000 65536"/>
                <a:gd name="T8" fmla="*/ 0 60000 65536"/>
              </a:gdLst>
              <a:ahLst/>
              <a:cxnLst>
                <a:cxn ang="T6">
                  <a:pos x="T0" y="T1"/>
                </a:cxn>
                <a:cxn ang="T7">
                  <a:pos x="T2" y="T3"/>
                </a:cxn>
                <a:cxn ang="T8">
                  <a:pos x="T4" y="T5"/>
                </a:cxn>
              </a:cxnLst>
              <a:rect l="0" t="0" r="r" b="b"/>
              <a:pathLst>
                <a:path w="31" h="53">
                  <a:moveTo>
                    <a:pt x="2" y="3"/>
                  </a:moveTo>
                  <a:cubicBezTo>
                    <a:pt x="12" y="19"/>
                    <a:pt x="21" y="36"/>
                    <a:pt x="30" y="53"/>
                  </a:cubicBezTo>
                  <a:cubicBezTo>
                    <a:pt x="31" y="43"/>
                    <a:pt x="12" y="0"/>
                    <a:pt x="0" y="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1" name="Freeform 63">
              <a:extLst>
                <a:ext uri="{FF2B5EF4-FFF2-40B4-BE49-F238E27FC236}">
                  <a16:creationId xmlns:a16="http://schemas.microsoft.com/office/drawing/2014/main" id="{3226ACCA-DDA2-D311-1D73-9245D08A3D55}"/>
                </a:ext>
              </a:extLst>
            </p:cNvPr>
            <p:cNvSpPr>
              <a:spLocks/>
            </p:cNvSpPr>
            <p:nvPr/>
          </p:nvSpPr>
          <p:spPr bwMode="auto">
            <a:xfrm>
              <a:off x="963" y="1967"/>
              <a:ext cx="84" cy="25"/>
            </a:xfrm>
            <a:custGeom>
              <a:avLst/>
              <a:gdLst>
                <a:gd name="T0" fmla="*/ 0 w 43"/>
                <a:gd name="T1" fmla="*/ 29 h 13"/>
                <a:gd name="T2" fmla="*/ 320 w 43"/>
                <a:gd name="T3" fmla="*/ 44 h 13"/>
                <a:gd name="T4" fmla="*/ 39 w 43"/>
                <a:gd name="T5" fmla="*/ 0 h 13"/>
                <a:gd name="T6" fmla="*/ 0 60000 65536"/>
                <a:gd name="T7" fmla="*/ 0 60000 65536"/>
                <a:gd name="T8" fmla="*/ 0 60000 65536"/>
              </a:gdLst>
              <a:ahLst/>
              <a:cxnLst>
                <a:cxn ang="T6">
                  <a:pos x="T0" y="T1"/>
                </a:cxn>
                <a:cxn ang="T7">
                  <a:pos x="T2" y="T3"/>
                </a:cxn>
                <a:cxn ang="T8">
                  <a:pos x="T4" y="T5"/>
                </a:cxn>
              </a:cxnLst>
              <a:rect l="0" t="0" r="r" b="b"/>
              <a:pathLst>
                <a:path w="43" h="13">
                  <a:moveTo>
                    <a:pt x="0" y="4"/>
                  </a:moveTo>
                  <a:cubicBezTo>
                    <a:pt x="0" y="13"/>
                    <a:pt x="35" y="6"/>
                    <a:pt x="43" y="6"/>
                  </a:cubicBezTo>
                  <a:cubicBezTo>
                    <a:pt x="34" y="0"/>
                    <a:pt x="16" y="0"/>
                    <a:pt x="5"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2" name="Freeform 64">
              <a:extLst>
                <a:ext uri="{FF2B5EF4-FFF2-40B4-BE49-F238E27FC236}">
                  <a16:creationId xmlns:a16="http://schemas.microsoft.com/office/drawing/2014/main" id="{68E9CDCF-667D-BAE4-5F4B-B2EA08F11F30}"/>
                </a:ext>
              </a:extLst>
            </p:cNvPr>
            <p:cNvSpPr>
              <a:spLocks/>
            </p:cNvSpPr>
            <p:nvPr/>
          </p:nvSpPr>
          <p:spPr bwMode="auto">
            <a:xfrm>
              <a:off x="1057" y="1975"/>
              <a:ext cx="16" cy="7"/>
            </a:xfrm>
            <a:custGeom>
              <a:avLst/>
              <a:gdLst>
                <a:gd name="T0" fmla="*/ 0 w 8"/>
                <a:gd name="T1" fmla="*/ 12 h 4"/>
                <a:gd name="T2" fmla="*/ 64 w 8"/>
                <a:gd name="T3" fmla="*/ 7 h 4"/>
                <a:gd name="T4" fmla="*/ 24 w 8"/>
                <a:gd name="T5" fmla="*/ 12 h 4"/>
                <a:gd name="T6" fmla="*/ 0 60000 65536"/>
                <a:gd name="T7" fmla="*/ 0 60000 65536"/>
                <a:gd name="T8" fmla="*/ 0 60000 65536"/>
              </a:gdLst>
              <a:ahLst/>
              <a:cxnLst>
                <a:cxn ang="T6">
                  <a:pos x="T0" y="T1"/>
                </a:cxn>
                <a:cxn ang="T7">
                  <a:pos x="T2" y="T3"/>
                </a:cxn>
                <a:cxn ang="T8">
                  <a:pos x="T4" y="T5"/>
                </a:cxn>
              </a:cxnLst>
              <a:rect l="0" t="0" r="r" b="b"/>
              <a:pathLst>
                <a:path w="8" h="4">
                  <a:moveTo>
                    <a:pt x="0" y="2"/>
                  </a:moveTo>
                  <a:cubicBezTo>
                    <a:pt x="4" y="2"/>
                    <a:pt x="5" y="4"/>
                    <a:pt x="8" y="1"/>
                  </a:cubicBezTo>
                  <a:cubicBezTo>
                    <a:pt x="6" y="0"/>
                    <a:pt x="5" y="2"/>
                    <a:pt x="3" y="2"/>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3" name="Freeform 65">
              <a:extLst>
                <a:ext uri="{FF2B5EF4-FFF2-40B4-BE49-F238E27FC236}">
                  <a16:creationId xmlns:a16="http://schemas.microsoft.com/office/drawing/2014/main" id="{2C4725B8-2BC4-48EA-CA0D-88EF163FE946}"/>
                </a:ext>
              </a:extLst>
            </p:cNvPr>
            <p:cNvSpPr>
              <a:spLocks/>
            </p:cNvSpPr>
            <p:nvPr/>
          </p:nvSpPr>
          <p:spPr bwMode="auto">
            <a:xfrm>
              <a:off x="2090" y="2034"/>
              <a:ext cx="1712" cy="769"/>
            </a:xfrm>
            <a:custGeom>
              <a:avLst/>
              <a:gdLst>
                <a:gd name="T0" fmla="*/ 6369 w 868"/>
                <a:gd name="T1" fmla="*/ 1303 h 390"/>
                <a:gd name="T2" fmla="*/ 2692 w 868"/>
                <a:gd name="T3" fmla="*/ 345 h 390"/>
                <a:gd name="T4" fmla="*/ 2041 w 868"/>
                <a:gd name="T5" fmla="*/ 85 h 390"/>
                <a:gd name="T6" fmla="*/ 592 w 868"/>
                <a:gd name="T7" fmla="*/ 668 h 390"/>
                <a:gd name="T8" fmla="*/ 101 w 868"/>
                <a:gd name="T9" fmla="*/ 2001 h 390"/>
                <a:gd name="T10" fmla="*/ 292 w 868"/>
                <a:gd name="T11" fmla="*/ 2928 h 390"/>
                <a:gd name="T12" fmla="*/ 331 w 868"/>
                <a:gd name="T13" fmla="*/ 2966 h 390"/>
                <a:gd name="T14" fmla="*/ 361 w 868"/>
                <a:gd name="T15" fmla="*/ 2989 h 390"/>
                <a:gd name="T16" fmla="*/ 369 w 868"/>
                <a:gd name="T17" fmla="*/ 2989 h 390"/>
                <a:gd name="T18" fmla="*/ 560 w 868"/>
                <a:gd name="T19" fmla="*/ 820 h 390"/>
                <a:gd name="T20" fmla="*/ 1980 w 868"/>
                <a:gd name="T21" fmla="*/ 144 h 390"/>
                <a:gd name="T22" fmla="*/ 6661 w 868"/>
                <a:gd name="T23" fmla="*/ 1349 h 390"/>
                <a:gd name="T24" fmla="*/ 6369 w 868"/>
                <a:gd name="T25" fmla="*/ 1303 h 39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68" h="390">
                  <a:moveTo>
                    <a:pt x="830" y="170"/>
                  </a:moveTo>
                  <a:cubicBezTo>
                    <a:pt x="670" y="144"/>
                    <a:pt x="503" y="97"/>
                    <a:pt x="351" y="45"/>
                  </a:cubicBezTo>
                  <a:cubicBezTo>
                    <a:pt x="320" y="34"/>
                    <a:pt x="295" y="24"/>
                    <a:pt x="266" y="11"/>
                  </a:cubicBezTo>
                  <a:cubicBezTo>
                    <a:pt x="223" y="0"/>
                    <a:pt x="138" y="21"/>
                    <a:pt x="77" y="87"/>
                  </a:cubicBezTo>
                  <a:cubicBezTo>
                    <a:pt x="33" y="136"/>
                    <a:pt x="13" y="193"/>
                    <a:pt x="13" y="261"/>
                  </a:cubicBezTo>
                  <a:cubicBezTo>
                    <a:pt x="13" y="302"/>
                    <a:pt x="22" y="336"/>
                    <a:pt x="38" y="382"/>
                  </a:cubicBezTo>
                  <a:cubicBezTo>
                    <a:pt x="38" y="382"/>
                    <a:pt x="43" y="387"/>
                    <a:pt x="43" y="387"/>
                  </a:cubicBezTo>
                  <a:cubicBezTo>
                    <a:pt x="45" y="388"/>
                    <a:pt x="46" y="389"/>
                    <a:pt x="47" y="390"/>
                  </a:cubicBezTo>
                  <a:cubicBezTo>
                    <a:pt x="48" y="390"/>
                    <a:pt x="48" y="390"/>
                    <a:pt x="48" y="390"/>
                  </a:cubicBezTo>
                  <a:cubicBezTo>
                    <a:pt x="17" y="337"/>
                    <a:pt x="0" y="190"/>
                    <a:pt x="73" y="107"/>
                  </a:cubicBezTo>
                  <a:cubicBezTo>
                    <a:pt x="146" y="24"/>
                    <a:pt x="239" y="13"/>
                    <a:pt x="258" y="19"/>
                  </a:cubicBezTo>
                  <a:cubicBezTo>
                    <a:pt x="276" y="25"/>
                    <a:pt x="598" y="157"/>
                    <a:pt x="868" y="176"/>
                  </a:cubicBezTo>
                  <a:cubicBezTo>
                    <a:pt x="855" y="174"/>
                    <a:pt x="842" y="172"/>
                    <a:pt x="830" y="170"/>
                  </a:cubicBezTo>
                  <a:close/>
                </a:path>
              </a:pathLst>
            </a:custGeom>
            <a:solidFill>
              <a:srgbClr val="EAC7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4" name="Freeform 66">
              <a:extLst>
                <a:ext uri="{FF2B5EF4-FFF2-40B4-BE49-F238E27FC236}">
                  <a16:creationId xmlns:a16="http://schemas.microsoft.com/office/drawing/2014/main" id="{22634FA1-D0E6-D730-4973-020DC07E92EB}"/>
                </a:ext>
              </a:extLst>
            </p:cNvPr>
            <p:cNvSpPr>
              <a:spLocks/>
            </p:cNvSpPr>
            <p:nvPr/>
          </p:nvSpPr>
          <p:spPr bwMode="auto">
            <a:xfrm>
              <a:off x="2433" y="2122"/>
              <a:ext cx="545" cy="170"/>
            </a:xfrm>
            <a:custGeom>
              <a:avLst/>
              <a:gdLst>
                <a:gd name="T0" fmla="*/ 0 w 276"/>
                <a:gd name="T1" fmla="*/ 253 h 86"/>
                <a:gd name="T2" fmla="*/ 671 w 276"/>
                <a:gd name="T3" fmla="*/ 140 h 86"/>
                <a:gd name="T4" fmla="*/ 2125 w 276"/>
                <a:gd name="T5" fmla="*/ 664 h 86"/>
                <a:gd name="T6" fmla="*/ 693 w 276"/>
                <a:gd name="T7" fmla="*/ 71 h 86"/>
                <a:gd name="T8" fmla="*/ 0 w 276"/>
                <a:gd name="T9" fmla="*/ 253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6" h="86">
                  <a:moveTo>
                    <a:pt x="0" y="33"/>
                  </a:moveTo>
                  <a:cubicBezTo>
                    <a:pt x="32" y="17"/>
                    <a:pt x="68" y="10"/>
                    <a:pt x="87" y="18"/>
                  </a:cubicBezTo>
                  <a:cubicBezTo>
                    <a:pt x="106" y="25"/>
                    <a:pt x="231" y="74"/>
                    <a:pt x="276" y="86"/>
                  </a:cubicBezTo>
                  <a:cubicBezTo>
                    <a:pt x="237" y="68"/>
                    <a:pt x="104" y="17"/>
                    <a:pt x="90" y="9"/>
                  </a:cubicBezTo>
                  <a:cubicBezTo>
                    <a:pt x="77" y="0"/>
                    <a:pt x="31" y="9"/>
                    <a:pt x="0" y="3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5" name="Freeform 67">
              <a:extLst>
                <a:ext uri="{FF2B5EF4-FFF2-40B4-BE49-F238E27FC236}">
                  <a16:creationId xmlns:a16="http://schemas.microsoft.com/office/drawing/2014/main" id="{30C94AEB-974E-ED83-8378-E43337B251B0}"/>
                </a:ext>
              </a:extLst>
            </p:cNvPr>
            <p:cNvSpPr>
              <a:spLocks/>
            </p:cNvSpPr>
            <p:nvPr/>
          </p:nvSpPr>
          <p:spPr bwMode="auto">
            <a:xfrm>
              <a:off x="2542" y="2253"/>
              <a:ext cx="268" cy="92"/>
            </a:xfrm>
            <a:custGeom>
              <a:avLst/>
              <a:gdLst>
                <a:gd name="T0" fmla="*/ 0 w 136"/>
                <a:gd name="T1" fmla="*/ 53 h 47"/>
                <a:gd name="T2" fmla="*/ 268 w 136"/>
                <a:gd name="T3" fmla="*/ 69 h 47"/>
                <a:gd name="T4" fmla="*/ 1040 w 136"/>
                <a:gd name="T5" fmla="*/ 352 h 47"/>
                <a:gd name="T6" fmla="*/ 337 w 136"/>
                <a:gd name="T7" fmla="*/ 53 h 47"/>
                <a:gd name="T8" fmla="*/ 0 w 136"/>
                <a:gd name="T9" fmla="*/ 53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 h="47">
                  <a:moveTo>
                    <a:pt x="0" y="7"/>
                  </a:moveTo>
                  <a:cubicBezTo>
                    <a:pt x="14" y="5"/>
                    <a:pt x="26" y="4"/>
                    <a:pt x="35" y="9"/>
                  </a:cubicBezTo>
                  <a:cubicBezTo>
                    <a:pt x="44" y="13"/>
                    <a:pt x="117" y="42"/>
                    <a:pt x="136" y="47"/>
                  </a:cubicBezTo>
                  <a:cubicBezTo>
                    <a:pt x="119" y="39"/>
                    <a:pt x="56" y="13"/>
                    <a:pt x="44" y="7"/>
                  </a:cubicBezTo>
                  <a:cubicBezTo>
                    <a:pt x="32" y="0"/>
                    <a:pt x="23" y="1"/>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6" name="Freeform 68">
              <a:extLst>
                <a:ext uri="{FF2B5EF4-FFF2-40B4-BE49-F238E27FC236}">
                  <a16:creationId xmlns:a16="http://schemas.microsoft.com/office/drawing/2014/main" id="{D6C60B96-6FB7-0D32-9416-6D68BF9B4704}"/>
                </a:ext>
              </a:extLst>
            </p:cNvPr>
            <p:cNvSpPr>
              <a:spLocks/>
            </p:cNvSpPr>
            <p:nvPr/>
          </p:nvSpPr>
          <p:spPr bwMode="auto">
            <a:xfrm>
              <a:off x="2526" y="2306"/>
              <a:ext cx="345" cy="120"/>
            </a:xfrm>
            <a:custGeom>
              <a:avLst/>
              <a:gdLst>
                <a:gd name="T0" fmla="*/ 0 w 175"/>
                <a:gd name="T1" fmla="*/ 69 h 61"/>
                <a:gd name="T2" fmla="*/ 323 w 175"/>
                <a:gd name="T3" fmla="*/ 77 h 61"/>
                <a:gd name="T4" fmla="*/ 1341 w 175"/>
                <a:gd name="T5" fmla="*/ 464 h 61"/>
                <a:gd name="T6" fmla="*/ 400 w 175"/>
                <a:gd name="T7" fmla="*/ 61 h 61"/>
                <a:gd name="T8" fmla="*/ 0 w 175"/>
                <a:gd name="T9" fmla="*/ 69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5" h="61">
                  <a:moveTo>
                    <a:pt x="0" y="9"/>
                  </a:moveTo>
                  <a:cubicBezTo>
                    <a:pt x="15" y="5"/>
                    <a:pt x="32" y="6"/>
                    <a:pt x="42" y="10"/>
                  </a:cubicBezTo>
                  <a:cubicBezTo>
                    <a:pt x="52" y="14"/>
                    <a:pt x="143" y="52"/>
                    <a:pt x="175" y="61"/>
                  </a:cubicBezTo>
                  <a:cubicBezTo>
                    <a:pt x="153" y="51"/>
                    <a:pt x="65" y="15"/>
                    <a:pt x="52" y="8"/>
                  </a:cubicBezTo>
                  <a:cubicBezTo>
                    <a:pt x="38" y="0"/>
                    <a:pt x="11" y="3"/>
                    <a:pt x="0"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7" name="Freeform 69">
              <a:extLst>
                <a:ext uri="{FF2B5EF4-FFF2-40B4-BE49-F238E27FC236}">
                  <a16:creationId xmlns:a16="http://schemas.microsoft.com/office/drawing/2014/main" id="{553B5CDB-48B1-57BB-3139-3610BE2D9FC0}"/>
                </a:ext>
              </a:extLst>
            </p:cNvPr>
            <p:cNvSpPr>
              <a:spLocks/>
            </p:cNvSpPr>
            <p:nvPr/>
          </p:nvSpPr>
          <p:spPr bwMode="auto">
            <a:xfrm>
              <a:off x="2319" y="2355"/>
              <a:ext cx="623" cy="722"/>
            </a:xfrm>
            <a:custGeom>
              <a:avLst/>
              <a:gdLst>
                <a:gd name="T0" fmla="*/ 315 w 316"/>
                <a:gd name="T1" fmla="*/ 1365 h 366"/>
                <a:gd name="T2" fmla="*/ 93 w 316"/>
                <a:gd name="T3" fmla="*/ 704 h 366"/>
                <a:gd name="T4" fmla="*/ 300 w 316"/>
                <a:gd name="T5" fmla="*/ 0 h 366"/>
                <a:gd name="T6" fmla="*/ 300 w 316"/>
                <a:gd name="T7" fmla="*/ 8 h 366"/>
                <a:gd name="T8" fmla="*/ 0 w 316"/>
                <a:gd name="T9" fmla="*/ 813 h 366"/>
                <a:gd name="T10" fmla="*/ 108 w 316"/>
                <a:gd name="T11" fmla="*/ 1272 h 366"/>
                <a:gd name="T12" fmla="*/ 2421 w 316"/>
                <a:gd name="T13" fmla="*/ 2809 h 366"/>
                <a:gd name="T14" fmla="*/ 315 w 316"/>
                <a:gd name="T15" fmla="*/ 1365 h 366"/>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16" h="366">
                  <a:moveTo>
                    <a:pt x="41" y="178"/>
                  </a:moveTo>
                  <a:cubicBezTo>
                    <a:pt x="12" y="144"/>
                    <a:pt x="11" y="125"/>
                    <a:pt x="12" y="92"/>
                  </a:cubicBezTo>
                  <a:cubicBezTo>
                    <a:pt x="13" y="64"/>
                    <a:pt x="25" y="20"/>
                    <a:pt x="39" y="0"/>
                  </a:cubicBezTo>
                  <a:cubicBezTo>
                    <a:pt x="39" y="0"/>
                    <a:pt x="39" y="0"/>
                    <a:pt x="39" y="1"/>
                  </a:cubicBezTo>
                  <a:cubicBezTo>
                    <a:pt x="15" y="26"/>
                    <a:pt x="0" y="65"/>
                    <a:pt x="0" y="106"/>
                  </a:cubicBezTo>
                  <a:cubicBezTo>
                    <a:pt x="0" y="121"/>
                    <a:pt x="5" y="141"/>
                    <a:pt x="14" y="166"/>
                  </a:cubicBezTo>
                  <a:cubicBezTo>
                    <a:pt x="93" y="239"/>
                    <a:pt x="202" y="301"/>
                    <a:pt x="316" y="366"/>
                  </a:cubicBezTo>
                  <a:cubicBezTo>
                    <a:pt x="226" y="308"/>
                    <a:pt x="66" y="206"/>
                    <a:pt x="41" y="178"/>
                  </a:cubicBezTo>
                  <a:close/>
                </a:path>
              </a:pathLst>
            </a:custGeom>
            <a:solidFill>
              <a:srgbClr val="9AC6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8" name="Freeform 70">
              <a:extLst>
                <a:ext uri="{FF2B5EF4-FFF2-40B4-BE49-F238E27FC236}">
                  <a16:creationId xmlns:a16="http://schemas.microsoft.com/office/drawing/2014/main" id="{E0AAC110-9A06-C318-8E38-4D529F65E36F}"/>
                </a:ext>
              </a:extLst>
            </p:cNvPr>
            <p:cNvSpPr>
              <a:spLocks/>
            </p:cNvSpPr>
            <p:nvPr/>
          </p:nvSpPr>
          <p:spPr bwMode="auto">
            <a:xfrm>
              <a:off x="2128" y="2564"/>
              <a:ext cx="990" cy="841"/>
            </a:xfrm>
            <a:custGeom>
              <a:avLst/>
              <a:gdLst>
                <a:gd name="T0" fmla="*/ 361 w 502"/>
                <a:gd name="T1" fmla="*/ 1060 h 426"/>
                <a:gd name="T2" fmla="*/ 3850 w 502"/>
                <a:gd name="T3" fmla="*/ 3277 h 426"/>
                <a:gd name="T4" fmla="*/ 560 w 502"/>
                <a:gd name="T5" fmla="*/ 1137 h 426"/>
                <a:gd name="T6" fmla="*/ 16 w 502"/>
                <a:gd name="T7" fmla="*/ 0 h 426"/>
                <a:gd name="T8" fmla="*/ 0 w 502"/>
                <a:gd name="T9" fmla="*/ 393 h 426"/>
                <a:gd name="T10" fmla="*/ 124 w 502"/>
                <a:gd name="T11" fmla="*/ 800 h 426"/>
                <a:gd name="T12" fmla="*/ 144 w 502"/>
                <a:gd name="T13" fmla="*/ 869 h 426"/>
                <a:gd name="T14" fmla="*/ 183 w 502"/>
                <a:gd name="T15" fmla="*/ 908 h 426"/>
                <a:gd name="T16" fmla="*/ 361 w 502"/>
                <a:gd name="T17" fmla="*/ 1060 h 4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02" h="426">
                  <a:moveTo>
                    <a:pt x="47" y="138"/>
                  </a:moveTo>
                  <a:cubicBezTo>
                    <a:pt x="183" y="262"/>
                    <a:pt x="348" y="355"/>
                    <a:pt x="502" y="426"/>
                  </a:cubicBezTo>
                  <a:cubicBezTo>
                    <a:pt x="369" y="355"/>
                    <a:pt x="124" y="196"/>
                    <a:pt x="73" y="148"/>
                  </a:cubicBezTo>
                  <a:cubicBezTo>
                    <a:pt x="12" y="89"/>
                    <a:pt x="1" y="25"/>
                    <a:pt x="2" y="0"/>
                  </a:cubicBezTo>
                  <a:cubicBezTo>
                    <a:pt x="0" y="51"/>
                    <a:pt x="0" y="51"/>
                    <a:pt x="0" y="51"/>
                  </a:cubicBezTo>
                  <a:cubicBezTo>
                    <a:pt x="4" y="68"/>
                    <a:pt x="9" y="85"/>
                    <a:pt x="16" y="104"/>
                  </a:cubicBezTo>
                  <a:cubicBezTo>
                    <a:pt x="17" y="107"/>
                    <a:pt x="18" y="110"/>
                    <a:pt x="19" y="113"/>
                  </a:cubicBezTo>
                  <a:cubicBezTo>
                    <a:pt x="19" y="113"/>
                    <a:pt x="24" y="118"/>
                    <a:pt x="24" y="118"/>
                  </a:cubicBezTo>
                  <a:cubicBezTo>
                    <a:pt x="32" y="125"/>
                    <a:pt x="39" y="131"/>
                    <a:pt x="47" y="138"/>
                  </a:cubicBezTo>
                  <a:close/>
                </a:path>
              </a:pathLst>
            </a:custGeom>
            <a:solidFill>
              <a:srgbClr val="EAC7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79" name="Freeform 71">
              <a:extLst>
                <a:ext uri="{FF2B5EF4-FFF2-40B4-BE49-F238E27FC236}">
                  <a16:creationId xmlns:a16="http://schemas.microsoft.com/office/drawing/2014/main" id="{FFF50ABA-C80C-0A7F-2B8C-7C62CA2A10A6}"/>
                </a:ext>
              </a:extLst>
            </p:cNvPr>
            <p:cNvSpPr>
              <a:spLocks/>
            </p:cNvSpPr>
            <p:nvPr/>
          </p:nvSpPr>
          <p:spPr bwMode="auto">
            <a:xfrm>
              <a:off x="3137" y="3415"/>
              <a:ext cx="160" cy="67"/>
            </a:xfrm>
            <a:custGeom>
              <a:avLst/>
              <a:gdLst>
                <a:gd name="T0" fmla="*/ 0 w 81"/>
                <a:gd name="T1" fmla="*/ 0 h 34"/>
                <a:gd name="T2" fmla="*/ 547 w 81"/>
                <a:gd name="T3" fmla="*/ 244 h 34"/>
                <a:gd name="T4" fmla="*/ 0 w 81"/>
                <a:gd name="T5" fmla="*/ 0 h 34"/>
                <a:gd name="T6" fmla="*/ 0 60000 65536"/>
                <a:gd name="T7" fmla="*/ 0 60000 65536"/>
                <a:gd name="T8" fmla="*/ 0 60000 65536"/>
              </a:gdLst>
              <a:ahLst/>
              <a:cxnLst>
                <a:cxn ang="T6">
                  <a:pos x="T0" y="T1"/>
                </a:cxn>
                <a:cxn ang="T7">
                  <a:pos x="T2" y="T3"/>
                </a:cxn>
                <a:cxn ang="T8">
                  <a:pos x="T4" y="T5"/>
                </a:cxn>
              </a:cxnLst>
              <a:rect l="0" t="0" r="r" b="b"/>
              <a:pathLst>
                <a:path w="81" h="34">
                  <a:moveTo>
                    <a:pt x="0" y="0"/>
                  </a:moveTo>
                  <a:cubicBezTo>
                    <a:pt x="24" y="11"/>
                    <a:pt x="48" y="22"/>
                    <a:pt x="71" y="32"/>
                  </a:cubicBezTo>
                  <a:cubicBezTo>
                    <a:pt x="81" y="34"/>
                    <a:pt x="46" y="19"/>
                    <a:pt x="0" y="0"/>
                  </a:cubicBezTo>
                  <a:close/>
                </a:path>
              </a:pathLst>
            </a:custGeom>
            <a:solidFill>
              <a:srgbClr val="EAC79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0" name="Freeform 72">
              <a:extLst>
                <a:ext uri="{FF2B5EF4-FFF2-40B4-BE49-F238E27FC236}">
                  <a16:creationId xmlns:a16="http://schemas.microsoft.com/office/drawing/2014/main" id="{1604D489-88AB-BBF3-83D3-A1AA1A95E49F}"/>
                </a:ext>
              </a:extLst>
            </p:cNvPr>
            <p:cNvSpPr>
              <a:spLocks/>
            </p:cNvSpPr>
            <p:nvPr/>
          </p:nvSpPr>
          <p:spPr bwMode="auto">
            <a:xfrm>
              <a:off x="4421" y="3077"/>
              <a:ext cx="99" cy="65"/>
            </a:xfrm>
            <a:custGeom>
              <a:avLst/>
              <a:gdLst>
                <a:gd name="T0" fmla="*/ 8 w 50"/>
                <a:gd name="T1" fmla="*/ 93 h 33"/>
                <a:gd name="T2" fmla="*/ 216 w 50"/>
                <a:gd name="T3" fmla="*/ 16 h 33"/>
                <a:gd name="T4" fmla="*/ 380 w 50"/>
                <a:gd name="T5" fmla="*/ 160 h 33"/>
                <a:gd name="T6" fmla="*/ 180 w 50"/>
                <a:gd name="T7" fmla="*/ 236 h 33"/>
                <a:gd name="T8" fmla="*/ 8 w 50"/>
                <a:gd name="T9" fmla="*/ 9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3">
                  <a:moveTo>
                    <a:pt x="1" y="12"/>
                  </a:moveTo>
                  <a:cubicBezTo>
                    <a:pt x="3" y="4"/>
                    <a:pt x="15" y="0"/>
                    <a:pt x="28" y="2"/>
                  </a:cubicBezTo>
                  <a:cubicBezTo>
                    <a:pt x="41" y="4"/>
                    <a:pt x="50" y="13"/>
                    <a:pt x="49" y="21"/>
                  </a:cubicBezTo>
                  <a:cubicBezTo>
                    <a:pt x="47" y="29"/>
                    <a:pt x="36" y="33"/>
                    <a:pt x="23" y="31"/>
                  </a:cubicBezTo>
                  <a:cubicBezTo>
                    <a:pt x="9" y="29"/>
                    <a:pt x="0" y="20"/>
                    <a:pt x="1" y="12"/>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1" name="Freeform 73">
              <a:extLst>
                <a:ext uri="{FF2B5EF4-FFF2-40B4-BE49-F238E27FC236}">
                  <a16:creationId xmlns:a16="http://schemas.microsoft.com/office/drawing/2014/main" id="{A746CF67-3AF5-0DC0-B36A-C716D053E1FB}"/>
                </a:ext>
              </a:extLst>
            </p:cNvPr>
            <p:cNvSpPr>
              <a:spLocks/>
            </p:cNvSpPr>
            <p:nvPr/>
          </p:nvSpPr>
          <p:spPr bwMode="auto">
            <a:xfrm>
              <a:off x="4417" y="3069"/>
              <a:ext cx="99" cy="65"/>
            </a:xfrm>
            <a:custGeom>
              <a:avLst/>
              <a:gdLst>
                <a:gd name="T0" fmla="*/ 16 w 50"/>
                <a:gd name="T1" fmla="*/ 100 h 33"/>
                <a:gd name="T2" fmla="*/ 216 w 50"/>
                <a:gd name="T3" fmla="*/ 16 h 33"/>
                <a:gd name="T4" fmla="*/ 380 w 50"/>
                <a:gd name="T5" fmla="*/ 160 h 33"/>
                <a:gd name="T6" fmla="*/ 180 w 50"/>
                <a:gd name="T7" fmla="*/ 236 h 33"/>
                <a:gd name="T8" fmla="*/ 16 w 50"/>
                <a:gd name="T9" fmla="*/ 10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3">
                  <a:moveTo>
                    <a:pt x="2" y="13"/>
                  </a:moveTo>
                  <a:cubicBezTo>
                    <a:pt x="3" y="5"/>
                    <a:pt x="15" y="0"/>
                    <a:pt x="28" y="2"/>
                  </a:cubicBezTo>
                  <a:cubicBezTo>
                    <a:pt x="41" y="5"/>
                    <a:pt x="50" y="13"/>
                    <a:pt x="49" y="21"/>
                  </a:cubicBezTo>
                  <a:cubicBezTo>
                    <a:pt x="48" y="29"/>
                    <a:pt x="36" y="33"/>
                    <a:pt x="23" y="31"/>
                  </a:cubicBezTo>
                  <a:cubicBezTo>
                    <a:pt x="10" y="29"/>
                    <a:pt x="0" y="21"/>
                    <a:pt x="2" y="13"/>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2" name="Freeform 74">
              <a:extLst>
                <a:ext uri="{FF2B5EF4-FFF2-40B4-BE49-F238E27FC236}">
                  <a16:creationId xmlns:a16="http://schemas.microsoft.com/office/drawing/2014/main" id="{9440429B-AE97-7C58-7E4F-F369DD374BC9}"/>
                </a:ext>
              </a:extLst>
            </p:cNvPr>
            <p:cNvSpPr>
              <a:spLocks/>
            </p:cNvSpPr>
            <p:nvPr/>
          </p:nvSpPr>
          <p:spPr bwMode="auto">
            <a:xfrm>
              <a:off x="4425" y="3073"/>
              <a:ext cx="77" cy="46"/>
            </a:xfrm>
            <a:custGeom>
              <a:avLst/>
              <a:gdLst>
                <a:gd name="T0" fmla="*/ 39 w 39"/>
                <a:gd name="T1" fmla="*/ 120 h 23"/>
                <a:gd name="T2" fmla="*/ 215 w 39"/>
                <a:gd name="T3" fmla="*/ 48 h 23"/>
                <a:gd name="T4" fmla="*/ 300 w 39"/>
                <a:gd name="T5" fmla="*/ 80 h 23"/>
                <a:gd name="T6" fmla="*/ 176 w 39"/>
                <a:gd name="T7" fmla="*/ 16 h 23"/>
                <a:gd name="T8" fmla="*/ 0 w 39"/>
                <a:gd name="T9" fmla="*/ 88 h 23"/>
                <a:gd name="T10" fmla="*/ 63 w 39"/>
                <a:gd name="T11" fmla="*/ 184 h 23"/>
                <a:gd name="T12" fmla="*/ 39 w 39"/>
                <a:gd name="T13" fmla="*/ 120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9" h="23">
                  <a:moveTo>
                    <a:pt x="5" y="15"/>
                  </a:moveTo>
                  <a:cubicBezTo>
                    <a:pt x="6" y="8"/>
                    <a:pt x="17" y="4"/>
                    <a:pt x="28" y="6"/>
                  </a:cubicBezTo>
                  <a:cubicBezTo>
                    <a:pt x="32" y="7"/>
                    <a:pt x="36" y="8"/>
                    <a:pt x="39" y="10"/>
                  </a:cubicBezTo>
                  <a:cubicBezTo>
                    <a:pt x="36" y="6"/>
                    <a:pt x="30" y="3"/>
                    <a:pt x="23" y="2"/>
                  </a:cubicBezTo>
                  <a:cubicBezTo>
                    <a:pt x="12" y="0"/>
                    <a:pt x="2" y="4"/>
                    <a:pt x="0" y="11"/>
                  </a:cubicBezTo>
                  <a:cubicBezTo>
                    <a:pt x="0" y="15"/>
                    <a:pt x="3" y="20"/>
                    <a:pt x="8" y="23"/>
                  </a:cubicBezTo>
                  <a:cubicBezTo>
                    <a:pt x="6" y="21"/>
                    <a:pt x="5" y="18"/>
                    <a:pt x="5" y="1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3" name="Freeform 75">
              <a:extLst>
                <a:ext uri="{FF2B5EF4-FFF2-40B4-BE49-F238E27FC236}">
                  <a16:creationId xmlns:a16="http://schemas.microsoft.com/office/drawing/2014/main" id="{E7C7EC5F-ED02-70A2-9E07-08E0615A1C56}"/>
                </a:ext>
              </a:extLst>
            </p:cNvPr>
            <p:cNvSpPr>
              <a:spLocks/>
            </p:cNvSpPr>
            <p:nvPr/>
          </p:nvSpPr>
          <p:spPr bwMode="auto">
            <a:xfrm>
              <a:off x="4336" y="3310"/>
              <a:ext cx="99" cy="65"/>
            </a:xfrm>
            <a:custGeom>
              <a:avLst/>
              <a:gdLst>
                <a:gd name="T0" fmla="*/ 8 w 50"/>
                <a:gd name="T1" fmla="*/ 93 h 33"/>
                <a:gd name="T2" fmla="*/ 208 w 50"/>
                <a:gd name="T3" fmla="*/ 16 h 33"/>
                <a:gd name="T4" fmla="*/ 372 w 50"/>
                <a:gd name="T5" fmla="*/ 160 h 33"/>
                <a:gd name="T6" fmla="*/ 172 w 50"/>
                <a:gd name="T7" fmla="*/ 236 h 33"/>
                <a:gd name="T8" fmla="*/ 8 w 50"/>
                <a:gd name="T9" fmla="*/ 93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3">
                  <a:moveTo>
                    <a:pt x="1" y="12"/>
                  </a:moveTo>
                  <a:cubicBezTo>
                    <a:pt x="2" y="4"/>
                    <a:pt x="14" y="0"/>
                    <a:pt x="27" y="2"/>
                  </a:cubicBezTo>
                  <a:cubicBezTo>
                    <a:pt x="40" y="4"/>
                    <a:pt x="50" y="13"/>
                    <a:pt x="48" y="21"/>
                  </a:cubicBezTo>
                  <a:cubicBezTo>
                    <a:pt x="47" y="29"/>
                    <a:pt x="35" y="33"/>
                    <a:pt x="22" y="31"/>
                  </a:cubicBezTo>
                  <a:cubicBezTo>
                    <a:pt x="9" y="29"/>
                    <a:pt x="0" y="20"/>
                    <a:pt x="1" y="12"/>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4" name="Freeform 76">
              <a:extLst>
                <a:ext uri="{FF2B5EF4-FFF2-40B4-BE49-F238E27FC236}">
                  <a16:creationId xmlns:a16="http://schemas.microsoft.com/office/drawing/2014/main" id="{72DFFDF0-894D-AB3B-E478-9E803E381EC9}"/>
                </a:ext>
              </a:extLst>
            </p:cNvPr>
            <p:cNvSpPr>
              <a:spLocks/>
            </p:cNvSpPr>
            <p:nvPr/>
          </p:nvSpPr>
          <p:spPr bwMode="auto">
            <a:xfrm>
              <a:off x="4332" y="3302"/>
              <a:ext cx="99" cy="65"/>
            </a:xfrm>
            <a:custGeom>
              <a:avLst/>
              <a:gdLst>
                <a:gd name="T0" fmla="*/ 8 w 50"/>
                <a:gd name="T1" fmla="*/ 100 h 33"/>
                <a:gd name="T2" fmla="*/ 208 w 50"/>
                <a:gd name="T3" fmla="*/ 16 h 33"/>
                <a:gd name="T4" fmla="*/ 372 w 50"/>
                <a:gd name="T5" fmla="*/ 160 h 33"/>
                <a:gd name="T6" fmla="*/ 172 w 50"/>
                <a:gd name="T7" fmla="*/ 236 h 33"/>
                <a:gd name="T8" fmla="*/ 8 w 50"/>
                <a:gd name="T9" fmla="*/ 100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3">
                  <a:moveTo>
                    <a:pt x="1" y="13"/>
                  </a:moveTo>
                  <a:cubicBezTo>
                    <a:pt x="3" y="5"/>
                    <a:pt x="14" y="0"/>
                    <a:pt x="27" y="2"/>
                  </a:cubicBezTo>
                  <a:cubicBezTo>
                    <a:pt x="40" y="5"/>
                    <a:pt x="50" y="13"/>
                    <a:pt x="48" y="21"/>
                  </a:cubicBezTo>
                  <a:cubicBezTo>
                    <a:pt x="47" y="29"/>
                    <a:pt x="35" y="33"/>
                    <a:pt x="22" y="31"/>
                  </a:cubicBezTo>
                  <a:cubicBezTo>
                    <a:pt x="9" y="29"/>
                    <a:pt x="0" y="21"/>
                    <a:pt x="1" y="13"/>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5" name="Freeform 77">
              <a:extLst>
                <a:ext uri="{FF2B5EF4-FFF2-40B4-BE49-F238E27FC236}">
                  <a16:creationId xmlns:a16="http://schemas.microsoft.com/office/drawing/2014/main" id="{8C1CDE2D-44D1-8103-F845-5E28CC3D84D8}"/>
                </a:ext>
              </a:extLst>
            </p:cNvPr>
            <p:cNvSpPr>
              <a:spLocks/>
            </p:cNvSpPr>
            <p:nvPr/>
          </p:nvSpPr>
          <p:spPr bwMode="auto">
            <a:xfrm>
              <a:off x="4338" y="3306"/>
              <a:ext cx="79" cy="45"/>
            </a:xfrm>
            <a:custGeom>
              <a:avLst/>
              <a:gdLst>
                <a:gd name="T0" fmla="*/ 47 w 40"/>
                <a:gd name="T1" fmla="*/ 112 h 23"/>
                <a:gd name="T2" fmla="*/ 223 w 40"/>
                <a:gd name="T3" fmla="*/ 45 h 23"/>
                <a:gd name="T4" fmla="*/ 308 w 40"/>
                <a:gd name="T5" fmla="*/ 76 h 23"/>
                <a:gd name="T6" fmla="*/ 184 w 40"/>
                <a:gd name="T7" fmla="*/ 16 h 23"/>
                <a:gd name="T8" fmla="*/ 8 w 40"/>
                <a:gd name="T9" fmla="*/ 84 h 23"/>
                <a:gd name="T10" fmla="*/ 63 w 40"/>
                <a:gd name="T11" fmla="*/ 172 h 23"/>
                <a:gd name="T12" fmla="*/ 47 w 40"/>
                <a:gd name="T13" fmla="*/ 112 h 2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23">
                  <a:moveTo>
                    <a:pt x="6" y="15"/>
                  </a:moveTo>
                  <a:cubicBezTo>
                    <a:pt x="7" y="8"/>
                    <a:pt x="17" y="4"/>
                    <a:pt x="29" y="6"/>
                  </a:cubicBezTo>
                  <a:cubicBezTo>
                    <a:pt x="33" y="7"/>
                    <a:pt x="37" y="8"/>
                    <a:pt x="40" y="10"/>
                  </a:cubicBezTo>
                  <a:cubicBezTo>
                    <a:pt x="36" y="6"/>
                    <a:pt x="31" y="3"/>
                    <a:pt x="24" y="2"/>
                  </a:cubicBezTo>
                  <a:cubicBezTo>
                    <a:pt x="12" y="0"/>
                    <a:pt x="2" y="4"/>
                    <a:pt x="1" y="11"/>
                  </a:cubicBezTo>
                  <a:cubicBezTo>
                    <a:pt x="0" y="15"/>
                    <a:pt x="3" y="20"/>
                    <a:pt x="8" y="23"/>
                  </a:cubicBezTo>
                  <a:cubicBezTo>
                    <a:pt x="6" y="21"/>
                    <a:pt x="5" y="18"/>
                    <a:pt x="6" y="1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6" name="Freeform 78">
              <a:extLst>
                <a:ext uri="{FF2B5EF4-FFF2-40B4-BE49-F238E27FC236}">
                  <a16:creationId xmlns:a16="http://schemas.microsoft.com/office/drawing/2014/main" id="{286541D6-AC63-73C2-87E9-DE40327F15D5}"/>
                </a:ext>
              </a:extLst>
            </p:cNvPr>
            <p:cNvSpPr>
              <a:spLocks/>
            </p:cNvSpPr>
            <p:nvPr/>
          </p:nvSpPr>
          <p:spPr bwMode="auto">
            <a:xfrm>
              <a:off x="4437" y="2813"/>
              <a:ext cx="98" cy="67"/>
            </a:xfrm>
            <a:custGeom>
              <a:avLst/>
              <a:gdLst>
                <a:gd name="T0" fmla="*/ 8 w 50"/>
                <a:gd name="T1" fmla="*/ 101 h 34"/>
                <a:gd name="T2" fmla="*/ 204 w 50"/>
                <a:gd name="T3" fmla="*/ 24 h 34"/>
                <a:gd name="T4" fmla="*/ 361 w 50"/>
                <a:gd name="T5" fmla="*/ 160 h 34"/>
                <a:gd name="T6" fmla="*/ 165 w 50"/>
                <a:gd name="T7" fmla="*/ 236 h 34"/>
                <a:gd name="T8" fmla="*/ 8 w 50"/>
                <a:gd name="T9" fmla="*/ 101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0" h="34">
                  <a:moveTo>
                    <a:pt x="1" y="13"/>
                  </a:moveTo>
                  <a:cubicBezTo>
                    <a:pt x="2" y="5"/>
                    <a:pt x="14" y="0"/>
                    <a:pt x="27" y="3"/>
                  </a:cubicBezTo>
                  <a:cubicBezTo>
                    <a:pt x="40" y="5"/>
                    <a:pt x="50" y="13"/>
                    <a:pt x="48" y="21"/>
                  </a:cubicBezTo>
                  <a:cubicBezTo>
                    <a:pt x="47" y="29"/>
                    <a:pt x="35" y="34"/>
                    <a:pt x="22" y="31"/>
                  </a:cubicBezTo>
                  <a:cubicBezTo>
                    <a:pt x="9" y="29"/>
                    <a:pt x="0" y="21"/>
                    <a:pt x="1" y="13"/>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7" name="Freeform 79">
              <a:extLst>
                <a:ext uri="{FF2B5EF4-FFF2-40B4-BE49-F238E27FC236}">
                  <a16:creationId xmlns:a16="http://schemas.microsoft.com/office/drawing/2014/main" id="{4E2CA3ED-E999-9680-44BC-CCD9CA83F49A}"/>
                </a:ext>
              </a:extLst>
            </p:cNvPr>
            <p:cNvSpPr>
              <a:spLocks/>
            </p:cNvSpPr>
            <p:nvPr/>
          </p:nvSpPr>
          <p:spPr bwMode="auto">
            <a:xfrm>
              <a:off x="4433" y="2809"/>
              <a:ext cx="96" cy="63"/>
            </a:xfrm>
            <a:custGeom>
              <a:avLst/>
              <a:gdLst>
                <a:gd name="T0" fmla="*/ 315 w 49"/>
                <a:gd name="T1" fmla="*/ 55 h 32"/>
                <a:gd name="T2" fmla="*/ 165 w 49"/>
                <a:gd name="T3" fmla="*/ 0 h 32"/>
                <a:gd name="T4" fmla="*/ 8 w 49"/>
                <a:gd name="T5" fmla="*/ 85 h 32"/>
                <a:gd name="T6" fmla="*/ 165 w 49"/>
                <a:gd name="T7" fmla="*/ 228 h 32"/>
                <a:gd name="T8" fmla="*/ 360 w 49"/>
                <a:gd name="T9" fmla="*/ 144 h 32"/>
                <a:gd name="T10" fmla="*/ 315 w 49"/>
                <a:gd name="T11" fmla="*/ 55 h 3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9" h="32">
                  <a:moveTo>
                    <a:pt x="42" y="7"/>
                  </a:moveTo>
                  <a:cubicBezTo>
                    <a:pt x="35" y="4"/>
                    <a:pt x="29" y="2"/>
                    <a:pt x="22" y="0"/>
                  </a:cubicBezTo>
                  <a:cubicBezTo>
                    <a:pt x="11" y="0"/>
                    <a:pt x="2" y="4"/>
                    <a:pt x="1" y="11"/>
                  </a:cubicBezTo>
                  <a:cubicBezTo>
                    <a:pt x="0" y="19"/>
                    <a:pt x="9" y="27"/>
                    <a:pt x="22" y="30"/>
                  </a:cubicBezTo>
                  <a:cubicBezTo>
                    <a:pt x="35" y="32"/>
                    <a:pt x="47" y="27"/>
                    <a:pt x="48" y="19"/>
                  </a:cubicBezTo>
                  <a:cubicBezTo>
                    <a:pt x="49" y="15"/>
                    <a:pt x="47" y="10"/>
                    <a:pt x="4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8" name="Freeform 80">
              <a:extLst>
                <a:ext uri="{FF2B5EF4-FFF2-40B4-BE49-F238E27FC236}">
                  <a16:creationId xmlns:a16="http://schemas.microsoft.com/office/drawing/2014/main" id="{B4D7FD90-E92A-E2A4-2C94-AF0EA9895B89}"/>
                </a:ext>
              </a:extLst>
            </p:cNvPr>
            <p:cNvSpPr>
              <a:spLocks/>
            </p:cNvSpPr>
            <p:nvPr/>
          </p:nvSpPr>
          <p:spPr bwMode="auto">
            <a:xfrm>
              <a:off x="4439" y="2809"/>
              <a:ext cx="79" cy="47"/>
            </a:xfrm>
            <a:custGeom>
              <a:avLst/>
              <a:gdLst>
                <a:gd name="T0" fmla="*/ 47 w 40"/>
                <a:gd name="T1" fmla="*/ 112 h 24"/>
                <a:gd name="T2" fmla="*/ 223 w 40"/>
                <a:gd name="T3" fmla="*/ 47 h 24"/>
                <a:gd name="T4" fmla="*/ 308 w 40"/>
                <a:gd name="T5" fmla="*/ 76 h 24"/>
                <a:gd name="T6" fmla="*/ 184 w 40"/>
                <a:gd name="T7" fmla="*/ 16 h 24"/>
                <a:gd name="T8" fmla="*/ 8 w 40"/>
                <a:gd name="T9" fmla="*/ 84 h 24"/>
                <a:gd name="T10" fmla="*/ 63 w 40"/>
                <a:gd name="T11" fmla="*/ 180 h 24"/>
                <a:gd name="T12" fmla="*/ 47 w 40"/>
                <a:gd name="T13" fmla="*/ 112 h 2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 h="24">
                  <a:moveTo>
                    <a:pt x="6" y="15"/>
                  </a:moveTo>
                  <a:cubicBezTo>
                    <a:pt x="7" y="8"/>
                    <a:pt x="17" y="4"/>
                    <a:pt x="29" y="6"/>
                  </a:cubicBezTo>
                  <a:cubicBezTo>
                    <a:pt x="33" y="7"/>
                    <a:pt x="37" y="9"/>
                    <a:pt x="40" y="10"/>
                  </a:cubicBezTo>
                  <a:cubicBezTo>
                    <a:pt x="36" y="7"/>
                    <a:pt x="31" y="3"/>
                    <a:pt x="24" y="2"/>
                  </a:cubicBezTo>
                  <a:cubicBezTo>
                    <a:pt x="12" y="0"/>
                    <a:pt x="2" y="4"/>
                    <a:pt x="1" y="11"/>
                  </a:cubicBezTo>
                  <a:cubicBezTo>
                    <a:pt x="0" y="16"/>
                    <a:pt x="3" y="20"/>
                    <a:pt x="8" y="24"/>
                  </a:cubicBezTo>
                  <a:cubicBezTo>
                    <a:pt x="6" y="21"/>
                    <a:pt x="5" y="18"/>
                    <a:pt x="6" y="1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89" name="Freeform 81">
              <a:extLst>
                <a:ext uri="{FF2B5EF4-FFF2-40B4-BE49-F238E27FC236}">
                  <a16:creationId xmlns:a16="http://schemas.microsoft.com/office/drawing/2014/main" id="{EE7690F5-F557-1CBE-B5A5-0478915936FC}"/>
                </a:ext>
              </a:extLst>
            </p:cNvPr>
            <p:cNvSpPr>
              <a:spLocks/>
            </p:cNvSpPr>
            <p:nvPr/>
          </p:nvSpPr>
          <p:spPr bwMode="auto">
            <a:xfrm>
              <a:off x="4165" y="2933"/>
              <a:ext cx="92" cy="61"/>
            </a:xfrm>
            <a:custGeom>
              <a:avLst/>
              <a:gdLst>
                <a:gd name="T0" fmla="*/ 8 w 47"/>
                <a:gd name="T1" fmla="*/ 85 h 31"/>
                <a:gd name="T2" fmla="*/ 196 w 47"/>
                <a:gd name="T3" fmla="*/ 16 h 31"/>
                <a:gd name="T4" fmla="*/ 345 w 47"/>
                <a:gd name="T5" fmla="*/ 144 h 31"/>
                <a:gd name="T6" fmla="*/ 157 w 47"/>
                <a:gd name="T7" fmla="*/ 220 h 31"/>
                <a:gd name="T8" fmla="*/ 8 w 47"/>
                <a:gd name="T9" fmla="*/ 85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1">
                  <a:moveTo>
                    <a:pt x="1" y="11"/>
                  </a:moveTo>
                  <a:cubicBezTo>
                    <a:pt x="3" y="4"/>
                    <a:pt x="14" y="0"/>
                    <a:pt x="26" y="2"/>
                  </a:cubicBezTo>
                  <a:cubicBezTo>
                    <a:pt x="38" y="4"/>
                    <a:pt x="47" y="12"/>
                    <a:pt x="46" y="19"/>
                  </a:cubicBezTo>
                  <a:cubicBezTo>
                    <a:pt x="44" y="27"/>
                    <a:pt x="33" y="31"/>
                    <a:pt x="21" y="29"/>
                  </a:cubicBezTo>
                  <a:cubicBezTo>
                    <a:pt x="9" y="27"/>
                    <a:pt x="0" y="19"/>
                    <a:pt x="1" y="11"/>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0" name="Freeform 82">
              <a:extLst>
                <a:ext uri="{FF2B5EF4-FFF2-40B4-BE49-F238E27FC236}">
                  <a16:creationId xmlns:a16="http://schemas.microsoft.com/office/drawing/2014/main" id="{6D1AE812-108C-0AE0-103D-8D2B7D383822}"/>
                </a:ext>
              </a:extLst>
            </p:cNvPr>
            <p:cNvSpPr>
              <a:spLocks/>
            </p:cNvSpPr>
            <p:nvPr/>
          </p:nvSpPr>
          <p:spPr bwMode="auto">
            <a:xfrm>
              <a:off x="4163" y="2925"/>
              <a:ext cx="90" cy="61"/>
            </a:xfrm>
            <a:custGeom>
              <a:avLst/>
              <a:gdLst>
                <a:gd name="T0" fmla="*/ 8 w 46"/>
                <a:gd name="T1" fmla="*/ 92 h 31"/>
                <a:gd name="T2" fmla="*/ 188 w 46"/>
                <a:gd name="T3" fmla="*/ 16 h 31"/>
                <a:gd name="T4" fmla="*/ 337 w 46"/>
                <a:gd name="T5" fmla="*/ 152 h 31"/>
                <a:gd name="T6" fmla="*/ 157 w 46"/>
                <a:gd name="T7" fmla="*/ 220 h 31"/>
                <a:gd name="T8" fmla="*/ 8 w 46"/>
                <a:gd name="T9" fmla="*/ 92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31">
                  <a:moveTo>
                    <a:pt x="1" y="12"/>
                  </a:moveTo>
                  <a:cubicBezTo>
                    <a:pt x="2" y="5"/>
                    <a:pt x="13" y="0"/>
                    <a:pt x="25" y="2"/>
                  </a:cubicBezTo>
                  <a:cubicBezTo>
                    <a:pt x="37" y="5"/>
                    <a:pt x="46" y="12"/>
                    <a:pt x="45" y="20"/>
                  </a:cubicBezTo>
                  <a:cubicBezTo>
                    <a:pt x="44" y="27"/>
                    <a:pt x="33" y="31"/>
                    <a:pt x="21" y="29"/>
                  </a:cubicBezTo>
                  <a:cubicBezTo>
                    <a:pt x="8" y="27"/>
                    <a:pt x="0" y="19"/>
                    <a:pt x="1" y="12"/>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1" name="Freeform 83">
              <a:extLst>
                <a:ext uri="{FF2B5EF4-FFF2-40B4-BE49-F238E27FC236}">
                  <a16:creationId xmlns:a16="http://schemas.microsoft.com/office/drawing/2014/main" id="{79E90922-4248-2625-3182-DB267164AC6C}"/>
                </a:ext>
              </a:extLst>
            </p:cNvPr>
            <p:cNvSpPr>
              <a:spLocks/>
            </p:cNvSpPr>
            <p:nvPr/>
          </p:nvSpPr>
          <p:spPr bwMode="auto">
            <a:xfrm>
              <a:off x="4169" y="2929"/>
              <a:ext cx="73" cy="44"/>
            </a:xfrm>
            <a:custGeom>
              <a:avLst/>
              <a:gdLst>
                <a:gd name="T0" fmla="*/ 39 w 37"/>
                <a:gd name="T1" fmla="*/ 112 h 22"/>
                <a:gd name="T2" fmla="*/ 199 w 37"/>
                <a:gd name="T3" fmla="*/ 48 h 22"/>
                <a:gd name="T4" fmla="*/ 284 w 37"/>
                <a:gd name="T5" fmla="*/ 72 h 22"/>
                <a:gd name="T6" fmla="*/ 168 w 37"/>
                <a:gd name="T7" fmla="*/ 16 h 22"/>
                <a:gd name="T8" fmla="*/ 0 w 37"/>
                <a:gd name="T9" fmla="*/ 80 h 22"/>
                <a:gd name="T10" fmla="*/ 55 w 37"/>
                <a:gd name="T11" fmla="*/ 176 h 22"/>
                <a:gd name="T12" fmla="*/ 39 w 37"/>
                <a:gd name="T13" fmla="*/ 112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22">
                  <a:moveTo>
                    <a:pt x="5" y="14"/>
                  </a:moveTo>
                  <a:cubicBezTo>
                    <a:pt x="6" y="8"/>
                    <a:pt x="16" y="4"/>
                    <a:pt x="26" y="6"/>
                  </a:cubicBezTo>
                  <a:cubicBezTo>
                    <a:pt x="30" y="6"/>
                    <a:pt x="34" y="8"/>
                    <a:pt x="37" y="9"/>
                  </a:cubicBezTo>
                  <a:cubicBezTo>
                    <a:pt x="34" y="6"/>
                    <a:pt x="28" y="3"/>
                    <a:pt x="22" y="2"/>
                  </a:cubicBezTo>
                  <a:cubicBezTo>
                    <a:pt x="11" y="0"/>
                    <a:pt x="1" y="4"/>
                    <a:pt x="0" y="10"/>
                  </a:cubicBezTo>
                  <a:cubicBezTo>
                    <a:pt x="0" y="14"/>
                    <a:pt x="2" y="19"/>
                    <a:pt x="7" y="22"/>
                  </a:cubicBezTo>
                  <a:cubicBezTo>
                    <a:pt x="5" y="19"/>
                    <a:pt x="4" y="17"/>
                    <a:pt x="5" y="14"/>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2" name="Freeform 84">
              <a:extLst>
                <a:ext uri="{FF2B5EF4-FFF2-40B4-BE49-F238E27FC236}">
                  <a16:creationId xmlns:a16="http://schemas.microsoft.com/office/drawing/2014/main" id="{C6E00055-087A-43E3-CBC3-F3832BC3A36E}"/>
                </a:ext>
              </a:extLst>
            </p:cNvPr>
            <p:cNvSpPr>
              <a:spLocks/>
            </p:cNvSpPr>
            <p:nvPr/>
          </p:nvSpPr>
          <p:spPr bwMode="auto">
            <a:xfrm>
              <a:off x="3962" y="2742"/>
              <a:ext cx="84" cy="57"/>
            </a:xfrm>
            <a:custGeom>
              <a:avLst/>
              <a:gdLst>
                <a:gd name="T0" fmla="*/ 8 w 43"/>
                <a:gd name="T1" fmla="*/ 85 h 29"/>
                <a:gd name="T2" fmla="*/ 180 w 43"/>
                <a:gd name="T3" fmla="*/ 16 h 29"/>
                <a:gd name="T4" fmla="*/ 313 w 43"/>
                <a:gd name="T5" fmla="*/ 136 h 29"/>
                <a:gd name="T6" fmla="*/ 148 w 43"/>
                <a:gd name="T7" fmla="*/ 204 h 29"/>
                <a:gd name="T8" fmla="*/ 8 w 43"/>
                <a:gd name="T9" fmla="*/ 8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29">
                  <a:moveTo>
                    <a:pt x="1" y="11"/>
                  </a:moveTo>
                  <a:cubicBezTo>
                    <a:pt x="3" y="4"/>
                    <a:pt x="13" y="0"/>
                    <a:pt x="24" y="2"/>
                  </a:cubicBezTo>
                  <a:cubicBezTo>
                    <a:pt x="35" y="4"/>
                    <a:pt x="43" y="12"/>
                    <a:pt x="42" y="18"/>
                  </a:cubicBezTo>
                  <a:cubicBezTo>
                    <a:pt x="41" y="25"/>
                    <a:pt x="31" y="29"/>
                    <a:pt x="20" y="27"/>
                  </a:cubicBezTo>
                  <a:cubicBezTo>
                    <a:pt x="8" y="25"/>
                    <a:pt x="0" y="18"/>
                    <a:pt x="1" y="11"/>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3" name="Freeform 85">
              <a:extLst>
                <a:ext uri="{FF2B5EF4-FFF2-40B4-BE49-F238E27FC236}">
                  <a16:creationId xmlns:a16="http://schemas.microsoft.com/office/drawing/2014/main" id="{B6AB751B-FA4A-F36A-AC6A-74D461744839}"/>
                </a:ext>
              </a:extLst>
            </p:cNvPr>
            <p:cNvSpPr>
              <a:spLocks/>
            </p:cNvSpPr>
            <p:nvPr/>
          </p:nvSpPr>
          <p:spPr bwMode="auto">
            <a:xfrm>
              <a:off x="3960" y="2736"/>
              <a:ext cx="84" cy="57"/>
            </a:xfrm>
            <a:custGeom>
              <a:avLst/>
              <a:gdLst>
                <a:gd name="T0" fmla="*/ 8 w 43"/>
                <a:gd name="T1" fmla="*/ 85 h 29"/>
                <a:gd name="T2" fmla="*/ 172 w 43"/>
                <a:gd name="T3" fmla="*/ 16 h 29"/>
                <a:gd name="T4" fmla="*/ 313 w 43"/>
                <a:gd name="T5" fmla="*/ 136 h 29"/>
                <a:gd name="T6" fmla="*/ 141 w 43"/>
                <a:gd name="T7" fmla="*/ 204 h 29"/>
                <a:gd name="T8" fmla="*/ 8 w 43"/>
                <a:gd name="T9" fmla="*/ 85 h 2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 h="29">
                  <a:moveTo>
                    <a:pt x="1" y="11"/>
                  </a:moveTo>
                  <a:cubicBezTo>
                    <a:pt x="2" y="4"/>
                    <a:pt x="12" y="0"/>
                    <a:pt x="23" y="2"/>
                  </a:cubicBezTo>
                  <a:cubicBezTo>
                    <a:pt x="35" y="4"/>
                    <a:pt x="43" y="11"/>
                    <a:pt x="42" y="18"/>
                  </a:cubicBezTo>
                  <a:cubicBezTo>
                    <a:pt x="40" y="25"/>
                    <a:pt x="30" y="29"/>
                    <a:pt x="19" y="27"/>
                  </a:cubicBezTo>
                  <a:cubicBezTo>
                    <a:pt x="8" y="25"/>
                    <a:pt x="0" y="18"/>
                    <a:pt x="1" y="11"/>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4" name="Freeform 86">
              <a:extLst>
                <a:ext uri="{FF2B5EF4-FFF2-40B4-BE49-F238E27FC236}">
                  <a16:creationId xmlns:a16="http://schemas.microsoft.com/office/drawing/2014/main" id="{F07F1F42-15EE-04F6-BD8C-AE07FDBF5943}"/>
                </a:ext>
              </a:extLst>
            </p:cNvPr>
            <p:cNvSpPr>
              <a:spLocks/>
            </p:cNvSpPr>
            <p:nvPr/>
          </p:nvSpPr>
          <p:spPr bwMode="auto">
            <a:xfrm>
              <a:off x="3963" y="2740"/>
              <a:ext cx="70" cy="39"/>
            </a:xfrm>
            <a:custGeom>
              <a:avLst/>
              <a:gdLst>
                <a:gd name="T0" fmla="*/ 40 w 35"/>
                <a:gd name="T1" fmla="*/ 96 h 20"/>
                <a:gd name="T2" fmla="*/ 200 w 35"/>
                <a:gd name="T3" fmla="*/ 39 h 20"/>
                <a:gd name="T4" fmla="*/ 280 w 35"/>
                <a:gd name="T5" fmla="*/ 60 h 20"/>
                <a:gd name="T6" fmla="*/ 168 w 35"/>
                <a:gd name="T7" fmla="*/ 8 h 20"/>
                <a:gd name="T8" fmla="*/ 8 w 35"/>
                <a:gd name="T9" fmla="*/ 68 h 20"/>
                <a:gd name="T10" fmla="*/ 64 w 35"/>
                <a:gd name="T11" fmla="*/ 148 h 20"/>
                <a:gd name="T12" fmla="*/ 40 w 35"/>
                <a:gd name="T13" fmla="*/ 96 h 2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5" h="20">
                  <a:moveTo>
                    <a:pt x="5" y="13"/>
                  </a:moveTo>
                  <a:cubicBezTo>
                    <a:pt x="6" y="7"/>
                    <a:pt x="15" y="3"/>
                    <a:pt x="25" y="5"/>
                  </a:cubicBezTo>
                  <a:cubicBezTo>
                    <a:pt x="29" y="6"/>
                    <a:pt x="32" y="7"/>
                    <a:pt x="35" y="8"/>
                  </a:cubicBezTo>
                  <a:cubicBezTo>
                    <a:pt x="32" y="5"/>
                    <a:pt x="27" y="2"/>
                    <a:pt x="21" y="1"/>
                  </a:cubicBezTo>
                  <a:cubicBezTo>
                    <a:pt x="11" y="0"/>
                    <a:pt x="2" y="3"/>
                    <a:pt x="1" y="9"/>
                  </a:cubicBezTo>
                  <a:cubicBezTo>
                    <a:pt x="0" y="13"/>
                    <a:pt x="3" y="17"/>
                    <a:pt x="8" y="20"/>
                  </a:cubicBezTo>
                  <a:cubicBezTo>
                    <a:pt x="6" y="18"/>
                    <a:pt x="5" y="15"/>
                    <a:pt x="5" y="13"/>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5" name="Freeform 87">
              <a:extLst>
                <a:ext uri="{FF2B5EF4-FFF2-40B4-BE49-F238E27FC236}">
                  <a16:creationId xmlns:a16="http://schemas.microsoft.com/office/drawing/2014/main" id="{75663133-EBF0-D278-6845-B68E30251E12}"/>
                </a:ext>
              </a:extLst>
            </p:cNvPr>
            <p:cNvSpPr>
              <a:spLocks/>
            </p:cNvSpPr>
            <p:nvPr/>
          </p:nvSpPr>
          <p:spPr bwMode="auto">
            <a:xfrm>
              <a:off x="4141" y="3146"/>
              <a:ext cx="91" cy="61"/>
            </a:xfrm>
            <a:custGeom>
              <a:avLst/>
              <a:gdLst>
                <a:gd name="T0" fmla="*/ 8 w 46"/>
                <a:gd name="T1" fmla="*/ 92 h 31"/>
                <a:gd name="T2" fmla="*/ 192 w 46"/>
                <a:gd name="T3" fmla="*/ 16 h 31"/>
                <a:gd name="T4" fmla="*/ 348 w 46"/>
                <a:gd name="T5" fmla="*/ 152 h 31"/>
                <a:gd name="T6" fmla="*/ 164 w 46"/>
                <a:gd name="T7" fmla="*/ 220 h 31"/>
                <a:gd name="T8" fmla="*/ 8 w 46"/>
                <a:gd name="T9" fmla="*/ 92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31">
                  <a:moveTo>
                    <a:pt x="1" y="12"/>
                  </a:moveTo>
                  <a:cubicBezTo>
                    <a:pt x="2" y="5"/>
                    <a:pt x="13" y="0"/>
                    <a:pt x="25" y="2"/>
                  </a:cubicBezTo>
                  <a:cubicBezTo>
                    <a:pt x="38" y="4"/>
                    <a:pt x="46" y="12"/>
                    <a:pt x="45" y="20"/>
                  </a:cubicBezTo>
                  <a:cubicBezTo>
                    <a:pt x="44" y="27"/>
                    <a:pt x="33" y="31"/>
                    <a:pt x="21" y="29"/>
                  </a:cubicBezTo>
                  <a:cubicBezTo>
                    <a:pt x="8" y="27"/>
                    <a:pt x="0" y="19"/>
                    <a:pt x="1" y="12"/>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6" name="Freeform 88">
              <a:extLst>
                <a:ext uri="{FF2B5EF4-FFF2-40B4-BE49-F238E27FC236}">
                  <a16:creationId xmlns:a16="http://schemas.microsoft.com/office/drawing/2014/main" id="{465E02B3-F339-FE99-5965-7F66380C2E15}"/>
                </a:ext>
              </a:extLst>
            </p:cNvPr>
            <p:cNvSpPr>
              <a:spLocks/>
            </p:cNvSpPr>
            <p:nvPr/>
          </p:nvSpPr>
          <p:spPr bwMode="auto">
            <a:xfrm>
              <a:off x="4137" y="3140"/>
              <a:ext cx="93" cy="61"/>
            </a:xfrm>
            <a:custGeom>
              <a:avLst/>
              <a:gdLst>
                <a:gd name="T0" fmla="*/ 8 w 47"/>
                <a:gd name="T1" fmla="*/ 85 h 31"/>
                <a:gd name="T2" fmla="*/ 200 w 47"/>
                <a:gd name="T3" fmla="*/ 16 h 31"/>
                <a:gd name="T4" fmla="*/ 348 w 47"/>
                <a:gd name="T5" fmla="*/ 144 h 31"/>
                <a:gd name="T6" fmla="*/ 164 w 47"/>
                <a:gd name="T7" fmla="*/ 220 h 31"/>
                <a:gd name="T8" fmla="*/ 8 w 47"/>
                <a:gd name="T9" fmla="*/ 85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1">
                  <a:moveTo>
                    <a:pt x="1" y="11"/>
                  </a:moveTo>
                  <a:cubicBezTo>
                    <a:pt x="3" y="4"/>
                    <a:pt x="14" y="0"/>
                    <a:pt x="26" y="2"/>
                  </a:cubicBezTo>
                  <a:cubicBezTo>
                    <a:pt x="38" y="4"/>
                    <a:pt x="47" y="12"/>
                    <a:pt x="45" y="19"/>
                  </a:cubicBezTo>
                  <a:cubicBezTo>
                    <a:pt x="44" y="27"/>
                    <a:pt x="33" y="31"/>
                    <a:pt x="21" y="29"/>
                  </a:cubicBezTo>
                  <a:cubicBezTo>
                    <a:pt x="9" y="27"/>
                    <a:pt x="0" y="19"/>
                    <a:pt x="1" y="11"/>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7" name="Freeform 89">
              <a:extLst>
                <a:ext uri="{FF2B5EF4-FFF2-40B4-BE49-F238E27FC236}">
                  <a16:creationId xmlns:a16="http://schemas.microsoft.com/office/drawing/2014/main" id="{1CB645DE-2E73-5C9F-870A-34E03731C050}"/>
                </a:ext>
              </a:extLst>
            </p:cNvPr>
            <p:cNvSpPr>
              <a:spLocks/>
            </p:cNvSpPr>
            <p:nvPr/>
          </p:nvSpPr>
          <p:spPr bwMode="auto">
            <a:xfrm>
              <a:off x="4143" y="3142"/>
              <a:ext cx="73" cy="44"/>
            </a:xfrm>
            <a:custGeom>
              <a:avLst/>
              <a:gdLst>
                <a:gd name="T0" fmla="*/ 39 w 37"/>
                <a:gd name="T1" fmla="*/ 120 h 22"/>
                <a:gd name="T2" fmla="*/ 207 w 37"/>
                <a:gd name="T3" fmla="*/ 48 h 22"/>
                <a:gd name="T4" fmla="*/ 284 w 37"/>
                <a:gd name="T5" fmla="*/ 80 h 22"/>
                <a:gd name="T6" fmla="*/ 168 w 37"/>
                <a:gd name="T7" fmla="*/ 16 h 22"/>
                <a:gd name="T8" fmla="*/ 8 w 37"/>
                <a:gd name="T9" fmla="*/ 88 h 22"/>
                <a:gd name="T10" fmla="*/ 63 w 37"/>
                <a:gd name="T11" fmla="*/ 176 h 22"/>
                <a:gd name="T12" fmla="*/ 39 w 37"/>
                <a:gd name="T13" fmla="*/ 120 h 2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22">
                  <a:moveTo>
                    <a:pt x="5" y="15"/>
                  </a:moveTo>
                  <a:cubicBezTo>
                    <a:pt x="7" y="8"/>
                    <a:pt x="16" y="4"/>
                    <a:pt x="27" y="6"/>
                  </a:cubicBezTo>
                  <a:cubicBezTo>
                    <a:pt x="31" y="7"/>
                    <a:pt x="34" y="8"/>
                    <a:pt x="37" y="10"/>
                  </a:cubicBezTo>
                  <a:cubicBezTo>
                    <a:pt x="34" y="6"/>
                    <a:pt x="29" y="3"/>
                    <a:pt x="22" y="2"/>
                  </a:cubicBezTo>
                  <a:cubicBezTo>
                    <a:pt x="12" y="0"/>
                    <a:pt x="2" y="4"/>
                    <a:pt x="1" y="11"/>
                  </a:cubicBezTo>
                  <a:cubicBezTo>
                    <a:pt x="0" y="15"/>
                    <a:pt x="3" y="19"/>
                    <a:pt x="8" y="22"/>
                  </a:cubicBezTo>
                  <a:cubicBezTo>
                    <a:pt x="6" y="20"/>
                    <a:pt x="5" y="17"/>
                    <a:pt x="5" y="1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8" name="Freeform 90">
              <a:extLst>
                <a:ext uri="{FF2B5EF4-FFF2-40B4-BE49-F238E27FC236}">
                  <a16:creationId xmlns:a16="http://schemas.microsoft.com/office/drawing/2014/main" id="{2C3EDAD3-9306-C1AD-70EE-27505A119BD0}"/>
                </a:ext>
              </a:extLst>
            </p:cNvPr>
            <p:cNvSpPr>
              <a:spLocks/>
            </p:cNvSpPr>
            <p:nvPr/>
          </p:nvSpPr>
          <p:spPr bwMode="auto">
            <a:xfrm>
              <a:off x="4056" y="3332"/>
              <a:ext cx="93" cy="69"/>
            </a:xfrm>
            <a:custGeom>
              <a:avLst/>
              <a:gdLst>
                <a:gd name="T0" fmla="*/ 16 w 47"/>
                <a:gd name="T1" fmla="*/ 69 h 35"/>
                <a:gd name="T2" fmla="*/ 216 w 47"/>
                <a:gd name="T3" fmla="*/ 39 h 35"/>
                <a:gd name="T4" fmla="*/ 340 w 47"/>
                <a:gd name="T5" fmla="*/ 199 h 35"/>
                <a:gd name="T6" fmla="*/ 140 w 47"/>
                <a:gd name="T7" fmla="*/ 229 h 35"/>
                <a:gd name="T8" fmla="*/ 16 w 47"/>
                <a:gd name="T9" fmla="*/ 69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5">
                  <a:moveTo>
                    <a:pt x="2" y="9"/>
                  </a:moveTo>
                  <a:cubicBezTo>
                    <a:pt x="5" y="2"/>
                    <a:pt x="17" y="0"/>
                    <a:pt x="28" y="5"/>
                  </a:cubicBezTo>
                  <a:cubicBezTo>
                    <a:pt x="40" y="9"/>
                    <a:pt x="47" y="19"/>
                    <a:pt x="44" y="26"/>
                  </a:cubicBezTo>
                  <a:cubicBezTo>
                    <a:pt x="41" y="33"/>
                    <a:pt x="30" y="35"/>
                    <a:pt x="18" y="30"/>
                  </a:cubicBezTo>
                  <a:cubicBezTo>
                    <a:pt x="7" y="26"/>
                    <a:pt x="0" y="16"/>
                    <a:pt x="2" y="9"/>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299" name="Freeform 91">
              <a:extLst>
                <a:ext uri="{FF2B5EF4-FFF2-40B4-BE49-F238E27FC236}">
                  <a16:creationId xmlns:a16="http://schemas.microsoft.com/office/drawing/2014/main" id="{8C937174-F9FC-E62A-5F71-A1B340BC8E06}"/>
                </a:ext>
              </a:extLst>
            </p:cNvPr>
            <p:cNvSpPr>
              <a:spLocks/>
            </p:cNvSpPr>
            <p:nvPr/>
          </p:nvSpPr>
          <p:spPr bwMode="auto">
            <a:xfrm>
              <a:off x="4054" y="3324"/>
              <a:ext cx="93" cy="69"/>
            </a:xfrm>
            <a:custGeom>
              <a:avLst/>
              <a:gdLst>
                <a:gd name="T0" fmla="*/ 16 w 47"/>
                <a:gd name="T1" fmla="*/ 69 h 35"/>
                <a:gd name="T2" fmla="*/ 216 w 47"/>
                <a:gd name="T3" fmla="*/ 39 h 35"/>
                <a:gd name="T4" fmla="*/ 340 w 47"/>
                <a:gd name="T5" fmla="*/ 199 h 35"/>
                <a:gd name="T6" fmla="*/ 140 w 47"/>
                <a:gd name="T7" fmla="*/ 229 h 35"/>
                <a:gd name="T8" fmla="*/ 16 w 47"/>
                <a:gd name="T9" fmla="*/ 69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35">
                  <a:moveTo>
                    <a:pt x="2" y="9"/>
                  </a:moveTo>
                  <a:cubicBezTo>
                    <a:pt x="5" y="2"/>
                    <a:pt x="17" y="0"/>
                    <a:pt x="28" y="5"/>
                  </a:cubicBezTo>
                  <a:cubicBezTo>
                    <a:pt x="40" y="10"/>
                    <a:pt x="47" y="19"/>
                    <a:pt x="44" y="26"/>
                  </a:cubicBezTo>
                  <a:cubicBezTo>
                    <a:pt x="41" y="33"/>
                    <a:pt x="30" y="35"/>
                    <a:pt x="18" y="30"/>
                  </a:cubicBezTo>
                  <a:cubicBezTo>
                    <a:pt x="7" y="26"/>
                    <a:pt x="0" y="16"/>
                    <a:pt x="2" y="9"/>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0" name="Freeform 92">
              <a:extLst>
                <a:ext uri="{FF2B5EF4-FFF2-40B4-BE49-F238E27FC236}">
                  <a16:creationId xmlns:a16="http://schemas.microsoft.com/office/drawing/2014/main" id="{DC91D91A-4BDB-17C0-6C8C-9F52B9A278E7}"/>
                </a:ext>
              </a:extLst>
            </p:cNvPr>
            <p:cNvSpPr>
              <a:spLocks/>
            </p:cNvSpPr>
            <p:nvPr/>
          </p:nvSpPr>
          <p:spPr bwMode="auto">
            <a:xfrm>
              <a:off x="4060" y="3328"/>
              <a:ext cx="73" cy="41"/>
            </a:xfrm>
            <a:custGeom>
              <a:avLst/>
              <a:gdLst>
                <a:gd name="T0" fmla="*/ 47 w 37"/>
                <a:gd name="T1" fmla="*/ 96 h 21"/>
                <a:gd name="T2" fmla="*/ 215 w 37"/>
                <a:gd name="T3" fmla="*/ 68 h 21"/>
                <a:gd name="T4" fmla="*/ 284 w 37"/>
                <a:gd name="T5" fmla="*/ 111 h 21"/>
                <a:gd name="T6" fmla="*/ 191 w 37"/>
                <a:gd name="T7" fmla="*/ 31 h 21"/>
                <a:gd name="T8" fmla="*/ 16 w 37"/>
                <a:gd name="T9" fmla="*/ 61 h 21"/>
                <a:gd name="T10" fmla="*/ 47 w 37"/>
                <a:gd name="T11" fmla="*/ 156 h 21"/>
                <a:gd name="T12" fmla="*/ 47 w 37"/>
                <a:gd name="T13" fmla="*/ 96 h 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7" h="21">
                  <a:moveTo>
                    <a:pt x="6" y="13"/>
                  </a:moveTo>
                  <a:cubicBezTo>
                    <a:pt x="8" y="7"/>
                    <a:pt x="18" y="5"/>
                    <a:pt x="28" y="9"/>
                  </a:cubicBezTo>
                  <a:cubicBezTo>
                    <a:pt x="32" y="10"/>
                    <a:pt x="35" y="12"/>
                    <a:pt x="37" y="15"/>
                  </a:cubicBezTo>
                  <a:cubicBezTo>
                    <a:pt x="35" y="11"/>
                    <a:pt x="31" y="7"/>
                    <a:pt x="25" y="4"/>
                  </a:cubicBezTo>
                  <a:cubicBezTo>
                    <a:pt x="14" y="0"/>
                    <a:pt x="4" y="2"/>
                    <a:pt x="2" y="8"/>
                  </a:cubicBezTo>
                  <a:cubicBezTo>
                    <a:pt x="0" y="12"/>
                    <a:pt x="2" y="17"/>
                    <a:pt x="6" y="21"/>
                  </a:cubicBezTo>
                  <a:cubicBezTo>
                    <a:pt x="5" y="18"/>
                    <a:pt x="5" y="15"/>
                    <a:pt x="6" y="13"/>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1" name="Freeform 93">
              <a:extLst>
                <a:ext uri="{FF2B5EF4-FFF2-40B4-BE49-F238E27FC236}">
                  <a16:creationId xmlns:a16="http://schemas.microsoft.com/office/drawing/2014/main" id="{F4FFD667-D13A-C412-307D-1D1A300A733B}"/>
                </a:ext>
              </a:extLst>
            </p:cNvPr>
            <p:cNvSpPr>
              <a:spLocks/>
            </p:cNvSpPr>
            <p:nvPr/>
          </p:nvSpPr>
          <p:spPr bwMode="auto">
            <a:xfrm>
              <a:off x="3758" y="3347"/>
              <a:ext cx="87" cy="50"/>
            </a:xfrm>
            <a:custGeom>
              <a:avLst/>
              <a:gdLst>
                <a:gd name="T0" fmla="*/ 200 w 44"/>
                <a:gd name="T1" fmla="*/ 40 h 25"/>
                <a:gd name="T2" fmla="*/ 0 w 44"/>
                <a:gd name="T3" fmla="*/ 72 h 25"/>
                <a:gd name="T4" fmla="*/ 0 w 44"/>
                <a:gd name="T5" fmla="*/ 72 h 25"/>
                <a:gd name="T6" fmla="*/ 324 w 44"/>
                <a:gd name="T7" fmla="*/ 200 h 25"/>
                <a:gd name="T8" fmla="*/ 200 w 44"/>
                <a:gd name="T9" fmla="*/ 4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 h="25">
                  <a:moveTo>
                    <a:pt x="26" y="5"/>
                  </a:moveTo>
                  <a:cubicBezTo>
                    <a:pt x="14" y="0"/>
                    <a:pt x="3" y="2"/>
                    <a:pt x="0" y="9"/>
                  </a:cubicBezTo>
                  <a:cubicBezTo>
                    <a:pt x="0" y="9"/>
                    <a:pt x="0" y="9"/>
                    <a:pt x="0" y="9"/>
                  </a:cubicBezTo>
                  <a:cubicBezTo>
                    <a:pt x="14" y="15"/>
                    <a:pt x="28" y="20"/>
                    <a:pt x="42" y="25"/>
                  </a:cubicBezTo>
                  <a:cubicBezTo>
                    <a:pt x="44" y="18"/>
                    <a:pt x="37" y="9"/>
                    <a:pt x="26"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2" name="Freeform 94">
              <a:extLst>
                <a:ext uri="{FF2B5EF4-FFF2-40B4-BE49-F238E27FC236}">
                  <a16:creationId xmlns:a16="http://schemas.microsoft.com/office/drawing/2014/main" id="{C1564DF4-6F63-4E98-1A8E-3C1A37A6A66B}"/>
                </a:ext>
              </a:extLst>
            </p:cNvPr>
            <p:cNvSpPr>
              <a:spLocks/>
            </p:cNvSpPr>
            <p:nvPr/>
          </p:nvSpPr>
          <p:spPr bwMode="auto">
            <a:xfrm>
              <a:off x="3756" y="3340"/>
              <a:ext cx="87" cy="55"/>
            </a:xfrm>
            <a:custGeom>
              <a:avLst/>
              <a:gdLst>
                <a:gd name="T0" fmla="*/ 200 w 44"/>
                <a:gd name="T1" fmla="*/ 39 h 28"/>
                <a:gd name="T2" fmla="*/ 0 w 44"/>
                <a:gd name="T3" fmla="*/ 69 h 28"/>
                <a:gd name="T4" fmla="*/ 0 w 44"/>
                <a:gd name="T5" fmla="*/ 100 h 28"/>
                <a:gd name="T6" fmla="*/ 308 w 44"/>
                <a:gd name="T7" fmla="*/ 212 h 28"/>
                <a:gd name="T8" fmla="*/ 324 w 44"/>
                <a:gd name="T9" fmla="*/ 196 h 28"/>
                <a:gd name="T10" fmla="*/ 200 w 44"/>
                <a:gd name="T11" fmla="*/ 39 h 2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4" h="28">
                  <a:moveTo>
                    <a:pt x="26" y="5"/>
                  </a:moveTo>
                  <a:cubicBezTo>
                    <a:pt x="15" y="0"/>
                    <a:pt x="3" y="2"/>
                    <a:pt x="0" y="9"/>
                  </a:cubicBezTo>
                  <a:cubicBezTo>
                    <a:pt x="0" y="11"/>
                    <a:pt x="0" y="12"/>
                    <a:pt x="0" y="13"/>
                  </a:cubicBezTo>
                  <a:cubicBezTo>
                    <a:pt x="13" y="18"/>
                    <a:pt x="27" y="23"/>
                    <a:pt x="40" y="28"/>
                  </a:cubicBezTo>
                  <a:cubicBezTo>
                    <a:pt x="41" y="28"/>
                    <a:pt x="41" y="27"/>
                    <a:pt x="42" y="26"/>
                  </a:cubicBezTo>
                  <a:cubicBezTo>
                    <a:pt x="44" y="19"/>
                    <a:pt x="37" y="10"/>
                    <a:pt x="26"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3" name="Freeform 95">
              <a:extLst>
                <a:ext uri="{FF2B5EF4-FFF2-40B4-BE49-F238E27FC236}">
                  <a16:creationId xmlns:a16="http://schemas.microsoft.com/office/drawing/2014/main" id="{BEB8903C-91EE-8E08-392D-851A708908AA}"/>
                </a:ext>
              </a:extLst>
            </p:cNvPr>
            <p:cNvSpPr>
              <a:spLocks/>
            </p:cNvSpPr>
            <p:nvPr/>
          </p:nvSpPr>
          <p:spPr bwMode="auto">
            <a:xfrm>
              <a:off x="3760" y="3344"/>
              <a:ext cx="71" cy="29"/>
            </a:xfrm>
            <a:custGeom>
              <a:avLst/>
              <a:gdLst>
                <a:gd name="T0" fmla="*/ 176 w 36"/>
                <a:gd name="T1" fmla="*/ 29 h 15"/>
                <a:gd name="T2" fmla="*/ 8 w 36"/>
                <a:gd name="T3" fmla="*/ 56 h 15"/>
                <a:gd name="T4" fmla="*/ 0 w 36"/>
                <a:gd name="T5" fmla="*/ 85 h 15"/>
                <a:gd name="T6" fmla="*/ 32 w 36"/>
                <a:gd name="T7" fmla="*/ 93 h 15"/>
                <a:gd name="T8" fmla="*/ 32 w 36"/>
                <a:gd name="T9" fmla="*/ 93 h 15"/>
                <a:gd name="T10" fmla="*/ 207 w 36"/>
                <a:gd name="T11" fmla="*/ 64 h 15"/>
                <a:gd name="T12" fmla="*/ 276 w 36"/>
                <a:gd name="T13" fmla="*/ 108 h 15"/>
                <a:gd name="T14" fmla="*/ 176 w 36"/>
                <a:gd name="T15" fmla="*/ 29 h 1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6" h="15">
                  <a:moveTo>
                    <a:pt x="23" y="4"/>
                  </a:moveTo>
                  <a:cubicBezTo>
                    <a:pt x="13" y="0"/>
                    <a:pt x="3" y="2"/>
                    <a:pt x="1" y="8"/>
                  </a:cubicBezTo>
                  <a:cubicBezTo>
                    <a:pt x="0" y="9"/>
                    <a:pt x="0" y="11"/>
                    <a:pt x="0" y="12"/>
                  </a:cubicBezTo>
                  <a:cubicBezTo>
                    <a:pt x="1" y="12"/>
                    <a:pt x="3" y="13"/>
                    <a:pt x="4" y="13"/>
                  </a:cubicBezTo>
                  <a:cubicBezTo>
                    <a:pt x="4" y="13"/>
                    <a:pt x="4" y="13"/>
                    <a:pt x="4" y="13"/>
                  </a:cubicBezTo>
                  <a:cubicBezTo>
                    <a:pt x="7" y="7"/>
                    <a:pt x="17" y="5"/>
                    <a:pt x="27" y="9"/>
                  </a:cubicBezTo>
                  <a:cubicBezTo>
                    <a:pt x="31" y="10"/>
                    <a:pt x="34" y="12"/>
                    <a:pt x="36" y="15"/>
                  </a:cubicBezTo>
                  <a:cubicBezTo>
                    <a:pt x="34" y="11"/>
                    <a:pt x="29" y="7"/>
                    <a:pt x="23" y="4"/>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4" name="Freeform 96">
              <a:extLst>
                <a:ext uri="{FF2B5EF4-FFF2-40B4-BE49-F238E27FC236}">
                  <a16:creationId xmlns:a16="http://schemas.microsoft.com/office/drawing/2014/main" id="{21EEC16B-4263-8147-81F9-60127F40307F}"/>
                </a:ext>
              </a:extLst>
            </p:cNvPr>
            <p:cNvSpPr>
              <a:spLocks/>
            </p:cNvSpPr>
            <p:nvPr/>
          </p:nvSpPr>
          <p:spPr bwMode="auto">
            <a:xfrm>
              <a:off x="3526" y="2760"/>
              <a:ext cx="73" cy="53"/>
            </a:xfrm>
            <a:custGeom>
              <a:avLst/>
              <a:gdLst>
                <a:gd name="T0" fmla="*/ 16 w 37"/>
                <a:gd name="T1" fmla="*/ 53 h 27"/>
                <a:gd name="T2" fmla="*/ 168 w 37"/>
                <a:gd name="T3" fmla="*/ 31 h 27"/>
                <a:gd name="T4" fmla="*/ 268 w 37"/>
                <a:gd name="T5" fmla="*/ 151 h 27"/>
                <a:gd name="T6" fmla="*/ 109 w 37"/>
                <a:gd name="T7" fmla="*/ 181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2"/>
                    <a:pt x="13" y="0"/>
                    <a:pt x="22" y="4"/>
                  </a:cubicBezTo>
                  <a:cubicBezTo>
                    <a:pt x="31" y="7"/>
                    <a:pt x="37" y="15"/>
                    <a:pt x="35" y="20"/>
                  </a:cubicBezTo>
                  <a:cubicBezTo>
                    <a:pt x="32" y="26"/>
                    <a:pt x="23" y="27"/>
                    <a:pt x="14" y="24"/>
                  </a:cubicBezTo>
                  <a:cubicBezTo>
                    <a:pt x="5" y="20"/>
                    <a:pt x="0" y="13"/>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5" name="Freeform 97">
              <a:extLst>
                <a:ext uri="{FF2B5EF4-FFF2-40B4-BE49-F238E27FC236}">
                  <a16:creationId xmlns:a16="http://schemas.microsoft.com/office/drawing/2014/main" id="{9CE23AC4-071E-3AE1-C03F-F563D58FAF83}"/>
                </a:ext>
              </a:extLst>
            </p:cNvPr>
            <p:cNvSpPr>
              <a:spLocks/>
            </p:cNvSpPr>
            <p:nvPr/>
          </p:nvSpPr>
          <p:spPr bwMode="auto">
            <a:xfrm>
              <a:off x="3524" y="2754"/>
              <a:ext cx="73" cy="53"/>
            </a:xfrm>
            <a:custGeom>
              <a:avLst/>
              <a:gdLst>
                <a:gd name="T0" fmla="*/ 16 w 37"/>
                <a:gd name="T1" fmla="*/ 53 h 27"/>
                <a:gd name="T2" fmla="*/ 176 w 37"/>
                <a:gd name="T3" fmla="*/ 31 h 27"/>
                <a:gd name="T4" fmla="*/ 268 w 37"/>
                <a:gd name="T5" fmla="*/ 151 h 27"/>
                <a:gd name="T6" fmla="*/ 116 w 37"/>
                <a:gd name="T7" fmla="*/ 181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5" y="2"/>
                    <a:pt x="14" y="0"/>
                    <a:pt x="23" y="4"/>
                  </a:cubicBezTo>
                  <a:cubicBezTo>
                    <a:pt x="32" y="7"/>
                    <a:pt x="37" y="15"/>
                    <a:pt x="35" y="20"/>
                  </a:cubicBezTo>
                  <a:cubicBezTo>
                    <a:pt x="33" y="26"/>
                    <a:pt x="24" y="27"/>
                    <a:pt x="15" y="24"/>
                  </a:cubicBezTo>
                  <a:cubicBezTo>
                    <a:pt x="6" y="20"/>
                    <a:pt x="0" y="13"/>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6" name="Freeform 98">
              <a:extLst>
                <a:ext uri="{FF2B5EF4-FFF2-40B4-BE49-F238E27FC236}">
                  <a16:creationId xmlns:a16="http://schemas.microsoft.com/office/drawing/2014/main" id="{B65E0B7E-76FF-F631-7AC7-708FD3E8D916}"/>
                </a:ext>
              </a:extLst>
            </p:cNvPr>
            <p:cNvSpPr>
              <a:spLocks/>
            </p:cNvSpPr>
            <p:nvPr/>
          </p:nvSpPr>
          <p:spPr bwMode="auto">
            <a:xfrm>
              <a:off x="3530" y="2758"/>
              <a:ext cx="57" cy="31"/>
            </a:xfrm>
            <a:custGeom>
              <a:avLst/>
              <a:gdLst>
                <a:gd name="T0" fmla="*/ 31 w 29"/>
                <a:gd name="T1" fmla="*/ 64 h 16"/>
                <a:gd name="T2" fmla="*/ 167 w 29"/>
                <a:gd name="T3" fmla="*/ 45 h 16"/>
                <a:gd name="T4" fmla="*/ 220 w 29"/>
                <a:gd name="T5" fmla="*/ 79 h 16"/>
                <a:gd name="T6" fmla="*/ 143 w 29"/>
                <a:gd name="T7" fmla="*/ 23 h 16"/>
                <a:gd name="T8" fmla="*/ 8 w 29"/>
                <a:gd name="T9" fmla="*/ 45 h 16"/>
                <a:gd name="T10" fmla="*/ 39 w 29"/>
                <a:gd name="T11" fmla="*/ 116 h 16"/>
                <a:gd name="T12" fmla="*/ 31 w 29"/>
                <a:gd name="T13" fmla="*/ 64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6">
                  <a:moveTo>
                    <a:pt x="4" y="9"/>
                  </a:moveTo>
                  <a:cubicBezTo>
                    <a:pt x="6" y="5"/>
                    <a:pt x="14" y="3"/>
                    <a:pt x="22" y="6"/>
                  </a:cubicBezTo>
                  <a:cubicBezTo>
                    <a:pt x="25" y="8"/>
                    <a:pt x="27" y="9"/>
                    <a:pt x="29" y="11"/>
                  </a:cubicBezTo>
                  <a:cubicBezTo>
                    <a:pt x="28" y="8"/>
                    <a:pt x="24" y="5"/>
                    <a:pt x="19" y="3"/>
                  </a:cubicBezTo>
                  <a:cubicBezTo>
                    <a:pt x="11" y="0"/>
                    <a:pt x="3" y="1"/>
                    <a:pt x="1" y="6"/>
                  </a:cubicBezTo>
                  <a:cubicBezTo>
                    <a:pt x="0" y="9"/>
                    <a:pt x="2" y="13"/>
                    <a:pt x="5" y="16"/>
                  </a:cubicBezTo>
                  <a:cubicBezTo>
                    <a:pt x="4" y="14"/>
                    <a:pt x="3" y="11"/>
                    <a:pt x="4" y="9"/>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7" name="Freeform 99">
              <a:extLst>
                <a:ext uri="{FF2B5EF4-FFF2-40B4-BE49-F238E27FC236}">
                  <a16:creationId xmlns:a16="http://schemas.microsoft.com/office/drawing/2014/main" id="{37CDAAB5-8D82-CBE9-1ED5-54C3F3B48A32}"/>
                </a:ext>
              </a:extLst>
            </p:cNvPr>
            <p:cNvSpPr>
              <a:spLocks/>
            </p:cNvSpPr>
            <p:nvPr/>
          </p:nvSpPr>
          <p:spPr bwMode="auto">
            <a:xfrm>
              <a:off x="3473" y="2912"/>
              <a:ext cx="71" cy="53"/>
            </a:xfrm>
            <a:custGeom>
              <a:avLst/>
              <a:gdLst>
                <a:gd name="T0" fmla="*/ 16 w 36"/>
                <a:gd name="T1" fmla="*/ 53 h 27"/>
                <a:gd name="T2" fmla="*/ 168 w 36"/>
                <a:gd name="T3" fmla="*/ 24 h 27"/>
                <a:gd name="T4" fmla="*/ 260 w 36"/>
                <a:gd name="T5" fmla="*/ 151 h 27"/>
                <a:gd name="T6" fmla="*/ 108 w 36"/>
                <a:gd name="T7" fmla="*/ 173 h 27"/>
                <a:gd name="T8" fmla="*/ 16 w 36"/>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7">
                  <a:moveTo>
                    <a:pt x="2" y="7"/>
                  </a:moveTo>
                  <a:cubicBezTo>
                    <a:pt x="4" y="1"/>
                    <a:pt x="13" y="0"/>
                    <a:pt x="22" y="3"/>
                  </a:cubicBezTo>
                  <a:cubicBezTo>
                    <a:pt x="31" y="7"/>
                    <a:pt x="36" y="14"/>
                    <a:pt x="34" y="20"/>
                  </a:cubicBezTo>
                  <a:cubicBezTo>
                    <a:pt x="32" y="25"/>
                    <a:pt x="23" y="27"/>
                    <a:pt x="14" y="23"/>
                  </a:cubicBezTo>
                  <a:cubicBezTo>
                    <a:pt x="5" y="20"/>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8" name="Freeform 100">
              <a:extLst>
                <a:ext uri="{FF2B5EF4-FFF2-40B4-BE49-F238E27FC236}">
                  <a16:creationId xmlns:a16="http://schemas.microsoft.com/office/drawing/2014/main" id="{10C7ECE4-89BF-D068-609E-66065007C30B}"/>
                </a:ext>
              </a:extLst>
            </p:cNvPr>
            <p:cNvSpPr>
              <a:spLocks/>
            </p:cNvSpPr>
            <p:nvPr/>
          </p:nvSpPr>
          <p:spPr bwMode="auto">
            <a:xfrm>
              <a:off x="3471" y="2906"/>
              <a:ext cx="73" cy="53"/>
            </a:xfrm>
            <a:custGeom>
              <a:avLst/>
              <a:gdLst>
                <a:gd name="T0" fmla="*/ 16 w 37"/>
                <a:gd name="T1" fmla="*/ 53 h 27"/>
                <a:gd name="T2" fmla="*/ 168 w 37"/>
                <a:gd name="T3" fmla="*/ 24 h 27"/>
                <a:gd name="T4" fmla="*/ 268 w 37"/>
                <a:gd name="T5" fmla="*/ 151 h 27"/>
                <a:gd name="T6" fmla="*/ 109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1"/>
                    <a:pt x="13" y="0"/>
                    <a:pt x="22" y="3"/>
                  </a:cubicBezTo>
                  <a:cubicBezTo>
                    <a:pt x="31" y="7"/>
                    <a:pt x="37" y="14"/>
                    <a:pt x="35" y="20"/>
                  </a:cubicBezTo>
                  <a:cubicBezTo>
                    <a:pt x="32" y="25"/>
                    <a:pt x="23" y="27"/>
                    <a:pt x="14" y="23"/>
                  </a:cubicBezTo>
                  <a:cubicBezTo>
                    <a:pt x="5" y="20"/>
                    <a:pt x="0" y="12"/>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09" name="Freeform 101">
              <a:extLst>
                <a:ext uri="{FF2B5EF4-FFF2-40B4-BE49-F238E27FC236}">
                  <a16:creationId xmlns:a16="http://schemas.microsoft.com/office/drawing/2014/main" id="{BCB56879-6C30-CEF4-2510-54964AF2C0CE}"/>
                </a:ext>
              </a:extLst>
            </p:cNvPr>
            <p:cNvSpPr>
              <a:spLocks/>
            </p:cNvSpPr>
            <p:nvPr/>
          </p:nvSpPr>
          <p:spPr bwMode="auto">
            <a:xfrm>
              <a:off x="3476" y="2908"/>
              <a:ext cx="58" cy="31"/>
            </a:xfrm>
            <a:custGeom>
              <a:avLst/>
              <a:gdLst>
                <a:gd name="T0" fmla="*/ 32 w 29"/>
                <a:gd name="T1" fmla="*/ 72 h 16"/>
                <a:gd name="T2" fmla="*/ 176 w 29"/>
                <a:gd name="T3" fmla="*/ 52 h 16"/>
                <a:gd name="T4" fmla="*/ 232 w 29"/>
                <a:gd name="T5" fmla="*/ 87 h 16"/>
                <a:gd name="T6" fmla="*/ 152 w 29"/>
                <a:gd name="T7" fmla="*/ 23 h 16"/>
                <a:gd name="T8" fmla="*/ 8 w 29"/>
                <a:gd name="T9" fmla="*/ 45 h 16"/>
                <a:gd name="T10" fmla="*/ 40 w 29"/>
                <a:gd name="T11" fmla="*/ 116 h 16"/>
                <a:gd name="T12" fmla="*/ 32 w 29"/>
                <a:gd name="T13" fmla="*/ 72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6">
                  <a:moveTo>
                    <a:pt x="4" y="10"/>
                  </a:moveTo>
                  <a:cubicBezTo>
                    <a:pt x="6" y="5"/>
                    <a:pt x="14" y="4"/>
                    <a:pt x="22" y="7"/>
                  </a:cubicBezTo>
                  <a:cubicBezTo>
                    <a:pt x="25" y="8"/>
                    <a:pt x="27" y="10"/>
                    <a:pt x="29" y="12"/>
                  </a:cubicBezTo>
                  <a:cubicBezTo>
                    <a:pt x="27" y="8"/>
                    <a:pt x="23" y="5"/>
                    <a:pt x="19" y="3"/>
                  </a:cubicBezTo>
                  <a:cubicBezTo>
                    <a:pt x="11" y="0"/>
                    <a:pt x="3" y="2"/>
                    <a:pt x="1" y="6"/>
                  </a:cubicBezTo>
                  <a:cubicBezTo>
                    <a:pt x="0" y="9"/>
                    <a:pt x="1" y="13"/>
                    <a:pt x="5" y="16"/>
                  </a:cubicBezTo>
                  <a:cubicBezTo>
                    <a:pt x="3" y="14"/>
                    <a:pt x="3"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0" name="Freeform 102">
              <a:extLst>
                <a:ext uri="{FF2B5EF4-FFF2-40B4-BE49-F238E27FC236}">
                  <a16:creationId xmlns:a16="http://schemas.microsoft.com/office/drawing/2014/main" id="{C9610CA6-42A0-E066-129D-6BF0B74BDC4C}"/>
                </a:ext>
              </a:extLst>
            </p:cNvPr>
            <p:cNvSpPr>
              <a:spLocks/>
            </p:cNvSpPr>
            <p:nvPr/>
          </p:nvSpPr>
          <p:spPr bwMode="auto">
            <a:xfrm>
              <a:off x="3402" y="3059"/>
              <a:ext cx="71" cy="54"/>
            </a:xfrm>
            <a:custGeom>
              <a:avLst/>
              <a:gdLst>
                <a:gd name="T0" fmla="*/ 16 w 36"/>
                <a:gd name="T1" fmla="*/ 56 h 27"/>
                <a:gd name="T2" fmla="*/ 168 w 36"/>
                <a:gd name="T3" fmla="*/ 24 h 27"/>
                <a:gd name="T4" fmla="*/ 260 w 36"/>
                <a:gd name="T5" fmla="*/ 160 h 27"/>
                <a:gd name="T6" fmla="*/ 108 w 36"/>
                <a:gd name="T7" fmla="*/ 184 h 27"/>
                <a:gd name="T8" fmla="*/ 16 w 36"/>
                <a:gd name="T9" fmla="*/ 5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7">
                  <a:moveTo>
                    <a:pt x="2" y="7"/>
                  </a:moveTo>
                  <a:cubicBezTo>
                    <a:pt x="4" y="1"/>
                    <a:pt x="13" y="0"/>
                    <a:pt x="22" y="3"/>
                  </a:cubicBezTo>
                  <a:cubicBezTo>
                    <a:pt x="31" y="7"/>
                    <a:pt x="36" y="14"/>
                    <a:pt x="34" y="20"/>
                  </a:cubicBezTo>
                  <a:cubicBezTo>
                    <a:pt x="32" y="25"/>
                    <a:pt x="23" y="27"/>
                    <a:pt x="14" y="23"/>
                  </a:cubicBezTo>
                  <a:cubicBezTo>
                    <a:pt x="5" y="19"/>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1" name="Freeform 103">
              <a:extLst>
                <a:ext uri="{FF2B5EF4-FFF2-40B4-BE49-F238E27FC236}">
                  <a16:creationId xmlns:a16="http://schemas.microsoft.com/office/drawing/2014/main" id="{226863B0-90FE-0CC6-432F-67D39895B127}"/>
                </a:ext>
              </a:extLst>
            </p:cNvPr>
            <p:cNvSpPr>
              <a:spLocks/>
            </p:cNvSpPr>
            <p:nvPr/>
          </p:nvSpPr>
          <p:spPr bwMode="auto">
            <a:xfrm>
              <a:off x="3400" y="3054"/>
              <a:ext cx="73" cy="53"/>
            </a:xfrm>
            <a:custGeom>
              <a:avLst/>
              <a:gdLst>
                <a:gd name="T0" fmla="*/ 16 w 37"/>
                <a:gd name="T1" fmla="*/ 53 h 27"/>
                <a:gd name="T2" fmla="*/ 168 w 37"/>
                <a:gd name="T3" fmla="*/ 24 h 27"/>
                <a:gd name="T4" fmla="*/ 268 w 37"/>
                <a:gd name="T5" fmla="*/ 151 h 27"/>
                <a:gd name="T6" fmla="*/ 109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1"/>
                    <a:pt x="13" y="0"/>
                    <a:pt x="22" y="3"/>
                  </a:cubicBezTo>
                  <a:cubicBezTo>
                    <a:pt x="31" y="7"/>
                    <a:pt x="37" y="14"/>
                    <a:pt x="35" y="20"/>
                  </a:cubicBezTo>
                  <a:cubicBezTo>
                    <a:pt x="32" y="25"/>
                    <a:pt x="23" y="27"/>
                    <a:pt x="14" y="23"/>
                  </a:cubicBezTo>
                  <a:cubicBezTo>
                    <a:pt x="5" y="20"/>
                    <a:pt x="0" y="12"/>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2" name="Freeform 104">
              <a:extLst>
                <a:ext uri="{FF2B5EF4-FFF2-40B4-BE49-F238E27FC236}">
                  <a16:creationId xmlns:a16="http://schemas.microsoft.com/office/drawing/2014/main" id="{09416DE7-B355-AAC9-545D-6F8C102B3022}"/>
                </a:ext>
              </a:extLst>
            </p:cNvPr>
            <p:cNvSpPr>
              <a:spLocks/>
            </p:cNvSpPr>
            <p:nvPr/>
          </p:nvSpPr>
          <p:spPr bwMode="auto">
            <a:xfrm>
              <a:off x="3405" y="3056"/>
              <a:ext cx="58" cy="31"/>
            </a:xfrm>
            <a:custGeom>
              <a:avLst/>
              <a:gdLst>
                <a:gd name="T0" fmla="*/ 32 w 29"/>
                <a:gd name="T1" fmla="*/ 72 h 16"/>
                <a:gd name="T2" fmla="*/ 176 w 29"/>
                <a:gd name="T3" fmla="*/ 52 h 16"/>
                <a:gd name="T4" fmla="*/ 232 w 29"/>
                <a:gd name="T5" fmla="*/ 79 h 16"/>
                <a:gd name="T6" fmla="*/ 152 w 29"/>
                <a:gd name="T7" fmla="*/ 23 h 16"/>
                <a:gd name="T8" fmla="*/ 8 w 29"/>
                <a:gd name="T9" fmla="*/ 45 h 16"/>
                <a:gd name="T10" fmla="*/ 40 w 29"/>
                <a:gd name="T11" fmla="*/ 116 h 16"/>
                <a:gd name="T12" fmla="*/ 32 w 29"/>
                <a:gd name="T13" fmla="*/ 72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6">
                  <a:moveTo>
                    <a:pt x="4" y="10"/>
                  </a:moveTo>
                  <a:cubicBezTo>
                    <a:pt x="6" y="5"/>
                    <a:pt x="14" y="4"/>
                    <a:pt x="22" y="7"/>
                  </a:cubicBezTo>
                  <a:cubicBezTo>
                    <a:pt x="24" y="8"/>
                    <a:pt x="27" y="10"/>
                    <a:pt x="29" y="11"/>
                  </a:cubicBezTo>
                  <a:cubicBezTo>
                    <a:pt x="27" y="8"/>
                    <a:pt x="23" y="5"/>
                    <a:pt x="19" y="3"/>
                  </a:cubicBezTo>
                  <a:cubicBezTo>
                    <a:pt x="11" y="0"/>
                    <a:pt x="3" y="1"/>
                    <a:pt x="1" y="6"/>
                  </a:cubicBezTo>
                  <a:cubicBezTo>
                    <a:pt x="0" y="9"/>
                    <a:pt x="1" y="13"/>
                    <a:pt x="5" y="16"/>
                  </a:cubicBezTo>
                  <a:cubicBezTo>
                    <a:pt x="3" y="14"/>
                    <a:pt x="3"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3" name="Freeform 105">
              <a:extLst>
                <a:ext uri="{FF2B5EF4-FFF2-40B4-BE49-F238E27FC236}">
                  <a16:creationId xmlns:a16="http://schemas.microsoft.com/office/drawing/2014/main" id="{BCC2FAA4-6D66-C511-67F6-4512671FC7D3}"/>
                </a:ext>
              </a:extLst>
            </p:cNvPr>
            <p:cNvSpPr>
              <a:spLocks/>
            </p:cNvSpPr>
            <p:nvPr/>
          </p:nvSpPr>
          <p:spPr bwMode="auto">
            <a:xfrm>
              <a:off x="3336" y="3168"/>
              <a:ext cx="69" cy="45"/>
            </a:xfrm>
            <a:custGeom>
              <a:avLst/>
              <a:gdLst>
                <a:gd name="T0" fmla="*/ 252 w 35"/>
                <a:gd name="T1" fmla="*/ 149 h 23"/>
                <a:gd name="T2" fmla="*/ 152 w 35"/>
                <a:gd name="T3" fmla="*/ 31 h 23"/>
                <a:gd name="T4" fmla="*/ 0 w 35"/>
                <a:gd name="T5" fmla="*/ 53 h 23"/>
                <a:gd name="T6" fmla="*/ 0 w 35"/>
                <a:gd name="T7" fmla="*/ 68 h 23"/>
                <a:gd name="T8" fmla="*/ 229 w 35"/>
                <a:gd name="T9" fmla="*/ 172 h 23"/>
                <a:gd name="T10" fmla="*/ 252 w 35"/>
                <a:gd name="T11" fmla="*/ 149 h 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23">
                  <a:moveTo>
                    <a:pt x="33" y="20"/>
                  </a:moveTo>
                  <a:cubicBezTo>
                    <a:pt x="35" y="14"/>
                    <a:pt x="29" y="7"/>
                    <a:pt x="20" y="4"/>
                  </a:cubicBezTo>
                  <a:cubicBezTo>
                    <a:pt x="11" y="0"/>
                    <a:pt x="2" y="1"/>
                    <a:pt x="0" y="7"/>
                  </a:cubicBezTo>
                  <a:cubicBezTo>
                    <a:pt x="0" y="8"/>
                    <a:pt x="0" y="8"/>
                    <a:pt x="0" y="9"/>
                  </a:cubicBezTo>
                  <a:cubicBezTo>
                    <a:pt x="10" y="14"/>
                    <a:pt x="20" y="19"/>
                    <a:pt x="30" y="23"/>
                  </a:cubicBezTo>
                  <a:cubicBezTo>
                    <a:pt x="31" y="22"/>
                    <a:pt x="32" y="21"/>
                    <a:pt x="33" y="20"/>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4" name="Freeform 106">
              <a:extLst>
                <a:ext uri="{FF2B5EF4-FFF2-40B4-BE49-F238E27FC236}">
                  <a16:creationId xmlns:a16="http://schemas.microsoft.com/office/drawing/2014/main" id="{46C22215-BF9C-E4A7-F42C-5F996203ED98}"/>
                </a:ext>
              </a:extLst>
            </p:cNvPr>
            <p:cNvSpPr>
              <a:spLocks/>
            </p:cNvSpPr>
            <p:nvPr/>
          </p:nvSpPr>
          <p:spPr bwMode="auto">
            <a:xfrm>
              <a:off x="3335" y="3162"/>
              <a:ext cx="69" cy="49"/>
            </a:xfrm>
            <a:custGeom>
              <a:avLst/>
              <a:gdLst>
                <a:gd name="T0" fmla="*/ 252 w 35"/>
                <a:gd name="T1" fmla="*/ 149 h 25"/>
                <a:gd name="T2" fmla="*/ 160 w 35"/>
                <a:gd name="T3" fmla="*/ 31 h 25"/>
                <a:gd name="T4" fmla="*/ 0 w 35"/>
                <a:gd name="T5" fmla="*/ 53 h 25"/>
                <a:gd name="T6" fmla="*/ 0 w 35"/>
                <a:gd name="T7" fmla="*/ 92 h 25"/>
                <a:gd name="T8" fmla="*/ 205 w 35"/>
                <a:gd name="T9" fmla="*/ 188 h 25"/>
                <a:gd name="T10" fmla="*/ 252 w 35"/>
                <a:gd name="T11" fmla="*/ 149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5" h="25">
                  <a:moveTo>
                    <a:pt x="33" y="20"/>
                  </a:moveTo>
                  <a:cubicBezTo>
                    <a:pt x="35" y="15"/>
                    <a:pt x="30" y="7"/>
                    <a:pt x="21" y="4"/>
                  </a:cubicBezTo>
                  <a:cubicBezTo>
                    <a:pt x="12" y="0"/>
                    <a:pt x="3" y="2"/>
                    <a:pt x="0" y="7"/>
                  </a:cubicBezTo>
                  <a:cubicBezTo>
                    <a:pt x="0" y="9"/>
                    <a:pt x="0" y="10"/>
                    <a:pt x="0" y="12"/>
                  </a:cubicBezTo>
                  <a:cubicBezTo>
                    <a:pt x="9" y="16"/>
                    <a:pt x="18" y="20"/>
                    <a:pt x="27" y="25"/>
                  </a:cubicBezTo>
                  <a:cubicBezTo>
                    <a:pt x="30" y="24"/>
                    <a:pt x="32" y="22"/>
                    <a:pt x="33" y="20"/>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5" name="Freeform 107">
              <a:extLst>
                <a:ext uri="{FF2B5EF4-FFF2-40B4-BE49-F238E27FC236}">
                  <a16:creationId xmlns:a16="http://schemas.microsoft.com/office/drawing/2014/main" id="{F3379DE5-5898-E91E-C19C-8B3E4FFA74CE}"/>
                </a:ext>
              </a:extLst>
            </p:cNvPr>
            <p:cNvSpPr>
              <a:spLocks/>
            </p:cNvSpPr>
            <p:nvPr/>
          </p:nvSpPr>
          <p:spPr bwMode="auto">
            <a:xfrm>
              <a:off x="3338" y="3164"/>
              <a:ext cx="56" cy="26"/>
            </a:xfrm>
            <a:custGeom>
              <a:avLst/>
              <a:gdLst>
                <a:gd name="T0" fmla="*/ 24 w 28"/>
                <a:gd name="T1" fmla="*/ 80 h 13"/>
                <a:gd name="T2" fmla="*/ 168 w 28"/>
                <a:gd name="T3" fmla="*/ 56 h 13"/>
                <a:gd name="T4" fmla="*/ 224 w 28"/>
                <a:gd name="T5" fmla="*/ 96 h 13"/>
                <a:gd name="T6" fmla="*/ 144 w 28"/>
                <a:gd name="T7" fmla="*/ 32 h 13"/>
                <a:gd name="T8" fmla="*/ 0 w 28"/>
                <a:gd name="T9" fmla="*/ 56 h 13"/>
                <a:gd name="T10" fmla="*/ 8 w 28"/>
                <a:gd name="T11" fmla="*/ 96 h 13"/>
                <a:gd name="T12" fmla="*/ 24 w 28"/>
                <a:gd name="T13" fmla="*/ 104 h 13"/>
                <a:gd name="T14" fmla="*/ 24 w 28"/>
                <a:gd name="T15" fmla="*/ 80 h 1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8" h="13">
                  <a:moveTo>
                    <a:pt x="3" y="10"/>
                  </a:moveTo>
                  <a:cubicBezTo>
                    <a:pt x="5" y="5"/>
                    <a:pt x="13" y="4"/>
                    <a:pt x="21" y="7"/>
                  </a:cubicBezTo>
                  <a:cubicBezTo>
                    <a:pt x="24" y="8"/>
                    <a:pt x="26" y="10"/>
                    <a:pt x="28" y="12"/>
                  </a:cubicBezTo>
                  <a:cubicBezTo>
                    <a:pt x="26" y="9"/>
                    <a:pt x="23" y="5"/>
                    <a:pt x="18" y="4"/>
                  </a:cubicBezTo>
                  <a:cubicBezTo>
                    <a:pt x="10" y="0"/>
                    <a:pt x="2" y="2"/>
                    <a:pt x="0" y="7"/>
                  </a:cubicBezTo>
                  <a:cubicBezTo>
                    <a:pt x="0" y="8"/>
                    <a:pt x="0" y="10"/>
                    <a:pt x="1" y="12"/>
                  </a:cubicBezTo>
                  <a:cubicBezTo>
                    <a:pt x="1" y="12"/>
                    <a:pt x="2" y="13"/>
                    <a:pt x="3" y="13"/>
                  </a:cubicBezTo>
                  <a:cubicBezTo>
                    <a:pt x="3" y="12"/>
                    <a:pt x="3" y="11"/>
                    <a:pt x="3"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6" name="Freeform 108">
              <a:extLst>
                <a:ext uri="{FF2B5EF4-FFF2-40B4-BE49-F238E27FC236}">
                  <a16:creationId xmlns:a16="http://schemas.microsoft.com/office/drawing/2014/main" id="{F2CB3C14-171F-7903-983F-25590C8A6082}"/>
                </a:ext>
              </a:extLst>
            </p:cNvPr>
            <p:cNvSpPr>
              <a:spLocks/>
            </p:cNvSpPr>
            <p:nvPr/>
          </p:nvSpPr>
          <p:spPr bwMode="auto">
            <a:xfrm>
              <a:off x="3603" y="3036"/>
              <a:ext cx="71" cy="53"/>
            </a:xfrm>
            <a:custGeom>
              <a:avLst/>
              <a:gdLst>
                <a:gd name="T0" fmla="*/ 16 w 36"/>
                <a:gd name="T1" fmla="*/ 53 h 27"/>
                <a:gd name="T2" fmla="*/ 168 w 36"/>
                <a:gd name="T3" fmla="*/ 24 h 27"/>
                <a:gd name="T4" fmla="*/ 260 w 36"/>
                <a:gd name="T5" fmla="*/ 151 h 27"/>
                <a:gd name="T6" fmla="*/ 108 w 36"/>
                <a:gd name="T7" fmla="*/ 173 h 27"/>
                <a:gd name="T8" fmla="*/ 16 w 36"/>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7">
                  <a:moveTo>
                    <a:pt x="2" y="7"/>
                  </a:moveTo>
                  <a:cubicBezTo>
                    <a:pt x="4" y="1"/>
                    <a:pt x="13" y="0"/>
                    <a:pt x="22" y="3"/>
                  </a:cubicBezTo>
                  <a:cubicBezTo>
                    <a:pt x="31" y="7"/>
                    <a:pt x="36" y="14"/>
                    <a:pt x="34" y="20"/>
                  </a:cubicBezTo>
                  <a:cubicBezTo>
                    <a:pt x="32" y="25"/>
                    <a:pt x="23" y="27"/>
                    <a:pt x="14" y="23"/>
                  </a:cubicBezTo>
                  <a:cubicBezTo>
                    <a:pt x="5" y="19"/>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7" name="Freeform 109">
              <a:extLst>
                <a:ext uri="{FF2B5EF4-FFF2-40B4-BE49-F238E27FC236}">
                  <a16:creationId xmlns:a16="http://schemas.microsoft.com/office/drawing/2014/main" id="{BFFC95EB-4815-FE2B-D5B5-6C039CEDA9AA}"/>
                </a:ext>
              </a:extLst>
            </p:cNvPr>
            <p:cNvSpPr>
              <a:spLocks/>
            </p:cNvSpPr>
            <p:nvPr/>
          </p:nvSpPr>
          <p:spPr bwMode="auto">
            <a:xfrm>
              <a:off x="3601" y="3030"/>
              <a:ext cx="73" cy="53"/>
            </a:xfrm>
            <a:custGeom>
              <a:avLst/>
              <a:gdLst>
                <a:gd name="T0" fmla="*/ 16 w 37"/>
                <a:gd name="T1" fmla="*/ 53 h 27"/>
                <a:gd name="T2" fmla="*/ 168 w 37"/>
                <a:gd name="T3" fmla="*/ 24 h 27"/>
                <a:gd name="T4" fmla="*/ 268 w 37"/>
                <a:gd name="T5" fmla="*/ 151 h 27"/>
                <a:gd name="T6" fmla="*/ 109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1"/>
                    <a:pt x="13" y="0"/>
                    <a:pt x="22" y="3"/>
                  </a:cubicBezTo>
                  <a:cubicBezTo>
                    <a:pt x="31" y="7"/>
                    <a:pt x="37" y="14"/>
                    <a:pt x="35" y="20"/>
                  </a:cubicBezTo>
                  <a:cubicBezTo>
                    <a:pt x="32" y="25"/>
                    <a:pt x="23" y="27"/>
                    <a:pt x="14" y="23"/>
                  </a:cubicBezTo>
                  <a:cubicBezTo>
                    <a:pt x="5" y="20"/>
                    <a:pt x="0" y="12"/>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8" name="Freeform 110">
              <a:extLst>
                <a:ext uri="{FF2B5EF4-FFF2-40B4-BE49-F238E27FC236}">
                  <a16:creationId xmlns:a16="http://schemas.microsoft.com/office/drawing/2014/main" id="{616F8C60-5CD4-1F1E-5618-4D9E9390787E}"/>
                </a:ext>
              </a:extLst>
            </p:cNvPr>
            <p:cNvSpPr>
              <a:spLocks/>
            </p:cNvSpPr>
            <p:nvPr/>
          </p:nvSpPr>
          <p:spPr bwMode="auto">
            <a:xfrm>
              <a:off x="3607" y="3032"/>
              <a:ext cx="57" cy="31"/>
            </a:xfrm>
            <a:custGeom>
              <a:avLst/>
              <a:gdLst>
                <a:gd name="T0" fmla="*/ 31 w 29"/>
                <a:gd name="T1" fmla="*/ 72 h 16"/>
                <a:gd name="T2" fmla="*/ 167 w 29"/>
                <a:gd name="T3" fmla="*/ 52 h 16"/>
                <a:gd name="T4" fmla="*/ 220 w 29"/>
                <a:gd name="T5" fmla="*/ 79 h 16"/>
                <a:gd name="T6" fmla="*/ 143 w 29"/>
                <a:gd name="T7" fmla="*/ 23 h 16"/>
                <a:gd name="T8" fmla="*/ 8 w 29"/>
                <a:gd name="T9" fmla="*/ 45 h 16"/>
                <a:gd name="T10" fmla="*/ 39 w 29"/>
                <a:gd name="T11" fmla="*/ 116 h 16"/>
                <a:gd name="T12" fmla="*/ 31 w 29"/>
                <a:gd name="T13" fmla="*/ 72 h 1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6">
                  <a:moveTo>
                    <a:pt x="4" y="10"/>
                  </a:moveTo>
                  <a:cubicBezTo>
                    <a:pt x="6" y="5"/>
                    <a:pt x="14" y="4"/>
                    <a:pt x="22" y="7"/>
                  </a:cubicBezTo>
                  <a:cubicBezTo>
                    <a:pt x="24" y="8"/>
                    <a:pt x="27" y="10"/>
                    <a:pt x="29" y="11"/>
                  </a:cubicBezTo>
                  <a:cubicBezTo>
                    <a:pt x="27" y="8"/>
                    <a:pt x="23" y="5"/>
                    <a:pt x="19" y="3"/>
                  </a:cubicBezTo>
                  <a:cubicBezTo>
                    <a:pt x="11" y="0"/>
                    <a:pt x="3" y="1"/>
                    <a:pt x="1" y="6"/>
                  </a:cubicBezTo>
                  <a:cubicBezTo>
                    <a:pt x="0" y="9"/>
                    <a:pt x="1" y="13"/>
                    <a:pt x="5" y="16"/>
                  </a:cubicBezTo>
                  <a:cubicBezTo>
                    <a:pt x="3" y="14"/>
                    <a:pt x="3"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19" name="Freeform 111">
              <a:extLst>
                <a:ext uri="{FF2B5EF4-FFF2-40B4-BE49-F238E27FC236}">
                  <a16:creationId xmlns:a16="http://schemas.microsoft.com/office/drawing/2014/main" id="{F7E9B01E-4410-48BE-A428-C2E4B98D5981}"/>
                </a:ext>
              </a:extLst>
            </p:cNvPr>
            <p:cNvSpPr>
              <a:spLocks/>
            </p:cNvSpPr>
            <p:nvPr/>
          </p:nvSpPr>
          <p:spPr bwMode="auto">
            <a:xfrm>
              <a:off x="3273" y="2904"/>
              <a:ext cx="73" cy="53"/>
            </a:xfrm>
            <a:custGeom>
              <a:avLst/>
              <a:gdLst>
                <a:gd name="T0" fmla="*/ 16 w 37"/>
                <a:gd name="T1" fmla="*/ 53 h 27"/>
                <a:gd name="T2" fmla="*/ 168 w 37"/>
                <a:gd name="T3" fmla="*/ 31 h 27"/>
                <a:gd name="T4" fmla="*/ 268 w 37"/>
                <a:gd name="T5" fmla="*/ 151 h 27"/>
                <a:gd name="T6" fmla="*/ 109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1"/>
                    <a:pt x="13" y="0"/>
                    <a:pt x="22" y="4"/>
                  </a:cubicBezTo>
                  <a:cubicBezTo>
                    <a:pt x="31" y="7"/>
                    <a:pt x="37" y="14"/>
                    <a:pt x="35" y="20"/>
                  </a:cubicBezTo>
                  <a:cubicBezTo>
                    <a:pt x="32" y="25"/>
                    <a:pt x="23" y="27"/>
                    <a:pt x="14" y="23"/>
                  </a:cubicBezTo>
                  <a:cubicBezTo>
                    <a:pt x="5" y="20"/>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0" name="Freeform 112">
              <a:extLst>
                <a:ext uri="{FF2B5EF4-FFF2-40B4-BE49-F238E27FC236}">
                  <a16:creationId xmlns:a16="http://schemas.microsoft.com/office/drawing/2014/main" id="{41165978-344C-C013-B187-42386951C028}"/>
                </a:ext>
              </a:extLst>
            </p:cNvPr>
            <p:cNvSpPr>
              <a:spLocks/>
            </p:cNvSpPr>
            <p:nvPr/>
          </p:nvSpPr>
          <p:spPr bwMode="auto">
            <a:xfrm>
              <a:off x="3271" y="2898"/>
              <a:ext cx="73" cy="53"/>
            </a:xfrm>
            <a:custGeom>
              <a:avLst/>
              <a:gdLst>
                <a:gd name="T0" fmla="*/ 16 w 37"/>
                <a:gd name="T1" fmla="*/ 53 h 27"/>
                <a:gd name="T2" fmla="*/ 176 w 37"/>
                <a:gd name="T3" fmla="*/ 31 h 27"/>
                <a:gd name="T4" fmla="*/ 268 w 37"/>
                <a:gd name="T5" fmla="*/ 151 h 27"/>
                <a:gd name="T6" fmla="*/ 116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5" y="2"/>
                    <a:pt x="14" y="0"/>
                    <a:pt x="23" y="4"/>
                  </a:cubicBezTo>
                  <a:cubicBezTo>
                    <a:pt x="32" y="7"/>
                    <a:pt x="37" y="15"/>
                    <a:pt x="35" y="20"/>
                  </a:cubicBezTo>
                  <a:cubicBezTo>
                    <a:pt x="33" y="26"/>
                    <a:pt x="24" y="27"/>
                    <a:pt x="15" y="23"/>
                  </a:cubicBezTo>
                  <a:cubicBezTo>
                    <a:pt x="6" y="20"/>
                    <a:pt x="0" y="13"/>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1" name="Freeform 113">
              <a:extLst>
                <a:ext uri="{FF2B5EF4-FFF2-40B4-BE49-F238E27FC236}">
                  <a16:creationId xmlns:a16="http://schemas.microsoft.com/office/drawing/2014/main" id="{395BCD52-50CB-582A-E880-C0608C26AB7B}"/>
                </a:ext>
              </a:extLst>
            </p:cNvPr>
            <p:cNvSpPr>
              <a:spLocks/>
            </p:cNvSpPr>
            <p:nvPr/>
          </p:nvSpPr>
          <p:spPr bwMode="auto">
            <a:xfrm>
              <a:off x="3277" y="2900"/>
              <a:ext cx="58" cy="33"/>
            </a:xfrm>
            <a:custGeom>
              <a:avLst/>
              <a:gdLst>
                <a:gd name="T0" fmla="*/ 32 w 29"/>
                <a:gd name="T1" fmla="*/ 72 h 17"/>
                <a:gd name="T2" fmla="*/ 176 w 29"/>
                <a:gd name="T3" fmla="*/ 52 h 17"/>
                <a:gd name="T4" fmla="*/ 232 w 29"/>
                <a:gd name="T5" fmla="*/ 87 h 17"/>
                <a:gd name="T6" fmla="*/ 152 w 29"/>
                <a:gd name="T7" fmla="*/ 31 h 17"/>
                <a:gd name="T8" fmla="*/ 8 w 29"/>
                <a:gd name="T9" fmla="*/ 52 h 17"/>
                <a:gd name="T10" fmla="*/ 40 w 29"/>
                <a:gd name="T11" fmla="*/ 124 h 17"/>
                <a:gd name="T12" fmla="*/ 32 w 29"/>
                <a:gd name="T13" fmla="*/ 72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7">
                  <a:moveTo>
                    <a:pt x="4" y="10"/>
                  </a:moveTo>
                  <a:cubicBezTo>
                    <a:pt x="6" y="5"/>
                    <a:pt x="14" y="4"/>
                    <a:pt x="22" y="7"/>
                  </a:cubicBezTo>
                  <a:cubicBezTo>
                    <a:pt x="25" y="8"/>
                    <a:pt x="27" y="10"/>
                    <a:pt x="29" y="12"/>
                  </a:cubicBezTo>
                  <a:cubicBezTo>
                    <a:pt x="27" y="9"/>
                    <a:pt x="24" y="5"/>
                    <a:pt x="19" y="4"/>
                  </a:cubicBezTo>
                  <a:cubicBezTo>
                    <a:pt x="11" y="0"/>
                    <a:pt x="3" y="2"/>
                    <a:pt x="1" y="7"/>
                  </a:cubicBezTo>
                  <a:cubicBezTo>
                    <a:pt x="0" y="10"/>
                    <a:pt x="2" y="13"/>
                    <a:pt x="5" y="17"/>
                  </a:cubicBezTo>
                  <a:cubicBezTo>
                    <a:pt x="4" y="14"/>
                    <a:pt x="3"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2" name="Freeform 114">
              <a:extLst>
                <a:ext uri="{FF2B5EF4-FFF2-40B4-BE49-F238E27FC236}">
                  <a16:creationId xmlns:a16="http://schemas.microsoft.com/office/drawing/2014/main" id="{DF9B9E74-60DA-F4E6-36C8-A670B17720BF}"/>
                </a:ext>
              </a:extLst>
            </p:cNvPr>
            <p:cNvSpPr>
              <a:spLocks/>
            </p:cNvSpPr>
            <p:nvPr/>
          </p:nvSpPr>
          <p:spPr bwMode="auto">
            <a:xfrm>
              <a:off x="3323" y="2762"/>
              <a:ext cx="71" cy="53"/>
            </a:xfrm>
            <a:custGeom>
              <a:avLst/>
              <a:gdLst>
                <a:gd name="T0" fmla="*/ 16 w 36"/>
                <a:gd name="T1" fmla="*/ 53 h 27"/>
                <a:gd name="T2" fmla="*/ 168 w 36"/>
                <a:gd name="T3" fmla="*/ 31 h 27"/>
                <a:gd name="T4" fmla="*/ 260 w 36"/>
                <a:gd name="T5" fmla="*/ 151 h 27"/>
                <a:gd name="T6" fmla="*/ 108 w 36"/>
                <a:gd name="T7" fmla="*/ 173 h 27"/>
                <a:gd name="T8" fmla="*/ 16 w 36"/>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7">
                  <a:moveTo>
                    <a:pt x="2" y="7"/>
                  </a:moveTo>
                  <a:cubicBezTo>
                    <a:pt x="4" y="1"/>
                    <a:pt x="13" y="0"/>
                    <a:pt x="22" y="4"/>
                  </a:cubicBezTo>
                  <a:cubicBezTo>
                    <a:pt x="31" y="7"/>
                    <a:pt x="36" y="14"/>
                    <a:pt x="34" y="20"/>
                  </a:cubicBezTo>
                  <a:cubicBezTo>
                    <a:pt x="32" y="25"/>
                    <a:pt x="23" y="27"/>
                    <a:pt x="14" y="23"/>
                  </a:cubicBezTo>
                  <a:cubicBezTo>
                    <a:pt x="5" y="20"/>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3" name="Freeform 115">
              <a:extLst>
                <a:ext uri="{FF2B5EF4-FFF2-40B4-BE49-F238E27FC236}">
                  <a16:creationId xmlns:a16="http://schemas.microsoft.com/office/drawing/2014/main" id="{D7553ABB-911D-808A-B7CE-0EB9BEEAEDAF}"/>
                </a:ext>
              </a:extLst>
            </p:cNvPr>
            <p:cNvSpPr>
              <a:spLocks/>
            </p:cNvSpPr>
            <p:nvPr/>
          </p:nvSpPr>
          <p:spPr bwMode="auto">
            <a:xfrm>
              <a:off x="3321" y="2756"/>
              <a:ext cx="73" cy="53"/>
            </a:xfrm>
            <a:custGeom>
              <a:avLst/>
              <a:gdLst>
                <a:gd name="T0" fmla="*/ 16 w 37"/>
                <a:gd name="T1" fmla="*/ 53 h 27"/>
                <a:gd name="T2" fmla="*/ 168 w 37"/>
                <a:gd name="T3" fmla="*/ 31 h 27"/>
                <a:gd name="T4" fmla="*/ 268 w 37"/>
                <a:gd name="T5" fmla="*/ 151 h 27"/>
                <a:gd name="T6" fmla="*/ 109 w 37"/>
                <a:gd name="T7" fmla="*/ 173 h 27"/>
                <a:gd name="T8" fmla="*/ 16 w 37"/>
                <a:gd name="T9" fmla="*/ 5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4" y="2"/>
                    <a:pt x="13" y="0"/>
                    <a:pt x="22" y="4"/>
                  </a:cubicBezTo>
                  <a:cubicBezTo>
                    <a:pt x="31" y="7"/>
                    <a:pt x="37" y="15"/>
                    <a:pt x="35" y="20"/>
                  </a:cubicBezTo>
                  <a:cubicBezTo>
                    <a:pt x="32" y="26"/>
                    <a:pt x="23" y="27"/>
                    <a:pt x="14" y="23"/>
                  </a:cubicBezTo>
                  <a:cubicBezTo>
                    <a:pt x="5" y="20"/>
                    <a:pt x="0" y="13"/>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4" name="Freeform 116">
              <a:extLst>
                <a:ext uri="{FF2B5EF4-FFF2-40B4-BE49-F238E27FC236}">
                  <a16:creationId xmlns:a16="http://schemas.microsoft.com/office/drawing/2014/main" id="{48190DF1-0B8B-CC24-7695-C7C3C014E0C4}"/>
                </a:ext>
              </a:extLst>
            </p:cNvPr>
            <p:cNvSpPr>
              <a:spLocks/>
            </p:cNvSpPr>
            <p:nvPr/>
          </p:nvSpPr>
          <p:spPr bwMode="auto">
            <a:xfrm>
              <a:off x="3327" y="2758"/>
              <a:ext cx="57" cy="33"/>
            </a:xfrm>
            <a:custGeom>
              <a:avLst/>
              <a:gdLst>
                <a:gd name="T0" fmla="*/ 31 w 29"/>
                <a:gd name="T1" fmla="*/ 72 h 17"/>
                <a:gd name="T2" fmla="*/ 167 w 29"/>
                <a:gd name="T3" fmla="*/ 52 h 17"/>
                <a:gd name="T4" fmla="*/ 220 w 29"/>
                <a:gd name="T5" fmla="*/ 87 h 17"/>
                <a:gd name="T6" fmla="*/ 143 w 29"/>
                <a:gd name="T7" fmla="*/ 31 h 17"/>
                <a:gd name="T8" fmla="*/ 8 w 29"/>
                <a:gd name="T9" fmla="*/ 52 h 17"/>
                <a:gd name="T10" fmla="*/ 39 w 29"/>
                <a:gd name="T11" fmla="*/ 124 h 17"/>
                <a:gd name="T12" fmla="*/ 31 w 29"/>
                <a:gd name="T13" fmla="*/ 72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7">
                  <a:moveTo>
                    <a:pt x="4" y="10"/>
                  </a:moveTo>
                  <a:cubicBezTo>
                    <a:pt x="6" y="5"/>
                    <a:pt x="14" y="4"/>
                    <a:pt x="22" y="7"/>
                  </a:cubicBezTo>
                  <a:cubicBezTo>
                    <a:pt x="24" y="8"/>
                    <a:pt x="27" y="10"/>
                    <a:pt x="29" y="12"/>
                  </a:cubicBezTo>
                  <a:cubicBezTo>
                    <a:pt x="27" y="9"/>
                    <a:pt x="23" y="5"/>
                    <a:pt x="19" y="4"/>
                  </a:cubicBezTo>
                  <a:cubicBezTo>
                    <a:pt x="11" y="0"/>
                    <a:pt x="3" y="2"/>
                    <a:pt x="1" y="7"/>
                  </a:cubicBezTo>
                  <a:cubicBezTo>
                    <a:pt x="0" y="10"/>
                    <a:pt x="1" y="13"/>
                    <a:pt x="5" y="17"/>
                  </a:cubicBezTo>
                  <a:cubicBezTo>
                    <a:pt x="3" y="14"/>
                    <a:pt x="3"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5" name="Freeform 117">
              <a:extLst>
                <a:ext uri="{FF2B5EF4-FFF2-40B4-BE49-F238E27FC236}">
                  <a16:creationId xmlns:a16="http://schemas.microsoft.com/office/drawing/2014/main" id="{D8A01DEE-861D-F102-2513-9B9470B9A3BD}"/>
                </a:ext>
              </a:extLst>
            </p:cNvPr>
            <p:cNvSpPr>
              <a:spLocks/>
            </p:cNvSpPr>
            <p:nvPr/>
          </p:nvSpPr>
          <p:spPr bwMode="auto">
            <a:xfrm>
              <a:off x="3370" y="2639"/>
              <a:ext cx="73" cy="54"/>
            </a:xfrm>
            <a:custGeom>
              <a:avLst/>
              <a:gdLst>
                <a:gd name="T0" fmla="*/ 16 w 37"/>
                <a:gd name="T1" fmla="*/ 56 h 27"/>
                <a:gd name="T2" fmla="*/ 176 w 37"/>
                <a:gd name="T3" fmla="*/ 32 h 27"/>
                <a:gd name="T4" fmla="*/ 268 w 37"/>
                <a:gd name="T5" fmla="*/ 160 h 27"/>
                <a:gd name="T6" fmla="*/ 116 w 37"/>
                <a:gd name="T7" fmla="*/ 184 h 27"/>
                <a:gd name="T8" fmla="*/ 16 w 37"/>
                <a:gd name="T9" fmla="*/ 5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7" h="27">
                  <a:moveTo>
                    <a:pt x="2" y="7"/>
                  </a:moveTo>
                  <a:cubicBezTo>
                    <a:pt x="5" y="1"/>
                    <a:pt x="14" y="0"/>
                    <a:pt x="23" y="4"/>
                  </a:cubicBezTo>
                  <a:cubicBezTo>
                    <a:pt x="32" y="7"/>
                    <a:pt x="37" y="14"/>
                    <a:pt x="35" y="20"/>
                  </a:cubicBezTo>
                  <a:cubicBezTo>
                    <a:pt x="33" y="25"/>
                    <a:pt x="24" y="27"/>
                    <a:pt x="15" y="23"/>
                  </a:cubicBezTo>
                  <a:cubicBezTo>
                    <a:pt x="6" y="20"/>
                    <a:pt x="0" y="12"/>
                    <a:pt x="2" y="7"/>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6" name="Freeform 118">
              <a:extLst>
                <a:ext uri="{FF2B5EF4-FFF2-40B4-BE49-F238E27FC236}">
                  <a16:creationId xmlns:a16="http://schemas.microsoft.com/office/drawing/2014/main" id="{BB0D8570-789E-A58C-38D4-6BE3A814D36E}"/>
                </a:ext>
              </a:extLst>
            </p:cNvPr>
            <p:cNvSpPr>
              <a:spLocks/>
            </p:cNvSpPr>
            <p:nvPr/>
          </p:nvSpPr>
          <p:spPr bwMode="auto">
            <a:xfrm>
              <a:off x="3370" y="2633"/>
              <a:ext cx="71" cy="54"/>
            </a:xfrm>
            <a:custGeom>
              <a:avLst/>
              <a:gdLst>
                <a:gd name="T0" fmla="*/ 16 w 36"/>
                <a:gd name="T1" fmla="*/ 56 h 27"/>
                <a:gd name="T2" fmla="*/ 168 w 36"/>
                <a:gd name="T3" fmla="*/ 32 h 27"/>
                <a:gd name="T4" fmla="*/ 260 w 36"/>
                <a:gd name="T5" fmla="*/ 160 h 27"/>
                <a:gd name="T6" fmla="*/ 108 w 36"/>
                <a:gd name="T7" fmla="*/ 184 h 27"/>
                <a:gd name="T8" fmla="*/ 16 w 36"/>
                <a:gd name="T9" fmla="*/ 56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 h="27">
                  <a:moveTo>
                    <a:pt x="2" y="7"/>
                  </a:moveTo>
                  <a:cubicBezTo>
                    <a:pt x="4" y="2"/>
                    <a:pt x="13" y="0"/>
                    <a:pt x="22" y="4"/>
                  </a:cubicBezTo>
                  <a:cubicBezTo>
                    <a:pt x="31" y="7"/>
                    <a:pt x="36" y="15"/>
                    <a:pt x="34" y="20"/>
                  </a:cubicBezTo>
                  <a:cubicBezTo>
                    <a:pt x="32" y="26"/>
                    <a:pt x="23" y="27"/>
                    <a:pt x="14" y="23"/>
                  </a:cubicBezTo>
                  <a:cubicBezTo>
                    <a:pt x="5" y="20"/>
                    <a:pt x="0" y="13"/>
                    <a:pt x="2" y="7"/>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7" name="Freeform 119">
              <a:extLst>
                <a:ext uri="{FF2B5EF4-FFF2-40B4-BE49-F238E27FC236}">
                  <a16:creationId xmlns:a16="http://schemas.microsoft.com/office/drawing/2014/main" id="{575A3456-9694-C274-7191-8AA5E79AA1AF}"/>
                </a:ext>
              </a:extLst>
            </p:cNvPr>
            <p:cNvSpPr>
              <a:spLocks/>
            </p:cNvSpPr>
            <p:nvPr/>
          </p:nvSpPr>
          <p:spPr bwMode="auto">
            <a:xfrm>
              <a:off x="3374" y="2635"/>
              <a:ext cx="57" cy="34"/>
            </a:xfrm>
            <a:custGeom>
              <a:avLst/>
              <a:gdLst>
                <a:gd name="T0" fmla="*/ 31 w 29"/>
                <a:gd name="T1" fmla="*/ 80 h 17"/>
                <a:gd name="T2" fmla="*/ 167 w 29"/>
                <a:gd name="T3" fmla="*/ 56 h 17"/>
                <a:gd name="T4" fmla="*/ 220 w 29"/>
                <a:gd name="T5" fmla="*/ 96 h 17"/>
                <a:gd name="T6" fmla="*/ 143 w 29"/>
                <a:gd name="T7" fmla="*/ 32 h 17"/>
                <a:gd name="T8" fmla="*/ 16 w 29"/>
                <a:gd name="T9" fmla="*/ 56 h 17"/>
                <a:gd name="T10" fmla="*/ 39 w 29"/>
                <a:gd name="T11" fmla="*/ 136 h 17"/>
                <a:gd name="T12" fmla="*/ 31 w 29"/>
                <a:gd name="T13" fmla="*/ 80 h 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9" h="17">
                  <a:moveTo>
                    <a:pt x="4" y="10"/>
                  </a:moveTo>
                  <a:cubicBezTo>
                    <a:pt x="6" y="5"/>
                    <a:pt x="14" y="4"/>
                    <a:pt x="22" y="7"/>
                  </a:cubicBezTo>
                  <a:cubicBezTo>
                    <a:pt x="25" y="8"/>
                    <a:pt x="28" y="10"/>
                    <a:pt x="29" y="12"/>
                  </a:cubicBezTo>
                  <a:cubicBezTo>
                    <a:pt x="28" y="9"/>
                    <a:pt x="24" y="5"/>
                    <a:pt x="19" y="4"/>
                  </a:cubicBezTo>
                  <a:cubicBezTo>
                    <a:pt x="11" y="0"/>
                    <a:pt x="3" y="2"/>
                    <a:pt x="2" y="7"/>
                  </a:cubicBezTo>
                  <a:cubicBezTo>
                    <a:pt x="0" y="10"/>
                    <a:pt x="2" y="13"/>
                    <a:pt x="5" y="17"/>
                  </a:cubicBezTo>
                  <a:cubicBezTo>
                    <a:pt x="4" y="14"/>
                    <a:pt x="4" y="12"/>
                    <a:pt x="4" y="10"/>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8" name="Freeform 120">
              <a:extLst>
                <a:ext uri="{FF2B5EF4-FFF2-40B4-BE49-F238E27FC236}">
                  <a16:creationId xmlns:a16="http://schemas.microsoft.com/office/drawing/2014/main" id="{2AAAFDA5-4B27-EDC1-E5B3-CFB3A411C07F}"/>
                </a:ext>
              </a:extLst>
            </p:cNvPr>
            <p:cNvSpPr>
              <a:spLocks/>
            </p:cNvSpPr>
            <p:nvPr/>
          </p:nvSpPr>
          <p:spPr bwMode="auto">
            <a:xfrm>
              <a:off x="3210" y="3024"/>
              <a:ext cx="61" cy="45"/>
            </a:xfrm>
            <a:custGeom>
              <a:avLst/>
              <a:gdLst>
                <a:gd name="T0" fmla="*/ 16 w 31"/>
                <a:gd name="T1" fmla="*/ 45 h 23"/>
                <a:gd name="T2" fmla="*/ 144 w 31"/>
                <a:gd name="T3" fmla="*/ 23 h 23"/>
                <a:gd name="T4" fmla="*/ 220 w 31"/>
                <a:gd name="T5" fmla="*/ 127 h 23"/>
                <a:gd name="T6" fmla="*/ 92 w 31"/>
                <a:gd name="T7" fmla="*/ 149 h 23"/>
                <a:gd name="T8" fmla="*/ 16 w 31"/>
                <a:gd name="T9" fmla="*/ 4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3">
                  <a:moveTo>
                    <a:pt x="2" y="6"/>
                  </a:moveTo>
                  <a:cubicBezTo>
                    <a:pt x="4" y="1"/>
                    <a:pt x="11" y="0"/>
                    <a:pt x="19" y="3"/>
                  </a:cubicBezTo>
                  <a:cubicBezTo>
                    <a:pt x="27" y="6"/>
                    <a:pt x="31" y="12"/>
                    <a:pt x="29" y="17"/>
                  </a:cubicBezTo>
                  <a:cubicBezTo>
                    <a:pt x="28" y="22"/>
                    <a:pt x="20" y="23"/>
                    <a:pt x="12" y="20"/>
                  </a:cubicBezTo>
                  <a:cubicBezTo>
                    <a:pt x="5" y="17"/>
                    <a:pt x="0" y="11"/>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29" name="Freeform 121">
              <a:extLst>
                <a:ext uri="{FF2B5EF4-FFF2-40B4-BE49-F238E27FC236}">
                  <a16:creationId xmlns:a16="http://schemas.microsoft.com/office/drawing/2014/main" id="{684A70A7-4025-C23A-4C7A-1848BCB88C93}"/>
                </a:ext>
              </a:extLst>
            </p:cNvPr>
            <p:cNvSpPr>
              <a:spLocks/>
            </p:cNvSpPr>
            <p:nvPr/>
          </p:nvSpPr>
          <p:spPr bwMode="auto">
            <a:xfrm>
              <a:off x="3208" y="3020"/>
              <a:ext cx="63" cy="45"/>
            </a:xfrm>
            <a:custGeom>
              <a:avLst/>
              <a:gdLst>
                <a:gd name="T0" fmla="*/ 16 w 32"/>
                <a:gd name="T1" fmla="*/ 45 h 23"/>
                <a:gd name="T2" fmla="*/ 144 w 32"/>
                <a:gd name="T3" fmla="*/ 23 h 23"/>
                <a:gd name="T4" fmla="*/ 228 w 32"/>
                <a:gd name="T5" fmla="*/ 127 h 23"/>
                <a:gd name="T6" fmla="*/ 100 w 32"/>
                <a:gd name="T7" fmla="*/ 149 h 23"/>
                <a:gd name="T8" fmla="*/ 16 w 32"/>
                <a:gd name="T9" fmla="*/ 4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2" y="6"/>
                  </a:moveTo>
                  <a:cubicBezTo>
                    <a:pt x="4" y="1"/>
                    <a:pt x="12" y="0"/>
                    <a:pt x="19" y="3"/>
                  </a:cubicBezTo>
                  <a:cubicBezTo>
                    <a:pt x="27" y="6"/>
                    <a:pt x="32" y="12"/>
                    <a:pt x="30" y="17"/>
                  </a:cubicBezTo>
                  <a:cubicBezTo>
                    <a:pt x="28" y="21"/>
                    <a:pt x="20" y="23"/>
                    <a:pt x="13" y="20"/>
                  </a:cubicBezTo>
                  <a:cubicBezTo>
                    <a:pt x="5" y="16"/>
                    <a:pt x="0" y="10"/>
                    <a:pt x="2" y="6"/>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0" name="Freeform 122">
              <a:extLst>
                <a:ext uri="{FF2B5EF4-FFF2-40B4-BE49-F238E27FC236}">
                  <a16:creationId xmlns:a16="http://schemas.microsoft.com/office/drawing/2014/main" id="{F9DD55E3-D590-D1DC-9A35-13C7032FF510}"/>
                </a:ext>
              </a:extLst>
            </p:cNvPr>
            <p:cNvSpPr>
              <a:spLocks/>
            </p:cNvSpPr>
            <p:nvPr/>
          </p:nvSpPr>
          <p:spPr bwMode="auto">
            <a:xfrm>
              <a:off x="3214" y="3022"/>
              <a:ext cx="50" cy="26"/>
            </a:xfrm>
            <a:custGeom>
              <a:avLst/>
              <a:gdLst>
                <a:gd name="T0" fmla="*/ 24 w 25"/>
                <a:gd name="T1" fmla="*/ 64 h 13"/>
                <a:gd name="T2" fmla="*/ 144 w 25"/>
                <a:gd name="T3" fmla="*/ 48 h 13"/>
                <a:gd name="T4" fmla="*/ 200 w 25"/>
                <a:gd name="T5" fmla="*/ 72 h 13"/>
                <a:gd name="T6" fmla="*/ 128 w 25"/>
                <a:gd name="T7" fmla="*/ 16 h 13"/>
                <a:gd name="T8" fmla="*/ 8 w 25"/>
                <a:gd name="T9" fmla="*/ 40 h 13"/>
                <a:gd name="T10" fmla="*/ 32 w 25"/>
                <a:gd name="T11" fmla="*/ 104 h 13"/>
                <a:gd name="T12" fmla="*/ 24 w 25"/>
                <a:gd name="T13" fmla="*/ 64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3">
                  <a:moveTo>
                    <a:pt x="3" y="8"/>
                  </a:moveTo>
                  <a:cubicBezTo>
                    <a:pt x="5" y="4"/>
                    <a:pt x="12" y="3"/>
                    <a:pt x="18" y="6"/>
                  </a:cubicBezTo>
                  <a:cubicBezTo>
                    <a:pt x="21" y="7"/>
                    <a:pt x="23" y="8"/>
                    <a:pt x="25" y="9"/>
                  </a:cubicBezTo>
                  <a:cubicBezTo>
                    <a:pt x="23" y="7"/>
                    <a:pt x="20" y="4"/>
                    <a:pt x="16" y="2"/>
                  </a:cubicBezTo>
                  <a:cubicBezTo>
                    <a:pt x="9" y="0"/>
                    <a:pt x="2" y="1"/>
                    <a:pt x="1" y="5"/>
                  </a:cubicBezTo>
                  <a:cubicBezTo>
                    <a:pt x="0" y="8"/>
                    <a:pt x="1" y="11"/>
                    <a:pt x="4" y="13"/>
                  </a:cubicBezTo>
                  <a:cubicBezTo>
                    <a:pt x="3" y="12"/>
                    <a:pt x="3" y="10"/>
                    <a:pt x="3" y="8"/>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1" name="Freeform 123">
              <a:extLst>
                <a:ext uri="{FF2B5EF4-FFF2-40B4-BE49-F238E27FC236}">
                  <a16:creationId xmlns:a16="http://schemas.microsoft.com/office/drawing/2014/main" id="{E662ADBD-A172-2545-E2FC-CD98EEE27A3A}"/>
                </a:ext>
              </a:extLst>
            </p:cNvPr>
            <p:cNvSpPr>
              <a:spLocks/>
            </p:cNvSpPr>
            <p:nvPr/>
          </p:nvSpPr>
          <p:spPr bwMode="auto">
            <a:xfrm>
              <a:off x="2745" y="2600"/>
              <a:ext cx="49" cy="37"/>
            </a:xfrm>
            <a:custGeom>
              <a:avLst/>
              <a:gdLst>
                <a:gd name="T0" fmla="*/ 8 w 25"/>
                <a:gd name="T1" fmla="*/ 37 h 19"/>
                <a:gd name="T2" fmla="*/ 112 w 25"/>
                <a:gd name="T3" fmla="*/ 16 h 19"/>
                <a:gd name="T4" fmla="*/ 180 w 25"/>
                <a:gd name="T5" fmla="*/ 103 h 19"/>
                <a:gd name="T6" fmla="*/ 76 w 25"/>
                <a:gd name="T7" fmla="*/ 117 h 19"/>
                <a:gd name="T8" fmla="*/ 8 w 25"/>
                <a:gd name="T9" fmla="*/ 3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1" y="5"/>
                  </a:moveTo>
                  <a:cubicBezTo>
                    <a:pt x="3" y="1"/>
                    <a:pt x="9" y="0"/>
                    <a:pt x="15" y="2"/>
                  </a:cubicBezTo>
                  <a:cubicBezTo>
                    <a:pt x="22" y="5"/>
                    <a:pt x="25" y="10"/>
                    <a:pt x="24" y="14"/>
                  </a:cubicBezTo>
                  <a:cubicBezTo>
                    <a:pt x="22" y="18"/>
                    <a:pt x="16" y="19"/>
                    <a:pt x="10" y="16"/>
                  </a:cubicBezTo>
                  <a:cubicBezTo>
                    <a:pt x="4" y="14"/>
                    <a:pt x="0" y="9"/>
                    <a:pt x="1"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2" name="Freeform 124">
              <a:extLst>
                <a:ext uri="{FF2B5EF4-FFF2-40B4-BE49-F238E27FC236}">
                  <a16:creationId xmlns:a16="http://schemas.microsoft.com/office/drawing/2014/main" id="{0A010EFC-37E1-E4BD-430F-926078B71D93}"/>
                </a:ext>
              </a:extLst>
            </p:cNvPr>
            <p:cNvSpPr>
              <a:spLocks/>
            </p:cNvSpPr>
            <p:nvPr/>
          </p:nvSpPr>
          <p:spPr bwMode="auto">
            <a:xfrm>
              <a:off x="2743" y="2596"/>
              <a:ext cx="51" cy="37"/>
            </a:xfrm>
            <a:custGeom>
              <a:avLst/>
              <a:gdLst>
                <a:gd name="T0" fmla="*/ 16 w 26"/>
                <a:gd name="T1" fmla="*/ 37 h 19"/>
                <a:gd name="T2" fmla="*/ 120 w 26"/>
                <a:gd name="T3" fmla="*/ 16 h 19"/>
                <a:gd name="T4" fmla="*/ 180 w 26"/>
                <a:gd name="T5" fmla="*/ 103 h 19"/>
                <a:gd name="T6" fmla="*/ 77 w 26"/>
                <a:gd name="T7" fmla="*/ 117 h 19"/>
                <a:gd name="T8" fmla="*/ 16 w 26"/>
                <a:gd name="T9" fmla="*/ 3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9">
                  <a:moveTo>
                    <a:pt x="2" y="5"/>
                  </a:moveTo>
                  <a:cubicBezTo>
                    <a:pt x="3" y="1"/>
                    <a:pt x="10" y="0"/>
                    <a:pt x="16" y="2"/>
                  </a:cubicBezTo>
                  <a:cubicBezTo>
                    <a:pt x="22" y="5"/>
                    <a:pt x="26" y="10"/>
                    <a:pt x="24" y="14"/>
                  </a:cubicBezTo>
                  <a:cubicBezTo>
                    <a:pt x="23" y="18"/>
                    <a:pt x="17" y="19"/>
                    <a:pt x="10" y="16"/>
                  </a:cubicBezTo>
                  <a:cubicBezTo>
                    <a:pt x="4" y="14"/>
                    <a:pt x="0" y="9"/>
                    <a:pt x="2"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3" name="Freeform 125">
              <a:extLst>
                <a:ext uri="{FF2B5EF4-FFF2-40B4-BE49-F238E27FC236}">
                  <a16:creationId xmlns:a16="http://schemas.microsoft.com/office/drawing/2014/main" id="{BED24677-27C5-4861-B76A-89F3036C45F6}"/>
                </a:ext>
              </a:extLst>
            </p:cNvPr>
            <p:cNvSpPr>
              <a:spLocks/>
            </p:cNvSpPr>
            <p:nvPr/>
          </p:nvSpPr>
          <p:spPr bwMode="auto">
            <a:xfrm>
              <a:off x="2747" y="2598"/>
              <a:ext cx="39" cy="22"/>
            </a:xfrm>
            <a:custGeom>
              <a:avLst/>
              <a:gdLst>
                <a:gd name="T0" fmla="*/ 23 w 20"/>
                <a:gd name="T1" fmla="*/ 56 h 11"/>
                <a:gd name="T2" fmla="*/ 111 w 20"/>
                <a:gd name="T3" fmla="*/ 40 h 11"/>
                <a:gd name="T4" fmla="*/ 148 w 20"/>
                <a:gd name="T5" fmla="*/ 64 h 11"/>
                <a:gd name="T6" fmla="*/ 96 w 20"/>
                <a:gd name="T7" fmla="*/ 16 h 11"/>
                <a:gd name="T8" fmla="*/ 8 w 20"/>
                <a:gd name="T9" fmla="*/ 32 h 11"/>
                <a:gd name="T10" fmla="*/ 31 w 20"/>
                <a:gd name="T11" fmla="*/ 88 h 11"/>
                <a:gd name="T12" fmla="*/ 23 w 20"/>
                <a:gd name="T13" fmla="*/ 5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3" y="7"/>
                  </a:moveTo>
                  <a:cubicBezTo>
                    <a:pt x="4" y="3"/>
                    <a:pt x="10" y="2"/>
                    <a:pt x="15" y="5"/>
                  </a:cubicBezTo>
                  <a:cubicBezTo>
                    <a:pt x="17" y="5"/>
                    <a:pt x="19" y="7"/>
                    <a:pt x="20" y="8"/>
                  </a:cubicBezTo>
                  <a:cubicBezTo>
                    <a:pt x="19" y="6"/>
                    <a:pt x="17" y="3"/>
                    <a:pt x="13" y="2"/>
                  </a:cubicBezTo>
                  <a:cubicBezTo>
                    <a:pt x="8" y="0"/>
                    <a:pt x="2" y="1"/>
                    <a:pt x="1" y="4"/>
                  </a:cubicBezTo>
                  <a:cubicBezTo>
                    <a:pt x="0" y="6"/>
                    <a:pt x="1" y="9"/>
                    <a:pt x="4" y="11"/>
                  </a:cubicBezTo>
                  <a:cubicBezTo>
                    <a:pt x="3" y="10"/>
                    <a:pt x="3"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4" name="Freeform 126">
              <a:extLst>
                <a:ext uri="{FF2B5EF4-FFF2-40B4-BE49-F238E27FC236}">
                  <a16:creationId xmlns:a16="http://schemas.microsoft.com/office/drawing/2014/main" id="{4C6D83E5-B45A-A883-C3D8-36C2E55A1D3D}"/>
                </a:ext>
              </a:extLst>
            </p:cNvPr>
            <p:cNvSpPr>
              <a:spLocks/>
            </p:cNvSpPr>
            <p:nvPr/>
          </p:nvSpPr>
          <p:spPr bwMode="auto">
            <a:xfrm>
              <a:off x="2792" y="2519"/>
              <a:ext cx="50" cy="35"/>
            </a:xfrm>
            <a:custGeom>
              <a:avLst/>
              <a:gdLst>
                <a:gd name="T0" fmla="*/ 8 w 25"/>
                <a:gd name="T1" fmla="*/ 31 h 18"/>
                <a:gd name="T2" fmla="*/ 120 w 25"/>
                <a:gd name="T3" fmla="*/ 16 h 18"/>
                <a:gd name="T4" fmla="*/ 192 w 25"/>
                <a:gd name="T5" fmla="*/ 103 h 18"/>
                <a:gd name="T6" fmla="*/ 80 w 25"/>
                <a:gd name="T7" fmla="*/ 117 h 18"/>
                <a:gd name="T8" fmla="*/ 8 w 25"/>
                <a:gd name="T9" fmla="*/ 31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8">
                  <a:moveTo>
                    <a:pt x="1" y="4"/>
                  </a:moveTo>
                  <a:cubicBezTo>
                    <a:pt x="3" y="1"/>
                    <a:pt x="9" y="0"/>
                    <a:pt x="15" y="2"/>
                  </a:cubicBezTo>
                  <a:cubicBezTo>
                    <a:pt x="22" y="5"/>
                    <a:pt x="25" y="10"/>
                    <a:pt x="24" y="14"/>
                  </a:cubicBezTo>
                  <a:cubicBezTo>
                    <a:pt x="22" y="17"/>
                    <a:pt x="16" y="18"/>
                    <a:pt x="10" y="16"/>
                  </a:cubicBezTo>
                  <a:cubicBezTo>
                    <a:pt x="4" y="13"/>
                    <a:pt x="0" y="8"/>
                    <a:pt x="1"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5" name="Freeform 127">
              <a:extLst>
                <a:ext uri="{FF2B5EF4-FFF2-40B4-BE49-F238E27FC236}">
                  <a16:creationId xmlns:a16="http://schemas.microsoft.com/office/drawing/2014/main" id="{1FDC3DDA-2609-8F07-AF56-BEC60C2E0C74}"/>
                </a:ext>
              </a:extLst>
            </p:cNvPr>
            <p:cNvSpPr>
              <a:spLocks/>
            </p:cNvSpPr>
            <p:nvPr/>
          </p:nvSpPr>
          <p:spPr bwMode="auto">
            <a:xfrm>
              <a:off x="2790" y="2515"/>
              <a:ext cx="52" cy="36"/>
            </a:xfrm>
            <a:custGeom>
              <a:avLst/>
              <a:gdLst>
                <a:gd name="T0" fmla="*/ 16 w 26"/>
                <a:gd name="T1" fmla="*/ 32 h 18"/>
                <a:gd name="T2" fmla="*/ 128 w 26"/>
                <a:gd name="T3" fmla="*/ 16 h 18"/>
                <a:gd name="T4" fmla="*/ 192 w 26"/>
                <a:gd name="T5" fmla="*/ 112 h 18"/>
                <a:gd name="T6" fmla="*/ 80 w 26"/>
                <a:gd name="T7" fmla="*/ 128 h 18"/>
                <a:gd name="T8" fmla="*/ 16 w 26"/>
                <a:gd name="T9" fmla="*/ 32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2" y="4"/>
                  </a:moveTo>
                  <a:cubicBezTo>
                    <a:pt x="3" y="1"/>
                    <a:pt x="10" y="0"/>
                    <a:pt x="16" y="2"/>
                  </a:cubicBezTo>
                  <a:cubicBezTo>
                    <a:pt x="22" y="5"/>
                    <a:pt x="26" y="10"/>
                    <a:pt x="24" y="14"/>
                  </a:cubicBezTo>
                  <a:cubicBezTo>
                    <a:pt x="23" y="17"/>
                    <a:pt x="17" y="18"/>
                    <a:pt x="10" y="16"/>
                  </a:cubicBezTo>
                  <a:cubicBezTo>
                    <a:pt x="4" y="13"/>
                    <a:pt x="0" y="8"/>
                    <a:pt x="2"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6" name="Freeform 128">
              <a:extLst>
                <a:ext uri="{FF2B5EF4-FFF2-40B4-BE49-F238E27FC236}">
                  <a16:creationId xmlns:a16="http://schemas.microsoft.com/office/drawing/2014/main" id="{564D5B77-6916-064D-1AC0-1CD3435B5519}"/>
                </a:ext>
              </a:extLst>
            </p:cNvPr>
            <p:cNvSpPr>
              <a:spLocks/>
            </p:cNvSpPr>
            <p:nvPr/>
          </p:nvSpPr>
          <p:spPr bwMode="auto">
            <a:xfrm>
              <a:off x="2794" y="2517"/>
              <a:ext cx="40" cy="22"/>
            </a:xfrm>
            <a:custGeom>
              <a:avLst/>
              <a:gdLst>
                <a:gd name="T0" fmla="*/ 24 w 20"/>
                <a:gd name="T1" fmla="*/ 48 h 11"/>
                <a:gd name="T2" fmla="*/ 120 w 20"/>
                <a:gd name="T3" fmla="*/ 32 h 11"/>
                <a:gd name="T4" fmla="*/ 160 w 20"/>
                <a:gd name="T5" fmla="*/ 56 h 11"/>
                <a:gd name="T6" fmla="*/ 104 w 20"/>
                <a:gd name="T7" fmla="*/ 16 h 11"/>
                <a:gd name="T8" fmla="*/ 8 w 20"/>
                <a:gd name="T9" fmla="*/ 32 h 11"/>
                <a:gd name="T10" fmla="*/ 32 w 20"/>
                <a:gd name="T11" fmla="*/ 88 h 11"/>
                <a:gd name="T12" fmla="*/ 24 w 20"/>
                <a:gd name="T13" fmla="*/ 4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3" y="6"/>
                  </a:moveTo>
                  <a:cubicBezTo>
                    <a:pt x="4" y="3"/>
                    <a:pt x="10" y="2"/>
                    <a:pt x="15" y="4"/>
                  </a:cubicBezTo>
                  <a:cubicBezTo>
                    <a:pt x="17" y="5"/>
                    <a:pt x="19" y="6"/>
                    <a:pt x="20" y="7"/>
                  </a:cubicBezTo>
                  <a:cubicBezTo>
                    <a:pt x="19" y="5"/>
                    <a:pt x="17" y="3"/>
                    <a:pt x="13" y="2"/>
                  </a:cubicBezTo>
                  <a:cubicBezTo>
                    <a:pt x="8" y="0"/>
                    <a:pt x="2" y="0"/>
                    <a:pt x="1" y="4"/>
                  </a:cubicBezTo>
                  <a:cubicBezTo>
                    <a:pt x="0" y="6"/>
                    <a:pt x="1" y="9"/>
                    <a:pt x="4" y="11"/>
                  </a:cubicBezTo>
                  <a:cubicBezTo>
                    <a:pt x="3" y="9"/>
                    <a:pt x="3" y="8"/>
                    <a:pt x="3"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7" name="Freeform 129">
              <a:extLst>
                <a:ext uri="{FF2B5EF4-FFF2-40B4-BE49-F238E27FC236}">
                  <a16:creationId xmlns:a16="http://schemas.microsoft.com/office/drawing/2014/main" id="{B75F6699-C011-B86A-2207-0D00EDF1E88C}"/>
                </a:ext>
              </a:extLst>
            </p:cNvPr>
            <p:cNvSpPr>
              <a:spLocks/>
            </p:cNvSpPr>
            <p:nvPr/>
          </p:nvSpPr>
          <p:spPr bwMode="auto">
            <a:xfrm>
              <a:off x="2678" y="2511"/>
              <a:ext cx="51" cy="36"/>
            </a:xfrm>
            <a:custGeom>
              <a:avLst/>
              <a:gdLst>
                <a:gd name="T0" fmla="*/ 16 w 26"/>
                <a:gd name="T1" fmla="*/ 32 h 18"/>
                <a:gd name="T2" fmla="*/ 120 w 26"/>
                <a:gd name="T3" fmla="*/ 16 h 18"/>
                <a:gd name="T4" fmla="*/ 188 w 26"/>
                <a:gd name="T5" fmla="*/ 112 h 18"/>
                <a:gd name="T6" fmla="*/ 77 w 26"/>
                <a:gd name="T7" fmla="*/ 128 h 18"/>
                <a:gd name="T8" fmla="*/ 16 w 26"/>
                <a:gd name="T9" fmla="*/ 32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2" y="4"/>
                  </a:moveTo>
                  <a:cubicBezTo>
                    <a:pt x="3" y="1"/>
                    <a:pt x="10" y="0"/>
                    <a:pt x="16" y="2"/>
                  </a:cubicBezTo>
                  <a:cubicBezTo>
                    <a:pt x="22" y="5"/>
                    <a:pt x="26" y="10"/>
                    <a:pt x="25" y="14"/>
                  </a:cubicBezTo>
                  <a:cubicBezTo>
                    <a:pt x="23" y="17"/>
                    <a:pt x="17" y="18"/>
                    <a:pt x="10" y="16"/>
                  </a:cubicBezTo>
                  <a:cubicBezTo>
                    <a:pt x="4" y="13"/>
                    <a:pt x="0" y="8"/>
                    <a:pt x="2"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8" name="Freeform 130">
              <a:extLst>
                <a:ext uri="{FF2B5EF4-FFF2-40B4-BE49-F238E27FC236}">
                  <a16:creationId xmlns:a16="http://schemas.microsoft.com/office/drawing/2014/main" id="{B7590A57-854A-C494-C6C1-C569AAA45582}"/>
                </a:ext>
              </a:extLst>
            </p:cNvPr>
            <p:cNvSpPr>
              <a:spLocks/>
            </p:cNvSpPr>
            <p:nvPr/>
          </p:nvSpPr>
          <p:spPr bwMode="auto">
            <a:xfrm>
              <a:off x="2678" y="2507"/>
              <a:ext cx="51" cy="36"/>
            </a:xfrm>
            <a:custGeom>
              <a:avLst/>
              <a:gdLst>
                <a:gd name="T0" fmla="*/ 8 w 26"/>
                <a:gd name="T1" fmla="*/ 32 h 18"/>
                <a:gd name="T2" fmla="*/ 112 w 26"/>
                <a:gd name="T3" fmla="*/ 16 h 18"/>
                <a:gd name="T4" fmla="*/ 180 w 26"/>
                <a:gd name="T5" fmla="*/ 112 h 18"/>
                <a:gd name="T6" fmla="*/ 77 w 26"/>
                <a:gd name="T7" fmla="*/ 128 h 18"/>
                <a:gd name="T8" fmla="*/ 8 w 26"/>
                <a:gd name="T9" fmla="*/ 32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1" y="4"/>
                  </a:moveTo>
                  <a:cubicBezTo>
                    <a:pt x="3" y="1"/>
                    <a:pt x="9" y="0"/>
                    <a:pt x="15" y="2"/>
                  </a:cubicBezTo>
                  <a:cubicBezTo>
                    <a:pt x="22" y="5"/>
                    <a:pt x="26" y="10"/>
                    <a:pt x="24" y="14"/>
                  </a:cubicBezTo>
                  <a:cubicBezTo>
                    <a:pt x="23" y="17"/>
                    <a:pt x="16" y="18"/>
                    <a:pt x="10" y="16"/>
                  </a:cubicBezTo>
                  <a:cubicBezTo>
                    <a:pt x="4" y="13"/>
                    <a:pt x="0" y="8"/>
                    <a:pt x="1"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39" name="Freeform 131">
              <a:extLst>
                <a:ext uri="{FF2B5EF4-FFF2-40B4-BE49-F238E27FC236}">
                  <a16:creationId xmlns:a16="http://schemas.microsoft.com/office/drawing/2014/main" id="{8C96C953-A3FC-ABB1-5CCC-8A0EC5B8D41B}"/>
                </a:ext>
              </a:extLst>
            </p:cNvPr>
            <p:cNvSpPr>
              <a:spLocks/>
            </p:cNvSpPr>
            <p:nvPr/>
          </p:nvSpPr>
          <p:spPr bwMode="auto">
            <a:xfrm>
              <a:off x="2682" y="2509"/>
              <a:ext cx="39" cy="22"/>
            </a:xfrm>
            <a:custGeom>
              <a:avLst/>
              <a:gdLst>
                <a:gd name="T0" fmla="*/ 23 w 20"/>
                <a:gd name="T1" fmla="*/ 48 h 11"/>
                <a:gd name="T2" fmla="*/ 111 w 20"/>
                <a:gd name="T3" fmla="*/ 32 h 11"/>
                <a:gd name="T4" fmla="*/ 148 w 20"/>
                <a:gd name="T5" fmla="*/ 56 h 11"/>
                <a:gd name="T6" fmla="*/ 96 w 20"/>
                <a:gd name="T7" fmla="*/ 16 h 11"/>
                <a:gd name="T8" fmla="*/ 8 w 20"/>
                <a:gd name="T9" fmla="*/ 32 h 11"/>
                <a:gd name="T10" fmla="*/ 23 w 20"/>
                <a:gd name="T11" fmla="*/ 88 h 11"/>
                <a:gd name="T12" fmla="*/ 23 w 20"/>
                <a:gd name="T13" fmla="*/ 4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3" y="6"/>
                  </a:moveTo>
                  <a:cubicBezTo>
                    <a:pt x="4" y="3"/>
                    <a:pt x="10" y="2"/>
                    <a:pt x="15" y="4"/>
                  </a:cubicBezTo>
                  <a:cubicBezTo>
                    <a:pt x="17" y="5"/>
                    <a:pt x="19" y="6"/>
                    <a:pt x="20" y="7"/>
                  </a:cubicBezTo>
                  <a:cubicBezTo>
                    <a:pt x="19" y="5"/>
                    <a:pt x="16" y="3"/>
                    <a:pt x="13" y="2"/>
                  </a:cubicBezTo>
                  <a:cubicBezTo>
                    <a:pt x="8" y="0"/>
                    <a:pt x="2" y="0"/>
                    <a:pt x="1" y="4"/>
                  </a:cubicBezTo>
                  <a:cubicBezTo>
                    <a:pt x="0" y="6"/>
                    <a:pt x="1" y="9"/>
                    <a:pt x="3" y="11"/>
                  </a:cubicBezTo>
                  <a:cubicBezTo>
                    <a:pt x="2" y="9"/>
                    <a:pt x="2" y="8"/>
                    <a:pt x="3"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0" name="Freeform 132">
              <a:extLst>
                <a:ext uri="{FF2B5EF4-FFF2-40B4-BE49-F238E27FC236}">
                  <a16:creationId xmlns:a16="http://schemas.microsoft.com/office/drawing/2014/main" id="{17767694-AAA7-E2AA-C607-C8F14DA5E08A}"/>
                </a:ext>
              </a:extLst>
            </p:cNvPr>
            <p:cNvSpPr>
              <a:spLocks/>
            </p:cNvSpPr>
            <p:nvPr/>
          </p:nvSpPr>
          <p:spPr bwMode="auto">
            <a:xfrm>
              <a:off x="2733" y="2436"/>
              <a:ext cx="49" cy="36"/>
            </a:xfrm>
            <a:custGeom>
              <a:avLst/>
              <a:gdLst>
                <a:gd name="T0" fmla="*/ 8 w 25"/>
                <a:gd name="T1" fmla="*/ 32 h 18"/>
                <a:gd name="T2" fmla="*/ 76 w 25"/>
                <a:gd name="T3" fmla="*/ 120 h 18"/>
                <a:gd name="T4" fmla="*/ 180 w 25"/>
                <a:gd name="T5" fmla="*/ 104 h 18"/>
                <a:gd name="T6" fmla="*/ 149 w 25"/>
                <a:gd name="T7" fmla="*/ 40 h 18"/>
                <a:gd name="T8" fmla="*/ 69 w 25"/>
                <a:gd name="T9" fmla="*/ 0 h 18"/>
                <a:gd name="T10" fmla="*/ 8 w 25"/>
                <a:gd name="T11" fmla="*/ 3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8">
                  <a:moveTo>
                    <a:pt x="1" y="4"/>
                  </a:moveTo>
                  <a:cubicBezTo>
                    <a:pt x="0" y="8"/>
                    <a:pt x="4" y="13"/>
                    <a:pt x="10" y="15"/>
                  </a:cubicBezTo>
                  <a:cubicBezTo>
                    <a:pt x="16" y="18"/>
                    <a:pt x="22" y="17"/>
                    <a:pt x="24" y="13"/>
                  </a:cubicBezTo>
                  <a:cubicBezTo>
                    <a:pt x="25" y="10"/>
                    <a:pt x="23" y="7"/>
                    <a:pt x="20" y="5"/>
                  </a:cubicBezTo>
                  <a:cubicBezTo>
                    <a:pt x="17" y="3"/>
                    <a:pt x="13" y="2"/>
                    <a:pt x="9" y="0"/>
                  </a:cubicBezTo>
                  <a:cubicBezTo>
                    <a:pt x="5" y="0"/>
                    <a:pt x="2" y="1"/>
                    <a:pt x="1"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1" name="Freeform 133">
              <a:extLst>
                <a:ext uri="{FF2B5EF4-FFF2-40B4-BE49-F238E27FC236}">
                  <a16:creationId xmlns:a16="http://schemas.microsoft.com/office/drawing/2014/main" id="{8C76FCC0-EE75-B1F2-AD71-5579705DA187}"/>
                </a:ext>
              </a:extLst>
            </p:cNvPr>
            <p:cNvSpPr>
              <a:spLocks/>
            </p:cNvSpPr>
            <p:nvPr/>
          </p:nvSpPr>
          <p:spPr bwMode="auto">
            <a:xfrm>
              <a:off x="2731" y="2432"/>
              <a:ext cx="49" cy="36"/>
            </a:xfrm>
            <a:custGeom>
              <a:avLst/>
              <a:gdLst>
                <a:gd name="T0" fmla="*/ 16 w 25"/>
                <a:gd name="T1" fmla="*/ 32 h 18"/>
                <a:gd name="T2" fmla="*/ 76 w 25"/>
                <a:gd name="T3" fmla="*/ 120 h 18"/>
                <a:gd name="T4" fmla="*/ 180 w 25"/>
                <a:gd name="T5" fmla="*/ 104 h 18"/>
                <a:gd name="T6" fmla="*/ 172 w 25"/>
                <a:gd name="T7" fmla="*/ 56 h 18"/>
                <a:gd name="T8" fmla="*/ 47 w 25"/>
                <a:gd name="T9" fmla="*/ 0 h 18"/>
                <a:gd name="T10" fmla="*/ 16 w 25"/>
                <a:gd name="T11" fmla="*/ 3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 h="18">
                  <a:moveTo>
                    <a:pt x="2" y="4"/>
                  </a:moveTo>
                  <a:cubicBezTo>
                    <a:pt x="0" y="8"/>
                    <a:pt x="4" y="13"/>
                    <a:pt x="10" y="15"/>
                  </a:cubicBezTo>
                  <a:cubicBezTo>
                    <a:pt x="17" y="18"/>
                    <a:pt x="23" y="17"/>
                    <a:pt x="24" y="13"/>
                  </a:cubicBezTo>
                  <a:cubicBezTo>
                    <a:pt x="25" y="11"/>
                    <a:pt x="25" y="9"/>
                    <a:pt x="23" y="7"/>
                  </a:cubicBezTo>
                  <a:cubicBezTo>
                    <a:pt x="18" y="5"/>
                    <a:pt x="12" y="3"/>
                    <a:pt x="6" y="0"/>
                  </a:cubicBezTo>
                  <a:cubicBezTo>
                    <a:pt x="4" y="1"/>
                    <a:pt x="2" y="2"/>
                    <a:pt x="2"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2" name="Freeform 134">
              <a:extLst>
                <a:ext uri="{FF2B5EF4-FFF2-40B4-BE49-F238E27FC236}">
                  <a16:creationId xmlns:a16="http://schemas.microsoft.com/office/drawing/2014/main" id="{718E063C-182A-BE50-E81C-A0DE6A08EEF5}"/>
                </a:ext>
              </a:extLst>
            </p:cNvPr>
            <p:cNvSpPr>
              <a:spLocks/>
            </p:cNvSpPr>
            <p:nvPr/>
          </p:nvSpPr>
          <p:spPr bwMode="auto">
            <a:xfrm>
              <a:off x="2771" y="2444"/>
              <a:ext cx="4" cy="4"/>
            </a:xfrm>
            <a:custGeom>
              <a:avLst/>
              <a:gdLst>
                <a:gd name="T0" fmla="*/ 16 w 2"/>
                <a:gd name="T1" fmla="*/ 16 h 2"/>
                <a:gd name="T2" fmla="*/ 16 w 2"/>
                <a:gd name="T3" fmla="*/ 8 h 2"/>
                <a:gd name="T4" fmla="*/ 0 w 2"/>
                <a:gd name="T5" fmla="*/ 0 h 2"/>
                <a:gd name="T6" fmla="*/ 16 w 2"/>
                <a:gd name="T7" fmla="*/ 16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 h="2">
                  <a:moveTo>
                    <a:pt x="2" y="2"/>
                  </a:moveTo>
                  <a:cubicBezTo>
                    <a:pt x="2" y="1"/>
                    <a:pt x="2" y="1"/>
                    <a:pt x="2" y="1"/>
                  </a:cubicBezTo>
                  <a:cubicBezTo>
                    <a:pt x="1" y="0"/>
                    <a:pt x="1" y="0"/>
                    <a:pt x="0" y="0"/>
                  </a:cubicBezTo>
                  <a:cubicBezTo>
                    <a:pt x="1" y="1"/>
                    <a:pt x="2" y="1"/>
                    <a:pt x="2" y="2"/>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3" name="Freeform 135">
              <a:extLst>
                <a:ext uri="{FF2B5EF4-FFF2-40B4-BE49-F238E27FC236}">
                  <a16:creationId xmlns:a16="http://schemas.microsoft.com/office/drawing/2014/main" id="{202F6691-51B1-BE0B-31C2-037EC3F9CD60}"/>
                </a:ext>
              </a:extLst>
            </p:cNvPr>
            <p:cNvSpPr>
              <a:spLocks/>
            </p:cNvSpPr>
            <p:nvPr/>
          </p:nvSpPr>
          <p:spPr bwMode="auto">
            <a:xfrm>
              <a:off x="2735" y="2434"/>
              <a:ext cx="24" cy="20"/>
            </a:xfrm>
            <a:custGeom>
              <a:avLst/>
              <a:gdLst>
                <a:gd name="T0" fmla="*/ 8 w 12"/>
                <a:gd name="T1" fmla="*/ 24 h 10"/>
                <a:gd name="T2" fmla="*/ 32 w 12"/>
                <a:gd name="T3" fmla="*/ 80 h 10"/>
                <a:gd name="T4" fmla="*/ 24 w 12"/>
                <a:gd name="T5" fmla="*/ 48 h 10"/>
                <a:gd name="T6" fmla="*/ 96 w 12"/>
                <a:gd name="T7" fmla="*/ 24 h 10"/>
                <a:gd name="T8" fmla="*/ 40 w 12"/>
                <a:gd name="T9" fmla="*/ 0 h 10"/>
                <a:gd name="T10" fmla="*/ 8 w 12"/>
                <a:gd name="T11" fmla="*/ 24 h 1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0">
                  <a:moveTo>
                    <a:pt x="1" y="3"/>
                  </a:moveTo>
                  <a:cubicBezTo>
                    <a:pt x="0" y="5"/>
                    <a:pt x="1" y="8"/>
                    <a:pt x="4" y="10"/>
                  </a:cubicBezTo>
                  <a:cubicBezTo>
                    <a:pt x="3" y="9"/>
                    <a:pt x="3" y="7"/>
                    <a:pt x="3" y="6"/>
                  </a:cubicBezTo>
                  <a:cubicBezTo>
                    <a:pt x="4" y="3"/>
                    <a:pt x="8" y="2"/>
                    <a:pt x="12" y="3"/>
                  </a:cubicBezTo>
                  <a:cubicBezTo>
                    <a:pt x="10" y="2"/>
                    <a:pt x="8" y="1"/>
                    <a:pt x="5" y="0"/>
                  </a:cubicBezTo>
                  <a:cubicBezTo>
                    <a:pt x="3" y="0"/>
                    <a:pt x="2" y="2"/>
                    <a:pt x="1" y="3"/>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4" name="Freeform 136">
              <a:extLst>
                <a:ext uri="{FF2B5EF4-FFF2-40B4-BE49-F238E27FC236}">
                  <a16:creationId xmlns:a16="http://schemas.microsoft.com/office/drawing/2014/main" id="{3DAC95F9-C3F1-5BA8-3FE0-4203300A60D7}"/>
                </a:ext>
              </a:extLst>
            </p:cNvPr>
            <p:cNvSpPr>
              <a:spLocks/>
            </p:cNvSpPr>
            <p:nvPr/>
          </p:nvSpPr>
          <p:spPr bwMode="auto">
            <a:xfrm>
              <a:off x="2627" y="2418"/>
              <a:ext cx="43" cy="32"/>
            </a:xfrm>
            <a:custGeom>
              <a:avLst/>
              <a:gdLst>
                <a:gd name="T0" fmla="*/ 8 w 22"/>
                <a:gd name="T1" fmla="*/ 32 h 16"/>
                <a:gd name="T2" fmla="*/ 104 w 22"/>
                <a:gd name="T3" fmla="*/ 16 h 16"/>
                <a:gd name="T4" fmla="*/ 156 w 22"/>
                <a:gd name="T5" fmla="*/ 96 h 16"/>
                <a:gd name="T6" fmla="*/ 68 w 22"/>
                <a:gd name="T7" fmla="*/ 112 h 16"/>
                <a:gd name="T8" fmla="*/ 8 w 22"/>
                <a:gd name="T9" fmla="*/ 3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6">
                  <a:moveTo>
                    <a:pt x="1" y="4"/>
                  </a:moveTo>
                  <a:cubicBezTo>
                    <a:pt x="3" y="1"/>
                    <a:pt x="8" y="0"/>
                    <a:pt x="14" y="2"/>
                  </a:cubicBezTo>
                  <a:cubicBezTo>
                    <a:pt x="19" y="4"/>
                    <a:pt x="22" y="9"/>
                    <a:pt x="21" y="12"/>
                  </a:cubicBezTo>
                  <a:cubicBezTo>
                    <a:pt x="20" y="15"/>
                    <a:pt x="14" y="16"/>
                    <a:pt x="9" y="14"/>
                  </a:cubicBezTo>
                  <a:cubicBezTo>
                    <a:pt x="3" y="12"/>
                    <a:pt x="0" y="7"/>
                    <a:pt x="1"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5" name="Freeform 137">
              <a:extLst>
                <a:ext uri="{FF2B5EF4-FFF2-40B4-BE49-F238E27FC236}">
                  <a16:creationId xmlns:a16="http://schemas.microsoft.com/office/drawing/2014/main" id="{D037A47F-DF56-A8EC-D09F-4CD7E4F2D4A3}"/>
                </a:ext>
              </a:extLst>
            </p:cNvPr>
            <p:cNvSpPr>
              <a:spLocks/>
            </p:cNvSpPr>
            <p:nvPr/>
          </p:nvSpPr>
          <p:spPr bwMode="auto">
            <a:xfrm>
              <a:off x="2627" y="2414"/>
              <a:ext cx="43" cy="32"/>
            </a:xfrm>
            <a:custGeom>
              <a:avLst/>
              <a:gdLst>
                <a:gd name="T0" fmla="*/ 8 w 22"/>
                <a:gd name="T1" fmla="*/ 32 h 16"/>
                <a:gd name="T2" fmla="*/ 96 w 22"/>
                <a:gd name="T3" fmla="*/ 16 h 16"/>
                <a:gd name="T4" fmla="*/ 156 w 22"/>
                <a:gd name="T5" fmla="*/ 96 h 16"/>
                <a:gd name="T6" fmla="*/ 61 w 22"/>
                <a:gd name="T7" fmla="*/ 112 h 16"/>
                <a:gd name="T8" fmla="*/ 8 w 22"/>
                <a:gd name="T9" fmla="*/ 3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6">
                  <a:moveTo>
                    <a:pt x="1" y="4"/>
                  </a:moveTo>
                  <a:cubicBezTo>
                    <a:pt x="2" y="1"/>
                    <a:pt x="8" y="0"/>
                    <a:pt x="13" y="2"/>
                  </a:cubicBezTo>
                  <a:cubicBezTo>
                    <a:pt x="19" y="4"/>
                    <a:pt x="22" y="9"/>
                    <a:pt x="21" y="12"/>
                  </a:cubicBezTo>
                  <a:cubicBezTo>
                    <a:pt x="19" y="15"/>
                    <a:pt x="14" y="16"/>
                    <a:pt x="8" y="14"/>
                  </a:cubicBezTo>
                  <a:cubicBezTo>
                    <a:pt x="3" y="12"/>
                    <a:pt x="0" y="7"/>
                    <a:pt x="1"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6" name="Freeform 138">
              <a:extLst>
                <a:ext uri="{FF2B5EF4-FFF2-40B4-BE49-F238E27FC236}">
                  <a16:creationId xmlns:a16="http://schemas.microsoft.com/office/drawing/2014/main" id="{69B8AB4E-BAEC-8D88-726A-840477D97F0B}"/>
                </a:ext>
              </a:extLst>
            </p:cNvPr>
            <p:cNvSpPr>
              <a:spLocks/>
            </p:cNvSpPr>
            <p:nvPr/>
          </p:nvSpPr>
          <p:spPr bwMode="auto">
            <a:xfrm>
              <a:off x="2629" y="2416"/>
              <a:ext cx="35" cy="20"/>
            </a:xfrm>
            <a:custGeom>
              <a:avLst/>
              <a:gdLst>
                <a:gd name="T0" fmla="*/ 23 w 18"/>
                <a:gd name="T1" fmla="*/ 48 h 10"/>
                <a:gd name="T2" fmla="*/ 103 w 18"/>
                <a:gd name="T3" fmla="*/ 32 h 10"/>
                <a:gd name="T4" fmla="*/ 132 w 18"/>
                <a:gd name="T5" fmla="*/ 56 h 10"/>
                <a:gd name="T6" fmla="*/ 88 w 18"/>
                <a:gd name="T7" fmla="*/ 16 h 10"/>
                <a:gd name="T8" fmla="*/ 8 w 18"/>
                <a:gd name="T9" fmla="*/ 24 h 10"/>
                <a:gd name="T10" fmla="*/ 23 w 18"/>
                <a:gd name="T11" fmla="*/ 80 h 10"/>
                <a:gd name="T12" fmla="*/ 23 w 18"/>
                <a:gd name="T13" fmla="*/ 48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10">
                  <a:moveTo>
                    <a:pt x="3" y="6"/>
                  </a:moveTo>
                  <a:cubicBezTo>
                    <a:pt x="4" y="3"/>
                    <a:pt x="9" y="2"/>
                    <a:pt x="14" y="4"/>
                  </a:cubicBezTo>
                  <a:cubicBezTo>
                    <a:pt x="15" y="5"/>
                    <a:pt x="17" y="6"/>
                    <a:pt x="18" y="7"/>
                  </a:cubicBezTo>
                  <a:cubicBezTo>
                    <a:pt x="17" y="5"/>
                    <a:pt x="15" y="3"/>
                    <a:pt x="12" y="2"/>
                  </a:cubicBezTo>
                  <a:cubicBezTo>
                    <a:pt x="7" y="0"/>
                    <a:pt x="2" y="1"/>
                    <a:pt x="1" y="3"/>
                  </a:cubicBezTo>
                  <a:cubicBezTo>
                    <a:pt x="0" y="5"/>
                    <a:pt x="1" y="8"/>
                    <a:pt x="3" y="10"/>
                  </a:cubicBezTo>
                  <a:cubicBezTo>
                    <a:pt x="3" y="8"/>
                    <a:pt x="2" y="7"/>
                    <a:pt x="3"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7" name="Freeform 139">
              <a:extLst>
                <a:ext uri="{FF2B5EF4-FFF2-40B4-BE49-F238E27FC236}">
                  <a16:creationId xmlns:a16="http://schemas.microsoft.com/office/drawing/2014/main" id="{C21388F8-8755-5413-6905-BE2BF2705205}"/>
                </a:ext>
              </a:extLst>
            </p:cNvPr>
            <p:cNvSpPr>
              <a:spLocks/>
            </p:cNvSpPr>
            <p:nvPr/>
          </p:nvSpPr>
          <p:spPr bwMode="auto">
            <a:xfrm>
              <a:off x="2569" y="2474"/>
              <a:ext cx="46" cy="33"/>
            </a:xfrm>
            <a:custGeom>
              <a:avLst/>
              <a:gdLst>
                <a:gd name="T0" fmla="*/ 16 w 23"/>
                <a:gd name="T1" fmla="*/ 37 h 17"/>
                <a:gd name="T2" fmla="*/ 112 w 23"/>
                <a:gd name="T3" fmla="*/ 23 h 17"/>
                <a:gd name="T4" fmla="*/ 168 w 23"/>
                <a:gd name="T5" fmla="*/ 87 h 17"/>
                <a:gd name="T6" fmla="*/ 72 w 23"/>
                <a:gd name="T7" fmla="*/ 109 h 17"/>
                <a:gd name="T8" fmla="*/ 16 w 23"/>
                <a:gd name="T9" fmla="*/ 3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7">
                  <a:moveTo>
                    <a:pt x="2" y="5"/>
                  </a:moveTo>
                  <a:cubicBezTo>
                    <a:pt x="3" y="1"/>
                    <a:pt x="8" y="0"/>
                    <a:pt x="14" y="3"/>
                  </a:cubicBezTo>
                  <a:cubicBezTo>
                    <a:pt x="19" y="5"/>
                    <a:pt x="23" y="9"/>
                    <a:pt x="21" y="12"/>
                  </a:cubicBezTo>
                  <a:cubicBezTo>
                    <a:pt x="20" y="16"/>
                    <a:pt x="15" y="17"/>
                    <a:pt x="9" y="15"/>
                  </a:cubicBezTo>
                  <a:cubicBezTo>
                    <a:pt x="4" y="12"/>
                    <a:pt x="0" y="8"/>
                    <a:pt x="2"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8" name="Freeform 140">
              <a:extLst>
                <a:ext uri="{FF2B5EF4-FFF2-40B4-BE49-F238E27FC236}">
                  <a16:creationId xmlns:a16="http://schemas.microsoft.com/office/drawing/2014/main" id="{6A5C8676-6134-B335-1C1E-0CFB30CEFCF3}"/>
                </a:ext>
              </a:extLst>
            </p:cNvPr>
            <p:cNvSpPr>
              <a:spLocks/>
            </p:cNvSpPr>
            <p:nvPr/>
          </p:nvSpPr>
          <p:spPr bwMode="auto">
            <a:xfrm>
              <a:off x="2569" y="2472"/>
              <a:ext cx="44" cy="31"/>
            </a:xfrm>
            <a:custGeom>
              <a:avLst/>
              <a:gdLst>
                <a:gd name="T0" fmla="*/ 8 w 22"/>
                <a:gd name="T1" fmla="*/ 31 h 16"/>
                <a:gd name="T2" fmla="*/ 104 w 22"/>
                <a:gd name="T3" fmla="*/ 16 h 16"/>
                <a:gd name="T4" fmla="*/ 168 w 22"/>
                <a:gd name="T5" fmla="*/ 87 h 16"/>
                <a:gd name="T6" fmla="*/ 72 w 22"/>
                <a:gd name="T7" fmla="*/ 101 h 16"/>
                <a:gd name="T8" fmla="*/ 8 w 22"/>
                <a:gd name="T9" fmla="*/ 3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6">
                  <a:moveTo>
                    <a:pt x="1" y="4"/>
                  </a:moveTo>
                  <a:cubicBezTo>
                    <a:pt x="3" y="1"/>
                    <a:pt x="8" y="0"/>
                    <a:pt x="13" y="2"/>
                  </a:cubicBezTo>
                  <a:cubicBezTo>
                    <a:pt x="19" y="4"/>
                    <a:pt x="22" y="8"/>
                    <a:pt x="21" y="12"/>
                  </a:cubicBezTo>
                  <a:cubicBezTo>
                    <a:pt x="20" y="15"/>
                    <a:pt x="14" y="16"/>
                    <a:pt x="9" y="14"/>
                  </a:cubicBezTo>
                  <a:cubicBezTo>
                    <a:pt x="3" y="12"/>
                    <a:pt x="0" y="7"/>
                    <a:pt x="1"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49" name="Freeform 141">
              <a:extLst>
                <a:ext uri="{FF2B5EF4-FFF2-40B4-BE49-F238E27FC236}">
                  <a16:creationId xmlns:a16="http://schemas.microsoft.com/office/drawing/2014/main" id="{B167CBC3-A086-5539-AD59-B4F0E13598AB}"/>
                </a:ext>
              </a:extLst>
            </p:cNvPr>
            <p:cNvSpPr>
              <a:spLocks/>
            </p:cNvSpPr>
            <p:nvPr/>
          </p:nvSpPr>
          <p:spPr bwMode="auto">
            <a:xfrm>
              <a:off x="2573" y="2472"/>
              <a:ext cx="34" cy="19"/>
            </a:xfrm>
            <a:custGeom>
              <a:avLst/>
              <a:gdLst>
                <a:gd name="T0" fmla="*/ 16 w 17"/>
                <a:gd name="T1" fmla="*/ 40 h 10"/>
                <a:gd name="T2" fmla="*/ 104 w 17"/>
                <a:gd name="T3" fmla="*/ 36 h 10"/>
                <a:gd name="T4" fmla="*/ 136 w 17"/>
                <a:gd name="T5" fmla="*/ 48 h 10"/>
                <a:gd name="T6" fmla="*/ 88 w 17"/>
                <a:gd name="T7" fmla="*/ 15 h 10"/>
                <a:gd name="T8" fmla="*/ 0 w 17"/>
                <a:gd name="T9" fmla="*/ 29 h 10"/>
                <a:gd name="T10" fmla="*/ 24 w 17"/>
                <a:gd name="T11" fmla="*/ 68 h 10"/>
                <a:gd name="T12" fmla="*/ 16 w 17"/>
                <a:gd name="T13" fmla="*/ 4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
                  <a:moveTo>
                    <a:pt x="2" y="6"/>
                  </a:moveTo>
                  <a:cubicBezTo>
                    <a:pt x="3" y="3"/>
                    <a:pt x="8" y="3"/>
                    <a:pt x="13" y="5"/>
                  </a:cubicBezTo>
                  <a:cubicBezTo>
                    <a:pt x="15" y="5"/>
                    <a:pt x="16" y="6"/>
                    <a:pt x="17" y="7"/>
                  </a:cubicBezTo>
                  <a:cubicBezTo>
                    <a:pt x="16" y="5"/>
                    <a:pt x="14" y="3"/>
                    <a:pt x="11" y="2"/>
                  </a:cubicBezTo>
                  <a:cubicBezTo>
                    <a:pt x="6" y="0"/>
                    <a:pt x="2" y="1"/>
                    <a:pt x="0" y="4"/>
                  </a:cubicBezTo>
                  <a:cubicBezTo>
                    <a:pt x="0" y="6"/>
                    <a:pt x="1" y="8"/>
                    <a:pt x="3" y="10"/>
                  </a:cubicBezTo>
                  <a:cubicBezTo>
                    <a:pt x="2" y="9"/>
                    <a:pt x="2" y="8"/>
                    <a:pt x="2"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0" name="Freeform 142">
              <a:extLst>
                <a:ext uri="{FF2B5EF4-FFF2-40B4-BE49-F238E27FC236}">
                  <a16:creationId xmlns:a16="http://schemas.microsoft.com/office/drawing/2014/main" id="{941AB5F6-0EE7-B038-7369-1CB7033DE02E}"/>
                </a:ext>
              </a:extLst>
            </p:cNvPr>
            <p:cNvSpPr>
              <a:spLocks/>
            </p:cNvSpPr>
            <p:nvPr/>
          </p:nvSpPr>
          <p:spPr bwMode="auto">
            <a:xfrm>
              <a:off x="2526" y="2545"/>
              <a:ext cx="45" cy="33"/>
            </a:xfrm>
            <a:custGeom>
              <a:avLst/>
              <a:gdLst>
                <a:gd name="T0" fmla="*/ 16 w 23"/>
                <a:gd name="T1" fmla="*/ 37 h 17"/>
                <a:gd name="T2" fmla="*/ 104 w 23"/>
                <a:gd name="T3" fmla="*/ 23 h 17"/>
                <a:gd name="T4" fmla="*/ 157 w 23"/>
                <a:gd name="T5" fmla="*/ 87 h 17"/>
                <a:gd name="T6" fmla="*/ 68 w 23"/>
                <a:gd name="T7" fmla="*/ 109 h 17"/>
                <a:gd name="T8" fmla="*/ 16 w 23"/>
                <a:gd name="T9" fmla="*/ 37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7">
                  <a:moveTo>
                    <a:pt x="2" y="5"/>
                  </a:moveTo>
                  <a:cubicBezTo>
                    <a:pt x="3" y="1"/>
                    <a:pt x="8" y="0"/>
                    <a:pt x="14" y="3"/>
                  </a:cubicBezTo>
                  <a:cubicBezTo>
                    <a:pt x="19" y="5"/>
                    <a:pt x="23" y="9"/>
                    <a:pt x="21" y="12"/>
                  </a:cubicBezTo>
                  <a:cubicBezTo>
                    <a:pt x="20" y="16"/>
                    <a:pt x="15" y="17"/>
                    <a:pt x="9" y="15"/>
                  </a:cubicBezTo>
                  <a:cubicBezTo>
                    <a:pt x="4" y="12"/>
                    <a:pt x="0" y="8"/>
                    <a:pt x="2"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1" name="Freeform 143">
              <a:extLst>
                <a:ext uri="{FF2B5EF4-FFF2-40B4-BE49-F238E27FC236}">
                  <a16:creationId xmlns:a16="http://schemas.microsoft.com/office/drawing/2014/main" id="{8AE9FFCF-8E46-8CE8-8732-7C992173C1F3}"/>
                </a:ext>
              </a:extLst>
            </p:cNvPr>
            <p:cNvSpPr>
              <a:spLocks/>
            </p:cNvSpPr>
            <p:nvPr/>
          </p:nvSpPr>
          <p:spPr bwMode="auto">
            <a:xfrm>
              <a:off x="2526" y="2543"/>
              <a:ext cx="43" cy="31"/>
            </a:xfrm>
            <a:custGeom>
              <a:avLst/>
              <a:gdLst>
                <a:gd name="T0" fmla="*/ 8 w 22"/>
                <a:gd name="T1" fmla="*/ 31 h 16"/>
                <a:gd name="T2" fmla="*/ 96 w 22"/>
                <a:gd name="T3" fmla="*/ 16 h 16"/>
                <a:gd name="T4" fmla="*/ 156 w 22"/>
                <a:gd name="T5" fmla="*/ 87 h 16"/>
                <a:gd name="T6" fmla="*/ 68 w 22"/>
                <a:gd name="T7" fmla="*/ 101 h 16"/>
                <a:gd name="T8" fmla="*/ 8 w 22"/>
                <a:gd name="T9" fmla="*/ 3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6">
                  <a:moveTo>
                    <a:pt x="1" y="4"/>
                  </a:moveTo>
                  <a:cubicBezTo>
                    <a:pt x="3" y="1"/>
                    <a:pt x="8" y="0"/>
                    <a:pt x="13" y="2"/>
                  </a:cubicBezTo>
                  <a:cubicBezTo>
                    <a:pt x="19" y="4"/>
                    <a:pt x="22" y="8"/>
                    <a:pt x="21" y="12"/>
                  </a:cubicBezTo>
                  <a:cubicBezTo>
                    <a:pt x="20" y="15"/>
                    <a:pt x="14" y="16"/>
                    <a:pt x="9" y="14"/>
                  </a:cubicBezTo>
                  <a:cubicBezTo>
                    <a:pt x="3" y="12"/>
                    <a:pt x="0" y="7"/>
                    <a:pt x="1"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2" name="Freeform 144">
              <a:extLst>
                <a:ext uri="{FF2B5EF4-FFF2-40B4-BE49-F238E27FC236}">
                  <a16:creationId xmlns:a16="http://schemas.microsoft.com/office/drawing/2014/main" id="{CEC557CB-F80B-31D9-BD98-0C9C16A7CE57}"/>
                </a:ext>
              </a:extLst>
            </p:cNvPr>
            <p:cNvSpPr>
              <a:spLocks/>
            </p:cNvSpPr>
            <p:nvPr/>
          </p:nvSpPr>
          <p:spPr bwMode="auto">
            <a:xfrm>
              <a:off x="2530" y="2543"/>
              <a:ext cx="34" cy="19"/>
            </a:xfrm>
            <a:custGeom>
              <a:avLst/>
              <a:gdLst>
                <a:gd name="T0" fmla="*/ 16 w 17"/>
                <a:gd name="T1" fmla="*/ 40 h 10"/>
                <a:gd name="T2" fmla="*/ 104 w 17"/>
                <a:gd name="T3" fmla="*/ 36 h 10"/>
                <a:gd name="T4" fmla="*/ 136 w 17"/>
                <a:gd name="T5" fmla="*/ 48 h 10"/>
                <a:gd name="T6" fmla="*/ 88 w 17"/>
                <a:gd name="T7" fmla="*/ 15 h 10"/>
                <a:gd name="T8" fmla="*/ 0 w 17"/>
                <a:gd name="T9" fmla="*/ 29 h 10"/>
                <a:gd name="T10" fmla="*/ 24 w 17"/>
                <a:gd name="T11" fmla="*/ 68 h 10"/>
                <a:gd name="T12" fmla="*/ 16 w 17"/>
                <a:gd name="T13" fmla="*/ 4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10">
                  <a:moveTo>
                    <a:pt x="2" y="6"/>
                  </a:moveTo>
                  <a:cubicBezTo>
                    <a:pt x="3" y="3"/>
                    <a:pt x="8" y="3"/>
                    <a:pt x="13" y="5"/>
                  </a:cubicBezTo>
                  <a:cubicBezTo>
                    <a:pt x="15" y="5"/>
                    <a:pt x="16" y="6"/>
                    <a:pt x="17" y="7"/>
                  </a:cubicBezTo>
                  <a:cubicBezTo>
                    <a:pt x="16" y="5"/>
                    <a:pt x="14" y="3"/>
                    <a:pt x="11" y="2"/>
                  </a:cubicBezTo>
                  <a:cubicBezTo>
                    <a:pt x="6" y="0"/>
                    <a:pt x="2" y="1"/>
                    <a:pt x="0" y="4"/>
                  </a:cubicBezTo>
                  <a:cubicBezTo>
                    <a:pt x="0" y="6"/>
                    <a:pt x="1" y="8"/>
                    <a:pt x="3" y="10"/>
                  </a:cubicBezTo>
                  <a:cubicBezTo>
                    <a:pt x="2" y="9"/>
                    <a:pt x="2" y="8"/>
                    <a:pt x="2"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3" name="Freeform 145">
              <a:extLst>
                <a:ext uri="{FF2B5EF4-FFF2-40B4-BE49-F238E27FC236}">
                  <a16:creationId xmlns:a16="http://schemas.microsoft.com/office/drawing/2014/main" id="{9162801A-A0B8-BF3D-562F-9C3BE85C6A11}"/>
                </a:ext>
              </a:extLst>
            </p:cNvPr>
            <p:cNvSpPr>
              <a:spLocks/>
            </p:cNvSpPr>
            <p:nvPr/>
          </p:nvSpPr>
          <p:spPr bwMode="auto">
            <a:xfrm>
              <a:off x="2465" y="2610"/>
              <a:ext cx="43" cy="31"/>
            </a:xfrm>
            <a:custGeom>
              <a:avLst/>
              <a:gdLst>
                <a:gd name="T0" fmla="*/ 8 w 22"/>
                <a:gd name="T1" fmla="*/ 31 h 16"/>
                <a:gd name="T2" fmla="*/ 104 w 22"/>
                <a:gd name="T3" fmla="*/ 16 h 16"/>
                <a:gd name="T4" fmla="*/ 156 w 22"/>
                <a:gd name="T5" fmla="*/ 87 h 16"/>
                <a:gd name="T6" fmla="*/ 68 w 22"/>
                <a:gd name="T7" fmla="*/ 101 h 16"/>
                <a:gd name="T8" fmla="*/ 8 w 22"/>
                <a:gd name="T9" fmla="*/ 3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6">
                  <a:moveTo>
                    <a:pt x="1" y="4"/>
                  </a:moveTo>
                  <a:cubicBezTo>
                    <a:pt x="3" y="1"/>
                    <a:pt x="8" y="0"/>
                    <a:pt x="14" y="2"/>
                  </a:cubicBezTo>
                  <a:cubicBezTo>
                    <a:pt x="19" y="4"/>
                    <a:pt x="22" y="9"/>
                    <a:pt x="21" y="12"/>
                  </a:cubicBezTo>
                  <a:cubicBezTo>
                    <a:pt x="20" y="15"/>
                    <a:pt x="14" y="16"/>
                    <a:pt x="9" y="14"/>
                  </a:cubicBezTo>
                  <a:cubicBezTo>
                    <a:pt x="3" y="12"/>
                    <a:pt x="0" y="8"/>
                    <a:pt x="1"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4" name="Freeform 146">
              <a:extLst>
                <a:ext uri="{FF2B5EF4-FFF2-40B4-BE49-F238E27FC236}">
                  <a16:creationId xmlns:a16="http://schemas.microsoft.com/office/drawing/2014/main" id="{52237E91-0E1D-5503-7BD8-C1B3FF119276}"/>
                </a:ext>
              </a:extLst>
            </p:cNvPr>
            <p:cNvSpPr>
              <a:spLocks/>
            </p:cNvSpPr>
            <p:nvPr/>
          </p:nvSpPr>
          <p:spPr bwMode="auto">
            <a:xfrm>
              <a:off x="2465" y="2606"/>
              <a:ext cx="43" cy="33"/>
            </a:xfrm>
            <a:custGeom>
              <a:avLst/>
              <a:gdLst>
                <a:gd name="T0" fmla="*/ 8 w 22"/>
                <a:gd name="T1" fmla="*/ 31 h 17"/>
                <a:gd name="T2" fmla="*/ 96 w 22"/>
                <a:gd name="T3" fmla="*/ 16 h 17"/>
                <a:gd name="T4" fmla="*/ 156 w 22"/>
                <a:gd name="T5" fmla="*/ 87 h 17"/>
                <a:gd name="T6" fmla="*/ 61 w 22"/>
                <a:gd name="T7" fmla="*/ 101 h 17"/>
                <a:gd name="T8" fmla="*/ 8 w 22"/>
                <a:gd name="T9" fmla="*/ 31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7">
                  <a:moveTo>
                    <a:pt x="1" y="4"/>
                  </a:moveTo>
                  <a:cubicBezTo>
                    <a:pt x="2" y="1"/>
                    <a:pt x="8" y="0"/>
                    <a:pt x="13" y="2"/>
                  </a:cubicBezTo>
                  <a:cubicBezTo>
                    <a:pt x="19" y="5"/>
                    <a:pt x="22" y="9"/>
                    <a:pt x="21" y="12"/>
                  </a:cubicBezTo>
                  <a:cubicBezTo>
                    <a:pt x="19" y="16"/>
                    <a:pt x="14" y="17"/>
                    <a:pt x="8" y="14"/>
                  </a:cubicBezTo>
                  <a:cubicBezTo>
                    <a:pt x="3" y="12"/>
                    <a:pt x="0" y="8"/>
                    <a:pt x="1"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5" name="Freeform 147">
              <a:extLst>
                <a:ext uri="{FF2B5EF4-FFF2-40B4-BE49-F238E27FC236}">
                  <a16:creationId xmlns:a16="http://schemas.microsoft.com/office/drawing/2014/main" id="{FDAF6F2A-F27E-C33F-5068-ADDA70C20179}"/>
                </a:ext>
              </a:extLst>
            </p:cNvPr>
            <p:cNvSpPr>
              <a:spLocks/>
            </p:cNvSpPr>
            <p:nvPr/>
          </p:nvSpPr>
          <p:spPr bwMode="auto">
            <a:xfrm>
              <a:off x="2467" y="2608"/>
              <a:ext cx="35" cy="19"/>
            </a:xfrm>
            <a:custGeom>
              <a:avLst/>
              <a:gdLst>
                <a:gd name="T0" fmla="*/ 23 w 18"/>
                <a:gd name="T1" fmla="*/ 40 h 10"/>
                <a:gd name="T2" fmla="*/ 103 w 18"/>
                <a:gd name="T3" fmla="*/ 29 h 10"/>
                <a:gd name="T4" fmla="*/ 132 w 18"/>
                <a:gd name="T5" fmla="*/ 48 h 10"/>
                <a:gd name="T6" fmla="*/ 88 w 18"/>
                <a:gd name="T7" fmla="*/ 15 h 10"/>
                <a:gd name="T8" fmla="*/ 8 w 18"/>
                <a:gd name="T9" fmla="*/ 29 h 10"/>
                <a:gd name="T10" fmla="*/ 23 w 18"/>
                <a:gd name="T11" fmla="*/ 68 h 10"/>
                <a:gd name="T12" fmla="*/ 23 w 18"/>
                <a:gd name="T13" fmla="*/ 40 h 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 h="10">
                  <a:moveTo>
                    <a:pt x="3" y="6"/>
                  </a:moveTo>
                  <a:cubicBezTo>
                    <a:pt x="4" y="3"/>
                    <a:pt x="9" y="2"/>
                    <a:pt x="14" y="4"/>
                  </a:cubicBezTo>
                  <a:cubicBezTo>
                    <a:pt x="15" y="5"/>
                    <a:pt x="17" y="6"/>
                    <a:pt x="18" y="7"/>
                  </a:cubicBezTo>
                  <a:cubicBezTo>
                    <a:pt x="17" y="5"/>
                    <a:pt x="15" y="3"/>
                    <a:pt x="12" y="2"/>
                  </a:cubicBezTo>
                  <a:cubicBezTo>
                    <a:pt x="7" y="0"/>
                    <a:pt x="2" y="1"/>
                    <a:pt x="1" y="4"/>
                  </a:cubicBezTo>
                  <a:cubicBezTo>
                    <a:pt x="0" y="6"/>
                    <a:pt x="1" y="8"/>
                    <a:pt x="3" y="10"/>
                  </a:cubicBezTo>
                  <a:cubicBezTo>
                    <a:pt x="3" y="9"/>
                    <a:pt x="2" y="7"/>
                    <a:pt x="3"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6" name="Freeform 148">
              <a:extLst>
                <a:ext uri="{FF2B5EF4-FFF2-40B4-BE49-F238E27FC236}">
                  <a16:creationId xmlns:a16="http://schemas.microsoft.com/office/drawing/2014/main" id="{9BE2CB84-36C8-9186-53BE-42F6E64BB979}"/>
                </a:ext>
              </a:extLst>
            </p:cNvPr>
            <p:cNvSpPr>
              <a:spLocks/>
            </p:cNvSpPr>
            <p:nvPr/>
          </p:nvSpPr>
          <p:spPr bwMode="auto">
            <a:xfrm>
              <a:off x="2459" y="2430"/>
              <a:ext cx="43" cy="34"/>
            </a:xfrm>
            <a:custGeom>
              <a:avLst/>
              <a:gdLst>
                <a:gd name="T0" fmla="*/ 16 w 22"/>
                <a:gd name="T1" fmla="*/ 24 h 17"/>
                <a:gd name="T2" fmla="*/ 104 w 22"/>
                <a:gd name="T3" fmla="*/ 24 h 17"/>
                <a:gd name="T4" fmla="*/ 149 w 22"/>
                <a:gd name="T5" fmla="*/ 112 h 17"/>
                <a:gd name="T6" fmla="*/ 53 w 22"/>
                <a:gd name="T7" fmla="*/ 112 h 17"/>
                <a:gd name="T8" fmla="*/ 16 w 22"/>
                <a:gd name="T9" fmla="*/ 24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 h="17">
                  <a:moveTo>
                    <a:pt x="2" y="3"/>
                  </a:moveTo>
                  <a:cubicBezTo>
                    <a:pt x="4" y="0"/>
                    <a:pt x="9" y="0"/>
                    <a:pt x="14" y="3"/>
                  </a:cubicBezTo>
                  <a:cubicBezTo>
                    <a:pt x="19" y="6"/>
                    <a:pt x="22" y="11"/>
                    <a:pt x="20" y="14"/>
                  </a:cubicBezTo>
                  <a:cubicBezTo>
                    <a:pt x="18" y="17"/>
                    <a:pt x="12" y="17"/>
                    <a:pt x="7" y="14"/>
                  </a:cubicBezTo>
                  <a:cubicBezTo>
                    <a:pt x="2" y="11"/>
                    <a:pt x="0" y="6"/>
                    <a:pt x="2" y="3"/>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7" name="Freeform 149">
              <a:extLst>
                <a:ext uri="{FF2B5EF4-FFF2-40B4-BE49-F238E27FC236}">
                  <a16:creationId xmlns:a16="http://schemas.microsoft.com/office/drawing/2014/main" id="{28583654-76BC-4B8C-38E2-F116FDDEB03F}"/>
                </a:ext>
              </a:extLst>
            </p:cNvPr>
            <p:cNvSpPr>
              <a:spLocks/>
            </p:cNvSpPr>
            <p:nvPr/>
          </p:nvSpPr>
          <p:spPr bwMode="auto">
            <a:xfrm>
              <a:off x="2461" y="2426"/>
              <a:ext cx="39" cy="36"/>
            </a:xfrm>
            <a:custGeom>
              <a:avLst/>
              <a:gdLst>
                <a:gd name="T0" fmla="*/ 45 w 20"/>
                <a:gd name="T1" fmla="*/ 112 h 18"/>
                <a:gd name="T2" fmla="*/ 133 w 20"/>
                <a:gd name="T3" fmla="*/ 120 h 18"/>
                <a:gd name="T4" fmla="*/ 96 w 20"/>
                <a:gd name="T5" fmla="*/ 24 h 18"/>
                <a:gd name="T6" fmla="*/ 23 w 20"/>
                <a:gd name="T7" fmla="*/ 8 h 18"/>
                <a:gd name="T8" fmla="*/ 0 w 20"/>
                <a:gd name="T9" fmla="*/ 48 h 18"/>
                <a:gd name="T10" fmla="*/ 45 w 20"/>
                <a:gd name="T11" fmla="*/ 112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0" h="18">
                  <a:moveTo>
                    <a:pt x="6" y="14"/>
                  </a:moveTo>
                  <a:cubicBezTo>
                    <a:pt x="11" y="17"/>
                    <a:pt x="17" y="18"/>
                    <a:pt x="18" y="15"/>
                  </a:cubicBezTo>
                  <a:cubicBezTo>
                    <a:pt x="20" y="12"/>
                    <a:pt x="18" y="7"/>
                    <a:pt x="13" y="3"/>
                  </a:cubicBezTo>
                  <a:cubicBezTo>
                    <a:pt x="10" y="1"/>
                    <a:pt x="6" y="0"/>
                    <a:pt x="3" y="1"/>
                  </a:cubicBezTo>
                  <a:cubicBezTo>
                    <a:pt x="2" y="3"/>
                    <a:pt x="1" y="4"/>
                    <a:pt x="0" y="6"/>
                  </a:cubicBezTo>
                  <a:cubicBezTo>
                    <a:pt x="0" y="9"/>
                    <a:pt x="2" y="12"/>
                    <a:pt x="6" y="1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8" name="Freeform 150">
              <a:extLst>
                <a:ext uri="{FF2B5EF4-FFF2-40B4-BE49-F238E27FC236}">
                  <a16:creationId xmlns:a16="http://schemas.microsoft.com/office/drawing/2014/main" id="{B523934C-FEFA-9690-D174-C5A1509D2CDF}"/>
                </a:ext>
              </a:extLst>
            </p:cNvPr>
            <p:cNvSpPr>
              <a:spLocks/>
            </p:cNvSpPr>
            <p:nvPr/>
          </p:nvSpPr>
          <p:spPr bwMode="auto">
            <a:xfrm>
              <a:off x="2463" y="2428"/>
              <a:ext cx="34" cy="18"/>
            </a:xfrm>
            <a:custGeom>
              <a:avLst/>
              <a:gdLst>
                <a:gd name="T0" fmla="*/ 16 w 17"/>
                <a:gd name="T1" fmla="*/ 40 h 9"/>
                <a:gd name="T2" fmla="*/ 104 w 17"/>
                <a:gd name="T3" fmla="*/ 40 h 9"/>
                <a:gd name="T4" fmla="*/ 136 w 17"/>
                <a:gd name="T5" fmla="*/ 72 h 9"/>
                <a:gd name="T6" fmla="*/ 96 w 17"/>
                <a:gd name="T7" fmla="*/ 24 h 9"/>
                <a:gd name="T8" fmla="*/ 8 w 17"/>
                <a:gd name="T9" fmla="*/ 16 h 9"/>
                <a:gd name="T10" fmla="*/ 16 w 17"/>
                <a:gd name="T11" fmla="*/ 72 h 9"/>
                <a:gd name="T12" fmla="*/ 16 w 17"/>
                <a:gd name="T13" fmla="*/ 40 h 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 h="9">
                  <a:moveTo>
                    <a:pt x="2" y="5"/>
                  </a:moveTo>
                  <a:cubicBezTo>
                    <a:pt x="4" y="2"/>
                    <a:pt x="9" y="3"/>
                    <a:pt x="13" y="5"/>
                  </a:cubicBezTo>
                  <a:cubicBezTo>
                    <a:pt x="15" y="6"/>
                    <a:pt x="16" y="8"/>
                    <a:pt x="17" y="9"/>
                  </a:cubicBezTo>
                  <a:cubicBezTo>
                    <a:pt x="16" y="7"/>
                    <a:pt x="14" y="5"/>
                    <a:pt x="12" y="3"/>
                  </a:cubicBezTo>
                  <a:cubicBezTo>
                    <a:pt x="7" y="0"/>
                    <a:pt x="2" y="0"/>
                    <a:pt x="1" y="2"/>
                  </a:cubicBezTo>
                  <a:cubicBezTo>
                    <a:pt x="0" y="4"/>
                    <a:pt x="0" y="7"/>
                    <a:pt x="2" y="9"/>
                  </a:cubicBezTo>
                  <a:cubicBezTo>
                    <a:pt x="1" y="7"/>
                    <a:pt x="1" y="6"/>
                    <a:pt x="2" y="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59" name="Freeform 151">
              <a:extLst>
                <a:ext uri="{FF2B5EF4-FFF2-40B4-BE49-F238E27FC236}">
                  <a16:creationId xmlns:a16="http://schemas.microsoft.com/office/drawing/2014/main" id="{28FBB4D8-32A1-EAD7-44EC-A1049F743A74}"/>
                </a:ext>
              </a:extLst>
            </p:cNvPr>
            <p:cNvSpPr>
              <a:spLocks/>
            </p:cNvSpPr>
            <p:nvPr/>
          </p:nvSpPr>
          <p:spPr bwMode="auto">
            <a:xfrm>
              <a:off x="2536" y="2379"/>
              <a:ext cx="37" cy="39"/>
            </a:xfrm>
            <a:custGeom>
              <a:avLst/>
              <a:gdLst>
                <a:gd name="T0" fmla="*/ 16 w 19"/>
                <a:gd name="T1" fmla="*/ 16 h 20"/>
                <a:gd name="T2" fmla="*/ 103 w 19"/>
                <a:gd name="T3" fmla="*/ 39 h 20"/>
                <a:gd name="T4" fmla="*/ 125 w 19"/>
                <a:gd name="T5" fmla="*/ 133 h 20"/>
                <a:gd name="T6" fmla="*/ 37 w 19"/>
                <a:gd name="T7" fmla="*/ 103 h 20"/>
                <a:gd name="T8" fmla="*/ 16 w 19"/>
                <a:gd name="T9" fmla="*/ 16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20">
                  <a:moveTo>
                    <a:pt x="2" y="2"/>
                  </a:moveTo>
                  <a:cubicBezTo>
                    <a:pt x="5" y="0"/>
                    <a:pt x="10" y="1"/>
                    <a:pt x="14" y="5"/>
                  </a:cubicBezTo>
                  <a:cubicBezTo>
                    <a:pt x="18" y="10"/>
                    <a:pt x="19" y="15"/>
                    <a:pt x="17" y="18"/>
                  </a:cubicBezTo>
                  <a:cubicBezTo>
                    <a:pt x="14" y="20"/>
                    <a:pt x="9" y="19"/>
                    <a:pt x="5" y="14"/>
                  </a:cubicBezTo>
                  <a:cubicBezTo>
                    <a:pt x="1" y="10"/>
                    <a:pt x="0" y="5"/>
                    <a:pt x="2" y="2"/>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0" name="Freeform 152">
              <a:extLst>
                <a:ext uri="{FF2B5EF4-FFF2-40B4-BE49-F238E27FC236}">
                  <a16:creationId xmlns:a16="http://schemas.microsoft.com/office/drawing/2014/main" id="{698A3A15-EE78-6800-8BDE-28DBBD4D4860}"/>
                </a:ext>
              </a:extLst>
            </p:cNvPr>
            <p:cNvSpPr>
              <a:spLocks/>
            </p:cNvSpPr>
            <p:nvPr/>
          </p:nvSpPr>
          <p:spPr bwMode="auto">
            <a:xfrm>
              <a:off x="2536" y="2375"/>
              <a:ext cx="39" cy="39"/>
            </a:xfrm>
            <a:custGeom>
              <a:avLst/>
              <a:gdLst>
                <a:gd name="T0" fmla="*/ 23 w 20"/>
                <a:gd name="T1" fmla="*/ 16 h 20"/>
                <a:gd name="T2" fmla="*/ 111 w 20"/>
                <a:gd name="T3" fmla="*/ 45 h 20"/>
                <a:gd name="T4" fmla="*/ 125 w 20"/>
                <a:gd name="T5" fmla="*/ 133 h 20"/>
                <a:gd name="T6" fmla="*/ 39 w 20"/>
                <a:gd name="T7" fmla="*/ 111 h 20"/>
                <a:gd name="T8" fmla="*/ 23 w 20"/>
                <a:gd name="T9" fmla="*/ 16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0" h="20">
                  <a:moveTo>
                    <a:pt x="3" y="2"/>
                  </a:moveTo>
                  <a:cubicBezTo>
                    <a:pt x="5" y="0"/>
                    <a:pt x="11" y="1"/>
                    <a:pt x="15" y="6"/>
                  </a:cubicBezTo>
                  <a:cubicBezTo>
                    <a:pt x="19" y="10"/>
                    <a:pt x="20" y="15"/>
                    <a:pt x="17" y="18"/>
                  </a:cubicBezTo>
                  <a:cubicBezTo>
                    <a:pt x="14" y="20"/>
                    <a:pt x="9" y="19"/>
                    <a:pt x="5" y="15"/>
                  </a:cubicBezTo>
                  <a:cubicBezTo>
                    <a:pt x="1" y="10"/>
                    <a:pt x="0" y="5"/>
                    <a:pt x="3" y="2"/>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1" name="Freeform 153">
              <a:extLst>
                <a:ext uri="{FF2B5EF4-FFF2-40B4-BE49-F238E27FC236}">
                  <a16:creationId xmlns:a16="http://schemas.microsoft.com/office/drawing/2014/main" id="{D59AC1F7-2981-F84D-5472-F7DB4A338E1C}"/>
                </a:ext>
              </a:extLst>
            </p:cNvPr>
            <p:cNvSpPr>
              <a:spLocks/>
            </p:cNvSpPr>
            <p:nvPr/>
          </p:nvSpPr>
          <p:spPr bwMode="auto">
            <a:xfrm>
              <a:off x="2540" y="2377"/>
              <a:ext cx="29" cy="24"/>
            </a:xfrm>
            <a:custGeom>
              <a:avLst/>
              <a:gdLst>
                <a:gd name="T0" fmla="*/ 15 w 15"/>
                <a:gd name="T1" fmla="*/ 40 h 12"/>
                <a:gd name="T2" fmla="*/ 93 w 15"/>
                <a:gd name="T3" fmla="*/ 64 h 12"/>
                <a:gd name="T4" fmla="*/ 108 w 15"/>
                <a:gd name="T5" fmla="*/ 96 h 12"/>
                <a:gd name="T6" fmla="*/ 85 w 15"/>
                <a:gd name="T7" fmla="*/ 40 h 12"/>
                <a:gd name="T8" fmla="*/ 8 w 15"/>
                <a:gd name="T9" fmla="*/ 16 h 12"/>
                <a:gd name="T10" fmla="*/ 8 w 15"/>
                <a:gd name="T11" fmla="*/ 64 h 12"/>
                <a:gd name="T12" fmla="*/ 15 w 15"/>
                <a:gd name="T13" fmla="*/ 4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 h="12">
                  <a:moveTo>
                    <a:pt x="2" y="5"/>
                  </a:moveTo>
                  <a:cubicBezTo>
                    <a:pt x="4" y="3"/>
                    <a:pt x="9" y="4"/>
                    <a:pt x="13" y="8"/>
                  </a:cubicBezTo>
                  <a:cubicBezTo>
                    <a:pt x="14" y="9"/>
                    <a:pt x="15" y="11"/>
                    <a:pt x="15" y="12"/>
                  </a:cubicBezTo>
                  <a:cubicBezTo>
                    <a:pt x="15" y="10"/>
                    <a:pt x="14" y="7"/>
                    <a:pt x="12" y="5"/>
                  </a:cubicBezTo>
                  <a:cubicBezTo>
                    <a:pt x="9" y="1"/>
                    <a:pt x="4" y="0"/>
                    <a:pt x="1" y="2"/>
                  </a:cubicBezTo>
                  <a:cubicBezTo>
                    <a:pt x="0" y="3"/>
                    <a:pt x="0" y="6"/>
                    <a:pt x="1" y="8"/>
                  </a:cubicBezTo>
                  <a:cubicBezTo>
                    <a:pt x="1" y="7"/>
                    <a:pt x="1" y="6"/>
                    <a:pt x="2" y="5"/>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2" name="Freeform 154">
              <a:extLst>
                <a:ext uri="{FF2B5EF4-FFF2-40B4-BE49-F238E27FC236}">
                  <a16:creationId xmlns:a16="http://schemas.microsoft.com/office/drawing/2014/main" id="{E4FF4F82-1D50-1C41-FE57-4B2544B18467}"/>
                </a:ext>
              </a:extLst>
            </p:cNvPr>
            <p:cNvSpPr>
              <a:spLocks/>
            </p:cNvSpPr>
            <p:nvPr/>
          </p:nvSpPr>
          <p:spPr bwMode="auto">
            <a:xfrm>
              <a:off x="2406" y="2529"/>
              <a:ext cx="29" cy="37"/>
            </a:xfrm>
            <a:custGeom>
              <a:avLst/>
              <a:gdLst>
                <a:gd name="T0" fmla="*/ 0 w 15"/>
                <a:gd name="T1" fmla="*/ 95 h 19"/>
                <a:gd name="T2" fmla="*/ 85 w 15"/>
                <a:gd name="T3" fmla="*/ 125 h 19"/>
                <a:gd name="T4" fmla="*/ 72 w 15"/>
                <a:gd name="T5" fmla="*/ 31 h 19"/>
                <a:gd name="T6" fmla="*/ 8 w 15"/>
                <a:gd name="T7" fmla="*/ 0 h 19"/>
                <a:gd name="T8" fmla="*/ 0 w 15"/>
                <a:gd name="T9" fmla="*/ 88 h 19"/>
                <a:gd name="T10" fmla="*/ 0 w 15"/>
                <a:gd name="T11" fmla="*/ 95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9">
                  <a:moveTo>
                    <a:pt x="0" y="13"/>
                  </a:moveTo>
                  <a:cubicBezTo>
                    <a:pt x="4" y="17"/>
                    <a:pt x="10" y="19"/>
                    <a:pt x="12" y="17"/>
                  </a:cubicBezTo>
                  <a:cubicBezTo>
                    <a:pt x="15" y="14"/>
                    <a:pt x="14" y="9"/>
                    <a:pt x="10" y="4"/>
                  </a:cubicBezTo>
                  <a:cubicBezTo>
                    <a:pt x="7" y="1"/>
                    <a:pt x="3" y="0"/>
                    <a:pt x="1" y="0"/>
                  </a:cubicBezTo>
                  <a:cubicBezTo>
                    <a:pt x="0" y="4"/>
                    <a:pt x="0" y="8"/>
                    <a:pt x="0" y="12"/>
                  </a:cubicBezTo>
                  <a:cubicBezTo>
                    <a:pt x="0" y="13"/>
                    <a:pt x="0" y="13"/>
                    <a:pt x="0" y="13"/>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3" name="Freeform 155">
              <a:extLst>
                <a:ext uri="{FF2B5EF4-FFF2-40B4-BE49-F238E27FC236}">
                  <a16:creationId xmlns:a16="http://schemas.microsoft.com/office/drawing/2014/main" id="{6DB51844-433D-60B3-BE2A-076BC389DFC5}"/>
                </a:ext>
              </a:extLst>
            </p:cNvPr>
            <p:cNvSpPr>
              <a:spLocks/>
            </p:cNvSpPr>
            <p:nvPr/>
          </p:nvSpPr>
          <p:spPr bwMode="auto">
            <a:xfrm>
              <a:off x="2406" y="2525"/>
              <a:ext cx="29" cy="37"/>
            </a:xfrm>
            <a:custGeom>
              <a:avLst/>
              <a:gdLst>
                <a:gd name="T0" fmla="*/ 8 w 15"/>
                <a:gd name="T1" fmla="*/ 95 h 19"/>
                <a:gd name="T2" fmla="*/ 93 w 15"/>
                <a:gd name="T3" fmla="*/ 125 h 19"/>
                <a:gd name="T4" fmla="*/ 72 w 15"/>
                <a:gd name="T5" fmla="*/ 37 h 19"/>
                <a:gd name="T6" fmla="*/ 8 w 15"/>
                <a:gd name="T7" fmla="*/ 0 h 19"/>
                <a:gd name="T8" fmla="*/ 0 w 15"/>
                <a:gd name="T9" fmla="*/ 88 h 19"/>
                <a:gd name="T10" fmla="*/ 8 w 15"/>
                <a:gd name="T11" fmla="*/ 95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 h="19">
                  <a:moveTo>
                    <a:pt x="1" y="13"/>
                  </a:moveTo>
                  <a:cubicBezTo>
                    <a:pt x="5" y="18"/>
                    <a:pt x="10" y="19"/>
                    <a:pt x="13" y="17"/>
                  </a:cubicBezTo>
                  <a:cubicBezTo>
                    <a:pt x="15" y="14"/>
                    <a:pt x="14" y="9"/>
                    <a:pt x="10" y="5"/>
                  </a:cubicBezTo>
                  <a:cubicBezTo>
                    <a:pt x="7" y="1"/>
                    <a:pt x="4" y="0"/>
                    <a:pt x="1" y="0"/>
                  </a:cubicBezTo>
                  <a:cubicBezTo>
                    <a:pt x="0" y="4"/>
                    <a:pt x="0" y="8"/>
                    <a:pt x="0" y="12"/>
                  </a:cubicBezTo>
                  <a:cubicBezTo>
                    <a:pt x="0" y="13"/>
                    <a:pt x="0" y="13"/>
                    <a:pt x="1" y="13"/>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4" name="Freeform 156">
              <a:extLst>
                <a:ext uri="{FF2B5EF4-FFF2-40B4-BE49-F238E27FC236}">
                  <a16:creationId xmlns:a16="http://schemas.microsoft.com/office/drawing/2014/main" id="{A31C4EA8-F9DB-DFE8-7EAB-0B4BD868DE3D}"/>
                </a:ext>
              </a:extLst>
            </p:cNvPr>
            <p:cNvSpPr>
              <a:spLocks/>
            </p:cNvSpPr>
            <p:nvPr/>
          </p:nvSpPr>
          <p:spPr bwMode="auto">
            <a:xfrm>
              <a:off x="2406" y="2525"/>
              <a:ext cx="25" cy="24"/>
            </a:xfrm>
            <a:custGeom>
              <a:avLst/>
              <a:gdLst>
                <a:gd name="T0" fmla="*/ 71 w 13"/>
                <a:gd name="T1" fmla="*/ 64 h 12"/>
                <a:gd name="T2" fmla="*/ 92 w 13"/>
                <a:gd name="T3" fmla="*/ 96 h 12"/>
                <a:gd name="T4" fmla="*/ 71 w 13"/>
                <a:gd name="T5" fmla="*/ 40 h 12"/>
                <a:gd name="T6" fmla="*/ 8 w 13"/>
                <a:gd name="T7" fmla="*/ 8 h 12"/>
                <a:gd name="T8" fmla="*/ 0 w 13"/>
                <a:gd name="T9" fmla="*/ 32 h 12"/>
                <a:gd name="T10" fmla="*/ 71 w 13"/>
                <a:gd name="T11" fmla="*/ 64 h 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 h="12">
                  <a:moveTo>
                    <a:pt x="10" y="8"/>
                  </a:moveTo>
                  <a:cubicBezTo>
                    <a:pt x="12" y="9"/>
                    <a:pt x="13" y="11"/>
                    <a:pt x="13" y="12"/>
                  </a:cubicBezTo>
                  <a:cubicBezTo>
                    <a:pt x="13" y="10"/>
                    <a:pt x="12" y="7"/>
                    <a:pt x="10" y="5"/>
                  </a:cubicBezTo>
                  <a:cubicBezTo>
                    <a:pt x="7" y="2"/>
                    <a:pt x="3" y="0"/>
                    <a:pt x="1" y="1"/>
                  </a:cubicBezTo>
                  <a:cubicBezTo>
                    <a:pt x="1" y="2"/>
                    <a:pt x="0" y="3"/>
                    <a:pt x="0" y="4"/>
                  </a:cubicBezTo>
                  <a:cubicBezTo>
                    <a:pt x="3" y="3"/>
                    <a:pt x="7" y="4"/>
                    <a:pt x="10" y="8"/>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5" name="Freeform 157">
              <a:extLst>
                <a:ext uri="{FF2B5EF4-FFF2-40B4-BE49-F238E27FC236}">
                  <a16:creationId xmlns:a16="http://schemas.microsoft.com/office/drawing/2014/main" id="{FD00F500-9014-AF59-C05A-2E595D159778}"/>
                </a:ext>
              </a:extLst>
            </p:cNvPr>
            <p:cNvSpPr>
              <a:spLocks/>
            </p:cNvSpPr>
            <p:nvPr/>
          </p:nvSpPr>
          <p:spPr bwMode="auto">
            <a:xfrm>
              <a:off x="2629" y="2578"/>
              <a:ext cx="51" cy="38"/>
            </a:xfrm>
            <a:custGeom>
              <a:avLst/>
              <a:gdLst>
                <a:gd name="T0" fmla="*/ 16 w 26"/>
                <a:gd name="T1" fmla="*/ 40 h 19"/>
                <a:gd name="T2" fmla="*/ 120 w 26"/>
                <a:gd name="T3" fmla="*/ 24 h 19"/>
                <a:gd name="T4" fmla="*/ 180 w 26"/>
                <a:gd name="T5" fmla="*/ 112 h 19"/>
                <a:gd name="T6" fmla="*/ 77 w 26"/>
                <a:gd name="T7" fmla="*/ 136 h 19"/>
                <a:gd name="T8" fmla="*/ 16 w 26"/>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9">
                  <a:moveTo>
                    <a:pt x="2" y="5"/>
                  </a:moveTo>
                  <a:cubicBezTo>
                    <a:pt x="3" y="1"/>
                    <a:pt x="9" y="0"/>
                    <a:pt x="16" y="3"/>
                  </a:cubicBezTo>
                  <a:cubicBezTo>
                    <a:pt x="22" y="5"/>
                    <a:pt x="26" y="10"/>
                    <a:pt x="24" y="14"/>
                  </a:cubicBezTo>
                  <a:cubicBezTo>
                    <a:pt x="23" y="18"/>
                    <a:pt x="16" y="19"/>
                    <a:pt x="10" y="17"/>
                  </a:cubicBezTo>
                  <a:cubicBezTo>
                    <a:pt x="4" y="14"/>
                    <a:pt x="0" y="9"/>
                    <a:pt x="2"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6" name="Freeform 158">
              <a:extLst>
                <a:ext uri="{FF2B5EF4-FFF2-40B4-BE49-F238E27FC236}">
                  <a16:creationId xmlns:a16="http://schemas.microsoft.com/office/drawing/2014/main" id="{B192A82B-E8A9-B80D-1DFD-5CF50D5ED261}"/>
                </a:ext>
              </a:extLst>
            </p:cNvPr>
            <p:cNvSpPr>
              <a:spLocks/>
            </p:cNvSpPr>
            <p:nvPr/>
          </p:nvSpPr>
          <p:spPr bwMode="auto">
            <a:xfrm>
              <a:off x="2629" y="2574"/>
              <a:ext cx="49" cy="38"/>
            </a:xfrm>
            <a:custGeom>
              <a:avLst/>
              <a:gdLst>
                <a:gd name="T0" fmla="*/ 8 w 25"/>
                <a:gd name="T1" fmla="*/ 40 h 19"/>
                <a:gd name="T2" fmla="*/ 112 w 25"/>
                <a:gd name="T3" fmla="*/ 24 h 19"/>
                <a:gd name="T4" fmla="*/ 180 w 25"/>
                <a:gd name="T5" fmla="*/ 112 h 19"/>
                <a:gd name="T6" fmla="*/ 76 w 25"/>
                <a:gd name="T7" fmla="*/ 136 h 19"/>
                <a:gd name="T8" fmla="*/ 8 w 25"/>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1" y="5"/>
                  </a:moveTo>
                  <a:cubicBezTo>
                    <a:pt x="3" y="1"/>
                    <a:pt x="9" y="0"/>
                    <a:pt x="15" y="3"/>
                  </a:cubicBezTo>
                  <a:cubicBezTo>
                    <a:pt x="21" y="5"/>
                    <a:pt x="25" y="10"/>
                    <a:pt x="24" y="14"/>
                  </a:cubicBezTo>
                  <a:cubicBezTo>
                    <a:pt x="22" y="18"/>
                    <a:pt x="16" y="19"/>
                    <a:pt x="10" y="17"/>
                  </a:cubicBezTo>
                  <a:cubicBezTo>
                    <a:pt x="3" y="14"/>
                    <a:pt x="0" y="9"/>
                    <a:pt x="1"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7" name="Freeform 159">
              <a:extLst>
                <a:ext uri="{FF2B5EF4-FFF2-40B4-BE49-F238E27FC236}">
                  <a16:creationId xmlns:a16="http://schemas.microsoft.com/office/drawing/2014/main" id="{62C5CD2A-DDAD-D3A9-0E7F-E51197D07450}"/>
                </a:ext>
              </a:extLst>
            </p:cNvPr>
            <p:cNvSpPr>
              <a:spLocks/>
            </p:cNvSpPr>
            <p:nvPr/>
          </p:nvSpPr>
          <p:spPr bwMode="auto">
            <a:xfrm>
              <a:off x="2631" y="2576"/>
              <a:ext cx="41" cy="22"/>
            </a:xfrm>
            <a:custGeom>
              <a:avLst/>
              <a:gdLst>
                <a:gd name="T0" fmla="*/ 23 w 21"/>
                <a:gd name="T1" fmla="*/ 56 h 11"/>
                <a:gd name="T2" fmla="*/ 119 w 21"/>
                <a:gd name="T3" fmla="*/ 40 h 11"/>
                <a:gd name="T4" fmla="*/ 156 w 21"/>
                <a:gd name="T5" fmla="*/ 64 h 11"/>
                <a:gd name="T6" fmla="*/ 103 w 21"/>
                <a:gd name="T7" fmla="*/ 16 h 11"/>
                <a:gd name="T8" fmla="*/ 8 w 21"/>
                <a:gd name="T9" fmla="*/ 32 h 11"/>
                <a:gd name="T10" fmla="*/ 31 w 21"/>
                <a:gd name="T11" fmla="*/ 88 h 11"/>
                <a:gd name="T12" fmla="*/ 23 w 21"/>
                <a:gd name="T13" fmla="*/ 5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1">
                  <a:moveTo>
                    <a:pt x="3" y="7"/>
                  </a:moveTo>
                  <a:cubicBezTo>
                    <a:pt x="5" y="4"/>
                    <a:pt x="10" y="3"/>
                    <a:pt x="16" y="5"/>
                  </a:cubicBezTo>
                  <a:cubicBezTo>
                    <a:pt x="18" y="6"/>
                    <a:pt x="19" y="7"/>
                    <a:pt x="21" y="8"/>
                  </a:cubicBezTo>
                  <a:cubicBezTo>
                    <a:pt x="20" y="6"/>
                    <a:pt x="17" y="4"/>
                    <a:pt x="14" y="2"/>
                  </a:cubicBezTo>
                  <a:cubicBezTo>
                    <a:pt x="8" y="0"/>
                    <a:pt x="3" y="1"/>
                    <a:pt x="1" y="4"/>
                  </a:cubicBezTo>
                  <a:cubicBezTo>
                    <a:pt x="0" y="7"/>
                    <a:pt x="2" y="9"/>
                    <a:pt x="4" y="11"/>
                  </a:cubicBezTo>
                  <a:cubicBezTo>
                    <a:pt x="3" y="10"/>
                    <a:pt x="3"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8" name="Freeform 160">
              <a:extLst>
                <a:ext uri="{FF2B5EF4-FFF2-40B4-BE49-F238E27FC236}">
                  <a16:creationId xmlns:a16="http://schemas.microsoft.com/office/drawing/2014/main" id="{AB572E64-A52E-85CE-1C7C-672E142C37E0}"/>
                </a:ext>
              </a:extLst>
            </p:cNvPr>
            <p:cNvSpPr>
              <a:spLocks/>
            </p:cNvSpPr>
            <p:nvPr/>
          </p:nvSpPr>
          <p:spPr bwMode="auto">
            <a:xfrm>
              <a:off x="2560" y="2661"/>
              <a:ext cx="49" cy="36"/>
            </a:xfrm>
            <a:custGeom>
              <a:avLst/>
              <a:gdLst>
                <a:gd name="T0" fmla="*/ 8 w 25"/>
                <a:gd name="T1" fmla="*/ 32 h 18"/>
                <a:gd name="T2" fmla="*/ 112 w 25"/>
                <a:gd name="T3" fmla="*/ 16 h 18"/>
                <a:gd name="T4" fmla="*/ 180 w 25"/>
                <a:gd name="T5" fmla="*/ 112 h 18"/>
                <a:gd name="T6" fmla="*/ 76 w 25"/>
                <a:gd name="T7" fmla="*/ 128 h 18"/>
                <a:gd name="T8" fmla="*/ 8 w 25"/>
                <a:gd name="T9" fmla="*/ 32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8">
                  <a:moveTo>
                    <a:pt x="1" y="4"/>
                  </a:moveTo>
                  <a:cubicBezTo>
                    <a:pt x="3" y="1"/>
                    <a:pt x="9" y="0"/>
                    <a:pt x="15" y="2"/>
                  </a:cubicBezTo>
                  <a:cubicBezTo>
                    <a:pt x="22" y="5"/>
                    <a:pt x="25" y="10"/>
                    <a:pt x="24" y="14"/>
                  </a:cubicBezTo>
                  <a:cubicBezTo>
                    <a:pt x="22" y="17"/>
                    <a:pt x="16" y="18"/>
                    <a:pt x="10" y="16"/>
                  </a:cubicBezTo>
                  <a:cubicBezTo>
                    <a:pt x="4" y="13"/>
                    <a:pt x="0" y="8"/>
                    <a:pt x="1"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69" name="Freeform 161">
              <a:extLst>
                <a:ext uri="{FF2B5EF4-FFF2-40B4-BE49-F238E27FC236}">
                  <a16:creationId xmlns:a16="http://schemas.microsoft.com/office/drawing/2014/main" id="{5B056B5C-BB4A-732C-522B-779990718A15}"/>
                </a:ext>
              </a:extLst>
            </p:cNvPr>
            <p:cNvSpPr>
              <a:spLocks/>
            </p:cNvSpPr>
            <p:nvPr/>
          </p:nvSpPr>
          <p:spPr bwMode="auto">
            <a:xfrm>
              <a:off x="2558" y="2657"/>
              <a:ext cx="51" cy="36"/>
            </a:xfrm>
            <a:custGeom>
              <a:avLst/>
              <a:gdLst>
                <a:gd name="T0" fmla="*/ 16 w 26"/>
                <a:gd name="T1" fmla="*/ 32 h 18"/>
                <a:gd name="T2" fmla="*/ 120 w 26"/>
                <a:gd name="T3" fmla="*/ 16 h 18"/>
                <a:gd name="T4" fmla="*/ 180 w 26"/>
                <a:gd name="T5" fmla="*/ 112 h 18"/>
                <a:gd name="T6" fmla="*/ 77 w 26"/>
                <a:gd name="T7" fmla="*/ 128 h 18"/>
                <a:gd name="T8" fmla="*/ 16 w 26"/>
                <a:gd name="T9" fmla="*/ 32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8">
                  <a:moveTo>
                    <a:pt x="2" y="4"/>
                  </a:moveTo>
                  <a:cubicBezTo>
                    <a:pt x="3" y="1"/>
                    <a:pt x="10" y="0"/>
                    <a:pt x="16" y="2"/>
                  </a:cubicBezTo>
                  <a:cubicBezTo>
                    <a:pt x="22" y="5"/>
                    <a:pt x="26" y="10"/>
                    <a:pt x="24" y="14"/>
                  </a:cubicBezTo>
                  <a:cubicBezTo>
                    <a:pt x="23" y="17"/>
                    <a:pt x="17" y="18"/>
                    <a:pt x="10" y="16"/>
                  </a:cubicBezTo>
                  <a:cubicBezTo>
                    <a:pt x="4" y="13"/>
                    <a:pt x="0" y="8"/>
                    <a:pt x="2" y="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0" name="Freeform 162">
              <a:extLst>
                <a:ext uri="{FF2B5EF4-FFF2-40B4-BE49-F238E27FC236}">
                  <a16:creationId xmlns:a16="http://schemas.microsoft.com/office/drawing/2014/main" id="{C1119F28-289E-21BC-52DB-DEE86E74E232}"/>
                </a:ext>
              </a:extLst>
            </p:cNvPr>
            <p:cNvSpPr>
              <a:spLocks/>
            </p:cNvSpPr>
            <p:nvPr/>
          </p:nvSpPr>
          <p:spPr bwMode="auto">
            <a:xfrm>
              <a:off x="2562" y="2659"/>
              <a:ext cx="39" cy="22"/>
            </a:xfrm>
            <a:custGeom>
              <a:avLst/>
              <a:gdLst>
                <a:gd name="T0" fmla="*/ 23 w 20"/>
                <a:gd name="T1" fmla="*/ 48 h 11"/>
                <a:gd name="T2" fmla="*/ 111 w 20"/>
                <a:gd name="T3" fmla="*/ 32 h 11"/>
                <a:gd name="T4" fmla="*/ 148 w 20"/>
                <a:gd name="T5" fmla="*/ 56 h 11"/>
                <a:gd name="T6" fmla="*/ 96 w 20"/>
                <a:gd name="T7" fmla="*/ 16 h 11"/>
                <a:gd name="T8" fmla="*/ 8 w 20"/>
                <a:gd name="T9" fmla="*/ 32 h 11"/>
                <a:gd name="T10" fmla="*/ 31 w 20"/>
                <a:gd name="T11" fmla="*/ 88 h 11"/>
                <a:gd name="T12" fmla="*/ 23 w 20"/>
                <a:gd name="T13" fmla="*/ 4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3" y="6"/>
                  </a:moveTo>
                  <a:cubicBezTo>
                    <a:pt x="4" y="3"/>
                    <a:pt x="10" y="2"/>
                    <a:pt x="15" y="4"/>
                  </a:cubicBezTo>
                  <a:cubicBezTo>
                    <a:pt x="17" y="5"/>
                    <a:pt x="19" y="6"/>
                    <a:pt x="20" y="7"/>
                  </a:cubicBezTo>
                  <a:cubicBezTo>
                    <a:pt x="19" y="5"/>
                    <a:pt x="17" y="3"/>
                    <a:pt x="13" y="2"/>
                  </a:cubicBezTo>
                  <a:cubicBezTo>
                    <a:pt x="8" y="0"/>
                    <a:pt x="2" y="0"/>
                    <a:pt x="1" y="4"/>
                  </a:cubicBezTo>
                  <a:cubicBezTo>
                    <a:pt x="0" y="6"/>
                    <a:pt x="1" y="9"/>
                    <a:pt x="4" y="11"/>
                  </a:cubicBezTo>
                  <a:cubicBezTo>
                    <a:pt x="3" y="9"/>
                    <a:pt x="3" y="8"/>
                    <a:pt x="3" y="6"/>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1" name="Freeform 163">
              <a:extLst>
                <a:ext uri="{FF2B5EF4-FFF2-40B4-BE49-F238E27FC236}">
                  <a16:creationId xmlns:a16="http://schemas.microsoft.com/office/drawing/2014/main" id="{E285BA52-547E-DEFF-683D-64B17062062E}"/>
                </a:ext>
              </a:extLst>
            </p:cNvPr>
            <p:cNvSpPr>
              <a:spLocks/>
            </p:cNvSpPr>
            <p:nvPr/>
          </p:nvSpPr>
          <p:spPr bwMode="auto">
            <a:xfrm>
              <a:off x="2629" y="2764"/>
              <a:ext cx="45" cy="31"/>
            </a:xfrm>
            <a:custGeom>
              <a:avLst/>
              <a:gdLst>
                <a:gd name="T0" fmla="*/ 164 w 23"/>
                <a:gd name="T1" fmla="*/ 101 h 16"/>
                <a:gd name="T2" fmla="*/ 96 w 23"/>
                <a:gd name="T3" fmla="*/ 16 h 16"/>
                <a:gd name="T4" fmla="*/ 0 w 23"/>
                <a:gd name="T5" fmla="*/ 23 h 16"/>
                <a:gd name="T6" fmla="*/ 133 w 23"/>
                <a:gd name="T7" fmla="*/ 116 h 16"/>
                <a:gd name="T8" fmla="*/ 164 w 23"/>
                <a:gd name="T9" fmla="*/ 10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16">
                  <a:moveTo>
                    <a:pt x="22" y="14"/>
                  </a:moveTo>
                  <a:cubicBezTo>
                    <a:pt x="23" y="10"/>
                    <a:pt x="19" y="5"/>
                    <a:pt x="13" y="2"/>
                  </a:cubicBezTo>
                  <a:cubicBezTo>
                    <a:pt x="8" y="0"/>
                    <a:pt x="3" y="0"/>
                    <a:pt x="0" y="3"/>
                  </a:cubicBezTo>
                  <a:cubicBezTo>
                    <a:pt x="6" y="7"/>
                    <a:pt x="12" y="12"/>
                    <a:pt x="18" y="16"/>
                  </a:cubicBezTo>
                  <a:cubicBezTo>
                    <a:pt x="20" y="16"/>
                    <a:pt x="21" y="15"/>
                    <a:pt x="22" y="1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2" name="Freeform 164">
              <a:extLst>
                <a:ext uri="{FF2B5EF4-FFF2-40B4-BE49-F238E27FC236}">
                  <a16:creationId xmlns:a16="http://schemas.microsoft.com/office/drawing/2014/main" id="{E16E07A0-9D6F-5030-A2E8-0A94E2DAD764}"/>
                </a:ext>
              </a:extLst>
            </p:cNvPr>
            <p:cNvSpPr>
              <a:spLocks/>
            </p:cNvSpPr>
            <p:nvPr/>
          </p:nvSpPr>
          <p:spPr bwMode="auto">
            <a:xfrm>
              <a:off x="2627" y="2760"/>
              <a:ext cx="47" cy="33"/>
            </a:xfrm>
            <a:custGeom>
              <a:avLst/>
              <a:gdLst>
                <a:gd name="T0" fmla="*/ 165 w 24"/>
                <a:gd name="T1" fmla="*/ 101 h 17"/>
                <a:gd name="T2" fmla="*/ 96 w 24"/>
                <a:gd name="T3" fmla="*/ 16 h 17"/>
                <a:gd name="T4" fmla="*/ 0 w 24"/>
                <a:gd name="T5" fmla="*/ 31 h 17"/>
                <a:gd name="T6" fmla="*/ 127 w 24"/>
                <a:gd name="T7" fmla="*/ 124 h 17"/>
                <a:gd name="T8" fmla="*/ 165 w 24"/>
                <a:gd name="T9" fmla="*/ 101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 h="17">
                  <a:moveTo>
                    <a:pt x="22" y="14"/>
                  </a:moveTo>
                  <a:cubicBezTo>
                    <a:pt x="24" y="10"/>
                    <a:pt x="20" y="5"/>
                    <a:pt x="13" y="2"/>
                  </a:cubicBezTo>
                  <a:cubicBezTo>
                    <a:pt x="8" y="0"/>
                    <a:pt x="2" y="1"/>
                    <a:pt x="0" y="4"/>
                  </a:cubicBezTo>
                  <a:cubicBezTo>
                    <a:pt x="6" y="8"/>
                    <a:pt x="11" y="13"/>
                    <a:pt x="17" y="17"/>
                  </a:cubicBezTo>
                  <a:cubicBezTo>
                    <a:pt x="20" y="16"/>
                    <a:pt x="21" y="15"/>
                    <a:pt x="22" y="14"/>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3" name="Freeform 165">
              <a:extLst>
                <a:ext uri="{FF2B5EF4-FFF2-40B4-BE49-F238E27FC236}">
                  <a16:creationId xmlns:a16="http://schemas.microsoft.com/office/drawing/2014/main" id="{8F7F4DBB-4981-74B3-2A77-891A15410724}"/>
                </a:ext>
              </a:extLst>
            </p:cNvPr>
            <p:cNvSpPr>
              <a:spLocks/>
            </p:cNvSpPr>
            <p:nvPr/>
          </p:nvSpPr>
          <p:spPr bwMode="auto">
            <a:xfrm>
              <a:off x="2629" y="2762"/>
              <a:ext cx="37" cy="13"/>
            </a:xfrm>
            <a:custGeom>
              <a:avLst/>
              <a:gdLst>
                <a:gd name="T0" fmla="*/ 103 w 19"/>
                <a:gd name="T1" fmla="*/ 24 h 7"/>
                <a:gd name="T2" fmla="*/ 140 w 19"/>
                <a:gd name="T3" fmla="*/ 45 h 7"/>
                <a:gd name="T4" fmla="*/ 88 w 19"/>
                <a:gd name="T5" fmla="*/ 13 h 7"/>
                <a:gd name="T6" fmla="*/ 0 w 19"/>
                <a:gd name="T7" fmla="*/ 24 h 7"/>
                <a:gd name="T8" fmla="*/ 16 w 19"/>
                <a:gd name="T9" fmla="*/ 32 h 7"/>
                <a:gd name="T10" fmla="*/ 103 w 19"/>
                <a:gd name="T11" fmla="*/ 24 h 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 h="7">
                  <a:moveTo>
                    <a:pt x="14" y="4"/>
                  </a:moveTo>
                  <a:cubicBezTo>
                    <a:pt x="16" y="5"/>
                    <a:pt x="18" y="6"/>
                    <a:pt x="19" y="7"/>
                  </a:cubicBezTo>
                  <a:cubicBezTo>
                    <a:pt x="18" y="5"/>
                    <a:pt x="15" y="3"/>
                    <a:pt x="12" y="2"/>
                  </a:cubicBezTo>
                  <a:cubicBezTo>
                    <a:pt x="7" y="0"/>
                    <a:pt x="1" y="0"/>
                    <a:pt x="0" y="4"/>
                  </a:cubicBezTo>
                  <a:cubicBezTo>
                    <a:pt x="1" y="4"/>
                    <a:pt x="1" y="5"/>
                    <a:pt x="2" y="5"/>
                  </a:cubicBezTo>
                  <a:cubicBezTo>
                    <a:pt x="4" y="3"/>
                    <a:pt x="9" y="2"/>
                    <a:pt x="14" y="4"/>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4" name="Freeform 166">
              <a:extLst>
                <a:ext uri="{FF2B5EF4-FFF2-40B4-BE49-F238E27FC236}">
                  <a16:creationId xmlns:a16="http://schemas.microsoft.com/office/drawing/2014/main" id="{574F121F-B449-0624-0735-81A4D8920825}"/>
                </a:ext>
              </a:extLst>
            </p:cNvPr>
            <p:cNvSpPr>
              <a:spLocks/>
            </p:cNvSpPr>
            <p:nvPr/>
          </p:nvSpPr>
          <p:spPr bwMode="auto">
            <a:xfrm>
              <a:off x="2735" y="2793"/>
              <a:ext cx="51" cy="38"/>
            </a:xfrm>
            <a:custGeom>
              <a:avLst/>
              <a:gdLst>
                <a:gd name="T0" fmla="*/ 16 w 26"/>
                <a:gd name="T1" fmla="*/ 40 h 19"/>
                <a:gd name="T2" fmla="*/ 120 w 26"/>
                <a:gd name="T3" fmla="*/ 16 h 19"/>
                <a:gd name="T4" fmla="*/ 180 w 26"/>
                <a:gd name="T5" fmla="*/ 112 h 19"/>
                <a:gd name="T6" fmla="*/ 77 w 26"/>
                <a:gd name="T7" fmla="*/ 128 h 19"/>
                <a:gd name="T8" fmla="*/ 16 w 26"/>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9">
                  <a:moveTo>
                    <a:pt x="2" y="5"/>
                  </a:moveTo>
                  <a:cubicBezTo>
                    <a:pt x="3" y="1"/>
                    <a:pt x="9" y="0"/>
                    <a:pt x="16" y="2"/>
                  </a:cubicBezTo>
                  <a:cubicBezTo>
                    <a:pt x="22" y="5"/>
                    <a:pt x="26" y="10"/>
                    <a:pt x="24" y="14"/>
                  </a:cubicBezTo>
                  <a:cubicBezTo>
                    <a:pt x="23" y="18"/>
                    <a:pt x="16" y="19"/>
                    <a:pt x="10" y="16"/>
                  </a:cubicBezTo>
                  <a:cubicBezTo>
                    <a:pt x="4" y="14"/>
                    <a:pt x="0" y="9"/>
                    <a:pt x="2"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5" name="Freeform 167">
              <a:extLst>
                <a:ext uri="{FF2B5EF4-FFF2-40B4-BE49-F238E27FC236}">
                  <a16:creationId xmlns:a16="http://schemas.microsoft.com/office/drawing/2014/main" id="{7082887A-56B8-3DFA-9BAD-D00E9711212C}"/>
                </a:ext>
              </a:extLst>
            </p:cNvPr>
            <p:cNvSpPr>
              <a:spLocks/>
            </p:cNvSpPr>
            <p:nvPr/>
          </p:nvSpPr>
          <p:spPr bwMode="auto">
            <a:xfrm>
              <a:off x="2735" y="2789"/>
              <a:ext cx="49" cy="38"/>
            </a:xfrm>
            <a:custGeom>
              <a:avLst/>
              <a:gdLst>
                <a:gd name="T0" fmla="*/ 8 w 25"/>
                <a:gd name="T1" fmla="*/ 40 h 19"/>
                <a:gd name="T2" fmla="*/ 112 w 25"/>
                <a:gd name="T3" fmla="*/ 16 h 19"/>
                <a:gd name="T4" fmla="*/ 180 w 25"/>
                <a:gd name="T5" fmla="*/ 112 h 19"/>
                <a:gd name="T6" fmla="*/ 76 w 25"/>
                <a:gd name="T7" fmla="*/ 128 h 19"/>
                <a:gd name="T8" fmla="*/ 8 w 25"/>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1" y="5"/>
                  </a:moveTo>
                  <a:cubicBezTo>
                    <a:pt x="3" y="1"/>
                    <a:pt x="9" y="0"/>
                    <a:pt x="15" y="2"/>
                  </a:cubicBezTo>
                  <a:cubicBezTo>
                    <a:pt x="21" y="5"/>
                    <a:pt x="25" y="10"/>
                    <a:pt x="24" y="14"/>
                  </a:cubicBezTo>
                  <a:cubicBezTo>
                    <a:pt x="22" y="18"/>
                    <a:pt x="16" y="19"/>
                    <a:pt x="10" y="16"/>
                  </a:cubicBezTo>
                  <a:cubicBezTo>
                    <a:pt x="3" y="14"/>
                    <a:pt x="0" y="9"/>
                    <a:pt x="1"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6" name="Freeform 168">
              <a:extLst>
                <a:ext uri="{FF2B5EF4-FFF2-40B4-BE49-F238E27FC236}">
                  <a16:creationId xmlns:a16="http://schemas.microsoft.com/office/drawing/2014/main" id="{A2961402-A465-2EC7-78DF-74964FF9026A}"/>
                </a:ext>
              </a:extLst>
            </p:cNvPr>
            <p:cNvSpPr>
              <a:spLocks/>
            </p:cNvSpPr>
            <p:nvPr/>
          </p:nvSpPr>
          <p:spPr bwMode="auto">
            <a:xfrm>
              <a:off x="2737" y="2791"/>
              <a:ext cx="41" cy="22"/>
            </a:xfrm>
            <a:custGeom>
              <a:avLst/>
              <a:gdLst>
                <a:gd name="T0" fmla="*/ 23 w 21"/>
                <a:gd name="T1" fmla="*/ 56 h 11"/>
                <a:gd name="T2" fmla="*/ 119 w 21"/>
                <a:gd name="T3" fmla="*/ 40 h 11"/>
                <a:gd name="T4" fmla="*/ 156 w 21"/>
                <a:gd name="T5" fmla="*/ 64 h 11"/>
                <a:gd name="T6" fmla="*/ 103 w 21"/>
                <a:gd name="T7" fmla="*/ 16 h 11"/>
                <a:gd name="T8" fmla="*/ 8 w 21"/>
                <a:gd name="T9" fmla="*/ 32 h 11"/>
                <a:gd name="T10" fmla="*/ 31 w 21"/>
                <a:gd name="T11" fmla="*/ 88 h 11"/>
                <a:gd name="T12" fmla="*/ 23 w 21"/>
                <a:gd name="T13" fmla="*/ 5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1">
                  <a:moveTo>
                    <a:pt x="3" y="7"/>
                  </a:moveTo>
                  <a:cubicBezTo>
                    <a:pt x="5" y="3"/>
                    <a:pt x="10" y="2"/>
                    <a:pt x="16" y="5"/>
                  </a:cubicBezTo>
                  <a:cubicBezTo>
                    <a:pt x="18" y="5"/>
                    <a:pt x="19" y="7"/>
                    <a:pt x="21" y="8"/>
                  </a:cubicBezTo>
                  <a:cubicBezTo>
                    <a:pt x="20" y="6"/>
                    <a:pt x="17" y="3"/>
                    <a:pt x="14" y="2"/>
                  </a:cubicBezTo>
                  <a:cubicBezTo>
                    <a:pt x="8" y="0"/>
                    <a:pt x="3" y="1"/>
                    <a:pt x="1" y="4"/>
                  </a:cubicBezTo>
                  <a:cubicBezTo>
                    <a:pt x="0" y="6"/>
                    <a:pt x="2" y="9"/>
                    <a:pt x="4" y="11"/>
                  </a:cubicBezTo>
                  <a:cubicBezTo>
                    <a:pt x="3" y="10"/>
                    <a:pt x="3"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7" name="Freeform 169">
              <a:extLst>
                <a:ext uri="{FF2B5EF4-FFF2-40B4-BE49-F238E27FC236}">
                  <a16:creationId xmlns:a16="http://schemas.microsoft.com/office/drawing/2014/main" id="{0815CDAC-1F86-59DD-9E51-58FA643031D3}"/>
                </a:ext>
              </a:extLst>
            </p:cNvPr>
            <p:cNvSpPr>
              <a:spLocks/>
            </p:cNvSpPr>
            <p:nvPr/>
          </p:nvSpPr>
          <p:spPr bwMode="auto">
            <a:xfrm>
              <a:off x="3013" y="2996"/>
              <a:ext cx="49" cy="38"/>
            </a:xfrm>
            <a:custGeom>
              <a:avLst/>
              <a:gdLst>
                <a:gd name="T0" fmla="*/ 8 w 25"/>
                <a:gd name="T1" fmla="*/ 40 h 19"/>
                <a:gd name="T2" fmla="*/ 112 w 25"/>
                <a:gd name="T3" fmla="*/ 24 h 19"/>
                <a:gd name="T4" fmla="*/ 180 w 25"/>
                <a:gd name="T5" fmla="*/ 112 h 19"/>
                <a:gd name="T6" fmla="*/ 76 w 25"/>
                <a:gd name="T7" fmla="*/ 136 h 19"/>
                <a:gd name="T8" fmla="*/ 8 w 25"/>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1" y="5"/>
                  </a:moveTo>
                  <a:cubicBezTo>
                    <a:pt x="3" y="1"/>
                    <a:pt x="9" y="0"/>
                    <a:pt x="15" y="3"/>
                  </a:cubicBezTo>
                  <a:cubicBezTo>
                    <a:pt x="22" y="5"/>
                    <a:pt x="25" y="10"/>
                    <a:pt x="24" y="14"/>
                  </a:cubicBezTo>
                  <a:cubicBezTo>
                    <a:pt x="22" y="18"/>
                    <a:pt x="16" y="19"/>
                    <a:pt x="10" y="17"/>
                  </a:cubicBezTo>
                  <a:cubicBezTo>
                    <a:pt x="4" y="14"/>
                    <a:pt x="0" y="9"/>
                    <a:pt x="1"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8" name="Freeform 170">
              <a:extLst>
                <a:ext uri="{FF2B5EF4-FFF2-40B4-BE49-F238E27FC236}">
                  <a16:creationId xmlns:a16="http://schemas.microsoft.com/office/drawing/2014/main" id="{7767665B-D5E4-188D-632E-8274E978D3CC}"/>
                </a:ext>
              </a:extLst>
            </p:cNvPr>
            <p:cNvSpPr>
              <a:spLocks/>
            </p:cNvSpPr>
            <p:nvPr/>
          </p:nvSpPr>
          <p:spPr bwMode="auto">
            <a:xfrm>
              <a:off x="3011" y="2992"/>
              <a:ext cx="51" cy="38"/>
            </a:xfrm>
            <a:custGeom>
              <a:avLst/>
              <a:gdLst>
                <a:gd name="T0" fmla="*/ 16 w 26"/>
                <a:gd name="T1" fmla="*/ 40 h 19"/>
                <a:gd name="T2" fmla="*/ 120 w 26"/>
                <a:gd name="T3" fmla="*/ 24 h 19"/>
                <a:gd name="T4" fmla="*/ 180 w 26"/>
                <a:gd name="T5" fmla="*/ 112 h 19"/>
                <a:gd name="T6" fmla="*/ 77 w 26"/>
                <a:gd name="T7" fmla="*/ 136 h 19"/>
                <a:gd name="T8" fmla="*/ 16 w 26"/>
                <a:gd name="T9" fmla="*/ 40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9">
                  <a:moveTo>
                    <a:pt x="2" y="5"/>
                  </a:moveTo>
                  <a:cubicBezTo>
                    <a:pt x="3" y="1"/>
                    <a:pt x="10" y="0"/>
                    <a:pt x="16" y="3"/>
                  </a:cubicBezTo>
                  <a:cubicBezTo>
                    <a:pt x="22" y="5"/>
                    <a:pt x="26" y="10"/>
                    <a:pt x="24" y="14"/>
                  </a:cubicBezTo>
                  <a:cubicBezTo>
                    <a:pt x="23" y="18"/>
                    <a:pt x="17" y="19"/>
                    <a:pt x="10" y="17"/>
                  </a:cubicBezTo>
                  <a:cubicBezTo>
                    <a:pt x="4" y="14"/>
                    <a:pt x="0" y="9"/>
                    <a:pt x="2"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79" name="Freeform 171">
              <a:extLst>
                <a:ext uri="{FF2B5EF4-FFF2-40B4-BE49-F238E27FC236}">
                  <a16:creationId xmlns:a16="http://schemas.microsoft.com/office/drawing/2014/main" id="{A178EFF1-4CE7-0D27-117D-59E8F92E4FA1}"/>
                </a:ext>
              </a:extLst>
            </p:cNvPr>
            <p:cNvSpPr>
              <a:spLocks/>
            </p:cNvSpPr>
            <p:nvPr/>
          </p:nvSpPr>
          <p:spPr bwMode="auto">
            <a:xfrm>
              <a:off x="3015" y="2994"/>
              <a:ext cx="40" cy="22"/>
            </a:xfrm>
            <a:custGeom>
              <a:avLst/>
              <a:gdLst>
                <a:gd name="T0" fmla="*/ 24 w 20"/>
                <a:gd name="T1" fmla="*/ 56 h 11"/>
                <a:gd name="T2" fmla="*/ 120 w 20"/>
                <a:gd name="T3" fmla="*/ 40 h 11"/>
                <a:gd name="T4" fmla="*/ 160 w 20"/>
                <a:gd name="T5" fmla="*/ 64 h 11"/>
                <a:gd name="T6" fmla="*/ 104 w 20"/>
                <a:gd name="T7" fmla="*/ 16 h 11"/>
                <a:gd name="T8" fmla="*/ 8 w 20"/>
                <a:gd name="T9" fmla="*/ 32 h 11"/>
                <a:gd name="T10" fmla="*/ 32 w 20"/>
                <a:gd name="T11" fmla="*/ 88 h 11"/>
                <a:gd name="T12" fmla="*/ 24 w 20"/>
                <a:gd name="T13" fmla="*/ 56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0" h="11">
                  <a:moveTo>
                    <a:pt x="3" y="7"/>
                  </a:moveTo>
                  <a:cubicBezTo>
                    <a:pt x="4" y="4"/>
                    <a:pt x="10" y="3"/>
                    <a:pt x="15" y="5"/>
                  </a:cubicBezTo>
                  <a:cubicBezTo>
                    <a:pt x="17" y="6"/>
                    <a:pt x="19" y="7"/>
                    <a:pt x="20" y="8"/>
                  </a:cubicBezTo>
                  <a:cubicBezTo>
                    <a:pt x="19" y="6"/>
                    <a:pt x="17" y="4"/>
                    <a:pt x="13" y="2"/>
                  </a:cubicBezTo>
                  <a:cubicBezTo>
                    <a:pt x="8" y="0"/>
                    <a:pt x="2" y="1"/>
                    <a:pt x="1" y="4"/>
                  </a:cubicBezTo>
                  <a:cubicBezTo>
                    <a:pt x="0" y="7"/>
                    <a:pt x="1" y="9"/>
                    <a:pt x="4" y="11"/>
                  </a:cubicBezTo>
                  <a:cubicBezTo>
                    <a:pt x="3" y="10"/>
                    <a:pt x="3"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0" name="Freeform 172">
              <a:extLst>
                <a:ext uri="{FF2B5EF4-FFF2-40B4-BE49-F238E27FC236}">
                  <a16:creationId xmlns:a16="http://schemas.microsoft.com/office/drawing/2014/main" id="{3A91290C-2CA9-676D-9B23-EED1DCDA922B}"/>
                </a:ext>
              </a:extLst>
            </p:cNvPr>
            <p:cNvSpPr>
              <a:spLocks/>
            </p:cNvSpPr>
            <p:nvPr/>
          </p:nvSpPr>
          <p:spPr bwMode="auto">
            <a:xfrm>
              <a:off x="2688" y="2681"/>
              <a:ext cx="51" cy="37"/>
            </a:xfrm>
            <a:custGeom>
              <a:avLst/>
              <a:gdLst>
                <a:gd name="T0" fmla="*/ 16 w 26"/>
                <a:gd name="T1" fmla="*/ 37 h 19"/>
                <a:gd name="T2" fmla="*/ 120 w 26"/>
                <a:gd name="T3" fmla="*/ 23 h 19"/>
                <a:gd name="T4" fmla="*/ 180 w 26"/>
                <a:gd name="T5" fmla="*/ 103 h 19"/>
                <a:gd name="T6" fmla="*/ 77 w 26"/>
                <a:gd name="T7" fmla="*/ 125 h 19"/>
                <a:gd name="T8" fmla="*/ 16 w 26"/>
                <a:gd name="T9" fmla="*/ 3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9">
                  <a:moveTo>
                    <a:pt x="2" y="5"/>
                  </a:moveTo>
                  <a:cubicBezTo>
                    <a:pt x="3" y="1"/>
                    <a:pt x="9" y="0"/>
                    <a:pt x="16" y="3"/>
                  </a:cubicBezTo>
                  <a:cubicBezTo>
                    <a:pt x="22" y="5"/>
                    <a:pt x="26" y="10"/>
                    <a:pt x="24" y="14"/>
                  </a:cubicBezTo>
                  <a:cubicBezTo>
                    <a:pt x="23" y="18"/>
                    <a:pt x="16" y="19"/>
                    <a:pt x="10" y="17"/>
                  </a:cubicBezTo>
                  <a:cubicBezTo>
                    <a:pt x="4" y="14"/>
                    <a:pt x="0" y="9"/>
                    <a:pt x="2" y="5"/>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1" name="Freeform 173">
              <a:extLst>
                <a:ext uri="{FF2B5EF4-FFF2-40B4-BE49-F238E27FC236}">
                  <a16:creationId xmlns:a16="http://schemas.microsoft.com/office/drawing/2014/main" id="{5FBCA812-2C97-56C3-5416-FCB887F0D19A}"/>
                </a:ext>
              </a:extLst>
            </p:cNvPr>
            <p:cNvSpPr>
              <a:spLocks/>
            </p:cNvSpPr>
            <p:nvPr/>
          </p:nvSpPr>
          <p:spPr bwMode="auto">
            <a:xfrm>
              <a:off x="2688" y="2677"/>
              <a:ext cx="49" cy="37"/>
            </a:xfrm>
            <a:custGeom>
              <a:avLst/>
              <a:gdLst>
                <a:gd name="T0" fmla="*/ 8 w 25"/>
                <a:gd name="T1" fmla="*/ 37 h 19"/>
                <a:gd name="T2" fmla="*/ 112 w 25"/>
                <a:gd name="T3" fmla="*/ 23 h 19"/>
                <a:gd name="T4" fmla="*/ 180 w 25"/>
                <a:gd name="T5" fmla="*/ 103 h 19"/>
                <a:gd name="T6" fmla="*/ 76 w 25"/>
                <a:gd name="T7" fmla="*/ 125 h 19"/>
                <a:gd name="T8" fmla="*/ 8 w 25"/>
                <a:gd name="T9" fmla="*/ 3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19">
                  <a:moveTo>
                    <a:pt x="1" y="5"/>
                  </a:moveTo>
                  <a:cubicBezTo>
                    <a:pt x="3" y="1"/>
                    <a:pt x="9" y="0"/>
                    <a:pt x="15" y="3"/>
                  </a:cubicBezTo>
                  <a:cubicBezTo>
                    <a:pt x="21" y="5"/>
                    <a:pt x="25" y="10"/>
                    <a:pt x="24" y="14"/>
                  </a:cubicBezTo>
                  <a:cubicBezTo>
                    <a:pt x="22" y="18"/>
                    <a:pt x="16" y="19"/>
                    <a:pt x="10" y="17"/>
                  </a:cubicBezTo>
                  <a:cubicBezTo>
                    <a:pt x="3" y="14"/>
                    <a:pt x="0" y="9"/>
                    <a:pt x="1"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2" name="Freeform 174">
              <a:extLst>
                <a:ext uri="{FF2B5EF4-FFF2-40B4-BE49-F238E27FC236}">
                  <a16:creationId xmlns:a16="http://schemas.microsoft.com/office/drawing/2014/main" id="{E3BD0AEF-62FE-5263-1D7A-635F2D4D4130}"/>
                </a:ext>
              </a:extLst>
            </p:cNvPr>
            <p:cNvSpPr>
              <a:spLocks/>
            </p:cNvSpPr>
            <p:nvPr/>
          </p:nvSpPr>
          <p:spPr bwMode="auto">
            <a:xfrm>
              <a:off x="2690" y="2679"/>
              <a:ext cx="41" cy="21"/>
            </a:xfrm>
            <a:custGeom>
              <a:avLst/>
              <a:gdLst>
                <a:gd name="T0" fmla="*/ 23 w 21"/>
                <a:gd name="T1" fmla="*/ 48 h 11"/>
                <a:gd name="T2" fmla="*/ 119 w 21"/>
                <a:gd name="T3" fmla="*/ 36 h 11"/>
                <a:gd name="T4" fmla="*/ 156 w 21"/>
                <a:gd name="T5" fmla="*/ 55 h 11"/>
                <a:gd name="T6" fmla="*/ 103 w 21"/>
                <a:gd name="T7" fmla="*/ 15 h 11"/>
                <a:gd name="T8" fmla="*/ 8 w 21"/>
                <a:gd name="T9" fmla="*/ 29 h 11"/>
                <a:gd name="T10" fmla="*/ 31 w 21"/>
                <a:gd name="T11" fmla="*/ 76 h 11"/>
                <a:gd name="T12" fmla="*/ 23 w 21"/>
                <a:gd name="T13" fmla="*/ 48 h 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 h="11">
                  <a:moveTo>
                    <a:pt x="3" y="7"/>
                  </a:moveTo>
                  <a:cubicBezTo>
                    <a:pt x="5" y="4"/>
                    <a:pt x="10" y="3"/>
                    <a:pt x="16" y="5"/>
                  </a:cubicBezTo>
                  <a:cubicBezTo>
                    <a:pt x="18" y="6"/>
                    <a:pt x="19" y="7"/>
                    <a:pt x="21" y="8"/>
                  </a:cubicBezTo>
                  <a:cubicBezTo>
                    <a:pt x="20" y="6"/>
                    <a:pt x="17" y="4"/>
                    <a:pt x="14" y="2"/>
                  </a:cubicBezTo>
                  <a:cubicBezTo>
                    <a:pt x="8" y="0"/>
                    <a:pt x="3" y="1"/>
                    <a:pt x="1" y="4"/>
                  </a:cubicBezTo>
                  <a:cubicBezTo>
                    <a:pt x="0" y="7"/>
                    <a:pt x="2" y="9"/>
                    <a:pt x="4" y="11"/>
                  </a:cubicBezTo>
                  <a:cubicBezTo>
                    <a:pt x="3" y="10"/>
                    <a:pt x="3"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3" name="Freeform 175">
              <a:extLst>
                <a:ext uri="{FF2B5EF4-FFF2-40B4-BE49-F238E27FC236}">
                  <a16:creationId xmlns:a16="http://schemas.microsoft.com/office/drawing/2014/main" id="{675B701B-0725-6B2E-AA30-E2808D29EB11}"/>
                </a:ext>
              </a:extLst>
            </p:cNvPr>
            <p:cNvSpPr>
              <a:spLocks/>
            </p:cNvSpPr>
            <p:nvPr/>
          </p:nvSpPr>
          <p:spPr bwMode="auto">
            <a:xfrm>
              <a:off x="2810" y="2691"/>
              <a:ext cx="59" cy="43"/>
            </a:xfrm>
            <a:custGeom>
              <a:avLst/>
              <a:gdLst>
                <a:gd name="T0" fmla="*/ 16 w 30"/>
                <a:gd name="T1" fmla="*/ 45 h 22"/>
                <a:gd name="T2" fmla="*/ 136 w 30"/>
                <a:gd name="T3" fmla="*/ 23 h 22"/>
                <a:gd name="T4" fmla="*/ 212 w 30"/>
                <a:gd name="T5" fmla="*/ 119 h 22"/>
                <a:gd name="T6" fmla="*/ 92 w 30"/>
                <a:gd name="T7" fmla="*/ 141 h 22"/>
                <a:gd name="T8" fmla="*/ 16 w 30"/>
                <a:gd name="T9" fmla="*/ 45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22">
                  <a:moveTo>
                    <a:pt x="2" y="6"/>
                  </a:moveTo>
                  <a:cubicBezTo>
                    <a:pt x="4" y="1"/>
                    <a:pt x="11" y="0"/>
                    <a:pt x="18" y="3"/>
                  </a:cubicBezTo>
                  <a:cubicBezTo>
                    <a:pt x="25" y="6"/>
                    <a:pt x="30" y="12"/>
                    <a:pt x="28" y="16"/>
                  </a:cubicBezTo>
                  <a:cubicBezTo>
                    <a:pt x="26" y="20"/>
                    <a:pt x="19" y="22"/>
                    <a:pt x="12" y="19"/>
                  </a:cubicBezTo>
                  <a:cubicBezTo>
                    <a:pt x="5" y="16"/>
                    <a:pt x="0" y="10"/>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4" name="Freeform 176">
              <a:extLst>
                <a:ext uri="{FF2B5EF4-FFF2-40B4-BE49-F238E27FC236}">
                  <a16:creationId xmlns:a16="http://schemas.microsoft.com/office/drawing/2014/main" id="{AE04BC0F-C811-6FF3-1157-ECB92AA1F94A}"/>
                </a:ext>
              </a:extLst>
            </p:cNvPr>
            <p:cNvSpPr>
              <a:spLocks/>
            </p:cNvSpPr>
            <p:nvPr/>
          </p:nvSpPr>
          <p:spPr bwMode="auto">
            <a:xfrm>
              <a:off x="2810" y="2687"/>
              <a:ext cx="57" cy="41"/>
            </a:xfrm>
            <a:custGeom>
              <a:avLst/>
              <a:gdLst>
                <a:gd name="T0" fmla="*/ 8 w 29"/>
                <a:gd name="T1" fmla="*/ 39 h 21"/>
                <a:gd name="T2" fmla="*/ 136 w 29"/>
                <a:gd name="T3" fmla="*/ 23 h 21"/>
                <a:gd name="T4" fmla="*/ 204 w 29"/>
                <a:gd name="T5" fmla="*/ 119 h 21"/>
                <a:gd name="T6" fmla="*/ 85 w 29"/>
                <a:gd name="T7" fmla="*/ 133 h 21"/>
                <a:gd name="T8" fmla="*/ 8 w 29"/>
                <a:gd name="T9" fmla="*/ 39 h 2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 h="21">
                  <a:moveTo>
                    <a:pt x="1" y="5"/>
                  </a:moveTo>
                  <a:cubicBezTo>
                    <a:pt x="3" y="1"/>
                    <a:pt x="10" y="0"/>
                    <a:pt x="18" y="3"/>
                  </a:cubicBezTo>
                  <a:cubicBezTo>
                    <a:pt x="25" y="5"/>
                    <a:pt x="29" y="11"/>
                    <a:pt x="27" y="16"/>
                  </a:cubicBezTo>
                  <a:cubicBezTo>
                    <a:pt x="26" y="20"/>
                    <a:pt x="18" y="21"/>
                    <a:pt x="11" y="18"/>
                  </a:cubicBezTo>
                  <a:cubicBezTo>
                    <a:pt x="4" y="16"/>
                    <a:pt x="0" y="10"/>
                    <a:pt x="1"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5" name="Freeform 177">
              <a:extLst>
                <a:ext uri="{FF2B5EF4-FFF2-40B4-BE49-F238E27FC236}">
                  <a16:creationId xmlns:a16="http://schemas.microsoft.com/office/drawing/2014/main" id="{F7E90B3E-F91D-7E9C-F09C-1FA9BDCB4BE5}"/>
                </a:ext>
              </a:extLst>
            </p:cNvPr>
            <p:cNvSpPr>
              <a:spLocks/>
            </p:cNvSpPr>
            <p:nvPr/>
          </p:nvSpPr>
          <p:spPr bwMode="auto">
            <a:xfrm>
              <a:off x="2814" y="2689"/>
              <a:ext cx="45" cy="25"/>
            </a:xfrm>
            <a:custGeom>
              <a:avLst/>
              <a:gdLst>
                <a:gd name="T0" fmla="*/ 23 w 23"/>
                <a:gd name="T1" fmla="*/ 56 h 13"/>
                <a:gd name="T2" fmla="*/ 127 w 23"/>
                <a:gd name="T3" fmla="*/ 37 h 13"/>
                <a:gd name="T4" fmla="*/ 172 w 23"/>
                <a:gd name="T5" fmla="*/ 63 h 13"/>
                <a:gd name="T6" fmla="*/ 112 w 23"/>
                <a:gd name="T7" fmla="*/ 15 h 13"/>
                <a:gd name="T8" fmla="*/ 8 w 23"/>
                <a:gd name="T9" fmla="*/ 37 h 13"/>
                <a:gd name="T10" fmla="*/ 31 w 23"/>
                <a:gd name="T11" fmla="*/ 92 h 13"/>
                <a:gd name="T12" fmla="*/ 23 w 23"/>
                <a:gd name="T13" fmla="*/ 56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3" h="13">
                  <a:moveTo>
                    <a:pt x="3" y="8"/>
                  </a:moveTo>
                  <a:cubicBezTo>
                    <a:pt x="5" y="4"/>
                    <a:pt x="11" y="3"/>
                    <a:pt x="17" y="5"/>
                  </a:cubicBezTo>
                  <a:cubicBezTo>
                    <a:pt x="20" y="6"/>
                    <a:pt x="22" y="7"/>
                    <a:pt x="23" y="9"/>
                  </a:cubicBezTo>
                  <a:cubicBezTo>
                    <a:pt x="22" y="6"/>
                    <a:pt x="19" y="4"/>
                    <a:pt x="15" y="2"/>
                  </a:cubicBezTo>
                  <a:cubicBezTo>
                    <a:pt x="9" y="0"/>
                    <a:pt x="2" y="1"/>
                    <a:pt x="1" y="5"/>
                  </a:cubicBezTo>
                  <a:cubicBezTo>
                    <a:pt x="0" y="7"/>
                    <a:pt x="1" y="10"/>
                    <a:pt x="4" y="13"/>
                  </a:cubicBezTo>
                  <a:cubicBezTo>
                    <a:pt x="3" y="11"/>
                    <a:pt x="3" y="9"/>
                    <a:pt x="3" y="8"/>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6" name="Freeform 178">
              <a:extLst>
                <a:ext uri="{FF2B5EF4-FFF2-40B4-BE49-F238E27FC236}">
                  <a16:creationId xmlns:a16="http://schemas.microsoft.com/office/drawing/2014/main" id="{F33C24F3-6941-C58A-1B64-287367BA3B61}"/>
                </a:ext>
              </a:extLst>
            </p:cNvPr>
            <p:cNvSpPr>
              <a:spLocks/>
            </p:cNvSpPr>
            <p:nvPr/>
          </p:nvSpPr>
          <p:spPr bwMode="auto">
            <a:xfrm>
              <a:off x="3060" y="2904"/>
              <a:ext cx="64" cy="45"/>
            </a:xfrm>
            <a:custGeom>
              <a:avLst/>
              <a:gdLst>
                <a:gd name="T0" fmla="*/ 16 w 32"/>
                <a:gd name="T1" fmla="*/ 45 h 23"/>
                <a:gd name="T2" fmla="*/ 160 w 32"/>
                <a:gd name="T3" fmla="*/ 23 h 23"/>
                <a:gd name="T4" fmla="*/ 240 w 32"/>
                <a:gd name="T5" fmla="*/ 127 h 23"/>
                <a:gd name="T6" fmla="*/ 104 w 32"/>
                <a:gd name="T7" fmla="*/ 149 h 23"/>
                <a:gd name="T8" fmla="*/ 16 w 32"/>
                <a:gd name="T9" fmla="*/ 4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2" y="6"/>
                  </a:moveTo>
                  <a:cubicBezTo>
                    <a:pt x="4" y="1"/>
                    <a:pt x="12" y="0"/>
                    <a:pt x="20" y="3"/>
                  </a:cubicBezTo>
                  <a:cubicBezTo>
                    <a:pt x="27" y="6"/>
                    <a:pt x="32" y="12"/>
                    <a:pt x="30" y="17"/>
                  </a:cubicBezTo>
                  <a:cubicBezTo>
                    <a:pt x="28" y="21"/>
                    <a:pt x="21" y="23"/>
                    <a:pt x="13" y="20"/>
                  </a:cubicBezTo>
                  <a:cubicBezTo>
                    <a:pt x="5" y="17"/>
                    <a:pt x="0" y="10"/>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7" name="Freeform 179">
              <a:extLst>
                <a:ext uri="{FF2B5EF4-FFF2-40B4-BE49-F238E27FC236}">
                  <a16:creationId xmlns:a16="http://schemas.microsoft.com/office/drawing/2014/main" id="{CDC58924-5230-5CC7-92BE-6D89F67F7CE8}"/>
                </a:ext>
              </a:extLst>
            </p:cNvPr>
            <p:cNvSpPr>
              <a:spLocks/>
            </p:cNvSpPr>
            <p:nvPr/>
          </p:nvSpPr>
          <p:spPr bwMode="auto">
            <a:xfrm>
              <a:off x="3060" y="2898"/>
              <a:ext cx="62" cy="45"/>
            </a:xfrm>
            <a:custGeom>
              <a:avLst/>
              <a:gdLst>
                <a:gd name="T0" fmla="*/ 16 w 31"/>
                <a:gd name="T1" fmla="*/ 45 h 23"/>
                <a:gd name="T2" fmla="*/ 152 w 31"/>
                <a:gd name="T3" fmla="*/ 23 h 23"/>
                <a:gd name="T4" fmla="*/ 240 w 31"/>
                <a:gd name="T5" fmla="*/ 127 h 23"/>
                <a:gd name="T6" fmla="*/ 96 w 31"/>
                <a:gd name="T7" fmla="*/ 149 h 23"/>
                <a:gd name="T8" fmla="*/ 16 w 31"/>
                <a:gd name="T9" fmla="*/ 4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3">
                  <a:moveTo>
                    <a:pt x="2" y="6"/>
                  </a:moveTo>
                  <a:cubicBezTo>
                    <a:pt x="4" y="1"/>
                    <a:pt x="11" y="0"/>
                    <a:pt x="19" y="3"/>
                  </a:cubicBezTo>
                  <a:cubicBezTo>
                    <a:pt x="27" y="6"/>
                    <a:pt x="31" y="13"/>
                    <a:pt x="30" y="17"/>
                  </a:cubicBezTo>
                  <a:cubicBezTo>
                    <a:pt x="28" y="22"/>
                    <a:pt x="20" y="23"/>
                    <a:pt x="12" y="20"/>
                  </a:cubicBezTo>
                  <a:cubicBezTo>
                    <a:pt x="5" y="17"/>
                    <a:pt x="0" y="11"/>
                    <a:pt x="2" y="6"/>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8" name="Freeform 180">
              <a:extLst>
                <a:ext uri="{FF2B5EF4-FFF2-40B4-BE49-F238E27FC236}">
                  <a16:creationId xmlns:a16="http://schemas.microsoft.com/office/drawing/2014/main" id="{081F599C-D0BE-BC12-BE94-4B7D3B7311D3}"/>
                </a:ext>
              </a:extLst>
            </p:cNvPr>
            <p:cNvSpPr>
              <a:spLocks/>
            </p:cNvSpPr>
            <p:nvPr/>
          </p:nvSpPr>
          <p:spPr bwMode="auto">
            <a:xfrm>
              <a:off x="3064" y="2900"/>
              <a:ext cx="50" cy="27"/>
            </a:xfrm>
            <a:custGeom>
              <a:avLst/>
              <a:gdLst>
                <a:gd name="T0" fmla="*/ 32 w 25"/>
                <a:gd name="T1" fmla="*/ 64 h 14"/>
                <a:gd name="T2" fmla="*/ 152 w 25"/>
                <a:gd name="T3" fmla="*/ 44 h 14"/>
                <a:gd name="T4" fmla="*/ 200 w 25"/>
                <a:gd name="T5" fmla="*/ 71 h 14"/>
                <a:gd name="T6" fmla="*/ 136 w 25"/>
                <a:gd name="T7" fmla="*/ 23 h 14"/>
                <a:gd name="T8" fmla="*/ 8 w 25"/>
                <a:gd name="T9" fmla="*/ 44 h 14"/>
                <a:gd name="T10" fmla="*/ 32 w 25"/>
                <a:gd name="T11" fmla="*/ 100 h 14"/>
                <a:gd name="T12" fmla="*/ 32 w 25"/>
                <a:gd name="T13" fmla="*/ 64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4">
                  <a:moveTo>
                    <a:pt x="4" y="9"/>
                  </a:moveTo>
                  <a:cubicBezTo>
                    <a:pt x="5" y="5"/>
                    <a:pt x="12" y="4"/>
                    <a:pt x="19" y="6"/>
                  </a:cubicBezTo>
                  <a:cubicBezTo>
                    <a:pt x="22" y="7"/>
                    <a:pt x="24" y="9"/>
                    <a:pt x="25" y="10"/>
                  </a:cubicBezTo>
                  <a:cubicBezTo>
                    <a:pt x="24" y="7"/>
                    <a:pt x="21" y="5"/>
                    <a:pt x="17" y="3"/>
                  </a:cubicBezTo>
                  <a:cubicBezTo>
                    <a:pt x="10" y="0"/>
                    <a:pt x="3" y="2"/>
                    <a:pt x="1" y="6"/>
                  </a:cubicBezTo>
                  <a:cubicBezTo>
                    <a:pt x="0" y="8"/>
                    <a:pt x="2" y="11"/>
                    <a:pt x="4" y="14"/>
                  </a:cubicBezTo>
                  <a:cubicBezTo>
                    <a:pt x="3" y="12"/>
                    <a:pt x="3" y="10"/>
                    <a:pt x="4" y="9"/>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89" name="Freeform 181">
              <a:extLst>
                <a:ext uri="{FF2B5EF4-FFF2-40B4-BE49-F238E27FC236}">
                  <a16:creationId xmlns:a16="http://schemas.microsoft.com/office/drawing/2014/main" id="{3B747D21-ED90-7667-9585-420CE7CFF373}"/>
                </a:ext>
              </a:extLst>
            </p:cNvPr>
            <p:cNvSpPr>
              <a:spLocks/>
            </p:cNvSpPr>
            <p:nvPr/>
          </p:nvSpPr>
          <p:spPr bwMode="auto">
            <a:xfrm>
              <a:off x="2849" y="2868"/>
              <a:ext cx="62" cy="49"/>
            </a:xfrm>
            <a:custGeom>
              <a:avLst/>
              <a:gdLst>
                <a:gd name="T0" fmla="*/ 24 w 31"/>
                <a:gd name="T1" fmla="*/ 31 h 25"/>
                <a:gd name="T2" fmla="*/ 168 w 31"/>
                <a:gd name="T3" fmla="*/ 39 h 25"/>
                <a:gd name="T4" fmla="*/ 224 w 31"/>
                <a:gd name="T5" fmla="*/ 157 h 25"/>
                <a:gd name="T6" fmla="*/ 88 w 31"/>
                <a:gd name="T7" fmla="*/ 149 h 25"/>
                <a:gd name="T8" fmla="*/ 24 w 31"/>
                <a:gd name="T9" fmla="*/ 31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5">
                  <a:moveTo>
                    <a:pt x="3" y="4"/>
                  </a:moveTo>
                  <a:cubicBezTo>
                    <a:pt x="6" y="0"/>
                    <a:pt x="14" y="0"/>
                    <a:pt x="21" y="5"/>
                  </a:cubicBezTo>
                  <a:cubicBezTo>
                    <a:pt x="28" y="10"/>
                    <a:pt x="31" y="17"/>
                    <a:pt x="28" y="21"/>
                  </a:cubicBezTo>
                  <a:cubicBezTo>
                    <a:pt x="25" y="25"/>
                    <a:pt x="17" y="25"/>
                    <a:pt x="11" y="20"/>
                  </a:cubicBezTo>
                  <a:cubicBezTo>
                    <a:pt x="4" y="15"/>
                    <a:pt x="0" y="8"/>
                    <a:pt x="3" y="4"/>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0" name="Freeform 182">
              <a:extLst>
                <a:ext uri="{FF2B5EF4-FFF2-40B4-BE49-F238E27FC236}">
                  <a16:creationId xmlns:a16="http://schemas.microsoft.com/office/drawing/2014/main" id="{F1294253-980D-6DFE-A209-BC12750EBAA3}"/>
                </a:ext>
              </a:extLst>
            </p:cNvPr>
            <p:cNvSpPr>
              <a:spLocks/>
            </p:cNvSpPr>
            <p:nvPr/>
          </p:nvSpPr>
          <p:spPr bwMode="auto">
            <a:xfrm>
              <a:off x="2849" y="2862"/>
              <a:ext cx="62" cy="50"/>
            </a:xfrm>
            <a:custGeom>
              <a:avLst/>
              <a:gdLst>
                <a:gd name="T0" fmla="*/ 24 w 31"/>
                <a:gd name="T1" fmla="*/ 40 h 25"/>
                <a:gd name="T2" fmla="*/ 168 w 31"/>
                <a:gd name="T3" fmla="*/ 40 h 25"/>
                <a:gd name="T4" fmla="*/ 224 w 31"/>
                <a:gd name="T5" fmla="*/ 168 h 25"/>
                <a:gd name="T6" fmla="*/ 80 w 31"/>
                <a:gd name="T7" fmla="*/ 160 h 25"/>
                <a:gd name="T8" fmla="*/ 24 w 31"/>
                <a:gd name="T9" fmla="*/ 40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5">
                  <a:moveTo>
                    <a:pt x="3" y="5"/>
                  </a:moveTo>
                  <a:cubicBezTo>
                    <a:pt x="6" y="0"/>
                    <a:pt x="14" y="1"/>
                    <a:pt x="21" y="5"/>
                  </a:cubicBezTo>
                  <a:cubicBezTo>
                    <a:pt x="28" y="10"/>
                    <a:pt x="31" y="17"/>
                    <a:pt x="28" y="21"/>
                  </a:cubicBezTo>
                  <a:cubicBezTo>
                    <a:pt x="25" y="25"/>
                    <a:pt x="17" y="25"/>
                    <a:pt x="10" y="20"/>
                  </a:cubicBezTo>
                  <a:cubicBezTo>
                    <a:pt x="4" y="16"/>
                    <a:pt x="0" y="9"/>
                    <a:pt x="3" y="5"/>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1" name="Freeform 183">
              <a:extLst>
                <a:ext uri="{FF2B5EF4-FFF2-40B4-BE49-F238E27FC236}">
                  <a16:creationId xmlns:a16="http://schemas.microsoft.com/office/drawing/2014/main" id="{15D56EAE-BC39-6830-21CE-0F0995E135C7}"/>
                </a:ext>
              </a:extLst>
            </p:cNvPr>
            <p:cNvSpPr>
              <a:spLocks/>
            </p:cNvSpPr>
            <p:nvPr/>
          </p:nvSpPr>
          <p:spPr bwMode="auto">
            <a:xfrm>
              <a:off x="2855" y="2866"/>
              <a:ext cx="48" cy="26"/>
            </a:xfrm>
            <a:custGeom>
              <a:avLst/>
              <a:gdLst>
                <a:gd name="T0" fmla="*/ 24 w 24"/>
                <a:gd name="T1" fmla="*/ 56 h 13"/>
                <a:gd name="T2" fmla="*/ 152 w 24"/>
                <a:gd name="T3" fmla="*/ 64 h 13"/>
                <a:gd name="T4" fmla="*/ 192 w 24"/>
                <a:gd name="T5" fmla="*/ 104 h 13"/>
                <a:gd name="T6" fmla="*/ 136 w 24"/>
                <a:gd name="T7" fmla="*/ 32 h 13"/>
                <a:gd name="T8" fmla="*/ 16 w 24"/>
                <a:gd name="T9" fmla="*/ 24 h 13"/>
                <a:gd name="T10" fmla="*/ 24 w 24"/>
                <a:gd name="T11" fmla="*/ 96 h 13"/>
                <a:gd name="T12" fmla="*/ 24 w 24"/>
                <a:gd name="T13" fmla="*/ 56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4" h="13">
                  <a:moveTo>
                    <a:pt x="3" y="7"/>
                  </a:moveTo>
                  <a:cubicBezTo>
                    <a:pt x="6" y="3"/>
                    <a:pt x="13" y="4"/>
                    <a:pt x="19" y="8"/>
                  </a:cubicBezTo>
                  <a:cubicBezTo>
                    <a:pt x="21" y="9"/>
                    <a:pt x="23" y="11"/>
                    <a:pt x="24" y="13"/>
                  </a:cubicBezTo>
                  <a:cubicBezTo>
                    <a:pt x="23" y="10"/>
                    <a:pt x="21" y="6"/>
                    <a:pt x="17" y="4"/>
                  </a:cubicBezTo>
                  <a:cubicBezTo>
                    <a:pt x="11" y="0"/>
                    <a:pt x="4" y="0"/>
                    <a:pt x="2" y="3"/>
                  </a:cubicBezTo>
                  <a:cubicBezTo>
                    <a:pt x="0" y="6"/>
                    <a:pt x="1" y="9"/>
                    <a:pt x="3" y="12"/>
                  </a:cubicBezTo>
                  <a:cubicBezTo>
                    <a:pt x="2" y="10"/>
                    <a:pt x="2" y="8"/>
                    <a:pt x="3" y="7"/>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2" name="Freeform 184">
              <a:extLst>
                <a:ext uri="{FF2B5EF4-FFF2-40B4-BE49-F238E27FC236}">
                  <a16:creationId xmlns:a16="http://schemas.microsoft.com/office/drawing/2014/main" id="{B632C86F-F4CF-ECF1-ABBA-E8CD99DBC7E2}"/>
                </a:ext>
              </a:extLst>
            </p:cNvPr>
            <p:cNvSpPr>
              <a:spLocks/>
            </p:cNvSpPr>
            <p:nvPr/>
          </p:nvSpPr>
          <p:spPr bwMode="auto">
            <a:xfrm>
              <a:off x="3139" y="2785"/>
              <a:ext cx="63" cy="46"/>
            </a:xfrm>
            <a:custGeom>
              <a:avLst/>
              <a:gdLst>
                <a:gd name="T0" fmla="*/ 16 w 32"/>
                <a:gd name="T1" fmla="*/ 48 h 23"/>
                <a:gd name="T2" fmla="*/ 152 w 32"/>
                <a:gd name="T3" fmla="*/ 24 h 23"/>
                <a:gd name="T4" fmla="*/ 228 w 32"/>
                <a:gd name="T5" fmla="*/ 136 h 23"/>
                <a:gd name="T6" fmla="*/ 100 w 32"/>
                <a:gd name="T7" fmla="*/ 160 h 23"/>
                <a:gd name="T8" fmla="*/ 16 w 32"/>
                <a:gd name="T9" fmla="*/ 48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2" y="6"/>
                  </a:moveTo>
                  <a:cubicBezTo>
                    <a:pt x="4" y="1"/>
                    <a:pt x="12" y="0"/>
                    <a:pt x="20" y="3"/>
                  </a:cubicBezTo>
                  <a:cubicBezTo>
                    <a:pt x="27" y="6"/>
                    <a:pt x="32" y="12"/>
                    <a:pt x="30" y="17"/>
                  </a:cubicBezTo>
                  <a:cubicBezTo>
                    <a:pt x="28" y="21"/>
                    <a:pt x="21" y="23"/>
                    <a:pt x="13" y="20"/>
                  </a:cubicBezTo>
                  <a:cubicBezTo>
                    <a:pt x="5" y="17"/>
                    <a:pt x="0" y="10"/>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3" name="Freeform 185">
              <a:extLst>
                <a:ext uri="{FF2B5EF4-FFF2-40B4-BE49-F238E27FC236}">
                  <a16:creationId xmlns:a16="http://schemas.microsoft.com/office/drawing/2014/main" id="{B45F3EF4-6F46-AAD5-B8E7-E95FB900A427}"/>
                </a:ext>
              </a:extLst>
            </p:cNvPr>
            <p:cNvSpPr>
              <a:spLocks/>
            </p:cNvSpPr>
            <p:nvPr/>
          </p:nvSpPr>
          <p:spPr bwMode="auto">
            <a:xfrm>
              <a:off x="3139" y="2779"/>
              <a:ext cx="61" cy="46"/>
            </a:xfrm>
            <a:custGeom>
              <a:avLst/>
              <a:gdLst>
                <a:gd name="T0" fmla="*/ 16 w 31"/>
                <a:gd name="T1" fmla="*/ 48 h 23"/>
                <a:gd name="T2" fmla="*/ 144 w 31"/>
                <a:gd name="T3" fmla="*/ 24 h 23"/>
                <a:gd name="T4" fmla="*/ 228 w 31"/>
                <a:gd name="T5" fmla="*/ 136 h 23"/>
                <a:gd name="T6" fmla="*/ 92 w 31"/>
                <a:gd name="T7" fmla="*/ 160 h 23"/>
                <a:gd name="T8" fmla="*/ 16 w 31"/>
                <a:gd name="T9" fmla="*/ 48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3">
                  <a:moveTo>
                    <a:pt x="2" y="6"/>
                  </a:moveTo>
                  <a:cubicBezTo>
                    <a:pt x="4" y="1"/>
                    <a:pt x="11" y="0"/>
                    <a:pt x="19" y="3"/>
                  </a:cubicBezTo>
                  <a:cubicBezTo>
                    <a:pt x="27" y="6"/>
                    <a:pt x="31" y="13"/>
                    <a:pt x="30" y="17"/>
                  </a:cubicBezTo>
                  <a:cubicBezTo>
                    <a:pt x="28" y="22"/>
                    <a:pt x="20" y="23"/>
                    <a:pt x="12" y="20"/>
                  </a:cubicBezTo>
                  <a:cubicBezTo>
                    <a:pt x="5" y="17"/>
                    <a:pt x="0" y="11"/>
                    <a:pt x="2" y="6"/>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4" name="Freeform 186">
              <a:extLst>
                <a:ext uri="{FF2B5EF4-FFF2-40B4-BE49-F238E27FC236}">
                  <a16:creationId xmlns:a16="http://schemas.microsoft.com/office/drawing/2014/main" id="{AF570128-EB6F-52F1-5A14-EBF72499C687}"/>
                </a:ext>
              </a:extLst>
            </p:cNvPr>
            <p:cNvSpPr>
              <a:spLocks/>
            </p:cNvSpPr>
            <p:nvPr/>
          </p:nvSpPr>
          <p:spPr bwMode="auto">
            <a:xfrm>
              <a:off x="3143" y="2781"/>
              <a:ext cx="50" cy="28"/>
            </a:xfrm>
            <a:custGeom>
              <a:avLst/>
              <a:gdLst>
                <a:gd name="T0" fmla="*/ 32 w 25"/>
                <a:gd name="T1" fmla="*/ 72 h 14"/>
                <a:gd name="T2" fmla="*/ 152 w 25"/>
                <a:gd name="T3" fmla="*/ 48 h 14"/>
                <a:gd name="T4" fmla="*/ 200 w 25"/>
                <a:gd name="T5" fmla="*/ 80 h 14"/>
                <a:gd name="T6" fmla="*/ 136 w 25"/>
                <a:gd name="T7" fmla="*/ 24 h 14"/>
                <a:gd name="T8" fmla="*/ 8 w 25"/>
                <a:gd name="T9" fmla="*/ 48 h 14"/>
                <a:gd name="T10" fmla="*/ 32 w 25"/>
                <a:gd name="T11" fmla="*/ 112 h 14"/>
                <a:gd name="T12" fmla="*/ 32 w 25"/>
                <a:gd name="T13" fmla="*/ 72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4">
                  <a:moveTo>
                    <a:pt x="4" y="9"/>
                  </a:moveTo>
                  <a:cubicBezTo>
                    <a:pt x="5" y="5"/>
                    <a:pt x="12" y="4"/>
                    <a:pt x="19" y="6"/>
                  </a:cubicBezTo>
                  <a:cubicBezTo>
                    <a:pt x="22" y="7"/>
                    <a:pt x="24" y="9"/>
                    <a:pt x="25" y="10"/>
                  </a:cubicBezTo>
                  <a:cubicBezTo>
                    <a:pt x="24" y="7"/>
                    <a:pt x="21" y="5"/>
                    <a:pt x="17" y="3"/>
                  </a:cubicBezTo>
                  <a:cubicBezTo>
                    <a:pt x="10" y="0"/>
                    <a:pt x="3" y="2"/>
                    <a:pt x="1" y="6"/>
                  </a:cubicBezTo>
                  <a:cubicBezTo>
                    <a:pt x="0" y="8"/>
                    <a:pt x="2" y="11"/>
                    <a:pt x="4" y="14"/>
                  </a:cubicBezTo>
                  <a:cubicBezTo>
                    <a:pt x="3" y="12"/>
                    <a:pt x="3" y="10"/>
                    <a:pt x="4" y="9"/>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5" name="Freeform 187">
              <a:extLst>
                <a:ext uri="{FF2B5EF4-FFF2-40B4-BE49-F238E27FC236}">
                  <a16:creationId xmlns:a16="http://schemas.microsoft.com/office/drawing/2014/main" id="{C7A8A07B-79F4-C2D6-0248-53B713BBF635}"/>
                </a:ext>
              </a:extLst>
            </p:cNvPr>
            <p:cNvSpPr>
              <a:spLocks/>
            </p:cNvSpPr>
            <p:nvPr/>
          </p:nvSpPr>
          <p:spPr bwMode="auto">
            <a:xfrm>
              <a:off x="3177" y="2649"/>
              <a:ext cx="63" cy="46"/>
            </a:xfrm>
            <a:custGeom>
              <a:avLst/>
              <a:gdLst>
                <a:gd name="T0" fmla="*/ 16 w 32"/>
                <a:gd name="T1" fmla="*/ 48 h 23"/>
                <a:gd name="T2" fmla="*/ 144 w 32"/>
                <a:gd name="T3" fmla="*/ 24 h 23"/>
                <a:gd name="T4" fmla="*/ 228 w 32"/>
                <a:gd name="T5" fmla="*/ 136 h 23"/>
                <a:gd name="T6" fmla="*/ 100 w 32"/>
                <a:gd name="T7" fmla="*/ 160 h 23"/>
                <a:gd name="T8" fmla="*/ 16 w 32"/>
                <a:gd name="T9" fmla="*/ 48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2" y="6"/>
                  </a:moveTo>
                  <a:cubicBezTo>
                    <a:pt x="4" y="1"/>
                    <a:pt x="12" y="0"/>
                    <a:pt x="19" y="3"/>
                  </a:cubicBezTo>
                  <a:cubicBezTo>
                    <a:pt x="27" y="6"/>
                    <a:pt x="32" y="12"/>
                    <a:pt x="30" y="17"/>
                  </a:cubicBezTo>
                  <a:cubicBezTo>
                    <a:pt x="28" y="22"/>
                    <a:pt x="20" y="23"/>
                    <a:pt x="13" y="20"/>
                  </a:cubicBezTo>
                  <a:cubicBezTo>
                    <a:pt x="5" y="17"/>
                    <a:pt x="0" y="11"/>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6" name="Freeform 188">
              <a:extLst>
                <a:ext uri="{FF2B5EF4-FFF2-40B4-BE49-F238E27FC236}">
                  <a16:creationId xmlns:a16="http://schemas.microsoft.com/office/drawing/2014/main" id="{1989B2D7-1A97-EE63-C3EE-720A6C89C6F0}"/>
                </a:ext>
              </a:extLst>
            </p:cNvPr>
            <p:cNvSpPr>
              <a:spLocks/>
            </p:cNvSpPr>
            <p:nvPr/>
          </p:nvSpPr>
          <p:spPr bwMode="auto">
            <a:xfrm>
              <a:off x="3177" y="2645"/>
              <a:ext cx="61" cy="46"/>
            </a:xfrm>
            <a:custGeom>
              <a:avLst/>
              <a:gdLst>
                <a:gd name="T0" fmla="*/ 8 w 31"/>
                <a:gd name="T1" fmla="*/ 48 h 23"/>
                <a:gd name="T2" fmla="*/ 144 w 31"/>
                <a:gd name="T3" fmla="*/ 24 h 23"/>
                <a:gd name="T4" fmla="*/ 220 w 31"/>
                <a:gd name="T5" fmla="*/ 136 h 23"/>
                <a:gd name="T6" fmla="*/ 92 w 31"/>
                <a:gd name="T7" fmla="*/ 160 h 23"/>
                <a:gd name="T8" fmla="*/ 8 w 31"/>
                <a:gd name="T9" fmla="*/ 48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3">
                  <a:moveTo>
                    <a:pt x="1" y="6"/>
                  </a:moveTo>
                  <a:cubicBezTo>
                    <a:pt x="3" y="1"/>
                    <a:pt x="11" y="0"/>
                    <a:pt x="19" y="3"/>
                  </a:cubicBezTo>
                  <a:cubicBezTo>
                    <a:pt x="26" y="6"/>
                    <a:pt x="31" y="12"/>
                    <a:pt x="29" y="17"/>
                  </a:cubicBezTo>
                  <a:cubicBezTo>
                    <a:pt x="27" y="21"/>
                    <a:pt x="20" y="23"/>
                    <a:pt x="12" y="20"/>
                  </a:cubicBezTo>
                  <a:cubicBezTo>
                    <a:pt x="4" y="16"/>
                    <a:pt x="0" y="10"/>
                    <a:pt x="1" y="6"/>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7" name="Freeform 189">
              <a:extLst>
                <a:ext uri="{FF2B5EF4-FFF2-40B4-BE49-F238E27FC236}">
                  <a16:creationId xmlns:a16="http://schemas.microsoft.com/office/drawing/2014/main" id="{16B5F076-D14F-BDF1-08E5-57ED497B390B}"/>
                </a:ext>
              </a:extLst>
            </p:cNvPr>
            <p:cNvSpPr>
              <a:spLocks/>
            </p:cNvSpPr>
            <p:nvPr/>
          </p:nvSpPr>
          <p:spPr bwMode="auto">
            <a:xfrm>
              <a:off x="3181" y="2647"/>
              <a:ext cx="49" cy="26"/>
            </a:xfrm>
            <a:custGeom>
              <a:avLst/>
              <a:gdLst>
                <a:gd name="T0" fmla="*/ 31 w 25"/>
                <a:gd name="T1" fmla="*/ 64 h 13"/>
                <a:gd name="T2" fmla="*/ 143 w 25"/>
                <a:gd name="T3" fmla="*/ 48 h 13"/>
                <a:gd name="T4" fmla="*/ 188 w 25"/>
                <a:gd name="T5" fmla="*/ 72 h 13"/>
                <a:gd name="T6" fmla="*/ 120 w 25"/>
                <a:gd name="T7" fmla="*/ 16 h 13"/>
                <a:gd name="T8" fmla="*/ 8 w 25"/>
                <a:gd name="T9" fmla="*/ 40 h 13"/>
                <a:gd name="T10" fmla="*/ 31 w 25"/>
                <a:gd name="T11" fmla="*/ 104 h 13"/>
                <a:gd name="T12" fmla="*/ 31 w 25"/>
                <a:gd name="T13" fmla="*/ 64 h 1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3">
                  <a:moveTo>
                    <a:pt x="4" y="8"/>
                  </a:moveTo>
                  <a:cubicBezTo>
                    <a:pt x="5" y="4"/>
                    <a:pt x="12" y="3"/>
                    <a:pt x="19" y="6"/>
                  </a:cubicBezTo>
                  <a:cubicBezTo>
                    <a:pt x="21" y="7"/>
                    <a:pt x="23" y="8"/>
                    <a:pt x="25" y="9"/>
                  </a:cubicBezTo>
                  <a:cubicBezTo>
                    <a:pt x="23" y="7"/>
                    <a:pt x="20" y="4"/>
                    <a:pt x="16" y="2"/>
                  </a:cubicBezTo>
                  <a:cubicBezTo>
                    <a:pt x="9" y="0"/>
                    <a:pt x="3" y="1"/>
                    <a:pt x="1" y="5"/>
                  </a:cubicBezTo>
                  <a:cubicBezTo>
                    <a:pt x="0" y="8"/>
                    <a:pt x="1" y="11"/>
                    <a:pt x="4" y="13"/>
                  </a:cubicBezTo>
                  <a:cubicBezTo>
                    <a:pt x="3" y="12"/>
                    <a:pt x="3" y="10"/>
                    <a:pt x="4" y="8"/>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8" name="Freeform 190">
              <a:extLst>
                <a:ext uri="{FF2B5EF4-FFF2-40B4-BE49-F238E27FC236}">
                  <a16:creationId xmlns:a16="http://schemas.microsoft.com/office/drawing/2014/main" id="{DDC44EAC-020B-463B-88BD-4428A27F4C28}"/>
                </a:ext>
              </a:extLst>
            </p:cNvPr>
            <p:cNvSpPr>
              <a:spLocks/>
            </p:cNvSpPr>
            <p:nvPr/>
          </p:nvSpPr>
          <p:spPr bwMode="auto">
            <a:xfrm>
              <a:off x="3027" y="2556"/>
              <a:ext cx="63" cy="46"/>
            </a:xfrm>
            <a:custGeom>
              <a:avLst/>
              <a:gdLst>
                <a:gd name="T0" fmla="*/ 16 w 32"/>
                <a:gd name="T1" fmla="*/ 48 h 23"/>
                <a:gd name="T2" fmla="*/ 144 w 32"/>
                <a:gd name="T3" fmla="*/ 24 h 23"/>
                <a:gd name="T4" fmla="*/ 228 w 32"/>
                <a:gd name="T5" fmla="*/ 136 h 23"/>
                <a:gd name="T6" fmla="*/ 100 w 32"/>
                <a:gd name="T7" fmla="*/ 160 h 23"/>
                <a:gd name="T8" fmla="*/ 16 w 32"/>
                <a:gd name="T9" fmla="*/ 48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 h="23">
                  <a:moveTo>
                    <a:pt x="2" y="6"/>
                  </a:moveTo>
                  <a:cubicBezTo>
                    <a:pt x="4" y="1"/>
                    <a:pt x="12" y="0"/>
                    <a:pt x="19" y="3"/>
                  </a:cubicBezTo>
                  <a:cubicBezTo>
                    <a:pt x="27" y="6"/>
                    <a:pt x="32" y="12"/>
                    <a:pt x="30" y="17"/>
                  </a:cubicBezTo>
                  <a:cubicBezTo>
                    <a:pt x="28" y="21"/>
                    <a:pt x="20" y="23"/>
                    <a:pt x="13" y="20"/>
                  </a:cubicBezTo>
                  <a:cubicBezTo>
                    <a:pt x="5" y="17"/>
                    <a:pt x="0" y="10"/>
                    <a:pt x="2" y="6"/>
                  </a:cubicBezTo>
                  <a:close/>
                </a:path>
              </a:pathLst>
            </a:custGeom>
            <a:solidFill>
              <a:srgbClr val="0082C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399" name="Freeform 191">
              <a:extLst>
                <a:ext uri="{FF2B5EF4-FFF2-40B4-BE49-F238E27FC236}">
                  <a16:creationId xmlns:a16="http://schemas.microsoft.com/office/drawing/2014/main" id="{E1E59A55-D162-5507-578F-A62CEB367728}"/>
                </a:ext>
              </a:extLst>
            </p:cNvPr>
            <p:cNvSpPr>
              <a:spLocks/>
            </p:cNvSpPr>
            <p:nvPr/>
          </p:nvSpPr>
          <p:spPr bwMode="auto">
            <a:xfrm>
              <a:off x="3027" y="2551"/>
              <a:ext cx="61" cy="45"/>
            </a:xfrm>
            <a:custGeom>
              <a:avLst/>
              <a:gdLst>
                <a:gd name="T0" fmla="*/ 8 w 31"/>
                <a:gd name="T1" fmla="*/ 45 h 23"/>
                <a:gd name="T2" fmla="*/ 144 w 31"/>
                <a:gd name="T3" fmla="*/ 23 h 23"/>
                <a:gd name="T4" fmla="*/ 220 w 31"/>
                <a:gd name="T5" fmla="*/ 127 h 23"/>
                <a:gd name="T6" fmla="*/ 92 w 31"/>
                <a:gd name="T7" fmla="*/ 149 h 23"/>
                <a:gd name="T8" fmla="*/ 8 w 31"/>
                <a:gd name="T9" fmla="*/ 45 h 2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 h="23">
                  <a:moveTo>
                    <a:pt x="1" y="6"/>
                  </a:moveTo>
                  <a:cubicBezTo>
                    <a:pt x="3" y="1"/>
                    <a:pt x="11" y="0"/>
                    <a:pt x="19" y="3"/>
                  </a:cubicBezTo>
                  <a:cubicBezTo>
                    <a:pt x="26" y="6"/>
                    <a:pt x="31" y="13"/>
                    <a:pt x="29" y="17"/>
                  </a:cubicBezTo>
                  <a:cubicBezTo>
                    <a:pt x="27" y="22"/>
                    <a:pt x="20" y="23"/>
                    <a:pt x="12" y="20"/>
                  </a:cubicBezTo>
                  <a:cubicBezTo>
                    <a:pt x="4" y="17"/>
                    <a:pt x="0" y="11"/>
                    <a:pt x="1" y="6"/>
                  </a:cubicBezTo>
                  <a:close/>
                </a:path>
              </a:pathLst>
            </a:custGeom>
            <a:solidFill>
              <a:srgbClr val="0071A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0" name="Freeform 192">
              <a:extLst>
                <a:ext uri="{FF2B5EF4-FFF2-40B4-BE49-F238E27FC236}">
                  <a16:creationId xmlns:a16="http://schemas.microsoft.com/office/drawing/2014/main" id="{9259EAF2-AB8B-E0CC-C7B5-3F8436A5DE8C}"/>
                </a:ext>
              </a:extLst>
            </p:cNvPr>
            <p:cNvSpPr>
              <a:spLocks/>
            </p:cNvSpPr>
            <p:nvPr/>
          </p:nvSpPr>
          <p:spPr bwMode="auto">
            <a:xfrm>
              <a:off x="3031" y="2553"/>
              <a:ext cx="49" cy="27"/>
            </a:xfrm>
            <a:custGeom>
              <a:avLst/>
              <a:gdLst>
                <a:gd name="T0" fmla="*/ 31 w 25"/>
                <a:gd name="T1" fmla="*/ 64 h 14"/>
                <a:gd name="T2" fmla="*/ 143 w 25"/>
                <a:gd name="T3" fmla="*/ 44 h 14"/>
                <a:gd name="T4" fmla="*/ 188 w 25"/>
                <a:gd name="T5" fmla="*/ 71 h 14"/>
                <a:gd name="T6" fmla="*/ 120 w 25"/>
                <a:gd name="T7" fmla="*/ 23 h 14"/>
                <a:gd name="T8" fmla="*/ 8 w 25"/>
                <a:gd name="T9" fmla="*/ 44 h 14"/>
                <a:gd name="T10" fmla="*/ 31 w 25"/>
                <a:gd name="T11" fmla="*/ 100 h 14"/>
                <a:gd name="T12" fmla="*/ 31 w 25"/>
                <a:gd name="T13" fmla="*/ 64 h 1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 h="14">
                  <a:moveTo>
                    <a:pt x="4" y="9"/>
                  </a:moveTo>
                  <a:cubicBezTo>
                    <a:pt x="5" y="5"/>
                    <a:pt x="12" y="4"/>
                    <a:pt x="19" y="6"/>
                  </a:cubicBezTo>
                  <a:cubicBezTo>
                    <a:pt x="21" y="7"/>
                    <a:pt x="23" y="9"/>
                    <a:pt x="25" y="10"/>
                  </a:cubicBezTo>
                  <a:cubicBezTo>
                    <a:pt x="23" y="7"/>
                    <a:pt x="20" y="5"/>
                    <a:pt x="16" y="3"/>
                  </a:cubicBezTo>
                  <a:cubicBezTo>
                    <a:pt x="9" y="0"/>
                    <a:pt x="3" y="2"/>
                    <a:pt x="1" y="6"/>
                  </a:cubicBezTo>
                  <a:cubicBezTo>
                    <a:pt x="0" y="8"/>
                    <a:pt x="1" y="11"/>
                    <a:pt x="4" y="14"/>
                  </a:cubicBezTo>
                  <a:cubicBezTo>
                    <a:pt x="3" y="12"/>
                    <a:pt x="3" y="10"/>
                    <a:pt x="4" y="9"/>
                  </a:cubicBezTo>
                  <a:close/>
                </a:path>
              </a:pathLst>
            </a:custGeom>
            <a:solidFill>
              <a:srgbClr val="007CB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1" name="Freeform 193">
              <a:extLst>
                <a:ext uri="{FF2B5EF4-FFF2-40B4-BE49-F238E27FC236}">
                  <a16:creationId xmlns:a16="http://schemas.microsoft.com/office/drawing/2014/main" id="{602D39FA-E12B-9F39-A304-7D0558CB69E7}"/>
                </a:ext>
              </a:extLst>
            </p:cNvPr>
            <p:cNvSpPr>
              <a:spLocks/>
            </p:cNvSpPr>
            <p:nvPr/>
          </p:nvSpPr>
          <p:spPr bwMode="auto">
            <a:xfrm>
              <a:off x="2656" y="2801"/>
              <a:ext cx="243" cy="168"/>
            </a:xfrm>
            <a:custGeom>
              <a:avLst/>
              <a:gdLst>
                <a:gd name="T0" fmla="*/ 516 w 123"/>
                <a:gd name="T1" fmla="*/ 200 h 85"/>
                <a:gd name="T2" fmla="*/ 808 w 123"/>
                <a:gd name="T3" fmla="*/ 63 h 85"/>
                <a:gd name="T4" fmla="*/ 640 w 123"/>
                <a:gd name="T5" fmla="*/ 364 h 85"/>
                <a:gd name="T6" fmla="*/ 925 w 123"/>
                <a:gd name="T7" fmla="*/ 640 h 85"/>
                <a:gd name="T8" fmla="*/ 569 w 123"/>
                <a:gd name="T9" fmla="*/ 464 h 85"/>
                <a:gd name="T10" fmla="*/ 324 w 123"/>
                <a:gd name="T11" fmla="*/ 300 h 85"/>
                <a:gd name="T12" fmla="*/ 0 w 123"/>
                <a:gd name="T13" fmla="*/ 63 h 85"/>
                <a:gd name="T14" fmla="*/ 379 w 123"/>
                <a:gd name="T15" fmla="*/ 239 h 8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23" h="85">
                  <a:moveTo>
                    <a:pt x="67" y="26"/>
                  </a:moveTo>
                  <a:cubicBezTo>
                    <a:pt x="58" y="6"/>
                    <a:pt x="93" y="0"/>
                    <a:pt x="105" y="8"/>
                  </a:cubicBezTo>
                  <a:cubicBezTo>
                    <a:pt x="85" y="5"/>
                    <a:pt x="70" y="29"/>
                    <a:pt x="83" y="47"/>
                  </a:cubicBezTo>
                  <a:cubicBezTo>
                    <a:pt x="83" y="47"/>
                    <a:pt x="116" y="81"/>
                    <a:pt x="120" y="83"/>
                  </a:cubicBezTo>
                  <a:cubicBezTo>
                    <a:pt x="123" y="85"/>
                    <a:pt x="74" y="60"/>
                    <a:pt x="74" y="60"/>
                  </a:cubicBezTo>
                  <a:cubicBezTo>
                    <a:pt x="42" y="39"/>
                    <a:pt x="42" y="39"/>
                    <a:pt x="42" y="39"/>
                  </a:cubicBezTo>
                  <a:cubicBezTo>
                    <a:pt x="0" y="8"/>
                    <a:pt x="0" y="8"/>
                    <a:pt x="0" y="8"/>
                  </a:cubicBezTo>
                  <a:cubicBezTo>
                    <a:pt x="0" y="8"/>
                    <a:pt x="40" y="33"/>
                    <a:pt x="49" y="31"/>
                  </a:cubicBezTo>
                </a:path>
              </a:pathLst>
            </a:custGeom>
            <a:solidFill>
              <a:srgbClr val="006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2" name="Freeform 194">
              <a:extLst>
                <a:ext uri="{FF2B5EF4-FFF2-40B4-BE49-F238E27FC236}">
                  <a16:creationId xmlns:a16="http://schemas.microsoft.com/office/drawing/2014/main" id="{48FE9D9E-1A67-EDDA-C01C-1B5EF47239AB}"/>
                </a:ext>
              </a:extLst>
            </p:cNvPr>
            <p:cNvSpPr>
              <a:spLocks/>
            </p:cNvSpPr>
            <p:nvPr/>
          </p:nvSpPr>
          <p:spPr bwMode="auto">
            <a:xfrm>
              <a:off x="3593" y="3164"/>
              <a:ext cx="122" cy="152"/>
            </a:xfrm>
            <a:custGeom>
              <a:avLst/>
              <a:gdLst>
                <a:gd name="T0" fmla="*/ 472 w 62"/>
                <a:gd name="T1" fmla="*/ 77 h 77"/>
                <a:gd name="T2" fmla="*/ 108 w 62"/>
                <a:gd name="T3" fmla="*/ 140 h 77"/>
                <a:gd name="T4" fmla="*/ 252 w 62"/>
                <a:gd name="T5" fmla="*/ 592 h 77"/>
                <a:gd name="T6" fmla="*/ 472 w 62"/>
                <a:gd name="T7" fmla="*/ 85 h 7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2" h="77">
                  <a:moveTo>
                    <a:pt x="62" y="10"/>
                  </a:moveTo>
                  <a:cubicBezTo>
                    <a:pt x="48" y="1"/>
                    <a:pt x="24" y="4"/>
                    <a:pt x="14" y="18"/>
                  </a:cubicBezTo>
                  <a:cubicBezTo>
                    <a:pt x="0" y="37"/>
                    <a:pt x="17" y="66"/>
                    <a:pt x="33" y="77"/>
                  </a:cubicBezTo>
                  <a:cubicBezTo>
                    <a:pt x="9" y="60"/>
                    <a:pt x="24" y="0"/>
                    <a:pt x="62" y="11"/>
                  </a:cubicBezTo>
                </a:path>
              </a:pathLst>
            </a:custGeom>
            <a:solidFill>
              <a:srgbClr val="006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3" name="Freeform 195">
              <a:extLst>
                <a:ext uri="{FF2B5EF4-FFF2-40B4-BE49-F238E27FC236}">
                  <a16:creationId xmlns:a16="http://schemas.microsoft.com/office/drawing/2014/main" id="{D6AEDC3A-CE7C-B755-6459-126811369CCD}"/>
                </a:ext>
              </a:extLst>
            </p:cNvPr>
            <p:cNvSpPr>
              <a:spLocks/>
            </p:cNvSpPr>
            <p:nvPr/>
          </p:nvSpPr>
          <p:spPr bwMode="auto">
            <a:xfrm>
              <a:off x="3739" y="2724"/>
              <a:ext cx="337" cy="140"/>
            </a:xfrm>
            <a:custGeom>
              <a:avLst/>
              <a:gdLst>
                <a:gd name="T0" fmla="*/ 55 w 171"/>
                <a:gd name="T1" fmla="*/ 63 h 71"/>
                <a:gd name="T2" fmla="*/ 1001 w 171"/>
                <a:gd name="T3" fmla="*/ 420 h 71"/>
                <a:gd name="T4" fmla="*/ 1255 w 171"/>
                <a:gd name="T5" fmla="*/ 276 h 71"/>
                <a:gd name="T6" fmla="*/ 873 w 171"/>
                <a:gd name="T7" fmla="*/ 229 h 71"/>
                <a:gd name="T8" fmla="*/ 528 w 171"/>
                <a:gd name="T9" fmla="*/ 136 h 71"/>
                <a:gd name="T10" fmla="*/ 213 w 171"/>
                <a:gd name="T11" fmla="*/ 0 h 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1" h="71">
                  <a:moveTo>
                    <a:pt x="7" y="8"/>
                  </a:moveTo>
                  <a:cubicBezTo>
                    <a:pt x="0" y="71"/>
                    <a:pt x="91" y="65"/>
                    <a:pt x="131" y="55"/>
                  </a:cubicBezTo>
                  <a:cubicBezTo>
                    <a:pt x="136" y="54"/>
                    <a:pt x="171" y="47"/>
                    <a:pt x="164" y="36"/>
                  </a:cubicBezTo>
                  <a:cubicBezTo>
                    <a:pt x="161" y="29"/>
                    <a:pt x="120" y="31"/>
                    <a:pt x="114" y="30"/>
                  </a:cubicBezTo>
                  <a:cubicBezTo>
                    <a:pt x="98" y="28"/>
                    <a:pt x="84" y="25"/>
                    <a:pt x="69" y="18"/>
                  </a:cubicBezTo>
                  <a:cubicBezTo>
                    <a:pt x="55" y="12"/>
                    <a:pt x="43" y="2"/>
                    <a:pt x="28" y="0"/>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4" name="Freeform 196">
              <a:extLst>
                <a:ext uri="{FF2B5EF4-FFF2-40B4-BE49-F238E27FC236}">
                  <a16:creationId xmlns:a16="http://schemas.microsoft.com/office/drawing/2014/main" id="{C169B869-01ED-2887-0881-5A473B93A58E}"/>
                </a:ext>
              </a:extLst>
            </p:cNvPr>
            <p:cNvSpPr>
              <a:spLocks/>
            </p:cNvSpPr>
            <p:nvPr/>
          </p:nvSpPr>
          <p:spPr bwMode="auto">
            <a:xfrm>
              <a:off x="4060" y="2795"/>
              <a:ext cx="124" cy="237"/>
            </a:xfrm>
            <a:custGeom>
              <a:avLst/>
              <a:gdLst>
                <a:gd name="T0" fmla="*/ 480 w 63"/>
                <a:gd name="T1" fmla="*/ 168 h 120"/>
                <a:gd name="T2" fmla="*/ 167 w 63"/>
                <a:gd name="T3" fmla="*/ 695 h 120"/>
                <a:gd name="T4" fmla="*/ 16 w 63"/>
                <a:gd name="T5" fmla="*/ 709 h 120"/>
                <a:gd name="T6" fmla="*/ 108 w 63"/>
                <a:gd name="T7" fmla="*/ 132 h 120"/>
                <a:gd name="T8" fmla="*/ 159 w 63"/>
                <a:gd name="T9" fmla="*/ 0 h 1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20">
                  <a:moveTo>
                    <a:pt x="63" y="22"/>
                  </a:moveTo>
                  <a:cubicBezTo>
                    <a:pt x="31" y="13"/>
                    <a:pt x="27" y="71"/>
                    <a:pt x="22" y="90"/>
                  </a:cubicBezTo>
                  <a:cubicBezTo>
                    <a:pt x="16" y="109"/>
                    <a:pt x="6" y="120"/>
                    <a:pt x="2" y="92"/>
                  </a:cubicBezTo>
                  <a:cubicBezTo>
                    <a:pt x="0" y="67"/>
                    <a:pt x="9" y="41"/>
                    <a:pt x="14" y="17"/>
                  </a:cubicBezTo>
                  <a:cubicBezTo>
                    <a:pt x="15" y="11"/>
                    <a:pt x="14" y="1"/>
                    <a:pt x="21" y="0"/>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5" name="Freeform 197">
              <a:extLst>
                <a:ext uri="{FF2B5EF4-FFF2-40B4-BE49-F238E27FC236}">
                  <a16:creationId xmlns:a16="http://schemas.microsoft.com/office/drawing/2014/main" id="{FC77E8EA-CA4B-0194-98AF-64585F51ABC1}"/>
                </a:ext>
              </a:extLst>
            </p:cNvPr>
            <p:cNvSpPr>
              <a:spLocks/>
            </p:cNvSpPr>
            <p:nvPr/>
          </p:nvSpPr>
          <p:spPr bwMode="auto">
            <a:xfrm>
              <a:off x="3078" y="2663"/>
              <a:ext cx="109" cy="118"/>
            </a:xfrm>
            <a:custGeom>
              <a:avLst/>
              <a:gdLst>
                <a:gd name="T0" fmla="*/ 428 w 55"/>
                <a:gd name="T1" fmla="*/ 47 h 60"/>
                <a:gd name="T2" fmla="*/ 125 w 55"/>
                <a:gd name="T3" fmla="*/ 456 h 60"/>
                <a:gd name="T4" fmla="*/ 87 w 55"/>
                <a:gd name="T5" fmla="*/ 0 h 60"/>
                <a:gd name="T6" fmla="*/ 0 60000 65536"/>
                <a:gd name="T7" fmla="*/ 0 60000 65536"/>
                <a:gd name="T8" fmla="*/ 0 60000 65536"/>
              </a:gdLst>
              <a:ahLst/>
              <a:cxnLst>
                <a:cxn ang="T6">
                  <a:pos x="T0" y="T1"/>
                </a:cxn>
                <a:cxn ang="T7">
                  <a:pos x="T2" y="T3"/>
                </a:cxn>
                <a:cxn ang="T8">
                  <a:pos x="T4" y="T5"/>
                </a:cxn>
              </a:cxnLst>
              <a:rect l="0" t="0" r="r" b="b"/>
              <a:pathLst>
                <a:path w="55" h="60">
                  <a:moveTo>
                    <a:pt x="55" y="6"/>
                  </a:moveTo>
                  <a:cubicBezTo>
                    <a:pt x="22" y="5"/>
                    <a:pt x="22" y="36"/>
                    <a:pt x="16" y="60"/>
                  </a:cubicBezTo>
                  <a:cubicBezTo>
                    <a:pt x="0" y="50"/>
                    <a:pt x="1" y="15"/>
                    <a:pt x="11" y="0"/>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6" name="Freeform 198">
              <a:extLst>
                <a:ext uri="{FF2B5EF4-FFF2-40B4-BE49-F238E27FC236}">
                  <a16:creationId xmlns:a16="http://schemas.microsoft.com/office/drawing/2014/main" id="{6DB5FF7B-1E9F-9A82-34D1-828C73E0F921}"/>
                </a:ext>
              </a:extLst>
            </p:cNvPr>
            <p:cNvSpPr>
              <a:spLocks/>
            </p:cNvSpPr>
            <p:nvPr/>
          </p:nvSpPr>
          <p:spPr bwMode="auto">
            <a:xfrm>
              <a:off x="2500" y="2631"/>
              <a:ext cx="56" cy="58"/>
            </a:xfrm>
            <a:custGeom>
              <a:avLst/>
              <a:gdLst>
                <a:gd name="T0" fmla="*/ 224 w 28"/>
                <a:gd name="T1" fmla="*/ 0 h 29"/>
                <a:gd name="T2" fmla="*/ 184 w 28"/>
                <a:gd name="T3" fmla="*/ 232 h 29"/>
                <a:gd name="T4" fmla="*/ 0 w 28"/>
                <a:gd name="T5" fmla="*/ 0 h 29"/>
                <a:gd name="T6" fmla="*/ 0 60000 65536"/>
                <a:gd name="T7" fmla="*/ 0 60000 65536"/>
                <a:gd name="T8" fmla="*/ 0 60000 65536"/>
              </a:gdLst>
              <a:ahLst/>
              <a:cxnLst>
                <a:cxn ang="T6">
                  <a:pos x="T0" y="T1"/>
                </a:cxn>
                <a:cxn ang="T7">
                  <a:pos x="T2" y="T3"/>
                </a:cxn>
                <a:cxn ang="T8">
                  <a:pos x="T4" y="T5"/>
                </a:cxn>
              </a:cxnLst>
              <a:rect l="0" t="0" r="r" b="b"/>
              <a:pathLst>
                <a:path w="28" h="29">
                  <a:moveTo>
                    <a:pt x="28" y="0"/>
                  </a:moveTo>
                  <a:cubicBezTo>
                    <a:pt x="15" y="5"/>
                    <a:pt x="19" y="19"/>
                    <a:pt x="23" y="29"/>
                  </a:cubicBezTo>
                  <a:cubicBezTo>
                    <a:pt x="13" y="24"/>
                    <a:pt x="0" y="13"/>
                    <a:pt x="0" y="0"/>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7" name="Freeform 199">
              <a:extLst>
                <a:ext uri="{FF2B5EF4-FFF2-40B4-BE49-F238E27FC236}">
                  <a16:creationId xmlns:a16="http://schemas.microsoft.com/office/drawing/2014/main" id="{03BEDD99-E24C-397B-CC47-755019340DDE}"/>
                </a:ext>
              </a:extLst>
            </p:cNvPr>
            <p:cNvSpPr>
              <a:spLocks/>
            </p:cNvSpPr>
            <p:nvPr/>
          </p:nvSpPr>
          <p:spPr bwMode="auto">
            <a:xfrm>
              <a:off x="3595" y="2825"/>
              <a:ext cx="298" cy="300"/>
            </a:xfrm>
            <a:custGeom>
              <a:avLst/>
              <a:gdLst>
                <a:gd name="T0" fmla="*/ 401 w 151"/>
                <a:gd name="T1" fmla="*/ 0 h 152"/>
                <a:gd name="T2" fmla="*/ 409 w 151"/>
                <a:gd name="T3" fmla="*/ 545 h 152"/>
                <a:gd name="T4" fmla="*/ 124 w 151"/>
                <a:gd name="T5" fmla="*/ 1168 h 152"/>
                <a:gd name="T6" fmla="*/ 308 w 151"/>
                <a:gd name="T7" fmla="*/ 1001 h 152"/>
                <a:gd name="T8" fmla="*/ 791 w 151"/>
                <a:gd name="T9" fmla="*/ 853 h 152"/>
                <a:gd name="T10" fmla="*/ 1016 w 151"/>
                <a:gd name="T11" fmla="*/ 752 h 15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1" h="152">
                  <a:moveTo>
                    <a:pt x="52" y="0"/>
                  </a:moveTo>
                  <a:cubicBezTo>
                    <a:pt x="42" y="24"/>
                    <a:pt x="55" y="47"/>
                    <a:pt x="53" y="71"/>
                  </a:cubicBezTo>
                  <a:cubicBezTo>
                    <a:pt x="52" y="89"/>
                    <a:pt x="0" y="139"/>
                    <a:pt x="16" y="152"/>
                  </a:cubicBezTo>
                  <a:cubicBezTo>
                    <a:pt x="25" y="146"/>
                    <a:pt x="31" y="137"/>
                    <a:pt x="40" y="130"/>
                  </a:cubicBezTo>
                  <a:cubicBezTo>
                    <a:pt x="58" y="117"/>
                    <a:pt x="80" y="112"/>
                    <a:pt x="103" y="111"/>
                  </a:cubicBezTo>
                  <a:cubicBezTo>
                    <a:pt x="107" y="111"/>
                    <a:pt x="151" y="113"/>
                    <a:pt x="132" y="98"/>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8" name="Freeform 200">
              <a:extLst>
                <a:ext uri="{FF2B5EF4-FFF2-40B4-BE49-F238E27FC236}">
                  <a16:creationId xmlns:a16="http://schemas.microsoft.com/office/drawing/2014/main" id="{DB30C1EE-2D14-46D0-2F6C-B0FDB50A70EB}"/>
                </a:ext>
              </a:extLst>
            </p:cNvPr>
            <p:cNvSpPr>
              <a:spLocks/>
            </p:cNvSpPr>
            <p:nvPr/>
          </p:nvSpPr>
          <p:spPr bwMode="auto">
            <a:xfrm>
              <a:off x="2822" y="2608"/>
              <a:ext cx="167" cy="154"/>
            </a:xfrm>
            <a:custGeom>
              <a:avLst/>
              <a:gdLst>
                <a:gd name="T0" fmla="*/ 281 w 85"/>
                <a:gd name="T1" fmla="*/ 0 h 78"/>
                <a:gd name="T2" fmla="*/ 204 w 85"/>
                <a:gd name="T3" fmla="*/ 300 h 78"/>
                <a:gd name="T4" fmla="*/ 0 w 85"/>
                <a:gd name="T5" fmla="*/ 569 h 78"/>
                <a:gd name="T6" fmla="*/ 305 w 85"/>
                <a:gd name="T7" fmla="*/ 484 h 78"/>
                <a:gd name="T8" fmla="*/ 644 w 85"/>
                <a:gd name="T9" fmla="*/ 523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5" h="78">
                  <a:moveTo>
                    <a:pt x="37" y="0"/>
                  </a:moveTo>
                  <a:cubicBezTo>
                    <a:pt x="30" y="12"/>
                    <a:pt x="33" y="27"/>
                    <a:pt x="27" y="39"/>
                  </a:cubicBezTo>
                  <a:cubicBezTo>
                    <a:pt x="20" y="52"/>
                    <a:pt x="3" y="60"/>
                    <a:pt x="0" y="74"/>
                  </a:cubicBezTo>
                  <a:cubicBezTo>
                    <a:pt x="12" y="78"/>
                    <a:pt x="27" y="66"/>
                    <a:pt x="40" y="63"/>
                  </a:cubicBezTo>
                  <a:cubicBezTo>
                    <a:pt x="56" y="60"/>
                    <a:pt x="70" y="64"/>
                    <a:pt x="85" y="68"/>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09" name="Freeform 201">
              <a:extLst>
                <a:ext uri="{FF2B5EF4-FFF2-40B4-BE49-F238E27FC236}">
                  <a16:creationId xmlns:a16="http://schemas.microsoft.com/office/drawing/2014/main" id="{90E6D22D-96A7-CABF-9328-75B053B1485B}"/>
                </a:ext>
              </a:extLst>
            </p:cNvPr>
            <p:cNvSpPr>
              <a:spLocks/>
            </p:cNvSpPr>
            <p:nvPr/>
          </p:nvSpPr>
          <p:spPr bwMode="auto">
            <a:xfrm>
              <a:off x="2102" y="2783"/>
              <a:ext cx="2201" cy="1233"/>
            </a:xfrm>
            <a:custGeom>
              <a:avLst/>
              <a:gdLst>
                <a:gd name="T0" fmla="*/ 284 w 1116"/>
                <a:gd name="T1" fmla="*/ 55 h 625"/>
                <a:gd name="T2" fmla="*/ 245 w 1116"/>
                <a:gd name="T3" fmla="*/ 16 h 625"/>
                <a:gd name="T4" fmla="*/ 245 w 1116"/>
                <a:gd name="T5" fmla="*/ 0 h 625"/>
                <a:gd name="T6" fmla="*/ 0 w 1116"/>
                <a:gd name="T7" fmla="*/ 132 h 625"/>
                <a:gd name="T8" fmla="*/ 8 w 1116"/>
                <a:gd name="T9" fmla="*/ 152 h 625"/>
                <a:gd name="T10" fmla="*/ 77 w 1116"/>
                <a:gd name="T11" fmla="*/ 215 h 625"/>
                <a:gd name="T12" fmla="*/ 8425 w 1116"/>
                <a:gd name="T13" fmla="*/ 4798 h 625"/>
                <a:gd name="T14" fmla="*/ 8561 w 1116"/>
                <a:gd name="T15" fmla="*/ 4253 h 625"/>
                <a:gd name="T16" fmla="*/ 5664 w 1116"/>
                <a:gd name="T17" fmla="*/ 3156 h 625"/>
                <a:gd name="T18" fmla="*/ 284 w 1116"/>
                <a:gd name="T19" fmla="*/ 55 h 6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16" h="625">
                  <a:moveTo>
                    <a:pt x="37" y="7"/>
                  </a:moveTo>
                  <a:cubicBezTo>
                    <a:pt x="37" y="7"/>
                    <a:pt x="32" y="2"/>
                    <a:pt x="32" y="2"/>
                  </a:cubicBezTo>
                  <a:cubicBezTo>
                    <a:pt x="32" y="1"/>
                    <a:pt x="32" y="0"/>
                    <a:pt x="32" y="0"/>
                  </a:cubicBezTo>
                  <a:cubicBezTo>
                    <a:pt x="0" y="17"/>
                    <a:pt x="0" y="17"/>
                    <a:pt x="0" y="17"/>
                  </a:cubicBezTo>
                  <a:cubicBezTo>
                    <a:pt x="1" y="18"/>
                    <a:pt x="1" y="19"/>
                    <a:pt x="1" y="20"/>
                  </a:cubicBezTo>
                  <a:cubicBezTo>
                    <a:pt x="4" y="23"/>
                    <a:pt x="7" y="26"/>
                    <a:pt x="10" y="28"/>
                  </a:cubicBezTo>
                  <a:cubicBezTo>
                    <a:pt x="390" y="391"/>
                    <a:pt x="1006" y="601"/>
                    <a:pt x="1098" y="625"/>
                  </a:cubicBezTo>
                  <a:cubicBezTo>
                    <a:pt x="1116" y="554"/>
                    <a:pt x="1116" y="554"/>
                    <a:pt x="1116" y="554"/>
                  </a:cubicBezTo>
                  <a:cubicBezTo>
                    <a:pt x="1074" y="543"/>
                    <a:pt x="928" y="488"/>
                    <a:pt x="738" y="411"/>
                  </a:cubicBezTo>
                  <a:cubicBezTo>
                    <a:pt x="534" y="329"/>
                    <a:pt x="247" y="206"/>
                    <a:pt x="37" y="7"/>
                  </a:cubicBezTo>
                  <a:close/>
                </a:path>
              </a:pathLst>
            </a:custGeom>
            <a:solidFill>
              <a:srgbClr val="EAF2F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0" name="Freeform 202">
              <a:extLst>
                <a:ext uri="{FF2B5EF4-FFF2-40B4-BE49-F238E27FC236}">
                  <a16:creationId xmlns:a16="http://schemas.microsoft.com/office/drawing/2014/main" id="{76332D33-98DB-664B-BDB2-B45154A4884A}"/>
                </a:ext>
              </a:extLst>
            </p:cNvPr>
            <p:cNvSpPr>
              <a:spLocks/>
            </p:cNvSpPr>
            <p:nvPr/>
          </p:nvSpPr>
          <p:spPr bwMode="auto">
            <a:xfrm>
              <a:off x="2244" y="2706"/>
              <a:ext cx="2102" cy="1170"/>
            </a:xfrm>
            <a:custGeom>
              <a:avLst/>
              <a:gdLst>
                <a:gd name="T0" fmla="*/ 8014 w 1066"/>
                <a:gd name="T1" fmla="*/ 4554 h 593"/>
                <a:gd name="T2" fmla="*/ 8173 w 1066"/>
                <a:gd name="T3" fmla="*/ 3861 h 593"/>
                <a:gd name="T4" fmla="*/ 5300 w 1066"/>
                <a:gd name="T5" fmla="*/ 2896 h 593"/>
                <a:gd name="T6" fmla="*/ 237 w 1066"/>
                <a:gd name="T7" fmla="*/ 8 h 593"/>
                <a:gd name="T8" fmla="*/ 229 w 1066"/>
                <a:gd name="T9" fmla="*/ 0 h 593"/>
                <a:gd name="T10" fmla="*/ 0 w 1066"/>
                <a:gd name="T11" fmla="*/ 140 h 593"/>
                <a:gd name="T12" fmla="*/ 5097 w 1066"/>
                <a:gd name="T13" fmla="*/ 3212 h 593"/>
                <a:gd name="T14" fmla="*/ 8014 w 1066"/>
                <a:gd name="T15" fmla="*/ 4554 h 59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066" h="593">
                  <a:moveTo>
                    <a:pt x="1045" y="593"/>
                  </a:moveTo>
                  <a:cubicBezTo>
                    <a:pt x="1066" y="503"/>
                    <a:pt x="1066" y="503"/>
                    <a:pt x="1066" y="503"/>
                  </a:cubicBezTo>
                  <a:cubicBezTo>
                    <a:pt x="1024" y="492"/>
                    <a:pt x="874" y="451"/>
                    <a:pt x="691" y="377"/>
                  </a:cubicBezTo>
                  <a:cubicBezTo>
                    <a:pt x="415" y="266"/>
                    <a:pt x="186" y="146"/>
                    <a:pt x="31" y="1"/>
                  </a:cubicBezTo>
                  <a:cubicBezTo>
                    <a:pt x="31" y="1"/>
                    <a:pt x="31" y="1"/>
                    <a:pt x="30" y="0"/>
                  </a:cubicBezTo>
                  <a:cubicBezTo>
                    <a:pt x="0" y="18"/>
                    <a:pt x="0" y="18"/>
                    <a:pt x="0" y="18"/>
                  </a:cubicBezTo>
                  <a:cubicBezTo>
                    <a:pt x="160" y="169"/>
                    <a:pt x="391" y="283"/>
                    <a:pt x="665" y="418"/>
                  </a:cubicBezTo>
                  <a:cubicBezTo>
                    <a:pt x="835" y="502"/>
                    <a:pt x="1003" y="582"/>
                    <a:pt x="1045" y="593"/>
                  </a:cubicBezTo>
                  <a:close/>
                </a:path>
              </a:pathLst>
            </a:custGeom>
            <a:solidFill>
              <a:srgbClr val="FDE0B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1" name="Freeform 203">
              <a:extLst>
                <a:ext uri="{FF2B5EF4-FFF2-40B4-BE49-F238E27FC236}">
                  <a16:creationId xmlns:a16="http://schemas.microsoft.com/office/drawing/2014/main" id="{B42BC588-002D-3663-942E-9D0EA5EECE8B}"/>
                </a:ext>
              </a:extLst>
            </p:cNvPr>
            <p:cNvSpPr>
              <a:spLocks/>
            </p:cNvSpPr>
            <p:nvPr/>
          </p:nvSpPr>
          <p:spPr bwMode="auto">
            <a:xfrm>
              <a:off x="2469" y="2661"/>
              <a:ext cx="91" cy="81"/>
            </a:xfrm>
            <a:custGeom>
              <a:avLst/>
              <a:gdLst>
                <a:gd name="T0" fmla="*/ 63 w 46"/>
                <a:gd name="T1" fmla="*/ 0 h 41"/>
                <a:gd name="T2" fmla="*/ 301 w 46"/>
                <a:gd name="T3" fmla="*/ 292 h 41"/>
                <a:gd name="T4" fmla="*/ 0 w 46"/>
                <a:gd name="T5" fmla="*/ 55 h 41"/>
                <a:gd name="T6" fmla="*/ 0 60000 65536"/>
                <a:gd name="T7" fmla="*/ 0 60000 65536"/>
                <a:gd name="T8" fmla="*/ 0 60000 65536"/>
              </a:gdLst>
              <a:ahLst/>
              <a:cxnLst>
                <a:cxn ang="T6">
                  <a:pos x="T0" y="T1"/>
                </a:cxn>
                <a:cxn ang="T7">
                  <a:pos x="T2" y="T3"/>
                </a:cxn>
                <a:cxn ang="T8">
                  <a:pos x="T4" y="T5"/>
                </a:cxn>
              </a:cxnLst>
              <a:rect l="0" t="0" r="r" b="b"/>
              <a:pathLst>
                <a:path w="46" h="41">
                  <a:moveTo>
                    <a:pt x="8" y="0"/>
                  </a:moveTo>
                  <a:cubicBezTo>
                    <a:pt x="12" y="8"/>
                    <a:pt x="33" y="34"/>
                    <a:pt x="39" y="38"/>
                  </a:cubicBezTo>
                  <a:cubicBezTo>
                    <a:pt x="46" y="41"/>
                    <a:pt x="0" y="7"/>
                    <a:pt x="0" y="7"/>
                  </a:cubicBezTo>
                </a:path>
              </a:pathLst>
            </a:custGeom>
            <a:solidFill>
              <a:srgbClr val="006AA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2" name="Freeform 204">
              <a:extLst>
                <a:ext uri="{FF2B5EF4-FFF2-40B4-BE49-F238E27FC236}">
                  <a16:creationId xmlns:a16="http://schemas.microsoft.com/office/drawing/2014/main" id="{FCFE725D-A92A-2ECD-C3A9-83B659B4FA61}"/>
                </a:ext>
              </a:extLst>
            </p:cNvPr>
            <p:cNvSpPr>
              <a:spLocks/>
            </p:cNvSpPr>
            <p:nvPr/>
          </p:nvSpPr>
          <p:spPr bwMode="auto">
            <a:xfrm>
              <a:off x="2982" y="2647"/>
              <a:ext cx="167" cy="298"/>
            </a:xfrm>
            <a:custGeom>
              <a:avLst/>
              <a:gdLst>
                <a:gd name="T0" fmla="*/ 16 w 85"/>
                <a:gd name="T1" fmla="*/ 1105 h 151"/>
                <a:gd name="T2" fmla="*/ 159 w 85"/>
                <a:gd name="T3" fmla="*/ 1083 h 151"/>
                <a:gd name="T4" fmla="*/ 312 w 85"/>
                <a:gd name="T5" fmla="*/ 884 h 151"/>
                <a:gd name="T6" fmla="*/ 472 w 85"/>
                <a:gd name="T7" fmla="*/ 783 h 151"/>
                <a:gd name="T8" fmla="*/ 605 w 85"/>
                <a:gd name="T9" fmla="*/ 685 h 151"/>
                <a:gd name="T10" fmla="*/ 605 w 85"/>
                <a:gd name="T11" fmla="*/ 468 h 151"/>
                <a:gd name="T12" fmla="*/ 591 w 85"/>
                <a:gd name="T13" fmla="*/ 191 h 151"/>
                <a:gd name="T14" fmla="*/ 576 w 85"/>
                <a:gd name="T15" fmla="*/ 47 h 151"/>
                <a:gd name="T16" fmla="*/ 479 w 85"/>
                <a:gd name="T17" fmla="*/ 77 h 151"/>
                <a:gd name="T18" fmla="*/ 0 w 85"/>
                <a:gd name="T19" fmla="*/ 655 h 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5" h="151">
                  <a:moveTo>
                    <a:pt x="2" y="144"/>
                  </a:moveTo>
                  <a:cubicBezTo>
                    <a:pt x="9" y="151"/>
                    <a:pt x="16" y="148"/>
                    <a:pt x="21" y="141"/>
                  </a:cubicBezTo>
                  <a:cubicBezTo>
                    <a:pt x="27" y="132"/>
                    <a:pt x="34" y="123"/>
                    <a:pt x="41" y="115"/>
                  </a:cubicBezTo>
                  <a:cubicBezTo>
                    <a:pt x="47" y="109"/>
                    <a:pt x="54" y="105"/>
                    <a:pt x="62" y="102"/>
                  </a:cubicBezTo>
                  <a:cubicBezTo>
                    <a:pt x="70" y="99"/>
                    <a:pt x="76" y="96"/>
                    <a:pt x="80" y="89"/>
                  </a:cubicBezTo>
                  <a:cubicBezTo>
                    <a:pt x="85" y="78"/>
                    <a:pt x="82" y="71"/>
                    <a:pt x="80" y="61"/>
                  </a:cubicBezTo>
                  <a:cubicBezTo>
                    <a:pt x="77" y="48"/>
                    <a:pt x="78" y="37"/>
                    <a:pt x="78" y="25"/>
                  </a:cubicBezTo>
                  <a:cubicBezTo>
                    <a:pt x="78" y="20"/>
                    <a:pt x="78" y="9"/>
                    <a:pt x="76" y="6"/>
                  </a:cubicBezTo>
                  <a:cubicBezTo>
                    <a:pt x="73" y="0"/>
                    <a:pt x="68" y="7"/>
                    <a:pt x="63" y="10"/>
                  </a:cubicBezTo>
                  <a:cubicBezTo>
                    <a:pt x="39" y="32"/>
                    <a:pt x="20" y="59"/>
                    <a:pt x="0" y="85"/>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3" name="Freeform 205">
              <a:extLst>
                <a:ext uri="{FF2B5EF4-FFF2-40B4-BE49-F238E27FC236}">
                  <a16:creationId xmlns:a16="http://schemas.microsoft.com/office/drawing/2014/main" id="{47FD26F5-2D2E-2141-F519-4D344102E86E}"/>
                </a:ext>
              </a:extLst>
            </p:cNvPr>
            <p:cNvSpPr>
              <a:spLocks/>
            </p:cNvSpPr>
            <p:nvPr/>
          </p:nvSpPr>
          <p:spPr bwMode="auto">
            <a:xfrm>
              <a:off x="3786" y="2874"/>
              <a:ext cx="390" cy="489"/>
            </a:xfrm>
            <a:custGeom>
              <a:avLst/>
              <a:gdLst>
                <a:gd name="T0" fmla="*/ 0 w 198"/>
                <a:gd name="T1" fmla="*/ 1364 h 248"/>
                <a:gd name="T2" fmla="*/ 236 w 198"/>
                <a:gd name="T3" fmla="*/ 1532 h 248"/>
                <a:gd name="T4" fmla="*/ 496 w 198"/>
                <a:gd name="T5" fmla="*/ 1792 h 248"/>
                <a:gd name="T6" fmla="*/ 780 w 198"/>
                <a:gd name="T7" fmla="*/ 1824 h 248"/>
                <a:gd name="T8" fmla="*/ 947 w 198"/>
                <a:gd name="T9" fmla="*/ 1516 h 248"/>
                <a:gd name="T10" fmla="*/ 1176 w 198"/>
                <a:gd name="T11" fmla="*/ 1181 h 248"/>
                <a:gd name="T12" fmla="*/ 1436 w 198"/>
                <a:gd name="T13" fmla="*/ 883 h 248"/>
                <a:gd name="T14" fmla="*/ 1300 w 198"/>
                <a:gd name="T15" fmla="*/ 400 h 248"/>
                <a:gd name="T16" fmla="*/ 1292 w 198"/>
                <a:gd name="T17" fmla="*/ 93 h 248"/>
                <a:gd name="T18" fmla="*/ 1152 w 198"/>
                <a:gd name="T19" fmla="*/ 0 h 24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8" h="248">
                  <a:moveTo>
                    <a:pt x="0" y="178"/>
                  </a:moveTo>
                  <a:cubicBezTo>
                    <a:pt x="11" y="182"/>
                    <a:pt x="23" y="192"/>
                    <a:pt x="31" y="200"/>
                  </a:cubicBezTo>
                  <a:cubicBezTo>
                    <a:pt x="43" y="210"/>
                    <a:pt x="53" y="223"/>
                    <a:pt x="65" y="234"/>
                  </a:cubicBezTo>
                  <a:cubicBezTo>
                    <a:pt x="76" y="245"/>
                    <a:pt x="89" y="248"/>
                    <a:pt x="102" y="238"/>
                  </a:cubicBezTo>
                  <a:cubicBezTo>
                    <a:pt x="115" y="228"/>
                    <a:pt x="117" y="212"/>
                    <a:pt x="124" y="198"/>
                  </a:cubicBezTo>
                  <a:cubicBezTo>
                    <a:pt x="133" y="183"/>
                    <a:pt x="142" y="167"/>
                    <a:pt x="154" y="154"/>
                  </a:cubicBezTo>
                  <a:cubicBezTo>
                    <a:pt x="165" y="141"/>
                    <a:pt x="180" y="131"/>
                    <a:pt x="188" y="115"/>
                  </a:cubicBezTo>
                  <a:cubicBezTo>
                    <a:pt x="198" y="91"/>
                    <a:pt x="176" y="76"/>
                    <a:pt x="170" y="52"/>
                  </a:cubicBezTo>
                  <a:cubicBezTo>
                    <a:pt x="168" y="40"/>
                    <a:pt x="172" y="24"/>
                    <a:pt x="169" y="12"/>
                  </a:cubicBezTo>
                  <a:cubicBezTo>
                    <a:pt x="167" y="6"/>
                    <a:pt x="153" y="5"/>
                    <a:pt x="151" y="0"/>
                  </a:cubicBezTo>
                </a:path>
              </a:pathLst>
            </a:custGeom>
            <a:solidFill>
              <a:srgbClr val="007B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4" name="Freeform 206">
              <a:extLst>
                <a:ext uri="{FF2B5EF4-FFF2-40B4-BE49-F238E27FC236}">
                  <a16:creationId xmlns:a16="http://schemas.microsoft.com/office/drawing/2014/main" id="{5772BAF8-90F3-8370-C8A4-31143FE3CE83}"/>
                </a:ext>
              </a:extLst>
            </p:cNvPr>
            <p:cNvSpPr>
              <a:spLocks/>
            </p:cNvSpPr>
            <p:nvPr/>
          </p:nvSpPr>
          <p:spPr bwMode="auto">
            <a:xfrm>
              <a:off x="1899" y="2564"/>
              <a:ext cx="231" cy="332"/>
            </a:xfrm>
            <a:custGeom>
              <a:avLst/>
              <a:gdLst>
                <a:gd name="T0" fmla="*/ 492 w 117"/>
                <a:gd name="T1" fmla="*/ 0 h 168"/>
                <a:gd name="T2" fmla="*/ 768 w 117"/>
                <a:gd name="T3" fmla="*/ 1121 h 168"/>
                <a:gd name="T4" fmla="*/ 0 w 117"/>
                <a:gd name="T5" fmla="*/ 379 h 168"/>
                <a:gd name="T6" fmla="*/ 32 w 117"/>
                <a:gd name="T7" fmla="*/ 379 h 168"/>
                <a:gd name="T8" fmla="*/ 355 w 117"/>
                <a:gd name="T9" fmla="*/ 472 h 168"/>
                <a:gd name="T10" fmla="*/ 492 w 117"/>
                <a:gd name="T11" fmla="*/ 0 h 16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17" h="168">
                  <a:moveTo>
                    <a:pt x="64" y="0"/>
                  </a:moveTo>
                  <a:cubicBezTo>
                    <a:pt x="64" y="34"/>
                    <a:pt x="83" y="122"/>
                    <a:pt x="100" y="145"/>
                  </a:cubicBezTo>
                  <a:cubicBezTo>
                    <a:pt x="117" y="168"/>
                    <a:pt x="0" y="49"/>
                    <a:pt x="0" y="49"/>
                  </a:cubicBezTo>
                  <a:cubicBezTo>
                    <a:pt x="4" y="49"/>
                    <a:pt x="4" y="49"/>
                    <a:pt x="4" y="49"/>
                  </a:cubicBezTo>
                  <a:cubicBezTo>
                    <a:pt x="18" y="65"/>
                    <a:pt x="33" y="66"/>
                    <a:pt x="46" y="61"/>
                  </a:cubicBezTo>
                  <a:cubicBezTo>
                    <a:pt x="59" y="55"/>
                    <a:pt x="64" y="27"/>
                    <a:pt x="64" y="0"/>
                  </a:cubicBezTo>
                  <a:close/>
                </a:path>
              </a:pathLst>
            </a:custGeom>
            <a:solidFill>
              <a:srgbClr val="35A1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415" name="Freeform 207">
              <a:extLst>
                <a:ext uri="{FF2B5EF4-FFF2-40B4-BE49-F238E27FC236}">
                  <a16:creationId xmlns:a16="http://schemas.microsoft.com/office/drawing/2014/main" id="{ACE779C4-710E-A39E-A165-393D4E8EF61E}"/>
                </a:ext>
              </a:extLst>
            </p:cNvPr>
            <p:cNvSpPr>
              <a:spLocks/>
            </p:cNvSpPr>
            <p:nvPr/>
          </p:nvSpPr>
          <p:spPr bwMode="auto">
            <a:xfrm>
              <a:off x="4267" y="2391"/>
              <a:ext cx="846" cy="1647"/>
            </a:xfrm>
            <a:custGeom>
              <a:avLst/>
              <a:gdLst>
                <a:gd name="T0" fmla="*/ 0 w 429"/>
                <a:gd name="T1" fmla="*/ 6330 h 835"/>
                <a:gd name="T2" fmla="*/ 2889 w 429"/>
                <a:gd name="T3" fmla="*/ 3552 h 835"/>
                <a:gd name="T4" fmla="*/ 1556 w 429"/>
                <a:gd name="T5" fmla="*/ 0 h 835"/>
                <a:gd name="T6" fmla="*/ 0 60000 65536"/>
                <a:gd name="T7" fmla="*/ 0 60000 65536"/>
                <a:gd name="T8" fmla="*/ 0 60000 65536"/>
              </a:gdLst>
              <a:ahLst/>
              <a:cxnLst>
                <a:cxn ang="T6">
                  <a:pos x="T0" y="T1"/>
                </a:cxn>
                <a:cxn ang="T7">
                  <a:pos x="T2" y="T3"/>
                </a:cxn>
                <a:cxn ang="T8">
                  <a:pos x="T4" y="T5"/>
                </a:cxn>
              </a:cxnLst>
              <a:rect l="0" t="0" r="r" b="b"/>
              <a:pathLst>
                <a:path w="429" h="835">
                  <a:moveTo>
                    <a:pt x="0" y="825"/>
                  </a:moveTo>
                  <a:cubicBezTo>
                    <a:pt x="127" y="835"/>
                    <a:pt x="332" y="675"/>
                    <a:pt x="377" y="463"/>
                  </a:cubicBezTo>
                  <a:cubicBezTo>
                    <a:pt x="429" y="219"/>
                    <a:pt x="315" y="37"/>
                    <a:pt x="203"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16" name="Line 208">
              <a:extLst>
                <a:ext uri="{FF2B5EF4-FFF2-40B4-BE49-F238E27FC236}">
                  <a16:creationId xmlns:a16="http://schemas.microsoft.com/office/drawing/2014/main" id="{A104BC68-D987-B9B7-C925-3FD9133620F5}"/>
                </a:ext>
              </a:extLst>
            </p:cNvPr>
            <p:cNvSpPr>
              <a:spLocks noChangeShapeType="1"/>
            </p:cNvSpPr>
            <p:nvPr/>
          </p:nvSpPr>
          <p:spPr bwMode="auto">
            <a:xfrm flipH="1">
              <a:off x="2615" y="1988"/>
              <a:ext cx="4" cy="6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17" name="Line 209">
              <a:extLst>
                <a:ext uri="{FF2B5EF4-FFF2-40B4-BE49-F238E27FC236}">
                  <a16:creationId xmlns:a16="http://schemas.microsoft.com/office/drawing/2014/main" id="{B6CB0685-DA5D-B66B-C64E-ED767DA0E409}"/>
                </a:ext>
              </a:extLst>
            </p:cNvPr>
            <p:cNvSpPr>
              <a:spLocks noChangeShapeType="1"/>
            </p:cNvSpPr>
            <p:nvPr/>
          </p:nvSpPr>
          <p:spPr bwMode="auto">
            <a:xfrm flipV="1">
              <a:off x="2104" y="2787"/>
              <a:ext cx="61" cy="36"/>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18" name="Freeform 210">
              <a:extLst>
                <a:ext uri="{FF2B5EF4-FFF2-40B4-BE49-F238E27FC236}">
                  <a16:creationId xmlns:a16="http://schemas.microsoft.com/office/drawing/2014/main" id="{1242BCF4-A995-B848-3F68-8A4C80FE8C25}"/>
                </a:ext>
              </a:extLst>
            </p:cNvPr>
            <p:cNvSpPr>
              <a:spLocks/>
            </p:cNvSpPr>
            <p:nvPr/>
          </p:nvSpPr>
          <p:spPr bwMode="auto">
            <a:xfrm>
              <a:off x="4267" y="2391"/>
              <a:ext cx="846" cy="1647"/>
            </a:xfrm>
            <a:custGeom>
              <a:avLst/>
              <a:gdLst>
                <a:gd name="T0" fmla="*/ 1556 w 429"/>
                <a:gd name="T1" fmla="*/ 0 h 835"/>
                <a:gd name="T2" fmla="*/ 1548 w 429"/>
                <a:gd name="T3" fmla="*/ 39 h 835"/>
                <a:gd name="T4" fmla="*/ 1489 w 429"/>
                <a:gd name="T5" fmla="*/ 284 h 835"/>
                <a:gd name="T6" fmla="*/ 1428 w 429"/>
                <a:gd name="T7" fmla="*/ 537 h 835"/>
                <a:gd name="T8" fmla="*/ 2353 w 429"/>
                <a:gd name="T9" fmla="*/ 3440 h 835"/>
                <a:gd name="T10" fmla="*/ 136 w 429"/>
                <a:gd name="T11" fmla="*/ 5777 h 835"/>
                <a:gd name="T12" fmla="*/ 77 w 429"/>
                <a:gd name="T13" fmla="*/ 6030 h 835"/>
                <a:gd name="T14" fmla="*/ 0 w 429"/>
                <a:gd name="T15" fmla="*/ 6330 h 835"/>
                <a:gd name="T16" fmla="*/ 2889 w 429"/>
                <a:gd name="T17" fmla="*/ 3552 h 835"/>
                <a:gd name="T18" fmla="*/ 1556 w 429"/>
                <a:gd name="T19" fmla="*/ 0 h 8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429" h="835">
                  <a:moveTo>
                    <a:pt x="203" y="0"/>
                  </a:moveTo>
                  <a:cubicBezTo>
                    <a:pt x="202" y="5"/>
                    <a:pt x="202" y="5"/>
                    <a:pt x="202" y="5"/>
                  </a:cubicBezTo>
                  <a:cubicBezTo>
                    <a:pt x="194" y="37"/>
                    <a:pt x="194" y="37"/>
                    <a:pt x="194" y="37"/>
                  </a:cubicBezTo>
                  <a:cubicBezTo>
                    <a:pt x="186" y="70"/>
                    <a:pt x="186" y="70"/>
                    <a:pt x="186" y="70"/>
                  </a:cubicBezTo>
                  <a:cubicBezTo>
                    <a:pt x="262" y="101"/>
                    <a:pt x="349" y="252"/>
                    <a:pt x="307" y="448"/>
                  </a:cubicBezTo>
                  <a:cubicBezTo>
                    <a:pt x="269" y="625"/>
                    <a:pt x="99" y="745"/>
                    <a:pt x="18" y="753"/>
                  </a:cubicBezTo>
                  <a:cubicBezTo>
                    <a:pt x="10" y="786"/>
                    <a:pt x="10" y="786"/>
                    <a:pt x="10" y="786"/>
                  </a:cubicBezTo>
                  <a:cubicBezTo>
                    <a:pt x="0" y="825"/>
                    <a:pt x="0" y="825"/>
                    <a:pt x="0" y="825"/>
                  </a:cubicBezTo>
                  <a:cubicBezTo>
                    <a:pt x="127" y="835"/>
                    <a:pt x="332" y="675"/>
                    <a:pt x="377" y="463"/>
                  </a:cubicBezTo>
                  <a:cubicBezTo>
                    <a:pt x="429" y="219"/>
                    <a:pt x="315" y="37"/>
                    <a:pt x="203"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19" name="Freeform 211">
              <a:extLst>
                <a:ext uri="{FF2B5EF4-FFF2-40B4-BE49-F238E27FC236}">
                  <a16:creationId xmlns:a16="http://schemas.microsoft.com/office/drawing/2014/main" id="{AE93A3DD-FB23-7C2D-DF97-26F4261D89FE}"/>
                </a:ext>
              </a:extLst>
            </p:cNvPr>
            <p:cNvSpPr>
              <a:spLocks/>
            </p:cNvSpPr>
            <p:nvPr/>
          </p:nvSpPr>
          <p:spPr bwMode="auto">
            <a:xfrm>
              <a:off x="2205" y="2150"/>
              <a:ext cx="406" cy="592"/>
            </a:xfrm>
            <a:custGeom>
              <a:avLst/>
              <a:gdLst>
                <a:gd name="T0" fmla="*/ 260 w 206"/>
                <a:gd name="T1" fmla="*/ 1612 h 300"/>
                <a:gd name="T2" fmla="*/ 605 w 206"/>
                <a:gd name="T3" fmla="*/ 677 h 300"/>
                <a:gd name="T4" fmla="*/ 1561 w 206"/>
                <a:gd name="T5" fmla="*/ 355 h 300"/>
                <a:gd name="T6" fmla="*/ 1561 w 206"/>
                <a:gd name="T7" fmla="*/ 363 h 300"/>
                <a:gd name="T8" fmla="*/ 1577 w 206"/>
                <a:gd name="T9" fmla="*/ 85 h 300"/>
                <a:gd name="T10" fmla="*/ 1569 w 206"/>
                <a:gd name="T11" fmla="*/ 77 h 300"/>
                <a:gd name="T12" fmla="*/ 412 w 206"/>
                <a:gd name="T13" fmla="*/ 507 h 300"/>
                <a:gd name="T14" fmla="*/ 0 w 206"/>
                <a:gd name="T15" fmla="*/ 1612 h 300"/>
                <a:gd name="T16" fmla="*/ 152 w 206"/>
                <a:gd name="T17" fmla="*/ 2305 h 300"/>
                <a:gd name="T18" fmla="*/ 152 w 206"/>
                <a:gd name="T19" fmla="*/ 2305 h 300"/>
                <a:gd name="T20" fmla="*/ 384 w 206"/>
                <a:gd name="T21" fmla="*/ 2165 h 300"/>
                <a:gd name="T22" fmla="*/ 260 w 206"/>
                <a:gd name="T23" fmla="*/ 1612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06" h="300">
                  <a:moveTo>
                    <a:pt x="34" y="210"/>
                  </a:moveTo>
                  <a:cubicBezTo>
                    <a:pt x="34" y="163"/>
                    <a:pt x="51" y="119"/>
                    <a:pt x="79" y="88"/>
                  </a:cubicBezTo>
                  <a:cubicBezTo>
                    <a:pt x="119" y="45"/>
                    <a:pt x="180" y="39"/>
                    <a:pt x="204" y="46"/>
                  </a:cubicBezTo>
                  <a:cubicBezTo>
                    <a:pt x="204" y="47"/>
                    <a:pt x="204" y="47"/>
                    <a:pt x="204" y="47"/>
                  </a:cubicBezTo>
                  <a:cubicBezTo>
                    <a:pt x="206" y="11"/>
                    <a:pt x="206" y="11"/>
                    <a:pt x="206" y="11"/>
                  </a:cubicBezTo>
                  <a:cubicBezTo>
                    <a:pt x="205" y="11"/>
                    <a:pt x="205" y="11"/>
                    <a:pt x="205" y="10"/>
                  </a:cubicBezTo>
                  <a:cubicBezTo>
                    <a:pt x="171" y="0"/>
                    <a:pt x="100" y="15"/>
                    <a:pt x="54" y="66"/>
                  </a:cubicBezTo>
                  <a:cubicBezTo>
                    <a:pt x="21" y="102"/>
                    <a:pt x="0" y="154"/>
                    <a:pt x="0" y="210"/>
                  </a:cubicBezTo>
                  <a:cubicBezTo>
                    <a:pt x="0" y="237"/>
                    <a:pt x="7" y="264"/>
                    <a:pt x="20" y="300"/>
                  </a:cubicBezTo>
                  <a:cubicBezTo>
                    <a:pt x="20" y="300"/>
                    <a:pt x="20" y="300"/>
                    <a:pt x="20" y="300"/>
                  </a:cubicBezTo>
                  <a:cubicBezTo>
                    <a:pt x="50" y="282"/>
                    <a:pt x="50" y="282"/>
                    <a:pt x="50" y="282"/>
                  </a:cubicBezTo>
                  <a:cubicBezTo>
                    <a:pt x="40" y="251"/>
                    <a:pt x="34" y="229"/>
                    <a:pt x="34" y="21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0" name="Freeform 212">
              <a:extLst>
                <a:ext uri="{FF2B5EF4-FFF2-40B4-BE49-F238E27FC236}">
                  <a16:creationId xmlns:a16="http://schemas.microsoft.com/office/drawing/2014/main" id="{9340D263-A6B9-1957-03CE-B725126B6E98}"/>
                </a:ext>
              </a:extLst>
            </p:cNvPr>
            <p:cNvSpPr>
              <a:spLocks/>
            </p:cNvSpPr>
            <p:nvPr/>
          </p:nvSpPr>
          <p:spPr bwMode="auto">
            <a:xfrm>
              <a:off x="2272" y="2227"/>
              <a:ext cx="2318" cy="1472"/>
            </a:xfrm>
            <a:custGeom>
              <a:avLst/>
              <a:gdLst>
                <a:gd name="T0" fmla="*/ 8058 w 1176"/>
                <a:gd name="T1" fmla="*/ 5732 h 746"/>
                <a:gd name="T2" fmla="*/ 5182 w 1176"/>
                <a:gd name="T3" fmla="*/ 4761 h 746"/>
                <a:gd name="T4" fmla="*/ 132 w 1176"/>
                <a:gd name="T5" fmla="*/ 1873 h 746"/>
                <a:gd name="T6" fmla="*/ 0 w 1176"/>
                <a:gd name="T7" fmla="*/ 1312 h 746"/>
                <a:gd name="T8" fmla="*/ 345 w 1176"/>
                <a:gd name="T9" fmla="*/ 377 h 746"/>
                <a:gd name="T10" fmla="*/ 1301 w 1176"/>
                <a:gd name="T11" fmla="*/ 55 h 746"/>
                <a:gd name="T12" fmla="*/ 2588 w 1176"/>
                <a:gd name="T13" fmla="*/ 513 h 746"/>
                <a:gd name="T14" fmla="*/ 5529 w 1176"/>
                <a:gd name="T15" fmla="*/ 1097 h 746"/>
                <a:gd name="T16" fmla="*/ 8982 w 1176"/>
                <a:gd name="T17" fmla="*/ 1861 h 746"/>
                <a:gd name="T18" fmla="*/ 9006 w 1176"/>
                <a:gd name="T19" fmla="*/ 1865 h 7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76" h="746">
                  <a:moveTo>
                    <a:pt x="1052" y="746"/>
                  </a:moveTo>
                  <a:cubicBezTo>
                    <a:pt x="1010" y="735"/>
                    <a:pt x="860" y="694"/>
                    <a:pt x="677" y="620"/>
                  </a:cubicBezTo>
                  <a:cubicBezTo>
                    <a:pt x="401" y="509"/>
                    <a:pt x="172" y="389"/>
                    <a:pt x="17" y="244"/>
                  </a:cubicBezTo>
                  <a:cubicBezTo>
                    <a:pt x="6" y="212"/>
                    <a:pt x="0" y="190"/>
                    <a:pt x="0" y="171"/>
                  </a:cubicBezTo>
                  <a:cubicBezTo>
                    <a:pt x="0" y="124"/>
                    <a:pt x="17" y="80"/>
                    <a:pt x="45" y="49"/>
                  </a:cubicBezTo>
                  <a:cubicBezTo>
                    <a:pt x="85" y="6"/>
                    <a:pt x="146" y="0"/>
                    <a:pt x="170" y="7"/>
                  </a:cubicBezTo>
                  <a:cubicBezTo>
                    <a:pt x="199" y="19"/>
                    <a:pt x="276" y="50"/>
                    <a:pt x="338" y="67"/>
                  </a:cubicBezTo>
                  <a:cubicBezTo>
                    <a:pt x="465" y="101"/>
                    <a:pt x="596" y="122"/>
                    <a:pt x="722" y="143"/>
                  </a:cubicBezTo>
                  <a:cubicBezTo>
                    <a:pt x="891" y="170"/>
                    <a:pt x="1042" y="196"/>
                    <a:pt x="1173" y="242"/>
                  </a:cubicBezTo>
                  <a:cubicBezTo>
                    <a:pt x="1174" y="243"/>
                    <a:pt x="1175" y="243"/>
                    <a:pt x="1176" y="243"/>
                  </a:cubicBez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1" name="Freeform 213">
              <a:extLst>
                <a:ext uri="{FF2B5EF4-FFF2-40B4-BE49-F238E27FC236}">
                  <a16:creationId xmlns:a16="http://schemas.microsoft.com/office/drawing/2014/main" id="{3863E46A-308C-93B3-66F3-C8A879F19C5B}"/>
                </a:ext>
              </a:extLst>
            </p:cNvPr>
            <p:cNvSpPr>
              <a:spLocks/>
            </p:cNvSpPr>
            <p:nvPr/>
          </p:nvSpPr>
          <p:spPr bwMode="auto">
            <a:xfrm>
              <a:off x="2319" y="2280"/>
              <a:ext cx="2260" cy="1373"/>
            </a:xfrm>
            <a:custGeom>
              <a:avLst/>
              <a:gdLst>
                <a:gd name="T0" fmla="*/ 7930 w 1146"/>
                <a:gd name="T1" fmla="*/ 5344 h 696"/>
                <a:gd name="T2" fmla="*/ 5080 w 1146"/>
                <a:gd name="T3" fmla="*/ 4381 h 696"/>
                <a:gd name="T4" fmla="*/ 108 w 1146"/>
                <a:gd name="T5" fmla="*/ 1564 h 696"/>
                <a:gd name="T6" fmla="*/ 0 w 1146"/>
                <a:gd name="T7" fmla="*/ 1105 h 696"/>
                <a:gd name="T8" fmla="*/ 300 w 1146"/>
                <a:gd name="T9" fmla="*/ 300 h 696"/>
                <a:gd name="T10" fmla="*/ 1112 w 1146"/>
                <a:gd name="T11" fmla="*/ 32 h 696"/>
                <a:gd name="T12" fmla="*/ 2353 w 1146"/>
                <a:gd name="T13" fmla="*/ 483 h 696"/>
                <a:gd name="T14" fmla="*/ 5325 w 1146"/>
                <a:gd name="T15" fmla="*/ 1067 h 696"/>
                <a:gd name="T16" fmla="*/ 8750 w 1146"/>
                <a:gd name="T17" fmla="*/ 1829 h 696"/>
                <a:gd name="T18" fmla="*/ 8790 w 1146"/>
                <a:gd name="T19" fmla="*/ 1833 h 6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46" h="696">
                  <a:moveTo>
                    <a:pt x="1034" y="696"/>
                  </a:moveTo>
                  <a:cubicBezTo>
                    <a:pt x="992" y="685"/>
                    <a:pt x="844" y="645"/>
                    <a:pt x="662" y="571"/>
                  </a:cubicBezTo>
                  <a:cubicBezTo>
                    <a:pt x="391" y="461"/>
                    <a:pt x="164" y="343"/>
                    <a:pt x="14" y="204"/>
                  </a:cubicBezTo>
                  <a:cubicBezTo>
                    <a:pt x="5" y="179"/>
                    <a:pt x="0" y="159"/>
                    <a:pt x="0" y="144"/>
                  </a:cubicBezTo>
                  <a:cubicBezTo>
                    <a:pt x="0" y="103"/>
                    <a:pt x="15" y="64"/>
                    <a:pt x="39" y="39"/>
                  </a:cubicBezTo>
                  <a:cubicBezTo>
                    <a:pt x="71" y="3"/>
                    <a:pt x="129" y="0"/>
                    <a:pt x="145" y="4"/>
                  </a:cubicBezTo>
                  <a:cubicBezTo>
                    <a:pt x="180" y="19"/>
                    <a:pt x="248" y="47"/>
                    <a:pt x="307" y="63"/>
                  </a:cubicBezTo>
                  <a:cubicBezTo>
                    <a:pt x="436" y="97"/>
                    <a:pt x="567" y="119"/>
                    <a:pt x="694" y="139"/>
                  </a:cubicBezTo>
                  <a:cubicBezTo>
                    <a:pt x="862" y="166"/>
                    <a:pt x="1011" y="193"/>
                    <a:pt x="1141" y="238"/>
                  </a:cubicBezTo>
                  <a:cubicBezTo>
                    <a:pt x="1141" y="238"/>
                    <a:pt x="1146" y="239"/>
                    <a:pt x="1146" y="239"/>
                  </a:cubicBez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2" name="Freeform 214">
              <a:extLst>
                <a:ext uri="{FF2B5EF4-FFF2-40B4-BE49-F238E27FC236}">
                  <a16:creationId xmlns:a16="http://schemas.microsoft.com/office/drawing/2014/main" id="{5D1CDE8B-F3AB-56B3-A31C-BCD5D02E58E0}"/>
                </a:ext>
              </a:extLst>
            </p:cNvPr>
            <p:cNvSpPr>
              <a:spLocks/>
            </p:cNvSpPr>
            <p:nvPr/>
          </p:nvSpPr>
          <p:spPr bwMode="auto">
            <a:xfrm>
              <a:off x="4303" y="2529"/>
              <a:ext cx="652" cy="1347"/>
            </a:xfrm>
            <a:custGeom>
              <a:avLst/>
              <a:gdLst>
                <a:gd name="T0" fmla="*/ 1284 w 331"/>
                <a:gd name="T1" fmla="*/ 0 h 683"/>
                <a:gd name="T2" fmla="*/ 1176 w 331"/>
                <a:gd name="T3" fmla="*/ 436 h 683"/>
                <a:gd name="T4" fmla="*/ 1117 w 331"/>
                <a:gd name="T5" fmla="*/ 688 h 683"/>
                <a:gd name="T6" fmla="*/ 1568 w 331"/>
                <a:gd name="T7" fmla="*/ 2761 h 683"/>
                <a:gd name="T8" fmla="*/ 167 w 331"/>
                <a:gd name="T9" fmla="*/ 4554 h 683"/>
                <a:gd name="T10" fmla="*/ 0 w 331"/>
                <a:gd name="T11" fmla="*/ 5240 h 683"/>
                <a:gd name="T12" fmla="*/ 2208 w 331"/>
                <a:gd name="T13" fmla="*/ 2897 h 683"/>
                <a:gd name="T14" fmla="*/ 1284 w 331"/>
                <a:gd name="T15" fmla="*/ 0 h 68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31" h="683">
                  <a:moveTo>
                    <a:pt x="168" y="0"/>
                  </a:moveTo>
                  <a:cubicBezTo>
                    <a:pt x="154" y="57"/>
                    <a:pt x="154" y="57"/>
                    <a:pt x="154" y="57"/>
                  </a:cubicBezTo>
                  <a:cubicBezTo>
                    <a:pt x="146" y="90"/>
                    <a:pt x="146" y="90"/>
                    <a:pt x="146" y="90"/>
                  </a:cubicBezTo>
                  <a:cubicBezTo>
                    <a:pt x="170" y="112"/>
                    <a:pt x="237" y="207"/>
                    <a:pt x="205" y="360"/>
                  </a:cubicBezTo>
                  <a:cubicBezTo>
                    <a:pt x="176" y="495"/>
                    <a:pt x="64" y="571"/>
                    <a:pt x="22" y="594"/>
                  </a:cubicBezTo>
                  <a:cubicBezTo>
                    <a:pt x="0" y="683"/>
                    <a:pt x="0" y="683"/>
                    <a:pt x="0" y="683"/>
                  </a:cubicBezTo>
                  <a:cubicBezTo>
                    <a:pt x="81" y="675"/>
                    <a:pt x="251" y="555"/>
                    <a:pt x="289" y="378"/>
                  </a:cubicBezTo>
                  <a:cubicBezTo>
                    <a:pt x="331" y="182"/>
                    <a:pt x="244" y="31"/>
                    <a:pt x="168"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3" name="Freeform 215">
              <a:extLst>
                <a:ext uri="{FF2B5EF4-FFF2-40B4-BE49-F238E27FC236}">
                  <a16:creationId xmlns:a16="http://schemas.microsoft.com/office/drawing/2014/main" id="{165AA6D3-1E4B-7DD0-1132-518FF0BF01BE}"/>
                </a:ext>
              </a:extLst>
            </p:cNvPr>
            <p:cNvSpPr>
              <a:spLocks/>
            </p:cNvSpPr>
            <p:nvPr/>
          </p:nvSpPr>
          <p:spPr bwMode="auto">
            <a:xfrm>
              <a:off x="4358" y="2752"/>
              <a:ext cx="372" cy="901"/>
            </a:xfrm>
            <a:custGeom>
              <a:avLst/>
              <a:gdLst>
                <a:gd name="T0" fmla="*/ 852 w 189"/>
                <a:gd name="T1" fmla="*/ 0 h 457"/>
                <a:gd name="T2" fmla="*/ 1220 w 189"/>
                <a:gd name="T3" fmla="*/ 1861 h 457"/>
                <a:gd name="T4" fmla="*/ 0 w 189"/>
                <a:gd name="T5" fmla="*/ 3501 h 457"/>
                <a:gd name="T6" fmla="*/ 0 60000 65536"/>
                <a:gd name="T7" fmla="*/ 0 60000 65536"/>
                <a:gd name="T8" fmla="*/ 0 60000 65536"/>
              </a:gdLst>
              <a:ahLst/>
              <a:cxnLst>
                <a:cxn ang="T6">
                  <a:pos x="T0" y="T1"/>
                </a:cxn>
                <a:cxn ang="T7">
                  <a:pos x="T2" y="T3"/>
                </a:cxn>
                <a:cxn ang="T8">
                  <a:pos x="T4" y="T5"/>
                </a:cxn>
              </a:cxnLst>
              <a:rect l="0" t="0" r="r" b="b"/>
              <a:pathLst>
                <a:path w="189" h="457">
                  <a:moveTo>
                    <a:pt x="112" y="0"/>
                  </a:moveTo>
                  <a:cubicBezTo>
                    <a:pt x="133" y="25"/>
                    <a:pt x="189" y="106"/>
                    <a:pt x="160" y="243"/>
                  </a:cubicBezTo>
                  <a:cubicBezTo>
                    <a:pt x="135" y="359"/>
                    <a:pt x="40" y="435"/>
                    <a:pt x="0" y="457"/>
                  </a:cubicBez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4" name="Freeform 216">
              <a:extLst>
                <a:ext uri="{FF2B5EF4-FFF2-40B4-BE49-F238E27FC236}">
                  <a16:creationId xmlns:a16="http://schemas.microsoft.com/office/drawing/2014/main" id="{91F43C5F-447D-B99D-AA30-85614C5F5220}"/>
                </a:ext>
              </a:extLst>
            </p:cNvPr>
            <p:cNvSpPr>
              <a:spLocks/>
            </p:cNvSpPr>
            <p:nvPr/>
          </p:nvSpPr>
          <p:spPr bwMode="auto">
            <a:xfrm>
              <a:off x="4596" y="2661"/>
              <a:ext cx="4" cy="16"/>
            </a:xfrm>
            <a:custGeom>
              <a:avLst/>
              <a:gdLst>
                <a:gd name="T0" fmla="*/ 0 w 4"/>
                <a:gd name="T1" fmla="*/ 16 h 16"/>
                <a:gd name="T2" fmla="*/ 0 w 4"/>
                <a:gd name="T3" fmla="*/ 16 h 16"/>
                <a:gd name="T4" fmla="*/ 0 w 4"/>
                <a:gd name="T5" fmla="*/ 16 h 16"/>
                <a:gd name="T6" fmla="*/ 4 w 4"/>
                <a:gd name="T7" fmla="*/ 0 h 16"/>
                <a:gd name="T8" fmla="*/ 4 w 4"/>
                <a:gd name="T9" fmla="*/ 0 h 16"/>
                <a:gd name="T10" fmla="*/ 0 w 4"/>
                <a:gd name="T11" fmla="*/ 16 h 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 h="16">
                  <a:moveTo>
                    <a:pt x="0" y="16"/>
                  </a:moveTo>
                  <a:lnTo>
                    <a:pt x="0" y="16"/>
                  </a:lnTo>
                  <a:lnTo>
                    <a:pt x="4" y="0"/>
                  </a:lnTo>
                  <a:lnTo>
                    <a:pt x="0" y="16"/>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5" name="Freeform 217">
              <a:extLst>
                <a:ext uri="{FF2B5EF4-FFF2-40B4-BE49-F238E27FC236}">
                  <a16:creationId xmlns:a16="http://schemas.microsoft.com/office/drawing/2014/main" id="{B14DD060-08C2-D84B-4B20-3DB7045F160F}"/>
                </a:ext>
              </a:extLst>
            </p:cNvPr>
            <p:cNvSpPr>
              <a:spLocks/>
            </p:cNvSpPr>
            <p:nvPr/>
          </p:nvSpPr>
          <p:spPr bwMode="auto">
            <a:xfrm>
              <a:off x="2303" y="2263"/>
              <a:ext cx="302" cy="428"/>
            </a:xfrm>
            <a:custGeom>
              <a:avLst/>
              <a:gdLst>
                <a:gd name="T0" fmla="*/ 168 w 153"/>
                <a:gd name="T1" fmla="*/ 1633 h 217"/>
                <a:gd name="T2" fmla="*/ 63 w 153"/>
                <a:gd name="T3" fmla="*/ 1176 h 217"/>
                <a:gd name="T4" fmla="*/ 363 w 153"/>
                <a:gd name="T5" fmla="*/ 369 h 217"/>
                <a:gd name="T6" fmla="*/ 1176 w 153"/>
                <a:gd name="T7" fmla="*/ 101 h 217"/>
                <a:gd name="T8" fmla="*/ 1176 w 153"/>
                <a:gd name="T9" fmla="*/ 108 h 217"/>
                <a:gd name="T10" fmla="*/ 1176 w 153"/>
                <a:gd name="T11" fmla="*/ 47 h 217"/>
                <a:gd name="T12" fmla="*/ 316 w 153"/>
                <a:gd name="T13" fmla="*/ 323 h 217"/>
                <a:gd name="T14" fmla="*/ 0 w 153"/>
                <a:gd name="T15" fmla="*/ 1176 h 217"/>
                <a:gd name="T16" fmla="*/ 116 w 153"/>
                <a:gd name="T17" fmla="*/ 1665 h 217"/>
                <a:gd name="T18" fmla="*/ 168 w 153"/>
                <a:gd name="T19" fmla="*/ 1633 h 217"/>
                <a:gd name="T20" fmla="*/ 168 w 153"/>
                <a:gd name="T21" fmla="*/ 1633 h 2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53" h="217">
                  <a:moveTo>
                    <a:pt x="22" y="213"/>
                  </a:moveTo>
                  <a:cubicBezTo>
                    <a:pt x="13" y="188"/>
                    <a:pt x="8" y="168"/>
                    <a:pt x="8" y="153"/>
                  </a:cubicBezTo>
                  <a:cubicBezTo>
                    <a:pt x="8" y="112"/>
                    <a:pt x="23" y="73"/>
                    <a:pt x="47" y="48"/>
                  </a:cubicBezTo>
                  <a:cubicBezTo>
                    <a:pt x="79" y="12"/>
                    <a:pt x="137" y="9"/>
                    <a:pt x="153" y="13"/>
                  </a:cubicBezTo>
                  <a:cubicBezTo>
                    <a:pt x="153" y="14"/>
                    <a:pt x="153" y="14"/>
                    <a:pt x="153" y="14"/>
                  </a:cubicBezTo>
                  <a:cubicBezTo>
                    <a:pt x="153" y="6"/>
                    <a:pt x="153" y="6"/>
                    <a:pt x="153" y="6"/>
                  </a:cubicBezTo>
                  <a:cubicBezTo>
                    <a:pt x="136" y="0"/>
                    <a:pt x="76" y="3"/>
                    <a:pt x="41" y="42"/>
                  </a:cubicBezTo>
                  <a:cubicBezTo>
                    <a:pt x="16" y="70"/>
                    <a:pt x="0" y="109"/>
                    <a:pt x="0" y="153"/>
                  </a:cubicBezTo>
                  <a:cubicBezTo>
                    <a:pt x="0" y="169"/>
                    <a:pt x="6" y="191"/>
                    <a:pt x="15" y="217"/>
                  </a:cubicBezTo>
                  <a:cubicBezTo>
                    <a:pt x="22" y="213"/>
                    <a:pt x="22" y="213"/>
                    <a:pt x="22" y="213"/>
                  </a:cubicBezTo>
                  <a:cubicBezTo>
                    <a:pt x="22" y="213"/>
                    <a:pt x="22" y="213"/>
                    <a:pt x="22" y="213"/>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6" name="Freeform 218">
              <a:extLst>
                <a:ext uri="{FF2B5EF4-FFF2-40B4-BE49-F238E27FC236}">
                  <a16:creationId xmlns:a16="http://schemas.microsoft.com/office/drawing/2014/main" id="{0C824847-DD50-3484-49FA-E7ACCCE21C98}"/>
                </a:ext>
              </a:extLst>
            </p:cNvPr>
            <p:cNvSpPr>
              <a:spLocks/>
            </p:cNvSpPr>
            <p:nvPr/>
          </p:nvSpPr>
          <p:spPr bwMode="auto">
            <a:xfrm>
              <a:off x="2360" y="2322"/>
              <a:ext cx="243" cy="337"/>
            </a:xfrm>
            <a:custGeom>
              <a:avLst/>
              <a:gdLst>
                <a:gd name="T0" fmla="*/ 245 w 123"/>
                <a:gd name="T1" fmla="*/ 1216 h 171"/>
                <a:gd name="T2" fmla="*/ 176 w 123"/>
                <a:gd name="T3" fmla="*/ 940 h 171"/>
                <a:gd name="T4" fmla="*/ 387 w 123"/>
                <a:gd name="T5" fmla="*/ 361 h 171"/>
                <a:gd name="T6" fmla="*/ 940 w 123"/>
                <a:gd name="T7" fmla="*/ 199 h 171"/>
                <a:gd name="T8" fmla="*/ 940 w 123"/>
                <a:gd name="T9" fmla="*/ 205 h 171"/>
                <a:gd name="T10" fmla="*/ 948 w 123"/>
                <a:gd name="T11" fmla="*/ 39 h 171"/>
                <a:gd name="T12" fmla="*/ 261 w 123"/>
                <a:gd name="T13" fmla="*/ 244 h 171"/>
                <a:gd name="T14" fmla="*/ 8 w 123"/>
                <a:gd name="T15" fmla="*/ 932 h 171"/>
                <a:gd name="T16" fmla="*/ 93 w 123"/>
                <a:gd name="T17" fmla="*/ 1301 h 171"/>
                <a:gd name="T18" fmla="*/ 101 w 123"/>
                <a:gd name="T19" fmla="*/ 1309 h 171"/>
                <a:gd name="T20" fmla="*/ 253 w 123"/>
                <a:gd name="T21" fmla="*/ 1224 h 171"/>
                <a:gd name="T22" fmla="*/ 245 w 123"/>
                <a:gd name="T23" fmla="*/ 1216 h 17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3" h="171">
                  <a:moveTo>
                    <a:pt x="32" y="159"/>
                  </a:moveTo>
                  <a:cubicBezTo>
                    <a:pt x="28" y="150"/>
                    <a:pt x="25" y="145"/>
                    <a:pt x="23" y="123"/>
                  </a:cubicBezTo>
                  <a:cubicBezTo>
                    <a:pt x="21" y="100"/>
                    <a:pt x="37" y="62"/>
                    <a:pt x="50" y="47"/>
                  </a:cubicBezTo>
                  <a:cubicBezTo>
                    <a:pt x="68" y="28"/>
                    <a:pt x="109" y="21"/>
                    <a:pt x="122" y="26"/>
                  </a:cubicBezTo>
                  <a:cubicBezTo>
                    <a:pt x="122" y="27"/>
                    <a:pt x="122" y="27"/>
                    <a:pt x="122" y="27"/>
                  </a:cubicBezTo>
                  <a:cubicBezTo>
                    <a:pt x="123" y="5"/>
                    <a:pt x="123" y="5"/>
                    <a:pt x="123" y="5"/>
                  </a:cubicBezTo>
                  <a:cubicBezTo>
                    <a:pt x="108" y="0"/>
                    <a:pt x="60" y="4"/>
                    <a:pt x="34" y="32"/>
                  </a:cubicBezTo>
                  <a:cubicBezTo>
                    <a:pt x="14" y="54"/>
                    <a:pt x="1" y="86"/>
                    <a:pt x="1" y="122"/>
                  </a:cubicBezTo>
                  <a:cubicBezTo>
                    <a:pt x="0" y="141"/>
                    <a:pt x="5" y="154"/>
                    <a:pt x="12" y="170"/>
                  </a:cubicBezTo>
                  <a:cubicBezTo>
                    <a:pt x="12" y="171"/>
                    <a:pt x="12" y="171"/>
                    <a:pt x="13" y="171"/>
                  </a:cubicBezTo>
                  <a:cubicBezTo>
                    <a:pt x="33" y="160"/>
                    <a:pt x="33" y="160"/>
                    <a:pt x="33" y="160"/>
                  </a:cubicBezTo>
                  <a:cubicBezTo>
                    <a:pt x="32" y="160"/>
                    <a:pt x="32" y="159"/>
                    <a:pt x="32" y="159"/>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7" name="Freeform 219">
              <a:extLst>
                <a:ext uri="{FF2B5EF4-FFF2-40B4-BE49-F238E27FC236}">
                  <a16:creationId xmlns:a16="http://schemas.microsoft.com/office/drawing/2014/main" id="{5F221E60-98E4-339F-BF42-895E2E6DEF9B}"/>
                </a:ext>
              </a:extLst>
            </p:cNvPr>
            <p:cNvSpPr>
              <a:spLocks/>
            </p:cNvSpPr>
            <p:nvPr/>
          </p:nvSpPr>
          <p:spPr bwMode="auto">
            <a:xfrm>
              <a:off x="1875" y="1929"/>
              <a:ext cx="744" cy="894"/>
            </a:xfrm>
            <a:custGeom>
              <a:avLst/>
              <a:gdLst>
                <a:gd name="T0" fmla="*/ 1129 w 377"/>
                <a:gd name="T1" fmla="*/ 3341 h 453"/>
                <a:gd name="T2" fmla="*/ 939 w 377"/>
                <a:gd name="T3" fmla="*/ 2416 h 453"/>
                <a:gd name="T4" fmla="*/ 1429 w 377"/>
                <a:gd name="T5" fmla="*/ 1076 h 453"/>
                <a:gd name="T6" fmla="*/ 2881 w 377"/>
                <a:gd name="T7" fmla="*/ 491 h 453"/>
                <a:gd name="T8" fmla="*/ 2881 w 377"/>
                <a:gd name="T9" fmla="*/ 491 h 453"/>
                <a:gd name="T10" fmla="*/ 2897 w 377"/>
                <a:gd name="T11" fmla="*/ 229 h 453"/>
                <a:gd name="T12" fmla="*/ 892 w 377"/>
                <a:gd name="T13" fmla="*/ 3481 h 453"/>
                <a:gd name="T14" fmla="*/ 892 w 377"/>
                <a:gd name="T15" fmla="*/ 3481 h 453"/>
                <a:gd name="T16" fmla="*/ 1129 w 377"/>
                <a:gd name="T17" fmla="*/ 3341 h 4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377" h="453">
                  <a:moveTo>
                    <a:pt x="147" y="435"/>
                  </a:moveTo>
                  <a:cubicBezTo>
                    <a:pt x="131" y="389"/>
                    <a:pt x="122" y="355"/>
                    <a:pt x="122" y="314"/>
                  </a:cubicBezTo>
                  <a:cubicBezTo>
                    <a:pt x="122" y="246"/>
                    <a:pt x="142" y="189"/>
                    <a:pt x="186" y="140"/>
                  </a:cubicBezTo>
                  <a:cubicBezTo>
                    <a:pt x="247" y="74"/>
                    <a:pt x="332" y="53"/>
                    <a:pt x="375" y="64"/>
                  </a:cubicBezTo>
                  <a:cubicBezTo>
                    <a:pt x="375" y="64"/>
                    <a:pt x="375" y="64"/>
                    <a:pt x="375" y="64"/>
                  </a:cubicBezTo>
                  <a:cubicBezTo>
                    <a:pt x="377" y="30"/>
                    <a:pt x="377" y="30"/>
                    <a:pt x="377" y="30"/>
                  </a:cubicBezTo>
                  <a:cubicBezTo>
                    <a:pt x="269" y="0"/>
                    <a:pt x="0" y="147"/>
                    <a:pt x="116" y="453"/>
                  </a:cubicBezTo>
                  <a:cubicBezTo>
                    <a:pt x="116" y="453"/>
                    <a:pt x="116" y="453"/>
                    <a:pt x="116" y="453"/>
                  </a:cubicBezTo>
                  <a:cubicBezTo>
                    <a:pt x="147" y="435"/>
                    <a:pt x="147" y="435"/>
                    <a:pt x="147" y="435"/>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8" name="Freeform 220">
              <a:extLst>
                <a:ext uri="{FF2B5EF4-FFF2-40B4-BE49-F238E27FC236}">
                  <a16:creationId xmlns:a16="http://schemas.microsoft.com/office/drawing/2014/main" id="{CCF36FCB-CE18-AC4B-4334-7713A098737B}"/>
                </a:ext>
              </a:extLst>
            </p:cNvPr>
            <p:cNvSpPr>
              <a:spLocks/>
            </p:cNvSpPr>
            <p:nvPr/>
          </p:nvSpPr>
          <p:spPr bwMode="auto">
            <a:xfrm>
              <a:off x="965" y="1643"/>
              <a:ext cx="96" cy="61"/>
            </a:xfrm>
            <a:custGeom>
              <a:avLst/>
              <a:gdLst>
                <a:gd name="T0" fmla="*/ 353 w 49"/>
                <a:gd name="T1" fmla="*/ 31 h 31"/>
                <a:gd name="T2" fmla="*/ 219 w 49"/>
                <a:gd name="T3" fmla="*/ 181 h 31"/>
                <a:gd name="T4" fmla="*/ 24 w 49"/>
                <a:gd name="T5" fmla="*/ 197 h 31"/>
                <a:gd name="T6" fmla="*/ 149 w 49"/>
                <a:gd name="T7" fmla="*/ 47 h 31"/>
                <a:gd name="T8" fmla="*/ 353 w 49"/>
                <a:gd name="T9" fmla="*/ 31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31">
                  <a:moveTo>
                    <a:pt x="47" y="4"/>
                  </a:moveTo>
                  <a:cubicBezTo>
                    <a:pt x="49" y="9"/>
                    <a:pt x="41" y="18"/>
                    <a:pt x="29" y="24"/>
                  </a:cubicBezTo>
                  <a:cubicBezTo>
                    <a:pt x="17" y="30"/>
                    <a:pt x="5" y="31"/>
                    <a:pt x="3" y="26"/>
                  </a:cubicBezTo>
                  <a:cubicBezTo>
                    <a:pt x="0" y="21"/>
                    <a:pt x="8" y="12"/>
                    <a:pt x="20" y="6"/>
                  </a:cubicBezTo>
                  <a:cubicBezTo>
                    <a:pt x="33" y="0"/>
                    <a:pt x="44" y="0"/>
                    <a:pt x="47" y="4"/>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29" name="Freeform 221">
              <a:extLst>
                <a:ext uri="{FF2B5EF4-FFF2-40B4-BE49-F238E27FC236}">
                  <a16:creationId xmlns:a16="http://schemas.microsoft.com/office/drawing/2014/main" id="{8AEDF155-3A1B-1648-FB5F-A30B40AFB7FA}"/>
                </a:ext>
              </a:extLst>
            </p:cNvPr>
            <p:cNvSpPr>
              <a:spLocks/>
            </p:cNvSpPr>
            <p:nvPr/>
          </p:nvSpPr>
          <p:spPr bwMode="auto">
            <a:xfrm>
              <a:off x="868" y="1933"/>
              <a:ext cx="49" cy="136"/>
            </a:xfrm>
            <a:custGeom>
              <a:avLst/>
              <a:gdLst>
                <a:gd name="T0" fmla="*/ 69 w 25"/>
                <a:gd name="T1" fmla="*/ 0 h 69"/>
                <a:gd name="T2" fmla="*/ 172 w 25"/>
                <a:gd name="T3" fmla="*/ 252 h 69"/>
                <a:gd name="T4" fmla="*/ 112 w 25"/>
                <a:gd name="T5" fmla="*/ 528 h 69"/>
                <a:gd name="T6" fmla="*/ 8 w 25"/>
                <a:gd name="T7" fmla="*/ 276 h 69"/>
                <a:gd name="T8" fmla="*/ 69 w 25"/>
                <a:gd name="T9" fmla="*/ 0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 h="69">
                  <a:moveTo>
                    <a:pt x="9" y="0"/>
                  </a:moveTo>
                  <a:cubicBezTo>
                    <a:pt x="15" y="0"/>
                    <a:pt x="22" y="14"/>
                    <a:pt x="23" y="33"/>
                  </a:cubicBezTo>
                  <a:cubicBezTo>
                    <a:pt x="25" y="52"/>
                    <a:pt x="21" y="68"/>
                    <a:pt x="15" y="69"/>
                  </a:cubicBezTo>
                  <a:cubicBezTo>
                    <a:pt x="9" y="69"/>
                    <a:pt x="3" y="55"/>
                    <a:pt x="1" y="36"/>
                  </a:cubicBezTo>
                  <a:cubicBezTo>
                    <a:pt x="0" y="17"/>
                    <a:pt x="3" y="1"/>
                    <a:pt x="9" y="0"/>
                  </a:cubicBezTo>
                  <a:close/>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0" name="Freeform 222">
              <a:extLst>
                <a:ext uri="{FF2B5EF4-FFF2-40B4-BE49-F238E27FC236}">
                  <a16:creationId xmlns:a16="http://schemas.microsoft.com/office/drawing/2014/main" id="{99FB4DB5-76A5-F50E-0E6E-BE3AFFB234B2}"/>
                </a:ext>
              </a:extLst>
            </p:cNvPr>
            <p:cNvSpPr>
              <a:spLocks noEditPoints="1"/>
            </p:cNvSpPr>
            <p:nvPr/>
          </p:nvSpPr>
          <p:spPr bwMode="auto">
            <a:xfrm>
              <a:off x="890" y="726"/>
              <a:ext cx="3377" cy="3292"/>
            </a:xfrm>
            <a:custGeom>
              <a:avLst/>
              <a:gdLst>
                <a:gd name="T0" fmla="*/ 6750 w 1713"/>
                <a:gd name="T1" fmla="*/ 4917 h 1669"/>
                <a:gd name="T2" fmla="*/ 4150 w 1713"/>
                <a:gd name="T3" fmla="*/ 2921 h 1669"/>
                <a:gd name="T4" fmla="*/ 3708 w 1713"/>
                <a:gd name="T5" fmla="*/ 2028 h 1669"/>
                <a:gd name="T6" fmla="*/ 3716 w 1713"/>
                <a:gd name="T7" fmla="*/ 505 h 1669"/>
                <a:gd name="T8" fmla="*/ 3596 w 1713"/>
                <a:gd name="T9" fmla="*/ 436 h 1669"/>
                <a:gd name="T10" fmla="*/ 3485 w 1713"/>
                <a:gd name="T11" fmla="*/ 505 h 1669"/>
                <a:gd name="T12" fmla="*/ 3401 w 1713"/>
                <a:gd name="T13" fmla="*/ 1736 h 1669"/>
                <a:gd name="T14" fmla="*/ 3361 w 1713"/>
                <a:gd name="T15" fmla="*/ 1765 h 1669"/>
                <a:gd name="T16" fmla="*/ 2849 w 1713"/>
                <a:gd name="T17" fmla="*/ 0 h 1669"/>
                <a:gd name="T18" fmla="*/ 1224 w 1713"/>
                <a:gd name="T19" fmla="*/ 0 h 1669"/>
                <a:gd name="T20" fmla="*/ 2320 w 1713"/>
                <a:gd name="T21" fmla="*/ 5365 h 1669"/>
                <a:gd name="T22" fmla="*/ 2297 w 1713"/>
                <a:gd name="T23" fmla="*/ 5428 h 1669"/>
                <a:gd name="T24" fmla="*/ 1977 w 1713"/>
                <a:gd name="T25" fmla="*/ 5257 h 1669"/>
                <a:gd name="T26" fmla="*/ 1837 w 1713"/>
                <a:gd name="T27" fmla="*/ 5152 h 1669"/>
                <a:gd name="T28" fmla="*/ 653 w 1713"/>
                <a:gd name="T29" fmla="*/ 3614 h 1669"/>
                <a:gd name="T30" fmla="*/ 513 w 1713"/>
                <a:gd name="T31" fmla="*/ 3754 h 1669"/>
                <a:gd name="T32" fmla="*/ 315 w 1713"/>
                <a:gd name="T33" fmla="*/ 3773 h 1669"/>
                <a:gd name="T34" fmla="*/ 315 w 1713"/>
                <a:gd name="T35" fmla="*/ 3773 h 1669"/>
                <a:gd name="T36" fmla="*/ 1065 w 1713"/>
                <a:gd name="T37" fmla="*/ 4836 h 1669"/>
                <a:gd name="T38" fmla="*/ 1057 w 1713"/>
                <a:gd name="T39" fmla="*/ 4868 h 1669"/>
                <a:gd name="T40" fmla="*/ 0 w 1713"/>
                <a:gd name="T41" fmla="*/ 4696 h 1669"/>
                <a:gd name="T42" fmla="*/ 93 w 1713"/>
                <a:gd name="T43" fmla="*/ 4949 h 1669"/>
                <a:gd name="T44" fmla="*/ 39 w 1713"/>
                <a:gd name="T45" fmla="*/ 5217 h 1669"/>
                <a:gd name="T46" fmla="*/ 3312 w 1713"/>
                <a:gd name="T47" fmla="*/ 6874 h 1669"/>
                <a:gd name="T48" fmla="*/ 4749 w 1713"/>
                <a:gd name="T49" fmla="*/ 8381 h 1669"/>
                <a:gd name="T50" fmla="*/ 13124 w 1713"/>
                <a:gd name="T51" fmla="*/ 12807 h 166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713" h="1669">
                  <a:moveTo>
                    <a:pt x="881" y="641"/>
                  </a:moveTo>
                  <a:cubicBezTo>
                    <a:pt x="725" y="570"/>
                    <a:pt x="619" y="461"/>
                    <a:pt x="542" y="381"/>
                  </a:cubicBezTo>
                  <a:cubicBezTo>
                    <a:pt x="503" y="339"/>
                    <a:pt x="485" y="276"/>
                    <a:pt x="484" y="264"/>
                  </a:cubicBezTo>
                  <a:cubicBezTo>
                    <a:pt x="475" y="196"/>
                    <a:pt x="475" y="137"/>
                    <a:pt x="485" y="66"/>
                  </a:cubicBezTo>
                  <a:cubicBezTo>
                    <a:pt x="485" y="66"/>
                    <a:pt x="483" y="57"/>
                    <a:pt x="469" y="57"/>
                  </a:cubicBezTo>
                  <a:cubicBezTo>
                    <a:pt x="455" y="57"/>
                    <a:pt x="455" y="66"/>
                    <a:pt x="455" y="66"/>
                  </a:cubicBezTo>
                  <a:cubicBezTo>
                    <a:pt x="447" y="99"/>
                    <a:pt x="442" y="168"/>
                    <a:pt x="444" y="226"/>
                  </a:cubicBezTo>
                  <a:cubicBezTo>
                    <a:pt x="444" y="235"/>
                    <a:pt x="441" y="233"/>
                    <a:pt x="439" y="230"/>
                  </a:cubicBezTo>
                  <a:cubicBezTo>
                    <a:pt x="410" y="174"/>
                    <a:pt x="372" y="73"/>
                    <a:pt x="372" y="0"/>
                  </a:cubicBezTo>
                  <a:moveTo>
                    <a:pt x="160" y="0"/>
                  </a:moveTo>
                  <a:cubicBezTo>
                    <a:pt x="167" y="189"/>
                    <a:pt x="179" y="439"/>
                    <a:pt x="303" y="699"/>
                  </a:cubicBezTo>
                  <a:cubicBezTo>
                    <a:pt x="305" y="704"/>
                    <a:pt x="305" y="710"/>
                    <a:pt x="300" y="707"/>
                  </a:cubicBezTo>
                  <a:cubicBezTo>
                    <a:pt x="291" y="702"/>
                    <a:pt x="276" y="694"/>
                    <a:pt x="258" y="685"/>
                  </a:cubicBezTo>
                  <a:cubicBezTo>
                    <a:pt x="256" y="684"/>
                    <a:pt x="243" y="674"/>
                    <a:pt x="240" y="671"/>
                  </a:cubicBezTo>
                  <a:cubicBezTo>
                    <a:pt x="176" y="608"/>
                    <a:pt x="107" y="524"/>
                    <a:pt x="85" y="471"/>
                  </a:cubicBezTo>
                  <a:cubicBezTo>
                    <a:pt x="85" y="476"/>
                    <a:pt x="78" y="484"/>
                    <a:pt x="67" y="489"/>
                  </a:cubicBezTo>
                  <a:cubicBezTo>
                    <a:pt x="56" y="494"/>
                    <a:pt x="45" y="495"/>
                    <a:pt x="41" y="492"/>
                  </a:cubicBezTo>
                  <a:cubicBezTo>
                    <a:pt x="41" y="492"/>
                    <a:pt x="41" y="492"/>
                    <a:pt x="41" y="492"/>
                  </a:cubicBezTo>
                  <a:cubicBezTo>
                    <a:pt x="59" y="533"/>
                    <a:pt x="102" y="590"/>
                    <a:pt x="139" y="630"/>
                  </a:cubicBezTo>
                  <a:cubicBezTo>
                    <a:pt x="142" y="632"/>
                    <a:pt x="141" y="635"/>
                    <a:pt x="138" y="634"/>
                  </a:cubicBezTo>
                  <a:cubicBezTo>
                    <a:pt x="91" y="619"/>
                    <a:pt x="42" y="608"/>
                    <a:pt x="0" y="612"/>
                  </a:cubicBezTo>
                  <a:cubicBezTo>
                    <a:pt x="5" y="614"/>
                    <a:pt x="11" y="628"/>
                    <a:pt x="12" y="645"/>
                  </a:cubicBezTo>
                  <a:cubicBezTo>
                    <a:pt x="14" y="663"/>
                    <a:pt x="11" y="678"/>
                    <a:pt x="5" y="680"/>
                  </a:cubicBezTo>
                  <a:cubicBezTo>
                    <a:pt x="113" y="674"/>
                    <a:pt x="328" y="777"/>
                    <a:pt x="432" y="896"/>
                  </a:cubicBezTo>
                  <a:cubicBezTo>
                    <a:pt x="482" y="965"/>
                    <a:pt x="549" y="1024"/>
                    <a:pt x="620" y="1092"/>
                  </a:cubicBezTo>
                  <a:cubicBezTo>
                    <a:pt x="1031" y="1484"/>
                    <a:pt x="1713" y="1669"/>
                    <a:pt x="1713" y="1669"/>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1" name="Freeform 223">
              <a:extLst>
                <a:ext uri="{FF2B5EF4-FFF2-40B4-BE49-F238E27FC236}">
                  <a16:creationId xmlns:a16="http://schemas.microsoft.com/office/drawing/2014/main" id="{0E904BB5-9BE8-C51B-2DC7-19CCE382BCD3}"/>
                </a:ext>
              </a:extLst>
            </p:cNvPr>
            <p:cNvSpPr>
              <a:spLocks/>
            </p:cNvSpPr>
            <p:nvPr/>
          </p:nvSpPr>
          <p:spPr bwMode="auto">
            <a:xfrm>
              <a:off x="1164" y="1969"/>
              <a:ext cx="37" cy="84"/>
            </a:xfrm>
            <a:custGeom>
              <a:avLst/>
              <a:gdLst>
                <a:gd name="T0" fmla="*/ 0 w 19"/>
                <a:gd name="T1" fmla="*/ 0 h 43"/>
                <a:gd name="T2" fmla="*/ 117 w 19"/>
                <a:gd name="T3" fmla="*/ 320 h 43"/>
                <a:gd name="T4" fmla="*/ 0 60000 65536"/>
                <a:gd name="T5" fmla="*/ 0 60000 65536"/>
              </a:gdLst>
              <a:ahLst/>
              <a:cxnLst>
                <a:cxn ang="T4">
                  <a:pos x="T0" y="T1"/>
                </a:cxn>
                <a:cxn ang="T5">
                  <a:pos x="T2" y="T3"/>
                </a:cxn>
              </a:cxnLst>
              <a:rect l="0" t="0" r="r" b="b"/>
              <a:pathLst>
                <a:path w="19" h="43">
                  <a:moveTo>
                    <a:pt x="0" y="0"/>
                  </a:moveTo>
                  <a:cubicBezTo>
                    <a:pt x="10" y="10"/>
                    <a:pt x="19" y="24"/>
                    <a:pt x="16" y="43"/>
                  </a:cubicBez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2" name="Freeform 224">
              <a:extLst>
                <a:ext uri="{FF2B5EF4-FFF2-40B4-BE49-F238E27FC236}">
                  <a16:creationId xmlns:a16="http://schemas.microsoft.com/office/drawing/2014/main" id="{587B0C6F-AD28-47C4-1F05-4328DE5D932F}"/>
                </a:ext>
              </a:extLst>
            </p:cNvPr>
            <p:cNvSpPr>
              <a:spLocks/>
            </p:cNvSpPr>
            <p:nvPr/>
          </p:nvSpPr>
          <p:spPr bwMode="auto">
            <a:xfrm>
              <a:off x="1875" y="1929"/>
              <a:ext cx="2792" cy="2087"/>
            </a:xfrm>
            <a:custGeom>
              <a:avLst/>
              <a:gdLst>
                <a:gd name="T0" fmla="*/ 9435 w 1416"/>
                <a:gd name="T1" fmla="*/ 7577 h 1058"/>
                <a:gd name="T2" fmla="*/ 6538 w 1416"/>
                <a:gd name="T3" fmla="*/ 6478 h 1058"/>
                <a:gd name="T4" fmla="*/ 1167 w 1416"/>
                <a:gd name="T5" fmla="*/ 3377 h 1058"/>
                <a:gd name="T6" fmla="*/ 1128 w 1416"/>
                <a:gd name="T7" fmla="*/ 3338 h 1058"/>
                <a:gd name="T8" fmla="*/ 937 w 1416"/>
                <a:gd name="T9" fmla="*/ 2409 h 1058"/>
                <a:gd name="T10" fmla="*/ 1428 w 1416"/>
                <a:gd name="T11" fmla="*/ 1073 h 1058"/>
                <a:gd name="T12" fmla="*/ 2873 w 1416"/>
                <a:gd name="T13" fmla="*/ 491 h 1058"/>
                <a:gd name="T14" fmla="*/ 3525 w 1416"/>
                <a:gd name="T15" fmla="*/ 752 h 1058"/>
                <a:gd name="T16" fmla="*/ 7197 w 1416"/>
                <a:gd name="T17" fmla="*/ 1712 h 1058"/>
                <a:gd name="T18" fmla="*/ 10722 w 1416"/>
                <a:gd name="T19" fmla="*/ 2336 h 1058"/>
                <a:gd name="T20" fmla="*/ 10854 w 1416"/>
                <a:gd name="T21" fmla="*/ 1797 h 1058"/>
                <a:gd name="T22" fmla="*/ 3596 w 1416"/>
                <a:gd name="T23" fmla="*/ 497 h 1058"/>
                <a:gd name="T24" fmla="*/ 2889 w 1416"/>
                <a:gd name="T25" fmla="*/ 229 h 1058"/>
                <a:gd name="T26" fmla="*/ 891 w 1416"/>
                <a:gd name="T27" fmla="*/ 3478 h 1058"/>
                <a:gd name="T28" fmla="*/ 956 w 1416"/>
                <a:gd name="T29" fmla="*/ 3537 h 1058"/>
                <a:gd name="T30" fmla="*/ 9299 w 1416"/>
                <a:gd name="T31" fmla="*/ 8121 h 1058"/>
                <a:gd name="T32" fmla="*/ 9435 w 1416"/>
                <a:gd name="T33" fmla="*/ 7577 h 10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416" h="1058">
                  <a:moveTo>
                    <a:pt x="1231" y="987"/>
                  </a:moveTo>
                  <a:cubicBezTo>
                    <a:pt x="1189" y="976"/>
                    <a:pt x="1043" y="921"/>
                    <a:pt x="853" y="844"/>
                  </a:cubicBezTo>
                  <a:cubicBezTo>
                    <a:pt x="649" y="762"/>
                    <a:pt x="362" y="639"/>
                    <a:pt x="152" y="440"/>
                  </a:cubicBezTo>
                  <a:cubicBezTo>
                    <a:pt x="152" y="440"/>
                    <a:pt x="147" y="435"/>
                    <a:pt x="147" y="435"/>
                  </a:cubicBezTo>
                  <a:cubicBezTo>
                    <a:pt x="131" y="389"/>
                    <a:pt x="122" y="355"/>
                    <a:pt x="122" y="314"/>
                  </a:cubicBezTo>
                  <a:cubicBezTo>
                    <a:pt x="122" y="246"/>
                    <a:pt x="142" y="189"/>
                    <a:pt x="186" y="140"/>
                  </a:cubicBezTo>
                  <a:cubicBezTo>
                    <a:pt x="247" y="74"/>
                    <a:pt x="332" y="53"/>
                    <a:pt x="375" y="64"/>
                  </a:cubicBezTo>
                  <a:cubicBezTo>
                    <a:pt x="404" y="77"/>
                    <a:pt x="429" y="87"/>
                    <a:pt x="460" y="98"/>
                  </a:cubicBezTo>
                  <a:cubicBezTo>
                    <a:pt x="612" y="150"/>
                    <a:pt x="779" y="197"/>
                    <a:pt x="939" y="223"/>
                  </a:cubicBezTo>
                  <a:cubicBezTo>
                    <a:pt x="1103" y="250"/>
                    <a:pt x="1256" y="254"/>
                    <a:pt x="1399" y="304"/>
                  </a:cubicBezTo>
                  <a:cubicBezTo>
                    <a:pt x="1416" y="234"/>
                    <a:pt x="1416" y="234"/>
                    <a:pt x="1416" y="234"/>
                  </a:cubicBezTo>
                  <a:cubicBezTo>
                    <a:pt x="1127" y="133"/>
                    <a:pt x="769" y="168"/>
                    <a:pt x="469" y="65"/>
                  </a:cubicBezTo>
                  <a:cubicBezTo>
                    <a:pt x="437" y="54"/>
                    <a:pt x="406" y="42"/>
                    <a:pt x="377" y="30"/>
                  </a:cubicBezTo>
                  <a:cubicBezTo>
                    <a:pt x="269" y="0"/>
                    <a:pt x="0" y="147"/>
                    <a:pt x="116" y="453"/>
                  </a:cubicBezTo>
                  <a:cubicBezTo>
                    <a:pt x="119" y="456"/>
                    <a:pt x="122" y="459"/>
                    <a:pt x="125" y="461"/>
                  </a:cubicBezTo>
                  <a:cubicBezTo>
                    <a:pt x="505" y="824"/>
                    <a:pt x="1121" y="1034"/>
                    <a:pt x="1213" y="1058"/>
                  </a:cubicBezTo>
                  <a:lnTo>
                    <a:pt x="1231" y="987"/>
                  </a:ln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3" name="Freeform 225">
              <a:extLst>
                <a:ext uri="{FF2B5EF4-FFF2-40B4-BE49-F238E27FC236}">
                  <a16:creationId xmlns:a16="http://schemas.microsoft.com/office/drawing/2014/main" id="{FD7585F9-2F65-64E4-E3BB-8B18C0478806}"/>
                </a:ext>
              </a:extLst>
            </p:cNvPr>
            <p:cNvSpPr>
              <a:spLocks/>
            </p:cNvSpPr>
            <p:nvPr/>
          </p:nvSpPr>
          <p:spPr bwMode="auto">
            <a:xfrm>
              <a:off x="2205" y="2150"/>
              <a:ext cx="2429" cy="1726"/>
            </a:xfrm>
            <a:custGeom>
              <a:avLst/>
              <a:gdLst>
                <a:gd name="T0" fmla="*/ 5862 w 1232"/>
                <a:gd name="T1" fmla="*/ 1028 h 875"/>
                <a:gd name="T2" fmla="*/ 2920 w 1232"/>
                <a:gd name="T3" fmla="*/ 560 h 875"/>
                <a:gd name="T4" fmla="*/ 1571 w 1232"/>
                <a:gd name="T5" fmla="*/ 77 h 875"/>
                <a:gd name="T6" fmla="*/ 412 w 1232"/>
                <a:gd name="T7" fmla="*/ 505 h 875"/>
                <a:gd name="T8" fmla="*/ 0 w 1232"/>
                <a:gd name="T9" fmla="*/ 1612 h 875"/>
                <a:gd name="T10" fmla="*/ 152 w 1232"/>
                <a:gd name="T11" fmla="*/ 2304 h 875"/>
                <a:gd name="T12" fmla="*/ 5252 w 1232"/>
                <a:gd name="T13" fmla="*/ 5373 h 875"/>
                <a:gd name="T14" fmla="*/ 8162 w 1232"/>
                <a:gd name="T15" fmla="*/ 6717 h 875"/>
                <a:gd name="T16" fmla="*/ 8322 w 1232"/>
                <a:gd name="T17" fmla="*/ 6024 h 875"/>
                <a:gd name="T18" fmla="*/ 5449 w 1232"/>
                <a:gd name="T19" fmla="*/ 5058 h 875"/>
                <a:gd name="T20" fmla="*/ 392 w 1232"/>
                <a:gd name="T21" fmla="*/ 2172 h 875"/>
                <a:gd name="T22" fmla="*/ 260 w 1232"/>
                <a:gd name="T23" fmla="*/ 1612 h 875"/>
                <a:gd name="T24" fmla="*/ 607 w 1232"/>
                <a:gd name="T25" fmla="*/ 677 h 875"/>
                <a:gd name="T26" fmla="*/ 1563 w 1232"/>
                <a:gd name="T27" fmla="*/ 355 h 875"/>
                <a:gd name="T28" fmla="*/ 2849 w 1232"/>
                <a:gd name="T29" fmla="*/ 813 h 875"/>
                <a:gd name="T30" fmla="*/ 5796 w 1232"/>
                <a:gd name="T31" fmla="*/ 1397 h 875"/>
                <a:gd name="T32" fmla="*/ 9251 w 1232"/>
                <a:gd name="T33" fmla="*/ 2156 h 875"/>
                <a:gd name="T34" fmla="*/ 9274 w 1232"/>
                <a:gd name="T35" fmla="*/ 2164 h 875"/>
                <a:gd name="T36" fmla="*/ 9442 w 1232"/>
                <a:gd name="T37" fmla="*/ 1483 h 875"/>
                <a:gd name="T38" fmla="*/ 5862 w 1232"/>
                <a:gd name="T39" fmla="*/ 1028 h 875"/>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232" h="875">
                  <a:moveTo>
                    <a:pt x="765" y="134"/>
                  </a:moveTo>
                  <a:cubicBezTo>
                    <a:pt x="638" y="129"/>
                    <a:pt x="506" y="107"/>
                    <a:pt x="381" y="73"/>
                  </a:cubicBezTo>
                  <a:cubicBezTo>
                    <a:pt x="321" y="56"/>
                    <a:pt x="234" y="23"/>
                    <a:pt x="205" y="10"/>
                  </a:cubicBezTo>
                  <a:cubicBezTo>
                    <a:pt x="171" y="0"/>
                    <a:pt x="100" y="15"/>
                    <a:pt x="54" y="66"/>
                  </a:cubicBezTo>
                  <a:cubicBezTo>
                    <a:pt x="21" y="102"/>
                    <a:pt x="0" y="154"/>
                    <a:pt x="0" y="210"/>
                  </a:cubicBezTo>
                  <a:cubicBezTo>
                    <a:pt x="0" y="237"/>
                    <a:pt x="7" y="264"/>
                    <a:pt x="20" y="300"/>
                  </a:cubicBezTo>
                  <a:cubicBezTo>
                    <a:pt x="180" y="451"/>
                    <a:pt x="411" y="565"/>
                    <a:pt x="685" y="700"/>
                  </a:cubicBezTo>
                  <a:cubicBezTo>
                    <a:pt x="855" y="784"/>
                    <a:pt x="1023" y="864"/>
                    <a:pt x="1065" y="875"/>
                  </a:cubicBezTo>
                  <a:cubicBezTo>
                    <a:pt x="1086" y="785"/>
                    <a:pt x="1086" y="785"/>
                    <a:pt x="1086" y="785"/>
                  </a:cubicBezTo>
                  <a:cubicBezTo>
                    <a:pt x="1044" y="774"/>
                    <a:pt x="894" y="733"/>
                    <a:pt x="711" y="659"/>
                  </a:cubicBezTo>
                  <a:cubicBezTo>
                    <a:pt x="435" y="548"/>
                    <a:pt x="206" y="428"/>
                    <a:pt x="51" y="283"/>
                  </a:cubicBezTo>
                  <a:cubicBezTo>
                    <a:pt x="40" y="251"/>
                    <a:pt x="34" y="229"/>
                    <a:pt x="34" y="210"/>
                  </a:cubicBezTo>
                  <a:cubicBezTo>
                    <a:pt x="34" y="163"/>
                    <a:pt x="51" y="119"/>
                    <a:pt x="79" y="88"/>
                  </a:cubicBezTo>
                  <a:cubicBezTo>
                    <a:pt x="119" y="45"/>
                    <a:pt x="180" y="39"/>
                    <a:pt x="204" y="46"/>
                  </a:cubicBezTo>
                  <a:cubicBezTo>
                    <a:pt x="233" y="58"/>
                    <a:pt x="310" y="89"/>
                    <a:pt x="372" y="106"/>
                  </a:cubicBezTo>
                  <a:cubicBezTo>
                    <a:pt x="499" y="140"/>
                    <a:pt x="630" y="161"/>
                    <a:pt x="756" y="182"/>
                  </a:cubicBezTo>
                  <a:cubicBezTo>
                    <a:pt x="925" y="209"/>
                    <a:pt x="1076" y="235"/>
                    <a:pt x="1207" y="281"/>
                  </a:cubicBezTo>
                  <a:cubicBezTo>
                    <a:pt x="1208" y="282"/>
                    <a:pt x="1209" y="282"/>
                    <a:pt x="1210" y="282"/>
                  </a:cubicBezTo>
                  <a:cubicBezTo>
                    <a:pt x="1232" y="193"/>
                    <a:pt x="1232" y="193"/>
                    <a:pt x="1232" y="193"/>
                  </a:cubicBezTo>
                  <a:cubicBezTo>
                    <a:pt x="1094" y="145"/>
                    <a:pt x="939" y="142"/>
                    <a:pt x="765" y="134"/>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4" name="Freeform 226">
              <a:extLst>
                <a:ext uri="{FF2B5EF4-FFF2-40B4-BE49-F238E27FC236}">
                  <a16:creationId xmlns:a16="http://schemas.microsoft.com/office/drawing/2014/main" id="{4045C457-8388-2EDA-1778-C4736A27858C}"/>
                </a:ext>
              </a:extLst>
            </p:cNvPr>
            <p:cNvSpPr>
              <a:spLocks/>
            </p:cNvSpPr>
            <p:nvPr/>
          </p:nvSpPr>
          <p:spPr bwMode="auto">
            <a:xfrm>
              <a:off x="2303" y="2263"/>
              <a:ext cx="2287" cy="1436"/>
            </a:xfrm>
            <a:custGeom>
              <a:avLst/>
              <a:gdLst>
                <a:gd name="T0" fmla="*/ 8805 w 1160"/>
                <a:gd name="T1" fmla="*/ 1704 h 728"/>
                <a:gd name="T2" fmla="*/ 5388 w 1160"/>
                <a:gd name="T3" fmla="*/ 1073 h 728"/>
                <a:gd name="T4" fmla="*/ 2437 w 1160"/>
                <a:gd name="T5" fmla="*/ 491 h 728"/>
                <a:gd name="T6" fmla="*/ 1173 w 1160"/>
                <a:gd name="T7" fmla="*/ 47 h 728"/>
                <a:gd name="T8" fmla="*/ 315 w 1160"/>
                <a:gd name="T9" fmla="*/ 323 h 728"/>
                <a:gd name="T10" fmla="*/ 0 w 1160"/>
                <a:gd name="T11" fmla="*/ 1176 h 728"/>
                <a:gd name="T12" fmla="*/ 116 w 1160"/>
                <a:gd name="T13" fmla="*/ 1665 h 728"/>
                <a:gd name="T14" fmla="*/ 5112 w 1160"/>
                <a:gd name="T15" fmla="*/ 4505 h 728"/>
                <a:gd name="T16" fmla="*/ 7941 w 1160"/>
                <a:gd name="T17" fmla="*/ 5588 h 728"/>
                <a:gd name="T18" fmla="*/ 7985 w 1160"/>
                <a:gd name="T19" fmla="*/ 5413 h 728"/>
                <a:gd name="T20" fmla="*/ 5134 w 1160"/>
                <a:gd name="T21" fmla="*/ 4452 h 728"/>
                <a:gd name="T22" fmla="*/ 168 w 1160"/>
                <a:gd name="T23" fmla="*/ 1633 h 728"/>
                <a:gd name="T24" fmla="*/ 63 w 1160"/>
                <a:gd name="T25" fmla="*/ 1176 h 728"/>
                <a:gd name="T26" fmla="*/ 361 w 1160"/>
                <a:gd name="T27" fmla="*/ 369 h 728"/>
                <a:gd name="T28" fmla="*/ 1173 w 1160"/>
                <a:gd name="T29" fmla="*/ 101 h 728"/>
                <a:gd name="T30" fmla="*/ 2413 w 1160"/>
                <a:gd name="T31" fmla="*/ 552 h 728"/>
                <a:gd name="T32" fmla="*/ 5380 w 1160"/>
                <a:gd name="T33" fmla="*/ 1136 h 728"/>
                <a:gd name="T34" fmla="*/ 8805 w 1160"/>
                <a:gd name="T35" fmla="*/ 1896 h 728"/>
                <a:gd name="T36" fmla="*/ 8842 w 1160"/>
                <a:gd name="T37" fmla="*/ 1903 h 728"/>
                <a:gd name="T38" fmla="*/ 8890 w 1160"/>
                <a:gd name="T39" fmla="*/ 1736 h 728"/>
                <a:gd name="T40" fmla="*/ 8805 w 1160"/>
                <a:gd name="T41" fmla="*/ 1704 h 72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160" h="728">
                  <a:moveTo>
                    <a:pt x="1149" y="222"/>
                  </a:moveTo>
                  <a:cubicBezTo>
                    <a:pt x="1019" y="176"/>
                    <a:pt x="872" y="168"/>
                    <a:pt x="703" y="140"/>
                  </a:cubicBezTo>
                  <a:cubicBezTo>
                    <a:pt x="577" y="120"/>
                    <a:pt x="446" y="99"/>
                    <a:pt x="318" y="64"/>
                  </a:cubicBezTo>
                  <a:cubicBezTo>
                    <a:pt x="258" y="48"/>
                    <a:pt x="189" y="20"/>
                    <a:pt x="153" y="6"/>
                  </a:cubicBezTo>
                  <a:cubicBezTo>
                    <a:pt x="136" y="0"/>
                    <a:pt x="76" y="3"/>
                    <a:pt x="41" y="42"/>
                  </a:cubicBezTo>
                  <a:cubicBezTo>
                    <a:pt x="16" y="70"/>
                    <a:pt x="0" y="109"/>
                    <a:pt x="0" y="153"/>
                  </a:cubicBezTo>
                  <a:cubicBezTo>
                    <a:pt x="0" y="169"/>
                    <a:pt x="6" y="191"/>
                    <a:pt x="15" y="217"/>
                  </a:cubicBezTo>
                  <a:cubicBezTo>
                    <a:pt x="166" y="357"/>
                    <a:pt x="394" y="477"/>
                    <a:pt x="667" y="587"/>
                  </a:cubicBezTo>
                  <a:cubicBezTo>
                    <a:pt x="849" y="661"/>
                    <a:pt x="995" y="717"/>
                    <a:pt x="1036" y="728"/>
                  </a:cubicBezTo>
                  <a:cubicBezTo>
                    <a:pt x="1042" y="705"/>
                    <a:pt x="1042" y="705"/>
                    <a:pt x="1042" y="705"/>
                  </a:cubicBezTo>
                  <a:cubicBezTo>
                    <a:pt x="1000" y="694"/>
                    <a:pt x="852" y="654"/>
                    <a:pt x="670" y="580"/>
                  </a:cubicBezTo>
                  <a:cubicBezTo>
                    <a:pt x="399" y="470"/>
                    <a:pt x="172" y="352"/>
                    <a:pt x="22" y="213"/>
                  </a:cubicBezTo>
                  <a:cubicBezTo>
                    <a:pt x="13" y="188"/>
                    <a:pt x="8" y="168"/>
                    <a:pt x="8" y="153"/>
                  </a:cubicBezTo>
                  <a:cubicBezTo>
                    <a:pt x="8" y="112"/>
                    <a:pt x="23" y="73"/>
                    <a:pt x="47" y="48"/>
                  </a:cubicBezTo>
                  <a:cubicBezTo>
                    <a:pt x="79" y="12"/>
                    <a:pt x="137" y="9"/>
                    <a:pt x="153" y="13"/>
                  </a:cubicBezTo>
                  <a:cubicBezTo>
                    <a:pt x="188" y="28"/>
                    <a:pt x="256" y="56"/>
                    <a:pt x="315" y="72"/>
                  </a:cubicBezTo>
                  <a:cubicBezTo>
                    <a:pt x="444" y="106"/>
                    <a:pt x="575" y="128"/>
                    <a:pt x="702" y="148"/>
                  </a:cubicBezTo>
                  <a:cubicBezTo>
                    <a:pt x="870" y="175"/>
                    <a:pt x="1019" y="202"/>
                    <a:pt x="1149" y="247"/>
                  </a:cubicBezTo>
                  <a:cubicBezTo>
                    <a:pt x="1149" y="247"/>
                    <a:pt x="1154" y="248"/>
                    <a:pt x="1154" y="248"/>
                  </a:cubicBezTo>
                  <a:cubicBezTo>
                    <a:pt x="1160" y="226"/>
                    <a:pt x="1160" y="226"/>
                    <a:pt x="1160" y="226"/>
                  </a:cubicBezTo>
                  <a:cubicBezTo>
                    <a:pt x="1159" y="225"/>
                    <a:pt x="1149" y="222"/>
                    <a:pt x="1149" y="222"/>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5" name="Freeform 227">
              <a:extLst>
                <a:ext uri="{FF2B5EF4-FFF2-40B4-BE49-F238E27FC236}">
                  <a16:creationId xmlns:a16="http://schemas.microsoft.com/office/drawing/2014/main" id="{DE3AC38F-D869-4D15-6EFB-80D15A724A3D}"/>
                </a:ext>
              </a:extLst>
            </p:cNvPr>
            <p:cNvSpPr>
              <a:spLocks/>
            </p:cNvSpPr>
            <p:nvPr/>
          </p:nvSpPr>
          <p:spPr bwMode="auto">
            <a:xfrm>
              <a:off x="2360" y="2320"/>
              <a:ext cx="2219" cy="1331"/>
            </a:xfrm>
            <a:custGeom>
              <a:avLst/>
              <a:gdLst>
                <a:gd name="T0" fmla="*/ 5042 w 1125"/>
                <a:gd name="T1" fmla="*/ 3912 h 675"/>
                <a:gd name="T2" fmla="*/ 245 w 1125"/>
                <a:gd name="T3" fmla="*/ 1225 h 675"/>
                <a:gd name="T4" fmla="*/ 176 w 1125"/>
                <a:gd name="T5" fmla="*/ 952 h 675"/>
                <a:gd name="T6" fmla="*/ 385 w 1125"/>
                <a:gd name="T7" fmla="*/ 369 h 675"/>
                <a:gd name="T8" fmla="*/ 937 w 1125"/>
                <a:gd name="T9" fmla="*/ 207 h 675"/>
                <a:gd name="T10" fmla="*/ 2109 w 1125"/>
                <a:gd name="T11" fmla="*/ 653 h 675"/>
                <a:gd name="T12" fmla="*/ 2109 w 1125"/>
                <a:gd name="T13" fmla="*/ 661 h 675"/>
                <a:gd name="T14" fmla="*/ 5113 w 1125"/>
                <a:gd name="T15" fmla="*/ 1248 h 675"/>
                <a:gd name="T16" fmla="*/ 8474 w 1125"/>
                <a:gd name="T17" fmla="*/ 1980 h 675"/>
                <a:gd name="T18" fmla="*/ 8547 w 1125"/>
                <a:gd name="T19" fmla="*/ 2009 h 675"/>
                <a:gd name="T20" fmla="*/ 8547 w 1125"/>
                <a:gd name="T21" fmla="*/ 2009 h 675"/>
                <a:gd name="T22" fmla="*/ 8633 w 1125"/>
                <a:gd name="T23" fmla="*/ 1688 h 675"/>
                <a:gd name="T24" fmla="*/ 8625 w 1125"/>
                <a:gd name="T25" fmla="*/ 1680 h 675"/>
                <a:gd name="T26" fmla="*/ 8586 w 1125"/>
                <a:gd name="T27" fmla="*/ 1672 h 675"/>
                <a:gd name="T28" fmla="*/ 8570 w 1125"/>
                <a:gd name="T29" fmla="*/ 1672 h 675"/>
                <a:gd name="T30" fmla="*/ 5170 w 1125"/>
                <a:gd name="T31" fmla="*/ 1073 h 675"/>
                <a:gd name="T32" fmla="*/ 2156 w 1125"/>
                <a:gd name="T33" fmla="*/ 489 h 675"/>
                <a:gd name="T34" fmla="*/ 961 w 1125"/>
                <a:gd name="T35" fmla="*/ 47 h 675"/>
                <a:gd name="T36" fmla="*/ 260 w 1125"/>
                <a:gd name="T37" fmla="*/ 252 h 675"/>
                <a:gd name="T38" fmla="*/ 8 w 1125"/>
                <a:gd name="T39" fmla="*/ 945 h 675"/>
                <a:gd name="T40" fmla="*/ 93 w 1125"/>
                <a:gd name="T41" fmla="*/ 1311 h 675"/>
                <a:gd name="T42" fmla="*/ 4925 w 1125"/>
                <a:gd name="T43" fmla="*/ 4078 h 675"/>
                <a:gd name="T44" fmla="*/ 7773 w 1125"/>
                <a:gd name="T45" fmla="*/ 5176 h 675"/>
                <a:gd name="T46" fmla="*/ 7850 w 1125"/>
                <a:gd name="T47" fmla="*/ 4853 h 675"/>
                <a:gd name="T48" fmla="*/ 5042 w 1125"/>
                <a:gd name="T49" fmla="*/ 3912 h 67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125" h="675">
                  <a:moveTo>
                    <a:pt x="657" y="510"/>
                  </a:moveTo>
                  <a:cubicBezTo>
                    <a:pt x="396" y="405"/>
                    <a:pt x="178" y="293"/>
                    <a:pt x="32" y="160"/>
                  </a:cubicBezTo>
                  <a:cubicBezTo>
                    <a:pt x="28" y="151"/>
                    <a:pt x="25" y="146"/>
                    <a:pt x="23" y="124"/>
                  </a:cubicBezTo>
                  <a:cubicBezTo>
                    <a:pt x="21" y="101"/>
                    <a:pt x="37" y="63"/>
                    <a:pt x="50" y="48"/>
                  </a:cubicBezTo>
                  <a:cubicBezTo>
                    <a:pt x="68" y="29"/>
                    <a:pt x="109" y="22"/>
                    <a:pt x="122" y="27"/>
                  </a:cubicBezTo>
                  <a:cubicBezTo>
                    <a:pt x="165" y="45"/>
                    <a:pt x="218" y="70"/>
                    <a:pt x="275" y="85"/>
                  </a:cubicBezTo>
                  <a:cubicBezTo>
                    <a:pt x="275" y="86"/>
                    <a:pt x="275" y="86"/>
                    <a:pt x="275" y="86"/>
                  </a:cubicBezTo>
                  <a:cubicBezTo>
                    <a:pt x="406" y="121"/>
                    <a:pt x="538" y="142"/>
                    <a:pt x="666" y="163"/>
                  </a:cubicBezTo>
                  <a:cubicBezTo>
                    <a:pt x="832" y="190"/>
                    <a:pt x="978" y="214"/>
                    <a:pt x="1104" y="258"/>
                  </a:cubicBezTo>
                  <a:cubicBezTo>
                    <a:pt x="1104" y="259"/>
                    <a:pt x="1114" y="262"/>
                    <a:pt x="1114" y="262"/>
                  </a:cubicBezTo>
                  <a:cubicBezTo>
                    <a:pt x="1114" y="262"/>
                    <a:pt x="1114" y="262"/>
                    <a:pt x="1114" y="262"/>
                  </a:cubicBezTo>
                  <a:cubicBezTo>
                    <a:pt x="1125" y="220"/>
                    <a:pt x="1125" y="220"/>
                    <a:pt x="1125" y="220"/>
                  </a:cubicBezTo>
                  <a:cubicBezTo>
                    <a:pt x="1124" y="220"/>
                    <a:pt x="1124" y="220"/>
                    <a:pt x="1124" y="219"/>
                  </a:cubicBezTo>
                  <a:cubicBezTo>
                    <a:pt x="1119" y="218"/>
                    <a:pt x="1119" y="218"/>
                    <a:pt x="1119" y="218"/>
                  </a:cubicBezTo>
                  <a:cubicBezTo>
                    <a:pt x="1118" y="218"/>
                    <a:pt x="1118" y="218"/>
                    <a:pt x="1117" y="218"/>
                  </a:cubicBezTo>
                  <a:cubicBezTo>
                    <a:pt x="990" y="173"/>
                    <a:pt x="841" y="167"/>
                    <a:pt x="674" y="140"/>
                  </a:cubicBezTo>
                  <a:cubicBezTo>
                    <a:pt x="547" y="120"/>
                    <a:pt x="410" y="99"/>
                    <a:pt x="281" y="64"/>
                  </a:cubicBezTo>
                  <a:cubicBezTo>
                    <a:pt x="224" y="48"/>
                    <a:pt x="168" y="24"/>
                    <a:pt x="125" y="6"/>
                  </a:cubicBezTo>
                  <a:cubicBezTo>
                    <a:pt x="111" y="0"/>
                    <a:pt x="61" y="4"/>
                    <a:pt x="34" y="33"/>
                  </a:cubicBezTo>
                  <a:cubicBezTo>
                    <a:pt x="14" y="55"/>
                    <a:pt x="1" y="87"/>
                    <a:pt x="1" y="123"/>
                  </a:cubicBezTo>
                  <a:cubicBezTo>
                    <a:pt x="0" y="142"/>
                    <a:pt x="5" y="155"/>
                    <a:pt x="12" y="171"/>
                  </a:cubicBezTo>
                  <a:cubicBezTo>
                    <a:pt x="160" y="307"/>
                    <a:pt x="376" y="425"/>
                    <a:pt x="642" y="532"/>
                  </a:cubicBezTo>
                  <a:cubicBezTo>
                    <a:pt x="823" y="605"/>
                    <a:pt x="972" y="665"/>
                    <a:pt x="1013" y="675"/>
                  </a:cubicBezTo>
                  <a:cubicBezTo>
                    <a:pt x="1023" y="633"/>
                    <a:pt x="1023" y="633"/>
                    <a:pt x="1023" y="633"/>
                  </a:cubicBezTo>
                  <a:cubicBezTo>
                    <a:pt x="982" y="623"/>
                    <a:pt x="836" y="583"/>
                    <a:pt x="657" y="51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6" name="Freeform 228">
              <a:extLst>
                <a:ext uri="{FF2B5EF4-FFF2-40B4-BE49-F238E27FC236}">
                  <a16:creationId xmlns:a16="http://schemas.microsoft.com/office/drawing/2014/main" id="{9EB35AD0-75E8-7F3C-1049-01BF81B70431}"/>
                </a:ext>
              </a:extLst>
            </p:cNvPr>
            <p:cNvSpPr>
              <a:spLocks/>
            </p:cNvSpPr>
            <p:nvPr/>
          </p:nvSpPr>
          <p:spPr bwMode="auto">
            <a:xfrm>
              <a:off x="2402" y="2363"/>
              <a:ext cx="2155" cy="1205"/>
            </a:xfrm>
            <a:custGeom>
              <a:avLst/>
              <a:gdLst>
                <a:gd name="T0" fmla="*/ 7682 w 1093"/>
                <a:gd name="T1" fmla="*/ 4686 h 611"/>
                <a:gd name="T2" fmla="*/ 4874 w 1093"/>
                <a:gd name="T3" fmla="*/ 3741 h 611"/>
                <a:gd name="T4" fmla="*/ 85 w 1093"/>
                <a:gd name="T5" fmla="*/ 1057 h 611"/>
                <a:gd name="T6" fmla="*/ 16 w 1093"/>
                <a:gd name="T7" fmla="*/ 781 h 611"/>
                <a:gd name="T8" fmla="*/ 221 w 1093"/>
                <a:gd name="T9" fmla="*/ 199 h 611"/>
                <a:gd name="T10" fmla="*/ 773 w 1093"/>
                <a:gd name="T11" fmla="*/ 39 h 611"/>
                <a:gd name="T12" fmla="*/ 1948 w 1093"/>
                <a:gd name="T13" fmla="*/ 483 h 611"/>
                <a:gd name="T14" fmla="*/ 1948 w 1093"/>
                <a:gd name="T15" fmla="*/ 489 h 611"/>
                <a:gd name="T16" fmla="*/ 4945 w 1093"/>
                <a:gd name="T17" fmla="*/ 1081 h 611"/>
                <a:gd name="T18" fmla="*/ 8299 w 1093"/>
                <a:gd name="T19" fmla="*/ 1808 h 611"/>
                <a:gd name="T20" fmla="*/ 8377 w 1093"/>
                <a:gd name="T21" fmla="*/ 1840 h 6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93" h="611">
                  <a:moveTo>
                    <a:pt x="1002" y="611"/>
                  </a:moveTo>
                  <a:cubicBezTo>
                    <a:pt x="961" y="601"/>
                    <a:pt x="815" y="561"/>
                    <a:pt x="636" y="488"/>
                  </a:cubicBezTo>
                  <a:cubicBezTo>
                    <a:pt x="375" y="383"/>
                    <a:pt x="157" y="271"/>
                    <a:pt x="11" y="138"/>
                  </a:cubicBezTo>
                  <a:cubicBezTo>
                    <a:pt x="7" y="129"/>
                    <a:pt x="4" y="124"/>
                    <a:pt x="2" y="102"/>
                  </a:cubicBezTo>
                  <a:cubicBezTo>
                    <a:pt x="0" y="79"/>
                    <a:pt x="16" y="41"/>
                    <a:pt x="29" y="26"/>
                  </a:cubicBezTo>
                  <a:cubicBezTo>
                    <a:pt x="47" y="7"/>
                    <a:pt x="88" y="0"/>
                    <a:pt x="101" y="5"/>
                  </a:cubicBezTo>
                  <a:cubicBezTo>
                    <a:pt x="144" y="23"/>
                    <a:pt x="197" y="48"/>
                    <a:pt x="254" y="63"/>
                  </a:cubicBezTo>
                  <a:cubicBezTo>
                    <a:pt x="254" y="64"/>
                    <a:pt x="254" y="64"/>
                    <a:pt x="254" y="64"/>
                  </a:cubicBezTo>
                  <a:cubicBezTo>
                    <a:pt x="385" y="99"/>
                    <a:pt x="517" y="120"/>
                    <a:pt x="645" y="141"/>
                  </a:cubicBezTo>
                  <a:cubicBezTo>
                    <a:pt x="811" y="168"/>
                    <a:pt x="957" y="192"/>
                    <a:pt x="1083" y="236"/>
                  </a:cubicBezTo>
                  <a:cubicBezTo>
                    <a:pt x="1083" y="237"/>
                    <a:pt x="1093" y="240"/>
                    <a:pt x="1093" y="24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7" name="Freeform 229">
              <a:extLst>
                <a:ext uri="{FF2B5EF4-FFF2-40B4-BE49-F238E27FC236}">
                  <a16:creationId xmlns:a16="http://schemas.microsoft.com/office/drawing/2014/main" id="{B625C566-E53D-59B8-CFC0-F6E5878E13E4}"/>
                </a:ext>
              </a:extLst>
            </p:cNvPr>
            <p:cNvSpPr>
              <a:spLocks/>
            </p:cNvSpPr>
            <p:nvPr/>
          </p:nvSpPr>
          <p:spPr bwMode="auto">
            <a:xfrm>
              <a:off x="4346" y="2706"/>
              <a:ext cx="424" cy="995"/>
            </a:xfrm>
            <a:custGeom>
              <a:avLst/>
              <a:gdLst>
                <a:gd name="T0" fmla="*/ 953 w 215"/>
                <a:gd name="T1" fmla="*/ 0 h 504"/>
                <a:gd name="T2" fmla="*/ 905 w 215"/>
                <a:gd name="T3" fmla="*/ 176 h 504"/>
                <a:gd name="T4" fmla="*/ 1272 w 215"/>
                <a:gd name="T5" fmla="*/ 2045 h 504"/>
                <a:gd name="T6" fmla="*/ 47 w 215"/>
                <a:gd name="T7" fmla="*/ 3696 h 504"/>
                <a:gd name="T8" fmla="*/ 0 w 215"/>
                <a:gd name="T9" fmla="*/ 3877 h 504"/>
                <a:gd name="T10" fmla="*/ 1404 w 215"/>
                <a:gd name="T11" fmla="*/ 2077 h 504"/>
                <a:gd name="T12" fmla="*/ 953 w 215"/>
                <a:gd name="T13" fmla="*/ 0 h 50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5" h="504">
                  <a:moveTo>
                    <a:pt x="124" y="0"/>
                  </a:moveTo>
                  <a:cubicBezTo>
                    <a:pt x="118" y="23"/>
                    <a:pt x="118" y="23"/>
                    <a:pt x="118" y="23"/>
                  </a:cubicBezTo>
                  <a:cubicBezTo>
                    <a:pt x="139" y="48"/>
                    <a:pt x="195" y="129"/>
                    <a:pt x="166" y="266"/>
                  </a:cubicBezTo>
                  <a:cubicBezTo>
                    <a:pt x="141" y="382"/>
                    <a:pt x="46" y="458"/>
                    <a:pt x="6" y="480"/>
                  </a:cubicBezTo>
                  <a:cubicBezTo>
                    <a:pt x="0" y="504"/>
                    <a:pt x="0" y="504"/>
                    <a:pt x="0" y="504"/>
                  </a:cubicBezTo>
                  <a:cubicBezTo>
                    <a:pt x="42" y="481"/>
                    <a:pt x="154" y="405"/>
                    <a:pt x="183" y="270"/>
                  </a:cubicBezTo>
                  <a:cubicBezTo>
                    <a:pt x="215" y="117"/>
                    <a:pt x="148" y="22"/>
                    <a:pt x="124"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8" name="Freeform 230">
              <a:extLst>
                <a:ext uri="{FF2B5EF4-FFF2-40B4-BE49-F238E27FC236}">
                  <a16:creationId xmlns:a16="http://schemas.microsoft.com/office/drawing/2014/main" id="{7B133450-6BD2-1EE9-2199-E0E14530E8F2}"/>
                </a:ext>
              </a:extLst>
            </p:cNvPr>
            <p:cNvSpPr>
              <a:spLocks/>
            </p:cNvSpPr>
            <p:nvPr/>
          </p:nvSpPr>
          <p:spPr bwMode="auto">
            <a:xfrm>
              <a:off x="4358" y="2752"/>
              <a:ext cx="372" cy="901"/>
            </a:xfrm>
            <a:custGeom>
              <a:avLst/>
              <a:gdLst>
                <a:gd name="T0" fmla="*/ 852 w 189"/>
                <a:gd name="T1" fmla="*/ 0 h 457"/>
                <a:gd name="T2" fmla="*/ 817 w 189"/>
                <a:gd name="T3" fmla="*/ 168 h 457"/>
                <a:gd name="T4" fmla="*/ 772 w 189"/>
                <a:gd name="T5" fmla="*/ 331 h 457"/>
                <a:gd name="T6" fmla="*/ 1016 w 189"/>
                <a:gd name="T7" fmla="*/ 1824 h 457"/>
                <a:gd name="T8" fmla="*/ 77 w 189"/>
                <a:gd name="T9" fmla="*/ 3180 h 457"/>
                <a:gd name="T10" fmla="*/ 0 w 189"/>
                <a:gd name="T11" fmla="*/ 3501 h 457"/>
                <a:gd name="T12" fmla="*/ 1220 w 189"/>
                <a:gd name="T13" fmla="*/ 1861 h 457"/>
                <a:gd name="T14" fmla="*/ 852 w 189"/>
                <a:gd name="T15" fmla="*/ 0 h 45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89" h="457">
                  <a:moveTo>
                    <a:pt x="112" y="0"/>
                  </a:moveTo>
                  <a:cubicBezTo>
                    <a:pt x="107" y="22"/>
                    <a:pt x="107" y="22"/>
                    <a:pt x="107" y="22"/>
                  </a:cubicBezTo>
                  <a:cubicBezTo>
                    <a:pt x="101" y="43"/>
                    <a:pt x="101" y="43"/>
                    <a:pt x="101" y="43"/>
                  </a:cubicBezTo>
                  <a:cubicBezTo>
                    <a:pt x="125" y="78"/>
                    <a:pt x="153" y="142"/>
                    <a:pt x="133" y="238"/>
                  </a:cubicBezTo>
                  <a:cubicBezTo>
                    <a:pt x="114" y="326"/>
                    <a:pt x="50" y="388"/>
                    <a:pt x="10" y="415"/>
                  </a:cubicBezTo>
                  <a:cubicBezTo>
                    <a:pt x="0" y="457"/>
                    <a:pt x="0" y="457"/>
                    <a:pt x="0" y="457"/>
                  </a:cubicBezTo>
                  <a:cubicBezTo>
                    <a:pt x="40" y="435"/>
                    <a:pt x="135" y="359"/>
                    <a:pt x="160" y="243"/>
                  </a:cubicBezTo>
                  <a:cubicBezTo>
                    <a:pt x="189" y="106"/>
                    <a:pt x="133" y="25"/>
                    <a:pt x="112"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39" name="Freeform 231">
              <a:extLst>
                <a:ext uri="{FF2B5EF4-FFF2-40B4-BE49-F238E27FC236}">
                  <a16:creationId xmlns:a16="http://schemas.microsoft.com/office/drawing/2014/main" id="{15E2DA01-94D6-562F-7522-D6C9CCE02E3A}"/>
                </a:ext>
              </a:extLst>
            </p:cNvPr>
            <p:cNvSpPr>
              <a:spLocks/>
            </p:cNvSpPr>
            <p:nvPr/>
          </p:nvSpPr>
          <p:spPr bwMode="auto">
            <a:xfrm>
              <a:off x="2844" y="2336"/>
              <a:ext cx="51" cy="33"/>
            </a:xfrm>
            <a:custGeom>
              <a:avLst/>
              <a:gdLst>
                <a:gd name="T0" fmla="*/ 16 w 26"/>
                <a:gd name="T1" fmla="*/ 45 h 17"/>
                <a:gd name="T2" fmla="*/ 173 w 26"/>
                <a:gd name="T3" fmla="*/ 87 h 17"/>
                <a:gd name="T4" fmla="*/ 16 w 26"/>
                <a:gd name="T5" fmla="*/ 45 h 17"/>
                <a:gd name="T6" fmla="*/ 0 60000 65536"/>
                <a:gd name="T7" fmla="*/ 0 60000 65536"/>
                <a:gd name="T8" fmla="*/ 0 60000 65536"/>
              </a:gdLst>
              <a:ahLst/>
              <a:cxnLst>
                <a:cxn ang="T6">
                  <a:pos x="T0" y="T1"/>
                </a:cxn>
                <a:cxn ang="T7">
                  <a:pos x="T2" y="T3"/>
                </a:cxn>
                <a:cxn ang="T8">
                  <a:pos x="T4" y="T5"/>
                </a:cxn>
              </a:cxnLst>
              <a:rect l="0" t="0" r="r" b="b"/>
              <a:pathLst>
                <a:path w="26" h="17">
                  <a:moveTo>
                    <a:pt x="2" y="6"/>
                  </a:moveTo>
                  <a:cubicBezTo>
                    <a:pt x="0" y="10"/>
                    <a:pt x="20" y="17"/>
                    <a:pt x="23" y="12"/>
                  </a:cubicBezTo>
                  <a:cubicBezTo>
                    <a:pt x="26" y="7"/>
                    <a:pt x="7" y="0"/>
                    <a:pt x="2" y="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0" name="Freeform 232">
              <a:extLst>
                <a:ext uri="{FF2B5EF4-FFF2-40B4-BE49-F238E27FC236}">
                  <a16:creationId xmlns:a16="http://schemas.microsoft.com/office/drawing/2014/main" id="{8E78FB6E-2DFB-FA42-C289-ABAB308057B3}"/>
                </a:ext>
              </a:extLst>
            </p:cNvPr>
            <p:cNvSpPr>
              <a:spLocks/>
            </p:cNvSpPr>
            <p:nvPr/>
          </p:nvSpPr>
          <p:spPr bwMode="auto">
            <a:xfrm>
              <a:off x="2999" y="2381"/>
              <a:ext cx="97" cy="31"/>
            </a:xfrm>
            <a:custGeom>
              <a:avLst/>
              <a:gdLst>
                <a:gd name="T0" fmla="*/ 200 w 49"/>
                <a:gd name="T1" fmla="*/ 101 h 16"/>
                <a:gd name="T2" fmla="*/ 380 w 49"/>
                <a:gd name="T3" fmla="*/ 64 h 16"/>
                <a:gd name="T4" fmla="*/ 109 w 49"/>
                <a:gd name="T5" fmla="*/ 8 h 16"/>
                <a:gd name="T6" fmla="*/ 48 w 49"/>
                <a:gd name="T7" fmla="*/ 0 h 16"/>
                <a:gd name="T8" fmla="*/ 200 w 49"/>
                <a:gd name="T9" fmla="*/ 10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9" h="16">
                  <a:moveTo>
                    <a:pt x="26" y="14"/>
                  </a:moveTo>
                  <a:cubicBezTo>
                    <a:pt x="37" y="16"/>
                    <a:pt x="45" y="13"/>
                    <a:pt x="49" y="9"/>
                  </a:cubicBezTo>
                  <a:cubicBezTo>
                    <a:pt x="37" y="6"/>
                    <a:pt x="26" y="3"/>
                    <a:pt x="14" y="1"/>
                  </a:cubicBezTo>
                  <a:cubicBezTo>
                    <a:pt x="6" y="0"/>
                    <a:pt x="6" y="0"/>
                    <a:pt x="6" y="0"/>
                  </a:cubicBezTo>
                  <a:cubicBezTo>
                    <a:pt x="0" y="6"/>
                    <a:pt x="10" y="11"/>
                    <a:pt x="26" y="14"/>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1" name="Freeform 233">
              <a:extLst>
                <a:ext uri="{FF2B5EF4-FFF2-40B4-BE49-F238E27FC236}">
                  <a16:creationId xmlns:a16="http://schemas.microsoft.com/office/drawing/2014/main" id="{0A24BF84-7EC3-12AE-BBEA-B1521A2A5570}"/>
                </a:ext>
              </a:extLst>
            </p:cNvPr>
            <p:cNvSpPr>
              <a:spLocks/>
            </p:cNvSpPr>
            <p:nvPr/>
          </p:nvSpPr>
          <p:spPr bwMode="auto">
            <a:xfrm>
              <a:off x="2477" y="2239"/>
              <a:ext cx="92" cy="37"/>
            </a:xfrm>
            <a:custGeom>
              <a:avLst/>
              <a:gdLst>
                <a:gd name="T0" fmla="*/ 39 w 47"/>
                <a:gd name="T1" fmla="*/ 117 h 19"/>
                <a:gd name="T2" fmla="*/ 241 w 47"/>
                <a:gd name="T3" fmla="*/ 68 h 19"/>
                <a:gd name="T4" fmla="*/ 264 w 47"/>
                <a:gd name="T5" fmla="*/ 0 h 19"/>
                <a:gd name="T6" fmla="*/ 16 w 47"/>
                <a:gd name="T7" fmla="*/ 60 h 19"/>
                <a:gd name="T8" fmla="*/ 39 w 47"/>
                <a:gd name="T9" fmla="*/ 117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7" h="19">
                  <a:moveTo>
                    <a:pt x="5" y="16"/>
                  </a:moveTo>
                  <a:cubicBezTo>
                    <a:pt x="7" y="19"/>
                    <a:pt x="14" y="12"/>
                    <a:pt x="32" y="9"/>
                  </a:cubicBezTo>
                  <a:cubicBezTo>
                    <a:pt x="47" y="6"/>
                    <a:pt x="42" y="3"/>
                    <a:pt x="35" y="0"/>
                  </a:cubicBezTo>
                  <a:cubicBezTo>
                    <a:pt x="25" y="1"/>
                    <a:pt x="13" y="4"/>
                    <a:pt x="2" y="8"/>
                  </a:cubicBezTo>
                  <a:cubicBezTo>
                    <a:pt x="0" y="11"/>
                    <a:pt x="1" y="14"/>
                    <a:pt x="5" y="1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2" name="Freeform 234">
              <a:extLst>
                <a:ext uri="{FF2B5EF4-FFF2-40B4-BE49-F238E27FC236}">
                  <a16:creationId xmlns:a16="http://schemas.microsoft.com/office/drawing/2014/main" id="{CBB5CDC3-4A0A-6AEB-E28D-02E4D994CA3F}"/>
                </a:ext>
              </a:extLst>
            </p:cNvPr>
            <p:cNvSpPr>
              <a:spLocks/>
            </p:cNvSpPr>
            <p:nvPr/>
          </p:nvSpPr>
          <p:spPr bwMode="auto">
            <a:xfrm>
              <a:off x="2323" y="2334"/>
              <a:ext cx="36" cy="41"/>
            </a:xfrm>
            <a:custGeom>
              <a:avLst/>
              <a:gdLst>
                <a:gd name="T0" fmla="*/ 96 w 18"/>
                <a:gd name="T1" fmla="*/ 119 h 21"/>
                <a:gd name="T2" fmla="*/ 120 w 18"/>
                <a:gd name="T3" fmla="*/ 0 h 21"/>
                <a:gd name="T4" fmla="*/ 0 w 18"/>
                <a:gd name="T5" fmla="*/ 156 h 21"/>
                <a:gd name="T6" fmla="*/ 96 w 18"/>
                <a:gd name="T7" fmla="*/ 119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21">
                  <a:moveTo>
                    <a:pt x="12" y="16"/>
                  </a:moveTo>
                  <a:cubicBezTo>
                    <a:pt x="14" y="12"/>
                    <a:pt x="18" y="4"/>
                    <a:pt x="15" y="0"/>
                  </a:cubicBezTo>
                  <a:cubicBezTo>
                    <a:pt x="9" y="7"/>
                    <a:pt x="4" y="13"/>
                    <a:pt x="0" y="21"/>
                  </a:cubicBezTo>
                  <a:cubicBezTo>
                    <a:pt x="4" y="20"/>
                    <a:pt x="9" y="20"/>
                    <a:pt x="12" y="16"/>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3" name="Freeform 235">
              <a:extLst>
                <a:ext uri="{FF2B5EF4-FFF2-40B4-BE49-F238E27FC236}">
                  <a16:creationId xmlns:a16="http://schemas.microsoft.com/office/drawing/2014/main" id="{4B0F1105-951A-2900-4BEB-BE3D2A769E88}"/>
                </a:ext>
              </a:extLst>
            </p:cNvPr>
            <p:cNvSpPr>
              <a:spLocks/>
            </p:cNvSpPr>
            <p:nvPr/>
          </p:nvSpPr>
          <p:spPr bwMode="auto">
            <a:xfrm>
              <a:off x="2272" y="2562"/>
              <a:ext cx="27" cy="69"/>
            </a:xfrm>
            <a:custGeom>
              <a:avLst/>
              <a:gdLst>
                <a:gd name="T0" fmla="*/ 44 w 14"/>
                <a:gd name="T1" fmla="*/ 0 h 35"/>
                <a:gd name="T2" fmla="*/ 0 w 14"/>
                <a:gd name="T3" fmla="*/ 24 h 35"/>
                <a:gd name="T4" fmla="*/ 37 w 14"/>
                <a:gd name="T5" fmla="*/ 268 h 35"/>
                <a:gd name="T6" fmla="*/ 85 w 14"/>
                <a:gd name="T7" fmla="*/ 152 h 35"/>
                <a:gd name="T8" fmla="*/ 44 w 14"/>
                <a:gd name="T9" fmla="*/ 0 h 3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 h="35">
                  <a:moveTo>
                    <a:pt x="6" y="0"/>
                  </a:moveTo>
                  <a:cubicBezTo>
                    <a:pt x="5" y="0"/>
                    <a:pt x="2" y="1"/>
                    <a:pt x="0" y="3"/>
                  </a:cubicBezTo>
                  <a:cubicBezTo>
                    <a:pt x="0" y="12"/>
                    <a:pt x="2" y="23"/>
                    <a:pt x="5" y="35"/>
                  </a:cubicBezTo>
                  <a:cubicBezTo>
                    <a:pt x="11" y="33"/>
                    <a:pt x="14" y="28"/>
                    <a:pt x="12" y="20"/>
                  </a:cubicBezTo>
                  <a:cubicBezTo>
                    <a:pt x="9" y="11"/>
                    <a:pt x="12" y="0"/>
                    <a:pt x="6" y="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4" name="Freeform 236">
              <a:extLst>
                <a:ext uri="{FF2B5EF4-FFF2-40B4-BE49-F238E27FC236}">
                  <a16:creationId xmlns:a16="http://schemas.microsoft.com/office/drawing/2014/main" id="{00A1BA3D-29EE-C04B-BC6D-E484136CA6F7}"/>
                </a:ext>
              </a:extLst>
            </p:cNvPr>
            <p:cNvSpPr>
              <a:spLocks/>
            </p:cNvSpPr>
            <p:nvPr/>
          </p:nvSpPr>
          <p:spPr bwMode="auto">
            <a:xfrm>
              <a:off x="3455" y="2472"/>
              <a:ext cx="71" cy="33"/>
            </a:xfrm>
            <a:custGeom>
              <a:avLst/>
              <a:gdLst>
                <a:gd name="T0" fmla="*/ 24 w 36"/>
                <a:gd name="T1" fmla="*/ 52 h 17"/>
                <a:gd name="T2" fmla="*/ 245 w 36"/>
                <a:gd name="T3" fmla="*/ 80 h 17"/>
                <a:gd name="T4" fmla="*/ 24 w 36"/>
                <a:gd name="T5" fmla="*/ 52 h 17"/>
                <a:gd name="T6" fmla="*/ 0 60000 65536"/>
                <a:gd name="T7" fmla="*/ 0 60000 65536"/>
                <a:gd name="T8" fmla="*/ 0 60000 65536"/>
              </a:gdLst>
              <a:ahLst/>
              <a:cxnLst>
                <a:cxn ang="T6">
                  <a:pos x="T0" y="T1"/>
                </a:cxn>
                <a:cxn ang="T7">
                  <a:pos x="T2" y="T3"/>
                </a:cxn>
                <a:cxn ang="T8">
                  <a:pos x="T4" y="T5"/>
                </a:cxn>
              </a:cxnLst>
              <a:rect l="0" t="0" r="r" b="b"/>
              <a:pathLst>
                <a:path w="36" h="17">
                  <a:moveTo>
                    <a:pt x="3" y="7"/>
                  </a:moveTo>
                  <a:cubicBezTo>
                    <a:pt x="0" y="13"/>
                    <a:pt x="28" y="17"/>
                    <a:pt x="32" y="11"/>
                  </a:cubicBezTo>
                  <a:cubicBezTo>
                    <a:pt x="36" y="4"/>
                    <a:pt x="6" y="0"/>
                    <a:pt x="3" y="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5" name="Freeform 237">
              <a:extLst>
                <a:ext uri="{FF2B5EF4-FFF2-40B4-BE49-F238E27FC236}">
                  <a16:creationId xmlns:a16="http://schemas.microsoft.com/office/drawing/2014/main" id="{70669E68-49EF-2AEF-EDF6-6904213C1D44}"/>
                </a:ext>
              </a:extLst>
            </p:cNvPr>
            <p:cNvSpPr>
              <a:spLocks/>
            </p:cNvSpPr>
            <p:nvPr/>
          </p:nvSpPr>
          <p:spPr bwMode="auto">
            <a:xfrm>
              <a:off x="3786" y="2523"/>
              <a:ext cx="83" cy="24"/>
            </a:xfrm>
            <a:custGeom>
              <a:avLst/>
              <a:gdLst>
                <a:gd name="T0" fmla="*/ 0 w 42"/>
                <a:gd name="T1" fmla="*/ 0 h 12"/>
                <a:gd name="T2" fmla="*/ 125 w 42"/>
                <a:gd name="T3" fmla="*/ 80 h 12"/>
                <a:gd name="T4" fmla="*/ 324 w 42"/>
                <a:gd name="T5" fmla="*/ 56 h 12"/>
                <a:gd name="T6" fmla="*/ 0 w 42"/>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2">
                  <a:moveTo>
                    <a:pt x="0" y="0"/>
                  </a:moveTo>
                  <a:cubicBezTo>
                    <a:pt x="1" y="4"/>
                    <a:pt x="8" y="8"/>
                    <a:pt x="16" y="10"/>
                  </a:cubicBezTo>
                  <a:cubicBezTo>
                    <a:pt x="26" y="12"/>
                    <a:pt x="36" y="11"/>
                    <a:pt x="42" y="7"/>
                  </a:cubicBezTo>
                  <a:cubicBezTo>
                    <a:pt x="28" y="5"/>
                    <a:pt x="14" y="2"/>
                    <a:pt x="0" y="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6" name="Freeform 238">
              <a:extLst>
                <a:ext uri="{FF2B5EF4-FFF2-40B4-BE49-F238E27FC236}">
                  <a16:creationId xmlns:a16="http://schemas.microsoft.com/office/drawing/2014/main" id="{C2636637-9E46-AF68-82CC-3AC7283E6CD1}"/>
                </a:ext>
              </a:extLst>
            </p:cNvPr>
            <p:cNvSpPr>
              <a:spLocks/>
            </p:cNvSpPr>
            <p:nvPr/>
          </p:nvSpPr>
          <p:spPr bwMode="auto">
            <a:xfrm>
              <a:off x="3027" y="3178"/>
              <a:ext cx="67" cy="45"/>
            </a:xfrm>
            <a:custGeom>
              <a:avLst/>
              <a:gdLst>
                <a:gd name="T0" fmla="*/ 0 w 34"/>
                <a:gd name="T1" fmla="*/ 39 h 23"/>
                <a:gd name="T2" fmla="*/ 260 w 34"/>
                <a:gd name="T3" fmla="*/ 172 h 23"/>
                <a:gd name="T4" fmla="*/ 0 w 34"/>
                <a:gd name="T5" fmla="*/ 39 h 23"/>
                <a:gd name="T6" fmla="*/ 0 60000 65536"/>
                <a:gd name="T7" fmla="*/ 0 60000 65536"/>
                <a:gd name="T8" fmla="*/ 0 60000 65536"/>
              </a:gdLst>
              <a:ahLst/>
              <a:cxnLst>
                <a:cxn ang="T6">
                  <a:pos x="T0" y="T1"/>
                </a:cxn>
                <a:cxn ang="T7">
                  <a:pos x="T2" y="T3"/>
                </a:cxn>
                <a:cxn ang="T8">
                  <a:pos x="T4" y="T5"/>
                </a:cxn>
              </a:cxnLst>
              <a:rect l="0" t="0" r="r" b="b"/>
              <a:pathLst>
                <a:path w="34" h="23">
                  <a:moveTo>
                    <a:pt x="0" y="5"/>
                  </a:moveTo>
                  <a:cubicBezTo>
                    <a:pt x="11" y="11"/>
                    <a:pt x="23" y="17"/>
                    <a:pt x="34" y="23"/>
                  </a:cubicBezTo>
                  <a:cubicBezTo>
                    <a:pt x="33" y="8"/>
                    <a:pt x="6" y="0"/>
                    <a:pt x="0" y="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7" name="Freeform 239">
              <a:extLst>
                <a:ext uri="{FF2B5EF4-FFF2-40B4-BE49-F238E27FC236}">
                  <a16:creationId xmlns:a16="http://schemas.microsoft.com/office/drawing/2014/main" id="{771BCDD4-40E8-9009-1597-249744EF3B35}"/>
                </a:ext>
              </a:extLst>
            </p:cNvPr>
            <p:cNvSpPr>
              <a:spLocks/>
            </p:cNvSpPr>
            <p:nvPr/>
          </p:nvSpPr>
          <p:spPr bwMode="auto">
            <a:xfrm>
              <a:off x="3597" y="3432"/>
              <a:ext cx="47" cy="32"/>
            </a:xfrm>
            <a:custGeom>
              <a:avLst/>
              <a:gdLst>
                <a:gd name="T0" fmla="*/ 0 w 24"/>
                <a:gd name="T1" fmla="*/ 56 h 16"/>
                <a:gd name="T2" fmla="*/ 39 w 24"/>
                <a:gd name="T3" fmla="*/ 72 h 16"/>
                <a:gd name="T4" fmla="*/ 172 w 24"/>
                <a:gd name="T5" fmla="*/ 128 h 16"/>
                <a:gd name="T6" fmla="*/ 0 w 24"/>
                <a:gd name="T7" fmla="*/ 56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16">
                  <a:moveTo>
                    <a:pt x="0" y="7"/>
                  </a:moveTo>
                  <a:cubicBezTo>
                    <a:pt x="2" y="8"/>
                    <a:pt x="3" y="9"/>
                    <a:pt x="5" y="9"/>
                  </a:cubicBezTo>
                  <a:cubicBezTo>
                    <a:pt x="11" y="12"/>
                    <a:pt x="17" y="14"/>
                    <a:pt x="23" y="16"/>
                  </a:cubicBezTo>
                  <a:cubicBezTo>
                    <a:pt x="24" y="1"/>
                    <a:pt x="7" y="0"/>
                    <a:pt x="0" y="7"/>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8" name="Freeform 240">
              <a:extLst>
                <a:ext uri="{FF2B5EF4-FFF2-40B4-BE49-F238E27FC236}">
                  <a16:creationId xmlns:a16="http://schemas.microsoft.com/office/drawing/2014/main" id="{67F4AF89-E6F7-770A-7203-E8A144F54B04}"/>
                </a:ext>
              </a:extLst>
            </p:cNvPr>
            <p:cNvSpPr>
              <a:spLocks/>
            </p:cNvSpPr>
            <p:nvPr/>
          </p:nvSpPr>
          <p:spPr bwMode="auto">
            <a:xfrm>
              <a:off x="2485" y="2241"/>
              <a:ext cx="71" cy="29"/>
            </a:xfrm>
            <a:custGeom>
              <a:avLst/>
              <a:gdLst>
                <a:gd name="T0" fmla="*/ 0 w 36"/>
                <a:gd name="T1" fmla="*/ 108 h 15"/>
                <a:gd name="T2" fmla="*/ 276 w 36"/>
                <a:gd name="T3" fmla="*/ 37 h 15"/>
                <a:gd name="T4" fmla="*/ 0 60000 65536"/>
                <a:gd name="T5" fmla="*/ 0 60000 65536"/>
              </a:gdLst>
              <a:ahLst/>
              <a:cxnLst>
                <a:cxn ang="T4">
                  <a:pos x="T0" y="T1"/>
                </a:cxn>
                <a:cxn ang="T5">
                  <a:pos x="T2" y="T3"/>
                </a:cxn>
              </a:cxnLst>
              <a:rect l="0" t="0" r="r" b="b"/>
              <a:pathLst>
                <a:path w="36" h="15">
                  <a:moveTo>
                    <a:pt x="0" y="15"/>
                  </a:moveTo>
                  <a:cubicBezTo>
                    <a:pt x="2" y="10"/>
                    <a:pt x="23" y="0"/>
                    <a:pt x="36" y="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49" name="Freeform 241">
              <a:extLst>
                <a:ext uri="{FF2B5EF4-FFF2-40B4-BE49-F238E27FC236}">
                  <a16:creationId xmlns:a16="http://schemas.microsoft.com/office/drawing/2014/main" id="{BE8B3FF5-0EC3-8B65-C720-CF8D0C882961}"/>
                </a:ext>
              </a:extLst>
            </p:cNvPr>
            <p:cNvSpPr>
              <a:spLocks/>
            </p:cNvSpPr>
            <p:nvPr/>
          </p:nvSpPr>
          <p:spPr bwMode="auto">
            <a:xfrm>
              <a:off x="2274" y="2574"/>
              <a:ext cx="17" cy="14"/>
            </a:xfrm>
            <a:custGeom>
              <a:avLst/>
              <a:gdLst>
                <a:gd name="T0" fmla="*/ 0 w 9"/>
                <a:gd name="T1" fmla="*/ 32 h 7"/>
                <a:gd name="T2" fmla="*/ 60 w 9"/>
                <a:gd name="T3" fmla="*/ 56 h 7"/>
                <a:gd name="T4" fmla="*/ 0 60000 65536"/>
                <a:gd name="T5" fmla="*/ 0 60000 65536"/>
              </a:gdLst>
              <a:ahLst/>
              <a:cxnLst>
                <a:cxn ang="T4">
                  <a:pos x="T0" y="T1"/>
                </a:cxn>
                <a:cxn ang="T5">
                  <a:pos x="T2" y="T3"/>
                </a:cxn>
              </a:cxnLst>
              <a:rect l="0" t="0" r="r" b="b"/>
              <a:pathLst>
                <a:path w="9" h="7">
                  <a:moveTo>
                    <a:pt x="0" y="4"/>
                  </a:moveTo>
                  <a:cubicBezTo>
                    <a:pt x="3" y="1"/>
                    <a:pt x="8" y="0"/>
                    <a:pt x="9" y="7"/>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0" name="Freeform 242">
              <a:extLst>
                <a:ext uri="{FF2B5EF4-FFF2-40B4-BE49-F238E27FC236}">
                  <a16:creationId xmlns:a16="http://schemas.microsoft.com/office/drawing/2014/main" id="{63CE6C75-B988-D83A-88F9-4D4840EE9DCE}"/>
                </a:ext>
              </a:extLst>
            </p:cNvPr>
            <p:cNvSpPr>
              <a:spLocks/>
            </p:cNvSpPr>
            <p:nvPr/>
          </p:nvSpPr>
          <p:spPr bwMode="auto">
            <a:xfrm>
              <a:off x="2853" y="2351"/>
              <a:ext cx="24" cy="10"/>
            </a:xfrm>
            <a:custGeom>
              <a:avLst/>
              <a:gdLst>
                <a:gd name="T0" fmla="*/ 0 w 12"/>
                <a:gd name="T1" fmla="*/ 16 h 5"/>
                <a:gd name="T2" fmla="*/ 96 w 12"/>
                <a:gd name="T3" fmla="*/ 40 h 5"/>
                <a:gd name="T4" fmla="*/ 0 60000 65536"/>
                <a:gd name="T5" fmla="*/ 0 60000 65536"/>
              </a:gdLst>
              <a:ahLst/>
              <a:cxnLst>
                <a:cxn ang="T4">
                  <a:pos x="T0" y="T1"/>
                </a:cxn>
                <a:cxn ang="T5">
                  <a:pos x="T2" y="T3"/>
                </a:cxn>
              </a:cxnLst>
              <a:rect l="0" t="0" r="r" b="b"/>
              <a:pathLst>
                <a:path w="12" h="5">
                  <a:moveTo>
                    <a:pt x="0" y="2"/>
                  </a:moveTo>
                  <a:cubicBezTo>
                    <a:pt x="3" y="0"/>
                    <a:pt x="9" y="1"/>
                    <a:pt x="12" y="5"/>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1" name="Freeform 243">
              <a:extLst>
                <a:ext uri="{FF2B5EF4-FFF2-40B4-BE49-F238E27FC236}">
                  <a16:creationId xmlns:a16="http://schemas.microsoft.com/office/drawing/2014/main" id="{0ECAD437-1D7B-F9C1-BCED-BDFBB99970B4}"/>
                </a:ext>
              </a:extLst>
            </p:cNvPr>
            <p:cNvSpPr>
              <a:spLocks/>
            </p:cNvSpPr>
            <p:nvPr/>
          </p:nvSpPr>
          <p:spPr bwMode="auto">
            <a:xfrm>
              <a:off x="3017" y="2391"/>
              <a:ext cx="53" cy="18"/>
            </a:xfrm>
            <a:custGeom>
              <a:avLst/>
              <a:gdLst>
                <a:gd name="T0" fmla="*/ 0 w 27"/>
                <a:gd name="T1" fmla="*/ 24 h 9"/>
                <a:gd name="T2" fmla="*/ 204 w 27"/>
                <a:gd name="T3" fmla="*/ 72 h 9"/>
                <a:gd name="T4" fmla="*/ 0 60000 65536"/>
                <a:gd name="T5" fmla="*/ 0 60000 65536"/>
              </a:gdLst>
              <a:ahLst/>
              <a:cxnLst>
                <a:cxn ang="T4">
                  <a:pos x="T0" y="T1"/>
                </a:cxn>
                <a:cxn ang="T5">
                  <a:pos x="T2" y="T3"/>
                </a:cxn>
              </a:cxnLst>
              <a:rect l="0" t="0" r="r" b="b"/>
              <a:pathLst>
                <a:path w="27" h="9">
                  <a:moveTo>
                    <a:pt x="0" y="3"/>
                  </a:moveTo>
                  <a:cubicBezTo>
                    <a:pt x="5" y="0"/>
                    <a:pt x="23" y="1"/>
                    <a:pt x="27" y="9"/>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2" name="Freeform 244">
              <a:extLst>
                <a:ext uri="{FF2B5EF4-FFF2-40B4-BE49-F238E27FC236}">
                  <a16:creationId xmlns:a16="http://schemas.microsoft.com/office/drawing/2014/main" id="{1ED8770F-5CCB-8DE1-ECC2-BB4DAFA69858}"/>
                </a:ext>
              </a:extLst>
            </p:cNvPr>
            <p:cNvSpPr>
              <a:spLocks/>
            </p:cNvSpPr>
            <p:nvPr/>
          </p:nvSpPr>
          <p:spPr bwMode="auto">
            <a:xfrm>
              <a:off x="3471" y="2483"/>
              <a:ext cx="35" cy="16"/>
            </a:xfrm>
            <a:custGeom>
              <a:avLst/>
              <a:gdLst>
                <a:gd name="T0" fmla="*/ 0 w 18"/>
                <a:gd name="T1" fmla="*/ 40 h 8"/>
                <a:gd name="T2" fmla="*/ 132 w 18"/>
                <a:gd name="T3" fmla="*/ 64 h 8"/>
                <a:gd name="T4" fmla="*/ 0 60000 65536"/>
                <a:gd name="T5" fmla="*/ 0 60000 65536"/>
              </a:gdLst>
              <a:ahLst/>
              <a:cxnLst>
                <a:cxn ang="T4">
                  <a:pos x="T0" y="T1"/>
                </a:cxn>
                <a:cxn ang="T5">
                  <a:pos x="T2" y="T3"/>
                </a:cxn>
              </a:cxnLst>
              <a:rect l="0" t="0" r="r" b="b"/>
              <a:pathLst>
                <a:path w="18" h="8">
                  <a:moveTo>
                    <a:pt x="0" y="5"/>
                  </a:moveTo>
                  <a:cubicBezTo>
                    <a:pt x="3" y="2"/>
                    <a:pt x="13" y="0"/>
                    <a:pt x="18" y="8"/>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3" name="Line 245">
              <a:extLst>
                <a:ext uri="{FF2B5EF4-FFF2-40B4-BE49-F238E27FC236}">
                  <a16:creationId xmlns:a16="http://schemas.microsoft.com/office/drawing/2014/main" id="{360C922B-3DC4-2978-6DB5-9420B2BE24EB}"/>
                </a:ext>
              </a:extLst>
            </p:cNvPr>
            <p:cNvSpPr>
              <a:spLocks noChangeShapeType="1"/>
            </p:cNvSpPr>
            <p:nvPr/>
          </p:nvSpPr>
          <p:spPr bwMode="auto">
            <a:xfrm flipV="1">
              <a:off x="4553" y="2389"/>
              <a:ext cx="108" cy="440"/>
            </a:xfrm>
            <a:prstGeom prst="line">
              <a:avLst/>
            </a:prstGeom>
            <a:noFill/>
            <a:ln w="254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454" name="Freeform 246">
              <a:extLst>
                <a:ext uri="{FF2B5EF4-FFF2-40B4-BE49-F238E27FC236}">
                  <a16:creationId xmlns:a16="http://schemas.microsoft.com/office/drawing/2014/main" id="{55664B36-FA3F-18FC-0935-DA53736E7414}"/>
                </a:ext>
              </a:extLst>
            </p:cNvPr>
            <p:cNvSpPr>
              <a:spLocks/>
            </p:cNvSpPr>
            <p:nvPr/>
          </p:nvSpPr>
          <p:spPr bwMode="auto">
            <a:xfrm>
              <a:off x="2153" y="2835"/>
              <a:ext cx="206" cy="157"/>
            </a:xfrm>
            <a:custGeom>
              <a:avLst/>
              <a:gdLst>
                <a:gd name="T0" fmla="*/ 0 w 104"/>
                <a:gd name="T1" fmla="*/ 0 h 80"/>
                <a:gd name="T2" fmla="*/ 341 w 104"/>
                <a:gd name="T3" fmla="*/ 212 h 80"/>
                <a:gd name="T4" fmla="*/ 808 w 104"/>
                <a:gd name="T5" fmla="*/ 604 h 80"/>
                <a:gd name="T6" fmla="*/ 0 60000 65536"/>
                <a:gd name="T7" fmla="*/ 0 60000 65536"/>
                <a:gd name="T8" fmla="*/ 0 60000 65536"/>
              </a:gdLst>
              <a:ahLst/>
              <a:cxnLst>
                <a:cxn ang="T6">
                  <a:pos x="T0" y="T1"/>
                </a:cxn>
                <a:cxn ang="T7">
                  <a:pos x="T2" y="T3"/>
                </a:cxn>
                <a:cxn ang="T8">
                  <a:pos x="T4" y="T5"/>
                </a:cxn>
              </a:cxnLst>
              <a:rect l="0" t="0" r="r" b="b"/>
              <a:pathLst>
                <a:path w="104" h="80">
                  <a:moveTo>
                    <a:pt x="0" y="0"/>
                  </a:moveTo>
                  <a:cubicBezTo>
                    <a:pt x="17" y="2"/>
                    <a:pt x="32" y="18"/>
                    <a:pt x="44" y="28"/>
                  </a:cubicBezTo>
                  <a:cubicBezTo>
                    <a:pt x="65" y="45"/>
                    <a:pt x="84" y="63"/>
                    <a:pt x="104" y="8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5" name="Freeform 247">
              <a:extLst>
                <a:ext uri="{FF2B5EF4-FFF2-40B4-BE49-F238E27FC236}">
                  <a16:creationId xmlns:a16="http://schemas.microsoft.com/office/drawing/2014/main" id="{3E696DA2-A1D3-4DF7-4E9B-BD0568BF798E}"/>
                </a:ext>
              </a:extLst>
            </p:cNvPr>
            <p:cNvSpPr>
              <a:spLocks/>
            </p:cNvSpPr>
            <p:nvPr/>
          </p:nvSpPr>
          <p:spPr bwMode="auto">
            <a:xfrm>
              <a:off x="2256" y="2919"/>
              <a:ext cx="185" cy="144"/>
            </a:xfrm>
            <a:custGeom>
              <a:avLst/>
              <a:gdLst>
                <a:gd name="T0" fmla="*/ 0 w 94"/>
                <a:gd name="T1" fmla="*/ 0 h 73"/>
                <a:gd name="T2" fmla="*/ 716 w 94"/>
                <a:gd name="T3" fmla="*/ 560 h 73"/>
                <a:gd name="T4" fmla="*/ 0 60000 65536"/>
                <a:gd name="T5" fmla="*/ 0 60000 65536"/>
              </a:gdLst>
              <a:ahLst/>
              <a:cxnLst>
                <a:cxn ang="T4">
                  <a:pos x="T0" y="T1"/>
                </a:cxn>
                <a:cxn ang="T5">
                  <a:pos x="T2" y="T3"/>
                </a:cxn>
              </a:cxnLst>
              <a:rect l="0" t="0" r="r" b="b"/>
              <a:pathLst>
                <a:path w="94" h="73">
                  <a:moveTo>
                    <a:pt x="0" y="0"/>
                  </a:moveTo>
                  <a:cubicBezTo>
                    <a:pt x="19" y="34"/>
                    <a:pt x="64" y="50"/>
                    <a:pt x="94" y="7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6" name="Freeform 248">
              <a:extLst>
                <a:ext uri="{FF2B5EF4-FFF2-40B4-BE49-F238E27FC236}">
                  <a16:creationId xmlns:a16="http://schemas.microsoft.com/office/drawing/2014/main" id="{8A90F4E7-2A03-F3B1-56B5-8BF5184DDB1E}"/>
                </a:ext>
              </a:extLst>
            </p:cNvPr>
            <p:cNvSpPr>
              <a:spLocks/>
            </p:cNvSpPr>
            <p:nvPr/>
          </p:nvSpPr>
          <p:spPr bwMode="auto">
            <a:xfrm>
              <a:off x="2390" y="3010"/>
              <a:ext cx="118" cy="122"/>
            </a:xfrm>
            <a:custGeom>
              <a:avLst/>
              <a:gdLst>
                <a:gd name="T0" fmla="*/ 0 w 60"/>
                <a:gd name="T1" fmla="*/ 0 h 62"/>
                <a:gd name="T2" fmla="*/ 244 w 60"/>
                <a:gd name="T3" fmla="*/ 181 h 62"/>
                <a:gd name="T4" fmla="*/ 456 w 60"/>
                <a:gd name="T5" fmla="*/ 472 h 62"/>
                <a:gd name="T6" fmla="*/ 0 60000 65536"/>
                <a:gd name="T7" fmla="*/ 0 60000 65536"/>
                <a:gd name="T8" fmla="*/ 0 60000 65536"/>
              </a:gdLst>
              <a:ahLst/>
              <a:cxnLst>
                <a:cxn ang="T6">
                  <a:pos x="T0" y="T1"/>
                </a:cxn>
                <a:cxn ang="T7">
                  <a:pos x="T2" y="T3"/>
                </a:cxn>
                <a:cxn ang="T8">
                  <a:pos x="T4" y="T5"/>
                </a:cxn>
              </a:cxnLst>
              <a:rect l="0" t="0" r="r" b="b"/>
              <a:pathLst>
                <a:path w="60" h="62">
                  <a:moveTo>
                    <a:pt x="0" y="0"/>
                  </a:moveTo>
                  <a:cubicBezTo>
                    <a:pt x="10" y="10"/>
                    <a:pt x="21" y="16"/>
                    <a:pt x="32" y="24"/>
                  </a:cubicBezTo>
                  <a:cubicBezTo>
                    <a:pt x="46" y="35"/>
                    <a:pt x="50" y="49"/>
                    <a:pt x="60" y="6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7" name="Freeform 249">
              <a:extLst>
                <a:ext uri="{FF2B5EF4-FFF2-40B4-BE49-F238E27FC236}">
                  <a16:creationId xmlns:a16="http://schemas.microsoft.com/office/drawing/2014/main" id="{303D191B-B60C-42FC-44CB-456897261697}"/>
                </a:ext>
              </a:extLst>
            </p:cNvPr>
            <p:cNvSpPr>
              <a:spLocks/>
            </p:cNvSpPr>
            <p:nvPr/>
          </p:nvSpPr>
          <p:spPr bwMode="auto">
            <a:xfrm>
              <a:off x="2426" y="3065"/>
              <a:ext cx="240" cy="164"/>
            </a:xfrm>
            <a:custGeom>
              <a:avLst/>
              <a:gdLst>
                <a:gd name="T0" fmla="*/ 0 w 122"/>
                <a:gd name="T1" fmla="*/ 0 h 83"/>
                <a:gd name="T2" fmla="*/ 433 w 122"/>
                <a:gd name="T3" fmla="*/ 292 h 83"/>
                <a:gd name="T4" fmla="*/ 929 w 122"/>
                <a:gd name="T5" fmla="*/ 640 h 83"/>
                <a:gd name="T6" fmla="*/ 0 60000 65536"/>
                <a:gd name="T7" fmla="*/ 0 60000 65536"/>
                <a:gd name="T8" fmla="*/ 0 60000 65536"/>
              </a:gdLst>
              <a:ahLst/>
              <a:cxnLst>
                <a:cxn ang="T6">
                  <a:pos x="T0" y="T1"/>
                </a:cxn>
                <a:cxn ang="T7">
                  <a:pos x="T2" y="T3"/>
                </a:cxn>
                <a:cxn ang="T8">
                  <a:pos x="T4" y="T5"/>
                </a:cxn>
              </a:cxnLst>
              <a:rect l="0" t="0" r="r" b="b"/>
              <a:pathLst>
                <a:path w="122" h="83">
                  <a:moveTo>
                    <a:pt x="0" y="0"/>
                  </a:moveTo>
                  <a:cubicBezTo>
                    <a:pt x="9" y="20"/>
                    <a:pt x="39" y="31"/>
                    <a:pt x="57" y="38"/>
                  </a:cubicBezTo>
                  <a:cubicBezTo>
                    <a:pt x="82" y="47"/>
                    <a:pt x="99" y="71"/>
                    <a:pt x="122" y="8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8" name="Freeform 250">
              <a:extLst>
                <a:ext uri="{FF2B5EF4-FFF2-40B4-BE49-F238E27FC236}">
                  <a16:creationId xmlns:a16="http://schemas.microsoft.com/office/drawing/2014/main" id="{2A39F51D-9A89-99D9-F0F8-9DC60EAA8486}"/>
                </a:ext>
              </a:extLst>
            </p:cNvPr>
            <p:cNvSpPr>
              <a:spLocks/>
            </p:cNvSpPr>
            <p:nvPr/>
          </p:nvSpPr>
          <p:spPr bwMode="auto">
            <a:xfrm>
              <a:off x="2591" y="3168"/>
              <a:ext cx="174" cy="114"/>
            </a:xfrm>
            <a:custGeom>
              <a:avLst/>
              <a:gdLst>
                <a:gd name="T0" fmla="*/ 0 w 88"/>
                <a:gd name="T1" fmla="*/ 0 h 58"/>
                <a:gd name="T2" fmla="*/ 372 w 88"/>
                <a:gd name="T3" fmla="*/ 173 h 58"/>
                <a:gd name="T4" fmla="*/ 532 w 88"/>
                <a:gd name="T5" fmla="*/ 332 h 58"/>
                <a:gd name="T6" fmla="*/ 680 w 88"/>
                <a:gd name="T7" fmla="*/ 440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8" h="58">
                  <a:moveTo>
                    <a:pt x="0" y="0"/>
                  </a:moveTo>
                  <a:cubicBezTo>
                    <a:pt x="18" y="2"/>
                    <a:pt x="35" y="11"/>
                    <a:pt x="48" y="23"/>
                  </a:cubicBezTo>
                  <a:cubicBezTo>
                    <a:pt x="55" y="30"/>
                    <a:pt x="61" y="38"/>
                    <a:pt x="69" y="44"/>
                  </a:cubicBezTo>
                  <a:cubicBezTo>
                    <a:pt x="75" y="49"/>
                    <a:pt x="84" y="52"/>
                    <a:pt x="88" y="5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59" name="Freeform 251">
              <a:extLst>
                <a:ext uri="{FF2B5EF4-FFF2-40B4-BE49-F238E27FC236}">
                  <a16:creationId xmlns:a16="http://schemas.microsoft.com/office/drawing/2014/main" id="{1F1FC98F-87D9-3A49-7FCF-2B1378CFA22B}"/>
                </a:ext>
              </a:extLst>
            </p:cNvPr>
            <p:cNvSpPr>
              <a:spLocks/>
            </p:cNvSpPr>
            <p:nvPr/>
          </p:nvSpPr>
          <p:spPr bwMode="auto">
            <a:xfrm>
              <a:off x="2680" y="3235"/>
              <a:ext cx="333" cy="174"/>
            </a:xfrm>
            <a:custGeom>
              <a:avLst/>
              <a:gdLst>
                <a:gd name="T0" fmla="*/ 0 w 169"/>
                <a:gd name="T1" fmla="*/ 0 h 88"/>
                <a:gd name="T2" fmla="*/ 680 w 169"/>
                <a:gd name="T3" fmla="*/ 372 h 88"/>
                <a:gd name="T4" fmla="*/ 851 w 169"/>
                <a:gd name="T5" fmla="*/ 441 h 88"/>
                <a:gd name="T6" fmla="*/ 964 w 169"/>
                <a:gd name="T7" fmla="*/ 441 h 88"/>
                <a:gd name="T8" fmla="*/ 1293 w 169"/>
                <a:gd name="T9" fmla="*/ 680 h 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 h="88">
                  <a:moveTo>
                    <a:pt x="0" y="0"/>
                  </a:moveTo>
                  <a:cubicBezTo>
                    <a:pt x="14" y="38"/>
                    <a:pt x="58" y="33"/>
                    <a:pt x="89" y="48"/>
                  </a:cubicBezTo>
                  <a:cubicBezTo>
                    <a:pt x="96" y="51"/>
                    <a:pt x="103" y="56"/>
                    <a:pt x="111" y="57"/>
                  </a:cubicBezTo>
                  <a:cubicBezTo>
                    <a:pt x="116" y="58"/>
                    <a:pt x="121" y="55"/>
                    <a:pt x="126" y="57"/>
                  </a:cubicBezTo>
                  <a:cubicBezTo>
                    <a:pt x="143" y="63"/>
                    <a:pt x="150" y="86"/>
                    <a:pt x="169" y="8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0" name="Freeform 252">
              <a:extLst>
                <a:ext uri="{FF2B5EF4-FFF2-40B4-BE49-F238E27FC236}">
                  <a16:creationId xmlns:a16="http://schemas.microsoft.com/office/drawing/2014/main" id="{C817FF2B-EDD0-511D-42F8-CE9B48F3E4FD}"/>
                </a:ext>
              </a:extLst>
            </p:cNvPr>
            <p:cNvSpPr>
              <a:spLocks/>
            </p:cNvSpPr>
            <p:nvPr/>
          </p:nvSpPr>
          <p:spPr bwMode="auto">
            <a:xfrm>
              <a:off x="2832" y="3324"/>
              <a:ext cx="134" cy="81"/>
            </a:xfrm>
            <a:custGeom>
              <a:avLst/>
              <a:gdLst>
                <a:gd name="T0" fmla="*/ 0 w 68"/>
                <a:gd name="T1" fmla="*/ 0 h 41"/>
                <a:gd name="T2" fmla="*/ 77 w 68"/>
                <a:gd name="T3" fmla="*/ 93 h 41"/>
                <a:gd name="T4" fmla="*/ 244 w 68"/>
                <a:gd name="T5" fmla="*/ 176 h 41"/>
                <a:gd name="T6" fmla="*/ 520 w 68"/>
                <a:gd name="T7" fmla="*/ 316 h 4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41">
                  <a:moveTo>
                    <a:pt x="0" y="0"/>
                  </a:moveTo>
                  <a:cubicBezTo>
                    <a:pt x="5" y="4"/>
                    <a:pt x="6" y="8"/>
                    <a:pt x="10" y="12"/>
                  </a:cubicBezTo>
                  <a:cubicBezTo>
                    <a:pt x="19" y="22"/>
                    <a:pt x="20" y="20"/>
                    <a:pt x="32" y="23"/>
                  </a:cubicBezTo>
                  <a:cubicBezTo>
                    <a:pt x="47" y="26"/>
                    <a:pt x="55" y="38"/>
                    <a:pt x="68" y="4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1" name="Freeform 253">
              <a:extLst>
                <a:ext uri="{FF2B5EF4-FFF2-40B4-BE49-F238E27FC236}">
                  <a16:creationId xmlns:a16="http://schemas.microsoft.com/office/drawing/2014/main" id="{02EB6372-49A1-19E0-C8B1-0BE4DF1DB928}"/>
                </a:ext>
              </a:extLst>
            </p:cNvPr>
            <p:cNvSpPr>
              <a:spLocks/>
            </p:cNvSpPr>
            <p:nvPr/>
          </p:nvSpPr>
          <p:spPr bwMode="auto">
            <a:xfrm>
              <a:off x="2958" y="3379"/>
              <a:ext cx="156" cy="93"/>
            </a:xfrm>
            <a:custGeom>
              <a:avLst/>
              <a:gdLst>
                <a:gd name="T0" fmla="*/ 0 w 79"/>
                <a:gd name="T1" fmla="*/ 0 h 47"/>
                <a:gd name="T2" fmla="*/ 261 w 79"/>
                <a:gd name="T3" fmla="*/ 239 h 47"/>
                <a:gd name="T4" fmla="*/ 608 w 79"/>
                <a:gd name="T5" fmla="*/ 364 h 47"/>
                <a:gd name="T6" fmla="*/ 0 60000 65536"/>
                <a:gd name="T7" fmla="*/ 0 60000 65536"/>
                <a:gd name="T8" fmla="*/ 0 60000 65536"/>
              </a:gdLst>
              <a:ahLst/>
              <a:cxnLst>
                <a:cxn ang="T6">
                  <a:pos x="T0" y="T1"/>
                </a:cxn>
                <a:cxn ang="T7">
                  <a:pos x="T2" y="T3"/>
                </a:cxn>
                <a:cxn ang="T8">
                  <a:pos x="T4" y="T5"/>
                </a:cxn>
              </a:cxnLst>
              <a:rect l="0" t="0" r="r" b="b"/>
              <a:pathLst>
                <a:path w="79" h="47">
                  <a:moveTo>
                    <a:pt x="0" y="0"/>
                  </a:moveTo>
                  <a:cubicBezTo>
                    <a:pt x="7" y="11"/>
                    <a:pt x="24" y="23"/>
                    <a:pt x="34" y="31"/>
                  </a:cubicBezTo>
                  <a:cubicBezTo>
                    <a:pt x="47" y="42"/>
                    <a:pt x="66" y="34"/>
                    <a:pt x="79" y="4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2" name="Freeform 254">
              <a:extLst>
                <a:ext uri="{FF2B5EF4-FFF2-40B4-BE49-F238E27FC236}">
                  <a16:creationId xmlns:a16="http://schemas.microsoft.com/office/drawing/2014/main" id="{5801AA6C-7B2C-C610-5A8A-53151D60AD8E}"/>
                </a:ext>
              </a:extLst>
            </p:cNvPr>
            <p:cNvSpPr>
              <a:spLocks/>
            </p:cNvSpPr>
            <p:nvPr/>
          </p:nvSpPr>
          <p:spPr bwMode="auto">
            <a:xfrm>
              <a:off x="3037" y="3416"/>
              <a:ext cx="169" cy="79"/>
            </a:xfrm>
            <a:custGeom>
              <a:avLst/>
              <a:gdLst>
                <a:gd name="T0" fmla="*/ 0 w 86"/>
                <a:gd name="T1" fmla="*/ 0 h 40"/>
                <a:gd name="T2" fmla="*/ 356 w 86"/>
                <a:gd name="T3" fmla="*/ 124 h 40"/>
                <a:gd name="T4" fmla="*/ 652 w 86"/>
                <a:gd name="T5" fmla="*/ 308 h 40"/>
                <a:gd name="T6" fmla="*/ 0 60000 65536"/>
                <a:gd name="T7" fmla="*/ 0 60000 65536"/>
                <a:gd name="T8" fmla="*/ 0 60000 65536"/>
              </a:gdLst>
              <a:ahLst/>
              <a:cxnLst>
                <a:cxn ang="T6">
                  <a:pos x="T0" y="T1"/>
                </a:cxn>
                <a:cxn ang="T7">
                  <a:pos x="T2" y="T3"/>
                </a:cxn>
                <a:cxn ang="T8">
                  <a:pos x="T4" y="T5"/>
                </a:cxn>
              </a:cxnLst>
              <a:rect l="0" t="0" r="r" b="b"/>
              <a:pathLst>
                <a:path w="86" h="40">
                  <a:moveTo>
                    <a:pt x="0" y="0"/>
                  </a:moveTo>
                  <a:cubicBezTo>
                    <a:pt x="16" y="6"/>
                    <a:pt x="32" y="6"/>
                    <a:pt x="47" y="16"/>
                  </a:cubicBezTo>
                  <a:cubicBezTo>
                    <a:pt x="60" y="24"/>
                    <a:pt x="69" y="39"/>
                    <a:pt x="86" y="4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3" name="Freeform 255">
              <a:extLst>
                <a:ext uri="{FF2B5EF4-FFF2-40B4-BE49-F238E27FC236}">
                  <a16:creationId xmlns:a16="http://schemas.microsoft.com/office/drawing/2014/main" id="{6111F3DE-060B-9111-EEC2-FEE3EACB0253}"/>
                </a:ext>
              </a:extLst>
            </p:cNvPr>
            <p:cNvSpPr>
              <a:spLocks/>
            </p:cNvSpPr>
            <p:nvPr/>
          </p:nvSpPr>
          <p:spPr bwMode="auto">
            <a:xfrm>
              <a:off x="3064" y="3468"/>
              <a:ext cx="192" cy="79"/>
            </a:xfrm>
            <a:custGeom>
              <a:avLst/>
              <a:gdLst>
                <a:gd name="T0" fmla="*/ 0 w 97"/>
                <a:gd name="T1" fmla="*/ 0 h 40"/>
                <a:gd name="T2" fmla="*/ 348 w 97"/>
                <a:gd name="T3" fmla="*/ 199 h 40"/>
                <a:gd name="T4" fmla="*/ 752 w 97"/>
                <a:gd name="T5" fmla="*/ 308 h 40"/>
                <a:gd name="T6" fmla="*/ 0 60000 65536"/>
                <a:gd name="T7" fmla="*/ 0 60000 65536"/>
                <a:gd name="T8" fmla="*/ 0 60000 65536"/>
              </a:gdLst>
              <a:ahLst/>
              <a:cxnLst>
                <a:cxn ang="T6">
                  <a:pos x="T0" y="T1"/>
                </a:cxn>
                <a:cxn ang="T7">
                  <a:pos x="T2" y="T3"/>
                </a:cxn>
                <a:cxn ang="T8">
                  <a:pos x="T4" y="T5"/>
                </a:cxn>
              </a:cxnLst>
              <a:rect l="0" t="0" r="r" b="b"/>
              <a:pathLst>
                <a:path w="97" h="40">
                  <a:moveTo>
                    <a:pt x="0" y="0"/>
                  </a:moveTo>
                  <a:cubicBezTo>
                    <a:pt x="14" y="11"/>
                    <a:pt x="28" y="21"/>
                    <a:pt x="45" y="26"/>
                  </a:cubicBezTo>
                  <a:cubicBezTo>
                    <a:pt x="62" y="30"/>
                    <a:pt x="80" y="40"/>
                    <a:pt x="97" y="4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4" name="Freeform 256">
              <a:extLst>
                <a:ext uri="{FF2B5EF4-FFF2-40B4-BE49-F238E27FC236}">
                  <a16:creationId xmlns:a16="http://schemas.microsoft.com/office/drawing/2014/main" id="{12785E61-C7BF-0F0A-E235-0E8EB3217B52}"/>
                </a:ext>
              </a:extLst>
            </p:cNvPr>
            <p:cNvSpPr>
              <a:spLocks/>
            </p:cNvSpPr>
            <p:nvPr/>
          </p:nvSpPr>
          <p:spPr bwMode="auto">
            <a:xfrm>
              <a:off x="3139" y="3491"/>
              <a:ext cx="251" cy="148"/>
            </a:xfrm>
            <a:custGeom>
              <a:avLst/>
              <a:gdLst>
                <a:gd name="T0" fmla="*/ 0 w 127"/>
                <a:gd name="T1" fmla="*/ 16 h 75"/>
                <a:gd name="T2" fmla="*/ 208 w 127"/>
                <a:gd name="T3" fmla="*/ 144 h 75"/>
                <a:gd name="T4" fmla="*/ 433 w 127"/>
                <a:gd name="T5" fmla="*/ 292 h 75"/>
                <a:gd name="T6" fmla="*/ 980 w 127"/>
                <a:gd name="T7" fmla="*/ 576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7" h="75">
                  <a:moveTo>
                    <a:pt x="0" y="2"/>
                  </a:moveTo>
                  <a:cubicBezTo>
                    <a:pt x="12" y="0"/>
                    <a:pt x="19" y="12"/>
                    <a:pt x="27" y="19"/>
                  </a:cubicBezTo>
                  <a:cubicBezTo>
                    <a:pt x="36" y="28"/>
                    <a:pt x="46" y="32"/>
                    <a:pt x="56" y="38"/>
                  </a:cubicBezTo>
                  <a:cubicBezTo>
                    <a:pt x="79" y="50"/>
                    <a:pt x="108" y="59"/>
                    <a:pt x="127" y="7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5" name="Freeform 257">
              <a:extLst>
                <a:ext uri="{FF2B5EF4-FFF2-40B4-BE49-F238E27FC236}">
                  <a16:creationId xmlns:a16="http://schemas.microsoft.com/office/drawing/2014/main" id="{2A6B9C3E-483C-0F61-FF25-D840164B7075}"/>
                </a:ext>
              </a:extLst>
            </p:cNvPr>
            <p:cNvSpPr>
              <a:spLocks/>
            </p:cNvSpPr>
            <p:nvPr/>
          </p:nvSpPr>
          <p:spPr bwMode="auto">
            <a:xfrm>
              <a:off x="3269" y="3531"/>
              <a:ext cx="381" cy="177"/>
            </a:xfrm>
            <a:custGeom>
              <a:avLst/>
              <a:gdLst>
                <a:gd name="T0" fmla="*/ 0 w 193"/>
                <a:gd name="T1" fmla="*/ 0 h 90"/>
                <a:gd name="T2" fmla="*/ 184 w 193"/>
                <a:gd name="T3" fmla="*/ 47 h 90"/>
                <a:gd name="T4" fmla="*/ 316 w 193"/>
                <a:gd name="T5" fmla="*/ 181 h 90"/>
                <a:gd name="T6" fmla="*/ 685 w 193"/>
                <a:gd name="T7" fmla="*/ 321 h 90"/>
                <a:gd name="T8" fmla="*/ 1052 w 193"/>
                <a:gd name="T9" fmla="*/ 480 h 90"/>
                <a:gd name="T10" fmla="*/ 1485 w 193"/>
                <a:gd name="T11" fmla="*/ 684 h 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93" h="90">
                  <a:moveTo>
                    <a:pt x="0" y="0"/>
                  </a:moveTo>
                  <a:cubicBezTo>
                    <a:pt x="7" y="4"/>
                    <a:pt x="16" y="2"/>
                    <a:pt x="24" y="6"/>
                  </a:cubicBezTo>
                  <a:cubicBezTo>
                    <a:pt x="32" y="10"/>
                    <a:pt x="34" y="18"/>
                    <a:pt x="41" y="24"/>
                  </a:cubicBezTo>
                  <a:cubicBezTo>
                    <a:pt x="56" y="36"/>
                    <a:pt x="74" y="34"/>
                    <a:pt x="89" y="42"/>
                  </a:cubicBezTo>
                  <a:cubicBezTo>
                    <a:pt x="105" y="49"/>
                    <a:pt x="121" y="56"/>
                    <a:pt x="137" y="63"/>
                  </a:cubicBezTo>
                  <a:cubicBezTo>
                    <a:pt x="154" y="71"/>
                    <a:pt x="174" y="88"/>
                    <a:pt x="193" y="9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6" name="Freeform 258">
              <a:extLst>
                <a:ext uri="{FF2B5EF4-FFF2-40B4-BE49-F238E27FC236}">
                  <a16:creationId xmlns:a16="http://schemas.microsoft.com/office/drawing/2014/main" id="{6C8FAE68-22D2-176D-9BD8-DC5E00F2B313}"/>
                </a:ext>
              </a:extLst>
            </p:cNvPr>
            <p:cNvSpPr>
              <a:spLocks/>
            </p:cNvSpPr>
            <p:nvPr/>
          </p:nvSpPr>
          <p:spPr bwMode="auto">
            <a:xfrm>
              <a:off x="3510" y="3632"/>
              <a:ext cx="327" cy="140"/>
            </a:xfrm>
            <a:custGeom>
              <a:avLst/>
              <a:gdLst>
                <a:gd name="T0" fmla="*/ 0 w 166"/>
                <a:gd name="T1" fmla="*/ 32 h 71"/>
                <a:gd name="T2" fmla="*/ 276 w 166"/>
                <a:gd name="T3" fmla="*/ 116 h 71"/>
                <a:gd name="T4" fmla="*/ 581 w 166"/>
                <a:gd name="T5" fmla="*/ 199 h 71"/>
                <a:gd name="T6" fmla="*/ 827 w 166"/>
                <a:gd name="T7" fmla="*/ 385 h 71"/>
                <a:gd name="T8" fmla="*/ 1269 w 166"/>
                <a:gd name="T9" fmla="*/ 544 h 7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6" h="71">
                  <a:moveTo>
                    <a:pt x="0" y="4"/>
                  </a:moveTo>
                  <a:cubicBezTo>
                    <a:pt x="18" y="0"/>
                    <a:pt x="25" y="6"/>
                    <a:pt x="36" y="15"/>
                  </a:cubicBezTo>
                  <a:cubicBezTo>
                    <a:pt x="50" y="25"/>
                    <a:pt x="61" y="20"/>
                    <a:pt x="76" y="26"/>
                  </a:cubicBezTo>
                  <a:cubicBezTo>
                    <a:pt x="90" y="30"/>
                    <a:pt x="94" y="44"/>
                    <a:pt x="108" y="50"/>
                  </a:cubicBezTo>
                  <a:cubicBezTo>
                    <a:pt x="124" y="56"/>
                    <a:pt x="148" y="71"/>
                    <a:pt x="166" y="7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7" name="Freeform 259">
              <a:extLst>
                <a:ext uri="{FF2B5EF4-FFF2-40B4-BE49-F238E27FC236}">
                  <a16:creationId xmlns:a16="http://schemas.microsoft.com/office/drawing/2014/main" id="{C12B6EC9-7A36-126A-7499-22AD76A677CE}"/>
                </a:ext>
              </a:extLst>
            </p:cNvPr>
            <p:cNvSpPr>
              <a:spLocks/>
            </p:cNvSpPr>
            <p:nvPr/>
          </p:nvSpPr>
          <p:spPr bwMode="auto">
            <a:xfrm>
              <a:off x="3571" y="3679"/>
              <a:ext cx="266" cy="122"/>
            </a:xfrm>
            <a:custGeom>
              <a:avLst/>
              <a:gdLst>
                <a:gd name="T0" fmla="*/ 0 w 135"/>
                <a:gd name="T1" fmla="*/ 0 h 62"/>
                <a:gd name="T2" fmla="*/ 489 w 135"/>
                <a:gd name="T3" fmla="*/ 252 h 62"/>
                <a:gd name="T4" fmla="*/ 1032 w 135"/>
                <a:gd name="T5" fmla="*/ 464 h 62"/>
                <a:gd name="T6" fmla="*/ 0 60000 65536"/>
                <a:gd name="T7" fmla="*/ 0 60000 65536"/>
                <a:gd name="T8" fmla="*/ 0 60000 65536"/>
              </a:gdLst>
              <a:ahLst/>
              <a:cxnLst>
                <a:cxn ang="T6">
                  <a:pos x="T0" y="T1"/>
                </a:cxn>
                <a:cxn ang="T7">
                  <a:pos x="T2" y="T3"/>
                </a:cxn>
                <a:cxn ang="T8">
                  <a:pos x="T4" y="T5"/>
                </a:cxn>
              </a:cxnLst>
              <a:rect l="0" t="0" r="r" b="b"/>
              <a:pathLst>
                <a:path w="135" h="62">
                  <a:moveTo>
                    <a:pt x="0" y="0"/>
                  </a:moveTo>
                  <a:cubicBezTo>
                    <a:pt x="9" y="31"/>
                    <a:pt x="39" y="22"/>
                    <a:pt x="64" y="33"/>
                  </a:cubicBezTo>
                  <a:cubicBezTo>
                    <a:pt x="85" y="43"/>
                    <a:pt x="110" y="62"/>
                    <a:pt x="135" y="6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8" name="Freeform 260">
              <a:extLst>
                <a:ext uri="{FF2B5EF4-FFF2-40B4-BE49-F238E27FC236}">
                  <a16:creationId xmlns:a16="http://schemas.microsoft.com/office/drawing/2014/main" id="{9B73DD71-4432-0B0B-4A17-DA0CB73DE51B}"/>
                </a:ext>
              </a:extLst>
            </p:cNvPr>
            <p:cNvSpPr>
              <a:spLocks/>
            </p:cNvSpPr>
            <p:nvPr/>
          </p:nvSpPr>
          <p:spPr bwMode="auto">
            <a:xfrm>
              <a:off x="3648" y="3701"/>
              <a:ext cx="55" cy="49"/>
            </a:xfrm>
            <a:custGeom>
              <a:avLst/>
              <a:gdLst>
                <a:gd name="T0" fmla="*/ 0 w 28"/>
                <a:gd name="T1" fmla="*/ 0 h 25"/>
                <a:gd name="T2" fmla="*/ 212 w 28"/>
                <a:gd name="T3" fmla="*/ 188 h 25"/>
                <a:gd name="T4" fmla="*/ 0 60000 65536"/>
                <a:gd name="T5" fmla="*/ 0 60000 65536"/>
              </a:gdLst>
              <a:ahLst/>
              <a:cxnLst>
                <a:cxn ang="T4">
                  <a:pos x="T0" y="T1"/>
                </a:cxn>
                <a:cxn ang="T5">
                  <a:pos x="T2" y="T3"/>
                </a:cxn>
              </a:cxnLst>
              <a:rect l="0" t="0" r="r" b="b"/>
              <a:pathLst>
                <a:path w="28" h="25">
                  <a:moveTo>
                    <a:pt x="0" y="0"/>
                  </a:moveTo>
                  <a:cubicBezTo>
                    <a:pt x="5" y="15"/>
                    <a:pt x="21" y="13"/>
                    <a:pt x="28" y="2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69" name="Freeform 261">
              <a:extLst>
                <a:ext uri="{FF2B5EF4-FFF2-40B4-BE49-F238E27FC236}">
                  <a16:creationId xmlns:a16="http://schemas.microsoft.com/office/drawing/2014/main" id="{6FD939C5-D9DC-62F8-0029-C4A0F0B58E02}"/>
                </a:ext>
              </a:extLst>
            </p:cNvPr>
            <p:cNvSpPr>
              <a:spLocks/>
            </p:cNvSpPr>
            <p:nvPr/>
          </p:nvSpPr>
          <p:spPr bwMode="auto">
            <a:xfrm>
              <a:off x="3855" y="3756"/>
              <a:ext cx="316" cy="128"/>
            </a:xfrm>
            <a:custGeom>
              <a:avLst/>
              <a:gdLst>
                <a:gd name="T0" fmla="*/ 0 w 160"/>
                <a:gd name="T1" fmla="*/ 0 h 65"/>
                <a:gd name="T2" fmla="*/ 308 w 160"/>
                <a:gd name="T3" fmla="*/ 189 h 65"/>
                <a:gd name="T4" fmla="*/ 709 w 160"/>
                <a:gd name="T5" fmla="*/ 284 h 65"/>
                <a:gd name="T6" fmla="*/ 995 w 160"/>
                <a:gd name="T7" fmla="*/ 435 h 65"/>
                <a:gd name="T8" fmla="*/ 1232 w 160"/>
                <a:gd name="T9" fmla="*/ 496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0" h="65">
                  <a:moveTo>
                    <a:pt x="0" y="0"/>
                  </a:moveTo>
                  <a:cubicBezTo>
                    <a:pt x="19" y="1"/>
                    <a:pt x="26" y="16"/>
                    <a:pt x="40" y="25"/>
                  </a:cubicBezTo>
                  <a:cubicBezTo>
                    <a:pt x="55" y="35"/>
                    <a:pt x="75" y="33"/>
                    <a:pt x="92" y="37"/>
                  </a:cubicBezTo>
                  <a:cubicBezTo>
                    <a:pt x="108" y="41"/>
                    <a:pt x="116" y="49"/>
                    <a:pt x="129" y="57"/>
                  </a:cubicBezTo>
                  <a:cubicBezTo>
                    <a:pt x="139" y="63"/>
                    <a:pt x="149" y="60"/>
                    <a:pt x="160" y="6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0" name="Freeform 262">
              <a:extLst>
                <a:ext uri="{FF2B5EF4-FFF2-40B4-BE49-F238E27FC236}">
                  <a16:creationId xmlns:a16="http://schemas.microsoft.com/office/drawing/2014/main" id="{5AFF5023-D496-F693-783D-E32CCEA4B00D}"/>
                </a:ext>
              </a:extLst>
            </p:cNvPr>
            <p:cNvSpPr>
              <a:spLocks/>
            </p:cNvSpPr>
            <p:nvPr/>
          </p:nvSpPr>
          <p:spPr bwMode="auto">
            <a:xfrm>
              <a:off x="3991" y="3821"/>
              <a:ext cx="140" cy="65"/>
            </a:xfrm>
            <a:custGeom>
              <a:avLst/>
              <a:gdLst>
                <a:gd name="T0" fmla="*/ 0 w 71"/>
                <a:gd name="T1" fmla="*/ 0 h 33"/>
                <a:gd name="T2" fmla="*/ 308 w 71"/>
                <a:gd name="T3" fmla="*/ 160 h 33"/>
                <a:gd name="T4" fmla="*/ 544 w 71"/>
                <a:gd name="T5" fmla="*/ 252 h 33"/>
                <a:gd name="T6" fmla="*/ 0 60000 65536"/>
                <a:gd name="T7" fmla="*/ 0 60000 65536"/>
                <a:gd name="T8" fmla="*/ 0 60000 65536"/>
              </a:gdLst>
              <a:ahLst/>
              <a:cxnLst>
                <a:cxn ang="T6">
                  <a:pos x="T0" y="T1"/>
                </a:cxn>
                <a:cxn ang="T7">
                  <a:pos x="T2" y="T3"/>
                </a:cxn>
                <a:cxn ang="T8">
                  <a:pos x="T4" y="T5"/>
                </a:cxn>
              </a:cxnLst>
              <a:rect l="0" t="0" r="r" b="b"/>
              <a:pathLst>
                <a:path w="71" h="33">
                  <a:moveTo>
                    <a:pt x="0" y="0"/>
                  </a:moveTo>
                  <a:cubicBezTo>
                    <a:pt x="3" y="20"/>
                    <a:pt x="26" y="19"/>
                    <a:pt x="40" y="21"/>
                  </a:cubicBezTo>
                  <a:cubicBezTo>
                    <a:pt x="52" y="23"/>
                    <a:pt x="58" y="31"/>
                    <a:pt x="71" y="3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1" name="Freeform 263">
              <a:extLst>
                <a:ext uri="{FF2B5EF4-FFF2-40B4-BE49-F238E27FC236}">
                  <a16:creationId xmlns:a16="http://schemas.microsoft.com/office/drawing/2014/main" id="{80CFB3A0-F440-6F25-2607-625C05348B55}"/>
                </a:ext>
              </a:extLst>
            </p:cNvPr>
            <p:cNvSpPr>
              <a:spLocks/>
            </p:cNvSpPr>
            <p:nvPr/>
          </p:nvSpPr>
          <p:spPr bwMode="auto">
            <a:xfrm>
              <a:off x="3940" y="3854"/>
              <a:ext cx="300" cy="103"/>
            </a:xfrm>
            <a:custGeom>
              <a:avLst/>
              <a:gdLst>
                <a:gd name="T0" fmla="*/ 0 w 152"/>
                <a:gd name="T1" fmla="*/ 0 h 52"/>
                <a:gd name="T2" fmla="*/ 371 w 152"/>
                <a:gd name="T3" fmla="*/ 133 h 52"/>
                <a:gd name="T4" fmla="*/ 553 w 152"/>
                <a:gd name="T5" fmla="*/ 208 h 52"/>
                <a:gd name="T6" fmla="*/ 716 w 152"/>
                <a:gd name="T7" fmla="*/ 240 h 52"/>
                <a:gd name="T8" fmla="*/ 861 w 152"/>
                <a:gd name="T9" fmla="*/ 325 h 52"/>
                <a:gd name="T10" fmla="*/ 1016 w 152"/>
                <a:gd name="T11" fmla="*/ 325 h 52"/>
                <a:gd name="T12" fmla="*/ 1168 w 152"/>
                <a:gd name="T13" fmla="*/ 404 h 5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2" h="52">
                  <a:moveTo>
                    <a:pt x="0" y="0"/>
                  </a:moveTo>
                  <a:cubicBezTo>
                    <a:pt x="15" y="15"/>
                    <a:pt x="30" y="11"/>
                    <a:pt x="48" y="17"/>
                  </a:cubicBezTo>
                  <a:cubicBezTo>
                    <a:pt x="56" y="19"/>
                    <a:pt x="63" y="25"/>
                    <a:pt x="72" y="27"/>
                  </a:cubicBezTo>
                  <a:cubicBezTo>
                    <a:pt x="79" y="29"/>
                    <a:pt x="86" y="28"/>
                    <a:pt x="93" y="31"/>
                  </a:cubicBezTo>
                  <a:cubicBezTo>
                    <a:pt x="100" y="34"/>
                    <a:pt x="104" y="40"/>
                    <a:pt x="112" y="42"/>
                  </a:cubicBezTo>
                  <a:cubicBezTo>
                    <a:pt x="119" y="44"/>
                    <a:pt x="126" y="41"/>
                    <a:pt x="132" y="42"/>
                  </a:cubicBezTo>
                  <a:cubicBezTo>
                    <a:pt x="141" y="44"/>
                    <a:pt x="143" y="51"/>
                    <a:pt x="152" y="5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2" name="Freeform 264">
              <a:extLst>
                <a:ext uri="{FF2B5EF4-FFF2-40B4-BE49-F238E27FC236}">
                  <a16:creationId xmlns:a16="http://schemas.microsoft.com/office/drawing/2014/main" id="{9A501F73-1959-35D6-025E-26C8D341989D}"/>
                </a:ext>
              </a:extLst>
            </p:cNvPr>
            <p:cNvSpPr>
              <a:spLocks/>
            </p:cNvSpPr>
            <p:nvPr/>
          </p:nvSpPr>
          <p:spPr bwMode="auto">
            <a:xfrm>
              <a:off x="4125" y="3888"/>
              <a:ext cx="142" cy="30"/>
            </a:xfrm>
            <a:custGeom>
              <a:avLst/>
              <a:gdLst>
                <a:gd name="T0" fmla="*/ 0 w 72"/>
                <a:gd name="T1" fmla="*/ 24 h 15"/>
                <a:gd name="T2" fmla="*/ 339 w 72"/>
                <a:gd name="T3" fmla="*/ 48 h 15"/>
                <a:gd name="T4" fmla="*/ 552 w 72"/>
                <a:gd name="T5" fmla="*/ 120 h 15"/>
                <a:gd name="T6" fmla="*/ 0 60000 65536"/>
                <a:gd name="T7" fmla="*/ 0 60000 65536"/>
                <a:gd name="T8" fmla="*/ 0 60000 65536"/>
              </a:gdLst>
              <a:ahLst/>
              <a:cxnLst>
                <a:cxn ang="T6">
                  <a:pos x="T0" y="T1"/>
                </a:cxn>
                <a:cxn ang="T7">
                  <a:pos x="T2" y="T3"/>
                </a:cxn>
                <a:cxn ang="T8">
                  <a:pos x="T4" y="T5"/>
                </a:cxn>
              </a:cxnLst>
              <a:rect l="0" t="0" r="r" b="b"/>
              <a:pathLst>
                <a:path w="72" h="15">
                  <a:moveTo>
                    <a:pt x="0" y="3"/>
                  </a:moveTo>
                  <a:cubicBezTo>
                    <a:pt x="17" y="2"/>
                    <a:pt x="29" y="0"/>
                    <a:pt x="44" y="6"/>
                  </a:cubicBezTo>
                  <a:cubicBezTo>
                    <a:pt x="53" y="9"/>
                    <a:pt x="64" y="11"/>
                    <a:pt x="72" y="1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3" name="Freeform 265">
              <a:extLst>
                <a:ext uri="{FF2B5EF4-FFF2-40B4-BE49-F238E27FC236}">
                  <a16:creationId xmlns:a16="http://schemas.microsoft.com/office/drawing/2014/main" id="{6A36CD95-7A0C-1923-B191-6E4A5FA1729F}"/>
                </a:ext>
              </a:extLst>
            </p:cNvPr>
            <p:cNvSpPr>
              <a:spLocks/>
            </p:cNvSpPr>
            <p:nvPr/>
          </p:nvSpPr>
          <p:spPr bwMode="auto">
            <a:xfrm>
              <a:off x="3810" y="3728"/>
              <a:ext cx="114" cy="85"/>
            </a:xfrm>
            <a:custGeom>
              <a:avLst/>
              <a:gdLst>
                <a:gd name="T0" fmla="*/ 0 w 58"/>
                <a:gd name="T1" fmla="*/ 0 h 43"/>
                <a:gd name="T2" fmla="*/ 440 w 58"/>
                <a:gd name="T3" fmla="*/ 332 h 43"/>
                <a:gd name="T4" fmla="*/ 0 60000 65536"/>
                <a:gd name="T5" fmla="*/ 0 60000 65536"/>
              </a:gdLst>
              <a:ahLst/>
              <a:cxnLst>
                <a:cxn ang="T4">
                  <a:pos x="T0" y="T1"/>
                </a:cxn>
                <a:cxn ang="T5">
                  <a:pos x="T2" y="T3"/>
                </a:cxn>
              </a:cxnLst>
              <a:rect l="0" t="0" r="r" b="b"/>
              <a:pathLst>
                <a:path w="58" h="43">
                  <a:moveTo>
                    <a:pt x="0" y="0"/>
                  </a:moveTo>
                  <a:cubicBezTo>
                    <a:pt x="10" y="24"/>
                    <a:pt x="35" y="37"/>
                    <a:pt x="58" y="4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4" name="Freeform 266">
              <a:extLst>
                <a:ext uri="{FF2B5EF4-FFF2-40B4-BE49-F238E27FC236}">
                  <a16:creationId xmlns:a16="http://schemas.microsoft.com/office/drawing/2014/main" id="{57DA9653-3E0D-F0AE-90DB-EBFA7BC07700}"/>
                </a:ext>
              </a:extLst>
            </p:cNvPr>
            <p:cNvSpPr>
              <a:spLocks/>
            </p:cNvSpPr>
            <p:nvPr/>
          </p:nvSpPr>
          <p:spPr bwMode="auto">
            <a:xfrm>
              <a:off x="3747" y="3795"/>
              <a:ext cx="185" cy="71"/>
            </a:xfrm>
            <a:custGeom>
              <a:avLst/>
              <a:gdLst>
                <a:gd name="T0" fmla="*/ 0 w 94"/>
                <a:gd name="T1" fmla="*/ 0 h 36"/>
                <a:gd name="T2" fmla="*/ 388 w 94"/>
                <a:gd name="T3" fmla="*/ 101 h 36"/>
                <a:gd name="T4" fmla="*/ 716 w 94"/>
                <a:gd name="T5" fmla="*/ 276 h 36"/>
                <a:gd name="T6" fmla="*/ 0 60000 65536"/>
                <a:gd name="T7" fmla="*/ 0 60000 65536"/>
                <a:gd name="T8" fmla="*/ 0 60000 65536"/>
              </a:gdLst>
              <a:ahLst/>
              <a:cxnLst>
                <a:cxn ang="T6">
                  <a:pos x="T0" y="T1"/>
                </a:cxn>
                <a:cxn ang="T7">
                  <a:pos x="T2" y="T3"/>
                </a:cxn>
                <a:cxn ang="T8">
                  <a:pos x="T4" y="T5"/>
                </a:cxn>
              </a:cxnLst>
              <a:rect l="0" t="0" r="r" b="b"/>
              <a:pathLst>
                <a:path w="94" h="36">
                  <a:moveTo>
                    <a:pt x="0" y="0"/>
                  </a:moveTo>
                  <a:cubicBezTo>
                    <a:pt x="12" y="25"/>
                    <a:pt x="32" y="11"/>
                    <a:pt x="51" y="13"/>
                  </a:cubicBezTo>
                  <a:cubicBezTo>
                    <a:pt x="67" y="15"/>
                    <a:pt x="79" y="30"/>
                    <a:pt x="94" y="3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5" name="Freeform 267">
              <a:extLst>
                <a:ext uri="{FF2B5EF4-FFF2-40B4-BE49-F238E27FC236}">
                  <a16:creationId xmlns:a16="http://schemas.microsoft.com/office/drawing/2014/main" id="{457CA72A-1D80-B36F-CDF8-85FE3B09ED8A}"/>
                </a:ext>
              </a:extLst>
            </p:cNvPr>
            <p:cNvSpPr>
              <a:spLocks/>
            </p:cNvSpPr>
            <p:nvPr/>
          </p:nvSpPr>
          <p:spPr bwMode="auto">
            <a:xfrm>
              <a:off x="3697" y="3671"/>
              <a:ext cx="103" cy="63"/>
            </a:xfrm>
            <a:custGeom>
              <a:avLst/>
              <a:gdLst>
                <a:gd name="T0" fmla="*/ 0 w 52"/>
                <a:gd name="T1" fmla="*/ 24 h 32"/>
                <a:gd name="T2" fmla="*/ 404 w 52"/>
                <a:gd name="T3" fmla="*/ 244 h 32"/>
                <a:gd name="T4" fmla="*/ 0 60000 65536"/>
                <a:gd name="T5" fmla="*/ 0 60000 65536"/>
              </a:gdLst>
              <a:ahLst/>
              <a:cxnLst>
                <a:cxn ang="T4">
                  <a:pos x="T0" y="T1"/>
                </a:cxn>
                <a:cxn ang="T5">
                  <a:pos x="T2" y="T3"/>
                </a:cxn>
              </a:cxnLst>
              <a:rect l="0" t="0" r="r" b="b"/>
              <a:pathLst>
                <a:path w="52" h="32">
                  <a:moveTo>
                    <a:pt x="0" y="3"/>
                  </a:moveTo>
                  <a:cubicBezTo>
                    <a:pt x="25" y="0"/>
                    <a:pt x="31" y="26"/>
                    <a:pt x="52" y="3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6" name="Freeform 268">
              <a:extLst>
                <a:ext uri="{FF2B5EF4-FFF2-40B4-BE49-F238E27FC236}">
                  <a16:creationId xmlns:a16="http://schemas.microsoft.com/office/drawing/2014/main" id="{C585821C-9B7C-2775-315B-FA0227E3191D}"/>
                </a:ext>
              </a:extLst>
            </p:cNvPr>
            <p:cNvSpPr>
              <a:spLocks/>
            </p:cNvSpPr>
            <p:nvPr/>
          </p:nvSpPr>
          <p:spPr bwMode="auto">
            <a:xfrm>
              <a:off x="3920" y="3774"/>
              <a:ext cx="109" cy="39"/>
            </a:xfrm>
            <a:custGeom>
              <a:avLst/>
              <a:gdLst>
                <a:gd name="T0" fmla="*/ 0 w 55"/>
                <a:gd name="T1" fmla="*/ 0 h 20"/>
                <a:gd name="T2" fmla="*/ 325 w 55"/>
                <a:gd name="T3" fmla="*/ 103 h 20"/>
                <a:gd name="T4" fmla="*/ 428 w 55"/>
                <a:gd name="T5" fmla="*/ 140 h 20"/>
                <a:gd name="T6" fmla="*/ 0 60000 65536"/>
                <a:gd name="T7" fmla="*/ 0 60000 65536"/>
                <a:gd name="T8" fmla="*/ 0 60000 65536"/>
              </a:gdLst>
              <a:ahLst/>
              <a:cxnLst>
                <a:cxn ang="T6">
                  <a:pos x="T0" y="T1"/>
                </a:cxn>
                <a:cxn ang="T7">
                  <a:pos x="T2" y="T3"/>
                </a:cxn>
                <a:cxn ang="T8">
                  <a:pos x="T4" y="T5"/>
                </a:cxn>
              </a:cxnLst>
              <a:rect l="0" t="0" r="r" b="b"/>
              <a:pathLst>
                <a:path w="55" h="20">
                  <a:moveTo>
                    <a:pt x="0" y="0"/>
                  </a:moveTo>
                  <a:cubicBezTo>
                    <a:pt x="16" y="4"/>
                    <a:pt x="27" y="5"/>
                    <a:pt x="42" y="14"/>
                  </a:cubicBezTo>
                  <a:cubicBezTo>
                    <a:pt x="47" y="17"/>
                    <a:pt x="50" y="20"/>
                    <a:pt x="55" y="19"/>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7" name="Freeform 269">
              <a:extLst>
                <a:ext uri="{FF2B5EF4-FFF2-40B4-BE49-F238E27FC236}">
                  <a16:creationId xmlns:a16="http://schemas.microsoft.com/office/drawing/2014/main" id="{594B8B99-2FE2-6BF6-4205-899A15C8A962}"/>
                </a:ext>
              </a:extLst>
            </p:cNvPr>
            <p:cNvSpPr>
              <a:spLocks/>
            </p:cNvSpPr>
            <p:nvPr/>
          </p:nvSpPr>
          <p:spPr bwMode="auto">
            <a:xfrm>
              <a:off x="4102" y="3835"/>
              <a:ext cx="171" cy="63"/>
            </a:xfrm>
            <a:custGeom>
              <a:avLst/>
              <a:gdLst>
                <a:gd name="T0" fmla="*/ 0 w 87"/>
                <a:gd name="T1" fmla="*/ 0 h 32"/>
                <a:gd name="T2" fmla="*/ 275 w 87"/>
                <a:gd name="T3" fmla="*/ 47 h 32"/>
                <a:gd name="T4" fmla="*/ 440 w 87"/>
                <a:gd name="T5" fmla="*/ 159 h 32"/>
                <a:gd name="T6" fmla="*/ 660 w 87"/>
                <a:gd name="T7" fmla="*/ 244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7" h="32">
                  <a:moveTo>
                    <a:pt x="0" y="0"/>
                  </a:moveTo>
                  <a:cubicBezTo>
                    <a:pt x="12" y="4"/>
                    <a:pt x="24" y="0"/>
                    <a:pt x="36" y="6"/>
                  </a:cubicBezTo>
                  <a:cubicBezTo>
                    <a:pt x="44" y="11"/>
                    <a:pt x="49" y="18"/>
                    <a:pt x="58" y="21"/>
                  </a:cubicBezTo>
                  <a:cubicBezTo>
                    <a:pt x="67" y="25"/>
                    <a:pt x="78" y="28"/>
                    <a:pt x="87" y="3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8" name="Freeform 270">
              <a:extLst>
                <a:ext uri="{FF2B5EF4-FFF2-40B4-BE49-F238E27FC236}">
                  <a16:creationId xmlns:a16="http://schemas.microsoft.com/office/drawing/2014/main" id="{265735EA-753D-9D7C-ED49-9B9931A9A9F3}"/>
                </a:ext>
              </a:extLst>
            </p:cNvPr>
            <p:cNvSpPr>
              <a:spLocks/>
            </p:cNvSpPr>
            <p:nvPr/>
          </p:nvSpPr>
          <p:spPr bwMode="auto">
            <a:xfrm>
              <a:off x="4171" y="3955"/>
              <a:ext cx="96" cy="24"/>
            </a:xfrm>
            <a:custGeom>
              <a:avLst/>
              <a:gdLst>
                <a:gd name="T0" fmla="*/ 0 w 49"/>
                <a:gd name="T1" fmla="*/ 0 h 12"/>
                <a:gd name="T2" fmla="*/ 257 w 49"/>
                <a:gd name="T3" fmla="*/ 72 h 12"/>
                <a:gd name="T4" fmla="*/ 368 w 49"/>
                <a:gd name="T5" fmla="*/ 32 h 12"/>
                <a:gd name="T6" fmla="*/ 0 60000 65536"/>
                <a:gd name="T7" fmla="*/ 0 60000 65536"/>
                <a:gd name="T8" fmla="*/ 0 60000 65536"/>
              </a:gdLst>
              <a:ahLst/>
              <a:cxnLst>
                <a:cxn ang="T6">
                  <a:pos x="T0" y="T1"/>
                </a:cxn>
                <a:cxn ang="T7">
                  <a:pos x="T2" y="T3"/>
                </a:cxn>
                <a:cxn ang="T8">
                  <a:pos x="T4" y="T5"/>
                </a:cxn>
              </a:cxnLst>
              <a:rect l="0" t="0" r="r" b="b"/>
              <a:pathLst>
                <a:path w="49" h="12">
                  <a:moveTo>
                    <a:pt x="0" y="0"/>
                  </a:moveTo>
                  <a:cubicBezTo>
                    <a:pt x="10" y="7"/>
                    <a:pt x="21" y="12"/>
                    <a:pt x="34" y="9"/>
                  </a:cubicBezTo>
                  <a:cubicBezTo>
                    <a:pt x="40" y="8"/>
                    <a:pt x="43" y="4"/>
                    <a:pt x="49" y="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79" name="Freeform 271">
              <a:extLst>
                <a:ext uri="{FF2B5EF4-FFF2-40B4-BE49-F238E27FC236}">
                  <a16:creationId xmlns:a16="http://schemas.microsoft.com/office/drawing/2014/main" id="{E2CCC7E9-D670-A509-4B88-01FBF878B9C5}"/>
                </a:ext>
              </a:extLst>
            </p:cNvPr>
            <p:cNvSpPr>
              <a:spLocks/>
            </p:cNvSpPr>
            <p:nvPr/>
          </p:nvSpPr>
          <p:spPr bwMode="auto">
            <a:xfrm>
              <a:off x="3431" y="3632"/>
              <a:ext cx="134" cy="84"/>
            </a:xfrm>
            <a:custGeom>
              <a:avLst/>
              <a:gdLst>
                <a:gd name="T0" fmla="*/ 0 w 68"/>
                <a:gd name="T1" fmla="*/ 0 h 43"/>
                <a:gd name="T2" fmla="*/ 108 w 68"/>
                <a:gd name="T3" fmla="*/ 125 h 43"/>
                <a:gd name="T4" fmla="*/ 323 w 68"/>
                <a:gd name="T5" fmla="*/ 188 h 43"/>
                <a:gd name="T6" fmla="*/ 520 w 68"/>
                <a:gd name="T7" fmla="*/ 320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8" h="43">
                  <a:moveTo>
                    <a:pt x="0" y="0"/>
                  </a:moveTo>
                  <a:cubicBezTo>
                    <a:pt x="4" y="6"/>
                    <a:pt x="8" y="13"/>
                    <a:pt x="14" y="17"/>
                  </a:cubicBezTo>
                  <a:cubicBezTo>
                    <a:pt x="23" y="24"/>
                    <a:pt x="32" y="21"/>
                    <a:pt x="42" y="25"/>
                  </a:cubicBezTo>
                  <a:cubicBezTo>
                    <a:pt x="52" y="29"/>
                    <a:pt x="59" y="37"/>
                    <a:pt x="68" y="4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0" name="Freeform 272">
              <a:extLst>
                <a:ext uri="{FF2B5EF4-FFF2-40B4-BE49-F238E27FC236}">
                  <a16:creationId xmlns:a16="http://schemas.microsoft.com/office/drawing/2014/main" id="{96F5E660-D8A2-A612-AD43-1F7F08A70A03}"/>
                </a:ext>
              </a:extLst>
            </p:cNvPr>
            <p:cNvSpPr>
              <a:spLocks/>
            </p:cNvSpPr>
            <p:nvPr/>
          </p:nvSpPr>
          <p:spPr bwMode="auto">
            <a:xfrm>
              <a:off x="3502" y="3663"/>
              <a:ext cx="61" cy="47"/>
            </a:xfrm>
            <a:custGeom>
              <a:avLst/>
              <a:gdLst>
                <a:gd name="T0" fmla="*/ 0 w 31"/>
                <a:gd name="T1" fmla="*/ 0 h 24"/>
                <a:gd name="T2" fmla="*/ 236 w 31"/>
                <a:gd name="T3" fmla="*/ 180 h 24"/>
                <a:gd name="T4" fmla="*/ 0 60000 65536"/>
                <a:gd name="T5" fmla="*/ 0 60000 65536"/>
              </a:gdLst>
              <a:ahLst/>
              <a:cxnLst>
                <a:cxn ang="T4">
                  <a:pos x="T0" y="T1"/>
                </a:cxn>
                <a:cxn ang="T5">
                  <a:pos x="T2" y="T3"/>
                </a:cxn>
              </a:cxnLst>
              <a:rect l="0" t="0" r="r" b="b"/>
              <a:pathLst>
                <a:path w="31" h="24">
                  <a:moveTo>
                    <a:pt x="0" y="0"/>
                  </a:moveTo>
                  <a:cubicBezTo>
                    <a:pt x="12" y="3"/>
                    <a:pt x="23" y="16"/>
                    <a:pt x="31" y="2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1" name="Freeform 273">
              <a:extLst>
                <a:ext uri="{FF2B5EF4-FFF2-40B4-BE49-F238E27FC236}">
                  <a16:creationId xmlns:a16="http://schemas.microsoft.com/office/drawing/2014/main" id="{B4259DF3-843C-0C36-B074-2C926188D249}"/>
                </a:ext>
              </a:extLst>
            </p:cNvPr>
            <p:cNvSpPr>
              <a:spLocks/>
            </p:cNvSpPr>
            <p:nvPr/>
          </p:nvSpPr>
          <p:spPr bwMode="auto">
            <a:xfrm>
              <a:off x="3585" y="3732"/>
              <a:ext cx="154" cy="59"/>
            </a:xfrm>
            <a:custGeom>
              <a:avLst/>
              <a:gdLst>
                <a:gd name="T0" fmla="*/ 0 w 78"/>
                <a:gd name="T1" fmla="*/ 0 h 30"/>
                <a:gd name="T2" fmla="*/ 600 w 78"/>
                <a:gd name="T3" fmla="*/ 228 h 30"/>
                <a:gd name="T4" fmla="*/ 0 60000 65536"/>
                <a:gd name="T5" fmla="*/ 0 60000 65536"/>
              </a:gdLst>
              <a:ahLst/>
              <a:cxnLst>
                <a:cxn ang="T4">
                  <a:pos x="T0" y="T1"/>
                </a:cxn>
                <a:cxn ang="T5">
                  <a:pos x="T2" y="T3"/>
                </a:cxn>
              </a:cxnLst>
              <a:rect l="0" t="0" r="r" b="b"/>
              <a:pathLst>
                <a:path w="78" h="30">
                  <a:moveTo>
                    <a:pt x="0" y="0"/>
                  </a:moveTo>
                  <a:cubicBezTo>
                    <a:pt x="22" y="24"/>
                    <a:pt x="54" y="14"/>
                    <a:pt x="78" y="3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2" name="Freeform 274">
              <a:extLst>
                <a:ext uri="{FF2B5EF4-FFF2-40B4-BE49-F238E27FC236}">
                  <a16:creationId xmlns:a16="http://schemas.microsoft.com/office/drawing/2014/main" id="{33A0D1FC-C130-C864-A6FE-C935C6BFB74D}"/>
                </a:ext>
              </a:extLst>
            </p:cNvPr>
            <p:cNvSpPr>
              <a:spLocks/>
            </p:cNvSpPr>
            <p:nvPr/>
          </p:nvSpPr>
          <p:spPr bwMode="auto">
            <a:xfrm>
              <a:off x="3380" y="3553"/>
              <a:ext cx="96" cy="57"/>
            </a:xfrm>
            <a:custGeom>
              <a:avLst/>
              <a:gdLst>
                <a:gd name="T0" fmla="*/ 0 w 49"/>
                <a:gd name="T1" fmla="*/ 0 h 29"/>
                <a:gd name="T2" fmla="*/ 368 w 49"/>
                <a:gd name="T3" fmla="*/ 220 h 29"/>
                <a:gd name="T4" fmla="*/ 0 60000 65536"/>
                <a:gd name="T5" fmla="*/ 0 60000 65536"/>
              </a:gdLst>
              <a:ahLst/>
              <a:cxnLst>
                <a:cxn ang="T4">
                  <a:pos x="T0" y="T1"/>
                </a:cxn>
                <a:cxn ang="T5">
                  <a:pos x="T2" y="T3"/>
                </a:cxn>
              </a:cxnLst>
              <a:rect l="0" t="0" r="r" b="b"/>
              <a:pathLst>
                <a:path w="49" h="29">
                  <a:moveTo>
                    <a:pt x="0" y="0"/>
                  </a:moveTo>
                  <a:cubicBezTo>
                    <a:pt x="22" y="3"/>
                    <a:pt x="30" y="21"/>
                    <a:pt x="49" y="29"/>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3" name="Freeform 275">
              <a:extLst>
                <a:ext uri="{FF2B5EF4-FFF2-40B4-BE49-F238E27FC236}">
                  <a16:creationId xmlns:a16="http://schemas.microsoft.com/office/drawing/2014/main" id="{5A5A6116-C226-64E9-D08C-0E5A4298E11D}"/>
                </a:ext>
              </a:extLst>
            </p:cNvPr>
            <p:cNvSpPr>
              <a:spLocks/>
            </p:cNvSpPr>
            <p:nvPr/>
          </p:nvSpPr>
          <p:spPr bwMode="auto">
            <a:xfrm>
              <a:off x="3478" y="3598"/>
              <a:ext cx="85" cy="39"/>
            </a:xfrm>
            <a:custGeom>
              <a:avLst/>
              <a:gdLst>
                <a:gd name="T0" fmla="*/ 0 w 43"/>
                <a:gd name="T1" fmla="*/ 0 h 20"/>
                <a:gd name="T2" fmla="*/ 332 w 43"/>
                <a:gd name="T3" fmla="*/ 148 h 20"/>
                <a:gd name="T4" fmla="*/ 0 60000 65536"/>
                <a:gd name="T5" fmla="*/ 0 60000 65536"/>
              </a:gdLst>
              <a:ahLst/>
              <a:cxnLst>
                <a:cxn ang="T4">
                  <a:pos x="T0" y="T1"/>
                </a:cxn>
                <a:cxn ang="T5">
                  <a:pos x="T2" y="T3"/>
                </a:cxn>
              </a:cxnLst>
              <a:rect l="0" t="0" r="r" b="b"/>
              <a:pathLst>
                <a:path w="43" h="20">
                  <a:moveTo>
                    <a:pt x="0" y="0"/>
                  </a:moveTo>
                  <a:cubicBezTo>
                    <a:pt x="18" y="4"/>
                    <a:pt x="29" y="6"/>
                    <a:pt x="43" y="2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4" name="Freeform 276">
              <a:extLst>
                <a:ext uri="{FF2B5EF4-FFF2-40B4-BE49-F238E27FC236}">
                  <a16:creationId xmlns:a16="http://schemas.microsoft.com/office/drawing/2014/main" id="{55705FE3-D01A-AD96-E1A0-095A0AFDF6F3}"/>
                </a:ext>
              </a:extLst>
            </p:cNvPr>
            <p:cNvSpPr>
              <a:spLocks/>
            </p:cNvSpPr>
            <p:nvPr/>
          </p:nvSpPr>
          <p:spPr bwMode="auto">
            <a:xfrm>
              <a:off x="3581" y="3632"/>
              <a:ext cx="83" cy="33"/>
            </a:xfrm>
            <a:custGeom>
              <a:avLst/>
              <a:gdLst>
                <a:gd name="T0" fmla="*/ 0 w 42"/>
                <a:gd name="T1" fmla="*/ 0 h 17"/>
                <a:gd name="T2" fmla="*/ 324 w 42"/>
                <a:gd name="T3" fmla="*/ 124 h 17"/>
                <a:gd name="T4" fmla="*/ 0 60000 65536"/>
                <a:gd name="T5" fmla="*/ 0 60000 65536"/>
              </a:gdLst>
              <a:ahLst/>
              <a:cxnLst>
                <a:cxn ang="T4">
                  <a:pos x="T0" y="T1"/>
                </a:cxn>
                <a:cxn ang="T5">
                  <a:pos x="T2" y="T3"/>
                </a:cxn>
              </a:cxnLst>
              <a:rect l="0" t="0" r="r" b="b"/>
              <a:pathLst>
                <a:path w="42" h="17">
                  <a:moveTo>
                    <a:pt x="0" y="0"/>
                  </a:moveTo>
                  <a:cubicBezTo>
                    <a:pt x="18" y="2"/>
                    <a:pt x="26" y="11"/>
                    <a:pt x="42" y="1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5" name="Freeform 277">
              <a:extLst>
                <a:ext uri="{FF2B5EF4-FFF2-40B4-BE49-F238E27FC236}">
                  <a16:creationId xmlns:a16="http://schemas.microsoft.com/office/drawing/2014/main" id="{2B71C2BE-97F9-6ABE-26D6-3C0B7356230F}"/>
                </a:ext>
              </a:extLst>
            </p:cNvPr>
            <p:cNvSpPr>
              <a:spLocks/>
            </p:cNvSpPr>
            <p:nvPr/>
          </p:nvSpPr>
          <p:spPr bwMode="auto">
            <a:xfrm>
              <a:off x="2767" y="3261"/>
              <a:ext cx="96" cy="63"/>
            </a:xfrm>
            <a:custGeom>
              <a:avLst/>
              <a:gdLst>
                <a:gd name="T0" fmla="*/ 0 w 49"/>
                <a:gd name="T1" fmla="*/ 16 h 32"/>
                <a:gd name="T2" fmla="*/ 368 w 49"/>
                <a:gd name="T3" fmla="*/ 244 h 32"/>
                <a:gd name="T4" fmla="*/ 0 60000 65536"/>
                <a:gd name="T5" fmla="*/ 0 60000 65536"/>
              </a:gdLst>
              <a:ahLst/>
              <a:cxnLst>
                <a:cxn ang="T4">
                  <a:pos x="T0" y="T1"/>
                </a:cxn>
                <a:cxn ang="T5">
                  <a:pos x="T2" y="T3"/>
                </a:cxn>
              </a:cxnLst>
              <a:rect l="0" t="0" r="r" b="b"/>
              <a:pathLst>
                <a:path w="49" h="32">
                  <a:moveTo>
                    <a:pt x="0" y="2"/>
                  </a:moveTo>
                  <a:cubicBezTo>
                    <a:pt x="25" y="0"/>
                    <a:pt x="31" y="20"/>
                    <a:pt x="49" y="3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6" name="Freeform 278">
              <a:extLst>
                <a:ext uri="{FF2B5EF4-FFF2-40B4-BE49-F238E27FC236}">
                  <a16:creationId xmlns:a16="http://schemas.microsoft.com/office/drawing/2014/main" id="{F29EDE24-B1BF-B6E5-C6EE-40364EDD7F3D}"/>
                </a:ext>
              </a:extLst>
            </p:cNvPr>
            <p:cNvSpPr>
              <a:spLocks/>
            </p:cNvSpPr>
            <p:nvPr/>
          </p:nvSpPr>
          <p:spPr bwMode="auto">
            <a:xfrm>
              <a:off x="2796" y="3324"/>
              <a:ext cx="48" cy="35"/>
            </a:xfrm>
            <a:custGeom>
              <a:avLst/>
              <a:gdLst>
                <a:gd name="T0" fmla="*/ 0 w 24"/>
                <a:gd name="T1" fmla="*/ 0 h 18"/>
                <a:gd name="T2" fmla="*/ 192 w 24"/>
                <a:gd name="T3" fmla="*/ 132 h 18"/>
                <a:gd name="T4" fmla="*/ 0 60000 65536"/>
                <a:gd name="T5" fmla="*/ 0 60000 65536"/>
              </a:gdLst>
              <a:ahLst/>
              <a:cxnLst>
                <a:cxn ang="T4">
                  <a:pos x="T0" y="T1"/>
                </a:cxn>
                <a:cxn ang="T5">
                  <a:pos x="T2" y="T3"/>
                </a:cxn>
              </a:cxnLst>
              <a:rect l="0" t="0" r="r" b="b"/>
              <a:pathLst>
                <a:path w="24" h="18">
                  <a:moveTo>
                    <a:pt x="0" y="0"/>
                  </a:moveTo>
                  <a:cubicBezTo>
                    <a:pt x="4" y="10"/>
                    <a:pt x="16" y="14"/>
                    <a:pt x="24" y="1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7" name="Freeform 279">
              <a:extLst>
                <a:ext uri="{FF2B5EF4-FFF2-40B4-BE49-F238E27FC236}">
                  <a16:creationId xmlns:a16="http://schemas.microsoft.com/office/drawing/2014/main" id="{E8BB7EF5-11D5-1AE0-798D-37B7D1E062F5}"/>
                </a:ext>
              </a:extLst>
            </p:cNvPr>
            <p:cNvSpPr>
              <a:spLocks/>
            </p:cNvSpPr>
            <p:nvPr/>
          </p:nvSpPr>
          <p:spPr bwMode="auto">
            <a:xfrm>
              <a:off x="3212" y="3474"/>
              <a:ext cx="93" cy="47"/>
            </a:xfrm>
            <a:custGeom>
              <a:avLst/>
              <a:gdLst>
                <a:gd name="T0" fmla="*/ 0 w 47"/>
                <a:gd name="T1" fmla="*/ 0 h 24"/>
                <a:gd name="T2" fmla="*/ 364 w 47"/>
                <a:gd name="T3" fmla="*/ 180 h 24"/>
                <a:gd name="T4" fmla="*/ 0 60000 65536"/>
                <a:gd name="T5" fmla="*/ 0 60000 65536"/>
              </a:gdLst>
              <a:ahLst/>
              <a:cxnLst>
                <a:cxn ang="T4">
                  <a:pos x="T0" y="T1"/>
                </a:cxn>
                <a:cxn ang="T5">
                  <a:pos x="T2" y="T3"/>
                </a:cxn>
              </a:cxnLst>
              <a:rect l="0" t="0" r="r" b="b"/>
              <a:pathLst>
                <a:path w="47" h="24">
                  <a:moveTo>
                    <a:pt x="0" y="0"/>
                  </a:moveTo>
                  <a:cubicBezTo>
                    <a:pt x="16" y="7"/>
                    <a:pt x="39" y="7"/>
                    <a:pt x="47" y="2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8" name="Freeform 280">
              <a:extLst>
                <a:ext uri="{FF2B5EF4-FFF2-40B4-BE49-F238E27FC236}">
                  <a16:creationId xmlns:a16="http://schemas.microsoft.com/office/drawing/2014/main" id="{45F4FFC1-BC3B-EA00-D754-59A321309972}"/>
                </a:ext>
              </a:extLst>
            </p:cNvPr>
            <p:cNvSpPr>
              <a:spLocks/>
            </p:cNvSpPr>
            <p:nvPr/>
          </p:nvSpPr>
          <p:spPr bwMode="auto">
            <a:xfrm>
              <a:off x="3226" y="3511"/>
              <a:ext cx="120" cy="79"/>
            </a:xfrm>
            <a:custGeom>
              <a:avLst/>
              <a:gdLst>
                <a:gd name="T0" fmla="*/ 0 w 61"/>
                <a:gd name="T1" fmla="*/ 0 h 40"/>
                <a:gd name="T2" fmla="*/ 212 w 61"/>
                <a:gd name="T3" fmla="*/ 184 h 40"/>
                <a:gd name="T4" fmla="*/ 464 w 61"/>
                <a:gd name="T5" fmla="*/ 308 h 40"/>
                <a:gd name="T6" fmla="*/ 0 60000 65536"/>
                <a:gd name="T7" fmla="*/ 0 60000 65536"/>
                <a:gd name="T8" fmla="*/ 0 60000 65536"/>
              </a:gdLst>
              <a:ahLst/>
              <a:cxnLst>
                <a:cxn ang="T6">
                  <a:pos x="T0" y="T1"/>
                </a:cxn>
                <a:cxn ang="T7">
                  <a:pos x="T2" y="T3"/>
                </a:cxn>
                <a:cxn ang="T8">
                  <a:pos x="T4" y="T5"/>
                </a:cxn>
              </a:cxnLst>
              <a:rect l="0" t="0" r="r" b="b"/>
              <a:pathLst>
                <a:path w="61" h="40">
                  <a:moveTo>
                    <a:pt x="0" y="0"/>
                  </a:moveTo>
                  <a:cubicBezTo>
                    <a:pt x="12" y="7"/>
                    <a:pt x="19" y="14"/>
                    <a:pt x="28" y="24"/>
                  </a:cubicBezTo>
                  <a:cubicBezTo>
                    <a:pt x="38" y="36"/>
                    <a:pt x="48" y="34"/>
                    <a:pt x="61" y="4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89" name="Freeform 281">
              <a:extLst>
                <a:ext uri="{FF2B5EF4-FFF2-40B4-BE49-F238E27FC236}">
                  <a16:creationId xmlns:a16="http://schemas.microsoft.com/office/drawing/2014/main" id="{3A20E26D-B1A2-A5C2-F94D-B0055232571E}"/>
                </a:ext>
              </a:extLst>
            </p:cNvPr>
            <p:cNvSpPr>
              <a:spLocks/>
            </p:cNvSpPr>
            <p:nvPr/>
          </p:nvSpPr>
          <p:spPr bwMode="auto">
            <a:xfrm>
              <a:off x="3335" y="3525"/>
              <a:ext cx="53" cy="43"/>
            </a:xfrm>
            <a:custGeom>
              <a:avLst/>
              <a:gdLst>
                <a:gd name="T0" fmla="*/ 0 w 27"/>
                <a:gd name="T1" fmla="*/ 0 h 22"/>
                <a:gd name="T2" fmla="*/ 204 w 27"/>
                <a:gd name="T3" fmla="*/ 164 h 22"/>
                <a:gd name="T4" fmla="*/ 0 60000 65536"/>
                <a:gd name="T5" fmla="*/ 0 60000 65536"/>
              </a:gdLst>
              <a:ahLst/>
              <a:cxnLst>
                <a:cxn ang="T4">
                  <a:pos x="T0" y="T1"/>
                </a:cxn>
                <a:cxn ang="T5">
                  <a:pos x="T2" y="T3"/>
                </a:cxn>
              </a:cxnLst>
              <a:rect l="0" t="0" r="r" b="b"/>
              <a:pathLst>
                <a:path w="27" h="22">
                  <a:moveTo>
                    <a:pt x="0" y="0"/>
                  </a:moveTo>
                  <a:cubicBezTo>
                    <a:pt x="14" y="2"/>
                    <a:pt x="19" y="12"/>
                    <a:pt x="27" y="2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0" name="Freeform 282">
              <a:extLst>
                <a:ext uri="{FF2B5EF4-FFF2-40B4-BE49-F238E27FC236}">
                  <a16:creationId xmlns:a16="http://schemas.microsoft.com/office/drawing/2014/main" id="{C0E3673C-33EE-9096-971A-E539DBAD8A4A}"/>
                </a:ext>
              </a:extLst>
            </p:cNvPr>
            <p:cNvSpPr>
              <a:spLocks/>
            </p:cNvSpPr>
            <p:nvPr/>
          </p:nvSpPr>
          <p:spPr bwMode="auto">
            <a:xfrm>
              <a:off x="3396" y="3620"/>
              <a:ext cx="53" cy="53"/>
            </a:xfrm>
            <a:custGeom>
              <a:avLst/>
              <a:gdLst>
                <a:gd name="T0" fmla="*/ 0 w 27"/>
                <a:gd name="T1" fmla="*/ 0 h 27"/>
                <a:gd name="T2" fmla="*/ 204 w 27"/>
                <a:gd name="T3" fmla="*/ 204 h 27"/>
                <a:gd name="T4" fmla="*/ 0 60000 65536"/>
                <a:gd name="T5" fmla="*/ 0 60000 65536"/>
              </a:gdLst>
              <a:ahLst/>
              <a:cxnLst>
                <a:cxn ang="T4">
                  <a:pos x="T0" y="T1"/>
                </a:cxn>
                <a:cxn ang="T5">
                  <a:pos x="T2" y="T3"/>
                </a:cxn>
              </a:cxnLst>
              <a:rect l="0" t="0" r="r" b="b"/>
              <a:pathLst>
                <a:path w="27" h="27">
                  <a:moveTo>
                    <a:pt x="0" y="0"/>
                  </a:moveTo>
                  <a:cubicBezTo>
                    <a:pt x="7" y="14"/>
                    <a:pt x="9" y="25"/>
                    <a:pt x="27" y="2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1" name="Freeform 283">
              <a:extLst>
                <a:ext uri="{FF2B5EF4-FFF2-40B4-BE49-F238E27FC236}">
                  <a16:creationId xmlns:a16="http://schemas.microsoft.com/office/drawing/2014/main" id="{6A4597BF-4850-0047-9ACB-185CF3E7B97A}"/>
                </a:ext>
              </a:extLst>
            </p:cNvPr>
            <p:cNvSpPr>
              <a:spLocks/>
            </p:cNvSpPr>
            <p:nvPr/>
          </p:nvSpPr>
          <p:spPr bwMode="auto">
            <a:xfrm>
              <a:off x="3496" y="3701"/>
              <a:ext cx="69" cy="39"/>
            </a:xfrm>
            <a:custGeom>
              <a:avLst/>
              <a:gdLst>
                <a:gd name="T0" fmla="*/ 0 w 35"/>
                <a:gd name="T1" fmla="*/ 0 h 20"/>
                <a:gd name="T2" fmla="*/ 268 w 35"/>
                <a:gd name="T3" fmla="*/ 117 h 20"/>
                <a:gd name="T4" fmla="*/ 0 60000 65536"/>
                <a:gd name="T5" fmla="*/ 0 60000 65536"/>
              </a:gdLst>
              <a:ahLst/>
              <a:cxnLst>
                <a:cxn ang="T4">
                  <a:pos x="T0" y="T1"/>
                </a:cxn>
                <a:cxn ang="T5">
                  <a:pos x="T2" y="T3"/>
                </a:cxn>
              </a:cxnLst>
              <a:rect l="0" t="0" r="r" b="b"/>
              <a:pathLst>
                <a:path w="35" h="20">
                  <a:moveTo>
                    <a:pt x="0" y="0"/>
                  </a:moveTo>
                  <a:cubicBezTo>
                    <a:pt x="9" y="8"/>
                    <a:pt x="22" y="20"/>
                    <a:pt x="35" y="1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2" name="Freeform 284">
              <a:extLst>
                <a:ext uri="{FF2B5EF4-FFF2-40B4-BE49-F238E27FC236}">
                  <a16:creationId xmlns:a16="http://schemas.microsoft.com/office/drawing/2014/main" id="{26E69422-388A-D0F8-35D4-BBB06E8FED81}"/>
                </a:ext>
              </a:extLst>
            </p:cNvPr>
            <p:cNvSpPr>
              <a:spLocks/>
            </p:cNvSpPr>
            <p:nvPr/>
          </p:nvSpPr>
          <p:spPr bwMode="auto">
            <a:xfrm>
              <a:off x="3989" y="3900"/>
              <a:ext cx="95" cy="27"/>
            </a:xfrm>
            <a:custGeom>
              <a:avLst/>
              <a:gdLst>
                <a:gd name="T0" fmla="*/ 0 w 48"/>
                <a:gd name="T1" fmla="*/ 0 h 14"/>
                <a:gd name="T2" fmla="*/ 372 w 48"/>
                <a:gd name="T3" fmla="*/ 100 h 14"/>
                <a:gd name="T4" fmla="*/ 0 60000 65536"/>
                <a:gd name="T5" fmla="*/ 0 60000 65536"/>
              </a:gdLst>
              <a:ahLst/>
              <a:cxnLst>
                <a:cxn ang="T4">
                  <a:pos x="T0" y="T1"/>
                </a:cxn>
                <a:cxn ang="T5">
                  <a:pos x="T2" y="T3"/>
                </a:cxn>
              </a:cxnLst>
              <a:rect l="0" t="0" r="r" b="b"/>
              <a:pathLst>
                <a:path w="48" h="14">
                  <a:moveTo>
                    <a:pt x="0" y="0"/>
                  </a:moveTo>
                  <a:cubicBezTo>
                    <a:pt x="14" y="13"/>
                    <a:pt x="32" y="10"/>
                    <a:pt x="48" y="1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3" name="Freeform 285">
              <a:extLst>
                <a:ext uri="{FF2B5EF4-FFF2-40B4-BE49-F238E27FC236}">
                  <a16:creationId xmlns:a16="http://schemas.microsoft.com/office/drawing/2014/main" id="{FB03E4A6-20D7-763A-CCC2-E043F2B02B3B}"/>
                </a:ext>
              </a:extLst>
            </p:cNvPr>
            <p:cNvSpPr>
              <a:spLocks/>
            </p:cNvSpPr>
            <p:nvPr/>
          </p:nvSpPr>
          <p:spPr bwMode="auto">
            <a:xfrm>
              <a:off x="4076" y="3921"/>
              <a:ext cx="75" cy="36"/>
            </a:xfrm>
            <a:custGeom>
              <a:avLst/>
              <a:gdLst>
                <a:gd name="T0" fmla="*/ 0 w 38"/>
                <a:gd name="T1" fmla="*/ 0 h 18"/>
                <a:gd name="T2" fmla="*/ 292 w 38"/>
                <a:gd name="T3" fmla="*/ 144 h 18"/>
                <a:gd name="T4" fmla="*/ 0 60000 65536"/>
                <a:gd name="T5" fmla="*/ 0 60000 65536"/>
              </a:gdLst>
              <a:ahLst/>
              <a:cxnLst>
                <a:cxn ang="T4">
                  <a:pos x="T0" y="T1"/>
                </a:cxn>
                <a:cxn ang="T5">
                  <a:pos x="T2" y="T3"/>
                </a:cxn>
              </a:cxnLst>
              <a:rect l="0" t="0" r="r" b="b"/>
              <a:pathLst>
                <a:path w="38" h="18">
                  <a:moveTo>
                    <a:pt x="0" y="0"/>
                  </a:moveTo>
                  <a:cubicBezTo>
                    <a:pt x="13" y="11"/>
                    <a:pt x="20" y="17"/>
                    <a:pt x="38" y="1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4" name="Freeform 286">
              <a:extLst>
                <a:ext uri="{FF2B5EF4-FFF2-40B4-BE49-F238E27FC236}">
                  <a16:creationId xmlns:a16="http://schemas.microsoft.com/office/drawing/2014/main" id="{E79846F3-D55C-98E6-7567-20E119C8723C}"/>
                </a:ext>
              </a:extLst>
            </p:cNvPr>
            <p:cNvSpPr>
              <a:spLocks/>
            </p:cNvSpPr>
            <p:nvPr/>
          </p:nvSpPr>
          <p:spPr bwMode="auto">
            <a:xfrm>
              <a:off x="2510" y="3089"/>
              <a:ext cx="67" cy="45"/>
            </a:xfrm>
            <a:custGeom>
              <a:avLst/>
              <a:gdLst>
                <a:gd name="T0" fmla="*/ 0 w 34"/>
                <a:gd name="T1" fmla="*/ 0 h 23"/>
                <a:gd name="T2" fmla="*/ 260 w 34"/>
                <a:gd name="T3" fmla="*/ 172 h 23"/>
                <a:gd name="T4" fmla="*/ 0 60000 65536"/>
                <a:gd name="T5" fmla="*/ 0 60000 65536"/>
              </a:gdLst>
              <a:ahLst/>
              <a:cxnLst>
                <a:cxn ang="T4">
                  <a:pos x="T0" y="T1"/>
                </a:cxn>
                <a:cxn ang="T5">
                  <a:pos x="T2" y="T3"/>
                </a:cxn>
              </a:cxnLst>
              <a:rect l="0" t="0" r="r" b="b"/>
              <a:pathLst>
                <a:path w="34" h="23">
                  <a:moveTo>
                    <a:pt x="0" y="0"/>
                  </a:moveTo>
                  <a:cubicBezTo>
                    <a:pt x="15" y="4"/>
                    <a:pt x="26" y="10"/>
                    <a:pt x="34" y="2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5" name="Freeform 287">
              <a:extLst>
                <a:ext uri="{FF2B5EF4-FFF2-40B4-BE49-F238E27FC236}">
                  <a16:creationId xmlns:a16="http://schemas.microsoft.com/office/drawing/2014/main" id="{FE94616C-1022-CBF4-F570-44B389ED2E5A}"/>
                </a:ext>
              </a:extLst>
            </p:cNvPr>
            <p:cNvSpPr>
              <a:spLocks/>
            </p:cNvSpPr>
            <p:nvPr/>
          </p:nvSpPr>
          <p:spPr bwMode="auto">
            <a:xfrm>
              <a:off x="2568" y="3170"/>
              <a:ext cx="76" cy="51"/>
            </a:xfrm>
            <a:custGeom>
              <a:avLst/>
              <a:gdLst>
                <a:gd name="T0" fmla="*/ 0 w 39"/>
                <a:gd name="T1" fmla="*/ 0 h 26"/>
                <a:gd name="T2" fmla="*/ 288 w 39"/>
                <a:gd name="T3" fmla="*/ 196 h 26"/>
                <a:gd name="T4" fmla="*/ 0 60000 65536"/>
                <a:gd name="T5" fmla="*/ 0 60000 65536"/>
              </a:gdLst>
              <a:ahLst/>
              <a:cxnLst>
                <a:cxn ang="T4">
                  <a:pos x="T0" y="T1"/>
                </a:cxn>
                <a:cxn ang="T5">
                  <a:pos x="T2" y="T3"/>
                </a:cxn>
              </a:cxnLst>
              <a:rect l="0" t="0" r="r" b="b"/>
              <a:pathLst>
                <a:path w="39" h="26">
                  <a:moveTo>
                    <a:pt x="0" y="0"/>
                  </a:moveTo>
                  <a:cubicBezTo>
                    <a:pt x="8" y="13"/>
                    <a:pt x="25" y="23"/>
                    <a:pt x="39" y="2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6" name="Freeform 288">
              <a:extLst>
                <a:ext uri="{FF2B5EF4-FFF2-40B4-BE49-F238E27FC236}">
                  <a16:creationId xmlns:a16="http://schemas.microsoft.com/office/drawing/2014/main" id="{104B6AC6-D2DF-F01F-B1C8-A6722DF1EF36}"/>
                </a:ext>
              </a:extLst>
            </p:cNvPr>
            <p:cNvSpPr>
              <a:spLocks/>
            </p:cNvSpPr>
            <p:nvPr/>
          </p:nvSpPr>
          <p:spPr bwMode="auto">
            <a:xfrm>
              <a:off x="2727" y="3229"/>
              <a:ext cx="61" cy="28"/>
            </a:xfrm>
            <a:custGeom>
              <a:avLst/>
              <a:gdLst>
                <a:gd name="T0" fmla="*/ 0 w 31"/>
                <a:gd name="T1" fmla="*/ 0 h 14"/>
                <a:gd name="T2" fmla="*/ 236 w 31"/>
                <a:gd name="T3" fmla="*/ 112 h 14"/>
                <a:gd name="T4" fmla="*/ 0 60000 65536"/>
                <a:gd name="T5" fmla="*/ 0 60000 65536"/>
              </a:gdLst>
              <a:ahLst/>
              <a:cxnLst>
                <a:cxn ang="T4">
                  <a:pos x="T0" y="T1"/>
                </a:cxn>
                <a:cxn ang="T5">
                  <a:pos x="T2" y="T3"/>
                </a:cxn>
              </a:cxnLst>
              <a:rect l="0" t="0" r="r" b="b"/>
              <a:pathLst>
                <a:path w="31" h="14">
                  <a:moveTo>
                    <a:pt x="0" y="0"/>
                  </a:moveTo>
                  <a:cubicBezTo>
                    <a:pt x="11" y="0"/>
                    <a:pt x="23" y="8"/>
                    <a:pt x="31" y="1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7" name="Freeform 289">
              <a:extLst>
                <a:ext uri="{FF2B5EF4-FFF2-40B4-BE49-F238E27FC236}">
                  <a16:creationId xmlns:a16="http://schemas.microsoft.com/office/drawing/2014/main" id="{EEA94981-F6F1-2052-2EE9-B6F2BF544A80}"/>
                </a:ext>
              </a:extLst>
            </p:cNvPr>
            <p:cNvSpPr>
              <a:spLocks/>
            </p:cNvSpPr>
            <p:nvPr/>
          </p:nvSpPr>
          <p:spPr bwMode="auto">
            <a:xfrm>
              <a:off x="2984" y="3363"/>
              <a:ext cx="112" cy="59"/>
            </a:xfrm>
            <a:custGeom>
              <a:avLst/>
              <a:gdLst>
                <a:gd name="T0" fmla="*/ 0 w 57"/>
                <a:gd name="T1" fmla="*/ 0 h 30"/>
                <a:gd name="T2" fmla="*/ 212 w 57"/>
                <a:gd name="T3" fmla="*/ 77 h 30"/>
                <a:gd name="T4" fmla="*/ 432 w 57"/>
                <a:gd name="T5" fmla="*/ 228 h 30"/>
                <a:gd name="T6" fmla="*/ 0 60000 65536"/>
                <a:gd name="T7" fmla="*/ 0 60000 65536"/>
                <a:gd name="T8" fmla="*/ 0 60000 65536"/>
              </a:gdLst>
              <a:ahLst/>
              <a:cxnLst>
                <a:cxn ang="T6">
                  <a:pos x="T0" y="T1"/>
                </a:cxn>
                <a:cxn ang="T7">
                  <a:pos x="T2" y="T3"/>
                </a:cxn>
                <a:cxn ang="T8">
                  <a:pos x="T4" y="T5"/>
                </a:cxn>
              </a:cxnLst>
              <a:rect l="0" t="0" r="r" b="b"/>
              <a:pathLst>
                <a:path w="57" h="30">
                  <a:moveTo>
                    <a:pt x="0" y="0"/>
                  </a:moveTo>
                  <a:cubicBezTo>
                    <a:pt x="9" y="4"/>
                    <a:pt x="19" y="5"/>
                    <a:pt x="28" y="10"/>
                  </a:cubicBezTo>
                  <a:cubicBezTo>
                    <a:pt x="38" y="16"/>
                    <a:pt x="46" y="26"/>
                    <a:pt x="57" y="3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8" name="Freeform 290">
              <a:extLst>
                <a:ext uri="{FF2B5EF4-FFF2-40B4-BE49-F238E27FC236}">
                  <a16:creationId xmlns:a16="http://schemas.microsoft.com/office/drawing/2014/main" id="{06F81A9E-9E16-BA17-53C3-E1876A08531F}"/>
                </a:ext>
              </a:extLst>
            </p:cNvPr>
            <p:cNvSpPr>
              <a:spLocks/>
            </p:cNvSpPr>
            <p:nvPr/>
          </p:nvSpPr>
          <p:spPr bwMode="auto">
            <a:xfrm>
              <a:off x="2128" y="2815"/>
              <a:ext cx="106" cy="85"/>
            </a:xfrm>
            <a:custGeom>
              <a:avLst/>
              <a:gdLst>
                <a:gd name="T0" fmla="*/ 0 w 54"/>
                <a:gd name="T1" fmla="*/ 0 h 43"/>
                <a:gd name="T2" fmla="*/ 408 w 54"/>
                <a:gd name="T3" fmla="*/ 332 h 43"/>
                <a:gd name="T4" fmla="*/ 0 60000 65536"/>
                <a:gd name="T5" fmla="*/ 0 60000 65536"/>
              </a:gdLst>
              <a:ahLst/>
              <a:cxnLst>
                <a:cxn ang="T4">
                  <a:pos x="T0" y="T1"/>
                </a:cxn>
                <a:cxn ang="T5">
                  <a:pos x="T2" y="T3"/>
                </a:cxn>
              </a:cxnLst>
              <a:rect l="0" t="0" r="r" b="b"/>
              <a:pathLst>
                <a:path w="54" h="43">
                  <a:moveTo>
                    <a:pt x="0" y="0"/>
                  </a:moveTo>
                  <a:cubicBezTo>
                    <a:pt x="6" y="19"/>
                    <a:pt x="38" y="33"/>
                    <a:pt x="54" y="4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499" name="Freeform 291">
              <a:extLst>
                <a:ext uri="{FF2B5EF4-FFF2-40B4-BE49-F238E27FC236}">
                  <a16:creationId xmlns:a16="http://schemas.microsoft.com/office/drawing/2014/main" id="{39DDBF00-A3C7-B3F4-AF78-04BF88C9B66F}"/>
                </a:ext>
              </a:extLst>
            </p:cNvPr>
            <p:cNvSpPr>
              <a:spLocks/>
            </p:cNvSpPr>
            <p:nvPr/>
          </p:nvSpPr>
          <p:spPr bwMode="auto">
            <a:xfrm>
              <a:off x="2163" y="2809"/>
              <a:ext cx="36" cy="24"/>
            </a:xfrm>
            <a:custGeom>
              <a:avLst/>
              <a:gdLst>
                <a:gd name="T0" fmla="*/ 0 w 18"/>
                <a:gd name="T1" fmla="*/ 0 h 12"/>
                <a:gd name="T2" fmla="*/ 144 w 18"/>
                <a:gd name="T3" fmla="*/ 96 h 12"/>
                <a:gd name="T4" fmla="*/ 0 60000 65536"/>
                <a:gd name="T5" fmla="*/ 0 60000 65536"/>
              </a:gdLst>
              <a:ahLst/>
              <a:cxnLst>
                <a:cxn ang="T4">
                  <a:pos x="T0" y="T1"/>
                </a:cxn>
                <a:cxn ang="T5">
                  <a:pos x="T2" y="T3"/>
                </a:cxn>
              </a:cxnLst>
              <a:rect l="0" t="0" r="r" b="b"/>
              <a:pathLst>
                <a:path w="18" h="12">
                  <a:moveTo>
                    <a:pt x="0" y="0"/>
                  </a:moveTo>
                  <a:cubicBezTo>
                    <a:pt x="7" y="4"/>
                    <a:pt x="13" y="8"/>
                    <a:pt x="18"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0" name="Freeform 292">
              <a:extLst>
                <a:ext uri="{FF2B5EF4-FFF2-40B4-BE49-F238E27FC236}">
                  <a16:creationId xmlns:a16="http://schemas.microsoft.com/office/drawing/2014/main" id="{5CB0F163-EDC1-30CB-1645-703754742A44}"/>
                </a:ext>
              </a:extLst>
            </p:cNvPr>
            <p:cNvSpPr>
              <a:spLocks/>
            </p:cNvSpPr>
            <p:nvPr/>
          </p:nvSpPr>
          <p:spPr bwMode="auto">
            <a:xfrm>
              <a:off x="2633" y="2036"/>
              <a:ext cx="157" cy="71"/>
            </a:xfrm>
            <a:custGeom>
              <a:avLst/>
              <a:gdLst>
                <a:gd name="T0" fmla="*/ 0 w 80"/>
                <a:gd name="T1" fmla="*/ 0 h 36"/>
                <a:gd name="T2" fmla="*/ 243 w 80"/>
                <a:gd name="T3" fmla="*/ 93 h 36"/>
                <a:gd name="T4" fmla="*/ 604 w 80"/>
                <a:gd name="T5" fmla="*/ 276 h 36"/>
                <a:gd name="T6" fmla="*/ 0 60000 65536"/>
                <a:gd name="T7" fmla="*/ 0 60000 65536"/>
                <a:gd name="T8" fmla="*/ 0 60000 65536"/>
              </a:gdLst>
              <a:ahLst/>
              <a:cxnLst>
                <a:cxn ang="T6">
                  <a:pos x="T0" y="T1"/>
                </a:cxn>
                <a:cxn ang="T7">
                  <a:pos x="T2" y="T3"/>
                </a:cxn>
                <a:cxn ang="T8">
                  <a:pos x="T4" y="T5"/>
                </a:cxn>
              </a:cxnLst>
              <a:rect l="0" t="0" r="r" b="b"/>
              <a:pathLst>
                <a:path w="80" h="36">
                  <a:moveTo>
                    <a:pt x="0" y="0"/>
                  </a:moveTo>
                  <a:cubicBezTo>
                    <a:pt x="8" y="6"/>
                    <a:pt x="23" y="8"/>
                    <a:pt x="32" y="12"/>
                  </a:cubicBezTo>
                  <a:cubicBezTo>
                    <a:pt x="48" y="19"/>
                    <a:pt x="67" y="26"/>
                    <a:pt x="80" y="3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1" name="Freeform 293">
              <a:extLst>
                <a:ext uri="{FF2B5EF4-FFF2-40B4-BE49-F238E27FC236}">
                  <a16:creationId xmlns:a16="http://schemas.microsoft.com/office/drawing/2014/main" id="{B2AA2B0B-1F96-DF21-23EA-FD2ABEEF36E7}"/>
                </a:ext>
              </a:extLst>
            </p:cNvPr>
            <p:cNvSpPr>
              <a:spLocks/>
            </p:cNvSpPr>
            <p:nvPr/>
          </p:nvSpPr>
          <p:spPr bwMode="auto">
            <a:xfrm>
              <a:off x="2755" y="2069"/>
              <a:ext cx="156" cy="52"/>
            </a:xfrm>
            <a:custGeom>
              <a:avLst/>
              <a:gdLst>
                <a:gd name="T0" fmla="*/ 0 w 79"/>
                <a:gd name="T1" fmla="*/ 0 h 26"/>
                <a:gd name="T2" fmla="*/ 77 w 79"/>
                <a:gd name="T3" fmla="*/ 24 h 26"/>
                <a:gd name="T4" fmla="*/ 237 w 79"/>
                <a:gd name="T5" fmla="*/ 88 h 26"/>
                <a:gd name="T6" fmla="*/ 608 w 79"/>
                <a:gd name="T7" fmla="*/ 208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9" h="26">
                  <a:moveTo>
                    <a:pt x="0" y="0"/>
                  </a:moveTo>
                  <a:cubicBezTo>
                    <a:pt x="3" y="2"/>
                    <a:pt x="6" y="2"/>
                    <a:pt x="10" y="3"/>
                  </a:cubicBezTo>
                  <a:cubicBezTo>
                    <a:pt x="18" y="5"/>
                    <a:pt x="24" y="8"/>
                    <a:pt x="31" y="11"/>
                  </a:cubicBezTo>
                  <a:cubicBezTo>
                    <a:pt x="46" y="18"/>
                    <a:pt x="63" y="25"/>
                    <a:pt x="79" y="2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2" name="Freeform 294">
              <a:extLst>
                <a:ext uri="{FF2B5EF4-FFF2-40B4-BE49-F238E27FC236}">
                  <a16:creationId xmlns:a16="http://schemas.microsoft.com/office/drawing/2014/main" id="{9A7E173E-8735-9358-B8C0-1F1301298DF1}"/>
                </a:ext>
              </a:extLst>
            </p:cNvPr>
            <p:cNvSpPr>
              <a:spLocks/>
            </p:cNvSpPr>
            <p:nvPr/>
          </p:nvSpPr>
          <p:spPr bwMode="auto">
            <a:xfrm>
              <a:off x="2828" y="2109"/>
              <a:ext cx="136" cy="47"/>
            </a:xfrm>
            <a:custGeom>
              <a:avLst/>
              <a:gdLst>
                <a:gd name="T0" fmla="*/ 0 w 69"/>
                <a:gd name="T1" fmla="*/ 0 h 24"/>
                <a:gd name="T2" fmla="*/ 528 w 69"/>
                <a:gd name="T3" fmla="*/ 127 h 24"/>
                <a:gd name="T4" fmla="*/ 0 60000 65536"/>
                <a:gd name="T5" fmla="*/ 0 60000 65536"/>
              </a:gdLst>
              <a:ahLst/>
              <a:cxnLst>
                <a:cxn ang="T4">
                  <a:pos x="T0" y="T1"/>
                </a:cxn>
                <a:cxn ang="T5">
                  <a:pos x="T2" y="T3"/>
                </a:cxn>
              </a:cxnLst>
              <a:rect l="0" t="0" r="r" b="b"/>
              <a:pathLst>
                <a:path w="69" h="24">
                  <a:moveTo>
                    <a:pt x="0" y="0"/>
                  </a:moveTo>
                  <a:cubicBezTo>
                    <a:pt x="7" y="24"/>
                    <a:pt x="54" y="8"/>
                    <a:pt x="69" y="1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3" name="Freeform 295">
              <a:extLst>
                <a:ext uri="{FF2B5EF4-FFF2-40B4-BE49-F238E27FC236}">
                  <a16:creationId xmlns:a16="http://schemas.microsoft.com/office/drawing/2014/main" id="{B4B46E77-BF3D-4ABF-1332-BC105E8FAF4A}"/>
                </a:ext>
              </a:extLst>
            </p:cNvPr>
            <p:cNvSpPr>
              <a:spLocks/>
            </p:cNvSpPr>
            <p:nvPr/>
          </p:nvSpPr>
          <p:spPr bwMode="auto">
            <a:xfrm>
              <a:off x="2940" y="2156"/>
              <a:ext cx="249" cy="75"/>
            </a:xfrm>
            <a:custGeom>
              <a:avLst/>
              <a:gdLst>
                <a:gd name="T0" fmla="*/ 0 w 126"/>
                <a:gd name="T1" fmla="*/ 0 h 38"/>
                <a:gd name="T2" fmla="*/ 168 w 126"/>
                <a:gd name="T3" fmla="*/ 93 h 38"/>
                <a:gd name="T4" fmla="*/ 457 w 126"/>
                <a:gd name="T5" fmla="*/ 124 h 38"/>
                <a:gd name="T6" fmla="*/ 972 w 126"/>
                <a:gd name="T7" fmla="*/ 245 h 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6" h="38">
                  <a:moveTo>
                    <a:pt x="0" y="0"/>
                  </a:moveTo>
                  <a:cubicBezTo>
                    <a:pt x="7" y="4"/>
                    <a:pt x="14" y="10"/>
                    <a:pt x="22" y="12"/>
                  </a:cubicBezTo>
                  <a:cubicBezTo>
                    <a:pt x="34" y="15"/>
                    <a:pt x="47" y="12"/>
                    <a:pt x="59" y="16"/>
                  </a:cubicBezTo>
                  <a:cubicBezTo>
                    <a:pt x="77" y="20"/>
                    <a:pt x="108" y="38"/>
                    <a:pt x="126" y="3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4" name="Freeform 296">
              <a:extLst>
                <a:ext uri="{FF2B5EF4-FFF2-40B4-BE49-F238E27FC236}">
                  <a16:creationId xmlns:a16="http://schemas.microsoft.com/office/drawing/2014/main" id="{C276745C-FF6E-04C0-DB4D-F22DA8DC0468}"/>
                </a:ext>
              </a:extLst>
            </p:cNvPr>
            <p:cNvSpPr>
              <a:spLocks/>
            </p:cNvSpPr>
            <p:nvPr/>
          </p:nvSpPr>
          <p:spPr bwMode="auto">
            <a:xfrm>
              <a:off x="3055" y="2170"/>
              <a:ext cx="138" cy="41"/>
            </a:xfrm>
            <a:custGeom>
              <a:avLst/>
              <a:gdLst>
                <a:gd name="T0" fmla="*/ 0 w 70"/>
                <a:gd name="T1" fmla="*/ 0 h 21"/>
                <a:gd name="T2" fmla="*/ 183 w 70"/>
                <a:gd name="T3" fmla="*/ 23 h 21"/>
                <a:gd name="T4" fmla="*/ 353 w 70"/>
                <a:gd name="T5" fmla="*/ 96 h 21"/>
                <a:gd name="T6" fmla="*/ 536 w 70"/>
                <a:gd name="T7" fmla="*/ 156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 h="21">
                  <a:moveTo>
                    <a:pt x="0" y="0"/>
                  </a:moveTo>
                  <a:cubicBezTo>
                    <a:pt x="8" y="2"/>
                    <a:pt x="16" y="1"/>
                    <a:pt x="24" y="3"/>
                  </a:cubicBezTo>
                  <a:cubicBezTo>
                    <a:pt x="32" y="6"/>
                    <a:pt x="38" y="11"/>
                    <a:pt x="46" y="13"/>
                  </a:cubicBezTo>
                  <a:cubicBezTo>
                    <a:pt x="54" y="16"/>
                    <a:pt x="62" y="19"/>
                    <a:pt x="70" y="2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5" name="Freeform 297">
              <a:extLst>
                <a:ext uri="{FF2B5EF4-FFF2-40B4-BE49-F238E27FC236}">
                  <a16:creationId xmlns:a16="http://schemas.microsoft.com/office/drawing/2014/main" id="{3B27669D-ACF5-B2B1-6048-061D043F45B8}"/>
                </a:ext>
              </a:extLst>
            </p:cNvPr>
            <p:cNvSpPr>
              <a:spLocks/>
            </p:cNvSpPr>
            <p:nvPr/>
          </p:nvSpPr>
          <p:spPr bwMode="auto">
            <a:xfrm>
              <a:off x="3169" y="2178"/>
              <a:ext cx="158" cy="31"/>
            </a:xfrm>
            <a:custGeom>
              <a:avLst/>
              <a:gdLst>
                <a:gd name="T0" fmla="*/ 0 w 80"/>
                <a:gd name="T1" fmla="*/ 0 h 16"/>
                <a:gd name="T2" fmla="*/ 140 w 80"/>
                <a:gd name="T3" fmla="*/ 16 h 16"/>
                <a:gd name="T4" fmla="*/ 269 w 80"/>
                <a:gd name="T5" fmla="*/ 72 h 16"/>
                <a:gd name="T6" fmla="*/ 616 w 80"/>
                <a:gd name="T7" fmla="*/ 101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16">
                  <a:moveTo>
                    <a:pt x="0" y="0"/>
                  </a:moveTo>
                  <a:cubicBezTo>
                    <a:pt x="6" y="1"/>
                    <a:pt x="12" y="1"/>
                    <a:pt x="18" y="2"/>
                  </a:cubicBezTo>
                  <a:cubicBezTo>
                    <a:pt x="26" y="3"/>
                    <a:pt x="28" y="7"/>
                    <a:pt x="35" y="10"/>
                  </a:cubicBezTo>
                  <a:cubicBezTo>
                    <a:pt x="49" y="16"/>
                    <a:pt x="65" y="12"/>
                    <a:pt x="80" y="1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6" name="Freeform 298">
              <a:extLst>
                <a:ext uri="{FF2B5EF4-FFF2-40B4-BE49-F238E27FC236}">
                  <a16:creationId xmlns:a16="http://schemas.microsoft.com/office/drawing/2014/main" id="{700748EB-5583-E54B-C5E4-6D920D032B7D}"/>
                </a:ext>
              </a:extLst>
            </p:cNvPr>
            <p:cNvSpPr>
              <a:spLocks/>
            </p:cNvSpPr>
            <p:nvPr/>
          </p:nvSpPr>
          <p:spPr bwMode="auto">
            <a:xfrm>
              <a:off x="3210" y="2213"/>
              <a:ext cx="75" cy="14"/>
            </a:xfrm>
            <a:custGeom>
              <a:avLst/>
              <a:gdLst>
                <a:gd name="T0" fmla="*/ 0 w 38"/>
                <a:gd name="T1" fmla="*/ 0 h 7"/>
                <a:gd name="T2" fmla="*/ 292 w 38"/>
                <a:gd name="T3" fmla="*/ 56 h 7"/>
                <a:gd name="T4" fmla="*/ 0 60000 65536"/>
                <a:gd name="T5" fmla="*/ 0 60000 65536"/>
              </a:gdLst>
              <a:ahLst/>
              <a:cxnLst>
                <a:cxn ang="T4">
                  <a:pos x="T0" y="T1"/>
                </a:cxn>
                <a:cxn ang="T5">
                  <a:pos x="T2" y="T3"/>
                </a:cxn>
              </a:cxnLst>
              <a:rect l="0" t="0" r="r" b="b"/>
              <a:pathLst>
                <a:path w="38" h="7">
                  <a:moveTo>
                    <a:pt x="0" y="0"/>
                  </a:moveTo>
                  <a:cubicBezTo>
                    <a:pt x="8" y="7"/>
                    <a:pt x="27" y="4"/>
                    <a:pt x="38" y="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7" name="Freeform 299">
              <a:extLst>
                <a:ext uri="{FF2B5EF4-FFF2-40B4-BE49-F238E27FC236}">
                  <a16:creationId xmlns:a16="http://schemas.microsoft.com/office/drawing/2014/main" id="{3CEDDD4C-FC58-07ED-EE72-EAFAD5E3B724}"/>
                </a:ext>
              </a:extLst>
            </p:cNvPr>
            <p:cNvSpPr>
              <a:spLocks/>
            </p:cNvSpPr>
            <p:nvPr/>
          </p:nvSpPr>
          <p:spPr bwMode="auto">
            <a:xfrm>
              <a:off x="3218" y="2235"/>
              <a:ext cx="193" cy="61"/>
            </a:xfrm>
            <a:custGeom>
              <a:avLst/>
              <a:gdLst>
                <a:gd name="T0" fmla="*/ 0 w 98"/>
                <a:gd name="T1" fmla="*/ 0 h 31"/>
                <a:gd name="T2" fmla="*/ 321 w 98"/>
                <a:gd name="T3" fmla="*/ 100 h 31"/>
                <a:gd name="T4" fmla="*/ 567 w 98"/>
                <a:gd name="T5" fmla="*/ 144 h 31"/>
                <a:gd name="T6" fmla="*/ 748 w 98"/>
                <a:gd name="T7" fmla="*/ 228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8" h="31">
                  <a:moveTo>
                    <a:pt x="0" y="0"/>
                  </a:moveTo>
                  <a:cubicBezTo>
                    <a:pt x="14" y="5"/>
                    <a:pt x="28" y="9"/>
                    <a:pt x="42" y="13"/>
                  </a:cubicBezTo>
                  <a:cubicBezTo>
                    <a:pt x="53" y="16"/>
                    <a:pt x="64" y="15"/>
                    <a:pt x="74" y="19"/>
                  </a:cubicBezTo>
                  <a:cubicBezTo>
                    <a:pt x="82" y="22"/>
                    <a:pt x="89" y="31"/>
                    <a:pt x="98" y="3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8" name="Freeform 300">
              <a:extLst>
                <a:ext uri="{FF2B5EF4-FFF2-40B4-BE49-F238E27FC236}">
                  <a16:creationId xmlns:a16="http://schemas.microsoft.com/office/drawing/2014/main" id="{8A1DF5BD-3BB3-1216-7FB9-3B8827E9E0FE}"/>
                </a:ext>
              </a:extLst>
            </p:cNvPr>
            <p:cNvSpPr>
              <a:spLocks/>
            </p:cNvSpPr>
            <p:nvPr/>
          </p:nvSpPr>
          <p:spPr bwMode="auto">
            <a:xfrm>
              <a:off x="3344" y="2247"/>
              <a:ext cx="91" cy="27"/>
            </a:xfrm>
            <a:custGeom>
              <a:avLst/>
              <a:gdLst>
                <a:gd name="T0" fmla="*/ 0 w 46"/>
                <a:gd name="T1" fmla="*/ 8 h 14"/>
                <a:gd name="T2" fmla="*/ 192 w 46"/>
                <a:gd name="T3" fmla="*/ 29 h 14"/>
                <a:gd name="T4" fmla="*/ 356 w 46"/>
                <a:gd name="T5" fmla="*/ 85 h 14"/>
                <a:gd name="T6" fmla="*/ 0 60000 65536"/>
                <a:gd name="T7" fmla="*/ 0 60000 65536"/>
                <a:gd name="T8" fmla="*/ 0 60000 65536"/>
              </a:gdLst>
              <a:ahLst/>
              <a:cxnLst>
                <a:cxn ang="T6">
                  <a:pos x="T0" y="T1"/>
                </a:cxn>
                <a:cxn ang="T7">
                  <a:pos x="T2" y="T3"/>
                </a:cxn>
                <a:cxn ang="T8">
                  <a:pos x="T4" y="T5"/>
                </a:cxn>
              </a:cxnLst>
              <a:rect l="0" t="0" r="r" b="b"/>
              <a:pathLst>
                <a:path w="46" h="14">
                  <a:moveTo>
                    <a:pt x="0" y="1"/>
                  </a:moveTo>
                  <a:cubicBezTo>
                    <a:pt x="9" y="2"/>
                    <a:pt x="16" y="0"/>
                    <a:pt x="25" y="4"/>
                  </a:cubicBezTo>
                  <a:cubicBezTo>
                    <a:pt x="33" y="8"/>
                    <a:pt x="37" y="14"/>
                    <a:pt x="46"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09" name="Freeform 301">
              <a:extLst>
                <a:ext uri="{FF2B5EF4-FFF2-40B4-BE49-F238E27FC236}">
                  <a16:creationId xmlns:a16="http://schemas.microsoft.com/office/drawing/2014/main" id="{11F858BC-13CE-E6C2-994A-B60B1F88C60E}"/>
                </a:ext>
              </a:extLst>
            </p:cNvPr>
            <p:cNvSpPr>
              <a:spLocks/>
            </p:cNvSpPr>
            <p:nvPr/>
          </p:nvSpPr>
          <p:spPr bwMode="auto">
            <a:xfrm>
              <a:off x="3319" y="2221"/>
              <a:ext cx="146" cy="18"/>
            </a:xfrm>
            <a:custGeom>
              <a:avLst/>
              <a:gdLst>
                <a:gd name="T0" fmla="*/ 0 w 74"/>
                <a:gd name="T1" fmla="*/ 0 h 9"/>
                <a:gd name="T2" fmla="*/ 331 w 74"/>
                <a:gd name="T3" fmla="*/ 24 h 9"/>
                <a:gd name="T4" fmla="*/ 568 w 74"/>
                <a:gd name="T5" fmla="*/ 72 h 9"/>
                <a:gd name="T6" fmla="*/ 0 60000 65536"/>
                <a:gd name="T7" fmla="*/ 0 60000 65536"/>
                <a:gd name="T8" fmla="*/ 0 60000 65536"/>
              </a:gdLst>
              <a:ahLst/>
              <a:cxnLst>
                <a:cxn ang="T6">
                  <a:pos x="T0" y="T1"/>
                </a:cxn>
                <a:cxn ang="T7">
                  <a:pos x="T2" y="T3"/>
                </a:cxn>
                <a:cxn ang="T8">
                  <a:pos x="T4" y="T5"/>
                </a:cxn>
              </a:cxnLst>
              <a:rect l="0" t="0" r="r" b="b"/>
              <a:pathLst>
                <a:path w="74" h="9">
                  <a:moveTo>
                    <a:pt x="0" y="0"/>
                  </a:moveTo>
                  <a:cubicBezTo>
                    <a:pt x="14" y="5"/>
                    <a:pt x="29" y="3"/>
                    <a:pt x="43" y="3"/>
                  </a:cubicBezTo>
                  <a:cubicBezTo>
                    <a:pt x="54" y="3"/>
                    <a:pt x="63" y="9"/>
                    <a:pt x="74" y="9"/>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0" name="Freeform 302">
              <a:extLst>
                <a:ext uri="{FF2B5EF4-FFF2-40B4-BE49-F238E27FC236}">
                  <a16:creationId xmlns:a16="http://schemas.microsoft.com/office/drawing/2014/main" id="{094ED1EC-F372-192D-375E-8A21F2167456}"/>
                </a:ext>
              </a:extLst>
            </p:cNvPr>
            <p:cNvSpPr>
              <a:spLocks/>
            </p:cNvSpPr>
            <p:nvPr/>
          </p:nvSpPr>
          <p:spPr bwMode="auto">
            <a:xfrm>
              <a:off x="3394" y="2213"/>
              <a:ext cx="146" cy="28"/>
            </a:xfrm>
            <a:custGeom>
              <a:avLst/>
              <a:gdLst>
                <a:gd name="T0" fmla="*/ 0 w 74"/>
                <a:gd name="T1" fmla="*/ 0 h 14"/>
                <a:gd name="T2" fmla="*/ 339 w 74"/>
                <a:gd name="T3" fmla="*/ 72 h 14"/>
                <a:gd name="T4" fmla="*/ 568 w 74"/>
                <a:gd name="T5" fmla="*/ 112 h 14"/>
                <a:gd name="T6" fmla="*/ 0 60000 65536"/>
                <a:gd name="T7" fmla="*/ 0 60000 65536"/>
                <a:gd name="T8" fmla="*/ 0 60000 65536"/>
              </a:gdLst>
              <a:ahLst/>
              <a:cxnLst>
                <a:cxn ang="T6">
                  <a:pos x="T0" y="T1"/>
                </a:cxn>
                <a:cxn ang="T7">
                  <a:pos x="T2" y="T3"/>
                </a:cxn>
                <a:cxn ang="T8">
                  <a:pos x="T4" y="T5"/>
                </a:cxn>
              </a:cxnLst>
              <a:rect l="0" t="0" r="r" b="b"/>
              <a:pathLst>
                <a:path w="74" h="14">
                  <a:moveTo>
                    <a:pt x="0" y="0"/>
                  </a:moveTo>
                  <a:cubicBezTo>
                    <a:pt x="16" y="0"/>
                    <a:pt x="29" y="4"/>
                    <a:pt x="44" y="9"/>
                  </a:cubicBezTo>
                  <a:cubicBezTo>
                    <a:pt x="54" y="11"/>
                    <a:pt x="65" y="10"/>
                    <a:pt x="74" y="1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1" name="Freeform 303">
              <a:extLst>
                <a:ext uri="{FF2B5EF4-FFF2-40B4-BE49-F238E27FC236}">
                  <a16:creationId xmlns:a16="http://schemas.microsoft.com/office/drawing/2014/main" id="{DFD2430D-7DA4-330D-B181-725BB1627F19}"/>
                </a:ext>
              </a:extLst>
            </p:cNvPr>
            <p:cNvSpPr>
              <a:spLocks/>
            </p:cNvSpPr>
            <p:nvPr/>
          </p:nvSpPr>
          <p:spPr bwMode="auto">
            <a:xfrm>
              <a:off x="3427" y="2251"/>
              <a:ext cx="107" cy="23"/>
            </a:xfrm>
            <a:custGeom>
              <a:avLst/>
              <a:gdLst>
                <a:gd name="T0" fmla="*/ 0 w 54"/>
                <a:gd name="T1" fmla="*/ 0 h 12"/>
                <a:gd name="T2" fmla="*/ 420 w 54"/>
                <a:gd name="T3" fmla="*/ 84 h 12"/>
                <a:gd name="T4" fmla="*/ 0 60000 65536"/>
                <a:gd name="T5" fmla="*/ 0 60000 65536"/>
              </a:gdLst>
              <a:ahLst/>
              <a:cxnLst>
                <a:cxn ang="T4">
                  <a:pos x="T0" y="T1"/>
                </a:cxn>
                <a:cxn ang="T5">
                  <a:pos x="T2" y="T3"/>
                </a:cxn>
              </a:cxnLst>
              <a:rect l="0" t="0" r="r" b="b"/>
              <a:pathLst>
                <a:path w="54" h="12">
                  <a:moveTo>
                    <a:pt x="0" y="0"/>
                  </a:moveTo>
                  <a:cubicBezTo>
                    <a:pt x="18" y="7"/>
                    <a:pt x="37" y="5"/>
                    <a:pt x="54"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2" name="Freeform 304">
              <a:extLst>
                <a:ext uri="{FF2B5EF4-FFF2-40B4-BE49-F238E27FC236}">
                  <a16:creationId xmlns:a16="http://schemas.microsoft.com/office/drawing/2014/main" id="{BE85D3F9-6126-F9A0-57B9-C594E174F13F}"/>
                </a:ext>
              </a:extLst>
            </p:cNvPr>
            <p:cNvSpPr>
              <a:spLocks/>
            </p:cNvSpPr>
            <p:nvPr/>
          </p:nvSpPr>
          <p:spPr bwMode="auto">
            <a:xfrm>
              <a:off x="2968" y="2122"/>
              <a:ext cx="138" cy="44"/>
            </a:xfrm>
            <a:custGeom>
              <a:avLst/>
              <a:gdLst>
                <a:gd name="T0" fmla="*/ 0 w 70"/>
                <a:gd name="T1" fmla="*/ 0 h 22"/>
                <a:gd name="T2" fmla="*/ 183 w 70"/>
                <a:gd name="T3" fmla="*/ 88 h 22"/>
                <a:gd name="T4" fmla="*/ 276 w 70"/>
                <a:gd name="T5" fmla="*/ 152 h 22"/>
                <a:gd name="T6" fmla="*/ 404 w 70"/>
                <a:gd name="T7" fmla="*/ 136 h 22"/>
                <a:gd name="T8" fmla="*/ 536 w 70"/>
                <a:gd name="T9" fmla="*/ 176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 h="22">
                  <a:moveTo>
                    <a:pt x="0" y="0"/>
                  </a:moveTo>
                  <a:cubicBezTo>
                    <a:pt x="9" y="5"/>
                    <a:pt x="17" y="5"/>
                    <a:pt x="24" y="11"/>
                  </a:cubicBezTo>
                  <a:cubicBezTo>
                    <a:pt x="29" y="15"/>
                    <a:pt x="30" y="18"/>
                    <a:pt x="36" y="19"/>
                  </a:cubicBezTo>
                  <a:cubicBezTo>
                    <a:pt x="41" y="20"/>
                    <a:pt x="47" y="16"/>
                    <a:pt x="53" y="17"/>
                  </a:cubicBezTo>
                  <a:cubicBezTo>
                    <a:pt x="59" y="17"/>
                    <a:pt x="65" y="20"/>
                    <a:pt x="70" y="2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3" name="Freeform 305">
              <a:extLst>
                <a:ext uri="{FF2B5EF4-FFF2-40B4-BE49-F238E27FC236}">
                  <a16:creationId xmlns:a16="http://schemas.microsoft.com/office/drawing/2014/main" id="{DBEB9549-37B4-699A-DCBA-34F6AC373F9C}"/>
                </a:ext>
              </a:extLst>
            </p:cNvPr>
            <p:cNvSpPr>
              <a:spLocks/>
            </p:cNvSpPr>
            <p:nvPr/>
          </p:nvSpPr>
          <p:spPr bwMode="auto">
            <a:xfrm>
              <a:off x="2642" y="2018"/>
              <a:ext cx="56" cy="26"/>
            </a:xfrm>
            <a:custGeom>
              <a:avLst/>
              <a:gdLst>
                <a:gd name="T0" fmla="*/ 0 w 28"/>
                <a:gd name="T1" fmla="*/ 0 h 13"/>
                <a:gd name="T2" fmla="*/ 224 w 28"/>
                <a:gd name="T3" fmla="*/ 104 h 13"/>
                <a:gd name="T4" fmla="*/ 0 60000 65536"/>
                <a:gd name="T5" fmla="*/ 0 60000 65536"/>
              </a:gdLst>
              <a:ahLst/>
              <a:cxnLst>
                <a:cxn ang="T4">
                  <a:pos x="T0" y="T1"/>
                </a:cxn>
                <a:cxn ang="T5">
                  <a:pos x="T2" y="T3"/>
                </a:cxn>
              </a:cxnLst>
              <a:rect l="0" t="0" r="r" b="b"/>
              <a:pathLst>
                <a:path w="28" h="13">
                  <a:moveTo>
                    <a:pt x="0" y="0"/>
                  </a:moveTo>
                  <a:cubicBezTo>
                    <a:pt x="8" y="6"/>
                    <a:pt x="20" y="6"/>
                    <a:pt x="28" y="13"/>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4" name="Freeform 306">
              <a:extLst>
                <a:ext uri="{FF2B5EF4-FFF2-40B4-BE49-F238E27FC236}">
                  <a16:creationId xmlns:a16="http://schemas.microsoft.com/office/drawing/2014/main" id="{83B0B7D0-0DB0-5C5B-8A3B-2DE4C416A82F}"/>
                </a:ext>
              </a:extLst>
            </p:cNvPr>
            <p:cNvSpPr>
              <a:spLocks/>
            </p:cNvSpPr>
            <p:nvPr/>
          </p:nvSpPr>
          <p:spPr bwMode="auto">
            <a:xfrm>
              <a:off x="2721" y="2053"/>
              <a:ext cx="36" cy="12"/>
            </a:xfrm>
            <a:custGeom>
              <a:avLst/>
              <a:gdLst>
                <a:gd name="T0" fmla="*/ 0 w 18"/>
                <a:gd name="T1" fmla="*/ 0 h 6"/>
                <a:gd name="T2" fmla="*/ 144 w 18"/>
                <a:gd name="T3" fmla="*/ 48 h 6"/>
                <a:gd name="T4" fmla="*/ 0 60000 65536"/>
                <a:gd name="T5" fmla="*/ 0 60000 65536"/>
              </a:gdLst>
              <a:ahLst/>
              <a:cxnLst>
                <a:cxn ang="T4">
                  <a:pos x="T0" y="T1"/>
                </a:cxn>
                <a:cxn ang="T5">
                  <a:pos x="T2" y="T3"/>
                </a:cxn>
              </a:cxnLst>
              <a:rect l="0" t="0" r="r" b="b"/>
              <a:pathLst>
                <a:path w="18" h="6">
                  <a:moveTo>
                    <a:pt x="0" y="0"/>
                  </a:moveTo>
                  <a:cubicBezTo>
                    <a:pt x="6" y="2"/>
                    <a:pt x="14" y="2"/>
                    <a:pt x="18" y="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5" name="Freeform 307">
              <a:extLst>
                <a:ext uri="{FF2B5EF4-FFF2-40B4-BE49-F238E27FC236}">
                  <a16:creationId xmlns:a16="http://schemas.microsoft.com/office/drawing/2014/main" id="{277DED89-8A4B-21CA-0377-B040A49A994C}"/>
                </a:ext>
              </a:extLst>
            </p:cNvPr>
            <p:cNvSpPr>
              <a:spLocks/>
            </p:cNvSpPr>
            <p:nvPr/>
          </p:nvSpPr>
          <p:spPr bwMode="auto">
            <a:xfrm>
              <a:off x="3469" y="2292"/>
              <a:ext cx="240" cy="57"/>
            </a:xfrm>
            <a:custGeom>
              <a:avLst/>
              <a:gdLst>
                <a:gd name="T0" fmla="*/ 0 w 122"/>
                <a:gd name="T1" fmla="*/ 0 h 29"/>
                <a:gd name="T2" fmla="*/ 449 w 122"/>
                <a:gd name="T3" fmla="*/ 100 h 29"/>
                <a:gd name="T4" fmla="*/ 669 w 122"/>
                <a:gd name="T5" fmla="*/ 181 h 29"/>
                <a:gd name="T6" fmla="*/ 929 w 122"/>
                <a:gd name="T7" fmla="*/ 212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29">
                  <a:moveTo>
                    <a:pt x="0" y="0"/>
                  </a:moveTo>
                  <a:cubicBezTo>
                    <a:pt x="12" y="18"/>
                    <a:pt x="43" y="9"/>
                    <a:pt x="59" y="13"/>
                  </a:cubicBezTo>
                  <a:cubicBezTo>
                    <a:pt x="69" y="16"/>
                    <a:pt x="77" y="22"/>
                    <a:pt x="88" y="24"/>
                  </a:cubicBezTo>
                  <a:cubicBezTo>
                    <a:pt x="99" y="27"/>
                    <a:pt x="110" y="29"/>
                    <a:pt x="122" y="2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6" name="Freeform 308">
              <a:extLst>
                <a:ext uri="{FF2B5EF4-FFF2-40B4-BE49-F238E27FC236}">
                  <a16:creationId xmlns:a16="http://schemas.microsoft.com/office/drawing/2014/main" id="{C906AC22-8582-94DF-9BEB-FE2C3ABA6BA2}"/>
                </a:ext>
              </a:extLst>
            </p:cNvPr>
            <p:cNvSpPr>
              <a:spLocks/>
            </p:cNvSpPr>
            <p:nvPr/>
          </p:nvSpPr>
          <p:spPr bwMode="auto">
            <a:xfrm>
              <a:off x="3510" y="2290"/>
              <a:ext cx="103" cy="10"/>
            </a:xfrm>
            <a:custGeom>
              <a:avLst/>
              <a:gdLst>
                <a:gd name="T0" fmla="*/ 0 w 52"/>
                <a:gd name="T1" fmla="*/ 0 h 5"/>
                <a:gd name="T2" fmla="*/ 204 w 52"/>
                <a:gd name="T3" fmla="*/ 8 h 5"/>
                <a:gd name="T4" fmla="*/ 404 w 52"/>
                <a:gd name="T5" fmla="*/ 40 h 5"/>
                <a:gd name="T6" fmla="*/ 0 60000 65536"/>
                <a:gd name="T7" fmla="*/ 0 60000 65536"/>
                <a:gd name="T8" fmla="*/ 0 60000 65536"/>
              </a:gdLst>
              <a:ahLst/>
              <a:cxnLst>
                <a:cxn ang="T6">
                  <a:pos x="T0" y="T1"/>
                </a:cxn>
                <a:cxn ang="T7">
                  <a:pos x="T2" y="T3"/>
                </a:cxn>
                <a:cxn ang="T8">
                  <a:pos x="T4" y="T5"/>
                </a:cxn>
              </a:cxnLst>
              <a:rect l="0" t="0" r="r" b="b"/>
              <a:pathLst>
                <a:path w="52" h="5">
                  <a:moveTo>
                    <a:pt x="0" y="0"/>
                  </a:moveTo>
                  <a:cubicBezTo>
                    <a:pt x="8" y="3"/>
                    <a:pt x="18" y="1"/>
                    <a:pt x="26" y="1"/>
                  </a:cubicBezTo>
                  <a:cubicBezTo>
                    <a:pt x="35" y="2"/>
                    <a:pt x="43" y="4"/>
                    <a:pt x="52" y="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7" name="Freeform 309">
              <a:extLst>
                <a:ext uri="{FF2B5EF4-FFF2-40B4-BE49-F238E27FC236}">
                  <a16:creationId xmlns:a16="http://schemas.microsoft.com/office/drawing/2014/main" id="{E20D5C38-0461-B6FF-F328-B0EB3B2DB2B9}"/>
                </a:ext>
              </a:extLst>
            </p:cNvPr>
            <p:cNvSpPr>
              <a:spLocks/>
            </p:cNvSpPr>
            <p:nvPr/>
          </p:nvSpPr>
          <p:spPr bwMode="auto">
            <a:xfrm>
              <a:off x="3506" y="2251"/>
              <a:ext cx="120" cy="33"/>
            </a:xfrm>
            <a:custGeom>
              <a:avLst/>
              <a:gdLst>
                <a:gd name="T0" fmla="*/ 0 w 61"/>
                <a:gd name="T1" fmla="*/ 0 h 17"/>
                <a:gd name="T2" fmla="*/ 128 w 61"/>
                <a:gd name="T3" fmla="*/ 45 h 17"/>
                <a:gd name="T4" fmla="*/ 275 w 61"/>
                <a:gd name="T5" fmla="*/ 95 h 17"/>
                <a:gd name="T6" fmla="*/ 464 w 61"/>
                <a:gd name="T7" fmla="*/ 124 h 1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1" h="17">
                  <a:moveTo>
                    <a:pt x="0" y="0"/>
                  </a:moveTo>
                  <a:cubicBezTo>
                    <a:pt x="5" y="5"/>
                    <a:pt x="11" y="4"/>
                    <a:pt x="17" y="6"/>
                  </a:cubicBezTo>
                  <a:cubicBezTo>
                    <a:pt x="23" y="8"/>
                    <a:pt x="30" y="13"/>
                    <a:pt x="36" y="13"/>
                  </a:cubicBezTo>
                  <a:cubicBezTo>
                    <a:pt x="47" y="14"/>
                    <a:pt x="51" y="10"/>
                    <a:pt x="61" y="1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8" name="Freeform 310">
              <a:extLst>
                <a:ext uri="{FF2B5EF4-FFF2-40B4-BE49-F238E27FC236}">
                  <a16:creationId xmlns:a16="http://schemas.microsoft.com/office/drawing/2014/main" id="{E1BD1277-A8C1-36EE-F2FF-8BAC35FE0184}"/>
                </a:ext>
              </a:extLst>
            </p:cNvPr>
            <p:cNvSpPr>
              <a:spLocks/>
            </p:cNvSpPr>
            <p:nvPr/>
          </p:nvSpPr>
          <p:spPr bwMode="auto">
            <a:xfrm>
              <a:off x="3559" y="2223"/>
              <a:ext cx="166" cy="53"/>
            </a:xfrm>
            <a:custGeom>
              <a:avLst/>
              <a:gdLst>
                <a:gd name="T0" fmla="*/ 0 w 84"/>
                <a:gd name="T1" fmla="*/ 0 h 27"/>
                <a:gd name="T2" fmla="*/ 208 w 84"/>
                <a:gd name="T3" fmla="*/ 53 h 27"/>
                <a:gd name="T4" fmla="*/ 348 w 84"/>
                <a:gd name="T5" fmla="*/ 143 h 27"/>
                <a:gd name="T6" fmla="*/ 547 w 84"/>
                <a:gd name="T7" fmla="*/ 151 h 27"/>
                <a:gd name="T8" fmla="*/ 648 w 84"/>
                <a:gd name="T9" fmla="*/ 204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4" h="27">
                  <a:moveTo>
                    <a:pt x="0" y="0"/>
                  </a:moveTo>
                  <a:cubicBezTo>
                    <a:pt x="9" y="4"/>
                    <a:pt x="19" y="2"/>
                    <a:pt x="27" y="7"/>
                  </a:cubicBezTo>
                  <a:cubicBezTo>
                    <a:pt x="35" y="12"/>
                    <a:pt x="34" y="17"/>
                    <a:pt x="45" y="19"/>
                  </a:cubicBezTo>
                  <a:cubicBezTo>
                    <a:pt x="54" y="20"/>
                    <a:pt x="63" y="17"/>
                    <a:pt x="71" y="20"/>
                  </a:cubicBezTo>
                  <a:cubicBezTo>
                    <a:pt x="76" y="22"/>
                    <a:pt x="80" y="26"/>
                    <a:pt x="84" y="2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19" name="Freeform 311">
              <a:extLst>
                <a:ext uri="{FF2B5EF4-FFF2-40B4-BE49-F238E27FC236}">
                  <a16:creationId xmlns:a16="http://schemas.microsoft.com/office/drawing/2014/main" id="{2713D254-668D-CC19-6D00-774AD2EF2A08}"/>
                </a:ext>
              </a:extLst>
            </p:cNvPr>
            <p:cNvSpPr>
              <a:spLocks/>
            </p:cNvSpPr>
            <p:nvPr/>
          </p:nvSpPr>
          <p:spPr bwMode="auto">
            <a:xfrm>
              <a:off x="3648" y="2278"/>
              <a:ext cx="85" cy="26"/>
            </a:xfrm>
            <a:custGeom>
              <a:avLst/>
              <a:gdLst>
                <a:gd name="T0" fmla="*/ 0 w 43"/>
                <a:gd name="T1" fmla="*/ 0 h 13"/>
                <a:gd name="T2" fmla="*/ 176 w 43"/>
                <a:gd name="T3" fmla="*/ 56 h 13"/>
                <a:gd name="T4" fmla="*/ 332 w 43"/>
                <a:gd name="T5" fmla="*/ 96 h 13"/>
                <a:gd name="T6" fmla="*/ 0 60000 65536"/>
                <a:gd name="T7" fmla="*/ 0 60000 65536"/>
                <a:gd name="T8" fmla="*/ 0 60000 65536"/>
              </a:gdLst>
              <a:ahLst/>
              <a:cxnLst>
                <a:cxn ang="T6">
                  <a:pos x="T0" y="T1"/>
                </a:cxn>
                <a:cxn ang="T7">
                  <a:pos x="T2" y="T3"/>
                </a:cxn>
                <a:cxn ang="T8">
                  <a:pos x="T4" y="T5"/>
                </a:cxn>
              </a:cxnLst>
              <a:rect l="0" t="0" r="r" b="b"/>
              <a:pathLst>
                <a:path w="43" h="13">
                  <a:moveTo>
                    <a:pt x="0" y="0"/>
                  </a:moveTo>
                  <a:cubicBezTo>
                    <a:pt x="6" y="6"/>
                    <a:pt x="15" y="5"/>
                    <a:pt x="23" y="7"/>
                  </a:cubicBezTo>
                  <a:cubicBezTo>
                    <a:pt x="30" y="9"/>
                    <a:pt x="36" y="13"/>
                    <a:pt x="43"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0" name="Freeform 312">
              <a:extLst>
                <a:ext uri="{FF2B5EF4-FFF2-40B4-BE49-F238E27FC236}">
                  <a16:creationId xmlns:a16="http://schemas.microsoft.com/office/drawing/2014/main" id="{3166C4E3-5C3C-6862-EFE4-9DB9625628A7}"/>
                </a:ext>
              </a:extLst>
            </p:cNvPr>
            <p:cNvSpPr>
              <a:spLocks/>
            </p:cNvSpPr>
            <p:nvPr/>
          </p:nvSpPr>
          <p:spPr bwMode="auto">
            <a:xfrm>
              <a:off x="3701" y="2245"/>
              <a:ext cx="170" cy="23"/>
            </a:xfrm>
            <a:custGeom>
              <a:avLst/>
              <a:gdLst>
                <a:gd name="T0" fmla="*/ 0 w 86"/>
                <a:gd name="T1" fmla="*/ 0 h 12"/>
                <a:gd name="T2" fmla="*/ 348 w 86"/>
                <a:gd name="T3" fmla="*/ 36 h 12"/>
                <a:gd name="T4" fmla="*/ 472 w 86"/>
                <a:gd name="T5" fmla="*/ 77 h 12"/>
                <a:gd name="T6" fmla="*/ 664 w 86"/>
                <a:gd name="T7" fmla="*/ 84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12">
                  <a:moveTo>
                    <a:pt x="0" y="0"/>
                  </a:moveTo>
                  <a:cubicBezTo>
                    <a:pt x="14" y="0"/>
                    <a:pt x="31" y="1"/>
                    <a:pt x="45" y="5"/>
                  </a:cubicBezTo>
                  <a:cubicBezTo>
                    <a:pt x="51" y="6"/>
                    <a:pt x="55" y="9"/>
                    <a:pt x="61" y="11"/>
                  </a:cubicBezTo>
                  <a:cubicBezTo>
                    <a:pt x="69" y="12"/>
                    <a:pt x="78" y="11"/>
                    <a:pt x="86"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1" name="Freeform 313">
              <a:extLst>
                <a:ext uri="{FF2B5EF4-FFF2-40B4-BE49-F238E27FC236}">
                  <a16:creationId xmlns:a16="http://schemas.microsoft.com/office/drawing/2014/main" id="{9A684CBC-B43B-D0D8-FFA9-DA4CF9F47453}"/>
                </a:ext>
              </a:extLst>
            </p:cNvPr>
            <p:cNvSpPr>
              <a:spLocks/>
            </p:cNvSpPr>
            <p:nvPr/>
          </p:nvSpPr>
          <p:spPr bwMode="auto">
            <a:xfrm>
              <a:off x="3762" y="2274"/>
              <a:ext cx="160" cy="22"/>
            </a:xfrm>
            <a:custGeom>
              <a:avLst/>
              <a:gdLst>
                <a:gd name="T0" fmla="*/ 0 w 81"/>
                <a:gd name="T1" fmla="*/ 8 h 11"/>
                <a:gd name="T2" fmla="*/ 292 w 81"/>
                <a:gd name="T3" fmla="*/ 72 h 11"/>
                <a:gd name="T4" fmla="*/ 624 w 81"/>
                <a:gd name="T5" fmla="*/ 88 h 11"/>
                <a:gd name="T6" fmla="*/ 0 60000 65536"/>
                <a:gd name="T7" fmla="*/ 0 60000 65536"/>
                <a:gd name="T8" fmla="*/ 0 60000 65536"/>
              </a:gdLst>
              <a:ahLst/>
              <a:cxnLst>
                <a:cxn ang="T6">
                  <a:pos x="T0" y="T1"/>
                </a:cxn>
                <a:cxn ang="T7">
                  <a:pos x="T2" y="T3"/>
                </a:cxn>
                <a:cxn ang="T8">
                  <a:pos x="T4" y="T5"/>
                </a:cxn>
              </a:cxnLst>
              <a:rect l="0" t="0" r="r" b="b"/>
              <a:pathLst>
                <a:path w="81" h="11">
                  <a:moveTo>
                    <a:pt x="0" y="1"/>
                  </a:moveTo>
                  <a:cubicBezTo>
                    <a:pt x="13" y="0"/>
                    <a:pt x="24" y="9"/>
                    <a:pt x="38" y="9"/>
                  </a:cubicBezTo>
                  <a:cubicBezTo>
                    <a:pt x="53" y="8"/>
                    <a:pt x="67" y="11"/>
                    <a:pt x="81"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2" name="Freeform 314">
              <a:extLst>
                <a:ext uri="{FF2B5EF4-FFF2-40B4-BE49-F238E27FC236}">
                  <a16:creationId xmlns:a16="http://schemas.microsoft.com/office/drawing/2014/main" id="{DBE8EE66-28E6-AB8B-317A-3C36AE7A3847}"/>
                </a:ext>
              </a:extLst>
            </p:cNvPr>
            <p:cNvSpPr>
              <a:spLocks/>
            </p:cNvSpPr>
            <p:nvPr/>
          </p:nvSpPr>
          <p:spPr bwMode="auto">
            <a:xfrm>
              <a:off x="3774" y="2326"/>
              <a:ext cx="237" cy="17"/>
            </a:xfrm>
            <a:custGeom>
              <a:avLst/>
              <a:gdLst>
                <a:gd name="T0" fmla="*/ 0 w 120"/>
                <a:gd name="T1" fmla="*/ 32 h 9"/>
                <a:gd name="T2" fmla="*/ 484 w 120"/>
                <a:gd name="T3" fmla="*/ 40 h 9"/>
                <a:gd name="T4" fmla="*/ 709 w 120"/>
                <a:gd name="T5" fmla="*/ 15 h 9"/>
                <a:gd name="T6" fmla="*/ 924 w 120"/>
                <a:gd name="T7" fmla="*/ 60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0" h="9">
                  <a:moveTo>
                    <a:pt x="0" y="5"/>
                  </a:moveTo>
                  <a:cubicBezTo>
                    <a:pt x="21" y="5"/>
                    <a:pt x="42" y="9"/>
                    <a:pt x="63" y="6"/>
                  </a:cubicBezTo>
                  <a:cubicBezTo>
                    <a:pt x="73" y="4"/>
                    <a:pt x="82" y="0"/>
                    <a:pt x="92" y="2"/>
                  </a:cubicBezTo>
                  <a:cubicBezTo>
                    <a:pt x="102" y="3"/>
                    <a:pt x="110" y="9"/>
                    <a:pt x="120" y="9"/>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3" name="Freeform 315">
              <a:extLst>
                <a:ext uri="{FF2B5EF4-FFF2-40B4-BE49-F238E27FC236}">
                  <a16:creationId xmlns:a16="http://schemas.microsoft.com/office/drawing/2014/main" id="{5B98064E-E3C6-84C8-A23A-89EFF5413F63}"/>
                </a:ext>
              </a:extLst>
            </p:cNvPr>
            <p:cNvSpPr>
              <a:spLocks/>
            </p:cNvSpPr>
            <p:nvPr/>
          </p:nvSpPr>
          <p:spPr bwMode="auto">
            <a:xfrm>
              <a:off x="3944" y="2345"/>
              <a:ext cx="181" cy="34"/>
            </a:xfrm>
            <a:custGeom>
              <a:avLst/>
              <a:gdLst>
                <a:gd name="T0" fmla="*/ 0 w 92"/>
                <a:gd name="T1" fmla="*/ 0 h 17"/>
                <a:gd name="T2" fmla="*/ 329 w 92"/>
                <a:gd name="T3" fmla="*/ 88 h 17"/>
                <a:gd name="T4" fmla="*/ 700 w 92"/>
                <a:gd name="T5" fmla="*/ 128 h 17"/>
                <a:gd name="T6" fmla="*/ 0 60000 65536"/>
                <a:gd name="T7" fmla="*/ 0 60000 65536"/>
                <a:gd name="T8" fmla="*/ 0 60000 65536"/>
              </a:gdLst>
              <a:ahLst/>
              <a:cxnLst>
                <a:cxn ang="T6">
                  <a:pos x="T0" y="T1"/>
                </a:cxn>
                <a:cxn ang="T7">
                  <a:pos x="T2" y="T3"/>
                </a:cxn>
                <a:cxn ang="T8">
                  <a:pos x="T4" y="T5"/>
                </a:cxn>
              </a:cxnLst>
              <a:rect l="0" t="0" r="r" b="b"/>
              <a:pathLst>
                <a:path w="92" h="17">
                  <a:moveTo>
                    <a:pt x="0" y="0"/>
                  </a:moveTo>
                  <a:cubicBezTo>
                    <a:pt x="13" y="9"/>
                    <a:pt x="28" y="11"/>
                    <a:pt x="43" y="11"/>
                  </a:cubicBezTo>
                  <a:cubicBezTo>
                    <a:pt x="60" y="10"/>
                    <a:pt x="76" y="17"/>
                    <a:pt x="92" y="1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4" name="Freeform 316">
              <a:extLst>
                <a:ext uri="{FF2B5EF4-FFF2-40B4-BE49-F238E27FC236}">
                  <a16:creationId xmlns:a16="http://schemas.microsoft.com/office/drawing/2014/main" id="{8F6069C1-45A2-2E0A-70EA-6C46D754EFEE}"/>
                </a:ext>
              </a:extLst>
            </p:cNvPr>
            <p:cNvSpPr>
              <a:spLocks/>
            </p:cNvSpPr>
            <p:nvPr/>
          </p:nvSpPr>
          <p:spPr bwMode="auto">
            <a:xfrm>
              <a:off x="4027" y="2324"/>
              <a:ext cx="175" cy="39"/>
            </a:xfrm>
            <a:custGeom>
              <a:avLst/>
              <a:gdLst>
                <a:gd name="T0" fmla="*/ 0 w 89"/>
                <a:gd name="T1" fmla="*/ 0 h 20"/>
                <a:gd name="T2" fmla="*/ 328 w 89"/>
                <a:gd name="T3" fmla="*/ 96 h 20"/>
                <a:gd name="T4" fmla="*/ 676 w 89"/>
                <a:gd name="T5" fmla="*/ 148 h 20"/>
                <a:gd name="T6" fmla="*/ 0 60000 65536"/>
                <a:gd name="T7" fmla="*/ 0 60000 65536"/>
                <a:gd name="T8" fmla="*/ 0 60000 65536"/>
              </a:gdLst>
              <a:ahLst/>
              <a:cxnLst>
                <a:cxn ang="T6">
                  <a:pos x="T0" y="T1"/>
                </a:cxn>
                <a:cxn ang="T7">
                  <a:pos x="T2" y="T3"/>
                </a:cxn>
                <a:cxn ang="T8">
                  <a:pos x="T4" y="T5"/>
                </a:cxn>
              </a:cxnLst>
              <a:rect l="0" t="0" r="r" b="b"/>
              <a:pathLst>
                <a:path w="89" h="20">
                  <a:moveTo>
                    <a:pt x="0" y="0"/>
                  </a:moveTo>
                  <a:cubicBezTo>
                    <a:pt x="14" y="5"/>
                    <a:pt x="29" y="10"/>
                    <a:pt x="43" y="13"/>
                  </a:cubicBezTo>
                  <a:cubicBezTo>
                    <a:pt x="58" y="17"/>
                    <a:pt x="74" y="17"/>
                    <a:pt x="89" y="2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5" name="Freeform 317">
              <a:extLst>
                <a:ext uri="{FF2B5EF4-FFF2-40B4-BE49-F238E27FC236}">
                  <a16:creationId xmlns:a16="http://schemas.microsoft.com/office/drawing/2014/main" id="{3C30B195-45B1-106F-5BFA-ACBBCC406EFC}"/>
                </a:ext>
              </a:extLst>
            </p:cNvPr>
            <p:cNvSpPr>
              <a:spLocks/>
            </p:cNvSpPr>
            <p:nvPr/>
          </p:nvSpPr>
          <p:spPr bwMode="auto">
            <a:xfrm>
              <a:off x="4155" y="2341"/>
              <a:ext cx="120" cy="42"/>
            </a:xfrm>
            <a:custGeom>
              <a:avLst/>
              <a:gdLst>
                <a:gd name="T0" fmla="*/ 0 w 61"/>
                <a:gd name="T1" fmla="*/ 0 h 21"/>
                <a:gd name="T2" fmla="*/ 297 w 61"/>
                <a:gd name="T3" fmla="*/ 80 h 21"/>
                <a:gd name="T4" fmla="*/ 464 w 61"/>
                <a:gd name="T5" fmla="*/ 168 h 21"/>
                <a:gd name="T6" fmla="*/ 0 60000 65536"/>
                <a:gd name="T7" fmla="*/ 0 60000 65536"/>
                <a:gd name="T8" fmla="*/ 0 60000 65536"/>
              </a:gdLst>
              <a:ahLst/>
              <a:cxnLst>
                <a:cxn ang="T6">
                  <a:pos x="T0" y="T1"/>
                </a:cxn>
                <a:cxn ang="T7">
                  <a:pos x="T2" y="T3"/>
                </a:cxn>
                <a:cxn ang="T8">
                  <a:pos x="T4" y="T5"/>
                </a:cxn>
              </a:cxnLst>
              <a:rect l="0" t="0" r="r" b="b"/>
              <a:pathLst>
                <a:path w="61" h="21">
                  <a:moveTo>
                    <a:pt x="0" y="0"/>
                  </a:moveTo>
                  <a:cubicBezTo>
                    <a:pt x="12" y="6"/>
                    <a:pt x="26" y="3"/>
                    <a:pt x="39" y="10"/>
                  </a:cubicBezTo>
                  <a:cubicBezTo>
                    <a:pt x="47" y="14"/>
                    <a:pt x="53" y="19"/>
                    <a:pt x="61" y="2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6" name="Freeform 318">
              <a:extLst>
                <a:ext uri="{FF2B5EF4-FFF2-40B4-BE49-F238E27FC236}">
                  <a16:creationId xmlns:a16="http://schemas.microsoft.com/office/drawing/2014/main" id="{1B93ECFB-9B0E-8600-25C2-868E80993673}"/>
                </a:ext>
              </a:extLst>
            </p:cNvPr>
            <p:cNvSpPr>
              <a:spLocks/>
            </p:cNvSpPr>
            <p:nvPr/>
          </p:nvSpPr>
          <p:spPr bwMode="auto">
            <a:xfrm>
              <a:off x="4169" y="2385"/>
              <a:ext cx="211" cy="24"/>
            </a:xfrm>
            <a:custGeom>
              <a:avLst/>
              <a:gdLst>
                <a:gd name="T0" fmla="*/ 0 w 107"/>
                <a:gd name="T1" fmla="*/ 0 h 12"/>
                <a:gd name="T2" fmla="*/ 176 w 107"/>
                <a:gd name="T3" fmla="*/ 40 h 12"/>
                <a:gd name="T4" fmla="*/ 420 w 107"/>
                <a:gd name="T5" fmla="*/ 80 h 12"/>
                <a:gd name="T6" fmla="*/ 645 w 107"/>
                <a:gd name="T7" fmla="*/ 48 h 12"/>
                <a:gd name="T8" fmla="*/ 820 w 107"/>
                <a:gd name="T9" fmla="*/ 88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12">
                  <a:moveTo>
                    <a:pt x="0" y="0"/>
                  </a:moveTo>
                  <a:cubicBezTo>
                    <a:pt x="7" y="4"/>
                    <a:pt x="16" y="3"/>
                    <a:pt x="23" y="5"/>
                  </a:cubicBezTo>
                  <a:cubicBezTo>
                    <a:pt x="34" y="8"/>
                    <a:pt x="44" y="12"/>
                    <a:pt x="55" y="10"/>
                  </a:cubicBezTo>
                  <a:cubicBezTo>
                    <a:pt x="65" y="9"/>
                    <a:pt x="74" y="4"/>
                    <a:pt x="84" y="6"/>
                  </a:cubicBezTo>
                  <a:cubicBezTo>
                    <a:pt x="92" y="6"/>
                    <a:pt x="99" y="12"/>
                    <a:pt x="107"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7" name="Freeform 319">
              <a:extLst>
                <a:ext uri="{FF2B5EF4-FFF2-40B4-BE49-F238E27FC236}">
                  <a16:creationId xmlns:a16="http://schemas.microsoft.com/office/drawing/2014/main" id="{935D1BCA-A6ED-AB69-EED8-1D826B962CA1}"/>
                </a:ext>
              </a:extLst>
            </p:cNvPr>
            <p:cNvSpPr>
              <a:spLocks/>
            </p:cNvSpPr>
            <p:nvPr/>
          </p:nvSpPr>
          <p:spPr bwMode="auto">
            <a:xfrm>
              <a:off x="4354" y="2387"/>
              <a:ext cx="158" cy="47"/>
            </a:xfrm>
            <a:custGeom>
              <a:avLst/>
              <a:gdLst>
                <a:gd name="T0" fmla="*/ 0 w 80"/>
                <a:gd name="T1" fmla="*/ 0 h 24"/>
                <a:gd name="T2" fmla="*/ 176 w 80"/>
                <a:gd name="T3" fmla="*/ 53 h 24"/>
                <a:gd name="T4" fmla="*/ 371 w 80"/>
                <a:gd name="T5" fmla="*/ 149 h 24"/>
                <a:gd name="T6" fmla="*/ 616 w 80"/>
                <a:gd name="T7" fmla="*/ 180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0" h="24">
                  <a:moveTo>
                    <a:pt x="0" y="0"/>
                  </a:moveTo>
                  <a:cubicBezTo>
                    <a:pt x="7" y="3"/>
                    <a:pt x="15" y="4"/>
                    <a:pt x="23" y="7"/>
                  </a:cubicBezTo>
                  <a:cubicBezTo>
                    <a:pt x="31" y="11"/>
                    <a:pt x="39" y="18"/>
                    <a:pt x="48" y="20"/>
                  </a:cubicBezTo>
                  <a:cubicBezTo>
                    <a:pt x="59" y="23"/>
                    <a:pt x="71" y="15"/>
                    <a:pt x="80" y="24"/>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8" name="Freeform 320">
              <a:extLst>
                <a:ext uri="{FF2B5EF4-FFF2-40B4-BE49-F238E27FC236}">
                  <a16:creationId xmlns:a16="http://schemas.microsoft.com/office/drawing/2014/main" id="{615D4F76-F6BA-7935-7A82-E7C0206B6C1F}"/>
                </a:ext>
              </a:extLst>
            </p:cNvPr>
            <p:cNvSpPr>
              <a:spLocks/>
            </p:cNvSpPr>
            <p:nvPr/>
          </p:nvSpPr>
          <p:spPr bwMode="auto">
            <a:xfrm>
              <a:off x="3672" y="2308"/>
              <a:ext cx="157" cy="20"/>
            </a:xfrm>
            <a:custGeom>
              <a:avLst/>
              <a:gdLst>
                <a:gd name="T0" fmla="*/ 0 w 80"/>
                <a:gd name="T1" fmla="*/ 16 h 10"/>
                <a:gd name="T2" fmla="*/ 288 w 80"/>
                <a:gd name="T3" fmla="*/ 32 h 10"/>
                <a:gd name="T4" fmla="*/ 604 w 80"/>
                <a:gd name="T5" fmla="*/ 80 h 10"/>
                <a:gd name="T6" fmla="*/ 0 60000 65536"/>
                <a:gd name="T7" fmla="*/ 0 60000 65536"/>
                <a:gd name="T8" fmla="*/ 0 60000 65536"/>
              </a:gdLst>
              <a:ahLst/>
              <a:cxnLst>
                <a:cxn ang="T6">
                  <a:pos x="T0" y="T1"/>
                </a:cxn>
                <a:cxn ang="T7">
                  <a:pos x="T2" y="T3"/>
                </a:cxn>
                <a:cxn ang="T8">
                  <a:pos x="T4" y="T5"/>
                </a:cxn>
              </a:cxnLst>
              <a:rect l="0" t="0" r="r" b="b"/>
              <a:pathLst>
                <a:path w="80" h="10">
                  <a:moveTo>
                    <a:pt x="0" y="2"/>
                  </a:moveTo>
                  <a:cubicBezTo>
                    <a:pt x="14" y="5"/>
                    <a:pt x="24" y="6"/>
                    <a:pt x="38" y="4"/>
                  </a:cubicBezTo>
                  <a:cubicBezTo>
                    <a:pt x="52" y="2"/>
                    <a:pt x="68" y="0"/>
                    <a:pt x="80" y="1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29" name="Freeform 321">
              <a:extLst>
                <a:ext uri="{FF2B5EF4-FFF2-40B4-BE49-F238E27FC236}">
                  <a16:creationId xmlns:a16="http://schemas.microsoft.com/office/drawing/2014/main" id="{04450E93-1804-7CAE-C5AA-B66E4E5B025F}"/>
                </a:ext>
              </a:extLst>
            </p:cNvPr>
            <p:cNvSpPr>
              <a:spLocks/>
            </p:cNvSpPr>
            <p:nvPr/>
          </p:nvSpPr>
          <p:spPr bwMode="auto">
            <a:xfrm>
              <a:off x="3749" y="2334"/>
              <a:ext cx="183" cy="47"/>
            </a:xfrm>
            <a:custGeom>
              <a:avLst/>
              <a:gdLst>
                <a:gd name="T0" fmla="*/ 0 w 93"/>
                <a:gd name="T1" fmla="*/ 0 h 24"/>
                <a:gd name="T2" fmla="*/ 352 w 93"/>
                <a:gd name="T3" fmla="*/ 84 h 24"/>
                <a:gd name="T4" fmla="*/ 557 w 93"/>
                <a:gd name="T5" fmla="*/ 127 h 24"/>
                <a:gd name="T6" fmla="*/ 708 w 93"/>
                <a:gd name="T7" fmla="*/ 165 h 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3" h="24">
                  <a:moveTo>
                    <a:pt x="0" y="0"/>
                  </a:moveTo>
                  <a:cubicBezTo>
                    <a:pt x="6" y="12"/>
                    <a:pt x="34" y="11"/>
                    <a:pt x="46" y="11"/>
                  </a:cubicBezTo>
                  <a:cubicBezTo>
                    <a:pt x="56" y="12"/>
                    <a:pt x="64" y="13"/>
                    <a:pt x="73" y="17"/>
                  </a:cubicBezTo>
                  <a:cubicBezTo>
                    <a:pt x="80" y="21"/>
                    <a:pt x="85" y="24"/>
                    <a:pt x="93" y="2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0" name="Freeform 322">
              <a:extLst>
                <a:ext uri="{FF2B5EF4-FFF2-40B4-BE49-F238E27FC236}">
                  <a16:creationId xmlns:a16="http://schemas.microsoft.com/office/drawing/2014/main" id="{CE04AA8E-8463-D38D-5BE8-EDE1FBCDE9FE}"/>
                </a:ext>
              </a:extLst>
            </p:cNvPr>
            <p:cNvSpPr>
              <a:spLocks/>
            </p:cNvSpPr>
            <p:nvPr/>
          </p:nvSpPr>
          <p:spPr bwMode="auto">
            <a:xfrm>
              <a:off x="3861" y="2302"/>
              <a:ext cx="67" cy="16"/>
            </a:xfrm>
            <a:custGeom>
              <a:avLst/>
              <a:gdLst>
                <a:gd name="T0" fmla="*/ 0 w 34"/>
                <a:gd name="T1" fmla="*/ 0 h 8"/>
                <a:gd name="T2" fmla="*/ 260 w 34"/>
                <a:gd name="T3" fmla="*/ 48 h 8"/>
                <a:gd name="T4" fmla="*/ 0 60000 65536"/>
                <a:gd name="T5" fmla="*/ 0 60000 65536"/>
              </a:gdLst>
              <a:ahLst/>
              <a:cxnLst>
                <a:cxn ang="T4">
                  <a:pos x="T0" y="T1"/>
                </a:cxn>
                <a:cxn ang="T5">
                  <a:pos x="T2" y="T3"/>
                </a:cxn>
              </a:cxnLst>
              <a:rect l="0" t="0" r="r" b="b"/>
              <a:pathLst>
                <a:path w="34" h="8">
                  <a:moveTo>
                    <a:pt x="0" y="0"/>
                  </a:moveTo>
                  <a:cubicBezTo>
                    <a:pt x="10" y="8"/>
                    <a:pt x="23" y="3"/>
                    <a:pt x="34" y="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1" name="Freeform 323">
              <a:extLst>
                <a:ext uri="{FF2B5EF4-FFF2-40B4-BE49-F238E27FC236}">
                  <a16:creationId xmlns:a16="http://schemas.microsoft.com/office/drawing/2014/main" id="{89A9C2F5-2819-30C0-47B7-AC82A7F744A4}"/>
                </a:ext>
              </a:extLst>
            </p:cNvPr>
            <p:cNvSpPr>
              <a:spLocks/>
            </p:cNvSpPr>
            <p:nvPr/>
          </p:nvSpPr>
          <p:spPr bwMode="auto">
            <a:xfrm>
              <a:off x="3896" y="2276"/>
              <a:ext cx="142" cy="26"/>
            </a:xfrm>
            <a:custGeom>
              <a:avLst/>
              <a:gdLst>
                <a:gd name="T0" fmla="*/ 0 w 72"/>
                <a:gd name="T1" fmla="*/ 0 h 13"/>
                <a:gd name="T2" fmla="*/ 116 w 72"/>
                <a:gd name="T3" fmla="*/ 0 h 13"/>
                <a:gd name="T4" fmla="*/ 268 w 72"/>
                <a:gd name="T5" fmla="*/ 72 h 13"/>
                <a:gd name="T6" fmla="*/ 552 w 72"/>
                <a:gd name="T7" fmla="*/ 88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2" h="13">
                  <a:moveTo>
                    <a:pt x="0" y="0"/>
                  </a:moveTo>
                  <a:cubicBezTo>
                    <a:pt x="5" y="2"/>
                    <a:pt x="10" y="0"/>
                    <a:pt x="15" y="0"/>
                  </a:cubicBezTo>
                  <a:cubicBezTo>
                    <a:pt x="24" y="1"/>
                    <a:pt x="27" y="7"/>
                    <a:pt x="35" y="9"/>
                  </a:cubicBezTo>
                  <a:cubicBezTo>
                    <a:pt x="47" y="13"/>
                    <a:pt x="60" y="5"/>
                    <a:pt x="72"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2" name="Freeform 324">
              <a:extLst>
                <a:ext uri="{FF2B5EF4-FFF2-40B4-BE49-F238E27FC236}">
                  <a16:creationId xmlns:a16="http://schemas.microsoft.com/office/drawing/2014/main" id="{8CD6B1A2-975C-D314-75EA-AD325FBD627E}"/>
                </a:ext>
              </a:extLst>
            </p:cNvPr>
            <p:cNvSpPr>
              <a:spLocks/>
            </p:cNvSpPr>
            <p:nvPr/>
          </p:nvSpPr>
          <p:spPr bwMode="auto">
            <a:xfrm>
              <a:off x="3983" y="2272"/>
              <a:ext cx="152" cy="30"/>
            </a:xfrm>
            <a:custGeom>
              <a:avLst/>
              <a:gdLst>
                <a:gd name="T0" fmla="*/ 0 w 77"/>
                <a:gd name="T1" fmla="*/ 0 h 15"/>
                <a:gd name="T2" fmla="*/ 332 w 77"/>
                <a:gd name="T3" fmla="*/ 80 h 15"/>
                <a:gd name="T4" fmla="*/ 592 w 77"/>
                <a:gd name="T5" fmla="*/ 120 h 15"/>
                <a:gd name="T6" fmla="*/ 0 60000 65536"/>
                <a:gd name="T7" fmla="*/ 0 60000 65536"/>
                <a:gd name="T8" fmla="*/ 0 60000 65536"/>
              </a:gdLst>
              <a:ahLst/>
              <a:cxnLst>
                <a:cxn ang="T6">
                  <a:pos x="T0" y="T1"/>
                </a:cxn>
                <a:cxn ang="T7">
                  <a:pos x="T2" y="T3"/>
                </a:cxn>
                <a:cxn ang="T8">
                  <a:pos x="T4" y="T5"/>
                </a:cxn>
              </a:cxnLst>
              <a:rect l="0" t="0" r="r" b="b"/>
              <a:pathLst>
                <a:path w="77" h="15">
                  <a:moveTo>
                    <a:pt x="0" y="0"/>
                  </a:moveTo>
                  <a:cubicBezTo>
                    <a:pt x="16" y="0"/>
                    <a:pt x="29" y="3"/>
                    <a:pt x="43" y="10"/>
                  </a:cubicBezTo>
                  <a:cubicBezTo>
                    <a:pt x="55" y="15"/>
                    <a:pt x="64" y="15"/>
                    <a:pt x="77" y="1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3" name="Freeform 325">
              <a:extLst>
                <a:ext uri="{FF2B5EF4-FFF2-40B4-BE49-F238E27FC236}">
                  <a16:creationId xmlns:a16="http://schemas.microsoft.com/office/drawing/2014/main" id="{2D22DB34-32C8-F804-2F21-0D4139B19F62}"/>
                </a:ext>
              </a:extLst>
            </p:cNvPr>
            <p:cNvSpPr>
              <a:spLocks/>
            </p:cNvSpPr>
            <p:nvPr/>
          </p:nvSpPr>
          <p:spPr bwMode="auto">
            <a:xfrm>
              <a:off x="4060" y="2306"/>
              <a:ext cx="150" cy="22"/>
            </a:xfrm>
            <a:custGeom>
              <a:avLst/>
              <a:gdLst>
                <a:gd name="T0" fmla="*/ 0 w 76"/>
                <a:gd name="T1" fmla="*/ 0 h 11"/>
                <a:gd name="T2" fmla="*/ 292 w 76"/>
                <a:gd name="T3" fmla="*/ 56 h 11"/>
                <a:gd name="T4" fmla="*/ 584 w 76"/>
                <a:gd name="T5" fmla="*/ 88 h 11"/>
                <a:gd name="T6" fmla="*/ 0 60000 65536"/>
                <a:gd name="T7" fmla="*/ 0 60000 65536"/>
                <a:gd name="T8" fmla="*/ 0 60000 65536"/>
              </a:gdLst>
              <a:ahLst/>
              <a:cxnLst>
                <a:cxn ang="T6">
                  <a:pos x="T0" y="T1"/>
                </a:cxn>
                <a:cxn ang="T7">
                  <a:pos x="T2" y="T3"/>
                </a:cxn>
                <a:cxn ang="T8">
                  <a:pos x="T4" y="T5"/>
                </a:cxn>
              </a:cxnLst>
              <a:rect l="0" t="0" r="r" b="b"/>
              <a:pathLst>
                <a:path w="76" h="11">
                  <a:moveTo>
                    <a:pt x="0" y="0"/>
                  </a:moveTo>
                  <a:cubicBezTo>
                    <a:pt x="10" y="7"/>
                    <a:pt x="26" y="7"/>
                    <a:pt x="38" y="7"/>
                  </a:cubicBezTo>
                  <a:cubicBezTo>
                    <a:pt x="52" y="6"/>
                    <a:pt x="63" y="7"/>
                    <a:pt x="76"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4" name="Freeform 326">
              <a:extLst>
                <a:ext uri="{FF2B5EF4-FFF2-40B4-BE49-F238E27FC236}">
                  <a16:creationId xmlns:a16="http://schemas.microsoft.com/office/drawing/2014/main" id="{6B43F6CA-BFFE-06F2-9FE1-C0E41B1B98C2}"/>
                </a:ext>
              </a:extLst>
            </p:cNvPr>
            <p:cNvSpPr>
              <a:spLocks/>
            </p:cNvSpPr>
            <p:nvPr/>
          </p:nvSpPr>
          <p:spPr bwMode="auto">
            <a:xfrm>
              <a:off x="3869" y="2253"/>
              <a:ext cx="61" cy="12"/>
            </a:xfrm>
            <a:custGeom>
              <a:avLst/>
              <a:gdLst>
                <a:gd name="T0" fmla="*/ 0 w 31"/>
                <a:gd name="T1" fmla="*/ 0 h 6"/>
                <a:gd name="T2" fmla="*/ 236 w 31"/>
                <a:gd name="T3" fmla="*/ 48 h 6"/>
                <a:gd name="T4" fmla="*/ 0 60000 65536"/>
                <a:gd name="T5" fmla="*/ 0 60000 65536"/>
              </a:gdLst>
              <a:ahLst/>
              <a:cxnLst>
                <a:cxn ang="T4">
                  <a:pos x="T0" y="T1"/>
                </a:cxn>
                <a:cxn ang="T5">
                  <a:pos x="T2" y="T3"/>
                </a:cxn>
              </a:cxnLst>
              <a:rect l="0" t="0" r="r" b="b"/>
              <a:pathLst>
                <a:path w="31" h="6">
                  <a:moveTo>
                    <a:pt x="0" y="0"/>
                  </a:moveTo>
                  <a:cubicBezTo>
                    <a:pt x="11" y="0"/>
                    <a:pt x="21" y="3"/>
                    <a:pt x="31" y="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5" name="Freeform 327">
              <a:extLst>
                <a:ext uri="{FF2B5EF4-FFF2-40B4-BE49-F238E27FC236}">
                  <a16:creationId xmlns:a16="http://schemas.microsoft.com/office/drawing/2014/main" id="{EFADE6FB-F1FC-5071-461C-EAEC0C826D47}"/>
                </a:ext>
              </a:extLst>
            </p:cNvPr>
            <p:cNvSpPr>
              <a:spLocks/>
            </p:cNvSpPr>
            <p:nvPr/>
          </p:nvSpPr>
          <p:spPr bwMode="auto">
            <a:xfrm>
              <a:off x="4159" y="2300"/>
              <a:ext cx="114" cy="22"/>
            </a:xfrm>
            <a:custGeom>
              <a:avLst/>
              <a:gdLst>
                <a:gd name="T0" fmla="*/ 0 w 58"/>
                <a:gd name="T1" fmla="*/ 0 h 11"/>
                <a:gd name="T2" fmla="*/ 252 w 58"/>
                <a:gd name="T3" fmla="*/ 24 h 11"/>
                <a:gd name="T4" fmla="*/ 440 w 58"/>
                <a:gd name="T5" fmla="*/ 88 h 11"/>
                <a:gd name="T6" fmla="*/ 0 60000 65536"/>
                <a:gd name="T7" fmla="*/ 0 60000 65536"/>
                <a:gd name="T8" fmla="*/ 0 60000 65536"/>
              </a:gdLst>
              <a:ahLst/>
              <a:cxnLst>
                <a:cxn ang="T6">
                  <a:pos x="T0" y="T1"/>
                </a:cxn>
                <a:cxn ang="T7">
                  <a:pos x="T2" y="T3"/>
                </a:cxn>
                <a:cxn ang="T8">
                  <a:pos x="T4" y="T5"/>
                </a:cxn>
              </a:cxnLst>
              <a:rect l="0" t="0" r="r" b="b"/>
              <a:pathLst>
                <a:path w="58" h="11">
                  <a:moveTo>
                    <a:pt x="0" y="0"/>
                  </a:moveTo>
                  <a:cubicBezTo>
                    <a:pt x="9" y="4"/>
                    <a:pt x="22" y="0"/>
                    <a:pt x="33" y="3"/>
                  </a:cubicBezTo>
                  <a:cubicBezTo>
                    <a:pt x="41" y="6"/>
                    <a:pt x="49" y="9"/>
                    <a:pt x="58"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6" name="Freeform 328">
              <a:extLst>
                <a:ext uri="{FF2B5EF4-FFF2-40B4-BE49-F238E27FC236}">
                  <a16:creationId xmlns:a16="http://schemas.microsoft.com/office/drawing/2014/main" id="{E3B645B4-D9FE-959D-F5D0-A0F9588A59E0}"/>
                </a:ext>
              </a:extLst>
            </p:cNvPr>
            <p:cNvSpPr>
              <a:spLocks/>
            </p:cNvSpPr>
            <p:nvPr/>
          </p:nvSpPr>
          <p:spPr bwMode="auto">
            <a:xfrm>
              <a:off x="4243" y="2337"/>
              <a:ext cx="178" cy="36"/>
            </a:xfrm>
            <a:custGeom>
              <a:avLst/>
              <a:gdLst>
                <a:gd name="T0" fmla="*/ 0 w 90"/>
                <a:gd name="T1" fmla="*/ 0 h 18"/>
                <a:gd name="T2" fmla="*/ 348 w 90"/>
                <a:gd name="T3" fmla="*/ 32 h 18"/>
                <a:gd name="T4" fmla="*/ 696 w 90"/>
                <a:gd name="T5" fmla="*/ 144 h 18"/>
                <a:gd name="T6" fmla="*/ 0 60000 65536"/>
                <a:gd name="T7" fmla="*/ 0 60000 65536"/>
                <a:gd name="T8" fmla="*/ 0 60000 65536"/>
              </a:gdLst>
              <a:ahLst/>
              <a:cxnLst>
                <a:cxn ang="T6">
                  <a:pos x="T0" y="T1"/>
                </a:cxn>
                <a:cxn ang="T7">
                  <a:pos x="T2" y="T3"/>
                </a:cxn>
                <a:cxn ang="T8">
                  <a:pos x="T4" y="T5"/>
                </a:cxn>
              </a:cxnLst>
              <a:rect l="0" t="0" r="r" b="b"/>
              <a:pathLst>
                <a:path w="90" h="18">
                  <a:moveTo>
                    <a:pt x="0" y="0"/>
                  </a:moveTo>
                  <a:cubicBezTo>
                    <a:pt x="11" y="11"/>
                    <a:pt x="32" y="3"/>
                    <a:pt x="45" y="4"/>
                  </a:cubicBezTo>
                  <a:cubicBezTo>
                    <a:pt x="60" y="4"/>
                    <a:pt x="77" y="13"/>
                    <a:pt x="90" y="1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7" name="Freeform 329">
              <a:extLst>
                <a:ext uri="{FF2B5EF4-FFF2-40B4-BE49-F238E27FC236}">
                  <a16:creationId xmlns:a16="http://schemas.microsoft.com/office/drawing/2014/main" id="{39B8C17D-528E-E7BF-830E-8E7A0D479D3D}"/>
                </a:ext>
              </a:extLst>
            </p:cNvPr>
            <p:cNvSpPr>
              <a:spLocks/>
            </p:cNvSpPr>
            <p:nvPr/>
          </p:nvSpPr>
          <p:spPr bwMode="auto">
            <a:xfrm>
              <a:off x="4316" y="2324"/>
              <a:ext cx="67" cy="21"/>
            </a:xfrm>
            <a:custGeom>
              <a:avLst/>
              <a:gdLst>
                <a:gd name="T0" fmla="*/ 0 w 34"/>
                <a:gd name="T1" fmla="*/ 0 h 11"/>
                <a:gd name="T2" fmla="*/ 260 w 34"/>
                <a:gd name="T3" fmla="*/ 76 h 11"/>
                <a:gd name="T4" fmla="*/ 0 60000 65536"/>
                <a:gd name="T5" fmla="*/ 0 60000 65536"/>
              </a:gdLst>
              <a:ahLst/>
              <a:cxnLst>
                <a:cxn ang="T4">
                  <a:pos x="T0" y="T1"/>
                </a:cxn>
                <a:cxn ang="T5">
                  <a:pos x="T2" y="T3"/>
                </a:cxn>
              </a:cxnLst>
              <a:rect l="0" t="0" r="r" b="b"/>
              <a:pathLst>
                <a:path w="34" h="11">
                  <a:moveTo>
                    <a:pt x="0" y="0"/>
                  </a:moveTo>
                  <a:cubicBezTo>
                    <a:pt x="13" y="0"/>
                    <a:pt x="23" y="8"/>
                    <a:pt x="34" y="1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8" name="Freeform 330">
              <a:extLst>
                <a:ext uri="{FF2B5EF4-FFF2-40B4-BE49-F238E27FC236}">
                  <a16:creationId xmlns:a16="http://schemas.microsoft.com/office/drawing/2014/main" id="{3B7C8D6C-A4F9-1784-A20C-AA3E7EA3DE26}"/>
                </a:ext>
              </a:extLst>
            </p:cNvPr>
            <p:cNvSpPr>
              <a:spLocks/>
            </p:cNvSpPr>
            <p:nvPr/>
          </p:nvSpPr>
          <p:spPr bwMode="auto">
            <a:xfrm>
              <a:off x="4312" y="2369"/>
              <a:ext cx="68" cy="12"/>
            </a:xfrm>
            <a:custGeom>
              <a:avLst/>
              <a:gdLst>
                <a:gd name="T0" fmla="*/ 0 w 34"/>
                <a:gd name="T1" fmla="*/ 0 h 6"/>
                <a:gd name="T2" fmla="*/ 272 w 34"/>
                <a:gd name="T3" fmla="*/ 48 h 6"/>
                <a:gd name="T4" fmla="*/ 0 60000 65536"/>
                <a:gd name="T5" fmla="*/ 0 60000 65536"/>
              </a:gdLst>
              <a:ahLst/>
              <a:cxnLst>
                <a:cxn ang="T4">
                  <a:pos x="T0" y="T1"/>
                </a:cxn>
                <a:cxn ang="T5">
                  <a:pos x="T2" y="T3"/>
                </a:cxn>
              </a:cxnLst>
              <a:rect l="0" t="0" r="r" b="b"/>
              <a:pathLst>
                <a:path w="34" h="6">
                  <a:moveTo>
                    <a:pt x="0" y="0"/>
                  </a:moveTo>
                  <a:cubicBezTo>
                    <a:pt x="9" y="6"/>
                    <a:pt x="24" y="3"/>
                    <a:pt x="34" y="6"/>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39" name="Freeform 331">
              <a:extLst>
                <a:ext uri="{FF2B5EF4-FFF2-40B4-BE49-F238E27FC236}">
                  <a16:creationId xmlns:a16="http://schemas.microsoft.com/office/drawing/2014/main" id="{CBAC57E2-A76D-17C1-076B-CB4DC3CADEDD}"/>
                </a:ext>
              </a:extLst>
            </p:cNvPr>
            <p:cNvSpPr>
              <a:spLocks/>
            </p:cNvSpPr>
            <p:nvPr/>
          </p:nvSpPr>
          <p:spPr bwMode="auto">
            <a:xfrm>
              <a:off x="4413" y="2389"/>
              <a:ext cx="118" cy="29"/>
            </a:xfrm>
            <a:custGeom>
              <a:avLst/>
              <a:gdLst>
                <a:gd name="T0" fmla="*/ 0 w 60"/>
                <a:gd name="T1" fmla="*/ 0 h 15"/>
                <a:gd name="T2" fmla="*/ 456 w 60"/>
                <a:gd name="T3" fmla="*/ 108 h 15"/>
                <a:gd name="T4" fmla="*/ 0 60000 65536"/>
                <a:gd name="T5" fmla="*/ 0 60000 65536"/>
              </a:gdLst>
              <a:ahLst/>
              <a:cxnLst>
                <a:cxn ang="T4">
                  <a:pos x="T0" y="T1"/>
                </a:cxn>
                <a:cxn ang="T5">
                  <a:pos x="T2" y="T3"/>
                </a:cxn>
              </a:cxnLst>
              <a:rect l="0" t="0" r="r" b="b"/>
              <a:pathLst>
                <a:path w="60" h="15">
                  <a:moveTo>
                    <a:pt x="0" y="0"/>
                  </a:moveTo>
                  <a:cubicBezTo>
                    <a:pt x="15" y="11"/>
                    <a:pt x="42" y="9"/>
                    <a:pt x="60" y="1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0" name="Freeform 332">
              <a:extLst>
                <a:ext uri="{FF2B5EF4-FFF2-40B4-BE49-F238E27FC236}">
                  <a16:creationId xmlns:a16="http://schemas.microsoft.com/office/drawing/2014/main" id="{B80C93D8-F6C0-AD42-D9A9-B27C85C7248B}"/>
                </a:ext>
              </a:extLst>
            </p:cNvPr>
            <p:cNvSpPr>
              <a:spLocks/>
            </p:cNvSpPr>
            <p:nvPr/>
          </p:nvSpPr>
          <p:spPr bwMode="auto">
            <a:xfrm>
              <a:off x="4456" y="2361"/>
              <a:ext cx="133" cy="61"/>
            </a:xfrm>
            <a:custGeom>
              <a:avLst/>
              <a:gdLst>
                <a:gd name="T0" fmla="*/ 0 w 67"/>
                <a:gd name="T1" fmla="*/ 0 h 31"/>
                <a:gd name="T2" fmla="*/ 304 w 67"/>
                <a:gd name="T3" fmla="*/ 108 h 31"/>
                <a:gd name="T4" fmla="*/ 524 w 67"/>
                <a:gd name="T5" fmla="*/ 236 h 31"/>
                <a:gd name="T6" fmla="*/ 0 60000 65536"/>
                <a:gd name="T7" fmla="*/ 0 60000 65536"/>
                <a:gd name="T8" fmla="*/ 0 60000 65536"/>
              </a:gdLst>
              <a:ahLst/>
              <a:cxnLst>
                <a:cxn ang="T6">
                  <a:pos x="T0" y="T1"/>
                </a:cxn>
                <a:cxn ang="T7">
                  <a:pos x="T2" y="T3"/>
                </a:cxn>
                <a:cxn ang="T8">
                  <a:pos x="T4" y="T5"/>
                </a:cxn>
              </a:cxnLst>
              <a:rect l="0" t="0" r="r" b="b"/>
              <a:pathLst>
                <a:path w="67" h="31">
                  <a:moveTo>
                    <a:pt x="0" y="0"/>
                  </a:moveTo>
                  <a:cubicBezTo>
                    <a:pt x="13" y="5"/>
                    <a:pt x="27" y="8"/>
                    <a:pt x="39" y="14"/>
                  </a:cubicBezTo>
                  <a:cubicBezTo>
                    <a:pt x="48" y="20"/>
                    <a:pt x="56" y="30"/>
                    <a:pt x="67" y="3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1" name="Freeform 333">
              <a:extLst>
                <a:ext uri="{FF2B5EF4-FFF2-40B4-BE49-F238E27FC236}">
                  <a16:creationId xmlns:a16="http://schemas.microsoft.com/office/drawing/2014/main" id="{D51721A6-C06A-846B-5D66-BE73A3DF650D}"/>
                </a:ext>
              </a:extLst>
            </p:cNvPr>
            <p:cNvSpPr>
              <a:spLocks/>
            </p:cNvSpPr>
            <p:nvPr/>
          </p:nvSpPr>
          <p:spPr bwMode="auto">
            <a:xfrm>
              <a:off x="4531" y="2428"/>
              <a:ext cx="71" cy="24"/>
            </a:xfrm>
            <a:custGeom>
              <a:avLst/>
              <a:gdLst>
                <a:gd name="T0" fmla="*/ 0 w 36"/>
                <a:gd name="T1" fmla="*/ 0 h 12"/>
                <a:gd name="T2" fmla="*/ 276 w 36"/>
                <a:gd name="T3" fmla="*/ 80 h 12"/>
                <a:gd name="T4" fmla="*/ 0 60000 65536"/>
                <a:gd name="T5" fmla="*/ 0 60000 65536"/>
              </a:gdLst>
              <a:ahLst/>
              <a:cxnLst>
                <a:cxn ang="T4">
                  <a:pos x="T0" y="T1"/>
                </a:cxn>
                <a:cxn ang="T5">
                  <a:pos x="T2" y="T3"/>
                </a:cxn>
              </a:cxnLst>
              <a:rect l="0" t="0" r="r" b="b"/>
              <a:pathLst>
                <a:path w="36" h="12">
                  <a:moveTo>
                    <a:pt x="0" y="0"/>
                  </a:moveTo>
                  <a:cubicBezTo>
                    <a:pt x="12" y="3"/>
                    <a:pt x="24" y="12"/>
                    <a:pt x="36" y="1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2" name="Freeform 334">
              <a:extLst>
                <a:ext uri="{FF2B5EF4-FFF2-40B4-BE49-F238E27FC236}">
                  <a16:creationId xmlns:a16="http://schemas.microsoft.com/office/drawing/2014/main" id="{026A20F1-8DDD-4A51-D8DB-C3D9325B2B40}"/>
                </a:ext>
              </a:extLst>
            </p:cNvPr>
            <p:cNvSpPr>
              <a:spLocks/>
            </p:cNvSpPr>
            <p:nvPr/>
          </p:nvSpPr>
          <p:spPr bwMode="auto">
            <a:xfrm>
              <a:off x="4563" y="2387"/>
              <a:ext cx="95" cy="35"/>
            </a:xfrm>
            <a:custGeom>
              <a:avLst/>
              <a:gdLst>
                <a:gd name="T0" fmla="*/ 0 w 48"/>
                <a:gd name="T1" fmla="*/ 0 h 18"/>
                <a:gd name="T2" fmla="*/ 285 w 48"/>
                <a:gd name="T3" fmla="*/ 88 h 18"/>
                <a:gd name="T4" fmla="*/ 372 w 48"/>
                <a:gd name="T5" fmla="*/ 124 h 18"/>
                <a:gd name="T6" fmla="*/ 0 60000 65536"/>
                <a:gd name="T7" fmla="*/ 0 60000 65536"/>
                <a:gd name="T8" fmla="*/ 0 60000 65536"/>
              </a:gdLst>
              <a:ahLst/>
              <a:cxnLst>
                <a:cxn ang="T6">
                  <a:pos x="T0" y="T1"/>
                </a:cxn>
                <a:cxn ang="T7">
                  <a:pos x="T2" y="T3"/>
                </a:cxn>
                <a:cxn ang="T8">
                  <a:pos x="T4" y="T5"/>
                </a:cxn>
              </a:cxnLst>
              <a:rect l="0" t="0" r="r" b="b"/>
              <a:pathLst>
                <a:path w="48" h="18">
                  <a:moveTo>
                    <a:pt x="0" y="0"/>
                  </a:moveTo>
                  <a:cubicBezTo>
                    <a:pt x="13" y="3"/>
                    <a:pt x="25" y="6"/>
                    <a:pt x="37" y="12"/>
                  </a:cubicBezTo>
                  <a:cubicBezTo>
                    <a:pt x="42" y="15"/>
                    <a:pt x="42" y="18"/>
                    <a:pt x="48" y="17"/>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3" name="Freeform 335">
              <a:extLst>
                <a:ext uri="{FF2B5EF4-FFF2-40B4-BE49-F238E27FC236}">
                  <a16:creationId xmlns:a16="http://schemas.microsoft.com/office/drawing/2014/main" id="{5C6B1953-0869-D3D0-FD00-211A08E13E1B}"/>
                </a:ext>
              </a:extLst>
            </p:cNvPr>
            <p:cNvSpPr>
              <a:spLocks/>
            </p:cNvSpPr>
            <p:nvPr/>
          </p:nvSpPr>
          <p:spPr bwMode="auto">
            <a:xfrm>
              <a:off x="4606" y="2438"/>
              <a:ext cx="40" cy="8"/>
            </a:xfrm>
            <a:custGeom>
              <a:avLst/>
              <a:gdLst>
                <a:gd name="T0" fmla="*/ 160 w 20"/>
                <a:gd name="T1" fmla="*/ 24 h 4"/>
                <a:gd name="T2" fmla="*/ 0 w 20"/>
                <a:gd name="T3" fmla="*/ 0 h 4"/>
                <a:gd name="T4" fmla="*/ 0 60000 65536"/>
                <a:gd name="T5" fmla="*/ 0 60000 65536"/>
              </a:gdLst>
              <a:ahLst/>
              <a:cxnLst>
                <a:cxn ang="T4">
                  <a:pos x="T0" y="T1"/>
                </a:cxn>
                <a:cxn ang="T5">
                  <a:pos x="T2" y="T3"/>
                </a:cxn>
              </a:cxnLst>
              <a:rect l="0" t="0" r="r" b="b"/>
              <a:pathLst>
                <a:path w="20" h="4">
                  <a:moveTo>
                    <a:pt x="20" y="3"/>
                  </a:moveTo>
                  <a:cubicBezTo>
                    <a:pt x="13" y="4"/>
                    <a:pt x="6" y="3"/>
                    <a:pt x="0" y="0"/>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4" name="Freeform 336">
              <a:extLst>
                <a:ext uri="{FF2B5EF4-FFF2-40B4-BE49-F238E27FC236}">
                  <a16:creationId xmlns:a16="http://schemas.microsoft.com/office/drawing/2014/main" id="{F59442E6-3F26-BC7E-DB4D-B4B9AD5441AD}"/>
                </a:ext>
              </a:extLst>
            </p:cNvPr>
            <p:cNvSpPr>
              <a:spLocks/>
            </p:cNvSpPr>
            <p:nvPr/>
          </p:nvSpPr>
          <p:spPr bwMode="auto">
            <a:xfrm>
              <a:off x="4364" y="2422"/>
              <a:ext cx="112" cy="42"/>
            </a:xfrm>
            <a:custGeom>
              <a:avLst/>
              <a:gdLst>
                <a:gd name="T0" fmla="*/ 0 w 57"/>
                <a:gd name="T1" fmla="*/ 0 h 21"/>
                <a:gd name="T2" fmla="*/ 289 w 57"/>
                <a:gd name="T3" fmla="*/ 112 h 21"/>
                <a:gd name="T4" fmla="*/ 432 w 57"/>
                <a:gd name="T5" fmla="*/ 168 h 21"/>
                <a:gd name="T6" fmla="*/ 0 60000 65536"/>
                <a:gd name="T7" fmla="*/ 0 60000 65536"/>
                <a:gd name="T8" fmla="*/ 0 60000 65536"/>
              </a:gdLst>
              <a:ahLst/>
              <a:cxnLst>
                <a:cxn ang="T6">
                  <a:pos x="T0" y="T1"/>
                </a:cxn>
                <a:cxn ang="T7">
                  <a:pos x="T2" y="T3"/>
                </a:cxn>
                <a:cxn ang="T8">
                  <a:pos x="T4" y="T5"/>
                </a:cxn>
              </a:cxnLst>
              <a:rect l="0" t="0" r="r" b="b"/>
              <a:pathLst>
                <a:path w="57" h="21">
                  <a:moveTo>
                    <a:pt x="0" y="0"/>
                  </a:moveTo>
                  <a:cubicBezTo>
                    <a:pt x="11" y="10"/>
                    <a:pt x="24" y="11"/>
                    <a:pt x="38" y="14"/>
                  </a:cubicBezTo>
                  <a:cubicBezTo>
                    <a:pt x="45" y="16"/>
                    <a:pt x="50" y="20"/>
                    <a:pt x="57" y="21"/>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5" name="Freeform 337">
              <a:extLst>
                <a:ext uri="{FF2B5EF4-FFF2-40B4-BE49-F238E27FC236}">
                  <a16:creationId xmlns:a16="http://schemas.microsoft.com/office/drawing/2014/main" id="{E1202880-62C2-B1A0-3801-4E82F9F45F9A}"/>
                </a:ext>
              </a:extLst>
            </p:cNvPr>
            <p:cNvSpPr>
              <a:spLocks/>
            </p:cNvSpPr>
            <p:nvPr/>
          </p:nvSpPr>
          <p:spPr bwMode="auto">
            <a:xfrm>
              <a:off x="4506" y="2456"/>
              <a:ext cx="102" cy="37"/>
            </a:xfrm>
            <a:custGeom>
              <a:avLst/>
              <a:gdLst>
                <a:gd name="T0" fmla="*/ 0 w 52"/>
                <a:gd name="T1" fmla="*/ 0 h 19"/>
                <a:gd name="T2" fmla="*/ 212 w 52"/>
                <a:gd name="T3" fmla="*/ 72 h 19"/>
                <a:gd name="T4" fmla="*/ 392 w 52"/>
                <a:gd name="T5" fmla="*/ 140 h 19"/>
                <a:gd name="T6" fmla="*/ 0 60000 65536"/>
                <a:gd name="T7" fmla="*/ 0 60000 65536"/>
                <a:gd name="T8" fmla="*/ 0 60000 65536"/>
              </a:gdLst>
              <a:ahLst/>
              <a:cxnLst>
                <a:cxn ang="T6">
                  <a:pos x="T0" y="T1"/>
                </a:cxn>
                <a:cxn ang="T7">
                  <a:pos x="T2" y="T3"/>
                </a:cxn>
                <a:cxn ang="T8">
                  <a:pos x="T4" y="T5"/>
                </a:cxn>
              </a:cxnLst>
              <a:rect l="0" t="0" r="r" b="b"/>
              <a:pathLst>
                <a:path w="52" h="19">
                  <a:moveTo>
                    <a:pt x="0" y="0"/>
                  </a:moveTo>
                  <a:cubicBezTo>
                    <a:pt x="7" y="7"/>
                    <a:pt x="20" y="5"/>
                    <a:pt x="28" y="10"/>
                  </a:cubicBezTo>
                  <a:cubicBezTo>
                    <a:pt x="37" y="14"/>
                    <a:pt x="42" y="18"/>
                    <a:pt x="52" y="19"/>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6" name="Freeform 338">
              <a:extLst>
                <a:ext uri="{FF2B5EF4-FFF2-40B4-BE49-F238E27FC236}">
                  <a16:creationId xmlns:a16="http://schemas.microsoft.com/office/drawing/2014/main" id="{D2E846FB-F018-C958-AD1D-CF187C247B75}"/>
                </a:ext>
              </a:extLst>
            </p:cNvPr>
            <p:cNvSpPr>
              <a:spLocks/>
            </p:cNvSpPr>
            <p:nvPr/>
          </p:nvSpPr>
          <p:spPr bwMode="auto">
            <a:xfrm>
              <a:off x="4598" y="2472"/>
              <a:ext cx="38" cy="15"/>
            </a:xfrm>
            <a:custGeom>
              <a:avLst/>
              <a:gdLst>
                <a:gd name="T0" fmla="*/ 0 w 19"/>
                <a:gd name="T1" fmla="*/ 0 h 8"/>
                <a:gd name="T2" fmla="*/ 152 w 19"/>
                <a:gd name="T3" fmla="*/ 53 h 8"/>
                <a:gd name="T4" fmla="*/ 0 60000 65536"/>
                <a:gd name="T5" fmla="*/ 0 60000 65536"/>
              </a:gdLst>
              <a:ahLst/>
              <a:cxnLst>
                <a:cxn ang="T4">
                  <a:pos x="T0" y="T1"/>
                </a:cxn>
                <a:cxn ang="T5">
                  <a:pos x="T2" y="T3"/>
                </a:cxn>
              </a:cxnLst>
              <a:rect l="0" t="0" r="r" b="b"/>
              <a:pathLst>
                <a:path w="19" h="8">
                  <a:moveTo>
                    <a:pt x="0" y="0"/>
                  </a:moveTo>
                  <a:cubicBezTo>
                    <a:pt x="5" y="4"/>
                    <a:pt x="13" y="6"/>
                    <a:pt x="19" y="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7" name="Freeform 339">
              <a:extLst>
                <a:ext uri="{FF2B5EF4-FFF2-40B4-BE49-F238E27FC236}">
                  <a16:creationId xmlns:a16="http://schemas.microsoft.com/office/drawing/2014/main" id="{34BD3CDD-800B-6DE3-93B3-336F1038505A}"/>
                </a:ext>
              </a:extLst>
            </p:cNvPr>
            <p:cNvSpPr>
              <a:spLocks/>
            </p:cNvSpPr>
            <p:nvPr/>
          </p:nvSpPr>
          <p:spPr bwMode="auto">
            <a:xfrm>
              <a:off x="4054" y="2391"/>
              <a:ext cx="162" cy="29"/>
            </a:xfrm>
            <a:custGeom>
              <a:avLst/>
              <a:gdLst>
                <a:gd name="T0" fmla="*/ 0 w 82"/>
                <a:gd name="T1" fmla="*/ 0 h 15"/>
                <a:gd name="T2" fmla="*/ 401 w 82"/>
                <a:gd name="T3" fmla="*/ 72 h 15"/>
                <a:gd name="T4" fmla="*/ 632 w 82"/>
                <a:gd name="T5" fmla="*/ 108 h 15"/>
                <a:gd name="T6" fmla="*/ 0 60000 65536"/>
                <a:gd name="T7" fmla="*/ 0 60000 65536"/>
                <a:gd name="T8" fmla="*/ 0 60000 65536"/>
              </a:gdLst>
              <a:ahLst/>
              <a:cxnLst>
                <a:cxn ang="T6">
                  <a:pos x="T0" y="T1"/>
                </a:cxn>
                <a:cxn ang="T7">
                  <a:pos x="T2" y="T3"/>
                </a:cxn>
                <a:cxn ang="T8">
                  <a:pos x="T4" y="T5"/>
                </a:cxn>
              </a:cxnLst>
              <a:rect l="0" t="0" r="r" b="b"/>
              <a:pathLst>
                <a:path w="82" h="15">
                  <a:moveTo>
                    <a:pt x="0" y="0"/>
                  </a:moveTo>
                  <a:cubicBezTo>
                    <a:pt x="12" y="11"/>
                    <a:pt x="37" y="5"/>
                    <a:pt x="52" y="10"/>
                  </a:cubicBezTo>
                  <a:cubicBezTo>
                    <a:pt x="62" y="14"/>
                    <a:pt x="73" y="12"/>
                    <a:pt x="82" y="15"/>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8" name="Freeform 340">
              <a:extLst>
                <a:ext uri="{FF2B5EF4-FFF2-40B4-BE49-F238E27FC236}">
                  <a16:creationId xmlns:a16="http://schemas.microsoft.com/office/drawing/2014/main" id="{8EA751F8-7DCA-F0B9-EE07-7D59D272E8FC}"/>
                </a:ext>
              </a:extLst>
            </p:cNvPr>
            <p:cNvSpPr>
              <a:spLocks/>
            </p:cNvSpPr>
            <p:nvPr/>
          </p:nvSpPr>
          <p:spPr bwMode="auto">
            <a:xfrm>
              <a:off x="4299" y="2428"/>
              <a:ext cx="55" cy="16"/>
            </a:xfrm>
            <a:custGeom>
              <a:avLst/>
              <a:gdLst>
                <a:gd name="T0" fmla="*/ 0 w 28"/>
                <a:gd name="T1" fmla="*/ 0 h 8"/>
                <a:gd name="T2" fmla="*/ 212 w 28"/>
                <a:gd name="T3" fmla="*/ 64 h 8"/>
                <a:gd name="T4" fmla="*/ 0 60000 65536"/>
                <a:gd name="T5" fmla="*/ 0 60000 65536"/>
              </a:gdLst>
              <a:ahLst/>
              <a:cxnLst>
                <a:cxn ang="T4">
                  <a:pos x="T0" y="T1"/>
                </a:cxn>
                <a:cxn ang="T5">
                  <a:pos x="T2" y="T3"/>
                </a:cxn>
              </a:cxnLst>
              <a:rect l="0" t="0" r="r" b="b"/>
              <a:pathLst>
                <a:path w="28" h="8">
                  <a:moveTo>
                    <a:pt x="0" y="0"/>
                  </a:moveTo>
                  <a:cubicBezTo>
                    <a:pt x="10" y="4"/>
                    <a:pt x="19" y="1"/>
                    <a:pt x="28" y="8"/>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49" name="Freeform 341">
              <a:extLst>
                <a:ext uri="{FF2B5EF4-FFF2-40B4-BE49-F238E27FC236}">
                  <a16:creationId xmlns:a16="http://schemas.microsoft.com/office/drawing/2014/main" id="{CFCC0292-A7CB-2B74-A8C5-55972B88B7BE}"/>
                </a:ext>
              </a:extLst>
            </p:cNvPr>
            <p:cNvSpPr>
              <a:spLocks/>
            </p:cNvSpPr>
            <p:nvPr/>
          </p:nvSpPr>
          <p:spPr bwMode="auto">
            <a:xfrm>
              <a:off x="4397" y="2337"/>
              <a:ext cx="107" cy="24"/>
            </a:xfrm>
            <a:custGeom>
              <a:avLst/>
              <a:gdLst>
                <a:gd name="T0" fmla="*/ 0 w 54"/>
                <a:gd name="T1" fmla="*/ 0 h 12"/>
                <a:gd name="T2" fmla="*/ 256 w 54"/>
                <a:gd name="T3" fmla="*/ 32 h 12"/>
                <a:gd name="T4" fmla="*/ 420 w 54"/>
                <a:gd name="T5" fmla="*/ 96 h 12"/>
                <a:gd name="T6" fmla="*/ 0 60000 65536"/>
                <a:gd name="T7" fmla="*/ 0 60000 65536"/>
                <a:gd name="T8" fmla="*/ 0 60000 65536"/>
              </a:gdLst>
              <a:ahLst/>
              <a:cxnLst>
                <a:cxn ang="T6">
                  <a:pos x="T0" y="T1"/>
                </a:cxn>
                <a:cxn ang="T7">
                  <a:pos x="T2" y="T3"/>
                </a:cxn>
                <a:cxn ang="T8">
                  <a:pos x="T4" y="T5"/>
                </a:cxn>
              </a:cxnLst>
              <a:rect l="0" t="0" r="r" b="b"/>
              <a:pathLst>
                <a:path w="54" h="12">
                  <a:moveTo>
                    <a:pt x="0" y="0"/>
                  </a:moveTo>
                  <a:cubicBezTo>
                    <a:pt x="10" y="5"/>
                    <a:pt x="22" y="2"/>
                    <a:pt x="33" y="4"/>
                  </a:cubicBezTo>
                  <a:cubicBezTo>
                    <a:pt x="41" y="6"/>
                    <a:pt x="47" y="8"/>
                    <a:pt x="54" y="12"/>
                  </a:cubicBezTo>
                </a:path>
              </a:pathLst>
            </a:custGeom>
            <a:noFill/>
            <a:ln w="6350" cap="flat">
              <a:solidFill>
                <a:srgbClr val="40A3D7"/>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0" name="Freeform 342">
              <a:extLst>
                <a:ext uri="{FF2B5EF4-FFF2-40B4-BE49-F238E27FC236}">
                  <a16:creationId xmlns:a16="http://schemas.microsoft.com/office/drawing/2014/main" id="{A5A9A0BD-5330-85FD-B810-38D3F44A62D1}"/>
                </a:ext>
              </a:extLst>
            </p:cNvPr>
            <p:cNvSpPr>
              <a:spLocks/>
            </p:cNvSpPr>
            <p:nvPr/>
          </p:nvSpPr>
          <p:spPr bwMode="auto">
            <a:xfrm>
              <a:off x="2067" y="2371"/>
              <a:ext cx="57" cy="422"/>
            </a:xfrm>
            <a:custGeom>
              <a:avLst/>
              <a:gdLst>
                <a:gd name="T0" fmla="*/ 151 w 29"/>
                <a:gd name="T1" fmla="*/ 1641 h 214"/>
                <a:gd name="T2" fmla="*/ 108 w 29"/>
                <a:gd name="T3" fmla="*/ 1213 h 214"/>
                <a:gd name="T4" fmla="*/ 92 w 29"/>
                <a:gd name="T5" fmla="*/ 1035 h 214"/>
                <a:gd name="T6" fmla="*/ 39 w 29"/>
                <a:gd name="T7" fmla="*/ 805 h 214"/>
                <a:gd name="T8" fmla="*/ 55 w 29"/>
                <a:gd name="T9" fmla="*/ 637 h 214"/>
                <a:gd name="T10" fmla="*/ 31 w 29"/>
                <a:gd name="T11" fmla="*/ 420 h 214"/>
                <a:gd name="T12" fmla="*/ 85 w 29"/>
                <a:gd name="T13" fmla="*/ 276 h 214"/>
                <a:gd name="T14" fmla="*/ 69 w 29"/>
                <a:gd name="T15" fmla="*/ 144 h 214"/>
                <a:gd name="T16" fmla="*/ 100 w 29"/>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9" h="214">
                  <a:moveTo>
                    <a:pt x="20" y="214"/>
                  </a:moveTo>
                  <a:cubicBezTo>
                    <a:pt x="29" y="193"/>
                    <a:pt x="16" y="180"/>
                    <a:pt x="14" y="158"/>
                  </a:cubicBezTo>
                  <a:cubicBezTo>
                    <a:pt x="13" y="150"/>
                    <a:pt x="15" y="143"/>
                    <a:pt x="12" y="135"/>
                  </a:cubicBezTo>
                  <a:cubicBezTo>
                    <a:pt x="8" y="123"/>
                    <a:pt x="3" y="118"/>
                    <a:pt x="5" y="105"/>
                  </a:cubicBezTo>
                  <a:cubicBezTo>
                    <a:pt x="6" y="97"/>
                    <a:pt x="9" y="92"/>
                    <a:pt x="7" y="83"/>
                  </a:cubicBezTo>
                  <a:cubicBezTo>
                    <a:pt x="5" y="73"/>
                    <a:pt x="0" y="67"/>
                    <a:pt x="4" y="55"/>
                  </a:cubicBezTo>
                  <a:cubicBezTo>
                    <a:pt x="6" y="48"/>
                    <a:pt x="11" y="44"/>
                    <a:pt x="11" y="36"/>
                  </a:cubicBezTo>
                  <a:cubicBezTo>
                    <a:pt x="11" y="30"/>
                    <a:pt x="9" y="24"/>
                    <a:pt x="9" y="19"/>
                  </a:cubicBezTo>
                  <a:cubicBezTo>
                    <a:pt x="9" y="13"/>
                    <a:pt x="12" y="6"/>
                    <a:pt x="13"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1" name="Freeform 343">
              <a:extLst>
                <a:ext uri="{FF2B5EF4-FFF2-40B4-BE49-F238E27FC236}">
                  <a16:creationId xmlns:a16="http://schemas.microsoft.com/office/drawing/2014/main" id="{BEFB75E6-305A-4AAA-0D30-1CC31AA58AD0}"/>
                </a:ext>
              </a:extLst>
            </p:cNvPr>
            <p:cNvSpPr>
              <a:spLocks/>
            </p:cNvSpPr>
            <p:nvPr/>
          </p:nvSpPr>
          <p:spPr bwMode="auto">
            <a:xfrm>
              <a:off x="2082" y="2444"/>
              <a:ext cx="12" cy="87"/>
            </a:xfrm>
            <a:custGeom>
              <a:avLst/>
              <a:gdLst>
                <a:gd name="T0" fmla="*/ 0 w 6"/>
                <a:gd name="T1" fmla="*/ 340 h 44"/>
                <a:gd name="T2" fmla="*/ 40 w 6"/>
                <a:gd name="T3" fmla="*/ 192 h 44"/>
                <a:gd name="T4" fmla="*/ 32 w 6"/>
                <a:gd name="T5" fmla="*/ 0 h 44"/>
                <a:gd name="T6" fmla="*/ 0 60000 65536"/>
                <a:gd name="T7" fmla="*/ 0 60000 65536"/>
                <a:gd name="T8" fmla="*/ 0 60000 65536"/>
              </a:gdLst>
              <a:ahLst/>
              <a:cxnLst>
                <a:cxn ang="T6">
                  <a:pos x="T0" y="T1"/>
                </a:cxn>
                <a:cxn ang="T7">
                  <a:pos x="T2" y="T3"/>
                </a:cxn>
                <a:cxn ang="T8">
                  <a:pos x="T4" y="T5"/>
                </a:cxn>
              </a:cxnLst>
              <a:rect l="0" t="0" r="r" b="b"/>
              <a:pathLst>
                <a:path w="6" h="44">
                  <a:moveTo>
                    <a:pt x="0" y="44"/>
                  </a:moveTo>
                  <a:cubicBezTo>
                    <a:pt x="3" y="37"/>
                    <a:pt x="6" y="32"/>
                    <a:pt x="5" y="25"/>
                  </a:cubicBezTo>
                  <a:cubicBezTo>
                    <a:pt x="4" y="16"/>
                    <a:pt x="0" y="9"/>
                    <a:pt x="4"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2" name="Freeform 344">
              <a:extLst>
                <a:ext uri="{FF2B5EF4-FFF2-40B4-BE49-F238E27FC236}">
                  <a16:creationId xmlns:a16="http://schemas.microsoft.com/office/drawing/2014/main" id="{743D0B23-3930-2594-1214-3C42A521C47A}"/>
                </a:ext>
              </a:extLst>
            </p:cNvPr>
            <p:cNvSpPr>
              <a:spLocks/>
            </p:cNvSpPr>
            <p:nvPr/>
          </p:nvSpPr>
          <p:spPr bwMode="auto">
            <a:xfrm>
              <a:off x="2096" y="2012"/>
              <a:ext cx="519" cy="416"/>
            </a:xfrm>
            <a:custGeom>
              <a:avLst/>
              <a:gdLst>
                <a:gd name="T0" fmla="*/ 0 w 263"/>
                <a:gd name="T1" fmla="*/ 1617 h 211"/>
                <a:gd name="T2" fmla="*/ 55 w 263"/>
                <a:gd name="T3" fmla="*/ 1420 h 211"/>
                <a:gd name="T4" fmla="*/ 116 w 263"/>
                <a:gd name="T5" fmla="*/ 1272 h 211"/>
                <a:gd name="T6" fmla="*/ 237 w 263"/>
                <a:gd name="T7" fmla="*/ 964 h 211"/>
                <a:gd name="T8" fmla="*/ 363 w 263"/>
                <a:gd name="T9" fmla="*/ 883 h 211"/>
                <a:gd name="T10" fmla="*/ 369 w 263"/>
                <a:gd name="T11" fmla="*/ 797 h 211"/>
                <a:gd name="T12" fmla="*/ 436 w 263"/>
                <a:gd name="T13" fmla="*/ 672 h 211"/>
                <a:gd name="T14" fmla="*/ 568 w 263"/>
                <a:gd name="T15" fmla="*/ 568 h 211"/>
                <a:gd name="T16" fmla="*/ 716 w 263"/>
                <a:gd name="T17" fmla="*/ 420 h 211"/>
                <a:gd name="T18" fmla="*/ 1075 w 263"/>
                <a:gd name="T19" fmla="*/ 221 h 211"/>
                <a:gd name="T20" fmla="*/ 1208 w 263"/>
                <a:gd name="T21" fmla="*/ 108 h 211"/>
                <a:gd name="T22" fmla="*/ 1421 w 263"/>
                <a:gd name="T23" fmla="*/ 108 h 211"/>
                <a:gd name="T24" fmla="*/ 1784 w 263"/>
                <a:gd name="T25" fmla="*/ 16 h 211"/>
                <a:gd name="T26" fmla="*/ 2021 w 263"/>
                <a:gd name="T27" fmla="*/ 55 h 2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263" h="211">
                  <a:moveTo>
                    <a:pt x="0" y="211"/>
                  </a:moveTo>
                  <a:cubicBezTo>
                    <a:pt x="11" y="204"/>
                    <a:pt x="6" y="196"/>
                    <a:pt x="7" y="185"/>
                  </a:cubicBezTo>
                  <a:cubicBezTo>
                    <a:pt x="8" y="177"/>
                    <a:pt x="11" y="173"/>
                    <a:pt x="15" y="166"/>
                  </a:cubicBezTo>
                  <a:cubicBezTo>
                    <a:pt x="23" y="152"/>
                    <a:pt x="16" y="137"/>
                    <a:pt x="31" y="126"/>
                  </a:cubicBezTo>
                  <a:cubicBezTo>
                    <a:pt x="37" y="122"/>
                    <a:pt x="44" y="122"/>
                    <a:pt x="47" y="115"/>
                  </a:cubicBezTo>
                  <a:cubicBezTo>
                    <a:pt x="49" y="112"/>
                    <a:pt x="47" y="108"/>
                    <a:pt x="48" y="104"/>
                  </a:cubicBezTo>
                  <a:cubicBezTo>
                    <a:pt x="50" y="98"/>
                    <a:pt x="54" y="93"/>
                    <a:pt x="57" y="88"/>
                  </a:cubicBezTo>
                  <a:cubicBezTo>
                    <a:pt x="63" y="77"/>
                    <a:pt x="65" y="78"/>
                    <a:pt x="74" y="74"/>
                  </a:cubicBezTo>
                  <a:cubicBezTo>
                    <a:pt x="86" y="69"/>
                    <a:pt x="85" y="63"/>
                    <a:pt x="93" y="55"/>
                  </a:cubicBezTo>
                  <a:cubicBezTo>
                    <a:pt x="105" y="43"/>
                    <a:pt x="127" y="41"/>
                    <a:pt x="140" y="29"/>
                  </a:cubicBezTo>
                  <a:cubicBezTo>
                    <a:pt x="146" y="25"/>
                    <a:pt x="151" y="18"/>
                    <a:pt x="157" y="14"/>
                  </a:cubicBezTo>
                  <a:cubicBezTo>
                    <a:pt x="167" y="8"/>
                    <a:pt x="174" y="14"/>
                    <a:pt x="185" y="14"/>
                  </a:cubicBezTo>
                  <a:cubicBezTo>
                    <a:pt x="203" y="15"/>
                    <a:pt x="214" y="0"/>
                    <a:pt x="232" y="2"/>
                  </a:cubicBezTo>
                  <a:cubicBezTo>
                    <a:pt x="238" y="2"/>
                    <a:pt x="260" y="2"/>
                    <a:pt x="263" y="7"/>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3" name="Freeform 345">
              <a:extLst>
                <a:ext uri="{FF2B5EF4-FFF2-40B4-BE49-F238E27FC236}">
                  <a16:creationId xmlns:a16="http://schemas.microsoft.com/office/drawing/2014/main" id="{78F07EBD-E21A-B606-B4AD-9AAB5D9953AD}"/>
                </a:ext>
              </a:extLst>
            </p:cNvPr>
            <p:cNvSpPr>
              <a:spLocks/>
            </p:cNvSpPr>
            <p:nvPr/>
          </p:nvSpPr>
          <p:spPr bwMode="auto">
            <a:xfrm>
              <a:off x="2155" y="1998"/>
              <a:ext cx="460" cy="257"/>
            </a:xfrm>
            <a:custGeom>
              <a:avLst/>
              <a:gdLst>
                <a:gd name="T0" fmla="*/ 0 w 233"/>
                <a:gd name="T1" fmla="*/ 1004 h 130"/>
                <a:gd name="T2" fmla="*/ 215 w 233"/>
                <a:gd name="T3" fmla="*/ 789 h 130"/>
                <a:gd name="T4" fmla="*/ 308 w 233"/>
                <a:gd name="T5" fmla="*/ 680 h 130"/>
                <a:gd name="T6" fmla="*/ 393 w 233"/>
                <a:gd name="T7" fmla="*/ 617 h 130"/>
                <a:gd name="T8" fmla="*/ 569 w 233"/>
                <a:gd name="T9" fmla="*/ 465 h 130"/>
                <a:gd name="T10" fmla="*/ 640 w 233"/>
                <a:gd name="T11" fmla="*/ 403 h 130"/>
                <a:gd name="T12" fmla="*/ 685 w 233"/>
                <a:gd name="T13" fmla="*/ 308 h 130"/>
                <a:gd name="T14" fmla="*/ 845 w 233"/>
                <a:gd name="T15" fmla="*/ 269 h 130"/>
                <a:gd name="T16" fmla="*/ 979 w 233"/>
                <a:gd name="T17" fmla="*/ 164 h 130"/>
                <a:gd name="T18" fmla="*/ 1145 w 233"/>
                <a:gd name="T19" fmla="*/ 140 h 130"/>
                <a:gd name="T20" fmla="*/ 1309 w 233"/>
                <a:gd name="T21" fmla="*/ 71 h 130"/>
                <a:gd name="T22" fmla="*/ 1445 w 233"/>
                <a:gd name="T23" fmla="*/ 63 h 130"/>
                <a:gd name="T24" fmla="*/ 1540 w 233"/>
                <a:gd name="T25" fmla="*/ 0 h 130"/>
                <a:gd name="T26" fmla="*/ 1676 w 233"/>
                <a:gd name="T27" fmla="*/ 63 h 130"/>
                <a:gd name="T28" fmla="*/ 1793 w 233"/>
                <a:gd name="T29" fmla="*/ 40 h 13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233" h="130">
                  <a:moveTo>
                    <a:pt x="0" y="130"/>
                  </a:moveTo>
                  <a:cubicBezTo>
                    <a:pt x="1" y="112"/>
                    <a:pt x="16" y="110"/>
                    <a:pt x="28" y="102"/>
                  </a:cubicBezTo>
                  <a:cubicBezTo>
                    <a:pt x="35" y="97"/>
                    <a:pt x="36" y="93"/>
                    <a:pt x="40" y="88"/>
                  </a:cubicBezTo>
                  <a:cubicBezTo>
                    <a:pt x="44" y="83"/>
                    <a:pt x="46" y="82"/>
                    <a:pt x="51" y="80"/>
                  </a:cubicBezTo>
                  <a:cubicBezTo>
                    <a:pt x="61" y="75"/>
                    <a:pt x="66" y="67"/>
                    <a:pt x="74" y="60"/>
                  </a:cubicBezTo>
                  <a:cubicBezTo>
                    <a:pt x="77" y="58"/>
                    <a:pt x="81" y="56"/>
                    <a:pt x="83" y="52"/>
                  </a:cubicBezTo>
                  <a:cubicBezTo>
                    <a:pt x="86" y="48"/>
                    <a:pt x="86" y="44"/>
                    <a:pt x="89" y="40"/>
                  </a:cubicBezTo>
                  <a:cubicBezTo>
                    <a:pt x="95" y="33"/>
                    <a:pt x="104" y="37"/>
                    <a:pt x="110" y="35"/>
                  </a:cubicBezTo>
                  <a:cubicBezTo>
                    <a:pt x="120" y="32"/>
                    <a:pt x="121" y="26"/>
                    <a:pt x="127" y="21"/>
                  </a:cubicBezTo>
                  <a:cubicBezTo>
                    <a:pt x="135" y="15"/>
                    <a:pt x="141" y="19"/>
                    <a:pt x="149" y="18"/>
                  </a:cubicBezTo>
                  <a:cubicBezTo>
                    <a:pt x="158" y="18"/>
                    <a:pt x="162" y="12"/>
                    <a:pt x="170" y="9"/>
                  </a:cubicBezTo>
                  <a:cubicBezTo>
                    <a:pt x="176" y="7"/>
                    <a:pt x="183" y="10"/>
                    <a:pt x="188" y="8"/>
                  </a:cubicBezTo>
                  <a:cubicBezTo>
                    <a:pt x="194" y="5"/>
                    <a:pt x="193" y="0"/>
                    <a:pt x="200" y="0"/>
                  </a:cubicBezTo>
                  <a:cubicBezTo>
                    <a:pt x="206" y="0"/>
                    <a:pt x="212" y="7"/>
                    <a:pt x="218" y="8"/>
                  </a:cubicBezTo>
                  <a:cubicBezTo>
                    <a:pt x="222" y="8"/>
                    <a:pt x="228" y="3"/>
                    <a:pt x="233" y="5"/>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4" name="Freeform 346">
              <a:extLst>
                <a:ext uri="{FF2B5EF4-FFF2-40B4-BE49-F238E27FC236}">
                  <a16:creationId xmlns:a16="http://schemas.microsoft.com/office/drawing/2014/main" id="{DD771686-FD0D-DD14-C12D-757C50D8677E}"/>
                </a:ext>
              </a:extLst>
            </p:cNvPr>
            <p:cNvSpPr>
              <a:spLocks/>
            </p:cNvSpPr>
            <p:nvPr/>
          </p:nvSpPr>
          <p:spPr bwMode="auto">
            <a:xfrm>
              <a:off x="2384" y="2022"/>
              <a:ext cx="231" cy="49"/>
            </a:xfrm>
            <a:custGeom>
              <a:avLst/>
              <a:gdLst>
                <a:gd name="T0" fmla="*/ 0 w 117"/>
                <a:gd name="T1" fmla="*/ 165 h 25"/>
                <a:gd name="T2" fmla="*/ 124 w 117"/>
                <a:gd name="T3" fmla="*/ 172 h 25"/>
                <a:gd name="T4" fmla="*/ 229 w 117"/>
                <a:gd name="T5" fmla="*/ 96 h 25"/>
                <a:gd name="T6" fmla="*/ 347 w 117"/>
                <a:gd name="T7" fmla="*/ 135 h 25"/>
                <a:gd name="T8" fmla="*/ 460 w 117"/>
                <a:gd name="T9" fmla="*/ 84 h 25"/>
                <a:gd name="T10" fmla="*/ 655 w 117"/>
                <a:gd name="T11" fmla="*/ 39 h 25"/>
                <a:gd name="T12" fmla="*/ 709 w 117"/>
                <a:gd name="T13" fmla="*/ 0 h 25"/>
                <a:gd name="T14" fmla="*/ 877 w 117"/>
                <a:gd name="T15" fmla="*/ 69 h 25"/>
                <a:gd name="T16" fmla="*/ 900 w 117"/>
                <a:gd name="T17" fmla="*/ 24 h 2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17" h="25">
                  <a:moveTo>
                    <a:pt x="0" y="22"/>
                  </a:moveTo>
                  <a:cubicBezTo>
                    <a:pt x="5" y="24"/>
                    <a:pt x="11" y="25"/>
                    <a:pt x="16" y="23"/>
                  </a:cubicBezTo>
                  <a:cubicBezTo>
                    <a:pt x="22" y="21"/>
                    <a:pt x="24" y="14"/>
                    <a:pt x="30" y="13"/>
                  </a:cubicBezTo>
                  <a:cubicBezTo>
                    <a:pt x="35" y="12"/>
                    <a:pt x="39" y="17"/>
                    <a:pt x="45" y="18"/>
                  </a:cubicBezTo>
                  <a:cubicBezTo>
                    <a:pt x="50" y="18"/>
                    <a:pt x="56" y="13"/>
                    <a:pt x="60" y="11"/>
                  </a:cubicBezTo>
                  <a:cubicBezTo>
                    <a:pt x="70" y="5"/>
                    <a:pt x="75" y="8"/>
                    <a:pt x="85" y="5"/>
                  </a:cubicBezTo>
                  <a:cubicBezTo>
                    <a:pt x="88" y="5"/>
                    <a:pt x="90" y="0"/>
                    <a:pt x="92" y="0"/>
                  </a:cubicBezTo>
                  <a:cubicBezTo>
                    <a:pt x="97" y="0"/>
                    <a:pt x="107" y="9"/>
                    <a:pt x="114" y="9"/>
                  </a:cubicBezTo>
                  <a:cubicBezTo>
                    <a:pt x="115" y="8"/>
                    <a:pt x="117" y="4"/>
                    <a:pt x="117" y="3"/>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5" name="Freeform 347">
              <a:extLst>
                <a:ext uri="{FF2B5EF4-FFF2-40B4-BE49-F238E27FC236}">
                  <a16:creationId xmlns:a16="http://schemas.microsoft.com/office/drawing/2014/main" id="{5E05827D-545C-20B2-32E6-ED511F53A7E4}"/>
                </a:ext>
              </a:extLst>
            </p:cNvPr>
            <p:cNvSpPr>
              <a:spLocks/>
            </p:cNvSpPr>
            <p:nvPr/>
          </p:nvSpPr>
          <p:spPr bwMode="auto">
            <a:xfrm>
              <a:off x="2055" y="2511"/>
              <a:ext cx="37" cy="109"/>
            </a:xfrm>
            <a:custGeom>
              <a:avLst/>
              <a:gdLst>
                <a:gd name="T0" fmla="*/ 72 w 19"/>
                <a:gd name="T1" fmla="*/ 0 h 55"/>
                <a:gd name="T2" fmla="*/ 80 w 19"/>
                <a:gd name="T3" fmla="*/ 216 h 55"/>
                <a:gd name="T4" fmla="*/ 125 w 19"/>
                <a:gd name="T5" fmla="*/ 264 h 55"/>
                <a:gd name="T6" fmla="*/ 140 w 19"/>
                <a:gd name="T7" fmla="*/ 341 h 55"/>
                <a:gd name="T8" fmla="*/ 117 w 19"/>
                <a:gd name="T9" fmla="*/ 428 h 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 h="55">
                  <a:moveTo>
                    <a:pt x="10" y="0"/>
                  </a:moveTo>
                  <a:cubicBezTo>
                    <a:pt x="0" y="7"/>
                    <a:pt x="5" y="21"/>
                    <a:pt x="11" y="28"/>
                  </a:cubicBezTo>
                  <a:cubicBezTo>
                    <a:pt x="13" y="30"/>
                    <a:pt x="16" y="30"/>
                    <a:pt x="17" y="34"/>
                  </a:cubicBezTo>
                  <a:cubicBezTo>
                    <a:pt x="18" y="36"/>
                    <a:pt x="19" y="41"/>
                    <a:pt x="19" y="44"/>
                  </a:cubicBezTo>
                  <a:cubicBezTo>
                    <a:pt x="19" y="48"/>
                    <a:pt x="17" y="52"/>
                    <a:pt x="16" y="55"/>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6" name="Freeform 348">
              <a:extLst>
                <a:ext uri="{FF2B5EF4-FFF2-40B4-BE49-F238E27FC236}">
                  <a16:creationId xmlns:a16="http://schemas.microsoft.com/office/drawing/2014/main" id="{81AB6DCB-91BA-FACB-8BA1-E60C51A2B71A}"/>
                </a:ext>
              </a:extLst>
            </p:cNvPr>
            <p:cNvSpPr>
              <a:spLocks/>
            </p:cNvSpPr>
            <p:nvPr/>
          </p:nvSpPr>
          <p:spPr bwMode="auto">
            <a:xfrm>
              <a:off x="2067" y="2624"/>
              <a:ext cx="39" cy="147"/>
            </a:xfrm>
            <a:custGeom>
              <a:avLst/>
              <a:gdLst>
                <a:gd name="T0" fmla="*/ 31 w 20"/>
                <a:gd name="T1" fmla="*/ 0 h 75"/>
                <a:gd name="T2" fmla="*/ 16 w 20"/>
                <a:gd name="T3" fmla="*/ 84 h 75"/>
                <a:gd name="T4" fmla="*/ 68 w 20"/>
                <a:gd name="T5" fmla="*/ 135 h 75"/>
                <a:gd name="T6" fmla="*/ 45 w 20"/>
                <a:gd name="T7" fmla="*/ 212 h 75"/>
                <a:gd name="T8" fmla="*/ 53 w 20"/>
                <a:gd name="T9" fmla="*/ 308 h 75"/>
                <a:gd name="T10" fmla="*/ 96 w 20"/>
                <a:gd name="T11" fmla="*/ 353 h 75"/>
                <a:gd name="T12" fmla="*/ 80 w 20"/>
                <a:gd name="T13" fmla="*/ 431 h 75"/>
                <a:gd name="T14" fmla="*/ 148 w 20"/>
                <a:gd name="T15" fmla="*/ 564 h 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0" h="75">
                  <a:moveTo>
                    <a:pt x="4" y="0"/>
                  </a:moveTo>
                  <a:cubicBezTo>
                    <a:pt x="2" y="3"/>
                    <a:pt x="0" y="8"/>
                    <a:pt x="2" y="11"/>
                  </a:cubicBezTo>
                  <a:cubicBezTo>
                    <a:pt x="3" y="15"/>
                    <a:pt x="8" y="15"/>
                    <a:pt x="9" y="18"/>
                  </a:cubicBezTo>
                  <a:cubicBezTo>
                    <a:pt x="11" y="22"/>
                    <a:pt x="7" y="25"/>
                    <a:pt x="6" y="28"/>
                  </a:cubicBezTo>
                  <a:cubicBezTo>
                    <a:pt x="5" y="32"/>
                    <a:pt x="6" y="37"/>
                    <a:pt x="7" y="41"/>
                  </a:cubicBezTo>
                  <a:cubicBezTo>
                    <a:pt x="8" y="44"/>
                    <a:pt x="11" y="44"/>
                    <a:pt x="13" y="47"/>
                  </a:cubicBezTo>
                  <a:cubicBezTo>
                    <a:pt x="14" y="50"/>
                    <a:pt x="11" y="53"/>
                    <a:pt x="11" y="57"/>
                  </a:cubicBezTo>
                  <a:cubicBezTo>
                    <a:pt x="11" y="61"/>
                    <a:pt x="16" y="74"/>
                    <a:pt x="20" y="75"/>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7" name="Freeform 349">
              <a:extLst>
                <a:ext uri="{FF2B5EF4-FFF2-40B4-BE49-F238E27FC236}">
                  <a16:creationId xmlns:a16="http://schemas.microsoft.com/office/drawing/2014/main" id="{45E45D3F-7C93-935E-7112-35CDCE141ED0}"/>
                </a:ext>
              </a:extLst>
            </p:cNvPr>
            <p:cNvSpPr>
              <a:spLocks/>
            </p:cNvSpPr>
            <p:nvPr/>
          </p:nvSpPr>
          <p:spPr bwMode="auto">
            <a:xfrm>
              <a:off x="2110" y="2695"/>
              <a:ext cx="26" cy="86"/>
            </a:xfrm>
            <a:custGeom>
              <a:avLst/>
              <a:gdLst>
                <a:gd name="T0" fmla="*/ 0 w 13"/>
                <a:gd name="T1" fmla="*/ 0 h 44"/>
                <a:gd name="T2" fmla="*/ 72 w 13"/>
                <a:gd name="T3" fmla="*/ 104 h 44"/>
                <a:gd name="T4" fmla="*/ 56 w 13"/>
                <a:gd name="T5" fmla="*/ 217 h 44"/>
                <a:gd name="T6" fmla="*/ 88 w 13"/>
                <a:gd name="T7" fmla="*/ 252 h 44"/>
                <a:gd name="T8" fmla="*/ 104 w 13"/>
                <a:gd name="T9" fmla="*/ 328 h 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 h="44">
                  <a:moveTo>
                    <a:pt x="0" y="0"/>
                  </a:moveTo>
                  <a:cubicBezTo>
                    <a:pt x="6" y="3"/>
                    <a:pt x="10" y="7"/>
                    <a:pt x="9" y="14"/>
                  </a:cubicBezTo>
                  <a:cubicBezTo>
                    <a:pt x="9" y="18"/>
                    <a:pt x="5" y="24"/>
                    <a:pt x="7" y="29"/>
                  </a:cubicBezTo>
                  <a:cubicBezTo>
                    <a:pt x="8" y="31"/>
                    <a:pt x="10" y="32"/>
                    <a:pt x="11" y="34"/>
                  </a:cubicBezTo>
                  <a:cubicBezTo>
                    <a:pt x="13" y="37"/>
                    <a:pt x="13" y="41"/>
                    <a:pt x="13" y="44"/>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8" name="Freeform 350">
              <a:extLst>
                <a:ext uri="{FF2B5EF4-FFF2-40B4-BE49-F238E27FC236}">
                  <a16:creationId xmlns:a16="http://schemas.microsoft.com/office/drawing/2014/main" id="{EAA77F9B-BB84-69C6-7669-E600EF4268D2}"/>
                </a:ext>
              </a:extLst>
            </p:cNvPr>
            <p:cNvSpPr>
              <a:spLocks/>
            </p:cNvSpPr>
            <p:nvPr/>
          </p:nvSpPr>
          <p:spPr bwMode="auto">
            <a:xfrm>
              <a:off x="2112" y="2754"/>
              <a:ext cx="12" cy="47"/>
            </a:xfrm>
            <a:custGeom>
              <a:avLst/>
              <a:gdLst>
                <a:gd name="T0" fmla="*/ 48 w 6"/>
                <a:gd name="T1" fmla="*/ 0 h 24"/>
                <a:gd name="T2" fmla="*/ 32 w 6"/>
                <a:gd name="T3" fmla="*/ 180 h 24"/>
                <a:gd name="T4" fmla="*/ 0 60000 65536"/>
                <a:gd name="T5" fmla="*/ 0 60000 65536"/>
              </a:gdLst>
              <a:ahLst/>
              <a:cxnLst>
                <a:cxn ang="T4">
                  <a:pos x="T0" y="T1"/>
                </a:cxn>
                <a:cxn ang="T5">
                  <a:pos x="T2" y="T3"/>
                </a:cxn>
              </a:cxnLst>
              <a:rect l="0" t="0" r="r" b="b"/>
              <a:pathLst>
                <a:path w="6" h="24">
                  <a:moveTo>
                    <a:pt x="6" y="0"/>
                  </a:moveTo>
                  <a:cubicBezTo>
                    <a:pt x="4" y="5"/>
                    <a:pt x="0" y="24"/>
                    <a:pt x="4" y="24"/>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59" name="Freeform 351">
              <a:extLst>
                <a:ext uri="{FF2B5EF4-FFF2-40B4-BE49-F238E27FC236}">
                  <a16:creationId xmlns:a16="http://schemas.microsoft.com/office/drawing/2014/main" id="{ED43BD04-18B8-B73F-239C-8F50E78FCCA4}"/>
                </a:ext>
              </a:extLst>
            </p:cNvPr>
            <p:cNvSpPr>
              <a:spLocks/>
            </p:cNvSpPr>
            <p:nvPr/>
          </p:nvSpPr>
          <p:spPr bwMode="auto">
            <a:xfrm>
              <a:off x="2094" y="2653"/>
              <a:ext cx="20" cy="61"/>
            </a:xfrm>
            <a:custGeom>
              <a:avLst/>
              <a:gdLst>
                <a:gd name="T0" fmla="*/ 40 w 10"/>
                <a:gd name="T1" fmla="*/ 236 h 31"/>
                <a:gd name="T2" fmla="*/ 56 w 10"/>
                <a:gd name="T3" fmla="*/ 100 h 31"/>
                <a:gd name="T4" fmla="*/ 0 w 10"/>
                <a:gd name="T5" fmla="*/ 0 h 31"/>
                <a:gd name="T6" fmla="*/ 0 60000 65536"/>
                <a:gd name="T7" fmla="*/ 0 60000 65536"/>
                <a:gd name="T8" fmla="*/ 0 60000 65536"/>
              </a:gdLst>
              <a:ahLst/>
              <a:cxnLst>
                <a:cxn ang="T6">
                  <a:pos x="T0" y="T1"/>
                </a:cxn>
                <a:cxn ang="T7">
                  <a:pos x="T2" y="T3"/>
                </a:cxn>
                <a:cxn ang="T8">
                  <a:pos x="T4" y="T5"/>
                </a:cxn>
              </a:cxnLst>
              <a:rect l="0" t="0" r="r" b="b"/>
              <a:pathLst>
                <a:path w="10" h="31">
                  <a:moveTo>
                    <a:pt x="5" y="31"/>
                  </a:moveTo>
                  <a:cubicBezTo>
                    <a:pt x="7" y="24"/>
                    <a:pt x="10" y="21"/>
                    <a:pt x="7" y="13"/>
                  </a:cubicBezTo>
                  <a:cubicBezTo>
                    <a:pt x="5" y="9"/>
                    <a:pt x="0" y="4"/>
                    <a:pt x="0"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0" name="Freeform 352">
              <a:extLst>
                <a:ext uri="{FF2B5EF4-FFF2-40B4-BE49-F238E27FC236}">
                  <a16:creationId xmlns:a16="http://schemas.microsoft.com/office/drawing/2014/main" id="{F72973C0-BE02-F2D8-528B-3CBE46C3BF4F}"/>
                </a:ext>
              </a:extLst>
            </p:cNvPr>
            <p:cNvSpPr>
              <a:spLocks/>
            </p:cNvSpPr>
            <p:nvPr/>
          </p:nvSpPr>
          <p:spPr bwMode="auto">
            <a:xfrm>
              <a:off x="2094" y="2592"/>
              <a:ext cx="14" cy="71"/>
            </a:xfrm>
            <a:custGeom>
              <a:avLst/>
              <a:gdLst>
                <a:gd name="T0" fmla="*/ 0 w 7"/>
                <a:gd name="T1" fmla="*/ 0 h 36"/>
                <a:gd name="T2" fmla="*/ 40 w 7"/>
                <a:gd name="T3" fmla="*/ 132 h 36"/>
                <a:gd name="T4" fmla="*/ 32 w 7"/>
                <a:gd name="T5" fmla="*/ 276 h 36"/>
                <a:gd name="T6" fmla="*/ 0 60000 65536"/>
                <a:gd name="T7" fmla="*/ 0 60000 65536"/>
                <a:gd name="T8" fmla="*/ 0 60000 65536"/>
              </a:gdLst>
              <a:ahLst/>
              <a:cxnLst>
                <a:cxn ang="T6">
                  <a:pos x="T0" y="T1"/>
                </a:cxn>
                <a:cxn ang="T7">
                  <a:pos x="T2" y="T3"/>
                </a:cxn>
                <a:cxn ang="T8">
                  <a:pos x="T4" y="T5"/>
                </a:cxn>
              </a:cxnLst>
              <a:rect l="0" t="0" r="r" b="b"/>
              <a:pathLst>
                <a:path w="7" h="36">
                  <a:moveTo>
                    <a:pt x="0" y="0"/>
                  </a:moveTo>
                  <a:cubicBezTo>
                    <a:pt x="5" y="3"/>
                    <a:pt x="7" y="11"/>
                    <a:pt x="5" y="17"/>
                  </a:cubicBezTo>
                  <a:cubicBezTo>
                    <a:pt x="4" y="25"/>
                    <a:pt x="2" y="28"/>
                    <a:pt x="4" y="36"/>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1" name="Freeform 353">
              <a:extLst>
                <a:ext uri="{FF2B5EF4-FFF2-40B4-BE49-F238E27FC236}">
                  <a16:creationId xmlns:a16="http://schemas.microsoft.com/office/drawing/2014/main" id="{A305E7DD-2E7A-4AA7-EDF2-25E01F1C91B6}"/>
                </a:ext>
              </a:extLst>
            </p:cNvPr>
            <p:cNvSpPr>
              <a:spLocks/>
            </p:cNvSpPr>
            <p:nvPr/>
          </p:nvSpPr>
          <p:spPr bwMode="auto">
            <a:xfrm>
              <a:off x="2100" y="2614"/>
              <a:ext cx="26" cy="71"/>
            </a:xfrm>
            <a:custGeom>
              <a:avLst/>
              <a:gdLst>
                <a:gd name="T0" fmla="*/ 56 w 13"/>
                <a:gd name="T1" fmla="*/ 0 h 36"/>
                <a:gd name="T2" fmla="*/ 24 w 13"/>
                <a:gd name="T3" fmla="*/ 152 h 36"/>
                <a:gd name="T4" fmla="*/ 104 w 13"/>
                <a:gd name="T5" fmla="*/ 276 h 36"/>
                <a:gd name="T6" fmla="*/ 0 60000 65536"/>
                <a:gd name="T7" fmla="*/ 0 60000 65536"/>
                <a:gd name="T8" fmla="*/ 0 60000 65536"/>
              </a:gdLst>
              <a:ahLst/>
              <a:cxnLst>
                <a:cxn ang="T6">
                  <a:pos x="T0" y="T1"/>
                </a:cxn>
                <a:cxn ang="T7">
                  <a:pos x="T2" y="T3"/>
                </a:cxn>
                <a:cxn ang="T8">
                  <a:pos x="T4" y="T5"/>
                </a:cxn>
              </a:cxnLst>
              <a:rect l="0" t="0" r="r" b="b"/>
              <a:pathLst>
                <a:path w="13" h="36">
                  <a:moveTo>
                    <a:pt x="7" y="0"/>
                  </a:moveTo>
                  <a:cubicBezTo>
                    <a:pt x="1" y="4"/>
                    <a:pt x="0" y="13"/>
                    <a:pt x="3" y="20"/>
                  </a:cubicBezTo>
                  <a:cubicBezTo>
                    <a:pt x="5" y="27"/>
                    <a:pt x="12" y="29"/>
                    <a:pt x="13" y="36"/>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2" name="Freeform 354">
              <a:extLst>
                <a:ext uri="{FF2B5EF4-FFF2-40B4-BE49-F238E27FC236}">
                  <a16:creationId xmlns:a16="http://schemas.microsoft.com/office/drawing/2014/main" id="{FCF8FD4A-5EF2-8246-534C-CA92CF088C36}"/>
                </a:ext>
              </a:extLst>
            </p:cNvPr>
            <p:cNvSpPr>
              <a:spLocks/>
            </p:cNvSpPr>
            <p:nvPr/>
          </p:nvSpPr>
          <p:spPr bwMode="auto">
            <a:xfrm>
              <a:off x="2092" y="2519"/>
              <a:ext cx="12" cy="65"/>
            </a:xfrm>
            <a:custGeom>
              <a:avLst/>
              <a:gdLst>
                <a:gd name="T0" fmla="*/ 16 w 6"/>
                <a:gd name="T1" fmla="*/ 252 h 33"/>
                <a:gd name="T2" fmla="*/ 48 w 6"/>
                <a:gd name="T3" fmla="*/ 108 h 33"/>
                <a:gd name="T4" fmla="*/ 8 w 6"/>
                <a:gd name="T5" fmla="*/ 0 h 33"/>
                <a:gd name="T6" fmla="*/ 0 60000 65536"/>
                <a:gd name="T7" fmla="*/ 0 60000 65536"/>
                <a:gd name="T8" fmla="*/ 0 60000 65536"/>
              </a:gdLst>
              <a:ahLst/>
              <a:cxnLst>
                <a:cxn ang="T6">
                  <a:pos x="T0" y="T1"/>
                </a:cxn>
                <a:cxn ang="T7">
                  <a:pos x="T2" y="T3"/>
                </a:cxn>
                <a:cxn ang="T8">
                  <a:pos x="T4" y="T5"/>
                </a:cxn>
              </a:cxnLst>
              <a:rect l="0" t="0" r="r" b="b"/>
              <a:pathLst>
                <a:path w="6" h="33">
                  <a:moveTo>
                    <a:pt x="2" y="33"/>
                  </a:moveTo>
                  <a:cubicBezTo>
                    <a:pt x="5" y="28"/>
                    <a:pt x="6" y="20"/>
                    <a:pt x="6" y="14"/>
                  </a:cubicBezTo>
                  <a:cubicBezTo>
                    <a:pt x="5" y="9"/>
                    <a:pt x="0" y="5"/>
                    <a:pt x="1"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3" name="Freeform 355">
              <a:extLst>
                <a:ext uri="{FF2B5EF4-FFF2-40B4-BE49-F238E27FC236}">
                  <a16:creationId xmlns:a16="http://schemas.microsoft.com/office/drawing/2014/main" id="{D50335BE-B3BE-CF69-BE3F-23A5EC264B99}"/>
                </a:ext>
              </a:extLst>
            </p:cNvPr>
            <p:cNvSpPr>
              <a:spLocks/>
            </p:cNvSpPr>
            <p:nvPr/>
          </p:nvSpPr>
          <p:spPr bwMode="auto">
            <a:xfrm>
              <a:off x="2053" y="2554"/>
              <a:ext cx="14" cy="66"/>
            </a:xfrm>
            <a:custGeom>
              <a:avLst/>
              <a:gdLst>
                <a:gd name="T0" fmla="*/ 48 w 7"/>
                <a:gd name="T1" fmla="*/ 0 h 33"/>
                <a:gd name="T2" fmla="*/ 56 w 7"/>
                <a:gd name="T3" fmla="*/ 264 h 33"/>
                <a:gd name="T4" fmla="*/ 0 60000 65536"/>
                <a:gd name="T5" fmla="*/ 0 60000 65536"/>
              </a:gdLst>
              <a:ahLst/>
              <a:cxnLst>
                <a:cxn ang="T4">
                  <a:pos x="T0" y="T1"/>
                </a:cxn>
                <a:cxn ang="T5">
                  <a:pos x="T2" y="T3"/>
                </a:cxn>
              </a:cxnLst>
              <a:rect l="0" t="0" r="r" b="b"/>
              <a:pathLst>
                <a:path w="7" h="33">
                  <a:moveTo>
                    <a:pt x="6" y="0"/>
                  </a:moveTo>
                  <a:cubicBezTo>
                    <a:pt x="0" y="10"/>
                    <a:pt x="1" y="23"/>
                    <a:pt x="7" y="33"/>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4" name="Freeform 356">
              <a:extLst>
                <a:ext uri="{FF2B5EF4-FFF2-40B4-BE49-F238E27FC236}">
                  <a16:creationId xmlns:a16="http://schemas.microsoft.com/office/drawing/2014/main" id="{76F22C6D-EEF6-51F7-5B5F-2661F5AC6998}"/>
                </a:ext>
              </a:extLst>
            </p:cNvPr>
            <p:cNvSpPr>
              <a:spLocks/>
            </p:cNvSpPr>
            <p:nvPr/>
          </p:nvSpPr>
          <p:spPr bwMode="auto">
            <a:xfrm>
              <a:off x="2063" y="2409"/>
              <a:ext cx="21" cy="78"/>
            </a:xfrm>
            <a:custGeom>
              <a:avLst/>
              <a:gdLst>
                <a:gd name="T0" fmla="*/ 76 w 11"/>
                <a:gd name="T1" fmla="*/ 0 h 40"/>
                <a:gd name="T2" fmla="*/ 8 w 11"/>
                <a:gd name="T3" fmla="*/ 88 h 40"/>
                <a:gd name="T4" fmla="*/ 29 w 11"/>
                <a:gd name="T5" fmla="*/ 296 h 40"/>
                <a:gd name="T6" fmla="*/ 0 60000 65536"/>
                <a:gd name="T7" fmla="*/ 0 60000 65536"/>
                <a:gd name="T8" fmla="*/ 0 60000 65536"/>
              </a:gdLst>
              <a:ahLst/>
              <a:cxnLst>
                <a:cxn ang="T6">
                  <a:pos x="T0" y="T1"/>
                </a:cxn>
                <a:cxn ang="T7">
                  <a:pos x="T2" y="T3"/>
                </a:cxn>
                <a:cxn ang="T8">
                  <a:pos x="T4" y="T5"/>
                </a:cxn>
              </a:cxnLst>
              <a:rect l="0" t="0" r="r" b="b"/>
              <a:pathLst>
                <a:path w="11" h="40">
                  <a:moveTo>
                    <a:pt x="11" y="0"/>
                  </a:moveTo>
                  <a:cubicBezTo>
                    <a:pt x="7" y="4"/>
                    <a:pt x="2" y="6"/>
                    <a:pt x="1" y="12"/>
                  </a:cubicBezTo>
                  <a:cubicBezTo>
                    <a:pt x="0" y="20"/>
                    <a:pt x="3" y="33"/>
                    <a:pt x="4" y="4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5" name="Freeform 357">
              <a:extLst>
                <a:ext uri="{FF2B5EF4-FFF2-40B4-BE49-F238E27FC236}">
                  <a16:creationId xmlns:a16="http://schemas.microsoft.com/office/drawing/2014/main" id="{3187687B-2C07-995C-958E-C0E40C2283B2}"/>
                </a:ext>
              </a:extLst>
            </p:cNvPr>
            <p:cNvSpPr>
              <a:spLocks/>
            </p:cNvSpPr>
            <p:nvPr/>
          </p:nvSpPr>
          <p:spPr bwMode="auto">
            <a:xfrm>
              <a:off x="2088" y="2416"/>
              <a:ext cx="32" cy="65"/>
            </a:xfrm>
            <a:custGeom>
              <a:avLst/>
              <a:gdLst>
                <a:gd name="T0" fmla="*/ 0 w 16"/>
                <a:gd name="T1" fmla="*/ 252 h 33"/>
                <a:gd name="T2" fmla="*/ 96 w 16"/>
                <a:gd name="T3" fmla="*/ 0 h 33"/>
                <a:gd name="T4" fmla="*/ 0 60000 65536"/>
                <a:gd name="T5" fmla="*/ 0 60000 65536"/>
              </a:gdLst>
              <a:ahLst/>
              <a:cxnLst>
                <a:cxn ang="T4">
                  <a:pos x="T0" y="T1"/>
                </a:cxn>
                <a:cxn ang="T5">
                  <a:pos x="T2" y="T3"/>
                </a:cxn>
              </a:cxnLst>
              <a:rect l="0" t="0" r="r" b="b"/>
              <a:pathLst>
                <a:path w="16" h="33">
                  <a:moveTo>
                    <a:pt x="0" y="33"/>
                  </a:moveTo>
                  <a:cubicBezTo>
                    <a:pt x="14" y="31"/>
                    <a:pt x="16" y="11"/>
                    <a:pt x="12"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6" name="Freeform 358">
              <a:extLst>
                <a:ext uri="{FF2B5EF4-FFF2-40B4-BE49-F238E27FC236}">
                  <a16:creationId xmlns:a16="http://schemas.microsoft.com/office/drawing/2014/main" id="{B50A7FB2-3307-3D94-5FC0-65E40EE8EC8A}"/>
                </a:ext>
              </a:extLst>
            </p:cNvPr>
            <p:cNvSpPr>
              <a:spLocks/>
            </p:cNvSpPr>
            <p:nvPr/>
          </p:nvSpPr>
          <p:spPr bwMode="auto">
            <a:xfrm>
              <a:off x="2077" y="2298"/>
              <a:ext cx="59" cy="79"/>
            </a:xfrm>
            <a:custGeom>
              <a:avLst/>
              <a:gdLst>
                <a:gd name="T0" fmla="*/ 0 w 30"/>
                <a:gd name="T1" fmla="*/ 308 h 40"/>
                <a:gd name="T2" fmla="*/ 77 w 30"/>
                <a:gd name="T3" fmla="*/ 277 h 40"/>
                <a:gd name="T4" fmla="*/ 108 w 30"/>
                <a:gd name="T5" fmla="*/ 160 h 40"/>
                <a:gd name="T6" fmla="*/ 167 w 30"/>
                <a:gd name="T7" fmla="*/ 40 h 40"/>
                <a:gd name="T8" fmla="*/ 228 w 30"/>
                <a:gd name="T9" fmla="*/ 0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 h="40">
                  <a:moveTo>
                    <a:pt x="0" y="40"/>
                  </a:moveTo>
                  <a:cubicBezTo>
                    <a:pt x="2" y="36"/>
                    <a:pt x="6" y="39"/>
                    <a:pt x="10" y="36"/>
                  </a:cubicBezTo>
                  <a:cubicBezTo>
                    <a:pt x="13" y="32"/>
                    <a:pt x="13" y="25"/>
                    <a:pt x="14" y="21"/>
                  </a:cubicBezTo>
                  <a:cubicBezTo>
                    <a:pt x="15" y="15"/>
                    <a:pt x="18" y="10"/>
                    <a:pt x="22" y="5"/>
                  </a:cubicBezTo>
                  <a:cubicBezTo>
                    <a:pt x="24" y="3"/>
                    <a:pt x="28" y="2"/>
                    <a:pt x="30"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7" name="Freeform 359">
              <a:extLst>
                <a:ext uri="{FF2B5EF4-FFF2-40B4-BE49-F238E27FC236}">
                  <a16:creationId xmlns:a16="http://schemas.microsoft.com/office/drawing/2014/main" id="{65B517A0-81B4-FD8C-4725-F1A66E5AF916}"/>
                </a:ext>
              </a:extLst>
            </p:cNvPr>
            <p:cNvSpPr>
              <a:spLocks/>
            </p:cNvSpPr>
            <p:nvPr/>
          </p:nvSpPr>
          <p:spPr bwMode="auto">
            <a:xfrm>
              <a:off x="2106" y="2249"/>
              <a:ext cx="47" cy="65"/>
            </a:xfrm>
            <a:custGeom>
              <a:avLst/>
              <a:gdLst>
                <a:gd name="T0" fmla="*/ 24 w 24"/>
                <a:gd name="T1" fmla="*/ 252 h 33"/>
                <a:gd name="T2" fmla="*/ 76 w 24"/>
                <a:gd name="T3" fmla="*/ 55 h 33"/>
                <a:gd name="T4" fmla="*/ 180 w 24"/>
                <a:gd name="T5" fmla="*/ 0 h 33"/>
                <a:gd name="T6" fmla="*/ 0 60000 65536"/>
                <a:gd name="T7" fmla="*/ 0 60000 65536"/>
                <a:gd name="T8" fmla="*/ 0 60000 65536"/>
              </a:gdLst>
              <a:ahLst/>
              <a:cxnLst>
                <a:cxn ang="T6">
                  <a:pos x="T0" y="T1"/>
                </a:cxn>
                <a:cxn ang="T7">
                  <a:pos x="T2" y="T3"/>
                </a:cxn>
                <a:cxn ang="T8">
                  <a:pos x="T4" y="T5"/>
                </a:cxn>
              </a:cxnLst>
              <a:rect l="0" t="0" r="r" b="b"/>
              <a:pathLst>
                <a:path w="24" h="33">
                  <a:moveTo>
                    <a:pt x="3" y="33"/>
                  </a:moveTo>
                  <a:cubicBezTo>
                    <a:pt x="0" y="26"/>
                    <a:pt x="5" y="12"/>
                    <a:pt x="10" y="7"/>
                  </a:cubicBezTo>
                  <a:cubicBezTo>
                    <a:pt x="13" y="4"/>
                    <a:pt x="19" y="1"/>
                    <a:pt x="24"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8" name="Freeform 360">
              <a:extLst>
                <a:ext uri="{FF2B5EF4-FFF2-40B4-BE49-F238E27FC236}">
                  <a16:creationId xmlns:a16="http://schemas.microsoft.com/office/drawing/2014/main" id="{2A3C2DB7-F221-9113-D7EA-AE21C7B4ADC1}"/>
                </a:ext>
              </a:extLst>
            </p:cNvPr>
            <p:cNvSpPr>
              <a:spLocks/>
            </p:cNvSpPr>
            <p:nvPr/>
          </p:nvSpPr>
          <p:spPr bwMode="auto">
            <a:xfrm>
              <a:off x="2136" y="2263"/>
              <a:ext cx="27" cy="53"/>
            </a:xfrm>
            <a:custGeom>
              <a:avLst/>
              <a:gdLst>
                <a:gd name="T0" fmla="*/ 0 w 14"/>
                <a:gd name="T1" fmla="*/ 204 h 27"/>
                <a:gd name="T2" fmla="*/ 100 w 14"/>
                <a:gd name="T3" fmla="*/ 0 h 27"/>
                <a:gd name="T4" fmla="*/ 0 60000 65536"/>
                <a:gd name="T5" fmla="*/ 0 60000 65536"/>
              </a:gdLst>
              <a:ahLst/>
              <a:cxnLst>
                <a:cxn ang="T4">
                  <a:pos x="T0" y="T1"/>
                </a:cxn>
                <a:cxn ang="T5">
                  <a:pos x="T2" y="T3"/>
                </a:cxn>
              </a:cxnLst>
              <a:rect l="0" t="0" r="r" b="b"/>
              <a:pathLst>
                <a:path w="14" h="27">
                  <a:moveTo>
                    <a:pt x="0" y="27"/>
                  </a:moveTo>
                  <a:cubicBezTo>
                    <a:pt x="10" y="20"/>
                    <a:pt x="12" y="11"/>
                    <a:pt x="14"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69" name="Freeform 361">
              <a:extLst>
                <a:ext uri="{FF2B5EF4-FFF2-40B4-BE49-F238E27FC236}">
                  <a16:creationId xmlns:a16="http://schemas.microsoft.com/office/drawing/2014/main" id="{363A594E-6732-8C4A-73BF-4B6BBD01BFA7}"/>
                </a:ext>
              </a:extLst>
            </p:cNvPr>
            <p:cNvSpPr>
              <a:spLocks/>
            </p:cNvSpPr>
            <p:nvPr/>
          </p:nvSpPr>
          <p:spPr bwMode="auto">
            <a:xfrm>
              <a:off x="2110" y="2341"/>
              <a:ext cx="24" cy="68"/>
            </a:xfrm>
            <a:custGeom>
              <a:avLst/>
              <a:gdLst>
                <a:gd name="T0" fmla="*/ 72 w 12"/>
                <a:gd name="T1" fmla="*/ 0 h 34"/>
                <a:gd name="T2" fmla="*/ 80 w 12"/>
                <a:gd name="T3" fmla="*/ 144 h 34"/>
                <a:gd name="T4" fmla="*/ 0 w 12"/>
                <a:gd name="T5" fmla="*/ 272 h 34"/>
                <a:gd name="T6" fmla="*/ 0 60000 65536"/>
                <a:gd name="T7" fmla="*/ 0 60000 65536"/>
                <a:gd name="T8" fmla="*/ 0 60000 65536"/>
              </a:gdLst>
              <a:ahLst/>
              <a:cxnLst>
                <a:cxn ang="T6">
                  <a:pos x="T0" y="T1"/>
                </a:cxn>
                <a:cxn ang="T7">
                  <a:pos x="T2" y="T3"/>
                </a:cxn>
                <a:cxn ang="T8">
                  <a:pos x="T4" y="T5"/>
                </a:cxn>
              </a:cxnLst>
              <a:rect l="0" t="0" r="r" b="b"/>
              <a:pathLst>
                <a:path w="12" h="34">
                  <a:moveTo>
                    <a:pt x="9" y="0"/>
                  </a:moveTo>
                  <a:cubicBezTo>
                    <a:pt x="11" y="6"/>
                    <a:pt x="12" y="12"/>
                    <a:pt x="10" y="18"/>
                  </a:cubicBezTo>
                  <a:cubicBezTo>
                    <a:pt x="8" y="24"/>
                    <a:pt x="2" y="28"/>
                    <a:pt x="0" y="34"/>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0" name="Freeform 362">
              <a:extLst>
                <a:ext uri="{FF2B5EF4-FFF2-40B4-BE49-F238E27FC236}">
                  <a16:creationId xmlns:a16="http://schemas.microsoft.com/office/drawing/2014/main" id="{4E9A5D33-02BD-F4E2-6E44-C662C8E53748}"/>
                </a:ext>
              </a:extLst>
            </p:cNvPr>
            <p:cNvSpPr>
              <a:spLocks/>
            </p:cNvSpPr>
            <p:nvPr/>
          </p:nvSpPr>
          <p:spPr bwMode="auto">
            <a:xfrm>
              <a:off x="2153" y="2276"/>
              <a:ext cx="30" cy="58"/>
            </a:xfrm>
            <a:custGeom>
              <a:avLst/>
              <a:gdLst>
                <a:gd name="T0" fmla="*/ 0 w 15"/>
                <a:gd name="T1" fmla="*/ 232 h 29"/>
                <a:gd name="T2" fmla="*/ 32 w 15"/>
                <a:gd name="T3" fmla="*/ 72 h 29"/>
                <a:gd name="T4" fmla="*/ 120 w 15"/>
                <a:gd name="T5" fmla="*/ 0 h 29"/>
                <a:gd name="T6" fmla="*/ 0 60000 65536"/>
                <a:gd name="T7" fmla="*/ 0 60000 65536"/>
                <a:gd name="T8" fmla="*/ 0 60000 65536"/>
              </a:gdLst>
              <a:ahLst/>
              <a:cxnLst>
                <a:cxn ang="T6">
                  <a:pos x="T0" y="T1"/>
                </a:cxn>
                <a:cxn ang="T7">
                  <a:pos x="T2" y="T3"/>
                </a:cxn>
                <a:cxn ang="T8">
                  <a:pos x="T4" y="T5"/>
                </a:cxn>
              </a:cxnLst>
              <a:rect l="0" t="0" r="r" b="b"/>
              <a:pathLst>
                <a:path w="15" h="29">
                  <a:moveTo>
                    <a:pt x="0" y="29"/>
                  </a:moveTo>
                  <a:cubicBezTo>
                    <a:pt x="1" y="22"/>
                    <a:pt x="0" y="15"/>
                    <a:pt x="4" y="9"/>
                  </a:cubicBezTo>
                  <a:cubicBezTo>
                    <a:pt x="7" y="4"/>
                    <a:pt x="11" y="2"/>
                    <a:pt x="15"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1" name="Freeform 363">
              <a:extLst>
                <a:ext uri="{FF2B5EF4-FFF2-40B4-BE49-F238E27FC236}">
                  <a16:creationId xmlns:a16="http://schemas.microsoft.com/office/drawing/2014/main" id="{557739B2-3D9D-514F-8C6B-B841FC7E978F}"/>
                </a:ext>
              </a:extLst>
            </p:cNvPr>
            <p:cNvSpPr>
              <a:spLocks/>
            </p:cNvSpPr>
            <p:nvPr/>
          </p:nvSpPr>
          <p:spPr bwMode="auto">
            <a:xfrm>
              <a:off x="2193" y="2195"/>
              <a:ext cx="29" cy="46"/>
            </a:xfrm>
            <a:custGeom>
              <a:avLst/>
              <a:gdLst>
                <a:gd name="T0" fmla="*/ 0 w 15"/>
                <a:gd name="T1" fmla="*/ 144 h 23"/>
                <a:gd name="T2" fmla="*/ 93 w 15"/>
                <a:gd name="T3" fmla="*/ 80 h 23"/>
                <a:gd name="T4" fmla="*/ 108 w 15"/>
                <a:gd name="T5" fmla="*/ 0 h 23"/>
                <a:gd name="T6" fmla="*/ 0 60000 65536"/>
                <a:gd name="T7" fmla="*/ 0 60000 65536"/>
                <a:gd name="T8" fmla="*/ 0 60000 65536"/>
              </a:gdLst>
              <a:ahLst/>
              <a:cxnLst>
                <a:cxn ang="T6">
                  <a:pos x="T0" y="T1"/>
                </a:cxn>
                <a:cxn ang="T7">
                  <a:pos x="T2" y="T3"/>
                </a:cxn>
                <a:cxn ang="T8">
                  <a:pos x="T4" y="T5"/>
                </a:cxn>
              </a:cxnLst>
              <a:rect l="0" t="0" r="r" b="b"/>
              <a:pathLst>
                <a:path w="15" h="23">
                  <a:moveTo>
                    <a:pt x="0" y="18"/>
                  </a:moveTo>
                  <a:cubicBezTo>
                    <a:pt x="4" y="23"/>
                    <a:pt x="12" y="14"/>
                    <a:pt x="13" y="10"/>
                  </a:cubicBezTo>
                  <a:cubicBezTo>
                    <a:pt x="14" y="7"/>
                    <a:pt x="12" y="2"/>
                    <a:pt x="15"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2" name="Freeform 364">
              <a:extLst>
                <a:ext uri="{FF2B5EF4-FFF2-40B4-BE49-F238E27FC236}">
                  <a16:creationId xmlns:a16="http://schemas.microsoft.com/office/drawing/2014/main" id="{5124BAB1-E1CA-EEE7-8CB7-D66365E787C5}"/>
                </a:ext>
              </a:extLst>
            </p:cNvPr>
            <p:cNvSpPr>
              <a:spLocks/>
            </p:cNvSpPr>
            <p:nvPr/>
          </p:nvSpPr>
          <p:spPr bwMode="auto">
            <a:xfrm>
              <a:off x="2173" y="2168"/>
              <a:ext cx="44" cy="47"/>
            </a:xfrm>
            <a:custGeom>
              <a:avLst/>
              <a:gdLst>
                <a:gd name="T0" fmla="*/ 0 w 22"/>
                <a:gd name="T1" fmla="*/ 180 h 24"/>
                <a:gd name="T2" fmla="*/ 80 w 22"/>
                <a:gd name="T3" fmla="*/ 24 h 24"/>
                <a:gd name="T4" fmla="*/ 176 w 22"/>
                <a:gd name="T5" fmla="*/ 0 h 24"/>
                <a:gd name="T6" fmla="*/ 0 60000 65536"/>
                <a:gd name="T7" fmla="*/ 0 60000 65536"/>
                <a:gd name="T8" fmla="*/ 0 60000 65536"/>
              </a:gdLst>
              <a:ahLst/>
              <a:cxnLst>
                <a:cxn ang="T6">
                  <a:pos x="T0" y="T1"/>
                </a:cxn>
                <a:cxn ang="T7">
                  <a:pos x="T2" y="T3"/>
                </a:cxn>
                <a:cxn ang="T8">
                  <a:pos x="T4" y="T5"/>
                </a:cxn>
              </a:cxnLst>
              <a:rect l="0" t="0" r="r" b="b"/>
              <a:pathLst>
                <a:path w="22" h="24">
                  <a:moveTo>
                    <a:pt x="0" y="24"/>
                  </a:moveTo>
                  <a:cubicBezTo>
                    <a:pt x="1" y="16"/>
                    <a:pt x="1" y="8"/>
                    <a:pt x="10" y="3"/>
                  </a:cubicBezTo>
                  <a:cubicBezTo>
                    <a:pt x="14" y="1"/>
                    <a:pt x="19" y="3"/>
                    <a:pt x="22"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3" name="Freeform 365">
              <a:extLst>
                <a:ext uri="{FF2B5EF4-FFF2-40B4-BE49-F238E27FC236}">
                  <a16:creationId xmlns:a16="http://schemas.microsoft.com/office/drawing/2014/main" id="{F63B7E3B-0F58-9802-7D1B-3A4B542D7A56}"/>
                </a:ext>
              </a:extLst>
            </p:cNvPr>
            <p:cNvSpPr>
              <a:spLocks/>
            </p:cNvSpPr>
            <p:nvPr/>
          </p:nvSpPr>
          <p:spPr bwMode="auto">
            <a:xfrm>
              <a:off x="2217" y="2119"/>
              <a:ext cx="59" cy="49"/>
            </a:xfrm>
            <a:custGeom>
              <a:avLst/>
              <a:gdLst>
                <a:gd name="T0" fmla="*/ 0 w 30"/>
                <a:gd name="T1" fmla="*/ 188 h 25"/>
                <a:gd name="T2" fmla="*/ 128 w 30"/>
                <a:gd name="T3" fmla="*/ 16 h 25"/>
                <a:gd name="T4" fmla="*/ 228 w 30"/>
                <a:gd name="T5" fmla="*/ 8 h 25"/>
                <a:gd name="T6" fmla="*/ 0 60000 65536"/>
                <a:gd name="T7" fmla="*/ 0 60000 65536"/>
                <a:gd name="T8" fmla="*/ 0 60000 65536"/>
              </a:gdLst>
              <a:ahLst/>
              <a:cxnLst>
                <a:cxn ang="T6">
                  <a:pos x="T0" y="T1"/>
                </a:cxn>
                <a:cxn ang="T7">
                  <a:pos x="T2" y="T3"/>
                </a:cxn>
                <a:cxn ang="T8">
                  <a:pos x="T4" y="T5"/>
                </a:cxn>
              </a:cxnLst>
              <a:rect l="0" t="0" r="r" b="b"/>
              <a:pathLst>
                <a:path w="30" h="25">
                  <a:moveTo>
                    <a:pt x="0" y="25"/>
                  </a:moveTo>
                  <a:cubicBezTo>
                    <a:pt x="3" y="16"/>
                    <a:pt x="6" y="6"/>
                    <a:pt x="17" y="2"/>
                  </a:cubicBezTo>
                  <a:cubicBezTo>
                    <a:pt x="22" y="0"/>
                    <a:pt x="26" y="3"/>
                    <a:pt x="30" y="1"/>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4" name="Freeform 366">
              <a:extLst>
                <a:ext uri="{FF2B5EF4-FFF2-40B4-BE49-F238E27FC236}">
                  <a16:creationId xmlns:a16="http://schemas.microsoft.com/office/drawing/2014/main" id="{DD8DF9CA-17A7-038C-D534-4D605FE39BC4}"/>
                </a:ext>
              </a:extLst>
            </p:cNvPr>
            <p:cNvSpPr>
              <a:spLocks/>
            </p:cNvSpPr>
            <p:nvPr/>
          </p:nvSpPr>
          <p:spPr bwMode="auto">
            <a:xfrm>
              <a:off x="2228" y="2142"/>
              <a:ext cx="52" cy="46"/>
            </a:xfrm>
            <a:custGeom>
              <a:avLst/>
              <a:gdLst>
                <a:gd name="T0" fmla="*/ 0 w 26"/>
                <a:gd name="T1" fmla="*/ 152 h 23"/>
                <a:gd name="T2" fmla="*/ 184 w 26"/>
                <a:gd name="T3" fmla="*/ 80 h 23"/>
                <a:gd name="T4" fmla="*/ 208 w 26"/>
                <a:gd name="T5" fmla="*/ 0 h 23"/>
                <a:gd name="T6" fmla="*/ 0 60000 65536"/>
                <a:gd name="T7" fmla="*/ 0 60000 65536"/>
                <a:gd name="T8" fmla="*/ 0 60000 65536"/>
              </a:gdLst>
              <a:ahLst/>
              <a:cxnLst>
                <a:cxn ang="T6">
                  <a:pos x="T0" y="T1"/>
                </a:cxn>
                <a:cxn ang="T7">
                  <a:pos x="T2" y="T3"/>
                </a:cxn>
                <a:cxn ang="T8">
                  <a:pos x="T4" y="T5"/>
                </a:cxn>
              </a:cxnLst>
              <a:rect l="0" t="0" r="r" b="b"/>
              <a:pathLst>
                <a:path w="26" h="23">
                  <a:moveTo>
                    <a:pt x="0" y="19"/>
                  </a:moveTo>
                  <a:cubicBezTo>
                    <a:pt x="8" y="23"/>
                    <a:pt x="20" y="17"/>
                    <a:pt x="23" y="10"/>
                  </a:cubicBezTo>
                  <a:cubicBezTo>
                    <a:pt x="24" y="8"/>
                    <a:pt x="26" y="2"/>
                    <a:pt x="26"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5" name="Freeform 367">
              <a:extLst>
                <a:ext uri="{FF2B5EF4-FFF2-40B4-BE49-F238E27FC236}">
                  <a16:creationId xmlns:a16="http://schemas.microsoft.com/office/drawing/2014/main" id="{B6BF076D-F57E-CB5A-574F-B3500318388E}"/>
                </a:ext>
              </a:extLst>
            </p:cNvPr>
            <p:cNvSpPr>
              <a:spLocks/>
            </p:cNvSpPr>
            <p:nvPr/>
          </p:nvSpPr>
          <p:spPr bwMode="auto">
            <a:xfrm>
              <a:off x="2301" y="2085"/>
              <a:ext cx="56" cy="45"/>
            </a:xfrm>
            <a:custGeom>
              <a:avLst/>
              <a:gdLst>
                <a:gd name="T0" fmla="*/ 0 w 28"/>
                <a:gd name="T1" fmla="*/ 133 h 23"/>
                <a:gd name="T2" fmla="*/ 184 w 28"/>
                <a:gd name="T3" fmla="*/ 96 h 23"/>
                <a:gd name="T4" fmla="*/ 224 w 28"/>
                <a:gd name="T5" fmla="*/ 0 h 23"/>
                <a:gd name="T6" fmla="*/ 0 60000 65536"/>
                <a:gd name="T7" fmla="*/ 0 60000 65536"/>
                <a:gd name="T8" fmla="*/ 0 60000 65536"/>
              </a:gdLst>
              <a:ahLst/>
              <a:cxnLst>
                <a:cxn ang="T6">
                  <a:pos x="T0" y="T1"/>
                </a:cxn>
                <a:cxn ang="T7">
                  <a:pos x="T2" y="T3"/>
                </a:cxn>
                <a:cxn ang="T8">
                  <a:pos x="T4" y="T5"/>
                </a:cxn>
              </a:cxnLst>
              <a:rect l="0" t="0" r="r" b="b"/>
              <a:pathLst>
                <a:path w="28" h="23">
                  <a:moveTo>
                    <a:pt x="0" y="18"/>
                  </a:moveTo>
                  <a:cubicBezTo>
                    <a:pt x="8" y="17"/>
                    <a:pt x="18" y="23"/>
                    <a:pt x="23" y="13"/>
                  </a:cubicBezTo>
                  <a:cubicBezTo>
                    <a:pt x="25" y="8"/>
                    <a:pt x="24" y="4"/>
                    <a:pt x="28"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6" name="Freeform 368">
              <a:extLst>
                <a:ext uri="{FF2B5EF4-FFF2-40B4-BE49-F238E27FC236}">
                  <a16:creationId xmlns:a16="http://schemas.microsoft.com/office/drawing/2014/main" id="{5F01CBE8-2B09-4E85-7E24-6160589E700A}"/>
                </a:ext>
              </a:extLst>
            </p:cNvPr>
            <p:cNvSpPr>
              <a:spLocks/>
            </p:cNvSpPr>
            <p:nvPr/>
          </p:nvSpPr>
          <p:spPr bwMode="auto">
            <a:xfrm>
              <a:off x="2355" y="2071"/>
              <a:ext cx="45" cy="26"/>
            </a:xfrm>
            <a:custGeom>
              <a:avLst/>
              <a:gdLst>
                <a:gd name="T0" fmla="*/ 0 w 23"/>
                <a:gd name="T1" fmla="*/ 48 h 13"/>
                <a:gd name="T2" fmla="*/ 127 w 23"/>
                <a:gd name="T3" fmla="*/ 72 h 13"/>
                <a:gd name="T4" fmla="*/ 172 w 23"/>
                <a:gd name="T5" fmla="*/ 0 h 13"/>
                <a:gd name="T6" fmla="*/ 0 60000 65536"/>
                <a:gd name="T7" fmla="*/ 0 60000 65536"/>
                <a:gd name="T8" fmla="*/ 0 60000 65536"/>
              </a:gdLst>
              <a:ahLst/>
              <a:cxnLst>
                <a:cxn ang="T6">
                  <a:pos x="T0" y="T1"/>
                </a:cxn>
                <a:cxn ang="T7">
                  <a:pos x="T2" y="T3"/>
                </a:cxn>
                <a:cxn ang="T8">
                  <a:pos x="T4" y="T5"/>
                </a:cxn>
              </a:cxnLst>
              <a:rect l="0" t="0" r="r" b="b"/>
              <a:pathLst>
                <a:path w="23" h="13">
                  <a:moveTo>
                    <a:pt x="0" y="6"/>
                  </a:moveTo>
                  <a:cubicBezTo>
                    <a:pt x="4" y="11"/>
                    <a:pt x="12" y="13"/>
                    <a:pt x="17" y="9"/>
                  </a:cubicBezTo>
                  <a:cubicBezTo>
                    <a:pt x="20" y="6"/>
                    <a:pt x="20" y="2"/>
                    <a:pt x="23"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7" name="Freeform 369">
              <a:extLst>
                <a:ext uri="{FF2B5EF4-FFF2-40B4-BE49-F238E27FC236}">
                  <a16:creationId xmlns:a16="http://schemas.microsoft.com/office/drawing/2014/main" id="{02000AC7-BA2D-0E2E-21C1-783987307F71}"/>
                </a:ext>
              </a:extLst>
            </p:cNvPr>
            <p:cNvSpPr>
              <a:spLocks/>
            </p:cNvSpPr>
            <p:nvPr/>
          </p:nvSpPr>
          <p:spPr bwMode="auto">
            <a:xfrm>
              <a:off x="2351" y="2036"/>
              <a:ext cx="55" cy="29"/>
            </a:xfrm>
            <a:custGeom>
              <a:avLst/>
              <a:gdLst>
                <a:gd name="T0" fmla="*/ 0 w 28"/>
                <a:gd name="T1" fmla="*/ 108 h 15"/>
                <a:gd name="T2" fmla="*/ 92 w 28"/>
                <a:gd name="T3" fmla="*/ 15 h 15"/>
                <a:gd name="T4" fmla="*/ 212 w 28"/>
                <a:gd name="T5" fmla="*/ 0 h 15"/>
                <a:gd name="T6" fmla="*/ 0 60000 65536"/>
                <a:gd name="T7" fmla="*/ 0 60000 65536"/>
                <a:gd name="T8" fmla="*/ 0 60000 65536"/>
              </a:gdLst>
              <a:ahLst/>
              <a:cxnLst>
                <a:cxn ang="T6">
                  <a:pos x="T0" y="T1"/>
                </a:cxn>
                <a:cxn ang="T7">
                  <a:pos x="T2" y="T3"/>
                </a:cxn>
                <a:cxn ang="T8">
                  <a:pos x="T4" y="T5"/>
                </a:cxn>
              </a:cxnLst>
              <a:rect l="0" t="0" r="r" b="b"/>
              <a:pathLst>
                <a:path w="28" h="15">
                  <a:moveTo>
                    <a:pt x="0" y="15"/>
                  </a:moveTo>
                  <a:cubicBezTo>
                    <a:pt x="1" y="9"/>
                    <a:pt x="7" y="4"/>
                    <a:pt x="12" y="2"/>
                  </a:cubicBezTo>
                  <a:cubicBezTo>
                    <a:pt x="17" y="1"/>
                    <a:pt x="23" y="3"/>
                    <a:pt x="28"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8" name="Freeform 370">
              <a:extLst>
                <a:ext uri="{FF2B5EF4-FFF2-40B4-BE49-F238E27FC236}">
                  <a16:creationId xmlns:a16="http://schemas.microsoft.com/office/drawing/2014/main" id="{FEA14C41-F0AE-754E-EFA8-E658464DE38D}"/>
                </a:ext>
              </a:extLst>
            </p:cNvPr>
            <p:cNvSpPr>
              <a:spLocks/>
            </p:cNvSpPr>
            <p:nvPr/>
          </p:nvSpPr>
          <p:spPr bwMode="auto">
            <a:xfrm>
              <a:off x="2390" y="1986"/>
              <a:ext cx="162" cy="48"/>
            </a:xfrm>
            <a:custGeom>
              <a:avLst/>
              <a:gdLst>
                <a:gd name="T0" fmla="*/ 0 w 82"/>
                <a:gd name="T1" fmla="*/ 144 h 24"/>
                <a:gd name="T2" fmla="*/ 117 w 82"/>
                <a:gd name="T3" fmla="*/ 176 h 24"/>
                <a:gd name="T4" fmla="*/ 269 w 82"/>
                <a:gd name="T5" fmla="*/ 72 h 24"/>
                <a:gd name="T6" fmla="*/ 401 w 82"/>
                <a:gd name="T7" fmla="*/ 88 h 24"/>
                <a:gd name="T8" fmla="*/ 547 w 82"/>
                <a:gd name="T9" fmla="*/ 16 h 24"/>
                <a:gd name="T10" fmla="*/ 632 w 82"/>
                <a:gd name="T11" fmla="*/ 64 h 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82" h="24">
                  <a:moveTo>
                    <a:pt x="0" y="18"/>
                  </a:moveTo>
                  <a:cubicBezTo>
                    <a:pt x="6" y="20"/>
                    <a:pt x="9" y="24"/>
                    <a:pt x="15" y="22"/>
                  </a:cubicBezTo>
                  <a:cubicBezTo>
                    <a:pt x="24" y="20"/>
                    <a:pt x="27" y="13"/>
                    <a:pt x="35" y="9"/>
                  </a:cubicBezTo>
                  <a:cubicBezTo>
                    <a:pt x="43" y="6"/>
                    <a:pt x="44" y="9"/>
                    <a:pt x="52" y="11"/>
                  </a:cubicBezTo>
                  <a:cubicBezTo>
                    <a:pt x="62" y="15"/>
                    <a:pt x="63" y="4"/>
                    <a:pt x="71" y="2"/>
                  </a:cubicBezTo>
                  <a:cubicBezTo>
                    <a:pt x="75" y="0"/>
                    <a:pt x="78" y="5"/>
                    <a:pt x="82" y="8"/>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79" name="Freeform 371">
              <a:extLst>
                <a:ext uri="{FF2B5EF4-FFF2-40B4-BE49-F238E27FC236}">
                  <a16:creationId xmlns:a16="http://schemas.microsoft.com/office/drawing/2014/main" id="{75FE9579-BA45-33A1-4F4D-433A1024CA92}"/>
                </a:ext>
              </a:extLst>
            </p:cNvPr>
            <p:cNvSpPr>
              <a:spLocks/>
            </p:cNvSpPr>
            <p:nvPr/>
          </p:nvSpPr>
          <p:spPr bwMode="auto">
            <a:xfrm>
              <a:off x="2270" y="2077"/>
              <a:ext cx="65" cy="40"/>
            </a:xfrm>
            <a:custGeom>
              <a:avLst/>
              <a:gdLst>
                <a:gd name="T0" fmla="*/ 0 w 33"/>
                <a:gd name="T1" fmla="*/ 160 h 20"/>
                <a:gd name="T2" fmla="*/ 152 w 33"/>
                <a:gd name="T3" fmla="*/ 8 h 20"/>
                <a:gd name="T4" fmla="*/ 252 w 33"/>
                <a:gd name="T5" fmla="*/ 0 h 20"/>
                <a:gd name="T6" fmla="*/ 0 60000 65536"/>
                <a:gd name="T7" fmla="*/ 0 60000 65536"/>
                <a:gd name="T8" fmla="*/ 0 60000 65536"/>
              </a:gdLst>
              <a:ahLst/>
              <a:cxnLst>
                <a:cxn ang="T6">
                  <a:pos x="T0" y="T1"/>
                </a:cxn>
                <a:cxn ang="T7">
                  <a:pos x="T2" y="T3"/>
                </a:cxn>
                <a:cxn ang="T8">
                  <a:pos x="T4" y="T5"/>
                </a:cxn>
              </a:cxnLst>
              <a:rect l="0" t="0" r="r" b="b"/>
              <a:pathLst>
                <a:path w="33" h="20">
                  <a:moveTo>
                    <a:pt x="0" y="20"/>
                  </a:moveTo>
                  <a:cubicBezTo>
                    <a:pt x="2" y="10"/>
                    <a:pt x="9" y="2"/>
                    <a:pt x="20" y="1"/>
                  </a:cubicBezTo>
                  <a:cubicBezTo>
                    <a:pt x="24" y="1"/>
                    <a:pt x="29" y="2"/>
                    <a:pt x="33" y="0"/>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0" name="Freeform 372">
              <a:extLst>
                <a:ext uri="{FF2B5EF4-FFF2-40B4-BE49-F238E27FC236}">
                  <a16:creationId xmlns:a16="http://schemas.microsoft.com/office/drawing/2014/main" id="{836FCC75-0E7A-353E-8F42-3D0863F93B1B}"/>
                </a:ext>
              </a:extLst>
            </p:cNvPr>
            <p:cNvSpPr>
              <a:spLocks/>
            </p:cNvSpPr>
            <p:nvPr/>
          </p:nvSpPr>
          <p:spPr bwMode="auto">
            <a:xfrm>
              <a:off x="2568" y="1992"/>
              <a:ext cx="47" cy="14"/>
            </a:xfrm>
            <a:custGeom>
              <a:avLst/>
              <a:gdLst>
                <a:gd name="T0" fmla="*/ 0 w 24"/>
                <a:gd name="T1" fmla="*/ 56 h 7"/>
                <a:gd name="T2" fmla="*/ 135 w 24"/>
                <a:gd name="T3" fmla="*/ 8 h 7"/>
                <a:gd name="T4" fmla="*/ 180 w 24"/>
                <a:gd name="T5" fmla="*/ 32 h 7"/>
                <a:gd name="T6" fmla="*/ 0 60000 65536"/>
                <a:gd name="T7" fmla="*/ 0 60000 65536"/>
                <a:gd name="T8" fmla="*/ 0 60000 65536"/>
              </a:gdLst>
              <a:ahLst/>
              <a:cxnLst>
                <a:cxn ang="T6">
                  <a:pos x="T0" y="T1"/>
                </a:cxn>
                <a:cxn ang="T7">
                  <a:pos x="T2" y="T3"/>
                </a:cxn>
                <a:cxn ang="T8">
                  <a:pos x="T4" y="T5"/>
                </a:cxn>
              </a:cxnLst>
              <a:rect l="0" t="0" r="r" b="b"/>
              <a:pathLst>
                <a:path w="24" h="7">
                  <a:moveTo>
                    <a:pt x="0" y="7"/>
                  </a:moveTo>
                  <a:cubicBezTo>
                    <a:pt x="5" y="3"/>
                    <a:pt x="12" y="0"/>
                    <a:pt x="18" y="1"/>
                  </a:cubicBezTo>
                  <a:cubicBezTo>
                    <a:pt x="19" y="1"/>
                    <a:pt x="24" y="4"/>
                    <a:pt x="24" y="4"/>
                  </a:cubicBezTo>
                </a:path>
              </a:pathLst>
            </a:custGeom>
            <a:noFill/>
            <a:ln w="6350" cap="flat">
              <a:solidFill>
                <a:srgbClr val="FFFFFF"/>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1" name="Freeform 373">
              <a:extLst>
                <a:ext uri="{FF2B5EF4-FFF2-40B4-BE49-F238E27FC236}">
                  <a16:creationId xmlns:a16="http://schemas.microsoft.com/office/drawing/2014/main" id="{37DD7D65-2B51-49B3-3ADF-C79472CDBF59}"/>
                </a:ext>
              </a:extLst>
            </p:cNvPr>
            <p:cNvSpPr>
              <a:spLocks noEditPoints="1"/>
            </p:cNvSpPr>
            <p:nvPr/>
          </p:nvSpPr>
          <p:spPr bwMode="auto">
            <a:xfrm>
              <a:off x="4277" y="2403"/>
              <a:ext cx="759" cy="1615"/>
            </a:xfrm>
            <a:custGeom>
              <a:avLst/>
              <a:gdLst>
                <a:gd name="T0" fmla="*/ 2949 w 385"/>
                <a:gd name="T1" fmla="*/ 2556 h 819"/>
                <a:gd name="T2" fmla="*/ 2776 w 385"/>
                <a:gd name="T3" fmla="*/ 1609 h 819"/>
                <a:gd name="T4" fmla="*/ 2405 w 385"/>
                <a:gd name="T5" fmla="*/ 720 h 819"/>
                <a:gd name="T6" fmla="*/ 2549 w 385"/>
                <a:gd name="T7" fmla="*/ 1213 h 819"/>
                <a:gd name="T8" fmla="*/ 1656 w 385"/>
                <a:gd name="T9" fmla="*/ 8 h 819"/>
                <a:gd name="T10" fmla="*/ 1971 w 385"/>
                <a:gd name="T11" fmla="*/ 592 h 819"/>
                <a:gd name="T12" fmla="*/ 2736 w 385"/>
                <a:gd name="T13" fmla="*/ 2193 h 819"/>
                <a:gd name="T14" fmla="*/ 2612 w 385"/>
                <a:gd name="T15" fmla="*/ 2621 h 819"/>
                <a:gd name="T16" fmla="*/ 2596 w 385"/>
                <a:gd name="T17" fmla="*/ 2920 h 819"/>
                <a:gd name="T18" fmla="*/ 2312 w 385"/>
                <a:gd name="T19" fmla="*/ 1205 h 819"/>
                <a:gd name="T20" fmla="*/ 1524 w 385"/>
                <a:gd name="T21" fmla="*/ 459 h 819"/>
                <a:gd name="T22" fmla="*/ 2092 w 385"/>
                <a:gd name="T23" fmla="*/ 1104 h 819"/>
                <a:gd name="T24" fmla="*/ 2413 w 385"/>
                <a:gd name="T25" fmla="*/ 2660 h 819"/>
                <a:gd name="T26" fmla="*/ 2113 w 385"/>
                <a:gd name="T27" fmla="*/ 3985 h 819"/>
                <a:gd name="T28" fmla="*/ 1853 w 385"/>
                <a:gd name="T29" fmla="*/ 4433 h 819"/>
                <a:gd name="T30" fmla="*/ 1548 w 385"/>
                <a:gd name="T31" fmla="*/ 4837 h 819"/>
                <a:gd name="T32" fmla="*/ 2052 w 385"/>
                <a:gd name="T33" fmla="*/ 4324 h 819"/>
                <a:gd name="T34" fmla="*/ 1041 w 385"/>
                <a:gd name="T35" fmla="*/ 5293 h 819"/>
                <a:gd name="T36" fmla="*/ 175 w 385"/>
                <a:gd name="T37" fmla="*/ 5736 h 819"/>
                <a:gd name="T38" fmla="*/ 63 w 385"/>
                <a:gd name="T39" fmla="*/ 5886 h 819"/>
                <a:gd name="T40" fmla="*/ 552 w 385"/>
                <a:gd name="T41" fmla="*/ 6066 h 819"/>
                <a:gd name="T42" fmla="*/ 213 w 385"/>
                <a:gd name="T43" fmla="*/ 6233 h 819"/>
                <a:gd name="T44" fmla="*/ 1555 w 385"/>
                <a:gd name="T45" fmla="*/ 5521 h 819"/>
                <a:gd name="T46" fmla="*/ 2216 w 385"/>
                <a:gd name="T47" fmla="*/ 4798 h 819"/>
                <a:gd name="T48" fmla="*/ 2529 w 385"/>
                <a:gd name="T49" fmla="*/ 4293 h 819"/>
                <a:gd name="T50" fmla="*/ 2752 w 385"/>
                <a:gd name="T51" fmla="*/ 2224 h 819"/>
                <a:gd name="T52" fmla="*/ 2880 w 385"/>
                <a:gd name="T53" fmla="*/ 2989 h 819"/>
                <a:gd name="T54" fmla="*/ 1985 w 385"/>
                <a:gd name="T55" fmla="*/ 420 h 819"/>
                <a:gd name="T56" fmla="*/ 2697 w 385"/>
                <a:gd name="T57" fmla="*/ 2540 h 819"/>
                <a:gd name="T58" fmla="*/ 2657 w 385"/>
                <a:gd name="T59" fmla="*/ 2936 h 819"/>
                <a:gd name="T60" fmla="*/ 2565 w 385"/>
                <a:gd name="T61" fmla="*/ 3534 h 819"/>
                <a:gd name="T62" fmla="*/ 2397 w 385"/>
                <a:gd name="T63" fmla="*/ 3950 h 819"/>
                <a:gd name="T64" fmla="*/ 2376 w 385"/>
                <a:gd name="T65" fmla="*/ 3660 h 819"/>
                <a:gd name="T66" fmla="*/ 2445 w 385"/>
                <a:gd name="T67" fmla="*/ 1664 h 819"/>
                <a:gd name="T68" fmla="*/ 1964 w 385"/>
                <a:gd name="T69" fmla="*/ 712 h 819"/>
                <a:gd name="T70" fmla="*/ 2269 w 385"/>
                <a:gd name="T71" fmla="*/ 1609 h 819"/>
                <a:gd name="T72" fmla="*/ 2312 w 385"/>
                <a:gd name="T73" fmla="*/ 1420 h 819"/>
                <a:gd name="T74" fmla="*/ 2545 w 385"/>
                <a:gd name="T75" fmla="*/ 2997 h 819"/>
                <a:gd name="T76" fmla="*/ 2521 w 385"/>
                <a:gd name="T77" fmla="*/ 2676 h 819"/>
                <a:gd name="T78" fmla="*/ 2460 w 385"/>
                <a:gd name="T79" fmla="*/ 2493 h 819"/>
                <a:gd name="T80" fmla="*/ 2500 w 385"/>
                <a:gd name="T81" fmla="*/ 2692 h 819"/>
                <a:gd name="T82" fmla="*/ 2224 w 385"/>
                <a:gd name="T83" fmla="*/ 3944 h 819"/>
                <a:gd name="T84" fmla="*/ 1404 w 385"/>
                <a:gd name="T85" fmla="*/ 5277 h 819"/>
                <a:gd name="T86" fmla="*/ 1577 w 385"/>
                <a:gd name="T87" fmla="*/ 5009 h 819"/>
                <a:gd name="T88" fmla="*/ 2297 w 385"/>
                <a:gd name="T89" fmla="*/ 3912 h 819"/>
                <a:gd name="T90" fmla="*/ 2277 w 385"/>
                <a:gd name="T91" fmla="*/ 4293 h 819"/>
                <a:gd name="T92" fmla="*/ 980 w 385"/>
                <a:gd name="T93" fmla="*/ 5529 h 819"/>
                <a:gd name="T94" fmla="*/ 668 w 385"/>
                <a:gd name="T95" fmla="*/ 5634 h 819"/>
                <a:gd name="T96" fmla="*/ 607 w 385"/>
                <a:gd name="T97" fmla="*/ 5861 h 819"/>
                <a:gd name="T98" fmla="*/ 828 w 385"/>
                <a:gd name="T99" fmla="*/ 5853 h 819"/>
                <a:gd name="T100" fmla="*/ 1348 w 385"/>
                <a:gd name="T101" fmla="*/ 5610 h 819"/>
                <a:gd name="T102" fmla="*/ 1601 w 385"/>
                <a:gd name="T103" fmla="*/ 5381 h 819"/>
                <a:gd name="T104" fmla="*/ 2029 w 385"/>
                <a:gd name="T105" fmla="*/ 4837 h 819"/>
                <a:gd name="T106" fmla="*/ 1900 w 385"/>
                <a:gd name="T107" fmla="*/ 4813 h 819"/>
                <a:gd name="T108" fmla="*/ 2336 w 385"/>
                <a:gd name="T109" fmla="*/ 4230 h 819"/>
                <a:gd name="T110" fmla="*/ 2500 w 385"/>
                <a:gd name="T111" fmla="*/ 3944 h 819"/>
                <a:gd name="T112" fmla="*/ 2721 w 385"/>
                <a:gd name="T113" fmla="*/ 3686 h 819"/>
                <a:gd name="T114" fmla="*/ 2833 w 385"/>
                <a:gd name="T115" fmla="*/ 2597 h 819"/>
                <a:gd name="T116" fmla="*/ 2657 w 385"/>
                <a:gd name="T117" fmla="*/ 1341 h 819"/>
                <a:gd name="T118" fmla="*/ 2492 w 385"/>
                <a:gd name="T119" fmla="*/ 1412 h 819"/>
                <a:gd name="T120" fmla="*/ 2644 w 385"/>
                <a:gd name="T121" fmla="*/ 1785 h 819"/>
                <a:gd name="T122" fmla="*/ 2768 w 385"/>
                <a:gd name="T123" fmla="*/ 1964 h 81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385" h="819">
                  <a:moveTo>
                    <a:pt x="163" y="677"/>
                  </a:moveTo>
                  <a:cubicBezTo>
                    <a:pt x="165" y="674"/>
                    <a:pt x="166" y="671"/>
                    <a:pt x="166" y="668"/>
                  </a:cubicBezTo>
                  <a:cubicBezTo>
                    <a:pt x="166" y="665"/>
                    <a:pt x="166" y="665"/>
                    <a:pt x="166" y="665"/>
                  </a:cubicBezTo>
                  <a:cubicBezTo>
                    <a:pt x="165" y="665"/>
                    <a:pt x="165" y="666"/>
                    <a:pt x="164" y="667"/>
                  </a:cubicBezTo>
                  <a:cubicBezTo>
                    <a:pt x="164" y="668"/>
                    <a:pt x="164" y="668"/>
                    <a:pt x="164" y="668"/>
                  </a:cubicBezTo>
                  <a:cubicBezTo>
                    <a:pt x="164" y="671"/>
                    <a:pt x="163" y="673"/>
                    <a:pt x="161" y="676"/>
                  </a:cubicBezTo>
                  <a:cubicBezTo>
                    <a:pt x="158" y="679"/>
                    <a:pt x="154" y="679"/>
                    <a:pt x="149" y="680"/>
                  </a:cubicBezTo>
                  <a:cubicBezTo>
                    <a:pt x="149" y="680"/>
                    <a:pt x="149" y="680"/>
                    <a:pt x="148" y="680"/>
                  </a:cubicBezTo>
                  <a:cubicBezTo>
                    <a:pt x="148" y="681"/>
                    <a:pt x="147" y="681"/>
                    <a:pt x="146" y="682"/>
                  </a:cubicBezTo>
                  <a:cubicBezTo>
                    <a:pt x="147" y="682"/>
                    <a:pt x="148" y="682"/>
                    <a:pt x="149" y="682"/>
                  </a:cubicBezTo>
                  <a:cubicBezTo>
                    <a:pt x="154" y="681"/>
                    <a:pt x="159" y="681"/>
                    <a:pt x="163" y="677"/>
                  </a:cubicBezTo>
                  <a:close/>
                  <a:moveTo>
                    <a:pt x="349" y="518"/>
                  </a:moveTo>
                  <a:cubicBezTo>
                    <a:pt x="345" y="522"/>
                    <a:pt x="344" y="523"/>
                    <a:pt x="345" y="531"/>
                  </a:cubicBezTo>
                  <a:cubicBezTo>
                    <a:pt x="345" y="536"/>
                    <a:pt x="345" y="540"/>
                    <a:pt x="344" y="544"/>
                  </a:cubicBezTo>
                  <a:cubicBezTo>
                    <a:pt x="345" y="542"/>
                    <a:pt x="346" y="540"/>
                    <a:pt x="347" y="538"/>
                  </a:cubicBezTo>
                  <a:cubicBezTo>
                    <a:pt x="347" y="535"/>
                    <a:pt x="347" y="533"/>
                    <a:pt x="347" y="531"/>
                  </a:cubicBezTo>
                  <a:cubicBezTo>
                    <a:pt x="346" y="524"/>
                    <a:pt x="347" y="523"/>
                    <a:pt x="351" y="520"/>
                  </a:cubicBezTo>
                  <a:cubicBezTo>
                    <a:pt x="353" y="518"/>
                    <a:pt x="353" y="518"/>
                    <a:pt x="353" y="518"/>
                  </a:cubicBezTo>
                  <a:cubicBezTo>
                    <a:pt x="354" y="517"/>
                    <a:pt x="355" y="516"/>
                    <a:pt x="356" y="514"/>
                  </a:cubicBezTo>
                  <a:cubicBezTo>
                    <a:pt x="357" y="512"/>
                    <a:pt x="358" y="509"/>
                    <a:pt x="359" y="506"/>
                  </a:cubicBezTo>
                  <a:cubicBezTo>
                    <a:pt x="357" y="510"/>
                    <a:pt x="354" y="513"/>
                    <a:pt x="351" y="516"/>
                  </a:cubicBezTo>
                  <a:lnTo>
                    <a:pt x="349" y="518"/>
                  </a:lnTo>
                  <a:close/>
                  <a:moveTo>
                    <a:pt x="380" y="351"/>
                  </a:moveTo>
                  <a:cubicBezTo>
                    <a:pt x="378" y="346"/>
                    <a:pt x="377" y="342"/>
                    <a:pt x="377" y="338"/>
                  </a:cubicBezTo>
                  <a:cubicBezTo>
                    <a:pt x="377" y="335"/>
                    <a:pt x="378" y="332"/>
                    <a:pt x="379" y="329"/>
                  </a:cubicBezTo>
                  <a:cubicBezTo>
                    <a:pt x="382" y="332"/>
                    <a:pt x="385" y="335"/>
                    <a:pt x="385" y="339"/>
                  </a:cubicBezTo>
                  <a:cubicBezTo>
                    <a:pt x="385" y="337"/>
                    <a:pt x="385" y="335"/>
                    <a:pt x="385" y="333"/>
                  </a:cubicBezTo>
                  <a:cubicBezTo>
                    <a:pt x="384" y="331"/>
                    <a:pt x="382" y="329"/>
                    <a:pt x="379" y="326"/>
                  </a:cubicBezTo>
                  <a:cubicBezTo>
                    <a:pt x="380" y="325"/>
                    <a:pt x="380" y="324"/>
                    <a:pt x="380" y="323"/>
                  </a:cubicBezTo>
                  <a:cubicBezTo>
                    <a:pt x="382" y="317"/>
                    <a:pt x="384" y="310"/>
                    <a:pt x="383" y="302"/>
                  </a:cubicBezTo>
                  <a:cubicBezTo>
                    <a:pt x="383" y="300"/>
                    <a:pt x="382" y="299"/>
                    <a:pt x="382" y="297"/>
                  </a:cubicBezTo>
                  <a:cubicBezTo>
                    <a:pt x="383" y="292"/>
                    <a:pt x="383" y="292"/>
                    <a:pt x="383" y="292"/>
                  </a:cubicBezTo>
                  <a:cubicBezTo>
                    <a:pt x="383" y="290"/>
                    <a:pt x="383" y="289"/>
                    <a:pt x="383" y="287"/>
                  </a:cubicBezTo>
                  <a:cubicBezTo>
                    <a:pt x="382" y="288"/>
                    <a:pt x="382" y="288"/>
                    <a:pt x="382" y="289"/>
                  </a:cubicBezTo>
                  <a:cubicBezTo>
                    <a:pt x="381" y="294"/>
                    <a:pt x="381" y="294"/>
                    <a:pt x="381" y="294"/>
                  </a:cubicBezTo>
                  <a:cubicBezTo>
                    <a:pt x="379" y="290"/>
                    <a:pt x="376" y="287"/>
                    <a:pt x="370" y="287"/>
                  </a:cubicBezTo>
                  <a:cubicBezTo>
                    <a:pt x="372" y="280"/>
                    <a:pt x="372" y="280"/>
                    <a:pt x="372" y="280"/>
                  </a:cubicBezTo>
                  <a:cubicBezTo>
                    <a:pt x="373" y="273"/>
                    <a:pt x="373" y="273"/>
                    <a:pt x="373" y="273"/>
                  </a:cubicBezTo>
                  <a:cubicBezTo>
                    <a:pt x="373" y="273"/>
                    <a:pt x="375" y="266"/>
                    <a:pt x="375" y="266"/>
                  </a:cubicBezTo>
                  <a:cubicBezTo>
                    <a:pt x="376" y="263"/>
                    <a:pt x="378" y="259"/>
                    <a:pt x="378" y="255"/>
                  </a:cubicBezTo>
                  <a:cubicBezTo>
                    <a:pt x="378" y="256"/>
                    <a:pt x="379" y="256"/>
                    <a:pt x="379" y="256"/>
                  </a:cubicBezTo>
                  <a:cubicBezTo>
                    <a:pt x="378" y="252"/>
                    <a:pt x="377" y="248"/>
                    <a:pt x="377" y="245"/>
                  </a:cubicBezTo>
                  <a:cubicBezTo>
                    <a:pt x="376" y="243"/>
                    <a:pt x="374" y="241"/>
                    <a:pt x="373" y="239"/>
                  </a:cubicBezTo>
                  <a:cubicBezTo>
                    <a:pt x="370" y="236"/>
                    <a:pt x="370" y="236"/>
                    <a:pt x="370" y="236"/>
                  </a:cubicBezTo>
                  <a:cubicBezTo>
                    <a:pt x="370" y="236"/>
                    <a:pt x="370" y="236"/>
                    <a:pt x="370" y="236"/>
                  </a:cubicBezTo>
                  <a:cubicBezTo>
                    <a:pt x="371" y="234"/>
                    <a:pt x="372" y="231"/>
                    <a:pt x="371" y="228"/>
                  </a:cubicBezTo>
                  <a:cubicBezTo>
                    <a:pt x="371" y="227"/>
                    <a:pt x="371" y="227"/>
                    <a:pt x="371" y="226"/>
                  </a:cubicBezTo>
                  <a:cubicBezTo>
                    <a:pt x="371" y="225"/>
                    <a:pt x="372" y="225"/>
                    <a:pt x="372" y="224"/>
                  </a:cubicBezTo>
                  <a:cubicBezTo>
                    <a:pt x="372" y="223"/>
                    <a:pt x="372" y="223"/>
                    <a:pt x="372" y="222"/>
                  </a:cubicBezTo>
                  <a:cubicBezTo>
                    <a:pt x="371" y="222"/>
                    <a:pt x="371" y="223"/>
                    <a:pt x="370" y="224"/>
                  </a:cubicBezTo>
                  <a:cubicBezTo>
                    <a:pt x="369" y="221"/>
                    <a:pt x="367" y="218"/>
                    <a:pt x="365" y="216"/>
                  </a:cubicBezTo>
                  <a:cubicBezTo>
                    <a:pt x="362" y="212"/>
                    <a:pt x="362" y="212"/>
                    <a:pt x="362" y="212"/>
                  </a:cubicBezTo>
                  <a:cubicBezTo>
                    <a:pt x="362" y="211"/>
                    <a:pt x="362" y="211"/>
                    <a:pt x="362" y="211"/>
                  </a:cubicBezTo>
                  <a:cubicBezTo>
                    <a:pt x="362" y="210"/>
                    <a:pt x="362" y="210"/>
                    <a:pt x="362" y="210"/>
                  </a:cubicBezTo>
                  <a:cubicBezTo>
                    <a:pt x="362" y="209"/>
                    <a:pt x="361" y="209"/>
                    <a:pt x="361" y="209"/>
                  </a:cubicBezTo>
                  <a:cubicBezTo>
                    <a:pt x="361" y="209"/>
                    <a:pt x="361" y="209"/>
                    <a:pt x="361" y="209"/>
                  </a:cubicBezTo>
                  <a:cubicBezTo>
                    <a:pt x="360" y="206"/>
                    <a:pt x="359" y="203"/>
                    <a:pt x="359" y="200"/>
                  </a:cubicBezTo>
                  <a:cubicBezTo>
                    <a:pt x="359" y="194"/>
                    <a:pt x="359" y="194"/>
                    <a:pt x="359" y="194"/>
                  </a:cubicBezTo>
                  <a:cubicBezTo>
                    <a:pt x="358" y="189"/>
                    <a:pt x="357" y="185"/>
                    <a:pt x="354" y="181"/>
                  </a:cubicBezTo>
                  <a:cubicBezTo>
                    <a:pt x="354" y="181"/>
                    <a:pt x="354" y="181"/>
                    <a:pt x="354" y="181"/>
                  </a:cubicBezTo>
                  <a:cubicBezTo>
                    <a:pt x="355" y="181"/>
                    <a:pt x="355" y="181"/>
                    <a:pt x="355" y="182"/>
                  </a:cubicBezTo>
                  <a:cubicBezTo>
                    <a:pt x="355" y="182"/>
                    <a:pt x="355" y="182"/>
                    <a:pt x="355" y="182"/>
                  </a:cubicBezTo>
                  <a:cubicBezTo>
                    <a:pt x="355" y="180"/>
                    <a:pt x="355" y="178"/>
                    <a:pt x="354" y="176"/>
                  </a:cubicBezTo>
                  <a:cubicBezTo>
                    <a:pt x="361" y="184"/>
                    <a:pt x="361" y="184"/>
                    <a:pt x="361" y="184"/>
                  </a:cubicBezTo>
                  <a:cubicBezTo>
                    <a:pt x="360" y="182"/>
                    <a:pt x="359" y="180"/>
                    <a:pt x="359" y="178"/>
                  </a:cubicBezTo>
                  <a:cubicBezTo>
                    <a:pt x="355" y="173"/>
                    <a:pt x="355" y="173"/>
                    <a:pt x="355" y="173"/>
                  </a:cubicBezTo>
                  <a:cubicBezTo>
                    <a:pt x="355" y="173"/>
                    <a:pt x="354" y="173"/>
                    <a:pt x="354" y="173"/>
                  </a:cubicBezTo>
                  <a:cubicBezTo>
                    <a:pt x="353" y="168"/>
                    <a:pt x="353" y="168"/>
                    <a:pt x="353" y="168"/>
                  </a:cubicBezTo>
                  <a:cubicBezTo>
                    <a:pt x="353" y="165"/>
                    <a:pt x="353" y="163"/>
                    <a:pt x="352" y="161"/>
                  </a:cubicBezTo>
                  <a:cubicBezTo>
                    <a:pt x="350" y="155"/>
                    <a:pt x="347" y="148"/>
                    <a:pt x="344" y="142"/>
                  </a:cubicBezTo>
                  <a:cubicBezTo>
                    <a:pt x="343" y="141"/>
                    <a:pt x="341" y="139"/>
                    <a:pt x="339" y="138"/>
                  </a:cubicBezTo>
                  <a:cubicBezTo>
                    <a:pt x="339" y="133"/>
                    <a:pt x="338" y="130"/>
                    <a:pt x="336" y="128"/>
                  </a:cubicBezTo>
                  <a:cubicBezTo>
                    <a:pt x="336" y="128"/>
                    <a:pt x="337" y="128"/>
                    <a:pt x="337" y="129"/>
                  </a:cubicBezTo>
                  <a:cubicBezTo>
                    <a:pt x="337" y="128"/>
                    <a:pt x="337" y="128"/>
                    <a:pt x="337" y="127"/>
                  </a:cubicBezTo>
                  <a:cubicBezTo>
                    <a:pt x="336" y="126"/>
                    <a:pt x="335" y="124"/>
                    <a:pt x="334" y="122"/>
                  </a:cubicBezTo>
                  <a:cubicBezTo>
                    <a:pt x="334" y="124"/>
                    <a:pt x="334" y="125"/>
                    <a:pt x="335" y="127"/>
                  </a:cubicBezTo>
                  <a:cubicBezTo>
                    <a:pt x="333" y="126"/>
                    <a:pt x="331" y="125"/>
                    <a:pt x="330" y="123"/>
                  </a:cubicBezTo>
                  <a:cubicBezTo>
                    <a:pt x="326" y="121"/>
                    <a:pt x="323" y="119"/>
                    <a:pt x="320" y="116"/>
                  </a:cubicBezTo>
                  <a:cubicBezTo>
                    <a:pt x="318" y="112"/>
                    <a:pt x="317" y="109"/>
                    <a:pt x="317" y="105"/>
                  </a:cubicBezTo>
                  <a:cubicBezTo>
                    <a:pt x="317" y="102"/>
                    <a:pt x="316" y="99"/>
                    <a:pt x="315" y="96"/>
                  </a:cubicBezTo>
                  <a:cubicBezTo>
                    <a:pt x="315" y="95"/>
                    <a:pt x="314" y="95"/>
                    <a:pt x="314" y="94"/>
                  </a:cubicBezTo>
                  <a:cubicBezTo>
                    <a:pt x="314" y="95"/>
                    <a:pt x="315" y="95"/>
                    <a:pt x="315" y="95"/>
                  </a:cubicBezTo>
                  <a:cubicBezTo>
                    <a:pt x="317" y="96"/>
                    <a:pt x="318" y="97"/>
                    <a:pt x="319" y="97"/>
                  </a:cubicBezTo>
                  <a:cubicBezTo>
                    <a:pt x="318" y="96"/>
                    <a:pt x="318" y="95"/>
                    <a:pt x="317" y="94"/>
                  </a:cubicBezTo>
                  <a:cubicBezTo>
                    <a:pt x="317" y="94"/>
                    <a:pt x="317" y="94"/>
                    <a:pt x="317" y="94"/>
                  </a:cubicBezTo>
                  <a:cubicBezTo>
                    <a:pt x="316" y="94"/>
                    <a:pt x="316" y="94"/>
                    <a:pt x="316" y="93"/>
                  </a:cubicBezTo>
                  <a:cubicBezTo>
                    <a:pt x="316" y="93"/>
                    <a:pt x="316" y="93"/>
                    <a:pt x="316" y="93"/>
                  </a:cubicBezTo>
                  <a:cubicBezTo>
                    <a:pt x="313" y="91"/>
                    <a:pt x="310" y="87"/>
                    <a:pt x="309" y="82"/>
                  </a:cubicBezTo>
                  <a:cubicBezTo>
                    <a:pt x="308" y="81"/>
                    <a:pt x="307" y="79"/>
                    <a:pt x="305" y="78"/>
                  </a:cubicBezTo>
                  <a:cubicBezTo>
                    <a:pt x="307" y="82"/>
                    <a:pt x="308" y="87"/>
                    <a:pt x="311" y="91"/>
                  </a:cubicBezTo>
                  <a:cubicBezTo>
                    <a:pt x="309" y="90"/>
                    <a:pt x="307" y="89"/>
                    <a:pt x="305" y="88"/>
                  </a:cubicBezTo>
                  <a:cubicBezTo>
                    <a:pt x="303" y="87"/>
                    <a:pt x="300" y="87"/>
                    <a:pt x="298" y="85"/>
                  </a:cubicBezTo>
                  <a:cubicBezTo>
                    <a:pt x="293" y="81"/>
                    <a:pt x="293" y="75"/>
                    <a:pt x="292" y="68"/>
                  </a:cubicBezTo>
                  <a:cubicBezTo>
                    <a:pt x="292" y="66"/>
                    <a:pt x="292" y="66"/>
                    <a:pt x="292" y="66"/>
                  </a:cubicBezTo>
                  <a:cubicBezTo>
                    <a:pt x="291" y="63"/>
                    <a:pt x="291" y="61"/>
                    <a:pt x="291" y="59"/>
                  </a:cubicBezTo>
                  <a:cubicBezTo>
                    <a:pt x="289" y="58"/>
                    <a:pt x="288" y="57"/>
                    <a:pt x="287" y="56"/>
                  </a:cubicBezTo>
                  <a:cubicBezTo>
                    <a:pt x="289" y="59"/>
                    <a:pt x="289" y="62"/>
                    <a:pt x="290" y="66"/>
                  </a:cubicBezTo>
                  <a:cubicBezTo>
                    <a:pt x="290" y="68"/>
                    <a:pt x="290" y="68"/>
                    <a:pt x="290" y="68"/>
                  </a:cubicBezTo>
                  <a:cubicBezTo>
                    <a:pt x="291" y="76"/>
                    <a:pt x="291" y="82"/>
                    <a:pt x="297" y="87"/>
                  </a:cubicBezTo>
                  <a:cubicBezTo>
                    <a:pt x="299" y="88"/>
                    <a:pt x="302" y="89"/>
                    <a:pt x="304" y="90"/>
                  </a:cubicBezTo>
                  <a:cubicBezTo>
                    <a:pt x="308" y="91"/>
                    <a:pt x="311" y="93"/>
                    <a:pt x="313" y="97"/>
                  </a:cubicBezTo>
                  <a:cubicBezTo>
                    <a:pt x="314" y="100"/>
                    <a:pt x="315" y="102"/>
                    <a:pt x="315" y="105"/>
                  </a:cubicBezTo>
                  <a:cubicBezTo>
                    <a:pt x="315" y="109"/>
                    <a:pt x="316" y="113"/>
                    <a:pt x="319" y="117"/>
                  </a:cubicBezTo>
                  <a:cubicBezTo>
                    <a:pt x="319" y="118"/>
                    <a:pt x="320" y="119"/>
                    <a:pt x="321" y="119"/>
                  </a:cubicBezTo>
                  <a:cubicBezTo>
                    <a:pt x="318" y="129"/>
                    <a:pt x="323" y="135"/>
                    <a:pt x="327" y="141"/>
                  </a:cubicBezTo>
                  <a:cubicBezTo>
                    <a:pt x="330" y="146"/>
                    <a:pt x="333" y="150"/>
                    <a:pt x="332" y="155"/>
                  </a:cubicBezTo>
                  <a:cubicBezTo>
                    <a:pt x="332" y="155"/>
                    <a:pt x="333" y="156"/>
                    <a:pt x="333" y="156"/>
                  </a:cubicBezTo>
                  <a:cubicBezTo>
                    <a:pt x="333" y="157"/>
                    <a:pt x="333" y="157"/>
                    <a:pt x="333" y="158"/>
                  </a:cubicBezTo>
                  <a:cubicBezTo>
                    <a:pt x="329" y="147"/>
                    <a:pt x="321" y="141"/>
                    <a:pt x="313" y="136"/>
                  </a:cubicBezTo>
                  <a:cubicBezTo>
                    <a:pt x="312" y="136"/>
                    <a:pt x="311" y="135"/>
                    <a:pt x="310" y="134"/>
                  </a:cubicBezTo>
                  <a:cubicBezTo>
                    <a:pt x="308" y="116"/>
                    <a:pt x="306" y="97"/>
                    <a:pt x="286" y="92"/>
                  </a:cubicBezTo>
                  <a:cubicBezTo>
                    <a:pt x="285" y="90"/>
                    <a:pt x="284" y="88"/>
                    <a:pt x="282" y="87"/>
                  </a:cubicBezTo>
                  <a:cubicBezTo>
                    <a:pt x="282" y="84"/>
                    <a:pt x="282" y="80"/>
                    <a:pt x="281" y="77"/>
                  </a:cubicBezTo>
                  <a:cubicBezTo>
                    <a:pt x="280" y="72"/>
                    <a:pt x="279" y="67"/>
                    <a:pt x="276" y="63"/>
                  </a:cubicBezTo>
                  <a:cubicBezTo>
                    <a:pt x="272" y="58"/>
                    <a:pt x="272" y="58"/>
                    <a:pt x="272" y="58"/>
                  </a:cubicBezTo>
                  <a:cubicBezTo>
                    <a:pt x="272" y="57"/>
                    <a:pt x="271" y="57"/>
                    <a:pt x="270" y="56"/>
                  </a:cubicBezTo>
                  <a:cubicBezTo>
                    <a:pt x="270" y="56"/>
                    <a:pt x="270" y="55"/>
                    <a:pt x="270" y="55"/>
                  </a:cubicBezTo>
                  <a:cubicBezTo>
                    <a:pt x="270" y="55"/>
                    <a:pt x="269" y="54"/>
                    <a:pt x="269" y="54"/>
                  </a:cubicBezTo>
                  <a:cubicBezTo>
                    <a:pt x="268" y="53"/>
                    <a:pt x="268" y="53"/>
                    <a:pt x="268" y="52"/>
                  </a:cubicBezTo>
                  <a:cubicBezTo>
                    <a:pt x="267" y="51"/>
                    <a:pt x="267" y="51"/>
                    <a:pt x="266" y="51"/>
                  </a:cubicBezTo>
                  <a:cubicBezTo>
                    <a:pt x="266" y="51"/>
                    <a:pt x="266" y="52"/>
                    <a:pt x="266" y="52"/>
                  </a:cubicBezTo>
                  <a:cubicBezTo>
                    <a:pt x="262" y="49"/>
                    <a:pt x="260" y="42"/>
                    <a:pt x="259" y="37"/>
                  </a:cubicBezTo>
                  <a:cubicBezTo>
                    <a:pt x="258" y="33"/>
                    <a:pt x="258" y="33"/>
                    <a:pt x="258" y="33"/>
                  </a:cubicBezTo>
                  <a:cubicBezTo>
                    <a:pt x="258" y="31"/>
                    <a:pt x="258" y="29"/>
                    <a:pt x="257" y="27"/>
                  </a:cubicBezTo>
                  <a:cubicBezTo>
                    <a:pt x="255" y="26"/>
                    <a:pt x="253" y="24"/>
                    <a:pt x="251" y="22"/>
                  </a:cubicBezTo>
                  <a:cubicBezTo>
                    <a:pt x="251" y="23"/>
                    <a:pt x="252" y="24"/>
                    <a:pt x="253" y="24"/>
                  </a:cubicBezTo>
                  <a:cubicBezTo>
                    <a:pt x="255" y="26"/>
                    <a:pt x="255" y="26"/>
                    <a:pt x="255" y="26"/>
                  </a:cubicBezTo>
                  <a:cubicBezTo>
                    <a:pt x="256" y="29"/>
                    <a:pt x="256" y="31"/>
                    <a:pt x="256" y="34"/>
                  </a:cubicBezTo>
                  <a:cubicBezTo>
                    <a:pt x="257" y="38"/>
                    <a:pt x="257" y="38"/>
                    <a:pt x="257" y="38"/>
                  </a:cubicBezTo>
                  <a:cubicBezTo>
                    <a:pt x="257" y="38"/>
                    <a:pt x="257" y="38"/>
                    <a:pt x="257" y="39"/>
                  </a:cubicBezTo>
                  <a:cubicBezTo>
                    <a:pt x="235" y="32"/>
                    <a:pt x="235" y="32"/>
                    <a:pt x="235" y="32"/>
                  </a:cubicBezTo>
                  <a:cubicBezTo>
                    <a:pt x="227" y="29"/>
                    <a:pt x="227" y="28"/>
                    <a:pt x="226" y="21"/>
                  </a:cubicBezTo>
                  <a:cubicBezTo>
                    <a:pt x="226" y="19"/>
                    <a:pt x="226" y="19"/>
                    <a:pt x="226" y="19"/>
                  </a:cubicBezTo>
                  <a:cubicBezTo>
                    <a:pt x="224" y="13"/>
                    <a:pt x="222" y="10"/>
                    <a:pt x="219" y="6"/>
                  </a:cubicBezTo>
                  <a:cubicBezTo>
                    <a:pt x="216" y="1"/>
                    <a:pt x="216" y="1"/>
                    <a:pt x="216" y="1"/>
                  </a:cubicBezTo>
                  <a:cubicBezTo>
                    <a:pt x="215" y="1"/>
                    <a:pt x="214" y="0"/>
                    <a:pt x="213" y="0"/>
                  </a:cubicBezTo>
                  <a:cubicBezTo>
                    <a:pt x="213" y="0"/>
                    <a:pt x="213" y="1"/>
                    <a:pt x="213" y="1"/>
                  </a:cubicBezTo>
                  <a:cubicBezTo>
                    <a:pt x="217" y="7"/>
                    <a:pt x="217" y="7"/>
                    <a:pt x="217" y="7"/>
                  </a:cubicBezTo>
                  <a:cubicBezTo>
                    <a:pt x="220" y="11"/>
                    <a:pt x="223" y="14"/>
                    <a:pt x="224" y="19"/>
                  </a:cubicBezTo>
                  <a:cubicBezTo>
                    <a:pt x="224" y="22"/>
                    <a:pt x="224" y="22"/>
                    <a:pt x="224" y="22"/>
                  </a:cubicBezTo>
                  <a:cubicBezTo>
                    <a:pt x="225" y="29"/>
                    <a:pt x="226" y="31"/>
                    <a:pt x="235" y="34"/>
                  </a:cubicBezTo>
                  <a:cubicBezTo>
                    <a:pt x="258" y="41"/>
                    <a:pt x="258" y="41"/>
                    <a:pt x="258" y="41"/>
                  </a:cubicBezTo>
                  <a:cubicBezTo>
                    <a:pt x="259" y="45"/>
                    <a:pt x="261" y="50"/>
                    <a:pt x="264" y="53"/>
                  </a:cubicBezTo>
                  <a:cubicBezTo>
                    <a:pt x="263" y="53"/>
                    <a:pt x="263" y="53"/>
                    <a:pt x="263" y="53"/>
                  </a:cubicBezTo>
                  <a:cubicBezTo>
                    <a:pt x="259" y="53"/>
                    <a:pt x="259" y="53"/>
                    <a:pt x="259" y="53"/>
                  </a:cubicBezTo>
                  <a:cubicBezTo>
                    <a:pt x="251" y="52"/>
                    <a:pt x="251" y="52"/>
                    <a:pt x="251" y="52"/>
                  </a:cubicBezTo>
                  <a:cubicBezTo>
                    <a:pt x="249" y="52"/>
                    <a:pt x="247" y="51"/>
                    <a:pt x="244" y="51"/>
                  </a:cubicBezTo>
                  <a:cubicBezTo>
                    <a:pt x="242" y="43"/>
                    <a:pt x="239" y="39"/>
                    <a:pt x="228" y="36"/>
                  </a:cubicBezTo>
                  <a:cubicBezTo>
                    <a:pt x="223" y="35"/>
                    <a:pt x="223" y="35"/>
                    <a:pt x="223" y="35"/>
                  </a:cubicBezTo>
                  <a:cubicBezTo>
                    <a:pt x="213" y="32"/>
                    <a:pt x="201" y="29"/>
                    <a:pt x="194" y="22"/>
                  </a:cubicBezTo>
                  <a:cubicBezTo>
                    <a:pt x="194" y="22"/>
                    <a:pt x="194" y="22"/>
                    <a:pt x="193" y="22"/>
                  </a:cubicBezTo>
                  <a:cubicBezTo>
                    <a:pt x="192" y="22"/>
                    <a:pt x="192" y="23"/>
                    <a:pt x="192" y="23"/>
                  </a:cubicBezTo>
                  <a:cubicBezTo>
                    <a:pt x="191" y="24"/>
                    <a:pt x="191" y="25"/>
                    <a:pt x="192" y="25"/>
                  </a:cubicBezTo>
                  <a:cubicBezTo>
                    <a:pt x="192" y="25"/>
                    <a:pt x="192" y="26"/>
                    <a:pt x="193" y="25"/>
                  </a:cubicBezTo>
                  <a:cubicBezTo>
                    <a:pt x="193" y="25"/>
                    <a:pt x="193" y="25"/>
                    <a:pt x="193" y="24"/>
                  </a:cubicBezTo>
                  <a:cubicBezTo>
                    <a:pt x="195" y="26"/>
                    <a:pt x="198" y="28"/>
                    <a:pt x="201" y="29"/>
                  </a:cubicBezTo>
                  <a:cubicBezTo>
                    <a:pt x="200" y="30"/>
                    <a:pt x="200" y="30"/>
                    <a:pt x="201" y="30"/>
                  </a:cubicBezTo>
                  <a:cubicBezTo>
                    <a:pt x="202" y="33"/>
                    <a:pt x="202" y="33"/>
                    <a:pt x="202" y="33"/>
                  </a:cubicBezTo>
                  <a:cubicBezTo>
                    <a:pt x="210" y="46"/>
                    <a:pt x="220" y="61"/>
                    <a:pt x="239" y="55"/>
                  </a:cubicBezTo>
                  <a:cubicBezTo>
                    <a:pt x="240" y="54"/>
                    <a:pt x="241" y="54"/>
                    <a:pt x="243" y="54"/>
                  </a:cubicBezTo>
                  <a:cubicBezTo>
                    <a:pt x="243" y="55"/>
                    <a:pt x="243" y="57"/>
                    <a:pt x="244" y="59"/>
                  </a:cubicBezTo>
                  <a:cubicBezTo>
                    <a:pt x="246" y="68"/>
                    <a:pt x="251" y="72"/>
                    <a:pt x="257" y="77"/>
                  </a:cubicBezTo>
                  <a:cubicBezTo>
                    <a:pt x="258" y="78"/>
                    <a:pt x="258" y="78"/>
                    <a:pt x="258" y="78"/>
                  </a:cubicBezTo>
                  <a:cubicBezTo>
                    <a:pt x="258" y="78"/>
                    <a:pt x="258" y="78"/>
                    <a:pt x="259" y="79"/>
                  </a:cubicBezTo>
                  <a:cubicBezTo>
                    <a:pt x="259" y="79"/>
                    <a:pt x="260" y="79"/>
                    <a:pt x="260" y="79"/>
                  </a:cubicBezTo>
                  <a:cubicBezTo>
                    <a:pt x="260" y="79"/>
                    <a:pt x="260" y="79"/>
                    <a:pt x="260" y="79"/>
                  </a:cubicBezTo>
                  <a:cubicBezTo>
                    <a:pt x="260" y="79"/>
                    <a:pt x="260" y="79"/>
                    <a:pt x="260" y="79"/>
                  </a:cubicBezTo>
                  <a:cubicBezTo>
                    <a:pt x="264" y="82"/>
                    <a:pt x="266" y="87"/>
                    <a:pt x="268" y="92"/>
                  </a:cubicBezTo>
                  <a:cubicBezTo>
                    <a:pt x="272" y="99"/>
                    <a:pt x="272" y="99"/>
                    <a:pt x="272" y="99"/>
                  </a:cubicBezTo>
                  <a:cubicBezTo>
                    <a:pt x="275" y="105"/>
                    <a:pt x="282" y="109"/>
                    <a:pt x="290" y="112"/>
                  </a:cubicBezTo>
                  <a:cubicBezTo>
                    <a:pt x="291" y="114"/>
                    <a:pt x="292" y="116"/>
                    <a:pt x="293" y="119"/>
                  </a:cubicBezTo>
                  <a:cubicBezTo>
                    <a:pt x="296" y="127"/>
                    <a:pt x="302" y="131"/>
                    <a:pt x="308" y="135"/>
                  </a:cubicBezTo>
                  <a:cubicBezTo>
                    <a:pt x="309" y="141"/>
                    <a:pt x="309" y="141"/>
                    <a:pt x="309" y="141"/>
                  </a:cubicBezTo>
                  <a:cubicBezTo>
                    <a:pt x="310" y="149"/>
                    <a:pt x="312" y="154"/>
                    <a:pt x="315" y="159"/>
                  </a:cubicBezTo>
                  <a:cubicBezTo>
                    <a:pt x="315" y="159"/>
                    <a:pt x="315" y="159"/>
                    <a:pt x="315" y="159"/>
                  </a:cubicBezTo>
                  <a:cubicBezTo>
                    <a:pt x="314" y="159"/>
                    <a:pt x="314" y="159"/>
                    <a:pt x="313" y="158"/>
                  </a:cubicBezTo>
                  <a:cubicBezTo>
                    <a:pt x="314" y="160"/>
                    <a:pt x="314" y="163"/>
                    <a:pt x="314" y="165"/>
                  </a:cubicBezTo>
                  <a:cubicBezTo>
                    <a:pt x="314" y="167"/>
                    <a:pt x="314" y="170"/>
                    <a:pt x="314" y="172"/>
                  </a:cubicBezTo>
                  <a:cubicBezTo>
                    <a:pt x="316" y="176"/>
                    <a:pt x="318" y="179"/>
                    <a:pt x="321" y="182"/>
                  </a:cubicBezTo>
                  <a:cubicBezTo>
                    <a:pt x="323" y="185"/>
                    <a:pt x="323" y="185"/>
                    <a:pt x="323" y="185"/>
                  </a:cubicBezTo>
                  <a:cubicBezTo>
                    <a:pt x="329" y="191"/>
                    <a:pt x="329" y="191"/>
                    <a:pt x="329" y="191"/>
                  </a:cubicBezTo>
                  <a:cubicBezTo>
                    <a:pt x="324" y="205"/>
                    <a:pt x="326" y="212"/>
                    <a:pt x="335" y="224"/>
                  </a:cubicBezTo>
                  <a:cubicBezTo>
                    <a:pt x="337" y="227"/>
                    <a:pt x="337" y="227"/>
                    <a:pt x="337" y="227"/>
                  </a:cubicBezTo>
                  <a:cubicBezTo>
                    <a:pt x="339" y="230"/>
                    <a:pt x="341" y="233"/>
                    <a:pt x="343" y="237"/>
                  </a:cubicBezTo>
                  <a:cubicBezTo>
                    <a:pt x="343" y="237"/>
                    <a:pt x="343" y="237"/>
                    <a:pt x="343" y="237"/>
                  </a:cubicBezTo>
                  <a:cubicBezTo>
                    <a:pt x="343" y="242"/>
                    <a:pt x="342" y="247"/>
                    <a:pt x="344" y="254"/>
                  </a:cubicBezTo>
                  <a:cubicBezTo>
                    <a:pt x="346" y="261"/>
                    <a:pt x="349" y="265"/>
                    <a:pt x="351" y="270"/>
                  </a:cubicBezTo>
                  <a:cubicBezTo>
                    <a:pt x="353" y="273"/>
                    <a:pt x="355" y="277"/>
                    <a:pt x="356" y="282"/>
                  </a:cubicBezTo>
                  <a:cubicBezTo>
                    <a:pt x="356" y="284"/>
                    <a:pt x="357" y="285"/>
                    <a:pt x="357" y="286"/>
                  </a:cubicBezTo>
                  <a:cubicBezTo>
                    <a:pt x="357" y="287"/>
                    <a:pt x="357" y="287"/>
                    <a:pt x="357" y="288"/>
                  </a:cubicBezTo>
                  <a:cubicBezTo>
                    <a:pt x="357" y="288"/>
                    <a:pt x="357" y="288"/>
                    <a:pt x="357" y="288"/>
                  </a:cubicBezTo>
                  <a:cubicBezTo>
                    <a:pt x="357" y="290"/>
                    <a:pt x="357" y="293"/>
                    <a:pt x="357" y="296"/>
                  </a:cubicBezTo>
                  <a:cubicBezTo>
                    <a:pt x="357" y="313"/>
                    <a:pt x="357" y="326"/>
                    <a:pt x="360" y="342"/>
                  </a:cubicBezTo>
                  <a:cubicBezTo>
                    <a:pt x="361" y="346"/>
                    <a:pt x="361" y="346"/>
                    <a:pt x="361" y="346"/>
                  </a:cubicBezTo>
                  <a:cubicBezTo>
                    <a:pt x="363" y="354"/>
                    <a:pt x="364" y="360"/>
                    <a:pt x="361" y="367"/>
                  </a:cubicBezTo>
                  <a:cubicBezTo>
                    <a:pt x="361" y="368"/>
                    <a:pt x="360" y="368"/>
                    <a:pt x="360" y="368"/>
                  </a:cubicBezTo>
                  <a:cubicBezTo>
                    <a:pt x="360" y="369"/>
                    <a:pt x="360" y="369"/>
                    <a:pt x="360" y="369"/>
                  </a:cubicBezTo>
                  <a:cubicBezTo>
                    <a:pt x="358" y="373"/>
                    <a:pt x="356" y="375"/>
                    <a:pt x="353" y="376"/>
                  </a:cubicBezTo>
                  <a:cubicBezTo>
                    <a:pt x="350" y="378"/>
                    <a:pt x="348" y="379"/>
                    <a:pt x="346" y="382"/>
                  </a:cubicBezTo>
                  <a:cubicBezTo>
                    <a:pt x="343" y="387"/>
                    <a:pt x="342" y="392"/>
                    <a:pt x="341" y="397"/>
                  </a:cubicBezTo>
                  <a:cubicBezTo>
                    <a:pt x="341" y="402"/>
                    <a:pt x="340" y="406"/>
                    <a:pt x="338" y="410"/>
                  </a:cubicBezTo>
                  <a:cubicBezTo>
                    <a:pt x="338" y="411"/>
                    <a:pt x="338" y="411"/>
                    <a:pt x="338" y="412"/>
                  </a:cubicBezTo>
                  <a:cubicBezTo>
                    <a:pt x="339" y="412"/>
                    <a:pt x="339" y="412"/>
                    <a:pt x="339" y="412"/>
                  </a:cubicBezTo>
                  <a:cubicBezTo>
                    <a:pt x="337" y="416"/>
                    <a:pt x="336" y="420"/>
                    <a:pt x="336" y="423"/>
                  </a:cubicBezTo>
                  <a:cubicBezTo>
                    <a:pt x="336" y="423"/>
                    <a:pt x="336" y="424"/>
                    <a:pt x="336" y="424"/>
                  </a:cubicBezTo>
                  <a:cubicBezTo>
                    <a:pt x="334" y="433"/>
                    <a:pt x="334" y="433"/>
                    <a:pt x="334" y="433"/>
                  </a:cubicBezTo>
                  <a:cubicBezTo>
                    <a:pt x="333" y="434"/>
                    <a:pt x="333" y="434"/>
                    <a:pt x="333" y="435"/>
                  </a:cubicBezTo>
                  <a:cubicBezTo>
                    <a:pt x="333" y="432"/>
                    <a:pt x="332" y="429"/>
                    <a:pt x="331" y="426"/>
                  </a:cubicBezTo>
                  <a:cubicBezTo>
                    <a:pt x="330" y="417"/>
                    <a:pt x="330" y="417"/>
                    <a:pt x="330" y="417"/>
                  </a:cubicBezTo>
                  <a:cubicBezTo>
                    <a:pt x="329" y="407"/>
                    <a:pt x="331" y="400"/>
                    <a:pt x="334" y="392"/>
                  </a:cubicBezTo>
                  <a:cubicBezTo>
                    <a:pt x="336" y="385"/>
                    <a:pt x="336" y="385"/>
                    <a:pt x="336" y="385"/>
                  </a:cubicBezTo>
                  <a:cubicBezTo>
                    <a:pt x="338" y="381"/>
                    <a:pt x="338" y="377"/>
                    <a:pt x="338" y="373"/>
                  </a:cubicBezTo>
                  <a:cubicBezTo>
                    <a:pt x="338" y="366"/>
                    <a:pt x="338" y="366"/>
                    <a:pt x="338" y="366"/>
                  </a:cubicBezTo>
                  <a:cubicBezTo>
                    <a:pt x="338" y="363"/>
                    <a:pt x="339" y="360"/>
                    <a:pt x="340" y="357"/>
                  </a:cubicBezTo>
                  <a:cubicBezTo>
                    <a:pt x="341" y="354"/>
                    <a:pt x="342" y="352"/>
                    <a:pt x="343" y="349"/>
                  </a:cubicBezTo>
                  <a:cubicBezTo>
                    <a:pt x="343" y="346"/>
                    <a:pt x="342" y="344"/>
                    <a:pt x="341" y="342"/>
                  </a:cubicBezTo>
                  <a:cubicBezTo>
                    <a:pt x="340" y="338"/>
                    <a:pt x="340" y="338"/>
                    <a:pt x="340" y="338"/>
                  </a:cubicBezTo>
                  <a:cubicBezTo>
                    <a:pt x="338" y="332"/>
                    <a:pt x="337" y="324"/>
                    <a:pt x="339" y="317"/>
                  </a:cubicBezTo>
                  <a:cubicBezTo>
                    <a:pt x="340" y="312"/>
                    <a:pt x="340" y="312"/>
                    <a:pt x="340" y="312"/>
                  </a:cubicBezTo>
                  <a:cubicBezTo>
                    <a:pt x="341" y="309"/>
                    <a:pt x="342" y="306"/>
                    <a:pt x="341" y="301"/>
                  </a:cubicBezTo>
                  <a:cubicBezTo>
                    <a:pt x="340" y="296"/>
                    <a:pt x="337" y="291"/>
                    <a:pt x="335" y="287"/>
                  </a:cubicBezTo>
                  <a:cubicBezTo>
                    <a:pt x="332" y="282"/>
                    <a:pt x="332" y="282"/>
                    <a:pt x="332" y="282"/>
                  </a:cubicBezTo>
                  <a:cubicBezTo>
                    <a:pt x="331" y="280"/>
                    <a:pt x="330" y="277"/>
                    <a:pt x="330" y="275"/>
                  </a:cubicBezTo>
                  <a:cubicBezTo>
                    <a:pt x="330" y="275"/>
                    <a:pt x="330" y="275"/>
                    <a:pt x="331" y="275"/>
                  </a:cubicBezTo>
                  <a:cubicBezTo>
                    <a:pt x="331" y="274"/>
                    <a:pt x="331" y="273"/>
                    <a:pt x="330" y="273"/>
                  </a:cubicBezTo>
                  <a:cubicBezTo>
                    <a:pt x="330" y="273"/>
                    <a:pt x="330" y="273"/>
                    <a:pt x="329" y="273"/>
                  </a:cubicBezTo>
                  <a:cubicBezTo>
                    <a:pt x="329" y="269"/>
                    <a:pt x="329" y="266"/>
                    <a:pt x="330" y="261"/>
                  </a:cubicBezTo>
                  <a:cubicBezTo>
                    <a:pt x="331" y="257"/>
                    <a:pt x="331" y="257"/>
                    <a:pt x="331" y="257"/>
                  </a:cubicBezTo>
                  <a:cubicBezTo>
                    <a:pt x="332" y="254"/>
                    <a:pt x="332" y="251"/>
                    <a:pt x="331" y="247"/>
                  </a:cubicBezTo>
                  <a:cubicBezTo>
                    <a:pt x="332" y="248"/>
                    <a:pt x="332" y="248"/>
                    <a:pt x="332" y="248"/>
                  </a:cubicBezTo>
                  <a:cubicBezTo>
                    <a:pt x="337" y="251"/>
                    <a:pt x="342" y="255"/>
                    <a:pt x="344" y="261"/>
                  </a:cubicBezTo>
                  <a:cubicBezTo>
                    <a:pt x="346" y="266"/>
                    <a:pt x="344" y="270"/>
                    <a:pt x="343" y="275"/>
                  </a:cubicBezTo>
                  <a:cubicBezTo>
                    <a:pt x="341" y="284"/>
                    <a:pt x="341" y="284"/>
                    <a:pt x="341" y="284"/>
                  </a:cubicBezTo>
                  <a:cubicBezTo>
                    <a:pt x="340" y="290"/>
                    <a:pt x="342" y="294"/>
                    <a:pt x="344" y="299"/>
                  </a:cubicBezTo>
                  <a:cubicBezTo>
                    <a:pt x="346" y="305"/>
                    <a:pt x="346" y="305"/>
                    <a:pt x="346" y="305"/>
                  </a:cubicBezTo>
                  <a:cubicBezTo>
                    <a:pt x="348" y="311"/>
                    <a:pt x="348" y="318"/>
                    <a:pt x="347" y="327"/>
                  </a:cubicBezTo>
                  <a:cubicBezTo>
                    <a:pt x="346" y="330"/>
                    <a:pt x="346" y="330"/>
                    <a:pt x="346" y="330"/>
                  </a:cubicBezTo>
                  <a:cubicBezTo>
                    <a:pt x="346" y="334"/>
                    <a:pt x="345" y="338"/>
                    <a:pt x="346" y="343"/>
                  </a:cubicBezTo>
                  <a:cubicBezTo>
                    <a:pt x="347" y="349"/>
                    <a:pt x="347" y="349"/>
                    <a:pt x="347" y="349"/>
                  </a:cubicBezTo>
                  <a:cubicBezTo>
                    <a:pt x="348" y="353"/>
                    <a:pt x="349" y="357"/>
                    <a:pt x="348" y="362"/>
                  </a:cubicBezTo>
                  <a:cubicBezTo>
                    <a:pt x="347" y="366"/>
                    <a:pt x="344" y="370"/>
                    <a:pt x="342" y="374"/>
                  </a:cubicBezTo>
                  <a:cubicBezTo>
                    <a:pt x="338" y="379"/>
                    <a:pt x="338" y="379"/>
                    <a:pt x="338" y="379"/>
                  </a:cubicBezTo>
                  <a:cubicBezTo>
                    <a:pt x="338" y="380"/>
                    <a:pt x="338" y="380"/>
                    <a:pt x="339" y="381"/>
                  </a:cubicBezTo>
                  <a:cubicBezTo>
                    <a:pt x="339" y="381"/>
                    <a:pt x="340" y="381"/>
                    <a:pt x="340" y="380"/>
                  </a:cubicBezTo>
                  <a:cubicBezTo>
                    <a:pt x="343" y="375"/>
                    <a:pt x="343" y="375"/>
                    <a:pt x="343" y="375"/>
                  </a:cubicBezTo>
                  <a:cubicBezTo>
                    <a:pt x="346" y="371"/>
                    <a:pt x="349" y="367"/>
                    <a:pt x="350" y="362"/>
                  </a:cubicBezTo>
                  <a:cubicBezTo>
                    <a:pt x="350" y="362"/>
                    <a:pt x="350" y="361"/>
                    <a:pt x="350" y="361"/>
                  </a:cubicBezTo>
                  <a:cubicBezTo>
                    <a:pt x="350" y="361"/>
                    <a:pt x="350" y="361"/>
                    <a:pt x="350" y="361"/>
                  </a:cubicBezTo>
                  <a:cubicBezTo>
                    <a:pt x="355" y="356"/>
                    <a:pt x="360" y="345"/>
                    <a:pt x="357" y="336"/>
                  </a:cubicBezTo>
                  <a:cubicBezTo>
                    <a:pt x="357" y="334"/>
                    <a:pt x="355" y="332"/>
                    <a:pt x="354" y="330"/>
                  </a:cubicBezTo>
                  <a:cubicBezTo>
                    <a:pt x="350" y="324"/>
                    <a:pt x="350" y="324"/>
                    <a:pt x="350" y="324"/>
                  </a:cubicBezTo>
                  <a:cubicBezTo>
                    <a:pt x="350" y="324"/>
                    <a:pt x="350" y="324"/>
                    <a:pt x="349" y="324"/>
                  </a:cubicBezTo>
                  <a:cubicBezTo>
                    <a:pt x="350" y="316"/>
                    <a:pt x="350" y="310"/>
                    <a:pt x="348" y="305"/>
                  </a:cubicBezTo>
                  <a:cubicBezTo>
                    <a:pt x="346" y="298"/>
                    <a:pt x="346" y="298"/>
                    <a:pt x="346" y="298"/>
                  </a:cubicBezTo>
                  <a:cubicBezTo>
                    <a:pt x="344" y="294"/>
                    <a:pt x="343" y="290"/>
                    <a:pt x="343" y="284"/>
                  </a:cubicBezTo>
                  <a:cubicBezTo>
                    <a:pt x="345" y="276"/>
                    <a:pt x="345" y="276"/>
                    <a:pt x="345" y="276"/>
                  </a:cubicBezTo>
                  <a:cubicBezTo>
                    <a:pt x="346" y="271"/>
                    <a:pt x="348" y="266"/>
                    <a:pt x="346" y="260"/>
                  </a:cubicBezTo>
                  <a:cubicBezTo>
                    <a:pt x="344" y="253"/>
                    <a:pt x="338" y="250"/>
                    <a:pt x="333" y="246"/>
                  </a:cubicBezTo>
                  <a:cubicBezTo>
                    <a:pt x="332" y="246"/>
                    <a:pt x="332" y="246"/>
                    <a:pt x="332" y="246"/>
                  </a:cubicBezTo>
                  <a:cubicBezTo>
                    <a:pt x="332" y="245"/>
                    <a:pt x="331" y="245"/>
                    <a:pt x="331" y="246"/>
                  </a:cubicBezTo>
                  <a:cubicBezTo>
                    <a:pt x="331" y="246"/>
                    <a:pt x="331" y="246"/>
                    <a:pt x="331" y="246"/>
                  </a:cubicBezTo>
                  <a:cubicBezTo>
                    <a:pt x="331" y="246"/>
                    <a:pt x="331" y="246"/>
                    <a:pt x="330" y="245"/>
                  </a:cubicBezTo>
                  <a:cubicBezTo>
                    <a:pt x="330" y="245"/>
                    <a:pt x="330" y="244"/>
                    <a:pt x="329" y="244"/>
                  </a:cubicBezTo>
                  <a:cubicBezTo>
                    <a:pt x="330" y="236"/>
                    <a:pt x="328" y="222"/>
                    <a:pt x="321" y="216"/>
                  </a:cubicBezTo>
                  <a:cubicBezTo>
                    <a:pt x="318" y="214"/>
                    <a:pt x="316" y="213"/>
                    <a:pt x="312" y="213"/>
                  </a:cubicBezTo>
                  <a:cubicBezTo>
                    <a:pt x="313" y="211"/>
                    <a:pt x="313" y="208"/>
                    <a:pt x="313" y="208"/>
                  </a:cubicBezTo>
                  <a:cubicBezTo>
                    <a:pt x="313" y="204"/>
                    <a:pt x="314" y="200"/>
                    <a:pt x="314" y="195"/>
                  </a:cubicBezTo>
                  <a:cubicBezTo>
                    <a:pt x="314" y="188"/>
                    <a:pt x="312" y="180"/>
                    <a:pt x="305" y="177"/>
                  </a:cubicBezTo>
                  <a:cubicBezTo>
                    <a:pt x="305" y="175"/>
                    <a:pt x="305" y="175"/>
                    <a:pt x="305" y="175"/>
                  </a:cubicBezTo>
                  <a:cubicBezTo>
                    <a:pt x="304" y="167"/>
                    <a:pt x="304" y="162"/>
                    <a:pt x="302" y="157"/>
                  </a:cubicBezTo>
                  <a:cubicBezTo>
                    <a:pt x="302" y="157"/>
                    <a:pt x="302" y="157"/>
                    <a:pt x="302" y="157"/>
                  </a:cubicBezTo>
                  <a:cubicBezTo>
                    <a:pt x="302" y="157"/>
                    <a:pt x="303" y="156"/>
                    <a:pt x="303" y="156"/>
                  </a:cubicBezTo>
                  <a:cubicBezTo>
                    <a:pt x="300" y="143"/>
                    <a:pt x="300" y="143"/>
                    <a:pt x="300" y="143"/>
                  </a:cubicBezTo>
                  <a:cubicBezTo>
                    <a:pt x="299" y="139"/>
                    <a:pt x="299" y="134"/>
                    <a:pt x="297" y="129"/>
                  </a:cubicBezTo>
                  <a:cubicBezTo>
                    <a:pt x="296" y="125"/>
                    <a:pt x="295" y="122"/>
                    <a:pt x="291" y="119"/>
                  </a:cubicBezTo>
                  <a:cubicBezTo>
                    <a:pt x="289" y="118"/>
                    <a:pt x="287" y="118"/>
                    <a:pt x="285" y="118"/>
                  </a:cubicBezTo>
                  <a:cubicBezTo>
                    <a:pt x="282" y="118"/>
                    <a:pt x="280" y="118"/>
                    <a:pt x="279" y="117"/>
                  </a:cubicBezTo>
                  <a:cubicBezTo>
                    <a:pt x="278" y="116"/>
                    <a:pt x="278" y="116"/>
                    <a:pt x="277" y="117"/>
                  </a:cubicBezTo>
                  <a:cubicBezTo>
                    <a:pt x="277" y="117"/>
                    <a:pt x="277" y="118"/>
                    <a:pt x="277" y="118"/>
                  </a:cubicBezTo>
                  <a:cubicBezTo>
                    <a:pt x="277" y="118"/>
                    <a:pt x="277" y="118"/>
                    <a:pt x="277" y="118"/>
                  </a:cubicBezTo>
                  <a:cubicBezTo>
                    <a:pt x="274" y="110"/>
                    <a:pt x="267" y="100"/>
                    <a:pt x="257" y="91"/>
                  </a:cubicBezTo>
                  <a:cubicBezTo>
                    <a:pt x="257" y="90"/>
                    <a:pt x="257" y="90"/>
                    <a:pt x="256" y="90"/>
                  </a:cubicBezTo>
                  <a:cubicBezTo>
                    <a:pt x="255" y="89"/>
                    <a:pt x="255" y="89"/>
                    <a:pt x="255" y="89"/>
                  </a:cubicBezTo>
                  <a:cubicBezTo>
                    <a:pt x="252" y="87"/>
                    <a:pt x="250" y="86"/>
                    <a:pt x="248" y="85"/>
                  </a:cubicBezTo>
                  <a:cubicBezTo>
                    <a:pt x="244" y="84"/>
                    <a:pt x="244" y="84"/>
                    <a:pt x="244" y="84"/>
                  </a:cubicBezTo>
                  <a:cubicBezTo>
                    <a:pt x="240" y="83"/>
                    <a:pt x="240" y="83"/>
                    <a:pt x="240" y="83"/>
                  </a:cubicBezTo>
                  <a:cubicBezTo>
                    <a:pt x="236" y="81"/>
                    <a:pt x="236" y="81"/>
                    <a:pt x="236" y="81"/>
                  </a:cubicBezTo>
                  <a:cubicBezTo>
                    <a:pt x="230" y="78"/>
                    <a:pt x="230" y="78"/>
                    <a:pt x="230" y="78"/>
                  </a:cubicBezTo>
                  <a:cubicBezTo>
                    <a:pt x="230" y="78"/>
                    <a:pt x="230" y="78"/>
                    <a:pt x="229" y="78"/>
                  </a:cubicBezTo>
                  <a:cubicBezTo>
                    <a:pt x="228" y="74"/>
                    <a:pt x="226" y="70"/>
                    <a:pt x="222" y="67"/>
                  </a:cubicBezTo>
                  <a:cubicBezTo>
                    <a:pt x="215" y="61"/>
                    <a:pt x="208" y="60"/>
                    <a:pt x="200" y="58"/>
                  </a:cubicBezTo>
                  <a:cubicBezTo>
                    <a:pt x="197" y="58"/>
                    <a:pt x="197" y="58"/>
                    <a:pt x="197" y="58"/>
                  </a:cubicBezTo>
                  <a:cubicBezTo>
                    <a:pt x="193" y="57"/>
                    <a:pt x="187" y="55"/>
                    <a:pt x="185" y="53"/>
                  </a:cubicBezTo>
                  <a:cubicBezTo>
                    <a:pt x="185" y="52"/>
                    <a:pt x="184" y="52"/>
                    <a:pt x="184" y="52"/>
                  </a:cubicBezTo>
                  <a:cubicBezTo>
                    <a:pt x="183" y="54"/>
                    <a:pt x="183" y="54"/>
                    <a:pt x="183" y="54"/>
                  </a:cubicBezTo>
                  <a:cubicBezTo>
                    <a:pt x="186" y="57"/>
                    <a:pt x="193" y="59"/>
                    <a:pt x="197" y="60"/>
                  </a:cubicBezTo>
                  <a:cubicBezTo>
                    <a:pt x="199" y="60"/>
                    <a:pt x="199" y="60"/>
                    <a:pt x="199" y="60"/>
                  </a:cubicBezTo>
                  <a:cubicBezTo>
                    <a:pt x="207" y="62"/>
                    <a:pt x="214" y="63"/>
                    <a:pt x="221" y="68"/>
                  </a:cubicBezTo>
                  <a:cubicBezTo>
                    <a:pt x="224" y="71"/>
                    <a:pt x="226" y="74"/>
                    <a:pt x="227" y="77"/>
                  </a:cubicBezTo>
                  <a:cubicBezTo>
                    <a:pt x="224" y="77"/>
                    <a:pt x="221" y="77"/>
                    <a:pt x="219" y="77"/>
                  </a:cubicBezTo>
                  <a:cubicBezTo>
                    <a:pt x="214" y="78"/>
                    <a:pt x="210" y="78"/>
                    <a:pt x="205" y="74"/>
                  </a:cubicBezTo>
                  <a:cubicBezTo>
                    <a:pt x="203" y="73"/>
                    <a:pt x="202" y="70"/>
                    <a:pt x="200" y="68"/>
                  </a:cubicBezTo>
                  <a:cubicBezTo>
                    <a:pt x="198" y="64"/>
                    <a:pt x="195" y="60"/>
                    <a:pt x="192" y="59"/>
                  </a:cubicBezTo>
                  <a:cubicBezTo>
                    <a:pt x="191" y="59"/>
                    <a:pt x="191" y="60"/>
                    <a:pt x="190" y="60"/>
                  </a:cubicBezTo>
                  <a:cubicBezTo>
                    <a:pt x="190" y="61"/>
                    <a:pt x="191" y="61"/>
                    <a:pt x="191" y="61"/>
                  </a:cubicBezTo>
                  <a:cubicBezTo>
                    <a:pt x="194" y="62"/>
                    <a:pt x="196" y="66"/>
                    <a:pt x="198" y="69"/>
                  </a:cubicBezTo>
                  <a:cubicBezTo>
                    <a:pt x="200" y="72"/>
                    <a:pt x="201" y="74"/>
                    <a:pt x="203" y="76"/>
                  </a:cubicBezTo>
                  <a:cubicBezTo>
                    <a:pt x="209" y="80"/>
                    <a:pt x="214" y="80"/>
                    <a:pt x="219" y="79"/>
                  </a:cubicBezTo>
                  <a:cubicBezTo>
                    <a:pt x="222" y="79"/>
                    <a:pt x="225" y="79"/>
                    <a:pt x="228" y="80"/>
                  </a:cubicBezTo>
                  <a:cubicBezTo>
                    <a:pt x="228" y="81"/>
                    <a:pt x="229" y="82"/>
                    <a:pt x="229" y="83"/>
                  </a:cubicBezTo>
                  <a:cubicBezTo>
                    <a:pt x="231" y="88"/>
                    <a:pt x="232" y="93"/>
                    <a:pt x="236" y="97"/>
                  </a:cubicBezTo>
                  <a:cubicBezTo>
                    <a:pt x="239" y="101"/>
                    <a:pt x="243" y="103"/>
                    <a:pt x="247" y="105"/>
                  </a:cubicBezTo>
                  <a:cubicBezTo>
                    <a:pt x="251" y="108"/>
                    <a:pt x="251" y="108"/>
                    <a:pt x="251" y="108"/>
                  </a:cubicBezTo>
                  <a:cubicBezTo>
                    <a:pt x="251" y="108"/>
                    <a:pt x="251" y="108"/>
                    <a:pt x="251" y="108"/>
                  </a:cubicBezTo>
                  <a:cubicBezTo>
                    <a:pt x="258" y="113"/>
                    <a:pt x="265" y="123"/>
                    <a:pt x="269" y="137"/>
                  </a:cubicBezTo>
                  <a:cubicBezTo>
                    <a:pt x="266" y="134"/>
                    <a:pt x="262" y="133"/>
                    <a:pt x="258" y="131"/>
                  </a:cubicBezTo>
                  <a:cubicBezTo>
                    <a:pt x="256" y="130"/>
                    <a:pt x="254" y="130"/>
                    <a:pt x="253" y="129"/>
                  </a:cubicBezTo>
                  <a:cubicBezTo>
                    <a:pt x="253" y="130"/>
                    <a:pt x="254" y="131"/>
                    <a:pt x="255" y="132"/>
                  </a:cubicBezTo>
                  <a:cubicBezTo>
                    <a:pt x="256" y="132"/>
                    <a:pt x="256" y="133"/>
                    <a:pt x="257" y="133"/>
                  </a:cubicBezTo>
                  <a:cubicBezTo>
                    <a:pt x="262" y="135"/>
                    <a:pt x="266" y="137"/>
                    <a:pt x="270" y="140"/>
                  </a:cubicBezTo>
                  <a:cubicBezTo>
                    <a:pt x="270" y="140"/>
                    <a:pt x="270" y="141"/>
                    <a:pt x="270" y="142"/>
                  </a:cubicBezTo>
                  <a:cubicBezTo>
                    <a:pt x="270" y="142"/>
                    <a:pt x="271" y="142"/>
                    <a:pt x="271" y="142"/>
                  </a:cubicBezTo>
                  <a:cubicBezTo>
                    <a:pt x="271" y="142"/>
                    <a:pt x="272" y="142"/>
                    <a:pt x="272" y="142"/>
                  </a:cubicBezTo>
                  <a:cubicBezTo>
                    <a:pt x="272" y="143"/>
                    <a:pt x="272" y="143"/>
                    <a:pt x="273" y="144"/>
                  </a:cubicBezTo>
                  <a:cubicBezTo>
                    <a:pt x="274" y="147"/>
                    <a:pt x="274" y="150"/>
                    <a:pt x="274" y="154"/>
                  </a:cubicBezTo>
                  <a:cubicBezTo>
                    <a:pt x="275" y="157"/>
                    <a:pt x="275" y="160"/>
                    <a:pt x="276" y="163"/>
                  </a:cubicBezTo>
                  <a:cubicBezTo>
                    <a:pt x="277" y="167"/>
                    <a:pt x="280" y="170"/>
                    <a:pt x="282" y="172"/>
                  </a:cubicBezTo>
                  <a:cubicBezTo>
                    <a:pt x="287" y="177"/>
                    <a:pt x="287" y="177"/>
                    <a:pt x="287" y="177"/>
                  </a:cubicBezTo>
                  <a:cubicBezTo>
                    <a:pt x="290" y="183"/>
                    <a:pt x="292" y="188"/>
                    <a:pt x="292" y="196"/>
                  </a:cubicBezTo>
                  <a:cubicBezTo>
                    <a:pt x="292" y="200"/>
                    <a:pt x="292" y="200"/>
                    <a:pt x="292" y="200"/>
                  </a:cubicBezTo>
                  <a:cubicBezTo>
                    <a:pt x="292" y="204"/>
                    <a:pt x="292" y="208"/>
                    <a:pt x="294" y="211"/>
                  </a:cubicBezTo>
                  <a:cubicBezTo>
                    <a:pt x="295" y="213"/>
                    <a:pt x="297" y="214"/>
                    <a:pt x="299" y="215"/>
                  </a:cubicBezTo>
                  <a:cubicBezTo>
                    <a:pt x="299" y="215"/>
                    <a:pt x="299" y="215"/>
                    <a:pt x="299" y="215"/>
                  </a:cubicBezTo>
                  <a:cubicBezTo>
                    <a:pt x="299" y="215"/>
                    <a:pt x="298" y="215"/>
                    <a:pt x="298" y="216"/>
                  </a:cubicBezTo>
                  <a:cubicBezTo>
                    <a:pt x="297" y="221"/>
                    <a:pt x="297" y="226"/>
                    <a:pt x="298" y="230"/>
                  </a:cubicBezTo>
                  <a:cubicBezTo>
                    <a:pt x="298" y="231"/>
                    <a:pt x="299" y="231"/>
                    <a:pt x="299" y="231"/>
                  </a:cubicBezTo>
                  <a:cubicBezTo>
                    <a:pt x="300" y="239"/>
                    <a:pt x="305" y="246"/>
                    <a:pt x="311" y="254"/>
                  </a:cubicBezTo>
                  <a:cubicBezTo>
                    <a:pt x="311" y="254"/>
                    <a:pt x="311" y="254"/>
                    <a:pt x="312" y="254"/>
                  </a:cubicBezTo>
                  <a:cubicBezTo>
                    <a:pt x="311" y="258"/>
                    <a:pt x="310" y="262"/>
                    <a:pt x="312" y="266"/>
                  </a:cubicBezTo>
                  <a:cubicBezTo>
                    <a:pt x="312" y="266"/>
                    <a:pt x="312" y="267"/>
                    <a:pt x="312" y="267"/>
                  </a:cubicBezTo>
                  <a:cubicBezTo>
                    <a:pt x="312" y="268"/>
                    <a:pt x="312" y="268"/>
                    <a:pt x="313" y="268"/>
                  </a:cubicBezTo>
                  <a:cubicBezTo>
                    <a:pt x="313" y="269"/>
                    <a:pt x="313" y="269"/>
                    <a:pt x="313" y="269"/>
                  </a:cubicBezTo>
                  <a:cubicBezTo>
                    <a:pt x="314" y="270"/>
                    <a:pt x="314" y="270"/>
                    <a:pt x="315" y="271"/>
                  </a:cubicBezTo>
                  <a:cubicBezTo>
                    <a:pt x="317" y="275"/>
                    <a:pt x="316" y="283"/>
                    <a:pt x="315" y="290"/>
                  </a:cubicBezTo>
                  <a:cubicBezTo>
                    <a:pt x="314" y="297"/>
                    <a:pt x="314" y="297"/>
                    <a:pt x="314" y="297"/>
                  </a:cubicBezTo>
                  <a:cubicBezTo>
                    <a:pt x="314" y="303"/>
                    <a:pt x="315" y="307"/>
                    <a:pt x="317" y="312"/>
                  </a:cubicBezTo>
                  <a:cubicBezTo>
                    <a:pt x="318" y="313"/>
                    <a:pt x="318" y="313"/>
                    <a:pt x="318" y="313"/>
                  </a:cubicBezTo>
                  <a:cubicBezTo>
                    <a:pt x="318" y="313"/>
                    <a:pt x="318" y="313"/>
                    <a:pt x="318" y="313"/>
                  </a:cubicBezTo>
                  <a:cubicBezTo>
                    <a:pt x="316" y="322"/>
                    <a:pt x="316" y="322"/>
                    <a:pt x="316" y="322"/>
                  </a:cubicBezTo>
                  <a:cubicBezTo>
                    <a:pt x="314" y="328"/>
                    <a:pt x="313" y="334"/>
                    <a:pt x="313" y="340"/>
                  </a:cubicBezTo>
                  <a:cubicBezTo>
                    <a:pt x="315" y="347"/>
                    <a:pt x="315" y="347"/>
                    <a:pt x="315" y="347"/>
                  </a:cubicBezTo>
                  <a:cubicBezTo>
                    <a:pt x="316" y="350"/>
                    <a:pt x="317" y="353"/>
                    <a:pt x="317" y="355"/>
                  </a:cubicBezTo>
                  <a:cubicBezTo>
                    <a:pt x="317" y="356"/>
                    <a:pt x="318" y="356"/>
                    <a:pt x="318" y="356"/>
                  </a:cubicBezTo>
                  <a:cubicBezTo>
                    <a:pt x="318" y="357"/>
                    <a:pt x="318" y="358"/>
                    <a:pt x="318" y="359"/>
                  </a:cubicBezTo>
                  <a:cubicBezTo>
                    <a:pt x="318" y="359"/>
                    <a:pt x="318" y="359"/>
                    <a:pt x="318" y="359"/>
                  </a:cubicBezTo>
                  <a:cubicBezTo>
                    <a:pt x="318" y="359"/>
                    <a:pt x="318" y="359"/>
                    <a:pt x="318" y="359"/>
                  </a:cubicBezTo>
                  <a:cubicBezTo>
                    <a:pt x="314" y="365"/>
                    <a:pt x="312" y="370"/>
                    <a:pt x="311" y="376"/>
                  </a:cubicBezTo>
                  <a:cubicBezTo>
                    <a:pt x="311" y="380"/>
                    <a:pt x="311" y="384"/>
                    <a:pt x="310" y="389"/>
                  </a:cubicBezTo>
                  <a:cubicBezTo>
                    <a:pt x="310" y="390"/>
                    <a:pt x="311" y="398"/>
                    <a:pt x="311" y="398"/>
                  </a:cubicBezTo>
                  <a:cubicBezTo>
                    <a:pt x="312" y="401"/>
                    <a:pt x="312" y="404"/>
                    <a:pt x="312" y="405"/>
                  </a:cubicBezTo>
                  <a:cubicBezTo>
                    <a:pt x="312" y="405"/>
                    <a:pt x="312" y="405"/>
                    <a:pt x="312" y="405"/>
                  </a:cubicBezTo>
                  <a:cubicBezTo>
                    <a:pt x="311" y="408"/>
                    <a:pt x="310" y="411"/>
                    <a:pt x="310" y="415"/>
                  </a:cubicBezTo>
                  <a:cubicBezTo>
                    <a:pt x="310" y="419"/>
                    <a:pt x="310" y="419"/>
                    <a:pt x="310" y="419"/>
                  </a:cubicBezTo>
                  <a:cubicBezTo>
                    <a:pt x="310" y="427"/>
                    <a:pt x="310" y="432"/>
                    <a:pt x="304" y="438"/>
                  </a:cubicBezTo>
                  <a:cubicBezTo>
                    <a:pt x="302" y="440"/>
                    <a:pt x="302" y="440"/>
                    <a:pt x="302" y="440"/>
                  </a:cubicBezTo>
                  <a:cubicBezTo>
                    <a:pt x="302" y="440"/>
                    <a:pt x="302" y="441"/>
                    <a:pt x="302" y="442"/>
                  </a:cubicBezTo>
                  <a:cubicBezTo>
                    <a:pt x="302" y="442"/>
                    <a:pt x="302" y="442"/>
                    <a:pt x="302" y="443"/>
                  </a:cubicBezTo>
                  <a:cubicBezTo>
                    <a:pt x="305" y="440"/>
                    <a:pt x="305" y="440"/>
                    <a:pt x="305" y="440"/>
                  </a:cubicBezTo>
                  <a:cubicBezTo>
                    <a:pt x="307" y="449"/>
                    <a:pt x="304" y="455"/>
                    <a:pt x="301" y="462"/>
                  </a:cubicBezTo>
                  <a:cubicBezTo>
                    <a:pt x="297" y="470"/>
                    <a:pt x="297" y="470"/>
                    <a:pt x="297" y="470"/>
                  </a:cubicBezTo>
                  <a:cubicBezTo>
                    <a:pt x="295" y="475"/>
                    <a:pt x="296" y="481"/>
                    <a:pt x="296" y="486"/>
                  </a:cubicBezTo>
                  <a:cubicBezTo>
                    <a:pt x="297" y="491"/>
                    <a:pt x="297" y="491"/>
                    <a:pt x="297" y="491"/>
                  </a:cubicBezTo>
                  <a:cubicBezTo>
                    <a:pt x="297" y="491"/>
                    <a:pt x="297" y="491"/>
                    <a:pt x="297" y="491"/>
                  </a:cubicBezTo>
                  <a:cubicBezTo>
                    <a:pt x="294" y="495"/>
                    <a:pt x="290" y="499"/>
                    <a:pt x="289" y="502"/>
                  </a:cubicBezTo>
                  <a:cubicBezTo>
                    <a:pt x="289" y="502"/>
                    <a:pt x="289" y="502"/>
                    <a:pt x="289" y="503"/>
                  </a:cubicBezTo>
                  <a:cubicBezTo>
                    <a:pt x="289" y="502"/>
                    <a:pt x="288" y="502"/>
                    <a:pt x="288" y="502"/>
                  </a:cubicBezTo>
                  <a:cubicBezTo>
                    <a:pt x="284" y="505"/>
                    <a:pt x="282" y="507"/>
                    <a:pt x="280" y="509"/>
                  </a:cubicBezTo>
                  <a:cubicBezTo>
                    <a:pt x="279" y="513"/>
                    <a:pt x="277" y="516"/>
                    <a:pt x="276" y="520"/>
                  </a:cubicBezTo>
                  <a:cubicBezTo>
                    <a:pt x="275" y="521"/>
                    <a:pt x="275" y="522"/>
                    <a:pt x="275" y="523"/>
                  </a:cubicBezTo>
                  <a:cubicBezTo>
                    <a:pt x="273" y="530"/>
                    <a:pt x="273" y="530"/>
                    <a:pt x="273" y="530"/>
                  </a:cubicBezTo>
                  <a:cubicBezTo>
                    <a:pt x="271" y="536"/>
                    <a:pt x="271" y="536"/>
                    <a:pt x="271" y="536"/>
                  </a:cubicBezTo>
                  <a:cubicBezTo>
                    <a:pt x="270" y="538"/>
                    <a:pt x="269" y="540"/>
                    <a:pt x="268" y="542"/>
                  </a:cubicBezTo>
                  <a:cubicBezTo>
                    <a:pt x="268" y="542"/>
                    <a:pt x="268" y="542"/>
                    <a:pt x="268" y="542"/>
                  </a:cubicBezTo>
                  <a:cubicBezTo>
                    <a:pt x="266" y="544"/>
                    <a:pt x="264" y="546"/>
                    <a:pt x="262" y="547"/>
                  </a:cubicBezTo>
                  <a:cubicBezTo>
                    <a:pt x="262" y="547"/>
                    <a:pt x="262" y="548"/>
                    <a:pt x="261" y="548"/>
                  </a:cubicBezTo>
                  <a:cubicBezTo>
                    <a:pt x="261" y="549"/>
                    <a:pt x="260" y="551"/>
                    <a:pt x="259" y="552"/>
                  </a:cubicBezTo>
                  <a:cubicBezTo>
                    <a:pt x="260" y="551"/>
                    <a:pt x="262" y="550"/>
                    <a:pt x="263" y="549"/>
                  </a:cubicBezTo>
                  <a:cubicBezTo>
                    <a:pt x="265" y="548"/>
                    <a:pt x="267" y="546"/>
                    <a:pt x="268" y="545"/>
                  </a:cubicBezTo>
                  <a:cubicBezTo>
                    <a:pt x="267" y="548"/>
                    <a:pt x="267" y="551"/>
                    <a:pt x="266" y="555"/>
                  </a:cubicBezTo>
                  <a:cubicBezTo>
                    <a:pt x="266" y="559"/>
                    <a:pt x="265" y="564"/>
                    <a:pt x="263" y="567"/>
                  </a:cubicBezTo>
                  <a:cubicBezTo>
                    <a:pt x="261" y="569"/>
                    <a:pt x="259" y="570"/>
                    <a:pt x="258" y="571"/>
                  </a:cubicBezTo>
                  <a:cubicBezTo>
                    <a:pt x="256" y="573"/>
                    <a:pt x="254" y="574"/>
                    <a:pt x="253" y="576"/>
                  </a:cubicBezTo>
                  <a:cubicBezTo>
                    <a:pt x="254" y="573"/>
                    <a:pt x="254" y="570"/>
                    <a:pt x="253" y="567"/>
                  </a:cubicBezTo>
                  <a:cubicBezTo>
                    <a:pt x="253" y="565"/>
                    <a:pt x="253" y="563"/>
                    <a:pt x="254" y="561"/>
                  </a:cubicBezTo>
                  <a:cubicBezTo>
                    <a:pt x="253" y="562"/>
                    <a:pt x="252" y="563"/>
                    <a:pt x="251" y="565"/>
                  </a:cubicBezTo>
                  <a:cubicBezTo>
                    <a:pt x="251" y="565"/>
                    <a:pt x="251" y="566"/>
                    <a:pt x="251" y="567"/>
                  </a:cubicBezTo>
                  <a:cubicBezTo>
                    <a:pt x="252" y="570"/>
                    <a:pt x="252" y="573"/>
                    <a:pt x="251" y="575"/>
                  </a:cubicBezTo>
                  <a:cubicBezTo>
                    <a:pt x="250" y="576"/>
                    <a:pt x="250" y="576"/>
                    <a:pt x="251" y="576"/>
                  </a:cubicBezTo>
                  <a:cubicBezTo>
                    <a:pt x="251" y="577"/>
                    <a:pt x="252" y="577"/>
                    <a:pt x="252" y="576"/>
                  </a:cubicBezTo>
                  <a:cubicBezTo>
                    <a:pt x="252" y="577"/>
                    <a:pt x="251" y="577"/>
                    <a:pt x="251" y="577"/>
                  </a:cubicBezTo>
                  <a:cubicBezTo>
                    <a:pt x="251" y="577"/>
                    <a:pt x="251" y="578"/>
                    <a:pt x="250" y="579"/>
                  </a:cubicBezTo>
                  <a:cubicBezTo>
                    <a:pt x="250" y="580"/>
                    <a:pt x="250" y="580"/>
                    <a:pt x="249" y="579"/>
                  </a:cubicBezTo>
                  <a:cubicBezTo>
                    <a:pt x="249" y="579"/>
                    <a:pt x="249" y="578"/>
                    <a:pt x="250" y="578"/>
                  </a:cubicBezTo>
                  <a:cubicBezTo>
                    <a:pt x="250" y="578"/>
                    <a:pt x="249" y="578"/>
                    <a:pt x="248" y="579"/>
                  </a:cubicBezTo>
                  <a:cubicBezTo>
                    <a:pt x="246" y="578"/>
                    <a:pt x="244" y="578"/>
                    <a:pt x="242" y="578"/>
                  </a:cubicBezTo>
                  <a:cubicBezTo>
                    <a:pt x="242" y="579"/>
                    <a:pt x="241" y="580"/>
                    <a:pt x="240" y="581"/>
                  </a:cubicBezTo>
                  <a:cubicBezTo>
                    <a:pt x="243" y="580"/>
                    <a:pt x="246" y="580"/>
                    <a:pt x="248" y="581"/>
                  </a:cubicBezTo>
                  <a:cubicBezTo>
                    <a:pt x="249" y="581"/>
                    <a:pt x="249" y="581"/>
                    <a:pt x="249" y="580"/>
                  </a:cubicBezTo>
                  <a:cubicBezTo>
                    <a:pt x="250" y="580"/>
                    <a:pt x="250" y="580"/>
                    <a:pt x="250" y="580"/>
                  </a:cubicBezTo>
                  <a:cubicBezTo>
                    <a:pt x="250" y="581"/>
                    <a:pt x="249" y="582"/>
                    <a:pt x="249" y="582"/>
                  </a:cubicBezTo>
                  <a:cubicBezTo>
                    <a:pt x="247" y="587"/>
                    <a:pt x="247" y="587"/>
                    <a:pt x="247" y="587"/>
                  </a:cubicBezTo>
                  <a:cubicBezTo>
                    <a:pt x="246" y="588"/>
                    <a:pt x="246" y="588"/>
                    <a:pt x="246" y="588"/>
                  </a:cubicBezTo>
                  <a:cubicBezTo>
                    <a:pt x="245" y="591"/>
                    <a:pt x="242" y="595"/>
                    <a:pt x="241" y="597"/>
                  </a:cubicBezTo>
                  <a:cubicBezTo>
                    <a:pt x="239" y="598"/>
                    <a:pt x="237" y="599"/>
                    <a:pt x="234" y="599"/>
                  </a:cubicBezTo>
                  <a:cubicBezTo>
                    <a:pt x="233" y="600"/>
                    <a:pt x="231" y="600"/>
                    <a:pt x="229" y="601"/>
                  </a:cubicBezTo>
                  <a:cubicBezTo>
                    <a:pt x="229" y="599"/>
                    <a:pt x="229" y="598"/>
                    <a:pt x="230" y="596"/>
                  </a:cubicBezTo>
                  <a:cubicBezTo>
                    <a:pt x="229" y="597"/>
                    <a:pt x="228" y="598"/>
                    <a:pt x="227" y="599"/>
                  </a:cubicBezTo>
                  <a:cubicBezTo>
                    <a:pt x="227" y="600"/>
                    <a:pt x="227" y="600"/>
                    <a:pt x="228" y="601"/>
                  </a:cubicBezTo>
                  <a:cubicBezTo>
                    <a:pt x="228" y="601"/>
                    <a:pt x="228" y="601"/>
                    <a:pt x="228" y="602"/>
                  </a:cubicBezTo>
                  <a:cubicBezTo>
                    <a:pt x="227" y="602"/>
                    <a:pt x="226" y="603"/>
                    <a:pt x="226" y="603"/>
                  </a:cubicBezTo>
                  <a:cubicBezTo>
                    <a:pt x="226" y="604"/>
                    <a:pt x="226" y="604"/>
                    <a:pt x="225" y="604"/>
                  </a:cubicBezTo>
                  <a:cubicBezTo>
                    <a:pt x="225" y="604"/>
                    <a:pt x="225" y="604"/>
                    <a:pt x="224" y="604"/>
                  </a:cubicBezTo>
                  <a:cubicBezTo>
                    <a:pt x="224" y="604"/>
                    <a:pt x="224" y="604"/>
                    <a:pt x="224" y="604"/>
                  </a:cubicBezTo>
                  <a:cubicBezTo>
                    <a:pt x="222" y="605"/>
                    <a:pt x="221" y="607"/>
                    <a:pt x="220" y="608"/>
                  </a:cubicBezTo>
                  <a:cubicBezTo>
                    <a:pt x="222" y="607"/>
                    <a:pt x="223" y="606"/>
                    <a:pt x="224" y="606"/>
                  </a:cubicBezTo>
                  <a:cubicBezTo>
                    <a:pt x="223" y="608"/>
                    <a:pt x="222" y="611"/>
                    <a:pt x="222" y="613"/>
                  </a:cubicBezTo>
                  <a:cubicBezTo>
                    <a:pt x="220" y="617"/>
                    <a:pt x="219" y="621"/>
                    <a:pt x="216" y="624"/>
                  </a:cubicBezTo>
                  <a:cubicBezTo>
                    <a:pt x="213" y="627"/>
                    <a:pt x="209" y="628"/>
                    <a:pt x="206" y="629"/>
                  </a:cubicBezTo>
                  <a:cubicBezTo>
                    <a:pt x="206" y="629"/>
                    <a:pt x="205" y="630"/>
                    <a:pt x="205" y="630"/>
                  </a:cubicBezTo>
                  <a:cubicBezTo>
                    <a:pt x="206" y="627"/>
                    <a:pt x="207" y="625"/>
                    <a:pt x="208" y="623"/>
                  </a:cubicBezTo>
                  <a:cubicBezTo>
                    <a:pt x="206" y="625"/>
                    <a:pt x="205" y="626"/>
                    <a:pt x="203" y="628"/>
                  </a:cubicBezTo>
                  <a:cubicBezTo>
                    <a:pt x="203" y="629"/>
                    <a:pt x="203" y="630"/>
                    <a:pt x="202" y="631"/>
                  </a:cubicBezTo>
                  <a:cubicBezTo>
                    <a:pt x="201" y="631"/>
                    <a:pt x="200" y="632"/>
                    <a:pt x="199" y="633"/>
                  </a:cubicBezTo>
                  <a:cubicBezTo>
                    <a:pt x="198" y="634"/>
                    <a:pt x="197" y="635"/>
                    <a:pt x="197" y="635"/>
                  </a:cubicBezTo>
                  <a:cubicBezTo>
                    <a:pt x="195" y="637"/>
                    <a:pt x="194" y="639"/>
                    <a:pt x="194" y="642"/>
                  </a:cubicBezTo>
                  <a:cubicBezTo>
                    <a:pt x="191" y="655"/>
                    <a:pt x="191" y="655"/>
                    <a:pt x="180" y="654"/>
                  </a:cubicBezTo>
                  <a:cubicBezTo>
                    <a:pt x="180" y="654"/>
                    <a:pt x="179" y="654"/>
                    <a:pt x="178" y="654"/>
                  </a:cubicBezTo>
                  <a:cubicBezTo>
                    <a:pt x="178" y="654"/>
                    <a:pt x="177" y="655"/>
                    <a:pt x="176" y="656"/>
                  </a:cubicBezTo>
                  <a:cubicBezTo>
                    <a:pt x="177" y="656"/>
                    <a:pt x="179" y="656"/>
                    <a:pt x="180" y="656"/>
                  </a:cubicBezTo>
                  <a:cubicBezTo>
                    <a:pt x="192" y="657"/>
                    <a:pt x="193" y="656"/>
                    <a:pt x="196" y="643"/>
                  </a:cubicBezTo>
                  <a:cubicBezTo>
                    <a:pt x="197" y="634"/>
                    <a:pt x="202" y="633"/>
                    <a:pt x="207" y="631"/>
                  </a:cubicBezTo>
                  <a:cubicBezTo>
                    <a:pt x="210" y="630"/>
                    <a:pt x="214" y="629"/>
                    <a:pt x="217" y="626"/>
                  </a:cubicBezTo>
                  <a:cubicBezTo>
                    <a:pt x="221" y="623"/>
                    <a:pt x="222" y="618"/>
                    <a:pt x="223" y="614"/>
                  </a:cubicBezTo>
                  <a:cubicBezTo>
                    <a:pt x="224" y="610"/>
                    <a:pt x="226" y="607"/>
                    <a:pt x="227" y="605"/>
                  </a:cubicBezTo>
                  <a:cubicBezTo>
                    <a:pt x="229" y="602"/>
                    <a:pt x="232" y="602"/>
                    <a:pt x="235" y="601"/>
                  </a:cubicBezTo>
                  <a:cubicBezTo>
                    <a:pt x="237" y="601"/>
                    <a:pt x="240" y="600"/>
                    <a:pt x="242" y="598"/>
                  </a:cubicBezTo>
                  <a:cubicBezTo>
                    <a:pt x="244" y="596"/>
                    <a:pt x="246" y="592"/>
                    <a:pt x="248" y="589"/>
                  </a:cubicBezTo>
                  <a:cubicBezTo>
                    <a:pt x="249" y="588"/>
                    <a:pt x="249" y="588"/>
                    <a:pt x="249" y="588"/>
                  </a:cubicBezTo>
                  <a:cubicBezTo>
                    <a:pt x="251" y="582"/>
                    <a:pt x="251" y="582"/>
                    <a:pt x="251" y="582"/>
                  </a:cubicBezTo>
                  <a:cubicBezTo>
                    <a:pt x="253" y="578"/>
                    <a:pt x="253" y="578"/>
                    <a:pt x="253" y="578"/>
                  </a:cubicBezTo>
                  <a:cubicBezTo>
                    <a:pt x="254" y="576"/>
                    <a:pt x="256" y="574"/>
                    <a:pt x="259" y="573"/>
                  </a:cubicBezTo>
                  <a:cubicBezTo>
                    <a:pt x="261" y="572"/>
                    <a:pt x="263" y="570"/>
                    <a:pt x="264" y="568"/>
                  </a:cubicBezTo>
                  <a:cubicBezTo>
                    <a:pt x="267" y="564"/>
                    <a:pt x="268" y="560"/>
                    <a:pt x="268" y="555"/>
                  </a:cubicBezTo>
                  <a:cubicBezTo>
                    <a:pt x="269" y="550"/>
                    <a:pt x="269" y="546"/>
                    <a:pt x="272" y="542"/>
                  </a:cubicBezTo>
                  <a:cubicBezTo>
                    <a:pt x="276" y="536"/>
                    <a:pt x="282" y="530"/>
                    <a:pt x="287" y="525"/>
                  </a:cubicBezTo>
                  <a:cubicBezTo>
                    <a:pt x="286" y="529"/>
                    <a:pt x="286" y="529"/>
                    <a:pt x="286" y="529"/>
                  </a:cubicBezTo>
                  <a:cubicBezTo>
                    <a:pt x="285" y="536"/>
                    <a:pt x="284" y="544"/>
                    <a:pt x="281" y="549"/>
                  </a:cubicBezTo>
                  <a:cubicBezTo>
                    <a:pt x="279" y="552"/>
                    <a:pt x="277" y="554"/>
                    <a:pt x="275" y="555"/>
                  </a:cubicBezTo>
                  <a:cubicBezTo>
                    <a:pt x="272" y="557"/>
                    <a:pt x="269" y="560"/>
                    <a:pt x="268" y="564"/>
                  </a:cubicBezTo>
                  <a:cubicBezTo>
                    <a:pt x="267" y="568"/>
                    <a:pt x="266" y="571"/>
                    <a:pt x="266" y="574"/>
                  </a:cubicBezTo>
                  <a:cubicBezTo>
                    <a:pt x="266" y="578"/>
                    <a:pt x="265" y="583"/>
                    <a:pt x="263" y="587"/>
                  </a:cubicBezTo>
                  <a:cubicBezTo>
                    <a:pt x="260" y="591"/>
                    <a:pt x="257" y="593"/>
                    <a:pt x="253" y="595"/>
                  </a:cubicBezTo>
                  <a:cubicBezTo>
                    <a:pt x="252" y="596"/>
                    <a:pt x="252" y="596"/>
                    <a:pt x="252" y="596"/>
                  </a:cubicBezTo>
                  <a:cubicBezTo>
                    <a:pt x="244" y="600"/>
                    <a:pt x="244" y="600"/>
                    <a:pt x="244" y="600"/>
                  </a:cubicBezTo>
                  <a:cubicBezTo>
                    <a:pt x="237" y="604"/>
                    <a:pt x="230" y="609"/>
                    <a:pt x="224" y="616"/>
                  </a:cubicBezTo>
                  <a:cubicBezTo>
                    <a:pt x="222" y="620"/>
                    <a:pt x="221" y="624"/>
                    <a:pt x="219" y="629"/>
                  </a:cubicBezTo>
                  <a:cubicBezTo>
                    <a:pt x="219" y="629"/>
                    <a:pt x="219" y="629"/>
                    <a:pt x="219" y="629"/>
                  </a:cubicBezTo>
                  <a:cubicBezTo>
                    <a:pt x="219" y="629"/>
                    <a:pt x="219" y="629"/>
                    <a:pt x="219" y="629"/>
                  </a:cubicBezTo>
                  <a:cubicBezTo>
                    <a:pt x="219" y="630"/>
                    <a:pt x="219" y="630"/>
                    <a:pt x="219" y="631"/>
                  </a:cubicBezTo>
                  <a:cubicBezTo>
                    <a:pt x="218" y="636"/>
                    <a:pt x="216" y="641"/>
                    <a:pt x="213" y="646"/>
                  </a:cubicBezTo>
                  <a:cubicBezTo>
                    <a:pt x="213" y="646"/>
                    <a:pt x="213" y="646"/>
                    <a:pt x="213" y="646"/>
                  </a:cubicBezTo>
                  <a:cubicBezTo>
                    <a:pt x="210" y="650"/>
                    <a:pt x="210" y="650"/>
                    <a:pt x="206" y="651"/>
                  </a:cubicBezTo>
                  <a:cubicBezTo>
                    <a:pt x="203" y="651"/>
                    <a:pt x="203" y="651"/>
                    <a:pt x="203" y="651"/>
                  </a:cubicBezTo>
                  <a:cubicBezTo>
                    <a:pt x="199" y="651"/>
                    <a:pt x="195" y="652"/>
                    <a:pt x="191" y="657"/>
                  </a:cubicBezTo>
                  <a:cubicBezTo>
                    <a:pt x="189" y="659"/>
                    <a:pt x="188" y="662"/>
                    <a:pt x="187" y="665"/>
                  </a:cubicBezTo>
                  <a:cubicBezTo>
                    <a:pt x="186" y="669"/>
                    <a:pt x="185" y="672"/>
                    <a:pt x="182" y="674"/>
                  </a:cubicBezTo>
                  <a:cubicBezTo>
                    <a:pt x="181" y="674"/>
                    <a:pt x="179" y="674"/>
                    <a:pt x="178" y="674"/>
                  </a:cubicBezTo>
                  <a:cubicBezTo>
                    <a:pt x="174" y="674"/>
                    <a:pt x="174" y="674"/>
                    <a:pt x="174" y="674"/>
                  </a:cubicBezTo>
                  <a:cubicBezTo>
                    <a:pt x="159" y="676"/>
                    <a:pt x="156" y="687"/>
                    <a:pt x="152" y="701"/>
                  </a:cubicBezTo>
                  <a:cubicBezTo>
                    <a:pt x="152" y="701"/>
                    <a:pt x="152" y="701"/>
                    <a:pt x="152" y="701"/>
                  </a:cubicBezTo>
                  <a:cubicBezTo>
                    <a:pt x="151" y="701"/>
                    <a:pt x="150" y="700"/>
                    <a:pt x="148" y="700"/>
                  </a:cubicBezTo>
                  <a:cubicBezTo>
                    <a:pt x="149" y="700"/>
                    <a:pt x="149" y="700"/>
                    <a:pt x="149" y="700"/>
                  </a:cubicBezTo>
                  <a:cubicBezTo>
                    <a:pt x="149" y="699"/>
                    <a:pt x="149" y="699"/>
                    <a:pt x="148" y="699"/>
                  </a:cubicBezTo>
                  <a:cubicBezTo>
                    <a:pt x="146" y="698"/>
                    <a:pt x="144" y="695"/>
                    <a:pt x="141" y="693"/>
                  </a:cubicBezTo>
                  <a:cubicBezTo>
                    <a:pt x="140" y="691"/>
                    <a:pt x="139" y="690"/>
                    <a:pt x="137" y="689"/>
                  </a:cubicBezTo>
                  <a:cubicBezTo>
                    <a:pt x="137" y="689"/>
                    <a:pt x="136" y="689"/>
                    <a:pt x="136" y="690"/>
                  </a:cubicBezTo>
                  <a:cubicBezTo>
                    <a:pt x="137" y="691"/>
                    <a:pt x="138" y="693"/>
                    <a:pt x="140" y="694"/>
                  </a:cubicBezTo>
                  <a:cubicBezTo>
                    <a:pt x="142" y="696"/>
                    <a:pt x="144" y="698"/>
                    <a:pt x="146" y="700"/>
                  </a:cubicBezTo>
                  <a:cubicBezTo>
                    <a:pt x="138" y="698"/>
                    <a:pt x="129" y="698"/>
                    <a:pt x="124" y="701"/>
                  </a:cubicBezTo>
                  <a:cubicBezTo>
                    <a:pt x="124" y="700"/>
                    <a:pt x="124" y="699"/>
                    <a:pt x="124" y="698"/>
                  </a:cubicBezTo>
                  <a:cubicBezTo>
                    <a:pt x="123" y="699"/>
                    <a:pt x="123" y="699"/>
                    <a:pt x="122" y="700"/>
                  </a:cubicBezTo>
                  <a:cubicBezTo>
                    <a:pt x="122" y="701"/>
                    <a:pt x="121" y="703"/>
                    <a:pt x="121" y="705"/>
                  </a:cubicBezTo>
                  <a:cubicBezTo>
                    <a:pt x="121" y="706"/>
                    <a:pt x="121" y="706"/>
                    <a:pt x="121" y="706"/>
                  </a:cubicBezTo>
                  <a:cubicBezTo>
                    <a:pt x="117" y="706"/>
                    <a:pt x="110" y="708"/>
                    <a:pt x="106" y="711"/>
                  </a:cubicBezTo>
                  <a:cubicBezTo>
                    <a:pt x="100" y="714"/>
                    <a:pt x="97" y="719"/>
                    <a:pt x="94" y="723"/>
                  </a:cubicBezTo>
                  <a:cubicBezTo>
                    <a:pt x="92" y="726"/>
                    <a:pt x="90" y="730"/>
                    <a:pt x="87" y="732"/>
                  </a:cubicBezTo>
                  <a:cubicBezTo>
                    <a:pt x="83" y="736"/>
                    <a:pt x="81" y="735"/>
                    <a:pt x="78" y="734"/>
                  </a:cubicBezTo>
                  <a:cubicBezTo>
                    <a:pt x="74" y="733"/>
                    <a:pt x="74" y="733"/>
                    <a:pt x="74" y="733"/>
                  </a:cubicBezTo>
                  <a:cubicBezTo>
                    <a:pt x="70" y="732"/>
                    <a:pt x="65" y="732"/>
                    <a:pt x="60" y="734"/>
                  </a:cubicBezTo>
                  <a:cubicBezTo>
                    <a:pt x="59" y="735"/>
                    <a:pt x="57" y="735"/>
                    <a:pt x="56" y="736"/>
                  </a:cubicBezTo>
                  <a:cubicBezTo>
                    <a:pt x="52" y="738"/>
                    <a:pt x="49" y="740"/>
                    <a:pt x="48" y="743"/>
                  </a:cubicBezTo>
                  <a:cubicBezTo>
                    <a:pt x="47" y="743"/>
                    <a:pt x="46" y="743"/>
                    <a:pt x="45" y="743"/>
                  </a:cubicBezTo>
                  <a:cubicBezTo>
                    <a:pt x="43" y="743"/>
                    <a:pt x="41" y="745"/>
                    <a:pt x="39" y="746"/>
                  </a:cubicBezTo>
                  <a:cubicBezTo>
                    <a:pt x="38" y="748"/>
                    <a:pt x="37" y="749"/>
                    <a:pt x="35" y="749"/>
                  </a:cubicBezTo>
                  <a:cubicBezTo>
                    <a:pt x="33" y="750"/>
                    <a:pt x="31" y="749"/>
                    <a:pt x="29" y="748"/>
                  </a:cubicBezTo>
                  <a:cubicBezTo>
                    <a:pt x="28" y="747"/>
                    <a:pt x="26" y="747"/>
                    <a:pt x="25" y="747"/>
                  </a:cubicBezTo>
                  <a:cubicBezTo>
                    <a:pt x="25" y="746"/>
                    <a:pt x="25" y="746"/>
                    <a:pt x="25" y="746"/>
                  </a:cubicBezTo>
                  <a:cubicBezTo>
                    <a:pt x="24" y="745"/>
                    <a:pt x="23" y="745"/>
                    <a:pt x="23" y="745"/>
                  </a:cubicBezTo>
                  <a:cubicBezTo>
                    <a:pt x="23" y="746"/>
                    <a:pt x="22" y="746"/>
                    <a:pt x="22" y="747"/>
                  </a:cubicBezTo>
                  <a:cubicBezTo>
                    <a:pt x="22" y="747"/>
                    <a:pt x="22" y="747"/>
                    <a:pt x="22" y="747"/>
                  </a:cubicBezTo>
                  <a:cubicBezTo>
                    <a:pt x="22" y="747"/>
                    <a:pt x="23" y="747"/>
                    <a:pt x="23" y="747"/>
                  </a:cubicBezTo>
                  <a:cubicBezTo>
                    <a:pt x="23" y="747"/>
                    <a:pt x="23" y="747"/>
                    <a:pt x="23" y="747"/>
                  </a:cubicBezTo>
                  <a:cubicBezTo>
                    <a:pt x="23" y="748"/>
                    <a:pt x="23" y="748"/>
                    <a:pt x="23" y="748"/>
                  </a:cubicBezTo>
                  <a:cubicBezTo>
                    <a:pt x="24" y="748"/>
                    <a:pt x="24" y="749"/>
                    <a:pt x="24" y="749"/>
                  </a:cubicBezTo>
                  <a:cubicBezTo>
                    <a:pt x="25" y="748"/>
                    <a:pt x="27" y="749"/>
                    <a:pt x="28" y="750"/>
                  </a:cubicBezTo>
                  <a:cubicBezTo>
                    <a:pt x="30" y="751"/>
                    <a:pt x="33" y="752"/>
                    <a:pt x="36" y="751"/>
                  </a:cubicBezTo>
                  <a:cubicBezTo>
                    <a:pt x="38" y="751"/>
                    <a:pt x="39" y="749"/>
                    <a:pt x="41" y="748"/>
                  </a:cubicBezTo>
                  <a:cubicBezTo>
                    <a:pt x="42" y="746"/>
                    <a:pt x="44" y="745"/>
                    <a:pt x="45" y="745"/>
                  </a:cubicBezTo>
                  <a:cubicBezTo>
                    <a:pt x="46" y="745"/>
                    <a:pt x="47" y="745"/>
                    <a:pt x="47" y="745"/>
                  </a:cubicBezTo>
                  <a:cubicBezTo>
                    <a:pt x="47" y="745"/>
                    <a:pt x="47" y="745"/>
                    <a:pt x="47" y="746"/>
                  </a:cubicBezTo>
                  <a:cubicBezTo>
                    <a:pt x="47" y="746"/>
                    <a:pt x="47" y="747"/>
                    <a:pt x="48" y="747"/>
                  </a:cubicBezTo>
                  <a:cubicBezTo>
                    <a:pt x="48" y="747"/>
                    <a:pt x="49" y="747"/>
                    <a:pt x="49" y="746"/>
                  </a:cubicBezTo>
                  <a:cubicBezTo>
                    <a:pt x="49" y="746"/>
                    <a:pt x="49" y="746"/>
                    <a:pt x="49" y="746"/>
                  </a:cubicBezTo>
                  <a:cubicBezTo>
                    <a:pt x="52" y="748"/>
                    <a:pt x="52" y="748"/>
                    <a:pt x="52" y="748"/>
                  </a:cubicBezTo>
                  <a:cubicBezTo>
                    <a:pt x="61" y="751"/>
                    <a:pt x="68" y="747"/>
                    <a:pt x="75" y="742"/>
                  </a:cubicBezTo>
                  <a:cubicBezTo>
                    <a:pt x="81" y="739"/>
                    <a:pt x="81" y="739"/>
                    <a:pt x="81" y="739"/>
                  </a:cubicBezTo>
                  <a:cubicBezTo>
                    <a:pt x="85" y="736"/>
                    <a:pt x="89" y="737"/>
                    <a:pt x="94" y="738"/>
                  </a:cubicBezTo>
                  <a:cubicBezTo>
                    <a:pt x="96" y="738"/>
                    <a:pt x="100" y="739"/>
                    <a:pt x="103" y="738"/>
                  </a:cubicBezTo>
                  <a:cubicBezTo>
                    <a:pt x="103" y="739"/>
                    <a:pt x="103" y="740"/>
                    <a:pt x="103" y="741"/>
                  </a:cubicBezTo>
                  <a:cubicBezTo>
                    <a:pt x="103" y="745"/>
                    <a:pt x="103" y="745"/>
                    <a:pt x="103" y="745"/>
                  </a:cubicBezTo>
                  <a:cubicBezTo>
                    <a:pt x="103" y="748"/>
                    <a:pt x="103" y="750"/>
                    <a:pt x="100" y="752"/>
                  </a:cubicBezTo>
                  <a:cubicBezTo>
                    <a:pt x="97" y="755"/>
                    <a:pt x="94" y="757"/>
                    <a:pt x="90" y="758"/>
                  </a:cubicBezTo>
                  <a:cubicBezTo>
                    <a:pt x="87" y="760"/>
                    <a:pt x="84" y="761"/>
                    <a:pt x="81" y="763"/>
                  </a:cubicBezTo>
                  <a:cubicBezTo>
                    <a:pt x="78" y="761"/>
                    <a:pt x="75" y="759"/>
                    <a:pt x="72" y="758"/>
                  </a:cubicBezTo>
                  <a:cubicBezTo>
                    <a:pt x="64" y="756"/>
                    <a:pt x="60" y="758"/>
                    <a:pt x="55" y="761"/>
                  </a:cubicBezTo>
                  <a:cubicBezTo>
                    <a:pt x="49" y="763"/>
                    <a:pt x="49" y="763"/>
                    <a:pt x="49" y="763"/>
                  </a:cubicBezTo>
                  <a:cubicBezTo>
                    <a:pt x="45" y="763"/>
                    <a:pt x="40" y="765"/>
                    <a:pt x="35" y="766"/>
                  </a:cubicBezTo>
                  <a:cubicBezTo>
                    <a:pt x="31" y="767"/>
                    <a:pt x="27" y="768"/>
                    <a:pt x="23" y="768"/>
                  </a:cubicBezTo>
                  <a:cubicBezTo>
                    <a:pt x="15" y="768"/>
                    <a:pt x="15" y="768"/>
                    <a:pt x="15" y="768"/>
                  </a:cubicBezTo>
                  <a:cubicBezTo>
                    <a:pt x="8" y="768"/>
                    <a:pt x="8" y="768"/>
                    <a:pt x="8" y="768"/>
                  </a:cubicBezTo>
                  <a:cubicBezTo>
                    <a:pt x="8" y="770"/>
                    <a:pt x="8" y="770"/>
                    <a:pt x="8" y="770"/>
                  </a:cubicBezTo>
                  <a:cubicBezTo>
                    <a:pt x="15" y="770"/>
                    <a:pt x="15" y="770"/>
                    <a:pt x="15" y="770"/>
                  </a:cubicBezTo>
                  <a:cubicBezTo>
                    <a:pt x="21" y="770"/>
                    <a:pt x="21" y="770"/>
                    <a:pt x="21" y="770"/>
                  </a:cubicBezTo>
                  <a:cubicBezTo>
                    <a:pt x="21" y="771"/>
                    <a:pt x="21" y="771"/>
                    <a:pt x="21" y="771"/>
                  </a:cubicBezTo>
                  <a:cubicBezTo>
                    <a:pt x="22" y="772"/>
                    <a:pt x="22" y="772"/>
                    <a:pt x="22" y="772"/>
                  </a:cubicBezTo>
                  <a:cubicBezTo>
                    <a:pt x="24" y="773"/>
                    <a:pt x="27" y="775"/>
                    <a:pt x="29" y="777"/>
                  </a:cubicBezTo>
                  <a:cubicBezTo>
                    <a:pt x="28" y="778"/>
                    <a:pt x="28" y="778"/>
                    <a:pt x="28" y="778"/>
                  </a:cubicBezTo>
                  <a:cubicBezTo>
                    <a:pt x="21" y="783"/>
                    <a:pt x="10" y="792"/>
                    <a:pt x="3" y="788"/>
                  </a:cubicBezTo>
                  <a:cubicBezTo>
                    <a:pt x="3" y="788"/>
                    <a:pt x="3" y="788"/>
                    <a:pt x="3" y="788"/>
                  </a:cubicBezTo>
                  <a:cubicBezTo>
                    <a:pt x="3" y="790"/>
                    <a:pt x="3" y="790"/>
                    <a:pt x="3" y="790"/>
                  </a:cubicBezTo>
                  <a:cubicBezTo>
                    <a:pt x="10" y="794"/>
                    <a:pt x="22" y="785"/>
                    <a:pt x="29" y="779"/>
                  </a:cubicBezTo>
                  <a:cubicBezTo>
                    <a:pt x="31" y="778"/>
                    <a:pt x="31" y="778"/>
                    <a:pt x="31" y="778"/>
                  </a:cubicBezTo>
                  <a:cubicBezTo>
                    <a:pt x="36" y="781"/>
                    <a:pt x="42" y="782"/>
                    <a:pt x="50" y="779"/>
                  </a:cubicBezTo>
                  <a:cubicBezTo>
                    <a:pt x="52" y="779"/>
                    <a:pt x="56" y="776"/>
                    <a:pt x="59" y="775"/>
                  </a:cubicBezTo>
                  <a:cubicBezTo>
                    <a:pt x="61" y="773"/>
                    <a:pt x="63" y="772"/>
                    <a:pt x="65" y="772"/>
                  </a:cubicBezTo>
                  <a:cubicBezTo>
                    <a:pt x="70" y="775"/>
                    <a:pt x="76" y="779"/>
                    <a:pt x="83" y="777"/>
                  </a:cubicBezTo>
                  <a:cubicBezTo>
                    <a:pt x="89" y="776"/>
                    <a:pt x="98" y="772"/>
                    <a:pt x="104" y="768"/>
                  </a:cubicBezTo>
                  <a:cubicBezTo>
                    <a:pt x="107" y="766"/>
                    <a:pt x="107" y="766"/>
                    <a:pt x="107" y="766"/>
                  </a:cubicBezTo>
                  <a:cubicBezTo>
                    <a:pt x="109" y="765"/>
                    <a:pt x="109" y="764"/>
                    <a:pt x="111" y="764"/>
                  </a:cubicBezTo>
                  <a:cubicBezTo>
                    <a:pt x="108" y="767"/>
                    <a:pt x="106" y="771"/>
                    <a:pt x="105" y="775"/>
                  </a:cubicBezTo>
                  <a:cubicBezTo>
                    <a:pt x="104" y="778"/>
                    <a:pt x="103" y="781"/>
                    <a:pt x="100" y="784"/>
                  </a:cubicBezTo>
                  <a:cubicBezTo>
                    <a:pt x="100" y="784"/>
                    <a:pt x="100" y="784"/>
                    <a:pt x="100" y="783"/>
                  </a:cubicBezTo>
                  <a:cubicBezTo>
                    <a:pt x="99" y="783"/>
                    <a:pt x="99" y="784"/>
                    <a:pt x="98" y="784"/>
                  </a:cubicBezTo>
                  <a:cubicBezTo>
                    <a:pt x="98" y="784"/>
                    <a:pt x="98" y="784"/>
                    <a:pt x="98" y="785"/>
                  </a:cubicBezTo>
                  <a:cubicBezTo>
                    <a:pt x="97" y="785"/>
                    <a:pt x="96" y="786"/>
                    <a:pt x="94" y="786"/>
                  </a:cubicBezTo>
                  <a:cubicBezTo>
                    <a:pt x="88" y="787"/>
                    <a:pt x="88" y="787"/>
                    <a:pt x="88" y="787"/>
                  </a:cubicBezTo>
                  <a:cubicBezTo>
                    <a:pt x="83" y="788"/>
                    <a:pt x="78" y="789"/>
                    <a:pt x="72" y="791"/>
                  </a:cubicBezTo>
                  <a:cubicBezTo>
                    <a:pt x="68" y="793"/>
                    <a:pt x="66" y="795"/>
                    <a:pt x="64" y="797"/>
                  </a:cubicBezTo>
                  <a:cubicBezTo>
                    <a:pt x="60" y="801"/>
                    <a:pt x="60" y="801"/>
                    <a:pt x="60" y="801"/>
                  </a:cubicBezTo>
                  <a:cubicBezTo>
                    <a:pt x="56" y="805"/>
                    <a:pt x="51" y="805"/>
                    <a:pt x="46" y="805"/>
                  </a:cubicBezTo>
                  <a:cubicBezTo>
                    <a:pt x="42" y="805"/>
                    <a:pt x="38" y="805"/>
                    <a:pt x="35" y="807"/>
                  </a:cubicBezTo>
                  <a:cubicBezTo>
                    <a:pt x="36" y="801"/>
                    <a:pt x="41" y="798"/>
                    <a:pt x="47" y="795"/>
                  </a:cubicBezTo>
                  <a:cubicBezTo>
                    <a:pt x="52" y="791"/>
                    <a:pt x="57" y="789"/>
                    <a:pt x="63" y="790"/>
                  </a:cubicBezTo>
                  <a:cubicBezTo>
                    <a:pt x="66" y="790"/>
                    <a:pt x="66" y="790"/>
                    <a:pt x="66" y="790"/>
                  </a:cubicBezTo>
                  <a:cubicBezTo>
                    <a:pt x="69" y="791"/>
                    <a:pt x="71" y="792"/>
                    <a:pt x="72" y="790"/>
                  </a:cubicBezTo>
                  <a:cubicBezTo>
                    <a:pt x="72" y="790"/>
                    <a:pt x="72" y="789"/>
                    <a:pt x="72" y="789"/>
                  </a:cubicBezTo>
                  <a:cubicBezTo>
                    <a:pt x="72" y="789"/>
                    <a:pt x="71" y="789"/>
                    <a:pt x="71" y="789"/>
                  </a:cubicBezTo>
                  <a:cubicBezTo>
                    <a:pt x="70" y="790"/>
                    <a:pt x="68" y="789"/>
                    <a:pt x="67" y="788"/>
                  </a:cubicBezTo>
                  <a:cubicBezTo>
                    <a:pt x="63" y="788"/>
                    <a:pt x="63" y="788"/>
                    <a:pt x="63" y="788"/>
                  </a:cubicBezTo>
                  <a:cubicBezTo>
                    <a:pt x="56" y="787"/>
                    <a:pt x="51" y="790"/>
                    <a:pt x="46" y="793"/>
                  </a:cubicBezTo>
                  <a:cubicBezTo>
                    <a:pt x="39" y="797"/>
                    <a:pt x="34" y="801"/>
                    <a:pt x="33" y="808"/>
                  </a:cubicBezTo>
                  <a:cubicBezTo>
                    <a:pt x="33" y="808"/>
                    <a:pt x="32" y="808"/>
                    <a:pt x="32" y="808"/>
                  </a:cubicBezTo>
                  <a:cubicBezTo>
                    <a:pt x="27" y="807"/>
                    <a:pt x="23" y="805"/>
                    <a:pt x="19" y="802"/>
                  </a:cubicBezTo>
                  <a:cubicBezTo>
                    <a:pt x="11" y="798"/>
                    <a:pt x="8" y="798"/>
                    <a:pt x="1" y="797"/>
                  </a:cubicBezTo>
                  <a:cubicBezTo>
                    <a:pt x="0" y="799"/>
                    <a:pt x="0" y="799"/>
                    <a:pt x="0" y="799"/>
                  </a:cubicBezTo>
                  <a:cubicBezTo>
                    <a:pt x="8" y="799"/>
                    <a:pt x="11" y="800"/>
                    <a:pt x="18" y="804"/>
                  </a:cubicBezTo>
                  <a:cubicBezTo>
                    <a:pt x="22" y="806"/>
                    <a:pt x="25" y="808"/>
                    <a:pt x="30" y="809"/>
                  </a:cubicBezTo>
                  <a:cubicBezTo>
                    <a:pt x="27" y="812"/>
                    <a:pt x="27" y="812"/>
                    <a:pt x="27" y="812"/>
                  </a:cubicBezTo>
                  <a:cubicBezTo>
                    <a:pt x="22" y="816"/>
                    <a:pt x="19" y="819"/>
                    <a:pt x="12" y="817"/>
                  </a:cubicBezTo>
                  <a:cubicBezTo>
                    <a:pt x="11" y="817"/>
                    <a:pt x="10" y="818"/>
                    <a:pt x="10" y="818"/>
                  </a:cubicBezTo>
                  <a:cubicBezTo>
                    <a:pt x="10" y="819"/>
                    <a:pt x="11" y="819"/>
                    <a:pt x="11" y="819"/>
                  </a:cubicBezTo>
                  <a:cubicBezTo>
                    <a:pt x="11" y="819"/>
                    <a:pt x="11" y="819"/>
                    <a:pt x="11" y="819"/>
                  </a:cubicBezTo>
                  <a:cubicBezTo>
                    <a:pt x="14" y="819"/>
                    <a:pt x="16" y="819"/>
                    <a:pt x="19" y="819"/>
                  </a:cubicBezTo>
                  <a:cubicBezTo>
                    <a:pt x="22" y="818"/>
                    <a:pt x="25" y="816"/>
                    <a:pt x="28" y="813"/>
                  </a:cubicBezTo>
                  <a:cubicBezTo>
                    <a:pt x="31" y="811"/>
                    <a:pt x="31" y="811"/>
                    <a:pt x="31" y="811"/>
                  </a:cubicBezTo>
                  <a:cubicBezTo>
                    <a:pt x="32" y="810"/>
                    <a:pt x="32" y="810"/>
                    <a:pt x="33" y="810"/>
                  </a:cubicBezTo>
                  <a:cubicBezTo>
                    <a:pt x="33" y="810"/>
                    <a:pt x="33" y="810"/>
                    <a:pt x="33" y="810"/>
                  </a:cubicBezTo>
                  <a:cubicBezTo>
                    <a:pt x="33" y="810"/>
                    <a:pt x="34" y="810"/>
                    <a:pt x="34" y="810"/>
                  </a:cubicBezTo>
                  <a:cubicBezTo>
                    <a:pt x="34" y="810"/>
                    <a:pt x="34" y="809"/>
                    <a:pt x="34" y="809"/>
                  </a:cubicBezTo>
                  <a:cubicBezTo>
                    <a:pt x="34" y="809"/>
                    <a:pt x="34" y="809"/>
                    <a:pt x="34" y="809"/>
                  </a:cubicBezTo>
                  <a:cubicBezTo>
                    <a:pt x="38" y="807"/>
                    <a:pt x="42" y="807"/>
                    <a:pt x="46" y="807"/>
                  </a:cubicBezTo>
                  <a:cubicBezTo>
                    <a:pt x="50" y="807"/>
                    <a:pt x="55" y="807"/>
                    <a:pt x="59" y="804"/>
                  </a:cubicBezTo>
                  <a:cubicBezTo>
                    <a:pt x="61" y="807"/>
                    <a:pt x="64" y="809"/>
                    <a:pt x="68" y="809"/>
                  </a:cubicBezTo>
                  <a:cubicBezTo>
                    <a:pt x="69" y="809"/>
                    <a:pt x="69" y="809"/>
                    <a:pt x="69" y="809"/>
                  </a:cubicBezTo>
                  <a:cubicBezTo>
                    <a:pt x="77" y="807"/>
                    <a:pt x="84" y="804"/>
                    <a:pt x="92" y="800"/>
                  </a:cubicBezTo>
                  <a:cubicBezTo>
                    <a:pt x="93" y="800"/>
                    <a:pt x="94" y="799"/>
                    <a:pt x="94" y="798"/>
                  </a:cubicBezTo>
                  <a:cubicBezTo>
                    <a:pt x="96" y="796"/>
                    <a:pt x="99" y="790"/>
                    <a:pt x="100" y="786"/>
                  </a:cubicBezTo>
                  <a:cubicBezTo>
                    <a:pt x="101" y="785"/>
                    <a:pt x="103" y="784"/>
                    <a:pt x="103" y="782"/>
                  </a:cubicBezTo>
                  <a:cubicBezTo>
                    <a:pt x="103" y="783"/>
                    <a:pt x="104" y="783"/>
                    <a:pt x="104" y="783"/>
                  </a:cubicBezTo>
                  <a:cubicBezTo>
                    <a:pt x="110" y="786"/>
                    <a:pt x="116" y="786"/>
                    <a:pt x="122" y="784"/>
                  </a:cubicBezTo>
                  <a:cubicBezTo>
                    <a:pt x="132" y="780"/>
                    <a:pt x="138" y="770"/>
                    <a:pt x="141" y="762"/>
                  </a:cubicBezTo>
                  <a:cubicBezTo>
                    <a:pt x="143" y="763"/>
                    <a:pt x="144" y="762"/>
                    <a:pt x="146" y="762"/>
                  </a:cubicBezTo>
                  <a:cubicBezTo>
                    <a:pt x="155" y="760"/>
                    <a:pt x="162" y="750"/>
                    <a:pt x="165" y="742"/>
                  </a:cubicBezTo>
                  <a:cubicBezTo>
                    <a:pt x="165" y="742"/>
                    <a:pt x="165" y="742"/>
                    <a:pt x="165" y="742"/>
                  </a:cubicBezTo>
                  <a:cubicBezTo>
                    <a:pt x="166" y="742"/>
                    <a:pt x="166" y="741"/>
                    <a:pt x="167" y="741"/>
                  </a:cubicBezTo>
                  <a:cubicBezTo>
                    <a:pt x="166" y="741"/>
                    <a:pt x="166" y="742"/>
                    <a:pt x="167" y="742"/>
                  </a:cubicBezTo>
                  <a:cubicBezTo>
                    <a:pt x="170" y="746"/>
                    <a:pt x="173" y="746"/>
                    <a:pt x="176" y="746"/>
                  </a:cubicBezTo>
                  <a:cubicBezTo>
                    <a:pt x="183" y="744"/>
                    <a:pt x="189" y="735"/>
                    <a:pt x="190" y="729"/>
                  </a:cubicBezTo>
                  <a:cubicBezTo>
                    <a:pt x="190" y="729"/>
                    <a:pt x="190" y="728"/>
                    <a:pt x="190" y="728"/>
                  </a:cubicBezTo>
                  <a:cubicBezTo>
                    <a:pt x="193" y="727"/>
                    <a:pt x="193" y="727"/>
                    <a:pt x="193" y="727"/>
                  </a:cubicBezTo>
                  <a:cubicBezTo>
                    <a:pt x="198" y="726"/>
                    <a:pt x="201" y="723"/>
                    <a:pt x="203" y="720"/>
                  </a:cubicBezTo>
                  <a:cubicBezTo>
                    <a:pt x="205" y="721"/>
                    <a:pt x="207" y="722"/>
                    <a:pt x="210" y="722"/>
                  </a:cubicBezTo>
                  <a:cubicBezTo>
                    <a:pt x="218" y="720"/>
                    <a:pt x="226" y="710"/>
                    <a:pt x="229" y="705"/>
                  </a:cubicBezTo>
                  <a:cubicBezTo>
                    <a:pt x="232" y="701"/>
                    <a:pt x="233" y="696"/>
                    <a:pt x="234" y="691"/>
                  </a:cubicBezTo>
                  <a:cubicBezTo>
                    <a:pt x="234" y="690"/>
                    <a:pt x="234" y="690"/>
                    <a:pt x="234" y="690"/>
                  </a:cubicBezTo>
                  <a:cubicBezTo>
                    <a:pt x="240" y="688"/>
                    <a:pt x="240" y="688"/>
                    <a:pt x="240" y="688"/>
                  </a:cubicBezTo>
                  <a:cubicBezTo>
                    <a:pt x="244" y="687"/>
                    <a:pt x="248" y="686"/>
                    <a:pt x="252" y="680"/>
                  </a:cubicBezTo>
                  <a:cubicBezTo>
                    <a:pt x="253" y="677"/>
                    <a:pt x="254" y="673"/>
                    <a:pt x="255" y="669"/>
                  </a:cubicBezTo>
                  <a:cubicBezTo>
                    <a:pt x="256" y="665"/>
                    <a:pt x="257" y="662"/>
                    <a:pt x="259" y="660"/>
                  </a:cubicBezTo>
                  <a:cubicBezTo>
                    <a:pt x="262" y="658"/>
                    <a:pt x="264" y="656"/>
                    <a:pt x="266" y="652"/>
                  </a:cubicBezTo>
                  <a:cubicBezTo>
                    <a:pt x="270" y="655"/>
                    <a:pt x="274" y="655"/>
                    <a:pt x="277" y="654"/>
                  </a:cubicBezTo>
                  <a:cubicBezTo>
                    <a:pt x="278" y="653"/>
                    <a:pt x="279" y="652"/>
                    <a:pt x="280" y="650"/>
                  </a:cubicBezTo>
                  <a:cubicBezTo>
                    <a:pt x="280" y="651"/>
                    <a:pt x="279" y="651"/>
                    <a:pt x="278" y="652"/>
                  </a:cubicBezTo>
                  <a:cubicBezTo>
                    <a:pt x="275" y="653"/>
                    <a:pt x="271" y="653"/>
                    <a:pt x="267" y="650"/>
                  </a:cubicBezTo>
                  <a:cubicBezTo>
                    <a:pt x="267" y="650"/>
                    <a:pt x="267" y="650"/>
                    <a:pt x="266" y="650"/>
                  </a:cubicBezTo>
                  <a:cubicBezTo>
                    <a:pt x="267" y="648"/>
                    <a:pt x="268" y="645"/>
                    <a:pt x="268" y="641"/>
                  </a:cubicBezTo>
                  <a:cubicBezTo>
                    <a:pt x="267" y="637"/>
                    <a:pt x="267" y="637"/>
                    <a:pt x="267" y="637"/>
                  </a:cubicBezTo>
                  <a:cubicBezTo>
                    <a:pt x="267" y="633"/>
                    <a:pt x="266" y="629"/>
                    <a:pt x="269" y="627"/>
                  </a:cubicBezTo>
                  <a:cubicBezTo>
                    <a:pt x="269" y="627"/>
                    <a:pt x="269" y="627"/>
                    <a:pt x="270" y="627"/>
                  </a:cubicBezTo>
                  <a:cubicBezTo>
                    <a:pt x="272" y="626"/>
                    <a:pt x="275" y="627"/>
                    <a:pt x="277" y="628"/>
                  </a:cubicBezTo>
                  <a:cubicBezTo>
                    <a:pt x="278" y="629"/>
                    <a:pt x="280" y="629"/>
                    <a:pt x="282" y="629"/>
                  </a:cubicBezTo>
                  <a:cubicBezTo>
                    <a:pt x="282" y="630"/>
                    <a:pt x="282" y="630"/>
                    <a:pt x="282" y="629"/>
                  </a:cubicBezTo>
                  <a:cubicBezTo>
                    <a:pt x="282" y="629"/>
                    <a:pt x="282" y="629"/>
                    <a:pt x="282" y="629"/>
                  </a:cubicBezTo>
                  <a:cubicBezTo>
                    <a:pt x="284" y="629"/>
                    <a:pt x="286" y="629"/>
                    <a:pt x="288" y="627"/>
                  </a:cubicBezTo>
                  <a:cubicBezTo>
                    <a:pt x="288" y="633"/>
                    <a:pt x="287" y="640"/>
                    <a:pt x="284" y="645"/>
                  </a:cubicBezTo>
                  <a:cubicBezTo>
                    <a:pt x="285" y="643"/>
                    <a:pt x="287" y="641"/>
                    <a:pt x="288" y="639"/>
                  </a:cubicBezTo>
                  <a:cubicBezTo>
                    <a:pt x="289" y="635"/>
                    <a:pt x="290" y="631"/>
                    <a:pt x="290" y="627"/>
                  </a:cubicBezTo>
                  <a:cubicBezTo>
                    <a:pt x="290" y="627"/>
                    <a:pt x="290" y="626"/>
                    <a:pt x="289" y="626"/>
                  </a:cubicBezTo>
                  <a:cubicBezTo>
                    <a:pt x="289" y="626"/>
                    <a:pt x="290" y="626"/>
                    <a:pt x="290" y="626"/>
                  </a:cubicBezTo>
                  <a:cubicBezTo>
                    <a:pt x="293" y="622"/>
                    <a:pt x="296" y="619"/>
                    <a:pt x="297" y="615"/>
                  </a:cubicBezTo>
                  <a:cubicBezTo>
                    <a:pt x="298" y="615"/>
                    <a:pt x="298" y="615"/>
                    <a:pt x="298" y="615"/>
                  </a:cubicBezTo>
                  <a:cubicBezTo>
                    <a:pt x="306" y="610"/>
                    <a:pt x="306" y="610"/>
                    <a:pt x="306" y="610"/>
                  </a:cubicBezTo>
                  <a:cubicBezTo>
                    <a:pt x="308" y="609"/>
                    <a:pt x="309" y="608"/>
                    <a:pt x="311" y="607"/>
                  </a:cubicBezTo>
                  <a:cubicBezTo>
                    <a:pt x="312" y="605"/>
                    <a:pt x="313" y="603"/>
                    <a:pt x="314" y="601"/>
                  </a:cubicBezTo>
                  <a:cubicBezTo>
                    <a:pt x="311" y="604"/>
                    <a:pt x="308" y="606"/>
                    <a:pt x="305" y="608"/>
                  </a:cubicBezTo>
                  <a:cubicBezTo>
                    <a:pt x="298" y="613"/>
                    <a:pt x="298" y="613"/>
                    <a:pt x="298" y="613"/>
                  </a:cubicBezTo>
                  <a:cubicBezTo>
                    <a:pt x="300" y="609"/>
                    <a:pt x="301" y="605"/>
                    <a:pt x="302" y="602"/>
                  </a:cubicBezTo>
                  <a:cubicBezTo>
                    <a:pt x="304" y="593"/>
                    <a:pt x="304" y="593"/>
                    <a:pt x="304" y="593"/>
                  </a:cubicBezTo>
                  <a:cubicBezTo>
                    <a:pt x="304" y="593"/>
                    <a:pt x="304" y="593"/>
                    <a:pt x="304" y="592"/>
                  </a:cubicBezTo>
                  <a:cubicBezTo>
                    <a:pt x="305" y="592"/>
                    <a:pt x="305" y="592"/>
                    <a:pt x="305" y="592"/>
                  </a:cubicBezTo>
                  <a:cubicBezTo>
                    <a:pt x="306" y="587"/>
                    <a:pt x="310" y="584"/>
                    <a:pt x="314" y="581"/>
                  </a:cubicBezTo>
                  <a:cubicBezTo>
                    <a:pt x="320" y="577"/>
                    <a:pt x="320" y="577"/>
                    <a:pt x="320" y="577"/>
                  </a:cubicBezTo>
                  <a:cubicBezTo>
                    <a:pt x="322" y="575"/>
                    <a:pt x="323" y="574"/>
                    <a:pt x="324" y="572"/>
                  </a:cubicBezTo>
                  <a:cubicBezTo>
                    <a:pt x="323" y="578"/>
                    <a:pt x="323" y="578"/>
                    <a:pt x="323" y="578"/>
                  </a:cubicBezTo>
                  <a:cubicBezTo>
                    <a:pt x="320" y="589"/>
                    <a:pt x="320" y="589"/>
                    <a:pt x="320" y="589"/>
                  </a:cubicBezTo>
                  <a:cubicBezTo>
                    <a:pt x="320" y="590"/>
                    <a:pt x="320" y="591"/>
                    <a:pt x="319" y="592"/>
                  </a:cubicBezTo>
                  <a:cubicBezTo>
                    <a:pt x="321" y="590"/>
                    <a:pt x="322" y="587"/>
                    <a:pt x="323" y="585"/>
                  </a:cubicBezTo>
                  <a:cubicBezTo>
                    <a:pt x="325" y="578"/>
                    <a:pt x="325" y="578"/>
                    <a:pt x="325" y="578"/>
                  </a:cubicBezTo>
                  <a:cubicBezTo>
                    <a:pt x="326" y="571"/>
                    <a:pt x="326" y="571"/>
                    <a:pt x="326" y="571"/>
                  </a:cubicBezTo>
                  <a:cubicBezTo>
                    <a:pt x="326" y="570"/>
                    <a:pt x="326" y="570"/>
                    <a:pt x="326" y="570"/>
                  </a:cubicBezTo>
                  <a:cubicBezTo>
                    <a:pt x="327" y="568"/>
                    <a:pt x="328" y="565"/>
                    <a:pt x="329" y="563"/>
                  </a:cubicBezTo>
                  <a:cubicBezTo>
                    <a:pt x="329" y="563"/>
                    <a:pt x="329" y="563"/>
                    <a:pt x="329" y="563"/>
                  </a:cubicBezTo>
                  <a:cubicBezTo>
                    <a:pt x="333" y="561"/>
                    <a:pt x="335" y="560"/>
                    <a:pt x="337" y="558"/>
                  </a:cubicBezTo>
                  <a:cubicBezTo>
                    <a:pt x="338" y="557"/>
                    <a:pt x="339" y="555"/>
                    <a:pt x="340" y="554"/>
                  </a:cubicBezTo>
                  <a:cubicBezTo>
                    <a:pt x="337" y="556"/>
                    <a:pt x="334" y="558"/>
                    <a:pt x="330" y="560"/>
                  </a:cubicBezTo>
                  <a:cubicBezTo>
                    <a:pt x="331" y="556"/>
                    <a:pt x="332" y="552"/>
                    <a:pt x="332" y="547"/>
                  </a:cubicBezTo>
                  <a:cubicBezTo>
                    <a:pt x="334" y="538"/>
                    <a:pt x="336" y="534"/>
                    <a:pt x="342" y="527"/>
                  </a:cubicBezTo>
                  <a:cubicBezTo>
                    <a:pt x="348" y="520"/>
                    <a:pt x="349" y="511"/>
                    <a:pt x="350" y="502"/>
                  </a:cubicBezTo>
                  <a:cubicBezTo>
                    <a:pt x="352" y="493"/>
                    <a:pt x="352" y="493"/>
                    <a:pt x="352" y="493"/>
                  </a:cubicBezTo>
                  <a:cubicBezTo>
                    <a:pt x="355" y="482"/>
                    <a:pt x="361" y="477"/>
                    <a:pt x="369" y="471"/>
                  </a:cubicBezTo>
                  <a:cubicBezTo>
                    <a:pt x="369" y="471"/>
                    <a:pt x="369" y="471"/>
                    <a:pt x="369" y="471"/>
                  </a:cubicBezTo>
                  <a:cubicBezTo>
                    <a:pt x="369" y="470"/>
                    <a:pt x="369" y="469"/>
                    <a:pt x="370" y="468"/>
                  </a:cubicBezTo>
                  <a:cubicBezTo>
                    <a:pt x="368" y="470"/>
                    <a:pt x="368" y="470"/>
                    <a:pt x="368" y="470"/>
                  </a:cubicBezTo>
                  <a:cubicBezTo>
                    <a:pt x="364" y="472"/>
                    <a:pt x="362" y="474"/>
                    <a:pt x="359" y="477"/>
                  </a:cubicBezTo>
                  <a:cubicBezTo>
                    <a:pt x="361" y="473"/>
                    <a:pt x="362" y="468"/>
                    <a:pt x="362" y="463"/>
                  </a:cubicBezTo>
                  <a:cubicBezTo>
                    <a:pt x="362" y="461"/>
                    <a:pt x="362" y="461"/>
                    <a:pt x="362" y="461"/>
                  </a:cubicBezTo>
                  <a:cubicBezTo>
                    <a:pt x="363" y="455"/>
                    <a:pt x="364" y="448"/>
                    <a:pt x="363" y="442"/>
                  </a:cubicBezTo>
                  <a:cubicBezTo>
                    <a:pt x="361" y="436"/>
                    <a:pt x="361" y="436"/>
                    <a:pt x="361" y="436"/>
                  </a:cubicBezTo>
                  <a:cubicBezTo>
                    <a:pt x="359" y="432"/>
                    <a:pt x="359" y="432"/>
                    <a:pt x="359" y="432"/>
                  </a:cubicBezTo>
                  <a:cubicBezTo>
                    <a:pt x="366" y="425"/>
                    <a:pt x="372" y="411"/>
                    <a:pt x="368" y="401"/>
                  </a:cubicBezTo>
                  <a:cubicBezTo>
                    <a:pt x="367" y="398"/>
                    <a:pt x="366" y="396"/>
                    <a:pt x="365" y="395"/>
                  </a:cubicBezTo>
                  <a:cubicBezTo>
                    <a:pt x="363" y="392"/>
                    <a:pt x="361" y="390"/>
                    <a:pt x="361" y="386"/>
                  </a:cubicBezTo>
                  <a:cubicBezTo>
                    <a:pt x="361" y="385"/>
                    <a:pt x="361" y="385"/>
                    <a:pt x="360" y="385"/>
                  </a:cubicBezTo>
                  <a:cubicBezTo>
                    <a:pt x="362" y="381"/>
                    <a:pt x="362" y="376"/>
                    <a:pt x="362" y="371"/>
                  </a:cubicBezTo>
                  <a:cubicBezTo>
                    <a:pt x="363" y="371"/>
                    <a:pt x="363" y="371"/>
                    <a:pt x="364" y="370"/>
                  </a:cubicBezTo>
                  <a:cubicBezTo>
                    <a:pt x="367" y="364"/>
                    <a:pt x="372" y="348"/>
                    <a:pt x="372" y="339"/>
                  </a:cubicBezTo>
                  <a:cubicBezTo>
                    <a:pt x="372" y="331"/>
                    <a:pt x="370" y="323"/>
                    <a:pt x="366" y="318"/>
                  </a:cubicBezTo>
                  <a:cubicBezTo>
                    <a:pt x="363" y="314"/>
                    <a:pt x="363" y="314"/>
                    <a:pt x="363" y="314"/>
                  </a:cubicBezTo>
                  <a:cubicBezTo>
                    <a:pt x="362" y="313"/>
                    <a:pt x="361" y="312"/>
                    <a:pt x="360" y="310"/>
                  </a:cubicBezTo>
                  <a:cubicBezTo>
                    <a:pt x="360" y="310"/>
                    <a:pt x="359" y="309"/>
                    <a:pt x="359" y="309"/>
                  </a:cubicBezTo>
                  <a:cubicBezTo>
                    <a:pt x="359" y="305"/>
                    <a:pt x="359" y="301"/>
                    <a:pt x="359" y="296"/>
                  </a:cubicBezTo>
                  <a:cubicBezTo>
                    <a:pt x="359" y="294"/>
                    <a:pt x="359" y="292"/>
                    <a:pt x="359" y="290"/>
                  </a:cubicBezTo>
                  <a:cubicBezTo>
                    <a:pt x="361" y="291"/>
                    <a:pt x="363" y="291"/>
                    <a:pt x="365" y="290"/>
                  </a:cubicBezTo>
                  <a:cubicBezTo>
                    <a:pt x="366" y="290"/>
                    <a:pt x="366" y="290"/>
                    <a:pt x="366" y="290"/>
                  </a:cubicBezTo>
                  <a:cubicBezTo>
                    <a:pt x="361" y="304"/>
                    <a:pt x="364" y="316"/>
                    <a:pt x="377" y="327"/>
                  </a:cubicBezTo>
                  <a:cubicBezTo>
                    <a:pt x="376" y="330"/>
                    <a:pt x="375" y="334"/>
                    <a:pt x="375" y="338"/>
                  </a:cubicBezTo>
                  <a:cubicBezTo>
                    <a:pt x="375" y="343"/>
                    <a:pt x="376" y="347"/>
                    <a:pt x="378" y="351"/>
                  </a:cubicBezTo>
                  <a:cubicBezTo>
                    <a:pt x="379" y="354"/>
                    <a:pt x="380" y="357"/>
                    <a:pt x="380" y="361"/>
                  </a:cubicBezTo>
                  <a:cubicBezTo>
                    <a:pt x="380" y="361"/>
                    <a:pt x="380" y="361"/>
                    <a:pt x="380" y="362"/>
                  </a:cubicBezTo>
                  <a:cubicBezTo>
                    <a:pt x="380" y="362"/>
                    <a:pt x="380" y="362"/>
                    <a:pt x="380" y="362"/>
                  </a:cubicBezTo>
                  <a:cubicBezTo>
                    <a:pt x="379" y="363"/>
                    <a:pt x="380" y="363"/>
                    <a:pt x="380" y="363"/>
                  </a:cubicBezTo>
                  <a:cubicBezTo>
                    <a:pt x="380" y="363"/>
                    <a:pt x="380" y="364"/>
                    <a:pt x="380" y="364"/>
                  </a:cubicBezTo>
                  <a:cubicBezTo>
                    <a:pt x="380" y="364"/>
                    <a:pt x="380" y="364"/>
                    <a:pt x="380" y="364"/>
                  </a:cubicBezTo>
                  <a:cubicBezTo>
                    <a:pt x="380" y="369"/>
                    <a:pt x="379" y="374"/>
                    <a:pt x="377" y="379"/>
                  </a:cubicBezTo>
                  <a:cubicBezTo>
                    <a:pt x="374" y="390"/>
                    <a:pt x="374" y="390"/>
                    <a:pt x="374" y="390"/>
                  </a:cubicBezTo>
                  <a:cubicBezTo>
                    <a:pt x="373" y="398"/>
                    <a:pt x="374" y="404"/>
                    <a:pt x="375" y="411"/>
                  </a:cubicBezTo>
                  <a:cubicBezTo>
                    <a:pt x="377" y="420"/>
                    <a:pt x="377" y="420"/>
                    <a:pt x="377" y="420"/>
                  </a:cubicBezTo>
                  <a:cubicBezTo>
                    <a:pt x="378" y="428"/>
                    <a:pt x="376" y="436"/>
                    <a:pt x="374" y="443"/>
                  </a:cubicBezTo>
                  <a:cubicBezTo>
                    <a:pt x="373" y="448"/>
                    <a:pt x="373" y="453"/>
                    <a:pt x="372" y="457"/>
                  </a:cubicBezTo>
                  <a:cubicBezTo>
                    <a:pt x="372" y="457"/>
                    <a:pt x="372" y="457"/>
                    <a:pt x="372" y="457"/>
                  </a:cubicBezTo>
                  <a:cubicBezTo>
                    <a:pt x="375" y="444"/>
                    <a:pt x="377" y="432"/>
                    <a:pt x="379" y="420"/>
                  </a:cubicBezTo>
                  <a:cubicBezTo>
                    <a:pt x="379" y="420"/>
                    <a:pt x="379" y="420"/>
                    <a:pt x="379" y="420"/>
                  </a:cubicBezTo>
                  <a:cubicBezTo>
                    <a:pt x="378" y="415"/>
                    <a:pt x="378" y="415"/>
                    <a:pt x="378" y="415"/>
                  </a:cubicBezTo>
                  <a:cubicBezTo>
                    <a:pt x="379" y="415"/>
                    <a:pt x="379" y="415"/>
                    <a:pt x="379" y="414"/>
                  </a:cubicBezTo>
                  <a:cubicBezTo>
                    <a:pt x="379" y="413"/>
                    <a:pt x="380" y="412"/>
                    <a:pt x="380" y="411"/>
                  </a:cubicBezTo>
                  <a:cubicBezTo>
                    <a:pt x="381" y="409"/>
                    <a:pt x="381" y="407"/>
                    <a:pt x="381" y="405"/>
                  </a:cubicBezTo>
                  <a:cubicBezTo>
                    <a:pt x="380" y="407"/>
                    <a:pt x="378" y="410"/>
                    <a:pt x="378" y="412"/>
                  </a:cubicBezTo>
                  <a:cubicBezTo>
                    <a:pt x="377" y="410"/>
                    <a:pt x="377" y="410"/>
                    <a:pt x="377" y="410"/>
                  </a:cubicBezTo>
                  <a:cubicBezTo>
                    <a:pt x="376" y="404"/>
                    <a:pt x="375" y="398"/>
                    <a:pt x="376" y="390"/>
                  </a:cubicBezTo>
                  <a:cubicBezTo>
                    <a:pt x="379" y="380"/>
                    <a:pt x="379" y="380"/>
                    <a:pt x="379" y="380"/>
                  </a:cubicBezTo>
                  <a:cubicBezTo>
                    <a:pt x="380" y="375"/>
                    <a:pt x="382" y="369"/>
                    <a:pt x="382" y="364"/>
                  </a:cubicBezTo>
                  <a:cubicBezTo>
                    <a:pt x="383" y="364"/>
                    <a:pt x="384" y="365"/>
                    <a:pt x="384" y="366"/>
                  </a:cubicBezTo>
                  <a:cubicBezTo>
                    <a:pt x="384" y="365"/>
                    <a:pt x="385" y="364"/>
                    <a:pt x="385" y="363"/>
                  </a:cubicBezTo>
                  <a:cubicBezTo>
                    <a:pt x="384" y="363"/>
                    <a:pt x="383" y="362"/>
                    <a:pt x="382" y="362"/>
                  </a:cubicBezTo>
                  <a:cubicBezTo>
                    <a:pt x="383" y="360"/>
                    <a:pt x="384" y="358"/>
                    <a:pt x="385" y="355"/>
                  </a:cubicBezTo>
                  <a:cubicBezTo>
                    <a:pt x="385" y="352"/>
                    <a:pt x="385" y="349"/>
                    <a:pt x="385" y="345"/>
                  </a:cubicBezTo>
                  <a:cubicBezTo>
                    <a:pt x="385" y="349"/>
                    <a:pt x="383" y="355"/>
                    <a:pt x="382" y="358"/>
                  </a:cubicBezTo>
                  <a:cubicBezTo>
                    <a:pt x="381" y="356"/>
                    <a:pt x="380" y="353"/>
                    <a:pt x="380" y="351"/>
                  </a:cubicBezTo>
                  <a:close/>
                  <a:moveTo>
                    <a:pt x="193" y="24"/>
                  </a:moveTo>
                  <a:cubicBezTo>
                    <a:pt x="193" y="24"/>
                    <a:pt x="193" y="24"/>
                    <a:pt x="193" y="24"/>
                  </a:cubicBezTo>
                  <a:cubicBezTo>
                    <a:pt x="193" y="24"/>
                    <a:pt x="193" y="24"/>
                    <a:pt x="193" y="24"/>
                  </a:cubicBezTo>
                  <a:close/>
                  <a:moveTo>
                    <a:pt x="238" y="53"/>
                  </a:moveTo>
                  <a:cubicBezTo>
                    <a:pt x="221" y="59"/>
                    <a:pt x="212" y="45"/>
                    <a:pt x="204" y="31"/>
                  </a:cubicBezTo>
                  <a:cubicBezTo>
                    <a:pt x="203" y="30"/>
                    <a:pt x="203" y="30"/>
                    <a:pt x="203" y="30"/>
                  </a:cubicBezTo>
                  <a:cubicBezTo>
                    <a:pt x="209" y="33"/>
                    <a:pt x="216" y="35"/>
                    <a:pt x="222" y="37"/>
                  </a:cubicBezTo>
                  <a:cubicBezTo>
                    <a:pt x="227" y="38"/>
                    <a:pt x="227" y="38"/>
                    <a:pt x="227" y="38"/>
                  </a:cubicBezTo>
                  <a:cubicBezTo>
                    <a:pt x="237" y="41"/>
                    <a:pt x="240" y="45"/>
                    <a:pt x="242" y="52"/>
                  </a:cubicBezTo>
                  <a:cubicBezTo>
                    <a:pt x="241" y="52"/>
                    <a:pt x="240" y="52"/>
                    <a:pt x="238" y="53"/>
                  </a:cubicBezTo>
                  <a:close/>
                  <a:moveTo>
                    <a:pt x="264" y="80"/>
                  </a:moveTo>
                  <a:cubicBezTo>
                    <a:pt x="264" y="79"/>
                    <a:pt x="262" y="78"/>
                    <a:pt x="261" y="78"/>
                  </a:cubicBezTo>
                  <a:cubicBezTo>
                    <a:pt x="261" y="78"/>
                    <a:pt x="261" y="78"/>
                    <a:pt x="261" y="78"/>
                  </a:cubicBezTo>
                  <a:cubicBezTo>
                    <a:pt x="258" y="75"/>
                    <a:pt x="258" y="75"/>
                    <a:pt x="258" y="75"/>
                  </a:cubicBezTo>
                  <a:cubicBezTo>
                    <a:pt x="252" y="70"/>
                    <a:pt x="248" y="67"/>
                    <a:pt x="246" y="59"/>
                  </a:cubicBezTo>
                  <a:cubicBezTo>
                    <a:pt x="245" y="57"/>
                    <a:pt x="245" y="55"/>
                    <a:pt x="245" y="53"/>
                  </a:cubicBezTo>
                  <a:cubicBezTo>
                    <a:pt x="247" y="53"/>
                    <a:pt x="249" y="54"/>
                    <a:pt x="251" y="54"/>
                  </a:cubicBezTo>
                  <a:cubicBezTo>
                    <a:pt x="259" y="55"/>
                    <a:pt x="259" y="55"/>
                    <a:pt x="259" y="55"/>
                  </a:cubicBezTo>
                  <a:cubicBezTo>
                    <a:pt x="263" y="55"/>
                    <a:pt x="263" y="55"/>
                    <a:pt x="263" y="55"/>
                  </a:cubicBezTo>
                  <a:cubicBezTo>
                    <a:pt x="264" y="55"/>
                    <a:pt x="265" y="55"/>
                    <a:pt x="266" y="55"/>
                  </a:cubicBezTo>
                  <a:cubicBezTo>
                    <a:pt x="266" y="55"/>
                    <a:pt x="267" y="56"/>
                    <a:pt x="268" y="56"/>
                  </a:cubicBezTo>
                  <a:cubicBezTo>
                    <a:pt x="269" y="57"/>
                    <a:pt x="270" y="58"/>
                    <a:pt x="271" y="59"/>
                  </a:cubicBezTo>
                  <a:cubicBezTo>
                    <a:pt x="275" y="64"/>
                    <a:pt x="275" y="64"/>
                    <a:pt x="275" y="64"/>
                  </a:cubicBezTo>
                  <a:cubicBezTo>
                    <a:pt x="277" y="68"/>
                    <a:pt x="278" y="73"/>
                    <a:pt x="279" y="77"/>
                  </a:cubicBezTo>
                  <a:cubicBezTo>
                    <a:pt x="280" y="80"/>
                    <a:pt x="280" y="83"/>
                    <a:pt x="280" y="85"/>
                  </a:cubicBezTo>
                  <a:cubicBezTo>
                    <a:pt x="277" y="83"/>
                    <a:pt x="272" y="82"/>
                    <a:pt x="265" y="80"/>
                  </a:cubicBezTo>
                  <a:cubicBezTo>
                    <a:pt x="264" y="80"/>
                    <a:pt x="264" y="80"/>
                    <a:pt x="264" y="80"/>
                  </a:cubicBezTo>
                  <a:close/>
                  <a:moveTo>
                    <a:pt x="274" y="98"/>
                  </a:moveTo>
                  <a:cubicBezTo>
                    <a:pt x="270" y="91"/>
                    <a:pt x="270" y="91"/>
                    <a:pt x="270" y="91"/>
                  </a:cubicBezTo>
                  <a:cubicBezTo>
                    <a:pt x="269" y="88"/>
                    <a:pt x="268" y="85"/>
                    <a:pt x="266" y="83"/>
                  </a:cubicBezTo>
                  <a:cubicBezTo>
                    <a:pt x="273" y="84"/>
                    <a:pt x="277" y="86"/>
                    <a:pt x="280" y="88"/>
                  </a:cubicBezTo>
                  <a:cubicBezTo>
                    <a:pt x="280" y="88"/>
                    <a:pt x="280" y="88"/>
                    <a:pt x="280" y="88"/>
                  </a:cubicBezTo>
                  <a:cubicBezTo>
                    <a:pt x="280" y="89"/>
                    <a:pt x="280" y="89"/>
                    <a:pt x="280" y="89"/>
                  </a:cubicBezTo>
                  <a:cubicBezTo>
                    <a:pt x="281" y="90"/>
                    <a:pt x="281" y="89"/>
                    <a:pt x="281" y="89"/>
                  </a:cubicBezTo>
                  <a:cubicBezTo>
                    <a:pt x="285" y="92"/>
                    <a:pt x="286" y="96"/>
                    <a:pt x="288" y="102"/>
                  </a:cubicBezTo>
                  <a:cubicBezTo>
                    <a:pt x="288" y="104"/>
                    <a:pt x="289" y="107"/>
                    <a:pt x="290" y="109"/>
                  </a:cubicBezTo>
                  <a:cubicBezTo>
                    <a:pt x="284" y="107"/>
                    <a:pt x="277" y="104"/>
                    <a:pt x="274" y="98"/>
                  </a:cubicBezTo>
                  <a:close/>
                  <a:moveTo>
                    <a:pt x="295" y="118"/>
                  </a:moveTo>
                  <a:cubicBezTo>
                    <a:pt x="292" y="111"/>
                    <a:pt x="291" y="106"/>
                    <a:pt x="289" y="102"/>
                  </a:cubicBezTo>
                  <a:cubicBezTo>
                    <a:pt x="289" y="99"/>
                    <a:pt x="288" y="96"/>
                    <a:pt x="287" y="94"/>
                  </a:cubicBezTo>
                  <a:cubicBezTo>
                    <a:pt x="304" y="99"/>
                    <a:pt x="306" y="115"/>
                    <a:pt x="308" y="133"/>
                  </a:cubicBezTo>
                  <a:cubicBezTo>
                    <a:pt x="303" y="129"/>
                    <a:pt x="298" y="125"/>
                    <a:pt x="295" y="118"/>
                  </a:cubicBezTo>
                  <a:close/>
                  <a:moveTo>
                    <a:pt x="349" y="327"/>
                  </a:moveTo>
                  <a:cubicBezTo>
                    <a:pt x="349" y="327"/>
                    <a:pt x="349" y="326"/>
                    <a:pt x="349" y="326"/>
                  </a:cubicBezTo>
                  <a:cubicBezTo>
                    <a:pt x="352" y="331"/>
                    <a:pt x="352" y="331"/>
                    <a:pt x="352" y="331"/>
                  </a:cubicBezTo>
                  <a:cubicBezTo>
                    <a:pt x="353" y="333"/>
                    <a:pt x="355" y="335"/>
                    <a:pt x="355" y="337"/>
                  </a:cubicBezTo>
                  <a:cubicBezTo>
                    <a:pt x="358" y="344"/>
                    <a:pt x="354" y="353"/>
                    <a:pt x="350" y="358"/>
                  </a:cubicBezTo>
                  <a:cubicBezTo>
                    <a:pt x="350" y="355"/>
                    <a:pt x="349" y="352"/>
                    <a:pt x="349" y="348"/>
                  </a:cubicBezTo>
                  <a:cubicBezTo>
                    <a:pt x="348" y="343"/>
                    <a:pt x="348" y="343"/>
                    <a:pt x="348" y="343"/>
                  </a:cubicBezTo>
                  <a:cubicBezTo>
                    <a:pt x="347" y="338"/>
                    <a:pt x="348" y="335"/>
                    <a:pt x="348" y="331"/>
                  </a:cubicBezTo>
                  <a:lnTo>
                    <a:pt x="349" y="327"/>
                  </a:lnTo>
                  <a:close/>
                  <a:moveTo>
                    <a:pt x="80" y="737"/>
                  </a:moveTo>
                  <a:cubicBezTo>
                    <a:pt x="74" y="741"/>
                    <a:pt x="74" y="741"/>
                    <a:pt x="74" y="741"/>
                  </a:cubicBezTo>
                  <a:cubicBezTo>
                    <a:pt x="67" y="745"/>
                    <a:pt x="61" y="748"/>
                    <a:pt x="53" y="746"/>
                  </a:cubicBezTo>
                  <a:cubicBezTo>
                    <a:pt x="50" y="745"/>
                    <a:pt x="50" y="745"/>
                    <a:pt x="50" y="745"/>
                  </a:cubicBezTo>
                  <a:cubicBezTo>
                    <a:pt x="50" y="745"/>
                    <a:pt x="50" y="744"/>
                    <a:pt x="50" y="744"/>
                  </a:cubicBezTo>
                  <a:cubicBezTo>
                    <a:pt x="53" y="736"/>
                    <a:pt x="66" y="733"/>
                    <a:pt x="73" y="735"/>
                  </a:cubicBezTo>
                  <a:cubicBezTo>
                    <a:pt x="77" y="736"/>
                    <a:pt x="77" y="736"/>
                    <a:pt x="77" y="736"/>
                  </a:cubicBezTo>
                  <a:cubicBezTo>
                    <a:pt x="79" y="736"/>
                    <a:pt x="79" y="737"/>
                    <a:pt x="80" y="737"/>
                  </a:cubicBezTo>
                  <a:cubicBezTo>
                    <a:pt x="80" y="737"/>
                    <a:pt x="80" y="737"/>
                    <a:pt x="80" y="737"/>
                  </a:cubicBezTo>
                  <a:close/>
                  <a:moveTo>
                    <a:pt x="93" y="797"/>
                  </a:moveTo>
                  <a:cubicBezTo>
                    <a:pt x="89" y="802"/>
                    <a:pt x="77" y="808"/>
                    <a:pt x="69" y="807"/>
                  </a:cubicBezTo>
                  <a:cubicBezTo>
                    <a:pt x="65" y="807"/>
                    <a:pt x="62" y="805"/>
                    <a:pt x="61" y="803"/>
                  </a:cubicBezTo>
                  <a:cubicBezTo>
                    <a:pt x="61" y="803"/>
                    <a:pt x="61" y="803"/>
                    <a:pt x="62" y="802"/>
                  </a:cubicBezTo>
                  <a:cubicBezTo>
                    <a:pt x="65" y="798"/>
                    <a:pt x="65" y="798"/>
                    <a:pt x="65" y="798"/>
                  </a:cubicBezTo>
                  <a:cubicBezTo>
                    <a:pt x="67" y="796"/>
                    <a:pt x="69" y="794"/>
                    <a:pt x="73" y="793"/>
                  </a:cubicBezTo>
                  <a:cubicBezTo>
                    <a:pt x="78" y="791"/>
                    <a:pt x="83" y="790"/>
                    <a:pt x="89" y="789"/>
                  </a:cubicBezTo>
                  <a:cubicBezTo>
                    <a:pt x="94" y="788"/>
                    <a:pt x="94" y="788"/>
                    <a:pt x="94" y="788"/>
                  </a:cubicBezTo>
                  <a:cubicBezTo>
                    <a:pt x="95" y="788"/>
                    <a:pt x="96" y="788"/>
                    <a:pt x="97" y="787"/>
                  </a:cubicBezTo>
                  <a:cubicBezTo>
                    <a:pt x="96" y="791"/>
                    <a:pt x="94" y="795"/>
                    <a:pt x="93" y="797"/>
                  </a:cubicBezTo>
                  <a:close/>
                  <a:moveTo>
                    <a:pt x="343" y="398"/>
                  </a:moveTo>
                  <a:cubicBezTo>
                    <a:pt x="344" y="393"/>
                    <a:pt x="344" y="388"/>
                    <a:pt x="347" y="383"/>
                  </a:cubicBezTo>
                  <a:cubicBezTo>
                    <a:pt x="349" y="381"/>
                    <a:pt x="352" y="379"/>
                    <a:pt x="354" y="378"/>
                  </a:cubicBezTo>
                  <a:cubicBezTo>
                    <a:pt x="356" y="377"/>
                    <a:pt x="358" y="376"/>
                    <a:pt x="360" y="373"/>
                  </a:cubicBezTo>
                  <a:cubicBezTo>
                    <a:pt x="360" y="384"/>
                    <a:pt x="358" y="390"/>
                    <a:pt x="349" y="398"/>
                  </a:cubicBezTo>
                  <a:cubicBezTo>
                    <a:pt x="346" y="400"/>
                    <a:pt x="346" y="400"/>
                    <a:pt x="346" y="400"/>
                  </a:cubicBezTo>
                  <a:cubicBezTo>
                    <a:pt x="345" y="402"/>
                    <a:pt x="343" y="403"/>
                    <a:pt x="342" y="404"/>
                  </a:cubicBezTo>
                  <a:cubicBezTo>
                    <a:pt x="343" y="402"/>
                    <a:pt x="343" y="400"/>
                    <a:pt x="343" y="398"/>
                  </a:cubicBezTo>
                  <a:close/>
                  <a:moveTo>
                    <a:pt x="341" y="411"/>
                  </a:moveTo>
                  <a:cubicBezTo>
                    <a:pt x="341" y="411"/>
                    <a:pt x="341" y="411"/>
                    <a:pt x="341" y="411"/>
                  </a:cubicBezTo>
                  <a:cubicBezTo>
                    <a:pt x="343" y="413"/>
                    <a:pt x="343" y="413"/>
                    <a:pt x="343" y="413"/>
                  </a:cubicBezTo>
                  <a:cubicBezTo>
                    <a:pt x="346" y="419"/>
                    <a:pt x="349" y="423"/>
                    <a:pt x="347" y="431"/>
                  </a:cubicBezTo>
                  <a:cubicBezTo>
                    <a:pt x="347" y="434"/>
                    <a:pt x="343" y="441"/>
                    <a:pt x="341" y="444"/>
                  </a:cubicBezTo>
                  <a:cubicBezTo>
                    <a:pt x="341" y="439"/>
                    <a:pt x="340" y="435"/>
                    <a:pt x="339" y="432"/>
                  </a:cubicBezTo>
                  <a:cubicBezTo>
                    <a:pt x="338" y="425"/>
                    <a:pt x="337" y="420"/>
                    <a:pt x="341" y="411"/>
                  </a:cubicBezTo>
                  <a:close/>
                  <a:moveTo>
                    <a:pt x="335" y="434"/>
                  </a:moveTo>
                  <a:cubicBezTo>
                    <a:pt x="337" y="428"/>
                    <a:pt x="337" y="428"/>
                    <a:pt x="337" y="428"/>
                  </a:cubicBezTo>
                  <a:cubicBezTo>
                    <a:pt x="337" y="430"/>
                    <a:pt x="337" y="431"/>
                    <a:pt x="337" y="433"/>
                  </a:cubicBezTo>
                  <a:cubicBezTo>
                    <a:pt x="338" y="436"/>
                    <a:pt x="339" y="440"/>
                    <a:pt x="339" y="445"/>
                  </a:cubicBezTo>
                  <a:cubicBezTo>
                    <a:pt x="339" y="449"/>
                    <a:pt x="338" y="452"/>
                    <a:pt x="337" y="456"/>
                  </a:cubicBezTo>
                  <a:cubicBezTo>
                    <a:pt x="336" y="458"/>
                    <a:pt x="336" y="458"/>
                    <a:pt x="336" y="458"/>
                  </a:cubicBezTo>
                  <a:cubicBezTo>
                    <a:pt x="336" y="457"/>
                    <a:pt x="335" y="456"/>
                    <a:pt x="335" y="455"/>
                  </a:cubicBezTo>
                  <a:cubicBezTo>
                    <a:pt x="334" y="453"/>
                    <a:pt x="333" y="451"/>
                    <a:pt x="333" y="449"/>
                  </a:cubicBezTo>
                  <a:cubicBezTo>
                    <a:pt x="333" y="444"/>
                    <a:pt x="334" y="439"/>
                    <a:pt x="335" y="434"/>
                  </a:cubicBezTo>
                  <a:close/>
                  <a:moveTo>
                    <a:pt x="331" y="439"/>
                  </a:moveTo>
                  <a:cubicBezTo>
                    <a:pt x="331" y="439"/>
                    <a:pt x="331" y="439"/>
                    <a:pt x="332" y="440"/>
                  </a:cubicBezTo>
                  <a:cubicBezTo>
                    <a:pt x="331" y="443"/>
                    <a:pt x="331" y="446"/>
                    <a:pt x="331" y="450"/>
                  </a:cubicBezTo>
                  <a:cubicBezTo>
                    <a:pt x="331" y="451"/>
                    <a:pt x="332" y="454"/>
                    <a:pt x="333" y="456"/>
                  </a:cubicBezTo>
                  <a:cubicBezTo>
                    <a:pt x="334" y="458"/>
                    <a:pt x="335" y="460"/>
                    <a:pt x="335" y="461"/>
                  </a:cubicBezTo>
                  <a:cubicBezTo>
                    <a:pt x="334" y="463"/>
                    <a:pt x="334" y="463"/>
                    <a:pt x="334" y="463"/>
                  </a:cubicBezTo>
                  <a:cubicBezTo>
                    <a:pt x="334" y="464"/>
                    <a:pt x="334" y="465"/>
                    <a:pt x="334" y="466"/>
                  </a:cubicBezTo>
                  <a:cubicBezTo>
                    <a:pt x="334" y="466"/>
                    <a:pt x="333" y="466"/>
                    <a:pt x="333" y="467"/>
                  </a:cubicBezTo>
                  <a:cubicBezTo>
                    <a:pt x="331" y="469"/>
                    <a:pt x="331" y="469"/>
                    <a:pt x="331" y="469"/>
                  </a:cubicBezTo>
                  <a:cubicBezTo>
                    <a:pt x="328" y="474"/>
                    <a:pt x="326" y="478"/>
                    <a:pt x="325" y="483"/>
                  </a:cubicBezTo>
                  <a:cubicBezTo>
                    <a:pt x="324" y="485"/>
                    <a:pt x="324" y="487"/>
                    <a:pt x="324" y="489"/>
                  </a:cubicBezTo>
                  <a:cubicBezTo>
                    <a:pt x="324" y="489"/>
                    <a:pt x="323" y="489"/>
                    <a:pt x="323" y="490"/>
                  </a:cubicBezTo>
                  <a:cubicBezTo>
                    <a:pt x="321" y="493"/>
                    <a:pt x="321" y="493"/>
                    <a:pt x="321" y="493"/>
                  </a:cubicBezTo>
                  <a:cubicBezTo>
                    <a:pt x="321" y="488"/>
                    <a:pt x="320" y="482"/>
                    <a:pt x="319" y="478"/>
                  </a:cubicBezTo>
                  <a:cubicBezTo>
                    <a:pt x="316" y="469"/>
                    <a:pt x="317" y="467"/>
                    <a:pt x="319" y="460"/>
                  </a:cubicBezTo>
                  <a:cubicBezTo>
                    <a:pt x="320" y="457"/>
                    <a:pt x="320" y="457"/>
                    <a:pt x="320" y="457"/>
                  </a:cubicBezTo>
                  <a:cubicBezTo>
                    <a:pt x="322" y="452"/>
                    <a:pt x="322" y="448"/>
                    <a:pt x="322" y="444"/>
                  </a:cubicBezTo>
                  <a:cubicBezTo>
                    <a:pt x="322" y="438"/>
                    <a:pt x="322" y="438"/>
                    <a:pt x="322" y="438"/>
                  </a:cubicBezTo>
                  <a:cubicBezTo>
                    <a:pt x="323" y="433"/>
                    <a:pt x="324" y="430"/>
                    <a:pt x="326" y="427"/>
                  </a:cubicBezTo>
                  <a:cubicBezTo>
                    <a:pt x="329" y="423"/>
                    <a:pt x="329" y="423"/>
                    <a:pt x="329" y="423"/>
                  </a:cubicBezTo>
                  <a:cubicBezTo>
                    <a:pt x="329" y="427"/>
                    <a:pt x="329" y="427"/>
                    <a:pt x="329" y="427"/>
                  </a:cubicBezTo>
                  <a:cubicBezTo>
                    <a:pt x="330" y="431"/>
                    <a:pt x="331" y="436"/>
                    <a:pt x="331" y="439"/>
                  </a:cubicBezTo>
                  <a:close/>
                  <a:moveTo>
                    <a:pt x="333" y="469"/>
                  </a:moveTo>
                  <a:cubicBezTo>
                    <a:pt x="333" y="472"/>
                    <a:pt x="333" y="476"/>
                    <a:pt x="332" y="479"/>
                  </a:cubicBezTo>
                  <a:cubicBezTo>
                    <a:pt x="331" y="494"/>
                    <a:pt x="331" y="494"/>
                    <a:pt x="331" y="494"/>
                  </a:cubicBezTo>
                  <a:cubicBezTo>
                    <a:pt x="330" y="498"/>
                    <a:pt x="329" y="502"/>
                    <a:pt x="327" y="506"/>
                  </a:cubicBezTo>
                  <a:cubicBezTo>
                    <a:pt x="326" y="499"/>
                    <a:pt x="325" y="492"/>
                    <a:pt x="327" y="484"/>
                  </a:cubicBezTo>
                  <a:cubicBezTo>
                    <a:pt x="328" y="479"/>
                    <a:pt x="330" y="475"/>
                    <a:pt x="333" y="470"/>
                  </a:cubicBezTo>
                  <a:lnTo>
                    <a:pt x="333" y="469"/>
                  </a:lnTo>
                  <a:close/>
                  <a:moveTo>
                    <a:pt x="317" y="522"/>
                  </a:moveTo>
                  <a:cubicBezTo>
                    <a:pt x="316" y="525"/>
                    <a:pt x="314" y="527"/>
                    <a:pt x="312" y="530"/>
                  </a:cubicBezTo>
                  <a:cubicBezTo>
                    <a:pt x="312" y="525"/>
                    <a:pt x="313" y="520"/>
                    <a:pt x="313" y="515"/>
                  </a:cubicBezTo>
                  <a:cubicBezTo>
                    <a:pt x="314" y="515"/>
                    <a:pt x="314" y="515"/>
                    <a:pt x="314" y="515"/>
                  </a:cubicBezTo>
                  <a:cubicBezTo>
                    <a:pt x="314" y="508"/>
                    <a:pt x="316" y="504"/>
                    <a:pt x="319" y="500"/>
                  </a:cubicBezTo>
                  <a:cubicBezTo>
                    <a:pt x="319" y="500"/>
                    <a:pt x="320" y="499"/>
                    <a:pt x="320" y="499"/>
                  </a:cubicBezTo>
                  <a:cubicBezTo>
                    <a:pt x="320" y="499"/>
                    <a:pt x="320" y="498"/>
                    <a:pt x="320" y="498"/>
                  </a:cubicBezTo>
                  <a:cubicBezTo>
                    <a:pt x="320" y="497"/>
                    <a:pt x="321" y="497"/>
                    <a:pt x="321" y="496"/>
                  </a:cubicBezTo>
                  <a:cubicBezTo>
                    <a:pt x="324" y="492"/>
                    <a:pt x="324" y="492"/>
                    <a:pt x="324" y="492"/>
                  </a:cubicBezTo>
                  <a:cubicBezTo>
                    <a:pt x="323" y="498"/>
                    <a:pt x="324" y="504"/>
                    <a:pt x="325" y="508"/>
                  </a:cubicBezTo>
                  <a:cubicBezTo>
                    <a:pt x="325" y="508"/>
                    <a:pt x="326" y="508"/>
                    <a:pt x="326" y="508"/>
                  </a:cubicBezTo>
                  <a:cubicBezTo>
                    <a:pt x="323" y="513"/>
                    <a:pt x="320" y="518"/>
                    <a:pt x="317" y="522"/>
                  </a:cubicBezTo>
                  <a:close/>
                  <a:moveTo>
                    <a:pt x="323" y="516"/>
                  </a:moveTo>
                  <a:cubicBezTo>
                    <a:pt x="323" y="518"/>
                    <a:pt x="323" y="518"/>
                    <a:pt x="323" y="518"/>
                  </a:cubicBezTo>
                  <a:cubicBezTo>
                    <a:pt x="322" y="526"/>
                    <a:pt x="321" y="534"/>
                    <a:pt x="319" y="540"/>
                  </a:cubicBezTo>
                  <a:cubicBezTo>
                    <a:pt x="317" y="546"/>
                    <a:pt x="313" y="548"/>
                    <a:pt x="308" y="549"/>
                  </a:cubicBezTo>
                  <a:cubicBezTo>
                    <a:pt x="307" y="549"/>
                    <a:pt x="307" y="550"/>
                    <a:pt x="306" y="550"/>
                  </a:cubicBezTo>
                  <a:cubicBezTo>
                    <a:pt x="306" y="549"/>
                    <a:pt x="306" y="548"/>
                    <a:pt x="306" y="547"/>
                  </a:cubicBezTo>
                  <a:cubicBezTo>
                    <a:pt x="309" y="538"/>
                    <a:pt x="314" y="530"/>
                    <a:pt x="319" y="523"/>
                  </a:cubicBezTo>
                  <a:cubicBezTo>
                    <a:pt x="320" y="521"/>
                    <a:pt x="322" y="519"/>
                    <a:pt x="323" y="516"/>
                  </a:cubicBezTo>
                  <a:close/>
                  <a:moveTo>
                    <a:pt x="299" y="498"/>
                  </a:moveTo>
                  <a:cubicBezTo>
                    <a:pt x="299" y="492"/>
                    <a:pt x="299" y="492"/>
                    <a:pt x="299" y="492"/>
                  </a:cubicBezTo>
                  <a:cubicBezTo>
                    <a:pt x="299" y="491"/>
                    <a:pt x="300" y="491"/>
                    <a:pt x="300" y="491"/>
                  </a:cubicBezTo>
                  <a:cubicBezTo>
                    <a:pt x="304" y="486"/>
                    <a:pt x="304" y="486"/>
                    <a:pt x="304" y="486"/>
                  </a:cubicBezTo>
                  <a:cubicBezTo>
                    <a:pt x="308" y="482"/>
                    <a:pt x="308" y="482"/>
                    <a:pt x="308" y="482"/>
                  </a:cubicBezTo>
                  <a:cubicBezTo>
                    <a:pt x="311" y="480"/>
                    <a:pt x="313" y="477"/>
                    <a:pt x="315" y="475"/>
                  </a:cubicBezTo>
                  <a:cubicBezTo>
                    <a:pt x="315" y="488"/>
                    <a:pt x="307" y="503"/>
                    <a:pt x="298" y="509"/>
                  </a:cubicBezTo>
                  <a:cubicBezTo>
                    <a:pt x="299" y="506"/>
                    <a:pt x="299" y="502"/>
                    <a:pt x="299" y="498"/>
                  </a:cubicBezTo>
                  <a:close/>
                  <a:moveTo>
                    <a:pt x="315" y="471"/>
                  </a:moveTo>
                  <a:cubicBezTo>
                    <a:pt x="315" y="473"/>
                    <a:pt x="312" y="475"/>
                    <a:pt x="310" y="477"/>
                  </a:cubicBezTo>
                  <a:cubicBezTo>
                    <a:pt x="311" y="475"/>
                    <a:pt x="310" y="472"/>
                    <a:pt x="310" y="469"/>
                  </a:cubicBezTo>
                  <a:cubicBezTo>
                    <a:pt x="309" y="466"/>
                    <a:pt x="309" y="466"/>
                    <a:pt x="309" y="466"/>
                  </a:cubicBezTo>
                  <a:cubicBezTo>
                    <a:pt x="309" y="457"/>
                    <a:pt x="313" y="444"/>
                    <a:pt x="320" y="438"/>
                  </a:cubicBezTo>
                  <a:cubicBezTo>
                    <a:pt x="320" y="444"/>
                    <a:pt x="320" y="444"/>
                    <a:pt x="320" y="444"/>
                  </a:cubicBezTo>
                  <a:cubicBezTo>
                    <a:pt x="320" y="448"/>
                    <a:pt x="320" y="452"/>
                    <a:pt x="319" y="456"/>
                  </a:cubicBezTo>
                  <a:cubicBezTo>
                    <a:pt x="317" y="459"/>
                    <a:pt x="317" y="459"/>
                    <a:pt x="317" y="459"/>
                  </a:cubicBezTo>
                  <a:cubicBezTo>
                    <a:pt x="316" y="464"/>
                    <a:pt x="315" y="467"/>
                    <a:pt x="315" y="470"/>
                  </a:cubicBezTo>
                  <a:cubicBezTo>
                    <a:pt x="315" y="471"/>
                    <a:pt x="315" y="471"/>
                    <a:pt x="315" y="471"/>
                  </a:cubicBezTo>
                  <a:close/>
                  <a:moveTo>
                    <a:pt x="328" y="245"/>
                  </a:moveTo>
                  <a:cubicBezTo>
                    <a:pt x="328" y="246"/>
                    <a:pt x="328" y="246"/>
                    <a:pt x="329" y="246"/>
                  </a:cubicBezTo>
                  <a:cubicBezTo>
                    <a:pt x="331" y="250"/>
                    <a:pt x="330" y="253"/>
                    <a:pt x="329" y="257"/>
                  </a:cubicBezTo>
                  <a:cubicBezTo>
                    <a:pt x="328" y="261"/>
                    <a:pt x="328" y="261"/>
                    <a:pt x="328" y="261"/>
                  </a:cubicBezTo>
                  <a:cubicBezTo>
                    <a:pt x="327" y="265"/>
                    <a:pt x="327" y="268"/>
                    <a:pt x="327" y="271"/>
                  </a:cubicBezTo>
                  <a:cubicBezTo>
                    <a:pt x="321" y="266"/>
                    <a:pt x="320" y="256"/>
                    <a:pt x="320" y="246"/>
                  </a:cubicBezTo>
                  <a:cubicBezTo>
                    <a:pt x="320" y="242"/>
                    <a:pt x="319" y="238"/>
                    <a:pt x="319" y="234"/>
                  </a:cubicBezTo>
                  <a:cubicBezTo>
                    <a:pt x="319" y="234"/>
                    <a:pt x="319" y="235"/>
                    <a:pt x="320" y="235"/>
                  </a:cubicBezTo>
                  <a:cubicBezTo>
                    <a:pt x="323" y="240"/>
                    <a:pt x="323" y="240"/>
                    <a:pt x="323" y="240"/>
                  </a:cubicBezTo>
                  <a:cubicBezTo>
                    <a:pt x="325" y="241"/>
                    <a:pt x="326" y="243"/>
                    <a:pt x="327" y="245"/>
                  </a:cubicBezTo>
                  <a:cubicBezTo>
                    <a:pt x="328" y="245"/>
                    <a:pt x="328" y="245"/>
                    <a:pt x="328" y="245"/>
                  </a:cubicBezTo>
                  <a:close/>
                  <a:moveTo>
                    <a:pt x="319" y="217"/>
                  </a:moveTo>
                  <a:cubicBezTo>
                    <a:pt x="325" y="222"/>
                    <a:pt x="327" y="233"/>
                    <a:pt x="327" y="241"/>
                  </a:cubicBezTo>
                  <a:cubicBezTo>
                    <a:pt x="327" y="240"/>
                    <a:pt x="326" y="239"/>
                    <a:pt x="325" y="238"/>
                  </a:cubicBezTo>
                  <a:cubicBezTo>
                    <a:pt x="321" y="234"/>
                    <a:pt x="321" y="234"/>
                    <a:pt x="321" y="234"/>
                  </a:cubicBezTo>
                  <a:cubicBezTo>
                    <a:pt x="318" y="230"/>
                    <a:pt x="318" y="228"/>
                    <a:pt x="317" y="223"/>
                  </a:cubicBezTo>
                  <a:cubicBezTo>
                    <a:pt x="316" y="221"/>
                    <a:pt x="316" y="221"/>
                    <a:pt x="316" y="221"/>
                  </a:cubicBezTo>
                  <a:cubicBezTo>
                    <a:pt x="315" y="219"/>
                    <a:pt x="314" y="217"/>
                    <a:pt x="313" y="215"/>
                  </a:cubicBezTo>
                  <a:cubicBezTo>
                    <a:pt x="316" y="215"/>
                    <a:pt x="318" y="216"/>
                    <a:pt x="319" y="217"/>
                  </a:cubicBezTo>
                  <a:close/>
                  <a:moveTo>
                    <a:pt x="305" y="183"/>
                  </a:moveTo>
                  <a:cubicBezTo>
                    <a:pt x="305" y="180"/>
                    <a:pt x="305" y="180"/>
                    <a:pt x="305" y="180"/>
                  </a:cubicBezTo>
                  <a:cubicBezTo>
                    <a:pt x="314" y="184"/>
                    <a:pt x="312" y="198"/>
                    <a:pt x="311" y="208"/>
                  </a:cubicBezTo>
                  <a:cubicBezTo>
                    <a:pt x="311" y="210"/>
                    <a:pt x="311" y="210"/>
                    <a:pt x="311" y="210"/>
                  </a:cubicBezTo>
                  <a:cubicBezTo>
                    <a:pt x="307" y="203"/>
                    <a:pt x="307" y="203"/>
                    <a:pt x="307" y="203"/>
                  </a:cubicBezTo>
                  <a:cubicBezTo>
                    <a:pt x="304" y="196"/>
                    <a:pt x="305" y="190"/>
                    <a:pt x="305" y="183"/>
                  </a:cubicBezTo>
                  <a:close/>
                  <a:moveTo>
                    <a:pt x="303" y="175"/>
                  </a:moveTo>
                  <a:cubicBezTo>
                    <a:pt x="303" y="183"/>
                    <a:pt x="303" y="183"/>
                    <a:pt x="303" y="183"/>
                  </a:cubicBezTo>
                  <a:cubicBezTo>
                    <a:pt x="303" y="183"/>
                    <a:pt x="303" y="183"/>
                    <a:pt x="303" y="183"/>
                  </a:cubicBezTo>
                  <a:cubicBezTo>
                    <a:pt x="299" y="178"/>
                    <a:pt x="299" y="178"/>
                    <a:pt x="299" y="178"/>
                  </a:cubicBezTo>
                  <a:cubicBezTo>
                    <a:pt x="298" y="177"/>
                    <a:pt x="296" y="175"/>
                    <a:pt x="295" y="172"/>
                  </a:cubicBezTo>
                  <a:cubicBezTo>
                    <a:pt x="292" y="165"/>
                    <a:pt x="290" y="156"/>
                    <a:pt x="292" y="147"/>
                  </a:cubicBezTo>
                  <a:cubicBezTo>
                    <a:pt x="292" y="147"/>
                    <a:pt x="292" y="148"/>
                    <a:pt x="292" y="148"/>
                  </a:cubicBezTo>
                  <a:cubicBezTo>
                    <a:pt x="301" y="156"/>
                    <a:pt x="302" y="160"/>
                    <a:pt x="303" y="175"/>
                  </a:cubicBezTo>
                  <a:close/>
                  <a:moveTo>
                    <a:pt x="278" y="120"/>
                  </a:moveTo>
                  <a:cubicBezTo>
                    <a:pt x="279" y="120"/>
                    <a:pt x="279" y="120"/>
                    <a:pt x="279" y="119"/>
                  </a:cubicBezTo>
                  <a:cubicBezTo>
                    <a:pt x="281" y="120"/>
                    <a:pt x="283" y="120"/>
                    <a:pt x="285" y="120"/>
                  </a:cubicBezTo>
                  <a:cubicBezTo>
                    <a:pt x="287" y="120"/>
                    <a:pt x="288" y="120"/>
                    <a:pt x="290" y="121"/>
                  </a:cubicBezTo>
                  <a:cubicBezTo>
                    <a:pt x="293" y="123"/>
                    <a:pt x="294" y="126"/>
                    <a:pt x="295" y="130"/>
                  </a:cubicBezTo>
                  <a:cubicBezTo>
                    <a:pt x="297" y="134"/>
                    <a:pt x="298" y="139"/>
                    <a:pt x="298" y="144"/>
                  </a:cubicBezTo>
                  <a:cubicBezTo>
                    <a:pt x="300" y="154"/>
                    <a:pt x="300" y="154"/>
                    <a:pt x="300" y="154"/>
                  </a:cubicBezTo>
                  <a:cubicBezTo>
                    <a:pt x="299" y="152"/>
                    <a:pt x="297" y="149"/>
                    <a:pt x="293" y="146"/>
                  </a:cubicBezTo>
                  <a:cubicBezTo>
                    <a:pt x="285" y="139"/>
                    <a:pt x="281" y="132"/>
                    <a:pt x="278" y="120"/>
                  </a:cubicBezTo>
                  <a:cubicBezTo>
                    <a:pt x="278" y="120"/>
                    <a:pt x="278" y="120"/>
                    <a:pt x="278" y="120"/>
                  </a:cubicBezTo>
                  <a:close/>
                  <a:moveTo>
                    <a:pt x="253" y="91"/>
                  </a:moveTo>
                  <a:cubicBezTo>
                    <a:pt x="256" y="93"/>
                    <a:pt x="256" y="93"/>
                    <a:pt x="256" y="93"/>
                  </a:cubicBezTo>
                  <a:cubicBezTo>
                    <a:pt x="256" y="93"/>
                    <a:pt x="256" y="93"/>
                    <a:pt x="256" y="93"/>
                  </a:cubicBezTo>
                  <a:cubicBezTo>
                    <a:pt x="265" y="102"/>
                    <a:pt x="272" y="110"/>
                    <a:pt x="275" y="118"/>
                  </a:cubicBezTo>
                  <a:cubicBezTo>
                    <a:pt x="263" y="115"/>
                    <a:pt x="254" y="98"/>
                    <a:pt x="250" y="88"/>
                  </a:cubicBezTo>
                  <a:cubicBezTo>
                    <a:pt x="250" y="88"/>
                    <a:pt x="250" y="88"/>
                    <a:pt x="250" y="88"/>
                  </a:cubicBezTo>
                  <a:cubicBezTo>
                    <a:pt x="251" y="89"/>
                    <a:pt x="252" y="90"/>
                    <a:pt x="253" y="91"/>
                  </a:cubicBezTo>
                  <a:close/>
                  <a:moveTo>
                    <a:pt x="288" y="176"/>
                  </a:moveTo>
                  <a:cubicBezTo>
                    <a:pt x="284" y="171"/>
                    <a:pt x="284" y="171"/>
                    <a:pt x="284" y="171"/>
                  </a:cubicBezTo>
                  <a:cubicBezTo>
                    <a:pt x="281" y="168"/>
                    <a:pt x="279" y="166"/>
                    <a:pt x="278" y="163"/>
                  </a:cubicBezTo>
                  <a:cubicBezTo>
                    <a:pt x="277" y="160"/>
                    <a:pt x="277" y="157"/>
                    <a:pt x="276" y="154"/>
                  </a:cubicBezTo>
                  <a:cubicBezTo>
                    <a:pt x="276" y="151"/>
                    <a:pt x="276" y="149"/>
                    <a:pt x="276" y="146"/>
                  </a:cubicBezTo>
                  <a:cubicBezTo>
                    <a:pt x="284" y="149"/>
                    <a:pt x="288" y="166"/>
                    <a:pt x="289" y="177"/>
                  </a:cubicBezTo>
                  <a:cubicBezTo>
                    <a:pt x="289" y="177"/>
                    <a:pt x="288" y="176"/>
                    <a:pt x="288" y="176"/>
                  </a:cubicBezTo>
                  <a:close/>
                  <a:moveTo>
                    <a:pt x="312" y="252"/>
                  </a:moveTo>
                  <a:cubicBezTo>
                    <a:pt x="302" y="240"/>
                    <a:pt x="298" y="229"/>
                    <a:pt x="300" y="216"/>
                  </a:cubicBezTo>
                  <a:cubicBezTo>
                    <a:pt x="300" y="216"/>
                    <a:pt x="300" y="216"/>
                    <a:pt x="300" y="216"/>
                  </a:cubicBezTo>
                  <a:cubicBezTo>
                    <a:pt x="302" y="218"/>
                    <a:pt x="302" y="218"/>
                    <a:pt x="302" y="218"/>
                  </a:cubicBezTo>
                  <a:cubicBezTo>
                    <a:pt x="305" y="220"/>
                    <a:pt x="307" y="225"/>
                    <a:pt x="308" y="227"/>
                  </a:cubicBezTo>
                  <a:cubicBezTo>
                    <a:pt x="311" y="233"/>
                    <a:pt x="313" y="239"/>
                    <a:pt x="313" y="244"/>
                  </a:cubicBezTo>
                  <a:cubicBezTo>
                    <a:pt x="313" y="247"/>
                    <a:pt x="312" y="249"/>
                    <a:pt x="312" y="252"/>
                  </a:cubicBezTo>
                  <a:close/>
                  <a:moveTo>
                    <a:pt x="316" y="269"/>
                  </a:moveTo>
                  <a:cubicBezTo>
                    <a:pt x="316" y="269"/>
                    <a:pt x="315" y="268"/>
                    <a:pt x="315" y="268"/>
                  </a:cubicBezTo>
                  <a:cubicBezTo>
                    <a:pt x="314" y="267"/>
                    <a:pt x="314" y="266"/>
                    <a:pt x="314" y="265"/>
                  </a:cubicBezTo>
                  <a:cubicBezTo>
                    <a:pt x="312" y="261"/>
                    <a:pt x="313" y="257"/>
                    <a:pt x="314" y="253"/>
                  </a:cubicBezTo>
                  <a:cubicBezTo>
                    <a:pt x="314" y="250"/>
                    <a:pt x="315" y="247"/>
                    <a:pt x="315" y="244"/>
                  </a:cubicBezTo>
                  <a:cubicBezTo>
                    <a:pt x="315" y="239"/>
                    <a:pt x="313" y="233"/>
                    <a:pt x="310" y="226"/>
                  </a:cubicBezTo>
                  <a:cubicBezTo>
                    <a:pt x="308" y="223"/>
                    <a:pt x="306" y="219"/>
                    <a:pt x="304" y="216"/>
                  </a:cubicBezTo>
                  <a:cubicBezTo>
                    <a:pt x="300" y="213"/>
                    <a:pt x="300" y="213"/>
                    <a:pt x="300" y="213"/>
                  </a:cubicBezTo>
                  <a:cubicBezTo>
                    <a:pt x="298" y="212"/>
                    <a:pt x="296" y="211"/>
                    <a:pt x="296" y="210"/>
                  </a:cubicBezTo>
                  <a:cubicBezTo>
                    <a:pt x="294" y="207"/>
                    <a:pt x="294" y="204"/>
                    <a:pt x="294" y="200"/>
                  </a:cubicBezTo>
                  <a:cubicBezTo>
                    <a:pt x="294" y="196"/>
                    <a:pt x="294" y="196"/>
                    <a:pt x="294" y="196"/>
                  </a:cubicBezTo>
                  <a:cubicBezTo>
                    <a:pt x="294" y="190"/>
                    <a:pt x="293" y="185"/>
                    <a:pt x="290" y="180"/>
                  </a:cubicBezTo>
                  <a:cubicBezTo>
                    <a:pt x="291" y="180"/>
                    <a:pt x="291" y="180"/>
                    <a:pt x="291" y="180"/>
                  </a:cubicBezTo>
                  <a:cubicBezTo>
                    <a:pt x="291" y="168"/>
                    <a:pt x="287" y="146"/>
                    <a:pt x="275" y="144"/>
                  </a:cubicBezTo>
                  <a:cubicBezTo>
                    <a:pt x="275" y="144"/>
                    <a:pt x="275" y="143"/>
                    <a:pt x="275" y="143"/>
                  </a:cubicBezTo>
                  <a:cubicBezTo>
                    <a:pt x="274" y="141"/>
                    <a:pt x="273" y="140"/>
                    <a:pt x="271" y="139"/>
                  </a:cubicBezTo>
                  <a:cubicBezTo>
                    <a:pt x="268" y="125"/>
                    <a:pt x="262" y="114"/>
                    <a:pt x="254" y="108"/>
                  </a:cubicBezTo>
                  <a:cubicBezTo>
                    <a:pt x="254" y="108"/>
                    <a:pt x="254" y="108"/>
                    <a:pt x="254" y="108"/>
                  </a:cubicBezTo>
                  <a:cubicBezTo>
                    <a:pt x="248" y="104"/>
                    <a:pt x="248" y="104"/>
                    <a:pt x="248" y="104"/>
                  </a:cubicBezTo>
                  <a:cubicBezTo>
                    <a:pt x="244" y="101"/>
                    <a:pt x="240" y="99"/>
                    <a:pt x="238" y="96"/>
                  </a:cubicBezTo>
                  <a:cubicBezTo>
                    <a:pt x="234" y="92"/>
                    <a:pt x="233" y="87"/>
                    <a:pt x="231" y="83"/>
                  </a:cubicBezTo>
                  <a:cubicBezTo>
                    <a:pt x="231" y="82"/>
                    <a:pt x="231" y="81"/>
                    <a:pt x="230" y="80"/>
                  </a:cubicBezTo>
                  <a:cubicBezTo>
                    <a:pt x="235" y="83"/>
                    <a:pt x="235" y="83"/>
                    <a:pt x="235" y="83"/>
                  </a:cubicBezTo>
                  <a:cubicBezTo>
                    <a:pt x="239" y="85"/>
                    <a:pt x="239" y="85"/>
                    <a:pt x="239" y="85"/>
                  </a:cubicBezTo>
                  <a:cubicBezTo>
                    <a:pt x="244" y="86"/>
                    <a:pt x="244" y="86"/>
                    <a:pt x="244" y="86"/>
                  </a:cubicBezTo>
                  <a:cubicBezTo>
                    <a:pt x="247" y="87"/>
                    <a:pt x="247" y="87"/>
                    <a:pt x="247" y="87"/>
                  </a:cubicBezTo>
                  <a:cubicBezTo>
                    <a:pt x="247" y="87"/>
                    <a:pt x="247" y="87"/>
                    <a:pt x="247" y="87"/>
                  </a:cubicBezTo>
                  <a:cubicBezTo>
                    <a:pt x="247" y="87"/>
                    <a:pt x="247" y="87"/>
                    <a:pt x="247" y="88"/>
                  </a:cubicBezTo>
                  <a:cubicBezTo>
                    <a:pt x="248" y="89"/>
                    <a:pt x="248" y="89"/>
                    <a:pt x="248" y="89"/>
                  </a:cubicBezTo>
                  <a:cubicBezTo>
                    <a:pt x="253" y="99"/>
                    <a:pt x="262" y="118"/>
                    <a:pt x="275" y="120"/>
                  </a:cubicBezTo>
                  <a:cubicBezTo>
                    <a:pt x="276" y="120"/>
                    <a:pt x="276" y="120"/>
                    <a:pt x="276" y="121"/>
                  </a:cubicBezTo>
                  <a:cubicBezTo>
                    <a:pt x="279" y="132"/>
                    <a:pt x="283" y="138"/>
                    <a:pt x="290" y="146"/>
                  </a:cubicBezTo>
                  <a:cubicBezTo>
                    <a:pt x="290" y="146"/>
                    <a:pt x="290" y="146"/>
                    <a:pt x="290" y="146"/>
                  </a:cubicBezTo>
                  <a:cubicBezTo>
                    <a:pt x="288" y="155"/>
                    <a:pt x="289" y="165"/>
                    <a:pt x="293" y="173"/>
                  </a:cubicBezTo>
                  <a:cubicBezTo>
                    <a:pt x="295" y="176"/>
                    <a:pt x="296" y="178"/>
                    <a:pt x="298" y="180"/>
                  </a:cubicBezTo>
                  <a:cubicBezTo>
                    <a:pt x="302" y="185"/>
                    <a:pt x="302" y="185"/>
                    <a:pt x="302" y="185"/>
                  </a:cubicBezTo>
                  <a:cubicBezTo>
                    <a:pt x="302" y="186"/>
                    <a:pt x="302" y="186"/>
                    <a:pt x="303" y="186"/>
                  </a:cubicBezTo>
                  <a:cubicBezTo>
                    <a:pt x="303" y="192"/>
                    <a:pt x="303" y="198"/>
                    <a:pt x="305" y="203"/>
                  </a:cubicBezTo>
                  <a:cubicBezTo>
                    <a:pt x="305" y="203"/>
                    <a:pt x="309" y="211"/>
                    <a:pt x="309" y="211"/>
                  </a:cubicBezTo>
                  <a:cubicBezTo>
                    <a:pt x="310" y="212"/>
                    <a:pt x="310" y="213"/>
                    <a:pt x="310" y="213"/>
                  </a:cubicBezTo>
                  <a:cubicBezTo>
                    <a:pt x="310" y="214"/>
                    <a:pt x="310" y="214"/>
                    <a:pt x="310" y="214"/>
                  </a:cubicBezTo>
                  <a:cubicBezTo>
                    <a:pt x="310" y="214"/>
                    <a:pt x="310" y="214"/>
                    <a:pt x="311" y="215"/>
                  </a:cubicBezTo>
                  <a:cubicBezTo>
                    <a:pt x="311" y="215"/>
                    <a:pt x="311" y="215"/>
                    <a:pt x="311" y="215"/>
                  </a:cubicBezTo>
                  <a:cubicBezTo>
                    <a:pt x="312" y="217"/>
                    <a:pt x="313" y="219"/>
                    <a:pt x="314" y="222"/>
                  </a:cubicBezTo>
                  <a:cubicBezTo>
                    <a:pt x="315" y="224"/>
                    <a:pt x="315" y="224"/>
                    <a:pt x="315" y="224"/>
                  </a:cubicBezTo>
                  <a:cubicBezTo>
                    <a:pt x="315" y="227"/>
                    <a:pt x="316" y="229"/>
                    <a:pt x="317" y="232"/>
                  </a:cubicBezTo>
                  <a:cubicBezTo>
                    <a:pt x="317" y="232"/>
                    <a:pt x="317" y="232"/>
                    <a:pt x="317" y="232"/>
                  </a:cubicBezTo>
                  <a:cubicBezTo>
                    <a:pt x="317" y="232"/>
                    <a:pt x="316" y="232"/>
                    <a:pt x="317" y="233"/>
                  </a:cubicBezTo>
                  <a:cubicBezTo>
                    <a:pt x="317" y="237"/>
                    <a:pt x="318" y="242"/>
                    <a:pt x="318" y="246"/>
                  </a:cubicBezTo>
                  <a:cubicBezTo>
                    <a:pt x="318" y="257"/>
                    <a:pt x="319" y="268"/>
                    <a:pt x="328" y="274"/>
                  </a:cubicBezTo>
                  <a:cubicBezTo>
                    <a:pt x="328" y="277"/>
                    <a:pt x="329" y="280"/>
                    <a:pt x="330" y="283"/>
                  </a:cubicBezTo>
                  <a:cubicBezTo>
                    <a:pt x="333" y="288"/>
                    <a:pt x="333" y="288"/>
                    <a:pt x="333" y="288"/>
                  </a:cubicBezTo>
                  <a:cubicBezTo>
                    <a:pt x="335" y="292"/>
                    <a:pt x="338" y="297"/>
                    <a:pt x="339" y="301"/>
                  </a:cubicBezTo>
                  <a:cubicBezTo>
                    <a:pt x="340" y="306"/>
                    <a:pt x="339" y="308"/>
                    <a:pt x="338" y="312"/>
                  </a:cubicBezTo>
                  <a:cubicBezTo>
                    <a:pt x="337" y="316"/>
                    <a:pt x="337" y="316"/>
                    <a:pt x="337" y="316"/>
                  </a:cubicBezTo>
                  <a:cubicBezTo>
                    <a:pt x="335" y="323"/>
                    <a:pt x="336" y="332"/>
                    <a:pt x="338" y="339"/>
                  </a:cubicBezTo>
                  <a:cubicBezTo>
                    <a:pt x="338" y="339"/>
                    <a:pt x="339" y="342"/>
                    <a:pt x="339" y="342"/>
                  </a:cubicBezTo>
                  <a:cubicBezTo>
                    <a:pt x="340" y="345"/>
                    <a:pt x="341" y="346"/>
                    <a:pt x="341" y="349"/>
                  </a:cubicBezTo>
                  <a:cubicBezTo>
                    <a:pt x="340" y="351"/>
                    <a:pt x="339" y="354"/>
                    <a:pt x="338" y="356"/>
                  </a:cubicBezTo>
                  <a:cubicBezTo>
                    <a:pt x="337" y="359"/>
                    <a:pt x="336" y="362"/>
                    <a:pt x="336" y="366"/>
                  </a:cubicBezTo>
                  <a:cubicBezTo>
                    <a:pt x="336" y="373"/>
                    <a:pt x="336" y="373"/>
                    <a:pt x="336" y="373"/>
                  </a:cubicBezTo>
                  <a:cubicBezTo>
                    <a:pt x="336" y="377"/>
                    <a:pt x="336" y="380"/>
                    <a:pt x="334" y="385"/>
                  </a:cubicBezTo>
                  <a:cubicBezTo>
                    <a:pt x="332" y="391"/>
                    <a:pt x="332" y="391"/>
                    <a:pt x="332" y="391"/>
                  </a:cubicBezTo>
                  <a:cubicBezTo>
                    <a:pt x="331" y="396"/>
                    <a:pt x="329" y="400"/>
                    <a:pt x="328" y="404"/>
                  </a:cubicBezTo>
                  <a:cubicBezTo>
                    <a:pt x="328" y="401"/>
                    <a:pt x="328" y="397"/>
                    <a:pt x="328" y="394"/>
                  </a:cubicBezTo>
                  <a:cubicBezTo>
                    <a:pt x="328" y="391"/>
                    <a:pt x="327" y="388"/>
                    <a:pt x="327" y="385"/>
                  </a:cubicBezTo>
                  <a:cubicBezTo>
                    <a:pt x="327" y="384"/>
                    <a:pt x="328" y="384"/>
                    <a:pt x="328" y="383"/>
                  </a:cubicBezTo>
                  <a:cubicBezTo>
                    <a:pt x="328" y="382"/>
                    <a:pt x="330" y="377"/>
                    <a:pt x="330" y="377"/>
                  </a:cubicBezTo>
                  <a:cubicBezTo>
                    <a:pt x="333" y="371"/>
                    <a:pt x="333" y="371"/>
                    <a:pt x="333" y="371"/>
                  </a:cubicBezTo>
                  <a:cubicBezTo>
                    <a:pt x="335" y="364"/>
                    <a:pt x="335" y="353"/>
                    <a:pt x="329" y="346"/>
                  </a:cubicBezTo>
                  <a:cubicBezTo>
                    <a:pt x="334" y="332"/>
                    <a:pt x="331" y="321"/>
                    <a:pt x="326" y="307"/>
                  </a:cubicBezTo>
                  <a:cubicBezTo>
                    <a:pt x="325" y="303"/>
                    <a:pt x="325" y="303"/>
                    <a:pt x="325" y="303"/>
                  </a:cubicBezTo>
                  <a:cubicBezTo>
                    <a:pt x="325" y="302"/>
                    <a:pt x="325" y="302"/>
                    <a:pt x="325" y="301"/>
                  </a:cubicBezTo>
                  <a:cubicBezTo>
                    <a:pt x="327" y="297"/>
                    <a:pt x="329" y="293"/>
                    <a:pt x="330" y="288"/>
                  </a:cubicBezTo>
                  <a:cubicBezTo>
                    <a:pt x="330" y="282"/>
                    <a:pt x="329" y="281"/>
                    <a:pt x="325" y="277"/>
                  </a:cubicBezTo>
                  <a:cubicBezTo>
                    <a:pt x="324" y="276"/>
                    <a:pt x="324" y="276"/>
                    <a:pt x="324" y="276"/>
                  </a:cubicBezTo>
                  <a:cubicBezTo>
                    <a:pt x="321" y="274"/>
                    <a:pt x="321" y="274"/>
                    <a:pt x="321" y="274"/>
                  </a:cubicBezTo>
                  <a:cubicBezTo>
                    <a:pt x="319" y="272"/>
                    <a:pt x="318" y="271"/>
                    <a:pt x="316" y="269"/>
                  </a:cubicBezTo>
                  <a:close/>
                  <a:moveTo>
                    <a:pt x="321" y="315"/>
                  </a:moveTo>
                  <a:cubicBezTo>
                    <a:pt x="321" y="312"/>
                    <a:pt x="322" y="309"/>
                    <a:pt x="323" y="306"/>
                  </a:cubicBezTo>
                  <a:cubicBezTo>
                    <a:pt x="324" y="308"/>
                    <a:pt x="324" y="308"/>
                    <a:pt x="324" y="308"/>
                  </a:cubicBezTo>
                  <a:cubicBezTo>
                    <a:pt x="328" y="320"/>
                    <a:pt x="332" y="331"/>
                    <a:pt x="328" y="343"/>
                  </a:cubicBezTo>
                  <a:cubicBezTo>
                    <a:pt x="328" y="340"/>
                    <a:pt x="326" y="337"/>
                    <a:pt x="325" y="334"/>
                  </a:cubicBezTo>
                  <a:cubicBezTo>
                    <a:pt x="324" y="330"/>
                    <a:pt x="324" y="330"/>
                    <a:pt x="324" y="330"/>
                  </a:cubicBezTo>
                  <a:cubicBezTo>
                    <a:pt x="323" y="328"/>
                    <a:pt x="323" y="326"/>
                    <a:pt x="322" y="325"/>
                  </a:cubicBezTo>
                  <a:cubicBezTo>
                    <a:pt x="321" y="318"/>
                    <a:pt x="321" y="318"/>
                    <a:pt x="321" y="318"/>
                  </a:cubicBezTo>
                  <a:cubicBezTo>
                    <a:pt x="321" y="317"/>
                    <a:pt x="321" y="316"/>
                    <a:pt x="321" y="316"/>
                  </a:cubicBezTo>
                  <a:cubicBezTo>
                    <a:pt x="321" y="316"/>
                    <a:pt x="321" y="315"/>
                    <a:pt x="321" y="315"/>
                  </a:cubicBezTo>
                  <a:close/>
                  <a:moveTo>
                    <a:pt x="328" y="352"/>
                  </a:moveTo>
                  <a:cubicBezTo>
                    <a:pt x="328" y="351"/>
                    <a:pt x="328" y="350"/>
                    <a:pt x="329" y="349"/>
                  </a:cubicBezTo>
                  <a:cubicBezTo>
                    <a:pt x="333" y="354"/>
                    <a:pt x="333" y="364"/>
                    <a:pt x="331" y="371"/>
                  </a:cubicBezTo>
                  <a:cubicBezTo>
                    <a:pt x="329" y="377"/>
                    <a:pt x="329" y="377"/>
                    <a:pt x="329" y="377"/>
                  </a:cubicBezTo>
                  <a:cubicBezTo>
                    <a:pt x="327" y="381"/>
                    <a:pt x="327" y="381"/>
                    <a:pt x="327" y="381"/>
                  </a:cubicBezTo>
                  <a:cubicBezTo>
                    <a:pt x="326" y="380"/>
                    <a:pt x="326" y="380"/>
                    <a:pt x="326" y="379"/>
                  </a:cubicBezTo>
                  <a:cubicBezTo>
                    <a:pt x="324" y="371"/>
                    <a:pt x="326" y="365"/>
                    <a:pt x="327" y="359"/>
                  </a:cubicBezTo>
                  <a:lnTo>
                    <a:pt x="328" y="352"/>
                  </a:lnTo>
                  <a:close/>
                  <a:moveTo>
                    <a:pt x="316" y="297"/>
                  </a:moveTo>
                  <a:cubicBezTo>
                    <a:pt x="317" y="290"/>
                    <a:pt x="317" y="290"/>
                    <a:pt x="317" y="290"/>
                  </a:cubicBezTo>
                  <a:cubicBezTo>
                    <a:pt x="318" y="285"/>
                    <a:pt x="319" y="279"/>
                    <a:pt x="318" y="274"/>
                  </a:cubicBezTo>
                  <a:cubicBezTo>
                    <a:pt x="319" y="274"/>
                    <a:pt x="319" y="275"/>
                    <a:pt x="320" y="275"/>
                  </a:cubicBezTo>
                  <a:cubicBezTo>
                    <a:pt x="323" y="278"/>
                    <a:pt x="323" y="278"/>
                    <a:pt x="323" y="278"/>
                  </a:cubicBezTo>
                  <a:cubicBezTo>
                    <a:pt x="323" y="278"/>
                    <a:pt x="323" y="278"/>
                    <a:pt x="323" y="278"/>
                  </a:cubicBezTo>
                  <a:cubicBezTo>
                    <a:pt x="327" y="282"/>
                    <a:pt x="328" y="282"/>
                    <a:pt x="328" y="288"/>
                  </a:cubicBezTo>
                  <a:cubicBezTo>
                    <a:pt x="327" y="292"/>
                    <a:pt x="325" y="296"/>
                    <a:pt x="323" y="300"/>
                  </a:cubicBezTo>
                  <a:cubicBezTo>
                    <a:pt x="323" y="301"/>
                    <a:pt x="323" y="301"/>
                    <a:pt x="323" y="301"/>
                  </a:cubicBezTo>
                  <a:cubicBezTo>
                    <a:pt x="323" y="301"/>
                    <a:pt x="323" y="301"/>
                    <a:pt x="323" y="301"/>
                  </a:cubicBezTo>
                  <a:cubicBezTo>
                    <a:pt x="322" y="302"/>
                    <a:pt x="322" y="302"/>
                    <a:pt x="322" y="303"/>
                  </a:cubicBezTo>
                  <a:cubicBezTo>
                    <a:pt x="322" y="303"/>
                    <a:pt x="322" y="303"/>
                    <a:pt x="322" y="303"/>
                  </a:cubicBezTo>
                  <a:cubicBezTo>
                    <a:pt x="321" y="306"/>
                    <a:pt x="320" y="308"/>
                    <a:pt x="319" y="311"/>
                  </a:cubicBezTo>
                  <a:cubicBezTo>
                    <a:pt x="319" y="311"/>
                    <a:pt x="319" y="311"/>
                    <a:pt x="319" y="311"/>
                  </a:cubicBezTo>
                  <a:cubicBezTo>
                    <a:pt x="317" y="306"/>
                    <a:pt x="316" y="303"/>
                    <a:pt x="316" y="297"/>
                  </a:cubicBezTo>
                  <a:close/>
                  <a:moveTo>
                    <a:pt x="317" y="347"/>
                  </a:moveTo>
                  <a:cubicBezTo>
                    <a:pt x="315" y="340"/>
                    <a:pt x="315" y="340"/>
                    <a:pt x="315" y="340"/>
                  </a:cubicBezTo>
                  <a:cubicBezTo>
                    <a:pt x="315" y="334"/>
                    <a:pt x="316" y="328"/>
                    <a:pt x="318" y="322"/>
                  </a:cubicBezTo>
                  <a:cubicBezTo>
                    <a:pt x="319" y="317"/>
                    <a:pt x="319" y="317"/>
                    <a:pt x="319" y="317"/>
                  </a:cubicBezTo>
                  <a:cubicBezTo>
                    <a:pt x="319" y="317"/>
                    <a:pt x="319" y="318"/>
                    <a:pt x="319" y="318"/>
                  </a:cubicBezTo>
                  <a:cubicBezTo>
                    <a:pt x="321" y="325"/>
                    <a:pt x="321" y="325"/>
                    <a:pt x="321" y="325"/>
                  </a:cubicBezTo>
                  <a:cubicBezTo>
                    <a:pt x="321" y="327"/>
                    <a:pt x="321" y="328"/>
                    <a:pt x="322" y="330"/>
                  </a:cubicBezTo>
                  <a:cubicBezTo>
                    <a:pt x="322" y="330"/>
                    <a:pt x="322" y="330"/>
                    <a:pt x="322" y="330"/>
                  </a:cubicBezTo>
                  <a:cubicBezTo>
                    <a:pt x="322" y="330"/>
                    <a:pt x="322" y="330"/>
                    <a:pt x="322" y="330"/>
                  </a:cubicBezTo>
                  <a:cubicBezTo>
                    <a:pt x="322" y="332"/>
                    <a:pt x="322" y="334"/>
                    <a:pt x="322" y="336"/>
                  </a:cubicBezTo>
                  <a:cubicBezTo>
                    <a:pt x="320" y="344"/>
                    <a:pt x="320" y="344"/>
                    <a:pt x="320" y="344"/>
                  </a:cubicBezTo>
                  <a:cubicBezTo>
                    <a:pt x="319" y="346"/>
                    <a:pt x="319" y="348"/>
                    <a:pt x="318" y="351"/>
                  </a:cubicBezTo>
                  <a:cubicBezTo>
                    <a:pt x="318" y="349"/>
                    <a:pt x="318" y="348"/>
                    <a:pt x="317" y="347"/>
                  </a:cubicBezTo>
                  <a:close/>
                  <a:moveTo>
                    <a:pt x="318" y="363"/>
                  </a:moveTo>
                  <a:cubicBezTo>
                    <a:pt x="319" y="373"/>
                    <a:pt x="319" y="381"/>
                    <a:pt x="317" y="391"/>
                  </a:cubicBezTo>
                  <a:cubicBezTo>
                    <a:pt x="314" y="399"/>
                    <a:pt x="314" y="399"/>
                    <a:pt x="314" y="399"/>
                  </a:cubicBezTo>
                  <a:cubicBezTo>
                    <a:pt x="314" y="400"/>
                    <a:pt x="314" y="400"/>
                    <a:pt x="314" y="400"/>
                  </a:cubicBezTo>
                  <a:cubicBezTo>
                    <a:pt x="314" y="399"/>
                    <a:pt x="313" y="398"/>
                    <a:pt x="313" y="397"/>
                  </a:cubicBezTo>
                  <a:cubicBezTo>
                    <a:pt x="312" y="388"/>
                    <a:pt x="312" y="388"/>
                    <a:pt x="312" y="388"/>
                  </a:cubicBezTo>
                  <a:cubicBezTo>
                    <a:pt x="312" y="378"/>
                    <a:pt x="314" y="372"/>
                    <a:pt x="318" y="363"/>
                  </a:cubicBezTo>
                  <a:close/>
                  <a:moveTo>
                    <a:pt x="299" y="471"/>
                  </a:moveTo>
                  <a:cubicBezTo>
                    <a:pt x="303" y="462"/>
                    <a:pt x="303" y="462"/>
                    <a:pt x="303" y="462"/>
                  </a:cubicBezTo>
                  <a:cubicBezTo>
                    <a:pt x="306" y="456"/>
                    <a:pt x="309" y="449"/>
                    <a:pt x="306" y="439"/>
                  </a:cubicBezTo>
                  <a:cubicBezTo>
                    <a:pt x="306" y="439"/>
                    <a:pt x="306" y="439"/>
                    <a:pt x="306" y="439"/>
                  </a:cubicBezTo>
                  <a:cubicBezTo>
                    <a:pt x="312" y="432"/>
                    <a:pt x="312" y="427"/>
                    <a:pt x="312" y="419"/>
                  </a:cubicBezTo>
                  <a:cubicBezTo>
                    <a:pt x="312" y="415"/>
                    <a:pt x="312" y="415"/>
                    <a:pt x="312" y="415"/>
                  </a:cubicBezTo>
                  <a:cubicBezTo>
                    <a:pt x="313" y="410"/>
                    <a:pt x="314" y="405"/>
                    <a:pt x="316" y="400"/>
                  </a:cubicBezTo>
                  <a:cubicBezTo>
                    <a:pt x="319" y="391"/>
                    <a:pt x="319" y="391"/>
                    <a:pt x="319" y="391"/>
                  </a:cubicBezTo>
                  <a:cubicBezTo>
                    <a:pt x="321" y="380"/>
                    <a:pt x="321" y="371"/>
                    <a:pt x="320" y="359"/>
                  </a:cubicBezTo>
                  <a:cubicBezTo>
                    <a:pt x="320" y="353"/>
                    <a:pt x="321" y="349"/>
                    <a:pt x="322" y="344"/>
                  </a:cubicBezTo>
                  <a:cubicBezTo>
                    <a:pt x="324" y="337"/>
                    <a:pt x="324" y="337"/>
                    <a:pt x="324" y="337"/>
                  </a:cubicBezTo>
                  <a:cubicBezTo>
                    <a:pt x="324" y="336"/>
                    <a:pt x="324" y="336"/>
                    <a:pt x="324" y="336"/>
                  </a:cubicBezTo>
                  <a:cubicBezTo>
                    <a:pt x="326" y="341"/>
                    <a:pt x="327" y="345"/>
                    <a:pt x="326" y="351"/>
                  </a:cubicBezTo>
                  <a:cubicBezTo>
                    <a:pt x="325" y="358"/>
                    <a:pt x="325" y="358"/>
                    <a:pt x="325" y="358"/>
                  </a:cubicBezTo>
                  <a:cubicBezTo>
                    <a:pt x="324" y="365"/>
                    <a:pt x="322" y="371"/>
                    <a:pt x="324" y="379"/>
                  </a:cubicBezTo>
                  <a:cubicBezTo>
                    <a:pt x="325" y="384"/>
                    <a:pt x="325" y="389"/>
                    <a:pt x="326" y="394"/>
                  </a:cubicBezTo>
                  <a:cubicBezTo>
                    <a:pt x="326" y="399"/>
                    <a:pt x="326" y="405"/>
                    <a:pt x="327" y="410"/>
                  </a:cubicBezTo>
                  <a:cubicBezTo>
                    <a:pt x="327" y="410"/>
                    <a:pt x="328" y="410"/>
                    <a:pt x="328" y="410"/>
                  </a:cubicBezTo>
                  <a:cubicBezTo>
                    <a:pt x="327" y="412"/>
                    <a:pt x="328" y="415"/>
                    <a:pt x="328" y="418"/>
                  </a:cubicBezTo>
                  <a:cubicBezTo>
                    <a:pt x="328" y="420"/>
                    <a:pt x="328" y="420"/>
                    <a:pt x="328" y="420"/>
                  </a:cubicBezTo>
                  <a:cubicBezTo>
                    <a:pt x="328" y="420"/>
                    <a:pt x="328" y="420"/>
                    <a:pt x="328" y="420"/>
                  </a:cubicBezTo>
                  <a:cubicBezTo>
                    <a:pt x="325" y="426"/>
                    <a:pt x="325" y="426"/>
                    <a:pt x="325" y="426"/>
                  </a:cubicBezTo>
                  <a:cubicBezTo>
                    <a:pt x="323" y="429"/>
                    <a:pt x="321" y="431"/>
                    <a:pt x="321" y="435"/>
                  </a:cubicBezTo>
                  <a:cubicBezTo>
                    <a:pt x="312" y="441"/>
                    <a:pt x="307" y="456"/>
                    <a:pt x="307" y="466"/>
                  </a:cubicBezTo>
                  <a:cubicBezTo>
                    <a:pt x="308" y="470"/>
                    <a:pt x="308" y="470"/>
                    <a:pt x="308" y="470"/>
                  </a:cubicBezTo>
                  <a:cubicBezTo>
                    <a:pt x="308" y="473"/>
                    <a:pt x="309" y="478"/>
                    <a:pt x="307" y="479"/>
                  </a:cubicBezTo>
                  <a:cubicBezTo>
                    <a:pt x="306" y="479"/>
                    <a:pt x="306" y="480"/>
                    <a:pt x="306" y="480"/>
                  </a:cubicBezTo>
                  <a:cubicBezTo>
                    <a:pt x="307" y="480"/>
                    <a:pt x="307" y="481"/>
                    <a:pt x="307" y="481"/>
                  </a:cubicBezTo>
                  <a:cubicBezTo>
                    <a:pt x="307" y="481"/>
                    <a:pt x="307" y="481"/>
                    <a:pt x="306" y="481"/>
                  </a:cubicBezTo>
                  <a:cubicBezTo>
                    <a:pt x="302" y="485"/>
                    <a:pt x="302" y="485"/>
                    <a:pt x="302" y="485"/>
                  </a:cubicBezTo>
                  <a:cubicBezTo>
                    <a:pt x="299" y="489"/>
                    <a:pt x="299" y="489"/>
                    <a:pt x="299" y="489"/>
                  </a:cubicBezTo>
                  <a:cubicBezTo>
                    <a:pt x="298" y="485"/>
                    <a:pt x="298" y="485"/>
                    <a:pt x="298" y="485"/>
                  </a:cubicBezTo>
                  <a:cubicBezTo>
                    <a:pt x="298" y="481"/>
                    <a:pt x="297" y="475"/>
                    <a:pt x="299" y="471"/>
                  </a:cubicBezTo>
                  <a:close/>
                  <a:moveTo>
                    <a:pt x="290" y="514"/>
                  </a:moveTo>
                  <a:cubicBezTo>
                    <a:pt x="290" y="510"/>
                    <a:pt x="290" y="506"/>
                    <a:pt x="291" y="503"/>
                  </a:cubicBezTo>
                  <a:cubicBezTo>
                    <a:pt x="292" y="500"/>
                    <a:pt x="294" y="497"/>
                    <a:pt x="297" y="494"/>
                  </a:cubicBezTo>
                  <a:cubicBezTo>
                    <a:pt x="297" y="498"/>
                    <a:pt x="297" y="498"/>
                    <a:pt x="297" y="498"/>
                  </a:cubicBezTo>
                  <a:cubicBezTo>
                    <a:pt x="297" y="506"/>
                    <a:pt x="298" y="511"/>
                    <a:pt x="291" y="518"/>
                  </a:cubicBezTo>
                  <a:cubicBezTo>
                    <a:pt x="291" y="518"/>
                    <a:pt x="290" y="518"/>
                    <a:pt x="290" y="519"/>
                  </a:cubicBezTo>
                  <a:cubicBezTo>
                    <a:pt x="290" y="517"/>
                    <a:pt x="290" y="515"/>
                    <a:pt x="290" y="514"/>
                  </a:cubicBezTo>
                  <a:close/>
                  <a:moveTo>
                    <a:pt x="271" y="540"/>
                  </a:moveTo>
                  <a:cubicBezTo>
                    <a:pt x="271" y="539"/>
                    <a:pt x="272" y="538"/>
                    <a:pt x="272" y="537"/>
                  </a:cubicBezTo>
                  <a:cubicBezTo>
                    <a:pt x="275" y="530"/>
                    <a:pt x="275" y="530"/>
                    <a:pt x="275" y="530"/>
                  </a:cubicBezTo>
                  <a:cubicBezTo>
                    <a:pt x="275" y="530"/>
                    <a:pt x="277" y="523"/>
                    <a:pt x="277" y="523"/>
                  </a:cubicBezTo>
                  <a:cubicBezTo>
                    <a:pt x="279" y="515"/>
                    <a:pt x="280" y="510"/>
                    <a:pt x="289" y="504"/>
                  </a:cubicBezTo>
                  <a:cubicBezTo>
                    <a:pt x="288" y="507"/>
                    <a:pt x="288" y="511"/>
                    <a:pt x="288" y="514"/>
                  </a:cubicBezTo>
                  <a:cubicBezTo>
                    <a:pt x="288" y="516"/>
                    <a:pt x="288" y="519"/>
                    <a:pt x="288" y="521"/>
                  </a:cubicBezTo>
                  <a:cubicBezTo>
                    <a:pt x="282" y="527"/>
                    <a:pt x="276" y="534"/>
                    <a:pt x="271" y="540"/>
                  </a:cubicBezTo>
                  <a:close/>
                  <a:moveTo>
                    <a:pt x="288" y="529"/>
                  </a:moveTo>
                  <a:cubicBezTo>
                    <a:pt x="289" y="523"/>
                    <a:pt x="289" y="523"/>
                    <a:pt x="289" y="523"/>
                  </a:cubicBezTo>
                  <a:cubicBezTo>
                    <a:pt x="289" y="523"/>
                    <a:pt x="289" y="522"/>
                    <a:pt x="290" y="522"/>
                  </a:cubicBezTo>
                  <a:cubicBezTo>
                    <a:pt x="290" y="521"/>
                    <a:pt x="291" y="520"/>
                    <a:pt x="292" y="519"/>
                  </a:cubicBezTo>
                  <a:cubicBezTo>
                    <a:pt x="295" y="517"/>
                    <a:pt x="296" y="514"/>
                    <a:pt x="297" y="512"/>
                  </a:cubicBezTo>
                  <a:cubicBezTo>
                    <a:pt x="297" y="512"/>
                    <a:pt x="298" y="512"/>
                    <a:pt x="298" y="512"/>
                  </a:cubicBezTo>
                  <a:cubicBezTo>
                    <a:pt x="298" y="512"/>
                    <a:pt x="299" y="511"/>
                    <a:pt x="300" y="511"/>
                  </a:cubicBezTo>
                  <a:cubicBezTo>
                    <a:pt x="299" y="511"/>
                    <a:pt x="299" y="511"/>
                    <a:pt x="299" y="511"/>
                  </a:cubicBezTo>
                  <a:cubicBezTo>
                    <a:pt x="301" y="523"/>
                    <a:pt x="297" y="529"/>
                    <a:pt x="291" y="536"/>
                  </a:cubicBezTo>
                  <a:cubicBezTo>
                    <a:pt x="289" y="538"/>
                    <a:pt x="288" y="540"/>
                    <a:pt x="286" y="543"/>
                  </a:cubicBezTo>
                  <a:cubicBezTo>
                    <a:pt x="287" y="538"/>
                    <a:pt x="288" y="534"/>
                    <a:pt x="288" y="529"/>
                  </a:cubicBezTo>
                  <a:close/>
                  <a:moveTo>
                    <a:pt x="123" y="705"/>
                  </a:moveTo>
                  <a:cubicBezTo>
                    <a:pt x="123" y="704"/>
                    <a:pt x="123" y="704"/>
                    <a:pt x="123" y="703"/>
                  </a:cubicBezTo>
                  <a:cubicBezTo>
                    <a:pt x="124" y="703"/>
                    <a:pt x="124" y="703"/>
                    <a:pt x="124" y="703"/>
                  </a:cubicBezTo>
                  <a:cubicBezTo>
                    <a:pt x="129" y="699"/>
                    <a:pt x="143" y="701"/>
                    <a:pt x="150" y="703"/>
                  </a:cubicBezTo>
                  <a:cubicBezTo>
                    <a:pt x="150" y="703"/>
                    <a:pt x="150" y="704"/>
                    <a:pt x="150" y="704"/>
                  </a:cubicBezTo>
                  <a:cubicBezTo>
                    <a:pt x="153" y="707"/>
                    <a:pt x="158" y="709"/>
                    <a:pt x="163" y="708"/>
                  </a:cubicBezTo>
                  <a:cubicBezTo>
                    <a:pt x="170" y="707"/>
                    <a:pt x="176" y="703"/>
                    <a:pt x="180" y="697"/>
                  </a:cubicBezTo>
                  <a:cubicBezTo>
                    <a:pt x="181" y="695"/>
                    <a:pt x="182" y="691"/>
                    <a:pt x="183" y="688"/>
                  </a:cubicBezTo>
                  <a:cubicBezTo>
                    <a:pt x="184" y="683"/>
                    <a:pt x="185" y="679"/>
                    <a:pt x="187" y="677"/>
                  </a:cubicBezTo>
                  <a:cubicBezTo>
                    <a:pt x="187" y="677"/>
                    <a:pt x="187" y="677"/>
                    <a:pt x="187" y="677"/>
                  </a:cubicBezTo>
                  <a:cubicBezTo>
                    <a:pt x="197" y="679"/>
                    <a:pt x="204" y="675"/>
                    <a:pt x="208" y="666"/>
                  </a:cubicBezTo>
                  <a:cubicBezTo>
                    <a:pt x="210" y="661"/>
                    <a:pt x="210" y="661"/>
                    <a:pt x="210" y="661"/>
                  </a:cubicBezTo>
                  <a:cubicBezTo>
                    <a:pt x="211" y="658"/>
                    <a:pt x="212" y="655"/>
                    <a:pt x="214" y="653"/>
                  </a:cubicBezTo>
                  <a:cubicBezTo>
                    <a:pt x="214" y="653"/>
                    <a:pt x="214" y="652"/>
                    <a:pt x="214" y="652"/>
                  </a:cubicBezTo>
                  <a:cubicBezTo>
                    <a:pt x="214" y="651"/>
                    <a:pt x="213" y="651"/>
                    <a:pt x="213" y="652"/>
                  </a:cubicBezTo>
                  <a:cubicBezTo>
                    <a:pt x="210" y="654"/>
                    <a:pt x="209" y="657"/>
                    <a:pt x="208" y="660"/>
                  </a:cubicBezTo>
                  <a:cubicBezTo>
                    <a:pt x="207" y="665"/>
                    <a:pt x="207" y="665"/>
                    <a:pt x="207" y="665"/>
                  </a:cubicBezTo>
                  <a:cubicBezTo>
                    <a:pt x="201" y="676"/>
                    <a:pt x="193" y="676"/>
                    <a:pt x="186" y="675"/>
                  </a:cubicBezTo>
                  <a:cubicBezTo>
                    <a:pt x="186" y="675"/>
                    <a:pt x="185" y="675"/>
                    <a:pt x="185" y="675"/>
                  </a:cubicBezTo>
                  <a:cubicBezTo>
                    <a:pt x="185" y="676"/>
                    <a:pt x="185" y="676"/>
                    <a:pt x="185" y="676"/>
                  </a:cubicBezTo>
                  <a:cubicBezTo>
                    <a:pt x="183" y="679"/>
                    <a:pt x="182" y="683"/>
                    <a:pt x="181" y="687"/>
                  </a:cubicBezTo>
                  <a:cubicBezTo>
                    <a:pt x="180" y="690"/>
                    <a:pt x="179" y="694"/>
                    <a:pt x="178" y="696"/>
                  </a:cubicBezTo>
                  <a:cubicBezTo>
                    <a:pt x="175" y="701"/>
                    <a:pt x="169" y="705"/>
                    <a:pt x="163" y="706"/>
                  </a:cubicBezTo>
                  <a:cubicBezTo>
                    <a:pt x="160" y="706"/>
                    <a:pt x="156" y="706"/>
                    <a:pt x="152" y="703"/>
                  </a:cubicBezTo>
                  <a:cubicBezTo>
                    <a:pt x="152" y="703"/>
                    <a:pt x="153" y="703"/>
                    <a:pt x="153" y="703"/>
                  </a:cubicBezTo>
                  <a:cubicBezTo>
                    <a:pt x="153" y="703"/>
                    <a:pt x="153" y="703"/>
                    <a:pt x="153" y="703"/>
                  </a:cubicBezTo>
                  <a:cubicBezTo>
                    <a:pt x="154" y="703"/>
                    <a:pt x="154" y="703"/>
                    <a:pt x="154" y="703"/>
                  </a:cubicBezTo>
                  <a:cubicBezTo>
                    <a:pt x="154" y="701"/>
                    <a:pt x="154" y="701"/>
                    <a:pt x="154" y="701"/>
                  </a:cubicBezTo>
                  <a:cubicBezTo>
                    <a:pt x="158" y="688"/>
                    <a:pt x="160" y="677"/>
                    <a:pt x="174" y="676"/>
                  </a:cubicBezTo>
                  <a:cubicBezTo>
                    <a:pt x="177" y="676"/>
                    <a:pt x="177" y="676"/>
                    <a:pt x="177" y="676"/>
                  </a:cubicBezTo>
                  <a:cubicBezTo>
                    <a:pt x="179" y="676"/>
                    <a:pt x="182" y="677"/>
                    <a:pt x="183" y="676"/>
                  </a:cubicBezTo>
                  <a:cubicBezTo>
                    <a:pt x="187" y="674"/>
                    <a:pt x="188" y="670"/>
                    <a:pt x="189" y="666"/>
                  </a:cubicBezTo>
                  <a:cubicBezTo>
                    <a:pt x="190" y="663"/>
                    <a:pt x="191" y="660"/>
                    <a:pt x="192" y="658"/>
                  </a:cubicBezTo>
                  <a:cubicBezTo>
                    <a:pt x="196" y="654"/>
                    <a:pt x="199" y="653"/>
                    <a:pt x="204" y="653"/>
                  </a:cubicBezTo>
                  <a:cubicBezTo>
                    <a:pt x="206" y="653"/>
                    <a:pt x="206" y="653"/>
                    <a:pt x="206" y="653"/>
                  </a:cubicBezTo>
                  <a:cubicBezTo>
                    <a:pt x="211" y="652"/>
                    <a:pt x="211" y="652"/>
                    <a:pt x="214" y="647"/>
                  </a:cubicBezTo>
                  <a:cubicBezTo>
                    <a:pt x="215" y="647"/>
                    <a:pt x="215" y="647"/>
                    <a:pt x="215" y="647"/>
                  </a:cubicBezTo>
                  <a:cubicBezTo>
                    <a:pt x="218" y="642"/>
                    <a:pt x="219" y="637"/>
                    <a:pt x="221" y="631"/>
                  </a:cubicBezTo>
                  <a:cubicBezTo>
                    <a:pt x="221" y="631"/>
                    <a:pt x="221" y="631"/>
                    <a:pt x="221" y="630"/>
                  </a:cubicBezTo>
                  <a:cubicBezTo>
                    <a:pt x="227" y="630"/>
                    <a:pt x="233" y="628"/>
                    <a:pt x="238" y="620"/>
                  </a:cubicBezTo>
                  <a:cubicBezTo>
                    <a:pt x="239" y="618"/>
                    <a:pt x="240" y="616"/>
                    <a:pt x="241" y="613"/>
                  </a:cubicBezTo>
                  <a:cubicBezTo>
                    <a:pt x="242" y="610"/>
                    <a:pt x="242" y="607"/>
                    <a:pt x="244" y="605"/>
                  </a:cubicBezTo>
                  <a:cubicBezTo>
                    <a:pt x="244" y="605"/>
                    <a:pt x="244" y="604"/>
                    <a:pt x="244" y="604"/>
                  </a:cubicBezTo>
                  <a:cubicBezTo>
                    <a:pt x="243" y="603"/>
                    <a:pt x="243" y="604"/>
                    <a:pt x="242" y="604"/>
                  </a:cubicBezTo>
                  <a:cubicBezTo>
                    <a:pt x="240" y="607"/>
                    <a:pt x="240" y="610"/>
                    <a:pt x="239" y="612"/>
                  </a:cubicBezTo>
                  <a:cubicBezTo>
                    <a:pt x="238" y="615"/>
                    <a:pt x="238" y="617"/>
                    <a:pt x="236" y="619"/>
                  </a:cubicBezTo>
                  <a:cubicBezTo>
                    <a:pt x="232" y="626"/>
                    <a:pt x="227" y="628"/>
                    <a:pt x="222" y="628"/>
                  </a:cubicBezTo>
                  <a:cubicBezTo>
                    <a:pt x="223" y="624"/>
                    <a:pt x="224" y="621"/>
                    <a:pt x="226" y="617"/>
                  </a:cubicBezTo>
                  <a:cubicBezTo>
                    <a:pt x="231" y="610"/>
                    <a:pt x="238" y="606"/>
                    <a:pt x="245" y="602"/>
                  </a:cubicBezTo>
                  <a:cubicBezTo>
                    <a:pt x="253" y="597"/>
                    <a:pt x="253" y="597"/>
                    <a:pt x="253" y="597"/>
                  </a:cubicBezTo>
                  <a:cubicBezTo>
                    <a:pt x="254" y="597"/>
                    <a:pt x="254" y="597"/>
                    <a:pt x="254" y="597"/>
                  </a:cubicBezTo>
                  <a:cubicBezTo>
                    <a:pt x="258" y="594"/>
                    <a:pt x="262" y="592"/>
                    <a:pt x="264" y="588"/>
                  </a:cubicBezTo>
                  <a:cubicBezTo>
                    <a:pt x="267" y="583"/>
                    <a:pt x="268" y="578"/>
                    <a:pt x="268" y="574"/>
                  </a:cubicBezTo>
                  <a:cubicBezTo>
                    <a:pt x="268" y="571"/>
                    <a:pt x="269" y="568"/>
                    <a:pt x="270" y="565"/>
                  </a:cubicBezTo>
                  <a:cubicBezTo>
                    <a:pt x="271" y="561"/>
                    <a:pt x="274" y="559"/>
                    <a:pt x="276" y="557"/>
                  </a:cubicBezTo>
                  <a:cubicBezTo>
                    <a:pt x="279" y="555"/>
                    <a:pt x="281" y="553"/>
                    <a:pt x="283" y="550"/>
                  </a:cubicBezTo>
                  <a:cubicBezTo>
                    <a:pt x="283" y="550"/>
                    <a:pt x="283" y="550"/>
                    <a:pt x="283" y="550"/>
                  </a:cubicBezTo>
                  <a:cubicBezTo>
                    <a:pt x="283" y="551"/>
                    <a:pt x="284" y="550"/>
                    <a:pt x="284" y="550"/>
                  </a:cubicBezTo>
                  <a:cubicBezTo>
                    <a:pt x="286" y="545"/>
                    <a:pt x="290" y="541"/>
                    <a:pt x="293" y="537"/>
                  </a:cubicBezTo>
                  <a:cubicBezTo>
                    <a:pt x="298" y="530"/>
                    <a:pt x="304" y="524"/>
                    <a:pt x="301" y="511"/>
                  </a:cubicBezTo>
                  <a:cubicBezTo>
                    <a:pt x="301" y="510"/>
                    <a:pt x="301" y="510"/>
                    <a:pt x="300" y="510"/>
                  </a:cubicBezTo>
                  <a:cubicBezTo>
                    <a:pt x="300" y="510"/>
                    <a:pt x="300" y="510"/>
                    <a:pt x="300" y="510"/>
                  </a:cubicBezTo>
                  <a:cubicBezTo>
                    <a:pt x="308" y="504"/>
                    <a:pt x="316" y="491"/>
                    <a:pt x="317" y="479"/>
                  </a:cubicBezTo>
                  <a:cubicBezTo>
                    <a:pt x="318" y="484"/>
                    <a:pt x="320" y="491"/>
                    <a:pt x="318" y="497"/>
                  </a:cubicBezTo>
                  <a:cubicBezTo>
                    <a:pt x="315" y="502"/>
                    <a:pt x="313" y="506"/>
                    <a:pt x="312" y="514"/>
                  </a:cubicBezTo>
                  <a:cubicBezTo>
                    <a:pt x="312" y="515"/>
                    <a:pt x="312" y="515"/>
                    <a:pt x="312" y="515"/>
                  </a:cubicBezTo>
                  <a:cubicBezTo>
                    <a:pt x="311" y="521"/>
                    <a:pt x="310" y="526"/>
                    <a:pt x="310" y="532"/>
                  </a:cubicBezTo>
                  <a:cubicBezTo>
                    <a:pt x="310" y="532"/>
                    <a:pt x="310" y="533"/>
                    <a:pt x="310" y="533"/>
                  </a:cubicBezTo>
                  <a:cubicBezTo>
                    <a:pt x="308" y="537"/>
                    <a:pt x="306" y="541"/>
                    <a:pt x="305" y="546"/>
                  </a:cubicBezTo>
                  <a:cubicBezTo>
                    <a:pt x="304" y="548"/>
                    <a:pt x="304" y="549"/>
                    <a:pt x="304" y="551"/>
                  </a:cubicBezTo>
                  <a:cubicBezTo>
                    <a:pt x="302" y="552"/>
                    <a:pt x="300" y="553"/>
                    <a:pt x="299" y="554"/>
                  </a:cubicBezTo>
                  <a:cubicBezTo>
                    <a:pt x="299" y="554"/>
                    <a:pt x="299" y="554"/>
                    <a:pt x="299" y="554"/>
                  </a:cubicBezTo>
                  <a:cubicBezTo>
                    <a:pt x="299" y="554"/>
                    <a:pt x="298" y="554"/>
                    <a:pt x="298" y="554"/>
                  </a:cubicBezTo>
                  <a:cubicBezTo>
                    <a:pt x="299" y="553"/>
                    <a:pt x="299" y="550"/>
                    <a:pt x="299" y="548"/>
                  </a:cubicBezTo>
                  <a:cubicBezTo>
                    <a:pt x="299" y="543"/>
                    <a:pt x="299" y="543"/>
                    <a:pt x="299" y="543"/>
                  </a:cubicBezTo>
                  <a:cubicBezTo>
                    <a:pt x="300" y="532"/>
                    <a:pt x="303" y="526"/>
                    <a:pt x="311" y="521"/>
                  </a:cubicBezTo>
                  <a:cubicBezTo>
                    <a:pt x="311" y="520"/>
                    <a:pt x="311" y="520"/>
                    <a:pt x="311" y="519"/>
                  </a:cubicBezTo>
                  <a:cubicBezTo>
                    <a:pt x="310" y="519"/>
                    <a:pt x="310" y="519"/>
                    <a:pt x="309" y="519"/>
                  </a:cubicBezTo>
                  <a:cubicBezTo>
                    <a:pt x="302" y="525"/>
                    <a:pt x="298" y="532"/>
                    <a:pt x="297" y="543"/>
                  </a:cubicBezTo>
                  <a:cubicBezTo>
                    <a:pt x="297" y="548"/>
                    <a:pt x="297" y="548"/>
                    <a:pt x="297" y="548"/>
                  </a:cubicBezTo>
                  <a:cubicBezTo>
                    <a:pt x="297" y="551"/>
                    <a:pt x="297" y="554"/>
                    <a:pt x="296" y="557"/>
                  </a:cubicBezTo>
                  <a:cubicBezTo>
                    <a:pt x="291" y="561"/>
                    <a:pt x="287" y="565"/>
                    <a:pt x="281" y="569"/>
                  </a:cubicBezTo>
                  <a:cubicBezTo>
                    <a:pt x="269" y="577"/>
                    <a:pt x="266" y="586"/>
                    <a:pt x="264" y="599"/>
                  </a:cubicBezTo>
                  <a:cubicBezTo>
                    <a:pt x="264" y="600"/>
                    <a:pt x="264" y="600"/>
                    <a:pt x="265" y="601"/>
                  </a:cubicBezTo>
                  <a:cubicBezTo>
                    <a:pt x="265" y="601"/>
                    <a:pt x="266" y="600"/>
                    <a:pt x="266" y="600"/>
                  </a:cubicBezTo>
                  <a:cubicBezTo>
                    <a:pt x="268" y="585"/>
                    <a:pt x="272" y="577"/>
                    <a:pt x="282" y="571"/>
                  </a:cubicBezTo>
                  <a:cubicBezTo>
                    <a:pt x="287" y="567"/>
                    <a:pt x="291" y="564"/>
                    <a:pt x="295" y="560"/>
                  </a:cubicBezTo>
                  <a:cubicBezTo>
                    <a:pt x="295" y="560"/>
                    <a:pt x="295" y="560"/>
                    <a:pt x="295" y="561"/>
                  </a:cubicBezTo>
                  <a:cubicBezTo>
                    <a:pt x="296" y="561"/>
                    <a:pt x="297" y="561"/>
                    <a:pt x="297" y="560"/>
                  </a:cubicBezTo>
                  <a:cubicBezTo>
                    <a:pt x="297" y="559"/>
                    <a:pt x="297" y="559"/>
                    <a:pt x="298" y="558"/>
                  </a:cubicBezTo>
                  <a:cubicBezTo>
                    <a:pt x="298" y="557"/>
                    <a:pt x="299" y="556"/>
                    <a:pt x="300" y="556"/>
                  </a:cubicBezTo>
                  <a:cubicBezTo>
                    <a:pt x="300" y="555"/>
                    <a:pt x="300" y="555"/>
                    <a:pt x="300" y="555"/>
                  </a:cubicBezTo>
                  <a:cubicBezTo>
                    <a:pt x="301" y="554"/>
                    <a:pt x="302" y="554"/>
                    <a:pt x="303" y="553"/>
                  </a:cubicBezTo>
                  <a:cubicBezTo>
                    <a:pt x="303" y="554"/>
                    <a:pt x="303" y="555"/>
                    <a:pt x="303" y="555"/>
                  </a:cubicBezTo>
                  <a:cubicBezTo>
                    <a:pt x="303" y="559"/>
                    <a:pt x="302" y="563"/>
                    <a:pt x="300" y="567"/>
                  </a:cubicBezTo>
                  <a:cubicBezTo>
                    <a:pt x="298" y="571"/>
                    <a:pt x="295" y="574"/>
                    <a:pt x="292" y="577"/>
                  </a:cubicBezTo>
                  <a:cubicBezTo>
                    <a:pt x="288" y="580"/>
                    <a:pt x="285" y="583"/>
                    <a:pt x="283" y="587"/>
                  </a:cubicBezTo>
                  <a:cubicBezTo>
                    <a:pt x="281" y="590"/>
                    <a:pt x="280" y="592"/>
                    <a:pt x="279" y="595"/>
                  </a:cubicBezTo>
                  <a:cubicBezTo>
                    <a:pt x="278" y="595"/>
                    <a:pt x="278" y="595"/>
                    <a:pt x="278" y="595"/>
                  </a:cubicBezTo>
                  <a:cubicBezTo>
                    <a:pt x="260" y="600"/>
                    <a:pt x="254" y="611"/>
                    <a:pt x="246" y="627"/>
                  </a:cubicBezTo>
                  <a:cubicBezTo>
                    <a:pt x="244" y="630"/>
                    <a:pt x="241" y="635"/>
                    <a:pt x="237" y="638"/>
                  </a:cubicBezTo>
                  <a:cubicBezTo>
                    <a:pt x="234" y="640"/>
                    <a:pt x="230" y="641"/>
                    <a:pt x="226" y="641"/>
                  </a:cubicBezTo>
                  <a:cubicBezTo>
                    <a:pt x="223" y="641"/>
                    <a:pt x="220" y="642"/>
                    <a:pt x="217" y="643"/>
                  </a:cubicBezTo>
                  <a:cubicBezTo>
                    <a:pt x="217" y="643"/>
                    <a:pt x="217" y="644"/>
                    <a:pt x="217" y="644"/>
                  </a:cubicBezTo>
                  <a:cubicBezTo>
                    <a:pt x="217" y="645"/>
                    <a:pt x="218" y="645"/>
                    <a:pt x="218" y="645"/>
                  </a:cubicBezTo>
                  <a:cubicBezTo>
                    <a:pt x="220" y="644"/>
                    <a:pt x="223" y="643"/>
                    <a:pt x="226" y="643"/>
                  </a:cubicBezTo>
                  <a:cubicBezTo>
                    <a:pt x="230" y="643"/>
                    <a:pt x="233" y="642"/>
                    <a:pt x="236" y="641"/>
                  </a:cubicBezTo>
                  <a:cubicBezTo>
                    <a:pt x="233" y="646"/>
                    <a:pt x="232" y="651"/>
                    <a:pt x="231" y="657"/>
                  </a:cubicBezTo>
                  <a:cubicBezTo>
                    <a:pt x="230" y="658"/>
                    <a:pt x="230" y="660"/>
                    <a:pt x="230" y="661"/>
                  </a:cubicBezTo>
                  <a:cubicBezTo>
                    <a:pt x="215" y="667"/>
                    <a:pt x="202" y="678"/>
                    <a:pt x="195" y="691"/>
                  </a:cubicBezTo>
                  <a:cubicBezTo>
                    <a:pt x="190" y="693"/>
                    <a:pt x="186" y="696"/>
                    <a:pt x="182" y="700"/>
                  </a:cubicBezTo>
                  <a:cubicBezTo>
                    <a:pt x="171" y="711"/>
                    <a:pt x="171" y="711"/>
                    <a:pt x="171" y="711"/>
                  </a:cubicBezTo>
                  <a:cubicBezTo>
                    <a:pt x="169" y="713"/>
                    <a:pt x="166" y="716"/>
                    <a:pt x="164" y="718"/>
                  </a:cubicBezTo>
                  <a:cubicBezTo>
                    <a:pt x="161" y="717"/>
                    <a:pt x="157" y="716"/>
                    <a:pt x="154" y="715"/>
                  </a:cubicBezTo>
                  <a:cubicBezTo>
                    <a:pt x="149" y="713"/>
                    <a:pt x="149" y="713"/>
                    <a:pt x="149" y="713"/>
                  </a:cubicBezTo>
                  <a:cubicBezTo>
                    <a:pt x="140" y="710"/>
                    <a:pt x="135" y="713"/>
                    <a:pt x="128" y="721"/>
                  </a:cubicBezTo>
                  <a:cubicBezTo>
                    <a:pt x="128" y="722"/>
                    <a:pt x="128" y="722"/>
                    <a:pt x="128" y="722"/>
                  </a:cubicBezTo>
                  <a:cubicBezTo>
                    <a:pt x="126" y="721"/>
                    <a:pt x="125" y="719"/>
                    <a:pt x="123" y="716"/>
                  </a:cubicBezTo>
                  <a:cubicBezTo>
                    <a:pt x="123" y="716"/>
                    <a:pt x="122" y="716"/>
                    <a:pt x="122" y="716"/>
                  </a:cubicBezTo>
                  <a:cubicBezTo>
                    <a:pt x="122" y="716"/>
                    <a:pt x="122" y="715"/>
                    <a:pt x="122" y="715"/>
                  </a:cubicBezTo>
                  <a:cubicBezTo>
                    <a:pt x="122" y="712"/>
                    <a:pt x="122" y="712"/>
                    <a:pt x="122" y="712"/>
                  </a:cubicBezTo>
                  <a:lnTo>
                    <a:pt x="123" y="705"/>
                  </a:lnTo>
                  <a:close/>
                  <a:moveTo>
                    <a:pt x="229" y="664"/>
                  </a:moveTo>
                  <a:cubicBezTo>
                    <a:pt x="229" y="666"/>
                    <a:pt x="228" y="668"/>
                    <a:pt x="227" y="670"/>
                  </a:cubicBezTo>
                  <a:cubicBezTo>
                    <a:pt x="221" y="682"/>
                    <a:pt x="212" y="686"/>
                    <a:pt x="202" y="689"/>
                  </a:cubicBezTo>
                  <a:cubicBezTo>
                    <a:pt x="201" y="689"/>
                    <a:pt x="199" y="690"/>
                    <a:pt x="198" y="690"/>
                  </a:cubicBezTo>
                  <a:cubicBezTo>
                    <a:pt x="204" y="678"/>
                    <a:pt x="216" y="669"/>
                    <a:pt x="229" y="664"/>
                  </a:cubicBezTo>
                  <a:close/>
                  <a:moveTo>
                    <a:pt x="194" y="694"/>
                  </a:moveTo>
                  <a:cubicBezTo>
                    <a:pt x="193" y="695"/>
                    <a:pt x="193" y="696"/>
                    <a:pt x="193" y="696"/>
                  </a:cubicBezTo>
                  <a:cubicBezTo>
                    <a:pt x="188" y="707"/>
                    <a:pt x="184" y="718"/>
                    <a:pt x="171" y="719"/>
                  </a:cubicBezTo>
                  <a:cubicBezTo>
                    <a:pt x="170" y="719"/>
                    <a:pt x="168" y="719"/>
                    <a:pt x="167" y="718"/>
                  </a:cubicBezTo>
                  <a:cubicBezTo>
                    <a:pt x="168" y="716"/>
                    <a:pt x="170" y="714"/>
                    <a:pt x="172" y="712"/>
                  </a:cubicBezTo>
                  <a:cubicBezTo>
                    <a:pt x="183" y="701"/>
                    <a:pt x="183" y="701"/>
                    <a:pt x="183" y="701"/>
                  </a:cubicBezTo>
                  <a:cubicBezTo>
                    <a:pt x="186" y="698"/>
                    <a:pt x="190" y="696"/>
                    <a:pt x="194" y="694"/>
                  </a:cubicBezTo>
                  <a:close/>
                  <a:moveTo>
                    <a:pt x="163" y="720"/>
                  </a:moveTo>
                  <a:cubicBezTo>
                    <a:pt x="156" y="726"/>
                    <a:pt x="149" y="731"/>
                    <a:pt x="142" y="731"/>
                  </a:cubicBezTo>
                  <a:cubicBezTo>
                    <a:pt x="138" y="731"/>
                    <a:pt x="133" y="728"/>
                    <a:pt x="128" y="723"/>
                  </a:cubicBezTo>
                  <a:cubicBezTo>
                    <a:pt x="129" y="723"/>
                    <a:pt x="129" y="723"/>
                    <a:pt x="129" y="723"/>
                  </a:cubicBezTo>
                  <a:cubicBezTo>
                    <a:pt x="136" y="715"/>
                    <a:pt x="140" y="712"/>
                    <a:pt x="149" y="715"/>
                  </a:cubicBezTo>
                  <a:cubicBezTo>
                    <a:pt x="153" y="717"/>
                    <a:pt x="153" y="717"/>
                    <a:pt x="153" y="717"/>
                  </a:cubicBezTo>
                  <a:cubicBezTo>
                    <a:pt x="156" y="718"/>
                    <a:pt x="159" y="719"/>
                    <a:pt x="163" y="720"/>
                  </a:cubicBezTo>
                  <a:close/>
                  <a:moveTo>
                    <a:pt x="94" y="736"/>
                  </a:moveTo>
                  <a:cubicBezTo>
                    <a:pt x="91" y="735"/>
                    <a:pt x="89" y="735"/>
                    <a:pt x="87" y="735"/>
                  </a:cubicBezTo>
                  <a:cubicBezTo>
                    <a:pt x="87" y="735"/>
                    <a:pt x="88" y="734"/>
                    <a:pt x="88" y="734"/>
                  </a:cubicBezTo>
                  <a:cubicBezTo>
                    <a:pt x="92" y="731"/>
                    <a:pt x="94" y="727"/>
                    <a:pt x="96" y="724"/>
                  </a:cubicBezTo>
                  <a:cubicBezTo>
                    <a:pt x="99" y="720"/>
                    <a:pt x="102" y="716"/>
                    <a:pt x="107" y="713"/>
                  </a:cubicBezTo>
                  <a:cubicBezTo>
                    <a:pt x="111" y="710"/>
                    <a:pt x="117" y="708"/>
                    <a:pt x="120" y="708"/>
                  </a:cubicBezTo>
                  <a:cubicBezTo>
                    <a:pt x="120" y="712"/>
                    <a:pt x="120" y="712"/>
                    <a:pt x="120" y="712"/>
                  </a:cubicBezTo>
                  <a:cubicBezTo>
                    <a:pt x="120" y="715"/>
                    <a:pt x="120" y="715"/>
                    <a:pt x="120" y="715"/>
                  </a:cubicBezTo>
                  <a:cubicBezTo>
                    <a:pt x="120" y="716"/>
                    <a:pt x="120" y="717"/>
                    <a:pt x="120" y="718"/>
                  </a:cubicBezTo>
                  <a:cubicBezTo>
                    <a:pt x="119" y="721"/>
                    <a:pt x="116" y="724"/>
                    <a:pt x="113" y="726"/>
                  </a:cubicBezTo>
                  <a:cubicBezTo>
                    <a:pt x="110" y="728"/>
                    <a:pt x="110" y="728"/>
                    <a:pt x="110" y="728"/>
                  </a:cubicBezTo>
                  <a:cubicBezTo>
                    <a:pt x="106" y="731"/>
                    <a:pt x="104" y="733"/>
                    <a:pt x="103" y="736"/>
                  </a:cubicBezTo>
                  <a:cubicBezTo>
                    <a:pt x="100" y="737"/>
                    <a:pt x="97" y="736"/>
                    <a:pt x="94" y="736"/>
                  </a:cubicBezTo>
                  <a:close/>
                  <a:moveTo>
                    <a:pt x="58" y="773"/>
                  </a:moveTo>
                  <a:cubicBezTo>
                    <a:pt x="55" y="775"/>
                    <a:pt x="52" y="777"/>
                    <a:pt x="49" y="778"/>
                  </a:cubicBezTo>
                  <a:cubicBezTo>
                    <a:pt x="38" y="781"/>
                    <a:pt x="32" y="776"/>
                    <a:pt x="23" y="770"/>
                  </a:cubicBezTo>
                  <a:cubicBezTo>
                    <a:pt x="23" y="770"/>
                    <a:pt x="23" y="770"/>
                    <a:pt x="23" y="770"/>
                  </a:cubicBezTo>
                  <a:cubicBezTo>
                    <a:pt x="28" y="770"/>
                    <a:pt x="32" y="769"/>
                    <a:pt x="36" y="768"/>
                  </a:cubicBezTo>
                  <a:cubicBezTo>
                    <a:pt x="40" y="766"/>
                    <a:pt x="45" y="765"/>
                    <a:pt x="49" y="765"/>
                  </a:cubicBezTo>
                  <a:cubicBezTo>
                    <a:pt x="49" y="765"/>
                    <a:pt x="49" y="766"/>
                    <a:pt x="50" y="765"/>
                  </a:cubicBezTo>
                  <a:cubicBezTo>
                    <a:pt x="50" y="765"/>
                    <a:pt x="50" y="765"/>
                    <a:pt x="50" y="765"/>
                  </a:cubicBezTo>
                  <a:cubicBezTo>
                    <a:pt x="54" y="766"/>
                    <a:pt x="58" y="768"/>
                    <a:pt x="63" y="770"/>
                  </a:cubicBezTo>
                  <a:cubicBezTo>
                    <a:pt x="61" y="771"/>
                    <a:pt x="60" y="772"/>
                    <a:pt x="58" y="773"/>
                  </a:cubicBezTo>
                  <a:close/>
                  <a:moveTo>
                    <a:pt x="83" y="775"/>
                  </a:moveTo>
                  <a:cubicBezTo>
                    <a:pt x="76" y="777"/>
                    <a:pt x="71" y="773"/>
                    <a:pt x="65" y="770"/>
                  </a:cubicBezTo>
                  <a:cubicBezTo>
                    <a:pt x="62" y="767"/>
                    <a:pt x="58" y="765"/>
                    <a:pt x="53" y="764"/>
                  </a:cubicBezTo>
                  <a:cubicBezTo>
                    <a:pt x="56" y="763"/>
                    <a:pt x="56" y="763"/>
                    <a:pt x="56" y="763"/>
                  </a:cubicBezTo>
                  <a:cubicBezTo>
                    <a:pt x="61" y="760"/>
                    <a:pt x="65" y="758"/>
                    <a:pt x="71" y="760"/>
                  </a:cubicBezTo>
                  <a:cubicBezTo>
                    <a:pt x="74" y="761"/>
                    <a:pt x="77" y="763"/>
                    <a:pt x="79" y="764"/>
                  </a:cubicBezTo>
                  <a:cubicBezTo>
                    <a:pt x="79" y="764"/>
                    <a:pt x="79" y="764"/>
                    <a:pt x="79" y="764"/>
                  </a:cubicBezTo>
                  <a:cubicBezTo>
                    <a:pt x="79" y="765"/>
                    <a:pt x="79" y="765"/>
                    <a:pt x="79" y="766"/>
                  </a:cubicBezTo>
                  <a:cubicBezTo>
                    <a:pt x="80" y="766"/>
                    <a:pt x="80" y="766"/>
                    <a:pt x="81" y="766"/>
                  </a:cubicBezTo>
                  <a:cubicBezTo>
                    <a:pt x="81" y="766"/>
                    <a:pt x="81" y="766"/>
                    <a:pt x="81" y="766"/>
                  </a:cubicBezTo>
                  <a:cubicBezTo>
                    <a:pt x="83" y="767"/>
                    <a:pt x="86" y="769"/>
                    <a:pt x="88" y="770"/>
                  </a:cubicBezTo>
                  <a:cubicBezTo>
                    <a:pt x="91" y="771"/>
                    <a:pt x="95" y="770"/>
                    <a:pt x="98" y="769"/>
                  </a:cubicBezTo>
                  <a:cubicBezTo>
                    <a:pt x="94" y="772"/>
                    <a:pt x="88" y="775"/>
                    <a:pt x="83" y="775"/>
                  </a:cubicBezTo>
                  <a:close/>
                  <a:moveTo>
                    <a:pt x="108" y="763"/>
                  </a:moveTo>
                  <a:cubicBezTo>
                    <a:pt x="107" y="763"/>
                    <a:pt x="107" y="763"/>
                    <a:pt x="107" y="763"/>
                  </a:cubicBezTo>
                  <a:cubicBezTo>
                    <a:pt x="102" y="766"/>
                    <a:pt x="94" y="770"/>
                    <a:pt x="89" y="768"/>
                  </a:cubicBezTo>
                  <a:cubicBezTo>
                    <a:pt x="87" y="767"/>
                    <a:pt x="85" y="766"/>
                    <a:pt x="83" y="764"/>
                  </a:cubicBezTo>
                  <a:cubicBezTo>
                    <a:pt x="85" y="763"/>
                    <a:pt x="88" y="761"/>
                    <a:pt x="91" y="760"/>
                  </a:cubicBezTo>
                  <a:cubicBezTo>
                    <a:pt x="95" y="759"/>
                    <a:pt x="99" y="757"/>
                    <a:pt x="102" y="754"/>
                  </a:cubicBezTo>
                  <a:cubicBezTo>
                    <a:pt x="105" y="750"/>
                    <a:pt x="105" y="748"/>
                    <a:pt x="105" y="745"/>
                  </a:cubicBezTo>
                  <a:cubicBezTo>
                    <a:pt x="105" y="741"/>
                    <a:pt x="105" y="741"/>
                    <a:pt x="105" y="741"/>
                  </a:cubicBezTo>
                  <a:cubicBezTo>
                    <a:pt x="105" y="740"/>
                    <a:pt x="105" y="738"/>
                    <a:pt x="105" y="737"/>
                  </a:cubicBezTo>
                  <a:cubicBezTo>
                    <a:pt x="105" y="737"/>
                    <a:pt x="105" y="737"/>
                    <a:pt x="105" y="737"/>
                  </a:cubicBezTo>
                  <a:cubicBezTo>
                    <a:pt x="106" y="737"/>
                    <a:pt x="106" y="737"/>
                    <a:pt x="106" y="736"/>
                  </a:cubicBezTo>
                  <a:cubicBezTo>
                    <a:pt x="106" y="736"/>
                    <a:pt x="105" y="736"/>
                    <a:pt x="105" y="736"/>
                  </a:cubicBezTo>
                  <a:cubicBezTo>
                    <a:pt x="106" y="733"/>
                    <a:pt x="108" y="732"/>
                    <a:pt x="111" y="729"/>
                  </a:cubicBezTo>
                  <a:cubicBezTo>
                    <a:pt x="114" y="727"/>
                    <a:pt x="114" y="727"/>
                    <a:pt x="114" y="727"/>
                  </a:cubicBezTo>
                  <a:cubicBezTo>
                    <a:pt x="117" y="725"/>
                    <a:pt x="121" y="723"/>
                    <a:pt x="122" y="719"/>
                  </a:cubicBezTo>
                  <a:cubicBezTo>
                    <a:pt x="122" y="719"/>
                    <a:pt x="122" y="718"/>
                    <a:pt x="122" y="718"/>
                  </a:cubicBezTo>
                  <a:cubicBezTo>
                    <a:pt x="126" y="724"/>
                    <a:pt x="130" y="728"/>
                    <a:pt x="134" y="730"/>
                  </a:cubicBezTo>
                  <a:cubicBezTo>
                    <a:pt x="127" y="732"/>
                    <a:pt x="118" y="740"/>
                    <a:pt x="116" y="747"/>
                  </a:cubicBezTo>
                  <a:cubicBezTo>
                    <a:pt x="114" y="754"/>
                    <a:pt x="114" y="754"/>
                    <a:pt x="114" y="754"/>
                  </a:cubicBezTo>
                  <a:cubicBezTo>
                    <a:pt x="113" y="758"/>
                    <a:pt x="112" y="761"/>
                    <a:pt x="108" y="763"/>
                  </a:cubicBezTo>
                  <a:close/>
                  <a:moveTo>
                    <a:pt x="122" y="782"/>
                  </a:moveTo>
                  <a:cubicBezTo>
                    <a:pt x="116" y="784"/>
                    <a:pt x="110" y="784"/>
                    <a:pt x="104" y="781"/>
                  </a:cubicBezTo>
                  <a:cubicBezTo>
                    <a:pt x="105" y="779"/>
                    <a:pt x="106" y="777"/>
                    <a:pt x="107" y="775"/>
                  </a:cubicBezTo>
                  <a:cubicBezTo>
                    <a:pt x="108" y="771"/>
                    <a:pt x="110" y="767"/>
                    <a:pt x="114" y="764"/>
                  </a:cubicBezTo>
                  <a:cubicBezTo>
                    <a:pt x="119" y="766"/>
                    <a:pt x="128" y="762"/>
                    <a:pt x="131" y="759"/>
                  </a:cubicBezTo>
                  <a:cubicBezTo>
                    <a:pt x="134" y="760"/>
                    <a:pt x="136" y="762"/>
                    <a:pt x="139" y="762"/>
                  </a:cubicBezTo>
                  <a:cubicBezTo>
                    <a:pt x="136" y="769"/>
                    <a:pt x="130" y="778"/>
                    <a:pt x="122" y="782"/>
                  </a:cubicBezTo>
                  <a:close/>
                  <a:moveTo>
                    <a:pt x="146" y="760"/>
                  </a:moveTo>
                  <a:cubicBezTo>
                    <a:pt x="141" y="761"/>
                    <a:pt x="137" y="760"/>
                    <a:pt x="133" y="757"/>
                  </a:cubicBezTo>
                  <a:cubicBezTo>
                    <a:pt x="135" y="754"/>
                    <a:pt x="137" y="751"/>
                    <a:pt x="138" y="747"/>
                  </a:cubicBezTo>
                  <a:cubicBezTo>
                    <a:pt x="139" y="744"/>
                    <a:pt x="140" y="742"/>
                    <a:pt x="142" y="739"/>
                  </a:cubicBezTo>
                  <a:cubicBezTo>
                    <a:pt x="143" y="737"/>
                    <a:pt x="145" y="735"/>
                    <a:pt x="146" y="735"/>
                  </a:cubicBezTo>
                  <a:cubicBezTo>
                    <a:pt x="148" y="735"/>
                    <a:pt x="150" y="736"/>
                    <a:pt x="153" y="738"/>
                  </a:cubicBezTo>
                  <a:cubicBezTo>
                    <a:pt x="155" y="740"/>
                    <a:pt x="158" y="742"/>
                    <a:pt x="162" y="742"/>
                  </a:cubicBezTo>
                  <a:cubicBezTo>
                    <a:pt x="162" y="742"/>
                    <a:pt x="163" y="742"/>
                    <a:pt x="163" y="742"/>
                  </a:cubicBezTo>
                  <a:cubicBezTo>
                    <a:pt x="160" y="750"/>
                    <a:pt x="154" y="758"/>
                    <a:pt x="146" y="760"/>
                  </a:cubicBezTo>
                  <a:close/>
                  <a:moveTo>
                    <a:pt x="175" y="744"/>
                  </a:moveTo>
                  <a:cubicBezTo>
                    <a:pt x="173" y="745"/>
                    <a:pt x="170" y="744"/>
                    <a:pt x="168" y="741"/>
                  </a:cubicBezTo>
                  <a:cubicBezTo>
                    <a:pt x="168" y="741"/>
                    <a:pt x="168" y="741"/>
                    <a:pt x="168" y="741"/>
                  </a:cubicBezTo>
                  <a:cubicBezTo>
                    <a:pt x="170" y="740"/>
                    <a:pt x="171" y="738"/>
                    <a:pt x="173" y="737"/>
                  </a:cubicBezTo>
                  <a:cubicBezTo>
                    <a:pt x="177" y="734"/>
                    <a:pt x="177" y="734"/>
                    <a:pt x="177" y="734"/>
                  </a:cubicBezTo>
                  <a:cubicBezTo>
                    <a:pt x="180" y="731"/>
                    <a:pt x="184" y="730"/>
                    <a:pt x="188" y="729"/>
                  </a:cubicBezTo>
                  <a:cubicBezTo>
                    <a:pt x="188" y="729"/>
                    <a:pt x="188" y="729"/>
                    <a:pt x="188" y="729"/>
                  </a:cubicBezTo>
                  <a:cubicBezTo>
                    <a:pt x="186" y="735"/>
                    <a:pt x="181" y="743"/>
                    <a:pt x="175" y="744"/>
                  </a:cubicBezTo>
                  <a:close/>
                  <a:moveTo>
                    <a:pt x="192" y="726"/>
                  </a:moveTo>
                  <a:cubicBezTo>
                    <a:pt x="187" y="727"/>
                    <a:pt x="187" y="727"/>
                    <a:pt x="187" y="727"/>
                  </a:cubicBezTo>
                  <a:cubicBezTo>
                    <a:pt x="183" y="728"/>
                    <a:pt x="179" y="729"/>
                    <a:pt x="176" y="732"/>
                  </a:cubicBezTo>
                  <a:cubicBezTo>
                    <a:pt x="172" y="735"/>
                    <a:pt x="172" y="735"/>
                    <a:pt x="172" y="735"/>
                  </a:cubicBezTo>
                  <a:cubicBezTo>
                    <a:pt x="169" y="738"/>
                    <a:pt x="166" y="740"/>
                    <a:pt x="162" y="740"/>
                  </a:cubicBezTo>
                  <a:cubicBezTo>
                    <a:pt x="159" y="740"/>
                    <a:pt x="156" y="738"/>
                    <a:pt x="154" y="736"/>
                  </a:cubicBezTo>
                  <a:cubicBezTo>
                    <a:pt x="151" y="734"/>
                    <a:pt x="149" y="733"/>
                    <a:pt x="146" y="733"/>
                  </a:cubicBezTo>
                  <a:cubicBezTo>
                    <a:pt x="144" y="734"/>
                    <a:pt x="142" y="735"/>
                    <a:pt x="140" y="738"/>
                  </a:cubicBezTo>
                  <a:cubicBezTo>
                    <a:pt x="138" y="741"/>
                    <a:pt x="137" y="744"/>
                    <a:pt x="136" y="746"/>
                  </a:cubicBezTo>
                  <a:cubicBezTo>
                    <a:pt x="135" y="750"/>
                    <a:pt x="133" y="754"/>
                    <a:pt x="131" y="757"/>
                  </a:cubicBezTo>
                  <a:cubicBezTo>
                    <a:pt x="127" y="760"/>
                    <a:pt x="117" y="764"/>
                    <a:pt x="113" y="762"/>
                  </a:cubicBezTo>
                  <a:cubicBezTo>
                    <a:pt x="114" y="759"/>
                    <a:pt x="115" y="757"/>
                    <a:pt x="116" y="754"/>
                  </a:cubicBezTo>
                  <a:cubicBezTo>
                    <a:pt x="118" y="747"/>
                    <a:pt x="118" y="747"/>
                    <a:pt x="118" y="747"/>
                  </a:cubicBezTo>
                  <a:cubicBezTo>
                    <a:pt x="121" y="740"/>
                    <a:pt x="132" y="731"/>
                    <a:pt x="138" y="732"/>
                  </a:cubicBezTo>
                  <a:cubicBezTo>
                    <a:pt x="138" y="732"/>
                    <a:pt x="138" y="732"/>
                    <a:pt x="138" y="732"/>
                  </a:cubicBezTo>
                  <a:cubicBezTo>
                    <a:pt x="139" y="732"/>
                    <a:pt x="141" y="733"/>
                    <a:pt x="142" y="733"/>
                  </a:cubicBezTo>
                  <a:cubicBezTo>
                    <a:pt x="150" y="733"/>
                    <a:pt x="158" y="728"/>
                    <a:pt x="165" y="720"/>
                  </a:cubicBezTo>
                  <a:cubicBezTo>
                    <a:pt x="167" y="721"/>
                    <a:pt x="169" y="721"/>
                    <a:pt x="171" y="721"/>
                  </a:cubicBezTo>
                  <a:cubicBezTo>
                    <a:pt x="185" y="720"/>
                    <a:pt x="190" y="708"/>
                    <a:pt x="194" y="697"/>
                  </a:cubicBezTo>
                  <a:cubicBezTo>
                    <a:pt x="195" y="696"/>
                    <a:pt x="196" y="694"/>
                    <a:pt x="196" y="693"/>
                  </a:cubicBezTo>
                  <a:cubicBezTo>
                    <a:pt x="198" y="692"/>
                    <a:pt x="201" y="691"/>
                    <a:pt x="203" y="691"/>
                  </a:cubicBezTo>
                  <a:cubicBezTo>
                    <a:pt x="206" y="690"/>
                    <a:pt x="209" y="688"/>
                    <a:pt x="212" y="687"/>
                  </a:cubicBezTo>
                  <a:cubicBezTo>
                    <a:pt x="211" y="688"/>
                    <a:pt x="210" y="691"/>
                    <a:pt x="209" y="696"/>
                  </a:cubicBezTo>
                  <a:cubicBezTo>
                    <a:pt x="207" y="702"/>
                    <a:pt x="207" y="702"/>
                    <a:pt x="207" y="702"/>
                  </a:cubicBezTo>
                  <a:cubicBezTo>
                    <a:pt x="205" y="713"/>
                    <a:pt x="204" y="721"/>
                    <a:pt x="192" y="726"/>
                  </a:cubicBezTo>
                  <a:close/>
                  <a:moveTo>
                    <a:pt x="232" y="691"/>
                  </a:moveTo>
                  <a:cubicBezTo>
                    <a:pt x="231" y="695"/>
                    <a:pt x="230" y="700"/>
                    <a:pt x="227" y="704"/>
                  </a:cubicBezTo>
                  <a:cubicBezTo>
                    <a:pt x="224" y="710"/>
                    <a:pt x="216" y="718"/>
                    <a:pt x="210" y="720"/>
                  </a:cubicBezTo>
                  <a:cubicBezTo>
                    <a:pt x="208" y="720"/>
                    <a:pt x="206" y="720"/>
                    <a:pt x="204" y="718"/>
                  </a:cubicBezTo>
                  <a:cubicBezTo>
                    <a:pt x="207" y="714"/>
                    <a:pt x="208" y="709"/>
                    <a:pt x="209" y="702"/>
                  </a:cubicBezTo>
                  <a:cubicBezTo>
                    <a:pt x="211" y="696"/>
                    <a:pt x="211" y="696"/>
                    <a:pt x="211" y="696"/>
                  </a:cubicBezTo>
                  <a:cubicBezTo>
                    <a:pt x="213" y="686"/>
                    <a:pt x="215" y="687"/>
                    <a:pt x="221" y="688"/>
                  </a:cubicBezTo>
                  <a:cubicBezTo>
                    <a:pt x="227" y="689"/>
                    <a:pt x="227" y="689"/>
                    <a:pt x="227" y="689"/>
                  </a:cubicBezTo>
                  <a:cubicBezTo>
                    <a:pt x="229" y="689"/>
                    <a:pt x="231" y="689"/>
                    <a:pt x="232" y="688"/>
                  </a:cubicBezTo>
                  <a:lnTo>
                    <a:pt x="232" y="691"/>
                  </a:lnTo>
                  <a:close/>
                  <a:moveTo>
                    <a:pt x="253" y="668"/>
                  </a:moveTo>
                  <a:cubicBezTo>
                    <a:pt x="253" y="672"/>
                    <a:pt x="252" y="676"/>
                    <a:pt x="250" y="679"/>
                  </a:cubicBezTo>
                  <a:cubicBezTo>
                    <a:pt x="247" y="684"/>
                    <a:pt x="244" y="685"/>
                    <a:pt x="239" y="686"/>
                  </a:cubicBezTo>
                  <a:cubicBezTo>
                    <a:pt x="235" y="687"/>
                    <a:pt x="235" y="687"/>
                    <a:pt x="235" y="687"/>
                  </a:cubicBezTo>
                  <a:cubicBezTo>
                    <a:pt x="235" y="687"/>
                    <a:pt x="234" y="687"/>
                    <a:pt x="234" y="687"/>
                  </a:cubicBezTo>
                  <a:cubicBezTo>
                    <a:pt x="238" y="685"/>
                    <a:pt x="239" y="681"/>
                    <a:pt x="240" y="677"/>
                  </a:cubicBezTo>
                  <a:cubicBezTo>
                    <a:pt x="241" y="672"/>
                    <a:pt x="243" y="668"/>
                    <a:pt x="247" y="665"/>
                  </a:cubicBezTo>
                  <a:cubicBezTo>
                    <a:pt x="253" y="663"/>
                    <a:pt x="253" y="663"/>
                    <a:pt x="253" y="663"/>
                  </a:cubicBezTo>
                  <a:cubicBezTo>
                    <a:pt x="254" y="662"/>
                    <a:pt x="255" y="662"/>
                    <a:pt x="256" y="661"/>
                  </a:cubicBezTo>
                  <a:cubicBezTo>
                    <a:pt x="255" y="663"/>
                    <a:pt x="254" y="666"/>
                    <a:pt x="253" y="668"/>
                  </a:cubicBezTo>
                  <a:close/>
                  <a:moveTo>
                    <a:pt x="252" y="661"/>
                  </a:moveTo>
                  <a:cubicBezTo>
                    <a:pt x="246" y="663"/>
                    <a:pt x="246" y="663"/>
                    <a:pt x="246" y="663"/>
                  </a:cubicBezTo>
                  <a:cubicBezTo>
                    <a:pt x="246" y="664"/>
                    <a:pt x="246" y="664"/>
                    <a:pt x="246" y="664"/>
                  </a:cubicBezTo>
                  <a:cubicBezTo>
                    <a:pt x="246" y="664"/>
                    <a:pt x="246" y="664"/>
                    <a:pt x="246" y="664"/>
                  </a:cubicBezTo>
                  <a:cubicBezTo>
                    <a:pt x="247" y="660"/>
                    <a:pt x="247" y="660"/>
                    <a:pt x="247" y="660"/>
                  </a:cubicBezTo>
                  <a:cubicBezTo>
                    <a:pt x="249" y="653"/>
                    <a:pt x="251" y="646"/>
                    <a:pt x="255" y="641"/>
                  </a:cubicBezTo>
                  <a:cubicBezTo>
                    <a:pt x="256" y="640"/>
                    <a:pt x="259" y="638"/>
                    <a:pt x="261" y="637"/>
                  </a:cubicBezTo>
                  <a:cubicBezTo>
                    <a:pt x="262" y="636"/>
                    <a:pt x="264" y="635"/>
                    <a:pt x="265" y="634"/>
                  </a:cubicBezTo>
                  <a:cubicBezTo>
                    <a:pt x="265" y="635"/>
                    <a:pt x="265" y="636"/>
                    <a:pt x="265" y="637"/>
                  </a:cubicBezTo>
                  <a:cubicBezTo>
                    <a:pt x="266" y="641"/>
                    <a:pt x="266" y="641"/>
                    <a:pt x="266" y="641"/>
                  </a:cubicBezTo>
                  <a:cubicBezTo>
                    <a:pt x="266" y="654"/>
                    <a:pt x="260" y="657"/>
                    <a:pt x="252" y="661"/>
                  </a:cubicBezTo>
                  <a:close/>
                  <a:moveTo>
                    <a:pt x="265" y="631"/>
                  </a:moveTo>
                  <a:cubicBezTo>
                    <a:pt x="265" y="631"/>
                    <a:pt x="265" y="631"/>
                    <a:pt x="265" y="632"/>
                  </a:cubicBezTo>
                  <a:cubicBezTo>
                    <a:pt x="263" y="633"/>
                    <a:pt x="261" y="634"/>
                    <a:pt x="260" y="635"/>
                  </a:cubicBezTo>
                  <a:cubicBezTo>
                    <a:pt x="257" y="637"/>
                    <a:pt x="255" y="638"/>
                    <a:pt x="253" y="640"/>
                  </a:cubicBezTo>
                  <a:cubicBezTo>
                    <a:pt x="249" y="646"/>
                    <a:pt x="247" y="653"/>
                    <a:pt x="245" y="659"/>
                  </a:cubicBezTo>
                  <a:cubicBezTo>
                    <a:pt x="244" y="663"/>
                    <a:pt x="244" y="663"/>
                    <a:pt x="244" y="663"/>
                  </a:cubicBezTo>
                  <a:cubicBezTo>
                    <a:pt x="244" y="664"/>
                    <a:pt x="244" y="664"/>
                    <a:pt x="245" y="664"/>
                  </a:cubicBezTo>
                  <a:cubicBezTo>
                    <a:pt x="245" y="664"/>
                    <a:pt x="245" y="664"/>
                    <a:pt x="245" y="664"/>
                  </a:cubicBezTo>
                  <a:cubicBezTo>
                    <a:pt x="241" y="667"/>
                    <a:pt x="239" y="672"/>
                    <a:pt x="238" y="676"/>
                  </a:cubicBezTo>
                  <a:cubicBezTo>
                    <a:pt x="236" y="683"/>
                    <a:pt x="235" y="688"/>
                    <a:pt x="227" y="687"/>
                  </a:cubicBezTo>
                  <a:cubicBezTo>
                    <a:pt x="221" y="686"/>
                    <a:pt x="221" y="686"/>
                    <a:pt x="221" y="686"/>
                  </a:cubicBezTo>
                  <a:cubicBezTo>
                    <a:pt x="219" y="686"/>
                    <a:pt x="217" y="685"/>
                    <a:pt x="215" y="686"/>
                  </a:cubicBezTo>
                  <a:cubicBezTo>
                    <a:pt x="220" y="683"/>
                    <a:pt x="225" y="679"/>
                    <a:pt x="229" y="671"/>
                  </a:cubicBezTo>
                  <a:cubicBezTo>
                    <a:pt x="230" y="669"/>
                    <a:pt x="231" y="666"/>
                    <a:pt x="232" y="663"/>
                  </a:cubicBezTo>
                  <a:cubicBezTo>
                    <a:pt x="232" y="662"/>
                    <a:pt x="232" y="662"/>
                    <a:pt x="232" y="662"/>
                  </a:cubicBezTo>
                  <a:cubicBezTo>
                    <a:pt x="232" y="662"/>
                    <a:pt x="232" y="662"/>
                    <a:pt x="232" y="661"/>
                  </a:cubicBezTo>
                  <a:cubicBezTo>
                    <a:pt x="232" y="660"/>
                    <a:pt x="232" y="659"/>
                    <a:pt x="233" y="657"/>
                  </a:cubicBezTo>
                  <a:cubicBezTo>
                    <a:pt x="234" y="652"/>
                    <a:pt x="235" y="646"/>
                    <a:pt x="238" y="642"/>
                  </a:cubicBezTo>
                  <a:cubicBezTo>
                    <a:pt x="242" y="637"/>
                    <a:pt x="246" y="635"/>
                    <a:pt x="251" y="634"/>
                  </a:cubicBezTo>
                  <a:cubicBezTo>
                    <a:pt x="259" y="631"/>
                    <a:pt x="259" y="631"/>
                    <a:pt x="259" y="631"/>
                  </a:cubicBezTo>
                  <a:cubicBezTo>
                    <a:pt x="262" y="630"/>
                    <a:pt x="265" y="628"/>
                    <a:pt x="268" y="626"/>
                  </a:cubicBezTo>
                  <a:cubicBezTo>
                    <a:pt x="268" y="626"/>
                    <a:pt x="268" y="626"/>
                    <a:pt x="268" y="626"/>
                  </a:cubicBezTo>
                  <a:cubicBezTo>
                    <a:pt x="268" y="626"/>
                    <a:pt x="268" y="626"/>
                    <a:pt x="268" y="626"/>
                  </a:cubicBezTo>
                  <a:cubicBezTo>
                    <a:pt x="266" y="627"/>
                    <a:pt x="265" y="629"/>
                    <a:pt x="265" y="631"/>
                  </a:cubicBezTo>
                  <a:close/>
                  <a:moveTo>
                    <a:pt x="258" y="630"/>
                  </a:moveTo>
                  <a:cubicBezTo>
                    <a:pt x="251" y="632"/>
                    <a:pt x="251" y="632"/>
                    <a:pt x="251" y="632"/>
                  </a:cubicBezTo>
                  <a:cubicBezTo>
                    <a:pt x="248" y="633"/>
                    <a:pt x="246" y="633"/>
                    <a:pt x="243" y="635"/>
                  </a:cubicBezTo>
                  <a:cubicBezTo>
                    <a:pt x="245" y="632"/>
                    <a:pt x="247" y="630"/>
                    <a:pt x="248" y="628"/>
                  </a:cubicBezTo>
                  <a:cubicBezTo>
                    <a:pt x="256" y="612"/>
                    <a:pt x="262" y="602"/>
                    <a:pt x="278" y="597"/>
                  </a:cubicBezTo>
                  <a:cubicBezTo>
                    <a:pt x="277" y="600"/>
                    <a:pt x="276" y="603"/>
                    <a:pt x="276" y="606"/>
                  </a:cubicBezTo>
                  <a:cubicBezTo>
                    <a:pt x="273" y="616"/>
                    <a:pt x="272" y="623"/>
                    <a:pt x="258" y="630"/>
                  </a:cubicBezTo>
                  <a:close/>
                  <a:moveTo>
                    <a:pt x="300" y="601"/>
                  </a:moveTo>
                  <a:cubicBezTo>
                    <a:pt x="297" y="610"/>
                    <a:pt x="295" y="618"/>
                    <a:pt x="288" y="624"/>
                  </a:cubicBezTo>
                  <a:cubicBezTo>
                    <a:pt x="286" y="626"/>
                    <a:pt x="284" y="627"/>
                    <a:pt x="283" y="627"/>
                  </a:cubicBezTo>
                  <a:cubicBezTo>
                    <a:pt x="280" y="623"/>
                    <a:pt x="280" y="618"/>
                    <a:pt x="282" y="614"/>
                  </a:cubicBezTo>
                  <a:cubicBezTo>
                    <a:pt x="285" y="605"/>
                    <a:pt x="294" y="598"/>
                    <a:pt x="302" y="594"/>
                  </a:cubicBezTo>
                  <a:cubicBezTo>
                    <a:pt x="301" y="597"/>
                    <a:pt x="300" y="601"/>
                    <a:pt x="300" y="601"/>
                  </a:cubicBezTo>
                  <a:close/>
                  <a:moveTo>
                    <a:pt x="350" y="492"/>
                  </a:moveTo>
                  <a:cubicBezTo>
                    <a:pt x="348" y="502"/>
                    <a:pt x="348" y="502"/>
                    <a:pt x="348" y="502"/>
                  </a:cubicBezTo>
                  <a:cubicBezTo>
                    <a:pt x="347" y="511"/>
                    <a:pt x="346" y="519"/>
                    <a:pt x="340" y="526"/>
                  </a:cubicBezTo>
                  <a:cubicBezTo>
                    <a:pt x="334" y="533"/>
                    <a:pt x="332" y="537"/>
                    <a:pt x="330" y="547"/>
                  </a:cubicBezTo>
                  <a:cubicBezTo>
                    <a:pt x="328" y="559"/>
                    <a:pt x="327" y="567"/>
                    <a:pt x="319" y="575"/>
                  </a:cubicBezTo>
                  <a:cubicBezTo>
                    <a:pt x="313" y="580"/>
                    <a:pt x="313" y="580"/>
                    <a:pt x="313" y="580"/>
                  </a:cubicBezTo>
                  <a:cubicBezTo>
                    <a:pt x="309" y="583"/>
                    <a:pt x="305" y="586"/>
                    <a:pt x="303" y="591"/>
                  </a:cubicBezTo>
                  <a:cubicBezTo>
                    <a:pt x="303" y="591"/>
                    <a:pt x="303" y="591"/>
                    <a:pt x="303" y="592"/>
                  </a:cubicBezTo>
                  <a:cubicBezTo>
                    <a:pt x="294" y="596"/>
                    <a:pt x="283" y="603"/>
                    <a:pt x="280" y="613"/>
                  </a:cubicBezTo>
                  <a:cubicBezTo>
                    <a:pt x="278" y="618"/>
                    <a:pt x="278" y="623"/>
                    <a:pt x="280" y="627"/>
                  </a:cubicBezTo>
                  <a:cubicBezTo>
                    <a:pt x="279" y="627"/>
                    <a:pt x="279" y="627"/>
                    <a:pt x="278" y="626"/>
                  </a:cubicBezTo>
                  <a:cubicBezTo>
                    <a:pt x="275" y="625"/>
                    <a:pt x="273" y="624"/>
                    <a:pt x="269" y="625"/>
                  </a:cubicBezTo>
                  <a:cubicBezTo>
                    <a:pt x="274" y="619"/>
                    <a:pt x="276" y="613"/>
                    <a:pt x="278" y="607"/>
                  </a:cubicBezTo>
                  <a:cubicBezTo>
                    <a:pt x="279" y="601"/>
                    <a:pt x="280" y="595"/>
                    <a:pt x="284" y="588"/>
                  </a:cubicBezTo>
                  <a:cubicBezTo>
                    <a:pt x="287" y="584"/>
                    <a:pt x="290" y="581"/>
                    <a:pt x="293" y="578"/>
                  </a:cubicBezTo>
                  <a:cubicBezTo>
                    <a:pt x="296" y="575"/>
                    <a:pt x="300" y="572"/>
                    <a:pt x="302" y="568"/>
                  </a:cubicBezTo>
                  <a:cubicBezTo>
                    <a:pt x="304" y="564"/>
                    <a:pt x="305" y="560"/>
                    <a:pt x="305" y="555"/>
                  </a:cubicBezTo>
                  <a:cubicBezTo>
                    <a:pt x="305" y="554"/>
                    <a:pt x="305" y="553"/>
                    <a:pt x="305" y="552"/>
                  </a:cubicBezTo>
                  <a:cubicBezTo>
                    <a:pt x="306" y="552"/>
                    <a:pt x="308" y="551"/>
                    <a:pt x="309" y="551"/>
                  </a:cubicBezTo>
                  <a:cubicBezTo>
                    <a:pt x="313" y="550"/>
                    <a:pt x="318" y="548"/>
                    <a:pt x="320" y="542"/>
                  </a:cubicBezTo>
                  <a:cubicBezTo>
                    <a:pt x="320" y="543"/>
                    <a:pt x="320" y="544"/>
                    <a:pt x="320" y="544"/>
                  </a:cubicBezTo>
                  <a:cubicBezTo>
                    <a:pt x="320" y="545"/>
                    <a:pt x="320" y="546"/>
                    <a:pt x="320" y="547"/>
                  </a:cubicBezTo>
                  <a:cubicBezTo>
                    <a:pt x="320" y="552"/>
                    <a:pt x="320" y="552"/>
                    <a:pt x="320" y="552"/>
                  </a:cubicBezTo>
                  <a:cubicBezTo>
                    <a:pt x="320" y="558"/>
                    <a:pt x="315" y="566"/>
                    <a:pt x="310" y="569"/>
                  </a:cubicBezTo>
                  <a:cubicBezTo>
                    <a:pt x="307" y="571"/>
                    <a:pt x="305" y="571"/>
                    <a:pt x="302" y="570"/>
                  </a:cubicBezTo>
                  <a:cubicBezTo>
                    <a:pt x="302" y="569"/>
                    <a:pt x="301" y="570"/>
                    <a:pt x="301" y="570"/>
                  </a:cubicBezTo>
                  <a:cubicBezTo>
                    <a:pt x="301" y="571"/>
                    <a:pt x="301" y="571"/>
                    <a:pt x="301" y="571"/>
                  </a:cubicBezTo>
                  <a:cubicBezTo>
                    <a:pt x="304" y="573"/>
                    <a:pt x="308" y="573"/>
                    <a:pt x="311" y="571"/>
                  </a:cubicBezTo>
                  <a:cubicBezTo>
                    <a:pt x="317" y="568"/>
                    <a:pt x="321" y="559"/>
                    <a:pt x="322" y="553"/>
                  </a:cubicBezTo>
                  <a:cubicBezTo>
                    <a:pt x="322" y="547"/>
                    <a:pt x="322" y="547"/>
                    <a:pt x="322" y="547"/>
                  </a:cubicBezTo>
                  <a:cubicBezTo>
                    <a:pt x="322" y="544"/>
                    <a:pt x="322" y="541"/>
                    <a:pt x="323" y="539"/>
                  </a:cubicBezTo>
                  <a:cubicBezTo>
                    <a:pt x="323" y="539"/>
                    <a:pt x="322" y="540"/>
                    <a:pt x="322" y="540"/>
                  </a:cubicBezTo>
                  <a:cubicBezTo>
                    <a:pt x="322" y="540"/>
                    <a:pt x="322" y="540"/>
                    <a:pt x="322" y="540"/>
                  </a:cubicBezTo>
                  <a:cubicBezTo>
                    <a:pt x="323" y="536"/>
                    <a:pt x="323" y="532"/>
                    <a:pt x="324" y="529"/>
                  </a:cubicBezTo>
                  <a:cubicBezTo>
                    <a:pt x="332" y="524"/>
                    <a:pt x="333" y="521"/>
                    <a:pt x="334" y="515"/>
                  </a:cubicBezTo>
                  <a:cubicBezTo>
                    <a:pt x="337" y="506"/>
                    <a:pt x="337" y="506"/>
                    <a:pt x="337" y="506"/>
                  </a:cubicBezTo>
                  <a:cubicBezTo>
                    <a:pt x="339" y="500"/>
                    <a:pt x="345" y="494"/>
                    <a:pt x="350" y="492"/>
                  </a:cubicBezTo>
                  <a:cubicBezTo>
                    <a:pt x="350" y="492"/>
                    <a:pt x="350" y="492"/>
                    <a:pt x="350" y="492"/>
                  </a:cubicBezTo>
                  <a:close/>
                  <a:moveTo>
                    <a:pt x="351" y="489"/>
                  </a:moveTo>
                  <a:cubicBezTo>
                    <a:pt x="351" y="489"/>
                    <a:pt x="351" y="489"/>
                    <a:pt x="351" y="489"/>
                  </a:cubicBezTo>
                  <a:cubicBezTo>
                    <a:pt x="344" y="492"/>
                    <a:pt x="338" y="499"/>
                    <a:pt x="335" y="506"/>
                  </a:cubicBezTo>
                  <a:cubicBezTo>
                    <a:pt x="335" y="506"/>
                    <a:pt x="332" y="514"/>
                    <a:pt x="332" y="514"/>
                  </a:cubicBezTo>
                  <a:cubicBezTo>
                    <a:pt x="331" y="520"/>
                    <a:pt x="330" y="522"/>
                    <a:pt x="324" y="526"/>
                  </a:cubicBezTo>
                  <a:cubicBezTo>
                    <a:pt x="325" y="524"/>
                    <a:pt x="325" y="521"/>
                    <a:pt x="325" y="519"/>
                  </a:cubicBezTo>
                  <a:cubicBezTo>
                    <a:pt x="326" y="514"/>
                    <a:pt x="326" y="514"/>
                    <a:pt x="326" y="514"/>
                  </a:cubicBezTo>
                  <a:cubicBezTo>
                    <a:pt x="326" y="514"/>
                    <a:pt x="325" y="514"/>
                    <a:pt x="325" y="513"/>
                  </a:cubicBezTo>
                  <a:cubicBezTo>
                    <a:pt x="328" y="508"/>
                    <a:pt x="331" y="501"/>
                    <a:pt x="333" y="494"/>
                  </a:cubicBezTo>
                  <a:cubicBezTo>
                    <a:pt x="334" y="479"/>
                    <a:pt x="334" y="479"/>
                    <a:pt x="334" y="479"/>
                  </a:cubicBezTo>
                  <a:cubicBezTo>
                    <a:pt x="335" y="475"/>
                    <a:pt x="335" y="471"/>
                    <a:pt x="336" y="467"/>
                  </a:cubicBezTo>
                  <a:cubicBezTo>
                    <a:pt x="336" y="466"/>
                    <a:pt x="337" y="465"/>
                    <a:pt x="337" y="464"/>
                  </a:cubicBezTo>
                  <a:cubicBezTo>
                    <a:pt x="337" y="463"/>
                    <a:pt x="337" y="462"/>
                    <a:pt x="337" y="461"/>
                  </a:cubicBezTo>
                  <a:cubicBezTo>
                    <a:pt x="339" y="456"/>
                    <a:pt x="339" y="456"/>
                    <a:pt x="339" y="456"/>
                  </a:cubicBezTo>
                  <a:cubicBezTo>
                    <a:pt x="340" y="453"/>
                    <a:pt x="341" y="450"/>
                    <a:pt x="341" y="446"/>
                  </a:cubicBezTo>
                  <a:cubicBezTo>
                    <a:pt x="342" y="446"/>
                    <a:pt x="342" y="446"/>
                    <a:pt x="342" y="446"/>
                  </a:cubicBezTo>
                  <a:cubicBezTo>
                    <a:pt x="343" y="445"/>
                    <a:pt x="343" y="445"/>
                    <a:pt x="343" y="445"/>
                  </a:cubicBezTo>
                  <a:cubicBezTo>
                    <a:pt x="345" y="442"/>
                    <a:pt x="348" y="435"/>
                    <a:pt x="349" y="431"/>
                  </a:cubicBezTo>
                  <a:cubicBezTo>
                    <a:pt x="351" y="423"/>
                    <a:pt x="348" y="418"/>
                    <a:pt x="344" y="412"/>
                  </a:cubicBezTo>
                  <a:cubicBezTo>
                    <a:pt x="342" y="409"/>
                    <a:pt x="342" y="409"/>
                    <a:pt x="342" y="409"/>
                  </a:cubicBezTo>
                  <a:cubicBezTo>
                    <a:pt x="342" y="408"/>
                    <a:pt x="342" y="408"/>
                    <a:pt x="342" y="408"/>
                  </a:cubicBezTo>
                  <a:cubicBezTo>
                    <a:pt x="343" y="406"/>
                    <a:pt x="345" y="404"/>
                    <a:pt x="348" y="402"/>
                  </a:cubicBezTo>
                  <a:cubicBezTo>
                    <a:pt x="351" y="399"/>
                    <a:pt x="351" y="399"/>
                    <a:pt x="351" y="399"/>
                  </a:cubicBezTo>
                  <a:cubicBezTo>
                    <a:pt x="352" y="399"/>
                    <a:pt x="352" y="398"/>
                    <a:pt x="353" y="397"/>
                  </a:cubicBezTo>
                  <a:cubicBezTo>
                    <a:pt x="350" y="404"/>
                    <a:pt x="352" y="410"/>
                    <a:pt x="354" y="416"/>
                  </a:cubicBezTo>
                  <a:cubicBezTo>
                    <a:pt x="356" y="421"/>
                    <a:pt x="356" y="421"/>
                    <a:pt x="356" y="421"/>
                  </a:cubicBezTo>
                  <a:cubicBezTo>
                    <a:pt x="357" y="424"/>
                    <a:pt x="357" y="427"/>
                    <a:pt x="357" y="430"/>
                  </a:cubicBezTo>
                  <a:cubicBezTo>
                    <a:pt x="357" y="430"/>
                    <a:pt x="356" y="430"/>
                    <a:pt x="357" y="431"/>
                  </a:cubicBezTo>
                  <a:cubicBezTo>
                    <a:pt x="357" y="432"/>
                    <a:pt x="357" y="432"/>
                    <a:pt x="357" y="432"/>
                  </a:cubicBezTo>
                  <a:cubicBezTo>
                    <a:pt x="356" y="435"/>
                    <a:pt x="355" y="437"/>
                    <a:pt x="353" y="441"/>
                  </a:cubicBezTo>
                  <a:cubicBezTo>
                    <a:pt x="349" y="448"/>
                    <a:pt x="349" y="448"/>
                    <a:pt x="349" y="448"/>
                  </a:cubicBezTo>
                  <a:cubicBezTo>
                    <a:pt x="345" y="456"/>
                    <a:pt x="349" y="463"/>
                    <a:pt x="351" y="469"/>
                  </a:cubicBezTo>
                  <a:cubicBezTo>
                    <a:pt x="353" y="473"/>
                    <a:pt x="355" y="476"/>
                    <a:pt x="355" y="480"/>
                  </a:cubicBezTo>
                  <a:cubicBezTo>
                    <a:pt x="355" y="480"/>
                    <a:pt x="355" y="481"/>
                    <a:pt x="355" y="481"/>
                  </a:cubicBezTo>
                  <a:cubicBezTo>
                    <a:pt x="354" y="483"/>
                    <a:pt x="352" y="486"/>
                    <a:pt x="351" y="489"/>
                  </a:cubicBezTo>
                  <a:close/>
                  <a:moveTo>
                    <a:pt x="357" y="479"/>
                  </a:moveTo>
                  <a:cubicBezTo>
                    <a:pt x="357" y="479"/>
                    <a:pt x="357" y="479"/>
                    <a:pt x="357" y="479"/>
                  </a:cubicBezTo>
                  <a:cubicBezTo>
                    <a:pt x="357" y="479"/>
                    <a:pt x="357" y="479"/>
                    <a:pt x="357" y="479"/>
                  </a:cubicBezTo>
                  <a:cubicBezTo>
                    <a:pt x="357" y="479"/>
                    <a:pt x="357" y="479"/>
                    <a:pt x="357" y="479"/>
                  </a:cubicBezTo>
                  <a:close/>
                  <a:moveTo>
                    <a:pt x="361" y="442"/>
                  </a:moveTo>
                  <a:cubicBezTo>
                    <a:pt x="362" y="448"/>
                    <a:pt x="361" y="455"/>
                    <a:pt x="360" y="461"/>
                  </a:cubicBezTo>
                  <a:cubicBezTo>
                    <a:pt x="360" y="463"/>
                    <a:pt x="360" y="463"/>
                    <a:pt x="360" y="463"/>
                  </a:cubicBezTo>
                  <a:cubicBezTo>
                    <a:pt x="360" y="468"/>
                    <a:pt x="359" y="474"/>
                    <a:pt x="356" y="477"/>
                  </a:cubicBezTo>
                  <a:cubicBezTo>
                    <a:pt x="356" y="474"/>
                    <a:pt x="355" y="471"/>
                    <a:pt x="353" y="468"/>
                  </a:cubicBezTo>
                  <a:cubicBezTo>
                    <a:pt x="350" y="462"/>
                    <a:pt x="348" y="456"/>
                    <a:pt x="351" y="449"/>
                  </a:cubicBezTo>
                  <a:cubicBezTo>
                    <a:pt x="355" y="442"/>
                    <a:pt x="355" y="442"/>
                    <a:pt x="355" y="442"/>
                  </a:cubicBezTo>
                  <a:cubicBezTo>
                    <a:pt x="356" y="439"/>
                    <a:pt x="357" y="437"/>
                    <a:pt x="358" y="435"/>
                  </a:cubicBezTo>
                  <a:cubicBezTo>
                    <a:pt x="359" y="437"/>
                    <a:pt x="359" y="437"/>
                    <a:pt x="359" y="437"/>
                  </a:cubicBezTo>
                  <a:lnTo>
                    <a:pt x="361" y="442"/>
                  </a:lnTo>
                  <a:close/>
                  <a:moveTo>
                    <a:pt x="363" y="396"/>
                  </a:moveTo>
                  <a:cubicBezTo>
                    <a:pt x="364" y="397"/>
                    <a:pt x="366" y="399"/>
                    <a:pt x="366" y="401"/>
                  </a:cubicBezTo>
                  <a:cubicBezTo>
                    <a:pt x="370" y="411"/>
                    <a:pt x="365" y="423"/>
                    <a:pt x="359" y="430"/>
                  </a:cubicBezTo>
                  <a:cubicBezTo>
                    <a:pt x="359" y="427"/>
                    <a:pt x="359" y="424"/>
                    <a:pt x="358" y="420"/>
                  </a:cubicBezTo>
                  <a:cubicBezTo>
                    <a:pt x="356" y="415"/>
                    <a:pt x="356" y="415"/>
                    <a:pt x="356" y="415"/>
                  </a:cubicBezTo>
                  <a:cubicBezTo>
                    <a:pt x="354" y="409"/>
                    <a:pt x="352" y="403"/>
                    <a:pt x="355" y="396"/>
                  </a:cubicBezTo>
                  <a:cubicBezTo>
                    <a:pt x="356" y="396"/>
                    <a:pt x="355" y="395"/>
                    <a:pt x="355" y="395"/>
                  </a:cubicBezTo>
                  <a:cubicBezTo>
                    <a:pt x="357" y="393"/>
                    <a:pt x="358" y="390"/>
                    <a:pt x="359" y="388"/>
                  </a:cubicBezTo>
                  <a:cubicBezTo>
                    <a:pt x="360" y="391"/>
                    <a:pt x="361" y="394"/>
                    <a:pt x="363" y="396"/>
                  </a:cubicBezTo>
                  <a:close/>
                  <a:moveTo>
                    <a:pt x="362" y="316"/>
                  </a:moveTo>
                  <a:cubicBezTo>
                    <a:pt x="365" y="319"/>
                    <a:pt x="365" y="319"/>
                    <a:pt x="365" y="319"/>
                  </a:cubicBezTo>
                  <a:cubicBezTo>
                    <a:pt x="368" y="324"/>
                    <a:pt x="370" y="331"/>
                    <a:pt x="370" y="339"/>
                  </a:cubicBezTo>
                  <a:cubicBezTo>
                    <a:pt x="370" y="345"/>
                    <a:pt x="367" y="356"/>
                    <a:pt x="364" y="363"/>
                  </a:cubicBezTo>
                  <a:cubicBezTo>
                    <a:pt x="365" y="357"/>
                    <a:pt x="364" y="352"/>
                    <a:pt x="363" y="346"/>
                  </a:cubicBezTo>
                  <a:cubicBezTo>
                    <a:pt x="362" y="342"/>
                    <a:pt x="362" y="342"/>
                    <a:pt x="362" y="342"/>
                  </a:cubicBezTo>
                  <a:cubicBezTo>
                    <a:pt x="360" y="331"/>
                    <a:pt x="359" y="322"/>
                    <a:pt x="359" y="313"/>
                  </a:cubicBezTo>
                  <a:cubicBezTo>
                    <a:pt x="360" y="314"/>
                    <a:pt x="361" y="315"/>
                    <a:pt x="362" y="316"/>
                  </a:cubicBezTo>
                  <a:close/>
                  <a:moveTo>
                    <a:pt x="361" y="214"/>
                  </a:moveTo>
                  <a:cubicBezTo>
                    <a:pt x="364" y="217"/>
                    <a:pt x="364" y="217"/>
                    <a:pt x="364" y="217"/>
                  </a:cubicBezTo>
                  <a:cubicBezTo>
                    <a:pt x="366" y="220"/>
                    <a:pt x="368" y="222"/>
                    <a:pt x="369" y="225"/>
                  </a:cubicBezTo>
                  <a:cubicBezTo>
                    <a:pt x="369" y="225"/>
                    <a:pt x="369" y="225"/>
                    <a:pt x="368" y="225"/>
                  </a:cubicBezTo>
                  <a:cubicBezTo>
                    <a:pt x="368" y="226"/>
                    <a:pt x="368" y="226"/>
                    <a:pt x="368" y="227"/>
                  </a:cubicBezTo>
                  <a:cubicBezTo>
                    <a:pt x="368" y="227"/>
                    <a:pt x="369" y="227"/>
                    <a:pt x="369" y="227"/>
                  </a:cubicBezTo>
                  <a:cubicBezTo>
                    <a:pt x="369" y="228"/>
                    <a:pt x="369" y="228"/>
                    <a:pt x="369" y="228"/>
                  </a:cubicBezTo>
                  <a:cubicBezTo>
                    <a:pt x="370" y="235"/>
                    <a:pt x="367" y="240"/>
                    <a:pt x="364" y="246"/>
                  </a:cubicBezTo>
                  <a:cubicBezTo>
                    <a:pt x="363" y="248"/>
                    <a:pt x="362" y="250"/>
                    <a:pt x="361" y="252"/>
                  </a:cubicBezTo>
                  <a:cubicBezTo>
                    <a:pt x="360" y="248"/>
                    <a:pt x="360" y="248"/>
                    <a:pt x="360" y="248"/>
                  </a:cubicBezTo>
                  <a:cubicBezTo>
                    <a:pt x="358" y="243"/>
                    <a:pt x="356" y="238"/>
                    <a:pt x="357" y="234"/>
                  </a:cubicBezTo>
                  <a:cubicBezTo>
                    <a:pt x="357" y="230"/>
                    <a:pt x="358" y="227"/>
                    <a:pt x="359" y="223"/>
                  </a:cubicBezTo>
                  <a:cubicBezTo>
                    <a:pt x="360" y="220"/>
                    <a:pt x="361" y="217"/>
                    <a:pt x="361" y="214"/>
                  </a:cubicBezTo>
                  <a:close/>
                  <a:moveTo>
                    <a:pt x="357" y="194"/>
                  </a:moveTo>
                  <a:cubicBezTo>
                    <a:pt x="357" y="200"/>
                    <a:pt x="357" y="200"/>
                    <a:pt x="357" y="200"/>
                  </a:cubicBezTo>
                  <a:cubicBezTo>
                    <a:pt x="357" y="202"/>
                    <a:pt x="358" y="205"/>
                    <a:pt x="358" y="207"/>
                  </a:cubicBezTo>
                  <a:cubicBezTo>
                    <a:pt x="356" y="205"/>
                    <a:pt x="354" y="203"/>
                    <a:pt x="351" y="201"/>
                  </a:cubicBezTo>
                  <a:cubicBezTo>
                    <a:pt x="348" y="199"/>
                    <a:pt x="348" y="199"/>
                    <a:pt x="348" y="199"/>
                  </a:cubicBezTo>
                  <a:cubicBezTo>
                    <a:pt x="344" y="197"/>
                    <a:pt x="342" y="196"/>
                    <a:pt x="342" y="190"/>
                  </a:cubicBezTo>
                  <a:cubicBezTo>
                    <a:pt x="341" y="185"/>
                    <a:pt x="342" y="179"/>
                    <a:pt x="345" y="174"/>
                  </a:cubicBezTo>
                  <a:cubicBezTo>
                    <a:pt x="345" y="174"/>
                    <a:pt x="345" y="174"/>
                    <a:pt x="345" y="173"/>
                  </a:cubicBezTo>
                  <a:cubicBezTo>
                    <a:pt x="346" y="174"/>
                    <a:pt x="346" y="175"/>
                    <a:pt x="347" y="175"/>
                  </a:cubicBezTo>
                  <a:cubicBezTo>
                    <a:pt x="353" y="180"/>
                    <a:pt x="356" y="187"/>
                    <a:pt x="357" y="194"/>
                  </a:cubicBezTo>
                  <a:close/>
                  <a:moveTo>
                    <a:pt x="339" y="140"/>
                  </a:moveTo>
                  <a:cubicBezTo>
                    <a:pt x="349" y="148"/>
                    <a:pt x="350" y="154"/>
                    <a:pt x="351" y="168"/>
                  </a:cubicBezTo>
                  <a:cubicBezTo>
                    <a:pt x="351" y="168"/>
                    <a:pt x="352" y="175"/>
                    <a:pt x="352" y="175"/>
                  </a:cubicBezTo>
                  <a:cubicBezTo>
                    <a:pt x="353" y="176"/>
                    <a:pt x="353" y="178"/>
                    <a:pt x="353" y="179"/>
                  </a:cubicBezTo>
                  <a:cubicBezTo>
                    <a:pt x="352" y="177"/>
                    <a:pt x="350" y="175"/>
                    <a:pt x="349" y="174"/>
                  </a:cubicBezTo>
                  <a:cubicBezTo>
                    <a:pt x="347" y="172"/>
                    <a:pt x="345" y="171"/>
                    <a:pt x="343" y="170"/>
                  </a:cubicBezTo>
                  <a:cubicBezTo>
                    <a:pt x="340" y="169"/>
                    <a:pt x="337" y="167"/>
                    <a:pt x="335" y="163"/>
                  </a:cubicBezTo>
                  <a:cubicBezTo>
                    <a:pt x="334" y="159"/>
                    <a:pt x="335" y="154"/>
                    <a:pt x="337" y="149"/>
                  </a:cubicBezTo>
                  <a:cubicBezTo>
                    <a:pt x="338" y="144"/>
                    <a:pt x="338" y="144"/>
                    <a:pt x="338" y="144"/>
                  </a:cubicBezTo>
                  <a:cubicBezTo>
                    <a:pt x="339" y="143"/>
                    <a:pt x="339" y="142"/>
                    <a:pt x="339" y="140"/>
                  </a:cubicBezTo>
                  <a:close/>
                  <a:moveTo>
                    <a:pt x="329" y="140"/>
                  </a:moveTo>
                  <a:cubicBezTo>
                    <a:pt x="324" y="135"/>
                    <a:pt x="320" y="129"/>
                    <a:pt x="323" y="121"/>
                  </a:cubicBezTo>
                  <a:cubicBezTo>
                    <a:pt x="325" y="123"/>
                    <a:pt x="327" y="124"/>
                    <a:pt x="329" y="125"/>
                  </a:cubicBezTo>
                  <a:cubicBezTo>
                    <a:pt x="335" y="129"/>
                    <a:pt x="339" y="132"/>
                    <a:pt x="336" y="144"/>
                  </a:cubicBezTo>
                  <a:cubicBezTo>
                    <a:pt x="335" y="148"/>
                    <a:pt x="335" y="148"/>
                    <a:pt x="335" y="148"/>
                  </a:cubicBezTo>
                  <a:cubicBezTo>
                    <a:pt x="335" y="149"/>
                    <a:pt x="335" y="150"/>
                    <a:pt x="334" y="151"/>
                  </a:cubicBezTo>
                  <a:cubicBezTo>
                    <a:pt x="334" y="147"/>
                    <a:pt x="331" y="144"/>
                    <a:pt x="329" y="140"/>
                  </a:cubicBezTo>
                  <a:close/>
                  <a:moveTo>
                    <a:pt x="311" y="141"/>
                  </a:moveTo>
                  <a:cubicBezTo>
                    <a:pt x="310" y="137"/>
                    <a:pt x="310" y="137"/>
                    <a:pt x="310" y="137"/>
                  </a:cubicBezTo>
                  <a:cubicBezTo>
                    <a:pt x="311" y="137"/>
                    <a:pt x="312" y="137"/>
                    <a:pt x="312" y="138"/>
                  </a:cubicBezTo>
                  <a:cubicBezTo>
                    <a:pt x="321" y="143"/>
                    <a:pt x="329" y="148"/>
                    <a:pt x="332" y="161"/>
                  </a:cubicBezTo>
                  <a:cubicBezTo>
                    <a:pt x="332" y="165"/>
                    <a:pt x="332" y="169"/>
                    <a:pt x="331" y="173"/>
                  </a:cubicBezTo>
                  <a:cubicBezTo>
                    <a:pt x="330" y="171"/>
                    <a:pt x="328" y="169"/>
                    <a:pt x="324" y="165"/>
                  </a:cubicBezTo>
                  <a:cubicBezTo>
                    <a:pt x="322" y="164"/>
                    <a:pt x="322" y="164"/>
                    <a:pt x="322" y="164"/>
                  </a:cubicBezTo>
                  <a:cubicBezTo>
                    <a:pt x="315" y="157"/>
                    <a:pt x="312" y="151"/>
                    <a:pt x="311" y="141"/>
                  </a:cubicBezTo>
                  <a:close/>
                  <a:moveTo>
                    <a:pt x="325" y="184"/>
                  </a:moveTo>
                  <a:cubicBezTo>
                    <a:pt x="322" y="181"/>
                    <a:pt x="322" y="181"/>
                    <a:pt x="322" y="181"/>
                  </a:cubicBezTo>
                  <a:cubicBezTo>
                    <a:pt x="320" y="178"/>
                    <a:pt x="317" y="175"/>
                    <a:pt x="316" y="171"/>
                  </a:cubicBezTo>
                  <a:cubicBezTo>
                    <a:pt x="316" y="170"/>
                    <a:pt x="316" y="168"/>
                    <a:pt x="316" y="167"/>
                  </a:cubicBezTo>
                  <a:cubicBezTo>
                    <a:pt x="316" y="166"/>
                    <a:pt x="316" y="164"/>
                    <a:pt x="316" y="163"/>
                  </a:cubicBezTo>
                  <a:cubicBezTo>
                    <a:pt x="316" y="162"/>
                    <a:pt x="316" y="161"/>
                    <a:pt x="316" y="159"/>
                  </a:cubicBezTo>
                  <a:cubicBezTo>
                    <a:pt x="317" y="161"/>
                    <a:pt x="319" y="163"/>
                    <a:pt x="321" y="165"/>
                  </a:cubicBezTo>
                  <a:cubicBezTo>
                    <a:pt x="323" y="167"/>
                    <a:pt x="323" y="167"/>
                    <a:pt x="323" y="167"/>
                  </a:cubicBezTo>
                  <a:cubicBezTo>
                    <a:pt x="325" y="169"/>
                    <a:pt x="330" y="173"/>
                    <a:pt x="330" y="174"/>
                  </a:cubicBezTo>
                  <a:cubicBezTo>
                    <a:pt x="330" y="175"/>
                    <a:pt x="331" y="175"/>
                    <a:pt x="331" y="175"/>
                  </a:cubicBezTo>
                  <a:cubicBezTo>
                    <a:pt x="331" y="175"/>
                    <a:pt x="331" y="175"/>
                    <a:pt x="331" y="175"/>
                  </a:cubicBezTo>
                  <a:cubicBezTo>
                    <a:pt x="330" y="180"/>
                    <a:pt x="329" y="184"/>
                    <a:pt x="330" y="189"/>
                  </a:cubicBezTo>
                  <a:cubicBezTo>
                    <a:pt x="330" y="189"/>
                    <a:pt x="330" y="189"/>
                    <a:pt x="330" y="190"/>
                  </a:cubicBezTo>
                  <a:lnTo>
                    <a:pt x="325" y="184"/>
                  </a:lnTo>
                  <a:close/>
                  <a:moveTo>
                    <a:pt x="343" y="233"/>
                  </a:moveTo>
                  <a:cubicBezTo>
                    <a:pt x="343" y="233"/>
                    <a:pt x="343" y="233"/>
                    <a:pt x="343" y="233"/>
                  </a:cubicBezTo>
                  <a:cubicBezTo>
                    <a:pt x="342" y="231"/>
                    <a:pt x="340" y="228"/>
                    <a:pt x="339" y="226"/>
                  </a:cubicBezTo>
                  <a:cubicBezTo>
                    <a:pt x="336" y="223"/>
                    <a:pt x="336" y="223"/>
                    <a:pt x="336" y="223"/>
                  </a:cubicBezTo>
                  <a:cubicBezTo>
                    <a:pt x="329" y="212"/>
                    <a:pt x="326" y="205"/>
                    <a:pt x="330" y="193"/>
                  </a:cubicBezTo>
                  <a:cubicBezTo>
                    <a:pt x="331" y="194"/>
                    <a:pt x="331" y="194"/>
                    <a:pt x="331" y="194"/>
                  </a:cubicBezTo>
                  <a:cubicBezTo>
                    <a:pt x="332" y="194"/>
                    <a:pt x="332" y="194"/>
                    <a:pt x="332" y="194"/>
                  </a:cubicBezTo>
                  <a:cubicBezTo>
                    <a:pt x="333" y="197"/>
                    <a:pt x="334" y="199"/>
                    <a:pt x="336" y="201"/>
                  </a:cubicBezTo>
                  <a:cubicBezTo>
                    <a:pt x="340" y="207"/>
                    <a:pt x="340" y="207"/>
                    <a:pt x="340" y="207"/>
                  </a:cubicBezTo>
                  <a:cubicBezTo>
                    <a:pt x="345" y="217"/>
                    <a:pt x="344" y="225"/>
                    <a:pt x="343" y="233"/>
                  </a:cubicBezTo>
                  <a:close/>
                  <a:moveTo>
                    <a:pt x="356" y="276"/>
                  </a:moveTo>
                  <a:cubicBezTo>
                    <a:pt x="355" y="273"/>
                    <a:pt x="354" y="271"/>
                    <a:pt x="353" y="269"/>
                  </a:cubicBezTo>
                  <a:cubicBezTo>
                    <a:pt x="350" y="264"/>
                    <a:pt x="348" y="260"/>
                    <a:pt x="346" y="253"/>
                  </a:cubicBezTo>
                  <a:cubicBezTo>
                    <a:pt x="344" y="246"/>
                    <a:pt x="345" y="239"/>
                    <a:pt x="345" y="233"/>
                  </a:cubicBezTo>
                  <a:cubicBezTo>
                    <a:pt x="346" y="224"/>
                    <a:pt x="347" y="216"/>
                    <a:pt x="341" y="206"/>
                  </a:cubicBezTo>
                  <a:cubicBezTo>
                    <a:pt x="337" y="200"/>
                    <a:pt x="337" y="200"/>
                    <a:pt x="337" y="200"/>
                  </a:cubicBezTo>
                  <a:cubicBezTo>
                    <a:pt x="335" y="197"/>
                    <a:pt x="333" y="194"/>
                    <a:pt x="332" y="188"/>
                  </a:cubicBezTo>
                  <a:cubicBezTo>
                    <a:pt x="331" y="184"/>
                    <a:pt x="332" y="180"/>
                    <a:pt x="333" y="176"/>
                  </a:cubicBezTo>
                  <a:cubicBezTo>
                    <a:pt x="333" y="172"/>
                    <a:pt x="334" y="169"/>
                    <a:pt x="334" y="165"/>
                  </a:cubicBezTo>
                  <a:cubicBezTo>
                    <a:pt x="336" y="169"/>
                    <a:pt x="339" y="171"/>
                    <a:pt x="342" y="172"/>
                  </a:cubicBezTo>
                  <a:cubicBezTo>
                    <a:pt x="342" y="172"/>
                    <a:pt x="343" y="172"/>
                    <a:pt x="343" y="173"/>
                  </a:cubicBezTo>
                  <a:cubicBezTo>
                    <a:pt x="343" y="173"/>
                    <a:pt x="343" y="173"/>
                    <a:pt x="343" y="173"/>
                  </a:cubicBezTo>
                  <a:cubicBezTo>
                    <a:pt x="340" y="178"/>
                    <a:pt x="339" y="185"/>
                    <a:pt x="340" y="190"/>
                  </a:cubicBezTo>
                  <a:cubicBezTo>
                    <a:pt x="341" y="197"/>
                    <a:pt x="343" y="198"/>
                    <a:pt x="347" y="200"/>
                  </a:cubicBezTo>
                  <a:cubicBezTo>
                    <a:pt x="350" y="202"/>
                    <a:pt x="350" y="202"/>
                    <a:pt x="350" y="202"/>
                  </a:cubicBezTo>
                  <a:cubicBezTo>
                    <a:pt x="354" y="205"/>
                    <a:pt x="358" y="209"/>
                    <a:pt x="359" y="212"/>
                  </a:cubicBezTo>
                  <a:cubicBezTo>
                    <a:pt x="359" y="212"/>
                    <a:pt x="359" y="212"/>
                    <a:pt x="360" y="212"/>
                  </a:cubicBezTo>
                  <a:cubicBezTo>
                    <a:pt x="359" y="216"/>
                    <a:pt x="358" y="220"/>
                    <a:pt x="357" y="223"/>
                  </a:cubicBezTo>
                  <a:cubicBezTo>
                    <a:pt x="356" y="226"/>
                    <a:pt x="355" y="230"/>
                    <a:pt x="355" y="233"/>
                  </a:cubicBezTo>
                  <a:cubicBezTo>
                    <a:pt x="354" y="238"/>
                    <a:pt x="356" y="243"/>
                    <a:pt x="358" y="248"/>
                  </a:cubicBezTo>
                  <a:cubicBezTo>
                    <a:pt x="360" y="254"/>
                    <a:pt x="360" y="254"/>
                    <a:pt x="360" y="254"/>
                  </a:cubicBezTo>
                  <a:cubicBezTo>
                    <a:pt x="359" y="256"/>
                    <a:pt x="358" y="258"/>
                    <a:pt x="358" y="260"/>
                  </a:cubicBezTo>
                  <a:cubicBezTo>
                    <a:pt x="358" y="261"/>
                    <a:pt x="357" y="268"/>
                    <a:pt x="356" y="276"/>
                  </a:cubicBezTo>
                  <a:close/>
                  <a:moveTo>
                    <a:pt x="364" y="288"/>
                  </a:moveTo>
                  <a:cubicBezTo>
                    <a:pt x="362" y="289"/>
                    <a:pt x="361" y="289"/>
                    <a:pt x="359" y="287"/>
                  </a:cubicBezTo>
                  <a:cubicBezTo>
                    <a:pt x="359" y="287"/>
                    <a:pt x="359" y="287"/>
                    <a:pt x="359" y="287"/>
                  </a:cubicBezTo>
                  <a:cubicBezTo>
                    <a:pt x="359" y="286"/>
                    <a:pt x="359" y="286"/>
                    <a:pt x="359" y="286"/>
                  </a:cubicBezTo>
                  <a:cubicBezTo>
                    <a:pt x="359" y="285"/>
                    <a:pt x="359" y="283"/>
                    <a:pt x="358" y="282"/>
                  </a:cubicBezTo>
                  <a:cubicBezTo>
                    <a:pt x="358" y="276"/>
                    <a:pt x="359" y="267"/>
                    <a:pt x="360" y="261"/>
                  </a:cubicBezTo>
                  <a:cubicBezTo>
                    <a:pt x="360" y="259"/>
                    <a:pt x="361" y="258"/>
                    <a:pt x="361" y="256"/>
                  </a:cubicBezTo>
                  <a:cubicBezTo>
                    <a:pt x="361" y="256"/>
                    <a:pt x="361" y="256"/>
                    <a:pt x="361" y="256"/>
                  </a:cubicBezTo>
                  <a:cubicBezTo>
                    <a:pt x="362" y="256"/>
                    <a:pt x="362" y="256"/>
                    <a:pt x="362" y="255"/>
                  </a:cubicBezTo>
                  <a:cubicBezTo>
                    <a:pt x="362" y="255"/>
                    <a:pt x="362" y="255"/>
                    <a:pt x="362" y="255"/>
                  </a:cubicBezTo>
                  <a:cubicBezTo>
                    <a:pt x="363" y="252"/>
                    <a:pt x="364" y="249"/>
                    <a:pt x="365" y="247"/>
                  </a:cubicBezTo>
                  <a:cubicBezTo>
                    <a:pt x="367" y="244"/>
                    <a:pt x="369" y="242"/>
                    <a:pt x="370" y="239"/>
                  </a:cubicBezTo>
                  <a:cubicBezTo>
                    <a:pt x="371" y="241"/>
                    <a:pt x="371" y="241"/>
                    <a:pt x="371" y="241"/>
                  </a:cubicBezTo>
                  <a:cubicBezTo>
                    <a:pt x="374" y="244"/>
                    <a:pt x="376" y="246"/>
                    <a:pt x="376" y="252"/>
                  </a:cubicBezTo>
                  <a:cubicBezTo>
                    <a:pt x="376" y="257"/>
                    <a:pt x="375" y="261"/>
                    <a:pt x="373" y="266"/>
                  </a:cubicBezTo>
                  <a:cubicBezTo>
                    <a:pt x="371" y="273"/>
                    <a:pt x="371" y="273"/>
                    <a:pt x="371" y="273"/>
                  </a:cubicBezTo>
                  <a:cubicBezTo>
                    <a:pt x="370" y="280"/>
                    <a:pt x="370" y="280"/>
                    <a:pt x="370" y="280"/>
                  </a:cubicBezTo>
                  <a:cubicBezTo>
                    <a:pt x="368" y="288"/>
                    <a:pt x="368" y="288"/>
                    <a:pt x="368" y="288"/>
                  </a:cubicBezTo>
                  <a:cubicBezTo>
                    <a:pt x="368" y="288"/>
                    <a:pt x="368" y="288"/>
                    <a:pt x="367" y="288"/>
                  </a:cubicBezTo>
                  <a:lnTo>
                    <a:pt x="364" y="288"/>
                  </a:lnTo>
                  <a:close/>
                  <a:moveTo>
                    <a:pt x="368" y="290"/>
                  </a:moveTo>
                  <a:cubicBezTo>
                    <a:pt x="368" y="290"/>
                    <a:pt x="368" y="290"/>
                    <a:pt x="368" y="290"/>
                  </a:cubicBezTo>
                  <a:cubicBezTo>
                    <a:pt x="368" y="290"/>
                    <a:pt x="368" y="290"/>
                    <a:pt x="368" y="290"/>
                  </a:cubicBezTo>
                  <a:cubicBezTo>
                    <a:pt x="368" y="290"/>
                    <a:pt x="369" y="290"/>
                    <a:pt x="369" y="290"/>
                  </a:cubicBezTo>
                  <a:cubicBezTo>
                    <a:pt x="369" y="290"/>
                    <a:pt x="370" y="290"/>
                    <a:pt x="370" y="290"/>
                  </a:cubicBezTo>
                  <a:cubicBezTo>
                    <a:pt x="370" y="289"/>
                    <a:pt x="370" y="289"/>
                    <a:pt x="370" y="289"/>
                  </a:cubicBezTo>
                  <a:cubicBezTo>
                    <a:pt x="375" y="289"/>
                    <a:pt x="378" y="291"/>
                    <a:pt x="380" y="297"/>
                  </a:cubicBezTo>
                  <a:cubicBezTo>
                    <a:pt x="380" y="298"/>
                    <a:pt x="380" y="298"/>
                    <a:pt x="380" y="298"/>
                  </a:cubicBezTo>
                  <a:cubicBezTo>
                    <a:pt x="379" y="298"/>
                    <a:pt x="380" y="299"/>
                    <a:pt x="380" y="299"/>
                  </a:cubicBezTo>
                  <a:cubicBezTo>
                    <a:pt x="380" y="300"/>
                    <a:pt x="381" y="301"/>
                    <a:pt x="381" y="303"/>
                  </a:cubicBezTo>
                  <a:cubicBezTo>
                    <a:pt x="382" y="310"/>
                    <a:pt x="380" y="316"/>
                    <a:pt x="378" y="323"/>
                  </a:cubicBezTo>
                  <a:cubicBezTo>
                    <a:pt x="378" y="324"/>
                    <a:pt x="378" y="324"/>
                    <a:pt x="378" y="325"/>
                  </a:cubicBezTo>
                  <a:cubicBezTo>
                    <a:pt x="366" y="314"/>
                    <a:pt x="363" y="303"/>
                    <a:pt x="368" y="290"/>
                  </a:cubicBezTo>
                  <a:close/>
                </a:path>
              </a:pathLst>
            </a:custGeom>
            <a:solidFill>
              <a:srgbClr val="ABD0E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3582" name="Freeform 374">
              <a:extLst>
                <a:ext uri="{FF2B5EF4-FFF2-40B4-BE49-F238E27FC236}">
                  <a16:creationId xmlns:a16="http://schemas.microsoft.com/office/drawing/2014/main" id="{2391A050-ACFC-891F-2386-97370F0E623A}"/>
                </a:ext>
              </a:extLst>
            </p:cNvPr>
            <p:cNvSpPr>
              <a:spLocks/>
            </p:cNvSpPr>
            <p:nvPr/>
          </p:nvSpPr>
          <p:spPr bwMode="auto">
            <a:xfrm>
              <a:off x="2611" y="2194"/>
              <a:ext cx="619" cy="195"/>
            </a:xfrm>
            <a:custGeom>
              <a:avLst/>
              <a:gdLst>
                <a:gd name="T0" fmla="*/ 0 w 314"/>
                <a:gd name="T1" fmla="*/ 16 h 99"/>
                <a:gd name="T2" fmla="*/ 144 w 314"/>
                <a:gd name="T3" fmla="*/ 24 h 99"/>
                <a:gd name="T4" fmla="*/ 268 w 314"/>
                <a:gd name="T5" fmla="*/ 160 h 99"/>
                <a:gd name="T6" fmla="*/ 436 w 314"/>
                <a:gd name="T7" fmla="*/ 205 h 99"/>
                <a:gd name="T8" fmla="*/ 544 w 314"/>
                <a:gd name="T9" fmla="*/ 252 h 99"/>
                <a:gd name="T10" fmla="*/ 696 w 314"/>
                <a:gd name="T11" fmla="*/ 268 h 99"/>
                <a:gd name="T12" fmla="*/ 852 w 314"/>
                <a:gd name="T13" fmla="*/ 380 h 99"/>
                <a:gd name="T14" fmla="*/ 1003 w 314"/>
                <a:gd name="T15" fmla="*/ 376 h 99"/>
                <a:gd name="T16" fmla="*/ 1151 w 314"/>
                <a:gd name="T17" fmla="*/ 504 h 99"/>
                <a:gd name="T18" fmla="*/ 1309 w 314"/>
                <a:gd name="T19" fmla="*/ 488 h 99"/>
                <a:gd name="T20" fmla="*/ 1477 w 314"/>
                <a:gd name="T21" fmla="*/ 504 h 99"/>
                <a:gd name="T22" fmla="*/ 1664 w 314"/>
                <a:gd name="T23" fmla="*/ 656 h 99"/>
                <a:gd name="T24" fmla="*/ 1837 w 314"/>
                <a:gd name="T25" fmla="*/ 628 h 99"/>
                <a:gd name="T26" fmla="*/ 1969 w 314"/>
                <a:gd name="T27" fmla="*/ 709 h 99"/>
                <a:gd name="T28" fmla="*/ 2176 w 314"/>
                <a:gd name="T29" fmla="*/ 680 h 99"/>
                <a:gd name="T30" fmla="*/ 2320 w 314"/>
                <a:gd name="T31" fmla="*/ 733 h 99"/>
                <a:gd name="T32" fmla="*/ 2405 w 314"/>
                <a:gd name="T33" fmla="*/ 648 h 9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14" h="99">
                  <a:moveTo>
                    <a:pt x="0" y="2"/>
                  </a:moveTo>
                  <a:cubicBezTo>
                    <a:pt x="6" y="7"/>
                    <a:pt x="12" y="0"/>
                    <a:pt x="19" y="3"/>
                  </a:cubicBezTo>
                  <a:cubicBezTo>
                    <a:pt x="26" y="7"/>
                    <a:pt x="27" y="17"/>
                    <a:pt x="35" y="21"/>
                  </a:cubicBezTo>
                  <a:cubicBezTo>
                    <a:pt x="42" y="25"/>
                    <a:pt x="50" y="21"/>
                    <a:pt x="57" y="27"/>
                  </a:cubicBezTo>
                  <a:cubicBezTo>
                    <a:pt x="67" y="34"/>
                    <a:pt x="60" y="36"/>
                    <a:pt x="71" y="33"/>
                  </a:cubicBezTo>
                  <a:cubicBezTo>
                    <a:pt x="80" y="31"/>
                    <a:pt x="83" y="27"/>
                    <a:pt x="91" y="35"/>
                  </a:cubicBezTo>
                  <a:cubicBezTo>
                    <a:pt x="100" y="44"/>
                    <a:pt x="97" y="53"/>
                    <a:pt x="111" y="50"/>
                  </a:cubicBezTo>
                  <a:cubicBezTo>
                    <a:pt x="119" y="49"/>
                    <a:pt x="122" y="46"/>
                    <a:pt x="131" y="49"/>
                  </a:cubicBezTo>
                  <a:cubicBezTo>
                    <a:pt x="141" y="53"/>
                    <a:pt x="141" y="62"/>
                    <a:pt x="150" y="66"/>
                  </a:cubicBezTo>
                  <a:cubicBezTo>
                    <a:pt x="156" y="68"/>
                    <a:pt x="165" y="64"/>
                    <a:pt x="171" y="64"/>
                  </a:cubicBezTo>
                  <a:cubicBezTo>
                    <a:pt x="178" y="65"/>
                    <a:pt x="186" y="65"/>
                    <a:pt x="193" y="66"/>
                  </a:cubicBezTo>
                  <a:cubicBezTo>
                    <a:pt x="205" y="69"/>
                    <a:pt x="206" y="81"/>
                    <a:pt x="217" y="86"/>
                  </a:cubicBezTo>
                  <a:cubicBezTo>
                    <a:pt x="228" y="91"/>
                    <a:pt x="232" y="83"/>
                    <a:pt x="240" y="82"/>
                  </a:cubicBezTo>
                  <a:cubicBezTo>
                    <a:pt x="251" y="82"/>
                    <a:pt x="248" y="89"/>
                    <a:pt x="257" y="93"/>
                  </a:cubicBezTo>
                  <a:cubicBezTo>
                    <a:pt x="268" y="99"/>
                    <a:pt x="274" y="88"/>
                    <a:pt x="284" y="89"/>
                  </a:cubicBezTo>
                  <a:cubicBezTo>
                    <a:pt x="292" y="89"/>
                    <a:pt x="295" y="98"/>
                    <a:pt x="303" y="96"/>
                  </a:cubicBezTo>
                  <a:cubicBezTo>
                    <a:pt x="308" y="94"/>
                    <a:pt x="309" y="86"/>
                    <a:pt x="314" y="8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3" name="Freeform 375">
              <a:extLst>
                <a:ext uri="{FF2B5EF4-FFF2-40B4-BE49-F238E27FC236}">
                  <a16:creationId xmlns:a16="http://schemas.microsoft.com/office/drawing/2014/main" id="{8B90C024-E89A-4573-0F2D-13B3EC0A09D0}"/>
                </a:ext>
              </a:extLst>
            </p:cNvPr>
            <p:cNvSpPr>
              <a:spLocks/>
            </p:cNvSpPr>
            <p:nvPr/>
          </p:nvSpPr>
          <p:spPr bwMode="auto">
            <a:xfrm>
              <a:off x="2794" y="2257"/>
              <a:ext cx="905" cy="234"/>
            </a:xfrm>
            <a:custGeom>
              <a:avLst/>
              <a:gdLst>
                <a:gd name="T0" fmla="*/ 0 w 459"/>
                <a:gd name="T1" fmla="*/ 16 h 119"/>
                <a:gd name="T2" fmla="*/ 116 w 459"/>
                <a:gd name="T3" fmla="*/ 120 h 119"/>
                <a:gd name="T4" fmla="*/ 252 w 459"/>
                <a:gd name="T5" fmla="*/ 181 h 119"/>
                <a:gd name="T6" fmla="*/ 315 w 459"/>
                <a:gd name="T7" fmla="*/ 189 h 119"/>
                <a:gd name="T8" fmla="*/ 369 w 459"/>
                <a:gd name="T9" fmla="*/ 212 h 119"/>
                <a:gd name="T10" fmla="*/ 420 w 459"/>
                <a:gd name="T11" fmla="*/ 189 h 119"/>
                <a:gd name="T12" fmla="*/ 521 w 459"/>
                <a:gd name="T13" fmla="*/ 189 h 119"/>
                <a:gd name="T14" fmla="*/ 637 w 459"/>
                <a:gd name="T15" fmla="*/ 244 h 119"/>
                <a:gd name="T16" fmla="*/ 743 w 459"/>
                <a:gd name="T17" fmla="*/ 305 h 119"/>
                <a:gd name="T18" fmla="*/ 860 w 459"/>
                <a:gd name="T19" fmla="*/ 395 h 119"/>
                <a:gd name="T20" fmla="*/ 980 w 459"/>
                <a:gd name="T21" fmla="*/ 340 h 119"/>
                <a:gd name="T22" fmla="*/ 1033 w 459"/>
                <a:gd name="T23" fmla="*/ 409 h 119"/>
                <a:gd name="T24" fmla="*/ 1136 w 459"/>
                <a:gd name="T25" fmla="*/ 448 h 119"/>
                <a:gd name="T26" fmla="*/ 1248 w 459"/>
                <a:gd name="T27" fmla="*/ 525 h 119"/>
                <a:gd name="T28" fmla="*/ 1449 w 459"/>
                <a:gd name="T29" fmla="*/ 541 h 119"/>
                <a:gd name="T30" fmla="*/ 1625 w 459"/>
                <a:gd name="T31" fmla="*/ 608 h 119"/>
                <a:gd name="T32" fmla="*/ 1816 w 459"/>
                <a:gd name="T33" fmla="*/ 549 h 119"/>
                <a:gd name="T34" fmla="*/ 1980 w 459"/>
                <a:gd name="T35" fmla="*/ 584 h 119"/>
                <a:gd name="T36" fmla="*/ 2053 w 459"/>
                <a:gd name="T37" fmla="*/ 637 h 119"/>
                <a:gd name="T38" fmla="*/ 2177 w 459"/>
                <a:gd name="T39" fmla="*/ 637 h 119"/>
                <a:gd name="T40" fmla="*/ 2232 w 459"/>
                <a:gd name="T41" fmla="*/ 700 h 119"/>
                <a:gd name="T42" fmla="*/ 2329 w 459"/>
                <a:gd name="T43" fmla="*/ 716 h 119"/>
                <a:gd name="T44" fmla="*/ 2516 w 459"/>
                <a:gd name="T45" fmla="*/ 747 h 119"/>
                <a:gd name="T46" fmla="*/ 2605 w 459"/>
                <a:gd name="T47" fmla="*/ 731 h 119"/>
                <a:gd name="T48" fmla="*/ 2705 w 459"/>
                <a:gd name="T49" fmla="*/ 777 h 119"/>
                <a:gd name="T50" fmla="*/ 2904 w 459"/>
                <a:gd name="T51" fmla="*/ 739 h 119"/>
                <a:gd name="T52" fmla="*/ 3052 w 459"/>
                <a:gd name="T53" fmla="*/ 769 h 119"/>
                <a:gd name="T54" fmla="*/ 3204 w 459"/>
                <a:gd name="T55" fmla="*/ 820 h 119"/>
                <a:gd name="T56" fmla="*/ 3360 w 459"/>
                <a:gd name="T57" fmla="*/ 828 h 119"/>
                <a:gd name="T58" fmla="*/ 3517 w 459"/>
                <a:gd name="T59" fmla="*/ 905 h 119"/>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59" h="119">
                  <a:moveTo>
                    <a:pt x="0" y="2"/>
                  </a:moveTo>
                  <a:cubicBezTo>
                    <a:pt x="10" y="0"/>
                    <a:pt x="11" y="9"/>
                    <a:pt x="15" y="16"/>
                  </a:cubicBezTo>
                  <a:cubicBezTo>
                    <a:pt x="19" y="23"/>
                    <a:pt x="25" y="24"/>
                    <a:pt x="33" y="24"/>
                  </a:cubicBezTo>
                  <a:cubicBezTo>
                    <a:pt x="36" y="24"/>
                    <a:pt x="38" y="24"/>
                    <a:pt x="41" y="25"/>
                  </a:cubicBezTo>
                  <a:cubicBezTo>
                    <a:pt x="44" y="26"/>
                    <a:pt x="45" y="28"/>
                    <a:pt x="48" y="28"/>
                  </a:cubicBezTo>
                  <a:cubicBezTo>
                    <a:pt x="50" y="28"/>
                    <a:pt x="53" y="26"/>
                    <a:pt x="55" y="25"/>
                  </a:cubicBezTo>
                  <a:cubicBezTo>
                    <a:pt x="59" y="24"/>
                    <a:pt x="64" y="25"/>
                    <a:pt x="68" y="25"/>
                  </a:cubicBezTo>
                  <a:cubicBezTo>
                    <a:pt x="75" y="26"/>
                    <a:pt x="77" y="30"/>
                    <a:pt x="83" y="32"/>
                  </a:cubicBezTo>
                  <a:cubicBezTo>
                    <a:pt x="89" y="35"/>
                    <a:pt x="94" y="33"/>
                    <a:pt x="97" y="40"/>
                  </a:cubicBezTo>
                  <a:cubicBezTo>
                    <a:pt x="101" y="49"/>
                    <a:pt x="100" y="53"/>
                    <a:pt x="112" y="52"/>
                  </a:cubicBezTo>
                  <a:cubicBezTo>
                    <a:pt x="119" y="51"/>
                    <a:pt x="123" y="48"/>
                    <a:pt x="128" y="45"/>
                  </a:cubicBezTo>
                  <a:cubicBezTo>
                    <a:pt x="131" y="48"/>
                    <a:pt x="132" y="51"/>
                    <a:pt x="135" y="54"/>
                  </a:cubicBezTo>
                  <a:cubicBezTo>
                    <a:pt x="138" y="58"/>
                    <a:pt x="143" y="57"/>
                    <a:pt x="148" y="59"/>
                  </a:cubicBezTo>
                  <a:cubicBezTo>
                    <a:pt x="154" y="61"/>
                    <a:pt x="156" y="68"/>
                    <a:pt x="163" y="69"/>
                  </a:cubicBezTo>
                  <a:cubicBezTo>
                    <a:pt x="172" y="72"/>
                    <a:pt x="180" y="70"/>
                    <a:pt x="189" y="71"/>
                  </a:cubicBezTo>
                  <a:cubicBezTo>
                    <a:pt x="198" y="71"/>
                    <a:pt x="204" y="77"/>
                    <a:pt x="212" y="80"/>
                  </a:cubicBezTo>
                  <a:cubicBezTo>
                    <a:pt x="224" y="84"/>
                    <a:pt x="228" y="76"/>
                    <a:pt x="237" y="72"/>
                  </a:cubicBezTo>
                  <a:cubicBezTo>
                    <a:pt x="245" y="67"/>
                    <a:pt x="252" y="71"/>
                    <a:pt x="258" y="77"/>
                  </a:cubicBezTo>
                  <a:cubicBezTo>
                    <a:pt x="261" y="80"/>
                    <a:pt x="263" y="83"/>
                    <a:pt x="268" y="84"/>
                  </a:cubicBezTo>
                  <a:cubicBezTo>
                    <a:pt x="273" y="85"/>
                    <a:pt x="279" y="82"/>
                    <a:pt x="284" y="84"/>
                  </a:cubicBezTo>
                  <a:cubicBezTo>
                    <a:pt x="287" y="85"/>
                    <a:pt x="288" y="90"/>
                    <a:pt x="291" y="92"/>
                  </a:cubicBezTo>
                  <a:cubicBezTo>
                    <a:pt x="295" y="95"/>
                    <a:pt x="300" y="93"/>
                    <a:pt x="304" y="94"/>
                  </a:cubicBezTo>
                  <a:cubicBezTo>
                    <a:pt x="313" y="95"/>
                    <a:pt x="319" y="99"/>
                    <a:pt x="328" y="98"/>
                  </a:cubicBezTo>
                  <a:cubicBezTo>
                    <a:pt x="332" y="97"/>
                    <a:pt x="336" y="96"/>
                    <a:pt x="340" y="96"/>
                  </a:cubicBezTo>
                  <a:cubicBezTo>
                    <a:pt x="345" y="97"/>
                    <a:pt x="348" y="100"/>
                    <a:pt x="353" y="102"/>
                  </a:cubicBezTo>
                  <a:cubicBezTo>
                    <a:pt x="363" y="105"/>
                    <a:pt x="371" y="103"/>
                    <a:pt x="379" y="97"/>
                  </a:cubicBezTo>
                  <a:cubicBezTo>
                    <a:pt x="388" y="91"/>
                    <a:pt x="392" y="94"/>
                    <a:pt x="398" y="101"/>
                  </a:cubicBezTo>
                  <a:cubicBezTo>
                    <a:pt x="404" y="107"/>
                    <a:pt x="409" y="109"/>
                    <a:pt x="418" y="108"/>
                  </a:cubicBezTo>
                  <a:cubicBezTo>
                    <a:pt x="426" y="107"/>
                    <a:pt x="431" y="101"/>
                    <a:pt x="438" y="109"/>
                  </a:cubicBezTo>
                  <a:cubicBezTo>
                    <a:pt x="444" y="116"/>
                    <a:pt x="448" y="119"/>
                    <a:pt x="459" y="11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4" name="Freeform 376">
              <a:extLst>
                <a:ext uri="{FF2B5EF4-FFF2-40B4-BE49-F238E27FC236}">
                  <a16:creationId xmlns:a16="http://schemas.microsoft.com/office/drawing/2014/main" id="{20DA99D9-E4C1-C6E9-29E5-E54FC4D791C8}"/>
                </a:ext>
              </a:extLst>
            </p:cNvPr>
            <p:cNvSpPr>
              <a:spLocks/>
            </p:cNvSpPr>
            <p:nvPr/>
          </p:nvSpPr>
          <p:spPr bwMode="auto">
            <a:xfrm>
              <a:off x="3303" y="2399"/>
              <a:ext cx="361" cy="59"/>
            </a:xfrm>
            <a:custGeom>
              <a:avLst/>
              <a:gdLst>
                <a:gd name="T0" fmla="*/ 0 w 183"/>
                <a:gd name="T1" fmla="*/ 24 h 30"/>
                <a:gd name="T2" fmla="*/ 101 w 183"/>
                <a:gd name="T3" fmla="*/ 31 h 30"/>
                <a:gd name="T4" fmla="*/ 183 w 183"/>
                <a:gd name="T5" fmla="*/ 77 h 30"/>
                <a:gd name="T6" fmla="*/ 300 w 183"/>
                <a:gd name="T7" fmla="*/ 77 h 30"/>
                <a:gd name="T8" fmla="*/ 377 w 183"/>
                <a:gd name="T9" fmla="*/ 128 h 30"/>
                <a:gd name="T10" fmla="*/ 452 w 183"/>
                <a:gd name="T11" fmla="*/ 159 h 30"/>
                <a:gd name="T12" fmla="*/ 552 w 183"/>
                <a:gd name="T13" fmla="*/ 92 h 30"/>
                <a:gd name="T14" fmla="*/ 645 w 183"/>
                <a:gd name="T15" fmla="*/ 108 h 30"/>
                <a:gd name="T16" fmla="*/ 736 w 183"/>
                <a:gd name="T17" fmla="*/ 136 h 30"/>
                <a:gd name="T18" fmla="*/ 829 w 183"/>
                <a:gd name="T19" fmla="*/ 167 h 30"/>
                <a:gd name="T20" fmla="*/ 907 w 183"/>
                <a:gd name="T21" fmla="*/ 197 h 30"/>
                <a:gd name="T22" fmla="*/ 1067 w 183"/>
                <a:gd name="T23" fmla="*/ 120 h 30"/>
                <a:gd name="T24" fmla="*/ 1160 w 183"/>
                <a:gd name="T25" fmla="*/ 167 h 30"/>
                <a:gd name="T26" fmla="*/ 1261 w 183"/>
                <a:gd name="T27" fmla="*/ 189 h 30"/>
                <a:gd name="T28" fmla="*/ 1320 w 183"/>
                <a:gd name="T29" fmla="*/ 189 h 30"/>
                <a:gd name="T30" fmla="*/ 1405 w 183"/>
                <a:gd name="T31" fmla="*/ 205 h 3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83" h="30">
                  <a:moveTo>
                    <a:pt x="0" y="3"/>
                  </a:moveTo>
                  <a:cubicBezTo>
                    <a:pt x="3" y="0"/>
                    <a:pt x="10" y="0"/>
                    <a:pt x="13" y="4"/>
                  </a:cubicBezTo>
                  <a:cubicBezTo>
                    <a:pt x="18" y="10"/>
                    <a:pt x="15" y="13"/>
                    <a:pt x="24" y="10"/>
                  </a:cubicBezTo>
                  <a:cubicBezTo>
                    <a:pt x="30" y="8"/>
                    <a:pt x="33" y="7"/>
                    <a:pt x="39" y="10"/>
                  </a:cubicBezTo>
                  <a:cubicBezTo>
                    <a:pt x="44" y="11"/>
                    <a:pt x="45" y="14"/>
                    <a:pt x="49" y="17"/>
                  </a:cubicBezTo>
                  <a:cubicBezTo>
                    <a:pt x="52" y="20"/>
                    <a:pt x="55" y="21"/>
                    <a:pt x="59" y="21"/>
                  </a:cubicBezTo>
                  <a:cubicBezTo>
                    <a:pt x="66" y="19"/>
                    <a:pt x="67" y="15"/>
                    <a:pt x="72" y="12"/>
                  </a:cubicBezTo>
                  <a:cubicBezTo>
                    <a:pt x="76" y="10"/>
                    <a:pt x="80" y="12"/>
                    <a:pt x="84" y="14"/>
                  </a:cubicBezTo>
                  <a:cubicBezTo>
                    <a:pt x="89" y="18"/>
                    <a:pt x="89" y="19"/>
                    <a:pt x="96" y="18"/>
                  </a:cubicBezTo>
                  <a:cubicBezTo>
                    <a:pt x="102" y="17"/>
                    <a:pt x="102" y="18"/>
                    <a:pt x="108" y="22"/>
                  </a:cubicBezTo>
                  <a:cubicBezTo>
                    <a:pt x="110" y="23"/>
                    <a:pt x="115" y="25"/>
                    <a:pt x="118" y="26"/>
                  </a:cubicBezTo>
                  <a:cubicBezTo>
                    <a:pt x="128" y="27"/>
                    <a:pt x="128" y="14"/>
                    <a:pt x="139" y="16"/>
                  </a:cubicBezTo>
                  <a:cubicBezTo>
                    <a:pt x="144" y="16"/>
                    <a:pt x="148" y="19"/>
                    <a:pt x="151" y="22"/>
                  </a:cubicBezTo>
                  <a:cubicBezTo>
                    <a:pt x="156" y="26"/>
                    <a:pt x="157" y="26"/>
                    <a:pt x="164" y="25"/>
                  </a:cubicBezTo>
                  <a:cubicBezTo>
                    <a:pt x="168" y="24"/>
                    <a:pt x="169" y="24"/>
                    <a:pt x="172" y="25"/>
                  </a:cubicBezTo>
                  <a:cubicBezTo>
                    <a:pt x="177" y="28"/>
                    <a:pt x="176" y="30"/>
                    <a:pt x="183" y="2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5" name="Freeform 377">
              <a:extLst>
                <a:ext uri="{FF2B5EF4-FFF2-40B4-BE49-F238E27FC236}">
                  <a16:creationId xmlns:a16="http://schemas.microsoft.com/office/drawing/2014/main" id="{EC5488D1-796A-366B-C166-43561EB81FE4}"/>
                </a:ext>
              </a:extLst>
            </p:cNvPr>
            <p:cNvSpPr>
              <a:spLocks/>
            </p:cNvSpPr>
            <p:nvPr/>
          </p:nvSpPr>
          <p:spPr bwMode="auto">
            <a:xfrm>
              <a:off x="3392" y="2405"/>
              <a:ext cx="171" cy="35"/>
            </a:xfrm>
            <a:custGeom>
              <a:avLst/>
              <a:gdLst>
                <a:gd name="T0" fmla="*/ 0 w 87"/>
                <a:gd name="T1" fmla="*/ 80 h 18"/>
                <a:gd name="T2" fmla="*/ 136 w 87"/>
                <a:gd name="T3" fmla="*/ 45 h 18"/>
                <a:gd name="T4" fmla="*/ 197 w 87"/>
                <a:gd name="T5" fmla="*/ 103 h 18"/>
                <a:gd name="T6" fmla="*/ 305 w 87"/>
                <a:gd name="T7" fmla="*/ 95 h 18"/>
                <a:gd name="T8" fmla="*/ 379 w 87"/>
                <a:gd name="T9" fmla="*/ 37 h 18"/>
                <a:gd name="T10" fmla="*/ 440 w 87"/>
                <a:gd name="T11" fmla="*/ 124 h 18"/>
                <a:gd name="T12" fmla="*/ 525 w 87"/>
                <a:gd name="T13" fmla="*/ 117 h 18"/>
                <a:gd name="T14" fmla="*/ 552 w 87"/>
                <a:gd name="T15" fmla="*/ 88 h 18"/>
                <a:gd name="T16" fmla="*/ 629 w 87"/>
                <a:gd name="T17" fmla="*/ 109 h 18"/>
                <a:gd name="T18" fmla="*/ 660 w 87"/>
                <a:gd name="T19" fmla="*/ 109 h 1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87" h="18">
                  <a:moveTo>
                    <a:pt x="0" y="11"/>
                  </a:moveTo>
                  <a:cubicBezTo>
                    <a:pt x="6" y="8"/>
                    <a:pt x="10" y="0"/>
                    <a:pt x="18" y="6"/>
                  </a:cubicBezTo>
                  <a:cubicBezTo>
                    <a:pt x="21" y="9"/>
                    <a:pt x="23" y="13"/>
                    <a:pt x="26" y="14"/>
                  </a:cubicBezTo>
                  <a:cubicBezTo>
                    <a:pt x="31" y="18"/>
                    <a:pt x="36" y="18"/>
                    <a:pt x="40" y="13"/>
                  </a:cubicBezTo>
                  <a:cubicBezTo>
                    <a:pt x="43" y="11"/>
                    <a:pt x="46" y="5"/>
                    <a:pt x="50" y="5"/>
                  </a:cubicBezTo>
                  <a:cubicBezTo>
                    <a:pt x="56" y="6"/>
                    <a:pt x="54" y="14"/>
                    <a:pt x="58" y="17"/>
                  </a:cubicBezTo>
                  <a:cubicBezTo>
                    <a:pt x="61" y="18"/>
                    <a:pt x="66" y="17"/>
                    <a:pt x="69" y="16"/>
                  </a:cubicBezTo>
                  <a:cubicBezTo>
                    <a:pt x="71" y="14"/>
                    <a:pt x="70" y="12"/>
                    <a:pt x="73" y="12"/>
                  </a:cubicBezTo>
                  <a:cubicBezTo>
                    <a:pt x="76" y="11"/>
                    <a:pt x="80" y="14"/>
                    <a:pt x="83" y="15"/>
                  </a:cubicBezTo>
                  <a:cubicBezTo>
                    <a:pt x="84" y="15"/>
                    <a:pt x="85" y="18"/>
                    <a:pt x="87" y="1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6" name="Freeform 378">
              <a:extLst>
                <a:ext uri="{FF2B5EF4-FFF2-40B4-BE49-F238E27FC236}">
                  <a16:creationId xmlns:a16="http://schemas.microsoft.com/office/drawing/2014/main" id="{7031FC8C-CAEA-271C-1ABA-73573F0BCCD6}"/>
                </a:ext>
              </a:extLst>
            </p:cNvPr>
            <p:cNvSpPr>
              <a:spLocks/>
            </p:cNvSpPr>
            <p:nvPr/>
          </p:nvSpPr>
          <p:spPr bwMode="auto">
            <a:xfrm>
              <a:off x="2609" y="2203"/>
              <a:ext cx="43" cy="26"/>
            </a:xfrm>
            <a:custGeom>
              <a:avLst/>
              <a:gdLst>
                <a:gd name="T0" fmla="*/ 0 w 22"/>
                <a:gd name="T1" fmla="*/ 32 h 13"/>
                <a:gd name="T2" fmla="*/ 111 w 22"/>
                <a:gd name="T3" fmla="*/ 16 h 13"/>
                <a:gd name="T4" fmla="*/ 164 w 22"/>
                <a:gd name="T5" fmla="*/ 0 h 13"/>
                <a:gd name="T6" fmla="*/ 0 60000 65536"/>
                <a:gd name="T7" fmla="*/ 0 60000 65536"/>
                <a:gd name="T8" fmla="*/ 0 60000 65536"/>
              </a:gdLst>
              <a:ahLst/>
              <a:cxnLst>
                <a:cxn ang="T6">
                  <a:pos x="T0" y="T1"/>
                </a:cxn>
                <a:cxn ang="T7">
                  <a:pos x="T2" y="T3"/>
                </a:cxn>
                <a:cxn ang="T8">
                  <a:pos x="T4" y="T5"/>
                </a:cxn>
              </a:cxnLst>
              <a:rect l="0" t="0" r="r" b="b"/>
              <a:pathLst>
                <a:path w="22" h="13">
                  <a:moveTo>
                    <a:pt x="0" y="4"/>
                  </a:moveTo>
                  <a:cubicBezTo>
                    <a:pt x="4" y="13"/>
                    <a:pt x="10" y="4"/>
                    <a:pt x="15" y="2"/>
                  </a:cubicBezTo>
                  <a:cubicBezTo>
                    <a:pt x="17" y="1"/>
                    <a:pt x="21" y="1"/>
                    <a:pt x="22"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7" name="Freeform 379">
              <a:extLst>
                <a:ext uri="{FF2B5EF4-FFF2-40B4-BE49-F238E27FC236}">
                  <a16:creationId xmlns:a16="http://schemas.microsoft.com/office/drawing/2014/main" id="{4B1810D8-D436-F8D4-41F9-CC450EE1E8F8}"/>
                </a:ext>
              </a:extLst>
            </p:cNvPr>
            <p:cNvSpPr>
              <a:spLocks/>
            </p:cNvSpPr>
            <p:nvPr/>
          </p:nvSpPr>
          <p:spPr bwMode="auto">
            <a:xfrm>
              <a:off x="2631" y="2213"/>
              <a:ext cx="167" cy="65"/>
            </a:xfrm>
            <a:custGeom>
              <a:avLst/>
              <a:gdLst>
                <a:gd name="T0" fmla="*/ 0 w 85"/>
                <a:gd name="T1" fmla="*/ 0 h 33"/>
                <a:gd name="T2" fmla="*/ 143 w 85"/>
                <a:gd name="T3" fmla="*/ 77 h 33"/>
                <a:gd name="T4" fmla="*/ 273 w 85"/>
                <a:gd name="T5" fmla="*/ 55 h 33"/>
                <a:gd name="T6" fmla="*/ 332 w 85"/>
                <a:gd name="T7" fmla="*/ 167 h 33"/>
                <a:gd name="T8" fmla="*/ 417 w 85"/>
                <a:gd name="T9" fmla="*/ 183 h 33"/>
                <a:gd name="T10" fmla="*/ 532 w 85"/>
                <a:gd name="T11" fmla="*/ 252 h 33"/>
                <a:gd name="T12" fmla="*/ 644 w 85"/>
                <a:gd name="T13" fmla="*/ 213 h 33"/>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33">
                  <a:moveTo>
                    <a:pt x="0" y="0"/>
                  </a:moveTo>
                  <a:cubicBezTo>
                    <a:pt x="4" y="9"/>
                    <a:pt x="9" y="13"/>
                    <a:pt x="19" y="10"/>
                  </a:cubicBezTo>
                  <a:cubicBezTo>
                    <a:pt x="24" y="9"/>
                    <a:pt x="30" y="5"/>
                    <a:pt x="36" y="7"/>
                  </a:cubicBezTo>
                  <a:cubicBezTo>
                    <a:pt x="43" y="10"/>
                    <a:pt x="41" y="17"/>
                    <a:pt x="44" y="22"/>
                  </a:cubicBezTo>
                  <a:cubicBezTo>
                    <a:pt x="48" y="28"/>
                    <a:pt x="50" y="25"/>
                    <a:pt x="55" y="24"/>
                  </a:cubicBezTo>
                  <a:cubicBezTo>
                    <a:pt x="57" y="31"/>
                    <a:pt x="62" y="33"/>
                    <a:pt x="70" y="33"/>
                  </a:cubicBezTo>
                  <a:cubicBezTo>
                    <a:pt x="76" y="33"/>
                    <a:pt x="80" y="28"/>
                    <a:pt x="85" y="2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8" name="Freeform 380">
              <a:extLst>
                <a:ext uri="{FF2B5EF4-FFF2-40B4-BE49-F238E27FC236}">
                  <a16:creationId xmlns:a16="http://schemas.microsoft.com/office/drawing/2014/main" id="{3C1ED0FF-D55C-3F73-1474-734C774ED3DE}"/>
                </a:ext>
              </a:extLst>
            </p:cNvPr>
            <p:cNvSpPr>
              <a:spLocks/>
            </p:cNvSpPr>
            <p:nvPr/>
          </p:nvSpPr>
          <p:spPr bwMode="auto">
            <a:xfrm>
              <a:off x="2613" y="2229"/>
              <a:ext cx="134" cy="49"/>
            </a:xfrm>
            <a:custGeom>
              <a:avLst/>
              <a:gdLst>
                <a:gd name="T0" fmla="*/ 0 w 68"/>
                <a:gd name="T1" fmla="*/ 31 h 25"/>
                <a:gd name="T2" fmla="*/ 116 w 68"/>
                <a:gd name="T3" fmla="*/ 8 h 25"/>
                <a:gd name="T4" fmla="*/ 152 w 68"/>
                <a:gd name="T5" fmla="*/ 76 h 25"/>
                <a:gd name="T6" fmla="*/ 300 w 68"/>
                <a:gd name="T7" fmla="*/ 96 h 25"/>
                <a:gd name="T8" fmla="*/ 420 w 68"/>
                <a:gd name="T9" fmla="*/ 188 h 25"/>
                <a:gd name="T10" fmla="*/ 520 w 68"/>
                <a:gd name="T11" fmla="*/ 180 h 2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8" h="25">
                  <a:moveTo>
                    <a:pt x="0" y="4"/>
                  </a:moveTo>
                  <a:cubicBezTo>
                    <a:pt x="5" y="5"/>
                    <a:pt x="10" y="0"/>
                    <a:pt x="15" y="1"/>
                  </a:cubicBezTo>
                  <a:cubicBezTo>
                    <a:pt x="21" y="2"/>
                    <a:pt x="18" y="5"/>
                    <a:pt x="20" y="10"/>
                  </a:cubicBezTo>
                  <a:cubicBezTo>
                    <a:pt x="24" y="21"/>
                    <a:pt x="32" y="12"/>
                    <a:pt x="39" y="13"/>
                  </a:cubicBezTo>
                  <a:cubicBezTo>
                    <a:pt x="48" y="14"/>
                    <a:pt x="46" y="25"/>
                    <a:pt x="55" y="25"/>
                  </a:cubicBezTo>
                  <a:cubicBezTo>
                    <a:pt x="59" y="25"/>
                    <a:pt x="64" y="21"/>
                    <a:pt x="68" y="2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89" name="Freeform 381">
              <a:extLst>
                <a:ext uri="{FF2B5EF4-FFF2-40B4-BE49-F238E27FC236}">
                  <a16:creationId xmlns:a16="http://schemas.microsoft.com/office/drawing/2014/main" id="{C459F6E4-E7C8-42FC-A162-9205DED658CE}"/>
                </a:ext>
              </a:extLst>
            </p:cNvPr>
            <p:cNvSpPr>
              <a:spLocks/>
            </p:cNvSpPr>
            <p:nvPr/>
          </p:nvSpPr>
          <p:spPr bwMode="auto">
            <a:xfrm>
              <a:off x="2662" y="2235"/>
              <a:ext cx="22" cy="18"/>
            </a:xfrm>
            <a:custGeom>
              <a:avLst/>
              <a:gdLst>
                <a:gd name="T0" fmla="*/ 0 w 11"/>
                <a:gd name="T1" fmla="*/ 0 h 9"/>
                <a:gd name="T2" fmla="*/ 88 w 11"/>
                <a:gd name="T3" fmla="*/ 72 h 9"/>
                <a:gd name="T4" fmla="*/ 0 60000 65536"/>
                <a:gd name="T5" fmla="*/ 0 60000 65536"/>
              </a:gdLst>
              <a:ahLst/>
              <a:cxnLst>
                <a:cxn ang="T4">
                  <a:pos x="T0" y="T1"/>
                </a:cxn>
                <a:cxn ang="T5">
                  <a:pos x="T2" y="T3"/>
                </a:cxn>
              </a:cxnLst>
              <a:rect l="0" t="0" r="r" b="b"/>
              <a:pathLst>
                <a:path w="11" h="9">
                  <a:moveTo>
                    <a:pt x="0" y="0"/>
                  </a:moveTo>
                  <a:cubicBezTo>
                    <a:pt x="4" y="0"/>
                    <a:pt x="10" y="5"/>
                    <a:pt x="11"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0" name="Freeform 382">
              <a:extLst>
                <a:ext uri="{FF2B5EF4-FFF2-40B4-BE49-F238E27FC236}">
                  <a16:creationId xmlns:a16="http://schemas.microsoft.com/office/drawing/2014/main" id="{5A39F65E-C26D-0F5D-CC24-A067DC6282CB}"/>
                </a:ext>
              </a:extLst>
            </p:cNvPr>
            <p:cNvSpPr>
              <a:spLocks/>
            </p:cNvSpPr>
            <p:nvPr/>
          </p:nvSpPr>
          <p:spPr bwMode="auto">
            <a:xfrm>
              <a:off x="2654" y="2201"/>
              <a:ext cx="40" cy="24"/>
            </a:xfrm>
            <a:custGeom>
              <a:avLst/>
              <a:gdLst>
                <a:gd name="T0" fmla="*/ 0 w 20"/>
                <a:gd name="T1" fmla="*/ 0 h 12"/>
                <a:gd name="T2" fmla="*/ 160 w 20"/>
                <a:gd name="T3" fmla="*/ 96 h 12"/>
                <a:gd name="T4" fmla="*/ 0 60000 65536"/>
                <a:gd name="T5" fmla="*/ 0 60000 65536"/>
              </a:gdLst>
              <a:ahLst/>
              <a:cxnLst>
                <a:cxn ang="T4">
                  <a:pos x="T0" y="T1"/>
                </a:cxn>
                <a:cxn ang="T5">
                  <a:pos x="T2" y="T3"/>
                </a:cxn>
              </a:cxnLst>
              <a:rect l="0" t="0" r="r" b="b"/>
              <a:pathLst>
                <a:path w="20" h="12">
                  <a:moveTo>
                    <a:pt x="0" y="0"/>
                  </a:moveTo>
                  <a:cubicBezTo>
                    <a:pt x="9" y="2"/>
                    <a:pt x="16" y="3"/>
                    <a:pt x="20"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1" name="Freeform 383">
              <a:extLst>
                <a:ext uri="{FF2B5EF4-FFF2-40B4-BE49-F238E27FC236}">
                  <a16:creationId xmlns:a16="http://schemas.microsoft.com/office/drawing/2014/main" id="{EA2B3CA9-B4CD-BF45-D0FF-4F7A2D467E6F}"/>
                </a:ext>
              </a:extLst>
            </p:cNvPr>
            <p:cNvSpPr>
              <a:spLocks/>
            </p:cNvSpPr>
            <p:nvPr/>
          </p:nvSpPr>
          <p:spPr bwMode="auto">
            <a:xfrm>
              <a:off x="2713" y="2233"/>
              <a:ext cx="52" cy="22"/>
            </a:xfrm>
            <a:custGeom>
              <a:avLst/>
              <a:gdLst>
                <a:gd name="T0" fmla="*/ 0 w 26"/>
                <a:gd name="T1" fmla="*/ 8 h 11"/>
                <a:gd name="T2" fmla="*/ 136 w 26"/>
                <a:gd name="T3" fmla="*/ 32 h 11"/>
                <a:gd name="T4" fmla="*/ 208 w 26"/>
                <a:gd name="T5" fmla="*/ 88 h 11"/>
                <a:gd name="T6" fmla="*/ 0 60000 65536"/>
                <a:gd name="T7" fmla="*/ 0 60000 65536"/>
                <a:gd name="T8" fmla="*/ 0 60000 65536"/>
              </a:gdLst>
              <a:ahLst/>
              <a:cxnLst>
                <a:cxn ang="T6">
                  <a:pos x="T0" y="T1"/>
                </a:cxn>
                <a:cxn ang="T7">
                  <a:pos x="T2" y="T3"/>
                </a:cxn>
                <a:cxn ang="T8">
                  <a:pos x="T4" y="T5"/>
                </a:cxn>
              </a:cxnLst>
              <a:rect l="0" t="0" r="r" b="b"/>
              <a:pathLst>
                <a:path w="26" h="11">
                  <a:moveTo>
                    <a:pt x="0" y="1"/>
                  </a:moveTo>
                  <a:cubicBezTo>
                    <a:pt x="7" y="1"/>
                    <a:pt x="10" y="0"/>
                    <a:pt x="17" y="4"/>
                  </a:cubicBezTo>
                  <a:cubicBezTo>
                    <a:pt x="20" y="6"/>
                    <a:pt x="24" y="9"/>
                    <a:pt x="26"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2" name="Freeform 384">
              <a:extLst>
                <a:ext uri="{FF2B5EF4-FFF2-40B4-BE49-F238E27FC236}">
                  <a16:creationId xmlns:a16="http://schemas.microsoft.com/office/drawing/2014/main" id="{21A17CE9-B33E-83E0-6388-BA78565C77D8}"/>
                </a:ext>
              </a:extLst>
            </p:cNvPr>
            <p:cNvSpPr>
              <a:spLocks/>
            </p:cNvSpPr>
            <p:nvPr/>
          </p:nvSpPr>
          <p:spPr bwMode="auto">
            <a:xfrm>
              <a:off x="2729" y="2219"/>
              <a:ext cx="55" cy="30"/>
            </a:xfrm>
            <a:custGeom>
              <a:avLst/>
              <a:gdLst>
                <a:gd name="T0" fmla="*/ 0 w 28"/>
                <a:gd name="T1" fmla="*/ 0 h 15"/>
                <a:gd name="T2" fmla="*/ 212 w 28"/>
                <a:gd name="T3" fmla="*/ 88 h 15"/>
                <a:gd name="T4" fmla="*/ 0 60000 65536"/>
                <a:gd name="T5" fmla="*/ 0 60000 65536"/>
              </a:gdLst>
              <a:ahLst/>
              <a:cxnLst>
                <a:cxn ang="T4">
                  <a:pos x="T0" y="T1"/>
                </a:cxn>
                <a:cxn ang="T5">
                  <a:pos x="T2" y="T3"/>
                </a:cxn>
              </a:cxnLst>
              <a:rect l="0" t="0" r="r" b="b"/>
              <a:pathLst>
                <a:path w="28" h="15">
                  <a:moveTo>
                    <a:pt x="0" y="0"/>
                  </a:moveTo>
                  <a:cubicBezTo>
                    <a:pt x="6" y="10"/>
                    <a:pt x="17" y="15"/>
                    <a:pt x="28"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3" name="Freeform 385">
              <a:extLst>
                <a:ext uri="{FF2B5EF4-FFF2-40B4-BE49-F238E27FC236}">
                  <a16:creationId xmlns:a16="http://schemas.microsoft.com/office/drawing/2014/main" id="{5AA5710D-D638-6FB0-70AB-D8766367064C}"/>
                </a:ext>
              </a:extLst>
            </p:cNvPr>
            <p:cNvSpPr>
              <a:spLocks/>
            </p:cNvSpPr>
            <p:nvPr/>
          </p:nvSpPr>
          <p:spPr bwMode="auto">
            <a:xfrm>
              <a:off x="2818" y="2263"/>
              <a:ext cx="45" cy="23"/>
            </a:xfrm>
            <a:custGeom>
              <a:avLst/>
              <a:gdLst>
                <a:gd name="T0" fmla="*/ 0 w 23"/>
                <a:gd name="T1" fmla="*/ 23 h 12"/>
                <a:gd name="T2" fmla="*/ 172 w 23"/>
                <a:gd name="T3" fmla="*/ 84 h 12"/>
                <a:gd name="T4" fmla="*/ 0 60000 65536"/>
                <a:gd name="T5" fmla="*/ 0 60000 65536"/>
              </a:gdLst>
              <a:ahLst/>
              <a:cxnLst>
                <a:cxn ang="T4">
                  <a:pos x="T0" y="T1"/>
                </a:cxn>
                <a:cxn ang="T5">
                  <a:pos x="T2" y="T3"/>
                </a:cxn>
              </a:cxnLst>
              <a:rect l="0" t="0" r="r" b="b"/>
              <a:pathLst>
                <a:path w="23" h="12">
                  <a:moveTo>
                    <a:pt x="0" y="3"/>
                  </a:moveTo>
                  <a:cubicBezTo>
                    <a:pt x="8" y="0"/>
                    <a:pt x="18" y="4"/>
                    <a:pt x="23"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4" name="Freeform 386">
              <a:extLst>
                <a:ext uri="{FF2B5EF4-FFF2-40B4-BE49-F238E27FC236}">
                  <a16:creationId xmlns:a16="http://schemas.microsoft.com/office/drawing/2014/main" id="{27A4D950-ACDC-931F-8A12-71EA471D3A1F}"/>
                </a:ext>
              </a:extLst>
            </p:cNvPr>
            <p:cNvSpPr>
              <a:spLocks/>
            </p:cNvSpPr>
            <p:nvPr/>
          </p:nvSpPr>
          <p:spPr bwMode="auto">
            <a:xfrm>
              <a:off x="2857" y="2276"/>
              <a:ext cx="52" cy="14"/>
            </a:xfrm>
            <a:custGeom>
              <a:avLst/>
              <a:gdLst>
                <a:gd name="T0" fmla="*/ 0 w 26"/>
                <a:gd name="T1" fmla="*/ 0 h 7"/>
                <a:gd name="T2" fmla="*/ 208 w 26"/>
                <a:gd name="T3" fmla="*/ 16 h 7"/>
                <a:gd name="T4" fmla="*/ 0 60000 65536"/>
                <a:gd name="T5" fmla="*/ 0 60000 65536"/>
              </a:gdLst>
              <a:ahLst/>
              <a:cxnLst>
                <a:cxn ang="T4">
                  <a:pos x="T0" y="T1"/>
                </a:cxn>
                <a:cxn ang="T5">
                  <a:pos x="T2" y="T3"/>
                </a:cxn>
              </a:cxnLst>
              <a:rect l="0" t="0" r="r" b="b"/>
              <a:pathLst>
                <a:path w="26" h="7">
                  <a:moveTo>
                    <a:pt x="0" y="0"/>
                  </a:moveTo>
                  <a:cubicBezTo>
                    <a:pt x="6" y="6"/>
                    <a:pt x="19" y="7"/>
                    <a:pt x="26" y="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5" name="Freeform 387">
              <a:extLst>
                <a:ext uri="{FF2B5EF4-FFF2-40B4-BE49-F238E27FC236}">
                  <a16:creationId xmlns:a16="http://schemas.microsoft.com/office/drawing/2014/main" id="{320376B1-49B1-F8C0-BD86-9DC627536D79}"/>
                </a:ext>
              </a:extLst>
            </p:cNvPr>
            <p:cNvSpPr>
              <a:spLocks/>
            </p:cNvSpPr>
            <p:nvPr/>
          </p:nvSpPr>
          <p:spPr bwMode="auto">
            <a:xfrm>
              <a:off x="2926" y="2288"/>
              <a:ext cx="50" cy="24"/>
            </a:xfrm>
            <a:custGeom>
              <a:avLst/>
              <a:gdLst>
                <a:gd name="T0" fmla="*/ 0 w 25"/>
                <a:gd name="T1" fmla="*/ 0 h 12"/>
                <a:gd name="T2" fmla="*/ 200 w 25"/>
                <a:gd name="T3" fmla="*/ 48 h 12"/>
                <a:gd name="T4" fmla="*/ 0 60000 65536"/>
                <a:gd name="T5" fmla="*/ 0 60000 65536"/>
              </a:gdLst>
              <a:ahLst/>
              <a:cxnLst>
                <a:cxn ang="T4">
                  <a:pos x="T0" y="T1"/>
                </a:cxn>
                <a:cxn ang="T5">
                  <a:pos x="T2" y="T3"/>
                </a:cxn>
              </a:cxnLst>
              <a:rect l="0" t="0" r="r" b="b"/>
              <a:pathLst>
                <a:path w="25" h="12">
                  <a:moveTo>
                    <a:pt x="0" y="0"/>
                  </a:moveTo>
                  <a:cubicBezTo>
                    <a:pt x="4" y="10"/>
                    <a:pt x="17" y="12"/>
                    <a:pt x="25"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6" name="Freeform 388">
              <a:extLst>
                <a:ext uri="{FF2B5EF4-FFF2-40B4-BE49-F238E27FC236}">
                  <a16:creationId xmlns:a16="http://schemas.microsoft.com/office/drawing/2014/main" id="{D1EB61EC-F968-FE96-84F5-0792CD984251}"/>
                </a:ext>
              </a:extLst>
            </p:cNvPr>
            <p:cNvSpPr>
              <a:spLocks/>
            </p:cNvSpPr>
            <p:nvPr/>
          </p:nvSpPr>
          <p:spPr bwMode="auto">
            <a:xfrm>
              <a:off x="2972" y="2304"/>
              <a:ext cx="53" cy="20"/>
            </a:xfrm>
            <a:custGeom>
              <a:avLst/>
              <a:gdLst>
                <a:gd name="T0" fmla="*/ 0 w 27"/>
                <a:gd name="T1" fmla="*/ 0 h 10"/>
                <a:gd name="T2" fmla="*/ 128 w 27"/>
                <a:gd name="T3" fmla="*/ 72 h 10"/>
                <a:gd name="T4" fmla="*/ 204 w 27"/>
                <a:gd name="T5" fmla="*/ 48 h 10"/>
                <a:gd name="T6" fmla="*/ 0 60000 65536"/>
                <a:gd name="T7" fmla="*/ 0 60000 65536"/>
                <a:gd name="T8" fmla="*/ 0 60000 65536"/>
              </a:gdLst>
              <a:ahLst/>
              <a:cxnLst>
                <a:cxn ang="T6">
                  <a:pos x="T0" y="T1"/>
                </a:cxn>
                <a:cxn ang="T7">
                  <a:pos x="T2" y="T3"/>
                </a:cxn>
                <a:cxn ang="T8">
                  <a:pos x="T4" y="T5"/>
                </a:cxn>
              </a:cxnLst>
              <a:rect l="0" t="0" r="r" b="b"/>
              <a:pathLst>
                <a:path w="27" h="10">
                  <a:moveTo>
                    <a:pt x="0" y="0"/>
                  </a:moveTo>
                  <a:cubicBezTo>
                    <a:pt x="4" y="6"/>
                    <a:pt x="9" y="10"/>
                    <a:pt x="17" y="9"/>
                  </a:cubicBezTo>
                  <a:cubicBezTo>
                    <a:pt x="20" y="9"/>
                    <a:pt x="26" y="6"/>
                    <a:pt x="27"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7" name="Freeform 389">
              <a:extLst>
                <a:ext uri="{FF2B5EF4-FFF2-40B4-BE49-F238E27FC236}">
                  <a16:creationId xmlns:a16="http://schemas.microsoft.com/office/drawing/2014/main" id="{28BBBEFE-966A-948B-489B-10E762137F9F}"/>
                </a:ext>
              </a:extLst>
            </p:cNvPr>
            <p:cNvSpPr>
              <a:spLocks/>
            </p:cNvSpPr>
            <p:nvPr/>
          </p:nvSpPr>
          <p:spPr bwMode="auto">
            <a:xfrm>
              <a:off x="3049" y="2336"/>
              <a:ext cx="43" cy="17"/>
            </a:xfrm>
            <a:custGeom>
              <a:avLst/>
              <a:gdLst>
                <a:gd name="T0" fmla="*/ 0 w 22"/>
                <a:gd name="T1" fmla="*/ 32 h 9"/>
                <a:gd name="T2" fmla="*/ 164 w 22"/>
                <a:gd name="T3" fmla="*/ 60 h 9"/>
                <a:gd name="T4" fmla="*/ 0 60000 65536"/>
                <a:gd name="T5" fmla="*/ 0 60000 65536"/>
              </a:gdLst>
              <a:ahLst/>
              <a:cxnLst>
                <a:cxn ang="T4">
                  <a:pos x="T0" y="T1"/>
                </a:cxn>
                <a:cxn ang="T5">
                  <a:pos x="T2" y="T3"/>
                </a:cxn>
              </a:cxnLst>
              <a:rect l="0" t="0" r="r" b="b"/>
              <a:pathLst>
                <a:path w="22" h="9">
                  <a:moveTo>
                    <a:pt x="0" y="5"/>
                  </a:moveTo>
                  <a:cubicBezTo>
                    <a:pt x="6" y="1"/>
                    <a:pt x="19" y="0"/>
                    <a:pt x="22"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8" name="Freeform 390">
              <a:extLst>
                <a:ext uri="{FF2B5EF4-FFF2-40B4-BE49-F238E27FC236}">
                  <a16:creationId xmlns:a16="http://schemas.microsoft.com/office/drawing/2014/main" id="{B0B0DEC6-96D3-687A-BC00-D5D32CEE0C16}"/>
                </a:ext>
              </a:extLst>
            </p:cNvPr>
            <p:cNvSpPr>
              <a:spLocks/>
            </p:cNvSpPr>
            <p:nvPr/>
          </p:nvSpPr>
          <p:spPr bwMode="auto">
            <a:xfrm>
              <a:off x="3090" y="2337"/>
              <a:ext cx="67" cy="32"/>
            </a:xfrm>
            <a:custGeom>
              <a:avLst/>
              <a:gdLst>
                <a:gd name="T0" fmla="*/ 0 w 34"/>
                <a:gd name="T1" fmla="*/ 48 h 16"/>
                <a:gd name="T2" fmla="*/ 199 w 34"/>
                <a:gd name="T3" fmla="*/ 48 h 16"/>
                <a:gd name="T4" fmla="*/ 260 w 34"/>
                <a:gd name="T5" fmla="*/ 128 h 16"/>
                <a:gd name="T6" fmla="*/ 0 60000 65536"/>
                <a:gd name="T7" fmla="*/ 0 60000 65536"/>
                <a:gd name="T8" fmla="*/ 0 60000 65536"/>
              </a:gdLst>
              <a:ahLst/>
              <a:cxnLst>
                <a:cxn ang="T6">
                  <a:pos x="T0" y="T1"/>
                </a:cxn>
                <a:cxn ang="T7">
                  <a:pos x="T2" y="T3"/>
                </a:cxn>
                <a:cxn ang="T8">
                  <a:pos x="T4" y="T5"/>
                </a:cxn>
              </a:cxnLst>
              <a:rect l="0" t="0" r="r" b="b"/>
              <a:pathLst>
                <a:path w="34" h="16">
                  <a:moveTo>
                    <a:pt x="0" y="6"/>
                  </a:moveTo>
                  <a:cubicBezTo>
                    <a:pt x="7" y="0"/>
                    <a:pt x="19" y="0"/>
                    <a:pt x="26" y="6"/>
                  </a:cubicBezTo>
                  <a:cubicBezTo>
                    <a:pt x="29" y="9"/>
                    <a:pt x="31" y="13"/>
                    <a:pt x="34" y="1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599" name="Freeform 391">
              <a:extLst>
                <a:ext uri="{FF2B5EF4-FFF2-40B4-BE49-F238E27FC236}">
                  <a16:creationId xmlns:a16="http://schemas.microsoft.com/office/drawing/2014/main" id="{6B75D8A2-1210-9A6D-9576-0CCBDB449374}"/>
                </a:ext>
              </a:extLst>
            </p:cNvPr>
            <p:cNvSpPr>
              <a:spLocks/>
            </p:cNvSpPr>
            <p:nvPr/>
          </p:nvSpPr>
          <p:spPr bwMode="auto">
            <a:xfrm>
              <a:off x="3019" y="2322"/>
              <a:ext cx="51" cy="21"/>
            </a:xfrm>
            <a:custGeom>
              <a:avLst/>
              <a:gdLst>
                <a:gd name="T0" fmla="*/ 0 w 26"/>
                <a:gd name="T1" fmla="*/ 0 h 11"/>
                <a:gd name="T2" fmla="*/ 196 w 26"/>
                <a:gd name="T3" fmla="*/ 15 h 11"/>
                <a:gd name="T4" fmla="*/ 0 60000 65536"/>
                <a:gd name="T5" fmla="*/ 0 60000 65536"/>
              </a:gdLst>
              <a:ahLst/>
              <a:cxnLst>
                <a:cxn ang="T4">
                  <a:pos x="T0" y="T1"/>
                </a:cxn>
                <a:cxn ang="T5">
                  <a:pos x="T2" y="T3"/>
                </a:cxn>
              </a:cxnLst>
              <a:rect l="0" t="0" r="r" b="b"/>
              <a:pathLst>
                <a:path w="26" h="11">
                  <a:moveTo>
                    <a:pt x="0" y="0"/>
                  </a:moveTo>
                  <a:cubicBezTo>
                    <a:pt x="10" y="4"/>
                    <a:pt x="17" y="11"/>
                    <a:pt x="26" y="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0" name="Freeform 392">
              <a:extLst>
                <a:ext uri="{FF2B5EF4-FFF2-40B4-BE49-F238E27FC236}">
                  <a16:creationId xmlns:a16="http://schemas.microsoft.com/office/drawing/2014/main" id="{B8EA51C4-099E-FE4F-FC6B-2DD91A63FEBC}"/>
                </a:ext>
              </a:extLst>
            </p:cNvPr>
            <p:cNvSpPr>
              <a:spLocks/>
            </p:cNvSpPr>
            <p:nvPr/>
          </p:nvSpPr>
          <p:spPr bwMode="auto">
            <a:xfrm>
              <a:off x="2767" y="2280"/>
              <a:ext cx="45" cy="26"/>
            </a:xfrm>
            <a:custGeom>
              <a:avLst/>
              <a:gdLst>
                <a:gd name="T0" fmla="*/ 0 w 23"/>
                <a:gd name="T1" fmla="*/ 0 h 13"/>
                <a:gd name="T2" fmla="*/ 172 w 23"/>
                <a:gd name="T3" fmla="*/ 40 h 13"/>
                <a:gd name="T4" fmla="*/ 0 60000 65536"/>
                <a:gd name="T5" fmla="*/ 0 60000 65536"/>
              </a:gdLst>
              <a:ahLst/>
              <a:cxnLst>
                <a:cxn ang="T4">
                  <a:pos x="T0" y="T1"/>
                </a:cxn>
                <a:cxn ang="T5">
                  <a:pos x="T2" y="T3"/>
                </a:cxn>
              </a:cxnLst>
              <a:rect l="0" t="0" r="r" b="b"/>
              <a:pathLst>
                <a:path w="23" h="13">
                  <a:moveTo>
                    <a:pt x="0" y="0"/>
                  </a:moveTo>
                  <a:cubicBezTo>
                    <a:pt x="0" y="13"/>
                    <a:pt x="17" y="5"/>
                    <a:pt x="23" y="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1" name="Freeform 393">
              <a:extLst>
                <a:ext uri="{FF2B5EF4-FFF2-40B4-BE49-F238E27FC236}">
                  <a16:creationId xmlns:a16="http://schemas.microsoft.com/office/drawing/2014/main" id="{DDD40885-5493-BDBA-28D7-977F008830A4}"/>
                </a:ext>
              </a:extLst>
            </p:cNvPr>
            <p:cNvSpPr>
              <a:spLocks/>
            </p:cNvSpPr>
            <p:nvPr/>
          </p:nvSpPr>
          <p:spPr bwMode="auto">
            <a:xfrm>
              <a:off x="2792" y="2294"/>
              <a:ext cx="93" cy="34"/>
            </a:xfrm>
            <a:custGeom>
              <a:avLst/>
              <a:gdLst>
                <a:gd name="T0" fmla="*/ 0 w 47"/>
                <a:gd name="T1" fmla="*/ 0 h 17"/>
                <a:gd name="T2" fmla="*/ 224 w 47"/>
                <a:gd name="T3" fmla="*/ 88 h 17"/>
                <a:gd name="T4" fmla="*/ 364 w 47"/>
                <a:gd name="T5" fmla="*/ 80 h 17"/>
                <a:gd name="T6" fmla="*/ 0 60000 65536"/>
                <a:gd name="T7" fmla="*/ 0 60000 65536"/>
                <a:gd name="T8" fmla="*/ 0 60000 65536"/>
              </a:gdLst>
              <a:ahLst/>
              <a:cxnLst>
                <a:cxn ang="T6">
                  <a:pos x="T0" y="T1"/>
                </a:cxn>
                <a:cxn ang="T7">
                  <a:pos x="T2" y="T3"/>
                </a:cxn>
                <a:cxn ang="T8">
                  <a:pos x="T4" y="T5"/>
                </a:cxn>
              </a:cxnLst>
              <a:rect l="0" t="0" r="r" b="b"/>
              <a:pathLst>
                <a:path w="47" h="17">
                  <a:moveTo>
                    <a:pt x="0" y="0"/>
                  </a:moveTo>
                  <a:cubicBezTo>
                    <a:pt x="9" y="10"/>
                    <a:pt x="19" y="4"/>
                    <a:pt x="29" y="11"/>
                  </a:cubicBezTo>
                  <a:cubicBezTo>
                    <a:pt x="37" y="17"/>
                    <a:pt x="40" y="15"/>
                    <a:pt x="47" y="1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2" name="Freeform 394">
              <a:extLst>
                <a:ext uri="{FF2B5EF4-FFF2-40B4-BE49-F238E27FC236}">
                  <a16:creationId xmlns:a16="http://schemas.microsoft.com/office/drawing/2014/main" id="{22B568C5-E530-4292-D8F8-06E82F1FA839}"/>
                </a:ext>
              </a:extLst>
            </p:cNvPr>
            <p:cNvSpPr>
              <a:spLocks/>
            </p:cNvSpPr>
            <p:nvPr/>
          </p:nvSpPr>
          <p:spPr bwMode="auto">
            <a:xfrm>
              <a:off x="2869" y="2324"/>
              <a:ext cx="44" cy="19"/>
            </a:xfrm>
            <a:custGeom>
              <a:avLst/>
              <a:gdLst>
                <a:gd name="T0" fmla="*/ 0 w 22"/>
                <a:gd name="T1" fmla="*/ 0 h 10"/>
                <a:gd name="T2" fmla="*/ 176 w 22"/>
                <a:gd name="T3" fmla="*/ 8 h 10"/>
                <a:gd name="T4" fmla="*/ 0 60000 65536"/>
                <a:gd name="T5" fmla="*/ 0 60000 65536"/>
              </a:gdLst>
              <a:ahLst/>
              <a:cxnLst>
                <a:cxn ang="T4">
                  <a:pos x="T0" y="T1"/>
                </a:cxn>
                <a:cxn ang="T5">
                  <a:pos x="T2" y="T3"/>
                </a:cxn>
              </a:cxnLst>
              <a:rect l="0" t="0" r="r" b="b"/>
              <a:pathLst>
                <a:path w="22" h="10">
                  <a:moveTo>
                    <a:pt x="0" y="0"/>
                  </a:moveTo>
                  <a:cubicBezTo>
                    <a:pt x="4" y="10"/>
                    <a:pt x="16" y="7"/>
                    <a:pt x="22"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3" name="Freeform 395">
              <a:extLst>
                <a:ext uri="{FF2B5EF4-FFF2-40B4-BE49-F238E27FC236}">
                  <a16:creationId xmlns:a16="http://schemas.microsoft.com/office/drawing/2014/main" id="{462117D6-5256-FAC9-CC41-972217A28AB0}"/>
                </a:ext>
              </a:extLst>
            </p:cNvPr>
            <p:cNvSpPr>
              <a:spLocks/>
            </p:cNvSpPr>
            <p:nvPr/>
          </p:nvSpPr>
          <p:spPr bwMode="auto">
            <a:xfrm>
              <a:off x="2903" y="2326"/>
              <a:ext cx="49" cy="25"/>
            </a:xfrm>
            <a:custGeom>
              <a:avLst/>
              <a:gdLst>
                <a:gd name="T0" fmla="*/ 0 w 25"/>
                <a:gd name="T1" fmla="*/ 29 h 13"/>
                <a:gd name="T2" fmla="*/ 127 w 25"/>
                <a:gd name="T3" fmla="*/ 71 h 13"/>
                <a:gd name="T4" fmla="*/ 188 w 25"/>
                <a:gd name="T5" fmla="*/ 0 h 13"/>
                <a:gd name="T6" fmla="*/ 0 60000 65536"/>
                <a:gd name="T7" fmla="*/ 0 60000 65536"/>
                <a:gd name="T8" fmla="*/ 0 60000 65536"/>
              </a:gdLst>
              <a:ahLst/>
              <a:cxnLst>
                <a:cxn ang="T6">
                  <a:pos x="T0" y="T1"/>
                </a:cxn>
                <a:cxn ang="T7">
                  <a:pos x="T2" y="T3"/>
                </a:cxn>
                <a:cxn ang="T8">
                  <a:pos x="T4" y="T5"/>
                </a:cxn>
              </a:cxnLst>
              <a:rect l="0" t="0" r="r" b="b"/>
              <a:pathLst>
                <a:path w="25" h="13">
                  <a:moveTo>
                    <a:pt x="0" y="4"/>
                  </a:moveTo>
                  <a:cubicBezTo>
                    <a:pt x="4" y="10"/>
                    <a:pt x="10" y="13"/>
                    <a:pt x="17" y="10"/>
                  </a:cubicBezTo>
                  <a:cubicBezTo>
                    <a:pt x="21" y="8"/>
                    <a:pt x="22" y="4"/>
                    <a:pt x="25"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4" name="Freeform 396">
              <a:extLst>
                <a:ext uri="{FF2B5EF4-FFF2-40B4-BE49-F238E27FC236}">
                  <a16:creationId xmlns:a16="http://schemas.microsoft.com/office/drawing/2014/main" id="{19B5C5B3-6A33-51E1-B548-82E46DB162E1}"/>
                </a:ext>
              </a:extLst>
            </p:cNvPr>
            <p:cNvSpPr>
              <a:spLocks/>
            </p:cNvSpPr>
            <p:nvPr/>
          </p:nvSpPr>
          <p:spPr bwMode="auto">
            <a:xfrm>
              <a:off x="2940" y="2345"/>
              <a:ext cx="51" cy="12"/>
            </a:xfrm>
            <a:custGeom>
              <a:avLst/>
              <a:gdLst>
                <a:gd name="T0" fmla="*/ 0 w 26"/>
                <a:gd name="T1" fmla="*/ 0 h 6"/>
                <a:gd name="T2" fmla="*/ 135 w 26"/>
                <a:gd name="T3" fmla="*/ 24 h 6"/>
                <a:gd name="T4" fmla="*/ 196 w 26"/>
                <a:gd name="T5" fmla="*/ 8 h 6"/>
                <a:gd name="T6" fmla="*/ 0 60000 65536"/>
                <a:gd name="T7" fmla="*/ 0 60000 65536"/>
                <a:gd name="T8" fmla="*/ 0 60000 65536"/>
              </a:gdLst>
              <a:ahLst/>
              <a:cxnLst>
                <a:cxn ang="T6">
                  <a:pos x="T0" y="T1"/>
                </a:cxn>
                <a:cxn ang="T7">
                  <a:pos x="T2" y="T3"/>
                </a:cxn>
                <a:cxn ang="T8">
                  <a:pos x="T4" y="T5"/>
                </a:cxn>
              </a:cxnLst>
              <a:rect l="0" t="0" r="r" b="b"/>
              <a:pathLst>
                <a:path w="26" h="6">
                  <a:moveTo>
                    <a:pt x="0" y="0"/>
                  </a:moveTo>
                  <a:cubicBezTo>
                    <a:pt x="5" y="5"/>
                    <a:pt x="11" y="6"/>
                    <a:pt x="18" y="3"/>
                  </a:cubicBezTo>
                  <a:cubicBezTo>
                    <a:pt x="21" y="3"/>
                    <a:pt x="25" y="1"/>
                    <a:pt x="26"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5" name="Freeform 397">
              <a:extLst>
                <a:ext uri="{FF2B5EF4-FFF2-40B4-BE49-F238E27FC236}">
                  <a16:creationId xmlns:a16="http://schemas.microsoft.com/office/drawing/2014/main" id="{59ED361C-1BED-2660-EB7B-E2E4100D2EF4}"/>
                </a:ext>
              </a:extLst>
            </p:cNvPr>
            <p:cNvSpPr>
              <a:spLocks/>
            </p:cNvSpPr>
            <p:nvPr/>
          </p:nvSpPr>
          <p:spPr bwMode="auto">
            <a:xfrm>
              <a:off x="3009" y="2361"/>
              <a:ext cx="44" cy="20"/>
            </a:xfrm>
            <a:custGeom>
              <a:avLst/>
              <a:gdLst>
                <a:gd name="T0" fmla="*/ 0 w 22"/>
                <a:gd name="T1" fmla="*/ 0 h 10"/>
                <a:gd name="T2" fmla="*/ 176 w 22"/>
                <a:gd name="T3" fmla="*/ 24 h 10"/>
                <a:gd name="T4" fmla="*/ 0 60000 65536"/>
                <a:gd name="T5" fmla="*/ 0 60000 65536"/>
              </a:gdLst>
              <a:ahLst/>
              <a:cxnLst>
                <a:cxn ang="T4">
                  <a:pos x="T0" y="T1"/>
                </a:cxn>
                <a:cxn ang="T5">
                  <a:pos x="T2" y="T3"/>
                </a:cxn>
              </a:cxnLst>
              <a:rect l="0" t="0" r="r" b="b"/>
              <a:pathLst>
                <a:path w="22" h="10">
                  <a:moveTo>
                    <a:pt x="0" y="0"/>
                  </a:moveTo>
                  <a:cubicBezTo>
                    <a:pt x="1" y="10"/>
                    <a:pt x="17" y="10"/>
                    <a:pt x="22" y="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6" name="Freeform 398">
              <a:extLst>
                <a:ext uri="{FF2B5EF4-FFF2-40B4-BE49-F238E27FC236}">
                  <a16:creationId xmlns:a16="http://schemas.microsoft.com/office/drawing/2014/main" id="{D459CD07-6EBB-BC47-4A25-F40DD0D3B8AA}"/>
                </a:ext>
              </a:extLst>
            </p:cNvPr>
            <p:cNvSpPr>
              <a:spLocks/>
            </p:cNvSpPr>
            <p:nvPr/>
          </p:nvSpPr>
          <p:spPr bwMode="auto">
            <a:xfrm>
              <a:off x="3524" y="2458"/>
              <a:ext cx="55" cy="16"/>
            </a:xfrm>
            <a:custGeom>
              <a:avLst/>
              <a:gdLst>
                <a:gd name="T0" fmla="*/ 0 w 28"/>
                <a:gd name="T1" fmla="*/ 8 h 8"/>
                <a:gd name="T2" fmla="*/ 212 w 28"/>
                <a:gd name="T3" fmla="*/ 0 h 8"/>
                <a:gd name="T4" fmla="*/ 0 60000 65536"/>
                <a:gd name="T5" fmla="*/ 0 60000 65536"/>
              </a:gdLst>
              <a:ahLst/>
              <a:cxnLst>
                <a:cxn ang="T4">
                  <a:pos x="T0" y="T1"/>
                </a:cxn>
                <a:cxn ang="T5">
                  <a:pos x="T2" y="T3"/>
                </a:cxn>
              </a:cxnLst>
              <a:rect l="0" t="0" r="r" b="b"/>
              <a:pathLst>
                <a:path w="28" h="8">
                  <a:moveTo>
                    <a:pt x="0" y="1"/>
                  </a:moveTo>
                  <a:cubicBezTo>
                    <a:pt x="12" y="8"/>
                    <a:pt x="17" y="6"/>
                    <a:pt x="28"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7" name="Freeform 399">
              <a:extLst>
                <a:ext uri="{FF2B5EF4-FFF2-40B4-BE49-F238E27FC236}">
                  <a16:creationId xmlns:a16="http://schemas.microsoft.com/office/drawing/2014/main" id="{DCB2146E-F9D4-7CAF-BE8B-AC2FCF6283A0}"/>
                </a:ext>
              </a:extLst>
            </p:cNvPr>
            <p:cNvSpPr>
              <a:spLocks/>
            </p:cNvSpPr>
            <p:nvPr/>
          </p:nvSpPr>
          <p:spPr bwMode="auto">
            <a:xfrm>
              <a:off x="3680" y="2480"/>
              <a:ext cx="666" cy="106"/>
            </a:xfrm>
            <a:custGeom>
              <a:avLst/>
              <a:gdLst>
                <a:gd name="T0" fmla="*/ 0 w 338"/>
                <a:gd name="T1" fmla="*/ 84 h 54"/>
                <a:gd name="T2" fmla="*/ 136 w 338"/>
                <a:gd name="T3" fmla="*/ 31 h 54"/>
                <a:gd name="T4" fmla="*/ 396 w 338"/>
                <a:gd name="T5" fmla="*/ 61 h 54"/>
                <a:gd name="T6" fmla="*/ 703 w 338"/>
                <a:gd name="T7" fmla="*/ 39 h 54"/>
                <a:gd name="T8" fmla="*/ 964 w 338"/>
                <a:gd name="T9" fmla="*/ 53 h 54"/>
                <a:gd name="T10" fmla="*/ 1117 w 338"/>
                <a:gd name="T11" fmla="*/ 77 h 54"/>
                <a:gd name="T12" fmla="*/ 1141 w 338"/>
                <a:gd name="T13" fmla="*/ 128 h 54"/>
                <a:gd name="T14" fmla="*/ 1232 w 338"/>
                <a:gd name="T15" fmla="*/ 173 h 54"/>
                <a:gd name="T16" fmla="*/ 1417 w 338"/>
                <a:gd name="T17" fmla="*/ 112 h 54"/>
                <a:gd name="T18" fmla="*/ 1576 w 338"/>
                <a:gd name="T19" fmla="*/ 181 h 54"/>
                <a:gd name="T20" fmla="*/ 1712 w 338"/>
                <a:gd name="T21" fmla="*/ 324 h 54"/>
                <a:gd name="T22" fmla="*/ 1929 w 338"/>
                <a:gd name="T23" fmla="*/ 296 h 54"/>
                <a:gd name="T24" fmla="*/ 2028 w 338"/>
                <a:gd name="T25" fmla="*/ 355 h 54"/>
                <a:gd name="T26" fmla="*/ 2128 w 338"/>
                <a:gd name="T27" fmla="*/ 332 h 54"/>
                <a:gd name="T28" fmla="*/ 2225 w 338"/>
                <a:gd name="T29" fmla="*/ 369 h 54"/>
                <a:gd name="T30" fmla="*/ 2333 w 338"/>
                <a:gd name="T31" fmla="*/ 363 h 54"/>
                <a:gd name="T32" fmla="*/ 2585 w 338"/>
                <a:gd name="T33" fmla="*/ 408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38" h="54">
                  <a:moveTo>
                    <a:pt x="0" y="11"/>
                  </a:moveTo>
                  <a:cubicBezTo>
                    <a:pt x="7" y="13"/>
                    <a:pt x="13" y="6"/>
                    <a:pt x="18" y="4"/>
                  </a:cubicBezTo>
                  <a:cubicBezTo>
                    <a:pt x="30" y="0"/>
                    <a:pt x="41" y="5"/>
                    <a:pt x="52" y="8"/>
                  </a:cubicBezTo>
                  <a:cubicBezTo>
                    <a:pt x="67" y="13"/>
                    <a:pt x="78" y="10"/>
                    <a:pt x="92" y="5"/>
                  </a:cubicBezTo>
                  <a:cubicBezTo>
                    <a:pt x="105" y="1"/>
                    <a:pt x="114" y="2"/>
                    <a:pt x="126" y="7"/>
                  </a:cubicBezTo>
                  <a:cubicBezTo>
                    <a:pt x="132" y="8"/>
                    <a:pt x="142" y="7"/>
                    <a:pt x="146" y="10"/>
                  </a:cubicBezTo>
                  <a:cubicBezTo>
                    <a:pt x="147" y="11"/>
                    <a:pt x="148" y="15"/>
                    <a:pt x="149" y="17"/>
                  </a:cubicBezTo>
                  <a:cubicBezTo>
                    <a:pt x="152" y="20"/>
                    <a:pt x="156" y="23"/>
                    <a:pt x="161" y="23"/>
                  </a:cubicBezTo>
                  <a:cubicBezTo>
                    <a:pt x="170" y="25"/>
                    <a:pt x="176" y="17"/>
                    <a:pt x="185" y="15"/>
                  </a:cubicBezTo>
                  <a:cubicBezTo>
                    <a:pt x="193" y="14"/>
                    <a:pt x="201" y="18"/>
                    <a:pt x="206" y="24"/>
                  </a:cubicBezTo>
                  <a:cubicBezTo>
                    <a:pt x="213" y="31"/>
                    <a:pt x="214" y="40"/>
                    <a:pt x="224" y="43"/>
                  </a:cubicBezTo>
                  <a:cubicBezTo>
                    <a:pt x="235" y="46"/>
                    <a:pt x="243" y="38"/>
                    <a:pt x="252" y="39"/>
                  </a:cubicBezTo>
                  <a:cubicBezTo>
                    <a:pt x="257" y="39"/>
                    <a:pt x="260" y="46"/>
                    <a:pt x="265" y="47"/>
                  </a:cubicBezTo>
                  <a:cubicBezTo>
                    <a:pt x="271" y="50"/>
                    <a:pt x="273" y="43"/>
                    <a:pt x="278" y="44"/>
                  </a:cubicBezTo>
                  <a:cubicBezTo>
                    <a:pt x="284" y="44"/>
                    <a:pt x="284" y="50"/>
                    <a:pt x="291" y="49"/>
                  </a:cubicBezTo>
                  <a:cubicBezTo>
                    <a:pt x="296" y="49"/>
                    <a:pt x="300" y="47"/>
                    <a:pt x="305" y="48"/>
                  </a:cubicBezTo>
                  <a:cubicBezTo>
                    <a:pt x="316" y="50"/>
                    <a:pt x="326" y="54"/>
                    <a:pt x="338" y="5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8" name="Freeform 400">
              <a:extLst>
                <a:ext uri="{FF2B5EF4-FFF2-40B4-BE49-F238E27FC236}">
                  <a16:creationId xmlns:a16="http://schemas.microsoft.com/office/drawing/2014/main" id="{C0968583-0C6A-AA81-AC6C-F0A81800BC3E}"/>
                </a:ext>
              </a:extLst>
            </p:cNvPr>
            <p:cNvSpPr>
              <a:spLocks/>
            </p:cNvSpPr>
            <p:nvPr/>
          </p:nvSpPr>
          <p:spPr bwMode="auto">
            <a:xfrm>
              <a:off x="4348" y="2570"/>
              <a:ext cx="258" cy="63"/>
            </a:xfrm>
            <a:custGeom>
              <a:avLst/>
              <a:gdLst>
                <a:gd name="T0" fmla="*/ 0 w 131"/>
                <a:gd name="T1" fmla="*/ 55 h 32"/>
                <a:gd name="T2" fmla="*/ 152 w 131"/>
                <a:gd name="T3" fmla="*/ 8 h 32"/>
                <a:gd name="T4" fmla="*/ 329 w 131"/>
                <a:gd name="T5" fmla="*/ 124 h 32"/>
                <a:gd name="T6" fmla="*/ 520 w 131"/>
                <a:gd name="T7" fmla="*/ 100 h 32"/>
                <a:gd name="T8" fmla="*/ 656 w 131"/>
                <a:gd name="T9" fmla="*/ 197 h 32"/>
                <a:gd name="T10" fmla="*/ 825 w 131"/>
                <a:gd name="T11" fmla="*/ 183 h 32"/>
                <a:gd name="T12" fmla="*/ 892 w 131"/>
                <a:gd name="T13" fmla="*/ 189 h 32"/>
                <a:gd name="T14" fmla="*/ 1000 w 131"/>
                <a:gd name="T15" fmla="*/ 244 h 3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31" h="32">
                  <a:moveTo>
                    <a:pt x="0" y="7"/>
                  </a:moveTo>
                  <a:cubicBezTo>
                    <a:pt x="7" y="7"/>
                    <a:pt x="12" y="0"/>
                    <a:pt x="20" y="1"/>
                  </a:cubicBezTo>
                  <a:cubicBezTo>
                    <a:pt x="30" y="2"/>
                    <a:pt x="32" y="14"/>
                    <a:pt x="43" y="16"/>
                  </a:cubicBezTo>
                  <a:cubicBezTo>
                    <a:pt x="52" y="18"/>
                    <a:pt x="60" y="11"/>
                    <a:pt x="68" y="13"/>
                  </a:cubicBezTo>
                  <a:cubicBezTo>
                    <a:pt x="76" y="15"/>
                    <a:pt x="77" y="23"/>
                    <a:pt x="86" y="26"/>
                  </a:cubicBezTo>
                  <a:cubicBezTo>
                    <a:pt x="95" y="29"/>
                    <a:pt x="99" y="28"/>
                    <a:pt x="108" y="24"/>
                  </a:cubicBezTo>
                  <a:cubicBezTo>
                    <a:pt x="113" y="22"/>
                    <a:pt x="113" y="22"/>
                    <a:pt x="117" y="25"/>
                  </a:cubicBezTo>
                  <a:cubicBezTo>
                    <a:pt x="122" y="27"/>
                    <a:pt x="127" y="30"/>
                    <a:pt x="131" y="3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09" name="Freeform 401">
              <a:extLst>
                <a:ext uri="{FF2B5EF4-FFF2-40B4-BE49-F238E27FC236}">
                  <a16:creationId xmlns:a16="http://schemas.microsoft.com/office/drawing/2014/main" id="{ADF2F12B-2F35-B68F-BEC9-2B5A75AE2E3E}"/>
                </a:ext>
              </a:extLst>
            </p:cNvPr>
            <p:cNvSpPr>
              <a:spLocks/>
            </p:cNvSpPr>
            <p:nvPr/>
          </p:nvSpPr>
          <p:spPr bwMode="auto">
            <a:xfrm>
              <a:off x="3969" y="2474"/>
              <a:ext cx="580" cy="84"/>
            </a:xfrm>
            <a:custGeom>
              <a:avLst/>
              <a:gdLst>
                <a:gd name="T0" fmla="*/ 0 w 294"/>
                <a:gd name="T1" fmla="*/ 104 h 43"/>
                <a:gd name="T2" fmla="*/ 253 w 294"/>
                <a:gd name="T3" fmla="*/ 232 h 43"/>
                <a:gd name="T4" fmla="*/ 452 w 294"/>
                <a:gd name="T5" fmla="*/ 141 h 43"/>
                <a:gd name="T6" fmla="*/ 608 w 294"/>
                <a:gd name="T7" fmla="*/ 156 h 43"/>
                <a:gd name="T8" fmla="*/ 868 w 294"/>
                <a:gd name="T9" fmla="*/ 104 h 43"/>
                <a:gd name="T10" fmla="*/ 984 w 294"/>
                <a:gd name="T11" fmla="*/ 111 h 43"/>
                <a:gd name="T12" fmla="*/ 1097 w 294"/>
                <a:gd name="T13" fmla="*/ 203 h 43"/>
                <a:gd name="T14" fmla="*/ 1365 w 294"/>
                <a:gd name="T15" fmla="*/ 104 h 43"/>
                <a:gd name="T16" fmla="*/ 1596 w 294"/>
                <a:gd name="T17" fmla="*/ 172 h 43"/>
                <a:gd name="T18" fmla="*/ 1744 w 294"/>
                <a:gd name="T19" fmla="*/ 111 h 43"/>
                <a:gd name="T20" fmla="*/ 1821 w 294"/>
                <a:gd name="T21" fmla="*/ 217 h 43"/>
                <a:gd name="T22" fmla="*/ 1880 w 294"/>
                <a:gd name="T23" fmla="*/ 260 h 43"/>
                <a:gd name="T24" fmla="*/ 1933 w 294"/>
                <a:gd name="T25" fmla="*/ 240 h 43"/>
                <a:gd name="T26" fmla="*/ 2060 w 294"/>
                <a:gd name="T27" fmla="*/ 305 h 43"/>
                <a:gd name="T28" fmla="*/ 2140 w 294"/>
                <a:gd name="T29" fmla="*/ 180 h 43"/>
                <a:gd name="T30" fmla="*/ 2257 w 294"/>
                <a:gd name="T31" fmla="*/ 125 h 4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94" h="43">
                  <a:moveTo>
                    <a:pt x="0" y="14"/>
                  </a:moveTo>
                  <a:cubicBezTo>
                    <a:pt x="15" y="0"/>
                    <a:pt x="19" y="30"/>
                    <a:pt x="33" y="31"/>
                  </a:cubicBezTo>
                  <a:cubicBezTo>
                    <a:pt x="45" y="32"/>
                    <a:pt x="50" y="24"/>
                    <a:pt x="59" y="19"/>
                  </a:cubicBezTo>
                  <a:cubicBezTo>
                    <a:pt x="66" y="14"/>
                    <a:pt x="71" y="19"/>
                    <a:pt x="79" y="21"/>
                  </a:cubicBezTo>
                  <a:cubicBezTo>
                    <a:pt x="92" y="25"/>
                    <a:pt x="101" y="16"/>
                    <a:pt x="113" y="14"/>
                  </a:cubicBezTo>
                  <a:cubicBezTo>
                    <a:pt x="118" y="13"/>
                    <a:pt x="124" y="13"/>
                    <a:pt x="128" y="15"/>
                  </a:cubicBezTo>
                  <a:cubicBezTo>
                    <a:pt x="135" y="19"/>
                    <a:pt x="135" y="26"/>
                    <a:pt x="143" y="27"/>
                  </a:cubicBezTo>
                  <a:cubicBezTo>
                    <a:pt x="157" y="29"/>
                    <a:pt x="166" y="16"/>
                    <a:pt x="178" y="14"/>
                  </a:cubicBezTo>
                  <a:cubicBezTo>
                    <a:pt x="190" y="12"/>
                    <a:pt x="197" y="24"/>
                    <a:pt x="208" y="23"/>
                  </a:cubicBezTo>
                  <a:cubicBezTo>
                    <a:pt x="215" y="22"/>
                    <a:pt x="221" y="14"/>
                    <a:pt x="227" y="15"/>
                  </a:cubicBezTo>
                  <a:cubicBezTo>
                    <a:pt x="232" y="16"/>
                    <a:pt x="235" y="25"/>
                    <a:pt x="237" y="29"/>
                  </a:cubicBezTo>
                  <a:cubicBezTo>
                    <a:pt x="239" y="32"/>
                    <a:pt x="241" y="35"/>
                    <a:pt x="245" y="35"/>
                  </a:cubicBezTo>
                  <a:cubicBezTo>
                    <a:pt x="248" y="35"/>
                    <a:pt x="250" y="32"/>
                    <a:pt x="252" y="32"/>
                  </a:cubicBezTo>
                  <a:cubicBezTo>
                    <a:pt x="260" y="32"/>
                    <a:pt x="258" y="43"/>
                    <a:pt x="268" y="41"/>
                  </a:cubicBezTo>
                  <a:cubicBezTo>
                    <a:pt x="283" y="39"/>
                    <a:pt x="273" y="32"/>
                    <a:pt x="279" y="24"/>
                  </a:cubicBezTo>
                  <a:cubicBezTo>
                    <a:pt x="282" y="19"/>
                    <a:pt x="292" y="21"/>
                    <a:pt x="294"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0" name="Freeform 402">
              <a:extLst>
                <a:ext uri="{FF2B5EF4-FFF2-40B4-BE49-F238E27FC236}">
                  <a16:creationId xmlns:a16="http://schemas.microsoft.com/office/drawing/2014/main" id="{231BB765-31BE-6F00-3795-CE0E14D82EB2}"/>
                </a:ext>
              </a:extLst>
            </p:cNvPr>
            <p:cNvSpPr>
              <a:spLocks/>
            </p:cNvSpPr>
            <p:nvPr/>
          </p:nvSpPr>
          <p:spPr bwMode="auto">
            <a:xfrm>
              <a:off x="3585" y="2418"/>
              <a:ext cx="515" cy="87"/>
            </a:xfrm>
            <a:custGeom>
              <a:avLst/>
              <a:gdLst>
                <a:gd name="T0" fmla="*/ 0 w 261"/>
                <a:gd name="T1" fmla="*/ 47 h 44"/>
                <a:gd name="T2" fmla="*/ 152 w 261"/>
                <a:gd name="T3" fmla="*/ 63 h 44"/>
                <a:gd name="T4" fmla="*/ 221 w 261"/>
                <a:gd name="T5" fmla="*/ 109 h 44"/>
                <a:gd name="T6" fmla="*/ 308 w 261"/>
                <a:gd name="T7" fmla="*/ 101 h 44"/>
                <a:gd name="T8" fmla="*/ 324 w 261"/>
                <a:gd name="T9" fmla="*/ 140 h 44"/>
                <a:gd name="T10" fmla="*/ 369 w 261"/>
                <a:gd name="T11" fmla="*/ 164 h 44"/>
                <a:gd name="T12" fmla="*/ 468 w 261"/>
                <a:gd name="T13" fmla="*/ 192 h 44"/>
                <a:gd name="T14" fmla="*/ 552 w 261"/>
                <a:gd name="T15" fmla="*/ 148 h 44"/>
                <a:gd name="T16" fmla="*/ 720 w 261"/>
                <a:gd name="T17" fmla="*/ 200 h 44"/>
                <a:gd name="T18" fmla="*/ 813 w 261"/>
                <a:gd name="T19" fmla="*/ 101 h 44"/>
                <a:gd name="T20" fmla="*/ 931 w 261"/>
                <a:gd name="T21" fmla="*/ 125 h 44"/>
                <a:gd name="T22" fmla="*/ 1004 w 261"/>
                <a:gd name="T23" fmla="*/ 87 h 44"/>
                <a:gd name="T24" fmla="*/ 1052 w 261"/>
                <a:gd name="T25" fmla="*/ 109 h 44"/>
                <a:gd name="T26" fmla="*/ 1223 w 261"/>
                <a:gd name="T27" fmla="*/ 101 h 44"/>
                <a:gd name="T28" fmla="*/ 1352 w 261"/>
                <a:gd name="T29" fmla="*/ 117 h 44"/>
                <a:gd name="T30" fmla="*/ 1545 w 261"/>
                <a:gd name="T31" fmla="*/ 117 h 44"/>
                <a:gd name="T32" fmla="*/ 1628 w 261"/>
                <a:gd name="T33" fmla="*/ 117 h 44"/>
                <a:gd name="T34" fmla="*/ 1659 w 261"/>
                <a:gd name="T35" fmla="*/ 184 h 44"/>
                <a:gd name="T36" fmla="*/ 1815 w 261"/>
                <a:gd name="T37" fmla="*/ 172 h 44"/>
                <a:gd name="T38" fmla="*/ 1936 w 261"/>
                <a:gd name="T39" fmla="*/ 255 h 44"/>
                <a:gd name="T40" fmla="*/ 2005 w 261"/>
                <a:gd name="T41" fmla="*/ 340 h 4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61" h="44">
                  <a:moveTo>
                    <a:pt x="0" y="6"/>
                  </a:moveTo>
                  <a:cubicBezTo>
                    <a:pt x="9" y="1"/>
                    <a:pt x="14" y="0"/>
                    <a:pt x="20" y="8"/>
                  </a:cubicBezTo>
                  <a:cubicBezTo>
                    <a:pt x="23" y="13"/>
                    <a:pt x="23" y="14"/>
                    <a:pt x="29" y="14"/>
                  </a:cubicBezTo>
                  <a:cubicBezTo>
                    <a:pt x="32" y="14"/>
                    <a:pt x="37" y="12"/>
                    <a:pt x="40" y="13"/>
                  </a:cubicBezTo>
                  <a:cubicBezTo>
                    <a:pt x="41" y="14"/>
                    <a:pt x="40" y="17"/>
                    <a:pt x="42" y="18"/>
                  </a:cubicBezTo>
                  <a:cubicBezTo>
                    <a:pt x="43" y="20"/>
                    <a:pt x="45" y="20"/>
                    <a:pt x="48" y="21"/>
                  </a:cubicBezTo>
                  <a:cubicBezTo>
                    <a:pt x="52" y="23"/>
                    <a:pt x="56" y="25"/>
                    <a:pt x="61" y="25"/>
                  </a:cubicBezTo>
                  <a:cubicBezTo>
                    <a:pt x="66" y="24"/>
                    <a:pt x="68" y="20"/>
                    <a:pt x="72" y="19"/>
                  </a:cubicBezTo>
                  <a:cubicBezTo>
                    <a:pt x="82" y="16"/>
                    <a:pt x="85" y="26"/>
                    <a:pt x="94" y="26"/>
                  </a:cubicBezTo>
                  <a:cubicBezTo>
                    <a:pt x="103" y="26"/>
                    <a:pt x="101" y="17"/>
                    <a:pt x="106" y="13"/>
                  </a:cubicBezTo>
                  <a:cubicBezTo>
                    <a:pt x="112" y="7"/>
                    <a:pt x="115" y="16"/>
                    <a:pt x="121" y="16"/>
                  </a:cubicBezTo>
                  <a:cubicBezTo>
                    <a:pt x="125" y="16"/>
                    <a:pt x="128" y="12"/>
                    <a:pt x="131" y="11"/>
                  </a:cubicBezTo>
                  <a:cubicBezTo>
                    <a:pt x="134" y="11"/>
                    <a:pt x="133" y="12"/>
                    <a:pt x="137" y="14"/>
                  </a:cubicBezTo>
                  <a:cubicBezTo>
                    <a:pt x="147" y="18"/>
                    <a:pt x="150" y="17"/>
                    <a:pt x="159" y="13"/>
                  </a:cubicBezTo>
                  <a:cubicBezTo>
                    <a:pt x="166" y="9"/>
                    <a:pt x="168" y="13"/>
                    <a:pt x="176" y="15"/>
                  </a:cubicBezTo>
                  <a:cubicBezTo>
                    <a:pt x="185" y="18"/>
                    <a:pt x="192" y="15"/>
                    <a:pt x="201" y="15"/>
                  </a:cubicBezTo>
                  <a:cubicBezTo>
                    <a:pt x="204" y="14"/>
                    <a:pt x="209" y="13"/>
                    <a:pt x="212" y="15"/>
                  </a:cubicBezTo>
                  <a:cubicBezTo>
                    <a:pt x="215" y="17"/>
                    <a:pt x="214" y="22"/>
                    <a:pt x="216" y="24"/>
                  </a:cubicBezTo>
                  <a:cubicBezTo>
                    <a:pt x="224" y="31"/>
                    <a:pt x="229" y="25"/>
                    <a:pt x="236" y="22"/>
                  </a:cubicBezTo>
                  <a:cubicBezTo>
                    <a:pt x="245" y="18"/>
                    <a:pt x="248" y="26"/>
                    <a:pt x="252" y="33"/>
                  </a:cubicBezTo>
                  <a:cubicBezTo>
                    <a:pt x="254" y="37"/>
                    <a:pt x="260" y="41"/>
                    <a:pt x="261" y="4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1" name="Freeform 403">
              <a:extLst>
                <a:ext uri="{FF2B5EF4-FFF2-40B4-BE49-F238E27FC236}">
                  <a16:creationId xmlns:a16="http://schemas.microsoft.com/office/drawing/2014/main" id="{00642DA9-1913-163D-0278-2FDCBD9074F6}"/>
                </a:ext>
              </a:extLst>
            </p:cNvPr>
            <p:cNvSpPr>
              <a:spLocks/>
            </p:cNvSpPr>
            <p:nvPr/>
          </p:nvSpPr>
          <p:spPr bwMode="auto">
            <a:xfrm>
              <a:off x="3711" y="2440"/>
              <a:ext cx="105" cy="65"/>
            </a:xfrm>
            <a:custGeom>
              <a:avLst/>
              <a:gdLst>
                <a:gd name="T0" fmla="*/ 0 w 53"/>
                <a:gd name="T1" fmla="*/ 100 h 33"/>
                <a:gd name="T2" fmla="*/ 248 w 53"/>
                <a:gd name="T3" fmla="*/ 24 h 33"/>
                <a:gd name="T4" fmla="*/ 325 w 53"/>
                <a:gd name="T5" fmla="*/ 77 h 33"/>
                <a:gd name="T6" fmla="*/ 412 w 53"/>
                <a:gd name="T7" fmla="*/ 32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3" h="33">
                  <a:moveTo>
                    <a:pt x="0" y="13"/>
                  </a:moveTo>
                  <a:cubicBezTo>
                    <a:pt x="13" y="33"/>
                    <a:pt x="19" y="0"/>
                    <a:pt x="32" y="3"/>
                  </a:cubicBezTo>
                  <a:cubicBezTo>
                    <a:pt x="36" y="4"/>
                    <a:pt x="38" y="10"/>
                    <a:pt x="42" y="10"/>
                  </a:cubicBezTo>
                  <a:cubicBezTo>
                    <a:pt x="47" y="11"/>
                    <a:pt x="50" y="6"/>
                    <a:pt x="53" y="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2" name="Freeform 404">
              <a:extLst>
                <a:ext uri="{FF2B5EF4-FFF2-40B4-BE49-F238E27FC236}">
                  <a16:creationId xmlns:a16="http://schemas.microsoft.com/office/drawing/2014/main" id="{A5958F08-27BA-3956-1F6D-40210BD4F13D}"/>
                </a:ext>
              </a:extLst>
            </p:cNvPr>
            <p:cNvSpPr>
              <a:spLocks/>
            </p:cNvSpPr>
            <p:nvPr/>
          </p:nvSpPr>
          <p:spPr bwMode="auto">
            <a:xfrm>
              <a:off x="3774" y="2470"/>
              <a:ext cx="101" cy="33"/>
            </a:xfrm>
            <a:custGeom>
              <a:avLst/>
              <a:gdLst>
                <a:gd name="T0" fmla="*/ 0 w 51"/>
                <a:gd name="T1" fmla="*/ 87 h 17"/>
                <a:gd name="T2" fmla="*/ 149 w 51"/>
                <a:gd name="T3" fmla="*/ 64 h 17"/>
                <a:gd name="T4" fmla="*/ 224 w 51"/>
                <a:gd name="T5" fmla="*/ 87 h 17"/>
                <a:gd name="T6" fmla="*/ 325 w 51"/>
                <a:gd name="T7" fmla="*/ 16 h 17"/>
                <a:gd name="T8" fmla="*/ 396 w 51"/>
                <a:gd name="T9" fmla="*/ 64 h 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7">
                  <a:moveTo>
                    <a:pt x="0" y="12"/>
                  </a:moveTo>
                  <a:cubicBezTo>
                    <a:pt x="6" y="8"/>
                    <a:pt x="13" y="6"/>
                    <a:pt x="19" y="9"/>
                  </a:cubicBezTo>
                  <a:cubicBezTo>
                    <a:pt x="24" y="12"/>
                    <a:pt x="24" y="17"/>
                    <a:pt x="29" y="12"/>
                  </a:cubicBezTo>
                  <a:cubicBezTo>
                    <a:pt x="34" y="9"/>
                    <a:pt x="32" y="0"/>
                    <a:pt x="42" y="2"/>
                  </a:cubicBezTo>
                  <a:cubicBezTo>
                    <a:pt x="46" y="3"/>
                    <a:pt x="48" y="8"/>
                    <a:pt x="51"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3" name="Freeform 405">
              <a:extLst>
                <a:ext uri="{FF2B5EF4-FFF2-40B4-BE49-F238E27FC236}">
                  <a16:creationId xmlns:a16="http://schemas.microsoft.com/office/drawing/2014/main" id="{3C0C19C8-89D2-AF4C-622A-C5FD30EC9C45}"/>
                </a:ext>
              </a:extLst>
            </p:cNvPr>
            <p:cNvSpPr>
              <a:spLocks/>
            </p:cNvSpPr>
            <p:nvPr/>
          </p:nvSpPr>
          <p:spPr bwMode="auto">
            <a:xfrm>
              <a:off x="3802" y="2450"/>
              <a:ext cx="35" cy="35"/>
            </a:xfrm>
            <a:custGeom>
              <a:avLst/>
              <a:gdLst>
                <a:gd name="T0" fmla="*/ 0 w 18"/>
                <a:gd name="T1" fmla="*/ 132 h 18"/>
                <a:gd name="T2" fmla="*/ 109 w 18"/>
                <a:gd name="T3" fmla="*/ 72 h 18"/>
                <a:gd name="T4" fmla="*/ 117 w 18"/>
                <a:gd name="T5" fmla="*/ 0 h 18"/>
                <a:gd name="T6" fmla="*/ 0 60000 65536"/>
                <a:gd name="T7" fmla="*/ 0 60000 65536"/>
                <a:gd name="T8" fmla="*/ 0 60000 65536"/>
              </a:gdLst>
              <a:ahLst/>
              <a:cxnLst>
                <a:cxn ang="T6">
                  <a:pos x="T0" y="T1"/>
                </a:cxn>
                <a:cxn ang="T7">
                  <a:pos x="T2" y="T3"/>
                </a:cxn>
                <a:cxn ang="T8">
                  <a:pos x="T4" y="T5"/>
                </a:cxn>
              </a:cxnLst>
              <a:rect l="0" t="0" r="r" b="b"/>
              <a:pathLst>
                <a:path w="18" h="18">
                  <a:moveTo>
                    <a:pt x="0" y="18"/>
                  </a:moveTo>
                  <a:cubicBezTo>
                    <a:pt x="5" y="15"/>
                    <a:pt x="12" y="14"/>
                    <a:pt x="15" y="10"/>
                  </a:cubicBezTo>
                  <a:cubicBezTo>
                    <a:pt x="18" y="6"/>
                    <a:pt x="16" y="3"/>
                    <a:pt x="16"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4" name="Freeform 406">
              <a:extLst>
                <a:ext uri="{FF2B5EF4-FFF2-40B4-BE49-F238E27FC236}">
                  <a16:creationId xmlns:a16="http://schemas.microsoft.com/office/drawing/2014/main" id="{8DA2E994-AC36-5795-590C-193C049001B5}"/>
                </a:ext>
              </a:extLst>
            </p:cNvPr>
            <p:cNvSpPr>
              <a:spLocks/>
            </p:cNvSpPr>
            <p:nvPr/>
          </p:nvSpPr>
          <p:spPr bwMode="auto">
            <a:xfrm>
              <a:off x="3857" y="2450"/>
              <a:ext cx="77" cy="26"/>
            </a:xfrm>
            <a:custGeom>
              <a:avLst/>
              <a:gdLst>
                <a:gd name="T0" fmla="*/ 0 w 39"/>
                <a:gd name="T1" fmla="*/ 104 h 13"/>
                <a:gd name="T2" fmla="*/ 109 w 39"/>
                <a:gd name="T3" fmla="*/ 0 h 13"/>
                <a:gd name="T4" fmla="*/ 300 w 39"/>
                <a:gd name="T5" fmla="*/ 16 h 13"/>
                <a:gd name="T6" fmla="*/ 0 60000 65536"/>
                <a:gd name="T7" fmla="*/ 0 60000 65536"/>
                <a:gd name="T8" fmla="*/ 0 60000 65536"/>
              </a:gdLst>
              <a:ahLst/>
              <a:cxnLst>
                <a:cxn ang="T6">
                  <a:pos x="T0" y="T1"/>
                </a:cxn>
                <a:cxn ang="T7">
                  <a:pos x="T2" y="T3"/>
                </a:cxn>
                <a:cxn ang="T8">
                  <a:pos x="T4" y="T5"/>
                </a:cxn>
              </a:cxnLst>
              <a:rect l="0" t="0" r="r" b="b"/>
              <a:pathLst>
                <a:path w="39" h="13">
                  <a:moveTo>
                    <a:pt x="0" y="13"/>
                  </a:moveTo>
                  <a:cubicBezTo>
                    <a:pt x="3" y="5"/>
                    <a:pt x="18" y="13"/>
                    <a:pt x="14" y="0"/>
                  </a:cubicBezTo>
                  <a:cubicBezTo>
                    <a:pt x="22" y="5"/>
                    <a:pt x="32" y="9"/>
                    <a:pt x="39" y="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5" name="Freeform 407">
              <a:extLst>
                <a:ext uri="{FF2B5EF4-FFF2-40B4-BE49-F238E27FC236}">
                  <a16:creationId xmlns:a16="http://schemas.microsoft.com/office/drawing/2014/main" id="{CD55527C-346F-8B2A-BCA3-A7DFDF584C51}"/>
                </a:ext>
              </a:extLst>
            </p:cNvPr>
            <p:cNvSpPr>
              <a:spLocks/>
            </p:cNvSpPr>
            <p:nvPr/>
          </p:nvSpPr>
          <p:spPr bwMode="auto">
            <a:xfrm>
              <a:off x="3877" y="2474"/>
              <a:ext cx="90" cy="43"/>
            </a:xfrm>
            <a:custGeom>
              <a:avLst/>
              <a:gdLst>
                <a:gd name="T0" fmla="*/ 0 w 46"/>
                <a:gd name="T1" fmla="*/ 61 h 22"/>
                <a:gd name="T2" fmla="*/ 211 w 46"/>
                <a:gd name="T3" fmla="*/ 53 h 22"/>
                <a:gd name="T4" fmla="*/ 344 w 46"/>
                <a:gd name="T5" fmla="*/ 84 h 22"/>
                <a:gd name="T6" fmla="*/ 0 60000 65536"/>
                <a:gd name="T7" fmla="*/ 0 60000 65536"/>
                <a:gd name="T8" fmla="*/ 0 60000 65536"/>
              </a:gdLst>
              <a:ahLst/>
              <a:cxnLst>
                <a:cxn ang="T6">
                  <a:pos x="T0" y="T1"/>
                </a:cxn>
                <a:cxn ang="T7">
                  <a:pos x="T2" y="T3"/>
                </a:cxn>
                <a:cxn ang="T8">
                  <a:pos x="T4" y="T5"/>
                </a:cxn>
              </a:cxnLst>
              <a:rect l="0" t="0" r="r" b="b"/>
              <a:pathLst>
                <a:path w="46" h="22">
                  <a:moveTo>
                    <a:pt x="0" y="8"/>
                  </a:moveTo>
                  <a:cubicBezTo>
                    <a:pt x="11" y="22"/>
                    <a:pt x="17" y="15"/>
                    <a:pt x="28" y="7"/>
                  </a:cubicBezTo>
                  <a:cubicBezTo>
                    <a:pt x="38" y="0"/>
                    <a:pt x="40" y="3"/>
                    <a:pt x="46"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6" name="Freeform 408">
              <a:extLst>
                <a:ext uri="{FF2B5EF4-FFF2-40B4-BE49-F238E27FC236}">
                  <a16:creationId xmlns:a16="http://schemas.microsoft.com/office/drawing/2014/main" id="{8F0698FE-8CA5-01DE-8CD4-D5F25279EB4C}"/>
                </a:ext>
              </a:extLst>
            </p:cNvPr>
            <p:cNvSpPr>
              <a:spLocks/>
            </p:cNvSpPr>
            <p:nvPr/>
          </p:nvSpPr>
          <p:spPr bwMode="auto">
            <a:xfrm>
              <a:off x="3936" y="2454"/>
              <a:ext cx="69" cy="22"/>
            </a:xfrm>
            <a:custGeom>
              <a:avLst/>
              <a:gdLst>
                <a:gd name="T0" fmla="*/ 0 w 35"/>
                <a:gd name="T1" fmla="*/ 0 h 11"/>
                <a:gd name="T2" fmla="*/ 168 w 35"/>
                <a:gd name="T3" fmla="*/ 72 h 11"/>
                <a:gd name="T4" fmla="*/ 268 w 35"/>
                <a:gd name="T5" fmla="*/ 16 h 11"/>
                <a:gd name="T6" fmla="*/ 0 60000 65536"/>
                <a:gd name="T7" fmla="*/ 0 60000 65536"/>
                <a:gd name="T8" fmla="*/ 0 60000 65536"/>
              </a:gdLst>
              <a:ahLst/>
              <a:cxnLst>
                <a:cxn ang="T6">
                  <a:pos x="T0" y="T1"/>
                </a:cxn>
                <a:cxn ang="T7">
                  <a:pos x="T2" y="T3"/>
                </a:cxn>
                <a:cxn ang="T8">
                  <a:pos x="T4" y="T5"/>
                </a:cxn>
              </a:cxnLst>
              <a:rect l="0" t="0" r="r" b="b"/>
              <a:pathLst>
                <a:path w="35" h="11">
                  <a:moveTo>
                    <a:pt x="0" y="0"/>
                  </a:moveTo>
                  <a:cubicBezTo>
                    <a:pt x="5" y="9"/>
                    <a:pt x="11" y="11"/>
                    <a:pt x="22" y="9"/>
                  </a:cubicBezTo>
                  <a:cubicBezTo>
                    <a:pt x="27" y="8"/>
                    <a:pt x="32" y="2"/>
                    <a:pt x="35" y="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7" name="Freeform 409">
              <a:extLst>
                <a:ext uri="{FF2B5EF4-FFF2-40B4-BE49-F238E27FC236}">
                  <a16:creationId xmlns:a16="http://schemas.microsoft.com/office/drawing/2014/main" id="{879B953A-6629-5668-59BB-26F734757977}"/>
                </a:ext>
              </a:extLst>
            </p:cNvPr>
            <p:cNvSpPr>
              <a:spLocks/>
            </p:cNvSpPr>
            <p:nvPr/>
          </p:nvSpPr>
          <p:spPr bwMode="auto">
            <a:xfrm>
              <a:off x="4007" y="2444"/>
              <a:ext cx="47" cy="16"/>
            </a:xfrm>
            <a:custGeom>
              <a:avLst/>
              <a:gdLst>
                <a:gd name="T0" fmla="*/ 0 w 24"/>
                <a:gd name="T1" fmla="*/ 32 h 8"/>
                <a:gd name="T2" fmla="*/ 180 w 24"/>
                <a:gd name="T3" fmla="*/ 64 h 8"/>
                <a:gd name="T4" fmla="*/ 0 60000 65536"/>
                <a:gd name="T5" fmla="*/ 0 60000 65536"/>
              </a:gdLst>
              <a:ahLst/>
              <a:cxnLst>
                <a:cxn ang="T4">
                  <a:pos x="T0" y="T1"/>
                </a:cxn>
                <a:cxn ang="T5">
                  <a:pos x="T2" y="T3"/>
                </a:cxn>
              </a:cxnLst>
              <a:rect l="0" t="0" r="r" b="b"/>
              <a:pathLst>
                <a:path w="24" h="8">
                  <a:moveTo>
                    <a:pt x="0" y="4"/>
                  </a:moveTo>
                  <a:cubicBezTo>
                    <a:pt x="10" y="0"/>
                    <a:pt x="20" y="2"/>
                    <a:pt x="24" y="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8" name="Freeform 410">
              <a:extLst>
                <a:ext uri="{FF2B5EF4-FFF2-40B4-BE49-F238E27FC236}">
                  <a16:creationId xmlns:a16="http://schemas.microsoft.com/office/drawing/2014/main" id="{EEEEB023-3883-A783-C05A-30A60DFC24D9}"/>
                </a:ext>
              </a:extLst>
            </p:cNvPr>
            <p:cNvSpPr>
              <a:spLocks/>
            </p:cNvSpPr>
            <p:nvPr/>
          </p:nvSpPr>
          <p:spPr bwMode="auto">
            <a:xfrm>
              <a:off x="3999" y="2489"/>
              <a:ext cx="51" cy="22"/>
            </a:xfrm>
            <a:custGeom>
              <a:avLst/>
              <a:gdLst>
                <a:gd name="T0" fmla="*/ 0 w 26"/>
                <a:gd name="T1" fmla="*/ 40 h 11"/>
                <a:gd name="T2" fmla="*/ 135 w 26"/>
                <a:gd name="T3" fmla="*/ 32 h 11"/>
                <a:gd name="T4" fmla="*/ 196 w 26"/>
                <a:gd name="T5" fmla="*/ 64 h 11"/>
                <a:gd name="T6" fmla="*/ 0 60000 65536"/>
                <a:gd name="T7" fmla="*/ 0 60000 65536"/>
                <a:gd name="T8" fmla="*/ 0 60000 65536"/>
              </a:gdLst>
              <a:ahLst/>
              <a:cxnLst>
                <a:cxn ang="T6">
                  <a:pos x="T0" y="T1"/>
                </a:cxn>
                <a:cxn ang="T7">
                  <a:pos x="T2" y="T3"/>
                </a:cxn>
                <a:cxn ang="T8">
                  <a:pos x="T4" y="T5"/>
                </a:cxn>
              </a:cxnLst>
              <a:rect l="0" t="0" r="r" b="b"/>
              <a:pathLst>
                <a:path w="26" h="11">
                  <a:moveTo>
                    <a:pt x="0" y="5"/>
                  </a:moveTo>
                  <a:cubicBezTo>
                    <a:pt x="6" y="0"/>
                    <a:pt x="12" y="1"/>
                    <a:pt x="18" y="4"/>
                  </a:cubicBezTo>
                  <a:cubicBezTo>
                    <a:pt x="21" y="6"/>
                    <a:pt x="25" y="11"/>
                    <a:pt x="26" y="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19" name="Freeform 411">
              <a:extLst>
                <a:ext uri="{FF2B5EF4-FFF2-40B4-BE49-F238E27FC236}">
                  <a16:creationId xmlns:a16="http://schemas.microsoft.com/office/drawing/2014/main" id="{3988A5E1-E0F5-070F-7D87-2757F418960A}"/>
                </a:ext>
              </a:extLst>
            </p:cNvPr>
            <p:cNvSpPr>
              <a:spLocks/>
            </p:cNvSpPr>
            <p:nvPr/>
          </p:nvSpPr>
          <p:spPr bwMode="auto">
            <a:xfrm>
              <a:off x="3983" y="2472"/>
              <a:ext cx="44" cy="25"/>
            </a:xfrm>
            <a:custGeom>
              <a:avLst/>
              <a:gdLst>
                <a:gd name="T0" fmla="*/ 0 w 22"/>
                <a:gd name="T1" fmla="*/ 0 h 13"/>
                <a:gd name="T2" fmla="*/ 144 w 22"/>
                <a:gd name="T3" fmla="*/ 63 h 13"/>
                <a:gd name="T4" fmla="*/ 176 w 22"/>
                <a:gd name="T5" fmla="*/ 92 h 13"/>
                <a:gd name="T6" fmla="*/ 0 60000 65536"/>
                <a:gd name="T7" fmla="*/ 0 60000 65536"/>
                <a:gd name="T8" fmla="*/ 0 60000 65536"/>
              </a:gdLst>
              <a:ahLst/>
              <a:cxnLst>
                <a:cxn ang="T6">
                  <a:pos x="T0" y="T1"/>
                </a:cxn>
                <a:cxn ang="T7">
                  <a:pos x="T2" y="T3"/>
                </a:cxn>
                <a:cxn ang="T8">
                  <a:pos x="T4" y="T5"/>
                </a:cxn>
              </a:cxnLst>
              <a:rect l="0" t="0" r="r" b="b"/>
              <a:pathLst>
                <a:path w="22" h="13">
                  <a:moveTo>
                    <a:pt x="0" y="0"/>
                  </a:moveTo>
                  <a:cubicBezTo>
                    <a:pt x="3" y="10"/>
                    <a:pt x="12" y="7"/>
                    <a:pt x="18" y="9"/>
                  </a:cubicBezTo>
                  <a:cubicBezTo>
                    <a:pt x="20" y="10"/>
                    <a:pt x="22" y="9"/>
                    <a:pt x="22"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0" name="Freeform 412">
              <a:extLst>
                <a:ext uri="{FF2B5EF4-FFF2-40B4-BE49-F238E27FC236}">
                  <a16:creationId xmlns:a16="http://schemas.microsoft.com/office/drawing/2014/main" id="{ABB47AC3-7384-9A94-AE21-B0E255F95642}"/>
                </a:ext>
              </a:extLst>
            </p:cNvPr>
            <p:cNvSpPr>
              <a:spLocks/>
            </p:cNvSpPr>
            <p:nvPr/>
          </p:nvSpPr>
          <p:spPr bwMode="auto">
            <a:xfrm>
              <a:off x="4031" y="2483"/>
              <a:ext cx="49" cy="14"/>
            </a:xfrm>
            <a:custGeom>
              <a:avLst/>
              <a:gdLst>
                <a:gd name="T0" fmla="*/ 0 w 25"/>
                <a:gd name="T1" fmla="*/ 40 h 7"/>
                <a:gd name="T2" fmla="*/ 135 w 25"/>
                <a:gd name="T3" fmla="*/ 24 h 7"/>
                <a:gd name="T4" fmla="*/ 188 w 25"/>
                <a:gd name="T5" fmla="*/ 8 h 7"/>
                <a:gd name="T6" fmla="*/ 0 60000 65536"/>
                <a:gd name="T7" fmla="*/ 0 60000 65536"/>
                <a:gd name="T8" fmla="*/ 0 60000 65536"/>
              </a:gdLst>
              <a:ahLst/>
              <a:cxnLst>
                <a:cxn ang="T6">
                  <a:pos x="T0" y="T1"/>
                </a:cxn>
                <a:cxn ang="T7">
                  <a:pos x="T2" y="T3"/>
                </a:cxn>
                <a:cxn ang="T8">
                  <a:pos x="T4" y="T5"/>
                </a:cxn>
              </a:cxnLst>
              <a:rect l="0" t="0" r="r" b="b"/>
              <a:pathLst>
                <a:path w="25" h="7">
                  <a:moveTo>
                    <a:pt x="0" y="5"/>
                  </a:moveTo>
                  <a:cubicBezTo>
                    <a:pt x="7" y="7"/>
                    <a:pt x="11" y="6"/>
                    <a:pt x="18" y="3"/>
                  </a:cubicBezTo>
                  <a:cubicBezTo>
                    <a:pt x="21" y="2"/>
                    <a:pt x="22" y="0"/>
                    <a:pt x="25"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1" name="Freeform 413">
              <a:extLst>
                <a:ext uri="{FF2B5EF4-FFF2-40B4-BE49-F238E27FC236}">
                  <a16:creationId xmlns:a16="http://schemas.microsoft.com/office/drawing/2014/main" id="{291BA125-343B-F4D5-E7C8-97F4F615265F}"/>
                </a:ext>
              </a:extLst>
            </p:cNvPr>
            <p:cNvSpPr>
              <a:spLocks/>
            </p:cNvSpPr>
            <p:nvPr/>
          </p:nvSpPr>
          <p:spPr bwMode="auto">
            <a:xfrm>
              <a:off x="3143" y="2383"/>
              <a:ext cx="53" cy="20"/>
            </a:xfrm>
            <a:custGeom>
              <a:avLst/>
              <a:gdLst>
                <a:gd name="T0" fmla="*/ 0 w 27"/>
                <a:gd name="T1" fmla="*/ 8 h 10"/>
                <a:gd name="T2" fmla="*/ 135 w 27"/>
                <a:gd name="T3" fmla="*/ 56 h 10"/>
                <a:gd name="T4" fmla="*/ 204 w 27"/>
                <a:gd name="T5" fmla="*/ 0 h 10"/>
                <a:gd name="T6" fmla="*/ 0 60000 65536"/>
                <a:gd name="T7" fmla="*/ 0 60000 65536"/>
                <a:gd name="T8" fmla="*/ 0 60000 65536"/>
              </a:gdLst>
              <a:ahLst/>
              <a:cxnLst>
                <a:cxn ang="T6">
                  <a:pos x="T0" y="T1"/>
                </a:cxn>
                <a:cxn ang="T7">
                  <a:pos x="T2" y="T3"/>
                </a:cxn>
                <a:cxn ang="T8">
                  <a:pos x="T4" y="T5"/>
                </a:cxn>
              </a:cxnLst>
              <a:rect l="0" t="0" r="r" b="b"/>
              <a:pathLst>
                <a:path w="27" h="10">
                  <a:moveTo>
                    <a:pt x="0" y="1"/>
                  </a:moveTo>
                  <a:cubicBezTo>
                    <a:pt x="6" y="4"/>
                    <a:pt x="9" y="10"/>
                    <a:pt x="18" y="7"/>
                  </a:cubicBezTo>
                  <a:cubicBezTo>
                    <a:pt x="21" y="6"/>
                    <a:pt x="24" y="2"/>
                    <a:pt x="27"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2" name="Freeform 414">
              <a:extLst>
                <a:ext uri="{FF2B5EF4-FFF2-40B4-BE49-F238E27FC236}">
                  <a16:creationId xmlns:a16="http://schemas.microsoft.com/office/drawing/2014/main" id="{0D12C5A7-748E-1094-5AAC-6F8EDFC272D5}"/>
                </a:ext>
              </a:extLst>
            </p:cNvPr>
            <p:cNvSpPr>
              <a:spLocks/>
            </p:cNvSpPr>
            <p:nvPr/>
          </p:nvSpPr>
          <p:spPr bwMode="auto">
            <a:xfrm>
              <a:off x="3195" y="2387"/>
              <a:ext cx="100" cy="37"/>
            </a:xfrm>
            <a:custGeom>
              <a:avLst/>
              <a:gdLst>
                <a:gd name="T0" fmla="*/ 0 w 51"/>
                <a:gd name="T1" fmla="*/ 68 h 19"/>
                <a:gd name="T2" fmla="*/ 143 w 51"/>
                <a:gd name="T3" fmla="*/ 31 h 19"/>
                <a:gd name="T4" fmla="*/ 227 w 51"/>
                <a:gd name="T5" fmla="*/ 109 h 19"/>
                <a:gd name="T6" fmla="*/ 345 w 51"/>
                <a:gd name="T7" fmla="*/ 109 h 19"/>
                <a:gd name="T8" fmla="*/ 384 w 51"/>
                <a:gd name="T9" fmla="*/ 72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19">
                  <a:moveTo>
                    <a:pt x="0" y="9"/>
                  </a:moveTo>
                  <a:cubicBezTo>
                    <a:pt x="7" y="7"/>
                    <a:pt x="12" y="0"/>
                    <a:pt x="19" y="4"/>
                  </a:cubicBezTo>
                  <a:cubicBezTo>
                    <a:pt x="23" y="6"/>
                    <a:pt x="26" y="12"/>
                    <a:pt x="30" y="15"/>
                  </a:cubicBezTo>
                  <a:cubicBezTo>
                    <a:pt x="36" y="19"/>
                    <a:pt x="39" y="19"/>
                    <a:pt x="46" y="15"/>
                  </a:cubicBezTo>
                  <a:cubicBezTo>
                    <a:pt x="48" y="13"/>
                    <a:pt x="51" y="10"/>
                    <a:pt x="51" y="1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3" name="Freeform 415">
              <a:extLst>
                <a:ext uri="{FF2B5EF4-FFF2-40B4-BE49-F238E27FC236}">
                  <a16:creationId xmlns:a16="http://schemas.microsoft.com/office/drawing/2014/main" id="{40D65314-0A5B-A10F-21AA-A4B62FC76825}"/>
                </a:ext>
              </a:extLst>
            </p:cNvPr>
            <p:cNvSpPr>
              <a:spLocks/>
            </p:cNvSpPr>
            <p:nvPr/>
          </p:nvSpPr>
          <p:spPr bwMode="auto">
            <a:xfrm>
              <a:off x="3279" y="2414"/>
              <a:ext cx="46" cy="22"/>
            </a:xfrm>
            <a:custGeom>
              <a:avLst/>
              <a:gdLst>
                <a:gd name="T0" fmla="*/ 0 w 23"/>
                <a:gd name="T1" fmla="*/ 0 h 11"/>
                <a:gd name="T2" fmla="*/ 184 w 23"/>
                <a:gd name="T3" fmla="*/ 40 h 11"/>
                <a:gd name="T4" fmla="*/ 0 60000 65536"/>
                <a:gd name="T5" fmla="*/ 0 60000 65536"/>
              </a:gdLst>
              <a:ahLst/>
              <a:cxnLst>
                <a:cxn ang="T4">
                  <a:pos x="T0" y="T1"/>
                </a:cxn>
                <a:cxn ang="T5">
                  <a:pos x="T2" y="T3"/>
                </a:cxn>
              </a:cxnLst>
              <a:rect l="0" t="0" r="r" b="b"/>
              <a:pathLst>
                <a:path w="23" h="11">
                  <a:moveTo>
                    <a:pt x="0" y="0"/>
                  </a:moveTo>
                  <a:cubicBezTo>
                    <a:pt x="4" y="10"/>
                    <a:pt x="16" y="11"/>
                    <a:pt x="23" y="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4" name="Freeform 416">
              <a:extLst>
                <a:ext uri="{FF2B5EF4-FFF2-40B4-BE49-F238E27FC236}">
                  <a16:creationId xmlns:a16="http://schemas.microsoft.com/office/drawing/2014/main" id="{DA7628F1-F501-4717-2A40-05C0F23A7001}"/>
                </a:ext>
              </a:extLst>
            </p:cNvPr>
            <p:cNvSpPr>
              <a:spLocks/>
            </p:cNvSpPr>
            <p:nvPr/>
          </p:nvSpPr>
          <p:spPr bwMode="auto">
            <a:xfrm>
              <a:off x="3218" y="2365"/>
              <a:ext cx="40" cy="34"/>
            </a:xfrm>
            <a:custGeom>
              <a:avLst/>
              <a:gdLst>
                <a:gd name="T0" fmla="*/ 0 w 20"/>
                <a:gd name="T1" fmla="*/ 24 h 17"/>
                <a:gd name="T2" fmla="*/ 160 w 20"/>
                <a:gd name="T3" fmla="*/ 136 h 17"/>
                <a:gd name="T4" fmla="*/ 0 60000 65536"/>
                <a:gd name="T5" fmla="*/ 0 60000 65536"/>
              </a:gdLst>
              <a:ahLst/>
              <a:cxnLst>
                <a:cxn ang="T4">
                  <a:pos x="T0" y="T1"/>
                </a:cxn>
                <a:cxn ang="T5">
                  <a:pos x="T2" y="T3"/>
                </a:cxn>
              </a:cxnLst>
              <a:rect l="0" t="0" r="r" b="b"/>
              <a:pathLst>
                <a:path w="20" h="17">
                  <a:moveTo>
                    <a:pt x="0" y="3"/>
                  </a:moveTo>
                  <a:cubicBezTo>
                    <a:pt x="11" y="0"/>
                    <a:pt x="13" y="13"/>
                    <a:pt x="20"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5" name="Freeform 417">
              <a:extLst>
                <a:ext uri="{FF2B5EF4-FFF2-40B4-BE49-F238E27FC236}">
                  <a16:creationId xmlns:a16="http://schemas.microsoft.com/office/drawing/2014/main" id="{5276EDCB-DCCF-DC6B-B064-56C1DF9E78D7}"/>
                </a:ext>
              </a:extLst>
            </p:cNvPr>
            <p:cNvSpPr>
              <a:spLocks/>
            </p:cNvSpPr>
            <p:nvPr/>
          </p:nvSpPr>
          <p:spPr bwMode="auto">
            <a:xfrm>
              <a:off x="3266" y="2371"/>
              <a:ext cx="120" cy="43"/>
            </a:xfrm>
            <a:custGeom>
              <a:avLst/>
              <a:gdLst>
                <a:gd name="T0" fmla="*/ 0 w 61"/>
                <a:gd name="T1" fmla="*/ 0 h 22"/>
                <a:gd name="T2" fmla="*/ 69 w 61"/>
                <a:gd name="T3" fmla="*/ 76 h 22"/>
                <a:gd name="T4" fmla="*/ 167 w 61"/>
                <a:gd name="T5" fmla="*/ 39 h 22"/>
                <a:gd name="T6" fmla="*/ 244 w 61"/>
                <a:gd name="T7" fmla="*/ 119 h 22"/>
                <a:gd name="T8" fmla="*/ 380 w 61"/>
                <a:gd name="T9" fmla="*/ 96 h 22"/>
                <a:gd name="T10" fmla="*/ 464 w 61"/>
                <a:gd name="T11" fmla="*/ 164 h 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1" h="22">
                  <a:moveTo>
                    <a:pt x="0" y="0"/>
                  </a:moveTo>
                  <a:cubicBezTo>
                    <a:pt x="2" y="4"/>
                    <a:pt x="4" y="9"/>
                    <a:pt x="9" y="10"/>
                  </a:cubicBezTo>
                  <a:cubicBezTo>
                    <a:pt x="14" y="11"/>
                    <a:pt x="17" y="5"/>
                    <a:pt x="22" y="5"/>
                  </a:cubicBezTo>
                  <a:cubicBezTo>
                    <a:pt x="31" y="5"/>
                    <a:pt x="27" y="13"/>
                    <a:pt x="32" y="16"/>
                  </a:cubicBezTo>
                  <a:cubicBezTo>
                    <a:pt x="37" y="19"/>
                    <a:pt x="45" y="13"/>
                    <a:pt x="50" y="13"/>
                  </a:cubicBezTo>
                  <a:cubicBezTo>
                    <a:pt x="55" y="13"/>
                    <a:pt x="59" y="17"/>
                    <a:pt x="61" y="2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6" name="Freeform 418">
              <a:extLst>
                <a:ext uri="{FF2B5EF4-FFF2-40B4-BE49-F238E27FC236}">
                  <a16:creationId xmlns:a16="http://schemas.microsoft.com/office/drawing/2014/main" id="{248035C9-D4AD-354C-B93E-A82CA34EB6C6}"/>
                </a:ext>
              </a:extLst>
            </p:cNvPr>
            <p:cNvSpPr>
              <a:spLocks/>
            </p:cNvSpPr>
            <p:nvPr/>
          </p:nvSpPr>
          <p:spPr bwMode="auto">
            <a:xfrm>
              <a:off x="3366" y="2383"/>
              <a:ext cx="73" cy="31"/>
            </a:xfrm>
            <a:custGeom>
              <a:avLst/>
              <a:gdLst>
                <a:gd name="T0" fmla="*/ 0 w 37"/>
                <a:gd name="T1" fmla="*/ 0 h 16"/>
                <a:gd name="T2" fmla="*/ 284 w 37"/>
                <a:gd name="T3" fmla="*/ 45 h 16"/>
                <a:gd name="T4" fmla="*/ 0 60000 65536"/>
                <a:gd name="T5" fmla="*/ 0 60000 65536"/>
              </a:gdLst>
              <a:ahLst/>
              <a:cxnLst>
                <a:cxn ang="T4">
                  <a:pos x="T0" y="T1"/>
                </a:cxn>
                <a:cxn ang="T5">
                  <a:pos x="T2" y="T3"/>
                </a:cxn>
              </a:cxnLst>
              <a:rect l="0" t="0" r="r" b="b"/>
              <a:pathLst>
                <a:path w="37" h="16">
                  <a:moveTo>
                    <a:pt x="0" y="0"/>
                  </a:moveTo>
                  <a:cubicBezTo>
                    <a:pt x="3" y="16"/>
                    <a:pt x="28" y="13"/>
                    <a:pt x="37"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7" name="Freeform 419">
              <a:extLst>
                <a:ext uri="{FF2B5EF4-FFF2-40B4-BE49-F238E27FC236}">
                  <a16:creationId xmlns:a16="http://schemas.microsoft.com/office/drawing/2014/main" id="{887FE27C-563E-B197-2603-E412E0075690}"/>
                </a:ext>
              </a:extLst>
            </p:cNvPr>
            <p:cNvSpPr>
              <a:spLocks/>
            </p:cNvSpPr>
            <p:nvPr/>
          </p:nvSpPr>
          <p:spPr bwMode="auto">
            <a:xfrm>
              <a:off x="3445" y="2401"/>
              <a:ext cx="51" cy="15"/>
            </a:xfrm>
            <a:custGeom>
              <a:avLst/>
              <a:gdLst>
                <a:gd name="T0" fmla="*/ 0 w 26"/>
                <a:gd name="T1" fmla="*/ 0 h 8"/>
                <a:gd name="T2" fmla="*/ 128 w 26"/>
                <a:gd name="T3" fmla="*/ 32 h 8"/>
                <a:gd name="T4" fmla="*/ 196 w 26"/>
                <a:gd name="T5" fmla="*/ 8 h 8"/>
                <a:gd name="T6" fmla="*/ 0 60000 65536"/>
                <a:gd name="T7" fmla="*/ 0 60000 65536"/>
                <a:gd name="T8" fmla="*/ 0 60000 65536"/>
              </a:gdLst>
              <a:ahLst/>
              <a:cxnLst>
                <a:cxn ang="T6">
                  <a:pos x="T0" y="T1"/>
                </a:cxn>
                <a:cxn ang="T7">
                  <a:pos x="T2" y="T3"/>
                </a:cxn>
                <a:cxn ang="T8">
                  <a:pos x="T4" y="T5"/>
                </a:cxn>
              </a:cxnLst>
              <a:rect l="0" t="0" r="r" b="b"/>
              <a:pathLst>
                <a:path w="26" h="8">
                  <a:moveTo>
                    <a:pt x="0" y="0"/>
                  </a:moveTo>
                  <a:cubicBezTo>
                    <a:pt x="3" y="6"/>
                    <a:pt x="12" y="8"/>
                    <a:pt x="17" y="5"/>
                  </a:cubicBezTo>
                  <a:cubicBezTo>
                    <a:pt x="21" y="4"/>
                    <a:pt x="22" y="1"/>
                    <a:pt x="26"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8" name="Freeform 420">
              <a:extLst>
                <a:ext uri="{FF2B5EF4-FFF2-40B4-BE49-F238E27FC236}">
                  <a16:creationId xmlns:a16="http://schemas.microsoft.com/office/drawing/2014/main" id="{4CCB2928-87E0-3EAB-8653-01AD6F5347D9}"/>
                </a:ext>
              </a:extLst>
            </p:cNvPr>
            <p:cNvSpPr>
              <a:spLocks/>
            </p:cNvSpPr>
            <p:nvPr/>
          </p:nvSpPr>
          <p:spPr bwMode="auto">
            <a:xfrm>
              <a:off x="3496" y="2391"/>
              <a:ext cx="42" cy="35"/>
            </a:xfrm>
            <a:custGeom>
              <a:avLst/>
              <a:gdLst>
                <a:gd name="T0" fmla="*/ 0 w 21"/>
                <a:gd name="T1" fmla="*/ 88 h 18"/>
                <a:gd name="T2" fmla="*/ 168 w 21"/>
                <a:gd name="T3" fmla="*/ 132 h 18"/>
                <a:gd name="T4" fmla="*/ 0 60000 65536"/>
                <a:gd name="T5" fmla="*/ 0 60000 65536"/>
              </a:gdLst>
              <a:ahLst/>
              <a:cxnLst>
                <a:cxn ang="T4">
                  <a:pos x="T0" y="T1"/>
                </a:cxn>
                <a:cxn ang="T5">
                  <a:pos x="T2" y="T3"/>
                </a:cxn>
              </a:cxnLst>
              <a:rect l="0" t="0" r="r" b="b"/>
              <a:pathLst>
                <a:path w="21" h="18">
                  <a:moveTo>
                    <a:pt x="0" y="12"/>
                  </a:moveTo>
                  <a:cubicBezTo>
                    <a:pt x="7" y="0"/>
                    <a:pt x="16" y="12"/>
                    <a:pt x="21" y="1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29" name="Freeform 421">
              <a:extLst>
                <a:ext uri="{FF2B5EF4-FFF2-40B4-BE49-F238E27FC236}">
                  <a16:creationId xmlns:a16="http://schemas.microsoft.com/office/drawing/2014/main" id="{2482A69B-11CD-A754-1C3D-82F59389FA8D}"/>
                </a:ext>
              </a:extLst>
            </p:cNvPr>
            <p:cNvSpPr>
              <a:spLocks/>
            </p:cNvSpPr>
            <p:nvPr/>
          </p:nvSpPr>
          <p:spPr bwMode="auto">
            <a:xfrm>
              <a:off x="3601" y="2412"/>
              <a:ext cx="61" cy="20"/>
            </a:xfrm>
            <a:custGeom>
              <a:avLst/>
              <a:gdLst>
                <a:gd name="T0" fmla="*/ 0 w 31"/>
                <a:gd name="T1" fmla="*/ 0 h 10"/>
                <a:gd name="T2" fmla="*/ 175 w 31"/>
                <a:gd name="T3" fmla="*/ 40 h 10"/>
                <a:gd name="T4" fmla="*/ 236 w 31"/>
                <a:gd name="T5" fmla="*/ 0 h 10"/>
                <a:gd name="T6" fmla="*/ 0 60000 65536"/>
                <a:gd name="T7" fmla="*/ 0 60000 65536"/>
                <a:gd name="T8" fmla="*/ 0 60000 65536"/>
              </a:gdLst>
              <a:ahLst/>
              <a:cxnLst>
                <a:cxn ang="T6">
                  <a:pos x="T0" y="T1"/>
                </a:cxn>
                <a:cxn ang="T7">
                  <a:pos x="T2" y="T3"/>
                </a:cxn>
                <a:cxn ang="T8">
                  <a:pos x="T4" y="T5"/>
                </a:cxn>
              </a:cxnLst>
              <a:rect l="0" t="0" r="r" b="b"/>
              <a:pathLst>
                <a:path w="31" h="10">
                  <a:moveTo>
                    <a:pt x="0" y="0"/>
                  </a:moveTo>
                  <a:cubicBezTo>
                    <a:pt x="9" y="3"/>
                    <a:pt x="13" y="10"/>
                    <a:pt x="23" y="5"/>
                  </a:cubicBezTo>
                  <a:cubicBezTo>
                    <a:pt x="26" y="4"/>
                    <a:pt x="29" y="3"/>
                    <a:pt x="31"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0" name="Freeform 422">
              <a:extLst>
                <a:ext uri="{FF2B5EF4-FFF2-40B4-BE49-F238E27FC236}">
                  <a16:creationId xmlns:a16="http://schemas.microsoft.com/office/drawing/2014/main" id="{589EDDF3-DEB2-4D49-C0E3-610D869751F9}"/>
                </a:ext>
              </a:extLst>
            </p:cNvPr>
            <p:cNvSpPr>
              <a:spLocks/>
            </p:cNvSpPr>
            <p:nvPr/>
          </p:nvSpPr>
          <p:spPr bwMode="auto">
            <a:xfrm>
              <a:off x="3615" y="2474"/>
              <a:ext cx="76" cy="21"/>
            </a:xfrm>
            <a:custGeom>
              <a:avLst/>
              <a:gdLst>
                <a:gd name="T0" fmla="*/ 0 w 39"/>
                <a:gd name="T1" fmla="*/ 0 h 11"/>
                <a:gd name="T2" fmla="*/ 193 w 39"/>
                <a:gd name="T3" fmla="*/ 69 h 11"/>
                <a:gd name="T4" fmla="*/ 288 w 39"/>
                <a:gd name="T5" fmla="*/ 55 h 11"/>
                <a:gd name="T6" fmla="*/ 0 60000 65536"/>
                <a:gd name="T7" fmla="*/ 0 60000 65536"/>
                <a:gd name="T8" fmla="*/ 0 60000 65536"/>
              </a:gdLst>
              <a:ahLst/>
              <a:cxnLst>
                <a:cxn ang="T6">
                  <a:pos x="T0" y="T1"/>
                </a:cxn>
                <a:cxn ang="T7">
                  <a:pos x="T2" y="T3"/>
                </a:cxn>
                <a:cxn ang="T8">
                  <a:pos x="T4" y="T5"/>
                </a:cxn>
              </a:cxnLst>
              <a:rect l="0" t="0" r="r" b="b"/>
              <a:pathLst>
                <a:path w="39" h="11">
                  <a:moveTo>
                    <a:pt x="0" y="0"/>
                  </a:moveTo>
                  <a:cubicBezTo>
                    <a:pt x="6" y="6"/>
                    <a:pt x="18" y="11"/>
                    <a:pt x="26" y="10"/>
                  </a:cubicBezTo>
                  <a:cubicBezTo>
                    <a:pt x="31" y="10"/>
                    <a:pt x="35" y="8"/>
                    <a:pt x="39" y="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1" name="Freeform 423">
              <a:extLst>
                <a:ext uri="{FF2B5EF4-FFF2-40B4-BE49-F238E27FC236}">
                  <a16:creationId xmlns:a16="http://schemas.microsoft.com/office/drawing/2014/main" id="{F2303750-489B-B620-8055-6B18B9C07495}"/>
                </a:ext>
              </a:extLst>
            </p:cNvPr>
            <p:cNvSpPr>
              <a:spLocks/>
            </p:cNvSpPr>
            <p:nvPr/>
          </p:nvSpPr>
          <p:spPr bwMode="auto">
            <a:xfrm>
              <a:off x="4094" y="2523"/>
              <a:ext cx="96" cy="55"/>
            </a:xfrm>
            <a:custGeom>
              <a:avLst/>
              <a:gdLst>
                <a:gd name="T0" fmla="*/ 0 w 49"/>
                <a:gd name="T1" fmla="*/ 47 h 28"/>
                <a:gd name="T2" fmla="*/ 165 w 49"/>
                <a:gd name="T3" fmla="*/ 55 h 28"/>
                <a:gd name="T4" fmla="*/ 241 w 49"/>
                <a:gd name="T5" fmla="*/ 165 h 28"/>
                <a:gd name="T6" fmla="*/ 368 w 49"/>
                <a:gd name="T7" fmla="*/ 165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28">
                  <a:moveTo>
                    <a:pt x="0" y="6"/>
                  </a:moveTo>
                  <a:cubicBezTo>
                    <a:pt x="8" y="4"/>
                    <a:pt x="15" y="0"/>
                    <a:pt x="22" y="7"/>
                  </a:cubicBezTo>
                  <a:cubicBezTo>
                    <a:pt x="26" y="11"/>
                    <a:pt x="28" y="18"/>
                    <a:pt x="32" y="22"/>
                  </a:cubicBezTo>
                  <a:cubicBezTo>
                    <a:pt x="38" y="28"/>
                    <a:pt x="43" y="25"/>
                    <a:pt x="49" y="2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2" name="Freeform 424">
              <a:extLst>
                <a:ext uri="{FF2B5EF4-FFF2-40B4-BE49-F238E27FC236}">
                  <a16:creationId xmlns:a16="http://schemas.microsoft.com/office/drawing/2014/main" id="{E291DEAA-4B16-6E26-6BDC-AD3CE0BF8A69}"/>
                </a:ext>
              </a:extLst>
            </p:cNvPr>
            <p:cNvSpPr>
              <a:spLocks/>
            </p:cNvSpPr>
            <p:nvPr/>
          </p:nvSpPr>
          <p:spPr bwMode="auto">
            <a:xfrm>
              <a:off x="4141" y="2527"/>
              <a:ext cx="108" cy="29"/>
            </a:xfrm>
            <a:custGeom>
              <a:avLst/>
              <a:gdLst>
                <a:gd name="T0" fmla="*/ 0 w 55"/>
                <a:gd name="T1" fmla="*/ 52 h 15"/>
                <a:gd name="T2" fmla="*/ 189 w 55"/>
                <a:gd name="T3" fmla="*/ 44 h 15"/>
                <a:gd name="T4" fmla="*/ 340 w 55"/>
                <a:gd name="T5" fmla="*/ 64 h 15"/>
                <a:gd name="T6" fmla="*/ 393 w 55"/>
                <a:gd name="T7" fmla="*/ 15 h 15"/>
                <a:gd name="T8" fmla="*/ 416 w 55"/>
                <a:gd name="T9" fmla="*/ 0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15">
                  <a:moveTo>
                    <a:pt x="0" y="7"/>
                  </a:moveTo>
                  <a:cubicBezTo>
                    <a:pt x="9" y="2"/>
                    <a:pt x="15" y="1"/>
                    <a:pt x="25" y="6"/>
                  </a:cubicBezTo>
                  <a:cubicBezTo>
                    <a:pt x="32" y="10"/>
                    <a:pt x="38" y="15"/>
                    <a:pt x="45" y="9"/>
                  </a:cubicBezTo>
                  <a:cubicBezTo>
                    <a:pt x="48" y="7"/>
                    <a:pt x="49" y="4"/>
                    <a:pt x="52" y="2"/>
                  </a:cubicBezTo>
                  <a:cubicBezTo>
                    <a:pt x="53" y="1"/>
                    <a:pt x="55" y="1"/>
                    <a:pt x="55"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3" name="Freeform 425">
              <a:extLst>
                <a:ext uri="{FF2B5EF4-FFF2-40B4-BE49-F238E27FC236}">
                  <a16:creationId xmlns:a16="http://schemas.microsoft.com/office/drawing/2014/main" id="{033A81F3-C558-748A-F009-D8306EB3E09B}"/>
                </a:ext>
              </a:extLst>
            </p:cNvPr>
            <p:cNvSpPr>
              <a:spLocks/>
            </p:cNvSpPr>
            <p:nvPr/>
          </p:nvSpPr>
          <p:spPr bwMode="auto">
            <a:xfrm>
              <a:off x="4232" y="2539"/>
              <a:ext cx="284" cy="142"/>
            </a:xfrm>
            <a:custGeom>
              <a:avLst/>
              <a:gdLst>
                <a:gd name="T0" fmla="*/ 0 w 144"/>
                <a:gd name="T1" fmla="*/ 16 h 72"/>
                <a:gd name="T2" fmla="*/ 108 w 144"/>
                <a:gd name="T3" fmla="*/ 24 h 72"/>
                <a:gd name="T4" fmla="*/ 152 w 144"/>
                <a:gd name="T5" fmla="*/ 93 h 72"/>
                <a:gd name="T6" fmla="*/ 207 w 144"/>
                <a:gd name="T7" fmla="*/ 144 h 72"/>
                <a:gd name="T8" fmla="*/ 245 w 144"/>
                <a:gd name="T9" fmla="*/ 207 h 72"/>
                <a:gd name="T10" fmla="*/ 385 w 144"/>
                <a:gd name="T11" fmla="*/ 221 h 72"/>
                <a:gd name="T12" fmla="*/ 576 w 144"/>
                <a:gd name="T13" fmla="*/ 323 h 72"/>
                <a:gd name="T14" fmla="*/ 712 w 144"/>
                <a:gd name="T15" fmla="*/ 308 h 72"/>
                <a:gd name="T16" fmla="*/ 899 w 144"/>
                <a:gd name="T17" fmla="*/ 444 h 72"/>
                <a:gd name="T18" fmla="*/ 1057 w 144"/>
                <a:gd name="T19" fmla="*/ 475 h 72"/>
                <a:gd name="T20" fmla="*/ 1097 w 144"/>
                <a:gd name="T21" fmla="*/ 536 h 72"/>
                <a:gd name="T22" fmla="*/ 1104 w 144"/>
                <a:gd name="T23" fmla="*/ 544 h 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72">
                  <a:moveTo>
                    <a:pt x="0" y="2"/>
                  </a:moveTo>
                  <a:cubicBezTo>
                    <a:pt x="4" y="3"/>
                    <a:pt x="11" y="0"/>
                    <a:pt x="14" y="3"/>
                  </a:cubicBezTo>
                  <a:cubicBezTo>
                    <a:pt x="18" y="5"/>
                    <a:pt x="17" y="10"/>
                    <a:pt x="20" y="12"/>
                  </a:cubicBezTo>
                  <a:cubicBezTo>
                    <a:pt x="23" y="15"/>
                    <a:pt x="25" y="15"/>
                    <a:pt x="27" y="19"/>
                  </a:cubicBezTo>
                  <a:cubicBezTo>
                    <a:pt x="29" y="21"/>
                    <a:pt x="30" y="25"/>
                    <a:pt x="32" y="27"/>
                  </a:cubicBezTo>
                  <a:cubicBezTo>
                    <a:pt x="37" y="30"/>
                    <a:pt x="44" y="28"/>
                    <a:pt x="50" y="29"/>
                  </a:cubicBezTo>
                  <a:cubicBezTo>
                    <a:pt x="60" y="31"/>
                    <a:pt x="65" y="41"/>
                    <a:pt x="75" y="42"/>
                  </a:cubicBezTo>
                  <a:cubicBezTo>
                    <a:pt x="82" y="43"/>
                    <a:pt x="87" y="38"/>
                    <a:pt x="93" y="40"/>
                  </a:cubicBezTo>
                  <a:cubicBezTo>
                    <a:pt x="103" y="43"/>
                    <a:pt x="105" y="56"/>
                    <a:pt x="117" y="58"/>
                  </a:cubicBezTo>
                  <a:cubicBezTo>
                    <a:pt x="125" y="59"/>
                    <a:pt x="132" y="55"/>
                    <a:pt x="138" y="62"/>
                  </a:cubicBezTo>
                  <a:cubicBezTo>
                    <a:pt x="139" y="65"/>
                    <a:pt x="141" y="67"/>
                    <a:pt x="143" y="70"/>
                  </a:cubicBezTo>
                  <a:cubicBezTo>
                    <a:pt x="143" y="70"/>
                    <a:pt x="144" y="72"/>
                    <a:pt x="144" y="7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4" name="Freeform 426">
              <a:extLst>
                <a:ext uri="{FF2B5EF4-FFF2-40B4-BE49-F238E27FC236}">
                  <a16:creationId xmlns:a16="http://schemas.microsoft.com/office/drawing/2014/main" id="{82F215FD-8F66-B5AA-F970-5CDB69250FB7}"/>
                </a:ext>
              </a:extLst>
            </p:cNvPr>
            <p:cNvSpPr>
              <a:spLocks/>
            </p:cNvSpPr>
            <p:nvPr/>
          </p:nvSpPr>
          <p:spPr bwMode="auto">
            <a:xfrm>
              <a:off x="4389" y="2511"/>
              <a:ext cx="99" cy="53"/>
            </a:xfrm>
            <a:custGeom>
              <a:avLst/>
              <a:gdLst>
                <a:gd name="T0" fmla="*/ 0 w 50"/>
                <a:gd name="T1" fmla="*/ 24 h 27"/>
                <a:gd name="T2" fmla="*/ 125 w 50"/>
                <a:gd name="T3" fmla="*/ 69 h 27"/>
                <a:gd name="T4" fmla="*/ 188 w 50"/>
                <a:gd name="T5" fmla="*/ 24 h 27"/>
                <a:gd name="T6" fmla="*/ 287 w 50"/>
                <a:gd name="T7" fmla="*/ 92 h 27"/>
                <a:gd name="T8" fmla="*/ 317 w 50"/>
                <a:gd name="T9" fmla="*/ 188 h 27"/>
                <a:gd name="T10" fmla="*/ 388 w 50"/>
                <a:gd name="T11" fmla="*/ 165 h 2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 h="27">
                  <a:moveTo>
                    <a:pt x="0" y="3"/>
                  </a:moveTo>
                  <a:cubicBezTo>
                    <a:pt x="3" y="6"/>
                    <a:pt x="10" y="12"/>
                    <a:pt x="16" y="9"/>
                  </a:cubicBezTo>
                  <a:cubicBezTo>
                    <a:pt x="19" y="8"/>
                    <a:pt x="20" y="4"/>
                    <a:pt x="24" y="3"/>
                  </a:cubicBezTo>
                  <a:cubicBezTo>
                    <a:pt x="30" y="0"/>
                    <a:pt x="35" y="6"/>
                    <a:pt x="37" y="12"/>
                  </a:cubicBezTo>
                  <a:cubicBezTo>
                    <a:pt x="38" y="16"/>
                    <a:pt x="37" y="22"/>
                    <a:pt x="41" y="25"/>
                  </a:cubicBezTo>
                  <a:cubicBezTo>
                    <a:pt x="45" y="27"/>
                    <a:pt x="49" y="24"/>
                    <a:pt x="50" y="2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5" name="Freeform 427">
              <a:extLst>
                <a:ext uri="{FF2B5EF4-FFF2-40B4-BE49-F238E27FC236}">
                  <a16:creationId xmlns:a16="http://schemas.microsoft.com/office/drawing/2014/main" id="{057C366B-EB47-9597-CB4C-E88BF13EEB01}"/>
                </a:ext>
              </a:extLst>
            </p:cNvPr>
            <p:cNvSpPr>
              <a:spLocks/>
            </p:cNvSpPr>
            <p:nvPr/>
          </p:nvSpPr>
          <p:spPr bwMode="auto">
            <a:xfrm>
              <a:off x="4273" y="2523"/>
              <a:ext cx="81" cy="59"/>
            </a:xfrm>
            <a:custGeom>
              <a:avLst/>
              <a:gdLst>
                <a:gd name="T0" fmla="*/ 0 w 41"/>
                <a:gd name="T1" fmla="*/ 0 h 30"/>
                <a:gd name="T2" fmla="*/ 71 w 41"/>
                <a:gd name="T3" fmla="*/ 16 h 30"/>
                <a:gd name="T4" fmla="*/ 101 w 41"/>
                <a:gd name="T5" fmla="*/ 85 h 30"/>
                <a:gd name="T6" fmla="*/ 245 w 41"/>
                <a:gd name="T7" fmla="*/ 128 h 30"/>
                <a:gd name="T8" fmla="*/ 316 w 41"/>
                <a:gd name="T9" fmla="*/ 228 h 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1" h="30">
                  <a:moveTo>
                    <a:pt x="0" y="0"/>
                  </a:moveTo>
                  <a:cubicBezTo>
                    <a:pt x="3" y="0"/>
                    <a:pt x="7" y="1"/>
                    <a:pt x="9" y="2"/>
                  </a:cubicBezTo>
                  <a:cubicBezTo>
                    <a:pt x="13" y="5"/>
                    <a:pt x="12" y="7"/>
                    <a:pt x="13" y="11"/>
                  </a:cubicBezTo>
                  <a:cubicBezTo>
                    <a:pt x="17" y="21"/>
                    <a:pt x="24" y="17"/>
                    <a:pt x="32" y="17"/>
                  </a:cubicBezTo>
                  <a:cubicBezTo>
                    <a:pt x="38" y="18"/>
                    <a:pt x="40" y="24"/>
                    <a:pt x="41" y="3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6" name="Freeform 428">
              <a:extLst>
                <a:ext uri="{FF2B5EF4-FFF2-40B4-BE49-F238E27FC236}">
                  <a16:creationId xmlns:a16="http://schemas.microsoft.com/office/drawing/2014/main" id="{82B17284-3514-E0C8-E5CF-5509DCEF8571}"/>
                </a:ext>
              </a:extLst>
            </p:cNvPr>
            <p:cNvSpPr>
              <a:spLocks/>
            </p:cNvSpPr>
            <p:nvPr/>
          </p:nvSpPr>
          <p:spPr bwMode="auto">
            <a:xfrm>
              <a:off x="4344" y="2551"/>
              <a:ext cx="154" cy="69"/>
            </a:xfrm>
            <a:custGeom>
              <a:avLst/>
              <a:gdLst>
                <a:gd name="T0" fmla="*/ 0 w 78"/>
                <a:gd name="T1" fmla="*/ 47 h 35"/>
                <a:gd name="T2" fmla="*/ 148 w 78"/>
                <a:gd name="T3" fmla="*/ 85 h 35"/>
                <a:gd name="T4" fmla="*/ 261 w 78"/>
                <a:gd name="T5" fmla="*/ 144 h 35"/>
                <a:gd name="T6" fmla="*/ 440 w 78"/>
                <a:gd name="T7" fmla="*/ 191 h 35"/>
                <a:gd name="T8" fmla="*/ 523 w 78"/>
                <a:gd name="T9" fmla="*/ 268 h 35"/>
                <a:gd name="T10" fmla="*/ 600 w 78"/>
                <a:gd name="T11" fmla="*/ 221 h 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8" h="35">
                  <a:moveTo>
                    <a:pt x="0" y="6"/>
                  </a:moveTo>
                  <a:cubicBezTo>
                    <a:pt x="9" y="0"/>
                    <a:pt x="15" y="2"/>
                    <a:pt x="19" y="11"/>
                  </a:cubicBezTo>
                  <a:cubicBezTo>
                    <a:pt x="23" y="19"/>
                    <a:pt x="25" y="22"/>
                    <a:pt x="34" y="19"/>
                  </a:cubicBezTo>
                  <a:cubicBezTo>
                    <a:pt x="45" y="15"/>
                    <a:pt x="49" y="17"/>
                    <a:pt x="57" y="25"/>
                  </a:cubicBezTo>
                  <a:cubicBezTo>
                    <a:pt x="60" y="28"/>
                    <a:pt x="64" y="35"/>
                    <a:pt x="68" y="35"/>
                  </a:cubicBezTo>
                  <a:cubicBezTo>
                    <a:pt x="71" y="35"/>
                    <a:pt x="77" y="30"/>
                    <a:pt x="78" y="2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7" name="Freeform 429">
              <a:extLst>
                <a:ext uri="{FF2B5EF4-FFF2-40B4-BE49-F238E27FC236}">
                  <a16:creationId xmlns:a16="http://schemas.microsoft.com/office/drawing/2014/main" id="{41CAD60D-DC10-2FF4-AA52-AF99ABA31A43}"/>
                </a:ext>
              </a:extLst>
            </p:cNvPr>
            <p:cNvSpPr>
              <a:spLocks/>
            </p:cNvSpPr>
            <p:nvPr/>
          </p:nvSpPr>
          <p:spPr bwMode="auto">
            <a:xfrm>
              <a:off x="4472" y="2562"/>
              <a:ext cx="142" cy="38"/>
            </a:xfrm>
            <a:custGeom>
              <a:avLst/>
              <a:gdLst>
                <a:gd name="T0" fmla="*/ 0 w 72"/>
                <a:gd name="T1" fmla="*/ 0 h 19"/>
                <a:gd name="T2" fmla="*/ 71 w 72"/>
                <a:gd name="T3" fmla="*/ 88 h 19"/>
                <a:gd name="T4" fmla="*/ 207 w 72"/>
                <a:gd name="T5" fmla="*/ 56 h 19"/>
                <a:gd name="T6" fmla="*/ 377 w 72"/>
                <a:gd name="T7" fmla="*/ 144 h 19"/>
                <a:gd name="T8" fmla="*/ 513 w 72"/>
                <a:gd name="T9" fmla="*/ 120 h 19"/>
                <a:gd name="T10" fmla="*/ 552 w 72"/>
                <a:gd name="T11" fmla="*/ 152 h 1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 h="19">
                  <a:moveTo>
                    <a:pt x="0" y="0"/>
                  </a:moveTo>
                  <a:cubicBezTo>
                    <a:pt x="3" y="4"/>
                    <a:pt x="4" y="9"/>
                    <a:pt x="9" y="11"/>
                  </a:cubicBezTo>
                  <a:cubicBezTo>
                    <a:pt x="16" y="13"/>
                    <a:pt x="21" y="8"/>
                    <a:pt x="27" y="7"/>
                  </a:cubicBezTo>
                  <a:cubicBezTo>
                    <a:pt x="37" y="6"/>
                    <a:pt x="40" y="18"/>
                    <a:pt x="49" y="18"/>
                  </a:cubicBezTo>
                  <a:cubicBezTo>
                    <a:pt x="56" y="19"/>
                    <a:pt x="62" y="13"/>
                    <a:pt x="67" y="15"/>
                  </a:cubicBezTo>
                  <a:cubicBezTo>
                    <a:pt x="69" y="16"/>
                    <a:pt x="72" y="19"/>
                    <a:pt x="72" y="1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8" name="Freeform 430">
              <a:extLst>
                <a:ext uri="{FF2B5EF4-FFF2-40B4-BE49-F238E27FC236}">
                  <a16:creationId xmlns:a16="http://schemas.microsoft.com/office/drawing/2014/main" id="{810FD480-7B3A-061C-2BE4-D3133AE62C3A}"/>
                </a:ext>
              </a:extLst>
            </p:cNvPr>
            <p:cNvSpPr>
              <a:spLocks/>
            </p:cNvSpPr>
            <p:nvPr/>
          </p:nvSpPr>
          <p:spPr bwMode="auto">
            <a:xfrm>
              <a:off x="4569" y="2600"/>
              <a:ext cx="4" cy="18"/>
            </a:xfrm>
            <a:custGeom>
              <a:avLst/>
              <a:gdLst>
                <a:gd name="T0" fmla="*/ 0 w 2"/>
                <a:gd name="T1" fmla="*/ 0 h 9"/>
                <a:gd name="T2" fmla="*/ 16 w 2"/>
                <a:gd name="T3" fmla="*/ 72 h 9"/>
                <a:gd name="T4" fmla="*/ 0 60000 65536"/>
                <a:gd name="T5" fmla="*/ 0 60000 65536"/>
              </a:gdLst>
              <a:ahLst/>
              <a:cxnLst>
                <a:cxn ang="T4">
                  <a:pos x="T0" y="T1"/>
                </a:cxn>
                <a:cxn ang="T5">
                  <a:pos x="T2" y="T3"/>
                </a:cxn>
              </a:cxnLst>
              <a:rect l="0" t="0" r="r" b="b"/>
              <a:pathLst>
                <a:path w="2" h="9">
                  <a:moveTo>
                    <a:pt x="0" y="0"/>
                  </a:moveTo>
                  <a:cubicBezTo>
                    <a:pt x="0" y="3"/>
                    <a:pt x="0" y="7"/>
                    <a:pt x="2"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39" name="Freeform 431">
              <a:extLst>
                <a:ext uri="{FF2B5EF4-FFF2-40B4-BE49-F238E27FC236}">
                  <a16:creationId xmlns:a16="http://schemas.microsoft.com/office/drawing/2014/main" id="{349CD8EC-1D6C-F964-017A-E27A95CFDE68}"/>
                </a:ext>
              </a:extLst>
            </p:cNvPr>
            <p:cNvSpPr>
              <a:spLocks/>
            </p:cNvSpPr>
            <p:nvPr/>
          </p:nvSpPr>
          <p:spPr bwMode="auto">
            <a:xfrm>
              <a:off x="4494" y="2643"/>
              <a:ext cx="108" cy="28"/>
            </a:xfrm>
            <a:custGeom>
              <a:avLst/>
              <a:gdLst>
                <a:gd name="T0" fmla="*/ 0 w 55"/>
                <a:gd name="T1" fmla="*/ 40 h 14"/>
                <a:gd name="T2" fmla="*/ 128 w 55"/>
                <a:gd name="T3" fmla="*/ 16 h 14"/>
                <a:gd name="T4" fmla="*/ 189 w 55"/>
                <a:gd name="T5" fmla="*/ 72 h 14"/>
                <a:gd name="T6" fmla="*/ 297 w 55"/>
                <a:gd name="T7" fmla="*/ 96 h 14"/>
                <a:gd name="T8" fmla="*/ 416 w 55"/>
                <a:gd name="T9" fmla="*/ 32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 h="14">
                  <a:moveTo>
                    <a:pt x="0" y="5"/>
                  </a:moveTo>
                  <a:cubicBezTo>
                    <a:pt x="6" y="5"/>
                    <a:pt x="10" y="0"/>
                    <a:pt x="17" y="2"/>
                  </a:cubicBezTo>
                  <a:cubicBezTo>
                    <a:pt x="21" y="4"/>
                    <a:pt x="23" y="6"/>
                    <a:pt x="25" y="9"/>
                  </a:cubicBezTo>
                  <a:cubicBezTo>
                    <a:pt x="30" y="13"/>
                    <a:pt x="33" y="14"/>
                    <a:pt x="39" y="12"/>
                  </a:cubicBezTo>
                  <a:cubicBezTo>
                    <a:pt x="44" y="11"/>
                    <a:pt x="51" y="3"/>
                    <a:pt x="55" y="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0" name="Freeform 432">
              <a:extLst>
                <a:ext uri="{FF2B5EF4-FFF2-40B4-BE49-F238E27FC236}">
                  <a16:creationId xmlns:a16="http://schemas.microsoft.com/office/drawing/2014/main" id="{CDEC5E27-2078-F926-5611-4F75DCD03D1C}"/>
                </a:ext>
              </a:extLst>
            </p:cNvPr>
            <p:cNvSpPr>
              <a:spLocks/>
            </p:cNvSpPr>
            <p:nvPr/>
          </p:nvSpPr>
          <p:spPr bwMode="auto">
            <a:xfrm>
              <a:off x="4563" y="2667"/>
              <a:ext cx="24" cy="26"/>
            </a:xfrm>
            <a:custGeom>
              <a:avLst/>
              <a:gdLst>
                <a:gd name="T0" fmla="*/ 0 w 12"/>
                <a:gd name="T1" fmla="*/ 0 h 13"/>
                <a:gd name="T2" fmla="*/ 96 w 12"/>
                <a:gd name="T3" fmla="*/ 104 h 13"/>
                <a:gd name="T4" fmla="*/ 0 60000 65536"/>
                <a:gd name="T5" fmla="*/ 0 60000 65536"/>
              </a:gdLst>
              <a:ahLst/>
              <a:cxnLst>
                <a:cxn ang="T4">
                  <a:pos x="T0" y="T1"/>
                </a:cxn>
                <a:cxn ang="T5">
                  <a:pos x="T2" y="T3"/>
                </a:cxn>
              </a:cxnLst>
              <a:rect l="0" t="0" r="r" b="b"/>
              <a:pathLst>
                <a:path w="12" h="13">
                  <a:moveTo>
                    <a:pt x="0" y="0"/>
                  </a:moveTo>
                  <a:cubicBezTo>
                    <a:pt x="3" y="7"/>
                    <a:pt x="5" y="11"/>
                    <a:pt x="12"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1" name="Freeform 433">
              <a:extLst>
                <a:ext uri="{FF2B5EF4-FFF2-40B4-BE49-F238E27FC236}">
                  <a16:creationId xmlns:a16="http://schemas.microsoft.com/office/drawing/2014/main" id="{A76F86C7-95F2-7BA2-4857-2A4D383D70E6}"/>
                </a:ext>
              </a:extLst>
            </p:cNvPr>
            <p:cNvSpPr>
              <a:spLocks/>
            </p:cNvSpPr>
            <p:nvPr/>
          </p:nvSpPr>
          <p:spPr bwMode="auto">
            <a:xfrm>
              <a:off x="4247" y="2580"/>
              <a:ext cx="52" cy="26"/>
            </a:xfrm>
            <a:custGeom>
              <a:avLst/>
              <a:gdLst>
                <a:gd name="T0" fmla="*/ 0 w 26"/>
                <a:gd name="T1" fmla="*/ 0 h 13"/>
                <a:gd name="T2" fmla="*/ 136 w 26"/>
                <a:gd name="T3" fmla="*/ 88 h 13"/>
                <a:gd name="T4" fmla="*/ 208 w 26"/>
                <a:gd name="T5" fmla="*/ 56 h 13"/>
                <a:gd name="T6" fmla="*/ 0 60000 65536"/>
                <a:gd name="T7" fmla="*/ 0 60000 65536"/>
                <a:gd name="T8" fmla="*/ 0 60000 65536"/>
              </a:gdLst>
              <a:ahLst/>
              <a:cxnLst>
                <a:cxn ang="T6">
                  <a:pos x="T0" y="T1"/>
                </a:cxn>
                <a:cxn ang="T7">
                  <a:pos x="T2" y="T3"/>
                </a:cxn>
                <a:cxn ang="T8">
                  <a:pos x="T4" y="T5"/>
                </a:cxn>
              </a:cxnLst>
              <a:rect l="0" t="0" r="r" b="b"/>
              <a:pathLst>
                <a:path w="26" h="13">
                  <a:moveTo>
                    <a:pt x="0" y="0"/>
                  </a:moveTo>
                  <a:cubicBezTo>
                    <a:pt x="4" y="6"/>
                    <a:pt x="8" y="13"/>
                    <a:pt x="17" y="11"/>
                  </a:cubicBezTo>
                  <a:cubicBezTo>
                    <a:pt x="20" y="11"/>
                    <a:pt x="23" y="8"/>
                    <a:pt x="26" y="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2" name="Freeform 434">
              <a:extLst>
                <a:ext uri="{FF2B5EF4-FFF2-40B4-BE49-F238E27FC236}">
                  <a16:creationId xmlns:a16="http://schemas.microsoft.com/office/drawing/2014/main" id="{8560F3E2-2184-69BC-2D20-9D9847B77AE4}"/>
                </a:ext>
              </a:extLst>
            </p:cNvPr>
            <p:cNvSpPr>
              <a:spLocks/>
            </p:cNvSpPr>
            <p:nvPr/>
          </p:nvSpPr>
          <p:spPr bwMode="auto">
            <a:xfrm>
              <a:off x="4287" y="2600"/>
              <a:ext cx="67" cy="27"/>
            </a:xfrm>
            <a:custGeom>
              <a:avLst/>
              <a:gdLst>
                <a:gd name="T0" fmla="*/ 0 w 34"/>
                <a:gd name="T1" fmla="*/ 0 h 14"/>
                <a:gd name="T2" fmla="*/ 168 w 34"/>
                <a:gd name="T3" fmla="*/ 85 h 14"/>
                <a:gd name="T4" fmla="*/ 260 w 34"/>
                <a:gd name="T5" fmla="*/ 44 h 14"/>
                <a:gd name="T6" fmla="*/ 0 60000 65536"/>
                <a:gd name="T7" fmla="*/ 0 60000 65536"/>
                <a:gd name="T8" fmla="*/ 0 60000 65536"/>
              </a:gdLst>
              <a:ahLst/>
              <a:cxnLst>
                <a:cxn ang="T6">
                  <a:pos x="T0" y="T1"/>
                </a:cxn>
                <a:cxn ang="T7">
                  <a:pos x="T2" y="T3"/>
                </a:cxn>
                <a:cxn ang="T8">
                  <a:pos x="T4" y="T5"/>
                </a:cxn>
              </a:cxnLst>
              <a:rect l="0" t="0" r="r" b="b"/>
              <a:pathLst>
                <a:path w="34" h="14">
                  <a:moveTo>
                    <a:pt x="0" y="0"/>
                  </a:moveTo>
                  <a:cubicBezTo>
                    <a:pt x="6" y="8"/>
                    <a:pt x="12" y="14"/>
                    <a:pt x="22" y="12"/>
                  </a:cubicBezTo>
                  <a:cubicBezTo>
                    <a:pt x="26" y="11"/>
                    <a:pt x="32" y="9"/>
                    <a:pt x="34"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3" name="Freeform 435">
              <a:extLst>
                <a:ext uri="{FF2B5EF4-FFF2-40B4-BE49-F238E27FC236}">
                  <a16:creationId xmlns:a16="http://schemas.microsoft.com/office/drawing/2014/main" id="{ACED47C1-645A-582A-780D-B3639EBC2413}"/>
                </a:ext>
              </a:extLst>
            </p:cNvPr>
            <p:cNvSpPr>
              <a:spLocks/>
            </p:cNvSpPr>
            <p:nvPr/>
          </p:nvSpPr>
          <p:spPr bwMode="auto">
            <a:xfrm>
              <a:off x="4344" y="2592"/>
              <a:ext cx="97" cy="55"/>
            </a:xfrm>
            <a:custGeom>
              <a:avLst/>
              <a:gdLst>
                <a:gd name="T0" fmla="*/ 0 w 49"/>
                <a:gd name="T1" fmla="*/ 24 h 28"/>
                <a:gd name="T2" fmla="*/ 216 w 49"/>
                <a:gd name="T3" fmla="*/ 92 h 28"/>
                <a:gd name="T4" fmla="*/ 255 w 49"/>
                <a:gd name="T5" fmla="*/ 189 h 28"/>
                <a:gd name="T6" fmla="*/ 380 w 49"/>
                <a:gd name="T7" fmla="*/ 189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9" h="28">
                  <a:moveTo>
                    <a:pt x="0" y="3"/>
                  </a:moveTo>
                  <a:cubicBezTo>
                    <a:pt x="11" y="1"/>
                    <a:pt x="23" y="0"/>
                    <a:pt x="28" y="12"/>
                  </a:cubicBezTo>
                  <a:cubicBezTo>
                    <a:pt x="29" y="17"/>
                    <a:pt x="29" y="21"/>
                    <a:pt x="33" y="25"/>
                  </a:cubicBezTo>
                  <a:cubicBezTo>
                    <a:pt x="38" y="28"/>
                    <a:pt x="45" y="28"/>
                    <a:pt x="49" y="2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4" name="Freeform 436">
              <a:extLst>
                <a:ext uri="{FF2B5EF4-FFF2-40B4-BE49-F238E27FC236}">
                  <a16:creationId xmlns:a16="http://schemas.microsoft.com/office/drawing/2014/main" id="{140A4124-83C1-D058-A8B0-C0F0A5D068D1}"/>
                </a:ext>
              </a:extLst>
            </p:cNvPr>
            <p:cNvSpPr>
              <a:spLocks/>
            </p:cNvSpPr>
            <p:nvPr/>
          </p:nvSpPr>
          <p:spPr bwMode="auto">
            <a:xfrm>
              <a:off x="4439" y="2606"/>
              <a:ext cx="41" cy="29"/>
            </a:xfrm>
            <a:custGeom>
              <a:avLst/>
              <a:gdLst>
                <a:gd name="T0" fmla="*/ 8 w 21"/>
                <a:gd name="T1" fmla="*/ 0 h 15"/>
                <a:gd name="T2" fmla="*/ 53 w 21"/>
                <a:gd name="T3" fmla="*/ 101 h 15"/>
                <a:gd name="T4" fmla="*/ 156 w 21"/>
                <a:gd name="T5" fmla="*/ 44 h 15"/>
                <a:gd name="T6" fmla="*/ 0 60000 65536"/>
                <a:gd name="T7" fmla="*/ 0 60000 65536"/>
                <a:gd name="T8" fmla="*/ 0 60000 65536"/>
              </a:gdLst>
              <a:ahLst/>
              <a:cxnLst>
                <a:cxn ang="T6">
                  <a:pos x="T0" y="T1"/>
                </a:cxn>
                <a:cxn ang="T7">
                  <a:pos x="T2" y="T3"/>
                </a:cxn>
                <a:cxn ang="T8">
                  <a:pos x="T4" y="T5"/>
                </a:cxn>
              </a:cxnLst>
              <a:rect l="0" t="0" r="r" b="b"/>
              <a:pathLst>
                <a:path w="21" h="15">
                  <a:moveTo>
                    <a:pt x="1" y="0"/>
                  </a:moveTo>
                  <a:cubicBezTo>
                    <a:pt x="0" y="5"/>
                    <a:pt x="1" y="12"/>
                    <a:pt x="7" y="14"/>
                  </a:cubicBezTo>
                  <a:cubicBezTo>
                    <a:pt x="14" y="15"/>
                    <a:pt x="16" y="9"/>
                    <a:pt x="21"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5" name="Freeform 437">
              <a:extLst>
                <a:ext uri="{FF2B5EF4-FFF2-40B4-BE49-F238E27FC236}">
                  <a16:creationId xmlns:a16="http://schemas.microsoft.com/office/drawing/2014/main" id="{BA3923E7-CF9A-996F-ECF7-BD79E34FE43B}"/>
                </a:ext>
              </a:extLst>
            </p:cNvPr>
            <p:cNvSpPr>
              <a:spLocks/>
            </p:cNvSpPr>
            <p:nvPr/>
          </p:nvSpPr>
          <p:spPr bwMode="auto">
            <a:xfrm>
              <a:off x="4464" y="2629"/>
              <a:ext cx="34" cy="22"/>
            </a:xfrm>
            <a:custGeom>
              <a:avLst/>
              <a:gdLst>
                <a:gd name="T0" fmla="*/ 0 w 17"/>
                <a:gd name="T1" fmla="*/ 0 h 11"/>
                <a:gd name="T2" fmla="*/ 128 w 17"/>
                <a:gd name="T3" fmla="*/ 88 h 11"/>
                <a:gd name="T4" fmla="*/ 136 w 17"/>
                <a:gd name="T5" fmla="*/ 80 h 11"/>
                <a:gd name="T6" fmla="*/ 0 60000 65536"/>
                <a:gd name="T7" fmla="*/ 0 60000 65536"/>
                <a:gd name="T8" fmla="*/ 0 60000 65536"/>
              </a:gdLst>
              <a:ahLst/>
              <a:cxnLst>
                <a:cxn ang="T6">
                  <a:pos x="T0" y="T1"/>
                </a:cxn>
                <a:cxn ang="T7">
                  <a:pos x="T2" y="T3"/>
                </a:cxn>
                <a:cxn ang="T8">
                  <a:pos x="T4" y="T5"/>
                </a:cxn>
              </a:cxnLst>
              <a:rect l="0" t="0" r="r" b="b"/>
              <a:pathLst>
                <a:path w="17" h="11">
                  <a:moveTo>
                    <a:pt x="0" y="0"/>
                  </a:moveTo>
                  <a:cubicBezTo>
                    <a:pt x="7" y="2"/>
                    <a:pt x="13" y="4"/>
                    <a:pt x="16" y="11"/>
                  </a:cubicBezTo>
                  <a:cubicBezTo>
                    <a:pt x="17" y="11"/>
                    <a:pt x="16" y="10"/>
                    <a:pt x="17" y="1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6" name="Freeform 438">
              <a:extLst>
                <a:ext uri="{FF2B5EF4-FFF2-40B4-BE49-F238E27FC236}">
                  <a16:creationId xmlns:a16="http://schemas.microsoft.com/office/drawing/2014/main" id="{05EDD507-0326-B397-B6F2-CD3A95C9307E}"/>
                </a:ext>
              </a:extLst>
            </p:cNvPr>
            <p:cNvSpPr>
              <a:spLocks/>
            </p:cNvSpPr>
            <p:nvPr/>
          </p:nvSpPr>
          <p:spPr bwMode="auto">
            <a:xfrm>
              <a:off x="4297" y="2505"/>
              <a:ext cx="47" cy="55"/>
            </a:xfrm>
            <a:custGeom>
              <a:avLst/>
              <a:gdLst>
                <a:gd name="T0" fmla="*/ 0 w 24"/>
                <a:gd name="T1" fmla="*/ 24 h 28"/>
                <a:gd name="T2" fmla="*/ 165 w 24"/>
                <a:gd name="T3" fmla="*/ 77 h 28"/>
                <a:gd name="T4" fmla="*/ 165 w 24"/>
                <a:gd name="T5" fmla="*/ 212 h 28"/>
                <a:gd name="T6" fmla="*/ 165 w 24"/>
                <a:gd name="T7" fmla="*/ 204 h 2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4" h="28">
                  <a:moveTo>
                    <a:pt x="0" y="3"/>
                  </a:moveTo>
                  <a:cubicBezTo>
                    <a:pt x="8" y="2"/>
                    <a:pt x="18" y="0"/>
                    <a:pt x="22" y="10"/>
                  </a:cubicBezTo>
                  <a:cubicBezTo>
                    <a:pt x="24" y="16"/>
                    <a:pt x="20" y="22"/>
                    <a:pt x="22" y="28"/>
                  </a:cubicBezTo>
                  <a:cubicBezTo>
                    <a:pt x="22" y="28"/>
                    <a:pt x="22" y="27"/>
                    <a:pt x="22" y="2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7" name="Freeform 439">
              <a:extLst>
                <a:ext uri="{FF2B5EF4-FFF2-40B4-BE49-F238E27FC236}">
                  <a16:creationId xmlns:a16="http://schemas.microsoft.com/office/drawing/2014/main" id="{F2D476D8-A2DD-DEAE-9611-77C33EA62265}"/>
                </a:ext>
              </a:extLst>
            </p:cNvPr>
            <p:cNvSpPr>
              <a:spLocks/>
            </p:cNvSpPr>
            <p:nvPr/>
          </p:nvSpPr>
          <p:spPr bwMode="auto">
            <a:xfrm>
              <a:off x="4340" y="2527"/>
              <a:ext cx="83" cy="31"/>
            </a:xfrm>
            <a:custGeom>
              <a:avLst/>
              <a:gdLst>
                <a:gd name="T0" fmla="*/ 0 w 42"/>
                <a:gd name="T1" fmla="*/ 23 h 16"/>
                <a:gd name="T2" fmla="*/ 148 w 42"/>
                <a:gd name="T3" fmla="*/ 37 h 16"/>
                <a:gd name="T4" fmla="*/ 253 w 42"/>
                <a:gd name="T5" fmla="*/ 109 h 16"/>
                <a:gd name="T6" fmla="*/ 324 w 42"/>
                <a:gd name="T7" fmla="*/ 23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2" h="16">
                  <a:moveTo>
                    <a:pt x="0" y="3"/>
                  </a:moveTo>
                  <a:cubicBezTo>
                    <a:pt x="7" y="4"/>
                    <a:pt x="13" y="0"/>
                    <a:pt x="19" y="5"/>
                  </a:cubicBezTo>
                  <a:cubicBezTo>
                    <a:pt x="24" y="9"/>
                    <a:pt x="25" y="16"/>
                    <a:pt x="33" y="15"/>
                  </a:cubicBezTo>
                  <a:cubicBezTo>
                    <a:pt x="39" y="14"/>
                    <a:pt x="42" y="7"/>
                    <a:pt x="42" y="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8" name="Freeform 440">
              <a:extLst>
                <a:ext uri="{FF2B5EF4-FFF2-40B4-BE49-F238E27FC236}">
                  <a16:creationId xmlns:a16="http://schemas.microsoft.com/office/drawing/2014/main" id="{FF434251-EEF6-338A-ADEF-9976B9C705F2}"/>
                </a:ext>
              </a:extLst>
            </p:cNvPr>
            <p:cNvSpPr>
              <a:spLocks/>
            </p:cNvSpPr>
            <p:nvPr/>
          </p:nvSpPr>
          <p:spPr bwMode="auto">
            <a:xfrm>
              <a:off x="4415" y="2551"/>
              <a:ext cx="30" cy="39"/>
            </a:xfrm>
            <a:custGeom>
              <a:avLst/>
              <a:gdLst>
                <a:gd name="T0" fmla="*/ 0 w 15"/>
                <a:gd name="T1" fmla="*/ 0 h 20"/>
                <a:gd name="T2" fmla="*/ 112 w 15"/>
                <a:gd name="T3" fmla="*/ 96 h 20"/>
                <a:gd name="T4" fmla="*/ 120 w 15"/>
                <a:gd name="T5" fmla="*/ 133 h 20"/>
                <a:gd name="T6" fmla="*/ 0 60000 65536"/>
                <a:gd name="T7" fmla="*/ 0 60000 65536"/>
                <a:gd name="T8" fmla="*/ 0 60000 65536"/>
              </a:gdLst>
              <a:ahLst/>
              <a:cxnLst>
                <a:cxn ang="T6">
                  <a:pos x="T0" y="T1"/>
                </a:cxn>
                <a:cxn ang="T7">
                  <a:pos x="T2" y="T3"/>
                </a:cxn>
                <a:cxn ang="T8">
                  <a:pos x="T4" y="T5"/>
                </a:cxn>
              </a:cxnLst>
              <a:rect l="0" t="0" r="r" b="b"/>
              <a:pathLst>
                <a:path w="15" h="20">
                  <a:moveTo>
                    <a:pt x="0" y="0"/>
                  </a:moveTo>
                  <a:cubicBezTo>
                    <a:pt x="9" y="1"/>
                    <a:pt x="12" y="4"/>
                    <a:pt x="14" y="13"/>
                  </a:cubicBezTo>
                  <a:cubicBezTo>
                    <a:pt x="14" y="14"/>
                    <a:pt x="14" y="20"/>
                    <a:pt x="15" y="1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49" name="Freeform 441">
              <a:extLst>
                <a:ext uri="{FF2B5EF4-FFF2-40B4-BE49-F238E27FC236}">
                  <a16:creationId xmlns:a16="http://schemas.microsoft.com/office/drawing/2014/main" id="{79F6DD16-D36B-293E-09FE-7B28551D4BDB}"/>
                </a:ext>
              </a:extLst>
            </p:cNvPr>
            <p:cNvSpPr>
              <a:spLocks/>
            </p:cNvSpPr>
            <p:nvPr/>
          </p:nvSpPr>
          <p:spPr bwMode="auto">
            <a:xfrm>
              <a:off x="4510" y="2551"/>
              <a:ext cx="25" cy="25"/>
            </a:xfrm>
            <a:custGeom>
              <a:avLst/>
              <a:gdLst>
                <a:gd name="T0" fmla="*/ 0 w 13"/>
                <a:gd name="T1" fmla="*/ 8 h 13"/>
                <a:gd name="T2" fmla="*/ 77 w 13"/>
                <a:gd name="T3" fmla="*/ 56 h 13"/>
                <a:gd name="T4" fmla="*/ 92 w 13"/>
                <a:gd name="T5" fmla="*/ 92 h 13"/>
                <a:gd name="T6" fmla="*/ 0 60000 65536"/>
                <a:gd name="T7" fmla="*/ 0 60000 65536"/>
                <a:gd name="T8" fmla="*/ 0 60000 65536"/>
              </a:gdLst>
              <a:ahLst/>
              <a:cxnLst>
                <a:cxn ang="T6">
                  <a:pos x="T0" y="T1"/>
                </a:cxn>
                <a:cxn ang="T7">
                  <a:pos x="T2" y="T3"/>
                </a:cxn>
                <a:cxn ang="T8">
                  <a:pos x="T4" y="T5"/>
                </a:cxn>
              </a:cxnLst>
              <a:rect l="0" t="0" r="r" b="b"/>
              <a:pathLst>
                <a:path w="13" h="13">
                  <a:moveTo>
                    <a:pt x="0" y="1"/>
                  </a:moveTo>
                  <a:cubicBezTo>
                    <a:pt x="6" y="0"/>
                    <a:pt x="9" y="4"/>
                    <a:pt x="11" y="8"/>
                  </a:cubicBezTo>
                  <a:cubicBezTo>
                    <a:pt x="12" y="10"/>
                    <a:pt x="13" y="13"/>
                    <a:pt x="13"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0" name="Freeform 442">
              <a:extLst>
                <a:ext uri="{FF2B5EF4-FFF2-40B4-BE49-F238E27FC236}">
                  <a16:creationId xmlns:a16="http://schemas.microsoft.com/office/drawing/2014/main" id="{5250A78A-DE70-446F-B057-49343CD8760F}"/>
                </a:ext>
              </a:extLst>
            </p:cNvPr>
            <p:cNvSpPr>
              <a:spLocks/>
            </p:cNvSpPr>
            <p:nvPr/>
          </p:nvSpPr>
          <p:spPr bwMode="auto">
            <a:xfrm>
              <a:off x="4516" y="2517"/>
              <a:ext cx="92" cy="32"/>
            </a:xfrm>
            <a:custGeom>
              <a:avLst/>
              <a:gdLst>
                <a:gd name="T0" fmla="*/ 0 w 47"/>
                <a:gd name="T1" fmla="*/ 48 h 16"/>
                <a:gd name="T2" fmla="*/ 264 w 47"/>
                <a:gd name="T3" fmla="*/ 112 h 16"/>
                <a:gd name="T4" fmla="*/ 352 w 47"/>
                <a:gd name="T5" fmla="*/ 48 h 16"/>
                <a:gd name="T6" fmla="*/ 0 60000 65536"/>
                <a:gd name="T7" fmla="*/ 0 60000 65536"/>
                <a:gd name="T8" fmla="*/ 0 60000 65536"/>
              </a:gdLst>
              <a:ahLst/>
              <a:cxnLst>
                <a:cxn ang="T6">
                  <a:pos x="T0" y="T1"/>
                </a:cxn>
                <a:cxn ang="T7">
                  <a:pos x="T2" y="T3"/>
                </a:cxn>
                <a:cxn ang="T8">
                  <a:pos x="T4" y="T5"/>
                </a:cxn>
              </a:cxnLst>
              <a:rect l="0" t="0" r="r" b="b"/>
              <a:pathLst>
                <a:path w="47" h="16">
                  <a:moveTo>
                    <a:pt x="0" y="6"/>
                  </a:moveTo>
                  <a:cubicBezTo>
                    <a:pt x="12" y="0"/>
                    <a:pt x="21" y="16"/>
                    <a:pt x="35" y="14"/>
                  </a:cubicBezTo>
                  <a:cubicBezTo>
                    <a:pt x="40" y="13"/>
                    <a:pt x="43" y="6"/>
                    <a:pt x="47" y="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1" name="Freeform 443">
              <a:extLst>
                <a:ext uri="{FF2B5EF4-FFF2-40B4-BE49-F238E27FC236}">
                  <a16:creationId xmlns:a16="http://schemas.microsoft.com/office/drawing/2014/main" id="{AEA8F9E1-B757-3E2D-B4B2-25FF8F92F3C3}"/>
                </a:ext>
              </a:extLst>
            </p:cNvPr>
            <p:cNvSpPr>
              <a:spLocks/>
            </p:cNvSpPr>
            <p:nvPr/>
          </p:nvSpPr>
          <p:spPr bwMode="auto">
            <a:xfrm>
              <a:off x="4551" y="2511"/>
              <a:ext cx="73" cy="47"/>
            </a:xfrm>
            <a:custGeom>
              <a:avLst/>
              <a:gdLst>
                <a:gd name="T0" fmla="*/ 0 w 37"/>
                <a:gd name="T1" fmla="*/ 84 h 24"/>
                <a:gd name="T2" fmla="*/ 191 w 37"/>
                <a:gd name="T3" fmla="*/ 127 h 24"/>
                <a:gd name="T4" fmla="*/ 284 w 37"/>
                <a:gd name="T5" fmla="*/ 180 h 24"/>
                <a:gd name="T6" fmla="*/ 0 60000 65536"/>
                <a:gd name="T7" fmla="*/ 0 60000 65536"/>
                <a:gd name="T8" fmla="*/ 0 60000 65536"/>
              </a:gdLst>
              <a:ahLst/>
              <a:cxnLst>
                <a:cxn ang="T6">
                  <a:pos x="T0" y="T1"/>
                </a:cxn>
                <a:cxn ang="T7">
                  <a:pos x="T2" y="T3"/>
                </a:cxn>
                <a:cxn ang="T8">
                  <a:pos x="T4" y="T5"/>
                </a:cxn>
              </a:cxnLst>
              <a:rect l="0" t="0" r="r" b="b"/>
              <a:pathLst>
                <a:path w="37" h="24">
                  <a:moveTo>
                    <a:pt x="0" y="11"/>
                  </a:moveTo>
                  <a:cubicBezTo>
                    <a:pt x="9" y="0"/>
                    <a:pt x="19" y="11"/>
                    <a:pt x="25" y="17"/>
                  </a:cubicBezTo>
                  <a:cubicBezTo>
                    <a:pt x="29" y="21"/>
                    <a:pt x="34" y="23"/>
                    <a:pt x="37" y="2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2" name="Freeform 444">
              <a:extLst>
                <a:ext uri="{FF2B5EF4-FFF2-40B4-BE49-F238E27FC236}">
                  <a16:creationId xmlns:a16="http://schemas.microsoft.com/office/drawing/2014/main" id="{7E88506E-D6E6-A4D8-63F5-8627040EBDC6}"/>
                </a:ext>
              </a:extLst>
            </p:cNvPr>
            <p:cNvSpPr>
              <a:spLocks/>
            </p:cNvSpPr>
            <p:nvPr/>
          </p:nvSpPr>
          <p:spPr bwMode="auto">
            <a:xfrm>
              <a:off x="4549" y="2564"/>
              <a:ext cx="53" cy="24"/>
            </a:xfrm>
            <a:custGeom>
              <a:avLst/>
              <a:gdLst>
                <a:gd name="T0" fmla="*/ 0 w 27"/>
                <a:gd name="T1" fmla="*/ 80 h 12"/>
                <a:gd name="T2" fmla="*/ 128 w 27"/>
                <a:gd name="T3" fmla="*/ 24 h 12"/>
                <a:gd name="T4" fmla="*/ 204 w 27"/>
                <a:gd name="T5" fmla="*/ 96 h 12"/>
                <a:gd name="T6" fmla="*/ 0 60000 65536"/>
                <a:gd name="T7" fmla="*/ 0 60000 65536"/>
                <a:gd name="T8" fmla="*/ 0 60000 65536"/>
              </a:gdLst>
              <a:ahLst/>
              <a:cxnLst>
                <a:cxn ang="T6">
                  <a:pos x="T0" y="T1"/>
                </a:cxn>
                <a:cxn ang="T7">
                  <a:pos x="T2" y="T3"/>
                </a:cxn>
                <a:cxn ang="T8">
                  <a:pos x="T4" y="T5"/>
                </a:cxn>
              </a:cxnLst>
              <a:rect l="0" t="0" r="r" b="b"/>
              <a:pathLst>
                <a:path w="27" h="12">
                  <a:moveTo>
                    <a:pt x="0" y="10"/>
                  </a:moveTo>
                  <a:cubicBezTo>
                    <a:pt x="3" y="5"/>
                    <a:pt x="11" y="0"/>
                    <a:pt x="17" y="3"/>
                  </a:cubicBezTo>
                  <a:cubicBezTo>
                    <a:pt x="21" y="5"/>
                    <a:pt x="24" y="10"/>
                    <a:pt x="27"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3" name="Freeform 445">
              <a:extLst>
                <a:ext uri="{FF2B5EF4-FFF2-40B4-BE49-F238E27FC236}">
                  <a16:creationId xmlns:a16="http://schemas.microsoft.com/office/drawing/2014/main" id="{CE05846D-7130-AE59-8B87-F8BD3CA74E0B}"/>
                </a:ext>
              </a:extLst>
            </p:cNvPr>
            <p:cNvSpPr>
              <a:spLocks/>
            </p:cNvSpPr>
            <p:nvPr/>
          </p:nvSpPr>
          <p:spPr bwMode="auto">
            <a:xfrm>
              <a:off x="4169" y="2509"/>
              <a:ext cx="59" cy="24"/>
            </a:xfrm>
            <a:custGeom>
              <a:avLst/>
              <a:gdLst>
                <a:gd name="T0" fmla="*/ 0 w 30"/>
                <a:gd name="T1" fmla="*/ 0 h 12"/>
                <a:gd name="T2" fmla="*/ 159 w 30"/>
                <a:gd name="T3" fmla="*/ 64 h 12"/>
                <a:gd name="T4" fmla="*/ 228 w 30"/>
                <a:gd name="T5" fmla="*/ 8 h 12"/>
                <a:gd name="T6" fmla="*/ 0 60000 65536"/>
                <a:gd name="T7" fmla="*/ 0 60000 65536"/>
                <a:gd name="T8" fmla="*/ 0 60000 65536"/>
              </a:gdLst>
              <a:ahLst/>
              <a:cxnLst>
                <a:cxn ang="T6">
                  <a:pos x="T0" y="T1"/>
                </a:cxn>
                <a:cxn ang="T7">
                  <a:pos x="T2" y="T3"/>
                </a:cxn>
                <a:cxn ang="T8">
                  <a:pos x="T4" y="T5"/>
                </a:cxn>
              </a:cxnLst>
              <a:rect l="0" t="0" r="r" b="b"/>
              <a:pathLst>
                <a:path w="30" h="12">
                  <a:moveTo>
                    <a:pt x="0" y="0"/>
                  </a:moveTo>
                  <a:cubicBezTo>
                    <a:pt x="6" y="6"/>
                    <a:pt x="12" y="12"/>
                    <a:pt x="21" y="8"/>
                  </a:cubicBezTo>
                  <a:cubicBezTo>
                    <a:pt x="25" y="7"/>
                    <a:pt x="29" y="4"/>
                    <a:pt x="30"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4" name="Freeform 446">
              <a:extLst>
                <a:ext uri="{FF2B5EF4-FFF2-40B4-BE49-F238E27FC236}">
                  <a16:creationId xmlns:a16="http://schemas.microsoft.com/office/drawing/2014/main" id="{3E84039A-2D96-2ABD-0BA3-A45DD339F9C3}"/>
                </a:ext>
              </a:extLst>
            </p:cNvPr>
            <p:cNvSpPr>
              <a:spLocks/>
            </p:cNvSpPr>
            <p:nvPr/>
          </p:nvSpPr>
          <p:spPr bwMode="auto">
            <a:xfrm>
              <a:off x="4072" y="2446"/>
              <a:ext cx="195" cy="35"/>
            </a:xfrm>
            <a:custGeom>
              <a:avLst/>
              <a:gdLst>
                <a:gd name="T0" fmla="*/ 0 w 99"/>
                <a:gd name="T1" fmla="*/ 95 h 18"/>
                <a:gd name="T2" fmla="*/ 315 w 99"/>
                <a:gd name="T3" fmla="*/ 109 h 18"/>
                <a:gd name="T4" fmla="*/ 449 w 99"/>
                <a:gd name="T5" fmla="*/ 53 h 18"/>
                <a:gd name="T6" fmla="*/ 520 w 99"/>
                <a:gd name="T7" fmla="*/ 23 h 18"/>
                <a:gd name="T8" fmla="*/ 695 w 99"/>
                <a:gd name="T9" fmla="*/ 88 h 18"/>
                <a:gd name="T10" fmla="*/ 756 w 99"/>
                <a:gd name="T11" fmla="*/ 23 h 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9" h="18">
                  <a:moveTo>
                    <a:pt x="0" y="13"/>
                  </a:moveTo>
                  <a:cubicBezTo>
                    <a:pt x="13" y="0"/>
                    <a:pt x="27" y="17"/>
                    <a:pt x="41" y="15"/>
                  </a:cubicBezTo>
                  <a:cubicBezTo>
                    <a:pt x="48" y="15"/>
                    <a:pt x="55" y="11"/>
                    <a:pt x="59" y="7"/>
                  </a:cubicBezTo>
                  <a:cubicBezTo>
                    <a:pt x="62" y="4"/>
                    <a:pt x="63" y="2"/>
                    <a:pt x="68" y="3"/>
                  </a:cubicBezTo>
                  <a:cubicBezTo>
                    <a:pt x="76" y="5"/>
                    <a:pt x="82" y="18"/>
                    <a:pt x="91" y="12"/>
                  </a:cubicBezTo>
                  <a:cubicBezTo>
                    <a:pt x="95" y="9"/>
                    <a:pt x="94" y="4"/>
                    <a:pt x="99" y="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5" name="Freeform 447">
              <a:extLst>
                <a:ext uri="{FF2B5EF4-FFF2-40B4-BE49-F238E27FC236}">
                  <a16:creationId xmlns:a16="http://schemas.microsoft.com/office/drawing/2014/main" id="{E399FB3C-0EDB-133C-FB97-4910E9D38A53}"/>
                </a:ext>
              </a:extLst>
            </p:cNvPr>
            <p:cNvSpPr>
              <a:spLocks/>
            </p:cNvSpPr>
            <p:nvPr/>
          </p:nvSpPr>
          <p:spPr bwMode="auto">
            <a:xfrm>
              <a:off x="4176" y="2450"/>
              <a:ext cx="66" cy="35"/>
            </a:xfrm>
            <a:custGeom>
              <a:avLst/>
              <a:gdLst>
                <a:gd name="T0" fmla="*/ 0 w 33"/>
                <a:gd name="T1" fmla="*/ 72 h 18"/>
                <a:gd name="T2" fmla="*/ 208 w 33"/>
                <a:gd name="T3" fmla="*/ 80 h 18"/>
                <a:gd name="T4" fmla="*/ 264 w 33"/>
                <a:gd name="T5" fmla="*/ 0 h 18"/>
                <a:gd name="T6" fmla="*/ 0 60000 65536"/>
                <a:gd name="T7" fmla="*/ 0 60000 65536"/>
                <a:gd name="T8" fmla="*/ 0 60000 65536"/>
              </a:gdLst>
              <a:ahLst/>
              <a:cxnLst>
                <a:cxn ang="T6">
                  <a:pos x="T0" y="T1"/>
                </a:cxn>
                <a:cxn ang="T7">
                  <a:pos x="T2" y="T3"/>
                </a:cxn>
                <a:cxn ang="T8">
                  <a:pos x="T4" y="T5"/>
                </a:cxn>
              </a:cxnLst>
              <a:rect l="0" t="0" r="r" b="b"/>
              <a:pathLst>
                <a:path w="33" h="18">
                  <a:moveTo>
                    <a:pt x="0" y="10"/>
                  </a:moveTo>
                  <a:cubicBezTo>
                    <a:pt x="7" y="17"/>
                    <a:pt x="20" y="18"/>
                    <a:pt x="26" y="11"/>
                  </a:cubicBezTo>
                  <a:cubicBezTo>
                    <a:pt x="28" y="8"/>
                    <a:pt x="30" y="1"/>
                    <a:pt x="33"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6" name="Freeform 448">
              <a:extLst>
                <a:ext uri="{FF2B5EF4-FFF2-40B4-BE49-F238E27FC236}">
                  <a16:creationId xmlns:a16="http://schemas.microsoft.com/office/drawing/2014/main" id="{0E3C28B4-DF17-3230-C26F-5A90E46FEC2C}"/>
                </a:ext>
              </a:extLst>
            </p:cNvPr>
            <p:cNvSpPr>
              <a:spLocks/>
            </p:cNvSpPr>
            <p:nvPr/>
          </p:nvSpPr>
          <p:spPr bwMode="auto">
            <a:xfrm>
              <a:off x="4249" y="2464"/>
              <a:ext cx="42" cy="49"/>
            </a:xfrm>
            <a:custGeom>
              <a:avLst/>
              <a:gdLst>
                <a:gd name="T0" fmla="*/ 0 w 21"/>
                <a:gd name="T1" fmla="*/ 24 h 25"/>
                <a:gd name="T2" fmla="*/ 112 w 21"/>
                <a:gd name="T3" fmla="*/ 149 h 25"/>
                <a:gd name="T4" fmla="*/ 168 w 21"/>
                <a:gd name="T5" fmla="*/ 180 h 25"/>
                <a:gd name="T6" fmla="*/ 0 60000 65536"/>
                <a:gd name="T7" fmla="*/ 0 60000 65536"/>
                <a:gd name="T8" fmla="*/ 0 60000 65536"/>
              </a:gdLst>
              <a:ahLst/>
              <a:cxnLst>
                <a:cxn ang="T6">
                  <a:pos x="T0" y="T1"/>
                </a:cxn>
                <a:cxn ang="T7">
                  <a:pos x="T2" y="T3"/>
                </a:cxn>
                <a:cxn ang="T8">
                  <a:pos x="T4" y="T5"/>
                </a:cxn>
              </a:cxnLst>
              <a:rect l="0" t="0" r="r" b="b"/>
              <a:pathLst>
                <a:path w="21" h="25">
                  <a:moveTo>
                    <a:pt x="0" y="3"/>
                  </a:moveTo>
                  <a:cubicBezTo>
                    <a:pt x="8" y="0"/>
                    <a:pt x="10" y="16"/>
                    <a:pt x="14" y="20"/>
                  </a:cubicBezTo>
                  <a:cubicBezTo>
                    <a:pt x="15" y="21"/>
                    <a:pt x="21" y="25"/>
                    <a:pt x="21" y="2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7" name="Freeform 449">
              <a:extLst>
                <a:ext uri="{FF2B5EF4-FFF2-40B4-BE49-F238E27FC236}">
                  <a16:creationId xmlns:a16="http://schemas.microsoft.com/office/drawing/2014/main" id="{8319CE76-5E83-BF47-F0A4-5043905FA168}"/>
                </a:ext>
              </a:extLst>
            </p:cNvPr>
            <p:cNvSpPr>
              <a:spLocks/>
            </p:cNvSpPr>
            <p:nvPr/>
          </p:nvSpPr>
          <p:spPr bwMode="auto">
            <a:xfrm>
              <a:off x="4269" y="2474"/>
              <a:ext cx="59" cy="25"/>
            </a:xfrm>
            <a:custGeom>
              <a:avLst/>
              <a:gdLst>
                <a:gd name="T0" fmla="*/ 0 w 30"/>
                <a:gd name="T1" fmla="*/ 48 h 13"/>
                <a:gd name="T2" fmla="*/ 159 w 30"/>
                <a:gd name="T3" fmla="*/ 37 h 13"/>
                <a:gd name="T4" fmla="*/ 228 w 30"/>
                <a:gd name="T5" fmla="*/ 92 h 13"/>
                <a:gd name="T6" fmla="*/ 0 60000 65536"/>
                <a:gd name="T7" fmla="*/ 0 60000 65536"/>
                <a:gd name="T8" fmla="*/ 0 60000 65536"/>
              </a:gdLst>
              <a:ahLst/>
              <a:cxnLst>
                <a:cxn ang="T6">
                  <a:pos x="T0" y="T1"/>
                </a:cxn>
                <a:cxn ang="T7">
                  <a:pos x="T2" y="T3"/>
                </a:cxn>
                <a:cxn ang="T8">
                  <a:pos x="T4" y="T5"/>
                </a:cxn>
              </a:cxnLst>
              <a:rect l="0" t="0" r="r" b="b"/>
              <a:pathLst>
                <a:path w="30" h="13">
                  <a:moveTo>
                    <a:pt x="0" y="7"/>
                  </a:moveTo>
                  <a:cubicBezTo>
                    <a:pt x="8" y="0"/>
                    <a:pt x="12" y="0"/>
                    <a:pt x="21" y="5"/>
                  </a:cubicBezTo>
                  <a:cubicBezTo>
                    <a:pt x="24" y="7"/>
                    <a:pt x="28" y="9"/>
                    <a:pt x="30"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8" name="Freeform 450">
              <a:extLst>
                <a:ext uri="{FF2B5EF4-FFF2-40B4-BE49-F238E27FC236}">
                  <a16:creationId xmlns:a16="http://schemas.microsoft.com/office/drawing/2014/main" id="{BFFBB7E3-30E5-C21B-1238-2679F299456C}"/>
                </a:ext>
              </a:extLst>
            </p:cNvPr>
            <p:cNvSpPr>
              <a:spLocks/>
            </p:cNvSpPr>
            <p:nvPr/>
          </p:nvSpPr>
          <p:spPr bwMode="auto">
            <a:xfrm>
              <a:off x="4309" y="2470"/>
              <a:ext cx="72" cy="21"/>
            </a:xfrm>
            <a:custGeom>
              <a:avLst/>
              <a:gdLst>
                <a:gd name="T0" fmla="*/ 0 w 37"/>
                <a:gd name="T1" fmla="*/ 48 h 11"/>
                <a:gd name="T2" fmla="*/ 95 w 37"/>
                <a:gd name="T3" fmla="*/ 29 h 11"/>
                <a:gd name="T4" fmla="*/ 204 w 37"/>
                <a:gd name="T5" fmla="*/ 69 h 11"/>
                <a:gd name="T6" fmla="*/ 272 w 37"/>
                <a:gd name="T7" fmla="*/ 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 h="11">
                  <a:moveTo>
                    <a:pt x="0" y="7"/>
                  </a:moveTo>
                  <a:cubicBezTo>
                    <a:pt x="5" y="6"/>
                    <a:pt x="9" y="4"/>
                    <a:pt x="13" y="4"/>
                  </a:cubicBezTo>
                  <a:cubicBezTo>
                    <a:pt x="18" y="4"/>
                    <a:pt x="23" y="11"/>
                    <a:pt x="28" y="10"/>
                  </a:cubicBezTo>
                  <a:cubicBezTo>
                    <a:pt x="32" y="9"/>
                    <a:pt x="35" y="3"/>
                    <a:pt x="37"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59" name="Freeform 451">
              <a:extLst>
                <a:ext uri="{FF2B5EF4-FFF2-40B4-BE49-F238E27FC236}">
                  <a16:creationId xmlns:a16="http://schemas.microsoft.com/office/drawing/2014/main" id="{98AA7BAC-835F-7A29-7916-AB8F15604254}"/>
                </a:ext>
              </a:extLst>
            </p:cNvPr>
            <p:cNvSpPr>
              <a:spLocks/>
            </p:cNvSpPr>
            <p:nvPr/>
          </p:nvSpPr>
          <p:spPr bwMode="auto">
            <a:xfrm>
              <a:off x="4372" y="2480"/>
              <a:ext cx="35" cy="25"/>
            </a:xfrm>
            <a:custGeom>
              <a:avLst/>
              <a:gdLst>
                <a:gd name="T0" fmla="*/ 0 w 18"/>
                <a:gd name="T1" fmla="*/ 0 h 13"/>
                <a:gd name="T2" fmla="*/ 103 w 18"/>
                <a:gd name="T3" fmla="*/ 48 h 13"/>
                <a:gd name="T4" fmla="*/ 124 w 18"/>
                <a:gd name="T5" fmla="*/ 85 h 13"/>
                <a:gd name="T6" fmla="*/ 0 60000 65536"/>
                <a:gd name="T7" fmla="*/ 0 60000 65536"/>
                <a:gd name="T8" fmla="*/ 0 60000 65536"/>
              </a:gdLst>
              <a:ahLst/>
              <a:cxnLst>
                <a:cxn ang="T6">
                  <a:pos x="T0" y="T1"/>
                </a:cxn>
                <a:cxn ang="T7">
                  <a:pos x="T2" y="T3"/>
                </a:cxn>
                <a:cxn ang="T8">
                  <a:pos x="T4" y="T5"/>
                </a:cxn>
              </a:cxnLst>
              <a:rect l="0" t="0" r="r" b="b"/>
              <a:pathLst>
                <a:path w="18" h="13">
                  <a:moveTo>
                    <a:pt x="0" y="0"/>
                  </a:moveTo>
                  <a:cubicBezTo>
                    <a:pt x="6" y="3"/>
                    <a:pt x="9" y="1"/>
                    <a:pt x="14" y="7"/>
                  </a:cubicBezTo>
                  <a:cubicBezTo>
                    <a:pt x="14" y="8"/>
                    <a:pt x="18" y="13"/>
                    <a:pt x="17"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0" name="Freeform 452">
              <a:extLst>
                <a:ext uri="{FF2B5EF4-FFF2-40B4-BE49-F238E27FC236}">
                  <a16:creationId xmlns:a16="http://schemas.microsoft.com/office/drawing/2014/main" id="{54D5A365-1AC4-5A90-0A59-FBED55B53116}"/>
                </a:ext>
              </a:extLst>
            </p:cNvPr>
            <p:cNvSpPr>
              <a:spLocks/>
            </p:cNvSpPr>
            <p:nvPr/>
          </p:nvSpPr>
          <p:spPr bwMode="auto">
            <a:xfrm>
              <a:off x="4399" y="2480"/>
              <a:ext cx="117" cy="51"/>
            </a:xfrm>
            <a:custGeom>
              <a:avLst/>
              <a:gdLst>
                <a:gd name="T0" fmla="*/ 0 w 59"/>
                <a:gd name="T1" fmla="*/ 39 h 26"/>
                <a:gd name="T2" fmla="*/ 220 w 59"/>
                <a:gd name="T3" fmla="*/ 84 h 26"/>
                <a:gd name="T4" fmla="*/ 335 w 59"/>
                <a:gd name="T5" fmla="*/ 69 h 26"/>
                <a:gd name="T6" fmla="*/ 420 w 59"/>
                <a:gd name="T7" fmla="*/ 165 h 26"/>
                <a:gd name="T8" fmla="*/ 460 w 59"/>
                <a:gd name="T9" fmla="*/ 188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26">
                  <a:moveTo>
                    <a:pt x="0" y="5"/>
                  </a:moveTo>
                  <a:cubicBezTo>
                    <a:pt x="11" y="0"/>
                    <a:pt x="17" y="10"/>
                    <a:pt x="28" y="11"/>
                  </a:cubicBezTo>
                  <a:cubicBezTo>
                    <a:pt x="34" y="12"/>
                    <a:pt x="37" y="7"/>
                    <a:pt x="43" y="9"/>
                  </a:cubicBezTo>
                  <a:cubicBezTo>
                    <a:pt x="48" y="10"/>
                    <a:pt x="50" y="17"/>
                    <a:pt x="54" y="22"/>
                  </a:cubicBezTo>
                  <a:cubicBezTo>
                    <a:pt x="56" y="23"/>
                    <a:pt x="57" y="26"/>
                    <a:pt x="59" y="2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1" name="Freeform 453">
              <a:extLst>
                <a:ext uri="{FF2B5EF4-FFF2-40B4-BE49-F238E27FC236}">
                  <a16:creationId xmlns:a16="http://schemas.microsoft.com/office/drawing/2014/main" id="{37FEBFB6-6EBF-357D-C569-74105165ED3F}"/>
                </a:ext>
              </a:extLst>
            </p:cNvPr>
            <p:cNvSpPr>
              <a:spLocks/>
            </p:cNvSpPr>
            <p:nvPr/>
          </p:nvSpPr>
          <p:spPr bwMode="auto">
            <a:xfrm>
              <a:off x="4468" y="2515"/>
              <a:ext cx="36" cy="22"/>
            </a:xfrm>
            <a:custGeom>
              <a:avLst/>
              <a:gdLst>
                <a:gd name="T0" fmla="*/ 144 w 18"/>
                <a:gd name="T1" fmla="*/ 8 h 11"/>
                <a:gd name="T2" fmla="*/ 0 w 18"/>
                <a:gd name="T3" fmla="*/ 88 h 11"/>
                <a:gd name="T4" fmla="*/ 0 60000 65536"/>
                <a:gd name="T5" fmla="*/ 0 60000 65536"/>
              </a:gdLst>
              <a:ahLst/>
              <a:cxnLst>
                <a:cxn ang="T4">
                  <a:pos x="T0" y="T1"/>
                </a:cxn>
                <a:cxn ang="T5">
                  <a:pos x="T2" y="T3"/>
                </a:cxn>
              </a:cxnLst>
              <a:rect l="0" t="0" r="r" b="b"/>
              <a:pathLst>
                <a:path w="18" h="11">
                  <a:moveTo>
                    <a:pt x="18" y="1"/>
                  </a:moveTo>
                  <a:cubicBezTo>
                    <a:pt x="10" y="0"/>
                    <a:pt x="4" y="5"/>
                    <a:pt x="0"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2" name="Freeform 454">
              <a:extLst>
                <a:ext uri="{FF2B5EF4-FFF2-40B4-BE49-F238E27FC236}">
                  <a16:creationId xmlns:a16="http://schemas.microsoft.com/office/drawing/2014/main" id="{9FCFC1C6-4C7F-B83D-E3C6-F5E748BB25C4}"/>
                </a:ext>
              </a:extLst>
            </p:cNvPr>
            <p:cNvSpPr>
              <a:spLocks/>
            </p:cNvSpPr>
            <p:nvPr/>
          </p:nvSpPr>
          <p:spPr bwMode="auto">
            <a:xfrm>
              <a:off x="4103" y="2483"/>
              <a:ext cx="66" cy="26"/>
            </a:xfrm>
            <a:custGeom>
              <a:avLst/>
              <a:gdLst>
                <a:gd name="T0" fmla="*/ 0 w 33"/>
                <a:gd name="T1" fmla="*/ 96 h 13"/>
                <a:gd name="T2" fmla="*/ 176 w 33"/>
                <a:gd name="T3" fmla="*/ 24 h 13"/>
                <a:gd name="T4" fmla="*/ 264 w 33"/>
                <a:gd name="T5" fmla="*/ 104 h 13"/>
                <a:gd name="T6" fmla="*/ 0 60000 65536"/>
                <a:gd name="T7" fmla="*/ 0 60000 65536"/>
                <a:gd name="T8" fmla="*/ 0 60000 65536"/>
              </a:gdLst>
              <a:ahLst/>
              <a:cxnLst>
                <a:cxn ang="T6">
                  <a:pos x="T0" y="T1"/>
                </a:cxn>
                <a:cxn ang="T7">
                  <a:pos x="T2" y="T3"/>
                </a:cxn>
                <a:cxn ang="T8">
                  <a:pos x="T4" y="T5"/>
                </a:cxn>
              </a:cxnLst>
              <a:rect l="0" t="0" r="r" b="b"/>
              <a:pathLst>
                <a:path w="33" h="13">
                  <a:moveTo>
                    <a:pt x="0" y="12"/>
                  </a:moveTo>
                  <a:cubicBezTo>
                    <a:pt x="6" y="7"/>
                    <a:pt x="14" y="0"/>
                    <a:pt x="22" y="3"/>
                  </a:cubicBezTo>
                  <a:cubicBezTo>
                    <a:pt x="27" y="5"/>
                    <a:pt x="30" y="9"/>
                    <a:pt x="33"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3" name="Freeform 455">
              <a:extLst>
                <a:ext uri="{FF2B5EF4-FFF2-40B4-BE49-F238E27FC236}">
                  <a16:creationId xmlns:a16="http://schemas.microsoft.com/office/drawing/2014/main" id="{A7B13410-C372-311F-6735-98658BBDB32E}"/>
                </a:ext>
              </a:extLst>
            </p:cNvPr>
            <p:cNvSpPr>
              <a:spLocks/>
            </p:cNvSpPr>
            <p:nvPr/>
          </p:nvSpPr>
          <p:spPr bwMode="auto">
            <a:xfrm>
              <a:off x="4111" y="2434"/>
              <a:ext cx="69" cy="32"/>
            </a:xfrm>
            <a:custGeom>
              <a:avLst/>
              <a:gdLst>
                <a:gd name="T0" fmla="*/ 0 w 35"/>
                <a:gd name="T1" fmla="*/ 120 h 16"/>
                <a:gd name="T2" fmla="*/ 183 w 35"/>
                <a:gd name="T3" fmla="*/ 56 h 16"/>
                <a:gd name="T4" fmla="*/ 268 w 35"/>
                <a:gd name="T5" fmla="*/ 128 h 16"/>
                <a:gd name="T6" fmla="*/ 0 60000 65536"/>
                <a:gd name="T7" fmla="*/ 0 60000 65536"/>
                <a:gd name="T8" fmla="*/ 0 60000 65536"/>
              </a:gdLst>
              <a:ahLst/>
              <a:cxnLst>
                <a:cxn ang="T6">
                  <a:pos x="T0" y="T1"/>
                </a:cxn>
                <a:cxn ang="T7">
                  <a:pos x="T2" y="T3"/>
                </a:cxn>
                <a:cxn ang="T8">
                  <a:pos x="T4" y="T5"/>
                </a:cxn>
              </a:cxnLst>
              <a:rect l="0" t="0" r="r" b="b"/>
              <a:pathLst>
                <a:path w="35" h="16">
                  <a:moveTo>
                    <a:pt x="0" y="15"/>
                  </a:moveTo>
                  <a:cubicBezTo>
                    <a:pt x="8" y="8"/>
                    <a:pt x="13" y="0"/>
                    <a:pt x="24" y="7"/>
                  </a:cubicBezTo>
                  <a:cubicBezTo>
                    <a:pt x="29" y="10"/>
                    <a:pt x="32" y="12"/>
                    <a:pt x="35" y="1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4" name="Freeform 456">
              <a:extLst>
                <a:ext uri="{FF2B5EF4-FFF2-40B4-BE49-F238E27FC236}">
                  <a16:creationId xmlns:a16="http://schemas.microsoft.com/office/drawing/2014/main" id="{D3208A76-06D7-EE29-3FA1-B08EEE97345C}"/>
                </a:ext>
              </a:extLst>
            </p:cNvPr>
            <p:cNvSpPr>
              <a:spLocks/>
            </p:cNvSpPr>
            <p:nvPr/>
          </p:nvSpPr>
          <p:spPr bwMode="auto">
            <a:xfrm>
              <a:off x="3902" y="2507"/>
              <a:ext cx="123" cy="47"/>
            </a:xfrm>
            <a:custGeom>
              <a:avLst/>
              <a:gdLst>
                <a:gd name="T0" fmla="*/ 0 w 62"/>
                <a:gd name="T1" fmla="*/ 0 h 24"/>
                <a:gd name="T2" fmla="*/ 48 w 62"/>
                <a:gd name="T3" fmla="*/ 53 h 24"/>
                <a:gd name="T4" fmla="*/ 141 w 62"/>
                <a:gd name="T5" fmla="*/ 69 h 24"/>
                <a:gd name="T6" fmla="*/ 296 w 62"/>
                <a:gd name="T7" fmla="*/ 135 h 24"/>
                <a:gd name="T8" fmla="*/ 484 w 62"/>
                <a:gd name="T9" fmla="*/ 112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2" h="24">
                  <a:moveTo>
                    <a:pt x="0" y="0"/>
                  </a:moveTo>
                  <a:cubicBezTo>
                    <a:pt x="3" y="2"/>
                    <a:pt x="3" y="5"/>
                    <a:pt x="6" y="7"/>
                  </a:cubicBezTo>
                  <a:cubicBezTo>
                    <a:pt x="10" y="11"/>
                    <a:pt x="13" y="9"/>
                    <a:pt x="18" y="9"/>
                  </a:cubicBezTo>
                  <a:cubicBezTo>
                    <a:pt x="28" y="9"/>
                    <a:pt x="32" y="13"/>
                    <a:pt x="38" y="18"/>
                  </a:cubicBezTo>
                  <a:cubicBezTo>
                    <a:pt x="46" y="24"/>
                    <a:pt x="55" y="19"/>
                    <a:pt x="62" y="1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5" name="Freeform 457">
              <a:extLst>
                <a:ext uri="{FF2B5EF4-FFF2-40B4-BE49-F238E27FC236}">
                  <a16:creationId xmlns:a16="http://schemas.microsoft.com/office/drawing/2014/main" id="{53624C77-45F2-D083-BEA6-566A691E8634}"/>
                </a:ext>
              </a:extLst>
            </p:cNvPr>
            <p:cNvSpPr>
              <a:spLocks/>
            </p:cNvSpPr>
            <p:nvPr/>
          </p:nvSpPr>
          <p:spPr bwMode="auto">
            <a:xfrm>
              <a:off x="3835" y="2499"/>
              <a:ext cx="81" cy="30"/>
            </a:xfrm>
            <a:custGeom>
              <a:avLst/>
              <a:gdLst>
                <a:gd name="T0" fmla="*/ 0 w 41"/>
                <a:gd name="T1" fmla="*/ 0 h 15"/>
                <a:gd name="T2" fmla="*/ 316 w 41"/>
                <a:gd name="T3" fmla="*/ 104 h 15"/>
                <a:gd name="T4" fmla="*/ 300 w 41"/>
                <a:gd name="T5" fmla="*/ 104 h 15"/>
                <a:gd name="T6" fmla="*/ 0 60000 65536"/>
                <a:gd name="T7" fmla="*/ 0 60000 65536"/>
                <a:gd name="T8" fmla="*/ 0 60000 65536"/>
              </a:gdLst>
              <a:ahLst/>
              <a:cxnLst>
                <a:cxn ang="T6">
                  <a:pos x="T0" y="T1"/>
                </a:cxn>
                <a:cxn ang="T7">
                  <a:pos x="T2" y="T3"/>
                </a:cxn>
                <a:cxn ang="T8">
                  <a:pos x="T4" y="T5"/>
                </a:cxn>
              </a:cxnLst>
              <a:rect l="0" t="0" r="r" b="b"/>
              <a:pathLst>
                <a:path w="41" h="15">
                  <a:moveTo>
                    <a:pt x="0" y="0"/>
                  </a:moveTo>
                  <a:cubicBezTo>
                    <a:pt x="7" y="15"/>
                    <a:pt x="27" y="15"/>
                    <a:pt x="41" y="13"/>
                  </a:cubicBezTo>
                  <a:cubicBezTo>
                    <a:pt x="40" y="13"/>
                    <a:pt x="40" y="13"/>
                    <a:pt x="39"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6" name="Freeform 458">
              <a:extLst>
                <a:ext uri="{FF2B5EF4-FFF2-40B4-BE49-F238E27FC236}">
                  <a16:creationId xmlns:a16="http://schemas.microsoft.com/office/drawing/2014/main" id="{0B39F2B4-F404-3981-37DF-4C5A5C1BD0E1}"/>
                </a:ext>
              </a:extLst>
            </p:cNvPr>
            <p:cNvSpPr>
              <a:spLocks/>
            </p:cNvSpPr>
            <p:nvPr/>
          </p:nvSpPr>
          <p:spPr bwMode="auto">
            <a:xfrm>
              <a:off x="4029" y="2535"/>
              <a:ext cx="76" cy="27"/>
            </a:xfrm>
            <a:custGeom>
              <a:avLst/>
              <a:gdLst>
                <a:gd name="T0" fmla="*/ 0 w 39"/>
                <a:gd name="T1" fmla="*/ 8 h 14"/>
                <a:gd name="T2" fmla="*/ 164 w 39"/>
                <a:gd name="T3" fmla="*/ 100 h 14"/>
                <a:gd name="T4" fmla="*/ 288 w 39"/>
                <a:gd name="T5" fmla="*/ 79 h 14"/>
                <a:gd name="T6" fmla="*/ 0 60000 65536"/>
                <a:gd name="T7" fmla="*/ 0 60000 65536"/>
                <a:gd name="T8" fmla="*/ 0 60000 65536"/>
              </a:gdLst>
              <a:ahLst/>
              <a:cxnLst>
                <a:cxn ang="T6">
                  <a:pos x="T0" y="T1"/>
                </a:cxn>
                <a:cxn ang="T7">
                  <a:pos x="T2" y="T3"/>
                </a:cxn>
                <a:cxn ang="T8">
                  <a:pos x="T4" y="T5"/>
                </a:cxn>
              </a:cxnLst>
              <a:rect l="0" t="0" r="r" b="b"/>
              <a:pathLst>
                <a:path w="39" h="14">
                  <a:moveTo>
                    <a:pt x="0" y="1"/>
                  </a:moveTo>
                  <a:cubicBezTo>
                    <a:pt x="10" y="0"/>
                    <a:pt x="12" y="13"/>
                    <a:pt x="22" y="14"/>
                  </a:cubicBezTo>
                  <a:cubicBezTo>
                    <a:pt x="27" y="14"/>
                    <a:pt x="36" y="13"/>
                    <a:pt x="39"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7" name="Freeform 459">
              <a:extLst>
                <a:ext uri="{FF2B5EF4-FFF2-40B4-BE49-F238E27FC236}">
                  <a16:creationId xmlns:a16="http://schemas.microsoft.com/office/drawing/2014/main" id="{EE44276E-72D3-5BCB-573A-687B191691A0}"/>
                </a:ext>
              </a:extLst>
            </p:cNvPr>
            <p:cNvSpPr>
              <a:spLocks/>
            </p:cNvSpPr>
            <p:nvPr/>
          </p:nvSpPr>
          <p:spPr bwMode="auto">
            <a:xfrm>
              <a:off x="4208" y="2576"/>
              <a:ext cx="49" cy="24"/>
            </a:xfrm>
            <a:custGeom>
              <a:avLst/>
              <a:gdLst>
                <a:gd name="T0" fmla="*/ 0 w 25"/>
                <a:gd name="T1" fmla="*/ 0 h 12"/>
                <a:gd name="T2" fmla="*/ 104 w 25"/>
                <a:gd name="T3" fmla="*/ 88 h 12"/>
                <a:gd name="T4" fmla="*/ 188 w 25"/>
                <a:gd name="T5" fmla="*/ 80 h 12"/>
                <a:gd name="T6" fmla="*/ 0 60000 65536"/>
                <a:gd name="T7" fmla="*/ 0 60000 65536"/>
                <a:gd name="T8" fmla="*/ 0 60000 65536"/>
              </a:gdLst>
              <a:ahLst/>
              <a:cxnLst>
                <a:cxn ang="T6">
                  <a:pos x="T0" y="T1"/>
                </a:cxn>
                <a:cxn ang="T7">
                  <a:pos x="T2" y="T3"/>
                </a:cxn>
                <a:cxn ang="T8">
                  <a:pos x="T4" y="T5"/>
                </a:cxn>
              </a:cxnLst>
              <a:rect l="0" t="0" r="r" b="b"/>
              <a:pathLst>
                <a:path w="25" h="12">
                  <a:moveTo>
                    <a:pt x="0" y="0"/>
                  </a:moveTo>
                  <a:cubicBezTo>
                    <a:pt x="4" y="4"/>
                    <a:pt x="7" y="10"/>
                    <a:pt x="14" y="11"/>
                  </a:cubicBezTo>
                  <a:cubicBezTo>
                    <a:pt x="17" y="12"/>
                    <a:pt x="24" y="11"/>
                    <a:pt x="25" y="1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8" name="Freeform 460">
              <a:extLst>
                <a:ext uri="{FF2B5EF4-FFF2-40B4-BE49-F238E27FC236}">
                  <a16:creationId xmlns:a16="http://schemas.microsoft.com/office/drawing/2014/main" id="{519C2520-DE4C-06CA-9B94-39883CCD0FE8}"/>
                </a:ext>
              </a:extLst>
            </p:cNvPr>
            <p:cNvSpPr>
              <a:spLocks/>
            </p:cNvSpPr>
            <p:nvPr/>
          </p:nvSpPr>
          <p:spPr bwMode="auto">
            <a:xfrm>
              <a:off x="3666" y="2424"/>
              <a:ext cx="59" cy="30"/>
            </a:xfrm>
            <a:custGeom>
              <a:avLst/>
              <a:gdLst>
                <a:gd name="T0" fmla="*/ 0 w 30"/>
                <a:gd name="T1" fmla="*/ 72 h 15"/>
                <a:gd name="T2" fmla="*/ 159 w 30"/>
                <a:gd name="T3" fmla="*/ 24 h 15"/>
                <a:gd name="T4" fmla="*/ 228 w 30"/>
                <a:gd name="T5" fmla="*/ 120 h 15"/>
                <a:gd name="T6" fmla="*/ 0 60000 65536"/>
                <a:gd name="T7" fmla="*/ 0 60000 65536"/>
                <a:gd name="T8" fmla="*/ 0 60000 65536"/>
              </a:gdLst>
              <a:ahLst/>
              <a:cxnLst>
                <a:cxn ang="T6">
                  <a:pos x="T0" y="T1"/>
                </a:cxn>
                <a:cxn ang="T7">
                  <a:pos x="T2" y="T3"/>
                </a:cxn>
                <a:cxn ang="T8">
                  <a:pos x="T4" y="T5"/>
                </a:cxn>
              </a:cxnLst>
              <a:rect l="0" t="0" r="r" b="b"/>
              <a:pathLst>
                <a:path w="30" h="15">
                  <a:moveTo>
                    <a:pt x="0" y="9"/>
                  </a:moveTo>
                  <a:cubicBezTo>
                    <a:pt x="5" y="5"/>
                    <a:pt x="14" y="0"/>
                    <a:pt x="21" y="3"/>
                  </a:cubicBezTo>
                  <a:cubicBezTo>
                    <a:pt x="25" y="5"/>
                    <a:pt x="28" y="11"/>
                    <a:pt x="30" y="1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69" name="Freeform 461">
              <a:extLst>
                <a:ext uri="{FF2B5EF4-FFF2-40B4-BE49-F238E27FC236}">
                  <a16:creationId xmlns:a16="http://schemas.microsoft.com/office/drawing/2014/main" id="{9F1D8B28-C929-5ABC-8D9E-922B9D400EC8}"/>
                </a:ext>
              </a:extLst>
            </p:cNvPr>
            <p:cNvSpPr>
              <a:spLocks/>
            </p:cNvSpPr>
            <p:nvPr/>
          </p:nvSpPr>
          <p:spPr bwMode="auto">
            <a:xfrm>
              <a:off x="3737" y="2420"/>
              <a:ext cx="67" cy="30"/>
            </a:xfrm>
            <a:custGeom>
              <a:avLst/>
              <a:gdLst>
                <a:gd name="T0" fmla="*/ 0 w 34"/>
                <a:gd name="T1" fmla="*/ 0 h 15"/>
                <a:gd name="T2" fmla="*/ 168 w 34"/>
                <a:gd name="T3" fmla="*/ 96 h 15"/>
                <a:gd name="T4" fmla="*/ 260 w 34"/>
                <a:gd name="T5" fmla="*/ 16 h 15"/>
                <a:gd name="T6" fmla="*/ 0 60000 65536"/>
                <a:gd name="T7" fmla="*/ 0 60000 65536"/>
                <a:gd name="T8" fmla="*/ 0 60000 65536"/>
              </a:gdLst>
              <a:ahLst/>
              <a:cxnLst>
                <a:cxn ang="T6">
                  <a:pos x="T0" y="T1"/>
                </a:cxn>
                <a:cxn ang="T7">
                  <a:pos x="T2" y="T3"/>
                </a:cxn>
                <a:cxn ang="T8">
                  <a:pos x="T4" y="T5"/>
                </a:cxn>
              </a:cxnLst>
              <a:rect l="0" t="0" r="r" b="b"/>
              <a:pathLst>
                <a:path w="34" h="15">
                  <a:moveTo>
                    <a:pt x="0" y="0"/>
                  </a:moveTo>
                  <a:cubicBezTo>
                    <a:pt x="5" y="5"/>
                    <a:pt x="14" y="15"/>
                    <a:pt x="22" y="12"/>
                  </a:cubicBezTo>
                  <a:cubicBezTo>
                    <a:pt x="28" y="11"/>
                    <a:pt x="28" y="3"/>
                    <a:pt x="34" y="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0" name="Freeform 462">
              <a:extLst>
                <a:ext uri="{FF2B5EF4-FFF2-40B4-BE49-F238E27FC236}">
                  <a16:creationId xmlns:a16="http://schemas.microsoft.com/office/drawing/2014/main" id="{41608AFF-99C3-D80F-510D-913992417135}"/>
                </a:ext>
              </a:extLst>
            </p:cNvPr>
            <p:cNvSpPr>
              <a:spLocks/>
            </p:cNvSpPr>
            <p:nvPr/>
          </p:nvSpPr>
          <p:spPr bwMode="auto">
            <a:xfrm>
              <a:off x="3916" y="2430"/>
              <a:ext cx="67" cy="18"/>
            </a:xfrm>
            <a:custGeom>
              <a:avLst/>
              <a:gdLst>
                <a:gd name="T0" fmla="*/ 0 w 34"/>
                <a:gd name="T1" fmla="*/ 40 h 9"/>
                <a:gd name="T2" fmla="*/ 101 w 34"/>
                <a:gd name="T3" fmla="*/ 0 h 9"/>
                <a:gd name="T4" fmla="*/ 191 w 34"/>
                <a:gd name="T5" fmla="*/ 16 h 9"/>
                <a:gd name="T6" fmla="*/ 260 w 34"/>
                <a:gd name="T7" fmla="*/ 72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9">
                  <a:moveTo>
                    <a:pt x="0" y="5"/>
                  </a:moveTo>
                  <a:cubicBezTo>
                    <a:pt x="5" y="5"/>
                    <a:pt x="9" y="1"/>
                    <a:pt x="13" y="0"/>
                  </a:cubicBezTo>
                  <a:cubicBezTo>
                    <a:pt x="18" y="0"/>
                    <a:pt x="21" y="1"/>
                    <a:pt x="25" y="2"/>
                  </a:cubicBezTo>
                  <a:cubicBezTo>
                    <a:pt x="28" y="4"/>
                    <a:pt x="33" y="6"/>
                    <a:pt x="34"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1" name="Freeform 463">
              <a:extLst>
                <a:ext uri="{FF2B5EF4-FFF2-40B4-BE49-F238E27FC236}">
                  <a16:creationId xmlns:a16="http://schemas.microsoft.com/office/drawing/2014/main" id="{55F358AE-0791-D48B-799A-C157949AAA77}"/>
                </a:ext>
              </a:extLst>
            </p:cNvPr>
            <p:cNvSpPr>
              <a:spLocks/>
            </p:cNvSpPr>
            <p:nvPr/>
          </p:nvSpPr>
          <p:spPr bwMode="auto">
            <a:xfrm>
              <a:off x="4040" y="2442"/>
              <a:ext cx="65" cy="22"/>
            </a:xfrm>
            <a:custGeom>
              <a:avLst/>
              <a:gdLst>
                <a:gd name="T0" fmla="*/ 0 w 33"/>
                <a:gd name="T1" fmla="*/ 32 h 11"/>
                <a:gd name="T2" fmla="*/ 116 w 33"/>
                <a:gd name="T3" fmla="*/ 8 h 11"/>
                <a:gd name="T4" fmla="*/ 244 w 33"/>
                <a:gd name="T5" fmla="*/ 88 h 11"/>
                <a:gd name="T6" fmla="*/ 244 w 33"/>
                <a:gd name="T7" fmla="*/ 80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 h="11">
                  <a:moveTo>
                    <a:pt x="0" y="4"/>
                  </a:moveTo>
                  <a:cubicBezTo>
                    <a:pt x="5" y="4"/>
                    <a:pt x="9" y="0"/>
                    <a:pt x="15" y="1"/>
                  </a:cubicBezTo>
                  <a:cubicBezTo>
                    <a:pt x="23" y="1"/>
                    <a:pt x="28" y="4"/>
                    <a:pt x="32" y="11"/>
                  </a:cubicBezTo>
                  <a:cubicBezTo>
                    <a:pt x="33" y="11"/>
                    <a:pt x="32" y="10"/>
                    <a:pt x="32" y="1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2" name="Freeform 464">
              <a:extLst>
                <a:ext uri="{FF2B5EF4-FFF2-40B4-BE49-F238E27FC236}">
                  <a16:creationId xmlns:a16="http://schemas.microsoft.com/office/drawing/2014/main" id="{647E7381-2409-2D01-634E-7AA4D54442F2}"/>
                </a:ext>
              </a:extLst>
            </p:cNvPr>
            <p:cNvSpPr>
              <a:spLocks/>
            </p:cNvSpPr>
            <p:nvPr/>
          </p:nvSpPr>
          <p:spPr bwMode="auto">
            <a:xfrm>
              <a:off x="3697" y="2493"/>
              <a:ext cx="71" cy="18"/>
            </a:xfrm>
            <a:custGeom>
              <a:avLst/>
              <a:gdLst>
                <a:gd name="T0" fmla="*/ 0 w 36"/>
                <a:gd name="T1" fmla="*/ 0 h 9"/>
                <a:gd name="T2" fmla="*/ 77 w 36"/>
                <a:gd name="T3" fmla="*/ 16 h 9"/>
                <a:gd name="T4" fmla="*/ 132 w 36"/>
                <a:gd name="T5" fmla="*/ 64 h 9"/>
                <a:gd name="T6" fmla="*/ 276 w 36"/>
                <a:gd name="T7" fmla="*/ 8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9">
                  <a:moveTo>
                    <a:pt x="0" y="0"/>
                  </a:moveTo>
                  <a:cubicBezTo>
                    <a:pt x="3" y="1"/>
                    <a:pt x="7" y="1"/>
                    <a:pt x="10" y="2"/>
                  </a:cubicBezTo>
                  <a:cubicBezTo>
                    <a:pt x="12" y="4"/>
                    <a:pt x="13" y="7"/>
                    <a:pt x="17" y="8"/>
                  </a:cubicBezTo>
                  <a:cubicBezTo>
                    <a:pt x="23" y="9"/>
                    <a:pt x="31" y="6"/>
                    <a:pt x="36"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3" name="Freeform 465">
              <a:extLst>
                <a:ext uri="{FF2B5EF4-FFF2-40B4-BE49-F238E27FC236}">
                  <a16:creationId xmlns:a16="http://schemas.microsoft.com/office/drawing/2014/main" id="{85EB82CD-ECB5-2B4A-F821-6C76D0043459}"/>
                </a:ext>
              </a:extLst>
            </p:cNvPr>
            <p:cNvSpPr>
              <a:spLocks/>
            </p:cNvSpPr>
            <p:nvPr/>
          </p:nvSpPr>
          <p:spPr bwMode="auto">
            <a:xfrm>
              <a:off x="4630" y="2708"/>
              <a:ext cx="85" cy="182"/>
            </a:xfrm>
            <a:custGeom>
              <a:avLst/>
              <a:gdLst>
                <a:gd name="T0" fmla="*/ 0 w 43"/>
                <a:gd name="T1" fmla="*/ 0 h 92"/>
                <a:gd name="T2" fmla="*/ 324 w 43"/>
                <a:gd name="T3" fmla="*/ 712 h 92"/>
                <a:gd name="T4" fmla="*/ 0 60000 65536"/>
                <a:gd name="T5" fmla="*/ 0 60000 65536"/>
              </a:gdLst>
              <a:ahLst/>
              <a:cxnLst>
                <a:cxn ang="T4">
                  <a:pos x="T0" y="T1"/>
                </a:cxn>
                <a:cxn ang="T5">
                  <a:pos x="T2" y="T3"/>
                </a:cxn>
              </a:cxnLst>
              <a:rect l="0" t="0" r="r" b="b"/>
              <a:pathLst>
                <a:path w="43" h="92">
                  <a:moveTo>
                    <a:pt x="0" y="0"/>
                  </a:moveTo>
                  <a:cubicBezTo>
                    <a:pt x="25" y="25"/>
                    <a:pt x="43" y="56"/>
                    <a:pt x="42" y="92"/>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4" name="Freeform 466">
              <a:extLst>
                <a:ext uri="{FF2B5EF4-FFF2-40B4-BE49-F238E27FC236}">
                  <a16:creationId xmlns:a16="http://schemas.microsoft.com/office/drawing/2014/main" id="{3C69F431-397E-17C2-E9A0-FF0E92F884FE}"/>
                </a:ext>
              </a:extLst>
            </p:cNvPr>
            <p:cNvSpPr>
              <a:spLocks/>
            </p:cNvSpPr>
            <p:nvPr/>
          </p:nvSpPr>
          <p:spPr bwMode="auto">
            <a:xfrm>
              <a:off x="4709" y="2781"/>
              <a:ext cx="33" cy="134"/>
            </a:xfrm>
            <a:custGeom>
              <a:avLst/>
              <a:gdLst>
                <a:gd name="T0" fmla="*/ 0 w 17"/>
                <a:gd name="T1" fmla="*/ 0 h 68"/>
                <a:gd name="T2" fmla="*/ 80 w 17"/>
                <a:gd name="T3" fmla="*/ 191 h 68"/>
                <a:gd name="T4" fmla="*/ 109 w 17"/>
                <a:gd name="T5" fmla="*/ 520 h 68"/>
                <a:gd name="T6" fmla="*/ 0 60000 65536"/>
                <a:gd name="T7" fmla="*/ 0 60000 65536"/>
                <a:gd name="T8" fmla="*/ 0 60000 65536"/>
              </a:gdLst>
              <a:ahLst/>
              <a:cxnLst>
                <a:cxn ang="T6">
                  <a:pos x="T0" y="T1"/>
                </a:cxn>
                <a:cxn ang="T7">
                  <a:pos x="T2" y="T3"/>
                </a:cxn>
                <a:cxn ang="T8">
                  <a:pos x="T4" y="T5"/>
                </a:cxn>
              </a:cxnLst>
              <a:rect l="0" t="0" r="r" b="b"/>
              <a:pathLst>
                <a:path w="17" h="68">
                  <a:moveTo>
                    <a:pt x="0" y="0"/>
                  </a:moveTo>
                  <a:cubicBezTo>
                    <a:pt x="6" y="8"/>
                    <a:pt x="8" y="16"/>
                    <a:pt x="11" y="25"/>
                  </a:cubicBezTo>
                  <a:cubicBezTo>
                    <a:pt x="17" y="42"/>
                    <a:pt x="17" y="51"/>
                    <a:pt x="15" y="6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5" name="Freeform 467">
              <a:extLst>
                <a:ext uri="{FF2B5EF4-FFF2-40B4-BE49-F238E27FC236}">
                  <a16:creationId xmlns:a16="http://schemas.microsoft.com/office/drawing/2014/main" id="{6DA890DA-5C52-4A21-2C37-BA22B11B9790}"/>
                </a:ext>
              </a:extLst>
            </p:cNvPr>
            <p:cNvSpPr>
              <a:spLocks/>
            </p:cNvSpPr>
            <p:nvPr/>
          </p:nvSpPr>
          <p:spPr bwMode="auto">
            <a:xfrm>
              <a:off x="4727" y="2910"/>
              <a:ext cx="25" cy="159"/>
            </a:xfrm>
            <a:custGeom>
              <a:avLst/>
              <a:gdLst>
                <a:gd name="T0" fmla="*/ 23 w 13"/>
                <a:gd name="T1" fmla="*/ 0 h 81"/>
                <a:gd name="T2" fmla="*/ 44 w 13"/>
                <a:gd name="T3" fmla="*/ 236 h 81"/>
                <a:gd name="T4" fmla="*/ 63 w 13"/>
                <a:gd name="T5" fmla="*/ 612 h 81"/>
                <a:gd name="T6" fmla="*/ 0 60000 65536"/>
                <a:gd name="T7" fmla="*/ 0 60000 65536"/>
                <a:gd name="T8" fmla="*/ 0 60000 65536"/>
              </a:gdLst>
              <a:ahLst/>
              <a:cxnLst>
                <a:cxn ang="T6">
                  <a:pos x="T0" y="T1"/>
                </a:cxn>
                <a:cxn ang="T7">
                  <a:pos x="T2" y="T3"/>
                </a:cxn>
                <a:cxn ang="T8">
                  <a:pos x="T4" y="T5"/>
                </a:cxn>
              </a:cxnLst>
              <a:rect l="0" t="0" r="r" b="b"/>
              <a:pathLst>
                <a:path w="13" h="81">
                  <a:moveTo>
                    <a:pt x="3" y="0"/>
                  </a:moveTo>
                  <a:cubicBezTo>
                    <a:pt x="0" y="11"/>
                    <a:pt x="2" y="20"/>
                    <a:pt x="6" y="31"/>
                  </a:cubicBezTo>
                  <a:cubicBezTo>
                    <a:pt x="11" y="46"/>
                    <a:pt x="13" y="66"/>
                    <a:pt x="9" y="81"/>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6" name="Freeform 468">
              <a:extLst>
                <a:ext uri="{FF2B5EF4-FFF2-40B4-BE49-F238E27FC236}">
                  <a16:creationId xmlns:a16="http://schemas.microsoft.com/office/drawing/2014/main" id="{8DA88B4F-98DE-8282-08A6-8FBCA16C7984}"/>
                </a:ext>
              </a:extLst>
            </p:cNvPr>
            <p:cNvSpPr>
              <a:spLocks/>
            </p:cNvSpPr>
            <p:nvPr/>
          </p:nvSpPr>
          <p:spPr bwMode="auto">
            <a:xfrm>
              <a:off x="4758" y="2963"/>
              <a:ext cx="14" cy="89"/>
            </a:xfrm>
            <a:custGeom>
              <a:avLst/>
              <a:gdLst>
                <a:gd name="T0" fmla="*/ 0 w 7"/>
                <a:gd name="T1" fmla="*/ 0 h 45"/>
                <a:gd name="T2" fmla="*/ 48 w 7"/>
                <a:gd name="T3" fmla="*/ 348 h 45"/>
                <a:gd name="T4" fmla="*/ 0 60000 65536"/>
                <a:gd name="T5" fmla="*/ 0 60000 65536"/>
              </a:gdLst>
              <a:ahLst/>
              <a:cxnLst>
                <a:cxn ang="T4">
                  <a:pos x="T0" y="T1"/>
                </a:cxn>
                <a:cxn ang="T5">
                  <a:pos x="T2" y="T3"/>
                </a:cxn>
              </a:cxnLst>
              <a:rect l="0" t="0" r="r" b="b"/>
              <a:pathLst>
                <a:path w="7" h="45">
                  <a:moveTo>
                    <a:pt x="0" y="0"/>
                  </a:moveTo>
                  <a:cubicBezTo>
                    <a:pt x="7" y="14"/>
                    <a:pt x="6" y="29"/>
                    <a:pt x="6" y="45"/>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7" name="Freeform 469">
              <a:extLst>
                <a:ext uri="{FF2B5EF4-FFF2-40B4-BE49-F238E27FC236}">
                  <a16:creationId xmlns:a16="http://schemas.microsoft.com/office/drawing/2014/main" id="{6532FD5F-DAE8-31A4-372A-E11A53B06BB2}"/>
                </a:ext>
              </a:extLst>
            </p:cNvPr>
            <p:cNvSpPr>
              <a:spLocks/>
            </p:cNvSpPr>
            <p:nvPr/>
          </p:nvSpPr>
          <p:spPr bwMode="auto">
            <a:xfrm>
              <a:off x="4727" y="3091"/>
              <a:ext cx="21" cy="176"/>
            </a:xfrm>
            <a:custGeom>
              <a:avLst/>
              <a:gdLst>
                <a:gd name="T0" fmla="*/ 61 w 11"/>
                <a:gd name="T1" fmla="*/ 0 h 89"/>
                <a:gd name="T2" fmla="*/ 69 w 11"/>
                <a:gd name="T3" fmla="*/ 301 h 89"/>
                <a:gd name="T4" fmla="*/ 0 w 11"/>
                <a:gd name="T5" fmla="*/ 688 h 89"/>
                <a:gd name="T6" fmla="*/ 0 60000 65536"/>
                <a:gd name="T7" fmla="*/ 0 60000 65536"/>
                <a:gd name="T8" fmla="*/ 0 60000 65536"/>
              </a:gdLst>
              <a:ahLst/>
              <a:cxnLst>
                <a:cxn ang="T6">
                  <a:pos x="T0" y="T1"/>
                </a:cxn>
                <a:cxn ang="T7">
                  <a:pos x="T2" y="T3"/>
                </a:cxn>
                <a:cxn ang="T8">
                  <a:pos x="T4" y="T5"/>
                </a:cxn>
              </a:cxnLst>
              <a:rect l="0" t="0" r="r" b="b"/>
              <a:pathLst>
                <a:path w="11" h="89">
                  <a:moveTo>
                    <a:pt x="9" y="0"/>
                  </a:moveTo>
                  <a:cubicBezTo>
                    <a:pt x="8" y="13"/>
                    <a:pt x="11" y="26"/>
                    <a:pt x="10" y="39"/>
                  </a:cubicBezTo>
                  <a:cubicBezTo>
                    <a:pt x="7" y="56"/>
                    <a:pt x="1" y="72"/>
                    <a:pt x="0" y="89"/>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8" name="Freeform 470">
              <a:extLst>
                <a:ext uri="{FF2B5EF4-FFF2-40B4-BE49-F238E27FC236}">
                  <a16:creationId xmlns:a16="http://schemas.microsoft.com/office/drawing/2014/main" id="{EAE08A4B-83AE-2024-34CB-B98A3EAAE35F}"/>
                </a:ext>
              </a:extLst>
            </p:cNvPr>
            <p:cNvSpPr>
              <a:spLocks/>
            </p:cNvSpPr>
            <p:nvPr/>
          </p:nvSpPr>
          <p:spPr bwMode="auto">
            <a:xfrm>
              <a:off x="4758" y="3085"/>
              <a:ext cx="12" cy="89"/>
            </a:xfrm>
            <a:custGeom>
              <a:avLst/>
              <a:gdLst>
                <a:gd name="T0" fmla="*/ 32 w 6"/>
                <a:gd name="T1" fmla="*/ 0 h 45"/>
                <a:gd name="T2" fmla="*/ 48 w 6"/>
                <a:gd name="T3" fmla="*/ 148 h 45"/>
                <a:gd name="T4" fmla="*/ 0 w 6"/>
                <a:gd name="T5" fmla="*/ 348 h 45"/>
                <a:gd name="T6" fmla="*/ 0 60000 65536"/>
                <a:gd name="T7" fmla="*/ 0 60000 65536"/>
                <a:gd name="T8" fmla="*/ 0 60000 65536"/>
              </a:gdLst>
              <a:ahLst/>
              <a:cxnLst>
                <a:cxn ang="T6">
                  <a:pos x="T0" y="T1"/>
                </a:cxn>
                <a:cxn ang="T7">
                  <a:pos x="T2" y="T3"/>
                </a:cxn>
                <a:cxn ang="T8">
                  <a:pos x="T4" y="T5"/>
                </a:cxn>
              </a:cxnLst>
              <a:rect l="0" t="0" r="r" b="b"/>
              <a:pathLst>
                <a:path w="6" h="45">
                  <a:moveTo>
                    <a:pt x="4" y="0"/>
                  </a:moveTo>
                  <a:cubicBezTo>
                    <a:pt x="2" y="6"/>
                    <a:pt x="6" y="12"/>
                    <a:pt x="6" y="19"/>
                  </a:cubicBezTo>
                  <a:cubicBezTo>
                    <a:pt x="6" y="28"/>
                    <a:pt x="3" y="37"/>
                    <a:pt x="0" y="45"/>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79" name="Freeform 471">
              <a:extLst>
                <a:ext uri="{FF2B5EF4-FFF2-40B4-BE49-F238E27FC236}">
                  <a16:creationId xmlns:a16="http://schemas.microsoft.com/office/drawing/2014/main" id="{CBA2768D-4F3C-F1D3-8154-9FF58CA7D36B}"/>
                </a:ext>
              </a:extLst>
            </p:cNvPr>
            <p:cNvSpPr>
              <a:spLocks/>
            </p:cNvSpPr>
            <p:nvPr/>
          </p:nvSpPr>
          <p:spPr bwMode="auto">
            <a:xfrm>
              <a:off x="4691" y="3221"/>
              <a:ext cx="59" cy="126"/>
            </a:xfrm>
            <a:custGeom>
              <a:avLst/>
              <a:gdLst>
                <a:gd name="T0" fmla="*/ 228 w 30"/>
                <a:gd name="T1" fmla="*/ 0 h 64"/>
                <a:gd name="T2" fmla="*/ 144 w 30"/>
                <a:gd name="T3" fmla="*/ 307 h 64"/>
                <a:gd name="T4" fmla="*/ 0 w 30"/>
                <a:gd name="T5" fmla="*/ 488 h 64"/>
                <a:gd name="T6" fmla="*/ 0 60000 65536"/>
                <a:gd name="T7" fmla="*/ 0 60000 65536"/>
                <a:gd name="T8" fmla="*/ 0 60000 65536"/>
              </a:gdLst>
              <a:ahLst/>
              <a:cxnLst>
                <a:cxn ang="T6">
                  <a:pos x="T0" y="T1"/>
                </a:cxn>
                <a:cxn ang="T7">
                  <a:pos x="T2" y="T3"/>
                </a:cxn>
                <a:cxn ang="T8">
                  <a:pos x="T4" y="T5"/>
                </a:cxn>
              </a:cxnLst>
              <a:rect l="0" t="0" r="r" b="b"/>
              <a:pathLst>
                <a:path w="30" h="64">
                  <a:moveTo>
                    <a:pt x="30" y="0"/>
                  </a:moveTo>
                  <a:cubicBezTo>
                    <a:pt x="27" y="14"/>
                    <a:pt x="25" y="26"/>
                    <a:pt x="19" y="40"/>
                  </a:cubicBezTo>
                  <a:cubicBezTo>
                    <a:pt x="14" y="49"/>
                    <a:pt x="3" y="54"/>
                    <a:pt x="0" y="64"/>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0" name="Freeform 472">
              <a:extLst>
                <a:ext uri="{FF2B5EF4-FFF2-40B4-BE49-F238E27FC236}">
                  <a16:creationId xmlns:a16="http://schemas.microsoft.com/office/drawing/2014/main" id="{13966F9D-8148-975A-3C01-ED6510412A31}"/>
                </a:ext>
              </a:extLst>
            </p:cNvPr>
            <p:cNvSpPr>
              <a:spLocks/>
            </p:cNvSpPr>
            <p:nvPr/>
          </p:nvSpPr>
          <p:spPr bwMode="auto">
            <a:xfrm>
              <a:off x="4660" y="3330"/>
              <a:ext cx="65" cy="75"/>
            </a:xfrm>
            <a:custGeom>
              <a:avLst/>
              <a:gdLst>
                <a:gd name="T0" fmla="*/ 252 w 33"/>
                <a:gd name="T1" fmla="*/ 0 h 38"/>
                <a:gd name="T2" fmla="*/ 116 w 33"/>
                <a:gd name="T3" fmla="*/ 152 h 38"/>
                <a:gd name="T4" fmla="*/ 0 w 33"/>
                <a:gd name="T5" fmla="*/ 292 h 38"/>
                <a:gd name="T6" fmla="*/ 0 60000 65536"/>
                <a:gd name="T7" fmla="*/ 0 60000 65536"/>
                <a:gd name="T8" fmla="*/ 0 60000 65536"/>
              </a:gdLst>
              <a:ahLst/>
              <a:cxnLst>
                <a:cxn ang="T6">
                  <a:pos x="T0" y="T1"/>
                </a:cxn>
                <a:cxn ang="T7">
                  <a:pos x="T2" y="T3"/>
                </a:cxn>
                <a:cxn ang="T8">
                  <a:pos x="T4" y="T5"/>
                </a:cxn>
              </a:cxnLst>
              <a:rect l="0" t="0" r="r" b="b"/>
              <a:pathLst>
                <a:path w="33" h="38">
                  <a:moveTo>
                    <a:pt x="33" y="0"/>
                  </a:moveTo>
                  <a:cubicBezTo>
                    <a:pt x="28" y="6"/>
                    <a:pt x="21" y="15"/>
                    <a:pt x="15" y="20"/>
                  </a:cubicBezTo>
                  <a:cubicBezTo>
                    <a:pt x="8" y="25"/>
                    <a:pt x="0" y="27"/>
                    <a:pt x="0" y="3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1" name="Freeform 473">
              <a:extLst>
                <a:ext uri="{FF2B5EF4-FFF2-40B4-BE49-F238E27FC236}">
                  <a16:creationId xmlns:a16="http://schemas.microsoft.com/office/drawing/2014/main" id="{46411E1B-8146-4734-F198-EDCE65F1A3F8}"/>
                </a:ext>
              </a:extLst>
            </p:cNvPr>
            <p:cNvSpPr>
              <a:spLocks/>
            </p:cNvSpPr>
            <p:nvPr/>
          </p:nvSpPr>
          <p:spPr bwMode="auto">
            <a:xfrm>
              <a:off x="4555" y="3420"/>
              <a:ext cx="99" cy="135"/>
            </a:xfrm>
            <a:custGeom>
              <a:avLst/>
              <a:gdLst>
                <a:gd name="T0" fmla="*/ 0 w 50"/>
                <a:gd name="T1" fmla="*/ 532 h 68"/>
                <a:gd name="T2" fmla="*/ 388 w 50"/>
                <a:gd name="T3" fmla="*/ 0 h 68"/>
                <a:gd name="T4" fmla="*/ 0 60000 65536"/>
                <a:gd name="T5" fmla="*/ 0 60000 65536"/>
              </a:gdLst>
              <a:ahLst/>
              <a:cxnLst>
                <a:cxn ang="T4">
                  <a:pos x="T0" y="T1"/>
                </a:cxn>
                <a:cxn ang="T5">
                  <a:pos x="T2" y="T3"/>
                </a:cxn>
              </a:cxnLst>
              <a:rect l="0" t="0" r="r" b="b"/>
              <a:pathLst>
                <a:path w="50" h="68">
                  <a:moveTo>
                    <a:pt x="0" y="68"/>
                  </a:moveTo>
                  <a:cubicBezTo>
                    <a:pt x="21" y="50"/>
                    <a:pt x="40" y="25"/>
                    <a:pt x="50"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2" name="Freeform 474">
              <a:extLst>
                <a:ext uri="{FF2B5EF4-FFF2-40B4-BE49-F238E27FC236}">
                  <a16:creationId xmlns:a16="http://schemas.microsoft.com/office/drawing/2014/main" id="{FBD12DC2-B649-B346-D267-4C0A43930960}"/>
                </a:ext>
              </a:extLst>
            </p:cNvPr>
            <p:cNvSpPr>
              <a:spLocks/>
            </p:cNvSpPr>
            <p:nvPr/>
          </p:nvSpPr>
          <p:spPr bwMode="auto">
            <a:xfrm>
              <a:off x="4628" y="3407"/>
              <a:ext cx="55" cy="90"/>
            </a:xfrm>
            <a:custGeom>
              <a:avLst/>
              <a:gdLst>
                <a:gd name="T0" fmla="*/ 212 w 28"/>
                <a:gd name="T1" fmla="*/ 0 h 46"/>
                <a:gd name="T2" fmla="*/ 128 w 28"/>
                <a:gd name="T3" fmla="*/ 133 h 46"/>
                <a:gd name="T4" fmla="*/ 0 w 28"/>
                <a:gd name="T5" fmla="*/ 344 h 46"/>
                <a:gd name="T6" fmla="*/ 0 60000 65536"/>
                <a:gd name="T7" fmla="*/ 0 60000 65536"/>
                <a:gd name="T8" fmla="*/ 0 60000 65536"/>
              </a:gdLst>
              <a:ahLst/>
              <a:cxnLst>
                <a:cxn ang="T6">
                  <a:pos x="T0" y="T1"/>
                </a:cxn>
                <a:cxn ang="T7">
                  <a:pos x="T2" y="T3"/>
                </a:cxn>
                <a:cxn ang="T8">
                  <a:pos x="T4" y="T5"/>
                </a:cxn>
              </a:cxnLst>
              <a:rect l="0" t="0" r="r" b="b"/>
              <a:pathLst>
                <a:path w="28" h="46">
                  <a:moveTo>
                    <a:pt x="28" y="0"/>
                  </a:moveTo>
                  <a:cubicBezTo>
                    <a:pt x="22" y="5"/>
                    <a:pt x="20" y="11"/>
                    <a:pt x="17" y="18"/>
                  </a:cubicBezTo>
                  <a:cubicBezTo>
                    <a:pt x="12" y="28"/>
                    <a:pt x="6" y="37"/>
                    <a:pt x="0" y="46"/>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3" name="Freeform 475">
              <a:extLst>
                <a:ext uri="{FF2B5EF4-FFF2-40B4-BE49-F238E27FC236}">
                  <a16:creationId xmlns:a16="http://schemas.microsoft.com/office/drawing/2014/main" id="{65AAA6EA-A1CF-3C52-C270-7A73AF1F8DBE}"/>
                </a:ext>
              </a:extLst>
            </p:cNvPr>
            <p:cNvSpPr>
              <a:spLocks/>
            </p:cNvSpPr>
            <p:nvPr/>
          </p:nvSpPr>
          <p:spPr bwMode="auto">
            <a:xfrm>
              <a:off x="4356" y="3635"/>
              <a:ext cx="130" cy="77"/>
            </a:xfrm>
            <a:custGeom>
              <a:avLst/>
              <a:gdLst>
                <a:gd name="T0" fmla="*/ 0 w 66"/>
                <a:gd name="T1" fmla="*/ 276 h 39"/>
                <a:gd name="T2" fmla="*/ 276 w 66"/>
                <a:gd name="T3" fmla="*/ 160 h 39"/>
                <a:gd name="T4" fmla="*/ 504 w 66"/>
                <a:gd name="T5" fmla="*/ 0 h 39"/>
                <a:gd name="T6" fmla="*/ 0 60000 65536"/>
                <a:gd name="T7" fmla="*/ 0 60000 65536"/>
                <a:gd name="T8" fmla="*/ 0 60000 65536"/>
              </a:gdLst>
              <a:ahLst/>
              <a:cxnLst>
                <a:cxn ang="T6">
                  <a:pos x="T0" y="T1"/>
                </a:cxn>
                <a:cxn ang="T7">
                  <a:pos x="T2" y="T3"/>
                </a:cxn>
                <a:cxn ang="T8">
                  <a:pos x="T4" y="T5"/>
                </a:cxn>
              </a:cxnLst>
              <a:rect l="0" t="0" r="r" b="b"/>
              <a:pathLst>
                <a:path w="66" h="39">
                  <a:moveTo>
                    <a:pt x="0" y="36"/>
                  </a:moveTo>
                  <a:cubicBezTo>
                    <a:pt x="9" y="39"/>
                    <a:pt x="28" y="26"/>
                    <a:pt x="36" y="21"/>
                  </a:cubicBezTo>
                  <a:cubicBezTo>
                    <a:pt x="47" y="15"/>
                    <a:pt x="53" y="4"/>
                    <a:pt x="66"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4" name="Freeform 476">
              <a:extLst>
                <a:ext uri="{FF2B5EF4-FFF2-40B4-BE49-F238E27FC236}">
                  <a16:creationId xmlns:a16="http://schemas.microsoft.com/office/drawing/2014/main" id="{05E712E5-C4E4-01D7-ADE6-27E82B6B8414}"/>
                </a:ext>
              </a:extLst>
            </p:cNvPr>
            <p:cNvSpPr>
              <a:spLocks/>
            </p:cNvSpPr>
            <p:nvPr/>
          </p:nvSpPr>
          <p:spPr bwMode="auto">
            <a:xfrm>
              <a:off x="4439" y="3572"/>
              <a:ext cx="112" cy="115"/>
            </a:xfrm>
            <a:custGeom>
              <a:avLst/>
              <a:gdLst>
                <a:gd name="T0" fmla="*/ 0 w 57"/>
                <a:gd name="T1" fmla="*/ 452 h 58"/>
                <a:gd name="T2" fmla="*/ 297 w 57"/>
                <a:gd name="T3" fmla="*/ 228 h 58"/>
                <a:gd name="T4" fmla="*/ 432 w 57"/>
                <a:gd name="T5" fmla="*/ 0 h 58"/>
                <a:gd name="T6" fmla="*/ 0 60000 65536"/>
                <a:gd name="T7" fmla="*/ 0 60000 65536"/>
                <a:gd name="T8" fmla="*/ 0 60000 65536"/>
              </a:gdLst>
              <a:ahLst/>
              <a:cxnLst>
                <a:cxn ang="T6">
                  <a:pos x="T0" y="T1"/>
                </a:cxn>
                <a:cxn ang="T7">
                  <a:pos x="T2" y="T3"/>
                </a:cxn>
                <a:cxn ang="T8">
                  <a:pos x="T4" y="T5"/>
                </a:cxn>
              </a:cxnLst>
              <a:rect l="0" t="0" r="r" b="b"/>
              <a:pathLst>
                <a:path w="57" h="58">
                  <a:moveTo>
                    <a:pt x="0" y="58"/>
                  </a:moveTo>
                  <a:cubicBezTo>
                    <a:pt x="12" y="50"/>
                    <a:pt x="31" y="42"/>
                    <a:pt x="39" y="29"/>
                  </a:cubicBezTo>
                  <a:cubicBezTo>
                    <a:pt x="45" y="20"/>
                    <a:pt x="48" y="6"/>
                    <a:pt x="57"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5" name="Freeform 477">
              <a:extLst>
                <a:ext uri="{FF2B5EF4-FFF2-40B4-BE49-F238E27FC236}">
                  <a16:creationId xmlns:a16="http://schemas.microsoft.com/office/drawing/2014/main" id="{DFEAE4A9-7EA1-4290-C627-30C9544B0BA4}"/>
                </a:ext>
              </a:extLst>
            </p:cNvPr>
            <p:cNvSpPr>
              <a:spLocks/>
            </p:cNvSpPr>
            <p:nvPr/>
          </p:nvSpPr>
          <p:spPr bwMode="auto">
            <a:xfrm>
              <a:off x="4320" y="3799"/>
              <a:ext cx="129" cy="59"/>
            </a:xfrm>
            <a:custGeom>
              <a:avLst/>
              <a:gdLst>
                <a:gd name="T0" fmla="*/ 0 w 65"/>
                <a:gd name="T1" fmla="*/ 205 h 30"/>
                <a:gd name="T2" fmla="*/ 244 w 65"/>
                <a:gd name="T3" fmla="*/ 100 h 30"/>
                <a:gd name="T4" fmla="*/ 508 w 65"/>
                <a:gd name="T5" fmla="*/ 0 h 30"/>
                <a:gd name="T6" fmla="*/ 0 60000 65536"/>
                <a:gd name="T7" fmla="*/ 0 60000 65536"/>
                <a:gd name="T8" fmla="*/ 0 60000 65536"/>
              </a:gdLst>
              <a:ahLst/>
              <a:cxnLst>
                <a:cxn ang="T6">
                  <a:pos x="T0" y="T1"/>
                </a:cxn>
                <a:cxn ang="T7">
                  <a:pos x="T2" y="T3"/>
                </a:cxn>
                <a:cxn ang="T8">
                  <a:pos x="T4" y="T5"/>
                </a:cxn>
              </a:cxnLst>
              <a:rect l="0" t="0" r="r" b="b"/>
              <a:pathLst>
                <a:path w="65" h="30">
                  <a:moveTo>
                    <a:pt x="0" y="27"/>
                  </a:moveTo>
                  <a:cubicBezTo>
                    <a:pt x="13" y="30"/>
                    <a:pt x="20" y="18"/>
                    <a:pt x="31" y="13"/>
                  </a:cubicBezTo>
                  <a:cubicBezTo>
                    <a:pt x="42" y="8"/>
                    <a:pt x="55" y="8"/>
                    <a:pt x="65"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6" name="Freeform 478">
              <a:extLst>
                <a:ext uri="{FF2B5EF4-FFF2-40B4-BE49-F238E27FC236}">
                  <a16:creationId xmlns:a16="http://schemas.microsoft.com/office/drawing/2014/main" id="{B4EC1680-34EA-7D31-EEFA-CCF124459B86}"/>
                </a:ext>
              </a:extLst>
            </p:cNvPr>
            <p:cNvSpPr>
              <a:spLocks/>
            </p:cNvSpPr>
            <p:nvPr/>
          </p:nvSpPr>
          <p:spPr bwMode="auto">
            <a:xfrm>
              <a:off x="4318" y="3799"/>
              <a:ext cx="87" cy="30"/>
            </a:xfrm>
            <a:custGeom>
              <a:avLst/>
              <a:gdLst>
                <a:gd name="T0" fmla="*/ 0 w 44"/>
                <a:gd name="T1" fmla="*/ 112 h 15"/>
                <a:gd name="T2" fmla="*/ 340 w 44"/>
                <a:gd name="T3" fmla="*/ 0 h 15"/>
                <a:gd name="T4" fmla="*/ 0 60000 65536"/>
                <a:gd name="T5" fmla="*/ 0 60000 65536"/>
              </a:gdLst>
              <a:ahLst/>
              <a:cxnLst>
                <a:cxn ang="T4">
                  <a:pos x="T0" y="T1"/>
                </a:cxn>
                <a:cxn ang="T5">
                  <a:pos x="T2" y="T3"/>
                </a:cxn>
              </a:cxnLst>
              <a:rect l="0" t="0" r="r" b="b"/>
              <a:pathLst>
                <a:path w="44" h="15">
                  <a:moveTo>
                    <a:pt x="0" y="14"/>
                  </a:moveTo>
                  <a:cubicBezTo>
                    <a:pt x="18" y="15"/>
                    <a:pt x="28" y="4"/>
                    <a:pt x="44"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7" name="Freeform 479">
              <a:extLst>
                <a:ext uri="{FF2B5EF4-FFF2-40B4-BE49-F238E27FC236}">
                  <a16:creationId xmlns:a16="http://schemas.microsoft.com/office/drawing/2014/main" id="{D042E2CA-93E6-6A8F-A753-B317E5B6E583}"/>
                </a:ext>
              </a:extLst>
            </p:cNvPr>
            <p:cNvSpPr>
              <a:spLocks/>
            </p:cNvSpPr>
            <p:nvPr/>
          </p:nvSpPr>
          <p:spPr bwMode="auto">
            <a:xfrm>
              <a:off x="4356" y="3752"/>
              <a:ext cx="132" cy="43"/>
            </a:xfrm>
            <a:custGeom>
              <a:avLst/>
              <a:gdLst>
                <a:gd name="T0" fmla="*/ 0 w 67"/>
                <a:gd name="T1" fmla="*/ 164 h 22"/>
                <a:gd name="T2" fmla="*/ 236 w 67"/>
                <a:gd name="T3" fmla="*/ 84 h 22"/>
                <a:gd name="T4" fmla="*/ 512 w 67"/>
                <a:gd name="T5" fmla="*/ 0 h 22"/>
                <a:gd name="T6" fmla="*/ 0 60000 65536"/>
                <a:gd name="T7" fmla="*/ 0 60000 65536"/>
                <a:gd name="T8" fmla="*/ 0 60000 65536"/>
              </a:gdLst>
              <a:ahLst/>
              <a:cxnLst>
                <a:cxn ang="T6">
                  <a:pos x="T0" y="T1"/>
                </a:cxn>
                <a:cxn ang="T7">
                  <a:pos x="T2" y="T3"/>
                </a:cxn>
                <a:cxn ang="T8">
                  <a:pos x="T4" y="T5"/>
                </a:cxn>
              </a:cxnLst>
              <a:rect l="0" t="0" r="r" b="b"/>
              <a:pathLst>
                <a:path w="67" h="22">
                  <a:moveTo>
                    <a:pt x="0" y="22"/>
                  </a:moveTo>
                  <a:cubicBezTo>
                    <a:pt x="11" y="19"/>
                    <a:pt x="19" y="11"/>
                    <a:pt x="31" y="11"/>
                  </a:cubicBezTo>
                  <a:cubicBezTo>
                    <a:pt x="46" y="11"/>
                    <a:pt x="54" y="8"/>
                    <a:pt x="67"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8" name="Freeform 480">
              <a:extLst>
                <a:ext uri="{FF2B5EF4-FFF2-40B4-BE49-F238E27FC236}">
                  <a16:creationId xmlns:a16="http://schemas.microsoft.com/office/drawing/2014/main" id="{82DEBF1A-2137-39E0-951C-CB77F5A847D3}"/>
                </a:ext>
              </a:extLst>
            </p:cNvPr>
            <p:cNvSpPr>
              <a:spLocks/>
            </p:cNvSpPr>
            <p:nvPr/>
          </p:nvSpPr>
          <p:spPr bwMode="auto">
            <a:xfrm>
              <a:off x="4354" y="3730"/>
              <a:ext cx="87" cy="36"/>
            </a:xfrm>
            <a:custGeom>
              <a:avLst/>
              <a:gdLst>
                <a:gd name="T0" fmla="*/ 0 w 44"/>
                <a:gd name="T1" fmla="*/ 144 h 18"/>
                <a:gd name="T2" fmla="*/ 184 w 44"/>
                <a:gd name="T3" fmla="*/ 56 h 18"/>
                <a:gd name="T4" fmla="*/ 340 w 44"/>
                <a:gd name="T5" fmla="*/ 0 h 18"/>
                <a:gd name="T6" fmla="*/ 0 60000 65536"/>
                <a:gd name="T7" fmla="*/ 0 60000 65536"/>
                <a:gd name="T8" fmla="*/ 0 60000 65536"/>
              </a:gdLst>
              <a:ahLst/>
              <a:cxnLst>
                <a:cxn ang="T6">
                  <a:pos x="T0" y="T1"/>
                </a:cxn>
                <a:cxn ang="T7">
                  <a:pos x="T2" y="T3"/>
                </a:cxn>
                <a:cxn ang="T8">
                  <a:pos x="T4" y="T5"/>
                </a:cxn>
              </a:cxnLst>
              <a:rect l="0" t="0" r="r" b="b"/>
              <a:pathLst>
                <a:path w="44" h="18">
                  <a:moveTo>
                    <a:pt x="0" y="18"/>
                  </a:moveTo>
                  <a:cubicBezTo>
                    <a:pt x="6" y="11"/>
                    <a:pt x="15" y="7"/>
                    <a:pt x="24" y="7"/>
                  </a:cubicBezTo>
                  <a:cubicBezTo>
                    <a:pt x="34" y="6"/>
                    <a:pt x="36" y="6"/>
                    <a:pt x="44"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89" name="Freeform 481">
              <a:extLst>
                <a:ext uri="{FF2B5EF4-FFF2-40B4-BE49-F238E27FC236}">
                  <a16:creationId xmlns:a16="http://schemas.microsoft.com/office/drawing/2014/main" id="{672C8397-8F91-ED73-CBA2-517E64DA5742}"/>
                </a:ext>
              </a:extLst>
            </p:cNvPr>
            <p:cNvSpPr>
              <a:spLocks/>
            </p:cNvSpPr>
            <p:nvPr/>
          </p:nvSpPr>
          <p:spPr bwMode="auto">
            <a:xfrm>
              <a:off x="4393" y="3671"/>
              <a:ext cx="146" cy="49"/>
            </a:xfrm>
            <a:custGeom>
              <a:avLst/>
              <a:gdLst>
                <a:gd name="T0" fmla="*/ 0 w 74"/>
                <a:gd name="T1" fmla="*/ 188 h 25"/>
                <a:gd name="T2" fmla="*/ 324 w 74"/>
                <a:gd name="T3" fmla="*/ 135 h 25"/>
                <a:gd name="T4" fmla="*/ 568 w 74"/>
                <a:gd name="T5" fmla="*/ 0 h 25"/>
                <a:gd name="T6" fmla="*/ 0 60000 65536"/>
                <a:gd name="T7" fmla="*/ 0 60000 65536"/>
                <a:gd name="T8" fmla="*/ 0 60000 65536"/>
              </a:gdLst>
              <a:ahLst/>
              <a:cxnLst>
                <a:cxn ang="T6">
                  <a:pos x="T0" y="T1"/>
                </a:cxn>
                <a:cxn ang="T7">
                  <a:pos x="T2" y="T3"/>
                </a:cxn>
                <a:cxn ang="T8">
                  <a:pos x="T4" y="T5"/>
                </a:cxn>
              </a:cxnLst>
              <a:rect l="0" t="0" r="r" b="b"/>
              <a:pathLst>
                <a:path w="74" h="25">
                  <a:moveTo>
                    <a:pt x="0" y="25"/>
                  </a:moveTo>
                  <a:cubicBezTo>
                    <a:pt x="15" y="19"/>
                    <a:pt x="26" y="18"/>
                    <a:pt x="42" y="18"/>
                  </a:cubicBezTo>
                  <a:cubicBezTo>
                    <a:pt x="55" y="18"/>
                    <a:pt x="61" y="5"/>
                    <a:pt x="74"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0" name="Freeform 482">
              <a:extLst>
                <a:ext uri="{FF2B5EF4-FFF2-40B4-BE49-F238E27FC236}">
                  <a16:creationId xmlns:a16="http://schemas.microsoft.com/office/drawing/2014/main" id="{1356C176-AC83-58F3-7B78-EE2366346950}"/>
                </a:ext>
              </a:extLst>
            </p:cNvPr>
            <p:cNvSpPr>
              <a:spLocks/>
            </p:cNvSpPr>
            <p:nvPr/>
          </p:nvSpPr>
          <p:spPr bwMode="auto">
            <a:xfrm>
              <a:off x="4464" y="3706"/>
              <a:ext cx="61" cy="24"/>
            </a:xfrm>
            <a:custGeom>
              <a:avLst/>
              <a:gdLst>
                <a:gd name="T0" fmla="*/ 0 w 31"/>
                <a:gd name="T1" fmla="*/ 96 h 12"/>
                <a:gd name="T2" fmla="*/ 236 w 31"/>
                <a:gd name="T3" fmla="*/ 0 h 12"/>
                <a:gd name="T4" fmla="*/ 0 60000 65536"/>
                <a:gd name="T5" fmla="*/ 0 60000 65536"/>
              </a:gdLst>
              <a:ahLst/>
              <a:cxnLst>
                <a:cxn ang="T4">
                  <a:pos x="T0" y="T1"/>
                </a:cxn>
                <a:cxn ang="T5">
                  <a:pos x="T2" y="T3"/>
                </a:cxn>
              </a:cxnLst>
              <a:rect l="0" t="0" r="r" b="b"/>
              <a:pathLst>
                <a:path w="31" h="12">
                  <a:moveTo>
                    <a:pt x="0" y="12"/>
                  </a:moveTo>
                  <a:cubicBezTo>
                    <a:pt x="9" y="8"/>
                    <a:pt x="24" y="7"/>
                    <a:pt x="31"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1" name="Freeform 483">
              <a:extLst>
                <a:ext uri="{FF2B5EF4-FFF2-40B4-BE49-F238E27FC236}">
                  <a16:creationId xmlns:a16="http://schemas.microsoft.com/office/drawing/2014/main" id="{44FA549C-0996-62B6-4942-E135B297A288}"/>
                </a:ext>
              </a:extLst>
            </p:cNvPr>
            <p:cNvSpPr>
              <a:spLocks/>
            </p:cNvSpPr>
            <p:nvPr/>
          </p:nvSpPr>
          <p:spPr bwMode="auto">
            <a:xfrm>
              <a:off x="4460" y="3699"/>
              <a:ext cx="123" cy="84"/>
            </a:xfrm>
            <a:custGeom>
              <a:avLst/>
              <a:gdLst>
                <a:gd name="T0" fmla="*/ 0 w 62"/>
                <a:gd name="T1" fmla="*/ 320 h 43"/>
                <a:gd name="T2" fmla="*/ 248 w 62"/>
                <a:gd name="T3" fmla="*/ 203 h 43"/>
                <a:gd name="T4" fmla="*/ 484 w 62"/>
                <a:gd name="T5" fmla="*/ 0 h 43"/>
                <a:gd name="T6" fmla="*/ 0 60000 65536"/>
                <a:gd name="T7" fmla="*/ 0 60000 65536"/>
                <a:gd name="T8" fmla="*/ 0 60000 65536"/>
              </a:gdLst>
              <a:ahLst/>
              <a:cxnLst>
                <a:cxn ang="T6">
                  <a:pos x="T0" y="T1"/>
                </a:cxn>
                <a:cxn ang="T7">
                  <a:pos x="T2" y="T3"/>
                </a:cxn>
                <a:cxn ang="T8">
                  <a:pos x="T4" y="T5"/>
                </a:cxn>
              </a:cxnLst>
              <a:rect l="0" t="0" r="r" b="b"/>
              <a:pathLst>
                <a:path w="62" h="43">
                  <a:moveTo>
                    <a:pt x="0" y="43"/>
                  </a:moveTo>
                  <a:cubicBezTo>
                    <a:pt x="12" y="39"/>
                    <a:pt x="23" y="35"/>
                    <a:pt x="32" y="27"/>
                  </a:cubicBezTo>
                  <a:cubicBezTo>
                    <a:pt x="43" y="18"/>
                    <a:pt x="50" y="7"/>
                    <a:pt x="62"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2" name="Freeform 484">
              <a:extLst>
                <a:ext uri="{FF2B5EF4-FFF2-40B4-BE49-F238E27FC236}">
                  <a16:creationId xmlns:a16="http://schemas.microsoft.com/office/drawing/2014/main" id="{E3E9DA99-F3F2-A9A4-ABE8-25733A6DB2F8}"/>
                </a:ext>
              </a:extLst>
            </p:cNvPr>
            <p:cNvSpPr>
              <a:spLocks/>
            </p:cNvSpPr>
            <p:nvPr/>
          </p:nvSpPr>
          <p:spPr bwMode="auto">
            <a:xfrm>
              <a:off x="4537" y="3669"/>
              <a:ext cx="69" cy="37"/>
            </a:xfrm>
            <a:custGeom>
              <a:avLst/>
              <a:gdLst>
                <a:gd name="T0" fmla="*/ 0 w 35"/>
                <a:gd name="T1" fmla="*/ 140 h 19"/>
                <a:gd name="T2" fmla="*/ 108 w 35"/>
                <a:gd name="T3" fmla="*/ 72 h 19"/>
                <a:gd name="T4" fmla="*/ 268 w 35"/>
                <a:gd name="T5" fmla="*/ 0 h 19"/>
                <a:gd name="T6" fmla="*/ 0 60000 65536"/>
                <a:gd name="T7" fmla="*/ 0 60000 65536"/>
                <a:gd name="T8" fmla="*/ 0 60000 65536"/>
              </a:gdLst>
              <a:ahLst/>
              <a:cxnLst>
                <a:cxn ang="T6">
                  <a:pos x="T0" y="T1"/>
                </a:cxn>
                <a:cxn ang="T7">
                  <a:pos x="T2" y="T3"/>
                </a:cxn>
                <a:cxn ang="T8">
                  <a:pos x="T4" y="T5"/>
                </a:cxn>
              </a:cxnLst>
              <a:rect l="0" t="0" r="r" b="b"/>
              <a:pathLst>
                <a:path w="35" h="19">
                  <a:moveTo>
                    <a:pt x="0" y="19"/>
                  </a:moveTo>
                  <a:cubicBezTo>
                    <a:pt x="6" y="17"/>
                    <a:pt x="10" y="13"/>
                    <a:pt x="14" y="10"/>
                  </a:cubicBezTo>
                  <a:cubicBezTo>
                    <a:pt x="20" y="6"/>
                    <a:pt x="28" y="3"/>
                    <a:pt x="35"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3" name="Freeform 485">
              <a:extLst>
                <a:ext uri="{FF2B5EF4-FFF2-40B4-BE49-F238E27FC236}">
                  <a16:creationId xmlns:a16="http://schemas.microsoft.com/office/drawing/2014/main" id="{52DC4133-75F4-2288-30DE-C52AAB8830DC}"/>
                </a:ext>
              </a:extLst>
            </p:cNvPr>
            <p:cNvSpPr>
              <a:spLocks/>
            </p:cNvSpPr>
            <p:nvPr/>
          </p:nvSpPr>
          <p:spPr bwMode="auto">
            <a:xfrm>
              <a:off x="4535" y="3535"/>
              <a:ext cx="89" cy="118"/>
            </a:xfrm>
            <a:custGeom>
              <a:avLst/>
              <a:gdLst>
                <a:gd name="T0" fmla="*/ 0 w 45"/>
                <a:gd name="T1" fmla="*/ 456 h 60"/>
                <a:gd name="T2" fmla="*/ 192 w 45"/>
                <a:gd name="T3" fmla="*/ 212 h 60"/>
                <a:gd name="T4" fmla="*/ 285 w 45"/>
                <a:gd name="T5" fmla="*/ 136 h 60"/>
                <a:gd name="T6" fmla="*/ 348 w 45"/>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5" h="60">
                  <a:moveTo>
                    <a:pt x="0" y="60"/>
                  </a:moveTo>
                  <a:cubicBezTo>
                    <a:pt x="6" y="48"/>
                    <a:pt x="15" y="36"/>
                    <a:pt x="25" y="28"/>
                  </a:cubicBezTo>
                  <a:cubicBezTo>
                    <a:pt x="29" y="25"/>
                    <a:pt x="34" y="22"/>
                    <a:pt x="37" y="18"/>
                  </a:cubicBezTo>
                  <a:cubicBezTo>
                    <a:pt x="41" y="13"/>
                    <a:pt x="42" y="5"/>
                    <a:pt x="45"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4" name="Freeform 486">
              <a:extLst>
                <a:ext uri="{FF2B5EF4-FFF2-40B4-BE49-F238E27FC236}">
                  <a16:creationId xmlns:a16="http://schemas.microsoft.com/office/drawing/2014/main" id="{DD806554-DD7F-F9B6-0525-D6CDAD6B8401}"/>
                </a:ext>
              </a:extLst>
            </p:cNvPr>
            <p:cNvSpPr>
              <a:spLocks/>
            </p:cNvSpPr>
            <p:nvPr/>
          </p:nvSpPr>
          <p:spPr bwMode="auto">
            <a:xfrm>
              <a:off x="4553" y="3553"/>
              <a:ext cx="45" cy="37"/>
            </a:xfrm>
            <a:custGeom>
              <a:avLst/>
              <a:gdLst>
                <a:gd name="T0" fmla="*/ 0 w 23"/>
                <a:gd name="T1" fmla="*/ 140 h 19"/>
                <a:gd name="T2" fmla="*/ 172 w 23"/>
                <a:gd name="T3" fmla="*/ 0 h 19"/>
                <a:gd name="T4" fmla="*/ 0 60000 65536"/>
                <a:gd name="T5" fmla="*/ 0 60000 65536"/>
              </a:gdLst>
              <a:ahLst/>
              <a:cxnLst>
                <a:cxn ang="T4">
                  <a:pos x="T0" y="T1"/>
                </a:cxn>
                <a:cxn ang="T5">
                  <a:pos x="T2" y="T3"/>
                </a:cxn>
              </a:cxnLst>
              <a:rect l="0" t="0" r="r" b="b"/>
              <a:pathLst>
                <a:path w="23" h="19">
                  <a:moveTo>
                    <a:pt x="0" y="19"/>
                  </a:moveTo>
                  <a:cubicBezTo>
                    <a:pt x="7" y="12"/>
                    <a:pt x="15" y="7"/>
                    <a:pt x="23"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5" name="Freeform 487">
              <a:extLst>
                <a:ext uri="{FF2B5EF4-FFF2-40B4-BE49-F238E27FC236}">
                  <a16:creationId xmlns:a16="http://schemas.microsoft.com/office/drawing/2014/main" id="{A4BB82ED-EAD0-6A1B-5512-A810817D4E4B}"/>
                </a:ext>
              </a:extLst>
            </p:cNvPr>
            <p:cNvSpPr>
              <a:spLocks/>
            </p:cNvSpPr>
            <p:nvPr/>
          </p:nvSpPr>
          <p:spPr bwMode="auto">
            <a:xfrm>
              <a:off x="4746" y="3170"/>
              <a:ext cx="32" cy="124"/>
            </a:xfrm>
            <a:custGeom>
              <a:avLst/>
              <a:gdLst>
                <a:gd name="T0" fmla="*/ 104 w 16"/>
                <a:gd name="T1" fmla="*/ 0 h 63"/>
                <a:gd name="T2" fmla="*/ 0 w 16"/>
                <a:gd name="T3" fmla="*/ 480 h 63"/>
                <a:gd name="T4" fmla="*/ 0 60000 65536"/>
                <a:gd name="T5" fmla="*/ 0 60000 65536"/>
              </a:gdLst>
              <a:ahLst/>
              <a:cxnLst>
                <a:cxn ang="T4">
                  <a:pos x="T0" y="T1"/>
                </a:cxn>
                <a:cxn ang="T5">
                  <a:pos x="T2" y="T3"/>
                </a:cxn>
              </a:cxnLst>
              <a:rect l="0" t="0" r="r" b="b"/>
              <a:pathLst>
                <a:path w="16" h="63">
                  <a:moveTo>
                    <a:pt x="13" y="0"/>
                  </a:moveTo>
                  <a:cubicBezTo>
                    <a:pt x="9" y="21"/>
                    <a:pt x="16" y="45"/>
                    <a:pt x="0" y="63"/>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6" name="Freeform 488">
              <a:extLst>
                <a:ext uri="{FF2B5EF4-FFF2-40B4-BE49-F238E27FC236}">
                  <a16:creationId xmlns:a16="http://schemas.microsoft.com/office/drawing/2014/main" id="{686245EC-FC68-B323-893E-F62F7606971E}"/>
                </a:ext>
              </a:extLst>
            </p:cNvPr>
            <p:cNvSpPr>
              <a:spLocks/>
            </p:cNvSpPr>
            <p:nvPr/>
          </p:nvSpPr>
          <p:spPr bwMode="auto">
            <a:xfrm>
              <a:off x="4699" y="3314"/>
              <a:ext cx="43" cy="101"/>
            </a:xfrm>
            <a:custGeom>
              <a:avLst/>
              <a:gdLst>
                <a:gd name="T0" fmla="*/ 164 w 22"/>
                <a:gd name="T1" fmla="*/ 0 h 51"/>
                <a:gd name="T2" fmla="*/ 141 w 22"/>
                <a:gd name="T3" fmla="*/ 133 h 51"/>
                <a:gd name="T4" fmla="*/ 0 w 22"/>
                <a:gd name="T5" fmla="*/ 396 h 51"/>
                <a:gd name="T6" fmla="*/ 0 60000 65536"/>
                <a:gd name="T7" fmla="*/ 0 60000 65536"/>
                <a:gd name="T8" fmla="*/ 0 60000 65536"/>
              </a:gdLst>
              <a:ahLst/>
              <a:cxnLst>
                <a:cxn ang="T6">
                  <a:pos x="T0" y="T1"/>
                </a:cxn>
                <a:cxn ang="T7">
                  <a:pos x="T2" y="T3"/>
                </a:cxn>
                <a:cxn ang="T8">
                  <a:pos x="T4" y="T5"/>
                </a:cxn>
              </a:cxnLst>
              <a:rect l="0" t="0" r="r" b="b"/>
              <a:pathLst>
                <a:path w="22" h="51">
                  <a:moveTo>
                    <a:pt x="22" y="0"/>
                  </a:moveTo>
                  <a:cubicBezTo>
                    <a:pt x="20" y="5"/>
                    <a:pt x="21" y="11"/>
                    <a:pt x="19" y="17"/>
                  </a:cubicBezTo>
                  <a:cubicBezTo>
                    <a:pt x="16" y="30"/>
                    <a:pt x="8" y="41"/>
                    <a:pt x="0" y="51"/>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7" name="Freeform 489">
              <a:extLst>
                <a:ext uri="{FF2B5EF4-FFF2-40B4-BE49-F238E27FC236}">
                  <a16:creationId xmlns:a16="http://schemas.microsoft.com/office/drawing/2014/main" id="{88929159-0432-0B68-ECB1-F48F4EBEADC6}"/>
                </a:ext>
              </a:extLst>
            </p:cNvPr>
            <p:cNvSpPr>
              <a:spLocks/>
            </p:cNvSpPr>
            <p:nvPr/>
          </p:nvSpPr>
          <p:spPr bwMode="auto">
            <a:xfrm>
              <a:off x="4656" y="3375"/>
              <a:ext cx="86" cy="132"/>
            </a:xfrm>
            <a:custGeom>
              <a:avLst/>
              <a:gdLst>
                <a:gd name="T0" fmla="*/ 328 w 44"/>
                <a:gd name="T1" fmla="*/ 0 h 67"/>
                <a:gd name="T2" fmla="*/ 188 w 44"/>
                <a:gd name="T3" fmla="*/ 229 h 67"/>
                <a:gd name="T4" fmla="*/ 127 w 44"/>
                <a:gd name="T5" fmla="*/ 361 h 67"/>
                <a:gd name="T6" fmla="*/ 0 w 44"/>
                <a:gd name="T7" fmla="*/ 512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4" h="67">
                  <a:moveTo>
                    <a:pt x="44" y="0"/>
                  </a:moveTo>
                  <a:cubicBezTo>
                    <a:pt x="43" y="12"/>
                    <a:pt x="30" y="20"/>
                    <a:pt x="25" y="30"/>
                  </a:cubicBezTo>
                  <a:cubicBezTo>
                    <a:pt x="22" y="36"/>
                    <a:pt x="20" y="42"/>
                    <a:pt x="17" y="47"/>
                  </a:cubicBezTo>
                  <a:cubicBezTo>
                    <a:pt x="12" y="55"/>
                    <a:pt x="5" y="60"/>
                    <a:pt x="0" y="67"/>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8" name="Freeform 490">
              <a:extLst>
                <a:ext uri="{FF2B5EF4-FFF2-40B4-BE49-F238E27FC236}">
                  <a16:creationId xmlns:a16="http://schemas.microsoft.com/office/drawing/2014/main" id="{6AF8F3A6-BC13-85C3-A6D8-606CB2598EA5}"/>
                </a:ext>
              </a:extLst>
            </p:cNvPr>
            <p:cNvSpPr>
              <a:spLocks/>
            </p:cNvSpPr>
            <p:nvPr/>
          </p:nvSpPr>
          <p:spPr bwMode="auto">
            <a:xfrm>
              <a:off x="4602" y="3486"/>
              <a:ext cx="89" cy="116"/>
            </a:xfrm>
            <a:custGeom>
              <a:avLst/>
              <a:gdLst>
                <a:gd name="T0" fmla="*/ 348 w 45"/>
                <a:gd name="T1" fmla="*/ 0 h 59"/>
                <a:gd name="T2" fmla="*/ 208 w 45"/>
                <a:gd name="T3" fmla="*/ 220 h 59"/>
                <a:gd name="T4" fmla="*/ 0 w 45"/>
                <a:gd name="T5" fmla="*/ 448 h 59"/>
                <a:gd name="T6" fmla="*/ 0 60000 65536"/>
                <a:gd name="T7" fmla="*/ 0 60000 65536"/>
                <a:gd name="T8" fmla="*/ 0 60000 65536"/>
              </a:gdLst>
              <a:ahLst/>
              <a:cxnLst>
                <a:cxn ang="T6">
                  <a:pos x="T0" y="T1"/>
                </a:cxn>
                <a:cxn ang="T7">
                  <a:pos x="T2" y="T3"/>
                </a:cxn>
                <a:cxn ang="T8">
                  <a:pos x="T4" y="T5"/>
                </a:cxn>
              </a:cxnLst>
              <a:rect l="0" t="0" r="r" b="b"/>
              <a:pathLst>
                <a:path w="45" h="59">
                  <a:moveTo>
                    <a:pt x="45" y="0"/>
                  </a:moveTo>
                  <a:cubicBezTo>
                    <a:pt x="38" y="9"/>
                    <a:pt x="34" y="20"/>
                    <a:pt x="27" y="29"/>
                  </a:cubicBezTo>
                  <a:cubicBezTo>
                    <a:pt x="19" y="40"/>
                    <a:pt x="7" y="46"/>
                    <a:pt x="0" y="59"/>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699" name="Freeform 491">
              <a:extLst>
                <a:ext uri="{FF2B5EF4-FFF2-40B4-BE49-F238E27FC236}">
                  <a16:creationId xmlns:a16="http://schemas.microsoft.com/office/drawing/2014/main" id="{2B40CBCC-8906-CD0F-0424-5ABE9BFDA97B}"/>
                </a:ext>
              </a:extLst>
            </p:cNvPr>
            <p:cNvSpPr>
              <a:spLocks/>
            </p:cNvSpPr>
            <p:nvPr/>
          </p:nvSpPr>
          <p:spPr bwMode="auto">
            <a:xfrm>
              <a:off x="4561" y="3568"/>
              <a:ext cx="100" cy="85"/>
            </a:xfrm>
            <a:custGeom>
              <a:avLst/>
              <a:gdLst>
                <a:gd name="T0" fmla="*/ 0 w 51"/>
                <a:gd name="T1" fmla="*/ 316 h 43"/>
                <a:gd name="T2" fmla="*/ 384 w 51"/>
                <a:gd name="T3" fmla="*/ 0 h 43"/>
                <a:gd name="T4" fmla="*/ 0 60000 65536"/>
                <a:gd name="T5" fmla="*/ 0 60000 65536"/>
              </a:gdLst>
              <a:ahLst/>
              <a:cxnLst>
                <a:cxn ang="T4">
                  <a:pos x="T0" y="T1"/>
                </a:cxn>
                <a:cxn ang="T5">
                  <a:pos x="T2" y="T3"/>
                </a:cxn>
              </a:cxnLst>
              <a:rect l="0" t="0" r="r" b="b"/>
              <a:pathLst>
                <a:path w="51" h="43">
                  <a:moveTo>
                    <a:pt x="0" y="41"/>
                  </a:moveTo>
                  <a:cubicBezTo>
                    <a:pt x="19" y="43"/>
                    <a:pt x="42" y="14"/>
                    <a:pt x="51"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0" name="Freeform 492">
              <a:extLst>
                <a:ext uri="{FF2B5EF4-FFF2-40B4-BE49-F238E27FC236}">
                  <a16:creationId xmlns:a16="http://schemas.microsoft.com/office/drawing/2014/main" id="{81D20356-4961-D387-1B25-641EC8C7C9C0}"/>
                </a:ext>
              </a:extLst>
            </p:cNvPr>
            <p:cNvSpPr>
              <a:spLocks/>
            </p:cNvSpPr>
            <p:nvPr/>
          </p:nvSpPr>
          <p:spPr bwMode="auto">
            <a:xfrm>
              <a:off x="4616" y="3511"/>
              <a:ext cx="103" cy="146"/>
            </a:xfrm>
            <a:custGeom>
              <a:avLst/>
              <a:gdLst>
                <a:gd name="T0" fmla="*/ 0 w 52"/>
                <a:gd name="T1" fmla="*/ 568 h 74"/>
                <a:gd name="T2" fmla="*/ 263 w 52"/>
                <a:gd name="T3" fmla="*/ 292 h 74"/>
                <a:gd name="T4" fmla="*/ 303 w 52"/>
                <a:gd name="T5" fmla="*/ 140 h 74"/>
                <a:gd name="T6" fmla="*/ 404 w 52"/>
                <a:gd name="T7" fmla="*/ 0 h 7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2" h="74">
                  <a:moveTo>
                    <a:pt x="0" y="74"/>
                  </a:moveTo>
                  <a:cubicBezTo>
                    <a:pt x="9" y="57"/>
                    <a:pt x="24" y="52"/>
                    <a:pt x="34" y="38"/>
                  </a:cubicBezTo>
                  <a:cubicBezTo>
                    <a:pt x="40" y="30"/>
                    <a:pt x="37" y="26"/>
                    <a:pt x="39" y="18"/>
                  </a:cubicBezTo>
                  <a:cubicBezTo>
                    <a:pt x="41" y="12"/>
                    <a:pt x="48" y="5"/>
                    <a:pt x="52"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1" name="Freeform 493">
              <a:extLst>
                <a:ext uri="{FF2B5EF4-FFF2-40B4-BE49-F238E27FC236}">
                  <a16:creationId xmlns:a16="http://schemas.microsoft.com/office/drawing/2014/main" id="{5C5AAE7E-AFCA-C7FF-1CB5-22273C095AB1}"/>
                </a:ext>
              </a:extLst>
            </p:cNvPr>
            <p:cNvSpPr>
              <a:spLocks/>
            </p:cNvSpPr>
            <p:nvPr/>
          </p:nvSpPr>
          <p:spPr bwMode="auto">
            <a:xfrm>
              <a:off x="4675" y="3484"/>
              <a:ext cx="50" cy="63"/>
            </a:xfrm>
            <a:custGeom>
              <a:avLst/>
              <a:gdLst>
                <a:gd name="T0" fmla="*/ 0 w 25"/>
                <a:gd name="T1" fmla="*/ 244 h 32"/>
                <a:gd name="T2" fmla="*/ 200 w 25"/>
                <a:gd name="T3" fmla="*/ 0 h 32"/>
                <a:gd name="T4" fmla="*/ 0 60000 65536"/>
                <a:gd name="T5" fmla="*/ 0 60000 65536"/>
              </a:gdLst>
              <a:ahLst/>
              <a:cxnLst>
                <a:cxn ang="T4">
                  <a:pos x="T0" y="T1"/>
                </a:cxn>
                <a:cxn ang="T5">
                  <a:pos x="T2" y="T3"/>
                </a:cxn>
              </a:cxnLst>
              <a:rect l="0" t="0" r="r" b="b"/>
              <a:pathLst>
                <a:path w="25" h="32">
                  <a:moveTo>
                    <a:pt x="0" y="32"/>
                  </a:moveTo>
                  <a:cubicBezTo>
                    <a:pt x="4" y="19"/>
                    <a:pt x="14" y="8"/>
                    <a:pt x="25"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2" name="Freeform 494">
              <a:extLst>
                <a:ext uri="{FF2B5EF4-FFF2-40B4-BE49-F238E27FC236}">
                  <a16:creationId xmlns:a16="http://schemas.microsoft.com/office/drawing/2014/main" id="{A8698CDA-038F-50C2-6509-DE063DC147F8}"/>
                </a:ext>
              </a:extLst>
            </p:cNvPr>
            <p:cNvSpPr>
              <a:spLocks/>
            </p:cNvSpPr>
            <p:nvPr/>
          </p:nvSpPr>
          <p:spPr bwMode="auto">
            <a:xfrm>
              <a:off x="4707" y="3430"/>
              <a:ext cx="96" cy="152"/>
            </a:xfrm>
            <a:custGeom>
              <a:avLst/>
              <a:gdLst>
                <a:gd name="T0" fmla="*/ 0 w 49"/>
                <a:gd name="T1" fmla="*/ 592 h 77"/>
                <a:gd name="T2" fmla="*/ 180 w 49"/>
                <a:gd name="T3" fmla="*/ 332 h 77"/>
                <a:gd name="T4" fmla="*/ 368 w 49"/>
                <a:gd name="T5" fmla="*/ 0 h 77"/>
                <a:gd name="T6" fmla="*/ 0 60000 65536"/>
                <a:gd name="T7" fmla="*/ 0 60000 65536"/>
                <a:gd name="T8" fmla="*/ 0 60000 65536"/>
              </a:gdLst>
              <a:ahLst/>
              <a:cxnLst>
                <a:cxn ang="T6">
                  <a:pos x="T0" y="T1"/>
                </a:cxn>
                <a:cxn ang="T7">
                  <a:pos x="T2" y="T3"/>
                </a:cxn>
                <a:cxn ang="T8">
                  <a:pos x="T4" y="T5"/>
                </a:cxn>
              </a:cxnLst>
              <a:rect l="0" t="0" r="r" b="b"/>
              <a:pathLst>
                <a:path w="49" h="77">
                  <a:moveTo>
                    <a:pt x="0" y="77"/>
                  </a:moveTo>
                  <a:cubicBezTo>
                    <a:pt x="7" y="64"/>
                    <a:pt x="15" y="54"/>
                    <a:pt x="24" y="43"/>
                  </a:cubicBezTo>
                  <a:cubicBezTo>
                    <a:pt x="36" y="31"/>
                    <a:pt x="39" y="13"/>
                    <a:pt x="49"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3" name="Freeform 495">
              <a:extLst>
                <a:ext uri="{FF2B5EF4-FFF2-40B4-BE49-F238E27FC236}">
                  <a16:creationId xmlns:a16="http://schemas.microsoft.com/office/drawing/2014/main" id="{07514703-879B-C720-C7AA-ED667E64FAE7}"/>
                </a:ext>
              </a:extLst>
            </p:cNvPr>
            <p:cNvSpPr>
              <a:spLocks/>
            </p:cNvSpPr>
            <p:nvPr/>
          </p:nvSpPr>
          <p:spPr bwMode="auto">
            <a:xfrm>
              <a:off x="4750" y="3381"/>
              <a:ext cx="44" cy="107"/>
            </a:xfrm>
            <a:custGeom>
              <a:avLst/>
              <a:gdLst>
                <a:gd name="T0" fmla="*/ 176 w 22"/>
                <a:gd name="T1" fmla="*/ 0 h 54"/>
                <a:gd name="T2" fmla="*/ 136 w 22"/>
                <a:gd name="T3" fmla="*/ 180 h 54"/>
                <a:gd name="T4" fmla="*/ 0 w 22"/>
                <a:gd name="T5" fmla="*/ 420 h 54"/>
                <a:gd name="T6" fmla="*/ 0 60000 65536"/>
                <a:gd name="T7" fmla="*/ 0 60000 65536"/>
                <a:gd name="T8" fmla="*/ 0 60000 65536"/>
              </a:gdLst>
              <a:ahLst/>
              <a:cxnLst>
                <a:cxn ang="T6">
                  <a:pos x="T0" y="T1"/>
                </a:cxn>
                <a:cxn ang="T7">
                  <a:pos x="T2" y="T3"/>
                </a:cxn>
                <a:cxn ang="T8">
                  <a:pos x="T4" y="T5"/>
                </a:cxn>
              </a:cxnLst>
              <a:rect l="0" t="0" r="r" b="b"/>
              <a:pathLst>
                <a:path w="22" h="54">
                  <a:moveTo>
                    <a:pt x="22" y="0"/>
                  </a:moveTo>
                  <a:cubicBezTo>
                    <a:pt x="22" y="8"/>
                    <a:pt x="20" y="15"/>
                    <a:pt x="17" y="23"/>
                  </a:cubicBezTo>
                  <a:cubicBezTo>
                    <a:pt x="12" y="34"/>
                    <a:pt x="3" y="43"/>
                    <a:pt x="0" y="54"/>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4" name="Freeform 496">
              <a:extLst>
                <a:ext uri="{FF2B5EF4-FFF2-40B4-BE49-F238E27FC236}">
                  <a16:creationId xmlns:a16="http://schemas.microsoft.com/office/drawing/2014/main" id="{93BD99DB-9A3E-96C1-3ACD-E0F2C3967E4B}"/>
                </a:ext>
              </a:extLst>
            </p:cNvPr>
            <p:cNvSpPr>
              <a:spLocks/>
            </p:cNvSpPr>
            <p:nvPr/>
          </p:nvSpPr>
          <p:spPr bwMode="auto">
            <a:xfrm>
              <a:off x="4736" y="3310"/>
              <a:ext cx="56" cy="140"/>
            </a:xfrm>
            <a:custGeom>
              <a:avLst/>
              <a:gdLst>
                <a:gd name="T0" fmla="*/ 0 w 28"/>
                <a:gd name="T1" fmla="*/ 544 h 71"/>
                <a:gd name="T2" fmla="*/ 96 w 28"/>
                <a:gd name="T3" fmla="*/ 276 h 71"/>
                <a:gd name="T4" fmla="*/ 200 w 28"/>
                <a:gd name="T5" fmla="*/ 168 h 71"/>
                <a:gd name="T6" fmla="*/ 216 w 28"/>
                <a:gd name="T7" fmla="*/ 0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 h="71">
                  <a:moveTo>
                    <a:pt x="0" y="71"/>
                  </a:moveTo>
                  <a:cubicBezTo>
                    <a:pt x="7" y="61"/>
                    <a:pt x="5" y="47"/>
                    <a:pt x="12" y="36"/>
                  </a:cubicBezTo>
                  <a:cubicBezTo>
                    <a:pt x="16" y="31"/>
                    <a:pt x="22" y="28"/>
                    <a:pt x="25" y="22"/>
                  </a:cubicBezTo>
                  <a:cubicBezTo>
                    <a:pt x="28" y="16"/>
                    <a:pt x="26" y="7"/>
                    <a:pt x="27"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5" name="Freeform 497">
              <a:extLst>
                <a:ext uri="{FF2B5EF4-FFF2-40B4-BE49-F238E27FC236}">
                  <a16:creationId xmlns:a16="http://schemas.microsoft.com/office/drawing/2014/main" id="{0FA9191E-7A75-A612-C854-988C28519741}"/>
                </a:ext>
              </a:extLst>
            </p:cNvPr>
            <p:cNvSpPr>
              <a:spLocks/>
            </p:cNvSpPr>
            <p:nvPr/>
          </p:nvSpPr>
          <p:spPr bwMode="auto">
            <a:xfrm>
              <a:off x="4811" y="3284"/>
              <a:ext cx="28" cy="107"/>
            </a:xfrm>
            <a:custGeom>
              <a:avLst/>
              <a:gdLst>
                <a:gd name="T0" fmla="*/ 112 w 14"/>
                <a:gd name="T1" fmla="*/ 0 h 54"/>
                <a:gd name="T2" fmla="*/ 48 w 14"/>
                <a:gd name="T3" fmla="*/ 188 h 54"/>
                <a:gd name="T4" fmla="*/ 0 w 14"/>
                <a:gd name="T5" fmla="*/ 420 h 54"/>
                <a:gd name="T6" fmla="*/ 0 60000 65536"/>
                <a:gd name="T7" fmla="*/ 0 60000 65536"/>
                <a:gd name="T8" fmla="*/ 0 60000 65536"/>
              </a:gdLst>
              <a:ahLst/>
              <a:cxnLst>
                <a:cxn ang="T6">
                  <a:pos x="T0" y="T1"/>
                </a:cxn>
                <a:cxn ang="T7">
                  <a:pos x="T2" y="T3"/>
                </a:cxn>
                <a:cxn ang="T8">
                  <a:pos x="T4" y="T5"/>
                </a:cxn>
              </a:cxnLst>
              <a:rect l="0" t="0" r="r" b="b"/>
              <a:pathLst>
                <a:path w="14" h="54">
                  <a:moveTo>
                    <a:pt x="14" y="0"/>
                  </a:moveTo>
                  <a:cubicBezTo>
                    <a:pt x="14" y="10"/>
                    <a:pt x="10" y="15"/>
                    <a:pt x="6" y="24"/>
                  </a:cubicBezTo>
                  <a:cubicBezTo>
                    <a:pt x="2" y="34"/>
                    <a:pt x="5" y="45"/>
                    <a:pt x="0" y="54"/>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6" name="Freeform 498">
              <a:extLst>
                <a:ext uri="{FF2B5EF4-FFF2-40B4-BE49-F238E27FC236}">
                  <a16:creationId xmlns:a16="http://schemas.microsoft.com/office/drawing/2014/main" id="{13364242-0DE5-8C13-8F63-31D325DE7098}"/>
                </a:ext>
              </a:extLst>
            </p:cNvPr>
            <p:cNvSpPr>
              <a:spLocks/>
            </p:cNvSpPr>
            <p:nvPr/>
          </p:nvSpPr>
          <p:spPr bwMode="auto">
            <a:xfrm>
              <a:off x="4831" y="3223"/>
              <a:ext cx="38" cy="124"/>
            </a:xfrm>
            <a:custGeom>
              <a:avLst/>
              <a:gdLst>
                <a:gd name="T0" fmla="*/ 80 w 19"/>
                <a:gd name="T1" fmla="*/ 0 h 63"/>
                <a:gd name="T2" fmla="*/ 0 w 19"/>
                <a:gd name="T3" fmla="*/ 480 h 63"/>
                <a:gd name="T4" fmla="*/ 0 60000 65536"/>
                <a:gd name="T5" fmla="*/ 0 60000 65536"/>
              </a:gdLst>
              <a:ahLst/>
              <a:cxnLst>
                <a:cxn ang="T4">
                  <a:pos x="T0" y="T1"/>
                </a:cxn>
                <a:cxn ang="T5">
                  <a:pos x="T2" y="T3"/>
                </a:cxn>
              </a:cxnLst>
              <a:rect l="0" t="0" r="r" b="b"/>
              <a:pathLst>
                <a:path w="19" h="63">
                  <a:moveTo>
                    <a:pt x="10" y="0"/>
                  </a:moveTo>
                  <a:cubicBezTo>
                    <a:pt x="19" y="23"/>
                    <a:pt x="9" y="43"/>
                    <a:pt x="0" y="63"/>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7" name="Freeform 499">
              <a:extLst>
                <a:ext uri="{FF2B5EF4-FFF2-40B4-BE49-F238E27FC236}">
                  <a16:creationId xmlns:a16="http://schemas.microsoft.com/office/drawing/2014/main" id="{1E728F0B-1B3B-04BF-640D-2DB1257F6F23}"/>
                </a:ext>
              </a:extLst>
            </p:cNvPr>
            <p:cNvSpPr>
              <a:spLocks/>
            </p:cNvSpPr>
            <p:nvPr/>
          </p:nvSpPr>
          <p:spPr bwMode="auto">
            <a:xfrm>
              <a:off x="4774" y="3198"/>
              <a:ext cx="29" cy="130"/>
            </a:xfrm>
            <a:custGeom>
              <a:avLst/>
              <a:gdLst>
                <a:gd name="T0" fmla="*/ 0 w 15"/>
                <a:gd name="T1" fmla="*/ 504 h 66"/>
                <a:gd name="T2" fmla="*/ 56 w 15"/>
                <a:gd name="T3" fmla="*/ 228 h 66"/>
                <a:gd name="T4" fmla="*/ 108 w 15"/>
                <a:gd name="T5" fmla="*/ 116 h 66"/>
                <a:gd name="T6" fmla="*/ 93 w 15"/>
                <a:gd name="T7" fmla="*/ 0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 h="66">
                  <a:moveTo>
                    <a:pt x="0" y="66"/>
                  </a:moveTo>
                  <a:cubicBezTo>
                    <a:pt x="3" y="53"/>
                    <a:pt x="2" y="42"/>
                    <a:pt x="8" y="30"/>
                  </a:cubicBezTo>
                  <a:cubicBezTo>
                    <a:pt x="11" y="24"/>
                    <a:pt x="14" y="21"/>
                    <a:pt x="15" y="15"/>
                  </a:cubicBezTo>
                  <a:cubicBezTo>
                    <a:pt x="15" y="10"/>
                    <a:pt x="13" y="5"/>
                    <a:pt x="13"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8" name="Freeform 500">
              <a:extLst>
                <a:ext uri="{FF2B5EF4-FFF2-40B4-BE49-F238E27FC236}">
                  <a16:creationId xmlns:a16="http://schemas.microsoft.com/office/drawing/2014/main" id="{C5C22EC3-455D-6EF9-014F-931B459D20C7}"/>
                </a:ext>
              </a:extLst>
            </p:cNvPr>
            <p:cNvSpPr>
              <a:spLocks/>
            </p:cNvSpPr>
            <p:nvPr/>
          </p:nvSpPr>
          <p:spPr bwMode="auto">
            <a:xfrm>
              <a:off x="4809" y="3192"/>
              <a:ext cx="30" cy="126"/>
            </a:xfrm>
            <a:custGeom>
              <a:avLst/>
              <a:gdLst>
                <a:gd name="T0" fmla="*/ 112 w 15"/>
                <a:gd name="T1" fmla="*/ 0 h 64"/>
                <a:gd name="T2" fmla="*/ 56 w 15"/>
                <a:gd name="T3" fmla="*/ 159 h 64"/>
                <a:gd name="T4" fmla="*/ 0 w 15"/>
                <a:gd name="T5" fmla="*/ 488 h 64"/>
                <a:gd name="T6" fmla="*/ 0 60000 65536"/>
                <a:gd name="T7" fmla="*/ 0 60000 65536"/>
                <a:gd name="T8" fmla="*/ 0 60000 65536"/>
              </a:gdLst>
              <a:ahLst/>
              <a:cxnLst>
                <a:cxn ang="T6">
                  <a:pos x="T0" y="T1"/>
                </a:cxn>
                <a:cxn ang="T7">
                  <a:pos x="T2" y="T3"/>
                </a:cxn>
                <a:cxn ang="T8">
                  <a:pos x="T4" y="T5"/>
                </a:cxn>
              </a:cxnLst>
              <a:rect l="0" t="0" r="r" b="b"/>
              <a:pathLst>
                <a:path w="15" h="64">
                  <a:moveTo>
                    <a:pt x="14" y="0"/>
                  </a:moveTo>
                  <a:cubicBezTo>
                    <a:pt x="15" y="7"/>
                    <a:pt x="9" y="15"/>
                    <a:pt x="7" y="21"/>
                  </a:cubicBezTo>
                  <a:cubicBezTo>
                    <a:pt x="4" y="36"/>
                    <a:pt x="5" y="50"/>
                    <a:pt x="0" y="64"/>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09" name="Freeform 501">
              <a:extLst>
                <a:ext uri="{FF2B5EF4-FFF2-40B4-BE49-F238E27FC236}">
                  <a16:creationId xmlns:a16="http://schemas.microsoft.com/office/drawing/2014/main" id="{6D4CB7F0-5C04-FD80-30E9-0E1275B14214}"/>
                </a:ext>
              </a:extLst>
            </p:cNvPr>
            <p:cNvSpPr>
              <a:spLocks/>
            </p:cNvSpPr>
            <p:nvPr/>
          </p:nvSpPr>
          <p:spPr bwMode="auto">
            <a:xfrm>
              <a:off x="4788" y="3040"/>
              <a:ext cx="12" cy="132"/>
            </a:xfrm>
            <a:custGeom>
              <a:avLst/>
              <a:gdLst>
                <a:gd name="T0" fmla="*/ 0 w 6"/>
                <a:gd name="T1" fmla="*/ 0 h 67"/>
                <a:gd name="T2" fmla="*/ 8 w 6"/>
                <a:gd name="T3" fmla="*/ 512 h 67"/>
                <a:gd name="T4" fmla="*/ 0 60000 65536"/>
                <a:gd name="T5" fmla="*/ 0 60000 65536"/>
              </a:gdLst>
              <a:ahLst/>
              <a:cxnLst>
                <a:cxn ang="T4">
                  <a:pos x="T0" y="T1"/>
                </a:cxn>
                <a:cxn ang="T5">
                  <a:pos x="T2" y="T3"/>
                </a:cxn>
              </a:cxnLst>
              <a:rect l="0" t="0" r="r" b="b"/>
              <a:pathLst>
                <a:path w="6" h="67">
                  <a:moveTo>
                    <a:pt x="0" y="0"/>
                  </a:moveTo>
                  <a:cubicBezTo>
                    <a:pt x="4" y="23"/>
                    <a:pt x="6" y="44"/>
                    <a:pt x="1" y="67"/>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0" name="Freeform 502">
              <a:extLst>
                <a:ext uri="{FF2B5EF4-FFF2-40B4-BE49-F238E27FC236}">
                  <a16:creationId xmlns:a16="http://schemas.microsoft.com/office/drawing/2014/main" id="{310B72AC-C605-676F-E793-E7BEC90A598E}"/>
                </a:ext>
              </a:extLst>
            </p:cNvPr>
            <p:cNvSpPr>
              <a:spLocks/>
            </p:cNvSpPr>
            <p:nvPr/>
          </p:nvSpPr>
          <p:spPr bwMode="auto">
            <a:xfrm>
              <a:off x="4805" y="3083"/>
              <a:ext cx="10" cy="95"/>
            </a:xfrm>
            <a:custGeom>
              <a:avLst/>
              <a:gdLst>
                <a:gd name="T0" fmla="*/ 0 w 5"/>
                <a:gd name="T1" fmla="*/ 0 h 48"/>
                <a:gd name="T2" fmla="*/ 8 w 5"/>
                <a:gd name="T3" fmla="*/ 372 h 48"/>
                <a:gd name="T4" fmla="*/ 0 60000 65536"/>
                <a:gd name="T5" fmla="*/ 0 60000 65536"/>
              </a:gdLst>
              <a:ahLst/>
              <a:cxnLst>
                <a:cxn ang="T4">
                  <a:pos x="T0" y="T1"/>
                </a:cxn>
                <a:cxn ang="T5">
                  <a:pos x="T2" y="T3"/>
                </a:cxn>
              </a:cxnLst>
              <a:rect l="0" t="0" r="r" b="b"/>
              <a:pathLst>
                <a:path w="5" h="48">
                  <a:moveTo>
                    <a:pt x="0" y="0"/>
                  </a:moveTo>
                  <a:cubicBezTo>
                    <a:pt x="3" y="17"/>
                    <a:pt x="5" y="31"/>
                    <a:pt x="1" y="4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1" name="Freeform 503">
              <a:extLst>
                <a:ext uri="{FF2B5EF4-FFF2-40B4-BE49-F238E27FC236}">
                  <a16:creationId xmlns:a16="http://schemas.microsoft.com/office/drawing/2014/main" id="{D1952987-BEBC-A409-6729-0654A4215750}"/>
                </a:ext>
              </a:extLst>
            </p:cNvPr>
            <p:cNvSpPr>
              <a:spLocks/>
            </p:cNvSpPr>
            <p:nvPr/>
          </p:nvSpPr>
          <p:spPr bwMode="auto">
            <a:xfrm>
              <a:off x="4829" y="3008"/>
              <a:ext cx="24" cy="134"/>
            </a:xfrm>
            <a:custGeom>
              <a:avLst/>
              <a:gdLst>
                <a:gd name="T0" fmla="*/ 32 w 12"/>
                <a:gd name="T1" fmla="*/ 0 h 68"/>
                <a:gd name="T2" fmla="*/ 72 w 12"/>
                <a:gd name="T3" fmla="*/ 175 h 68"/>
                <a:gd name="T4" fmla="*/ 0 w 12"/>
                <a:gd name="T5" fmla="*/ 520 h 68"/>
                <a:gd name="T6" fmla="*/ 0 60000 65536"/>
                <a:gd name="T7" fmla="*/ 0 60000 65536"/>
                <a:gd name="T8" fmla="*/ 0 60000 65536"/>
              </a:gdLst>
              <a:ahLst/>
              <a:cxnLst>
                <a:cxn ang="T6">
                  <a:pos x="T0" y="T1"/>
                </a:cxn>
                <a:cxn ang="T7">
                  <a:pos x="T2" y="T3"/>
                </a:cxn>
                <a:cxn ang="T8">
                  <a:pos x="T4" y="T5"/>
                </a:cxn>
              </a:cxnLst>
              <a:rect l="0" t="0" r="r" b="b"/>
              <a:pathLst>
                <a:path w="12" h="68">
                  <a:moveTo>
                    <a:pt x="4" y="0"/>
                  </a:moveTo>
                  <a:cubicBezTo>
                    <a:pt x="0" y="7"/>
                    <a:pt x="8" y="16"/>
                    <a:pt x="9" y="23"/>
                  </a:cubicBezTo>
                  <a:cubicBezTo>
                    <a:pt x="12" y="38"/>
                    <a:pt x="3" y="53"/>
                    <a:pt x="0" y="6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2" name="Freeform 504">
              <a:extLst>
                <a:ext uri="{FF2B5EF4-FFF2-40B4-BE49-F238E27FC236}">
                  <a16:creationId xmlns:a16="http://schemas.microsoft.com/office/drawing/2014/main" id="{CD7C1961-E1B3-AE89-4894-CE2E0D0C7F7D}"/>
                </a:ext>
              </a:extLst>
            </p:cNvPr>
            <p:cNvSpPr>
              <a:spLocks/>
            </p:cNvSpPr>
            <p:nvPr/>
          </p:nvSpPr>
          <p:spPr bwMode="auto">
            <a:xfrm>
              <a:off x="4851" y="3079"/>
              <a:ext cx="16" cy="115"/>
            </a:xfrm>
            <a:custGeom>
              <a:avLst/>
              <a:gdLst>
                <a:gd name="T0" fmla="*/ 64 w 8"/>
                <a:gd name="T1" fmla="*/ 0 h 58"/>
                <a:gd name="T2" fmla="*/ 0 w 8"/>
                <a:gd name="T3" fmla="*/ 452 h 58"/>
                <a:gd name="T4" fmla="*/ 0 60000 65536"/>
                <a:gd name="T5" fmla="*/ 0 60000 65536"/>
              </a:gdLst>
              <a:ahLst/>
              <a:cxnLst>
                <a:cxn ang="T4">
                  <a:pos x="T0" y="T1"/>
                </a:cxn>
                <a:cxn ang="T5">
                  <a:pos x="T2" y="T3"/>
                </a:cxn>
              </a:cxnLst>
              <a:rect l="0" t="0" r="r" b="b"/>
              <a:pathLst>
                <a:path w="8" h="58">
                  <a:moveTo>
                    <a:pt x="8" y="0"/>
                  </a:moveTo>
                  <a:cubicBezTo>
                    <a:pt x="8" y="20"/>
                    <a:pt x="0" y="38"/>
                    <a:pt x="0" y="5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3" name="Freeform 505">
              <a:extLst>
                <a:ext uri="{FF2B5EF4-FFF2-40B4-BE49-F238E27FC236}">
                  <a16:creationId xmlns:a16="http://schemas.microsoft.com/office/drawing/2014/main" id="{360543B4-4EC0-8E02-B3FA-18EAB0454D0B}"/>
                </a:ext>
              </a:extLst>
            </p:cNvPr>
            <p:cNvSpPr>
              <a:spLocks/>
            </p:cNvSpPr>
            <p:nvPr/>
          </p:nvSpPr>
          <p:spPr bwMode="auto">
            <a:xfrm>
              <a:off x="4869" y="3130"/>
              <a:ext cx="9" cy="77"/>
            </a:xfrm>
            <a:custGeom>
              <a:avLst/>
              <a:gdLst>
                <a:gd name="T0" fmla="*/ 29 w 5"/>
                <a:gd name="T1" fmla="*/ 0 h 39"/>
                <a:gd name="T2" fmla="*/ 0 w 5"/>
                <a:gd name="T3" fmla="*/ 300 h 39"/>
                <a:gd name="T4" fmla="*/ 0 60000 65536"/>
                <a:gd name="T5" fmla="*/ 0 60000 65536"/>
              </a:gdLst>
              <a:ahLst/>
              <a:cxnLst>
                <a:cxn ang="T4">
                  <a:pos x="T0" y="T1"/>
                </a:cxn>
                <a:cxn ang="T5">
                  <a:pos x="T2" y="T3"/>
                </a:cxn>
              </a:cxnLst>
              <a:rect l="0" t="0" r="r" b="b"/>
              <a:pathLst>
                <a:path w="5" h="39">
                  <a:moveTo>
                    <a:pt x="5" y="0"/>
                  </a:moveTo>
                  <a:cubicBezTo>
                    <a:pt x="5" y="13"/>
                    <a:pt x="4" y="27"/>
                    <a:pt x="0" y="39"/>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4" name="Freeform 506">
              <a:extLst>
                <a:ext uri="{FF2B5EF4-FFF2-40B4-BE49-F238E27FC236}">
                  <a16:creationId xmlns:a16="http://schemas.microsoft.com/office/drawing/2014/main" id="{B66F5160-1957-D927-D745-14520350C647}"/>
                </a:ext>
              </a:extLst>
            </p:cNvPr>
            <p:cNvSpPr>
              <a:spLocks/>
            </p:cNvSpPr>
            <p:nvPr/>
          </p:nvSpPr>
          <p:spPr bwMode="auto">
            <a:xfrm>
              <a:off x="4780" y="2898"/>
              <a:ext cx="33" cy="156"/>
            </a:xfrm>
            <a:custGeom>
              <a:avLst/>
              <a:gdLst>
                <a:gd name="T0" fmla="*/ 8 w 17"/>
                <a:gd name="T1" fmla="*/ 0 h 79"/>
                <a:gd name="T2" fmla="*/ 16 w 17"/>
                <a:gd name="T3" fmla="*/ 109 h 79"/>
                <a:gd name="T4" fmla="*/ 45 w 17"/>
                <a:gd name="T5" fmla="*/ 332 h 79"/>
                <a:gd name="T6" fmla="*/ 101 w 17"/>
                <a:gd name="T7" fmla="*/ 448 h 79"/>
                <a:gd name="T8" fmla="*/ 95 w 17"/>
                <a:gd name="T9" fmla="*/ 608 h 7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7" h="79">
                  <a:moveTo>
                    <a:pt x="1" y="0"/>
                  </a:moveTo>
                  <a:cubicBezTo>
                    <a:pt x="0" y="5"/>
                    <a:pt x="1" y="8"/>
                    <a:pt x="2" y="14"/>
                  </a:cubicBezTo>
                  <a:cubicBezTo>
                    <a:pt x="4" y="23"/>
                    <a:pt x="4" y="33"/>
                    <a:pt x="6" y="43"/>
                  </a:cubicBezTo>
                  <a:cubicBezTo>
                    <a:pt x="8" y="50"/>
                    <a:pt x="12" y="52"/>
                    <a:pt x="14" y="58"/>
                  </a:cubicBezTo>
                  <a:cubicBezTo>
                    <a:pt x="17" y="64"/>
                    <a:pt x="13" y="73"/>
                    <a:pt x="13" y="79"/>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5" name="Freeform 507">
              <a:extLst>
                <a:ext uri="{FF2B5EF4-FFF2-40B4-BE49-F238E27FC236}">
                  <a16:creationId xmlns:a16="http://schemas.microsoft.com/office/drawing/2014/main" id="{B85D76F3-7C6C-BC8B-637C-0D4A26E53B79}"/>
                </a:ext>
              </a:extLst>
            </p:cNvPr>
            <p:cNvSpPr>
              <a:spLocks/>
            </p:cNvSpPr>
            <p:nvPr/>
          </p:nvSpPr>
          <p:spPr bwMode="auto">
            <a:xfrm>
              <a:off x="4805" y="2892"/>
              <a:ext cx="14" cy="87"/>
            </a:xfrm>
            <a:custGeom>
              <a:avLst/>
              <a:gdLst>
                <a:gd name="T0" fmla="*/ 56 w 7"/>
                <a:gd name="T1" fmla="*/ 340 h 44"/>
                <a:gd name="T2" fmla="*/ 8 w 7"/>
                <a:gd name="T3" fmla="*/ 0 h 44"/>
                <a:gd name="T4" fmla="*/ 0 60000 65536"/>
                <a:gd name="T5" fmla="*/ 0 60000 65536"/>
              </a:gdLst>
              <a:ahLst/>
              <a:cxnLst>
                <a:cxn ang="T4">
                  <a:pos x="T0" y="T1"/>
                </a:cxn>
                <a:cxn ang="T5">
                  <a:pos x="T2" y="T3"/>
                </a:cxn>
              </a:cxnLst>
              <a:rect l="0" t="0" r="r" b="b"/>
              <a:pathLst>
                <a:path w="7" h="44">
                  <a:moveTo>
                    <a:pt x="7" y="44"/>
                  </a:moveTo>
                  <a:cubicBezTo>
                    <a:pt x="0" y="29"/>
                    <a:pt x="7" y="14"/>
                    <a:pt x="1"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6" name="Freeform 508">
              <a:extLst>
                <a:ext uri="{FF2B5EF4-FFF2-40B4-BE49-F238E27FC236}">
                  <a16:creationId xmlns:a16="http://schemas.microsoft.com/office/drawing/2014/main" id="{6ACF2BEC-D488-EFF3-0FE8-D38189D3A73D}"/>
                </a:ext>
              </a:extLst>
            </p:cNvPr>
            <p:cNvSpPr>
              <a:spLocks/>
            </p:cNvSpPr>
            <p:nvPr/>
          </p:nvSpPr>
          <p:spPr bwMode="auto">
            <a:xfrm>
              <a:off x="4825" y="2837"/>
              <a:ext cx="38" cy="163"/>
            </a:xfrm>
            <a:custGeom>
              <a:avLst/>
              <a:gdLst>
                <a:gd name="T0" fmla="*/ 0 w 19"/>
                <a:gd name="T1" fmla="*/ 0 h 83"/>
                <a:gd name="T2" fmla="*/ 96 w 19"/>
                <a:gd name="T3" fmla="*/ 332 h 83"/>
                <a:gd name="T4" fmla="*/ 128 w 19"/>
                <a:gd name="T5" fmla="*/ 628 h 83"/>
                <a:gd name="T6" fmla="*/ 0 60000 65536"/>
                <a:gd name="T7" fmla="*/ 0 60000 65536"/>
                <a:gd name="T8" fmla="*/ 0 60000 65536"/>
              </a:gdLst>
              <a:ahLst/>
              <a:cxnLst>
                <a:cxn ang="T6">
                  <a:pos x="T0" y="T1"/>
                </a:cxn>
                <a:cxn ang="T7">
                  <a:pos x="T2" y="T3"/>
                </a:cxn>
                <a:cxn ang="T8">
                  <a:pos x="T4" y="T5"/>
                </a:cxn>
              </a:cxnLst>
              <a:rect l="0" t="0" r="r" b="b"/>
              <a:pathLst>
                <a:path w="19" h="83">
                  <a:moveTo>
                    <a:pt x="0" y="0"/>
                  </a:moveTo>
                  <a:cubicBezTo>
                    <a:pt x="9" y="14"/>
                    <a:pt x="12" y="28"/>
                    <a:pt x="12" y="44"/>
                  </a:cubicBezTo>
                  <a:cubicBezTo>
                    <a:pt x="12" y="56"/>
                    <a:pt x="19" y="72"/>
                    <a:pt x="16" y="83"/>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7" name="Freeform 509">
              <a:extLst>
                <a:ext uri="{FF2B5EF4-FFF2-40B4-BE49-F238E27FC236}">
                  <a16:creationId xmlns:a16="http://schemas.microsoft.com/office/drawing/2014/main" id="{841DF588-9478-2F33-9439-E84395ED912F}"/>
                </a:ext>
              </a:extLst>
            </p:cNvPr>
            <p:cNvSpPr>
              <a:spLocks/>
            </p:cNvSpPr>
            <p:nvPr/>
          </p:nvSpPr>
          <p:spPr bwMode="auto">
            <a:xfrm>
              <a:off x="4872" y="2981"/>
              <a:ext cx="6" cy="75"/>
            </a:xfrm>
            <a:custGeom>
              <a:avLst/>
              <a:gdLst>
                <a:gd name="T0" fmla="*/ 8 w 3"/>
                <a:gd name="T1" fmla="*/ 0 h 38"/>
                <a:gd name="T2" fmla="*/ 0 w 3"/>
                <a:gd name="T3" fmla="*/ 292 h 38"/>
                <a:gd name="T4" fmla="*/ 0 60000 65536"/>
                <a:gd name="T5" fmla="*/ 0 60000 65536"/>
              </a:gdLst>
              <a:ahLst/>
              <a:cxnLst>
                <a:cxn ang="T4">
                  <a:pos x="T0" y="T1"/>
                </a:cxn>
                <a:cxn ang="T5">
                  <a:pos x="T2" y="T3"/>
                </a:cxn>
              </a:cxnLst>
              <a:rect l="0" t="0" r="r" b="b"/>
              <a:pathLst>
                <a:path w="3" h="38">
                  <a:moveTo>
                    <a:pt x="1" y="0"/>
                  </a:moveTo>
                  <a:cubicBezTo>
                    <a:pt x="3" y="13"/>
                    <a:pt x="0" y="26"/>
                    <a:pt x="0" y="3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8" name="Freeform 510">
              <a:extLst>
                <a:ext uri="{FF2B5EF4-FFF2-40B4-BE49-F238E27FC236}">
                  <a16:creationId xmlns:a16="http://schemas.microsoft.com/office/drawing/2014/main" id="{845030AC-761E-DA6A-080B-674E00F43E07}"/>
                </a:ext>
              </a:extLst>
            </p:cNvPr>
            <p:cNvSpPr>
              <a:spLocks/>
            </p:cNvSpPr>
            <p:nvPr/>
          </p:nvSpPr>
          <p:spPr bwMode="auto">
            <a:xfrm>
              <a:off x="4614" y="2671"/>
              <a:ext cx="71" cy="69"/>
            </a:xfrm>
            <a:custGeom>
              <a:avLst/>
              <a:gdLst>
                <a:gd name="T0" fmla="*/ 0 w 36"/>
                <a:gd name="T1" fmla="*/ 0 h 35"/>
                <a:gd name="T2" fmla="*/ 276 w 36"/>
                <a:gd name="T3" fmla="*/ 268 h 35"/>
                <a:gd name="T4" fmla="*/ 0 60000 65536"/>
                <a:gd name="T5" fmla="*/ 0 60000 65536"/>
              </a:gdLst>
              <a:ahLst/>
              <a:cxnLst>
                <a:cxn ang="T4">
                  <a:pos x="T0" y="T1"/>
                </a:cxn>
                <a:cxn ang="T5">
                  <a:pos x="T2" y="T3"/>
                </a:cxn>
              </a:cxnLst>
              <a:rect l="0" t="0" r="r" b="b"/>
              <a:pathLst>
                <a:path w="36" h="35">
                  <a:moveTo>
                    <a:pt x="0" y="0"/>
                  </a:moveTo>
                  <a:cubicBezTo>
                    <a:pt x="20" y="5"/>
                    <a:pt x="24" y="22"/>
                    <a:pt x="36" y="35"/>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19" name="Freeform 511">
              <a:extLst>
                <a:ext uri="{FF2B5EF4-FFF2-40B4-BE49-F238E27FC236}">
                  <a16:creationId xmlns:a16="http://schemas.microsoft.com/office/drawing/2014/main" id="{88DED55A-7CF3-4AF5-D2BC-025E8D3D2769}"/>
                </a:ext>
              </a:extLst>
            </p:cNvPr>
            <p:cNvSpPr>
              <a:spLocks/>
            </p:cNvSpPr>
            <p:nvPr/>
          </p:nvSpPr>
          <p:spPr bwMode="auto">
            <a:xfrm>
              <a:off x="4667" y="2675"/>
              <a:ext cx="85" cy="120"/>
            </a:xfrm>
            <a:custGeom>
              <a:avLst/>
              <a:gdLst>
                <a:gd name="T0" fmla="*/ 0 w 43"/>
                <a:gd name="T1" fmla="*/ 0 h 61"/>
                <a:gd name="T2" fmla="*/ 168 w 43"/>
                <a:gd name="T3" fmla="*/ 244 h 61"/>
                <a:gd name="T4" fmla="*/ 332 w 43"/>
                <a:gd name="T5" fmla="*/ 464 h 61"/>
                <a:gd name="T6" fmla="*/ 0 60000 65536"/>
                <a:gd name="T7" fmla="*/ 0 60000 65536"/>
                <a:gd name="T8" fmla="*/ 0 60000 65536"/>
              </a:gdLst>
              <a:ahLst/>
              <a:cxnLst>
                <a:cxn ang="T6">
                  <a:pos x="T0" y="T1"/>
                </a:cxn>
                <a:cxn ang="T7">
                  <a:pos x="T2" y="T3"/>
                </a:cxn>
                <a:cxn ang="T8">
                  <a:pos x="T4" y="T5"/>
                </a:cxn>
              </a:cxnLst>
              <a:rect l="0" t="0" r="r" b="b"/>
              <a:pathLst>
                <a:path w="43" h="61">
                  <a:moveTo>
                    <a:pt x="0" y="0"/>
                  </a:moveTo>
                  <a:cubicBezTo>
                    <a:pt x="9" y="9"/>
                    <a:pt x="16" y="21"/>
                    <a:pt x="22" y="32"/>
                  </a:cubicBezTo>
                  <a:cubicBezTo>
                    <a:pt x="28" y="43"/>
                    <a:pt x="37" y="51"/>
                    <a:pt x="43" y="61"/>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0" name="Freeform 512">
              <a:extLst>
                <a:ext uri="{FF2B5EF4-FFF2-40B4-BE49-F238E27FC236}">
                  <a16:creationId xmlns:a16="http://schemas.microsoft.com/office/drawing/2014/main" id="{DEEF897C-C885-3705-A374-04C74A3F40D2}"/>
                </a:ext>
              </a:extLst>
            </p:cNvPr>
            <p:cNvSpPr>
              <a:spLocks/>
            </p:cNvSpPr>
            <p:nvPr/>
          </p:nvSpPr>
          <p:spPr bwMode="auto">
            <a:xfrm>
              <a:off x="4646" y="2750"/>
              <a:ext cx="43" cy="59"/>
            </a:xfrm>
            <a:custGeom>
              <a:avLst/>
              <a:gdLst>
                <a:gd name="T0" fmla="*/ 0 w 22"/>
                <a:gd name="T1" fmla="*/ 0 h 30"/>
                <a:gd name="T2" fmla="*/ 164 w 22"/>
                <a:gd name="T3" fmla="*/ 228 h 30"/>
                <a:gd name="T4" fmla="*/ 0 60000 65536"/>
                <a:gd name="T5" fmla="*/ 0 60000 65536"/>
              </a:gdLst>
              <a:ahLst/>
              <a:cxnLst>
                <a:cxn ang="T4">
                  <a:pos x="T0" y="T1"/>
                </a:cxn>
                <a:cxn ang="T5">
                  <a:pos x="T2" y="T3"/>
                </a:cxn>
              </a:cxnLst>
              <a:rect l="0" t="0" r="r" b="b"/>
              <a:pathLst>
                <a:path w="22" h="30">
                  <a:moveTo>
                    <a:pt x="0" y="0"/>
                  </a:moveTo>
                  <a:cubicBezTo>
                    <a:pt x="8" y="10"/>
                    <a:pt x="12" y="22"/>
                    <a:pt x="22" y="3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1" name="Freeform 513">
              <a:extLst>
                <a:ext uri="{FF2B5EF4-FFF2-40B4-BE49-F238E27FC236}">
                  <a16:creationId xmlns:a16="http://schemas.microsoft.com/office/drawing/2014/main" id="{FD7BBF86-D673-A8FF-A5DF-A1976FDF424A}"/>
                </a:ext>
              </a:extLst>
            </p:cNvPr>
            <p:cNvSpPr>
              <a:spLocks/>
            </p:cNvSpPr>
            <p:nvPr/>
          </p:nvSpPr>
          <p:spPr bwMode="auto">
            <a:xfrm>
              <a:off x="4624" y="2618"/>
              <a:ext cx="59" cy="49"/>
            </a:xfrm>
            <a:custGeom>
              <a:avLst/>
              <a:gdLst>
                <a:gd name="T0" fmla="*/ 0 w 30"/>
                <a:gd name="T1" fmla="*/ 0 h 25"/>
                <a:gd name="T2" fmla="*/ 116 w 30"/>
                <a:gd name="T3" fmla="*/ 31 h 25"/>
                <a:gd name="T4" fmla="*/ 228 w 30"/>
                <a:gd name="T5" fmla="*/ 188 h 25"/>
                <a:gd name="T6" fmla="*/ 0 60000 65536"/>
                <a:gd name="T7" fmla="*/ 0 60000 65536"/>
                <a:gd name="T8" fmla="*/ 0 60000 65536"/>
              </a:gdLst>
              <a:ahLst/>
              <a:cxnLst>
                <a:cxn ang="T6">
                  <a:pos x="T0" y="T1"/>
                </a:cxn>
                <a:cxn ang="T7">
                  <a:pos x="T2" y="T3"/>
                </a:cxn>
                <a:cxn ang="T8">
                  <a:pos x="T4" y="T5"/>
                </a:cxn>
              </a:cxnLst>
              <a:rect l="0" t="0" r="r" b="b"/>
              <a:pathLst>
                <a:path w="30" h="25">
                  <a:moveTo>
                    <a:pt x="0" y="0"/>
                  </a:moveTo>
                  <a:cubicBezTo>
                    <a:pt x="5" y="0"/>
                    <a:pt x="11" y="1"/>
                    <a:pt x="15" y="4"/>
                  </a:cubicBezTo>
                  <a:cubicBezTo>
                    <a:pt x="22" y="10"/>
                    <a:pt x="22" y="20"/>
                    <a:pt x="30" y="25"/>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2" name="Freeform 514">
              <a:extLst>
                <a:ext uri="{FF2B5EF4-FFF2-40B4-BE49-F238E27FC236}">
                  <a16:creationId xmlns:a16="http://schemas.microsoft.com/office/drawing/2014/main" id="{B5BAA86E-E137-3E5D-6053-9E86295876CB}"/>
                </a:ext>
              </a:extLst>
            </p:cNvPr>
            <p:cNvSpPr>
              <a:spLocks/>
            </p:cNvSpPr>
            <p:nvPr/>
          </p:nvSpPr>
          <p:spPr bwMode="auto">
            <a:xfrm>
              <a:off x="4628" y="2564"/>
              <a:ext cx="49" cy="58"/>
            </a:xfrm>
            <a:custGeom>
              <a:avLst/>
              <a:gdLst>
                <a:gd name="T0" fmla="*/ 0 w 25"/>
                <a:gd name="T1" fmla="*/ 0 h 29"/>
                <a:gd name="T2" fmla="*/ 188 w 25"/>
                <a:gd name="T3" fmla="*/ 232 h 29"/>
                <a:gd name="T4" fmla="*/ 0 60000 65536"/>
                <a:gd name="T5" fmla="*/ 0 60000 65536"/>
              </a:gdLst>
              <a:ahLst/>
              <a:cxnLst>
                <a:cxn ang="T4">
                  <a:pos x="T0" y="T1"/>
                </a:cxn>
                <a:cxn ang="T5">
                  <a:pos x="T2" y="T3"/>
                </a:cxn>
              </a:cxnLst>
              <a:rect l="0" t="0" r="r" b="b"/>
              <a:pathLst>
                <a:path w="25" h="29">
                  <a:moveTo>
                    <a:pt x="0" y="0"/>
                  </a:moveTo>
                  <a:cubicBezTo>
                    <a:pt x="12" y="9"/>
                    <a:pt x="20" y="13"/>
                    <a:pt x="25" y="29"/>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3" name="Freeform 515">
              <a:extLst>
                <a:ext uri="{FF2B5EF4-FFF2-40B4-BE49-F238E27FC236}">
                  <a16:creationId xmlns:a16="http://schemas.microsoft.com/office/drawing/2014/main" id="{9529E553-4870-CEC2-1E4C-1CD5784B5B19}"/>
                </a:ext>
              </a:extLst>
            </p:cNvPr>
            <p:cNvSpPr>
              <a:spLocks/>
            </p:cNvSpPr>
            <p:nvPr/>
          </p:nvSpPr>
          <p:spPr bwMode="auto">
            <a:xfrm>
              <a:off x="4673" y="2582"/>
              <a:ext cx="54" cy="71"/>
            </a:xfrm>
            <a:custGeom>
              <a:avLst/>
              <a:gdLst>
                <a:gd name="T0" fmla="*/ 0 w 27"/>
                <a:gd name="T1" fmla="*/ 0 h 36"/>
                <a:gd name="T2" fmla="*/ 136 w 27"/>
                <a:gd name="T3" fmla="*/ 55 h 36"/>
                <a:gd name="T4" fmla="*/ 216 w 27"/>
                <a:gd name="T5" fmla="*/ 276 h 36"/>
                <a:gd name="T6" fmla="*/ 0 60000 65536"/>
                <a:gd name="T7" fmla="*/ 0 60000 65536"/>
                <a:gd name="T8" fmla="*/ 0 60000 65536"/>
              </a:gdLst>
              <a:ahLst/>
              <a:cxnLst>
                <a:cxn ang="T6">
                  <a:pos x="T0" y="T1"/>
                </a:cxn>
                <a:cxn ang="T7">
                  <a:pos x="T2" y="T3"/>
                </a:cxn>
                <a:cxn ang="T8">
                  <a:pos x="T4" y="T5"/>
                </a:cxn>
              </a:cxnLst>
              <a:rect l="0" t="0" r="r" b="b"/>
              <a:pathLst>
                <a:path w="27" h="36">
                  <a:moveTo>
                    <a:pt x="0" y="0"/>
                  </a:moveTo>
                  <a:cubicBezTo>
                    <a:pt x="6" y="3"/>
                    <a:pt x="12" y="1"/>
                    <a:pt x="17" y="7"/>
                  </a:cubicBezTo>
                  <a:cubicBezTo>
                    <a:pt x="24" y="16"/>
                    <a:pt x="16" y="29"/>
                    <a:pt x="27" y="36"/>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4" name="Freeform 516">
              <a:extLst>
                <a:ext uri="{FF2B5EF4-FFF2-40B4-BE49-F238E27FC236}">
                  <a16:creationId xmlns:a16="http://schemas.microsoft.com/office/drawing/2014/main" id="{2A2F1442-F2F8-1BFE-2E5D-E57D928B56A9}"/>
                </a:ext>
              </a:extLst>
            </p:cNvPr>
            <p:cNvSpPr>
              <a:spLocks/>
            </p:cNvSpPr>
            <p:nvPr/>
          </p:nvSpPr>
          <p:spPr bwMode="auto">
            <a:xfrm>
              <a:off x="4687" y="2639"/>
              <a:ext cx="79" cy="99"/>
            </a:xfrm>
            <a:custGeom>
              <a:avLst/>
              <a:gdLst>
                <a:gd name="T0" fmla="*/ 0 w 40"/>
                <a:gd name="T1" fmla="*/ 0 h 50"/>
                <a:gd name="T2" fmla="*/ 160 w 40"/>
                <a:gd name="T3" fmla="*/ 188 h 50"/>
                <a:gd name="T4" fmla="*/ 308 w 40"/>
                <a:gd name="T5" fmla="*/ 388 h 50"/>
                <a:gd name="T6" fmla="*/ 0 60000 65536"/>
                <a:gd name="T7" fmla="*/ 0 60000 65536"/>
                <a:gd name="T8" fmla="*/ 0 60000 65536"/>
              </a:gdLst>
              <a:ahLst/>
              <a:cxnLst>
                <a:cxn ang="T6">
                  <a:pos x="T0" y="T1"/>
                </a:cxn>
                <a:cxn ang="T7">
                  <a:pos x="T2" y="T3"/>
                </a:cxn>
                <a:cxn ang="T8">
                  <a:pos x="T4" y="T5"/>
                </a:cxn>
              </a:cxnLst>
              <a:rect l="0" t="0" r="r" b="b"/>
              <a:pathLst>
                <a:path w="40" h="50">
                  <a:moveTo>
                    <a:pt x="0" y="0"/>
                  </a:moveTo>
                  <a:cubicBezTo>
                    <a:pt x="6" y="10"/>
                    <a:pt x="14" y="16"/>
                    <a:pt x="21" y="24"/>
                  </a:cubicBezTo>
                  <a:cubicBezTo>
                    <a:pt x="29" y="32"/>
                    <a:pt x="32" y="43"/>
                    <a:pt x="40" y="5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5" name="Freeform 517">
              <a:extLst>
                <a:ext uri="{FF2B5EF4-FFF2-40B4-BE49-F238E27FC236}">
                  <a16:creationId xmlns:a16="http://schemas.microsoft.com/office/drawing/2014/main" id="{1468B4D8-B8A6-8F7D-C9EE-0FC385C900F1}"/>
                </a:ext>
              </a:extLst>
            </p:cNvPr>
            <p:cNvSpPr>
              <a:spLocks/>
            </p:cNvSpPr>
            <p:nvPr/>
          </p:nvSpPr>
          <p:spPr bwMode="auto">
            <a:xfrm>
              <a:off x="4750" y="2671"/>
              <a:ext cx="40" cy="75"/>
            </a:xfrm>
            <a:custGeom>
              <a:avLst/>
              <a:gdLst>
                <a:gd name="T0" fmla="*/ 0 w 20"/>
                <a:gd name="T1" fmla="*/ 0 h 38"/>
                <a:gd name="T2" fmla="*/ 128 w 20"/>
                <a:gd name="T3" fmla="*/ 292 h 38"/>
                <a:gd name="T4" fmla="*/ 0 60000 65536"/>
                <a:gd name="T5" fmla="*/ 0 60000 65536"/>
              </a:gdLst>
              <a:ahLst/>
              <a:cxnLst>
                <a:cxn ang="T4">
                  <a:pos x="T0" y="T1"/>
                </a:cxn>
                <a:cxn ang="T5">
                  <a:pos x="T2" y="T3"/>
                </a:cxn>
              </a:cxnLst>
              <a:rect l="0" t="0" r="r" b="b"/>
              <a:pathLst>
                <a:path w="20" h="38">
                  <a:moveTo>
                    <a:pt x="0" y="0"/>
                  </a:moveTo>
                  <a:cubicBezTo>
                    <a:pt x="6" y="10"/>
                    <a:pt x="20" y="25"/>
                    <a:pt x="16" y="3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6" name="Freeform 518">
              <a:extLst>
                <a:ext uri="{FF2B5EF4-FFF2-40B4-BE49-F238E27FC236}">
                  <a16:creationId xmlns:a16="http://schemas.microsoft.com/office/drawing/2014/main" id="{84EAF550-C6F0-7739-AB6D-05A2BDF46E00}"/>
                </a:ext>
              </a:extLst>
            </p:cNvPr>
            <p:cNvSpPr>
              <a:spLocks/>
            </p:cNvSpPr>
            <p:nvPr/>
          </p:nvSpPr>
          <p:spPr bwMode="auto">
            <a:xfrm>
              <a:off x="4734" y="2728"/>
              <a:ext cx="42" cy="73"/>
            </a:xfrm>
            <a:custGeom>
              <a:avLst/>
              <a:gdLst>
                <a:gd name="T0" fmla="*/ 0 w 21"/>
                <a:gd name="T1" fmla="*/ 0 h 37"/>
                <a:gd name="T2" fmla="*/ 96 w 21"/>
                <a:gd name="T3" fmla="*/ 124 h 37"/>
                <a:gd name="T4" fmla="*/ 168 w 21"/>
                <a:gd name="T5" fmla="*/ 284 h 37"/>
                <a:gd name="T6" fmla="*/ 0 60000 65536"/>
                <a:gd name="T7" fmla="*/ 0 60000 65536"/>
                <a:gd name="T8" fmla="*/ 0 60000 65536"/>
              </a:gdLst>
              <a:ahLst/>
              <a:cxnLst>
                <a:cxn ang="T6">
                  <a:pos x="T0" y="T1"/>
                </a:cxn>
                <a:cxn ang="T7">
                  <a:pos x="T2" y="T3"/>
                </a:cxn>
                <a:cxn ang="T8">
                  <a:pos x="T4" y="T5"/>
                </a:cxn>
              </a:cxnLst>
              <a:rect l="0" t="0" r="r" b="b"/>
              <a:pathLst>
                <a:path w="21" h="37">
                  <a:moveTo>
                    <a:pt x="0" y="0"/>
                  </a:moveTo>
                  <a:cubicBezTo>
                    <a:pt x="1" y="7"/>
                    <a:pt x="9" y="10"/>
                    <a:pt x="12" y="16"/>
                  </a:cubicBezTo>
                  <a:cubicBezTo>
                    <a:pt x="15" y="23"/>
                    <a:pt x="14" y="31"/>
                    <a:pt x="21" y="37"/>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7" name="Freeform 519">
              <a:extLst>
                <a:ext uri="{FF2B5EF4-FFF2-40B4-BE49-F238E27FC236}">
                  <a16:creationId xmlns:a16="http://schemas.microsoft.com/office/drawing/2014/main" id="{22EC3E67-30B1-61A0-48A3-3270B03F5AD6}"/>
                </a:ext>
              </a:extLst>
            </p:cNvPr>
            <p:cNvSpPr>
              <a:spLocks/>
            </p:cNvSpPr>
            <p:nvPr/>
          </p:nvSpPr>
          <p:spPr bwMode="auto">
            <a:xfrm>
              <a:off x="4772" y="2817"/>
              <a:ext cx="31" cy="95"/>
            </a:xfrm>
            <a:custGeom>
              <a:avLst/>
              <a:gdLst>
                <a:gd name="T0" fmla="*/ 0 w 16"/>
                <a:gd name="T1" fmla="*/ 0 h 48"/>
                <a:gd name="T2" fmla="*/ 72 w 16"/>
                <a:gd name="T3" fmla="*/ 208 h 48"/>
                <a:gd name="T4" fmla="*/ 93 w 16"/>
                <a:gd name="T5" fmla="*/ 372 h 48"/>
                <a:gd name="T6" fmla="*/ 0 60000 65536"/>
                <a:gd name="T7" fmla="*/ 0 60000 65536"/>
                <a:gd name="T8" fmla="*/ 0 60000 65536"/>
              </a:gdLst>
              <a:ahLst/>
              <a:cxnLst>
                <a:cxn ang="T6">
                  <a:pos x="T0" y="T1"/>
                </a:cxn>
                <a:cxn ang="T7">
                  <a:pos x="T2" y="T3"/>
                </a:cxn>
                <a:cxn ang="T8">
                  <a:pos x="T4" y="T5"/>
                </a:cxn>
              </a:cxnLst>
              <a:rect l="0" t="0" r="r" b="b"/>
              <a:pathLst>
                <a:path w="16" h="48">
                  <a:moveTo>
                    <a:pt x="0" y="0"/>
                  </a:moveTo>
                  <a:cubicBezTo>
                    <a:pt x="5" y="9"/>
                    <a:pt x="7" y="18"/>
                    <a:pt x="10" y="27"/>
                  </a:cubicBezTo>
                  <a:cubicBezTo>
                    <a:pt x="12" y="34"/>
                    <a:pt x="16" y="41"/>
                    <a:pt x="13" y="4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8" name="Freeform 520">
              <a:extLst>
                <a:ext uri="{FF2B5EF4-FFF2-40B4-BE49-F238E27FC236}">
                  <a16:creationId xmlns:a16="http://schemas.microsoft.com/office/drawing/2014/main" id="{C527E505-A1E2-DCDD-CC01-580E3FED608F}"/>
                </a:ext>
              </a:extLst>
            </p:cNvPr>
            <p:cNvSpPr>
              <a:spLocks/>
            </p:cNvSpPr>
            <p:nvPr/>
          </p:nvSpPr>
          <p:spPr bwMode="auto">
            <a:xfrm>
              <a:off x="4784" y="2771"/>
              <a:ext cx="33" cy="85"/>
            </a:xfrm>
            <a:custGeom>
              <a:avLst/>
              <a:gdLst>
                <a:gd name="T0" fmla="*/ 124 w 17"/>
                <a:gd name="T1" fmla="*/ 332 h 43"/>
                <a:gd name="T2" fmla="*/ 0 w 17"/>
                <a:gd name="T3" fmla="*/ 0 h 43"/>
                <a:gd name="T4" fmla="*/ 0 60000 65536"/>
                <a:gd name="T5" fmla="*/ 0 60000 65536"/>
              </a:gdLst>
              <a:ahLst/>
              <a:cxnLst>
                <a:cxn ang="T4">
                  <a:pos x="T0" y="T1"/>
                </a:cxn>
                <a:cxn ang="T5">
                  <a:pos x="T2" y="T3"/>
                </a:cxn>
              </a:cxnLst>
              <a:rect l="0" t="0" r="r" b="b"/>
              <a:pathLst>
                <a:path w="17" h="43">
                  <a:moveTo>
                    <a:pt x="17" y="43"/>
                  </a:moveTo>
                  <a:cubicBezTo>
                    <a:pt x="7" y="30"/>
                    <a:pt x="8" y="15"/>
                    <a:pt x="0" y="0"/>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29" name="Freeform 521">
              <a:extLst>
                <a:ext uri="{FF2B5EF4-FFF2-40B4-BE49-F238E27FC236}">
                  <a16:creationId xmlns:a16="http://schemas.microsoft.com/office/drawing/2014/main" id="{3E87379D-8CF8-EAE6-C381-417E9DC1B69C}"/>
                </a:ext>
              </a:extLst>
            </p:cNvPr>
            <p:cNvSpPr>
              <a:spLocks/>
            </p:cNvSpPr>
            <p:nvPr/>
          </p:nvSpPr>
          <p:spPr bwMode="auto">
            <a:xfrm>
              <a:off x="4805" y="2754"/>
              <a:ext cx="22" cy="35"/>
            </a:xfrm>
            <a:custGeom>
              <a:avLst/>
              <a:gdLst>
                <a:gd name="T0" fmla="*/ 0 w 11"/>
                <a:gd name="T1" fmla="*/ 0 h 18"/>
                <a:gd name="T2" fmla="*/ 88 w 11"/>
                <a:gd name="T3" fmla="*/ 132 h 18"/>
                <a:gd name="T4" fmla="*/ 0 60000 65536"/>
                <a:gd name="T5" fmla="*/ 0 60000 65536"/>
              </a:gdLst>
              <a:ahLst/>
              <a:cxnLst>
                <a:cxn ang="T4">
                  <a:pos x="T0" y="T1"/>
                </a:cxn>
                <a:cxn ang="T5">
                  <a:pos x="T2" y="T3"/>
                </a:cxn>
              </a:cxnLst>
              <a:rect l="0" t="0" r="r" b="b"/>
              <a:pathLst>
                <a:path w="11" h="18">
                  <a:moveTo>
                    <a:pt x="0" y="0"/>
                  </a:moveTo>
                  <a:cubicBezTo>
                    <a:pt x="3" y="7"/>
                    <a:pt x="7" y="12"/>
                    <a:pt x="11" y="18"/>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0" name="Freeform 522">
              <a:extLst>
                <a:ext uri="{FF2B5EF4-FFF2-40B4-BE49-F238E27FC236}">
                  <a16:creationId xmlns:a16="http://schemas.microsoft.com/office/drawing/2014/main" id="{28152049-7462-1080-2CDA-353C4B28D08F}"/>
                </a:ext>
              </a:extLst>
            </p:cNvPr>
            <p:cNvSpPr>
              <a:spLocks/>
            </p:cNvSpPr>
            <p:nvPr/>
          </p:nvSpPr>
          <p:spPr bwMode="auto">
            <a:xfrm>
              <a:off x="4754" y="2846"/>
              <a:ext cx="30" cy="103"/>
            </a:xfrm>
            <a:custGeom>
              <a:avLst/>
              <a:gdLst>
                <a:gd name="T0" fmla="*/ 0 w 15"/>
                <a:gd name="T1" fmla="*/ 0 h 52"/>
                <a:gd name="T2" fmla="*/ 24 w 15"/>
                <a:gd name="T3" fmla="*/ 404 h 52"/>
                <a:gd name="T4" fmla="*/ 0 60000 65536"/>
                <a:gd name="T5" fmla="*/ 0 60000 65536"/>
              </a:gdLst>
              <a:ahLst/>
              <a:cxnLst>
                <a:cxn ang="T4">
                  <a:pos x="T0" y="T1"/>
                </a:cxn>
                <a:cxn ang="T5">
                  <a:pos x="T2" y="T3"/>
                </a:cxn>
              </a:cxnLst>
              <a:rect l="0" t="0" r="r" b="b"/>
              <a:pathLst>
                <a:path w="15" h="52">
                  <a:moveTo>
                    <a:pt x="0" y="0"/>
                  </a:moveTo>
                  <a:cubicBezTo>
                    <a:pt x="15" y="17"/>
                    <a:pt x="0" y="33"/>
                    <a:pt x="3" y="52"/>
                  </a:cubicBezTo>
                </a:path>
              </a:pathLst>
            </a:custGeom>
            <a:noFill/>
            <a:ln w="6350" cap="rnd">
              <a:solidFill>
                <a:srgbClr val="FEE9C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1" name="Freeform 523">
              <a:extLst>
                <a:ext uri="{FF2B5EF4-FFF2-40B4-BE49-F238E27FC236}">
                  <a16:creationId xmlns:a16="http://schemas.microsoft.com/office/drawing/2014/main" id="{5DE28217-5B0B-350B-DD24-1155BE071B2F}"/>
                </a:ext>
              </a:extLst>
            </p:cNvPr>
            <p:cNvSpPr>
              <a:spLocks/>
            </p:cNvSpPr>
            <p:nvPr/>
          </p:nvSpPr>
          <p:spPr bwMode="auto">
            <a:xfrm>
              <a:off x="2266" y="2756"/>
              <a:ext cx="467" cy="288"/>
            </a:xfrm>
            <a:custGeom>
              <a:avLst/>
              <a:gdLst>
                <a:gd name="T0" fmla="*/ 0 w 237"/>
                <a:gd name="T1" fmla="*/ 0 h 146"/>
                <a:gd name="T2" fmla="*/ 144 w 237"/>
                <a:gd name="T3" fmla="*/ 71 h 146"/>
                <a:gd name="T4" fmla="*/ 284 w 237"/>
                <a:gd name="T5" fmla="*/ 213 h 146"/>
                <a:gd name="T6" fmla="*/ 465 w 237"/>
                <a:gd name="T7" fmla="*/ 300 h 146"/>
                <a:gd name="T8" fmla="*/ 567 w 237"/>
                <a:gd name="T9" fmla="*/ 475 h 146"/>
                <a:gd name="T10" fmla="*/ 672 w 237"/>
                <a:gd name="T11" fmla="*/ 468 h 146"/>
                <a:gd name="T12" fmla="*/ 765 w 237"/>
                <a:gd name="T13" fmla="*/ 576 h 146"/>
                <a:gd name="T14" fmla="*/ 889 w 237"/>
                <a:gd name="T15" fmla="*/ 600 h 146"/>
                <a:gd name="T16" fmla="*/ 1001 w 237"/>
                <a:gd name="T17" fmla="*/ 720 h 146"/>
                <a:gd name="T18" fmla="*/ 1208 w 237"/>
                <a:gd name="T19" fmla="*/ 805 h 146"/>
                <a:gd name="T20" fmla="*/ 1285 w 237"/>
                <a:gd name="T21" fmla="*/ 937 h 146"/>
                <a:gd name="T22" fmla="*/ 1425 w 237"/>
                <a:gd name="T23" fmla="*/ 969 h 146"/>
                <a:gd name="T24" fmla="*/ 1545 w 237"/>
                <a:gd name="T25" fmla="*/ 1097 h 146"/>
                <a:gd name="T26" fmla="*/ 1653 w 237"/>
                <a:gd name="T27" fmla="*/ 1105 h 146"/>
                <a:gd name="T28" fmla="*/ 1752 w 237"/>
                <a:gd name="T29" fmla="*/ 1097 h 146"/>
                <a:gd name="T30" fmla="*/ 1813 w 237"/>
                <a:gd name="T31" fmla="*/ 1113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37" h="146">
                  <a:moveTo>
                    <a:pt x="0" y="0"/>
                  </a:moveTo>
                  <a:cubicBezTo>
                    <a:pt x="9" y="2"/>
                    <a:pt x="13" y="2"/>
                    <a:pt x="19" y="9"/>
                  </a:cubicBezTo>
                  <a:cubicBezTo>
                    <a:pt x="25" y="17"/>
                    <a:pt x="27" y="25"/>
                    <a:pt x="37" y="28"/>
                  </a:cubicBezTo>
                  <a:cubicBezTo>
                    <a:pt x="47" y="32"/>
                    <a:pt x="53" y="30"/>
                    <a:pt x="61" y="39"/>
                  </a:cubicBezTo>
                  <a:cubicBezTo>
                    <a:pt x="65" y="45"/>
                    <a:pt x="68" y="58"/>
                    <a:pt x="74" y="62"/>
                  </a:cubicBezTo>
                  <a:cubicBezTo>
                    <a:pt x="77" y="63"/>
                    <a:pt x="84" y="59"/>
                    <a:pt x="88" y="61"/>
                  </a:cubicBezTo>
                  <a:cubicBezTo>
                    <a:pt x="96" y="63"/>
                    <a:pt x="95" y="71"/>
                    <a:pt x="100" y="75"/>
                  </a:cubicBezTo>
                  <a:cubicBezTo>
                    <a:pt x="107" y="80"/>
                    <a:pt x="109" y="76"/>
                    <a:pt x="116" y="78"/>
                  </a:cubicBezTo>
                  <a:cubicBezTo>
                    <a:pt x="124" y="80"/>
                    <a:pt x="127" y="87"/>
                    <a:pt x="131" y="94"/>
                  </a:cubicBezTo>
                  <a:cubicBezTo>
                    <a:pt x="141" y="110"/>
                    <a:pt x="146" y="98"/>
                    <a:pt x="158" y="105"/>
                  </a:cubicBezTo>
                  <a:cubicBezTo>
                    <a:pt x="164" y="109"/>
                    <a:pt x="163" y="119"/>
                    <a:pt x="168" y="122"/>
                  </a:cubicBezTo>
                  <a:cubicBezTo>
                    <a:pt x="174" y="126"/>
                    <a:pt x="181" y="122"/>
                    <a:pt x="186" y="126"/>
                  </a:cubicBezTo>
                  <a:cubicBezTo>
                    <a:pt x="193" y="131"/>
                    <a:pt x="194" y="139"/>
                    <a:pt x="202" y="143"/>
                  </a:cubicBezTo>
                  <a:cubicBezTo>
                    <a:pt x="208" y="146"/>
                    <a:pt x="209" y="145"/>
                    <a:pt x="216" y="144"/>
                  </a:cubicBezTo>
                  <a:cubicBezTo>
                    <a:pt x="221" y="143"/>
                    <a:pt x="224" y="142"/>
                    <a:pt x="229" y="143"/>
                  </a:cubicBezTo>
                  <a:cubicBezTo>
                    <a:pt x="233" y="143"/>
                    <a:pt x="232" y="146"/>
                    <a:pt x="237" y="14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2" name="Freeform 524">
              <a:extLst>
                <a:ext uri="{FF2B5EF4-FFF2-40B4-BE49-F238E27FC236}">
                  <a16:creationId xmlns:a16="http://schemas.microsoft.com/office/drawing/2014/main" id="{5E2ED095-9145-1AFF-687C-C669A0D551CA}"/>
                </a:ext>
              </a:extLst>
            </p:cNvPr>
            <p:cNvSpPr>
              <a:spLocks/>
            </p:cNvSpPr>
            <p:nvPr/>
          </p:nvSpPr>
          <p:spPr bwMode="auto">
            <a:xfrm>
              <a:off x="2307" y="2773"/>
              <a:ext cx="117" cy="103"/>
            </a:xfrm>
            <a:custGeom>
              <a:avLst/>
              <a:gdLst>
                <a:gd name="T0" fmla="*/ 0 w 59"/>
                <a:gd name="T1" fmla="*/ 0 h 52"/>
                <a:gd name="T2" fmla="*/ 125 w 59"/>
                <a:gd name="T3" fmla="*/ 40 h 52"/>
                <a:gd name="T4" fmla="*/ 157 w 59"/>
                <a:gd name="T5" fmla="*/ 188 h 52"/>
                <a:gd name="T6" fmla="*/ 295 w 59"/>
                <a:gd name="T7" fmla="*/ 224 h 52"/>
                <a:gd name="T8" fmla="*/ 460 w 59"/>
                <a:gd name="T9" fmla="*/ 404 h 5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9" h="52">
                  <a:moveTo>
                    <a:pt x="0" y="0"/>
                  </a:moveTo>
                  <a:cubicBezTo>
                    <a:pt x="6" y="2"/>
                    <a:pt x="13" y="0"/>
                    <a:pt x="16" y="5"/>
                  </a:cubicBezTo>
                  <a:cubicBezTo>
                    <a:pt x="20" y="10"/>
                    <a:pt x="17" y="19"/>
                    <a:pt x="20" y="24"/>
                  </a:cubicBezTo>
                  <a:cubicBezTo>
                    <a:pt x="24" y="34"/>
                    <a:pt x="31" y="29"/>
                    <a:pt x="38" y="29"/>
                  </a:cubicBezTo>
                  <a:cubicBezTo>
                    <a:pt x="50" y="28"/>
                    <a:pt x="56" y="46"/>
                    <a:pt x="59" y="5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3" name="Freeform 525">
              <a:extLst>
                <a:ext uri="{FF2B5EF4-FFF2-40B4-BE49-F238E27FC236}">
                  <a16:creationId xmlns:a16="http://schemas.microsoft.com/office/drawing/2014/main" id="{CCD263CA-9B47-4CEF-9AB9-6700860D73D7}"/>
                </a:ext>
              </a:extLst>
            </p:cNvPr>
            <p:cNvSpPr>
              <a:spLocks/>
            </p:cNvSpPr>
            <p:nvPr/>
          </p:nvSpPr>
          <p:spPr bwMode="auto">
            <a:xfrm>
              <a:off x="2390" y="2803"/>
              <a:ext cx="536" cy="408"/>
            </a:xfrm>
            <a:custGeom>
              <a:avLst/>
              <a:gdLst>
                <a:gd name="T0" fmla="*/ 0 w 272"/>
                <a:gd name="T1" fmla="*/ 0 h 207"/>
                <a:gd name="T2" fmla="*/ 39 w 272"/>
                <a:gd name="T3" fmla="*/ 132 h 207"/>
                <a:gd name="T4" fmla="*/ 132 w 272"/>
                <a:gd name="T5" fmla="*/ 144 h 207"/>
                <a:gd name="T6" fmla="*/ 260 w 272"/>
                <a:gd name="T7" fmla="*/ 252 h 207"/>
                <a:gd name="T8" fmla="*/ 345 w 272"/>
                <a:gd name="T9" fmla="*/ 300 h 207"/>
                <a:gd name="T10" fmla="*/ 369 w 272"/>
                <a:gd name="T11" fmla="*/ 361 h 207"/>
                <a:gd name="T12" fmla="*/ 436 w 272"/>
                <a:gd name="T13" fmla="*/ 392 h 207"/>
                <a:gd name="T14" fmla="*/ 560 w 272"/>
                <a:gd name="T15" fmla="*/ 451 h 207"/>
                <a:gd name="T16" fmla="*/ 597 w 272"/>
                <a:gd name="T17" fmla="*/ 576 h 207"/>
                <a:gd name="T18" fmla="*/ 741 w 272"/>
                <a:gd name="T19" fmla="*/ 645 h 207"/>
                <a:gd name="T20" fmla="*/ 873 w 272"/>
                <a:gd name="T21" fmla="*/ 664 h 207"/>
                <a:gd name="T22" fmla="*/ 964 w 272"/>
                <a:gd name="T23" fmla="*/ 781 h 207"/>
                <a:gd name="T24" fmla="*/ 1149 w 272"/>
                <a:gd name="T25" fmla="*/ 889 h 207"/>
                <a:gd name="T26" fmla="*/ 1184 w 272"/>
                <a:gd name="T27" fmla="*/ 1003 h 207"/>
                <a:gd name="T28" fmla="*/ 1301 w 272"/>
                <a:gd name="T29" fmla="*/ 1017 h 207"/>
                <a:gd name="T30" fmla="*/ 1409 w 272"/>
                <a:gd name="T31" fmla="*/ 1173 h 207"/>
                <a:gd name="T32" fmla="*/ 1537 w 272"/>
                <a:gd name="T33" fmla="*/ 1208 h 207"/>
                <a:gd name="T34" fmla="*/ 1632 w 272"/>
                <a:gd name="T35" fmla="*/ 1271 h 207"/>
                <a:gd name="T36" fmla="*/ 1720 w 272"/>
                <a:gd name="T37" fmla="*/ 1332 h 207"/>
                <a:gd name="T38" fmla="*/ 1797 w 272"/>
                <a:gd name="T39" fmla="*/ 1425 h 207"/>
                <a:gd name="T40" fmla="*/ 1900 w 272"/>
                <a:gd name="T41" fmla="*/ 1425 h 207"/>
                <a:gd name="T42" fmla="*/ 1988 w 272"/>
                <a:gd name="T43" fmla="*/ 1468 h 207"/>
                <a:gd name="T44" fmla="*/ 2081 w 272"/>
                <a:gd name="T45" fmla="*/ 1585 h 20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2" h="207">
                  <a:moveTo>
                    <a:pt x="0" y="0"/>
                  </a:moveTo>
                  <a:cubicBezTo>
                    <a:pt x="1" y="5"/>
                    <a:pt x="1" y="13"/>
                    <a:pt x="5" y="17"/>
                  </a:cubicBezTo>
                  <a:cubicBezTo>
                    <a:pt x="10" y="23"/>
                    <a:pt x="11" y="18"/>
                    <a:pt x="17" y="19"/>
                  </a:cubicBezTo>
                  <a:cubicBezTo>
                    <a:pt x="25" y="21"/>
                    <a:pt x="27" y="30"/>
                    <a:pt x="34" y="33"/>
                  </a:cubicBezTo>
                  <a:cubicBezTo>
                    <a:pt x="39" y="35"/>
                    <a:pt x="41" y="34"/>
                    <a:pt x="45" y="39"/>
                  </a:cubicBezTo>
                  <a:cubicBezTo>
                    <a:pt x="46" y="42"/>
                    <a:pt x="47" y="45"/>
                    <a:pt x="48" y="47"/>
                  </a:cubicBezTo>
                  <a:cubicBezTo>
                    <a:pt x="51" y="51"/>
                    <a:pt x="53" y="51"/>
                    <a:pt x="57" y="51"/>
                  </a:cubicBezTo>
                  <a:cubicBezTo>
                    <a:pt x="65" y="52"/>
                    <a:pt x="69" y="49"/>
                    <a:pt x="73" y="59"/>
                  </a:cubicBezTo>
                  <a:cubicBezTo>
                    <a:pt x="75" y="63"/>
                    <a:pt x="74" y="71"/>
                    <a:pt x="78" y="75"/>
                  </a:cubicBezTo>
                  <a:cubicBezTo>
                    <a:pt x="84" y="80"/>
                    <a:pt x="102" y="68"/>
                    <a:pt x="97" y="84"/>
                  </a:cubicBezTo>
                  <a:cubicBezTo>
                    <a:pt x="102" y="86"/>
                    <a:pt x="108" y="83"/>
                    <a:pt x="114" y="87"/>
                  </a:cubicBezTo>
                  <a:cubicBezTo>
                    <a:pt x="121" y="91"/>
                    <a:pt x="120" y="98"/>
                    <a:pt x="126" y="102"/>
                  </a:cubicBezTo>
                  <a:cubicBezTo>
                    <a:pt x="136" y="92"/>
                    <a:pt x="147" y="108"/>
                    <a:pt x="150" y="116"/>
                  </a:cubicBezTo>
                  <a:cubicBezTo>
                    <a:pt x="151" y="120"/>
                    <a:pt x="151" y="127"/>
                    <a:pt x="155" y="131"/>
                  </a:cubicBezTo>
                  <a:cubicBezTo>
                    <a:pt x="160" y="136"/>
                    <a:pt x="164" y="131"/>
                    <a:pt x="170" y="133"/>
                  </a:cubicBezTo>
                  <a:cubicBezTo>
                    <a:pt x="179" y="137"/>
                    <a:pt x="178" y="148"/>
                    <a:pt x="184" y="153"/>
                  </a:cubicBezTo>
                  <a:cubicBezTo>
                    <a:pt x="189" y="158"/>
                    <a:pt x="194" y="157"/>
                    <a:pt x="201" y="158"/>
                  </a:cubicBezTo>
                  <a:cubicBezTo>
                    <a:pt x="208" y="160"/>
                    <a:pt x="209" y="161"/>
                    <a:pt x="213" y="166"/>
                  </a:cubicBezTo>
                  <a:cubicBezTo>
                    <a:pt x="217" y="171"/>
                    <a:pt x="220" y="171"/>
                    <a:pt x="225" y="174"/>
                  </a:cubicBezTo>
                  <a:cubicBezTo>
                    <a:pt x="231" y="177"/>
                    <a:pt x="231" y="183"/>
                    <a:pt x="235" y="186"/>
                  </a:cubicBezTo>
                  <a:cubicBezTo>
                    <a:pt x="239" y="189"/>
                    <a:pt x="244" y="186"/>
                    <a:pt x="248" y="186"/>
                  </a:cubicBezTo>
                  <a:cubicBezTo>
                    <a:pt x="252" y="187"/>
                    <a:pt x="257" y="189"/>
                    <a:pt x="260" y="192"/>
                  </a:cubicBezTo>
                  <a:cubicBezTo>
                    <a:pt x="264" y="197"/>
                    <a:pt x="268" y="204"/>
                    <a:pt x="272" y="20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4" name="Freeform 526">
              <a:extLst>
                <a:ext uri="{FF2B5EF4-FFF2-40B4-BE49-F238E27FC236}">
                  <a16:creationId xmlns:a16="http://schemas.microsoft.com/office/drawing/2014/main" id="{8046CA6D-78EA-094F-1E77-95566B4B38B6}"/>
                </a:ext>
              </a:extLst>
            </p:cNvPr>
            <p:cNvSpPr>
              <a:spLocks/>
            </p:cNvSpPr>
            <p:nvPr/>
          </p:nvSpPr>
          <p:spPr bwMode="auto">
            <a:xfrm>
              <a:off x="2291" y="2734"/>
              <a:ext cx="20" cy="43"/>
            </a:xfrm>
            <a:custGeom>
              <a:avLst/>
              <a:gdLst>
                <a:gd name="T0" fmla="*/ 0 w 10"/>
                <a:gd name="T1" fmla="*/ 0 h 22"/>
                <a:gd name="T2" fmla="*/ 64 w 10"/>
                <a:gd name="T3" fmla="*/ 164 h 22"/>
                <a:gd name="T4" fmla="*/ 0 60000 65536"/>
                <a:gd name="T5" fmla="*/ 0 60000 65536"/>
              </a:gdLst>
              <a:ahLst/>
              <a:cxnLst>
                <a:cxn ang="T4">
                  <a:pos x="T0" y="T1"/>
                </a:cxn>
                <a:cxn ang="T5">
                  <a:pos x="T2" y="T3"/>
                </a:cxn>
              </a:cxnLst>
              <a:rect l="0" t="0" r="r" b="b"/>
              <a:pathLst>
                <a:path w="10" h="22">
                  <a:moveTo>
                    <a:pt x="0" y="0"/>
                  </a:moveTo>
                  <a:cubicBezTo>
                    <a:pt x="10" y="5"/>
                    <a:pt x="6" y="14"/>
                    <a:pt x="8" y="2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5" name="Freeform 527">
              <a:extLst>
                <a:ext uri="{FF2B5EF4-FFF2-40B4-BE49-F238E27FC236}">
                  <a16:creationId xmlns:a16="http://schemas.microsoft.com/office/drawing/2014/main" id="{845E0769-E3A8-3E10-EDE9-2B3DE3C8D66F}"/>
                </a:ext>
              </a:extLst>
            </p:cNvPr>
            <p:cNvSpPr>
              <a:spLocks/>
            </p:cNvSpPr>
            <p:nvPr/>
          </p:nvSpPr>
          <p:spPr bwMode="auto">
            <a:xfrm>
              <a:off x="2343" y="2781"/>
              <a:ext cx="67" cy="24"/>
            </a:xfrm>
            <a:custGeom>
              <a:avLst/>
              <a:gdLst>
                <a:gd name="T0" fmla="*/ 0 w 34"/>
                <a:gd name="T1" fmla="*/ 8 h 12"/>
                <a:gd name="T2" fmla="*/ 101 w 34"/>
                <a:gd name="T3" fmla="*/ 24 h 12"/>
                <a:gd name="T4" fmla="*/ 152 w 34"/>
                <a:gd name="T5" fmla="*/ 72 h 12"/>
                <a:gd name="T6" fmla="*/ 260 w 34"/>
                <a:gd name="T7" fmla="*/ 9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2">
                  <a:moveTo>
                    <a:pt x="0" y="1"/>
                  </a:moveTo>
                  <a:cubicBezTo>
                    <a:pt x="5" y="3"/>
                    <a:pt x="9" y="0"/>
                    <a:pt x="13" y="3"/>
                  </a:cubicBezTo>
                  <a:cubicBezTo>
                    <a:pt x="16" y="5"/>
                    <a:pt x="17" y="8"/>
                    <a:pt x="20" y="9"/>
                  </a:cubicBezTo>
                  <a:cubicBezTo>
                    <a:pt x="24" y="12"/>
                    <a:pt x="29" y="10"/>
                    <a:pt x="34"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6" name="Freeform 528">
              <a:extLst>
                <a:ext uri="{FF2B5EF4-FFF2-40B4-BE49-F238E27FC236}">
                  <a16:creationId xmlns:a16="http://schemas.microsoft.com/office/drawing/2014/main" id="{1E107FF7-CA8E-9187-88CC-DF77D706DD46}"/>
                </a:ext>
              </a:extLst>
            </p:cNvPr>
            <p:cNvSpPr>
              <a:spLocks/>
            </p:cNvSpPr>
            <p:nvPr/>
          </p:nvSpPr>
          <p:spPr bwMode="auto">
            <a:xfrm>
              <a:off x="2305" y="2742"/>
              <a:ext cx="24" cy="37"/>
            </a:xfrm>
            <a:custGeom>
              <a:avLst/>
              <a:gdLst>
                <a:gd name="T0" fmla="*/ 0 w 12"/>
                <a:gd name="T1" fmla="*/ 0 h 19"/>
                <a:gd name="T2" fmla="*/ 96 w 12"/>
                <a:gd name="T3" fmla="*/ 140 h 19"/>
                <a:gd name="T4" fmla="*/ 0 60000 65536"/>
                <a:gd name="T5" fmla="*/ 0 60000 65536"/>
              </a:gdLst>
              <a:ahLst/>
              <a:cxnLst>
                <a:cxn ang="T4">
                  <a:pos x="T0" y="T1"/>
                </a:cxn>
                <a:cxn ang="T5">
                  <a:pos x="T2" y="T3"/>
                </a:cxn>
              </a:cxnLst>
              <a:rect l="0" t="0" r="r" b="b"/>
              <a:pathLst>
                <a:path w="12" h="19">
                  <a:moveTo>
                    <a:pt x="0" y="0"/>
                  </a:moveTo>
                  <a:cubicBezTo>
                    <a:pt x="9" y="4"/>
                    <a:pt x="10" y="11"/>
                    <a:pt x="12" y="1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7" name="Freeform 529">
              <a:extLst>
                <a:ext uri="{FF2B5EF4-FFF2-40B4-BE49-F238E27FC236}">
                  <a16:creationId xmlns:a16="http://schemas.microsoft.com/office/drawing/2014/main" id="{657373D6-B640-462E-7450-F91DFD7567C3}"/>
                </a:ext>
              </a:extLst>
            </p:cNvPr>
            <p:cNvSpPr>
              <a:spLocks/>
            </p:cNvSpPr>
            <p:nvPr/>
          </p:nvSpPr>
          <p:spPr bwMode="auto">
            <a:xfrm>
              <a:off x="2317" y="2728"/>
              <a:ext cx="14" cy="38"/>
            </a:xfrm>
            <a:custGeom>
              <a:avLst/>
              <a:gdLst>
                <a:gd name="T0" fmla="*/ 32 w 7"/>
                <a:gd name="T1" fmla="*/ 152 h 19"/>
                <a:gd name="T2" fmla="*/ 48 w 7"/>
                <a:gd name="T3" fmla="*/ 72 h 19"/>
                <a:gd name="T4" fmla="*/ 0 w 7"/>
                <a:gd name="T5" fmla="*/ 0 h 19"/>
                <a:gd name="T6" fmla="*/ 0 60000 65536"/>
                <a:gd name="T7" fmla="*/ 0 60000 65536"/>
                <a:gd name="T8" fmla="*/ 0 60000 65536"/>
              </a:gdLst>
              <a:ahLst/>
              <a:cxnLst>
                <a:cxn ang="T6">
                  <a:pos x="T0" y="T1"/>
                </a:cxn>
                <a:cxn ang="T7">
                  <a:pos x="T2" y="T3"/>
                </a:cxn>
                <a:cxn ang="T8">
                  <a:pos x="T4" y="T5"/>
                </a:cxn>
              </a:cxnLst>
              <a:rect l="0" t="0" r="r" b="b"/>
              <a:pathLst>
                <a:path w="7" h="19">
                  <a:moveTo>
                    <a:pt x="4" y="19"/>
                  </a:moveTo>
                  <a:cubicBezTo>
                    <a:pt x="3" y="14"/>
                    <a:pt x="7" y="12"/>
                    <a:pt x="6" y="9"/>
                  </a:cubicBezTo>
                  <a:cubicBezTo>
                    <a:pt x="6" y="6"/>
                    <a:pt x="1" y="3"/>
                    <a:pt x="0"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8" name="Freeform 530">
              <a:extLst>
                <a:ext uri="{FF2B5EF4-FFF2-40B4-BE49-F238E27FC236}">
                  <a16:creationId xmlns:a16="http://schemas.microsoft.com/office/drawing/2014/main" id="{C9D1DE09-B0EE-0A77-A9A1-C2B0FCB69AE4}"/>
                </a:ext>
              </a:extLst>
            </p:cNvPr>
            <p:cNvSpPr>
              <a:spLocks/>
            </p:cNvSpPr>
            <p:nvPr/>
          </p:nvSpPr>
          <p:spPr bwMode="auto">
            <a:xfrm>
              <a:off x="2429" y="2880"/>
              <a:ext cx="156" cy="110"/>
            </a:xfrm>
            <a:custGeom>
              <a:avLst/>
              <a:gdLst>
                <a:gd name="T0" fmla="*/ 0 w 79"/>
                <a:gd name="T1" fmla="*/ 0 h 56"/>
                <a:gd name="T2" fmla="*/ 101 w 79"/>
                <a:gd name="T3" fmla="*/ 108 h 56"/>
                <a:gd name="T4" fmla="*/ 152 w 79"/>
                <a:gd name="T5" fmla="*/ 159 h 56"/>
                <a:gd name="T6" fmla="*/ 340 w 79"/>
                <a:gd name="T7" fmla="*/ 251 h 56"/>
                <a:gd name="T8" fmla="*/ 379 w 79"/>
                <a:gd name="T9" fmla="*/ 273 h 56"/>
                <a:gd name="T10" fmla="*/ 425 w 79"/>
                <a:gd name="T11" fmla="*/ 340 h 56"/>
                <a:gd name="T12" fmla="*/ 608 w 79"/>
                <a:gd name="T13" fmla="*/ 393 h 5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79" h="56">
                  <a:moveTo>
                    <a:pt x="0" y="0"/>
                  </a:moveTo>
                  <a:cubicBezTo>
                    <a:pt x="4" y="8"/>
                    <a:pt x="6" y="10"/>
                    <a:pt x="13" y="14"/>
                  </a:cubicBezTo>
                  <a:cubicBezTo>
                    <a:pt x="16" y="16"/>
                    <a:pt x="17" y="17"/>
                    <a:pt x="20" y="21"/>
                  </a:cubicBezTo>
                  <a:cubicBezTo>
                    <a:pt x="27" y="27"/>
                    <a:pt x="36" y="28"/>
                    <a:pt x="44" y="33"/>
                  </a:cubicBezTo>
                  <a:cubicBezTo>
                    <a:pt x="46" y="35"/>
                    <a:pt x="47" y="34"/>
                    <a:pt x="49" y="36"/>
                  </a:cubicBezTo>
                  <a:cubicBezTo>
                    <a:pt x="52" y="39"/>
                    <a:pt x="53" y="43"/>
                    <a:pt x="55" y="45"/>
                  </a:cubicBezTo>
                  <a:cubicBezTo>
                    <a:pt x="60" y="51"/>
                    <a:pt x="73" y="56"/>
                    <a:pt x="79" y="5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39" name="Freeform 531">
              <a:extLst>
                <a:ext uri="{FF2B5EF4-FFF2-40B4-BE49-F238E27FC236}">
                  <a16:creationId xmlns:a16="http://schemas.microsoft.com/office/drawing/2014/main" id="{2E569AFD-4DCD-D5B7-8747-714BEED0310A}"/>
                </a:ext>
              </a:extLst>
            </p:cNvPr>
            <p:cNvSpPr>
              <a:spLocks/>
            </p:cNvSpPr>
            <p:nvPr/>
          </p:nvSpPr>
          <p:spPr bwMode="auto">
            <a:xfrm>
              <a:off x="2437" y="2839"/>
              <a:ext cx="36" cy="33"/>
            </a:xfrm>
            <a:custGeom>
              <a:avLst/>
              <a:gdLst>
                <a:gd name="T0" fmla="*/ 0 w 18"/>
                <a:gd name="T1" fmla="*/ 23 h 17"/>
                <a:gd name="T2" fmla="*/ 104 w 18"/>
                <a:gd name="T3" fmla="*/ 45 h 17"/>
                <a:gd name="T4" fmla="*/ 144 w 18"/>
                <a:gd name="T5" fmla="*/ 124 h 17"/>
                <a:gd name="T6" fmla="*/ 0 60000 65536"/>
                <a:gd name="T7" fmla="*/ 0 60000 65536"/>
                <a:gd name="T8" fmla="*/ 0 60000 65536"/>
              </a:gdLst>
              <a:ahLst/>
              <a:cxnLst>
                <a:cxn ang="T6">
                  <a:pos x="T0" y="T1"/>
                </a:cxn>
                <a:cxn ang="T7">
                  <a:pos x="T2" y="T3"/>
                </a:cxn>
                <a:cxn ang="T8">
                  <a:pos x="T4" y="T5"/>
                </a:cxn>
              </a:cxnLst>
              <a:rect l="0" t="0" r="r" b="b"/>
              <a:pathLst>
                <a:path w="18" h="17">
                  <a:moveTo>
                    <a:pt x="0" y="3"/>
                  </a:moveTo>
                  <a:cubicBezTo>
                    <a:pt x="7" y="2"/>
                    <a:pt x="9" y="0"/>
                    <a:pt x="13" y="6"/>
                  </a:cubicBezTo>
                  <a:cubicBezTo>
                    <a:pt x="15" y="8"/>
                    <a:pt x="17" y="14"/>
                    <a:pt x="18"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0" name="Freeform 532">
              <a:extLst>
                <a:ext uri="{FF2B5EF4-FFF2-40B4-BE49-F238E27FC236}">
                  <a16:creationId xmlns:a16="http://schemas.microsoft.com/office/drawing/2014/main" id="{C36ADE03-A711-7399-7C0E-203F6CD8372A}"/>
                </a:ext>
              </a:extLst>
            </p:cNvPr>
            <p:cNvSpPr>
              <a:spLocks/>
            </p:cNvSpPr>
            <p:nvPr/>
          </p:nvSpPr>
          <p:spPr bwMode="auto">
            <a:xfrm>
              <a:off x="2477" y="2874"/>
              <a:ext cx="43" cy="34"/>
            </a:xfrm>
            <a:custGeom>
              <a:avLst/>
              <a:gdLst>
                <a:gd name="T0" fmla="*/ 0 w 22"/>
                <a:gd name="T1" fmla="*/ 16 h 17"/>
                <a:gd name="T2" fmla="*/ 164 w 22"/>
                <a:gd name="T3" fmla="*/ 136 h 17"/>
                <a:gd name="T4" fmla="*/ 0 60000 65536"/>
                <a:gd name="T5" fmla="*/ 0 60000 65536"/>
              </a:gdLst>
              <a:ahLst/>
              <a:cxnLst>
                <a:cxn ang="T4">
                  <a:pos x="T0" y="T1"/>
                </a:cxn>
                <a:cxn ang="T5">
                  <a:pos x="T2" y="T3"/>
                </a:cxn>
              </a:cxnLst>
              <a:rect l="0" t="0" r="r" b="b"/>
              <a:pathLst>
                <a:path w="22" h="17">
                  <a:moveTo>
                    <a:pt x="0" y="2"/>
                  </a:moveTo>
                  <a:cubicBezTo>
                    <a:pt x="11" y="0"/>
                    <a:pt x="22" y="4"/>
                    <a:pt x="22"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1" name="Freeform 533">
              <a:extLst>
                <a:ext uri="{FF2B5EF4-FFF2-40B4-BE49-F238E27FC236}">
                  <a16:creationId xmlns:a16="http://schemas.microsoft.com/office/drawing/2014/main" id="{ADB09185-CFB4-468E-216D-2152914B4946}"/>
                </a:ext>
              </a:extLst>
            </p:cNvPr>
            <p:cNvSpPr>
              <a:spLocks/>
            </p:cNvSpPr>
            <p:nvPr/>
          </p:nvSpPr>
          <p:spPr bwMode="auto">
            <a:xfrm>
              <a:off x="2534" y="2913"/>
              <a:ext cx="43" cy="38"/>
            </a:xfrm>
            <a:custGeom>
              <a:avLst/>
              <a:gdLst>
                <a:gd name="T0" fmla="*/ 0 w 22"/>
                <a:gd name="T1" fmla="*/ 24 h 19"/>
                <a:gd name="T2" fmla="*/ 164 w 22"/>
                <a:gd name="T3" fmla="*/ 152 h 19"/>
                <a:gd name="T4" fmla="*/ 0 60000 65536"/>
                <a:gd name="T5" fmla="*/ 0 60000 65536"/>
              </a:gdLst>
              <a:ahLst/>
              <a:cxnLst>
                <a:cxn ang="T4">
                  <a:pos x="T0" y="T1"/>
                </a:cxn>
                <a:cxn ang="T5">
                  <a:pos x="T2" y="T3"/>
                </a:cxn>
              </a:cxnLst>
              <a:rect l="0" t="0" r="r" b="b"/>
              <a:pathLst>
                <a:path w="22" h="19">
                  <a:moveTo>
                    <a:pt x="0" y="3"/>
                  </a:moveTo>
                  <a:cubicBezTo>
                    <a:pt x="13" y="0"/>
                    <a:pt x="20" y="6"/>
                    <a:pt x="22" y="1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2" name="Freeform 534">
              <a:extLst>
                <a:ext uri="{FF2B5EF4-FFF2-40B4-BE49-F238E27FC236}">
                  <a16:creationId xmlns:a16="http://schemas.microsoft.com/office/drawing/2014/main" id="{FE464125-FF85-6FCC-26C9-E54CC9908853}"/>
                </a:ext>
              </a:extLst>
            </p:cNvPr>
            <p:cNvSpPr>
              <a:spLocks/>
            </p:cNvSpPr>
            <p:nvPr/>
          </p:nvSpPr>
          <p:spPr bwMode="auto">
            <a:xfrm>
              <a:off x="2605" y="3002"/>
              <a:ext cx="91" cy="67"/>
            </a:xfrm>
            <a:custGeom>
              <a:avLst/>
              <a:gdLst>
                <a:gd name="T0" fmla="*/ 0 w 46"/>
                <a:gd name="T1" fmla="*/ 0 h 34"/>
                <a:gd name="T2" fmla="*/ 93 w 46"/>
                <a:gd name="T3" fmla="*/ 124 h 34"/>
                <a:gd name="T4" fmla="*/ 184 w 46"/>
                <a:gd name="T5" fmla="*/ 124 h 34"/>
                <a:gd name="T6" fmla="*/ 247 w 46"/>
                <a:gd name="T7" fmla="*/ 229 h 34"/>
                <a:gd name="T8" fmla="*/ 356 w 46"/>
                <a:gd name="T9" fmla="*/ 229 h 3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6" h="34">
                  <a:moveTo>
                    <a:pt x="0" y="0"/>
                  </a:moveTo>
                  <a:cubicBezTo>
                    <a:pt x="2" y="7"/>
                    <a:pt x="5" y="14"/>
                    <a:pt x="12" y="16"/>
                  </a:cubicBezTo>
                  <a:cubicBezTo>
                    <a:pt x="17" y="16"/>
                    <a:pt x="21" y="14"/>
                    <a:pt x="24" y="16"/>
                  </a:cubicBezTo>
                  <a:cubicBezTo>
                    <a:pt x="29" y="20"/>
                    <a:pt x="27" y="27"/>
                    <a:pt x="32" y="30"/>
                  </a:cubicBezTo>
                  <a:cubicBezTo>
                    <a:pt x="37" y="34"/>
                    <a:pt x="42" y="33"/>
                    <a:pt x="46" y="3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3" name="Freeform 535">
              <a:extLst>
                <a:ext uri="{FF2B5EF4-FFF2-40B4-BE49-F238E27FC236}">
                  <a16:creationId xmlns:a16="http://schemas.microsoft.com/office/drawing/2014/main" id="{9F887F8D-F389-8744-8DD3-4B0A2D7E5D25}"/>
                </a:ext>
              </a:extLst>
            </p:cNvPr>
            <p:cNvSpPr>
              <a:spLocks/>
            </p:cNvSpPr>
            <p:nvPr/>
          </p:nvSpPr>
          <p:spPr bwMode="auto">
            <a:xfrm>
              <a:off x="2844" y="3142"/>
              <a:ext cx="37" cy="28"/>
            </a:xfrm>
            <a:custGeom>
              <a:avLst/>
              <a:gdLst>
                <a:gd name="T0" fmla="*/ 0 w 19"/>
                <a:gd name="T1" fmla="*/ 40 h 14"/>
                <a:gd name="T2" fmla="*/ 140 w 19"/>
                <a:gd name="T3" fmla="*/ 112 h 14"/>
                <a:gd name="T4" fmla="*/ 0 60000 65536"/>
                <a:gd name="T5" fmla="*/ 0 60000 65536"/>
              </a:gdLst>
              <a:ahLst/>
              <a:cxnLst>
                <a:cxn ang="T4">
                  <a:pos x="T0" y="T1"/>
                </a:cxn>
                <a:cxn ang="T5">
                  <a:pos x="T2" y="T3"/>
                </a:cxn>
              </a:cxnLst>
              <a:rect l="0" t="0" r="r" b="b"/>
              <a:pathLst>
                <a:path w="19" h="14">
                  <a:moveTo>
                    <a:pt x="0" y="5"/>
                  </a:moveTo>
                  <a:cubicBezTo>
                    <a:pt x="12" y="0"/>
                    <a:pt x="15" y="6"/>
                    <a:pt x="19"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4" name="Freeform 536">
              <a:extLst>
                <a:ext uri="{FF2B5EF4-FFF2-40B4-BE49-F238E27FC236}">
                  <a16:creationId xmlns:a16="http://schemas.microsoft.com/office/drawing/2014/main" id="{1ADDB827-7D3A-C724-08A3-20BD6954CF70}"/>
                </a:ext>
              </a:extLst>
            </p:cNvPr>
            <p:cNvSpPr>
              <a:spLocks/>
            </p:cNvSpPr>
            <p:nvPr/>
          </p:nvSpPr>
          <p:spPr bwMode="auto">
            <a:xfrm>
              <a:off x="2915" y="3194"/>
              <a:ext cx="309" cy="122"/>
            </a:xfrm>
            <a:custGeom>
              <a:avLst/>
              <a:gdLst>
                <a:gd name="T0" fmla="*/ 0 w 157"/>
                <a:gd name="T1" fmla="*/ 0 h 62"/>
                <a:gd name="T2" fmla="*/ 47 w 157"/>
                <a:gd name="T3" fmla="*/ 16 h 62"/>
                <a:gd name="T4" fmla="*/ 175 w 157"/>
                <a:gd name="T5" fmla="*/ 69 h 62"/>
                <a:gd name="T6" fmla="*/ 299 w 157"/>
                <a:gd name="T7" fmla="*/ 167 h 62"/>
                <a:gd name="T8" fmla="*/ 433 w 157"/>
                <a:gd name="T9" fmla="*/ 175 h 62"/>
                <a:gd name="T10" fmla="*/ 573 w 157"/>
                <a:gd name="T11" fmla="*/ 305 h 62"/>
                <a:gd name="T12" fmla="*/ 724 w 157"/>
                <a:gd name="T13" fmla="*/ 313 h 62"/>
                <a:gd name="T14" fmla="*/ 860 w 157"/>
                <a:gd name="T15" fmla="*/ 372 h 62"/>
                <a:gd name="T16" fmla="*/ 953 w 157"/>
                <a:gd name="T17" fmla="*/ 419 h 62"/>
                <a:gd name="T18" fmla="*/ 1016 w 157"/>
                <a:gd name="T19" fmla="*/ 372 h 62"/>
                <a:gd name="T20" fmla="*/ 1120 w 157"/>
                <a:gd name="T21" fmla="*/ 464 h 62"/>
                <a:gd name="T22" fmla="*/ 1197 w 157"/>
                <a:gd name="T23" fmla="*/ 419 h 6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57" h="62">
                  <a:moveTo>
                    <a:pt x="0" y="0"/>
                  </a:moveTo>
                  <a:cubicBezTo>
                    <a:pt x="2" y="3"/>
                    <a:pt x="3" y="2"/>
                    <a:pt x="6" y="2"/>
                  </a:cubicBezTo>
                  <a:cubicBezTo>
                    <a:pt x="13" y="3"/>
                    <a:pt x="17" y="3"/>
                    <a:pt x="23" y="9"/>
                  </a:cubicBezTo>
                  <a:cubicBezTo>
                    <a:pt x="28" y="14"/>
                    <a:pt x="31" y="20"/>
                    <a:pt x="39" y="22"/>
                  </a:cubicBezTo>
                  <a:cubicBezTo>
                    <a:pt x="45" y="25"/>
                    <a:pt x="50" y="22"/>
                    <a:pt x="57" y="23"/>
                  </a:cubicBezTo>
                  <a:cubicBezTo>
                    <a:pt x="68" y="24"/>
                    <a:pt x="68" y="33"/>
                    <a:pt x="75" y="40"/>
                  </a:cubicBezTo>
                  <a:cubicBezTo>
                    <a:pt x="82" y="48"/>
                    <a:pt x="87" y="42"/>
                    <a:pt x="95" y="41"/>
                  </a:cubicBezTo>
                  <a:cubicBezTo>
                    <a:pt x="102" y="39"/>
                    <a:pt x="107" y="45"/>
                    <a:pt x="113" y="49"/>
                  </a:cubicBezTo>
                  <a:cubicBezTo>
                    <a:pt x="117" y="53"/>
                    <a:pt x="119" y="56"/>
                    <a:pt x="125" y="55"/>
                  </a:cubicBezTo>
                  <a:cubicBezTo>
                    <a:pt x="128" y="54"/>
                    <a:pt x="130" y="49"/>
                    <a:pt x="133" y="49"/>
                  </a:cubicBezTo>
                  <a:cubicBezTo>
                    <a:pt x="140" y="48"/>
                    <a:pt x="140" y="60"/>
                    <a:pt x="147" y="61"/>
                  </a:cubicBezTo>
                  <a:cubicBezTo>
                    <a:pt x="150" y="62"/>
                    <a:pt x="155" y="57"/>
                    <a:pt x="157" y="5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5" name="Freeform 537">
              <a:extLst>
                <a:ext uri="{FF2B5EF4-FFF2-40B4-BE49-F238E27FC236}">
                  <a16:creationId xmlns:a16="http://schemas.microsoft.com/office/drawing/2014/main" id="{02C65686-FEA8-BD3F-070F-4BA0CFC318BE}"/>
                </a:ext>
              </a:extLst>
            </p:cNvPr>
            <p:cNvSpPr>
              <a:spLocks/>
            </p:cNvSpPr>
            <p:nvPr/>
          </p:nvSpPr>
          <p:spPr bwMode="auto">
            <a:xfrm>
              <a:off x="3080" y="3280"/>
              <a:ext cx="187" cy="95"/>
            </a:xfrm>
            <a:custGeom>
              <a:avLst/>
              <a:gdLst>
                <a:gd name="T0" fmla="*/ 8 w 95"/>
                <a:gd name="T1" fmla="*/ 0 h 48"/>
                <a:gd name="T2" fmla="*/ 120 w 95"/>
                <a:gd name="T3" fmla="*/ 55 h 48"/>
                <a:gd name="T4" fmla="*/ 220 w 95"/>
                <a:gd name="T5" fmla="*/ 141 h 48"/>
                <a:gd name="T6" fmla="*/ 352 w 95"/>
                <a:gd name="T7" fmla="*/ 172 h 48"/>
                <a:gd name="T8" fmla="*/ 404 w 95"/>
                <a:gd name="T9" fmla="*/ 200 h 48"/>
                <a:gd name="T10" fmla="*/ 427 w 95"/>
                <a:gd name="T11" fmla="*/ 255 h 48"/>
                <a:gd name="T12" fmla="*/ 648 w 95"/>
                <a:gd name="T13" fmla="*/ 333 h 48"/>
                <a:gd name="T14" fmla="*/ 717 w 95"/>
                <a:gd name="T15" fmla="*/ 372 h 4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5" h="48">
                  <a:moveTo>
                    <a:pt x="1" y="0"/>
                  </a:moveTo>
                  <a:cubicBezTo>
                    <a:pt x="0" y="10"/>
                    <a:pt x="10" y="6"/>
                    <a:pt x="16" y="7"/>
                  </a:cubicBezTo>
                  <a:cubicBezTo>
                    <a:pt x="24" y="9"/>
                    <a:pt x="23" y="14"/>
                    <a:pt x="29" y="18"/>
                  </a:cubicBezTo>
                  <a:cubicBezTo>
                    <a:pt x="34" y="22"/>
                    <a:pt x="40" y="20"/>
                    <a:pt x="46" y="22"/>
                  </a:cubicBezTo>
                  <a:cubicBezTo>
                    <a:pt x="49" y="23"/>
                    <a:pt x="51" y="23"/>
                    <a:pt x="53" y="26"/>
                  </a:cubicBezTo>
                  <a:cubicBezTo>
                    <a:pt x="55" y="28"/>
                    <a:pt x="54" y="32"/>
                    <a:pt x="56" y="33"/>
                  </a:cubicBezTo>
                  <a:cubicBezTo>
                    <a:pt x="63" y="41"/>
                    <a:pt x="78" y="32"/>
                    <a:pt x="85" y="43"/>
                  </a:cubicBezTo>
                  <a:cubicBezTo>
                    <a:pt x="87" y="45"/>
                    <a:pt x="95" y="46"/>
                    <a:pt x="94" y="4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6" name="Freeform 538">
              <a:extLst>
                <a:ext uri="{FF2B5EF4-FFF2-40B4-BE49-F238E27FC236}">
                  <a16:creationId xmlns:a16="http://schemas.microsoft.com/office/drawing/2014/main" id="{99573D0F-8EFE-686F-411B-8E2E7EE1391F}"/>
                </a:ext>
              </a:extLst>
            </p:cNvPr>
            <p:cNvSpPr>
              <a:spLocks/>
            </p:cNvSpPr>
            <p:nvPr/>
          </p:nvSpPr>
          <p:spPr bwMode="auto">
            <a:xfrm>
              <a:off x="2729" y="3034"/>
              <a:ext cx="235" cy="146"/>
            </a:xfrm>
            <a:custGeom>
              <a:avLst/>
              <a:gdLst>
                <a:gd name="T0" fmla="*/ 16 w 119"/>
                <a:gd name="T1" fmla="*/ 0 h 74"/>
                <a:gd name="T2" fmla="*/ 16 w 119"/>
                <a:gd name="T3" fmla="*/ 140 h 74"/>
                <a:gd name="T4" fmla="*/ 148 w 119"/>
                <a:gd name="T5" fmla="*/ 207 h 74"/>
                <a:gd name="T6" fmla="*/ 215 w 119"/>
                <a:gd name="T7" fmla="*/ 308 h 74"/>
                <a:gd name="T8" fmla="*/ 379 w 119"/>
                <a:gd name="T9" fmla="*/ 308 h 74"/>
                <a:gd name="T10" fmla="*/ 425 w 119"/>
                <a:gd name="T11" fmla="*/ 369 h 74"/>
                <a:gd name="T12" fmla="*/ 531 w 119"/>
                <a:gd name="T13" fmla="*/ 369 h 74"/>
                <a:gd name="T14" fmla="*/ 640 w 119"/>
                <a:gd name="T15" fmla="*/ 491 h 74"/>
                <a:gd name="T16" fmla="*/ 733 w 119"/>
                <a:gd name="T17" fmla="*/ 491 h 74"/>
                <a:gd name="T18" fmla="*/ 823 w 119"/>
                <a:gd name="T19" fmla="*/ 552 h 74"/>
                <a:gd name="T20" fmla="*/ 916 w 119"/>
                <a:gd name="T21" fmla="*/ 521 h 7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9" h="74">
                  <a:moveTo>
                    <a:pt x="2" y="0"/>
                  </a:moveTo>
                  <a:cubicBezTo>
                    <a:pt x="2" y="4"/>
                    <a:pt x="0" y="15"/>
                    <a:pt x="2" y="18"/>
                  </a:cubicBezTo>
                  <a:cubicBezTo>
                    <a:pt x="4" y="22"/>
                    <a:pt x="15" y="23"/>
                    <a:pt x="19" y="27"/>
                  </a:cubicBezTo>
                  <a:cubicBezTo>
                    <a:pt x="23" y="30"/>
                    <a:pt x="24" y="38"/>
                    <a:pt x="28" y="40"/>
                  </a:cubicBezTo>
                  <a:cubicBezTo>
                    <a:pt x="35" y="45"/>
                    <a:pt x="40" y="32"/>
                    <a:pt x="49" y="40"/>
                  </a:cubicBezTo>
                  <a:cubicBezTo>
                    <a:pt x="51" y="42"/>
                    <a:pt x="52" y="46"/>
                    <a:pt x="55" y="48"/>
                  </a:cubicBezTo>
                  <a:cubicBezTo>
                    <a:pt x="59" y="49"/>
                    <a:pt x="64" y="47"/>
                    <a:pt x="69" y="48"/>
                  </a:cubicBezTo>
                  <a:cubicBezTo>
                    <a:pt x="77" y="52"/>
                    <a:pt x="76" y="61"/>
                    <a:pt x="83" y="64"/>
                  </a:cubicBezTo>
                  <a:cubicBezTo>
                    <a:pt x="87" y="65"/>
                    <a:pt x="91" y="63"/>
                    <a:pt x="95" y="64"/>
                  </a:cubicBezTo>
                  <a:cubicBezTo>
                    <a:pt x="100" y="65"/>
                    <a:pt x="102" y="71"/>
                    <a:pt x="107" y="72"/>
                  </a:cubicBezTo>
                  <a:cubicBezTo>
                    <a:pt x="112" y="74"/>
                    <a:pt x="116" y="71"/>
                    <a:pt x="119" y="6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7" name="Freeform 539">
              <a:extLst>
                <a:ext uri="{FF2B5EF4-FFF2-40B4-BE49-F238E27FC236}">
                  <a16:creationId xmlns:a16="http://schemas.microsoft.com/office/drawing/2014/main" id="{4DE63412-95AD-D4D6-6E89-9A7902D7C9F0}"/>
                </a:ext>
              </a:extLst>
            </p:cNvPr>
            <p:cNvSpPr>
              <a:spLocks/>
            </p:cNvSpPr>
            <p:nvPr/>
          </p:nvSpPr>
          <p:spPr bwMode="auto">
            <a:xfrm>
              <a:off x="2962" y="3207"/>
              <a:ext cx="91" cy="60"/>
            </a:xfrm>
            <a:custGeom>
              <a:avLst/>
              <a:gdLst>
                <a:gd name="T0" fmla="*/ 0 w 46"/>
                <a:gd name="T1" fmla="*/ 16 h 30"/>
                <a:gd name="T2" fmla="*/ 216 w 46"/>
                <a:gd name="T3" fmla="*/ 112 h 30"/>
                <a:gd name="T4" fmla="*/ 356 w 46"/>
                <a:gd name="T5" fmla="*/ 224 h 30"/>
                <a:gd name="T6" fmla="*/ 0 60000 65536"/>
                <a:gd name="T7" fmla="*/ 0 60000 65536"/>
                <a:gd name="T8" fmla="*/ 0 60000 65536"/>
              </a:gdLst>
              <a:ahLst/>
              <a:cxnLst>
                <a:cxn ang="T6">
                  <a:pos x="T0" y="T1"/>
                </a:cxn>
                <a:cxn ang="T7">
                  <a:pos x="T2" y="T3"/>
                </a:cxn>
                <a:cxn ang="T8">
                  <a:pos x="T4" y="T5"/>
                </a:cxn>
              </a:cxnLst>
              <a:rect l="0" t="0" r="r" b="b"/>
              <a:pathLst>
                <a:path w="46" h="30">
                  <a:moveTo>
                    <a:pt x="0" y="2"/>
                  </a:moveTo>
                  <a:cubicBezTo>
                    <a:pt x="11" y="0"/>
                    <a:pt x="21" y="5"/>
                    <a:pt x="28" y="14"/>
                  </a:cubicBezTo>
                  <a:cubicBezTo>
                    <a:pt x="32" y="19"/>
                    <a:pt x="38" y="30"/>
                    <a:pt x="46" y="2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8" name="Freeform 540">
              <a:extLst>
                <a:ext uri="{FF2B5EF4-FFF2-40B4-BE49-F238E27FC236}">
                  <a16:creationId xmlns:a16="http://schemas.microsoft.com/office/drawing/2014/main" id="{1A812022-CF79-8351-9A95-E0B1BC867FA3}"/>
                </a:ext>
              </a:extLst>
            </p:cNvPr>
            <p:cNvSpPr>
              <a:spLocks/>
            </p:cNvSpPr>
            <p:nvPr/>
          </p:nvSpPr>
          <p:spPr bwMode="auto">
            <a:xfrm>
              <a:off x="2942" y="3180"/>
              <a:ext cx="8" cy="23"/>
            </a:xfrm>
            <a:custGeom>
              <a:avLst/>
              <a:gdLst>
                <a:gd name="T0" fmla="*/ 0 w 4"/>
                <a:gd name="T1" fmla="*/ 0 h 12"/>
                <a:gd name="T2" fmla="*/ 32 w 4"/>
                <a:gd name="T3" fmla="*/ 84 h 12"/>
                <a:gd name="T4" fmla="*/ 0 60000 65536"/>
                <a:gd name="T5" fmla="*/ 0 60000 65536"/>
              </a:gdLst>
              <a:ahLst/>
              <a:cxnLst>
                <a:cxn ang="T4">
                  <a:pos x="T0" y="T1"/>
                </a:cxn>
                <a:cxn ang="T5">
                  <a:pos x="T2" y="T3"/>
                </a:cxn>
              </a:cxnLst>
              <a:rect l="0" t="0" r="r" b="b"/>
              <a:pathLst>
                <a:path w="4" h="12">
                  <a:moveTo>
                    <a:pt x="0" y="0"/>
                  </a:moveTo>
                  <a:cubicBezTo>
                    <a:pt x="4" y="2"/>
                    <a:pt x="3" y="10"/>
                    <a:pt x="4"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49" name="Freeform 541">
              <a:extLst>
                <a:ext uri="{FF2B5EF4-FFF2-40B4-BE49-F238E27FC236}">
                  <a16:creationId xmlns:a16="http://schemas.microsoft.com/office/drawing/2014/main" id="{C171C589-4D24-929C-ED6F-E2140E48A6B7}"/>
                </a:ext>
              </a:extLst>
            </p:cNvPr>
            <p:cNvSpPr>
              <a:spLocks/>
            </p:cNvSpPr>
            <p:nvPr/>
          </p:nvSpPr>
          <p:spPr bwMode="auto">
            <a:xfrm>
              <a:off x="2968" y="3174"/>
              <a:ext cx="67" cy="67"/>
            </a:xfrm>
            <a:custGeom>
              <a:avLst/>
              <a:gdLst>
                <a:gd name="T0" fmla="*/ 0 w 34"/>
                <a:gd name="T1" fmla="*/ 0 h 34"/>
                <a:gd name="T2" fmla="*/ 168 w 34"/>
                <a:gd name="T3" fmla="*/ 144 h 34"/>
                <a:gd name="T4" fmla="*/ 205 w 34"/>
                <a:gd name="T5" fmla="*/ 199 h 34"/>
                <a:gd name="T6" fmla="*/ 252 w 34"/>
                <a:gd name="T7" fmla="*/ 260 h 3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34">
                  <a:moveTo>
                    <a:pt x="0" y="0"/>
                  </a:moveTo>
                  <a:cubicBezTo>
                    <a:pt x="4" y="13"/>
                    <a:pt x="14" y="9"/>
                    <a:pt x="22" y="19"/>
                  </a:cubicBezTo>
                  <a:cubicBezTo>
                    <a:pt x="24" y="21"/>
                    <a:pt x="25" y="24"/>
                    <a:pt x="27" y="26"/>
                  </a:cubicBezTo>
                  <a:cubicBezTo>
                    <a:pt x="30" y="29"/>
                    <a:pt x="34" y="28"/>
                    <a:pt x="33" y="3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0" name="Freeform 542">
              <a:extLst>
                <a:ext uri="{FF2B5EF4-FFF2-40B4-BE49-F238E27FC236}">
                  <a16:creationId xmlns:a16="http://schemas.microsoft.com/office/drawing/2014/main" id="{F510DE34-7D61-F8CE-24D6-16EA551BFDFB}"/>
                </a:ext>
              </a:extLst>
            </p:cNvPr>
            <p:cNvSpPr>
              <a:spLocks/>
            </p:cNvSpPr>
            <p:nvPr/>
          </p:nvSpPr>
          <p:spPr bwMode="auto">
            <a:xfrm>
              <a:off x="3051" y="3239"/>
              <a:ext cx="63" cy="34"/>
            </a:xfrm>
            <a:custGeom>
              <a:avLst/>
              <a:gdLst>
                <a:gd name="T0" fmla="*/ 0 w 32"/>
                <a:gd name="T1" fmla="*/ 56 h 17"/>
                <a:gd name="T2" fmla="*/ 167 w 32"/>
                <a:gd name="T3" fmla="*/ 56 h 17"/>
                <a:gd name="T4" fmla="*/ 244 w 32"/>
                <a:gd name="T5" fmla="*/ 136 h 17"/>
                <a:gd name="T6" fmla="*/ 0 60000 65536"/>
                <a:gd name="T7" fmla="*/ 0 60000 65536"/>
                <a:gd name="T8" fmla="*/ 0 60000 65536"/>
              </a:gdLst>
              <a:ahLst/>
              <a:cxnLst>
                <a:cxn ang="T6">
                  <a:pos x="T0" y="T1"/>
                </a:cxn>
                <a:cxn ang="T7">
                  <a:pos x="T2" y="T3"/>
                </a:cxn>
                <a:cxn ang="T8">
                  <a:pos x="T4" y="T5"/>
                </a:cxn>
              </a:cxnLst>
              <a:rect l="0" t="0" r="r" b="b"/>
              <a:pathLst>
                <a:path w="32" h="17">
                  <a:moveTo>
                    <a:pt x="0" y="7"/>
                  </a:moveTo>
                  <a:cubicBezTo>
                    <a:pt x="9" y="7"/>
                    <a:pt x="13" y="0"/>
                    <a:pt x="22" y="7"/>
                  </a:cubicBezTo>
                  <a:cubicBezTo>
                    <a:pt x="25" y="9"/>
                    <a:pt x="31" y="15"/>
                    <a:pt x="32"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1" name="Freeform 543">
              <a:extLst>
                <a:ext uri="{FF2B5EF4-FFF2-40B4-BE49-F238E27FC236}">
                  <a16:creationId xmlns:a16="http://schemas.microsoft.com/office/drawing/2014/main" id="{0BADF3DA-C718-5E10-8A26-2940F3AF0638}"/>
                </a:ext>
              </a:extLst>
            </p:cNvPr>
            <p:cNvSpPr>
              <a:spLocks/>
            </p:cNvSpPr>
            <p:nvPr/>
          </p:nvSpPr>
          <p:spPr bwMode="auto">
            <a:xfrm>
              <a:off x="3126" y="3269"/>
              <a:ext cx="53" cy="21"/>
            </a:xfrm>
            <a:custGeom>
              <a:avLst/>
              <a:gdLst>
                <a:gd name="T0" fmla="*/ 0 w 27"/>
                <a:gd name="T1" fmla="*/ 48 h 11"/>
                <a:gd name="T2" fmla="*/ 151 w 27"/>
                <a:gd name="T3" fmla="*/ 36 h 11"/>
                <a:gd name="T4" fmla="*/ 204 w 27"/>
                <a:gd name="T5" fmla="*/ 76 h 11"/>
                <a:gd name="T6" fmla="*/ 0 60000 65536"/>
                <a:gd name="T7" fmla="*/ 0 60000 65536"/>
                <a:gd name="T8" fmla="*/ 0 60000 65536"/>
              </a:gdLst>
              <a:ahLst/>
              <a:cxnLst>
                <a:cxn ang="T6">
                  <a:pos x="T0" y="T1"/>
                </a:cxn>
                <a:cxn ang="T7">
                  <a:pos x="T2" y="T3"/>
                </a:cxn>
                <a:cxn ang="T8">
                  <a:pos x="T4" y="T5"/>
                </a:cxn>
              </a:cxnLst>
              <a:rect l="0" t="0" r="r" b="b"/>
              <a:pathLst>
                <a:path w="27" h="11">
                  <a:moveTo>
                    <a:pt x="0" y="7"/>
                  </a:moveTo>
                  <a:cubicBezTo>
                    <a:pt x="8" y="5"/>
                    <a:pt x="11" y="0"/>
                    <a:pt x="20" y="5"/>
                  </a:cubicBezTo>
                  <a:cubicBezTo>
                    <a:pt x="24" y="7"/>
                    <a:pt x="25" y="8"/>
                    <a:pt x="27"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2" name="Freeform 544">
              <a:extLst>
                <a:ext uri="{FF2B5EF4-FFF2-40B4-BE49-F238E27FC236}">
                  <a16:creationId xmlns:a16="http://schemas.microsoft.com/office/drawing/2014/main" id="{0762176B-602B-776D-C49D-A6350FB811BF}"/>
                </a:ext>
              </a:extLst>
            </p:cNvPr>
            <p:cNvSpPr>
              <a:spLocks/>
            </p:cNvSpPr>
            <p:nvPr/>
          </p:nvSpPr>
          <p:spPr bwMode="auto">
            <a:xfrm>
              <a:off x="2771" y="3077"/>
              <a:ext cx="43" cy="28"/>
            </a:xfrm>
            <a:custGeom>
              <a:avLst/>
              <a:gdLst>
                <a:gd name="T0" fmla="*/ 0 w 22"/>
                <a:gd name="T1" fmla="*/ 40 h 14"/>
                <a:gd name="T2" fmla="*/ 164 w 22"/>
                <a:gd name="T3" fmla="*/ 112 h 14"/>
                <a:gd name="T4" fmla="*/ 0 60000 65536"/>
                <a:gd name="T5" fmla="*/ 0 60000 65536"/>
              </a:gdLst>
              <a:ahLst/>
              <a:cxnLst>
                <a:cxn ang="T4">
                  <a:pos x="T0" y="T1"/>
                </a:cxn>
                <a:cxn ang="T5">
                  <a:pos x="T2" y="T3"/>
                </a:cxn>
              </a:cxnLst>
              <a:rect l="0" t="0" r="r" b="b"/>
              <a:pathLst>
                <a:path w="22" h="14">
                  <a:moveTo>
                    <a:pt x="0" y="5"/>
                  </a:moveTo>
                  <a:cubicBezTo>
                    <a:pt x="10" y="0"/>
                    <a:pt x="19" y="3"/>
                    <a:pt x="22"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3" name="Freeform 545">
              <a:extLst>
                <a:ext uri="{FF2B5EF4-FFF2-40B4-BE49-F238E27FC236}">
                  <a16:creationId xmlns:a16="http://schemas.microsoft.com/office/drawing/2014/main" id="{EEF8A662-B675-EAE8-163A-475A3524E2AD}"/>
                </a:ext>
              </a:extLst>
            </p:cNvPr>
            <p:cNvSpPr>
              <a:spLocks/>
            </p:cNvSpPr>
            <p:nvPr/>
          </p:nvSpPr>
          <p:spPr bwMode="auto">
            <a:xfrm>
              <a:off x="2869" y="3119"/>
              <a:ext cx="2" cy="13"/>
            </a:xfrm>
            <a:custGeom>
              <a:avLst/>
              <a:gdLst>
                <a:gd name="T0" fmla="*/ 8 w 1"/>
                <a:gd name="T1" fmla="*/ 45 h 7"/>
                <a:gd name="T2" fmla="*/ 0 w 1"/>
                <a:gd name="T3" fmla="*/ 0 h 7"/>
                <a:gd name="T4" fmla="*/ 0 60000 65536"/>
                <a:gd name="T5" fmla="*/ 0 60000 65536"/>
              </a:gdLst>
              <a:ahLst/>
              <a:cxnLst>
                <a:cxn ang="T4">
                  <a:pos x="T0" y="T1"/>
                </a:cxn>
                <a:cxn ang="T5">
                  <a:pos x="T2" y="T3"/>
                </a:cxn>
              </a:cxnLst>
              <a:rect l="0" t="0" r="r" b="b"/>
              <a:pathLst>
                <a:path w="1" h="7">
                  <a:moveTo>
                    <a:pt x="1" y="7"/>
                  </a:moveTo>
                  <a:cubicBezTo>
                    <a:pt x="1" y="5"/>
                    <a:pt x="0" y="2"/>
                    <a:pt x="0"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4" name="Freeform 546">
              <a:extLst>
                <a:ext uri="{FF2B5EF4-FFF2-40B4-BE49-F238E27FC236}">
                  <a16:creationId xmlns:a16="http://schemas.microsoft.com/office/drawing/2014/main" id="{E34B13F0-2A25-050E-6190-8C1C05FDA9B6}"/>
                </a:ext>
              </a:extLst>
            </p:cNvPr>
            <p:cNvSpPr>
              <a:spLocks/>
            </p:cNvSpPr>
            <p:nvPr/>
          </p:nvSpPr>
          <p:spPr bwMode="auto">
            <a:xfrm>
              <a:off x="3212" y="3355"/>
              <a:ext cx="645" cy="221"/>
            </a:xfrm>
            <a:custGeom>
              <a:avLst/>
              <a:gdLst>
                <a:gd name="T0" fmla="*/ 0 w 327"/>
                <a:gd name="T1" fmla="*/ 0 h 112"/>
                <a:gd name="T2" fmla="*/ 152 w 327"/>
                <a:gd name="T3" fmla="*/ 85 h 112"/>
                <a:gd name="T4" fmla="*/ 260 w 327"/>
                <a:gd name="T5" fmla="*/ 85 h 112"/>
                <a:gd name="T6" fmla="*/ 369 w 327"/>
                <a:gd name="T7" fmla="*/ 168 h 112"/>
                <a:gd name="T8" fmla="*/ 560 w 327"/>
                <a:gd name="T9" fmla="*/ 160 h 112"/>
                <a:gd name="T10" fmla="*/ 692 w 327"/>
                <a:gd name="T11" fmla="*/ 292 h 112"/>
                <a:gd name="T12" fmla="*/ 884 w 327"/>
                <a:gd name="T13" fmla="*/ 300 h 112"/>
                <a:gd name="T14" fmla="*/ 1012 w 327"/>
                <a:gd name="T15" fmla="*/ 424 h 112"/>
                <a:gd name="T16" fmla="*/ 1199 w 327"/>
                <a:gd name="T17" fmla="*/ 432 h 112"/>
                <a:gd name="T18" fmla="*/ 1280 w 327"/>
                <a:gd name="T19" fmla="*/ 499 h 112"/>
                <a:gd name="T20" fmla="*/ 1335 w 327"/>
                <a:gd name="T21" fmla="*/ 444 h 112"/>
                <a:gd name="T22" fmla="*/ 1444 w 327"/>
                <a:gd name="T23" fmla="*/ 545 h 112"/>
                <a:gd name="T24" fmla="*/ 1548 w 327"/>
                <a:gd name="T25" fmla="*/ 553 h 112"/>
                <a:gd name="T26" fmla="*/ 1612 w 327"/>
                <a:gd name="T27" fmla="*/ 521 h 112"/>
                <a:gd name="T28" fmla="*/ 1696 w 327"/>
                <a:gd name="T29" fmla="*/ 661 h 112"/>
                <a:gd name="T30" fmla="*/ 1864 w 327"/>
                <a:gd name="T31" fmla="*/ 700 h 112"/>
                <a:gd name="T32" fmla="*/ 2036 w 327"/>
                <a:gd name="T33" fmla="*/ 744 h 112"/>
                <a:gd name="T34" fmla="*/ 2156 w 327"/>
                <a:gd name="T35" fmla="*/ 736 h 112"/>
                <a:gd name="T36" fmla="*/ 2288 w 327"/>
                <a:gd name="T37" fmla="*/ 760 h 112"/>
                <a:gd name="T38" fmla="*/ 2440 w 327"/>
                <a:gd name="T39" fmla="*/ 821 h 112"/>
                <a:gd name="T40" fmla="*/ 2509 w 327"/>
                <a:gd name="T41" fmla="*/ 791 h 11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7" h="112">
                  <a:moveTo>
                    <a:pt x="0" y="0"/>
                  </a:moveTo>
                  <a:cubicBezTo>
                    <a:pt x="2" y="8"/>
                    <a:pt x="13" y="11"/>
                    <a:pt x="20" y="11"/>
                  </a:cubicBezTo>
                  <a:cubicBezTo>
                    <a:pt x="25" y="11"/>
                    <a:pt x="30" y="9"/>
                    <a:pt x="34" y="11"/>
                  </a:cubicBezTo>
                  <a:cubicBezTo>
                    <a:pt x="40" y="12"/>
                    <a:pt x="43" y="19"/>
                    <a:pt x="48" y="22"/>
                  </a:cubicBezTo>
                  <a:cubicBezTo>
                    <a:pt x="57" y="26"/>
                    <a:pt x="64" y="19"/>
                    <a:pt x="73" y="21"/>
                  </a:cubicBezTo>
                  <a:cubicBezTo>
                    <a:pt x="82" y="23"/>
                    <a:pt x="82" y="33"/>
                    <a:pt x="90" y="38"/>
                  </a:cubicBezTo>
                  <a:cubicBezTo>
                    <a:pt x="98" y="43"/>
                    <a:pt x="106" y="39"/>
                    <a:pt x="115" y="39"/>
                  </a:cubicBezTo>
                  <a:cubicBezTo>
                    <a:pt x="126" y="39"/>
                    <a:pt x="124" y="50"/>
                    <a:pt x="132" y="55"/>
                  </a:cubicBezTo>
                  <a:cubicBezTo>
                    <a:pt x="139" y="60"/>
                    <a:pt x="150" y="51"/>
                    <a:pt x="156" y="56"/>
                  </a:cubicBezTo>
                  <a:cubicBezTo>
                    <a:pt x="160" y="59"/>
                    <a:pt x="159" y="68"/>
                    <a:pt x="167" y="65"/>
                  </a:cubicBezTo>
                  <a:cubicBezTo>
                    <a:pt x="172" y="64"/>
                    <a:pt x="169" y="60"/>
                    <a:pt x="174" y="58"/>
                  </a:cubicBezTo>
                  <a:cubicBezTo>
                    <a:pt x="184" y="52"/>
                    <a:pt x="184" y="67"/>
                    <a:pt x="188" y="71"/>
                  </a:cubicBezTo>
                  <a:cubicBezTo>
                    <a:pt x="191" y="74"/>
                    <a:pt x="198" y="73"/>
                    <a:pt x="202" y="72"/>
                  </a:cubicBezTo>
                  <a:cubicBezTo>
                    <a:pt x="203" y="71"/>
                    <a:pt x="208" y="68"/>
                    <a:pt x="210" y="68"/>
                  </a:cubicBezTo>
                  <a:cubicBezTo>
                    <a:pt x="216" y="70"/>
                    <a:pt x="214" y="82"/>
                    <a:pt x="221" y="86"/>
                  </a:cubicBezTo>
                  <a:cubicBezTo>
                    <a:pt x="227" y="90"/>
                    <a:pt x="236" y="88"/>
                    <a:pt x="243" y="91"/>
                  </a:cubicBezTo>
                  <a:cubicBezTo>
                    <a:pt x="251" y="93"/>
                    <a:pt x="256" y="99"/>
                    <a:pt x="265" y="97"/>
                  </a:cubicBezTo>
                  <a:cubicBezTo>
                    <a:pt x="274" y="95"/>
                    <a:pt x="274" y="86"/>
                    <a:pt x="281" y="96"/>
                  </a:cubicBezTo>
                  <a:cubicBezTo>
                    <a:pt x="285" y="102"/>
                    <a:pt x="295" y="112"/>
                    <a:pt x="298" y="99"/>
                  </a:cubicBezTo>
                  <a:cubicBezTo>
                    <a:pt x="304" y="103"/>
                    <a:pt x="310" y="109"/>
                    <a:pt x="318" y="107"/>
                  </a:cubicBezTo>
                  <a:cubicBezTo>
                    <a:pt x="321" y="106"/>
                    <a:pt x="325" y="103"/>
                    <a:pt x="327" y="10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5" name="Freeform 547">
              <a:extLst>
                <a:ext uri="{FF2B5EF4-FFF2-40B4-BE49-F238E27FC236}">
                  <a16:creationId xmlns:a16="http://schemas.microsoft.com/office/drawing/2014/main" id="{174F7D3E-9668-49E7-6DDA-CF40AD3500E5}"/>
                </a:ext>
              </a:extLst>
            </p:cNvPr>
            <p:cNvSpPr>
              <a:spLocks/>
            </p:cNvSpPr>
            <p:nvPr/>
          </p:nvSpPr>
          <p:spPr bwMode="auto">
            <a:xfrm>
              <a:off x="3161" y="3300"/>
              <a:ext cx="57" cy="55"/>
            </a:xfrm>
            <a:custGeom>
              <a:avLst/>
              <a:gdLst>
                <a:gd name="T0" fmla="*/ 8 w 29"/>
                <a:gd name="T1" fmla="*/ 0 h 28"/>
                <a:gd name="T2" fmla="*/ 173 w 29"/>
                <a:gd name="T3" fmla="*/ 77 h 28"/>
                <a:gd name="T4" fmla="*/ 212 w 29"/>
                <a:gd name="T5" fmla="*/ 212 h 28"/>
                <a:gd name="T6" fmla="*/ 0 60000 65536"/>
                <a:gd name="T7" fmla="*/ 0 60000 65536"/>
                <a:gd name="T8" fmla="*/ 0 60000 65536"/>
              </a:gdLst>
              <a:ahLst/>
              <a:cxnLst>
                <a:cxn ang="T6">
                  <a:pos x="T0" y="T1"/>
                </a:cxn>
                <a:cxn ang="T7">
                  <a:pos x="T2" y="T3"/>
                </a:cxn>
                <a:cxn ang="T8">
                  <a:pos x="T4" y="T5"/>
                </a:cxn>
              </a:cxnLst>
              <a:rect l="0" t="0" r="r" b="b"/>
              <a:pathLst>
                <a:path w="29" h="28">
                  <a:moveTo>
                    <a:pt x="1" y="0"/>
                  </a:moveTo>
                  <a:cubicBezTo>
                    <a:pt x="0" y="12"/>
                    <a:pt x="17" y="5"/>
                    <a:pt x="23" y="10"/>
                  </a:cubicBezTo>
                  <a:cubicBezTo>
                    <a:pt x="29" y="15"/>
                    <a:pt x="27" y="21"/>
                    <a:pt x="28" y="2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6" name="Freeform 548">
              <a:extLst>
                <a:ext uri="{FF2B5EF4-FFF2-40B4-BE49-F238E27FC236}">
                  <a16:creationId xmlns:a16="http://schemas.microsoft.com/office/drawing/2014/main" id="{AE2A79CA-6498-0D5B-6C7E-BE31F1E7AE81}"/>
                </a:ext>
              </a:extLst>
            </p:cNvPr>
            <p:cNvSpPr>
              <a:spLocks/>
            </p:cNvSpPr>
            <p:nvPr/>
          </p:nvSpPr>
          <p:spPr bwMode="auto">
            <a:xfrm>
              <a:off x="3191" y="3271"/>
              <a:ext cx="43" cy="35"/>
            </a:xfrm>
            <a:custGeom>
              <a:avLst/>
              <a:gdLst>
                <a:gd name="T0" fmla="*/ 0 w 22"/>
                <a:gd name="T1" fmla="*/ 0 h 18"/>
                <a:gd name="T2" fmla="*/ 164 w 22"/>
                <a:gd name="T3" fmla="*/ 103 h 18"/>
                <a:gd name="T4" fmla="*/ 0 60000 65536"/>
                <a:gd name="T5" fmla="*/ 0 60000 65536"/>
              </a:gdLst>
              <a:ahLst/>
              <a:cxnLst>
                <a:cxn ang="T4">
                  <a:pos x="T0" y="T1"/>
                </a:cxn>
                <a:cxn ang="T5">
                  <a:pos x="T2" y="T3"/>
                </a:cxn>
              </a:cxnLst>
              <a:rect l="0" t="0" r="r" b="b"/>
              <a:pathLst>
                <a:path w="22" h="18">
                  <a:moveTo>
                    <a:pt x="0" y="0"/>
                  </a:moveTo>
                  <a:cubicBezTo>
                    <a:pt x="2" y="8"/>
                    <a:pt x="14" y="18"/>
                    <a:pt x="22"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7" name="Freeform 549">
              <a:extLst>
                <a:ext uri="{FF2B5EF4-FFF2-40B4-BE49-F238E27FC236}">
                  <a16:creationId xmlns:a16="http://schemas.microsoft.com/office/drawing/2014/main" id="{DBB248CA-7A84-F2A1-6928-E712632D217E}"/>
                </a:ext>
              </a:extLst>
            </p:cNvPr>
            <p:cNvSpPr>
              <a:spLocks/>
            </p:cNvSpPr>
            <p:nvPr/>
          </p:nvSpPr>
          <p:spPr bwMode="auto">
            <a:xfrm>
              <a:off x="3218" y="3312"/>
              <a:ext cx="59" cy="61"/>
            </a:xfrm>
            <a:custGeom>
              <a:avLst/>
              <a:gdLst>
                <a:gd name="T0" fmla="*/ 0 w 30"/>
                <a:gd name="T1" fmla="*/ 0 h 31"/>
                <a:gd name="T2" fmla="*/ 61 w 30"/>
                <a:gd name="T3" fmla="*/ 47 h 31"/>
                <a:gd name="T4" fmla="*/ 175 w 30"/>
                <a:gd name="T5" fmla="*/ 85 h 31"/>
                <a:gd name="T6" fmla="*/ 212 w 30"/>
                <a:gd name="T7" fmla="*/ 236 h 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0" h="31">
                  <a:moveTo>
                    <a:pt x="0" y="0"/>
                  </a:moveTo>
                  <a:cubicBezTo>
                    <a:pt x="3" y="1"/>
                    <a:pt x="5" y="4"/>
                    <a:pt x="8" y="6"/>
                  </a:cubicBezTo>
                  <a:cubicBezTo>
                    <a:pt x="13" y="8"/>
                    <a:pt x="19" y="8"/>
                    <a:pt x="23" y="11"/>
                  </a:cubicBezTo>
                  <a:cubicBezTo>
                    <a:pt x="30" y="17"/>
                    <a:pt x="22" y="26"/>
                    <a:pt x="28" y="3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8" name="Freeform 550">
              <a:extLst>
                <a:ext uri="{FF2B5EF4-FFF2-40B4-BE49-F238E27FC236}">
                  <a16:creationId xmlns:a16="http://schemas.microsoft.com/office/drawing/2014/main" id="{52F24D9E-EFEB-4851-C80D-1073125BF4D4}"/>
                </a:ext>
              </a:extLst>
            </p:cNvPr>
            <p:cNvSpPr>
              <a:spLocks/>
            </p:cNvSpPr>
            <p:nvPr/>
          </p:nvSpPr>
          <p:spPr bwMode="auto">
            <a:xfrm>
              <a:off x="3271" y="3345"/>
              <a:ext cx="121" cy="105"/>
            </a:xfrm>
            <a:custGeom>
              <a:avLst/>
              <a:gdLst>
                <a:gd name="T0" fmla="*/ 0 w 61"/>
                <a:gd name="T1" fmla="*/ 8 h 53"/>
                <a:gd name="T2" fmla="*/ 119 w 61"/>
                <a:gd name="T3" fmla="*/ 63 h 53"/>
                <a:gd name="T4" fmla="*/ 157 w 61"/>
                <a:gd name="T5" fmla="*/ 133 h 53"/>
                <a:gd name="T6" fmla="*/ 296 w 61"/>
                <a:gd name="T7" fmla="*/ 141 h 53"/>
                <a:gd name="T8" fmla="*/ 476 w 61"/>
                <a:gd name="T9" fmla="*/ 341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1" h="53">
                  <a:moveTo>
                    <a:pt x="0" y="1"/>
                  </a:moveTo>
                  <a:cubicBezTo>
                    <a:pt x="8" y="0"/>
                    <a:pt x="11" y="1"/>
                    <a:pt x="15" y="8"/>
                  </a:cubicBezTo>
                  <a:cubicBezTo>
                    <a:pt x="16" y="10"/>
                    <a:pt x="18" y="16"/>
                    <a:pt x="20" y="17"/>
                  </a:cubicBezTo>
                  <a:cubicBezTo>
                    <a:pt x="25" y="21"/>
                    <a:pt x="32" y="15"/>
                    <a:pt x="38" y="18"/>
                  </a:cubicBezTo>
                  <a:cubicBezTo>
                    <a:pt x="48" y="23"/>
                    <a:pt x="43" y="53"/>
                    <a:pt x="61" y="4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59" name="Freeform 551">
              <a:extLst>
                <a:ext uri="{FF2B5EF4-FFF2-40B4-BE49-F238E27FC236}">
                  <a16:creationId xmlns:a16="http://schemas.microsoft.com/office/drawing/2014/main" id="{2AA42F40-4412-7717-A58E-4406DF784578}"/>
                </a:ext>
              </a:extLst>
            </p:cNvPr>
            <p:cNvSpPr>
              <a:spLocks/>
            </p:cNvSpPr>
            <p:nvPr/>
          </p:nvSpPr>
          <p:spPr bwMode="auto">
            <a:xfrm>
              <a:off x="3348" y="3377"/>
              <a:ext cx="95" cy="57"/>
            </a:xfrm>
            <a:custGeom>
              <a:avLst/>
              <a:gdLst>
                <a:gd name="T0" fmla="*/ 0 w 48"/>
                <a:gd name="T1" fmla="*/ 24 h 29"/>
                <a:gd name="T2" fmla="*/ 180 w 48"/>
                <a:gd name="T3" fmla="*/ 69 h 29"/>
                <a:gd name="T4" fmla="*/ 301 w 48"/>
                <a:gd name="T5" fmla="*/ 112 h 29"/>
                <a:gd name="T6" fmla="*/ 372 w 48"/>
                <a:gd name="T7" fmla="*/ 220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8" h="29">
                  <a:moveTo>
                    <a:pt x="0" y="3"/>
                  </a:moveTo>
                  <a:cubicBezTo>
                    <a:pt x="10" y="2"/>
                    <a:pt x="17" y="0"/>
                    <a:pt x="23" y="9"/>
                  </a:cubicBezTo>
                  <a:cubicBezTo>
                    <a:pt x="30" y="18"/>
                    <a:pt x="30" y="13"/>
                    <a:pt x="39" y="15"/>
                  </a:cubicBezTo>
                  <a:cubicBezTo>
                    <a:pt x="48" y="17"/>
                    <a:pt x="43" y="24"/>
                    <a:pt x="48" y="2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0" name="Freeform 552">
              <a:extLst>
                <a:ext uri="{FF2B5EF4-FFF2-40B4-BE49-F238E27FC236}">
                  <a16:creationId xmlns:a16="http://schemas.microsoft.com/office/drawing/2014/main" id="{E875771A-81AF-F311-ABCA-A805D67AB2CE}"/>
                </a:ext>
              </a:extLst>
            </p:cNvPr>
            <p:cNvSpPr>
              <a:spLocks/>
            </p:cNvSpPr>
            <p:nvPr/>
          </p:nvSpPr>
          <p:spPr bwMode="auto">
            <a:xfrm>
              <a:off x="3457" y="3432"/>
              <a:ext cx="79" cy="79"/>
            </a:xfrm>
            <a:custGeom>
              <a:avLst/>
              <a:gdLst>
                <a:gd name="T0" fmla="*/ 0 w 40"/>
                <a:gd name="T1" fmla="*/ 40 h 40"/>
                <a:gd name="T2" fmla="*/ 132 w 40"/>
                <a:gd name="T3" fmla="*/ 40 h 40"/>
                <a:gd name="T4" fmla="*/ 184 w 40"/>
                <a:gd name="T5" fmla="*/ 199 h 40"/>
                <a:gd name="T6" fmla="*/ 308 w 40"/>
                <a:gd name="T7" fmla="*/ 192 h 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0" h="40">
                  <a:moveTo>
                    <a:pt x="0" y="5"/>
                  </a:moveTo>
                  <a:cubicBezTo>
                    <a:pt x="6" y="6"/>
                    <a:pt x="12" y="0"/>
                    <a:pt x="17" y="5"/>
                  </a:cubicBezTo>
                  <a:cubicBezTo>
                    <a:pt x="23" y="10"/>
                    <a:pt x="22" y="19"/>
                    <a:pt x="24" y="26"/>
                  </a:cubicBezTo>
                  <a:cubicBezTo>
                    <a:pt x="27" y="40"/>
                    <a:pt x="34" y="29"/>
                    <a:pt x="40" y="2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1" name="Freeform 553">
              <a:extLst>
                <a:ext uri="{FF2B5EF4-FFF2-40B4-BE49-F238E27FC236}">
                  <a16:creationId xmlns:a16="http://schemas.microsoft.com/office/drawing/2014/main" id="{80E7556D-ACBF-D0DB-A5EF-34072EA7550D}"/>
                </a:ext>
              </a:extLst>
            </p:cNvPr>
            <p:cNvSpPr>
              <a:spLocks/>
            </p:cNvSpPr>
            <p:nvPr/>
          </p:nvSpPr>
          <p:spPr bwMode="auto">
            <a:xfrm>
              <a:off x="3378" y="3440"/>
              <a:ext cx="91" cy="44"/>
            </a:xfrm>
            <a:custGeom>
              <a:avLst/>
              <a:gdLst>
                <a:gd name="T0" fmla="*/ 0 w 46"/>
                <a:gd name="T1" fmla="*/ 0 h 22"/>
                <a:gd name="T2" fmla="*/ 117 w 46"/>
                <a:gd name="T3" fmla="*/ 32 h 22"/>
                <a:gd name="T4" fmla="*/ 192 w 46"/>
                <a:gd name="T5" fmla="*/ 104 h 22"/>
                <a:gd name="T6" fmla="*/ 356 w 46"/>
                <a:gd name="T7" fmla="*/ 96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6" h="22">
                  <a:moveTo>
                    <a:pt x="0" y="0"/>
                  </a:moveTo>
                  <a:cubicBezTo>
                    <a:pt x="6" y="7"/>
                    <a:pt x="7" y="3"/>
                    <a:pt x="15" y="4"/>
                  </a:cubicBezTo>
                  <a:cubicBezTo>
                    <a:pt x="22" y="5"/>
                    <a:pt x="20" y="8"/>
                    <a:pt x="25" y="13"/>
                  </a:cubicBezTo>
                  <a:cubicBezTo>
                    <a:pt x="34" y="22"/>
                    <a:pt x="39" y="8"/>
                    <a:pt x="46"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2" name="Freeform 554">
              <a:extLst>
                <a:ext uri="{FF2B5EF4-FFF2-40B4-BE49-F238E27FC236}">
                  <a16:creationId xmlns:a16="http://schemas.microsoft.com/office/drawing/2014/main" id="{1AE26DC0-78D2-9446-C2C5-4D5EA6E9A74F}"/>
                </a:ext>
              </a:extLst>
            </p:cNvPr>
            <p:cNvSpPr>
              <a:spLocks/>
            </p:cNvSpPr>
            <p:nvPr/>
          </p:nvSpPr>
          <p:spPr bwMode="auto">
            <a:xfrm>
              <a:off x="3319" y="3405"/>
              <a:ext cx="45" cy="25"/>
            </a:xfrm>
            <a:custGeom>
              <a:avLst/>
              <a:gdLst>
                <a:gd name="T0" fmla="*/ 0 w 23"/>
                <a:gd name="T1" fmla="*/ 0 h 13"/>
                <a:gd name="T2" fmla="*/ 76 w 23"/>
                <a:gd name="T3" fmla="*/ 71 h 13"/>
                <a:gd name="T4" fmla="*/ 172 w 23"/>
                <a:gd name="T5" fmla="*/ 77 h 13"/>
                <a:gd name="T6" fmla="*/ 0 60000 65536"/>
                <a:gd name="T7" fmla="*/ 0 60000 65536"/>
                <a:gd name="T8" fmla="*/ 0 60000 65536"/>
              </a:gdLst>
              <a:ahLst/>
              <a:cxnLst>
                <a:cxn ang="T6">
                  <a:pos x="T0" y="T1"/>
                </a:cxn>
                <a:cxn ang="T7">
                  <a:pos x="T2" y="T3"/>
                </a:cxn>
                <a:cxn ang="T8">
                  <a:pos x="T4" y="T5"/>
                </a:cxn>
              </a:cxnLst>
              <a:rect l="0" t="0" r="r" b="b"/>
              <a:pathLst>
                <a:path w="23" h="13">
                  <a:moveTo>
                    <a:pt x="0" y="0"/>
                  </a:moveTo>
                  <a:cubicBezTo>
                    <a:pt x="3" y="1"/>
                    <a:pt x="6" y="8"/>
                    <a:pt x="10" y="10"/>
                  </a:cubicBezTo>
                  <a:cubicBezTo>
                    <a:pt x="14" y="13"/>
                    <a:pt x="18" y="13"/>
                    <a:pt x="23" y="1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3" name="Freeform 555">
              <a:extLst>
                <a:ext uri="{FF2B5EF4-FFF2-40B4-BE49-F238E27FC236}">
                  <a16:creationId xmlns:a16="http://schemas.microsoft.com/office/drawing/2014/main" id="{8520E2B1-7CC3-51C2-E6DC-B0933366F13C}"/>
                </a:ext>
              </a:extLst>
            </p:cNvPr>
            <p:cNvSpPr>
              <a:spLocks/>
            </p:cNvSpPr>
            <p:nvPr/>
          </p:nvSpPr>
          <p:spPr bwMode="auto">
            <a:xfrm>
              <a:off x="3303" y="3347"/>
              <a:ext cx="49" cy="34"/>
            </a:xfrm>
            <a:custGeom>
              <a:avLst/>
              <a:gdLst>
                <a:gd name="T0" fmla="*/ 0 w 25"/>
                <a:gd name="T1" fmla="*/ 32 h 17"/>
                <a:gd name="T2" fmla="*/ 135 w 25"/>
                <a:gd name="T3" fmla="*/ 32 h 17"/>
                <a:gd name="T4" fmla="*/ 188 w 25"/>
                <a:gd name="T5" fmla="*/ 136 h 17"/>
                <a:gd name="T6" fmla="*/ 0 60000 65536"/>
                <a:gd name="T7" fmla="*/ 0 60000 65536"/>
                <a:gd name="T8" fmla="*/ 0 60000 65536"/>
              </a:gdLst>
              <a:ahLst/>
              <a:cxnLst>
                <a:cxn ang="T6">
                  <a:pos x="T0" y="T1"/>
                </a:cxn>
                <a:cxn ang="T7">
                  <a:pos x="T2" y="T3"/>
                </a:cxn>
                <a:cxn ang="T8">
                  <a:pos x="T4" y="T5"/>
                </a:cxn>
              </a:cxnLst>
              <a:rect l="0" t="0" r="r" b="b"/>
              <a:pathLst>
                <a:path w="25" h="17">
                  <a:moveTo>
                    <a:pt x="0" y="4"/>
                  </a:moveTo>
                  <a:cubicBezTo>
                    <a:pt x="6" y="3"/>
                    <a:pt x="13" y="0"/>
                    <a:pt x="18" y="4"/>
                  </a:cubicBezTo>
                  <a:cubicBezTo>
                    <a:pt x="22" y="7"/>
                    <a:pt x="22" y="14"/>
                    <a:pt x="25" y="1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4" name="Freeform 556">
              <a:extLst>
                <a:ext uri="{FF2B5EF4-FFF2-40B4-BE49-F238E27FC236}">
                  <a16:creationId xmlns:a16="http://schemas.microsoft.com/office/drawing/2014/main" id="{F61F6F06-7FA0-F11B-054F-BDDC3A24998C}"/>
                </a:ext>
              </a:extLst>
            </p:cNvPr>
            <p:cNvSpPr>
              <a:spLocks/>
            </p:cNvSpPr>
            <p:nvPr/>
          </p:nvSpPr>
          <p:spPr bwMode="auto">
            <a:xfrm>
              <a:off x="3405" y="3407"/>
              <a:ext cx="16" cy="27"/>
            </a:xfrm>
            <a:custGeom>
              <a:avLst/>
              <a:gdLst>
                <a:gd name="T0" fmla="*/ 0 w 8"/>
                <a:gd name="T1" fmla="*/ 0 h 14"/>
                <a:gd name="T2" fmla="*/ 64 w 8"/>
                <a:gd name="T3" fmla="*/ 100 h 14"/>
                <a:gd name="T4" fmla="*/ 0 60000 65536"/>
                <a:gd name="T5" fmla="*/ 0 60000 65536"/>
              </a:gdLst>
              <a:ahLst/>
              <a:cxnLst>
                <a:cxn ang="T4">
                  <a:pos x="T0" y="T1"/>
                </a:cxn>
                <a:cxn ang="T5">
                  <a:pos x="T2" y="T3"/>
                </a:cxn>
              </a:cxnLst>
              <a:rect l="0" t="0" r="r" b="b"/>
              <a:pathLst>
                <a:path w="8" h="14">
                  <a:moveTo>
                    <a:pt x="0" y="0"/>
                  </a:moveTo>
                  <a:cubicBezTo>
                    <a:pt x="2" y="5"/>
                    <a:pt x="5" y="10"/>
                    <a:pt x="8"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5" name="Freeform 557">
              <a:extLst>
                <a:ext uri="{FF2B5EF4-FFF2-40B4-BE49-F238E27FC236}">
                  <a16:creationId xmlns:a16="http://schemas.microsoft.com/office/drawing/2014/main" id="{4AD563A6-D51F-6D2D-2164-4A9A4D5EF7A0}"/>
                </a:ext>
              </a:extLst>
            </p:cNvPr>
            <p:cNvSpPr>
              <a:spLocks/>
            </p:cNvSpPr>
            <p:nvPr/>
          </p:nvSpPr>
          <p:spPr bwMode="auto">
            <a:xfrm>
              <a:off x="3439" y="3403"/>
              <a:ext cx="47" cy="39"/>
            </a:xfrm>
            <a:custGeom>
              <a:avLst/>
              <a:gdLst>
                <a:gd name="T0" fmla="*/ 0 w 24"/>
                <a:gd name="T1" fmla="*/ 39 h 20"/>
                <a:gd name="T2" fmla="*/ 180 w 24"/>
                <a:gd name="T3" fmla="*/ 148 h 20"/>
                <a:gd name="T4" fmla="*/ 0 60000 65536"/>
                <a:gd name="T5" fmla="*/ 0 60000 65536"/>
              </a:gdLst>
              <a:ahLst/>
              <a:cxnLst>
                <a:cxn ang="T4">
                  <a:pos x="T0" y="T1"/>
                </a:cxn>
                <a:cxn ang="T5">
                  <a:pos x="T2" y="T3"/>
                </a:cxn>
              </a:cxnLst>
              <a:rect l="0" t="0" r="r" b="b"/>
              <a:pathLst>
                <a:path w="24" h="20">
                  <a:moveTo>
                    <a:pt x="0" y="5"/>
                  </a:moveTo>
                  <a:cubicBezTo>
                    <a:pt x="13" y="0"/>
                    <a:pt x="22" y="9"/>
                    <a:pt x="24" y="2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6" name="Freeform 558">
              <a:extLst>
                <a:ext uri="{FF2B5EF4-FFF2-40B4-BE49-F238E27FC236}">
                  <a16:creationId xmlns:a16="http://schemas.microsoft.com/office/drawing/2014/main" id="{93293FDA-5E6C-474E-9056-22030E751442}"/>
                </a:ext>
              </a:extLst>
            </p:cNvPr>
            <p:cNvSpPr>
              <a:spLocks/>
            </p:cNvSpPr>
            <p:nvPr/>
          </p:nvSpPr>
          <p:spPr bwMode="auto">
            <a:xfrm>
              <a:off x="3498" y="3438"/>
              <a:ext cx="57" cy="36"/>
            </a:xfrm>
            <a:custGeom>
              <a:avLst/>
              <a:gdLst>
                <a:gd name="T0" fmla="*/ 0 w 29"/>
                <a:gd name="T1" fmla="*/ 40 h 18"/>
                <a:gd name="T2" fmla="*/ 159 w 29"/>
                <a:gd name="T3" fmla="*/ 64 h 18"/>
                <a:gd name="T4" fmla="*/ 204 w 29"/>
                <a:gd name="T5" fmla="*/ 128 h 18"/>
                <a:gd name="T6" fmla="*/ 220 w 29"/>
                <a:gd name="T7" fmla="*/ 144 h 1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9" h="18">
                  <a:moveTo>
                    <a:pt x="0" y="5"/>
                  </a:moveTo>
                  <a:cubicBezTo>
                    <a:pt x="9" y="0"/>
                    <a:pt x="15" y="1"/>
                    <a:pt x="21" y="8"/>
                  </a:cubicBezTo>
                  <a:cubicBezTo>
                    <a:pt x="23" y="11"/>
                    <a:pt x="25" y="14"/>
                    <a:pt x="27" y="16"/>
                  </a:cubicBezTo>
                  <a:cubicBezTo>
                    <a:pt x="29" y="18"/>
                    <a:pt x="29" y="17"/>
                    <a:pt x="29" y="1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7" name="Freeform 559">
              <a:extLst>
                <a:ext uri="{FF2B5EF4-FFF2-40B4-BE49-F238E27FC236}">
                  <a16:creationId xmlns:a16="http://schemas.microsoft.com/office/drawing/2014/main" id="{EC4FCD6F-8165-647A-A4B6-2E2F00201759}"/>
                </a:ext>
              </a:extLst>
            </p:cNvPr>
            <p:cNvSpPr>
              <a:spLocks/>
            </p:cNvSpPr>
            <p:nvPr/>
          </p:nvSpPr>
          <p:spPr bwMode="auto">
            <a:xfrm>
              <a:off x="3664" y="3533"/>
              <a:ext cx="650" cy="315"/>
            </a:xfrm>
            <a:custGeom>
              <a:avLst/>
              <a:gdLst>
                <a:gd name="T0" fmla="*/ 0 w 330"/>
                <a:gd name="T1" fmla="*/ 0 h 160"/>
                <a:gd name="T2" fmla="*/ 124 w 330"/>
                <a:gd name="T3" fmla="*/ 144 h 160"/>
                <a:gd name="T4" fmla="*/ 268 w 330"/>
                <a:gd name="T5" fmla="*/ 183 h 160"/>
                <a:gd name="T6" fmla="*/ 337 w 330"/>
                <a:gd name="T7" fmla="*/ 284 h 160"/>
                <a:gd name="T8" fmla="*/ 412 w 330"/>
                <a:gd name="T9" fmla="*/ 284 h 160"/>
                <a:gd name="T10" fmla="*/ 443 w 330"/>
                <a:gd name="T11" fmla="*/ 345 h 160"/>
                <a:gd name="T12" fmla="*/ 597 w 330"/>
                <a:gd name="T13" fmla="*/ 411 h 160"/>
                <a:gd name="T14" fmla="*/ 780 w 330"/>
                <a:gd name="T15" fmla="*/ 473 h 160"/>
                <a:gd name="T16" fmla="*/ 833 w 330"/>
                <a:gd name="T17" fmla="*/ 565 h 160"/>
                <a:gd name="T18" fmla="*/ 924 w 330"/>
                <a:gd name="T19" fmla="*/ 559 h 160"/>
                <a:gd name="T20" fmla="*/ 961 w 330"/>
                <a:gd name="T21" fmla="*/ 581 h 160"/>
                <a:gd name="T22" fmla="*/ 977 w 330"/>
                <a:gd name="T23" fmla="*/ 604 h 160"/>
                <a:gd name="T24" fmla="*/ 1016 w 330"/>
                <a:gd name="T25" fmla="*/ 604 h 160"/>
                <a:gd name="T26" fmla="*/ 1192 w 330"/>
                <a:gd name="T27" fmla="*/ 679 h 160"/>
                <a:gd name="T28" fmla="*/ 1268 w 330"/>
                <a:gd name="T29" fmla="*/ 756 h 160"/>
                <a:gd name="T30" fmla="*/ 1369 w 330"/>
                <a:gd name="T31" fmla="*/ 740 h 160"/>
                <a:gd name="T32" fmla="*/ 1452 w 330"/>
                <a:gd name="T33" fmla="*/ 732 h 160"/>
                <a:gd name="T34" fmla="*/ 1481 w 330"/>
                <a:gd name="T35" fmla="*/ 841 h 160"/>
                <a:gd name="T36" fmla="*/ 1637 w 330"/>
                <a:gd name="T37" fmla="*/ 817 h 160"/>
                <a:gd name="T38" fmla="*/ 1749 w 330"/>
                <a:gd name="T39" fmla="*/ 923 h 160"/>
                <a:gd name="T40" fmla="*/ 1865 w 330"/>
                <a:gd name="T41" fmla="*/ 892 h 160"/>
                <a:gd name="T42" fmla="*/ 1964 w 330"/>
                <a:gd name="T43" fmla="*/ 953 h 160"/>
                <a:gd name="T44" fmla="*/ 2017 w 330"/>
                <a:gd name="T45" fmla="*/ 1055 h 160"/>
                <a:gd name="T46" fmla="*/ 2112 w 330"/>
                <a:gd name="T47" fmla="*/ 1069 h 160"/>
                <a:gd name="T48" fmla="*/ 2145 w 330"/>
                <a:gd name="T49" fmla="*/ 1016 h 160"/>
                <a:gd name="T50" fmla="*/ 2269 w 330"/>
                <a:gd name="T51" fmla="*/ 1077 h 160"/>
                <a:gd name="T52" fmla="*/ 2405 w 330"/>
                <a:gd name="T53" fmla="*/ 1167 h 160"/>
                <a:gd name="T54" fmla="*/ 2521 w 330"/>
                <a:gd name="T55" fmla="*/ 1205 h 16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330" h="160">
                  <a:moveTo>
                    <a:pt x="0" y="0"/>
                  </a:moveTo>
                  <a:cubicBezTo>
                    <a:pt x="9" y="3"/>
                    <a:pt x="4" y="16"/>
                    <a:pt x="16" y="19"/>
                  </a:cubicBezTo>
                  <a:cubicBezTo>
                    <a:pt x="23" y="20"/>
                    <a:pt x="30" y="19"/>
                    <a:pt x="35" y="24"/>
                  </a:cubicBezTo>
                  <a:cubicBezTo>
                    <a:pt x="39" y="28"/>
                    <a:pt x="39" y="35"/>
                    <a:pt x="44" y="37"/>
                  </a:cubicBezTo>
                  <a:cubicBezTo>
                    <a:pt x="47" y="39"/>
                    <a:pt x="50" y="35"/>
                    <a:pt x="54" y="37"/>
                  </a:cubicBezTo>
                  <a:cubicBezTo>
                    <a:pt x="55" y="38"/>
                    <a:pt x="57" y="43"/>
                    <a:pt x="58" y="45"/>
                  </a:cubicBezTo>
                  <a:cubicBezTo>
                    <a:pt x="64" y="55"/>
                    <a:pt x="68" y="55"/>
                    <a:pt x="78" y="54"/>
                  </a:cubicBezTo>
                  <a:cubicBezTo>
                    <a:pt x="87" y="53"/>
                    <a:pt x="96" y="55"/>
                    <a:pt x="102" y="62"/>
                  </a:cubicBezTo>
                  <a:cubicBezTo>
                    <a:pt x="105" y="65"/>
                    <a:pt x="105" y="71"/>
                    <a:pt x="109" y="74"/>
                  </a:cubicBezTo>
                  <a:cubicBezTo>
                    <a:pt x="114" y="79"/>
                    <a:pt x="116" y="72"/>
                    <a:pt x="121" y="73"/>
                  </a:cubicBezTo>
                  <a:cubicBezTo>
                    <a:pt x="125" y="73"/>
                    <a:pt x="124" y="74"/>
                    <a:pt x="126" y="76"/>
                  </a:cubicBezTo>
                  <a:cubicBezTo>
                    <a:pt x="127" y="76"/>
                    <a:pt x="127" y="79"/>
                    <a:pt x="128" y="79"/>
                  </a:cubicBezTo>
                  <a:cubicBezTo>
                    <a:pt x="130" y="80"/>
                    <a:pt x="131" y="79"/>
                    <a:pt x="133" y="79"/>
                  </a:cubicBezTo>
                  <a:cubicBezTo>
                    <a:pt x="141" y="81"/>
                    <a:pt x="151" y="81"/>
                    <a:pt x="156" y="89"/>
                  </a:cubicBezTo>
                  <a:cubicBezTo>
                    <a:pt x="160" y="94"/>
                    <a:pt x="160" y="97"/>
                    <a:pt x="166" y="99"/>
                  </a:cubicBezTo>
                  <a:cubicBezTo>
                    <a:pt x="170" y="100"/>
                    <a:pt x="175" y="98"/>
                    <a:pt x="179" y="97"/>
                  </a:cubicBezTo>
                  <a:cubicBezTo>
                    <a:pt x="183" y="95"/>
                    <a:pt x="185" y="92"/>
                    <a:pt x="190" y="96"/>
                  </a:cubicBezTo>
                  <a:cubicBezTo>
                    <a:pt x="196" y="100"/>
                    <a:pt x="190" y="105"/>
                    <a:pt x="194" y="110"/>
                  </a:cubicBezTo>
                  <a:cubicBezTo>
                    <a:pt x="200" y="120"/>
                    <a:pt x="209" y="107"/>
                    <a:pt x="214" y="107"/>
                  </a:cubicBezTo>
                  <a:cubicBezTo>
                    <a:pt x="225" y="105"/>
                    <a:pt x="218" y="120"/>
                    <a:pt x="229" y="121"/>
                  </a:cubicBezTo>
                  <a:cubicBezTo>
                    <a:pt x="239" y="122"/>
                    <a:pt x="235" y="114"/>
                    <a:pt x="244" y="117"/>
                  </a:cubicBezTo>
                  <a:cubicBezTo>
                    <a:pt x="249" y="118"/>
                    <a:pt x="253" y="122"/>
                    <a:pt x="257" y="125"/>
                  </a:cubicBezTo>
                  <a:cubicBezTo>
                    <a:pt x="261" y="129"/>
                    <a:pt x="260" y="133"/>
                    <a:pt x="264" y="138"/>
                  </a:cubicBezTo>
                  <a:cubicBezTo>
                    <a:pt x="267" y="141"/>
                    <a:pt x="271" y="142"/>
                    <a:pt x="276" y="140"/>
                  </a:cubicBezTo>
                  <a:cubicBezTo>
                    <a:pt x="278" y="139"/>
                    <a:pt x="278" y="134"/>
                    <a:pt x="281" y="133"/>
                  </a:cubicBezTo>
                  <a:cubicBezTo>
                    <a:pt x="288" y="130"/>
                    <a:pt x="293" y="137"/>
                    <a:pt x="297" y="141"/>
                  </a:cubicBezTo>
                  <a:cubicBezTo>
                    <a:pt x="303" y="149"/>
                    <a:pt x="306" y="150"/>
                    <a:pt x="315" y="153"/>
                  </a:cubicBezTo>
                  <a:cubicBezTo>
                    <a:pt x="319" y="155"/>
                    <a:pt x="328" y="160"/>
                    <a:pt x="330" y="158"/>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8" name="Freeform 560">
              <a:extLst>
                <a:ext uri="{FF2B5EF4-FFF2-40B4-BE49-F238E27FC236}">
                  <a16:creationId xmlns:a16="http://schemas.microsoft.com/office/drawing/2014/main" id="{8AEE4394-0206-4829-F892-C5F80B90A6A5}"/>
                </a:ext>
              </a:extLst>
            </p:cNvPr>
            <p:cNvSpPr>
              <a:spLocks/>
            </p:cNvSpPr>
            <p:nvPr/>
          </p:nvSpPr>
          <p:spPr bwMode="auto">
            <a:xfrm>
              <a:off x="3786" y="3562"/>
              <a:ext cx="164" cy="133"/>
            </a:xfrm>
            <a:custGeom>
              <a:avLst/>
              <a:gdLst>
                <a:gd name="T0" fmla="*/ 24 w 83"/>
                <a:gd name="T1" fmla="*/ 0 h 67"/>
                <a:gd name="T2" fmla="*/ 192 w 83"/>
                <a:gd name="T3" fmla="*/ 16 h 67"/>
                <a:gd name="T4" fmla="*/ 277 w 83"/>
                <a:gd name="T5" fmla="*/ 64 h 67"/>
                <a:gd name="T6" fmla="*/ 364 w 83"/>
                <a:gd name="T7" fmla="*/ 165 h 67"/>
                <a:gd name="T8" fmla="*/ 539 w 83"/>
                <a:gd name="T9" fmla="*/ 264 h 67"/>
                <a:gd name="T10" fmla="*/ 539 w 83"/>
                <a:gd name="T11" fmla="*/ 383 h 67"/>
                <a:gd name="T12" fmla="*/ 593 w 83"/>
                <a:gd name="T13" fmla="*/ 437 h 67"/>
                <a:gd name="T14" fmla="*/ 640 w 83"/>
                <a:gd name="T15" fmla="*/ 524 h 6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83" h="67">
                  <a:moveTo>
                    <a:pt x="3" y="0"/>
                  </a:moveTo>
                  <a:cubicBezTo>
                    <a:pt x="0" y="15"/>
                    <a:pt x="19" y="8"/>
                    <a:pt x="25" y="2"/>
                  </a:cubicBezTo>
                  <a:cubicBezTo>
                    <a:pt x="29" y="4"/>
                    <a:pt x="33" y="5"/>
                    <a:pt x="36" y="8"/>
                  </a:cubicBezTo>
                  <a:cubicBezTo>
                    <a:pt x="40" y="12"/>
                    <a:pt x="42" y="18"/>
                    <a:pt x="47" y="21"/>
                  </a:cubicBezTo>
                  <a:cubicBezTo>
                    <a:pt x="56" y="26"/>
                    <a:pt x="68" y="19"/>
                    <a:pt x="70" y="34"/>
                  </a:cubicBezTo>
                  <a:cubicBezTo>
                    <a:pt x="71" y="38"/>
                    <a:pt x="69" y="44"/>
                    <a:pt x="70" y="49"/>
                  </a:cubicBezTo>
                  <a:cubicBezTo>
                    <a:pt x="72" y="54"/>
                    <a:pt x="73" y="53"/>
                    <a:pt x="77" y="56"/>
                  </a:cubicBezTo>
                  <a:cubicBezTo>
                    <a:pt x="80" y="59"/>
                    <a:pt x="83" y="63"/>
                    <a:pt x="83" y="6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69" name="Freeform 561">
              <a:extLst>
                <a:ext uri="{FF2B5EF4-FFF2-40B4-BE49-F238E27FC236}">
                  <a16:creationId xmlns:a16="http://schemas.microsoft.com/office/drawing/2014/main" id="{B77F6E7E-8A09-49E6-CAA1-A8560D52E6D1}"/>
                </a:ext>
              </a:extLst>
            </p:cNvPr>
            <p:cNvSpPr>
              <a:spLocks/>
            </p:cNvSpPr>
            <p:nvPr/>
          </p:nvSpPr>
          <p:spPr bwMode="auto">
            <a:xfrm>
              <a:off x="3924" y="3635"/>
              <a:ext cx="316" cy="93"/>
            </a:xfrm>
            <a:custGeom>
              <a:avLst/>
              <a:gdLst>
                <a:gd name="T0" fmla="*/ 0 w 160"/>
                <a:gd name="T1" fmla="*/ 16 h 47"/>
                <a:gd name="T2" fmla="*/ 109 w 160"/>
                <a:gd name="T3" fmla="*/ 16 h 47"/>
                <a:gd name="T4" fmla="*/ 168 w 160"/>
                <a:gd name="T5" fmla="*/ 63 h 47"/>
                <a:gd name="T6" fmla="*/ 387 w 160"/>
                <a:gd name="T7" fmla="*/ 47 h 47"/>
                <a:gd name="T8" fmla="*/ 593 w 160"/>
                <a:gd name="T9" fmla="*/ 216 h 47"/>
                <a:gd name="T10" fmla="*/ 776 w 160"/>
                <a:gd name="T11" fmla="*/ 208 h 47"/>
                <a:gd name="T12" fmla="*/ 932 w 160"/>
                <a:gd name="T13" fmla="*/ 285 h 47"/>
                <a:gd name="T14" fmla="*/ 995 w 160"/>
                <a:gd name="T15" fmla="*/ 263 h 47"/>
                <a:gd name="T16" fmla="*/ 1065 w 160"/>
                <a:gd name="T17" fmla="*/ 325 h 47"/>
                <a:gd name="T18" fmla="*/ 1171 w 160"/>
                <a:gd name="T19" fmla="*/ 216 h 47"/>
                <a:gd name="T20" fmla="*/ 1232 w 160"/>
                <a:gd name="T21" fmla="*/ 164 h 4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60" h="47">
                  <a:moveTo>
                    <a:pt x="0" y="2"/>
                  </a:moveTo>
                  <a:cubicBezTo>
                    <a:pt x="5" y="1"/>
                    <a:pt x="10" y="0"/>
                    <a:pt x="14" y="2"/>
                  </a:cubicBezTo>
                  <a:cubicBezTo>
                    <a:pt x="17" y="3"/>
                    <a:pt x="18" y="7"/>
                    <a:pt x="22" y="8"/>
                  </a:cubicBezTo>
                  <a:cubicBezTo>
                    <a:pt x="31" y="12"/>
                    <a:pt x="41" y="5"/>
                    <a:pt x="50" y="6"/>
                  </a:cubicBezTo>
                  <a:cubicBezTo>
                    <a:pt x="62" y="7"/>
                    <a:pt x="62" y="26"/>
                    <a:pt x="77" y="28"/>
                  </a:cubicBezTo>
                  <a:cubicBezTo>
                    <a:pt x="85" y="29"/>
                    <a:pt x="93" y="23"/>
                    <a:pt x="101" y="27"/>
                  </a:cubicBezTo>
                  <a:cubicBezTo>
                    <a:pt x="109" y="33"/>
                    <a:pt x="109" y="42"/>
                    <a:pt x="121" y="37"/>
                  </a:cubicBezTo>
                  <a:cubicBezTo>
                    <a:pt x="124" y="36"/>
                    <a:pt x="125" y="34"/>
                    <a:pt x="129" y="34"/>
                  </a:cubicBezTo>
                  <a:cubicBezTo>
                    <a:pt x="135" y="34"/>
                    <a:pt x="134" y="40"/>
                    <a:pt x="138" y="42"/>
                  </a:cubicBezTo>
                  <a:cubicBezTo>
                    <a:pt x="150" y="47"/>
                    <a:pt x="149" y="33"/>
                    <a:pt x="152" y="28"/>
                  </a:cubicBezTo>
                  <a:cubicBezTo>
                    <a:pt x="153" y="24"/>
                    <a:pt x="158" y="23"/>
                    <a:pt x="160" y="2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0" name="Freeform 562">
              <a:extLst>
                <a:ext uri="{FF2B5EF4-FFF2-40B4-BE49-F238E27FC236}">
                  <a16:creationId xmlns:a16="http://schemas.microsoft.com/office/drawing/2014/main" id="{53D4B503-2965-26AC-C3CE-2A06293B5118}"/>
                </a:ext>
              </a:extLst>
            </p:cNvPr>
            <p:cNvSpPr>
              <a:spLocks/>
            </p:cNvSpPr>
            <p:nvPr/>
          </p:nvSpPr>
          <p:spPr bwMode="auto">
            <a:xfrm>
              <a:off x="4042" y="3720"/>
              <a:ext cx="286" cy="79"/>
            </a:xfrm>
            <a:custGeom>
              <a:avLst/>
              <a:gdLst>
                <a:gd name="T0" fmla="*/ 0 w 145"/>
                <a:gd name="T1" fmla="*/ 40 h 40"/>
                <a:gd name="T2" fmla="*/ 160 w 145"/>
                <a:gd name="T3" fmla="*/ 55 h 40"/>
                <a:gd name="T4" fmla="*/ 276 w 145"/>
                <a:gd name="T5" fmla="*/ 79 h 40"/>
                <a:gd name="T6" fmla="*/ 361 w 145"/>
                <a:gd name="T7" fmla="*/ 101 h 40"/>
                <a:gd name="T8" fmla="*/ 377 w 145"/>
                <a:gd name="T9" fmla="*/ 148 h 40"/>
                <a:gd name="T10" fmla="*/ 544 w 145"/>
                <a:gd name="T11" fmla="*/ 156 h 40"/>
                <a:gd name="T12" fmla="*/ 692 w 145"/>
                <a:gd name="T13" fmla="*/ 245 h 40"/>
                <a:gd name="T14" fmla="*/ 813 w 145"/>
                <a:gd name="T15" fmla="*/ 176 h 40"/>
                <a:gd name="T16" fmla="*/ 996 w 145"/>
                <a:gd name="T17" fmla="*/ 192 h 40"/>
                <a:gd name="T18" fmla="*/ 1112 w 145"/>
                <a:gd name="T19" fmla="*/ 160 h 4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45" h="40">
                  <a:moveTo>
                    <a:pt x="0" y="5"/>
                  </a:moveTo>
                  <a:cubicBezTo>
                    <a:pt x="10" y="1"/>
                    <a:pt x="13" y="0"/>
                    <a:pt x="21" y="7"/>
                  </a:cubicBezTo>
                  <a:cubicBezTo>
                    <a:pt x="26" y="12"/>
                    <a:pt x="27" y="10"/>
                    <a:pt x="36" y="10"/>
                  </a:cubicBezTo>
                  <a:cubicBezTo>
                    <a:pt x="39" y="10"/>
                    <a:pt x="44" y="10"/>
                    <a:pt x="47" y="13"/>
                  </a:cubicBezTo>
                  <a:cubicBezTo>
                    <a:pt x="48" y="14"/>
                    <a:pt x="48" y="18"/>
                    <a:pt x="49" y="19"/>
                  </a:cubicBezTo>
                  <a:cubicBezTo>
                    <a:pt x="54" y="23"/>
                    <a:pt x="64" y="20"/>
                    <a:pt x="71" y="20"/>
                  </a:cubicBezTo>
                  <a:cubicBezTo>
                    <a:pt x="82" y="20"/>
                    <a:pt x="83" y="25"/>
                    <a:pt x="90" y="32"/>
                  </a:cubicBezTo>
                  <a:cubicBezTo>
                    <a:pt x="98" y="40"/>
                    <a:pt x="100" y="30"/>
                    <a:pt x="106" y="23"/>
                  </a:cubicBezTo>
                  <a:cubicBezTo>
                    <a:pt x="115" y="14"/>
                    <a:pt x="121" y="25"/>
                    <a:pt x="130" y="25"/>
                  </a:cubicBezTo>
                  <a:cubicBezTo>
                    <a:pt x="133" y="25"/>
                    <a:pt x="144" y="23"/>
                    <a:pt x="145" y="2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1" name="Freeform 563">
              <a:extLst>
                <a:ext uri="{FF2B5EF4-FFF2-40B4-BE49-F238E27FC236}">
                  <a16:creationId xmlns:a16="http://schemas.microsoft.com/office/drawing/2014/main" id="{E4577623-CB7E-7808-5D01-6C7A82885365}"/>
                </a:ext>
              </a:extLst>
            </p:cNvPr>
            <p:cNvSpPr>
              <a:spLocks/>
            </p:cNvSpPr>
            <p:nvPr/>
          </p:nvSpPr>
          <p:spPr bwMode="auto">
            <a:xfrm>
              <a:off x="4242" y="3736"/>
              <a:ext cx="94" cy="55"/>
            </a:xfrm>
            <a:custGeom>
              <a:avLst/>
              <a:gdLst>
                <a:gd name="T0" fmla="*/ 0 w 48"/>
                <a:gd name="T1" fmla="*/ 181 h 28"/>
                <a:gd name="T2" fmla="*/ 149 w 48"/>
                <a:gd name="T3" fmla="*/ 181 h 28"/>
                <a:gd name="T4" fmla="*/ 212 w 48"/>
                <a:gd name="T5" fmla="*/ 69 h 28"/>
                <a:gd name="T6" fmla="*/ 307 w 48"/>
                <a:gd name="T7" fmla="*/ 16 h 28"/>
                <a:gd name="T8" fmla="*/ 360 w 48"/>
                <a:gd name="T9" fmla="*/ 0 h 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 h="28">
                  <a:moveTo>
                    <a:pt x="0" y="24"/>
                  </a:moveTo>
                  <a:cubicBezTo>
                    <a:pt x="5" y="28"/>
                    <a:pt x="15" y="28"/>
                    <a:pt x="20" y="24"/>
                  </a:cubicBezTo>
                  <a:cubicBezTo>
                    <a:pt x="25" y="20"/>
                    <a:pt x="25" y="13"/>
                    <a:pt x="28" y="9"/>
                  </a:cubicBezTo>
                  <a:cubicBezTo>
                    <a:pt x="32" y="4"/>
                    <a:pt x="36" y="3"/>
                    <a:pt x="41" y="2"/>
                  </a:cubicBezTo>
                  <a:cubicBezTo>
                    <a:pt x="44" y="1"/>
                    <a:pt x="48" y="1"/>
                    <a:pt x="48"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2" name="Freeform 564">
              <a:extLst>
                <a:ext uri="{FF2B5EF4-FFF2-40B4-BE49-F238E27FC236}">
                  <a16:creationId xmlns:a16="http://schemas.microsoft.com/office/drawing/2014/main" id="{3352B8D1-0BC3-C762-70E1-2C3271EDBB04}"/>
                </a:ext>
              </a:extLst>
            </p:cNvPr>
            <p:cNvSpPr>
              <a:spLocks/>
            </p:cNvSpPr>
            <p:nvPr/>
          </p:nvSpPr>
          <p:spPr bwMode="auto">
            <a:xfrm>
              <a:off x="4218" y="3681"/>
              <a:ext cx="39" cy="45"/>
            </a:xfrm>
            <a:custGeom>
              <a:avLst/>
              <a:gdLst>
                <a:gd name="T0" fmla="*/ 0 w 20"/>
                <a:gd name="T1" fmla="*/ 133 h 23"/>
                <a:gd name="T2" fmla="*/ 148 w 20"/>
                <a:gd name="T3" fmla="*/ 0 h 23"/>
                <a:gd name="T4" fmla="*/ 0 60000 65536"/>
                <a:gd name="T5" fmla="*/ 0 60000 65536"/>
              </a:gdLst>
              <a:ahLst/>
              <a:cxnLst>
                <a:cxn ang="T4">
                  <a:pos x="T0" y="T1"/>
                </a:cxn>
                <a:cxn ang="T5">
                  <a:pos x="T2" y="T3"/>
                </a:cxn>
              </a:cxnLst>
              <a:rect l="0" t="0" r="r" b="b"/>
              <a:pathLst>
                <a:path w="20" h="23">
                  <a:moveTo>
                    <a:pt x="0" y="18"/>
                  </a:moveTo>
                  <a:cubicBezTo>
                    <a:pt x="6" y="23"/>
                    <a:pt x="19" y="6"/>
                    <a:pt x="20"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3" name="Freeform 565">
              <a:extLst>
                <a:ext uri="{FF2B5EF4-FFF2-40B4-BE49-F238E27FC236}">
                  <a16:creationId xmlns:a16="http://schemas.microsoft.com/office/drawing/2014/main" id="{86305BF8-E1F3-1FFA-5A7D-42F1B5ADC278}"/>
                </a:ext>
              </a:extLst>
            </p:cNvPr>
            <p:cNvSpPr>
              <a:spLocks/>
            </p:cNvSpPr>
            <p:nvPr/>
          </p:nvSpPr>
          <p:spPr bwMode="auto">
            <a:xfrm>
              <a:off x="3991" y="3653"/>
              <a:ext cx="152" cy="61"/>
            </a:xfrm>
            <a:custGeom>
              <a:avLst/>
              <a:gdLst>
                <a:gd name="T0" fmla="*/ 0 w 77"/>
                <a:gd name="T1" fmla="*/ 0 h 31"/>
                <a:gd name="T2" fmla="*/ 191 w 77"/>
                <a:gd name="T3" fmla="*/ 92 h 31"/>
                <a:gd name="T4" fmla="*/ 377 w 77"/>
                <a:gd name="T5" fmla="*/ 100 h 31"/>
                <a:gd name="T6" fmla="*/ 484 w 77"/>
                <a:gd name="T7" fmla="*/ 220 h 31"/>
                <a:gd name="T8" fmla="*/ 592 w 77"/>
                <a:gd name="T9" fmla="*/ 205 h 3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7" h="31">
                  <a:moveTo>
                    <a:pt x="0" y="0"/>
                  </a:moveTo>
                  <a:cubicBezTo>
                    <a:pt x="5" y="13"/>
                    <a:pt x="14" y="16"/>
                    <a:pt x="25" y="12"/>
                  </a:cubicBezTo>
                  <a:cubicBezTo>
                    <a:pt x="35" y="8"/>
                    <a:pt x="43" y="6"/>
                    <a:pt x="49" y="13"/>
                  </a:cubicBezTo>
                  <a:cubicBezTo>
                    <a:pt x="54" y="18"/>
                    <a:pt x="56" y="26"/>
                    <a:pt x="63" y="29"/>
                  </a:cubicBezTo>
                  <a:cubicBezTo>
                    <a:pt x="68" y="31"/>
                    <a:pt x="73" y="29"/>
                    <a:pt x="77" y="27"/>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4" name="Freeform 566">
              <a:extLst>
                <a:ext uri="{FF2B5EF4-FFF2-40B4-BE49-F238E27FC236}">
                  <a16:creationId xmlns:a16="http://schemas.microsoft.com/office/drawing/2014/main" id="{CDA6BBB6-1DAB-6F0E-C480-C9BA2BB1CD75}"/>
                </a:ext>
              </a:extLst>
            </p:cNvPr>
            <p:cNvSpPr>
              <a:spLocks/>
            </p:cNvSpPr>
            <p:nvPr/>
          </p:nvSpPr>
          <p:spPr bwMode="auto">
            <a:xfrm>
              <a:off x="4131" y="3718"/>
              <a:ext cx="71" cy="24"/>
            </a:xfrm>
            <a:custGeom>
              <a:avLst/>
              <a:gdLst>
                <a:gd name="T0" fmla="*/ 0 w 36"/>
                <a:gd name="T1" fmla="*/ 96 h 12"/>
                <a:gd name="T2" fmla="*/ 85 w 36"/>
                <a:gd name="T3" fmla="*/ 56 h 12"/>
                <a:gd name="T4" fmla="*/ 176 w 36"/>
                <a:gd name="T5" fmla="*/ 80 h 12"/>
                <a:gd name="T6" fmla="*/ 276 w 36"/>
                <a:gd name="T7" fmla="*/ 0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12">
                  <a:moveTo>
                    <a:pt x="0" y="12"/>
                  </a:moveTo>
                  <a:cubicBezTo>
                    <a:pt x="4" y="11"/>
                    <a:pt x="6" y="8"/>
                    <a:pt x="11" y="7"/>
                  </a:cubicBezTo>
                  <a:cubicBezTo>
                    <a:pt x="15" y="7"/>
                    <a:pt x="18" y="10"/>
                    <a:pt x="23" y="10"/>
                  </a:cubicBezTo>
                  <a:cubicBezTo>
                    <a:pt x="29" y="9"/>
                    <a:pt x="31" y="3"/>
                    <a:pt x="36"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5" name="Freeform 567">
              <a:extLst>
                <a:ext uri="{FF2B5EF4-FFF2-40B4-BE49-F238E27FC236}">
                  <a16:creationId xmlns:a16="http://schemas.microsoft.com/office/drawing/2014/main" id="{A3F902A4-3363-8D4E-A52A-3E8FE4652681}"/>
                </a:ext>
              </a:extLst>
            </p:cNvPr>
            <p:cNvSpPr>
              <a:spLocks/>
            </p:cNvSpPr>
            <p:nvPr/>
          </p:nvSpPr>
          <p:spPr bwMode="auto">
            <a:xfrm>
              <a:off x="4190" y="3734"/>
              <a:ext cx="124" cy="26"/>
            </a:xfrm>
            <a:custGeom>
              <a:avLst/>
              <a:gdLst>
                <a:gd name="T0" fmla="*/ 0 w 63"/>
                <a:gd name="T1" fmla="*/ 104 h 13"/>
                <a:gd name="T2" fmla="*/ 197 w 63"/>
                <a:gd name="T3" fmla="*/ 72 h 13"/>
                <a:gd name="T4" fmla="*/ 283 w 63"/>
                <a:gd name="T5" fmla="*/ 88 h 13"/>
                <a:gd name="T6" fmla="*/ 372 w 63"/>
                <a:gd name="T7" fmla="*/ 8 h 13"/>
                <a:gd name="T8" fmla="*/ 480 w 63"/>
                <a:gd name="T9" fmla="*/ 24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 h="13">
                  <a:moveTo>
                    <a:pt x="0" y="13"/>
                  </a:moveTo>
                  <a:cubicBezTo>
                    <a:pt x="10" y="9"/>
                    <a:pt x="15" y="4"/>
                    <a:pt x="26" y="9"/>
                  </a:cubicBezTo>
                  <a:cubicBezTo>
                    <a:pt x="30" y="10"/>
                    <a:pt x="33" y="12"/>
                    <a:pt x="37" y="11"/>
                  </a:cubicBezTo>
                  <a:cubicBezTo>
                    <a:pt x="42" y="10"/>
                    <a:pt x="44" y="3"/>
                    <a:pt x="49" y="1"/>
                  </a:cubicBezTo>
                  <a:cubicBezTo>
                    <a:pt x="53" y="0"/>
                    <a:pt x="60" y="1"/>
                    <a:pt x="63" y="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6" name="Freeform 568">
              <a:extLst>
                <a:ext uri="{FF2B5EF4-FFF2-40B4-BE49-F238E27FC236}">
                  <a16:creationId xmlns:a16="http://schemas.microsoft.com/office/drawing/2014/main" id="{DB2C32CE-5866-D9D4-D988-AF292DB20CFE}"/>
                </a:ext>
              </a:extLst>
            </p:cNvPr>
            <p:cNvSpPr>
              <a:spLocks/>
            </p:cNvSpPr>
            <p:nvPr/>
          </p:nvSpPr>
          <p:spPr bwMode="auto">
            <a:xfrm>
              <a:off x="4242" y="3712"/>
              <a:ext cx="43" cy="26"/>
            </a:xfrm>
            <a:custGeom>
              <a:avLst/>
              <a:gdLst>
                <a:gd name="T0" fmla="*/ 0 w 22"/>
                <a:gd name="T1" fmla="*/ 0 h 13"/>
                <a:gd name="T2" fmla="*/ 53 w 22"/>
                <a:gd name="T3" fmla="*/ 64 h 13"/>
                <a:gd name="T4" fmla="*/ 104 w 22"/>
                <a:gd name="T5" fmla="*/ 64 h 13"/>
                <a:gd name="T6" fmla="*/ 164 w 22"/>
                <a:gd name="T7" fmla="*/ 104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 h="13">
                  <a:moveTo>
                    <a:pt x="0" y="0"/>
                  </a:moveTo>
                  <a:cubicBezTo>
                    <a:pt x="2" y="2"/>
                    <a:pt x="4" y="6"/>
                    <a:pt x="7" y="8"/>
                  </a:cubicBezTo>
                  <a:cubicBezTo>
                    <a:pt x="10" y="10"/>
                    <a:pt x="11" y="7"/>
                    <a:pt x="14" y="8"/>
                  </a:cubicBezTo>
                  <a:cubicBezTo>
                    <a:pt x="17" y="9"/>
                    <a:pt x="21" y="12"/>
                    <a:pt x="22"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7" name="Freeform 569">
              <a:extLst>
                <a:ext uri="{FF2B5EF4-FFF2-40B4-BE49-F238E27FC236}">
                  <a16:creationId xmlns:a16="http://schemas.microsoft.com/office/drawing/2014/main" id="{89FEAC0A-F4CA-5A06-B63F-4863DB12C481}"/>
                </a:ext>
              </a:extLst>
            </p:cNvPr>
            <p:cNvSpPr>
              <a:spLocks/>
            </p:cNvSpPr>
            <p:nvPr/>
          </p:nvSpPr>
          <p:spPr bwMode="auto">
            <a:xfrm>
              <a:off x="4271" y="3704"/>
              <a:ext cx="67" cy="26"/>
            </a:xfrm>
            <a:custGeom>
              <a:avLst/>
              <a:gdLst>
                <a:gd name="T0" fmla="*/ 0 w 34"/>
                <a:gd name="T1" fmla="*/ 104 h 13"/>
                <a:gd name="T2" fmla="*/ 85 w 34"/>
                <a:gd name="T3" fmla="*/ 24 h 13"/>
                <a:gd name="T4" fmla="*/ 199 w 34"/>
                <a:gd name="T5" fmla="*/ 32 h 13"/>
                <a:gd name="T6" fmla="*/ 260 w 34"/>
                <a:gd name="T7" fmla="*/ 8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13">
                  <a:moveTo>
                    <a:pt x="0" y="13"/>
                  </a:moveTo>
                  <a:cubicBezTo>
                    <a:pt x="5" y="11"/>
                    <a:pt x="6" y="5"/>
                    <a:pt x="11" y="3"/>
                  </a:cubicBezTo>
                  <a:cubicBezTo>
                    <a:pt x="16" y="2"/>
                    <a:pt x="21" y="5"/>
                    <a:pt x="26" y="4"/>
                  </a:cubicBezTo>
                  <a:cubicBezTo>
                    <a:pt x="29" y="4"/>
                    <a:pt x="31" y="0"/>
                    <a:pt x="34" y="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8" name="Freeform 570">
              <a:extLst>
                <a:ext uri="{FF2B5EF4-FFF2-40B4-BE49-F238E27FC236}">
                  <a16:creationId xmlns:a16="http://schemas.microsoft.com/office/drawing/2014/main" id="{54214CEE-9919-B6E2-1BC2-CE4F410F5B2C}"/>
                </a:ext>
              </a:extLst>
            </p:cNvPr>
            <p:cNvSpPr>
              <a:spLocks/>
            </p:cNvSpPr>
            <p:nvPr/>
          </p:nvSpPr>
          <p:spPr bwMode="auto">
            <a:xfrm>
              <a:off x="4277" y="3787"/>
              <a:ext cx="39" cy="26"/>
            </a:xfrm>
            <a:custGeom>
              <a:avLst/>
              <a:gdLst>
                <a:gd name="T0" fmla="*/ 0 w 20"/>
                <a:gd name="T1" fmla="*/ 0 h 13"/>
                <a:gd name="T2" fmla="*/ 88 w 20"/>
                <a:gd name="T3" fmla="*/ 104 h 13"/>
                <a:gd name="T4" fmla="*/ 148 w 20"/>
                <a:gd name="T5" fmla="*/ 104 h 13"/>
                <a:gd name="T6" fmla="*/ 0 60000 65536"/>
                <a:gd name="T7" fmla="*/ 0 60000 65536"/>
                <a:gd name="T8" fmla="*/ 0 60000 65536"/>
              </a:gdLst>
              <a:ahLst/>
              <a:cxnLst>
                <a:cxn ang="T6">
                  <a:pos x="T0" y="T1"/>
                </a:cxn>
                <a:cxn ang="T7">
                  <a:pos x="T2" y="T3"/>
                </a:cxn>
                <a:cxn ang="T8">
                  <a:pos x="T4" y="T5"/>
                </a:cxn>
              </a:cxnLst>
              <a:rect l="0" t="0" r="r" b="b"/>
              <a:pathLst>
                <a:path w="20" h="13">
                  <a:moveTo>
                    <a:pt x="0" y="0"/>
                  </a:moveTo>
                  <a:cubicBezTo>
                    <a:pt x="6" y="4"/>
                    <a:pt x="4" y="10"/>
                    <a:pt x="12" y="13"/>
                  </a:cubicBezTo>
                  <a:cubicBezTo>
                    <a:pt x="14" y="13"/>
                    <a:pt x="20" y="13"/>
                    <a:pt x="20"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79" name="Freeform 571">
              <a:extLst>
                <a:ext uri="{FF2B5EF4-FFF2-40B4-BE49-F238E27FC236}">
                  <a16:creationId xmlns:a16="http://schemas.microsoft.com/office/drawing/2014/main" id="{66B8D540-1DB5-D2D7-0600-6D4F2EEC671C}"/>
                </a:ext>
              </a:extLst>
            </p:cNvPr>
            <p:cNvSpPr>
              <a:spLocks/>
            </p:cNvSpPr>
            <p:nvPr/>
          </p:nvSpPr>
          <p:spPr bwMode="auto">
            <a:xfrm>
              <a:off x="4202" y="3813"/>
              <a:ext cx="77" cy="51"/>
            </a:xfrm>
            <a:custGeom>
              <a:avLst/>
              <a:gdLst>
                <a:gd name="T0" fmla="*/ 0 w 39"/>
                <a:gd name="T1" fmla="*/ 8 h 26"/>
                <a:gd name="T2" fmla="*/ 223 w 39"/>
                <a:gd name="T3" fmla="*/ 61 h 26"/>
                <a:gd name="T4" fmla="*/ 245 w 39"/>
                <a:gd name="T5" fmla="*/ 120 h 26"/>
                <a:gd name="T6" fmla="*/ 300 w 39"/>
                <a:gd name="T7" fmla="*/ 196 h 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26">
                  <a:moveTo>
                    <a:pt x="0" y="1"/>
                  </a:moveTo>
                  <a:cubicBezTo>
                    <a:pt x="9" y="17"/>
                    <a:pt x="20" y="0"/>
                    <a:pt x="29" y="8"/>
                  </a:cubicBezTo>
                  <a:cubicBezTo>
                    <a:pt x="31" y="10"/>
                    <a:pt x="31" y="14"/>
                    <a:pt x="32" y="16"/>
                  </a:cubicBezTo>
                  <a:cubicBezTo>
                    <a:pt x="34" y="20"/>
                    <a:pt x="37" y="22"/>
                    <a:pt x="39" y="2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0" name="Freeform 572">
              <a:extLst>
                <a:ext uri="{FF2B5EF4-FFF2-40B4-BE49-F238E27FC236}">
                  <a16:creationId xmlns:a16="http://schemas.microsoft.com/office/drawing/2014/main" id="{E2A59ACE-8967-B646-E2AC-DC02A0F6C0A5}"/>
                </a:ext>
              </a:extLst>
            </p:cNvPr>
            <p:cNvSpPr>
              <a:spLocks/>
            </p:cNvSpPr>
            <p:nvPr/>
          </p:nvSpPr>
          <p:spPr bwMode="auto">
            <a:xfrm>
              <a:off x="4125" y="3774"/>
              <a:ext cx="55" cy="33"/>
            </a:xfrm>
            <a:custGeom>
              <a:avLst/>
              <a:gdLst>
                <a:gd name="T0" fmla="*/ 0 w 28"/>
                <a:gd name="T1" fmla="*/ 0 h 17"/>
                <a:gd name="T2" fmla="*/ 212 w 28"/>
                <a:gd name="T3" fmla="*/ 101 h 17"/>
                <a:gd name="T4" fmla="*/ 0 60000 65536"/>
                <a:gd name="T5" fmla="*/ 0 60000 65536"/>
              </a:gdLst>
              <a:ahLst/>
              <a:cxnLst>
                <a:cxn ang="T4">
                  <a:pos x="T0" y="T1"/>
                </a:cxn>
                <a:cxn ang="T5">
                  <a:pos x="T2" y="T3"/>
                </a:cxn>
              </a:cxnLst>
              <a:rect l="0" t="0" r="r" b="b"/>
              <a:pathLst>
                <a:path w="28" h="17">
                  <a:moveTo>
                    <a:pt x="0" y="0"/>
                  </a:moveTo>
                  <a:cubicBezTo>
                    <a:pt x="6" y="14"/>
                    <a:pt x="17" y="17"/>
                    <a:pt x="28"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1" name="Freeform 573">
              <a:extLst>
                <a:ext uri="{FF2B5EF4-FFF2-40B4-BE49-F238E27FC236}">
                  <a16:creationId xmlns:a16="http://schemas.microsoft.com/office/drawing/2014/main" id="{343CAF78-4048-8B3B-B227-8E5C41FBD5A7}"/>
                </a:ext>
              </a:extLst>
            </p:cNvPr>
            <p:cNvSpPr>
              <a:spLocks/>
            </p:cNvSpPr>
            <p:nvPr/>
          </p:nvSpPr>
          <p:spPr bwMode="auto">
            <a:xfrm>
              <a:off x="4060" y="3758"/>
              <a:ext cx="51" cy="35"/>
            </a:xfrm>
            <a:custGeom>
              <a:avLst/>
              <a:gdLst>
                <a:gd name="T0" fmla="*/ 0 w 26"/>
                <a:gd name="T1" fmla="*/ 0 h 18"/>
                <a:gd name="T2" fmla="*/ 196 w 26"/>
                <a:gd name="T3" fmla="*/ 68 h 18"/>
                <a:gd name="T4" fmla="*/ 0 60000 65536"/>
                <a:gd name="T5" fmla="*/ 0 60000 65536"/>
              </a:gdLst>
              <a:ahLst/>
              <a:cxnLst>
                <a:cxn ang="T4">
                  <a:pos x="T0" y="T1"/>
                </a:cxn>
                <a:cxn ang="T5">
                  <a:pos x="T2" y="T3"/>
                </a:cxn>
              </a:cxnLst>
              <a:rect l="0" t="0" r="r" b="b"/>
              <a:pathLst>
                <a:path w="26" h="18">
                  <a:moveTo>
                    <a:pt x="0" y="0"/>
                  </a:moveTo>
                  <a:cubicBezTo>
                    <a:pt x="6" y="8"/>
                    <a:pt x="15" y="18"/>
                    <a:pt x="26" y="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2" name="Freeform 574">
              <a:extLst>
                <a:ext uri="{FF2B5EF4-FFF2-40B4-BE49-F238E27FC236}">
                  <a16:creationId xmlns:a16="http://schemas.microsoft.com/office/drawing/2014/main" id="{58404632-D34C-D5D9-344B-8F9138495128}"/>
                </a:ext>
              </a:extLst>
            </p:cNvPr>
            <p:cNvSpPr>
              <a:spLocks/>
            </p:cNvSpPr>
            <p:nvPr/>
          </p:nvSpPr>
          <p:spPr bwMode="auto">
            <a:xfrm>
              <a:off x="3999" y="3730"/>
              <a:ext cx="43" cy="28"/>
            </a:xfrm>
            <a:custGeom>
              <a:avLst/>
              <a:gdLst>
                <a:gd name="T0" fmla="*/ 0 w 22"/>
                <a:gd name="T1" fmla="*/ 0 h 14"/>
                <a:gd name="T2" fmla="*/ 164 w 22"/>
                <a:gd name="T3" fmla="*/ 96 h 14"/>
                <a:gd name="T4" fmla="*/ 0 60000 65536"/>
                <a:gd name="T5" fmla="*/ 0 60000 65536"/>
              </a:gdLst>
              <a:ahLst/>
              <a:cxnLst>
                <a:cxn ang="T4">
                  <a:pos x="T0" y="T1"/>
                </a:cxn>
                <a:cxn ang="T5">
                  <a:pos x="T2" y="T3"/>
                </a:cxn>
              </a:cxnLst>
              <a:rect l="0" t="0" r="r" b="b"/>
              <a:pathLst>
                <a:path w="22" h="14">
                  <a:moveTo>
                    <a:pt x="0" y="0"/>
                  </a:moveTo>
                  <a:cubicBezTo>
                    <a:pt x="3" y="9"/>
                    <a:pt x="16" y="14"/>
                    <a:pt x="22"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3" name="Freeform 575">
              <a:extLst>
                <a:ext uri="{FF2B5EF4-FFF2-40B4-BE49-F238E27FC236}">
                  <a16:creationId xmlns:a16="http://schemas.microsoft.com/office/drawing/2014/main" id="{2775A1CF-EE27-782F-4ED5-98F4B74EFFAB}"/>
                </a:ext>
              </a:extLst>
            </p:cNvPr>
            <p:cNvSpPr>
              <a:spLocks/>
            </p:cNvSpPr>
            <p:nvPr/>
          </p:nvSpPr>
          <p:spPr bwMode="auto">
            <a:xfrm>
              <a:off x="3969" y="3693"/>
              <a:ext cx="58" cy="23"/>
            </a:xfrm>
            <a:custGeom>
              <a:avLst/>
              <a:gdLst>
                <a:gd name="T0" fmla="*/ 0 w 29"/>
                <a:gd name="T1" fmla="*/ 36 h 12"/>
                <a:gd name="T2" fmla="*/ 136 w 29"/>
                <a:gd name="T3" fmla="*/ 15 h 12"/>
                <a:gd name="T4" fmla="*/ 232 w 29"/>
                <a:gd name="T5" fmla="*/ 84 h 12"/>
                <a:gd name="T6" fmla="*/ 0 60000 65536"/>
                <a:gd name="T7" fmla="*/ 0 60000 65536"/>
                <a:gd name="T8" fmla="*/ 0 60000 65536"/>
              </a:gdLst>
              <a:ahLst/>
              <a:cxnLst>
                <a:cxn ang="T6">
                  <a:pos x="T0" y="T1"/>
                </a:cxn>
                <a:cxn ang="T7">
                  <a:pos x="T2" y="T3"/>
                </a:cxn>
                <a:cxn ang="T8">
                  <a:pos x="T4" y="T5"/>
                </a:cxn>
              </a:cxnLst>
              <a:rect l="0" t="0" r="r" b="b"/>
              <a:pathLst>
                <a:path w="29" h="12">
                  <a:moveTo>
                    <a:pt x="0" y="5"/>
                  </a:moveTo>
                  <a:cubicBezTo>
                    <a:pt x="5" y="2"/>
                    <a:pt x="11" y="0"/>
                    <a:pt x="17" y="2"/>
                  </a:cubicBezTo>
                  <a:cubicBezTo>
                    <a:pt x="22" y="4"/>
                    <a:pt x="25" y="9"/>
                    <a:pt x="29" y="12"/>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4" name="Freeform 576">
              <a:extLst>
                <a:ext uri="{FF2B5EF4-FFF2-40B4-BE49-F238E27FC236}">
                  <a16:creationId xmlns:a16="http://schemas.microsoft.com/office/drawing/2014/main" id="{FADAAF6C-7C2A-EA93-51B5-3EA320BAC429}"/>
                </a:ext>
              </a:extLst>
            </p:cNvPr>
            <p:cNvSpPr>
              <a:spLocks/>
            </p:cNvSpPr>
            <p:nvPr/>
          </p:nvSpPr>
          <p:spPr bwMode="auto">
            <a:xfrm>
              <a:off x="3963" y="3651"/>
              <a:ext cx="16" cy="48"/>
            </a:xfrm>
            <a:custGeom>
              <a:avLst/>
              <a:gdLst>
                <a:gd name="T0" fmla="*/ 0 w 8"/>
                <a:gd name="T1" fmla="*/ 0 h 24"/>
                <a:gd name="T2" fmla="*/ 32 w 8"/>
                <a:gd name="T3" fmla="*/ 192 h 24"/>
                <a:gd name="T4" fmla="*/ 0 60000 65536"/>
                <a:gd name="T5" fmla="*/ 0 60000 65536"/>
              </a:gdLst>
              <a:ahLst/>
              <a:cxnLst>
                <a:cxn ang="T4">
                  <a:pos x="T0" y="T1"/>
                </a:cxn>
                <a:cxn ang="T5">
                  <a:pos x="T2" y="T3"/>
                </a:cxn>
              </a:cxnLst>
              <a:rect l="0" t="0" r="r" b="b"/>
              <a:pathLst>
                <a:path w="8" h="24">
                  <a:moveTo>
                    <a:pt x="0" y="0"/>
                  </a:moveTo>
                  <a:cubicBezTo>
                    <a:pt x="8" y="5"/>
                    <a:pt x="4" y="18"/>
                    <a:pt x="4" y="2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5" name="Freeform 577">
              <a:extLst>
                <a:ext uri="{FF2B5EF4-FFF2-40B4-BE49-F238E27FC236}">
                  <a16:creationId xmlns:a16="http://schemas.microsoft.com/office/drawing/2014/main" id="{D533115B-CE68-B29A-8B10-5E7C8ABFEF62}"/>
                </a:ext>
              </a:extLst>
            </p:cNvPr>
            <p:cNvSpPr>
              <a:spLocks/>
            </p:cNvSpPr>
            <p:nvPr/>
          </p:nvSpPr>
          <p:spPr bwMode="auto">
            <a:xfrm>
              <a:off x="3916" y="3610"/>
              <a:ext cx="34" cy="25"/>
            </a:xfrm>
            <a:custGeom>
              <a:avLst/>
              <a:gdLst>
                <a:gd name="T0" fmla="*/ 0 w 17"/>
                <a:gd name="T1" fmla="*/ 15 h 13"/>
                <a:gd name="T2" fmla="*/ 136 w 17"/>
                <a:gd name="T3" fmla="*/ 92 h 13"/>
                <a:gd name="T4" fmla="*/ 0 60000 65536"/>
                <a:gd name="T5" fmla="*/ 0 60000 65536"/>
              </a:gdLst>
              <a:ahLst/>
              <a:cxnLst>
                <a:cxn ang="T4">
                  <a:pos x="T0" y="T1"/>
                </a:cxn>
                <a:cxn ang="T5">
                  <a:pos x="T2" y="T3"/>
                </a:cxn>
              </a:cxnLst>
              <a:rect l="0" t="0" r="r" b="b"/>
              <a:pathLst>
                <a:path w="17" h="13">
                  <a:moveTo>
                    <a:pt x="0" y="2"/>
                  </a:moveTo>
                  <a:cubicBezTo>
                    <a:pt x="11" y="0"/>
                    <a:pt x="14" y="3"/>
                    <a:pt x="17"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6" name="Freeform 578">
              <a:extLst>
                <a:ext uri="{FF2B5EF4-FFF2-40B4-BE49-F238E27FC236}">
                  <a16:creationId xmlns:a16="http://schemas.microsoft.com/office/drawing/2014/main" id="{496A0682-B682-3D1D-5FA8-9BF98CAF1086}"/>
                </a:ext>
              </a:extLst>
            </p:cNvPr>
            <p:cNvSpPr>
              <a:spLocks/>
            </p:cNvSpPr>
            <p:nvPr/>
          </p:nvSpPr>
          <p:spPr bwMode="auto">
            <a:xfrm>
              <a:off x="3944" y="3614"/>
              <a:ext cx="63" cy="31"/>
            </a:xfrm>
            <a:custGeom>
              <a:avLst/>
              <a:gdLst>
                <a:gd name="T0" fmla="*/ 0 w 32"/>
                <a:gd name="T1" fmla="*/ 16 h 16"/>
                <a:gd name="T2" fmla="*/ 175 w 32"/>
                <a:gd name="T3" fmla="*/ 37 h 16"/>
                <a:gd name="T4" fmla="*/ 244 w 32"/>
                <a:gd name="T5" fmla="*/ 116 h 16"/>
                <a:gd name="T6" fmla="*/ 0 60000 65536"/>
                <a:gd name="T7" fmla="*/ 0 60000 65536"/>
                <a:gd name="T8" fmla="*/ 0 60000 65536"/>
              </a:gdLst>
              <a:ahLst/>
              <a:cxnLst>
                <a:cxn ang="T6">
                  <a:pos x="T0" y="T1"/>
                </a:cxn>
                <a:cxn ang="T7">
                  <a:pos x="T2" y="T3"/>
                </a:cxn>
                <a:cxn ang="T8">
                  <a:pos x="T4" y="T5"/>
                </a:cxn>
              </a:cxnLst>
              <a:rect l="0" t="0" r="r" b="b"/>
              <a:pathLst>
                <a:path w="32" h="16">
                  <a:moveTo>
                    <a:pt x="0" y="2"/>
                  </a:moveTo>
                  <a:cubicBezTo>
                    <a:pt x="8" y="3"/>
                    <a:pt x="16" y="0"/>
                    <a:pt x="23" y="5"/>
                  </a:cubicBezTo>
                  <a:cubicBezTo>
                    <a:pt x="27" y="8"/>
                    <a:pt x="28" y="13"/>
                    <a:pt x="32" y="16"/>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7" name="Freeform 579">
              <a:extLst>
                <a:ext uri="{FF2B5EF4-FFF2-40B4-BE49-F238E27FC236}">
                  <a16:creationId xmlns:a16="http://schemas.microsoft.com/office/drawing/2014/main" id="{ACC92814-3A9C-E5B2-3EEC-FB72AD4849B7}"/>
                </a:ext>
              </a:extLst>
            </p:cNvPr>
            <p:cNvSpPr>
              <a:spLocks/>
            </p:cNvSpPr>
            <p:nvPr/>
          </p:nvSpPr>
          <p:spPr bwMode="auto">
            <a:xfrm>
              <a:off x="4009" y="3610"/>
              <a:ext cx="211" cy="85"/>
            </a:xfrm>
            <a:custGeom>
              <a:avLst/>
              <a:gdLst>
                <a:gd name="T0" fmla="*/ 0 w 107"/>
                <a:gd name="T1" fmla="*/ 0 h 43"/>
                <a:gd name="T2" fmla="*/ 124 w 107"/>
                <a:gd name="T3" fmla="*/ 132 h 43"/>
                <a:gd name="T4" fmla="*/ 245 w 107"/>
                <a:gd name="T5" fmla="*/ 132 h 43"/>
                <a:gd name="T6" fmla="*/ 323 w 107"/>
                <a:gd name="T7" fmla="*/ 231 h 43"/>
                <a:gd name="T8" fmla="*/ 444 w 107"/>
                <a:gd name="T9" fmla="*/ 200 h 43"/>
                <a:gd name="T10" fmla="*/ 544 w 107"/>
                <a:gd name="T11" fmla="*/ 231 h 43"/>
                <a:gd name="T12" fmla="*/ 607 w 107"/>
                <a:gd name="T13" fmla="*/ 269 h 43"/>
                <a:gd name="T14" fmla="*/ 661 w 107"/>
                <a:gd name="T15" fmla="*/ 247 h 43"/>
                <a:gd name="T16" fmla="*/ 820 w 107"/>
                <a:gd name="T17" fmla="*/ 308 h 4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07" h="43">
                  <a:moveTo>
                    <a:pt x="0" y="0"/>
                  </a:moveTo>
                  <a:cubicBezTo>
                    <a:pt x="6" y="6"/>
                    <a:pt x="7" y="16"/>
                    <a:pt x="16" y="17"/>
                  </a:cubicBezTo>
                  <a:cubicBezTo>
                    <a:pt x="22" y="17"/>
                    <a:pt x="26" y="13"/>
                    <a:pt x="32" y="17"/>
                  </a:cubicBezTo>
                  <a:cubicBezTo>
                    <a:pt x="37" y="20"/>
                    <a:pt x="36" y="28"/>
                    <a:pt x="42" y="30"/>
                  </a:cubicBezTo>
                  <a:cubicBezTo>
                    <a:pt x="48" y="32"/>
                    <a:pt x="52" y="27"/>
                    <a:pt x="58" y="26"/>
                  </a:cubicBezTo>
                  <a:cubicBezTo>
                    <a:pt x="63" y="24"/>
                    <a:pt x="67" y="27"/>
                    <a:pt x="71" y="30"/>
                  </a:cubicBezTo>
                  <a:cubicBezTo>
                    <a:pt x="74" y="32"/>
                    <a:pt x="74" y="35"/>
                    <a:pt x="79" y="35"/>
                  </a:cubicBezTo>
                  <a:cubicBezTo>
                    <a:pt x="82" y="35"/>
                    <a:pt x="84" y="32"/>
                    <a:pt x="86" y="32"/>
                  </a:cubicBezTo>
                  <a:cubicBezTo>
                    <a:pt x="92" y="32"/>
                    <a:pt x="105" y="43"/>
                    <a:pt x="107" y="4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8" name="Freeform 580">
              <a:extLst>
                <a:ext uri="{FF2B5EF4-FFF2-40B4-BE49-F238E27FC236}">
                  <a16:creationId xmlns:a16="http://schemas.microsoft.com/office/drawing/2014/main" id="{80DF4062-EE01-0D0F-F93E-2A0E00463797}"/>
                </a:ext>
              </a:extLst>
            </p:cNvPr>
            <p:cNvSpPr>
              <a:spLocks/>
            </p:cNvSpPr>
            <p:nvPr/>
          </p:nvSpPr>
          <p:spPr bwMode="auto">
            <a:xfrm>
              <a:off x="4107" y="3669"/>
              <a:ext cx="46" cy="24"/>
            </a:xfrm>
            <a:custGeom>
              <a:avLst/>
              <a:gdLst>
                <a:gd name="T0" fmla="*/ 0 w 23"/>
                <a:gd name="T1" fmla="*/ 0 h 12"/>
                <a:gd name="T2" fmla="*/ 96 w 23"/>
                <a:gd name="T3" fmla="*/ 88 h 12"/>
                <a:gd name="T4" fmla="*/ 184 w 23"/>
                <a:gd name="T5" fmla="*/ 40 h 12"/>
                <a:gd name="T6" fmla="*/ 0 60000 65536"/>
                <a:gd name="T7" fmla="*/ 0 60000 65536"/>
                <a:gd name="T8" fmla="*/ 0 60000 65536"/>
              </a:gdLst>
              <a:ahLst/>
              <a:cxnLst>
                <a:cxn ang="T6">
                  <a:pos x="T0" y="T1"/>
                </a:cxn>
                <a:cxn ang="T7">
                  <a:pos x="T2" y="T3"/>
                </a:cxn>
                <a:cxn ang="T8">
                  <a:pos x="T4" y="T5"/>
                </a:cxn>
              </a:cxnLst>
              <a:rect l="0" t="0" r="r" b="b"/>
              <a:pathLst>
                <a:path w="23" h="12">
                  <a:moveTo>
                    <a:pt x="0" y="0"/>
                  </a:moveTo>
                  <a:cubicBezTo>
                    <a:pt x="1" y="6"/>
                    <a:pt x="6" y="12"/>
                    <a:pt x="12" y="11"/>
                  </a:cubicBezTo>
                  <a:cubicBezTo>
                    <a:pt x="16" y="10"/>
                    <a:pt x="19" y="6"/>
                    <a:pt x="23" y="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89" name="Freeform 581">
              <a:extLst>
                <a:ext uri="{FF2B5EF4-FFF2-40B4-BE49-F238E27FC236}">
                  <a16:creationId xmlns:a16="http://schemas.microsoft.com/office/drawing/2014/main" id="{73DBE7F9-7701-FC3C-4363-66A6F2486584}"/>
                </a:ext>
              </a:extLst>
            </p:cNvPr>
            <p:cNvSpPr>
              <a:spLocks/>
            </p:cNvSpPr>
            <p:nvPr/>
          </p:nvSpPr>
          <p:spPr bwMode="auto">
            <a:xfrm>
              <a:off x="4076" y="3632"/>
              <a:ext cx="51" cy="25"/>
            </a:xfrm>
            <a:custGeom>
              <a:avLst/>
              <a:gdLst>
                <a:gd name="T0" fmla="*/ 0 w 26"/>
                <a:gd name="T1" fmla="*/ 48 h 13"/>
                <a:gd name="T2" fmla="*/ 196 w 26"/>
                <a:gd name="T3" fmla="*/ 92 h 13"/>
                <a:gd name="T4" fmla="*/ 0 60000 65536"/>
                <a:gd name="T5" fmla="*/ 0 60000 65536"/>
              </a:gdLst>
              <a:ahLst/>
              <a:cxnLst>
                <a:cxn ang="T4">
                  <a:pos x="T0" y="T1"/>
                </a:cxn>
                <a:cxn ang="T5">
                  <a:pos x="T2" y="T3"/>
                </a:cxn>
              </a:cxnLst>
              <a:rect l="0" t="0" r="r" b="b"/>
              <a:pathLst>
                <a:path w="26" h="13">
                  <a:moveTo>
                    <a:pt x="0" y="7"/>
                  </a:moveTo>
                  <a:cubicBezTo>
                    <a:pt x="11" y="0"/>
                    <a:pt x="19" y="6"/>
                    <a:pt x="26" y="1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0" name="Freeform 582">
              <a:extLst>
                <a:ext uri="{FF2B5EF4-FFF2-40B4-BE49-F238E27FC236}">
                  <a16:creationId xmlns:a16="http://schemas.microsoft.com/office/drawing/2014/main" id="{72D3B7E0-D726-291B-257E-45DAC419D791}"/>
                </a:ext>
              </a:extLst>
            </p:cNvPr>
            <p:cNvSpPr>
              <a:spLocks/>
            </p:cNvSpPr>
            <p:nvPr/>
          </p:nvSpPr>
          <p:spPr bwMode="auto">
            <a:xfrm>
              <a:off x="3536" y="3488"/>
              <a:ext cx="45" cy="23"/>
            </a:xfrm>
            <a:custGeom>
              <a:avLst/>
              <a:gdLst>
                <a:gd name="T0" fmla="*/ 0 w 23"/>
                <a:gd name="T1" fmla="*/ 0 h 12"/>
                <a:gd name="T2" fmla="*/ 96 w 23"/>
                <a:gd name="T3" fmla="*/ 69 h 12"/>
                <a:gd name="T4" fmla="*/ 172 w 23"/>
                <a:gd name="T5" fmla="*/ 29 h 12"/>
                <a:gd name="T6" fmla="*/ 0 60000 65536"/>
                <a:gd name="T7" fmla="*/ 0 60000 65536"/>
                <a:gd name="T8" fmla="*/ 0 60000 65536"/>
              </a:gdLst>
              <a:ahLst/>
              <a:cxnLst>
                <a:cxn ang="T6">
                  <a:pos x="T0" y="T1"/>
                </a:cxn>
                <a:cxn ang="T7">
                  <a:pos x="T2" y="T3"/>
                </a:cxn>
                <a:cxn ang="T8">
                  <a:pos x="T4" y="T5"/>
                </a:cxn>
              </a:cxnLst>
              <a:rect l="0" t="0" r="r" b="b"/>
              <a:pathLst>
                <a:path w="23" h="12">
                  <a:moveTo>
                    <a:pt x="0" y="0"/>
                  </a:moveTo>
                  <a:cubicBezTo>
                    <a:pt x="4" y="5"/>
                    <a:pt x="5" y="12"/>
                    <a:pt x="13" y="10"/>
                  </a:cubicBezTo>
                  <a:cubicBezTo>
                    <a:pt x="17" y="9"/>
                    <a:pt x="20" y="5"/>
                    <a:pt x="23" y="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1" name="Freeform 583">
              <a:extLst>
                <a:ext uri="{FF2B5EF4-FFF2-40B4-BE49-F238E27FC236}">
                  <a16:creationId xmlns:a16="http://schemas.microsoft.com/office/drawing/2014/main" id="{63E1C331-666B-FF51-BD64-766B4433C038}"/>
                </a:ext>
              </a:extLst>
            </p:cNvPr>
            <p:cNvSpPr>
              <a:spLocks/>
            </p:cNvSpPr>
            <p:nvPr/>
          </p:nvSpPr>
          <p:spPr bwMode="auto">
            <a:xfrm>
              <a:off x="3453" y="3466"/>
              <a:ext cx="51" cy="31"/>
            </a:xfrm>
            <a:custGeom>
              <a:avLst/>
              <a:gdLst>
                <a:gd name="T0" fmla="*/ 0 w 26"/>
                <a:gd name="T1" fmla="*/ 0 h 16"/>
                <a:gd name="T2" fmla="*/ 143 w 26"/>
                <a:gd name="T3" fmla="*/ 109 h 16"/>
                <a:gd name="T4" fmla="*/ 196 w 26"/>
                <a:gd name="T5" fmla="*/ 101 h 16"/>
                <a:gd name="T6" fmla="*/ 0 60000 65536"/>
                <a:gd name="T7" fmla="*/ 0 60000 65536"/>
                <a:gd name="T8" fmla="*/ 0 60000 65536"/>
              </a:gdLst>
              <a:ahLst/>
              <a:cxnLst>
                <a:cxn ang="T6">
                  <a:pos x="T0" y="T1"/>
                </a:cxn>
                <a:cxn ang="T7">
                  <a:pos x="T2" y="T3"/>
                </a:cxn>
                <a:cxn ang="T8">
                  <a:pos x="T4" y="T5"/>
                </a:cxn>
              </a:cxnLst>
              <a:rect l="0" t="0" r="r" b="b"/>
              <a:pathLst>
                <a:path w="26" h="16">
                  <a:moveTo>
                    <a:pt x="0" y="0"/>
                  </a:moveTo>
                  <a:cubicBezTo>
                    <a:pt x="2" y="7"/>
                    <a:pt x="10" y="16"/>
                    <a:pt x="19" y="15"/>
                  </a:cubicBezTo>
                  <a:cubicBezTo>
                    <a:pt x="23" y="15"/>
                    <a:pt x="23" y="14"/>
                    <a:pt x="26"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2" name="Freeform 584">
              <a:extLst>
                <a:ext uri="{FF2B5EF4-FFF2-40B4-BE49-F238E27FC236}">
                  <a16:creationId xmlns:a16="http://schemas.microsoft.com/office/drawing/2014/main" id="{E10942DE-8201-5103-AA40-0D00A3D65DA4}"/>
                </a:ext>
              </a:extLst>
            </p:cNvPr>
            <p:cNvSpPr>
              <a:spLocks/>
            </p:cNvSpPr>
            <p:nvPr/>
          </p:nvSpPr>
          <p:spPr bwMode="auto">
            <a:xfrm>
              <a:off x="3557" y="3505"/>
              <a:ext cx="125" cy="77"/>
            </a:xfrm>
            <a:custGeom>
              <a:avLst/>
              <a:gdLst>
                <a:gd name="T0" fmla="*/ 0 w 63"/>
                <a:gd name="T1" fmla="*/ 0 h 39"/>
                <a:gd name="T2" fmla="*/ 165 w 63"/>
                <a:gd name="T3" fmla="*/ 93 h 39"/>
                <a:gd name="T4" fmla="*/ 319 w 63"/>
                <a:gd name="T5" fmla="*/ 168 h 39"/>
                <a:gd name="T6" fmla="*/ 492 w 63"/>
                <a:gd name="T7" fmla="*/ 229 h 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63" h="39">
                  <a:moveTo>
                    <a:pt x="0" y="0"/>
                  </a:moveTo>
                  <a:cubicBezTo>
                    <a:pt x="4" y="9"/>
                    <a:pt x="12" y="12"/>
                    <a:pt x="21" y="12"/>
                  </a:cubicBezTo>
                  <a:cubicBezTo>
                    <a:pt x="34" y="11"/>
                    <a:pt x="34" y="11"/>
                    <a:pt x="41" y="22"/>
                  </a:cubicBezTo>
                  <a:cubicBezTo>
                    <a:pt x="45" y="30"/>
                    <a:pt x="57" y="39"/>
                    <a:pt x="63" y="3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3" name="Freeform 585">
              <a:extLst>
                <a:ext uri="{FF2B5EF4-FFF2-40B4-BE49-F238E27FC236}">
                  <a16:creationId xmlns:a16="http://schemas.microsoft.com/office/drawing/2014/main" id="{F32870F6-B62E-4C60-FB40-91E22ADD4DB8}"/>
                </a:ext>
              </a:extLst>
            </p:cNvPr>
            <p:cNvSpPr>
              <a:spLocks/>
            </p:cNvSpPr>
            <p:nvPr/>
          </p:nvSpPr>
          <p:spPr bwMode="auto">
            <a:xfrm>
              <a:off x="3735" y="3560"/>
              <a:ext cx="33" cy="46"/>
            </a:xfrm>
            <a:custGeom>
              <a:avLst/>
              <a:gdLst>
                <a:gd name="T0" fmla="*/ 0 w 17"/>
                <a:gd name="T1" fmla="*/ 80 h 23"/>
                <a:gd name="T2" fmla="*/ 124 w 17"/>
                <a:gd name="T3" fmla="*/ 184 h 23"/>
                <a:gd name="T4" fmla="*/ 0 60000 65536"/>
                <a:gd name="T5" fmla="*/ 0 60000 65536"/>
              </a:gdLst>
              <a:ahLst/>
              <a:cxnLst>
                <a:cxn ang="T4">
                  <a:pos x="T0" y="T1"/>
                </a:cxn>
                <a:cxn ang="T5">
                  <a:pos x="T2" y="T3"/>
                </a:cxn>
              </a:cxnLst>
              <a:rect l="0" t="0" r="r" b="b"/>
              <a:pathLst>
                <a:path w="17" h="23">
                  <a:moveTo>
                    <a:pt x="0" y="10"/>
                  </a:moveTo>
                  <a:cubicBezTo>
                    <a:pt x="15" y="0"/>
                    <a:pt x="12" y="14"/>
                    <a:pt x="17" y="2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4" name="Freeform 586">
              <a:extLst>
                <a:ext uri="{FF2B5EF4-FFF2-40B4-BE49-F238E27FC236}">
                  <a16:creationId xmlns:a16="http://schemas.microsoft.com/office/drawing/2014/main" id="{1EA981DE-1008-C5DF-77BF-56E0FB275D2C}"/>
                </a:ext>
              </a:extLst>
            </p:cNvPr>
            <p:cNvSpPr>
              <a:spLocks/>
            </p:cNvSpPr>
            <p:nvPr/>
          </p:nvSpPr>
          <p:spPr bwMode="auto">
            <a:xfrm>
              <a:off x="3768" y="3564"/>
              <a:ext cx="148" cy="121"/>
            </a:xfrm>
            <a:custGeom>
              <a:avLst/>
              <a:gdLst>
                <a:gd name="T0" fmla="*/ 0 w 75"/>
                <a:gd name="T1" fmla="*/ 173 h 61"/>
                <a:gd name="T2" fmla="*/ 332 w 75"/>
                <a:gd name="T3" fmla="*/ 389 h 61"/>
                <a:gd name="T4" fmla="*/ 529 w 75"/>
                <a:gd name="T5" fmla="*/ 351 h 61"/>
                <a:gd name="T6" fmla="*/ 576 w 75"/>
                <a:gd name="T7" fmla="*/ 476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5" h="61">
                  <a:moveTo>
                    <a:pt x="0" y="22"/>
                  </a:moveTo>
                  <a:cubicBezTo>
                    <a:pt x="30" y="0"/>
                    <a:pt x="23" y="52"/>
                    <a:pt x="43" y="50"/>
                  </a:cubicBezTo>
                  <a:cubicBezTo>
                    <a:pt x="53" y="49"/>
                    <a:pt x="59" y="35"/>
                    <a:pt x="69" y="45"/>
                  </a:cubicBezTo>
                  <a:cubicBezTo>
                    <a:pt x="73" y="50"/>
                    <a:pt x="73" y="58"/>
                    <a:pt x="75" y="61"/>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5" name="Freeform 587">
              <a:extLst>
                <a:ext uri="{FF2B5EF4-FFF2-40B4-BE49-F238E27FC236}">
                  <a16:creationId xmlns:a16="http://schemas.microsoft.com/office/drawing/2014/main" id="{75E49D3B-4DB5-A4E1-95F5-1E22F8164FD1}"/>
                </a:ext>
              </a:extLst>
            </p:cNvPr>
            <p:cNvSpPr>
              <a:spLocks/>
            </p:cNvSpPr>
            <p:nvPr/>
          </p:nvSpPr>
          <p:spPr bwMode="auto">
            <a:xfrm>
              <a:off x="3863" y="3570"/>
              <a:ext cx="55" cy="38"/>
            </a:xfrm>
            <a:custGeom>
              <a:avLst/>
              <a:gdLst>
                <a:gd name="T0" fmla="*/ 0 w 28"/>
                <a:gd name="T1" fmla="*/ 56 h 19"/>
                <a:gd name="T2" fmla="*/ 151 w 28"/>
                <a:gd name="T3" fmla="*/ 32 h 19"/>
                <a:gd name="T4" fmla="*/ 212 w 28"/>
                <a:gd name="T5" fmla="*/ 152 h 19"/>
                <a:gd name="T6" fmla="*/ 0 60000 65536"/>
                <a:gd name="T7" fmla="*/ 0 60000 65536"/>
                <a:gd name="T8" fmla="*/ 0 60000 65536"/>
              </a:gdLst>
              <a:ahLst/>
              <a:cxnLst>
                <a:cxn ang="T6">
                  <a:pos x="T0" y="T1"/>
                </a:cxn>
                <a:cxn ang="T7">
                  <a:pos x="T2" y="T3"/>
                </a:cxn>
                <a:cxn ang="T8">
                  <a:pos x="T4" y="T5"/>
                </a:cxn>
              </a:cxnLst>
              <a:rect l="0" t="0" r="r" b="b"/>
              <a:pathLst>
                <a:path w="28" h="19">
                  <a:moveTo>
                    <a:pt x="0" y="7"/>
                  </a:moveTo>
                  <a:cubicBezTo>
                    <a:pt x="5" y="3"/>
                    <a:pt x="14" y="0"/>
                    <a:pt x="20" y="4"/>
                  </a:cubicBezTo>
                  <a:cubicBezTo>
                    <a:pt x="24" y="8"/>
                    <a:pt x="25" y="15"/>
                    <a:pt x="28" y="1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6" name="Freeform 588">
              <a:extLst>
                <a:ext uri="{FF2B5EF4-FFF2-40B4-BE49-F238E27FC236}">
                  <a16:creationId xmlns:a16="http://schemas.microsoft.com/office/drawing/2014/main" id="{E8F92C95-09B3-08AF-0C95-B419429935EE}"/>
                </a:ext>
              </a:extLst>
            </p:cNvPr>
            <p:cNvSpPr>
              <a:spLocks/>
            </p:cNvSpPr>
            <p:nvPr/>
          </p:nvSpPr>
          <p:spPr bwMode="auto">
            <a:xfrm>
              <a:off x="3818" y="3582"/>
              <a:ext cx="75" cy="65"/>
            </a:xfrm>
            <a:custGeom>
              <a:avLst/>
              <a:gdLst>
                <a:gd name="T0" fmla="*/ 0 w 38"/>
                <a:gd name="T1" fmla="*/ 0 h 33"/>
                <a:gd name="T2" fmla="*/ 152 w 38"/>
                <a:gd name="T3" fmla="*/ 69 h 33"/>
                <a:gd name="T4" fmla="*/ 215 w 38"/>
                <a:gd name="T5" fmla="*/ 77 h 33"/>
                <a:gd name="T6" fmla="*/ 292 w 38"/>
                <a:gd name="T7" fmla="*/ 252 h 3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8" h="33">
                  <a:moveTo>
                    <a:pt x="0" y="0"/>
                  </a:moveTo>
                  <a:cubicBezTo>
                    <a:pt x="2" y="12"/>
                    <a:pt x="11" y="11"/>
                    <a:pt x="20" y="9"/>
                  </a:cubicBezTo>
                  <a:cubicBezTo>
                    <a:pt x="24" y="9"/>
                    <a:pt x="25" y="7"/>
                    <a:pt x="28" y="10"/>
                  </a:cubicBezTo>
                  <a:cubicBezTo>
                    <a:pt x="34" y="16"/>
                    <a:pt x="26" y="31"/>
                    <a:pt x="38" y="33"/>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7" name="Freeform 589">
              <a:extLst>
                <a:ext uri="{FF2B5EF4-FFF2-40B4-BE49-F238E27FC236}">
                  <a16:creationId xmlns:a16="http://schemas.microsoft.com/office/drawing/2014/main" id="{F306A507-0A1B-7D8C-5B3A-646107B0D5C4}"/>
                </a:ext>
              </a:extLst>
            </p:cNvPr>
            <p:cNvSpPr>
              <a:spLocks/>
            </p:cNvSpPr>
            <p:nvPr/>
          </p:nvSpPr>
          <p:spPr bwMode="auto">
            <a:xfrm>
              <a:off x="3630" y="3478"/>
              <a:ext cx="121" cy="57"/>
            </a:xfrm>
            <a:custGeom>
              <a:avLst/>
              <a:gdLst>
                <a:gd name="T0" fmla="*/ 0 w 61"/>
                <a:gd name="T1" fmla="*/ 61 h 29"/>
                <a:gd name="T2" fmla="*/ 165 w 61"/>
                <a:gd name="T3" fmla="*/ 197 h 29"/>
                <a:gd name="T4" fmla="*/ 476 w 61"/>
                <a:gd name="T5" fmla="*/ 220 h 29"/>
                <a:gd name="T6" fmla="*/ 0 60000 65536"/>
                <a:gd name="T7" fmla="*/ 0 60000 65536"/>
                <a:gd name="T8" fmla="*/ 0 60000 65536"/>
              </a:gdLst>
              <a:ahLst/>
              <a:cxnLst>
                <a:cxn ang="T6">
                  <a:pos x="T0" y="T1"/>
                </a:cxn>
                <a:cxn ang="T7">
                  <a:pos x="T2" y="T3"/>
                </a:cxn>
                <a:cxn ang="T8">
                  <a:pos x="T4" y="T5"/>
                </a:cxn>
              </a:cxnLst>
              <a:rect l="0" t="0" r="r" b="b"/>
              <a:pathLst>
                <a:path w="61" h="29">
                  <a:moveTo>
                    <a:pt x="0" y="8"/>
                  </a:moveTo>
                  <a:cubicBezTo>
                    <a:pt x="7" y="0"/>
                    <a:pt x="21" y="19"/>
                    <a:pt x="21" y="26"/>
                  </a:cubicBezTo>
                  <a:cubicBezTo>
                    <a:pt x="36" y="16"/>
                    <a:pt x="50" y="22"/>
                    <a:pt x="61" y="29"/>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8" name="Freeform 590">
              <a:extLst>
                <a:ext uri="{FF2B5EF4-FFF2-40B4-BE49-F238E27FC236}">
                  <a16:creationId xmlns:a16="http://schemas.microsoft.com/office/drawing/2014/main" id="{12AD082B-D91E-BA2F-2BBF-71AE430E8292}"/>
                </a:ext>
              </a:extLst>
            </p:cNvPr>
            <p:cNvSpPr>
              <a:spLocks/>
            </p:cNvSpPr>
            <p:nvPr/>
          </p:nvSpPr>
          <p:spPr bwMode="auto">
            <a:xfrm>
              <a:off x="3630" y="3513"/>
              <a:ext cx="8" cy="30"/>
            </a:xfrm>
            <a:custGeom>
              <a:avLst/>
              <a:gdLst>
                <a:gd name="T0" fmla="*/ 32 w 4"/>
                <a:gd name="T1" fmla="*/ 0 h 15"/>
                <a:gd name="T2" fmla="*/ 24 w 4"/>
                <a:gd name="T3" fmla="*/ 120 h 15"/>
                <a:gd name="T4" fmla="*/ 0 60000 65536"/>
                <a:gd name="T5" fmla="*/ 0 60000 65536"/>
              </a:gdLst>
              <a:ahLst/>
              <a:cxnLst>
                <a:cxn ang="T4">
                  <a:pos x="T0" y="T1"/>
                </a:cxn>
                <a:cxn ang="T5">
                  <a:pos x="T2" y="T3"/>
                </a:cxn>
              </a:cxnLst>
              <a:rect l="0" t="0" r="r" b="b"/>
              <a:pathLst>
                <a:path w="4" h="15">
                  <a:moveTo>
                    <a:pt x="4" y="0"/>
                  </a:moveTo>
                  <a:cubicBezTo>
                    <a:pt x="1" y="4"/>
                    <a:pt x="0" y="10"/>
                    <a:pt x="3" y="1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799" name="Freeform 591">
              <a:extLst>
                <a:ext uri="{FF2B5EF4-FFF2-40B4-BE49-F238E27FC236}">
                  <a16:creationId xmlns:a16="http://schemas.microsoft.com/office/drawing/2014/main" id="{DB5BAFE9-54B1-D5D6-C916-28EA983939C5}"/>
                </a:ext>
              </a:extLst>
            </p:cNvPr>
            <p:cNvSpPr>
              <a:spLocks/>
            </p:cNvSpPr>
            <p:nvPr/>
          </p:nvSpPr>
          <p:spPr bwMode="auto">
            <a:xfrm>
              <a:off x="3589" y="3531"/>
              <a:ext cx="57" cy="35"/>
            </a:xfrm>
            <a:custGeom>
              <a:avLst/>
              <a:gdLst>
                <a:gd name="T0" fmla="*/ 0 w 29"/>
                <a:gd name="T1" fmla="*/ 0 h 18"/>
                <a:gd name="T2" fmla="*/ 220 w 29"/>
                <a:gd name="T3" fmla="*/ 109 h 18"/>
                <a:gd name="T4" fmla="*/ 0 60000 65536"/>
                <a:gd name="T5" fmla="*/ 0 60000 65536"/>
              </a:gdLst>
              <a:ahLst/>
              <a:cxnLst>
                <a:cxn ang="T4">
                  <a:pos x="T0" y="T1"/>
                </a:cxn>
                <a:cxn ang="T5">
                  <a:pos x="T2" y="T3"/>
                </a:cxn>
              </a:cxnLst>
              <a:rect l="0" t="0" r="r" b="b"/>
              <a:pathLst>
                <a:path w="29" h="18">
                  <a:moveTo>
                    <a:pt x="0" y="0"/>
                  </a:moveTo>
                  <a:cubicBezTo>
                    <a:pt x="1" y="15"/>
                    <a:pt x="17" y="18"/>
                    <a:pt x="29" y="15"/>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0" name="Freeform 592">
              <a:extLst>
                <a:ext uri="{FF2B5EF4-FFF2-40B4-BE49-F238E27FC236}">
                  <a16:creationId xmlns:a16="http://schemas.microsoft.com/office/drawing/2014/main" id="{FF4F4308-C52F-D395-5856-02A007DAB396}"/>
                </a:ext>
              </a:extLst>
            </p:cNvPr>
            <p:cNvSpPr>
              <a:spLocks/>
            </p:cNvSpPr>
            <p:nvPr/>
          </p:nvSpPr>
          <p:spPr bwMode="auto">
            <a:xfrm>
              <a:off x="3674" y="3574"/>
              <a:ext cx="71" cy="40"/>
            </a:xfrm>
            <a:custGeom>
              <a:avLst/>
              <a:gdLst>
                <a:gd name="T0" fmla="*/ 0 w 36"/>
                <a:gd name="T1" fmla="*/ 0 h 20"/>
                <a:gd name="T2" fmla="*/ 168 w 36"/>
                <a:gd name="T3" fmla="*/ 152 h 20"/>
                <a:gd name="T4" fmla="*/ 276 w 36"/>
                <a:gd name="T5" fmla="*/ 112 h 20"/>
                <a:gd name="T6" fmla="*/ 0 60000 65536"/>
                <a:gd name="T7" fmla="*/ 0 60000 65536"/>
                <a:gd name="T8" fmla="*/ 0 60000 65536"/>
              </a:gdLst>
              <a:ahLst/>
              <a:cxnLst>
                <a:cxn ang="T6">
                  <a:pos x="T0" y="T1"/>
                </a:cxn>
                <a:cxn ang="T7">
                  <a:pos x="T2" y="T3"/>
                </a:cxn>
                <a:cxn ang="T8">
                  <a:pos x="T4" y="T5"/>
                </a:cxn>
              </a:cxnLst>
              <a:rect l="0" t="0" r="r" b="b"/>
              <a:pathLst>
                <a:path w="36" h="20">
                  <a:moveTo>
                    <a:pt x="0" y="0"/>
                  </a:moveTo>
                  <a:cubicBezTo>
                    <a:pt x="1" y="9"/>
                    <a:pt x="14" y="18"/>
                    <a:pt x="22" y="19"/>
                  </a:cubicBezTo>
                  <a:cubicBezTo>
                    <a:pt x="28" y="20"/>
                    <a:pt x="33" y="16"/>
                    <a:pt x="36" y="14"/>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1" name="Freeform 593">
              <a:extLst>
                <a:ext uri="{FF2B5EF4-FFF2-40B4-BE49-F238E27FC236}">
                  <a16:creationId xmlns:a16="http://schemas.microsoft.com/office/drawing/2014/main" id="{E98C351F-00E0-08F7-9124-DEB0A29BD825}"/>
                </a:ext>
              </a:extLst>
            </p:cNvPr>
            <p:cNvSpPr>
              <a:spLocks/>
            </p:cNvSpPr>
            <p:nvPr/>
          </p:nvSpPr>
          <p:spPr bwMode="auto">
            <a:xfrm>
              <a:off x="3758" y="3525"/>
              <a:ext cx="4" cy="12"/>
            </a:xfrm>
            <a:custGeom>
              <a:avLst/>
              <a:gdLst>
                <a:gd name="T0" fmla="*/ 16 w 2"/>
                <a:gd name="T1" fmla="*/ 48 h 6"/>
                <a:gd name="T2" fmla="*/ 0 w 2"/>
                <a:gd name="T3" fmla="*/ 0 h 6"/>
                <a:gd name="T4" fmla="*/ 0 60000 65536"/>
                <a:gd name="T5" fmla="*/ 0 60000 65536"/>
              </a:gdLst>
              <a:ahLst/>
              <a:cxnLst>
                <a:cxn ang="T4">
                  <a:pos x="T0" y="T1"/>
                </a:cxn>
                <a:cxn ang="T5">
                  <a:pos x="T2" y="T3"/>
                </a:cxn>
              </a:cxnLst>
              <a:rect l="0" t="0" r="r" b="b"/>
              <a:pathLst>
                <a:path w="2" h="6">
                  <a:moveTo>
                    <a:pt x="2" y="6"/>
                  </a:moveTo>
                  <a:cubicBezTo>
                    <a:pt x="2" y="4"/>
                    <a:pt x="1" y="1"/>
                    <a:pt x="0" y="0"/>
                  </a:cubicBezTo>
                </a:path>
              </a:pathLst>
            </a:custGeom>
            <a:noFill/>
            <a:ln w="6350" cap="rnd">
              <a:solidFill>
                <a:srgbClr val="CB9B6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2" name="Freeform 594">
              <a:extLst>
                <a:ext uri="{FF2B5EF4-FFF2-40B4-BE49-F238E27FC236}">
                  <a16:creationId xmlns:a16="http://schemas.microsoft.com/office/drawing/2014/main" id="{F5E91DE7-77B5-D119-D196-3B7CD55E497A}"/>
                </a:ext>
              </a:extLst>
            </p:cNvPr>
            <p:cNvSpPr>
              <a:spLocks/>
            </p:cNvSpPr>
            <p:nvPr/>
          </p:nvSpPr>
          <p:spPr bwMode="auto">
            <a:xfrm>
              <a:off x="2418" y="2460"/>
              <a:ext cx="69" cy="132"/>
            </a:xfrm>
            <a:custGeom>
              <a:avLst/>
              <a:gdLst>
                <a:gd name="T0" fmla="*/ 93 w 35"/>
                <a:gd name="T1" fmla="*/ 0 h 67"/>
                <a:gd name="T2" fmla="*/ 260 w 35"/>
                <a:gd name="T3" fmla="*/ 315 h 67"/>
                <a:gd name="T4" fmla="*/ 93 w 35"/>
                <a:gd name="T5" fmla="*/ 496 h 67"/>
                <a:gd name="T6" fmla="*/ 0 w 35"/>
                <a:gd name="T7" fmla="*/ 512 h 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5" h="67">
                  <a:moveTo>
                    <a:pt x="12" y="0"/>
                  </a:moveTo>
                  <a:cubicBezTo>
                    <a:pt x="22" y="18"/>
                    <a:pt x="35" y="19"/>
                    <a:pt x="34" y="41"/>
                  </a:cubicBezTo>
                  <a:cubicBezTo>
                    <a:pt x="33" y="59"/>
                    <a:pt x="30" y="64"/>
                    <a:pt x="12" y="65"/>
                  </a:cubicBezTo>
                  <a:cubicBezTo>
                    <a:pt x="0" y="67"/>
                    <a:pt x="0" y="67"/>
                    <a:pt x="0" y="67"/>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3" name="Freeform 595">
              <a:extLst>
                <a:ext uri="{FF2B5EF4-FFF2-40B4-BE49-F238E27FC236}">
                  <a16:creationId xmlns:a16="http://schemas.microsoft.com/office/drawing/2014/main" id="{F03533FC-F145-8C17-96C1-FABD94A4DC73}"/>
                </a:ext>
              </a:extLst>
            </p:cNvPr>
            <p:cNvSpPr>
              <a:spLocks/>
            </p:cNvSpPr>
            <p:nvPr/>
          </p:nvSpPr>
          <p:spPr bwMode="auto">
            <a:xfrm>
              <a:off x="2477" y="2580"/>
              <a:ext cx="67" cy="130"/>
            </a:xfrm>
            <a:custGeom>
              <a:avLst/>
              <a:gdLst>
                <a:gd name="T0" fmla="*/ 0 w 34"/>
                <a:gd name="T1" fmla="*/ 0 h 66"/>
                <a:gd name="T2" fmla="*/ 213 w 34"/>
                <a:gd name="T3" fmla="*/ 160 h 66"/>
                <a:gd name="T4" fmla="*/ 205 w 34"/>
                <a:gd name="T5" fmla="*/ 435 h 66"/>
                <a:gd name="T6" fmla="*/ 136 w 34"/>
                <a:gd name="T7" fmla="*/ 504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66">
                  <a:moveTo>
                    <a:pt x="0" y="0"/>
                  </a:moveTo>
                  <a:cubicBezTo>
                    <a:pt x="7" y="3"/>
                    <a:pt x="25" y="15"/>
                    <a:pt x="28" y="21"/>
                  </a:cubicBezTo>
                  <a:cubicBezTo>
                    <a:pt x="34" y="31"/>
                    <a:pt x="28" y="51"/>
                    <a:pt x="27" y="57"/>
                  </a:cubicBezTo>
                  <a:cubicBezTo>
                    <a:pt x="18" y="66"/>
                    <a:pt x="18" y="66"/>
                    <a:pt x="18" y="66"/>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4" name="Freeform 596">
              <a:extLst>
                <a:ext uri="{FF2B5EF4-FFF2-40B4-BE49-F238E27FC236}">
                  <a16:creationId xmlns:a16="http://schemas.microsoft.com/office/drawing/2014/main" id="{A8C34164-7F2D-4BEB-36FD-D151AC084ECC}"/>
                </a:ext>
              </a:extLst>
            </p:cNvPr>
            <p:cNvSpPr>
              <a:spLocks/>
            </p:cNvSpPr>
            <p:nvPr/>
          </p:nvSpPr>
          <p:spPr bwMode="auto">
            <a:xfrm>
              <a:off x="2489" y="2495"/>
              <a:ext cx="114" cy="140"/>
            </a:xfrm>
            <a:custGeom>
              <a:avLst/>
              <a:gdLst>
                <a:gd name="T0" fmla="*/ 181 w 58"/>
                <a:gd name="T1" fmla="*/ 513 h 71"/>
                <a:gd name="T2" fmla="*/ 401 w 58"/>
                <a:gd name="T3" fmla="*/ 452 h 71"/>
                <a:gd name="T4" fmla="*/ 393 w 58"/>
                <a:gd name="T5" fmla="*/ 199 h 71"/>
                <a:gd name="T6" fmla="*/ 0 w 58"/>
                <a:gd name="T7" fmla="*/ 85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 h="71">
                  <a:moveTo>
                    <a:pt x="24" y="67"/>
                  </a:moveTo>
                  <a:cubicBezTo>
                    <a:pt x="37" y="67"/>
                    <a:pt x="47" y="71"/>
                    <a:pt x="53" y="59"/>
                  </a:cubicBezTo>
                  <a:cubicBezTo>
                    <a:pt x="57" y="49"/>
                    <a:pt x="58" y="35"/>
                    <a:pt x="52" y="26"/>
                  </a:cubicBezTo>
                  <a:cubicBezTo>
                    <a:pt x="39" y="7"/>
                    <a:pt x="20" y="0"/>
                    <a:pt x="0" y="11"/>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5" name="Freeform 597">
              <a:extLst>
                <a:ext uri="{FF2B5EF4-FFF2-40B4-BE49-F238E27FC236}">
                  <a16:creationId xmlns:a16="http://schemas.microsoft.com/office/drawing/2014/main" id="{DC36D131-D27B-7E87-70C3-9D51F547242E}"/>
                </a:ext>
              </a:extLst>
            </p:cNvPr>
            <p:cNvSpPr>
              <a:spLocks/>
            </p:cNvSpPr>
            <p:nvPr/>
          </p:nvSpPr>
          <p:spPr bwMode="auto">
            <a:xfrm>
              <a:off x="2497" y="2395"/>
              <a:ext cx="47" cy="110"/>
            </a:xfrm>
            <a:custGeom>
              <a:avLst/>
              <a:gdLst>
                <a:gd name="T0" fmla="*/ 127 w 24"/>
                <a:gd name="T1" fmla="*/ 424 h 56"/>
                <a:gd name="T2" fmla="*/ 135 w 24"/>
                <a:gd name="T3" fmla="*/ 165 h 56"/>
                <a:gd name="T4" fmla="*/ 0 w 24"/>
                <a:gd name="T5" fmla="*/ 0 h 56"/>
                <a:gd name="T6" fmla="*/ 0 60000 65536"/>
                <a:gd name="T7" fmla="*/ 0 60000 65536"/>
                <a:gd name="T8" fmla="*/ 0 60000 65536"/>
              </a:gdLst>
              <a:ahLst/>
              <a:cxnLst>
                <a:cxn ang="T6">
                  <a:pos x="T0" y="T1"/>
                </a:cxn>
                <a:cxn ang="T7">
                  <a:pos x="T2" y="T3"/>
                </a:cxn>
                <a:cxn ang="T8">
                  <a:pos x="T4" y="T5"/>
                </a:cxn>
              </a:cxnLst>
              <a:rect l="0" t="0" r="r" b="b"/>
              <a:pathLst>
                <a:path w="24" h="56">
                  <a:moveTo>
                    <a:pt x="17" y="56"/>
                  </a:moveTo>
                  <a:cubicBezTo>
                    <a:pt x="17" y="43"/>
                    <a:pt x="24" y="34"/>
                    <a:pt x="18" y="22"/>
                  </a:cubicBezTo>
                  <a:cubicBezTo>
                    <a:pt x="15" y="14"/>
                    <a:pt x="5" y="6"/>
                    <a:pt x="0" y="0"/>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6" name="Freeform 598">
              <a:extLst>
                <a:ext uri="{FF2B5EF4-FFF2-40B4-BE49-F238E27FC236}">
                  <a16:creationId xmlns:a16="http://schemas.microsoft.com/office/drawing/2014/main" id="{68CEDA21-3104-35BC-DC13-7118B5ABC5F3}"/>
                </a:ext>
              </a:extLst>
            </p:cNvPr>
            <p:cNvSpPr>
              <a:spLocks/>
            </p:cNvSpPr>
            <p:nvPr/>
          </p:nvSpPr>
          <p:spPr bwMode="auto">
            <a:xfrm>
              <a:off x="2540" y="2438"/>
              <a:ext cx="110" cy="128"/>
            </a:xfrm>
            <a:custGeom>
              <a:avLst/>
              <a:gdLst>
                <a:gd name="T0" fmla="*/ 0 w 56"/>
                <a:gd name="T1" fmla="*/ 47 h 65"/>
                <a:gd name="T2" fmla="*/ 204 w 56"/>
                <a:gd name="T3" fmla="*/ 32 h 65"/>
                <a:gd name="T4" fmla="*/ 379 w 56"/>
                <a:gd name="T5" fmla="*/ 175 h 65"/>
                <a:gd name="T6" fmla="*/ 401 w 56"/>
                <a:gd name="T7" fmla="*/ 388 h 65"/>
                <a:gd name="T8" fmla="*/ 228 w 56"/>
                <a:gd name="T9" fmla="*/ 473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6" h="65">
                  <a:moveTo>
                    <a:pt x="0" y="6"/>
                  </a:moveTo>
                  <a:cubicBezTo>
                    <a:pt x="8" y="6"/>
                    <a:pt x="20" y="0"/>
                    <a:pt x="27" y="4"/>
                  </a:cubicBezTo>
                  <a:cubicBezTo>
                    <a:pt x="34" y="8"/>
                    <a:pt x="44" y="16"/>
                    <a:pt x="50" y="23"/>
                  </a:cubicBezTo>
                  <a:cubicBezTo>
                    <a:pt x="56" y="31"/>
                    <a:pt x="54" y="43"/>
                    <a:pt x="53" y="51"/>
                  </a:cubicBezTo>
                  <a:cubicBezTo>
                    <a:pt x="52" y="61"/>
                    <a:pt x="42" y="65"/>
                    <a:pt x="30" y="62"/>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7" name="Freeform 599">
              <a:extLst>
                <a:ext uri="{FF2B5EF4-FFF2-40B4-BE49-F238E27FC236}">
                  <a16:creationId xmlns:a16="http://schemas.microsoft.com/office/drawing/2014/main" id="{E13C5EB6-810F-6871-792D-1A042682DB1C}"/>
                </a:ext>
              </a:extLst>
            </p:cNvPr>
            <p:cNvSpPr>
              <a:spLocks/>
            </p:cNvSpPr>
            <p:nvPr/>
          </p:nvSpPr>
          <p:spPr bwMode="auto">
            <a:xfrm>
              <a:off x="2593" y="2375"/>
              <a:ext cx="12" cy="73"/>
            </a:xfrm>
            <a:custGeom>
              <a:avLst/>
              <a:gdLst>
                <a:gd name="T0" fmla="*/ 0 w 6"/>
                <a:gd name="T1" fmla="*/ 284 h 37"/>
                <a:gd name="T2" fmla="*/ 48 w 6"/>
                <a:gd name="T3" fmla="*/ 144 h 37"/>
                <a:gd name="T4" fmla="*/ 0 w 6"/>
                <a:gd name="T5" fmla="*/ 0 h 37"/>
                <a:gd name="T6" fmla="*/ 0 60000 65536"/>
                <a:gd name="T7" fmla="*/ 0 60000 65536"/>
                <a:gd name="T8" fmla="*/ 0 60000 65536"/>
              </a:gdLst>
              <a:ahLst/>
              <a:cxnLst>
                <a:cxn ang="T6">
                  <a:pos x="T0" y="T1"/>
                </a:cxn>
                <a:cxn ang="T7">
                  <a:pos x="T2" y="T3"/>
                </a:cxn>
                <a:cxn ang="T8">
                  <a:pos x="T4" y="T5"/>
                </a:cxn>
              </a:cxnLst>
              <a:rect l="0" t="0" r="r" b="b"/>
              <a:pathLst>
                <a:path w="6" h="37">
                  <a:moveTo>
                    <a:pt x="0" y="37"/>
                  </a:moveTo>
                  <a:cubicBezTo>
                    <a:pt x="3" y="31"/>
                    <a:pt x="6" y="26"/>
                    <a:pt x="6" y="19"/>
                  </a:cubicBezTo>
                  <a:cubicBezTo>
                    <a:pt x="6" y="13"/>
                    <a:pt x="1" y="6"/>
                    <a:pt x="0" y="0"/>
                  </a:cubicBezTo>
                </a:path>
              </a:pathLst>
            </a:custGeom>
            <a:noFill/>
            <a:ln w="6350" cap="rnd">
              <a:solidFill>
                <a:srgbClr val="0081C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8" name="Freeform 600">
              <a:extLst>
                <a:ext uri="{FF2B5EF4-FFF2-40B4-BE49-F238E27FC236}">
                  <a16:creationId xmlns:a16="http://schemas.microsoft.com/office/drawing/2014/main" id="{48671AF3-0DB7-0BC3-93CF-8EE24645E859}"/>
                </a:ext>
              </a:extLst>
            </p:cNvPr>
            <p:cNvSpPr>
              <a:spLocks/>
            </p:cNvSpPr>
            <p:nvPr/>
          </p:nvSpPr>
          <p:spPr bwMode="auto">
            <a:xfrm>
              <a:off x="3072" y="2718"/>
              <a:ext cx="184" cy="170"/>
            </a:xfrm>
            <a:custGeom>
              <a:avLst/>
              <a:gdLst>
                <a:gd name="T0" fmla="*/ 172 w 93"/>
                <a:gd name="T1" fmla="*/ 0 h 86"/>
                <a:gd name="T2" fmla="*/ 649 w 93"/>
                <a:gd name="T3" fmla="*/ 168 h 86"/>
                <a:gd name="T4" fmla="*/ 712 w 93"/>
                <a:gd name="T5" fmla="*/ 480 h 86"/>
                <a:gd name="T6" fmla="*/ 443 w 93"/>
                <a:gd name="T7" fmla="*/ 656 h 86"/>
                <a:gd name="T8" fmla="*/ 0 w 93"/>
                <a:gd name="T9" fmla="*/ 48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3" h="86">
                  <a:moveTo>
                    <a:pt x="22" y="0"/>
                  </a:moveTo>
                  <a:cubicBezTo>
                    <a:pt x="48" y="4"/>
                    <a:pt x="79" y="19"/>
                    <a:pt x="84" y="22"/>
                  </a:cubicBezTo>
                  <a:cubicBezTo>
                    <a:pt x="89" y="25"/>
                    <a:pt x="93" y="50"/>
                    <a:pt x="92" y="62"/>
                  </a:cubicBezTo>
                  <a:cubicBezTo>
                    <a:pt x="91" y="73"/>
                    <a:pt x="67" y="83"/>
                    <a:pt x="57" y="85"/>
                  </a:cubicBezTo>
                  <a:cubicBezTo>
                    <a:pt x="48" y="86"/>
                    <a:pt x="0" y="62"/>
                    <a:pt x="0" y="62"/>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09" name="Freeform 601">
              <a:extLst>
                <a:ext uri="{FF2B5EF4-FFF2-40B4-BE49-F238E27FC236}">
                  <a16:creationId xmlns:a16="http://schemas.microsoft.com/office/drawing/2014/main" id="{F30D0D81-8A3E-AB97-12EB-A4E05C36106F}"/>
                </a:ext>
              </a:extLst>
            </p:cNvPr>
            <p:cNvSpPr>
              <a:spLocks/>
            </p:cNvSpPr>
            <p:nvPr/>
          </p:nvSpPr>
          <p:spPr bwMode="auto">
            <a:xfrm>
              <a:off x="3185" y="2829"/>
              <a:ext cx="248" cy="189"/>
            </a:xfrm>
            <a:custGeom>
              <a:avLst/>
              <a:gdLst>
                <a:gd name="T0" fmla="*/ 0 w 126"/>
                <a:gd name="T1" fmla="*/ 221 h 96"/>
                <a:gd name="T2" fmla="*/ 128 w 126"/>
                <a:gd name="T3" fmla="*/ 551 h 96"/>
                <a:gd name="T4" fmla="*/ 543 w 126"/>
                <a:gd name="T5" fmla="*/ 717 h 96"/>
                <a:gd name="T6" fmla="*/ 899 w 126"/>
                <a:gd name="T7" fmla="*/ 559 h 96"/>
                <a:gd name="T8" fmla="*/ 840 w 126"/>
                <a:gd name="T9" fmla="*/ 205 h 96"/>
                <a:gd name="T10" fmla="*/ 433 w 126"/>
                <a:gd name="T11" fmla="*/ 16 h 96"/>
                <a:gd name="T12" fmla="*/ 268 w 126"/>
                <a:gd name="T13" fmla="*/ 77 h 9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26" h="96">
                  <a:moveTo>
                    <a:pt x="0" y="29"/>
                  </a:moveTo>
                  <a:cubicBezTo>
                    <a:pt x="10" y="47"/>
                    <a:pt x="3" y="64"/>
                    <a:pt x="17" y="72"/>
                  </a:cubicBezTo>
                  <a:cubicBezTo>
                    <a:pt x="32" y="80"/>
                    <a:pt x="63" y="91"/>
                    <a:pt x="71" y="94"/>
                  </a:cubicBezTo>
                  <a:cubicBezTo>
                    <a:pt x="79" y="96"/>
                    <a:pt x="110" y="82"/>
                    <a:pt x="118" y="73"/>
                  </a:cubicBezTo>
                  <a:cubicBezTo>
                    <a:pt x="126" y="63"/>
                    <a:pt x="114" y="33"/>
                    <a:pt x="110" y="27"/>
                  </a:cubicBezTo>
                  <a:cubicBezTo>
                    <a:pt x="106" y="22"/>
                    <a:pt x="68" y="3"/>
                    <a:pt x="57" y="2"/>
                  </a:cubicBezTo>
                  <a:cubicBezTo>
                    <a:pt x="47" y="0"/>
                    <a:pt x="35" y="10"/>
                    <a:pt x="35" y="1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0" name="Freeform 602">
              <a:extLst>
                <a:ext uri="{FF2B5EF4-FFF2-40B4-BE49-F238E27FC236}">
                  <a16:creationId xmlns:a16="http://schemas.microsoft.com/office/drawing/2014/main" id="{34299EFB-097A-380D-FF2E-DAD691E4A731}"/>
                </a:ext>
              </a:extLst>
            </p:cNvPr>
            <p:cNvSpPr>
              <a:spLocks/>
            </p:cNvSpPr>
            <p:nvPr/>
          </p:nvSpPr>
          <p:spPr bwMode="auto">
            <a:xfrm>
              <a:off x="2997" y="2937"/>
              <a:ext cx="205" cy="55"/>
            </a:xfrm>
            <a:custGeom>
              <a:avLst/>
              <a:gdLst>
                <a:gd name="T0" fmla="*/ 0 w 104"/>
                <a:gd name="T1" fmla="*/ 0 h 28"/>
                <a:gd name="T2" fmla="*/ 459 w 104"/>
                <a:gd name="T3" fmla="*/ 204 h 28"/>
                <a:gd name="T4" fmla="*/ 796 w 104"/>
                <a:gd name="T5" fmla="*/ 100 h 28"/>
                <a:gd name="T6" fmla="*/ 0 60000 65536"/>
                <a:gd name="T7" fmla="*/ 0 60000 65536"/>
                <a:gd name="T8" fmla="*/ 0 60000 65536"/>
              </a:gdLst>
              <a:ahLst/>
              <a:cxnLst>
                <a:cxn ang="T6">
                  <a:pos x="T0" y="T1"/>
                </a:cxn>
                <a:cxn ang="T7">
                  <a:pos x="T2" y="T3"/>
                </a:cxn>
                <a:cxn ang="T8">
                  <a:pos x="T4" y="T5"/>
                </a:cxn>
              </a:cxnLst>
              <a:rect l="0" t="0" r="r" b="b"/>
              <a:pathLst>
                <a:path w="104" h="28">
                  <a:moveTo>
                    <a:pt x="0" y="0"/>
                  </a:moveTo>
                  <a:cubicBezTo>
                    <a:pt x="16" y="8"/>
                    <a:pt x="50" y="28"/>
                    <a:pt x="60" y="27"/>
                  </a:cubicBezTo>
                  <a:cubicBezTo>
                    <a:pt x="71" y="25"/>
                    <a:pt x="104" y="13"/>
                    <a:pt x="104" y="13"/>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1" name="Freeform 603">
              <a:extLst>
                <a:ext uri="{FF2B5EF4-FFF2-40B4-BE49-F238E27FC236}">
                  <a16:creationId xmlns:a16="http://schemas.microsoft.com/office/drawing/2014/main" id="{B5D17E74-52D7-1291-5518-2A888BF47428}"/>
                </a:ext>
              </a:extLst>
            </p:cNvPr>
            <p:cNvSpPr>
              <a:spLocks/>
            </p:cNvSpPr>
            <p:nvPr/>
          </p:nvSpPr>
          <p:spPr bwMode="auto">
            <a:xfrm>
              <a:off x="3129" y="2992"/>
              <a:ext cx="229" cy="137"/>
            </a:xfrm>
            <a:custGeom>
              <a:avLst/>
              <a:gdLst>
                <a:gd name="T0" fmla="*/ 0 w 116"/>
                <a:gd name="T1" fmla="*/ 0 h 69"/>
                <a:gd name="T2" fmla="*/ 132 w 116"/>
                <a:gd name="T3" fmla="*/ 320 h 69"/>
                <a:gd name="T4" fmla="*/ 545 w 116"/>
                <a:gd name="T5" fmla="*/ 524 h 69"/>
                <a:gd name="T6" fmla="*/ 837 w 116"/>
                <a:gd name="T7" fmla="*/ 375 h 69"/>
                <a:gd name="T8" fmla="*/ 760 w 116"/>
                <a:gd name="T9" fmla="*/ 87 h 6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6" h="69">
                  <a:moveTo>
                    <a:pt x="0" y="0"/>
                  </a:moveTo>
                  <a:cubicBezTo>
                    <a:pt x="3" y="23"/>
                    <a:pt x="11" y="33"/>
                    <a:pt x="17" y="41"/>
                  </a:cubicBezTo>
                  <a:cubicBezTo>
                    <a:pt x="24" y="49"/>
                    <a:pt x="59" y="64"/>
                    <a:pt x="71" y="67"/>
                  </a:cubicBezTo>
                  <a:cubicBezTo>
                    <a:pt x="83" y="69"/>
                    <a:pt x="103" y="59"/>
                    <a:pt x="109" y="48"/>
                  </a:cubicBezTo>
                  <a:cubicBezTo>
                    <a:pt x="116" y="37"/>
                    <a:pt x="99" y="11"/>
                    <a:pt x="99" y="11"/>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2" name="Freeform 604">
              <a:extLst>
                <a:ext uri="{FF2B5EF4-FFF2-40B4-BE49-F238E27FC236}">
                  <a16:creationId xmlns:a16="http://schemas.microsoft.com/office/drawing/2014/main" id="{AD9267E7-03B8-05A1-006D-2FF4224C9D7B}"/>
                </a:ext>
              </a:extLst>
            </p:cNvPr>
            <p:cNvSpPr>
              <a:spLocks/>
            </p:cNvSpPr>
            <p:nvPr/>
          </p:nvSpPr>
          <p:spPr bwMode="auto">
            <a:xfrm>
              <a:off x="3269" y="3125"/>
              <a:ext cx="12" cy="33"/>
            </a:xfrm>
            <a:custGeom>
              <a:avLst/>
              <a:gdLst>
                <a:gd name="T0" fmla="*/ 0 w 6"/>
                <a:gd name="T1" fmla="*/ 0 h 17"/>
                <a:gd name="T2" fmla="*/ 40 w 6"/>
                <a:gd name="T3" fmla="*/ 124 h 17"/>
                <a:gd name="T4" fmla="*/ 0 60000 65536"/>
                <a:gd name="T5" fmla="*/ 0 60000 65536"/>
              </a:gdLst>
              <a:ahLst/>
              <a:cxnLst>
                <a:cxn ang="T4">
                  <a:pos x="T0" y="T1"/>
                </a:cxn>
                <a:cxn ang="T5">
                  <a:pos x="T2" y="T3"/>
                </a:cxn>
              </a:cxnLst>
              <a:rect l="0" t="0" r="r" b="b"/>
              <a:pathLst>
                <a:path w="6" h="17">
                  <a:moveTo>
                    <a:pt x="0" y="0"/>
                  </a:moveTo>
                  <a:cubicBezTo>
                    <a:pt x="6" y="8"/>
                    <a:pt x="5" y="17"/>
                    <a:pt x="5" y="17"/>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3" name="Freeform 605">
              <a:extLst>
                <a:ext uri="{FF2B5EF4-FFF2-40B4-BE49-F238E27FC236}">
                  <a16:creationId xmlns:a16="http://schemas.microsoft.com/office/drawing/2014/main" id="{6F7DB3B7-9A7B-E7ED-CCCB-B474C5192365}"/>
                </a:ext>
              </a:extLst>
            </p:cNvPr>
            <p:cNvSpPr>
              <a:spLocks/>
            </p:cNvSpPr>
            <p:nvPr/>
          </p:nvSpPr>
          <p:spPr bwMode="auto">
            <a:xfrm>
              <a:off x="3120" y="3057"/>
              <a:ext cx="27" cy="12"/>
            </a:xfrm>
            <a:custGeom>
              <a:avLst/>
              <a:gdLst>
                <a:gd name="T0" fmla="*/ 100 w 14"/>
                <a:gd name="T1" fmla="*/ 0 h 6"/>
                <a:gd name="T2" fmla="*/ 0 w 14"/>
                <a:gd name="T3" fmla="*/ 48 h 6"/>
                <a:gd name="T4" fmla="*/ 0 60000 65536"/>
                <a:gd name="T5" fmla="*/ 0 60000 65536"/>
              </a:gdLst>
              <a:ahLst/>
              <a:cxnLst>
                <a:cxn ang="T4">
                  <a:pos x="T0" y="T1"/>
                </a:cxn>
                <a:cxn ang="T5">
                  <a:pos x="T2" y="T3"/>
                </a:cxn>
              </a:cxnLst>
              <a:rect l="0" t="0" r="r" b="b"/>
              <a:pathLst>
                <a:path w="14" h="6">
                  <a:moveTo>
                    <a:pt x="14" y="0"/>
                  </a:moveTo>
                  <a:cubicBezTo>
                    <a:pt x="9" y="0"/>
                    <a:pt x="0" y="6"/>
                    <a:pt x="0" y="6"/>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4" name="Freeform 606">
              <a:extLst>
                <a:ext uri="{FF2B5EF4-FFF2-40B4-BE49-F238E27FC236}">
                  <a16:creationId xmlns:a16="http://schemas.microsoft.com/office/drawing/2014/main" id="{83A31EE1-0BBA-3C3E-56D0-9734E261FFF0}"/>
                </a:ext>
              </a:extLst>
            </p:cNvPr>
            <p:cNvSpPr>
              <a:spLocks/>
            </p:cNvSpPr>
            <p:nvPr/>
          </p:nvSpPr>
          <p:spPr bwMode="auto">
            <a:xfrm>
              <a:off x="2938" y="2943"/>
              <a:ext cx="67" cy="43"/>
            </a:xfrm>
            <a:custGeom>
              <a:avLst/>
              <a:gdLst>
                <a:gd name="T0" fmla="*/ 260 w 34"/>
                <a:gd name="T1" fmla="*/ 0 h 22"/>
                <a:gd name="T2" fmla="*/ 0 w 34"/>
                <a:gd name="T3" fmla="*/ 164 h 22"/>
                <a:gd name="T4" fmla="*/ 0 60000 65536"/>
                <a:gd name="T5" fmla="*/ 0 60000 65536"/>
              </a:gdLst>
              <a:ahLst/>
              <a:cxnLst>
                <a:cxn ang="T4">
                  <a:pos x="T0" y="T1"/>
                </a:cxn>
                <a:cxn ang="T5">
                  <a:pos x="T2" y="T3"/>
                </a:cxn>
              </a:cxnLst>
              <a:rect l="0" t="0" r="r" b="b"/>
              <a:pathLst>
                <a:path w="34" h="22">
                  <a:moveTo>
                    <a:pt x="34" y="0"/>
                  </a:moveTo>
                  <a:cubicBezTo>
                    <a:pt x="28" y="1"/>
                    <a:pt x="3" y="14"/>
                    <a:pt x="0" y="22"/>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5" name="Freeform 607">
              <a:extLst>
                <a:ext uri="{FF2B5EF4-FFF2-40B4-BE49-F238E27FC236}">
                  <a16:creationId xmlns:a16="http://schemas.microsoft.com/office/drawing/2014/main" id="{1E8DABEA-24B4-CD0E-2C5F-7442CD45BB76}"/>
                </a:ext>
              </a:extLst>
            </p:cNvPr>
            <p:cNvSpPr>
              <a:spLocks/>
            </p:cNvSpPr>
            <p:nvPr/>
          </p:nvSpPr>
          <p:spPr bwMode="auto">
            <a:xfrm>
              <a:off x="3238" y="2693"/>
              <a:ext cx="235" cy="193"/>
            </a:xfrm>
            <a:custGeom>
              <a:avLst/>
              <a:gdLst>
                <a:gd name="T0" fmla="*/ 0 w 119"/>
                <a:gd name="T1" fmla="*/ 260 h 98"/>
                <a:gd name="T2" fmla="*/ 245 w 119"/>
                <a:gd name="T3" fmla="*/ 8 h 98"/>
                <a:gd name="T4" fmla="*/ 648 w 119"/>
                <a:gd name="T5" fmla="*/ 128 h 98"/>
                <a:gd name="T6" fmla="*/ 893 w 119"/>
                <a:gd name="T7" fmla="*/ 512 h 98"/>
                <a:gd name="T8" fmla="*/ 664 w 119"/>
                <a:gd name="T9" fmla="*/ 748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9" h="98">
                  <a:moveTo>
                    <a:pt x="0" y="34"/>
                  </a:moveTo>
                  <a:cubicBezTo>
                    <a:pt x="15" y="21"/>
                    <a:pt x="18" y="3"/>
                    <a:pt x="32" y="1"/>
                  </a:cubicBezTo>
                  <a:cubicBezTo>
                    <a:pt x="45" y="0"/>
                    <a:pt x="72" y="12"/>
                    <a:pt x="84" y="17"/>
                  </a:cubicBezTo>
                  <a:cubicBezTo>
                    <a:pt x="96" y="23"/>
                    <a:pt x="114" y="52"/>
                    <a:pt x="116" y="67"/>
                  </a:cubicBezTo>
                  <a:cubicBezTo>
                    <a:pt x="119" y="82"/>
                    <a:pt x="92" y="97"/>
                    <a:pt x="86" y="98"/>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6" name="Freeform 608">
              <a:extLst>
                <a:ext uri="{FF2B5EF4-FFF2-40B4-BE49-F238E27FC236}">
                  <a16:creationId xmlns:a16="http://schemas.microsoft.com/office/drawing/2014/main" id="{B74E3DE4-0805-8018-C5DF-372232980BCD}"/>
                </a:ext>
              </a:extLst>
            </p:cNvPr>
            <p:cNvSpPr>
              <a:spLocks/>
            </p:cNvSpPr>
            <p:nvPr/>
          </p:nvSpPr>
          <p:spPr bwMode="auto">
            <a:xfrm>
              <a:off x="3127" y="2588"/>
              <a:ext cx="170" cy="109"/>
            </a:xfrm>
            <a:custGeom>
              <a:avLst/>
              <a:gdLst>
                <a:gd name="T0" fmla="*/ 664 w 86"/>
                <a:gd name="T1" fmla="*/ 428 h 55"/>
                <a:gd name="T2" fmla="*/ 571 w 86"/>
                <a:gd name="T3" fmla="*/ 125 h 55"/>
                <a:gd name="T4" fmla="*/ 261 w 86"/>
                <a:gd name="T5" fmla="*/ 0 h 55"/>
                <a:gd name="T6" fmla="*/ 0 w 86"/>
                <a:gd name="T7" fmla="*/ 133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 h="55">
                  <a:moveTo>
                    <a:pt x="86" y="55"/>
                  </a:moveTo>
                  <a:cubicBezTo>
                    <a:pt x="86" y="55"/>
                    <a:pt x="84" y="21"/>
                    <a:pt x="74" y="16"/>
                  </a:cubicBezTo>
                  <a:cubicBezTo>
                    <a:pt x="65" y="10"/>
                    <a:pt x="48" y="0"/>
                    <a:pt x="34" y="0"/>
                  </a:cubicBezTo>
                  <a:cubicBezTo>
                    <a:pt x="24" y="1"/>
                    <a:pt x="0" y="17"/>
                    <a:pt x="0" y="17"/>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7" name="Freeform 609">
              <a:extLst>
                <a:ext uri="{FF2B5EF4-FFF2-40B4-BE49-F238E27FC236}">
                  <a16:creationId xmlns:a16="http://schemas.microsoft.com/office/drawing/2014/main" id="{5D269230-8CBC-B5A1-3163-FE0160BBDBAC}"/>
                </a:ext>
              </a:extLst>
            </p:cNvPr>
            <p:cNvSpPr>
              <a:spLocks/>
            </p:cNvSpPr>
            <p:nvPr/>
          </p:nvSpPr>
          <p:spPr bwMode="auto">
            <a:xfrm>
              <a:off x="3287" y="2590"/>
              <a:ext cx="69" cy="43"/>
            </a:xfrm>
            <a:custGeom>
              <a:avLst/>
              <a:gdLst>
                <a:gd name="T0" fmla="*/ 0 w 35"/>
                <a:gd name="T1" fmla="*/ 164 h 22"/>
                <a:gd name="T2" fmla="*/ 268 w 35"/>
                <a:gd name="T3" fmla="*/ 0 h 22"/>
                <a:gd name="T4" fmla="*/ 0 60000 65536"/>
                <a:gd name="T5" fmla="*/ 0 60000 65536"/>
              </a:gdLst>
              <a:ahLst/>
              <a:cxnLst>
                <a:cxn ang="T4">
                  <a:pos x="T0" y="T1"/>
                </a:cxn>
                <a:cxn ang="T5">
                  <a:pos x="T2" y="T3"/>
                </a:cxn>
              </a:cxnLst>
              <a:rect l="0" t="0" r="r" b="b"/>
              <a:pathLst>
                <a:path w="35" h="22">
                  <a:moveTo>
                    <a:pt x="0" y="22"/>
                  </a:moveTo>
                  <a:cubicBezTo>
                    <a:pt x="8" y="11"/>
                    <a:pt x="27" y="1"/>
                    <a:pt x="35"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8" name="Freeform 610">
              <a:extLst>
                <a:ext uri="{FF2B5EF4-FFF2-40B4-BE49-F238E27FC236}">
                  <a16:creationId xmlns:a16="http://schemas.microsoft.com/office/drawing/2014/main" id="{8EA599D5-203D-668A-7C45-5734CF7BE1C7}"/>
                </a:ext>
              </a:extLst>
            </p:cNvPr>
            <p:cNvSpPr>
              <a:spLocks/>
            </p:cNvSpPr>
            <p:nvPr/>
          </p:nvSpPr>
          <p:spPr bwMode="auto">
            <a:xfrm>
              <a:off x="3427" y="2616"/>
              <a:ext cx="87" cy="126"/>
            </a:xfrm>
            <a:custGeom>
              <a:avLst/>
              <a:gdLst>
                <a:gd name="T0" fmla="*/ 0 w 44"/>
                <a:gd name="T1" fmla="*/ 488 h 64"/>
                <a:gd name="T2" fmla="*/ 261 w 44"/>
                <a:gd name="T3" fmla="*/ 337 h 64"/>
                <a:gd name="T4" fmla="*/ 261 w 44"/>
                <a:gd name="T5" fmla="*/ 0 h 64"/>
                <a:gd name="T6" fmla="*/ 0 60000 65536"/>
                <a:gd name="T7" fmla="*/ 0 60000 65536"/>
                <a:gd name="T8" fmla="*/ 0 60000 65536"/>
              </a:gdLst>
              <a:ahLst/>
              <a:cxnLst>
                <a:cxn ang="T6">
                  <a:pos x="T0" y="T1"/>
                </a:cxn>
                <a:cxn ang="T7">
                  <a:pos x="T2" y="T3"/>
                </a:cxn>
                <a:cxn ang="T8">
                  <a:pos x="T4" y="T5"/>
                </a:cxn>
              </a:cxnLst>
              <a:rect l="0" t="0" r="r" b="b"/>
              <a:pathLst>
                <a:path w="44" h="64">
                  <a:moveTo>
                    <a:pt x="0" y="64"/>
                  </a:moveTo>
                  <a:cubicBezTo>
                    <a:pt x="9" y="62"/>
                    <a:pt x="25" y="54"/>
                    <a:pt x="34" y="44"/>
                  </a:cubicBezTo>
                  <a:cubicBezTo>
                    <a:pt x="44" y="35"/>
                    <a:pt x="34" y="0"/>
                    <a:pt x="34"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19" name="Freeform 611">
              <a:extLst>
                <a:ext uri="{FF2B5EF4-FFF2-40B4-BE49-F238E27FC236}">
                  <a16:creationId xmlns:a16="http://schemas.microsoft.com/office/drawing/2014/main" id="{8297C624-4D59-DB03-9620-819576AE95B1}"/>
                </a:ext>
              </a:extLst>
            </p:cNvPr>
            <p:cNvSpPr>
              <a:spLocks/>
            </p:cNvSpPr>
            <p:nvPr/>
          </p:nvSpPr>
          <p:spPr bwMode="auto">
            <a:xfrm>
              <a:off x="2642" y="2422"/>
              <a:ext cx="60" cy="71"/>
            </a:xfrm>
            <a:custGeom>
              <a:avLst/>
              <a:gdLst>
                <a:gd name="T0" fmla="*/ 0 w 30"/>
                <a:gd name="T1" fmla="*/ 260 h 36"/>
                <a:gd name="T2" fmla="*/ 192 w 30"/>
                <a:gd name="T3" fmla="*/ 237 h 36"/>
                <a:gd name="T4" fmla="*/ 240 w 30"/>
                <a:gd name="T5" fmla="*/ 0 h 36"/>
                <a:gd name="T6" fmla="*/ 0 60000 65536"/>
                <a:gd name="T7" fmla="*/ 0 60000 65536"/>
                <a:gd name="T8" fmla="*/ 0 60000 65536"/>
              </a:gdLst>
              <a:ahLst/>
              <a:cxnLst>
                <a:cxn ang="T6">
                  <a:pos x="T0" y="T1"/>
                </a:cxn>
                <a:cxn ang="T7">
                  <a:pos x="T2" y="T3"/>
                </a:cxn>
                <a:cxn ang="T8">
                  <a:pos x="T4" y="T5"/>
                </a:cxn>
              </a:cxnLst>
              <a:rect l="0" t="0" r="r" b="b"/>
              <a:pathLst>
                <a:path w="30" h="36">
                  <a:moveTo>
                    <a:pt x="0" y="34"/>
                  </a:moveTo>
                  <a:cubicBezTo>
                    <a:pt x="6" y="34"/>
                    <a:pt x="19" y="36"/>
                    <a:pt x="24" y="31"/>
                  </a:cubicBezTo>
                  <a:cubicBezTo>
                    <a:pt x="30" y="24"/>
                    <a:pt x="28" y="9"/>
                    <a:pt x="30" y="0"/>
                  </a:cubicBezTo>
                </a:path>
              </a:pathLst>
            </a:custGeom>
            <a:noFill/>
            <a:ln w="6350" cap="rnd">
              <a:solidFill>
                <a:srgbClr val="0799D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0" name="Freeform 612">
              <a:extLst>
                <a:ext uri="{FF2B5EF4-FFF2-40B4-BE49-F238E27FC236}">
                  <a16:creationId xmlns:a16="http://schemas.microsoft.com/office/drawing/2014/main" id="{40106240-E355-F808-BC4E-739D6E062046}"/>
                </a:ext>
              </a:extLst>
            </p:cNvPr>
            <p:cNvSpPr>
              <a:spLocks/>
            </p:cNvSpPr>
            <p:nvPr/>
          </p:nvSpPr>
          <p:spPr bwMode="auto">
            <a:xfrm>
              <a:off x="2589" y="2549"/>
              <a:ext cx="128" cy="114"/>
            </a:xfrm>
            <a:custGeom>
              <a:avLst/>
              <a:gdLst>
                <a:gd name="T0" fmla="*/ 0 w 65"/>
                <a:gd name="T1" fmla="*/ 267 h 58"/>
                <a:gd name="T2" fmla="*/ 260 w 65"/>
                <a:gd name="T3" fmla="*/ 432 h 58"/>
                <a:gd name="T4" fmla="*/ 465 w 65"/>
                <a:gd name="T5" fmla="*/ 364 h 58"/>
                <a:gd name="T6" fmla="*/ 465 w 65"/>
                <a:gd name="T7" fmla="*/ 173 h 58"/>
                <a:gd name="T8" fmla="*/ 205 w 65"/>
                <a:gd name="T9" fmla="*/ 0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 h="58">
                  <a:moveTo>
                    <a:pt x="0" y="35"/>
                  </a:moveTo>
                  <a:cubicBezTo>
                    <a:pt x="5" y="41"/>
                    <a:pt x="26" y="57"/>
                    <a:pt x="34" y="57"/>
                  </a:cubicBezTo>
                  <a:cubicBezTo>
                    <a:pt x="41" y="58"/>
                    <a:pt x="56" y="54"/>
                    <a:pt x="61" y="48"/>
                  </a:cubicBezTo>
                  <a:cubicBezTo>
                    <a:pt x="65" y="43"/>
                    <a:pt x="63" y="30"/>
                    <a:pt x="61" y="23"/>
                  </a:cubicBezTo>
                  <a:cubicBezTo>
                    <a:pt x="60" y="16"/>
                    <a:pt x="27" y="0"/>
                    <a:pt x="27" y="0"/>
                  </a:cubicBezTo>
                </a:path>
              </a:pathLst>
            </a:custGeom>
            <a:noFill/>
            <a:ln w="6350" cap="rnd">
              <a:solidFill>
                <a:srgbClr val="0799D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1" name="Freeform 613">
              <a:extLst>
                <a:ext uri="{FF2B5EF4-FFF2-40B4-BE49-F238E27FC236}">
                  <a16:creationId xmlns:a16="http://schemas.microsoft.com/office/drawing/2014/main" id="{224FE9EF-F40A-7EA2-63F0-19D543DBB31B}"/>
                </a:ext>
              </a:extLst>
            </p:cNvPr>
            <p:cNvSpPr>
              <a:spLocks/>
            </p:cNvSpPr>
            <p:nvPr/>
          </p:nvSpPr>
          <p:spPr bwMode="auto">
            <a:xfrm>
              <a:off x="2698" y="2474"/>
              <a:ext cx="71" cy="118"/>
            </a:xfrm>
            <a:custGeom>
              <a:avLst/>
              <a:gdLst>
                <a:gd name="T0" fmla="*/ 39 w 36"/>
                <a:gd name="T1" fmla="*/ 448 h 60"/>
                <a:gd name="T2" fmla="*/ 245 w 36"/>
                <a:gd name="T3" fmla="*/ 336 h 60"/>
                <a:gd name="T4" fmla="*/ 229 w 36"/>
                <a:gd name="T5" fmla="*/ 136 h 60"/>
                <a:gd name="T6" fmla="*/ 0 w 36"/>
                <a:gd name="T7" fmla="*/ 0 h 6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 h="60">
                  <a:moveTo>
                    <a:pt x="5" y="59"/>
                  </a:moveTo>
                  <a:cubicBezTo>
                    <a:pt x="19" y="60"/>
                    <a:pt x="28" y="49"/>
                    <a:pt x="32" y="44"/>
                  </a:cubicBezTo>
                  <a:cubicBezTo>
                    <a:pt x="36" y="40"/>
                    <a:pt x="31" y="21"/>
                    <a:pt x="30" y="18"/>
                  </a:cubicBezTo>
                  <a:cubicBezTo>
                    <a:pt x="30" y="16"/>
                    <a:pt x="0" y="0"/>
                    <a:pt x="0" y="0"/>
                  </a:cubicBezTo>
                </a:path>
              </a:pathLst>
            </a:custGeom>
            <a:noFill/>
            <a:ln w="6350" cap="rnd">
              <a:solidFill>
                <a:srgbClr val="0799D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2" name="Freeform 614">
              <a:extLst>
                <a:ext uri="{FF2B5EF4-FFF2-40B4-BE49-F238E27FC236}">
                  <a16:creationId xmlns:a16="http://schemas.microsoft.com/office/drawing/2014/main" id="{091D5C5F-C88B-80FE-3427-38091618DDFA}"/>
                </a:ext>
              </a:extLst>
            </p:cNvPr>
            <p:cNvSpPr>
              <a:spLocks/>
            </p:cNvSpPr>
            <p:nvPr/>
          </p:nvSpPr>
          <p:spPr bwMode="auto">
            <a:xfrm>
              <a:off x="2757" y="2460"/>
              <a:ext cx="59" cy="49"/>
            </a:xfrm>
            <a:custGeom>
              <a:avLst/>
              <a:gdLst>
                <a:gd name="T0" fmla="*/ 0 w 30"/>
                <a:gd name="T1" fmla="*/ 188 h 25"/>
                <a:gd name="T2" fmla="*/ 197 w 30"/>
                <a:gd name="T3" fmla="*/ 76 h 25"/>
                <a:gd name="T4" fmla="*/ 205 w 30"/>
                <a:gd name="T5" fmla="*/ 0 h 25"/>
                <a:gd name="T6" fmla="*/ 0 60000 65536"/>
                <a:gd name="T7" fmla="*/ 0 60000 65536"/>
                <a:gd name="T8" fmla="*/ 0 60000 65536"/>
              </a:gdLst>
              <a:ahLst/>
              <a:cxnLst>
                <a:cxn ang="T6">
                  <a:pos x="T0" y="T1"/>
                </a:cxn>
                <a:cxn ang="T7">
                  <a:pos x="T2" y="T3"/>
                </a:cxn>
                <a:cxn ang="T8">
                  <a:pos x="T4" y="T5"/>
                </a:cxn>
              </a:cxnLst>
              <a:rect l="0" t="0" r="r" b="b"/>
              <a:pathLst>
                <a:path w="30" h="25">
                  <a:moveTo>
                    <a:pt x="0" y="25"/>
                  </a:moveTo>
                  <a:cubicBezTo>
                    <a:pt x="9" y="25"/>
                    <a:pt x="22" y="14"/>
                    <a:pt x="26" y="10"/>
                  </a:cubicBezTo>
                  <a:cubicBezTo>
                    <a:pt x="30" y="6"/>
                    <a:pt x="27" y="0"/>
                    <a:pt x="27" y="0"/>
                  </a:cubicBezTo>
                </a:path>
              </a:pathLst>
            </a:custGeom>
            <a:noFill/>
            <a:ln w="6350" cap="rnd">
              <a:solidFill>
                <a:srgbClr val="3CA0D5"/>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3" name="Freeform 615">
              <a:extLst>
                <a:ext uri="{FF2B5EF4-FFF2-40B4-BE49-F238E27FC236}">
                  <a16:creationId xmlns:a16="http://schemas.microsoft.com/office/drawing/2014/main" id="{A03BCFDE-D059-5EA7-DAC9-57CD1DF69C6C}"/>
                </a:ext>
              </a:extLst>
            </p:cNvPr>
            <p:cNvSpPr>
              <a:spLocks/>
            </p:cNvSpPr>
            <p:nvPr/>
          </p:nvSpPr>
          <p:spPr bwMode="auto">
            <a:xfrm>
              <a:off x="2583" y="2661"/>
              <a:ext cx="71" cy="101"/>
            </a:xfrm>
            <a:custGeom>
              <a:avLst/>
              <a:gdLst>
                <a:gd name="T0" fmla="*/ 260 w 36"/>
                <a:gd name="T1" fmla="*/ 0 h 51"/>
                <a:gd name="T2" fmla="*/ 237 w 36"/>
                <a:gd name="T3" fmla="*/ 224 h 51"/>
                <a:gd name="T4" fmla="*/ 0 w 36"/>
                <a:gd name="T5" fmla="*/ 396 h 51"/>
                <a:gd name="T6" fmla="*/ 0 60000 65536"/>
                <a:gd name="T7" fmla="*/ 0 60000 65536"/>
                <a:gd name="T8" fmla="*/ 0 60000 65536"/>
              </a:gdLst>
              <a:ahLst/>
              <a:cxnLst>
                <a:cxn ang="T6">
                  <a:pos x="T0" y="T1"/>
                </a:cxn>
                <a:cxn ang="T7">
                  <a:pos x="T2" y="T3"/>
                </a:cxn>
                <a:cxn ang="T8">
                  <a:pos x="T4" y="T5"/>
                </a:cxn>
              </a:cxnLst>
              <a:rect l="0" t="0" r="r" b="b"/>
              <a:pathLst>
                <a:path w="36" h="51">
                  <a:moveTo>
                    <a:pt x="34" y="0"/>
                  </a:moveTo>
                  <a:cubicBezTo>
                    <a:pt x="36" y="9"/>
                    <a:pt x="33" y="25"/>
                    <a:pt x="31" y="29"/>
                  </a:cubicBezTo>
                  <a:cubicBezTo>
                    <a:pt x="29" y="33"/>
                    <a:pt x="0" y="51"/>
                    <a:pt x="0" y="51"/>
                  </a:cubicBezTo>
                </a:path>
              </a:pathLst>
            </a:custGeom>
            <a:noFill/>
            <a:ln w="6350" cap="rnd">
              <a:solidFill>
                <a:srgbClr val="0799D2"/>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4" name="Freeform 616">
              <a:extLst>
                <a:ext uri="{FF2B5EF4-FFF2-40B4-BE49-F238E27FC236}">
                  <a16:creationId xmlns:a16="http://schemas.microsoft.com/office/drawing/2014/main" id="{622D3CC6-BFE9-B7B3-73A9-9A29103F0B8C}"/>
                </a:ext>
              </a:extLst>
            </p:cNvPr>
            <p:cNvSpPr>
              <a:spLocks/>
            </p:cNvSpPr>
            <p:nvPr/>
          </p:nvSpPr>
          <p:spPr bwMode="auto">
            <a:xfrm>
              <a:off x="2648" y="2639"/>
              <a:ext cx="134" cy="115"/>
            </a:xfrm>
            <a:custGeom>
              <a:avLst/>
              <a:gdLst>
                <a:gd name="T0" fmla="*/ 244 w 68"/>
                <a:gd name="T1" fmla="*/ 8 h 58"/>
                <a:gd name="T2" fmla="*/ 497 w 68"/>
                <a:gd name="T3" fmla="*/ 133 h 58"/>
                <a:gd name="T4" fmla="*/ 481 w 68"/>
                <a:gd name="T5" fmla="*/ 365 h 58"/>
                <a:gd name="T6" fmla="*/ 252 w 68"/>
                <a:gd name="T7" fmla="*/ 452 h 58"/>
                <a:gd name="T8" fmla="*/ 0 w 68"/>
                <a:gd name="T9" fmla="*/ 311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8" h="58">
                  <a:moveTo>
                    <a:pt x="32" y="1"/>
                  </a:moveTo>
                  <a:cubicBezTo>
                    <a:pt x="37" y="0"/>
                    <a:pt x="61" y="14"/>
                    <a:pt x="65" y="17"/>
                  </a:cubicBezTo>
                  <a:cubicBezTo>
                    <a:pt x="68" y="20"/>
                    <a:pt x="64" y="43"/>
                    <a:pt x="63" y="47"/>
                  </a:cubicBezTo>
                  <a:cubicBezTo>
                    <a:pt x="63" y="50"/>
                    <a:pt x="35" y="57"/>
                    <a:pt x="33" y="58"/>
                  </a:cubicBezTo>
                  <a:cubicBezTo>
                    <a:pt x="31" y="58"/>
                    <a:pt x="0" y="40"/>
                    <a:pt x="0" y="4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5" name="Freeform 617">
              <a:extLst>
                <a:ext uri="{FF2B5EF4-FFF2-40B4-BE49-F238E27FC236}">
                  <a16:creationId xmlns:a16="http://schemas.microsoft.com/office/drawing/2014/main" id="{8D540794-18DD-EC13-1C2B-F91C49B7C3EA}"/>
                </a:ext>
              </a:extLst>
            </p:cNvPr>
            <p:cNvSpPr>
              <a:spLocks/>
            </p:cNvSpPr>
            <p:nvPr/>
          </p:nvSpPr>
          <p:spPr bwMode="auto">
            <a:xfrm>
              <a:off x="2761" y="2560"/>
              <a:ext cx="77" cy="113"/>
            </a:xfrm>
            <a:custGeom>
              <a:avLst/>
              <a:gdLst>
                <a:gd name="T0" fmla="*/ 0 w 39"/>
                <a:gd name="T1" fmla="*/ 0 h 57"/>
                <a:gd name="T2" fmla="*/ 199 w 39"/>
                <a:gd name="T3" fmla="*/ 111 h 57"/>
                <a:gd name="T4" fmla="*/ 261 w 39"/>
                <a:gd name="T5" fmla="*/ 349 h 57"/>
                <a:gd name="T6" fmla="*/ 77 w 39"/>
                <a:gd name="T7" fmla="*/ 444 h 5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57">
                  <a:moveTo>
                    <a:pt x="0" y="0"/>
                  </a:moveTo>
                  <a:cubicBezTo>
                    <a:pt x="8" y="2"/>
                    <a:pt x="26" y="14"/>
                    <a:pt x="26" y="14"/>
                  </a:cubicBezTo>
                  <a:cubicBezTo>
                    <a:pt x="26" y="14"/>
                    <a:pt x="39" y="37"/>
                    <a:pt x="34" y="45"/>
                  </a:cubicBezTo>
                  <a:cubicBezTo>
                    <a:pt x="30" y="54"/>
                    <a:pt x="15" y="57"/>
                    <a:pt x="10" y="57"/>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6" name="Freeform 618">
              <a:extLst>
                <a:ext uri="{FF2B5EF4-FFF2-40B4-BE49-F238E27FC236}">
                  <a16:creationId xmlns:a16="http://schemas.microsoft.com/office/drawing/2014/main" id="{FF05D2CA-94AC-C6A2-C978-19AA55E5CA47}"/>
                </a:ext>
              </a:extLst>
            </p:cNvPr>
            <p:cNvSpPr>
              <a:spLocks/>
            </p:cNvSpPr>
            <p:nvPr/>
          </p:nvSpPr>
          <p:spPr bwMode="auto">
            <a:xfrm>
              <a:off x="2808" y="2480"/>
              <a:ext cx="67" cy="108"/>
            </a:xfrm>
            <a:custGeom>
              <a:avLst/>
              <a:gdLst>
                <a:gd name="T0" fmla="*/ 16 w 34"/>
                <a:gd name="T1" fmla="*/ 416 h 55"/>
                <a:gd name="T2" fmla="*/ 213 w 34"/>
                <a:gd name="T3" fmla="*/ 340 h 55"/>
                <a:gd name="T4" fmla="*/ 229 w 34"/>
                <a:gd name="T5" fmla="*/ 143 h 55"/>
                <a:gd name="T6" fmla="*/ 0 w 34"/>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4" h="55">
                  <a:moveTo>
                    <a:pt x="2" y="55"/>
                  </a:moveTo>
                  <a:cubicBezTo>
                    <a:pt x="13" y="53"/>
                    <a:pt x="22" y="52"/>
                    <a:pt x="28" y="45"/>
                  </a:cubicBezTo>
                  <a:cubicBezTo>
                    <a:pt x="34" y="37"/>
                    <a:pt x="33" y="23"/>
                    <a:pt x="30" y="19"/>
                  </a:cubicBezTo>
                  <a:cubicBezTo>
                    <a:pt x="28" y="14"/>
                    <a:pt x="0" y="0"/>
                    <a:pt x="0"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7" name="Freeform 619">
              <a:extLst>
                <a:ext uri="{FF2B5EF4-FFF2-40B4-BE49-F238E27FC236}">
                  <a16:creationId xmlns:a16="http://schemas.microsoft.com/office/drawing/2014/main" id="{21A68B18-FEB7-B1C2-FE76-D45C0E097831}"/>
                </a:ext>
              </a:extLst>
            </p:cNvPr>
            <p:cNvSpPr>
              <a:spLocks/>
            </p:cNvSpPr>
            <p:nvPr/>
          </p:nvSpPr>
          <p:spPr bwMode="auto">
            <a:xfrm>
              <a:off x="2867" y="2487"/>
              <a:ext cx="32" cy="30"/>
            </a:xfrm>
            <a:custGeom>
              <a:avLst/>
              <a:gdLst>
                <a:gd name="T0" fmla="*/ 0 w 16"/>
                <a:gd name="T1" fmla="*/ 120 h 15"/>
                <a:gd name="T2" fmla="*/ 128 w 16"/>
                <a:gd name="T3" fmla="*/ 0 h 15"/>
                <a:gd name="T4" fmla="*/ 0 60000 65536"/>
                <a:gd name="T5" fmla="*/ 0 60000 65536"/>
              </a:gdLst>
              <a:ahLst/>
              <a:cxnLst>
                <a:cxn ang="T4">
                  <a:pos x="T0" y="T1"/>
                </a:cxn>
                <a:cxn ang="T5">
                  <a:pos x="T2" y="T3"/>
                </a:cxn>
              </a:cxnLst>
              <a:rect l="0" t="0" r="r" b="b"/>
              <a:pathLst>
                <a:path w="16" h="15">
                  <a:moveTo>
                    <a:pt x="0" y="15"/>
                  </a:moveTo>
                  <a:cubicBezTo>
                    <a:pt x="6" y="13"/>
                    <a:pt x="16" y="3"/>
                    <a:pt x="16"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8" name="Freeform 620">
              <a:extLst>
                <a:ext uri="{FF2B5EF4-FFF2-40B4-BE49-F238E27FC236}">
                  <a16:creationId xmlns:a16="http://schemas.microsoft.com/office/drawing/2014/main" id="{0E76E24E-4546-2FDC-8DDF-BD9F23A63A8F}"/>
                </a:ext>
              </a:extLst>
            </p:cNvPr>
            <p:cNvSpPr>
              <a:spLocks/>
            </p:cNvSpPr>
            <p:nvPr/>
          </p:nvSpPr>
          <p:spPr bwMode="auto">
            <a:xfrm>
              <a:off x="2682" y="2754"/>
              <a:ext cx="35" cy="79"/>
            </a:xfrm>
            <a:custGeom>
              <a:avLst/>
              <a:gdLst>
                <a:gd name="T0" fmla="*/ 117 w 18"/>
                <a:gd name="T1" fmla="*/ 0 h 40"/>
                <a:gd name="T2" fmla="*/ 0 w 18"/>
                <a:gd name="T3" fmla="*/ 308 h 40"/>
                <a:gd name="T4" fmla="*/ 0 60000 65536"/>
                <a:gd name="T5" fmla="*/ 0 60000 65536"/>
              </a:gdLst>
              <a:ahLst/>
              <a:cxnLst>
                <a:cxn ang="T4">
                  <a:pos x="T0" y="T1"/>
                </a:cxn>
                <a:cxn ang="T5">
                  <a:pos x="T2" y="T3"/>
                </a:cxn>
              </a:cxnLst>
              <a:rect l="0" t="0" r="r" b="b"/>
              <a:pathLst>
                <a:path w="18" h="40">
                  <a:moveTo>
                    <a:pt x="16" y="0"/>
                  </a:moveTo>
                  <a:cubicBezTo>
                    <a:pt x="18" y="6"/>
                    <a:pt x="0" y="40"/>
                    <a:pt x="0" y="4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29" name="Freeform 621">
              <a:extLst>
                <a:ext uri="{FF2B5EF4-FFF2-40B4-BE49-F238E27FC236}">
                  <a16:creationId xmlns:a16="http://schemas.microsoft.com/office/drawing/2014/main" id="{520A4538-3AF2-68DB-55F9-5A8005ED51FC}"/>
                </a:ext>
              </a:extLst>
            </p:cNvPr>
            <p:cNvSpPr>
              <a:spLocks/>
            </p:cNvSpPr>
            <p:nvPr/>
          </p:nvSpPr>
          <p:spPr bwMode="auto">
            <a:xfrm>
              <a:off x="2836" y="2643"/>
              <a:ext cx="84" cy="71"/>
            </a:xfrm>
            <a:custGeom>
              <a:avLst/>
              <a:gdLst>
                <a:gd name="T0" fmla="*/ 0 w 43"/>
                <a:gd name="T1" fmla="*/ 0 h 36"/>
                <a:gd name="T2" fmla="*/ 225 w 43"/>
                <a:gd name="T3" fmla="*/ 140 h 36"/>
                <a:gd name="T4" fmla="*/ 320 w 43"/>
                <a:gd name="T5" fmla="*/ 276 h 36"/>
                <a:gd name="T6" fmla="*/ 0 60000 65536"/>
                <a:gd name="T7" fmla="*/ 0 60000 65536"/>
                <a:gd name="T8" fmla="*/ 0 60000 65536"/>
              </a:gdLst>
              <a:ahLst/>
              <a:cxnLst>
                <a:cxn ang="T6">
                  <a:pos x="T0" y="T1"/>
                </a:cxn>
                <a:cxn ang="T7">
                  <a:pos x="T2" y="T3"/>
                </a:cxn>
                <a:cxn ang="T8">
                  <a:pos x="T4" y="T5"/>
                </a:cxn>
              </a:cxnLst>
              <a:rect l="0" t="0" r="r" b="b"/>
              <a:pathLst>
                <a:path w="43" h="36">
                  <a:moveTo>
                    <a:pt x="0" y="0"/>
                  </a:moveTo>
                  <a:cubicBezTo>
                    <a:pt x="8" y="1"/>
                    <a:pt x="24" y="13"/>
                    <a:pt x="30" y="18"/>
                  </a:cubicBezTo>
                  <a:cubicBezTo>
                    <a:pt x="36" y="23"/>
                    <a:pt x="43" y="36"/>
                    <a:pt x="43" y="36"/>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0" name="Freeform 622">
              <a:extLst>
                <a:ext uri="{FF2B5EF4-FFF2-40B4-BE49-F238E27FC236}">
                  <a16:creationId xmlns:a16="http://schemas.microsoft.com/office/drawing/2014/main" id="{7DB76267-D6F1-8A22-7CB4-92951B8B0B25}"/>
                </a:ext>
              </a:extLst>
            </p:cNvPr>
            <p:cNvSpPr>
              <a:spLocks/>
            </p:cNvSpPr>
            <p:nvPr/>
          </p:nvSpPr>
          <p:spPr bwMode="auto">
            <a:xfrm>
              <a:off x="2773" y="2732"/>
              <a:ext cx="29" cy="24"/>
            </a:xfrm>
            <a:custGeom>
              <a:avLst/>
              <a:gdLst>
                <a:gd name="T0" fmla="*/ 0 w 15"/>
                <a:gd name="T1" fmla="*/ 0 h 12"/>
                <a:gd name="T2" fmla="*/ 108 w 15"/>
                <a:gd name="T3" fmla="*/ 96 h 12"/>
                <a:gd name="T4" fmla="*/ 0 60000 65536"/>
                <a:gd name="T5" fmla="*/ 0 60000 65536"/>
              </a:gdLst>
              <a:ahLst/>
              <a:cxnLst>
                <a:cxn ang="T4">
                  <a:pos x="T0" y="T1"/>
                </a:cxn>
                <a:cxn ang="T5">
                  <a:pos x="T2" y="T3"/>
                </a:cxn>
              </a:cxnLst>
              <a:rect l="0" t="0" r="r" b="b"/>
              <a:pathLst>
                <a:path w="15" h="12">
                  <a:moveTo>
                    <a:pt x="0" y="0"/>
                  </a:moveTo>
                  <a:cubicBezTo>
                    <a:pt x="7" y="7"/>
                    <a:pt x="15" y="12"/>
                    <a:pt x="15" y="12"/>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1" name="Freeform 623">
              <a:extLst>
                <a:ext uri="{FF2B5EF4-FFF2-40B4-BE49-F238E27FC236}">
                  <a16:creationId xmlns:a16="http://schemas.microsoft.com/office/drawing/2014/main" id="{DEE74F8F-298D-53FA-5479-C49EB79C3A88}"/>
                </a:ext>
              </a:extLst>
            </p:cNvPr>
            <p:cNvSpPr>
              <a:spLocks/>
            </p:cNvSpPr>
            <p:nvPr/>
          </p:nvSpPr>
          <p:spPr bwMode="auto">
            <a:xfrm>
              <a:off x="2875" y="2527"/>
              <a:ext cx="28" cy="14"/>
            </a:xfrm>
            <a:custGeom>
              <a:avLst/>
              <a:gdLst>
                <a:gd name="T0" fmla="*/ 0 w 14"/>
                <a:gd name="T1" fmla="*/ 0 h 7"/>
                <a:gd name="T2" fmla="*/ 112 w 14"/>
                <a:gd name="T3" fmla="*/ 56 h 7"/>
                <a:gd name="T4" fmla="*/ 0 60000 65536"/>
                <a:gd name="T5" fmla="*/ 0 60000 65536"/>
              </a:gdLst>
              <a:ahLst/>
              <a:cxnLst>
                <a:cxn ang="T4">
                  <a:pos x="T0" y="T1"/>
                </a:cxn>
                <a:cxn ang="T5">
                  <a:pos x="T2" y="T3"/>
                </a:cxn>
              </a:cxnLst>
              <a:rect l="0" t="0" r="r" b="b"/>
              <a:pathLst>
                <a:path w="14" h="7">
                  <a:moveTo>
                    <a:pt x="0" y="0"/>
                  </a:moveTo>
                  <a:cubicBezTo>
                    <a:pt x="8" y="0"/>
                    <a:pt x="14" y="7"/>
                    <a:pt x="14" y="7"/>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2" name="Freeform 624">
              <a:extLst>
                <a:ext uri="{FF2B5EF4-FFF2-40B4-BE49-F238E27FC236}">
                  <a16:creationId xmlns:a16="http://schemas.microsoft.com/office/drawing/2014/main" id="{9D230958-9E2D-A51C-1A5C-9C9DC7104520}"/>
                </a:ext>
              </a:extLst>
            </p:cNvPr>
            <p:cNvSpPr>
              <a:spLocks/>
            </p:cNvSpPr>
            <p:nvPr/>
          </p:nvSpPr>
          <p:spPr bwMode="auto">
            <a:xfrm>
              <a:off x="3465" y="2687"/>
              <a:ext cx="215" cy="207"/>
            </a:xfrm>
            <a:custGeom>
              <a:avLst/>
              <a:gdLst>
                <a:gd name="T0" fmla="*/ 152 w 109"/>
                <a:gd name="T1" fmla="*/ 32 h 105"/>
                <a:gd name="T2" fmla="*/ 623 w 109"/>
                <a:gd name="T3" fmla="*/ 85 h 105"/>
                <a:gd name="T4" fmla="*/ 828 w 109"/>
                <a:gd name="T5" fmla="*/ 467 h 105"/>
                <a:gd name="T6" fmla="*/ 615 w 109"/>
                <a:gd name="T7" fmla="*/ 757 h 105"/>
                <a:gd name="T8" fmla="*/ 0 w 109"/>
                <a:gd name="T9" fmla="*/ 584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9" h="105">
                  <a:moveTo>
                    <a:pt x="20" y="4"/>
                  </a:moveTo>
                  <a:cubicBezTo>
                    <a:pt x="41" y="0"/>
                    <a:pt x="68" y="5"/>
                    <a:pt x="81" y="11"/>
                  </a:cubicBezTo>
                  <a:cubicBezTo>
                    <a:pt x="93" y="17"/>
                    <a:pt x="107" y="51"/>
                    <a:pt x="108" y="61"/>
                  </a:cubicBezTo>
                  <a:cubicBezTo>
                    <a:pt x="109" y="71"/>
                    <a:pt x="90" y="93"/>
                    <a:pt x="80" y="99"/>
                  </a:cubicBezTo>
                  <a:cubicBezTo>
                    <a:pt x="70" y="105"/>
                    <a:pt x="0" y="76"/>
                    <a:pt x="0" y="76"/>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3" name="Freeform 625">
              <a:extLst>
                <a:ext uri="{FF2B5EF4-FFF2-40B4-BE49-F238E27FC236}">
                  <a16:creationId xmlns:a16="http://schemas.microsoft.com/office/drawing/2014/main" id="{99BCCADD-9C70-D07C-9DCB-7FEBA8E50DDE}"/>
                </a:ext>
              </a:extLst>
            </p:cNvPr>
            <p:cNvSpPr>
              <a:spLocks/>
            </p:cNvSpPr>
            <p:nvPr/>
          </p:nvSpPr>
          <p:spPr bwMode="auto">
            <a:xfrm>
              <a:off x="3417" y="2886"/>
              <a:ext cx="227" cy="140"/>
            </a:xfrm>
            <a:custGeom>
              <a:avLst/>
              <a:gdLst>
                <a:gd name="T0" fmla="*/ 0 w 115"/>
                <a:gd name="T1" fmla="*/ 339 h 71"/>
                <a:gd name="T2" fmla="*/ 484 w 115"/>
                <a:gd name="T3" fmla="*/ 528 h 71"/>
                <a:gd name="T4" fmla="*/ 821 w 115"/>
                <a:gd name="T5" fmla="*/ 300 h 71"/>
                <a:gd name="T6" fmla="*/ 760 w 115"/>
                <a:gd name="T7" fmla="*/ 0 h 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5" h="71">
                  <a:moveTo>
                    <a:pt x="0" y="44"/>
                  </a:moveTo>
                  <a:cubicBezTo>
                    <a:pt x="14" y="53"/>
                    <a:pt x="47" y="67"/>
                    <a:pt x="63" y="69"/>
                  </a:cubicBezTo>
                  <a:cubicBezTo>
                    <a:pt x="78" y="71"/>
                    <a:pt x="98" y="46"/>
                    <a:pt x="107" y="39"/>
                  </a:cubicBezTo>
                  <a:cubicBezTo>
                    <a:pt x="115" y="32"/>
                    <a:pt x="99" y="0"/>
                    <a:pt x="99"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4" name="Freeform 626">
              <a:extLst>
                <a:ext uri="{FF2B5EF4-FFF2-40B4-BE49-F238E27FC236}">
                  <a16:creationId xmlns:a16="http://schemas.microsoft.com/office/drawing/2014/main" id="{6B566AF5-91A8-61D8-A944-F9F7BFEE9570}"/>
                </a:ext>
              </a:extLst>
            </p:cNvPr>
            <p:cNvSpPr>
              <a:spLocks/>
            </p:cNvSpPr>
            <p:nvPr/>
          </p:nvSpPr>
          <p:spPr bwMode="auto">
            <a:xfrm>
              <a:off x="3317" y="3020"/>
              <a:ext cx="238" cy="148"/>
            </a:xfrm>
            <a:custGeom>
              <a:avLst/>
              <a:gdLst>
                <a:gd name="T0" fmla="*/ 820 w 121"/>
                <a:gd name="T1" fmla="*/ 0 h 75"/>
                <a:gd name="T2" fmla="*/ 905 w 121"/>
                <a:gd name="T3" fmla="*/ 316 h 75"/>
                <a:gd name="T4" fmla="*/ 608 w 121"/>
                <a:gd name="T5" fmla="*/ 560 h 75"/>
                <a:gd name="T6" fmla="*/ 0 w 121"/>
                <a:gd name="T7" fmla="*/ 363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1" h="75">
                  <a:moveTo>
                    <a:pt x="108" y="0"/>
                  </a:moveTo>
                  <a:cubicBezTo>
                    <a:pt x="115" y="11"/>
                    <a:pt x="121" y="29"/>
                    <a:pt x="119" y="41"/>
                  </a:cubicBezTo>
                  <a:cubicBezTo>
                    <a:pt x="117" y="53"/>
                    <a:pt x="93" y="72"/>
                    <a:pt x="80" y="73"/>
                  </a:cubicBezTo>
                  <a:cubicBezTo>
                    <a:pt x="68" y="75"/>
                    <a:pt x="0" y="47"/>
                    <a:pt x="0" y="47"/>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5" name="Freeform 627">
              <a:extLst>
                <a:ext uri="{FF2B5EF4-FFF2-40B4-BE49-F238E27FC236}">
                  <a16:creationId xmlns:a16="http://schemas.microsoft.com/office/drawing/2014/main" id="{31D2D891-5575-558C-0C41-67F7B0D5C44C}"/>
                </a:ext>
              </a:extLst>
            </p:cNvPr>
            <p:cNvSpPr>
              <a:spLocks/>
            </p:cNvSpPr>
            <p:nvPr/>
          </p:nvSpPr>
          <p:spPr bwMode="auto">
            <a:xfrm>
              <a:off x="3471" y="3166"/>
              <a:ext cx="5" cy="81"/>
            </a:xfrm>
            <a:custGeom>
              <a:avLst/>
              <a:gdLst>
                <a:gd name="T0" fmla="*/ 0 w 3"/>
                <a:gd name="T1" fmla="*/ 0 h 41"/>
                <a:gd name="T2" fmla="*/ 5 w 3"/>
                <a:gd name="T3" fmla="*/ 316 h 41"/>
                <a:gd name="T4" fmla="*/ 0 60000 65536"/>
                <a:gd name="T5" fmla="*/ 0 60000 65536"/>
              </a:gdLst>
              <a:ahLst/>
              <a:cxnLst>
                <a:cxn ang="T4">
                  <a:pos x="T0" y="T1"/>
                </a:cxn>
                <a:cxn ang="T5">
                  <a:pos x="T2" y="T3"/>
                </a:cxn>
              </a:cxnLst>
              <a:rect l="0" t="0" r="r" b="b"/>
              <a:pathLst>
                <a:path w="3" h="41">
                  <a:moveTo>
                    <a:pt x="0" y="0"/>
                  </a:moveTo>
                  <a:cubicBezTo>
                    <a:pt x="3" y="8"/>
                    <a:pt x="1" y="41"/>
                    <a:pt x="1" y="41"/>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6" name="Freeform 628">
              <a:extLst>
                <a:ext uri="{FF2B5EF4-FFF2-40B4-BE49-F238E27FC236}">
                  <a16:creationId xmlns:a16="http://schemas.microsoft.com/office/drawing/2014/main" id="{E78FD015-BA73-18F9-B3D3-0B06F11F719B}"/>
                </a:ext>
              </a:extLst>
            </p:cNvPr>
            <p:cNvSpPr>
              <a:spLocks/>
            </p:cNvSpPr>
            <p:nvPr/>
          </p:nvSpPr>
          <p:spPr bwMode="auto">
            <a:xfrm>
              <a:off x="3636" y="2645"/>
              <a:ext cx="51" cy="69"/>
            </a:xfrm>
            <a:custGeom>
              <a:avLst/>
              <a:gdLst>
                <a:gd name="T0" fmla="*/ 0 w 26"/>
                <a:gd name="T1" fmla="*/ 268 h 35"/>
                <a:gd name="T2" fmla="*/ 196 w 26"/>
                <a:gd name="T3" fmla="*/ 0 h 35"/>
                <a:gd name="T4" fmla="*/ 0 60000 65536"/>
                <a:gd name="T5" fmla="*/ 0 60000 65536"/>
              </a:gdLst>
              <a:ahLst/>
              <a:cxnLst>
                <a:cxn ang="T4">
                  <a:pos x="T0" y="T1"/>
                </a:cxn>
                <a:cxn ang="T5">
                  <a:pos x="T2" y="T3"/>
                </a:cxn>
              </a:cxnLst>
              <a:rect l="0" t="0" r="r" b="b"/>
              <a:pathLst>
                <a:path w="26" h="35">
                  <a:moveTo>
                    <a:pt x="0" y="35"/>
                  </a:moveTo>
                  <a:cubicBezTo>
                    <a:pt x="8" y="30"/>
                    <a:pt x="24" y="5"/>
                    <a:pt x="26"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7" name="Freeform 629">
              <a:extLst>
                <a:ext uri="{FF2B5EF4-FFF2-40B4-BE49-F238E27FC236}">
                  <a16:creationId xmlns:a16="http://schemas.microsoft.com/office/drawing/2014/main" id="{E89546AB-1774-9961-2C1B-F4D5F0571D1B}"/>
                </a:ext>
              </a:extLst>
            </p:cNvPr>
            <p:cNvSpPr>
              <a:spLocks/>
            </p:cNvSpPr>
            <p:nvPr/>
          </p:nvSpPr>
          <p:spPr bwMode="auto">
            <a:xfrm>
              <a:off x="3630" y="2959"/>
              <a:ext cx="138" cy="57"/>
            </a:xfrm>
            <a:custGeom>
              <a:avLst/>
              <a:gdLst>
                <a:gd name="T0" fmla="*/ 0 w 70"/>
                <a:gd name="T1" fmla="*/ 0 h 29"/>
                <a:gd name="T2" fmla="*/ 536 w 70"/>
                <a:gd name="T3" fmla="*/ 220 h 29"/>
                <a:gd name="T4" fmla="*/ 0 60000 65536"/>
                <a:gd name="T5" fmla="*/ 0 60000 65536"/>
              </a:gdLst>
              <a:ahLst/>
              <a:cxnLst>
                <a:cxn ang="T4">
                  <a:pos x="T0" y="T1"/>
                </a:cxn>
                <a:cxn ang="T5">
                  <a:pos x="T2" y="T3"/>
                </a:cxn>
              </a:cxnLst>
              <a:rect l="0" t="0" r="r" b="b"/>
              <a:pathLst>
                <a:path w="70" h="29">
                  <a:moveTo>
                    <a:pt x="0" y="0"/>
                  </a:moveTo>
                  <a:cubicBezTo>
                    <a:pt x="16" y="5"/>
                    <a:pt x="56" y="28"/>
                    <a:pt x="70" y="29"/>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8" name="Freeform 630">
              <a:extLst>
                <a:ext uri="{FF2B5EF4-FFF2-40B4-BE49-F238E27FC236}">
                  <a16:creationId xmlns:a16="http://schemas.microsoft.com/office/drawing/2014/main" id="{AC5AEECB-9485-FD95-A445-000AED180D6B}"/>
                </a:ext>
              </a:extLst>
            </p:cNvPr>
            <p:cNvSpPr>
              <a:spLocks/>
            </p:cNvSpPr>
            <p:nvPr/>
          </p:nvSpPr>
          <p:spPr bwMode="auto">
            <a:xfrm>
              <a:off x="3680" y="2811"/>
              <a:ext cx="5" cy="2"/>
            </a:xfrm>
            <a:custGeom>
              <a:avLst/>
              <a:gdLst>
                <a:gd name="T0" fmla="*/ 0 w 3"/>
                <a:gd name="T1" fmla="*/ 8 h 1"/>
                <a:gd name="T2" fmla="*/ 13 w 3"/>
                <a:gd name="T3" fmla="*/ 0 h 1"/>
                <a:gd name="T4" fmla="*/ 0 60000 65536"/>
                <a:gd name="T5" fmla="*/ 0 60000 65536"/>
              </a:gdLst>
              <a:ahLst/>
              <a:cxnLst>
                <a:cxn ang="T4">
                  <a:pos x="T0" y="T1"/>
                </a:cxn>
                <a:cxn ang="T5">
                  <a:pos x="T2" y="T3"/>
                </a:cxn>
              </a:cxnLst>
              <a:rect l="0" t="0" r="r" b="b"/>
              <a:pathLst>
                <a:path w="3" h="1">
                  <a:moveTo>
                    <a:pt x="0" y="1"/>
                  </a:moveTo>
                  <a:cubicBezTo>
                    <a:pt x="3" y="0"/>
                    <a:pt x="3" y="0"/>
                    <a:pt x="3"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39" name="Freeform 631">
              <a:extLst>
                <a:ext uri="{FF2B5EF4-FFF2-40B4-BE49-F238E27FC236}">
                  <a16:creationId xmlns:a16="http://schemas.microsoft.com/office/drawing/2014/main" id="{2AB23A76-4F32-B2F5-9C6B-2BEC8862D017}"/>
                </a:ext>
              </a:extLst>
            </p:cNvPr>
            <p:cNvSpPr>
              <a:spLocks/>
            </p:cNvSpPr>
            <p:nvPr/>
          </p:nvSpPr>
          <p:spPr bwMode="auto">
            <a:xfrm>
              <a:off x="3549" y="3111"/>
              <a:ext cx="44" cy="21"/>
            </a:xfrm>
            <a:custGeom>
              <a:avLst/>
              <a:gdLst>
                <a:gd name="T0" fmla="*/ 0 w 22"/>
                <a:gd name="T1" fmla="*/ 0 h 11"/>
                <a:gd name="T2" fmla="*/ 176 w 22"/>
                <a:gd name="T3" fmla="*/ 76 h 11"/>
                <a:gd name="T4" fmla="*/ 0 60000 65536"/>
                <a:gd name="T5" fmla="*/ 0 60000 65536"/>
              </a:gdLst>
              <a:ahLst/>
              <a:cxnLst>
                <a:cxn ang="T4">
                  <a:pos x="T0" y="T1"/>
                </a:cxn>
                <a:cxn ang="T5">
                  <a:pos x="T2" y="T3"/>
                </a:cxn>
              </a:cxnLst>
              <a:rect l="0" t="0" r="r" b="b"/>
              <a:pathLst>
                <a:path w="22" h="11">
                  <a:moveTo>
                    <a:pt x="0" y="0"/>
                  </a:moveTo>
                  <a:cubicBezTo>
                    <a:pt x="7" y="7"/>
                    <a:pt x="22" y="11"/>
                    <a:pt x="22" y="11"/>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0" name="Freeform 632">
              <a:extLst>
                <a:ext uri="{FF2B5EF4-FFF2-40B4-BE49-F238E27FC236}">
                  <a16:creationId xmlns:a16="http://schemas.microsoft.com/office/drawing/2014/main" id="{98CD4D41-E8A8-BBCE-3D1F-926A41C1DD61}"/>
                </a:ext>
              </a:extLst>
            </p:cNvPr>
            <p:cNvSpPr>
              <a:spLocks/>
            </p:cNvSpPr>
            <p:nvPr/>
          </p:nvSpPr>
          <p:spPr bwMode="auto">
            <a:xfrm>
              <a:off x="3179" y="2556"/>
              <a:ext cx="14" cy="30"/>
            </a:xfrm>
            <a:custGeom>
              <a:avLst/>
              <a:gdLst>
                <a:gd name="T0" fmla="*/ 0 w 7"/>
                <a:gd name="T1" fmla="*/ 0 h 15"/>
                <a:gd name="T2" fmla="*/ 56 w 7"/>
                <a:gd name="T3" fmla="*/ 120 h 15"/>
                <a:gd name="T4" fmla="*/ 0 60000 65536"/>
                <a:gd name="T5" fmla="*/ 0 60000 65536"/>
              </a:gdLst>
              <a:ahLst/>
              <a:cxnLst>
                <a:cxn ang="T4">
                  <a:pos x="T0" y="T1"/>
                </a:cxn>
                <a:cxn ang="T5">
                  <a:pos x="T2" y="T3"/>
                </a:cxn>
              </a:cxnLst>
              <a:rect l="0" t="0" r="r" b="b"/>
              <a:pathLst>
                <a:path w="7" h="15">
                  <a:moveTo>
                    <a:pt x="0" y="0"/>
                  </a:moveTo>
                  <a:cubicBezTo>
                    <a:pt x="2" y="5"/>
                    <a:pt x="5" y="15"/>
                    <a:pt x="7" y="15"/>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1" name="Freeform 633">
              <a:extLst>
                <a:ext uri="{FF2B5EF4-FFF2-40B4-BE49-F238E27FC236}">
                  <a16:creationId xmlns:a16="http://schemas.microsoft.com/office/drawing/2014/main" id="{47895CF2-4F1D-C3D0-EDED-4BB5FE3B786F}"/>
                </a:ext>
              </a:extLst>
            </p:cNvPr>
            <p:cNvSpPr>
              <a:spLocks/>
            </p:cNvSpPr>
            <p:nvPr/>
          </p:nvSpPr>
          <p:spPr bwMode="auto">
            <a:xfrm>
              <a:off x="3664" y="3182"/>
              <a:ext cx="67" cy="134"/>
            </a:xfrm>
            <a:custGeom>
              <a:avLst/>
              <a:gdLst>
                <a:gd name="T0" fmla="*/ 213 w 34"/>
                <a:gd name="T1" fmla="*/ 0 h 68"/>
                <a:gd name="T2" fmla="*/ 229 w 34"/>
                <a:gd name="T3" fmla="*/ 300 h 68"/>
                <a:gd name="T4" fmla="*/ 0 w 34"/>
                <a:gd name="T5" fmla="*/ 520 h 68"/>
                <a:gd name="T6" fmla="*/ 0 60000 65536"/>
                <a:gd name="T7" fmla="*/ 0 60000 65536"/>
                <a:gd name="T8" fmla="*/ 0 60000 65536"/>
              </a:gdLst>
              <a:ahLst/>
              <a:cxnLst>
                <a:cxn ang="T6">
                  <a:pos x="T0" y="T1"/>
                </a:cxn>
                <a:cxn ang="T7">
                  <a:pos x="T2" y="T3"/>
                </a:cxn>
                <a:cxn ang="T8">
                  <a:pos x="T4" y="T5"/>
                </a:cxn>
              </a:cxnLst>
              <a:rect l="0" t="0" r="r" b="b"/>
              <a:pathLst>
                <a:path w="34" h="68">
                  <a:moveTo>
                    <a:pt x="28" y="0"/>
                  </a:moveTo>
                  <a:cubicBezTo>
                    <a:pt x="34" y="17"/>
                    <a:pt x="30" y="39"/>
                    <a:pt x="30" y="39"/>
                  </a:cubicBezTo>
                  <a:cubicBezTo>
                    <a:pt x="0" y="68"/>
                    <a:pt x="0" y="68"/>
                    <a:pt x="0" y="68"/>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2" name="Freeform 634">
              <a:extLst>
                <a:ext uri="{FF2B5EF4-FFF2-40B4-BE49-F238E27FC236}">
                  <a16:creationId xmlns:a16="http://schemas.microsoft.com/office/drawing/2014/main" id="{E3579482-B195-2AE1-2A8F-0B2E09D82C25}"/>
                </a:ext>
              </a:extLst>
            </p:cNvPr>
            <p:cNvSpPr>
              <a:spLocks/>
            </p:cNvSpPr>
            <p:nvPr/>
          </p:nvSpPr>
          <p:spPr bwMode="auto">
            <a:xfrm>
              <a:off x="3723" y="3259"/>
              <a:ext cx="237" cy="173"/>
            </a:xfrm>
            <a:custGeom>
              <a:avLst/>
              <a:gdLst>
                <a:gd name="T0" fmla="*/ 0 w 120"/>
                <a:gd name="T1" fmla="*/ 0 h 88"/>
                <a:gd name="T2" fmla="*/ 847 w 120"/>
                <a:gd name="T3" fmla="*/ 289 h 88"/>
                <a:gd name="T4" fmla="*/ 924 w 120"/>
                <a:gd name="T5" fmla="*/ 668 h 88"/>
                <a:gd name="T6" fmla="*/ 0 60000 65536"/>
                <a:gd name="T7" fmla="*/ 0 60000 65536"/>
                <a:gd name="T8" fmla="*/ 0 60000 65536"/>
              </a:gdLst>
              <a:ahLst/>
              <a:cxnLst>
                <a:cxn ang="T6">
                  <a:pos x="T0" y="T1"/>
                </a:cxn>
                <a:cxn ang="T7">
                  <a:pos x="T2" y="T3"/>
                </a:cxn>
                <a:cxn ang="T8">
                  <a:pos x="T4" y="T5"/>
                </a:cxn>
              </a:cxnLst>
              <a:rect l="0" t="0" r="r" b="b"/>
              <a:pathLst>
                <a:path w="120" h="88">
                  <a:moveTo>
                    <a:pt x="0" y="0"/>
                  </a:moveTo>
                  <a:cubicBezTo>
                    <a:pt x="18" y="4"/>
                    <a:pt x="103" y="28"/>
                    <a:pt x="110" y="38"/>
                  </a:cubicBezTo>
                  <a:cubicBezTo>
                    <a:pt x="116" y="49"/>
                    <a:pt x="120" y="88"/>
                    <a:pt x="120" y="88"/>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3" name="Freeform 635">
              <a:extLst>
                <a:ext uri="{FF2B5EF4-FFF2-40B4-BE49-F238E27FC236}">
                  <a16:creationId xmlns:a16="http://schemas.microsoft.com/office/drawing/2014/main" id="{CCEF6CA1-B87D-31DE-8BBF-785E8DC88803}"/>
                </a:ext>
              </a:extLst>
            </p:cNvPr>
            <p:cNvSpPr>
              <a:spLocks/>
            </p:cNvSpPr>
            <p:nvPr/>
          </p:nvSpPr>
          <p:spPr bwMode="auto">
            <a:xfrm>
              <a:off x="3855" y="2687"/>
              <a:ext cx="89" cy="154"/>
            </a:xfrm>
            <a:custGeom>
              <a:avLst/>
              <a:gdLst>
                <a:gd name="T0" fmla="*/ 87 w 45"/>
                <a:gd name="T1" fmla="*/ 600 h 78"/>
                <a:gd name="T2" fmla="*/ 55 w 45"/>
                <a:gd name="T3" fmla="*/ 237 h 78"/>
                <a:gd name="T4" fmla="*/ 348 w 45"/>
                <a:gd name="T5" fmla="*/ 0 h 78"/>
                <a:gd name="T6" fmla="*/ 0 60000 65536"/>
                <a:gd name="T7" fmla="*/ 0 60000 65536"/>
                <a:gd name="T8" fmla="*/ 0 60000 65536"/>
              </a:gdLst>
              <a:ahLst/>
              <a:cxnLst>
                <a:cxn ang="T6">
                  <a:pos x="T0" y="T1"/>
                </a:cxn>
                <a:cxn ang="T7">
                  <a:pos x="T2" y="T3"/>
                </a:cxn>
                <a:cxn ang="T8">
                  <a:pos x="T4" y="T5"/>
                </a:cxn>
              </a:cxnLst>
              <a:rect l="0" t="0" r="r" b="b"/>
              <a:pathLst>
                <a:path w="45" h="78">
                  <a:moveTo>
                    <a:pt x="11" y="78"/>
                  </a:moveTo>
                  <a:cubicBezTo>
                    <a:pt x="8" y="63"/>
                    <a:pt x="0" y="42"/>
                    <a:pt x="7" y="31"/>
                  </a:cubicBezTo>
                  <a:cubicBezTo>
                    <a:pt x="13" y="20"/>
                    <a:pt x="45" y="0"/>
                    <a:pt x="45" y="0"/>
                  </a:cubicBezTo>
                </a:path>
              </a:pathLst>
            </a:custGeom>
            <a:noFill/>
            <a:ln w="6350"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4" name="Freeform 636">
              <a:extLst>
                <a:ext uri="{FF2B5EF4-FFF2-40B4-BE49-F238E27FC236}">
                  <a16:creationId xmlns:a16="http://schemas.microsoft.com/office/drawing/2014/main" id="{8C4A856D-1124-6D03-839A-E97A3B4C7153}"/>
                </a:ext>
              </a:extLst>
            </p:cNvPr>
            <p:cNvSpPr>
              <a:spLocks/>
            </p:cNvSpPr>
            <p:nvPr/>
          </p:nvSpPr>
          <p:spPr bwMode="auto">
            <a:xfrm>
              <a:off x="4076" y="2730"/>
              <a:ext cx="63" cy="152"/>
            </a:xfrm>
            <a:custGeom>
              <a:avLst/>
              <a:gdLst>
                <a:gd name="T0" fmla="*/ 175 w 32"/>
                <a:gd name="T1" fmla="*/ 0 h 77"/>
                <a:gd name="T2" fmla="*/ 244 w 32"/>
                <a:gd name="T3" fmla="*/ 371 h 77"/>
                <a:gd name="T4" fmla="*/ 0 w 32"/>
                <a:gd name="T5" fmla="*/ 592 h 77"/>
                <a:gd name="T6" fmla="*/ 0 60000 65536"/>
                <a:gd name="T7" fmla="*/ 0 60000 65536"/>
                <a:gd name="T8" fmla="*/ 0 60000 65536"/>
              </a:gdLst>
              <a:ahLst/>
              <a:cxnLst>
                <a:cxn ang="T6">
                  <a:pos x="T0" y="T1"/>
                </a:cxn>
                <a:cxn ang="T7">
                  <a:pos x="T2" y="T3"/>
                </a:cxn>
                <a:cxn ang="T8">
                  <a:pos x="T4" y="T5"/>
                </a:cxn>
              </a:cxnLst>
              <a:rect l="0" t="0" r="r" b="b"/>
              <a:pathLst>
                <a:path w="32" h="77">
                  <a:moveTo>
                    <a:pt x="23" y="0"/>
                  </a:moveTo>
                  <a:cubicBezTo>
                    <a:pt x="27" y="9"/>
                    <a:pt x="32" y="37"/>
                    <a:pt x="32" y="48"/>
                  </a:cubicBezTo>
                  <a:cubicBezTo>
                    <a:pt x="32" y="58"/>
                    <a:pt x="0" y="77"/>
                    <a:pt x="0" y="77"/>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5" name="Freeform 637">
              <a:extLst>
                <a:ext uri="{FF2B5EF4-FFF2-40B4-BE49-F238E27FC236}">
                  <a16:creationId xmlns:a16="http://schemas.microsoft.com/office/drawing/2014/main" id="{8B15D0D6-F924-DD1C-0122-E4636D202154}"/>
                </a:ext>
              </a:extLst>
            </p:cNvPr>
            <p:cNvSpPr>
              <a:spLocks/>
            </p:cNvSpPr>
            <p:nvPr/>
          </p:nvSpPr>
          <p:spPr bwMode="auto">
            <a:xfrm>
              <a:off x="4145" y="2793"/>
              <a:ext cx="233" cy="75"/>
            </a:xfrm>
            <a:custGeom>
              <a:avLst/>
              <a:gdLst>
                <a:gd name="T0" fmla="*/ 0 w 118"/>
                <a:gd name="T1" fmla="*/ 140 h 38"/>
                <a:gd name="T2" fmla="*/ 624 w 118"/>
                <a:gd name="T3" fmla="*/ 284 h 38"/>
                <a:gd name="T4" fmla="*/ 908 w 118"/>
                <a:gd name="T5" fmla="*/ 0 h 38"/>
                <a:gd name="T6" fmla="*/ 0 60000 65536"/>
                <a:gd name="T7" fmla="*/ 0 60000 65536"/>
                <a:gd name="T8" fmla="*/ 0 60000 65536"/>
              </a:gdLst>
              <a:ahLst/>
              <a:cxnLst>
                <a:cxn ang="T6">
                  <a:pos x="T0" y="T1"/>
                </a:cxn>
                <a:cxn ang="T7">
                  <a:pos x="T2" y="T3"/>
                </a:cxn>
                <a:cxn ang="T8">
                  <a:pos x="T4" y="T5"/>
                </a:cxn>
              </a:cxnLst>
              <a:rect l="0" t="0" r="r" b="b"/>
              <a:pathLst>
                <a:path w="118" h="38">
                  <a:moveTo>
                    <a:pt x="0" y="18"/>
                  </a:moveTo>
                  <a:cubicBezTo>
                    <a:pt x="8" y="22"/>
                    <a:pt x="61" y="36"/>
                    <a:pt x="81" y="37"/>
                  </a:cubicBezTo>
                  <a:cubicBezTo>
                    <a:pt x="101" y="38"/>
                    <a:pt x="114" y="8"/>
                    <a:pt x="118"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6" name="Freeform 638">
              <a:extLst>
                <a:ext uri="{FF2B5EF4-FFF2-40B4-BE49-F238E27FC236}">
                  <a16:creationId xmlns:a16="http://schemas.microsoft.com/office/drawing/2014/main" id="{517FCF81-3B94-2489-1412-3717F1EDCD30}"/>
                </a:ext>
              </a:extLst>
            </p:cNvPr>
            <p:cNvSpPr>
              <a:spLocks/>
            </p:cNvSpPr>
            <p:nvPr/>
          </p:nvSpPr>
          <p:spPr bwMode="auto">
            <a:xfrm>
              <a:off x="4060" y="2866"/>
              <a:ext cx="314" cy="223"/>
            </a:xfrm>
            <a:custGeom>
              <a:avLst/>
              <a:gdLst>
                <a:gd name="T0" fmla="*/ 987 w 159"/>
                <a:gd name="T1" fmla="*/ 0 h 113"/>
                <a:gd name="T2" fmla="*/ 1201 w 159"/>
                <a:gd name="T3" fmla="*/ 401 h 113"/>
                <a:gd name="T4" fmla="*/ 995 w 159"/>
                <a:gd name="T5" fmla="*/ 799 h 113"/>
                <a:gd name="T6" fmla="*/ 245 w 159"/>
                <a:gd name="T7" fmla="*/ 736 h 113"/>
                <a:gd name="T8" fmla="*/ 0 w 159"/>
                <a:gd name="T9" fmla="*/ 369 h 1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9" h="113">
                  <a:moveTo>
                    <a:pt x="128" y="0"/>
                  </a:moveTo>
                  <a:cubicBezTo>
                    <a:pt x="144" y="13"/>
                    <a:pt x="153" y="40"/>
                    <a:pt x="156" y="52"/>
                  </a:cubicBezTo>
                  <a:cubicBezTo>
                    <a:pt x="159" y="64"/>
                    <a:pt x="143" y="95"/>
                    <a:pt x="129" y="104"/>
                  </a:cubicBezTo>
                  <a:cubicBezTo>
                    <a:pt x="116" y="113"/>
                    <a:pt x="40" y="100"/>
                    <a:pt x="32" y="96"/>
                  </a:cubicBezTo>
                  <a:cubicBezTo>
                    <a:pt x="24" y="92"/>
                    <a:pt x="0" y="48"/>
                    <a:pt x="0" y="48"/>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7" name="Freeform 639">
              <a:extLst>
                <a:ext uri="{FF2B5EF4-FFF2-40B4-BE49-F238E27FC236}">
                  <a16:creationId xmlns:a16="http://schemas.microsoft.com/office/drawing/2014/main" id="{6E502445-5D25-6310-D5C9-226C007B06EF}"/>
                </a:ext>
              </a:extLst>
            </p:cNvPr>
            <p:cNvSpPr>
              <a:spLocks/>
            </p:cNvSpPr>
            <p:nvPr/>
          </p:nvSpPr>
          <p:spPr bwMode="auto">
            <a:xfrm>
              <a:off x="4031" y="3057"/>
              <a:ext cx="323" cy="237"/>
            </a:xfrm>
            <a:custGeom>
              <a:avLst/>
              <a:gdLst>
                <a:gd name="T0" fmla="*/ 1064 w 164"/>
                <a:gd name="T1" fmla="*/ 93 h 120"/>
                <a:gd name="T2" fmla="*/ 1245 w 164"/>
                <a:gd name="T3" fmla="*/ 569 h 120"/>
                <a:gd name="T4" fmla="*/ 857 w 164"/>
                <a:gd name="T5" fmla="*/ 924 h 120"/>
                <a:gd name="T6" fmla="*/ 144 w 164"/>
                <a:gd name="T7" fmla="*/ 733 h 120"/>
                <a:gd name="T8" fmla="*/ 32 w 164"/>
                <a:gd name="T9" fmla="*/ 261 h 120"/>
                <a:gd name="T10" fmla="*/ 360 w 164"/>
                <a:gd name="T11" fmla="*/ 0 h 1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64" h="120">
                  <a:moveTo>
                    <a:pt x="139" y="12"/>
                  </a:moveTo>
                  <a:cubicBezTo>
                    <a:pt x="151" y="24"/>
                    <a:pt x="164" y="58"/>
                    <a:pt x="163" y="74"/>
                  </a:cubicBezTo>
                  <a:cubicBezTo>
                    <a:pt x="162" y="90"/>
                    <a:pt x="126" y="120"/>
                    <a:pt x="112" y="120"/>
                  </a:cubicBezTo>
                  <a:cubicBezTo>
                    <a:pt x="99" y="120"/>
                    <a:pt x="30" y="104"/>
                    <a:pt x="19" y="95"/>
                  </a:cubicBezTo>
                  <a:cubicBezTo>
                    <a:pt x="8" y="86"/>
                    <a:pt x="0" y="44"/>
                    <a:pt x="4" y="34"/>
                  </a:cubicBezTo>
                  <a:cubicBezTo>
                    <a:pt x="8" y="23"/>
                    <a:pt x="38" y="0"/>
                    <a:pt x="47"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8" name="Freeform 640">
              <a:extLst>
                <a:ext uri="{FF2B5EF4-FFF2-40B4-BE49-F238E27FC236}">
                  <a16:creationId xmlns:a16="http://schemas.microsoft.com/office/drawing/2014/main" id="{63BD7DDF-181E-80C4-AF1A-2249BA151BB1}"/>
                </a:ext>
              </a:extLst>
            </p:cNvPr>
            <p:cNvSpPr>
              <a:spLocks/>
            </p:cNvSpPr>
            <p:nvPr/>
          </p:nvSpPr>
          <p:spPr bwMode="auto">
            <a:xfrm>
              <a:off x="3920" y="3245"/>
              <a:ext cx="148" cy="89"/>
            </a:xfrm>
            <a:custGeom>
              <a:avLst/>
              <a:gdLst>
                <a:gd name="T0" fmla="*/ 0 w 75"/>
                <a:gd name="T1" fmla="*/ 348 h 45"/>
                <a:gd name="T2" fmla="*/ 576 w 75"/>
                <a:gd name="T3" fmla="*/ 0 h 45"/>
                <a:gd name="T4" fmla="*/ 0 60000 65536"/>
                <a:gd name="T5" fmla="*/ 0 60000 65536"/>
              </a:gdLst>
              <a:ahLst/>
              <a:cxnLst>
                <a:cxn ang="T4">
                  <a:pos x="T0" y="T1"/>
                </a:cxn>
                <a:cxn ang="T5">
                  <a:pos x="T2" y="T3"/>
                </a:cxn>
              </a:cxnLst>
              <a:rect l="0" t="0" r="r" b="b"/>
              <a:pathLst>
                <a:path w="75" h="45">
                  <a:moveTo>
                    <a:pt x="0" y="45"/>
                  </a:moveTo>
                  <a:cubicBezTo>
                    <a:pt x="3" y="31"/>
                    <a:pt x="51" y="0"/>
                    <a:pt x="75"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49" name="Freeform 641">
              <a:extLst>
                <a:ext uri="{FF2B5EF4-FFF2-40B4-BE49-F238E27FC236}">
                  <a16:creationId xmlns:a16="http://schemas.microsoft.com/office/drawing/2014/main" id="{EE0E7BC0-18D2-7EF3-E338-8DC84404BC20}"/>
                </a:ext>
              </a:extLst>
            </p:cNvPr>
            <p:cNvSpPr>
              <a:spLocks/>
            </p:cNvSpPr>
            <p:nvPr/>
          </p:nvSpPr>
          <p:spPr bwMode="auto">
            <a:xfrm>
              <a:off x="3958" y="3292"/>
              <a:ext cx="307" cy="194"/>
            </a:xfrm>
            <a:custGeom>
              <a:avLst/>
              <a:gdLst>
                <a:gd name="T0" fmla="*/ 1045 w 156"/>
                <a:gd name="T1" fmla="*/ 0 h 98"/>
                <a:gd name="T2" fmla="*/ 1165 w 156"/>
                <a:gd name="T3" fmla="*/ 443 h 98"/>
                <a:gd name="T4" fmla="*/ 884 w 156"/>
                <a:gd name="T5" fmla="*/ 744 h 98"/>
                <a:gd name="T6" fmla="*/ 457 w 156"/>
                <a:gd name="T7" fmla="*/ 651 h 98"/>
                <a:gd name="T8" fmla="*/ 0 w 156"/>
                <a:gd name="T9" fmla="*/ 505 h 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6" h="98">
                  <a:moveTo>
                    <a:pt x="137" y="0"/>
                  </a:moveTo>
                  <a:cubicBezTo>
                    <a:pt x="148" y="1"/>
                    <a:pt x="156" y="43"/>
                    <a:pt x="153" y="57"/>
                  </a:cubicBezTo>
                  <a:cubicBezTo>
                    <a:pt x="151" y="72"/>
                    <a:pt x="127" y="92"/>
                    <a:pt x="116" y="96"/>
                  </a:cubicBezTo>
                  <a:cubicBezTo>
                    <a:pt x="111" y="98"/>
                    <a:pt x="91" y="93"/>
                    <a:pt x="60" y="84"/>
                  </a:cubicBezTo>
                  <a:cubicBezTo>
                    <a:pt x="29" y="75"/>
                    <a:pt x="0" y="65"/>
                    <a:pt x="0" y="65"/>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0" name="Freeform 642">
              <a:extLst>
                <a:ext uri="{FF2B5EF4-FFF2-40B4-BE49-F238E27FC236}">
                  <a16:creationId xmlns:a16="http://schemas.microsoft.com/office/drawing/2014/main" id="{66D669E8-E6CF-889B-970C-0290FBB430AA}"/>
                </a:ext>
              </a:extLst>
            </p:cNvPr>
            <p:cNvSpPr>
              <a:spLocks/>
            </p:cNvSpPr>
            <p:nvPr/>
          </p:nvSpPr>
          <p:spPr bwMode="auto">
            <a:xfrm>
              <a:off x="4188" y="3484"/>
              <a:ext cx="6" cy="23"/>
            </a:xfrm>
            <a:custGeom>
              <a:avLst/>
              <a:gdLst>
                <a:gd name="T0" fmla="*/ 0 w 3"/>
                <a:gd name="T1" fmla="*/ 0 h 12"/>
                <a:gd name="T2" fmla="*/ 24 w 3"/>
                <a:gd name="T3" fmla="*/ 84 h 12"/>
                <a:gd name="T4" fmla="*/ 0 60000 65536"/>
                <a:gd name="T5" fmla="*/ 0 60000 65536"/>
              </a:gdLst>
              <a:ahLst/>
              <a:cxnLst>
                <a:cxn ang="T4">
                  <a:pos x="T0" y="T1"/>
                </a:cxn>
                <a:cxn ang="T5">
                  <a:pos x="T2" y="T3"/>
                </a:cxn>
              </a:cxnLst>
              <a:rect l="0" t="0" r="r" b="b"/>
              <a:pathLst>
                <a:path w="3" h="12">
                  <a:moveTo>
                    <a:pt x="0" y="0"/>
                  </a:moveTo>
                  <a:cubicBezTo>
                    <a:pt x="3" y="6"/>
                    <a:pt x="3" y="12"/>
                    <a:pt x="3" y="12"/>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1" name="Freeform 643">
              <a:extLst>
                <a:ext uri="{FF2B5EF4-FFF2-40B4-BE49-F238E27FC236}">
                  <a16:creationId xmlns:a16="http://schemas.microsoft.com/office/drawing/2014/main" id="{7627637D-3817-5D82-6680-9E7F22594083}"/>
                </a:ext>
              </a:extLst>
            </p:cNvPr>
            <p:cNvSpPr>
              <a:spLocks/>
            </p:cNvSpPr>
            <p:nvPr/>
          </p:nvSpPr>
          <p:spPr bwMode="auto">
            <a:xfrm>
              <a:off x="4368" y="2969"/>
              <a:ext cx="260" cy="126"/>
            </a:xfrm>
            <a:custGeom>
              <a:avLst/>
              <a:gdLst>
                <a:gd name="T0" fmla="*/ 0 w 132"/>
                <a:gd name="T1" fmla="*/ 0 h 64"/>
                <a:gd name="T2" fmla="*/ 741 w 132"/>
                <a:gd name="T3" fmla="*/ 100 h 64"/>
                <a:gd name="T4" fmla="*/ 1008 w 132"/>
                <a:gd name="T5" fmla="*/ 488 h 64"/>
                <a:gd name="T6" fmla="*/ 0 60000 65536"/>
                <a:gd name="T7" fmla="*/ 0 60000 65536"/>
                <a:gd name="T8" fmla="*/ 0 60000 65536"/>
              </a:gdLst>
              <a:ahLst/>
              <a:cxnLst>
                <a:cxn ang="T6">
                  <a:pos x="T0" y="T1"/>
                </a:cxn>
                <a:cxn ang="T7">
                  <a:pos x="T2" y="T3"/>
                </a:cxn>
                <a:cxn ang="T8">
                  <a:pos x="T4" y="T5"/>
                </a:cxn>
              </a:cxnLst>
              <a:rect l="0" t="0" r="r" b="b"/>
              <a:pathLst>
                <a:path w="132" h="64">
                  <a:moveTo>
                    <a:pt x="0" y="0"/>
                  </a:moveTo>
                  <a:cubicBezTo>
                    <a:pt x="20" y="4"/>
                    <a:pt x="76" y="3"/>
                    <a:pt x="97" y="13"/>
                  </a:cubicBezTo>
                  <a:cubicBezTo>
                    <a:pt x="119" y="24"/>
                    <a:pt x="132" y="64"/>
                    <a:pt x="132" y="64"/>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2" name="Freeform 644">
              <a:extLst>
                <a:ext uri="{FF2B5EF4-FFF2-40B4-BE49-F238E27FC236}">
                  <a16:creationId xmlns:a16="http://schemas.microsoft.com/office/drawing/2014/main" id="{8FA7111E-0F2A-FF96-8273-AB5803E13C4F}"/>
                </a:ext>
              </a:extLst>
            </p:cNvPr>
            <p:cNvSpPr>
              <a:spLocks/>
            </p:cNvSpPr>
            <p:nvPr/>
          </p:nvSpPr>
          <p:spPr bwMode="auto">
            <a:xfrm>
              <a:off x="4352" y="3136"/>
              <a:ext cx="278" cy="127"/>
            </a:xfrm>
            <a:custGeom>
              <a:avLst/>
              <a:gdLst>
                <a:gd name="T0" fmla="*/ 0 w 141"/>
                <a:gd name="T1" fmla="*/ 264 h 64"/>
                <a:gd name="T2" fmla="*/ 696 w 141"/>
                <a:gd name="T3" fmla="*/ 460 h 64"/>
                <a:gd name="T4" fmla="*/ 1080 w 141"/>
                <a:gd name="T5" fmla="*/ 0 h 64"/>
                <a:gd name="T6" fmla="*/ 0 60000 65536"/>
                <a:gd name="T7" fmla="*/ 0 60000 65536"/>
                <a:gd name="T8" fmla="*/ 0 60000 65536"/>
              </a:gdLst>
              <a:ahLst/>
              <a:cxnLst>
                <a:cxn ang="T6">
                  <a:pos x="T0" y="T1"/>
                </a:cxn>
                <a:cxn ang="T7">
                  <a:pos x="T2" y="T3"/>
                </a:cxn>
                <a:cxn ang="T8">
                  <a:pos x="T4" y="T5"/>
                </a:cxn>
              </a:cxnLst>
              <a:rect l="0" t="0" r="r" b="b"/>
              <a:pathLst>
                <a:path w="141" h="64">
                  <a:moveTo>
                    <a:pt x="0" y="34"/>
                  </a:moveTo>
                  <a:cubicBezTo>
                    <a:pt x="19" y="42"/>
                    <a:pt x="69" y="64"/>
                    <a:pt x="91" y="59"/>
                  </a:cubicBezTo>
                  <a:cubicBezTo>
                    <a:pt x="112" y="54"/>
                    <a:pt x="141" y="0"/>
                    <a:pt x="141"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3" name="Freeform 645">
              <a:extLst>
                <a:ext uri="{FF2B5EF4-FFF2-40B4-BE49-F238E27FC236}">
                  <a16:creationId xmlns:a16="http://schemas.microsoft.com/office/drawing/2014/main" id="{A57966B5-EA78-1EFF-27D5-25123677D4CB}"/>
                </a:ext>
              </a:extLst>
            </p:cNvPr>
            <p:cNvSpPr>
              <a:spLocks/>
            </p:cNvSpPr>
            <p:nvPr/>
          </p:nvSpPr>
          <p:spPr bwMode="auto">
            <a:xfrm>
              <a:off x="4265" y="3255"/>
              <a:ext cx="262" cy="213"/>
            </a:xfrm>
            <a:custGeom>
              <a:avLst/>
              <a:gdLst>
                <a:gd name="T0" fmla="*/ 0 w 133"/>
                <a:gd name="T1" fmla="*/ 631 h 108"/>
                <a:gd name="T2" fmla="*/ 648 w 133"/>
                <a:gd name="T3" fmla="*/ 820 h 108"/>
                <a:gd name="T4" fmla="*/ 1009 w 133"/>
                <a:gd name="T5" fmla="*/ 513 h 108"/>
                <a:gd name="T6" fmla="*/ 881 w 133"/>
                <a:gd name="T7" fmla="*/ 0 h 1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33" h="108">
                  <a:moveTo>
                    <a:pt x="0" y="82"/>
                  </a:moveTo>
                  <a:cubicBezTo>
                    <a:pt x="16" y="87"/>
                    <a:pt x="68" y="106"/>
                    <a:pt x="85" y="107"/>
                  </a:cubicBezTo>
                  <a:cubicBezTo>
                    <a:pt x="103" y="108"/>
                    <a:pt x="132" y="67"/>
                    <a:pt x="132" y="67"/>
                  </a:cubicBezTo>
                  <a:cubicBezTo>
                    <a:pt x="132" y="67"/>
                    <a:pt x="133" y="8"/>
                    <a:pt x="115"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4" name="Freeform 646">
              <a:extLst>
                <a:ext uri="{FF2B5EF4-FFF2-40B4-BE49-F238E27FC236}">
                  <a16:creationId xmlns:a16="http://schemas.microsoft.com/office/drawing/2014/main" id="{80254788-E442-89A7-B985-F5755CD02A22}"/>
                </a:ext>
              </a:extLst>
            </p:cNvPr>
            <p:cNvSpPr>
              <a:spLocks/>
            </p:cNvSpPr>
            <p:nvPr/>
          </p:nvSpPr>
          <p:spPr bwMode="auto">
            <a:xfrm>
              <a:off x="4559" y="2947"/>
              <a:ext cx="51" cy="47"/>
            </a:xfrm>
            <a:custGeom>
              <a:avLst/>
              <a:gdLst>
                <a:gd name="T0" fmla="*/ 0 w 26"/>
                <a:gd name="T1" fmla="*/ 180 h 24"/>
                <a:gd name="T2" fmla="*/ 196 w 26"/>
                <a:gd name="T3" fmla="*/ 0 h 24"/>
                <a:gd name="T4" fmla="*/ 0 60000 65536"/>
                <a:gd name="T5" fmla="*/ 0 60000 65536"/>
              </a:gdLst>
              <a:ahLst/>
              <a:cxnLst>
                <a:cxn ang="T4">
                  <a:pos x="T0" y="T1"/>
                </a:cxn>
                <a:cxn ang="T5">
                  <a:pos x="T2" y="T3"/>
                </a:cxn>
              </a:cxnLst>
              <a:rect l="0" t="0" r="r" b="b"/>
              <a:pathLst>
                <a:path w="26" h="24">
                  <a:moveTo>
                    <a:pt x="0" y="24"/>
                  </a:moveTo>
                  <a:cubicBezTo>
                    <a:pt x="10" y="22"/>
                    <a:pt x="26" y="0"/>
                    <a:pt x="26" y="0"/>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5" name="Freeform 647">
              <a:extLst>
                <a:ext uri="{FF2B5EF4-FFF2-40B4-BE49-F238E27FC236}">
                  <a16:creationId xmlns:a16="http://schemas.microsoft.com/office/drawing/2014/main" id="{2439330F-3845-A0E3-0FC5-07C2A24D28ED}"/>
                </a:ext>
              </a:extLst>
            </p:cNvPr>
            <p:cNvSpPr>
              <a:spLocks/>
            </p:cNvSpPr>
            <p:nvPr/>
          </p:nvSpPr>
          <p:spPr bwMode="auto">
            <a:xfrm>
              <a:off x="4433" y="3466"/>
              <a:ext cx="29" cy="31"/>
            </a:xfrm>
            <a:custGeom>
              <a:avLst/>
              <a:gdLst>
                <a:gd name="T0" fmla="*/ 0 w 15"/>
                <a:gd name="T1" fmla="*/ 0 h 16"/>
                <a:gd name="T2" fmla="*/ 108 w 15"/>
                <a:gd name="T3" fmla="*/ 116 h 16"/>
                <a:gd name="T4" fmla="*/ 0 60000 65536"/>
                <a:gd name="T5" fmla="*/ 0 60000 65536"/>
              </a:gdLst>
              <a:ahLst/>
              <a:cxnLst>
                <a:cxn ang="T4">
                  <a:pos x="T0" y="T1"/>
                </a:cxn>
                <a:cxn ang="T5">
                  <a:pos x="T2" y="T3"/>
                </a:cxn>
              </a:cxnLst>
              <a:rect l="0" t="0" r="r" b="b"/>
              <a:pathLst>
                <a:path w="15" h="16">
                  <a:moveTo>
                    <a:pt x="0" y="0"/>
                  </a:moveTo>
                  <a:cubicBezTo>
                    <a:pt x="12" y="4"/>
                    <a:pt x="15" y="16"/>
                    <a:pt x="15" y="16"/>
                  </a:cubicBezTo>
                </a:path>
              </a:pathLst>
            </a:custGeom>
            <a:noFill/>
            <a:ln w="9525" cap="rnd">
              <a:solidFill>
                <a:srgbClr val="56A7D8"/>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6" name="Freeform 648">
              <a:extLst>
                <a:ext uri="{FF2B5EF4-FFF2-40B4-BE49-F238E27FC236}">
                  <a16:creationId xmlns:a16="http://schemas.microsoft.com/office/drawing/2014/main" id="{F827244A-31DC-B8DD-7D1E-2C5E0184BFD2}"/>
                </a:ext>
              </a:extLst>
            </p:cNvPr>
            <p:cNvSpPr>
              <a:spLocks/>
            </p:cNvSpPr>
            <p:nvPr/>
          </p:nvSpPr>
          <p:spPr bwMode="auto">
            <a:xfrm>
              <a:off x="2270" y="2148"/>
              <a:ext cx="205" cy="160"/>
            </a:xfrm>
            <a:custGeom>
              <a:avLst/>
              <a:gdLst>
                <a:gd name="T0" fmla="*/ 796 w 104"/>
                <a:gd name="T1" fmla="*/ 0 h 81"/>
                <a:gd name="T2" fmla="*/ 436 w 104"/>
                <a:gd name="T3" fmla="*/ 168 h 81"/>
                <a:gd name="T4" fmla="*/ 199 w 104"/>
                <a:gd name="T5" fmla="*/ 379 h 81"/>
                <a:gd name="T6" fmla="*/ 0 w 104"/>
                <a:gd name="T7" fmla="*/ 624 h 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4" h="81">
                  <a:moveTo>
                    <a:pt x="104" y="0"/>
                  </a:moveTo>
                  <a:cubicBezTo>
                    <a:pt x="89" y="7"/>
                    <a:pt x="72" y="13"/>
                    <a:pt x="57" y="22"/>
                  </a:cubicBezTo>
                  <a:cubicBezTo>
                    <a:pt x="46" y="29"/>
                    <a:pt x="35" y="39"/>
                    <a:pt x="26" y="49"/>
                  </a:cubicBezTo>
                  <a:cubicBezTo>
                    <a:pt x="17" y="60"/>
                    <a:pt x="7" y="69"/>
                    <a:pt x="0" y="8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7" name="Freeform 649">
              <a:extLst>
                <a:ext uri="{FF2B5EF4-FFF2-40B4-BE49-F238E27FC236}">
                  <a16:creationId xmlns:a16="http://schemas.microsoft.com/office/drawing/2014/main" id="{40DE9755-8FB9-355A-EC71-A32AA8A12B8A}"/>
                </a:ext>
              </a:extLst>
            </p:cNvPr>
            <p:cNvSpPr>
              <a:spLocks/>
            </p:cNvSpPr>
            <p:nvPr/>
          </p:nvSpPr>
          <p:spPr bwMode="auto">
            <a:xfrm>
              <a:off x="2195" y="2261"/>
              <a:ext cx="93" cy="203"/>
            </a:xfrm>
            <a:custGeom>
              <a:avLst/>
              <a:gdLst>
                <a:gd name="T0" fmla="*/ 364 w 47"/>
                <a:gd name="T1" fmla="*/ 0 h 103"/>
                <a:gd name="T2" fmla="*/ 164 w 47"/>
                <a:gd name="T3" fmla="*/ 307 h 103"/>
                <a:gd name="T4" fmla="*/ 0 w 47"/>
                <a:gd name="T5" fmla="*/ 788 h 103"/>
                <a:gd name="T6" fmla="*/ 0 60000 65536"/>
                <a:gd name="T7" fmla="*/ 0 60000 65536"/>
                <a:gd name="T8" fmla="*/ 0 60000 65536"/>
              </a:gdLst>
              <a:ahLst/>
              <a:cxnLst>
                <a:cxn ang="T6">
                  <a:pos x="T0" y="T1"/>
                </a:cxn>
                <a:cxn ang="T7">
                  <a:pos x="T2" y="T3"/>
                </a:cxn>
                <a:cxn ang="T8">
                  <a:pos x="T4" y="T5"/>
                </a:cxn>
              </a:cxnLst>
              <a:rect l="0" t="0" r="r" b="b"/>
              <a:pathLst>
                <a:path w="47" h="103">
                  <a:moveTo>
                    <a:pt x="47" y="0"/>
                  </a:moveTo>
                  <a:cubicBezTo>
                    <a:pt x="38" y="14"/>
                    <a:pt x="26" y="24"/>
                    <a:pt x="21" y="40"/>
                  </a:cubicBezTo>
                  <a:cubicBezTo>
                    <a:pt x="14" y="60"/>
                    <a:pt x="0" y="81"/>
                    <a:pt x="0" y="10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8" name="Freeform 650">
              <a:extLst>
                <a:ext uri="{FF2B5EF4-FFF2-40B4-BE49-F238E27FC236}">
                  <a16:creationId xmlns:a16="http://schemas.microsoft.com/office/drawing/2014/main" id="{B610D49C-E650-370E-00B6-FA16E05CB68C}"/>
                </a:ext>
              </a:extLst>
            </p:cNvPr>
            <p:cNvSpPr>
              <a:spLocks/>
            </p:cNvSpPr>
            <p:nvPr/>
          </p:nvSpPr>
          <p:spPr bwMode="auto">
            <a:xfrm>
              <a:off x="2189" y="2426"/>
              <a:ext cx="28" cy="184"/>
            </a:xfrm>
            <a:custGeom>
              <a:avLst/>
              <a:gdLst>
                <a:gd name="T0" fmla="*/ 112 w 14"/>
                <a:gd name="T1" fmla="*/ 0 h 93"/>
                <a:gd name="T2" fmla="*/ 48 w 14"/>
                <a:gd name="T3" fmla="*/ 156 h 93"/>
                <a:gd name="T4" fmla="*/ 32 w 14"/>
                <a:gd name="T5" fmla="*/ 324 h 93"/>
                <a:gd name="T6" fmla="*/ 0 w 14"/>
                <a:gd name="T7" fmla="*/ 720 h 9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 h="93">
                  <a:moveTo>
                    <a:pt x="14" y="0"/>
                  </a:moveTo>
                  <a:cubicBezTo>
                    <a:pt x="13" y="7"/>
                    <a:pt x="8" y="13"/>
                    <a:pt x="6" y="20"/>
                  </a:cubicBezTo>
                  <a:cubicBezTo>
                    <a:pt x="3" y="27"/>
                    <a:pt x="4" y="34"/>
                    <a:pt x="4" y="42"/>
                  </a:cubicBezTo>
                  <a:cubicBezTo>
                    <a:pt x="4" y="59"/>
                    <a:pt x="2" y="76"/>
                    <a:pt x="0" y="9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59" name="Freeform 651">
              <a:extLst>
                <a:ext uri="{FF2B5EF4-FFF2-40B4-BE49-F238E27FC236}">
                  <a16:creationId xmlns:a16="http://schemas.microsoft.com/office/drawing/2014/main" id="{7EF7639A-7D4E-2C5A-3F0D-E6B24891FAF5}"/>
                </a:ext>
              </a:extLst>
            </p:cNvPr>
            <p:cNvSpPr>
              <a:spLocks/>
            </p:cNvSpPr>
            <p:nvPr/>
          </p:nvSpPr>
          <p:spPr bwMode="auto">
            <a:xfrm>
              <a:off x="2640" y="2126"/>
              <a:ext cx="69" cy="38"/>
            </a:xfrm>
            <a:custGeom>
              <a:avLst/>
              <a:gdLst>
                <a:gd name="T0" fmla="*/ 0 w 35"/>
                <a:gd name="T1" fmla="*/ 152 h 19"/>
                <a:gd name="T2" fmla="*/ 268 w 35"/>
                <a:gd name="T3" fmla="*/ 0 h 19"/>
                <a:gd name="T4" fmla="*/ 0 60000 65536"/>
                <a:gd name="T5" fmla="*/ 0 60000 65536"/>
              </a:gdLst>
              <a:ahLst/>
              <a:cxnLst>
                <a:cxn ang="T4">
                  <a:pos x="T0" y="T1"/>
                </a:cxn>
                <a:cxn ang="T5">
                  <a:pos x="T2" y="T3"/>
                </a:cxn>
              </a:cxnLst>
              <a:rect l="0" t="0" r="r" b="b"/>
              <a:pathLst>
                <a:path w="35" h="19">
                  <a:moveTo>
                    <a:pt x="0" y="19"/>
                  </a:moveTo>
                  <a:cubicBezTo>
                    <a:pt x="10" y="1"/>
                    <a:pt x="19" y="8"/>
                    <a:pt x="3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0" name="Freeform 652">
              <a:extLst>
                <a:ext uri="{FF2B5EF4-FFF2-40B4-BE49-F238E27FC236}">
                  <a16:creationId xmlns:a16="http://schemas.microsoft.com/office/drawing/2014/main" id="{90DA9A7F-AB81-E552-E777-93DC95140D1C}"/>
                </a:ext>
              </a:extLst>
            </p:cNvPr>
            <p:cNvSpPr>
              <a:spLocks/>
            </p:cNvSpPr>
            <p:nvPr/>
          </p:nvSpPr>
          <p:spPr bwMode="auto">
            <a:xfrm>
              <a:off x="2702" y="2148"/>
              <a:ext cx="65" cy="34"/>
            </a:xfrm>
            <a:custGeom>
              <a:avLst/>
              <a:gdLst>
                <a:gd name="T0" fmla="*/ 0 w 33"/>
                <a:gd name="T1" fmla="*/ 136 h 17"/>
                <a:gd name="T2" fmla="*/ 252 w 33"/>
                <a:gd name="T3" fmla="*/ 0 h 17"/>
                <a:gd name="T4" fmla="*/ 0 60000 65536"/>
                <a:gd name="T5" fmla="*/ 0 60000 65536"/>
              </a:gdLst>
              <a:ahLst/>
              <a:cxnLst>
                <a:cxn ang="T4">
                  <a:pos x="T0" y="T1"/>
                </a:cxn>
                <a:cxn ang="T5">
                  <a:pos x="T2" y="T3"/>
                </a:cxn>
              </a:cxnLst>
              <a:rect l="0" t="0" r="r" b="b"/>
              <a:pathLst>
                <a:path w="33" h="17">
                  <a:moveTo>
                    <a:pt x="0" y="17"/>
                  </a:moveTo>
                  <a:cubicBezTo>
                    <a:pt x="4" y="4"/>
                    <a:pt x="22" y="5"/>
                    <a:pt x="3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1" name="Freeform 653">
              <a:extLst>
                <a:ext uri="{FF2B5EF4-FFF2-40B4-BE49-F238E27FC236}">
                  <a16:creationId xmlns:a16="http://schemas.microsoft.com/office/drawing/2014/main" id="{C0A45B6B-6DFA-136A-22EC-C4954DB6B38C}"/>
                </a:ext>
              </a:extLst>
            </p:cNvPr>
            <p:cNvSpPr>
              <a:spLocks/>
            </p:cNvSpPr>
            <p:nvPr/>
          </p:nvSpPr>
          <p:spPr bwMode="auto">
            <a:xfrm>
              <a:off x="2692" y="2136"/>
              <a:ext cx="39" cy="24"/>
            </a:xfrm>
            <a:custGeom>
              <a:avLst/>
              <a:gdLst>
                <a:gd name="T0" fmla="*/ 0 w 20"/>
                <a:gd name="T1" fmla="*/ 96 h 12"/>
                <a:gd name="T2" fmla="*/ 148 w 20"/>
                <a:gd name="T3" fmla="*/ 0 h 12"/>
                <a:gd name="T4" fmla="*/ 0 60000 65536"/>
                <a:gd name="T5" fmla="*/ 0 60000 65536"/>
              </a:gdLst>
              <a:ahLst/>
              <a:cxnLst>
                <a:cxn ang="T4">
                  <a:pos x="T0" y="T1"/>
                </a:cxn>
                <a:cxn ang="T5">
                  <a:pos x="T2" y="T3"/>
                </a:cxn>
              </a:cxnLst>
              <a:rect l="0" t="0" r="r" b="b"/>
              <a:pathLst>
                <a:path w="20" h="12">
                  <a:moveTo>
                    <a:pt x="0" y="12"/>
                  </a:moveTo>
                  <a:cubicBezTo>
                    <a:pt x="5" y="6"/>
                    <a:pt x="12" y="2"/>
                    <a:pt x="2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2" name="Freeform 654">
              <a:extLst>
                <a:ext uri="{FF2B5EF4-FFF2-40B4-BE49-F238E27FC236}">
                  <a16:creationId xmlns:a16="http://schemas.microsoft.com/office/drawing/2014/main" id="{D3345D49-41E7-6E82-D203-0DA415227DC1}"/>
                </a:ext>
              </a:extLst>
            </p:cNvPr>
            <p:cNvSpPr>
              <a:spLocks/>
            </p:cNvSpPr>
            <p:nvPr/>
          </p:nvSpPr>
          <p:spPr bwMode="auto">
            <a:xfrm>
              <a:off x="2757" y="2162"/>
              <a:ext cx="63" cy="57"/>
            </a:xfrm>
            <a:custGeom>
              <a:avLst/>
              <a:gdLst>
                <a:gd name="T0" fmla="*/ 0 w 32"/>
                <a:gd name="T1" fmla="*/ 220 h 29"/>
                <a:gd name="T2" fmla="*/ 244 w 32"/>
                <a:gd name="T3" fmla="*/ 0 h 29"/>
                <a:gd name="T4" fmla="*/ 0 60000 65536"/>
                <a:gd name="T5" fmla="*/ 0 60000 65536"/>
              </a:gdLst>
              <a:ahLst/>
              <a:cxnLst>
                <a:cxn ang="T4">
                  <a:pos x="T0" y="T1"/>
                </a:cxn>
                <a:cxn ang="T5">
                  <a:pos x="T2" y="T3"/>
                </a:cxn>
              </a:cxnLst>
              <a:rect l="0" t="0" r="r" b="b"/>
              <a:pathLst>
                <a:path w="32" h="29">
                  <a:moveTo>
                    <a:pt x="0" y="29"/>
                  </a:moveTo>
                  <a:cubicBezTo>
                    <a:pt x="6" y="14"/>
                    <a:pt x="21" y="10"/>
                    <a:pt x="3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3" name="Freeform 655">
              <a:extLst>
                <a:ext uri="{FF2B5EF4-FFF2-40B4-BE49-F238E27FC236}">
                  <a16:creationId xmlns:a16="http://schemas.microsoft.com/office/drawing/2014/main" id="{459FD794-87DA-1930-3595-6C350FFAA3E4}"/>
                </a:ext>
              </a:extLst>
            </p:cNvPr>
            <p:cNvSpPr>
              <a:spLocks/>
            </p:cNvSpPr>
            <p:nvPr/>
          </p:nvSpPr>
          <p:spPr bwMode="auto">
            <a:xfrm>
              <a:off x="2816" y="2174"/>
              <a:ext cx="39" cy="35"/>
            </a:xfrm>
            <a:custGeom>
              <a:avLst/>
              <a:gdLst>
                <a:gd name="T0" fmla="*/ 0 w 20"/>
                <a:gd name="T1" fmla="*/ 132 h 18"/>
                <a:gd name="T2" fmla="*/ 148 w 20"/>
                <a:gd name="T3" fmla="*/ 0 h 18"/>
                <a:gd name="T4" fmla="*/ 0 60000 65536"/>
                <a:gd name="T5" fmla="*/ 0 60000 65536"/>
              </a:gdLst>
              <a:ahLst/>
              <a:cxnLst>
                <a:cxn ang="T4">
                  <a:pos x="T0" y="T1"/>
                </a:cxn>
                <a:cxn ang="T5">
                  <a:pos x="T2" y="T3"/>
                </a:cxn>
              </a:cxnLst>
              <a:rect l="0" t="0" r="r" b="b"/>
              <a:pathLst>
                <a:path w="20" h="18">
                  <a:moveTo>
                    <a:pt x="0" y="18"/>
                  </a:moveTo>
                  <a:cubicBezTo>
                    <a:pt x="5" y="9"/>
                    <a:pt x="12" y="4"/>
                    <a:pt x="2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4" name="Freeform 656">
              <a:extLst>
                <a:ext uri="{FF2B5EF4-FFF2-40B4-BE49-F238E27FC236}">
                  <a16:creationId xmlns:a16="http://schemas.microsoft.com/office/drawing/2014/main" id="{3C9EA09B-DB11-CF11-3907-6709DAC37658}"/>
                </a:ext>
              </a:extLst>
            </p:cNvPr>
            <p:cNvSpPr>
              <a:spLocks/>
            </p:cNvSpPr>
            <p:nvPr/>
          </p:nvSpPr>
          <p:spPr bwMode="auto">
            <a:xfrm>
              <a:off x="2828" y="2211"/>
              <a:ext cx="43" cy="34"/>
            </a:xfrm>
            <a:custGeom>
              <a:avLst/>
              <a:gdLst>
                <a:gd name="T0" fmla="*/ 0 w 22"/>
                <a:gd name="T1" fmla="*/ 136 h 17"/>
                <a:gd name="T2" fmla="*/ 164 w 22"/>
                <a:gd name="T3" fmla="*/ 0 h 17"/>
                <a:gd name="T4" fmla="*/ 0 60000 65536"/>
                <a:gd name="T5" fmla="*/ 0 60000 65536"/>
              </a:gdLst>
              <a:ahLst/>
              <a:cxnLst>
                <a:cxn ang="T4">
                  <a:pos x="T0" y="T1"/>
                </a:cxn>
                <a:cxn ang="T5">
                  <a:pos x="T2" y="T3"/>
                </a:cxn>
              </a:cxnLst>
              <a:rect l="0" t="0" r="r" b="b"/>
              <a:pathLst>
                <a:path w="22" h="17">
                  <a:moveTo>
                    <a:pt x="0" y="17"/>
                  </a:moveTo>
                  <a:cubicBezTo>
                    <a:pt x="8" y="12"/>
                    <a:pt x="15" y="6"/>
                    <a:pt x="22"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5" name="Freeform 657">
              <a:extLst>
                <a:ext uri="{FF2B5EF4-FFF2-40B4-BE49-F238E27FC236}">
                  <a16:creationId xmlns:a16="http://schemas.microsoft.com/office/drawing/2014/main" id="{8C159CC4-061A-A0D7-BF9E-015D2C271BCB}"/>
                </a:ext>
              </a:extLst>
            </p:cNvPr>
            <p:cNvSpPr>
              <a:spLocks/>
            </p:cNvSpPr>
            <p:nvPr/>
          </p:nvSpPr>
          <p:spPr bwMode="auto">
            <a:xfrm>
              <a:off x="2891" y="2205"/>
              <a:ext cx="55" cy="54"/>
            </a:xfrm>
            <a:custGeom>
              <a:avLst/>
              <a:gdLst>
                <a:gd name="T0" fmla="*/ 0 w 28"/>
                <a:gd name="T1" fmla="*/ 216 h 27"/>
                <a:gd name="T2" fmla="*/ 212 w 28"/>
                <a:gd name="T3" fmla="*/ 0 h 27"/>
                <a:gd name="T4" fmla="*/ 0 60000 65536"/>
                <a:gd name="T5" fmla="*/ 0 60000 65536"/>
              </a:gdLst>
              <a:ahLst/>
              <a:cxnLst>
                <a:cxn ang="T4">
                  <a:pos x="T0" y="T1"/>
                </a:cxn>
                <a:cxn ang="T5">
                  <a:pos x="T2" y="T3"/>
                </a:cxn>
              </a:cxnLst>
              <a:rect l="0" t="0" r="r" b="b"/>
              <a:pathLst>
                <a:path w="28" h="27">
                  <a:moveTo>
                    <a:pt x="0" y="27"/>
                  </a:moveTo>
                  <a:cubicBezTo>
                    <a:pt x="4" y="13"/>
                    <a:pt x="15" y="6"/>
                    <a:pt x="2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6" name="Freeform 658">
              <a:extLst>
                <a:ext uri="{FF2B5EF4-FFF2-40B4-BE49-F238E27FC236}">
                  <a16:creationId xmlns:a16="http://schemas.microsoft.com/office/drawing/2014/main" id="{97879E4C-699A-33EE-3966-7B07DD97F0BF}"/>
                </a:ext>
              </a:extLst>
            </p:cNvPr>
            <p:cNvSpPr>
              <a:spLocks/>
            </p:cNvSpPr>
            <p:nvPr/>
          </p:nvSpPr>
          <p:spPr bwMode="auto">
            <a:xfrm>
              <a:off x="2891" y="2194"/>
              <a:ext cx="31" cy="17"/>
            </a:xfrm>
            <a:custGeom>
              <a:avLst/>
              <a:gdLst>
                <a:gd name="T0" fmla="*/ 0 w 16"/>
                <a:gd name="T1" fmla="*/ 60 h 9"/>
                <a:gd name="T2" fmla="*/ 116 w 16"/>
                <a:gd name="T3" fmla="*/ 0 h 9"/>
                <a:gd name="T4" fmla="*/ 0 60000 65536"/>
                <a:gd name="T5" fmla="*/ 0 60000 65536"/>
              </a:gdLst>
              <a:ahLst/>
              <a:cxnLst>
                <a:cxn ang="T4">
                  <a:pos x="T0" y="T1"/>
                </a:cxn>
                <a:cxn ang="T5">
                  <a:pos x="T2" y="T3"/>
                </a:cxn>
              </a:cxnLst>
              <a:rect l="0" t="0" r="r" b="b"/>
              <a:pathLst>
                <a:path w="16" h="9">
                  <a:moveTo>
                    <a:pt x="0" y="9"/>
                  </a:moveTo>
                  <a:cubicBezTo>
                    <a:pt x="6" y="7"/>
                    <a:pt x="10" y="3"/>
                    <a:pt x="16"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7" name="Freeform 659">
              <a:extLst>
                <a:ext uri="{FF2B5EF4-FFF2-40B4-BE49-F238E27FC236}">
                  <a16:creationId xmlns:a16="http://schemas.microsoft.com/office/drawing/2014/main" id="{45532C9A-FA25-8F40-B2EE-6F1D082D7346}"/>
                </a:ext>
              </a:extLst>
            </p:cNvPr>
            <p:cNvSpPr>
              <a:spLocks/>
            </p:cNvSpPr>
            <p:nvPr/>
          </p:nvSpPr>
          <p:spPr bwMode="auto">
            <a:xfrm>
              <a:off x="2930" y="2215"/>
              <a:ext cx="54" cy="67"/>
            </a:xfrm>
            <a:custGeom>
              <a:avLst/>
              <a:gdLst>
                <a:gd name="T0" fmla="*/ 0 w 27"/>
                <a:gd name="T1" fmla="*/ 260 h 34"/>
                <a:gd name="T2" fmla="*/ 216 w 27"/>
                <a:gd name="T3" fmla="*/ 0 h 34"/>
                <a:gd name="T4" fmla="*/ 0 60000 65536"/>
                <a:gd name="T5" fmla="*/ 0 60000 65536"/>
              </a:gdLst>
              <a:ahLst/>
              <a:cxnLst>
                <a:cxn ang="T4">
                  <a:pos x="T0" y="T1"/>
                </a:cxn>
                <a:cxn ang="T5">
                  <a:pos x="T2" y="T3"/>
                </a:cxn>
              </a:cxnLst>
              <a:rect l="0" t="0" r="r" b="b"/>
              <a:pathLst>
                <a:path w="27" h="34">
                  <a:moveTo>
                    <a:pt x="0" y="34"/>
                  </a:moveTo>
                  <a:cubicBezTo>
                    <a:pt x="9" y="20"/>
                    <a:pt x="13" y="11"/>
                    <a:pt x="2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8" name="Freeform 660">
              <a:extLst>
                <a:ext uri="{FF2B5EF4-FFF2-40B4-BE49-F238E27FC236}">
                  <a16:creationId xmlns:a16="http://schemas.microsoft.com/office/drawing/2014/main" id="{386904E5-91BF-DD18-F72A-FBCA94D6AE66}"/>
                </a:ext>
              </a:extLst>
            </p:cNvPr>
            <p:cNvSpPr>
              <a:spLocks/>
            </p:cNvSpPr>
            <p:nvPr/>
          </p:nvSpPr>
          <p:spPr bwMode="auto">
            <a:xfrm>
              <a:off x="2993" y="2268"/>
              <a:ext cx="16" cy="24"/>
            </a:xfrm>
            <a:custGeom>
              <a:avLst/>
              <a:gdLst>
                <a:gd name="T0" fmla="*/ 0 w 8"/>
                <a:gd name="T1" fmla="*/ 96 h 12"/>
                <a:gd name="T2" fmla="*/ 64 w 8"/>
                <a:gd name="T3" fmla="*/ 0 h 12"/>
                <a:gd name="T4" fmla="*/ 0 60000 65536"/>
                <a:gd name="T5" fmla="*/ 0 60000 65536"/>
              </a:gdLst>
              <a:ahLst/>
              <a:cxnLst>
                <a:cxn ang="T4">
                  <a:pos x="T0" y="T1"/>
                </a:cxn>
                <a:cxn ang="T5">
                  <a:pos x="T2" y="T3"/>
                </a:cxn>
              </a:cxnLst>
              <a:rect l="0" t="0" r="r" b="b"/>
              <a:pathLst>
                <a:path w="8" h="12">
                  <a:moveTo>
                    <a:pt x="0" y="12"/>
                  </a:moveTo>
                  <a:cubicBezTo>
                    <a:pt x="1" y="8"/>
                    <a:pt x="4" y="4"/>
                    <a:pt x="8"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69" name="Freeform 661">
              <a:extLst>
                <a:ext uri="{FF2B5EF4-FFF2-40B4-BE49-F238E27FC236}">
                  <a16:creationId xmlns:a16="http://schemas.microsoft.com/office/drawing/2014/main" id="{1304C5DA-26DE-C2D0-0EDC-D9644D52336C}"/>
                </a:ext>
              </a:extLst>
            </p:cNvPr>
            <p:cNvSpPr>
              <a:spLocks/>
            </p:cNvSpPr>
            <p:nvPr/>
          </p:nvSpPr>
          <p:spPr bwMode="auto">
            <a:xfrm>
              <a:off x="2972" y="2225"/>
              <a:ext cx="41" cy="45"/>
            </a:xfrm>
            <a:custGeom>
              <a:avLst/>
              <a:gdLst>
                <a:gd name="T0" fmla="*/ 0 w 21"/>
                <a:gd name="T1" fmla="*/ 172 h 23"/>
                <a:gd name="T2" fmla="*/ 156 w 21"/>
                <a:gd name="T3" fmla="*/ 0 h 23"/>
                <a:gd name="T4" fmla="*/ 0 60000 65536"/>
                <a:gd name="T5" fmla="*/ 0 60000 65536"/>
              </a:gdLst>
              <a:ahLst/>
              <a:cxnLst>
                <a:cxn ang="T4">
                  <a:pos x="T0" y="T1"/>
                </a:cxn>
                <a:cxn ang="T5">
                  <a:pos x="T2" y="T3"/>
                </a:cxn>
              </a:cxnLst>
              <a:rect l="0" t="0" r="r" b="b"/>
              <a:pathLst>
                <a:path w="21" h="23">
                  <a:moveTo>
                    <a:pt x="0" y="23"/>
                  </a:moveTo>
                  <a:cubicBezTo>
                    <a:pt x="2" y="13"/>
                    <a:pt x="12" y="5"/>
                    <a:pt x="2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0" name="Freeform 662">
              <a:extLst>
                <a:ext uri="{FF2B5EF4-FFF2-40B4-BE49-F238E27FC236}">
                  <a16:creationId xmlns:a16="http://schemas.microsoft.com/office/drawing/2014/main" id="{A10DCB17-87C9-9BCF-65E8-DF8E267FAB54}"/>
                </a:ext>
              </a:extLst>
            </p:cNvPr>
            <p:cNvSpPr>
              <a:spLocks/>
            </p:cNvSpPr>
            <p:nvPr/>
          </p:nvSpPr>
          <p:spPr bwMode="auto">
            <a:xfrm>
              <a:off x="3025" y="2239"/>
              <a:ext cx="32" cy="61"/>
            </a:xfrm>
            <a:custGeom>
              <a:avLst/>
              <a:gdLst>
                <a:gd name="T0" fmla="*/ 128 w 16"/>
                <a:gd name="T1" fmla="*/ 0 h 31"/>
                <a:gd name="T2" fmla="*/ 0 w 16"/>
                <a:gd name="T3" fmla="*/ 236 h 31"/>
                <a:gd name="T4" fmla="*/ 0 60000 65536"/>
                <a:gd name="T5" fmla="*/ 0 60000 65536"/>
              </a:gdLst>
              <a:ahLst/>
              <a:cxnLst>
                <a:cxn ang="T4">
                  <a:pos x="T0" y="T1"/>
                </a:cxn>
                <a:cxn ang="T5">
                  <a:pos x="T2" y="T3"/>
                </a:cxn>
              </a:cxnLst>
              <a:rect l="0" t="0" r="r" b="b"/>
              <a:pathLst>
                <a:path w="16" h="31">
                  <a:moveTo>
                    <a:pt x="16" y="0"/>
                  </a:moveTo>
                  <a:cubicBezTo>
                    <a:pt x="6" y="7"/>
                    <a:pt x="3" y="20"/>
                    <a:pt x="0"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1" name="Freeform 663">
              <a:extLst>
                <a:ext uri="{FF2B5EF4-FFF2-40B4-BE49-F238E27FC236}">
                  <a16:creationId xmlns:a16="http://schemas.microsoft.com/office/drawing/2014/main" id="{4FBC7477-F3F3-5F77-674D-5F4CBE77207B}"/>
                </a:ext>
              </a:extLst>
            </p:cNvPr>
            <p:cNvSpPr>
              <a:spLocks/>
            </p:cNvSpPr>
            <p:nvPr/>
          </p:nvSpPr>
          <p:spPr bwMode="auto">
            <a:xfrm>
              <a:off x="3051" y="2249"/>
              <a:ext cx="37" cy="59"/>
            </a:xfrm>
            <a:custGeom>
              <a:avLst/>
              <a:gdLst>
                <a:gd name="T0" fmla="*/ 140 w 19"/>
                <a:gd name="T1" fmla="*/ 0 h 30"/>
                <a:gd name="T2" fmla="*/ 0 w 19"/>
                <a:gd name="T3" fmla="*/ 228 h 30"/>
                <a:gd name="T4" fmla="*/ 0 60000 65536"/>
                <a:gd name="T5" fmla="*/ 0 60000 65536"/>
              </a:gdLst>
              <a:ahLst/>
              <a:cxnLst>
                <a:cxn ang="T4">
                  <a:pos x="T0" y="T1"/>
                </a:cxn>
                <a:cxn ang="T5">
                  <a:pos x="T2" y="T3"/>
                </a:cxn>
              </a:cxnLst>
              <a:rect l="0" t="0" r="r" b="b"/>
              <a:pathLst>
                <a:path w="19" h="30">
                  <a:moveTo>
                    <a:pt x="19" y="0"/>
                  </a:moveTo>
                  <a:cubicBezTo>
                    <a:pt x="12" y="9"/>
                    <a:pt x="0" y="18"/>
                    <a:pt x="0" y="3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2" name="Freeform 664">
              <a:extLst>
                <a:ext uri="{FF2B5EF4-FFF2-40B4-BE49-F238E27FC236}">
                  <a16:creationId xmlns:a16="http://schemas.microsoft.com/office/drawing/2014/main" id="{0A6EEC44-8D2D-74F4-CB76-66BB59793999}"/>
                </a:ext>
              </a:extLst>
            </p:cNvPr>
            <p:cNvSpPr>
              <a:spLocks/>
            </p:cNvSpPr>
            <p:nvPr/>
          </p:nvSpPr>
          <p:spPr bwMode="auto">
            <a:xfrm>
              <a:off x="3078" y="2266"/>
              <a:ext cx="38" cy="42"/>
            </a:xfrm>
            <a:custGeom>
              <a:avLst/>
              <a:gdLst>
                <a:gd name="T0" fmla="*/ 152 w 19"/>
                <a:gd name="T1" fmla="*/ 0 h 21"/>
                <a:gd name="T2" fmla="*/ 0 w 19"/>
                <a:gd name="T3" fmla="*/ 168 h 21"/>
                <a:gd name="T4" fmla="*/ 0 60000 65536"/>
                <a:gd name="T5" fmla="*/ 0 60000 65536"/>
              </a:gdLst>
              <a:ahLst/>
              <a:cxnLst>
                <a:cxn ang="T4">
                  <a:pos x="T0" y="T1"/>
                </a:cxn>
                <a:cxn ang="T5">
                  <a:pos x="T2" y="T3"/>
                </a:cxn>
              </a:cxnLst>
              <a:rect l="0" t="0" r="r" b="b"/>
              <a:pathLst>
                <a:path w="19" h="21">
                  <a:moveTo>
                    <a:pt x="19" y="0"/>
                  </a:moveTo>
                  <a:cubicBezTo>
                    <a:pt x="12" y="6"/>
                    <a:pt x="2" y="11"/>
                    <a:pt x="0"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3" name="Freeform 665">
              <a:extLst>
                <a:ext uri="{FF2B5EF4-FFF2-40B4-BE49-F238E27FC236}">
                  <a16:creationId xmlns:a16="http://schemas.microsoft.com/office/drawing/2014/main" id="{E3BF58C2-A940-03A1-F2D5-BB818B31FD9A}"/>
                </a:ext>
              </a:extLst>
            </p:cNvPr>
            <p:cNvSpPr>
              <a:spLocks/>
            </p:cNvSpPr>
            <p:nvPr/>
          </p:nvSpPr>
          <p:spPr bwMode="auto">
            <a:xfrm>
              <a:off x="3122" y="2266"/>
              <a:ext cx="37" cy="42"/>
            </a:xfrm>
            <a:custGeom>
              <a:avLst/>
              <a:gdLst>
                <a:gd name="T0" fmla="*/ 140 w 19"/>
                <a:gd name="T1" fmla="*/ 0 h 21"/>
                <a:gd name="T2" fmla="*/ 0 w 19"/>
                <a:gd name="T3" fmla="*/ 168 h 21"/>
                <a:gd name="T4" fmla="*/ 0 60000 65536"/>
                <a:gd name="T5" fmla="*/ 0 60000 65536"/>
              </a:gdLst>
              <a:ahLst/>
              <a:cxnLst>
                <a:cxn ang="T4">
                  <a:pos x="T0" y="T1"/>
                </a:cxn>
                <a:cxn ang="T5">
                  <a:pos x="T2" y="T3"/>
                </a:cxn>
              </a:cxnLst>
              <a:rect l="0" t="0" r="r" b="b"/>
              <a:pathLst>
                <a:path w="19" h="21">
                  <a:moveTo>
                    <a:pt x="19" y="0"/>
                  </a:moveTo>
                  <a:cubicBezTo>
                    <a:pt x="11" y="5"/>
                    <a:pt x="3" y="12"/>
                    <a:pt x="0" y="2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4" name="Freeform 666">
              <a:extLst>
                <a:ext uri="{FF2B5EF4-FFF2-40B4-BE49-F238E27FC236}">
                  <a16:creationId xmlns:a16="http://schemas.microsoft.com/office/drawing/2014/main" id="{77D17F02-1665-C123-C9FF-098F0D0A6363}"/>
                </a:ext>
              </a:extLst>
            </p:cNvPr>
            <p:cNvSpPr>
              <a:spLocks/>
            </p:cNvSpPr>
            <p:nvPr/>
          </p:nvSpPr>
          <p:spPr bwMode="auto">
            <a:xfrm>
              <a:off x="3161" y="2280"/>
              <a:ext cx="43" cy="48"/>
            </a:xfrm>
            <a:custGeom>
              <a:avLst/>
              <a:gdLst>
                <a:gd name="T0" fmla="*/ 164 w 22"/>
                <a:gd name="T1" fmla="*/ 0 h 24"/>
                <a:gd name="T2" fmla="*/ 0 w 22"/>
                <a:gd name="T3" fmla="*/ 192 h 24"/>
                <a:gd name="T4" fmla="*/ 0 60000 65536"/>
                <a:gd name="T5" fmla="*/ 0 60000 65536"/>
              </a:gdLst>
              <a:ahLst/>
              <a:cxnLst>
                <a:cxn ang="T4">
                  <a:pos x="T0" y="T1"/>
                </a:cxn>
                <a:cxn ang="T5">
                  <a:pos x="T2" y="T3"/>
                </a:cxn>
              </a:cxnLst>
              <a:rect l="0" t="0" r="r" b="b"/>
              <a:pathLst>
                <a:path w="22" h="24">
                  <a:moveTo>
                    <a:pt x="22" y="0"/>
                  </a:moveTo>
                  <a:cubicBezTo>
                    <a:pt x="12" y="6"/>
                    <a:pt x="4" y="14"/>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5" name="Freeform 667">
              <a:extLst>
                <a:ext uri="{FF2B5EF4-FFF2-40B4-BE49-F238E27FC236}">
                  <a16:creationId xmlns:a16="http://schemas.microsoft.com/office/drawing/2014/main" id="{F5C5FC01-2A28-CFC4-356C-A6285FEC90BD}"/>
                </a:ext>
              </a:extLst>
            </p:cNvPr>
            <p:cNvSpPr>
              <a:spLocks/>
            </p:cNvSpPr>
            <p:nvPr/>
          </p:nvSpPr>
          <p:spPr bwMode="auto">
            <a:xfrm>
              <a:off x="3218" y="2296"/>
              <a:ext cx="28" cy="34"/>
            </a:xfrm>
            <a:custGeom>
              <a:avLst/>
              <a:gdLst>
                <a:gd name="T0" fmla="*/ 112 w 14"/>
                <a:gd name="T1" fmla="*/ 0 h 17"/>
                <a:gd name="T2" fmla="*/ 0 w 14"/>
                <a:gd name="T3" fmla="*/ 136 h 17"/>
                <a:gd name="T4" fmla="*/ 0 60000 65536"/>
                <a:gd name="T5" fmla="*/ 0 60000 65536"/>
              </a:gdLst>
              <a:ahLst/>
              <a:cxnLst>
                <a:cxn ang="T4">
                  <a:pos x="T0" y="T1"/>
                </a:cxn>
                <a:cxn ang="T5">
                  <a:pos x="T2" y="T3"/>
                </a:cxn>
              </a:cxnLst>
              <a:rect l="0" t="0" r="r" b="b"/>
              <a:pathLst>
                <a:path w="14" h="17">
                  <a:moveTo>
                    <a:pt x="14" y="0"/>
                  </a:moveTo>
                  <a:cubicBezTo>
                    <a:pt x="9" y="6"/>
                    <a:pt x="4" y="11"/>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6" name="Freeform 668">
              <a:extLst>
                <a:ext uri="{FF2B5EF4-FFF2-40B4-BE49-F238E27FC236}">
                  <a16:creationId xmlns:a16="http://schemas.microsoft.com/office/drawing/2014/main" id="{E63826E4-A4CC-40E4-F3B8-63E04A938567}"/>
                </a:ext>
              </a:extLst>
            </p:cNvPr>
            <p:cNvSpPr>
              <a:spLocks/>
            </p:cNvSpPr>
            <p:nvPr/>
          </p:nvSpPr>
          <p:spPr bwMode="auto">
            <a:xfrm>
              <a:off x="3238" y="2294"/>
              <a:ext cx="47" cy="55"/>
            </a:xfrm>
            <a:custGeom>
              <a:avLst/>
              <a:gdLst>
                <a:gd name="T0" fmla="*/ 180 w 24"/>
                <a:gd name="T1" fmla="*/ 0 h 28"/>
                <a:gd name="T2" fmla="*/ 0 w 24"/>
                <a:gd name="T3" fmla="*/ 212 h 28"/>
                <a:gd name="T4" fmla="*/ 0 60000 65536"/>
                <a:gd name="T5" fmla="*/ 0 60000 65536"/>
              </a:gdLst>
              <a:ahLst/>
              <a:cxnLst>
                <a:cxn ang="T4">
                  <a:pos x="T0" y="T1"/>
                </a:cxn>
                <a:cxn ang="T5">
                  <a:pos x="T2" y="T3"/>
                </a:cxn>
              </a:cxnLst>
              <a:rect l="0" t="0" r="r" b="b"/>
              <a:pathLst>
                <a:path w="24" h="28">
                  <a:moveTo>
                    <a:pt x="24" y="0"/>
                  </a:moveTo>
                  <a:cubicBezTo>
                    <a:pt x="13" y="7"/>
                    <a:pt x="9" y="20"/>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7" name="Freeform 669">
              <a:extLst>
                <a:ext uri="{FF2B5EF4-FFF2-40B4-BE49-F238E27FC236}">
                  <a16:creationId xmlns:a16="http://schemas.microsoft.com/office/drawing/2014/main" id="{D8E03FA3-9B9C-58B6-C9E6-0F939CDE7CC0}"/>
                </a:ext>
              </a:extLst>
            </p:cNvPr>
            <p:cNvSpPr>
              <a:spLocks/>
            </p:cNvSpPr>
            <p:nvPr/>
          </p:nvSpPr>
          <p:spPr bwMode="auto">
            <a:xfrm>
              <a:off x="3305" y="2304"/>
              <a:ext cx="14" cy="20"/>
            </a:xfrm>
            <a:custGeom>
              <a:avLst/>
              <a:gdLst>
                <a:gd name="T0" fmla="*/ 56 w 7"/>
                <a:gd name="T1" fmla="*/ 0 h 10"/>
                <a:gd name="T2" fmla="*/ 0 w 7"/>
                <a:gd name="T3" fmla="*/ 80 h 10"/>
                <a:gd name="T4" fmla="*/ 0 60000 65536"/>
                <a:gd name="T5" fmla="*/ 0 60000 65536"/>
              </a:gdLst>
              <a:ahLst/>
              <a:cxnLst>
                <a:cxn ang="T4">
                  <a:pos x="T0" y="T1"/>
                </a:cxn>
                <a:cxn ang="T5">
                  <a:pos x="T2" y="T3"/>
                </a:cxn>
              </a:cxnLst>
              <a:rect l="0" t="0" r="r" b="b"/>
              <a:pathLst>
                <a:path w="7" h="10">
                  <a:moveTo>
                    <a:pt x="7" y="0"/>
                  </a:moveTo>
                  <a:cubicBezTo>
                    <a:pt x="5" y="4"/>
                    <a:pt x="3" y="7"/>
                    <a:pt x="0"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8" name="Freeform 670">
              <a:extLst>
                <a:ext uri="{FF2B5EF4-FFF2-40B4-BE49-F238E27FC236}">
                  <a16:creationId xmlns:a16="http://schemas.microsoft.com/office/drawing/2014/main" id="{B872DF59-61D8-E657-D751-3A39C682AC52}"/>
                </a:ext>
              </a:extLst>
            </p:cNvPr>
            <p:cNvSpPr>
              <a:spLocks/>
            </p:cNvSpPr>
            <p:nvPr/>
          </p:nvSpPr>
          <p:spPr bwMode="auto">
            <a:xfrm>
              <a:off x="3331" y="2318"/>
              <a:ext cx="21" cy="33"/>
            </a:xfrm>
            <a:custGeom>
              <a:avLst/>
              <a:gdLst>
                <a:gd name="T0" fmla="*/ 76 w 11"/>
                <a:gd name="T1" fmla="*/ 0 h 17"/>
                <a:gd name="T2" fmla="*/ 0 w 11"/>
                <a:gd name="T3" fmla="*/ 124 h 17"/>
                <a:gd name="T4" fmla="*/ 0 60000 65536"/>
                <a:gd name="T5" fmla="*/ 0 60000 65536"/>
              </a:gdLst>
              <a:ahLst/>
              <a:cxnLst>
                <a:cxn ang="T4">
                  <a:pos x="T0" y="T1"/>
                </a:cxn>
                <a:cxn ang="T5">
                  <a:pos x="T2" y="T3"/>
                </a:cxn>
              </a:cxnLst>
              <a:rect l="0" t="0" r="r" b="b"/>
              <a:pathLst>
                <a:path w="11" h="17">
                  <a:moveTo>
                    <a:pt x="11" y="0"/>
                  </a:moveTo>
                  <a:cubicBezTo>
                    <a:pt x="4" y="8"/>
                    <a:pt x="6" y="9"/>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79" name="Freeform 671">
              <a:extLst>
                <a:ext uri="{FF2B5EF4-FFF2-40B4-BE49-F238E27FC236}">
                  <a16:creationId xmlns:a16="http://schemas.microsoft.com/office/drawing/2014/main" id="{F9D21AAF-E65E-D686-6D38-2FBEA09A53A5}"/>
                </a:ext>
              </a:extLst>
            </p:cNvPr>
            <p:cNvSpPr>
              <a:spLocks/>
            </p:cNvSpPr>
            <p:nvPr/>
          </p:nvSpPr>
          <p:spPr bwMode="auto">
            <a:xfrm>
              <a:off x="3352" y="2324"/>
              <a:ext cx="24" cy="45"/>
            </a:xfrm>
            <a:custGeom>
              <a:avLst/>
              <a:gdLst>
                <a:gd name="T0" fmla="*/ 96 w 12"/>
                <a:gd name="T1" fmla="*/ 0 h 23"/>
                <a:gd name="T2" fmla="*/ 0 w 12"/>
                <a:gd name="T3" fmla="*/ 172 h 23"/>
                <a:gd name="T4" fmla="*/ 0 60000 65536"/>
                <a:gd name="T5" fmla="*/ 0 60000 65536"/>
              </a:gdLst>
              <a:ahLst/>
              <a:cxnLst>
                <a:cxn ang="T4">
                  <a:pos x="T0" y="T1"/>
                </a:cxn>
                <a:cxn ang="T5">
                  <a:pos x="T2" y="T3"/>
                </a:cxn>
              </a:cxnLst>
              <a:rect l="0" t="0" r="r" b="b"/>
              <a:pathLst>
                <a:path w="12" h="23">
                  <a:moveTo>
                    <a:pt x="12" y="0"/>
                  </a:moveTo>
                  <a:cubicBezTo>
                    <a:pt x="9" y="11"/>
                    <a:pt x="0" y="13"/>
                    <a:pt x="0"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0" name="Freeform 672">
              <a:extLst>
                <a:ext uri="{FF2B5EF4-FFF2-40B4-BE49-F238E27FC236}">
                  <a16:creationId xmlns:a16="http://schemas.microsoft.com/office/drawing/2014/main" id="{FB0FB6B2-ED10-DB9F-CBA8-823AA3E6C8E2}"/>
                </a:ext>
              </a:extLst>
            </p:cNvPr>
            <p:cNvSpPr>
              <a:spLocks/>
            </p:cNvSpPr>
            <p:nvPr/>
          </p:nvSpPr>
          <p:spPr bwMode="auto">
            <a:xfrm>
              <a:off x="3386" y="2330"/>
              <a:ext cx="18" cy="41"/>
            </a:xfrm>
            <a:custGeom>
              <a:avLst/>
              <a:gdLst>
                <a:gd name="T0" fmla="*/ 16 w 9"/>
                <a:gd name="T1" fmla="*/ 156 h 21"/>
                <a:gd name="T2" fmla="*/ 72 w 9"/>
                <a:gd name="T3" fmla="*/ 0 h 21"/>
                <a:gd name="T4" fmla="*/ 0 60000 65536"/>
                <a:gd name="T5" fmla="*/ 0 60000 65536"/>
              </a:gdLst>
              <a:ahLst/>
              <a:cxnLst>
                <a:cxn ang="T4">
                  <a:pos x="T0" y="T1"/>
                </a:cxn>
                <a:cxn ang="T5">
                  <a:pos x="T2" y="T3"/>
                </a:cxn>
              </a:cxnLst>
              <a:rect l="0" t="0" r="r" b="b"/>
              <a:pathLst>
                <a:path w="9" h="21">
                  <a:moveTo>
                    <a:pt x="2" y="21"/>
                  </a:moveTo>
                  <a:cubicBezTo>
                    <a:pt x="0" y="15"/>
                    <a:pt x="6" y="6"/>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1" name="Freeform 673">
              <a:extLst>
                <a:ext uri="{FF2B5EF4-FFF2-40B4-BE49-F238E27FC236}">
                  <a16:creationId xmlns:a16="http://schemas.microsoft.com/office/drawing/2014/main" id="{1F1910E3-EB6C-A666-0F1D-3D991D3F258D}"/>
                </a:ext>
              </a:extLst>
            </p:cNvPr>
            <p:cNvSpPr>
              <a:spLocks/>
            </p:cNvSpPr>
            <p:nvPr/>
          </p:nvSpPr>
          <p:spPr bwMode="auto">
            <a:xfrm>
              <a:off x="3413" y="2336"/>
              <a:ext cx="28" cy="39"/>
            </a:xfrm>
            <a:custGeom>
              <a:avLst/>
              <a:gdLst>
                <a:gd name="T0" fmla="*/ 112 w 14"/>
                <a:gd name="T1" fmla="*/ 0 h 20"/>
                <a:gd name="T2" fmla="*/ 0 w 14"/>
                <a:gd name="T3" fmla="*/ 148 h 20"/>
                <a:gd name="T4" fmla="*/ 0 60000 65536"/>
                <a:gd name="T5" fmla="*/ 0 60000 65536"/>
              </a:gdLst>
              <a:ahLst/>
              <a:cxnLst>
                <a:cxn ang="T4">
                  <a:pos x="T0" y="T1"/>
                </a:cxn>
                <a:cxn ang="T5">
                  <a:pos x="T2" y="T3"/>
                </a:cxn>
              </a:cxnLst>
              <a:rect l="0" t="0" r="r" b="b"/>
              <a:pathLst>
                <a:path w="14" h="20">
                  <a:moveTo>
                    <a:pt x="14" y="0"/>
                  </a:moveTo>
                  <a:cubicBezTo>
                    <a:pt x="2" y="4"/>
                    <a:pt x="4" y="9"/>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2" name="Freeform 674">
              <a:extLst>
                <a:ext uri="{FF2B5EF4-FFF2-40B4-BE49-F238E27FC236}">
                  <a16:creationId xmlns:a16="http://schemas.microsoft.com/office/drawing/2014/main" id="{204C1019-A608-EABB-060E-16406B517E05}"/>
                </a:ext>
              </a:extLst>
            </p:cNvPr>
            <p:cNvSpPr>
              <a:spLocks/>
            </p:cNvSpPr>
            <p:nvPr/>
          </p:nvSpPr>
          <p:spPr bwMode="auto">
            <a:xfrm>
              <a:off x="2197" y="2683"/>
              <a:ext cx="20" cy="130"/>
            </a:xfrm>
            <a:custGeom>
              <a:avLst/>
              <a:gdLst>
                <a:gd name="T0" fmla="*/ 72 w 10"/>
                <a:gd name="T1" fmla="*/ 0 h 66"/>
                <a:gd name="T2" fmla="*/ 80 w 10"/>
                <a:gd name="T3" fmla="*/ 504 h 66"/>
                <a:gd name="T4" fmla="*/ 0 60000 65536"/>
                <a:gd name="T5" fmla="*/ 0 60000 65536"/>
              </a:gdLst>
              <a:ahLst/>
              <a:cxnLst>
                <a:cxn ang="T4">
                  <a:pos x="T0" y="T1"/>
                </a:cxn>
                <a:cxn ang="T5">
                  <a:pos x="T2" y="T3"/>
                </a:cxn>
              </a:cxnLst>
              <a:rect l="0" t="0" r="r" b="b"/>
              <a:pathLst>
                <a:path w="10" h="66">
                  <a:moveTo>
                    <a:pt x="9" y="0"/>
                  </a:moveTo>
                  <a:cubicBezTo>
                    <a:pt x="0" y="18"/>
                    <a:pt x="6" y="48"/>
                    <a:pt x="10" y="6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3" name="Freeform 675">
              <a:extLst>
                <a:ext uri="{FF2B5EF4-FFF2-40B4-BE49-F238E27FC236}">
                  <a16:creationId xmlns:a16="http://schemas.microsoft.com/office/drawing/2014/main" id="{497D86A5-4F2D-E3C0-51A3-F2F6420A05EF}"/>
                </a:ext>
              </a:extLst>
            </p:cNvPr>
            <p:cNvSpPr>
              <a:spLocks/>
            </p:cNvSpPr>
            <p:nvPr/>
          </p:nvSpPr>
          <p:spPr bwMode="auto">
            <a:xfrm>
              <a:off x="2248" y="2783"/>
              <a:ext cx="16" cy="81"/>
            </a:xfrm>
            <a:custGeom>
              <a:avLst/>
              <a:gdLst>
                <a:gd name="T0" fmla="*/ 64 w 8"/>
                <a:gd name="T1" fmla="*/ 0 h 41"/>
                <a:gd name="T2" fmla="*/ 56 w 8"/>
                <a:gd name="T3" fmla="*/ 316 h 41"/>
                <a:gd name="T4" fmla="*/ 0 60000 65536"/>
                <a:gd name="T5" fmla="*/ 0 60000 65536"/>
              </a:gdLst>
              <a:ahLst/>
              <a:cxnLst>
                <a:cxn ang="T4">
                  <a:pos x="T0" y="T1"/>
                </a:cxn>
                <a:cxn ang="T5">
                  <a:pos x="T2" y="T3"/>
                </a:cxn>
              </a:cxnLst>
              <a:rect l="0" t="0" r="r" b="b"/>
              <a:pathLst>
                <a:path w="8" h="41">
                  <a:moveTo>
                    <a:pt x="8" y="0"/>
                  </a:moveTo>
                  <a:cubicBezTo>
                    <a:pt x="0" y="19"/>
                    <a:pt x="7" y="21"/>
                    <a:pt x="7" y="4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4" name="Freeform 676">
              <a:extLst>
                <a:ext uri="{FF2B5EF4-FFF2-40B4-BE49-F238E27FC236}">
                  <a16:creationId xmlns:a16="http://schemas.microsoft.com/office/drawing/2014/main" id="{C2CF1CDB-FDEC-1A30-773A-A1D7E057B5A6}"/>
                </a:ext>
              </a:extLst>
            </p:cNvPr>
            <p:cNvSpPr>
              <a:spLocks/>
            </p:cNvSpPr>
            <p:nvPr/>
          </p:nvSpPr>
          <p:spPr bwMode="auto">
            <a:xfrm>
              <a:off x="2311" y="2831"/>
              <a:ext cx="14" cy="75"/>
            </a:xfrm>
            <a:custGeom>
              <a:avLst/>
              <a:gdLst>
                <a:gd name="T0" fmla="*/ 56 w 7"/>
                <a:gd name="T1" fmla="*/ 0 h 38"/>
                <a:gd name="T2" fmla="*/ 32 w 7"/>
                <a:gd name="T3" fmla="*/ 292 h 38"/>
                <a:gd name="T4" fmla="*/ 0 60000 65536"/>
                <a:gd name="T5" fmla="*/ 0 60000 65536"/>
              </a:gdLst>
              <a:ahLst/>
              <a:cxnLst>
                <a:cxn ang="T4">
                  <a:pos x="T0" y="T1"/>
                </a:cxn>
                <a:cxn ang="T5">
                  <a:pos x="T2" y="T3"/>
                </a:cxn>
              </a:cxnLst>
              <a:rect l="0" t="0" r="r" b="b"/>
              <a:pathLst>
                <a:path w="7" h="38">
                  <a:moveTo>
                    <a:pt x="7" y="0"/>
                  </a:moveTo>
                  <a:cubicBezTo>
                    <a:pt x="3" y="15"/>
                    <a:pt x="0" y="22"/>
                    <a:pt x="4"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5" name="Freeform 677">
              <a:extLst>
                <a:ext uri="{FF2B5EF4-FFF2-40B4-BE49-F238E27FC236}">
                  <a16:creationId xmlns:a16="http://schemas.microsoft.com/office/drawing/2014/main" id="{6D67AADE-3EB7-14CF-C6C7-F6EEBB4D4F02}"/>
                </a:ext>
              </a:extLst>
            </p:cNvPr>
            <p:cNvSpPr>
              <a:spLocks/>
            </p:cNvSpPr>
            <p:nvPr/>
          </p:nvSpPr>
          <p:spPr bwMode="auto">
            <a:xfrm>
              <a:off x="2360" y="2866"/>
              <a:ext cx="10" cy="73"/>
            </a:xfrm>
            <a:custGeom>
              <a:avLst/>
              <a:gdLst>
                <a:gd name="T0" fmla="*/ 40 w 5"/>
                <a:gd name="T1" fmla="*/ 0 h 37"/>
                <a:gd name="T2" fmla="*/ 8 w 5"/>
                <a:gd name="T3" fmla="*/ 284 h 37"/>
                <a:gd name="T4" fmla="*/ 0 60000 65536"/>
                <a:gd name="T5" fmla="*/ 0 60000 65536"/>
              </a:gdLst>
              <a:ahLst/>
              <a:cxnLst>
                <a:cxn ang="T4">
                  <a:pos x="T0" y="T1"/>
                </a:cxn>
                <a:cxn ang="T5">
                  <a:pos x="T2" y="T3"/>
                </a:cxn>
              </a:cxnLst>
              <a:rect l="0" t="0" r="r" b="b"/>
              <a:pathLst>
                <a:path w="5" h="37">
                  <a:moveTo>
                    <a:pt x="5" y="0"/>
                  </a:moveTo>
                  <a:cubicBezTo>
                    <a:pt x="2" y="14"/>
                    <a:pt x="0" y="23"/>
                    <a:pt x="1" y="3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6" name="Freeform 678">
              <a:extLst>
                <a:ext uri="{FF2B5EF4-FFF2-40B4-BE49-F238E27FC236}">
                  <a16:creationId xmlns:a16="http://schemas.microsoft.com/office/drawing/2014/main" id="{4BDB752F-9FCB-6168-D347-33C958C4E911}"/>
                </a:ext>
              </a:extLst>
            </p:cNvPr>
            <p:cNvSpPr>
              <a:spLocks/>
            </p:cNvSpPr>
            <p:nvPr/>
          </p:nvSpPr>
          <p:spPr bwMode="auto">
            <a:xfrm>
              <a:off x="2339" y="2858"/>
              <a:ext cx="4" cy="40"/>
            </a:xfrm>
            <a:custGeom>
              <a:avLst/>
              <a:gdLst>
                <a:gd name="T0" fmla="*/ 16 w 2"/>
                <a:gd name="T1" fmla="*/ 0 h 20"/>
                <a:gd name="T2" fmla="*/ 0 w 2"/>
                <a:gd name="T3" fmla="*/ 160 h 20"/>
                <a:gd name="T4" fmla="*/ 0 60000 65536"/>
                <a:gd name="T5" fmla="*/ 0 60000 65536"/>
              </a:gdLst>
              <a:ahLst/>
              <a:cxnLst>
                <a:cxn ang="T4">
                  <a:pos x="T0" y="T1"/>
                </a:cxn>
                <a:cxn ang="T5">
                  <a:pos x="T2" y="T3"/>
                </a:cxn>
              </a:cxnLst>
              <a:rect l="0" t="0" r="r" b="b"/>
              <a:pathLst>
                <a:path w="2" h="20">
                  <a:moveTo>
                    <a:pt x="2" y="0"/>
                  </a:moveTo>
                  <a:cubicBezTo>
                    <a:pt x="2" y="7"/>
                    <a:pt x="0" y="13"/>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7" name="Freeform 679">
              <a:extLst>
                <a:ext uri="{FF2B5EF4-FFF2-40B4-BE49-F238E27FC236}">
                  <a16:creationId xmlns:a16="http://schemas.microsoft.com/office/drawing/2014/main" id="{305B699A-F4F1-B449-4054-67F508F9BF2F}"/>
                </a:ext>
              </a:extLst>
            </p:cNvPr>
            <p:cNvSpPr>
              <a:spLocks/>
            </p:cNvSpPr>
            <p:nvPr/>
          </p:nvSpPr>
          <p:spPr bwMode="auto">
            <a:xfrm>
              <a:off x="2382" y="2900"/>
              <a:ext cx="16" cy="63"/>
            </a:xfrm>
            <a:custGeom>
              <a:avLst/>
              <a:gdLst>
                <a:gd name="T0" fmla="*/ 64 w 8"/>
                <a:gd name="T1" fmla="*/ 0 h 32"/>
                <a:gd name="T2" fmla="*/ 32 w 8"/>
                <a:gd name="T3" fmla="*/ 244 h 32"/>
                <a:gd name="T4" fmla="*/ 0 60000 65536"/>
                <a:gd name="T5" fmla="*/ 0 60000 65536"/>
              </a:gdLst>
              <a:ahLst/>
              <a:cxnLst>
                <a:cxn ang="T4">
                  <a:pos x="T0" y="T1"/>
                </a:cxn>
                <a:cxn ang="T5">
                  <a:pos x="T2" y="T3"/>
                </a:cxn>
              </a:cxnLst>
              <a:rect l="0" t="0" r="r" b="b"/>
              <a:pathLst>
                <a:path w="8" h="32">
                  <a:moveTo>
                    <a:pt x="8" y="0"/>
                  </a:moveTo>
                  <a:cubicBezTo>
                    <a:pt x="6" y="10"/>
                    <a:pt x="0" y="23"/>
                    <a:pt x="4"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8" name="Freeform 680">
              <a:extLst>
                <a:ext uri="{FF2B5EF4-FFF2-40B4-BE49-F238E27FC236}">
                  <a16:creationId xmlns:a16="http://schemas.microsoft.com/office/drawing/2014/main" id="{C1CCFEA8-BE6B-472F-F73D-DB9217A98AE7}"/>
                </a:ext>
              </a:extLst>
            </p:cNvPr>
            <p:cNvSpPr>
              <a:spLocks/>
            </p:cNvSpPr>
            <p:nvPr/>
          </p:nvSpPr>
          <p:spPr bwMode="auto">
            <a:xfrm>
              <a:off x="2453" y="2931"/>
              <a:ext cx="14" cy="91"/>
            </a:xfrm>
            <a:custGeom>
              <a:avLst/>
              <a:gdLst>
                <a:gd name="T0" fmla="*/ 56 w 7"/>
                <a:gd name="T1" fmla="*/ 0 h 46"/>
                <a:gd name="T2" fmla="*/ 48 w 7"/>
                <a:gd name="T3" fmla="*/ 356 h 46"/>
                <a:gd name="T4" fmla="*/ 0 60000 65536"/>
                <a:gd name="T5" fmla="*/ 0 60000 65536"/>
              </a:gdLst>
              <a:ahLst/>
              <a:cxnLst>
                <a:cxn ang="T4">
                  <a:pos x="T0" y="T1"/>
                </a:cxn>
                <a:cxn ang="T5">
                  <a:pos x="T2" y="T3"/>
                </a:cxn>
              </a:cxnLst>
              <a:rect l="0" t="0" r="r" b="b"/>
              <a:pathLst>
                <a:path w="7" h="46">
                  <a:moveTo>
                    <a:pt x="7" y="0"/>
                  </a:moveTo>
                  <a:cubicBezTo>
                    <a:pt x="2" y="14"/>
                    <a:pt x="0" y="33"/>
                    <a:pt x="6" y="4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89" name="Freeform 681">
              <a:extLst>
                <a:ext uri="{FF2B5EF4-FFF2-40B4-BE49-F238E27FC236}">
                  <a16:creationId xmlns:a16="http://schemas.microsoft.com/office/drawing/2014/main" id="{0CFB4785-66B4-9353-11C8-525781235D0E}"/>
                </a:ext>
              </a:extLst>
            </p:cNvPr>
            <p:cNvSpPr>
              <a:spLocks/>
            </p:cNvSpPr>
            <p:nvPr/>
          </p:nvSpPr>
          <p:spPr bwMode="auto">
            <a:xfrm>
              <a:off x="2487" y="2963"/>
              <a:ext cx="6" cy="71"/>
            </a:xfrm>
            <a:custGeom>
              <a:avLst/>
              <a:gdLst>
                <a:gd name="T0" fmla="*/ 24 w 3"/>
                <a:gd name="T1" fmla="*/ 0 h 36"/>
                <a:gd name="T2" fmla="*/ 24 w 3"/>
                <a:gd name="T3" fmla="*/ 276 h 36"/>
                <a:gd name="T4" fmla="*/ 0 60000 65536"/>
                <a:gd name="T5" fmla="*/ 0 60000 65536"/>
              </a:gdLst>
              <a:ahLst/>
              <a:cxnLst>
                <a:cxn ang="T4">
                  <a:pos x="T0" y="T1"/>
                </a:cxn>
                <a:cxn ang="T5">
                  <a:pos x="T2" y="T3"/>
                </a:cxn>
              </a:cxnLst>
              <a:rect l="0" t="0" r="r" b="b"/>
              <a:pathLst>
                <a:path w="3" h="36">
                  <a:moveTo>
                    <a:pt x="3" y="0"/>
                  </a:moveTo>
                  <a:cubicBezTo>
                    <a:pt x="0" y="12"/>
                    <a:pt x="0" y="24"/>
                    <a:pt x="3"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0" name="Freeform 682">
              <a:extLst>
                <a:ext uri="{FF2B5EF4-FFF2-40B4-BE49-F238E27FC236}">
                  <a16:creationId xmlns:a16="http://schemas.microsoft.com/office/drawing/2014/main" id="{C35D127D-183E-25F0-26FE-3EFE818B4435}"/>
                </a:ext>
              </a:extLst>
            </p:cNvPr>
            <p:cNvSpPr>
              <a:spLocks/>
            </p:cNvSpPr>
            <p:nvPr/>
          </p:nvSpPr>
          <p:spPr bwMode="auto">
            <a:xfrm>
              <a:off x="2528" y="2979"/>
              <a:ext cx="8" cy="88"/>
            </a:xfrm>
            <a:custGeom>
              <a:avLst/>
              <a:gdLst>
                <a:gd name="T0" fmla="*/ 32 w 4"/>
                <a:gd name="T1" fmla="*/ 0 h 45"/>
                <a:gd name="T2" fmla="*/ 8 w 4"/>
                <a:gd name="T3" fmla="*/ 336 h 45"/>
                <a:gd name="T4" fmla="*/ 0 60000 65536"/>
                <a:gd name="T5" fmla="*/ 0 60000 65536"/>
              </a:gdLst>
              <a:ahLst/>
              <a:cxnLst>
                <a:cxn ang="T4">
                  <a:pos x="T0" y="T1"/>
                </a:cxn>
                <a:cxn ang="T5">
                  <a:pos x="T2" y="T3"/>
                </a:cxn>
              </a:cxnLst>
              <a:rect l="0" t="0" r="r" b="b"/>
              <a:pathLst>
                <a:path w="4" h="45">
                  <a:moveTo>
                    <a:pt x="4" y="0"/>
                  </a:moveTo>
                  <a:cubicBezTo>
                    <a:pt x="0" y="14"/>
                    <a:pt x="1" y="30"/>
                    <a:pt x="1" y="4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1" name="Freeform 683">
              <a:extLst>
                <a:ext uri="{FF2B5EF4-FFF2-40B4-BE49-F238E27FC236}">
                  <a16:creationId xmlns:a16="http://schemas.microsoft.com/office/drawing/2014/main" id="{DF91507D-BA0C-9342-33DD-44C904F03D01}"/>
                </a:ext>
              </a:extLst>
            </p:cNvPr>
            <p:cNvSpPr>
              <a:spLocks/>
            </p:cNvSpPr>
            <p:nvPr/>
          </p:nvSpPr>
          <p:spPr bwMode="auto">
            <a:xfrm>
              <a:off x="3198" y="3367"/>
              <a:ext cx="8" cy="75"/>
            </a:xfrm>
            <a:custGeom>
              <a:avLst/>
              <a:gdLst>
                <a:gd name="T0" fmla="*/ 32 w 4"/>
                <a:gd name="T1" fmla="*/ 0 h 38"/>
                <a:gd name="T2" fmla="*/ 0 w 4"/>
                <a:gd name="T3" fmla="*/ 292 h 38"/>
                <a:gd name="T4" fmla="*/ 0 60000 65536"/>
                <a:gd name="T5" fmla="*/ 0 60000 65536"/>
              </a:gdLst>
              <a:ahLst/>
              <a:cxnLst>
                <a:cxn ang="T4">
                  <a:pos x="T0" y="T1"/>
                </a:cxn>
                <a:cxn ang="T5">
                  <a:pos x="T2" y="T3"/>
                </a:cxn>
              </a:cxnLst>
              <a:rect l="0" t="0" r="r" b="b"/>
              <a:pathLst>
                <a:path w="4" h="38">
                  <a:moveTo>
                    <a:pt x="4" y="0"/>
                  </a:moveTo>
                  <a:cubicBezTo>
                    <a:pt x="0" y="12"/>
                    <a:pt x="0" y="25"/>
                    <a:pt x="0"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2" name="Freeform 684">
              <a:extLst>
                <a:ext uri="{FF2B5EF4-FFF2-40B4-BE49-F238E27FC236}">
                  <a16:creationId xmlns:a16="http://schemas.microsoft.com/office/drawing/2014/main" id="{D5F6D53F-C567-F21B-C6FE-5F1D6A8D476B}"/>
                </a:ext>
              </a:extLst>
            </p:cNvPr>
            <p:cNvSpPr>
              <a:spLocks/>
            </p:cNvSpPr>
            <p:nvPr/>
          </p:nvSpPr>
          <p:spPr bwMode="auto">
            <a:xfrm>
              <a:off x="3218" y="3409"/>
              <a:ext cx="6" cy="43"/>
            </a:xfrm>
            <a:custGeom>
              <a:avLst/>
              <a:gdLst>
                <a:gd name="T0" fmla="*/ 24 w 3"/>
                <a:gd name="T1" fmla="*/ 0 h 22"/>
                <a:gd name="T2" fmla="*/ 0 w 3"/>
                <a:gd name="T3" fmla="*/ 164 h 22"/>
                <a:gd name="T4" fmla="*/ 0 60000 65536"/>
                <a:gd name="T5" fmla="*/ 0 60000 65536"/>
              </a:gdLst>
              <a:ahLst/>
              <a:cxnLst>
                <a:cxn ang="T4">
                  <a:pos x="T0" y="T1"/>
                </a:cxn>
                <a:cxn ang="T5">
                  <a:pos x="T2" y="T3"/>
                </a:cxn>
              </a:cxnLst>
              <a:rect l="0" t="0" r="r" b="b"/>
              <a:pathLst>
                <a:path w="3" h="22">
                  <a:moveTo>
                    <a:pt x="3" y="0"/>
                  </a:moveTo>
                  <a:cubicBezTo>
                    <a:pt x="1" y="7"/>
                    <a:pt x="0" y="15"/>
                    <a:pt x="0"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3" name="Freeform 685">
              <a:extLst>
                <a:ext uri="{FF2B5EF4-FFF2-40B4-BE49-F238E27FC236}">
                  <a16:creationId xmlns:a16="http://schemas.microsoft.com/office/drawing/2014/main" id="{D0BA51B6-1FDE-6736-5E31-7226C39E5BA4}"/>
                </a:ext>
              </a:extLst>
            </p:cNvPr>
            <p:cNvSpPr>
              <a:spLocks/>
            </p:cNvSpPr>
            <p:nvPr/>
          </p:nvSpPr>
          <p:spPr bwMode="auto">
            <a:xfrm>
              <a:off x="3246" y="3391"/>
              <a:ext cx="8" cy="31"/>
            </a:xfrm>
            <a:custGeom>
              <a:avLst/>
              <a:gdLst>
                <a:gd name="T0" fmla="*/ 32 w 4"/>
                <a:gd name="T1" fmla="*/ 0 h 16"/>
                <a:gd name="T2" fmla="*/ 8 w 4"/>
                <a:gd name="T3" fmla="*/ 116 h 16"/>
                <a:gd name="T4" fmla="*/ 0 60000 65536"/>
                <a:gd name="T5" fmla="*/ 0 60000 65536"/>
              </a:gdLst>
              <a:ahLst/>
              <a:cxnLst>
                <a:cxn ang="T4">
                  <a:pos x="T0" y="T1"/>
                </a:cxn>
                <a:cxn ang="T5">
                  <a:pos x="T2" y="T3"/>
                </a:cxn>
              </a:cxnLst>
              <a:rect l="0" t="0" r="r" b="b"/>
              <a:pathLst>
                <a:path w="4" h="16">
                  <a:moveTo>
                    <a:pt x="4" y="0"/>
                  </a:moveTo>
                  <a:cubicBezTo>
                    <a:pt x="0" y="5"/>
                    <a:pt x="1" y="11"/>
                    <a:pt x="1"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4" name="Freeform 686">
              <a:extLst>
                <a:ext uri="{FF2B5EF4-FFF2-40B4-BE49-F238E27FC236}">
                  <a16:creationId xmlns:a16="http://schemas.microsoft.com/office/drawing/2014/main" id="{C2E758F3-2AFA-A40B-79A6-64F68C1B1FF6}"/>
                </a:ext>
              </a:extLst>
            </p:cNvPr>
            <p:cNvSpPr>
              <a:spLocks/>
            </p:cNvSpPr>
            <p:nvPr/>
          </p:nvSpPr>
          <p:spPr bwMode="auto">
            <a:xfrm>
              <a:off x="3269" y="3428"/>
              <a:ext cx="10" cy="40"/>
            </a:xfrm>
            <a:custGeom>
              <a:avLst/>
              <a:gdLst>
                <a:gd name="T0" fmla="*/ 40 w 5"/>
                <a:gd name="T1" fmla="*/ 0 h 20"/>
                <a:gd name="T2" fmla="*/ 8 w 5"/>
                <a:gd name="T3" fmla="*/ 160 h 20"/>
                <a:gd name="T4" fmla="*/ 0 60000 65536"/>
                <a:gd name="T5" fmla="*/ 0 60000 65536"/>
              </a:gdLst>
              <a:ahLst/>
              <a:cxnLst>
                <a:cxn ang="T4">
                  <a:pos x="T0" y="T1"/>
                </a:cxn>
                <a:cxn ang="T5">
                  <a:pos x="T2" y="T3"/>
                </a:cxn>
              </a:cxnLst>
              <a:rect l="0" t="0" r="r" b="b"/>
              <a:pathLst>
                <a:path w="5" h="20">
                  <a:moveTo>
                    <a:pt x="5" y="0"/>
                  </a:moveTo>
                  <a:cubicBezTo>
                    <a:pt x="3" y="7"/>
                    <a:pt x="0" y="13"/>
                    <a:pt x="1"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5" name="Freeform 687">
              <a:extLst>
                <a:ext uri="{FF2B5EF4-FFF2-40B4-BE49-F238E27FC236}">
                  <a16:creationId xmlns:a16="http://schemas.microsoft.com/office/drawing/2014/main" id="{2A440CEC-428D-9BD8-BE19-A92DD22477B5}"/>
                </a:ext>
              </a:extLst>
            </p:cNvPr>
            <p:cNvSpPr>
              <a:spLocks/>
            </p:cNvSpPr>
            <p:nvPr/>
          </p:nvSpPr>
          <p:spPr bwMode="auto">
            <a:xfrm>
              <a:off x="3319" y="3432"/>
              <a:ext cx="12" cy="57"/>
            </a:xfrm>
            <a:custGeom>
              <a:avLst/>
              <a:gdLst>
                <a:gd name="T0" fmla="*/ 48 w 6"/>
                <a:gd name="T1" fmla="*/ 0 h 29"/>
                <a:gd name="T2" fmla="*/ 16 w 6"/>
                <a:gd name="T3" fmla="*/ 220 h 29"/>
                <a:gd name="T4" fmla="*/ 0 60000 65536"/>
                <a:gd name="T5" fmla="*/ 0 60000 65536"/>
              </a:gdLst>
              <a:ahLst/>
              <a:cxnLst>
                <a:cxn ang="T4">
                  <a:pos x="T0" y="T1"/>
                </a:cxn>
                <a:cxn ang="T5">
                  <a:pos x="T2" y="T3"/>
                </a:cxn>
              </a:cxnLst>
              <a:rect l="0" t="0" r="r" b="b"/>
              <a:pathLst>
                <a:path w="6" h="29">
                  <a:moveTo>
                    <a:pt x="6" y="0"/>
                  </a:moveTo>
                  <a:cubicBezTo>
                    <a:pt x="3" y="9"/>
                    <a:pt x="0" y="19"/>
                    <a:pt x="2" y="2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6" name="Freeform 688">
              <a:extLst>
                <a:ext uri="{FF2B5EF4-FFF2-40B4-BE49-F238E27FC236}">
                  <a16:creationId xmlns:a16="http://schemas.microsoft.com/office/drawing/2014/main" id="{5D1AAFA7-ACDB-8F08-F8DE-384777389245}"/>
                </a:ext>
              </a:extLst>
            </p:cNvPr>
            <p:cNvSpPr>
              <a:spLocks/>
            </p:cNvSpPr>
            <p:nvPr/>
          </p:nvSpPr>
          <p:spPr bwMode="auto">
            <a:xfrm>
              <a:off x="3342" y="3464"/>
              <a:ext cx="10" cy="31"/>
            </a:xfrm>
            <a:custGeom>
              <a:avLst/>
              <a:gdLst>
                <a:gd name="T0" fmla="*/ 40 w 5"/>
                <a:gd name="T1" fmla="*/ 0 h 16"/>
                <a:gd name="T2" fmla="*/ 40 w 5"/>
                <a:gd name="T3" fmla="*/ 116 h 16"/>
                <a:gd name="T4" fmla="*/ 0 60000 65536"/>
                <a:gd name="T5" fmla="*/ 0 60000 65536"/>
              </a:gdLst>
              <a:ahLst/>
              <a:cxnLst>
                <a:cxn ang="T4">
                  <a:pos x="T0" y="T1"/>
                </a:cxn>
                <a:cxn ang="T5">
                  <a:pos x="T2" y="T3"/>
                </a:cxn>
              </a:cxnLst>
              <a:rect l="0" t="0" r="r" b="b"/>
              <a:pathLst>
                <a:path w="5" h="16">
                  <a:moveTo>
                    <a:pt x="5" y="0"/>
                  </a:moveTo>
                  <a:cubicBezTo>
                    <a:pt x="4" y="5"/>
                    <a:pt x="0" y="11"/>
                    <a:pt x="5"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7" name="Freeform 689">
              <a:extLst>
                <a:ext uri="{FF2B5EF4-FFF2-40B4-BE49-F238E27FC236}">
                  <a16:creationId xmlns:a16="http://schemas.microsoft.com/office/drawing/2014/main" id="{A1DB1F41-0CF9-75E2-267B-15F9C07CE974}"/>
                </a:ext>
              </a:extLst>
            </p:cNvPr>
            <p:cNvSpPr>
              <a:spLocks/>
            </p:cNvSpPr>
            <p:nvPr/>
          </p:nvSpPr>
          <p:spPr bwMode="auto">
            <a:xfrm>
              <a:off x="3396" y="3472"/>
              <a:ext cx="6" cy="49"/>
            </a:xfrm>
            <a:custGeom>
              <a:avLst/>
              <a:gdLst>
                <a:gd name="T0" fmla="*/ 24 w 3"/>
                <a:gd name="T1" fmla="*/ 0 h 25"/>
                <a:gd name="T2" fmla="*/ 0 w 3"/>
                <a:gd name="T3" fmla="*/ 188 h 25"/>
                <a:gd name="T4" fmla="*/ 0 60000 65536"/>
                <a:gd name="T5" fmla="*/ 0 60000 65536"/>
              </a:gdLst>
              <a:ahLst/>
              <a:cxnLst>
                <a:cxn ang="T4">
                  <a:pos x="T0" y="T1"/>
                </a:cxn>
                <a:cxn ang="T5">
                  <a:pos x="T2" y="T3"/>
                </a:cxn>
              </a:cxnLst>
              <a:rect l="0" t="0" r="r" b="b"/>
              <a:pathLst>
                <a:path w="3" h="25">
                  <a:moveTo>
                    <a:pt x="3" y="0"/>
                  </a:moveTo>
                  <a:cubicBezTo>
                    <a:pt x="2" y="8"/>
                    <a:pt x="2" y="16"/>
                    <a:pt x="0" y="2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8" name="Freeform 690">
              <a:extLst>
                <a:ext uri="{FF2B5EF4-FFF2-40B4-BE49-F238E27FC236}">
                  <a16:creationId xmlns:a16="http://schemas.microsoft.com/office/drawing/2014/main" id="{5D50BE4D-4CA9-247F-CA79-61734EA88DD4}"/>
                </a:ext>
              </a:extLst>
            </p:cNvPr>
            <p:cNvSpPr>
              <a:spLocks/>
            </p:cNvSpPr>
            <p:nvPr/>
          </p:nvSpPr>
          <p:spPr bwMode="auto">
            <a:xfrm>
              <a:off x="3421" y="3488"/>
              <a:ext cx="4" cy="39"/>
            </a:xfrm>
            <a:custGeom>
              <a:avLst/>
              <a:gdLst>
                <a:gd name="T0" fmla="*/ 8 w 2"/>
                <a:gd name="T1" fmla="*/ 0 h 20"/>
                <a:gd name="T2" fmla="*/ 0 w 2"/>
                <a:gd name="T3" fmla="*/ 148 h 20"/>
                <a:gd name="T4" fmla="*/ 0 60000 65536"/>
                <a:gd name="T5" fmla="*/ 0 60000 65536"/>
              </a:gdLst>
              <a:ahLst/>
              <a:cxnLst>
                <a:cxn ang="T4">
                  <a:pos x="T0" y="T1"/>
                </a:cxn>
                <a:cxn ang="T5">
                  <a:pos x="T2" y="T3"/>
                </a:cxn>
              </a:cxnLst>
              <a:rect l="0" t="0" r="r" b="b"/>
              <a:pathLst>
                <a:path w="2" h="20">
                  <a:moveTo>
                    <a:pt x="1" y="0"/>
                  </a:moveTo>
                  <a:cubicBezTo>
                    <a:pt x="1" y="7"/>
                    <a:pt x="2" y="14"/>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899" name="Freeform 691">
              <a:extLst>
                <a:ext uri="{FF2B5EF4-FFF2-40B4-BE49-F238E27FC236}">
                  <a16:creationId xmlns:a16="http://schemas.microsoft.com/office/drawing/2014/main" id="{2A867E89-E970-1120-2C39-B97243B00C20}"/>
                </a:ext>
              </a:extLst>
            </p:cNvPr>
            <p:cNvSpPr>
              <a:spLocks/>
            </p:cNvSpPr>
            <p:nvPr/>
          </p:nvSpPr>
          <p:spPr bwMode="auto">
            <a:xfrm>
              <a:off x="3465" y="3503"/>
              <a:ext cx="1" cy="28"/>
            </a:xfrm>
            <a:custGeom>
              <a:avLst/>
              <a:gdLst>
                <a:gd name="T0" fmla="*/ 0 w 1"/>
                <a:gd name="T1" fmla="*/ 0 h 14"/>
                <a:gd name="T2" fmla="*/ 0 w 1"/>
                <a:gd name="T3" fmla="*/ 112 h 14"/>
                <a:gd name="T4" fmla="*/ 0 60000 65536"/>
                <a:gd name="T5" fmla="*/ 0 60000 65536"/>
              </a:gdLst>
              <a:ahLst/>
              <a:cxnLst>
                <a:cxn ang="T4">
                  <a:pos x="T0" y="T1"/>
                </a:cxn>
                <a:cxn ang="T5">
                  <a:pos x="T2" y="T3"/>
                </a:cxn>
              </a:cxnLst>
              <a:rect l="0" t="0" r="r" b="b"/>
              <a:pathLst>
                <a:path w="1" h="14">
                  <a:moveTo>
                    <a:pt x="0" y="0"/>
                  </a:moveTo>
                  <a:cubicBezTo>
                    <a:pt x="0" y="5"/>
                    <a:pt x="0" y="9"/>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0" name="Freeform 692">
              <a:extLst>
                <a:ext uri="{FF2B5EF4-FFF2-40B4-BE49-F238E27FC236}">
                  <a16:creationId xmlns:a16="http://schemas.microsoft.com/office/drawing/2014/main" id="{0E26950E-6CD3-FCDB-561B-DDFC9357047E}"/>
                </a:ext>
              </a:extLst>
            </p:cNvPr>
            <p:cNvSpPr>
              <a:spLocks/>
            </p:cNvSpPr>
            <p:nvPr/>
          </p:nvSpPr>
          <p:spPr bwMode="auto">
            <a:xfrm>
              <a:off x="2812" y="3168"/>
              <a:ext cx="10" cy="77"/>
            </a:xfrm>
            <a:custGeom>
              <a:avLst/>
              <a:gdLst>
                <a:gd name="T0" fmla="*/ 40 w 5"/>
                <a:gd name="T1" fmla="*/ 0 h 39"/>
                <a:gd name="T2" fmla="*/ 40 w 5"/>
                <a:gd name="T3" fmla="*/ 300 h 39"/>
                <a:gd name="T4" fmla="*/ 0 60000 65536"/>
                <a:gd name="T5" fmla="*/ 0 60000 65536"/>
              </a:gdLst>
              <a:ahLst/>
              <a:cxnLst>
                <a:cxn ang="T4">
                  <a:pos x="T0" y="T1"/>
                </a:cxn>
                <a:cxn ang="T5">
                  <a:pos x="T2" y="T3"/>
                </a:cxn>
              </a:cxnLst>
              <a:rect l="0" t="0" r="r" b="b"/>
              <a:pathLst>
                <a:path w="5" h="39">
                  <a:moveTo>
                    <a:pt x="5" y="0"/>
                  </a:moveTo>
                  <a:cubicBezTo>
                    <a:pt x="3" y="13"/>
                    <a:pt x="0" y="27"/>
                    <a:pt x="5"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1" name="Freeform 693">
              <a:extLst>
                <a:ext uri="{FF2B5EF4-FFF2-40B4-BE49-F238E27FC236}">
                  <a16:creationId xmlns:a16="http://schemas.microsoft.com/office/drawing/2014/main" id="{F950EF6D-7B0E-A07A-8025-474AD594DD59}"/>
                </a:ext>
              </a:extLst>
            </p:cNvPr>
            <p:cNvSpPr>
              <a:spLocks/>
            </p:cNvSpPr>
            <p:nvPr/>
          </p:nvSpPr>
          <p:spPr bwMode="auto">
            <a:xfrm>
              <a:off x="2844" y="3192"/>
              <a:ext cx="7" cy="59"/>
            </a:xfrm>
            <a:custGeom>
              <a:avLst/>
              <a:gdLst>
                <a:gd name="T0" fmla="*/ 21 w 4"/>
                <a:gd name="T1" fmla="*/ 0 h 30"/>
                <a:gd name="T2" fmla="*/ 21 w 4"/>
                <a:gd name="T3" fmla="*/ 228 h 30"/>
                <a:gd name="T4" fmla="*/ 0 60000 65536"/>
                <a:gd name="T5" fmla="*/ 0 60000 65536"/>
              </a:gdLst>
              <a:ahLst/>
              <a:cxnLst>
                <a:cxn ang="T4">
                  <a:pos x="T0" y="T1"/>
                </a:cxn>
                <a:cxn ang="T5">
                  <a:pos x="T2" y="T3"/>
                </a:cxn>
              </a:cxnLst>
              <a:rect l="0" t="0" r="r" b="b"/>
              <a:pathLst>
                <a:path w="4" h="30">
                  <a:moveTo>
                    <a:pt x="4" y="0"/>
                  </a:moveTo>
                  <a:cubicBezTo>
                    <a:pt x="1" y="10"/>
                    <a:pt x="0" y="20"/>
                    <a:pt x="4" y="3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2" name="Freeform 694">
              <a:extLst>
                <a:ext uri="{FF2B5EF4-FFF2-40B4-BE49-F238E27FC236}">
                  <a16:creationId xmlns:a16="http://schemas.microsoft.com/office/drawing/2014/main" id="{AAB2D3AB-2781-42F1-E56F-E0386DB8AD65}"/>
                </a:ext>
              </a:extLst>
            </p:cNvPr>
            <p:cNvSpPr>
              <a:spLocks/>
            </p:cNvSpPr>
            <p:nvPr/>
          </p:nvSpPr>
          <p:spPr bwMode="auto">
            <a:xfrm>
              <a:off x="2869" y="3200"/>
              <a:ext cx="6" cy="37"/>
            </a:xfrm>
            <a:custGeom>
              <a:avLst/>
              <a:gdLst>
                <a:gd name="T0" fmla="*/ 24 w 3"/>
                <a:gd name="T1" fmla="*/ 0 h 19"/>
                <a:gd name="T2" fmla="*/ 24 w 3"/>
                <a:gd name="T3" fmla="*/ 140 h 19"/>
                <a:gd name="T4" fmla="*/ 0 60000 65536"/>
                <a:gd name="T5" fmla="*/ 0 60000 65536"/>
              </a:gdLst>
              <a:ahLst/>
              <a:cxnLst>
                <a:cxn ang="T4">
                  <a:pos x="T0" y="T1"/>
                </a:cxn>
                <a:cxn ang="T5">
                  <a:pos x="T2" y="T3"/>
                </a:cxn>
              </a:cxnLst>
              <a:rect l="0" t="0" r="r" b="b"/>
              <a:pathLst>
                <a:path w="3" h="19">
                  <a:moveTo>
                    <a:pt x="3" y="0"/>
                  </a:moveTo>
                  <a:cubicBezTo>
                    <a:pt x="0" y="7"/>
                    <a:pt x="2" y="13"/>
                    <a:pt x="3"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3" name="Freeform 695">
              <a:extLst>
                <a:ext uri="{FF2B5EF4-FFF2-40B4-BE49-F238E27FC236}">
                  <a16:creationId xmlns:a16="http://schemas.microsoft.com/office/drawing/2014/main" id="{A664638B-CB28-2289-3197-D0B0311FA3CF}"/>
                </a:ext>
              </a:extLst>
            </p:cNvPr>
            <p:cNvSpPr>
              <a:spLocks/>
            </p:cNvSpPr>
            <p:nvPr/>
          </p:nvSpPr>
          <p:spPr bwMode="auto">
            <a:xfrm>
              <a:off x="2909" y="3215"/>
              <a:ext cx="8" cy="71"/>
            </a:xfrm>
            <a:custGeom>
              <a:avLst/>
              <a:gdLst>
                <a:gd name="T0" fmla="*/ 24 w 4"/>
                <a:gd name="T1" fmla="*/ 0 h 36"/>
                <a:gd name="T2" fmla="*/ 0 w 4"/>
                <a:gd name="T3" fmla="*/ 276 h 36"/>
                <a:gd name="T4" fmla="*/ 0 60000 65536"/>
                <a:gd name="T5" fmla="*/ 0 60000 65536"/>
              </a:gdLst>
              <a:ahLst/>
              <a:cxnLst>
                <a:cxn ang="T4">
                  <a:pos x="T0" y="T1"/>
                </a:cxn>
                <a:cxn ang="T5">
                  <a:pos x="T2" y="T3"/>
                </a:cxn>
              </a:cxnLst>
              <a:rect l="0" t="0" r="r" b="b"/>
              <a:pathLst>
                <a:path w="4" h="36">
                  <a:moveTo>
                    <a:pt x="3" y="0"/>
                  </a:moveTo>
                  <a:cubicBezTo>
                    <a:pt x="3" y="12"/>
                    <a:pt x="4" y="24"/>
                    <a:pt x="0"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4" name="Freeform 696">
              <a:extLst>
                <a:ext uri="{FF2B5EF4-FFF2-40B4-BE49-F238E27FC236}">
                  <a16:creationId xmlns:a16="http://schemas.microsoft.com/office/drawing/2014/main" id="{8A8B21FB-D627-12BD-E6CF-5037E87DBD36}"/>
                </a:ext>
              </a:extLst>
            </p:cNvPr>
            <p:cNvSpPr>
              <a:spLocks/>
            </p:cNvSpPr>
            <p:nvPr/>
          </p:nvSpPr>
          <p:spPr bwMode="auto">
            <a:xfrm>
              <a:off x="2942" y="3251"/>
              <a:ext cx="8" cy="47"/>
            </a:xfrm>
            <a:custGeom>
              <a:avLst/>
              <a:gdLst>
                <a:gd name="T0" fmla="*/ 0 w 4"/>
                <a:gd name="T1" fmla="*/ 0 h 24"/>
                <a:gd name="T2" fmla="*/ 0 w 4"/>
                <a:gd name="T3" fmla="*/ 180 h 24"/>
                <a:gd name="T4" fmla="*/ 0 60000 65536"/>
                <a:gd name="T5" fmla="*/ 0 60000 65536"/>
              </a:gdLst>
              <a:ahLst/>
              <a:cxnLst>
                <a:cxn ang="T4">
                  <a:pos x="T0" y="T1"/>
                </a:cxn>
                <a:cxn ang="T5">
                  <a:pos x="T2" y="T3"/>
                </a:cxn>
              </a:cxnLst>
              <a:rect l="0" t="0" r="r" b="b"/>
              <a:pathLst>
                <a:path w="4" h="24">
                  <a:moveTo>
                    <a:pt x="0" y="0"/>
                  </a:moveTo>
                  <a:cubicBezTo>
                    <a:pt x="2" y="9"/>
                    <a:pt x="4" y="17"/>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5" name="Freeform 697">
              <a:extLst>
                <a:ext uri="{FF2B5EF4-FFF2-40B4-BE49-F238E27FC236}">
                  <a16:creationId xmlns:a16="http://schemas.microsoft.com/office/drawing/2014/main" id="{8E298C20-3ED3-82FB-E10B-8E40B3FD82FB}"/>
                </a:ext>
              </a:extLst>
            </p:cNvPr>
            <p:cNvSpPr>
              <a:spLocks/>
            </p:cNvSpPr>
            <p:nvPr/>
          </p:nvSpPr>
          <p:spPr bwMode="auto">
            <a:xfrm>
              <a:off x="2982" y="3251"/>
              <a:ext cx="4" cy="69"/>
            </a:xfrm>
            <a:custGeom>
              <a:avLst/>
              <a:gdLst>
                <a:gd name="T0" fmla="*/ 0 w 2"/>
                <a:gd name="T1" fmla="*/ 0 h 35"/>
                <a:gd name="T2" fmla="*/ 16 w 2"/>
                <a:gd name="T3" fmla="*/ 268 h 35"/>
                <a:gd name="T4" fmla="*/ 0 60000 65536"/>
                <a:gd name="T5" fmla="*/ 0 60000 65536"/>
              </a:gdLst>
              <a:ahLst/>
              <a:cxnLst>
                <a:cxn ang="T4">
                  <a:pos x="T0" y="T1"/>
                </a:cxn>
                <a:cxn ang="T5">
                  <a:pos x="T2" y="T3"/>
                </a:cxn>
              </a:cxnLst>
              <a:rect l="0" t="0" r="r" b="b"/>
              <a:pathLst>
                <a:path w="2" h="35">
                  <a:moveTo>
                    <a:pt x="0" y="0"/>
                  </a:moveTo>
                  <a:cubicBezTo>
                    <a:pt x="1" y="12"/>
                    <a:pt x="2" y="23"/>
                    <a:pt x="2"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6" name="Freeform 698">
              <a:extLst>
                <a:ext uri="{FF2B5EF4-FFF2-40B4-BE49-F238E27FC236}">
                  <a16:creationId xmlns:a16="http://schemas.microsoft.com/office/drawing/2014/main" id="{38A430D2-92F2-B8DE-4968-7EA74381EB39}"/>
                </a:ext>
              </a:extLst>
            </p:cNvPr>
            <p:cNvSpPr>
              <a:spLocks/>
            </p:cNvSpPr>
            <p:nvPr/>
          </p:nvSpPr>
          <p:spPr bwMode="auto">
            <a:xfrm>
              <a:off x="3027" y="3290"/>
              <a:ext cx="10" cy="71"/>
            </a:xfrm>
            <a:custGeom>
              <a:avLst/>
              <a:gdLst>
                <a:gd name="T0" fmla="*/ 24 w 5"/>
                <a:gd name="T1" fmla="*/ 0 h 36"/>
                <a:gd name="T2" fmla="*/ 40 w 5"/>
                <a:gd name="T3" fmla="*/ 276 h 36"/>
                <a:gd name="T4" fmla="*/ 0 60000 65536"/>
                <a:gd name="T5" fmla="*/ 0 60000 65536"/>
              </a:gdLst>
              <a:ahLst/>
              <a:cxnLst>
                <a:cxn ang="T4">
                  <a:pos x="T0" y="T1"/>
                </a:cxn>
                <a:cxn ang="T5">
                  <a:pos x="T2" y="T3"/>
                </a:cxn>
              </a:cxnLst>
              <a:rect l="0" t="0" r="r" b="b"/>
              <a:pathLst>
                <a:path w="5" h="36">
                  <a:moveTo>
                    <a:pt x="3" y="0"/>
                  </a:moveTo>
                  <a:cubicBezTo>
                    <a:pt x="0" y="8"/>
                    <a:pt x="2" y="29"/>
                    <a:pt x="5"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7" name="Freeform 699">
              <a:extLst>
                <a:ext uri="{FF2B5EF4-FFF2-40B4-BE49-F238E27FC236}">
                  <a16:creationId xmlns:a16="http://schemas.microsoft.com/office/drawing/2014/main" id="{99F4BDBD-E6AD-1313-BF53-4F75B9274E59}"/>
                </a:ext>
              </a:extLst>
            </p:cNvPr>
            <p:cNvSpPr>
              <a:spLocks/>
            </p:cNvSpPr>
            <p:nvPr/>
          </p:nvSpPr>
          <p:spPr bwMode="auto">
            <a:xfrm>
              <a:off x="3068" y="3306"/>
              <a:ext cx="12" cy="71"/>
            </a:xfrm>
            <a:custGeom>
              <a:avLst/>
              <a:gdLst>
                <a:gd name="T0" fmla="*/ 32 w 6"/>
                <a:gd name="T1" fmla="*/ 0 h 36"/>
                <a:gd name="T2" fmla="*/ 48 w 6"/>
                <a:gd name="T3" fmla="*/ 276 h 36"/>
                <a:gd name="T4" fmla="*/ 0 60000 65536"/>
                <a:gd name="T5" fmla="*/ 0 60000 65536"/>
              </a:gdLst>
              <a:ahLst/>
              <a:cxnLst>
                <a:cxn ang="T4">
                  <a:pos x="T0" y="T1"/>
                </a:cxn>
                <a:cxn ang="T5">
                  <a:pos x="T2" y="T3"/>
                </a:cxn>
              </a:cxnLst>
              <a:rect l="0" t="0" r="r" b="b"/>
              <a:pathLst>
                <a:path w="6" h="36">
                  <a:moveTo>
                    <a:pt x="4" y="0"/>
                  </a:moveTo>
                  <a:cubicBezTo>
                    <a:pt x="0" y="12"/>
                    <a:pt x="1" y="26"/>
                    <a:pt x="6"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8" name="Freeform 700">
              <a:extLst>
                <a:ext uri="{FF2B5EF4-FFF2-40B4-BE49-F238E27FC236}">
                  <a16:creationId xmlns:a16="http://schemas.microsoft.com/office/drawing/2014/main" id="{04CBB4D5-9BDF-B046-EFCE-35E95225DEF5}"/>
                </a:ext>
              </a:extLst>
            </p:cNvPr>
            <p:cNvSpPr>
              <a:spLocks/>
            </p:cNvSpPr>
            <p:nvPr/>
          </p:nvSpPr>
          <p:spPr bwMode="auto">
            <a:xfrm>
              <a:off x="3100" y="3330"/>
              <a:ext cx="4" cy="35"/>
            </a:xfrm>
            <a:custGeom>
              <a:avLst/>
              <a:gdLst>
                <a:gd name="T0" fmla="*/ 0 w 2"/>
                <a:gd name="T1" fmla="*/ 0 h 18"/>
                <a:gd name="T2" fmla="*/ 16 w 2"/>
                <a:gd name="T3" fmla="*/ 132 h 18"/>
                <a:gd name="T4" fmla="*/ 0 60000 65536"/>
                <a:gd name="T5" fmla="*/ 0 60000 65536"/>
              </a:gdLst>
              <a:ahLst/>
              <a:cxnLst>
                <a:cxn ang="T4">
                  <a:pos x="T0" y="T1"/>
                </a:cxn>
                <a:cxn ang="T5">
                  <a:pos x="T2" y="T3"/>
                </a:cxn>
              </a:cxnLst>
              <a:rect l="0" t="0" r="r" b="b"/>
              <a:pathLst>
                <a:path w="2" h="18">
                  <a:moveTo>
                    <a:pt x="0" y="0"/>
                  </a:moveTo>
                  <a:cubicBezTo>
                    <a:pt x="0" y="6"/>
                    <a:pt x="0" y="12"/>
                    <a:pt x="2"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09" name="Freeform 701">
              <a:extLst>
                <a:ext uri="{FF2B5EF4-FFF2-40B4-BE49-F238E27FC236}">
                  <a16:creationId xmlns:a16="http://schemas.microsoft.com/office/drawing/2014/main" id="{E5DDC322-3677-FA82-E552-3896F10C9003}"/>
                </a:ext>
              </a:extLst>
            </p:cNvPr>
            <p:cNvSpPr>
              <a:spLocks/>
            </p:cNvSpPr>
            <p:nvPr/>
          </p:nvSpPr>
          <p:spPr bwMode="auto">
            <a:xfrm>
              <a:off x="3139" y="3342"/>
              <a:ext cx="8" cy="63"/>
            </a:xfrm>
            <a:custGeom>
              <a:avLst/>
              <a:gdLst>
                <a:gd name="T0" fmla="*/ 32 w 4"/>
                <a:gd name="T1" fmla="*/ 0 h 32"/>
                <a:gd name="T2" fmla="*/ 24 w 4"/>
                <a:gd name="T3" fmla="*/ 244 h 32"/>
                <a:gd name="T4" fmla="*/ 0 60000 65536"/>
                <a:gd name="T5" fmla="*/ 0 60000 65536"/>
              </a:gdLst>
              <a:ahLst/>
              <a:cxnLst>
                <a:cxn ang="T4">
                  <a:pos x="T0" y="T1"/>
                </a:cxn>
                <a:cxn ang="T5">
                  <a:pos x="T2" y="T3"/>
                </a:cxn>
              </a:cxnLst>
              <a:rect l="0" t="0" r="r" b="b"/>
              <a:pathLst>
                <a:path w="4" h="32">
                  <a:moveTo>
                    <a:pt x="4" y="0"/>
                  </a:moveTo>
                  <a:cubicBezTo>
                    <a:pt x="1" y="10"/>
                    <a:pt x="0" y="21"/>
                    <a:pt x="3"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0" name="Freeform 702">
              <a:extLst>
                <a:ext uri="{FF2B5EF4-FFF2-40B4-BE49-F238E27FC236}">
                  <a16:creationId xmlns:a16="http://schemas.microsoft.com/office/drawing/2014/main" id="{55A81721-7882-F7FF-09C6-1C34E1210B86}"/>
                </a:ext>
              </a:extLst>
            </p:cNvPr>
            <p:cNvSpPr>
              <a:spLocks/>
            </p:cNvSpPr>
            <p:nvPr/>
          </p:nvSpPr>
          <p:spPr bwMode="auto">
            <a:xfrm>
              <a:off x="3169" y="3377"/>
              <a:ext cx="1" cy="32"/>
            </a:xfrm>
            <a:custGeom>
              <a:avLst/>
              <a:gdLst>
                <a:gd name="T0" fmla="*/ 0 w 1"/>
                <a:gd name="T1" fmla="*/ 0 h 16"/>
                <a:gd name="T2" fmla="*/ 0 w 1"/>
                <a:gd name="T3" fmla="*/ 128 h 16"/>
                <a:gd name="T4" fmla="*/ 0 60000 65536"/>
                <a:gd name="T5" fmla="*/ 0 60000 65536"/>
              </a:gdLst>
              <a:ahLst/>
              <a:cxnLst>
                <a:cxn ang="T4">
                  <a:pos x="T0" y="T1"/>
                </a:cxn>
                <a:cxn ang="T5">
                  <a:pos x="T2" y="T3"/>
                </a:cxn>
              </a:cxnLst>
              <a:rect l="0" t="0" r="r" b="b"/>
              <a:pathLst>
                <a:path w="1" h="16">
                  <a:moveTo>
                    <a:pt x="0" y="0"/>
                  </a:moveTo>
                  <a:cubicBezTo>
                    <a:pt x="0" y="6"/>
                    <a:pt x="0" y="11"/>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1" name="Freeform 703">
              <a:extLst>
                <a:ext uri="{FF2B5EF4-FFF2-40B4-BE49-F238E27FC236}">
                  <a16:creationId xmlns:a16="http://schemas.microsoft.com/office/drawing/2014/main" id="{AB28BA3E-14A4-C4DF-66F3-69932FDC8A62}"/>
                </a:ext>
              </a:extLst>
            </p:cNvPr>
            <p:cNvSpPr>
              <a:spLocks/>
            </p:cNvSpPr>
            <p:nvPr/>
          </p:nvSpPr>
          <p:spPr bwMode="auto">
            <a:xfrm>
              <a:off x="2562" y="3018"/>
              <a:ext cx="13" cy="63"/>
            </a:xfrm>
            <a:custGeom>
              <a:avLst/>
              <a:gdLst>
                <a:gd name="T0" fmla="*/ 45 w 7"/>
                <a:gd name="T1" fmla="*/ 0 h 32"/>
                <a:gd name="T2" fmla="*/ 24 w 7"/>
                <a:gd name="T3" fmla="*/ 244 h 32"/>
                <a:gd name="T4" fmla="*/ 0 60000 65536"/>
                <a:gd name="T5" fmla="*/ 0 60000 65536"/>
              </a:gdLst>
              <a:ahLst/>
              <a:cxnLst>
                <a:cxn ang="T4">
                  <a:pos x="T0" y="T1"/>
                </a:cxn>
                <a:cxn ang="T5">
                  <a:pos x="T2" y="T3"/>
                </a:cxn>
              </a:cxnLst>
              <a:rect l="0" t="0" r="r" b="b"/>
              <a:pathLst>
                <a:path w="7" h="32">
                  <a:moveTo>
                    <a:pt x="7" y="0"/>
                  </a:moveTo>
                  <a:cubicBezTo>
                    <a:pt x="1" y="10"/>
                    <a:pt x="0" y="23"/>
                    <a:pt x="4"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2" name="Freeform 704">
              <a:extLst>
                <a:ext uri="{FF2B5EF4-FFF2-40B4-BE49-F238E27FC236}">
                  <a16:creationId xmlns:a16="http://schemas.microsoft.com/office/drawing/2014/main" id="{75584D9A-9EFB-70AF-7D2F-A8CDACBB82CA}"/>
                </a:ext>
              </a:extLst>
            </p:cNvPr>
            <p:cNvSpPr>
              <a:spLocks/>
            </p:cNvSpPr>
            <p:nvPr/>
          </p:nvSpPr>
          <p:spPr bwMode="auto">
            <a:xfrm>
              <a:off x="2601" y="3050"/>
              <a:ext cx="1" cy="55"/>
            </a:xfrm>
            <a:custGeom>
              <a:avLst/>
              <a:gdLst>
                <a:gd name="T0" fmla="*/ 0 w 1"/>
                <a:gd name="T1" fmla="*/ 0 h 28"/>
                <a:gd name="T2" fmla="*/ 0 w 1"/>
                <a:gd name="T3" fmla="*/ 212 h 28"/>
                <a:gd name="T4" fmla="*/ 0 60000 65536"/>
                <a:gd name="T5" fmla="*/ 0 60000 65536"/>
              </a:gdLst>
              <a:ahLst/>
              <a:cxnLst>
                <a:cxn ang="T4">
                  <a:pos x="T0" y="T1"/>
                </a:cxn>
                <a:cxn ang="T5">
                  <a:pos x="T2" y="T3"/>
                </a:cxn>
              </a:cxnLst>
              <a:rect l="0" t="0" r="r" b="b"/>
              <a:pathLst>
                <a:path w="1" h="28">
                  <a:moveTo>
                    <a:pt x="0" y="0"/>
                  </a:moveTo>
                  <a:cubicBezTo>
                    <a:pt x="0" y="10"/>
                    <a:pt x="0" y="19"/>
                    <a:pt x="0"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3" name="Freeform 705">
              <a:extLst>
                <a:ext uri="{FF2B5EF4-FFF2-40B4-BE49-F238E27FC236}">
                  <a16:creationId xmlns:a16="http://schemas.microsoft.com/office/drawing/2014/main" id="{D7EB5EA2-7B52-EBA1-09D3-6BC4961823FD}"/>
                </a:ext>
              </a:extLst>
            </p:cNvPr>
            <p:cNvSpPr>
              <a:spLocks/>
            </p:cNvSpPr>
            <p:nvPr/>
          </p:nvSpPr>
          <p:spPr bwMode="auto">
            <a:xfrm>
              <a:off x="2627" y="3079"/>
              <a:ext cx="12" cy="61"/>
            </a:xfrm>
            <a:custGeom>
              <a:avLst/>
              <a:gdLst>
                <a:gd name="T0" fmla="*/ 48 w 6"/>
                <a:gd name="T1" fmla="*/ 0 h 31"/>
                <a:gd name="T2" fmla="*/ 24 w 6"/>
                <a:gd name="T3" fmla="*/ 236 h 31"/>
                <a:gd name="T4" fmla="*/ 0 60000 65536"/>
                <a:gd name="T5" fmla="*/ 0 60000 65536"/>
              </a:gdLst>
              <a:ahLst/>
              <a:cxnLst>
                <a:cxn ang="T4">
                  <a:pos x="T0" y="T1"/>
                </a:cxn>
                <a:cxn ang="T5">
                  <a:pos x="T2" y="T3"/>
                </a:cxn>
              </a:cxnLst>
              <a:rect l="0" t="0" r="r" b="b"/>
              <a:pathLst>
                <a:path w="6" h="31">
                  <a:moveTo>
                    <a:pt x="6" y="0"/>
                  </a:moveTo>
                  <a:cubicBezTo>
                    <a:pt x="2" y="10"/>
                    <a:pt x="0" y="20"/>
                    <a:pt x="3" y="3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4" name="Freeform 706">
              <a:extLst>
                <a:ext uri="{FF2B5EF4-FFF2-40B4-BE49-F238E27FC236}">
                  <a16:creationId xmlns:a16="http://schemas.microsoft.com/office/drawing/2014/main" id="{D70FD81B-2486-044B-07EB-0D75417A01B4}"/>
                </a:ext>
              </a:extLst>
            </p:cNvPr>
            <p:cNvSpPr>
              <a:spLocks/>
            </p:cNvSpPr>
            <p:nvPr/>
          </p:nvSpPr>
          <p:spPr bwMode="auto">
            <a:xfrm>
              <a:off x="2662" y="3081"/>
              <a:ext cx="4" cy="46"/>
            </a:xfrm>
            <a:custGeom>
              <a:avLst/>
              <a:gdLst>
                <a:gd name="T0" fmla="*/ 16 w 2"/>
                <a:gd name="T1" fmla="*/ 0 h 23"/>
                <a:gd name="T2" fmla="*/ 16 w 2"/>
                <a:gd name="T3" fmla="*/ 184 h 23"/>
                <a:gd name="T4" fmla="*/ 0 60000 65536"/>
                <a:gd name="T5" fmla="*/ 0 60000 65536"/>
              </a:gdLst>
              <a:ahLst/>
              <a:cxnLst>
                <a:cxn ang="T4">
                  <a:pos x="T0" y="T1"/>
                </a:cxn>
                <a:cxn ang="T5">
                  <a:pos x="T2" y="T3"/>
                </a:cxn>
              </a:cxnLst>
              <a:rect l="0" t="0" r="r" b="b"/>
              <a:pathLst>
                <a:path w="2" h="23">
                  <a:moveTo>
                    <a:pt x="2" y="0"/>
                  </a:moveTo>
                  <a:cubicBezTo>
                    <a:pt x="1" y="8"/>
                    <a:pt x="0" y="16"/>
                    <a:pt x="2" y="2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5" name="Freeform 707">
              <a:extLst>
                <a:ext uri="{FF2B5EF4-FFF2-40B4-BE49-F238E27FC236}">
                  <a16:creationId xmlns:a16="http://schemas.microsoft.com/office/drawing/2014/main" id="{44A0E963-412B-DA4E-C31C-5B637CA116EC}"/>
                </a:ext>
              </a:extLst>
            </p:cNvPr>
            <p:cNvSpPr>
              <a:spLocks/>
            </p:cNvSpPr>
            <p:nvPr/>
          </p:nvSpPr>
          <p:spPr bwMode="auto">
            <a:xfrm>
              <a:off x="2692" y="3095"/>
              <a:ext cx="4" cy="69"/>
            </a:xfrm>
            <a:custGeom>
              <a:avLst/>
              <a:gdLst>
                <a:gd name="T0" fmla="*/ 16 w 2"/>
                <a:gd name="T1" fmla="*/ 0 h 35"/>
                <a:gd name="T2" fmla="*/ 8 w 2"/>
                <a:gd name="T3" fmla="*/ 268 h 35"/>
                <a:gd name="T4" fmla="*/ 0 60000 65536"/>
                <a:gd name="T5" fmla="*/ 0 60000 65536"/>
              </a:gdLst>
              <a:ahLst/>
              <a:cxnLst>
                <a:cxn ang="T4">
                  <a:pos x="T0" y="T1"/>
                </a:cxn>
                <a:cxn ang="T5">
                  <a:pos x="T2" y="T3"/>
                </a:cxn>
              </a:cxnLst>
              <a:rect l="0" t="0" r="r" b="b"/>
              <a:pathLst>
                <a:path w="2" h="35">
                  <a:moveTo>
                    <a:pt x="2" y="0"/>
                  </a:moveTo>
                  <a:cubicBezTo>
                    <a:pt x="0" y="12"/>
                    <a:pt x="1" y="23"/>
                    <a:pt x="1" y="3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6" name="Freeform 708">
              <a:extLst>
                <a:ext uri="{FF2B5EF4-FFF2-40B4-BE49-F238E27FC236}">
                  <a16:creationId xmlns:a16="http://schemas.microsoft.com/office/drawing/2014/main" id="{07741DE0-9331-9422-643D-E0BE6533ACEF}"/>
                </a:ext>
              </a:extLst>
            </p:cNvPr>
            <p:cNvSpPr>
              <a:spLocks/>
            </p:cNvSpPr>
            <p:nvPr/>
          </p:nvSpPr>
          <p:spPr bwMode="auto">
            <a:xfrm>
              <a:off x="2719" y="3109"/>
              <a:ext cx="14" cy="79"/>
            </a:xfrm>
            <a:custGeom>
              <a:avLst/>
              <a:gdLst>
                <a:gd name="T0" fmla="*/ 56 w 7"/>
                <a:gd name="T1" fmla="*/ 0 h 40"/>
                <a:gd name="T2" fmla="*/ 32 w 7"/>
                <a:gd name="T3" fmla="*/ 308 h 40"/>
                <a:gd name="T4" fmla="*/ 0 60000 65536"/>
                <a:gd name="T5" fmla="*/ 0 60000 65536"/>
              </a:gdLst>
              <a:ahLst/>
              <a:cxnLst>
                <a:cxn ang="T4">
                  <a:pos x="T0" y="T1"/>
                </a:cxn>
                <a:cxn ang="T5">
                  <a:pos x="T2" y="T3"/>
                </a:cxn>
              </a:cxnLst>
              <a:rect l="0" t="0" r="r" b="b"/>
              <a:pathLst>
                <a:path w="7" h="40">
                  <a:moveTo>
                    <a:pt x="7" y="0"/>
                  </a:moveTo>
                  <a:cubicBezTo>
                    <a:pt x="4" y="13"/>
                    <a:pt x="0" y="26"/>
                    <a:pt x="4" y="4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7" name="Freeform 709">
              <a:extLst>
                <a:ext uri="{FF2B5EF4-FFF2-40B4-BE49-F238E27FC236}">
                  <a16:creationId xmlns:a16="http://schemas.microsoft.com/office/drawing/2014/main" id="{2123058A-8DA8-066D-209E-A2572C9C67CA}"/>
                </a:ext>
              </a:extLst>
            </p:cNvPr>
            <p:cNvSpPr>
              <a:spLocks/>
            </p:cNvSpPr>
            <p:nvPr/>
          </p:nvSpPr>
          <p:spPr bwMode="auto">
            <a:xfrm>
              <a:off x="2759" y="3148"/>
              <a:ext cx="8" cy="40"/>
            </a:xfrm>
            <a:custGeom>
              <a:avLst/>
              <a:gdLst>
                <a:gd name="T0" fmla="*/ 32 w 4"/>
                <a:gd name="T1" fmla="*/ 0 h 20"/>
                <a:gd name="T2" fmla="*/ 0 w 4"/>
                <a:gd name="T3" fmla="*/ 160 h 20"/>
                <a:gd name="T4" fmla="*/ 0 60000 65536"/>
                <a:gd name="T5" fmla="*/ 0 60000 65536"/>
              </a:gdLst>
              <a:ahLst/>
              <a:cxnLst>
                <a:cxn ang="T4">
                  <a:pos x="T0" y="T1"/>
                </a:cxn>
                <a:cxn ang="T5">
                  <a:pos x="T2" y="T3"/>
                </a:cxn>
              </a:cxnLst>
              <a:rect l="0" t="0" r="r" b="b"/>
              <a:pathLst>
                <a:path w="4" h="20">
                  <a:moveTo>
                    <a:pt x="4" y="0"/>
                  </a:moveTo>
                  <a:cubicBezTo>
                    <a:pt x="2" y="6"/>
                    <a:pt x="0" y="13"/>
                    <a:pt x="0" y="2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8" name="Freeform 710">
              <a:extLst>
                <a:ext uri="{FF2B5EF4-FFF2-40B4-BE49-F238E27FC236}">
                  <a16:creationId xmlns:a16="http://schemas.microsoft.com/office/drawing/2014/main" id="{80291FC5-F1FB-61C9-A15A-D0E9E87C7967}"/>
                </a:ext>
              </a:extLst>
            </p:cNvPr>
            <p:cNvSpPr>
              <a:spLocks/>
            </p:cNvSpPr>
            <p:nvPr/>
          </p:nvSpPr>
          <p:spPr bwMode="auto">
            <a:xfrm>
              <a:off x="2784" y="3180"/>
              <a:ext cx="6" cy="47"/>
            </a:xfrm>
            <a:custGeom>
              <a:avLst/>
              <a:gdLst>
                <a:gd name="T0" fmla="*/ 24 w 3"/>
                <a:gd name="T1" fmla="*/ 180 h 24"/>
                <a:gd name="T2" fmla="*/ 24 w 3"/>
                <a:gd name="T3" fmla="*/ 0 h 24"/>
                <a:gd name="T4" fmla="*/ 0 60000 65536"/>
                <a:gd name="T5" fmla="*/ 0 60000 65536"/>
              </a:gdLst>
              <a:ahLst/>
              <a:cxnLst>
                <a:cxn ang="T4">
                  <a:pos x="T0" y="T1"/>
                </a:cxn>
                <a:cxn ang="T5">
                  <a:pos x="T2" y="T3"/>
                </a:cxn>
              </a:cxnLst>
              <a:rect l="0" t="0" r="r" b="b"/>
              <a:pathLst>
                <a:path w="3" h="24">
                  <a:moveTo>
                    <a:pt x="3" y="24"/>
                  </a:moveTo>
                  <a:cubicBezTo>
                    <a:pt x="0" y="17"/>
                    <a:pt x="3" y="8"/>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19" name="Freeform 711">
              <a:extLst>
                <a:ext uri="{FF2B5EF4-FFF2-40B4-BE49-F238E27FC236}">
                  <a16:creationId xmlns:a16="http://schemas.microsoft.com/office/drawing/2014/main" id="{CACEF5E3-A4D1-A9AA-2E21-F08950813C8A}"/>
                </a:ext>
              </a:extLst>
            </p:cNvPr>
            <p:cNvSpPr>
              <a:spLocks/>
            </p:cNvSpPr>
            <p:nvPr/>
          </p:nvSpPr>
          <p:spPr bwMode="auto">
            <a:xfrm>
              <a:off x="2366" y="2085"/>
              <a:ext cx="292" cy="95"/>
            </a:xfrm>
            <a:custGeom>
              <a:avLst/>
              <a:gdLst>
                <a:gd name="T0" fmla="*/ 0 w 148"/>
                <a:gd name="T1" fmla="*/ 372 h 48"/>
                <a:gd name="T2" fmla="*/ 424 w 148"/>
                <a:gd name="T3" fmla="*/ 133 h 48"/>
                <a:gd name="T4" fmla="*/ 708 w 148"/>
                <a:gd name="T5" fmla="*/ 63 h 48"/>
                <a:gd name="T6" fmla="*/ 1136 w 148"/>
                <a:gd name="T7" fmla="*/ 32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48" h="48">
                  <a:moveTo>
                    <a:pt x="0" y="48"/>
                  </a:moveTo>
                  <a:cubicBezTo>
                    <a:pt x="10" y="28"/>
                    <a:pt x="35" y="20"/>
                    <a:pt x="55" y="17"/>
                  </a:cubicBezTo>
                  <a:cubicBezTo>
                    <a:pt x="70" y="16"/>
                    <a:pt x="79" y="12"/>
                    <a:pt x="92" y="8"/>
                  </a:cubicBezTo>
                  <a:cubicBezTo>
                    <a:pt x="102" y="5"/>
                    <a:pt x="138" y="0"/>
                    <a:pt x="148" y="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0" name="Freeform 712">
              <a:extLst>
                <a:ext uri="{FF2B5EF4-FFF2-40B4-BE49-F238E27FC236}">
                  <a16:creationId xmlns:a16="http://schemas.microsoft.com/office/drawing/2014/main" id="{E092FA0C-5FF7-A958-58F4-6628F7F66624}"/>
                </a:ext>
              </a:extLst>
            </p:cNvPr>
            <p:cNvSpPr>
              <a:spLocks/>
            </p:cNvSpPr>
            <p:nvPr/>
          </p:nvSpPr>
          <p:spPr bwMode="auto">
            <a:xfrm>
              <a:off x="2540" y="2107"/>
              <a:ext cx="136" cy="25"/>
            </a:xfrm>
            <a:custGeom>
              <a:avLst/>
              <a:gdLst>
                <a:gd name="T0" fmla="*/ 0 w 69"/>
                <a:gd name="T1" fmla="*/ 92 h 13"/>
                <a:gd name="T2" fmla="*/ 528 w 69"/>
                <a:gd name="T3" fmla="*/ 0 h 13"/>
                <a:gd name="T4" fmla="*/ 0 60000 65536"/>
                <a:gd name="T5" fmla="*/ 0 60000 65536"/>
              </a:gdLst>
              <a:ahLst/>
              <a:cxnLst>
                <a:cxn ang="T4">
                  <a:pos x="T0" y="T1"/>
                </a:cxn>
                <a:cxn ang="T5">
                  <a:pos x="T2" y="T3"/>
                </a:cxn>
              </a:cxnLst>
              <a:rect l="0" t="0" r="r" b="b"/>
              <a:pathLst>
                <a:path w="69" h="13">
                  <a:moveTo>
                    <a:pt x="0" y="13"/>
                  </a:moveTo>
                  <a:cubicBezTo>
                    <a:pt x="28" y="13"/>
                    <a:pt x="43" y="0"/>
                    <a:pt x="6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1" name="Freeform 713">
              <a:extLst>
                <a:ext uri="{FF2B5EF4-FFF2-40B4-BE49-F238E27FC236}">
                  <a16:creationId xmlns:a16="http://schemas.microsoft.com/office/drawing/2014/main" id="{939F3A31-C501-6796-7F5A-272F109C01E7}"/>
                </a:ext>
              </a:extLst>
            </p:cNvPr>
            <p:cNvSpPr>
              <a:spLocks/>
            </p:cNvSpPr>
            <p:nvPr/>
          </p:nvSpPr>
          <p:spPr bwMode="auto">
            <a:xfrm>
              <a:off x="2603" y="2124"/>
              <a:ext cx="51" cy="18"/>
            </a:xfrm>
            <a:custGeom>
              <a:avLst/>
              <a:gdLst>
                <a:gd name="T0" fmla="*/ 0 w 26"/>
                <a:gd name="T1" fmla="*/ 72 h 9"/>
                <a:gd name="T2" fmla="*/ 196 w 26"/>
                <a:gd name="T3" fmla="*/ 8 h 9"/>
                <a:gd name="T4" fmla="*/ 0 60000 65536"/>
                <a:gd name="T5" fmla="*/ 0 60000 65536"/>
              </a:gdLst>
              <a:ahLst/>
              <a:cxnLst>
                <a:cxn ang="T4">
                  <a:pos x="T0" y="T1"/>
                </a:cxn>
                <a:cxn ang="T5">
                  <a:pos x="T2" y="T3"/>
                </a:cxn>
              </a:cxnLst>
              <a:rect l="0" t="0" r="r" b="b"/>
              <a:pathLst>
                <a:path w="26" h="9">
                  <a:moveTo>
                    <a:pt x="0" y="9"/>
                  </a:moveTo>
                  <a:cubicBezTo>
                    <a:pt x="9" y="6"/>
                    <a:pt x="16" y="0"/>
                    <a:pt x="26"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2" name="Freeform 714">
              <a:extLst>
                <a:ext uri="{FF2B5EF4-FFF2-40B4-BE49-F238E27FC236}">
                  <a16:creationId xmlns:a16="http://schemas.microsoft.com/office/drawing/2014/main" id="{255A9E77-6BD9-7DF8-C0B9-E3E7760AE7DC}"/>
                </a:ext>
              </a:extLst>
            </p:cNvPr>
            <p:cNvSpPr>
              <a:spLocks/>
            </p:cNvSpPr>
            <p:nvPr/>
          </p:nvSpPr>
          <p:spPr bwMode="auto">
            <a:xfrm>
              <a:off x="2392" y="2083"/>
              <a:ext cx="158" cy="45"/>
            </a:xfrm>
            <a:custGeom>
              <a:avLst/>
              <a:gdLst>
                <a:gd name="T0" fmla="*/ 0 w 80"/>
                <a:gd name="T1" fmla="*/ 172 h 23"/>
                <a:gd name="T2" fmla="*/ 616 w 80"/>
                <a:gd name="T3" fmla="*/ 8 h 23"/>
                <a:gd name="T4" fmla="*/ 0 60000 65536"/>
                <a:gd name="T5" fmla="*/ 0 60000 65536"/>
              </a:gdLst>
              <a:ahLst/>
              <a:cxnLst>
                <a:cxn ang="T4">
                  <a:pos x="T0" y="T1"/>
                </a:cxn>
                <a:cxn ang="T5">
                  <a:pos x="T2" y="T3"/>
                </a:cxn>
              </a:cxnLst>
              <a:rect l="0" t="0" r="r" b="b"/>
              <a:pathLst>
                <a:path w="80" h="23">
                  <a:moveTo>
                    <a:pt x="0" y="23"/>
                  </a:moveTo>
                  <a:cubicBezTo>
                    <a:pt x="22" y="10"/>
                    <a:pt x="53" y="0"/>
                    <a:pt x="80"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3" name="Freeform 715">
              <a:extLst>
                <a:ext uri="{FF2B5EF4-FFF2-40B4-BE49-F238E27FC236}">
                  <a16:creationId xmlns:a16="http://schemas.microsoft.com/office/drawing/2014/main" id="{0FA84556-BF49-E5DA-900D-A539D1A09A54}"/>
                </a:ext>
              </a:extLst>
            </p:cNvPr>
            <p:cNvSpPr>
              <a:spLocks/>
            </p:cNvSpPr>
            <p:nvPr/>
          </p:nvSpPr>
          <p:spPr bwMode="auto">
            <a:xfrm>
              <a:off x="2562" y="2075"/>
              <a:ext cx="47" cy="14"/>
            </a:xfrm>
            <a:custGeom>
              <a:avLst/>
              <a:gdLst>
                <a:gd name="T0" fmla="*/ 0 w 24"/>
                <a:gd name="T1" fmla="*/ 56 h 7"/>
                <a:gd name="T2" fmla="*/ 180 w 24"/>
                <a:gd name="T3" fmla="*/ 24 h 7"/>
                <a:gd name="T4" fmla="*/ 0 60000 65536"/>
                <a:gd name="T5" fmla="*/ 0 60000 65536"/>
              </a:gdLst>
              <a:ahLst/>
              <a:cxnLst>
                <a:cxn ang="T4">
                  <a:pos x="T0" y="T1"/>
                </a:cxn>
                <a:cxn ang="T5">
                  <a:pos x="T2" y="T3"/>
                </a:cxn>
              </a:cxnLst>
              <a:rect l="0" t="0" r="r" b="b"/>
              <a:pathLst>
                <a:path w="24" h="7">
                  <a:moveTo>
                    <a:pt x="0" y="7"/>
                  </a:moveTo>
                  <a:cubicBezTo>
                    <a:pt x="8" y="7"/>
                    <a:pt x="16" y="0"/>
                    <a:pt x="24"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4" name="Freeform 716">
              <a:extLst>
                <a:ext uri="{FF2B5EF4-FFF2-40B4-BE49-F238E27FC236}">
                  <a16:creationId xmlns:a16="http://schemas.microsoft.com/office/drawing/2014/main" id="{BFD7CE19-78AE-F682-8E4A-B4EAA66C2A11}"/>
                </a:ext>
              </a:extLst>
            </p:cNvPr>
            <p:cNvSpPr>
              <a:spLocks/>
            </p:cNvSpPr>
            <p:nvPr/>
          </p:nvSpPr>
          <p:spPr bwMode="auto">
            <a:xfrm>
              <a:off x="2252" y="2144"/>
              <a:ext cx="107" cy="89"/>
            </a:xfrm>
            <a:custGeom>
              <a:avLst/>
              <a:gdLst>
                <a:gd name="T0" fmla="*/ 420 w 54"/>
                <a:gd name="T1" fmla="*/ 0 h 45"/>
                <a:gd name="T2" fmla="*/ 0 w 54"/>
                <a:gd name="T3" fmla="*/ 348 h 45"/>
                <a:gd name="T4" fmla="*/ 0 60000 65536"/>
                <a:gd name="T5" fmla="*/ 0 60000 65536"/>
              </a:gdLst>
              <a:ahLst/>
              <a:cxnLst>
                <a:cxn ang="T4">
                  <a:pos x="T0" y="T1"/>
                </a:cxn>
                <a:cxn ang="T5">
                  <a:pos x="T2" y="T3"/>
                </a:cxn>
              </a:cxnLst>
              <a:rect l="0" t="0" r="r" b="b"/>
              <a:pathLst>
                <a:path w="54" h="45">
                  <a:moveTo>
                    <a:pt x="54" y="0"/>
                  </a:moveTo>
                  <a:cubicBezTo>
                    <a:pt x="38" y="17"/>
                    <a:pt x="16" y="28"/>
                    <a:pt x="0" y="4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5" name="Freeform 717">
              <a:extLst>
                <a:ext uri="{FF2B5EF4-FFF2-40B4-BE49-F238E27FC236}">
                  <a16:creationId xmlns:a16="http://schemas.microsoft.com/office/drawing/2014/main" id="{FA52FF13-E78E-C5AE-DEA5-8528ED36ED8C}"/>
                </a:ext>
              </a:extLst>
            </p:cNvPr>
            <p:cNvSpPr>
              <a:spLocks/>
            </p:cNvSpPr>
            <p:nvPr/>
          </p:nvSpPr>
          <p:spPr bwMode="auto">
            <a:xfrm>
              <a:off x="2291" y="2186"/>
              <a:ext cx="52" cy="47"/>
            </a:xfrm>
            <a:custGeom>
              <a:avLst/>
              <a:gdLst>
                <a:gd name="T0" fmla="*/ 208 w 26"/>
                <a:gd name="T1" fmla="*/ 0 h 24"/>
                <a:gd name="T2" fmla="*/ 0 w 26"/>
                <a:gd name="T3" fmla="*/ 180 h 24"/>
                <a:gd name="T4" fmla="*/ 0 60000 65536"/>
                <a:gd name="T5" fmla="*/ 0 60000 65536"/>
              </a:gdLst>
              <a:ahLst/>
              <a:cxnLst>
                <a:cxn ang="T4">
                  <a:pos x="T0" y="T1"/>
                </a:cxn>
                <a:cxn ang="T5">
                  <a:pos x="T2" y="T3"/>
                </a:cxn>
              </a:cxnLst>
              <a:rect l="0" t="0" r="r" b="b"/>
              <a:pathLst>
                <a:path w="26" h="24">
                  <a:moveTo>
                    <a:pt x="26" y="0"/>
                  </a:moveTo>
                  <a:cubicBezTo>
                    <a:pt x="17" y="7"/>
                    <a:pt x="5" y="12"/>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6" name="Freeform 718">
              <a:extLst>
                <a:ext uri="{FF2B5EF4-FFF2-40B4-BE49-F238E27FC236}">
                  <a16:creationId xmlns:a16="http://schemas.microsoft.com/office/drawing/2014/main" id="{81E02D89-228B-2184-AD53-3B11E047A052}"/>
                </a:ext>
              </a:extLst>
            </p:cNvPr>
            <p:cNvSpPr>
              <a:spLocks/>
            </p:cNvSpPr>
            <p:nvPr/>
          </p:nvSpPr>
          <p:spPr bwMode="auto">
            <a:xfrm>
              <a:off x="2215" y="2249"/>
              <a:ext cx="45" cy="75"/>
            </a:xfrm>
            <a:custGeom>
              <a:avLst/>
              <a:gdLst>
                <a:gd name="T0" fmla="*/ 172 w 23"/>
                <a:gd name="T1" fmla="*/ 0 h 38"/>
                <a:gd name="T2" fmla="*/ 0 w 23"/>
                <a:gd name="T3" fmla="*/ 292 h 38"/>
                <a:gd name="T4" fmla="*/ 0 60000 65536"/>
                <a:gd name="T5" fmla="*/ 0 60000 65536"/>
              </a:gdLst>
              <a:ahLst/>
              <a:cxnLst>
                <a:cxn ang="T4">
                  <a:pos x="T0" y="T1"/>
                </a:cxn>
                <a:cxn ang="T5">
                  <a:pos x="T2" y="T3"/>
                </a:cxn>
              </a:cxnLst>
              <a:rect l="0" t="0" r="r" b="b"/>
              <a:pathLst>
                <a:path w="23" h="38">
                  <a:moveTo>
                    <a:pt x="23" y="0"/>
                  </a:moveTo>
                  <a:cubicBezTo>
                    <a:pt x="11" y="10"/>
                    <a:pt x="6" y="25"/>
                    <a:pt x="0" y="3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7" name="Freeform 719">
              <a:extLst>
                <a:ext uri="{FF2B5EF4-FFF2-40B4-BE49-F238E27FC236}">
                  <a16:creationId xmlns:a16="http://schemas.microsoft.com/office/drawing/2014/main" id="{709FDADC-B4FB-9B27-9E1A-BF1167DC5C6F}"/>
                </a:ext>
              </a:extLst>
            </p:cNvPr>
            <p:cNvSpPr>
              <a:spLocks/>
            </p:cNvSpPr>
            <p:nvPr/>
          </p:nvSpPr>
          <p:spPr bwMode="auto">
            <a:xfrm>
              <a:off x="2146" y="2312"/>
              <a:ext cx="61" cy="209"/>
            </a:xfrm>
            <a:custGeom>
              <a:avLst/>
              <a:gdLst>
                <a:gd name="T0" fmla="*/ 236 w 31"/>
                <a:gd name="T1" fmla="*/ 0 h 106"/>
                <a:gd name="T2" fmla="*/ 0 w 31"/>
                <a:gd name="T3" fmla="*/ 812 h 106"/>
                <a:gd name="T4" fmla="*/ 0 60000 65536"/>
                <a:gd name="T5" fmla="*/ 0 60000 65536"/>
              </a:gdLst>
              <a:ahLst/>
              <a:cxnLst>
                <a:cxn ang="T4">
                  <a:pos x="T0" y="T1"/>
                </a:cxn>
                <a:cxn ang="T5">
                  <a:pos x="T2" y="T3"/>
                </a:cxn>
              </a:cxnLst>
              <a:rect l="0" t="0" r="r" b="b"/>
              <a:pathLst>
                <a:path w="31" h="106">
                  <a:moveTo>
                    <a:pt x="31" y="0"/>
                  </a:moveTo>
                  <a:cubicBezTo>
                    <a:pt x="10" y="27"/>
                    <a:pt x="4" y="73"/>
                    <a:pt x="0" y="10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8" name="Freeform 720">
              <a:extLst>
                <a:ext uri="{FF2B5EF4-FFF2-40B4-BE49-F238E27FC236}">
                  <a16:creationId xmlns:a16="http://schemas.microsoft.com/office/drawing/2014/main" id="{4A85C6BA-116E-5C2F-A1D1-6C4D4FA774CE}"/>
                </a:ext>
              </a:extLst>
            </p:cNvPr>
            <p:cNvSpPr>
              <a:spLocks/>
            </p:cNvSpPr>
            <p:nvPr/>
          </p:nvSpPr>
          <p:spPr bwMode="auto">
            <a:xfrm>
              <a:off x="2169" y="2403"/>
              <a:ext cx="24" cy="150"/>
            </a:xfrm>
            <a:custGeom>
              <a:avLst/>
              <a:gdLst>
                <a:gd name="T0" fmla="*/ 96 w 12"/>
                <a:gd name="T1" fmla="*/ 0 h 76"/>
                <a:gd name="T2" fmla="*/ 0 w 12"/>
                <a:gd name="T3" fmla="*/ 584 h 76"/>
                <a:gd name="T4" fmla="*/ 0 60000 65536"/>
                <a:gd name="T5" fmla="*/ 0 60000 65536"/>
              </a:gdLst>
              <a:ahLst/>
              <a:cxnLst>
                <a:cxn ang="T4">
                  <a:pos x="T0" y="T1"/>
                </a:cxn>
                <a:cxn ang="T5">
                  <a:pos x="T2" y="T3"/>
                </a:cxn>
              </a:cxnLst>
              <a:rect l="0" t="0" r="r" b="b"/>
              <a:pathLst>
                <a:path w="12" h="76">
                  <a:moveTo>
                    <a:pt x="12" y="0"/>
                  </a:moveTo>
                  <a:cubicBezTo>
                    <a:pt x="0" y="22"/>
                    <a:pt x="0" y="52"/>
                    <a:pt x="0" y="7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29" name="Freeform 721">
              <a:extLst>
                <a:ext uri="{FF2B5EF4-FFF2-40B4-BE49-F238E27FC236}">
                  <a16:creationId xmlns:a16="http://schemas.microsoft.com/office/drawing/2014/main" id="{91E8EB0F-E89C-AE0F-6EE3-09AFBC6BABD7}"/>
                </a:ext>
              </a:extLst>
            </p:cNvPr>
            <p:cNvSpPr>
              <a:spLocks/>
            </p:cNvSpPr>
            <p:nvPr/>
          </p:nvSpPr>
          <p:spPr bwMode="auto">
            <a:xfrm>
              <a:off x="2163" y="2551"/>
              <a:ext cx="14" cy="104"/>
            </a:xfrm>
            <a:custGeom>
              <a:avLst/>
              <a:gdLst>
                <a:gd name="T0" fmla="*/ 48 w 7"/>
                <a:gd name="T1" fmla="*/ 0 h 53"/>
                <a:gd name="T2" fmla="*/ 24 w 7"/>
                <a:gd name="T3" fmla="*/ 400 h 53"/>
                <a:gd name="T4" fmla="*/ 0 60000 65536"/>
                <a:gd name="T5" fmla="*/ 0 60000 65536"/>
              </a:gdLst>
              <a:ahLst/>
              <a:cxnLst>
                <a:cxn ang="T4">
                  <a:pos x="T0" y="T1"/>
                </a:cxn>
                <a:cxn ang="T5">
                  <a:pos x="T2" y="T3"/>
                </a:cxn>
              </a:cxnLst>
              <a:rect l="0" t="0" r="r" b="b"/>
              <a:pathLst>
                <a:path w="7" h="53">
                  <a:moveTo>
                    <a:pt x="6" y="0"/>
                  </a:moveTo>
                  <a:cubicBezTo>
                    <a:pt x="7" y="18"/>
                    <a:pt x="0" y="35"/>
                    <a:pt x="3" y="5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0" name="Freeform 722">
              <a:extLst>
                <a:ext uri="{FF2B5EF4-FFF2-40B4-BE49-F238E27FC236}">
                  <a16:creationId xmlns:a16="http://schemas.microsoft.com/office/drawing/2014/main" id="{62C80FEC-A966-1BAE-9D6B-51C1E00FE972}"/>
                </a:ext>
              </a:extLst>
            </p:cNvPr>
            <p:cNvSpPr>
              <a:spLocks/>
            </p:cNvSpPr>
            <p:nvPr/>
          </p:nvSpPr>
          <p:spPr bwMode="auto">
            <a:xfrm>
              <a:off x="2146" y="2580"/>
              <a:ext cx="15" cy="146"/>
            </a:xfrm>
            <a:custGeom>
              <a:avLst/>
              <a:gdLst>
                <a:gd name="T0" fmla="*/ 21 w 8"/>
                <a:gd name="T1" fmla="*/ 0 h 74"/>
                <a:gd name="T2" fmla="*/ 53 w 8"/>
                <a:gd name="T3" fmla="*/ 568 h 74"/>
                <a:gd name="T4" fmla="*/ 0 60000 65536"/>
                <a:gd name="T5" fmla="*/ 0 60000 65536"/>
              </a:gdLst>
              <a:ahLst/>
              <a:cxnLst>
                <a:cxn ang="T4">
                  <a:pos x="T0" y="T1"/>
                </a:cxn>
                <a:cxn ang="T5">
                  <a:pos x="T2" y="T3"/>
                </a:cxn>
              </a:cxnLst>
              <a:rect l="0" t="0" r="r" b="b"/>
              <a:pathLst>
                <a:path w="8" h="74">
                  <a:moveTo>
                    <a:pt x="3" y="0"/>
                  </a:moveTo>
                  <a:cubicBezTo>
                    <a:pt x="0" y="25"/>
                    <a:pt x="4" y="49"/>
                    <a:pt x="8" y="7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1" name="Freeform 723">
              <a:extLst>
                <a:ext uri="{FF2B5EF4-FFF2-40B4-BE49-F238E27FC236}">
                  <a16:creationId xmlns:a16="http://schemas.microsoft.com/office/drawing/2014/main" id="{571E06BF-72FB-BFA3-E532-51CE0628A89E}"/>
                </a:ext>
              </a:extLst>
            </p:cNvPr>
            <p:cNvSpPr>
              <a:spLocks/>
            </p:cNvSpPr>
            <p:nvPr/>
          </p:nvSpPr>
          <p:spPr bwMode="auto">
            <a:xfrm>
              <a:off x="2189" y="2651"/>
              <a:ext cx="8" cy="130"/>
            </a:xfrm>
            <a:custGeom>
              <a:avLst/>
              <a:gdLst>
                <a:gd name="T0" fmla="*/ 8 w 4"/>
                <a:gd name="T1" fmla="*/ 0 h 66"/>
                <a:gd name="T2" fmla="*/ 32 w 4"/>
                <a:gd name="T3" fmla="*/ 504 h 66"/>
                <a:gd name="T4" fmla="*/ 0 60000 65536"/>
                <a:gd name="T5" fmla="*/ 0 60000 65536"/>
              </a:gdLst>
              <a:ahLst/>
              <a:cxnLst>
                <a:cxn ang="T4">
                  <a:pos x="T0" y="T1"/>
                </a:cxn>
                <a:cxn ang="T5">
                  <a:pos x="T2" y="T3"/>
                </a:cxn>
              </a:cxnLst>
              <a:rect l="0" t="0" r="r" b="b"/>
              <a:pathLst>
                <a:path w="4" h="66">
                  <a:moveTo>
                    <a:pt x="1" y="0"/>
                  </a:moveTo>
                  <a:cubicBezTo>
                    <a:pt x="0" y="23"/>
                    <a:pt x="2" y="44"/>
                    <a:pt x="4" y="6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2" name="Freeform 724">
              <a:extLst>
                <a:ext uri="{FF2B5EF4-FFF2-40B4-BE49-F238E27FC236}">
                  <a16:creationId xmlns:a16="http://schemas.microsoft.com/office/drawing/2014/main" id="{3042603B-803E-15B3-EF38-A9AB254399CA}"/>
                </a:ext>
              </a:extLst>
            </p:cNvPr>
            <p:cNvSpPr>
              <a:spLocks/>
            </p:cNvSpPr>
            <p:nvPr/>
          </p:nvSpPr>
          <p:spPr bwMode="auto">
            <a:xfrm>
              <a:off x="2236" y="2752"/>
              <a:ext cx="8" cy="67"/>
            </a:xfrm>
            <a:custGeom>
              <a:avLst/>
              <a:gdLst>
                <a:gd name="T0" fmla="*/ 8 w 4"/>
                <a:gd name="T1" fmla="*/ 0 h 34"/>
                <a:gd name="T2" fmla="*/ 32 w 4"/>
                <a:gd name="T3" fmla="*/ 260 h 34"/>
                <a:gd name="T4" fmla="*/ 0 60000 65536"/>
                <a:gd name="T5" fmla="*/ 0 60000 65536"/>
              </a:gdLst>
              <a:ahLst/>
              <a:cxnLst>
                <a:cxn ang="T4">
                  <a:pos x="T0" y="T1"/>
                </a:cxn>
                <a:cxn ang="T5">
                  <a:pos x="T2" y="T3"/>
                </a:cxn>
              </a:cxnLst>
              <a:rect l="0" t="0" r="r" b="b"/>
              <a:pathLst>
                <a:path w="4" h="34">
                  <a:moveTo>
                    <a:pt x="1" y="0"/>
                  </a:moveTo>
                  <a:cubicBezTo>
                    <a:pt x="0" y="16"/>
                    <a:pt x="2" y="18"/>
                    <a:pt x="4" y="3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3" name="Freeform 725">
              <a:extLst>
                <a:ext uri="{FF2B5EF4-FFF2-40B4-BE49-F238E27FC236}">
                  <a16:creationId xmlns:a16="http://schemas.microsoft.com/office/drawing/2014/main" id="{A1C2C27D-7AA1-F4EC-637C-CFB7F2A290F4}"/>
                </a:ext>
              </a:extLst>
            </p:cNvPr>
            <p:cNvSpPr>
              <a:spLocks/>
            </p:cNvSpPr>
            <p:nvPr/>
          </p:nvSpPr>
          <p:spPr bwMode="auto">
            <a:xfrm>
              <a:off x="2284" y="2825"/>
              <a:ext cx="7" cy="43"/>
            </a:xfrm>
            <a:custGeom>
              <a:avLst/>
              <a:gdLst>
                <a:gd name="T0" fmla="*/ 21 w 4"/>
                <a:gd name="T1" fmla="*/ 0 h 22"/>
                <a:gd name="T2" fmla="*/ 7 w 4"/>
                <a:gd name="T3" fmla="*/ 164 h 22"/>
                <a:gd name="T4" fmla="*/ 0 60000 65536"/>
                <a:gd name="T5" fmla="*/ 0 60000 65536"/>
              </a:gdLst>
              <a:ahLst/>
              <a:cxnLst>
                <a:cxn ang="T4">
                  <a:pos x="T0" y="T1"/>
                </a:cxn>
                <a:cxn ang="T5">
                  <a:pos x="T2" y="T3"/>
                </a:cxn>
              </a:cxnLst>
              <a:rect l="0" t="0" r="r" b="b"/>
              <a:pathLst>
                <a:path w="4" h="22">
                  <a:moveTo>
                    <a:pt x="4" y="0"/>
                  </a:moveTo>
                  <a:cubicBezTo>
                    <a:pt x="3" y="7"/>
                    <a:pt x="0" y="14"/>
                    <a:pt x="1" y="2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4" name="Freeform 726">
              <a:extLst>
                <a:ext uri="{FF2B5EF4-FFF2-40B4-BE49-F238E27FC236}">
                  <a16:creationId xmlns:a16="http://schemas.microsoft.com/office/drawing/2014/main" id="{6AD85D49-F4D8-6258-AC17-C057D6FD73DD}"/>
                </a:ext>
              </a:extLst>
            </p:cNvPr>
            <p:cNvSpPr>
              <a:spLocks/>
            </p:cNvSpPr>
            <p:nvPr/>
          </p:nvSpPr>
          <p:spPr bwMode="auto">
            <a:xfrm>
              <a:off x="2418" y="2910"/>
              <a:ext cx="17" cy="84"/>
            </a:xfrm>
            <a:custGeom>
              <a:avLst/>
              <a:gdLst>
                <a:gd name="T0" fmla="*/ 60 w 9"/>
                <a:gd name="T1" fmla="*/ 0 h 43"/>
                <a:gd name="T2" fmla="*/ 8 w 9"/>
                <a:gd name="T3" fmla="*/ 320 h 43"/>
                <a:gd name="T4" fmla="*/ 0 60000 65536"/>
                <a:gd name="T5" fmla="*/ 0 60000 65536"/>
              </a:gdLst>
              <a:ahLst/>
              <a:cxnLst>
                <a:cxn ang="T4">
                  <a:pos x="T0" y="T1"/>
                </a:cxn>
                <a:cxn ang="T5">
                  <a:pos x="T2" y="T3"/>
                </a:cxn>
              </a:cxnLst>
              <a:rect l="0" t="0" r="r" b="b"/>
              <a:pathLst>
                <a:path w="9" h="43">
                  <a:moveTo>
                    <a:pt x="9" y="0"/>
                  </a:moveTo>
                  <a:cubicBezTo>
                    <a:pt x="0" y="12"/>
                    <a:pt x="1" y="28"/>
                    <a:pt x="1" y="4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5" name="Freeform 727">
              <a:extLst>
                <a:ext uri="{FF2B5EF4-FFF2-40B4-BE49-F238E27FC236}">
                  <a16:creationId xmlns:a16="http://schemas.microsoft.com/office/drawing/2014/main" id="{626BDAAD-0206-2510-27E1-765D82A70FE7}"/>
                </a:ext>
              </a:extLst>
            </p:cNvPr>
            <p:cNvSpPr>
              <a:spLocks/>
            </p:cNvSpPr>
            <p:nvPr/>
          </p:nvSpPr>
          <p:spPr bwMode="auto">
            <a:xfrm>
              <a:off x="3502" y="3531"/>
              <a:ext cx="6" cy="26"/>
            </a:xfrm>
            <a:custGeom>
              <a:avLst/>
              <a:gdLst>
                <a:gd name="T0" fmla="*/ 16 w 3"/>
                <a:gd name="T1" fmla="*/ 0 h 13"/>
                <a:gd name="T2" fmla="*/ 16 w 3"/>
                <a:gd name="T3" fmla="*/ 104 h 13"/>
                <a:gd name="T4" fmla="*/ 0 60000 65536"/>
                <a:gd name="T5" fmla="*/ 0 60000 65536"/>
              </a:gdLst>
              <a:ahLst/>
              <a:cxnLst>
                <a:cxn ang="T4">
                  <a:pos x="T0" y="T1"/>
                </a:cxn>
                <a:cxn ang="T5">
                  <a:pos x="T2" y="T3"/>
                </a:cxn>
              </a:cxnLst>
              <a:rect l="0" t="0" r="r" b="b"/>
              <a:pathLst>
                <a:path w="3" h="13">
                  <a:moveTo>
                    <a:pt x="2" y="0"/>
                  </a:moveTo>
                  <a:cubicBezTo>
                    <a:pt x="3" y="4"/>
                    <a:pt x="0" y="9"/>
                    <a:pt x="2"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6" name="Freeform 728">
              <a:extLst>
                <a:ext uri="{FF2B5EF4-FFF2-40B4-BE49-F238E27FC236}">
                  <a16:creationId xmlns:a16="http://schemas.microsoft.com/office/drawing/2014/main" id="{90839D7A-8774-D551-0E29-36FD070D2B63}"/>
                </a:ext>
              </a:extLst>
            </p:cNvPr>
            <p:cNvSpPr>
              <a:spLocks/>
            </p:cNvSpPr>
            <p:nvPr/>
          </p:nvSpPr>
          <p:spPr bwMode="auto">
            <a:xfrm>
              <a:off x="3542" y="3543"/>
              <a:ext cx="5" cy="31"/>
            </a:xfrm>
            <a:custGeom>
              <a:avLst/>
              <a:gdLst>
                <a:gd name="T0" fmla="*/ 8 w 3"/>
                <a:gd name="T1" fmla="*/ 0 h 16"/>
                <a:gd name="T2" fmla="*/ 13 w 3"/>
                <a:gd name="T3" fmla="*/ 116 h 16"/>
                <a:gd name="T4" fmla="*/ 0 60000 65536"/>
                <a:gd name="T5" fmla="*/ 0 60000 65536"/>
              </a:gdLst>
              <a:ahLst/>
              <a:cxnLst>
                <a:cxn ang="T4">
                  <a:pos x="T0" y="T1"/>
                </a:cxn>
                <a:cxn ang="T5">
                  <a:pos x="T2" y="T3"/>
                </a:cxn>
              </a:cxnLst>
              <a:rect l="0" t="0" r="r" b="b"/>
              <a:pathLst>
                <a:path w="3" h="16">
                  <a:moveTo>
                    <a:pt x="2" y="0"/>
                  </a:moveTo>
                  <a:cubicBezTo>
                    <a:pt x="1" y="5"/>
                    <a:pt x="0" y="11"/>
                    <a:pt x="3"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7" name="Freeform 729">
              <a:extLst>
                <a:ext uri="{FF2B5EF4-FFF2-40B4-BE49-F238E27FC236}">
                  <a16:creationId xmlns:a16="http://schemas.microsoft.com/office/drawing/2014/main" id="{63C45869-DE29-090C-5444-2CEBC0555092}"/>
                </a:ext>
              </a:extLst>
            </p:cNvPr>
            <p:cNvSpPr>
              <a:spLocks/>
            </p:cNvSpPr>
            <p:nvPr/>
          </p:nvSpPr>
          <p:spPr bwMode="auto">
            <a:xfrm>
              <a:off x="3601" y="3576"/>
              <a:ext cx="4" cy="22"/>
            </a:xfrm>
            <a:custGeom>
              <a:avLst/>
              <a:gdLst>
                <a:gd name="T0" fmla="*/ 16 w 2"/>
                <a:gd name="T1" fmla="*/ 0 h 11"/>
                <a:gd name="T2" fmla="*/ 16 w 2"/>
                <a:gd name="T3" fmla="*/ 88 h 11"/>
                <a:gd name="T4" fmla="*/ 0 60000 65536"/>
                <a:gd name="T5" fmla="*/ 0 60000 65536"/>
              </a:gdLst>
              <a:ahLst/>
              <a:cxnLst>
                <a:cxn ang="T4">
                  <a:pos x="T0" y="T1"/>
                </a:cxn>
                <a:cxn ang="T5">
                  <a:pos x="T2" y="T3"/>
                </a:cxn>
              </a:cxnLst>
              <a:rect l="0" t="0" r="r" b="b"/>
              <a:pathLst>
                <a:path w="2" h="11">
                  <a:moveTo>
                    <a:pt x="2" y="0"/>
                  </a:moveTo>
                  <a:cubicBezTo>
                    <a:pt x="1" y="4"/>
                    <a:pt x="0" y="8"/>
                    <a:pt x="2"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8" name="Freeform 730">
              <a:extLst>
                <a:ext uri="{FF2B5EF4-FFF2-40B4-BE49-F238E27FC236}">
                  <a16:creationId xmlns:a16="http://schemas.microsoft.com/office/drawing/2014/main" id="{4305811D-D22A-6EA2-E7B1-5F7197FF8F38}"/>
                </a:ext>
              </a:extLst>
            </p:cNvPr>
            <p:cNvSpPr>
              <a:spLocks/>
            </p:cNvSpPr>
            <p:nvPr/>
          </p:nvSpPr>
          <p:spPr bwMode="auto">
            <a:xfrm>
              <a:off x="3465" y="2339"/>
              <a:ext cx="31" cy="34"/>
            </a:xfrm>
            <a:custGeom>
              <a:avLst/>
              <a:gdLst>
                <a:gd name="T0" fmla="*/ 116 w 16"/>
                <a:gd name="T1" fmla="*/ 0 h 17"/>
                <a:gd name="T2" fmla="*/ 8 w 16"/>
                <a:gd name="T3" fmla="*/ 136 h 17"/>
                <a:gd name="T4" fmla="*/ 0 60000 65536"/>
                <a:gd name="T5" fmla="*/ 0 60000 65536"/>
              </a:gdLst>
              <a:ahLst/>
              <a:cxnLst>
                <a:cxn ang="T4">
                  <a:pos x="T0" y="T1"/>
                </a:cxn>
                <a:cxn ang="T5">
                  <a:pos x="T2" y="T3"/>
                </a:cxn>
              </a:cxnLst>
              <a:rect l="0" t="0" r="r" b="b"/>
              <a:pathLst>
                <a:path w="16" h="17">
                  <a:moveTo>
                    <a:pt x="16" y="0"/>
                  </a:moveTo>
                  <a:cubicBezTo>
                    <a:pt x="11" y="3"/>
                    <a:pt x="0" y="11"/>
                    <a:pt x="1"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39" name="Freeform 731">
              <a:extLst>
                <a:ext uri="{FF2B5EF4-FFF2-40B4-BE49-F238E27FC236}">
                  <a16:creationId xmlns:a16="http://schemas.microsoft.com/office/drawing/2014/main" id="{E87AC288-99F3-2784-4FB4-92A805A15879}"/>
                </a:ext>
              </a:extLst>
            </p:cNvPr>
            <p:cNvSpPr>
              <a:spLocks/>
            </p:cNvSpPr>
            <p:nvPr/>
          </p:nvSpPr>
          <p:spPr bwMode="auto">
            <a:xfrm>
              <a:off x="3510" y="2355"/>
              <a:ext cx="35" cy="28"/>
            </a:xfrm>
            <a:custGeom>
              <a:avLst/>
              <a:gdLst>
                <a:gd name="T0" fmla="*/ 132 w 18"/>
                <a:gd name="T1" fmla="*/ 0 h 14"/>
                <a:gd name="T2" fmla="*/ 0 w 18"/>
                <a:gd name="T3" fmla="*/ 112 h 14"/>
                <a:gd name="T4" fmla="*/ 0 60000 65536"/>
                <a:gd name="T5" fmla="*/ 0 60000 65536"/>
              </a:gdLst>
              <a:ahLst/>
              <a:cxnLst>
                <a:cxn ang="T4">
                  <a:pos x="T0" y="T1"/>
                </a:cxn>
                <a:cxn ang="T5">
                  <a:pos x="T2" y="T3"/>
                </a:cxn>
              </a:cxnLst>
              <a:rect l="0" t="0" r="r" b="b"/>
              <a:pathLst>
                <a:path w="18" h="14">
                  <a:moveTo>
                    <a:pt x="18" y="0"/>
                  </a:moveTo>
                  <a:cubicBezTo>
                    <a:pt x="12" y="3"/>
                    <a:pt x="5" y="8"/>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0" name="Freeform 732">
              <a:extLst>
                <a:ext uri="{FF2B5EF4-FFF2-40B4-BE49-F238E27FC236}">
                  <a16:creationId xmlns:a16="http://schemas.microsoft.com/office/drawing/2014/main" id="{E187D39F-5203-629E-118B-C39F6947B0DD}"/>
                </a:ext>
              </a:extLst>
            </p:cNvPr>
            <p:cNvSpPr>
              <a:spLocks/>
            </p:cNvSpPr>
            <p:nvPr/>
          </p:nvSpPr>
          <p:spPr bwMode="auto">
            <a:xfrm>
              <a:off x="3559" y="2357"/>
              <a:ext cx="34" cy="34"/>
            </a:xfrm>
            <a:custGeom>
              <a:avLst/>
              <a:gdLst>
                <a:gd name="T0" fmla="*/ 136 w 17"/>
                <a:gd name="T1" fmla="*/ 0 h 17"/>
                <a:gd name="T2" fmla="*/ 0 w 17"/>
                <a:gd name="T3" fmla="*/ 136 h 17"/>
                <a:gd name="T4" fmla="*/ 0 60000 65536"/>
                <a:gd name="T5" fmla="*/ 0 60000 65536"/>
              </a:gdLst>
              <a:ahLst/>
              <a:cxnLst>
                <a:cxn ang="T4">
                  <a:pos x="T0" y="T1"/>
                </a:cxn>
                <a:cxn ang="T5">
                  <a:pos x="T2" y="T3"/>
                </a:cxn>
              </a:cxnLst>
              <a:rect l="0" t="0" r="r" b="b"/>
              <a:pathLst>
                <a:path w="17" h="17">
                  <a:moveTo>
                    <a:pt x="17" y="0"/>
                  </a:moveTo>
                  <a:cubicBezTo>
                    <a:pt x="10" y="5"/>
                    <a:pt x="5" y="11"/>
                    <a:pt x="0"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1" name="Freeform 733">
              <a:extLst>
                <a:ext uri="{FF2B5EF4-FFF2-40B4-BE49-F238E27FC236}">
                  <a16:creationId xmlns:a16="http://schemas.microsoft.com/office/drawing/2014/main" id="{7C7A2567-FF59-B514-54C2-25CFBB1D9C22}"/>
                </a:ext>
              </a:extLst>
            </p:cNvPr>
            <p:cNvSpPr>
              <a:spLocks/>
            </p:cNvSpPr>
            <p:nvPr/>
          </p:nvSpPr>
          <p:spPr bwMode="auto">
            <a:xfrm>
              <a:off x="3618" y="2373"/>
              <a:ext cx="30" cy="24"/>
            </a:xfrm>
            <a:custGeom>
              <a:avLst/>
              <a:gdLst>
                <a:gd name="T0" fmla="*/ 120 w 15"/>
                <a:gd name="T1" fmla="*/ 0 h 12"/>
                <a:gd name="T2" fmla="*/ 0 w 15"/>
                <a:gd name="T3" fmla="*/ 96 h 12"/>
                <a:gd name="T4" fmla="*/ 0 60000 65536"/>
                <a:gd name="T5" fmla="*/ 0 60000 65536"/>
              </a:gdLst>
              <a:ahLst/>
              <a:cxnLst>
                <a:cxn ang="T4">
                  <a:pos x="T0" y="T1"/>
                </a:cxn>
                <a:cxn ang="T5">
                  <a:pos x="T2" y="T3"/>
                </a:cxn>
              </a:cxnLst>
              <a:rect l="0" t="0" r="r" b="b"/>
              <a:pathLst>
                <a:path w="15" h="12">
                  <a:moveTo>
                    <a:pt x="15" y="0"/>
                  </a:moveTo>
                  <a:cubicBezTo>
                    <a:pt x="9" y="3"/>
                    <a:pt x="5" y="7"/>
                    <a:pt x="0" y="1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2" name="Freeform 734">
              <a:extLst>
                <a:ext uri="{FF2B5EF4-FFF2-40B4-BE49-F238E27FC236}">
                  <a16:creationId xmlns:a16="http://schemas.microsoft.com/office/drawing/2014/main" id="{EBE2A6AB-D6C7-5DFE-9FD8-0EE7DFC50E4F}"/>
                </a:ext>
              </a:extLst>
            </p:cNvPr>
            <p:cNvSpPr>
              <a:spLocks/>
            </p:cNvSpPr>
            <p:nvPr/>
          </p:nvSpPr>
          <p:spPr bwMode="auto">
            <a:xfrm>
              <a:off x="3664" y="2379"/>
              <a:ext cx="21" cy="22"/>
            </a:xfrm>
            <a:custGeom>
              <a:avLst/>
              <a:gdLst>
                <a:gd name="T0" fmla="*/ 76 w 11"/>
                <a:gd name="T1" fmla="*/ 0 h 11"/>
                <a:gd name="T2" fmla="*/ 0 w 11"/>
                <a:gd name="T3" fmla="*/ 88 h 11"/>
                <a:gd name="T4" fmla="*/ 0 60000 65536"/>
                <a:gd name="T5" fmla="*/ 0 60000 65536"/>
              </a:gdLst>
              <a:ahLst/>
              <a:cxnLst>
                <a:cxn ang="T4">
                  <a:pos x="T0" y="T1"/>
                </a:cxn>
                <a:cxn ang="T5">
                  <a:pos x="T2" y="T3"/>
                </a:cxn>
              </a:cxnLst>
              <a:rect l="0" t="0" r="r" b="b"/>
              <a:pathLst>
                <a:path w="11" h="11">
                  <a:moveTo>
                    <a:pt x="11" y="0"/>
                  </a:moveTo>
                  <a:cubicBezTo>
                    <a:pt x="7" y="4"/>
                    <a:pt x="3" y="7"/>
                    <a:pt x="0" y="1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3" name="Freeform 735">
              <a:extLst>
                <a:ext uri="{FF2B5EF4-FFF2-40B4-BE49-F238E27FC236}">
                  <a16:creationId xmlns:a16="http://schemas.microsoft.com/office/drawing/2014/main" id="{020059B0-224E-85CC-FC32-7B97405551B9}"/>
                </a:ext>
              </a:extLst>
            </p:cNvPr>
            <p:cNvSpPr>
              <a:spLocks/>
            </p:cNvSpPr>
            <p:nvPr/>
          </p:nvSpPr>
          <p:spPr bwMode="auto">
            <a:xfrm>
              <a:off x="3711" y="2387"/>
              <a:ext cx="14" cy="18"/>
            </a:xfrm>
            <a:custGeom>
              <a:avLst/>
              <a:gdLst>
                <a:gd name="T0" fmla="*/ 56 w 7"/>
                <a:gd name="T1" fmla="*/ 0 h 9"/>
                <a:gd name="T2" fmla="*/ 0 w 7"/>
                <a:gd name="T3" fmla="*/ 72 h 9"/>
                <a:gd name="T4" fmla="*/ 0 60000 65536"/>
                <a:gd name="T5" fmla="*/ 0 60000 65536"/>
              </a:gdLst>
              <a:ahLst/>
              <a:cxnLst>
                <a:cxn ang="T4">
                  <a:pos x="T0" y="T1"/>
                </a:cxn>
                <a:cxn ang="T5">
                  <a:pos x="T2" y="T3"/>
                </a:cxn>
              </a:cxnLst>
              <a:rect l="0" t="0" r="r" b="b"/>
              <a:pathLst>
                <a:path w="7" h="9">
                  <a:moveTo>
                    <a:pt x="7" y="0"/>
                  </a:moveTo>
                  <a:cubicBezTo>
                    <a:pt x="5" y="3"/>
                    <a:pt x="2" y="6"/>
                    <a:pt x="0" y="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4" name="Freeform 736">
              <a:extLst>
                <a:ext uri="{FF2B5EF4-FFF2-40B4-BE49-F238E27FC236}">
                  <a16:creationId xmlns:a16="http://schemas.microsoft.com/office/drawing/2014/main" id="{B967FCA6-4F31-0E3B-9696-D9563B481B47}"/>
                </a:ext>
              </a:extLst>
            </p:cNvPr>
            <p:cNvSpPr>
              <a:spLocks/>
            </p:cNvSpPr>
            <p:nvPr/>
          </p:nvSpPr>
          <p:spPr bwMode="auto">
            <a:xfrm>
              <a:off x="3751" y="2387"/>
              <a:ext cx="7" cy="10"/>
            </a:xfrm>
            <a:custGeom>
              <a:avLst/>
              <a:gdLst>
                <a:gd name="T0" fmla="*/ 21 w 4"/>
                <a:gd name="T1" fmla="*/ 0 h 5"/>
                <a:gd name="T2" fmla="*/ 0 w 4"/>
                <a:gd name="T3" fmla="*/ 40 h 5"/>
                <a:gd name="T4" fmla="*/ 0 60000 65536"/>
                <a:gd name="T5" fmla="*/ 0 60000 65536"/>
              </a:gdLst>
              <a:ahLst/>
              <a:cxnLst>
                <a:cxn ang="T4">
                  <a:pos x="T0" y="T1"/>
                </a:cxn>
                <a:cxn ang="T5">
                  <a:pos x="T2" y="T3"/>
                </a:cxn>
              </a:cxnLst>
              <a:rect l="0" t="0" r="r" b="b"/>
              <a:pathLst>
                <a:path w="4" h="5">
                  <a:moveTo>
                    <a:pt x="4" y="0"/>
                  </a:moveTo>
                  <a:cubicBezTo>
                    <a:pt x="3" y="2"/>
                    <a:pt x="1" y="3"/>
                    <a:pt x="0"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5" name="Freeform 737">
              <a:extLst>
                <a:ext uri="{FF2B5EF4-FFF2-40B4-BE49-F238E27FC236}">
                  <a16:creationId xmlns:a16="http://schemas.microsoft.com/office/drawing/2014/main" id="{42108964-F486-A8F2-FE45-8E921DF62E46}"/>
                </a:ext>
              </a:extLst>
            </p:cNvPr>
            <p:cNvSpPr>
              <a:spLocks/>
            </p:cNvSpPr>
            <p:nvPr/>
          </p:nvSpPr>
          <p:spPr bwMode="auto">
            <a:xfrm>
              <a:off x="3786" y="2397"/>
              <a:ext cx="14" cy="10"/>
            </a:xfrm>
            <a:custGeom>
              <a:avLst/>
              <a:gdLst>
                <a:gd name="T0" fmla="*/ 56 w 7"/>
                <a:gd name="T1" fmla="*/ 0 h 5"/>
                <a:gd name="T2" fmla="*/ 0 w 7"/>
                <a:gd name="T3" fmla="*/ 40 h 5"/>
                <a:gd name="T4" fmla="*/ 0 60000 65536"/>
                <a:gd name="T5" fmla="*/ 0 60000 65536"/>
              </a:gdLst>
              <a:ahLst/>
              <a:cxnLst>
                <a:cxn ang="T4">
                  <a:pos x="T0" y="T1"/>
                </a:cxn>
                <a:cxn ang="T5">
                  <a:pos x="T2" y="T3"/>
                </a:cxn>
              </a:cxnLst>
              <a:rect l="0" t="0" r="r" b="b"/>
              <a:pathLst>
                <a:path w="7" h="5">
                  <a:moveTo>
                    <a:pt x="7" y="0"/>
                  </a:moveTo>
                  <a:cubicBezTo>
                    <a:pt x="5" y="2"/>
                    <a:pt x="3" y="4"/>
                    <a:pt x="0" y="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6" name="Freeform 738">
              <a:extLst>
                <a:ext uri="{FF2B5EF4-FFF2-40B4-BE49-F238E27FC236}">
                  <a16:creationId xmlns:a16="http://schemas.microsoft.com/office/drawing/2014/main" id="{61C263D8-2CD1-D8DC-E4A7-52F20A902BD7}"/>
                </a:ext>
              </a:extLst>
            </p:cNvPr>
            <p:cNvSpPr>
              <a:spLocks/>
            </p:cNvSpPr>
            <p:nvPr/>
          </p:nvSpPr>
          <p:spPr bwMode="auto">
            <a:xfrm>
              <a:off x="3855" y="2403"/>
              <a:ext cx="10" cy="6"/>
            </a:xfrm>
            <a:custGeom>
              <a:avLst/>
              <a:gdLst>
                <a:gd name="T0" fmla="*/ 40 w 5"/>
                <a:gd name="T1" fmla="*/ 0 h 3"/>
                <a:gd name="T2" fmla="*/ 0 w 5"/>
                <a:gd name="T3" fmla="*/ 24 h 3"/>
                <a:gd name="T4" fmla="*/ 0 60000 65536"/>
                <a:gd name="T5" fmla="*/ 0 60000 65536"/>
              </a:gdLst>
              <a:ahLst/>
              <a:cxnLst>
                <a:cxn ang="T4">
                  <a:pos x="T0" y="T1"/>
                </a:cxn>
                <a:cxn ang="T5">
                  <a:pos x="T2" y="T3"/>
                </a:cxn>
              </a:cxnLst>
              <a:rect l="0" t="0" r="r" b="b"/>
              <a:pathLst>
                <a:path w="5" h="3">
                  <a:moveTo>
                    <a:pt x="5" y="0"/>
                  </a:moveTo>
                  <a:cubicBezTo>
                    <a:pt x="3" y="1"/>
                    <a:pt x="2" y="2"/>
                    <a:pt x="0"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7" name="Freeform 739">
              <a:extLst>
                <a:ext uri="{FF2B5EF4-FFF2-40B4-BE49-F238E27FC236}">
                  <a16:creationId xmlns:a16="http://schemas.microsoft.com/office/drawing/2014/main" id="{8EED18E2-6621-81C2-0D73-98535131FABF}"/>
                </a:ext>
              </a:extLst>
            </p:cNvPr>
            <p:cNvSpPr>
              <a:spLocks/>
            </p:cNvSpPr>
            <p:nvPr/>
          </p:nvSpPr>
          <p:spPr bwMode="auto">
            <a:xfrm>
              <a:off x="3634" y="3582"/>
              <a:ext cx="6" cy="36"/>
            </a:xfrm>
            <a:custGeom>
              <a:avLst/>
              <a:gdLst>
                <a:gd name="T0" fmla="*/ 24 w 3"/>
                <a:gd name="T1" fmla="*/ 0 h 18"/>
                <a:gd name="T2" fmla="*/ 24 w 3"/>
                <a:gd name="T3" fmla="*/ 144 h 18"/>
                <a:gd name="T4" fmla="*/ 0 60000 65536"/>
                <a:gd name="T5" fmla="*/ 0 60000 65536"/>
              </a:gdLst>
              <a:ahLst/>
              <a:cxnLst>
                <a:cxn ang="T4">
                  <a:pos x="T0" y="T1"/>
                </a:cxn>
                <a:cxn ang="T5">
                  <a:pos x="T2" y="T3"/>
                </a:cxn>
              </a:cxnLst>
              <a:rect l="0" t="0" r="r" b="b"/>
              <a:pathLst>
                <a:path w="3" h="18">
                  <a:moveTo>
                    <a:pt x="3" y="0"/>
                  </a:moveTo>
                  <a:cubicBezTo>
                    <a:pt x="2" y="6"/>
                    <a:pt x="0" y="12"/>
                    <a:pt x="3"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8" name="Freeform 740">
              <a:extLst>
                <a:ext uri="{FF2B5EF4-FFF2-40B4-BE49-F238E27FC236}">
                  <a16:creationId xmlns:a16="http://schemas.microsoft.com/office/drawing/2014/main" id="{3E8F9209-3BFF-4714-6BB5-626CAB6BDC04}"/>
                </a:ext>
              </a:extLst>
            </p:cNvPr>
            <p:cNvSpPr>
              <a:spLocks/>
            </p:cNvSpPr>
            <p:nvPr/>
          </p:nvSpPr>
          <p:spPr bwMode="auto">
            <a:xfrm>
              <a:off x="3678" y="3612"/>
              <a:ext cx="4" cy="20"/>
            </a:xfrm>
            <a:custGeom>
              <a:avLst/>
              <a:gdLst>
                <a:gd name="T0" fmla="*/ 16 w 2"/>
                <a:gd name="T1" fmla="*/ 0 h 10"/>
                <a:gd name="T2" fmla="*/ 8 w 2"/>
                <a:gd name="T3" fmla="*/ 80 h 10"/>
                <a:gd name="T4" fmla="*/ 0 60000 65536"/>
                <a:gd name="T5" fmla="*/ 0 60000 65536"/>
              </a:gdLst>
              <a:ahLst/>
              <a:cxnLst>
                <a:cxn ang="T4">
                  <a:pos x="T0" y="T1"/>
                </a:cxn>
                <a:cxn ang="T5">
                  <a:pos x="T2" y="T3"/>
                </a:cxn>
              </a:cxnLst>
              <a:rect l="0" t="0" r="r" b="b"/>
              <a:pathLst>
                <a:path w="2" h="10">
                  <a:moveTo>
                    <a:pt x="2" y="0"/>
                  </a:moveTo>
                  <a:cubicBezTo>
                    <a:pt x="2" y="3"/>
                    <a:pt x="0" y="7"/>
                    <a:pt x="1" y="1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49" name="Freeform 741">
              <a:extLst>
                <a:ext uri="{FF2B5EF4-FFF2-40B4-BE49-F238E27FC236}">
                  <a16:creationId xmlns:a16="http://schemas.microsoft.com/office/drawing/2014/main" id="{FA042D9A-935A-D316-BAF4-16DE60D6E0F7}"/>
                </a:ext>
              </a:extLst>
            </p:cNvPr>
            <p:cNvSpPr>
              <a:spLocks/>
            </p:cNvSpPr>
            <p:nvPr/>
          </p:nvSpPr>
          <p:spPr bwMode="auto">
            <a:xfrm>
              <a:off x="3723" y="3632"/>
              <a:ext cx="4" cy="17"/>
            </a:xfrm>
            <a:custGeom>
              <a:avLst/>
              <a:gdLst>
                <a:gd name="T0" fmla="*/ 8 w 2"/>
                <a:gd name="T1" fmla="*/ 0 h 9"/>
                <a:gd name="T2" fmla="*/ 8 w 2"/>
                <a:gd name="T3" fmla="*/ 60 h 9"/>
                <a:gd name="T4" fmla="*/ 0 60000 65536"/>
                <a:gd name="T5" fmla="*/ 0 60000 65536"/>
              </a:gdLst>
              <a:ahLst/>
              <a:cxnLst>
                <a:cxn ang="T4">
                  <a:pos x="T0" y="T1"/>
                </a:cxn>
                <a:cxn ang="T5">
                  <a:pos x="T2" y="T3"/>
                </a:cxn>
              </a:cxnLst>
              <a:rect l="0" t="0" r="r" b="b"/>
              <a:pathLst>
                <a:path w="2" h="9">
                  <a:moveTo>
                    <a:pt x="1" y="0"/>
                  </a:moveTo>
                  <a:cubicBezTo>
                    <a:pt x="2" y="3"/>
                    <a:pt x="0" y="6"/>
                    <a:pt x="1" y="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0" name="Freeform 742">
              <a:extLst>
                <a:ext uri="{FF2B5EF4-FFF2-40B4-BE49-F238E27FC236}">
                  <a16:creationId xmlns:a16="http://schemas.microsoft.com/office/drawing/2014/main" id="{019B01FC-3F6E-82D1-A91C-9F737CA23B13}"/>
                </a:ext>
              </a:extLst>
            </p:cNvPr>
            <p:cNvSpPr>
              <a:spLocks/>
            </p:cNvSpPr>
            <p:nvPr/>
          </p:nvSpPr>
          <p:spPr bwMode="auto">
            <a:xfrm>
              <a:off x="3772" y="3651"/>
              <a:ext cx="4" cy="14"/>
            </a:xfrm>
            <a:custGeom>
              <a:avLst/>
              <a:gdLst>
                <a:gd name="T0" fmla="*/ 8 w 2"/>
                <a:gd name="T1" fmla="*/ 0 h 7"/>
                <a:gd name="T2" fmla="*/ 16 w 2"/>
                <a:gd name="T3" fmla="*/ 56 h 7"/>
                <a:gd name="T4" fmla="*/ 0 60000 65536"/>
                <a:gd name="T5" fmla="*/ 0 60000 65536"/>
              </a:gdLst>
              <a:ahLst/>
              <a:cxnLst>
                <a:cxn ang="T4">
                  <a:pos x="T0" y="T1"/>
                </a:cxn>
                <a:cxn ang="T5">
                  <a:pos x="T2" y="T3"/>
                </a:cxn>
              </a:cxnLst>
              <a:rect l="0" t="0" r="r" b="b"/>
              <a:pathLst>
                <a:path w="2" h="7">
                  <a:moveTo>
                    <a:pt x="1" y="0"/>
                  </a:moveTo>
                  <a:cubicBezTo>
                    <a:pt x="0" y="2"/>
                    <a:pt x="0" y="5"/>
                    <a:pt x="2" y="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1" name="Freeform 743">
              <a:extLst>
                <a:ext uri="{FF2B5EF4-FFF2-40B4-BE49-F238E27FC236}">
                  <a16:creationId xmlns:a16="http://schemas.microsoft.com/office/drawing/2014/main" id="{70D9EEA1-C50A-AD21-B1A8-52E6C69EAA35}"/>
                </a:ext>
              </a:extLst>
            </p:cNvPr>
            <p:cNvSpPr>
              <a:spLocks/>
            </p:cNvSpPr>
            <p:nvPr/>
          </p:nvSpPr>
          <p:spPr bwMode="auto">
            <a:xfrm>
              <a:off x="2465" y="2182"/>
              <a:ext cx="93" cy="51"/>
            </a:xfrm>
            <a:custGeom>
              <a:avLst/>
              <a:gdLst>
                <a:gd name="T0" fmla="*/ 364 w 47"/>
                <a:gd name="T1" fmla="*/ 0 h 26"/>
                <a:gd name="T2" fmla="*/ 0 w 47"/>
                <a:gd name="T3" fmla="*/ 196 h 26"/>
                <a:gd name="T4" fmla="*/ 0 60000 65536"/>
                <a:gd name="T5" fmla="*/ 0 60000 65536"/>
              </a:gdLst>
              <a:ahLst/>
              <a:cxnLst>
                <a:cxn ang="T4">
                  <a:pos x="T0" y="T1"/>
                </a:cxn>
                <a:cxn ang="T5">
                  <a:pos x="T2" y="T3"/>
                </a:cxn>
              </a:cxnLst>
              <a:rect l="0" t="0" r="r" b="b"/>
              <a:pathLst>
                <a:path w="47" h="26">
                  <a:moveTo>
                    <a:pt x="47" y="0"/>
                  </a:moveTo>
                  <a:cubicBezTo>
                    <a:pt x="30" y="4"/>
                    <a:pt x="8" y="8"/>
                    <a:pt x="0"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2" name="Freeform 744">
              <a:extLst>
                <a:ext uri="{FF2B5EF4-FFF2-40B4-BE49-F238E27FC236}">
                  <a16:creationId xmlns:a16="http://schemas.microsoft.com/office/drawing/2014/main" id="{9C6F94DD-ADFC-873D-AB2D-05B33EF433AB}"/>
                </a:ext>
              </a:extLst>
            </p:cNvPr>
            <p:cNvSpPr>
              <a:spLocks/>
            </p:cNvSpPr>
            <p:nvPr/>
          </p:nvSpPr>
          <p:spPr bwMode="auto">
            <a:xfrm>
              <a:off x="2408" y="2194"/>
              <a:ext cx="79" cy="65"/>
            </a:xfrm>
            <a:custGeom>
              <a:avLst/>
              <a:gdLst>
                <a:gd name="T0" fmla="*/ 308 w 40"/>
                <a:gd name="T1" fmla="*/ 0 h 33"/>
                <a:gd name="T2" fmla="*/ 168 w 40"/>
                <a:gd name="T3" fmla="*/ 93 h 33"/>
                <a:gd name="T4" fmla="*/ 0 w 40"/>
                <a:gd name="T5" fmla="*/ 252 h 33"/>
                <a:gd name="T6" fmla="*/ 0 60000 65536"/>
                <a:gd name="T7" fmla="*/ 0 60000 65536"/>
                <a:gd name="T8" fmla="*/ 0 60000 65536"/>
              </a:gdLst>
              <a:ahLst/>
              <a:cxnLst>
                <a:cxn ang="T6">
                  <a:pos x="T0" y="T1"/>
                </a:cxn>
                <a:cxn ang="T7">
                  <a:pos x="T2" y="T3"/>
                </a:cxn>
                <a:cxn ang="T8">
                  <a:pos x="T4" y="T5"/>
                </a:cxn>
              </a:cxnLst>
              <a:rect l="0" t="0" r="r" b="b"/>
              <a:pathLst>
                <a:path w="40" h="33">
                  <a:moveTo>
                    <a:pt x="40" y="0"/>
                  </a:moveTo>
                  <a:cubicBezTo>
                    <a:pt x="34" y="3"/>
                    <a:pt x="28" y="8"/>
                    <a:pt x="22" y="12"/>
                  </a:cubicBezTo>
                  <a:cubicBezTo>
                    <a:pt x="12" y="17"/>
                    <a:pt x="7" y="24"/>
                    <a:pt x="0" y="3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3" name="Freeform 745">
              <a:extLst>
                <a:ext uri="{FF2B5EF4-FFF2-40B4-BE49-F238E27FC236}">
                  <a16:creationId xmlns:a16="http://schemas.microsoft.com/office/drawing/2014/main" id="{6E7CEFE2-EDEB-45F9-6982-3DB736D882BF}"/>
                </a:ext>
              </a:extLst>
            </p:cNvPr>
            <p:cNvSpPr>
              <a:spLocks/>
            </p:cNvSpPr>
            <p:nvPr/>
          </p:nvSpPr>
          <p:spPr bwMode="auto">
            <a:xfrm>
              <a:off x="2439" y="2213"/>
              <a:ext cx="101" cy="38"/>
            </a:xfrm>
            <a:custGeom>
              <a:avLst/>
              <a:gdLst>
                <a:gd name="T0" fmla="*/ 0 w 51"/>
                <a:gd name="T1" fmla="*/ 152 h 19"/>
                <a:gd name="T2" fmla="*/ 196 w 51"/>
                <a:gd name="T3" fmla="*/ 72 h 19"/>
                <a:gd name="T4" fmla="*/ 396 w 51"/>
                <a:gd name="T5" fmla="*/ 8 h 19"/>
                <a:gd name="T6" fmla="*/ 0 60000 65536"/>
                <a:gd name="T7" fmla="*/ 0 60000 65536"/>
                <a:gd name="T8" fmla="*/ 0 60000 65536"/>
              </a:gdLst>
              <a:ahLst/>
              <a:cxnLst>
                <a:cxn ang="T6">
                  <a:pos x="T0" y="T1"/>
                </a:cxn>
                <a:cxn ang="T7">
                  <a:pos x="T2" y="T3"/>
                </a:cxn>
                <a:cxn ang="T8">
                  <a:pos x="T4" y="T5"/>
                </a:cxn>
              </a:cxnLst>
              <a:rect l="0" t="0" r="r" b="b"/>
              <a:pathLst>
                <a:path w="51" h="19">
                  <a:moveTo>
                    <a:pt x="0" y="19"/>
                  </a:moveTo>
                  <a:cubicBezTo>
                    <a:pt x="8" y="15"/>
                    <a:pt x="16" y="13"/>
                    <a:pt x="25" y="9"/>
                  </a:cubicBezTo>
                  <a:cubicBezTo>
                    <a:pt x="34" y="4"/>
                    <a:pt x="40" y="0"/>
                    <a:pt x="51" y="1"/>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4" name="Freeform 746">
              <a:extLst>
                <a:ext uri="{FF2B5EF4-FFF2-40B4-BE49-F238E27FC236}">
                  <a16:creationId xmlns:a16="http://schemas.microsoft.com/office/drawing/2014/main" id="{01716942-5423-1A66-6FFE-D8272C734B8E}"/>
                </a:ext>
              </a:extLst>
            </p:cNvPr>
            <p:cNvSpPr>
              <a:spLocks/>
            </p:cNvSpPr>
            <p:nvPr/>
          </p:nvSpPr>
          <p:spPr bwMode="auto">
            <a:xfrm>
              <a:off x="2526" y="2201"/>
              <a:ext cx="65" cy="14"/>
            </a:xfrm>
            <a:custGeom>
              <a:avLst/>
              <a:gdLst>
                <a:gd name="T0" fmla="*/ 252 w 33"/>
                <a:gd name="T1" fmla="*/ 56 h 7"/>
                <a:gd name="T2" fmla="*/ 191 w 33"/>
                <a:gd name="T3" fmla="*/ 24 h 7"/>
                <a:gd name="T4" fmla="*/ 0 w 33"/>
                <a:gd name="T5" fmla="*/ 24 h 7"/>
                <a:gd name="T6" fmla="*/ 0 60000 65536"/>
                <a:gd name="T7" fmla="*/ 0 60000 65536"/>
                <a:gd name="T8" fmla="*/ 0 60000 65536"/>
              </a:gdLst>
              <a:ahLst/>
              <a:cxnLst>
                <a:cxn ang="T6">
                  <a:pos x="T0" y="T1"/>
                </a:cxn>
                <a:cxn ang="T7">
                  <a:pos x="T2" y="T3"/>
                </a:cxn>
                <a:cxn ang="T8">
                  <a:pos x="T4" y="T5"/>
                </a:cxn>
              </a:cxnLst>
              <a:rect l="0" t="0" r="r" b="b"/>
              <a:pathLst>
                <a:path w="33" h="7">
                  <a:moveTo>
                    <a:pt x="33" y="7"/>
                  </a:moveTo>
                  <a:cubicBezTo>
                    <a:pt x="30" y="6"/>
                    <a:pt x="28" y="4"/>
                    <a:pt x="25" y="3"/>
                  </a:cubicBezTo>
                  <a:cubicBezTo>
                    <a:pt x="17" y="0"/>
                    <a:pt x="7" y="1"/>
                    <a:pt x="0"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5" name="Freeform 747">
              <a:extLst>
                <a:ext uri="{FF2B5EF4-FFF2-40B4-BE49-F238E27FC236}">
                  <a16:creationId xmlns:a16="http://schemas.microsoft.com/office/drawing/2014/main" id="{0C11A3E1-AFAE-DB52-B29C-E7D984A1F14F}"/>
                </a:ext>
              </a:extLst>
            </p:cNvPr>
            <p:cNvSpPr>
              <a:spLocks/>
            </p:cNvSpPr>
            <p:nvPr/>
          </p:nvSpPr>
          <p:spPr bwMode="auto">
            <a:xfrm>
              <a:off x="2339" y="2229"/>
              <a:ext cx="75" cy="89"/>
            </a:xfrm>
            <a:custGeom>
              <a:avLst/>
              <a:gdLst>
                <a:gd name="T0" fmla="*/ 292 w 38"/>
                <a:gd name="T1" fmla="*/ 0 h 45"/>
                <a:gd name="T2" fmla="*/ 124 w 38"/>
                <a:gd name="T3" fmla="*/ 133 h 45"/>
                <a:gd name="T4" fmla="*/ 0 w 38"/>
                <a:gd name="T5" fmla="*/ 348 h 45"/>
                <a:gd name="T6" fmla="*/ 0 60000 65536"/>
                <a:gd name="T7" fmla="*/ 0 60000 65536"/>
                <a:gd name="T8" fmla="*/ 0 60000 65536"/>
              </a:gdLst>
              <a:ahLst/>
              <a:cxnLst>
                <a:cxn ang="T6">
                  <a:pos x="T0" y="T1"/>
                </a:cxn>
                <a:cxn ang="T7">
                  <a:pos x="T2" y="T3"/>
                </a:cxn>
                <a:cxn ang="T8">
                  <a:pos x="T4" y="T5"/>
                </a:cxn>
              </a:cxnLst>
              <a:rect l="0" t="0" r="r" b="b"/>
              <a:pathLst>
                <a:path w="38" h="45">
                  <a:moveTo>
                    <a:pt x="38" y="0"/>
                  </a:moveTo>
                  <a:cubicBezTo>
                    <a:pt x="31" y="6"/>
                    <a:pt x="23" y="10"/>
                    <a:pt x="16" y="17"/>
                  </a:cubicBezTo>
                  <a:cubicBezTo>
                    <a:pt x="8" y="25"/>
                    <a:pt x="5" y="35"/>
                    <a:pt x="0" y="4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6" name="Freeform 748">
              <a:extLst>
                <a:ext uri="{FF2B5EF4-FFF2-40B4-BE49-F238E27FC236}">
                  <a16:creationId xmlns:a16="http://schemas.microsoft.com/office/drawing/2014/main" id="{FDA89BFE-559B-F380-5CDE-178E99CEB6DD}"/>
                </a:ext>
              </a:extLst>
            </p:cNvPr>
            <p:cNvSpPr>
              <a:spLocks/>
            </p:cNvSpPr>
            <p:nvPr/>
          </p:nvSpPr>
          <p:spPr bwMode="auto">
            <a:xfrm>
              <a:off x="2315" y="2274"/>
              <a:ext cx="81" cy="93"/>
            </a:xfrm>
            <a:custGeom>
              <a:avLst/>
              <a:gdLst>
                <a:gd name="T0" fmla="*/ 316 w 41"/>
                <a:gd name="T1" fmla="*/ 0 h 47"/>
                <a:gd name="T2" fmla="*/ 0 w 41"/>
                <a:gd name="T3" fmla="*/ 364 h 47"/>
                <a:gd name="T4" fmla="*/ 0 60000 65536"/>
                <a:gd name="T5" fmla="*/ 0 60000 65536"/>
              </a:gdLst>
              <a:ahLst/>
              <a:cxnLst>
                <a:cxn ang="T4">
                  <a:pos x="T0" y="T1"/>
                </a:cxn>
                <a:cxn ang="T5">
                  <a:pos x="T2" y="T3"/>
                </a:cxn>
              </a:cxnLst>
              <a:rect l="0" t="0" r="r" b="b"/>
              <a:pathLst>
                <a:path w="41" h="47">
                  <a:moveTo>
                    <a:pt x="41" y="0"/>
                  </a:moveTo>
                  <a:cubicBezTo>
                    <a:pt x="21" y="10"/>
                    <a:pt x="11" y="29"/>
                    <a:pt x="0" y="4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7" name="Freeform 749">
              <a:extLst>
                <a:ext uri="{FF2B5EF4-FFF2-40B4-BE49-F238E27FC236}">
                  <a16:creationId xmlns:a16="http://schemas.microsoft.com/office/drawing/2014/main" id="{2A5FCD56-3799-815B-CB4F-441511B66CC1}"/>
                </a:ext>
              </a:extLst>
            </p:cNvPr>
            <p:cNvSpPr>
              <a:spLocks/>
            </p:cNvSpPr>
            <p:nvPr/>
          </p:nvSpPr>
          <p:spPr bwMode="auto">
            <a:xfrm>
              <a:off x="2264" y="2316"/>
              <a:ext cx="37" cy="71"/>
            </a:xfrm>
            <a:custGeom>
              <a:avLst/>
              <a:gdLst>
                <a:gd name="T0" fmla="*/ 140 w 19"/>
                <a:gd name="T1" fmla="*/ 0 h 36"/>
                <a:gd name="T2" fmla="*/ 0 w 19"/>
                <a:gd name="T3" fmla="*/ 276 h 36"/>
                <a:gd name="T4" fmla="*/ 0 60000 65536"/>
                <a:gd name="T5" fmla="*/ 0 60000 65536"/>
              </a:gdLst>
              <a:ahLst/>
              <a:cxnLst>
                <a:cxn ang="T4">
                  <a:pos x="T0" y="T1"/>
                </a:cxn>
                <a:cxn ang="T5">
                  <a:pos x="T2" y="T3"/>
                </a:cxn>
              </a:cxnLst>
              <a:rect l="0" t="0" r="r" b="b"/>
              <a:pathLst>
                <a:path w="19" h="36">
                  <a:moveTo>
                    <a:pt x="19" y="0"/>
                  </a:moveTo>
                  <a:cubicBezTo>
                    <a:pt x="7" y="7"/>
                    <a:pt x="3" y="24"/>
                    <a:pt x="0" y="3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8" name="Freeform 750">
              <a:extLst>
                <a:ext uri="{FF2B5EF4-FFF2-40B4-BE49-F238E27FC236}">
                  <a16:creationId xmlns:a16="http://schemas.microsoft.com/office/drawing/2014/main" id="{53BC8DAE-00C5-E173-67D5-D7EA42670A82}"/>
                </a:ext>
              </a:extLst>
            </p:cNvPr>
            <p:cNvSpPr>
              <a:spLocks/>
            </p:cNvSpPr>
            <p:nvPr/>
          </p:nvSpPr>
          <p:spPr bwMode="auto">
            <a:xfrm>
              <a:off x="2264" y="2343"/>
              <a:ext cx="31" cy="99"/>
            </a:xfrm>
            <a:custGeom>
              <a:avLst/>
              <a:gdLst>
                <a:gd name="T0" fmla="*/ 116 w 16"/>
                <a:gd name="T1" fmla="*/ 0 h 50"/>
                <a:gd name="T2" fmla="*/ 0 w 16"/>
                <a:gd name="T3" fmla="*/ 388 h 50"/>
                <a:gd name="T4" fmla="*/ 0 60000 65536"/>
                <a:gd name="T5" fmla="*/ 0 60000 65536"/>
              </a:gdLst>
              <a:ahLst/>
              <a:cxnLst>
                <a:cxn ang="T4">
                  <a:pos x="T0" y="T1"/>
                </a:cxn>
                <a:cxn ang="T5">
                  <a:pos x="T2" y="T3"/>
                </a:cxn>
              </a:cxnLst>
              <a:rect l="0" t="0" r="r" b="b"/>
              <a:pathLst>
                <a:path w="16" h="50">
                  <a:moveTo>
                    <a:pt x="16" y="0"/>
                  </a:moveTo>
                  <a:cubicBezTo>
                    <a:pt x="5" y="12"/>
                    <a:pt x="4" y="35"/>
                    <a:pt x="0" y="5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59" name="Freeform 751">
              <a:extLst>
                <a:ext uri="{FF2B5EF4-FFF2-40B4-BE49-F238E27FC236}">
                  <a16:creationId xmlns:a16="http://schemas.microsoft.com/office/drawing/2014/main" id="{675D1B0C-630D-FCCC-92A3-9B21AEB41214}"/>
                </a:ext>
              </a:extLst>
            </p:cNvPr>
            <p:cNvSpPr>
              <a:spLocks/>
            </p:cNvSpPr>
            <p:nvPr/>
          </p:nvSpPr>
          <p:spPr bwMode="auto">
            <a:xfrm>
              <a:off x="2252" y="2422"/>
              <a:ext cx="32" cy="113"/>
            </a:xfrm>
            <a:custGeom>
              <a:avLst/>
              <a:gdLst>
                <a:gd name="T0" fmla="*/ 128 w 16"/>
                <a:gd name="T1" fmla="*/ 0 h 57"/>
                <a:gd name="T2" fmla="*/ 56 w 16"/>
                <a:gd name="T3" fmla="*/ 141 h 57"/>
                <a:gd name="T4" fmla="*/ 0 w 16"/>
                <a:gd name="T5" fmla="*/ 444 h 57"/>
                <a:gd name="T6" fmla="*/ 0 60000 65536"/>
                <a:gd name="T7" fmla="*/ 0 60000 65536"/>
                <a:gd name="T8" fmla="*/ 0 60000 65536"/>
              </a:gdLst>
              <a:ahLst/>
              <a:cxnLst>
                <a:cxn ang="T6">
                  <a:pos x="T0" y="T1"/>
                </a:cxn>
                <a:cxn ang="T7">
                  <a:pos x="T2" y="T3"/>
                </a:cxn>
                <a:cxn ang="T8">
                  <a:pos x="T4" y="T5"/>
                </a:cxn>
              </a:cxnLst>
              <a:rect l="0" t="0" r="r" b="b"/>
              <a:pathLst>
                <a:path w="16" h="57">
                  <a:moveTo>
                    <a:pt x="16" y="0"/>
                  </a:moveTo>
                  <a:cubicBezTo>
                    <a:pt x="13" y="6"/>
                    <a:pt x="9" y="11"/>
                    <a:pt x="7" y="18"/>
                  </a:cubicBezTo>
                  <a:cubicBezTo>
                    <a:pt x="3" y="30"/>
                    <a:pt x="3" y="44"/>
                    <a:pt x="0" y="5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0" name="Freeform 752">
              <a:extLst>
                <a:ext uri="{FF2B5EF4-FFF2-40B4-BE49-F238E27FC236}">
                  <a16:creationId xmlns:a16="http://schemas.microsoft.com/office/drawing/2014/main" id="{396DDE2F-4E38-ECAE-FA71-67726F9A96DB}"/>
                </a:ext>
              </a:extLst>
            </p:cNvPr>
            <p:cNvSpPr>
              <a:spLocks/>
            </p:cNvSpPr>
            <p:nvPr/>
          </p:nvSpPr>
          <p:spPr bwMode="auto">
            <a:xfrm>
              <a:off x="2232" y="2407"/>
              <a:ext cx="24" cy="110"/>
            </a:xfrm>
            <a:custGeom>
              <a:avLst/>
              <a:gdLst>
                <a:gd name="T0" fmla="*/ 96 w 12"/>
                <a:gd name="T1" fmla="*/ 0 h 56"/>
                <a:gd name="T2" fmla="*/ 16 w 12"/>
                <a:gd name="T3" fmla="*/ 424 h 56"/>
                <a:gd name="T4" fmla="*/ 0 60000 65536"/>
                <a:gd name="T5" fmla="*/ 0 60000 65536"/>
              </a:gdLst>
              <a:ahLst/>
              <a:cxnLst>
                <a:cxn ang="T4">
                  <a:pos x="T0" y="T1"/>
                </a:cxn>
                <a:cxn ang="T5">
                  <a:pos x="T2" y="T3"/>
                </a:cxn>
              </a:cxnLst>
              <a:rect l="0" t="0" r="r" b="b"/>
              <a:pathLst>
                <a:path w="12" h="56">
                  <a:moveTo>
                    <a:pt x="12" y="0"/>
                  </a:moveTo>
                  <a:cubicBezTo>
                    <a:pt x="0" y="14"/>
                    <a:pt x="1" y="39"/>
                    <a:pt x="2" y="5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1" name="Freeform 753">
              <a:extLst>
                <a:ext uri="{FF2B5EF4-FFF2-40B4-BE49-F238E27FC236}">
                  <a16:creationId xmlns:a16="http://schemas.microsoft.com/office/drawing/2014/main" id="{F7F0E954-0576-3531-AEBD-4049AE4C5AEE}"/>
                </a:ext>
              </a:extLst>
            </p:cNvPr>
            <p:cNvSpPr>
              <a:spLocks/>
            </p:cNvSpPr>
            <p:nvPr/>
          </p:nvSpPr>
          <p:spPr bwMode="auto">
            <a:xfrm>
              <a:off x="2226" y="2525"/>
              <a:ext cx="14" cy="130"/>
            </a:xfrm>
            <a:custGeom>
              <a:avLst/>
              <a:gdLst>
                <a:gd name="T0" fmla="*/ 56 w 7"/>
                <a:gd name="T1" fmla="*/ 0 h 66"/>
                <a:gd name="T2" fmla="*/ 16 w 7"/>
                <a:gd name="T3" fmla="*/ 197 h 66"/>
                <a:gd name="T4" fmla="*/ 0 w 7"/>
                <a:gd name="T5" fmla="*/ 504 h 66"/>
                <a:gd name="T6" fmla="*/ 0 60000 65536"/>
                <a:gd name="T7" fmla="*/ 0 60000 65536"/>
                <a:gd name="T8" fmla="*/ 0 60000 65536"/>
              </a:gdLst>
              <a:ahLst/>
              <a:cxnLst>
                <a:cxn ang="T6">
                  <a:pos x="T0" y="T1"/>
                </a:cxn>
                <a:cxn ang="T7">
                  <a:pos x="T2" y="T3"/>
                </a:cxn>
                <a:cxn ang="T8">
                  <a:pos x="T4" y="T5"/>
                </a:cxn>
              </a:cxnLst>
              <a:rect l="0" t="0" r="r" b="b"/>
              <a:pathLst>
                <a:path w="7" h="66">
                  <a:moveTo>
                    <a:pt x="7" y="0"/>
                  </a:moveTo>
                  <a:cubicBezTo>
                    <a:pt x="2" y="7"/>
                    <a:pt x="2" y="18"/>
                    <a:pt x="2" y="26"/>
                  </a:cubicBezTo>
                  <a:cubicBezTo>
                    <a:pt x="2" y="39"/>
                    <a:pt x="0" y="52"/>
                    <a:pt x="0" y="6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2" name="Freeform 754">
              <a:extLst>
                <a:ext uri="{FF2B5EF4-FFF2-40B4-BE49-F238E27FC236}">
                  <a16:creationId xmlns:a16="http://schemas.microsoft.com/office/drawing/2014/main" id="{CF5B852B-3607-7D16-CDD7-ADB5D420475E}"/>
                </a:ext>
              </a:extLst>
            </p:cNvPr>
            <p:cNvSpPr>
              <a:spLocks/>
            </p:cNvSpPr>
            <p:nvPr/>
          </p:nvSpPr>
          <p:spPr bwMode="auto">
            <a:xfrm>
              <a:off x="2246" y="2560"/>
              <a:ext cx="18" cy="115"/>
            </a:xfrm>
            <a:custGeom>
              <a:avLst/>
              <a:gdLst>
                <a:gd name="T0" fmla="*/ 48 w 9"/>
                <a:gd name="T1" fmla="*/ 0 h 58"/>
                <a:gd name="T2" fmla="*/ 72 w 9"/>
                <a:gd name="T3" fmla="*/ 452 h 58"/>
                <a:gd name="T4" fmla="*/ 0 60000 65536"/>
                <a:gd name="T5" fmla="*/ 0 60000 65536"/>
              </a:gdLst>
              <a:ahLst/>
              <a:cxnLst>
                <a:cxn ang="T4">
                  <a:pos x="T0" y="T1"/>
                </a:cxn>
                <a:cxn ang="T5">
                  <a:pos x="T2" y="T3"/>
                </a:cxn>
              </a:cxnLst>
              <a:rect l="0" t="0" r="r" b="b"/>
              <a:pathLst>
                <a:path w="9" h="58">
                  <a:moveTo>
                    <a:pt x="6" y="0"/>
                  </a:moveTo>
                  <a:cubicBezTo>
                    <a:pt x="2" y="20"/>
                    <a:pt x="0" y="38"/>
                    <a:pt x="9" y="5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3" name="Freeform 755">
              <a:extLst>
                <a:ext uri="{FF2B5EF4-FFF2-40B4-BE49-F238E27FC236}">
                  <a16:creationId xmlns:a16="http://schemas.microsoft.com/office/drawing/2014/main" id="{61B053D8-5488-116F-5E37-D1F06DB68CAD}"/>
                </a:ext>
              </a:extLst>
            </p:cNvPr>
            <p:cNvSpPr>
              <a:spLocks/>
            </p:cNvSpPr>
            <p:nvPr/>
          </p:nvSpPr>
          <p:spPr bwMode="auto">
            <a:xfrm>
              <a:off x="2232" y="2655"/>
              <a:ext cx="24" cy="55"/>
            </a:xfrm>
            <a:custGeom>
              <a:avLst/>
              <a:gdLst>
                <a:gd name="T0" fmla="*/ 0 w 12"/>
                <a:gd name="T1" fmla="*/ 0 h 28"/>
                <a:gd name="T2" fmla="*/ 96 w 12"/>
                <a:gd name="T3" fmla="*/ 212 h 28"/>
                <a:gd name="T4" fmla="*/ 0 60000 65536"/>
                <a:gd name="T5" fmla="*/ 0 60000 65536"/>
              </a:gdLst>
              <a:ahLst/>
              <a:cxnLst>
                <a:cxn ang="T4">
                  <a:pos x="T0" y="T1"/>
                </a:cxn>
                <a:cxn ang="T5">
                  <a:pos x="T2" y="T3"/>
                </a:cxn>
              </a:cxnLst>
              <a:rect l="0" t="0" r="r" b="b"/>
              <a:pathLst>
                <a:path w="12" h="28">
                  <a:moveTo>
                    <a:pt x="0" y="0"/>
                  </a:moveTo>
                  <a:cubicBezTo>
                    <a:pt x="3" y="9"/>
                    <a:pt x="5" y="23"/>
                    <a:pt x="12" y="2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4" name="Freeform 756">
              <a:extLst>
                <a:ext uri="{FF2B5EF4-FFF2-40B4-BE49-F238E27FC236}">
                  <a16:creationId xmlns:a16="http://schemas.microsoft.com/office/drawing/2014/main" id="{66424ACA-4707-44A8-9A43-DE764F265BF7}"/>
                </a:ext>
              </a:extLst>
            </p:cNvPr>
            <p:cNvSpPr>
              <a:spLocks/>
            </p:cNvSpPr>
            <p:nvPr/>
          </p:nvSpPr>
          <p:spPr bwMode="auto">
            <a:xfrm>
              <a:off x="2268" y="2624"/>
              <a:ext cx="23" cy="76"/>
            </a:xfrm>
            <a:custGeom>
              <a:avLst/>
              <a:gdLst>
                <a:gd name="T0" fmla="*/ 0 w 12"/>
                <a:gd name="T1" fmla="*/ 0 h 39"/>
                <a:gd name="T2" fmla="*/ 84 w 12"/>
                <a:gd name="T3" fmla="*/ 288 h 39"/>
                <a:gd name="T4" fmla="*/ 0 60000 65536"/>
                <a:gd name="T5" fmla="*/ 0 60000 65536"/>
              </a:gdLst>
              <a:ahLst/>
              <a:cxnLst>
                <a:cxn ang="T4">
                  <a:pos x="T0" y="T1"/>
                </a:cxn>
                <a:cxn ang="T5">
                  <a:pos x="T2" y="T3"/>
                </a:cxn>
              </a:cxnLst>
              <a:rect l="0" t="0" r="r" b="b"/>
              <a:pathLst>
                <a:path w="12" h="39">
                  <a:moveTo>
                    <a:pt x="0" y="0"/>
                  </a:moveTo>
                  <a:cubicBezTo>
                    <a:pt x="2" y="14"/>
                    <a:pt x="7" y="27"/>
                    <a:pt x="12" y="3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5" name="Freeform 757">
              <a:extLst>
                <a:ext uri="{FF2B5EF4-FFF2-40B4-BE49-F238E27FC236}">
                  <a16:creationId xmlns:a16="http://schemas.microsoft.com/office/drawing/2014/main" id="{AA24D23B-D24B-9453-5DD8-E699DDD2A5F2}"/>
                </a:ext>
              </a:extLst>
            </p:cNvPr>
            <p:cNvSpPr>
              <a:spLocks/>
            </p:cNvSpPr>
            <p:nvPr/>
          </p:nvSpPr>
          <p:spPr bwMode="auto">
            <a:xfrm>
              <a:off x="2256" y="2683"/>
              <a:ext cx="18" cy="31"/>
            </a:xfrm>
            <a:custGeom>
              <a:avLst/>
              <a:gdLst>
                <a:gd name="T0" fmla="*/ 0 w 9"/>
                <a:gd name="T1" fmla="*/ 0 h 16"/>
                <a:gd name="T2" fmla="*/ 72 w 9"/>
                <a:gd name="T3" fmla="*/ 116 h 16"/>
                <a:gd name="T4" fmla="*/ 0 60000 65536"/>
                <a:gd name="T5" fmla="*/ 0 60000 65536"/>
              </a:gdLst>
              <a:ahLst/>
              <a:cxnLst>
                <a:cxn ang="T4">
                  <a:pos x="T0" y="T1"/>
                </a:cxn>
                <a:cxn ang="T5">
                  <a:pos x="T2" y="T3"/>
                </a:cxn>
              </a:cxnLst>
              <a:rect l="0" t="0" r="r" b="b"/>
              <a:pathLst>
                <a:path w="9" h="16">
                  <a:moveTo>
                    <a:pt x="0" y="0"/>
                  </a:moveTo>
                  <a:cubicBezTo>
                    <a:pt x="3" y="6"/>
                    <a:pt x="5" y="12"/>
                    <a:pt x="9"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6" name="Line 758">
              <a:extLst>
                <a:ext uri="{FF2B5EF4-FFF2-40B4-BE49-F238E27FC236}">
                  <a16:creationId xmlns:a16="http://schemas.microsoft.com/office/drawing/2014/main" id="{219B150C-B916-06E3-37E1-E7733048C6F3}"/>
                </a:ext>
              </a:extLst>
            </p:cNvPr>
            <p:cNvSpPr>
              <a:spLocks noChangeShapeType="1"/>
            </p:cNvSpPr>
            <p:nvPr/>
          </p:nvSpPr>
          <p:spPr bwMode="auto">
            <a:xfrm>
              <a:off x="4525" y="3387"/>
              <a:ext cx="22" cy="10"/>
            </a:xfrm>
            <a:prstGeom prst="line">
              <a:avLst/>
            </a:prstGeom>
            <a:noFill/>
            <a:ln w="9525" cap="rnd">
              <a:solidFill>
                <a:srgbClr val="56A7D8"/>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3967" name="Freeform 759">
              <a:extLst>
                <a:ext uri="{FF2B5EF4-FFF2-40B4-BE49-F238E27FC236}">
                  <a16:creationId xmlns:a16="http://schemas.microsoft.com/office/drawing/2014/main" id="{3165EF14-E647-82A1-32B1-D241D64E2F88}"/>
                </a:ext>
              </a:extLst>
            </p:cNvPr>
            <p:cNvSpPr>
              <a:spLocks/>
            </p:cNvSpPr>
            <p:nvPr/>
          </p:nvSpPr>
          <p:spPr bwMode="auto">
            <a:xfrm>
              <a:off x="4614" y="2915"/>
              <a:ext cx="47" cy="26"/>
            </a:xfrm>
            <a:custGeom>
              <a:avLst/>
              <a:gdLst>
                <a:gd name="T0" fmla="*/ 0 w 24"/>
                <a:gd name="T1" fmla="*/ 104 h 13"/>
                <a:gd name="T2" fmla="*/ 180 w 24"/>
                <a:gd name="T3" fmla="*/ 0 h 13"/>
                <a:gd name="T4" fmla="*/ 0 60000 65536"/>
                <a:gd name="T5" fmla="*/ 0 60000 65536"/>
              </a:gdLst>
              <a:ahLst/>
              <a:cxnLst>
                <a:cxn ang="T4">
                  <a:pos x="T0" y="T1"/>
                </a:cxn>
                <a:cxn ang="T5">
                  <a:pos x="T2" y="T3"/>
                </a:cxn>
              </a:cxnLst>
              <a:rect l="0" t="0" r="r" b="b"/>
              <a:pathLst>
                <a:path w="24" h="13">
                  <a:moveTo>
                    <a:pt x="0" y="13"/>
                  </a:moveTo>
                  <a:cubicBezTo>
                    <a:pt x="6" y="7"/>
                    <a:pt x="14" y="1"/>
                    <a:pt x="2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8" name="Freeform 760">
              <a:extLst>
                <a:ext uri="{FF2B5EF4-FFF2-40B4-BE49-F238E27FC236}">
                  <a16:creationId xmlns:a16="http://schemas.microsoft.com/office/drawing/2014/main" id="{C317BB8F-8707-C20F-B214-DBF69A8F8780}"/>
                </a:ext>
              </a:extLst>
            </p:cNvPr>
            <p:cNvSpPr>
              <a:spLocks/>
            </p:cNvSpPr>
            <p:nvPr/>
          </p:nvSpPr>
          <p:spPr bwMode="auto">
            <a:xfrm>
              <a:off x="4638" y="3105"/>
              <a:ext cx="10" cy="29"/>
            </a:xfrm>
            <a:custGeom>
              <a:avLst/>
              <a:gdLst>
                <a:gd name="T0" fmla="*/ 0 w 5"/>
                <a:gd name="T1" fmla="*/ 0 h 15"/>
                <a:gd name="T2" fmla="*/ 40 w 5"/>
                <a:gd name="T3" fmla="*/ 56 h 15"/>
                <a:gd name="T4" fmla="*/ 0 w 5"/>
                <a:gd name="T5" fmla="*/ 108 h 15"/>
                <a:gd name="T6" fmla="*/ 0 60000 65536"/>
                <a:gd name="T7" fmla="*/ 0 60000 65536"/>
                <a:gd name="T8" fmla="*/ 0 60000 65536"/>
              </a:gdLst>
              <a:ahLst/>
              <a:cxnLst>
                <a:cxn ang="T6">
                  <a:pos x="T0" y="T1"/>
                </a:cxn>
                <a:cxn ang="T7">
                  <a:pos x="T2" y="T3"/>
                </a:cxn>
                <a:cxn ang="T8">
                  <a:pos x="T4" y="T5"/>
                </a:cxn>
              </a:cxnLst>
              <a:rect l="0" t="0" r="r" b="b"/>
              <a:pathLst>
                <a:path w="5" h="15">
                  <a:moveTo>
                    <a:pt x="0" y="0"/>
                  </a:moveTo>
                  <a:cubicBezTo>
                    <a:pt x="2" y="2"/>
                    <a:pt x="4" y="5"/>
                    <a:pt x="5" y="8"/>
                  </a:cubicBezTo>
                  <a:cubicBezTo>
                    <a:pt x="3" y="10"/>
                    <a:pt x="1" y="12"/>
                    <a:pt x="0" y="15"/>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69" name="Freeform 761">
              <a:extLst>
                <a:ext uri="{FF2B5EF4-FFF2-40B4-BE49-F238E27FC236}">
                  <a16:creationId xmlns:a16="http://schemas.microsoft.com/office/drawing/2014/main" id="{5F85A4E5-DE2D-2FA0-3B30-4120D1A658D4}"/>
                </a:ext>
              </a:extLst>
            </p:cNvPr>
            <p:cNvSpPr>
              <a:spLocks/>
            </p:cNvSpPr>
            <p:nvPr/>
          </p:nvSpPr>
          <p:spPr bwMode="auto">
            <a:xfrm>
              <a:off x="4646" y="3113"/>
              <a:ext cx="41" cy="12"/>
            </a:xfrm>
            <a:custGeom>
              <a:avLst/>
              <a:gdLst>
                <a:gd name="T0" fmla="*/ 0 w 21"/>
                <a:gd name="T1" fmla="*/ 24 h 6"/>
                <a:gd name="T2" fmla="*/ 156 w 21"/>
                <a:gd name="T3" fmla="*/ 0 h 6"/>
                <a:gd name="T4" fmla="*/ 0 60000 65536"/>
                <a:gd name="T5" fmla="*/ 0 60000 65536"/>
              </a:gdLst>
              <a:ahLst/>
              <a:cxnLst>
                <a:cxn ang="T4">
                  <a:pos x="T0" y="T1"/>
                </a:cxn>
                <a:cxn ang="T5">
                  <a:pos x="T2" y="T3"/>
                </a:cxn>
              </a:cxnLst>
              <a:rect l="0" t="0" r="r" b="b"/>
              <a:pathLst>
                <a:path w="21" h="6">
                  <a:moveTo>
                    <a:pt x="0" y="3"/>
                  </a:moveTo>
                  <a:cubicBezTo>
                    <a:pt x="7" y="6"/>
                    <a:pt x="15" y="1"/>
                    <a:pt x="21"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0" name="Freeform 762">
              <a:extLst>
                <a:ext uri="{FF2B5EF4-FFF2-40B4-BE49-F238E27FC236}">
                  <a16:creationId xmlns:a16="http://schemas.microsoft.com/office/drawing/2014/main" id="{E00DC472-5E91-B13B-CEB1-CCF5F14FB8ED}"/>
                </a:ext>
              </a:extLst>
            </p:cNvPr>
            <p:cNvSpPr>
              <a:spLocks/>
            </p:cNvSpPr>
            <p:nvPr/>
          </p:nvSpPr>
          <p:spPr bwMode="auto">
            <a:xfrm>
              <a:off x="4557" y="3403"/>
              <a:ext cx="39" cy="12"/>
            </a:xfrm>
            <a:custGeom>
              <a:avLst/>
              <a:gdLst>
                <a:gd name="T0" fmla="*/ 0 w 20"/>
                <a:gd name="T1" fmla="*/ 0 h 6"/>
                <a:gd name="T2" fmla="*/ 80 w 20"/>
                <a:gd name="T3" fmla="*/ 40 h 6"/>
                <a:gd name="T4" fmla="*/ 148 w 20"/>
                <a:gd name="T5" fmla="*/ 48 h 6"/>
                <a:gd name="T6" fmla="*/ 0 60000 65536"/>
                <a:gd name="T7" fmla="*/ 0 60000 65536"/>
                <a:gd name="T8" fmla="*/ 0 60000 65536"/>
              </a:gdLst>
              <a:ahLst/>
              <a:cxnLst>
                <a:cxn ang="T6">
                  <a:pos x="T0" y="T1"/>
                </a:cxn>
                <a:cxn ang="T7">
                  <a:pos x="T2" y="T3"/>
                </a:cxn>
                <a:cxn ang="T8">
                  <a:pos x="T4" y="T5"/>
                </a:cxn>
              </a:cxnLst>
              <a:rect l="0" t="0" r="r" b="b"/>
              <a:pathLst>
                <a:path w="20" h="6">
                  <a:moveTo>
                    <a:pt x="0" y="0"/>
                  </a:moveTo>
                  <a:cubicBezTo>
                    <a:pt x="4" y="2"/>
                    <a:pt x="7" y="5"/>
                    <a:pt x="11" y="5"/>
                  </a:cubicBezTo>
                  <a:cubicBezTo>
                    <a:pt x="14" y="6"/>
                    <a:pt x="17" y="5"/>
                    <a:pt x="20" y="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1" name="Freeform 763">
              <a:extLst>
                <a:ext uri="{FF2B5EF4-FFF2-40B4-BE49-F238E27FC236}">
                  <a16:creationId xmlns:a16="http://schemas.microsoft.com/office/drawing/2014/main" id="{C9793EDD-864B-562A-3373-41278E7C5958}"/>
                </a:ext>
              </a:extLst>
            </p:cNvPr>
            <p:cNvSpPr>
              <a:spLocks/>
            </p:cNvSpPr>
            <p:nvPr/>
          </p:nvSpPr>
          <p:spPr bwMode="auto">
            <a:xfrm>
              <a:off x="4456" y="3509"/>
              <a:ext cx="10" cy="67"/>
            </a:xfrm>
            <a:custGeom>
              <a:avLst/>
              <a:gdLst>
                <a:gd name="T0" fmla="*/ 40 w 5"/>
                <a:gd name="T1" fmla="*/ 0 h 34"/>
                <a:gd name="T2" fmla="*/ 0 w 5"/>
                <a:gd name="T3" fmla="*/ 260 h 34"/>
                <a:gd name="T4" fmla="*/ 0 60000 65536"/>
                <a:gd name="T5" fmla="*/ 0 60000 65536"/>
              </a:gdLst>
              <a:ahLst/>
              <a:cxnLst>
                <a:cxn ang="T4">
                  <a:pos x="T0" y="T1"/>
                </a:cxn>
                <a:cxn ang="T5">
                  <a:pos x="T2" y="T3"/>
                </a:cxn>
              </a:cxnLst>
              <a:rect l="0" t="0" r="r" b="b"/>
              <a:pathLst>
                <a:path w="5" h="34">
                  <a:moveTo>
                    <a:pt x="5" y="0"/>
                  </a:moveTo>
                  <a:cubicBezTo>
                    <a:pt x="2" y="8"/>
                    <a:pt x="4" y="28"/>
                    <a:pt x="0" y="3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2" name="Freeform 764">
              <a:extLst>
                <a:ext uri="{FF2B5EF4-FFF2-40B4-BE49-F238E27FC236}">
                  <a16:creationId xmlns:a16="http://schemas.microsoft.com/office/drawing/2014/main" id="{4E815244-1827-44B2-40AC-DF4FE633A0A5}"/>
                </a:ext>
              </a:extLst>
            </p:cNvPr>
            <p:cNvSpPr>
              <a:spLocks/>
            </p:cNvSpPr>
            <p:nvPr/>
          </p:nvSpPr>
          <p:spPr bwMode="auto">
            <a:xfrm>
              <a:off x="4163" y="3515"/>
              <a:ext cx="11" cy="63"/>
            </a:xfrm>
            <a:custGeom>
              <a:avLst/>
              <a:gdLst>
                <a:gd name="T0" fmla="*/ 37 w 6"/>
                <a:gd name="T1" fmla="*/ 0 h 32"/>
                <a:gd name="T2" fmla="*/ 0 w 6"/>
                <a:gd name="T3" fmla="*/ 244 h 32"/>
                <a:gd name="T4" fmla="*/ 0 60000 65536"/>
                <a:gd name="T5" fmla="*/ 0 60000 65536"/>
              </a:gdLst>
              <a:ahLst/>
              <a:cxnLst>
                <a:cxn ang="T4">
                  <a:pos x="T0" y="T1"/>
                </a:cxn>
                <a:cxn ang="T5">
                  <a:pos x="T2" y="T3"/>
                </a:cxn>
              </a:cxnLst>
              <a:rect l="0" t="0" r="r" b="b"/>
              <a:pathLst>
                <a:path w="6" h="32">
                  <a:moveTo>
                    <a:pt x="6" y="0"/>
                  </a:moveTo>
                  <a:cubicBezTo>
                    <a:pt x="3" y="9"/>
                    <a:pt x="0" y="23"/>
                    <a:pt x="0" y="32"/>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3" name="Freeform 765">
              <a:extLst>
                <a:ext uri="{FF2B5EF4-FFF2-40B4-BE49-F238E27FC236}">
                  <a16:creationId xmlns:a16="http://schemas.microsoft.com/office/drawing/2014/main" id="{8C97AC11-FCA0-FAE2-5056-D774827B506F}"/>
                </a:ext>
              </a:extLst>
            </p:cNvPr>
            <p:cNvSpPr>
              <a:spLocks/>
            </p:cNvSpPr>
            <p:nvPr/>
          </p:nvSpPr>
          <p:spPr bwMode="auto">
            <a:xfrm>
              <a:off x="3924" y="3438"/>
              <a:ext cx="16" cy="48"/>
            </a:xfrm>
            <a:custGeom>
              <a:avLst/>
              <a:gdLst>
                <a:gd name="T0" fmla="*/ 64 w 8"/>
                <a:gd name="T1" fmla="*/ 0 h 24"/>
                <a:gd name="T2" fmla="*/ 0 w 8"/>
                <a:gd name="T3" fmla="*/ 192 h 24"/>
                <a:gd name="T4" fmla="*/ 0 60000 65536"/>
                <a:gd name="T5" fmla="*/ 0 60000 65536"/>
              </a:gdLst>
              <a:ahLst/>
              <a:cxnLst>
                <a:cxn ang="T4">
                  <a:pos x="T0" y="T1"/>
                </a:cxn>
                <a:cxn ang="T5">
                  <a:pos x="T2" y="T3"/>
                </a:cxn>
              </a:cxnLst>
              <a:rect l="0" t="0" r="r" b="b"/>
              <a:pathLst>
                <a:path w="8" h="24">
                  <a:moveTo>
                    <a:pt x="8" y="0"/>
                  </a:moveTo>
                  <a:cubicBezTo>
                    <a:pt x="4" y="8"/>
                    <a:pt x="2" y="16"/>
                    <a:pt x="0" y="2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4" name="Freeform 766">
              <a:extLst>
                <a:ext uri="{FF2B5EF4-FFF2-40B4-BE49-F238E27FC236}">
                  <a16:creationId xmlns:a16="http://schemas.microsoft.com/office/drawing/2014/main" id="{569AC8E5-7B66-54EC-B47E-73ECD107CD1E}"/>
                </a:ext>
              </a:extLst>
            </p:cNvPr>
            <p:cNvSpPr>
              <a:spLocks/>
            </p:cNvSpPr>
            <p:nvPr/>
          </p:nvSpPr>
          <p:spPr bwMode="auto">
            <a:xfrm>
              <a:off x="3437" y="3249"/>
              <a:ext cx="22" cy="35"/>
            </a:xfrm>
            <a:custGeom>
              <a:avLst/>
              <a:gdLst>
                <a:gd name="T0" fmla="*/ 88 w 11"/>
                <a:gd name="T1" fmla="*/ 0 h 18"/>
                <a:gd name="T2" fmla="*/ 0 w 11"/>
                <a:gd name="T3" fmla="*/ 132 h 18"/>
                <a:gd name="T4" fmla="*/ 0 60000 65536"/>
                <a:gd name="T5" fmla="*/ 0 60000 65536"/>
              </a:gdLst>
              <a:ahLst/>
              <a:cxnLst>
                <a:cxn ang="T4">
                  <a:pos x="T0" y="T1"/>
                </a:cxn>
                <a:cxn ang="T5">
                  <a:pos x="T2" y="T3"/>
                </a:cxn>
              </a:cxnLst>
              <a:rect l="0" t="0" r="r" b="b"/>
              <a:pathLst>
                <a:path w="11" h="18">
                  <a:moveTo>
                    <a:pt x="11" y="0"/>
                  </a:moveTo>
                  <a:cubicBezTo>
                    <a:pt x="5" y="3"/>
                    <a:pt x="2" y="14"/>
                    <a:pt x="0"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5" name="Freeform 767">
              <a:extLst>
                <a:ext uri="{FF2B5EF4-FFF2-40B4-BE49-F238E27FC236}">
                  <a16:creationId xmlns:a16="http://schemas.microsoft.com/office/drawing/2014/main" id="{5276BFDB-8A5F-7396-0C73-B8379196E226}"/>
                </a:ext>
              </a:extLst>
            </p:cNvPr>
            <p:cNvSpPr>
              <a:spLocks/>
            </p:cNvSpPr>
            <p:nvPr/>
          </p:nvSpPr>
          <p:spPr bwMode="auto">
            <a:xfrm>
              <a:off x="3248" y="3160"/>
              <a:ext cx="19" cy="32"/>
            </a:xfrm>
            <a:custGeom>
              <a:avLst/>
              <a:gdLst>
                <a:gd name="T0" fmla="*/ 68 w 10"/>
                <a:gd name="T1" fmla="*/ 0 h 16"/>
                <a:gd name="T2" fmla="*/ 0 w 10"/>
                <a:gd name="T3" fmla="*/ 128 h 16"/>
                <a:gd name="T4" fmla="*/ 0 60000 65536"/>
                <a:gd name="T5" fmla="*/ 0 60000 65536"/>
              </a:gdLst>
              <a:ahLst/>
              <a:cxnLst>
                <a:cxn ang="T4">
                  <a:pos x="T0" y="T1"/>
                </a:cxn>
                <a:cxn ang="T5">
                  <a:pos x="T2" y="T3"/>
                </a:cxn>
              </a:cxnLst>
              <a:rect l="0" t="0" r="r" b="b"/>
              <a:pathLst>
                <a:path w="10" h="16">
                  <a:moveTo>
                    <a:pt x="10" y="0"/>
                  </a:moveTo>
                  <a:cubicBezTo>
                    <a:pt x="5" y="4"/>
                    <a:pt x="2" y="10"/>
                    <a:pt x="0" y="1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6" name="Freeform 768">
              <a:extLst>
                <a:ext uri="{FF2B5EF4-FFF2-40B4-BE49-F238E27FC236}">
                  <a16:creationId xmlns:a16="http://schemas.microsoft.com/office/drawing/2014/main" id="{66CD2117-B939-EEC8-E28E-855827B361FF}"/>
                </a:ext>
              </a:extLst>
            </p:cNvPr>
            <p:cNvSpPr>
              <a:spLocks/>
            </p:cNvSpPr>
            <p:nvPr/>
          </p:nvSpPr>
          <p:spPr bwMode="auto">
            <a:xfrm>
              <a:off x="2905" y="2992"/>
              <a:ext cx="25" cy="36"/>
            </a:xfrm>
            <a:custGeom>
              <a:avLst/>
              <a:gdLst>
                <a:gd name="T0" fmla="*/ 92 w 13"/>
                <a:gd name="T1" fmla="*/ 0 h 18"/>
                <a:gd name="T2" fmla="*/ 0 w 13"/>
                <a:gd name="T3" fmla="*/ 144 h 18"/>
                <a:gd name="T4" fmla="*/ 0 60000 65536"/>
                <a:gd name="T5" fmla="*/ 0 60000 65536"/>
              </a:gdLst>
              <a:ahLst/>
              <a:cxnLst>
                <a:cxn ang="T4">
                  <a:pos x="T0" y="T1"/>
                </a:cxn>
                <a:cxn ang="T5">
                  <a:pos x="T2" y="T3"/>
                </a:cxn>
              </a:cxnLst>
              <a:rect l="0" t="0" r="r" b="b"/>
              <a:pathLst>
                <a:path w="13" h="18">
                  <a:moveTo>
                    <a:pt x="13" y="0"/>
                  </a:moveTo>
                  <a:cubicBezTo>
                    <a:pt x="7" y="2"/>
                    <a:pt x="0" y="18"/>
                    <a:pt x="0" y="1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7" name="Freeform 769">
              <a:extLst>
                <a:ext uri="{FF2B5EF4-FFF2-40B4-BE49-F238E27FC236}">
                  <a16:creationId xmlns:a16="http://schemas.microsoft.com/office/drawing/2014/main" id="{6C671307-1949-D1EC-E3AE-09AC6972A364}"/>
                </a:ext>
              </a:extLst>
            </p:cNvPr>
            <p:cNvSpPr>
              <a:spLocks/>
            </p:cNvSpPr>
            <p:nvPr/>
          </p:nvSpPr>
          <p:spPr bwMode="auto">
            <a:xfrm>
              <a:off x="2637" y="2833"/>
              <a:ext cx="29" cy="27"/>
            </a:xfrm>
            <a:custGeom>
              <a:avLst/>
              <a:gdLst>
                <a:gd name="T0" fmla="*/ 108 w 15"/>
                <a:gd name="T1" fmla="*/ 0 h 14"/>
                <a:gd name="T2" fmla="*/ 0 w 15"/>
                <a:gd name="T3" fmla="*/ 100 h 14"/>
                <a:gd name="T4" fmla="*/ 0 60000 65536"/>
                <a:gd name="T5" fmla="*/ 0 60000 65536"/>
              </a:gdLst>
              <a:ahLst/>
              <a:cxnLst>
                <a:cxn ang="T4">
                  <a:pos x="T0" y="T1"/>
                </a:cxn>
                <a:cxn ang="T5">
                  <a:pos x="T2" y="T3"/>
                </a:cxn>
              </a:cxnLst>
              <a:rect l="0" t="0" r="r" b="b"/>
              <a:pathLst>
                <a:path w="15" h="14">
                  <a:moveTo>
                    <a:pt x="15" y="0"/>
                  </a:moveTo>
                  <a:cubicBezTo>
                    <a:pt x="10" y="1"/>
                    <a:pt x="0" y="14"/>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8" name="Freeform 770">
              <a:extLst>
                <a:ext uri="{FF2B5EF4-FFF2-40B4-BE49-F238E27FC236}">
                  <a16:creationId xmlns:a16="http://schemas.microsoft.com/office/drawing/2014/main" id="{DD4B38B1-FCED-8814-6258-83765F510E76}"/>
                </a:ext>
              </a:extLst>
            </p:cNvPr>
            <p:cNvSpPr>
              <a:spLocks/>
            </p:cNvSpPr>
            <p:nvPr/>
          </p:nvSpPr>
          <p:spPr bwMode="auto">
            <a:xfrm>
              <a:off x="2540" y="2758"/>
              <a:ext cx="29" cy="27"/>
            </a:xfrm>
            <a:custGeom>
              <a:avLst/>
              <a:gdLst>
                <a:gd name="T0" fmla="*/ 108 w 15"/>
                <a:gd name="T1" fmla="*/ 0 h 14"/>
                <a:gd name="T2" fmla="*/ 0 w 15"/>
                <a:gd name="T3" fmla="*/ 100 h 14"/>
                <a:gd name="T4" fmla="*/ 0 60000 65536"/>
                <a:gd name="T5" fmla="*/ 0 60000 65536"/>
              </a:gdLst>
              <a:ahLst/>
              <a:cxnLst>
                <a:cxn ang="T4">
                  <a:pos x="T0" y="T1"/>
                </a:cxn>
                <a:cxn ang="T5">
                  <a:pos x="T2" y="T3"/>
                </a:cxn>
              </a:cxnLst>
              <a:rect l="0" t="0" r="r" b="b"/>
              <a:pathLst>
                <a:path w="15" h="14">
                  <a:moveTo>
                    <a:pt x="15" y="0"/>
                  </a:moveTo>
                  <a:cubicBezTo>
                    <a:pt x="11" y="1"/>
                    <a:pt x="1" y="12"/>
                    <a:pt x="0" y="14"/>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79" name="Freeform 771">
              <a:extLst>
                <a:ext uri="{FF2B5EF4-FFF2-40B4-BE49-F238E27FC236}">
                  <a16:creationId xmlns:a16="http://schemas.microsoft.com/office/drawing/2014/main" id="{015A12A1-D31E-B1F6-65D8-A3A6FFAADA69}"/>
                </a:ext>
              </a:extLst>
            </p:cNvPr>
            <p:cNvSpPr>
              <a:spLocks/>
            </p:cNvSpPr>
            <p:nvPr/>
          </p:nvSpPr>
          <p:spPr bwMode="auto">
            <a:xfrm>
              <a:off x="2463" y="2708"/>
              <a:ext cx="41" cy="20"/>
            </a:xfrm>
            <a:custGeom>
              <a:avLst/>
              <a:gdLst>
                <a:gd name="T0" fmla="*/ 156 w 21"/>
                <a:gd name="T1" fmla="*/ 0 h 10"/>
                <a:gd name="T2" fmla="*/ 0 w 21"/>
                <a:gd name="T3" fmla="*/ 64 h 10"/>
                <a:gd name="T4" fmla="*/ 0 60000 65536"/>
                <a:gd name="T5" fmla="*/ 0 60000 65536"/>
              </a:gdLst>
              <a:ahLst/>
              <a:cxnLst>
                <a:cxn ang="T4">
                  <a:pos x="T0" y="T1"/>
                </a:cxn>
                <a:cxn ang="T5">
                  <a:pos x="T2" y="T3"/>
                </a:cxn>
              </a:cxnLst>
              <a:rect l="0" t="0" r="r" b="b"/>
              <a:pathLst>
                <a:path w="21" h="10">
                  <a:moveTo>
                    <a:pt x="21" y="0"/>
                  </a:moveTo>
                  <a:cubicBezTo>
                    <a:pt x="18" y="3"/>
                    <a:pt x="5" y="10"/>
                    <a:pt x="0" y="8"/>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0" name="Freeform 772">
              <a:extLst>
                <a:ext uri="{FF2B5EF4-FFF2-40B4-BE49-F238E27FC236}">
                  <a16:creationId xmlns:a16="http://schemas.microsoft.com/office/drawing/2014/main" id="{19F31430-1CE6-8CF4-6BA4-E926928301BD}"/>
                </a:ext>
              </a:extLst>
            </p:cNvPr>
            <p:cNvSpPr>
              <a:spLocks/>
            </p:cNvSpPr>
            <p:nvPr/>
          </p:nvSpPr>
          <p:spPr bwMode="auto">
            <a:xfrm>
              <a:off x="2706" y="2379"/>
              <a:ext cx="7" cy="33"/>
            </a:xfrm>
            <a:custGeom>
              <a:avLst/>
              <a:gdLst>
                <a:gd name="T0" fmla="*/ 0 w 4"/>
                <a:gd name="T1" fmla="*/ 124 h 17"/>
                <a:gd name="T2" fmla="*/ 21 w 4"/>
                <a:gd name="T3" fmla="*/ 0 h 17"/>
                <a:gd name="T4" fmla="*/ 0 60000 65536"/>
                <a:gd name="T5" fmla="*/ 0 60000 65536"/>
              </a:gdLst>
              <a:ahLst/>
              <a:cxnLst>
                <a:cxn ang="T4">
                  <a:pos x="T0" y="T1"/>
                </a:cxn>
                <a:cxn ang="T5">
                  <a:pos x="T2" y="T3"/>
                </a:cxn>
              </a:cxnLst>
              <a:rect l="0" t="0" r="r" b="b"/>
              <a:pathLst>
                <a:path w="4" h="17">
                  <a:moveTo>
                    <a:pt x="0" y="17"/>
                  </a:moveTo>
                  <a:cubicBezTo>
                    <a:pt x="0" y="10"/>
                    <a:pt x="4" y="0"/>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1" name="Freeform 773">
              <a:extLst>
                <a:ext uri="{FF2B5EF4-FFF2-40B4-BE49-F238E27FC236}">
                  <a16:creationId xmlns:a16="http://schemas.microsoft.com/office/drawing/2014/main" id="{8AC4E0E3-F6C7-CB4E-83AB-E95A5F12A95E}"/>
                </a:ext>
              </a:extLst>
            </p:cNvPr>
            <p:cNvSpPr>
              <a:spLocks/>
            </p:cNvSpPr>
            <p:nvPr/>
          </p:nvSpPr>
          <p:spPr bwMode="auto">
            <a:xfrm>
              <a:off x="2818" y="2422"/>
              <a:ext cx="10" cy="34"/>
            </a:xfrm>
            <a:custGeom>
              <a:avLst/>
              <a:gdLst>
                <a:gd name="T0" fmla="*/ 0 w 5"/>
                <a:gd name="T1" fmla="*/ 136 h 17"/>
                <a:gd name="T2" fmla="*/ 40 w 5"/>
                <a:gd name="T3" fmla="*/ 0 h 17"/>
                <a:gd name="T4" fmla="*/ 0 60000 65536"/>
                <a:gd name="T5" fmla="*/ 0 60000 65536"/>
              </a:gdLst>
              <a:ahLst/>
              <a:cxnLst>
                <a:cxn ang="T4">
                  <a:pos x="T0" y="T1"/>
                </a:cxn>
                <a:cxn ang="T5">
                  <a:pos x="T2" y="T3"/>
                </a:cxn>
              </a:cxnLst>
              <a:rect l="0" t="0" r="r" b="b"/>
              <a:pathLst>
                <a:path w="5" h="17">
                  <a:moveTo>
                    <a:pt x="0" y="17"/>
                  </a:moveTo>
                  <a:cubicBezTo>
                    <a:pt x="1" y="13"/>
                    <a:pt x="5" y="0"/>
                    <a:pt x="5"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2" name="Freeform 774">
              <a:extLst>
                <a:ext uri="{FF2B5EF4-FFF2-40B4-BE49-F238E27FC236}">
                  <a16:creationId xmlns:a16="http://schemas.microsoft.com/office/drawing/2014/main" id="{0DF4978F-8233-DB0A-702A-556457A44F81}"/>
                </a:ext>
              </a:extLst>
            </p:cNvPr>
            <p:cNvSpPr>
              <a:spLocks/>
            </p:cNvSpPr>
            <p:nvPr/>
          </p:nvSpPr>
          <p:spPr bwMode="auto">
            <a:xfrm>
              <a:off x="2909" y="2450"/>
              <a:ext cx="17" cy="35"/>
            </a:xfrm>
            <a:custGeom>
              <a:avLst/>
              <a:gdLst>
                <a:gd name="T0" fmla="*/ 0 w 9"/>
                <a:gd name="T1" fmla="*/ 132 h 18"/>
                <a:gd name="T2" fmla="*/ 60 w 9"/>
                <a:gd name="T3" fmla="*/ 0 h 18"/>
                <a:gd name="T4" fmla="*/ 0 60000 65536"/>
                <a:gd name="T5" fmla="*/ 0 60000 65536"/>
              </a:gdLst>
              <a:ahLst/>
              <a:cxnLst>
                <a:cxn ang="T4">
                  <a:pos x="T0" y="T1"/>
                </a:cxn>
                <a:cxn ang="T5">
                  <a:pos x="T2" y="T3"/>
                </a:cxn>
              </a:cxnLst>
              <a:rect l="0" t="0" r="r" b="b"/>
              <a:pathLst>
                <a:path w="9" h="18">
                  <a:moveTo>
                    <a:pt x="0" y="18"/>
                  </a:moveTo>
                  <a:cubicBezTo>
                    <a:pt x="3" y="16"/>
                    <a:pt x="6" y="1"/>
                    <a:pt x="9"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3" name="Freeform 775">
              <a:extLst>
                <a:ext uri="{FF2B5EF4-FFF2-40B4-BE49-F238E27FC236}">
                  <a16:creationId xmlns:a16="http://schemas.microsoft.com/office/drawing/2014/main" id="{866CBDF8-0164-9749-08BC-E0FB0F4CDE3F}"/>
                </a:ext>
              </a:extLst>
            </p:cNvPr>
            <p:cNvSpPr>
              <a:spLocks/>
            </p:cNvSpPr>
            <p:nvPr/>
          </p:nvSpPr>
          <p:spPr bwMode="auto">
            <a:xfrm>
              <a:off x="3173" y="2509"/>
              <a:ext cx="8" cy="42"/>
            </a:xfrm>
            <a:custGeom>
              <a:avLst/>
              <a:gdLst>
                <a:gd name="T0" fmla="*/ 8 w 4"/>
                <a:gd name="T1" fmla="*/ 168 h 21"/>
                <a:gd name="T2" fmla="*/ 32 w 4"/>
                <a:gd name="T3" fmla="*/ 0 h 21"/>
                <a:gd name="T4" fmla="*/ 0 60000 65536"/>
                <a:gd name="T5" fmla="*/ 0 60000 65536"/>
              </a:gdLst>
              <a:ahLst/>
              <a:cxnLst>
                <a:cxn ang="T4">
                  <a:pos x="T0" y="T1"/>
                </a:cxn>
                <a:cxn ang="T5">
                  <a:pos x="T2" y="T3"/>
                </a:cxn>
              </a:cxnLst>
              <a:rect l="0" t="0" r="r" b="b"/>
              <a:pathLst>
                <a:path w="4" h="21">
                  <a:moveTo>
                    <a:pt x="1" y="21"/>
                  </a:moveTo>
                  <a:cubicBezTo>
                    <a:pt x="0" y="18"/>
                    <a:pt x="1" y="1"/>
                    <a:pt x="4"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4" name="Freeform 776">
              <a:extLst>
                <a:ext uri="{FF2B5EF4-FFF2-40B4-BE49-F238E27FC236}">
                  <a16:creationId xmlns:a16="http://schemas.microsoft.com/office/drawing/2014/main" id="{1B3C32B9-1F29-CC40-0CD7-77DDDAC61CCD}"/>
                </a:ext>
              </a:extLst>
            </p:cNvPr>
            <p:cNvSpPr>
              <a:spLocks/>
            </p:cNvSpPr>
            <p:nvPr/>
          </p:nvSpPr>
          <p:spPr bwMode="auto">
            <a:xfrm>
              <a:off x="3370" y="2553"/>
              <a:ext cx="53" cy="29"/>
            </a:xfrm>
            <a:custGeom>
              <a:avLst/>
              <a:gdLst>
                <a:gd name="T0" fmla="*/ 0 w 27"/>
                <a:gd name="T1" fmla="*/ 108 h 15"/>
                <a:gd name="T2" fmla="*/ 204 w 27"/>
                <a:gd name="T3" fmla="*/ 0 h 15"/>
                <a:gd name="T4" fmla="*/ 0 60000 65536"/>
                <a:gd name="T5" fmla="*/ 0 60000 65536"/>
              </a:gdLst>
              <a:ahLst/>
              <a:cxnLst>
                <a:cxn ang="T4">
                  <a:pos x="T0" y="T1"/>
                </a:cxn>
                <a:cxn ang="T5">
                  <a:pos x="T2" y="T3"/>
                </a:cxn>
              </a:cxnLst>
              <a:rect l="0" t="0" r="r" b="b"/>
              <a:pathLst>
                <a:path w="27" h="15">
                  <a:moveTo>
                    <a:pt x="0" y="15"/>
                  </a:moveTo>
                  <a:cubicBezTo>
                    <a:pt x="6" y="13"/>
                    <a:pt x="27" y="0"/>
                    <a:pt x="27"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5" name="Freeform 777">
              <a:extLst>
                <a:ext uri="{FF2B5EF4-FFF2-40B4-BE49-F238E27FC236}">
                  <a16:creationId xmlns:a16="http://schemas.microsoft.com/office/drawing/2014/main" id="{354BC34B-045A-D964-9B32-52E9E182BF2E}"/>
                </a:ext>
              </a:extLst>
            </p:cNvPr>
            <p:cNvSpPr>
              <a:spLocks/>
            </p:cNvSpPr>
            <p:nvPr/>
          </p:nvSpPr>
          <p:spPr bwMode="auto">
            <a:xfrm>
              <a:off x="3467" y="2562"/>
              <a:ext cx="25" cy="38"/>
            </a:xfrm>
            <a:custGeom>
              <a:avLst/>
              <a:gdLst>
                <a:gd name="T0" fmla="*/ 0 w 13"/>
                <a:gd name="T1" fmla="*/ 0 h 19"/>
                <a:gd name="T2" fmla="*/ 92 w 13"/>
                <a:gd name="T3" fmla="*/ 152 h 19"/>
                <a:gd name="T4" fmla="*/ 0 60000 65536"/>
                <a:gd name="T5" fmla="*/ 0 60000 65536"/>
              </a:gdLst>
              <a:ahLst/>
              <a:cxnLst>
                <a:cxn ang="T4">
                  <a:pos x="T0" y="T1"/>
                </a:cxn>
                <a:cxn ang="T5">
                  <a:pos x="T2" y="T3"/>
                </a:cxn>
              </a:cxnLst>
              <a:rect l="0" t="0" r="r" b="b"/>
              <a:pathLst>
                <a:path w="13" h="19">
                  <a:moveTo>
                    <a:pt x="0" y="0"/>
                  </a:moveTo>
                  <a:cubicBezTo>
                    <a:pt x="3" y="5"/>
                    <a:pt x="13" y="19"/>
                    <a:pt x="13" y="19"/>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6" name="Freeform 778">
              <a:extLst>
                <a:ext uri="{FF2B5EF4-FFF2-40B4-BE49-F238E27FC236}">
                  <a16:creationId xmlns:a16="http://schemas.microsoft.com/office/drawing/2014/main" id="{1FB2A7B0-7368-0F3C-CD46-178CED5F5B76}"/>
                </a:ext>
              </a:extLst>
            </p:cNvPr>
            <p:cNvSpPr>
              <a:spLocks/>
            </p:cNvSpPr>
            <p:nvPr/>
          </p:nvSpPr>
          <p:spPr bwMode="auto">
            <a:xfrm>
              <a:off x="3695" y="2602"/>
              <a:ext cx="2" cy="37"/>
            </a:xfrm>
            <a:custGeom>
              <a:avLst/>
              <a:gdLst>
                <a:gd name="T0" fmla="*/ 8 w 1"/>
                <a:gd name="T1" fmla="*/ 140 h 19"/>
                <a:gd name="T2" fmla="*/ 0 w 1"/>
                <a:gd name="T3" fmla="*/ 0 h 19"/>
                <a:gd name="T4" fmla="*/ 0 60000 65536"/>
                <a:gd name="T5" fmla="*/ 0 60000 65536"/>
              </a:gdLst>
              <a:ahLst/>
              <a:cxnLst>
                <a:cxn ang="T4">
                  <a:pos x="T0" y="T1"/>
                </a:cxn>
                <a:cxn ang="T5">
                  <a:pos x="T2" y="T3"/>
                </a:cxn>
              </a:cxnLst>
              <a:rect l="0" t="0" r="r" b="b"/>
              <a:pathLst>
                <a:path w="1" h="19">
                  <a:moveTo>
                    <a:pt x="1" y="19"/>
                  </a:moveTo>
                  <a:cubicBezTo>
                    <a:pt x="1" y="15"/>
                    <a:pt x="0" y="0"/>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7" name="Freeform 779">
              <a:extLst>
                <a:ext uri="{FF2B5EF4-FFF2-40B4-BE49-F238E27FC236}">
                  <a16:creationId xmlns:a16="http://schemas.microsoft.com/office/drawing/2014/main" id="{CD2D969A-B872-21D5-25D9-4100C57D862C}"/>
                </a:ext>
              </a:extLst>
            </p:cNvPr>
            <p:cNvSpPr>
              <a:spLocks/>
            </p:cNvSpPr>
            <p:nvPr/>
          </p:nvSpPr>
          <p:spPr bwMode="auto">
            <a:xfrm>
              <a:off x="3967" y="2647"/>
              <a:ext cx="60" cy="36"/>
            </a:xfrm>
            <a:custGeom>
              <a:avLst/>
              <a:gdLst>
                <a:gd name="T0" fmla="*/ 0 w 30"/>
                <a:gd name="T1" fmla="*/ 144 h 18"/>
                <a:gd name="T2" fmla="*/ 240 w 30"/>
                <a:gd name="T3" fmla="*/ 0 h 18"/>
                <a:gd name="T4" fmla="*/ 0 60000 65536"/>
                <a:gd name="T5" fmla="*/ 0 60000 65536"/>
              </a:gdLst>
              <a:ahLst/>
              <a:cxnLst>
                <a:cxn ang="T4">
                  <a:pos x="T0" y="T1"/>
                </a:cxn>
                <a:cxn ang="T5">
                  <a:pos x="T2" y="T3"/>
                </a:cxn>
              </a:cxnLst>
              <a:rect l="0" t="0" r="r" b="b"/>
              <a:pathLst>
                <a:path w="30" h="18">
                  <a:moveTo>
                    <a:pt x="0" y="18"/>
                  </a:moveTo>
                  <a:cubicBezTo>
                    <a:pt x="7" y="12"/>
                    <a:pt x="26" y="4"/>
                    <a:pt x="3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8" name="Freeform 780">
              <a:extLst>
                <a:ext uri="{FF2B5EF4-FFF2-40B4-BE49-F238E27FC236}">
                  <a16:creationId xmlns:a16="http://schemas.microsoft.com/office/drawing/2014/main" id="{D14CE51B-07A4-191E-EC53-B654A5F46CA0}"/>
                </a:ext>
              </a:extLst>
            </p:cNvPr>
            <p:cNvSpPr>
              <a:spLocks/>
            </p:cNvSpPr>
            <p:nvPr/>
          </p:nvSpPr>
          <p:spPr bwMode="auto">
            <a:xfrm>
              <a:off x="4086" y="2661"/>
              <a:ext cx="29" cy="45"/>
            </a:xfrm>
            <a:custGeom>
              <a:avLst/>
              <a:gdLst>
                <a:gd name="T0" fmla="*/ 108 w 15"/>
                <a:gd name="T1" fmla="*/ 172 h 23"/>
                <a:gd name="T2" fmla="*/ 0 w 15"/>
                <a:gd name="T3" fmla="*/ 0 h 23"/>
                <a:gd name="T4" fmla="*/ 0 60000 65536"/>
                <a:gd name="T5" fmla="*/ 0 60000 65536"/>
              </a:gdLst>
              <a:ahLst/>
              <a:cxnLst>
                <a:cxn ang="T4">
                  <a:pos x="T0" y="T1"/>
                </a:cxn>
                <a:cxn ang="T5">
                  <a:pos x="T2" y="T3"/>
                </a:cxn>
              </a:cxnLst>
              <a:rect l="0" t="0" r="r" b="b"/>
              <a:pathLst>
                <a:path w="15" h="23">
                  <a:moveTo>
                    <a:pt x="15" y="23"/>
                  </a:moveTo>
                  <a:cubicBezTo>
                    <a:pt x="11" y="20"/>
                    <a:pt x="0" y="0"/>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89" name="Freeform 781">
              <a:extLst>
                <a:ext uri="{FF2B5EF4-FFF2-40B4-BE49-F238E27FC236}">
                  <a16:creationId xmlns:a16="http://schemas.microsoft.com/office/drawing/2014/main" id="{FBA1B5FF-2131-F6DD-C741-2CE6DBFB7A00}"/>
                </a:ext>
              </a:extLst>
            </p:cNvPr>
            <p:cNvSpPr>
              <a:spLocks/>
            </p:cNvSpPr>
            <p:nvPr/>
          </p:nvSpPr>
          <p:spPr bwMode="auto">
            <a:xfrm>
              <a:off x="4352" y="2695"/>
              <a:ext cx="33" cy="71"/>
            </a:xfrm>
            <a:custGeom>
              <a:avLst/>
              <a:gdLst>
                <a:gd name="T0" fmla="*/ 116 w 17"/>
                <a:gd name="T1" fmla="*/ 276 h 36"/>
                <a:gd name="T2" fmla="*/ 0 w 17"/>
                <a:gd name="T3" fmla="*/ 0 h 36"/>
                <a:gd name="T4" fmla="*/ 0 60000 65536"/>
                <a:gd name="T5" fmla="*/ 0 60000 65536"/>
              </a:gdLst>
              <a:ahLst/>
              <a:cxnLst>
                <a:cxn ang="T4">
                  <a:pos x="T0" y="T1"/>
                </a:cxn>
                <a:cxn ang="T5">
                  <a:pos x="T2" y="T3"/>
                </a:cxn>
              </a:cxnLst>
              <a:rect l="0" t="0" r="r" b="b"/>
              <a:pathLst>
                <a:path w="17" h="36">
                  <a:moveTo>
                    <a:pt x="16" y="36"/>
                  </a:moveTo>
                  <a:cubicBezTo>
                    <a:pt x="17" y="31"/>
                    <a:pt x="0" y="0"/>
                    <a:pt x="0"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0" name="Freeform 782">
              <a:extLst>
                <a:ext uri="{FF2B5EF4-FFF2-40B4-BE49-F238E27FC236}">
                  <a16:creationId xmlns:a16="http://schemas.microsoft.com/office/drawing/2014/main" id="{5BD80D65-CD08-49C2-0C41-A77706C50097}"/>
                </a:ext>
              </a:extLst>
            </p:cNvPr>
            <p:cNvSpPr>
              <a:spLocks/>
            </p:cNvSpPr>
            <p:nvPr/>
          </p:nvSpPr>
          <p:spPr bwMode="auto">
            <a:xfrm>
              <a:off x="3015" y="3211"/>
              <a:ext cx="57" cy="34"/>
            </a:xfrm>
            <a:custGeom>
              <a:avLst/>
              <a:gdLst>
                <a:gd name="T0" fmla="*/ 0 w 29"/>
                <a:gd name="T1" fmla="*/ 0 h 17"/>
                <a:gd name="T2" fmla="*/ 220 w 29"/>
                <a:gd name="T3" fmla="*/ 136 h 17"/>
                <a:gd name="T4" fmla="*/ 0 60000 65536"/>
                <a:gd name="T5" fmla="*/ 0 60000 65536"/>
              </a:gdLst>
              <a:ahLst/>
              <a:cxnLst>
                <a:cxn ang="T4">
                  <a:pos x="T0" y="T1"/>
                </a:cxn>
                <a:cxn ang="T5">
                  <a:pos x="T2" y="T3"/>
                </a:cxn>
              </a:cxnLst>
              <a:rect l="0" t="0" r="r" b="b"/>
              <a:pathLst>
                <a:path w="29" h="17">
                  <a:moveTo>
                    <a:pt x="0" y="0"/>
                  </a:moveTo>
                  <a:cubicBezTo>
                    <a:pt x="13" y="0"/>
                    <a:pt x="26" y="3"/>
                    <a:pt x="29" y="17"/>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1" name="Freeform 783">
              <a:extLst>
                <a:ext uri="{FF2B5EF4-FFF2-40B4-BE49-F238E27FC236}">
                  <a16:creationId xmlns:a16="http://schemas.microsoft.com/office/drawing/2014/main" id="{C716E6D9-31B5-0760-6EEE-A4472691A38D}"/>
                </a:ext>
              </a:extLst>
            </p:cNvPr>
            <p:cNvSpPr>
              <a:spLocks/>
            </p:cNvSpPr>
            <p:nvPr/>
          </p:nvSpPr>
          <p:spPr bwMode="auto">
            <a:xfrm>
              <a:off x="3088" y="3241"/>
              <a:ext cx="55" cy="33"/>
            </a:xfrm>
            <a:custGeom>
              <a:avLst/>
              <a:gdLst>
                <a:gd name="T0" fmla="*/ 0 w 28"/>
                <a:gd name="T1" fmla="*/ 31 h 17"/>
                <a:gd name="T2" fmla="*/ 212 w 28"/>
                <a:gd name="T3" fmla="*/ 124 h 17"/>
                <a:gd name="T4" fmla="*/ 0 60000 65536"/>
                <a:gd name="T5" fmla="*/ 0 60000 65536"/>
              </a:gdLst>
              <a:ahLst/>
              <a:cxnLst>
                <a:cxn ang="T4">
                  <a:pos x="T0" y="T1"/>
                </a:cxn>
                <a:cxn ang="T5">
                  <a:pos x="T2" y="T3"/>
                </a:cxn>
              </a:cxnLst>
              <a:rect l="0" t="0" r="r" b="b"/>
              <a:pathLst>
                <a:path w="28" h="17">
                  <a:moveTo>
                    <a:pt x="0" y="4"/>
                  </a:moveTo>
                  <a:cubicBezTo>
                    <a:pt x="14" y="3"/>
                    <a:pt x="24" y="0"/>
                    <a:pt x="28" y="17"/>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2" name="Freeform 784">
              <a:extLst>
                <a:ext uri="{FF2B5EF4-FFF2-40B4-BE49-F238E27FC236}">
                  <a16:creationId xmlns:a16="http://schemas.microsoft.com/office/drawing/2014/main" id="{A034C5B9-6729-E322-AA41-D75DAC2E8D6B}"/>
                </a:ext>
              </a:extLst>
            </p:cNvPr>
            <p:cNvSpPr>
              <a:spLocks/>
            </p:cNvSpPr>
            <p:nvPr/>
          </p:nvSpPr>
          <p:spPr bwMode="auto">
            <a:xfrm>
              <a:off x="3254" y="3314"/>
              <a:ext cx="49" cy="39"/>
            </a:xfrm>
            <a:custGeom>
              <a:avLst/>
              <a:gdLst>
                <a:gd name="T0" fmla="*/ 0 w 25"/>
                <a:gd name="T1" fmla="*/ 60 h 20"/>
                <a:gd name="T2" fmla="*/ 149 w 25"/>
                <a:gd name="T3" fmla="*/ 53 h 20"/>
                <a:gd name="T4" fmla="*/ 188 w 25"/>
                <a:gd name="T5" fmla="*/ 148 h 20"/>
                <a:gd name="T6" fmla="*/ 0 60000 65536"/>
                <a:gd name="T7" fmla="*/ 0 60000 65536"/>
                <a:gd name="T8" fmla="*/ 0 60000 65536"/>
              </a:gdLst>
              <a:ahLst/>
              <a:cxnLst>
                <a:cxn ang="T6">
                  <a:pos x="T0" y="T1"/>
                </a:cxn>
                <a:cxn ang="T7">
                  <a:pos x="T2" y="T3"/>
                </a:cxn>
                <a:cxn ang="T8">
                  <a:pos x="T4" y="T5"/>
                </a:cxn>
              </a:cxnLst>
              <a:rect l="0" t="0" r="r" b="b"/>
              <a:pathLst>
                <a:path w="25" h="20">
                  <a:moveTo>
                    <a:pt x="0" y="8"/>
                  </a:moveTo>
                  <a:cubicBezTo>
                    <a:pt x="7" y="6"/>
                    <a:pt x="14" y="0"/>
                    <a:pt x="20" y="7"/>
                  </a:cubicBezTo>
                  <a:cubicBezTo>
                    <a:pt x="23" y="10"/>
                    <a:pt x="24" y="16"/>
                    <a:pt x="25" y="20"/>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3" name="Freeform 785">
              <a:extLst>
                <a:ext uri="{FF2B5EF4-FFF2-40B4-BE49-F238E27FC236}">
                  <a16:creationId xmlns:a16="http://schemas.microsoft.com/office/drawing/2014/main" id="{A3A7B50A-779C-42E7-7655-872D7D05E375}"/>
                </a:ext>
              </a:extLst>
            </p:cNvPr>
            <p:cNvSpPr>
              <a:spLocks/>
            </p:cNvSpPr>
            <p:nvPr/>
          </p:nvSpPr>
          <p:spPr bwMode="auto">
            <a:xfrm>
              <a:off x="3386" y="3373"/>
              <a:ext cx="61" cy="36"/>
            </a:xfrm>
            <a:custGeom>
              <a:avLst/>
              <a:gdLst>
                <a:gd name="T0" fmla="*/ 0 w 31"/>
                <a:gd name="T1" fmla="*/ 48 h 18"/>
                <a:gd name="T2" fmla="*/ 236 w 31"/>
                <a:gd name="T3" fmla="*/ 144 h 18"/>
                <a:gd name="T4" fmla="*/ 0 60000 65536"/>
                <a:gd name="T5" fmla="*/ 0 60000 65536"/>
              </a:gdLst>
              <a:ahLst/>
              <a:cxnLst>
                <a:cxn ang="T4">
                  <a:pos x="T0" y="T1"/>
                </a:cxn>
                <a:cxn ang="T5">
                  <a:pos x="T2" y="T3"/>
                </a:cxn>
              </a:cxnLst>
              <a:rect l="0" t="0" r="r" b="b"/>
              <a:pathLst>
                <a:path w="31" h="18">
                  <a:moveTo>
                    <a:pt x="0" y="6"/>
                  </a:moveTo>
                  <a:cubicBezTo>
                    <a:pt x="15" y="0"/>
                    <a:pt x="23" y="5"/>
                    <a:pt x="31" y="18"/>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4" name="Freeform 786">
              <a:extLst>
                <a:ext uri="{FF2B5EF4-FFF2-40B4-BE49-F238E27FC236}">
                  <a16:creationId xmlns:a16="http://schemas.microsoft.com/office/drawing/2014/main" id="{8F104954-7D2D-6E63-F6CC-21A8829E86AE}"/>
                </a:ext>
              </a:extLst>
            </p:cNvPr>
            <p:cNvSpPr>
              <a:spLocks/>
            </p:cNvSpPr>
            <p:nvPr/>
          </p:nvSpPr>
          <p:spPr bwMode="auto">
            <a:xfrm>
              <a:off x="3569" y="3456"/>
              <a:ext cx="63" cy="32"/>
            </a:xfrm>
            <a:custGeom>
              <a:avLst/>
              <a:gdLst>
                <a:gd name="T0" fmla="*/ 0 w 32"/>
                <a:gd name="T1" fmla="*/ 40 h 16"/>
                <a:gd name="T2" fmla="*/ 167 w 32"/>
                <a:gd name="T3" fmla="*/ 32 h 16"/>
                <a:gd name="T4" fmla="*/ 244 w 32"/>
                <a:gd name="T5" fmla="*/ 128 h 16"/>
                <a:gd name="T6" fmla="*/ 0 60000 65536"/>
                <a:gd name="T7" fmla="*/ 0 60000 65536"/>
                <a:gd name="T8" fmla="*/ 0 60000 65536"/>
              </a:gdLst>
              <a:ahLst/>
              <a:cxnLst>
                <a:cxn ang="T6">
                  <a:pos x="T0" y="T1"/>
                </a:cxn>
                <a:cxn ang="T7">
                  <a:pos x="T2" y="T3"/>
                </a:cxn>
                <a:cxn ang="T8">
                  <a:pos x="T4" y="T5"/>
                </a:cxn>
              </a:cxnLst>
              <a:rect l="0" t="0" r="r" b="b"/>
              <a:pathLst>
                <a:path w="32" h="16">
                  <a:moveTo>
                    <a:pt x="0" y="5"/>
                  </a:moveTo>
                  <a:cubicBezTo>
                    <a:pt x="7" y="3"/>
                    <a:pt x="16" y="0"/>
                    <a:pt x="22" y="4"/>
                  </a:cubicBezTo>
                  <a:cubicBezTo>
                    <a:pt x="27" y="7"/>
                    <a:pt x="29" y="12"/>
                    <a:pt x="32" y="16"/>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5" name="Freeform 787">
              <a:extLst>
                <a:ext uri="{FF2B5EF4-FFF2-40B4-BE49-F238E27FC236}">
                  <a16:creationId xmlns:a16="http://schemas.microsoft.com/office/drawing/2014/main" id="{E000D075-E00C-EBBC-8903-3DA6EAE34AFE}"/>
                </a:ext>
              </a:extLst>
            </p:cNvPr>
            <p:cNvSpPr>
              <a:spLocks/>
            </p:cNvSpPr>
            <p:nvPr/>
          </p:nvSpPr>
          <p:spPr bwMode="auto">
            <a:xfrm>
              <a:off x="3664" y="3488"/>
              <a:ext cx="51" cy="27"/>
            </a:xfrm>
            <a:custGeom>
              <a:avLst/>
              <a:gdLst>
                <a:gd name="T0" fmla="*/ 0 w 26"/>
                <a:gd name="T1" fmla="*/ 37 h 14"/>
                <a:gd name="T2" fmla="*/ 135 w 26"/>
                <a:gd name="T3" fmla="*/ 15 h 14"/>
                <a:gd name="T4" fmla="*/ 196 w 26"/>
                <a:gd name="T5" fmla="*/ 100 h 14"/>
                <a:gd name="T6" fmla="*/ 0 60000 65536"/>
                <a:gd name="T7" fmla="*/ 0 60000 65536"/>
                <a:gd name="T8" fmla="*/ 0 60000 65536"/>
              </a:gdLst>
              <a:ahLst/>
              <a:cxnLst>
                <a:cxn ang="T6">
                  <a:pos x="T0" y="T1"/>
                </a:cxn>
                <a:cxn ang="T7">
                  <a:pos x="T2" y="T3"/>
                </a:cxn>
                <a:cxn ang="T8">
                  <a:pos x="T4" y="T5"/>
                </a:cxn>
              </a:cxnLst>
              <a:rect l="0" t="0" r="r" b="b"/>
              <a:pathLst>
                <a:path w="26" h="14">
                  <a:moveTo>
                    <a:pt x="0" y="5"/>
                  </a:moveTo>
                  <a:cubicBezTo>
                    <a:pt x="5" y="3"/>
                    <a:pt x="12" y="0"/>
                    <a:pt x="18" y="2"/>
                  </a:cubicBezTo>
                  <a:cubicBezTo>
                    <a:pt x="22" y="5"/>
                    <a:pt x="23" y="14"/>
                    <a:pt x="26" y="14"/>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6" name="Freeform 788">
              <a:extLst>
                <a:ext uri="{FF2B5EF4-FFF2-40B4-BE49-F238E27FC236}">
                  <a16:creationId xmlns:a16="http://schemas.microsoft.com/office/drawing/2014/main" id="{21636E12-D79A-3ED5-C312-9AB5FAD84A50}"/>
                </a:ext>
              </a:extLst>
            </p:cNvPr>
            <p:cNvSpPr>
              <a:spLocks/>
            </p:cNvSpPr>
            <p:nvPr/>
          </p:nvSpPr>
          <p:spPr bwMode="auto">
            <a:xfrm>
              <a:off x="3760" y="3509"/>
              <a:ext cx="48" cy="42"/>
            </a:xfrm>
            <a:custGeom>
              <a:avLst/>
              <a:gdLst>
                <a:gd name="T0" fmla="*/ 0 w 24"/>
                <a:gd name="T1" fmla="*/ 88 h 21"/>
                <a:gd name="T2" fmla="*/ 192 w 24"/>
                <a:gd name="T3" fmla="*/ 168 h 21"/>
                <a:gd name="T4" fmla="*/ 0 60000 65536"/>
                <a:gd name="T5" fmla="*/ 0 60000 65536"/>
              </a:gdLst>
              <a:ahLst/>
              <a:cxnLst>
                <a:cxn ang="T4">
                  <a:pos x="T0" y="T1"/>
                </a:cxn>
                <a:cxn ang="T5">
                  <a:pos x="T2" y="T3"/>
                </a:cxn>
              </a:cxnLst>
              <a:rect l="0" t="0" r="r" b="b"/>
              <a:pathLst>
                <a:path w="24" h="21">
                  <a:moveTo>
                    <a:pt x="0" y="11"/>
                  </a:moveTo>
                  <a:cubicBezTo>
                    <a:pt x="8" y="0"/>
                    <a:pt x="19" y="17"/>
                    <a:pt x="24" y="21"/>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7" name="Freeform 789">
              <a:extLst>
                <a:ext uri="{FF2B5EF4-FFF2-40B4-BE49-F238E27FC236}">
                  <a16:creationId xmlns:a16="http://schemas.microsoft.com/office/drawing/2014/main" id="{D232989F-E0E8-4E98-D5BF-39D2D2846CD9}"/>
                </a:ext>
              </a:extLst>
            </p:cNvPr>
            <p:cNvSpPr>
              <a:spLocks/>
            </p:cNvSpPr>
            <p:nvPr/>
          </p:nvSpPr>
          <p:spPr bwMode="auto">
            <a:xfrm>
              <a:off x="3936" y="3586"/>
              <a:ext cx="77" cy="44"/>
            </a:xfrm>
            <a:custGeom>
              <a:avLst/>
              <a:gdLst>
                <a:gd name="T0" fmla="*/ 0 w 39"/>
                <a:gd name="T1" fmla="*/ 96 h 22"/>
                <a:gd name="T2" fmla="*/ 192 w 39"/>
                <a:gd name="T3" fmla="*/ 64 h 22"/>
                <a:gd name="T4" fmla="*/ 229 w 39"/>
                <a:gd name="T5" fmla="*/ 176 h 22"/>
                <a:gd name="T6" fmla="*/ 300 w 39"/>
                <a:gd name="T7" fmla="*/ 96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9" h="22">
                  <a:moveTo>
                    <a:pt x="0" y="12"/>
                  </a:moveTo>
                  <a:cubicBezTo>
                    <a:pt x="9" y="13"/>
                    <a:pt x="15" y="0"/>
                    <a:pt x="25" y="8"/>
                  </a:cubicBezTo>
                  <a:cubicBezTo>
                    <a:pt x="29" y="11"/>
                    <a:pt x="31" y="17"/>
                    <a:pt x="30" y="22"/>
                  </a:cubicBezTo>
                  <a:cubicBezTo>
                    <a:pt x="32" y="17"/>
                    <a:pt x="35" y="13"/>
                    <a:pt x="39" y="12"/>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8" name="Freeform 790">
              <a:extLst>
                <a:ext uri="{FF2B5EF4-FFF2-40B4-BE49-F238E27FC236}">
                  <a16:creationId xmlns:a16="http://schemas.microsoft.com/office/drawing/2014/main" id="{DB635A73-28C7-CB5D-47A5-47A072326D6E}"/>
                </a:ext>
              </a:extLst>
            </p:cNvPr>
            <p:cNvSpPr>
              <a:spLocks/>
            </p:cNvSpPr>
            <p:nvPr/>
          </p:nvSpPr>
          <p:spPr bwMode="auto">
            <a:xfrm>
              <a:off x="2733" y="3044"/>
              <a:ext cx="51" cy="45"/>
            </a:xfrm>
            <a:custGeom>
              <a:avLst/>
              <a:gdLst>
                <a:gd name="T0" fmla="*/ 0 w 26"/>
                <a:gd name="T1" fmla="*/ 8 h 23"/>
                <a:gd name="T2" fmla="*/ 143 w 26"/>
                <a:gd name="T3" fmla="*/ 61 h 23"/>
                <a:gd name="T4" fmla="*/ 196 w 26"/>
                <a:gd name="T5" fmla="*/ 172 h 23"/>
                <a:gd name="T6" fmla="*/ 0 60000 65536"/>
                <a:gd name="T7" fmla="*/ 0 60000 65536"/>
                <a:gd name="T8" fmla="*/ 0 60000 65536"/>
              </a:gdLst>
              <a:ahLst/>
              <a:cxnLst>
                <a:cxn ang="T6">
                  <a:pos x="T0" y="T1"/>
                </a:cxn>
                <a:cxn ang="T7">
                  <a:pos x="T2" y="T3"/>
                </a:cxn>
                <a:cxn ang="T8">
                  <a:pos x="T4" y="T5"/>
                </a:cxn>
              </a:cxnLst>
              <a:rect l="0" t="0" r="r" b="b"/>
              <a:pathLst>
                <a:path w="26" h="23">
                  <a:moveTo>
                    <a:pt x="0" y="1"/>
                  </a:moveTo>
                  <a:cubicBezTo>
                    <a:pt x="8" y="0"/>
                    <a:pt x="14" y="1"/>
                    <a:pt x="19" y="8"/>
                  </a:cubicBezTo>
                  <a:cubicBezTo>
                    <a:pt x="21" y="11"/>
                    <a:pt x="26" y="22"/>
                    <a:pt x="26" y="23"/>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3999" name="Freeform 791">
              <a:extLst>
                <a:ext uri="{FF2B5EF4-FFF2-40B4-BE49-F238E27FC236}">
                  <a16:creationId xmlns:a16="http://schemas.microsoft.com/office/drawing/2014/main" id="{F83BFE5C-487D-C273-2968-20860FFEC7A0}"/>
                </a:ext>
              </a:extLst>
            </p:cNvPr>
            <p:cNvSpPr>
              <a:spLocks/>
            </p:cNvSpPr>
            <p:nvPr/>
          </p:nvSpPr>
          <p:spPr bwMode="auto">
            <a:xfrm>
              <a:off x="2871" y="3121"/>
              <a:ext cx="44" cy="37"/>
            </a:xfrm>
            <a:custGeom>
              <a:avLst/>
              <a:gdLst>
                <a:gd name="T0" fmla="*/ 0 w 22"/>
                <a:gd name="T1" fmla="*/ 16 h 19"/>
                <a:gd name="T2" fmla="*/ 176 w 22"/>
                <a:gd name="T3" fmla="*/ 140 h 19"/>
                <a:gd name="T4" fmla="*/ 0 60000 65536"/>
                <a:gd name="T5" fmla="*/ 0 60000 65536"/>
              </a:gdLst>
              <a:ahLst/>
              <a:cxnLst>
                <a:cxn ang="T4">
                  <a:pos x="T0" y="T1"/>
                </a:cxn>
                <a:cxn ang="T5">
                  <a:pos x="T2" y="T3"/>
                </a:cxn>
              </a:cxnLst>
              <a:rect l="0" t="0" r="r" b="b"/>
              <a:pathLst>
                <a:path w="22" h="19">
                  <a:moveTo>
                    <a:pt x="0" y="2"/>
                  </a:moveTo>
                  <a:cubicBezTo>
                    <a:pt x="13" y="0"/>
                    <a:pt x="19" y="6"/>
                    <a:pt x="22" y="19"/>
                  </a:cubicBezTo>
                </a:path>
              </a:pathLst>
            </a:custGeom>
            <a:noFill/>
            <a:ln w="6350" cap="flat">
              <a:solidFill>
                <a:srgbClr val="CB9B6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0" name="Freeform 792">
              <a:extLst>
                <a:ext uri="{FF2B5EF4-FFF2-40B4-BE49-F238E27FC236}">
                  <a16:creationId xmlns:a16="http://schemas.microsoft.com/office/drawing/2014/main" id="{01438FDB-4356-8EA9-60AA-D9C938DF183F}"/>
                </a:ext>
              </a:extLst>
            </p:cNvPr>
            <p:cNvSpPr>
              <a:spLocks/>
            </p:cNvSpPr>
            <p:nvPr/>
          </p:nvSpPr>
          <p:spPr bwMode="auto">
            <a:xfrm>
              <a:off x="3076" y="3083"/>
              <a:ext cx="22" cy="26"/>
            </a:xfrm>
            <a:custGeom>
              <a:avLst/>
              <a:gdLst>
                <a:gd name="T0" fmla="*/ 88 w 11"/>
                <a:gd name="T1" fmla="*/ 0 h 13"/>
                <a:gd name="T2" fmla="*/ 0 w 11"/>
                <a:gd name="T3" fmla="*/ 104 h 13"/>
                <a:gd name="T4" fmla="*/ 0 60000 65536"/>
                <a:gd name="T5" fmla="*/ 0 60000 65536"/>
              </a:gdLst>
              <a:ahLst/>
              <a:cxnLst>
                <a:cxn ang="T4">
                  <a:pos x="T0" y="T1"/>
                </a:cxn>
                <a:cxn ang="T5">
                  <a:pos x="T2" y="T3"/>
                </a:cxn>
              </a:cxnLst>
              <a:rect l="0" t="0" r="r" b="b"/>
              <a:pathLst>
                <a:path w="11" h="13">
                  <a:moveTo>
                    <a:pt x="11" y="0"/>
                  </a:moveTo>
                  <a:cubicBezTo>
                    <a:pt x="6" y="3"/>
                    <a:pt x="1" y="10"/>
                    <a:pt x="0" y="1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1" name="Freeform 793">
              <a:extLst>
                <a:ext uri="{FF2B5EF4-FFF2-40B4-BE49-F238E27FC236}">
                  <a16:creationId xmlns:a16="http://schemas.microsoft.com/office/drawing/2014/main" id="{D7201EB2-0736-4437-70D2-FC99EBEFC220}"/>
                </a:ext>
              </a:extLst>
            </p:cNvPr>
            <p:cNvSpPr>
              <a:spLocks/>
            </p:cNvSpPr>
            <p:nvPr/>
          </p:nvSpPr>
          <p:spPr bwMode="auto">
            <a:xfrm>
              <a:off x="2439" y="2377"/>
              <a:ext cx="18" cy="33"/>
            </a:xfrm>
            <a:custGeom>
              <a:avLst/>
              <a:gdLst>
                <a:gd name="T0" fmla="*/ 0 w 9"/>
                <a:gd name="T1" fmla="*/ 0 h 17"/>
                <a:gd name="T2" fmla="*/ 72 w 9"/>
                <a:gd name="T3" fmla="*/ 124 h 17"/>
                <a:gd name="T4" fmla="*/ 0 60000 65536"/>
                <a:gd name="T5" fmla="*/ 0 60000 65536"/>
              </a:gdLst>
              <a:ahLst/>
              <a:cxnLst>
                <a:cxn ang="T4">
                  <a:pos x="T0" y="T1"/>
                </a:cxn>
                <a:cxn ang="T5">
                  <a:pos x="T2" y="T3"/>
                </a:cxn>
              </a:cxnLst>
              <a:rect l="0" t="0" r="r" b="b"/>
              <a:pathLst>
                <a:path w="9" h="17">
                  <a:moveTo>
                    <a:pt x="0" y="0"/>
                  </a:moveTo>
                  <a:cubicBezTo>
                    <a:pt x="1" y="6"/>
                    <a:pt x="3" y="14"/>
                    <a:pt x="9" y="17"/>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2" name="Freeform 794">
              <a:extLst>
                <a:ext uri="{FF2B5EF4-FFF2-40B4-BE49-F238E27FC236}">
                  <a16:creationId xmlns:a16="http://schemas.microsoft.com/office/drawing/2014/main" id="{A856EFF6-3EA4-DE95-9D1F-34B643B48418}"/>
                </a:ext>
              </a:extLst>
            </p:cNvPr>
            <p:cNvSpPr>
              <a:spLocks/>
            </p:cNvSpPr>
            <p:nvPr/>
          </p:nvSpPr>
          <p:spPr bwMode="auto">
            <a:xfrm>
              <a:off x="2536" y="2334"/>
              <a:ext cx="12" cy="41"/>
            </a:xfrm>
            <a:custGeom>
              <a:avLst/>
              <a:gdLst>
                <a:gd name="T0" fmla="*/ 0 w 6"/>
                <a:gd name="T1" fmla="*/ 156 h 21"/>
                <a:gd name="T2" fmla="*/ 24 w 6"/>
                <a:gd name="T3" fmla="*/ 0 h 21"/>
                <a:gd name="T4" fmla="*/ 0 60000 65536"/>
                <a:gd name="T5" fmla="*/ 0 60000 65536"/>
              </a:gdLst>
              <a:ahLst/>
              <a:cxnLst>
                <a:cxn ang="T4">
                  <a:pos x="T0" y="T1"/>
                </a:cxn>
                <a:cxn ang="T5">
                  <a:pos x="T2" y="T3"/>
                </a:cxn>
              </a:cxnLst>
              <a:rect l="0" t="0" r="r" b="b"/>
              <a:pathLst>
                <a:path w="6" h="21">
                  <a:moveTo>
                    <a:pt x="0" y="21"/>
                  </a:moveTo>
                  <a:cubicBezTo>
                    <a:pt x="6" y="15"/>
                    <a:pt x="3" y="7"/>
                    <a:pt x="3" y="0"/>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3" name="Freeform 795">
              <a:extLst>
                <a:ext uri="{FF2B5EF4-FFF2-40B4-BE49-F238E27FC236}">
                  <a16:creationId xmlns:a16="http://schemas.microsoft.com/office/drawing/2014/main" id="{A012633C-3BB1-0F0C-C948-FDCDE82D94A8}"/>
                </a:ext>
              </a:extLst>
            </p:cNvPr>
            <p:cNvSpPr>
              <a:spLocks/>
            </p:cNvSpPr>
            <p:nvPr/>
          </p:nvSpPr>
          <p:spPr bwMode="auto">
            <a:xfrm>
              <a:off x="2364" y="2523"/>
              <a:ext cx="42" cy="16"/>
            </a:xfrm>
            <a:custGeom>
              <a:avLst/>
              <a:gdLst>
                <a:gd name="T0" fmla="*/ 0 w 21"/>
                <a:gd name="T1" fmla="*/ 16 h 8"/>
                <a:gd name="T2" fmla="*/ 168 w 21"/>
                <a:gd name="T3" fmla="*/ 24 h 8"/>
                <a:gd name="T4" fmla="*/ 0 60000 65536"/>
                <a:gd name="T5" fmla="*/ 0 60000 65536"/>
              </a:gdLst>
              <a:ahLst/>
              <a:cxnLst>
                <a:cxn ang="T4">
                  <a:pos x="T0" y="T1"/>
                </a:cxn>
                <a:cxn ang="T5">
                  <a:pos x="T2" y="T3"/>
                </a:cxn>
              </a:cxnLst>
              <a:rect l="0" t="0" r="r" b="b"/>
              <a:pathLst>
                <a:path w="21" h="8">
                  <a:moveTo>
                    <a:pt x="0" y="2"/>
                  </a:moveTo>
                  <a:cubicBezTo>
                    <a:pt x="6" y="8"/>
                    <a:pt x="16" y="0"/>
                    <a:pt x="21" y="3"/>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4" name="Freeform 796">
              <a:extLst>
                <a:ext uri="{FF2B5EF4-FFF2-40B4-BE49-F238E27FC236}">
                  <a16:creationId xmlns:a16="http://schemas.microsoft.com/office/drawing/2014/main" id="{46ECA5B7-4B47-78E5-E2C5-5D15E4AA0861}"/>
                </a:ext>
              </a:extLst>
            </p:cNvPr>
            <p:cNvSpPr>
              <a:spLocks/>
            </p:cNvSpPr>
            <p:nvPr/>
          </p:nvSpPr>
          <p:spPr bwMode="auto">
            <a:xfrm>
              <a:off x="3469" y="2531"/>
              <a:ext cx="23" cy="22"/>
            </a:xfrm>
            <a:custGeom>
              <a:avLst/>
              <a:gdLst>
                <a:gd name="T0" fmla="*/ 0 w 12"/>
                <a:gd name="T1" fmla="*/ 88 h 11"/>
                <a:gd name="T2" fmla="*/ 84 w 12"/>
                <a:gd name="T3" fmla="*/ 0 h 11"/>
                <a:gd name="T4" fmla="*/ 0 60000 65536"/>
                <a:gd name="T5" fmla="*/ 0 60000 65536"/>
              </a:gdLst>
              <a:ahLst/>
              <a:cxnLst>
                <a:cxn ang="T4">
                  <a:pos x="T0" y="T1"/>
                </a:cxn>
                <a:cxn ang="T5">
                  <a:pos x="T2" y="T3"/>
                </a:cxn>
              </a:cxnLst>
              <a:rect l="0" t="0" r="r" b="b"/>
              <a:pathLst>
                <a:path w="12" h="11">
                  <a:moveTo>
                    <a:pt x="0" y="11"/>
                  </a:moveTo>
                  <a:cubicBezTo>
                    <a:pt x="2" y="6"/>
                    <a:pt x="7" y="2"/>
                    <a:pt x="12"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5" name="Freeform 797">
              <a:extLst>
                <a:ext uri="{FF2B5EF4-FFF2-40B4-BE49-F238E27FC236}">
                  <a16:creationId xmlns:a16="http://schemas.microsoft.com/office/drawing/2014/main" id="{403693B9-EA2F-86A7-F845-1C00B3AD5A75}"/>
                </a:ext>
              </a:extLst>
            </p:cNvPr>
            <p:cNvSpPr>
              <a:spLocks/>
            </p:cNvSpPr>
            <p:nvPr/>
          </p:nvSpPr>
          <p:spPr bwMode="auto">
            <a:xfrm>
              <a:off x="3678" y="2556"/>
              <a:ext cx="15" cy="38"/>
            </a:xfrm>
            <a:custGeom>
              <a:avLst/>
              <a:gdLst>
                <a:gd name="T0" fmla="*/ 0 w 8"/>
                <a:gd name="T1" fmla="*/ 0 h 19"/>
                <a:gd name="T2" fmla="*/ 45 w 8"/>
                <a:gd name="T3" fmla="*/ 152 h 19"/>
                <a:gd name="T4" fmla="*/ 0 60000 65536"/>
                <a:gd name="T5" fmla="*/ 0 60000 65536"/>
              </a:gdLst>
              <a:ahLst/>
              <a:cxnLst>
                <a:cxn ang="T4">
                  <a:pos x="T0" y="T1"/>
                </a:cxn>
                <a:cxn ang="T5">
                  <a:pos x="T2" y="T3"/>
                </a:cxn>
              </a:cxnLst>
              <a:rect l="0" t="0" r="r" b="b"/>
              <a:pathLst>
                <a:path w="8" h="19">
                  <a:moveTo>
                    <a:pt x="0" y="0"/>
                  </a:moveTo>
                  <a:cubicBezTo>
                    <a:pt x="2" y="7"/>
                    <a:pt x="8" y="12"/>
                    <a:pt x="7" y="19"/>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6" name="Freeform 798">
              <a:extLst>
                <a:ext uri="{FF2B5EF4-FFF2-40B4-BE49-F238E27FC236}">
                  <a16:creationId xmlns:a16="http://schemas.microsoft.com/office/drawing/2014/main" id="{01A54839-86E9-2E4E-8909-7B6B21993E79}"/>
                </a:ext>
              </a:extLst>
            </p:cNvPr>
            <p:cNvSpPr>
              <a:spLocks/>
            </p:cNvSpPr>
            <p:nvPr/>
          </p:nvSpPr>
          <p:spPr bwMode="auto">
            <a:xfrm>
              <a:off x="4017" y="2618"/>
              <a:ext cx="8" cy="23"/>
            </a:xfrm>
            <a:custGeom>
              <a:avLst/>
              <a:gdLst>
                <a:gd name="T0" fmla="*/ 32 w 4"/>
                <a:gd name="T1" fmla="*/ 84 h 12"/>
                <a:gd name="T2" fmla="*/ 0 w 4"/>
                <a:gd name="T3" fmla="*/ 0 h 12"/>
                <a:gd name="T4" fmla="*/ 0 60000 65536"/>
                <a:gd name="T5" fmla="*/ 0 60000 65536"/>
              </a:gdLst>
              <a:ahLst/>
              <a:cxnLst>
                <a:cxn ang="T4">
                  <a:pos x="T0" y="T1"/>
                </a:cxn>
                <a:cxn ang="T5">
                  <a:pos x="T2" y="T3"/>
                </a:cxn>
              </a:cxnLst>
              <a:rect l="0" t="0" r="r" b="b"/>
              <a:pathLst>
                <a:path w="4" h="12">
                  <a:moveTo>
                    <a:pt x="4" y="12"/>
                  </a:moveTo>
                  <a:cubicBezTo>
                    <a:pt x="4" y="7"/>
                    <a:pt x="2" y="3"/>
                    <a:pt x="0"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7" name="Freeform 799">
              <a:extLst>
                <a:ext uri="{FF2B5EF4-FFF2-40B4-BE49-F238E27FC236}">
                  <a16:creationId xmlns:a16="http://schemas.microsoft.com/office/drawing/2014/main" id="{B499E0DF-C4C9-2765-1530-40D7533C58B7}"/>
                </a:ext>
              </a:extLst>
            </p:cNvPr>
            <p:cNvSpPr>
              <a:spLocks/>
            </p:cNvSpPr>
            <p:nvPr/>
          </p:nvSpPr>
          <p:spPr bwMode="auto">
            <a:xfrm>
              <a:off x="3187" y="2485"/>
              <a:ext cx="55" cy="14"/>
            </a:xfrm>
            <a:custGeom>
              <a:avLst/>
              <a:gdLst>
                <a:gd name="T0" fmla="*/ 0 w 28"/>
                <a:gd name="T1" fmla="*/ 56 h 7"/>
                <a:gd name="T2" fmla="*/ 212 w 28"/>
                <a:gd name="T3" fmla="*/ 0 h 7"/>
                <a:gd name="T4" fmla="*/ 0 60000 65536"/>
                <a:gd name="T5" fmla="*/ 0 60000 65536"/>
              </a:gdLst>
              <a:ahLst/>
              <a:cxnLst>
                <a:cxn ang="T4">
                  <a:pos x="T0" y="T1"/>
                </a:cxn>
                <a:cxn ang="T5">
                  <a:pos x="T2" y="T3"/>
                </a:cxn>
              </a:cxnLst>
              <a:rect l="0" t="0" r="r" b="b"/>
              <a:pathLst>
                <a:path w="28" h="7">
                  <a:moveTo>
                    <a:pt x="0" y="7"/>
                  </a:moveTo>
                  <a:cubicBezTo>
                    <a:pt x="10" y="4"/>
                    <a:pt x="19" y="3"/>
                    <a:pt x="28"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8" name="Freeform 800">
              <a:extLst>
                <a:ext uri="{FF2B5EF4-FFF2-40B4-BE49-F238E27FC236}">
                  <a16:creationId xmlns:a16="http://schemas.microsoft.com/office/drawing/2014/main" id="{DA3894BA-8AC2-90DD-CB00-A396D8BE73B1}"/>
                </a:ext>
              </a:extLst>
            </p:cNvPr>
            <p:cNvSpPr>
              <a:spLocks/>
            </p:cNvSpPr>
            <p:nvPr/>
          </p:nvSpPr>
          <p:spPr bwMode="auto">
            <a:xfrm>
              <a:off x="3409" y="2511"/>
              <a:ext cx="18" cy="36"/>
            </a:xfrm>
            <a:custGeom>
              <a:avLst/>
              <a:gdLst>
                <a:gd name="T0" fmla="*/ 72 w 9"/>
                <a:gd name="T1" fmla="*/ 144 h 18"/>
                <a:gd name="T2" fmla="*/ 0 w 9"/>
                <a:gd name="T3" fmla="*/ 0 h 18"/>
                <a:gd name="T4" fmla="*/ 0 60000 65536"/>
                <a:gd name="T5" fmla="*/ 0 60000 65536"/>
              </a:gdLst>
              <a:ahLst/>
              <a:cxnLst>
                <a:cxn ang="T4">
                  <a:pos x="T0" y="T1"/>
                </a:cxn>
                <a:cxn ang="T5">
                  <a:pos x="T2" y="T3"/>
                </a:cxn>
              </a:cxnLst>
              <a:rect l="0" t="0" r="r" b="b"/>
              <a:pathLst>
                <a:path w="9" h="18">
                  <a:moveTo>
                    <a:pt x="9" y="18"/>
                  </a:moveTo>
                  <a:cubicBezTo>
                    <a:pt x="5" y="12"/>
                    <a:pt x="3" y="5"/>
                    <a:pt x="0"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09" name="Freeform 801">
              <a:extLst>
                <a:ext uri="{FF2B5EF4-FFF2-40B4-BE49-F238E27FC236}">
                  <a16:creationId xmlns:a16="http://schemas.microsoft.com/office/drawing/2014/main" id="{434F8AC2-3ADD-92FF-DEC0-E75FD118BA6E}"/>
                </a:ext>
              </a:extLst>
            </p:cNvPr>
            <p:cNvSpPr>
              <a:spLocks/>
            </p:cNvSpPr>
            <p:nvPr/>
          </p:nvSpPr>
          <p:spPr bwMode="auto">
            <a:xfrm>
              <a:off x="2930" y="2424"/>
              <a:ext cx="46" cy="18"/>
            </a:xfrm>
            <a:custGeom>
              <a:avLst/>
              <a:gdLst>
                <a:gd name="T0" fmla="*/ 0 w 23"/>
                <a:gd name="T1" fmla="*/ 72 h 9"/>
                <a:gd name="T2" fmla="*/ 184 w 23"/>
                <a:gd name="T3" fmla="*/ 0 h 9"/>
                <a:gd name="T4" fmla="*/ 0 60000 65536"/>
                <a:gd name="T5" fmla="*/ 0 60000 65536"/>
              </a:gdLst>
              <a:ahLst/>
              <a:cxnLst>
                <a:cxn ang="T4">
                  <a:pos x="T0" y="T1"/>
                </a:cxn>
                <a:cxn ang="T5">
                  <a:pos x="T2" y="T3"/>
                </a:cxn>
              </a:cxnLst>
              <a:rect l="0" t="0" r="r" b="b"/>
              <a:pathLst>
                <a:path w="23" h="9">
                  <a:moveTo>
                    <a:pt x="0" y="9"/>
                  </a:moveTo>
                  <a:cubicBezTo>
                    <a:pt x="7" y="4"/>
                    <a:pt x="15" y="1"/>
                    <a:pt x="23"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0" name="Freeform 802">
              <a:extLst>
                <a:ext uri="{FF2B5EF4-FFF2-40B4-BE49-F238E27FC236}">
                  <a16:creationId xmlns:a16="http://schemas.microsoft.com/office/drawing/2014/main" id="{33BD1AE6-53D2-C5C6-E983-4F4373123D21}"/>
                </a:ext>
              </a:extLst>
            </p:cNvPr>
            <p:cNvSpPr>
              <a:spLocks/>
            </p:cNvSpPr>
            <p:nvPr/>
          </p:nvSpPr>
          <p:spPr bwMode="auto">
            <a:xfrm>
              <a:off x="2824" y="2379"/>
              <a:ext cx="6" cy="33"/>
            </a:xfrm>
            <a:custGeom>
              <a:avLst/>
              <a:gdLst>
                <a:gd name="T0" fmla="*/ 0 w 3"/>
                <a:gd name="T1" fmla="*/ 0 h 17"/>
                <a:gd name="T2" fmla="*/ 16 w 3"/>
                <a:gd name="T3" fmla="*/ 124 h 17"/>
                <a:gd name="T4" fmla="*/ 0 60000 65536"/>
                <a:gd name="T5" fmla="*/ 0 60000 65536"/>
              </a:gdLst>
              <a:ahLst/>
              <a:cxnLst>
                <a:cxn ang="T4">
                  <a:pos x="T0" y="T1"/>
                </a:cxn>
                <a:cxn ang="T5">
                  <a:pos x="T2" y="T3"/>
                </a:cxn>
              </a:cxnLst>
              <a:rect l="0" t="0" r="r" b="b"/>
              <a:pathLst>
                <a:path w="3" h="17">
                  <a:moveTo>
                    <a:pt x="0" y="0"/>
                  </a:moveTo>
                  <a:cubicBezTo>
                    <a:pt x="3" y="5"/>
                    <a:pt x="2" y="11"/>
                    <a:pt x="2" y="17"/>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1" name="Freeform 803">
              <a:extLst>
                <a:ext uri="{FF2B5EF4-FFF2-40B4-BE49-F238E27FC236}">
                  <a16:creationId xmlns:a16="http://schemas.microsoft.com/office/drawing/2014/main" id="{18F479FE-782D-5050-5092-BF6CF065EA3F}"/>
                </a:ext>
              </a:extLst>
            </p:cNvPr>
            <p:cNvSpPr>
              <a:spLocks/>
            </p:cNvSpPr>
            <p:nvPr/>
          </p:nvSpPr>
          <p:spPr bwMode="auto">
            <a:xfrm>
              <a:off x="2723" y="2351"/>
              <a:ext cx="28" cy="12"/>
            </a:xfrm>
            <a:custGeom>
              <a:avLst/>
              <a:gdLst>
                <a:gd name="T0" fmla="*/ 0 w 14"/>
                <a:gd name="T1" fmla="*/ 48 h 6"/>
                <a:gd name="T2" fmla="*/ 112 w 14"/>
                <a:gd name="T3" fmla="*/ 0 h 6"/>
                <a:gd name="T4" fmla="*/ 0 60000 65536"/>
                <a:gd name="T5" fmla="*/ 0 60000 65536"/>
              </a:gdLst>
              <a:ahLst/>
              <a:cxnLst>
                <a:cxn ang="T4">
                  <a:pos x="T0" y="T1"/>
                </a:cxn>
                <a:cxn ang="T5">
                  <a:pos x="T2" y="T3"/>
                </a:cxn>
              </a:cxnLst>
              <a:rect l="0" t="0" r="r" b="b"/>
              <a:pathLst>
                <a:path w="14" h="6">
                  <a:moveTo>
                    <a:pt x="0" y="6"/>
                  </a:moveTo>
                  <a:cubicBezTo>
                    <a:pt x="4" y="3"/>
                    <a:pt x="9" y="2"/>
                    <a:pt x="14"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2" name="Freeform 804">
              <a:extLst>
                <a:ext uri="{FF2B5EF4-FFF2-40B4-BE49-F238E27FC236}">
                  <a16:creationId xmlns:a16="http://schemas.microsoft.com/office/drawing/2014/main" id="{041BA9C2-4844-1C16-3C36-EB11CCEEDF6D}"/>
                </a:ext>
              </a:extLst>
            </p:cNvPr>
            <p:cNvSpPr>
              <a:spLocks/>
            </p:cNvSpPr>
            <p:nvPr/>
          </p:nvSpPr>
          <p:spPr bwMode="auto">
            <a:xfrm>
              <a:off x="2437" y="2322"/>
              <a:ext cx="28" cy="41"/>
            </a:xfrm>
            <a:custGeom>
              <a:avLst/>
              <a:gdLst>
                <a:gd name="T0" fmla="*/ 0 w 14"/>
                <a:gd name="T1" fmla="*/ 156 h 21"/>
                <a:gd name="T2" fmla="*/ 112 w 14"/>
                <a:gd name="T3" fmla="*/ 0 h 21"/>
                <a:gd name="T4" fmla="*/ 0 60000 65536"/>
                <a:gd name="T5" fmla="*/ 0 60000 65536"/>
              </a:gdLst>
              <a:ahLst/>
              <a:cxnLst>
                <a:cxn ang="T4">
                  <a:pos x="T0" y="T1"/>
                </a:cxn>
                <a:cxn ang="T5">
                  <a:pos x="T2" y="T3"/>
                </a:cxn>
              </a:cxnLst>
              <a:rect l="0" t="0" r="r" b="b"/>
              <a:pathLst>
                <a:path w="14" h="21">
                  <a:moveTo>
                    <a:pt x="0" y="21"/>
                  </a:moveTo>
                  <a:cubicBezTo>
                    <a:pt x="4" y="12"/>
                    <a:pt x="8" y="7"/>
                    <a:pt x="14"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3" name="Freeform 805">
              <a:extLst>
                <a:ext uri="{FF2B5EF4-FFF2-40B4-BE49-F238E27FC236}">
                  <a16:creationId xmlns:a16="http://schemas.microsoft.com/office/drawing/2014/main" id="{F7F91ED8-D642-FD64-6389-6CA597C52393}"/>
                </a:ext>
              </a:extLst>
            </p:cNvPr>
            <p:cNvSpPr>
              <a:spLocks/>
            </p:cNvSpPr>
            <p:nvPr/>
          </p:nvSpPr>
          <p:spPr bwMode="auto">
            <a:xfrm>
              <a:off x="2493" y="2306"/>
              <a:ext cx="43" cy="16"/>
            </a:xfrm>
            <a:custGeom>
              <a:avLst/>
              <a:gdLst>
                <a:gd name="T0" fmla="*/ 0 w 22"/>
                <a:gd name="T1" fmla="*/ 0 h 8"/>
                <a:gd name="T2" fmla="*/ 164 w 22"/>
                <a:gd name="T3" fmla="*/ 64 h 8"/>
                <a:gd name="T4" fmla="*/ 0 60000 65536"/>
                <a:gd name="T5" fmla="*/ 0 60000 65536"/>
              </a:gdLst>
              <a:ahLst/>
              <a:cxnLst>
                <a:cxn ang="T4">
                  <a:pos x="T0" y="T1"/>
                </a:cxn>
                <a:cxn ang="T5">
                  <a:pos x="T2" y="T3"/>
                </a:cxn>
              </a:cxnLst>
              <a:rect l="0" t="0" r="r" b="b"/>
              <a:pathLst>
                <a:path w="22" h="8">
                  <a:moveTo>
                    <a:pt x="0" y="0"/>
                  </a:moveTo>
                  <a:cubicBezTo>
                    <a:pt x="8" y="2"/>
                    <a:pt x="15" y="2"/>
                    <a:pt x="22" y="8"/>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4" name="Freeform 806">
              <a:extLst>
                <a:ext uri="{FF2B5EF4-FFF2-40B4-BE49-F238E27FC236}">
                  <a16:creationId xmlns:a16="http://schemas.microsoft.com/office/drawing/2014/main" id="{2176E5CE-4436-121B-7703-5BC3AE2A3BAF}"/>
                </a:ext>
              </a:extLst>
            </p:cNvPr>
            <p:cNvSpPr>
              <a:spLocks/>
            </p:cNvSpPr>
            <p:nvPr/>
          </p:nvSpPr>
          <p:spPr bwMode="auto">
            <a:xfrm>
              <a:off x="2339" y="2489"/>
              <a:ext cx="16" cy="34"/>
            </a:xfrm>
            <a:custGeom>
              <a:avLst/>
              <a:gdLst>
                <a:gd name="T0" fmla="*/ 64 w 8"/>
                <a:gd name="T1" fmla="*/ 136 h 17"/>
                <a:gd name="T2" fmla="*/ 0 w 8"/>
                <a:gd name="T3" fmla="*/ 0 h 17"/>
                <a:gd name="T4" fmla="*/ 0 60000 65536"/>
                <a:gd name="T5" fmla="*/ 0 60000 65536"/>
              </a:gdLst>
              <a:ahLst/>
              <a:cxnLst>
                <a:cxn ang="T4">
                  <a:pos x="T0" y="T1"/>
                </a:cxn>
                <a:cxn ang="T5">
                  <a:pos x="T2" y="T3"/>
                </a:cxn>
              </a:cxnLst>
              <a:rect l="0" t="0" r="r" b="b"/>
              <a:pathLst>
                <a:path w="8" h="17">
                  <a:moveTo>
                    <a:pt x="8" y="17"/>
                  </a:moveTo>
                  <a:cubicBezTo>
                    <a:pt x="3" y="15"/>
                    <a:pt x="0" y="6"/>
                    <a:pt x="0"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5" name="Freeform 807">
              <a:extLst>
                <a:ext uri="{FF2B5EF4-FFF2-40B4-BE49-F238E27FC236}">
                  <a16:creationId xmlns:a16="http://schemas.microsoft.com/office/drawing/2014/main" id="{8B6A26B2-179B-DC7D-8597-46FCAA252E4C}"/>
                </a:ext>
              </a:extLst>
            </p:cNvPr>
            <p:cNvSpPr>
              <a:spLocks/>
            </p:cNvSpPr>
            <p:nvPr/>
          </p:nvSpPr>
          <p:spPr bwMode="auto">
            <a:xfrm>
              <a:off x="2396" y="2363"/>
              <a:ext cx="32" cy="6"/>
            </a:xfrm>
            <a:custGeom>
              <a:avLst/>
              <a:gdLst>
                <a:gd name="T0" fmla="*/ 128 w 16"/>
                <a:gd name="T1" fmla="*/ 24 h 3"/>
                <a:gd name="T2" fmla="*/ 0 w 16"/>
                <a:gd name="T3" fmla="*/ 8 h 3"/>
                <a:gd name="T4" fmla="*/ 0 60000 65536"/>
                <a:gd name="T5" fmla="*/ 0 60000 65536"/>
              </a:gdLst>
              <a:ahLst/>
              <a:cxnLst>
                <a:cxn ang="T4">
                  <a:pos x="T0" y="T1"/>
                </a:cxn>
                <a:cxn ang="T5">
                  <a:pos x="T2" y="T3"/>
                </a:cxn>
              </a:cxnLst>
              <a:rect l="0" t="0" r="r" b="b"/>
              <a:pathLst>
                <a:path w="16" h="3">
                  <a:moveTo>
                    <a:pt x="16" y="3"/>
                  </a:moveTo>
                  <a:cubicBezTo>
                    <a:pt x="10" y="2"/>
                    <a:pt x="6" y="0"/>
                    <a:pt x="0" y="1"/>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6" name="Freeform 808">
              <a:extLst>
                <a:ext uri="{FF2B5EF4-FFF2-40B4-BE49-F238E27FC236}">
                  <a16:creationId xmlns:a16="http://schemas.microsoft.com/office/drawing/2014/main" id="{3CE42429-59C8-CD9A-42ED-4871FE065BEA}"/>
                </a:ext>
              </a:extLst>
            </p:cNvPr>
            <p:cNvSpPr>
              <a:spLocks/>
            </p:cNvSpPr>
            <p:nvPr/>
          </p:nvSpPr>
          <p:spPr bwMode="auto">
            <a:xfrm>
              <a:off x="2463" y="2736"/>
              <a:ext cx="6" cy="33"/>
            </a:xfrm>
            <a:custGeom>
              <a:avLst/>
              <a:gdLst>
                <a:gd name="T0" fmla="*/ 8 w 3"/>
                <a:gd name="T1" fmla="*/ 0 h 17"/>
                <a:gd name="T2" fmla="*/ 24 w 3"/>
                <a:gd name="T3" fmla="*/ 124 h 17"/>
                <a:gd name="T4" fmla="*/ 0 60000 65536"/>
                <a:gd name="T5" fmla="*/ 0 60000 65536"/>
              </a:gdLst>
              <a:ahLst/>
              <a:cxnLst>
                <a:cxn ang="T4">
                  <a:pos x="T0" y="T1"/>
                </a:cxn>
                <a:cxn ang="T5">
                  <a:pos x="T2" y="T3"/>
                </a:cxn>
              </a:cxnLst>
              <a:rect l="0" t="0" r="r" b="b"/>
              <a:pathLst>
                <a:path w="3" h="17">
                  <a:moveTo>
                    <a:pt x="1" y="0"/>
                  </a:moveTo>
                  <a:cubicBezTo>
                    <a:pt x="0" y="5"/>
                    <a:pt x="0" y="13"/>
                    <a:pt x="3" y="17"/>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7" name="Freeform 809">
              <a:extLst>
                <a:ext uri="{FF2B5EF4-FFF2-40B4-BE49-F238E27FC236}">
                  <a16:creationId xmlns:a16="http://schemas.microsoft.com/office/drawing/2014/main" id="{029BD7B8-6D99-9910-1C76-75A7EEB40DC1}"/>
                </a:ext>
              </a:extLst>
            </p:cNvPr>
            <p:cNvSpPr>
              <a:spLocks/>
            </p:cNvSpPr>
            <p:nvPr/>
          </p:nvSpPr>
          <p:spPr bwMode="auto">
            <a:xfrm>
              <a:off x="2514" y="2793"/>
              <a:ext cx="26" cy="16"/>
            </a:xfrm>
            <a:custGeom>
              <a:avLst/>
              <a:gdLst>
                <a:gd name="T0" fmla="*/ 0 w 13"/>
                <a:gd name="T1" fmla="*/ 64 h 8"/>
                <a:gd name="T2" fmla="*/ 104 w 13"/>
                <a:gd name="T3" fmla="*/ 0 h 8"/>
                <a:gd name="T4" fmla="*/ 0 60000 65536"/>
                <a:gd name="T5" fmla="*/ 0 60000 65536"/>
              </a:gdLst>
              <a:ahLst/>
              <a:cxnLst>
                <a:cxn ang="T4">
                  <a:pos x="T0" y="T1"/>
                </a:cxn>
                <a:cxn ang="T5">
                  <a:pos x="T2" y="T3"/>
                </a:cxn>
              </a:cxnLst>
              <a:rect l="0" t="0" r="r" b="b"/>
              <a:pathLst>
                <a:path w="13" h="8">
                  <a:moveTo>
                    <a:pt x="0" y="8"/>
                  </a:moveTo>
                  <a:cubicBezTo>
                    <a:pt x="5" y="7"/>
                    <a:pt x="9" y="3"/>
                    <a:pt x="13"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8" name="Freeform 810">
              <a:extLst>
                <a:ext uri="{FF2B5EF4-FFF2-40B4-BE49-F238E27FC236}">
                  <a16:creationId xmlns:a16="http://schemas.microsoft.com/office/drawing/2014/main" id="{C873EE36-BEE0-58E4-E8FB-7F85C5D036F4}"/>
                </a:ext>
              </a:extLst>
            </p:cNvPr>
            <p:cNvSpPr>
              <a:spLocks/>
            </p:cNvSpPr>
            <p:nvPr/>
          </p:nvSpPr>
          <p:spPr bwMode="auto">
            <a:xfrm>
              <a:off x="2637" y="2868"/>
              <a:ext cx="2" cy="36"/>
            </a:xfrm>
            <a:custGeom>
              <a:avLst/>
              <a:gdLst>
                <a:gd name="T0" fmla="*/ 0 w 1"/>
                <a:gd name="T1" fmla="*/ 0 h 18"/>
                <a:gd name="T2" fmla="*/ 8 w 1"/>
                <a:gd name="T3" fmla="*/ 144 h 18"/>
                <a:gd name="T4" fmla="*/ 0 60000 65536"/>
                <a:gd name="T5" fmla="*/ 0 60000 65536"/>
              </a:gdLst>
              <a:ahLst/>
              <a:cxnLst>
                <a:cxn ang="T4">
                  <a:pos x="T0" y="T1"/>
                </a:cxn>
                <a:cxn ang="T5">
                  <a:pos x="T2" y="T3"/>
                </a:cxn>
              </a:cxnLst>
              <a:rect l="0" t="0" r="r" b="b"/>
              <a:pathLst>
                <a:path w="1" h="18">
                  <a:moveTo>
                    <a:pt x="0" y="0"/>
                  </a:moveTo>
                  <a:cubicBezTo>
                    <a:pt x="0" y="6"/>
                    <a:pt x="1" y="12"/>
                    <a:pt x="1" y="18"/>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19" name="Freeform 811">
              <a:extLst>
                <a:ext uri="{FF2B5EF4-FFF2-40B4-BE49-F238E27FC236}">
                  <a16:creationId xmlns:a16="http://schemas.microsoft.com/office/drawing/2014/main" id="{24B12C45-9941-B12F-7857-B6E219F6DA04}"/>
                </a:ext>
              </a:extLst>
            </p:cNvPr>
            <p:cNvSpPr>
              <a:spLocks/>
            </p:cNvSpPr>
            <p:nvPr/>
          </p:nvSpPr>
          <p:spPr bwMode="auto">
            <a:xfrm>
              <a:off x="2881" y="3032"/>
              <a:ext cx="20" cy="18"/>
            </a:xfrm>
            <a:custGeom>
              <a:avLst/>
              <a:gdLst>
                <a:gd name="T0" fmla="*/ 0 w 10"/>
                <a:gd name="T1" fmla="*/ 72 h 9"/>
                <a:gd name="T2" fmla="*/ 80 w 10"/>
                <a:gd name="T3" fmla="*/ 0 h 9"/>
                <a:gd name="T4" fmla="*/ 0 60000 65536"/>
                <a:gd name="T5" fmla="*/ 0 60000 65536"/>
              </a:gdLst>
              <a:ahLst/>
              <a:cxnLst>
                <a:cxn ang="T4">
                  <a:pos x="T0" y="T1"/>
                </a:cxn>
                <a:cxn ang="T5">
                  <a:pos x="T2" y="T3"/>
                </a:cxn>
              </a:cxnLst>
              <a:rect l="0" t="0" r="r" b="b"/>
              <a:pathLst>
                <a:path w="10" h="9">
                  <a:moveTo>
                    <a:pt x="0" y="9"/>
                  </a:moveTo>
                  <a:cubicBezTo>
                    <a:pt x="4" y="7"/>
                    <a:pt x="9" y="4"/>
                    <a:pt x="10"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0" name="Freeform 812">
              <a:extLst>
                <a:ext uri="{FF2B5EF4-FFF2-40B4-BE49-F238E27FC236}">
                  <a16:creationId xmlns:a16="http://schemas.microsoft.com/office/drawing/2014/main" id="{3FD39C13-B12E-4E35-C3CE-443D77763ABA}"/>
                </a:ext>
              </a:extLst>
            </p:cNvPr>
            <p:cNvSpPr>
              <a:spLocks/>
            </p:cNvSpPr>
            <p:nvPr/>
          </p:nvSpPr>
          <p:spPr bwMode="auto">
            <a:xfrm>
              <a:off x="3066" y="3123"/>
              <a:ext cx="10" cy="25"/>
            </a:xfrm>
            <a:custGeom>
              <a:avLst/>
              <a:gdLst>
                <a:gd name="T0" fmla="*/ 16 w 5"/>
                <a:gd name="T1" fmla="*/ 0 h 13"/>
                <a:gd name="T2" fmla="*/ 40 w 5"/>
                <a:gd name="T3" fmla="*/ 92 h 13"/>
                <a:gd name="T4" fmla="*/ 0 60000 65536"/>
                <a:gd name="T5" fmla="*/ 0 60000 65536"/>
              </a:gdLst>
              <a:ahLst/>
              <a:cxnLst>
                <a:cxn ang="T4">
                  <a:pos x="T0" y="T1"/>
                </a:cxn>
                <a:cxn ang="T5">
                  <a:pos x="T2" y="T3"/>
                </a:cxn>
              </a:cxnLst>
              <a:rect l="0" t="0" r="r" b="b"/>
              <a:pathLst>
                <a:path w="5" h="13">
                  <a:moveTo>
                    <a:pt x="2" y="0"/>
                  </a:moveTo>
                  <a:cubicBezTo>
                    <a:pt x="0" y="5"/>
                    <a:pt x="2" y="9"/>
                    <a:pt x="5" y="13"/>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1" name="Freeform 813">
              <a:extLst>
                <a:ext uri="{FF2B5EF4-FFF2-40B4-BE49-F238E27FC236}">
                  <a16:creationId xmlns:a16="http://schemas.microsoft.com/office/drawing/2014/main" id="{9521E049-1C7B-CA04-3A3B-56331382E504}"/>
                </a:ext>
              </a:extLst>
            </p:cNvPr>
            <p:cNvSpPr>
              <a:spLocks/>
            </p:cNvSpPr>
            <p:nvPr/>
          </p:nvSpPr>
          <p:spPr bwMode="auto">
            <a:xfrm>
              <a:off x="3218" y="3207"/>
              <a:ext cx="24" cy="10"/>
            </a:xfrm>
            <a:custGeom>
              <a:avLst/>
              <a:gdLst>
                <a:gd name="T0" fmla="*/ 0 w 12"/>
                <a:gd name="T1" fmla="*/ 40 h 5"/>
                <a:gd name="T2" fmla="*/ 96 w 12"/>
                <a:gd name="T3" fmla="*/ 0 h 5"/>
                <a:gd name="T4" fmla="*/ 0 60000 65536"/>
                <a:gd name="T5" fmla="*/ 0 60000 65536"/>
              </a:gdLst>
              <a:ahLst/>
              <a:cxnLst>
                <a:cxn ang="T4">
                  <a:pos x="T0" y="T1"/>
                </a:cxn>
                <a:cxn ang="T5">
                  <a:pos x="T2" y="T3"/>
                </a:cxn>
              </a:cxnLst>
              <a:rect l="0" t="0" r="r" b="b"/>
              <a:pathLst>
                <a:path w="12" h="5">
                  <a:moveTo>
                    <a:pt x="0" y="5"/>
                  </a:moveTo>
                  <a:cubicBezTo>
                    <a:pt x="4" y="4"/>
                    <a:pt x="8" y="2"/>
                    <a:pt x="12"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2" name="Freeform 814">
              <a:extLst>
                <a:ext uri="{FF2B5EF4-FFF2-40B4-BE49-F238E27FC236}">
                  <a16:creationId xmlns:a16="http://schemas.microsoft.com/office/drawing/2014/main" id="{E5485B56-A30D-42E3-4892-0C630EDA3C2D}"/>
                </a:ext>
              </a:extLst>
            </p:cNvPr>
            <p:cNvSpPr>
              <a:spLocks/>
            </p:cNvSpPr>
            <p:nvPr/>
          </p:nvSpPr>
          <p:spPr bwMode="auto">
            <a:xfrm>
              <a:off x="3433" y="3292"/>
              <a:ext cx="4" cy="26"/>
            </a:xfrm>
            <a:custGeom>
              <a:avLst/>
              <a:gdLst>
                <a:gd name="T0" fmla="*/ 8 w 2"/>
                <a:gd name="T1" fmla="*/ 0 h 13"/>
                <a:gd name="T2" fmla="*/ 16 w 2"/>
                <a:gd name="T3" fmla="*/ 104 h 13"/>
                <a:gd name="T4" fmla="*/ 0 60000 65536"/>
                <a:gd name="T5" fmla="*/ 0 60000 65536"/>
              </a:gdLst>
              <a:ahLst/>
              <a:cxnLst>
                <a:cxn ang="T4">
                  <a:pos x="T0" y="T1"/>
                </a:cxn>
                <a:cxn ang="T5">
                  <a:pos x="T2" y="T3"/>
                </a:cxn>
              </a:cxnLst>
              <a:rect l="0" t="0" r="r" b="b"/>
              <a:pathLst>
                <a:path w="2" h="13">
                  <a:moveTo>
                    <a:pt x="1" y="0"/>
                  </a:moveTo>
                  <a:cubicBezTo>
                    <a:pt x="0" y="5"/>
                    <a:pt x="1" y="9"/>
                    <a:pt x="2" y="13"/>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3" name="Freeform 815">
              <a:extLst>
                <a:ext uri="{FF2B5EF4-FFF2-40B4-BE49-F238E27FC236}">
                  <a16:creationId xmlns:a16="http://schemas.microsoft.com/office/drawing/2014/main" id="{AB9BB9BC-102A-73B4-B02A-DB0615F68CFF}"/>
                </a:ext>
              </a:extLst>
            </p:cNvPr>
            <p:cNvSpPr>
              <a:spLocks/>
            </p:cNvSpPr>
            <p:nvPr/>
          </p:nvSpPr>
          <p:spPr bwMode="auto">
            <a:xfrm>
              <a:off x="3607" y="3375"/>
              <a:ext cx="27" cy="12"/>
            </a:xfrm>
            <a:custGeom>
              <a:avLst/>
              <a:gdLst>
                <a:gd name="T0" fmla="*/ 0 w 14"/>
                <a:gd name="T1" fmla="*/ 48 h 6"/>
                <a:gd name="T2" fmla="*/ 100 w 14"/>
                <a:gd name="T3" fmla="*/ 0 h 6"/>
                <a:gd name="T4" fmla="*/ 0 60000 65536"/>
                <a:gd name="T5" fmla="*/ 0 60000 65536"/>
              </a:gdLst>
              <a:ahLst/>
              <a:cxnLst>
                <a:cxn ang="T4">
                  <a:pos x="T0" y="T1"/>
                </a:cxn>
                <a:cxn ang="T5">
                  <a:pos x="T2" y="T3"/>
                </a:cxn>
              </a:cxnLst>
              <a:rect l="0" t="0" r="r" b="b"/>
              <a:pathLst>
                <a:path w="14" h="6">
                  <a:moveTo>
                    <a:pt x="0" y="6"/>
                  </a:moveTo>
                  <a:cubicBezTo>
                    <a:pt x="5" y="5"/>
                    <a:pt x="10" y="3"/>
                    <a:pt x="14" y="0"/>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4" name="Freeform 816">
              <a:extLst>
                <a:ext uri="{FF2B5EF4-FFF2-40B4-BE49-F238E27FC236}">
                  <a16:creationId xmlns:a16="http://schemas.microsoft.com/office/drawing/2014/main" id="{CC06CDED-22E7-E81F-BDA6-7D18E29DCA97}"/>
                </a:ext>
              </a:extLst>
            </p:cNvPr>
            <p:cNvSpPr>
              <a:spLocks/>
            </p:cNvSpPr>
            <p:nvPr/>
          </p:nvSpPr>
          <p:spPr bwMode="auto">
            <a:xfrm>
              <a:off x="3396" y="3290"/>
              <a:ext cx="31" cy="10"/>
            </a:xfrm>
            <a:custGeom>
              <a:avLst/>
              <a:gdLst>
                <a:gd name="T0" fmla="*/ 116 w 16"/>
                <a:gd name="T1" fmla="*/ 0 h 5"/>
                <a:gd name="T2" fmla="*/ 0 w 16"/>
                <a:gd name="T3" fmla="*/ 40 h 5"/>
                <a:gd name="T4" fmla="*/ 0 60000 65536"/>
                <a:gd name="T5" fmla="*/ 0 60000 65536"/>
              </a:gdLst>
              <a:ahLst/>
              <a:cxnLst>
                <a:cxn ang="T4">
                  <a:pos x="T0" y="T1"/>
                </a:cxn>
                <a:cxn ang="T5">
                  <a:pos x="T2" y="T3"/>
                </a:cxn>
              </a:cxnLst>
              <a:rect l="0" t="0" r="r" b="b"/>
              <a:pathLst>
                <a:path w="16" h="5">
                  <a:moveTo>
                    <a:pt x="16" y="0"/>
                  </a:moveTo>
                  <a:cubicBezTo>
                    <a:pt x="11" y="2"/>
                    <a:pt x="5" y="2"/>
                    <a:pt x="0" y="5"/>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5" name="Freeform 817">
              <a:extLst>
                <a:ext uri="{FF2B5EF4-FFF2-40B4-BE49-F238E27FC236}">
                  <a16:creationId xmlns:a16="http://schemas.microsoft.com/office/drawing/2014/main" id="{775F62F5-DC80-723D-1F61-66BE170EB4C8}"/>
                </a:ext>
              </a:extLst>
            </p:cNvPr>
            <p:cNvSpPr>
              <a:spLocks/>
            </p:cNvSpPr>
            <p:nvPr/>
          </p:nvSpPr>
          <p:spPr bwMode="auto">
            <a:xfrm>
              <a:off x="3893" y="3491"/>
              <a:ext cx="29" cy="8"/>
            </a:xfrm>
            <a:custGeom>
              <a:avLst/>
              <a:gdLst>
                <a:gd name="T0" fmla="*/ 108 w 15"/>
                <a:gd name="T1" fmla="*/ 8 h 4"/>
                <a:gd name="T2" fmla="*/ 0 w 15"/>
                <a:gd name="T3" fmla="*/ 32 h 4"/>
                <a:gd name="T4" fmla="*/ 0 60000 65536"/>
                <a:gd name="T5" fmla="*/ 0 60000 65536"/>
              </a:gdLst>
              <a:ahLst/>
              <a:cxnLst>
                <a:cxn ang="T4">
                  <a:pos x="T0" y="T1"/>
                </a:cxn>
                <a:cxn ang="T5">
                  <a:pos x="T2" y="T3"/>
                </a:cxn>
              </a:cxnLst>
              <a:rect l="0" t="0" r="r" b="b"/>
              <a:pathLst>
                <a:path w="15" h="4">
                  <a:moveTo>
                    <a:pt x="15" y="1"/>
                  </a:moveTo>
                  <a:cubicBezTo>
                    <a:pt x="10" y="0"/>
                    <a:pt x="5" y="2"/>
                    <a:pt x="0" y="4"/>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6" name="Freeform 818">
              <a:extLst>
                <a:ext uri="{FF2B5EF4-FFF2-40B4-BE49-F238E27FC236}">
                  <a16:creationId xmlns:a16="http://schemas.microsoft.com/office/drawing/2014/main" id="{48538E2E-8F05-AF64-5DF1-6E9C01264105}"/>
                </a:ext>
              </a:extLst>
            </p:cNvPr>
            <p:cNvSpPr>
              <a:spLocks/>
            </p:cNvSpPr>
            <p:nvPr/>
          </p:nvSpPr>
          <p:spPr bwMode="auto">
            <a:xfrm>
              <a:off x="3924" y="3495"/>
              <a:ext cx="16" cy="18"/>
            </a:xfrm>
            <a:custGeom>
              <a:avLst/>
              <a:gdLst>
                <a:gd name="T0" fmla="*/ 0 w 8"/>
                <a:gd name="T1" fmla="*/ 0 h 9"/>
                <a:gd name="T2" fmla="*/ 64 w 8"/>
                <a:gd name="T3" fmla="*/ 72 h 9"/>
                <a:gd name="T4" fmla="*/ 0 60000 65536"/>
                <a:gd name="T5" fmla="*/ 0 60000 65536"/>
              </a:gdLst>
              <a:ahLst/>
              <a:cxnLst>
                <a:cxn ang="T4">
                  <a:pos x="T0" y="T1"/>
                </a:cxn>
                <a:cxn ang="T5">
                  <a:pos x="T2" y="T3"/>
                </a:cxn>
              </a:cxnLst>
              <a:rect l="0" t="0" r="r" b="b"/>
              <a:pathLst>
                <a:path w="8" h="9">
                  <a:moveTo>
                    <a:pt x="0" y="0"/>
                  </a:moveTo>
                  <a:cubicBezTo>
                    <a:pt x="0" y="4"/>
                    <a:pt x="4" y="7"/>
                    <a:pt x="8" y="9"/>
                  </a:cubicBezTo>
                </a:path>
              </a:pathLst>
            </a:custGeom>
            <a:noFill/>
            <a:ln w="6350" cap="rnd">
              <a:solidFill>
                <a:srgbClr val="9BC5E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27" name="Oval 819">
              <a:extLst>
                <a:ext uri="{FF2B5EF4-FFF2-40B4-BE49-F238E27FC236}">
                  <a16:creationId xmlns:a16="http://schemas.microsoft.com/office/drawing/2014/main" id="{42C96B30-F3AE-908C-064F-D358DC58F951}"/>
                </a:ext>
              </a:extLst>
            </p:cNvPr>
            <p:cNvSpPr>
              <a:spLocks noChangeArrowheads="1"/>
            </p:cNvSpPr>
            <p:nvPr/>
          </p:nvSpPr>
          <p:spPr bwMode="auto">
            <a:xfrm>
              <a:off x="2658" y="3205"/>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28" name="Oval 820">
              <a:extLst>
                <a:ext uri="{FF2B5EF4-FFF2-40B4-BE49-F238E27FC236}">
                  <a16:creationId xmlns:a16="http://schemas.microsoft.com/office/drawing/2014/main" id="{5E375528-8C18-BA39-9030-9524E9F332DC}"/>
                </a:ext>
              </a:extLst>
            </p:cNvPr>
            <p:cNvSpPr>
              <a:spLocks noChangeArrowheads="1"/>
            </p:cNvSpPr>
            <p:nvPr/>
          </p:nvSpPr>
          <p:spPr bwMode="auto">
            <a:xfrm>
              <a:off x="2788" y="3284"/>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29" name="Oval 821">
              <a:extLst>
                <a:ext uri="{FF2B5EF4-FFF2-40B4-BE49-F238E27FC236}">
                  <a16:creationId xmlns:a16="http://schemas.microsoft.com/office/drawing/2014/main" id="{343836BC-B7AD-2825-8505-B89F7CBAC16B}"/>
                </a:ext>
              </a:extLst>
            </p:cNvPr>
            <p:cNvSpPr>
              <a:spLocks noChangeArrowheads="1"/>
            </p:cNvSpPr>
            <p:nvPr/>
          </p:nvSpPr>
          <p:spPr bwMode="auto">
            <a:xfrm>
              <a:off x="2974" y="3424"/>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0" name="Oval 822">
              <a:extLst>
                <a:ext uri="{FF2B5EF4-FFF2-40B4-BE49-F238E27FC236}">
                  <a16:creationId xmlns:a16="http://schemas.microsoft.com/office/drawing/2014/main" id="{AABAF2C9-F353-3136-57F8-A802F3AE3666}"/>
                </a:ext>
              </a:extLst>
            </p:cNvPr>
            <p:cNvSpPr>
              <a:spLocks noChangeArrowheads="1"/>
            </p:cNvSpPr>
            <p:nvPr/>
          </p:nvSpPr>
          <p:spPr bwMode="auto">
            <a:xfrm>
              <a:off x="3124" y="3464"/>
              <a:ext cx="9"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1" name="Oval 823">
              <a:extLst>
                <a:ext uri="{FF2B5EF4-FFF2-40B4-BE49-F238E27FC236}">
                  <a16:creationId xmlns:a16="http://schemas.microsoft.com/office/drawing/2014/main" id="{F78744D3-3E8D-3709-F63C-DD1A0C25094B}"/>
                </a:ext>
              </a:extLst>
            </p:cNvPr>
            <p:cNvSpPr>
              <a:spLocks noChangeArrowheads="1"/>
            </p:cNvSpPr>
            <p:nvPr/>
          </p:nvSpPr>
          <p:spPr bwMode="auto">
            <a:xfrm>
              <a:off x="3366" y="3604"/>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2" name="Oval 824">
              <a:extLst>
                <a:ext uri="{FF2B5EF4-FFF2-40B4-BE49-F238E27FC236}">
                  <a16:creationId xmlns:a16="http://schemas.microsoft.com/office/drawing/2014/main" id="{55CADFAB-449D-9E62-2D9B-D38625F4008C}"/>
                </a:ext>
              </a:extLst>
            </p:cNvPr>
            <p:cNvSpPr>
              <a:spLocks noChangeArrowheads="1"/>
            </p:cNvSpPr>
            <p:nvPr/>
          </p:nvSpPr>
          <p:spPr bwMode="auto">
            <a:xfrm>
              <a:off x="3723" y="3703"/>
              <a:ext cx="10" cy="9"/>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3" name="Oval 825">
              <a:extLst>
                <a:ext uri="{FF2B5EF4-FFF2-40B4-BE49-F238E27FC236}">
                  <a16:creationId xmlns:a16="http://schemas.microsoft.com/office/drawing/2014/main" id="{534B398E-9542-C379-D832-5DF4AD810EAD}"/>
                </a:ext>
              </a:extLst>
            </p:cNvPr>
            <p:cNvSpPr>
              <a:spLocks noChangeArrowheads="1"/>
            </p:cNvSpPr>
            <p:nvPr/>
          </p:nvSpPr>
          <p:spPr bwMode="auto">
            <a:xfrm>
              <a:off x="3851" y="3797"/>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4" name="Oval 826">
              <a:extLst>
                <a:ext uri="{FF2B5EF4-FFF2-40B4-BE49-F238E27FC236}">
                  <a16:creationId xmlns:a16="http://schemas.microsoft.com/office/drawing/2014/main" id="{C08BB919-1106-39FF-9BFA-BD8D9B1402A5}"/>
                </a:ext>
              </a:extLst>
            </p:cNvPr>
            <p:cNvSpPr>
              <a:spLocks noChangeArrowheads="1"/>
            </p:cNvSpPr>
            <p:nvPr/>
          </p:nvSpPr>
          <p:spPr bwMode="auto">
            <a:xfrm>
              <a:off x="3962" y="3841"/>
              <a:ext cx="9" cy="9"/>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5" name="Oval 827">
              <a:extLst>
                <a:ext uri="{FF2B5EF4-FFF2-40B4-BE49-F238E27FC236}">
                  <a16:creationId xmlns:a16="http://schemas.microsoft.com/office/drawing/2014/main" id="{0B548331-BACE-E7F0-67AB-1177F868FE70}"/>
                </a:ext>
              </a:extLst>
            </p:cNvPr>
            <p:cNvSpPr>
              <a:spLocks noChangeArrowheads="1"/>
            </p:cNvSpPr>
            <p:nvPr/>
          </p:nvSpPr>
          <p:spPr bwMode="auto">
            <a:xfrm>
              <a:off x="4060" y="3813"/>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6" name="Oval 828">
              <a:extLst>
                <a:ext uri="{FF2B5EF4-FFF2-40B4-BE49-F238E27FC236}">
                  <a16:creationId xmlns:a16="http://schemas.microsoft.com/office/drawing/2014/main" id="{53F491AD-B907-5A7B-2EBB-40DFEB7DCA8D}"/>
                </a:ext>
              </a:extLst>
            </p:cNvPr>
            <p:cNvSpPr>
              <a:spLocks noChangeArrowheads="1"/>
            </p:cNvSpPr>
            <p:nvPr/>
          </p:nvSpPr>
          <p:spPr bwMode="auto">
            <a:xfrm>
              <a:off x="4147" y="3852"/>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7" name="Oval 829">
              <a:extLst>
                <a:ext uri="{FF2B5EF4-FFF2-40B4-BE49-F238E27FC236}">
                  <a16:creationId xmlns:a16="http://schemas.microsoft.com/office/drawing/2014/main" id="{387DB8AC-8FF9-EE4D-4CC1-4C56A9D1B10E}"/>
                </a:ext>
              </a:extLst>
            </p:cNvPr>
            <p:cNvSpPr>
              <a:spLocks noChangeArrowheads="1"/>
            </p:cNvSpPr>
            <p:nvPr/>
          </p:nvSpPr>
          <p:spPr bwMode="auto">
            <a:xfrm>
              <a:off x="4214" y="3918"/>
              <a:ext cx="10" cy="9"/>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8" name="Oval 830">
              <a:extLst>
                <a:ext uri="{FF2B5EF4-FFF2-40B4-BE49-F238E27FC236}">
                  <a16:creationId xmlns:a16="http://schemas.microsoft.com/office/drawing/2014/main" id="{24ACCB6C-1C8E-673B-757F-7B1DCCBC9DC9}"/>
                </a:ext>
              </a:extLst>
            </p:cNvPr>
            <p:cNvSpPr>
              <a:spLocks noChangeArrowheads="1"/>
            </p:cNvSpPr>
            <p:nvPr/>
          </p:nvSpPr>
          <p:spPr bwMode="auto">
            <a:xfrm>
              <a:off x="3863" y="3843"/>
              <a:ext cx="10" cy="9"/>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39" name="Oval 831">
              <a:extLst>
                <a:ext uri="{FF2B5EF4-FFF2-40B4-BE49-F238E27FC236}">
                  <a16:creationId xmlns:a16="http://schemas.microsoft.com/office/drawing/2014/main" id="{456CA303-33F2-59E0-D0FF-86326FDD7CA6}"/>
                </a:ext>
              </a:extLst>
            </p:cNvPr>
            <p:cNvSpPr>
              <a:spLocks noChangeArrowheads="1"/>
            </p:cNvSpPr>
            <p:nvPr/>
          </p:nvSpPr>
          <p:spPr bwMode="auto">
            <a:xfrm>
              <a:off x="3664" y="3744"/>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0" name="Oval 832">
              <a:extLst>
                <a:ext uri="{FF2B5EF4-FFF2-40B4-BE49-F238E27FC236}">
                  <a16:creationId xmlns:a16="http://schemas.microsoft.com/office/drawing/2014/main" id="{D3641CBA-EFB5-4DCF-C1D4-EBC365C2CFAE}"/>
                </a:ext>
              </a:extLst>
            </p:cNvPr>
            <p:cNvSpPr>
              <a:spLocks noChangeArrowheads="1"/>
            </p:cNvSpPr>
            <p:nvPr/>
          </p:nvSpPr>
          <p:spPr bwMode="auto">
            <a:xfrm>
              <a:off x="3409" y="3580"/>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1" name="Oval 833">
              <a:extLst>
                <a:ext uri="{FF2B5EF4-FFF2-40B4-BE49-F238E27FC236}">
                  <a16:creationId xmlns:a16="http://schemas.microsoft.com/office/drawing/2014/main" id="{F661C0DF-E5B8-223F-954A-42A588445375}"/>
                </a:ext>
              </a:extLst>
            </p:cNvPr>
            <p:cNvSpPr>
              <a:spLocks noChangeArrowheads="1"/>
            </p:cNvSpPr>
            <p:nvPr/>
          </p:nvSpPr>
          <p:spPr bwMode="auto">
            <a:xfrm>
              <a:off x="3463" y="3641"/>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2" name="Oval 834">
              <a:extLst>
                <a:ext uri="{FF2B5EF4-FFF2-40B4-BE49-F238E27FC236}">
                  <a16:creationId xmlns:a16="http://schemas.microsoft.com/office/drawing/2014/main" id="{F6A5E592-D464-B3D6-2CE4-B80037B487B1}"/>
                </a:ext>
              </a:extLst>
            </p:cNvPr>
            <p:cNvSpPr>
              <a:spLocks noChangeArrowheads="1"/>
            </p:cNvSpPr>
            <p:nvPr/>
          </p:nvSpPr>
          <p:spPr bwMode="auto">
            <a:xfrm>
              <a:off x="2516" y="3109"/>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3" name="Oval 835">
              <a:extLst>
                <a:ext uri="{FF2B5EF4-FFF2-40B4-BE49-F238E27FC236}">
                  <a16:creationId xmlns:a16="http://schemas.microsoft.com/office/drawing/2014/main" id="{CA459065-6172-DBD2-D639-940EEA1B544E}"/>
                </a:ext>
              </a:extLst>
            </p:cNvPr>
            <p:cNvSpPr>
              <a:spLocks noChangeArrowheads="1"/>
            </p:cNvSpPr>
            <p:nvPr/>
          </p:nvSpPr>
          <p:spPr bwMode="auto">
            <a:xfrm>
              <a:off x="2187" y="2858"/>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4" name="Oval 836">
              <a:extLst>
                <a:ext uri="{FF2B5EF4-FFF2-40B4-BE49-F238E27FC236}">
                  <a16:creationId xmlns:a16="http://schemas.microsoft.com/office/drawing/2014/main" id="{CE6B7104-4FF7-E046-FBB9-F1DC4F9D0368}"/>
                </a:ext>
              </a:extLst>
            </p:cNvPr>
            <p:cNvSpPr>
              <a:spLocks noChangeArrowheads="1"/>
            </p:cNvSpPr>
            <p:nvPr/>
          </p:nvSpPr>
          <p:spPr bwMode="auto">
            <a:xfrm>
              <a:off x="2672" y="2038"/>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5" name="Oval 837">
              <a:extLst>
                <a:ext uri="{FF2B5EF4-FFF2-40B4-BE49-F238E27FC236}">
                  <a16:creationId xmlns:a16="http://schemas.microsoft.com/office/drawing/2014/main" id="{256D3BAF-0FFF-1797-4C7F-AC48F5AD71E3}"/>
                </a:ext>
              </a:extLst>
            </p:cNvPr>
            <p:cNvSpPr>
              <a:spLocks noChangeArrowheads="1"/>
            </p:cNvSpPr>
            <p:nvPr/>
          </p:nvSpPr>
          <p:spPr bwMode="auto">
            <a:xfrm>
              <a:off x="2901" y="2103"/>
              <a:ext cx="12" cy="12"/>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6" name="Oval 838">
              <a:extLst>
                <a:ext uri="{FF2B5EF4-FFF2-40B4-BE49-F238E27FC236}">
                  <a16:creationId xmlns:a16="http://schemas.microsoft.com/office/drawing/2014/main" id="{C2304DBB-9A57-D7F6-42AE-DAF595EF6EF3}"/>
                </a:ext>
              </a:extLst>
            </p:cNvPr>
            <p:cNvSpPr>
              <a:spLocks noChangeArrowheads="1"/>
            </p:cNvSpPr>
            <p:nvPr/>
          </p:nvSpPr>
          <p:spPr bwMode="auto">
            <a:xfrm>
              <a:off x="2980" y="2156"/>
              <a:ext cx="11"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7" name="Oval 839">
              <a:extLst>
                <a:ext uri="{FF2B5EF4-FFF2-40B4-BE49-F238E27FC236}">
                  <a16:creationId xmlns:a16="http://schemas.microsoft.com/office/drawing/2014/main" id="{9506989C-C701-C012-9803-89D56B09DEF8}"/>
                </a:ext>
              </a:extLst>
            </p:cNvPr>
            <p:cNvSpPr>
              <a:spLocks noChangeArrowheads="1"/>
            </p:cNvSpPr>
            <p:nvPr/>
          </p:nvSpPr>
          <p:spPr bwMode="auto">
            <a:xfrm>
              <a:off x="3141" y="2164"/>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8" name="Oval 840">
              <a:extLst>
                <a:ext uri="{FF2B5EF4-FFF2-40B4-BE49-F238E27FC236}">
                  <a16:creationId xmlns:a16="http://schemas.microsoft.com/office/drawing/2014/main" id="{03C09DBE-E012-9CA7-CEE8-76A976B41B4C}"/>
                </a:ext>
              </a:extLst>
            </p:cNvPr>
            <p:cNvSpPr>
              <a:spLocks noChangeArrowheads="1"/>
            </p:cNvSpPr>
            <p:nvPr/>
          </p:nvSpPr>
          <p:spPr bwMode="auto">
            <a:xfrm>
              <a:off x="3443" y="2284"/>
              <a:ext cx="12" cy="12"/>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49" name="Oval 841">
              <a:extLst>
                <a:ext uri="{FF2B5EF4-FFF2-40B4-BE49-F238E27FC236}">
                  <a16:creationId xmlns:a16="http://schemas.microsoft.com/office/drawing/2014/main" id="{CCE35EB6-F115-6642-DC9B-6A6C3B9EE4E4}"/>
                </a:ext>
              </a:extLst>
            </p:cNvPr>
            <p:cNvSpPr>
              <a:spLocks noChangeArrowheads="1"/>
            </p:cNvSpPr>
            <p:nvPr/>
          </p:nvSpPr>
          <p:spPr bwMode="auto">
            <a:xfrm>
              <a:off x="3735" y="2259"/>
              <a:ext cx="12" cy="9"/>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0" name="Oval 842">
              <a:extLst>
                <a:ext uri="{FF2B5EF4-FFF2-40B4-BE49-F238E27FC236}">
                  <a16:creationId xmlns:a16="http://schemas.microsoft.com/office/drawing/2014/main" id="{ABA23712-77D9-1EC5-8C09-8A0D13A4252A}"/>
                </a:ext>
              </a:extLst>
            </p:cNvPr>
            <p:cNvSpPr>
              <a:spLocks noChangeArrowheads="1"/>
            </p:cNvSpPr>
            <p:nvPr/>
          </p:nvSpPr>
          <p:spPr bwMode="auto">
            <a:xfrm>
              <a:off x="3914" y="2349"/>
              <a:ext cx="10" cy="12"/>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1" name="Oval 843">
              <a:extLst>
                <a:ext uri="{FF2B5EF4-FFF2-40B4-BE49-F238E27FC236}">
                  <a16:creationId xmlns:a16="http://schemas.microsoft.com/office/drawing/2014/main" id="{0C64251E-A458-FF29-5CB2-F3FA1913C55C}"/>
                </a:ext>
              </a:extLst>
            </p:cNvPr>
            <p:cNvSpPr>
              <a:spLocks noChangeArrowheads="1"/>
            </p:cNvSpPr>
            <p:nvPr/>
          </p:nvSpPr>
          <p:spPr bwMode="auto">
            <a:xfrm>
              <a:off x="4277" y="2361"/>
              <a:ext cx="10"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2" name="Oval 844">
              <a:extLst>
                <a:ext uri="{FF2B5EF4-FFF2-40B4-BE49-F238E27FC236}">
                  <a16:creationId xmlns:a16="http://schemas.microsoft.com/office/drawing/2014/main" id="{CFB37EFB-EE3A-8311-1EAF-82C91495370F}"/>
                </a:ext>
              </a:extLst>
            </p:cNvPr>
            <p:cNvSpPr>
              <a:spLocks noChangeArrowheads="1"/>
            </p:cNvSpPr>
            <p:nvPr/>
          </p:nvSpPr>
          <p:spPr bwMode="auto">
            <a:xfrm>
              <a:off x="4452" y="2377"/>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3" name="Oval 845">
              <a:extLst>
                <a:ext uri="{FF2B5EF4-FFF2-40B4-BE49-F238E27FC236}">
                  <a16:creationId xmlns:a16="http://schemas.microsoft.com/office/drawing/2014/main" id="{377B339D-877B-E862-8180-65CA268FF993}"/>
                </a:ext>
              </a:extLst>
            </p:cNvPr>
            <p:cNvSpPr>
              <a:spLocks noChangeArrowheads="1"/>
            </p:cNvSpPr>
            <p:nvPr/>
          </p:nvSpPr>
          <p:spPr bwMode="auto">
            <a:xfrm>
              <a:off x="3989" y="2314"/>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4" name="Oval 846">
              <a:extLst>
                <a:ext uri="{FF2B5EF4-FFF2-40B4-BE49-F238E27FC236}">
                  <a16:creationId xmlns:a16="http://schemas.microsoft.com/office/drawing/2014/main" id="{CAE7C065-1919-22C2-5BA9-0FD83B779BF1}"/>
                </a:ext>
              </a:extLst>
            </p:cNvPr>
            <p:cNvSpPr>
              <a:spLocks noChangeArrowheads="1"/>
            </p:cNvSpPr>
            <p:nvPr/>
          </p:nvSpPr>
          <p:spPr bwMode="auto">
            <a:xfrm>
              <a:off x="3587" y="2247"/>
              <a:ext cx="12" cy="12"/>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5" name="Oval 847">
              <a:extLst>
                <a:ext uri="{FF2B5EF4-FFF2-40B4-BE49-F238E27FC236}">
                  <a16:creationId xmlns:a16="http://schemas.microsoft.com/office/drawing/2014/main" id="{98509015-8CED-529E-D1BB-4168937656C5}"/>
                </a:ext>
              </a:extLst>
            </p:cNvPr>
            <p:cNvSpPr>
              <a:spLocks noChangeArrowheads="1"/>
            </p:cNvSpPr>
            <p:nvPr/>
          </p:nvSpPr>
          <p:spPr bwMode="auto">
            <a:xfrm>
              <a:off x="3301" y="2235"/>
              <a:ext cx="12" cy="10"/>
            </a:xfrm>
            <a:prstGeom prst="ellipse">
              <a:avLst/>
            </a:prstGeom>
            <a:solidFill>
              <a:srgbClr val="B75A87"/>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56" name="Freeform 848">
              <a:extLst>
                <a:ext uri="{FF2B5EF4-FFF2-40B4-BE49-F238E27FC236}">
                  <a16:creationId xmlns:a16="http://schemas.microsoft.com/office/drawing/2014/main" id="{4BD84207-1202-8F52-7FAD-E6A2C91DC3E6}"/>
                </a:ext>
              </a:extLst>
            </p:cNvPr>
            <p:cNvSpPr>
              <a:spLocks/>
            </p:cNvSpPr>
            <p:nvPr/>
          </p:nvSpPr>
          <p:spPr bwMode="auto">
            <a:xfrm>
              <a:off x="3563" y="2959"/>
              <a:ext cx="556" cy="357"/>
            </a:xfrm>
            <a:custGeom>
              <a:avLst/>
              <a:gdLst>
                <a:gd name="T0" fmla="*/ 1465 w 282"/>
                <a:gd name="T1" fmla="*/ 1312 h 181"/>
                <a:gd name="T2" fmla="*/ 260 w 282"/>
                <a:gd name="T3" fmla="*/ 720 h 181"/>
                <a:gd name="T4" fmla="*/ 47 w 282"/>
                <a:gd name="T5" fmla="*/ 1020 h 181"/>
                <a:gd name="T6" fmla="*/ 1073 w 282"/>
                <a:gd name="T7" fmla="*/ 245 h 181"/>
                <a:gd name="T8" fmla="*/ 2161 w 282"/>
                <a:gd name="T9" fmla="*/ 560 h 181"/>
                <a:gd name="T10" fmla="*/ 1485 w 282"/>
                <a:gd name="T11" fmla="*/ 1389 h 181"/>
                <a:gd name="T12" fmla="*/ 1465 w 282"/>
                <a:gd name="T13" fmla="*/ 1312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 h="181">
                  <a:moveTo>
                    <a:pt x="191" y="171"/>
                  </a:moveTo>
                  <a:cubicBezTo>
                    <a:pt x="153" y="130"/>
                    <a:pt x="75" y="72"/>
                    <a:pt x="34" y="94"/>
                  </a:cubicBezTo>
                  <a:cubicBezTo>
                    <a:pt x="19" y="102"/>
                    <a:pt x="7" y="114"/>
                    <a:pt x="6" y="133"/>
                  </a:cubicBezTo>
                  <a:cubicBezTo>
                    <a:pt x="0" y="112"/>
                    <a:pt x="31" y="0"/>
                    <a:pt x="140" y="32"/>
                  </a:cubicBezTo>
                  <a:cubicBezTo>
                    <a:pt x="248" y="64"/>
                    <a:pt x="282" y="73"/>
                    <a:pt x="282" y="73"/>
                  </a:cubicBezTo>
                  <a:cubicBezTo>
                    <a:pt x="232" y="65"/>
                    <a:pt x="208" y="143"/>
                    <a:pt x="194" y="181"/>
                  </a:cubicBezTo>
                  <a:cubicBezTo>
                    <a:pt x="195" y="178"/>
                    <a:pt x="194" y="175"/>
                    <a:pt x="191" y="171"/>
                  </a:cubicBezTo>
                  <a:close/>
                </a:path>
              </a:pathLst>
            </a:custGeom>
            <a:solidFill>
              <a:srgbClr val="D0E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57" name="Freeform 849">
              <a:extLst>
                <a:ext uri="{FF2B5EF4-FFF2-40B4-BE49-F238E27FC236}">
                  <a16:creationId xmlns:a16="http://schemas.microsoft.com/office/drawing/2014/main" id="{AADFF7D7-002F-FFC1-4844-544EFDF476FE}"/>
                </a:ext>
              </a:extLst>
            </p:cNvPr>
            <p:cNvSpPr>
              <a:spLocks/>
            </p:cNvSpPr>
            <p:nvPr/>
          </p:nvSpPr>
          <p:spPr bwMode="auto">
            <a:xfrm>
              <a:off x="3918" y="3101"/>
              <a:ext cx="201" cy="241"/>
            </a:xfrm>
            <a:custGeom>
              <a:avLst/>
              <a:gdLst>
                <a:gd name="T0" fmla="*/ 780 w 102"/>
                <a:gd name="T1" fmla="*/ 8 h 122"/>
                <a:gd name="T2" fmla="*/ 583 w 102"/>
                <a:gd name="T3" fmla="*/ 40 h 122"/>
                <a:gd name="T4" fmla="*/ 583 w 102"/>
                <a:gd name="T5" fmla="*/ 40 h 122"/>
                <a:gd name="T6" fmla="*/ 560 w 102"/>
                <a:gd name="T7" fmla="*/ 55 h 122"/>
                <a:gd name="T8" fmla="*/ 544 w 102"/>
                <a:gd name="T9" fmla="*/ 63 h 122"/>
                <a:gd name="T10" fmla="*/ 528 w 102"/>
                <a:gd name="T11" fmla="*/ 71 h 122"/>
                <a:gd name="T12" fmla="*/ 512 w 102"/>
                <a:gd name="T13" fmla="*/ 85 h 122"/>
                <a:gd name="T14" fmla="*/ 504 w 102"/>
                <a:gd name="T15" fmla="*/ 93 h 122"/>
                <a:gd name="T16" fmla="*/ 108 w 102"/>
                <a:gd name="T17" fmla="*/ 840 h 122"/>
                <a:gd name="T18" fmla="*/ 108 w 102"/>
                <a:gd name="T19" fmla="*/ 840 h 122"/>
                <a:gd name="T20" fmla="*/ 108 w 102"/>
                <a:gd name="T21" fmla="*/ 840 h 122"/>
                <a:gd name="T22" fmla="*/ 93 w 102"/>
                <a:gd name="T23" fmla="*/ 871 h 122"/>
                <a:gd name="T24" fmla="*/ 93 w 102"/>
                <a:gd name="T25" fmla="*/ 877 h 122"/>
                <a:gd name="T26" fmla="*/ 77 w 102"/>
                <a:gd name="T27" fmla="*/ 885 h 122"/>
                <a:gd name="T28" fmla="*/ 77 w 102"/>
                <a:gd name="T29" fmla="*/ 885 h 122"/>
                <a:gd name="T30" fmla="*/ 0 w 102"/>
                <a:gd name="T31" fmla="*/ 885 h 122"/>
                <a:gd name="T32" fmla="*/ 0 w 102"/>
                <a:gd name="T33" fmla="*/ 877 h 122"/>
                <a:gd name="T34" fmla="*/ 0 w 102"/>
                <a:gd name="T35" fmla="*/ 877 h 122"/>
                <a:gd name="T36" fmla="*/ 183 w 102"/>
                <a:gd name="T37" fmla="*/ 808 h 122"/>
                <a:gd name="T38" fmla="*/ 741 w 102"/>
                <a:gd name="T39" fmla="*/ 79 h 122"/>
                <a:gd name="T40" fmla="*/ 772 w 102"/>
                <a:gd name="T41" fmla="*/ 47 h 122"/>
                <a:gd name="T42" fmla="*/ 780 w 102"/>
                <a:gd name="T43" fmla="*/ 16 h 122"/>
                <a:gd name="T44" fmla="*/ 780 w 102"/>
                <a:gd name="T45" fmla="*/ 8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2" h="122">
                  <a:moveTo>
                    <a:pt x="102" y="1"/>
                  </a:moveTo>
                  <a:cubicBezTo>
                    <a:pt x="92" y="0"/>
                    <a:pt x="84" y="1"/>
                    <a:pt x="76" y="5"/>
                  </a:cubicBezTo>
                  <a:cubicBezTo>
                    <a:pt x="76" y="5"/>
                    <a:pt x="76" y="5"/>
                    <a:pt x="76" y="5"/>
                  </a:cubicBezTo>
                  <a:cubicBezTo>
                    <a:pt x="75" y="6"/>
                    <a:pt x="74" y="6"/>
                    <a:pt x="73" y="7"/>
                  </a:cubicBezTo>
                  <a:cubicBezTo>
                    <a:pt x="72" y="7"/>
                    <a:pt x="72" y="8"/>
                    <a:pt x="71" y="8"/>
                  </a:cubicBezTo>
                  <a:cubicBezTo>
                    <a:pt x="71" y="8"/>
                    <a:pt x="70" y="9"/>
                    <a:pt x="69" y="9"/>
                  </a:cubicBezTo>
                  <a:cubicBezTo>
                    <a:pt x="68" y="10"/>
                    <a:pt x="67" y="11"/>
                    <a:pt x="67" y="11"/>
                  </a:cubicBezTo>
                  <a:cubicBezTo>
                    <a:pt x="66" y="12"/>
                    <a:pt x="66" y="12"/>
                    <a:pt x="66" y="12"/>
                  </a:cubicBezTo>
                  <a:cubicBezTo>
                    <a:pt x="39" y="34"/>
                    <a:pt x="24" y="82"/>
                    <a:pt x="14" y="109"/>
                  </a:cubicBezTo>
                  <a:cubicBezTo>
                    <a:pt x="14" y="109"/>
                    <a:pt x="14" y="109"/>
                    <a:pt x="14" y="109"/>
                  </a:cubicBezTo>
                  <a:cubicBezTo>
                    <a:pt x="14" y="109"/>
                    <a:pt x="14" y="109"/>
                    <a:pt x="14" y="109"/>
                  </a:cubicBezTo>
                  <a:cubicBezTo>
                    <a:pt x="14" y="111"/>
                    <a:pt x="13" y="112"/>
                    <a:pt x="12" y="113"/>
                  </a:cubicBezTo>
                  <a:cubicBezTo>
                    <a:pt x="12" y="113"/>
                    <a:pt x="12" y="114"/>
                    <a:pt x="12" y="114"/>
                  </a:cubicBezTo>
                  <a:cubicBezTo>
                    <a:pt x="11" y="114"/>
                    <a:pt x="11" y="114"/>
                    <a:pt x="10" y="115"/>
                  </a:cubicBezTo>
                  <a:cubicBezTo>
                    <a:pt x="10" y="115"/>
                    <a:pt x="10" y="115"/>
                    <a:pt x="10" y="115"/>
                  </a:cubicBezTo>
                  <a:cubicBezTo>
                    <a:pt x="8" y="116"/>
                    <a:pt x="4" y="117"/>
                    <a:pt x="0" y="115"/>
                  </a:cubicBezTo>
                  <a:cubicBezTo>
                    <a:pt x="0" y="114"/>
                    <a:pt x="0" y="114"/>
                    <a:pt x="0" y="114"/>
                  </a:cubicBezTo>
                  <a:cubicBezTo>
                    <a:pt x="0" y="114"/>
                    <a:pt x="0" y="114"/>
                    <a:pt x="0" y="114"/>
                  </a:cubicBezTo>
                  <a:cubicBezTo>
                    <a:pt x="8" y="122"/>
                    <a:pt x="19" y="119"/>
                    <a:pt x="24" y="105"/>
                  </a:cubicBezTo>
                  <a:cubicBezTo>
                    <a:pt x="37" y="69"/>
                    <a:pt x="62" y="12"/>
                    <a:pt x="97" y="10"/>
                  </a:cubicBezTo>
                  <a:cubicBezTo>
                    <a:pt x="100" y="10"/>
                    <a:pt x="101" y="6"/>
                    <a:pt x="101" y="6"/>
                  </a:cubicBezTo>
                  <a:cubicBezTo>
                    <a:pt x="102" y="2"/>
                    <a:pt x="102" y="2"/>
                    <a:pt x="102" y="2"/>
                  </a:cubicBezTo>
                  <a:cubicBezTo>
                    <a:pt x="102" y="2"/>
                    <a:pt x="102" y="1"/>
                    <a:pt x="102" y="1"/>
                  </a:cubicBezTo>
                  <a:close/>
                </a:path>
              </a:pathLst>
            </a:custGeom>
            <a:solidFill>
              <a:srgbClr val="55A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58" name="Freeform 850">
              <a:extLst>
                <a:ext uri="{FF2B5EF4-FFF2-40B4-BE49-F238E27FC236}">
                  <a16:creationId xmlns:a16="http://schemas.microsoft.com/office/drawing/2014/main" id="{A115D3C0-F39E-227B-9AA7-9E06913D08B7}"/>
                </a:ext>
              </a:extLst>
            </p:cNvPr>
            <p:cNvSpPr>
              <a:spLocks/>
            </p:cNvSpPr>
            <p:nvPr/>
          </p:nvSpPr>
          <p:spPr bwMode="auto">
            <a:xfrm>
              <a:off x="3626" y="2708"/>
              <a:ext cx="495" cy="393"/>
            </a:xfrm>
            <a:custGeom>
              <a:avLst/>
              <a:gdLst>
                <a:gd name="T0" fmla="*/ 1735 w 251"/>
                <a:gd name="T1" fmla="*/ 515 h 199"/>
                <a:gd name="T2" fmla="*/ 400 w 251"/>
                <a:gd name="T3" fmla="*/ 379 h 199"/>
                <a:gd name="T4" fmla="*/ 377 w 251"/>
                <a:gd name="T5" fmla="*/ 0 h 199"/>
                <a:gd name="T6" fmla="*/ 836 w 251"/>
                <a:gd name="T7" fmla="*/ 1209 h 199"/>
                <a:gd name="T8" fmla="*/ 1925 w 251"/>
                <a:gd name="T9" fmla="*/ 1533 h 199"/>
                <a:gd name="T10" fmla="*/ 1793 w 251"/>
                <a:gd name="T11" fmla="*/ 468 h 199"/>
                <a:gd name="T12" fmla="*/ 1735 w 251"/>
                <a:gd name="T13" fmla="*/ 515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1" h="199">
                  <a:moveTo>
                    <a:pt x="226" y="67"/>
                  </a:moveTo>
                  <a:cubicBezTo>
                    <a:pt x="172" y="82"/>
                    <a:pt x="75" y="89"/>
                    <a:pt x="52" y="49"/>
                  </a:cubicBezTo>
                  <a:cubicBezTo>
                    <a:pt x="43" y="34"/>
                    <a:pt x="40" y="17"/>
                    <a:pt x="49" y="0"/>
                  </a:cubicBezTo>
                  <a:cubicBezTo>
                    <a:pt x="33" y="16"/>
                    <a:pt x="0" y="127"/>
                    <a:pt x="109" y="157"/>
                  </a:cubicBezTo>
                  <a:cubicBezTo>
                    <a:pt x="217" y="188"/>
                    <a:pt x="251" y="199"/>
                    <a:pt x="251" y="199"/>
                  </a:cubicBezTo>
                  <a:cubicBezTo>
                    <a:pt x="204" y="179"/>
                    <a:pt x="225" y="99"/>
                    <a:pt x="234" y="61"/>
                  </a:cubicBezTo>
                  <a:cubicBezTo>
                    <a:pt x="233" y="63"/>
                    <a:pt x="231" y="66"/>
                    <a:pt x="226" y="67"/>
                  </a:cubicBezTo>
                  <a:close/>
                </a:path>
              </a:pathLst>
            </a:custGeom>
            <a:solidFill>
              <a:srgbClr val="D0E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59" name="Freeform 851">
              <a:extLst>
                <a:ext uri="{FF2B5EF4-FFF2-40B4-BE49-F238E27FC236}">
                  <a16:creationId xmlns:a16="http://schemas.microsoft.com/office/drawing/2014/main" id="{56ECA022-727E-36A5-5718-5CBD5E0EE76B}"/>
                </a:ext>
              </a:extLst>
            </p:cNvPr>
            <p:cNvSpPr>
              <a:spLocks/>
            </p:cNvSpPr>
            <p:nvPr/>
          </p:nvSpPr>
          <p:spPr bwMode="auto">
            <a:xfrm>
              <a:off x="4050" y="2799"/>
              <a:ext cx="77" cy="302"/>
            </a:xfrm>
            <a:custGeom>
              <a:avLst/>
              <a:gdLst>
                <a:gd name="T0" fmla="*/ 269 w 39"/>
                <a:gd name="T1" fmla="*/ 1176 h 153"/>
                <a:gd name="T2" fmla="*/ 124 w 39"/>
                <a:gd name="T3" fmla="*/ 1044 h 153"/>
                <a:gd name="T4" fmla="*/ 124 w 39"/>
                <a:gd name="T5" fmla="*/ 1036 h 153"/>
                <a:gd name="T6" fmla="*/ 109 w 39"/>
                <a:gd name="T7" fmla="*/ 1017 h 153"/>
                <a:gd name="T8" fmla="*/ 101 w 39"/>
                <a:gd name="T9" fmla="*/ 1009 h 153"/>
                <a:gd name="T10" fmla="*/ 93 w 39"/>
                <a:gd name="T11" fmla="*/ 985 h 153"/>
                <a:gd name="T12" fmla="*/ 85 w 39"/>
                <a:gd name="T13" fmla="*/ 963 h 153"/>
                <a:gd name="T14" fmla="*/ 85 w 39"/>
                <a:gd name="T15" fmla="*/ 955 h 153"/>
                <a:gd name="T16" fmla="*/ 148 w 39"/>
                <a:gd name="T17" fmla="*/ 116 h 153"/>
                <a:gd name="T18" fmla="*/ 148 w 39"/>
                <a:gd name="T19" fmla="*/ 116 h 153"/>
                <a:gd name="T20" fmla="*/ 148 w 39"/>
                <a:gd name="T21" fmla="*/ 109 h 153"/>
                <a:gd name="T22" fmla="*/ 152 w 39"/>
                <a:gd name="T23" fmla="*/ 77 h 153"/>
                <a:gd name="T24" fmla="*/ 152 w 39"/>
                <a:gd name="T25" fmla="*/ 71 h 153"/>
                <a:gd name="T26" fmla="*/ 148 w 39"/>
                <a:gd name="T27" fmla="*/ 63 h 153"/>
                <a:gd name="T28" fmla="*/ 148 w 39"/>
                <a:gd name="T29" fmla="*/ 63 h 153"/>
                <a:gd name="T30" fmla="*/ 77 w 39"/>
                <a:gd name="T31" fmla="*/ 16 h 153"/>
                <a:gd name="T32" fmla="*/ 77 w 39"/>
                <a:gd name="T33" fmla="*/ 16 h 153"/>
                <a:gd name="T34" fmla="*/ 77 w 39"/>
                <a:gd name="T35" fmla="*/ 16 h 153"/>
                <a:gd name="T36" fmla="*/ 192 w 39"/>
                <a:gd name="T37" fmla="*/ 184 h 153"/>
                <a:gd name="T38" fmla="*/ 276 w 39"/>
                <a:gd name="T39" fmla="*/ 1092 h 153"/>
                <a:gd name="T40" fmla="*/ 292 w 39"/>
                <a:gd name="T41" fmla="*/ 1137 h 153"/>
                <a:gd name="T42" fmla="*/ 276 w 39"/>
                <a:gd name="T43" fmla="*/ 1169 h 153"/>
                <a:gd name="T44" fmla="*/ 269 w 39"/>
                <a:gd name="T45" fmla="*/ 1176 h 1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9" h="153">
                  <a:moveTo>
                    <a:pt x="35" y="153"/>
                  </a:moveTo>
                  <a:cubicBezTo>
                    <a:pt x="27" y="149"/>
                    <a:pt x="21" y="143"/>
                    <a:pt x="16" y="136"/>
                  </a:cubicBezTo>
                  <a:cubicBezTo>
                    <a:pt x="16" y="136"/>
                    <a:pt x="16" y="135"/>
                    <a:pt x="16" y="135"/>
                  </a:cubicBezTo>
                  <a:cubicBezTo>
                    <a:pt x="15" y="134"/>
                    <a:pt x="15" y="133"/>
                    <a:pt x="14" y="132"/>
                  </a:cubicBezTo>
                  <a:cubicBezTo>
                    <a:pt x="14" y="132"/>
                    <a:pt x="14" y="131"/>
                    <a:pt x="13" y="131"/>
                  </a:cubicBezTo>
                  <a:cubicBezTo>
                    <a:pt x="13" y="130"/>
                    <a:pt x="13" y="129"/>
                    <a:pt x="12" y="128"/>
                  </a:cubicBezTo>
                  <a:cubicBezTo>
                    <a:pt x="12" y="127"/>
                    <a:pt x="12" y="126"/>
                    <a:pt x="11" y="125"/>
                  </a:cubicBezTo>
                  <a:cubicBezTo>
                    <a:pt x="11" y="125"/>
                    <a:pt x="11" y="124"/>
                    <a:pt x="11" y="124"/>
                  </a:cubicBezTo>
                  <a:cubicBezTo>
                    <a:pt x="0" y="91"/>
                    <a:pt x="13" y="43"/>
                    <a:pt x="19" y="15"/>
                  </a:cubicBezTo>
                  <a:cubicBezTo>
                    <a:pt x="19" y="15"/>
                    <a:pt x="19" y="15"/>
                    <a:pt x="19" y="15"/>
                  </a:cubicBezTo>
                  <a:cubicBezTo>
                    <a:pt x="19" y="15"/>
                    <a:pt x="19" y="15"/>
                    <a:pt x="19" y="14"/>
                  </a:cubicBezTo>
                  <a:cubicBezTo>
                    <a:pt x="20" y="13"/>
                    <a:pt x="20" y="11"/>
                    <a:pt x="20" y="10"/>
                  </a:cubicBezTo>
                  <a:cubicBezTo>
                    <a:pt x="20" y="10"/>
                    <a:pt x="20" y="9"/>
                    <a:pt x="20" y="9"/>
                  </a:cubicBezTo>
                  <a:cubicBezTo>
                    <a:pt x="19" y="9"/>
                    <a:pt x="19" y="8"/>
                    <a:pt x="19" y="8"/>
                  </a:cubicBezTo>
                  <a:cubicBezTo>
                    <a:pt x="19" y="8"/>
                    <a:pt x="19" y="8"/>
                    <a:pt x="19" y="8"/>
                  </a:cubicBezTo>
                  <a:cubicBezTo>
                    <a:pt x="17" y="5"/>
                    <a:pt x="15" y="2"/>
                    <a:pt x="10" y="2"/>
                  </a:cubicBezTo>
                  <a:cubicBezTo>
                    <a:pt x="10" y="2"/>
                    <a:pt x="10" y="2"/>
                    <a:pt x="10" y="2"/>
                  </a:cubicBezTo>
                  <a:cubicBezTo>
                    <a:pt x="10" y="2"/>
                    <a:pt x="10" y="2"/>
                    <a:pt x="10" y="2"/>
                  </a:cubicBezTo>
                  <a:cubicBezTo>
                    <a:pt x="21" y="0"/>
                    <a:pt x="28" y="8"/>
                    <a:pt x="25" y="24"/>
                  </a:cubicBezTo>
                  <a:cubicBezTo>
                    <a:pt x="17" y="61"/>
                    <a:pt x="8" y="122"/>
                    <a:pt x="36" y="142"/>
                  </a:cubicBezTo>
                  <a:cubicBezTo>
                    <a:pt x="39" y="145"/>
                    <a:pt x="38" y="148"/>
                    <a:pt x="38" y="148"/>
                  </a:cubicBezTo>
                  <a:cubicBezTo>
                    <a:pt x="36" y="152"/>
                    <a:pt x="36" y="152"/>
                    <a:pt x="36" y="152"/>
                  </a:cubicBezTo>
                  <a:cubicBezTo>
                    <a:pt x="36" y="152"/>
                    <a:pt x="36" y="153"/>
                    <a:pt x="35" y="153"/>
                  </a:cubicBezTo>
                  <a:close/>
                </a:path>
              </a:pathLst>
            </a:custGeom>
            <a:solidFill>
              <a:srgbClr val="55A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0" name="Freeform 852">
              <a:extLst>
                <a:ext uri="{FF2B5EF4-FFF2-40B4-BE49-F238E27FC236}">
                  <a16:creationId xmlns:a16="http://schemas.microsoft.com/office/drawing/2014/main" id="{45F68274-093F-53F1-87ED-5048B9B34595}"/>
                </a:ext>
              </a:extLst>
            </p:cNvPr>
            <p:cNvSpPr>
              <a:spLocks/>
            </p:cNvSpPr>
            <p:nvPr/>
          </p:nvSpPr>
          <p:spPr bwMode="auto">
            <a:xfrm>
              <a:off x="2767" y="2667"/>
              <a:ext cx="355" cy="258"/>
            </a:xfrm>
            <a:custGeom>
              <a:avLst/>
              <a:gdLst>
                <a:gd name="T0" fmla="*/ 860 w 180"/>
                <a:gd name="T1" fmla="*/ 947 h 131"/>
                <a:gd name="T2" fmla="*/ 176 w 180"/>
                <a:gd name="T3" fmla="*/ 443 h 131"/>
                <a:gd name="T4" fmla="*/ 8 w 180"/>
                <a:gd name="T5" fmla="*/ 613 h 131"/>
                <a:gd name="T6" fmla="*/ 736 w 180"/>
                <a:gd name="T7" fmla="*/ 244 h 131"/>
                <a:gd name="T8" fmla="*/ 1381 w 180"/>
                <a:gd name="T9" fmla="*/ 559 h 131"/>
                <a:gd name="T10" fmla="*/ 868 w 180"/>
                <a:gd name="T11" fmla="*/ 1000 h 131"/>
                <a:gd name="T12" fmla="*/ 860 w 180"/>
                <a:gd name="T13" fmla="*/ 947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0" h="131">
                  <a:moveTo>
                    <a:pt x="112" y="124"/>
                  </a:moveTo>
                  <a:cubicBezTo>
                    <a:pt x="94" y="94"/>
                    <a:pt x="51" y="49"/>
                    <a:pt x="23" y="58"/>
                  </a:cubicBezTo>
                  <a:cubicBezTo>
                    <a:pt x="13" y="62"/>
                    <a:pt x="4" y="68"/>
                    <a:pt x="1" y="80"/>
                  </a:cubicBezTo>
                  <a:cubicBezTo>
                    <a:pt x="0" y="66"/>
                    <a:pt x="32" y="0"/>
                    <a:pt x="96" y="32"/>
                  </a:cubicBezTo>
                  <a:cubicBezTo>
                    <a:pt x="159" y="64"/>
                    <a:pt x="180" y="73"/>
                    <a:pt x="180" y="73"/>
                  </a:cubicBezTo>
                  <a:cubicBezTo>
                    <a:pt x="150" y="63"/>
                    <a:pt x="126" y="109"/>
                    <a:pt x="113" y="131"/>
                  </a:cubicBezTo>
                  <a:cubicBezTo>
                    <a:pt x="114" y="129"/>
                    <a:pt x="114" y="126"/>
                    <a:pt x="112" y="124"/>
                  </a:cubicBezTo>
                  <a:close/>
                </a:path>
              </a:pathLst>
            </a:custGeom>
            <a:solidFill>
              <a:srgbClr val="D0E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1" name="Freeform 853">
              <a:extLst>
                <a:ext uri="{FF2B5EF4-FFF2-40B4-BE49-F238E27FC236}">
                  <a16:creationId xmlns:a16="http://schemas.microsoft.com/office/drawing/2014/main" id="{87737453-69B9-BF09-7ADD-E2458D9CF180}"/>
                </a:ext>
              </a:extLst>
            </p:cNvPr>
            <p:cNvSpPr>
              <a:spLocks/>
            </p:cNvSpPr>
            <p:nvPr/>
          </p:nvSpPr>
          <p:spPr bwMode="auto">
            <a:xfrm>
              <a:off x="2972" y="2807"/>
              <a:ext cx="150" cy="132"/>
            </a:xfrm>
            <a:custGeom>
              <a:avLst/>
              <a:gdLst>
                <a:gd name="T0" fmla="*/ 584 w 76"/>
                <a:gd name="T1" fmla="*/ 16 h 67"/>
                <a:gd name="T2" fmla="*/ 452 w 76"/>
                <a:gd name="T3" fmla="*/ 16 h 67"/>
                <a:gd name="T4" fmla="*/ 452 w 76"/>
                <a:gd name="T5" fmla="*/ 16 h 67"/>
                <a:gd name="T6" fmla="*/ 440 w 76"/>
                <a:gd name="T7" fmla="*/ 24 h 67"/>
                <a:gd name="T8" fmla="*/ 432 w 76"/>
                <a:gd name="T9" fmla="*/ 24 h 67"/>
                <a:gd name="T10" fmla="*/ 416 w 76"/>
                <a:gd name="T11" fmla="*/ 32 h 67"/>
                <a:gd name="T12" fmla="*/ 409 w 76"/>
                <a:gd name="T13" fmla="*/ 39 h 67"/>
                <a:gd name="T14" fmla="*/ 401 w 76"/>
                <a:gd name="T15" fmla="*/ 39 h 67"/>
                <a:gd name="T16" fmla="*/ 71 w 76"/>
                <a:gd name="T17" fmla="*/ 457 h 67"/>
                <a:gd name="T18" fmla="*/ 71 w 76"/>
                <a:gd name="T19" fmla="*/ 451 h 67"/>
                <a:gd name="T20" fmla="*/ 71 w 76"/>
                <a:gd name="T21" fmla="*/ 457 h 67"/>
                <a:gd name="T22" fmla="*/ 55 w 76"/>
                <a:gd name="T23" fmla="*/ 473 h 67"/>
                <a:gd name="T24" fmla="*/ 55 w 76"/>
                <a:gd name="T25" fmla="*/ 473 h 67"/>
                <a:gd name="T26" fmla="*/ 47 w 76"/>
                <a:gd name="T27" fmla="*/ 481 h 67"/>
                <a:gd name="T28" fmla="*/ 47 w 76"/>
                <a:gd name="T29" fmla="*/ 481 h 67"/>
                <a:gd name="T30" fmla="*/ 0 w 76"/>
                <a:gd name="T31" fmla="*/ 465 h 67"/>
                <a:gd name="T32" fmla="*/ 0 w 76"/>
                <a:gd name="T33" fmla="*/ 465 h 67"/>
                <a:gd name="T34" fmla="*/ 0 w 76"/>
                <a:gd name="T35" fmla="*/ 465 h 67"/>
                <a:gd name="T36" fmla="*/ 124 w 76"/>
                <a:gd name="T37" fmla="*/ 443 h 67"/>
                <a:gd name="T38" fmla="*/ 553 w 76"/>
                <a:gd name="T39" fmla="*/ 55 h 67"/>
                <a:gd name="T40" fmla="*/ 576 w 76"/>
                <a:gd name="T41" fmla="*/ 39 h 67"/>
                <a:gd name="T42" fmla="*/ 584 w 76"/>
                <a:gd name="T43" fmla="*/ 24 h 67"/>
                <a:gd name="T44" fmla="*/ 584 w 76"/>
                <a:gd name="T45" fmla="*/ 16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6" h="67">
                  <a:moveTo>
                    <a:pt x="76" y="2"/>
                  </a:moveTo>
                  <a:cubicBezTo>
                    <a:pt x="70" y="0"/>
                    <a:pt x="65" y="0"/>
                    <a:pt x="59" y="2"/>
                  </a:cubicBezTo>
                  <a:cubicBezTo>
                    <a:pt x="59" y="2"/>
                    <a:pt x="59" y="2"/>
                    <a:pt x="59" y="2"/>
                  </a:cubicBezTo>
                  <a:cubicBezTo>
                    <a:pt x="58" y="2"/>
                    <a:pt x="58" y="2"/>
                    <a:pt x="57" y="3"/>
                  </a:cubicBezTo>
                  <a:cubicBezTo>
                    <a:pt x="57" y="3"/>
                    <a:pt x="56" y="3"/>
                    <a:pt x="56" y="3"/>
                  </a:cubicBezTo>
                  <a:cubicBezTo>
                    <a:pt x="55" y="3"/>
                    <a:pt x="55" y="3"/>
                    <a:pt x="54" y="4"/>
                  </a:cubicBezTo>
                  <a:cubicBezTo>
                    <a:pt x="54" y="4"/>
                    <a:pt x="53" y="4"/>
                    <a:pt x="53" y="5"/>
                  </a:cubicBezTo>
                  <a:cubicBezTo>
                    <a:pt x="52" y="5"/>
                    <a:pt x="52" y="5"/>
                    <a:pt x="52" y="5"/>
                  </a:cubicBezTo>
                  <a:cubicBezTo>
                    <a:pt x="33" y="16"/>
                    <a:pt x="18" y="44"/>
                    <a:pt x="9" y="60"/>
                  </a:cubicBezTo>
                  <a:cubicBezTo>
                    <a:pt x="9" y="60"/>
                    <a:pt x="9" y="59"/>
                    <a:pt x="9" y="59"/>
                  </a:cubicBezTo>
                  <a:cubicBezTo>
                    <a:pt x="9" y="60"/>
                    <a:pt x="9" y="60"/>
                    <a:pt x="9" y="60"/>
                  </a:cubicBezTo>
                  <a:cubicBezTo>
                    <a:pt x="9" y="60"/>
                    <a:pt x="8" y="61"/>
                    <a:pt x="7" y="62"/>
                  </a:cubicBezTo>
                  <a:cubicBezTo>
                    <a:pt x="7" y="62"/>
                    <a:pt x="7" y="62"/>
                    <a:pt x="7" y="62"/>
                  </a:cubicBezTo>
                  <a:cubicBezTo>
                    <a:pt x="7" y="62"/>
                    <a:pt x="6" y="62"/>
                    <a:pt x="6" y="63"/>
                  </a:cubicBezTo>
                  <a:cubicBezTo>
                    <a:pt x="6" y="63"/>
                    <a:pt x="6" y="63"/>
                    <a:pt x="6" y="63"/>
                  </a:cubicBezTo>
                  <a:cubicBezTo>
                    <a:pt x="4" y="63"/>
                    <a:pt x="2" y="63"/>
                    <a:pt x="0" y="61"/>
                  </a:cubicBezTo>
                  <a:cubicBezTo>
                    <a:pt x="0" y="61"/>
                    <a:pt x="0" y="61"/>
                    <a:pt x="0" y="61"/>
                  </a:cubicBezTo>
                  <a:cubicBezTo>
                    <a:pt x="0" y="61"/>
                    <a:pt x="0" y="61"/>
                    <a:pt x="0" y="61"/>
                  </a:cubicBezTo>
                  <a:cubicBezTo>
                    <a:pt x="4" y="67"/>
                    <a:pt x="11" y="66"/>
                    <a:pt x="16" y="58"/>
                  </a:cubicBezTo>
                  <a:cubicBezTo>
                    <a:pt x="28" y="37"/>
                    <a:pt x="49" y="5"/>
                    <a:pt x="72" y="7"/>
                  </a:cubicBezTo>
                  <a:cubicBezTo>
                    <a:pt x="74" y="7"/>
                    <a:pt x="75" y="5"/>
                    <a:pt x="75" y="5"/>
                  </a:cubicBezTo>
                  <a:cubicBezTo>
                    <a:pt x="76" y="3"/>
                    <a:pt x="76" y="3"/>
                    <a:pt x="76" y="3"/>
                  </a:cubicBezTo>
                  <a:cubicBezTo>
                    <a:pt x="76" y="3"/>
                    <a:pt x="76" y="2"/>
                    <a:pt x="76" y="2"/>
                  </a:cubicBezTo>
                  <a:close/>
                </a:path>
              </a:pathLst>
            </a:custGeom>
            <a:solidFill>
              <a:srgbClr val="55A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2" name="Freeform 854">
              <a:extLst>
                <a:ext uri="{FF2B5EF4-FFF2-40B4-BE49-F238E27FC236}">
                  <a16:creationId xmlns:a16="http://schemas.microsoft.com/office/drawing/2014/main" id="{10B41C58-E95A-DBA3-E42D-A2A73538EB1C}"/>
                </a:ext>
              </a:extLst>
            </p:cNvPr>
            <p:cNvSpPr>
              <a:spLocks/>
            </p:cNvSpPr>
            <p:nvPr/>
          </p:nvSpPr>
          <p:spPr bwMode="auto">
            <a:xfrm>
              <a:off x="2830" y="2523"/>
              <a:ext cx="303" cy="288"/>
            </a:xfrm>
            <a:custGeom>
              <a:avLst/>
              <a:gdLst>
                <a:gd name="T0" fmla="*/ 1127 w 154"/>
                <a:gd name="T1" fmla="*/ 468 h 146"/>
                <a:gd name="T2" fmla="*/ 321 w 154"/>
                <a:gd name="T3" fmla="*/ 229 h 146"/>
                <a:gd name="T4" fmla="*/ 344 w 154"/>
                <a:gd name="T5" fmla="*/ 0 h 146"/>
                <a:gd name="T6" fmla="*/ 496 w 154"/>
                <a:gd name="T7" fmla="*/ 797 h 146"/>
                <a:gd name="T8" fmla="*/ 1133 w 154"/>
                <a:gd name="T9" fmla="*/ 1120 h 146"/>
                <a:gd name="T10" fmla="*/ 1173 w 154"/>
                <a:gd name="T11" fmla="*/ 444 h 146"/>
                <a:gd name="T12" fmla="*/ 1127 w 154"/>
                <a:gd name="T13" fmla="*/ 468 h 1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46">
                  <a:moveTo>
                    <a:pt x="148" y="61"/>
                  </a:moveTo>
                  <a:cubicBezTo>
                    <a:pt x="113" y="64"/>
                    <a:pt x="51" y="58"/>
                    <a:pt x="42" y="30"/>
                  </a:cubicBezTo>
                  <a:cubicBezTo>
                    <a:pt x="38" y="20"/>
                    <a:pt x="38" y="9"/>
                    <a:pt x="45" y="0"/>
                  </a:cubicBezTo>
                  <a:cubicBezTo>
                    <a:pt x="34" y="7"/>
                    <a:pt x="0" y="72"/>
                    <a:pt x="65" y="104"/>
                  </a:cubicBezTo>
                  <a:cubicBezTo>
                    <a:pt x="129" y="135"/>
                    <a:pt x="149" y="146"/>
                    <a:pt x="149" y="146"/>
                  </a:cubicBezTo>
                  <a:cubicBezTo>
                    <a:pt x="122" y="128"/>
                    <a:pt x="144" y="81"/>
                    <a:pt x="154" y="58"/>
                  </a:cubicBezTo>
                  <a:cubicBezTo>
                    <a:pt x="153" y="59"/>
                    <a:pt x="151" y="61"/>
                    <a:pt x="148" y="61"/>
                  </a:cubicBezTo>
                  <a:close/>
                </a:path>
              </a:pathLst>
            </a:custGeom>
            <a:solidFill>
              <a:srgbClr val="D0E3F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3" name="Freeform 855">
              <a:extLst>
                <a:ext uri="{FF2B5EF4-FFF2-40B4-BE49-F238E27FC236}">
                  <a16:creationId xmlns:a16="http://schemas.microsoft.com/office/drawing/2014/main" id="{5D5F5199-24CF-5E88-6A7B-82AD5209905B}"/>
                </a:ext>
              </a:extLst>
            </p:cNvPr>
            <p:cNvSpPr>
              <a:spLocks/>
            </p:cNvSpPr>
            <p:nvPr/>
          </p:nvSpPr>
          <p:spPr bwMode="auto">
            <a:xfrm>
              <a:off x="3092" y="2620"/>
              <a:ext cx="53" cy="191"/>
            </a:xfrm>
            <a:custGeom>
              <a:avLst/>
              <a:gdLst>
                <a:gd name="T0" fmla="*/ 112 w 27"/>
                <a:gd name="T1" fmla="*/ 732 h 97"/>
                <a:gd name="T2" fmla="*/ 39 w 27"/>
                <a:gd name="T3" fmla="*/ 640 h 97"/>
                <a:gd name="T4" fmla="*/ 39 w 27"/>
                <a:gd name="T5" fmla="*/ 632 h 97"/>
                <a:gd name="T6" fmla="*/ 31 w 27"/>
                <a:gd name="T7" fmla="*/ 616 h 97"/>
                <a:gd name="T8" fmla="*/ 31 w 27"/>
                <a:gd name="T9" fmla="*/ 612 h 97"/>
                <a:gd name="T10" fmla="*/ 31 w 27"/>
                <a:gd name="T11" fmla="*/ 597 h 97"/>
                <a:gd name="T12" fmla="*/ 24 w 27"/>
                <a:gd name="T13" fmla="*/ 581 h 97"/>
                <a:gd name="T14" fmla="*/ 24 w 27"/>
                <a:gd name="T15" fmla="*/ 581 h 97"/>
                <a:gd name="T16" fmla="*/ 157 w 27"/>
                <a:gd name="T17" fmla="*/ 69 h 97"/>
                <a:gd name="T18" fmla="*/ 157 w 27"/>
                <a:gd name="T19" fmla="*/ 69 h 97"/>
                <a:gd name="T20" fmla="*/ 157 w 27"/>
                <a:gd name="T21" fmla="*/ 69 h 97"/>
                <a:gd name="T22" fmla="*/ 157 w 27"/>
                <a:gd name="T23" fmla="*/ 47 h 97"/>
                <a:gd name="T24" fmla="*/ 157 w 27"/>
                <a:gd name="T25" fmla="*/ 39 h 97"/>
                <a:gd name="T26" fmla="*/ 157 w 27"/>
                <a:gd name="T27" fmla="*/ 32 h 97"/>
                <a:gd name="T28" fmla="*/ 157 w 27"/>
                <a:gd name="T29" fmla="*/ 32 h 97"/>
                <a:gd name="T30" fmla="*/ 120 w 27"/>
                <a:gd name="T31" fmla="*/ 0 h 97"/>
                <a:gd name="T32" fmla="*/ 120 w 27"/>
                <a:gd name="T33" fmla="*/ 0 h 97"/>
                <a:gd name="T34" fmla="*/ 120 w 27"/>
                <a:gd name="T35" fmla="*/ 0 h 97"/>
                <a:gd name="T36" fmla="*/ 173 w 27"/>
                <a:gd name="T37" fmla="*/ 116 h 97"/>
                <a:gd name="T38" fmla="*/ 128 w 27"/>
                <a:gd name="T39" fmla="*/ 687 h 97"/>
                <a:gd name="T40" fmla="*/ 128 w 27"/>
                <a:gd name="T41" fmla="*/ 717 h 97"/>
                <a:gd name="T42" fmla="*/ 120 w 27"/>
                <a:gd name="T43" fmla="*/ 732 h 97"/>
                <a:gd name="T44" fmla="*/ 112 w 27"/>
                <a:gd name="T45" fmla="*/ 732 h 9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 h="97">
                  <a:moveTo>
                    <a:pt x="15" y="96"/>
                  </a:moveTo>
                  <a:cubicBezTo>
                    <a:pt x="10" y="93"/>
                    <a:pt x="7" y="89"/>
                    <a:pt x="5" y="84"/>
                  </a:cubicBezTo>
                  <a:cubicBezTo>
                    <a:pt x="5" y="83"/>
                    <a:pt x="5" y="83"/>
                    <a:pt x="5" y="83"/>
                  </a:cubicBezTo>
                  <a:cubicBezTo>
                    <a:pt x="5" y="83"/>
                    <a:pt x="5" y="82"/>
                    <a:pt x="4" y="81"/>
                  </a:cubicBezTo>
                  <a:cubicBezTo>
                    <a:pt x="4" y="81"/>
                    <a:pt x="4" y="80"/>
                    <a:pt x="4" y="80"/>
                  </a:cubicBezTo>
                  <a:cubicBezTo>
                    <a:pt x="4" y="80"/>
                    <a:pt x="4" y="79"/>
                    <a:pt x="4" y="78"/>
                  </a:cubicBezTo>
                  <a:cubicBezTo>
                    <a:pt x="4" y="78"/>
                    <a:pt x="3" y="77"/>
                    <a:pt x="3" y="76"/>
                  </a:cubicBezTo>
                  <a:cubicBezTo>
                    <a:pt x="3" y="76"/>
                    <a:pt x="3" y="76"/>
                    <a:pt x="3" y="76"/>
                  </a:cubicBezTo>
                  <a:cubicBezTo>
                    <a:pt x="0" y="54"/>
                    <a:pt x="14" y="25"/>
                    <a:pt x="21" y="9"/>
                  </a:cubicBezTo>
                  <a:cubicBezTo>
                    <a:pt x="21" y="9"/>
                    <a:pt x="21" y="9"/>
                    <a:pt x="21" y="9"/>
                  </a:cubicBezTo>
                  <a:cubicBezTo>
                    <a:pt x="21" y="9"/>
                    <a:pt x="21" y="9"/>
                    <a:pt x="21" y="9"/>
                  </a:cubicBezTo>
                  <a:cubicBezTo>
                    <a:pt x="21" y="8"/>
                    <a:pt x="21" y="7"/>
                    <a:pt x="21" y="6"/>
                  </a:cubicBezTo>
                  <a:cubicBezTo>
                    <a:pt x="21" y="6"/>
                    <a:pt x="21" y="5"/>
                    <a:pt x="21" y="5"/>
                  </a:cubicBezTo>
                  <a:cubicBezTo>
                    <a:pt x="21" y="5"/>
                    <a:pt x="21" y="5"/>
                    <a:pt x="21" y="4"/>
                  </a:cubicBezTo>
                  <a:cubicBezTo>
                    <a:pt x="21" y="4"/>
                    <a:pt x="21" y="4"/>
                    <a:pt x="21" y="4"/>
                  </a:cubicBezTo>
                  <a:cubicBezTo>
                    <a:pt x="21" y="2"/>
                    <a:pt x="19" y="0"/>
                    <a:pt x="16" y="0"/>
                  </a:cubicBezTo>
                  <a:cubicBezTo>
                    <a:pt x="16" y="0"/>
                    <a:pt x="16" y="0"/>
                    <a:pt x="16" y="0"/>
                  </a:cubicBezTo>
                  <a:cubicBezTo>
                    <a:pt x="16" y="0"/>
                    <a:pt x="16" y="0"/>
                    <a:pt x="16" y="0"/>
                  </a:cubicBezTo>
                  <a:cubicBezTo>
                    <a:pt x="23" y="0"/>
                    <a:pt x="27" y="6"/>
                    <a:pt x="23" y="15"/>
                  </a:cubicBezTo>
                  <a:cubicBezTo>
                    <a:pt x="14" y="37"/>
                    <a:pt x="1" y="74"/>
                    <a:pt x="17" y="90"/>
                  </a:cubicBezTo>
                  <a:cubicBezTo>
                    <a:pt x="18" y="92"/>
                    <a:pt x="17" y="94"/>
                    <a:pt x="17" y="94"/>
                  </a:cubicBezTo>
                  <a:cubicBezTo>
                    <a:pt x="16" y="96"/>
                    <a:pt x="16" y="96"/>
                    <a:pt x="16" y="96"/>
                  </a:cubicBezTo>
                  <a:cubicBezTo>
                    <a:pt x="16" y="96"/>
                    <a:pt x="15" y="97"/>
                    <a:pt x="15" y="96"/>
                  </a:cubicBezTo>
                  <a:close/>
                </a:path>
              </a:pathLst>
            </a:custGeom>
            <a:solidFill>
              <a:srgbClr val="55AAD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4" name="Freeform 856">
              <a:extLst>
                <a:ext uri="{FF2B5EF4-FFF2-40B4-BE49-F238E27FC236}">
                  <a16:creationId xmlns:a16="http://schemas.microsoft.com/office/drawing/2014/main" id="{FC6947A6-F3B9-4B0B-3833-01F87E84DE3C}"/>
                </a:ext>
              </a:extLst>
            </p:cNvPr>
            <p:cNvSpPr>
              <a:spLocks/>
            </p:cNvSpPr>
            <p:nvPr/>
          </p:nvSpPr>
          <p:spPr bwMode="auto">
            <a:xfrm>
              <a:off x="3092" y="2620"/>
              <a:ext cx="53" cy="191"/>
            </a:xfrm>
            <a:custGeom>
              <a:avLst/>
              <a:gdLst>
                <a:gd name="T0" fmla="*/ 112 w 27"/>
                <a:gd name="T1" fmla="*/ 732 h 97"/>
                <a:gd name="T2" fmla="*/ 39 w 27"/>
                <a:gd name="T3" fmla="*/ 640 h 97"/>
                <a:gd name="T4" fmla="*/ 39 w 27"/>
                <a:gd name="T5" fmla="*/ 632 h 97"/>
                <a:gd name="T6" fmla="*/ 31 w 27"/>
                <a:gd name="T7" fmla="*/ 616 h 97"/>
                <a:gd name="T8" fmla="*/ 31 w 27"/>
                <a:gd name="T9" fmla="*/ 612 h 97"/>
                <a:gd name="T10" fmla="*/ 31 w 27"/>
                <a:gd name="T11" fmla="*/ 597 h 97"/>
                <a:gd name="T12" fmla="*/ 24 w 27"/>
                <a:gd name="T13" fmla="*/ 581 h 97"/>
                <a:gd name="T14" fmla="*/ 24 w 27"/>
                <a:gd name="T15" fmla="*/ 581 h 97"/>
                <a:gd name="T16" fmla="*/ 157 w 27"/>
                <a:gd name="T17" fmla="*/ 69 h 97"/>
                <a:gd name="T18" fmla="*/ 157 w 27"/>
                <a:gd name="T19" fmla="*/ 69 h 97"/>
                <a:gd name="T20" fmla="*/ 157 w 27"/>
                <a:gd name="T21" fmla="*/ 69 h 97"/>
                <a:gd name="T22" fmla="*/ 157 w 27"/>
                <a:gd name="T23" fmla="*/ 47 h 97"/>
                <a:gd name="T24" fmla="*/ 157 w 27"/>
                <a:gd name="T25" fmla="*/ 39 h 97"/>
                <a:gd name="T26" fmla="*/ 157 w 27"/>
                <a:gd name="T27" fmla="*/ 32 h 97"/>
                <a:gd name="T28" fmla="*/ 157 w 27"/>
                <a:gd name="T29" fmla="*/ 32 h 97"/>
                <a:gd name="T30" fmla="*/ 120 w 27"/>
                <a:gd name="T31" fmla="*/ 0 h 97"/>
                <a:gd name="T32" fmla="*/ 120 w 27"/>
                <a:gd name="T33" fmla="*/ 0 h 97"/>
                <a:gd name="T34" fmla="*/ 120 w 27"/>
                <a:gd name="T35" fmla="*/ 0 h 97"/>
                <a:gd name="T36" fmla="*/ 173 w 27"/>
                <a:gd name="T37" fmla="*/ 116 h 97"/>
                <a:gd name="T38" fmla="*/ 128 w 27"/>
                <a:gd name="T39" fmla="*/ 687 h 97"/>
                <a:gd name="T40" fmla="*/ 128 w 27"/>
                <a:gd name="T41" fmla="*/ 717 h 97"/>
                <a:gd name="T42" fmla="*/ 120 w 27"/>
                <a:gd name="T43" fmla="*/ 732 h 97"/>
                <a:gd name="T44" fmla="*/ 112 w 27"/>
                <a:gd name="T45" fmla="*/ 732 h 9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 h="97">
                  <a:moveTo>
                    <a:pt x="15" y="96"/>
                  </a:moveTo>
                  <a:cubicBezTo>
                    <a:pt x="10" y="93"/>
                    <a:pt x="7" y="89"/>
                    <a:pt x="5" y="84"/>
                  </a:cubicBezTo>
                  <a:cubicBezTo>
                    <a:pt x="5" y="83"/>
                    <a:pt x="5" y="83"/>
                    <a:pt x="5" y="83"/>
                  </a:cubicBezTo>
                  <a:cubicBezTo>
                    <a:pt x="5" y="83"/>
                    <a:pt x="5" y="82"/>
                    <a:pt x="4" y="81"/>
                  </a:cubicBezTo>
                  <a:cubicBezTo>
                    <a:pt x="4" y="81"/>
                    <a:pt x="4" y="80"/>
                    <a:pt x="4" y="80"/>
                  </a:cubicBezTo>
                  <a:cubicBezTo>
                    <a:pt x="4" y="80"/>
                    <a:pt x="4" y="79"/>
                    <a:pt x="4" y="78"/>
                  </a:cubicBezTo>
                  <a:cubicBezTo>
                    <a:pt x="4" y="78"/>
                    <a:pt x="3" y="77"/>
                    <a:pt x="3" y="76"/>
                  </a:cubicBezTo>
                  <a:cubicBezTo>
                    <a:pt x="3" y="76"/>
                    <a:pt x="3" y="76"/>
                    <a:pt x="3" y="76"/>
                  </a:cubicBezTo>
                  <a:cubicBezTo>
                    <a:pt x="0" y="54"/>
                    <a:pt x="14" y="25"/>
                    <a:pt x="21" y="9"/>
                  </a:cubicBezTo>
                  <a:cubicBezTo>
                    <a:pt x="21" y="9"/>
                    <a:pt x="21" y="9"/>
                    <a:pt x="21" y="9"/>
                  </a:cubicBezTo>
                  <a:cubicBezTo>
                    <a:pt x="21" y="9"/>
                    <a:pt x="21" y="9"/>
                    <a:pt x="21" y="9"/>
                  </a:cubicBezTo>
                  <a:cubicBezTo>
                    <a:pt x="21" y="8"/>
                    <a:pt x="21" y="7"/>
                    <a:pt x="21" y="6"/>
                  </a:cubicBezTo>
                  <a:cubicBezTo>
                    <a:pt x="21" y="6"/>
                    <a:pt x="21" y="5"/>
                    <a:pt x="21" y="5"/>
                  </a:cubicBezTo>
                  <a:cubicBezTo>
                    <a:pt x="21" y="5"/>
                    <a:pt x="21" y="5"/>
                    <a:pt x="21" y="4"/>
                  </a:cubicBezTo>
                  <a:cubicBezTo>
                    <a:pt x="21" y="4"/>
                    <a:pt x="21" y="4"/>
                    <a:pt x="21" y="4"/>
                  </a:cubicBezTo>
                  <a:cubicBezTo>
                    <a:pt x="21" y="2"/>
                    <a:pt x="19" y="0"/>
                    <a:pt x="16" y="0"/>
                  </a:cubicBezTo>
                  <a:cubicBezTo>
                    <a:pt x="16" y="0"/>
                    <a:pt x="16" y="0"/>
                    <a:pt x="16" y="0"/>
                  </a:cubicBezTo>
                  <a:cubicBezTo>
                    <a:pt x="16" y="0"/>
                    <a:pt x="16" y="0"/>
                    <a:pt x="16" y="0"/>
                  </a:cubicBezTo>
                  <a:cubicBezTo>
                    <a:pt x="23" y="0"/>
                    <a:pt x="27" y="6"/>
                    <a:pt x="23" y="15"/>
                  </a:cubicBezTo>
                  <a:cubicBezTo>
                    <a:pt x="14" y="37"/>
                    <a:pt x="1" y="74"/>
                    <a:pt x="17" y="90"/>
                  </a:cubicBezTo>
                  <a:cubicBezTo>
                    <a:pt x="18" y="92"/>
                    <a:pt x="17" y="94"/>
                    <a:pt x="17" y="94"/>
                  </a:cubicBezTo>
                  <a:cubicBezTo>
                    <a:pt x="16" y="96"/>
                    <a:pt x="16" y="96"/>
                    <a:pt x="16" y="96"/>
                  </a:cubicBezTo>
                  <a:cubicBezTo>
                    <a:pt x="16" y="96"/>
                    <a:pt x="15" y="97"/>
                    <a:pt x="15" y="96"/>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65" name="Freeform 857">
              <a:extLst>
                <a:ext uri="{FF2B5EF4-FFF2-40B4-BE49-F238E27FC236}">
                  <a16:creationId xmlns:a16="http://schemas.microsoft.com/office/drawing/2014/main" id="{22C8F14F-7CA4-822F-02D0-CEAE1F223ED4}"/>
                </a:ext>
              </a:extLst>
            </p:cNvPr>
            <p:cNvSpPr>
              <a:spLocks/>
            </p:cNvSpPr>
            <p:nvPr/>
          </p:nvSpPr>
          <p:spPr bwMode="auto">
            <a:xfrm>
              <a:off x="2792" y="2712"/>
              <a:ext cx="174" cy="154"/>
            </a:xfrm>
            <a:custGeom>
              <a:avLst/>
              <a:gdLst>
                <a:gd name="T0" fmla="*/ 0 w 88"/>
                <a:gd name="T1" fmla="*/ 269 h 78"/>
                <a:gd name="T2" fmla="*/ 457 w 88"/>
                <a:gd name="T3" fmla="*/ 39 h 78"/>
                <a:gd name="T4" fmla="*/ 239 w 88"/>
                <a:gd name="T5" fmla="*/ 168 h 78"/>
                <a:gd name="T6" fmla="*/ 680 w 88"/>
                <a:gd name="T7" fmla="*/ 600 h 78"/>
                <a:gd name="T8" fmla="*/ 0 w 88"/>
                <a:gd name="T9" fmla="*/ 269 h 7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78">
                  <a:moveTo>
                    <a:pt x="0" y="35"/>
                  </a:moveTo>
                  <a:cubicBezTo>
                    <a:pt x="9" y="19"/>
                    <a:pt x="31" y="0"/>
                    <a:pt x="59" y="5"/>
                  </a:cubicBezTo>
                  <a:cubicBezTo>
                    <a:pt x="44" y="8"/>
                    <a:pt x="25" y="16"/>
                    <a:pt x="31" y="22"/>
                  </a:cubicBezTo>
                  <a:cubicBezTo>
                    <a:pt x="36" y="28"/>
                    <a:pt x="71" y="34"/>
                    <a:pt x="88" y="78"/>
                  </a:cubicBezTo>
                  <a:cubicBezTo>
                    <a:pt x="77" y="65"/>
                    <a:pt x="38" y="10"/>
                    <a:pt x="0" y="35"/>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6" name="Freeform 858">
              <a:extLst>
                <a:ext uri="{FF2B5EF4-FFF2-40B4-BE49-F238E27FC236}">
                  <a16:creationId xmlns:a16="http://schemas.microsoft.com/office/drawing/2014/main" id="{CF59EF90-F692-2719-200D-93ED9BC71C54}"/>
                </a:ext>
              </a:extLst>
            </p:cNvPr>
            <p:cNvSpPr>
              <a:spLocks/>
            </p:cNvSpPr>
            <p:nvPr/>
          </p:nvSpPr>
          <p:spPr bwMode="auto">
            <a:xfrm>
              <a:off x="2881" y="2562"/>
              <a:ext cx="45" cy="93"/>
            </a:xfrm>
            <a:custGeom>
              <a:avLst/>
              <a:gdLst>
                <a:gd name="T0" fmla="*/ 76 w 23"/>
                <a:gd name="T1" fmla="*/ 0 h 47"/>
                <a:gd name="T2" fmla="*/ 61 w 23"/>
                <a:gd name="T3" fmla="*/ 364 h 47"/>
                <a:gd name="T4" fmla="*/ 88 w 23"/>
                <a:gd name="T5" fmla="*/ 148 h 47"/>
                <a:gd name="T6" fmla="*/ 172 w 23"/>
                <a:gd name="T7" fmla="*/ 200 h 47"/>
                <a:gd name="T8" fmla="*/ 76 w 23"/>
                <a:gd name="T9" fmla="*/ 0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 h="47">
                  <a:moveTo>
                    <a:pt x="10" y="0"/>
                  </a:moveTo>
                  <a:cubicBezTo>
                    <a:pt x="5" y="10"/>
                    <a:pt x="0" y="32"/>
                    <a:pt x="8" y="47"/>
                  </a:cubicBezTo>
                  <a:cubicBezTo>
                    <a:pt x="6" y="30"/>
                    <a:pt x="8" y="16"/>
                    <a:pt x="12" y="19"/>
                  </a:cubicBezTo>
                  <a:cubicBezTo>
                    <a:pt x="17" y="23"/>
                    <a:pt x="23" y="26"/>
                    <a:pt x="23" y="26"/>
                  </a:cubicBezTo>
                  <a:cubicBezTo>
                    <a:pt x="15" y="19"/>
                    <a:pt x="8" y="6"/>
                    <a:pt x="10" y="0"/>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7" name="Freeform 859">
              <a:extLst>
                <a:ext uri="{FF2B5EF4-FFF2-40B4-BE49-F238E27FC236}">
                  <a16:creationId xmlns:a16="http://schemas.microsoft.com/office/drawing/2014/main" id="{6BE19566-1B60-97E5-FB48-4ECEB0131329}"/>
                </a:ext>
              </a:extLst>
            </p:cNvPr>
            <p:cNvSpPr>
              <a:spLocks/>
            </p:cNvSpPr>
            <p:nvPr/>
          </p:nvSpPr>
          <p:spPr bwMode="auto">
            <a:xfrm>
              <a:off x="2926" y="2693"/>
              <a:ext cx="178" cy="98"/>
            </a:xfrm>
            <a:custGeom>
              <a:avLst/>
              <a:gdLst>
                <a:gd name="T0" fmla="*/ 489 w 90"/>
                <a:gd name="T1" fmla="*/ 165 h 50"/>
                <a:gd name="T2" fmla="*/ 696 w 90"/>
                <a:gd name="T3" fmla="*/ 0 h 50"/>
                <a:gd name="T4" fmla="*/ 672 w 90"/>
                <a:gd name="T5" fmla="*/ 376 h 50"/>
                <a:gd name="T6" fmla="*/ 0 w 90"/>
                <a:gd name="T7" fmla="*/ 16 h 50"/>
                <a:gd name="T8" fmla="*/ 489 w 90"/>
                <a:gd name="T9" fmla="*/ 165 h 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 h="50">
                  <a:moveTo>
                    <a:pt x="63" y="22"/>
                  </a:moveTo>
                  <a:cubicBezTo>
                    <a:pt x="73" y="21"/>
                    <a:pt x="83" y="8"/>
                    <a:pt x="90" y="0"/>
                  </a:cubicBezTo>
                  <a:cubicBezTo>
                    <a:pt x="79" y="22"/>
                    <a:pt x="82" y="39"/>
                    <a:pt x="87" y="50"/>
                  </a:cubicBezTo>
                  <a:cubicBezTo>
                    <a:pt x="71" y="42"/>
                    <a:pt x="10" y="12"/>
                    <a:pt x="0" y="2"/>
                  </a:cubicBezTo>
                  <a:cubicBezTo>
                    <a:pt x="19" y="14"/>
                    <a:pt x="47" y="25"/>
                    <a:pt x="63" y="22"/>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8" name="Freeform 860">
              <a:extLst>
                <a:ext uri="{FF2B5EF4-FFF2-40B4-BE49-F238E27FC236}">
                  <a16:creationId xmlns:a16="http://schemas.microsoft.com/office/drawing/2014/main" id="{344646EB-0B79-6F27-8537-B0A68D398E55}"/>
                </a:ext>
              </a:extLst>
            </p:cNvPr>
            <p:cNvSpPr>
              <a:spLocks/>
            </p:cNvSpPr>
            <p:nvPr/>
          </p:nvSpPr>
          <p:spPr bwMode="auto">
            <a:xfrm>
              <a:off x="2974" y="2746"/>
              <a:ext cx="118" cy="118"/>
            </a:xfrm>
            <a:custGeom>
              <a:avLst/>
              <a:gdLst>
                <a:gd name="T0" fmla="*/ 167 w 60"/>
                <a:gd name="T1" fmla="*/ 456 h 60"/>
                <a:gd name="T2" fmla="*/ 456 w 60"/>
                <a:gd name="T3" fmla="*/ 220 h 60"/>
                <a:gd name="T4" fmla="*/ 0 w 60"/>
                <a:gd name="T5" fmla="*/ 0 h 60"/>
                <a:gd name="T6" fmla="*/ 260 w 60"/>
                <a:gd name="T7" fmla="*/ 244 h 60"/>
                <a:gd name="T8" fmla="*/ 167 w 60"/>
                <a:gd name="T9" fmla="*/ 456 h 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0" h="60">
                  <a:moveTo>
                    <a:pt x="22" y="60"/>
                  </a:moveTo>
                  <a:cubicBezTo>
                    <a:pt x="30" y="46"/>
                    <a:pt x="47" y="30"/>
                    <a:pt x="60" y="29"/>
                  </a:cubicBezTo>
                  <a:cubicBezTo>
                    <a:pt x="60" y="29"/>
                    <a:pt x="9" y="4"/>
                    <a:pt x="0" y="0"/>
                  </a:cubicBezTo>
                  <a:cubicBezTo>
                    <a:pt x="17" y="9"/>
                    <a:pt x="35" y="23"/>
                    <a:pt x="34" y="32"/>
                  </a:cubicBezTo>
                  <a:cubicBezTo>
                    <a:pt x="32" y="40"/>
                    <a:pt x="24" y="54"/>
                    <a:pt x="22" y="60"/>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69" name="Freeform 861">
              <a:extLst>
                <a:ext uri="{FF2B5EF4-FFF2-40B4-BE49-F238E27FC236}">
                  <a16:creationId xmlns:a16="http://schemas.microsoft.com/office/drawing/2014/main" id="{8AB68A38-96F9-7F09-B284-676BD543C2BB}"/>
                </a:ext>
              </a:extLst>
            </p:cNvPr>
            <p:cNvSpPr>
              <a:spLocks/>
            </p:cNvSpPr>
            <p:nvPr/>
          </p:nvSpPr>
          <p:spPr bwMode="auto">
            <a:xfrm>
              <a:off x="3011" y="2746"/>
              <a:ext cx="85" cy="45"/>
            </a:xfrm>
            <a:custGeom>
              <a:avLst/>
              <a:gdLst>
                <a:gd name="T0" fmla="*/ 0 w 43"/>
                <a:gd name="T1" fmla="*/ 0 h 23"/>
                <a:gd name="T2" fmla="*/ 332 w 43"/>
                <a:gd name="T3" fmla="*/ 172 h 23"/>
                <a:gd name="T4" fmla="*/ 308 w 43"/>
                <a:gd name="T5" fmla="*/ 31 h 23"/>
                <a:gd name="T6" fmla="*/ 0 w 43"/>
                <a:gd name="T7" fmla="*/ 0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 h="23">
                  <a:moveTo>
                    <a:pt x="0" y="0"/>
                  </a:moveTo>
                  <a:cubicBezTo>
                    <a:pt x="9" y="5"/>
                    <a:pt x="43" y="23"/>
                    <a:pt x="43" y="23"/>
                  </a:cubicBezTo>
                  <a:cubicBezTo>
                    <a:pt x="43" y="23"/>
                    <a:pt x="39" y="17"/>
                    <a:pt x="40" y="4"/>
                  </a:cubicBezTo>
                  <a:cubicBezTo>
                    <a:pt x="38" y="10"/>
                    <a:pt x="13" y="5"/>
                    <a:pt x="0" y="0"/>
                  </a:cubicBezTo>
                  <a:close/>
                </a:path>
              </a:pathLst>
            </a:custGeom>
            <a:solidFill>
              <a:srgbClr val="69B1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0" name="Freeform 862">
              <a:extLst>
                <a:ext uri="{FF2B5EF4-FFF2-40B4-BE49-F238E27FC236}">
                  <a16:creationId xmlns:a16="http://schemas.microsoft.com/office/drawing/2014/main" id="{261CF6B2-1742-99DA-060B-3180282DEC90}"/>
                </a:ext>
              </a:extLst>
            </p:cNvPr>
            <p:cNvSpPr>
              <a:spLocks/>
            </p:cNvSpPr>
            <p:nvPr/>
          </p:nvSpPr>
          <p:spPr bwMode="auto">
            <a:xfrm>
              <a:off x="3057" y="2791"/>
              <a:ext cx="35" cy="30"/>
            </a:xfrm>
            <a:custGeom>
              <a:avLst/>
              <a:gdLst>
                <a:gd name="T0" fmla="*/ 0 w 18"/>
                <a:gd name="T1" fmla="*/ 120 h 15"/>
                <a:gd name="T2" fmla="*/ 132 w 18"/>
                <a:gd name="T3" fmla="*/ 40 h 15"/>
                <a:gd name="T4" fmla="*/ 53 w 18"/>
                <a:gd name="T5" fmla="*/ 0 h 15"/>
                <a:gd name="T6" fmla="*/ 0 w 18"/>
                <a:gd name="T7" fmla="*/ 120 h 1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8" h="15">
                  <a:moveTo>
                    <a:pt x="0" y="15"/>
                  </a:moveTo>
                  <a:cubicBezTo>
                    <a:pt x="7" y="7"/>
                    <a:pt x="18" y="5"/>
                    <a:pt x="18" y="5"/>
                  </a:cubicBezTo>
                  <a:cubicBezTo>
                    <a:pt x="7" y="0"/>
                    <a:pt x="7" y="0"/>
                    <a:pt x="7" y="0"/>
                  </a:cubicBezTo>
                  <a:cubicBezTo>
                    <a:pt x="9" y="3"/>
                    <a:pt x="4" y="13"/>
                    <a:pt x="0" y="15"/>
                  </a:cubicBezTo>
                  <a:close/>
                </a:path>
              </a:pathLst>
            </a:custGeom>
            <a:solidFill>
              <a:srgbClr val="69B1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1" name="Freeform 863">
              <a:extLst>
                <a:ext uri="{FF2B5EF4-FFF2-40B4-BE49-F238E27FC236}">
                  <a16:creationId xmlns:a16="http://schemas.microsoft.com/office/drawing/2014/main" id="{E820F9C6-F7F1-A9FE-6652-93E321B2A42D}"/>
                </a:ext>
              </a:extLst>
            </p:cNvPr>
            <p:cNvSpPr>
              <a:spLocks/>
            </p:cNvSpPr>
            <p:nvPr/>
          </p:nvSpPr>
          <p:spPr bwMode="auto">
            <a:xfrm>
              <a:off x="3589" y="3026"/>
              <a:ext cx="307" cy="207"/>
            </a:xfrm>
            <a:custGeom>
              <a:avLst/>
              <a:gdLst>
                <a:gd name="T0" fmla="*/ 0 w 156"/>
                <a:gd name="T1" fmla="*/ 528 h 105"/>
                <a:gd name="T2" fmla="*/ 640 w 156"/>
                <a:gd name="T3" fmla="*/ 0 h 105"/>
                <a:gd name="T4" fmla="*/ 344 w 156"/>
                <a:gd name="T5" fmla="*/ 292 h 105"/>
                <a:gd name="T6" fmla="*/ 1189 w 156"/>
                <a:gd name="T7" fmla="*/ 804 h 105"/>
                <a:gd name="T8" fmla="*/ 0 w 156"/>
                <a:gd name="T9" fmla="*/ 528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6" h="105">
                  <a:moveTo>
                    <a:pt x="0" y="69"/>
                  </a:moveTo>
                  <a:cubicBezTo>
                    <a:pt x="9" y="40"/>
                    <a:pt x="37" y="2"/>
                    <a:pt x="84" y="0"/>
                  </a:cubicBezTo>
                  <a:cubicBezTo>
                    <a:pt x="61" y="10"/>
                    <a:pt x="34" y="31"/>
                    <a:pt x="45" y="38"/>
                  </a:cubicBezTo>
                  <a:cubicBezTo>
                    <a:pt x="56" y="44"/>
                    <a:pt x="114" y="41"/>
                    <a:pt x="156" y="105"/>
                  </a:cubicBezTo>
                  <a:cubicBezTo>
                    <a:pt x="135" y="88"/>
                    <a:pt x="52" y="16"/>
                    <a:pt x="0" y="69"/>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2" name="Freeform 864">
              <a:extLst>
                <a:ext uri="{FF2B5EF4-FFF2-40B4-BE49-F238E27FC236}">
                  <a16:creationId xmlns:a16="http://schemas.microsoft.com/office/drawing/2014/main" id="{6E5301F3-86F3-6051-E169-226437B1ACE8}"/>
                </a:ext>
              </a:extLst>
            </p:cNvPr>
            <p:cNvSpPr>
              <a:spLocks/>
            </p:cNvSpPr>
            <p:nvPr/>
          </p:nvSpPr>
          <p:spPr bwMode="auto">
            <a:xfrm>
              <a:off x="3689" y="2769"/>
              <a:ext cx="69" cy="150"/>
            </a:xfrm>
            <a:custGeom>
              <a:avLst/>
              <a:gdLst>
                <a:gd name="T0" fmla="*/ 55 w 35"/>
                <a:gd name="T1" fmla="*/ 0 h 76"/>
                <a:gd name="T2" fmla="*/ 132 w 35"/>
                <a:gd name="T3" fmla="*/ 584 h 76"/>
                <a:gd name="T4" fmla="*/ 132 w 35"/>
                <a:gd name="T5" fmla="*/ 229 h 76"/>
                <a:gd name="T6" fmla="*/ 268 w 35"/>
                <a:gd name="T7" fmla="*/ 284 h 76"/>
                <a:gd name="T8" fmla="*/ 55 w 35"/>
                <a:gd name="T9" fmla="*/ 0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 h="76">
                  <a:moveTo>
                    <a:pt x="7" y="0"/>
                  </a:moveTo>
                  <a:cubicBezTo>
                    <a:pt x="3" y="16"/>
                    <a:pt x="0" y="53"/>
                    <a:pt x="17" y="76"/>
                  </a:cubicBezTo>
                  <a:cubicBezTo>
                    <a:pt x="9" y="48"/>
                    <a:pt x="8" y="26"/>
                    <a:pt x="17" y="30"/>
                  </a:cubicBezTo>
                  <a:cubicBezTo>
                    <a:pt x="25" y="34"/>
                    <a:pt x="35" y="37"/>
                    <a:pt x="35" y="37"/>
                  </a:cubicBezTo>
                  <a:cubicBezTo>
                    <a:pt x="21" y="29"/>
                    <a:pt x="5" y="9"/>
                    <a:pt x="7" y="0"/>
                  </a:cubicBezTo>
                  <a:close/>
                </a:path>
              </a:pathLst>
            </a:custGeom>
            <a:solidFill>
              <a:srgbClr val="F3F7F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3" name="Freeform 865">
              <a:extLst>
                <a:ext uri="{FF2B5EF4-FFF2-40B4-BE49-F238E27FC236}">
                  <a16:creationId xmlns:a16="http://schemas.microsoft.com/office/drawing/2014/main" id="{E699BC01-F3BA-96E2-E0F3-715A4CB2A236}"/>
                </a:ext>
              </a:extLst>
            </p:cNvPr>
            <p:cNvSpPr>
              <a:spLocks/>
            </p:cNvSpPr>
            <p:nvPr/>
          </p:nvSpPr>
          <p:spPr bwMode="auto">
            <a:xfrm>
              <a:off x="3778" y="2921"/>
              <a:ext cx="302" cy="160"/>
            </a:xfrm>
            <a:custGeom>
              <a:avLst/>
              <a:gdLst>
                <a:gd name="T0" fmla="*/ 815 w 153"/>
                <a:gd name="T1" fmla="*/ 332 h 81"/>
                <a:gd name="T2" fmla="*/ 1107 w 153"/>
                <a:gd name="T3" fmla="*/ 0 h 81"/>
                <a:gd name="T4" fmla="*/ 1176 w 153"/>
                <a:gd name="T5" fmla="*/ 624 h 81"/>
                <a:gd name="T6" fmla="*/ 0 w 153"/>
                <a:gd name="T7" fmla="*/ 223 h 81"/>
                <a:gd name="T8" fmla="*/ 815 w 153"/>
                <a:gd name="T9" fmla="*/ 332 h 8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 h="81">
                  <a:moveTo>
                    <a:pt x="106" y="43"/>
                  </a:moveTo>
                  <a:cubicBezTo>
                    <a:pt x="123" y="38"/>
                    <a:pt x="135" y="14"/>
                    <a:pt x="144" y="0"/>
                  </a:cubicBezTo>
                  <a:cubicBezTo>
                    <a:pt x="132" y="39"/>
                    <a:pt x="142" y="65"/>
                    <a:pt x="153" y="81"/>
                  </a:cubicBezTo>
                  <a:cubicBezTo>
                    <a:pt x="126" y="73"/>
                    <a:pt x="18" y="41"/>
                    <a:pt x="0" y="29"/>
                  </a:cubicBezTo>
                  <a:cubicBezTo>
                    <a:pt x="34" y="42"/>
                    <a:pt x="82" y="51"/>
                    <a:pt x="106" y="43"/>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4" name="Freeform 866">
              <a:extLst>
                <a:ext uri="{FF2B5EF4-FFF2-40B4-BE49-F238E27FC236}">
                  <a16:creationId xmlns:a16="http://schemas.microsoft.com/office/drawing/2014/main" id="{E26692BB-79FE-9C42-0359-A444ECB3BBBE}"/>
                </a:ext>
              </a:extLst>
            </p:cNvPr>
            <p:cNvSpPr>
              <a:spLocks/>
            </p:cNvSpPr>
            <p:nvPr/>
          </p:nvSpPr>
          <p:spPr bwMode="auto">
            <a:xfrm>
              <a:off x="3867" y="3042"/>
              <a:ext cx="209" cy="177"/>
            </a:xfrm>
            <a:custGeom>
              <a:avLst/>
              <a:gdLst>
                <a:gd name="T0" fmla="*/ 408 w 106"/>
                <a:gd name="T1" fmla="*/ 684 h 90"/>
                <a:gd name="T2" fmla="*/ 812 w 106"/>
                <a:gd name="T3" fmla="*/ 228 h 90"/>
                <a:gd name="T4" fmla="*/ 0 w 106"/>
                <a:gd name="T5" fmla="*/ 0 h 90"/>
                <a:gd name="T6" fmla="*/ 481 w 106"/>
                <a:gd name="T7" fmla="*/ 321 h 90"/>
                <a:gd name="T8" fmla="*/ 408 w 106"/>
                <a:gd name="T9" fmla="*/ 684 h 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6" h="90">
                  <a:moveTo>
                    <a:pt x="53" y="90"/>
                  </a:moveTo>
                  <a:cubicBezTo>
                    <a:pt x="62" y="67"/>
                    <a:pt x="84" y="36"/>
                    <a:pt x="106" y="30"/>
                  </a:cubicBezTo>
                  <a:cubicBezTo>
                    <a:pt x="106" y="30"/>
                    <a:pt x="16" y="5"/>
                    <a:pt x="0" y="0"/>
                  </a:cubicBezTo>
                  <a:cubicBezTo>
                    <a:pt x="30" y="11"/>
                    <a:pt x="63" y="27"/>
                    <a:pt x="63" y="42"/>
                  </a:cubicBezTo>
                  <a:cubicBezTo>
                    <a:pt x="63" y="56"/>
                    <a:pt x="53" y="81"/>
                    <a:pt x="53" y="90"/>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5" name="Freeform 867">
              <a:extLst>
                <a:ext uri="{FF2B5EF4-FFF2-40B4-BE49-F238E27FC236}">
                  <a16:creationId xmlns:a16="http://schemas.microsoft.com/office/drawing/2014/main" id="{13DF1F25-631B-2DF0-19E8-B7781303E830}"/>
                </a:ext>
              </a:extLst>
            </p:cNvPr>
            <p:cNvSpPr>
              <a:spLocks/>
            </p:cNvSpPr>
            <p:nvPr/>
          </p:nvSpPr>
          <p:spPr bwMode="auto">
            <a:xfrm>
              <a:off x="3926" y="3024"/>
              <a:ext cx="152" cy="57"/>
            </a:xfrm>
            <a:custGeom>
              <a:avLst/>
              <a:gdLst>
                <a:gd name="T0" fmla="*/ 0 w 77"/>
                <a:gd name="T1" fmla="*/ 31 h 29"/>
                <a:gd name="T2" fmla="*/ 592 w 77"/>
                <a:gd name="T3" fmla="*/ 220 h 29"/>
                <a:gd name="T4" fmla="*/ 507 w 77"/>
                <a:gd name="T5" fmla="*/ 0 h 29"/>
                <a:gd name="T6" fmla="*/ 0 w 77"/>
                <a:gd name="T7" fmla="*/ 31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7" h="29">
                  <a:moveTo>
                    <a:pt x="0" y="4"/>
                  </a:moveTo>
                  <a:cubicBezTo>
                    <a:pt x="17" y="10"/>
                    <a:pt x="77" y="29"/>
                    <a:pt x="77" y="29"/>
                  </a:cubicBezTo>
                  <a:cubicBezTo>
                    <a:pt x="77" y="29"/>
                    <a:pt x="69" y="21"/>
                    <a:pt x="66" y="0"/>
                  </a:cubicBezTo>
                  <a:cubicBezTo>
                    <a:pt x="64" y="10"/>
                    <a:pt x="24" y="9"/>
                    <a:pt x="0" y="4"/>
                  </a:cubicBezTo>
                  <a:close/>
                </a:path>
              </a:pathLst>
            </a:custGeom>
            <a:solidFill>
              <a:srgbClr val="69B1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6" name="Freeform 868">
              <a:extLst>
                <a:ext uri="{FF2B5EF4-FFF2-40B4-BE49-F238E27FC236}">
                  <a16:creationId xmlns:a16="http://schemas.microsoft.com/office/drawing/2014/main" id="{2C62B001-2FD2-1996-73A7-4233E1F6C8D5}"/>
                </a:ext>
              </a:extLst>
            </p:cNvPr>
            <p:cNvSpPr>
              <a:spLocks/>
            </p:cNvSpPr>
            <p:nvPr/>
          </p:nvSpPr>
          <p:spPr bwMode="auto">
            <a:xfrm>
              <a:off x="4021" y="3089"/>
              <a:ext cx="51" cy="49"/>
            </a:xfrm>
            <a:custGeom>
              <a:avLst/>
              <a:gdLst>
                <a:gd name="T0" fmla="*/ 0 w 26"/>
                <a:gd name="T1" fmla="*/ 188 h 25"/>
                <a:gd name="T2" fmla="*/ 196 w 26"/>
                <a:gd name="T3" fmla="*/ 47 h 25"/>
                <a:gd name="T4" fmla="*/ 61 w 26"/>
                <a:gd name="T5" fmla="*/ 0 h 25"/>
                <a:gd name="T6" fmla="*/ 0 w 26"/>
                <a:gd name="T7" fmla="*/ 188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 h="25">
                  <a:moveTo>
                    <a:pt x="0" y="25"/>
                  </a:moveTo>
                  <a:cubicBezTo>
                    <a:pt x="9" y="12"/>
                    <a:pt x="26" y="6"/>
                    <a:pt x="26" y="6"/>
                  </a:cubicBezTo>
                  <a:cubicBezTo>
                    <a:pt x="8" y="0"/>
                    <a:pt x="8" y="0"/>
                    <a:pt x="8" y="0"/>
                  </a:cubicBezTo>
                  <a:cubicBezTo>
                    <a:pt x="12" y="5"/>
                    <a:pt x="6" y="22"/>
                    <a:pt x="0" y="25"/>
                  </a:cubicBezTo>
                  <a:close/>
                </a:path>
              </a:pathLst>
            </a:custGeom>
            <a:solidFill>
              <a:srgbClr val="69B1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77" name="Line 869">
              <a:extLst>
                <a:ext uri="{FF2B5EF4-FFF2-40B4-BE49-F238E27FC236}">
                  <a16:creationId xmlns:a16="http://schemas.microsoft.com/office/drawing/2014/main" id="{C8D61E28-EFD8-B669-8D85-DFE5CCAF07E6}"/>
                </a:ext>
              </a:extLst>
            </p:cNvPr>
            <p:cNvSpPr>
              <a:spLocks noChangeShapeType="1"/>
            </p:cNvSpPr>
            <p:nvPr/>
          </p:nvSpPr>
          <p:spPr bwMode="auto">
            <a:xfrm flipV="1">
              <a:off x="4265" y="3572"/>
              <a:ext cx="105" cy="438"/>
            </a:xfrm>
            <a:prstGeom prst="line">
              <a:avLst/>
            </a:prstGeom>
            <a:noFill/>
            <a:ln w="25400" cap="rnd">
              <a:solidFill>
                <a:srgbClr val="FFFFFF"/>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078" name="Freeform 870">
              <a:extLst>
                <a:ext uri="{FF2B5EF4-FFF2-40B4-BE49-F238E27FC236}">
                  <a16:creationId xmlns:a16="http://schemas.microsoft.com/office/drawing/2014/main" id="{76630A5C-71BD-49FE-0059-48227D58039C}"/>
                </a:ext>
              </a:extLst>
            </p:cNvPr>
            <p:cNvSpPr>
              <a:spLocks/>
            </p:cNvSpPr>
            <p:nvPr/>
          </p:nvSpPr>
          <p:spPr bwMode="auto">
            <a:xfrm>
              <a:off x="3563" y="2959"/>
              <a:ext cx="556" cy="357"/>
            </a:xfrm>
            <a:custGeom>
              <a:avLst/>
              <a:gdLst>
                <a:gd name="T0" fmla="*/ 1465 w 282"/>
                <a:gd name="T1" fmla="*/ 1312 h 181"/>
                <a:gd name="T2" fmla="*/ 260 w 282"/>
                <a:gd name="T3" fmla="*/ 720 h 181"/>
                <a:gd name="T4" fmla="*/ 47 w 282"/>
                <a:gd name="T5" fmla="*/ 1020 h 181"/>
                <a:gd name="T6" fmla="*/ 1073 w 282"/>
                <a:gd name="T7" fmla="*/ 245 h 181"/>
                <a:gd name="T8" fmla="*/ 2161 w 282"/>
                <a:gd name="T9" fmla="*/ 560 h 181"/>
                <a:gd name="T10" fmla="*/ 1485 w 282"/>
                <a:gd name="T11" fmla="*/ 1389 h 181"/>
                <a:gd name="T12" fmla="*/ 1465 w 282"/>
                <a:gd name="T13" fmla="*/ 1312 h 18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82" h="181">
                  <a:moveTo>
                    <a:pt x="191" y="171"/>
                  </a:moveTo>
                  <a:cubicBezTo>
                    <a:pt x="153" y="130"/>
                    <a:pt x="75" y="72"/>
                    <a:pt x="34" y="94"/>
                  </a:cubicBezTo>
                  <a:cubicBezTo>
                    <a:pt x="19" y="102"/>
                    <a:pt x="7" y="114"/>
                    <a:pt x="6" y="133"/>
                  </a:cubicBezTo>
                  <a:cubicBezTo>
                    <a:pt x="0" y="112"/>
                    <a:pt x="31" y="0"/>
                    <a:pt x="140" y="32"/>
                  </a:cubicBezTo>
                  <a:cubicBezTo>
                    <a:pt x="248" y="64"/>
                    <a:pt x="282" y="73"/>
                    <a:pt x="282" y="73"/>
                  </a:cubicBezTo>
                  <a:cubicBezTo>
                    <a:pt x="232" y="65"/>
                    <a:pt x="208" y="143"/>
                    <a:pt x="194" y="181"/>
                  </a:cubicBezTo>
                  <a:cubicBezTo>
                    <a:pt x="195" y="178"/>
                    <a:pt x="194" y="175"/>
                    <a:pt x="191" y="171"/>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79" name="Freeform 871">
              <a:extLst>
                <a:ext uri="{FF2B5EF4-FFF2-40B4-BE49-F238E27FC236}">
                  <a16:creationId xmlns:a16="http://schemas.microsoft.com/office/drawing/2014/main" id="{6753AFBC-057B-202A-46E0-1B0CFB63221A}"/>
                </a:ext>
              </a:extLst>
            </p:cNvPr>
            <p:cNvSpPr>
              <a:spLocks/>
            </p:cNvSpPr>
            <p:nvPr/>
          </p:nvSpPr>
          <p:spPr bwMode="auto">
            <a:xfrm>
              <a:off x="3524" y="3101"/>
              <a:ext cx="424" cy="284"/>
            </a:xfrm>
            <a:custGeom>
              <a:avLst/>
              <a:gdLst>
                <a:gd name="T0" fmla="*/ 1641 w 215"/>
                <a:gd name="T1" fmla="*/ 836 h 144"/>
                <a:gd name="T2" fmla="*/ 1617 w 215"/>
                <a:gd name="T3" fmla="*/ 759 h 144"/>
                <a:gd name="T4" fmla="*/ 412 w 215"/>
                <a:gd name="T5" fmla="*/ 168 h 144"/>
                <a:gd name="T6" fmla="*/ 377 w 215"/>
                <a:gd name="T7" fmla="*/ 191 h 144"/>
                <a:gd name="T8" fmla="*/ 229 w 215"/>
                <a:gd name="T9" fmla="*/ 347 h 144"/>
                <a:gd name="T10" fmla="*/ 229 w 215"/>
                <a:gd name="T11" fmla="*/ 347 h 144"/>
                <a:gd name="T12" fmla="*/ 221 w 215"/>
                <a:gd name="T13" fmla="*/ 353 h 144"/>
                <a:gd name="T14" fmla="*/ 199 w 215"/>
                <a:gd name="T15" fmla="*/ 467 h 144"/>
                <a:gd name="T16" fmla="*/ 199 w 215"/>
                <a:gd name="T17" fmla="*/ 467 h 144"/>
                <a:gd name="T18" fmla="*/ 199 w 215"/>
                <a:gd name="T19" fmla="*/ 467 h 144"/>
                <a:gd name="T20" fmla="*/ 213 w 215"/>
                <a:gd name="T21" fmla="*/ 615 h 144"/>
                <a:gd name="T22" fmla="*/ 93 w 215"/>
                <a:gd name="T23" fmla="*/ 712 h 144"/>
                <a:gd name="T24" fmla="*/ 39 w 215"/>
                <a:gd name="T25" fmla="*/ 767 h 144"/>
                <a:gd name="T26" fmla="*/ 836 w 215"/>
                <a:gd name="T27" fmla="*/ 1104 h 144"/>
                <a:gd name="T28" fmla="*/ 937 w 215"/>
                <a:gd name="T29" fmla="*/ 1057 h 144"/>
                <a:gd name="T30" fmla="*/ 412 w 215"/>
                <a:gd name="T31" fmla="*/ 676 h 144"/>
                <a:gd name="T32" fmla="*/ 497 w 215"/>
                <a:gd name="T33" fmla="*/ 316 h 144"/>
                <a:gd name="T34" fmla="*/ 1517 w 215"/>
                <a:gd name="T35" fmla="*/ 860 h 144"/>
                <a:gd name="T36" fmla="*/ 1641 w 215"/>
                <a:gd name="T37" fmla="*/ 836 h 144"/>
                <a:gd name="T38" fmla="*/ 1641 w 215"/>
                <a:gd name="T39" fmla="*/ 836 h 14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15" h="144">
                  <a:moveTo>
                    <a:pt x="214" y="109"/>
                  </a:moveTo>
                  <a:cubicBezTo>
                    <a:pt x="215" y="106"/>
                    <a:pt x="214" y="103"/>
                    <a:pt x="211" y="99"/>
                  </a:cubicBezTo>
                  <a:cubicBezTo>
                    <a:pt x="173" y="58"/>
                    <a:pt x="95" y="0"/>
                    <a:pt x="54" y="22"/>
                  </a:cubicBezTo>
                  <a:cubicBezTo>
                    <a:pt x="52" y="23"/>
                    <a:pt x="50" y="24"/>
                    <a:pt x="49" y="25"/>
                  </a:cubicBezTo>
                  <a:cubicBezTo>
                    <a:pt x="41" y="30"/>
                    <a:pt x="34" y="36"/>
                    <a:pt x="30" y="45"/>
                  </a:cubicBezTo>
                  <a:cubicBezTo>
                    <a:pt x="30" y="45"/>
                    <a:pt x="30" y="45"/>
                    <a:pt x="30" y="45"/>
                  </a:cubicBezTo>
                  <a:cubicBezTo>
                    <a:pt x="30" y="45"/>
                    <a:pt x="29" y="46"/>
                    <a:pt x="29" y="46"/>
                  </a:cubicBezTo>
                  <a:cubicBezTo>
                    <a:pt x="27" y="50"/>
                    <a:pt x="26" y="55"/>
                    <a:pt x="26" y="61"/>
                  </a:cubicBezTo>
                  <a:cubicBezTo>
                    <a:pt x="26" y="61"/>
                    <a:pt x="26" y="61"/>
                    <a:pt x="26" y="61"/>
                  </a:cubicBezTo>
                  <a:cubicBezTo>
                    <a:pt x="26" y="61"/>
                    <a:pt x="26" y="61"/>
                    <a:pt x="26" y="61"/>
                  </a:cubicBezTo>
                  <a:cubicBezTo>
                    <a:pt x="25" y="66"/>
                    <a:pt x="26" y="72"/>
                    <a:pt x="28" y="80"/>
                  </a:cubicBezTo>
                  <a:cubicBezTo>
                    <a:pt x="30" y="89"/>
                    <a:pt x="23" y="99"/>
                    <a:pt x="12" y="93"/>
                  </a:cubicBezTo>
                  <a:cubicBezTo>
                    <a:pt x="0" y="87"/>
                    <a:pt x="5" y="99"/>
                    <a:pt x="5" y="100"/>
                  </a:cubicBezTo>
                  <a:cubicBezTo>
                    <a:pt x="6" y="101"/>
                    <a:pt x="109" y="144"/>
                    <a:pt x="109" y="144"/>
                  </a:cubicBezTo>
                  <a:cubicBezTo>
                    <a:pt x="122" y="138"/>
                    <a:pt x="122" y="138"/>
                    <a:pt x="122" y="138"/>
                  </a:cubicBezTo>
                  <a:cubicBezTo>
                    <a:pt x="86" y="126"/>
                    <a:pt x="63" y="106"/>
                    <a:pt x="54" y="88"/>
                  </a:cubicBezTo>
                  <a:cubicBezTo>
                    <a:pt x="42" y="67"/>
                    <a:pt x="45" y="51"/>
                    <a:pt x="65" y="41"/>
                  </a:cubicBezTo>
                  <a:cubicBezTo>
                    <a:pt x="93" y="27"/>
                    <a:pt x="160" y="71"/>
                    <a:pt x="198" y="112"/>
                  </a:cubicBezTo>
                  <a:cubicBezTo>
                    <a:pt x="205" y="120"/>
                    <a:pt x="214" y="114"/>
                    <a:pt x="214" y="109"/>
                  </a:cubicBezTo>
                  <a:cubicBezTo>
                    <a:pt x="214" y="110"/>
                    <a:pt x="215" y="108"/>
                    <a:pt x="214" y="109"/>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80" name="Freeform 872">
              <a:extLst>
                <a:ext uri="{FF2B5EF4-FFF2-40B4-BE49-F238E27FC236}">
                  <a16:creationId xmlns:a16="http://schemas.microsoft.com/office/drawing/2014/main" id="{6B2F6386-056F-49F6-F478-C5CBB4403E27}"/>
                </a:ext>
              </a:extLst>
            </p:cNvPr>
            <p:cNvSpPr>
              <a:spLocks/>
            </p:cNvSpPr>
            <p:nvPr/>
          </p:nvSpPr>
          <p:spPr bwMode="auto">
            <a:xfrm>
              <a:off x="3638" y="3318"/>
              <a:ext cx="20" cy="51"/>
            </a:xfrm>
            <a:custGeom>
              <a:avLst/>
              <a:gdLst>
                <a:gd name="T0" fmla="*/ 80 w 10"/>
                <a:gd name="T1" fmla="*/ 0 h 26"/>
                <a:gd name="T2" fmla="*/ 0 w 10"/>
                <a:gd name="T3" fmla="*/ 196 h 26"/>
                <a:gd name="T4" fmla="*/ 0 60000 65536"/>
                <a:gd name="T5" fmla="*/ 0 60000 65536"/>
              </a:gdLst>
              <a:ahLst/>
              <a:cxnLst>
                <a:cxn ang="T4">
                  <a:pos x="T0" y="T1"/>
                </a:cxn>
                <a:cxn ang="T5">
                  <a:pos x="T2" y="T3"/>
                </a:cxn>
              </a:cxnLst>
              <a:rect l="0" t="0" r="r" b="b"/>
              <a:pathLst>
                <a:path w="10" h="26">
                  <a:moveTo>
                    <a:pt x="10" y="0"/>
                  </a:moveTo>
                  <a:cubicBezTo>
                    <a:pt x="6" y="9"/>
                    <a:pt x="2" y="18"/>
                    <a:pt x="0" y="26"/>
                  </a:cubicBezTo>
                </a:path>
              </a:pathLst>
            </a:custGeom>
            <a:noFill/>
            <a:ln w="6350" cap="rnd">
              <a:solidFill>
                <a:srgbClr val="FFFF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81" name="Freeform 873">
              <a:extLst>
                <a:ext uri="{FF2B5EF4-FFF2-40B4-BE49-F238E27FC236}">
                  <a16:creationId xmlns:a16="http://schemas.microsoft.com/office/drawing/2014/main" id="{404CD350-42F0-A68F-99DA-E8C0F0B73CF6}"/>
                </a:ext>
              </a:extLst>
            </p:cNvPr>
            <p:cNvSpPr>
              <a:spLocks/>
            </p:cNvSpPr>
            <p:nvPr/>
          </p:nvSpPr>
          <p:spPr bwMode="auto">
            <a:xfrm>
              <a:off x="3918" y="3101"/>
              <a:ext cx="201" cy="241"/>
            </a:xfrm>
            <a:custGeom>
              <a:avLst/>
              <a:gdLst>
                <a:gd name="T0" fmla="*/ 780 w 102"/>
                <a:gd name="T1" fmla="*/ 8 h 122"/>
                <a:gd name="T2" fmla="*/ 583 w 102"/>
                <a:gd name="T3" fmla="*/ 40 h 122"/>
                <a:gd name="T4" fmla="*/ 583 w 102"/>
                <a:gd name="T5" fmla="*/ 40 h 122"/>
                <a:gd name="T6" fmla="*/ 560 w 102"/>
                <a:gd name="T7" fmla="*/ 55 h 122"/>
                <a:gd name="T8" fmla="*/ 544 w 102"/>
                <a:gd name="T9" fmla="*/ 63 h 122"/>
                <a:gd name="T10" fmla="*/ 528 w 102"/>
                <a:gd name="T11" fmla="*/ 71 h 122"/>
                <a:gd name="T12" fmla="*/ 512 w 102"/>
                <a:gd name="T13" fmla="*/ 85 h 122"/>
                <a:gd name="T14" fmla="*/ 504 w 102"/>
                <a:gd name="T15" fmla="*/ 93 h 122"/>
                <a:gd name="T16" fmla="*/ 108 w 102"/>
                <a:gd name="T17" fmla="*/ 840 h 122"/>
                <a:gd name="T18" fmla="*/ 108 w 102"/>
                <a:gd name="T19" fmla="*/ 840 h 122"/>
                <a:gd name="T20" fmla="*/ 108 w 102"/>
                <a:gd name="T21" fmla="*/ 840 h 122"/>
                <a:gd name="T22" fmla="*/ 93 w 102"/>
                <a:gd name="T23" fmla="*/ 871 h 122"/>
                <a:gd name="T24" fmla="*/ 93 w 102"/>
                <a:gd name="T25" fmla="*/ 877 h 122"/>
                <a:gd name="T26" fmla="*/ 77 w 102"/>
                <a:gd name="T27" fmla="*/ 885 h 122"/>
                <a:gd name="T28" fmla="*/ 77 w 102"/>
                <a:gd name="T29" fmla="*/ 885 h 122"/>
                <a:gd name="T30" fmla="*/ 0 w 102"/>
                <a:gd name="T31" fmla="*/ 885 h 122"/>
                <a:gd name="T32" fmla="*/ 0 w 102"/>
                <a:gd name="T33" fmla="*/ 877 h 122"/>
                <a:gd name="T34" fmla="*/ 0 w 102"/>
                <a:gd name="T35" fmla="*/ 877 h 122"/>
                <a:gd name="T36" fmla="*/ 183 w 102"/>
                <a:gd name="T37" fmla="*/ 808 h 122"/>
                <a:gd name="T38" fmla="*/ 741 w 102"/>
                <a:gd name="T39" fmla="*/ 79 h 122"/>
                <a:gd name="T40" fmla="*/ 772 w 102"/>
                <a:gd name="T41" fmla="*/ 47 h 122"/>
                <a:gd name="T42" fmla="*/ 780 w 102"/>
                <a:gd name="T43" fmla="*/ 16 h 122"/>
                <a:gd name="T44" fmla="*/ 780 w 102"/>
                <a:gd name="T45" fmla="*/ 8 h 12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2" h="122">
                  <a:moveTo>
                    <a:pt x="102" y="1"/>
                  </a:moveTo>
                  <a:cubicBezTo>
                    <a:pt x="92" y="0"/>
                    <a:pt x="84" y="1"/>
                    <a:pt x="76" y="5"/>
                  </a:cubicBezTo>
                  <a:cubicBezTo>
                    <a:pt x="76" y="5"/>
                    <a:pt x="76" y="5"/>
                    <a:pt x="76" y="5"/>
                  </a:cubicBezTo>
                  <a:cubicBezTo>
                    <a:pt x="75" y="6"/>
                    <a:pt x="74" y="6"/>
                    <a:pt x="73" y="7"/>
                  </a:cubicBezTo>
                  <a:cubicBezTo>
                    <a:pt x="72" y="7"/>
                    <a:pt x="72" y="8"/>
                    <a:pt x="71" y="8"/>
                  </a:cubicBezTo>
                  <a:cubicBezTo>
                    <a:pt x="71" y="8"/>
                    <a:pt x="70" y="9"/>
                    <a:pt x="69" y="9"/>
                  </a:cubicBezTo>
                  <a:cubicBezTo>
                    <a:pt x="68" y="10"/>
                    <a:pt x="67" y="11"/>
                    <a:pt x="67" y="11"/>
                  </a:cubicBezTo>
                  <a:cubicBezTo>
                    <a:pt x="66" y="12"/>
                    <a:pt x="66" y="12"/>
                    <a:pt x="66" y="12"/>
                  </a:cubicBezTo>
                  <a:cubicBezTo>
                    <a:pt x="39" y="34"/>
                    <a:pt x="24" y="82"/>
                    <a:pt x="14" y="109"/>
                  </a:cubicBezTo>
                  <a:cubicBezTo>
                    <a:pt x="14" y="109"/>
                    <a:pt x="14" y="109"/>
                    <a:pt x="14" y="109"/>
                  </a:cubicBezTo>
                  <a:cubicBezTo>
                    <a:pt x="14" y="109"/>
                    <a:pt x="14" y="109"/>
                    <a:pt x="14" y="109"/>
                  </a:cubicBezTo>
                  <a:cubicBezTo>
                    <a:pt x="14" y="111"/>
                    <a:pt x="13" y="112"/>
                    <a:pt x="12" y="113"/>
                  </a:cubicBezTo>
                  <a:cubicBezTo>
                    <a:pt x="12" y="113"/>
                    <a:pt x="12" y="114"/>
                    <a:pt x="12" y="114"/>
                  </a:cubicBezTo>
                  <a:cubicBezTo>
                    <a:pt x="11" y="114"/>
                    <a:pt x="11" y="114"/>
                    <a:pt x="10" y="115"/>
                  </a:cubicBezTo>
                  <a:cubicBezTo>
                    <a:pt x="10" y="115"/>
                    <a:pt x="10" y="115"/>
                    <a:pt x="10" y="115"/>
                  </a:cubicBezTo>
                  <a:cubicBezTo>
                    <a:pt x="8" y="116"/>
                    <a:pt x="4" y="117"/>
                    <a:pt x="0" y="115"/>
                  </a:cubicBezTo>
                  <a:cubicBezTo>
                    <a:pt x="0" y="114"/>
                    <a:pt x="0" y="114"/>
                    <a:pt x="0" y="114"/>
                  </a:cubicBezTo>
                  <a:cubicBezTo>
                    <a:pt x="0" y="114"/>
                    <a:pt x="0" y="114"/>
                    <a:pt x="0" y="114"/>
                  </a:cubicBezTo>
                  <a:cubicBezTo>
                    <a:pt x="8" y="122"/>
                    <a:pt x="19" y="119"/>
                    <a:pt x="24" y="105"/>
                  </a:cubicBezTo>
                  <a:cubicBezTo>
                    <a:pt x="37" y="69"/>
                    <a:pt x="62" y="12"/>
                    <a:pt x="97" y="10"/>
                  </a:cubicBezTo>
                  <a:cubicBezTo>
                    <a:pt x="100" y="10"/>
                    <a:pt x="101" y="6"/>
                    <a:pt x="101" y="6"/>
                  </a:cubicBezTo>
                  <a:cubicBezTo>
                    <a:pt x="102" y="2"/>
                    <a:pt x="102" y="2"/>
                    <a:pt x="102" y="2"/>
                  </a:cubicBezTo>
                  <a:cubicBezTo>
                    <a:pt x="102" y="2"/>
                    <a:pt x="102" y="1"/>
                    <a:pt x="102" y="1"/>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82" name="Oval 874">
              <a:extLst>
                <a:ext uri="{FF2B5EF4-FFF2-40B4-BE49-F238E27FC236}">
                  <a16:creationId xmlns:a16="http://schemas.microsoft.com/office/drawing/2014/main" id="{E1CB3A06-02D4-C99A-CCA6-A50243AC0024}"/>
                </a:ext>
              </a:extLst>
            </p:cNvPr>
            <p:cNvSpPr>
              <a:spLocks noChangeArrowheads="1"/>
            </p:cNvSpPr>
            <p:nvPr/>
          </p:nvSpPr>
          <p:spPr bwMode="auto">
            <a:xfrm>
              <a:off x="3946" y="3316"/>
              <a:ext cx="1" cy="1"/>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83" name="Freeform 875">
              <a:extLst>
                <a:ext uri="{FF2B5EF4-FFF2-40B4-BE49-F238E27FC236}">
                  <a16:creationId xmlns:a16="http://schemas.microsoft.com/office/drawing/2014/main" id="{C675E72D-A027-D8A2-3E09-48855597351F}"/>
                </a:ext>
              </a:extLst>
            </p:cNvPr>
            <p:cNvSpPr>
              <a:spLocks/>
            </p:cNvSpPr>
            <p:nvPr/>
          </p:nvSpPr>
          <p:spPr bwMode="auto">
            <a:xfrm>
              <a:off x="3626" y="2708"/>
              <a:ext cx="495" cy="393"/>
            </a:xfrm>
            <a:custGeom>
              <a:avLst/>
              <a:gdLst>
                <a:gd name="T0" fmla="*/ 1735 w 251"/>
                <a:gd name="T1" fmla="*/ 515 h 199"/>
                <a:gd name="T2" fmla="*/ 400 w 251"/>
                <a:gd name="T3" fmla="*/ 379 h 199"/>
                <a:gd name="T4" fmla="*/ 377 w 251"/>
                <a:gd name="T5" fmla="*/ 0 h 199"/>
                <a:gd name="T6" fmla="*/ 836 w 251"/>
                <a:gd name="T7" fmla="*/ 1209 h 199"/>
                <a:gd name="T8" fmla="*/ 1925 w 251"/>
                <a:gd name="T9" fmla="*/ 1533 h 199"/>
                <a:gd name="T10" fmla="*/ 1793 w 251"/>
                <a:gd name="T11" fmla="*/ 468 h 199"/>
                <a:gd name="T12" fmla="*/ 1735 w 251"/>
                <a:gd name="T13" fmla="*/ 515 h 1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51" h="199">
                  <a:moveTo>
                    <a:pt x="226" y="67"/>
                  </a:moveTo>
                  <a:cubicBezTo>
                    <a:pt x="172" y="82"/>
                    <a:pt x="75" y="89"/>
                    <a:pt x="52" y="49"/>
                  </a:cubicBezTo>
                  <a:cubicBezTo>
                    <a:pt x="43" y="34"/>
                    <a:pt x="40" y="17"/>
                    <a:pt x="49" y="0"/>
                  </a:cubicBezTo>
                  <a:cubicBezTo>
                    <a:pt x="33" y="16"/>
                    <a:pt x="0" y="127"/>
                    <a:pt x="109" y="157"/>
                  </a:cubicBezTo>
                  <a:cubicBezTo>
                    <a:pt x="217" y="188"/>
                    <a:pt x="251" y="199"/>
                    <a:pt x="251" y="199"/>
                  </a:cubicBezTo>
                  <a:cubicBezTo>
                    <a:pt x="204" y="179"/>
                    <a:pt x="225" y="99"/>
                    <a:pt x="234" y="61"/>
                  </a:cubicBezTo>
                  <a:cubicBezTo>
                    <a:pt x="233" y="63"/>
                    <a:pt x="231" y="66"/>
                    <a:pt x="226" y="67"/>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84" name="Freeform 876">
              <a:extLst>
                <a:ext uri="{FF2B5EF4-FFF2-40B4-BE49-F238E27FC236}">
                  <a16:creationId xmlns:a16="http://schemas.microsoft.com/office/drawing/2014/main" id="{4104D88E-FDB5-E8B0-B08C-C193641D42B5}"/>
                </a:ext>
              </a:extLst>
            </p:cNvPr>
            <p:cNvSpPr>
              <a:spLocks/>
            </p:cNvSpPr>
            <p:nvPr/>
          </p:nvSpPr>
          <p:spPr bwMode="auto">
            <a:xfrm>
              <a:off x="3707" y="2622"/>
              <a:ext cx="385" cy="262"/>
            </a:xfrm>
            <a:custGeom>
              <a:avLst/>
              <a:gdLst>
                <a:gd name="T0" fmla="*/ 1485 w 195"/>
                <a:gd name="T1" fmla="*/ 804 h 133"/>
                <a:gd name="T2" fmla="*/ 1424 w 195"/>
                <a:gd name="T3" fmla="*/ 849 h 133"/>
                <a:gd name="T4" fmla="*/ 85 w 195"/>
                <a:gd name="T5" fmla="*/ 709 h 133"/>
                <a:gd name="T6" fmla="*/ 63 w 195"/>
                <a:gd name="T7" fmla="*/ 664 h 133"/>
                <a:gd name="T8" fmla="*/ 24 w 195"/>
                <a:gd name="T9" fmla="*/ 465 h 133"/>
                <a:gd name="T10" fmla="*/ 24 w 195"/>
                <a:gd name="T11" fmla="*/ 457 h 133"/>
                <a:gd name="T12" fmla="*/ 24 w 195"/>
                <a:gd name="T13" fmla="*/ 451 h 133"/>
                <a:gd name="T14" fmla="*/ 63 w 195"/>
                <a:gd name="T15" fmla="*/ 337 h 133"/>
                <a:gd name="T16" fmla="*/ 63 w 195"/>
                <a:gd name="T17" fmla="*/ 345 h 133"/>
                <a:gd name="T18" fmla="*/ 63 w 195"/>
                <a:gd name="T19" fmla="*/ 345 h 133"/>
                <a:gd name="T20" fmla="*/ 152 w 195"/>
                <a:gd name="T21" fmla="*/ 229 h 133"/>
                <a:gd name="T22" fmla="*/ 77 w 195"/>
                <a:gd name="T23" fmla="*/ 108 h 133"/>
                <a:gd name="T24" fmla="*/ 63 w 195"/>
                <a:gd name="T25" fmla="*/ 85 h 133"/>
                <a:gd name="T26" fmla="*/ 93 w 195"/>
                <a:gd name="T27" fmla="*/ 8 h 133"/>
                <a:gd name="T28" fmla="*/ 948 w 195"/>
                <a:gd name="T29" fmla="*/ 136 h 133"/>
                <a:gd name="T30" fmla="*/ 979 w 195"/>
                <a:gd name="T31" fmla="*/ 221 h 133"/>
                <a:gd name="T32" fmla="*/ 760 w 195"/>
                <a:gd name="T33" fmla="*/ 213 h 133"/>
                <a:gd name="T34" fmla="*/ 355 w 195"/>
                <a:gd name="T35" fmla="*/ 276 h 133"/>
                <a:gd name="T36" fmla="*/ 237 w 195"/>
                <a:gd name="T37" fmla="*/ 636 h 133"/>
                <a:gd name="T38" fmla="*/ 1392 w 195"/>
                <a:gd name="T39" fmla="*/ 709 h 133"/>
                <a:gd name="T40" fmla="*/ 1485 w 195"/>
                <a:gd name="T41" fmla="*/ 804 h 133"/>
                <a:gd name="T42" fmla="*/ 1485 w 195"/>
                <a:gd name="T43" fmla="*/ 804 h 133"/>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195" h="133">
                  <a:moveTo>
                    <a:pt x="193" y="105"/>
                  </a:moveTo>
                  <a:cubicBezTo>
                    <a:pt x="192" y="107"/>
                    <a:pt x="190" y="110"/>
                    <a:pt x="185" y="111"/>
                  </a:cubicBezTo>
                  <a:cubicBezTo>
                    <a:pt x="131" y="126"/>
                    <a:pt x="34" y="133"/>
                    <a:pt x="11" y="93"/>
                  </a:cubicBezTo>
                  <a:cubicBezTo>
                    <a:pt x="10" y="91"/>
                    <a:pt x="9" y="89"/>
                    <a:pt x="8" y="87"/>
                  </a:cubicBezTo>
                  <a:cubicBezTo>
                    <a:pt x="4" y="79"/>
                    <a:pt x="2" y="70"/>
                    <a:pt x="3" y="61"/>
                  </a:cubicBezTo>
                  <a:cubicBezTo>
                    <a:pt x="3" y="61"/>
                    <a:pt x="3" y="60"/>
                    <a:pt x="3" y="60"/>
                  </a:cubicBezTo>
                  <a:cubicBezTo>
                    <a:pt x="3" y="60"/>
                    <a:pt x="3" y="60"/>
                    <a:pt x="3" y="59"/>
                  </a:cubicBezTo>
                  <a:cubicBezTo>
                    <a:pt x="4" y="54"/>
                    <a:pt x="5" y="49"/>
                    <a:pt x="8" y="44"/>
                  </a:cubicBezTo>
                  <a:cubicBezTo>
                    <a:pt x="8" y="45"/>
                    <a:pt x="8" y="45"/>
                    <a:pt x="8" y="45"/>
                  </a:cubicBezTo>
                  <a:cubicBezTo>
                    <a:pt x="8" y="45"/>
                    <a:pt x="8" y="45"/>
                    <a:pt x="8" y="45"/>
                  </a:cubicBezTo>
                  <a:cubicBezTo>
                    <a:pt x="11" y="40"/>
                    <a:pt x="15" y="35"/>
                    <a:pt x="20" y="30"/>
                  </a:cubicBezTo>
                  <a:cubicBezTo>
                    <a:pt x="27" y="23"/>
                    <a:pt x="24" y="15"/>
                    <a:pt x="10" y="14"/>
                  </a:cubicBezTo>
                  <a:cubicBezTo>
                    <a:pt x="9" y="14"/>
                    <a:pt x="9" y="11"/>
                    <a:pt x="8" y="11"/>
                  </a:cubicBezTo>
                  <a:cubicBezTo>
                    <a:pt x="0" y="9"/>
                    <a:pt x="11" y="2"/>
                    <a:pt x="12" y="1"/>
                  </a:cubicBezTo>
                  <a:cubicBezTo>
                    <a:pt x="12" y="0"/>
                    <a:pt x="123" y="18"/>
                    <a:pt x="123" y="18"/>
                  </a:cubicBezTo>
                  <a:cubicBezTo>
                    <a:pt x="127" y="29"/>
                    <a:pt x="127" y="29"/>
                    <a:pt x="127" y="29"/>
                  </a:cubicBezTo>
                  <a:cubicBezTo>
                    <a:pt x="116" y="26"/>
                    <a:pt x="109" y="28"/>
                    <a:pt x="99" y="28"/>
                  </a:cubicBezTo>
                  <a:cubicBezTo>
                    <a:pt x="77" y="26"/>
                    <a:pt x="59" y="29"/>
                    <a:pt x="46" y="36"/>
                  </a:cubicBezTo>
                  <a:cubicBezTo>
                    <a:pt x="25" y="48"/>
                    <a:pt x="19" y="63"/>
                    <a:pt x="31" y="83"/>
                  </a:cubicBezTo>
                  <a:cubicBezTo>
                    <a:pt x="47" y="110"/>
                    <a:pt x="127" y="108"/>
                    <a:pt x="181" y="93"/>
                  </a:cubicBezTo>
                  <a:cubicBezTo>
                    <a:pt x="191" y="90"/>
                    <a:pt x="195" y="100"/>
                    <a:pt x="193" y="105"/>
                  </a:cubicBezTo>
                  <a:cubicBezTo>
                    <a:pt x="193" y="104"/>
                    <a:pt x="193" y="105"/>
                    <a:pt x="193" y="105"/>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85" name="Freeform 877">
              <a:extLst>
                <a:ext uri="{FF2B5EF4-FFF2-40B4-BE49-F238E27FC236}">
                  <a16:creationId xmlns:a16="http://schemas.microsoft.com/office/drawing/2014/main" id="{D7CCA1C7-C734-2263-2B52-851366ABCDCF}"/>
                </a:ext>
              </a:extLst>
            </p:cNvPr>
            <p:cNvSpPr>
              <a:spLocks/>
            </p:cNvSpPr>
            <p:nvPr/>
          </p:nvSpPr>
          <p:spPr bwMode="auto">
            <a:xfrm>
              <a:off x="4050" y="2799"/>
              <a:ext cx="77" cy="302"/>
            </a:xfrm>
            <a:custGeom>
              <a:avLst/>
              <a:gdLst>
                <a:gd name="T0" fmla="*/ 269 w 39"/>
                <a:gd name="T1" fmla="*/ 1176 h 153"/>
                <a:gd name="T2" fmla="*/ 124 w 39"/>
                <a:gd name="T3" fmla="*/ 1044 h 153"/>
                <a:gd name="T4" fmla="*/ 124 w 39"/>
                <a:gd name="T5" fmla="*/ 1036 h 153"/>
                <a:gd name="T6" fmla="*/ 109 w 39"/>
                <a:gd name="T7" fmla="*/ 1017 h 153"/>
                <a:gd name="T8" fmla="*/ 101 w 39"/>
                <a:gd name="T9" fmla="*/ 1009 h 153"/>
                <a:gd name="T10" fmla="*/ 93 w 39"/>
                <a:gd name="T11" fmla="*/ 985 h 153"/>
                <a:gd name="T12" fmla="*/ 85 w 39"/>
                <a:gd name="T13" fmla="*/ 963 h 153"/>
                <a:gd name="T14" fmla="*/ 85 w 39"/>
                <a:gd name="T15" fmla="*/ 955 h 153"/>
                <a:gd name="T16" fmla="*/ 148 w 39"/>
                <a:gd name="T17" fmla="*/ 116 h 153"/>
                <a:gd name="T18" fmla="*/ 148 w 39"/>
                <a:gd name="T19" fmla="*/ 116 h 153"/>
                <a:gd name="T20" fmla="*/ 148 w 39"/>
                <a:gd name="T21" fmla="*/ 109 h 153"/>
                <a:gd name="T22" fmla="*/ 152 w 39"/>
                <a:gd name="T23" fmla="*/ 77 h 153"/>
                <a:gd name="T24" fmla="*/ 152 w 39"/>
                <a:gd name="T25" fmla="*/ 71 h 153"/>
                <a:gd name="T26" fmla="*/ 148 w 39"/>
                <a:gd name="T27" fmla="*/ 63 h 153"/>
                <a:gd name="T28" fmla="*/ 148 w 39"/>
                <a:gd name="T29" fmla="*/ 63 h 153"/>
                <a:gd name="T30" fmla="*/ 77 w 39"/>
                <a:gd name="T31" fmla="*/ 16 h 153"/>
                <a:gd name="T32" fmla="*/ 77 w 39"/>
                <a:gd name="T33" fmla="*/ 16 h 153"/>
                <a:gd name="T34" fmla="*/ 77 w 39"/>
                <a:gd name="T35" fmla="*/ 16 h 153"/>
                <a:gd name="T36" fmla="*/ 192 w 39"/>
                <a:gd name="T37" fmla="*/ 184 h 153"/>
                <a:gd name="T38" fmla="*/ 276 w 39"/>
                <a:gd name="T39" fmla="*/ 1092 h 153"/>
                <a:gd name="T40" fmla="*/ 292 w 39"/>
                <a:gd name="T41" fmla="*/ 1137 h 153"/>
                <a:gd name="T42" fmla="*/ 276 w 39"/>
                <a:gd name="T43" fmla="*/ 1169 h 153"/>
                <a:gd name="T44" fmla="*/ 269 w 39"/>
                <a:gd name="T45" fmla="*/ 1176 h 15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39" h="153">
                  <a:moveTo>
                    <a:pt x="35" y="153"/>
                  </a:moveTo>
                  <a:cubicBezTo>
                    <a:pt x="27" y="149"/>
                    <a:pt x="21" y="143"/>
                    <a:pt x="16" y="136"/>
                  </a:cubicBezTo>
                  <a:cubicBezTo>
                    <a:pt x="16" y="136"/>
                    <a:pt x="16" y="135"/>
                    <a:pt x="16" y="135"/>
                  </a:cubicBezTo>
                  <a:cubicBezTo>
                    <a:pt x="15" y="134"/>
                    <a:pt x="15" y="133"/>
                    <a:pt x="14" y="132"/>
                  </a:cubicBezTo>
                  <a:cubicBezTo>
                    <a:pt x="14" y="132"/>
                    <a:pt x="14" y="131"/>
                    <a:pt x="13" y="131"/>
                  </a:cubicBezTo>
                  <a:cubicBezTo>
                    <a:pt x="13" y="130"/>
                    <a:pt x="13" y="129"/>
                    <a:pt x="12" y="128"/>
                  </a:cubicBezTo>
                  <a:cubicBezTo>
                    <a:pt x="12" y="127"/>
                    <a:pt x="12" y="126"/>
                    <a:pt x="11" y="125"/>
                  </a:cubicBezTo>
                  <a:cubicBezTo>
                    <a:pt x="11" y="125"/>
                    <a:pt x="11" y="124"/>
                    <a:pt x="11" y="124"/>
                  </a:cubicBezTo>
                  <a:cubicBezTo>
                    <a:pt x="0" y="91"/>
                    <a:pt x="13" y="43"/>
                    <a:pt x="19" y="15"/>
                  </a:cubicBezTo>
                  <a:cubicBezTo>
                    <a:pt x="19" y="15"/>
                    <a:pt x="19" y="15"/>
                    <a:pt x="19" y="15"/>
                  </a:cubicBezTo>
                  <a:cubicBezTo>
                    <a:pt x="19" y="15"/>
                    <a:pt x="19" y="15"/>
                    <a:pt x="19" y="14"/>
                  </a:cubicBezTo>
                  <a:cubicBezTo>
                    <a:pt x="20" y="13"/>
                    <a:pt x="20" y="11"/>
                    <a:pt x="20" y="10"/>
                  </a:cubicBezTo>
                  <a:cubicBezTo>
                    <a:pt x="20" y="10"/>
                    <a:pt x="20" y="9"/>
                    <a:pt x="20" y="9"/>
                  </a:cubicBezTo>
                  <a:cubicBezTo>
                    <a:pt x="19" y="9"/>
                    <a:pt x="19" y="8"/>
                    <a:pt x="19" y="8"/>
                  </a:cubicBezTo>
                  <a:cubicBezTo>
                    <a:pt x="19" y="8"/>
                    <a:pt x="19" y="8"/>
                    <a:pt x="19" y="8"/>
                  </a:cubicBezTo>
                  <a:cubicBezTo>
                    <a:pt x="17" y="5"/>
                    <a:pt x="15" y="2"/>
                    <a:pt x="10" y="2"/>
                  </a:cubicBezTo>
                  <a:cubicBezTo>
                    <a:pt x="10" y="2"/>
                    <a:pt x="10" y="2"/>
                    <a:pt x="10" y="2"/>
                  </a:cubicBezTo>
                  <a:cubicBezTo>
                    <a:pt x="10" y="2"/>
                    <a:pt x="10" y="2"/>
                    <a:pt x="10" y="2"/>
                  </a:cubicBezTo>
                  <a:cubicBezTo>
                    <a:pt x="21" y="0"/>
                    <a:pt x="28" y="8"/>
                    <a:pt x="25" y="24"/>
                  </a:cubicBezTo>
                  <a:cubicBezTo>
                    <a:pt x="17" y="61"/>
                    <a:pt x="8" y="122"/>
                    <a:pt x="36" y="142"/>
                  </a:cubicBezTo>
                  <a:cubicBezTo>
                    <a:pt x="39" y="145"/>
                    <a:pt x="38" y="148"/>
                    <a:pt x="38" y="148"/>
                  </a:cubicBezTo>
                  <a:cubicBezTo>
                    <a:pt x="36" y="152"/>
                    <a:pt x="36" y="152"/>
                    <a:pt x="36" y="152"/>
                  </a:cubicBezTo>
                  <a:cubicBezTo>
                    <a:pt x="36" y="152"/>
                    <a:pt x="36" y="153"/>
                    <a:pt x="35" y="153"/>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86" name="Oval 878">
              <a:extLst>
                <a:ext uri="{FF2B5EF4-FFF2-40B4-BE49-F238E27FC236}">
                  <a16:creationId xmlns:a16="http://schemas.microsoft.com/office/drawing/2014/main" id="{FEA033F4-7484-8DD0-81F1-CC6296E34C6F}"/>
                </a:ext>
              </a:extLst>
            </p:cNvPr>
            <p:cNvSpPr>
              <a:spLocks noChangeArrowheads="1"/>
            </p:cNvSpPr>
            <p:nvPr/>
          </p:nvSpPr>
          <p:spPr bwMode="auto">
            <a:xfrm>
              <a:off x="4088" y="2829"/>
              <a:ext cx="1" cy="1"/>
            </a:xfrm>
            <a:prstGeom prst="ellipse">
              <a:avLst/>
            </a:prstGeom>
            <a:noFill/>
            <a:ln w="635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a:solidFill>
                  <a:srgbClr val="0070C0"/>
                </a:solidFill>
              </a:endParaRPr>
            </a:p>
          </p:txBody>
        </p:sp>
        <p:sp>
          <p:nvSpPr>
            <p:cNvPr id="4087" name="Freeform 879">
              <a:extLst>
                <a:ext uri="{FF2B5EF4-FFF2-40B4-BE49-F238E27FC236}">
                  <a16:creationId xmlns:a16="http://schemas.microsoft.com/office/drawing/2014/main" id="{20BE889E-85CD-4040-9C95-CBAE217230C5}"/>
                </a:ext>
              </a:extLst>
            </p:cNvPr>
            <p:cNvSpPr>
              <a:spLocks/>
            </p:cNvSpPr>
            <p:nvPr/>
          </p:nvSpPr>
          <p:spPr bwMode="auto">
            <a:xfrm>
              <a:off x="2767" y="2667"/>
              <a:ext cx="355" cy="258"/>
            </a:xfrm>
            <a:custGeom>
              <a:avLst/>
              <a:gdLst>
                <a:gd name="T0" fmla="*/ 860 w 180"/>
                <a:gd name="T1" fmla="*/ 947 h 131"/>
                <a:gd name="T2" fmla="*/ 176 w 180"/>
                <a:gd name="T3" fmla="*/ 443 h 131"/>
                <a:gd name="T4" fmla="*/ 8 w 180"/>
                <a:gd name="T5" fmla="*/ 613 h 131"/>
                <a:gd name="T6" fmla="*/ 736 w 180"/>
                <a:gd name="T7" fmla="*/ 244 h 131"/>
                <a:gd name="T8" fmla="*/ 1381 w 180"/>
                <a:gd name="T9" fmla="*/ 559 h 131"/>
                <a:gd name="T10" fmla="*/ 868 w 180"/>
                <a:gd name="T11" fmla="*/ 1000 h 131"/>
                <a:gd name="T12" fmla="*/ 860 w 180"/>
                <a:gd name="T13" fmla="*/ 947 h 13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80" h="131">
                  <a:moveTo>
                    <a:pt x="112" y="124"/>
                  </a:moveTo>
                  <a:cubicBezTo>
                    <a:pt x="94" y="94"/>
                    <a:pt x="51" y="49"/>
                    <a:pt x="23" y="58"/>
                  </a:cubicBezTo>
                  <a:cubicBezTo>
                    <a:pt x="13" y="62"/>
                    <a:pt x="4" y="68"/>
                    <a:pt x="1" y="80"/>
                  </a:cubicBezTo>
                  <a:cubicBezTo>
                    <a:pt x="0" y="66"/>
                    <a:pt x="32" y="0"/>
                    <a:pt x="96" y="32"/>
                  </a:cubicBezTo>
                  <a:cubicBezTo>
                    <a:pt x="159" y="64"/>
                    <a:pt x="180" y="73"/>
                    <a:pt x="180" y="73"/>
                  </a:cubicBezTo>
                  <a:cubicBezTo>
                    <a:pt x="150" y="63"/>
                    <a:pt x="126" y="109"/>
                    <a:pt x="113" y="131"/>
                  </a:cubicBezTo>
                  <a:cubicBezTo>
                    <a:pt x="114" y="129"/>
                    <a:pt x="114" y="126"/>
                    <a:pt x="112" y="124"/>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88" name="Freeform 880">
              <a:extLst>
                <a:ext uri="{FF2B5EF4-FFF2-40B4-BE49-F238E27FC236}">
                  <a16:creationId xmlns:a16="http://schemas.microsoft.com/office/drawing/2014/main" id="{43BEFC95-DDF8-B82E-EA67-D39B42A3F9BB}"/>
                </a:ext>
              </a:extLst>
            </p:cNvPr>
            <p:cNvSpPr>
              <a:spLocks/>
            </p:cNvSpPr>
            <p:nvPr/>
          </p:nvSpPr>
          <p:spPr bwMode="auto">
            <a:xfrm>
              <a:off x="2725" y="2764"/>
              <a:ext cx="266" cy="201"/>
            </a:xfrm>
            <a:custGeom>
              <a:avLst/>
              <a:gdLst>
                <a:gd name="T0" fmla="*/ 1025 w 135"/>
                <a:gd name="T1" fmla="*/ 629 h 102"/>
                <a:gd name="T2" fmla="*/ 1017 w 135"/>
                <a:gd name="T3" fmla="*/ 575 h 102"/>
                <a:gd name="T4" fmla="*/ 337 w 135"/>
                <a:gd name="T5" fmla="*/ 69 h 102"/>
                <a:gd name="T6" fmla="*/ 315 w 135"/>
                <a:gd name="T7" fmla="*/ 85 h 102"/>
                <a:gd name="T8" fmla="*/ 205 w 135"/>
                <a:gd name="T9" fmla="*/ 160 h 102"/>
                <a:gd name="T10" fmla="*/ 205 w 135"/>
                <a:gd name="T11" fmla="*/ 160 h 102"/>
                <a:gd name="T12" fmla="*/ 197 w 135"/>
                <a:gd name="T13" fmla="*/ 160 h 102"/>
                <a:gd name="T14" fmla="*/ 167 w 135"/>
                <a:gd name="T15" fmla="*/ 236 h 102"/>
                <a:gd name="T16" fmla="*/ 167 w 135"/>
                <a:gd name="T17" fmla="*/ 229 h 102"/>
                <a:gd name="T18" fmla="*/ 167 w 135"/>
                <a:gd name="T19" fmla="*/ 236 h 102"/>
                <a:gd name="T20" fmla="*/ 160 w 135"/>
                <a:gd name="T21" fmla="*/ 404 h 102"/>
                <a:gd name="T22" fmla="*/ 55 w 135"/>
                <a:gd name="T23" fmla="*/ 443 h 102"/>
                <a:gd name="T24" fmla="*/ 39 w 135"/>
                <a:gd name="T25" fmla="*/ 473 h 102"/>
                <a:gd name="T26" fmla="*/ 489 w 135"/>
                <a:gd name="T27" fmla="*/ 780 h 102"/>
                <a:gd name="T28" fmla="*/ 567 w 135"/>
                <a:gd name="T29" fmla="*/ 741 h 102"/>
                <a:gd name="T30" fmla="*/ 276 w 135"/>
                <a:gd name="T31" fmla="*/ 465 h 102"/>
                <a:gd name="T32" fmla="*/ 376 w 135"/>
                <a:gd name="T33" fmla="*/ 168 h 102"/>
                <a:gd name="T34" fmla="*/ 948 w 135"/>
                <a:gd name="T35" fmla="*/ 629 h 102"/>
                <a:gd name="T36" fmla="*/ 1025 w 135"/>
                <a:gd name="T37" fmla="*/ 621 h 102"/>
                <a:gd name="T38" fmla="*/ 1025 w 135"/>
                <a:gd name="T39" fmla="*/ 629 h 102"/>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35" h="102">
                  <a:moveTo>
                    <a:pt x="134" y="82"/>
                  </a:moveTo>
                  <a:cubicBezTo>
                    <a:pt x="135" y="80"/>
                    <a:pt x="135" y="77"/>
                    <a:pt x="133" y="75"/>
                  </a:cubicBezTo>
                  <a:cubicBezTo>
                    <a:pt x="115" y="45"/>
                    <a:pt x="72" y="0"/>
                    <a:pt x="44" y="9"/>
                  </a:cubicBezTo>
                  <a:cubicBezTo>
                    <a:pt x="43" y="10"/>
                    <a:pt x="42" y="10"/>
                    <a:pt x="41" y="11"/>
                  </a:cubicBezTo>
                  <a:cubicBezTo>
                    <a:pt x="35" y="13"/>
                    <a:pt x="30" y="16"/>
                    <a:pt x="27" y="21"/>
                  </a:cubicBezTo>
                  <a:cubicBezTo>
                    <a:pt x="27" y="21"/>
                    <a:pt x="27" y="21"/>
                    <a:pt x="27" y="21"/>
                  </a:cubicBezTo>
                  <a:cubicBezTo>
                    <a:pt x="27" y="21"/>
                    <a:pt x="26" y="21"/>
                    <a:pt x="26" y="21"/>
                  </a:cubicBezTo>
                  <a:cubicBezTo>
                    <a:pt x="25" y="24"/>
                    <a:pt x="23" y="27"/>
                    <a:pt x="22" y="31"/>
                  </a:cubicBezTo>
                  <a:cubicBezTo>
                    <a:pt x="22" y="31"/>
                    <a:pt x="22" y="31"/>
                    <a:pt x="22" y="30"/>
                  </a:cubicBezTo>
                  <a:cubicBezTo>
                    <a:pt x="22" y="31"/>
                    <a:pt x="22" y="31"/>
                    <a:pt x="22" y="31"/>
                  </a:cubicBezTo>
                  <a:cubicBezTo>
                    <a:pt x="22" y="34"/>
                    <a:pt x="21" y="48"/>
                    <a:pt x="21" y="53"/>
                  </a:cubicBezTo>
                  <a:cubicBezTo>
                    <a:pt x="21" y="59"/>
                    <a:pt x="13" y="63"/>
                    <a:pt x="7" y="58"/>
                  </a:cubicBezTo>
                  <a:cubicBezTo>
                    <a:pt x="0" y="53"/>
                    <a:pt x="5" y="62"/>
                    <a:pt x="5" y="62"/>
                  </a:cubicBezTo>
                  <a:cubicBezTo>
                    <a:pt x="5" y="63"/>
                    <a:pt x="64" y="102"/>
                    <a:pt x="64" y="102"/>
                  </a:cubicBezTo>
                  <a:cubicBezTo>
                    <a:pt x="74" y="97"/>
                    <a:pt x="74" y="97"/>
                    <a:pt x="74" y="97"/>
                  </a:cubicBezTo>
                  <a:cubicBezTo>
                    <a:pt x="56" y="82"/>
                    <a:pt x="40" y="73"/>
                    <a:pt x="36" y="61"/>
                  </a:cubicBezTo>
                  <a:cubicBezTo>
                    <a:pt x="31" y="46"/>
                    <a:pt x="35" y="26"/>
                    <a:pt x="49" y="22"/>
                  </a:cubicBezTo>
                  <a:cubicBezTo>
                    <a:pt x="68" y="17"/>
                    <a:pt x="105" y="52"/>
                    <a:pt x="124" y="82"/>
                  </a:cubicBezTo>
                  <a:cubicBezTo>
                    <a:pt x="127" y="87"/>
                    <a:pt x="133" y="84"/>
                    <a:pt x="134" y="81"/>
                  </a:cubicBezTo>
                  <a:cubicBezTo>
                    <a:pt x="134" y="82"/>
                    <a:pt x="135" y="81"/>
                    <a:pt x="134" y="82"/>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89" name="Freeform 881">
              <a:extLst>
                <a:ext uri="{FF2B5EF4-FFF2-40B4-BE49-F238E27FC236}">
                  <a16:creationId xmlns:a16="http://schemas.microsoft.com/office/drawing/2014/main" id="{4E4E50CD-A037-B4C8-1B4B-D0BDA7F5F9EB}"/>
                </a:ext>
              </a:extLst>
            </p:cNvPr>
            <p:cNvSpPr>
              <a:spLocks/>
            </p:cNvSpPr>
            <p:nvPr/>
          </p:nvSpPr>
          <p:spPr bwMode="auto">
            <a:xfrm>
              <a:off x="2972" y="2807"/>
              <a:ext cx="150" cy="132"/>
            </a:xfrm>
            <a:custGeom>
              <a:avLst/>
              <a:gdLst>
                <a:gd name="T0" fmla="*/ 584 w 76"/>
                <a:gd name="T1" fmla="*/ 16 h 67"/>
                <a:gd name="T2" fmla="*/ 452 w 76"/>
                <a:gd name="T3" fmla="*/ 16 h 67"/>
                <a:gd name="T4" fmla="*/ 452 w 76"/>
                <a:gd name="T5" fmla="*/ 16 h 67"/>
                <a:gd name="T6" fmla="*/ 440 w 76"/>
                <a:gd name="T7" fmla="*/ 24 h 67"/>
                <a:gd name="T8" fmla="*/ 432 w 76"/>
                <a:gd name="T9" fmla="*/ 24 h 67"/>
                <a:gd name="T10" fmla="*/ 416 w 76"/>
                <a:gd name="T11" fmla="*/ 32 h 67"/>
                <a:gd name="T12" fmla="*/ 409 w 76"/>
                <a:gd name="T13" fmla="*/ 39 h 67"/>
                <a:gd name="T14" fmla="*/ 401 w 76"/>
                <a:gd name="T15" fmla="*/ 39 h 67"/>
                <a:gd name="T16" fmla="*/ 71 w 76"/>
                <a:gd name="T17" fmla="*/ 457 h 67"/>
                <a:gd name="T18" fmla="*/ 71 w 76"/>
                <a:gd name="T19" fmla="*/ 451 h 67"/>
                <a:gd name="T20" fmla="*/ 71 w 76"/>
                <a:gd name="T21" fmla="*/ 457 h 67"/>
                <a:gd name="T22" fmla="*/ 55 w 76"/>
                <a:gd name="T23" fmla="*/ 473 h 67"/>
                <a:gd name="T24" fmla="*/ 55 w 76"/>
                <a:gd name="T25" fmla="*/ 473 h 67"/>
                <a:gd name="T26" fmla="*/ 47 w 76"/>
                <a:gd name="T27" fmla="*/ 481 h 67"/>
                <a:gd name="T28" fmla="*/ 47 w 76"/>
                <a:gd name="T29" fmla="*/ 481 h 67"/>
                <a:gd name="T30" fmla="*/ 0 w 76"/>
                <a:gd name="T31" fmla="*/ 465 h 67"/>
                <a:gd name="T32" fmla="*/ 0 w 76"/>
                <a:gd name="T33" fmla="*/ 465 h 67"/>
                <a:gd name="T34" fmla="*/ 0 w 76"/>
                <a:gd name="T35" fmla="*/ 465 h 67"/>
                <a:gd name="T36" fmla="*/ 124 w 76"/>
                <a:gd name="T37" fmla="*/ 443 h 67"/>
                <a:gd name="T38" fmla="*/ 553 w 76"/>
                <a:gd name="T39" fmla="*/ 55 h 67"/>
                <a:gd name="T40" fmla="*/ 576 w 76"/>
                <a:gd name="T41" fmla="*/ 39 h 67"/>
                <a:gd name="T42" fmla="*/ 584 w 76"/>
                <a:gd name="T43" fmla="*/ 24 h 67"/>
                <a:gd name="T44" fmla="*/ 584 w 76"/>
                <a:gd name="T45" fmla="*/ 16 h 6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76" h="67">
                  <a:moveTo>
                    <a:pt x="76" y="2"/>
                  </a:moveTo>
                  <a:cubicBezTo>
                    <a:pt x="70" y="0"/>
                    <a:pt x="65" y="0"/>
                    <a:pt x="59" y="2"/>
                  </a:cubicBezTo>
                  <a:cubicBezTo>
                    <a:pt x="59" y="2"/>
                    <a:pt x="59" y="2"/>
                    <a:pt x="59" y="2"/>
                  </a:cubicBezTo>
                  <a:cubicBezTo>
                    <a:pt x="58" y="2"/>
                    <a:pt x="58" y="2"/>
                    <a:pt x="57" y="3"/>
                  </a:cubicBezTo>
                  <a:cubicBezTo>
                    <a:pt x="57" y="3"/>
                    <a:pt x="56" y="3"/>
                    <a:pt x="56" y="3"/>
                  </a:cubicBezTo>
                  <a:cubicBezTo>
                    <a:pt x="55" y="3"/>
                    <a:pt x="55" y="3"/>
                    <a:pt x="54" y="4"/>
                  </a:cubicBezTo>
                  <a:cubicBezTo>
                    <a:pt x="54" y="4"/>
                    <a:pt x="53" y="4"/>
                    <a:pt x="53" y="5"/>
                  </a:cubicBezTo>
                  <a:cubicBezTo>
                    <a:pt x="52" y="5"/>
                    <a:pt x="52" y="5"/>
                    <a:pt x="52" y="5"/>
                  </a:cubicBezTo>
                  <a:cubicBezTo>
                    <a:pt x="33" y="16"/>
                    <a:pt x="18" y="44"/>
                    <a:pt x="9" y="60"/>
                  </a:cubicBezTo>
                  <a:cubicBezTo>
                    <a:pt x="9" y="60"/>
                    <a:pt x="9" y="59"/>
                    <a:pt x="9" y="59"/>
                  </a:cubicBezTo>
                  <a:cubicBezTo>
                    <a:pt x="9" y="60"/>
                    <a:pt x="9" y="60"/>
                    <a:pt x="9" y="60"/>
                  </a:cubicBezTo>
                  <a:cubicBezTo>
                    <a:pt x="9" y="60"/>
                    <a:pt x="8" y="61"/>
                    <a:pt x="7" y="62"/>
                  </a:cubicBezTo>
                  <a:cubicBezTo>
                    <a:pt x="7" y="62"/>
                    <a:pt x="7" y="62"/>
                    <a:pt x="7" y="62"/>
                  </a:cubicBezTo>
                  <a:cubicBezTo>
                    <a:pt x="7" y="62"/>
                    <a:pt x="6" y="62"/>
                    <a:pt x="6" y="63"/>
                  </a:cubicBezTo>
                  <a:cubicBezTo>
                    <a:pt x="6" y="63"/>
                    <a:pt x="6" y="63"/>
                    <a:pt x="6" y="63"/>
                  </a:cubicBezTo>
                  <a:cubicBezTo>
                    <a:pt x="4" y="63"/>
                    <a:pt x="2" y="63"/>
                    <a:pt x="0" y="61"/>
                  </a:cubicBezTo>
                  <a:cubicBezTo>
                    <a:pt x="0" y="61"/>
                    <a:pt x="0" y="61"/>
                    <a:pt x="0" y="61"/>
                  </a:cubicBezTo>
                  <a:cubicBezTo>
                    <a:pt x="0" y="61"/>
                    <a:pt x="0" y="61"/>
                    <a:pt x="0" y="61"/>
                  </a:cubicBezTo>
                  <a:cubicBezTo>
                    <a:pt x="4" y="67"/>
                    <a:pt x="11" y="66"/>
                    <a:pt x="16" y="58"/>
                  </a:cubicBezTo>
                  <a:cubicBezTo>
                    <a:pt x="28" y="37"/>
                    <a:pt x="49" y="5"/>
                    <a:pt x="72" y="7"/>
                  </a:cubicBezTo>
                  <a:cubicBezTo>
                    <a:pt x="74" y="7"/>
                    <a:pt x="75" y="5"/>
                    <a:pt x="75" y="5"/>
                  </a:cubicBezTo>
                  <a:cubicBezTo>
                    <a:pt x="76" y="3"/>
                    <a:pt x="76" y="3"/>
                    <a:pt x="76" y="3"/>
                  </a:cubicBezTo>
                  <a:cubicBezTo>
                    <a:pt x="76" y="3"/>
                    <a:pt x="76" y="2"/>
                    <a:pt x="76" y="2"/>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0" name="Freeform 882">
              <a:extLst>
                <a:ext uri="{FF2B5EF4-FFF2-40B4-BE49-F238E27FC236}">
                  <a16:creationId xmlns:a16="http://schemas.microsoft.com/office/drawing/2014/main" id="{A5654FCB-A736-E9B8-189E-95343955EC77}"/>
                </a:ext>
              </a:extLst>
            </p:cNvPr>
            <p:cNvSpPr>
              <a:spLocks/>
            </p:cNvSpPr>
            <p:nvPr/>
          </p:nvSpPr>
          <p:spPr bwMode="auto">
            <a:xfrm>
              <a:off x="2830" y="2523"/>
              <a:ext cx="303" cy="288"/>
            </a:xfrm>
            <a:custGeom>
              <a:avLst/>
              <a:gdLst>
                <a:gd name="T0" fmla="*/ 1127 w 154"/>
                <a:gd name="T1" fmla="*/ 468 h 146"/>
                <a:gd name="T2" fmla="*/ 321 w 154"/>
                <a:gd name="T3" fmla="*/ 229 h 146"/>
                <a:gd name="T4" fmla="*/ 344 w 154"/>
                <a:gd name="T5" fmla="*/ 0 h 146"/>
                <a:gd name="T6" fmla="*/ 496 w 154"/>
                <a:gd name="T7" fmla="*/ 797 h 146"/>
                <a:gd name="T8" fmla="*/ 1133 w 154"/>
                <a:gd name="T9" fmla="*/ 1120 h 146"/>
                <a:gd name="T10" fmla="*/ 1173 w 154"/>
                <a:gd name="T11" fmla="*/ 444 h 146"/>
                <a:gd name="T12" fmla="*/ 1127 w 154"/>
                <a:gd name="T13" fmla="*/ 468 h 14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54" h="146">
                  <a:moveTo>
                    <a:pt x="148" y="61"/>
                  </a:moveTo>
                  <a:cubicBezTo>
                    <a:pt x="113" y="64"/>
                    <a:pt x="51" y="58"/>
                    <a:pt x="42" y="30"/>
                  </a:cubicBezTo>
                  <a:cubicBezTo>
                    <a:pt x="38" y="20"/>
                    <a:pt x="38" y="9"/>
                    <a:pt x="45" y="0"/>
                  </a:cubicBezTo>
                  <a:cubicBezTo>
                    <a:pt x="34" y="7"/>
                    <a:pt x="0" y="72"/>
                    <a:pt x="65" y="104"/>
                  </a:cubicBezTo>
                  <a:cubicBezTo>
                    <a:pt x="129" y="135"/>
                    <a:pt x="149" y="146"/>
                    <a:pt x="149" y="146"/>
                  </a:cubicBezTo>
                  <a:cubicBezTo>
                    <a:pt x="122" y="128"/>
                    <a:pt x="144" y="81"/>
                    <a:pt x="154" y="58"/>
                  </a:cubicBezTo>
                  <a:cubicBezTo>
                    <a:pt x="153" y="59"/>
                    <a:pt x="151" y="61"/>
                    <a:pt x="148" y="61"/>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1" name="Freeform 883">
              <a:extLst>
                <a:ext uri="{FF2B5EF4-FFF2-40B4-BE49-F238E27FC236}">
                  <a16:creationId xmlns:a16="http://schemas.microsoft.com/office/drawing/2014/main" id="{82C477B4-89FE-196F-3846-FF4B110A5490}"/>
                </a:ext>
              </a:extLst>
            </p:cNvPr>
            <p:cNvSpPr>
              <a:spLocks/>
            </p:cNvSpPr>
            <p:nvPr/>
          </p:nvSpPr>
          <p:spPr bwMode="auto">
            <a:xfrm>
              <a:off x="2905" y="2470"/>
              <a:ext cx="230" cy="179"/>
            </a:xfrm>
            <a:custGeom>
              <a:avLst/>
              <a:gdLst>
                <a:gd name="T0" fmla="*/ 881 w 117"/>
                <a:gd name="T1" fmla="*/ 645 h 91"/>
                <a:gd name="T2" fmla="*/ 835 w 117"/>
                <a:gd name="T3" fmla="*/ 669 h 91"/>
                <a:gd name="T4" fmla="*/ 31 w 117"/>
                <a:gd name="T5" fmla="*/ 433 h 91"/>
                <a:gd name="T6" fmla="*/ 24 w 117"/>
                <a:gd name="T7" fmla="*/ 403 h 91"/>
                <a:gd name="T8" fmla="*/ 16 w 117"/>
                <a:gd name="T9" fmla="*/ 275 h 91"/>
                <a:gd name="T10" fmla="*/ 16 w 117"/>
                <a:gd name="T11" fmla="*/ 275 h 91"/>
                <a:gd name="T12" fmla="*/ 16 w 117"/>
                <a:gd name="T13" fmla="*/ 268 h 91"/>
                <a:gd name="T14" fmla="*/ 55 w 117"/>
                <a:gd name="T15" fmla="*/ 205 h 91"/>
                <a:gd name="T16" fmla="*/ 55 w 117"/>
                <a:gd name="T17" fmla="*/ 205 h 91"/>
                <a:gd name="T18" fmla="*/ 55 w 117"/>
                <a:gd name="T19" fmla="*/ 205 h 91"/>
                <a:gd name="T20" fmla="*/ 120 w 117"/>
                <a:gd name="T21" fmla="*/ 144 h 91"/>
                <a:gd name="T22" fmla="*/ 61 w 117"/>
                <a:gd name="T23" fmla="*/ 77 h 91"/>
                <a:gd name="T24" fmla="*/ 108 w 117"/>
                <a:gd name="T25" fmla="*/ 0 h 91"/>
                <a:gd name="T26" fmla="*/ 615 w 117"/>
                <a:gd name="T27" fmla="*/ 175 h 91"/>
                <a:gd name="T28" fmla="*/ 645 w 117"/>
                <a:gd name="T29" fmla="*/ 236 h 91"/>
                <a:gd name="T30" fmla="*/ 244 w 117"/>
                <a:gd name="T31" fmla="*/ 197 h 91"/>
                <a:gd name="T32" fmla="*/ 128 w 117"/>
                <a:gd name="T33" fmla="*/ 403 h 91"/>
                <a:gd name="T34" fmla="*/ 828 w 117"/>
                <a:gd name="T35" fmla="*/ 576 h 91"/>
                <a:gd name="T36" fmla="*/ 881 w 117"/>
                <a:gd name="T37" fmla="*/ 645 h 91"/>
                <a:gd name="T38" fmla="*/ 881 w 117"/>
                <a:gd name="T39" fmla="*/ 645 h 9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117" h="91">
                  <a:moveTo>
                    <a:pt x="116" y="85"/>
                  </a:moveTo>
                  <a:cubicBezTo>
                    <a:pt x="115" y="86"/>
                    <a:pt x="113" y="88"/>
                    <a:pt x="110" y="88"/>
                  </a:cubicBezTo>
                  <a:cubicBezTo>
                    <a:pt x="75" y="91"/>
                    <a:pt x="13" y="85"/>
                    <a:pt x="4" y="57"/>
                  </a:cubicBezTo>
                  <a:cubicBezTo>
                    <a:pt x="3" y="56"/>
                    <a:pt x="3" y="54"/>
                    <a:pt x="3" y="53"/>
                  </a:cubicBezTo>
                  <a:cubicBezTo>
                    <a:pt x="1" y="48"/>
                    <a:pt x="1" y="42"/>
                    <a:pt x="2" y="36"/>
                  </a:cubicBezTo>
                  <a:cubicBezTo>
                    <a:pt x="2" y="36"/>
                    <a:pt x="2" y="36"/>
                    <a:pt x="2" y="36"/>
                  </a:cubicBezTo>
                  <a:cubicBezTo>
                    <a:pt x="2" y="36"/>
                    <a:pt x="2" y="35"/>
                    <a:pt x="2" y="35"/>
                  </a:cubicBezTo>
                  <a:cubicBezTo>
                    <a:pt x="3" y="32"/>
                    <a:pt x="5" y="29"/>
                    <a:pt x="7" y="27"/>
                  </a:cubicBezTo>
                  <a:cubicBezTo>
                    <a:pt x="7" y="27"/>
                    <a:pt x="7" y="27"/>
                    <a:pt x="7" y="27"/>
                  </a:cubicBezTo>
                  <a:cubicBezTo>
                    <a:pt x="7" y="27"/>
                    <a:pt x="7" y="27"/>
                    <a:pt x="7" y="27"/>
                  </a:cubicBezTo>
                  <a:cubicBezTo>
                    <a:pt x="9" y="24"/>
                    <a:pt x="12" y="22"/>
                    <a:pt x="16" y="19"/>
                  </a:cubicBezTo>
                  <a:cubicBezTo>
                    <a:pt x="21" y="15"/>
                    <a:pt x="16" y="12"/>
                    <a:pt x="8" y="10"/>
                  </a:cubicBezTo>
                  <a:cubicBezTo>
                    <a:pt x="0" y="8"/>
                    <a:pt x="14" y="0"/>
                    <a:pt x="14" y="0"/>
                  </a:cubicBezTo>
                  <a:cubicBezTo>
                    <a:pt x="15" y="0"/>
                    <a:pt x="81" y="23"/>
                    <a:pt x="81" y="23"/>
                  </a:cubicBezTo>
                  <a:cubicBezTo>
                    <a:pt x="85" y="31"/>
                    <a:pt x="85" y="31"/>
                    <a:pt x="85" y="31"/>
                  </a:cubicBezTo>
                  <a:cubicBezTo>
                    <a:pt x="60" y="26"/>
                    <a:pt x="44" y="21"/>
                    <a:pt x="32" y="26"/>
                  </a:cubicBezTo>
                  <a:cubicBezTo>
                    <a:pt x="18" y="31"/>
                    <a:pt x="12" y="39"/>
                    <a:pt x="17" y="53"/>
                  </a:cubicBezTo>
                  <a:cubicBezTo>
                    <a:pt x="24" y="72"/>
                    <a:pt x="74" y="79"/>
                    <a:pt x="109" y="76"/>
                  </a:cubicBezTo>
                  <a:cubicBezTo>
                    <a:pt x="116" y="75"/>
                    <a:pt x="117" y="82"/>
                    <a:pt x="116" y="85"/>
                  </a:cubicBezTo>
                  <a:cubicBezTo>
                    <a:pt x="116" y="84"/>
                    <a:pt x="115" y="85"/>
                    <a:pt x="116" y="85"/>
                  </a:cubicBezTo>
                  <a:close/>
                </a:path>
              </a:pathLst>
            </a:custGeom>
            <a:solidFill>
              <a:srgbClr val="A6CB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2" name="Freeform 884">
              <a:extLst>
                <a:ext uri="{FF2B5EF4-FFF2-40B4-BE49-F238E27FC236}">
                  <a16:creationId xmlns:a16="http://schemas.microsoft.com/office/drawing/2014/main" id="{FCE6C82D-F27F-107E-47BC-B1630DD5B258}"/>
                </a:ext>
              </a:extLst>
            </p:cNvPr>
            <p:cNvSpPr>
              <a:spLocks/>
            </p:cNvSpPr>
            <p:nvPr/>
          </p:nvSpPr>
          <p:spPr bwMode="auto">
            <a:xfrm>
              <a:off x="3092" y="2620"/>
              <a:ext cx="53" cy="191"/>
            </a:xfrm>
            <a:custGeom>
              <a:avLst/>
              <a:gdLst>
                <a:gd name="T0" fmla="*/ 112 w 27"/>
                <a:gd name="T1" fmla="*/ 732 h 97"/>
                <a:gd name="T2" fmla="*/ 39 w 27"/>
                <a:gd name="T3" fmla="*/ 640 h 97"/>
                <a:gd name="T4" fmla="*/ 39 w 27"/>
                <a:gd name="T5" fmla="*/ 632 h 97"/>
                <a:gd name="T6" fmla="*/ 31 w 27"/>
                <a:gd name="T7" fmla="*/ 616 h 97"/>
                <a:gd name="T8" fmla="*/ 31 w 27"/>
                <a:gd name="T9" fmla="*/ 612 h 97"/>
                <a:gd name="T10" fmla="*/ 31 w 27"/>
                <a:gd name="T11" fmla="*/ 597 h 97"/>
                <a:gd name="T12" fmla="*/ 24 w 27"/>
                <a:gd name="T13" fmla="*/ 581 h 97"/>
                <a:gd name="T14" fmla="*/ 24 w 27"/>
                <a:gd name="T15" fmla="*/ 581 h 97"/>
                <a:gd name="T16" fmla="*/ 157 w 27"/>
                <a:gd name="T17" fmla="*/ 69 h 97"/>
                <a:gd name="T18" fmla="*/ 157 w 27"/>
                <a:gd name="T19" fmla="*/ 69 h 97"/>
                <a:gd name="T20" fmla="*/ 157 w 27"/>
                <a:gd name="T21" fmla="*/ 69 h 97"/>
                <a:gd name="T22" fmla="*/ 157 w 27"/>
                <a:gd name="T23" fmla="*/ 47 h 97"/>
                <a:gd name="T24" fmla="*/ 157 w 27"/>
                <a:gd name="T25" fmla="*/ 39 h 97"/>
                <a:gd name="T26" fmla="*/ 157 w 27"/>
                <a:gd name="T27" fmla="*/ 32 h 97"/>
                <a:gd name="T28" fmla="*/ 157 w 27"/>
                <a:gd name="T29" fmla="*/ 32 h 97"/>
                <a:gd name="T30" fmla="*/ 120 w 27"/>
                <a:gd name="T31" fmla="*/ 0 h 97"/>
                <a:gd name="T32" fmla="*/ 120 w 27"/>
                <a:gd name="T33" fmla="*/ 0 h 97"/>
                <a:gd name="T34" fmla="*/ 120 w 27"/>
                <a:gd name="T35" fmla="*/ 0 h 97"/>
                <a:gd name="T36" fmla="*/ 173 w 27"/>
                <a:gd name="T37" fmla="*/ 116 h 97"/>
                <a:gd name="T38" fmla="*/ 128 w 27"/>
                <a:gd name="T39" fmla="*/ 687 h 97"/>
                <a:gd name="T40" fmla="*/ 128 w 27"/>
                <a:gd name="T41" fmla="*/ 717 h 97"/>
                <a:gd name="T42" fmla="*/ 120 w 27"/>
                <a:gd name="T43" fmla="*/ 732 h 97"/>
                <a:gd name="T44" fmla="*/ 112 w 27"/>
                <a:gd name="T45" fmla="*/ 732 h 9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27" h="97">
                  <a:moveTo>
                    <a:pt x="15" y="96"/>
                  </a:moveTo>
                  <a:cubicBezTo>
                    <a:pt x="10" y="93"/>
                    <a:pt x="7" y="89"/>
                    <a:pt x="5" y="84"/>
                  </a:cubicBezTo>
                  <a:cubicBezTo>
                    <a:pt x="5" y="83"/>
                    <a:pt x="5" y="83"/>
                    <a:pt x="5" y="83"/>
                  </a:cubicBezTo>
                  <a:cubicBezTo>
                    <a:pt x="5" y="83"/>
                    <a:pt x="5" y="82"/>
                    <a:pt x="4" y="81"/>
                  </a:cubicBezTo>
                  <a:cubicBezTo>
                    <a:pt x="4" y="81"/>
                    <a:pt x="4" y="80"/>
                    <a:pt x="4" y="80"/>
                  </a:cubicBezTo>
                  <a:cubicBezTo>
                    <a:pt x="4" y="80"/>
                    <a:pt x="4" y="79"/>
                    <a:pt x="4" y="78"/>
                  </a:cubicBezTo>
                  <a:cubicBezTo>
                    <a:pt x="4" y="78"/>
                    <a:pt x="3" y="77"/>
                    <a:pt x="3" y="76"/>
                  </a:cubicBezTo>
                  <a:cubicBezTo>
                    <a:pt x="3" y="76"/>
                    <a:pt x="3" y="76"/>
                    <a:pt x="3" y="76"/>
                  </a:cubicBezTo>
                  <a:cubicBezTo>
                    <a:pt x="0" y="54"/>
                    <a:pt x="14" y="25"/>
                    <a:pt x="21" y="9"/>
                  </a:cubicBezTo>
                  <a:cubicBezTo>
                    <a:pt x="21" y="9"/>
                    <a:pt x="21" y="9"/>
                    <a:pt x="21" y="9"/>
                  </a:cubicBezTo>
                  <a:cubicBezTo>
                    <a:pt x="21" y="9"/>
                    <a:pt x="21" y="9"/>
                    <a:pt x="21" y="9"/>
                  </a:cubicBezTo>
                  <a:cubicBezTo>
                    <a:pt x="21" y="8"/>
                    <a:pt x="21" y="7"/>
                    <a:pt x="21" y="6"/>
                  </a:cubicBezTo>
                  <a:cubicBezTo>
                    <a:pt x="21" y="6"/>
                    <a:pt x="21" y="5"/>
                    <a:pt x="21" y="5"/>
                  </a:cubicBezTo>
                  <a:cubicBezTo>
                    <a:pt x="21" y="5"/>
                    <a:pt x="21" y="5"/>
                    <a:pt x="21" y="4"/>
                  </a:cubicBezTo>
                  <a:cubicBezTo>
                    <a:pt x="21" y="4"/>
                    <a:pt x="21" y="4"/>
                    <a:pt x="21" y="4"/>
                  </a:cubicBezTo>
                  <a:cubicBezTo>
                    <a:pt x="21" y="2"/>
                    <a:pt x="19" y="0"/>
                    <a:pt x="16" y="0"/>
                  </a:cubicBezTo>
                  <a:cubicBezTo>
                    <a:pt x="16" y="0"/>
                    <a:pt x="16" y="0"/>
                    <a:pt x="16" y="0"/>
                  </a:cubicBezTo>
                  <a:cubicBezTo>
                    <a:pt x="16" y="0"/>
                    <a:pt x="16" y="0"/>
                    <a:pt x="16" y="0"/>
                  </a:cubicBezTo>
                  <a:cubicBezTo>
                    <a:pt x="23" y="0"/>
                    <a:pt x="27" y="6"/>
                    <a:pt x="23" y="15"/>
                  </a:cubicBezTo>
                  <a:cubicBezTo>
                    <a:pt x="14" y="37"/>
                    <a:pt x="1" y="74"/>
                    <a:pt x="17" y="90"/>
                  </a:cubicBezTo>
                  <a:cubicBezTo>
                    <a:pt x="18" y="92"/>
                    <a:pt x="17" y="94"/>
                    <a:pt x="17" y="94"/>
                  </a:cubicBezTo>
                  <a:cubicBezTo>
                    <a:pt x="16" y="96"/>
                    <a:pt x="16" y="96"/>
                    <a:pt x="16" y="96"/>
                  </a:cubicBezTo>
                  <a:cubicBezTo>
                    <a:pt x="16" y="96"/>
                    <a:pt x="15" y="97"/>
                    <a:pt x="15" y="96"/>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3" name="Freeform 885">
              <a:extLst>
                <a:ext uri="{FF2B5EF4-FFF2-40B4-BE49-F238E27FC236}">
                  <a16:creationId xmlns:a16="http://schemas.microsoft.com/office/drawing/2014/main" id="{8A310F4A-6107-8EBF-99F7-A83A23B14DB2}"/>
                </a:ext>
              </a:extLst>
            </p:cNvPr>
            <p:cNvSpPr>
              <a:spLocks/>
            </p:cNvSpPr>
            <p:nvPr/>
          </p:nvSpPr>
          <p:spPr bwMode="auto">
            <a:xfrm>
              <a:off x="3549" y="3101"/>
              <a:ext cx="399" cy="252"/>
            </a:xfrm>
            <a:custGeom>
              <a:avLst/>
              <a:gdLst>
                <a:gd name="T0" fmla="*/ 687 w 202"/>
                <a:gd name="T1" fmla="*/ 977 h 128"/>
                <a:gd name="T2" fmla="*/ 316 w 202"/>
                <a:gd name="T3" fmla="*/ 671 h 128"/>
                <a:gd name="T4" fmla="*/ 401 w 202"/>
                <a:gd name="T5" fmla="*/ 313 h 128"/>
                <a:gd name="T6" fmla="*/ 1424 w 202"/>
                <a:gd name="T7" fmla="*/ 856 h 128"/>
                <a:gd name="T8" fmla="*/ 1549 w 202"/>
                <a:gd name="T9" fmla="*/ 833 h 128"/>
                <a:gd name="T10" fmla="*/ 1549 w 202"/>
                <a:gd name="T11" fmla="*/ 833 h 128"/>
                <a:gd name="T12" fmla="*/ 1525 w 202"/>
                <a:gd name="T13" fmla="*/ 756 h 128"/>
                <a:gd name="T14" fmla="*/ 316 w 202"/>
                <a:gd name="T15" fmla="*/ 167 h 128"/>
                <a:gd name="T16" fmla="*/ 277 w 202"/>
                <a:gd name="T17" fmla="*/ 189 h 128"/>
                <a:gd name="T18" fmla="*/ 132 w 202"/>
                <a:gd name="T19" fmla="*/ 345 h 128"/>
                <a:gd name="T20" fmla="*/ 132 w 202"/>
                <a:gd name="T21" fmla="*/ 345 h 128"/>
                <a:gd name="T22" fmla="*/ 124 w 202"/>
                <a:gd name="T23" fmla="*/ 352 h 128"/>
                <a:gd name="T24" fmla="*/ 101 w 202"/>
                <a:gd name="T25" fmla="*/ 465 h 128"/>
                <a:gd name="T26" fmla="*/ 101 w 202"/>
                <a:gd name="T27" fmla="*/ 465 h 128"/>
                <a:gd name="T28" fmla="*/ 101 w 202"/>
                <a:gd name="T29" fmla="*/ 465 h 128"/>
                <a:gd name="T30" fmla="*/ 117 w 202"/>
                <a:gd name="T31" fmla="*/ 612 h 128"/>
                <a:gd name="T32" fmla="*/ 0 w 202"/>
                <a:gd name="T33" fmla="*/ 693 h 1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2" h="128">
                  <a:moveTo>
                    <a:pt x="89" y="128"/>
                  </a:moveTo>
                  <a:cubicBezTo>
                    <a:pt x="65" y="117"/>
                    <a:pt x="48" y="102"/>
                    <a:pt x="41" y="88"/>
                  </a:cubicBezTo>
                  <a:cubicBezTo>
                    <a:pt x="29" y="67"/>
                    <a:pt x="32" y="51"/>
                    <a:pt x="52" y="41"/>
                  </a:cubicBezTo>
                  <a:cubicBezTo>
                    <a:pt x="80" y="27"/>
                    <a:pt x="147" y="71"/>
                    <a:pt x="185" y="112"/>
                  </a:cubicBezTo>
                  <a:cubicBezTo>
                    <a:pt x="192" y="120"/>
                    <a:pt x="201" y="114"/>
                    <a:pt x="201" y="109"/>
                  </a:cubicBezTo>
                  <a:cubicBezTo>
                    <a:pt x="201" y="110"/>
                    <a:pt x="202" y="108"/>
                    <a:pt x="201" y="109"/>
                  </a:cubicBezTo>
                  <a:cubicBezTo>
                    <a:pt x="202" y="106"/>
                    <a:pt x="201" y="103"/>
                    <a:pt x="198" y="99"/>
                  </a:cubicBezTo>
                  <a:cubicBezTo>
                    <a:pt x="160" y="58"/>
                    <a:pt x="82" y="0"/>
                    <a:pt x="41" y="22"/>
                  </a:cubicBezTo>
                  <a:cubicBezTo>
                    <a:pt x="39" y="23"/>
                    <a:pt x="37" y="24"/>
                    <a:pt x="36" y="25"/>
                  </a:cubicBezTo>
                  <a:cubicBezTo>
                    <a:pt x="28" y="30"/>
                    <a:pt x="21" y="36"/>
                    <a:pt x="17" y="45"/>
                  </a:cubicBezTo>
                  <a:cubicBezTo>
                    <a:pt x="17" y="45"/>
                    <a:pt x="17" y="45"/>
                    <a:pt x="17" y="45"/>
                  </a:cubicBezTo>
                  <a:cubicBezTo>
                    <a:pt x="17" y="45"/>
                    <a:pt x="16" y="46"/>
                    <a:pt x="16" y="46"/>
                  </a:cubicBezTo>
                  <a:cubicBezTo>
                    <a:pt x="14" y="50"/>
                    <a:pt x="13" y="55"/>
                    <a:pt x="13" y="61"/>
                  </a:cubicBezTo>
                  <a:cubicBezTo>
                    <a:pt x="13" y="61"/>
                    <a:pt x="13" y="61"/>
                    <a:pt x="13" y="61"/>
                  </a:cubicBezTo>
                  <a:cubicBezTo>
                    <a:pt x="13" y="61"/>
                    <a:pt x="13" y="61"/>
                    <a:pt x="13" y="61"/>
                  </a:cubicBezTo>
                  <a:cubicBezTo>
                    <a:pt x="12" y="66"/>
                    <a:pt x="13" y="72"/>
                    <a:pt x="15" y="80"/>
                  </a:cubicBezTo>
                  <a:cubicBezTo>
                    <a:pt x="17" y="89"/>
                    <a:pt x="11" y="97"/>
                    <a:pt x="0" y="91"/>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4" name="Freeform 886">
              <a:extLst>
                <a:ext uri="{FF2B5EF4-FFF2-40B4-BE49-F238E27FC236}">
                  <a16:creationId xmlns:a16="http://schemas.microsoft.com/office/drawing/2014/main" id="{4CE3A85E-82A9-67C9-6162-3B5EC50DD515}"/>
                </a:ext>
              </a:extLst>
            </p:cNvPr>
            <p:cNvSpPr>
              <a:spLocks/>
            </p:cNvSpPr>
            <p:nvPr/>
          </p:nvSpPr>
          <p:spPr bwMode="auto">
            <a:xfrm>
              <a:off x="3711" y="2649"/>
              <a:ext cx="381" cy="235"/>
            </a:xfrm>
            <a:custGeom>
              <a:avLst/>
              <a:gdLst>
                <a:gd name="T0" fmla="*/ 740 w 193"/>
                <a:gd name="T1" fmla="*/ 109 h 119"/>
                <a:gd name="T2" fmla="*/ 340 w 193"/>
                <a:gd name="T3" fmla="*/ 168 h 119"/>
                <a:gd name="T4" fmla="*/ 223 w 193"/>
                <a:gd name="T5" fmla="*/ 531 h 119"/>
                <a:gd name="T6" fmla="*/ 1376 w 193"/>
                <a:gd name="T7" fmla="*/ 608 h 119"/>
                <a:gd name="T8" fmla="*/ 1469 w 193"/>
                <a:gd name="T9" fmla="*/ 701 h 119"/>
                <a:gd name="T10" fmla="*/ 1469 w 193"/>
                <a:gd name="T11" fmla="*/ 701 h 119"/>
                <a:gd name="T12" fmla="*/ 1408 w 193"/>
                <a:gd name="T13" fmla="*/ 748 h 119"/>
                <a:gd name="T14" fmla="*/ 71 w 193"/>
                <a:gd name="T15" fmla="*/ 608 h 119"/>
                <a:gd name="T16" fmla="*/ 47 w 193"/>
                <a:gd name="T17" fmla="*/ 561 h 119"/>
                <a:gd name="T18" fmla="*/ 8 w 193"/>
                <a:gd name="T19" fmla="*/ 363 h 119"/>
                <a:gd name="T20" fmla="*/ 8 w 193"/>
                <a:gd name="T21" fmla="*/ 355 h 119"/>
                <a:gd name="T22" fmla="*/ 8 w 193"/>
                <a:gd name="T23" fmla="*/ 348 h 119"/>
                <a:gd name="T24" fmla="*/ 47 w 193"/>
                <a:gd name="T25" fmla="*/ 231 h 119"/>
                <a:gd name="T26" fmla="*/ 47 w 193"/>
                <a:gd name="T27" fmla="*/ 237 h 119"/>
                <a:gd name="T28" fmla="*/ 47 w 193"/>
                <a:gd name="T29" fmla="*/ 237 h 119"/>
                <a:gd name="T30" fmla="*/ 140 w 193"/>
                <a:gd name="T31" fmla="*/ 124 h 119"/>
                <a:gd name="T32" fmla="*/ 55 w 193"/>
                <a:gd name="T33" fmla="*/ 0 h 11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93" h="119">
                  <a:moveTo>
                    <a:pt x="96" y="14"/>
                  </a:moveTo>
                  <a:cubicBezTo>
                    <a:pt x="74" y="13"/>
                    <a:pt x="56" y="15"/>
                    <a:pt x="44" y="22"/>
                  </a:cubicBezTo>
                  <a:cubicBezTo>
                    <a:pt x="23" y="34"/>
                    <a:pt x="17" y="49"/>
                    <a:pt x="29" y="69"/>
                  </a:cubicBezTo>
                  <a:cubicBezTo>
                    <a:pt x="45" y="96"/>
                    <a:pt x="125" y="94"/>
                    <a:pt x="179" y="79"/>
                  </a:cubicBezTo>
                  <a:cubicBezTo>
                    <a:pt x="189" y="76"/>
                    <a:pt x="193" y="86"/>
                    <a:pt x="191" y="91"/>
                  </a:cubicBezTo>
                  <a:cubicBezTo>
                    <a:pt x="191" y="90"/>
                    <a:pt x="191" y="91"/>
                    <a:pt x="191" y="91"/>
                  </a:cubicBezTo>
                  <a:cubicBezTo>
                    <a:pt x="190" y="93"/>
                    <a:pt x="188" y="96"/>
                    <a:pt x="183" y="97"/>
                  </a:cubicBezTo>
                  <a:cubicBezTo>
                    <a:pt x="129" y="112"/>
                    <a:pt x="32" y="119"/>
                    <a:pt x="9" y="79"/>
                  </a:cubicBezTo>
                  <a:cubicBezTo>
                    <a:pt x="8" y="77"/>
                    <a:pt x="7" y="75"/>
                    <a:pt x="6" y="73"/>
                  </a:cubicBezTo>
                  <a:cubicBezTo>
                    <a:pt x="2" y="65"/>
                    <a:pt x="0" y="56"/>
                    <a:pt x="1" y="47"/>
                  </a:cubicBezTo>
                  <a:cubicBezTo>
                    <a:pt x="1" y="47"/>
                    <a:pt x="1" y="46"/>
                    <a:pt x="1" y="46"/>
                  </a:cubicBezTo>
                  <a:cubicBezTo>
                    <a:pt x="1" y="46"/>
                    <a:pt x="1" y="46"/>
                    <a:pt x="1" y="45"/>
                  </a:cubicBezTo>
                  <a:cubicBezTo>
                    <a:pt x="2" y="40"/>
                    <a:pt x="3" y="35"/>
                    <a:pt x="6" y="30"/>
                  </a:cubicBezTo>
                  <a:cubicBezTo>
                    <a:pt x="6" y="31"/>
                    <a:pt x="6" y="31"/>
                    <a:pt x="6" y="31"/>
                  </a:cubicBezTo>
                  <a:cubicBezTo>
                    <a:pt x="6" y="31"/>
                    <a:pt x="6" y="31"/>
                    <a:pt x="6" y="31"/>
                  </a:cubicBezTo>
                  <a:cubicBezTo>
                    <a:pt x="9" y="26"/>
                    <a:pt x="13" y="21"/>
                    <a:pt x="18" y="16"/>
                  </a:cubicBezTo>
                  <a:cubicBezTo>
                    <a:pt x="25" y="9"/>
                    <a:pt x="21" y="1"/>
                    <a:pt x="7"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5" name="Freeform 887">
              <a:extLst>
                <a:ext uri="{FF2B5EF4-FFF2-40B4-BE49-F238E27FC236}">
                  <a16:creationId xmlns:a16="http://schemas.microsoft.com/office/drawing/2014/main" id="{8B6BADB9-7328-590A-43D4-67DFA13743F0}"/>
                </a:ext>
              </a:extLst>
            </p:cNvPr>
            <p:cNvSpPr>
              <a:spLocks/>
            </p:cNvSpPr>
            <p:nvPr/>
          </p:nvSpPr>
          <p:spPr bwMode="auto">
            <a:xfrm>
              <a:off x="2741" y="2764"/>
              <a:ext cx="250" cy="191"/>
            </a:xfrm>
            <a:custGeom>
              <a:avLst/>
              <a:gdLst>
                <a:gd name="T0" fmla="*/ 504 w 127"/>
                <a:gd name="T1" fmla="*/ 740 h 97"/>
                <a:gd name="T2" fmla="*/ 213 w 127"/>
                <a:gd name="T3" fmla="*/ 465 h 97"/>
                <a:gd name="T4" fmla="*/ 313 w 127"/>
                <a:gd name="T5" fmla="*/ 167 h 97"/>
                <a:gd name="T6" fmla="*/ 884 w 127"/>
                <a:gd name="T7" fmla="*/ 624 h 97"/>
                <a:gd name="T8" fmla="*/ 961 w 127"/>
                <a:gd name="T9" fmla="*/ 616 h 97"/>
                <a:gd name="T10" fmla="*/ 961 w 127"/>
                <a:gd name="T11" fmla="*/ 624 h 97"/>
                <a:gd name="T12" fmla="*/ 953 w 127"/>
                <a:gd name="T13" fmla="*/ 573 h 97"/>
                <a:gd name="T14" fmla="*/ 276 w 127"/>
                <a:gd name="T15" fmla="*/ 69 h 97"/>
                <a:gd name="T16" fmla="*/ 252 w 127"/>
                <a:gd name="T17" fmla="*/ 85 h 97"/>
                <a:gd name="T18" fmla="*/ 144 w 127"/>
                <a:gd name="T19" fmla="*/ 159 h 97"/>
                <a:gd name="T20" fmla="*/ 144 w 127"/>
                <a:gd name="T21" fmla="*/ 159 h 97"/>
                <a:gd name="T22" fmla="*/ 136 w 127"/>
                <a:gd name="T23" fmla="*/ 159 h 97"/>
                <a:gd name="T24" fmla="*/ 108 w 127"/>
                <a:gd name="T25" fmla="*/ 236 h 97"/>
                <a:gd name="T26" fmla="*/ 108 w 127"/>
                <a:gd name="T27" fmla="*/ 228 h 97"/>
                <a:gd name="T28" fmla="*/ 108 w 127"/>
                <a:gd name="T29" fmla="*/ 236 h 97"/>
                <a:gd name="T30" fmla="*/ 100 w 127"/>
                <a:gd name="T31" fmla="*/ 404 h 97"/>
                <a:gd name="T32" fmla="*/ 0 w 127"/>
                <a:gd name="T33" fmla="*/ 435 h 9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27" h="97">
                  <a:moveTo>
                    <a:pt x="66" y="97"/>
                  </a:moveTo>
                  <a:cubicBezTo>
                    <a:pt x="48" y="82"/>
                    <a:pt x="32" y="73"/>
                    <a:pt x="28" y="61"/>
                  </a:cubicBezTo>
                  <a:cubicBezTo>
                    <a:pt x="23" y="46"/>
                    <a:pt x="27" y="26"/>
                    <a:pt x="41" y="22"/>
                  </a:cubicBezTo>
                  <a:cubicBezTo>
                    <a:pt x="60" y="17"/>
                    <a:pt x="97" y="52"/>
                    <a:pt x="116" y="82"/>
                  </a:cubicBezTo>
                  <a:cubicBezTo>
                    <a:pt x="119" y="87"/>
                    <a:pt x="125" y="84"/>
                    <a:pt x="126" y="81"/>
                  </a:cubicBezTo>
                  <a:cubicBezTo>
                    <a:pt x="126" y="82"/>
                    <a:pt x="127" y="81"/>
                    <a:pt x="126" y="82"/>
                  </a:cubicBezTo>
                  <a:cubicBezTo>
                    <a:pt x="127" y="80"/>
                    <a:pt x="127" y="77"/>
                    <a:pt x="125" y="75"/>
                  </a:cubicBezTo>
                  <a:cubicBezTo>
                    <a:pt x="107" y="45"/>
                    <a:pt x="64" y="0"/>
                    <a:pt x="36" y="9"/>
                  </a:cubicBezTo>
                  <a:cubicBezTo>
                    <a:pt x="35" y="10"/>
                    <a:pt x="34" y="10"/>
                    <a:pt x="33" y="11"/>
                  </a:cubicBezTo>
                  <a:cubicBezTo>
                    <a:pt x="27" y="13"/>
                    <a:pt x="22" y="16"/>
                    <a:pt x="19" y="21"/>
                  </a:cubicBezTo>
                  <a:cubicBezTo>
                    <a:pt x="19" y="21"/>
                    <a:pt x="19" y="21"/>
                    <a:pt x="19" y="21"/>
                  </a:cubicBezTo>
                  <a:cubicBezTo>
                    <a:pt x="19" y="21"/>
                    <a:pt x="18" y="21"/>
                    <a:pt x="18" y="21"/>
                  </a:cubicBezTo>
                  <a:cubicBezTo>
                    <a:pt x="17" y="24"/>
                    <a:pt x="15" y="27"/>
                    <a:pt x="14" y="31"/>
                  </a:cubicBezTo>
                  <a:cubicBezTo>
                    <a:pt x="14" y="31"/>
                    <a:pt x="14" y="31"/>
                    <a:pt x="14" y="30"/>
                  </a:cubicBezTo>
                  <a:cubicBezTo>
                    <a:pt x="14" y="31"/>
                    <a:pt x="14" y="31"/>
                    <a:pt x="14" y="31"/>
                  </a:cubicBezTo>
                  <a:cubicBezTo>
                    <a:pt x="14" y="34"/>
                    <a:pt x="13" y="48"/>
                    <a:pt x="13" y="53"/>
                  </a:cubicBezTo>
                  <a:cubicBezTo>
                    <a:pt x="13" y="59"/>
                    <a:pt x="7" y="62"/>
                    <a:pt x="0" y="57"/>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6" name="Freeform 888">
              <a:extLst>
                <a:ext uri="{FF2B5EF4-FFF2-40B4-BE49-F238E27FC236}">
                  <a16:creationId xmlns:a16="http://schemas.microsoft.com/office/drawing/2014/main" id="{B72FF125-E128-DA5C-B7C8-7321B994F610}"/>
                </a:ext>
              </a:extLst>
            </p:cNvPr>
            <p:cNvSpPr>
              <a:spLocks/>
            </p:cNvSpPr>
            <p:nvPr/>
          </p:nvSpPr>
          <p:spPr bwMode="auto">
            <a:xfrm>
              <a:off x="2907" y="2499"/>
              <a:ext cx="228" cy="150"/>
            </a:xfrm>
            <a:custGeom>
              <a:avLst/>
              <a:gdLst>
                <a:gd name="T0" fmla="*/ 637 w 116"/>
                <a:gd name="T1" fmla="*/ 116 h 76"/>
                <a:gd name="T2" fmla="*/ 236 w 116"/>
                <a:gd name="T3" fmla="*/ 85 h 76"/>
                <a:gd name="T4" fmla="*/ 120 w 116"/>
                <a:gd name="T5" fmla="*/ 292 h 76"/>
                <a:gd name="T6" fmla="*/ 820 w 116"/>
                <a:gd name="T7" fmla="*/ 468 h 76"/>
                <a:gd name="T8" fmla="*/ 873 w 116"/>
                <a:gd name="T9" fmla="*/ 537 h 76"/>
                <a:gd name="T10" fmla="*/ 873 w 116"/>
                <a:gd name="T11" fmla="*/ 537 h 76"/>
                <a:gd name="T12" fmla="*/ 827 w 116"/>
                <a:gd name="T13" fmla="*/ 561 h 76"/>
                <a:gd name="T14" fmla="*/ 24 w 116"/>
                <a:gd name="T15" fmla="*/ 324 h 76"/>
                <a:gd name="T16" fmla="*/ 16 w 116"/>
                <a:gd name="T17" fmla="*/ 292 h 76"/>
                <a:gd name="T18" fmla="*/ 8 w 116"/>
                <a:gd name="T19" fmla="*/ 160 h 76"/>
                <a:gd name="T20" fmla="*/ 8 w 116"/>
                <a:gd name="T21" fmla="*/ 160 h 76"/>
                <a:gd name="T22" fmla="*/ 8 w 116"/>
                <a:gd name="T23" fmla="*/ 152 h 76"/>
                <a:gd name="T24" fmla="*/ 47 w 116"/>
                <a:gd name="T25" fmla="*/ 93 h 76"/>
                <a:gd name="T26" fmla="*/ 47 w 116"/>
                <a:gd name="T27" fmla="*/ 93 h 76"/>
                <a:gd name="T28" fmla="*/ 47 w 116"/>
                <a:gd name="T29" fmla="*/ 93 h 76"/>
                <a:gd name="T30" fmla="*/ 112 w 116"/>
                <a:gd name="T31" fmla="*/ 32 h 76"/>
                <a:gd name="T32" fmla="*/ 120 w 116"/>
                <a:gd name="T33" fmla="*/ 0 h 7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16" h="76">
                  <a:moveTo>
                    <a:pt x="84" y="15"/>
                  </a:moveTo>
                  <a:cubicBezTo>
                    <a:pt x="59" y="10"/>
                    <a:pt x="43" y="6"/>
                    <a:pt x="31" y="11"/>
                  </a:cubicBezTo>
                  <a:cubicBezTo>
                    <a:pt x="17" y="16"/>
                    <a:pt x="11" y="24"/>
                    <a:pt x="16" y="38"/>
                  </a:cubicBezTo>
                  <a:cubicBezTo>
                    <a:pt x="23" y="57"/>
                    <a:pt x="73" y="64"/>
                    <a:pt x="108" y="61"/>
                  </a:cubicBezTo>
                  <a:cubicBezTo>
                    <a:pt x="115" y="60"/>
                    <a:pt x="116" y="67"/>
                    <a:pt x="115" y="70"/>
                  </a:cubicBezTo>
                  <a:cubicBezTo>
                    <a:pt x="115" y="69"/>
                    <a:pt x="114" y="70"/>
                    <a:pt x="115" y="70"/>
                  </a:cubicBezTo>
                  <a:cubicBezTo>
                    <a:pt x="114" y="71"/>
                    <a:pt x="112" y="73"/>
                    <a:pt x="109" y="73"/>
                  </a:cubicBezTo>
                  <a:cubicBezTo>
                    <a:pt x="74" y="76"/>
                    <a:pt x="12" y="70"/>
                    <a:pt x="3" y="42"/>
                  </a:cubicBezTo>
                  <a:cubicBezTo>
                    <a:pt x="2" y="41"/>
                    <a:pt x="2" y="39"/>
                    <a:pt x="2" y="38"/>
                  </a:cubicBezTo>
                  <a:cubicBezTo>
                    <a:pt x="0" y="33"/>
                    <a:pt x="0" y="27"/>
                    <a:pt x="1" y="21"/>
                  </a:cubicBezTo>
                  <a:cubicBezTo>
                    <a:pt x="1" y="21"/>
                    <a:pt x="1" y="21"/>
                    <a:pt x="1" y="21"/>
                  </a:cubicBezTo>
                  <a:cubicBezTo>
                    <a:pt x="1" y="21"/>
                    <a:pt x="1" y="20"/>
                    <a:pt x="1" y="20"/>
                  </a:cubicBezTo>
                  <a:cubicBezTo>
                    <a:pt x="2" y="17"/>
                    <a:pt x="4" y="14"/>
                    <a:pt x="6" y="12"/>
                  </a:cubicBezTo>
                  <a:cubicBezTo>
                    <a:pt x="6" y="12"/>
                    <a:pt x="6" y="12"/>
                    <a:pt x="6" y="12"/>
                  </a:cubicBezTo>
                  <a:cubicBezTo>
                    <a:pt x="6" y="12"/>
                    <a:pt x="6" y="12"/>
                    <a:pt x="6" y="12"/>
                  </a:cubicBezTo>
                  <a:cubicBezTo>
                    <a:pt x="8" y="9"/>
                    <a:pt x="11" y="7"/>
                    <a:pt x="15" y="4"/>
                  </a:cubicBezTo>
                  <a:cubicBezTo>
                    <a:pt x="18" y="2"/>
                    <a:pt x="17" y="1"/>
                    <a:pt x="16"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097" name="Freeform 889">
              <a:extLst>
                <a:ext uri="{FF2B5EF4-FFF2-40B4-BE49-F238E27FC236}">
                  <a16:creationId xmlns:a16="http://schemas.microsoft.com/office/drawing/2014/main" id="{49A99E60-8B09-D07D-50B5-A7D4581BBADD}"/>
                </a:ext>
              </a:extLst>
            </p:cNvPr>
            <p:cNvSpPr>
              <a:spLocks/>
            </p:cNvSpPr>
            <p:nvPr/>
          </p:nvSpPr>
          <p:spPr bwMode="auto">
            <a:xfrm>
              <a:off x="2922" y="2501"/>
              <a:ext cx="150" cy="53"/>
            </a:xfrm>
            <a:custGeom>
              <a:avLst/>
              <a:gdLst>
                <a:gd name="T0" fmla="*/ 584 w 76"/>
                <a:gd name="T1" fmla="*/ 84 h 27"/>
                <a:gd name="T2" fmla="*/ 268 w 76"/>
                <a:gd name="T3" fmla="*/ 8 h 27"/>
                <a:gd name="T4" fmla="*/ 24 w 76"/>
                <a:gd name="T5" fmla="*/ 204 h 27"/>
                <a:gd name="T6" fmla="*/ 268 w 76"/>
                <a:gd name="T7" fmla="*/ 31 h 27"/>
                <a:gd name="T8" fmla="*/ 584 w 76"/>
                <a:gd name="T9" fmla="*/ 84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6" h="27">
                  <a:moveTo>
                    <a:pt x="76" y="11"/>
                  </a:moveTo>
                  <a:cubicBezTo>
                    <a:pt x="76" y="11"/>
                    <a:pt x="55" y="1"/>
                    <a:pt x="35" y="1"/>
                  </a:cubicBezTo>
                  <a:cubicBezTo>
                    <a:pt x="15" y="0"/>
                    <a:pt x="0" y="15"/>
                    <a:pt x="3" y="27"/>
                  </a:cubicBezTo>
                  <a:cubicBezTo>
                    <a:pt x="1" y="10"/>
                    <a:pt x="22" y="5"/>
                    <a:pt x="35" y="4"/>
                  </a:cubicBezTo>
                  <a:cubicBezTo>
                    <a:pt x="43" y="4"/>
                    <a:pt x="70" y="9"/>
                    <a:pt x="76"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8" name="Freeform 890">
              <a:extLst>
                <a:ext uri="{FF2B5EF4-FFF2-40B4-BE49-F238E27FC236}">
                  <a16:creationId xmlns:a16="http://schemas.microsoft.com/office/drawing/2014/main" id="{6AF45E88-6AC5-71FC-1506-EF3E8F87C564}"/>
                </a:ext>
              </a:extLst>
            </p:cNvPr>
            <p:cNvSpPr>
              <a:spLocks/>
            </p:cNvSpPr>
            <p:nvPr/>
          </p:nvSpPr>
          <p:spPr bwMode="auto">
            <a:xfrm>
              <a:off x="3743" y="2653"/>
              <a:ext cx="224" cy="75"/>
            </a:xfrm>
            <a:custGeom>
              <a:avLst/>
              <a:gdLst>
                <a:gd name="T0" fmla="*/ 865 w 114"/>
                <a:gd name="T1" fmla="*/ 109 h 38"/>
                <a:gd name="T2" fmla="*/ 401 w 114"/>
                <a:gd name="T3" fmla="*/ 0 h 38"/>
                <a:gd name="T4" fmla="*/ 31 w 114"/>
                <a:gd name="T5" fmla="*/ 292 h 38"/>
                <a:gd name="T6" fmla="*/ 424 w 114"/>
                <a:gd name="T7" fmla="*/ 39 h 38"/>
                <a:gd name="T8" fmla="*/ 865 w 114"/>
                <a:gd name="T9" fmla="*/ 109 h 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4" h="38">
                  <a:moveTo>
                    <a:pt x="114" y="14"/>
                  </a:moveTo>
                  <a:cubicBezTo>
                    <a:pt x="114" y="14"/>
                    <a:pt x="81" y="1"/>
                    <a:pt x="53" y="0"/>
                  </a:cubicBezTo>
                  <a:cubicBezTo>
                    <a:pt x="26" y="0"/>
                    <a:pt x="0" y="26"/>
                    <a:pt x="4" y="38"/>
                  </a:cubicBezTo>
                  <a:cubicBezTo>
                    <a:pt x="2" y="21"/>
                    <a:pt x="39" y="6"/>
                    <a:pt x="56" y="5"/>
                  </a:cubicBezTo>
                  <a:cubicBezTo>
                    <a:pt x="67" y="5"/>
                    <a:pt x="106" y="12"/>
                    <a:pt x="114" y="1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GB"/>
            </a:p>
          </p:txBody>
        </p:sp>
        <p:sp>
          <p:nvSpPr>
            <p:cNvPr id="4099" name="Freeform 891">
              <a:extLst>
                <a:ext uri="{FF2B5EF4-FFF2-40B4-BE49-F238E27FC236}">
                  <a16:creationId xmlns:a16="http://schemas.microsoft.com/office/drawing/2014/main" id="{3BC1B85D-1B45-D91F-7108-160E226B0C05}"/>
                </a:ext>
              </a:extLst>
            </p:cNvPr>
            <p:cNvSpPr>
              <a:spLocks/>
            </p:cNvSpPr>
            <p:nvPr/>
          </p:nvSpPr>
          <p:spPr bwMode="auto">
            <a:xfrm>
              <a:off x="4267" y="2391"/>
              <a:ext cx="846" cy="1647"/>
            </a:xfrm>
            <a:custGeom>
              <a:avLst/>
              <a:gdLst>
                <a:gd name="T0" fmla="*/ 0 w 429"/>
                <a:gd name="T1" fmla="*/ 6330 h 835"/>
                <a:gd name="T2" fmla="*/ 2889 w 429"/>
                <a:gd name="T3" fmla="*/ 3552 h 835"/>
                <a:gd name="T4" fmla="*/ 1556 w 429"/>
                <a:gd name="T5" fmla="*/ 0 h 835"/>
                <a:gd name="T6" fmla="*/ 0 60000 65536"/>
                <a:gd name="T7" fmla="*/ 0 60000 65536"/>
                <a:gd name="T8" fmla="*/ 0 60000 65536"/>
              </a:gdLst>
              <a:ahLst/>
              <a:cxnLst>
                <a:cxn ang="T6">
                  <a:pos x="T0" y="T1"/>
                </a:cxn>
                <a:cxn ang="T7">
                  <a:pos x="T2" y="T3"/>
                </a:cxn>
                <a:cxn ang="T8">
                  <a:pos x="T4" y="T5"/>
                </a:cxn>
              </a:cxnLst>
              <a:rect l="0" t="0" r="r" b="b"/>
              <a:pathLst>
                <a:path w="429" h="835">
                  <a:moveTo>
                    <a:pt x="0" y="825"/>
                  </a:moveTo>
                  <a:cubicBezTo>
                    <a:pt x="127" y="835"/>
                    <a:pt x="332" y="675"/>
                    <a:pt x="377" y="463"/>
                  </a:cubicBezTo>
                  <a:cubicBezTo>
                    <a:pt x="429" y="219"/>
                    <a:pt x="315" y="37"/>
                    <a:pt x="203" y="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00" name="Line 892">
              <a:extLst>
                <a:ext uri="{FF2B5EF4-FFF2-40B4-BE49-F238E27FC236}">
                  <a16:creationId xmlns:a16="http://schemas.microsoft.com/office/drawing/2014/main" id="{78C3E6E4-4204-1091-1A76-F8BD885056A5}"/>
                </a:ext>
              </a:extLst>
            </p:cNvPr>
            <p:cNvSpPr>
              <a:spLocks noChangeShapeType="1"/>
            </p:cNvSpPr>
            <p:nvPr/>
          </p:nvSpPr>
          <p:spPr bwMode="auto">
            <a:xfrm flipV="1">
              <a:off x="4557" y="2389"/>
              <a:ext cx="110" cy="44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1" name="Freeform 893">
              <a:extLst>
                <a:ext uri="{FF2B5EF4-FFF2-40B4-BE49-F238E27FC236}">
                  <a16:creationId xmlns:a16="http://schemas.microsoft.com/office/drawing/2014/main" id="{C4ABD87C-8DF1-1479-4285-8A49BAF64244}"/>
                </a:ext>
              </a:extLst>
            </p:cNvPr>
            <p:cNvSpPr>
              <a:spLocks/>
            </p:cNvSpPr>
            <p:nvPr/>
          </p:nvSpPr>
          <p:spPr bwMode="auto">
            <a:xfrm>
              <a:off x="4378" y="2837"/>
              <a:ext cx="282" cy="733"/>
            </a:xfrm>
            <a:custGeom>
              <a:avLst/>
              <a:gdLst>
                <a:gd name="T0" fmla="*/ 696 w 143"/>
                <a:gd name="T1" fmla="*/ 0 h 372"/>
                <a:gd name="T2" fmla="*/ 945 w 143"/>
                <a:gd name="T3" fmla="*/ 1492 h 372"/>
                <a:gd name="T4" fmla="*/ 0 w 143"/>
                <a:gd name="T5" fmla="*/ 2845 h 372"/>
                <a:gd name="T6" fmla="*/ 0 60000 65536"/>
                <a:gd name="T7" fmla="*/ 0 60000 65536"/>
                <a:gd name="T8" fmla="*/ 0 60000 65536"/>
              </a:gdLst>
              <a:ahLst/>
              <a:cxnLst>
                <a:cxn ang="T6">
                  <a:pos x="T0" y="T1"/>
                </a:cxn>
                <a:cxn ang="T7">
                  <a:pos x="T2" y="T3"/>
                </a:cxn>
                <a:cxn ang="T8">
                  <a:pos x="T4" y="T5"/>
                </a:cxn>
              </a:cxnLst>
              <a:rect l="0" t="0" r="r" b="b"/>
              <a:pathLst>
                <a:path w="143" h="372">
                  <a:moveTo>
                    <a:pt x="91" y="0"/>
                  </a:moveTo>
                  <a:cubicBezTo>
                    <a:pt x="115" y="35"/>
                    <a:pt x="143" y="99"/>
                    <a:pt x="123" y="195"/>
                  </a:cubicBezTo>
                  <a:cubicBezTo>
                    <a:pt x="104" y="283"/>
                    <a:pt x="40" y="345"/>
                    <a:pt x="0" y="372"/>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02" name="Freeform 894">
              <a:extLst>
                <a:ext uri="{FF2B5EF4-FFF2-40B4-BE49-F238E27FC236}">
                  <a16:creationId xmlns:a16="http://schemas.microsoft.com/office/drawing/2014/main" id="{B79A93D2-62DE-290A-8C0F-92FC740A74B4}"/>
                </a:ext>
              </a:extLst>
            </p:cNvPr>
            <p:cNvSpPr>
              <a:spLocks/>
            </p:cNvSpPr>
            <p:nvPr/>
          </p:nvSpPr>
          <p:spPr bwMode="auto">
            <a:xfrm>
              <a:off x="2402" y="2363"/>
              <a:ext cx="2155" cy="1205"/>
            </a:xfrm>
            <a:custGeom>
              <a:avLst/>
              <a:gdLst>
                <a:gd name="T0" fmla="*/ 7682 w 1093"/>
                <a:gd name="T1" fmla="*/ 4686 h 611"/>
                <a:gd name="T2" fmla="*/ 4874 w 1093"/>
                <a:gd name="T3" fmla="*/ 3741 h 611"/>
                <a:gd name="T4" fmla="*/ 85 w 1093"/>
                <a:gd name="T5" fmla="*/ 1057 h 611"/>
                <a:gd name="T6" fmla="*/ 16 w 1093"/>
                <a:gd name="T7" fmla="*/ 781 h 611"/>
                <a:gd name="T8" fmla="*/ 221 w 1093"/>
                <a:gd name="T9" fmla="*/ 199 h 611"/>
                <a:gd name="T10" fmla="*/ 773 w 1093"/>
                <a:gd name="T11" fmla="*/ 39 h 611"/>
                <a:gd name="T12" fmla="*/ 1948 w 1093"/>
                <a:gd name="T13" fmla="*/ 483 h 611"/>
                <a:gd name="T14" fmla="*/ 1948 w 1093"/>
                <a:gd name="T15" fmla="*/ 489 h 611"/>
                <a:gd name="T16" fmla="*/ 4945 w 1093"/>
                <a:gd name="T17" fmla="*/ 1081 h 611"/>
                <a:gd name="T18" fmla="*/ 8299 w 1093"/>
                <a:gd name="T19" fmla="*/ 1808 h 611"/>
                <a:gd name="T20" fmla="*/ 8377 w 1093"/>
                <a:gd name="T21" fmla="*/ 1840 h 6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093" h="611">
                  <a:moveTo>
                    <a:pt x="1002" y="611"/>
                  </a:moveTo>
                  <a:cubicBezTo>
                    <a:pt x="961" y="601"/>
                    <a:pt x="815" y="561"/>
                    <a:pt x="636" y="488"/>
                  </a:cubicBezTo>
                  <a:cubicBezTo>
                    <a:pt x="375" y="383"/>
                    <a:pt x="157" y="271"/>
                    <a:pt x="11" y="138"/>
                  </a:cubicBezTo>
                  <a:cubicBezTo>
                    <a:pt x="7" y="129"/>
                    <a:pt x="4" y="124"/>
                    <a:pt x="2" y="102"/>
                  </a:cubicBezTo>
                  <a:cubicBezTo>
                    <a:pt x="0" y="79"/>
                    <a:pt x="16" y="41"/>
                    <a:pt x="29" y="26"/>
                  </a:cubicBezTo>
                  <a:cubicBezTo>
                    <a:pt x="47" y="7"/>
                    <a:pt x="88" y="0"/>
                    <a:pt x="101" y="5"/>
                  </a:cubicBezTo>
                  <a:cubicBezTo>
                    <a:pt x="144" y="23"/>
                    <a:pt x="197" y="48"/>
                    <a:pt x="254" y="63"/>
                  </a:cubicBezTo>
                  <a:cubicBezTo>
                    <a:pt x="254" y="64"/>
                    <a:pt x="254" y="64"/>
                    <a:pt x="254" y="64"/>
                  </a:cubicBezTo>
                  <a:cubicBezTo>
                    <a:pt x="385" y="99"/>
                    <a:pt x="517" y="120"/>
                    <a:pt x="645" y="141"/>
                  </a:cubicBezTo>
                  <a:cubicBezTo>
                    <a:pt x="811" y="168"/>
                    <a:pt x="957" y="192"/>
                    <a:pt x="1083" y="236"/>
                  </a:cubicBezTo>
                  <a:cubicBezTo>
                    <a:pt x="1083" y="237"/>
                    <a:pt x="1093" y="240"/>
                    <a:pt x="1093" y="240"/>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sp>
          <p:nvSpPr>
            <p:cNvPr id="4103" name="Line 895">
              <a:extLst>
                <a:ext uri="{FF2B5EF4-FFF2-40B4-BE49-F238E27FC236}">
                  <a16:creationId xmlns:a16="http://schemas.microsoft.com/office/drawing/2014/main" id="{5AAA9FEC-F774-93CD-65AA-DFF8EAB81B2F}"/>
                </a:ext>
              </a:extLst>
            </p:cNvPr>
            <p:cNvSpPr>
              <a:spLocks noChangeShapeType="1"/>
            </p:cNvSpPr>
            <p:nvPr/>
          </p:nvSpPr>
          <p:spPr bwMode="auto">
            <a:xfrm flipV="1">
              <a:off x="4269" y="3568"/>
              <a:ext cx="109" cy="448"/>
            </a:xfrm>
            <a:prstGeom prst="line">
              <a:avLst/>
            </a:prstGeom>
            <a:noFill/>
            <a:ln w="952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GB"/>
            </a:p>
          </p:txBody>
        </p:sp>
        <p:sp>
          <p:nvSpPr>
            <p:cNvPr id="4104" name="Freeform 896">
              <a:extLst>
                <a:ext uri="{FF2B5EF4-FFF2-40B4-BE49-F238E27FC236}">
                  <a16:creationId xmlns:a16="http://schemas.microsoft.com/office/drawing/2014/main" id="{016803AB-E4E2-2661-E37C-02876DCB5201}"/>
                </a:ext>
              </a:extLst>
            </p:cNvPr>
            <p:cNvSpPr>
              <a:spLocks/>
            </p:cNvSpPr>
            <p:nvPr/>
          </p:nvSpPr>
          <p:spPr bwMode="auto">
            <a:xfrm>
              <a:off x="1875" y="1929"/>
              <a:ext cx="2792" cy="2087"/>
            </a:xfrm>
            <a:custGeom>
              <a:avLst/>
              <a:gdLst>
                <a:gd name="T0" fmla="*/ 10854 w 1416"/>
                <a:gd name="T1" fmla="*/ 1797 h 1058"/>
                <a:gd name="T2" fmla="*/ 3596 w 1416"/>
                <a:gd name="T3" fmla="*/ 497 h 1058"/>
                <a:gd name="T4" fmla="*/ 2889 w 1416"/>
                <a:gd name="T5" fmla="*/ 229 h 1058"/>
                <a:gd name="T6" fmla="*/ 891 w 1416"/>
                <a:gd name="T7" fmla="*/ 3478 h 1058"/>
                <a:gd name="T8" fmla="*/ 956 w 1416"/>
                <a:gd name="T9" fmla="*/ 3537 h 1058"/>
                <a:gd name="T10" fmla="*/ 9299 w 1416"/>
                <a:gd name="T11" fmla="*/ 8121 h 10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416" h="1058">
                  <a:moveTo>
                    <a:pt x="1416" y="234"/>
                  </a:moveTo>
                  <a:cubicBezTo>
                    <a:pt x="1127" y="133"/>
                    <a:pt x="769" y="168"/>
                    <a:pt x="469" y="65"/>
                  </a:cubicBezTo>
                  <a:cubicBezTo>
                    <a:pt x="437" y="54"/>
                    <a:pt x="406" y="42"/>
                    <a:pt x="377" y="30"/>
                  </a:cubicBezTo>
                  <a:cubicBezTo>
                    <a:pt x="269" y="0"/>
                    <a:pt x="0" y="147"/>
                    <a:pt x="116" y="453"/>
                  </a:cubicBezTo>
                  <a:cubicBezTo>
                    <a:pt x="119" y="456"/>
                    <a:pt x="122" y="459"/>
                    <a:pt x="125" y="461"/>
                  </a:cubicBezTo>
                  <a:cubicBezTo>
                    <a:pt x="505" y="824"/>
                    <a:pt x="1121" y="1034"/>
                    <a:pt x="1213" y="1058"/>
                  </a:cubicBezTo>
                </a:path>
              </a:pathLst>
            </a:custGeom>
            <a:noFill/>
            <a:ln w="952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GB"/>
            </a:p>
          </p:txBody>
        </p:sp>
      </p:grpSp>
      <p:sp>
        <p:nvSpPr>
          <p:cNvPr id="4106" name="TextBox 4105">
            <a:extLst>
              <a:ext uri="{FF2B5EF4-FFF2-40B4-BE49-F238E27FC236}">
                <a16:creationId xmlns:a16="http://schemas.microsoft.com/office/drawing/2014/main" id="{47C087CE-936D-8BE6-01D7-B1AB26DA63EB}"/>
              </a:ext>
            </a:extLst>
          </p:cNvPr>
          <p:cNvSpPr txBox="1"/>
          <p:nvPr/>
        </p:nvSpPr>
        <p:spPr>
          <a:xfrm>
            <a:off x="3359697" y="1079495"/>
            <a:ext cx="1224136" cy="394723"/>
          </a:xfrm>
          <a:prstGeom prst="rect">
            <a:avLst/>
          </a:prstGeom>
          <a:noFill/>
        </p:spPr>
        <p:txBody>
          <a:bodyPr wrap="square" rtlCol="0">
            <a:spAutoFit/>
          </a:bodyPr>
          <a:lstStyle/>
          <a:p>
            <a:r>
              <a:rPr lang="en-GB" dirty="0"/>
              <a:t>Artery</a:t>
            </a:r>
          </a:p>
        </p:txBody>
      </p:sp>
      <p:pic>
        <p:nvPicPr>
          <p:cNvPr id="4110" name="Picture 4109">
            <a:extLst>
              <a:ext uri="{FF2B5EF4-FFF2-40B4-BE49-F238E27FC236}">
                <a16:creationId xmlns:a16="http://schemas.microsoft.com/office/drawing/2014/main" id="{4F3D6E04-5F04-46F6-93C9-37836E8EC58B}"/>
              </a:ext>
            </a:extLst>
          </p:cNvPr>
          <p:cNvPicPr>
            <a:picLocks noChangeAspect="1"/>
          </p:cNvPicPr>
          <p:nvPr/>
        </p:nvPicPr>
        <p:blipFill>
          <a:blip r:embed="rId4"/>
          <a:stretch>
            <a:fillRect/>
          </a:stretch>
        </p:blipFill>
        <p:spPr>
          <a:xfrm>
            <a:off x="2326882" y="2679877"/>
            <a:ext cx="2376264" cy="3378374"/>
          </a:xfrm>
          <a:prstGeom prst="rect">
            <a:avLst/>
          </a:prstGeom>
        </p:spPr>
      </p:pic>
      <p:pic>
        <p:nvPicPr>
          <p:cNvPr id="4112" name="Picture 4111">
            <a:extLst>
              <a:ext uri="{FF2B5EF4-FFF2-40B4-BE49-F238E27FC236}">
                <a16:creationId xmlns:a16="http://schemas.microsoft.com/office/drawing/2014/main" id="{ED5C5DE3-DECD-DDF4-E7AE-9AC2E6960C27}"/>
              </a:ext>
            </a:extLst>
          </p:cNvPr>
          <p:cNvPicPr>
            <a:picLocks noChangeAspect="1"/>
          </p:cNvPicPr>
          <p:nvPr/>
        </p:nvPicPr>
        <p:blipFill>
          <a:blip r:embed="rId5"/>
          <a:stretch>
            <a:fillRect/>
          </a:stretch>
        </p:blipFill>
        <p:spPr>
          <a:xfrm>
            <a:off x="7632495" y="2607371"/>
            <a:ext cx="2351939" cy="3450880"/>
          </a:xfrm>
          <a:prstGeom prst="rect">
            <a:avLst/>
          </a:prstGeom>
        </p:spPr>
      </p:pic>
      <p:sp>
        <p:nvSpPr>
          <p:cNvPr id="4113" name="TextBox 4112">
            <a:extLst>
              <a:ext uri="{FF2B5EF4-FFF2-40B4-BE49-F238E27FC236}">
                <a16:creationId xmlns:a16="http://schemas.microsoft.com/office/drawing/2014/main" id="{92458E5F-173A-3CCD-FB7F-BADC84722199}"/>
              </a:ext>
            </a:extLst>
          </p:cNvPr>
          <p:cNvSpPr txBox="1"/>
          <p:nvPr/>
        </p:nvSpPr>
        <p:spPr>
          <a:xfrm>
            <a:off x="8148229" y="1114537"/>
            <a:ext cx="1224136" cy="394723"/>
          </a:xfrm>
          <a:prstGeom prst="rect">
            <a:avLst/>
          </a:prstGeom>
          <a:noFill/>
        </p:spPr>
        <p:txBody>
          <a:bodyPr wrap="square" rtlCol="0">
            <a:spAutoFit/>
          </a:bodyPr>
          <a:lstStyle/>
          <a:p>
            <a:r>
              <a:rPr lang="en-GB" dirty="0"/>
              <a:t>Vein</a:t>
            </a:r>
          </a:p>
        </p:txBody>
      </p:sp>
      <p:pic>
        <p:nvPicPr>
          <p:cNvPr id="4114" name="Picture 4" descr="Pin on Human Body">
            <a:extLst>
              <a:ext uri="{FF2B5EF4-FFF2-40B4-BE49-F238E27FC236}">
                <a16:creationId xmlns:a16="http://schemas.microsoft.com/office/drawing/2014/main" id="{D9FB08C2-1426-235F-51B8-E6111E2D7A82}"/>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t="38320" r="5003" b="24749"/>
          <a:stretch/>
        </p:blipFill>
        <p:spPr bwMode="auto">
          <a:xfrm>
            <a:off x="5267254" y="5720828"/>
            <a:ext cx="2077528" cy="605734"/>
          </a:xfrm>
          <a:prstGeom prst="rect">
            <a:avLst/>
          </a:prstGeom>
          <a:noFill/>
          <a:extLst>
            <a:ext uri="{909E8E84-426E-40DD-AFC4-6F175D3DCCD1}">
              <a14:hiddenFill xmlns:a14="http://schemas.microsoft.com/office/drawing/2010/main">
                <a:solidFill>
                  <a:srgbClr val="FFFFFF"/>
                </a:solidFill>
              </a14:hiddenFill>
            </a:ext>
          </a:extLst>
        </p:spPr>
      </p:pic>
      <p:pic>
        <p:nvPicPr>
          <p:cNvPr id="4115" name="Picture 2" descr="Cartoon Heart Drawing - How To Draw A Cartoon Heart Step By Step">
            <a:extLst>
              <a:ext uri="{FF2B5EF4-FFF2-40B4-BE49-F238E27FC236}">
                <a16:creationId xmlns:a16="http://schemas.microsoft.com/office/drawing/2014/main" id="{CB1CB4CF-A815-38FD-158E-6A8DAE181FEF}"/>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1712" t="13514" r="10398" b="12284"/>
          <a:stretch/>
        </p:blipFill>
        <p:spPr bwMode="auto">
          <a:xfrm>
            <a:off x="5772365" y="2548773"/>
            <a:ext cx="994915" cy="1326821"/>
          </a:xfrm>
          <a:prstGeom prst="rect">
            <a:avLst/>
          </a:prstGeom>
          <a:noFill/>
          <a:extLst>
            <a:ext uri="{909E8E84-426E-40DD-AFC4-6F175D3DCCD1}">
              <a14:hiddenFill xmlns:a14="http://schemas.microsoft.com/office/drawing/2010/main">
                <a:solidFill>
                  <a:srgbClr val="FFFFFF"/>
                </a:solidFill>
              </a14:hiddenFill>
            </a:ext>
          </a:extLst>
        </p:spPr>
      </p:pic>
      <p:sp>
        <p:nvSpPr>
          <p:cNvPr id="4116" name="Cylinder 4115">
            <a:extLst>
              <a:ext uri="{FF2B5EF4-FFF2-40B4-BE49-F238E27FC236}">
                <a16:creationId xmlns:a16="http://schemas.microsoft.com/office/drawing/2014/main" id="{BCB2FEB9-F31A-B4AB-7BFD-D05FC12CCE0C}"/>
              </a:ext>
            </a:extLst>
          </p:cNvPr>
          <p:cNvSpPr/>
          <p:nvPr/>
        </p:nvSpPr>
        <p:spPr>
          <a:xfrm>
            <a:off x="6762469" y="3808504"/>
            <a:ext cx="567104" cy="2044211"/>
          </a:xfrm>
          <a:prstGeom prst="can">
            <a:avLst/>
          </a:prstGeom>
          <a:gradFill>
            <a:gsLst>
              <a:gs pos="0">
                <a:srgbClr val="4772A8"/>
              </a:gs>
              <a:gs pos="72000">
                <a:srgbClr val="85A6D0"/>
              </a:gs>
              <a:gs pos="100000">
                <a:srgbClr val="99B8DF"/>
              </a:gs>
            </a:gsLst>
            <a:lin ang="10800000" scaled="0"/>
          </a:gradFill>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117" name="Arrow: Down 4116">
            <a:extLst>
              <a:ext uri="{FF2B5EF4-FFF2-40B4-BE49-F238E27FC236}">
                <a16:creationId xmlns:a16="http://schemas.microsoft.com/office/drawing/2014/main" id="{63B6A088-FE9C-1590-527F-3131AAD02FC5}"/>
              </a:ext>
            </a:extLst>
          </p:cNvPr>
          <p:cNvSpPr/>
          <p:nvPr/>
        </p:nvSpPr>
        <p:spPr>
          <a:xfrm rot="10800000">
            <a:off x="6564945" y="4910946"/>
            <a:ext cx="145073" cy="461596"/>
          </a:xfrm>
          <a:prstGeom prst="downArrow">
            <a:avLst/>
          </a:prstGeom>
          <a:solidFill>
            <a:srgbClr val="4772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118" name="Arrow: Down 4117">
            <a:extLst>
              <a:ext uri="{FF2B5EF4-FFF2-40B4-BE49-F238E27FC236}">
                <a16:creationId xmlns:a16="http://schemas.microsoft.com/office/drawing/2014/main" id="{96F12161-6287-B7F3-554D-687543DC2C03}"/>
              </a:ext>
            </a:extLst>
          </p:cNvPr>
          <p:cNvSpPr/>
          <p:nvPr/>
        </p:nvSpPr>
        <p:spPr>
          <a:xfrm rot="10800000">
            <a:off x="6564946" y="4015290"/>
            <a:ext cx="145073" cy="461596"/>
          </a:xfrm>
          <a:prstGeom prst="downArrow">
            <a:avLst/>
          </a:prstGeom>
          <a:solidFill>
            <a:srgbClr val="4772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nvGrpSpPr>
          <p:cNvPr id="4119" name="Group 4118">
            <a:extLst>
              <a:ext uri="{FF2B5EF4-FFF2-40B4-BE49-F238E27FC236}">
                <a16:creationId xmlns:a16="http://schemas.microsoft.com/office/drawing/2014/main" id="{CB324085-2C4C-2F3D-AA29-65F8560D98E3}"/>
              </a:ext>
            </a:extLst>
          </p:cNvPr>
          <p:cNvGrpSpPr/>
          <p:nvPr/>
        </p:nvGrpSpPr>
        <p:grpSpPr>
          <a:xfrm>
            <a:off x="5090561" y="3768212"/>
            <a:ext cx="764628" cy="2044211"/>
            <a:chOff x="8792090" y="2171700"/>
            <a:chExt cx="1019504" cy="2725615"/>
          </a:xfrm>
        </p:grpSpPr>
        <p:sp>
          <p:nvSpPr>
            <p:cNvPr id="4120" name="Cylinder 4119">
              <a:extLst>
                <a:ext uri="{FF2B5EF4-FFF2-40B4-BE49-F238E27FC236}">
                  <a16:creationId xmlns:a16="http://schemas.microsoft.com/office/drawing/2014/main" id="{B1D7AF71-E970-F1C7-721D-1731B3149685}"/>
                </a:ext>
              </a:extLst>
            </p:cNvPr>
            <p:cNvSpPr/>
            <p:nvPr/>
          </p:nvSpPr>
          <p:spPr>
            <a:xfrm rot="10800000">
              <a:off x="9055455" y="2171700"/>
              <a:ext cx="756139" cy="2725615"/>
            </a:xfrm>
            <a:prstGeom prst="can">
              <a:avLst/>
            </a:prstGeom>
            <a:gradFill flip="none" rotWithShape="1">
              <a:gsLst>
                <a:gs pos="0">
                  <a:srgbClr val="FF0000"/>
                </a:gs>
                <a:gs pos="30000">
                  <a:srgbClr val="E02315"/>
                </a:gs>
                <a:gs pos="100000">
                  <a:schemeClr val="accent2">
                    <a:lumMod val="60000"/>
                    <a:lumOff val="40000"/>
                  </a:schemeClr>
                </a:gs>
              </a:gsLst>
              <a:lin ang="10800000" scaled="0"/>
              <a:tileRect/>
            </a:gradFill>
            <a:effectLst>
              <a:outerShdw blurRad="50800" dist="38100" dir="2700000" algn="tl" rotWithShape="0">
                <a:srgbClr val="FF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121" name="Arrow: Down 4120">
              <a:extLst>
                <a:ext uri="{FF2B5EF4-FFF2-40B4-BE49-F238E27FC236}">
                  <a16:creationId xmlns:a16="http://schemas.microsoft.com/office/drawing/2014/main" id="{FBE65F33-655C-5C76-32B6-F69C51BB4325}"/>
                </a:ext>
              </a:extLst>
            </p:cNvPr>
            <p:cNvSpPr/>
            <p:nvPr/>
          </p:nvSpPr>
          <p:spPr>
            <a:xfrm>
              <a:off x="8818216" y="2464998"/>
              <a:ext cx="193431" cy="615461"/>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sp>
          <p:nvSpPr>
            <p:cNvPr id="4122" name="Arrow: Down 4121">
              <a:extLst>
                <a:ext uri="{FF2B5EF4-FFF2-40B4-BE49-F238E27FC236}">
                  <a16:creationId xmlns:a16="http://schemas.microsoft.com/office/drawing/2014/main" id="{08A0A729-5351-D59E-ED09-6AB10F773AF2}"/>
                </a:ext>
              </a:extLst>
            </p:cNvPr>
            <p:cNvSpPr/>
            <p:nvPr/>
          </p:nvSpPr>
          <p:spPr>
            <a:xfrm>
              <a:off x="8792090" y="3760683"/>
              <a:ext cx="193431" cy="615461"/>
            </a:xfrm>
            <a:prstGeom prst="down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350"/>
            </a:p>
          </p:txBody>
        </p:sp>
      </p:grpSp>
    </p:spTree>
    <p:extLst>
      <p:ext uri="{BB962C8B-B14F-4D97-AF65-F5344CB8AC3E}">
        <p14:creationId xmlns:p14="http://schemas.microsoft.com/office/powerpoint/2010/main" val="39101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1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1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11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11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11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11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11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41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6" grpId="0" animBg="1"/>
      <p:bldP spid="4117" grpId="0" animBg="1"/>
      <p:bldP spid="4118"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41ED54B-21C7-003C-C084-A842237E73BF}"/>
              </a:ext>
            </a:extLst>
          </p:cNvPr>
          <p:cNvGrpSpPr/>
          <p:nvPr/>
        </p:nvGrpSpPr>
        <p:grpSpPr>
          <a:xfrm>
            <a:off x="-264628" y="324110"/>
            <a:ext cx="12625324" cy="6413873"/>
            <a:chOff x="-74382" y="324109"/>
            <a:chExt cx="9258553" cy="6413873"/>
          </a:xfrm>
        </p:grpSpPr>
        <p:grpSp>
          <p:nvGrpSpPr>
            <p:cNvPr id="18" name="Group 17">
              <a:extLst>
                <a:ext uri="{FF2B5EF4-FFF2-40B4-BE49-F238E27FC236}">
                  <a16:creationId xmlns:a16="http://schemas.microsoft.com/office/drawing/2014/main" id="{84594651-D5CE-F5F7-F4D3-C218C3207D63}"/>
                </a:ext>
              </a:extLst>
            </p:cNvPr>
            <p:cNvGrpSpPr/>
            <p:nvPr/>
          </p:nvGrpSpPr>
          <p:grpSpPr>
            <a:xfrm>
              <a:off x="-74382" y="324109"/>
              <a:ext cx="9258553" cy="6389037"/>
              <a:chOff x="-74382" y="260648"/>
              <a:chExt cx="9258553" cy="6389037"/>
            </a:xfrm>
          </p:grpSpPr>
          <p:grpSp>
            <p:nvGrpSpPr>
              <p:cNvPr id="20" name="Group 19">
                <a:extLst>
                  <a:ext uri="{FF2B5EF4-FFF2-40B4-BE49-F238E27FC236}">
                    <a16:creationId xmlns:a16="http://schemas.microsoft.com/office/drawing/2014/main" id="{B6E923D2-D00F-3CAF-F786-5CD24848F70C}"/>
                  </a:ext>
                </a:extLst>
              </p:cNvPr>
              <p:cNvGrpSpPr/>
              <p:nvPr/>
            </p:nvGrpSpPr>
            <p:grpSpPr>
              <a:xfrm>
                <a:off x="-74382" y="5218534"/>
                <a:ext cx="9195401" cy="955514"/>
                <a:chOff x="-37870" y="5583981"/>
                <a:chExt cx="9195401" cy="1274019"/>
              </a:xfrm>
            </p:grpSpPr>
            <p:sp>
              <p:nvSpPr>
                <p:cNvPr id="23" name="Rectangle 22">
                  <a:extLst>
                    <a:ext uri="{FF2B5EF4-FFF2-40B4-BE49-F238E27FC236}">
                      <a16:creationId xmlns:a16="http://schemas.microsoft.com/office/drawing/2014/main" id="{D7B8BF00-B820-6158-3B14-D8A2F6332B5D}"/>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A87E009B-63F3-461D-BD07-1B90FA40C9D7}"/>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33F58768-6B1E-4756-1C2C-2E2E513B45E5}"/>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1" name="Rectangle 20">
                <a:extLst>
                  <a:ext uri="{FF2B5EF4-FFF2-40B4-BE49-F238E27FC236}">
                    <a16:creationId xmlns:a16="http://schemas.microsoft.com/office/drawing/2014/main" id="{00799892-ED25-993A-9504-CF1264D04875}"/>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D983AEFD-A767-BA42-5C8B-7480ADC28078}"/>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9" name="Picture 2">
              <a:extLst>
                <a:ext uri="{FF2B5EF4-FFF2-40B4-BE49-F238E27FC236}">
                  <a16:creationId xmlns:a16="http://schemas.microsoft.com/office/drawing/2014/main" id="{E1A04EB7-4367-E481-C65B-4B605A3DD8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Insufficiency</a:t>
            </a:r>
          </a:p>
        </p:txBody>
      </p:sp>
      <p:pic>
        <p:nvPicPr>
          <p:cNvPr id="5" name="Picture 4">
            <a:extLst>
              <a:ext uri="{FF2B5EF4-FFF2-40B4-BE49-F238E27FC236}">
                <a16:creationId xmlns:a16="http://schemas.microsoft.com/office/drawing/2014/main" id="{AEE564FE-D222-2279-0154-A8078F38B9B0}"/>
              </a:ext>
            </a:extLst>
          </p:cNvPr>
          <p:cNvPicPr>
            <a:picLocks noChangeAspect="1" noChangeArrowheads="1"/>
          </p:cNvPicPr>
          <p:nvPr/>
        </p:nvPicPr>
        <p:blipFill>
          <a:blip r:embed="rId4" cstate="print"/>
          <a:srcRect/>
          <a:stretch>
            <a:fillRect/>
          </a:stretch>
        </p:blipFill>
        <p:spPr>
          <a:xfrm>
            <a:off x="3215682" y="1412777"/>
            <a:ext cx="5952662" cy="4464496"/>
          </a:xfrm>
          <a:prstGeom prst="rect">
            <a:avLst/>
          </a:prstGeom>
          <a:noFill/>
        </p:spPr>
      </p:pic>
      <p:sp>
        <p:nvSpPr>
          <p:cNvPr id="13" name="Oval 12">
            <a:extLst>
              <a:ext uri="{FF2B5EF4-FFF2-40B4-BE49-F238E27FC236}">
                <a16:creationId xmlns:a16="http://schemas.microsoft.com/office/drawing/2014/main" id="{25EC6F0C-B36E-1E37-D47F-91F09B1864DE}"/>
              </a:ext>
            </a:extLst>
          </p:cNvPr>
          <p:cNvSpPr/>
          <p:nvPr/>
        </p:nvSpPr>
        <p:spPr>
          <a:xfrm>
            <a:off x="4367809" y="3635653"/>
            <a:ext cx="1080120" cy="1015830"/>
          </a:xfrm>
          <a:prstGeom prst="ellipse">
            <a:avLst/>
          </a:prstGeom>
          <a:noFill/>
          <a:ln w="603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600" dirty="0">
                <a:solidFill>
                  <a:schemeClr val="bg1"/>
                </a:solidFill>
              </a:rPr>
              <a:t>Artery</a:t>
            </a:r>
          </a:p>
        </p:txBody>
      </p:sp>
      <p:sp>
        <p:nvSpPr>
          <p:cNvPr id="16" name="Oval 15">
            <a:extLst>
              <a:ext uri="{FF2B5EF4-FFF2-40B4-BE49-F238E27FC236}">
                <a16:creationId xmlns:a16="http://schemas.microsoft.com/office/drawing/2014/main" id="{079E174E-3FF4-8564-BD99-AF1D6C69A4A3}"/>
              </a:ext>
            </a:extLst>
          </p:cNvPr>
          <p:cNvSpPr/>
          <p:nvPr/>
        </p:nvSpPr>
        <p:spPr>
          <a:xfrm>
            <a:off x="5447929" y="3645025"/>
            <a:ext cx="1584176" cy="1296144"/>
          </a:xfrm>
          <a:prstGeom prst="ellipse">
            <a:avLst/>
          </a:prstGeom>
          <a:noFill/>
          <a:ln w="730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dirty="0">
                <a:solidFill>
                  <a:schemeClr val="bg1"/>
                </a:solidFill>
              </a:rPr>
              <a:t>Deep Vein</a:t>
            </a:r>
          </a:p>
        </p:txBody>
      </p:sp>
      <p:sp>
        <p:nvSpPr>
          <p:cNvPr id="17" name="Oval 16">
            <a:extLst>
              <a:ext uri="{FF2B5EF4-FFF2-40B4-BE49-F238E27FC236}">
                <a16:creationId xmlns:a16="http://schemas.microsoft.com/office/drawing/2014/main" id="{2F6AFAF5-29FC-6993-2284-2F89C8E1B395}"/>
              </a:ext>
            </a:extLst>
          </p:cNvPr>
          <p:cNvSpPr/>
          <p:nvPr/>
        </p:nvSpPr>
        <p:spPr>
          <a:xfrm>
            <a:off x="6600056" y="3068960"/>
            <a:ext cx="1080120" cy="899842"/>
          </a:xfrm>
          <a:prstGeom prst="ellipse">
            <a:avLst/>
          </a:prstGeom>
          <a:noFill/>
          <a:ln w="603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800" dirty="0">
                <a:solidFill>
                  <a:schemeClr val="bg1"/>
                </a:solidFill>
              </a:rPr>
              <a:t>Super-</a:t>
            </a:r>
            <a:r>
              <a:rPr lang="en-GB" sz="1800" dirty="0" err="1">
                <a:solidFill>
                  <a:schemeClr val="bg1"/>
                </a:solidFill>
              </a:rPr>
              <a:t>ficial</a:t>
            </a:r>
            <a:r>
              <a:rPr lang="en-GB" sz="1800" dirty="0">
                <a:solidFill>
                  <a:schemeClr val="bg1"/>
                </a:solidFill>
              </a:rPr>
              <a:t> vein</a:t>
            </a:r>
          </a:p>
        </p:txBody>
      </p:sp>
      <p:pic>
        <p:nvPicPr>
          <p:cNvPr id="12" name="Content Placeholder 5">
            <a:extLst>
              <a:ext uri="{FF2B5EF4-FFF2-40B4-BE49-F238E27FC236}">
                <a16:creationId xmlns:a16="http://schemas.microsoft.com/office/drawing/2014/main" id="{CA14B585-EA6B-20D2-6721-56650E2FEF2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078871" y="1540217"/>
            <a:ext cx="4831787" cy="4017013"/>
          </a:xfrm>
          <a:prstGeom prst="rect">
            <a:avLst/>
          </a:prstGeom>
        </p:spPr>
      </p:pic>
      <p:pic>
        <p:nvPicPr>
          <p:cNvPr id="4" name="Picture 3">
            <a:extLst>
              <a:ext uri="{FF2B5EF4-FFF2-40B4-BE49-F238E27FC236}">
                <a16:creationId xmlns:a16="http://schemas.microsoft.com/office/drawing/2014/main" id="{02816E92-2478-EAEC-B5A5-2E7AC5F8EC61}"/>
              </a:ext>
            </a:extLst>
          </p:cNvPr>
          <p:cNvPicPr>
            <a:picLocks noChangeAspect="1"/>
          </p:cNvPicPr>
          <p:nvPr/>
        </p:nvPicPr>
        <p:blipFill rotWithShape="1">
          <a:blip r:embed="rId6"/>
          <a:srcRect l="32324" t="27925" r="52781" b="51737"/>
          <a:stretch/>
        </p:blipFill>
        <p:spPr>
          <a:xfrm>
            <a:off x="-91437" y="1968107"/>
            <a:ext cx="3019560" cy="2319148"/>
          </a:xfrm>
          <a:prstGeom prst="rect">
            <a:avLst/>
          </a:prstGeom>
        </p:spPr>
      </p:pic>
      <p:sp>
        <p:nvSpPr>
          <p:cNvPr id="6" name="Oval 5">
            <a:extLst>
              <a:ext uri="{FF2B5EF4-FFF2-40B4-BE49-F238E27FC236}">
                <a16:creationId xmlns:a16="http://schemas.microsoft.com/office/drawing/2014/main" id="{87B8659F-D84C-F595-BC2F-69B03E38D276}"/>
              </a:ext>
            </a:extLst>
          </p:cNvPr>
          <p:cNvSpPr/>
          <p:nvPr/>
        </p:nvSpPr>
        <p:spPr>
          <a:xfrm>
            <a:off x="1271464" y="2190243"/>
            <a:ext cx="864096" cy="662693"/>
          </a:xfrm>
          <a:prstGeom prst="ellipse">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4" descr="Three Ultrasound Transducer Including Curvilinear Cardiac and Linear ...">
            <a:extLst>
              <a:ext uri="{FF2B5EF4-FFF2-40B4-BE49-F238E27FC236}">
                <a16:creationId xmlns:a16="http://schemas.microsoft.com/office/drawing/2014/main" id="{A7FA0B4F-9A14-AEAB-8D38-A9FE43746733}"/>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rot="5060822">
            <a:off x="2247678" y="1962458"/>
            <a:ext cx="748608" cy="899842"/>
          </a:xfrm>
          <a:prstGeom prst="rect">
            <a:avLst/>
          </a:prstGeom>
          <a:solidFill>
            <a:srgbClr val="FF0000">
              <a:alpha val="33000"/>
            </a:srgbClr>
          </a:solidFill>
          <a:ln>
            <a:solidFill>
              <a:srgbClr val="FF0000"/>
            </a:solidFill>
          </a:ln>
        </p:spPr>
      </p:pic>
    </p:spTree>
    <p:extLst>
      <p:ext uri="{BB962C8B-B14F-4D97-AF65-F5344CB8AC3E}">
        <p14:creationId xmlns:p14="http://schemas.microsoft.com/office/powerpoint/2010/main" val="1436832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6" grpId="0" animBg="1"/>
      <p:bldP spid="17"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A21FFA01-6DC4-D763-BC01-015825D678E6}"/>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08B5CD4A-7B84-0104-EA45-14454ABC74C1}"/>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5D4A722F-651D-8821-DFF7-436B5678A2E4}"/>
                  </a:ext>
                </a:extLst>
              </p:cNvPr>
              <p:cNvGrpSpPr/>
              <p:nvPr/>
            </p:nvGrpSpPr>
            <p:grpSpPr>
              <a:xfrm>
                <a:off x="-74382" y="5218534"/>
                <a:ext cx="9195401" cy="955514"/>
                <a:chOff x="-37870" y="5583981"/>
                <a:chExt cx="9195401" cy="1274019"/>
              </a:xfrm>
            </p:grpSpPr>
            <p:sp>
              <p:nvSpPr>
                <p:cNvPr id="18" name="Rectangle 17">
                  <a:extLst>
                    <a:ext uri="{FF2B5EF4-FFF2-40B4-BE49-F238E27FC236}">
                      <a16:creationId xmlns:a16="http://schemas.microsoft.com/office/drawing/2014/main" id="{3C0393F7-D574-6BAA-C328-6FD6EABEEDA7}"/>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33DF1F1E-0543-7019-F143-9157EC612F13}"/>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5043ABFD-A8EB-133E-F615-422AC630CD63}"/>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a:extLst>
                  <a:ext uri="{FF2B5EF4-FFF2-40B4-BE49-F238E27FC236}">
                    <a16:creationId xmlns:a16="http://schemas.microsoft.com/office/drawing/2014/main" id="{CA5913ED-F6BE-F815-A0B7-CBD680F571C9}"/>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6E77A6AC-0747-8F58-6ADF-233AD0C098A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94B932EE-373C-B98A-D212-2AE11D64F2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Insufficiency</a:t>
            </a:r>
          </a:p>
        </p:txBody>
      </p:sp>
      <p:pic>
        <p:nvPicPr>
          <p:cNvPr id="20" name="Picture 2" descr="\\EGNT53\Net Drives\Vascular_lab\VASCULAR LAB\leg ulcer symposium\still picsz\LSV EYE  with colour.jpg">
            <a:extLst>
              <a:ext uri="{FF2B5EF4-FFF2-40B4-BE49-F238E27FC236}">
                <a16:creationId xmlns:a16="http://schemas.microsoft.com/office/drawing/2014/main" id="{08D79516-49CC-7C29-3C16-70ACD41ED4F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25067" y="1420162"/>
            <a:ext cx="5939981" cy="4436156"/>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555B0DA8-DDAD-0A32-FF59-94F0B8787D0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778253" y="2420889"/>
            <a:ext cx="4320480" cy="2294183"/>
          </a:xfrm>
          <a:prstGeom prst="rect">
            <a:avLst/>
          </a:prstGeom>
        </p:spPr>
      </p:pic>
      <p:pic>
        <p:nvPicPr>
          <p:cNvPr id="4" name="Picture 3">
            <a:extLst>
              <a:ext uri="{FF2B5EF4-FFF2-40B4-BE49-F238E27FC236}">
                <a16:creationId xmlns:a16="http://schemas.microsoft.com/office/drawing/2014/main" id="{1573D7CB-DEE7-44B3-4CAF-B3ECF2072D55}"/>
              </a:ext>
            </a:extLst>
          </p:cNvPr>
          <p:cNvPicPr>
            <a:picLocks noChangeAspect="1"/>
          </p:cNvPicPr>
          <p:nvPr/>
        </p:nvPicPr>
        <p:blipFill rotWithShape="1">
          <a:blip r:embed="rId6"/>
          <a:srcRect l="31100" t="27600" r="53077" b="44230"/>
          <a:stretch/>
        </p:blipFill>
        <p:spPr>
          <a:xfrm>
            <a:off x="90559" y="1849715"/>
            <a:ext cx="2830962" cy="2835186"/>
          </a:xfrm>
          <a:prstGeom prst="rect">
            <a:avLst/>
          </a:prstGeom>
        </p:spPr>
      </p:pic>
      <p:sp>
        <p:nvSpPr>
          <p:cNvPr id="6" name="Oval 5">
            <a:extLst>
              <a:ext uri="{FF2B5EF4-FFF2-40B4-BE49-F238E27FC236}">
                <a16:creationId xmlns:a16="http://schemas.microsoft.com/office/drawing/2014/main" id="{4DC87091-8667-66EF-488B-8A800A370CF5}"/>
              </a:ext>
            </a:extLst>
          </p:cNvPr>
          <p:cNvSpPr/>
          <p:nvPr/>
        </p:nvSpPr>
        <p:spPr>
          <a:xfrm>
            <a:off x="1616441" y="2870423"/>
            <a:ext cx="864096" cy="662693"/>
          </a:xfrm>
          <a:prstGeom prst="ellipse">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7" name="Picture 4" descr="Three Ultrasound Transducer Including Curvilinear Cardiac and Linear ...">
            <a:extLst>
              <a:ext uri="{FF2B5EF4-FFF2-40B4-BE49-F238E27FC236}">
                <a16:creationId xmlns:a16="http://schemas.microsoft.com/office/drawing/2014/main" id="{45F712F8-1162-C75A-2C39-7DF35E123E63}"/>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 t="11127" r="63756" b="6821"/>
          <a:stretch/>
        </p:blipFill>
        <p:spPr bwMode="auto">
          <a:xfrm rot="5400000">
            <a:off x="2547217" y="2787219"/>
            <a:ext cx="748608" cy="899842"/>
          </a:xfrm>
          <a:prstGeom prst="rect">
            <a:avLst/>
          </a:prstGeom>
          <a:solidFill>
            <a:srgbClr val="FF0000">
              <a:alpha val="33000"/>
            </a:srgbClr>
          </a:solidFill>
          <a:ln>
            <a:solidFill>
              <a:srgbClr val="FF0000"/>
            </a:solidFill>
          </a:ln>
        </p:spPr>
      </p:pic>
    </p:spTree>
    <p:extLst>
      <p:ext uri="{BB962C8B-B14F-4D97-AF65-F5344CB8AC3E}">
        <p14:creationId xmlns:p14="http://schemas.microsoft.com/office/powerpoint/2010/main" val="1801821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a:extLst>
              <a:ext uri="{FF2B5EF4-FFF2-40B4-BE49-F238E27FC236}">
                <a16:creationId xmlns:a16="http://schemas.microsoft.com/office/drawing/2014/main" id="{5800D224-41A8-A5EF-3F44-D9CDD95DB593}"/>
              </a:ext>
            </a:extLst>
          </p:cNvPr>
          <p:cNvGrpSpPr/>
          <p:nvPr/>
        </p:nvGrpSpPr>
        <p:grpSpPr>
          <a:xfrm>
            <a:off x="-264628" y="324110"/>
            <a:ext cx="12625324" cy="6413873"/>
            <a:chOff x="-74382" y="324109"/>
            <a:chExt cx="9258553" cy="6413873"/>
          </a:xfrm>
        </p:grpSpPr>
        <p:grpSp>
          <p:nvGrpSpPr>
            <p:cNvPr id="31" name="Group 30">
              <a:extLst>
                <a:ext uri="{FF2B5EF4-FFF2-40B4-BE49-F238E27FC236}">
                  <a16:creationId xmlns:a16="http://schemas.microsoft.com/office/drawing/2014/main" id="{8000AB59-0EB1-E538-53EE-63EDF2D14AF2}"/>
                </a:ext>
              </a:extLst>
            </p:cNvPr>
            <p:cNvGrpSpPr/>
            <p:nvPr/>
          </p:nvGrpSpPr>
          <p:grpSpPr>
            <a:xfrm>
              <a:off x="-74382" y="324109"/>
              <a:ext cx="9258553" cy="6389037"/>
              <a:chOff x="-74382" y="260648"/>
              <a:chExt cx="9258553" cy="6389037"/>
            </a:xfrm>
          </p:grpSpPr>
          <p:grpSp>
            <p:nvGrpSpPr>
              <p:cNvPr id="33" name="Group 32">
                <a:extLst>
                  <a:ext uri="{FF2B5EF4-FFF2-40B4-BE49-F238E27FC236}">
                    <a16:creationId xmlns:a16="http://schemas.microsoft.com/office/drawing/2014/main" id="{A500F835-AF85-7C43-61C8-A5819F46D434}"/>
                  </a:ext>
                </a:extLst>
              </p:cNvPr>
              <p:cNvGrpSpPr/>
              <p:nvPr/>
            </p:nvGrpSpPr>
            <p:grpSpPr>
              <a:xfrm>
                <a:off x="-74382" y="5218534"/>
                <a:ext cx="9195401" cy="955514"/>
                <a:chOff x="-37870" y="5583981"/>
                <a:chExt cx="9195401" cy="1274019"/>
              </a:xfrm>
            </p:grpSpPr>
            <p:sp>
              <p:nvSpPr>
                <p:cNvPr id="36" name="Rectangle 35">
                  <a:extLst>
                    <a:ext uri="{FF2B5EF4-FFF2-40B4-BE49-F238E27FC236}">
                      <a16:creationId xmlns:a16="http://schemas.microsoft.com/office/drawing/2014/main" id="{873E6EC1-5185-BB02-39BB-11DB75CC0269}"/>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7" name="Rectangle 36">
                  <a:extLst>
                    <a:ext uri="{FF2B5EF4-FFF2-40B4-BE49-F238E27FC236}">
                      <a16:creationId xmlns:a16="http://schemas.microsoft.com/office/drawing/2014/main" id="{5719CEE6-6C26-5664-C83F-D90CC8E73C48}"/>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38" name="Rectangle 37">
                  <a:extLst>
                    <a:ext uri="{FF2B5EF4-FFF2-40B4-BE49-F238E27FC236}">
                      <a16:creationId xmlns:a16="http://schemas.microsoft.com/office/drawing/2014/main" id="{8C787647-842D-AEFB-DABE-F8FE1250CB7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34" name="Rectangle 33">
                <a:extLst>
                  <a:ext uri="{FF2B5EF4-FFF2-40B4-BE49-F238E27FC236}">
                    <a16:creationId xmlns:a16="http://schemas.microsoft.com/office/drawing/2014/main" id="{B18BB885-FCCC-FE80-DA56-92F7AFFE33D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5" name="Rectangle 34">
                <a:extLst>
                  <a:ext uri="{FF2B5EF4-FFF2-40B4-BE49-F238E27FC236}">
                    <a16:creationId xmlns:a16="http://schemas.microsoft.com/office/drawing/2014/main" id="{8325D1D9-6509-A1F2-CE99-96573C559F94}"/>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32" name="Picture 2">
              <a:extLst>
                <a:ext uri="{FF2B5EF4-FFF2-40B4-BE49-F238E27FC236}">
                  <a16:creationId xmlns:a16="http://schemas.microsoft.com/office/drawing/2014/main" id="{C08F0EED-3CD9-E3F6-2779-9B6129826C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Insufficiency</a:t>
            </a:r>
          </a:p>
        </p:txBody>
      </p:sp>
      <p:pic>
        <p:nvPicPr>
          <p:cNvPr id="3" name="Picture 2" descr="\\egnt53\Net Drives\Vascular_lab\LEG ULCER SERVICE\Leg Ulcer Pics Vol 1\valve_good.gif">
            <a:extLst>
              <a:ext uri="{FF2B5EF4-FFF2-40B4-BE49-F238E27FC236}">
                <a16:creationId xmlns:a16="http://schemas.microsoft.com/office/drawing/2014/main" id="{A6C148A3-3040-A40B-F529-7AEC49EA293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44847" y="1842108"/>
            <a:ext cx="2808312" cy="3051699"/>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2C648E85-E6F7-D027-5603-7E2C71BACE94}"/>
              </a:ext>
            </a:extLst>
          </p:cNvPr>
          <p:cNvGrpSpPr/>
          <p:nvPr/>
        </p:nvGrpSpPr>
        <p:grpSpPr>
          <a:xfrm>
            <a:off x="5155841" y="1360327"/>
            <a:ext cx="5332647" cy="4790274"/>
            <a:chOff x="1786270" y="1340768"/>
            <a:chExt cx="5979384" cy="5334798"/>
          </a:xfrm>
        </p:grpSpPr>
        <p:pic>
          <p:nvPicPr>
            <p:cNvPr id="12" name="Picture 2">
              <a:extLst>
                <a:ext uri="{FF2B5EF4-FFF2-40B4-BE49-F238E27FC236}">
                  <a16:creationId xmlns:a16="http://schemas.microsoft.com/office/drawing/2014/main" id="{D0526E91-991C-1E21-3260-D4A5BE0EE2E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14547" t="15017" r="19596" b="22185"/>
            <a:stretch/>
          </p:blipFill>
          <p:spPr bwMode="auto">
            <a:xfrm>
              <a:off x="1786270" y="1340768"/>
              <a:ext cx="5979384" cy="456136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7" name="Rectangle 26">
              <a:extLst>
                <a:ext uri="{FF2B5EF4-FFF2-40B4-BE49-F238E27FC236}">
                  <a16:creationId xmlns:a16="http://schemas.microsoft.com/office/drawing/2014/main" id="{A96D8AD0-CB26-5A08-D58C-565C69F318D7}"/>
                </a:ext>
              </a:extLst>
            </p:cNvPr>
            <p:cNvSpPr>
              <a:spLocks noChangeArrowheads="1"/>
            </p:cNvSpPr>
            <p:nvPr/>
          </p:nvSpPr>
          <p:spPr bwMode="auto">
            <a:xfrm rot="16200000">
              <a:off x="5395074" y="6005064"/>
              <a:ext cx="892022" cy="4489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lr>
                  <a:schemeClr val="accent1"/>
                </a:buClr>
                <a:buSzPct val="70000"/>
                <a:buFont typeface="Wingdings 2" pitchFamily="18" charset="2"/>
                <a:buChar char=""/>
                <a:defRPr sz="3200">
                  <a:solidFill>
                    <a:schemeClr val="bg1"/>
                  </a:solidFill>
                  <a:latin typeface="Calibri" pitchFamily="34" charset="0"/>
                </a:defRPr>
              </a:lvl1pPr>
              <a:lvl2pPr marL="742950" indent="-285750" eaLnBrk="0" hangingPunct="0">
                <a:spcBef>
                  <a:spcPct val="20000"/>
                </a:spcBef>
                <a:buClr>
                  <a:schemeClr val="accent1"/>
                </a:buClr>
                <a:buSzPct val="70000"/>
                <a:buFont typeface="Wingdings 2" pitchFamily="18" charset="2"/>
                <a:buChar char=""/>
                <a:defRPr sz="2800">
                  <a:solidFill>
                    <a:schemeClr val="bg1"/>
                  </a:solidFill>
                  <a:latin typeface="Calibri" pitchFamily="34" charset="0"/>
                </a:defRPr>
              </a:lvl2pPr>
              <a:lvl3pPr marL="1143000" indent="-228600" eaLnBrk="0" hangingPunct="0">
                <a:spcBef>
                  <a:spcPct val="20000"/>
                </a:spcBef>
                <a:buClr>
                  <a:schemeClr val="accent1"/>
                </a:buClr>
                <a:buSzPct val="70000"/>
                <a:buFont typeface="Wingdings 2" pitchFamily="18" charset="2"/>
                <a:buChar char=""/>
                <a:defRPr sz="2400">
                  <a:solidFill>
                    <a:schemeClr val="bg1"/>
                  </a:solidFill>
                  <a:latin typeface="Calibri" pitchFamily="34" charset="0"/>
                </a:defRPr>
              </a:lvl3pPr>
              <a:lvl4pPr marL="1600200" indent="-228600" eaLnBrk="0" hangingPunct="0">
                <a:spcBef>
                  <a:spcPct val="20000"/>
                </a:spcBef>
                <a:buClr>
                  <a:schemeClr val="accent1"/>
                </a:buClr>
                <a:buSzPct val="70000"/>
                <a:buFont typeface="Wingdings 2" pitchFamily="18" charset="2"/>
                <a:buChar char=""/>
                <a:defRPr sz="2000">
                  <a:solidFill>
                    <a:schemeClr val="bg1"/>
                  </a:solidFill>
                  <a:latin typeface="Calibri" pitchFamily="34" charset="0"/>
                </a:defRPr>
              </a:lvl4pPr>
              <a:lvl5pPr marL="2057400" indent="-228600" eaLnBrk="0" hangingPunct="0">
                <a:spcBef>
                  <a:spcPct val="20000"/>
                </a:spcBef>
                <a:buClr>
                  <a:schemeClr val="accent1"/>
                </a:buClr>
                <a:buSzPct val="60000"/>
                <a:buFont typeface="Wingdings 2" pitchFamily="18" charset="2"/>
                <a:buChar char=""/>
                <a:defRPr>
                  <a:solidFill>
                    <a:schemeClr val="bg1"/>
                  </a:solidFill>
                  <a:latin typeface="Calibri" pitchFamily="34" charset="0"/>
                </a:defRPr>
              </a:lvl5pPr>
              <a:lvl6pPr marL="2514600" indent="-228600" eaLnBrk="0" fontAlgn="base" hangingPunct="0">
                <a:spcBef>
                  <a:spcPct val="20000"/>
                </a:spcBef>
                <a:spcAft>
                  <a:spcPct val="0"/>
                </a:spcAft>
                <a:buClr>
                  <a:schemeClr val="accent1"/>
                </a:buClr>
                <a:buSzPct val="60000"/>
                <a:buFont typeface="Wingdings 2" pitchFamily="18" charset="2"/>
                <a:buChar char=""/>
                <a:defRPr>
                  <a:solidFill>
                    <a:schemeClr val="bg1"/>
                  </a:solidFill>
                  <a:latin typeface="Calibri" pitchFamily="34" charset="0"/>
                </a:defRPr>
              </a:lvl6pPr>
              <a:lvl7pPr marL="2971800" indent="-228600" eaLnBrk="0" fontAlgn="base" hangingPunct="0">
                <a:spcBef>
                  <a:spcPct val="20000"/>
                </a:spcBef>
                <a:spcAft>
                  <a:spcPct val="0"/>
                </a:spcAft>
                <a:buClr>
                  <a:schemeClr val="accent1"/>
                </a:buClr>
                <a:buSzPct val="60000"/>
                <a:buFont typeface="Wingdings 2" pitchFamily="18" charset="2"/>
                <a:buChar char=""/>
                <a:defRPr>
                  <a:solidFill>
                    <a:schemeClr val="bg1"/>
                  </a:solidFill>
                  <a:latin typeface="Calibri" pitchFamily="34" charset="0"/>
                </a:defRPr>
              </a:lvl7pPr>
              <a:lvl8pPr marL="3429000" indent="-228600" eaLnBrk="0" fontAlgn="base" hangingPunct="0">
                <a:spcBef>
                  <a:spcPct val="20000"/>
                </a:spcBef>
                <a:spcAft>
                  <a:spcPct val="0"/>
                </a:spcAft>
                <a:buClr>
                  <a:schemeClr val="accent1"/>
                </a:buClr>
                <a:buSzPct val="60000"/>
                <a:buFont typeface="Wingdings 2" pitchFamily="18" charset="2"/>
                <a:buChar char=""/>
                <a:defRPr>
                  <a:solidFill>
                    <a:schemeClr val="bg1"/>
                  </a:solidFill>
                  <a:latin typeface="Calibri" pitchFamily="34" charset="0"/>
                </a:defRPr>
              </a:lvl8pPr>
              <a:lvl9pPr marL="3886200" indent="-228600" eaLnBrk="0" fontAlgn="base" hangingPunct="0">
                <a:spcBef>
                  <a:spcPct val="20000"/>
                </a:spcBef>
                <a:spcAft>
                  <a:spcPct val="0"/>
                </a:spcAft>
                <a:buClr>
                  <a:schemeClr val="accent1"/>
                </a:buClr>
                <a:buSzPct val="60000"/>
                <a:buFont typeface="Wingdings 2" pitchFamily="18" charset="2"/>
                <a:buChar char=""/>
                <a:defRPr>
                  <a:solidFill>
                    <a:schemeClr val="bg1"/>
                  </a:solidFill>
                  <a:latin typeface="Calibri" pitchFamily="34" charset="0"/>
                </a:defRPr>
              </a:lvl9pPr>
            </a:lstStyle>
            <a:p>
              <a:pPr eaLnBrk="1" hangingPunct="1">
                <a:spcBef>
                  <a:spcPct val="0"/>
                </a:spcBef>
                <a:buClrTx/>
                <a:buSzTx/>
                <a:buFontTx/>
                <a:buNone/>
              </a:pPr>
              <a:endParaRPr lang="en-US" altLang="en-US" sz="1800">
                <a:solidFill>
                  <a:schemeClr val="tx1"/>
                </a:solidFill>
                <a:latin typeface="Arial" pitchFamily="34" charset="0"/>
              </a:endParaRPr>
            </a:p>
          </p:txBody>
        </p:sp>
      </p:grpSp>
      <p:sp>
        <p:nvSpPr>
          <p:cNvPr id="20" name="TextBox 19">
            <a:extLst>
              <a:ext uri="{FF2B5EF4-FFF2-40B4-BE49-F238E27FC236}">
                <a16:creationId xmlns:a16="http://schemas.microsoft.com/office/drawing/2014/main" id="{678618AA-B2AA-A70C-76FC-05DF45B81CAD}"/>
              </a:ext>
            </a:extLst>
          </p:cNvPr>
          <p:cNvSpPr txBox="1"/>
          <p:nvPr/>
        </p:nvSpPr>
        <p:spPr>
          <a:xfrm>
            <a:off x="1860719" y="5003499"/>
            <a:ext cx="1800200" cy="394723"/>
          </a:xfrm>
          <a:prstGeom prst="rect">
            <a:avLst/>
          </a:prstGeom>
          <a:solidFill>
            <a:schemeClr val="bg1"/>
          </a:solidFill>
        </p:spPr>
        <p:txBody>
          <a:bodyPr wrap="square" rtlCol="0">
            <a:spAutoFit/>
          </a:bodyPr>
          <a:lstStyle/>
          <a:p>
            <a:r>
              <a:rPr lang="en-GB" dirty="0"/>
              <a:t>Competent </a:t>
            </a:r>
          </a:p>
        </p:txBody>
      </p:sp>
      <p:pic>
        <p:nvPicPr>
          <p:cNvPr id="21" name="Picture 2" descr="Anatomical Position: Definitions and Illustrations">
            <a:extLst>
              <a:ext uri="{FF2B5EF4-FFF2-40B4-BE49-F238E27FC236}">
                <a16:creationId xmlns:a16="http://schemas.microsoft.com/office/drawing/2014/main" id="{2228B6A8-B7DA-49F3-9ACC-F4585893B1AF}"/>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t="18667" r="740" b="37237"/>
          <a:stretch/>
        </p:blipFill>
        <p:spPr bwMode="auto">
          <a:xfrm>
            <a:off x="5193198" y="4380108"/>
            <a:ext cx="5079266" cy="1209132"/>
          </a:xfrm>
          <a:prstGeom prst="rect">
            <a:avLst/>
          </a:prstGeom>
          <a:noFill/>
          <a:extLst>
            <a:ext uri="{909E8E84-426E-40DD-AFC4-6F175D3DCCD1}">
              <a14:hiddenFill xmlns:a14="http://schemas.microsoft.com/office/drawing/2010/main">
                <a:solidFill>
                  <a:srgbClr val="FFFFFF"/>
                </a:solidFill>
              </a14:hiddenFill>
            </a:ext>
          </a:extLst>
        </p:spPr>
      </p:pic>
      <p:pic>
        <p:nvPicPr>
          <p:cNvPr id="4" name="LSV competent vide">
            <a:hlinkClick r:id="" action="ppaction://media"/>
            <a:extLst>
              <a:ext uri="{FF2B5EF4-FFF2-40B4-BE49-F238E27FC236}">
                <a16:creationId xmlns:a16="http://schemas.microsoft.com/office/drawing/2014/main" id="{D178D222-31BD-2A4D-B043-EC402EBB006A}"/>
              </a:ext>
            </a:extLst>
          </p:cNvPr>
          <p:cNvPicPr>
            <a:picLocks noChangeAspect="1"/>
          </p:cNvPicPr>
          <p:nvPr>
            <a:videoFile r:link="rId2"/>
            <p:extLst>
              <p:ext uri="{DAA4B4D4-6D71-4841-9C94-3DE7FCFB9230}">
                <p14:media xmlns:p14="http://schemas.microsoft.com/office/powerpoint/2010/main" r:embed="rId1"/>
              </p:ext>
            </p:extLst>
          </p:nvPr>
        </p:nvPicPr>
        <p:blipFill>
          <a:blip r:embed="rId9"/>
          <a:stretch>
            <a:fillRect/>
          </a:stretch>
        </p:blipFill>
        <p:spPr>
          <a:xfrm>
            <a:off x="5492483" y="1314985"/>
            <a:ext cx="4635965" cy="3098572"/>
          </a:xfrm>
          <a:prstGeom prst="rect">
            <a:avLst/>
          </a:prstGeom>
        </p:spPr>
      </p:pic>
      <p:pic>
        <p:nvPicPr>
          <p:cNvPr id="29" name="Picture 4" descr="Three Ultrasound Transducer Including Curvilinear Cardiac and Linear ...">
            <a:extLst>
              <a:ext uri="{FF2B5EF4-FFF2-40B4-BE49-F238E27FC236}">
                <a16:creationId xmlns:a16="http://schemas.microsoft.com/office/drawing/2014/main" id="{84CA4EC2-E0C6-8C80-D22B-9EF8B6B438EA}"/>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1" t="11127" r="63756" b="6821"/>
          <a:stretch/>
        </p:blipFill>
        <p:spPr bwMode="auto">
          <a:xfrm>
            <a:off x="8292418" y="4084832"/>
            <a:ext cx="748608" cy="899842"/>
          </a:xfrm>
          <a:prstGeom prst="rect">
            <a:avLst/>
          </a:prstGeom>
          <a:solidFill>
            <a:srgbClr val="FF0000">
              <a:alpha val="33000"/>
            </a:srgbClr>
          </a:solidFill>
          <a:ln>
            <a:solidFill>
              <a:srgbClr val="FF0000"/>
            </a:solidFill>
          </a:ln>
        </p:spPr>
      </p:pic>
    </p:spTree>
    <p:extLst>
      <p:ext uri="{BB962C8B-B14F-4D97-AF65-F5344CB8AC3E}">
        <p14:creationId xmlns:p14="http://schemas.microsoft.com/office/powerpoint/2010/main" val="3541683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4031"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9" fill="hold" display="0">
                  <p:stCondLst>
                    <p:cond delay="indefinite"/>
                  </p:stCondLst>
                </p:cTn>
                <p:tgtEl>
                  <p:spTgt spid="4"/>
                </p:tgtEl>
              </p:cMediaNode>
            </p:video>
            <p:seq concurrent="1" nextAc="seek">
              <p:cTn id="10" restart="whenNotActive" fill="hold" evtFilter="cancelBubble" nodeType="interactiveSeq">
                <p:stCondLst>
                  <p:cond evt="onClick" delay="0">
                    <p:tgtEl>
                      <p:spTgt spid="4"/>
                    </p:tgtEl>
                  </p:cond>
                </p:stCondLst>
                <p:endSync evt="end" delay="0">
                  <p:rtn val="all"/>
                </p:endSync>
                <p:childTnLst>
                  <p:par>
                    <p:cTn id="11" fill="hold">
                      <p:stCondLst>
                        <p:cond delay="0"/>
                      </p:stCondLst>
                      <p:childTnLst>
                        <p:par>
                          <p:cTn id="12" fill="hold">
                            <p:stCondLst>
                              <p:cond delay="0"/>
                            </p:stCondLst>
                            <p:childTnLst>
                              <p:par>
                                <p:cTn id="13" presetID="2" presetClass="mediacall" presetSubtype="0" fill="hold" nodeType="clickEffect">
                                  <p:stCondLst>
                                    <p:cond delay="0"/>
                                  </p:stCondLst>
                                  <p:childTnLst>
                                    <p:cmd type="call" cmd="togglePause">
                                      <p:cBhvr>
                                        <p:cTn id="14"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4D989EC8-0EFE-5510-4E4E-F4450114ACA2}"/>
              </a:ext>
            </a:extLst>
          </p:cNvPr>
          <p:cNvGrpSpPr/>
          <p:nvPr/>
        </p:nvGrpSpPr>
        <p:grpSpPr>
          <a:xfrm>
            <a:off x="-264628" y="324110"/>
            <a:ext cx="12625324" cy="6413873"/>
            <a:chOff x="-74382" y="324109"/>
            <a:chExt cx="9258553" cy="6413873"/>
          </a:xfrm>
        </p:grpSpPr>
        <p:grpSp>
          <p:nvGrpSpPr>
            <p:cNvPr id="20" name="Group 19">
              <a:extLst>
                <a:ext uri="{FF2B5EF4-FFF2-40B4-BE49-F238E27FC236}">
                  <a16:creationId xmlns:a16="http://schemas.microsoft.com/office/drawing/2014/main" id="{139CBBE3-9C06-FD41-7CC9-F13B083E9BE1}"/>
                </a:ext>
              </a:extLst>
            </p:cNvPr>
            <p:cNvGrpSpPr/>
            <p:nvPr/>
          </p:nvGrpSpPr>
          <p:grpSpPr>
            <a:xfrm>
              <a:off x="-74382" y="324109"/>
              <a:ext cx="9258553" cy="6389037"/>
              <a:chOff x="-74382" y="260648"/>
              <a:chExt cx="9258553" cy="6389037"/>
            </a:xfrm>
          </p:grpSpPr>
          <p:grpSp>
            <p:nvGrpSpPr>
              <p:cNvPr id="22" name="Group 21">
                <a:extLst>
                  <a:ext uri="{FF2B5EF4-FFF2-40B4-BE49-F238E27FC236}">
                    <a16:creationId xmlns:a16="http://schemas.microsoft.com/office/drawing/2014/main" id="{39EE01B5-902F-FB12-79BA-F16FB9BD57A1}"/>
                  </a:ext>
                </a:extLst>
              </p:cNvPr>
              <p:cNvGrpSpPr/>
              <p:nvPr/>
            </p:nvGrpSpPr>
            <p:grpSpPr>
              <a:xfrm>
                <a:off x="-74382" y="5218534"/>
                <a:ext cx="9195401" cy="955514"/>
                <a:chOff x="-37870" y="5583981"/>
                <a:chExt cx="9195401" cy="1274019"/>
              </a:xfrm>
            </p:grpSpPr>
            <p:sp>
              <p:nvSpPr>
                <p:cNvPr id="25" name="Rectangle 24">
                  <a:extLst>
                    <a:ext uri="{FF2B5EF4-FFF2-40B4-BE49-F238E27FC236}">
                      <a16:creationId xmlns:a16="http://schemas.microsoft.com/office/drawing/2014/main" id="{F4C1C41C-BAA1-326B-8287-DCF33681187D}"/>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437C3842-A458-1AEB-F840-9125AE7D72E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48E53811-9B36-34DC-643B-424382E69C0B}"/>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3" name="Rectangle 22">
                <a:extLst>
                  <a:ext uri="{FF2B5EF4-FFF2-40B4-BE49-F238E27FC236}">
                    <a16:creationId xmlns:a16="http://schemas.microsoft.com/office/drawing/2014/main" id="{2ADE902D-A3BE-DBFF-A70C-E7CD3B3470CA}"/>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4" name="Rectangle 23">
                <a:extLst>
                  <a:ext uri="{FF2B5EF4-FFF2-40B4-BE49-F238E27FC236}">
                    <a16:creationId xmlns:a16="http://schemas.microsoft.com/office/drawing/2014/main" id="{28985096-0303-827F-386D-59D5E20CE87D}"/>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1" name="Picture 2">
              <a:extLst>
                <a:ext uri="{FF2B5EF4-FFF2-40B4-BE49-F238E27FC236}">
                  <a16:creationId xmlns:a16="http://schemas.microsoft.com/office/drawing/2014/main" id="{9C312242-DF11-868C-5C5B-7CB0F350F80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Insufficiency</a:t>
            </a:r>
          </a:p>
        </p:txBody>
      </p:sp>
      <p:pic>
        <p:nvPicPr>
          <p:cNvPr id="41" name="Picture 2" descr="\\egnt53\Net Drives\Vascular_lab\LEG ULCER SERVICE\Leg Ulcer Pics Vol 1\valve_damaged.gif">
            <a:extLst>
              <a:ext uri="{FF2B5EF4-FFF2-40B4-BE49-F238E27FC236}">
                <a16:creationId xmlns:a16="http://schemas.microsoft.com/office/drawing/2014/main" id="{CBB2B4D4-1CDA-F69A-0999-B007B0A316AF}"/>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r="64144"/>
          <a:stretch/>
        </p:blipFill>
        <p:spPr bwMode="auto">
          <a:xfrm>
            <a:off x="1214863" y="1430692"/>
            <a:ext cx="1080119" cy="3119013"/>
          </a:xfrm>
          <a:prstGeom prst="rect">
            <a:avLst/>
          </a:prstGeom>
          <a:solidFill>
            <a:schemeClr val="bg1"/>
          </a:solidFill>
        </p:spPr>
      </p:pic>
      <p:pic>
        <p:nvPicPr>
          <p:cNvPr id="42" name="Picture 2">
            <a:extLst>
              <a:ext uri="{FF2B5EF4-FFF2-40B4-BE49-F238E27FC236}">
                <a16:creationId xmlns:a16="http://schemas.microsoft.com/office/drawing/2014/main" id="{E472BDBE-2D55-7757-624A-87CCD00E67D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25635" t="33833" r="30203" b="24091"/>
          <a:stretch/>
        </p:blipFill>
        <p:spPr bwMode="auto">
          <a:xfrm>
            <a:off x="5447930" y="1761162"/>
            <a:ext cx="4424144" cy="337218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3" name="Right Arrow 3">
            <a:extLst>
              <a:ext uri="{FF2B5EF4-FFF2-40B4-BE49-F238E27FC236}">
                <a16:creationId xmlns:a16="http://schemas.microsoft.com/office/drawing/2014/main" id="{5950A0DE-1B7D-B3DA-9FAF-72324E02F31C}"/>
              </a:ext>
            </a:extLst>
          </p:cNvPr>
          <p:cNvSpPr/>
          <p:nvPr/>
        </p:nvSpPr>
        <p:spPr>
          <a:xfrm rot="16200000">
            <a:off x="7741129" y="3521305"/>
            <a:ext cx="978408" cy="484632"/>
          </a:xfrm>
          <a:prstGeom prst="rightArrow">
            <a:avLst/>
          </a:prstGeom>
          <a:solidFill>
            <a:srgbClr val="FF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Box 11">
            <a:extLst>
              <a:ext uri="{FF2B5EF4-FFF2-40B4-BE49-F238E27FC236}">
                <a16:creationId xmlns:a16="http://schemas.microsoft.com/office/drawing/2014/main" id="{20D766B0-7906-B5C4-6171-882E4BB128C1}"/>
              </a:ext>
            </a:extLst>
          </p:cNvPr>
          <p:cNvSpPr txBox="1"/>
          <p:nvPr/>
        </p:nvSpPr>
        <p:spPr>
          <a:xfrm>
            <a:off x="2071256" y="3782107"/>
            <a:ext cx="1800200" cy="394723"/>
          </a:xfrm>
          <a:prstGeom prst="rect">
            <a:avLst/>
          </a:prstGeom>
          <a:solidFill>
            <a:schemeClr val="bg1"/>
          </a:solidFill>
        </p:spPr>
        <p:txBody>
          <a:bodyPr wrap="square" rtlCol="0">
            <a:spAutoFit/>
          </a:bodyPr>
          <a:lstStyle/>
          <a:p>
            <a:r>
              <a:rPr lang="en-GB" dirty="0"/>
              <a:t>Incompetent </a:t>
            </a:r>
          </a:p>
        </p:txBody>
      </p:sp>
      <p:pic>
        <p:nvPicPr>
          <p:cNvPr id="3" name="refluxingvein">
            <a:hlinkClick r:id="" action="ppaction://media"/>
            <a:extLst>
              <a:ext uri="{FF2B5EF4-FFF2-40B4-BE49-F238E27FC236}">
                <a16:creationId xmlns:a16="http://schemas.microsoft.com/office/drawing/2014/main" id="{E3722147-5993-AB2B-B1C0-059ACA78AD12}"/>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5285380" y="1218002"/>
            <a:ext cx="4987084" cy="3989667"/>
          </a:xfrm>
          <a:prstGeom prst="rect">
            <a:avLst/>
          </a:prstGeom>
        </p:spPr>
      </p:pic>
      <p:pic>
        <p:nvPicPr>
          <p:cNvPr id="17" name="Picture 2" descr="Anatomical Position: Definitions and Illustrations">
            <a:extLst>
              <a:ext uri="{FF2B5EF4-FFF2-40B4-BE49-F238E27FC236}">
                <a16:creationId xmlns:a16="http://schemas.microsoft.com/office/drawing/2014/main" id="{7529718F-5A27-BE0E-0E85-F4BEC6587A3E}"/>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18667" r="740" b="37237"/>
          <a:stretch/>
        </p:blipFill>
        <p:spPr bwMode="auto">
          <a:xfrm>
            <a:off x="5285380" y="5244204"/>
            <a:ext cx="5079266" cy="1209132"/>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Three Ultrasound Transducer Including Curvilinear Cardiac and Linear ...">
            <a:extLst>
              <a:ext uri="{FF2B5EF4-FFF2-40B4-BE49-F238E27FC236}">
                <a16:creationId xmlns:a16="http://schemas.microsoft.com/office/drawing/2014/main" id="{7891E330-050A-9D7C-31DE-DC9C193C87DC}"/>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1" t="11127" r="63756" b="6821"/>
          <a:stretch/>
        </p:blipFill>
        <p:spPr bwMode="auto">
          <a:xfrm>
            <a:off x="9056518" y="4986827"/>
            <a:ext cx="748608" cy="899842"/>
          </a:xfrm>
          <a:prstGeom prst="rect">
            <a:avLst/>
          </a:prstGeom>
          <a:solidFill>
            <a:srgbClr val="FF0000">
              <a:alpha val="33000"/>
            </a:srgbClr>
          </a:solidFill>
          <a:ln>
            <a:solidFill>
              <a:srgbClr val="FF0000"/>
            </a:solidFill>
          </a:ln>
        </p:spPr>
      </p:pic>
    </p:spTree>
    <p:extLst>
      <p:ext uri="{BB962C8B-B14F-4D97-AF65-F5344CB8AC3E}">
        <p14:creationId xmlns:p14="http://schemas.microsoft.com/office/powerpoint/2010/main" val="2370508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69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0B028A5F-AF77-03A0-09E1-58EF0676D4E0}"/>
              </a:ext>
            </a:extLst>
          </p:cNvPr>
          <p:cNvGrpSpPr/>
          <p:nvPr/>
        </p:nvGrpSpPr>
        <p:grpSpPr>
          <a:xfrm>
            <a:off x="-264628" y="324110"/>
            <a:ext cx="12625324" cy="6413873"/>
            <a:chOff x="-74382" y="324109"/>
            <a:chExt cx="9258553" cy="6413873"/>
          </a:xfrm>
        </p:grpSpPr>
        <p:grpSp>
          <p:nvGrpSpPr>
            <p:cNvPr id="5" name="Group 4">
              <a:extLst>
                <a:ext uri="{FF2B5EF4-FFF2-40B4-BE49-F238E27FC236}">
                  <a16:creationId xmlns:a16="http://schemas.microsoft.com/office/drawing/2014/main" id="{595C4EC4-498D-81D1-2A17-14121C6F9E4C}"/>
                </a:ext>
              </a:extLst>
            </p:cNvPr>
            <p:cNvGrpSpPr/>
            <p:nvPr/>
          </p:nvGrpSpPr>
          <p:grpSpPr>
            <a:xfrm>
              <a:off x="-74382" y="324109"/>
              <a:ext cx="9258553" cy="6389037"/>
              <a:chOff x="-74382" y="260648"/>
              <a:chExt cx="9258553" cy="6389037"/>
            </a:xfrm>
          </p:grpSpPr>
          <p:grpSp>
            <p:nvGrpSpPr>
              <p:cNvPr id="13" name="Group 12">
                <a:extLst>
                  <a:ext uri="{FF2B5EF4-FFF2-40B4-BE49-F238E27FC236}">
                    <a16:creationId xmlns:a16="http://schemas.microsoft.com/office/drawing/2014/main" id="{F870272E-A987-9609-6723-A96CF7D322D9}"/>
                  </a:ext>
                </a:extLst>
              </p:cNvPr>
              <p:cNvGrpSpPr/>
              <p:nvPr/>
            </p:nvGrpSpPr>
            <p:grpSpPr>
              <a:xfrm>
                <a:off x="-74382" y="5218534"/>
                <a:ext cx="9195401" cy="955514"/>
                <a:chOff x="-37870" y="5583981"/>
                <a:chExt cx="9195401" cy="1274019"/>
              </a:xfrm>
            </p:grpSpPr>
            <p:sp>
              <p:nvSpPr>
                <p:cNvPr id="18" name="Rectangle 17">
                  <a:extLst>
                    <a:ext uri="{FF2B5EF4-FFF2-40B4-BE49-F238E27FC236}">
                      <a16:creationId xmlns:a16="http://schemas.microsoft.com/office/drawing/2014/main" id="{C3DFD2EB-BB2C-A6EA-F9D7-61092B0363CD}"/>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005EBCA6-9451-BD41-00D0-0B036007ABD1}"/>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E38D2051-C89D-DFD5-5B60-7A8FA53FE5B4}"/>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Rectangle 15">
                <a:extLst>
                  <a:ext uri="{FF2B5EF4-FFF2-40B4-BE49-F238E27FC236}">
                    <a16:creationId xmlns:a16="http://schemas.microsoft.com/office/drawing/2014/main" id="{D701E5F4-A072-E2F0-81AB-D497205BC7F4}"/>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0E221F88-A48F-ECAA-0F80-F9D4A42A130E}"/>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2" name="Picture 2">
              <a:extLst>
                <a:ext uri="{FF2B5EF4-FFF2-40B4-BE49-F238E27FC236}">
                  <a16:creationId xmlns:a16="http://schemas.microsoft.com/office/drawing/2014/main" id="{7D26957D-D990-C8CF-51DC-A473AB28BF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Insufficiency</a:t>
            </a:r>
          </a:p>
        </p:txBody>
      </p:sp>
      <p:pic>
        <p:nvPicPr>
          <p:cNvPr id="6" name="Picture 5">
            <a:extLst>
              <a:ext uri="{FF2B5EF4-FFF2-40B4-BE49-F238E27FC236}">
                <a16:creationId xmlns:a16="http://schemas.microsoft.com/office/drawing/2014/main" id="{17F5EAEC-2F94-AC5F-825C-8AFD243CCF1A}"/>
              </a:ext>
            </a:extLst>
          </p:cNvPr>
          <p:cNvPicPr>
            <a:picLocks noChangeAspect="1"/>
          </p:cNvPicPr>
          <p:nvPr/>
        </p:nvPicPr>
        <p:blipFill>
          <a:blip r:embed="rId4"/>
          <a:stretch>
            <a:fillRect/>
          </a:stretch>
        </p:blipFill>
        <p:spPr>
          <a:xfrm>
            <a:off x="3936042" y="1131497"/>
            <a:ext cx="4086225" cy="5581650"/>
          </a:xfrm>
          <a:prstGeom prst="rect">
            <a:avLst/>
          </a:prstGeom>
        </p:spPr>
      </p:pic>
    </p:spTree>
    <p:extLst>
      <p:ext uri="{BB962C8B-B14F-4D97-AF65-F5344CB8AC3E}">
        <p14:creationId xmlns:p14="http://schemas.microsoft.com/office/powerpoint/2010/main" val="20284514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2FADA964-6B12-A6AB-869C-2307B2196D8A}"/>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CA7AA3C5-1A63-E408-2FDB-F01E9F7823C1}"/>
                </a:ext>
              </a:extLst>
            </p:cNvPr>
            <p:cNvGrpSpPr/>
            <p:nvPr/>
          </p:nvGrpSpPr>
          <p:grpSpPr>
            <a:xfrm>
              <a:off x="-74382" y="324109"/>
              <a:ext cx="9258553" cy="6389037"/>
              <a:chOff x="-74382" y="260648"/>
              <a:chExt cx="9258553" cy="6389037"/>
            </a:xfrm>
          </p:grpSpPr>
          <p:grpSp>
            <p:nvGrpSpPr>
              <p:cNvPr id="17" name="Group 16">
                <a:extLst>
                  <a:ext uri="{FF2B5EF4-FFF2-40B4-BE49-F238E27FC236}">
                    <a16:creationId xmlns:a16="http://schemas.microsoft.com/office/drawing/2014/main" id="{4DCDD697-C9BE-DD21-A7C6-AD09EC937046}"/>
                  </a:ext>
                </a:extLst>
              </p:cNvPr>
              <p:cNvGrpSpPr/>
              <p:nvPr/>
            </p:nvGrpSpPr>
            <p:grpSpPr>
              <a:xfrm>
                <a:off x="-74382" y="5218534"/>
                <a:ext cx="9195401" cy="955514"/>
                <a:chOff x="-37870" y="5583981"/>
                <a:chExt cx="9195401" cy="1274019"/>
              </a:xfrm>
            </p:grpSpPr>
            <p:sp>
              <p:nvSpPr>
                <p:cNvPr id="20" name="Rectangle 19">
                  <a:extLst>
                    <a:ext uri="{FF2B5EF4-FFF2-40B4-BE49-F238E27FC236}">
                      <a16:creationId xmlns:a16="http://schemas.microsoft.com/office/drawing/2014/main" id="{01725D34-E58A-C915-8417-629FDD39037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5E387007-1604-3DF5-F7E8-B724435FD67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AF10A2E8-5557-86A8-3C54-1E6086116DA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Rectangle 17">
                <a:extLst>
                  <a:ext uri="{FF2B5EF4-FFF2-40B4-BE49-F238E27FC236}">
                    <a16:creationId xmlns:a16="http://schemas.microsoft.com/office/drawing/2014/main" id="{458E8C02-A52C-1768-48C9-F594F856E10E}"/>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92648F2D-860D-B71B-66F6-238BBB0B3354}"/>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6996A67E-4887-EE4B-CBAF-7C5CA20A50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treatment</a:t>
            </a:r>
          </a:p>
        </p:txBody>
      </p:sp>
      <p:pic>
        <p:nvPicPr>
          <p:cNvPr id="3" name="Picture 18" descr="Tessari">
            <a:extLst>
              <a:ext uri="{FF2B5EF4-FFF2-40B4-BE49-F238E27FC236}">
                <a16:creationId xmlns:a16="http://schemas.microsoft.com/office/drawing/2014/main" id="{58397790-18C5-BAB0-4923-F00A5B87AF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8494"/>
          <a:stretch/>
        </p:blipFill>
        <p:spPr bwMode="auto">
          <a:xfrm>
            <a:off x="7930961" y="2459668"/>
            <a:ext cx="2612344" cy="178029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5" name="Picture 2" descr="\\EGNT53\Net Drives\Vascular_lab\LEG ULCER SERVICE\Symposium January 2016\Images for roller banners\Bandage.jpg">
            <a:extLst>
              <a:ext uri="{FF2B5EF4-FFF2-40B4-BE49-F238E27FC236}">
                <a16:creationId xmlns:a16="http://schemas.microsoft.com/office/drawing/2014/main" id="{BB2C3615-D473-0713-5FA0-F01520444B3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28384" y="1151631"/>
            <a:ext cx="2435206" cy="1661049"/>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26666746-D484-FDD3-9F7B-6C5E471E0693}"/>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65750" b="16284"/>
          <a:stretch/>
        </p:blipFill>
        <p:spPr bwMode="auto">
          <a:xfrm>
            <a:off x="5713917" y="2975971"/>
            <a:ext cx="1994360" cy="2841876"/>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Ambulatory Phlebectomy Treatment for Varicose Vein. Stock Image - Image ...">
            <a:extLst>
              <a:ext uri="{FF2B5EF4-FFF2-40B4-BE49-F238E27FC236}">
                <a16:creationId xmlns:a16="http://schemas.microsoft.com/office/drawing/2014/main" id="{85251B7A-E092-8BAB-17E1-1B034A7F5854}"/>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66430" t="45235" r="5001" b="19163"/>
          <a:stretch/>
        </p:blipFill>
        <p:spPr bwMode="auto">
          <a:xfrm>
            <a:off x="7598456" y="4351720"/>
            <a:ext cx="2612344" cy="1780298"/>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BCE9A5CC-399E-C172-7A50-929BC7CF017E}"/>
              </a:ext>
            </a:extLst>
          </p:cNvPr>
          <p:cNvPicPr>
            <a:picLocks noChangeAspect="1"/>
          </p:cNvPicPr>
          <p:nvPr/>
        </p:nvPicPr>
        <p:blipFill>
          <a:blip r:embed="rId8"/>
          <a:stretch>
            <a:fillRect/>
          </a:stretch>
        </p:blipFill>
        <p:spPr>
          <a:xfrm>
            <a:off x="573424" y="1172067"/>
            <a:ext cx="4086225" cy="5581650"/>
          </a:xfrm>
          <a:prstGeom prst="rect">
            <a:avLst/>
          </a:prstGeom>
        </p:spPr>
      </p:pic>
    </p:spTree>
    <p:extLst>
      <p:ext uri="{BB962C8B-B14F-4D97-AF65-F5344CB8AC3E}">
        <p14:creationId xmlns:p14="http://schemas.microsoft.com/office/powerpoint/2010/main" val="121023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2FADA964-6B12-A6AB-869C-2307B2196D8A}"/>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CA7AA3C5-1A63-E408-2FDB-F01E9F7823C1}"/>
                </a:ext>
              </a:extLst>
            </p:cNvPr>
            <p:cNvGrpSpPr/>
            <p:nvPr/>
          </p:nvGrpSpPr>
          <p:grpSpPr>
            <a:xfrm>
              <a:off x="-74382" y="324109"/>
              <a:ext cx="9258553" cy="6389037"/>
              <a:chOff x="-74382" y="260648"/>
              <a:chExt cx="9258553" cy="6389037"/>
            </a:xfrm>
          </p:grpSpPr>
          <p:grpSp>
            <p:nvGrpSpPr>
              <p:cNvPr id="17" name="Group 16">
                <a:extLst>
                  <a:ext uri="{FF2B5EF4-FFF2-40B4-BE49-F238E27FC236}">
                    <a16:creationId xmlns:a16="http://schemas.microsoft.com/office/drawing/2014/main" id="{4DCDD697-C9BE-DD21-A7C6-AD09EC937046}"/>
                  </a:ext>
                </a:extLst>
              </p:cNvPr>
              <p:cNvGrpSpPr/>
              <p:nvPr/>
            </p:nvGrpSpPr>
            <p:grpSpPr>
              <a:xfrm>
                <a:off x="-74382" y="5218534"/>
                <a:ext cx="9195401" cy="955514"/>
                <a:chOff x="-37870" y="5583981"/>
                <a:chExt cx="9195401" cy="1274019"/>
              </a:xfrm>
            </p:grpSpPr>
            <p:sp>
              <p:nvSpPr>
                <p:cNvPr id="20" name="Rectangle 19">
                  <a:extLst>
                    <a:ext uri="{FF2B5EF4-FFF2-40B4-BE49-F238E27FC236}">
                      <a16:creationId xmlns:a16="http://schemas.microsoft.com/office/drawing/2014/main" id="{01725D34-E58A-C915-8417-629FDD39037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5E387007-1604-3DF5-F7E8-B724435FD67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AF10A2E8-5557-86A8-3C54-1E6086116DA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Rectangle 17">
                <a:extLst>
                  <a:ext uri="{FF2B5EF4-FFF2-40B4-BE49-F238E27FC236}">
                    <a16:creationId xmlns:a16="http://schemas.microsoft.com/office/drawing/2014/main" id="{458E8C02-A52C-1768-48C9-F594F856E10E}"/>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92648F2D-860D-B71B-66F6-238BBB0B3354}"/>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6996A67E-4887-EE4B-CBAF-7C5CA20A50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treatment</a:t>
            </a:r>
          </a:p>
        </p:txBody>
      </p:sp>
      <p:pic>
        <p:nvPicPr>
          <p:cNvPr id="3" name="Picture 18" descr="Tessari">
            <a:extLst>
              <a:ext uri="{FF2B5EF4-FFF2-40B4-BE49-F238E27FC236}">
                <a16:creationId xmlns:a16="http://schemas.microsoft.com/office/drawing/2014/main" id="{58397790-18C5-BAB0-4923-F00A5B87AFD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8494"/>
          <a:stretch/>
        </p:blipFill>
        <p:spPr bwMode="auto">
          <a:xfrm>
            <a:off x="609599" y="843362"/>
            <a:ext cx="2612344" cy="178029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26666746-D484-FDD3-9F7B-6C5E471E069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65750" b="16284"/>
          <a:stretch/>
        </p:blipFill>
        <p:spPr bwMode="auto">
          <a:xfrm>
            <a:off x="767408" y="2808152"/>
            <a:ext cx="1994360" cy="2841876"/>
          </a:xfrm>
          <a:prstGeom prst="rect">
            <a:avLst/>
          </a:prstGeom>
          <a:noFill/>
          <a:extLst>
            <a:ext uri="{909E8E84-426E-40DD-AFC4-6F175D3DCCD1}">
              <a14:hiddenFill xmlns:a14="http://schemas.microsoft.com/office/drawing/2010/main">
                <a:solidFill>
                  <a:srgbClr val="FFFFFF"/>
                </a:solidFill>
              </a14:hiddenFill>
            </a:ext>
          </a:extLst>
        </p:spPr>
      </p:pic>
      <p:pic>
        <p:nvPicPr>
          <p:cNvPr id="9" name="cannulating and injecting">
            <a:hlinkClick r:id="" action="ppaction://media"/>
            <a:extLst>
              <a:ext uri="{FF2B5EF4-FFF2-40B4-BE49-F238E27FC236}">
                <a16:creationId xmlns:a16="http://schemas.microsoft.com/office/drawing/2014/main" id="{14D4805D-55DD-B0C0-BE7B-6E45AE223BC2}"/>
              </a:ext>
            </a:extLst>
          </p:cNvPr>
          <p:cNvPicPr>
            <a:picLocks noChangeAspect="1"/>
          </p:cNvPicPr>
          <p:nvPr>
            <a:videoFile r:link="rId2"/>
            <p:extLst>
              <p:ext uri="{DAA4B4D4-6D71-4841-9C94-3DE7FCFB9230}">
                <p14:media xmlns:p14="http://schemas.microsoft.com/office/powerpoint/2010/main" r:embed="rId1"/>
              </p:ext>
            </p:extLst>
          </p:nvPr>
        </p:nvPicPr>
        <p:blipFill>
          <a:blip r:embed="rId8"/>
          <a:stretch>
            <a:fillRect/>
          </a:stretch>
        </p:blipFill>
        <p:spPr>
          <a:xfrm>
            <a:off x="3598561" y="1174440"/>
            <a:ext cx="8016213" cy="4509120"/>
          </a:xfrm>
          <a:prstGeom prst="rect">
            <a:avLst/>
          </a:prstGeom>
        </p:spPr>
      </p:pic>
      <p:pic>
        <p:nvPicPr>
          <p:cNvPr id="10" name="Picture 9">
            <a:extLst>
              <a:ext uri="{FF2B5EF4-FFF2-40B4-BE49-F238E27FC236}">
                <a16:creationId xmlns:a16="http://schemas.microsoft.com/office/drawing/2014/main" id="{992C6325-8D9A-B4B0-9DAA-EDA8708E378C}"/>
              </a:ext>
            </a:extLst>
          </p:cNvPr>
          <p:cNvPicPr>
            <a:picLocks noChangeAspect="1"/>
          </p:cNvPicPr>
          <p:nvPr/>
        </p:nvPicPr>
        <p:blipFill rotWithShape="1">
          <a:blip r:embed="rId9"/>
          <a:srcRect r="35184" b="31608"/>
          <a:stretch/>
        </p:blipFill>
        <p:spPr>
          <a:xfrm rot="16200000">
            <a:off x="6216286" y="3774390"/>
            <a:ext cx="2349795" cy="3817425"/>
          </a:xfrm>
          <a:prstGeom prst="rect">
            <a:avLst/>
          </a:prstGeom>
        </p:spPr>
      </p:pic>
      <p:sp>
        <p:nvSpPr>
          <p:cNvPr id="11" name="Arrow: Right 10">
            <a:extLst>
              <a:ext uri="{FF2B5EF4-FFF2-40B4-BE49-F238E27FC236}">
                <a16:creationId xmlns:a16="http://schemas.microsoft.com/office/drawing/2014/main" id="{3EA8CE7B-B149-6B66-FEDD-A10BA79E702F}"/>
              </a:ext>
            </a:extLst>
          </p:cNvPr>
          <p:cNvSpPr/>
          <p:nvPr/>
        </p:nvSpPr>
        <p:spPr>
          <a:xfrm rot="5400000">
            <a:off x="7042080" y="4681865"/>
            <a:ext cx="1800200" cy="235977"/>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958950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10751" fill="hold"/>
                                        <p:tgtEl>
                                          <p:spTgt spid="9"/>
                                        </p:tgtEl>
                                      </p:cBhvr>
                                    </p:cmd>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9"/>
                </p:tgtEl>
              </p:cMediaNode>
            </p:video>
            <p:seq concurrent="1" nextAc="seek">
              <p:cTn id="14" restart="whenNotActive" fill="hold" evtFilter="cancelBubble" nodeType="interactiveSeq">
                <p:stCondLst>
                  <p:cond evt="onClick" delay="0">
                    <p:tgtEl>
                      <p:spTgt spid="9"/>
                    </p:tgtEl>
                  </p:cond>
                </p:stCondLst>
                <p:endSync evt="end" delay="0">
                  <p:rtn val="all"/>
                </p:endSync>
                <p:childTnLst>
                  <p:par>
                    <p:cTn id="15" fill="hold">
                      <p:stCondLst>
                        <p:cond delay="0"/>
                      </p:stCondLst>
                      <p:childTnLst>
                        <p:par>
                          <p:cTn id="16" fill="hold">
                            <p:stCondLst>
                              <p:cond delay="0"/>
                            </p:stCondLst>
                            <p:childTnLst>
                              <p:par>
                                <p:cTn id="17" presetID="2" presetClass="mediacall" presetSubtype="0" fill="hold" nodeType="clickEffect">
                                  <p:stCondLst>
                                    <p:cond delay="0"/>
                                  </p:stCondLst>
                                  <p:childTnLst>
                                    <p:cmd type="call" cmd="togglePause">
                                      <p:cBhvr>
                                        <p:cTn id="18" dur="1" fill="hold"/>
                                        <p:tgtEl>
                                          <p:spTgt spid="9"/>
                                        </p:tgtEl>
                                      </p:cBhvr>
                                    </p:cmd>
                                  </p:childTnLst>
                                </p:cTn>
                              </p:par>
                            </p:childTnLst>
                          </p:cTn>
                        </p:par>
                      </p:childTnLst>
                    </p:cTn>
                  </p:par>
                </p:childTnLst>
              </p:cTn>
              <p:nextCondLst>
                <p:cond evt="onClick" delay="0">
                  <p:tgtEl>
                    <p:spTgt spid="9"/>
                  </p:tgtEl>
                </p:cond>
              </p:nextCondLst>
            </p:seq>
          </p:childTnLst>
        </p:cTn>
      </p:par>
    </p:tnLst>
    <p:bldLst>
      <p:bldP spid="11"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2FADA964-6B12-A6AB-869C-2307B2196D8A}"/>
              </a:ext>
            </a:extLst>
          </p:cNvPr>
          <p:cNvGrpSpPr/>
          <p:nvPr/>
        </p:nvGrpSpPr>
        <p:grpSpPr>
          <a:xfrm>
            <a:off x="-264628" y="324110"/>
            <a:ext cx="12625324" cy="6413873"/>
            <a:chOff x="-74382" y="324109"/>
            <a:chExt cx="9258553" cy="6413873"/>
          </a:xfrm>
        </p:grpSpPr>
        <p:grpSp>
          <p:nvGrpSpPr>
            <p:cNvPr id="13" name="Group 12">
              <a:extLst>
                <a:ext uri="{FF2B5EF4-FFF2-40B4-BE49-F238E27FC236}">
                  <a16:creationId xmlns:a16="http://schemas.microsoft.com/office/drawing/2014/main" id="{CA7AA3C5-1A63-E408-2FDB-F01E9F7823C1}"/>
                </a:ext>
              </a:extLst>
            </p:cNvPr>
            <p:cNvGrpSpPr/>
            <p:nvPr/>
          </p:nvGrpSpPr>
          <p:grpSpPr>
            <a:xfrm>
              <a:off x="-74382" y="324109"/>
              <a:ext cx="9258553" cy="6389037"/>
              <a:chOff x="-74382" y="260648"/>
              <a:chExt cx="9258553" cy="6389037"/>
            </a:xfrm>
          </p:grpSpPr>
          <p:grpSp>
            <p:nvGrpSpPr>
              <p:cNvPr id="17" name="Group 16">
                <a:extLst>
                  <a:ext uri="{FF2B5EF4-FFF2-40B4-BE49-F238E27FC236}">
                    <a16:creationId xmlns:a16="http://schemas.microsoft.com/office/drawing/2014/main" id="{4DCDD697-C9BE-DD21-A7C6-AD09EC937046}"/>
                  </a:ext>
                </a:extLst>
              </p:cNvPr>
              <p:cNvGrpSpPr/>
              <p:nvPr/>
            </p:nvGrpSpPr>
            <p:grpSpPr>
              <a:xfrm>
                <a:off x="-74382" y="5218534"/>
                <a:ext cx="9195401" cy="955514"/>
                <a:chOff x="-37870" y="5583981"/>
                <a:chExt cx="9195401" cy="1274019"/>
              </a:xfrm>
            </p:grpSpPr>
            <p:sp>
              <p:nvSpPr>
                <p:cNvPr id="20" name="Rectangle 19">
                  <a:extLst>
                    <a:ext uri="{FF2B5EF4-FFF2-40B4-BE49-F238E27FC236}">
                      <a16:creationId xmlns:a16="http://schemas.microsoft.com/office/drawing/2014/main" id="{01725D34-E58A-C915-8417-629FDD390370}"/>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5E387007-1604-3DF5-F7E8-B724435FD67D}"/>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AF10A2E8-5557-86A8-3C54-1E6086116DA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8" name="Rectangle 17">
                <a:extLst>
                  <a:ext uri="{FF2B5EF4-FFF2-40B4-BE49-F238E27FC236}">
                    <a16:creationId xmlns:a16="http://schemas.microsoft.com/office/drawing/2014/main" id="{458E8C02-A52C-1768-48C9-F594F856E10E}"/>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92648F2D-860D-B71B-66F6-238BBB0B3354}"/>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6" name="Picture 2">
              <a:extLst>
                <a:ext uri="{FF2B5EF4-FFF2-40B4-BE49-F238E27FC236}">
                  <a16:creationId xmlns:a16="http://schemas.microsoft.com/office/drawing/2014/main" id="{6996A67E-4887-EE4B-CBAF-7C5CA20A50B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Venous treatment follow up</a:t>
            </a:r>
          </a:p>
        </p:txBody>
      </p:sp>
      <p:pic>
        <p:nvPicPr>
          <p:cNvPr id="3" name="Picture 18" descr="Tessari">
            <a:extLst>
              <a:ext uri="{FF2B5EF4-FFF2-40B4-BE49-F238E27FC236}">
                <a16:creationId xmlns:a16="http://schemas.microsoft.com/office/drawing/2014/main" id="{58397790-18C5-BAB0-4923-F00A5B87AFD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8494"/>
          <a:stretch/>
        </p:blipFill>
        <p:spPr bwMode="auto">
          <a:xfrm>
            <a:off x="109308" y="536860"/>
            <a:ext cx="2612344" cy="178029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pic>
        <p:nvPicPr>
          <p:cNvPr id="1026" name="Picture 2">
            <a:extLst>
              <a:ext uri="{FF2B5EF4-FFF2-40B4-BE49-F238E27FC236}">
                <a16:creationId xmlns:a16="http://schemas.microsoft.com/office/drawing/2014/main" id="{26666746-D484-FDD3-9F7B-6C5E471E069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65750" b="16284"/>
          <a:stretch/>
        </p:blipFill>
        <p:spPr bwMode="auto">
          <a:xfrm>
            <a:off x="418300" y="2961538"/>
            <a:ext cx="1994360" cy="2841876"/>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68E7788D-81A8-3E44-47A8-F083763BF16D}"/>
              </a:ext>
            </a:extLst>
          </p:cNvPr>
          <p:cNvPicPr>
            <a:picLocks noChangeAspect="1"/>
          </p:cNvPicPr>
          <p:nvPr/>
        </p:nvPicPr>
        <p:blipFill>
          <a:blip r:embed="rId8"/>
          <a:stretch>
            <a:fillRect/>
          </a:stretch>
        </p:blipFill>
        <p:spPr>
          <a:xfrm>
            <a:off x="3404580" y="1100825"/>
            <a:ext cx="4314215" cy="5825187"/>
          </a:xfrm>
          <a:prstGeom prst="rect">
            <a:avLst/>
          </a:prstGeom>
        </p:spPr>
      </p:pic>
      <p:pic>
        <p:nvPicPr>
          <p:cNvPr id="9" name="Occluded LSV post foam">
            <a:hlinkClick r:id="" action="ppaction://media"/>
            <a:extLst>
              <a:ext uri="{FF2B5EF4-FFF2-40B4-BE49-F238E27FC236}">
                <a16:creationId xmlns:a16="http://schemas.microsoft.com/office/drawing/2014/main" id="{A05B43AB-181C-5412-EE77-132814D057DD}"/>
              </a:ext>
            </a:extLst>
          </p:cNvPr>
          <p:cNvPicPr>
            <a:picLocks noChangeAspect="1"/>
          </p:cNvPicPr>
          <p:nvPr>
            <a:videoFile r:link="rId2"/>
            <p:extLst>
              <p:ext uri="{DAA4B4D4-6D71-4841-9C94-3DE7FCFB9230}">
                <p14:media xmlns:p14="http://schemas.microsoft.com/office/powerpoint/2010/main" r:embed="rId1"/>
              </p:ext>
            </p:extLst>
          </p:nvPr>
        </p:nvPicPr>
        <p:blipFill>
          <a:blip r:embed="rId9"/>
          <a:stretch>
            <a:fillRect/>
          </a:stretch>
        </p:blipFill>
        <p:spPr>
          <a:xfrm>
            <a:off x="6149032" y="1537111"/>
            <a:ext cx="6177188" cy="4632891"/>
          </a:xfrm>
          <a:prstGeom prst="rect">
            <a:avLst/>
          </a:prstGeom>
        </p:spPr>
      </p:pic>
      <p:sp>
        <p:nvSpPr>
          <p:cNvPr id="10" name="Arrow: Right 9">
            <a:extLst>
              <a:ext uri="{FF2B5EF4-FFF2-40B4-BE49-F238E27FC236}">
                <a16:creationId xmlns:a16="http://schemas.microsoft.com/office/drawing/2014/main" id="{E24EC19B-A13C-4ADB-69C0-2332263345C6}"/>
              </a:ext>
            </a:extLst>
          </p:cNvPr>
          <p:cNvSpPr/>
          <p:nvPr/>
        </p:nvSpPr>
        <p:spPr>
          <a:xfrm>
            <a:off x="4987416" y="3396960"/>
            <a:ext cx="2323232" cy="268619"/>
          </a:xfrm>
          <a:prstGeom prst="rightArrow">
            <a:avLst/>
          </a:prstGeom>
          <a:solidFill>
            <a:srgbClr val="FF0000"/>
          </a:solid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895627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mediacall" presetSubtype="0" fill="hold" nodeType="clickEffect">
                                  <p:stCondLst>
                                    <p:cond delay="0"/>
                                  </p:stCondLst>
                                  <p:childTnLst>
                                    <p:cmd type="call" cmd="playFrom(0.0)">
                                      <p:cBhvr>
                                        <p:cTn id="10" dur="7166" fill="hold"/>
                                        <p:tgtEl>
                                          <p:spTgt spid="9"/>
                                        </p:tgtEl>
                                      </p:cBhvr>
                                    </p:cmd>
                                  </p:childTnLst>
                                </p:cTn>
                              </p:par>
                              <p:par>
                                <p:cTn id="11" presetID="1" presetClass="entr" presetSubtype="0" fill="hold" grpId="1"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42" presetClass="path" presetSubtype="0" accel="50000" decel="50000" fill="hold" grpId="0" nodeType="withEffect">
                                  <p:stCondLst>
                                    <p:cond delay="500"/>
                                  </p:stCondLst>
                                  <p:childTnLst>
                                    <p:animMotion origin="layout" path="M 3.125E-6 -4.81481E-6 L -0.0086 0.12431 " pathEditMode="relative" rAng="0" ptsTypes="AA">
                                      <p:cBhvr>
                                        <p:cTn id="14" dur="7000" fill="hold"/>
                                        <p:tgtEl>
                                          <p:spTgt spid="10"/>
                                        </p:tgtEl>
                                        <p:attrNameLst>
                                          <p:attrName>ppt_x</p:attrName>
                                          <p:attrName>ppt_y</p:attrName>
                                        </p:attrNameLst>
                                      </p:cBhvr>
                                      <p:rCtr x="-430" y="6204"/>
                                    </p:animMotion>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9"/>
                </p:tgtEl>
              </p:cMediaNode>
            </p:video>
          </p:childTnLst>
        </p:cTn>
      </p:par>
    </p:tnLst>
    <p:bldLst>
      <p:bldP spid="10" grpId="0" animBg="1"/>
      <p:bldP spid="10" grpId="1"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A33CF32-5FA5-FA0C-D9EA-B036E5149EC6}"/>
              </a:ext>
            </a:extLst>
          </p:cNvPr>
          <p:cNvPicPr>
            <a:picLocks noChangeAspect="1"/>
          </p:cNvPicPr>
          <p:nvPr/>
        </p:nvPicPr>
        <p:blipFill rotWithShape="1">
          <a:blip r:embed="rId3"/>
          <a:srcRect l="38301" t="34005" r="33020" b="24911"/>
          <a:stretch/>
        </p:blipFill>
        <p:spPr>
          <a:xfrm>
            <a:off x="5943914" y="1612787"/>
            <a:ext cx="3496530" cy="2817555"/>
          </a:xfrm>
          <a:prstGeom prst="rect">
            <a:avLst/>
          </a:prstGeom>
        </p:spPr>
      </p:pic>
      <p:grpSp>
        <p:nvGrpSpPr>
          <p:cNvPr id="12" name="Group 11">
            <a:extLst>
              <a:ext uri="{FF2B5EF4-FFF2-40B4-BE49-F238E27FC236}">
                <a16:creationId xmlns:a16="http://schemas.microsoft.com/office/drawing/2014/main" id="{D7AB8EED-14FB-7770-0B30-D59864516B30}"/>
              </a:ext>
            </a:extLst>
          </p:cNvPr>
          <p:cNvGrpSpPr/>
          <p:nvPr/>
        </p:nvGrpSpPr>
        <p:grpSpPr>
          <a:xfrm>
            <a:off x="-264628" y="324110"/>
            <a:ext cx="12625324" cy="6413873"/>
            <a:chOff x="-74382" y="324109"/>
            <a:chExt cx="9258553" cy="6413873"/>
          </a:xfrm>
        </p:grpSpPr>
        <p:grpSp>
          <p:nvGrpSpPr>
            <p:cNvPr id="21" name="Group 20">
              <a:extLst>
                <a:ext uri="{FF2B5EF4-FFF2-40B4-BE49-F238E27FC236}">
                  <a16:creationId xmlns:a16="http://schemas.microsoft.com/office/drawing/2014/main" id="{B54E4896-FF2B-D38F-F540-DAE5A9D6C9A0}"/>
                </a:ext>
              </a:extLst>
            </p:cNvPr>
            <p:cNvGrpSpPr/>
            <p:nvPr/>
          </p:nvGrpSpPr>
          <p:grpSpPr>
            <a:xfrm>
              <a:off x="-74382" y="324109"/>
              <a:ext cx="9258553" cy="6389037"/>
              <a:chOff x="-74382" y="260648"/>
              <a:chExt cx="9258553" cy="6389037"/>
            </a:xfrm>
          </p:grpSpPr>
          <p:grpSp>
            <p:nvGrpSpPr>
              <p:cNvPr id="23" name="Group 22">
                <a:extLst>
                  <a:ext uri="{FF2B5EF4-FFF2-40B4-BE49-F238E27FC236}">
                    <a16:creationId xmlns:a16="http://schemas.microsoft.com/office/drawing/2014/main" id="{2767DE75-6D83-EC2D-5932-24B92CF28385}"/>
                  </a:ext>
                </a:extLst>
              </p:cNvPr>
              <p:cNvGrpSpPr/>
              <p:nvPr/>
            </p:nvGrpSpPr>
            <p:grpSpPr>
              <a:xfrm>
                <a:off x="-74382" y="5218534"/>
                <a:ext cx="9195401" cy="955514"/>
                <a:chOff x="-37870" y="5583981"/>
                <a:chExt cx="9195401" cy="1274019"/>
              </a:xfrm>
            </p:grpSpPr>
            <p:sp>
              <p:nvSpPr>
                <p:cNvPr id="26" name="Rectangle 25">
                  <a:extLst>
                    <a:ext uri="{FF2B5EF4-FFF2-40B4-BE49-F238E27FC236}">
                      <a16:creationId xmlns:a16="http://schemas.microsoft.com/office/drawing/2014/main" id="{D96238E7-4E20-61FA-C2E3-6EA93DF12A6F}"/>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7" name="Rectangle 26">
                  <a:extLst>
                    <a:ext uri="{FF2B5EF4-FFF2-40B4-BE49-F238E27FC236}">
                      <a16:creationId xmlns:a16="http://schemas.microsoft.com/office/drawing/2014/main" id="{6417DF14-B17B-27EE-D56F-C0CE7BC7F5B2}"/>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E5F00B7B-BA19-F68E-9CD6-6BB381AD95C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4" name="Rectangle 23">
                <a:extLst>
                  <a:ext uri="{FF2B5EF4-FFF2-40B4-BE49-F238E27FC236}">
                    <a16:creationId xmlns:a16="http://schemas.microsoft.com/office/drawing/2014/main" id="{A62B81A6-CB2C-7750-494C-CE034A7A78B6}"/>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5" name="Rectangle 24">
                <a:extLst>
                  <a:ext uri="{FF2B5EF4-FFF2-40B4-BE49-F238E27FC236}">
                    <a16:creationId xmlns:a16="http://schemas.microsoft.com/office/drawing/2014/main" id="{884DF437-80D1-6F6A-1083-EEC09BBE8F1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22" name="Picture 2">
              <a:extLst>
                <a:ext uri="{FF2B5EF4-FFF2-40B4-BE49-F238E27FC236}">
                  <a16:creationId xmlns:a16="http://schemas.microsoft.com/office/drawing/2014/main" id="{B0138B6E-1BD4-859D-8DE7-6DBC51E7DA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a:t>
            </a:r>
          </a:p>
        </p:txBody>
      </p:sp>
      <p:pic>
        <p:nvPicPr>
          <p:cNvPr id="19" name="Picture 11" descr="Duplex">
            <a:extLst>
              <a:ext uri="{FF2B5EF4-FFF2-40B4-BE49-F238E27FC236}">
                <a16:creationId xmlns:a16="http://schemas.microsoft.com/office/drawing/2014/main" id="{96D425BE-8D15-C577-D95E-C6ADC2148BE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3648" y="2794433"/>
            <a:ext cx="4254346" cy="40876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8" descr="Assorted3 041">
            <a:extLst>
              <a:ext uri="{FF2B5EF4-FFF2-40B4-BE49-F238E27FC236}">
                <a16:creationId xmlns:a16="http://schemas.microsoft.com/office/drawing/2014/main" id="{E15FE77C-625D-9767-89C2-7FF242F2099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61951" y="894894"/>
            <a:ext cx="3324225" cy="1870472"/>
          </a:xfrm>
          <a:prstGeom prst="rect">
            <a:avLst/>
          </a:prstGeom>
        </p:spPr>
      </p:pic>
      <p:pic>
        <p:nvPicPr>
          <p:cNvPr id="18" name="Picture 4" descr="C:\Documents and Settings\fiona.slim\Desktop\Venous disease pics10.JPG">
            <a:extLst>
              <a:ext uri="{FF2B5EF4-FFF2-40B4-BE49-F238E27FC236}">
                <a16:creationId xmlns:a16="http://schemas.microsoft.com/office/drawing/2014/main" id="{C536BFFC-17B6-DFC6-5C97-F411AF8B292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09884" y="1905917"/>
            <a:ext cx="301504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2" descr="C:\Users\julia.howard\AppData\Local\Microsoft\Windows\Temporary Internet Files\Content.Outlook\VT47W9MT\IMG_7432.JPG">
            <a:extLst>
              <a:ext uri="{FF2B5EF4-FFF2-40B4-BE49-F238E27FC236}">
                <a16:creationId xmlns:a16="http://schemas.microsoft.com/office/drawing/2014/main" id="{5C82EC6E-0D32-3415-8F1F-EB2C36EE4E25}"/>
              </a:ext>
            </a:extLst>
          </p:cNvPr>
          <p:cNvPicPr>
            <a:picLocks noChangeAspect="1" noChangeArrowheads="1"/>
          </p:cNvPicPr>
          <p:nvPr/>
        </p:nvPicPr>
        <p:blipFill rotWithShape="1">
          <a:blip r:embed="rId8" cstate="print">
            <a:extLst>
              <a:ext uri="{BEBA8EAE-BF5A-486C-A8C5-ECC9F3942E4B}">
                <a14:imgProps xmlns:a14="http://schemas.microsoft.com/office/drawing/2010/main">
                  <a14:imgLayer r:embed="rId9">
                    <a14:imgEffect>
                      <a14:sharpenSoften amount="50000"/>
                    </a14:imgEffect>
                  </a14:imgLayer>
                </a14:imgProps>
              </a:ext>
              <a:ext uri="{28A0092B-C50C-407E-A947-70E740481C1C}">
                <a14:useLocalDpi xmlns:a14="http://schemas.microsoft.com/office/drawing/2010/main" val="0"/>
              </a:ext>
            </a:extLst>
          </a:blip>
          <a:srcRect t="24069" b="33853"/>
          <a:stretch/>
        </p:blipFill>
        <p:spPr bwMode="auto">
          <a:xfrm>
            <a:off x="6128561" y="475814"/>
            <a:ext cx="4387196" cy="2496695"/>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88E94853-0686-51A4-DA6A-84C5EFCB8D4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7162782" y="2822015"/>
            <a:ext cx="4534049" cy="3606952"/>
          </a:xfrm>
          <a:prstGeom prst="rect">
            <a:avLst/>
          </a:prstGeom>
        </p:spPr>
      </p:pic>
      <p:pic>
        <p:nvPicPr>
          <p:cNvPr id="13" name="Picture 12">
            <a:extLst>
              <a:ext uri="{FF2B5EF4-FFF2-40B4-BE49-F238E27FC236}">
                <a16:creationId xmlns:a16="http://schemas.microsoft.com/office/drawing/2014/main" id="{9FC655CC-78B3-E361-D9B6-4260F6CD263F}"/>
              </a:ext>
            </a:extLst>
          </p:cNvPr>
          <p:cNvPicPr>
            <a:picLocks noChangeAspect="1"/>
          </p:cNvPicPr>
          <p:nvPr/>
        </p:nvPicPr>
        <p:blipFill>
          <a:blip r:embed="rId11">
            <a:extLst>
              <a:ext uri="{BEBA8EAE-BF5A-486C-A8C5-ECC9F3942E4B}">
                <a14:imgProps xmlns:a14="http://schemas.microsoft.com/office/drawing/2010/main">
                  <a14:imgLayer r:embed="rId12">
                    <a14:imgEffect>
                      <a14:brightnessContrast bright="-18000"/>
                    </a14:imgEffect>
                  </a14:imgLayer>
                </a14:imgProps>
              </a:ext>
              <a:ext uri="{28A0092B-C50C-407E-A947-70E740481C1C}">
                <a14:useLocalDpi xmlns:a14="http://schemas.microsoft.com/office/drawing/2010/main" val="0"/>
              </a:ext>
            </a:extLst>
          </a:blip>
          <a:stretch>
            <a:fillRect/>
          </a:stretch>
        </p:blipFill>
        <p:spPr>
          <a:xfrm>
            <a:off x="9371071" y="1933981"/>
            <a:ext cx="2736304" cy="4202721"/>
          </a:xfrm>
          <a:prstGeom prst="rect">
            <a:avLst/>
          </a:prstGeom>
        </p:spPr>
      </p:pic>
      <p:pic>
        <p:nvPicPr>
          <p:cNvPr id="6" name="Picture 5">
            <a:extLst>
              <a:ext uri="{FF2B5EF4-FFF2-40B4-BE49-F238E27FC236}">
                <a16:creationId xmlns:a16="http://schemas.microsoft.com/office/drawing/2014/main" id="{86077AC2-CD0A-B159-F903-CB162474652B}"/>
              </a:ext>
            </a:extLst>
          </p:cNvPr>
          <p:cNvPicPr>
            <a:picLocks noChangeAspect="1"/>
          </p:cNvPicPr>
          <p:nvPr/>
        </p:nvPicPr>
        <p:blipFill>
          <a:blip r:embed="rId13"/>
          <a:stretch>
            <a:fillRect/>
          </a:stretch>
        </p:blipFill>
        <p:spPr>
          <a:xfrm>
            <a:off x="1829368" y="1708409"/>
            <a:ext cx="3150810" cy="2068790"/>
          </a:xfrm>
          <a:prstGeom prst="rect">
            <a:avLst/>
          </a:prstGeom>
        </p:spPr>
      </p:pic>
      <p:pic>
        <p:nvPicPr>
          <p:cNvPr id="8" name="Picture 7">
            <a:extLst>
              <a:ext uri="{FF2B5EF4-FFF2-40B4-BE49-F238E27FC236}">
                <a16:creationId xmlns:a16="http://schemas.microsoft.com/office/drawing/2014/main" id="{2572F391-278F-CEE2-43C4-9F79373C15B7}"/>
              </a:ext>
            </a:extLst>
          </p:cNvPr>
          <p:cNvPicPr>
            <a:picLocks noChangeAspect="1"/>
          </p:cNvPicPr>
          <p:nvPr/>
        </p:nvPicPr>
        <p:blipFill>
          <a:blip r:embed="rId14"/>
          <a:stretch>
            <a:fillRect/>
          </a:stretch>
        </p:blipFill>
        <p:spPr>
          <a:xfrm>
            <a:off x="5542949" y="2048925"/>
            <a:ext cx="4085762" cy="3456547"/>
          </a:xfrm>
          <a:prstGeom prst="rect">
            <a:avLst/>
          </a:prstGeom>
        </p:spPr>
      </p:pic>
      <p:pic>
        <p:nvPicPr>
          <p:cNvPr id="1030" name="Picture 6" descr="Complications of Autogenous Arteriovenous Fistulas | IntechOpen">
            <a:extLst>
              <a:ext uri="{FF2B5EF4-FFF2-40B4-BE49-F238E27FC236}">
                <a16:creationId xmlns:a16="http://schemas.microsoft.com/office/drawing/2014/main" id="{FD84DFB0-1D89-7E6B-EF5D-325BC21A11A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3020" y="4008053"/>
            <a:ext cx="4514850" cy="213360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Stroke Caused by Amyloid Angiopathy">
            <a:extLst>
              <a:ext uri="{FF2B5EF4-FFF2-40B4-BE49-F238E27FC236}">
                <a16:creationId xmlns:a16="http://schemas.microsoft.com/office/drawing/2014/main" id="{D9EE56A7-43F1-0CC1-412D-77D8072D0082}"/>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5882073" y="839332"/>
            <a:ext cx="4514850" cy="300990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Healed ischemic gangrene at the 4 th fingertips of the left hand and ...">
            <a:extLst>
              <a:ext uri="{FF2B5EF4-FFF2-40B4-BE49-F238E27FC236}">
                <a16:creationId xmlns:a16="http://schemas.microsoft.com/office/drawing/2014/main" id="{EDFA4E62-D7C5-5C12-61EF-889BAA54B4D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752013" y="2304264"/>
            <a:ext cx="4514850" cy="263842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descr="Aorta Ultrasound Made Easy: Step-By-Step Guide - POCUS 101">
            <a:extLst>
              <a:ext uri="{FF2B5EF4-FFF2-40B4-BE49-F238E27FC236}">
                <a16:creationId xmlns:a16="http://schemas.microsoft.com/office/drawing/2014/main" id="{457BD53D-555B-FFE7-5654-869253F44C4A}"/>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214756" y="530794"/>
            <a:ext cx="4454910" cy="266685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8923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03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102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Why?</a:t>
            </a:r>
          </a:p>
        </p:txBody>
      </p:sp>
      <p:grpSp>
        <p:nvGrpSpPr>
          <p:cNvPr id="15" name="Group 14">
            <a:extLst>
              <a:ext uri="{FF2B5EF4-FFF2-40B4-BE49-F238E27FC236}">
                <a16:creationId xmlns:a16="http://schemas.microsoft.com/office/drawing/2014/main" id="{612A6E9B-CCEC-EE87-4428-7AD89F59E77B}"/>
              </a:ext>
            </a:extLst>
          </p:cNvPr>
          <p:cNvGrpSpPr/>
          <p:nvPr/>
        </p:nvGrpSpPr>
        <p:grpSpPr>
          <a:xfrm>
            <a:off x="-264628" y="324110"/>
            <a:ext cx="12625324" cy="6413873"/>
            <a:chOff x="-74382" y="324109"/>
            <a:chExt cx="9258553" cy="6413873"/>
          </a:xfrm>
        </p:grpSpPr>
        <p:grpSp>
          <p:nvGrpSpPr>
            <p:cNvPr id="14" name="Group 13">
              <a:extLst>
                <a:ext uri="{FF2B5EF4-FFF2-40B4-BE49-F238E27FC236}">
                  <a16:creationId xmlns:a16="http://schemas.microsoft.com/office/drawing/2014/main" id="{939353C9-D939-68F0-FA70-8A184A38DBD8}"/>
                </a:ext>
              </a:extLst>
            </p:cNvPr>
            <p:cNvGrpSpPr/>
            <p:nvPr/>
          </p:nvGrpSpPr>
          <p:grpSpPr>
            <a:xfrm>
              <a:off x="-74382" y="324109"/>
              <a:ext cx="9258553" cy="6389037"/>
              <a:chOff x="-74382" y="260648"/>
              <a:chExt cx="9258553" cy="6389037"/>
            </a:xfrm>
          </p:grpSpPr>
          <p:grpSp>
            <p:nvGrpSpPr>
              <p:cNvPr id="4" name="Group 3">
                <a:extLst>
                  <a:ext uri="{FF2B5EF4-FFF2-40B4-BE49-F238E27FC236}">
                    <a16:creationId xmlns:a16="http://schemas.microsoft.com/office/drawing/2014/main" id="{75988530-B424-7A76-6D40-78FE3A9355D8}"/>
                  </a:ext>
                </a:extLst>
              </p:cNvPr>
              <p:cNvGrpSpPr/>
              <p:nvPr/>
            </p:nvGrpSpPr>
            <p:grpSpPr>
              <a:xfrm>
                <a:off x="-74382" y="5218534"/>
                <a:ext cx="9195401" cy="955514"/>
                <a:chOff x="-37870" y="5583981"/>
                <a:chExt cx="9195401" cy="1274019"/>
              </a:xfrm>
            </p:grpSpPr>
            <p:sp>
              <p:nvSpPr>
                <p:cNvPr id="6" name="Rectangle 5">
                  <a:extLst>
                    <a:ext uri="{FF2B5EF4-FFF2-40B4-BE49-F238E27FC236}">
                      <a16:creationId xmlns:a16="http://schemas.microsoft.com/office/drawing/2014/main" id="{6F1C4F68-269B-EF56-4239-5ABCC6E7C5D4}"/>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a:extLst>
                    <a:ext uri="{FF2B5EF4-FFF2-40B4-BE49-F238E27FC236}">
                      <a16:creationId xmlns:a16="http://schemas.microsoft.com/office/drawing/2014/main" id="{B2D7AB16-6874-A65D-54A6-943A70C7471F}"/>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28CF8F5-15E6-DC7C-292F-4C4331EE582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 name="Rectangle 8">
                <a:extLst>
                  <a:ext uri="{FF2B5EF4-FFF2-40B4-BE49-F238E27FC236}">
                    <a16:creationId xmlns:a16="http://schemas.microsoft.com/office/drawing/2014/main" id="{30BFA26E-C9B1-7959-E6D8-39FE9CBB949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1DD003E6-BFFC-17F9-0BC6-CCEE8787A16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0" name="Picture 2">
              <a:extLst>
                <a:ext uri="{FF2B5EF4-FFF2-40B4-BE49-F238E27FC236}">
                  <a16:creationId xmlns:a16="http://schemas.microsoft.com/office/drawing/2014/main" id="{BD72583C-7BF4-631A-77DF-57FCB4AA3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graphicFrame>
        <p:nvGraphicFramePr>
          <p:cNvPr id="3" name="Diagram 2">
            <a:extLst>
              <a:ext uri="{FF2B5EF4-FFF2-40B4-BE49-F238E27FC236}">
                <a16:creationId xmlns:a16="http://schemas.microsoft.com/office/drawing/2014/main" id="{B2C9E904-03A8-2B36-B077-CDEA1690FAAA}"/>
              </a:ext>
            </a:extLst>
          </p:cNvPr>
          <p:cNvGraphicFramePr/>
          <p:nvPr>
            <p:extLst>
              <p:ext uri="{D42A27DB-BD31-4B8C-83A1-F6EECF244321}">
                <p14:modId xmlns:p14="http://schemas.microsoft.com/office/powerpoint/2010/main" val="2098498598"/>
              </p:ext>
            </p:extLst>
          </p:nvPr>
        </p:nvGraphicFramePr>
        <p:xfrm>
          <a:off x="1864355" y="620688"/>
          <a:ext cx="8229600" cy="5606595"/>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Tree>
    <p:extLst>
      <p:ext uri="{BB962C8B-B14F-4D97-AF65-F5344CB8AC3E}">
        <p14:creationId xmlns:p14="http://schemas.microsoft.com/office/powerpoint/2010/main" val="1571055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graphicEl>
                                              <a:dgm id="{20ED793A-ACB0-4739-970A-B086CB45382C}"/>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graphicEl>
                                              <a:dgm id="{9A69DE50-D572-4B09-B760-8F69E057AB63}"/>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graphicEl>
                                              <a:dgm id="{53ECFEA2-B30D-49B5-A805-FF1B7DF5E2AD}"/>
                                            </p:graphic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graphicEl>
                                              <a:dgm id="{2E9D247B-15F7-490A-821A-88B4B60623BE}"/>
                                            </p:graphic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Sub>
          <a:bldDgm bld="one"/>
        </p:bldSub>
      </p:bldGraphic>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884A2717-5662-4F66-BC33-9CC079AD2A41}"/>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9A3D8F8E-5816-E243-4C4A-21B0B51EBAE5}"/>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2BE5B179-BDC7-AFA9-26D8-66B942766849}"/>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2C638CE8-7FDF-B04F-2E6D-0E6F90F7AA3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081BFD42-CBBB-7F22-6C22-150C9E9F39FF}"/>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E6CF6FF8-60DB-0A78-950E-2481B483C829}"/>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D9C9F89B-361A-334B-28EF-AAD80EA9DBAF}"/>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A9BFD5E5-F6CA-2168-E0BB-86752E37A0D3}"/>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D3EBFF71-792E-A80C-07C1-D86737113D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What is Vascular Science?</a:t>
            </a:r>
          </a:p>
        </p:txBody>
      </p:sp>
      <p:pic>
        <p:nvPicPr>
          <p:cNvPr id="4105" name="Picture 6" descr="Image result for soil cross section clip art">
            <a:extLst>
              <a:ext uri="{FF2B5EF4-FFF2-40B4-BE49-F238E27FC236}">
                <a16:creationId xmlns:a16="http://schemas.microsoft.com/office/drawing/2014/main" id="{4420592A-0008-9F00-C91A-D0882C5824D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29949" y="1968108"/>
            <a:ext cx="5472608" cy="289786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4107" name="TextBox 4106">
            <a:extLst>
              <a:ext uri="{FF2B5EF4-FFF2-40B4-BE49-F238E27FC236}">
                <a16:creationId xmlns:a16="http://schemas.microsoft.com/office/drawing/2014/main" id="{BC3137BF-FA28-A29C-5CC8-36B14CA7FF08}"/>
              </a:ext>
            </a:extLst>
          </p:cNvPr>
          <p:cNvSpPr txBox="1">
            <a:spLocks noChangeArrowheads="1"/>
          </p:cNvSpPr>
          <p:nvPr/>
        </p:nvSpPr>
        <p:spPr bwMode="auto">
          <a:xfrm>
            <a:off x="7379450" y="2794086"/>
            <a:ext cx="1174750" cy="307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Palatino Linotype" panose="02040502050505030304" pitchFamily="18" charset="0"/>
              </a:defRPr>
            </a:lvl1pPr>
            <a:lvl2pPr marL="742950" indent="-285750">
              <a:defRPr>
                <a:solidFill>
                  <a:schemeClr val="tx1"/>
                </a:solidFill>
                <a:latin typeface="Palatino Linotype" panose="02040502050505030304" pitchFamily="18" charset="0"/>
              </a:defRPr>
            </a:lvl2pPr>
            <a:lvl3pPr marL="1143000" indent="-228600">
              <a:defRPr>
                <a:solidFill>
                  <a:schemeClr val="tx1"/>
                </a:solidFill>
                <a:latin typeface="Palatino Linotype" panose="02040502050505030304" pitchFamily="18" charset="0"/>
              </a:defRPr>
            </a:lvl3pPr>
            <a:lvl4pPr marL="1600200" indent="-228600">
              <a:defRPr>
                <a:solidFill>
                  <a:schemeClr val="tx1"/>
                </a:solidFill>
                <a:latin typeface="Palatino Linotype" panose="02040502050505030304" pitchFamily="18" charset="0"/>
              </a:defRPr>
            </a:lvl4pPr>
            <a:lvl5pPr marL="2057400" indent="-228600">
              <a:defRPr>
                <a:solidFill>
                  <a:schemeClr val="tx1"/>
                </a:solidFill>
                <a:latin typeface="Palatino Linotype" panose="02040502050505030304" pitchFamily="18" charset="0"/>
              </a:defRPr>
            </a:lvl5pPr>
            <a:lvl6pPr marL="2514600" indent="-228600" fontAlgn="base">
              <a:spcBef>
                <a:spcPct val="0"/>
              </a:spcBef>
              <a:spcAft>
                <a:spcPct val="0"/>
              </a:spcAft>
              <a:defRPr>
                <a:solidFill>
                  <a:schemeClr val="tx1"/>
                </a:solidFill>
                <a:latin typeface="Palatino Linotype" panose="02040502050505030304" pitchFamily="18" charset="0"/>
              </a:defRPr>
            </a:lvl6pPr>
            <a:lvl7pPr marL="2971800" indent="-228600" fontAlgn="base">
              <a:spcBef>
                <a:spcPct val="0"/>
              </a:spcBef>
              <a:spcAft>
                <a:spcPct val="0"/>
              </a:spcAft>
              <a:defRPr>
                <a:solidFill>
                  <a:schemeClr val="tx1"/>
                </a:solidFill>
                <a:latin typeface="Palatino Linotype" panose="02040502050505030304" pitchFamily="18" charset="0"/>
              </a:defRPr>
            </a:lvl7pPr>
            <a:lvl8pPr marL="3429000" indent="-228600" fontAlgn="base">
              <a:spcBef>
                <a:spcPct val="0"/>
              </a:spcBef>
              <a:spcAft>
                <a:spcPct val="0"/>
              </a:spcAft>
              <a:defRPr>
                <a:solidFill>
                  <a:schemeClr val="tx1"/>
                </a:solidFill>
                <a:latin typeface="Palatino Linotype" panose="02040502050505030304" pitchFamily="18" charset="0"/>
              </a:defRPr>
            </a:lvl8pPr>
            <a:lvl9pPr marL="3886200" indent="-228600" fontAlgn="base">
              <a:spcBef>
                <a:spcPct val="0"/>
              </a:spcBef>
              <a:spcAft>
                <a:spcPct val="0"/>
              </a:spcAft>
              <a:defRPr>
                <a:solidFill>
                  <a:schemeClr val="tx1"/>
                </a:solidFill>
                <a:latin typeface="Palatino Linotype" panose="02040502050505030304" pitchFamily="18" charset="0"/>
              </a:defRPr>
            </a:lvl9pPr>
          </a:lstStyle>
          <a:p>
            <a:pPr eaLnBrk="1" hangingPunct="1"/>
            <a:r>
              <a:rPr lang="en-GB" altLang="en-US" sz="1401" b="1" dirty="0">
                <a:solidFill>
                  <a:srgbClr val="000000"/>
                </a:solidFill>
                <a:latin typeface="Calibri" panose="020F0502020204030204" pitchFamily="34" charset="0"/>
                <a:cs typeface="Calibri" panose="020F0502020204030204" pitchFamily="34" charset="0"/>
              </a:rPr>
              <a:t>The Problem</a:t>
            </a:r>
          </a:p>
        </p:txBody>
      </p:sp>
      <p:sp>
        <p:nvSpPr>
          <p:cNvPr id="4108" name="TextBox 4107">
            <a:extLst>
              <a:ext uri="{FF2B5EF4-FFF2-40B4-BE49-F238E27FC236}">
                <a16:creationId xmlns:a16="http://schemas.microsoft.com/office/drawing/2014/main" id="{1C62D599-ED6F-2B23-45AF-8C8AF477B01E}"/>
              </a:ext>
            </a:extLst>
          </p:cNvPr>
          <p:cNvSpPr txBox="1">
            <a:spLocks noChangeArrowheads="1"/>
          </p:cNvSpPr>
          <p:nvPr/>
        </p:nvSpPr>
        <p:spPr bwMode="auto">
          <a:xfrm>
            <a:off x="7392145" y="3810032"/>
            <a:ext cx="1174750" cy="3079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Palatino Linotype" panose="02040502050505030304" pitchFamily="18" charset="0"/>
              </a:defRPr>
            </a:lvl1pPr>
            <a:lvl2pPr marL="742950" indent="-285750">
              <a:defRPr>
                <a:solidFill>
                  <a:schemeClr val="tx1"/>
                </a:solidFill>
                <a:latin typeface="Palatino Linotype" panose="02040502050505030304" pitchFamily="18" charset="0"/>
              </a:defRPr>
            </a:lvl2pPr>
            <a:lvl3pPr marL="1143000" indent="-228600">
              <a:defRPr>
                <a:solidFill>
                  <a:schemeClr val="tx1"/>
                </a:solidFill>
                <a:latin typeface="Palatino Linotype" panose="02040502050505030304" pitchFamily="18" charset="0"/>
              </a:defRPr>
            </a:lvl3pPr>
            <a:lvl4pPr marL="1600200" indent="-228600">
              <a:defRPr>
                <a:solidFill>
                  <a:schemeClr val="tx1"/>
                </a:solidFill>
                <a:latin typeface="Palatino Linotype" panose="02040502050505030304" pitchFamily="18" charset="0"/>
              </a:defRPr>
            </a:lvl4pPr>
            <a:lvl5pPr marL="2057400" indent="-228600">
              <a:defRPr>
                <a:solidFill>
                  <a:schemeClr val="tx1"/>
                </a:solidFill>
                <a:latin typeface="Palatino Linotype" panose="02040502050505030304" pitchFamily="18" charset="0"/>
              </a:defRPr>
            </a:lvl5pPr>
            <a:lvl6pPr marL="2514600" indent="-228600" fontAlgn="base">
              <a:spcBef>
                <a:spcPct val="0"/>
              </a:spcBef>
              <a:spcAft>
                <a:spcPct val="0"/>
              </a:spcAft>
              <a:defRPr>
                <a:solidFill>
                  <a:schemeClr val="tx1"/>
                </a:solidFill>
                <a:latin typeface="Palatino Linotype" panose="02040502050505030304" pitchFamily="18" charset="0"/>
              </a:defRPr>
            </a:lvl6pPr>
            <a:lvl7pPr marL="2971800" indent="-228600" fontAlgn="base">
              <a:spcBef>
                <a:spcPct val="0"/>
              </a:spcBef>
              <a:spcAft>
                <a:spcPct val="0"/>
              </a:spcAft>
              <a:defRPr>
                <a:solidFill>
                  <a:schemeClr val="tx1"/>
                </a:solidFill>
                <a:latin typeface="Palatino Linotype" panose="02040502050505030304" pitchFamily="18" charset="0"/>
              </a:defRPr>
            </a:lvl7pPr>
            <a:lvl8pPr marL="3429000" indent="-228600" fontAlgn="base">
              <a:spcBef>
                <a:spcPct val="0"/>
              </a:spcBef>
              <a:spcAft>
                <a:spcPct val="0"/>
              </a:spcAft>
              <a:defRPr>
                <a:solidFill>
                  <a:schemeClr val="tx1"/>
                </a:solidFill>
                <a:latin typeface="Palatino Linotype" panose="02040502050505030304" pitchFamily="18" charset="0"/>
              </a:defRPr>
            </a:lvl8pPr>
            <a:lvl9pPr marL="3886200" indent="-228600" fontAlgn="base">
              <a:spcBef>
                <a:spcPct val="0"/>
              </a:spcBef>
              <a:spcAft>
                <a:spcPct val="0"/>
              </a:spcAft>
              <a:defRPr>
                <a:solidFill>
                  <a:schemeClr val="tx1"/>
                </a:solidFill>
                <a:latin typeface="Palatino Linotype" panose="02040502050505030304" pitchFamily="18" charset="0"/>
              </a:defRPr>
            </a:lvl9pPr>
          </a:lstStyle>
          <a:p>
            <a:pPr eaLnBrk="1" hangingPunct="1"/>
            <a:r>
              <a:rPr lang="en-GB" altLang="en-US" sz="1401" b="1" dirty="0">
                <a:solidFill>
                  <a:srgbClr val="000000"/>
                </a:solidFill>
                <a:latin typeface="Calibri" panose="020F0502020204030204" pitchFamily="34" charset="0"/>
                <a:cs typeface="Calibri" panose="020F0502020204030204" pitchFamily="34" charset="0"/>
              </a:rPr>
              <a:t>The Cause </a:t>
            </a:r>
          </a:p>
        </p:txBody>
      </p:sp>
      <p:sp>
        <p:nvSpPr>
          <p:cNvPr id="4109" name="Left Arrow 12">
            <a:extLst>
              <a:ext uri="{FF2B5EF4-FFF2-40B4-BE49-F238E27FC236}">
                <a16:creationId xmlns:a16="http://schemas.microsoft.com/office/drawing/2014/main" id="{DE2942A6-E31A-0FC0-8A0E-E8EDD83C5FAE}"/>
              </a:ext>
            </a:extLst>
          </p:cNvPr>
          <p:cNvSpPr/>
          <p:nvPr/>
        </p:nvSpPr>
        <p:spPr>
          <a:xfrm>
            <a:off x="7041306" y="3909266"/>
            <a:ext cx="350838" cy="167878"/>
          </a:xfrm>
          <a:prstGeom prst="leftArrow">
            <a:avLst/>
          </a:prstGeom>
          <a:solidFill>
            <a:srgbClr val="0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277"/>
          </a:p>
        </p:txBody>
      </p:sp>
      <p:sp>
        <p:nvSpPr>
          <p:cNvPr id="4111" name="Left Arrow 17">
            <a:extLst>
              <a:ext uri="{FF2B5EF4-FFF2-40B4-BE49-F238E27FC236}">
                <a16:creationId xmlns:a16="http://schemas.microsoft.com/office/drawing/2014/main" id="{2F4A9EA7-645F-B804-AB84-F338BE86CC4D}"/>
              </a:ext>
            </a:extLst>
          </p:cNvPr>
          <p:cNvSpPr/>
          <p:nvPr/>
        </p:nvSpPr>
        <p:spPr>
          <a:xfrm>
            <a:off x="6971408" y="2864036"/>
            <a:ext cx="352425" cy="167878"/>
          </a:xfrm>
          <a:prstGeom prst="leftArrow">
            <a:avLst/>
          </a:prstGeom>
          <a:solidFill>
            <a:srgbClr val="0000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GB" sz="1277"/>
          </a:p>
        </p:txBody>
      </p:sp>
      <p:pic>
        <p:nvPicPr>
          <p:cNvPr id="4123" name="Picture 3">
            <a:extLst>
              <a:ext uri="{FF2B5EF4-FFF2-40B4-BE49-F238E27FC236}">
                <a16:creationId xmlns:a16="http://schemas.microsoft.com/office/drawing/2014/main" id="{4F3C4890-3DEF-BE35-580C-3E67EAFCCBF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57088" y="3413944"/>
            <a:ext cx="1544637" cy="15109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4" name="Picture 4" descr="http://thegreentimes.co.za/wp-content/uploads/2013/11/dandelion2.jpg">
            <a:extLst>
              <a:ext uri="{FF2B5EF4-FFF2-40B4-BE49-F238E27FC236}">
                <a16:creationId xmlns:a16="http://schemas.microsoft.com/office/drawing/2014/main" id="{389DCD00-B4D2-E9CA-5746-F5B4DC195C5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b="30507"/>
          <a:stretch>
            <a:fillRect/>
          </a:stretch>
        </p:blipFill>
        <p:spPr bwMode="auto">
          <a:xfrm>
            <a:off x="4952340" y="1968108"/>
            <a:ext cx="2163762" cy="1588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25" name="Picture 4124">
            <a:extLst>
              <a:ext uri="{FF2B5EF4-FFF2-40B4-BE49-F238E27FC236}">
                <a16:creationId xmlns:a16="http://schemas.microsoft.com/office/drawing/2014/main" id="{A1277500-170A-E64E-3501-EA1B71F6DA7A}"/>
              </a:ext>
            </a:extLst>
          </p:cNvPr>
          <p:cNvPicPr>
            <a:picLocks noChangeAspect="1"/>
          </p:cNvPicPr>
          <p:nvPr/>
        </p:nvPicPr>
        <p:blipFill>
          <a:blip r:embed="rId7">
            <a:extLst>
              <a:ext uri="{BEBA8EAE-BF5A-486C-A8C5-ECC9F3942E4B}">
                <a14:imgProps xmlns:a14="http://schemas.microsoft.com/office/drawing/2010/main">
                  <a14:imgLayer r:embed="rId8">
                    <a14:imgEffect>
                      <a14:brightnessContrast bright="-18000"/>
                    </a14:imgEffect>
                  </a14:imgLayer>
                </a14:imgProps>
              </a:ext>
              <a:ext uri="{28A0092B-C50C-407E-A947-70E740481C1C}">
                <a14:useLocalDpi xmlns:a14="http://schemas.microsoft.com/office/drawing/2010/main" val="0"/>
              </a:ext>
            </a:extLst>
          </a:blip>
          <a:stretch>
            <a:fillRect/>
          </a:stretch>
        </p:blipFill>
        <p:spPr>
          <a:xfrm>
            <a:off x="2017479" y="1564460"/>
            <a:ext cx="2545460" cy="3909603"/>
          </a:xfrm>
          <a:prstGeom prst="rect">
            <a:avLst/>
          </a:prstGeom>
        </p:spPr>
      </p:pic>
      <p:pic>
        <p:nvPicPr>
          <p:cNvPr id="4126" name="Picture 4125">
            <a:extLst>
              <a:ext uri="{FF2B5EF4-FFF2-40B4-BE49-F238E27FC236}">
                <a16:creationId xmlns:a16="http://schemas.microsoft.com/office/drawing/2014/main" id="{000EC10D-4D55-7E18-6D5A-C6C2A07E8898}"/>
              </a:ext>
            </a:extLst>
          </p:cNvPr>
          <p:cNvPicPr>
            <a:picLocks noChangeAspect="1"/>
          </p:cNvPicPr>
          <p:nvPr/>
        </p:nvPicPr>
        <p:blipFill>
          <a:blip r:embed="rId9"/>
          <a:stretch>
            <a:fillRect/>
          </a:stretch>
        </p:blipFill>
        <p:spPr>
          <a:xfrm>
            <a:off x="6942708" y="1342510"/>
            <a:ext cx="4461188" cy="4967153"/>
          </a:xfrm>
          <a:prstGeom prst="rect">
            <a:avLst/>
          </a:prstGeom>
        </p:spPr>
      </p:pic>
      <p:sp>
        <p:nvSpPr>
          <p:cNvPr id="4" name="TextBox 3">
            <a:extLst>
              <a:ext uri="{FF2B5EF4-FFF2-40B4-BE49-F238E27FC236}">
                <a16:creationId xmlns:a16="http://schemas.microsoft.com/office/drawing/2014/main" id="{62340874-A643-34C1-77BE-BDFF2B4FAF0B}"/>
              </a:ext>
            </a:extLst>
          </p:cNvPr>
          <p:cNvSpPr txBox="1">
            <a:spLocks noChangeArrowheads="1"/>
          </p:cNvSpPr>
          <p:nvPr/>
        </p:nvSpPr>
        <p:spPr bwMode="auto">
          <a:xfrm>
            <a:off x="2248451" y="3888048"/>
            <a:ext cx="25744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Palatino Linotype" panose="02040502050505030304" pitchFamily="18" charset="0"/>
              </a:defRPr>
            </a:lvl1pPr>
            <a:lvl2pPr marL="742950" indent="-285750">
              <a:defRPr>
                <a:solidFill>
                  <a:schemeClr val="tx1"/>
                </a:solidFill>
                <a:latin typeface="Palatino Linotype" panose="02040502050505030304" pitchFamily="18" charset="0"/>
              </a:defRPr>
            </a:lvl2pPr>
            <a:lvl3pPr marL="1143000" indent="-228600">
              <a:defRPr>
                <a:solidFill>
                  <a:schemeClr val="tx1"/>
                </a:solidFill>
                <a:latin typeface="Palatino Linotype" panose="02040502050505030304" pitchFamily="18" charset="0"/>
              </a:defRPr>
            </a:lvl3pPr>
            <a:lvl4pPr marL="1600200" indent="-228600">
              <a:defRPr>
                <a:solidFill>
                  <a:schemeClr val="tx1"/>
                </a:solidFill>
                <a:latin typeface="Palatino Linotype" panose="02040502050505030304" pitchFamily="18" charset="0"/>
              </a:defRPr>
            </a:lvl4pPr>
            <a:lvl5pPr marL="2057400" indent="-228600">
              <a:defRPr>
                <a:solidFill>
                  <a:schemeClr val="tx1"/>
                </a:solidFill>
                <a:latin typeface="Palatino Linotype" panose="02040502050505030304" pitchFamily="18" charset="0"/>
              </a:defRPr>
            </a:lvl5pPr>
            <a:lvl6pPr marL="2514600" indent="-228600" fontAlgn="base">
              <a:spcBef>
                <a:spcPct val="0"/>
              </a:spcBef>
              <a:spcAft>
                <a:spcPct val="0"/>
              </a:spcAft>
              <a:defRPr>
                <a:solidFill>
                  <a:schemeClr val="tx1"/>
                </a:solidFill>
                <a:latin typeface="Palatino Linotype" panose="02040502050505030304" pitchFamily="18" charset="0"/>
              </a:defRPr>
            </a:lvl6pPr>
            <a:lvl7pPr marL="2971800" indent="-228600" fontAlgn="base">
              <a:spcBef>
                <a:spcPct val="0"/>
              </a:spcBef>
              <a:spcAft>
                <a:spcPct val="0"/>
              </a:spcAft>
              <a:defRPr>
                <a:solidFill>
                  <a:schemeClr val="tx1"/>
                </a:solidFill>
                <a:latin typeface="Palatino Linotype" panose="02040502050505030304" pitchFamily="18" charset="0"/>
              </a:defRPr>
            </a:lvl7pPr>
            <a:lvl8pPr marL="3429000" indent="-228600" fontAlgn="base">
              <a:spcBef>
                <a:spcPct val="0"/>
              </a:spcBef>
              <a:spcAft>
                <a:spcPct val="0"/>
              </a:spcAft>
              <a:defRPr>
                <a:solidFill>
                  <a:schemeClr val="tx1"/>
                </a:solidFill>
                <a:latin typeface="Palatino Linotype" panose="02040502050505030304" pitchFamily="18" charset="0"/>
              </a:defRPr>
            </a:lvl8pPr>
            <a:lvl9pPr marL="3886200" indent="-228600" fontAlgn="base">
              <a:spcBef>
                <a:spcPct val="0"/>
              </a:spcBef>
              <a:spcAft>
                <a:spcPct val="0"/>
              </a:spcAft>
              <a:defRPr>
                <a:solidFill>
                  <a:schemeClr val="tx1"/>
                </a:solidFill>
                <a:latin typeface="Palatino Linotype" panose="02040502050505030304" pitchFamily="18" charset="0"/>
              </a:defRPr>
            </a:lvl9pPr>
          </a:lstStyle>
          <a:p>
            <a:pPr eaLnBrk="1" hangingPunct="1"/>
            <a:r>
              <a:rPr lang="en-GB" altLang="en-US" sz="2800" b="1" dirty="0">
                <a:solidFill>
                  <a:srgbClr val="000000"/>
                </a:solidFill>
                <a:latin typeface="Calibri" panose="020F0502020204030204" pitchFamily="34" charset="0"/>
                <a:cs typeface="Calibri" panose="020F0502020204030204" pitchFamily="34" charset="0"/>
              </a:rPr>
              <a:t>The problem</a:t>
            </a:r>
          </a:p>
        </p:txBody>
      </p:sp>
      <p:sp>
        <p:nvSpPr>
          <p:cNvPr id="6" name="TextBox 5">
            <a:extLst>
              <a:ext uri="{FF2B5EF4-FFF2-40B4-BE49-F238E27FC236}">
                <a16:creationId xmlns:a16="http://schemas.microsoft.com/office/drawing/2014/main" id="{8F9626DD-83FD-0B24-2A5A-7777418E2C25}"/>
              </a:ext>
            </a:extLst>
          </p:cNvPr>
          <p:cNvSpPr txBox="1">
            <a:spLocks noChangeArrowheads="1"/>
          </p:cNvSpPr>
          <p:nvPr/>
        </p:nvSpPr>
        <p:spPr bwMode="auto">
          <a:xfrm>
            <a:off x="8607878" y="4041972"/>
            <a:ext cx="25744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Palatino Linotype" panose="02040502050505030304" pitchFamily="18" charset="0"/>
              </a:defRPr>
            </a:lvl1pPr>
            <a:lvl2pPr marL="742950" indent="-285750">
              <a:defRPr>
                <a:solidFill>
                  <a:schemeClr val="tx1"/>
                </a:solidFill>
                <a:latin typeface="Palatino Linotype" panose="02040502050505030304" pitchFamily="18" charset="0"/>
              </a:defRPr>
            </a:lvl2pPr>
            <a:lvl3pPr marL="1143000" indent="-228600">
              <a:defRPr>
                <a:solidFill>
                  <a:schemeClr val="tx1"/>
                </a:solidFill>
                <a:latin typeface="Palatino Linotype" panose="02040502050505030304" pitchFamily="18" charset="0"/>
              </a:defRPr>
            </a:lvl3pPr>
            <a:lvl4pPr marL="1600200" indent="-228600">
              <a:defRPr>
                <a:solidFill>
                  <a:schemeClr val="tx1"/>
                </a:solidFill>
                <a:latin typeface="Palatino Linotype" panose="02040502050505030304" pitchFamily="18" charset="0"/>
              </a:defRPr>
            </a:lvl4pPr>
            <a:lvl5pPr marL="2057400" indent="-228600">
              <a:defRPr>
                <a:solidFill>
                  <a:schemeClr val="tx1"/>
                </a:solidFill>
                <a:latin typeface="Palatino Linotype" panose="02040502050505030304" pitchFamily="18" charset="0"/>
              </a:defRPr>
            </a:lvl5pPr>
            <a:lvl6pPr marL="2514600" indent="-228600" fontAlgn="base">
              <a:spcBef>
                <a:spcPct val="0"/>
              </a:spcBef>
              <a:spcAft>
                <a:spcPct val="0"/>
              </a:spcAft>
              <a:defRPr>
                <a:solidFill>
                  <a:schemeClr val="tx1"/>
                </a:solidFill>
                <a:latin typeface="Palatino Linotype" panose="02040502050505030304" pitchFamily="18" charset="0"/>
              </a:defRPr>
            </a:lvl6pPr>
            <a:lvl7pPr marL="2971800" indent="-228600" fontAlgn="base">
              <a:spcBef>
                <a:spcPct val="0"/>
              </a:spcBef>
              <a:spcAft>
                <a:spcPct val="0"/>
              </a:spcAft>
              <a:defRPr>
                <a:solidFill>
                  <a:schemeClr val="tx1"/>
                </a:solidFill>
                <a:latin typeface="Palatino Linotype" panose="02040502050505030304" pitchFamily="18" charset="0"/>
              </a:defRPr>
            </a:lvl7pPr>
            <a:lvl8pPr marL="3429000" indent="-228600" fontAlgn="base">
              <a:spcBef>
                <a:spcPct val="0"/>
              </a:spcBef>
              <a:spcAft>
                <a:spcPct val="0"/>
              </a:spcAft>
              <a:defRPr>
                <a:solidFill>
                  <a:schemeClr val="tx1"/>
                </a:solidFill>
                <a:latin typeface="Palatino Linotype" panose="02040502050505030304" pitchFamily="18" charset="0"/>
              </a:defRPr>
            </a:lvl8pPr>
            <a:lvl9pPr marL="3886200" indent="-228600" fontAlgn="base">
              <a:spcBef>
                <a:spcPct val="0"/>
              </a:spcBef>
              <a:spcAft>
                <a:spcPct val="0"/>
              </a:spcAft>
              <a:defRPr>
                <a:solidFill>
                  <a:schemeClr val="tx1"/>
                </a:solidFill>
                <a:latin typeface="Palatino Linotype" panose="02040502050505030304" pitchFamily="18" charset="0"/>
              </a:defRPr>
            </a:lvl9pPr>
          </a:lstStyle>
          <a:p>
            <a:pPr eaLnBrk="1" hangingPunct="1"/>
            <a:r>
              <a:rPr lang="en-GB" altLang="en-US" sz="2800" b="1" dirty="0">
                <a:solidFill>
                  <a:srgbClr val="000000"/>
                </a:solidFill>
                <a:latin typeface="Calibri" panose="020F0502020204030204" pitchFamily="34" charset="0"/>
                <a:cs typeface="Calibri" panose="020F0502020204030204" pitchFamily="34" charset="0"/>
              </a:rPr>
              <a:t>The cause</a:t>
            </a:r>
          </a:p>
        </p:txBody>
      </p:sp>
      <p:sp>
        <p:nvSpPr>
          <p:cNvPr id="8" name="Content Placeholder 7">
            <a:extLst>
              <a:ext uri="{FF2B5EF4-FFF2-40B4-BE49-F238E27FC236}">
                <a16:creationId xmlns:a16="http://schemas.microsoft.com/office/drawing/2014/main" id="{AA7377D4-0F4A-8573-99CB-DD2C7C00CDA8}"/>
              </a:ext>
            </a:extLst>
          </p:cNvPr>
          <p:cNvSpPr>
            <a:spLocks noGrp="1"/>
          </p:cNvSpPr>
          <p:nvPr>
            <p:ph idx="1"/>
          </p:nvPr>
        </p:nvSpPr>
        <p:spPr/>
        <p:txBody>
          <a:bodyPr/>
          <a:lstStyle/>
          <a:p>
            <a:endParaRPr lang="en-GB"/>
          </a:p>
        </p:txBody>
      </p:sp>
    </p:spTree>
    <p:extLst>
      <p:ext uri="{BB962C8B-B14F-4D97-AF65-F5344CB8AC3E}">
        <p14:creationId xmlns:p14="http://schemas.microsoft.com/office/powerpoint/2010/main" val="1583104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mph" presetSubtype="0" nodeType="clickEffect">
                                  <p:stCondLst>
                                    <p:cond delay="0"/>
                                  </p:stCondLst>
                                  <p:childTnLst>
                                    <p:set>
                                      <p:cBhvr rctx="PPT">
                                        <p:cTn id="6" dur="indefinite"/>
                                        <p:tgtEl>
                                          <p:spTgt spid="4105"/>
                                        </p:tgtEl>
                                        <p:attrNameLst>
                                          <p:attrName>style.opacity</p:attrName>
                                        </p:attrNameLst>
                                      </p:cBhvr>
                                      <p:to>
                                        <p:strVal val="0.4"/>
                                      </p:to>
                                    </p:set>
                                    <p:animEffect filter="image" prLst="opacity: 0.4">
                                      <p:cBhvr rctx="IE">
                                        <p:cTn id="7" dur="indefinite"/>
                                        <p:tgtEl>
                                          <p:spTgt spid="410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4107"/>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4111"/>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4109"/>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4108"/>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4124"/>
                                        </p:tgtEl>
                                      </p:cBhvr>
                                    </p:animEffect>
                                    <p:set>
                                      <p:cBhvr>
                                        <p:cTn id="22" dur="1" fill="hold">
                                          <p:stCondLst>
                                            <p:cond delay="499"/>
                                          </p:stCondLst>
                                        </p:cTn>
                                        <p:tgtEl>
                                          <p:spTgt spid="412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12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4126"/>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7" grpId="0"/>
      <p:bldP spid="4108" grpId="0"/>
      <p:bldP spid="4109" grpId="0" animBg="1"/>
      <p:bldP spid="4111" grpId="0" animBg="1"/>
      <p:bldP spid="4" grpId="0"/>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B339F0C-6DDD-D66D-7347-EFEA461CE574}"/>
              </a:ext>
            </a:extLst>
          </p:cNvPr>
          <p:cNvPicPr>
            <a:picLocks noChangeAspect="1"/>
          </p:cNvPicPr>
          <p:nvPr/>
        </p:nvPicPr>
        <p:blipFill rotWithShape="1">
          <a:blip r:embed="rId3">
            <a:extLst>
              <a:ext uri="{28A0092B-C50C-407E-A947-70E740481C1C}">
                <a14:useLocalDpi xmlns:a14="http://schemas.microsoft.com/office/drawing/2010/main" val="0"/>
              </a:ext>
            </a:extLst>
          </a:blip>
          <a:srcRect t="7766" b="8255"/>
          <a:stretch/>
        </p:blipFill>
        <p:spPr>
          <a:xfrm>
            <a:off x="0" y="0"/>
            <a:ext cx="12192000" cy="6858000"/>
          </a:xfrm>
          <a:prstGeom prst="rect">
            <a:avLst/>
          </a:prstGeom>
        </p:spPr>
      </p:pic>
      <p:sp>
        <p:nvSpPr>
          <p:cNvPr id="2" name="Title 1"/>
          <p:cNvSpPr>
            <a:spLocks noGrp="1"/>
          </p:cNvSpPr>
          <p:nvPr>
            <p:ph type="ctrTitle"/>
          </p:nvPr>
        </p:nvSpPr>
        <p:spPr>
          <a:xfrm>
            <a:off x="1555458" y="1844824"/>
            <a:ext cx="8710736" cy="2259682"/>
          </a:xfrm>
        </p:spPr>
        <p:txBody>
          <a:bodyPr>
            <a:normAutofit/>
          </a:bodyPr>
          <a:lstStyle/>
          <a:p>
            <a:br>
              <a:rPr lang="en-GB" dirty="0"/>
            </a:br>
            <a:endParaRPr lang="en-GB" i="1" dirty="0"/>
          </a:p>
        </p:txBody>
      </p:sp>
      <p:pic>
        <p:nvPicPr>
          <p:cNvPr id="12" name="Picture 2">
            <a:extLst>
              <a:ext uri="{FF2B5EF4-FFF2-40B4-BE49-F238E27FC236}">
                <a16:creationId xmlns:a16="http://schemas.microsoft.com/office/drawing/2014/main" id="{53862DF2-79C5-22AF-50F1-EE374D3E9E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612971" y="5921862"/>
            <a:ext cx="3306445" cy="936138"/>
          </a:xfrm>
          <a:prstGeom prst="rect">
            <a:avLst/>
          </a:prstGeom>
          <a:solidFill>
            <a:schemeClr val="bg1"/>
          </a:solidFill>
        </p:spPr>
      </p:pic>
      <p:sp>
        <p:nvSpPr>
          <p:cNvPr id="3" name="Title 1">
            <a:extLst>
              <a:ext uri="{FF2B5EF4-FFF2-40B4-BE49-F238E27FC236}">
                <a16:creationId xmlns:a16="http://schemas.microsoft.com/office/drawing/2014/main" id="{0DB1889D-747C-77AA-2460-42C8103FF39E}"/>
              </a:ext>
            </a:extLst>
          </p:cNvPr>
          <p:cNvSpPr txBox="1">
            <a:spLocks/>
          </p:cNvSpPr>
          <p:nvPr/>
        </p:nvSpPr>
        <p:spPr>
          <a:xfrm>
            <a:off x="1740633" y="3429000"/>
            <a:ext cx="8710736" cy="2259682"/>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4401" dirty="0">
                <a:solidFill>
                  <a:srgbClr val="FFFF00"/>
                </a:solidFill>
              </a:rPr>
              <a:t>Vascular Laboratory </a:t>
            </a:r>
          </a:p>
          <a:p>
            <a:r>
              <a:rPr lang="en-GB" sz="4401" i="1" dirty="0">
                <a:solidFill>
                  <a:srgbClr val="FFFF00"/>
                </a:solidFill>
              </a:rPr>
              <a:t>GHNHSFT</a:t>
            </a:r>
          </a:p>
        </p:txBody>
      </p:sp>
      <p:sp>
        <p:nvSpPr>
          <p:cNvPr id="4" name="TextBox 3">
            <a:extLst>
              <a:ext uri="{FF2B5EF4-FFF2-40B4-BE49-F238E27FC236}">
                <a16:creationId xmlns:a16="http://schemas.microsoft.com/office/drawing/2014/main" id="{A95DE803-0167-5823-576B-C407ABA6884A}"/>
              </a:ext>
            </a:extLst>
          </p:cNvPr>
          <p:cNvSpPr txBox="1"/>
          <p:nvPr/>
        </p:nvSpPr>
        <p:spPr>
          <a:xfrm>
            <a:off x="3797052" y="1916832"/>
            <a:ext cx="4896544" cy="646331"/>
          </a:xfrm>
          <a:prstGeom prst="rect">
            <a:avLst/>
          </a:prstGeom>
          <a:noFill/>
        </p:spPr>
        <p:txBody>
          <a:bodyPr wrap="square" rtlCol="0">
            <a:spAutoFit/>
          </a:bodyPr>
          <a:lstStyle/>
          <a:p>
            <a:r>
              <a:rPr lang="en-GB" sz="3600" dirty="0">
                <a:solidFill>
                  <a:schemeClr val="bg1"/>
                </a:solidFill>
              </a:rPr>
              <a:t>GRH: 0300 422 5618</a:t>
            </a:r>
          </a:p>
        </p:txBody>
      </p:sp>
      <p:sp>
        <p:nvSpPr>
          <p:cNvPr id="5" name="TextBox 4">
            <a:extLst>
              <a:ext uri="{FF2B5EF4-FFF2-40B4-BE49-F238E27FC236}">
                <a16:creationId xmlns:a16="http://schemas.microsoft.com/office/drawing/2014/main" id="{080D15E8-BEB9-930C-17B7-52CA2DB0A99E}"/>
              </a:ext>
            </a:extLst>
          </p:cNvPr>
          <p:cNvSpPr txBox="1"/>
          <p:nvPr/>
        </p:nvSpPr>
        <p:spPr>
          <a:xfrm>
            <a:off x="3797052" y="2902921"/>
            <a:ext cx="4896544" cy="646331"/>
          </a:xfrm>
          <a:prstGeom prst="rect">
            <a:avLst/>
          </a:prstGeom>
          <a:noFill/>
        </p:spPr>
        <p:txBody>
          <a:bodyPr wrap="square" rtlCol="0">
            <a:spAutoFit/>
          </a:bodyPr>
          <a:lstStyle/>
          <a:p>
            <a:r>
              <a:rPr lang="en-GB" sz="3600" dirty="0">
                <a:solidFill>
                  <a:schemeClr val="bg1"/>
                </a:solidFill>
              </a:rPr>
              <a:t>CGH: 0300 422 4227</a:t>
            </a:r>
          </a:p>
        </p:txBody>
      </p:sp>
      <p:sp>
        <p:nvSpPr>
          <p:cNvPr id="6" name="Title 1">
            <a:extLst>
              <a:ext uri="{FF2B5EF4-FFF2-40B4-BE49-F238E27FC236}">
                <a16:creationId xmlns:a16="http://schemas.microsoft.com/office/drawing/2014/main" id="{44D92794-B325-81D4-DFA9-DF4E70C4A11B}"/>
              </a:ext>
            </a:extLst>
          </p:cNvPr>
          <p:cNvSpPr txBox="1">
            <a:spLocks/>
          </p:cNvSpPr>
          <p:nvPr/>
        </p:nvSpPr>
        <p:spPr>
          <a:xfrm>
            <a:off x="424426" y="235819"/>
            <a:ext cx="10972800" cy="1143000"/>
          </a:xfrm>
          <a:prstGeom prst="rect">
            <a:avLst/>
          </a:prstGeom>
        </p:spPr>
        <p:txBody>
          <a:bodyPr vert="horz" lIns="91440" tIns="45720" rIns="91440" bIns="45720" rtlCol="0" anchor="ctr">
            <a:normAutofit/>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FFFF00"/>
                </a:solidFill>
              </a:rPr>
              <a:t>Contact us</a:t>
            </a:r>
          </a:p>
        </p:txBody>
      </p:sp>
    </p:spTree>
    <p:extLst>
      <p:ext uri="{BB962C8B-B14F-4D97-AF65-F5344CB8AC3E}">
        <p14:creationId xmlns:p14="http://schemas.microsoft.com/office/powerpoint/2010/main" val="171527216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166BED44-4C5E-EA99-BFDA-2551901AB1A2}"/>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D849A9EB-7E95-E61B-953E-8982095D3D33}"/>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B6A24875-9C23-F09C-DD11-479136EF89EF}"/>
                  </a:ext>
                </a:extLst>
              </p:cNvPr>
              <p:cNvGrpSpPr/>
              <p:nvPr/>
            </p:nvGrpSpPr>
            <p:grpSpPr>
              <a:xfrm>
                <a:off x="-74382" y="5218534"/>
                <a:ext cx="9195401" cy="955514"/>
                <a:chOff x="-37870" y="5583981"/>
                <a:chExt cx="9195401" cy="1274019"/>
              </a:xfrm>
            </p:grpSpPr>
            <p:sp>
              <p:nvSpPr>
                <p:cNvPr id="19" name="Rectangle 18">
                  <a:extLst>
                    <a:ext uri="{FF2B5EF4-FFF2-40B4-BE49-F238E27FC236}">
                      <a16:creationId xmlns:a16="http://schemas.microsoft.com/office/drawing/2014/main" id="{ACF67A21-35AD-8F03-75CE-817B1C574EC2}"/>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Rectangle 19">
                  <a:extLst>
                    <a:ext uri="{FF2B5EF4-FFF2-40B4-BE49-F238E27FC236}">
                      <a16:creationId xmlns:a16="http://schemas.microsoft.com/office/drawing/2014/main" id="{F7812F2A-1391-5767-7D28-F6DDBBE0FAE0}"/>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1" name="Rectangle 20">
                  <a:extLst>
                    <a:ext uri="{FF2B5EF4-FFF2-40B4-BE49-F238E27FC236}">
                      <a16:creationId xmlns:a16="http://schemas.microsoft.com/office/drawing/2014/main" id="{AABA90B7-FB5B-C1F8-E030-1C1F2EC80300}"/>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4DF3E172-E6A9-8744-E618-460371E51C2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Rectangle 17">
                <a:extLst>
                  <a:ext uri="{FF2B5EF4-FFF2-40B4-BE49-F238E27FC236}">
                    <a16:creationId xmlns:a16="http://schemas.microsoft.com/office/drawing/2014/main" id="{0D249D8B-1022-8A9D-01AF-FC1499237499}"/>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241F7C0B-F451-154D-6FD6-CC46104246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p:txBody>
          <a:bodyPr/>
          <a:lstStyle/>
          <a:p>
            <a:r>
              <a:rPr lang="en-GB" dirty="0">
                <a:solidFill>
                  <a:srgbClr val="006699"/>
                </a:solidFill>
              </a:rPr>
              <a:t>How?</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a:xfrm>
            <a:off x="-3624195" y="1726036"/>
            <a:ext cx="3083627" cy="2495053"/>
          </a:xfrm>
        </p:spPr>
        <p:txBody>
          <a:bodyPr>
            <a:normAutofit/>
          </a:bodyPr>
          <a:lstStyle/>
          <a:p>
            <a:r>
              <a:rPr lang="en-GB" dirty="0"/>
              <a:t>Add video of scan?</a:t>
            </a:r>
          </a:p>
          <a:p>
            <a:endParaRPr lang="en-GB" dirty="0"/>
          </a:p>
          <a:p>
            <a:endParaRPr lang="en-GB" dirty="0"/>
          </a:p>
        </p:txBody>
      </p:sp>
      <p:pic>
        <p:nvPicPr>
          <p:cNvPr id="4109" name="Picture 4108">
            <a:extLst>
              <a:ext uri="{FF2B5EF4-FFF2-40B4-BE49-F238E27FC236}">
                <a16:creationId xmlns:a16="http://schemas.microsoft.com/office/drawing/2014/main" id="{B7EAAC36-799F-C1CC-9A26-610DC386DED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495601" y="2064623"/>
            <a:ext cx="2419401" cy="3225868"/>
          </a:xfrm>
          <a:prstGeom prst="rect">
            <a:avLst/>
          </a:prstGeom>
        </p:spPr>
      </p:pic>
      <p:pic>
        <p:nvPicPr>
          <p:cNvPr id="4110" name="ABPI 3.wmv">
            <a:hlinkClick r:id="" action="ppaction://media"/>
            <a:extLst>
              <a:ext uri="{FF2B5EF4-FFF2-40B4-BE49-F238E27FC236}">
                <a16:creationId xmlns:a16="http://schemas.microsoft.com/office/drawing/2014/main" id="{3BA691B9-D03C-20C1-2C6A-E460E14742FB}"/>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7"/>
          <a:srcRect l="34769" r="34446"/>
          <a:stretch/>
        </p:blipFill>
        <p:spPr>
          <a:xfrm>
            <a:off x="7464154" y="2139229"/>
            <a:ext cx="2419401" cy="3405051"/>
          </a:xfrm>
          <a:prstGeom prst="rect">
            <a:avLst/>
          </a:prstGeom>
        </p:spPr>
      </p:pic>
      <p:sp>
        <p:nvSpPr>
          <p:cNvPr id="4111" name="TextBox 4110">
            <a:extLst>
              <a:ext uri="{FF2B5EF4-FFF2-40B4-BE49-F238E27FC236}">
                <a16:creationId xmlns:a16="http://schemas.microsoft.com/office/drawing/2014/main" id="{899BC8E3-928E-952F-92C3-000050E58879}"/>
              </a:ext>
            </a:extLst>
          </p:cNvPr>
          <p:cNvSpPr txBox="1"/>
          <p:nvPr/>
        </p:nvSpPr>
        <p:spPr>
          <a:xfrm>
            <a:off x="2920143" y="1527456"/>
            <a:ext cx="2419401" cy="461793"/>
          </a:xfrm>
          <a:prstGeom prst="rect">
            <a:avLst/>
          </a:prstGeom>
          <a:noFill/>
        </p:spPr>
        <p:txBody>
          <a:bodyPr wrap="square" rtlCol="0">
            <a:spAutoFit/>
          </a:bodyPr>
          <a:lstStyle/>
          <a:p>
            <a:r>
              <a:rPr lang="en-GB" sz="2401" b="1" dirty="0"/>
              <a:t>Ultrasound</a:t>
            </a:r>
            <a:endParaRPr lang="en-GB" b="1" dirty="0"/>
          </a:p>
        </p:txBody>
      </p:sp>
      <p:sp>
        <p:nvSpPr>
          <p:cNvPr id="4112" name="TextBox 4111">
            <a:extLst>
              <a:ext uri="{FF2B5EF4-FFF2-40B4-BE49-F238E27FC236}">
                <a16:creationId xmlns:a16="http://schemas.microsoft.com/office/drawing/2014/main" id="{7F661893-DD89-5B95-585D-B91C980ABCE2}"/>
              </a:ext>
            </a:extLst>
          </p:cNvPr>
          <p:cNvSpPr txBox="1"/>
          <p:nvPr/>
        </p:nvSpPr>
        <p:spPr>
          <a:xfrm>
            <a:off x="7276252" y="1542551"/>
            <a:ext cx="2795200" cy="461793"/>
          </a:xfrm>
          <a:prstGeom prst="rect">
            <a:avLst/>
          </a:prstGeom>
          <a:noFill/>
        </p:spPr>
        <p:txBody>
          <a:bodyPr wrap="square" rtlCol="0">
            <a:spAutoFit/>
          </a:bodyPr>
          <a:lstStyle/>
          <a:p>
            <a:r>
              <a:rPr lang="en-GB" sz="2401" b="1" dirty="0"/>
              <a:t>Hand held Doppler</a:t>
            </a:r>
          </a:p>
        </p:txBody>
      </p:sp>
    </p:spTree>
    <p:extLst>
      <p:ext uri="{BB962C8B-B14F-4D97-AF65-F5344CB8AC3E}">
        <p14:creationId xmlns:p14="http://schemas.microsoft.com/office/powerpoint/2010/main" val="2783958784"/>
      </p:ext>
    </p:extLst>
  </p:cSld>
  <p:clrMapOvr>
    <a:masterClrMapping/>
  </p:clrMapOvr>
  <p:timing>
    <p:tnLst>
      <p:par>
        <p:cTn id="1" dur="indefinite" restart="never" nodeType="tmRoot">
          <p:childTnLst>
            <p:video>
              <p:cMediaNode vol="100000">
                <p:cTn id="2" fill="hold" display="0">
                  <p:stCondLst>
                    <p:cond delay="indefinite"/>
                  </p:stCondLst>
                </p:cTn>
                <p:tgtEl>
                  <p:spTgt spid="4110"/>
                </p:tgtEl>
              </p:cMediaNode>
            </p:vide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a:xfrm>
            <a:off x="2014605" y="391513"/>
            <a:ext cx="8229600" cy="1143000"/>
          </a:xfrm>
        </p:spPr>
        <p:txBody>
          <a:bodyPr/>
          <a:lstStyle/>
          <a:p>
            <a:r>
              <a:rPr lang="en-GB" dirty="0">
                <a:solidFill>
                  <a:srgbClr val="006699"/>
                </a:solidFill>
              </a:rPr>
              <a:t>Why Ultrasound?</a:t>
            </a:r>
          </a:p>
        </p:txBody>
      </p:sp>
      <p:sp>
        <p:nvSpPr>
          <p:cNvPr id="3" name="Content Placeholder 2">
            <a:extLst>
              <a:ext uri="{FF2B5EF4-FFF2-40B4-BE49-F238E27FC236}">
                <a16:creationId xmlns:a16="http://schemas.microsoft.com/office/drawing/2014/main" id="{19C8E1F6-A662-DB69-B7C5-93102712EC09}"/>
              </a:ext>
            </a:extLst>
          </p:cNvPr>
          <p:cNvSpPr>
            <a:spLocks noGrp="1"/>
          </p:cNvSpPr>
          <p:nvPr>
            <p:ph idx="1"/>
          </p:nvPr>
        </p:nvSpPr>
        <p:spPr>
          <a:xfrm>
            <a:off x="-3624195" y="1726036"/>
            <a:ext cx="3083627" cy="2495053"/>
          </a:xfrm>
        </p:spPr>
        <p:txBody>
          <a:bodyPr>
            <a:normAutofit fontScale="77500" lnSpcReduction="20000"/>
          </a:bodyPr>
          <a:lstStyle/>
          <a:p>
            <a:r>
              <a:rPr lang="en-GB" dirty="0"/>
              <a:t>Define</a:t>
            </a:r>
          </a:p>
          <a:p>
            <a:r>
              <a:rPr lang="en-GB" dirty="0"/>
              <a:t>Types of scan-use HCS ppt</a:t>
            </a:r>
          </a:p>
          <a:p>
            <a:r>
              <a:rPr lang="en-GB" dirty="0"/>
              <a:t>Bread and butter vs weird and wonderful</a:t>
            </a:r>
          </a:p>
          <a:p>
            <a:r>
              <a:rPr lang="en-GB" dirty="0"/>
              <a:t>Figures from Gem</a:t>
            </a:r>
          </a:p>
          <a:p>
            <a:endParaRPr lang="en-GB" dirty="0"/>
          </a:p>
          <a:p>
            <a:endParaRPr lang="en-GB" dirty="0"/>
          </a:p>
        </p:txBody>
      </p:sp>
      <p:grpSp>
        <p:nvGrpSpPr>
          <p:cNvPr id="14" name="Group 13">
            <a:extLst>
              <a:ext uri="{FF2B5EF4-FFF2-40B4-BE49-F238E27FC236}">
                <a16:creationId xmlns:a16="http://schemas.microsoft.com/office/drawing/2014/main" id="{939353C9-D939-68F0-FA70-8A184A38DBD8}"/>
              </a:ext>
            </a:extLst>
          </p:cNvPr>
          <p:cNvGrpSpPr/>
          <p:nvPr/>
        </p:nvGrpSpPr>
        <p:grpSpPr>
          <a:xfrm>
            <a:off x="1449618" y="324110"/>
            <a:ext cx="9258553" cy="6389037"/>
            <a:chOff x="-74382" y="260648"/>
            <a:chExt cx="9258553" cy="6389037"/>
          </a:xfrm>
        </p:grpSpPr>
        <p:grpSp>
          <p:nvGrpSpPr>
            <p:cNvPr id="4" name="Group 3">
              <a:extLst>
                <a:ext uri="{FF2B5EF4-FFF2-40B4-BE49-F238E27FC236}">
                  <a16:creationId xmlns:a16="http://schemas.microsoft.com/office/drawing/2014/main" id="{75988530-B424-7A76-6D40-78FE3A9355D8}"/>
                </a:ext>
              </a:extLst>
            </p:cNvPr>
            <p:cNvGrpSpPr/>
            <p:nvPr/>
          </p:nvGrpSpPr>
          <p:grpSpPr>
            <a:xfrm>
              <a:off x="-74382" y="5218534"/>
              <a:ext cx="9195401" cy="955514"/>
              <a:chOff x="-37870" y="5583981"/>
              <a:chExt cx="9195401" cy="1274019"/>
            </a:xfrm>
          </p:grpSpPr>
          <p:sp>
            <p:nvSpPr>
              <p:cNvPr id="6" name="Rectangle 5">
                <a:extLst>
                  <a:ext uri="{FF2B5EF4-FFF2-40B4-BE49-F238E27FC236}">
                    <a16:creationId xmlns:a16="http://schemas.microsoft.com/office/drawing/2014/main" id="{6F1C4F68-269B-EF56-4239-5ABCC6E7C5D4}"/>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28CF8F5-15E6-DC7C-292F-4C4331EE582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9" name="Rectangle 8">
              <a:extLst>
                <a:ext uri="{FF2B5EF4-FFF2-40B4-BE49-F238E27FC236}">
                  <a16:creationId xmlns:a16="http://schemas.microsoft.com/office/drawing/2014/main" id="{30BFA26E-C9B1-7959-E6D8-39FE9CBB9498}"/>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Rectangle 10">
              <a:extLst>
                <a:ext uri="{FF2B5EF4-FFF2-40B4-BE49-F238E27FC236}">
                  <a16:creationId xmlns:a16="http://schemas.microsoft.com/office/drawing/2014/main" id="{1DD003E6-BFFC-17F9-0BC6-CCEE8787A16C}"/>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6" name="Oval 15">
            <a:extLst>
              <a:ext uri="{FF2B5EF4-FFF2-40B4-BE49-F238E27FC236}">
                <a16:creationId xmlns:a16="http://schemas.microsoft.com/office/drawing/2014/main" id="{B5B874EE-B568-67DF-608A-0D1CFC15FE11}"/>
              </a:ext>
            </a:extLst>
          </p:cNvPr>
          <p:cNvSpPr/>
          <p:nvPr/>
        </p:nvSpPr>
        <p:spPr>
          <a:xfrm>
            <a:off x="2741271" y="1560756"/>
            <a:ext cx="1296144" cy="1218619"/>
          </a:xfrm>
          <a:prstGeom prst="ellipse">
            <a:avLst/>
          </a:prstGeom>
          <a:blipFill>
            <a:blip r:embed="rId3"/>
            <a:stretch>
              <a:fillRect/>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Oval 16">
            <a:extLst>
              <a:ext uri="{FF2B5EF4-FFF2-40B4-BE49-F238E27FC236}">
                <a16:creationId xmlns:a16="http://schemas.microsoft.com/office/drawing/2014/main" id="{47B056D8-28F9-FEF8-5770-C7B617199521}"/>
              </a:ext>
            </a:extLst>
          </p:cNvPr>
          <p:cNvSpPr/>
          <p:nvPr/>
        </p:nvSpPr>
        <p:spPr>
          <a:xfrm>
            <a:off x="2751976" y="3693586"/>
            <a:ext cx="1296144" cy="1218619"/>
          </a:xfrm>
          <a:prstGeom prst="ellipse">
            <a:avLst/>
          </a:prstGeom>
          <a:blipFill>
            <a:blip r:embed="rId4"/>
            <a:stretch>
              <a:fillRect/>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8" name="Oval 17">
            <a:extLst>
              <a:ext uri="{FF2B5EF4-FFF2-40B4-BE49-F238E27FC236}">
                <a16:creationId xmlns:a16="http://schemas.microsoft.com/office/drawing/2014/main" id="{830524F5-C8A3-8F9D-E961-E54CB409DC6C}"/>
              </a:ext>
            </a:extLst>
          </p:cNvPr>
          <p:cNvSpPr/>
          <p:nvPr/>
        </p:nvSpPr>
        <p:spPr>
          <a:xfrm>
            <a:off x="7343211" y="1563453"/>
            <a:ext cx="1296144" cy="1218619"/>
          </a:xfrm>
          <a:prstGeom prst="ellipse">
            <a:avLst/>
          </a:prstGeom>
          <a:blipFill>
            <a:blip r:embed="rId5"/>
            <a:stretch>
              <a:fillRect/>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Oval 18">
            <a:extLst>
              <a:ext uri="{FF2B5EF4-FFF2-40B4-BE49-F238E27FC236}">
                <a16:creationId xmlns:a16="http://schemas.microsoft.com/office/drawing/2014/main" id="{938E3D14-A5AA-BDD4-F407-C7BCC083B95A}"/>
              </a:ext>
            </a:extLst>
          </p:cNvPr>
          <p:cNvSpPr/>
          <p:nvPr/>
        </p:nvSpPr>
        <p:spPr>
          <a:xfrm>
            <a:off x="7343211" y="3693585"/>
            <a:ext cx="1296144" cy="1218619"/>
          </a:xfrm>
          <a:prstGeom prst="ellipse">
            <a:avLst/>
          </a:prstGeom>
          <a:blipFill>
            <a:blip r:embed="rId6"/>
            <a:stretch>
              <a:fillRect/>
            </a:stretch>
          </a:blip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0" name="TextBox 19">
            <a:extLst>
              <a:ext uri="{FF2B5EF4-FFF2-40B4-BE49-F238E27FC236}">
                <a16:creationId xmlns:a16="http://schemas.microsoft.com/office/drawing/2014/main" id="{BADD42F4-981F-17DE-888E-0DFA29FA70EB}"/>
              </a:ext>
            </a:extLst>
          </p:cNvPr>
          <p:cNvSpPr txBox="1"/>
          <p:nvPr/>
        </p:nvSpPr>
        <p:spPr>
          <a:xfrm>
            <a:off x="4194811" y="4012003"/>
            <a:ext cx="2419401" cy="461793"/>
          </a:xfrm>
          <a:prstGeom prst="rect">
            <a:avLst/>
          </a:prstGeom>
          <a:noFill/>
        </p:spPr>
        <p:txBody>
          <a:bodyPr wrap="square" rtlCol="0">
            <a:spAutoFit/>
          </a:bodyPr>
          <a:lstStyle/>
          <a:p>
            <a:r>
              <a:rPr lang="en-GB" sz="2401" b="1" dirty="0"/>
              <a:t>Non-invasive</a:t>
            </a:r>
            <a:endParaRPr lang="en-GB" b="1" dirty="0"/>
          </a:p>
        </p:txBody>
      </p:sp>
      <p:sp>
        <p:nvSpPr>
          <p:cNvPr id="21" name="TextBox 20">
            <a:extLst>
              <a:ext uri="{FF2B5EF4-FFF2-40B4-BE49-F238E27FC236}">
                <a16:creationId xmlns:a16="http://schemas.microsoft.com/office/drawing/2014/main" id="{9708A665-41F3-3837-BF0C-9B18C1407DF8}"/>
              </a:ext>
            </a:extLst>
          </p:cNvPr>
          <p:cNvSpPr txBox="1"/>
          <p:nvPr/>
        </p:nvSpPr>
        <p:spPr>
          <a:xfrm>
            <a:off x="8710306" y="1939234"/>
            <a:ext cx="2419401" cy="461793"/>
          </a:xfrm>
          <a:prstGeom prst="rect">
            <a:avLst/>
          </a:prstGeom>
          <a:noFill/>
        </p:spPr>
        <p:txBody>
          <a:bodyPr wrap="square" rtlCol="0">
            <a:spAutoFit/>
          </a:bodyPr>
          <a:lstStyle/>
          <a:p>
            <a:r>
              <a:rPr lang="en-GB" sz="2401" b="1" dirty="0"/>
              <a:t>Repeatable</a:t>
            </a:r>
            <a:endParaRPr lang="en-GB" b="1" dirty="0"/>
          </a:p>
        </p:txBody>
      </p:sp>
      <p:sp>
        <p:nvSpPr>
          <p:cNvPr id="22" name="TextBox 21">
            <a:extLst>
              <a:ext uri="{FF2B5EF4-FFF2-40B4-BE49-F238E27FC236}">
                <a16:creationId xmlns:a16="http://schemas.microsoft.com/office/drawing/2014/main" id="{BBC39F11-93FC-5F68-01E4-A56CD14CCF12}"/>
              </a:ext>
            </a:extLst>
          </p:cNvPr>
          <p:cNvSpPr txBox="1"/>
          <p:nvPr/>
        </p:nvSpPr>
        <p:spPr>
          <a:xfrm>
            <a:off x="8710306" y="3990255"/>
            <a:ext cx="2419401" cy="461793"/>
          </a:xfrm>
          <a:prstGeom prst="rect">
            <a:avLst/>
          </a:prstGeom>
          <a:noFill/>
        </p:spPr>
        <p:txBody>
          <a:bodyPr wrap="square" rtlCol="0">
            <a:spAutoFit/>
          </a:bodyPr>
          <a:lstStyle/>
          <a:p>
            <a:r>
              <a:rPr lang="en-GB" sz="2401" b="1" dirty="0"/>
              <a:t>Inexpensive</a:t>
            </a:r>
            <a:endParaRPr lang="en-GB" b="1" dirty="0"/>
          </a:p>
        </p:txBody>
      </p:sp>
      <p:sp>
        <p:nvSpPr>
          <p:cNvPr id="23" name="TextBox 22">
            <a:extLst>
              <a:ext uri="{FF2B5EF4-FFF2-40B4-BE49-F238E27FC236}">
                <a16:creationId xmlns:a16="http://schemas.microsoft.com/office/drawing/2014/main" id="{8F794402-A9CD-B9EA-F0A8-F456C1086725}"/>
              </a:ext>
            </a:extLst>
          </p:cNvPr>
          <p:cNvSpPr txBox="1"/>
          <p:nvPr/>
        </p:nvSpPr>
        <p:spPr>
          <a:xfrm>
            <a:off x="4194811" y="1878963"/>
            <a:ext cx="2419401" cy="461793"/>
          </a:xfrm>
          <a:prstGeom prst="rect">
            <a:avLst/>
          </a:prstGeom>
          <a:noFill/>
        </p:spPr>
        <p:txBody>
          <a:bodyPr wrap="square" rtlCol="0">
            <a:spAutoFit/>
          </a:bodyPr>
          <a:lstStyle/>
          <a:p>
            <a:r>
              <a:rPr lang="en-GB" sz="2401" b="1" dirty="0"/>
              <a:t>Safe</a:t>
            </a:r>
            <a:endParaRPr lang="en-GB" b="1" dirty="0"/>
          </a:p>
        </p:txBody>
      </p:sp>
      <p:grpSp>
        <p:nvGrpSpPr>
          <p:cNvPr id="5" name="Group 4">
            <a:extLst>
              <a:ext uri="{FF2B5EF4-FFF2-40B4-BE49-F238E27FC236}">
                <a16:creationId xmlns:a16="http://schemas.microsoft.com/office/drawing/2014/main" id="{86020AF7-9EBC-F844-998A-E5988FF77775}"/>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BFC2FF69-D8CF-ADD3-E204-551C5E6C8FD9}"/>
                </a:ext>
              </a:extLst>
            </p:cNvPr>
            <p:cNvGrpSpPr/>
            <p:nvPr/>
          </p:nvGrpSpPr>
          <p:grpSpPr>
            <a:xfrm>
              <a:off x="-74382" y="324109"/>
              <a:ext cx="9258553" cy="6389037"/>
              <a:chOff x="-74382" y="260648"/>
              <a:chExt cx="9258553" cy="6389037"/>
            </a:xfrm>
          </p:grpSpPr>
          <p:grpSp>
            <p:nvGrpSpPr>
              <p:cNvPr id="24" name="Group 23">
                <a:extLst>
                  <a:ext uri="{FF2B5EF4-FFF2-40B4-BE49-F238E27FC236}">
                    <a16:creationId xmlns:a16="http://schemas.microsoft.com/office/drawing/2014/main" id="{DB076CA2-23EA-36F8-051F-308F536F7D08}"/>
                  </a:ext>
                </a:extLst>
              </p:cNvPr>
              <p:cNvGrpSpPr/>
              <p:nvPr/>
            </p:nvGrpSpPr>
            <p:grpSpPr>
              <a:xfrm>
                <a:off x="-74382" y="5218534"/>
                <a:ext cx="9195401" cy="955514"/>
                <a:chOff x="-37870" y="5583981"/>
                <a:chExt cx="9195401" cy="1274019"/>
              </a:xfrm>
            </p:grpSpPr>
            <p:sp>
              <p:nvSpPr>
                <p:cNvPr id="27" name="Rectangle 26">
                  <a:extLst>
                    <a:ext uri="{FF2B5EF4-FFF2-40B4-BE49-F238E27FC236}">
                      <a16:creationId xmlns:a16="http://schemas.microsoft.com/office/drawing/2014/main" id="{C593FFE6-B9B4-3CDF-DB31-63FD65ED6F57}"/>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8" name="Rectangle 27">
                  <a:extLst>
                    <a:ext uri="{FF2B5EF4-FFF2-40B4-BE49-F238E27FC236}">
                      <a16:creationId xmlns:a16="http://schemas.microsoft.com/office/drawing/2014/main" id="{25EF4A65-9B23-63D2-AAD5-02BCA9A4C7A3}"/>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9" name="Rectangle 28">
                  <a:extLst>
                    <a:ext uri="{FF2B5EF4-FFF2-40B4-BE49-F238E27FC236}">
                      <a16:creationId xmlns:a16="http://schemas.microsoft.com/office/drawing/2014/main" id="{243576A5-A028-15B8-0C13-37CCC66792F6}"/>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25" name="Rectangle 24">
                <a:extLst>
                  <a:ext uri="{FF2B5EF4-FFF2-40B4-BE49-F238E27FC236}">
                    <a16:creationId xmlns:a16="http://schemas.microsoft.com/office/drawing/2014/main" id="{83FC5772-C9DE-AD44-1106-4D62174C1684}"/>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6" name="Rectangle 25">
                <a:extLst>
                  <a:ext uri="{FF2B5EF4-FFF2-40B4-BE49-F238E27FC236}">
                    <a16:creationId xmlns:a16="http://schemas.microsoft.com/office/drawing/2014/main" id="{D468663E-8874-724E-7D3A-931C522DDFCB}"/>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FD54B255-9D6F-E65D-2732-D6292BB9A99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Tree>
    <p:extLst>
      <p:ext uri="{BB962C8B-B14F-4D97-AF65-F5344CB8AC3E}">
        <p14:creationId xmlns:p14="http://schemas.microsoft.com/office/powerpoint/2010/main" val="3756270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9" grpId="0" animBg="1"/>
      <p:bldP spid="20" grpId="0"/>
      <p:bldP spid="21" grpId="0"/>
      <p:bldP spid="22" grpId="0"/>
      <p:bldP spid="23"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E3BFFE-78A0-BFCE-E370-3C2EB70F7739}"/>
              </a:ext>
            </a:extLst>
          </p:cNvPr>
          <p:cNvSpPr>
            <a:spLocks noGrp="1"/>
          </p:cNvSpPr>
          <p:nvPr>
            <p:ph type="title"/>
          </p:nvPr>
        </p:nvSpPr>
        <p:spPr>
          <a:xfrm>
            <a:off x="609600" y="295745"/>
            <a:ext cx="10972800" cy="1143000"/>
          </a:xfrm>
        </p:spPr>
        <p:txBody>
          <a:bodyPr/>
          <a:lstStyle/>
          <a:p>
            <a:r>
              <a:rPr lang="en-GB" dirty="0">
                <a:solidFill>
                  <a:srgbClr val="006699"/>
                </a:solidFill>
              </a:rPr>
              <a:t>Duplex Ultrasound</a:t>
            </a:r>
          </a:p>
        </p:txBody>
      </p:sp>
      <p:sp>
        <p:nvSpPr>
          <p:cNvPr id="18" name="Title 1">
            <a:extLst>
              <a:ext uri="{FF2B5EF4-FFF2-40B4-BE49-F238E27FC236}">
                <a16:creationId xmlns:a16="http://schemas.microsoft.com/office/drawing/2014/main" id="{553AA4B8-41EC-3939-183F-7F36D6DFA3B8}"/>
              </a:ext>
            </a:extLst>
          </p:cNvPr>
          <p:cNvSpPr txBox="1">
            <a:spLocks/>
          </p:cNvSpPr>
          <p:nvPr/>
        </p:nvSpPr>
        <p:spPr>
          <a:xfrm>
            <a:off x="3215680" y="1537387"/>
            <a:ext cx="5479200" cy="720000"/>
          </a:xfrm>
          <a:prstGeom prst="rect">
            <a:avLst/>
          </a:prstGeom>
        </p:spPr>
        <p:txBody>
          <a:bodyPr vert="horz" lIns="91440" tIns="45720" rIns="91440" bIns="45720" rtlCol="0" anchor="ctr">
            <a:normAutofit lnSpcReduction="10000"/>
          </a:bodyPr>
          <a:lstStyle>
            <a:lvl1pPr algn="ctr" defTabSz="914400" rtl="0" eaLnBrk="1" latinLnBrk="0" hangingPunct="1">
              <a:spcBef>
                <a:spcPct val="0"/>
              </a:spcBef>
              <a:buNone/>
              <a:defRPr sz="4400" kern="1200">
                <a:solidFill>
                  <a:schemeClr val="tx1"/>
                </a:solidFill>
                <a:latin typeface="+mj-lt"/>
                <a:ea typeface="+mj-ea"/>
                <a:cs typeface="+mj-cs"/>
              </a:defRPr>
            </a:lvl1pPr>
          </a:lstStyle>
          <a:p>
            <a:r>
              <a:rPr lang="en-GB" sz="4401" dirty="0">
                <a:solidFill>
                  <a:srgbClr val="FF0000"/>
                </a:solidFill>
              </a:rPr>
              <a:t>B-mode</a:t>
            </a:r>
          </a:p>
        </p:txBody>
      </p:sp>
      <p:grpSp>
        <p:nvGrpSpPr>
          <p:cNvPr id="5" name="Group 4">
            <a:extLst>
              <a:ext uri="{FF2B5EF4-FFF2-40B4-BE49-F238E27FC236}">
                <a16:creationId xmlns:a16="http://schemas.microsoft.com/office/drawing/2014/main" id="{A67F0A91-7548-B70D-B28F-D9B19FF3FA6F}"/>
              </a:ext>
            </a:extLst>
          </p:cNvPr>
          <p:cNvGrpSpPr/>
          <p:nvPr/>
        </p:nvGrpSpPr>
        <p:grpSpPr>
          <a:xfrm>
            <a:off x="-264628" y="324110"/>
            <a:ext cx="12625324" cy="6413873"/>
            <a:chOff x="-74382" y="324109"/>
            <a:chExt cx="9258553" cy="6413873"/>
          </a:xfrm>
        </p:grpSpPr>
        <p:grpSp>
          <p:nvGrpSpPr>
            <p:cNvPr id="12" name="Group 11">
              <a:extLst>
                <a:ext uri="{FF2B5EF4-FFF2-40B4-BE49-F238E27FC236}">
                  <a16:creationId xmlns:a16="http://schemas.microsoft.com/office/drawing/2014/main" id="{A889CE2F-2984-A9F8-1609-3BF2E80B45E8}"/>
                </a:ext>
              </a:extLst>
            </p:cNvPr>
            <p:cNvGrpSpPr/>
            <p:nvPr/>
          </p:nvGrpSpPr>
          <p:grpSpPr>
            <a:xfrm>
              <a:off x="-74382" y="324109"/>
              <a:ext cx="9258553" cy="6389037"/>
              <a:chOff x="-74382" y="260648"/>
              <a:chExt cx="9258553" cy="6389037"/>
            </a:xfrm>
          </p:grpSpPr>
          <p:grpSp>
            <p:nvGrpSpPr>
              <p:cNvPr id="16" name="Group 15">
                <a:extLst>
                  <a:ext uri="{FF2B5EF4-FFF2-40B4-BE49-F238E27FC236}">
                    <a16:creationId xmlns:a16="http://schemas.microsoft.com/office/drawing/2014/main" id="{8D5D19E4-2EC8-1FE1-8A7A-80B2DEFACFFB}"/>
                  </a:ext>
                </a:extLst>
              </p:cNvPr>
              <p:cNvGrpSpPr/>
              <p:nvPr/>
            </p:nvGrpSpPr>
            <p:grpSpPr>
              <a:xfrm>
                <a:off x="-74382" y="5218534"/>
                <a:ext cx="9195401" cy="955514"/>
                <a:chOff x="-37870" y="5583981"/>
                <a:chExt cx="9195401" cy="1274019"/>
              </a:xfrm>
            </p:grpSpPr>
            <p:sp>
              <p:nvSpPr>
                <p:cNvPr id="21" name="Rectangle 20">
                  <a:extLst>
                    <a:ext uri="{FF2B5EF4-FFF2-40B4-BE49-F238E27FC236}">
                      <a16:creationId xmlns:a16="http://schemas.microsoft.com/office/drawing/2014/main" id="{9ED95801-A00A-C23D-D4C5-90BA62E32808}"/>
                    </a:ext>
                  </a:extLst>
                </p:cNvPr>
                <p:cNvSpPr/>
                <p:nvPr/>
              </p:nvSpPr>
              <p:spPr>
                <a:xfrm>
                  <a:off x="-37870" y="5583981"/>
                  <a:ext cx="9157531" cy="11997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2" name="Rectangle 21">
                  <a:extLst>
                    <a:ext uri="{FF2B5EF4-FFF2-40B4-BE49-F238E27FC236}">
                      <a16:creationId xmlns:a16="http://schemas.microsoft.com/office/drawing/2014/main" id="{8688B472-8615-DC2B-2566-6F51436D3F5C}"/>
                    </a:ext>
                  </a:extLst>
                </p:cNvPr>
                <p:cNvSpPr/>
                <p:nvPr/>
              </p:nvSpPr>
              <p:spPr>
                <a:xfrm>
                  <a:off x="0" y="6317940"/>
                  <a:ext cx="9157531" cy="360040"/>
                </a:xfrm>
                <a:prstGeom prst="rect">
                  <a:avLst/>
                </a:prstGeom>
                <a:solidFill>
                  <a:srgbClr val="006699"/>
                </a:solidFill>
                <a:ln>
                  <a:noFill/>
                </a:ln>
              </p:spPr>
              <p:style>
                <a:lnRef idx="2">
                  <a:schemeClr val="accent5">
                    <a:shade val="50000"/>
                  </a:schemeClr>
                </a:lnRef>
                <a:fillRef idx="1">
                  <a:schemeClr val="accent5"/>
                </a:fillRef>
                <a:effectRef idx="0">
                  <a:schemeClr val="accent5"/>
                </a:effectRef>
                <a:fontRef idx="minor">
                  <a:schemeClr val="lt1"/>
                </a:fontRef>
              </p:style>
              <p:txBody>
                <a:bodyPr rtlCol="0" anchor="ctr"/>
                <a:lstStyle/>
                <a:p>
                  <a:pPr algn="ctr"/>
                  <a:endParaRPr lang="en-GB"/>
                </a:p>
              </p:txBody>
            </p:sp>
            <p:sp>
              <p:nvSpPr>
                <p:cNvPr id="23" name="Rectangle 22">
                  <a:extLst>
                    <a:ext uri="{FF2B5EF4-FFF2-40B4-BE49-F238E27FC236}">
                      <a16:creationId xmlns:a16="http://schemas.microsoft.com/office/drawing/2014/main" id="{AC80C112-A3EE-C32A-2CA8-4C1BB8457108}"/>
                    </a:ext>
                  </a:extLst>
                </p:cNvPr>
                <p:cNvSpPr/>
                <p:nvPr/>
              </p:nvSpPr>
              <p:spPr>
                <a:xfrm>
                  <a:off x="0" y="6677980"/>
                  <a:ext cx="9157531" cy="1800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sp>
            <p:nvSpPr>
              <p:cNvPr id="17" name="Rectangle 16">
                <a:extLst>
                  <a:ext uri="{FF2B5EF4-FFF2-40B4-BE49-F238E27FC236}">
                    <a16:creationId xmlns:a16="http://schemas.microsoft.com/office/drawing/2014/main" id="{C0BC975D-77A0-A460-4AF1-2BFB6BF46D72}"/>
                  </a:ext>
                </a:extLst>
              </p:cNvPr>
              <p:cNvSpPr/>
              <p:nvPr/>
            </p:nvSpPr>
            <p:spPr>
              <a:xfrm>
                <a:off x="26640" y="260648"/>
                <a:ext cx="9157531" cy="10801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9" name="Rectangle 18">
                <a:extLst>
                  <a:ext uri="{FF2B5EF4-FFF2-40B4-BE49-F238E27FC236}">
                    <a16:creationId xmlns:a16="http://schemas.microsoft.com/office/drawing/2014/main" id="{DD2CD15C-7233-A071-1012-A4F9BBB5749B}"/>
                  </a:ext>
                </a:extLst>
              </p:cNvPr>
              <p:cNvSpPr/>
              <p:nvPr/>
            </p:nvSpPr>
            <p:spPr>
              <a:xfrm>
                <a:off x="6761112" y="6048404"/>
                <a:ext cx="2388779" cy="601281"/>
              </a:xfrm>
              <a:prstGeom prst="rect">
                <a:avLst/>
              </a:prstGeom>
              <a:solidFill>
                <a:schemeClr val="bg1">
                  <a:alpha val="7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GB"/>
              </a:p>
            </p:txBody>
          </p:sp>
        </p:grpSp>
        <p:pic>
          <p:nvPicPr>
            <p:cNvPr id="13" name="Picture 2">
              <a:extLst>
                <a:ext uri="{FF2B5EF4-FFF2-40B4-BE49-F238E27FC236}">
                  <a16:creationId xmlns:a16="http://schemas.microsoft.com/office/drawing/2014/main" id="{6555CD43-345E-0E60-F629-5A1A5F5484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39589" y="6136701"/>
              <a:ext cx="2123728" cy="601281"/>
            </a:xfrm>
            <a:prstGeom prst="rect">
              <a:avLst/>
            </a:prstGeom>
            <a:solidFill>
              <a:schemeClr val="bg1">
                <a:alpha val="67000"/>
              </a:schemeClr>
            </a:solidFill>
          </p:spPr>
        </p:pic>
      </p:grpSp>
      <p:sp>
        <p:nvSpPr>
          <p:cNvPr id="4" name="Title 1">
            <a:extLst>
              <a:ext uri="{FF2B5EF4-FFF2-40B4-BE49-F238E27FC236}">
                <a16:creationId xmlns:a16="http://schemas.microsoft.com/office/drawing/2014/main" id="{A5972996-8520-D857-4173-FCE3D6B4E335}"/>
              </a:ext>
            </a:extLst>
          </p:cNvPr>
          <p:cNvSpPr txBox="1">
            <a:spLocks/>
          </p:cNvSpPr>
          <p:nvPr/>
        </p:nvSpPr>
        <p:spPr>
          <a:xfrm>
            <a:off x="3215680" y="3037809"/>
            <a:ext cx="5479200" cy="720000"/>
          </a:xfrm>
          <a:prstGeom prst="rect">
            <a:avLst/>
          </a:prstGeom>
        </p:spPr>
        <p:txBody>
          <a:bodyPr vert="horz" lIns="91440" tIns="45720" rIns="91440" bIns="45720" rtlCol="0" anchor="ctr">
            <a:normAutofit lnSpcReduction="10000"/>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FF0000"/>
                </a:solidFill>
              </a:rPr>
              <a:t>Colour Doppler</a:t>
            </a:r>
          </a:p>
        </p:txBody>
      </p:sp>
      <p:sp>
        <p:nvSpPr>
          <p:cNvPr id="6" name="Title 1">
            <a:extLst>
              <a:ext uri="{FF2B5EF4-FFF2-40B4-BE49-F238E27FC236}">
                <a16:creationId xmlns:a16="http://schemas.microsoft.com/office/drawing/2014/main" id="{6BB5D1E7-169C-87C5-E90D-7D2F3010285F}"/>
              </a:ext>
            </a:extLst>
          </p:cNvPr>
          <p:cNvSpPr txBox="1">
            <a:spLocks/>
          </p:cNvSpPr>
          <p:nvPr/>
        </p:nvSpPr>
        <p:spPr>
          <a:xfrm>
            <a:off x="3287688" y="4712474"/>
            <a:ext cx="5479200" cy="720000"/>
          </a:xfrm>
          <a:prstGeom prst="rect">
            <a:avLst/>
          </a:prstGeom>
        </p:spPr>
        <p:txBody>
          <a:bodyPr vert="horz" lIns="91440" tIns="45720" rIns="91440" bIns="45720" rtlCol="0" anchor="ctr">
            <a:normAutofit lnSpcReduction="10000"/>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FF0000"/>
                </a:solidFill>
              </a:rPr>
              <a:t>Spectral Doppler</a:t>
            </a:r>
          </a:p>
        </p:txBody>
      </p:sp>
      <p:sp>
        <p:nvSpPr>
          <p:cNvPr id="3" name="Title 1">
            <a:extLst>
              <a:ext uri="{FF2B5EF4-FFF2-40B4-BE49-F238E27FC236}">
                <a16:creationId xmlns:a16="http://schemas.microsoft.com/office/drawing/2014/main" id="{48FF340D-4FA4-FD94-1DF2-BF112836C18D}"/>
              </a:ext>
            </a:extLst>
          </p:cNvPr>
          <p:cNvSpPr txBox="1">
            <a:spLocks/>
          </p:cNvSpPr>
          <p:nvPr/>
        </p:nvSpPr>
        <p:spPr>
          <a:xfrm>
            <a:off x="623392" y="295745"/>
            <a:ext cx="10972800" cy="1143000"/>
          </a:xfrm>
          <a:prstGeom prst="rect">
            <a:avLst/>
          </a:prstGeom>
        </p:spPr>
        <p:txBody>
          <a:bodyPr vert="horz" lIns="91440" tIns="45720" rIns="91440" bIns="45720" rtlCol="0" anchor="ctr">
            <a:normAutofit/>
          </a:bodyPr>
          <a:lstStyle>
            <a:lvl1pPr algn="ctr" defTabSz="914476" rtl="0" eaLnBrk="1" latinLnBrk="0" hangingPunct="1">
              <a:spcBef>
                <a:spcPct val="0"/>
              </a:spcBef>
              <a:buNone/>
              <a:defRPr sz="4401" kern="1200">
                <a:solidFill>
                  <a:schemeClr val="tx1"/>
                </a:solidFill>
                <a:latin typeface="+mj-lt"/>
                <a:ea typeface="+mj-ea"/>
                <a:cs typeface="+mj-cs"/>
              </a:defRPr>
            </a:lvl1pPr>
          </a:lstStyle>
          <a:p>
            <a:r>
              <a:rPr lang="en-GB" dirty="0">
                <a:solidFill>
                  <a:srgbClr val="006699"/>
                </a:solidFill>
              </a:rPr>
              <a:t>Triplex Ultrasound</a:t>
            </a:r>
          </a:p>
        </p:txBody>
      </p:sp>
    </p:spTree>
    <p:extLst>
      <p:ext uri="{BB962C8B-B14F-4D97-AF65-F5344CB8AC3E}">
        <p14:creationId xmlns:p14="http://schemas.microsoft.com/office/powerpoint/2010/main" val="2063250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p:bldP spid="4" grpId="0"/>
      <p:bldP spid="6" grpId="0"/>
      <p:bldP spid="3" grpId="0"/>
    </p:bld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Vas lab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lipFill>
          <a:blip xmlns:r="http://schemas.openxmlformats.org/officeDocument/2006/relationships" r:embed="rId1"/>
          <a:tile tx="0" ty="0" sx="100000" sy="100000" flip="none" algn="tl"/>
        </a:blipFill>
        <a:ln>
          <a:solidFill>
            <a:schemeClr val="tx1"/>
          </a:solidFill>
        </a:ln>
      </a:spPr>
      <a:bodyPr rtlCol="0" anchor="ctr"/>
      <a:lstStyle>
        <a:defPPr algn="ctr">
          <a:defRPr/>
        </a:defPPr>
      </a:lstStyle>
      <a:style>
        <a:lnRef idx="2">
          <a:schemeClr val="accent1">
            <a:shade val="15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Vas lab theme" id="{0A35C7E5-3EC0-4E14-B457-9A66A43961FE}" vid="{3888D2EB-9622-4FF8-B1DE-78EEBA5C2584}"/>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Vas lab theme</Template>
  <TotalTime>5996</TotalTime>
  <Words>4200</Words>
  <Application>Microsoft Office PowerPoint</Application>
  <PresentationFormat>Widescreen</PresentationFormat>
  <Paragraphs>407</Paragraphs>
  <Slides>60</Slides>
  <Notes>60</Notes>
  <HiddenSlides>0</HiddenSlides>
  <MMClips>11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60</vt:i4>
      </vt:variant>
    </vt:vector>
  </HeadingPairs>
  <TitlesOfParts>
    <vt:vector size="68" baseType="lpstr">
      <vt:lpstr>Arial</vt:lpstr>
      <vt:lpstr>ArialNova</vt:lpstr>
      <vt:lpstr>ArialNova-Bold</vt:lpstr>
      <vt:lpstr>Calibri</vt:lpstr>
      <vt:lpstr>Calibri Light</vt:lpstr>
      <vt:lpstr>Trebuchet MS</vt:lpstr>
      <vt:lpstr>Wingdings 3</vt:lpstr>
      <vt:lpstr>Vas lab theme</vt:lpstr>
      <vt:lpstr>Clinical Vascular Scientists Who, where, how, what, when and why!  Julia Warne </vt:lpstr>
      <vt:lpstr>Who are we?</vt:lpstr>
      <vt:lpstr>Where are we ?</vt:lpstr>
      <vt:lpstr>How to become a vascular scientist?</vt:lpstr>
      <vt:lpstr>What is Vascular Science?</vt:lpstr>
      <vt:lpstr>What is Vascular Science?</vt:lpstr>
      <vt:lpstr>How?</vt:lpstr>
      <vt:lpstr>Why Ultrasound?</vt:lpstr>
      <vt:lpstr>Duplex Ultrasound</vt:lpstr>
      <vt:lpstr>Triplex Ultrasound</vt:lpstr>
      <vt:lpstr>Triplex Ultrasound</vt:lpstr>
      <vt:lpstr>Ultrasound</vt:lpstr>
      <vt:lpstr>Why and when?</vt:lpstr>
      <vt:lpstr>Why and when?</vt:lpstr>
      <vt:lpstr>PowerPoint Presentation</vt:lpstr>
      <vt:lpstr>AAA</vt:lpstr>
      <vt:lpstr>PowerPoint Presentation</vt:lpstr>
      <vt:lpstr>Why and when?</vt:lpstr>
      <vt:lpstr>Why and when?</vt:lpstr>
      <vt:lpstr>Carotid Artery Disease</vt:lpstr>
      <vt:lpstr>Normal internal carotid artery waveform</vt:lpstr>
      <vt:lpstr>Carotid Artery Disease</vt:lpstr>
      <vt:lpstr>PowerPoint Presentation</vt:lpstr>
      <vt:lpstr>PowerPoint Presentation</vt:lpstr>
      <vt:lpstr>Carotid Artery Disease</vt:lpstr>
      <vt:lpstr>Carotid Artery Disease</vt:lpstr>
      <vt:lpstr>Peripheral Artery Disease</vt:lpstr>
      <vt:lpstr>Peripheral Artery Disease</vt:lpstr>
      <vt:lpstr>PowerPoint Presentation</vt:lpstr>
      <vt:lpstr>Peripheral Artery Disease</vt:lpstr>
      <vt:lpstr>Peripheral Artery Disease</vt:lpstr>
      <vt:lpstr>Peripheral Artery Disease</vt:lpstr>
      <vt:lpstr>PowerPoint Presentation</vt:lpstr>
      <vt:lpstr>Peripheral Artery Disease</vt:lpstr>
      <vt:lpstr>PowerPoint Presentation</vt:lpstr>
      <vt:lpstr>PowerPoint Presentation</vt:lpstr>
      <vt:lpstr>Peripheral Artery Disease</vt:lpstr>
      <vt:lpstr>Occlusive disease</vt:lpstr>
      <vt:lpstr>Peripheral Artery Disease</vt:lpstr>
      <vt:lpstr>Angioplasty+/- stenting</vt:lpstr>
      <vt:lpstr>Peripheral Artery Disease</vt:lpstr>
      <vt:lpstr>Bypass graft</vt:lpstr>
      <vt:lpstr>Vein mapping for bypass graft</vt:lpstr>
      <vt:lpstr>Bypass graft</vt:lpstr>
      <vt:lpstr>Bypass graft</vt:lpstr>
      <vt:lpstr>Peripheral Artery Disease</vt:lpstr>
      <vt:lpstr>Waveforms</vt:lpstr>
      <vt:lpstr>Why and when?</vt:lpstr>
      <vt:lpstr>Why and when?</vt:lpstr>
      <vt:lpstr>Venous Insufficiency</vt:lpstr>
      <vt:lpstr>Venous Insufficiency</vt:lpstr>
      <vt:lpstr>Venous Insufficiency</vt:lpstr>
      <vt:lpstr>Venous Insufficiency</vt:lpstr>
      <vt:lpstr>Venous Insufficiency</vt:lpstr>
      <vt:lpstr>Venous treatment</vt:lpstr>
      <vt:lpstr>Venous treatment</vt:lpstr>
      <vt:lpstr>Venous treatment follow up</vt:lpstr>
      <vt:lpstr>Why?</vt:lpstr>
      <vt:lpstr>Why?</vt:lpstr>
      <vt:lpstr> </vt:lpstr>
    </vt:vector>
  </TitlesOfParts>
  <Company>Gloucestershire Hospitals NHS Foundation Trust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Arterial haemodynamics</dc:title>
  <dc:creator>Account</dc:creator>
  <cp:lastModifiedBy>Warne Julia</cp:lastModifiedBy>
  <cp:revision>200</cp:revision>
  <dcterms:created xsi:type="dcterms:W3CDTF">2021-10-30T12:42:07Z</dcterms:created>
  <dcterms:modified xsi:type="dcterms:W3CDTF">2024-10-09T08:57:51Z</dcterms:modified>
</cp:coreProperties>
</file>